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7.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209_0.xml" ContentType="application/vnd.ms-powerpoint.comments+xml"/>
  <Override PartName="/ppt/notesSlides/notesSlide5.xml" ContentType="application/vnd.openxmlformats-officedocument.presentationml.notesSlide+xml"/>
  <Override PartName="/ppt/comments/modernComment_20A_0.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20E_0.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E7_0.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E9_0.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omments/modernComment_24C_F2F964B5.xml" ContentType="application/vnd.ms-powerpoint.comment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comments/modernComment_263_821DD819.xml" ContentType="application/vnd.ms-powerpoint.comments+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5" r:id="rId1"/>
    <p:sldMasterId id="2147484155" r:id="rId2"/>
    <p:sldMasterId id="2147483653" r:id="rId3"/>
    <p:sldMasterId id="2147484478" r:id="rId4"/>
    <p:sldMasterId id="2147484479" r:id="rId5"/>
    <p:sldMasterId id="2147484480" r:id="rId6"/>
    <p:sldMasterId id="2147484481" r:id="rId7"/>
    <p:sldMasterId id="2147484482" r:id="rId8"/>
    <p:sldMasterId id="2147484745" r:id="rId9"/>
  </p:sldMasterIdLst>
  <p:notesMasterIdLst>
    <p:notesMasterId r:id="rId335"/>
  </p:notesMasterIdLst>
  <p:handoutMasterIdLst>
    <p:handoutMasterId r:id="rId336"/>
  </p:handoutMasterIdLst>
  <p:sldIdLst>
    <p:sldId id="258" r:id="rId10"/>
    <p:sldId id="256" r:id="rId11"/>
    <p:sldId id="484" r:id="rId12"/>
    <p:sldId id="521" r:id="rId13"/>
    <p:sldId id="522" r:id="rId14"/>
    <p:sldId id="509" r:id="rId15"/>
    <p:sldId id="510" r:id="rId16"/>
    <p:sldId id="524" r:id="rId17"/>
    <p:sldId id="525" r:id="rId18"/>
    <p:sldId id="526" r:id="rId19"/>
    <p:sldId id="486" r:id="rId20"/>
    <p:sldId id="487" r:id="rId21"/>
    <p:sldId id="488" r:id="rId22"/>
    <p:sldId id="489" r:id="rId23"/>
    <p:sldId id="523" r:id="rId24"/>
    <p:sldId id="527" r:id="rId25"/>
    <p:sldId id="528" r:id="rId26"/>
    <p:sldId id="529" r:id="rId27"/>
    <p:sldId id="530" r:id="rId28"/>
    <p:sldId id="531" r:id="rId29"/>
    <p:sldId id="532" r:id="rId30"/>
    <p:sldId id="533" r:id="rId31"/>
    <p:sldId id="534" r:id="rId32"/>
    <p:sldId id="535" r:id="rId33"/>
    <p:sldId id="536" r:id="rId34"/>
    <p:sldId id="537" r:id="rId35"/>
    <p:sldId id="538" r:id="rId36"/>
    <p:sldId id="539" r:id="rId37"/>
    <p:sldId id="540" r:id="rId38"/>
    <p:sldId id="541" r:id="rId39"/>
    <p:sldId id="542" r:id="rId40"/>
    <p:sldId id="543" r:id="rId41"/>
    <p:sldId id="544" r:id="rId42"/>
    <p:sldId id="545" r:id="rId43"/>
    <p:sldId id="546" r:id="rId44"/>
    <p:sldId id="547" r:id="rId45"/>
    <p:sldId id="548" r:id="rId46"/>
    <p:sldId id="549" r:id="rId47"/>
    <p:sldId id="550" r:id="rId48"/>
    <p:sldId id="551" r:id="rId49"/>
    <p:sldId id="552" r:id="rId50"/>
    <p:sldId id="553" r:id="rId51"/>
    <p:sldId id="554" r:id="rId52"/>
    <p:sldId id="555" r:id="rId53"/>
    <p:sldId id="556" r:id="rId54"/>
    <p:sldId id="557" r:id="rId55"/>
    <p:sldId id="558" r:id="rId56"/>
    <p:sldId id="559" r:id="rId57"/>
    <p:sldId id="560" r:id="rId58"/>
    <p:sldId id="561" r:id="rId59"/>
    <p:sldId id="562" r:id="rId60"/>
    <p:sldId id="563" r:id="rId61"/>
    <p:sldId id="564" r:id="rId62"/>
    <p:sldId id="565" r:id="rId63"/>
    <p:sldId id="566" r:id="rId64"/>
    <p:sldId id="567" r:id="rId65"/>
    <p:sldId id="568" r:id="rId66"/>
    <p:sldId id="569" r:id="rId67"/>
    <p:sldId id="570" r:id="rId68"/>
    <p:sldId id="571" r:id="rId69"/>
    <p:sldId id="572" r:id="rId70"/>
    <p:sldId id="573" r:id="rId71"/>
    <p:sldId id="574" r:id="rId72"/>
    <p:sldId id="575" r:id="rId73"/>
    <p:sldId id="576" r:id="rId74"/>
    <p:sldId id="577" r:id="rId75"/>
    <p:sldId id="578" r:id="rId76"/>
    <p:sldId id="579" r:id="rId77"/>
    <p:sldId id="580" r:id="rId78"/>
    <p:sldId id="581" r:id="rId79"/>
    <p:sldId id="582" r:id="rId80"/>
    <p:sldId id="583" r:id="rId81"/>
    <p:sldId id="584" r:id="rId82"/>
    <p:sldId id="585" r:id="rId83"/>
    <p:sldId id="586" r:id="rId84"/>
    <p:sldId id="587" r:id="rId85"/>
    <p:sldId id="588" r:id="rId86"/>
    <p:sldId id="589" r:id="rId87"/>
    <p:sldId id="590" r:id="rId88"/>
    <p:sldId id="591" r:id="rId89"/>
    <p:sldId id="592" r:id="rId90"/>
    <p:sldId id="593" r:id="rId91"/>
    <p:sldId id="594" r:id="rId92"/>
    <p:sldId id="595" r:id="rId93"/>
    <p:sldId id="596" r:id="rId94"/>
    <p:sldId id="597" r:id="rId95"/>
    <p:sldId id="598" r:id="rId96"/>
    <p:sldId id="599" r:id="rId97"/>
    <p:sldId id="600" r:id="rId98"/>
    <p:sldId id="601" r:id="rId99"/>
    <p:sldId id="602" r:id="rId100"/>
    <p:sldId id="603" r:id="rId101"/>
    <p:sldId id="604" r:id="rId102"/>
    <p:sldId id="605" r:id="rId103"/>
    <p:sldId id="606" r:id="rId104"/>
    <p:sldId id="607" r:id="rId105"/>
    <p:sldId id="608" r:id="rId106"/>
    <p:sldId id="609" r:id="rId107"/>
    <p:sldId id="610" r:id="rId108"/>
    <p:sldId id="611" r:id="rId109"/>
    <p:sldId id="612" r:id="rId110"/>
    <p:sldId id="613" r:id="rId111"/>
    <p:sldId id="614" r:id="rId112"/>
    <p:sldId id="615" r:id="rId113"/>
    <p:sldId id="616" r:id="rId114"/>
    <p:sldId id="617" r:id="rId115"/>
    <p:sldId id="618" r:id="rId116"/>
    <p:sldId id="619" r:id="rId117"/>
    <p:sldId id="620" r:id="rId118"/>
    <p:sldId id="621" r:id="rId119"/>
    <p:sldId id="622" r:id="rId120"/>
    <p:sldId id="623" r:id="rId121"/>
    <p:sldId id="624" r:id="rId122"/>
    <p:sldId id="625" r:id="rId123"/>
    <p:sldId id="626" r:id="rId124"/>
    <p:sldId id="627" r:id="rId125"/>
    <p:sldId id="628" r:id="rId126"/>
    <p:sldId id="629" r:id="rId127"/>
    <p:sldId id="630" r:id="rId128"/>
    <p:sldId id="631" r:id="rId129"/>
    <p:sldId id="632" r:id="rId130"/>
    <p:sldId id="633" r:id="rId131"/>
    <p:sldId id="634" r:id="rId132"/>
    <p:sldId id="635" r:id="rId133"/>
    <p:sldId id="636" r:id="rId134"/>
    <p:sldId id="637" r:id="rId135"/>
    <p:sldId id="638" r:id="rId136"/>
    <p:sldId id="639" r:id="rId137"/>
    <p:sldId id="640" r:id="rId138"/>
    <p:sldId id="641" r:id="rId139"/>
    <p:sldId id="642" r:id="rId140"/>
    <p:sldId id="643" r:id="rId141"/>
    <p:sldId id="644" r:id="rId142"/>
    <p:sldId id="645" r:id="rId143"/>
    <p:sldId id="646" r:id="rId144"/>
    <p:sldId id="647" r:id="rId145"/>
    <p:sldId id="648" r:id="rId146"/>
    <p:sldId id="649" r:id="rId147"/>
    <p:sldId id="650" r:id="rId148"/>
    <p:sldId id="651" r:id="rId149"/>
    <p:sldId id="652" r:id="rId150"/>
    <p:sldId id="653" r:id="rId151"/>
    <p:sldId id="654" r:id="rId152"/>
    <p:sldId id="655" r:id="rId153"/>
    <p:sldId id="656" r:id="rId154"/>
    <p:sldId id="657" r:id="rId155"/>
    <p:sldId id="658" r:id="rId156"/>
    <p:sldId id="659" r:id="rId157"/>
    <p:sldId id="660" r:id="rId158"/>
    <p:sldId id="661" r:id="rId159"/>
    <p:sldId id="662" r:id="rId160"/>
    <p:sldId id="663" r:id="rId161"/>
    <p:sldId id="664" r:id="rId162"/>
    <p:sldId id="665" r:id="rId163"/>
    <p:sldId id="666" r:id="rId164"/>
    <p:sldId id="667" r:id="rId165"/>
    <p:sldId id="668" r:id="rId166"/>
    <p:sldId id="669" r:id="rId167"/>
    <p:sldId id="670" r:id="rId168"/>
    <p:sldId id="671" r:id="rId169"/>
    <p:sldId id="672" r:id="rId170"/>
    <p:sldId id="673" r:id="rId171"/>
    <p:sldId id="674" r:id="rId172"/>
    <p:sldId id="675" r:id="rId173"/>
    <p:sldId id="676" r:id="rId174"/>
    <p:sldId id="677" r:id="rId175"/>
    <p:sldId id="678" r:id="rId176"/>
    <p:sldId id="679" r:id="rId177"/>
    <p:sldId id="680" r:id="rId178"/>
    <p:sldId id="681" r:id="rId179"/>
    <p:sldId id="682" r:id="rId180"/>
    <p:sldId id="683" r:id="rId181"/>
    <p:sldId id="684" r:id="rId182"/>
    <p:sldId id="685" r:id="rId183"/>
    <p:sldId id="686" r:id="rId184"/>
    <p:sldId id="687" r:id="rId185"/>
    <p:sldId id="688" r:id="rId186"/>
    <p:sldId id="689" r:id="rId187"/>
    <p:sldId id="690" r:id="rId188"/>
    <p:sldId id="691" r:id="rId189"/>
    <p:sldId id="692" r:id="rId190"/>
    <p:sldId id="693" r:id="rId191"/>
    <p:sldId id="694" r:id="rId192"/>
    <p:sldId id="695" r:id="rId193"/>
    <p:sldId id="696" r:id="rId194"/>
    <p:sldId id="697" r:id="rId195"/>
    <p:sldId id="698" r:id="rId196"/>
    <p:sldId id="699" r:id="rId197"/>
    <p:sldId id="700" r:id="rId198"/>
    <p:sldId id="701" r:id="rId199"/>
    <p:sldId id="702" r:id="rId200"/>
    <p:sldId id="703" r:id="rId201"/>
    <p:sldId id="704" r:id="rId202"/>
    <p:sldId id="705" r:id="rId203"/>
    <p:sldId id="706" r:id="rId204"/>
    <p:sldId id="707" r:id="rId205"/>
    <p:sldId id="708" r:id="rId206"/>
    <p:sldId id="709" r:id="rId207"/>
    <p:sldId id="710" r:id="rId208"/>
    <p:sldId id="711" r:id="rId209"/>
    <p:sldId id="712" r:id="rId210"/>
    <p:sldId id="713" r:id="rId211"/>
    <p:sldId id="714" r:id="rId212"/>
    <p:sldId id="715" r:id="rId213"/>
    <p:sldId id="716" r:id="rId214"/>
    <p:sldId id="717" r:id="rId215"/>
    <p:sldId id="718" r:id="rId216"/>
    <p:sldId id="719" r:id="rId217"/>
    <p:sldId id="720" r:id="rId218"/>
    <p:sldId id="721" r:id="rId219"/>
    <p:sldId id="722" r:id="rId220"/>
    <p:sldId id="723" r:id="rId221"/>
    <p:sldId id="724" r:id="rId222"/>
    <p:sldId id="725" r:id="rId223"/>
    <p:sldId id="726" r:id="rId224"/>
    <p:sldId id="727" r:id="rId225"/>
    <p:sldId id="728" r:id="rId226"/>
    <p:sldId id="729" r:id="rId227"/>
    <p:sldId id="730" r:id="rId228"/>
    <p:sldId id="731" r:id="rId229"/>
    <p:sldId id="732" r:id="rId230"/>
    <p:sldId id="733" r:id="rId231"/>
    <p:sldId id="734" r:id="rId232"/>
    <p:sldId id="735" r:id="rId233"/>
    <p:sldId id="736" r:id="rId234"/>
    <p:sldId id="737" r:id="rId235"/>
    <p:sldId id="738" r:id="rId236"/>
    <p:sldId id="739" r:id="rId237"/>
    <p:sldId id="740" r:id="rId238"/>
    <p:sldId id="741" r:id="rId239"/>
    <p:sldId id="742" r:id="rId240"/>
    <p:sldId id="743" r:id="rId241"/>
    <p:sldId id="744" r:id="rId242"/>
    <p:sldId id="745" r:id="rId243"/>
    <p:sldId id="746" r:id="rId244"/>
    <p:sldId id="747" r:id="rId245"/>
    <p:sldId id="748" r:id="rId246"/>
    <p:sldId id="749" r:id="rId247"/>
    <p:sldId id="750" r:id="rId248"/>
    <p:sldId id="751" r:id="rId249"/>
    <p:sldId id="752" r:id="rId250"/>
    <p:sldId id="753" r:id="rId251"/>
    <p:sldId id="754" r:id="rId252"/>
    <p:sldId id="755" r:id="rId253"/>
    <p:sldId id="756" r:id="rId254"/>
    <p:sldId id="757" r:id="rId255"/>
    <p:sldId id="758" r:id="rId256"/>
    <p:sldId id="759" r:id="rId257"/>
    <p:sldId id="760" r:id="rId258"/>
    <p:sldId id="761" r:id="rId259"/>
    <p:sldId id="762" r:id="rId260"/>
    <p:sldId id="763" r:id="rId261"/>
    <p:sldId id="764" r:id="rId262"/>
    <p:sldId id="765" r:id="rId263"/>
    <p:sldId id="766" r:id="rId264"/>
    <p:sldId id="767" r:id="rId265"/>
    <p:sldId id="768" r:id="rId266"/>
    <p:sldId id="769" r:id="rId267"/>
    <p:sldId id="770" r:id="rId268"/>
    <p:sldId id="771" r:id="rId269"/>
    <p:sldId id="772" r:id="rId270"/>
    <p:sldId id="773" r:id="rId271"/>
    <p:sldId id="774" r:id="rId272"/>
    <p:sldId id="775" r:id="rId273"/>
    <p:sldId id="776" r:id="rId274"/>
    <p:sldId id="777" r:id="rId275"/>
    <p:sldId id="778" r:id="rId276"/>
    <p:sldId id="779" r:id="rId277"/>
    <p:sldId id="780" r:id="rId278"/>
    <p:sldId id="781" r:id="rId279"/>
    <p:sldId id="782" r:id="rId280"/>
    <p:sldId id="783" r:id="rId281"/>
    <p:sldId id="784" r:id="rId282"/>
    <p:sldId id="785" r:id="rId283"/>
    <p:sldId id="786" r:id="rId284"/>
    <p:sldId id="787" r:id="rId285"/>
    <p:sldId id="788" r:id="rId286"/>
    <p:sldId id="789" r:id="rId287"/>
    <p:sldId id="790" r:id="rId288"/>
    <p:sldId id="791" r:id="rId289"/>
    <p:sldId id="792" r:id="rId290"/>
    <p:sldId id="793" r:id="rId291"/>
    <p:sldId id="794" r:id="rId292"/>
    <p:sldId id="795" r:id="rId293"/>
    <p:sldId id="796" r:id="rId294"/>
    <p:sldId id="797" r:id="rId295"/>
    <p:sldId id="798" r:id="rId296"/>
    <p:sldId id="799" r:id="rId297"/>
    <p:sldId id="800" r:id="rId298"/>
    <p:sldId id="801" r:id="rId299"/>
    <p:sldId id="802" r:id="rId300"/>
    <p:sldId id="803" r:id="rId301"/>
    <p:sldId id="804" r:id="rId302"/>
    <p:sldId id="805" r:id="rId303"/>
    <p:sldId id="806" r:id="rId304"/>
    <p:sldId id="807" r:id="rId305"/>
    <p:sldId id="808" r:id="rId306"/>
    <p:sldId id="809" r:id="rId307"/>
    <p:sldId id="810" r:id="rId308"/>
    <p:sldId id="811" r:id="rId309"/>
    <p:sldId id="812" r:id="rId310"/>
    <p:sldId id="813" r:id="rId311"/>
    <p:sldId id="814" r:id="rId312"/>
    <p:sldId id="815" r:id="rId313"/>
    <p:sldId id="816" r:id="rId314"/>
    <p:sldId id="817" r:id="rId315"/>
    <p:sldId id="818" r:id="rId316"/>
    <p:sldId id="819" r:id="rId317"/>
    <p:sldId id="820" r:id="rId318"/>
    <p:sldId id="821" r:id="rId319"/>
    <p:sldId id="822" r:id="rId320"/>
    <p:sldId id="823" r:id="rId321"/>
    <p:sldId id="824" r:id="rId322"/>
    <p:sldId id="825" r:id="rId323"/>
    <p:sldId id="826" r:id="rId324"/>
    <p:sldId id="827" r:id="rId325"/>
    <p:sldId id="828" r:id="rId326"/>
    <p:sldId id="829" r:id="rId327"/>
    <p:sldId id="830" r:id="rId328"/>
    <p:sldId id="831" r:id="rId329"/>
    <p:sldId id="832" r:id="rId330"/>
    <p:sldId id="833" r:id="rId331"/>
    <p:sldId id="834" r:id="rId332"/>
    <p:sldId id="835" r:id="rId333"/>
    <p:sldId id="836" r:id="rId334"/>
  </p:sldIdLst>
  <p:sldSz cx="9144000" cy="6858000" type="screen4x3"/>
  <p:notesSz cx="7315200" cy="9601200"/>
  <p:defaultTextStyle>
    <a:defPPr>
      <a:defRPr lang="en-US"/>
    </a:defPPr>
    <a:lvl1pPr algn="l" rtl="0" fontAlgn="base">
      <a:spcBef>
        <a:spcPct val="0"/>
      </a:spcBef>
      <a:spcAft>
        <a:spcPct val="0"/>
      </a:spcAft>
      <a:defRPr b="1" kern="1200">
        <a:solidFill>
          <a:schemeClr val="tx1"/>
        </a:solidFill>
        <a:latin typeface="Arial" pitchFamily="34" charset="0"/>
        <a:ea typeface="+mn-ea"/>
        <a:cs typeface="+mn-cs"/>
      </a:defRPr>
    </a:lvl1pPr>
    <a:lvl2pPr marL="457200" algn="l" rtl="0" fontAlgn="base">
      <a:spcBef>
        <a:spcPct val="0"/>
      </a:spcBef>
      <a:spcAft>
        <a:spcPct val="0"/>
      </a:spcAft>
      <a:defRPr b="1" kern="1200">
        <a:solidFill>
          <a:schemeClr val="tx1"/>
        </a:solidFill>
        <a:latin typeface="Arial" pitchFamily="34" charset="0"/>
        <a:ea typeface="+mn-ea"/>
        <a:cs typeface="+mn-cs"/>
      </a:defRPr>
    </a:lvl2pPr>
    <a:lvl3pPr marL="914400" algn="l" rtl="0" fontAlgn="base">
      <a:spcBef>
        <a:spcPct val="0"/>
      </a:spcBef>
      <a:spcAft>
        <a:spcPct val="0"/>
      </a:spcAft>
      <a:defRPr b="1" kern="1200">
        <a:solidFill>
          <a:schemeClr val="tx1"/>
        </a:solidFill>
        <a:latin typeface="Arial" pitchFamily="34" charset="0"/>
        <a:ea typeface="+mn-ea"/>
        <a:cs typeface="+mn-cs"/>
      </a:defRPr>
    </a:lvl3pPr>
    <a:lvl4pPr marL="1371600" algn="l" rtl="0" fontAlgn="base">
      <a:spcBef>
        <a:spcPct val="0"/>
      </a:spcBef>
      <a:spcAft>
        <a:spcPct val="0"/>
      </a:spcAft>
      <a:defRPr b="1" kern="1200">
        <a:solidFill>
          <a:schemeClr val="tx1"/>
        </a:solidFill>
        <a:latin typeface="Arial" pitchFamily="34" charset="0"/>
        <a:ea typeface="+mn-ea"/>
        <a:cs typeface="+mn-cs"/>
      </a:defRPr>
    </a:lvl4pPr>
    <a:lvl5pPr marL="1828800" algn="l" rtl="0" fontAlgn="base">
      <a:spcBef>
        <a:spcPct val="0"/>
      </a:spcBef>
      <a:spcAft>
        <a:spcPct val="0"/>
      </a:spcAft>
      <a:defRPr b="1" kern="1200">
        <a:solidFill>
          <a:schemeClr val="tx1"/>
        </a:solidFill>
        <a:latin typeface="Arial" pitchFamily="34" charset="0"/>
        <a:ea typeface="+mn-ea"/>
        <a:cs typeface="+mn-cs"/>
      </a:defRPr>
    </a:lvl5pPr>
    <a:lvl6pPr marL="2286000" algn="l" defTabSz="914400" rtl="0" eaLnBrk="1" latinLnBrk="0" hangingPunct="1">
      <a:defRPr b="1" kern="1200">
        <a:solidFill>
          <a:schemeClr val="tx1"/>
        </a:solidFill>
        <a:latin typeface="Arial" pitchFamily="34" charset="0"/>
        <a:ea typeface="+mn-ea"/>
        <a:cs typeface="+mn-cs"/>
      </a:defRPr>
    </a:lvl6pPr>
    <a:lvl7pPr marL="2743200" algn="l" defTabSz="914400" rtl="0" eaLnBrk="1" latinLnBrk="0" hangingPunct="1">
      <a:defRPr b="1" kern="1200">
        <a:solidFill>
          <a:schemeClr val="tx1"/>
        </a:solidFill>
        <a:latin typeface="Arial" pitchFamily="34" charset="0"/>
        <a:ea typeface="+mn-ea"/>
        <a:cs typeface="+mn-cs"/>
      </a:defRPr>
    </a:lvl7pPr>
    <a:lvl8pPr marL="3200400" algn="l" defTabSz="914400" rtl="0" eaLnBrk="1" latinLnBrk="0" hangingPunct="1">
      <a:defRPr b="1" kern="1200">
        <a:solidFill>
          <a:schemeClr val="tx1"/>
        </a:solidFill>
        <a:latin typeface="Arial" pitchFamily="34" charset="0"/>
        <a:ea typeface="+mn-ea"/>
        <a:cs typeface="+mn-cs"/>
      </a:defRPr>
    </a:lvl8pPr>
    <a:lvl9pPr marL="3657600" algn="l" defTabSz="914400" rtl="0" eaLnBrk="1" latinLnBrk="0" hangingPunct="1">
      <a:defRPr b="1"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32">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F7E51C6-1AC0-C9B2-B762-B9E873F50650}" name="Prashanth Mangena (Student)" initials="PM" userId="S::pmangena@sundevils.asu.edu::1ed47595-7bcf-46af-aa42-29794b88ac1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990000"/>
    <a:srgbClr val="FFFFCC"/>
    <a:srgbClr val="FFFFFF"/>
    <a:srgbClr val="00CC99"/>
    <a:srgbClr val="FFFF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41" autoAdjust="0"/>
    <p:restoredTop sz="82528" autoAdjust="0"/>
  </p:normalViewPr>
  <p:slideViewPr>
    <p:cSldViewPr>
      <p:cViewPr varScale="1">
        <p:scale>
          <a:sx n="78" d="100"/>
          <a:sy n="78" d="100"/>
        </p:scale>
        <p:origin x="1032" y="48"/>
      </p:cViewPr>
      <p:guideLst>
        <p:guide orient="horz" pos="2160"/>
        <p:guide pos="2832"/>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99" Type="http://schemas.openxmlformats.org/officeDocument/2006/relationships/slide" Target="slides/slide290.xml"/><Relationship Id="rId21" Type="http://schemas.openxmlformats.org/officeDocument/2006/relationships/slide" Target="slides/slide12.xml"/><Relationship Id="rId63" Type="http://schemas.openxmlformats.org/officeDocument/2006/relationships/slide" Target="slides/slide54.xml"/><Relationship Id="rId159" Type="http://schemas.openxmlformats.org/officeDocument/2006/relationships/slide" Target="slides/slide150.xml"/><Relationship Id="rId324" Type="http://schemas.openxmlformats.org/officeDocument/2006/relationships/slide" Target="slides/slide315.xml"/><Relationship Id="rId170" Type="http://schemas.openxmlformats.org/officeDocument/2006/relationships/slide" Target="slides/slide161.xml"/><Relationship Id="rId226" Type="http://schemas.openxmlformats.org/officeDocument/2006/relationships/slide" Target="slides/slide217.xml"/><Relationship Id="rId268" Type="http://schemas.openxmlformats.org/officeDocument/2006/relationships/slide" Target="slides/slide259.xml"/><Relationship Id="rId32" Type="http://schemas.openxmlformats.org/officeDocument/2006/relationships/slide" Target="slides/slide23.xml"/><Relationship Id="rId74" Type="http://schemas.openxmlformats.org/officeDocument/2006/relationships/slide" Target="slides/slide65.xml"/><Relationship Id="rId128" Type="http://schemas.openxmlformats.org/officeDocument/2006/relationships/slide" Target="slides/slide119.xml"/><Relationship Id="rId335" Type="http://schemas.openxmlformats.org/officeDocument/2006/relationships/notesMaster" Target="notesMasters/notesMaster1.xml"/><Relationship Id="rId5" Type="http://schemas.openxmlformats.org/officeDocument/2006/relationships/slideMaster" Target="slideMasters/slideMaster5.xml"/><Relationship Id="rId181" Type="http://schemas.openxmlformats.org/officeDocument/2006/relationships/slide" Target="slides/slide172.xml"/><Relationship Id="rId237" Type="http://schemas.openxmlformats.org/officeDocument/2006/relationships/slide" Target="slides/slide228.xml"/><Relationship Id="rId279" Type="http://schemas.openxmlformats.org/officeDocument/2006/relationships/slide" Target="slides/slide270.xml"/><Relationship Id="rId43" Type="http://schemas.openxmlformats.org/officeDocument/2006/relationships/slide" Target="slides/slide34.xml"/><Relationship Id="rId139" Type="http://schemas.openxmlformats.org/officeDocument/2006/relationships/slide" Target="slides/slide130.xml"/><Relationship Id="rId290" Type="http://schemas.openxmlformats.org/officeDocument/2006/relationships/slide" Target="slides/slide281.xml"/><Relationship Id="rId304" Type="http://schemas.openxmlformats.org/officeDocument/2006/relationships/slide" Target="slides/slide295.xml"/><Relationship Id="rId85" Type="http://schemas.openxmlformats.org/officeDocument/2006/relationships/slide" Target="slides/slide76.xml"/><Relationship Id="rId150" Type="http://schemas.openxmlformats.org/officeDocument/2006/relationships/slide" Target="slides/slide141.xml"/><Relationship Id="rId192" Type="http://schemas.openxmlformats.org/officeDocument/2006/relationships/slide" Target="slides/slide183.xml"/><Relationship Id="rId206" Type="http://schemas.openxmlformats.org/officeDocument/2006/relationships/slide" Target="slides/slide197.xml"/><Relationship Id="rId248" Type="http://schemas.openxmlformats.org/officeDocument/2006/relationships/slide" Target="slides/slide239.xml"/><Relationship Id="rId12" Type="http://schemas.openxmlformats.org/officeDocument/2006/relationships/slide" Target="slides/slide3.xml"/><Relationship Id="rId108" Type="http://schemas.openxmlformats.org/officeDocument/2006/relationships/slide" Target="slides/slide99.xml"/><Relationship Id="rId315" Type="http://schemas.openxmlformats.org/officeDocument/2006/relationships/slide" Target="slides/slide306.xml"/><Relationship Id="rId54" Type="http://schemas.openxmlformats.org/officeDocument/2006/relationships/slide" Target="slides/slide45.xml"/><Relationship Id="rId96" Type="http://schemas.openxmlformats.org/officeDocument/2006/relationships/slide" Target="slides/slide87.xml"/><Relationship Id="rId161" Type="http://schemas.openxmlformats.org/officeDocument/2006/relationships/slide" Target="slides/slide152.xml"/><Relationship Id="rId217" Type="http://schemas.openxmlformats.org/officeDocument/2006/relationships/slide" Target="slides/slide208.xml"/><Relationship Id="rId259" Type="http://schemas.openxmlformats.org/officeDocument/2006/relationships/slide" Target="slides/slide250.xml"/><Relationship Id="rId23" Type="http://schemas.openxmlformats.org/officeDocument/2006/relationships/slide" Target="slides/slide14.xml"/><Relationship Id="rId119" Type="http://schemas.openxmlformats.org/officeDocument/2006/relationships/slide" Target="slides/slide110.xml"/><Relationship Id="rId270" Type="http://schemas.openxmlformats.org/officeDocument/2006/relationships/slide" Target="slides/slide261.xml"/><Relationship Id="rId326" Type="http://schemas.openxmlformats.org/officeDocument/2006/relationships/slide" Target="slides/slide317.xml"/><Relationship Id="rId65" Type="http://schemas.openxmlformats.org/officeDocument/2006/relationships/slide" Target="slides/slide56.xml"/><Relationship Id="rId130" Type="http://schemas.openxmlformats.org/officeDocument/2006/relationships/slide" Target="slides/slide121.xml"/><Relationship Id="rId172" Type="http://schemas.openxmlformats.org/officeDocument/2006/relationships/slide" Target="slides/slide163.xml"/><Relationship Id="rId228" Type="http://schemas.openxmlformats.org/officeDocument/2006/relationships/slide" Target="slides/slide219.xml"/><Relationship Id="rId281" Type="http://schemas.openxmlformats.org/officeDocument/2006/relationships/slide" Target="slides/slide272.xml"/><Relationship Id="rId337" Type="http://schemas.openxmlformats.org/officeDocument/2006/relationships/presProps" Target="presProps.xml"/><Relationship Id="rId34" Type="http://schemas.openxmlformats.org/officeDocument/2006/relationships/slide" Target="slides/slide25.xml"/><Relationship Id="rId76" Type="http://schemas.openxmlformats.org/officeDocument/2006/relationships/slide" Target="slides/slide67.xml"/><Relationship Id="rId141" Type="http://schemas.openxmlformats.org/officeDocument/2006/relationships/slide" Target="slides/slide132.xml"/><Relationship Id="rId7" Type="http://schemas.openxmlformats.org/officeDocument/2006/relationships/slideMaster" Target="slideMasters/slideMaster7.xml"/><Relationship Id="rId183" Type="http://schemas.openxmlformats.org/officeDocument/2006/relationships/slide" Target="slides/slide174.xml"/><Relationship Id="rId239" Type="http://schemas.openxmlformats.org/officeDocument/2006/relationships/slide" Target="slides/slide230.xml"/><Relationship Id="rId250" Type="http://schemas.openxmlformats.org/officeDocument/2006/relationships/slide" Target="slides/slide241.xml"/><Relationship Id="rId292" Type="http://schemas.openxmlformats.org/officeDocument/2006/relationships/slide" Target="slides/slide283.xml"/><Relationship Id="rId306" Type="http://schemas.openxmlformats.org/officeDocument/2006/relationships/slide" Target="slides/slide297.xml"/><Relationship Id="rId45" Type="http://schemas.openxmlformats.org/officeDocument/2006/relationships/slide" Target="slides/slide36.xml"/><Relationship Id="rId87" Type="http://schemas.openxmlformats.org/officeDocument/2006/relationships/slide" Target="slides/slide78.xml"/><Relationship Id="rId110" Type="http://schemas.openxmlformats.org/officeDocument/2006/relationships/slide" Target="slides/slide101.xml"/><Relationship Id="rId152" Type="http://schemas.openxmlformats.org/officeDocument/2006/relationships/slide" Target="slides/slide143.xml"/><Relationship Id="rId194" Type="http://schemas.openxmlformats.org/officeDocument/2006/relationships/slide" Target="slides/slide185.xml"/><Relationship Id="rId208" Type="http://schemas.openxmlformats.org/officeDocument/2006/relationships/slide" Target="slides/slide199.xml"/><Relationship Id="rId240" Type="http://schemas.openxmlformats.org/officeDocument/2006/relationships/slide" Target="slides/slide231.xml"/><Relationship Id="rId261" Type="http://schemas.openxmlformats.org/officeDocument/2006/relationships/slide" Target="slides/slide252.xml"/><Relationship Id="rId14" Type="http://schemas.openxmlformats.org/officeDocument/2006/relationships/slide" Target="slides/slide5.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282" Type="http://schemas.openxmlformats.org/officeDocument/2006/relationships/slide" Target="slides/slide273.xml"/><Relationship Id="rId317" Type="http://schemas.openxmlformats.org/officeDocument/2006/relationships/slide" Target="slides/slide308.xml"/><Relationship Id="rId338" Type="http://schemas.openxmlformats.org/officeDocument/2006/relationships/viewProps" Target="viewProps.xml"/><Relationship Id="rId8" Type="http://schemas.openxmlformats.org/officeDocument/2006/relationships/slideMaster" Target="slideMasters/slideMaster8.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slide" Target="slides/slide154.xml"/><Relationship Id="rId184" Type="http://schemas.openxmlformats.org/officeDocument/2006/relationships/slide" Target="slides/slide175.xml"/><Relationship Id="rId219" Type="http://schemas.openxmlformats.org/officeDocument/2006/relationships/slide" Target="slides/slide210.xml"/><Relationship Id="rId230" Type="http://schemas.openxmlformats.org/officeDocument/2006/relationships/slide" Target="slides/slide221.xml"/><Relationship Id="rId251" Type="http://schemas.openxmlformats.org/officeDocument/2006/relationships/slide" Target="slides/slide242.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272" Type="http://schemas.openxmlformats.org/officeDocument/2006/relationships/slide" Target="slides/slide263.xml"/><Relationship Id="rId293" Type="http://schemas.openxmlformats.org/officeDocument/2006/relationships/slide" Target="slides/slide284.xml"/><Relationship Id="rId307" Type="http://schemas.openxmlformats.org/officeDocument/2006/relationships/slide" Target="slides/slide298.xml"/><Relationship Id="rId328" Type="http://schemas.openxmlformats.org/officeDocument/2006/relationships/slide" Target="slides/slide319.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 Id="rId174" Type="http://schemas.openxmlformats.org/officeDocument/2006/relationships/slide" Target="slides/slide165.xml"/><Relationship Id="rId195" Type="http://schemas.openxmlformats.org/officeDocument/2006/relationships/slide" Target="slides/slide186.xml"/><Relationship Id="rId209" Type="http://schemas.openxmlformats.org/officeDocument/2006/relationships/slide" Target="slides/slide200.xml"/><Relationship Id="rId220" Type="http://schemas.openxmlformats.org/officeDocument/2006/relationships/slide" Target="slides/slide211.xml"/><Relationship Id="rId241" Type="http://schemas.openxmlformats.org/officeDocument/2006/relationships/slide" Target="slides/slide23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262" Type="http://schemas.openxmlformats.org/officeDocument/2006/relationships/slide" Target="slides/slide253.xml"/><Relationship Id="rId283" Type="http://schemas.openxmlformats.org/officeDocument/2006/relationships/slide" Target="slides/slide274.xml"/><Relationship Id="rId318" Type="http://schemas.openxmlformats.org/officeDocument/2006/relationships/slide" Target="slides/slide309.xml"/><Relationship Id="rId339" Type="http://schemas.openxmlformats.org/officeDocument/2006/relationships/theme" Target="theme/theme1.xml"/><Relationship Id="rId78" Type="http://schemas.openxmlformats.org/officeDocument/2006/relationships/slide" Target="slides/slide69.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slide" Target="slides/slide134.xml"/><Relationship Id="rId164" Type="http://schemas.openxmlformats.org/officeDocument/2006/relationships/slide" Target="slides/slide155.xml"/><Relationship Id="rId185" Type="http://schemas.openxmlformats.org/officeDocument/2006/relationships/slide" Target="slides/slide176.xml"/><Relationship Id="rId9" Type="http://schemas.openxmlformats.org/officeDocument/2006/relationships/slideMaster" Target="slideMasters/slideMaster9.xml"/><Relationship Id="rId210" Type="http://schemas.openxmlformats.org/officeDocument/2006/relationships/slide" Target="slides/slide201.xml"/><Relationship Id="rId26" Type="http://schemas.openxmlformats.org/officeDocument/2006/relationships/slide" Target="slides/slide17.xml"/><Relationship Id="rId231" Type="http://schemas.openxmlformats.org/officeDocument/2006/relationships/slide" Target="slides/slide222.xml"/><Relationship Id="rId252" Type="http://schemas.openxmlformats.org/officeDocument/2006/relationships/slide" Target="slides/slide243.xml"/><Relationship Id="rId273" Type="http://schemas.openxmlformats.org/officeDocument/2006/relationships/slide" Target="slides/slide264.xml"/><Relationship Id="rId294" Type="http://schemas.openxmlformats.org/officeDocument/2006/relationships/slide" Target="slides/slide285.xml"/><Relationship Id="rId308" Type="http://schemas.openxmlformats.org/officeDocument/2006/relationships/slide" Target="slides/slide299.xml"/><Relationship Id="rId329" Type="http://schemas.openxmlformats.org/officeDocument/2006/relationships/slide" Target="slides/slide320.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54" Type="http://schemas.openxmlformats.org/officeDocument/2006/relationships/slide" Target="slides/slide145.xml"/><Relationship Id="rId175" Type="http://schemas.openxmlformats.org/officeDocument/2006/relationships/slide" Target="slides/slide166.xml"/><Relationship Id="rId340" Type="http://schemas.openxmlformats.org/officeDocument/2006/relationships/tableStyles" Target="tableStyles.xml"/><Relationship Id="rId196" Type="http://schemas.openxmlformats.org/officeDocument/2006/relationships/slide" Target="slides/slide187.xml"/><Relationship Id="rId200" Type="http://schemas.openxmlformats.org/officeDocument/2006/relationships/slide" Target="slides/slide191.xml"/><Relationship Id="rId16" Type="http://schemas.openxmlformats.org/officeDocument/2006/relationships/slide" Target="slides/slide7.xml"/><Relationship Id="rId221" Type="http://schemas.openxmlformats.org/officeDocument/2006/relationships/slide" Target="slides/slide212.xml"/><Relationship Id="rId242" Type="http://schemas.openxmlformats.org/officeDocument/2006/relationships/slide" Target="slides/slide233.xml"/><Relationship Id="rId263" Type="http://schemas.openxmlformats.org/officeDocument/2006/relationships/slide" Target="slides/slide254.xml"/><Relationship Id="rId284" Type="http://schemas.openxmlformats.org/officeDocument/2006/relationships/slide" Target="slides/slide275.xml"/><Relationship Id="rId319" Type="http://schemas.openxmlformats.org/officeDocument/2006/relationships/slide" Target="slides/slide310.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slide" Target="slides/slide135.xml"/><Relationship Id="rId330" Type="http://schemas.openxmlformats.org/officeDocument/2006/relationships/slide" Target="slides/slide321.xml"/><Relationship Id="rId90" Type="http://schemas.openxmlformats.org/officeDocument/2006/relationships/slide" Target="slides/slide81.xml"/><Relationship Id="rId165" Type="http://schemas.openxmlformats.org/officeDocument/2006/relationships/slide" Target="slides/slide156.xml"/><Relationship Id="rId186" Type="http://schemas.openxmlformats.org/officeDocument/2006/relationships/slide" Target="slides/slide177.xml"/><Relationship Id="rId211" Type="http://schemas.openxmlformats.org/officeDocument/2006/relationships/slide" Target="slides/slide202.xml"/><Relationship Id="rId232" Type="http://schemas.openxmlformats.org/officeDocument/2006/relationships/slide" Target="slides/slide223.xml"/><Relationship Id="rId253" Type="http://schemas.openxmlformats.org/officeDocument/2006/relationships/slide" Target="slides/slide244.xml"/><Relationship Id="rId274" Type="http://schemas.openxmlformats.org/officeDocument/2006/relationships/slide" Target="slides/slide265.xml"/><Relationship Id="rId295" Type="http://schemas.openxmlformats.org/officeDocument/2006/relationships/slide" Target="slides/slide286.xml"/><Relationship Id="rId309" Type="http://schemas.openxmlformats.org/officeDocument/2006/relationships/slide" Target="slides/slide300.xml"/><Relationship Id="rId27" Type="http://schemas.openxmlformats.org/officeDocument/2006/relationships/slide" Target="slides/slide18.xml"/><Relationship Id="rId48" Type="http://schemas.openxmlformats.org/officeDocument/2006/relationships/slide" Target="slides/slide39.xml"/><Relationship Id="rId69" Type="http://schemas.openxmlformats.org/officeDocument/2006/relationships/slide" Target="slides/slide60.xml"/><Relationship Id="rId113" Type="http://schemas.openxmlformats.org/officeDocument/2006/relationships/slide" Target="slides/slide104.xml"/><Relationship Id="rId134" Type="http://schemas.openxmlformats.org/officeDocument/2006/relationships/slide" Target="slides/slide125.xml"/><Relationship Id="rId320" Type="http://schemas.openxmlformats.org/officeDocument/2006/relationships/slide" Target="slides/slide311.xml"/><Relationship Id="rId80" Type="http://schemas.openxmlformats.org/officeDocument/2006/relationships/slide" Target="slides/slide71.xml"/><Relationship Id="rId155" Type="http://schemas.openxmlformats.org/officeDocument/2006/relationships/slide" Target="slides/slide146.xml"/><Relationship Id="rId176" Type="http://schemas.openxmlformats.org/officeDocument/2006/relationships/slide" Target="slides/slide167.xml"/><Relationship Id="rId197" Type="http://schemas.openxmlformats.org/officeDocument/2006/relationships/slide" Target="slides/slide188.xml"/><Relationship Id="rId341" Type="http://schemas.microsoft.com/office/2018/10/relationships/authors" Target="authors.xml"/><Relationship Id="rId201" Type="http://schemas.openxmlformats.org/officeDocument/2006/relationships/slide" Target="slides/slide192.xml"/><Relationship Id="rId222" Type="http://schemas.openxmlformats.org/officeDocument/2006/relationships/slide" Target="slides/slide213.xml"/><Relationship Id="rId243" Type="http://schemas.openxmlformats.org/officeDocument/2006/relationships/slide" Target="slides/slide234.xml"/><Relationship Id="rId264" Type="http://schemas.openxmlformats.org/officeDocument/2006/relationships/slide" Target="slides/slide255.xml"/><Relationship Id="rId285" Type="http://schemas.openxmlformats.org/officeDocument/2006/relationships/slide" Target="slides/slide276.xml"/><Relationship Id="rId17" Type="http://schemas.openxmlformats.org/officeDocument/2006/relationships/slide" Target="slides/slide8.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24" Type="http://schemas.openxmlformats.org/officeDocument/2006/relationships/slide" Target="slides/slide115.xml"/><Relationship Id="rId310" Type="http://schemas.openxmlformats.org/officeDocument/2006/relationships/slide" Target="slides/slide301.xml"/><Relationship Id="rId70" Type="http://schemas.openxmlformats.org/officeDocument/2006/relationships/slide" Target="slides/slide61.xml"/><Relationship Id="rId91" Type="http://schemas.openxmlformats.org/officeDocument/2006/relationships/slide" Target="slides/slide82.xml"/><Relationship Id="rId145" Type="http://schemas.openxmlformats.org/officeDocument/2006/relationships/slide" Target="slides/slide136.xml"/><Relationship Id="rId166" Type="http://schemas.openxmlformats.org/officeDocument/2006/relationships/slide" Target="slides/slide157.xml"/><Relationship Id="rId187" Type="http://schemas.openxmlformats.org/officeDocument/2006/relationships/slide" Target="slides/slide178.xml"/><Relationship Id="rId331" Type="http://schemas.openxmlformats.org/officeDocument/2006/relationships/slide" Target="slides/slide322.xml"/><Relationship Id="rId1" Type="http://schemas.openxmlformats.org/officeDocument/2006/relationships/slideMaster" Target="slideMasters/slideMaster1.xml"/><Relationship Id="rId212" Type="http://schemas.openxmlformats.org/officeDocument/2006/relationships/slide" Target="slides/slide203.xml"/><Relationship Id="rId233" Type="http://schemas.openxmlformats.org/officeDocument/2006/relationships/slide" Target="slides/slide224.xml"/><Relationship Id="rId254" Type="http://schemas.openxmlformats.org/officeDocument/2006/relationships/slide" Target="slides/slide245.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275" Type="http://schemas.openxmlformats.org/officeDocument/2006/relationships/slide" Target="slides/slide266.xml"/><Relationship Id="rId296" Type="http://schemas.openxmlformats.org/officeDocument/2006/relationships/slide" Target="slides/slide287.xml"/><Relationship Id="rId300" Type="http://schemas.openxmlformats.org/officeDocument/2006/relationships/slide" Target="slides/slide291.xml"/><Relationship Id="rId60" Type="http://schemas.openxmlformats.org/officeDocument/2006/relationships/slide" Target="slides/slide51.xml"/><Relationship Id="rId81" Type="http://schemas.openxmlformats.org/officeDocument/2006/relationships/slide" Target="slides/slide72.xml"/><Relationship Id="rId135" Type="http://schemas.openxmlformats.org/officeDocument/2006/relationships/slide" Target="slides/slide126.xml"/><Relationship Id="rId156" Type="http://schemas.openxmlformats.org/officeDocument/2006/relationships/slide" Target="slides/slide147.xml"/><Relationship Id="rId177" Type="http://schemas.openxmlformats.org/officeDocument/2006/relationships/slide" Target="slides/slide168.xml"/><Relationship Id="rId198" Type="http://schemas.openxmlformats.org/officeDocument/2006/relationships/slide" Target="slides/slide189.xml"/><Relationship Id="rId321" Type="http://schemas.openxmlformats.org/officeDocument/2006/relationships/slide" Target="slides/slide312.xml"/><Relationship Id="rId202" Type="http://schemas.openxmlformats.org/officeDocument/2006/relationships/slide" Target="slides/slide193.xml"/><Relationship Id="rId223" Type="http://schemas.openxmlformats.org/officeDocument/2006/relationships/slide" Target="slides/slide214.xml"/><Relationship Id="rId244" Type="http://schemas.openxmlformats.org/officeDocument/2006/relationships/slide" Target="slides/slide235.xml"/><Relationship Id="rId18" Type="http://schemas.openxmlformats.org/officeDocument/2006/relationships/slide" Target="slides/slide9.xml"/><Relationship Id="rId39" Type="http://schemas.openxmlformats.org/officeDocument/2006/relationships/slide" Target="slides/slide30.xml"/><Relationship Id="rId265" Type="http://schemas.openxmlformats.org/officeDocument/2006/relationships/slide" Target="slides/slide256.xml"/><Relationship Id="rId286" Type="http://schemas.openxmlformats.org/officeDocument/2006/relationships/slide" Target="slides/slide277.xml"/><Relationship Id="rId50" Type="http://schemas.openxmlformats.org/officeDocument/2006/relationships/slide" Target="slides/slide41.xml"/><Relationship Id="rId104" Type="http://schemas.openxmlformats.org/officeDocument/2006/relationships/slide" Target="slides/slide95.xml"/><Relationship Id="rId125" Type="http://schemas.openxmlformats.org/officeDocument/2006/relationships/slide" Target="slides/slide116.xml"/><Relationship Id="rId146" Type="http://schemas.openxmlformats.org/officeDocument/2006/relationships/slide" Target="slides/slide137.xml"/><Relationship Id="rId167" Type="http://schemas.openxmlformats.org/officeDocument/2006/relationships/slide" Target="slides/slide158.xml"/><Relationship Id="rId188" Type="http://schemas.openxmlformats.org/officeDocument/2006/relationships/slide" Target="slides/slide179.xml"/><Relationship Id="rId311" Type="http://schemas.openxmlformats.org/officeDocument/2006/relationships/slide" Target="slides/slide302.xml"/><Relationship Id="rId332" Type="http://schemas.openxmlformats.org/officeDocument/2006/relationships/slide" Target="slides/slide323.xml"/><Relationship Id="rId71" Type="http://schemas.openxmlformats.org/officeDocument/2006/relationships/slide" Target="slides/slide62.xml"/><Relationship Id="rId92" Type="http://schemas.openxmlformats.org/officeDocument/2006/relationships/slide" Target="slides/slide83.xml"/><Relationship Id="rId213" Type="http://schemas.openxmlformats.org/officeDocument/2006/relationships/slide" Target="slides/slide204.xml"/><Relationship Id="rId234" Type="http://schemas.openxmlformats.org/officeDocument/2006/relationships/slide" Target="slides/slide225.xml"/><Relationship Id="rId2" Type="http://schemas.openxmlformats.org/officeDocument/2006/relationships/slideMaster" Target="slideMasters/slideMaster2.xml"/><Relationship Id="rId29" Type="http://schemas.openxmlformats.org/officeDocument/2006/relationships/slide" Target="slides/slide20.xml"/><Relationship Id="rId255" Type="http://schemas.openxmlformats.org/officeDocument/2006/relationships/slide" Target="slides/slide246.xml"/><Relationship Id="rId276" Type="http://schemas.openxmlformats.org/officeDocument/2006/relationships/slide" Target="slides/slide267.xml"/><Relationship Id="rId297" Type="http://schemas.openxmlformats.org/officeDocument/2006/relationships/slide" Target="slides/slide288.xml"/><Relationship Id="rId40" Type="http://schemas.openxmlformats.org/officeDocument/2006/relationships/slide" Target="slides/slide31.xml"/><Relationship Id="rId115" Type="http://schemas.openxmlformats.org/officeDocument/2006/relationships/slide" Target="slides/slide106.xml"/><Relationship Id="rId136" Type="http://schemas.openxmlformats.org/officeDocument/2006/relationships/slide" Target="slides/slide127.xml"/><Relationship Id="rId157" Type="http://schemas.openxmlformats.org/officeDocument/2006/relationships/slide" Target="slides/slide148.xml"/><Relationship Id="rId178" Type="http://schemas.openxmlformats.org/officeDocument/2006/relationships/slide" Target="slides/slide169.xml"/><Relationship Id="rId301" Type="http://schemas.openxmlformats.org/officeDocument/2006/relationships/slide" Target="slides/slide292.xml"/><Relationship Id="rId322" Type="http://schemas.openxmlformats.org/officeDocument/2006/relationships/slide" Target="slides/slide313.xml"/><Relationship Id="rId61" Type="http://schemas.openxmlformats.org/officeDocument/2006/relationships/slide" Target="slides/slide52.xml"/><Relationship Id="rId82" Type="http://schemas.openxmlformats.org/officeDocument/2006/relationships/slide" Target="slides/slide73.xml"/><Relationship Id="rId199" Type="http://schemas.openxmlformats.org/officeDocument/2006/relationships/slide" Target="slides/slide190.xml"/><Relationship Id="rId203" Type="http://schemas.openxmlformats.org/officeDocument/2006/relationships/slide" Target="slides/slide194.xml"/><Relationship Id="rId19" Type="http://schemas.openxmlformats.org/officeDocument/2006/relationships/slide" Target="slides/slide10.xml"/><Relationship Id="rId224" Type="http://schemas.openxmlformats.org/officeDocument/2006/relationships/slide" Target="slides/slide215.xml"/><Relationship Id="rId245" Type="http://schemas.openxmlformats.org/officeDocument/2006/relationships/slide" Target="slides/slide236.xml"/><Relationship Id="rId266" Type="http://schemas.openxmlformats.org/officeDocument/2006/relationships/slide" Target="slides/slide257.xml"/><Relationship Id="rId287" Type="http://schemas.openxmlformats.org/officeDocument/2006/relationships/slide" Target="slides/slide278.xml"/><Relationship Id="rId30" Type="http://schemas.openxmlformats.org/officeDocument/2006/relationships/slide" Target="slides/slide2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slide" Target="slides/slide159.xml"/><Relationship Id="rId312" Type="http://schemas.openxmlformats.org/officeDocument/2006/relationships/slide" Target="slides/slide303.xml"/><Relationship Id="rId333" Type="http://schemas.openxmlformats.org/officeDocument/2006/relationships/slide" Target="slides/slide324.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189" Type="http://schemas.openxmlformats.org/officeDocument/2006/relationships/slide" Target="slides/slide180.xml"/><Relationship Id="rId3" Type="http://schemas.openxmlformats.org/officeDocument/2006/relationships/slideMaster" Target="slideMasters/slideMaster3.xml"/><Relationship Id="rId214" Type="http://schemas.openxmlformats.org/officeDocument/2006/relationships/slide" Target="slides/slide205.xml"/><Relationship Id="rId235" Type="http://schemas.openxmlformats.org/officeDocument/2006/relationships/slide" Target="slides/slide226.xml"/><Relationship Id="rId256" Type="http://schemas.openxmlformats.org/officeDocument/2006/relationships/slide" Target="slides/slide247.xml"/><Relationship Id="rId277" Type="http://schemas.openxmlformats.org/officeDocument/2006/relationships/slide" Target="slides/slide268.xml"/><Relationship Id="rId298" Type="http://schemas.openxmlformats.org/officeDocument/2006/relationships/slide" Target="slides/slide289.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302" Type="http://schemas.openxmlformats.org/officeDocument/2006/relationships/slide" Target="slides/slide293.xml"/><Relationship Id="rId323" Type="http://schemas.openxmlformats.org/officeDocument/2006/relationships/slide" Target="slides/slide314.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179" Type="http://schemas.openxmlformats.org/officeDocument/2006/relationships/slide" Target="slides/slide170.xml"/><Relationship Id="rId190" Type="http://schemas.openxmlformats.org/officeDocument/2006/relationships/slide" Target="slides/slide181.xml"/><Relationship Id="rId204" Type="http://schemas.openxmlformats.org/officeDocument/2006/relationships/slide" Target="slides/slide195.xml"/><Relationship Id="rId225" Type="http://schemas.openxmlformats.org/officeDocument/2006/relationships/slide" Target="slides/slide216.xml"/><Relationship Id="rId246" Type="http://schemas.openxmlformats.org/officeDocument/2006/relationships/slide" Target="slides/slide237.xml"/><Relationship Id="rId267" Type="http://schemas.openxmlformats.org/officeDocument/2006/relationships/slide" Target="slides/slide258.xml"/><Relationship Id="rId288" Type="http://schemas.openxmlformats.org/officeDocument/2006/relationships/slide" Target="slides/slide279.xml"/><Relationship Id="rId106" Type="http://schemas.openxmlformats.org/officeDocument/2006/relationships/slide" Target="slides/slide97.xml"/><Relationship Id="rId127" Type="http://schemas.openxmlformats.org/officeDocument/2006/relationships/slide" Target="slides/slide118.xml"/><Relationship Id="rId313" Type="http://schemas.openxmlformats.org/officeDocument/2006/relationships/slide" Target="slides/slide304.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94" Type="http://schemas.openxmlformats.org/officeDocument/2006/relationships/slide" Target="slides/slide85.xml"/><Relationship Id="rId148" Type="http://schemas.openxmlformats.org/officeDocument/2006/relationships/slide" Target="slides/slide139.xml"/><Relationship Id="rId169" Type="http://schemas.openxmlformats.org/officeDocument/2006/relationships/slide" Target="slides/slide160.xml"/><Relationship Id="rId334" Type="http://schemas.openxmlformats.org/officeDocument/2006/relationships/slide" Target="slides/slide325.xml"/><Relationship Id="rId4" Type="http://schemas.openxmlformats.org/officeDocument/2006/relationships/slideMaster" Target="slideMasters/slideMaster4.xml"/><Relationship Id="rId180" Type="http://schemas.openxmlformats.org/officeDocument/2006/relationships/slide" Target="slides/slide171.xml"/><Relationship Id="rId215" Type="http://schemas.openxmlformats.org/officeDocument/2006/relationships/slide" Target="slides/slide206.xml"/><Relationship Id="rId236" Type="http://schemas.openxmlformats.org/officeDocument/2006/relationships/slide" Target="slides/slide227.xml"/><Relationship Id="rId257" Type="http://schemas.openxmlformats.org/officeDocument/2006/relationships/slide" Target="slides/slide248.xml"/><Relationship Id="rId278" Type="http://schemas.openxmlformats.org/officeDocument/2006/relationships/slide" Target="slides/slide269.xml"/><Relationship Id="rId303" Type="http://schemas.openxmlformats.org/officeDocument/2006/relationships/slide" Target="slides/slide294.xml"/><Relationship Id="rId42" Type="http://schemas.openxmlformats.org/officeDocument/2006/relationships/slide" Target="slides/slide33.xml"/><Relationship Id="rId84" Type="http://schemas.openxmlformats.org/officeDocument/2006/relationships/slide" Target="slides/slide75.xml"/><Relationship Id="rId138" Type="http://schemas.openxmlformats.org/officeDocument/2006/relationships/slide" Target="slides/slide129.xml"/><Relationship Id="rId191" Type="http://schemas.openxmlformats.org/officeDocument/2006/relationships/slide" Target="slides/slide182.xml"/><Relationship Id="rId205" Type="http://schemas.openxmlformats.org/officeDocument/2006/relationships/slide" Target="slides/slide196.xml"/><Relationship Id="rId247" Type="http://schemas.openxmlformats.org/officeDocument/2006/relationships/slide" Target="slides/slide238.xml"/><Relationship Id="rId107" Type="http://schemas.openxmlformats.org/officeDocument/2006/relationships/slide" Target="slides/slide98.xml"/><Relationship Id="rId289" Type="http://schemas.openxmlformats.org/officeDocument/2006/relationships/slide" Target="slides/slide280.xml"/><Relationship Id="rId11" Type="http://schemas.openxmlformats.org/officeDocument/2006/relationships/slide" Target="slides/slide2.xml"/><Relationship Id="rId53" Type="http://schemas.openxmlformats.org/officeDocument/2006/relationships/slide" Target="slides/slide44.xml"/><Relationship Id="rId149" Type="http://schemas.openxmlformats.org/officeDocument/2006/relationships/slide" Target="slides/slide140.xml"/><Relationship Id="rId314" Type="http://schemas.openxmlformats.org/officeDocument/2006/relationships/slide" Target="slides/slide305.xml"/><Relationship Id="rId95" Type="http://schemas.openxmlformats.org/officeDocument/2006/relationships/slide" Target="slides/slide86.xml"/><Relationship Id="rId160" Type="http://schemas.openxmlformats.org/officeDocument/2006/relationships/slide" Target="slides/slide151.xml"/><Relationship Id="rId216" Type="http://schemas.openxmlformats.org/officeDocument/2006/relationships/slide" Target="slides/slide207.xml"/><Relationship Id="rId258" Type="http://schemas.openxmlformats.org/officeDocument/2006/relationships/slide" Target="slides/slide249.xml"/><Relationship Id="rId22" Type="http://schemas.openxmlformats.org/officeDocument/2006/relationships/slide" Target="slides/slide13.xml"/><Relationship Id="rId64" Type="http://schemas.openxmlformats.org/officeDocument/2006/relationships/slide" Target="slides/slide55.xml"/><Relationship Id="rId118" Type="http://schemas.openxmlformats.org/officeDocument/2006/relationships/slide" Target="slides/slide109.xml"/><Relationship Id="rId325" Type="http://schemas.openxmlformats.org/officeDocument/2006/relationships/slide" Target="slides/slide316.xml"/><Relationship Id="rId171" Type="http://schemas.openxmlformats.org/officeDocument/2006/relationships/slide" Target="slides/slide162.xml"/><Relationship Id="rId227" Type="http://schemas.openxmlformats.org/officeDocument/2006/relationships/slide" Target="slides/slide218.xml"/><Relationship Id="rId269" Type="http://schemas.openxmlformats.org/officeDocument/2006/relationships/slide" Target="slides/slide260.xml"/><Relationship Id="rId33" Type="http://schemas.openxmlformats.org/officeDocument/2006/relationships/slide" Target="slides/slide24.xml"/><Relationship Id="rId129" Type="http://schemas.openxmlformats.org/officeDocument/2006/relationships/slide" Target="slides/slide120.xml"/><Relationship Id="rId280" Type="http://schemas.openxmlformats.org/officeDocument/2006/relationships/slide" Target="slides/slide271.xml"/><Relationship Id="rId336" Type="http://schemas.openxmlformats.org/officeDocument/2006/relationships/handoutMaster" Target="handoutMasters/handoutMaster1.xml"/><Relationship Id="rId75" Type="http://schemas.openxmlformats.org/officeDocument/2006/relationships/slide" Target="slides/slide66.xml"/><Relationship Id="rId140" Type="http://schemas.openxmlformats.org/officeDocument/2006/relationships/slide" Target="slides/slide131.xml"/><Relationship Id="rId182" Type="http://schemas.openxmlformats.org/officeDocument/2006/relationships/slide" Target="slides/slide173.xml"/><Relationship Id="rId6" Type="http://schemas.openxmlformats.org/officeDocument/2006/relationships/slideMaster" Target="slideMasters/slideMaster6.xml"/><Relationship Id="rId238" Type="http://schemas.openxmlformats.org/officeDocument/2006/relationships/slide" Target="slides/slide229.xml"/><Relationship Id="rId291" Type="http://schemas.openxmlformats.org/officeDocument/2006/relationships/slide" Target="slides/slide282.xml"/><Relationship Id="rId305" Type="http://schemas.openxmlformats.org/officeDocument/2006/relationships/slide" Target="slides/slide296.xml"/><Relationship Id="rId44" Type="http://schemas.openxmlformats.org/officeDocument/2006/relationships/slide" Target="slides/slide35.xml"/><Relationship Id="rId86" Type="http://schemas.openxmlformats.org/officeDocument/2006/relationships/slide" Target="slides/slide77.xml"/><Relationship Id="rId151" Type="http://schemas.openxmlformats.org/officeDocument/2006/relationships/slide" Target="slides/slide142.xml"/><Relationship Id="rId193" Type="http://schemas.openxmlformats.org/officeDocument/2006/relationships/slide" Target="slides/slide184.xml"/><Relationship Id="rId207" Type="http://schemas.openxmlformats.org/officeDocument/2006/relationships/slide" Target="slides/slide198.xml"/><Relationship Id="rId249" Type="http://schemas.openxmlformats.org/officeDocument/2006/relationships/slide" Target="slides/slide240.xml"/><Relationship Id="rId13" Type="http://schemas.openxmlformats.org/officeDocument/2006/relationships/slide" Target="slides/slide4.xml"/><Relationship Id="rId109" Type="http://schemas.openxmlformats.org/officeDocument/2006/relationships/slide" Target="slides/slide100.xml"/><Relationship Id="rId260" Type="http://schemas.openxmlformats.org/officeDocument/2006/relationships/slide" Target="slides/slide251.xml"/><Relationship Id="rId316" Type="http://schemas.openxmlformats.org/officeDocument/2006/relationships/slide" Target="slides/slide307.xml"/><Relationship Id="rId55" Type="http://schemas.openxmlformats.org/officeDocument/2006/relationships/slide" Target="slides/slide46.xml"/><Relationship Id="rId97" Type="http://schemas.openxmlformats.org/officeDocument/2006/relationships/slide" Target="slides/slide88.xml"/><Relationship Id="rId120" Type="http://schemas.openxmlformats.org/officeDocument/2006/relationships/slide" Target="slides/slide111.xml"/><Relationship Id="rId162" Type="http://schemas.openxmlformats.org/officeDocument/2006/relationships/slide" Target="slides/slide153.xml"/><Relationship Id="rId218" Type="http://schemas.openxmlformats.org/officeDocument/2006/relationships/slide" Target="slides/slide209.xml"/><Relationship Id="rId271" Type="http://schemas.openxmlformats.org/officeDocument/2006/relationships/slide" Target="slides/slide262.xml"/><Relationship Id="rId24" Type="http://schemas.openxmlformats.org/officeDocument/2006/relationships/slide" Target="slides/slide15.xml"/><Relationship Id="rId66" Type="http://schemas.openxmlformats.org/officeDocument/2006/relationships/slide" Target="slides/slide57.xml"/><Relationship Id="rId131" Type="http://schemas.openxmlformats.org/officeDocument/2006/relationships/slide" Target="slides/slide122.xml"/><Relationship Id="rId327" Type="http://schemas.openxmlformats.org/officeDocument/2006/relationships/slide" Target="slides/slide318.xml"/><Relationship Id="rId173" Type="http://schemas.openxmlformats.org/officeDocument/2006/relationships/slide" Target="slides/slide164.xml"/><Relationship Id="rId229" Type="http://schemas.openxmlformats.org/officeDocument/2006/relationships/slide" Target="slides/slide220.xml"/></Relationships>
</file>

<file path=ppt/_rels/viewProps.xml.rels><?xml version="1.0" encoding="UTF-8" standalone="yes"?>
<Relationships xmlns="http://schemas.openxmlformats.org/package/2006/relationships"><Relationship Id="rId1" Type="http://schemas.openxmlformats.org/officeDocument/2006/relationships/slide" Target="slides/slide120.xml"/></Relationships>
</file>

<file path=ppt/charts/_rels/chart1.xml.rels><?xml version="1.0" encoding="UTF-8" standalone="yes"?>
<Relationships xmlns="http://schemas.openxmlformats.org/package/2006/relationships"><Relationship Id="rId2" Type="http://schemas.openxmlformats.org/officeDocument/2006/relationships/oleObject" Target="file:///C:\YinongDellOffice\Current\CSE445%20YC\Lecture%20Notes%20CSE445-598\Milticore%20threading%20performance.xlsx"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oleObject" Target="file:///C:\YinongDellOffice\Current\CSE445%20YC\Lecture%20Notes%20CSE445-598\Milticore%20threading%20performance.xlsx" TargetMode="External"/><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oleObject" Target="file:///C:\YinongDellOffice\Current\CSE445%20YC\Lecture%20Notes%20CSE445-598\Milticore%20threading%20performance.xlsx" TargetMode="External"/><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b="0"/>
            </a:pPr>
            <a:r>
              <a:rPr lang="en-US" sz="1400" b="0"/>
              <a:t>Speedup four cores / single core</a:t>
            </a:r>
          </a:p>
        </c:rich>
      </c:tx>
      <c:layout>
        <c:manualLayout>
          <c:xMode val="edge"/>
          <c:yMode val="edge"/>
          <c:x val="0.1763427586009412"/>
          <c:y val="4.0402055857176877E-2"/>
        </c:manualLayout>
      </c:layout>
      <c:overlay val="0"/>
    </c:title>
    <c:autoTitleDeleted val="0"/>
    <c:plotArea>
      <c:layout/>
      <c:lineChart>
        <c:grouping val="standard"/>
        <c:varyColors val="0"/>
        <c:ser>
          <c:idx val="0"/>
          <c:order val="0"/>
          <c:tx>
            <c:strRef>
              <c:f>Result!$D$1</c:f>
              <c:strCache>
                <c:ptCount val="1"/>
                <c:pt idx="0">
                  <c:v>Speedup</c:v>
                </c:pt>
              </c:strCache>
            </c:strRef>
          </c:tx>
          <c:marker>
            <c:symbol val="none"/>
          </c:marker>
          <c:cat>
            <c:numRef>
              <c:f>Result!$A$2:$A$11</c:f>
              <c:numCache>
                <c:formatCode>General</c:formatCode>
                <c:ptCount val="10"/>
                <c:pt idx="0">
                  <c:v>20000</c:v>
                </c:pt>
                <c:pt idx="1">
                  <c:v>40000</c:v>
                </c:pt>
                <c:pt idx="2">
                  <c:v>60000</c:v>
                </c:pt>
                <c:pt idx="3">
                  <c:v>80000</c:v>
                </c:pt>
                <c:pt idx="4">
                  <c:v>100000</c:v>
                </c:pt>
                <c:pt idx="5">
                  <c:v>120000</c:v>
                </c:pt>
                <c:pt idx="6">
                  <c:v>140000</c:v>
                </c:pt>
                <c:pt idx="7">
                  <c:v>160000</c:v>
                </c:pt>
                <c:pt idx="8">
                  <c:v>180000</c:v>
                </c:pt>
                <c:pt idx="9">
                  <c:v>200000</c:v>
                </c:pt>
              </c:numCache>
            </c:numRef>
          </c:cat>
          <c:val>
            <c:numRef>
              <c:f>Result!$D$2:$D$11</c:f>
              <c:numCache>
                <c:formatCode>0.00</c:formatCode>
                <c:ptCount val="10"/>
                <c:pt idx="0">
                  <c:v>2.0499999999999998</c:v>
                </c:pt>
                <c:pt idx="1">
                  <c:v>2.6969696969696968</c:v>
                </c:pt>
                <c:pt idx="2">
                  <c:v>2.8367346938775508</c:v>
                </c:pt>
                <c:pt idx="3">
                  <c:v>3.0806451612903225</c:v>
                </c:pt>
                <c:pt idx="4">
                  <c:v>2.7954545454545454</c:v>
                </c:pt>
                <c:pt idx="5">
                  <c:v>3.0927835051546393</c:v>
                </c:pt>
                <c:pt idx="6">
                  <c:v>3.5544554455445527</c:v>
                </c:pt>
                <c:pt idx="7">
                  <c:v>3.4789915966386555</c:v>
                </c:pt>
                <c:pt idx="8">
                  <c:v>3.1677852348993292</c:v>
                </c:pt>
                <c:pt idx="9">
                  <c:v>3.3529411764705781</c:v>
                </c:pt>
              </c:numCache>
            </c:numRef>
          </c:val>
          <c:smooth val="0"/>
          <c:extLst>
            <c:ext xmlns:c16="http://schemas.microsoft.com/office/drawing/2014/chart" uri="{C3380CC4-5D6E-409C-BE32-E72D297353CC}">
              <c16:uniqueId val="{00000000-934B-4786-A1E2-9662E54C90B9}"/>
            </c:ext>
          </c:extLst>
        </c:ser>
        <c:dLbls>
          <c:showLegendKey val="0"/>
          <c:showVal val="0"/>
          <c:showCatName val="0"/>
          <c:showSerName val="0"/>
          <c:showPercent val="0"/>
          <c:showBubbleSize val="0"/>
        </c:dLbls>
        <c:smooth val="0"/>
        <c:axId val="121372672"/>
        <c:axId val="104995008"/>
      </c:lineChart>
      <c:catAx>
        <c:axId val="121372672"/>
        <c:scaling>
          <c:orientation val="minMax"/>
        </c:scaling>
        <c:delete val="0"/>
        <c:axPos val="b"/>
        <c:numFmt formatCode="General" sourceLinked="1"/>
        <c:majorTickMark val="out"/>
        <c:minorTickMark val="none"/>
        <c:tickLblPos val="nextTo"/>
        <c:crossAx val="104995008"/>
        <c:crosses val="autoZero"/>
        <c:auto val="1"/>
        <c:lblAlgn val="ctr"/>
        <c:lblOffset val="100"/>
        <c:noMultiLvlLbl val="0"/>
      </c:catAx>
      <c:valAx>
        <c:axId val="104995008"/>
        <c:scaling>
          <c:orientation val="minMax"/>
          <c:min val="1"/>
        </c:scaling>
        <c:delete val="0"/>
        <c:axPos val="l"/>
        <c:majorGridlines/>
        <c:numFmt formatCode="0.00" sourceLinked="1"/>
        <c:majorTickMark val="out"/>
        <c:minorTickMark val="none"/>
        <c:tickLblPos val="nextTo"/>
        <c:crossAx val="121372672"/>
        <c:crosses val="autoZero"/>
        <c:crossBetween val="between"/>
      </c:valAx>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b="0"/>
            </a:pPr>
            <a:r>
              <a:rPr lang="en-US" sz="1400" b="0" dirty="0"/>
              <a:t>Efficiency four cores / single core</a:t>
            </a:r>
          </a:p>
        </c:rich>
      </c:tx>
      <c:layout>
        <c:manualLayout>
          <c:xMode val="edge"/>
          <c:yMode val="edge"/>
          <c:x val="0.15978299501747031"/>
          <c:y val="4.1411848740264177E-2"/>
        </c:manualLayout>
      </c:layout>
      <c:overlay val="0"/>
    </c:title>
    <c:autoTitleDeleted val="0"/>
    <c:plotArea>
      <c:layout/>
      <c:lineChart>
        <c:grouping val="standard"/>
        <c:varyColors val="0"/>
        <c:ser>
          <c:idx val="0"/>
          <c:order val="0"/>
          <c:tx>
            <c:strRef>
              <c:f>Result!$E$1</c:f>
              <c:strCache>
                <c:ptCount val="1"/>
                <c:pt idx="0">
                  <c:v>Efficiency</c:v>
                </c:pt>
              </c:strCache>
            </c:strRef>
          </c:tx>
          <c:spPr>
            <a:ln>
              <a:solidFill>
                <a:srgbClr val="002060"/>
              </a:solidFill>
            </a:ln>
          </c:spPr>
          <c:marker>
            <c:symbol val="none"/>
          </c:marker>
          <c:cat>
            <c:numRef>
              <c:f>Result!$A$2:$A$11</c:f>
              <c:numCache>
                <c:formatCode>General</c:formatCode>
                <c:ptCount val="10"/>
                <c:pt idx="0">
                  <c:v>20000</c:v>
                </c:pt>
                <c:pt idx="1">
                  <c:v>40000</c:v>
                </c:pt>
                <c:pt idx="2">
                  <c:v>60000</c:v>
                </c:pt>
                <c:pt idx="3">
                  <c:v>80000</c:v>
                </c:pt>
                <c:pt idx="4">
                  <c:v>100000</c:v>
                </c:pt>
                <c:pt idx="5">
                  <c:v>120000</c:v>
                </c:pt>
                <c:pt idx="6">
                  <c:v>140000</c:v>
                </c:pt>
                <c:pt idx="7">
                  <c:v>160000</c:v>
                </c:pt>
                <c:pt idx="8">
                  <c:v>180000</c:v>
                </c:pt>
                <c:pt idx="9">
                  <c:v>200000</c:v>
                </c:pt>
              </c:numCache>
            </c:numRef>
          </c:cat>
          <c:val>
            <c:numRef>
              <c:f>Result!$E$2:$E$11</c:f>
              <c:numCache>
                <c:formatCode>0%</c:formatCode>
                <c:ptCount val="10"/>
                <c:pt idx="0">
                  <c:v>0.51249999999999996</c:v>
                </c:pt>
                <c:pt idx="1">
                  <c:v>0.67424242424242464</c:v>
                </c:pt>
                <c:pt idx="2">
                  <c:v>0.70918367346939071</c:v>
                </c:pt>
                <c:pt idx="3">
                  <c:v>0.77016129032258396</c:v>
                </c:pt>
                <c:pt idx="4">
                  <c:v>0.69886363636363902</c:v>
                </c:pt>
                <c:pt idx="5">
                  <c:v>0.77319587628866504</c:v>
                </c:pt>
                <c:pt idx="6">
                  <c:v>0.88861386138613851</c:v>
                </c:pt>
                <c:pt idx="7">
                  <c:v>0.86974789915966622</c:v>
                </c:pt>
                <c:pt idx="8">
                  <c:v>0.79194630872483218</c:v>
                </c:pt>
                <c:pt idx="9">
                  <c:v>0.83823529411764708</c:v>
                </c:pt>
              </c:numCache>
            </c:numRef>
          </c:val>
          <c:smooth val="0"/>
          <c:extLst>
            <c:ext xmlns:c16="http://schemas.microsoft.com/office/drawing/2014/chart" uri="{C3380CC4-5D6E-409C-BE32-E72D297353CC}">
              <c16:uniqueId val="{00000000-C6BF-4FB6-8478-6D1E51755A0F}"/>
            </c:ext>
          </c:extLst>
        </c:ser>
        <c:dLbls>
          <c:showLegendKey val="0"/>
          <c:showVal val="0"/>
          <c:showCatName val="0"/>
          <c:showSerName val="0"/>
          <c:showPercent val="0"/>
          <c:showBubbleSize val="0"/>
        </c:dLbls>
        <c:smooth val="0"/>
        <c:axId val="121373184"/>
        <c:axId val="124108800"/>
      </c:lineChart>
      <c:catAx>
        <c:axId val="121373184"/>
        <c:scaling>
          <c:orientation val="minMax"/>
        </c:scaling>
        <c:delete val="0"/>
        <c:axPos val="b"/>
        <c:numFmt formatCode="General" sourceLinked="1"/>
        <c:majorTickMark val="out"/>
        <c:minorTickMark val="none"/>
        <c:tickLblPos val="nextTo"/>
        <c:crossAx val="124108800"/>
        <c:crosses val="autoZero"/>
        <c:auto val="1"/>
        <c:lblAlgn val="ctr"/>
        <c:lblOffset val="100"/>
        <c:noMultiLvlLbl val="0"/>
      </c:catAx>
      <c:valAx>
        <c:axId val="124108800"/>
        <c:scaling>
          <c:orientation val="minMax"/>
        </c:scaling>
        <c:delete val="0"/>
        <c:axPos val="l"/>
        <c:majorGridlines/>
        <c:numFmt formatCode="0%" sourceLinked="1"/>
        <c:majorTickMark val="out"/>
        <c:minorTickMark val="none"/>
        <c:tickLblPos val="nextTo"/>
        <c:crossAx val="121373184"/>
        <c:crosses val="autoZero"/>
        <c:crossBetween val="between"/>
      </c:valAx>
    </c:plotArea>
    <c:plotVisOnly val="1"/>
    <c:dispBlanksAs val="gap"/>
    <c:showDLblsOverMax val="0"/>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400" b="0"/>
            </a:pPr>
            <a:r>
              <a:rPr lang="en-US" sz="1400" dirty="0"/>
              <a:t>Execution Time in milliseconds</a:t>
            </a:r>
          </a:p>
        </c:rich>
      </c:tx>
      <c:layout>
        <c:manualLayout>
          <c:xMode val="edge"/>
          <c:yMode val="edge"/>
          <c:x val="0.33488905106571026"/>
          <c:y val="3.9392676353894561E-2"/>
        </c:manualLayout>
      </c:layout>
      <c:overlay val="0"/>
      <c:spPr>
        <a:noFill/>
      </c:spPr>
    </c:title>
    <c:autoTitleDeleted val="0"/>
    <c:plotArea>
      <c:layout/>
      <c:lineChart>
        <c:grouping val="standard"/>
        <c:varyColors val="0"/>
        <c:ser>
          <c:idx val="1"/>
          <c:order val="0"/>
          <c:tx>
            <c:strRef>
              <c:f>Result!$B$1</c:f>
              <c:strCache>
                <c:ptCount val="1"/>
                <c:pt idx="0">
                  <c:v>One thread</c:v>
                </c:pt>
              </c:strCache>
            </c:strRef>
          </c:tx>
          <c:marker>
            <c:symbol val="none"/>
          </c:marker>
          <c:cat>
            <c:numRef>
              <c:f>Result!$A$2:$A$11</c:f>
              <c:numCache>
                <c:formatCode>General</c:formatCode>
                <c:ptCount val="10"/>
                <c:pt idx="0">
                  <c:v>20000</c:v>
                </c:pt>
                <c:pt idx="1">
                  <c:v>40000</c:v>
                </c:pt>
                <c:pt idx="2">
                  <c:v>60000</c:v>
                </c:pt>
                <c:pt idx="3">
                  <c:v>80000</c:v>
                </c:pt>
                <c:pt idx="4">
                  <c:v>100000</c:v>
                </c:pt>
                <c:pt idx="5">
                  <c:v>120000</c:v>
                </c:pt>
                <c:pt idx="6">
                  <c:v>140000</c:v>
                </c:pt>
                <c:pt idx="7">
                  <c:v>160000</c:v>
                </c:pt>
                <c:pt idx="8">
                  <c:v>180000</c:v>
                </c:pt>
                <c:pt idx="9">
                  <c:v>200000</c:v>
                </c:pt>
              </c:numCache>
            </c:numRef>
          </c:cat>
          <c:val>
            <c:numRef>
              <c:f>Result!$B$2:$B$11</c:f>
              <c:numCache>
                <c:formatCode>General</c:formatCode>
                <c:ptCount val="10"/>
                <c:pt idx="0">
                  <c:v>41</c:v>
                </c:pt>
                <c:pt idx="1">
                  <c:v>89</c:v>
                </c:pt>
                <c:pt idx="2">
                  <c:v>139</c:v>
                </c:pt>
                <c:pt idx="3">
                  <c:v>191</c:v>
                </c:pt>
                <c:pt idx="4">
                  <c:v>246</c:v>
                </c:pt>
                <c:pt idx="5">
                  <c:v>300</c:v>
                </c:pt>
                <c:pt idx="6">
                  <c:v>359</c:v>
                </c:pt>
                <c:pt idx="7">
                  <c:v>414</c:v>
                </c:pt>
                <c:pt idx="8">
                  <c:v>472</c:v>
                </c:pt>
                <c:pt idx="9">
                  <c:v>513</c:v>
                </c:pt>
              </c:numCache>
            </c:numRef>
          </c:val>
          <c:smooth val="0"/>
          <c:extLst>
            <c:ext xmlns:c16="http://schemas.microsoft.com/office/drawing/2014/chart" uri="{C3380CC4-5D6E-409C-BE32-E72D297353CC}">
              <c16:uniqueId val="{00000000-4BEF-4F07-8DA9-2563F4A342A1}"/>
            </c:ext>
          </c:extLst>
        </c:ser>
        <c:ser>
          <c:idx val="2"/>
          <c:order val="1"/>
          <c:tx>
            <c:strRef>
              <c:f>Result!$C$1</c:f>
              <c:strCache>
                <c:ptCount val="1"/>
                <c:pt idx="0">
                  <c:v>Four Thread</c:v>
                </c:pt>
              </c:strCache>
            </c:strRef>
          </c:tx>
          <c:spPr>
            <a:ln>
              <a:solidFill>
                <a:srgbClr val="0000FF"/>
              </a:solidFill>
            </a:ln>
          </c:spPr>
          <c:marker>
            <c:symbol val="none"/>
          </c:marker>
          <c:cat>
            <c:numRef>
              <c:f>Result!$A$2:$A$11</c:f>
              <c:numCache>
                <c:formatCode>General</c:formatCode>
                <c:ptCount val="10"/>
                <c:pt idx="0">
                  <c:v>20000</c:v>
                </c:pt>
                <c:pt idx="1">
                  <c:v>40000</c:v>
                </c:pt>
                <c:pt idx="2">
                  <c:v>60000</c:v>
                </c:pt>
                <c:pt idx="3">
                  <c:v>80000</c:v>
                </c:pt>
                <c:pt idx="4">
                  <c:v>100000</c:v>
                </c:pt>
                <c:pt idx="5">
                  <c:v>120000</c:v>
                </c:pt>
                <c:pt idx="6">
                  <c:v>140000</c:v>
                </c:pt>
                <c:pt idx="7">
                  <c:v>160000</c:v>
                </c:pt>
                <c:pt idx="8">
                  <c:v>180000</c:v>
                </c:pt>
                <c:pt idx="9">
                  <c:v>200000</c:v>
                </c:pt>
              </c:numCache>
            </c:numRef>
          </c:cat>
          <c:val>
            <c:numRef>
              <c:f>Result!$C$2:$C$11</c:f>
              <c:numCache>
                <c:formatCode>General</c:formatCode>
                <c:ptCount val="10"/>
                <c:pt idx="0">
                  <c:v>20</c:v>
                </c:pt>
                <c:pt idx="1">
                  <c:v>33</c:v>
                </c:pt>
                <c:pt idx="2">
                  <c:v>49</c:v>
                </c:pt>
                <c:pt idx="3">
                  <c:v>62</c:v>
                </c:pt>
                <c:pt idx="4">
                  <c:v>88</c:v>
                </c:pt>
                <c:pt idx="5">
                  <c:v>97</c:v>
                </c:pt>
                <c:pt idx="6">
                  <c:v>101</c:v>
                </c:pt>
                <c:pt idx="7">
                  <c:v>119</c:v>
                </c:pt>
                <c:pt idx="8">
                  <c:v>149</c:v>
                </c:pt>
                <c:pt idx="9">
                  <c:v>153</c:v>
                </c:pt>
              </c:numCache>
            </c:numRef>
          </c:val>
          <c:smooth val="0"/>
          <c:extLst>
            <c:ext xmlns:c16="http://schemas.microsoft.com/office/drawing/2014/chart" uri="{C3380CC4-5D6E-409C-BE32-E72D297353CC}">
              <c16:uniqueId val="{00000001-4BEF-4F07-8DA9-2563F4A342A1}"/>
            </c:ext>
          </c:extLst>
        </c:ser>
        <c:dLbls>
          <c:showLegendKey val="0"/>
          <c:showVal val="0"/>
          <c:showCatName val="0"/>
          <c:showSerName val="0"/>
          <c:showPercent val="0"/>
          <c:showBubbleSize val="0"/>
        </c:dLbls>
        <c:smooth val="0"/>
        <c:axId val="121374208"/>
        <c:axId val="124110528"/>
      </c:lineChart>
      <c:catAx>
        <c:axId val="121374208"/>
        <c:scaling>
          <c:orientation val="minMax"/>
        </c:scaling>
        <c:delete val="0"/>
        <c:axPos val="b"/>
        <c:numFmt formatCode="General" sourceLinked="1"/>
        <c:majorTickMark val="out"/>
        <c:minorTickMark val="none"/>
        <c:tickLblPos val="nextTo"/>
        <c:crossAx val="124110528"/>
        <c:crosses val="autoZero"/>
        <c:auto val="1"/>
        <c:lblAlgn val="ctr"/>
        <c:lblOffset val="100"/>
        <c:noMultiLvlLbl val="0"/>
      </c:catAx>
      <c:valAx>
        <c:axId val="124110528"/>
        <c:scaling>
          <c:orientation val="minMax"/>
          <c:min val="1"/>
        </c:scaling>
        <c:delete val="0"/>
        <c:axPos val="l"/>
        <c:majorGridlines/>
        <c:numFmt formatCode="General" sourceLinked="1"/>
        <c:majorTickMark val="out"/>
        <c:minorTickMark val="none"/>
        <c:tickLblPos val="nextTo"/>
        <c:crossAx val="121374208"/>
        <c:crosses val="autoZero"/>
        <c:crossBetween val="between"/>
      </c:valAx>
    </c:plotArea>
    <c:plotVisOnly val="1"/>
    <c:dispBlanksAs val="gap"/>
    <c:showDLblsOverMax val="0"/>
  </c:chart>
  <c:externalData r:id="rId2">
    <c:autoUpdate val="0"/>
  </c:externalData>
</c:chartSpace>
</file>

<file path=ppt/comments/modernComment_1E7_0.xml><?xml version="1.0" encoding="utf-8"?>
<p188:cmLst xmlns:a="http://schemas.openxmlformats.org/drawingml/2006/main" xmlns:r="http://schemas.openxmlformats.org/officeDocument/2006/relationships" xmlns:p188="http://schemas.microsoft.com/office/powerpoint/2018/8/main">
  <p188:cm id="{E5E3D551-FE05-407B-BCA6-B4DCF42906FD}" authorId="{2F7E51C6-1AC0-C9B2-B762-B9E873F50650}" created="2024-01-08T18:23:00.898">
    <ac:txMkLst xmlns:ac="http://schemas.microsoft.com/office/drawing/2013/main/command">
      <pc:docMk xmlns:pc="http://schemas.microsoft.com/office/powerpoint/2013/main/command"/>
      <pc:sldMk xmlns:pc="http://schemas.microsoft.com/office/powerpoint/2013/main/command" cId="0" sldId="487"/>
      <ac:spMk id="13316" creationId="{00000000-0000-0000-0000-000000000000}"/>
      <ac:txMk cp="82" len="11">
        <ac:context len="154" hash="1857291402"/>
      </ac:txMk>
    </ac:txMkLst>
    <p188:pos x="4554071" y="1089212"/>
    <p188:txBody>
      <a:bodyPr/>
      <a:lstStyle/>
      <a:p>
        <a:r>
          <a:rPr lang="en-US"/>
          <a:t>simultaneous execution on multiple processors</a:t>
        </a:r>
      </a:p>
    </p188:txBody>
  </p188:cm>
  <p188:cm id="{089BF588-227E-42DF-A7A0-ACC4B2407377}" authorId="{2F7E51C6-1AC0-C9B2-B762-B9E873F50650}" created="2024-01-08T18:23:44.585">
    <ac:txMkLst xmlns:ac="http://schemas.microsoft.com/office/drawing/2013/main/command">
      <pc:docMk xmlns:pc="http://schemas.microsoft.com/office/powerpoint/2013/main/command"/>
      <pc:sldMk xmlns:pc="http://schemas.microsoft.com/office/powerpoint/2013/main/command" cId="0" sldId="487"/>
      <ac:spMk id="13316" creationId="{00000000-0000-0000-0000-000000000000}"/>
      <ac:txMk cp="66" len="11">
        <ac:context len="154" hash="1857291402"/>
      </ac:txMk>
    </ac:txMkLst>
    <p188:pos x="2286000" y="1089212"/>
    <p188:txBody>
      <a:bodyPr/>
      <a:lstStyle/>
      <a:p>
        <a:r>
          <a:rPr lang="en-US"/>
          <a:t>making progress on multiple tasks over a period, where tasks may be interleaved or executed in parallel.</a:t>
        </a:r>
      </a:p>
    </p188:txBody>
  </p188:cm>
</p188:cmLst>
</file>

<file path=ppt/comments/modernComment_1E9_0.xml><?xml version="1.0" encoding="utf-8"?>
<p188:cmLst xmlns:a="http://schemas.openxmlformats.org/drawingml/2006/main" xmlns:r="http://schemas.openxmlformats.org/officeDocument/2006/relationships" xmlns:p188="http://schemas.microsoft.com/office/powerpoint/2018/8/main">
  <p188:cm id="{A62572C9-F71A-4CCB-817D-A64CF93782FA}" authorId="{2F7E51C6-1AC0-C9B2-B762-B9E873F50650}" created="2024-02-09T04:23:39.199">
    <ac:txMkLst xmlns:ac="http://schemas.microsoft.com/office/drawing/2013/main/command">
      <pc:docMk xmlns:pc="http://schemas.microsoft.com/office/powerpoint/2013/main/command"/>
      <pc:sldMk xmlns:pc="http://schemas.microsoft.com/office/powerpoint/2013/main/command" cId="0" sldId="489"/>
      <ac:spMk id="15363" creationId="{00000000-0000-0000-0000-000000000000}"/>
      <ac:txMk cp="6" len="9">
        <ac:context len="41" hash="2019991888"/>
      </ac:txMk>
    </ac:txMkLst>
    <p188:pos x="2686050" y="314325"/>
    <p188:txBody>
      <a:bodyPr/>
      <a:lstStyle/>
      <a:p>
        <a:r>
          <a:rPr lang="en-US"/>
          <a:t>~a mistaken belief, especially one based on unsound argument.</a:t>
        </a:r>
      </a:p>
    </p188:txBody>
  </p188:cm>
</p188:cmLst>
</file>

<file path=ppt/comments/modernComment_209_0.xml><?xml version="1.0" encoding="utf-8"?>
<p188:cmLst xmlns:a="http://schemas.openxmlformats.org/drawingml/2006/main" xmlns:r="http://schemas.openxmlformats.org/officeDocument/2006/relationships" xmlns:p188="http://schemas.microsoft.com/office/powerpoint/2018/8/main">
  <p188:cm id="{3102809C-7047-42A0-A5AE-80C58AC109F9}" authorId="{2F7E51C6-1AC0-C9B2-B762-B9E873F50650}" created="2024-01-08T06:13:27.828">
    <ac:txMkLst xmlns:ac="http://schemas.microsoft.com/office/drawing/2013/main/command">
      <pc:docMk xmlns:pc="http://schemas.microsoft.com/office/powerpoint/2013/main/command"/>
      <pc:sldMk xmlns:pc="http://schemas.microsoft.com/office/powerpoint/2013/main/command" cId="0" sldId="521"/>
      <ac:spMk id="5144" creationId="{00000000-0000-0000-0000-000000000000}"/>
      <ac:txMk cp="0" len="25">
        <ac:context len="26" hash="3893556642"/>
      </ac:txMk>
    </ac:txMkLst>
    <p188:pos x="1238459" y="165851"/>
    <p188:replyLst>
      <p188:reply id="{D6B2A188-0CFC-4406-AB09-14DA437753AE}" authorId="{2F7E51C6-1AC0-C9B2-B762-B9E873F50650}" created="2024-01-08T17:53:32.823">
        <p188:txBody>
          <a:bodyPr/>
          <a:lstStyle/>
          <a:p>
            <a:r>
              <a:rPr lang="en-US"/>
              <a:t>~GSU?</a:t>
            </a:r>
          </a:p>
        </p188:txBody>
      </p188:reply>
    </p188:replyLst>
    <p188:txBody>
      <a:bodyPr/>
      <a:lstStyle/>
      <a:p>
        <a:r>
          <a:rPr lang="en-US"/>
          <a:t>Eg. GPU's</a:t>
        </a:r>
      </a:p>
    </p188:txBody>
  </p188:cm>
  <p188:cm id="{7A695272-FD73-4691-A905-0E2D59F2512E}" authorId="{2F7E51C6-1AC0-C9B2-B762-B9E873F50650}" created="2024-01-08T06:18:12.844">
    <ac:txMkLst xmlns:ac="http://schemas.microsoft.com/office/drawing/2013/main/command">
      <pc:docMk xmlns:pc="http://schemas.microsoft.com/office/powerpoint/2013/main/command"/>
      <pc:sldMk xmlns:pc="http://schemas.microsoft.com/office/powerpoint/2013/main/command" cId="0" sldId="521"/>
      <ac:spMk id="5135" creationId="{00000000-0000-0000-0000-000000000000}"/>
      <ac:txMk cp="0" len="22">
        <ac:context len="30" hash="2089705278"/>
      </ac:txMk>
    </ac:txMkLst>
    <p188:pos x="4198" y="-144210"/>
    <p188:txBody>
      <a:bodyPr/>
      <a:lstStyle/>
      <a:p>
        <a:r>
          <a:rPr lang="en-US"/>
          <a:t>Distributed Computing implementation is doable on any type of Computer architecture even on SISD ~ single core, u do timesharing to emulate multi-threading. </a:t>
        </a:r>
      </a:p>
    </p188:txBody>
  </p188:cm>
  <p188:cm id="{C19289F6-9002-4E92-9779-A4B9BE44B19E}" authorId="{2F7E51C6-1AC0-C9B2-B762-B9E873F50650}" created="2024-01-15T01:21:04.298">
    <ac:deMkLst xmlns:ac="http://schemas.microsoft.com/office/drawing/2013/main/command">
      <pc:docMk xmlns:pc="http://schemas.microsoft.com/office/powerpoint/2013/main/command"/>
      <pc:sldMk xmlns:pc="http://schemas.microsoft.com/office/powerpoint/2013/main/command" cId="0" sldId="521"/>
      <ac:spMk id="24" creationId="{00000000-0000-0000-0000-000000000000}"/>
    </ac:deMkLst>
    <p188:txBody>
      <a:bodyPr/>
      <a:lstStyle/>
      <a:p>
        <a:r>
          <a:rPr lang="en-US"/>
          <a:t>Used for mission-critical appns eg. NASA, Nuclear power plant.</a:t>
        </a:r>
      </a:p>
    </p188:txBody>
  </p188:cm>
</p188:cmLst>
</file>

<file path=ppt/comments/modernComment_20A_0.xml><?xml version="1.0" encoding="utf-8"?>
<p188:cmLst xmlns:a="http://schemas.openxmlformats.org/drawingml/2006/main" xmlns:r="http://schemas.openxmlformats.org/officeDocument/2006/relationships" xmlns:p188="http://schemas.microsoft.com/office/powerpoint/2018/8/main">
  <p188:cm id="{A66B11A7-1091-4422-8CD8-8B0853D4AE4C}" authorId="{2F7E51C6-1AC0-C9B2-B762-B9E873F50650}" created="2024-01-08T06:20:23.611">
    <ac:txMkLst xmlns:ac="http://schemas.microsoft.com/office/drawing/2013/main/command">
      <pc:docMk xmlns:pc="http://schemas.microsoft.com/office/powerpoint/2013/main/command"/>
      <pc:sldMk xmlns:pc="http://schemas.microsoft.com/office/powerpoint/2013/main/command" cId="0" sldId="522"/>
      <ac:spMk id="26" creationId="{00000000-0000-0000-0000-000000000000}"/>
      <ac:txMk cp="0" len="21">
        <ac:context len="22" hash="3598589694"/>
      </ac:txMk>
    </ac:txMkLst>
    <p188:pos x="1586244" y="319705"/>
    <p188:txBody>
      <a:bodyPr/>
      <a:lstStyle/>
      <a:p>
        <a:r>
          <a:rPr lang="en-US"/>
          <a:t>Eg. Cloud architecture&gt;Scaleup[ more powerful CPU] , Scale DOWN, Scale out[More cpu's, storage]</a:t>
        </a:r>
      </a:p>
    </p188:txBody>
  </p188:cm>
</p188:cmLst>
</file>

<file path=ppt/comments/modernComment_20E_0.xml><?xml version="1.0" encoding="utf-8"?>
<p188:cmLst xmlns:a="http://schemas.openxmlformats.org/drawingml/2006/main" xmlns:r="http://schemas.openxmlformats.org/officeDocument/2006/relationships" xmlns:p188="http://schemas.microsoft.com/office/powerpoint/2018/8/main">
  <p188:cm id="{DBD86D4D-4AB7-4AA2-9059-25EA7EC6B9F6}" authorId="{2F7E51C6-1AC0-C9B2-B762-B9E873F50650}" created="2024-01-08T18:17:16.006">
    <ac:txMkLst xmlns:ac="http://schemas.microsoft.com/office/drawing/2013/main/command">
      <pc:docMk xmlns:pc="http://schemas.microsoft.com/office/powerpoint/2013/main/command"/>
      <pc:sldMk xmlns:pc="http://schemas.microsoft.com/office/powerpoint/2013/main/command" cId="0" sldId="526"/>
      <ac:spMk id="11267" creationId="{00000000-0000-0000-0000-000000000000}"/>
      <ac:txMk cp="0" len="12">
        <ac:context len="421" hash="3051693224"/>
      </ac:txMk>
    </ac:txMkLst>
    <p188:pos x="2384612" y="152400"/>
    <p188:txBody>
      <a:bodyPr/>
      <a:lstStyle/>
      <a:p>
        <a:r>
          <a:rPr lang="en-US"/>
          <a:t>~Data-Driven</a:t>
        </a:r>
      </a:p>
    </p188:txBody>
  </p188:cm>
</p188:cmLst>
</file>

<file path=ppt/comments/modernComment_24C_F2F964B5.xml><?xml version="1.0" encoding="utf-8"?>
<p188:cmLst xmlns:a="http://schemas.openxmlformats.org/drawingml/2006/main" xmlns:r="http://schemas.openxmlformats.org/officeDocument/2006/relationships" xmlns:p188="http://schemas.microsoft.com/office/powerpoint/2018/8/main">
  <p188:cm id="{4D620D52-797B-4E02-BA02-CA292E3FD173}" authorId="{2F7E51C6-1AC0-C9B2-B762-B9E873F50650}" created="2024-01-22T16:16:45.300">
    <ac:txMkLst xmlns:ac="http://schemas.microsoft.com/office/drawing/2013/main/command">
      <pc:docMk xmlns:pc="http://schemas.microsoft.com/office/powerpoint/2013/main/command"/>
      <pc:sldMk xmlns:pc="http://schemas.microsoft.com/office/powerpoint/2013/main/command" cId="4076430517" sldId="588"/>
      <ac:spMk id="8216" creationId="{00000000-0000-0000-0000-000000000000}"/>
      <ac:txMk cp="0" len="30">
        <ac:context len="31" hash="2574198609"/>
      </ac:txMk>
    </ac:txMkLst>
    <p188:pos x="4186698" y="171327"/>
    <p188:txBody>
      <a:bodyPr/>
      <a:lstStyle/>
      <a:p>
        <a:r>
          <a:rPr lang="en-US"/>
          <a:t>Std interface</a:t>
        </a:r>
      </a:p>
    </p188:txBody>
  </p188:cm>
</p188:cmLst>
</file>

<file path=ppt/comments/modernComment_263_821DD819.xml><?xml version="1.0" encoding="utf-8"?>
<p188:cmLst xmlns:a="http://schemas.openxmlformats.org/drawingml/2006/main" xmlns:r="http://schemas.openxmlformats.org/officeDocument/2006/relationships" xmlns:p188="http://schemas.microsoft.com/office/powerpoint/2018/8/main">
  <p188:cm id="{C3B6149C-ED0D-4669-975B-7F1B4737538E}" authorId="{2F7E51C6-1AC0-C9B2-B762-B9E873F50650}" created="2024-01-22T17:02:04.779">
    <ac:txMkLst xmlns:ac="http://schemas.microsoft.com/office/drawing/2013/main/command">
      <pc:docMk xmlns:pc="http://schemas.microsoft.com/office/powerpoint/2013/main/command"/>
      <pc:sldMk xmlns:pc="http://schemas.microsoft.com/office/powerpoint/2013/main/command" cId="2182993945" sldId="611"/>
      <ac:spMk id="32771" creationId="{00000000-0000-0000-0000-000000000000}"/>
      <ac:txMk cp="0" len="4">
        <ac:context len="5" hash="81223408"/>
      </ac:txMk>
    </ac:txMkLst>
    <p188:pos x="1295400" y="401392"/>
    <p188:txBody>
      <a:bodyPr/>
      <a:lstStyle/>
      <a:p>
        <a:r>
          <a:rPr lang="en-US"/>
          <a:t>In 446</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b="0">
                <a:latin typeface="Times New Roman" pitchFamily="18" charset="0"/>
              </a:defRPr>
            </a:lvl1pPr>
          </a:lstStyle>
          <a:p>
            <a:pPr>
              <a:defRPr/>
            </a:pPr>
            <a:endParaRPr lang="en-US"/>
          </a:p>
        </p:txBody>
      </p:sp>
      <p:sp>
        <p:nvSpPr>
          <p:cNvPr id="3277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b="0">
                <a:latin typeface="Times New Roman" pitchFamily="18" charset="0"/>
              </a:defRPr>
            </a:lvl1pPr>
          </a:lstStyle>
          <a:p>
            <a:pPr>
              <a:defRPr/>
            </a:pPr>
            <a:endParaRPr lang="en-US"/>
          </a:p>
        </p:txBody>
      </p:sp>
      <p:sp>
        <p:nvSpPr>
          <p:cNvPr id="32772"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b="0">
                <a:latin typeface="Times New Roman" pitchFamily="18" charset="0"/>
              </a:defRPr>
            </a:lvl1pPr>
          </a:lstStyle>
          <a:p>
            <a:pPr>
              <a:defRPr/>
            </a:pPr>
            <a:endParaRPr lang="en-US"/>
          </a:p>
        </p:txBody>
      </p:sp>
      <p:sp>
        <p:nvSpPr>
          <p:cNvPr id="3277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b="0">
                <a:latin typeface="Times New Roman" pitchFamily="18" charset="0"/>
              </a:defRPr>
            </a:lvl1pPr>
          </a:lstStyle>
          <a:p>
            <a:pPr>
              <a:defRPr/>
            </a:pPr>
            <a:fld id="{D0DF2EBE-18B4-4A6E-A780-8F835B8EC18C}" type="slidenum">
              <a:rPr lang="en-US"/>
              <a:pPr>
                <a:defRPr/>
              </a:pPr>
              <a:t>‹#›</a:t>
            </a:fld>
            <a:endParaRPr lang="en-US"/>
          </a:p>
        </p:txBody>
      </p:sp>
    </p:spTree>
    <p:extLst>
      <p:ext uri="{BB962C8B-B14F-4D97-AF65-F5344CB8AC3E}">
        <p14:creationId xmlns:p14="http://schemas.microsoft.com/office/powerpoint/2010/main" val="334419888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6:35:33.922"/>
    </inkml:context>
    <inkml:brush xml:id="br0">
      <inkml:brushProperty name="width" value="0.05" units="cm"/>
      <inkml:brushProperty name="height" value="0.05" units="cm"/>
      <inkml:brushProperty name="color" value="#E71224"/>
    </inkml:brush>
  </inkml:definitions>
  <inkml:trace contextRef="#ctx0" brushRef="#br0">85 0 24575,'0'95'0,"-2"158"0,-19-1 0,4-134 0,-19 129 0,30-171 0,3 117 0,22 74 0,-16-225 0,6 174 0,-3-46 0,0 159 0,-6-245 0,14-867-1107,-3 344 644,-8-89 199,-4 511 778,0 1 0,-5-18 0,3 18-1587,1 5-5753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07T16:36:47.159"/>
    </inkml:context>
    <inkml:brush xml:id="br0">
      <inkml:brushProperty name="width" value="0.05" units="cm"/>
      <inkml:brushProperty name="height" value="0.05" units="cm"/>
      <inkml:brushProperty name="color" value="#E71224"/>
    </inkml:brush>
  </inkml:definitions>
  <inkml:trace contextRef="#ctx0" brushRef="#br0">513 791 24575,'10'52'0,"21"66"0,-15-61 0,57 226 0,-66-262 0,-7-21 0,0 0 0,0 0 0,0 0 0,0-1 0,0 1 0,0 0 0,0 0 0,0 0 0,0 0 0,0 0 0,0 0 0,0 0 0,0 0 0,0 0 0,0 0 0,0 0 0,0 0 0,0 0 0,0 0 0,0-1 0,0 1 0,0 0 0,0 0 0,0 0 0,0 0 0,0 0 0,1 0 0,-1 0 0,0 0 0,0 0 0,0 0 0,0 0 0,0 0 0,0 0 0,0 0 0,0 0 0,0 0 0,0 0 0,0 0 0,0 0 0,0 0 0,1 0 0,-1 0 0,0 0 0,0 0 0,0 0 0,0 0 0,-4-37 0,0 18-13,-80-511-1157,62 15 645,23 499 504,4-84-19,-4 88 40,1 0 1,0 0 0,1 1-1,1-1 1,9-21-1,-13 33 15,0-1 0,0 0 0,1 0 0,-1 1 0,1-1 0,-1 0 0,1 1 0,-1-1 0,1 1-1,-1-1 1,1 0 0,0 1 0,-1-1 0,1 1 0,1-1 0,-2 1 11,1 0 0,-1 0 0,0 0 0,1 0 1,-1 0-1,0 0 0,1 0 0,-1 0 0,0 0 0,1 0 0,-1 0 0,1 0 1,-1 0-1,0 0 0,1 1 0,-1-1 0,0 0 0,0 0 0,1 0 0,-1 1 0,0-1 1,1 0-1,-1 0 0,0 1 0,2 1 45,0 1-1,-1-1 1,1 1-1,-1-1 1,0 1-1,0 0 1,1 4-1,4 24 2,-1-1 1,-1 1-1,-2 59 0,-2-60-51,1 52-21,20 146 0,-19-218 0,0-1 0,0 1 0,1-1 0,0 0 0,1 0 0,0 0 0,0-1 0,1 1 0,0-1 0,0 0 0,1-1 0,0 1 0,0-1 0,1 0 0,14 11 0,20 10 0,50 26 0,-24-15 0,13 7 0,47 30 0,-123-73 0,0 0 0,0 0 0,0 0 0,-1 0 0,1 0 0,6 8 0,-10-10 0,1 0 0,-1 0 0,1 0 0,-1 0 0,1 0 0,-1 0 0,0 0 0,1 0 0,-1 0 0,0 0 0,0 0 0,0 0 0,0 1 0,0-1 0,0 0 0,0 0 0,0 0 0,0 0 0,0 0 0,-1 0 0,1 0 0,0 1 0,-1-1 0,1 0 0,-1 0 0,1 0 0,-1 0 0,0-1 0,1 1 0,-1 0 0,-1 1 0,-4 4 0,-1 0 0,1-1 0,-1 0 0,0 0 0,-1-1 0,1 1 0,-1-1 0,0-1 0,0 0 0,-15 4 0,-74 18-34,-144 19-1,172-33-139,-427 45-1108,477-54 1273,7-1 8,0 0 1,0-1-1,0 0 1,0-1-1,1 0 1,-18-5-1,27 6 1,0-1 0,-1 0 0,1 0 0,0 0 0,0-1 0,0 1 0,0 0 0,0-1 0,0 0 0,0 1 0,0-1 0,1 0 0,-1 0 0,1 0 0,-1 0 0,1 0 0,0 0 0,0 0 0,0-1 0,0 1 0,0 0 0,0-1 0,1 1 0,-1 0 0,1-1 0,-1 1 0,1-4 0,0-2 0,1 0 0,-1 1 0,1-1 0,1 1 0,-1-1 0,1 1 0,1-1 0,4-8 0,1-3 5,2 1 1,0 1-1,23-29 1,51-48-114,125-97-310,16 14 403,35-8 15,13 27 0,-252 148 16,-1 0 0,2 1 0,33-8 0,-53 16-15,0 1 0,0-1 1,0 1-1,0 0 1,1 0-1,-1 0 0,0 0 1,3 1-1,-5-1-1,0 0 0,1 0 1,-1 0-1,0 0 0,1 0 0,-1 1 0,0-1 0,1 0 0,-1 0 0,0 0 0,0 1 1,1-1-1,-1 0 0,0 0 0,0 1 0,1-1 0,-1 0 0,0 1 0,0-1 0,0 0 1,1 0-1,-1 1 0,0-1 0,0 0 0,0 1 0,0-1 0,0 1 0,0 0 0,0 1 0,-1 0 0,1 0 0,-1 1-1,0-1 1,0 0 0,0 0 0,0 0-1,0 0 1,0 0 0,-1 0 0,1 0-1,-3 2 1,-24 26 267,-1-1 0,-1-1 1,-39 26-1,30-25 189,-68 69 0,83-71-466,1 2-1,2 0 0,1 1 1,1 1-1,1 0 0,2 2 1,1 0-1,2 1 0,1 0 1,2 1-1,1 0 0,2 0 1,2 1-1,1 0 1,1 67-1,13 21-316,28 134 0,1-9 129,-39-249 198,1 7 86,-1 0-1,1 0 1,-1 0-1,0 0 1,-1 9-1,0-14-62,1 0-1,-1-1 0,0 1 0,0 0 0,1 0 0,-1 0 0,0-1 0,0 1 1,-1-1-1,1 1 0,0-1 0,0 1 0,-1-1 0,1 1 0,-1-1 0,1 0 0,-1 0 1,0 0-1,1 0 0,-1 0 0,0 0 0,-2 0 0,-2 1-249,1 0-1,-1-1 1,0 0-1,0 0 1,-6 0-1,-7 0-6598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7T16:39:21.55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1 229,'693'0,"-673"1,0 1,0 1,25 7,-23-5,0 0,29 1,227-5,-132-2,160 1,-281-2,34-5,18-1,166 9,62-2,-199-6,38-2,1026 10,-1139-3,61-10,-15 0,486-11,-547 22,0-1,0 0,27-8,21-4,47 8,-1-1,251-17,-303 21,68-11,-41 3,177-22,-34 29,-131 5,111-1,-189-1,-1-1,1-1,-1-1,29-10,-24 7,0 1,31-4,94 8,-100 3,-32 0,1 1,-1 1,27 8,-25-7,-1 1,33 2,42 0,47 2,351-10,-486 1,1 0,-1 0,1 0,-1 1,0 0,1 0,-1 0,1 0,7 4,-1 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07T16:39:23.6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b="0">
                <a:latin typeface="Times New Roman" pitchFamily="18" charset="0"/>
              </a:defRPr>
            </a:lvl1pPr>
          </a:lstStyle>
          <a:p>
            <a:pPr>
              <a:defRPr/>
            </a:pPr>
            <a:endParaRPr lang="en-US"/>
          </a:p>
        </p:txBody>
      </p:sp>
      <p:sp>
        <p:nvSpPr>
          <p:cNvPr id="717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b="0">
                <a:latin typeface="Times New Roman" pitchFamily="18" charset="0"/>
              </a:defRPr>
            </a:lvl1pPr>
          </a:lstStyle>
          <a:p>
            <a:pPr>
              <a:defRPr/>
            </a:pPr>
            <a:endParaRPr lang="en-US"/>
          </a:p>
        </p:txBody>
      </p:sp>
      <p:sp>
        <p:nvSpPr>
          <p:cNvPr id="2355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b="0">
                <a:latin typeface="Times New Roman" pitchFamily="18" charset="0"/>
              </a:defRPr>
            </a:lvl1pPr>
          </a:lstStyle>
          <a:p>
            <a:pPr>
              <a:defRPr/>
            </a:pPr>
            <a:endParaRPr lang="en-US"/>
          </a:p>
        </p:txBody>
      </p:sp>
      <p:sp>
        <p:nvSpPr>
          <p:cNvPr id="7175"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b="0">
                <a:latin typeface="Times New Roman" pitchFamily="18" charset="0"/>
              </a:defRPr>
            </a:lvl1pPr>
          </a:lstStyle>
          <a:p>
            <a:pPr>
              <a:defRPr/>
            </a:pPr>
            <a:fld id="{AB780824-087D-4B80-81B5-A783F7B3A13E}" type="slidenum">
              <a:rPr lang="en-US"/>
              <a:pPr>
                <a:defRPr/>
              </a:pPr>
              <a:t>‹#›</a:t>
            </a:fld>
            <a:endParaRPr lang="en-US"/>
          </a:p>
        </p:txBody>
      </p:sp>
    </p:spTree>
    <p:extLst>
      <p:ext uri="{BB962C8B-B14F-4D97-AF65-F5344CB8AC3E}">
        <p14:creationId xmlns:p14="http://schemas.microsoft.com/office/powerpoint/2010/main" val="19816160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b="1">
                <a:solidFill>
                  <a:schemeClr val="tx1"/>
                </a:solidFill>
                <a:latin typeface="Arial" pitchFamily="34" charset="0"/>
              </a:defRPr>
            </a:lvl1pPr>
            <a:lvl2pPr marL="742950" indent="-285750" defTabSz="966788" eaLnBrk="0" hangingPunct="0">
              <a:defRPr b="1">
                <a:solidFill>
                  <a:schemeClr val="tx1"/>
                </a:solidFill>
                <a:latin typeface="Arial" pitchFamily="34" charset="0"/>
              </a:defRPr>
            </a:lvl2pPr>
            <a:lvl3pPr marL="1143000" indent="-228600" defTabSz="966788" eaLnBrk="0" hangingPunct="0">
              <a:defRPr b="1">
                <a:solidFill>
                  <a:schemeClr val="tx1"/>
                </a:solidFill>
                <a:latin typeface="Arial" pitchFamily="34" charset="0"/>
              </a:defRPr>
            </a:lvl3pPr>
            <a:lvl4pPr marL="1600200" indent="-228600" defTabSz="966788" eaLnBrk="0" hangingPunct="0">
              <a:defRPr b="1">
                <a:solidFill>
                  <a:schemeClr val="tx1"/>
                </a:solidFill>
                <a:latin typeface="Arial" pitchFamily="34" charset="0"/>
              </a:defRPr>
            </a:lvl4pPr>
            <a:lvl5pPr marL="2057400" indent="-228600" defTabSz="966788" eaLnBrk="0" hangingPunct="0">
              <a:defRPr b="1">
                <a:solidFill>
                  <a:schemeClr val="tx1"/>
                </a:solidFill>
                <a:latin typeface="Arial" pitchFamily="34" charset="0"/>
              </a:defRPr>
            </a:lvl5pPr>
            <a:lvl6pPr marL="2514600" indent="-228600" defTabSz="966788" eaLnBrk="0" fontAlgn="base" hangingPunct="0">
              <a:spcBef>
                <a:spcPct val="0"/>
              </a:spcBef>
              <a:spcAft>
                <a:spcPct val="0"/>
              </a:spcAft>
              <a:defRPr b="1">
                <a:solidFill>
                  <a:schemeClr val="tx1"/>
                </a:solidFill>
                <a:latin typeface="Arial" pitchFamily="34" charset="0"/>
              </a:defRPr>
            </a:lvl6pPr>
            <a:lvl7pPr marL="2971800" indent="-228600" defTabSz="966788" eaLnBrk="0" fontAlgn="base" hangingPunct="0">
              <a:spcBef>
                <a:spcPct val="0"/>
              </a:spcBef>
              <a:spcAft>
                <a:spcPct val="0"/>
              </a:spcAft>
              <a:defRPr b="1">
                <a:solidFill>
                  <a:schemeClr val="tx1"/>
                </a:solidFill>
                <a:latin typeface="Arial" pitchFamily="34" charset="0"/>
              </a:defRPr>
            </a:lvl7pPr>
            <a:lvl8pPr marL="3429000" indent="-228600" defTabSz="966788" eaLnBrk="0" fontAlgn="base" hangingPunct="0">
              <a:spcBef>
                <a:spcPct val="0"/>
              </a:spcBef>
              <a:spcAft>
                <a:spcPct val="0"/>
              </a:spcAft>
              <a:defRPr b="1">
                <a:solidFill>
                  <a:schemeClr val="tx1"/>
                </a:solidFill>
                <a:latin typeface="Arial" pitchFamily="34" charset="0"/>
              </a:defRPr>
            </a:lvl8pPr>
            <a:lvl9pPr marL="3886200" indent="-228600" defTabSz="966788" eaLnBrk="0" fontAlgn="base" hangingPunct="0">
              <a:spcBef>
                <a:spcPct val="0"/>
              </a:spcBef>
              <a:spcAft>
                <a:spcPct val="0"/>
              </a:spcAft>
              <a:defRPr b="1">
                <a:solidFill>
                  <a:schemeClr val="tx1"/>
                </a:solidFill>
                <a:latin typeface="Arial" pitchFamily="34" charset="0"/>
              </a:defRPr>
            </a:lvl9pPr>
          </a:lstStyle>
          <a:p>
            <a:pPr eaLnBrk="1" hangingPunct="1"/>
            <a:fld id="{64DF5A8F-22EE-4677-8805-960F290FF481}" type="slidenum">
              <a:rPr lang="en-US" b="0" smtClean="0">
                <a:latin typeface="Times New Roman" pitchFamily="18" charset="0"/>
              </a:rPr>
              <a:pPr eaLnBrk="1" hangingPunct="1"/>
              <a:t>1</a:t>
            </a:fld>
            <a:endParaRPr lang="en-US" b="0">
              <a:latin typeface="Times New Roman" pitchFamily="18" charset="0"/>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04811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dirty="0">
                <a:highlight>
                  <a:srgbClr val="FFFF00"/>
                </a:highlight>
              </a:rPr>
              <a:t>Event-Driven Architecture is imp for DSD.</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dirty="0">
                <a:highlight>
                  <a:srgbClr val="FFFF00"/>
                </a:highlight>
              </a:rPr>
              <a:t>As our comp’s are distributed, U can do a remote procedure call [traditional way] but not good for DSD.</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US" dirty="0" err="1">
                <a:highlight>
                  <a:srgbClr val="FFFF00"/>
                </a:highlight>
              </a:rPr>
              <a:t>Btr</a:t>
            </a:r>
            <a:r>
              <a:rPr lang="en-US" dirty="0">
                <a:highlight>
                  <a:srgbClr val="FFFF00"/>
                </a:highlight>
              </a:rPr>
              <a:t> way is to generate an event when </a:t>
            </a:r>
            <a:r>
              <a:rPr lang="en-US" dirty="0" err="1">
                <a:highlight>
                  <a:srgbClr val="FFFF00"/>
                </a:highlight>
              </a:rPr>
              <a:t>reqd</a:t>
            </a:r>
            <a:r>
              <a:rPr lang="en-US" dirty="0">
                <a:highlight>
                  <a:srgbClr val="FFFF00"/>
                </a:highlight>
              </a:rPr>
              <a:t> and let the services address.</a:t>
            </a:r>
          </a:p>
        </p:txBody>
      </p:sp>
      <p:sp>
        <p:nvSpPr>
          <p:cNvPr id="26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DC14D754-F150-43E7-8733-D5D5D130B7DA}" type="slidenum">
              <a:rPr kumimoji="0" lang="en-US" sz="13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65200" rtl="0" eaLnBrk="1" fontAlgn="base" latinLnBrk="0" hangingPunct="1">
                <a:lnSpc>
                  <a:spcPct val="100000"/>
                </a:lnSpc>
                <a:spcBef>
                  <a:spcPct val="0"/>
                </a:spcBef>
                <a:spcAft>
                  <a:spcPct val="0"/>
                </a:spcAft>
                <a:buClrTx/>
                <a:buSzTx/>
                <a:buFontTx/>
                <a:buNone/>
                <a:tabLst/>
                <a:defRPr/>
              </a:pPr>
              <a:t>10</a:t>
            </a:fld>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774199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5300" name="Slide Number Placeholder 3"/>
          <p:cNvSpPr>
            <a:spLocks noGrp="1"/>
          </p:cNvSpPr>
          <p:nvPr>
            <p:ph type="sldNum" sz="quarter" idx="5"/>
          </p:nvPr>
        </p:nvSpPr>
        <p:spPr/>
        <p:txBody>
          <a:bodyPr/>
          <a:lstStyle/>
          <a:p>
            <a:pPr>
              <a:defRPr/>
            </a:pPr>
            <a:fld id="{1D863109-32C5-48EF-A916-223A5FEB107E}" type="slidenum">
              <a:rPr lang="en-US" smtClean="0"/>
              <a:pPr>
                <a:defRPr/>
              </a:pPr>
              <a:t>105</a:t>
            </a:fld>
            <a:endParaRPr lang="en-US"/>
          </a:p>
        </p:txBody>
      </p:sp>
    </p:spTree>
    <p:extLst>
      <p:ext uri="{BB962C8B-B14F-4D97-AF65-F5344CB8AC3E}">
        <p14:creationId xmlns:p14="http://schemas.microsoft.com/office/powerpoint/2010/main" val="291581202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42923104-50C3-4BC5-A4A8-4512708BE8AF}" type="slidenum">
              <a:rPr lang="en-US" b="0" smtClean="0">
                <a:latin typeface="Arial" pitchFamily="34" charset="0"/>
              </a:rPr>
              <a:pPr/>
              <a:t>111</a:t>
            </a:fld>
            <a:endParaRPr lang="en-US" b="0">
              <a:latin typeface="Arial" pitchFamily="34" charset="0"/>
            </a:endParaRPr>
          </a:p>
        </p:txBody>
      </p:sp>
    </p:spTree>
    <p:extLst>
      <p:ext uri="{BB962C8B-B14F-4D97-AF65-F5344CB8AC3E}">
        <p14:creationId xmlns:p14="http://schemas.microsoft.com/office/powerpoint/2010/main" val="209508876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CC0572C4-C15D-4C62-8E0F-590CEC441F96}" type="slidenum">
              <a:rPr lang="en-US" b="0" smtClean="0">
                <a:latin typeface="Arial" pitchFamily="34" charset="0"/>
              </a:rPr>
              <a:pPr/>
              <a:t>112</a:t>
            </a:fld>
            <a:endParaRPr lang="en-US" b="0">
              <a:latin typeface="Arial" pitchFamily="34" charset="0"/>
            </a:endParaRPr>
          </a:p>
        </p:txBody>
      </p:sp>
    </p:spTree>
    <p:extLst>
      <p:ext uri="{BB962C8B-B14F-4D97-AF65-F5344CB8AC3E}">
        <p14:creationId xmlns:p14="http://schemas.microsoft.com/office/powerpoint/2010/main" val="19416380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4E19B720-446E-4BA0-9237-3C7AFF879C3B}" type="slidenum">
              <a:rPr lang="en-US" b="0" smtClean="0">
                <a:latin typeface="Arial" charset="0"/>
              </a:rPr>
              <a:pPr/>
              <a:t>113</a:t>
            </a:fld>
            <a:endParaRPr lang="en-US" b="0">
              <a:latin typeface="Arial" charset="0"/>
            </a:endParaRPr>
          </a:p>
        </p:txBody>
      </p:sp>
    </p:spTree>
    <p:extLst>
      <p:ext uri="{BB962C8B-B14F-4D97-AF65-F5344CB8AC3E}">
        <p14:creationId xmlns:p14="http://schemas.microsoft.com/office/powerpoint/2010/main" val="160254249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p:spPr>
        <p:txBody>
          <a:bodyPr/>
          <a:lstStyle/>
          <a:p>
            <a:endParaRPr lang="en-US">
              <a:latin typeface="Arial" charset="0"/>
            </a:endParaRPr>
          </a:p>
        </p:txBody>
      </p:sp>
      <p:sp>
        <p:nvSpPr>
          <p:cNvPr id="34820" name="Slide Number Placeholder 3"/>
          <p:cNvSpPr>
            <a:spLocks noGrp="1"/>
          </p:cNvSpPr>
          <p:nvPr>
            <p:ph type="sldNum" sz="quarter" idx="5"/>
          </p:nvPr>
        </p:nvSpPr>
        <p:spPr>
          <a:noFill/>
        </p:spPr>
        <p:txBody>
          <a:bodyPr/>
          <a:lstStyle/>
          <a:p>
            <a:fld id="{1BDA73EC-2A86-4996-831D-F1D8E14542F4}" type="slidenum">
              <a:rPr lang="en-US" smtClean="0">
                <a:latin typeface="Arial" charset="0"/>
              </a:rPr>
              <a:pPr/>
              <a:t>114</a:t>
            </a:fld>
            <a:endParaRPr lang="en-US">
              <a:latin typeface="Arial" charset="0"/>
            </a:endParaRPr>
          </a:p>
        </p:txBody>
      </p:sp>
    </p:spTree>
    <p:extLst>
      <p:ext uri="{BB962C8B-B14F-4D97-AF65-F5344CB8AC3E}">
        <p14:creationId xmlns:p14="http://schemas.microsoft.com/office/powerpoint/2010/main" val="28134140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p:spPr>
        <p:txBody>
          <a:bodyPr/>
          <a:lstStyle/>
          <a:p>
            <a:r>
              <a:rPr lang="en-US" dirty="0">
                <a:latin typeface="Arial" charset="0"/>
              </a:rPr>
              <a:t>When u have </a:t>
            </a:r>
            <a:r>
              <a:rPr lang="en-US" dirty="0">
                <a:highlight>
                  <a:srgbClr val="FFFF00"/>
                </a:highlight>
              </a:rPr>
              <a:t>multithreading</a:t>
            </a:r>
            <a:r>
              <a:rPr lang="en-US" dirty="0">
                <a:latin typeface="Arial" charset="0"/>
              </a:rPr>
              <a:t> for every event u start a new </a:t>
            </a:r>
            <a:r>
              <a:rPr lang="en-US" dirty="0">
                <a:highlight>
                  <a:srgbClr val="FFFF00"/>
                </a:highlight>
              </a:rPr>
              <a:t>thread.</a:t>
            </a:r>
            <a:endParaRPr lang="en-US" dirty="0">
              <a:latin typeface="Arial" charset="0"/>
            </a:endParaRPr>
          </a:p>
        </p:txBody>
      </p:sp>
      <p:sp>
        <p:nvSpPr>
          <p:cNvPr id="35844" name="Slide Number Placeholder 3"/>
          <p:cNvSpPr>
            <a:spLocks noGrp="1"/>
          </p:cNvSpPr>
          <p:nvPr>
            <p:ph type="sldNum" sz="quarter" idx="5"/>
          </p:nvPr>
        </p:nvSpPr>
        <p:spPr>
          <a:noFill/>
        </p:spPr>
        <p:txBody>
          <a:bodyPr/>
          <a:lstStyle/>
          <a:p>
            <a:fld id="{51A05477-567C-4A4E-B99E-831AEFACD8A6}" type="slidenum">
              <a:rPr lang="en-US" smtClean="0">
                <a:latin typeface="Arial" charset="0"/>
              </a:rPr>
              <a:pPr/>
              <a:t>115</a:t>
            </a:fld>
            <a:endParaRPr lang="en-US">
              <a:latin typeface="Arial" charset="0"/>
            </a:endParaRPr>
          </a:p>
        </p:txBody>
      </p:sp>
    </p:spTree>
    <p:extLst>
      <p:ext uri="{BB962C8B-B14F-4D97-AF65-F5344CB8AC3E}">
        <p14:creationId xmlns:p14="http://schemas.microsoft.com/office/powerpoint/2010/main" val="812949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p:spPr>
        <p:txBody>
          <a:bodyPr/>
          <a:lstStyle/>
          <a:p>
            <a:endParaRPr lang="en-US">
              <a:latin typeface="Arial" charset="0"/>
            </a:endParaRPr>
          </a:p>
        </p:txBody>
      </p:sp>
      <p:sp>
        <p:nvSpPr>
          <p:cNvPr id="36868" name="Slide Number Placeholder 3"/>
          <p:cNvSpPr>
            <a:spLocks noGrp="1"/>
          </p:cNvSpPr>
          <p:nvPr>
            <p:ph type="sldNum" sz="quarter" idx="5"/>
          </p:nvPr>
        </p:nvSpPr>
        <p:spPr>
          <a:noFill/>
        </p:spPr>
        <p:txBody>
          <a:bodyPr/>
          <a:lstStyle/>
          <a:p>
            <a:fld id="{99EB1879-7CA7-4F81-92B6-BD1430395D31}" type="slidenum">
              <a:rPr lang="en-US" smtClean="0">
                <a:latin typeface="Arial" charset="0"/>
              </a:rPr>
              <a:pPr/>
              <a:t>116</a:t>
            </a:fld>
            <a:endParaRPr lang="en-US">
              <a:latin typeface="Arial" charset="0"/>
            </a:endParaRPr>
          </a:p>
        </p:txBody>
      </p:sp>
    </p:spTree>
    <p:extLst>
      <p:ext uri="{BB962C8B-B14F-4D97-AF65-F5344CB8AC3E}">
        <p14:creationId xmlns:p14="http://schemas.microsoft.com/office/powerpoint/2010/main" val="72663650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Reentrant – new thread per session [user session]</a:t>
            </a:r>
            <a:endParaRPr lang="en-US" sz="1200" b="0" dirty="0"/>
          </a:p>
          <a:p>
            <a:endParaRPr lang="en-US" dirty="0"/>
          </a:p>
        </p:txBody>
      </p:sp>
      <p:sp>
        <p:nvSpPr>
          <p:cNvPr id="4" name="Slide Number Placeholder 3"/>
          <p:cNvSpPr>
            <a:spLocks noGrp="1"/>
          </p:cNvSpPr>
          <p:nvPr>
            <p:ph type="sldNum" sz="quarter" idx="5"/>
          </p:nvPr>
        </p:nvSpPr>
        <p:spPr/>
        <p:txBody>
          <a:bodyPr/>
          <a:lstStyle/>
          <a:p>
            <a:pPr>
              <a:defRPr/>
            </a:pPr>
            <a:fld id="{FB5BE6C0-1C9D-4A18-B918-1D163AD24A43}" type="slidenum">
              <a:rPr lang="en-US" smtClean="0"/>
              <a:pPr>
                <a:defRPr/>
              </a:pPr>
              <a:t>117</a:t>
            </a:fld>
            <a:endParaRPr lang="en-US"/>
          </a:p>
        </p:txBody>
      </p:sp>
    </p:spTree>
    <p:extLst>
      <p:ext uri="{BB962C8B-B14F-4D97-AF65-F5344CB8AC3E}">
        <p14:creationId xmlns:p14="http://schemas.microsoft.com/office/powerpoint/2010/main" val="251507804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p:spPr>
        <p:txBody>
          <a:bodyPr/>
          <a:lstStyle/>
          <a:p>
            <a:pPr marL="171450" indent="-171450">
              <a:buFont typeface="Arial" panose="020B0604020202020204" pitchFamily="34" charset="0"/>
              <a:buChar char="•"/>
            </a:pPr>
            <a:r>
              <a:rPr lang="en-US" dirty="0">
                <a:latin typeface="Arial" charset="0"/>
              </a:rPr>
              <a:t>C# has more libraries than Java [ especially frameworks lib’s]</a:t>
            </a:r>
          </a:p>
          <a:p>
            <a:pPr marL="171450" indent="-171450">
              <a:buFont typeface="Arial" panose="020B0604020202020204" pitchFamily="34" charset="0"/>
              <a:buChar char="•"/>
            </a:pPr>
            <a:endParaRPr lang="en-US" dirty="0">
              <a:latin typeface="Arial" charset="0"/>
            </a:endParaRPr>
          </a:p>
        </p:txBody>
      </p:sp>
      <p:sp>
        <p:nvSpPr>
          <p:cNvPr id="37892" name="Slide Number Placeholder 3"/>
          <p:cNvSpPr>
            <a:spLocks noGrp="1"/>
          </p:cNvSpPr>
          <p:nvPr>
            <p:ph type="sldNum" sz="quarter" idx="5"/>
          </p:nvPr>
        </p:nvSpPr>
        <p:spPr>
          <a:noFill/>
        </p:spPr>
        <p:txBody>
          <a:bodyPr/>
          <a:lstStyle/>
          <a:p>
            <a:fld id="{C4C95177-A2A5-42B5-BA56-9759D5940DB2}" type="slidenum">
              <a:rPr lang="en-US" smtClean="0">
                <a:latin typeface="Arial" charset="0"/>
              </a:rPr>
              <a:pPr/>
              <a:t>118</a:t>
            </a:fld>
            <a:endParaRPr lang="en-US">
              <a:latin typeface="Arial" charset="0"/>
            </a:endParaRPr>
          </a:p>
        </p:txBody>
      </p:sp>
    </p:spTree>
    <p:extLst>
      <p:ext uri="{BB962C8B-B14F-4D97-AF65-F5344CB8AC3E}">
        <p14:creationId xmlns:p14="http://schemas.microsoft.com/office/powerpoint/2010/main" val="16143974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p:spPr>
        <p:txBody>
          <a:bodyPr/>
          <a:lstStyle/>
          <a:p>
            <a:endParaRPr lang="en-US">
              <a:latin typeface="Arial" charset="0"/>
            </a:endParaRPr>
          </a:p>
        </p:txBody>
      </p:sp>
      <p:sp>
        <p:nvSpPr>
          <p:cNvPr id="38916" name="Slide Number Placeholder 3"/>
          <p:cNvSpPr>
            <a:spLocks noGrp="1"/>
          </p:cNvSpPr>
          <p:nvPr>
            <p:ph type="sldNum" sz="quarter" idx="5"/>
          </p:nvPr>
        </p:nvSpPr>
        <p:spPr>
          <a:noFill/>
        </p:spPr>
        <p:txBody>
          <a:bodyPr/>
          <a:lstStyle/>
          <a:p>
            <a:fld id="{9E9B3E35-61FB-4106-A2CC-F6B6ECC31FA5}" type="slidenum">
              <a:rPr lang="en-US" smtClean="0">
                <a:latin typeface="Arial" charset="0"/>
              </a:rPr>
              <a:pPr/>
              <a:t>119</a:t>
            </a:fld>
            <a:endParaRPr lang="en-US">
              <a:latin typeface="Arial" charset="0"/>
            </a:endParaRPr>
          </a:p>
        </p:txBody>
      </p:sp>
    </p:spTree>
    <p:extLst>
      <p:ext uri="{BB962C8B-B14F-4D97-AF65-F5344CB8AC3E}">
        <p14:creationId xmlns:p14="http://schemas.microsoft.com/office/powerpoint/2010/main" val="793137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A6B66B07-B6F4-4E7D-BEDC-30AF1BEBD17D}" type="slidenum">
              <a:rPr kumimoji="0" lang="en-US" sz="13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65200" rtl="0" eaLnBrk="1" fontAlgn="base" latinLnBrk="0" hangingPunct="1">
                <a:lnSpc>
                  <a:spcPct val="100000"/>
                </a:lnSpc>
                <a:spcBef>
                  <a:spcPct val="0"/>
                </a:spcBef>
                <a:spcAft>
                  <a:spcPct val="0"/>
                </a:spcAft>
                <a:buClrTx/>
                <a:buSzTx/>
                <a:buFontTx/>
                <a:buNone/>
                <a:tabLst/>
                <a:defRPr/>
              </a:pPr>
              <a:t>11</a:t>
            </a:fld>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4628851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p:spPr>
        <p:txBody>
          <a:bodyPr/>
          <a:lstStyle/>
          <a:p>
            <a:endParaRPr lang="en-US">
              <a:latin typeface="Arial" charset="0"/>
            </a:endParaRPr>
          </a:p>
        </p:txBody>
      </p:sp>
      <p:sp>
        <p:nvSpPr>
          <p:cNvPr id="39940" name="Slide Number Placeholder 3"/>
          <p:cNvSpPr>
            <a:spLocks noGrp="1"/>
          </p:cNvSpPr>
          <p:nvPr>
            <p:ph type="sldNum" sz="quarter" idx="5"/>
          </p:nvPr>
        </p:nvSpPr>
        <p:spPr>
          <a:noFill/>
        </p:spPr>
        <p:txBody>
          <a:bodyPr/>
          <a:lstStyle/>
          <a:p>
            <a:fld id="{C5572ABF-9DC9-49EF-81DC-F8DAF0069A92}" type="slidenum">
              <a:rPr lang="en-US" smtClean="0">
                <a:latin typeface="Arial" charset="0"/>
              </a:rPr>
              <a:pPr/>
              <a:t>120</a:t>
            </a:fld>
            <a:endParaRPr lang="en-US">
              <a:latin typeface="Arial" charset="0"/>
            </a:endParaRPr>
          </a:p>
        </p:txBody>
      </p:sp>
    </p:spTree>
    <p:extLst>
      <p:ext uri="{BB962C8B-B14F-4D97-AF65-F5344CB8AC3E}">
        <p14:creationId xmlns:p14="http://schemas.microsoft.com/office/powerpoint/2010/main" val="4803084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p:spPr>
        <p:txBody>
          <a:bodyPr/>
          <a:lstStyle/>
          <a:p>
            <a:endParaRPr lang="en-US">
              <a:latin typeface="Arial" charset="0"/>
            </a:endParaRPr>
          </a:p>
        </p:txBody>
      </p:sp>
      <p:sp>
        <p:nvSpPr>
          <p:cNvPr id="40964" name="Slide Number Placeholder 3"/>
          <p:cNvSpPr>
            <a:spLocks noGrp="1"/>
          </p:cNvSpPr>
          <p:nvPr>
            <p:ph type="sldNum" sz="quarter" idx="5"/>
          </p:nvPr>
        </p:nvSpPr>
        <p:spPr>
          <a:noFill/>
        </p:spPr>
        <p:txBody>
          <a:bodyPr/>
          <a:lstStyle/>
          <a:p>
            <a:fld id="{6A5FCD21-F616-4133-91BD-F88371B44C94}" type="slidenum">
              <a:rPr lang="en-US" smtClean="0">
                <a:latin typeface="Arial" charset="0"/>
              </a:rPr>
              <a:pPr/>
              <a:t>121</a:t>
            </a:fld>
            <a:endParaRPr lang="en-US">
              <a:latin typeface="Arial" charset="0"/>
            </a:endParaRPr>
          </a:p>
        </p:txBody>
      </p:sp>
    </p:spTree>
    <p:extLst>
      <p:ext uri="{BB962C8B-B14F-4D97-AF65-F5344CB8AC3E}">
        <p14:creationId xmlns:p14="http://schemas.microsoft.com/office/powerpoint/2010/main" val="3168171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endParaRPr lang="en-US">
              <a:latin typeface="Arial" charset="0"/>
            </a:endParaRPr>
          </a:p>
        </p:txBody>
      </p:sp>
      <p:sp>
        <p:nvSpPr>
          <p:cNvPr id="41988" name="Slide Number Placeholder 3"/>
          <p:cNvSpPr>
            <a:spLocks noGrp="1"/>
          </p:cNvSpPr>
          <p:nvPr>
            <p:ph type="sldNum" sz="quarter" idx="5"/>
          </p:nvPr>
        </p:nvSpPr>
        <p:spPr>
          <a:noFill/>
        </p:spPr>
        <p:txBody>
          <a:bodyPr/>
          <a:lstStyle/>
          <a:p>
            <a:fld id="{A9A10D9F-6ABD-4206-95DC-161250041D35}" type="slidenum">
              <a:rPr lang="en-US" smtClean="0">
                <a:latin typeface="Arial" charset="0"/>
              </a:rPr>
              <a:pPr/>
              <a:t>122</a:t>
            </a:fld>
            <a:endParaRPr lang="en-US">
              <a:latin typeface="Arial" charset="0"/>
            </a:endParaRPr>
          </a:p>
        </p:txBody>
      </p:sp>
    </p:spTree>
    <p:extLst>
      <p:ext uri="{BB962C8B-B14F-4D97-AF65-F5344CB8AC3E}">
        <p14:creationId xmlns:p14="http://schemas.microsoft.com/office/powerpoint/2010/main" val="166459227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endParaRPr lang="en-US">
              <a:latin typeface="Arial" charset="0"/>
            </a:endParaRPr>
          </a:p>
        </p:txBody>
      </p:sp>
      <p:sp>
        <p:nvSpPr>
          <p:cNvPr id="43012" name="Slide Number Placeholder 3"/>
          <p:cNvSpPr>
            <a:spLocks noGrp="1"/>
          </p:cNvSpPr>
          <p:nvPr>
            <p:ph type="sldNum" sz="quarter" idx="5"/>
          </p:nvPr>
        </p:nvSpPr>
        <p:spPr>
          <a:noFill/>
        </p:spPr>
        <p:txBody>
          <a:bodyPr/>
          <a:lstStyle/>
          <a:p>
            <a:fld id="{A54A371D-1337-4A68-BF16-E2B01CEAB940}" type="slidenum">
              <a:rPr lang="en-US" smtClean="0">
                <a:latin typeface="Arial" charset="0"/>
              </a:rPr>
              <a:pPr/>
              <a:t>123</a:t>
            </a:fld>
            <a:endParaRPr lang="en-US">
              <a:latin typeface="Arial" charset="0"/>
            </a:endParaRPr>
          </a:p>
        </p:txBody>
      </p:sp>
    </p:spTree>
    <p:extLst>
      <p:ext uri="{BB962C8B-B14F-4D97-AF65-F5344CB8AC3E}">
        <p14:creationId xmlns:p14="http://schemas.microsoft.com/office/powerpoint/2010/main" val="64402076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p:spPr>
        <p:txBody>
          <a:bodyPr/>
          <a:lstStyle/>
          <a:p>
            <a:endParaRPr lang="en-US">
              <a:latin typeface="Arial" charset="0"/>
            </a:endParaRPr>
          </a:p>
        </p:txBody>
      </p:sp>
      <p:sp>
        <p:nvSpPr>
          <p:cNvPr id="44036" name="Slide Number Placeholder 3"/>
          <p:cNvSpPr>
            <a:spLocks noGrp="1"/>
          </p:cNvSpPr>
          <p:nvPr>
            <p:ph type="sldNum" sz="quarter" idx="5"/>
          </p:nvPr>
        </p:nvSpPr>
        <p:spPr>
          <a:noFill/>
        </p:spPr>
        <p:txBody>
          <a:bodyPr/>
          <a:lstStyle/>
          <a:p>
            <a:fld id="{1CAC6541-29EF-4CFB-8C1E-9DCD346E3B84}" type="slidenum">
              <a:rPr lang="en-US" smtClean="0">
                <a:latin typeface="Arial" charset="0"/>
              </a:rPr>
              <a:pPr/>
              <a:t>124</a:t>
            </a:fld>
            <a:endParaRPr lang="en-US">
              <a:latin typeface="Arial" charset="0"/>
            </a:endParaRPr>
          </a:p>
        </p:txBody>
      </p:sp>
    </p:spTree>
    <p:extLst>
      <p:ext uri="{BB962C8B-B14F-4D97-AF65-F5344CB8AC3E}">
        <p14:creationId xmlns:p14="http://schemas.microsoft.com/office/powerpoint/2010/main" val="189806576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p:spPr>
        <p:txBody>
          <a:bodyPr/>
          <a:lstStyle/>
          <a:p>
            <a:pPr marL="171450" indent="-171450">
              <a:buFont typeface="Arial" panose="020B0604020202020204" pitchFamily="34" charset="0"/>
              <a:buChar char="•"/>
            </a:pPr>
            <a:r>
              <a:rPr lang="en-US" dirty="0">
                <a:latin typeface="Arial" charset="0"/>
              </a:rPr>
              <a:t>Multi threading can be done at different </a:t>
            </a:r>
            <a:r>
              <a:rPr lang="en-US" dirty="0" err="1">
                <a:latin typeface="Arial" charset="0"/>
              </a:rPr>
              <a:t>lvl’s</a:t>
            </a:r>
            <a:r>
              <a:rPr lang="en-US" dirty="0">
                <a:latin typeface="Arial" charset="0"/>
              </a:rPr>
              <a:t> e.g. H/W, S/W</a:t>
            </a:r>
          </a:p>
        </p:txBody>
      </p:sp>
      <p:sp>
        <p:nvSpPr>
          <p:cNvPr id="45060" name="Slide Number Placeholder 3"/>
          <p:cNvSpPr>
            <a:spLocks noGrp="1"/>
          </p:cNvSpPr>
          <p:nvPr>
            <p:ph type="sldNum" sz="quarter" idx="5"/>
          </p:nvPr>
        </p:nvSpPr>
        <p:spPr>
          <a:noFill/>
        </p:spPr>
        <p:txBody>
          <a:bodyPr/>
          <a:lstStyle/>
          <a:p>
            <a:fld id="{85410A88-AA5C-4133-A220-0FAD23AF8510}" type="slidenum">
              <a:rPr lang="en-US" smtClean="0">
                <a:latin typeface="Arial" charset="0"/>
              </a:rPr>
              <a:pPr/>
              <a:t>125</a:t>
            </a:fld>
            <a:endParaRPr lang="en-US">
              <a:latin typeface="Arial" charset="0"/>
            </a:endParaRPr>
          </a:p>
        </p:txBody>
      </p:sp>
    </p:spTree>
    <p:extLst>
      <p:ext uri="{BB962C8B-B14F-4D97-AF65-F5344CB8AC3E}">
        <p14:creationId xmlns:p14="http://schemas.microsoft.com/office/powerpoint/2010/main" val="335982811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endParaRPr lang="en-US">
              <a:latin typeface="Arial" charset="0"/>
            </a:endParaRPr>
          </a:p>
        </p:txBody>
      </p:sp>
      <p:sp>
        <p:nvSpPr>
          <p:cNvPr id="46084" name="Slide Number Placeholder 3"/>
          <p:cNvSpPr>
            <a:spLocks noGrp="1"/>
          </p:cNvSpPr>
          <p:nvPr>
            <p:ph type="sldNum" sz="quarter" idx="5"/>
          </p:nvPr>
        </p:nvSpPr>
        <p:spPr>
          <a:noFill/>
        </p:spPr>
        <p:txBody>
          <a:bodyPr/>
          <a:lstStyle/>
          <a:p>
            <a:fld id="{11EE2CB6-C30B-487C-B1C0-43A8010F40DE}" type="slidenum">
              <a:rPr lang="en-US" smtClean="0">
                <a:latin typeface="Arial" charset="0"/>
              </a:rPr>
              <a:pPr/>
              <a:t>126</a:t>
            </a:fld>
            <a:endParaRPr lang="en-US">
              <a:latin typeface="Arial" charset="0"/>
            </a:endParaRPr>
          </a:p>
        </p:txBody>
      </p:sp>
    </p:spTree>
    <p:extLst>
      <p:ext uri="{BB962C8B-B14F-4D97-AF65-F5344CB8AC3E}">
        <p14:creationId xmlns:p14="http://schemas.microsoft.com/office/powerpoint/2010/main" val="205114469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p:spPr>
        <p:txBody>
          <a:bodyPr/>
          <a:lstStyle/>
          <a:p>
            <a:endParaRPr lang="en-US">
              <a:latin typeface="Arial" charset="0"/>
            </a:endParaRPr>
          </a:p>
        </p:txBody>
      </p:sp>
      <p:sp>
        <p:nvSpPr>
          <p:cNvPr id="47108" name="Slide Number Placeholder 3"/>
          <p:cNvSpPr>
            <a:spLocks noGrp="1"/>
          </p:cNvSpPr>
          <p:nvPr>
            <p:ph type="sldNum" sz="quarter" idx="5"/>
          </p:nvPr>
        </p:nvSpPr>
        <p:spPr>
          <a:noFill/>
        </p:spPr>
        <p:txBody>
          <a:bodyPr/>
          <a:lstStyle/>
          <a:p>
            <a:fld id="{797F0A23-890D-4B5B-BB7F-6BF191FCEB56}" type="slidenum">
              <a:rPr lang="en-US" smtClean="0">
                <a:latin typeface="Arial" charset="0"/>
              </a:rPr>
              <a:pPr/>
              <a:t>127</a:t>
            </a:fld>
            <a:endParaRPr lang="en-US">
              <a:latin typeface="Arial" charset="0"/>
            </a:endParaRPr>
          </a:p>
        </p:txBody>
      </p:sp>
    </p:spTree>
    <p:extLst>
      <p:ext uri="{BB962C8B-B14F-4D97-AF65-F5344CB8AC3E}">
        <p14:creationId xmlns:p14="http://schemas.microsoft.com/office/powerpoint/2010/main" val="203425220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endParaRPr lang="en-US">
              <a:latin typeface="Arial" charset="0"/>
            </a:endParaRPr>
          </a:p>
        </p:txBody>
      </p:sp>
      <p:sp>
        <p:nvSpPr>
          <p:cNvPr id="48132" name="Slide Number Placeholder 3"/>
          <p:cNvSpPr>
            <a:spLocks noGrp="1"/>
          </p:cNvSpPr>
          <p:nvPr>
            <p:ph type="sldNum" sz="quarter" idx="5"/>
          </p:nvPr>
        </p:nvSpPr>
        <p:spPr>
          <a:noFill/>
        </p:spPr>
        <p:txBody>
          <a:bodyPr/>
          <a:lstStyle/>
          <a:p>
            <a:fld id="{4D4E4A15-3587-4A73-8D9F-EAFDA3A16B0B}" type="slidenum">
              <a:rPr lang="en-US" smtClean="0">
                <a:latin typeface="Arial" charset="0"/>
              </a:rPr>
              <a:pPr/>
              <a:t>128</a:t>
            </a:fld>
            <a:endParaRPr lang="en-US">
              <a:latin typeface="Arial" charset="0"/>
            </a:endParaRPr>
          </a:p>
        </p:txBody>
      </p:sp>
    </p:spTree>
    <p:extLst>
      <p:ext uri="{BB962C8B-B14F-4D97-AF65-F5344CB8AC3E}">
        <p14:creationId xmlns:p14="http://schemas.microsoft.com/office/powerpoint/2010/main" val="20901169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endParaRPr lang="en-US">
              <a:latin typeface="Arial" charset="0"/>
            </a:endParaRPr>
          </a:p>
        </p:txBody>
      </p:sp>
      <p:sp>
        <p:nvSpPr>
          <p:cNvPr id="49156" name="Slide Number Placeholder 3"/>
          <p:cNvSpPr>
            <a:spLocks noGrp="1"/>
          </p:cNvSpPr>
          <p:nvPr>
            <p:ph type="sldNum" sz="quarter" idx="5"/>
          </p:nvPr>
        </p:nvSpPr>
        <p:spPr>
          <a:noFill/>
        </p:spPr>
        <p:txBody>
          <a:bodyPr/>
          <a:lstStyle/>
          <a:p>
            <a:fld id="{80B65211-6060-4279-A433-224F71143D7F}" type="slidenum">
              <a:rPr lang="en-US" smtClean="0">
                <a:latin typeface="Arial" charset="0"/>
              </a:rPr>
              <a:pPr/>
              <a:t>129</a:t>
            </a:fld>
            <a:endParaRPr lang="en-US">
              <a:latin typeface="Arial" charset="0"/>
            </a:endParaRPr>
          </a:p>
        </p:txBody>
      </p:sp>
    </p:spTree>
    <p:extLst>
      <p:ext uri="{BB962C8B-B14F-4D97-AF65-F5344CB8AC3E}">
        <p14:creationId xmlns:p14="http://schemas.microsoft.com/office/powerpoint/2010/main" val="1879274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8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7D5A1312-BA81-4916-975D-FAB86B71D5F2}" type="slidenum">
              <a:rPr kumimoji="0" lang="en-US" sz="13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65200" rtl="0" eaLnBrk="1" fontAlgn="base" latinLnBrk="0" hangingPunct="1">
                <a:lnSpc>
                  <a:spcPct val="100000"/>
                </a:lnSpc>
                <a:spcBef>
                  <a:spcPct val="0"/>
                </a:spcBef>
                <a:spcAft>
                  <a:spcPct val="0"/>
                </a:spcAft>
                <a:buClrTx/>
                <a:buSzTx/>
                <a:buFontTx/>
                <a:buNone/>
                <a:tabLst/>
                <a:defRPr/>
              </a:pPr>
              <a:t>12</a:t>
            </a:fld>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93128135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5AB625C4-9BF2-43BE-A41C-4F49CAE01718}" type="slidenum">
              <a:rPr lang="en-US" smtClean="0">
                <a:latin typeface="Arial" charset="0"/>
              </a:rPr>
              <a:pPr/>
              <a:t>130</a:t>
            </a:fld>
            <a:endParaRPr lang="en-US">
              <a:latin typeface="Arial" charset="0"/>
            </a:endParaRPr>
          </a:p>
        </p:txBody>
      </p:sp>
    </p:spTree>
    <p:extLst>
      <p:ext uri="{BB962C8B-B14F-4D97-AF65-F5344CB8AC3E}">
        <p14:creationId xmlns:p14="http://schemas.microsoft.com/office/powerpoint/2010/main" val="1005634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a:latin typeface="Arial" charset="0"/>
            </a:endParaRPr>
          </a:p>
        </p:txBody>
      </p:sp>
      <p:sp>
        <p:nvSpPr>
          <p:cNvPr id="51204" name="Slide Number Placeholder 3"/>
          <p:cNvSpPr>
            <a:spLocks noGrp="1"/>
          </p:cNvSpPr>
          <p:nvPr>
            <p:ph type="sldNum" sz="quarter" idx="5"/>
          </p:nvPr>
        </p:nvSpPr>
        <p:spPr>
          <a:noFill/>
        </p:spPr>
        <p:txBody>
          <a:bodyPr/>
          <a:lstStyle/>
          <a:p>
            <a:fld id="{687C5EDF-1276-4888-845A-9B7B3D46E19E}" type="slidenum">
              <a:rPr lang="en-US" smtClean="0">
                <a:latin typeface="Arial" charset="0"/>
              </a:rPr>
              <a:pPr/>
              <a:t>131</a:t>
            </a:fld>
            <a:endParaRPr lang="en-US">
              <a:latin typeface="Arial" charset="0"/>
            </a:endParaRPr>
          </a:p>
        </p:txBody>
      </p:sp>
    </p:spTree>
    <p:extLst>
      <p:ext uri="{BB962C8B-B14F-4D97-AF65-F5344CB8AC3E}">
        <p14:creationId xmlns:p14="http://schemas.microsoft.com/office/powerpoint/2010/main" val="33882994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endParaRPr lang="en-US">
              <a:latin typeface="Arial" charset="0"/>
            </a:endParaRPr>
          </a:p>
        </p:txBody>
      </p:sp>
      <p:sp>
        <p:nvSpPr>
          <p:cNvPr id="52228" name="Slide Number Placeholder 3"/>
          <p:cNvSpPr>
            <a:spLocks noGrp="1"/>
          </p:cNvSpPr>
          <p:nvPr>
            <p:ph type="sldNum" sz="quarter" idx="5"/>
          </p:nvPr>
        </p:nvSpPr>
        <p:spPr>
          <a:noFill/>
        </p:spPr>
        <p:txBody>
          <a:bodyPr/>
          <a:lstStyle/>
          <a:p>
            <a:fld id="{169DCA21-E241-4394-BFBB-5CADF72FEB9F}" type="slidenum">
              <a:rPr lang="en-US" smtClean="0">
                <a:latin typeface="Arial" charset="0"/>
              </a:rPr>
              <a:pPr/>
              <a:t>132</a:t>
            </a:fld>
            <a:endParaRPr lang="en-US">
              <a:latin typeface="Arial" charset="0"/>
            </a:endParaRPr>
          </a:p>
        </p:txBody>
      </p:sp>
    </p:spTree>
    <p:extLst>
      <p:ext uri="{BB962C8B-B14F-4D97-AF65-F5344CB8AC3E}">
        <p14:creationId xmlns:p14="http://schemas.microsoft.com/office/powerpoint/2010/main" val="370054703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endParaRPr lang="en-US">
              <a:latin typeface="Arial" charset="0"/>
            </a:endParaRPr>
          </a:p>
        </p:txBody>
      </p:sp>
      <p:sp>
        <p:nvSpPr>
          <p:cNvPr id="53252" name="Slide Number Placeholder 3"/>
          <p:cNvSpPr>
            <a:spLocks noGrp="1"/>
          </p:cNvSpPr>
          <p:nvPr>
            <p:ph type="sldNum" sz="quarter" idx="5"/>
          </p:nvPr>
        </p:nvSpPr>
        <p:spPr>
          <a:noFill/>
        </p:spPr>
        <p:txBody>
          <a:bodyPr/>
          <a:lstStyle/>
          <a:p>
            <a:fld id="{8275F883-431A-4AF3-9923-E00FE671DBDF}" type="slidenum">
              <a:rPr lang="en-US" smtClean="0">
                <a:latin typeface="Arial" charset="0"/>
              </a:rPr>
              <a:pPr/>
              <a:t>133</a:t>
            </a:fld>
            <a:endParaRPr lang="en-US">
              <a:latin typeface="Arial" charset="0"/>
            </a:endParaRPr>
          </a:p>
        </p:txBody>
      </p:sp>
    </p:spTree>
    <p:extLst>
      <p:ext uri="{BB962C8B-B14F-4D97-AF65-F5344CB8AC3E}">
        <p14:creationId xmlns:p14="http://schemas.microsoft.com/office/powerpoint/2010/main" val="20375276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a:latin typeface="Arial" charset="0"/>
            </a:endParaRPr>
          </a:p>
        </p:txBody>
      </p:sp>
      <p:sp>
        <p:nvSpPr>
          <p:cNvPr id="54276" name="Slide Number Placeholder 3"/>
          <p:cNvSpPr>
            <a:spLocks noGrp="1"/>
          </p:cNvSpPr>
          <p:nvPr>
            <p:ph type="sldNum" sz="quarter" idx="5"/>
          </p:nvPr>
        </p:nvSpPr>
        <p:spPr>
          <a:noFill/>
        </p:spPr>
        <p:txBody>
          <a:bodyPr/>
          <a:lstStyle/>
          <a:p>
            <a:fld id="{12169299-FD7C-4C34-B582-F2003B5AD099}" type="slidenum">
              <a:rPr lang="en-US" smtClean="0">
                <a:latin typeface="Arial" charset="0"/>
              </a:rPr>
              <a:pPr/>
              <a:t>134</a:t>
            </a:fld>
            <a:endParaRPr lang="en-US">
              <a:latin typeface="Arial" charset="0"/>
            </a:endParaRPr>
          </a:p>
        </p:txBody>
      </p:sp>
    </p:spTree>
    <p:extLst>
      <p:ext uri="{BB962C8B-B14F-4D97-AF65-F5344CB8AC3E}">
        <p14:creationId xmlns:p14="http://schemas.microsoft.com/office/powerpoint/2010/main" val="17797724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endParaRPr lang="en-US">
              <a:latin typeface="Arial" charset="0"/>
            </a:endParaRPr>
          </a:p>
        </p:txBody>
      </p:sp>
      <p:sp>
        <p:nvSpPr>
          <p:cNvPr id="55300" name="Slide Number Placeholder 3"/>
          <p:cNvSpPr>
            <a:spLocks noGrp="1"/>
          </p:cNvSpPr>
          <p:nvPr>
            <p:ph type="sldNum" sz="quarter" idx="5"/>
          </p:nvPr>
        </p:nvSpPr>
        <p:spPr>
          <a:noFill/>
        </p:spPr>
        <p:txBody>
          <a:bodyPr/>
          <a:lstStyle/>
          <a:p>
            <a:fld id="{573C413A-230E-4873-9114-C8F9C5C51B15}" type="slidenum">
              <a:rPr lang="en-US" smtClean="0">
                <a:latin typeface="Arial" charset="0"/>
              </a:rPr>
              <a:pPr/>
              <a:t>135</a:t>
            </a:fld>
            <a:endParaRPr lang="en-US">
              <a:latin typeface="Arial" charset="0"/>
            </a:endParaRPr>
          </a:p>
        </p:txBody>
      </p:sp>
    </p:spTree>
    <p:extLst>
      <p:ext uri="{BB962C8B-B14F-4D97-AF65-F5344CB8AC3E}">
        <p14:creationId xmlns:p14="http://schemas.microsoft.com/office/powerpoint/2010/main" val="225596377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a:latin typeface="Arial" charset="0"/>
            </a:endParaRPr>
          </a:p>
        </p:txBody>
      </p:sp>
      <p:sp>
        <p:nvSpPr>
          <p:cNvPr id="56324" name="Slide Number Placeholder 3"/>
          <p:cNvSpPr>
            <a:spLocks noGrp="1"/>
          </p:cNvSpPr>
          <p:nvPr>
            <p:ph type="sldNum" sz="quarter" idx="5"/>
          </p:nvPr>
        </p:nvSpPr>
        <p:spPr>
          <a:noFill/>
        </p:spPr>
        <p:txBody>
          <a:bodyPr/>
          <a:lstStyle/>
          <a:p>
            <a:fld id="{CFBBF954-3940-4B6E-8055-F289918E992E}" type="slidenum">
              <a:rPr lang="en-US" smtClean="0">
                <a:latin typeface="Arial" charset="0"/>
              </a:rPr>
              <a:pPr/>
              <a:t>136</a:t>
            </a:fld>
            <a:endParaRPr lang="en-US">
              <a:latin typeface="Arial" charset="0"/>
            </a:endParaRPr>
          </a:p>
        </p:txBody>
      </p:sp>
    </p:spTree>
    <p:extLst>
      <p:ext uri="{BB962C8B-B14F-4D97-AF65-F5344CB8AC3E}">
        <p14:creationId xmlns:p14="http://schemas.microsoft.com/office/powerpoint/2010/main" val="262854129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US">
              <a:latin typeface="Arial" charset="0"/>
            </a:endParaRPr>
          </a:p>
        </p:txBody>
      </p:sp>
      <p:sp>
        <p:nvSpPr>
          <p:cNvPr id="57348" name="Slide Number Placeholder 3"/>
          <p:cNvSpPr>
            <a:spLocks noGrp="1"/>
          </p:cNvSpPr>
          <p:nvPr>
            <p:ph type="sldNum" sz="quarter" idx="5"/>
          </p:nvPr>
        </p:nvSpPr>
        <p:spPr>
          <a:noFill/>
        </p:spPr>
        <p:txBody>
          <a:bodyPr/>
          <a:lstStyle/>
          <a:p>
            <a:fld id="{ABFCD451-8C01-4EDA-AB75-36966AAF7AAB}" type="slidenum">
              <a:rPr lang="en-US" smtClean="0">
                <a:latin typeface="Arial" charset="0"/>
              </a:rPr>
              <a:pPr/>
              <a:t>138</a:t>
            </a:fld>
            <a:endParaRPr lang="en-US">
              <a:latin typeface="Arial" charset="0"/>
            </a:endParaRPr>
          </a:p>
        </p:txBody>
      </p:sp>
    </p:spTree>
    <p:extLst>
      <p:ext uri="{BB962C8B-B14F-4D97-AF65-F5344CB8AC3E}">
        <p14:creationId xmlns:p14="http://schemas.microsoft.com/office/powerpoint/2010/main" val="342183794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endParaRPr lang="en-US">
              <a:latin typeface="Arial" charset="0"/>
            </a:endParaRPr>
          </a:p>
        </p:txBody>
      </p:sp>
      <p:sp>
        <p:nvSpPr>
          <p:cNvPr id="58372" name="Slide Number Placeholder 3"/>
          <p:cNvSpPr>
            <a:spLocks noGrp="1"/>
          </p:cNvSpPr>
          <p:nvPr>
            <p:ph type="sldNum" sz="quarter" idx="5"/>
          </p:nvPr>
        </p:nvSpPr>
        <p:spPr>
          <a:noFill/>
        </p:spPr>
        <p:txBody>
          <a:bodyPr/>
          <a:lstStyle/>
          <a:p>
            <a:fld id="{1FBF688E-AC66-4413-9CA3-3E68341F15CB}" type="slidenum">
              <a:rPr lang="en-US" smtClean="0">
                <a:latin typeface="Arial" charset="0"/>
              </a:rPr>
              <a:pPr/>
              <a:t>139</a:t>
            </a:fld>
            <a:endParaRPr lang="en-US">
              <a:latin typeface="Arial" charset="0"/>
            </a:endParaRPr>
          </a:p>
        </p:txBody>
      </p:sp>
    </p:spTree>
    <p:extLst>
      <p:ext uri="{BB962C8B-B14F-4D97-AF65-F5344CB8AC3E}">
        <p14:creationId xmlns:p14="http://schemas.microsoft.com/office/powerpoint/2010/main" val="318508109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a:latin typeface="Arial" charset="0"/>
            </a:endParaRPr>
          </a:p>
        </p:txBody>
      </p:sp>
      <p:sp>
        <p:nvSpPr>
          <p:cNvPr id="59396" name="Slide Number Placeholder 3"/>
          <p:cNvSpPr>
            <a:spLocks noGrp="1"/>
          </p:cNvSpPr>
          <p:nvPr>
            <p:ph type="sldNum" sz="quarter" idx="5"/>
          </p:nvPr>
        </p:nvSpPr>
        <p:spPr>
          <a:noFill/>
        </p:spPr>
        <p:txBody>
          <a:bodyPr/>
          <a:lstStyle/>
          <a:p>
            <a:fld id="{7DD97071-BAE9-4009-B983-F5FBFFFFDDA2}" type="slidenum">
              <a:rPr lang="en-US" smtClean="0">
                <a:latin typeface="Arial" charset="0"/>
              </a:rPr>
              <a:pPr/>
              <a:t>140</a:t>
            </a:fld>
            <a:endParaRPr lang="en-US">
              <a:latin typeface="Arial" charset="0"/>
            </a:endParaRPr>
          </a:p>
        </p:txBody>
      </p:sp>
    </p:spTree>
    <p:extLst>
      <p:ext uri="{BB962C8B-B14F-4D97-AF65-F5344CB8AC3E}">
        <p14:creationId xmlns:p14="http://schemas.microsoft.com/office/powerpoint/2010/main" val="1853641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1CDE13D3-6E08-4880-9B23-B102B2894076}" type="slidenum">
              <a:rPr kumimoji="0" lang="en-US" sz="13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65200" rtl="0" eaLnBrk="1" fontAlgn="base" latinLnBrk="0" hangingPunct="1">
                <a:lnSpc>
                  <a:spcPct val="100000"/>
                </a:lnSpc>
                <a:spcBef>
                  <a:spcPct val="0"/>
                </a:spcBef>
                <a:spcAft>
                  <a:spcPct val="0"/>
                </a:spcAft>
                <a:buClrTx/>
                <a:buSzTx/>
                <a:buFontTx/>
                <a:buNone/>
                <a:tabLst/>
                <a:defRPr/>
              </a:pPr>
              <a:t>13</a:t>
            </a:fld>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244112313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endParaRPr lang="en-US">
              <a:latin typeface="Arial" charset="0"/>
            </a:endParaRPr>
          </a:p>
        </p:txBody>
      </p:sp>
      <p:sp>
        <p:nvSpPr>
          <p:cNvPr id="60420" name="Slide Number Placeholder 3"/>
          <p:cNvSpPr>
            <a:spLocks noGrp="1"/>
          </p:cNvSpPr>
          <p:nvPr>
            <p:ph type="sldNum" sz="quarter" idx="5"/>
          </p:nvPr>
        </p:nvSpPr>
        <p:spPr>
          <a:noFill/>
        </p:spPr>
        <p:txBody>
          <a:bodyPr/>
          <a:lstStyle/>
          <a:p>
            <a:fld id="{99A72DCA-DE55-481B-B352-F3A72D975C13}" type="slidenum">
              <a:rPr lang="en-US" smtClean="0">
                <a:latin typeface="Arial" charset="0"/>
              </a:rPr>
              <a:pPr/>
              <a:t>141</a:t>
            </a:fld>
            <a:endParaRPr lang="en-US">
              <a:latin typeface="Arial" charset="0"/>
            </a:endParaRPr>
          </a:p>
        </p:txBody>
      </p:sp>
    </p:spTree>
    <p:extLst>
      <p:ext uri="{BB962C8B-B14F-4D97-AF65-F5344CB8AC3E}">
        <p14:creationId xmlns:p14="http://schemas.microsoft.com/office/powerpoint/2010/main" val="223325681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endParaRPr lang="en-US">
              <a:latin typeface="Arial" charset="0"/>
            </a:endParaRPr>
          </a:p>
        </p:txBody>
      </p:sp>
      <p:sp>
        <p:nvSpPr>
          <p:cNvPr id="61444" name="Slide Number Placeholder 3"/>
          <p:cNvSpPr>
            <a:spLocks noGrp="1"/>
          </p:cNvSpPr>
          <p:nvPr>
            <p:ph type="sldNum" sz="quarter" idx="5"/>
          </p:nvPr>
        </p:nvSpPr>
        <p:spPr>
          <a:noFill/>
        </p:spPr>
        <p:txBody>
          <a:bodyPr/>
          <a:lstStyle/>
          <a:p>
            <a:fld id="{D48C9437-B12C-420D-8660-302456B5A387}" type="slidenum">
              <a:rPr lang="en-US" smtClean="0">
                <a:latin typeface="Arial" charset="0"/>
              </a:rPr>
              <a:pPr/>
              <a:t>142</a:t>
            </a:fld>
            <a:endParaRPr lang="en-US">
              <a:latin typeface="Arial" charset="0"/>
            </a:endParaRPr>
          </a:p>
        </p:txBody>
      </p:sp>
    </p:spTree>
    <p:extLst>
      <p:ext uri="{BB962C8B-B14F-4D97-AF65-F5344CB8AC3E}">
        <p14:creationId xmlns:p14="http://schemas.microsoft.com/office/powerpoint/2010/main" val="287565304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a:latin typeface="Arial" charset="0"/>
            </a:endParaRPr>
          </a:p>
        </p:txBody>
      </p:sp>
      <p:sp>
        <p:nvSpPr>
          <p:cNvPr id="62468" name="Slide Number Placeholder 3"/>
          <p:cNvSpPr>
            <a:spLocks noGrp="1"/>
          </p:cNvSpPr>
          <p:nvPr>
            <p:ph type="sldNum" sz="quarter" idx="5"/>
          </p:nvPr>
        </p:nvSpPr>
        <p:spPr>
          <a:noFill/>
        </p:spPr>
        <p:txBody>
          <a:bodyPr/>
          <a:lstStyle/>
          <a:p>
            <a:fld id="{5FE1C869-E1C5-4554-A9FE-F9DA46690EAA}" type="slidenum">
              <a:rPr lang="en-US" smtClean="0">
                <a:latin typeface="Arial" charset="0"/>
              </a:rPr>
              <a:pPr/>
              <a:t>143</a:t>
            </a:fld>
            <a:endParaRPr lang="en-US">
              <a:latin typeface="Arial" charset="0"/>
            </a:endParaRPr>
          </a:p>
        </p:txBody>
      </p:sp>
    </p:spTree>
    <p:extLst>
      <p:ext uri="{BB962C8B-B14F-4D97-AF65-F5344CB8AC3E}">
        <p14:creationId xmlns:p14="http://schemas.microsoft.com/office/powerpoint/2010/main" val="75458715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a:latin typeface="Arial" charset="0"/>
            </a:endParaRPr>
          </a:p>
        </p:txBody>
      </p:sp>
      <p:sp>
        <p:nvSpPr>
          <p:cNvPr id="63492" name="Slide Number Placeholder 3"/>
          <p:cNvSpPr>
            <a:spLocks noGrp="1"/>
          </p:cNvSpPr>
          <p:nvPr>
            <p:ph type="sldNum" sz="quarter" idx="5"/>
          </p:nvPr>
        </p:nvSpPr>
        <p:spPr>
          <a:noFill/>
        </p:spPr>
        <p:txBody>
          <a:bodyPr/>
          <a:lstStyle/>
          <a:p>
            <a:fld id="{82CAFE75-4D68-486C-BC12-CEB0FF64E11F}" type="slidenum">
              <a:rPr lang="en-US" smtClean="0">
                <a:latin typeface="Arial" charset="0"/>
              </a:rPr>
              <a:pPr/>
              <a:t>145</a:t>
            </a:fld>
            <a:endParaRPr lang="en-US">
              <a:latin typeface="Arial" charset="0"/>
            </a:endParaRPr>
          </a:p>
        </p:txBody>
      </p:sp>
    </p:spTree>
    <p:extLst>
      <p:ext uri="{BB962C8B-B14F-4D97-AF65-F5344CB8AC3E}">
        <p14:creationId xmlns:p14="http://schemas.microsoft.com/office/powerpoint/2010/main" val="271274730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p:spPr>
        <p:txBody>
          <a:bodyPr/>
          <a:lstStyle/>
          <a:p>
            <a:endParaRPr lang="en-US"/>
          </a:p>
        </p:txBody>
      </p:sp>
      <p:sp>
        <p:nvSpPr>
          <p:cNvPr id="33796" name="Slide Number Placeholder 3"/>
          <p:cNvSpPr>
            <a:spLocks noGrp="1"/>
          </p:cNvSpPr>
          <p:nvPr>
            <p:ph type="sldNum" sz="quarter" idx="5"/>
          </p:nvPr>
        </p:nvSpPr>
        <p:spPr/>
        <p:txBody>
          <a:bodyPr/>
          <a:lstStyle/>
          <a:p>
            <a:pPr>
              <a:defRPr/>
            </a:pPr>
            <a:fld id="{E2EC10AF-69E7-413D-8951-C85FBB6CB12C}" type="slidenum">
              <a:rPr lang="en-US" smtClean="0">
                <a:latin typeface="Arial" charset="0"/>
              </a:rPr>
              <a:pPr>
                <a:defRPr/>
              </a:pPr>
              <a:t>147</a:t>
            </a:fld>
            <a:endParaRPr lang="en-US">
              <a:latin typeface="Arial"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p:spPr>
        <p:txBody>
          <a:bodyPr/>
          <a:lstStyle/>
          <a:p>
            <a:endParaRPr lang="en-US"/>
          </a:p>
        </p:txBody>
      </p:sp>
      <p:sp>
        <p:nvSpPr>
          <p:cNvPr id="65540" name="Slide Number Placeholder 3"/>
          <p:cNvSpPr>
            <a:spLocks noGrp="1"/>
          </p:cNvSpPr>
          <p:nvPr>
            <p:ph type="sldNum" sz="quarter" idx="5"/>
          </p:nvPr>
        </p:nvSpPr>
        <p:spPr/>
        <p:txBody>
          <a:bodyPr/>
          <a:lstStyle/>
          <a:p>
            <a:pPr>
              <a:defRPr/>
            </a:pPr>
            <a:fld id="{5AB6D785-6C75-4CAF-A5CA-123561756957}" type="slidenum">
              <a:rPr lang="en-US" smtClean="0"/>
              <a:pPr>
                <a:defRPr/>
              </a:pPr>
              <a:t>149</a:t>
            </a:fld>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p:spPr>
        <p:txBody>
          <a:bodyPr/>
          <a:lstStyle/>
          <a:p>
            <a:endParaRPr lang="en-US"/>
          </a:p>
        </p:txBody>
      </p:sp>
      <p:sp>
        <p:nvSpPr>
          <p:cNvPr id="65540" name="Slide Number Placeholder 3"/>
          <p:cNvSpPr>
            <a:spLocks noGrp="1"/>
          </p:cNvSpPr>
          <p:nvPr>
            <p:ph type="sldNum" sz="quarter" idx="5"/>
          </p:nvPr>
        </p:nvSpPr>
        <p:spPr/>
        <p:txBody>
          <a:bodyPr/>
          <a:lstStyle/>
          <a:p>
            <a:pPr>
              <a:defRPr/>
            </a:pPr>
            <a:fld id="{B208CFE4-6AD9-4C11-AB14-F08921A3FF34}" type="slidenum">
              <a:rPr lang="en-US" smtClean="0"/>
              <a:pPr>
                <a:defRPr/>
              </a:pPr>
              <a:t>150</a:t>
            </a:fld>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p:spPr>
        <p:txBody>
          <a:bodyPr/>
          <a:lstStyle/>
          <a:p>
            <a:endParaRPr lang="en-US"/>
          </a:p>
        </p:txBody>
      </p:sp>
      <p:sp>
        <p:nvSpPr>
          <p:cNvPr id="65540" name="Slide Number Placeholder 3"/>
          <p:cNvSpPr>
            <a:spLocks noGrp="1"/>
          </p:cNvSpPr>
          <p:nvPr>
            <p:ph type="sldNum" sz="quarter" idx="5"/>
          </p:nvPr>
        </p:nvSpPr>
        <p:spPr/>
        <p:txBody>
          <a:bodyPr/>
          <a:lstStyle/>
          <a:p>
            <a:pPr>
              <a:defRPr/>
            </a:pPr>
            <a:fld id="{C5A0E7E6-CD83-4201-AE35-2A223AAA40C6}" type="slidenum">
              <a:rPr lang="en-US" smtClean="0"/>
              <a:pPr>
                <a:defRPr/>
              </a:pPr>
              <a:t>151</a:t>
            </a:fld>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p:spPr>
        <p:txBody>
          <a:bodyPr/>
          <a:lstStyle/>
          <a:p>
            <a:endParaRPr lang="en-US"/>
          </a:p>
        </p:txBody>
      </p:sp>
      <p:sp>
        <p:nvSpPr>
          <p:cNvPr id="66564" name="Slide Number Placeholder 3"/>
          <p:cNvSpPr>
            <a:spLocks noGrp="1"/>
          </p:cNvSpPr>
          <p:nvPr>
            <p:ph type="sldNum" sz="quarter" idx="5"/>
          </p:nvPr>
        </p:nvSpPr>
        <p:spPr/>
        <p:txBody>
          <a:bodyPr/>
          <a:lstStyle/>
          <a:p>
            <a:pPr>
              <a:defRPr/>
            </a:pPr>
            <a:fld id="{0A17DEEB-4695-4660-8513-A4D244B454F9}" type="slidenum">
              <a:rPr lang="en-US" smtClean="0"/>
              <a:pPr>
                <a:defRPr/>
              </a:pPr>
              <a:t>152</a:t>
            </a:fld>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p:txBody>
          <a:bodyPr/>
          <a:lstStyle/>
          <a:p>
            <a:pPr>
              <a:defRPr/>
            </a:pPr>
            <a:fld id="{18BDC93E-9808-4F2C-BF7B-F466156A6AF4}" type="slidenum">
              <a:rPr lang="en-US" smtClean="0"/>
              <a:pPr>
                <a:defRPr/>
              </a:pPr>
              <a:t>153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EFF9039F-666D-4C30-8C3A-ED01144430F5}" type="slidenum">
              <a:rPr kumimoji="0" lang="en-US" sz="13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65200" rtl="0" eaLnBrk="1" fontAlgn="base" latinLnBrk="0" hangingPunct="1">
                <a:lnSpc>
                  <a:spcPct val="100000"/>
                </a:lnSpc>
                <a:spcBef>
                  <a:spcPct val="0"/>
                </a:spcBef>
                <a:spcAft>
                  <a:spcPct val="0"/>
                </a:spcAft>
                <a:buClrTx/>
                <a:buSzTx/>
                <a:buFontTx/>
                <a:buNone/>
                <a:tabLst/>
                <a:defRPr/>
              </a:pPr>
              <a:t>14</a:t>
            </a:fld>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425413873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p:txBody>
          <a:bodyPr/>
          <a:lstStyle/>
          <a:p>
            <a:pPr>
              <a:defRPr/>
            </a:pPr>
            <a:fld id="{416547C1-B749-4FF1-B6B7-9D74F299C437}" type="slidenum">
              <a:rPr lang="en-US" smtClean="0"/>
              <a:pPr>
                <a:defRPr/>
              </a:pPr>
              <a:t>154</a:t>
            </a:fld>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endParaRPr lang="en-US" dirty="0"/>
          </a:p>
        </p:txBody>
      </p:sp>
      <p:sp>
        <p:nvSpPr>
          <p:cNvPr id="37892" name="Slide Number Placeholder 3"/>
          <p:cNvSpPr>
            <a:spLocks noGrp="1"/>
          </p:cNvSpPr>
          <p:nvPr>
            <p:ph type="sldNum" sz="quarter" idx="5"/>
          </p:nvPr>
        </p:nvSpPr>
        <p:spPr/>
        <p:txBody>
          <a:bodyPr/>
          <a:lstStyle/>
          <a:p>
            <a:pPr>
              <a:defRPr/>
            </a:pPr>
            <a:fld id="{06751C77-A9E2-4F93-93DF-C60585A39737}" type="slidenum">
              <a:rPr lang="en-US" smtClean="0"/>
              <a:pPr>
                <a:defRPr/>
              </a:pPr>
              <a:t>155</a:t>
            </a:fld>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p:txBody>
          <a:bodyPr/>
          <a:lstStyle/>
          <a:p>
            <a:pPr>
              <a:defRPr/>
            </a:pPr>
            <a:fld id="{5324B6BC-5ECB-4259-8ABD-C91030FA061D}" type="slidenum">
              <a:rPr lang="en-US" smtClean="0"/>
              <a:pPr>
                <a:defRPr/>
              </a:pPr>
              <a:t>156</a:t>
            </a:fld>
            <a:endParaRPr 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p:spPr>
        <p:txBody>
          <a:bodyPr/>
          <a:lstStyle/>
          <a:p>
            <a:r>
              <a:rPr lang="en-US" dirty="0"/>
              <a:t>In C# u don’t need method A</a:t>
            </a:r>
          </a:p>
        </p:txBody>
      </p:sp>
      <p:sp>
        <p:nvSpPr>
          <p:cNvPr id="39940" name="Slide Number Placeholder 3"/>
          <p:cNvSpPr>
            <a:spLocks noGrp="1"/>
          </p:cNvSpPr>
          <p:nvPr>
            <p:ph type="sldNum" sz="quarter" idx="5"/>
          </p:nvPr>
        </p:nvSpPr>
        <p:spPr/>
        <p:txBody>
          <a:bodyPr/>
          <a:lstStyle/>
          <a:p>
            <a:pPr>
              <a:defRPr/>
            </a:pPr>
            <a:fld id="{225A7935-5254-4353-9F9C-044321C175B8}" type="slidenum">
              <a:rPr lang="en-US" smtClean="0"/>
              <a:pPr>
                <a:defRPr/>
              </a:pPr>
              <a:t>157</a:t>
            </a:fld>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err="1"/>
              <a:t>BufferClass</a:t>
            </a:r>
            <a:r>
              <a:rPr lang="en-US" sz="1200" dirty="0"/>
              <a:t> – to store data</a:t>
            </a:r>
          </a:p>
          <a:p>
            <a:endParaRPr lang="en-US" dirty="0"/>
          </a:p>
        </p:txBody>
      </p:sp>
      <p:sp>
        <p:nvSpPr>
          <p:cNvPr id="40964" name="Slide Number Placeholder 3"/>
          <p:cNvSpPr>
            <a:spLocks noGrp="1"/>
          </p:cNvSpPr>
          <p:nvPr>
            <p:ph type="sldNum" sz="quarter" idx="5"/>
          </p:nvPr>
        </p:nvSpPr>
        <p:spPr/>
        <p:txBody>
          <a:bodyPr/>
          <a:lstStyle/>
          <a:p>
            <a:pPr>
              <a:defRPr/>
            </a:pPr>
            <a:fld id="{01B83452-A340-406D-A497-DA11DBA65F3C}" type="slidenum">
              <a:rPr lang="en-US" smtClean="0"/>
              <a:pPr>
                <a:defRPr/>
              </a:pPr>
              <a:t>158</a:t>
            </a:fld>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endParaRPr lang="en-US"/>
          </a:p>
        </p:txBody>
      </p:sp>
      <p:sp>
        <p:nvSpPr>
          <p:cNvPr id="41988" name="Slide Number Placeholder 3"/>
          <p:cNvSpPr>
            <a:spLocks noGrp="1"/>
          </p:cNvSpPr>
          <p:nvPr>
            <p:ph type="sldNum" sz="quarter" idx="5"/>
          </p:nvPr>
        </p:nvSpPr>
        <p:spPr/>
        <p:txBody>
          <a:bodyPr/>
          <a:lstStyle/>
          <a:p>
            <a:pPr>
              <a:defRPr/>
            </a:pPr>
            <a:fld id="{5E37078C-6106-4A8F-A378-B17274D603CF}" type="slidenum">
              <a:rPr lang="en-US" smtClean="0"/>
              <a:pPr>
                <a:defRPr/>
              </a:pPr>
              <a:t>159</a:t>
            </a:fld>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p:spPr>
        <p:txBody>
          <a:bodyPr/>
          <a:lstStyle/>
          <a:p>
            <a:endParaRPr lang="en-US"/>
          </a:p>
        </p:txBody>
      </p:sp>
      <p:sp>
        <p:nvSpPr>
          <p:cNvPr id="43012" name="Slide Number Placeholder 3"/>
          <p:cNvSpPr>
            <a:spLocks noGrp="1"/>
          </p:cNvSpPr>
          <p:nvPr>
            <p:ph type="sldNum" sz="quarter" idx="5"/>
          </p:nvPr>
        </p:nvSpPr>
        <p:spPr/>
        <p:txBody>
          <a:bodyPr/>
          <a:lstStyle/>
          <a:p>
            <a:pPr>
              <a:defRPr/>
            </a:pPr>
            <a:fld id="{4C2979B2-AB28-437B-B3D6-79DECFA5B7AA}" type="slidenum">
              <a:rPr lang="en-US" smtClean="0"/>
              <a:pPr>
                <a:defRPr/>
              </a:pPr>
              <a:t>160</a:t>
            </a:fld>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r>
              <a:rPr lang="en-US" dirty="0"/>
              <a:t>Producer &amp; consumer are referencing to the same buffer obj.</a:t>
            </a:r>
          </a:p>
        </p:txBody>
      </p:sp>
      <p:sp>
        <p:nvSpPr>
          <p:cNvPr id="44036" name="Slide Number Placeholder 3"/>
          <p:cNvSpPr>
            <a:spLocks noGrp="1"/>
          </p:cNvSpPr>
          <p:nvPr>
            <p:ph type="sldNum" sz="quarter" idx="5"/>
          </p:nvPr>
        </p:nvSpPr>
        <p:spPr/>
        <p:txBody>
          <a:bodyPr/>
          <a:lstStyle/>
          <a:p>
            <a:pPr>
              <a:defRPr/>
            </a:pPr>
            <a:fld id="{CB82FC89-2AA3-4425-BBB5-D5A83BBAD2B4}" type="slidenum">
              <a:rPr lang="en-US" smtClean="0"/>
              <a:pPr>
                <a:defRPr/>
              </a:pPr>
              <a:t>161</a:t>
            </a:fld>
            <a:endParaRPr 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r>
              <a:rPr lang="en-US" dirty="0"/>
              <a:t>U can’t set priority </a:t>
            </a:r>
            <a:r>
              <a:rPr lang="en-US" dirty="0" err="1"/>
              <a:t>bfr</a:t>
            </a:r>
            <a:r>
              <a:rPr lang="en-US" dirty="0"/>
              <a:t> starting the thread only after starting.</a:t>
            </a:r>
          </a:p>
        </p:txBody>
      </p:sp>
      <p:sp>
        <p:nvSpPr>
          <p:cNvPr id="45060" name="Slide Number Placeholder 3"/>
          <p:cNvSpPr>
            <a:spLocks noGrp="1"/>
          </p:cNvSpPr>
          <p:nvPr>
            <p:ph type="sldNum" sz="quarter" idx="5"/>
          </p:nvPr>
        </p:nvSpPr>
        <p:spPr/>
        <p:txBody>
          <a:bodyPr/>
          <a:lstStyle/>
          <a:p>
            <a:pPr>
              <a:defRPr/>
            </a:pPr>
            <a:fld id="{D0F6B80B-14F3-4BC4-B5B7-91E8BD6A527C}" type="slidenum">
              <a:rPr lang="en-US" smtClean="0"/>
              <a:pPr>
                <a:defRPr/>
              </a:pPr>
              <a:t>162</a:t>
            </a:fld>
            <a:endParaRPr 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p>
        </p:txBody>
      </p:sp>
      <p:sp>
        <p:nvSpPr>
          <p:cNvPr id="46084" name="Slide Number Placeholder 3"/>
          <p:cNvSpPr>
            <a:spLocks noGrp="1"/>
          </p:cNvSpPr>
          <p:nvPr>
            <p:ph type="sldNum" sz="quarter" idx="5"/>
          </p:nvPr>
        </p:nvSpPr>
        <p:spPr/>
        <p:txBody>
          <a:bodyPr/>
          <a:lstStyle/>
          <a:p>
            <a:pPr>
              <a:defRPr/>
            </a:pPr>
            <a:fld id="{1950C9F3-8C10-4E05-A9E6-6525DE4FD038}" type="slidenum">
              <a:rPr lang="en-US" smtClean="0"/>
              <a:pPr>
                <a:defRPr/>
              </a:pPr>
              <a:t>163</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BD94A70A-30E2-4271-A6F3-57CCF00BD094}" type="slidenum">
              <a:rPr kumimoji="0" lang="en-US" sz="13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65200" rtl="0" eaLnBrk="1" fontAlgn="base" latinLnBrk="0" hangingPunct="1">
                <a:lnSpc>
                  <a:spcPct val="100000"/>
                </a:lnSpc>
                <a:spcBef>
                  <a:spcPct val="0"/>
                </a:spcBef>
                <a:spcAft>
                  <a:spcPct val="0"/>
                </a:spcAft>
                <a:buClrTx/>
                <a:buSzTx/>
                <a:buFontTx/>
                <a:buNone/>
                <a:tabLst/>
                <a:defRPr/>
              </a:pPr>
              <a:t>15</a:t>
            </a:fld>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405910839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p:txBody>
          <a:bodyPr/>
          <a:lstStyle/>
          <a:p>
            <a:pPr>
              <a:defRPr/>
            </a:pPr>
            <a:fld id="{D973A005-8BD9-439C-8D46-150B432EE6BF}" type="slidenum">
              <a:rPr lang="en-US" smtClean="0"/>
              <a:pPr>
                <a:defRPr/>
              </a:pPr>
              <a:t>164</a:t>
            </a:fld>
            <a:endParaRPr lang="en-US"/>
          </a:p>
        </p:txBody>
      </p:sp>
      <p:sp>
        <p:nvSpPr>
          <p:cNvPr id="51203" name="Rectangle 2"/>
          <p:cNvSpPr>
            <a:spLocks noGrp="1" noRot="1" noChangeAspect="1" noChangeArrowheads="1" noTextEdit="1"/>
          </p:cNvSpPr>
          <p:nvPr>
            <p:ph type="sldImg"/>
          </p:nvPr>
        </p:nvSpPr>
        <p:spPr>
          <a:xfrm>
            <a:off x="1489075" y="914400"/>
            <a:ext cx="4386263" cy="3289300"/>
          </a:xfrm>
          <a:solidFill>
            <a:srgbClr val="FFFFFF"/>
          </a:solidFill>
          <a:ln/>
        </p:spPr>
      </p:sp>
      <p:sp>
        <p:nvSpPr>
          <p:cNvPr id="51204" name="Text Box 3"/>
          <p:cNvSpPr txBox="1">
            <a:spLocks noChangeArrowheads="1"/>
          </p:cNvSpPr>
          <p:nvPr/>
        </p:nvSpPr>
        <p:spPr bwMode="auto">
          <a:xfrm>
            <a:off x="1138238" y="4522788"/>
            <a:ext cx="5089525" cy="3652837"/>
          </a:xfrm>
          <a:prstGeom prst="rect">
            <a:avLst/>
          </a:prstGeom>
          <a:noFill/>
          <a:ln w="9525">
            <a:noFill/>
            <a:miter lim="800000"/>
            <a:headEnd/>
            <a:tailEnd/>
          </a:ln>
        </p:spPr>
        <p:txBody>
          <a:bodyPr lIns="0" tIns="0" rIns="0" bIns="0"/>
          <a:lstStyle/>
          <a:p>
            <a:pPr defTabSz="866775" eaLnBrk="0" hangingPunct="0"/>
            <a:endParaRPr lang="en-GB" sz="2300">
              <a:latin typeface="Times New Roman;Times"/>
            </a:endParaRPr>
          </a:p>
        </p:txBody>
      </p:sp>
      <p:sp>
        <p:nvSpPr>
          <p:cNvPr id="2" name="Notes Placeholder 1">
            <a:extLst>
              <a:ext uri="{FF2B5EF4-FFF2-40B4-BE49-F238E27FC236}">
                <a16:creationId xmlns:a16="http://schemas.microsoft.com/office/drawing/2014/main" id="{2E9FE54A-2487-3BE5-C037-8542F942C990}"/>
              </a:ext>
            </a:extLst>
          </p:cNvPr>
          <p:cNvSpPr>
            <a:spLocks noGrp="1"/>
          </p:cNvSpPr>
          <p:nvPr>
            <p:ph type="body" idx="1"/>
          </p:nvPr>
        </p:nvSpPr>
        <p:spPr/>
        <p:txBody>
          <a:bodyPr/>
          <a:lstStyle/>
          <a:p>
            <a:r>
              <a:rPr lang="en-US" dirty="0"/>
              <a:t>If u want to lock multiple </a:t>
            </a:r>
            <a:r>
              <a:rPr lang="en-US" dirty="0" err="1"/>
              <a:t>obj’s</a:t>
            </a:r>
            <a:r>
              <a:rPr lang="en-US" dirty="0"/>
              <a:t> use </a:t>
            </a:r>
            <a:r>
              <a:rPr lang="en-GB" sz="1200" dirty="0"/>
              <a:t>Synchronized method.</a:t>
            </a:r>
          </a:p>
          <a:p>
            <a:r>
              <a:rPr lang="en-GB" sz="1200" dirty="0"/>
              <a:t>In C# , only Synchronized statement is available.</a:t>
            </a:r>
            <a:endParaRPr lang="en-US"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endParaRPr lang="en-US"/>
          </a:p>
        </p:txBody>
      </p:sp>
      <p:sp>
        <p:nvSpPr>
          <p:cNvPr id="48132" name="Slide Number Placeholder 3"/>
          <p:cNvSpPr>
            <a:spLocks noGrp="1"/>
          </p:cNvSpPr>
          <p:nvPr>
            <p:ph type="sldNum" sz="quarter" idx="5"/>
          </p:nvPr>
        </p:nvSpPr>
        <p:spPr/>
        <p:txBody>
          <a:bodyPr/>
          <a:lstStyle/>
          <a:p>
            <a:pPr>
              <a:defRPr/>
            </a:pPr>
            <a:fld id="{90E976D6-455E-4165-86E2-C76DB9C2778B}" type="slidenum">
              <a:rPr lang="en-US" smtClean="0"/>
              <a:pPr>
                <a:defRPr/>
              </a:pPr>
              <a:t>165</a:t>
            </a:fld>
            <a:endParaRPr 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endParaRPr lang="en-US" dirty="0"/>
          </a:p>
        </p:txBody>
      </p:sp>
      <p:sp>
        <p:nvSpPr>
          <p:cNvPr id="49156" name="Slide Number Placeholder 3"/>
          <p:cNvSpPr>
            <a:spLocks noGrp="1"/>
          </p:cNvSpPr>
          <p:nvPr>
            <p:ph type="sldNum" sz="quarter" idx="5"/>
          </p:nvPr>
        </p:nvSpPr>
        <p:spPr/>
        <p:txBody>
          <a:bodyPr/>
          <a:lstStyle/>
          <a:p>
            <a:pPr>
              <a:defRPr/>
            </a:pPr>
            <a:fld id="{0D43681F-305C-4B76-9DE1-1034EAF8AABC}" type="slidenum">
              <a:rPr lang="en-US" smtClean="0"/>
              <a:pPr>
                <a:defRPr/>
              </a:pPr>
              <a:t>166</a:t>
            </a:fld>
            <a:endParaRPr 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a:p>
        </p:txBody>
      </p:sp>
      <p:sp>
        <p:nvSpPr>
          <p:cNvPr id="50180" name="Slide Number Placeholder 3"/>
          <p:cNvSpPr>
            <a:spLocks noGrp="1"/>
          </p:cNvSpPr>
          <p:nvPr>
            <p:ph type="sldNum" sz="quarter" idx="5"/>
          </p:nvPr>
        </p:nvSpPr>
        <p:spPr/>
        <p:txBody>
          <a:bodyPr/>
          <a:lstStyle/>
          <a:p>
            <a:pPr>
              <a:defRPr/>
            </a:pPr>
            <a:fld id="{8641CDAF-632B-499F-BDA1-C83314B2DCB1}" type="slidenum">
              <a:rPr lang="en-US" smtClean="0"/>
              <a:pPr>
                <a:defRPr/>
              </a:pPr>
              <a:t>167</a:t>
            </a:fld>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endParaRPr lang="en-US"/>
          </a:p>
        </p:txBody>
      </p:sp>
      <p:sp>
        <p:nvSpPr>
          <p:cNvPr id="51204" name="Slide Number Placeholder 3"/>
          <p:cNvSpPr>
            <a:spLocks noGrp="1"/>
          </p:cNvSpPr>
          <p:nvPr>
            <p:ph type="sldNum" sz="quarter" idx="5"/>
          </p:nvPr>
        </p:nvSpPr>
        <p:spPr/>
        <p:txBody>
          <a:bodyPr/>
          <a:lstStyle/>
          <a:p>
            <a:pPr>
              <a:defRPr/>
            </a:pPr>
            <a:fld id="{93DDCEBB-C774-4256-86A6-4144DA9849A5}" type="slidenum">
              <a:rPr lang="en-US" smtClean="0"/>
              <a:pPr>
                <a:defRPr/>
              </a:pPr>
              <a:t>168</a:t>
            </a:fld>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p:txBody>
          <a:bodyPr/>
          <a:lstStyle/>
          <a:p>
            <a:pPr>
              <a:defRPr/>
            </a:pPr>
            <a:fld id="{74098343-E6F8-4CAB-B829-0D292A2208A4}" type="slidenum">
              <a:rPr lang="en-US" smtClean="0"/>
              <a:pPr>
                <a:defRPr/>
              </a:pPr>
              <a:t>169</a:t>
            </a:fld>
            <a:endParaRPr 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US"/>
          </a:p>
        </p:txBody>
      </p:sp>
      <p:sp>
        <p:nvSpPr>
          <p:cNvPr id="53252" name="Slide Number Placeholder 3"/>
          <p:cNvSpPr>
            <a:spLocks noGrp="1"/>
          </p:cNvSpPr>
          <p:nvPr>
            <p:ph type="sldNum" sz="quarter" idx="5"/>
          </p:nvPr>
        </p:nvSpPr>
        <p:spPr/>
        <p:txBody>
          <a:bodyPr/>
          <a:lstStyle/>
          <a:p>
            <a:pPr>
              <a:defRPr/>
            </a:pPr>
            <a:fld id="{B994D474-605E-4F58-BE8A-7AA7C9920D9F}" type="slidenum">
              <a:rPr lang="en-US" smtClean="0"/>
              <a:pPr>
                <a:defRPr/>
              </a:pPr>
              <a:t>170</a:t>
            </a:fld>
            <a:endParaRPr 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p:txBody>
          <a:bodyPr/>
          <a:lstStyle/>
          <a:p>
            <a:pPr>
              <a:defRPr/>
            </a:pPr>
            <a:fld id="{D926C307-DA59-4846-A6C4-E6F2430E548B}" type="slidenum">
              <a:rPr lang="en-US" smtClean="0"/>
              <a:pPr>
                <a:defRPr/>
              </a:pPr>
              <a:t>171</a:t>
            </a:fld>
            <a:endParaRPr lang="en-US"/>
          </a:p>
        </p:txBody>
      </p:sp>
      <p:sp>
        <p:nvSpPr>
          <p:cNvPr id="58371" name="Rectangle 2"/>
          <p:cNvSpPr>
            <a:spLocks noGrp="1" noRot="1" noChangeAspect="1" noChangeArrowheads="1" noTextEdit="1"/>
          </p:cNvSpPr>
          <p:nvPr>
            <p:ph type="sldImg"/>
          </p:nvPr>
        </p:nvSpPr>
        <p:spPr>
          <a:xfrm>
            <a:off x="1489075" y="914400"/>
            <a:ext cx="4386263" cy="3289300"/>
          </a:xfrm>
          <a:solidFill>
            <a:srgbClr val="FFFFFF"/>
          </a:solidFill>
          <a:ln/>
        </p:spPr>
      </p:sp>
      <p:sp>
        <p:nvSpPr>
          <p:cNvPr id="58372" name="Text Box 3"/>
          <p:cNvSpPr txBox="1">
            <a:spLocks noChangeArrowheads="1"/>
          </p:cNvSpPr>
          <p:nvPr/>
        </p:nvSpPr>
        <p:spPr bwMode="auto">
          <a:xfrm>
            <a:off x="1138238" y="4522788"/>
            <a:ext cx="5089525" cy="3652837"/>
          </a:xfrm>
          <a:prstGeom prst="rect">
            <a:avLst/>
          </a:prstGeom>
          <a:noFill/>
          <a:ln w="9525">
            <a:noFill/>
            <a:miter lim="800000"/>
            <a:headEnd/>
            <a:tailEnd/>
          </a:ln>
        </p:spPr>
        <p:txBody>
          <a:bodyPr lIns="0" tIns="0" rIns="0" bIns="0"/>
          <a:lstStyle/>
          <a:p>
            <a:pPr defTabSz="866775" eaLnBrk="0" hangingPunct="0"/>
            <a:endParaRPr lang="en-GB" sz="2300">
              <a:latin typeface="Times New Roman;Times"/>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dirty="0"/>
          </a:p>
        </p:txBody>
      </p:sp>
      <p:sp>
        <p:nvSpPr>
          <p:cNvPr id="55300" name="Slide Number Placeholder 3"/>
          <p:cNvSpPr>
            <a:spLocks noGrp="1"/>
          </p:cNvSpPr>
          <p:nvPr>
            <p:ph type="sldNum" sz="quarter" idx="5"/>
          </p:nvPr>
        </p:nvSpPr>
        <p:spPr/>
        <p:txBody>
          <a:bodyPr/>
          <a:lstStyle/>
          <a:p>
            <a:pPr>
              <a:defRPr/>
            </a:pPr>
            <a:fld id="{3354ACED-03B4-464D-8D0C-B9D9B9679E35}" type="slidenum">
              <a:rPr lang="en-US" smtClean="0"/>
              <a:pPr>
                <a:defRPr/>
              </a:pPr>
              <a:t>172</a:t>
            </a:fld>
            <a:endParaRPr 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endParaRPr lang="en-US" dirty="0"/>
          </a:p>
        </p:txBody>
      </p:sp>
      <p:sp>
        <p:nvSpPr>
          <p:cNvPr id="56324" name="Slide Number Placeholder 3"/>
          <p:cNvSpPr>
            <a:spLocks noGrp="1"/>
          </p:cNvSpPr>
          <p:nvPr>
            <p:ph type="sldNum" sz="quarter" idx="5"/>
          </p:nvPr>
        </p:nvSpPr>
        <p:spPr/>
        <p:txBody>
          <a:bodyPr/>
          <a:lstStyle/>
          <a:p>
            <a:pPr>
              <a:defRPr/>
            </a:pPr>
            <a:fld id="{AEF9321D-6550-4989-9A5B-5B544E5A30D1}" type="slidenum">
              <a:rPr lang="en-US" smtClean="0"/>
              <a:pPr>
                <a:defRPr/>
              </a:pPr>
              <a:t>173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2EC0B17C-CBCC-4714-8B69-80CF02152100}" type="slidenum">
              <a:rPr lang="en-US" b="0" smtClean="0">
                <a:latin typeface="Arial" pitchFamily="34" charset="0"/>
              </a:rPr>
              <a:pPr/>
              <a:t>16</a:t>
            </a:fld>
            <a:endParaRPr lang="en-US" b="0">
              <a:latin typeface="Arial" pitchFamily="34" charset="0"/>
            </a:endParaRPr>
          </a:p>
        </p:txBody>
      </p:sp>
    </p:spTree>
    <p:extLst>
      <p:ext uri="{BB962C8B-B14F-4D97-AF65-F5344CB8AC3E}">
        <p14:creationId xmlns:p14="http://schemas.microsoft.com/office/powerpoint/2010/main" val="1040047251"/>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endParaRPr lang="en-US"/>
          </a:p>
        </p:txBody>
      </p:sp>
      <p:sp>
        <p:nvSpPr>
          <p:cNvPr id="55300" name="Slide Number Placeholder 3"/>
          <p:cNvSpPr>
            <a:spLocks noGrp="1"/>
          </p:cNvSpPr>
          <p:nvPr>
            <p:ph type="sldNum" sz="quarter" idx="5"/>
          </p:nvPr>
        </p:nvSpPr>
        <p:spPr/>
        <p:txBody>
          <a:bodyPr/>
          <a:lstStyle/>
          <a:p>
            <a:pPr>
              <a:defRPr/>
            </a:pPr>
            <a:fld id="{9C578A8B-52E2-4A2D-81C7-87857C7C8705}" type="slidenum">
              <a:rPr lang="en-US" smtClean="0"/>
              <a:pPr>
                <a:defRPr/>
              </a:pPr>
              <a:t>174</a:t>
            </a:fld>
            <a:endParaRPr 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dirty="0"/>
          </a:p>
        </p:txBody>
      </p:sp>
      <p:sp>
        <p:nvSpPr>
          <p:cNvPr id="57348" name="Slide Number Placeholder 3"/>
          <p:cNvSpPr>
            <a:spLocks noGrp="1"/>
          </p:cNvSpPr>
          <p:nvPr>
            <p:ph type="sldNum" sz="quarter" idx="5"/>
          </p:nvPr>
        </p:nvSpPr>
        <p:spPr/>
        <p:txBody>
          <a:bodyPr/>
          <a:lstStyle/>
          <a:p>
            <a:pPr>
              <a:defRPr/>
            </a:pPr>
            <a:fld id="{F71ABC39-511E-419A-B461-CADE6586AB02}" type="slidenum">
              <a:rPr lang="en-US" smtClean="0"/>
              <a:pPr>
                <a:defRPr/>
              </a:pPr>
              <a:t>175</a:t>
            </a:fld>
            <a:endParaRPr 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a:p>
        </p:txBody>
      </p:sp>
      <p:sp>
        <p:nvSpPr>
          <p:cNvPr id="58372" name="Slide Number Placeholder 3"/>
          <p:cNvSpPr>
            <a:spLocks noGrp="1"/>
          </p:cNvSpPr>
          <p:nvPr>
            <p:ph type="sldNum" sz="quarter" idx="5"/>
          </p:nvPr>
        </p:nvSpPr>
        <p:spPr/>
        <p:txBody>
          <a:bodyPr/>
          <a:lstStyle/>
          <a:p>
            <a:pPr>
              <a:defRPr/>
            </a:pPr>
            <a:fld id="{166EFA67-FA66-42C1-BCCD-001C5E58BCD0}" type="slidenum">
              <a:rPr lang="en-US" smtClean="0"/>
              <a:pPr>
                <a:defRPr/>
              </a:pPr>
              <a:t>176</a:t>
            </a:fld>
            <a:endParaRPr 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endParaRPr lang="en-US" dirty="0"/>
          </a:p>
        </p:txBody>
      </p:sp>
      <p:sp>
        <p:nvSpPr>
          <p:cNvPr id="59396" name="Slide Number Placeholder 3"/>
          <p:cNvSpPr>
            <a:spLocks noGrp="1"/>
          </p:cNvSpPr>
          <p:nvPr>
            <p:ph type="sldNum" sz="quarter" idx="5"/>
          </p:nvPr>
        </p:nvSpPr>
        <p:spPr/>
        <p:txBody>
          <a:bodyPr/>
          <a:lstStyle/>
          <a:p>
            <a:pPr>
              <a:defRPr/>
            </a:pPr>
            <a:fld id="{AA289B17-71DC-4562-A287-F6C8ACC72F01}" type="slidenum">
              <a:rPr lang="en-US" smtClean="0"/>
              <a:pPr>
                <a:defRPr/>
              </a:pPr>
              <a:t>177</a:t>
            </a:fld>
            <a:endParaRPr 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 can pick any class as a thread in </a:t>
            </a:r>
            <a:r>
              <a:rPr lang="en-US" dirty="0" err="1"/>
              <a:t>py</a:t>
            </a:r>
            <a:r>
              <a:rPr lang="en-US" dirty="0"/>
              <a:t>, C#</a:t>
            </a:r>
          </a:p>
          <a:p>
            <a:pPr marL="171450" indent="-171450">
              <a:buFont typeface="Arial" panose="020B0604020202020204" pitchFamily="34" charset="0"/>
              <a:buChar char="•"/>
            </a:pPr>
            <a:r>
              <a:rPr lang="en-US" dirty="0"/>
              <a:t>in java u need to define a class &amp; have a thread</a:t>
            </a:r>
          </a:p>
        </p:txBody>
      </p:sp>
      <p:sp>
        <p:nvSpPr>
          <p:cNvPr id="4" name="Slide Number Placeholder 3"/>
          <p:cNvSpPr>
            <a:spLocks noGrp="1"/>
          </p:cNvSpPr>
          <p:nvPr>
            <p:ph type="sldNum" sz="quarter" idx="5"/>
          </p:nvPr>
        </p:nvSpPr>
        <p:spPr/>
        <p:txBody>
          <a:bodyPr/>
          <a:lstStyle/>
          <a:p>
            <a:pPr>
              <a:defRPr/>
            </a:pPr>
            <a:fld id="{B6665352-CA17-41FB-A6EC-1E36591E20C1}" type="slidenum">
              <a:rPr lang="en-US" smtClean="0"/>
              <a:pPr>
                <a:defRPr/>
              </a:pPr>
              <a:t>179</a:t>
            </a:fld>
            <a:endParaRPr lang="en-US"/>
          </a:p>
        </p:txBody>
      </p:sp>
    </p:spTree>
    <p:extLst>
      <p:ext uri="{BB962C8B-B14F-4D97-AF65-F5344CB8AC3E}">
        <p14:creationId xmlns:p14="http://schemas.microsoft.com/office/powerpoint/2010/main" val="332658028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p:spPr>
        <p:txBody>
          <a:bodyPr/>
          <a:lstStyle/>
          <a:p>
            <a:endParaRPr lang="en-US"/>
          </a:p>
        </p:txBody>
      </p:sp>
      <p:sp>
        <p:nvSpPr>
          <p:cNvPr id="40964" name="Slide Number Placeholder 3"/>
          <p:cNvSpPr>
            <a:spLocks noGrp="1"/>
          </p:cNvSpPr>
          <p:nvPr>
            <p:ph type="sldNum" sz="quarter" idx="5"/>
          </p:nvPr>
        </p:nvSpPr>
        <p:spPr>
          <a:noFill/>
        </p:spPr>
        <p:txBody>
          <a:bodyPr/>
          <a:lstStyle/>
          <a:p>
            <a:fld id="{265A7A99-7FF5-45E0-92BD-473A21F3EB57}" type="slidenum">
              <a:rPr lang="en-US" smtClean="0"/>
              <a:pPr/>
              <a:t>183</a:t>
            </a:fld>
            <a:endParaRPr 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endParaRPr lang="en-US">
              <a:latin typeface="Arial" charset="0"/>
            </a:endParaRPr>
          </a:p>
        </p:txBody>
      </p:sp>
      <p:sp>
        <p:nvSpPr>
          <p:cNvPr id="46084" name="Slide Number Placeholder 3"/>
          <p:cNvSpPr>
            <a:spLocks noGrp="1"/>
          </p:cNvSpPr>
          <p:nvPr>
            <p:ph type="sldNum" sz="quarter" idx="5"/>
          </p:nvPr>
        </p:nvSpPr>
        <p:spPr>
          <a:noFill/>
        </p:spPr>
        <p:txBody>
          <a:bodyPr/>
          <a:lstStyle/>
          <a:p>
            <a:fld id="{E75D17F6-3F20-4D73-9B80-5B2CB52B7A54}" type="slidenum">
              <a:rPr lang="en-US" smtClean="0">
                <a:latin typeface="Arial" charset="0"/>
              </a:rPr>
              <a:pPr/>
              <a:t>184</a:t>
            </a:fld>
            <a:endParaRPr lang="en-US">
              <a:latin typeface="Arial" charset="0"/>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endParaRPr lang="en-US"/>
          </a:p>
        </p:txBody>
      </p:sp>
      <p:sp>
        <p:nvSpPr>
          <p:cNvPr id="41988" name="Slide Number Placeholder 3"/>
          <p:cNvSpPr>
            <a:spLocks noGrp="1"/>
          </p:cNvSpPr>
          <p:nvPr>
            <p:ph type="sldNum" sz="quarter" idx="5"/>
          </p:nvPr>
        </p:nvSpPr>
        <p:spPr>
          <a:noFill/>
        </p:spPr>
        <p:txBody>
          <a:bodyPr/>
          <a:lstStyle/>
          <a:p>
            <a:fld id="{A6E83D9E-D572-45BD-87DC-60EFA92F0E60}" type="slidenum">
              <a:rPr lang="en-US" smtClean="0"/>
              <a:pPr/>
              <a:t>185</a:t>
            </a:fld>
            <a:endParaRPr 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endParaRPr lang="en-US"/>
          </a:p>
        </p:txBody>
      </p:sp>
      <p:sp>
        <p:nvSpPr>
          <p:cNvPr id="43012" name="Slide Number Placeholder 3"/>
          <p:cNvSpPr>
            <a:spLocks noGrp="1"/>
          </p:cNvSpPr>
          <p:nvPr>
            <p:ph type="sldNum" sz="quarter" idx="5"/>
          </p:nvPr>
        </p:nvSpPr>
        <p:spPr>
          <a:noFill/>
        </p:spPr>
        <p:txBody>
          <a:bodyPr/>
          <a:lstStyle/>
          <a:p>
            <a:fld id="{49F150C2-5244-49DB-9781-510891B2561F}" type="slidenum">
              <a:rPr lang="en-US" smtClean="0"/>
              <a:pPr/>
              <a:t>186</a:t>
            </a:fld>
            <a:endParaRPr 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p:spPr>
        <p:txBody>
          <a:bodyPr/>
          <a:lstStyle/>
          <a:p>
            <a:endParaRPr lang="en-US"/>
          </a:p>
        </p:txBody>
      </p:sp>
      <p:sp>
        <p:nvSpPr>
          <p:cNvPr id="44036" name="Slide Number Placeholder 3"/>
          <p:cNvSpPr>
            <a:spLocks noGrp="1"/>
          </p:cNvSpPr>
          <p:nvPr>
            <p:ph type="sldNum" sz="quarter" idx="5"/>
          </p:nvPr>
        </p:nvSpPr>
        <p:spPr>
          <a:noFill/>
        </p:spPr>
        <p:txBody>
          <a:bodyPr/>
          <a:lstStyle/>
          <a:p>
            <a:fld id="{05EFFD58-0D3A-4F0B-AEBF-AFDB5C18F8B9}" type="slidenum">
              <a:rPr lang="en-US" smtClean="0"/>
              <a:pPr/>
              <a:t>187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1DFF5AF1-ADFB-4CE3-984C-F1E11568695A}" type="slidenum">
              <a:rPr lang="en-US" b="0" smtClean="0">
                <a:latin typeface="Arial" pitchFamily="34" charset="0"/>
              </a:rPr>
              <a:pPr/>
              <a:t>17</a:t>
            </a:fld>
            <a:endParaRPr lang="en-US" b="0">
              <a:latin typeface="Arial"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p:spPr>
        <p:txBody>
          <a:bodyPr/>
          <a:lstStyle/>
          <a:p>
            <a:endParaRPr lang="en-US"/>
          </a:p>
        </p:txBody>
      </p:sp>
      <p:sp>
        <p:nvSpPr>
          <p:cNvPr id="45060" name="Slide Number Placeholder 3"/>
          <p:cNvSpPr>
            <a:spLocks noGrp="1"/>
          </p:cNvSpPr>
          <p:nvPr>
            <p:ph type="sldNum" sz="quarter" idx="5"/>
          </p:nvPr>
        </p:nvSpPr>
        <p:spPr>
          <a:noFill/>
        </p:spPr>
        <p:txBody>
          <a:bodyPr/>
          <a:lstStyle/>
          <a:p>
            <a:fld id="{759E8836-0A5E-4111-98D4-F3948901842E}" type="slidenum">
              <a:rPr lang="en-US" smtClean="0"/>
              <a:pPr/>
              <a:t>188</a:t>
            </a:fld>
            <a:endParaRPr 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endParaRPr lang="en-US"/>
          </a:p>
        </p:txBody>
      </p:sp>
      <p:sp>
        <p:nvSpPr>
          <p:cNvPr id="46084" name="Slide Number Placeholder 3"/>
          <p:cNvSpPr>
            <a:spLocks noGrp="1"/>
          </p:cNvSpPr>
          <p:nvPr>
            <p:ph type="sldNum" sz="quarter" idx="5"/>
          </p:nvPr>
        </p:nvSpPr>
        <p:spPr>
          <a:noFill/>
        </p:spPr>
        <p:txBody>
          <a:bodyPr/>
          <a:lstStyle/>
          <a:p>
            <a:fld id="{4E70E568-CAA5-415B-A5E4-9538D5E24DAA}" type="slidenum">
              <a:rPr lang="en-US" smtClean="0"/>
              <a:pPr/>
              <a:t>189</a:t>
            </a:fld>
            <a:endParaRPr 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p:spPr>
        <p:txBody>
          <a:bodyPr/>
          <a:lstStyle/>
          <a:p>
            <a:endParaRPr lang="en-US"/>
          </a:p>
        </p:txBody>
      </p:sp>
      <p:sp>
        <p:nvSpPr>
          <p:cNvPr id="47108" name="Slide Number Placeholder 3"/>
          <p:cNvSpPr>
            <a:spLocks noGrp="1"/>
          </p:cNvSpPr>
          <p:nvPr>
            <p:ph type="sldNum" sz="quarter" idx="5"/>
          </p:nvPr>
        </p:nvSpPr>
        <p:spPr>
          <a:noFill/>
        </p:spPr>
        <p:txBody>
          <a:bodyPr/>
          <a:lstStyle/>
          <a:p>
            <a:fld id="{85174039-F37F-48A9-A7E1-950699323B0A}" type="slidenum">
              <a:rPr lang="en-US" smtClean="0"/>
              <a:pPr/>
              <a:t>190</a:t>
            </a:fld>
            <a:endParaRPr 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endParaRPr lang="en-US"/>
          </a:p>
        </p:txBody>
      </p:sp>
      <p:sp>
        <p:nvSpPr>
          <p:cNvPr id="48132" name="Slide Number Placeholder 3"/>
          <p:cNvSpPr>
            <a:spLocks noGrp="1"/>
          </p:cNvSpPr>
          <p:nvPr>
            <p:ph type="sldNum" sz="quarter" idx="5"/>
          </p:nvPr>
        </p:nvSpPr>
        <p:spPr>
          <a:noFill/>
        </p:spPr>
        <p:txBody>
          <a:bodyPr/>
          <a:lstStyle/>
          <a:p>
            <a:fld id="{69BA205E-9D75-4330-BDB2-79BFD39E05D7}" type="slidenum">
              <a:rPr lang="en-US" smtClean="0"/>
              <a:pPr/>
              <a:t>191</a:t>
            </a:fld>
            <a:endParaRPr 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endParaRPr lang="en-US"/>
          </a:p>
        </p:txBody>
      </p:sp>
      <p:sp>
        <p:nvSpPr>
          <p:cNvPr id="49156" name="Slide Number Placeholder 3"/>
          <p:cNvSpPr>
            <a:spLocks noGrp="1"/>
          </p:cNvSpPr>
          <p:nvPr>
            <p:ph type="sldNum" sz="quarter" idx="5"/>
          </p:nvPr>
        </p:nvSpPr>
        <p:spPr>
          <a:noFill/>
        </p:spPr>
        <p:txBody>
          <a:bodyPr/>
          <a:lstStyle/>
          <a:p>
            <a:fld id="{3FAAD778-CE36-4ACC-9436-C6D31DE1FBFA}" type="slidenum">
              <a:rPr lang="en-US" smtClean="0"/>
              <a:pPr/>
              <a:t>192</a:t>
            </a:fld>
            <a:endParaRPr 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p>
        </p:txBody>
      </p:sp>
      <p:sp>
        <p:nvSpPr>
          <p:cNvPr id="50180" name="Slide Number Placeholder 3"/>
          <p:cNvSpPr>
            <a:spLocks noGrp="1"/>
          </p:cNvSpPr>
          <p:nvPr>
            <p:ph type="sldNum" sz="quarter" idx="5"/>
          </p:nvPr>
        </p:nvSpPr>
        <p:spPr>
          <a:noFill/>
        </p:spPr>
        <p:txBody>
          <a:bodyPr/>
          <a:lstStyle/>
          <a:p>
            <a:fld id="{E5E433E5-9A66-46DD-8BB0-4B0FC775AD5C}" type="slidenum">
              <a:rPr lang="en-US" smtClean="0"/>
              <a:pPr/>
              <a:t>193</a:t>
            </a:fld>
            <a:endParaRPr 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a:p>
        </p:txBody>
      </p:sp>
      <p:sp>
        <p:nvSpPr>
          <p:cNvPr id="51204" name="Slide Number Placeholder 3"/>
          <p:cNvSpPr>
            <a:spLocks noGrp="1"/>
          </p:cNvSpPr>
          <p:nvPr>
            <p:ph type="sldNum" sz="quarter" idx="5"/>
          </p:nvPr>
        </p:nvSpPr>
        <p:spPr>
          <a:noFill/>
        </p:spPr>
        <p:txBody>
          <a:bodyPr/>
          <a:lstStyle/>
          <a:p>
            <a:fld id="{281EC2F7-DFE1-43F7-AC7D-F23663BFFD96}" type="slidenum">
              <a:rPr lang="en-US" smtClean="0"/>
              <a:pPr/>
              <a:t>194</a:t>
            </a:fld>
            <a:endParaRPr 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F03CFA3-448A-4305-8C3F-2166F2CBF49C}" type="slidenum">
              <a:rPr lang="en-US" smtClean="0"/>
              <a:pPr/>
              <a:t>195</a:t>
            </a:fld>
            <a:endParaRPr 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endParaRPr lang="en-US"/>
          </a:p>
        </p:txBody>
      </p:sp>
      <p:sp>
        <p:nvSpPr>
          <p:cNvPr id="53252" name="Slide Number Placeholder 3"/>
          <p:cNvSpPr>
            <a:spLocks noGrp="1"/>
          </p:cNvSpPr>
          <p:nvPr>
            <p:ph type="sldNum" sz="quarter" idx="5"/>
          </p:nvPr>
        </p:nvSpPr>
        <p:spPr>
          <a:noFill/>
        </p:spPr>
        <p:txBody>
          <a:bodyPr/>
          <a:lstStyle/>
          <a:p>
            <a:fld id="{43ADA2B7-95F5-4B7C-9340-AB6F52BEEE25}" type="slidenum">
              <a:rPr lang="en-US" smtClean="0"/>
              <a:pPr/>
              <a:t>196</a:t>
            </a:fld>
            <a:endParaRPr 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a:p>
        </p:txBody>
      </p:sp>
      <p:sp>
        <p:nvSpPr>
          <p:cNvPr id="54276" name="Slide Number Placeholder 3"/>
          <p:cNvSpPr>
            <a:spLocks noGrp="1"/>
          </p:cNvSpPr>
          <p:nvPr>
            <p:ph type="sldNum" sz="quarter" idx="5"/>
          </p:nvPr>
        </p:nvSpPr>
        <p:spPr>
          <a:noFill/>
        </p:spPr>
        <p:txBody>
          <a:bodyPr/>
          <a:lstStyle/>
          <a:p>
            <a:fld id="{4F17E7F8-C82F-461D-B5FD-F5C3C7A4AA07}" type="slidenum">
              <a:rPr lang="en-US" smtClean="0"/>
              <a:pPr/>
              <a:t>197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5F636884-7AFF-446F-B99B-7BFF3EF54ED2}" type="slidenum">
              <a:rPr lang="en-US" b="0" smtClean="0">
                <a:latin typeface="Arial" pitchFamily="34" charset="0"/>
              </a:rPr>
              <a:pPr/>
              <a:t>18</a:t>
            </a:fld>
            <a:endParaRPr lang="en-US" b="0">
              <a:latin typeface="Arial" pitchFamily="34" charset="0"/>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endParaRPr lang="en-US"/>
          </a:p>
        </p:txBody>
      </p:sp>
      <p:sp>
        <p:nvSpPr>
          <p:cNvPr id="55300" name="Slide Number Placeholder 3"/>
          <p:cNvSpPr>
            <a:spLocks noGrp="1"/>
          </p:cNvSpPr>
          <p:nvPr>
            <p:ph type="sldNum" sz="quarter" idx="5"/>
          </p:nvPr>
        </p:nvSpPr>
        <p:spPr>
          <a:noFill/>
        </p:spPr>
        <p:txBody>
          <a:bodyPr/>
          <a:lstStyle/>
          <a:p>
            <a:fld id="{F7DA5B0D-8281-4CAD-AE74-C0CC1234081E}" type="slidenum">
              <a:rPr lang="en-US" smtClean="0"/>
              <a:pPr/>
              <a:t>198</a:t>
            </a:fld>
            <a:endParaRPr 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r>
              <a:rPr lang="en-US" dirty="0"/>
              <a:t>The above will lock all the 5 readers; for now it’s ok. Afterwards we will lock only the writer.</a:t>
            </a:r>
          </a:p>
        </p:txBody>
      </p:sp>
      <p:sp>
        <p:nvSpPr>
          <p:cNvPr id="56324" name="Slide Number Placeholder 3"/>
          <p:cNvSpPr>
            <a:spLocks noGrp="1"/>
          </p:cNvSpPr>
          <p:nvPr>
            <p:ph type="sldNum" sz="quarter" idx="5"/>
          </p:nvPr>
        </p:nvSpPr>
        <p:spPr>
          <a:noFill/>
        </p:spPr>
        <p:txBody>
          <a:bodyPr/>
          <a:lstStyle/>
          <a:p>
            <a:fld id="{03DCCF9A-4778-4AB4-A770-2E0296EB253E}" type="slidenum">
              <a:rPr lang="en-US" smtClean="0"/>
              <a:pPr/>
              <a:t>199</a:t>
            </a:fld>
            <a:endParaRPr 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US"/>
          </a:p>
        </p:txBody>
      </p:sp>
      <p:sp>
        <p:nvSpPr>
          <p:cNvPr id="57348" name="Slide Number Placeholder 3"/>
          <p:cNvSpPr>
            <a:spLocks noGrp="1"/>
          </p:cNvSpPr>
          <p:nvPr>
            <p:ph type="sldNum" sz="quarter" idx="5"/>
          </p:nvPr>
        </p:nvSpPr>
        <p:spPr>
          <a:noFill/>
        </p:spPr>
        <p:txBody>
          <a:bodyPr/>
          <a:lstStyle/>
          <a:p>
            <a:fld id="{755B8CC9-0859-4A44-8648-4A0D600CF02B}" type="slidenum">
              <a:rPr lang="en-US" smtClean="0"/>
              <a:pPr/>
              <a:t>200</a:t>
            </a:fld>
            <a:endParaRPr 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endParaRPr lang="en-US" dirty="0"/>
          </a:p>
        </p:txBody>
      </p:sp>
      <p:sp>
        <p:nvSpPr>
          <p:cNvPr id="58372" name="Slide Number Placeholder 3"/>
          <p:cNvSpPr>
            <a:spLocks noGrp="1"/>
          </p:cNvSpPr>
          <p:nvPr>
            <p:ph type="sldNum" sz="quarter" idx="5"/>
          </p:nvPr>
        </p:nvSpPr>
        <p:spPr>
          <a:noFill/>
        </p:spPr>
        <p:txBody>
          <a:bodyPr/>
          <a:lstStyle/>
          <a:p>
            <a:fld id="{865C4E93-3FE2-4FA3-BBB5-01B9A80317CC}" type="slidenum">
              <a:rPr lang="en-US" smtClean="0"/>
              <a:pPr/>
              <a:t>201</a:t>
            </a:fld>
            <a:endParaRPr 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a:p>
        </p:txBody>
      </p:sp>
      <p:sp>
        <p:nvSpPr>
          <p:cNvPr id="59396" name="Slide Number Placeholder 3"/>
          <p:cNvSpPr>
            <a:spLocks noGrp="1"/>
          </p:cNvSpPr>
          <p:nvPr>
            <p:ph type="sldNum" sz="quarter" idx="5"/>
          </p:nvPr>
        </p:nvSpPr>
        <p:spPr>
          <a:noFill/>
        </p:spPr>
        <p:txBody>
          <a:bodyPr/>
          <a:lstStyle/>
          <a:p>
            <a:fld id="{4ECED883-8776-4B2B-A1A4-0BF239F51E33}" type="slidenum">
              <a:rPr lang="en-US" smtClean="0"/>
              <a:pPr/>
              <a:t>202</a:t>
            </a:fld>
            <a:endParaRPr 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a:p>
        </p:txBody>
      </p:sp>
      <p:sp>
        <p:nvSpPr>
          <p:cNvPr id="59396" name="Slide Number Placeholder 3"/>
          <p:cNvSpPr>
            <a:spLocks noGrp="1"/>
          </p:cNvSpPr>
          <p:nvPr>
            <p:ph type="sldNum" sz="quarter" idx="5"/>
          </p:nvPr>
        </p:nvSpPr>
        <p:spPr>
          <a:noFill/>
        </p:spPr>
        <p:txBody>
          <a:bodyPr/>
          <a:lstStyle/>
          <a:p>
            <a:fld id="{4ECED883-8776-4B2B-A1A4-0BF239F51E33}" type="slidenum">
              <a:rPr lang="en-US" smtClean="0"/>
              <a:pPr/>
              <a:t>203</a:t>
            </a:fld>
            <a:endParaRPr 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endParaRPr lang="en-US"/>
          </a:p>
        </p:txBody>
      </p:sp>
      <p:sp>
        <p:nvSpPr>
          <p:cNvPr id="60420" name="Slide Number Placeholder 3"/>
          <p:cNvSpPr>
            <a:spLocks noGrp="1"/>
          </p:cNvSpPr>
          <p:nvPr>
            <p:ph type="sldNum" sz="quarter" idx="5"/>
          </p:nvPr>
        </p:nvSpPr>
        <p:spPr>
          <a:noFill/>
        </p:spPr>
        <p:txBody>
          <a:bodyPr/>
          <a:lstStyle/>
          <a:p>
            <a:fld id="{EABC2FC5-1B6A-40C7-9563-67FF3A7D8761}" type="slidenum">
              <a:rPr lang="en-US" smtClean="0"/>
              <a:pPr/>
              <a:t>204</a:t>
            </a:fld>
            <a:endParaRPr lang="en-US"/>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endParaRPr lang="en-US"/>
          </a:p>
        </p:txBody>
      </p:sp>
      <p:sp>
        <p:nvSpPr>
          <p:cNvPr id="61444" name="Slide Number Placeholder 3"/>
          <p:cNvSpPr>
            <a:spLocks noGrp="1"/>
          </p:cNvSpPr>
          <p:nvPr>
            <p:ph type="sldNum" sz="quarter" idx="5"/>
          </p:nvPr>
        </p:nvSpPr>
        <p:spPr>
          <a:noFill/>
        </p:spPr>
        <p:txBody>
          <a:bodyPr/>
          <a:lstStyle/>
          <a:p>
            <a:fld id="{0B550793-74F0-4E82-9A05-C58A604BA77B}" type="slidenum">
              <a:rPr lang="en-US" smtClean="0"/>
              <a:pPr/>
              <a:t>205</a:t>
            </a:fld>
            <a:endParaRPr 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pPr marL="171450" indent="-171450">
              <a:buFont typeface="Arial" panose="020B0604020202020204" pitchFamily="34" charset="0"/>
              <a:buChar char="•"/>
            </a:pPr>
            <a:r>
              <a:rPr lang="en-US" dirty="0"/>
              <a:t>Reader &amp; writer can’t perform simultaneously. As well as writer &amp; writer can’t perform simultaneously. </a:t>
            </a:r>
          </a:p>
        </p:txBody>
      </p:sp>
      <p:sp>
        <p:nvSpPr>
          <p:cNvPr id="62468" name="Slide Number Placeholder 3"/>
          <p:cNvSpPr>
            <a:spLocks noGrp="1"/>
          </p:cNvSpPr>
          <p:nvPr>
            <p:ph type="sldNum" sz="quarter" idx="5"/>
          </p:nvPr>
        </p:nvSpPr>
        <p:spPr>
          <a:noFill/>
        </p:spPr>
        <p:txBody>
          <a:bodyPr/>
          <a:lstStyle/>
          <a:p>
            <a:fld id="{E30D9E4C-9214-4B9A-B54F-2B2626BBB4D6}" type="slidenum">
              <a:rPr lang="en-US" smtClean="0"/>
              <a:pPr/>
              <a:t>206</a:t>
            </a:fld>
            <a:endParaRPr 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a:p>
        </p:txBody>
      </p:sp>
      <p:sp>
        <p:nvSpPr>
          <p:cNvPr id="63492" name="Slide Number Placeholder 3"/>
          <p:cNvSpPr>
            <a:spLocks noGrp="1"/>
          </p:cNvSpPr>
          <p:nvPr>
            <p:ph type="sldNum" sz="quarter" idx="5"/>
          </p:nvPr>
        </p:nvSpPr>
        <p:spPr>
          <a:noFill/>
        </p:spPr>
        <p:txBody>
          <a:bodyPr/>
          <a:lstStyle/>
          <a:p>
            <a:fld id="{BD7BCF06-1FD5-4449-9A5E-8D6CC3C6BFFD}" type="slidenum">
              <a:rPr lang="en-US" smtClean="0"/>
              <a:pPr/>
              <a:t>207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5E09C6EA-DA62-411D-97A6-64A6C2EAFAC0}" type="slidenum">
              <a:rPr lang="en-US" b="0" smtClean="0">
                <a:latin typeface="Arial" pitchFamily="34" charset="0"/>
              </a:rPr>
              <a:pPr/>
              <a:t>19</a:t>
            </a:fld>
            <a:endParaRPr lang="en-US" b="0">
              <a:latin typeface="Arial" pitchFamily="34" charset="0"/>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endParaRPr lang="en-US"/>
          </a:p>
        </p:txBody>
      </p:sp>
      <p:sp>
        <p:nvSpPr>
          <p:cNvPr id="64516" name="Slide Number Placeholder 3"/>
          <p:cNvSpPr>
            <a:spLocks noGrp="1"/>
          </p:cNvSpPr>
          <p:nvPr>
            <p:ph type="sldNum" sz="quarter" idx="5"/>
          </p:nvPr>
        </p:nvSpPr>
        <p:spPr>
          <a:noFill/>
        </p:spPr>
        <p:txBody>
          <a:bodyPr/>
          <a:lstStyle/>
          <a:p>
            <a:fld id="{4D82C4AA-60DE-40EC-A549-C9D74A5CBEE6}" type="slidenum">
              <a:rPr lang="en-US" smtClean="0"/>
              <a:pPr/>
              <a:t>208</a:t>
            </a:fld>
            <a:endParaRPr 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pPr marL="171450" indent="-171450">
              <a:buFont typeface="Arial" panose="020B0604020202020204" pitchFamily="34" charset="0"/>
              <a:buChar char="•"/>
            </a:pPr>
            <a:r>
              <a:rPr lang="en-US" dirty="0"/>
              <a:t>Here we don’t specify the obj we want to lock. So here all the </a:t>
            </a:r>
            <a:r>
              <a:rPr lang="en-US" dirty="0" err="1"/>
              <a:t>obj’s</a:t>
            </a:r>
            <a:r>
              <a:rPr lang="en-US" dirty="0"/>
              <a:t> will be locked. //</a:t>
            </a:r>
            <a:r>
              <a:rPr lang="en-US" dirty="0" err="1"/>
              <a:t>ar</a:t>
            </a:r>
            <a:r>
              <a:rPr lang="en-US" dirty="0"/>
              <a:t> to java’s synchronized method.</a:t>
            </a:r>
          </a:p>
          <a:p>
            <a:pPr marL="171450" indent="-171450">
              <a:buFont typeface="Arial" panose="020B0604020202020204" pitchFamily="34" charset="0"/>
              <a:buChar char="•"/>
            </a:pPr>
            <a:endParaRPr lang="en-US" dirty="0"/>
          </a:p>
        </p:txBody>
      </p:sp>
      <p:sp>
        <p:nvSpPr>
          <p:cNvPr id="65540" name="Slide Number Placeholder 3"/>
          <p:cNvSpPr>
            <a:spLocks noGrp="1"/>
          </p:cNvSpPr>
          <p:nvPr>
            <p:ph type="sldNum" sz="quarter" idx="5"/>
          </p:nvPr>
        </p:nvSpPr>
        <p:spPr>
          <a:noFill/>
        </p:spPr>
        <p:txBody>
          <a:bodyPr/>
          <a:lstStyle/>
          <a:p>
            <a:fld id="{7A16FBB7-A23A-45F5-8AE0-429635ECD13A}" type="slidenum">
              <a:rPr lang="en-US" smtClean="0"/>
              <a:pPr/>
              <a:t>209</a:t>
            </a:fld>
            <a:endParaRPr 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endParaRPr lang="en-US"/>
          </a:p>
        </p:txBody>
      </p:sp>
      <p:sp>
        <p:nvSpPr>
          <p:cNvPr id="66564" name="Slide Number Placeholder 3"/>
          <p:cNvSpPr>
            <a:spLocks noGrp="1"/>
          </p:cNvSpPr>
          <p:nvPr>
            <p:ph type="sldNum" sz="quarter" idx="5"/>
          </p:nvPr>
        </p:nvSpPr>
        <p:spPr>
          <a:noFill/>
        </p:spPr>
        <p:txBody>
          <a:bodyPr/>
          <a:lstStyle/>
          <a:p>
            <a:fld id="{31CDF1EE-1274-41A6-A76D-76B697F075A1}" type="slidenum">
              <a:rPr lang="en-US" smtClean="0"/>
              <a:pPr/>
              <a:t>210</a:t>
            </a:fld>
            <a:endParaRPr 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endParaRPr lang="en-US"/>
          </a:p>
        </p:txBody>
      </p:sp>
      <p:sp>
        <p:nvSpPr>
          <p:cNvPr id="67588" name="Slide Number Placeholder 3"/>
          <p:cNvSpPr>
            <a:spLocks noGrp="1"/>
          </p:cNvSpPr>
          <p:nvPr>
            <p:ph type="sldNum" sz="quarter" idx="5"/>
          </p:nvPr>
        </p:nvSpPr>
        <p:spPr>
          <a:noFill/>
        </p:spPr>
        <p:txBody>
          <a:bodyPr/>
          <a:lstStyle/>
          <a:p>
            <a:fld id="{3F2E30D3-6757-4A44-B1B0-52BA1A967FFC}" type="slidenum">
              <a:rPr lang="en-US" smtClean="0"/>
              <a:pPr/>
              <a:t>211</a:t>
            </a:fld>
            <a:endParaRPr 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endParaRPr lang="en-US"/>
          </a:p>
        </p:txBody>
      </p:sp>
      <p:sp>
        <p:nvSpPr>
          <p:cNvPr id="68612" name="Slide Number Placeholder 3"/>
          <p:cNvSpPr>
            <a:spLocks noGrp="1"/>
          </p:cNvSpPr>
          <p:nvPr>
            <p:ph type="sldNum" sz="quarter" idx="5"/>
          </p:nvPr>
        </p:nvSpPr>
        <p:spPr>
          <a:noFill/>
        </p:spPr>
        <p:txBody>
          <a:bodyPr/>
          <a:lstStyle/>
          <a:p>
            <a:fld id="{536EF3DE-A645-4F7C-990E-0E2FC47D3FC4}" type="slidenum">
              <a:rPr lang="en-US" smtClean="0"/>
              <a:pPr/>
              <a:t>212</a:t>
            </a:fld>
            <a:endParaRPr lang="en-US"/>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endParaRPr lang="en-US"/>
          </a:p>
        </p:txBody>
      </p:sp>
      <p:sp>
        <p:nvSpPr>
          <p:cNvPr id="69636" name="Slide Number Placeholder 3"/>
          <p:cNvSpPr>
            <a:spLocks noGrp="1"/>
          </p:cNvSpPr>
          <p:nvPr>
            <p:ph type="sldNum" sz="quarter" idx="5"/>
          </p:nvPr>
        </p:nvSpPr>
        <p:spPr>
          <a:noFill/>
        </p:spPr>
        <p:txBody>
          <a:bodyPr/>
          <a:lstStyle/>
          <a:p>
            <a:fld id="{AFD15A67-31CD-4324-81D7-FF650BE2E55D}" type="slidenum">
              <a:rPr lang="en-US" smtClean="0"/>
              <a:pPr/>
              <a:t>213</a:t>
            </a:fld>
            <a:endParaRPr lang="en-US"/>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r>
              <a:rPr lang="en-US" dirty="0"/>
              <a:t>In C# easy/critical to identify the obj to lock instead of locking the whole class</a:t>
            </a:r>
          </a:p>
        </p:txBody>
      </p:sp>
      <p:sp>
        <p:nvSpPr>
          <p:cNvPr id="70660" name="Slide Number Placeholder 3"/>
          <p:cNvSpPr>
            <a:spLocks noGrp="1"/>
          </p:cNvSpPr>
          <p:nvPr>
            <p:ph type="sldNum" sz="quarter" idx="5"/>
          </p:nvPr>
        </p:nvSpPr>
        <p:spPr>
          <a:noFill/>
        </p:spPr>
        <p:txBody>
          <a:bodyPr/>
          <a:lstStyle/>
          <a:p>
            <a:fld id="{DCDF52F2-B31E-44D3-AB02-7D6B543D3AD8}" type="slidenum">
              <a:rPr lang="en-US" smtClean="0"/>
              <a:pPr/>
              <a:t>214</a:t>
            </a:fld>
            <a:endParaRPr lang="en-US"/>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endParaRPr lang="en-US"/>
          </a:p>
        </p:txBody>
      </p:sp>
      <p:sp>
        <p:nvSpPr>
          <p:cNvPr id="71684" name="Slide Number Placeholder 3"/>
          <p:cNvSpPr>
            <a:spLocks noGrp="1"/>
          </p:cNvSpPr>
          <p:nvPr>
            <p:ph type="sldNum" sz="quarter" idx="5"/>
          </p:nvPr>
        </p:nvSpPr>
        <p:spPr>
          <a:noFill/>
        </p:spPr>
        <p:txBody>
          <a:bodyPr/>
          <a:lstStyle/>
          <a:p>
            <a:fld id="{EABA597B-689D-416D-880A-F8DF4CAC7E49}" type="slidenum">
              <a:rPr lang="en-US" smtClean="0"/>
              <a:pPr/>
              <a:t>215</a:t>
            </a:fld>
            <a:endParaRPr lang="en-US"/>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endParaRPr lang="en-US"/>
          </a:p>
        </p:txBody>
      </p:sp>
      <p:sp>
        <p:nvSpPr>
          <p:cNvPr id="72708" name="Slide Number Placeholder 3"/>
          <p:cNvSpPr>
            <a:spLocks noGrp="1"/>
          </p:cNvSpPr>
          <p:nvPr>
            <p:ph type="sldNum" sz="quarter" idx="5"/>
          </p:nvPr>
        </p:nvSpPr>
        <p:spPr>
          <a:noFill/>
        </p:spPr>
        <p:txBody>
          <a:bodyPr/>
          <a:lstStyle/>
          <a:p>
            <a:fld id="{CEA918AF-37F2-46E4-A1F8-785E012BB5FB}" type="slidenum">
              <a:rPr lang="en-US" smtClean="0"/>
              <a:pPr/>
              <a:t>216</a:t>
            </a:fld>
            <a:endParaRPr lang="en-US"/>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pPr marL="228600" indent="-228600">
              <a:buFont typeface="+mj-lt"/>
              <a:buAutoNum type="arabicPeriod"/>
            </a:pPr>
            <a:r>
              <a:rPr lang="en-US" dirty="0"/>
              <a:t>U cannot lock a primitive Var. as the monitor </a:t>
            </a:r>
            <a:r>
              <a:rPr lang="en-US" dirty="0" err="1"/>
              <a:t>expect’s</a:t>
            </a:r>
            <a:r>
              <a:rPr lang="en-US" dirty="0"/>
              <a:t> a obj. type</a:t>
            </a:r>
          </a:p>
        </p:txBody>
      </p:sp>
      <p:sp>
        <p:nvSpPr>
          <p:cNvPr id="73732" name="Slide Number Placeholder 3"/>
          <p:cNvSpPr>
            <a:spLocks noGrp="1"/>
          </p:cNvSpPr>
          <p:nvPr>
            <p:ph type="sldNum" sz="quarter" idx="5"/>
          </p:nvPr>
        </p:nvSpPr>
        <p:spPr>
          <a:noFill/>
        </p:spPr>
        <p:txBody>
          <a:bodyPr/>
          <a:lstStyle/>
          <a:p>
            <a:fld id="{1B6953EA-A59E-4965-8BE5-A45D526B9019}" type="slidenum">
              <a:rPr lang="en-US" smtClean="0"/>
              <a:pPr/>
              <a:t>217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2EC0B17C-CBCC-4714-8B69-80CF02152100}" type="slidenum">
              <a:rPr kumimoji="0" lang="en-US" sz="13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65200" rtl="0" eaLnBrk="1" fontAlgn="base" latinLnBrk="0" hangingPunct="1">
                <a:lnSpc>
                  <a:spcPct val="100000"/>
                </a:lnSpc>
                <a:spcBef>
                  <a:spcPct val="0"/>
                </a:spcBef>
                <a:spcAft>
                  <a:spcPct val="0"/>
                </a:spcAft>
                <a:buClrTx/>
                <a:buSzTx/>
                <a:buFontTx/>
                <a:buNone/>
                <a:tabLst/>
                <a:defRPr/>
              </a:pPr>
              <a:t>2</a:t>
            </a:fld>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2110762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err="1"/>
              <a:t>Virtualizn</a:t>
            </a:r>
            <a:r>
              <a:rPr lang="en-US" dirty="0"/>
              <a:t>- </a:t>
            </a:r>
            <a:br>
              <a:rPr lang="en-US" dirty="0"/>
            </a:br>
            <a:r>
              <a:rPr lang="en-US" dirty="0"/>
              <a:t>we are </a:t>
            </a:r>
            <a:r>
              <a:rPr lang="en-US" dirty="0" err="1"/>
              <a:t>gonna</a:t>
            </a:r>
            <a:r>
              <a:rPr lang="en-US" dirty="0"/>
              <a:t> have 200 sites not 20o servers</a:t>
            </a:r>
            <a:br>
              <a:rPr lang="en-US" dirty="0"/>
            </a:br>
            <a:r>
              <a:rPr lang="en-US" dirty="0"/>
              <a:t>CC – comes from </a:t>
            </a:r>
            <a:r>
              <a:rPr lang="en-US" dirty="0" err="1"/>
              <a:t>Virtualizn</a:t>
            </a:r>
            <a:r>
              <a:rPr lang="en-US" dirty="0"/>
              <a:t>, u have many </a:t>
            </a:r>
            <a:r>
              <a:rPr lang="en-US" dirty="0" err="1"/>
              <a:t>srvs</a:t>
            </a:r>
            <a:r>
              <a:rPr lang="en-US" dirty="0"/>
              <a:t> ; </a:t>
            </a:r>
            <a:r>
              <a:rPr lang="en-US" dirty="0" err="1"/>
              <a:t>Virtualizn</a:t>
            </a:r>
            <a:r>
              <a:rPr lang="en-US" dirty="0"/>
              <a:t> Vs CC is u have load balancer in CC [ auto scale up/down].</a:t>
            </a:r>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FEEFB411-74D0-46E9-BD4E-76245F4D592D}" type="slidenum">
              <a:rPr lang="en-US" b="0" smtClean="0">
                <a:latin typeface="Arial" pitchFamily="34" charset="0"/>
              </a:rPr>
              <a:pPr/>
              <a:t>20</a:t>
            </a:fld>
            <a:endParaRPr lang="en-US" b="0">
              <a:latin typeface="Arial" pitchFamily="34" charset="0"/>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endParaRPr lang="en-US"/>
          </a:p>
        </p:txBody>
      </p:sp>
      <p:sp>
        <p:nvSpPr>
          <p:cNvPr id="74756" name="Slide Number Placeholder 3"/>
          <p:cNvSpPr>
            <a:spLocks noGrp="1"/>
          </p:cNvSpPr>
          <p:nvPr>
            <p:ph type="sldNum" sz="quarter" idx="5"/>
          </p:nvPr>
        </p:nvSpPr>
        <p:spPr>
          <a:noFill/>
        </p:spPr>
        <p:txBody>
          <a:bodyPr/>
          <a:lstStyle/>
          <a:p>
            <a:fld id="{FE3A3C62-EA27-46BE-B565-E6D21BD7DC01}" type="slidenum">
              <a:rPr lang="en-US" smtClean="0"/>
              <a:pPr/>
              <a:t>218</a:t>
            </a:fld>
            <a:endParaRPr lang="en-US"/>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endParaRPr lang="en-US"/>
          </a:p>
        </p:txBody>
      </p:sp>
      <p:sp>
        <p:nvSpPr>
          <p:cNvPr id="75780" name="Slide Number Placeholder 3"/>
          <p:cNvSpPr>
            <a:spLocks noGrp="1"/>
          </p:cNvSpPr>
          <p:nvPr>
            <p:ph type="sldNum" sz="quarter" idx="5"/>
          </p:nvPr>
        </p:nvSpPr>
        <p:spPr>
          <a:noFill/>
        </p:spPr>
        <p:txBody>
          <a:bodyPr/>
          <a:lstStyle/>
          <a:p>
            <a:fld id="{966B37CE-0164-4944-AE73-76376DEC64C3}" type="slidenum">
              <a:rPr lang="en-US" smtClean="0"/>
              <a:pPr/>
              <a:t>219</a:t>
            </a:fld>
            <a:endParaRPr lang="en-US"/>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endParaRPr lang="en-US"/>
          </a:p>
        </p:txBody>
      </p:sp>
      <p:sp>
        <p:nvSpPr>
          <p:cNvPr id="76804" name="Slide Number Placeholder 3"/>
          <p:cNvSpPr>
            <a:spLocks noGrp="1"/>
          </p:cNvSpPr>
          <p:nvPr>
            <p:ph type="sldNum" sz="quarter" idx="5"/>
          </p:nvPr>
        </p:nvSpPr>
        <p:spPr>
          <a:noFill/>
        </p:spPr>
        <p:txBody>
          <a:bodyPr/>
          <a:lstStyle/>
          <a:p>
            <a:fld id="{1C2863C5-980A-4B3A-A436-8F69BAC49E7F}" type="slidenum">
              <a:rPr lang="en-US" smtClean="0"/>
              <a:pPr/>
              <a:t>220</a:t>
            </a:fld>
            <a:endParaRPr lang="en-US"/>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p:spPr>
        <p:txBody>
          <a:bodyPr/>
          <a:lstStyle/>
          <a:p>
            <a:endParaRPr lang="en-US">
              <a:latin typeface="Arial" charset="0"/>
            </a:endParaRPr>
          </a:p>
        </p:txBody>
      </p:sp>
      <p:sp>
        <p:nvSpPr>
          <p:cNvPr id="45060" name="Slide Number Placeholder 3"/>
          <p:cNvSpPr>
            <a:spLocks noGrp="1"/>
          </p:cNvSpPr>
          <p:nvPr>
            <p:ph type="sldNum" sz="quarter" idx="5"/>
          </p:nvPr>
        </p:nvSpPr>
        <p:spPr>
          <a:noFill/>
        </p:spPr>
        <p:txBody>
          <a:bodyPr/>
          <a:lstStyle/>
          <a:p>
            <a:fld id="{915E22CD-F261-4833-9013-02B38B9134A0}" type="slidenum">
              <a:rPr lang="en-US" smtClean="0">
                <a:latin typeface="Arial" charset="0"/>
              </a:rPr>
              <a:pPr/>
              <a:t>221</a:t>
            </a:fld>
            <a:endParaRPr lang="en-US">
              <a:latin typeface="Arial" charset="0"/>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endParaRPr lang="en-US">
              <a:latin typeface="Arial" charset="0"/>
            </a:endParaRPr>
          </a:p>
        </p:txBody>
      </p:sp>
      <p:sp>
        <p:nvSpPr>
          <p:cNvPr id="46084" name="Slide Number Placeholder 3"/>
          <p:cNvSpPr>
            <a:spLocks noGrp="1"/>
          </p:cNvSpPr>
          <p:nvPr>
            <p:ph type="sldNum" sz="quarter" idx="5"/>
          </p:nvPr>
        </p:nvSpPr>
        <p:spPr>
          <a:noFill/>
        </p:spPr>
        <p:txBody>
          <a:bodyPr/>
          <a:lstStyle/>
          <a:p>
            <a:fld id="{E75D17F6-3F20-4D73-9B80-5B2CB52B7A54}" type="slidenum">
              <a:rPr lang="en-US" smtClean="0">
                <a:latin typeface="Arial" charset="0"/>
              </a:rPr>
              <a:pPr/>
              <a:t>222</a:t>
            </a:fld>
            <a:endParaRPr lang="en-US">
              <a:latin typeface="Arial" charset="0"/>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dirty="0">
                <a:latin typeface="Arial" charset="0"/>
              </a:rPr>
              <a:t>H/W makes sure u lock only during a single instruction not for multiple instructions</a:t>
            </a:r>
          </a:p>
        </p:txBody>
      </p:sp>
      <p:sp>
        <p:nvSpPr>
          <p:cNvPr id="50180" name="Slide Number Placeholder 3"/>
          <p:cNvSpPr>
            <a:spLocks noGrp="1"/>
          </p:cNvSpPr>
          <p:nvPr>
            <p:ph type="sldNum" sz="quarter" idx="5"/>
          </p:nvPr>
        </p:nvSpPr>
        <p:spPr>
          <a:noFill/>
        </p:spPr>
        <p:txBody>
          <a:bodyPr/>
          <a:lstStyle/>
          <a:p>
            <a:fld id="{AADADCAE-4268-49D5-8901-EBBACB35AF44}" type="slidenum">
              <a:rPr lang="en-US" smtClean="0">
                <a:latin typeface="Arial" charset="0"/>
              </a:rPr>
              <a:pPr/>
              <a:t>223</a:t>
            </a:fld>
            <a:endParaRPr lang="en-US">
              <a:latin typeface="Arial" charset="0"/>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endParaRPr lang="en-US">
              <a:latin typeface="Arial" charset="0"/>
            </a:endParaRPr>
          </a:p>
        </p:txBody>
      </p:sp>
      <p:sp>
        <p:nvSpPr>
          <p:cNvPr id="52228" name="Slide Number Placeholder 3"/>
          <p:cNvSpPr>
            <a:spLocks noGrp="1"/>
          </p:cNvSpPr>
          <p:nvPr>
            <p:ph type="sldNum" sz="quarter" idx="5"/>
          </p:nvPr>
        </p:nvSpPr>
        <p:spPr>
          <a:noFill/>
        </p:spPr>
        <p:txBody>
          <a:bodyPr/>
          <a:lstStyle/>
          <a:p>
            <a:fld id="{8987C5AD-677B-4646-812D-14CA75F41C64}" type="slidenum">
              <a:rPr lang="en-US" smtClean="0">
                <a:latin typeface="Arial" charset="0"/>
              </a:rPr>
              <a:pPr/>
              <a:t>224</a:t>
            </a:fld>
            <a:endParaRPr lang="en-US">
              <a:latin typeface="Arial" charset="0"/>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endParaRPr lang="en-US">
              <a:latin typeface="Arial" charset="0"/>
            </a:endParaRPr>
          </a:p>
        </p:txBody>
      </p:sp>
      <p:sp>
        <p:nvSpPr>
          <p:cNvPr id="53252" name="Slide Number Placeholder 3"/>
          <p:cNvSpPr>
            <a:spLocks noGrp="1"/>
          </p:cNvSpPr>
          <p:nvPr>
            <p:ph type="sldNum" sz="quarter" idx="5"/>
          </p:nvPr>
        </p:nvSpPr>
        <p:spPr>
          <a:noFill/>
        </p:spPr>
        <p:txBody>
          <a:bodyPr/>
          <a:lstStyle/>
          <a:p>
            <a:fld id="{B139D6D8-50FB-4922-A3C5-E91037180FEE}" type="slidenum">
              <a:rPr lang="en-US" smtClean="0">
                <a:latin typeface="Arial" charset="0"/>
              </a:rPr>
              <a:pPr/>
              <a:t>225</a:t>
            </a:fld>
            <a:endParaRPr lang="en-US">
              <a:latin typeface="Arial" charset="0"/>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a:latin typeface="Arial" charset="0"/>
            </a:endParaRPr>
          </a:p>
        </p:txBody>
      </p:sp>
      <p:sp>
        <p:nvSpPr>
          <p:cNvPr id="51204" name="Slide Number Placeholder 3"/>
          <p:cNvSpPr>
            <a:spLocks noGrp="1"/>
          </p:cNvSpPr>
          <p:nvPr>
            <p:ph type="sldNum" sz="quarter" idx="5"/>
          </p:nvPr>
        </p:nvSpPr>
        <p:spPr>
          <a:noFill/>
        </p:spPr>
        <p:txBody>
          <a:bodyPr/>
          <a:lstStyle/>
          <a:p>
            <a:fld id="{D24B88D6-4737-44C4-AD7E-4D91E850ADA1}" type="slidenum">
              <a:rPr lang="en-US" smtClean="0">
                <a:latin typeface="Arial" charset="0"/>
              </a:rPr>
              <a:pPr/>
              <a:t>227</a:t>
            </a:fld>
            <a:endParaRPr lang="en-US">
              <a:latin typeface="Arial" charset="0"/>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a:latin typeface="Arial" charset="0"/>
            </a:endParaRPr>
          </a:p>
        </p:txBody>
      </p:sp>
      <p:sp>
        <p:nvSpPr>
          <p:cNvPr id="54276" name="Slide Number Placeholder 3"/>
          <p:cNvSpPr>
            <a:spLocks noGrp="1"/>
          </p:cNvSpPr>
          <p:nvPr>
            <p:ph type="sldNum" sz="quarter" idx="5"/>
          </p:nvPr>
        </p:nvSpPr>
        <p:spPr>
          <a:noFill/>
        </p:spPr>
        <p:txBody>
          <a:bodyPr/>
          <a:lstStyle/>
          <a:p>
            <a:fld id="{BF09A8A2-BD28-428E-B2E9-B915704AE709}" type="slidenum">
              <a:rPr lang="en-US" smtClean="0">
                <a:latin typeface="Arial" charset="0"/>
              </a:rPr>
              <a:pPr/>
              <a:t>228</a:t>
            </a:fld>
            <a:endParaRPr lang="en-US">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err="1"/>
              <a:t>Site~srvr</a:t>
            </a:r>
            <a:br>
              <a:rPr lang="en-US" dirty="0"/>
            </a:br>
            <a:r>
              <a:rPr lang="en-US" dirty="0"/>
              <a:t>* don’t DEL given 10 </a:t>
            </a:r>
            <a:r>
              <a:rPr lang="en-US" dirty="0" err="1"/>
              <a:t>pgs</a:t>
            </a:r>
            <a:r>
              <a:rPr lang="en-US" dirty="0"/>
              <a:t>!</a:t>
            </a:r>
            <a:br>
              <a:rPr lang="en-US" dirty="0"/>
            </a:br>
            <a:r>
              <a:rPr lang="en-US" dirty="0"/>
              <a:t>AWS Load balancing </a:t>
            </a:r>
            <a:r>
              <a:rPr lang="en-US" dirty="0" err="1"/>
              <a:t>scalup</a:t>
            </a:r>
            <a:r>
              <a:rPr lang="en-US" dirty="0"/>
              <a:t> or out?</a:t>
            </a: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A20CED84-6A7E-44CA-A564-C05E821911A6}" type="slidenum">
              <a:rPr lang="en-US" b="0" smtClean="0">
                <a:latin typeface="Arial" pitchFamily="34" charset="0"/>
              </a:rPr>
              <a:pPr/>
              <a:t>21</a:t>
            </a:fld>
            <a:endParaRPr lang="en-US" b="0">
              <a:latin typeface="Arial" pitchFamily="34" charset="0"/>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endParaRPr lang="en-US">
              <a:latin typeface="Arial" charset="0"/>
            </a:endParaRPr>
          </a:p>
        </p:txBody>
      </p:sp>
      <p:sp>
        <p:nvSpPr>
          <p:cNvPr id="55300" name="Slide Number Placeholder 3"/>
          <p:cNvSpPr>
            <a:spLocks noGrp="1"/>
          </p:cNvSpPr>
          <p:nvPr>
            <p:ph type="sldNum" sz="quarter" idx="5"/>
          </p:nvPr>
        </p:nvSpPr>
        <p:spPr>
          <a:noFill/>
        </p:spPr>
        <p:txBody>
          <a:bodyPr/>
          <a:lstStyle/>
          <a:p>
            <a:fld id="{16E52399-F98D-415D-8F94-70C59F3DD5EC}" type="slidenum">
              <a:rPr lang="en-US" smtClean="0">
                <a:latin typeface="Arial" charset="0"/>
              </a:rPr>
              <a:pPr/>
              <a:t>229</a:t>
            </a:fld>
            <a:endParaRPr lang="en-US">
              <a:latin typeface="Arial" charset="0"/>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a:latin typeface="Arial" charset="0"/>
            </a:endParaRPr>
          </a:p>
        </p:txBody>
      </p:sp>
      <p:sp>
        <p:nvSpPr>
          <p:cNvPr id="56324" name="Slide Number Placeholder 3"/>
          <p:cNvSpPr>
            <a:spLocks noGrp="1"/>
          </p:cNvSpPr>
          <p:nvPr>
            <p:ph type="sldNum" sz="quarter" idx="5"/>
          </p:nvPr>
        </p:nvSpPr>
        <p:spPr>
          <a:noFill/>
        </p:spPr>
        <p:txBody>
          <a:bodyPr/>
          <a:lstStyle/>
          <a:p>
            <a:fld id="{B0C789D1-A0A8-47BA-A27F-25C8432D200E}" type="slidenum">
              <a:rPr lang="en-US" smtClean="0">
                <a:latin typeface="Arial" charset="0"/>
              </a:rPr>
              <a:pPr/>
              <a:t>230</a:t>
            </a:fld>
            <a:endParaRPr lang="en-US">
              <a:latin typeface="Arial" charset="0"/>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US">
              <a:latin typeface="Arial" charset="0"/>
            </a:endParaRPr>
          </a:p>
        </p:txBody>
      </p:sp>
      <p:sp>
        <p:nvSpPr>
          <p:cNvPr id="57348" name="Slide Number Placeholder 3"/>
          <p:cNvSpPr>
            <a:spLocks noGrp="1"/>
          </p:cNvSpPr>
          <p:nvPr>
            <p:ph type="sldNum" sz="quarter" idx="5"/>
          </p:nvPr>
        </p:nvSpPr>
        <p:spPr>
          <a:noFill/>
        </p:spPr>
        <p:txBody>
          <a:bodyPr/>
          <a:lstStyle/>
          <a:p>
            <a:fld id="{79B6BA42-77A8-45CA-9086-6BDB6B199425}" type="slidenum">
              <a:rPr lang="en-US" smtClean="0">
                <a:latin typeface="Arial" charset="0"/>
              </a:rPr>
              <a:pPr/>
              <a:t>231</a:t>
            </a:fld>
            <a:endParaRPr lang="en-US">
              <a:latin typeface="Arial" charset="0"/>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endParaRPr lang="en-US">
              <a:latin typeface="Arial" charset="0"/>
            </a:endParaRPr>
          </a:p>
        </p:txBody>
      </p:sp>
      <p:sp>
        <p:nvSpPr>
          <p:cNvPr id="58372" name="Slide Number Placeholder 3"/>
          <p:cNvSpPr>
            <a:spLocks noGrp="1"/>
          </p:cNvSpPr>
          <p:nvPr>
            <p:ph type="sldNum" sz="quarter" idx="5"/>
          </p:nvPr>
        </p:nvSpPr>
        <p:spPr>
          <a:noFill/>
        </p:spPr>
        <p:txBody>
          <a:bodyPr/>
          <a:lstStyle/>
          <a:p>
            <a:fld id="{6CAA4988-6346-4C72-B350-B3FFD6F5D227}" type="slidenum">
              <a:rPr lang="en-US" smtClean="0">
                <a:latin typeface="Arial" charset="0"/>
              </a:rPr>
              <a:pPr/>
              <a:t>234</a:t>
            </a:fld>
            <a:endParaRPr lang="en-US">
              <a:latin typeface="Arial" charset="0"/>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a:latin typeface="Arial" charset="0"/>
            </a:endParaRPr>
          </a:p>
        </p:txBody>
      </p:sp>
      <p:sp>
        <p:nvSpPr>
          <p:cNvPr id="59396" name="Slide Number Placeholder 3"/>
          <p:cNvSpPr>
            <a:spLocks noGrp="1"/>
          </p:cNvSpPr>
          <p:nvPr>
            <p:ph type="sldNum" sz="quarter" idx="5"/>
          </p:nvPr>
        </p:nvSpPr>
        <p:spPr>
          <a:noFill/>
        </p:spPr>
        <p:txBody>
          <a:bodyPr/>
          <a:lstStyle/>
          <a:p>
            <a:fld id="{919EB857-8F35-4AE2-A985-715C61175D15}" type="slidenum">
              <a:rPr lang="en-US" smtClean="0">
                <a:latin typeface="Arial" charset="0"/>
              </a:rPr>
              <a:pPr/>
              <a:t>235</a:t>
            </a:fld>
            <a:endParaRPr lang="en-US">
              <a:latin typeface="Arial" charset="0"/>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endParaRPr lang="en-US">
              <a:latin typeface="Arial" charset="0"/>
            </a:endParaRPr>
          </a:p>
        </p:txBody>
      </p:sp>
      <p:sp>
        <p:nvSpPr>
          <p:cNvPr id="60420" name="Slide Number Placeholder 3"/>
          <p:cNvSpPr>
            <a:spLocks noGrp="1"/>
          </p:cNvSpPr>
          <p:nvPr>
            <p:ph type="sldNum" sz="quarter" idx="5"/>
          </p:nvPr>
        </p:nvSpPr>
        <p:spPr>
          <a:noFill/>
        </p:spPr>
        <p:txBody>
          <a:bodyPr/>
          <a:lstStyle/>
          <a:p>
            <a:fld id="{BC8B37C5-C1B8-47F1-9B49-80418CC84208}" type="slidenum">
              <a:rPr lang="en-US" smtClean="0">
                <a:latin typeface="Arial" charset="0"/>
              </a:rPr>
              <a:pPr/>
              <a:t>236</a:t>
            </a:fld>
            <a:endParaRPr lang="en-US">
              <a:latin typeface="Arial" charset="0"/>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endParaRPr lang="en-US">
              <a:latin typeface="Arial" charset="0"/>
            </a:endParaRPr>
          </a:p>
        </p:txBody>
      </p:sp>
      <p:sp>
        <p:nvSpPr>
          <p:cNvPr id="61444" name="Slide Number Placeholder 3"/>
          <p:cNvSpPr>
            <a:spLocks noGrp="1"/>
          </p:cNvSpPr>
          <p:nvPr>
            <p:ph type="sldNum" sz="quarter" idx="5"/>
          </p:nvPr>
        </p:nvSpPr>
        <p:spPr>
          <a:noFill/>
        </p:spPr>
        <p:txBody>
          <a:bodyPr/>
          <a:lstStyle/>
          <a:p>
            <a:fld id="{42DFE5B3-C09D-47BC-8101-1B6CF5928DF7}" type="slidenum">
              <a:rPr lang="en-US" smtClean="0">
                <a:latin typeface="Arial" charset="0"/>
              </a:rPr>
              <a:pPr/>
              <a:t>237</a:t>
            </a:fld>
            <a:endParaRPr lang="en-US">
              <a:latin typeface="Arial" charset="0"/>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a:latin typeface="Arial" charset="0"/>
            </a:endParaRPr>
          </a:p>
        </p:txBody>
      </p:sp>
      <p:sp>
        <p:nvSpPr>
          <p:cNvPr id="62468" name="Slide Number Placeholder 3"/>
          <p:cNvSpPr>
            <a:spLocks noGrp="1"/>
          </p:cNvSpPr>
          <p:nvPr>
            <p:ph type="sldNum" sz="quarter" idx="5"/>
          </p:nvPr>
        </p:nvSpPr>
        <p:spPr>
          <a:noFill/>
        </p:spPr>
        <p:txBody>
          <a:bodyPr/>
          <a:lstStyle/>
          <a:p>
            <a:fld id="{E1E6B3DE-EB12-4EDB-90FA-CBA0E996D15A}" type="slidenum">
              <a:rPr lang="en-US" smtClean="0">
                <a:latin typeface="Arial" charset="0"/>
              </a:rPr>
              <a:pPr/>
              <a:t>238</a:t>
            </a:fld>
            <a:endParaRPr lang="en-US">
              <a:latin typeface="Arial" charset="0"/>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a:latin typeface="Arial" charset="0"/>
            </a:endParaRPr>
          </a:p>
        </p:txBody>
      </p:sp>
      <p:sp>
        <p:nvSpPr>
          <p:cNvPr id="63492" name="Slide Number Placeholder 3"/>
          <p:cNvSpPr>
            <a:spLocks noGrp="1"/>
          </p:cNvSpPr>
          <p:nvPr>
            <p:ph type="sldNum" sz="quarter" idx="5"/>
          </p:nvPr>
        </p:nvSpPr>
        <p:spPr>
          <a:noFill/>
        </p:spPr>
        <p:txBody>
          <a:bodyPr/>
          <a:lstStyle/>
          <a:p>
            <a:fld id="{FEB7FF01-CBCF-44B8-8DB2-1FA82C713A6B}" type="slidenum">
              <a:rPr lang="en-US" smtClean="0">
                <a:latin typeface="Arial" charset="0"/>
              </a:rPr>
              <a:pPr/>
              <a:t>239</a:t>
            </a:fld>
            <a:endParaRPr lang="en-US">
              <a:latin typeface="Arial" charset="0"/>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endParaRPr lang="en-US">
              <a:latin typeface="Arial" charset="0"/>
            </a:endParaRPr>
          </a:p>
        </p:txBody>
      </p:sp>
      <p:sp>
        <p:nvSpPr>
          <p:cNvPr id="64516" name="Slide Number Placeholder 3"/>
          <p:cNvSpPr>
            <a:spLocks noGrp="1"/>
          </p:cNvSpPr>
          <p:nvPr>
            <p:ph type="sldNum" sz="quarter" idx="5"/>
          </p:nvPr>
        </p:nvSpPr>
        <p:spPr>
          <a:noFill/>
        </p:spPr>
        <p:txBody>
          <a:bodyPr/>
          <a:lstStyle/>
          <a:p>
            <a:fld id="{641EC50C-ED9D-43DF-92F4-0CC053F1D86A}" type="slidenum">
              <a:rPr lang="en-US" smtClean="0">
                <a:latin typeface="Arial" charset="0"/>
              </a:rPr>
              <a:pPr/>
              <a:t>240</a:t>
            </a:fld>
            <a:endParaRPr lang="en-US">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Any hybrid?</a:t>
            </a: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C0654916-760C-4E9E-BF14-268676905DAE}" type="slidenum">
              <a:rPr lang="en-US" b="0" smtClean="0">
                <a:latin typeface="Arial" pitchFamily="34" charset="0"/>
              </a:rPr>
              <a:pPr/>
              <a:t>22</a:t>
            </a:fld>
            <a:endParaRPr lang="en-US" b="0">
              <a:latin typeface="Arial" pitchFamily="34" charset="0"/>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endParaRPr lang="en-US">
              <a:latin typeface="Arial" charset="0"/>
            </a:endParaRPr>
          </a:p>
        </p:txBody>
      </p:sp>
      <p:sp>
        <p:nvSpPr>
          <p:cNvPr id="65540" name="Slide Number Placeholder 3"/>
          <p:cNvSpPr>
            <a:spLocks noGrp="1"/>
          </p:cNvSpPr>
          <p:nvPr>
            <p:ph type="sldNum" sz="quarter" idx="5"/>
          </p:nvPr>
        </p:nvSpPr>
        <p:spPr>
          <a:noFill/>
        </p:spPr>
        <p:txBody>
          <a:bodyPr/>
          <a:lstStyle/>
          <a:p>
            <a:fld id="{4EBCDD9B-BBBC-4BA1-8C9E-CD73B222A27F}" type="slidenum">
              <a:rPr lang="en-US" smtClean="0">
                <a:latin typeface="Arial" charset="0"/>
              </a:rPr>
              <a:pPr/>
              <a:t>241</a:t>
            </a:fld>
            <a:endParaRPr lang="en-US">
              <a:latin typeface="Arial" charset="0"/>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endParaRPr lang="en-US">
              <a:latin typeface="Arial" charset="0"/>
            </a:endParaRPr>
          </a:p>
        </p:txBody>
      </p:sp>
      <p:sp>
        <p:nvSpPr>
          <p:cNvPr id="66564" name="Slide Number Placeholder 3"/>
          <p:cNvSpPr>
            <a:spLocks noGrp="1"/>
          </p:cNvSpPr>
          <p:nvPr>
            <p:ph type="sldNum" sz="quarter" idx="5"/>
          </p:nvPr>
        </p:nvSpPr>
        <p:spPr>
          <a:noFill/>
        </p:spPr>
        <p:txBody>
          <a:bodyPr/>
          <a:lstStyle/>
          <a:p>
            <a:fld id="{1C993915-DD9D-4F60-8BF9-602B975951EF}" type="slidenum">
              <a:rPr lang="en-US" smtClean="0">
                <a:latin typeface="Arial" charset="0"/>
              </a:rPr>
              <a:pPr/>
              <a:t>242</a:t>
            </a:fld>
            <a:endParaRPr lang="en-US">
              <a:latin typeface="Arial" charset="0"/>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xfrm>
            <a:off x="731838" y="4559300"/>
            <a:ext cx="5853112" cy="4322763"/>
          </a:xfrm>
          <a:noFill/>
          <a:ln/>
        </p:spPr>
        <p:txBody>
          <a:bodyPr/>
          <a:lstStyle/>
          <a:p>
            <a:endParaRPr lang="en-US">
              <a:latin typeface="Arial" charset="0"/>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xfrm>
            <a:off x="731838" y="4559300"/>
            <a:ext cx="5853112" cy="4322763"/>
          </a:xfrm>
          <a:noFill/>
          <a:ln/>
        </p:spPr>
        <p:txBody>
          <a:bodyPr/>
          <a:lstStyle/>
          <a:p>
            <a:endParaRPr lang="en-US">
              <a:latin typeface="Arial" charset="0"/>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xfrm>
            <a:off x="731838" y="4559300"/>
            <a:ext cx="5853112" cy="4322763"/>
          </a:xfrm>
          <a:noFill/>
          <a:ln/>
        </p:spPr>
        <p:txBody>
          <a:bodyPr/>
          <a:lstStyle/>
          <a:p>
            <a:endParaRPr lang="en-US">
              <a:latin typeface="Arial" charset="0"/>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endParaRPr lang="en-US">
              <a:latin typeface="Arial" charset="0"/>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endParaRPr lang="en-US">
              <a:latin typeface="Arial" charset="0"/>
            </a:endParaRPr>
          </a:p>
        </p:txBody>
      </p:sp>
      <p:sp>
        <p:nvSpPr>
          <p:cNvPr id="71684" name="Slide Number Placeholder 3"/>
          <p:cNvSpPr>
            <a:spLocks noGrp="1"/>
          </p:cNvSpPr>
          <p:nvPr>
            <p:ph type="sldNum" sz="quarter" idx="5"/>
          </p:nvPr>
        </p:nvSpPr>
        <p:spPr>
          <a:noFill/>
        </p:spPr>
        <p:txBody>
          <a:bodyPr/>
          <a:lstStyle/>
          <a:p>
            <a:fld id="{7F46AB0D-1279-4A8C-94EE-2E476C03DBB8}" type="slidenum">
              <a:rPr lang="en-US" smtClean="0">
                <a:latin typeface="Arial" charset="0"/>
              </a:rPr>
              <a:pPr/>
              <a:t>247</a:t>
            </a:fld>
            <a:endParaRPr lang="en-US">
              <a:latin typeface="Arial" charset="0"/>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endParaRPr lang="en-US">
              <a:latin typeface="Arial" charset="0"/>
            </a:endParaRPr>
          </a:p>
        </p:txBody>
      </p:sp>
      <p:sp>
        <p:nvSpPr>
          <p:cNvPr id="72708" name="Slide Number Placeholder 3"/>
          <p:cNvSpPr>
            <a:spLocks noGrp="1"/>
          </p:cNvSpPr>
          <p:nvPr>
            <p:ph type="sldNum" sz="quarter" idx="5"/>
          </p:nvPr>
        </p:nvSpPr>
        <p:spPr>
          <a:noFill/>
        </p:spPr>
        <p:txBody>
          <a:bodyPr/>
          <a:lstStyle/>
          <a:p>
            <a:fld id="{2372192B-9BE7-42B4-8526-0CF717E3C9EC}" type="slidenum">
              <a:rPr lang="en-US" smtClean="0">
                <a:latin typeface="Arial" charset="0"/>
              </a:rPr>
              <a:pPr/>
              <a:t>249</a:t>
            </a:fld>
            <a:endParaRPr lang="en-US">
              <a:latin typeface="Arial" charset="0"/>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a:latin typeface="Arial" charset="0"/>
            </a:endParaRPr>
          </a:p>
        </p:txBody>
      </p:sp>
      <p:sp>
        <p:nvSpPr>
          <p:cNvPr id="73732" name="Slide Number Placeholder 3"/>
          <p:cNvSpPr>
            <a:spLocks noGrp="1"/>
          </p:cNvSpPr>
          <p:nvPr>
            <p:ph type="sldNum" sz="quarter" idx="5"/>
          </p:nvPr>
        </p:nvSpPr>
        <p:spPr>
          <a:noFill/>
        </p:spPr>
        <p:txBody>
          <a:bodyPr/>
          <a:lstStyle/>
          <a:p>
            <a:fld id="{A9C7CE20-F787-434B-A860-E5B6A7CDE904}" type="slidenum">
              <a:rPr lang="en-US" smtClean="0">
                <a:latin typeface="Arial" charset="0"/>
              </a:rPr>
              <a:pPr/>
              <a:t>250</a:t>
            </a:fld>
            <a:endParaRPr lang="en-US">
              <a:latin typeface="Arial" charset="0"/>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endParaRPr lang="en-US">
              <a:latin typeface="Arial" charset="0"/>
            </a:endParaRPr>
          </a:p>
        </p:txBody>
      </p:sp>
      <p:sp>
        <p:nvSpPr>
          <p:cNvPr id="74756" name="Slide Number Placeholder 3"/>
          <p:cNvSpPr>
            <a:spLocks noGrp="1"/>
          </p:cNvSpPr>
          <p:nvPr>
            <p:ph type="sldNum" sz="quarter" idx="5"/>
          </p:nvPr>
        </p:nvSpPr>
        <p:spPr>
          <a:noFill/>
        </p:spPr>
        <p:txBody>
          <a:bodyPr/>
          <a:lstStyle/>
          <a:p>
            <a:fld id="{5AD5F206-09D1-4733-B1DF-58292900F125}" type="slidenum">
              <a:rPr lang="en-US" smtClean="0">
                <a:latin typeface="Arial" charset="0"/>
              </a:rPr>
              <a:pPr/>
              <a:t>251</a:t>
            </a:fld>
            <a:endParaRPr lang="en-US">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83E9D8AD-0EA9-409B-8FBC-A1E7F2620873}" type="slidenum">
              <a:rPr lang="en-US" b="0" smtClean="0">
                <a:latin typeface="Arial" pitchFamily="34" charset="0"/>
              </a:rPr>
              <a:pPr/>
              <a:t>23</a:t>
            </a:fld>
            <a:endParaRPr lang="en-US" b="0">
              <a:latin typeface="Arial" pitchFamily="34" charset="0"/>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endParaRPr lang="en-US">
              <a:latin typeface="Arial" charset="0"/>
            </a:endParaRPr>
          </a:p>
        </p:txBody>
      </p:sp>
      <p:sp>
        <p:nvSpPr>
          <p:cNvPr id="75780" name="Slide Number Placeholder 3"/>
          <p:cNvSpPr>
            <a:spLocks noGrp="1"/>
          </p:cNvSpPr>
          <p:nvPr>
            <p:ph type="sldNum" sz="quarter" idx="5"/>
          </p:nvPr>
        </p:nvSpPr>
        <p:spPr>
          <a:noFill/>
        </p:spPr>
        <p:txBody>
          <a:bodyPr/>
          <a:lstStyle/>
          <a:p>
            <a:fld id="{944E7DB9-CB22-4C10-B0AF-B78D7A6A3E4C}" type="slidenum">
              <a:rPr lang="en-US" smtClean="0">
                <a:latin typeface="Arial" charset="0"/>
              </a:rPr>
              <a:pPr/>
              <a:t>252</a:t>
            </a:fld>
            <a:endParaRPr lang="en-US">
              <a:latin typeface="Arial" charset="0"/>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643920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62595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endParaRPr lang="en-US">
              <a:latin typeface="Arial" charset="0"/>
            </a:endParaRPr>
          </a:p>
        </p:txBody>
      </p:sp>
      <p:sp>
        <p:nvSpPr>
          <p:cNvPr id="78852" name="Slide Number Placeholder 3"/>
          <p:cNvSpPr>
            <a:spLocks noGrp="1"/>
          </p:cNvSpPr>
          <p:nvPr>
            <p:ph type="sldNum" sz="quarter" idx="5"/>
          </p:nvPr>
        </p:nvSpPr>
        <p:spPr>
          <a:noFill/>
        </p:spPr>
        <p:txBody>
          <a:bodyPr/>
          <a:lstStyle/>
          <a:p>
            <a:fld id="{72033027-0919-4874-BF13-40C38A536752}" type="slidenum">
              <a:rPr lang="en-US" smtClean="0">
                <a:latin typeface="Arial" charset="0"/>
              </a:rPr>
              <a:pPr/>
              <a:t>256</a:t>
            </a:fld>
            <a:endParaRPr lang="en-US">
              <a:latin typeface="Arial" charset="0"/>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endParaRPr lang="en-US">
              <a:latin typeface="Arial" charset="0"/>
            </a:endParaRPr>
          </a:p>
        </p:txBody>
      </p:sp>
      <p:sp>
        <p:nvSpPr>
          <p:cNvPr id="79876" name="Slide Number Placeholder 3"/>
          <p:cNvSpPr>
            <a:spLocks noGrp="1"/>
          </p:cNvSpPr>
          <p:nvPr>
            <p:ph type="sldNum" sz="quarter" idx="5"/>
          </p:nvPr>
        </p:nvSpPr>
        <p:spPr>
          <a:noFill/>
        </p:spPr>
        <p:txBody>
          <a:bodyPr/>
          <a:lstStyle/>
          <a:p>
            <a:fld id="{32113F81-A116-48B2-AEDC-F7D5B48A342C}" type="slidenum">
              <a:rPr lang="en-US" smtClean="0">
                <a:latin typeface="Arial" charset="0"/>
              </a:rPr>
              <a:pPr/>
              <a:t>257</a:t>
            </a:fld>
            <a:endParaRPr lang="en-US">
              <a:latin typeface="Arial" charset="0"/>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p:spPr>
        <p:txBody>
          <a:bodyPr/>
          <a:lstStyle/>
          <a:p>
            <a:endParaRPr lang="en-US">
              <a:latin typeface="Arial" charset="0"/>
            </a:endParaRPr>
          </a:p>
        </p:txBody>
      </p:sp>
      <p:sp>
        <p:nvSpPr>
          <p:cNvPr id="80900" name="Slide Number Placeholder 3"/>
          <p:cNvSpPr>
            <a:spLocks noGrp="1"/>
          </p:cNvSpPr>
          <p:nvPr>
            <p:ph type="sldNum" sz="quarter" idx="5"/>
          </p:nvPr>
        </p:nvSpPr>
        <p:spPr>
          <a:noFill/>
        </p:spPr>
        <p:txBody>
          <a:bodyPr/>
          <a:lstStyle/>
          <a:p>
            <a:fld id="{5B1E38FB-F491-4144-B606-9748D6F7F23B}" type="slidenum">
              <a:rPr lang="en-US" smtClean="0">
                <a:latin typeface="Arial" charset="0"/>
              </a:rPr>
              <a:pPr/>
              <a:t>258</a:t>
            </a:fld>
            <a:endParaRPr lang="en-US">
              <a:latin typeface="Arial" charset="0"/>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endParaRPr lang="en-US">
              <a:latin typeface="Arial" charset="0"/>
            </a:endParaRPr>
          </a:p>
        </p:txBody>
      </p:sp>
      <p:sp>
        <p:nvSpPr>
          <p:cNvPr id="81924" name="Slide Number Placeholder 3"/>
          <p:cNvSpPr>
            <a:spLocks noGrp="1"/>
          </p:cNvSpPr>
          <p:nvPr>
            <p:ph type="sldNum" sz="quarter" idx="5"/>
          </p:nvPr>
        </p:nvSpPr>
        <p:spPr>
          <a:noFill/>
        </p:spPr>
        <p:txBody>
          <a:bodyPr/>
          <a:lstStyle/>
          <a:p>
            <a:fld id="{35558FF3-F2F7-4890-957A-F55A86E19B5E}" type="slidenum">
              <a:rPr lang="en-US" smtClean="0">
                <a:latin typeface="Arial" charset="0"/>
              </a:rPr>
              <a:pPr/>
              <a:t>259</a:t>
            </a:fld>
            <a:endParaRPr lang="en-US">
              <a:latin typeface="Arial" charset="0"/>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endParaRPr lang="en-US">
              <a:latin typeface="Arial" charset="0"/>
            </a:endParaRPr>
          </a:p>
        </p:txBody>
      </p:sp>
      <p:sp>
        <p:nvSpPr>
          <p:cNvPr id="82948" name="Slide Number Placeholder 3"/>
          <p:cNvSpPr>
            <a:spLocks noGrp="1"/>
          </p:cNvSpPr>
          <p:nvPr>
            <p:ph type="sldNum" sz="quarter" idx="5"/>
          </p:nvPr>
        </p:nvSpPr>
        <p:spPr>
          <a:noFill/>
        </p:spPr>
        <p:txBody>
          <a:bodyPr/>
          <a:lstStyle/>
          <a:p>
            <a:fld id="{828064D0-E9DB-4E9A-95FE-88FB2FBAC6F3}" type="slidenum">
              <a:rPr lang="en-US" smtClean="0">
                <a:latin typeface="Arial" charset="0"/>
              </a:rPr>
              <a:pPr/>
              <a:t>260</a:t>
            </a:fld>
            <a:endParaRPr lang="en-US">
              <a:latin typeface="Arial" charset="0"/>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p:spPr>
        <p:txBody>
          <a:bodyPr/>
          <a:lstStyle/>
          <a:p>
            <a:endParaRPr lang="en-US">
              <a:latin typeface="Arial" charset="0"/>
            </a:endParaRPr>
          </a:p>
        </p:txBody>
      </p:sp>
      <p:sp>
        <p:nvSpPr>
          <p:cNvPr id="83972" name="Slide Number Placeholder 3"/>
          <p:cNvSpPr>
            <a:spLocks noGrp="1"/>
          </p:cNvSpPr>
          <p:nvPr>
            <p:ph type="sldNum" sz="quarter" idx="5"/>
          </p:nvPr>
        </p:nvSpPr>
        <p:spPr>
          <a:noFill/>
        </p:spPr>
        <p:txBody>
          <a:bodyPr/>
          <a:lstStyle/>
          <a:p>
            <a:fld id="{8890806F-6F19-4939-B8FE-09355CC82F27}" type="slidenum">
              <a:rPr lang="en-US" smtClean="0">
                <a:latin typeface="Arial" charset="0"/>
              </a:rPr>
              <a:pPr/>
              <a:t>261</a:t>
            </a:fld>
            <a:endParaRPr lang="en-US">
              <a:latin typeface="Arial" charset="0"/>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endParaRPr lang="en-US">
              <a:latin typeface="Arial" charset="0"/>
            </a:endParaRPr>
          </a:p>
        </p:txBody>
      </p:sp>
      <p:sp>
        <p:nvSpPr>
          <p:cNvPr id="53252" name="Slide Number Placeholder 3"/>
          <p:cNvSpPr>
            <a:spLocks noGrp="1"/>
          </p:cNvSpPr>
          <p:nvPr>
            <p:ph type="sldNum" sz="quarter" idx="5"/>
          </p:nvPr>
        </p:nvSpPr>
        <p:spPr>
          <a:noFill/>
        </p:spPr>
        <p:txBody>
          <a:bodyPr/>
          <a:lstStyle/>
          <a:p>
            <a:fld id="{9FA77C28-F867-45A1-B381-138732AB895B}" type="slidenum">
              <a:rPr lang="en-US" smtClean="0">
                <a:latin typeface="Arial" charset="0"/>
              </a:rPr>
              <a:pPr/>
              <a:t>262</a:t>
            </a:fld>
            <a:endParaRPr lang="en-US">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0A0D1191-8AE4-4E7C-B9FF-521D38731219}" type="slidenum">
              <a:rPr lang="en-US" b="0" smtClean="0">
                <a:latin typeface="Arial" pitchFamily="34" charset="0"/>
              </a:rPr>
              <a:pPr/>
              <a:t>24</a:t>
            </a:fld>
            <a:endParaRPr lang="en-US" b="0">
              <a:latin typeface="Arial" pitchFamily="34" charset="0"/>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a:latin typeface="Arial" charset="0"/>
            </a:endParaRPr>
          </a:p>
        </p:txBody>
      </p:sp>
      <p:sp>
        <p:nvSpPr>
          <p:cNvPr id="54276" name="Slide Number Placeholder 3"/>
          <p:cNvSpPr>
            <a:spLocks noGrp="1"/>
          </p:cNvSpPr>
          <p:nvPr>
            <p:ph type="sldNum" sz="quarter" idx="5"/>
          </p:nvPr>
        </p:nvSpPr>
        <p:spPr>
          <a:noFill/>
        </p:spPr>
        <p:txBody>
          <a:bodyPr/>
          <a:lstStyle/>
          <a:p>
            <a:fld id="{1500788B-FE9C-43E5-B06C-639145EBD4DC}" type="slidenum">
              <a:rPr lang="en-US" smtClean="0">
                <a:latin typeface="Arial" charset="0"/>
              </a:rPr>
              <a:pPr/>
              <a:t>263</a:t>
            </a:fld>
            <a:endParaRPr lang="en-US">
              <a:latin typeface="Arial" charset="0"/>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endParaRPr lang="en-US">
              <a:latin typeface="Arial" charset="0"/>
            </a:endParaRPr>
          </a:p>
        </p:txBody>
      </p:sp>
      <p:sp>
        <p:nvSpPr>
          <p:cNvPr id="55300" name="Slide Number Placeholder 3"/>
          <p:cNvSpPr>
            <a:spLocks noGrp="1"/>
          </p:cNvSpPr>
          <p:nvPr>
            <p:ph type="sldNum" sz="quarter" idx="5"/>
          </p:nvPr>
        </p:nvSpPr>
        <p:spPr>
          <a:noFill/>
        </p:spPr>
        <p:txBody>
          <a:bodyPr/>
          <a:lstStyle/>
          <a:p>
            <a:fld id="{BCEFB6EC-B245-40A4-9236-73C1ED5CFB0A}" type="slidenum">
              <a:rPr lang="en-US" smtClean="0">
                <a:latin typeface="Arial" charset="0"/>
              </a:rPr>
              <a:pPr/>
              <a:t>264</a:t>
            </a:fld>
            <a:endParaRPr lang="en-US">
              <a:latin typeface="Arial" charset="0"/>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a:latin typeface="Arial" charset="0"/>
            </a:endParaRPr>
          </a:p>
        </p:txBody>
      </p:sp>
      <p:sp>
        <p:nvSpPr>
          <p:cNvPr id="56324" name="Slide Number Placeholder 3"/>
          <p:cNvSpPr>
            <a:spLocks noGrp="1"/>
          </p:cNvSpPr>
          <p:nvPr>
            <p:ph type="sldNum" sz="quarter" idx="5"/>
          </p:nvPr>
        </p:nvSpPr>
        <p:spPr>
          <a:noFill/>
        </p:spPr>
        <p:txBody>
          <a:bodyPr/>
          <a:lstStyle/>
          <a:p>
            <a:fld id="{F17122B6-4192-4D9A-84EC-9B907AFD3616}" type="slidenum">
              <a:rPr lang="en-US" smtClean="0">
                <a:latin typeface="Arial" charset="0"/>
              </a:rPr>
              <a:pPr/>
              <a:t>265</a:t>
            </a:fld>
            <a:endParaRPr lang="en-US">
              <a:latin typeface="Arial" charset="0"/>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US">
              <a:latin typeface="Arial" charset="0"/>
            </a:endParaRPr>
          </a:p>
        </p:txBody>
      </p:sp>
      <p:sp>
        <p:nvSpPr>
          <p:cNvPr id="57348" name="Slide Number Placeholder 3"/>
          <p:cNvSpPr>
            <a:spLocks noGrp="1"/>
          </p:cNvSpPr>
          <p:nvPr>
            <p:ph type="sldNum" sz="quarter" idx="5"/>
          </p:nvPr>
        </p:nvSpPr>
        <p:spPr>
          <a:noFill/>
        </p:spPr>
        <p:txBody>
          <a:bodyPr/>
          <a:lstStyle/>
          <a:p>
            <a:fld id="{D50D15C1-996E-407C-BC42-F9140636D09B}" type="slidenum">
              <a:rPr lang="en-US" smtClean="0">
                <a:latin typeface="Arial" charset="0"/>
              </a:rPr>
              <a:pPr/>
              <a:t>266</a:t>
            </a:fld>
            <a:endParaRPr lang="en-US">
              <a:latin typeface="Arial" charset="0"/>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pPr marL="171450" indent="-171450">
              <a:buFont typeface="Arial" panose="020B0604020202020204" pitchFamily="34" charset="0"/>
              <a:buChar char="•"/>
            </a:pPr>
            <a:r>
              <a:rPr lang="en-US" dirty="0">
                <a:latin typeface="Arial" charset="0"/>
              </a:rPr>
              <a:t>Since, developers were still writing code for single thread, intel released the above lib to make multi-threading </a:t>
            </a:r>
            <a:r>
              <a:rPr lang="en-US" dirty="0" err="1">
                <a:latin typeface="Arial" charset="0"/>
              </a:rPr>
              <a:t>appns</a:t>
            </a:r>
            <a:r>
              <a:rPr lang="en-US" dirty="0">
                <a:latin typeface="Arial" charset="0"/>
              </a:rPr>
              <a:t> coding easier.</a:t>
            </a:r>
          </a:p>
          <a:p>
            <a:pPr marL="171450" indent="-171450">
              <a:buFont typeface="Arial" panose="020B0604020202020204" pitchFamily="34" charset="0"/>
              <a:buChar char="•"/>
            </a:pPr>
            <a:endParaRPr lang="en-US" dirty="0">
              <a:latin typeface="Arial" charset="0"/>
            </a:endParaRPr>
          </a:p>
        </p:txBody>
      </p:sp>
      <p:sp>
        <p:nvSpPr>
          <p:cNvPr id="61444" name="Slide Number Placeholder 3"/>
          <p:cNvSpPr>
            <a:spLocks noGrp="1"/>
          </p:cNvSpPr>
          <p:nvPr>
            <p:ph type="sldNum" sz="quarter" idx="5"/>
          </p:nvPr>
        </p:nvSpPr>
        <p:spPr>
          <a:noFill/>
        </p:spPr>
        <p:txBody>
          <a:bodyPr/>
          <a:lstStyle/>
          <a:p>
            <a:fld id="{44CE8C32-6619-47A6-85CF-65143FE6CA11}" type="slidenum">
              <a:rPr lang="en-US" smtClean="0">
                <a:latin typeface="Arial" charset="0"/>
              </a:rPr>
              <a:pPr/>
              <a:t>267</a:t>
            </a:fld>
            <a:endParaRPr lang="en-US">
              <a:latin typeface="Arial" charset="0"/>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dirty="0">
              <a:latin typeface="Arial" charset="0"/>
            </a:endParaRPr>
          </a:p>
        </p:txBody>
      </p:sp>
      <p:sp>
        <p:nvSpPr>
          <p:cNvPr id="62468" name="Slide Number Placeholder 3"/>
          <p:cNvSpPr>
            <a:spLocks noGrp="1"/>
          </p:cNvSpPr>
          <p:nvPr>
            <p:ph type="sldNum" sz="quarter" idx="5"/>
          </p:nvPr>
        </p:nvSpPr>
        <p:spPr>
          <a:noFill/>
        </p:spPr>
        <p:txBody>
          <a:bodyPr/>
          <a:lstStyle/>
          <a:p>
            <a:fld id="{44377A63-6843-4558-B759-98CE2E6D16C6}" type="slidenum">
              <a:rPr lang="en-US" smtClean="0">
                <a:latin typeface="Arial" charset="0"/>
              </a:rPr>
              <a:pPr/>
              <a:t>268</a:t>
            </a:fld>
            <a:endParaRPr lang="en-US">
              <a:latin typeface="Arial" charset="0"/>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a:latin typeface="Arial" charset="0"/>
            </a:endParaRPr>
          </a:p>
        </p:txBody>
      </p:sp>
      <p:sp>
        <p:nvSpPr>
          <p:cNvPr id="63492" name="Slide Number Placeholder 3"/>
          <p:cNvSpPr>
            <a:spLocks noGrp="1"/>
          </p:cNvSpPr>
          <p:nvPr>
            <p:ph type="sldNum" sz="quarter" idx="5"/>
          </p:nvPr>
        </p:nvSpPr>
        <p:spPr>
          <a:noFill/>
        </p:spPr>
        <p:txBody>
          <a:bodyPr/>
          <a:lstStyle/>
          <a:p>
            <a:fld id="{6E4DAA42-5A22-463A-A2CF-8E16FB047C29}" type="slidenum">
              <a:rPr lang="en-US" smtClean="0">
                <a:latin typeface="Arial" charset="0"/>
              </a:rPr>
              <a:pPr/>
              <a:t>269</a:t>
            </a:fld>
            <a:endParaRPr lang="en-US">
              <a:latin typeface="Arial" charset="0"/>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endParaRPr lang="en-US">
              <a:latin typeface="Arial" charset="0"/>
            </a:endParaRPr>
          </a:p>
        </p:txBody>
      </p:sp>
      <p:sp>
        <p:nvSpPr>
          <p:cNvPr id="64516" name="Slide Number Placeholder 3"/>
          <p:cNvSpPr>
            <a:spLocks noGrp="1"/>
          </p:cNvSpPr>
          <p:nvPr>
            <p:ph type="sldNum" sz="quarter" idx="5"/>
          </p:nvPr>
        </p:nvSpPr>
        <p:spPr>
          <a:noFill/>
        </p:spPr>
        <p:txBody>
          <a:bodyPr/>
          <a:lstStyle/>
          <a:p>
            <a:fld id="{8185903A-B93E-42FA-8813-B63BAB897262}" type="slidenum">
              <a:rPr lang="en-US" smtClean="0">
                <a:latin typeface="Arial" charset="0"/>
              </a:rPr>
              <a:pPr/>
              <a:t>270</a:t>
            </a:fld>
            <a:endParaRPr lang="en-US">
              <a:latin typeface="Arial" charset="0"/>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endParaRPr lang="en-US">
              <a:latin typeface="Arial" charset="0"/>
            </a:endParaRPr>
          </a:p>
        </p:txBody>
      </p:sp>
      <p:sp>
        <p:nvSpPr>
          <p:cNvPr id="65540" name="Slide Number Placeholder 3"/>
          <p:cNvSpPr>
            <a:spLocks noGrp="1"/>
          </p:cNvSpPr>
          <p:nvPr>
            <p:ph type="sldNum" sz="quarter" idx="5"/>
          </p:nvPr>
        </p:nvSpPr>
        <p:spPr>
          <a:noFill/>
        </p:spPr>
        <p:txBody>
          <a:bodyPr/>
          <a:lstStyle/>
          <a:p>
            <a:fld id="{D588375E-F5AA-4E61-BF12-860753F27750}" type="slidenum">
              <a:rPr lang="en-US" smtClean="0">
                <a:latin typeface="Arial" charset="0"/>
              </a:rPr>
              <a:pPr/>
              <a:t>271</a:t>
            </a:fld>
            <a:endParaRPr lang="en-US">
              <a:latin typeface="Arial" charset="0"/>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endParaRPr lang="en-US">
              <a:latin typeface="Arial" charset="0"/>
            </a:endParaRPr>
          </a:p>
        </p:txBody>
      </p:sp>
      <p:sp>
        <p:nvSpPr>
          <p:cNvPr id="66564" name="Slide Number Placeholder 3"/>
          <p:cNvSpPr>
            <a:spLocks noGrp="1"/>
          </p:cNvSpPr>
          <p:nvPr>
            <p:ph type="sldNum" sz="quarter" idx="5"/>
          </p:nvPr>
        </p:nvSpPr>
        <p:spPr>
          <a:noFill/>
        </p:spPr>
        <p:txBody>
          <a:bodyPr/>
          <a:lstStyle/>
          <a:p>
            <a:fld id="{5E6AFDD8-7E73-44E7-9DA7-6CD43CEE11AA}" type="slidenum">
              <a:rPr lang="en-US" smtClean="0">
                <a:latin typeface="Arial" charset="0"/>
              </a:rPr>
              <a:pPr/>
              <a:t>272</a:t>
            </a:fld>
            <a:endParaRPr lang="en-US">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SOA/SOC </a:t>
            </a:r>
            <a:r>
              <a:rPr lang="en-US" dirty="0" err="1"/>
              <a:t>seprates</a:t>
            </a:r>
            <a:r>
              <a:rPr lang="en-US" dirty="0"/>
              <a:t> SRL from other</a:t>
            </a:r>
            <a:br>
              <a:rPr lang="en-US" dirty="0"/>
            </a:br>
            <a:endParaRPr lang="en-US" dirty="0"/>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51C555C3-435F-480B-9A79-7722C3654776}" type="slidenum">
              <a:rPr lang="en-US" b="0" smtClean="0">
                <a:latin typeface="Arial" pitchFamily="34" charset="0"/>
              </a:rPr>
              <a:pPr/>
              <a:t>25</a:t>
            </a:fld>
            <a:endParaRPr lang="en-US" b="0">
              <a:latin typeface="Arial" pitchFamily="34" charset="0"/>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pPr marL="171450" indent="-171450">
              <a:buFont typeface="Arial" panose="020B0604020202020204" pitchFamily="34" charset="0"/>
              <a:buChar char="•"/>
            </a:pPr>
            <a:r>
              <a:rPr lang="en-US" dirty="0">
                <a:latin typeface="Arial" charset="0"/>
              </a:rPr>
              <a:t>Can be used for A2 hotel booking**</a:t>
            </a:r>
          </a:p>
          <a:p>
            <a:pPr marL="171450" indent="-171450">
              <a:buFont typeface="Arial" panose="020B0604020202020204" pitchFamily="34" charset="0"/>
              <a:buChar char="•"/>
            </a:pPr>
            <a:r>
              <a:rPr lang="en-US" dirty="0">
                <a:latin typeface="Arial" charset="0"/>
              </a:rPr>
              <a:t>Event </a:t>
            </a:r>
            <a:r>
              <a:rPr lang="en-US" dirty="0" err="1">
                <a:latin typeface="Arial" charset="0"/>
              </a:rPr>
              <a:t>listner</a:t>
            </a:r>
            <a:r>
              <a:rPr lang="en-US" dirty="0">
                <a:latin typeface="Arial" charset="0"/>
              </a:rPr>
              <a:t> calls delegate?</a:t>
            </a:r>
          </a:p>
          <a:p>
            <a:pPr marL="171450" indent="-171450">
              <a:buFont typeface="Arial" panose="020B0604020202020204" pitchFamily="34" charset="0"/>
              <a:buChar char="•"/>
            </a:pPr>
            <a:r>
              <a:rPr lang="en-US" dirty="0" err="1">
                <a:latin typeface="Arial" charset="0"/>
              </a:rPr>
              <a:t>Promisisng</a:t>
            </a:r>
            <a:r>
              <a:rPr lang="en-US" dirty="0">
                <a:latin typeface="Arial" charset="0"/>
              </a:rPr>
              <a:t> does the chasing for u.</a:t>
            </a:r>
          </a:p>
        </p:txBody>
      </p:sp>
      <p:sp>
        <p:nvSpPr>
          <p:cNvPr id="67588" name="Slide Number Placeholder 3"/>
          <p:cNvSpPr>
            <a:spLocks noGrp="1"/>
          </p:cNvSpPr>
          <p:nvPr>
            <p:ph type="sldNum" sz="quarter" idx="5"/>
          </p:nvPr>
        </p:nvSpPr>
        <p:spPr>
          <a:noFill/>
        </p:spPr>
        <p:txBody>
          <a:bodyPr/>
          <a:lstStyle/>
          <a:p>
            <a:fld id="{91C23D3F-1CAC-4C2A-945B-337DFCEA4794}" type="slidenum">
              <a:rPr lang="en-US" smtClean="0">
                <a:latin typeface="Arial" charset="0"/>
              </a:rPr>
              <a:pPr/>
              <a:t>273</a:t>
            </a:fld>
            <a:endParaRPr lang="en-US">
              <a:latin typeface="Arial" charset="0"/>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p:spPr>
        <p:txBody>
          <a:bodyPr/>
          <a:lstStyle/>
          <a:p>
            <a:endParaRPr lang="en-US">
              <a:latin typeface="Arial" charset="0"/>
            </a:endParaRPr>
          </a:p>
        </p:txBody>
      </p:sp>
      <p:sp>
        <p:nvSpPr>
          <p:cNvPr id="68612" name="Slide Number Placeholder 3"/>
          <p:cNvSpPr>
            <a:spLocks noGrp="1"/>
          </p:cNvSpPr>
          <p:nvPr>
            <p:ph type="sldNum" sz="quarter" idx="5"/>
          </p:nvPr>
        </p:nvSpPr>
        <p:spPr>
          <a:noFill/>
        </p:spPr>
        <p:txBody>
          <a:bodyPr/>
          <a:lstStyle/>
          <a:p>
            <a:fld id="{EBD28461-6645-47E0-A62B-22810B9600E1}" type="slidenum">
              <a:rPr lang="en-US" smtClean="0">
                <a:latin typeface="Arial" charset="0"/>
              </a:rPr>
              <a:pPr/>
              <a:t>274</a:t>
            </a:fld>
            <a:endParaRPr lang="en-US">
              <a:latin typeface="Arial" charset="0"/>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Js</a:t>
            </a:r>
            <a:r>
              <a:rPr lang="en-US" dirty="0"/>
              <a:t> is not callback, it’s event driven.</a:t>
            </a:r>
          </a:p>
        </p:txBody>
      </p:sp>
      <p:sp>
        <p:nvSpPr>
          <p:cNvPr id="4" name="Slide Number Placeholder 3"/>
          <p:cNvSpPr>
            <a:spLocks noGrp="1"/>
          </p:cNvSpPr>
          <p:nvPr>
            <p:ph type="sldNum" sz="quarter" idx="5"/>
          </p:nvPr>
        </p:nvSpPr>
        <p:spPr/>
        <p:txBody>
          <a:bodyPr/>
          <a:lstStyle/>
          <a:p>
            <a:pPr>
              <a:defRPr/>
            </a:pPr>
            <a:fld id="{EA890248-C579-4297-87B9-AEB6A657E801}" type="slidenum">
              <a:rPr lang="en-US" smtClean="0"/>
              <a:pPr>
                <a:defRPr/>
              </a:pPr>
              <a:t>275</a:t>
            </a:fld>
            <a:endParaRPr lang="en-US"/>
          </a:p>
        </p:txBody>
      </p:sp>
    </p:spTree>
    <p:extLst>
      <p:ext uri="{BB962C8B-B14F-4D97-AF65-F5344CB8AC3E}">
        <p14:creationId xmlns:p14="http://schemas.microsoft.com/office/powerpoint/2010/main" val="1448641459"/>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A890248-C579-4297-87B9-AEB6A657E801}" type="slidenum">
              <a:rPr lang="en-US" smtClean="0"/>
              <a:pPr>
                <a:defRPr/>
              </a:pPr>
              <a:t>276</a:t>
            </a:fld>
            <a:endParaRPr lang="en-US"/>
          </a:p>
        </p:txBody>
      </p:sp>
    </p:spTree>
    <p:extLst>
      <p:ext uri="{BB962C8B-B14F-4D97-AF65-F5344CB8AC3E}">
        <p14:creationId xmlns:p14="http://schemas.microsoft.com/office/powerpoint/2010/main" val="2074844127"/>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u make </a:t>
            </a:r>
            <a:r>
              <a:rPr lang="en-US" dirty="0" err="1"/>
              <a:t>Fn</a:t>
            </a:r>
            <a:r>
              <a:rPr lang="en-US" dirty="0"/>
              <a:t> calls </a:t>
            </a:r>
            <a:r>
              <a:rPr lang="en-US" dirty="0" err="1"/>
              <a:t>bfr</a:t>
            </a:r>
            <a:r>
              <a:rPr lang="en-US" dirty="0"/>
              <a:t> &amp; do other things while waiting for the O/P.</a:t>
            </a:r>
          </a:p>
        </p:txBody>
      </p:sp>
      <p:sp>
        <p:nvSpPr>
          <p:cNvPr id="4" name="Slide Number Placeholder 3"/>
          <p:cNvSpPr>
            <a:spLocks noGrp="1"/>
          </p:cNvSpPr>
          <p:nvPr>
            <p:ph type="sldNum" sz="quarter" idx="5"/>
          </p:nvPr>
        </p:nvSpPr>
        <p:spPr/>
        <p:txBody>
          <a:bodyPr/>
          <a:lstStyle/>
          <a:p>
            <a:pPr>
              <a:defRPr/>
            </a:pPr>
            <a:fld id="{EA890248-C579-4297-87B9-AEB6A657E801}" type="slidenum">
              <a:rPr lang="en-US" smtClean="0"/>
              <a:pPr>
                <a:defRPr/>
              </a:pPr>
              <a:t>284</a:t>
            </a:fld>
            <a:endParaRPr lang="en-US"/>
          </a:p>
        </p:txBody>
      </p:sp>
    </p:spTree>
    <p:extLst>
      <p:ext uri="{BB962C8B-B14F-4D97-AF65-F5344CB8AC3E}">
        <p14:creationId xmlns:p14="http://schemas.microsoft.com/office/powerpoint/2010/main" val="75526058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marL="171450" indent="-171450">
              <a:buFont typeface="Arial" panose="020B0604020202020204" pitchFamily="34" charset="0"/>
              <a:buChar char="•"/>
            </a:pPr>
            <a:r>
              <a:rPr lang="en-US" sz="1200" dirty="0" err="1"/>
              <a:t>baseExecutionTime</a:t>
            </a:r>
            <a:r>
              <a:rPr lang="en-US" sz="1200" dirty="0"/>
              <a:t> ~ Synchronous time , </a:t>
            </a:r>
            <a:r>
              <a:rPr lang="en-US" sz="1200" dirty="0" err="1"/>
              <a:t>improvedExecutionTime</a:t>
            </a:r>
            <a:r>
              <a:rPr lang="en-US" sz="1200" dirty="0"/>
              <a:t> ~Asynchronous time </a:t>
            </a:r>
          </a:p>
          <a:p>
            <a:pPr marL="171450" indent="-171450">
              <a:buFont typeface="Arial" panose="020B0604020202020204" pitchFamily="34" charset="0"/>
              <a:buChar char="•"/>
            </a:pPr>
            <a:endParaRPr lang="en-US" dirty="0">
              <a:latin typeface="Arial" charset="0"/>
            </a:endParaRPr>
          </a:p>
        </p:txBody>
      </p:sp>
      <p:sp>
        <p:nvSpPr>
          <p:cNvPr id="69636" name="Slide Number Placeholder 3"/>
          <p:cNvSpPr>
            <a:spLocks noGrp="1"/>
          </p:cNvSpPr>
          <p:nvPr>
            <p:ph type="sldNum" sz="quarter" idx="5"/>
          </p:nvPr>
        </p:nvSpPr>
        <p:spPr>
          <a:noFill/>
        </p:spPr>
        <p:txBody>
          <a:bodyPr/>
          <a:lstStyle/>
          <a:p>
            <a:fld id="{A889A6D1-0F67-4A9F-8D7C-B0ACF54BF701}" type="slidenum">
              <a:rPr lang="en-US" smtClean="0">
                <a:latin typeface="Arial" charset="0"/>
              </a:rPr>
              <a:pPr/>
              <a:t>289</a:t>
            </a:fld>
            <a:endParaRPr lang="en-US">
              <a:latin typeface="Arial" charset="0"/>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endParaRPr lang="en-US">
              <a:latin typeface="Arial" charset="0"/>
            </a:endParaRPr>
          </a:p>
        </p:txBody>
      </p:sp>
      <p:sp>
        <p:nvSpPr>
          <p:cNvPr id="70660" name="Slide Number Placeholder 3"/>
          <p:cNvSpPr>
            <a:spLocks noGrp="1"/>
          </p:cNvSpPr>
          <p:nvPr>
            <p:ph type="sldNum" sz="quarter" idx="5"/>
          </p:nvPr>
        </p:nvSpPr>
        <p:spPr>
          <a:noFill/>
        </p:spPr>
        <p:txBody>
          <a:bodyPr/>
          <a:lstStyle/>
          <a:p>
            <a:fld id="{C4AF1496-D021-44ED-94FD-EB7031B2A668}" type="slidenum">
              <a:rPr lang="en-US" smtClean="0">
                <a:latin typeface="Arial" charset="0"/>
              </a:rPr>
              <a:pPr/>
              <a:t>290</a:t>
            </a:fld>
            <a:endParaRPr lang="en-US">
              <a:latin typeface="Arial" charset="0"/>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76569F81-7342-4B5C-A4FD-721A30C93606}" type="slidenum">
              <a:rPr lang="en-US" smtClean="0">
                <a:latin typeface="Arial" charset="0"/>
              </a:rPr>
              <a:pPr/>
              <a:t>291</a:t>
            </a:fld>
            <a:endParaRPr lang="en-US">
              <a:latin typeface="Arial" charset="0"/>
            </a:endParaRPr>
          </a:p>
        </p:txBody>
      </p:sp>
      <p:sp>
        <p:nvSpPr>
          <p:cNvPr id="71683" name="Rectangle 2"/>
          <p:cNvSpPr>
            <a:spLocks noGrp="1" noRot="1" noChangeAspect="1" noChangeArrowheads="1" noTextEdit="1"/>
          </p:cNvSpPr>
          <p:nvPr>
            <p:ph type="sldImg"/>
          </p:nvPr>
        </p:nvSpPr>
        <p:spPr>
          <a:xfrm>
            <a:off x="1441450" y="923925"/>
            <a:ext cx="4427538" cy="3321050"/>
          </a:xfrm>
          <a:solidFill>
            <a:srgbClr val="FFFFFF"/>
          </a:solidFill>
          <a:ln/>
        </p:spPr>
      </p:sp>
      <p:sp>
        <p:nvSpPr>
          <p:cNvPr id="71684" name="Text Box 3"/>
          <p:cNvSpPr txBox="1">
            <a:spLocks noChangeArrowheads="1"/>
          </p:cNvSpPr>
          <p:nvPr/>
        </p:nvSpPr>
        <p:spPr bwMode="auto">
          <a:xfrm>
            <a:off x="1131888" y="4568825"/>
            <a:ext cx="5056187" cy="3687763"/>
          </a:xfrm>
          <a:prstGeom prst="rect">
            <a:avLst/>
          </a:prstGeom>
          <a:noFill/>
          <a:ln w="9525">
            <a:noFill/>
            <a:miter lim="800000"/>
            <a:headEnd/>
            <a:tailEnd/>
          </a:ln>
        </p:spPr>
        <p:txBody>
          <a:bodyPr lIns="0" tIns="0" rIns="0" bIns="0"/>
          <a:lstStyle/>
          <a:p>
            <a:pPr defTabSz="846138"/>
            <a:endParaRPr lang="en-US" sz="2200"/>
          </a:p>
        </p:txBody>
      </p:sp>
      <p:sp>
        <p:nvSpPr>
          <p:cNvPr id="2" name="Notes Placeholder 1">
            <a:extLst>
              <a:ext uri="{FF2B5EF4-FFF2-40B4-BE49-F238E27FC236}">
                <a16:creationId xmlns:a16="http://schemas.microsoft.com/office/drawing/2014/main" id="{B7BEBC11-50C2-76B8-4B32-586C3950DC9E}"/>
              </a:ext>
            </a:extLst>
          </p:cNvPr>
          <p:cNvSpPr>
            <a:spLocks noGrp="1"/>
          </p:cNvSpPr>
          <p:nvPr>
            <p:ph type="body" idx="1"/>
          </p:nvPr>
        </p:nvSpPr>
        <p:spPr/>
        <p:txBody>
          <a:bodyPr/>
          <a:lstStyle/>
          <a:p>
            <a:endParaRPr lang="en-US" dirty="0"/>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endParaRPr lang="en-US">
              <a:latin typeface="Arial" charset="0"/>
            </a:endParaRPr>
          </a:p>
        </p:txBody>
      </p:sp>
      <p:sp>
        <p:nvSpPr>
          <p:cNvPr id="72708" name="Slide Number Placeholder 3"/>
          <p:cNvSpPr>
            <a:spLocks noGrp="1"/>
          </p:cNvSpPr>
          <p:nvPr>
            <p:ph type="sldNum" sz="quarter" idx="5"/>
          </p:nvPr>
        </p:nvSpPr>
        <p:spPr>
          <a:noFill/>
        </p:spPr>
        <p:txBody>
          <a:bodyPr/>
          <a:lstStyle/>
          <a:p>
            <a:fld id="{582D25A6-5071-4707-97FF-F84E432E6E8C}" type="slidenum">
              <a:rPr lang="en-US" smtClean="0">
                <a:latin typeface="Arial" charset="0"/>
              </a:rPr>
              <a:pPr/>
              <a:t>292</a:t>
            </a:fld>
            <a:endParaRPr lang="en-US">
              <a:latin typeface="Arial" charset="0"/>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a:latin typeface="Arial" charset="0"/>
            </a:endParaRPr>
          </a:p>
        </p:txBody>
      </p:sp>
      <p:sp>
        <p:nvSpPr>
          <p:cNvPr id="73732" name="Slide Number Placeholder 3"/>
          <p:cNvSpPr>
            <a:spLocks noGrp="1"/>
          </p:cNvSpPr>
          <p:nvPr>
            <p:ph type="sldNum" sz="quarter" idx="5"/>
          </p:nvPr>
        </p:nvSpPr>
        <p:spPr>
          <a:noFill/>
        </p:spPr>
        <p:txBody>
          <a:bodyPr/>
          <a:lstStyle/>
          <a:p>
            <a:fld id="{E635FB2F-A388-41B3-BA33-4FA4A17E6603}" type="slidenum">
              <a:rPr lang="en-US" smtClean="0">
                <a:latin typeface="Arial" charset="0"/>
              </a:rPr>
              <a:pPr/>
              <a:t>293</a:t>
            </a:fld>
            <a:endParaRPr lang="en-US">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0B0D631E-99C1-4BEE-91E9-E6CAF2ED4539}" type="slidenum">
              <a:rPr lang="en-US" b="0" smtClean="0">
                <a:latin typeface="Arial" pitchFamily="34" charset="0"/>
              </a:rPr>
              <a:pPr/>
              <a:t>26</a:t>
            </a:fld>
            <a:endParaRPr lang="en-US" b="0">
              <a:latin typeface="Arial" pitchFamily="34" charset="0"/>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endParaRPr lang="en-US">
              <a:latin typeface="Arial" charset="0"/>
            </a:endParaRPr>
          </a:p>
        </p:txBody>
      </p:sp>
      <p:sp>
        <p:nvSpPr>
          <p:cNvPr id="75780" name="Slide Number Placeholder 3"/>
          <p:cNvSpPr>
            <a:spLocks noGrp="1"/>
          </p:cNvSpPr>
          <p:nvPr>
            <p:ph type="sldNum" sz="quarter" idx="5"/>
          </p:nvPr>
        </p:nvSpPr>
        <p:spPr>
          <a:noFill/>
        </p:spPr>
        <p:txBody>
          <a:bodyPr/>
          <a:lstStyle/>
          <a:p>
            <a:fld id="{77156A1F-2E32-4DB3-A38F-5CA32FA64D62}" type="slidenum">
              <a:rPr lang="en-US" smtClean="0">
                <a:latin typeface="Arial" charset="0"/>
              </a:rPr>
              <a:pPr/>
              <a:t>296</a:t>
            </a:fld>
            <a:endParaRPr lang="en-US">
              <a:latin typeface="Arial" charset="0"/>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p:spPr>
        <p:txBody>
          <a:bodyPr/>
          <a:lstStyle/>
          <a:p>
            <a:endParaRPr lang="en-US">
              <a:latin typeface="Arial" charset="0"/>
            </a:endParaRPr>
          </a:p>
        </p:txBody>
      </p:sp>
      <p:sp>
        <p:nvSpPr>
          <p:cNvPr id="76804" name="Slide Number Placeholder 3"/>
          <p:cNvSpPr>
            <a:spLocks noGrp="1"/>
          </p:cNvSpPr>
          <p:nvPr>
            <p:ph type="sldNum" sz="quarter" idx="5"/>
          </p:nvPr>
        </p:nvSpPr>
        <p:spPr>
          <a:noFill/>
        </p:spPr>
        <p:txBody>
          <a:bodyPr/>
          <a:lstStyle/>
          <a:p>
            <a:fld id="{40D6BB6A-8CD0-4BD4-B9A5-1A1735284CC5}" type="slidenum">
              <a:rPr lang="en-US" smtClean="0">
                <a:latin typeface="Arial" charset="0"/>
              </a:rPr>
              <a:pPr/>
              <a:t>297</a:t>
            </a:fld>
            <a:endParaRPr lang="en-US">
              <a:latin typeface="Arial" charset="0"/>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endParaRPr lang="en-US">
              <a:latin typeface="Arial" charset="0"/>
            </a:endParaRPr>
          </a:p>
        </p:txBody>
      </p:sp>
      <p:sp>
        <p:nvSpPr>
          <p:cNvPr id="77828" name="Slide Number Placeholder 3"/>
          <p:cNvSpPr>
            <a:spLocks noGrp="1"/>
          </p:cNvSpPr>
          <p:nvPr>
            <p:ph type="sldNum" sz="quarter" idx="5"/>
          </p:nvPr>
        </p:nvSpPr>
        <p:spPr>
          <a:noFill/>
        </p:spPr>
        <p:txBody>
          <a:bodyPr/>
          <a:lstStyle/>
          <a:p>
            <a:fld id="{483E0BB8-90E2-4C22-9721-56F722ECAF0E}" type="slidenum">
              <a:rPr lang="en-US" smtClean="0">
                <a:latin typeface="Arial" charset="0"/>
              </a:rPr>
              <a:pPr/>
              <a:t>299</a:t>
            </a:fld>
            <a:endParaRPr lang="en-US">
              <a:latin typeface="Arial" charset="0"/>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endParaRPr lang="en-US">
              <a:latin typeface="Arial" charset="0"/>
            </a:endParaRPr>
          </a:p>
        </p:txBody>
      </p:sp>
      <p:sp>
        <p:nvSpPr>
          <p:cNvPr id="78852" name="Slide Number Placeholder 3"/>
          <p:cNvSpPr>
            <a:spLocks noGrp="1"/>
          </p:cNvSpPr>
          <p:nvPr>
            <p:ph type="sldNum" sz="quarter" idx="5"/>
          </p:nvPr>
        </p:nvSpPr>
        <p:spPr>
          <a:noFill/>
        </p:spPr>
        <p:txBody>
          <a:bodyPr/>
          <a:lstStyle/>
          <a:p>
            <a:fld id="{661356ED-8902-4035-A3AC-32EBBF3CF4A0}" type="slidenum">
              <a:rPr lang="en-US" smtClean="0">
                <a:latin typeface="Arial" charset="0"/>
              </a:rPr>
              <a:pPr/>
              <a:t>300</a:t>
            </a:fld>
            <a:endParaRPr lang="en-US">
              <a:latin typeface="Arial" charset="0"/>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endParaRPr lang="en-US">
              <a:latin typeface="Arial" charset="0"/>
            </a:endParaRPr>
          </a:p>
        </p:txBody>
      </p:sp>
      <p:sp>
        <p:nvSpPr>
          <p:cNvPr id="79876" name="Slide Number Placeholder 3"/>
          <p:cNvSpPr>
            <a:spLocks noGrp="1"/>
          </p:cNvSpPr>
          <p:nvPr>
            <p:ph type="sldNum" sz="quarter" idx="5"/>
          </p:nvPr>
        </p:nvSpPr>
        <p:spPr>
          <a:noFill/>
        </p:spPr>
        <p:txBody>
          <a:bodyPr/>
          <a:lstStyle/>
          <a:p>
            <a:fld id="{2DBFB8DD-CB93-4EE2-B472-2B48F053BA90}" type="slidenum">
              <a:rPr lang="en-US" smtClean="0">
                <a:latin typeface="Arial" charset="0"/>
              </a:rPr>
              <a:pPr/>
              <a:t>301</a:t>
            </a:fld>
            <a:endParaRPr lang="en-US">
              <a:latin typeface="Arial" charset="0"/>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p:spPr>
        <p:txBody>
          <a:bodyPr/>
          <a:lstStyle/>
          <a:p>
            <a:endParaRPr lang="en-US">
              <a:latin typeface="Arial" charset="0"/>
            </a:endParaRPr>
          </a:p>
        </p:txBody>
      </p:sp>
      <p:sp>
        <p:nvSpPr>
          <p:cNvPr id="80900" name="Slide Number Placeholder 3"/>
          <p:cNvSpPr>
            <a:spLocks noGrp="1"/>
          </p:cNvSpPr>
          <p:nvPr>
            <p:ph type="sldNum" sz="quarter" idx="5"/>
          </p:nvPr>
        </p:nvSpPr>
        <p:spPr>
          <a:noFill/>
        </p:spPr>
        <p:txBody>
          <a:bodyPr/>
          <a:lstStyle/>
          <a:p>
            <a:fld id="{6D69EFD3-669D-494C-A86A-6F5CBC6B4549}" type="slidenum">
              <a:rPr lang="en-US" smtClean="0">
                <a:latin typeface="Arial" charset="0"/>
              </a:rPr>
              <a:pPr/>
              <a:t>302</a:t>
            </a:fld>
            <a:endParaRPr lang="en-US">
              <a:latin typeface="Arial" charset="0"/>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endParaRPr lang="en-US">
              <a:latin typeface="Arial" charset="0"/>
            </a:endParaRPr>
          </a:p>
        </p:txBody>
      </p:sp>
      <p:sp>
        <p:nvSpPr>
          <p:cNvPr id="81924" name="Slide Number Placeholder 3"/>
          <p:cNvSpPr>
            <a:spLocks noGrp="1"/>
          </p:cNvSpPr>
          <p:nvPr>
            <p:ph type="sldNum" sz="quarter" idx="5"/>
          </p:nvPr>
        </p:nvSpPr>
        <p:spPr>
          <a:noFill/>
        </p:spPr>
        <p:txBody>
          <a:bodyPr/>
          <a:lstStyle/>
          <a:p>
            <a:fld id="{06026DDB-DDE4-4D7B-B22A-D9DF76A4832F}" type="slidenum">
              <a:rPr lang="en-US" smtClean="0">
                <a:latin typeface="Arial" charset="0"/>
              </a:rPr>
              <a:pPr/>
              <a:t>303</a:t>
            </a:fld>
            <a:endParaRPr lang="en-US">
              <a:latin typeface="Arial" charset="0"/>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0000FF"/>
                </a:solidFill>
              </a:rPr>
              <a:t>Map</a:t>
            </a:r>
            <a:r>
              <a:rPr lang="en-US" dirty="0">
                <a:solidFill>
                  <a:srgbClr val="0000FF"/>
                </a:solidFill>
                <a:latin typeface="Arial" charset="0"/>
              </a:rPr>
              <a:t> reduce – Auto cutting of a problem into small chunks e.g. in </a:t>
            </a:r>
            <a:r>
              <a:rPr lang="en-US" dirty="0" err="1">
                <a:solidFill>
                  <a:srgbClr val="0000FF"/>
                </a:solidFill>
                <a:latin typeface="Arial" charset="0"/>
              </a:rPr>
              <a:t>BigData</a:t>
            </a:r>
            <a:r>
              <a:rPr lang="en-US" dirty="0">
                <a:solidFill>
                  <a:srgbClr val="0000FF"/>
                </a:solidFill>
                <a:latin typeface="Arial" charset="0"/>
              </a:rPr>
              <a:t>.</a:t>
            </a:r>
            <a:endParaRPr lang="en-US" dirty="0">
              <a:solidFill>
                <a:srgbClr val="0000FF"/>
              </a:solidFill>
            </a:endParaRPr>
          </a:p>
        </p:txBody>
      </p:sp>
      <p:sp>
        <p:nvSpPr>
          <p:cNvPr id="82948" name="Slide Number Placeholder 3"/>
          <p:cNvSpPr>
            <a:spLocks noGrp="1"/>
          </p:cNvSpPr>
          <p:nvPr>
            <p:ph type="sldNum" sz="quarter" idx="5"/>
          </p:nvPr>
        </p:nvSpPr>
        <p:spPr>
          <a:noFill/>
        </p:spPr>
        <p:txBody>
          <a:bodyPr/>
          <a:lstStyle/>
          <a:p>
            <a:fld id="{AD6B475E-7CCA-407A-A3F7-2BC5ADEB84B4}" type="slidenum">
              <a:rPr lang="en-US" smtClean="0">
                <a:latin typeface="Arial" charset="0"/>
              </a:rPr>
              <a:pPr/>
              <a:t>305</a:t>
            </a:fld>
            <a:endParaRPr lang="en-US">
              <a:latin typeface="Arial" charset="0"/>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endParaRPr lang="en-US">
              <a:latin typeface="Arial" charset="0"/>
            </a:endParaRPr>
          </a:p>
        </p:txBody>
      </p:sp>
      <p:sp>
        <p:nvSpPr>
          <p:cNvPr id="82948" name="Slide Number Placeholder 3"/>
          <p:cNvSpPr>
            <a:spLocks noGrp="1"/>
          </p:cNvSpPr>
          <p:nvPr>
            <p:ph type="sldNum" sz="quarter" idx="5"/>
          </p:nvPr>
        </p:nvSpPr>
        <p:spPr>
          <a:noFill/>
        </p:spPr>
        <p:txBody>
          <a:bodyPr/>
          <a:lstStyle/>
          <a:p>
            <a:fld id="{AD6B475E-7CCA-407A-A3F7-2BC5ADEB84B4}" type="slidenum">
              <a:rPr lang="en-US" smtClean="0">
                <a:latin typeface="Arial" charset="0"/>
              </a:rPr>
              <a:pPr/>
              <a:t>308</a:t>
            </a:fld>
            <a:endParaRPr lang="en-US">
              <a:latin typeface="Arial" charset="0"/>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A890248-C579-4297-87B9-AEB6A657E801}" type="slidenum">
              <a:rPr lang="en-US" smtClean="0"/>
              <a:pPr>
                <a:defRPr/>
              </a:pPr>
              <a:t>311</a:t>
            </a:fld>
            <a:endParaRPr lang="en-US"/>
          </a:p>
        </p:txBody>
      </p:sp>
    </p:spTree>
    <p:extLst>
      <p:ext uri="{BB962C8B-B14F-4D97-AF65-F5344CB8AC3E}">
        <p14:creationId xmlns:p14="http://schemas.microsoft.com/office/powerpoint/2010/main" val="2771760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D070D8CB-FC5D-4DD3-AAFE-773FCAA19D69}" type="slidenum">
              <a:rPr lang="en-US" b="0" smtClean="0">
                <a:latin typeface="Arial" pitchFamily="34" charset="0"/>
              </a:rPr>
              <a:pPr/>
              <a:t>27</a:t>
            </a:fld>
            <a:endParaRPr lang="en-US" b="0">
              <a:latin typeface="Arial" pitchFamily="34" charset="0"/>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p:spPr>
        <p:txBody>
          <a:bodyPr/>
          <a:lstStyle/>
          <a:p>
            <a:endParaRPr lang="en-US">
              <a:latin typeface="Arial" charset="0"/>
            </a:endParaRPr>
          </a:p>
        </p:txBody>
      </p:sp>
      <p:sp>
        <p:nvSpPr>
          <p:cNvPr id="83972" name="Slide Number Placeholder 3"/>
          <p:cNvSpPr>
            <a:spLocks noGrp="1"/>
          </p:cNvSpPr>
          <p:nvPr>
            <p:ph type="sldNum" sz="quarter" idx="5"/>
          </p:nvPr>
        </p:nvSpPr>
        <p:spPr>
          <a:noFill/>
        </p:spPr>
        <p:txBody>
          <a:bodyPr/>
          <a:lstStyle/>
          <a:p>
            <a:fld id="{3A61A251-ED56-49C9-A6B5-F67B1AB4D52A}" type="slidenum">
              <a:rPr lang="en-US" smtClean="0">
                <a:latin typeface="Arial" charset="0"/>
              </a:rPr>
              <a:pPr/>
              <a:t>317</a:t>
            </a:fld>
            <a:endParaRPr lang="en-US">
              <a:latin typeface="Arial" charset="0"/>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p:spPr>
        <p:txBody>
          <a:bodyPr/>
          <a:lstStyle/>
          <a:p>
            <a:endParaRPr lang="en-US">
              <a:latin typeface="Arial" charset="0"/>
            </a:endParaRPr>
          </a:p>
        </p:txBody>
      </p:sp>
      <p:sp>
        <p:nvSpPr>
          <p:cNvPr id="84996" name="Slide Number Placeholder 3"/>
          <p:cNvSpPr>
            <a:spLocks noGrp="1"/>
          </p:cNvSpPr>
          <p:nvPr>
            <p:ph type="sldNum" sz="quarter" idx="5"/>
          </p:nvPr>
        </p:nvSpPr>
        <p:spPr>
          <a:noFill/>
        </p:spPr>
        <p:txBody>
          <a:bodyPr/>
          <a:lstStyle/>
          <a:p>
            <a:fld id="{7957581F-7D5E-4CA1-B428-0FDBF6630493}" type="slidenum">
              <a:rPr lang="en-US" smtClean="0">
                <a:latin typeface="Arial" charset="0"/>
              </a:rPr>
              <a:pPr/>
              <a:t>318</a:t>
            </a:fld>
            <a:endParaRPr lang="en-US">
              <a:latin typeface="Arial" charset="0"/>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p:spPr>
        <p:txBody>
          <a:bodyPr/>
          <a:lstStyle/>
          <a:p>
            <a:endParaRPr lang="en-US">
              <a:latin typeface="Arial" charset="0"/>
            </a:endParaRPr>
          </a:p>
        </p:txBody>
      </p:sp>
      <p:sp>
        <p:nvSpPr>
          <p:cNvPr id="86020" name="Slide Number Placeholder 3"/>
          <p:cNvSpPr>
            <a:spLocks noGrp="1"/>
          </p:cNvSpPr>
          <p:nvPr>
            <p:ph type="sldNum" sz="quarter" idx="5"/>
          </p:nvPr>
        </p:nvSpPr>
        <p:spPr>
          <a:noFill/>
        </p:spPr>
        <p:txBody>
          <a:bodyPr/>
          <a:lstStyle/>
          <a:p>
            <a:fld id="{472DA063-CABE-483D-A7C9-3BDDF8EC0EFC}" type="slidenum">
              <a:rPr lang="en-US" smtClean="0">
                <a:latin typeface="Arial" charset="0"/>
              </a:rPr>
              <a:pPr/>
              <a:t>319</a:t>
            </a:fld>
            <a:endParaRPr lang="en-US">
              <a:latin typeface="Arial" charset="0"/>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p:spPr>
        <p:txBody>
          <a:bodyPr/>
          <a:lstStyle/>
          <a:p>
            <a:endParaRPr lang="en-US">
              <a:latin typeface="Arial" charset="0"/>
            </a:endParaRPr>
          </a:p>
        </p:txBody>
      </p:sp>
      <p:sp>
        <p:nvSpPr>
          <p:cNvPr id="87044" name="Slide Number Placeholder 3"/>
          <p:cNvSpPr>
            <a:spLocks noGrp="1"/>
          </p:cNvSpPr>
          <p:nvPr>
            <p:ph type="sldNum" sz="quarter" idx="5"/>
          </p:nvPr>
        </p:nvSpPr>
        <p:spPr>
          <a:noFill/>
        </p:spPr>
        <p:txBody>
          <a:bodyPr/>
          <a:lstStyle/>
          <a:p>
            <a:fld id="{EDCD3651-7457-4A9C-AC2D-DC460E5B9BC9}" type="slidenum">
              <a:rPr lang="en-US" smtClean="0">
                <a:latin typeface="Arial" charset="0"/>
              </a:rPr>
              <a:pPr/>
              <a:t>320</a:t>
            </a:fld>
            <a:endParaRPr lang="en-US">
              <a:latin typeface="Arial" charset="0"/>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p:spPr>
        <p:txBody>
          <a:bodyPr/>
          <a:lstStyle/>
          <a:p>
            <a:endParaRPr lang="en-US">
              <a:latin typeface="Arial" charset="0"/>
            </a:endParaRPr>
          </a:p>
        </p:txBody>
      </p:sp>
      <p:sp>
        <p:nvSpPr>
          <p:cNvPr id="88068" name="Slide Number Placeholder 3"/>
          <p:cNvSpPr>
            <a:spLocks noGrp="1"/>
          </p:cNvSpPr>
          <p:nvPr>
            <p:ph type="sldNum" sz="quarter" idx="5"/>
          </p:nvPr>
        </p:nvSpPr>
        <p:spPr>
          <a:noFill/>
        </p:spPr>
        <p:txBody>
          <a:bodyPr/>
          <a:lstStyle/>
          <a:p>
            <a:fld id="{DBD28B3D-ACB7-4C53-A16D-299A7B50AC43}" type="slidenum">
              <a:rPr lang="en-US" smtClean="0">
                <a:latin typeface="Arial" charset="0"/>
              </a:rPr>
              <a:pPr/>
              <a:t>321</a:t>
            </a:fld>
            <a:endParaRPr lang="en-US">
              <a:latin typeface="Arial" charset="0"/>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p:spPr>
        <p:txBody>
          <a:bodyPr/>
          <a:lstStyle/>
          <a:p>
            <a:endParaRPr lang="en-US">
              <a:latin typeface="Arial" charset="0"/>
            </a:endParaRPr>
          </a:p>
        </p:txBody>
      </p:sp>
      <p:sp>
        <p:nvSpPr>
          <p:cNvPr id="89092" name="Slide Number Placeholder 3"/>
          <p:cNvSpPr>
            <a:spLocks noGrp="1"/>
          </p:cNvSpPr>
          <p:nvPr>
            <p:ph type="sldNum" sz="quarter" idx="5"/>
          </p:nvPr>
        </p:nvSpPr>
        <p:spPr>
          <a:noFill/>
        </p:spPr>
        <p:txBody>
          <a:bodyPr/>
          <a:lstStyle/>
          <a:p>
            <a:fld id="{0A346027-510C-4FC2-8FAB-C6CBED4D7086}" type="slidenum">
              <a:rPr lang="en-US" smtClean="0">
                <a:latin typeface="Arial" charset="0"/>
              </a:rPr>
              <a:pPr/>
              <a:t>322</a:t>
            </a:fld>
            <a:endParaRPr lang="en-US">
              <a:latin typeface="Arial" charset="0"/>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Times New Roman" pitchFamily="18" charset="0"/>
              </a:defRPr>
            </a:lvl1pPr>
            <a:lvl2pPr marL="742950" indent="-285750" defTabSz="965200">
              <a:defRPr>
                <a:solidFill>
                  <a:schemeClr val="tx1"/>
                </a:solidFill>
                <a:latin typeface="Times New Roman" pitchFamily="18" charset="0"/>
              </a:defRPr>
            </a:lvl2pPr>
            <a:lvl3pPr marL="1143000" indent="-228600" defTabSz="965200">
              <a:defRPr>
                <a:solidFill>
                  <a:schemeClr val="tx1"/>
                </a:solidFill>
                <a:latin typeface="Times New Roman" pitchFamily="18" charset="0"/>
              </a:defRPr>
            </a:lvl3pPr>
            <a:lvl4pPr marL="1600200" indent="-228600" defTabSz="965200">
              <a:defRPr>
                <a:solidFill>
                  <a:schemeClr val="tx1"/>
                </a:solidFill>
                <a:latin typeface="Times New Roman" pitchFamily="18" charset="0"/>
              </a:defRPr>
            </a:lvl4pPr>
            <a:lvl5pPr marL="2057400" indent="-228600" defTabSz="965200">
              <a:defRPr>
                <a:solidFill>
                  <a:schemeClr val="tx1"/>
                </a:solidFill>
                <a:latin typeface="Times New Roman" pitchFamily="18" charset="0"/>
              </a:defRPr>
            </a:lvl5pPr>
            <a:lvl6pPr marL="2514600" indent="-228600" defTabSz="965200" eaLnBrk="0" fontAlgn="base" hangingPunct="0">
              <a:spcBef>
                <a:spcPct val="0"/>
              </a:spcBef>
              <a:spcAft>
                <a:spcPct val="0"/>
              </a:spcAft>
              <a:defRPr>
                <a:solidFill>
                  <a:schemeClr val="tx1"/>
                </a:solidFill>
                <a:latin typeface="Times New Roman" pitchFamily="18" charset="0"/>
              </a:defRPr>
            </a:lvl6pPr>
            <a:lvl7pPr marL="2971800" indent="-228600" defTabSz="965200" eaLnBrk="0" fontAlgn="base" hangingPunct="0">
              <a:spcBef>
                <a:spcPct val="0"/>
              </a:spcBef>
              <a:spcAft>
                <a:spcPct val="0"/>
              </a:spcAft>
              <a:defRPr>
                <a:solidFill>
                  <a:schemeClr val="tx1"/>
                </a:solidFill>
                <a:latin typeface="Times New Roman" pitchFamily="18" charset="0"/>
              </a:defRPr>
            </a:lvl7pPr>
            <a:lvl8pPr marL="3429000" indent="-228600" defTabSz="965200" eaLnBrk="0" fontAlgn="base" hangingPunct="0">
              <a:spcBef>
                <a:spcPct val="0"/>
              </a:spcBef>
              <a:spcAft>
                <a:spcPct val="0"/>
              </a:spcAft>
              <a:defRPr>
                <a:solidFill>
                  <a:schemeClr val="tx1"/>
                </a:solidFill>
                <a:latin typeface="Times New Roman" pitchFamily="18" charset="0"/>
              </a:defRPr>
            </a:lvl8pPr>
            <a:lvl9pPr marL="3886200" indent="-228600" defTabSz="965200" eaLnBrk="0" fontAlgn="base" hangingPunct="0">
              <a:spcBef>
                <a:spcPct val="0"/>
              </a:spcBef>
              <a:spcAft>
                <a:spcPct val="0"/>
              </a:spcAft>
              <a:defRPr>
                <a:solidFill>
                  <a:schemeClr val="tx1"/>
                </a:solidFill>
                <a:latin typeface="Times New Roman" pitchFamily="18" charset="0"/>
              </a:defRPr>
            </a:lvl9pPr>
          </a:lstStyle>
          <a:p>
            <a:fld id="{86264C0D-2E34-4ACB-92A2-822B5DFA7D9B}" type="slidenum">
              <a:rPr lang="en-US" smtClean="0">
                <a:latin typeface="Arial" charset="0"/>
              </a:rPr>
              <a:pPr/>
              <a:t>324</a:t>
            </a:fld>
            <a:endParaRPr lang="en-US">
              <a:latin typeface="Arial" charset="0"/>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Arial" charset="0"/>
            </a:endParaRPr>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a:solidFill>
                  <a:schemeClr val="tx1"/>
                </a:solidFill>
                <a:latin typeface="Times New Roman" pitchFamily="18" charset="0"/>
              </a:defRPr>
            </a:lvl1pPr>
            <a:lvl2pPr marL="742950" indent="-285750" defTabSz="965200">
              <a:defRPr>
                <a:solidFill>
                  <a:schemeClr val="tx1"/>
                </a:solidFill>
                <a:latin typeface="Times New Roman" pitchFamily="18" charset="0"/>
              </a:defRPr>
            </a:lvl2pPr>
            <a:lvl3pPr marL="1143000" indent="-228600" defTabSz="965200">
              <a:defRPr>
                <a:solidFill>
                  <a:schemeClr val="tx1"/>
                </a:solidFill>
                <a:latin typeface="Times New Roman" pitchFamily="18" charset="0"/>
              </a:defRPr>
            </a:lvl3pPr>
            <a:lvl4pPr marL="1600200" indent="-228600" defTabSz="965200">
              <a:defRPr>
                <a:solidFill>
                  <a:schemeClr val="tx1"/>
                </a:solidFill>
                <a:latin typeface="Times New Roman" pitchFamily="18" charset="0"/>
              </a:defRPr>
            </a:lvl4pPr>
            <a:lvl5pPr marL="2057400" indent="-228600" defTabSz="965200">
              <a:defRPr>
                <a:solidFill>
                  <a:schemeClr val="tx1"/>
                </a:solidFill>
                <a:latin typeface="Times New Roman" pitchFamily="18" charset="0"/>
              </a:defRPr>
            </a:lvl5pPr>
            <a:lvl6pPr marL="2514600" indent="-228600" defTabSz="965200" eaLnBrk="0" fontAlgn="base" hangingPunct="0">
              <a:spcBef>
                <a:spcPct val="0"/>
              </a:spcBef>
              <a:spcAft>
                <a:spcPct val="0"/>
              </a:spcAft>
              <a:defRPr>
                <a:solidFill>
                  <a:schemeClr val="tx1"/>
                </a:solidFill>
                <a:latin typeface="Times New Roman" pitchFamily="18" charset="0"/>
              </a:defRPr>
            </a:lvl6pPr>
            <a:lvl7pPr marL="2971800" indent="-228600" defTabSz="965200" eaLnBrk="0" fontAlgn="base" hangingPunct="0">
              <a:spcBef>
                <a:spcPct val="0"/>
              </a:spcBef>
              <a:spcAft>
                <a:spcPct val="0"/>
              </a:spcAft>
              <a:defRPr>
                <a:solidFill>
                  <a:schemeClr val="tx1"/>
                </a:solidFill>
                <a:latin typeface="Times New Roman" pitchFamily="18" charset="0"/>
              </a:defRPr>
            </a:lvl7pPr>
            <a:lvl8pPr marL="3429000" indent="-228600" defTabSz="965200" eaLnBrk="0" fontAlgn="base" hangingPunct="0">
              <a:spcBef>
                <a:spcPct val="0"/>
              </a:spcBef>
              <a:spcAft>
                <a:spcPct val="0"/>
              </a:spcAft>
              <a:defRPr>
                <a:solidFill>
                  <a:schemeClr val="tx1"/>
                </a:solidFill>
                <a:latin typeface="Times New Roman" pitchFamily="18" charset="0"/>
              </a:defRPr>
            </a:lvl8pPr>
            <a:lvl9pPr marL="3886200" indent="-228600" defTabSz="965200" eaLnBrk="0" fontAlgn="base" hangingPunct="0">
              <a:spcBef>
                <a:spcPct val="0"/>
              </a:spcBef>
              <a:spcAft>
                <a:spcPct val="0"/>
              </a:spcAft>
              <a:defRPr>
                <a:solidFill>
                  <a:schemeClr val="tx1"/>
                </a:solidFill>
                <a:latin typeface="Times New Roman" pitchFamily="18" charset="0"/>
              </a:defRPr>
            </a:lvl9pPr>
          </a:lstStyle>
          <a:p>
            <a:fld id="{004AFD12-4087-40ED-9C88-A2D2D7A6ABF8}" type="slidenum">
              <a:rPr lang="en-US" smtClean="0">
                <a:latin typeface="Arial" charset="0"/>
              </a:rPr>
              <a:pPr/>
              <a:t>325</a:t>
            </a:fld>
            <a:endParaRPr lang="en-US">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 INDUSTRY HAS MOVED AWAY FROM DISTRIBIUTED TO MICRO SERVICES!!</a:t>
            </a:r>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9734D97B-9A9B-4CF0-B30A-03A40BA5885B}" type="slidenum">
              <a:rPr lang="en-US" b="0" smtClean="0">
                <a:latin typeface="Arial" pitchFamily="34" charset="0"/>
              </a:rPr>
              <a:pPr/>
              <a:t>28</a:t>
            </a:fld>
            <a:endParaRPr lang="en-US" b="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2BB87EA2-D963-4D0C-B60E-C7653CFDC293}" type="slidenum">
              <a:rPr lang="en-US" b="0" smtClean="0">
                <a:latin typeface="Arial" pitchFamily="34" charset="0"/>
              </a:rPr>
              <a:pPr/>
              <a:t>29</a:t>
            </a:fld>
            <a:endParaRPr lang="en-US" b="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4E147A77-56B4-4AE2-B97C-56FF16D79894}" type="slidenum">
              <a:rPr kumimoji="0" lang="en-US" sz="13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65200" rtl="0" eaLnBrk="1" fontAlgn="base" latinLnBrk="0" hangingPunct="1">
                <a:lnSpc>
                  <a:spcPct val="100000"/>
                </a:lnSpc>
                <a:spcBef>
                  <a:spcPct val="0"/>
                </a:spcBef>
                <a:spcAft>
                  <a:spcPct val="0"/>
                </a:spcAft>
                <a:buClrTx/>
                <a:buSzTx/>
                <a:buFontTx/>
                <a:buNone/>
                <a:tabLst/>
                <a:defRPr/>
              </a:pPr>
              <a:t>3</a:t>
            </a:fld>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dirty="0"/>
          </a:p>
        </p:txBody>
      </p:sp>
    </p:spTree>
    <p:extLst>
      <p:ext uri="{BB962C8B-B14F-4D97-AF65-F5344CB8AC3E}">
        <p14:creationId xmlns:p14="http://schemas.microsoft.com/office/powerpoint/2010/main" val="217409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041EFDA3-0CBC-4475-8F35-6568FD53E3A3}" type="slidenum">
              <a:rPr lang="en-US" b="0" smtClean="0">
                <a:latin typeface="Arial" pitchFamily="34" charset="0"/>
              </a:rPr>
              <a:pPr/>
              <a:t>30</a:t>
            </a:fld>
            <a:endParaRPr lang="en-US" b="0">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62EF8D1F-A589-47AE-96DC-3CD7B96379BF}" type="slidenum">
              <a:rPr lang="en-US" b="0" smtClean="0">
                <a:latin typeface="Arial" pitchFamily="34" charset="0"/>
              </a:rPr>
              <a:pPr/>
              <a:t>31</a:t>
            </a:fld>
            <a:endParaRPr lang="en-US" b="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IBM &amp; others still support CORBA but no more </a:t>
            </a:r>
            <a:r>
              <a:rPr lang="en-US" dirty="0" err="1"/>
              <a:t>realeases</a:t>
            </a:r>
            <a:r>
              <a:rPr lang="en-US" dirty="0"/>
              <a:t> [EOL]</a:t>
            </a:r>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1EF8BC0D-8C32-4601-9AFB-A81FA42BB866}" type="slidenum">
              <a:rPr lang="en-US" b="0" smtClean="0">
                <a:latin typeface="Arial" pitchFamily="34" charset="0"/>
              </a:rPr>
              <a:pPr/>
              <a:t>32</a:t>
            </a:fld>
            <a:endParaRPr lang="en-US" b="0">
              <a:latin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7FDD9389-4C89-46D7-9FBE-A0564F492095}" type="slidenum">
              <a:rPr lang="en-US" b="0" smtClean="0">
                <a:latin typeface="Arial" pitchFamily="34" charset="0"/>
              </a:rPr>
              <a:pPr/>
              <a:t>33</a:t>
            </a:fld>
            <a:endParaRPr lang="en-US" b="0">
              <a:latin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2C6ABE93-E201-4D9D-83C9-42AD5661435A}" type="slidenum">
              <a:rPr lang="en-US" b="0" smtClean="0">
                <a:latin typeface="Arial" pitchFamily="34" charset="0"/>
              </a:rPr>
              <a:pPr/>
              <a:t>34</a:t>
            </a:fld>
            <a:endParaRPr lang="en-US" b="0">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18AB8FC1-1CD6-4BD9-B1E0-6FE9E86B2A3D}" type="slidenum">
              <a:rPr lang="en-US" b="0" smtClean="0">
                <a:latin typeface="Arial" pitchFamily="34" charset="0"/>
              </a:rPr>
              <a:pPr/>
              <a:t>35</a:t>
            </a:fld>
            <a:endParaRPr lang="en-US" b="0">
              <a:latin typeface="Arial"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COBRA was for C++ &amp; Java</a:t>
            </a:r>
            <a:br>
              <a:rPr lang="en-US" dirty="0"/>
            </a:br>
            <a:r>
              <a:rPr lang="en-US" dirty="0"/>
              <a:t>u see many com, com+ not DCOM as they switched service oriented arch around that time.</a:t>
            </a:r>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D8C376FF-C692-4E6D-8877-E60550947388}" type="slidenum">
              <a:rPr lang="en-US" b="0" smtClean="0">
                <a:latin typeface="Arial" pitchFamily="34" charset="0"/>
              </a:rPr>
              <a:pPr/>
              <a:t>36</a:t>
            </a:fld>
            <a:endParaRPr lang="en-US" b="0">
              <a:latin typeface="Arial"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7E615D09-2D60-4527-92C9-9B08AB016A0E}" type="slidenum">
              <a:rPr lang="en-US" b="0" smtClean="0">
                <a:latin typeface="Arial" pitchFamily="34" charset="0"/>
              </a:rPr>
              <a:pPr/>
              <a:t>37</a:t>
            </a:fld>
            <a:endParaRPr lang="en-US" b="0">
              <a:latin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E35C7F69-7CB0-4BEA-81B8-81F2F1A4CBFA}" type="slidenum">
              <a:rPr lang="en-US" b="0" smtClean="0">
                <a:latin typeface="Arial" pitchFamily="34" charset="0"/>
              </a:rPr>
              <a:pPr/>
              <a:t>38</a:t>
            </a:fld>
            <a:endParaRPr lang="en-US" b="0">
              <a:latin typeface="Arial" pitchFamily="34" charset="0"/>
            </a:endParaRPr>
          </a:p>
        </p:txBody>
      </p:sp>
      <p:sp>
        <p:nvSpPr>
          <p:cNvPr id="57347" name="Rectangle 2"/>
          <p:cNvSpPr>
            <a:spLocks noGrp="1" noRot="1" noChangeAspect="1" noChangeArrowheads="1" noTextEdit="1"/>
          </p:cNvSpPr>
          <p:nvPr>
            <p:ph type="sldImg"/>
          </p:nvPr>
        </p:nvSpPr>
        <p:spPr>
          <a:xfrm>
            <a:off x="1258888" y="720725"/>
            <a:ext cx="4797425" cy="3598863"/>
          </a:xfrm>
          <a:ln/>
        </p:spPr>
      </p:sp>
      <p:sp>
        <p:nvSpPr>
          <p:cNvPr id="57348" name="Rectangle 3"/>
          <p:cNvSpPr>
            <a:spLocks noGrp="1" noChangeArrowheads="1"/>
          </p:cNvSpPr>
          <p:nvPr>
            <p:ph type="body" idx="1"/>
          </p:nvPr>
        </p:nvSpPr>
        <p:spPr>
          <a:xfrm>
            <a:off x="730250" y="4560888"/>
            <a:ext cx="585470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So how does web services decouple the interfaces from their applications?</a:t>
            </a:r>
          </a:p>
          <a:p>
            <a:endParaRPr lang="en-US" dirty="0"/>
          </a:p>
          <a:p>
            <a:r>
              <a:rPr lang="en-US" dirty="0"/>
              <a:t>1) It uses a programming model that allows a rich abstraction of both the business app and the interface.</a:t>
            </a:r>
          </a:p>
          <a:p>
            <a:r>
              <a:rPr lang="en-US" dirty="0"/>
              <a:t>2) By abstracting the interfaces, they can be clearly separated from the business applications.</a:t>
            </a:r>
          </a:p>
          <a:p>
            <a:r>
              <a:rPr lang="en-US" dirty="0"/>
              <a:t>3) This enables you to reduce the number and complexity of those interfaces and.</a:t>
            </a:r>
          </a:p>
          <a:p>
            <a:r>
              <a:rPr lang="en-US" dirty="0"/>
              <a:t>4) It allows you to reuse both the interfaces and the business applications.</a:t>
            </a:r>
          </a:p>
          <a:p>
            <a:endParaRPr lang="en-US" dirty="0"/>
          </a:p>
          <a:p>
            <a:r>
              <a:rPr lang="en-US" dirty="0"/>
              <a:t>The problem is that you still have to build, find, and manage all of those interfaces somewhere.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D66965E4-D3D0-40A0-A9FC-A01853ABFFB3}" type="slidenum">
              <a:rPr lang="en-US" b="0" smtClean="0">
                <a:latin typeface="Arial" pitchFamily="34" charset="0"/>
              </a:rPr>
              <a:pPr/>
              <a:t>39</a:t>
            </a:fld>
            <a:endParaRPr lang="en-US" b="0">
              <a:latin typeface="Arial" pitchFamily="34" charset="0"/>
            </a:endParaRPr>
          </a:p>
        </p:txBody>
      </p:sp>
      <p:sp>
        <p:nvSpPr>
          <p:cNvPr id="58371" name="Rectangle 2"/>
          <p:cNvSpPr>
            <a:spLocks noGrp="1" noRot="1" noChangeAspect="1" noChangeArrowheads="1" noTextEdit="1"/>
          </p:cNvSpPr>
          <p:nvPr>
            <p:ph type="sldImg"/>
          </p:nvPr>
        </p:nvSpPr>
        <p:spPr>
          <a:xfrm>
            <a:off x="1258888" y="720725"/>
            <a:ext cx="4797425" cy="3598863"/>
          </a:xfrm>
          <a:ln/>
        </p:spPr>
      </p:sp>
      <p:sp>
        <p:nvSpPr>
          <p:cNvPr id="58372" name="Rectangle 3"/>
          <p:cNvSpPr>
            <a:spLocks noGrp="1" noChangeArrowheads="1"/>
          </p:cNvSpPr>
          <p:nvPr>
            <p:ph type="body" idx="1"/>
          </p:nvPr>
        </p:nvSpPr>
        <p:spPr>
          <a:xfrm>
            <a:off x="730250" y="4560888"/>
            <a:ext cx="5854700" cy="43211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38125" indent="-238125"/>
            <a:r>
              <a:rPr lang="en-US"/>
              <a:t>The ESB shrinks the interfaces further. </a:t>
            </a:r>
          </a:p>
          <a:p>
            <a:pPr marL="238125" indent="-238125"/>
            <a:r>
              <a:rPr lang="en-US"/>
              <a:t>1) It virtualizes the interface, or in other words, it decouples the point-to-point connections from the interfaces themselves.</a:t>
            </a:r>
          </a:p>
          <a:p>
            <a:pPr marL="238125" indent="-238125">
              <a:buClr>
                <a:srgbClr val="009900"/>
              </a:buClr>
            </a:pPr>
            <a:r>
              <a:rPr lang="en-US"/>
              <a:t>2) The interfaces are put into a third party broker which helps you manage the interfaces better.</a:t>
            </a:r>
          </a:p>
          <a:p>
            <a:pPr marL="238125" indent="-238125">
              <a:buClr>
                <a:srgbClr val="009900"/>
              </a:buClr>
            </a:pPr>
            <a:r>
              <a:rPr lang="en-US"/>
              <a:t>3) The enables faster and more flexible coupling and decoupling of applications.</a:t>
            </a:r>
          </a:p>
          <a:p>
            <a:pPr marL="238125" indent="-238125">
              <a:buClr>
                <a:srgbClr val="009900"/>
              </a:buClr>
            </a:pPr>
            <a:r>
              <a:rPr lang="en-US"/>
              <a:t>4) Because you can find all of the applications and the interfaces, you can then reuse both.</a:t>
            </a:r>
          </a:p>
          <a:p>
            <a:pPr marL="238125" indent="-238125"/>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ABCCEEB7-3636-474C-9073-A3E7DD5B028A}" type="slidenum">
              <a:rPr kumimoji="0" lang="en-US" sz="13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65200" rtl="0" eaLnBrk="1" fontAlgn="base" latinLnBrk="0" hangingPunct="1">
                <a:lnSpc>
                  <a:spcPct val="100000"/>
                </a:lnSpc>
                <a:spcBef>
                  <a:spcPct val="0"/>
                </a:spcBef>
                <a:spcAft>
                  <a:spcPct val="0"/>
                </a:spcAft>
                <a:buClrTx/>
                <a:buSzTx/>
                <a:buFontTx/>
                <a:buNone/>
                <a:tabLst/>
                <a:defRPr/>
              </a:pPr>
              <a:t>4</a:t>
            </a:fld>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23791449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CSE360 - Design Patterns course THEORY</a:t>
            </a: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71BA6FE8-D008-433E-9D7E-BB79D4E5F1F4}" type="slidenum">
              <a:rPr lang="en-US" b="0" smtClean="0">
                <a:latin typeface="Arial" pitchFamily="34" charset="0"/>
              </a:rPr>
              <a:pPr/>
              <a:t>40</a:t>
            </a:fld>
            <a:endParaRPr lang="en-US" b="0">
              <a:latin typeface="Arial"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D07A6191-D4C3-4BE7-8E34-8D216569600F}" type="slidenum">
              <a:rPr lang="en-US" b="0" smtClean="0">
                <a:latin typeface="Arial" pitchFamily="34" charset="0"/>
              </a:rPr>
              <a:pPr/>
              <a:t>41</a:t>
            </a:fld>
            <a:endParaRPr lang="en-US" b="0">
              <a:latin typeface="Arial"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63FA807D-9143-4E86-89D6-76BE33E4A6F8}" type="slidenum">
              <a:rPr lang="en-US" b="0" smtClean="0">
                <a:latin typeface="Arial" pitchFamily="34" charset="0"/>
              </a:rPr>
              <a:pPr/>
              <a:t>42</a:t>
            </a:fld>
            <a:endParaRPr lang="en-US" b="0">
              <a:latin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A3E7CBE6-3F48-4F0A-8442-D097E1F9987A}" type="slidenum">
              <a:rPr lang="en-US" b="0" smtClean="0">
                <a:latin typeface="Arial" pitchFamily="34" charset="0"/>
              </a:rPr>
              <a:pPr/>
              <a:t>43</a:t>
            </a:fld>
            <a:endParaRPr lang="en-US" b="0">
              <a:latin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3FEBC356-9E3F-40F7-99B7-4222C5B8C122}" type="slidenum">
              <a:rPr lang="en-US" b="0" smtClean="0">
                <a:latin typeface="Arial" pitchFamily="34" charset="0"/>
              </a:rPr>
              <a:pPr/>
              <a:t>44</a:t>
            </a:fld>
            <a:endParaRPr lang="en-US" b="0">
              <a:latin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4F05EDC7-51BB-4992-BEBA-FEE2346505A6}" type="slidenum">
              <a:rPr lang="en-US" b="0" smtClean="0">
                <a:latin typeface="Arial" pitchFamily="34" charset="0"/>
              </a:rPr>
              <a:pPr/>
              <a:t>45</a:t>
            </a:fld>
            <a:endParaRPr lang="en-US" b="0">
              <a:latin typeface="Arial"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00754A83-5500-4E7D-B5B4-8ABD9AC4C258}" type="slidenum">
              <a:rPr lang="en-US" b="0" smtClean="0">
                <a:latin typeface="Arial" pitchFamily="34" charset="0"/>
              </a:rPr>
              <a:pPr/>
              <a:t>46</a:t>
            </a:fld>
            <a:endParaRPr lang="en-US" b="0">
              <a:latin typeface="Arial"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2EC0B17C-CBCC-4714-8B69-80CF02152100}" type="slidenum">
              <a:rPr lang="en-US" b="0" smtClean="0">
                <a:latin typeface="Arial" pitchFamily="34" charset="0"/>
              </a:rPr>
              <a:pPr/>
              <a:t>47</a:t>
            </a:fld>
            <a:endParaRPr lang="en-US" b="0">
              <a:latin typeface="Arial" pitchFamily="34" charset="0"/>
            </a:endParaRPr>
          </a:p>
        </p:txBody>
      </p:sp>
    </p:spTree>
    <p:extLst>
      <p:ext uri="{BB962C8B-B14F-4D97-AF65-F5344CB8AC3E}">
        <p14:creationId xmlns:p14="http://schemas.microsoft.com/office/powerpoint/2010/main" val="34242283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0724" name="Slide Number Placeholder 3"/>
          <p:cNvSpPr>
            <a:spLocks noGrp="1"/>
          </p:cNvSpPr>
          <p:nvPr>
            <p:ph type="sldNum" sz="quarter" idx="5"/>
          </p:nvPr>
        </p:nvSpPr>
        <p:spPr/>
        <p:txBody>
          <a:bodyPr/>
          <a:lstStyle/>
          <a:p>
            <a:pPr>
              <a:defRPr/>
            </a:pPr>
            <a:fld id="{107352B9-28F4-4A00-9EF3-33F6C16807A9}" type="slidenum">
              <a:rPr lang="en-US" smtClean="0"/>
              <a:pPr>
                <a:defRPr/>
              </a:pPr>
              <a:t>48</a:t>
            </a:fld>
            <a:endParaRPr lang="en-US"/>
          </a:p>
        </p:txBody>
      </p:sp>
    </p:spTree>
    <p:extLst>
      <p:ext uri="{BB962C8B-B14F-4D97-AF65-F5344CB8AC3E}">
        <p14:creationId xmlns:p14="http://schemas.microsoft.com/office/powerpoint/2010/main" val="10294004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err="1"/>
              <a:t>Srv</a:t>
            </a:r>
            <a:r>
              <a:rPr lang="en-US" dirty="0"/>
              <a:t> Broker follow a Std. </a:t>
            </a:r>
          </a:p>
          <a:p>
            <a:endParaRPr lang="en-US" dirty="0"/>
          </a:p>
        </p:txBody>
      </p:sp>
      <p:sp>
        <p:nvSpPr>
          <p:cNvPr id="31748" name="Slide Number Placeholder 3"/>
          <p:cNvSpPr>
            <a:spLocks noGrp="1"/>
          </p:cNvSpPr>
          <p:nvPr>
            <p:ph type="sldNum" sz="quarter" idx="5"/>
          </p:nvPr>
        </p:nvSpPr>
        <p:spPr/>
        <p:txBody>
          <a:bodyPr/>
          <a:lstStyle/>
          <a:p>
            <a:pPr>
              <a:defRPr/>
            </a:pPr>
            <a:fld id="{734FC88A-BF73-4835-BDFA-56F5AE6A572E}" type="slidenum">
              <a:rPr lang="en-US" smtClean="0"/>
              <a:pPr>
                <a:defRPr/>
              </a:pPr>
              <a:t>49</a:t>
            </a:fld>
            <a:endParaRPr lang="en-US"/>
          </a:p>
        </p:txBody>
      </p:sp>
    </p:spTree>
    <p:extLst>
      <p:ext uri="{BB962C8B-B14F-4D97-AF65-F5344CB8AC3E}">
        <p14:creationId xmlns:p14="http://schemas.microsoft.com/office/powerpoint/2010/main" val="138840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465C11C9-B300-402F-8693-81661BCF949E}" type="slidenum">
              <a:rPr kumimoji="0" lang="en-US" sz="13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65200" rtl="0" eaLnBrk="1" fontAlgn="base" latinLnBrk="0" hangingPunct="1">
                <a:lnSpc>
                  <a:spcPct val="100000"/>
                </a:lnSpc>
                <a:spcBef>
                  <a:spcPct val="0"/>
                </a:spcBef>
                <a:spcAft>
                  <a:spcPct val="0"/>
                </a:spcAft>
                <a:buClrTx/>
                <a:buSzTx/>
                <a:buFontTx/>
                <a:buNone/>
                <a:tabLst/>
                <a:defRPr/>
              </a:pPr>
              <a:t>5</a:t>
            </a:fld>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1790188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U can use multi threading to start/run </a:t>
            </a:r>
            <a:r>
              <a:rPr lang="en-US" dirty="0" err="1"/>
              <a:t>ur</a:t>
            </a:r>
            <a:r>
              <a:rPr lang="en-US" dirty="0"/>
              <a:t> services instead of Serv Dev Env’s.</a:t>
            </a:r>
          </a:p>
          <a:p>
            <a:pPr marL="171450" indent="-171450">
              <a:buFont typeface="Arial" panose="020B0604020202020204" pitchFamily="34" charset="0"/>
              <a:buChar char="•"/>
            </a:pPr>
            <a:r>
              <a:rPr lang="en-US" dirty="0"/>
              <a:t>Services are active </a:t>
            </a:r>
            <a:r>
              <a:rPr lang="en-US" dirty="0" err="1"/>
              <a:t>obj’s</a:t>
            </a:r>
            <a:r>
              <a:rPr lang="en-US" dirty="0"/>
              <a:t> - they </a:t>
            </a:r>
            <a:r>
              <a:rPr lang="en-US" dirty="0" err="1"/>
              <a:t>recieve</a:t>
            </a:r>
            <a:r>
              <a:rPr lang="en-US" dirty="0"/>
              <a:t> msg which they process &amp; sent back</a:t>
            </a:r>
          </a:p>
        </p:txBody>
      </p:sp>
      <p:sp>
        <p:nvSpPr>
          <p:cNvPr id="39940" name="Slide Number Placeholder 3"/>
          <p:cNvSpPr>
            <a:spLocks noGrp="1"/>
          </p:cNvSpPr>
          <p:nvPr>
            <p:ph type="sldNum" sz="quarter" idx="5"/>
          </p:nvPr>
        </p:nvSpPr>
        <p:spPr/>
        <p:txBody>
          <a:bodyPr/>
          <a:lstStyle/>
          <a:p>
            <a:pPr>
              <a:defRPr/>
            </a:pPr>
            <a:fld id="{D5464461-EBAA-4782-80E9-CA0351BD741B}" type="slidenum">
              <a:rPr lang="en-US" smtClean="0"/>
              <a:pPr>
                <a:defRPr/>
              </a:pPr>
              <a:t>50</a:t>
            </a:fld>
            <a:endParaRPr lang="en-US"/>
          </a:p>
        </p:txBody>
      </p:sp>
    </p:spTree>
    <p:extLst>
      <p:ext uri="{BB962C8B-B14F-4D97-AF65-F5344CB8AC3E}">
        <p14:creationId xmlns:p14="http://schemas.microsoft.com/office/powerpoint/2010/main" val="3595426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zh-CN" b="0" dirty="0">
                <a:ea typeface="宋体" pitchFamily="2" charset="-122"/>
              </a:rPr>
              <a:t>Service / Object are active running obj.</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altLang="zh-CN" b="0" dirty="0">
                <a:ea typeface="宋体" pitchFamily="2" charset="-122"/>
              </a:rPr>
              <a:t>Publishing serv is sending WSDL to Broker</a:t>
            </a:r>
          </a:p>
          <a:p>
            <a:pPr marL="171450" indent="-171450">
              <a:buFont typeface="Arial" panose="020B0604020202020204" pitchFamily="34" charset="0"/>
              <a:buChar char="•"/>
            </a:pPr>
            <a:r>
              <a:rPr lang="en-US" b="0" dirty="0"/>
              <a:t>Service hosting – they start each obj as active running obj.</a:t>
            </a:r>
          </a:p>
          <a:p>
            <a:pPr marL="171450" indent="-171450">
              <a:buFont typeface="Arial" panose="020B0604020202020204" pitchFamily="34" charset="0"/>
              <a:buChar char="•"/>
            </a:pPr>
            <a:endParaRPr lang="en-US" dirty="0"/>
          </a:p>
        </p:txBody>
      </p:sp>
      <p:sp>
        <p:nvSpPr>
          <p:cNvPr id="40964" name="Slide Number Placeholder 3"/>
          <p:cNvSpPr>
            <a:spLocks noGrp="1"/>
          </p:cNvSpPr>
          <p:nvPr>
            <p:ph type="sldNum" sz="quarter" idx="5"/>
          </p:nvPr>
        </p:nvSpPr>
        <p:spPr/>
        <p:txBody>
          <a:bodyPr/>
          <a:lstStyle/>
          <a:p>
            <a:pPr>
              <a:defRPr/>
            </a:pPr>
            <a:fld id="{583D5C71-982D-44DD-91DF-FA0C992F5AC3}" type="slidenum">
              <a:rPr lang="en-US" smtClean="0"/>
              <a:pPr>
                <a:defRPr/>
              </a:pPr>
              <a:t>51</a:t>
            </a:fld>
            <a:endParaRPr lang="en-US"/>
          </a:p>
        </p:txBody>
      </p:sp>
    </p:spTree>
    <p:extLst>
      <p:ext uri="{BB962C8B-B14F-4D97-AF65-F5344CB8AC3E}">
        <p14:creationId xmlns:p14="http://schemas.microsoft.com/office/powerpoint/2010/main" val="21868222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2772" name="Slide Number Placeholder 3"/>
          <p:cNvSpPr>
            <a:spLocks noGrp="1"/>
          </p:cNvSpPr>
          <p:nvPr>
            <p:ph type="sldNum" sz="quarter" idx="5"/>
          </p:nvPr>
        </p:nvSpPr>
        <p:spPr/>
        <p:txBody>
          <a:bodyPr/>
          <a:lstStyle/>
          <a:p>
            <a:pPr>
              <a:defRPr/>
            </a:pPr>
            <a:fld id="{11BB0757-545D-4DC5-9759-122DE4A0EBFA}" type="slidenum">
              <a:rPr lang="en-US" smtClean="0"/>
              <a:pPr>
                <a:defRPr/>
              </a:pPr>
              <a:t>52</a:t>
            </a:fld>
            <a:endParaRPr lang="en-US"/>
          </a:p>
        </p:txBody>
      </p:sp>
    </p:spTree>
    <p:extLst>
      <p:ext uri="{BB962C8B-B14F-4D97-AF65-F5344CB8AC3E}">
        <p14:creationId xmlns:p14="http://schemas.microsoft.com/office/powerpoint/2010/main" val="27048453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SOA can be used locally(offline).</a:t>
            </a:r>
          </a:p>
          <a:p>
            <a:pPr marL="171450" indent="-171450">
              <a:buFont typeface="Arial" panose="020B0604020202020204" pitchFamily="34" charset="0"/>
              <a:buChar char="•"/>
            </a:pPr>
            <a:r>
              <a:rPr lang="en-US" altLang="zh-CN" sz="1200" dirty="0">
                <a:highlight>
                  <a:srgbClr val="FFFF00"/>
                </a:highlight>
                <a:ea typeface="宋体" pitchFamily="2" charset="-122"/>
              </a:rPr>
              <a:t>RESTful Services ~ collection of </a:t>
            </a:r>
            <a:r>
              <a:rPr lang="en-US" dirty="0">
                <a:highlight>
                  <a:srgbClr val="FFFF00"/>
                </a:highlight>
                <a:ea typeface="宋体" pitchFamily="2" charset="-122"/>
              </a:rPr>
              <a:t>methods</a:t>
            </a:r>
            <a:endParaRPr lang="en-US" altLang="zh-CN" sz="1200" dirty="0">
              <a:highlight>
                <a:srgbClr val="FFFF00"/>
              </a:highlight>
              <a:ea typeface="宋体" pitchFamily="2" charset="-122"/>
            </a:endParaRPr>
          </a:p>
          <a:p>
            <a:pPr marL="628650" lvl="1" indent="-171450">
              <a:buFont typeface="Arial" panose="020B0604020202020204" pitchFamily="34" charset="0"/>
              <a:buChar char="•"/>
            </a:pPr>
            <a:r>
              <a:rPr lang="en-US" dirty="0">
                <a:highlight>
                  <a:srgbClr val="FFFF00"/>
                </a:highlight>
                <a:ea typeface="宋体" pitchFamily="2" charset="-122"/>
              </a:rPr>
              <a:t>No class concept, only methods</a:t>
            </a:r>
          </a:p>
          <a:p>
            <a:pPr marL="628650" lvl="1" indent="-171450">
              <a:buFont typeface="Arial" panose="020B0604020202020204" pitchFamily="34" charset="0"/>
              <a:buChar char="•"/>
            </a:pPr>
            <a:r>
              <a:rPr lang="en-US" dirty="0">
                <a:highlight>
                  <a:srgbClr val="FFFF00"/>
                </a:highlight>
                <a:ea typeface="宋体" pitchFamily="2" charset="-122"/>
              </a:rPr>
              <a:t>U can still use class, consider each method as a class.</a:t>
            </a:r>
          </a:p>
          <a:p>
            <a:pPr marL="628650" lvl="1" indent="-171450">
              <a:buFont typeface="Arial" panose="020B0604020202020204" pitchFamily="34" charset="0"/>
              <a:buChar char="•"/>
            </a:pPr>
            <a:r>
              <a:rPr lang="en-US" dirty="0">
                <a:highlight>
                  <a:srgbClr val="FFFF00"/>
                </a:highlight>
                <a:ea typeface="宋体" pitchFamily="2" charset="-122"/>
              </a:rPr>
              <a:t>Mainly used for Front-end.</a:t>
            </a:r>
            <a:endParaRPr lang="en-US" dirty="0"/>
          </a:p>
        </p:txBody>
      </p:sp>
      <p:sp>
        <p:nvSpPr>
          <p:cNvPr id="33796" name="Slide Number Placeholder 3"/>
          <p:cNvSpPr>
            <a:spLocks noGrp="1"/>
          </p:cNvSpPr>
          <p:nvPr>
            <p:ph type="sldNum" sz="quarter" idx="5"/>
          </p:nvPr>
        </p:nvSpPr>
        <p:spPr/>
        <p:txBody>
          <a:bodyPr/>
          <a:lstStyle/>
          <a:p>
            <a:pPr>
              <a:defRPr/>
            </a:pPr>
            <a:fld id="{FD4ED772-6ECD-42E5-830E-D1A947011511}" type="slidenum">
              <a:rPr lang="en-US" smtClean="0"/>
              <a:pPr>
                <a:defRPr/>
              </a:pPr>
              <a:t>53</a:t>
            </a:fld>
            <a:endParaRPr lang="en-US"/>
          </a:p>
        </p:txBody>
      </p:sp>
    </p:spTree>
    <p:extLst>
      <p:ext uri="{BB962C8B-B14F-4D97-AF65-F5344CB8AC3E}">
        <p14:creationId xmlns:p14="http://schemas.microsoft.com/office/powerpoint/2010/main" val="22396132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34820" name="Slide Number Placeholder 3"/>
          <p:cNvSpPr>
            <a:spLocks noGrp="1"/>
          </p:cNvSpPr>
          <p:nvPr>
            <p:ph type="sldNum" sz="quarter" idx="5"/>
          </p:nvPr>
        </p:nvSpPr>
        <p:spPr/>
        <p:txBody>
          <a:bodyPr/>
          <a:lstStyle/>
          <a:p>
            <a:pPr>
              <a:defRPr/>
            </a:pPr>
            <a:fld id="{C3A0B591-614B-4176-94D6-715BC2AFA895}" type="slidenum">
              <a:rPr lang="en-US" smtClean="0"/>
              <a:pPr>
                <a:defRPr/>
              </a:pPr>
              <a:t>54</a:t>
            </a:fld>
            <a:endParaRPr lang="en-US"/>
          </a:p>
        </p:txBody>
      </p:sp>
    </p:spTree>
    <p:extLst>
      <p:ext uri="{BB962C8B-B14F-4D97-AF65-F5344CB8AC3E}">
        <p14:creationId xmlns:p14="http://schemas.microsoft.com/office/powerpoint/2010/main" val="18902081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988" name="Slide Number Placeholder 3"/>
          <p:cNvSpPr>
            <a:spLocks noGrp="1"/>
          </p:cNvSpPr>
          <p:nvPr>
            <p:ph type="sldNum" sz="quarter" idx="5"/>
          </p:nvPr>
        </p:nvSpPr>
        <p:spPr/>
        <p:txBody>
          <a:bodyPr/>
          <a:lstStyle/>
          <a:p>
            <a:pPr>
              <a:defRPr/>
            </a:pPr>
            <a:fld id="{8F6E2462-330D-430F-9826-668393BE3135}" type="slidenum">
              <a:rPr lang="en-US" smtClean="0"/>
              <a:pPr>
                <a:defRPr/>
              </a:pPr>
              <a:t>55</a:t>
            </a:fld>
            <a:endParaRPr lang="en-US"/>
          </a:p>
        </p:txBody>
      </p:sp>
    </p:spTree>
    <p:extLst>
      <p:ext uri="{BB962C8B-B14F-4D97-AF65-F5344CB8AC3E}">
        <p14:creationId xmlns:p14="http://schemas.microsoft.com/office/powerpoint/2010/main" val="21763848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7108" name="Slide Number Placeholder 3"/>
          <p:cNvSpPr>
            <a:spLocks noGrp="1"/>
          </p:cNvSpPr>
          <p:nvPr>
            <p:ph type="sldNum" sz="quarter" idx="5"/>
          </p:nvPr>
        </p:nvSpPr>
        <p:spPr/>
        <p:txBody>
          <a:bodyPr/>
          <a:lstStyle/>
          <a:p>
            <a:pPr>
              <a:defRPr/>
            </a:pPr>
            <a:fld id="{E7FE874D-4491-4652-B8FB-65F93F175252}" type="slidenum">
              <a:rPr lang="en-US" smtClean="0"/>
              <a:pPr>
                <a:defRPr/>
              </a:pPr>
              <a:t>56</a:t>
            </a:fld>
            <a:endParaRPr lang="en-US"/>
          </a:p>
        </p:txBody>
      </p:sp>
    </p:spTree>
    <p:extLst>
      <p:ext uri="{BB962C8B-B14F-4D97-AF65-F5344CB8AC3E}">
        <p14:creationId xmlns:p14="http://schemas.microsoft.com/office/powerpoint/2010/main" val="7872403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8132" name="Slide Number Placeholder 3"/>
          <p:cNvSpPr>
            <a:spLocks noGrp="1"/>
          </p:cNvSpPr>
          <p:nvPr>
            <p:ph type="sldNum" sz="quarter" idx="5"/>
          </p:nvPr>
        </p:nvSpPr>
        <p:spPr/>
        <p:txBody>
          <a:bodyPr/>
          <a:lstStyle/>
          <a:p>
            <a:pPr>
              <a:defRPr/>
            </a:pPr>
            <a:fld id="{77E738B8-14DB-44B3-BBE8-18E68CFF46B0}" type="slidenum">
              <a:rPr lang="en-US" smtClean="0"/>
              <a:pPr>
                <a:defRPr/>
              </a:pPr>
              <a:t>57</a:t>
            </a:fld>
            <a:endParaRPr lang="en-US"/>
          </a:p>
        </p:txBody>
      </p:sp>
    </p:spTree>
    <p:extLst>
      <p:ext uri="{BB962C8B-B14F-4D97-AF65-F5344CB8AC3E}">
        <p14:creationId xmlns:p14="http://schemas.microsoft.com/office/powerpoint/2010/main" val="41734590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U </a:t>
            </a:r>
            <a:r>
              <a:rPr lang="en-US" dirty="0" err="1"/>
              <a:t>nvr</a:t>
            </a:r>
            <a:r>
              <a:rPr lang="en-US" dirty="0"/>
              <a:t> send </a:t>
            </a:r>
            <a:r>
              <a:rPr lang="en-US" dirty="0" err="1"/>
              <a:t>codefrom</a:t>
            </a:r>
            <a:r>
              <a:rPr lang="en-US" dirty="0"/>
              <a:t> </a:t>
            </a:r>
            <a:r>
              <a:rPr lang="en-US" dirty="0" err="1"/>
              <a:t>ur</a:t>
            </a:r>
            <a:r>
              <a:rPr lang="en-US" dirty="0"/>
              <a:t> </a:t>
            </a:r>
            <a:r>
              <a:rPr lang="en-US" dirty="0" err="1"/>
              <a:t>appn</a:t>
            </a:r>
            <a:r>
              <a:rPr lang="en-US" dirty="0"/>
              <a:t> to broker, we create a proxy[Serv. </a:t>
            </a:r>
            <a:r>
              <a:rPr lang="en-US" dirty="0" err="1"/>
              <a:t>Implementr</a:t>
            </a:r>
            <a:r>
              <a:rPr lang="en-US" dirty="0"/>
              <a:t>]</a:t>
            </a:r>
          </a:p>
          <a:p>
            <a:pPr marL="171450" indent="-171450">
              <a:buFont typeface="Arial" panose="020B0604020202020204" pitchFamily="34" charset="0"/>
              <a:buChar char="•"/>
            </a:pPr>
            <a:endParaRPr lang="en-US" dirty="0"/>
          </a:p>
        </p:txBody>
      </p:sp>
      <p:sp>
        <p:nvSpPr>
          <p:cNvPr id="49156" name="Slide Number Placeholder 3"/>
          <p:cNvSpPr>
            <a:spLocks noGrp="1"/>
          </p:cNvSpPr>
          <p:nvPr>
            <p:ph type="sldNum" sz="quarter" idx="5"/>
          </p:nvPr>
        </p:nvSpPr>
        <p:spPr/>
        <p:txBody>
          <a:bodyPr/>
          <a:lstStyle/>
          <a:p>
            <a:pPr>
              <a:defRPr/>
            </a:pPr>
            <a:fld id="{C09FFE38-B3DE-4BA9-8901-BD21DC6461BD}" type="slidenum">
              <a:rPr lang="en-US" smtClean="0"/>
              <a:pPr>
                <a:defRPr/>
              </a:pPr>
              <a:t>58</a:t>
            </a:fld>
            <a:endParaRPr lang="en-US"/>
          </a:p>
        </p:txBody>
      </p:sp>
    </p:spTree>
    <p:extLst>
      <p:ext uri="{BB962C8B-B14F-4D97-AF65-F5344CB8AC3E}">
        <p14:creationId xmlns:p14="http://schemas.microsoft.com/office/powerpoint/2010/main" val="38242847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0180" name="Slide Number Placeholder 3"/>
          <p:cNvSpPr>
            <a:spLocks noGrp="1"/>
          </p:cNvSpPr>
          <p:nvPr>
            <p:ph type="sldNum" sz="quarter" idx="5"/>
          </p:nvPr>
        </p:nvSpPr>
        <p:spPr/>
        <p:txBody>
          <a:bodyPr/>
          <a:lstStyle/>
          <a:p>
            <a:pPr>
              <a:defRPr/>
            </a:pPr>
            <a:fld id="{E97A3AE2-CC95-4879-881E-13E14F60A0AA}" type="slidenum">
              <a:rPr lang="en-US" smtClean="0"/>
              <a:pPr>
                <a:defRPr/>
              </a:pPr>
              <a:t>59</a:t>
            </a:fld>
            <a:endParaRPr lang="en-US"/>
          </a:p>
        </p:txBody>
      </p:sp>
    </p:spTree>
    <p:extLst>
      <p:ext uri="{BB962C8B-B14F-4D97-AF65-F5344CB8AC3E}">
        <p14:creationId xmlns:p14="http://schemas.microsoft.com/office/powerpoint/2010/main" val="2492165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a:ln/>
        </p:spPr>
      </p:sp>
      <p:sp>
        <p:nvSpPr>
          <p:cNvPr id="22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947DE817-98FE-41E5-995B-543453500177}" type="slidenum">
              <a:rPr kumimoji="0" lang="en-US" sz="13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65200" rtl="0" eaLnBrk="1" fontAlgn="base" latinLnBrk="0" hangingPunct="1">
                <a:lnSpc>
                  <a:spcPct val="100000"/>
                </a:lnSpc>
                <a:spcBef>
                  <a:spcPct val="0"/>
                </a:spcBef>
                <a:spcAft>
                  <a:spcPct val="0"/>
                </a:spcAft>
                <a:buClrTx/>
                <a:buSzTx/>
                <a:buFontTx/>
                <a:buNone/>
                <a:tabLst/>
                <a:defRPr/>
              </a:pPr>
              <a:t>6</a:t>
            </a:fld>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5299684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1204" name="Slide Number Placeholder 3"/>
          <p:cNvSpPr>
            <a:spLocks noGrp="1"/>
          </p:cNvSpPr>
          <p:nvPr>
            <p:ph type="sldNum" sz="quarter" idx="5"/>
          </p:nvPr>
        </p:nvSpPr>
        <p:spPr/>
        <p:txBody>
          <a:bodyPr/>
          <a:lstStyle/>
          <a:p>
            <a:pPr>
              <a:defRPr/>
            </a:pPr>
            <a:fld id="{89FBFD46-C1C6-4350-9507-960D6DD256E8}" type="slidenum">
              <a:rPr lang="en-US" smtClean="0"/>
              <a:pPr>
                <a:defRPr/>
              </a:pPr>
              <a:t>60</a:t>
            </a:fld>
            <a:endParaRPr lang="en-US"/>
          </a:p>
        </p:txBody>
      </p:sp>
    </p:spTree>
    <p:extLst>
      <p:ext uri="{BB962C8B-B14F-4D97-AF65-F5344CB8AC3E}">
        <p14:creationId xmlns:p14="http://schemas.microsoft.com/office/powerpoint/2010/main" val="2070926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2228" name="Slide Number Placeholder 3"/>
          <p:cNvSpPr>
            <a:spLocks noGrp="1"/>
          </p:cNvSpPr>
          <p:nvPr>
            <p:ph type="sldNum" sz="quarter" idx="5"/>
          </p:nvPr>
        </p:nvSpPr>
        <p:spPr/>
        <p:txBody>
          <a:bodyPr/>
          <a:lstStyle/>
          <a:p>
            <a:pPr>
              <a:defRPr/>
            </a:pPr>
            <a:fld id="{03E8A7A9-1572-40B0-B92B-AE347F902CAE}" type="slidenum">
              <a:rPr lang="en-US" smtClean="0"/>
              <a:pPr>
                <a:defRPr/>
              </a:pPr>
              <a:t>61</a:t>
            </a:fld>
            <a:endParaRPr lang="en-US"/>
          </a:p>
        </p:txBody>
      </p:sp>
    </p:spTree>
    <p:extLst>
      <p:ext uri="{BB962C8B-B14F-4D97-AF65-F5344CB8AC3E}">
        <p14:creationId xmlns:p14="http://schemas.microsoft.com/office/powerpoint/2010/main" val="36184325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3252" name="Slide Number Placeholder 3"/>
          <p:cNvSpPr>
            <a:spLocks noGrp="1"/>
          </p:cNvSpPr>
          <p:nvPr>
            <p:ph type="sldNum" sz="quarter" idx="5"/>
          </p:nvPr>
        </p:nvSpPr>
        <p:spPr/>
        <p:txBody>
          <a:bodyPr/>
          <a:lstStyle/>
          <a:p>
            <a:pPr>
              <a:defRPr/>
            </a:pPr>
            <a:fld id="{0FC0B0EE-8E93-4B0F-BB24-967EBB9C908E}" type="slidenum">
              <a:rPr lang="en-US" smtClean="0"/>
              <a:pPr>
                <a:defRPr/>
              </a:pPr>
              <a:t>62</a:t>
            </a:fld>
            <a:endParaRPr lang="en-US"/>
          </a:p>
        </p:txBody>
      </p:sp>
    </p:spTree>
    <p:extLst>
      <p:ext uri="{BB962C8B-B14F-4D97-AF65-F5344CB8AC3E}">
        <p14:creationId xmlns:p14="http://schemas.microsoft.com/office/powerpoint/2010/main" val="14724098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SOAP can carry – method names,..</a:t>
            </a:r>
          </a:p>
          <a:p>
            <a:endParaRPr lang="en-US" dirty="0"/>
          </a:p>
        </p:txBody>
      </p:sp>
      <p:sp>
        <p:nvSpPr>
          <p:cNvPr id="54276" name="Slide Number Placeholder 3"/>
          <p:cNvSpPr>
            <a:spLocks noGrp="1"/>
          </p:cNvSpPr>
          <p:nvPr>
            <p:ph type="sldNum" sz="quarter" idx="5"/>
          </p:nvPr>
        </p:nvSpPr>
        <p:spPr/>
        <p:txBody>
          <a:bodyPr/>
          <a:lstStyle/>
          <a:p>
            <a:pPr>
              <a:defRPr/>
            </a:pPr>
            <a:fld id="{DEC99DEA-AA45-4F18-B290-F06D79409B0E}" type="slidenum">
              <a:rPr lang="en-US" smtClean="0"/>
              <a:pPr>
                <a:defRPr/>
              </a:pPr>
              <a:t>63</a:t>
            </a:fld>
            <a:endParaRPr lang="en-US"/>
          </a:p>
        </p:txBody>
      </p:sp>
    </p:spTree>
    <p:extLst>
      <p:ext uri="{BB962C8B-B14F-4D97-AF65-F5344CB8AC3E}">
        <p14:creationId xmlns:p14="http://schemas.microsoft.com/office/powerpoint/2010/main" val="30914225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SOAP allows attachments[Vids, ..] outside its MIME part.</a:t>
            </a:r>
          </a:p>
          <a:p>
            <a:endParaRPr lang="en-US" dirty="0"/>
          </a:p>
        </p:txBody>
      </p:sp>
      <p:sp>
        <p:nvSpPr>
          <p:cNvPr id="4" name="Slide Number Placeholder 3"/>
          <p:cNvSpPr>
            <a:spLocks noGrp="1"/>
          </p:cNvSpPr>
          <p:nvPr>
            <p:ph type="sldNum" sz="quarter" idx="5"/>
          </p:nvPr>
        </p:nvSpPr>
        <p:spPr/>
        <p:txBody>
          <a:bodyPr/>
          <a:lstStyle/>
          <a:p>
            <a:pPr>
              <a:defRPr/>
            </a:pPr>
            <a:fld id="{4E6EBFA2-BFBC-4FD8-9F7F-C1F4C92C9EA5}" type="slidenum">
              <a:rPr lang="en-US" smtClean="0"/>
              <a:pPr>
                <a:defRPr/>
              </a:pPr>
              <a:t>64</a:t>
            </a:fld>
            <a:endParaRPr lang="en-US"/>
          </a:p>
        </p:txBody>
      </p:sp>
    </p:spTree>
    <p:extLst>
      <p:ext uri="{BB962C8B-B14F-4D97-AF65-F5344CB8AC3E}">
        <p14:creationId xmlns:p14="http://schemas.microsoft.com/office/powerpoint/2010/main" val="3427350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5300" name="Slide Number Placeholder 3"/>
          <p:cNvSpPr>
            <a:spLocks noGrp="1"/>
          </p:cNvSpPr>
          <p:nvPr>
            <p:ph type="sldNum" sz="quarter" idx="5"/>
          </p:nvPr>
        </p:nvSpPr>
        <p:spPr/>
        <p:txBody>
          <a:bodyPr/>
          <a:lstStyle/>
          <a:p>
            <a:pPr>
              <a:defRPr/>
            </a:pPr>
            <a:fld id="{9F9E39F1-37B7-4CB1-8465-B5EB0C0E98E6}" type="slidenum">
              <a:rPr lang="en-US" smtClean="0"/>
              <a:pPr>
                <a:defRPr/>
              </a:pPr>
              <a:t>65</a:t>
            </a:fld>
            <a:endParaRPr lang="en-US"/>
          </a:p>
        </p:txBody>
      </p:sp>
    </p:spTree>
    <p:extLst>
      <p:ext uri="{BB962C8B-B14F-4D97-AF65-F5344CB8AC3E}">
        <p14:creationId xmlns:p14="http://schemas.microsoft.com/office/powerpoint/2010/main" val="38748630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p:txBody>
          <a:bodyPr/>
          <a:lstStyle/>
          <a:p>
            <a:pPr>
              <a:defRPr/>
            </a:pPr>
            <a:fld id="{0264C879-465D-4964-A3CA-70395BAD47A6}" type="slidenum">
              <a:rPr lang="en-US" smtClean="0"/>
              <a:pPr>
                <a:defRPr/>
              </a:pPr>
              <a:t>66</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8581833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EE8F4B5A-607A-4F1A-810A-E583A18252B4}" type="slidenum">
              <a:rPr lang="en-US" b="0" smtClean="0">
                <a:latin typeface="Arial" pitchFamily="34" charset="0"/>
              </a:rPr>
              <a:pPr/>
              <a:t>69</a:t>
            </a:fld>
            <a:endParaRPr lang="en-US" b="0">
              <a:latin typeface="Arial" pitchFamily="34" charset="0"/>
            </a:endParaRPr>
          </a:p>
        </p:txBody>
      </p:sp>
    </p:spTree>
    <p:extLst>
      <p:ext uri="{BB962C8B-B14F-4D97-AF65-F5344CB8AC3E}">
        <p14:creationId xmlns:p14="http://schemas.microsoft.com/office/powerpoint/2010/main" val="35992072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2EC0B17C-CBCC-4714-8B69-80CF02152100}" type="slidenum">
              <a:rPr lang="en-US" b="0" smtClean="0">
                <a:latin typeface="Arial" pitchFamily="34" charset="0"/>
              </a:rPr>
              <a:pPr/>
              <a:t>70</a:t>
            </a:fld>
            <a:endParaRPr lang="en-US" b="0">
              <a:latin typeface="Arial" pitchFamily="34" charset="0"/>
            </a:endParaRPr>
          </a:p>
        </p:txBody>
      </p:sp>
    </p:spTree>
    <p:extLst>
      <p:ext uri="{BB962C8B-B14F-4D97-AF65-F5344CB8AC3E}">
        <p14:creationId xmlns:p14="http://schemas.microsoft.com/office/powerpoint/2010/main" val="22733991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EE8F4B5A-607A-4F1A-810A-E583A18252B4}" type="slidenum">
              <a:rPr lang="en-US" b="0" smtClean="0">
                <a:latin typeface="Arial" pitchFamily="34" charset="0"/>
              </a:rPr>
              <a:pPr/>
              <a:t>71</a:t>
            </a:fld>
            <a:endParaRPr lang="en-US" b="0">
              <a:latin typeface="Arial" pitchFamily="34" charset="0"/>
            </a:endParaRPr>
          </a:p>
        </p:txBody>
      </p:sp>
    </p:spTree>
    <p:extLst>
      <p:ext uri="{BB962C8B-B14F-4D97-AF65-F5344CB8AC3E}">
        <p14:creationId xmlns:p14="http://schemas.microsoft.com/office/powerpoint/2010/main" val="331463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235DE122-5C68-43D0-98A4-B42C2A58EBAF}" type="slidenum">
              <a:rPr kumimoji="0" lang="en-US" sz="13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65200" rtl="0" eaLnBrk="1" fontAlgn="base" latinLnBrk="0" hangingPunct="1">
                <a:lnSpc>
                  <a:spcPct val="100000"/>
                </a:lnSpc>
                <a:spcBef>
                  <a:spcPct val="0"/>
                </a:spcBef>
                <a:spcAft>
                  <a:spcPct val="0"/>
                </a:spcAft>
                <a:buClrTx/>
                <a:buSzTx/>
                <a:buFontTx/>
                <a:buNone/>
                <a:tabLst/>
                <a:defRPr/>
              </a:pPr>
              <a:t>7</a:t>
            </a:fld>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24271718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B4A6C6BB-D3E6-4EA8-A6E2-5851C477F0A1}" type="slidenum">
              <a:rPr lang="en-US" b="0" smtClean="0">
                <a:latin typeface="Arial" pitchFamily="34" charset="0"/>
              </a:rPr>
              <a:pPr/>
              <a:t>72</a:t>
            </a:fld>
            <a:endParaRPr lang="en-US" b="0">
              <a:latin typeface="Arial" pitchFamily="34" charset="0"/>
            </a:endParaRPr>
          </a:p>
        </p:txBody>
      </p:sp>
    </p:spTree>
    <p:extLst>
      <p:ext uri="{BB962C8B-B14F-4D97-AF65-F5344CB8AC3E}">
        <p14:creationId xmlns:p14="http://schemas.microsoft.com/office/powerpoint/2010/main" val="19204999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692BCB0C-D534-4FD2-8967-99E042346915}" type="slidenum">
              <a:rPr lang="en-US" b="0" smtClean="0">
                <a:latin typeface="Arial" pitchFamily="34" charset="0"/>
              </a:rPr>
              <a:pPr/>
              <a:t>73</a:t>
            </a:fld>
            <a:endParaRPr lang="en-US" b="0">
              <a:latin typeface="Arial" pitchFamily="34" charset="0"/>
            </a:endParaRPr>
          </a:p>
        </p:txBody>
      </p:sp>
    </p:spTree>
    <p:extLst>
      <p:ext uri="{BB962C8B-B14F-4D97-AF65-F5344CB8AC3E}">
        <p14:creationId xmlns:p14="http://schemas.microsoft.com/office/powerpoint/2010/main" val="37285874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WSDL file – It will have </a:t>
            </a:r>
            <a:r>
              <a:rPr lang="en-US" dirty="0">
                <a:solidFill>
                  <a:srgbClr val="0033CC"/>
                </a:solidFill>
              </a:rPr>
              <a:t>operation contract</a:t>
            </a:r>
            <a:endParaRPr lang="en-US" dirty="0"/>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9BEB2292-5FD0-4412-B172-C74612F4239C}" type="slidenum">
              <a:rPr lang="en-US" b="0" smtClean="0">
                <a:latin typeface="Arial" pitchFamily="34" charset="0"/>
              </a:rPr>
              <a:pPr/>
              <a:t>74</a:t>
            </a:fld>
            <a:endParaRPr lang="en-US" b="0">
              <a:latin typeface="Arial" pitchFamily="34" charset="0"/>
            </a:endParaRPr>
          </a:p>
        </p:txBody>
      </p:sp>
    </p:spTree>
    <p:extLst>
      <p:ext uri="{BB962C8B-B14F-4D97-AF65-F5344CB8AC3E}">
        <p14:creationId xmlns:p14="http://schemas.microsoft.com/office/powerpoint/2010/main" val="38377621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sz="1200" dirty="0"/>
              <a:t>Apache Tomcat – Service hosting tool.</a:t>
            </a:r>
          </a:p>
          <a:p>
            <a:pPr marL="171450" indent="-171450">
              <a:buFont typeface="Arial" panose="020B0604020202020204" pitchFamily="34" charset="0"/>
              <a:buChar char="•"/>
            </a:pPr>
            <a:r>
              <a:rPr lang="en-US" dirty="0"/>
              <a:t>In java u write code as usual &amp; then conv it to services using tools.</a:t>
            </a:r>
          </a:p>
          <a:p>
            <a:pPr marL="171450" indent="-171450">
              <a:buFont typeface="Arial" panose="020B0604020202020204" pitchFamily="34" charset="0"/>
              <a:buChar char="•"/>
            </a:pPr>
            <a:r>
              <a:rPr lang="en-US" dirty="0"/>
              <a:t>Vs has IIS service tool for C#</a:t>
            </a:r>
          </a:p>
          <a:p>
            <a:pPr marL="171450" indent="-171450">
              <a:buFont typeface="Arial" panose="020B0604020202020204" pitchFamily="34" charset="0"/>
              <a:buChar char="•"/>
            </a:pPr>
            <a:endParaRPr lang="en-US" dirty="0"/>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C4AB7107-A1A2-4515-BB7F-18491D5DB29D}" type="slidenum">
              <a:rPr lang="en-US" b="0" smtClean="0">
                <a:latin typeface="Arial" pitchFamily="34" charset="0"/>
              </a:rPr>
              <a:pPr/>
              <a:t>75</a:t>
            </a:fld>
            <a:endParaRPr lang="en-US" b="0">
              <a:latin typeface="Arial" pitchFamily="34" charset="0"/>
            </a:endParaRPr>
          </a:p>
        </p:txBody>
      </p:sp>
    </p:spTree>
    <p:extLst>
      <p:ext uri="{BB962C8B-B14F-4D97-AF65-F5344CB8AC3E}">
        <p14:creationId xmlns:p14="http://schemas.microsoft.com/office/powerpoint/2010/main" val="4875700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In PY, U mostly type each method i.e.; each method is a service.</a:t>
            </a: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C4AB7107-A1A2-4515-BB7F-18491D5DB29D}" type="slidenum">
              <a:rPr lang="en-US" b="0" smtClean="0">
                <a:latin typeface="Arial" pitchFamily="34" charset="0"/>
              </a:rPr>
              <a:pPr/>
              <a:t>76</a:t>
            </a:fld>
            <a:endParaRPr lang="en-US" b="0">
              <a:latin typeface="Arial" pitchFamily="34" charset="0"/>
            </a:endParaRPr>
          </a:p>
        </p:txBody>
      </p:sp>
    </p:spTree>
    <p:extLst>
      <p:ext uri="{BB962C8B-B14F-4D97-AF65-F5344CB8AC3E}">
        <p14:creationId xmlns:p14="http://schemas.microsoft.com/office/powerpoint/2010/main" val="28284835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A published service will have the same address for all the requestor’s.</a:t>
            </a:r>
          </a:p>
          <a:p>
            <a:pPr marL="171450" indent="-171450">
              <a:buFont typeface="Arial" panose="020B0604020202020204" pitchFamily="34" charset="0"/>
              <a:buChar char="•"/>
            </a:pPr>
            <a:r>
              <a:rPr lang="en-US" dirty="0"/>
              <a:t>Restful service doesn’t have any interface. So, efficient but u need to read the manual for giving I/P &amp; getting O/P.</a:t>
            </a:r>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102E39D8-1DC4-4C13-96E5-8C21AE5B7398}" type="slidenum">
              <a:rPr lang="en-US" b="0" smtClean="0">
                <a:latin typeface="Arial" pitchFamily="34" charset="0"/>
              </a:rPr>
              <a:pPr/>
              <a:t>77</a:t>
            </a:fld>
            <a:endParaRPr lang="en-US" b="0">
              <a:latin typeface="Arial" pitchFamily="34" charset="0"/>
            </a:endParaRPr>
          </a:p>
        </p:txBody>
      </p:sp>
    </p:spTree>
    <p:extLst>
      <p:ext uri="{BB962C8B-B14F-4D97-AF65-F5344CB8AC3E}">
        <p14:creationId xmlns:p14="http://schemas.microsoft.com/office/powerpoint/2010/main" val="23792257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solidFill>
                  <a:srgbClr val="990000"/>
                </a:solidFill>
              </a:rPr>
              <a:t>Registry – A list showing </a:t>
            </a:r>
            <a:r>
              <a:rPr lang="en-US" sz="1200" b="0" dirty="0" err="1">
                <a:solidFill>
                  <a:srgbClr val="990000"/>
                </a:solidFill>
              </a:rPr>
              <a:t>wt</a:t>
            </a:r>
            <a:r>
              <a:rPr lang="en-US" sz="1200" b="0" dirty="0">
                <a:solidFill>
                  <a:srgbClr val="990000"/>
                </a:solidFill>
              </a:rPr>
              <a:t> services are available.</a:t>
            </a:r>
            <a:endParaRPr lang="en-US" sz="1200" b="0"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65B0C32C-0B61-4F79-A737-AA82BC2D5BAD}" type="slidenum">
              <a:rPr lang="en-US" b="0" smtClean="0">
                <a:latin typeface="Arial" pitchFamily="34" charset="0"/>
              </a:rPr>
              <a:pPr/>
              <a:t>78</a:t>
            </a:fld>
            <a:endParaRPr lang="en-US" b="0">
              <a:latin typeface="Arial" pitchFamily="34" charset="0"/>
            </a:endParaRPr>
          </a:p>
        </p:txBody>
      </p:sp>
    </p:spTree>
    <p:extLst>
      <p:ext uri="{BB962C8B-B14F-4D97-AF65-F5344CB8AC3E}">
        <p14:creationId xmlns:p14="http://schemas.microsoft.com/office/powerpoint/2010/main" val="31171863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Font typeface="+mj-lt"/>
              <a:buAutoNum type="arabicPeriod"/>
            </a:pPr>
            <a:r>
              <a:rPr lang="en-US" sz="1800" dirty="0">
                <a:effectLst/>
                <a:latin typeface="Segoe UI" panose="020B0502040204020203" pitchFamily="34" charset="0"/>
              </a:rPr>
              <a:t>Checking repo</a:t>
            </a:r>
          </a:p>
          <a:p>
            <a:pPr marL="228600" indent="-228600">
              <a:buFont typeface="+mj-lt"/>
              <a:buAutoNum type="arabicPeriod"/>
            </a:pPr>
            <a:r>
              <a:rPr lang="en-US" dirty="0"/>
              <a:t>“</a:t>
            </a:r>
          </a:p>
          <a:p>
            <a:pPr marL="228600" indent="-228600">
              <a:buFont typeface="+mj-lt"/>
              <a:buAutoNum type="arabicPeriod"/>
            </a:pPr>
            <a:r>
              <a:rPr lang="en-US" dirty="0"/>
              <a:t>“</a:t>
            </a:r>
          </a:p>
          <a:p>
            <a:pPr marL="228600" indent="-228600">
              <a:buFont typeface="+mj-lt"/>
              <a:buAutoNum type="arabicPeriod"/>
            </a:pPr>
            <a:r>
              <a:rPr lang="en-US" dirty="0"/>
              <a:t>Admin tests</a:t>
            </a:r>
          </a:p>
          <a:p>
            <a:pPr marL="228600" indent="-228600">
              <a:buFont typeface="+mj-lt"/>
              <a:buAutoNum type="arabicPeriod"/>
            </a:pPr>
            <a:r>
              <a:rPr lang="en-US" dirty="0"/>
              <a:t>Lookup Serv repo for </a:t>
            </a:r>
            <a:r>
              <a:rPr lang="en-US" dirty="0" err="1"/>
              <a:t>reqd</a:t>
            </a:r>
            <a:r>
              <a:rPr lang="en-US" dirty="0"/>
              <a:t> service, if there download &amp; use it or use it as a proxy instead of writing </a:t>
            </a:r>
            <a:r>
              <a:rPr lang="en-US" dirty="0" err="1"/>
              <a:t>ur</a:t>
            </a:r>
            <a:r>
              <a:rPr lang="en-US" dirty="0"/>
              <a:t> own service.</a:t>
            </a:r>
          </a:p>
          <a:p>
            <a:pPr marL="0" indent="0">
              <a:buFont typeface="+mj-lt"/>
              <a:buNone/>
            </a:pPr>
            <a:r>
              <a:rPr lang="en-US" dirty="0"/>
              <a:t>Serv Broker[e.g. Google </a:t>
            </a:r>
            <a:r>
              <a:rPr lang="en-US" dirty="0" err="1"/>
              <a:t>appstore</a:t>
            </a:r>
            <a:r>
              <a:rPr lang="en-US" dirty="0"/>
              <a:t>] will verify </a:t>
            </a:r>
            <a:r>
              <a:rPr lang="en-US" dirty="0" err="1"/>
              <a:t>ur</a:t>
            </a:r>
            <a:r>
              <a:rPr lang="en-US" dirty="0"/>
              <a:t> service </a:t>
            </a:r>
            <a:r>
              <a:rPr lang="en-US" dirty="0" err="1"/>
              <a:t>bfr</a:t>
            </a:r>
            <a:r>
              <a:rPr lang="en-US" dirty="0"/>
              <a:t> making it public.</a:t>
            </a:r>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92F84B82-1C9B-43FF-AC91-59A93630BBEF}" type="slidenum">
              <a:rPr lang="en-US" b="0" smtClean="0">
                <a:latin typeface="Arial" pitchFamily="34" charset="0"/>
              </a:rPr>
              <a:pPr/>
              <a:t>79</a:t>
            </a:fld>
            <a:endParaRPr lang="en-US" b="0">
              <a:latin typeface="Arial" pitchFamily="34" charset="0"/>
            </a:endParaRPr>
          </a:p>
        </p:txBody>
      </p:sp>
    </p:spTree>
    <p:extLst>
      <p:ext uri="{BB962C8B-B14F-4D97-AF65-F5344CB8AC3E}">
        <p14:creationId xmlns:p14="http://schemas.microsoft.com/office/powerpoint/2010/main" val="22607807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UDDI is a Std. ; it’s only a Register[~table] no repo[i.e., no services (implementation)]</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dirty="0"/>
              <a:t>Ad Hoc doesn’t follow any Std.</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dirty="0"/>
              <a:t>Designed for Human reading [ We will search 4 </a:t>
            </a:r>
            <a:r>
              <a:rPr lang="en-US" b="0" dirty="0" err="1"/>
              <a:t>wsdl</a:t>
            </a:r>
            <a:r>
              <a:rPr lang="en-US" b="0" dirty="0"/>
              <a:t> service &amp; manually bind it]</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0" dirty="0"/>
              <a:t>Not much automation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4071B5FB-C745-423E-B645-A146E525F9AF}" type="slidenum">
              <a:rPr lang="en-US" b="0" smtClean="0">
                <a:latin typeface="Arial" pitchFamily="34" charset="0"/>
              </a:rPr>
              <a:pPr/>
              <a:t>80</a:t>
            </a:fld>
            <a:endParaRPr lang="en-US" b="0">
              <a:latin typeface="Arial" pitchFamily="34" charset="0"/>
            </a:endParaRPr>
          </a:p>
        </p:txBody>
      </p:sp>
    </p:spTree>
    <p:extLst>
      <p:ext uri="{BB962C8B-B14F-4D97-AF65-F5344CB8AC3E}">
        <p14:creationId xmlns:p14="http://schemas.microsoft.com/office/powerpoint/2010/main" val="252826884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E6096D05-6068-43A0-98E4-EB121015D53C}" type="slidenum">
              <a:rPr lang="en-US" b="0" smtClean="0">
                <a:latin typeface="Arial" pitchFamily="34" charset="0"/>
              </a:rPr>
              <a:pPr/>
              <a:t>81</a:t>
            </a:fld>
            <a:endParaRPr lang="en-US" b="0">
              <a:latin typeface="Arial" pitchFamily="34" charset="0"/>
            </a:endParaRPr>
          </a:p>
        </p:txBody>
      </p:sp>
    </p:spTree>
    <p:extLst>
      <p:ext uri="{BB962C8B-B14F-4D97-AF65-F5344CB8AC3E}">
        <p14:creationId xmlns:p14="http://schemas.microsoft.com/office/powerpoint/2010/main" val="1943132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noTextEdit="1"/>
          </p:cNvSpPr>
          <p:nvPr>
            <p:ph type="sldImg"/>
          </p:nvPr>
        </p:nvSpPr>
        <p:spPr>
          <a:ln/>
        </p:spPr>
      </p:sp>
      <p:sp>
        <p:nvSpPr>
          <p:cNvPr id="245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45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045939F0-A3EA-4630-B76D-A85B360D4DC6}" type="slidenum">
              <a:rPr kumimoji="0" lang="en-US" sz="13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65200" rtl="0" eaLnBrk="1" fontAlgn="base" latinLnBrk="0" hangingPunct="1">
                <a:lnSpc>
                  <a:spcPct val="100000"/>
                </a:lnSpc>
                <a:spcBef>
                  <a:spcPct val="0"/>
                </a:spcBef>
                <a:spcAft>
                  <a:spcPct val="0"/>
                </a:spcAft>
                <a:buClrTx/>
                <a:buSzTx/>
                <a:buFontTx/>
                <a:buNone/>
                <a:tabLst/>
                <a:defRPr/>
              </a:pPr>
              <a:t>8</a:t>
            </a:fld>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31945853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UDDI is most used registry.</a:t>
            </a: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1CFEDC07-FC15-4E10-BBA7-D7F013B56BBC}" type="slidenum">
              <a:rPr lang="en-US" b="0" smtClean="0">
                <a:latin typeface="Arial" pitchFamily="34" charset="0"/>
              </a:rPr>
              <a:pPr/>
              <a:t>82</a:t>
            </a:fld>
            <a:endParaRPr lang="en-US" b="0">
              <a:latin typeface="Arial" pitchFamily="34" charset="0"/>
            </a:endParaRPr>
          </a:p>
        </p:txBody>
      </p:sp>
    </p:spTree>
    <p:extLst>
      <p:ext uri="{BB962C8B-B14F-4D97-AF65-F5344CB8AC3E}">
        <p14:creationId xmlns:p14="http://schemas.microsoft.com/office/powerpoint/2010/main" val="8735835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err="1"/>
              <a:t>ebXML</a:t>
            </a:r>
            <a:r>
              <a:rPr lang="en-US" dirty="0"/>
              <a:t> is a bigger package then UDDI.</a:t>
            </a:r>
          </a:p>
          <a:p>
            <a:pPr marL="171450" indent="-171450">
              <a:buFont typeface="Arial" panose="020B0604020202020204" pitchFamily="34" charset="0"/>
              <a:buChar char="•"/>
            </a:pPr>
            <a:r>
              <a:rPr lang="en-US" dirty="0"/>
              <a:t>It has dynamic protocol. </a:t>
            </a:r>
          </a:p>
          <a:p>
            <a:pPr marL="171450" indent="-171450">
              <a:buFont typeface="Arial" panose="020B0604020202020204" pitchFamily="34" charset="0"/>
              <a:buChar char="•"/>
            </a:pPr>
            <a:r>
              <a:rPr lang="en-US" sz="1200" b="0" dirty="0"/>
              <a:t>Message Service //</a:t>
            </a:r>
            <a:r>
              <a:rPr lang="en-US" sz="1200" b="0" dirty="0" err="1"/>
              <a:t>ar</a:t>
            </a:r>
            <a:r>
              <a:rPr lang="en-US" sz="1200" b="0" dirty="0"/>
              <a:t> to Enterprise Bus.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553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B925745A-58EE-44A4-BD0D-78CB460421FE}" type="slidenum">
              <a:rPr lang="en-US" b="0" smtClean="0">
                <a:latin typeface="Arial" pitchFamily="34" charset="0"/>
              </a:rPr>
              <a:pPr/>
              <a:t>83</a:t>
            </a:fld>
            <a:endParaRPr lang="en-US" b="0">
              <a:latin typeface="Arial" pitchFamily="34" charset="0"/>
            </a:endParaRPr>
          </a:p>
        </p:txBody>
      </p:sp>
    </p:spTree>
    <p:extLst>
      <p:ext uri="{BB962C8B-B14F-4D97-AF65-F5344CB8AC3E}">
        <p14:creationId xmlns:p14="http://schemas.microsoft.com/office/powerpoint/2010/main" val="264960450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Oracle loves UDDI</a:t>
            </a:r>
          </a:p>
          <a:p>
            <a:pPr marL="171450" indent="-171450">
              <a:buFont typeface="Arial" panose="020B0604020202020204" pitchFamily="34" charset="0"/>
              <a:buChar char="•"/>
            </a:pPr>
            <a:endParaRPr lang="en-US" dirty="0"/>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29E329B1-78C3-4D41-ABD8-4408E7A2AFF6}" type="slidenum">
              <a:rPr lang="en-US" b="0" smtClean="0">
                <a:latin typeface="Arial" pitchFamily="34" charset="0"/>
              </a:rPr>
              <a:pPr/>
              <a:t>84</a:t>
            </a:fld>
            <a:endParaRPr lang="en-US" b="0">
              <a:latin typeface="Arial" pitchFamily="34" charset="0"/>
            </a:endParaRPr>
          </a:p>
        </p:txBody>
      </p:sp>
    </p:spTree>
    <p:extLst>
      <p:ext uri="{BB962C8B-B14F-4D97-AF65-F5344CB8AC3E}">
        <p14:creationId xmlns:p14="http://schemas.microsoft.com/office/powerpoint/2010/main" val="481102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lgn="l">
              <a:buFont typeface="Arial" panose="020B0604020202020204" pitchFamily="34" charset="0"/>
              <a:buChar char="•"/>
            </a:pPr>
            <a:endParaRPr lang="en-US" dirty="0"/>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02D01127-0616-44DC-92F7-B3D81D730C6C}" type="slidenum">
              <a:rPr lang="en-US" b="0" smtClean="0">
                <a:latin typeface="Arial" pitchFamily="34" charset="0"/>
              </a:rPr>
              <a:pPr/>
              <a:t>85</a:t>
            </a:fld>
            <a:endParaRPr lang="en-US" b="0">
              <a:latin typeface="Arial" pitchFamily="34" charset="0"/>
            </a:endParaRPr>
          </a:p>
        </p:txBody>
      </p:sp>
    </p:spTree>
    <p:extLst>
      <p:ext uri="{BB962C8B-B14F-4D97-AF65-F5344CB8AC3E}">
        <p14:creationId xmlns:p14="http://schemas.microsoft.com/office/powerpoint/2010/main" val="27238624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089F517A-873C-4D7A-BE3B-F05717F2EAF5}" type="slidenum">
              <a:rPr lang="en-US" b="0" smtClean="0">
                <a:latin typeface="Arial" pitchFamily="34" charset="0"/>
              </a:rPr>
              <a:pPr/>
              <a:t>86</a:t>
            </a:fld>
            <a:endParaRPr lang="en-US" b="0">
              <a:latin typeface="Arial" pitchFamily="34" charset="0"/>
            </a:endParaRPr>
          </a:p>
        </p:txBody>
      </p:sp>
    </p:spTree>
    <p:extLst>
      <p:ext uri="{BB962C8B-B14F-4D97-AF65-F5344CB8AC3E}">
        <p14:creationId xmlns:p14="http://schemas.microsoft.com/office/powerpoint/2010/main" val="25333776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9BFF1FF1-36C0-43D4-872E-3EC3FCB6F73F}" type="slidenum">
              <a:rPr lang="en-US" b="0" smtClean="0">
                <a:latin typeface="Arial" pitchFamily="34" charset="0"/>
              </a:rPr>
              <a:pPr/>
              <a:t>87</a:t>
            </a:fld>
            <a:endParaRPr lang="en-US" b="0">
              <a:latin typeface="Arial" pitchFamily="34" charset="0"/>
            </a:endParaRPr>
          </a:p>
        </p:txBody>
      </p:sp>
    </p:spTree>
    <p:extLst>
      <p:ext uri="{BB962C8B-B14F-4D97-AF65-F5344CB8AC3E}">
        <p14:creationId xmlns:p14="http://schemas.microsoft.com/office/powerpoint/2010/main" val="37243067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SAML is predecessor of XML</a:t>
            </a:r>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CF8BE7B2-ED36-4D67-A3F1-46A9C068B84E}" type="slidenum">
              <a:rPr lang="en-US" b="0" smtClean="0">
                <a:latin typeface="Arial" pitchFamily="34" charset="0"/>
              </a:rPr>
              <a:pPr/>
              <a:t>88</a:t>
            </a:fld>
            <a:endParaRPr lang="en-US" b="0">
              <a:latin typeface="Arial" pitchFamily="34" charset="0"/>
            </a:endParaRPr>
          </a:p>
        </p:txBody>
      </p:sp>
    </p:spTree>
    <p:extLst>
      <p:ext uri="{BB962C8B-B14F-4D97-AF65-F5344CB8AC3E}">
        <p14:creationId xmlns:p14="http://schemas.microsoft.com/office/powerpoint/2010/main" val="1066274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In older days, Services were called us XML. Now we just call them Web Services.</a:t>
            </a: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565F1685-CAA0-40D9-BB26-034EB6BE00BA}" type="slidenum">
              <a:rPr lang="en-US" b="0" smtClean="0">
                <a:latin typeface="Arial" pitchFamily="34" charset="0"/>
              </a:rPr>
              <a:pPr/>
              <a:t>89</a:t>
            </a:fld>
            <a:endParaRPr lang="en-US" b="0">
              <a:latin typeface="Arial" pitchFamily="34" charset="0"/>
            </a:endParaRPr>
          </a:p>
        </p:txBody>
      </p:sp>
    </p:spTree>
    <p:extLst>
      <p:ext uri="{BB962C8B-B14F-4D97-AF65-F5344CB8AC3E}">
        <p14:creationId xmlns:p14="http://schemas.microsoft.com/office/powerpoint/2010/main" val="41243956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257A1A29-A5C7-43A5-9C22-47FC84DD9947}" type="slidenum">
              <a:rPr lang="en-US" b="0" smtClean="0">
                <a:latin typeface="Arial" pitchFamily="34" charset="0"/>
              </a:rPr>
              <a:pPr/>
              <a:t>90</a:t>
            </a:fld>
            <a:endParaRPr lang="en-US" b="0">
              <a:latin typeface="Arial" pitchFamily="34" charset="0"/>
            </a:endParaRPr>
          </a:p>
        </p:txBody>
      </p:sp>
      <p:sp>
        <p:nvSpPr>
          <p:cNvPr id="62467" name="Rectangle 2"/>
          <p:cNvSpPr>
            <a:spLocks noGrp="1" noRot="1" noChangeAspect="1" noChangeArrowheads="1" noTextEdit="1"/>
          </p:cNvSpPr>
          <p:nvPr>
            <p:ph type="sldImg"/>
          </p:nvPr>
        </p:nvSpPr>
        <p:spPr>
          <a:xfrm>
            <a:off x="1257300" y="728663"/>
            <a:ext cx="4800600" cy="3600450"/>
          </a:xfrm>
          <a:ln/>
        </p:spPr>
      </p:sp>
      <p:sp>
        <p:nvSpPr>
          <p:cNvPr id="62468" name="Rectangle 3"/>
          <p:cNvSpPr>
            <a:spLocks noGrp="1" noChangeArrowheads="1"/>
          </p:cNvSpPr>
          <p:nvPr>
            <p:ph type="body" idx="1"/>
          </p:nvPr>
        </p:nvSpPr>
        <p:spPr>
          <a:xfrm>
            <a:off x="1171575" y="4940300"/>
            <a:ext cx="5033963" cy="3973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57200" eaLnBrk="1" hangingPunct="1"/>
            <a:endParaRPr lang="en-US"/>
          </a:p>
        </p:txBody>
      </p:sp>
    </p:spTree>
    <p:extLst>
      <p:ext uri="{BB962C8B-B14F-4D97-AF65-F5344CB8AC3E}">
        <p14:creationId xmlns:p14="http://schemas.microsoft.com/office/powerpoint/2010/main" val="41966705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8931FDC9-87E0-4492-B4DC-F68E6D35E055}" type="slidenum">
              <a:rPr lang="en-US" b="0" smtClean="0">
                <a:latin typeface="Arial" pitchFamily="34" charset="0"/>
              </a:rPr>
              <a:pPr/>
              <a:t>94</a:t>
            </a:fld>
            <a:endParaRPr lang="en-US" b="0">
              <a:latin typeface="Arial" pitchFamily="34" charset="0"/>
            </a:endParaRPr>
          </a:p>
        </p:txBody>
      </p:sp>
    </p:spTree>
    <p:extLst>
      <p:ext uri="{BB962C8B-B14F-4D97-AF65-F5344CB8AC3E}">
        <p14:creationId xmlns:p14="http://schemas.microsoft.com/office/powerpoint/2010/main" val="3927415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E.g. Client – </a:t>
            </a:r>
            <a:r>
              <a:rPr lang="en-US" dirty="0" err="1"/>
              <a:t>srvr</a:t>
            </a:r>
            <a:r>
              <a:rPr lang="en-US" dirty="0"/>
              <a:t> Arch.</a:t>
            </a:r>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pPr marL="0" marR="0" lvl="0" indent="0" algn="r" defTabSz="965200" rtl="0" eaLnBrk="1" fontAlgn="base" latinLnBrk="0" hangingPunct="1">
              <a:lnSpc>
                <a:spcPct val="100000"/>
              </a:lnSpc>
              <a:spcBef>
                <a:spcPct val="0"/>
              </a:spcBef>
              <a:spcAft>
                <a:spcPct val="0"/>
              </a:spcAft>
              <a:buClrTx/>
              <a:buSzTx/>
              <a:buFontTx/>
              <a:buNone/>
              <a:tabLst/>
              <a:defRPr/>
            </a:pPr>
            <a:fld id="{27501CB9-CC57-4791-95FA-25E70F79CB16}" type="slidenum">
              <a:rPr kumimoji="0" lang="en-US" sz="1300" b="0" i="0" u="none" strike="noStrike" kern="1200" cap="none" spc="0" normalizeH="0" baseline="0" noProof="0" smtClean="0">
                <a:ln>
                  <a:noFill/>
                </a:ln>
                <a:solidFill>
                  <a:srgbClr val="000000"/>
                </a:solidFill>
                <a:effectLst/>
                <a:uLnTx/>
                <a:uFillTx/>
                <a:latin typeface="Arial" pitchFamily="34" charset="0"/>
                <a:ea typeface="+mn-ea"/>
                <a:cs typeface="+mn-cs"/>
              </a:rPr>
              <a:pPr marL="0" marR="0" lvl="0" indent="0" algn="r" defTabSz="965200" rtl="0" eaLnBrk="1" fontAlgn="base" latinLnBrk="0" hangingPunct="1">
                <a:lnSpc>
                  <a:spcPct val="100000"/>
                </a:lnSpc>
                <a:spcBef>
                  <a:spcPct val="0"/>
                </a:spcBef>
                <a:spcAft>
                  <a:spcPct val="0"/>
                </a:spcAft>
                <a:buClrTx/>
                <a:buSzTx/>
                <a:buFontTx/>
                <a:buNone/>
                <a:tabLst/>
                <a:defRPr/>
              </a:pPr>
              <a:t>9</a:t>
            </a:fld>
            <a:endParaRPr kumimoji="0" lang="en-US" sz="1300" b="0" i="0" u="none" strike="noStrike" kern="1200" cap="none" spc="0" normalizeH="0" baseline="0" noProof="0">
              <a:ln>
                <a:noFill/>
              </a:ln>
              <a:solidFill>
                <a:srgbClr val="000000"/>
              </a:solidFill>
              <a:effectLst/>
              <a:uLnTx/>
              <a:uFillTx/>
              <a:latin typeface="Arial" pitchFamily="34" charset="0"/>
              <a:ea typeface="+mn-ea"/>
              <a:cs typeface="+mn-cs"/>
            </a:endParaRPr>
          </a:p>
        </p:txBody>
      </p:sp>
    </p:spTree>
    <p:extLst>
      <p:ext uri="{BB962C8B-B14F-4D97-AF65-F5344CB8AC3E}">
        <p14:creationId xmlns:p14="http://schemas.microsoft.com/office/powerpoint/2010/main" val="7018330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2CF67757-5D90-4AAB-B664-094C54B624DA}" type="slidenum">
              <a:rPr lang="en-US" b="0" smtClean="0">
                <a:latin typeface="Arial" pitchFamily="34" charset="0"/>
              </a:rPr>
              <a:pPr/>
              <a:t>95</a:t>
            </a:fld>
            <a:endParaRPr lang="en-US" b="0">
              <a:latin typeface="Arial" pitchFamily="34" charset="0"/>
            </a:endParaRPr>
          </a:p>
        </p:txBody>
      </p:sp>
    </p:spTree>
    <p:extLst>
      <p:ext uri="{BB962C8B-B14F-4D97-AF65-F5344CB8AC3E}">
        <p14:creationId xmlns:p14="http://schemas.microsoft.com/office/powerpoint/2010/main" val="2860478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U can connect services using GUI in oracle SOA suite, u don’t have to code it manually. Just drag &amp; drop.</a:t>
            </a:r>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36CA7676-7D82-4076-8B9F-ED7BECB28B79}" type="slidenum">
              <a:rPr lang="en-US" b="0" smtClean="0">
                <a:latin typeface="Arial" pitchFamily="34" charset="0"/>
              </a:rPr>
              <a:pPr/>
              <a:t>96</a:t>
            </a:fld>
            <a:endParaRPr lang="en-US" b="0">
              <a:latin typeface="Arial" pitchFamily="34" charset="0"/>
            </a:endParaRPr>
          </a:p>
        </p:txBody>
      </p:sp>
    </p:spTree>
    <p:extLst>
      <p:ext uri="{BB962C8B-B14F-4D97-AF65-F5344CB8AC3E}">
        <p14:creationId xmlns:p14="http://schemas.microsoft.com/office/powerpoint/2010/main" val="14532907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a:solidFill>
                  <a:srgbClr val="EEF0FF"/>
                </a:solidFill>
                <a:effectLst/>
                <a:latin typeface="Google Sans"/>
              </a:rPr>
              <a:t>As of March 2023, Windows Workflow Foundation (WF) is no longer supported in the new .NET 8</a:t>
            </a:r>
            <a:endParaRPr lang="en-US" dirty="0"/>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BDA17BDF-2603-4225-8B18-AC96824FE946}" type="slidenum">
              <a:rPr lang="en-US" b="0" smtClean="0">
                <a:latin typeface="Arial" pitchFamily="34" charset="0"/>
              </a:rPr>
              <a:pPr/>
              <a:t>97</a:t>
            </a:fld>
            <a:endParaRPr lang="en-US" b="0">
              <a:latin typeface="Arial" pitchFamily="34" charset="0"/>
            </a:endParaRPr>
          </a:p>
        </p:txBody>
      </p:sp>
    </p:spTree>
    <p:extLst>
      <p:ext uri="{BB962C8B-B14F-4D97-AF65-F5344CB8AC3E}">
        <p14:creationId xmlns:p14="http://schemas.microsoft.com/office/powerpoint/2010/main" val="36574695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First, create all </a:t>
            </a:r>
            <a:r>
              <a:rPr lang="en-US" dirty="0" err="1"/>
              <a:t>ur</a:t>
            </a:r>
            <a:r>
              <a:rPr lang="en-US" dirty="0"/>
              <a:t> reqd. service components and then just drag and drop.</a:t>
            </a: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A34CB1C5-EA5C-4759-81C2-E5A7FBCF6344}" type="slidenum">
              <a:rPr lang="en-US" b="0" smtClean="0">
                <a:latin typeface="Arial" pitchFamily="34" charset="0"/>
              </a:rPr>
              <a:pPr/>
              <a:t>98</a:t>
            </a:fld>
            <a:endParaRPr lang="en-US" b="0">
              <a:latin typeface="Arial" pitchFamily="34" charset="0"/>
            </a:endParaRPr>
          </a:p>
        </p:txBody>
      </p:sp>
    </p:spTree>
    <p:extLst>
      <p:ext uri="{BB962C8B-B14F-4D97-AF65-F5344CB8AC3E}">
        <p14:creationId xmlns:p14="http://schemas.microsoft.com/office/powerpoint/2010/main" val="38328393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Soap is basically a text obj.</a:t>
            </a:r>
          </a:p>
          <a:p>
            <a:pPr marL="171450" indent="-171450">
              <a:buFont typeface="Arial" panose="020B0604020202020204" pitchFamily="34" charset="0"/>
              <a:buChar char="•"/>
            </a:pPr>
            <a:r>
              <a:rPr lang="en-US" dirty="0" err="1"/>
              <a:t>ebXML</a:t>
            </a:r>
            <a:r>
              <a:rPr lang="en-US" dirty="0"/>
              <a:t> allows soaps with attachment.</a:t>
            </a: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E9B48AAA-7B57-4DD1-8762-58B21740AEEB}" type="slidenum">
              <a:rPr lang="en-US" b="0" smtClean="0">
                <a:latin typeface="Arial" pitchFamily="34" charset="0"/>
              </a:rPr>
              <a:pPr/>
              <a:t>99</a:t>
            </a:fld>
            <a:endParaRPr lang="en-US" b="0">
              <a:latin typeface="Arial" pitchFamily="34" charset="0"/>
            </a:endParaRPr>
          </a:p>
        </p:txBody>
      </p:sp>
    </p:spTree>
    <p:extLst>
      <p:ext uri="{BB962C8B-B14F-4D97-AF65-F5344CB8AC3E}">
        <p14:creationId xmlns:p14="http://schemas.microsoft.com/office/powerpoint/2010/main" val="26006597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5200">
              <a:defRPr b="1">
                <a:solidFill>
                  <a:schemeClr val="tx1"/>
                </a:solidFill>
                <a:latin typeface="Times New Roman" pitchFamily="18" charset="0"/>
              </a:defRPr>
            </a:lvl1pPr>
            <a:lvl2pPr marL="742950" indent="-285750" defTabSz="965200">
              <a:defRPr b="1">
                <a:solidFill>
                  <a:schemeClr val="tx1"/>
                </a:solidFill>
                <a:latin typeface="Times New Roman" pitchFamily="18" charset="0"/>
              </a:defRPr>
            </a:lvl2pPr>
            <a:lvl3pPr marL="1143000" indent="-228600" defTabSz="965200">
              <a:defRPr b="1">
                <a:solidFill>
                  <a:schemeClr val="tx1"/>
                </a:solidFill>
                <a:latin typeface="Times New Roman" pitchFamily="18" charset="0"/>
              </a:defRPr>
            </a:lvl3pPr>
            <a:lvl4pPr marL="1600200" indent="-228600" defTabSz="965200">
              <a:defRPr b="1">
                <a:solidFill>
                  <a:schemeClr val="tx1"/>
                </a:solidFill>
                <a:latin typeface="Times New Roman" pitchFamily="18" charset="0"/>
              </a:defRPr>
            </a:lvl4pPr>
            <a:lvl5pPr marL="2057400" indent="-228600" defTabSz="965200">
              <a:defRPr b="1">
                <a:solidFill>
                  <a:schemeClr val="tx1"/>
                </a:solidFill>
                <a:latin typeface="Times New Roman" pitchFamily="18" charset="0"/>
              </a:defRPr>
            </a:lvl5pPr>
            <a:lvl6pPr marL="2514600" indent="-228600" defTabSz="965200" eaLnBrk="0" fontAlgn="base" hangingPunct="0">
              <a:spcBef>
                <a:spcPct val="0"/>
              </a:spcBef>
              <a:spcAft>
                <a:spcPct val="0"/>
              </a:spcAft>
              <a:defRPr b="1">
                <a:solidFill>
                  <a:schemeClr val="tx1"/>
                </a:solidFill>
                <a:latin typeface="Times New Roman" pitchFamily="18" charset="0"/>
              </a:defRPr>
            </a:lvl6pPr>
            <a:lvl7pPr marL="2971800" indent="-228600" defTabSz="965200" eaLnBrk="0" fontAlgn="base" hangingPunct="0">
              <a:spcBef>
                <a:spcPct val="0"/>
              </a:spcBef>
              <a:spcAft>
                <a:spcPct val="0"/>
              </a:spcAft>
              <a:defRPr b="1">
                <a:solidFill>
                  <a:schemeClr val="tx1"/>
                </a:solidFill>
                <a:latin typeface="Times New Roman" pitchFamily="18" charset="0"/>
              </a:defRPr>
            </a:lvl7pPr>
            <a:lvl8pPr marL="3429000" indent="-228600" defTabSz="965200" eaLnBrk="0" fontAlgn="base" hangingPunct="0">
              <a:spcBef>
                <a:spcPct val="0"/>
              </a:spcBef>
              <a:spcAft>
                <a:spcPct val="0"/>
              </a:spcAft>
              <a:defRPr b="1">
                <a:solidFill>
                  <a:schemeClr val="tx1"/>
                </a:solidFill>
                <a:latin typeface="Times New Roman" pitchFamily="18" charset="0"/>
              </a:defRPr>
            </a:lvl8pPr>
            <a:lvl9pPr marL="3886200" indent="-228600" defTabSz="965200" eaLnBrk="0" fontAlgn="base" hangingPunct="0">
              <a:spcBef>
                <a:spcPct val="0"/>
              </a:spcBef>
              <a:spcAft>
                <a:spcPct val="0"/>
              </a:spcAft>
              <a:defRPr b="1">
                <a:solidFill>
                  <a:schemeClr val="tx1"/>
                </a:solidFill>
                <a:latin typeface="Times New Roman" pitchFamily="18" charset="0"/>
              </a:defRPr>
            </a:lvl9pPr>
          </a:lstStyle>
          <a:p>
            <a:fld id="{8C3BDAD8-4C69-43DD-B7F6-751CD057FF73}" type="slidenum">
              <a:rPr lang="en-US" b="0" smtClean="0">
                <a:latin typeface="Arial" pitchFamily="34" charset="0"/>
              </a:rPr>
              <a:pPr/>
              <a:t>100</a:t>
            </a:fld>
            <a:endParaRPr lang="en-US" b="0">
              <a:latin typeface="Arial" pitchFamily="34" charset="0"/>
            </a:endParaRPr>
          </a:p>
        </p:txBody>
      </p:sp>
    </p:spTree>
    <p:extLst>
      <p:ext uri="{BB962C8B-B14F-4D97-AF65-F5344CB8AC3E}">
        <p14:creationId xmlns:p14="http://schemas.microsoft.com/office/powerpoint/2010/main" val="13790194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 typeface="Arial" panose="020B0604020202020204" pitchFamily="34" charset="0"/>
              <a:buChar char="•"/>
            </a:pPr>
            <a:r>
              <a:rPr lang="en-US" dirty="0"/>
              <a:t>In SOC, we(CS) focus on writing classes[~Service] to address an block. </a:t>
            </a:r>
          </a:p>
          <a:p>
            <a:pPr marL="171450" indent="-171450">
              <a:buFont typeface="Arial" panose="020B0604020202020204" pitchFamily="34" charset="0"/>
              <a:buChar char="•"/>
            </a:pPr>
            <a:r>
              <a:rPr lang="en-US" dirty="0"/>
              <a:t>App builder focus on solving client’s probe using those classes.</a:t>
            </a:r>
          </a:p>
          <a:p>
            <a:pPr marL="171450" indent="-171450">
              <a:buFont typeface="Arial" panose="020B0604020202020204" pitchFamily="34" charset="0"/>
              <a:buChar char="•"/>
            </a:pPr>
            <a:endParaRPr lang="en-US" dirty="0"/>
          </a:p>
        </p:txBody>
      </p:sp>
      <p:sp>
        <p:nvSpPr>
          <p:cNvPr id="43012" name="Slide Number Placeholder 3"/>
          <p:cNvSpPr>
            <a:spLocks noGrp="1"/>
          </p:cNvSpPr>
          <p:nvPr>
            <p:ph type="sldNum" sz="quarter" idx="5"/>
          </p:nvPr>
        </p:nvSpPr>
        <p:spPr/>
        <p:txBody>
          <a:bodyPr/>
          <a:lstStyle/>
          <a:p>
            <a:pPr>
              <a:defRPr/>
            </a:pPr>
            <a:fld id="{9D67D8A8-4664-49EC-87E9-2EF7E7C629EA}" type="slidenum">
              <a:rPr lang="en-US" smtClean="0"/>
              <a:pPr>
                <a:defRPr/>
              </a:pPr>
              <a:t>101</a:t>
            </a:fld>
            <a:endParaRPr lang="en-US"/>
          </a:p>
        </p:txBody>
      </p:sp>
    </p:spTree>
    <p:extLst>
      <p:ext uri="{BB962C8B-B14F-4D97-AF65-F5344CB8AC3E}">
        <p14:creationId xmlns:p14="http://schemas.microsoft.com/office/powerpoint/2010/main" val="40748933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eaLnBrk="1" hangingPunct="1"/>
            <a:fld id="{39B8A3D9-764E-4BEA-B946-058F9CEE2600}" type="slidenum">
              <a:rPr lang="en-US" smtClean="0">
                <a:latin typeface="Times New Roman" pitchFamily="18" charset="0"/>
              </a:rPr>
              <a:pPr eaLnBrk="1" hangingPunct="1"/>
              <a:t>102</a:t>
            </a:fld>
            <a:endParaRPr lang="en-US">
              <a:latin typeface="Times New Roman" pitchFamily="18" charset="0"/>
            </a:endParaRPr>
          </a:p>
        </p:txBody>
      </p:sp>
    </p:spTree>
    <p:extLst>
      <p:ext uri="{BB962C8B-B14F-4D97-AF65-F5344CB8AC3E}">
        <p14:creationId xmlns:p14="http://schemas.microsoft.com/office/powerpoint/2010/main" val="10310252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charset="0"/>
              </a:defRPr>
            </a:lvl1pPr>
            <a:lvl2pPr marL="742950" indent="-285750" defTabSz="966788" eaLnBrk="0" hangingPunct="0">
              <a:defRPr>
                <a:solidFill>
                  <a:schemeClr val="tx1"/>
                </a:solidFill>
                <a:latin typeface="Arial" charset="0"/>
              </a:defRPr>
            </a:lvl2pPr>
            <a:lvl3pPr marL="1143000" indent="-228600" defTabSz="966788" eaLnBrk="0" hangingPunct="0">
              <a:defRPr>
                <a:solidFill>
                  <a:schemeClr val="tx1"/>
                </a:solidFill>
                <a:latin typeface="Arial" charset="0"/>
              </a:defRPr>
            </a:lvl3pPr>
            <a:lvl4pPr marL="1600200" indent="-228600" defTabSz="966788" eaLnBrk="0" hangingPunct="0">
              <a:defRPr>
                <a:solidFill>
                  <a:schemeClr val="tx1"/>
                </a:solidFill>
                <a:latin typeface="Arial" charset="0"/>
              </a:defRPr>
            </a:lvl4pPr>
            <a:lvl5pPr marL="2057400" indent="-228600" defTabSz="966788" eaLnBrk="0" hangingPunct="0">
              <a:defRPr>
                <a:solidFill>
                  <a:schemeClr val="tx1"/>
                </a:solidFill>
                <a:latin typeface="Arial" charset="0"/>
              </a:defRPr>
            </a:lvl5pPr>
            <a:lvl6pPr marL="2514600" indent="-228600" defTabSz="966788" eaLnBrk="0" fontAlgn="base" hangingPunct="0">
              <a:spcBef>
                <a:spcPct val="0"/>
              </a:spcBef>
              <a:spcAft>
                <a:spcPct val="0"/>
              </a:spcAft>
              <a:defRPr>
                <a:solidFill>
                  <a:schemeClr val="tx1"/>
                </a:solidFill>
                <a:latin typeface="Arial" charset="0"/>
              </a:defRPr>
            </a:lvl6pPr>
            <a:lvl7pPr marL="2971800" indent="-228600" defTabSz="966788" eaLnBrk="0" fontAlgn="base" hangingPunct="0">
              <a:spcBef>
                <a:spcPct val="0"/>
              </a:spcBef>
              <a:spcAft>
                <a:spcPct val="0"/>
              </a:spcAft>
              <a:defRPr>
                <a:solidFill>
                  <a:schemeClr val="tx1"/>
                </a:solidFill>
                <a:latin typeface="Arial" charset="0"/>
              </a:defRPr>
            </a:lvl7pPr>
            <a:lvl8pPr marL="3429000" indent="-228600" defTabSz="966788" eaLnBrk="0" fontAlgn="base" hangingPunct="0">
              <a:spcBef>
                <a:spcPct val="0"/>
              </a:spcBef>
              <a:spcAft>
                <a:spcPct val="0"/>
              </a:spcAft>
              <a:defRPr>
                <a:solidFill>
                  <a:schemeClr val="tx1"/>
                </a:solidFill>
                <a:latin typeface="Arial" charset="0"/>
              </a:defRPr>
            </a:lvl8pPr>
            <a:lvl9pPr marL="3886200" indent="-228600" defTabSz="966788" eaLnBrk="0" fontAlgn="base" hangingPunct="0">
              <a:spcBef>
                <a:spcPct val="0"/>
              </a:spcBef>
              <a:spcAft>
                <a:spcPct val="0"/>
              </a:spcAft>
              <a:defRPr>
                <a:solidFill>
                  <a:schemeClr val="tx1"/>
                </a:solidFill>
                <a:latin typeface="Arial" charset="0"/>
              </a:defRPr>
            </a:lvl9pPr>
          </a:lstStyle>
          <a:p>
            <a:pPr eaLnBrk="1" hangingPunct="1"/>
            <a:fld id="{7A00B1A6-3044-43AB-820D-04BD330A55A7}" type="slidenum">
              <a:rPr lang="en-US" smtClean="0">
                <a:latin typeface="Times New Roman" pitchFamily="18" charset="0"/>
              </a:rPr>
              <a:pPr eaLnBrk="1" hangingPunct="1"/>
              <a:t>103</a:t>
            </a:fld>
            <a:endParaRPr lang="en-US">
              <a:latin typeface="Times New Roman" pitchFamily="18" charset="0"/>
            </a:endParaRPr>
          </a:p>
        </p:txBody>
      </p:sp>
    </p:spTree>
    <p:extLst>
      <p:ext uri="{BB962C8B-B14F-4D97-AF65-F5344CB8AC3E}">
        <p14:creationId xmlns:p14="http://schemas.microsoft.com/office/powerpoint/2010/main" val="315349193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6084" name="Slide Number Placeholder 3"/>
          <p:cNvSpPr>
            <a:spLocks noGrp="1"/>
          </p:cNvSpPr>
          <p:nvPr>
            <p:ph type="sldNum" sz="quarter" idx="5"/>
          </p:nvPr>
        </p:nvSpPr>
        <p:spPr/>
        <p:txBody>
          <a:bodyPr/>
          <a:lstStyle/>
          <a:p>
            <a:pPr>
              <a:defRPr/>
            </a:pPr>
            <a:fld id="{DFBB7D3D-28BD-46AD-AC9C-BDD5C8E8CC23}" type="slidenum">
              <a:rPr lang="en-US" smtClean="0"/>
              <a:pPr>
                <a:defRPr/>
              </a:pPr>
              <a:t>104</a:t>
            </a:fld>
            <a:endParaRPr lang="en-US"/>
          </a:p>
        </p:txBody>
      </p:sp>
    </p:spTree>
    <p:extLst>
      <p:ext uri="{BB962C8B-B14F-4D97-AF65-F5344CB8AC3E}">
        <p14:creationId xmlns:p14="http://schemas.microsoft.com/office/powerpoint/2010/main" val="4027301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5867400" cy="6858000"/>
            <a:chOff x="0" y="0"/>
            <a:chExt cx="3696" cy="4320"/>
          </a:xfrm>
        </p:grpSpPr>
        <p:sp>
          <p:nvSpPr>
            <p:cNvPr id="5" name="Rectangle 3"/>
            <p:cNvSpPr>
              <a:spLocks noChangeArrowheads="1"/>
            </p:cNvSpPr>
            <p:nvPr/>
          </p:nvSpPr>
          <p:spPr bwMode="auto">
            <a:xfrm>
              <a:off x="0" y="0"/>
              <a:ext cx="2880"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b="0">
                <a:latin typeface="Times New Roman" pitchFamily="18" charset="0"/>
              </a:endParaRPr>
            </a:p>
          </p:txBody>
        </p:sp>
        <p:sp>
          <p:nvSpPr>
            <p:cNvPr id="6" name="AutoShape 4"/>
            <p:cNvSpPr>
              <a:spLocks noChangeArrowheads="1"/>
            </p:cNvSpPr>
            <p:nvPr/>
          </p:nvSpPr>
          <p:spPr bwMode="white">
            <a:xfrm>
              <a:off x="432" y="624"/>
              <a:ext cx="3264" cy="1200"/>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endParaRPr kumimoji="1" lang="en-US" sz="2400" b="0">
                <a:latin typeface="Times New Roman" pitchFamily="18" charset="0"/>
              </a:endParaRPr>
            </a:p>
          </p:txBody>
        </p:sp>
      </p:grpSp>
      <p:grpSp>
        <p:nvGrpSpPr>
          <p:cNvPr id="7" name="Group 5"/>
          <p:cNvGrpSpPr>
            <a:grpSpLocks/>
          </p:cNvGrpSpPr>
          <p:nvPr/>
        </p:nvGrpSpPr>
        <p:grpSpPr bwMode="auto">
          <a:xfrm>
            <a:off x="4572000" y="3886200"/>
            <a:ext cx="3937000" cy="319088"/>
            <a:chOff x="2288" y="3080"/>
            <a:chExt cx="3072" cy="201"/>
          </a:xfrm>
        </p:grpSpPr>
        <p:sp>
          <p:nvSpPr>
            <p:cNvPr id="8" name="AutoShape 6"/>
            <p:cNvSpPr>
              <a:spLocks noChangeArrowheads="1"/>
            </p:cNvSpPr>
            <p:nvPr/>
          </p:nvSpPr>
          <p:spPr bwMode="auto">
            <a:xfrm flipH="1">
              <a:off x="2288" y="3080"/>
              <a:ext cx="2913" cy="200"/>
            </a:xfrm>
            <a:prstGeom prst="roundRect">
              <a:avLst>
                <a:gd name="adj" fmla="val 0"/>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9" name="AutoShape 7"/>
            <p:cNvSpPr>
              <a:spLocks noChangeArrowheads="1"/>
            </p:cNvSpPr>
            <p:nvPr/>
          </p:nvSpPr>
          <p:spPr bwMode="auto">
            <a:xfrm>
              <a:off x="5196" y="3080"/>
              <a:ext cx="164" cy="201"/>
            </a:xfrm>
            <a:prstGeom prst="flowChartDelay">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76808" name="Rectangle 8"/>
          <p:cNvSpPr>
            <a:spLocks noGrp="1" noChangeArrowheads="1"/>
          </p:cNvSpPr>
          <p:nvPr>
            <p:ph type="subTitle" idx="1"/>
          </p:nvPr>
        </p:nvSpPr>
        <p:spPr>
          <a:xfrm>
            <a:off x="4572000" y="4267200"/>
            <a:ext cx="4013200" cy="1822450"/>
          </a:xfrm>
        </p:spPr>
        <p:txBody>
          <a:bodyPr anchor="b"/>
          <a:lstStyle>
            <a:lvl1pPr marL="0" indent="0">
              <a:buFont typeface="Wingdings" pitchFamily="2" charset="2"/>
              <a:buNone/>
              <a:defRPr>
                <a:solidFill>
                  <a:schemeClr val="tx2"/>
                </a:solidFill>
              </a:defRPr>
            </a:lvl1pPr>
          </a:lstStyle>
          <a:p>
            <a:r>
              <a:rPr lang="en-US"/>
              <a:t>Click to edit Master subtitle style</a:t>
            </a:r>
          </a:p>
        </p:txBody>
      </p:sp>
      <p:sp>
        <p:nvSpPr>
          <p:cNvPr id="76812" name="AutoShape 12"/>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lgn="ctr">
              <a:defRPr>
                <a:solidFill>
                  <a:schemeClr val="tx1"/>
                </a:solidFill>
              </a:defRPr>
            </a:lvl1pPr>
          </a:lstStyle>
          <a:p>
            <a:r>
              <a:rPr lang="en-US"/>
              <a:t>Click to edit Master title style</a:t>
            </a:r>
          </a:p>
        </p:txBody>
      </p:sp>
      <p:sp>
        <p:nvSpPr>
          <p:cNvPr id="10" name="Rectangle 9"/>
          <p:cNvSpPr>
            <a:spLocks noGrp="1" noChangeArrowheads="1"/>
          </p:cNvSpPr>
          <p:nvPr>
            <p:ph type="dt" sz="quarter" idx="10"/>
          </p:nvPr>
        </p:nvSpPr>
        <p:spPr>
          <a:xfrm>
            <a:off x="2438400" y="6248400"/>
            <a:ext cx="2130425" cy="474663"/>
          </a:xfrm>
        </p:spPr>
        <p:txBody>
          <a:bodyPr/>
          <a:lstStyle>
            <a:lvl1pPr>
              <a:defRPr>
                <a:solidFill>
                  <a:schemeClr val="bg1"/>
                </a:solidFill>
              </a:defRPr>
            </a:lvl1pPr>
          </a:lstStyle>
          <a:p>
            <a:pPr>
              <a:defRPr/>
            </a:pPr>
            <a:fld id="{5886EE46-B856-4009-95A3-EB80FFAAE99C}" type="datetime3">
              <a:rPr lang="en-US"/>
              <a:pPr>
                <a:defRPr/>
              </a:pPr>
              <a:t>12 February 2024</a:t>
            </a:fld>
            <a:endParaRPr lang="en-US"/>
          </a:p>
        </p:txBody>
      </p:sp>
      <p:sp>
        <p:nvSpPr>
          <p:cNvPr id="11" name="Rectangle 10"/>
          <p:cNvSpPr>
            <a:spLocks noGrp="1" noChangeArrowheads="1"/>
          </p:cNvSpPr>
          <p:nvPr>
            <p:ph type="ftr" sz="quarter" idx="11"/>
          </p:nvPr>
        </p:nvSpPr>
        <p:spPr>
          <a:xfrm>
            <a:off x="5791200" y="6248400"/>
            <a:ext cx="2897188" cy="474663"/>
          </a:xfrm>
        </p:spPr>
        <p:txBody>
          <a:bodyPr/>
          <a:lstStyle>
            <a:lvl1pPr algn="r">
              <a:defRPr/>
            </a:lvl1pPr>
          </a:lstStyle>
          <a:p>
            <a:pPr>
              <a:defRPr/>
            </a:pPr>
            <a:r>
              <a:rPr lang="en-US"/>
              <a:t>Computer Science and Engineering Summer Camp, ASU.</a:t>
            </a:r>
          </a:p>
        </p:txBody>
      </p:sp>
      <p:sp>
        <p:nvSpPr>
          <p:cNvPr id="12" name="Rectangle 11"/>
          <p:cNvSpPr>
            <a:spLocks noGrp="1" noChangeArrowheads="1"/>
          </p:cNvSpPr>
          <p:nvPr>
            <p:ph type="sldNum" sz="quarter" idx="12"/>
          </p:nvPr>
        </p:nvSpPr>
        <p:spPr>
          <a:xfrm>
            <a:off x="76200" y="6248400"/>
            <a:ext cx="587375" cy="488950"/>
          </a:xfrm>
        </p:spPr>
        <p:txBody>
          <a:bodyPr anchorCtr="0"/>
          <a:lstStyle>
            <a:lvl1pPr>
              <a:defRPr sz="2600"/>
            </a:lvl1pPr>
          </a:lstStyle>
          <a:p>
            <a:pPr>
              <a:defRPr/>
            </a:pPr>
            <a:endParaRPr lang="en-US"/>
          </a:p>
        </p:txBody>
      </p:sp>
    </p:spTree>
    <p:extLst>
      <p:ext uri="{BB962C8B-B14F-4D97-AF65-F5344CB8AC3E}">
        <p14:creationId xmlns:p14="http://schemas.microsoft.com/office/powerpoint/2010/main" val="1483774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fld id="{0A250A3E-00C1-49DF-A809-EC04A6497C5C}" type="datetime3">
              <a:rPr lang="en-US"/>
              <a:pPr>
                <a:defRPr/>
              </a:pPr>
              <a:t>12 February 2024</a:t>
            </a:fld>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9B3A197E-66EA-4B57-A060-182D07313E36}" type="slidenum">
              <a:rPr lang="en-US"/>
              <a:pPr>
                <a:defRPr/>
              </a:pPr>
              <a:t>‹#›</a:t>
            </a:fld>
            <a:endParaRPr lang="en-US"/>
          </a:p>
        </p:txBody>
      </p:sp>
    </p:spTree>
    <p:extLst>
      <p:ext uri="{BB962C8B-B14F-4D97-AF65-F5344CB8AC3E}">
        <p14:creationId xmlns:p14="http://schemas.microsoft.com/office/powerpoint/2010/main" val="359497984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B3973056-61DB-46C3-9FB2-115D8C7505B5}" type="slidenum">
              <a:rPr lang="en-US"/>
              <a:pPr>
                <a:defRPr/>
              </a:pPr>
              <a:t>‹#›</a:t>
            </a:fld>
            <a:endParaRPr 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152400"/>
            <a:ext cx="2095500" cy="59801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52400"/>
            <a:ext cx="6134100" cy="59801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77373F0A-7C2B-4DFE-80C5-E3B3E57BC211}" type="slidenum">
              <a:rPr lang="en-US"/>
              <a:pPr>
                <a:defRPr/>
              </a:pPr>
              <a:t>‹#›</a:t>
            </a:fld>
            <a:endParaRPr 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20000" cy="623888"/>
          </a:xfrm>
        </p:spPr>
        <p:txBody>
          <a:bodyPr/>
          <a:lstStyle/>
          <a:p>
            <a:r>
              <a:rPr lang="en-US"/>
              <a:t>Click to edit Master title style</a:t>
            </a:r>
          </a:p>
        </p:txBody>
      </p:sp>
      <p:sp>
        <p:nvSpPr>
          <p:cNvPr id="3" name="Table Placeholder 2"/>
          <p:cNvSpPr>
            <a:spLocks noGrp="1"/>
          </p:cNvSpPr>
          <p:nvPr>
            <p:ph type="tbl" idx="1"/>
          </p:nvPr>
        </p:nvSpPr>
        <p:spPr>
          <a:xfrm>
            <a:off x="685800" y="1524000"/>
            <a:ext cx="8269288" cy="4608513"/>
          </a:xfrm>
        </p:spPr>
        <p:txBody>
          <a:bodyPr/>
          <a:lstStyle/>
          <a:p>
            <a:pPr lvl="0"/>
            <a:endParaRPr lang="en-US" noProof="0"/>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95A3B85F-D98B-4ADC-8B2E-14C5D5883FC7}" type="slidenum">
              <a:rPr lang="en-US"/>
              <a:pPr>
                <a:defRPr/>
              </a:pPr>
              <a:t>‹#›</a:t>
            </a:fld>
            <a:endParaRPr 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20000" cy="623888"/>
          </a:xfrm>
        </p:spPr>
        <p:txBody>
          <a:bodyPr/>
          <a:lstStyle/>
          <a:p>
            <a:r>
              <a:rPr lang="en-US"/>
              <a:t>Click to edit Master title style</a:t>
            </a:r>
          </a:p>
        </p:txBody>
      </p:sp>
      <p:sp>
        <p:nvSpPr>
          <p:cNvPr id="3" name="Text Placeholder 2"/>
          <p:cNvSpPr>
            <a:spLocks noGrp="1"/>
          </p:cNvSpPr>
          <p:nvPr>
            <p:ph type="body" sz="half" idx="1"/>
          </p:nvPr>
        </p:nvSpPr>
        <p:spPr>
          <a:xfrm>
            <a:off x="685800" y="1524000"/>
            <a:ext cx="4057650"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524000"/>
            <a:ext cx="4059238"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9EB1CDFD-2416-4A4B-AC87-B58DECA757BA}" type="slidenum">
              <a:rPr lang="en-US"/>
              <a:pPr>
                <a:defRPr/>
              </a:pPr>
              <a:t>‹#›</a:t>
            </a:fld>
            <a:endParaRPr 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1 Column with Image">
  <p:cSld name="1 Column with Image">
    <p:spTree>
      <p:nvGrpSpPr>
        <p:cNvPr id="1" name="Shape 20"/>
        <p:cNvGrpSpPr/>
        <p:nvPr/>
      </p:nvGrpSpPr>
      <p:grpSpPr>
        <a:xfrm>
          <a:off x="0" y="0"/>
          <a:ext cx="0" cy="0"/>
          <a:chOff x="0" y="0"/>
          <a:chExt cx="0" cy="0"/>
        </a:xfrm>
      </p:grpSpPr>
      <p:sp>
        <p:nvSpPr>
          <p:cNvPr id="21" name="Google Shape;21;p29"/>
          <p:cNvSpPr>
            <a:spLocks noGrp="1"/>
          </p:cNvSpPr>
          <p:nvPr>
            <p:ph type="pic" idx="2"/>
          </p:nvPr>
        </p:nvSpPr>
        <p:spPr>
          <a:xfrm>
            <a:off x="4095754" y="1886864"/>
            <a:ext cx="4835843" cy="4171043"/>
          </a:xfrm>
          <a:prstGeom prst="rect">
            <a:avLst/>
          </a:prstGeom>
          <a:solidFill>
            <a:srgbClr val="F2F2F2"/>
          </a:solidFill>
          <a:ln>
            <a:noFill/>
          </a:ln>
        </p:spPr>
      </p:sp>
      <p:sp>
        <p:nvSpPr>
          <p:cNvPr id="22" name="Google Shape;22;p29"/>
          <p:cNvSpPr txBox="1">
            <a:spLocks noGrp="1"/>
          </p:cNvSpPr>
          <p:nvPr>
            <p:ph type="body" idx="1"/>
          </p:nvPr>
        </p:nvSpPr>
        <p:spPr>
          <a:xfrm>
            <a:off x="178117" y="1436692"/>
            <a:ext cx="3698558" cy="4621213"/>
          </a:xfrm>
          <a:prstGeom prst="rect">
            <a:avLst/>
          </a:prstGeom>
          <a:noFill/>
          <a:ln>
            <a:noFill/>
          </a:ln>
        </p:spPr>
        <p:txBody>
          <a:bodyPr spcFirstLastPara="1" wrap="square" lIns="91425" tIns="45700" rIns="91425" bIns="45700" anchor="t" anchorCtr="0">
            <a:noAutofit/>
          </a:bodyPr>
          <a:lstStyle>
            <a:lvl1pPr marL="457200" lvl="0" indent="-441960" algn="l">
              <a:lnSpc>
                <a:spcPct val="100000"/>
              </a:lnSpc>
              <a:spcBef>
                <a:spcPts val="1800"/>
              </a:spcBef>
              <a:spcAft>
                <a:spcPts val="0"/>
              </a:spcAft>
              <a:buClr>
                <a:srgbClr val="00A2E0"/>
              </a:buClr>
              <a:buSzPts val="3360"/>
              <a:buFont typeface="Arial"/>
              <a:buChar char="|"/>
              <a:defRPr b="1">
                <a:solidFill>
                  <a:srgbClr val="5C6670"/>
                </a:solidFill>
                <a:latin typeface="Arial"/>
                <a:ea typeface="Arial"/>
                <a:cs typeface="Arial"/>
                <a:sym typeface="Arial"/>
              </a:defRPr>
            </a:lvl1pPr>
            <a:lvl2pPr marL="914400" lvl="1" indent="-361950" algn="l">
              <a:lnSpc>
                <a:spcPct val="100000"/>
              </a:lnSpc>
              <a:spcBef>
                <a:spcPts val="500"/>
              </a:spcBef>
              <a:spcAft>
                <a:spcPts val="0"/>
              </a:spcAft>
              <a:buClr>
                <a:srgbClr val="5C6670"/>
              </a:buClr>
              <a:buSzPts val="2100"/>
              <a:buFont typeface="Courier New"/>
              <a:buChar char="-"/>
              <a:defRPr sz="2100">
                <a:solidFill>
                  <a:srgbClr val="262626"/>
                </a:solidFill>
                <a:latin typeface="Arial"/>
                <a:ea typeface="Arial"/>
                <a:cs typeface="Arial"/>
                <a:sym typeface="Arial"/>
              </a:defRPr>
            </a:lvl2pPr>
            <a:lvl3pPr marL="1371600" marR="0" lvl="2" indent="-355600" algn="l">
              <a:lnSpc>
                <a:spcPct val="90000"/>
              </a:lnSpc>
              <a:spcBef>
                <a:spcPts val="450"/>
              </a:spcBef>
              <a:spcAft>
                <a:spcPts val="0"/>
              </a:spcAft>
              <a:buClr>
                <a:srgbClr val="5C6670"/>
              </a:buClr>
              <a:buSzPts val="2000"/>
              <a:buFont typeface="Arial"/>
              <a:buChar char="•"/>
              <a:defRPr>
                <a:solidFill>
                  <a:srgbClr val="262626"/>
                </a:solidFill>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None/>
              <a:defRPr>
                <a:latin typeface="Arial"/>
                <a:ea typeface="Arial"/>
                <a:cs typeface="Arial"/>
                <a:sym typeface="Arial"/>
              </a:defRPr>
            </a:lvl4pPr>
            <a:lvl5pPr marL="2286000" lvl="4" indent="-342900" algn="l">
              <a:lnSpc>
                <a:spcPct val="90000"/>
              </a:lnSpc>
              <a:spcBef>
                <a:spcPts val="5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29"/>
          <p:cNvSpPr txBox="1">
            <a:spLocks noGrp="1"/>
          </p:cNvSpPr>
          <p:nvPr>
            <p:ph type="body" idx="3"/>
          </p:nvPr>
        </p:nvSpPr>
        <p:spPr>
          <a:xfrm>
            <a:off x="4095754" y="6134100"/>
            <a:ext cx="4836319" cy="317500"/>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rgbClr val="8C1D40"/>
              </a:buClr>
              <a:buSzPts val="1050"/>
              <a:buNone/>
              <a:defRPr sz="1050">
                <a:solidFill>
                  <a:srgbClr val="8C1D40"/>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050"/>
              <a:buNone/>
              <a:defRPr sz="1050">
                <a:latin typeface="Arial"/>
                <a:ea typeface="Arial"/>
                <a:cs typeface="Arial"/>
                <a:sym typeface="Arial"/>
              </a:defRPr>
            </a:lvl2pPr>
            <a:lvl3pPr marL="1371600" lvl="2" indent="-228600" algn="l">
              <a:lnSpc>
                <a:spcPct val="90000"/>
              </a:lnSpc>
              <a:spcBef>
                <a:spcPts val="500"/>
              </a:spcBef>
              <a:spcAft>
                <a:spcPts val="0"/>
              </a:spcAft>
              <a:buClr>
                <a:schemeClr val="dk1"/>
              </a:buClr>
              <a:buSzPts val="1050"/>
              <a:buNone/>
              <a:defRPr sz="1050">
                <a:latin typeface="Arial"/>
                <a:ea typeface="Arial"/>
                <a:cs typeface="Arial"/>
                <a:sym typeface="Arial"/>
              </a:defRPr>
            </a:lvl3pPr>
            <a:lvl4pPr marL="1828800" lvl="3" indent="-228600" algn="l">
              <a:lnSpc>
                <a:spcPct val="90000"/>
              </a:lnSpc>
              <a:spcBef>
                <a:spcPts val="500"/>
              </a:spcBef>
              <a:spcAft>
                <a:spcPts val="0"/>
              </a:spcAft>
              <a:buClr>
                <a:schemeClr val="dk1"/>
              </a:buClr>
              <a:buSzPts val="1050"/>
              <a:buNone/>
              <a:defRPr sz="1050">
                <a:latin typeface="Arial"/>
                <a:ea typeface="Arial"/>
                <a:cs typeface="Arial"/>
                <a:sym typeface="Arial"/>
              </a:defRPr>
            </a:lvl4pPr>
            <a:lvl5pPr marL="2286000" lvl="4" indent="-228600" algn="l">
              <a:lnSpc>
                <a:spcPct val="90000"/>
              </a:lnSpc>
              <a:spcBef>
                <a:spcPts val="500"/>
              </a:spcBef>
              <a:spcAft>
                <a:spcPts val="0"/>
              </a:spcAft>
              <a:buClr>
                <a:schemeClr val="dk1"/>
              </a:buClr>
              <a:buSzPts val="1050"/>
              <a:buNone/>
              <a:defRPr sz="105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9"/>
          <p:cNvSpPr txBox="1">
            <a:spLocks noGrp="1"/>
          </p:cNvSpPr>
          <p:nvPr>
            <p:ph type="body" idx="4"/>
          </p:nvPr>
        </p:nvSpPr>
        <p:spPr>
          <a:xfrm>
            <a:off x="4095751" y="1411511"/>
            <a:ext cx="4836320" cy="4572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8C1D40"/>
              </a:buClr>
              <a:buSzPts val="1500"/>
              <a:buNone/>
              <a:defRPr sz="1500" b="1">
                <a:solidFill>
                  <a:srgbClr val="8C1D40"/>
                </a:solidFill>
                <a:latin typeface="Arial"/>
                <a:ea typeface="Arial"/>
                <a:cs typeface="Arial"/>
                <a:sym typeface="Arial"/>
              </a:defRPr>
            </a:lvl1pPr>
            <a:lvl2pPr marL="914400" marR="0" lvl="1" indent="-228600" algn="l">
              <a:lnSpc>
                <a:spcPct val="90000"/>
              </a:lnSpc>
              <a:spcBef>
                <a:spcPts val="375"/>
              </a:spcBef>
              <a:spcAft>
                <a:spcPts val="0"/>
              </a:spcAft>
              <a:buClr>
                <a:srgbClr val="5C6670"/>
              </a:buClr>
              <a:buSzPts val="2400"/>
              <a:buFont typeface="Courier New"/>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29"/>
          <p:cNvSpPr txBox="1">
            <a:spLocks noGrp="1"/>
          </p:cNvSpPr>
          <p:nvPr>
            <p:ph type="title"/>
          </p:nvPr>
        </p:nvSpPr>
        <p:spPr>
          <a:xfrm>
            <a:off x="190500" y="0"/>
            <a:ext cx="8705850" cy="9334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400"/>
              <a:buNone/>
              <a:defRPr sz="3600" b="1">
                <a:solidFill>
                  <a:srgbClr val="5C6670"/>
                </a:solidFill>
                <a:latin typeface="Arial"/>
                <a:ea typeface="Arial"/>
                <a:cs typeface="Arial"/>
                <a:sym typeface="Aria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13447436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19812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p:spPr>
            <p:txBody>
              <a:bodyPr wrap="none" anchor="ctr"/>
              <a:lstStyle/>
              <a:p>
                <a:endParaRPr 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endParaRPr 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p:spPr>
            <p:txBody>
              <a:bodyPr wrap="none" anchor="ctr"/>
              <a:lstStyle/>
              <a:p>
                <a:endParaRPr 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endParaRPr 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endParaRPr lang="en-US"/>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p:spPr>
          <p:txBody>
            <a:bodyPr wrap="none" anchor="ctr"/>
            <a:lstStyle/>
            <a:p>
              <a:endParaRPr 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endParaRPr lang="en-US"/>
            </a:p>
          </p:txBody>
        </p:sp>
      </p:grpSp>
      <p:sp>
        <p:nvSpPr>
          <p:cNvPr id="206860" name="Rectangle 12"/>
          <p:cNvSpPr>
            <a:spLocks noGrp="1" noChangeArrowheads="1"/>
          </p:cNvSpPr>
          <p:nvPr>
            <p:ph type="ctrTitle"/>
          </p:nvPr>
        </p:nvSpPr>
        <p:spPr>
          <a:xfrm>
            <a:off x="990600" y="1219200"/>
            <a:ext cx="7772400" cy="1462088"/>
          </a:xfrm>
        </p:spPr>
        <p:txBody>
          <a:bodyPr/>
          <a:lstStyle>
            <a:lvl1pPr>
              <a:defRPr/>
            </a:lvl1pPr>
          </a:lstStyle>
          <a:p>
            <a:r>
              <a:rPr lang="en-US"/>
              <a:t>Click to edit Master title style</a:t>
            </a:r>
          </a:p>
        </p:txBody>
      </p:sp>
      <p:sp>
        <p:nvSpPr>
          <p:cNvPr id="206861" name="Rectangle 13"/>
          <p:cNvSpPr>
            <a:spLocks noGrp="1" noChangeArrowheads="1"/>
          </p:cNvSpPr>
          <p:nvPr>
            <p:ph type="subTitle" idx="1"/>
          </p:nvPr>
        </p:nvSpPr>
        <p:spPr>
          <a:xfrm>
            <a:off x="1371600" y="33528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xfrm>
            <a:off x="76200" y="381000"/>
            <a:ext cx="779463" cy="457200"/>
          </a:xfrm>
          <a:ln/>
        </p:spPr>
        <p:txBody>
          <a:bodyPr/>
          <a:lstStyle>
            <a:lvl1pPr>
              <a:defRPr/>
            </a:lvl1pPr>
          </a:lstStyle>
          <a:p>
            <a:pPr>
              <a:defRPr/>
            </a:pPr>
            <a:fld id="{EE0DF119-116B-4D18-ADF3-794E8A307570}" type="slidenum">
              <a:rPr lang="en-US"/>
              <a:pPr>
                <a:defRPr/>
              </a:pPr>
              <a:t>‹#›</a:t>
            </a:fld>
            <a:endParaRPr 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AE8719A1-8D21-4B1C-A9CB-27F9772C56EF}" type="slidenum">
              <a:rPr lang="en-US"/>
              <a:pPr>
                <a:defRPr/>
              </a:pPr>
              <a:t>‹#›</a:t>
            </a:fld>
            <a:endParaRPr 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57650"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524000"/>
            <a:ext cx="4059238"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79BC3022-D420-4417-89D9-52FDD59167C7}" type="slidenum">
              <a:rPr lang="en-US"/>
              <a:pPr>
                <a:defRPr/>
              </a:pPr>
              <a:t>‹#›</a:t>
            </a:fld>
            <a:endParaRPr 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DD6D6DD2-DDAA-4D33-B29B-3B9013BAD8A9}"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67550" y="76200"/>
            <a:ext cx="207645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76200"/>
            <a:ext cx="607695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fld id="{86DE8294-83EE-4080-ACA0-74D10E70DD21}" type="datetime3">
              <a:rPr lang="en-US"/>
              <a:pPr>
                <a:defRPr/>
              </a:pPr>
              <a:t>12 February 2024</a:t>
            </a:fld>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CA8102DB-FB54-4B4A-94C6-7B64ACA34CA2}" type="slidenum">
              <a:rPr lang="en-US"/>
              <a:pPr>
                <a:defRPr/>
              </a:pPr>
              <a:t>‹#›</a:t>
            </a:fld>
            <a:endParaRPr lang="en-US"/>
          </a:p>
        </p:txBody>
      </p:sp>
    </p:spTree>
    <p:extLst>
      <p:ext uri="{BB962C8B-B14F-4D97-AF65-F5344CB8AC3E}">
        <p14:creationId xmlns:p14="http://schemas.microsoft.com/office/powerpoint/2010/main" val="253483238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1E1DF071-FE7C-4EC3-9AB1-25B2964A2B5D}" type="slidenum">
              <a:rPr lang="en-US"/>
              <a:pPr>
                <a:defRPr/>
              </a:pPr>
              <a:t>‹#›</a:t>
            </a:fld>
            <a:endParaRPr 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311AF17B-967E-42A6-BD0C-D7B74AFE6635}" type="slidenum">
              <a:rPr lang="en-US"/>
              <a:pPr>
                <a:defRPr/>
              </a:pPr>
              <a:t>‹#›</a:t>
            </a:fld>
            <a:endParaRPr 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7EE50BD0-A3FC-4D3D-AA46-3A7BD93A6E91}" type="slidenum">
              <a:rPr lang="en-US"/>
              <a:pPr>
                <a:defRPr/>
              </a:pPr>
              <a:t>‹#›</a:t>
            </a:fld>
            <a:endParaRPr 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1B237279-4BC5-430E-BFB0-92E29C429EA3}" type="slidenum">
              <a:rPr lang="en-US"/>
              <a:pPr>
                <a:defRPr/>
              </a:pPr>
              <a:t>‹#›</a:t>
            </a:fld>
            <a:endParaRPr 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20ABC0CD-EE29-4F87-A114-E40AE56C195B}" type="slidenum">
              <a:rPr lang="en-US"/>
              <a:pPr>
                <a:defRPr/>
              </a:pPr>
              <a:t>‹#›</a:t>
            </a:fld>
            <a:endParaRPr 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152400"/>
            <a:ext cx="2095500" cy="59801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52400"/>
            <a:ext cx="6134100" cy="59801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2CC9099D-F065-41FA-8273-06827CF46480}" type="slidenum">
              <a:rPr lang="en-US"/>
              <a:pPr>
                <a:defRPr/>
              </a:pPr>
              <a:t>‹#›</a:t>
            </a:fld>
            <a:endParaRPr 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20000" cy="623888"/>
          </a:xfrm>
        </p:spPr>
        <p:txBody>
          <a:bodyPr/>
          <a:lstStyle/>
          <a:p>
            <a:r>
              <a:rPr lang="en-US"/>
              <a:t>Click to edit Master title style</a:t>
            </a:r>
          </a:p>
        </p:txBody>
      </p:sp>
      <p:sp>
        <p:nvSpPr>
          <p:cNvPr id="3" name="Table Placeholder 2"/>
          <p:cNvSpPr>
            <a:spLocks noGrp="1"/>
          </p:cNvSpPr>
          <p:nvPr>
            <p:ph type="tbl" idx="1"/>
          </p:nvPr>
        </p:nvSpPr>
        <p:spPr>
          <a:xfrm>
            <a:off x="685800" y="1524000"/>
            <a:ext cx="8269288" cy="4608513"/>
          </a:xfrm>
        </p:spPr>
        <p:txBody>
          <a:bodyPr/>
          <a:lstStyle/>
          <a:p>
            <a:pPr lvl="0"/>
            <a:endParaRPr lang="en-US" noProof="0"/>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880B44AD-01AF-4C65-80FC-449D76609F7F}" type="slidenum">
              <a:rPr lang="en-US"/>
              <a:pPr>
                <a:defRPr/>
              </a:pPr>
              <a:t>‹#›</a:t>
            </a:fld>
            <a:endParaRPr 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20000" cy="623888"/>
          </a:xfrm>
        </p:spPr>
        <p:txBody>
          <a:bodyPr/>
          <a:lstStyle/>
          <a:p>
            <a:r>
              <a:rPr lang="en-US"/>
              <a:t>Click to edit Master title style</a:t>
            </a:r>
          </a:p>
        </p:txBody>
      </p:sp>
      <p:sp>
        <p:nvSpPr>
          <p:cNvPr id="3" name="Text Placeholder 2"/>
          <p:cNvSpPr>
            <a:spLocks noGrp="1"/>
          </p:cNvSpPr>
          <p:nvPr>
            <p:ph type="body" sz="half" idx="1"/>
          </p:nvPr>
        </p:nvSpPr>
        <p:spPr>
          <a:xfrm>
            <a:off x="685800" y="1524000"/>
            <a:ext cx="4057650"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524000"/>
            <a:ext cx="4059238"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89832EAA-CF0B-47A3-BB32-628348ED8284}"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19812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206860" name="Rectangle 12"/>
          <p:cNvSpPr>
            <a:spLocks noGrp="1" noChangeArrowheads="1"/>
          </p:cNvSpPr>
          <p:nvPr>
            <p:ph type="ctrTitle"/>
          </p:nvPr>
        </p:nvSpPr>
        <p:spPr>
          <a:xfrm>
            <a:off x="990600" y="1219200"/>
            <a:ext cx="7772400" cy="1462088"/>
          </a:xfrm>
        </p:spPr>
        <p:txBody>
          <a:bodyPr/>
          <a:lstStyle>
            <a:lvl1pPr>
              <a:defRPr/>
            </a:lvl1pPr>
          </a:lstStyle>
          <a:p>
            <a:r>
              <a:rPr lang="en-US"/>
              <a:t>Click to edit Master title style</a:t>
            </a:r>
          </a:p>
        </p:txBody>
      </p:sp>
      <p:sp>
        <p:nvSpPr>
          <p:cNvPr id="206861" name="Rectangle 13"/>
          <p:cNvSpPr>
            <a:spLocks noGrp="1" noChangeArrowheads="1"/>
          </p:cNvSpPr>
          <p:nvPr>
            <p:ph type="subTitle" idx="1"/>
          </p:nvPr>
        </p:nvSpPr>
        <p:spPr>
          <a:xfrm>
            <a:off x="1371600" y="33528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Tree>
    <p:extLst>
      <p:ext uri="{BB962C8B-B14F-4D97-AF65-F5344CB8AC3E}">
        <p14:creationId xmlns:p14="http://schemas.microsoft.com/office/powerpoint/2010/main" val="115393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FE3318D1-2237-4BC8-8956-A2561B1FDF5E}" type="slidenum">
              <a:rPr lang="en-US"/>
              <a:pPr>
                <a:defRPr/>
              </a:pPr>
              <a:t>‹#›</a:t>
            </a:fld>
            <a:endParaRPr lang="en-US"/>
          </a:p>
        </p:txBody>
      </p:sp>
    </p:spTree>
    <p:extLst>
      <p:ext uri="{BB962C8B-B14F-4D97-AF65-F5344CB8AC3E}">
        <p14:creationId xmlns:p14="http://schemas.microsoft.com/office/powerpoint/2010/main" val="2714407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CEB55927-BDE2-465D-A1BB-E8F216DCE020}" type="slidenum">
              <a:rPr lang="en-US"/>
              <a:pPr>
                <a:defRPr/>
              </a:pPr>
              <a:t>‹#›</a:t>
            </a:fld>
            <a:endParaRPr lang="en-US"/>
          </a:p>
        </p:txBody>
      </p:sp>
    </p:spTree>
    <p:extLst>
      <p:ext uri="{BB962C8B-B14F-4D97-AF65-F5344CB8AC3E}">
        <p14:creationId xmlns:p14="http://schemas.microsoft.com/office/powerpoint/2010/main" val="853712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57650"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524000"/>
            <a:ext cx="4059238"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203240D6-FB14-4DB5-BBBC-77C5C5A5AB6A}" type="slidenum">
              <a:rPr lang="en-US"/>
              <a:pPr>
                <a:defRPr/>
              </a:pPr>
              <a:t>‹#›</a:t>
            </a:fld>
            <a:endParaRPr lang="en-US"/>
          </a:p>
        </p:txBody>
      </p:sp>
    </p:spTree>
    <p:extLst>
      <p:ext uri="{BB962C8B-B14F-4D97-AF65-F5344CB8AC3E}">
        <p14:creationId xmlns:p14="http://schemas.microsoft.com/office/powerpoint/2010/main" val="43234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B1AEB3E0-0FE6-49A4-A47C-1EE83496D573}" type="slidenum">
              <a:rPr lang="en-US"/>
              <a:pPr>
                <a:defRPr/>
              </a:pPr>
              <a:t>‹#›</a:t>
            </a:fld>
            <a:endParaRPr lang="en-US"/>
          </a:p>
        </p:txBody>
      </p:sp>
    </p:spTree>
    <p:extLst>
      <p:ext uri="{BB962C8B-B14F-4D97-AF65-F5344CB8AC3E}">
        <p14:creationId xmlns:p14="http://schemas.microsoft.com/office/powerpoint/2010/main" val="15205179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4A90B678-9685-48DF-83BC-1F1229F71401}" type="slidenum">
              <a:rPr lang="en-US"/>
              <a:pPr>
                <a:defRPr/>
              </a:pPr>
              <a:t>‹#›</a:t>
            </a:fld>
            <a:endParaRPr lang="en-US"/>
          </a:p>
        </p:txBody>
      </p:sp>
    </p:spTree>
    <p:extLst>
      <p:ext uri="{BB962C8B-B14F-4D97-AF65-F5344CB8AC3E}">
        <p14:creationId xmlns:p14="http://schemas.microsoft.com/office/powerpoint/2010/main" val="10301678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F6D001B5-2898-4299-B16F-4BDBCBCF5DFA}" type="slidenum">
              <a:rPr lang="en-US"/>
              <a:pPr>
                <a:defRPr/>
              </a:pPr>
              <a:t>‹#›</a:t>
            </a:fld>
            <a:endParaRPr lang="en-US"/>
          </a:p>
        </p:txBody>
      </p:sp>
    </p:spTree>
    <p:extLst>
      <p:ext uri="{BB962C8B-B14F-4D97-AF65-F5344CB8AC3E}">
        <p14:creationId xmlns:p14="http://schemas.microsoft.com/office/powerpoint/2010/main" val="26214130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8E3645DC-2CBF-4FCF-B102-8390B8A89349}" type="slidenum">
              <a:rPr lang="en-US"/>
              <a:pPr>
                <a:defRPr/>
              </a:pPr>
              <a:t>‹#›</a:t>
            </a:fld>
            <a:endParaRPr lang="en-US"/>
          </a:p>
        </p:txBody>
      </p:sp>
    </p:spTree>
    <p:extLst>
      <p:ext uri="{BB962C8B-B14F-4D97-AF65-F5344CB8AC3E}">
        <p14:creationId xmlns:p14="http://schemas.microsoft.com/office/powerpoint/2010/main" val="302427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fld id="{723A53F5-98EC-48AB-BE2B-1E18987F44B5}" type="datetime3">
              <a:rPr lang="en-US"/>
              <a:pPr>
                <a:defRPr/>
              </a:pPr>
              <a:t>12 February 2024</a:t>
            </a:fld>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BF549BC9-85BB-44EF-A78E-5EE9931602A0}" type="slidenum">
              <a:rPr lang="en-US"/>
              <a:pPr>
                <a:defRPr/>
              </a:pPr>
              <a:t>‹#›</a:t>
            </a:fld>
            <a:endParaRPr lang="en-US"/>
          </a:p>
        </p:txBody>
      </p:sp>
    </p:spTree>
    <p:extLst>
      <p:ext uri="{BB962C8B-B14F-4D97-AF65-F5344CB8AC3E}">
        <p14:creationId xmlns:p14="http://schemas.microsoft.com/office/powerpoint/2010/main" val="3814910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0C1DB08A-5A61-4B7E-B2A6-BD4128B9262E}" type="slidenum">
              <a:rPr lang="en-US"/>
              <a:pPr>
                <a:defRPr/>
              </a:pPr>
              <a:t>‹#›</a:t>
            </a:fld>
            <a:endParaRPr lang="en-US"/>
          </a:p>
        </p:txBody>
      </p:sp>
    </p:spTree>
    <p:extLst>
      <p:ext uri="{BB962C8B-B14F-4D97-AF65-F5344CB8AC3E}">
        <p14:creationId xmlns:p14="http://schemas.microsoft.com/office/powerpoint/2010/main" val="28104599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D0F076AD-BEAF-4A4C-9759-5909984597CD}" type="slidenum">
              <a:rPr lang="en-US"/>
              <a:pPr>
                <a:defRPr/>
              </a:pPr>
              <a:t>‹#›</a:t>
            </a:fld>
            <a:endParaRPr lang="en-US"/>
          </a:p>
        </p:txBody>
      </p:sp>
    </p:spTree>
    <p:extLst>
      <p:ext uri="{BB962C8B-B14F-4D97-AF65-F5344CB8AC3E}">
        <p14:creationId xmlns:p14="http://schemas.microsoft.com/office/powerpoint/2010/main" val="42308220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152400"/>
            <a:ext cx="2095500" cy="59801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52400"/>
            <a:ext cx="6134100" cy="59801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2C35DD31-D538-4BAD-9C5C-3143E1738359}" type="slidenum">
              <a:rPr lang="en-US"/>
              <a:pPr>
                <a:defRPr/>
              </a:pPr>
              <a:t>‹#›</a:t>
            </a:fld>
            <a:endParaRPr lang="en-US"/>
          </a:p>
        </p:txBody>
      </p:sp>
    </p:spTree>
    <p:extLst>
      <p:ext uri="{BB962C8B-B14F-4D97-AF65-F5344CB8AC3E}">
        <p14:creationId xmlns:p14="http://schemas.microsoft.com/office/powerpoint/2010/main" val="17738806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152400"/>
            <a:ext cx="8382000" cy="5980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40618506-9E6F-4360-A7D0-0DBD5554B907}" type="slidenum">
              <a:rPr lang="en-US"/>
              <a:pPr>
                <a:defRPr/>
              </a:pPr>
              <a:t>‹#›</a:t>
            </a:fld>
            <a:endParaRPr lang="en-US"/>
          </a:p>
        </p:txBody>
      </p:sp>
    </p:spTree>
    <p:extLst>
      <p:ext uri="{BB962C8B-B14F-4D97-AF65-F5344CB8AC3E}">
        <p14:creationId xmlns:p14="http://schemas.microsoft.com/office/powerpoint/2010/main" val="3156508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20000" cy="623888"/>
          </a:xfrm>
        </p:spPr>
        <p:txBody>
          <a:bodyPr/>
          <a:lstStyle/>
          <a:p>
            <a:r>
              <a:rPr lang="en-US"/>
              <a:t>Click to edit Master title style</a:t>
            </a:r>
          </a:p>
        </p:txBody>
      </p:sp>
      <p:sp>
        <p:nvSpPr>
          <p:cNvPr id="3" name="Table Placeholder 2"/>
          <p:cNvSpPr>
            <a:spLocks noGrp="1"/>
          </p:cNvSpPr>
          <p:nvPr>
            <p:ph type="tbl" idx="1"/>
          </p:nvPr>
        </p:nvSpPr>
        <p:spPr>
          <a:xfrm>
            <a:off x="685800" y="1524000"/>
            <a:ext cx="8269288" cy="4608513"/>
          </a:xfrm>
        </p:spPr>
        <p:txBody>
          <a:bodyPr/>
          <a:lstStyle/>
          <a:p>
            <a:pPr lvl="0"/>
            <a:endParaRPr lang="en-US" noProof="0"/>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2F2E9400-2B67-4666-B847-AA9480A58429}" type="slidenum">
              <a:rPr lang="en-US"/>
              <a:pPr>
                <a:defRPr/>
              </a:pPr>
              <a:t>‹#›</a:t>
            </a:fld>
            <a:endParaRPr lang="en-US"/>
          </a:p>
        </p:txBody>
      </p:sp>
    </p:spTree>
    <p:extLst>
      <p:ext uri="{BB962C8B-B14F-4D97-AF65-F5344CB8AC3E}">
        <p14:creationId xmlns:p14="http://schemas.microsoft.com/office/powerpoint/2010/main" val="6274809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20000" cy="623888"/>
          </a:xfrm>
        </p:spPr>
        <p:txBody>
          <a:bodyPr/>
          <a:lstStyle/>
          <a:p>
            <a:r>
              <a:rPr lang="en-US"/>
              <a:t>Click to edit Master title style</a:t>
            </a:r>
          </a:p>
        </p:txBody>
      </p:sp>
      <p:sp>
        <p:nvSpPr>
          <p:cNvPr id="3" name="Text Placeholder 2"/>
          <p:cNvSpPr>
            <a:spLocks noGrp="1"/>
          </p:cNvSpPr>
          <p:nvPr>
            <p:ph type="body" sz="half" idx="1"/>
          </p:nvPr>
        </p:nvSpPr>
        <p:spPr>
          <a:xfrm>
            <a:off x="685800" y="1524000"/>
            <a:ext cx="4057650"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524000"/>
            <a:ext cx="4059238"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79B02B08-5C41-44E8-9062-13504A5E123F}" type="slidenum">
              <a:rPr lang="en-US"/>
              <a:pPr>
                <a:defRPr/>
              </a:pPr>
              <a:t>‹#›</a:t>
            </a:fld>
            <a:endParaRPr lang="en-US"/>
          </a:p>
        </p:txBody>
      </p:sp>
    </p:spTree>
    <p:extLst>
      <p:ext uri="{BB962C8B-B14F-4D97-AF65-F5344CB8AC3E}">
        <p14:creationId xmlns:p14="http://schemas.microsoft.com/office/powerpoint/2010/main" val="31205951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19812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sp>
        <p:nvSpPr>
          <p:cNvPr id="206860" name="Rectangle 12"/>
          <p:cNvSpPr>
            <a:spLocks noGrp="1" noChangeArrowheads="1"/>
          </p:cNvSpPr>
          <p:nvPr>
            <p:ph type="ctrTitle"/>
          </p:nvPr>
        </p:nvSpPr>
        <p:spPr>
          <a:xfrm>
            <a:off x="990600" y="1219200"/>
            <a:ext cx="7772400" cy="1462088"/>
          </a:xfrm>
        </p:spPr>
        <p:txBody>
          <a:bodyPr/>
          <a:lstStyle>
            <a:lvl1pPr>
              <a:defRPr/>
            </a:lvl1pPr>
          </a:lstStyle>
          <a:p>
            <a:r>
              <a:rPr lang="en-US"/>
              <a:t>Click to edit Master title style</a:t>
            </a:r>
          </a:p>
        </p:txBody>
      </p:sp>
      <p:sp>
        <p:nvSpPr>
          <p:cNvPr id="206861" name="Rectangle 13"/>
          <p:cNvSpPr>
            <a:spLocks noGrp="1" noChangeArrowheads="1"/>
          </p:cNvSpPr>
          <p:nvPr>
            <p:ph type="subTitle" idx="1"/>
          </p:nvPr>
        </p:nvSpPr>
        <p:spPr>
          <a:xfrm>
            <a:off x="1371600" y="33528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Tree>
    <p:extLst>
      <p:ext uri="{BB962C8B-B14F-4D97-AF65-F5344CB8AC3E}">
        <p14:creationId xmlns:p14="http://schemas.microsoft.com/office/powerpoint/2010/main" val="37490417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E9B48BA9-2EB0-48EC-A145-5DCD3392DA52}" type="slidenum">
              <a:rPr lang="en-US"/>
              <a:pPr>
                <a:defRPr/>
              </a:pPr>
              <a:t>‹#›</a:t>
            </a:fld>
            <a:endParaRPr lang="en-US"/>
          </a:p>
        </p:txBody>
      </p:sp>
    </p:spTree>
    <p:extLst>
      <p:ext uri="{BB962C8B-B14F-4D97-AF65-F5344CB8AC3E}">
        <p14:creationId xmlns:p14="http://schemas.microsoft.com/office/powerpoint/2010/main" val="9376884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92B18BCF-B700-4DA9-9BD6-D77450F703BC}" type="slidenum">
              <a:rPr lang="en-US"/>
              <a:pPr>
                <a:defRPr/>
              </a:pPr>
              <a:t>‹#›</a:t>
            </a:fld>
            <a:endParaRPr lang="en-US"/>
          </a:p>
        </p:txBody>
      </p:sp>
    </p:spTree>
    <p:extLst>
      <p:ext uri="{BB962C8B-B14F-4D97-AF65-F5344CB8AC3E}">
        <p14:creationId xmlns:p14="http://schemas.microsoft.com/office/powerpoint/2010/main" val="5553366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57650"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524000"/>
            <a:ext cx="4059238"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963EB457-EB71-4CA4-BED7-D1BBF7BFF047}" type="slidenum">
              <a:rPr lang="en-US"/>
              <a:pPr>
                <a:defRPr/>
              </a:pPr>
              <a:t>‹#›</a:t>
            </a:fld>
            <a:endParaRPr lang="en-US"/>
          </a:p>
        </p:txBody>
      </p:sp>
    </p:spTree>
    <p:extLst>
      <p:ext uri="{BB962C8B-B14F-4D97-AF65-F5344CB8AC3E}">
        <p14:creationId xmlns:p14="http://schemas.microsoft.com/office/powerpoint/2010/main" val="2150492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fld id="{D54CF69D-F438-4F56-8A19-7E6B78CF98E3}" type="datetime3">
              <a:rPr lang="en-US"/>
              <a:pPr>
                <a:defRPr/>
              </a:pPr>
              <a:t>12 February 2024</a:t>
            </a:fld>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246B704F-C8FE-4F16-BCEC-585BD918BD02}" type="slidenum">
              <a:rPr lang="en-US"/>
              <a:pPr>
                <a:defRPr/>
              </a:pPr>
              <a:t>‹#›</a:t>
            </a:fld>
            <a:endParaRPr lang="en-US"/>
          </a:p>
        </p:txBody>
      </p:sp>
    </p:spTree>
    <p:extLst>
      <p:ext uri="{BB962C8B-B14F-4D97-AF65-F5344CB8AC3E}">
        <p14:creationId xmlns:p14="http://schemas.microsoft.com/office/powerpoint/2010/main" val="23436197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1EC6865B-42C4-45C8-BEC2-9B70C958ED96}" type="slidenum">
              <a:rPr lang="en-US"/>
              <a:pPr>
                <a:defRPr/>
              </a:pPr>
              <a:t>‹#›</a:t>
            </a:fld>
            <a:endParaRPr lang="en-US"/>
          </a:p>
        </p:txBody>
      </p:sp>
    </p:spTree>
    <p:extLst>
      <p:ext uri="{BB962C8B-B14F-4D97-AF65-F5344CB8AC3E}">
        <p14:creationId xmlns:p14="http://schemas.microsoft.com/office/powerpoint/2010/main" val="7135253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94EB6B62-572B-4DD4-8E51-7C9952B967EC}" type="slidenum">
              <a:rPr lang="en-US"/>
              <a:pPr>
                <a:defRPr/>
              </a:pPr>
              <a:t>‹#›</a:t>
            </a:fld>
            <a:endParaRPr lang="en-US"/>
          </a:p>
        </p:txBody>
      </p:sp>
    </p:spTree>
    <p:extLst>
      <p:ext uri="{BB962C8B-B14F-4D97-AF65-F5344CB8AC3E}">
        <p14:creationId xmlns:p14="http://schemas.microsoft.com/office/powerpoint/2010/main" val="18222285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BEAA23B3-712A-4576-AC23-9ACA220CE90E}" type="slidenum">
              <a:rPr lang="en-US"/>
              <a:pPr>
                <a:defRPr/>
              </a:pPr>
              <a:t>‹#›</a:t>
            </a:fld>
            <a:endParaRPr lang="en-US"/>
          </a:p>
        </p:txBody>
      </p:sp>
    </p:spTree>
    <p:extLst>
      <p:ext uri="{BB962C8B-B14F-4D97-AF65-F5344CB8AC3E}">
        <p14:creationId xmlns:p14="http://schemas.microsoft.com/office/powerpoint/2010/main" val="31453124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D937B134-E435-4051-8895-CBC91F629DFC}" type="slidenum">
              <a:rPr lang="en-US"/>
              <a:pPr>
                <a:defRPr/>
              </a:pPr>
              <a:t>‹#›</a:t>
            </a:fld>
            <a:endParaRPr lang="en-US"/>
          </a:p>
        </p:txBody>
      </p:sp>
    </p:spTree>
    <p:extLst>
      <p:ext uri="{BB962C8B-B14F-4D97-AF65-F5344CB8AC3E}">
        <p14:creationId xmlns:p14="http://schemas.microsoft.com/office/powerpoint/2010/main" val="35543668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1ABB0395-0653-49C0-9289-02F71937DA41}" type="slidenum">
              <a:rPr lang="en-US"/>
              <a:pPr>
                <a:defRPr/>
              </a:pPr>
              <a:t>‹#›</a:t>
            </a:fld>
            <a:endParaRPr lang="en-US"/>
          </a:p>
        </p:txBody>
      </p:sp>
    </p:spTree>
    <p:extLst>
      <p:ext uri="{BB962C8B-B14F-4D97-AF65-F5344CB8AC3E}">
        <p14:creationId xmlns:p14="http://schemas.microsoft.com/office/powerpoint/2010/main" val="25670916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1D04CCA7-FD8B-4780-BF91-3A40A95CF680}" type="slidenum">
              <a:rPr lang="en-US"/>
              <a:pPr>
                <a:defRPr/>
              </a:pPr>
              <a:t>‹#›</a:t>
            </a:fld>
            <a:endParaRPr lang="en-US"/>
          </a:p>
        </p:txBody>
      </p:sp>
    </p:spTree>
    <p:extLst>
      <p:ext uri="{BB962C8B-B14F-4D97-AF65-F5344CB8AC3E}">
        <p14:creationId xmlns:p14="http://schemas.microsoft.com/office/powerpoint/2010/main" val="30183479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152400"/>
            <a:ext cx="2095500" cy="59801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52400"/>
            <a:ext cx="6134100" cy="59801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B01841BA-C845-4E25-A011-5FD3BC827329}" type="slidenum">
              <a:rPr lang="en-US"/>
              <a:pPr>
                <a:defRPr/>
              </a:pPr>
              <a:t>‹#›</a:t>
            </a:fld>
            <a:endParaRPr lang="en-US"/>
          </a:p>
        </p:txBody>
      </p:sp>
    </p:spTree>
    <p:extLst>
      <p:ext uri="{BB962C8B-B14F-4D97-AF65-F5344CB8AC3E}">
        <p14:creationId xmlns:p14="http://schemas.microsoft.com/office/powerpoint/2010/main" val="38909161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152400"/>
            <a:ext cx="8382000" cy="5980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521326CD-EEA3-4342-B5D1-61C1FCD52BBD}" type="slidenum">
              <a:rPr lang="en-US"/>
              <a:pPr>
                <a:defRPr/>
              </a:pPr>
              <a:t>‹#›</a:t>
            </a:fld>
            <a:endParaRPr lang="en-US"/>
          </a:p>
        </p:txBody>
      </p:sp>
    </p:spTree>
    <p:extLst>
      <p:ext uri="{BB962C8B-B14F-4D97-AF65-F5344CB8AC3E}">
        <p14:creationId xmlns:p14="http://schemas.microsoft.com/office/powerpoint/2010/main" val="377892261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20000" cy="623888"/>
          </a:xfrm>
        </p:spPr>
        <p:txBody>
          <a:bodyPr/>
          <a:lstStyle/>
          <a:p>
            <a:r>
              <a:rPr lang="en-US"/>
              <a:t>Click to edit Master title style</a:t>
            </a:r>
          </a:p>
        </p:txBody>
      </p:sp>
      <p:sp>
        <p:nvSpPr>
          <p:cNvPr id="3" name="Table Placeholder 2"/>
          <p:cNvSpPr>
            <a:spLocks noGrp="1"/>
          </p:cNvSpPr>
          <p:nvPr>
            <p:ph type="tbl" idx="1"/>
          </p:nvPr>
        </p:nvSpPr>
        <p:spPr>
          <a:xfrm>
            <a:off x="685800" y="1524000"/>
            <a:ext cx="8269288" cy="4608513"/>
          </a:xfrm>
        </p:spPr>
        <p:txBody>
          <a:bodyPr/>
          <a:lstStyle/>
          <a:p>
            <a:pPr lvl="0"/>
            <a:endParaRPr lang="en-US" noProof="0"/>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5D0B5C33-50D7-48A8-A3FA-2B02DDAD2EAA}" type="slidenum">
              <a:rPr lang="en-US"/>
              <a:pPr>
                <a:defRPr/>
              </a:pPr>
              <a:t>‹#›</a:t>
            </a:fld>
            <a:endParaRPr lang="en-US"/>
          </a:p>
        </p:txBody>
      </p:sp>
    </p:spTree>
    <p:extLst>
      <p:ext uri="{BB962C8B-B14F-4D97-AF65-F5344CB8AC3E}">
        <p14:creationId xmlns:p14="http://schemas.microsoft.com/office/powerpoint/2010/main" val="11561716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19812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en-US"/>
            </a:p>
          </p:txBody>
        </p:sp>
      </p:grpSp>
      <p:sp>
        <p:nvSpPr>
          <p:cNvPr id="206860" name="Rectangle 12"/>
          <p:cNvSpPr>
            <a:spLocks noGrp="1" noChangeArrowheads="1"/>
          </p:cNvSpPr>
          <p:nvPr>
            <p:ph type="ctrTitle"/>
          </p:nvPr>
        </p:nvSpPr>
        <p:spPr>
          <a:xfrm>
            <a:off x="990600" y="1219200"/>
            <a:ext cx="7772400" cy="1462088"/>
          </a:xfrm>
        </p:spPr>
        <p:txBody>
          <a:bodyPr/>
          <a:lstStyle>
            <a:lvl1pPr>
              <a:defRPr/>
            </a:lvl1pPr>
          </a:lstStyle>
          <a:p>
            <a:r>
              <a:rPr lang="en-US"/>
              <a:t>Click to edit Master title style</a:t>
            </a:r>
          </a:p>
        </p:txBody>
      </p:sp>
      <p:sp>
        <p:nvSpPr>
          <p:cNvPr id="206861" name="Rectangle 13"/>
          <p:cNvSpPr>
            <a:spLocks noGrp="1" noChangeArrowheads="1"/>
          </p:cNvSpPr>
          <p:nvPr>
            <p:ph type="subTitle" idx="1"/>
          </p:nvPr>
        </p:nvSpPr>
        <p:spPr>
          <a:xfrm>
            <a:off x="1371600" y="33528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Tree>
    <p:extLst>
      <p:ext uri="{BB962C8B-B14F-4D97-AF65-F5344CB8AC3E}">
        <p14:creationId xmlns:p14="http://schemas.microsoft.com/office/powerpoint/2010/main" val="860490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914400"/>
            <a:ext cx="3770313"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0913" y="914400"/>
            <a:ext cx="3770312"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fld id="{4A6E27BC-F14F-4131-99B2-9334D8E59177}" type="datetime3">
              <a:rPr lang="en-US"/>
              <a:pPr>
                <a:defRPr/>
              </a:pPr>
              <a:t>12 February 2024</a:t>
            </a:fld>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614EAE67-9337-4307-97E5-0C53104DA26E}" type="slidenum">
              <a:rPr lang="en-US"/>
              <a:pPr>
                <a:defRPr/>
              </a:pPr>
              <a:t>‹#›</a:t>
            </a:fld>
            <a:endParaRPr lang="en-US"/>
          </a:p>
        </p:txBody>
      </p:sp>
    </p:spTree>
    <p:extLst>
      <p:ext uri="{BB962C8B-B14F-4D97-AF65-F5344CB8AC3E}">
        <p14:creationId xmlns:p14="http://schemas.microsoft.com/office/powerpoint/2010/main" val="13332664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9D06AF8A-C0DE-4564-ABF0-417C18319150}" type="slidenum">
              <a:rPr lang="en-US"/>
              <a:pPr>
                <a:defRPr/>
              </a:pPr>
              <a:t>‹#›</a:t>
            </a:fld>
            <a:endParaRPr lang="en-US"/>
          </a:p>
        </p:txBody>
      </p:sp>
    </p:spTree>
    <p:extLst>
      <p:ext uri="{BB962C8B-B14F-4D97-AF65-F5344CB8AC3E}">
        <p14:creationId xmlns:p14="http://schemas.microsoft.com/office/powerpoint/2010/main" val="19381453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9D587B60-DEC6-4554-9E01-2E778A618A26}" type="slidenum">
              <a:rPr lang="en-US"/>
              <a:pPr>
                <a:defRPr/>
              </a:pPr>
              <a:t>‹#›</a:t>
            </a:fld>
            <a:endParaRPr lang="en-US"/>
          </a:p>
        </p:txBody>
      </p:sp>
    </p:spTree>
    <p:extLst>
      <p:ext uri="{BB962C8B-B14F-4D97-AF65-F5344CB8AC3E}">
        <p14:creationId xmlns:p14="http://schemas.microsoft.com/office/powerpoint/2010/main" val="15584186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57650"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524000"/>
            <a:ext cx="4059238"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36BBE24F-2FCC-4292-A206-370691AB3554}" type="slidenum">
              <a:rPr lang="en-US"/>
              <a:pPr>
                <a:defRPr/>
              </a:pPr>
              <a:t>‹#›</a:t>
            </a:fld>
            <a:endParaRPr lang="en-US"/>
          </a:p>
        </p:txBody>
      </p:sp>
    </p:spTree>
    <p:extLst>
      <p:ext uri="{BB962C8B-B14F-4D97-AF65-F5344CB8AC3E}">
        <p14:creationId xmlns:p14="http://schemas.microsoft.com/office/powerpoint/2010/main" val="36668660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CA9FFA01-AC21-4DC7-8066-8F76FEB35FD2}" type="slidenum">
              <a:rPr lang="en-US"/>
              <a:pPr>
                <a:defRPr/>
              </a:pPr>
              <a:t>‹#›</a:t>
            </a:fld>
            <a:endParaRPr lang="en-US"/>
          </a:p>
        </p:txBody>
      </p:sp>
    </p:spTree>
    <p:extLst>
      <p:ext uri="{BB962C8B-B14F-4D97-AF65-F5344CB8AC3E}">
        <p14:creationId xmlns:p14="http://schemas.microsoft.com/office/powerpoint/2010/main" val="42029535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FCEB77A4-C5A4-4695-AD6E-6701825C2D05}" type="slidenum">
              <a:rPr lang="en-US"/>
              <a:pPr>
                <a:defRPr/>
              </a:pPr>
              <a:t>‹#›</a:t>
            </a:fld>
            <a:endParaRPr lang="en-US"/>
          </a:p>
        </p:txBody>
      </p:sp>
    </p:spTree>
    <p:extLst>
      <p:ext uri="{BB962C8B-B14F-4D97-AF65-F5344CB8AC3E}">
        <p14:creationId xmlns:p14="http://schemas.microsoft.com/office/powerpoint/2010/main" val="30704695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CB66526C-6392-42D2-9A98-D45733239273}" type="slidenum">
              <a:rPr lang="en-US"/>
              <a:pPr>
                <a:defRPr/>
              </a:pPr>
              <a:t>‹#›</a:t>
            </a:fld>
            <a:endParaRPr lang="en-US"/>
          </a:p>
        </p:txBody>
      </p:sp>
    </p:spTree>
    <p:extLst>
      <p:ext uri="{BB962C8B-B14F-4D97-AF65-F5344CB8AC3E}">
        <p14:creationId xmlns:p14="http://schemas.microsoft.com/office/powerpoint/2010/main" val="32043068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E7DEB3D3-9A74-4385-A136-4E7FF434348A}" type="slidenum">
              <a:rPr lang="en-US"/>
              <a:pPr>
                <a:defRPr/>
              </a:pPr>
              <a:t>‹#›</a:t>
            </a:fld>
            <a:endParaRPr lang="en-US"/>
          </a:p>
        </p:txBody>
      </p:sp>
    </p:spTree>
    <p:extLst>
      <p:ext uri="{BB962C8B-B14F-4D97-AF65-F5344CB8AC3E}">
        <p14:creationId xmlns:p14="http://schemas.microsoft.com/office/powerpoint/2010/main" val="18021166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B9154BAC-83A9-43D7-8BCA-89176A519CB8}" type="slidenum">
              <a:rPr lang="en-US"/>
              <a:pPr>
                <a:defRPr/>
              </a:pPr>
              <a:t>‹#›</a:t>
            </a:fld>
            <a:endParaRPr lang="en-US"/>
          </a:p>
        </p:txBody>
      </p:sp>
    </p:spTree>
    <p:extLst>
      <p:ext uri="{BB962C8B-B14F-4D97-AF65-F5344CB8AC3E}">
        <p14:creationId xmlns:p14="http://schemas.microsoft.com/office/powerpoint/2010/main" val="35939034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7CE4377F-CED9-4D51-B8AD-76C9D5EC4290}" type="slidenum">
              <a:rPr lang="en-US"/>
              <a:pPr>
                <a:defRPr/>
              </a:pPr>
              <a:t>‹#›</a:t>
            </a:fld>
            <a:endParaRPr lang="en-US"/>
          </a:p>
        </p:txBody>
      </p:sp>
    </p:spTree>
    <p:extLst>
      <p:ext uri="{BB962C8B-B14F-4D97-AF65-F5344CB8AC3E}">
        <p14:creationId xmlns:p14="http://schemas.microsoft.com/office/powerpoint/2010/main" val="2513887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152400"/>
            <a:ext cx="2095500" cy="59801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52400"/>
            <a:ext cx="6134100" cy="59801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B387BB87-75AC-45B3-B207-F14BE6CFB0C7}" type="slidenum">
              <a:rPr lang="en-US"/>
              <a:pPr>
                <a:defRPr/>
              </a:pPr>
              <a:t>‹#›</a:t>
            </a:fld>
            <a:endParaRPr lang="en-US"/>
          </a:p>
        </p:txBody>
      </p:sp>
    </p:spTree>
    <p:extLst>
      <p:ext uri="{BB962C8B-B14F-4D97-AF65-F5344CB8AC3E}">
        <p14:creationId xmlns:p14="http://schemas.microsoft.com/office/powerpoint/2010/main" val="1908071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dt" sz="half" idx="10"/>
          </p:nvPr>
        </p:nvSpPr>
        <p:spPr>
          <a:ln/>
        </p:spPr>
        <p:txBody>
          <a:bodyPr/>
          <a:lstStyle>
            <a:lvl1pPr>
              <a:defRPr/>
            </a:lvl1pPr>
          </a:lstStyle>
          <a:p>
            <a:pPr>
              <a:defRPr/>
            </a:pPr>
            <a:fld id="{C24ACA66-2F18-4458-B2EE-21A4A5162C28}" type="datetime3">
              <a:rPr lang="en-US"/>
              <a:pPr>
                <a:defRPr/>
              </a:pPr>
              <a:t>12 February 2024</a:t>
            </a:fld>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F61815C1-26AA-465B-9AD9-43B45AE15CE0}" type="slidenum">
              <a:rPr lang="en-US"/>
              <a:pPr>
                <a:defRPr/>
              </a:pPr>
              <a:t>‹#›</a:t>
            </a:fld>
            <a:endParaRPr lang="en-US"/>
          </a:p>
        </p:txBody>
      </p:sp>
    </p:spTree>
    <p:extLst>
      <p:ext uri="{BB962C8B-B14F-4D97-AF65-F5344CB8AC3E}">
        <p14:creationId xmlns:p14="http://schemas.microsoft.com/office/powerpoint/2010/main" val="6618863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152400"/>
            <a:ext cx="8382000" cy="59801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0015EB11-A940-4F25-995A-2DB6D03AD5ED}" type="slidenum">
              <a:rPr lang="en-US"/>
              <a:pPr>
                <a:defRPr/>
              </a:pPr>
              <a:t>‹#›</a:t>
            </a:fld>
            <a:endParaRPr lang="en-US"/>
          </a:p>
        </p:txBody>
      </p:sp>
    </p:spTree>
    <p:extLst>
      <p:ext uri="{BB962C8B-B14F-4D97-AF65-F5344CB8AC3E}">
        <p14:creationId xmlns:p14="http://schemas.microsoft.com/office/powerpoint/2010/main" val="9533307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20000" cy="623888"/>
          </a:xfrm>
        </p:spPr>
        <p:txBody>
          <a:bodyPr/>
          <a:lstStyle/>
          <a:p>
            <a:r>
              <a:rPr lang="en-US"/>
              <a:t>Click to edit Master title style</a:t>
            </a:r>
          </a:p>
        </p:txBody>
      </p:sp>
      <p:sp>
        <p:nvSpPr>
          <p:cNvPr id="3" name="Table Placeholder 2"/>
          <p:cNvSpPr>
            <a:spLocks noGrp="1"/>
          </p:cNvSpPr>
          <p:nvPr>
            <p:ph type="tbl" idx="1"/>
          </p:nvPr>
        </p:nvSpPr>
        <p:spPr>
          <a:xfrm>
            <a:off x="685800" y="1524000"/>
            <a:ext cx="8269288" cy="4608513"/>
          </a:xfrm>
        </p:spPr>
        <p:txBody>
          <a:bodyPr/>
          <a:lstStyle/>
          <a:p>
            <a:pPr lvl="0"/>
            <a:endParaRPr lang="en-US" noProof="0"/>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18F6275E-83C8-479F-BAFA-74E8C29A472C}" type="slidenum">
              <a:rPr lang="en-US"/>
              <a:pPr>
                <a:defRPr/>
              </a:pPr>
              <a:t>‹#›</a:t>
            </a:fld>
            <a:endParaRPr lang="en-US"/>
          </a:p>
        </p:txBody>
      </p:sp>
    </p:spTree>
    <p:extLst>
      <p:ext uri="{BB962C8B-B14F-4D97-AF65-F5344CB8AC3E}">
        <p14:creationId xmlns:p14="http://schemas.microsoft.com/office/powerpoint/2010/main" val="41690384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19812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p:spPr>
            <p:txBody>
              <a:bodyPr wrap="none" anchor="ctr"/>
              <a:lstStyle/>
              <a:p>
                <a:pPr>
                  <a:defRPr/>
                </a:pPr>
                <a:endParaRPr 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defRPr/>
                </a:pPr>
                <a:endParaRPr 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p:spPr>
            <p:txBody>
              <a:bodyPr wrap="none" anchor="ctr"/>
              <a:lstStyle/>
              <a:p>
                <a:pPr>
                  <a:defRPr/>
                </a:pPr>
                <a:endParaRPr 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defRPr/>
                </a:pPr>
                <a:endParaRPr 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defRPr/>
              </a:pPr>
              <a:endParaRPr lang="en-US"/>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p:spPr>
          <p:txBody>
            <a:bodyPr wrap="none" anchor="ctr"/>
            <a:lstStyle/>
            <a:p>
              <a:pPr>
                <a:defRPr/>
              </a:pPr>
              <a:endParaRPr 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defRPr/>
              </a:pPr>
              <a:endParaRPr lang="en-US"/>
            </a:p>
          </p:txBody>
        </p:sp>
      </p:grpSp>
      <p:sp>
        <p:nvSpPr>
          <p:cNvPr id="206860" name="Rectangle 12"/>
          <p:cNvSpPr>
            <a:spLocks noGrp="1" noChangeArrowheads="1"/>
          </p:cNvSpPr>
          <p:nvPr>
            <p:ph type="ctrTitle"/>
          </p:nvPr>
        </p:nvSpPr>
        <p:spPr>
          <a:xfrm>
            <a:off x="990600" y="1219200"/>
            <a:ext cx="7772400" cy="1462088"/>
          </a:xfrm>
        </p:spPr>
        <p:txBody>
          <a:bodyPr/>
          <a:lstStyle>
            <a:lvl1pPr>
              <a:defRPr/>
            </a:lvl1pPr>
          </a:lstStyle>
          <a:p>
            <a:r>
              <a:rPr lang="en-US"/>
              <a:t>Click to edit Master title style</a:t>
            </a:r>
          </a:p>
        </p:txBody>
      </p:sp>
      <p:sp>
        <p:nvSpPr>
          <p:cNvPr id="206861" name="Rectangle 13"/>
          <p:cNvSpPr>
            <a:spLocks noGrp="1" noChangeArrowheads="1"/>
          </p:cNvSpPr>
          <p:nvPr>
            <p:ph type="subTitle" idx="1"/>
          </p:nvPr>
        </p:nvSpPr>
        <p:spPr>
          <a:xfrm>
            <a:off x="1371600" y="33528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4C9115C4-EDF7-4BE9-8831-70958E3A8482}" type="slidenum">
              <a:rPr lang="en-US"/>
              <a:pPr>
                <a:defRPr/>
              </a:pPr>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86E3BBFF-AF4A-40D4-BC68-D702B0164986}" type="slidenum">
              <a:rPr lang="en-US"/>
              <a:pPr>
                <a:defRPr/>
              </a:pPr>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57650"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524000"/>
            <a:ext cx="4059238"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AF5FF96A-06B8-421D-BDD1-1FF4D744A550}" type="slidenum">
              <a:rPr lang="en-US"/>
              <a:pPr>
                <a:defRPr/>
              </a:pPr>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EEB0EEA7-7CA3-4D20-A6E0-C917BBA4352F}" type="slidenum">
              <a:rPr lang="en-US"/>
              <a:pPr>
                <a:defRPr/>
              </a:pPr>
              <a:t>‹#›</a:t>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2DC99992-2529-4BC5-BDCD-116415174708}" type="slidenum">
              <a:rPr lang="en-US"/>
              <a:pPr>
                <a:defRPr/>
              </a:pPr>
              <a:t>‹#›</a:t>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768283C6-383B-4177-AFC3-91410C62C982}" type="slidenum">
              <a:rPr lang="en-US"/>
              <a:pPr>
                <a:defRPr/>
              </a:pPr>
              <a:t>‹#›</a:t>
            </a:fld>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150F54B1-8E79-4EBC-8F87-E2BAD7BC3D2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p:cNvSpPr>
            <a:spLocks noGrp="1" noChangeArrowheads="1"/>
          </p:cNvSpPr>
          <p:nvPr>
            <p:ph type="dt" sz="half" idx="10"/>
          </p:nvPr>
        </p:nvSpPr>
        <p:spPr>
          <a:ln/>
        </p:spPr>
        <p:txBody>
          <a:bodyPr/>
          <a:lstStyle>
            <a:lvl1pPr>
              <a:defRPr/>
            </a:lvl1pPr>
          </a:lstStyle>
          <a:p>
            <a:pPr>
              <a:defRPr/>
            </a:pPr>
            <a:fld id="{C838CBE9-F850-443D-9F4B-8FB1DC990B99}" type="datetime3">
              <a:rPr lang="en-US"/>
              <a:pPr>
                <a:defRPr/>
              </a:pPr>
              <a:t>12 February 2024</a:t>
            </a:fld>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D108C29D-E670-48F6-8A98-DC6A8DD6F7FD}" type="slidenum">
              <a:rPr lang="en-US"/>
              <a:pPr>
                <a:defRPr/>
              </a:pPr>
              <a:t>‹#›</a:t>
            </a:fld>
            <a:endParaRPr lang="en-US"/>
          </a:p>
        </p:txBody>
      </p:sp>
    </p:spTree>
    <p:extLst>
      <p:ext uri="{BB962C8B-B14F-4D97-AF65-F5344CB8AC3E}">
        <p14:creationId xmlns:p14="http://schemas.microsoft.com/office/powerpoint/2010/main" val="1105621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D3CA7B01-6F87-46C0-BEF4-C76829D6B3B0}" type="slidenum">
              <a:rPr lang="en-US"/>
              <a:pPr>
                <a:defRPr/>
              </a:pPr>
              <a:t>‹#›</a:t>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F8F505DE-F745-40E1-A1E0-A5298BEFC80C}" type="slidenum">
              <a:rPr lang="en-US"/>
              <a:pPr>
                <a:defRPr/>
              </a:pPr>
              <a:t>‹#›</a:t>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152400"/>
            <a:ext cx="2095500" cy="59801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52400"/>
            <a:ext cx="6134100" cy="59801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E388EB1E-2437-487B-A644-A0E0222D1084}" type="slidenum">
              <a:rPr lang="en-US"/>
              <a:pPr>
                <a:defRPr/>
              </a:pPr>
              <a:t>‹#›</a:t>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20000" cy="623888"/>
          </a:xfrm>
        </p:spPr>
        <p:txBody>
          <a:bodyPr/>
          <a:lstStyle/>
          <a:p>
            <a:r>
              <a:rPr lang="en-US"/>
              <a:t>Click to edit Master title style</a:t>
            </a:r>
          </a:p>
        </p:txBody>
      </p:sp>
      <p:sp>
        <p:nvSpPr>
          <p:cNvPr id="3" name="Table Placeholder 2"/>
          <p:cNvSpPr>
            <a:spLocks noGrp="1"/>
          </p:cNvSpPr>
          <p:nvPr>
            <p:ph type="tbl" idx="1"/>
          </p:nvPr>
        </p:nvSpPr>
        <p:spPr>
          <a:xfrm>
            <a:off x="685800" y="1524000"/>
            <a:ext cx="8269288" cy="4608513"/>
          </a:xfrm>
        </p:spPr>
        <p:txBody>
          <a:bodyPr/>
          <a:lstStyle/>
          <a:p>
            <a:pPr lvl="0"/>
            <a:endParaRPr lang="en-US" noProof="0"/>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27468509-2E36-4510-AAC9-33F9D717699B}" type="slidenum">
              <a:rPr lang="en-US"/>
              <a:pPr>
                <a:defRPr/>
              </a:pPr>
              <a:t>‹#›</a:t>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20000" cy="623888"/>
          </a:xfrm>
        </p:spPr>
        <p:txBody>
          <a:bodyPr/>
          <a:lstStyle/>
          <a:p>
            <a:r>
              <a:rPr lang="en-US"/>
              <a:t>Click to edit Master title style</a:t>
            </a:r>
          </a:p>
        </p:txBody>
      </p:sp>
      <p:sp>
        <p:nvSpPr>
          <p:cNvPr id="3" name="Text Placeholder 2"/>
          <p:cNvSpPr>
            <a:spLocks noGrp="1"/>
          </p:cNvSpPr>
          <p:nvPr>
            <p:ph type="body" sz="half" idx="1"/>
          </p:nvPr>
        </p:nvSpPr>
        <p:spPr>
          <a:xfrm>
            <a:off x="685800" y="1524000"/>
            <a:ext cx="4057650"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524000"/>
            <a:ext cx="4059238"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84A9A793-277E-4DAA-BA1B-8F14615DEE27}" type="slidenum">
              <a:rPr lang="en-US"/>
              <a:pPr>
                <a:defRPr/>
              </a:pPr>
              <a:t>‹#›</a:t>
            </a:fld>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19812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p:spPr>
            <p:txBody>
              <a:bodyPr wrap="none" anchor="ctr"/>
              <a:lstStyle/>
              <a:p>
                <a:pPr eaLnBrk="0" hangingPunct="0">
                  <a:defRPr/>
                </a:pPr>
                <a:endParaRPr 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eaLnBrk="0" hangingPunct="0">
                  <a:defRPr/>
                </a:pPr>
                <a:endParaRPr 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p:spPr>
            <p:txBody>
              <a:bodyPr wrap="none" anchor="ctr"/>
              <a:lstStyle/>
              <a:p>
                <a:pPr eaLnBrk="0" hangingPunct="0">
                  <a:defRPr/>
                </a:pPr>
                <a:endParaRPr 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eaLnBrk="0" hangingPunct="0">
                  <a:defRPr/>
                </a:pPr>
                <a:endParaRPr 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eaLnBrk="0" hangingPunct="0">
                <a:defRPr/>
              </a:pPr>
              <a:endParaRPr lang="en-US"/>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p:spPr>
          <p:txBody>
            <a:bodyPr wrap="none" anchor="ctr"/>
            <a:lstStyle/>
            <a:p>
              <a:pPr eaLnBrk="0" hangingPunct="0">
                <a:defRPr/>
              </a:pPr>
              <a:endParaRPr 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eaLnBrk="0" hangingPunct="0">
                <a:defRPr/>
              </a:pPr>
              <a:endParaRPr lang="en-US"/>
            </a:p>
          </p:txBody>
        </p:sp>
      </p:grpSp>
      <p:sp>
        <p:nvSpPr>
          <p:cNvPr id="206860" name="Rectangle 12"/>
          <p:cNvSpPr>
            <a:spLocks noGrp="1" noChangeArrowheads="1"/>
          </p:cNvSpPr>
          <p:nvPr>
            <p:ph type="ctrTitle"/>
          </p:nvPr>
        </p:nvSpPr>
        <p:spPr>
          <a:xfrm>
            <a:off x="990600" y="1219200"/>
            <a:ext cx="7772400" cy="1462088"/>
          </a:xfrm>
        </p:spPr>
        <p:txBody>
          <a:bodyPr/>
          <a:lstStyle>
            <a:lvl1pPr>
              <a:defRPr/>
            </a:lvl1pPr>
          </a:lstStyle>
          <a:p>
            <a:r>
              <a:rPr lang="en-US"/>
              <a:t>Click to edit Master title style</a:t>
            </a:r>
          </a:p>
        </p:txBody>
      </p:sp>
      <p:sp>
        <p:nvSpPr>
          <p:cNvPr id="206861" name="Rectangle 13"/>
          <p:cNvSpPr>
            <a:spLocks noGrp="1" noChangeArrowheads="1"/>
          </p:cNvSpPr>
          <p:nvPr>
            <p:ph type="subTitle" idx="1"/>
          </p:nvPr>
        </p:nvSpPr>
        <p:spPr>
          <a:xfrm>
            <a:off x="1371600" y="33528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6163B593-57A1-4DE8-BABA-1568C9F62B67}" type="slidenum">
              <a:rPr lang="en-US"/>
              <a:pPr>
                <a:defRPr/>
              </a:pPr>
              <a:t>‹#›</a:t>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4DE00696-DD2E-45A4-B927-07C5C054943D}" type="slidenum">
              <a:rPr lang="en-US"/>
              <a:pPr>
                <a:defRPr/>
              </a:pPr>
              <a:t>‹#›</a:t>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57650"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524000"/>
            <a:ext cx="4059238"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1563B1BE-C53A-4DEE-9292-247E70614615}" type="slidenum">
              <a:rPr lang="en-US"/>
              <a:pPr>
                <a:defRPr/>
              </a:pPr>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C1DA7F2D-3AE1-4E24-A2EC-D67CEB8113A3}"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A783C558-B4D2-4ACA-B0E1-9A18670343C5}" type="datetime3">
              <a:rPr lang="en-US"/>
              <a:pPr>
                <a:defRPr/>
              </a:pPr>
              <a:t>12 February 2024</a:t>
            </a:fld>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D3F40E21-FF66-4A49-B1B0-421723DD83B2}" type="slidenum">
              <a:rPr lang="en-US"/>
              <a:pPr>
                <a:defRPr/>
              </a:pPr>
              <a:t>‹#›</a:t>
            </a:fld>
            <a:endParaRPr lang="en-US"/>
          </a:p>
        </p:txBody>
      </p:sp>
    </p:spTree>
    <p:extLst>
      <p:ext uri="{BB962C8B-B14F-4D97-AF65-F5344CB8AC3E}">
        <p14:creationId xmlns:p14="http://schemas.microsoft.com/office/powerpoint/2010/main" val="7798538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D707CCE7-5985-4192-BCC0-7706BB39670E}" type="slidenum">
              <a:rPr lang="en-US"/>
              <a:pPr>
                <a:defRPr/>
              </a:pPr>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560D82BF-89FD-4374-A809-5F8548D34D4B}" type="slidenum">
              <a:rPr lang="en-US"/>
              <a:pPr>
                <a:defRPr/>
              </a:pPr>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637D38F7-316C-4C59-B6AC-4BBACE275745}" type="slidenum">
              <a:rPr lang="en-US"/>
              <a:pPr>
                <a:defRPr/>
              </a:pPr>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61EF18AF-C195-4B3F-9E9A-97902164DAE2}" type="slidenum">
              <a:rPr lang="en-US"/>
              <a:pPr>
                <a:defRPr/>
              </a:pPr>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CF32537C-4BD7-44CE-8391-AC7A05CCC6E6}" type="slidenum">
              <a:rPr lang="en-US"/>
              <a:pPr>
                <a:defRPr/>
              </a:pPr>
              <a:t>‹#›</a:t>
            </a:fld>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152400"/>
            <a:ext cx="2095500" cy="59801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52400"/>
            <a:ext cx="6134100" cy="59801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E0179759-0747-4E0A-A3FC-9CAD84E6149B}" type="slidenum">
              <a:rPr lang="en-US"/>
              <a:pPr>
                <a:defRPr/>
              </a:pPr>
              <a:t>‹#›</a:t>
            </a:fld>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20000" cy="623888"/>
          </a:xfrm>
        </p:spPr>
        <p:txBody>
          <a:bodyPr/>
          <a:lstStyle/>
          <a:p>
            <a:r>
              <a:rPr lang="en-US"/>
              <a:t>Click to edit Master title style</a:t>
            </a:r>
          </a:p>
        </p:txBody>
      </p:sp>
      <p:sp>
        <p:nvSpPr>
          <p:cNvPr id="3" name="Table Placeholder 2"/>
          <p:cNvSpPr>
            <a:spLocks noGrp="1"/>
          </p:cNvSpPr>
          <p:nvPr>
            <p:ph type="tbl" idx="1"/>
          </p:nvPr>
        </p:nvSpPr>
        <p:spPr>
          <a:xfrm>
            <a:off x="685800" y="1524000"/>
            <a:ext cx="8269288" cy="4608513"/>
          </a:xfrm>
        </p:spPr>
        <p:txBody>
          <a:bodyPr/>
          <a:lstStyle/>
          <a:p>
            <a:pPr lvl="0"/>
            <a:endParaRPr lang="en-US" noProof="0"/>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46070DDB-779F-430F-9387-C2732DF35435}" type="slidenum">
              <a:rPr lang="en-US"/>
              <a:pPr>
                <a:defRPr/>
              </a:pPr>
              <a:t>‹#›</a:t>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20000" cy="623888"/>
          </a:xfrm>
        </p:spPr>
        <p:txBody>
          <a:bodyPr/>
          <a:lstStyle/>
          <a:p>
            <a:r>
              <a:rPr lang="en-US"/>
              <a:t>Click to edit Master title style</a:t>
            </a:r>
          </a:p>
        </p:txBody>
      </p:sp>
      <p:sp>
        <p:nvSpPr>
          <p:cNvPr id="3" name="Text Placeholder 2"/>
          <p:cNvSpPr>
            <a:spLocks noGrp="1"/>
          </p:cNvSpPr>
          <p:nvPr>
            <p:ph type="body" sz="half" idx="1"/>
          </p:nvPr>
        </p:nvSpPr>
        <p:spPr>
          <a:xfrm>
            <a:off x="685800" y="1524000"/>
            <a:ext cx="4057650"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524000"/>
            <a:ext cx="4059238"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F91971C3-79C3-4D6B-91E5-6E008111DAE4}" type="slidenum">
              <a:rPr lang="en-US"/>
              <a:pPr>
                <a:defRPr/>
              </a:pPr>
              <a:t>‹#›</a:t>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19812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p:spPr>
            <p:txBody>
              <a:bodyPr wrap="none" anchor="ctr"/>
              <a:lstStyle/>
              <a:p>
                <a:endParaRPr 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endParaRPr 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p:spPr>
            <p:txBody>
              <a:bodyPr wrap="none" anchor="ctr"/>
              <a:lstStyle/>
              <a:p>
                <a:endParaRPr 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endParaRPr 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endParaRPr lang="en-US"/>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p:spPr>
          <p:txBody>
            <a:bodyPr wrap="none" anchor="ctr"/>
            <a:lstStyle/>
            <a:p>
              <a:endParaRPr 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endParaRPr lang="en-US"/>
            </a:p>
          </p:txBody>
        </p:sp>
      </p:grpSp>
      <p:sp>
        <p:nvSpPr>
          <p:cNvPr id="206860" name="Rectangle 12"/>
          <p:cNvSpPr>
            <a:spLocks noGrp="1" noChangeArrowheads="1"/>
          </p:cNvSpPr>
          <p:nvPr>
            <p:ph type="ctrTitle"/>
          </p:nvPr>
        </p:nvSpPr>
        <p:spPr>
          <a:xfrm>
            <a:off x="990600" y="1219200"/>
            <a:ext cx="7772400" cy="1462088"/>
          </a:xfrm>
        </p:spPr>
        <p:txBody>
          <a:bodyPr/>
          <a:lstStyle>
            <a:lvl1pPr>
              <a:defRPr/>
            </a:lvl1pPr>
          </a:lstStyle>
          <a:p>
            <a:r>
              <a:rPr lang="en-US"/>
              <a:t>Click to edit Master title style</a:t>
            </a:r>
          </a:p>
        </p:txBody>
      </p:sp>
      <p:sp>
        <p:nvSpPr>
          <p:cNvPr id="206861" name="Rectangle 13"/>
          <p:cNvSpPr>
            <a:spLocks noGrp="1" noChangeArrowheads="1"/>
          </p:cNvSpPr>
          <p:nvPr>
            <p:ph type="subTitle" idx="1"/>
          </p:nvPr>
        </p:nvSpPr>
        <p:spPr>
          <a:xfrm>
            <a:off x="1371600" y="33528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9C45218B-83BD-41B6-A974-2B2DD300398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fld id="{77486909-C48B-47C1-AA5A-7F5C02C21D30}" type="datetime3">
              <a:rPr lang="en-US"/>
              <a:pPr>
                <a:defRPr/>
              </a:pPr>
              <a:t>12 February 2024</a:t>
            </a:fld>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28ECDED9-1E77-4FAE-9FF3-530BBC60CC31}" type="slidenum">
              <a:rPr lang="en-US"/>
              <a:pPr>
                <a:defRPr/>
              </a:pPr>
              <a:t>‹#›</a:t>
            </a:fld>
            <a:endParaRPr lang="en-US"/>
          </a:p>
        </p:txBody>
      </p:sp>
    </p:spTree>
    <p:extLst>
      <p:ext uri="{BB962C8B-B14F-4D97-AF65-F5344CB8AC3E}">
        <p14:creationId xmlns:p14="http://schemas.microsoft.com/office/powerpoint/2010/main" val="203170101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2D23015E-E27A-41F8-9238-B085DABFD761}" type="slidenum">
              <a:rPr lang="en-US"/>
              <a:pPr>
                <a:defRPr/>
              </a:pPr>
              <a:t>‹#›</a:t>
            </a:fld>
            <a:endParaRPr 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57650"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524000"/>
            <a:ext cx="4059238"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D175E012-77ED-45FB-9923-D5F2582F1684}" type="slidenum">
              <a:rPr lang="en-US"/>
              <a:pPr>
                <a:defRPr/>
              </a:pPr>
              <a:t>‹#›</a:t>
            </a:fld>
            <a:endParaRPr 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0B54E6AA-CC0B-454A-AB83-B1E27393D85E}" type="slidenum">
              <a:rPr lang="en-US"/>
              <a:pPr>
                <a:defRPr/>
              </a:pPr>
              <a:t>‹#›</a:t>
            </a:fld>
            <a:endParaRPr 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B50C0F5A-FB6C-499F-9DB9-B47D527B21A1}" type="slidenum">
              <a:rPr lang="en-US"/>
              <a:pPr>
                <a:defRPr/>
              </a:pPr>
              <a:t>‹#›</a:t>
            </a:fld>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69A3F610-2274-4E90-B01C-C989180FEC4F}" type="slidenum">
              <a:rPr lang="en-US"/>
              <a:pPr>
                <a:defRPr/>
              </a:pPr>
              <a:t>‹#›</a:t>
            </a:fld>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B297E255-4341-48A5-9199-8253B93B261F}" type="slidenum">
              <a:rPr lang="en-US"/>
              <a:pPr>
                <a:defRPr/>
              </a:pPr>
              <a:t>‹#›</a:t>
            </a:fld>
            <a:endParaRPr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163793D0-3179-4FD3-9BE5-0545372E2C57}" type="slidenum">
              <a:rPr lang="en-US"/>
              <a:pPr>
                <a:defRPr/>
              </a:pPr>
              <a:t>‹#›</a:t>
            </a:fld>
            <a:endParaRPr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AD18E755-61E4-4B85-AAFA-B5CF35C2DAAD}" type="slidenum">
              <a:rPr lang="en-US"/>
              <a:pPr>
                <a:defRPr/>
              </a:pPr>
              <a:t>‹#›</a:t>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152400"/>
            <a:ext cx="2095500" cy="59801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52400"/>
            <a:ext cx="6134100" cy="59801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DC954AE9-0DED-48DE-98DD-48502D386E22}" type="slidenum">
              <a:rPr lang="en-US"/>
              <a:pPr>
                <a:defRPr/>
              </a:pPr>
              <a:t>‹#›</a:t>
            </a:fld>
            <a:endParaRPr 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20000" cy="623888"/>
          </a:xfrm>
        </p:spPr>
        <p:txBody>
          <a:bodyPr/>
          <a:lstStyle/>
          <a:p>
            <a:r>
              <a:rPr lang="en-US"/>
              <a:t>Click to edit Master title style</a:t>
            </a:r>
          </a:p>
        </p:txBody>
      </p:sp>
      <p:sp>
        <p:nvSpPr>
          <p:cNvPr id="3" name="Table Placeholder 2"/>
          <p:cNvSpPr>
            <a:spLocks noGrp="1"/>
          </p:cNvSpPr>
          <p:nvPr>
            <p:ph type="tbl" idx="1"/>
          </p:nvPr>
        </p:nvSpPr>
        <p:spPr>
          <a:xfrm>
            <a:off x="685800" y="1524000"/>
            <a:ext cx="8269288" cy="4608513"/>
          </a:xfrm>
        </p:spPr>
        <p:txBody>
          <a:bodyPr/>
          <a:lstStyle/>
          <a:p>
            <a:pPr lvl="0"/>
            <a:endParaRPr lang="en-US" noProof="0"/>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F6BB568E-5447-4752-A1FF-18A935971E68}"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fld id="{5B97363F-0C90-4A7B-8CEF-98E0DFAF9600}" type="datetime3">
              <a:rPr lang="en-US"/>
              <a:pPr>
                <a:defRPr/>
              </a:pPr>
              <a:t>12 February 2024</a:t>
            </a:fld>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B6B2461A-D0BA-4C80-A05B-09933D7D06A4}" type="slidenum">
              <a:rPr lang="en-US"/>
              <a:pPr>
                <a:defRPr/>
              </a:pPr>
              <a:t>‹#›</a:t>
            </a:fld>
            <a:endParaRPr lang="en-US"/>
          </a:p>
        </p:txBody>
      </p:sp>
    </p:spTree>
    <p:extLst>
      <p:ext uri="{BB962C8B-B14F-4D97-AF65-F5344CB8AC3E}">
        <p14:creationId xmlns:p14="http://schemas.microsoft.com/office/powerpoint/2010/main" val="308684209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20000" cy="623888"/>
          </a:xfrm>
        </p:spPr>
        <p:txBody>
          <a:bodyPr/>
          <a:lstStyle/>
          <a:p>
            <a:r>
              <a:rPr lang="en-US"/>
              <a:t>Click to edit Master title style</a:t>
            </a:r>
          </a:p>
        </p:txBody>
      </p:sp>
      <p:sp>
        <p:nvSpPr>
          <p:cNvPr id="3" name="Text Placeholder 2"/>
          <p:cNvSpPr>
            <a:spLocks noGrp="1"/>
          </p:cNvSpPr>
          <p:nvPr>
            <p:ph type="body" sz="half" idx="1"/>
          </p:nvPr>
        </p:nvSpPr>
        <p:spPr>
          <a:xfrm>
            <a:off x="685800" y="1524000"/>
            <a:ext cx="4057650"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524000"/>
            <a:ext cx="4059238"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77127A51-5C7C-4BF9-B57F-2150248F7795}" type="slidenum">
              <a:rPr lang="en-US"/>
              <a:pPr>
                <a:defRPr/>
              </a:pPr>
              <a:t>‹#›</a:t>
            </a:fld>
            <a:endParaRPr 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19812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p:spPr>
            <p:txBody>
              <a:bodyPr wrap="none" anchor="ctr"/>
              <a:lstStyle/>
              <a:p>
                <a:endParaRPr 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endParaRPr 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p:spPr>
            <p:txBody>
              <a:bodyPr wrap="none" anchor="ctr"/>
              <a:lstStyle/>
              <a:p>
                <a:endParaRPr 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endParaRPr 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endParaRPr lang="en-US"/>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p:spPr>
          <p:txBody>
            <a:bodyPr wrap="none" anchor="ctr"/>
            <a:lstStyle/>
            <a:p>
              <a:endParaRPr 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endParaRPr lang="en-US"/>
            </a:p>
          </p:txBody>
        </p:sp>
      </p:grpSp>
      <p:sp>
        <p:nvSpPr>
          <p:cNvPr id="206860" name="Rectangle 12"/>
          <p:cNvSpPr>
            <a:spLocks noGrp="1" noChangeArrowheads="1"/>
          </p:cNvSpPr>
          <p:nvPr>
            <p:ph type="ctrTitle"/>
          </p:nvPr>
        </p:nvSpPr>
        <p:spPr>
          <a:xfrm>
            <a:off x="990600" y="1219200"/>
            <a:ext cx="7772400" cy="1462088"/>
          </a:xfrm>
        </p:spPr>
        <p:txBody>
          <a:bodyPr/>
          <a:lstStyle>
            <a:lvl1pPr>
              <a:defRPr/>
            </a:lvl1pPr>
          </a:lstStyle>
          <a:p>
            <a:r>
              <a:rPr lang="en-US"/>
              <a:t>Click to edit Master title style</a:t>
            </a:r>
          </a:p>
        </p:txBody>
      </p:sp>
      <p:sp>
        <p:nvSpPr>
          <p:cNvPr id="206861" name="Rectangle 13"/>
          <p:cNvSpPr>
            <a:spLocks noGrp="1" noChangeArrowheads="1"/>
          </p:cNvSpPr>
          <p:nvPr>
            <p:ph type="subTitle" idx="1"/>
          </p:nvPr>
        </p:nvSpPr>
        <p:spPr>
          <a:xfrm>
            <a:off x="1371600" y="33528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xfrm>
            <a:off x="76200" y="381000"/>
            <a:ext cx="1085850" cy="457200"/>
          </a:xfrm>
          <a:ln/>
        </p:spPr>
        <p:txBody>
          <a:bodyPr/>
          <a:lstStyle>
            <a:lvl1pPr>
              <a:defRPr/>
            </a:lvl1pPr>
          </a:lstStyle>
          <a:p>
            <a:pPr>
              <a:defRPr/>
            </a:pPr>
            <a:fld id="{F8A8353D-6DFA-438A-AA04-19BFE909D582}" type="slidenum">
              <a:rPr lang="en-US" smtClean="0"/>
              <a:pPr>
                <a:defRPr/>
              </a:pPr>
              <a:t>‹#›</a:t>
            </a:fld>
            <a:r>
              <a:rPr lang="en-US" dirty="0"/>
              <a:t> / </a:t>
            </a:r>
            <a:r>
              <a:rPr lang="en-US" dirty="0">
                <a:solidFill>
                  <a:schemeClr val="accent2">
                    <a:lumMod val="20000"/>
                    <a:lumOff val="80000"/>
                  </a:schemeClr>
                </a:solidFill>
              </a:rPr>
              <a:t>41</a:t>
            </a: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xfrm>
            <a:off x="76200" y="381000"/>
            <a:ext cx="762000" cy="457200"/>
          </a:xfrm>
          <a:ln/>
        </p:spPr>
        <p:txBody>
          <a:bodyPr/>
          <a:lstStyle>
            <a:lvl1pPr>
              <a:defRPr/>
            </a:lvl1pPr>
          </a:lstStyle>
          <a:p>
            <a:pPr>
              <a:defRPr/>
            </a:pPr>
            <a:fld id="{69C04CA4-A017-49CC-8B30-07AE9EA5498F}" type="slidenum">
              <a:rPr lang="en-US"/>
              <a:pPr>
                <a:defRPr/>
              </a:pPr>
              <a:t>‹#›</a:t>
            </a:fld>
            <a:endParaRPr 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57650"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524000"/>
            <a:ext cx="4059238"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A0AA0177-415A-46D0-AD10-DB760623961F}" type="slidenum">
              <a:rPr lang="en-US"/>
              <a:pPr>
                <a:defRPr/>
              </a:pPr>
              <a:t>‹#›</a:t>
            </a:fld>
            <a:endParaRPr 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C0456854-218D-477A-9910-8098AE5D3320}" type="slidenum">
              <a:rPr lang="en-US"/>
              <a:pPr>
                <a:defRPr/>
              </a:pPr>
              <a:t>‹#›</a:t>
            </a:fld>
            <a:endParaRPr 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xfrm>
            <a:off x="76200" y="381000"/>
            <a:ext cx="762000" cy="457200"/>
          </a:xfrm>
          <a:ln/>
        </p:spPr>
        <p:txBody>
          <a:bodyPr/>
          <a:lstStyle>
            <a:lvl1pPr>
              <a:defRPr/>
            </a:lvl1pPr>
          </a:lstStyle>
          <a:p>
            <a:pPr>
              <a:defRPr/>
            </a:pPr>
            <a:fld id="{5B12FC10-C907-4E36-A8DA-540E942C7749}" type="slidenum">
              <a:rPr lang="en-US"/>
              <a:pPr>
                <a:defRPr/>
              </a:pPr>
              <a:t>‹#›</a:t>
            </a:fld>
            <a:endParaRPr lang="en-US"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xfrm>
            <a:off x="76200" y="381000"/>
            <a:ext cx="762000" cy="457200"/>
          </a:xfrm>
          <a:ln/>
        </p:spPr>
        <p:txBody>
          <a:bodyPr/>
          <a:lstStyle>
            <a:lvl1pPr>
              <a:defRPr/>
            </a:lvl1pPr>
          </a:lstStyle>
          <a:p>
            <a:pPr>
              <a:defRPr/>
            </a:pPr>
            <a:fld id="{B0AB5BE8-5642-4632-A57F-97241ABDCAB5}" type="slidenum">
              <a:rPr lang="en-US"/>
              <a:pPr>
                <a:defRPr/>
              </a:pPr>
              <a:t>‹#›</a:t>
            </a:fld>
            <a:endParaRPr 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BA9A66C3-D091-4F9F-A098-60D625B3C062}" type="slidenum">
              <a:rPr lang="en-US"/>
              <a:pPr>
                <a:defRPr/>
              </a:pPr>
              <a:t>‹#›</a:t>
            </a:fld>
            <a:endParaRPr 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37A9AF10-05DC-4C4A-8003-9B5D23E7F13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1.pn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1.png"/><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image" Target="../media/image1.png"/><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image" Target="../media/image1.png"/><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image" Target="../media/image1.png"/><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2" Type="http://schemas.openxmlformats.org/officeDocument/2006/relationships/slideLayout" Target="../slideLayouts/slideLayout92.xml"/><Relationship Id="rId16" Type="http://schemas.openxmlformats.org/officeDocument/2006/relationships/image" Target="../media/image1.png"/><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theme" Target="../theme/theme8.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image" Target="../media/image1.png"/><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AutoShape 15"/>
          <p:cNvSpPr>
            <a:spLocks noChangeArrowheads="1"/>
          </p:cNvSpPr>
          <p:nvPr userDrawn="1"/>
        </p:nvSpPr>
        <p:spPr bwMode="auto">
          <a:xfrm flipH="1">
            <a:off x="457200" y="6477000"/>
            <a:ext cx="2568916" cy="317500"/>
          </a:xfrm>
          <a:prstGeom prst="roundRect">
            <a:avLst>
              <a:gd name="adj" fmla="val 0"/>
            </a:avLst>
          </a:prstGeom>
          <a:solidFill>
            <a:schemeClr va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r>
              <a:rPr lang="en-US" sz="1600" b="0" dirty="0">
                <a:solidFill>
                  <a:schemeClr val="bg1"/>
                </a:solidFill>
              </a:rPr>
              <a:t>CSE445/598 Dr. Y. Chen</a:t>
            </a:r>
          </a:p>
        </p:txBody>
      </p:sp>
      <p:sp>
        <p:nvSpPr>
          <p:cNvPr id="1027" name="AutoShape 16"/>
          <p:cNvSpPr>
            <a:spLocks noChangeArrowheads="1"/>
          </p:cNvSpPr>
          <p:nvPr userDrawn="1"/>
        </p:nvSpPr>
        <p:spPr bwMode="auto">
          <a:xfrm>
            <a:off x="2971800" y="6477000"/>
            <a:ext cx="165100" cy="319088"/>
          </a:xfrm>
          <a:prstGeom prst="flowChartDelay">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1028" name="Group 3"/>
          <p:cNvGrpSpPr>
            <a:grpSpLocks/>
          </p:cNvGrpSpPr>
          <p:nvPr/>
        </p:nvGrpSpPr>
        <p:grpSpPr bwMode="auto">
          <a:xfrm>
            <a:off x="0" y="0"/>
            <a:ext cx="2057400" cy="6858000"/>
            <a:chOff x="0" y="0"/>
            <a:chExt cx="2016" cy="4320"/>
          </a:xfrm>
        </p:grpSpPr>
        <p:sp>
          <p:nvSpPr>
            <p:cNvPr id="1034" name="Rectangle 4"/>
            <p:cNvSpPr>
              <a:spLocks noChangeArrowheads="1"/>
            </p:cNvSpPr>
            <p:nvPr userDrawn="1"/>
          </p:nvSpPr>
          <p:spPr bwMode="auto">
            <a:xfrm>
              <a:off x="0" y="0"/>
              <a:ext cx="481"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35" name="Freeform 5"/>
            <p:cNvSpPr>
              <a:spLocks/>
            </p:cNvSpPr>
            <p:nvPr userDrawn="1"/>
          </p:nvSpPr>
          <p:spPr bwMode="auto">
            <a:xfrm>
              <a:off x="288" y="0"/>
              <a:ext cx="1728" cy="735"/>
            </a:xfrm>
            <a:custGeom>
              <a:avLst/>
              <a:gdLst>
                <a:gd name="T0" fmla="*/ 1728 w 1728"/>
                <a:gd name="T1" fmla="*/ 0 h 735"/>
                <a:gd name="T2" fmla="*/ 1728 w 1728"/>
                <a:gd name="T3" fmla="*/ 480 h 735"/>
                <a:gd name="T4" fmla="*/ 380 w 1728"/>
                <a:gd name="T5" fmla="*/ 482 h 735"/>
                <a:gd name="T6" fmla="*/ 354 w 1728"/>
                <a:gd name="T7" fmla="*/ 480 h 735"/>
                <a:gd name="T8" fmla="*/ 308 w 1728"/>
                <a:gd name="T9" fmla="*/ 489 h 735"/>
                <a:gd name="T10" fmla="*/ 246 w 1728"/>
                <a:gd name="T11" fmla="*/ 531 h 735"/>
                <a:gd name="T12" fmla="*/ 206 w 1728"/>
                <a:gd name="T13" fmla="*/ 597 h 735"/>
                <a:gd name="T14" fmla="*/ 192 w 1728"/>
                <a:gd name="T15" fmla="*/ 666 h 735"/>
                <a:gd name="T16" fmla="*/ 192 w 1728"/>
                <a:gd name="T17" fmla="*/ 735 h 735"/>
                <a:gd name="T18" fmla="*/ 0 w 1728"/>
                <a:gd name="T19" fmla="*/ 735 h 735"/>
                <a:gd name="T20" fmla="*/ 0 w 1728"/>
                <a:gd name="T21" fmla="*/ 480 h 735"/>
                <a:gd name="T22" fmla="*/ 0 w 1728"/>
                <a:gd name="T23" fmla="*/ 0 h 735"/>
                <a:gd name="T24" fmla="*/ 1728 w 1728"/>
                <a:gd name="T25" fmla="*/ 0 h 73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a:noFill/>
            </a:ln>
            <a:extLst>
              <a:ext uri="{91240B29-F687-4F45-9708-019B960494DF}">
                <a14:hiddenLine xmlns:a14="http://schemas.microsoft.com/office/drawing/2010/main" w="9525" cap="flat" cmpd="sng">
                  <a:solidFill>
                    <a:srgbClr val="000000"/>
                  </a:solidFill>
                  <a:prstDash val="solid"/>
                  <a:miter lim="800000"/>
                  <a:headEnd type="none" w="med" len="med"/>
                  <a:tailEnd type="none" w="med" len="med"/>
                </a14:hiddenLine>
              </a:ext>
            </a:extLst>
          </p:spPr>
          <p:txBody>
            <a:bodyPr wrap="none"/>
            <a:lstStyle/>
            <a:p>
              <a:endParaRPr lang="en-US"/>
            </a:p>
          </p:txBody>
        </p:sp>
      </p:grpSp>
      <p:sp>
        <p:nvSpPr>
          <p:cNvPr id="1029" name="AutoShape 9"/>
          <p:cNvSpPr>
            <a:spLocks noGrp="1" noChangeArrowheads="1"/>
          </p:cNvSpPr>
          <p:nvPr>
            <p:ph type="title"/>
          </p:nvPr>
        </p:nvSpPr>
        <p:spPr bwMode="auto">
          <a:xfrm>
            <a:off x="2057400" y="76200"/>
            <a:ext cx="7086600" cy="609600"/>
          </a:xfrm>
          <a:prstGeom prst="roundRect">
            <a:avLst>
              <a:gd name="adj" fmla="val 21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0" name="Rectangle 10"/>
          <p:cNvSpPr>
            <a:spLocks noGrp="1" noChangeArrowheads="1"/>
          </p:cNvSpPr>
          <p:nvPr>
            <p:ph type="body" idx="1"/>
          </p:nvPr>
        </p:nvSpPr>
        <p:spPr bwMode="auto">
          <a:xfrm>
            <a:off x="838200" y="914400"/>
            <a:ext cx="769302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5787" name="Rectangle 11"/>
          <p:cNvSpPr>
            <a:spLocks noGrp="1" noChangeArrowheads="1"/>
          </p:cNvSpPr>
          <p:nvPr>
            <p:ph type="dt" sz="half" idx="2"/>
          </p:nvPr>
        </p:nvSpPr>
        <p:spPr bwMode="auto">
          <a:xfrm>
            <a:off x="6705600" y="6400800"/>
            <a:ext cx="2130425" cy="381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b="0">
                <a:latin typeface="Arial" pitchFamily="34" charset="0"/>
              </a:defRPr>
            </a:lvl1pPr>
          </a:lstStyle>
          <a:p>
            <a:pPr>
              <a:defRPr/>
            </a:pPr>
            <a:fld id="{26E64530-0767-4EA8-891A-FDE2579B653D}" type="datetime3">
              <a:rPr lang="en-US"/>
              <a:pPr>
                <a:defRPr/>
              </a:pPr>
              <a:t>12 February 2024</a:t>
            </a:fld>
            <a:endParaRPr lang="en-US"/>
          </a:p>
        </p:txBody>
      </p:sp>
      <p:sp>
        <p:nvSpPr>
          <p:cNvPr id="75788" name="Rectangle 12"/>
          <p:cNvSpPr>
            <a:spLocks noGrp="1" noChangeArrowheads="1"/>
          </p:cNvSpPr>
          <p:nvPr>
            <p:ph type="ftr" sz="quarter" idx="3"/>
          </p:nvPr>
        </p:nvSpPr>
        <p:spPr bwMode="auto">
          <a:xfrm>
            <a:off x="3122613" y="6383338"/>
            <a:ext cx="2897187" cy="4746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b="0">
                <a:latin typeface="Arial" pitchFamily="34" charset="0"/>
              </a:defRPr>
            </a:lvl1pPr>
          </a:lstStyle>
          <a:p>
            <a:pPr>
              <a:defRPr/>
            </a:pPr>
            <a:endParaRPr lang="en-US" dirty="0"/>
          </a:p>
        </p:txBody>
      </p:sp>
      <p:sp>
        <p:nvSpPr>
          <p:cNvPr id="75789" name="Rectangle 13"/>
          <p:cNvSpPr>
            <a:spLocks noGrp="1" noChangeArrowheads="1"/>
          </p:cNvSpPr>
          <p:nvPr>
            <p:ph type="sldNum" sz="quarter" idx="4"/>
          </p:nvPr>
        </p:nvSpPr>
        <p:spPr bwMode="auto">
          <a:xfrm>
            <a:off x="0" y="6324600"/>
            <a:ext cx="587375"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defRPr>
                <a:solidFill>
                  <a:schemeClr val="bg1"/>
                </a:solidFill>
                <a:latin typeface="Arial" pitchFamily="34" charset="0"/>
              </a:defRPr>
            </a:lvl1pPr>
          </a:lstStyle>
          <a:p>
            <a:pPr>
              <a:defRPr/>
            </a:pPr>
            <a:fld id="{10E5D033-387F-4F4E-8BCB-A864566E0DD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154" r:id="rId1"/>
    <p:sldLayoutId id="2147484144" r:id="rId2"/>
    <p:sldLayoutId id="2147484145" r:id="rId3"/>
    <p:sldLayoutId id="2147484146" r:id="rId4"/>
    <p:sldLayoutId id="2147484147" r:id="rId5"/>
    <p:sldLayoutId id="2147484148" r:id="rId6"/>
    <p:sldLayoutId id="2147484149" r:id="rId7"/>
    <p:sldLayoutId id="2147484150" r:id="rId8"/>
    <p:sldLayoutId id="2147484151" r:id="rId9"/>
    <p:sldLayoutId id="2147484152" r:id="rId10"/>
    <p:sldLayoutId id="2147484153" r:id="rId11"/>
  </p:sldLayoutIdLst>
  <p:hf hdr="0" ftr="0"/>
  <p:txStyles>
    <p:titleStyle>
      <a:lvl1pPr algn="l" rtl="0" eaLnBrk="0" fontAlgn="base" hangingPunct="0">
        <a:lnSpc>
          <a:spcPct val="90000"/>
        </a:lnSpc>
        <a:spcBef>
          <a:spcPct val="0"/>
        </a:spcBef>
        <a:spcAft>
          <a:spcPct val="0"/>
        </a:spcAft>
        <a:defRPr sz="3600" b="1">
          <a:solidFill>
            <a:schemeClr val="tx2"/>
          </a:solidFill>
          <a:latin typeface="+mj-lt"/>
          <a:ea typeface="+mj-ea"/>
          <a:cs typeface="+mj-cs"/>
        </a:defRPr>
      </a:lvl1pPr>
      <a:lvl2pPr algn="l" rtl="0" eaLnBrk="0" fontAlgn="base" hangingPunct="0">
        <a:lnSpc>
          <a:spcPct val="90000"/>
        </a:lnSpc>
        <a:spcBef>
          <a:spcPct val="0"/>
        </a:spcBef>
        <a:spcAft>
          <a:spcPct val="0"/>
        </a:spcAft>
        <a:defRPr sz="3600" b="1">
          <a:solidFill>
            <a:schemeClr val="tx2"/>
          </a:solidFill>
          <a:latin typeface="Times New Roman" pitchFamily="18" charset="0"/>
        </a:defRPr>
      </a:lvl2pPr>
      <a:lvl3pPr algn="l" rtl="0" eaLnBrk="0" fontAlgn="base" hangingPunct="0">
        <a:lnSpc>
          <a:spcPct val="90000"/>
        </a:lnSpc>
        <a:spcBef>
          <a:spcPct val="0"/>
        </a:spcBef>
        <a:spcAft>
          <a:spcPct val="0"/>
        </a:spcAft>
        <a:defRPr sz="3600" b="1">
          <a:solidFill>
            <a:schemeClr val="tx2"/>
          </a:solidFill>
          <a:latin typeface="Times New Roman" pitchFamily="18" charset="0"/>
        </a:defRPr>
      </a:lvl3pPr>
      <a:lvl4pPr algn="l" rtl="0" eaLnBrk="0" fontAlgn="base" hangingPunct="0">
        <a:lnSpc>
          <a:spcPct val="90000"/>
        </a:lnSpc>
        <a:spcBef>
          <a:spcPct val="0"/>
        </a:spcBef>
        <a:spcAft>
          <a:spcPct val="0"/>
        </a:spcAft>
        <a:defRPr sz="3600" b="1">
          <a:solidFill>
            <a:schemeClr val="tx2"/>
          </a:solidFill>
          <a:latin typeface="Times New Roman" pitchFamily="18" charset="0"/>
        </a:defRPr>
      </a:lvl4pPr>
      <a:lvl5pPr algn="l" rtl="0" eaLnBrk="0" fontAlgn="base" hangingPunct="0">
        <a:lnSpc>
          <a:spcPct val="90000"/>
        </a:lnSpc>
        <a:spcBef>
          <a:spcPct val="0"/>
        </a:spcBef>
        <a:spcAft>
          <a:spcPct val="0"/>
        </a:spcAft>
        <a:defRPr sz="3600" b="1">
          <a:solidFill>
            <a:schemeClr val="tx2"/>
          </a:solidFill>
          <a:latin typeface="Times New Roman" pitchFamily="18" charset="0"/>
        </a:defRPr>
      </a:lvl5pPr>
      <a:lvl6pPr marL="457200" algn="l" rtl="0" fontAlgn="base">
        <a:lnSpc>
          <a:spcPct val="90000"/>
        </a:lnSpc>
        <a:spcBef>
          <a:spcPct val="0"/>
        </a:spcBef>
        <a:spcAft>
          <a:spcPct val="0"/>
        </a:spcAft>
        <a:defRPr sz="3600" b="1">
          <a:solidFill>
            <a:schemeClr val="tx2"/>
          </a:solidFill>
          <a:latin typeface="Times New Roman" pitchFamily="18" charset="0"/>
        </a:defRPr>
      </a:lvl6pPr>
      <a:lvl7pPr marL="914400" algn="l" rtl="0" fontAlgn="base">
        <a:lnSpc>
          <a:spcPct val="90000"/>
        </a:lnSpc>
        <a:spcBef>
          <a:spcPct val="0"/>
        </a:spcBef>
        <a:spcAft>
          <a:spcPct val="0"/>
        </a:spcAft>
        <a:defRPr sz="3600" b="1">
          <a:solidFill>
            <a:schemeClr val="tx2"/>
          </a:solidFill>
          <a:latin typeface="Times New Roman" pitchFamily="18" charset="0"/>
        </a:defRPr>
      </a:lvl7pPr>
      <a:lvl8pPr marL="1371600" algn="l" rtl="0" fontAlgn="base">
        <a:lnSpc>
          <a:spcPct val="90000"/>
        </a:lnSpc>
        <a:spcBef>
          <a:spcPct val="0"/>
        </a:spcBef>
        <a:spcAft>
          <a:spcPct val="0"/>
        </a:spcAft>
        <a:defRPr sz="3600" b="1">
          <a:solidFill>
            <a:schemeClr val="tx2"/>
          </a:solidFill>
          <a:latin typeface="Times New Roman" pitchFamily="18" charset="0"/>
        </a:defRPr>
      </a:lvl8pPr>
      <a:lvl9pPr marL="1828800" algn="l" rtl="0" fontAlgn="base">
        <a:lnSpc>
          <a:spcPct val="90000"/>
        </a:lnSpc>
        <a:spcBef>
          <a:spcPct val="0"/>
        </a:spcBef>
        <a:spcAft>
          <a:spcPct val="0"/>
        </a:spcAft>
        <a:defRPr sz="36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Font typeface="Wingding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8000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SzPct val="65000"/>
        <a:buFont typeface="Wingdings" pitchFamily="2" charset="2"/>
        <a:buChar char="l"/>
        <a:defRPr sz="2000">
          <a:solidFill>
            <a:schemeClr val="tx1"/>
          </a:solidFill>
          <a:latin typeface="+mn-lt"/>
        </a:defRPr>
      </a:lvl5pPr>
      <a:lvl6pPr marL="25146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6pPr>
      <a:lvl7pPr marL="29718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7pPr>
      <a:lvl8pPr marL="34290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8pPr>
      <a:lvl9pPr marL="3886200" indent="-228600" algn="l" rtl="0" fontAlgn="base">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a:latin typeface="Tahoma" pitchFamily="34" charset="0"/>
            </a:endParaRPr>
          </a:p>
        </p:txBody>
      </p:sp>
      <p:sp>
        <p:nvSpPr>
          <p:cNvPr id="1027" name="Rectangle 3"/>
          <p:cNvSpPr>
            <a:spLocks noChangeArrowheads="1"/>
          </p:cNvSpPr>
          <p:nvPr/>
        </p:nvSpPr>
        <p:spPr bwMode="ltGray">
          <a:xfrm>
            <a:off x="8001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a:latin typeface="Tahoma" pitchFamily="34" charset="0"/>
            </a:endParaRPr>
          </a:p>
        </p:txBody>
      </p:sp>
      <p:sp>
        <p:nvSpPr>
          <p:cNvPr id="1028" name="Rectangle 4"/>
          <p:cNvSpPr>
            <a:spLocks noChangeArrowheads="1"/>
          </p:cNvSpPr>
          <p:nvPr/>
        </p:nvSpPr>
        <p:spPr bwMode="ltGray">
          <a:xfrm>
            <a:off x="5413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a:latin typeface="Tahoma" pitchFamily="34" charset="0"/>
            </a:endParaRPr>
          </a:p>
        </p:txBody>
      </p:sp>
      <p:sp>
        <p:nvSpPr>
          <p:cNvPr id="1029" name="Rectangle 5"/>
          <p:cNvSpPr>
            <a:spLocks noChangeArrowheads="1"/>
          </p:cNvSpPr>
          <p:nvPr/>
        </p:nvSpPr>
        <p:spPr bwMode="ltGray">
          <a:xfrm>
            <a:off x="9112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a:latin typeface="Tahoma" pitchFamily="34" charset="0"/>
            </a:endParaRPr>
          </a:p>
        </p:txBody>
      </p:sp>
      <p:sp>
        <p:nvSpPr>
          <p:cNvPr id="1030" name="Rectangle 6"/>
          <p:cNvSpPr>
            <a:spLocks noChangeArrowheads="1"/>
          </p:cNvSpPr>
          <p:nvPr/>
        </p:nvSpPr>
        <p:spPr bwMode="ltGray">
          <a:xfrm>
            <a:off x="1270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a:latin typeface="Tahoma" pitchFamily="34" charset="0"/>
            </a:endParaRPr>
          </a:p>
        </p:txBody>
      </p:sp>
      <p:sp>
        <p:nvSpPr>
          <p:cNvPr id="1031" name="Rectangle 7"/>
          <p:cNvSpPr>
            <a:spLocks noChangeArrowheads="1"/>
          </p:cNvSpPr>
          <p:nvPr/>
        </p:nvSpPr>
        <p:spPr bwMode="gray">
          <a:xfrm>
            <a:off x="7620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a:latin typeface="Tahoma" pitchFamily="34" charset="0"/>
            </a:endParaRPr>
          </a:p>
        </p:txBody>
      </p:sp>
      <p:sp>
        <p:nvSpPr>
          <p:cNvPr id="1032" name="Rectangle 8"/>
          <p:cNvSpPr>
            <a:spLocks noChangeArrowheads="1"/>
          </p:cNvSpPr>
          <p:nvPr/>
        </p:nvSpPr>
        <p:spPr bwMode="gray">
          <a:xfrm>
            <a:off x="442913" y="7905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a:latin typeface="Tahoma" pitchFamily="34" charset="0"/>
            </a:endParaRPr>
          </a:p>
        </p:txBody>
      </p:sp>
      <p:sp>
        <p:nvSpPr>
          <p:cNvPr id="1033" name="Rectangle 9"/>
          <p:cNvSpPr>
            <a:spLocks noGrp="1" noChangeArrowheads="1"/>
          </p:cNvSpPr>
          <p:nvPr>
            <p:ph type="title"/>
          </p:nvPr>
        </p:nvSpPr>
        <p:spPr bwMode="auto">
          <a:xfrm>
            <a:off x="1447800" y="152400"/>
            <a:ext cx="76200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4" name="Rectangle 10"/>
          <p:cNvSpPr>
            <a:spLocks noGrp="1" noChangeArrowheads="1"/>
          </p:cNvSpPr>
          <p:nvPr>
            <p:ph type="body" idx="1"/>
          </p:nvPr>
        </p:nvSpPr>
        <p:spPr bwMode="auto">
          <a:xfrm>
            <a:off x="685800" y="1524000"/>
            <a:ext cx="8269288"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835"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b="0">
                <a:latin typeface="Tahoma" pitchFamily="34" charset="0"/>
              </a:defRPr>
            </a:lvl1pPr>
          </a:lstStyle>
          <a:p>
            <a:pPr>
              <a:defRPr/>
            </a:pPr>
            <a:endParaRPr lang="en-US"/>
          </a:p>
        </p:txBody>
      </p:sp>
      <p:sp>
        <p:nvSpPr>
          <p:cNvPr id="205836"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b="0">
                <a:latin typeface="Tahoma" pitchFamily="34" charset="0"/>
              </a:defRPr>
            </a:lvl1pPr>
          </a:lstStyle>
          <a:p>
            <a:pPr>
              <a:defRPr/>
            </a:pPr>
            <a:endParaRPr lang="en-US"/>
          </a:p>
        </p:txBody>
      </p:sp>
      <p:sp>
        <p:nvSpPr>
          <p:cNvPr id="205837" name="Rectangle 13"/>
          <p:cNvSpPr>
            <a:spLocks noGrp="1" noChangeArrowheads="1"/>
          </p:cNvSpPr>
          <p:nvPr>
            <p:ph type="sldNum" sz="quarter" idx="4"/>
          </p:nvPr>
        </p:nvSpPr>
        <p:spPr bwMode="auto">
          <a:xfrm>
            <a:off x="76200" y="304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b="0">
                <a:solidFill>
                  <a:schemeClr val="tx2"/>
                </a:solidFill>
              </a:defRPr>
            </a:lvl1pPr>
          </a:lstStyle>
          <a:p>
            <a:pPr>
              <a:defRPr/>
            </a:pPr>
            <a:fld id="{8A20DDB7-9653-4E62-9988-E712A1692FF3}" type="slidenum">
              <a:rPr lang="en-US"/>
              <a:pPr>
                <a:defRPr/>
              </a:pPr>
              <a:t>‹#›</a:t>
            </a:fld>
            <a:endParaRPr lang="en-US"/>
          </a:p>
        </p:txBody>
      </p:sp>
      <p:pic>
        <p:nvPicPr>
          <p:cNvPr id="1038" name="Picture 15" descr="lwm2_m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76200" y="6477000"/>
            <a:ext cx="15240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9" name="Text Box 16"/>
          <p:cNvSpPr txBox="1">
            <a:spLocks noChangeArrowheads="1"/>
          </p:cNvSpPr>
          <p:nvPr userDrawn="1"/>
        </p:nvSpPr>
        <p:spPr bwMode="auto">
          <a:xfrm>
            <a:off x="8320088" y="6477000"/>
            <a:ext cx="7477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defRPr/>
            </a:pPr>
            <a:r>
              <a:rPr lang="en-US" sz="1400" b="0" i="1">
                <a:solidFill>
                  <a:schemeClr val="folHlink"/>
                </a:solidFill>
              </a:rPr>
              <a:t>Y. Chen</a:t>
            </a:r>
          </a:p>
        </p:txBody>
      </p:sp>
    </p:spTree>
    <p:extLst>
      <p:ext uri="{BB962C8B-B14F-4D97-AF65-F5344CB8AC3E}">
        <p14:creationId xmlns:p14="http://schemas.microsoft.com/office/powerpoint/2010/main" val="2511777733"/>
      </p:ext>
    </p:extLst>
  </p:cSld>
  <p:clrMap bg1="lt1" tx1="dk1" bg2="lt2" tx2="dk2" accent1="accent1" accent2="accent2" accent3="accent3" accent4="accent4" accent5="accent5" accent6="accent6" hlink="hlink" folHlink="folHlink"/>
  <p:sldLayoutIdLst>
    <p:sldLayoutId id="2147484156" r:id="rId1"/>
    <p:sldLayoutId id="2147484157" r:id="rId2"/>
    <p:sldLayoutId id="2147484158" r:id="rId3"/>
    <p:sldLayoutId id="2147484159" r:id="rId4"/>
    <p:sldLayoutId id="2147484160" r:id="rId5"/>
    <p:sldLayoutId id="2147484161" r:id="rId6"/>
    <p:sldLayoutId id="2147484162" r:id="rId7"/>
    <p:sldLayoutId id="2147484163" r:id="rId8"/>
    <p:sldLayoutId id="2147484164" r:id="rId9"/>
    <p:sldLayoutId id="2147484165" r:id="rId10"/>
    <p:sldLayoutId id="2147484166" r:id="rId11"/>
    <p:sldLayoutId id="2147484167" r:id="rId12"/>
    <p:sldLayoutId id="2147484168" r:id="rId13"/>
    <p:sldLayoutId id="2147484169" r:id="rId14"/>
  </p:sldLayoutIdLst>
  <p:hf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Times New Roman" pitchFamily="18" charset="0"/>
        </a:defRPr>
      </a:lvl2pPr>
      <a:lvl3pPr algn="l" rtl="0" eaLnBrk="0" fontAlgn="base" hangingPunct="0">
        <a:spcBef>
          <a:spcPct val="0"/>
        </a:spcBef>
        <a:spcAft>
          <a:spcPct val="0"/>
        </a:spcAft>
        <a:defRPr sz="3200" b="1">
          <a:solidFill>
            <a:schemeClr val="tx2"/>
          </a:solidFill>
          <a:latin typeface="Times New Roman" pitchFamily="18" charset="0"/>
        </a:defRPr>
      </a:lvl3pPr>
      <a:lvl4pPr algn="l" rtl="0" eaLnBrk="0" fontAlgn="base" hangingPunct="0">
        <a:spcBef>
          <a:spcPct val="0"/>
        </a:spcBef>
        <a:spcAft>
          <a:spcPct val="0"/>
        </a:spcAft>
        <a:defRPr sz="3200" b="1">
          <a:solidFill>
            <a:schemeClr val="tx2"/>
          </a:solidFill>
          <a:latin typeface="Times New Roman" pitchFamily="18" charset="0"/>
        </a:defRPr>
      </a:lvl4pPr>
      <a:lvl5pPr algn="l" rtl="0" eaLnBrk="0" fontAlgn="base" hangingPunct="0">
        <a:spcBef>
          <a:spcPct val="0"/>
        </a:spcBef>
        <a:spcAft>
          <a:spcPct val="0"/>
        </a:spcAft>
        <a:defRPr sz="3200" b="1">
          <a:solidFill>
            <a:schemeClr val="tx2"/>
          </a:solidFill>
          <a:latin typeface="Times New Roman" pitchFamily="18" charset="0"/>
        </a:defRPr>
      </a:lvl5pPr>
      <a:lvl6pPr marL="457200" algn="l" rtl="0" fontAlgn="base">
        <a:spcBef>
          <a:spcPct val="0"/>
        </a:spcBef>
        <a:spcAft>
          <a:spcPct val="0"/>
        </a:spcAft>
        <a:defRPr sz="3200" b="1">
          <a:solidFill>
            <a:schemeClr val="tx2"/>
          </a:solidFill>
          <a:latin typeface="Times New Roman" pitchFamily="18" charset="0"/>
        </a:defRPr>
      </a:lvl6pPr>
      <a:lvl7pPr marL="914400" algn="l" rtl="0" fontAlgn="base">
        <a:spcBef>
          <a:spcPct val="0"/>
        </a:spcBef>
        <a:spcAft>
          <a:spcPct val="0"/>
        </a:spcAft>
        <a:defRPr sz="3200" b="1">
          <a:solidFill>
            <a:schemeClr val="tx2"/>
          </a:solidFill>
          <a:latin typeface="Times New Roman" pitchFamily="18" charset="0"/>
        </a:defRPr>
      </a:lvl7pPr>
      <a:lvl8pPr marL="1371600" algn="l" rtl="0" fontAlgn="base">
        <a:spcBef>
          <a:spcPct val="0"/>
        </a:spcBef>
        <a:spcAft>
          <a:spcPct val="0"/>
        </a:spcAft>
        <a:defRPr sz="3200" b="1">
          <a:solidFill>
            <a:schemeClr val="tx2"/>
          </a:solidFill>
          <a:latin typeface="Times New Roman" pitchFamily="18" charset="0"/>
        </a:defRPr>
      </a:lvl8pPr>
      <a:lvl9pPr marL="1828800" algn="l" rtl="0" fontAlgn="base">
        <a:spcBef>
          <a:spcPct val="0"/>
        </a:spcBef>
        <a:spcAft>
          <a:spcPct val="0"/>
        </a:spcAft>
        <a:defRPr sz="32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8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8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8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a:latin typeface="Tahoma" pitchFamily="34" charset="0"/>
            </a:endParaRPr>
          </a:p>
        </p:txBody>
      </p:sp>
      <p:sp>
        <p:nvSpPr>
          <p:cNvPr id="1027" name="Rectangle 3"/>
          <p:cNvSpPr>
            <a:spLocks noChangeArrowheads="1"/>
          </p:cNvSpPr>
          <p:nvPr/>
        </p:nvSpPr>
        <p:spPr bwMode="ltGray">
          <a:xfrm>
            <a:off x="8001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a:latin typeface="Tahoma" pitchFamily="34" charset="0"/>
            </a:endParaRPr>
          </a:p>
        </p:txBody>
      </p:sp>
      <p:sp>
        <p:nvSpPr>
          <p:cNvPr id="1028" name="Rectangle 4"/>
          <p:cNvSpPr>
            <a:spLocks noChangeArrowheads="1"/>
          </p:cNvSpPr>
          <p:nvPr/>
        </p:nvSpPr>
        <p:spPr bwMode="ltGray">
          <a:xfrm>
            <a:off x="5413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a:latin typeface="Tahoma" pitchFamily="34" charset="0"/>
            </a:endParaRPr>
          </a:p>
        </p:txBody>
      </p:sp>
      <p:sp>
        <p:nvSpPr>
          <p:cNvPr id="1029" name="Rectangle 5"/>
          <p:cNvSpPr>
            <a:spLocks noChangeArrowheads="1"/>
          </p:cNvSpPr>
          <p:nvPr/>
        </p:nvSpPr>
        <p:spPr bwMode="ltGray">
          <a:xfrm>
            <a:off x="9112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a:latin typeface="Tahoma" pitchFamily="34" charset="0"/>
            </a:endParaRPr>
          </a:p>
        </p:txBody>
      </p:sp>
      <p:sp>
        <p:nvSpPr>
          <p:cNvPr id="1030" name="Rectangle 6"/>
          <p:cNvSpPr>
            <a:spLocks noChangeArrowheads="1"/>
          </p:cNvSpPr>
          <p:nvPr/>
        </p:nvSpPr>
        <p:spPr bwMode="ltGray">
          <a:xfrm>
            <a:off x="1270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a:latin typeface="Tahoma" pitchFamily="34" charset="0"/>
            </a:endParaRPr>
          </a:p>
        </p:txBody>
      </p:sp>
      <p:sp>
        <p:nvSpPr>
          <p:cNvPr id="1031" name="Rectangle 7"/>
          <p:cNvSpPr>
            <a:spLocks noChangeArrowheads="1"/>
          </p:cNvSpPr>
          <p:nvPr/>
        </p:nvSpPr>
        <p:spPr bwMode="gray">
          <a:xfrm>
            <a:off x="7620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a:latin typeface="Tahoma" pitchFamily="34" charset="0"/>
            </a:endParaRPr>
          </a:p>
        </p:txBody>
      </p:sp>
      <p:sp>
        <p:nvSpPr>
          <p:cNvPr id="1032" name="Rectangle 8"/>
          <p:cNvSpPr>
            <a:spLocks noChangeArrowheads="1"/>
          </p:cNvSpPr>
          <p:nvPr/>
        </p:nvSpPr>
        <p:spPr bwMode="gray">
          <a:xfrm>
            <a:off x="442913" y="7905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1" hangingPunct="1"/>
            <a:endParaRPr kumimoji="1" lang="en-US" sz="2400" b="0">
              <a:latin typeface="Tahoma" pitchFamily="34" charset="0"/>
            </a:endParaRPr>
          </a:p>
        </p:txBody>
      </p:sp>
      <p:sp>
        <p:nvSpPr>
          <p:cNvPr id="1033" name="Rectangle 9"/>
          <p:cNvSpPr>
            <a:spLocks noGrp="1" noChangeArrowheads="1"/>
          </p:cNvSpPr>
          <p:nvPr>
            <p:ph type="title"/>
          </p:nvPr>
        </p:nvSpPr>
        <p:spPr bwMode="auto">
          <a:xfrm>
            <a:off x="1447800" y="152400"/>
            <a:ext cx="76200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4" name="Rectangle 10"/>
          <p:cNvSpPr>
            <a:spLocks noGrp="1" noChangeArrowheads="1"/>
          </p:cNvSpPr>
          <p:nvPr>
            <p:ph type="body" idx="1"/>
          </p:nvPr>
        </p:nvSpPr>
        <p:spPr bwMode="auto">
          <a:xfrm>
            <a:off x="685800" y="1524000"/>
            <a:ext cx="8269288"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835"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b="0">
                <a:latin typeface="Tahoma" pitchFamily="34" charset="0"/>
              </a:defRPr>
            </a:lvl1pPr>
          </a:lstStyle>
          <a:p>
            <a:pPr>
              <a:defRPr/>
            </a:pPr>
            <a:endParaRPr lang="en-US"/>
          </a:p>
        </p:txBody>
      </p:sp>
      <p:sp>
        <p:nvSpPr>
          <p:cNvPr id="205836"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b="0">
                <a:latin typeface="Tahoma" pitchFamily="34" charset="0"/>
              </a:defRPr>
            </a:lvl1pPr>
          </a:lstStyle>
          <a:p>
            <a:pPr>
              <a:defRPr/>
            </a:pPr>
            <a:endParaRPr lang="en-US"/>
          </a:p>
        </p:txBody>
      </p:sp>
      <p:sp>
        <p:nvSpPr>
          <p:cNvPr id="205837" name="Rectangle 13"/>
          <p:cNvSpPr>
            <a:spLocks noGrp="1" noChangeArrowheads="1"/>
          </p:cNvSpPr>
          <p:nvPr>
            <p:ph type="sldNum" sz="quarter" idx="4"/>
          </p:nvPr>
        </p:nvSpPr>
        <p:spPr bwMode="auto">
          <a:xfrm>
            <a:off x="76200" y="304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b="0">
                <a:solidFill>
                  <a:schemeClr val="tx2"/>
                </a:solidFill>
              </a:defRPr>
            </a:lvl1pPr>
          </a:lstStyle>
          <a:p>
            <a:pPr>
              <a:defRPr/>
            </a:pPr>
            <a:fld id="{F96E8A47-1110-4660-9087-442959ADAD69}" type="slidenum">
              <a:rPr lang="en-US"/>
              <a:pPr>
                <a:defRPr/>
              </a:pPr>
              <a:t>‹#›</a:t>
            </a:fld>
            <a:endParaRPr lang="en-US"/>
          </a:p>
        </p:txBody>
      </p:sp>
      <p:pic>
        <p:nvPicPr>
          <p:cNvPr id="1038" name="Picture 15" descr="lwm2_m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76200" y="6477000"/>
            <a:ext cx="15240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9" name="Text Box 16"/>
          <p:cNvSpPr txBox="1">
            <a:spLocks noChangeArrowheads="1"/>
          </p:cNvSpPr>
          <p:nvPr userDrawn="1"/>
        </p:nvSpPr>
        <p:spPr bwMode="auto">
          <a:xfrm>
            <a:off x="8320088" y="6477000"/>
            <a:ext cx="7477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defRPr/>
            </a:pPr>
            <a:r>
              <a:rPr lang="en-US" sz="1400" b="0" i="1">
                <a:solidFill>
                  <a:schemeClr val="folHlink"/>
                </a:solidFill>
              </a:rPr>
              <a:t>Y. Chen</a:t>
            </a:r>
          </a:p>
        </p:txBody>
      </p:sp>
    </p:spTree>
  </p:cSld>
  <p:clrMap bg1="lt1" tx1="dk1" bg2="lt2" tx2="dk2" accent1="accent1" accent2="accent2" accent3="accent3" accent4="accent4" accent5="accent5" accent6="accent6" hlink="hlink" folHlink="folHlink"/>
  <p:sldLayoutIdLst>
    <p:sldLayoutId id="2147484383" r:id="rId1"/>
    <p:sldLayoutId id="2147484371" r:id="rId2"/>
    <p:sldLayoutId id="2147484372" r:id="rId3"/>
    <p:sldLayoutId id="2147484373" r:id="rId4"/>
    <p:sldLayoutId id="2147484374" r:id="rId5"/>
    <p:sldLayoutId id="2147484375" r:id="rId6"/>
    <p:sldLayoutId id="2147484376" r:id="rId7"/>
    <p:sldLayoutId id="2147484377" r:id="rId8"/>
    <p:sldLayoutId id="2147484378" r:id="rId9"/>
    <p:sldLayoutId id="2147484379" r:id="rId10"/>
    <p:sldLayoutId id="2147484380" r:id="rId11"/>
    <p:sldLayoutId id="2147484381" r:id="rId12"/>
    <p:sldLayoutId id="2147484382" r:id="rId13"/>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xit" presetSubtype="0" fill="hold" nodeType="afterEffect">
                                  <p:stCondLst>
                                    <p:cond delay="0"/>
                                  </p:stCondLst>
                                  <p:childTnLst>
                                    <p:anim to="" calcmode="lin" valueType="num">
                                      <p:cBhvr>
                                        <p:cTn id="6" dur="1"/>
                                        <p:tgtEl>
                                          <p:spTgt spid="1038"/>
                                        </p:tgtEl>
                                        <p:attrNameLst>
                                          <p:attrName/>
                                        </p:attrNameLst>
                                      </p:cBhvr>
                                    </p:anim>
                                    <p:set>
                                      <p:cBhvr>
                                        <p:cTn id="7" dur="1" fill="hold">
                                          <p:stCondLst>
                                            <p:cond delay="0"/>
                                          </p:stCondLst>
                                        </p:cTn>
                                        <p:tgtEl>
                                          <p:spTgt spid="10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Times New Roman" pitchFamily="18" charset="0"/>
        </a:defRPr>
      </a:lvl2pPr>
      <a:lvl3pPr algn="l" rtl="0" eaLnBrk="0" fontAlgn="base" hangingPunct="0">
        <a:spcBef>
          <a:spcPct val="0"/>
        </a:spcBef>
        <a:spcAft>
          <a:spcPct val="0"/>
        </a:spcAft>
        <a:defRPr sz="3200" b="1">
          <a:solidFill>
            <a:schemeClr val="tx2"/>
          </a:solidFill>
          <a:latin typeface="Times New Roman" pitchFamily="18" charset="0"/>
        </a:defRPr>
      </a:lvl3pPr>
      <a:lvl4pPr algn="l" rtl="0" eaLnBrk="0" fontAlgn="base" hangingPunct="0">
        <a:spcBef>
          <a:spcPct val="0"/>
        </a:spcBef>
        <a:spcAft>
          <a:spcPct val="0"/>
        </a:spcAft>
        <a:defRPr sz="3200" b="1">
          <a:solidFill>
            <a:schemeClr val="tx2"/>
          </a:solidFill>
          <a:latin typeface="Times New Roman" pitchFamily="18" charset="0"/>
        </a:defRPr>
      </a:lvl4pPr>
      <a:lvl5pPr algn="l" rtl="0" eaLnBrk="0" fontAlgn="base" hangingPunct="0">
        <a:spcBef>
          <a:spcPct val="0"/>
        </a:spcBef>
        <a:spcAft>
          <a:spcPct val="0"/>
        </a:spcAft>
        <a:defRPr sz="3200" b="1">
          <a:solidFill>
            <a:schemeClr val="tx2"/>
          </a:solidFill>
          <a:latin typeface="Times New Roman" pitchFamily="18" charset="0"/>
        </a:defRPr>
      </a:lvl5pPr>
      <a:lvl6pPr marL="457200" algn="l" rtl="0" fontAlgn="base">
        <a:spcBef>
          <a:spcPct val="0"/>
        </a:spcBef>
        <a:spcAft>
          <a:spcPct val="0"/>
        </a:spcAft>
        <a:defRPr sz="3200" b="1">
          <a:solidFill>
            <a:schemeClr val="tx2"/>
          </a:solidFill>
          <a:latin typeface="Times New Roman" pitchFamily="18" charset="0"/>
        </a:defRPr>
      </a:lvl6pPr>
      <a:lvl7pPr marL="914400" algn="l" rtl="0" fontAlgn="base">
        <a:spcBef>
          <a:spcPct val="0"/>
        </a:spcBef>
        <a:spcAft>
          <a:spcPct val="0"/>
        </a:spcAft>
        <a:defRPr sz="3200" b="1">
          <a:solidFill>
            <a:schemeClr val="tx2"/>
          </a:solidFill>
          <a:latin typeface="Times New Roman" pitchFamily="18" charset="0"/>
        </a:defRPr>
      </a:lvl7pPr>
      <a:lvl8pPr marL="1371600" algn="l" rtl="0" fontAlgn="base">
        <a:spcBef>
          <a:spcPct val="0"/>
        </a:spcBef>
        <a:spcAft>
          <a:spcPct val="0"/>
        </a:spcAft>
        <a:defRPr sz="3200" b="1">
          <a:solidFill>
            <a:schemeClr val="tx2"/>
          </a:solidFill>
          <a:latin typeface="Times New Roman" pitchFamily="18" charset="0"/>
        </a:defRPr>
      </a:lvl8pPr>
      <a:lvl9pPr marL="1828800" algn="l" rtl="0" fontAlgn="base">
        <a:spcBef>
          <a:spcPct val="0"/>
        </a:spcBef>
        <a:spcAft>
          <a:spcPct val="0"/>
        </a:spcAft>
        <a:defRPr sz="32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8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8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8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7950"/>
            <a:ext cx="438150" cy="4746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b="0">
              <a:latin typeface="Tahoma" pitchFamily="34" charset="0"/>
            </a:endParaRPr>
          </a:p>
        </p:txBody>
      </p:sp>
      <p:sp>
        <p:nvSpPr>
          <p:cNvPr id="1027" name="Rectangle 3"/>
          <p:cNvSpPr>
            <a:spLocks noChangeArrowheads="1"/>
          </p:cNvSpPr>
          <p:nvPr/>
        </p:nvSpPr>
        <p:spPr bwMode="ltGray">
          <a:xfrm>
            <a:off x="800100" y="107950"/>
            <a:ext cx="328613" cy="474663"/>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b="0">
              <a:latin typeface="Tahoma" pitchFamily="34" charset="0"/>
            </a:endParaRPr>
          </a:p>
        </p:txBody>
      </p:sp>
      <p:sp>
        <p:nvSpPr>
          <p:cNvPr id="1028" name="Rectangle 4"/>
          <p:cNvSpPr>
            <a:spLocks noChangeArrowheads="1"/>
          </p:cNvSpPr>
          <p:nvPr/>
        </p:nvSpPr>
        <p:spPr bwMode="ltGray">
          <a:xfrm>
            <a:off x="541338" y="530225"/>
            <a:ext cx="422275" cy="47466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b="0">
              <a:latin typeface="Tahoma" pitchFamily="34" charset="0"/>
            </a:endParaRPr>
          </a:p>
        </p:txBody>
      </p:sp>
      <p:sp>
        <p:nvSpPr>
          <p:cNvPr id="1029" name="Rectangle 5"/>
          <p:cNvSpPr>
            <a:spLocks noChangeArrowheads="1"/>
          </p:cNvSpPr>
          <p:nvPr/>
        </p:nvSpPr>
        <p:spPr bwMode="ltGray">
          <a:xfrm>
            <a:off x="911225" y="530225"/>
            <a:ext cx="368300" cy="474663"/>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b="0">
              <a:latin typeface="Tahoma" pitchFamily="34" charset="0"/>
            </a:endParaRPr>
          </a:p>
        </p:txBody>
      </p:sp>
      <p:sp>
        <p:nvSpPr>
          <p:cNvPr id="1030" name="Rectangle 6"/>
          <p:cNvSpPr>
            <a:spLocks noChangeArrowheads="1"/>
          </p:cNvSpPr>
          <p:nvPr/>
        </p:nvSpPr>
        <p:spPr bwMode="ltGray">
          <a:xfrm>
            <a:off x="127000" y="457200"/>
            <a:ext cx="560388" cy="422275"/>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b="0">
              <a:latin typeface="Tahoma" pitchFamily="34" charset="0"/>
            </a:endParaRPr>
          </a:p>
        </p:txBody>
      </p:sp>
      <p:sp>
        <p:nvSpPr>
          <p:cNvPr id="1031" name="Rectangle 7"/>
          <p:cNvSpPr>
            <a:spLocks noChangeArrowheads="1"/>
          </p:cNvSpPr>
          <p:nvPr/>
        </p:nvSpPr>
        <p:spPr bwMode="gray">
          <a:xfrm>
            <a:off x="762000" y="0"/>
            <a:ext cx="31750" cy="10525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b="0">
              <a:latin typeface="Tahoma" pitchFamily="34" charset="0"/>
            </a:endParaRPr>
          </a:p>
        </p:txBody>
      </p:sp>
      <p:sp>
        <p:nvSpPr>
          <p:cNvPr id="1032" name="Rectangle 8"/>
          <p:cNvSpPr>
            <a:spLocks noChangeArrowheads="1"/>
          </p:cNvSpPr>
          <p:nvPr/>
        </p:nvSpPr>
        <p:spPr bwMode="gray">
          <a:xfrm>
            <a:off x="442913" y="790575"/>
            <a:ext cx="8226425" cy="31750"/>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kumimoji="1" lang="en-US" sz="2400" b="0">
              <a:latin typeface="Tahoma" pitchFamily="34" charset="0"/>
            </a:endParaRPr>
          </a:p>
        </p:txBody>
      </p:sp>
      <p:sp>
        <p:nvSpPr>
          <p:cNvPr id="1033" name="Rectangle 9"/>
          <p:cNvSpPr>
            <a:spLocks noGrp="1" noChangeArrowheads="1"/>
          </p:cNvSpPr>
          <p:nvPr>
            <p:ph type="title"/>
          </p:nvPr>
        </p:nvSpPr>
        <p:spPr bwMode="auto">
          <a:xfrm>
            <a:off x="1447800" y="152400"/>
            <a:ext cx="76200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4" name="Rectangle 10"/>
          <p:cNvSpPr>
            <a:spLocks noGrp="1" noChangeArrowheads="1"/>
          </p:cNvSpPr>
          <p:nvPr>
            <p:ph type="body" idx="1"/>
          </p:nvPr>
        </p:nvSpPr>
        <p:spPr bwMode="auto">
          <a:xfrm>
            <a:off x="685800" y="1524000"/>
            <a:ext cx="8269288" cy="4608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835"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b="0">
                <a:latin typeface="Tahoma" pitchFamily="34" charset="0"/>
                <a:cs typeface="+mn-cs"/>
              </a:defRPr>
            </a:lvl1pPr>
          </a:lstStyle>
          <a:p>
            <a:pPr>
              <a:defRPr/>
            </a:pPr>
            <a:endParaRPr lang="en-US"/>
          </a:p>
        </p:txBody>
      </p:sp>
      <p:sp>
        <p:nvSpPr>
          <p:cNvPr id="205836"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b="0">
                <a:latin typeface="Tahoma" pitchFamily="34" charset="0"/>
                <a:cs typeface="+mn-cs"/>
              </a:defRPr>
            </a:lvl1pPr>
          </a:lstStyle>
          <a:p>
            <a:pPr>
              <a:defRPr/>
            </a:pPr>
            <a:endParaRPr lang="en-US"/>
          </a:p>
        </p:txBody>
      </p:sp>
      <p:sp>
        <p:nvSpPr>
          <p:cNvPr id="205837" name="Rectangle 13"/>
          <p:cNvSpPr>
            <a:spLocks noGrp="1" noChangeArrowheads="1"/>
          </p:cNvSpPr>
          <p:nvPr>
            <p:ph type="sldNum" sz="quarter" idx="4"/>
          </p:nvPr>
        </p:nvSpPr>
        <p:spPr bwMode="auto">
          <a:xfrm>
            <a:off x="76200" y="304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b="0">
                <a:solidFill>
                  <a:schemeClr val="tx2"/>
                </a:solidFill>
                <a:cs typeface="+mn-cs"/>
              </a:defRPr>
            </a:lvl1pPr>
          </a:lstStyle>
          <a:p>
            <a:pPr>
              <a:defRPr/>
            </a:pPr>
            <a:fld id="{421F038F-0119-499A-AFEB-07400B3828AA}" type="slidenum">
              <a:rPr lang="en-US"/>
              <a:pPr>
                <a:defRPr/>
              </a:pPr>
              <a:t>‹#›</a:t>
            </a:fld>
            <a:endParaRPr lang="en-US"/>
          </a:p>
        </p:txBody>
      </p:sp>
      <p:pic>
        <p:nvPicPr>
          <p:cNvPr id="1038" name="Picture 15" descr="lwm2_m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200" y="6477000"/>
            <a:ext cx="15240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9" name="Text Box 16"/>
          <p:cNvSpPr txBox="1">
            <a:spLocks noChangeArrowheads="1"/>
          </p:cNvSpPr>
          <p:nvPr/>
        </p:nvSpPr>
        <p:spPr bwMode="auto">
          <a:xfrm>
            <a:off x="8320088" y="6477000"/>
            <a:ext cx="7477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charset="0"/>
              </a:defRPr>
            </a:lvl1pPr>
            <a:lvl2pPr marL="742950" indent="-285750" eaLnBrk="0" hangingPunct="0">
              <a:defRPr b="1">
                <a:solidFill>
                  <a:schemeClr val="tx1"/>
                </a:solidFill>
                <a:latin typeface="Times New Roman" pitchFamily="18" charset="0"/>
                <a:cs typeface="Arial" charset="0"/>
              </a:defRPr>
            </a:lvl2pPr>
            <a:lvl3pPr marL="1143000" indent="-228600" eaLnBrk="0" hangingPunct="0">
              <a:defRPr b="1">
                <a:solidFill>
                  <a:schemeClr val="tx1"/>
                </a:solidFill>
                <a:latin typeface="Times New Roman" pitchFamily="18" charset="0"/>
                <a:cs typeface="Arial" charset="0"/>
              </a:defRPr>
            </a:lvl3pPr>
            <a:lvl4pPr marL="1600200" indent="-228600" eaLnBrk="0" hangingPunct="0">
              <a:defRPr b="1">
                <a:solidFill>
                  <a:schemeClr val="tx1"/>
                </a:solidFill>
                <a:latin typeface="Times New Roman" pitchFamily="18" charset="0"/>
                <a:cs typeface="Arial" charset="0"/>
              </a:defRPr>
            </a:lvl4pPr>
            <a:lvl5pPr marL="2057400" indent="-228600" eaLnBrk="0" hangingPunct="0">
              <a:defRPr b="1">
                <a:solidFill>
                  <a:schemeClr val="tx1"/>
                </a:solidFill>
                <a:latin typeface="Times New Roman" pitchFamily="18" charset="0"/>
                <a:cs typeface="Arial" charset="0"/>
              </a:defRPr>
            </a:lvl5pPr>
            <a:lvl6pPr marL="2514600" indent="-228600" eaLnBrk="0" fontAlgn="base" hangingPunct="0">
              <a:spcBef>
                <a:spcPct val="0"/>
              </a:spcBef>
              <a:spcAft>
                <a:spcPct val="0"/>
              </a:spcAft>
              <a:defRPr b="1">
                <a:solidFill>
                  <a:schemeClr val="tx1"/>
                </a:solidFill>
                <a:latin typeface="Times New Roman" pitchFamily="18" charset="0"/>
                <a:cs typeface="Arial" charset="0"/>
              </a:defRPr>
            </a:lvl6pPr>
            <a:lvl7pPr marL="2971800" indent="-228600" eaLnBrk="0" fontAlgn="base" hangingPunct="0">
              <a:spcBef>
                <a:spcPct val="0"/>
              </a:spcBef>
              <a:spcAft>
                <a:spcPct val="0"/>
              </a:spcAft>
              <a:defRPr b="1">
                <a:solidFill>
                  <a:schemeClr val="tx1"/>
                </a:solidFill>
                <a:latin typeface="Times New Roman" pitchFamily="18" charset="0"/>
                <a:cs typeface="Arial" charset="0"/>
              </a:defRPr>
            </a:lvl7pPr>
            <a:lvl8pPr marL="3429000" indent="-228600" eaLnBrk="0" fontAlgn="base" hangingPunct="0">
              <a:spcBef>
                <a:spcPct val="0"/>
              </a:spcBef>
              <a:spcAft>
                <a:spcPct val="0"/>
              </a:spcAft>
              <a:defRPr b="1">
                <a:solidFill>
                  <a:schemeClr val="tx1"/>
                </a:solidFill>
                <a:latin typeface="Times New Roman" pitchFamily="18" charset="0"/>
                <a:cs typeface="Arial" charset="0"/>
              </a:defRPr>
            </a:lvl8pPr>
            <a:lvl9pPr marL="3886200" indent="-228600" eaLnBrk="0" fontAlgn="base" hangingPunct="0">
              <a:spcBef>
                <a:spcPct val="0"/>
              </a:spcBef>
              <a:spcAft>
                <a:spcPct val="0"/>
              </a:spcAft>
              <a:defRPr b="1">
                <a:solidFill>
                  <a:schemeClr val="tx1"/>
                </a:solidFill>
                <a:latin typeface="Times New Roman" pitchFamily="18" charset="0"/>
                <a:cs typeface="Arial" charset="0"/>
              </a:defRPr>
            </a:lvl9pPr>
          </a:lstStyle>
          <a:p>
            <a:pPr>
              <a:defRPr/>
            </a:pPr>
            <a:r>
              <a:rPr lang="en-US" sz="1400" b="0" i="1">
                <a:solidFill>
                  <a:schemeClr val="folHlink"/>
                </a:solidFill>
              </a:rPr>
              <a:t>Y. Chen</a:t>
            </a:r>
          </a:p>
        </p:txBody>
      </p:sp>
    </p:spTree>
  </p:cSld>
  <p:clrMap bg1="lt1" tx1="dk1" bg2="lt2" tx2="dk2" accent1="accent1" accent2="accent2" accent3="accent3" accent4="accent4" accent5="accent5" accent6="accent6" hlink="hlink" folHlink="folHlink"/>
  <p:sldLayoutIdLst>
    <p:sldLayoutId id="2147484477" r:id="rId1"/>
    <p:sldLayoutId id="2147484465" r:id="rId2"/>
    <p:sldLayoutId id="2147484466" r:id="rId3"/>
    <p:sldLayoutId id="2147484467" r:id="rId4"/>
    <p:sldLayoutId id="2147484468" r:id="rId5"/>
    <p:sldLayoutId id="2147484469" r:id="rId6"/>
    <p:sldLayoutId id="2147484470" r:id="rId7"/>
    <p:sldLayoutId id="2147484471" r:id="rId8"/>
    <p:sldLayoutId id="2147484472" r:id="rId9"/>
    <p:sldLayoutId id="2147484473" r:id="rId10"/>
    <p:sldLayoutId id="2147484474" r:id="rId11"/>
    <p:sldLayoutId id="2147484475" r:id="rId12"/>
    <p:sldLayoutId id="2147484476" r:id="rId13"/>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nodeType="withEffect">
                                  <p:stCondLst>
                                    <p:cond delay="2000"/>
                                  </p:stCondLst>
                                  <p:childTnLst>
                                    <p:set>
                                      <p:cBhvr>
                                        <p:cTn id="6" dur="1" fill="hold">
                                          <p:stCondLst>
                                            <p:cond delay="0"/>
                                          </p:stCondLst>
                                        </p:cTn>
                                        <p:tgtEl>
                                          <p:spTgt spid="1038"/>
                                        </p:tgtEl>
                                        <p:attrNameLst>
                                          <p:attrName>style.visibility</p:attrName>
                                        </p:attrNameLst>
                                      </p:cBhvr>
                                      <p:to>
                                        <p:strVal val="visible"/>
                                      </p:to>
                                    </p:set>
                                    <p:anim to="" calcmode="lin" valueType="num">
                                      <p:cBhvr>
                                        <p:cTn id="7" dur="1" fill="hold"/>
                                        <p:tgtEl>
                                          <p:spTgt spid="1038"/>
                                        </p:tgtEl>
                                        <p:attrNameLst>
                                          <p:attrName/>
                                        </p:attrNameLst>
                                      </p:cBhvr>
                                    </p:anim>
                                  </p:childTnLst>
                                </p:cTn>
                              </p:par>
                            </p:childTnLst>
                          </p:cTn>
                        </p:par>
                        <p:par>
                          <p:cTn id="8" fill="hold" nodeType="afterGroup">
                            <p:stCondLst>
                              <p:cond delay="2000"/>
                            </p:stCondLst>
                            <p:childTnLst>
                              <p:par>
                                <p:cTn id="9" presetID="24" presetClass="exit" presetSubtype="0" fill="hold" nodeType="afterEffect">
                                  <p:stCondLst>
                                    <p:cond delay="2000"/>
                                  </p:stCondLst>
                                  <p:childTnLst>
                                    <p:anim to="" calcmode="lin" valueType="num">
                                      <p:cBhvr>
                                        <p:cTn id="10" dur="1"/>
                                        <p:tgtEl>
                                          <p:spTgt spid="1038"/>
                                        </p:tgtEl>
                                        <p:attrNameLst>
                                          <p:attrName/>
                                        </p:attrNameLst>
                                      </p:cBhvr>
                                    </p:anim>
                                    <p:set>
                                      <p:cBhvr>
                                        <p:cTn id="11" dur="1" fill="hold">
                                          <p:stCondLst>
                                            <p:cond delay="0"/>
                                          </p:stCondLst>
                                        </p:cTn>
                                        <p:tgtEl>
                                          <p:spTgt spid="10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Times New Roman" pitchFamily="18" charset="0"/>
        </a:defRPr>
      </a:lvl2pPr>
      <a:lvl3pPr algn="l" rtl="0" eaLnBrk="0" fontAlgn="base" hangingPunct="0">
        <a:spcBef>
          <a:spcPct val="0"/>
        </a:spcBef>
        <a:spcAft>
          <a:spcPct val="0"/>
        </a:spcAft>
        <a:defRPr sz="3200" b="1">
          <a:solidFill>
            <a:schemeClr val="tx2"/>
          </a:solidFill>
          <a:latin typeface="Times New Roman" pitchFamily="18" charset="0"/>
        </a:defRPr>
      </a:lvl3pPr>
      <a:lvl4pPr algn="l" rtl="0" eaLnBrk="0" fontAlgn="base" hangingPunct="0">
        <a:spcBef>
          <a:spcPct val="0"/>
        </a:spcBef>
        <a:spcAft>
          <a:spcPct val="0"/>
        </a:spcAft>
        <a:defRPr sz="3200" b="1">
          <a:solidFill>
            <a:schemeClr val="tx2"/>
          </a:solidFill>
          <a:latin typeface="Times New Roman" pitchFamily="18" charset="0"/>
        </a:defRPr>
      </a:lvl4pPr>
      <a:lvl5pPr algn="l" rtl="0" eaLnBrk="0" fontAlgn="base" hangingPunct="0">
        <a:spcBef>
          <a:spcPct val="0"/>
        </a:spcBef>
        <a:spcAft>
          <a:spcPct val="0"/>
        </a:spcAft>
        <a:defRPr sz="3200" b="1">
          <a:solidFill>
            <a:schemeClr val="tx2"/>
          </a:solidFill>
          <a:latin typeface="Times New Roman" pitchFamily="18" charset="0"/>
        </a:defRPr>
      </a:lvl5pPr>
      <a:lvl6pPr marL="457200" algn="l" rtl="0" fontAlgn="base">
        <a:spcBef>
          <a:spcPct val="0"/>
        </a:spcBef>
        <a:spcAft>
          <a:spcPct val="0"/>
        </a:spcAft>
        <a:defRPr sz="3200" b="1">
          <a:solidFill>
            <a:schemeClr val="tx2"/>
          </a:solidFill>
          <a:latin typeface="Times New Roman" pitchFamily="18" charset="0"/>
        </a:defRPr>
      </a:lvl6pPr>
      <a:lvl7pPr marL="914400" algn="l" rtl="0" fontAlgn="base">
        <a:spcBef>
          <a:spcPct val="0"/>
        </a:spcBef>
        <a:spcAft>
          <a:spcPct val="0"/>
        </a:spcAft>
        <a:defRPr sz="3200" b="1">
          <a:solidFill>
            <a:schemeClr val="tx2"/>
          </a:solidFill>
          <a:latin typeface="Times New Roman" pitchFamily="18" charset="0"/>
        </a:defRPr>
      </a:lvl7pPr>
      <a:lvl8pPr marL="1371600" algn="l" rtl="0" fontAlgn="base">
        <a:spcBef>
          <a:spcPct val="0"/>
        </a:spcBef>
        <a:spcAft>
          <a:spcPct val="0"/>
        </a:spcAft>
        <a:defRPr sz="3200" b="1">
          <a:solidFill>
            <a:schemeClr val="tx2"/>
          </a:solidFill>
          <a:latin typeface="Times New Roman" pitchFamily="18" charset="0"/>
        </a:defRPr>
      </a:lvl8pPr>
      <a:lvl9pPr marL="1828800" algn="l" rtl="0" fontAlgn="base">
        <a:spcBef>
          <a:spcPct val="0"/>
        </a:spcBef>
        <a:spcAft>
          <a:spcPct val="0"/>
        </a:spcAft>
        <a:defRPr sz="32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8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8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8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7950"/>
            <a:ext cx="438150" cy="474663"/>
          </a:xfrm>
          <a:prstGeom prst="rect">
            <a:avLst/>
          </a:prstGeom>
          <a:solidFill>
            <a:schemeClr val="accent2"/>
          </a:solidFill>
          <a:ln w="9525">
            <a:noFill/>
            <a:miter lim="800000"/>
            <a:headEnd/>
            <a:tailEnd/>
          </a:ln>
        </p:spPr>
        <p:txBody>
          <a:bodyPr wrap="none" anchor="ctr"/>
          <a:lstStyle/>
          <a:p>
            <a:pPr algn="ctr" eaLnBrk="1" hangingPunct="1">
              <a:defRPr/>
            </a:pPr>
            <a:endParaRPr kumimoji="1" lang="en-GB" sz="2400">
              <a:latin typeface="Tahoma" pitchFamily="34" charset="0"/>
            </a:endParaRPr>
          </a:p>
        </p:txBody>
      </p:sp>
      <p:sp>
        <p:nvSpPr>
          <p:cNvPr id="1027" name="Rectangle 3"/>
          <p:cNvSpPr>
            <a:spLocks noChangeArrowheads="1"/>
          </p:cNvSpPr>
          <p:nvPr/>
        </p:nvSpPr>
        <p:spPr bwMode="ltGray">
          <a:xfrm>
            <a:off x="8001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defRPr/>
            </a:pPr>
            <a:endParaRPr kumimoji="1" lang="en-GB" sz="2400">
              <a:latin typeface="Tahoma" pitchFamily="34" charset="0"/>
            </a:endParaRPr>
          </a:p>
        </p:txBody>
      </p:sp>
      <p:sp>
        <p:nvSpPr>
          <p:cNvPr id="1028" name="Rectangle 4"/>
          <p:cNvSpPr>
            <a:spLocks noChangeArrowheads="1"/>
          </p:cNvSpPr>
          <p:nvPr/>
        </p:nvSpPr>
        <p:spPr bwMode="ltGray">
          <a:xfrm>
            <a:off x="541338" y="530225"/>
            <a:ext cx="422275" cy="474663"/>
          </a:xfrm>
          <a:prstGeom prst="rect">
            <a:avLst/>
          </a:prstGeom>
          <a:solidFill>
            <a:schemeClr val="folHlink"/>
          </a:solidFill>
          <a:ln w="9525">
            <a:noFill/>
            <a:miter lim="800000"/>
            <a:headEnd/>
            <a:tailEnd/>
          </a:ln>
        </p:spPr>
        <p:txBody>
          <a:bodyPr wrap="none" anchor="ctr"/>
          <a:lstStyle/>
          <a:p>
            <a:pPr algn="ctr" eaLnBrk="1" hangingPunct="1">
              <a:defRPr/>
            </a:pPr>
            <a:endParaRPr kumimoji="1" lang="en-GB" sz="2400">
              <a:latin typeface="Tahoma" pitchFamily="34" charset="0"/>
            </a:endParaRPr>
          </a:p>
        </p:txBody>
      </p:sp>
      <p:sp>
        <p:nvSpPr>
          <p:cNvPr id="1029" name="Rectangle 5"/>
          <p:cNvSpPr>
            <a:spLocks noChangeArrowheads="1"/>
          </p:cNvSpPr>
          <p:nvPr/>
        </p:nvSpPr>
        <p:spPr bwMode="ltGray">
          <a:xfrm>
            <a:off x="9112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defRPr/>
            </a:pPr>
            <a:endParaRPr kumimoji="1" lang="en-GB" sz="2400">
              <a:latin typeface="Tahoma" pitchFamily="34" charset="0"/>
            </a:endParaRPr>
          </a:p>
        </p:txBody>
      </p:sp>
      <p:sp>
        <p:nvSpPr>
          <p:cNvPr id="1030" name="Rectangle 6"/>
          <p:cNvSpPr>
            <a:spLocks noChangeArrowheads="1"/>
          </p:cNvSpPr>
          <p:nvPr/>
        </p:nvSpPr>
        <p:spPr bwMode="ltGray">
          <a:xfrm>
            <a:off x="1270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defRPr/>
            </a:pPr>
            <a:endParaRPr kumimoji="1" lang="en-GB" sz="2400">
              <a:latin typeface="Tahoma" pitchFamily="34" charset="0"/>
            </a:endParaRPr>
          </a:p>
        </p:txBody>
      </p:sp>
      <p:sp>
        <p:nvSpPr>
          <p:cNvPr id="1031" name="Rectangle 7"/>
          <p:cNvSpPr>
            <a:spLocks noChangeArrowheads="1"/>
          </p:cNvSpPr>
          <p:nvPr/>
        </p:nvSpPr>
        <p:spPr bwMode="gray">
          <a:xfrm>
            <a:off x="762000" y="0"/>
            <a:ext cx="31750" cy="1052513"/>
          </a:xfrm>
          <a:prstGeom prst="rect">
            <a:avLst/>
          </a:prstGeom>
          <a:solidFill>
            <a:schemeClr val="bg2"/>
          </a:solidFill>
          <a:ln w="9525">
            <a:noFill/>
            <a:miter lim="800000"/>
            <a:headEnd/>
            <a:tailEnd/>
          </a:ln>
        </p:spPr>
        <p:txBody>
          <a:bodyPr wrap="none" anchor="ctr"/>
          <a:lstStyle/>
          <a:p>
            <a:pPr algn="ctr" eaLnBrk="1" hangingPunct="1">
              <a:defRPr/>
            </a:pPr>
            <a:endParaRPr kumimoji="1" lang="en-GB" sz="2400">
              <a:latin typeface="Tahoma" pitchFamily="34" charset="0"/>
            </a:endParaRPr>
          </a:p>
        </p:txBody>
      </p:sp>
      <p:sp>
        <p:nvSpPr>
          <p:cNvPr id="1032" name="Rectangle 8"/>
          <p:cNvSpPr>
            <a:spLocks noChangeArrowheads="1"/>
          </p:cNvSpPr>
          <p:nvPr/>
        </p:nvSpPr>
        <p:spPr bwMode="gray">
          <a:xfrm>
            <a:off x="442913" y="7905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defRPr/>
            </a:pPr>
            <a:endParaRPr kumimoji="1" lang="en-GB" sz="2400">
              <a:latin typeface="Tahoma" pitchFamily="34" charset="0"/>
            </a:endParaRPr>
          </a:p>
        </p:txBody>
      </p:sp>
      <p:sp>
        <p:nvSpPr>
          <p:cNvPr id="1033" name="Rectangle 9"/>
          <p:cNvSpPr>
            <a:spLocks noGrp="1" noChangeArrowheads="1"/>
          </p:cNvSpPr>
          <p:nvPr>
            <p:ph type="title"/>
          </p:nvPr>
        </p:nvSpPr>
        <p:spPr bwMode="auto">
          <a:xfrm>
            <a:off x="1447800" y="152400"/>
            <a:ext cx="7620000" cy="6238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4" name="Rectangle 10"/>
          <p:cNvSpPr>
            <a:spLocks noGrp="1" noChangeArrowheads="1"/>
          </p:cNvSpPr>
          <p:nvPr>
            <p:ph type="body" idx="1"/>
          </p:nvPr>
        </p:nvSpPr>
        <p:spPr bwMode="auto">
          <a:xfrm>
            <a:off x="685800" y="1524000"/>
            <a:ext cx="8269288" cy="46085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835"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Tahoma" pitchFamily="34" charset="0"/>
              </a:defRPr>
            </a:lvl1pPr>
          </a:lstStyle>
          <a:p>
            <a:pPr>
              <a:defRPr/>
            </a:pPr>
            <a:endParaRPr lang="en-US"/>
          </a:p>
        </p:txBody>
      </p:sp>
      <p:sp>
        <p:nvSpPr>
          <p:cNvPr id="205836"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34" charset="0"/>
              </a:defRPr>
            </a:lvl1pPr>
          </a:lstStyle>
          <a:p>
            <a:pPr>
              <a:defRPr/>
            </a:pPr>
            <a:endParaRPr lang="en-US"/>
          </a:p>
        </p:txBody>
      </p:sp>
      <p:sp>
        <p:nvSpPr>
          <p:cNvPr id="205837" name="Rectangle 13"/>
          <p:cNvSpPr>
            <a:spLocks noGrp="1" noChangeArrowheads="1"/>
          </p:cNvSpPr>
          <p:nvPr>
            <p:ph type="sldNum" sz="quarter" idx="4"/>
          </p:nvPr>
        </p:nvSpPr>
        <p:spPr bwMode="auto">
          <a:xfrm>
            <a:off x="76200" y="304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a:solidFill>
                  <a:schemeClr val="tx2"/>
                </a:solidFill>
              </a:defRPr>
            </a:lvl1pPr>
          </a:lstStyle>
          <a:p>
            <a:pPr>
              <a:defRPr/>
            </a:pPr>
            <a:fld id="{AABA5C43-0F4E-4DEC-AD42-FB20D28DB849}" type="slidenum">
              <a:rPr lang="en-US"/>
              <a:pPr>
                <a:defRPr/>
              </a:pPr>
              <a:t>‹#›</a:t>
            </a:fld>
            <a:endParaRPr lang="en-US"/>
          </a:p>
        </p:txBody>
      </p:sp>
      <p:pic>
        <p:nvPicPr>
          <p:cNvPr id="205839" name="Picture 15" descr="lwm2_mg"/>
          <p:cNvPicPr>
            <a:picLocks noChangeAspect="1" noChangeArrowheads="1"/>
          </p:cNvPicPr>
          <p:nvPr userDrawn="1"/>
        </p:nvPicPr>
        <p:blipFill>
          <a:blip r:embed="rId15" cstate="print"/>
          <a:srcRect/>
          <a:stretch>
            <a:fillRect/>
          </a:stretch>
        </p:blipFill>
        <p:spPr bwMode="auto">
          <a:xfrm>
            <a:off x="76200" y="6477000"/>
            <a:ext cx="1524000" cy="238125"/>
          </a:xfrm>
          <a:prstGeom prst="rect">
            <a:avLst/>
          </a:prstGeom>
          <a:noFill/>
          <a:ln w="9525">
            <a:noFill/>
            <a:miter lim="800000"/>
            <a:headEnd/>
            <a:tailEnd/>
          </a:ln>
        </p:spPr>
      </p:pic>
      <p:sp>
        <p:nvSpPr>
          <p:cNvPr id="1039" name="Text Box 16"/>
          <p:cNvSpPr txBox="1">
            <a:spLocks noChangeArrowheads="1"/>
          </p:cNvSpPr>
          <p:nvPr userDrawn="1"/>
        </p:nvSpPr>
        <p:spPr bwMode="auto">
          <a:xfrm>
            <a:off x="8320088" y="6477000"/>
            <a:ext cx="747712" cy="304800"/>
          </a:xfrm>
          <a:prstGeom prst="rect">
            <a:avLst/>
          </a:prstGeom>
          <a:noFill/>
          <a:ln>
            <a:noFill/>
          </a:ln>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defRPr/>
            </a:pPr>
            <a:r>
              <a:rPr lang="en-US" sz="1400" i="1">
                <a:solidFill>
                  <a:schemeClr val="folHlink"/>
                </a:solidFill>
              </a:rPr>
              <a:t>Y. Chen</a:t>
            </a:r>
          </a:p>
        </p:txBody>
      </p:sp>
    </p:spTree>
  </p:cSld>
  <p:clrMap bg1="lt1" tx1="dk1" bg2="lt2" tx2="dk2" accent1="accent1" accent2="accent2" accent3="accent3" accent4="accent4" accent5="accent5" accent6="accent6" hlink="hlink" folHlink="folHlink"/>
  <p:sldLayoutIdLst>
    <p:sldLayoutId id="2147484114" r:id="rId1"/>
    <p:sldLayoutId id="2147484102" r:id="rId2"/>
    <p:sldLayoutId id="2147484103" r:id="rId3"/>
    <p:sldLayoutId id="2147484104" r:id="rId4"/>
    <p:sldLayoutId id="2147484105" r:id="rId5"/>
    <p:sldLayoutId id="2147484106" r:id="rId6"/>
    <p:sldLayoutId id="2147484107" r:id="rId7"/>
    <p:sldLayoutId id="2147484108" r:id="rId8"/>
    <p:sldLayoutId id="2147484109" r:id="rId9"/>
    <p:sldLayoutId id="2147484110" r:id="rId10"/>
    <p:sldLayoutId id="2147484111" r:id="rId11"/>
    <p:sldLayoutId id="2147484112" r:id="rId12"/>
    <p:sldLayoutId id="2147484113" r:id="rId13"/>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afterEffect">
                                  <p:stCondLst>
                                    <p:cond delay="0"/>
                                  </p:stCondLst>
                                  <p:childTnLst>
                                    <p:animEffect transition="out" filter="fade">
                                      <p:cBhvr>
                                        <p:cTn id="6" dur="5000"/>
                                        <p:tgtEl>
                                          <p:spTgt spid="205839"/>
                                        </p:tgtEl>
                                      </p:cBhvr>
                                    </p:animEffect>
                                    <p:set>
                                      <p:cBhvr>
                                        <p:cTn id="7" dur="1" fill="hold">
                                          <p:stCondLst>
                                            <p:cond delay="4999"/>
                                          </p:stCondLst>
                                        </p:cTn>
                                        <p:tgtEl>
                                          <p:spTgt spid="2058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Times New Roman" pitchFamily="18" charset="0"/>
        </a:defRPr>
      </a:lvl2pPr>
      <a:lvl3pPr algn="l" rtl="0" eaLnBrk="0" fontAlgn="base" hangingPunct="0">
        <a:spcBef>
          <a:spcPct val="0"/>
        </a:spcBef>
        <a:spcAft>
          <a:spcPct val="0"/>
        </a:spcAft>
        <a:defRPr sz="3200" b="1">
          <a:solidFill>
            <a:schemeClr val="tx2"/>
          </a:solidFill>
          <a:latin typeface="Times New Roman" pitchFamily="18" charset="0"/>
        </a:defRPr>
      </a:lvl3pPr>
      <a:lvl4pPr algn="l" rtl="0" eaLnBrk="0" fontAlgn="base" hangingPunct="0">
        <a:spcBef>
          <a:spcPct val="0"/>
        </a:spcBef>
        <a:spcAft>
          <a:spcPct val="0"/>
        </a:spcAft>
        <a:defRPr sz="3200" b="1">
          <a:solidFill>
            <a:schemeClr val="tx2"/>
          </a:solidFill>
          <a:latin typeface="Times New Roman" pitchFamily="18" charset="0"/>
        </a:defRPr>
      </a:lvl4pPr>
      <a:lvl5pPr algn="l" rtl="0" eaLnBrk="0" fontAlgn="base" hangingPunct="0">
        <a:spcBef>
          <a:spcPct val="0"/>
        </a:spcBef>
        <a:spcAft>
          <a:spcPct val="0"/>
        </a:spcAft>
        <a:defRPr sz="3200" b="1">
          <a:solidFill>
            <a:schemeClr val="tx2"/>
          </a:solidFill>
          <a:latin typeface="Times New Roman" pitchFamily="18" charset="0"/>
        </a:defRPr>
      </a:lvl5pPr>
      <a:lvl6pPr marL="457200" algn="l" rtl="0" fontAlgn="base">
        <a:spcBef>
          <a:spcPct val="0"/>
        </a:spcBef>
        <a:spcAft>
          <a:spcPct val="0"/>
        </a:spcAft>
        <a:defRPr sz="3200" b="1">
          <a:solidFill>
            <a:schemeClr val="tx2"/>
          </a:solidFill>
          <a:latin typeface="Times New Roman" pitchFamily="18" charset="0"/>
        </a:defRPr>
      </a:lvl6pPr>
      <a:lvl7pPr marL="914400" algn="l" rtl="0" fontAlgn="base">
        <a:spcBef>
          <a:spcPct val="0"/>
        </a:spcBef>
        <a:spcAft>
          <a:spcPct val="0"/>
        </a:spcAft>
        <a:defRPr sz="3200" b="1">
          <a:solidFill>
            <a:schemeClr val="tx2"/>
          </a:solidFill>
          <a:latin typeface="Times New Roman" pitchFamily="18" charset="0"/>
        </a:defRPr>
      </a:lvl7pPr>
      <a:lvl8pPr marL="1371600" algn="l" rtl="0" fontAlgn="base">
        <a:spcBef>
          <a:spcPct val="0"/>
        </a:spcBef>
        <a:spcAft>
          <a:spcPct val="0"/>
        </a:spcAft>
        <a:defRPr sz="3200" b="1">
          <a:solidFill>
            <a:schemeClr val="tx2"/>
          </a:solidFill>
          <a:latin typeface="Times New Roman" pitchFamily="18" charset="0"/>
        </a:defRPr>
      </a:lvl8pPr>
      <a:lvl9pPr marL="1828800" algn="l" rtl="0" fontAlgn="base">
        <a:spcBef>
          <a:spcPct val="0"/>
        </a:spcBef>
        <a:spcAft>
          <a:spcPct val="0"/>
        </a:spcAft>
        <a:defRPr sz="32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8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8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8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7950"/>
            <a:ext cx="438150" cy="474663"/>
          </a:xfrm>
          <a:prstGeom prst="rect">
            <a:avLst/>
          </a:prstGeom>
          <a:solidFill>
            <a:schemeClr val="accent2"/>
          </a:solidFill>
          <a:ln w="9525">
            <a:noFill/>
            <a:miter lim="800000"/>
            <a:headEnd/>
            <a:tailEnd/>
          </a:ln>
        </p:spPr>
        <p:txBody>
          <a:bodyPr wrap="none" anchor="ctr"/>
          <a:lstStyle/>
          <a:p>
            <a:pPr algn="ctr">
              <a:defRPr/>
            </a:pPr>
            <a:endParaRPr kumimoji="1" lang="en-GB" sz="2400">
              <a:latin typeface="Tahoma" pitchFamily="34" charset="0"/>
            </a:endParaRPr>
          </a:p>
        </p:txBody>
      </p:sp>
      <p:sp>
        <p:nvSpPr>
          <p:cNvPr id="1027" name="Rectangle 3"/>
          <p:cNvSpPr>
            <a:spLocks noChangeArrowheads="1"/>
          </p:cNvSpPr>
          <p:nvPr/>
        </p:nvSpPr>
        <p:spPr bwMode="ltGray">
          <a:xfrm>
            <a:off x="8001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a:defRPr/>
            </a:pPr>
            <a:endParaRPr kumimoji="1" lang="en-GB" sz="2400">
              <a:latin typeface="Tahoma" pitchFamily="34" charset="0"/>
            </a:endParaRPr>
          </a:p>
        </p:txBody>
      </p:sp>
      <p:sp>
        <p:nvSpPr>
          <p:cNvPr id="1028" name="Rectangle 4"/>
          <p:cNvSpPr>
            <a:spLocks noChangeArrowheads="1"/>
          </p:cNvSpPr>
          <p:nvPr/>
        </p:nvSpPr>
        <p:spPr bwMode="ltGray">
          <a:xfrm>
            <a:off x="541338" y="530225"/>
            <a:ext cx="422275" cy="474663"/>
          </a:xfrm>
          <a:prstGeom prst="rect">
            <a:avLst/>
          </a:prstGeom>
          <a:solidFill>
            <a:schemeClr val="folHlink"/>
          </a:solidFill>
          <a:ln w="9525">
            <a:noFill/>
            <a:miter lim="800000"/>
            <a:headEnd/>
            <a:tailEnd/>
          </a:ln>
        </p:spPr>
        <p:txBody>
          <a:bodyPr wrap="none" anchor="ctr"/>
          <a:lstStyle/>
          <a:p>
            <a:pPr algn="ctr">
              <a:defRPr/>
            </a:pPr>
            <a:endParaRPr kumimoji="1" lang="en-GB" sz="2400">
              <a:latin typeface="Tahoma" pitchFamily="34" charset="0"/>
            </a:endParaRPr>
          </a:p>
        </p:txBody>
      </p:sp>
      <p:sp>
        <p:nvSpPr>
          <p:cNvPr id="1029" name="Rectangle 5"/>
          <p:cNvSpPr>
            <a:spLocks noChangeArrowheads="1"/>
          </p:cNvSpPr>
          <p:nvPr/>
        </p:nvSpPr>
        <p:spPr bwMode="ltGray">
          <a:xfrm>
            <a:off x="9112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a:defRPr/>
            </a:pPr>
            <a:endParaRPr kumimoji="1" lang="en-GB" sz="2400">
              <a:latin typeface="Tahoma" pitchFamily="34" charset="0"/>
            </a:endParaRPr>
          </a:p>
        </p:txBody>
      </p:sp>
      <p:sp>
        <p:nvSpPr>
          <p:cNvPr id="1030" name="Rectangle 6"/>
          <p:cNvSpPr>
            <a:spLocks noChangeArrowheads="1"/>
          </p:cNvSpPr>
          <p:nvPr/>
        </p:nvSpPr>
        <p:spPr bwMode="ltGray">
          <a:xfrm>
            <a:off x="1270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a:defRPr/>
            </a:pPr>
            <a:endParaRPr kumimoji="1" lang="en-GB" sz="2400">
              <a:latin typeface="Tahoma" pitchFamily="34" charset="0"/>
            </a:endParaRPr>
          </a:p>
        </p:txBody>
      </p:sp>
      <p:sp>
        <p:nvSpPr>
          <p:cNvPr id="1031" name="Rectangle 7"/>
          <p:cNvSpPr>
            <a:spLocks noChangeArrowheads="1"/>
          </p:cNvSpPr>
          <p:nvPr/>
        </p:nvSpPr>
        <p:spPr bwMode="gray">
          <a:xfrm>
            <a:off x="762000" y="0"/>
            <a:ext cx="31750" cy="1052513"/>
          </a:xfrm>
          <a:prstGeom prst="rect">
            <a:avLst/>
          </a:prstGeom>
          <a:solidFill>
            <a:schemeClr val="bg2"/>
          </a:solidFill>
          <a:ln w="9525">
            <a:noFill/>
            <a:miter lim="800000"/>
            <a:headEnd/>
            <a:tailEnd/>
          </a:ln>
        </p:spPr>
        <p:txBody>
          <a:bodyPr wrap="none" anchor="ctr"/>
          <a:lstStyle/>
          <a:p>
            <a:pPr algn="ctr">
              <a:defRPr/>
            </a:pPr>
            <a:endParaRPr kumimoji="1" lang="en-GB" sz="2400">
              <a:latin typeface="Tahoma" pitchFamily="34" charset="0"/>
            </a:endParaRPr>
          </a:p>
        </p:txBody>
      </p:sp>
      <p:sp>
        <p:nvSpPr>
          <p:cNvPr id="1032" name="Rectangle 8"/>
          <p:cNvSpPr>
            <a:spLocks noChangeArrowheads="1"/>
          </p:cNvSpPr>
          <p:nvPr/>
        </p:nvSpPr>
        <p:spPr bwMode="gray">
          <a:xfrm>
            <a:off x="442913" y="7905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a:defRPr/>
            </a:pPr>
            <a:endParaRPr kumimoji="1" lang="en-GB" sz="2400">
              <a:latin typeface="Tahoma" pitchFamily="34" charset="0"/>
            </a:endParaRPr>
          </a:p>
        </p:txBody>
      </p:sp>
      <p:sp>
        <p:nvSpPr>
          <p:cNvPr id="1033" name="Rectangle 9"/>
          <p:cNvSpPr>
            <a:spLocks noGrp="1" noChangeArrowheads="1"/>
          </p:cNvSpPr>
          <p:nvPr>
            <p:ph type="title"/>
          </p:nvPr>
        </p:nvSpPr>
        <p:spPr bwMode="auto">
          <a:xfrm>
            <a:off x="1447800" y="152400"/>
            <a:ext cx="7620000" cy="6238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4" name="Rectangle 10"/>
          <p:cNvSpPr>
            <a:spLocks noGrp="1" noChangeArrowheads="1"/>
          </p:cNvSpPr>
          <p:nvPr>
            <p:ph type="body" idx="1"/>
          </p:nvPr>
        </p:nvSpPr>
        <p:spPr bwMode="auto">
          <a:xfrm>
            <a:off x="685800" y="1524000"/>
            <a:ext cx="8269288" cy="46085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835"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Tahoma" pitchFamily="34" charset="0"/>
                <a:cs typeface="+mn-cs"/>
              </a:defRPr>
            </a:lvl1pPr>
          </a:lstStyle>
          <a:p>
            <a:pPr>
              <a:defRPr/>
            </a:pPr>
            <a:endParaRPr lang="en-US"/>
          </a:p>
        </p:txBody>
      </p:sp>
      <p:sp>
        <p:nvSpPr>
          <p:cNvPr id="205836"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34" charset="0"/>
                <a:cs typeface="+mn-cs"/>
              </a:defRPr>
            </a:lvl1pPr>
          </a:lstStyle>
          <a:p>
            <a:pPr>
              <a:defRPr/>
            </a:pPr>
            <a:endParaRPr lang="en-US"/>
          </a:p>
        </p:txBody>
      </p:sp>
      <p:sp>
        <p:nvSpPr>
          <p:cNvPr id="205837" name="Rectangle 13"/>
          <p:cNvSpPr>
            <a:spLocks noGrp="1" noChangeArrowheads="1"/>
          </p:cNvSpPr>
          <p:nvPr>
            <p:ph type="sldNum" sz="quarter" idx="4"/>
          </p:nvPr>
        </p:nvSpPr>
        <p:spPr bwMode="auto">
          <a:xfrm>
            <a:off x="76200" y="304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a:solidFill>
                  <a:schemeClr val="tx2"/>
                </a:solidFill>
                <a:cs typeface="+mn-cs"/>
              </a:defRPr>
            </a:lvl1pPr>
          </a:lstStyle>
          <a:p>
            <a:pPr>
              <a:defRPr/>
            </a:pPr>
            <a:fld id="{618A6C76-99CC-40EF-8F5A-A4B0CA91977E}" type="slidenum">
              <a:rPr lang="en-US"/>
              <a:pPr>
                <a:defRPr/>
              </a:pPr>
              <a:t>‹#›</a:t>
            </a:fld>
            <a:endParaRPr lang="en-US"/>
          </a:p>
        </p:txBody>
      </p:sp>
      <p:pic>
        <p:nvPicPr>
          <p:cNvPr id="205839" name="Picture 15" descr="lwm2_mg"/>
          <p:cNvPicPr>
            <a:picLocks noChangeAspect="1" noChangeArrowheads="1"/>
          </p:cNvPicPr>
          <p:nvPr/>
        </p:nvPicPr>
        <p:blipFill>
          <a:blip r:embed="rId15" cstate="print"/>
          <a:srcRect/>
          <a:stretch>
            <a:fillRect/>
          </a:stretch>
        </p:blipFill>
        <p:spPr bwMode="auto">
          <a:xfrm>
            <a:off x="76200" y="6477000"/>
            <a:ext cx="1524000" cy="238125"/>
          </a:xfrm>
          <a:prstGeom prst="rect">
            <a:avLst/>
          </a:prstGeom>
          <a:noFill/>
          <a:ln w="9525">
            <a:noFill/>
            <a:miter lim="800000"/>
            <a:headEnd/>
            <a:tailEnd/>
          </a:ln>
        </p:spPr>
      </p:pic>
      <p:sp>
        <p:nvSpPr>
          <p:cNvPr id="1039" name="Text Box 16"/>
          <p:cNvSpPr txBox="1">
            <a:spLocks noChangeArrowheads="1"/>
          </p:cNvSpPr>
          <p:nvPr/>
        </p:nvSpPr>
        <p:spPr bwMode="auto">
          <a:xfrm>
            <a:off x="8320088" y="6477000"/>
            <a:ext cx="747712" cy="304800"/>
          </a:xfrm>
          <a:prstGeom prst="rect">
            <a:avLst/>
          </a:prstGeom>
          <a:noFill/>
          <a:ln>
            <a:noFill/>
          </a:ln>
        </p:spPr>
        <p:txBody>
          <a:bodyPr wrap="none">
            <a:spAutoFit/>
          </a:bodyPr>
          <a:lstStyle>
            <a:lvl1pPr eaLnBrk="0" hangingPunct="0">
              <a:defRPr>
                <a:solidFill>
                  <a:schemeClr val="tx1"/>
                </a:solidFill>
                <a:latin typeface="Times New Roman" pitchFamily="18" charset="0"/>
                <a:cs typeface="Arial" pitchFamily="34" charset="0"/>
              </a:defRPr>
            </a:lvl1pPr>
            <a:lvl2pPr marL="742950" indent="-285750" eaLnBrk="0" hangingPunct="0">
              <a:defRPr>
                <a:solidFill>
                  <a:schemeClr val="tx1"/>
                </a:solidFill>
                <a:latin typeface="Times New Roman" pitchFamily="18" charset="0"/>
                <a:cs typeface="Arial" pitchFamily="34" charset="0"/>
              </a:defRPr>
            </a:lvl2pPr>
            <a:lvl3pPr marL="1143000" indent="-228600" eaLnBrk="0" hangingPunct="0">
              <a:defRPr>
                <a:solidFill>
                  <a:schemeClr val="tx1"/>
                </a:solidFill>
                <a:latin typeface="Times New Roman" pitchFamily="18" charset="0"/>
                <a:cs typeface="Arial" pitchFamily="34" charset="0"/>
              </a:defRPr>
            </a:lvl3pPr>
            <a:lvl4pPr marL="1600200" indent="-228600" eaLnBrk="0" hangingPunct="0">
              <a:defRPr>
                <a:solidFill>
                  <a:schemeClr val="tx1"/>
                </a:solidFill>
                <a:latin typeface="Times New Roman" pitchFamily="18" charset="0"/>
                <a:cs typeface="Arial" pitchFamily="34" charset="0"/>
              </a:defRPr>
            </a:lvl4pPr>
            <a:lvl5pPr marL="2057400" indent="-228600" eaLnBrk="0" hangingPunct="0">
              <a:defRPr>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a:solidFill>
                  <a:schemeClr val="tx1"/>
                </a:solidFill>
                <a:latin typeface="Times New Roman" pitchFamily="18" charset="0"/>
                <a:cs typeface="Arial" pitchFamily="34" charset="0"/>
              </a:defRPr>
            </a:lvl9pPr>
          </a:lstStyle>
          <a:p>
            <a:pPr>
              <a:defRPr/>
            </a:pPr>
            <a:r>
              <a:rPr lang="en-US" sz="1400" i="1">
                <a:solidFill>
                  <a:schemeClr val="folHlink"/>
                </a:solidFill>
              </a:rPr>
              <a:t>Y. Chen</a:t>
            </a:r>
          </a:p>
        </p:txBody>
      </p:sp>
    </p:spTree>
  </p:cSld>
  <p:clrMap bg1="lt1" tx1="dk1" bg2="lt2" tx2="dk2" accent1="accent1" accent2="accent2" accent3="accent3" accent4="accent4" accent5="accent5" accent6="accent6" hlink="hlink" folHlink="folHlink"/>
  <p:sldLayoutIdLst>
    <p:sldLayoutId id="2147484198" r:id="rId1"/>
    <p:sldLayoutId id="2147484186" r:id="rId2"/>
    <p:sldLayoutId id="2147484187" r:id="rId3"/>
    <p:sldLayoutId id="2147484188" r:id="rId4"/>
    <p:sldLayoutId id="2147484189" r:id="rId5"/>
    <p:sldLayoutId id="2147484190" r:id="rId6"/>
    <p:sldLayoutId id="2147484191" r:id="rId7"/>
    <p:sldLayoutId id="2147484192" r:id="rId8"/>
    <p:sldLayoutId id="2147484193" r:id="rId9"/>
    <p:sldLayoutId id="2147484194" r:id="rId10"/>
    <p:sldLayoutId id="2147484195" r:id="rId11"/>
    <p:sldLayoutId id="2147484196" r:id="rId12"/>
    <p:sldLayoutId id="2147484197" r:id="rId13"/>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afterEffect">
                                  <p:stCondLst>
                                    <p:cond delay="0"/>
                                  </p:stCondLst>
                                  <p:childTnLst>
                                    <p:animEffect transition="out" filter="fade">
                                      <p:cBhvr>
                                        <p:cTn id="6" dur="5000"/>
                                        <p:tgtEl>
                                          <p:spTgt spid="205839"/>
                                        </p:tgtEl>
                                      </p:cBhvr>
                                    </p:animEffect>
                                    <p:set>
                                      <p:cBhvr>
                                        <p:cTn id="7" dur="1" fill="hold">
                                          <p:stCondLst>
                                            <p:cond delay="4999"/>
                                          </p:stCondLst>
                                        </p:cTn>
                                        <p:tgtEl>
                                          <p:spTgt spid="2058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Times New Roman" pitchFamily="18" charset="0"/>
        </a:defRPr>
      </a:lvl2pPr>
      <a:lvl3pPr algn="l" rtl="0" eaLnBrk="0" fontAlgn="base" hangingPunct="0">
        <a:spcBef>
          <a:spcPct val="0"/>
        </a:spcBef>
        <a:spcAft>
          <a:spcPct val="0"/>
        </a:spcAft>
        <a:defRPr sz="3200" b="1">
          <a:solidFill>
            <a:schemeClr val="tx2"/>
          </a:solidFill>
          <a:latin typeface="Times New Roman" pitchFamily="18" charset="0"/>
        </a:defRPr>
      </a:lvl3pPr>
      <a:lvl4pPr algn="l" rtl="0" eaLnBrk="0" fontAlgn="base" hangingPunct="0">
        <a:spcBef>
          <a:spcPct val="0"/>
        </a:spcBef>
        <a:spcAft>
          <a:spcPct val="0"/>
        </a:spcAft>
        <a:defRPr sz="3200" b="1">
          <a:solidFill>
            <a:schemeClr val="tx2"/>
          </a:solidFill>
          <a:latin typeface="Times New Roman" pitchFamily="18" charset="0"/>
        </a:defRPr>
      </a:lvl4pPr>
      <a:lvl5pPr algn="l" rtl="0" eaLnBrk="0" fontAlgn="base" hangingPunct="0">
        <a:spcBef>
          <a:spcPct val="0"/>
        </a:spcBef>
        <a:spcAft>
          <a:spcPct val="0"/>
        </a:spcAft>
        <a:defRPr sz="3200" b="1">
          <a:solidFill>
            <a:schemeClr val="tx2"/>
          </a:solidFill>
          <a:latin typeface="Times New Roman" pitchFamily="18" charset="0"/>
        </a:defRPr>
      </a:lvl5pPr>
      <a:lvl6pPr marL="457200" algn="l" rtl="0" fontAlgn="base">
        <a:spcBef>
          <a:spcPct val="0"/>
        </a:spcBef>
        <a:spcAft>
          <a:spcPct val="0"/>
        </a:spcAft>
        <a:defRPr sz="3200" b="1">
          <a:solidFill>
            <a:schemeClr val="tx2"/>
          </a:solidFill>
          <a:latin typeface="Times New Roman" pitchFamily="18" charset="0"/>
        </a:defRPr>
      </a:lvl6pPr>
      <a:lvl7pPr marL="914400" algn="l" rtl="0" fontAlgn="base">
        <a:spcBef>
          <a:spcPct val="0"/>
        </a:spcBef>
        <a:spcAft>
          <a:spcPct val="0"/>
        </a:spcAft>
        <a:defRPr sz="3200" b="1">
          <a:solidFill>
            <a:schemeClr val="tx2"/>
          </a:solidFill>
          <a:latin typeface="Times New Roman" pitchFamily="18" charset="0"/>
        </a:defRPr>
      </a:lvl7pPr>
      <a:lvl8pPr marL="1371600" algn="l" rtl="0" fontAlgn="base">
        <a:spcBef>
          <a:spcPct val="0"/>
        </a:spcBef>
        <a:spcAft>
          <a:spcPct val="0"/>
        </a:spcAft>
        <a:defRPr sz="3200" b="1">
          <a:solidFill>
            <a:schemeClr val="tx2"/>
          </a:solidFill>
          <a:latin typeface="Times New Roman" pitchFamily="18" charset="0"/>
        </a:defRPr>
      </a:lvl8pPr>
      <a:lvl9pPr marL="1828800" algn="l" rtl="0" fontAlgn="base">
        <a:spcBef>
          <a:spcPct val="0"/>
        </a:spcBef>
        <a:spcAft>
          <a:spcPct val="0"/>
        </a:spcAft>
        <a:defRPr sz="32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8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8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8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27" name="Rectangle 3"/>
          <p:cNvSpPr>
            <a:spLocks noChangeArrowheads="1"/>
          </p:cNvSpPr>
          <p:nvPr/>
        </p:nvSpPr>
        <p:spPr bwMode="ltGray">
          <a:xfrm>
            <a:off x="8001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28" name="Rectangle 4"/>
          <p:cNvSpPr>
            <a:spLocks noChangeArrowheads="1"/>
          </p:cNvSpPr>
          <p:nvPr/>
        </p:nvSpPr>
        <p:spPr bwMode="ltGray">
          <a:xfrm>
            <a:off x="5413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29" name="Rectangle 5"/>
          <p:cNvSpPr>
            <a:spLocks noChangeArrowheads="1"/>
          </p:cNvSpPr>
          <p:nvPr/>
        </p:nvSpPr>
        <p:spPr bwMode="ltGray">
          <a:xfrm>
            <a:off x="9112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0" name="Rectangle 6"/>
          <p:cNvSpPr>
            <a:spLocks noChangeArrowheads="1"/>
          </p:cNvSpPr>
          <p:nvPr/>
        </p:nvSpPr>
        <p:spPr bwMode="ltGray">
          <a:xfrm>
            <a:off x="1270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1" name="Rectangle 7"/>
          <p:cNvSpPr>
            <a:spLocks noChangeArrowheads="1"/>
          </p:cNvSpPr>
          <p:nvPr/>
        </p:nvSpPr>
        <p:spPr bwMode="gray">
          <a:xfrm>
            <a:off x="7620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2" name="Rectangle 8"/>
          <p:cNvSpPr>
            <a:spLocks noChangeArrowheads="1"/>
          </p:cNvSpPr>
          <p:nvPr/>
        </p:nvSpPr>
        <p:spPr bwMode="gray">
          <a:xfrm>
            <a:off x="442913" y="7905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3" name="Rectangle 9"/>
          <p:cNvSpPr>
            <a:spLocks noGrp="1" noChangeArrowheads="1"/>
          </p:cNvSpPr>
          <p:nvPr>
            <p:ph type="title"/>
          </p:nvPr>
        </p:nvSpPr>
        <p:spPr bwMode="auto">
          <a:xfrm>
            <a:off x="1447800" y="152400"/>
            <a:ext cx="7620000" cy="6238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4" name="Rectangle 10"/>
          <p:cNvSpPr>
            <a:spLocks noGrp="1" noChangeArrowheads="1"/>
          </p:cNvSpPr>
          <p:nvPr>
            <p:ph type="body" idx="1"/>
          </p:nvPr>
        </p:nvSpPr>
        <p:spPr bwMode="auto">
          <a:xfrm>
            <a:off x="685800" y="1524000"/>
            <a:ext cx="8269288" cy="46085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835"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Tahoma" pitchFamily="34" charset="0"/>
              </a:defRPr>
            </a:lvl1pPr>
          </a:lstStyle>
          <a:p>
            <a:pPr>
              <a:defRPr/>
            </a:pPr>
            <a:endParaRPr lang="en-US"/>
          </a:p>
        </p:txBody>
      </p:sp>
      <p:sp>
        <p:nvSpPr>
          <p:cNvPr id="205836"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34" charset="0"/>
              </a:defRPr>
            </a:lvl1pPr>
          </a:lstStyle>
          <a:p>
            <a:pPr>
              <a:defRPr/>
            </a:pPr>
            <a:endParaRPr lang="en-US"/>
          </a:p>
        </p:txBody>
      </p:sp>
      <p:sp>
        <p:nvSpPr>
          <p:cNvPr id="205837" name="Rectangle 13"/>
          <p:cNvSpPr>
            <a:spLocks noGrp="1" noChangeArrowheads="1"/>
          </p:cNvSpPr>
          <p:nvPr>
            <p:ph type="sldNum" sz="quarter" idx="4"/>
          </p:nvPr>
        </p:nvSpPr>
        <p:spPr bwMode="auto">
          <a:xfrm>
            <a:off x="76200" y="304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a:solidFill>
                  <a:schemeClr val="tx2"/>
                </a:solidFill>
              </a:defRPr>
            </a:lvl1pPr>
          </a:lstStyle>
          <a:p>
            <a:pPr>
              <a:defRPr/>
            </a:pPr>
            <a:fld id="{925FB197-5DEC-49AD-A88F-1D92AFDAA51D}" type="slidenum">
              <a:rPr lang="en-US"/>
              <a:pPr>
                <a:defRPr/>
              </a:pPr>
              <a:t>‹#›</a:t>
            </a:fld>
            <a:endParaRPr lang="en-US"/>
          </a:p>
        </p:txBody>
      </p:sp>
      <p:pic>
        <p:nvPicPr>
          <p:cNvPr id="205839" name="Picture 15" descr="lwm2_mg"/>
          <p:cNvPicPr>
            <a:picLocks noChangeAspect="1" noChangeArrowheads="1"/>
          </p:cNvPicPr>
          <p:nvPr userDrawn="1"/>
        </p:nvPicPr>
        <p:blipFill>
          <a:blip r:embed="rId15" cstate="print"/>
          <a:srcRect/>
          <a:stretch>
            <a:fillRect/>
          </a:stretch>
        </p:blipFill>
        <p:spPr bwMode="auto">
          <a:xfrm>
            <a:off x="76200" y="6477000"/>
            <a:ext cx="1524000" cy="238125"/>
          </a:xfrm>
          <a:prstGeom prst="rect">
            <a:avLst/>
          </a:prstGeom>
          <a:noFill/>
          <a:ln w="9525">
            <a:noFill/>
            <a:miter lim="800000"/>
            <a:headEnd/>
            <a:tailEnd/>
          </a:ln>
        </p:spPr>
      </p:pic>
      <p:sp>
        <p:nvSpPr>
          <p:cNvPr id="1039" name="Text Box 16"/>
          <p:cNvSpPr txBox="1">
            <a:spLocks noChangeArrowheads="1"/>
          </p:cNvSpPr>
          <p:nvPr userDrawn="1"/>
        </p:nvSpPr>
        <p:spPr bwMode="auto">
          <a:xfrm>
            <a:off x="8320088" y="6477000"/>
            <a:ext cx="747712" cy="304800"/>
          </a:xfrm>
          <a:prstGeom prst="rect">
            <a:avLst/>
          </a:prstGeom>
          <a:noFill/>
          <a:ln>
            <a:noFill/>
          </a:ln>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defRPr/>
            </a:pPr>
            <a:r>
              <a:rPr lang="en-US" sz="1400" i="1">
                <a:solidFill>
                  <a:schemeClr val="folHlink"/>
                </a:solidFill>
              </a:rPr>
              <a:t>Y. Chen</a:t>
            </a:r>
          </a:p>
        </p:txBody>
      </p:sp>
    </p:spTree>
  </p:cSld>
  <p:clrMap bg1="lt1" tx1="dk1" bg2="lt2" tx2="dk2" accent1="accent1" accent2="accent2" accent3="accent3" accent4="accent4" accent5="accent5" accent6="accent6" hlink="hlink" folHlink="folHlink"/>
  <p:sldLayoutIdLst>
    <p:sldLayoutId id="2147484142"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41" r:id="rId13"/>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afterEffect">
                                  <p:stCondLst>
                                    <p:cond delay="0"/>
                                  </p:stCondLst>
                                  <p:childTnLst>
                                    <p:animEffect transition="out" filter="fade">
                                      <p:cBhvr>
                                        <p:cTn id="6" dur="5000"/>
                                        <p:tgtEl>
                                          <p:spTgt spid="205839"/>
                                        </p:tgtEl>
                                      </p:cBhvr>
                                    </p:animEffect>
                                    <p:set>
                                      <p:cBhvr>
                                        <p:cTn id="7" dur="1" fill="hold">
                                          <p:stCondLst>
                                            <p:cond delay="4999"/>
                                          </p:stCondLst>
                                        </p:cTn>
                                        <p:tgtEl>
                                          <p:spTgt spid="2058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Times New Roman" pitchFamily="18" charset="0"/>
        </a:defRPr>
      </a:lvl2pPr>
      <a:lvl3pPr algn="l" rtl="0" eaLnBrk="0" fontAlgn="base" hangingPunct="0">
        <a:spcBef>
          <a:spcPct val="0"/>
        </a:spcBef>
        <a:spcAft>
          <a:spcPct val="0"/>
        </a:spcAft>
        <a:defRPr sz="3200" b="1">
          <a:solidFill>
            <a:schemeClr val="tx2"/>
          </a:solidFill>
          <a:latin typeface="Times New Roman" pitchFamily="18" charset="0"/>
        </a:defRPr>
      </a:lvl3pPr>
      <a:lvl4pPr algn="l" rtl="0" eaLnBrk="0" fontAlgn="base" hangingPunct="0">
        <a:spcBef>
          <a:spcPct val="0"/>
        </a:spcBef>
        <a:spcAft>
          <a:spcPct val="0"/>
        </a:spcAft>
        <a:defRPr sz="3200" b="1">
          <a:solidFill>
            <a:schemeClr val="tx2"/>
          </a:solidFill>
          <a:latin typeface="Times New Roman" pitchFamily="18" charset="0"/>
        </a:defRPr>
      </a:lvl4pPr>
      <a:lvl5pPr algn="l" rtl="0" eaLnBrk="0" fontAlgn="base" hangingPunct="0">
        <a:spcBef>
          <a:spcPct val="0"/>
        </a:spcBef>
        <a:spcAft>
          <a:spcPct val="0"/>
        </a:spcAft>
        <a:defRPr sz="3200" b="1">
          <a:solidFill>
            <a:schemeClr val="tx2"/>
          </a:solidFill>
          <a:latin typeface="Times New Roman" pitchFamily="18" charset="0"/>
        </a:defRPr>
      </a:lvl5pPr>
      <a:lvl6pPr marL="457200" algn="l" rtl="0" fontAlgn="base">
        <a:spcBef>
          <a:spcPct val="0"/>
        </a:spcBef>
        <a:spcAft>
          <a:spcPct val="0"/>
        </a:spcAft>
        <a:defRPr sz="3200" b="1">
          <a:solidFill>
            <a:schemeClr val="tx2"/>
          </a:solidFill>
          <a:latin typeface="Times New Roman" pitchFamily="18" charset="0"/>
        </a:defRPr>
      </a:lvl6pPr>
      <a:lvl7pPr marL="914400" algn="l" rtl="0" fontAlgn="base">
        <a:spcBef>
          <a:spcPct val="0"/>
        </a:spcBef>
        <a:spcAft>
          <a:spcPct val="0"/>
        </a:spcAft>
        <a:defRPr sz="3200" b="1">
          <a:solidFill>
            <a:schemeClr val="tx2"/>
          </a:solidFill>
          <a:latin typeface="Times New Roman" pitchFamily="18" charset="0"/>
        </a:defRPr>
      </a:lvl7pPr>
      <a:lvl8pPr marL="1371600" algn="l" rtl="0" fontAlgn="base">
        <a:spcBef>
          <a:spcPct val="0"/>
        </a:spcBef>
        <a:spcAft>
          <a:spcPct val="0"/>
        </a:spcAft>
        <a:defRPr sz="3200" b="1">
          <a:solidFill>
            <a:schemeClr val="tx2"/>
          </a:solidFill>
          <a:latin typeface="Times New Roman" pitchFamily="18" charset="0"/>
        </a:defRPr>
      </a:lvl8pPr>
      <a:lvl9pPr marL="1828800" algn="l" rtl="0" fontAlgn="base">
        <a:spcBef>
          <a:spcPct val="0"/>
        </a:spcBef>
        <a:spcAft>
          <a:spcPct val="0"/>
        </a:spcAft>
        <a:defRPr sz="32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8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8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8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27" name="Rectangle 3"/>
          <p:cNvSpPr>
            <a:spLocks noChangeArrowheads="1"/>
          </p:cNvSpPr>
          <p:nvPr/>
        </p:nvSpPr>
        <p:spPr bwMode="ltGray">
          <a:xfrm>
            <a:off x="8001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28" name="Rectangle 4"/>
          <p:cNvSpPr>
            <a:spLocks noChangeArrowheads="1"/>
          </p:cNvSpPr>
          <p:nvPr/>
        </p:nvSpPr>
        <p:spPr bwMode="ltGray">
          <a:xfrm>
            <a:off x="5413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29" name="Rectangle 5"/>
          <p:cNvSpPr>
            <a:spLocks noChangeArrowheads="1"/>
          </p:cNvSpPr>
          <p:nvPr/>
        </p:nvSpPr>
        <p:spPr bwMode="ltGray">
          <a:xfrm>
            <a:off x="9112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0" name="Rectangle 6"/>
          <p:cNvSpPr>
            <a:spLocks noChangeArrowheads="1"/>
          </p:cNvSpPr>
          <p:nvPr/>
        </p:nvSpPr>
        <p:spPr bwMode="ltGray">
          <a:xfrm>
            <a:off x="1270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1" name="Rectangle 7"/>
          <p:cNvSpPr>
            <a:spLocks noChangeArrowheads="1"/>
          </p:cNvSpPr>
          <p:nvPr/>
        </p:nvSpPr>
        <p:spPr bwMode="gray">
          <a:xfrm>
            <a:off x="7620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2" name="Rectangle 8"/>
          <p:cNvSpPr>
            <a:spLocks noChangeArrowheads="1"/>
          </p:cNvSpPr>
          <p:nvPr/>
        </p:nvSpPr>
        <p:spPr bwMode="gray">
          <a:xfrm>
            <a:off x="442913" y="7905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3" name="Rectangle 9"/>
          <p:cNvSpPr>
            <a:spLocks noGrp="1" noChangeArrowheads="1"/>
          </p:cNvSpPr>
          <p:nvPr>
            <p:ph type="title"/>
          </p:nvPr>
        </p:nvSpPr>
        <p:spPr bwMode="auto">
          <a:xfrm>
            <a:off x="1447800" y="152400"/>
            <a:ext cx="7620000" cy="6238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4" name="Rectangle 10"/>
          <p:cNvSpPr>
            <a:spLocks noGrp="1" noChangeArrowheads="1"/>
          </p:cNvSpPr>
          <p:nvPr>
            <p:ph type="body" idx="1"/>
          </p:nvPr>
        </p:nvSpPr>
        <p:spPr bwMode="auto">
          <a:xfrm>
            <a:off x="685800" y="1524000"/>
            <a:ext cx="8269288" cy="46085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835"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Tahoma" pitchFamily="34" charset="0"/>
              </a:defRPr>
            </a:lvl1pPr>
          </a:lstStyle>
          <a:p>
            <a:pPr>
              <a:defRPr/>
            </a:pPr>
            <a:endParaRPr lang="en-US"/>
          </a:p>
        </p:txBody>
      </p:sp>
      <p:sp>
        <p:nvSpPr>
          <p:cNvPr id="205836"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34" charset="0"/>
              </a:defRPr>
            </a:lvl1pPr>
          </a:lstStyle>
          <a:p>
            <a:pPr>
              <a:defRPr/>
            </a:pPr>
            <a:endParaRPr lang="en-US"/>
          </a:p>
        </p:txBody>
      </p:sp>
      <p:sp>
        <p:nvSpPr>
          <p:cNvPr id="205837" name="Rectangle 13"/>
          <p:cNvSpPr>
            <a:spLocks noGrp="1" noChangeArrowheads="1"/>
          </p:cNvSpPr>
          <p:nvPr>
            <p:ph type="sldNum" sz="quarter" idx="4"/>
          </p:nvPr>
        </p:nvSpPr>
        <p:spPr bwMode="auto">
          <a:xfrm>
            <a:off x="76200" y="3810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a:solidFill>
                  <a:schemeClr val="tx2"/>
                </a:solidFill>
              </a:defRPr>
            </a:lvl1pPr>
          </a:lstStyle>
          <a:p>
            <a:pPr>
              <a:defRPr/>
            </a:pPr>
            <a:fld id="{E8139FAA-AD39-4038-9920-3E0FF5BB2A78}" type="slidenum">
              <a:rPr lang="en-US" smtClean="0"/>
              <a:pPr>
                <a:defRPr/>
              </a:pPr>
              <a:t>‹#›</a:t>
            </a:fld>
            <a:r>
              <a:rPr lang="en-US" dirty="0"/>
              <a:t> / </a:t>
            </a:r>
            <a:r>
              <a:rPr lang="en-US" dirty="0">
                <a:solidFill>
                  <a:schemeClr val="accent2">
                    <a:lumMod val="20000"/>
                    <a:lumOff val="80000"/>
                  </a:schemeClr>
                </a:solidFill>
              </a:rPr>
              <a:t>41</a:t>
            </a:r>
          </a:p>
        </p:txBody>
      </p:sp>
      <p:pic>
        <p:nvPicPr>
          <p:cNvPr id="205839" name="Picture 15" descr="lwm2_mg"/>
          <p:cNvPicPr>
            <a:picLocks noChangeAspect="1" noChangeArrowheads="1"/>
          </p:cNvPicPr>
          <p:nvPr userDrawn="1"/>
        </p:nvPicPr>
        <p:blipFill>
          <a:blip r:embed="rId16" cstate="print"/>
          <a:srcRect/>
          <a:stretch>
            <a:fillRect/>
          </a:stretch>
        </p:blipFill>
        <p:spPr bwMode="auto">
          <a:xfrm>
            <a:off x="76200" y="6477000"/>
            <a:ext cx="1524000" cy="238125"/>
          </a:xfrm>
          <a:prstGeom prst="rect">
            <a:avLst/>
          </a:prstGeom>
          <a:noFill/>
          <a:ln w="9525">
            <a:noFill/>
            <a:miter lim="800000"/>
            <a:headEnd/>
            <a:tailEnd/>
          </a:ln>
        </p:spPr>
      </p:pic>
      <p:sp>
        <p:nvSpPr>
          <p:cNvPr id="1039" name="Text Box 16"/>
          <p:cNvSpPr txBox="1">
            <a:spLocks noChangeArrowheads="1"/>
          </p:cNvSpPr>
          <p:nvPr userDrawn="1"/>
        </p:nvSpPr>
        <p:spPr bwMode="auto">
          <a:xfrm>
            <a:off x="8320088" y="6477000"/>
            <a:ext cx="7477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defRPr/>
            </a:pPr>
            <a:r>
              <a:rPr lang="en-US" sz="1400" i="1">
                <a:solidFill>
                  <a:schemeClr val="folHlink"/>
                </a:solidFill>
              </a:rPr>
              <a:t>Y. Chen</a:t>
            </a:r>
          </a:p>
        </p:txBody>
      </p:sp>
    </p:spTree>
  </p:cSld>
  <p:clrMap bg1="lt1" tx1="dk1" bg2="lt2" tx2="dk2" accent1="accent1" accent2="accent2" accent3="accent3" accent4="accent4" accent5="accent5" accent6="accent6" hlink="hlink" folHlink="folHlink"/>
  <p:sldLayoutIdLst>
    <p:sldLayoutId id="2147484352"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3" r:id="rId14"/>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afterEffect">
                                  <p:stCondLst>
                                    <p:cond delay="0"/>
                                  </p:stCondLst>
                                  <p:childTnLst>
                                    <p:animEffect transition="out" filter="fade">
                                      <p:cBhvr>
                                        <p:cTn id="6" dur="5000"/>
                                        <p:tgtEl>
                                          <p:spTgt spid="205839"/>
                                        </p:tgtEl>
                                      </p:cBhvr>
                                    </p:animEffect>
                                    <p:set>
                                      <p:cBhvr>
                                        <p:cTn id="7" dur="1" fill="hold">
                                          <p:stCondLst>
                                            <p:cond delay="4999"/>
                                          </p:stCondLst>
                                        </p:cTn>
                                        <p:tgtEl>
                                          <p:spTgt spid="2058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Times New Roman" pitchFamily="18" charset="0"/>
        </a:defRPr>
      </a:lvl2pPr>
      <a:lvl3pPr algn="l" rtl="0" eaLnBrk="0" fontAlgn="base" hangingPunct="0">
        <a:spcBef>
          <a:spcPct val="0"/>
        </a:spcBef>
        <a:spcAft>
          <a:spcPct val="0"/>
        </a:spcAft>
        <a:defRPr sz="3200" b="1">
          <a:solidFill>
            <a:schemeClr val="tx2"/>
          </a:solidFill>
          <a:latin typeface="Times New Roman" pitchFamily="18" charset="0"/>
        </a:defRPr>
      </a:lvl3pPr>
      <a:lvl4pPr algn="l" rtl="0" eaLnBrk="0" fontAlgn="base" hangingPunct="0">
        <a:spcBef>
          <a:spcPct val="0"/>
        </a:spcBef>
        <a:spcAft>
          <a:spcPct val="0"/>
        </a:spcAft>
        <a:defRPr sz="3200" b="1">
          <a:solidFill>
            <a:schemeClr val="tx2"/>
          </a:solidFill>
          <a:latin typeface="Times New Roman" pitchFamily="18" charset="0"/>
        </a:defRPr>
      </a:lvl4pPr>
      <a:lvl5pPr algn="l" rtl="0" eaLnBrk="0" fontAlgn="base" hangingPunct="0">
        <a:spcBef>
          <a:spcPct val="0"/>
        </a:spcBef>
        <a:spcAft>
          <a:spcPct val="0"/>
        </a:spcAft>
        <a:defRPr sz="3200" b="1">
          <a:solidFill>
            <a:schemeClr val="tx2"/>
          </a:solidFill>
          <a:latin typeface="Times New Roman" pitchFamily="18" charset="0"/>
        </a:defRPr>
      </a:lvl5pPr>
      <a:lvl6pPr marL="457200" algn="l" rtl="0" fontAlgn="base">
        <a:spcBef>
          <a:spcPct val="0"/>
        </a:spcBef>
        <a:spcAft>
          <a:spcPct val="0"/>
        </a:spcAft>
        <a:defRPr sz="3200" b="1">
          <a:solidFill>
            <a:schemeClr val="tx2"/>
          </a:solidFill>
          <a:latin typeface="Times New Roman" pitchFamily="18" charset="0"/>
        </a:defRPr>
      </a:lvl6pPr>
      <a:lvl7pPr marL="914400" algn="l" rtl="0" fontAlgn="base">
        <a:spcBef>
          <a:spcPct val="0"/>
        </a:spcBef>
        <a:spcAft>
          <a:spcPct val="0"/>
        </a:spcAft>
        <a:defRPr sz="3200" b="1">
          <a:solidFill>
            <a:schemeClr val="tx2"/>
          </a:solidFill>
          <a:latin typeface="Times New Roman" pitchFamily="18" charset="0"/>
        </a:defRPr>
      </a:lvl7pPr>
      <a:lvl8pPr marL="1371600" algn="l" rtl="0" fontAlgn="base">
        <a:spcBef>
          <a:spcPct val="0"/>
        </a:spcBef>
        <a:spcAft>
          <a:spcPct val="0"/>
        </a:spcAft>
        <a:defRPr sz="3200" b="1">
          <a:solidFill>
            <a:schemeClr val="tx2"/>
          </a:solidFill>
          <a:latin typeface="Times New Roman" pitchFamily="18" charset="0"/>
        </a:defRPr>
      </a:lvl8pPr>
      <a:lvl9pPr marL="1828800" algn="l" rtl="0" fontAlgn="base">
        <a:spcBef>
          <a:spcPct val="0"/>
        </a:spcBef>
        <a:spcAft>
          <a:spcPct val="0"/>
        </a:spcAft>
        <a:defRPr sz="32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8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8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8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27" name="Rectangle 3"/>
          <p:cNvSpPr>
            <a:spLocks noChangeArrowheads="1"/>
          </p:cNvSpPr>
          <p:nvPr/>
        </p:nvSpPr>
        <p:spPr bwMode="ltGray">
          <a:xfrm>
            <a:off x="8001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28" name="Rectangle 4"/>
          <p:cNvSpPr>
            <a:spLocks noChangeArrowheads="1"/>
          </p:cNvSpPr>
          <p:nvPr/>
        </p:nvSpPr>
        <p:spPr bwMode="ltGray">
          <a:xfrm>
            <a:off x="5413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29" name="Rectangle 5"/>
          <p:cNvSpPr>
            <a:spLocks noChangeArrowheads="1"/>
          </p:cNvSpPr>
          <p:nvPr/>
        </p:nvSpPr>
        <p:spPr bwMode="ltGray">
          <a:xfrm>
            <a:off x="9112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0" name="Rectangle 6"/>
          <p:cNvSpPr>
            <a:spLocks noChangeArrowheads="1"/>
          </p:cNvSpPr>
          <p:nvPr/>
        </p:nvSpPr>
        <p:spPr bwMode="ltGray">
          <a:xfrm>
            <a:off x="1270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1" name="Rectangle 7"/>
          <p:cNvSpPr>
            <a:spLocks noChangeArrowheads="1"/>
          </p:cNvSpPr>
          <p:nvPr/>
        </p:nvSpPr>
        <p:spPr bwMode="gray">
          <a:xfrm>
            <a:off x="7620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2" name="Rectangle 8"/>
          <p:cNvSpPr>
            <a:spLocks noChangeArrowheads="1"/>
          </p:cNvSpPr>
          <p:nvPr/>
        </p:nvSpPr>
        <p:spPr bwMode="gray">
          <a:xfrm>
            <a:off x="442913" y="7905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3" name="Rectangle 9"/>
          <p:cNvSpPr>
            <a:spLocks noGrp="1" noChangeArrowheads="1"/>
          </p:cNvSpPr>
          <p:nvPr>
            <p:ph type="title"/>
          </p:nvPr>
        </p:nvSpPr>
        <p:spPr bwMode="auto">
          <a:xfrm>
            <a:off x="1447800" y="152400"/>
            <a:ext cx="7620000" cy="6238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4" name="Rectangle 10"/>
          <p:cNvSpPr>
            <a:spLocks noGrp="1" noChangeArrowheads="1"/>
          </p:cNvSpPr>
          <p:nvPr>
            <p:ph type="body" idx="1"/>
          </p:nvPr>
        </p:nvSpPr>
        <p:spPr bwMode="auto">
          <a:xfrm>
            <a:off x="685800" y="1524000"/>
            <a:ext cx="8269288" cy="46085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835"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Tahoma" pitchFamily="34" charset="0"/>
              </a:defRPr>
            </a:lvl1pPr>
          </a:lstStyle>
          <a:p>
            <a:pPr>
              <a:defRPr/>
            </a:pPr>
            <a:endParaRPr lang="en-US"/>
          </a:p>
        </p:txBody>
      </p:sp>
      <p:sp>
        <p:nvSpPr>
          <p:cNvPr id="205836"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34" charset="0"/>
              </a:defRPr>
            </a:lvl1pPr>
          </a:lstStyle>
          <a:p>
            <a:pPr>
              <a:defRPr/>
            </a:pPr>
            <a:endParaRPr lang="en-US"/>
          </a:p>
        </p:txBody>
      </p:sp>
      <p:sp>
        <p:nvSpPr>
          <p:cNvPr id="205837" name="Rectangle 13"/>
          <p:cNvSpPr>
            <a:spLocks noGrp="1" noChangeArrowheads="1"/>
          </p:cNvSpPr>
          <p:nvPr>
            <p:ph type="sldNum" sz="quarter" idx="4"/>
          </p:nvPr>
        </p:nvSpPr>
        <p:spPr bwMode="auto">
          <a:xfrm>
            <a:off x="76200" y="304800"/>
            <a:ext cx="779463"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a:solidFill>
                  <a:schemeClr val="tx2"/>
                </a:solidFill>
              </a:defRPr>
            </a:lvl1pPr>
          </a:lstStyle>
          <a:p>
            <a:pPr>
              <a:defRPr/>
            </a:pPr>
            <a:fld id="{26D13C1E-445E-434A-B4C5-9ED2D98D4BC3}" type="slidenum">
              <a:rPr lang="en-US"/>
              <a:pPr>
                <a:defRPr/>
              </a:pPr>
              <a:t>‹#›</a:t>
            </a:fld>
            <a:endParaRPr lang="en-US"/>
          </a:p>
        </p:txBody>
      </p:sp>
      <p:pic>
        <p:nvPicPr>
          <p:cNvPr id="205839" name="Picture 15" descr="lwm2_mg"/>
          <p:cNvPicPr>
            <a:picLocks noChangeAspect="1" noChangeArrowheads="1"/>
          </p:cNvPicPr>
          <p:nvPr userDrawn="1"/>
        </p:nvPicPr>
        <p:blipFill>
          <a:blip r:embed="rId15" cstate="print"/>
          <a:srcRect/>
          <a:stretch>
            <a:fillRect/>
          </a:stretch>
        </p:blipFill>
        <p:spPr bwMode="auto">
          <a:xfrm>
            <a:off x="76200" y="6477000"/>
            <a:ext cx="1524000" cy="238125"/>
          </a:xfrm>
          <a:prstGeom prst="rect">
            <a:avLst/>
          </a:prstGeom>
          <a:noFill/>
          <a:ln w="9525">
            <a:noFill/>
            <a:miter lim="800000"/>
            <a:headEnd/>
            <a:tailEnd/>
          </a:ln>
        </p:spPr>
      </p:pic>
      <p:sp>
        <p:nvSpPr>
          <p:cNvPr id="1039" name="Text Box 16"/>
          <p:cNvSpPr txBox="1">
            <a:spLocks noChangeArrowheads="1"/>
          </p:cNvSpPr>
          <p:nvPr userDrawn="1"/>
        </p:nvSpPr>
        <p:spPr bwMode="auto">
          <a:xfrm>
            <a:off x="7924800" y="6477000"/>
            <a:ext cx="1096963" cy="307975"/>
          </a:xfrm>
          <a:prstGeom prst="rect">
            <a:avLst/>
          </a:prstGeom>
          <a:noFill/>
          <a:ln>
            <a:noFill/>
          </a:ln>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defRPr/>
            </a:pPr>
            <a:r>
              <a:rPr lang="en-US" sz="1400" i="1">
                <a:solidFill>
                  <a:schemeClr val="folHlink"/>
                </a:solidFill>
              </a:rPr>
              <a:t>Yinong Chen</a:t>
            </a:r>
          </a:p>
        </p:txBody>
      </p:sp>
    </p:spTree>
  </p:cSld>
  <p:clrMap bg1="lt1" tx1="dk1" bg2="lt2" tx2="dk2" accent1="accent1" accent2="accent2" accent3="accent3" accent4="accent4" accent5="accent5" accent6="accent6" hlink="hlink" folHlink="folHlink"/>
  <p:sldLayoutIdLst>
    <p:sldLayoutId id="2147484744" r:id="rId1"/>
    <p:sldLayoutId id="2147484732" r:id="rId2"/>
    <p:sldLayoutId id="2147484733" r:id="rId3"/>
    <p:sldLayoutId id="2147484734" r:id="rId4"/>
    <p:sldLayoutId id="2147484735" r:id="rId5"/>
    <p:sldLayoutId id="2147484736" r:id="rId6"/>
    <p:sldLayoutId id="2147484737" r:id="rId7"/>
    <p:sldLayoutId id="2147484738" r:id="rId8"/>
    <p:sldLayoutId id="2147484739" r:id="rId9"/>
    <p:sldLayoutId id="2147484740" r:id="rId10"/>
    <p:sldLayoutId id="2147484741" r:id="rId11"/>
    <p:sldLayoutId id="2147484742" r:id="rId12"/>
    <p:sldLayoutId id="2147484743" r:id="rId13"/>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afterEffect">
                                  <p:stCondLst>
                                    <p:cond delay="0"/>
                                  </p:stCondLst>
                                  <p:childTnLst>
                                    <p:animEffect transition="out" filter="fade">
                                      <p:cBhvr>
                                        <p:cTn id="6" dur="5000"/>
                                        <p:tgtEl>
                                          <p:spTgt spid="205839"/>
                                        </p:tgtEl>
                                      </p:cBhvr>
                                    </p:animEffect>
                                    <p:set>
                                      <p:cBhvr>
                                        <p:cTn id="7" dur="1" fill="hold">
                                          <p:stCondLst>
                                            <p:cond delay="4999"/>
                                          </p:stCondLst>
                                        </p:cTn>
                                        <p:tgtEl>
                                          <p:spTgt spid="2058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Times New Roman" pitchFamily="18" charset="0"/>
        </a:defRPr>
      </a:lvl2pPr>
      <a:lvl3pPr algn="l" rtl="0" eaLnBrk="0" fontAlgn="base" hangingPunct="0">
        <a:spcBef>
          <a:spcPct val="0"/>
        </a:spcBef>
        <a:spcAft>
          <a:spcPct val="0"/>
        </a:spcAft>
        <a:defRPr sz="3200" b="1">
          <a:solidFill>
            <a:schemeClr val="tx2"/>
          </a:solidFill>
          <a:latin typeface="Times New Roman" pitchFamily="18" charset="0"/>
        </a:defRPr>
      </a:lvl3pPr>
      <a:lvl4pPr algn="l" rtl="0" eaLnBrk="0" fontAlgn="base" hangingPunct="0">
        <a:spcBef>
          <a:spcPct val="0"/>
        </a:spcBef>
        <a:spcAft>
          <a:spcPct val="0"/>
        </a:spcAft>
        <a:defRPr sz="3200" b="1">
          <a:solidFill>
            <a:schemeClr val="tx2"/>
          </a:solidFill>
          <a:latin typeface="Times New Roman" pitchFamily="18" charset="0"/>
        </a:defRPr>
      </a:lvl4pPr>
      <a:lvl5pPr algn="l" rtl="0" eaLnBrk="0" fontAlgn="base" hangingPunct="0">
        <a:spcBef>
          <a:spcPct val="0"/>
        </a:spcBef>
        <a:spcAft>
          <a:spcPct val="0"/>
        </a:spcAft>
        <a:defRPr sz="3200" b="1">
          <a:solidFill>
            <a:schemeClr val="tx2"/>
          </a:solidFill>
          <a:latin typeface="Times New Roman" pitchFamily="18" charset="0"/>
        </a:defRPr>
      </a:lvl5pPr>
      <a:lvl6pPr marL="457200" algn="l" rtl="0" fontAlgn="base">
        <a:spcBef>
          <a:spcPct val="0"/>
        </a:spcBef>
        <a:spcAft>
          <a:spcPct val="0"/>
        </a:spcAft>
        <a:defRPr sz="3200" b="1">
          <a:solidFill>
            <a:schemeClr val="tx2"/>
          </a:solidFill>
          <a:latin typeface="Times New Roman" pitchFamily="18" charset="0"/>
        </a:defRPr>
      </a:lvl6pPr>
      <a:lvl7pPr marL="914400" algn="l" rtl="0" fontAlgn="base">
        <a:spcBef>
          <a:spcPct val="0"/>
        </a:spcBef>
        <a:spcAft>
          <a:spcPct val="0"/>
        </a:spcAft>
        <a:defRPr sz="3200" b="1">
          <a:solidFill>
            <a:schemeClr val="tx2"/>
          </a:solidFill>
          <a:latin typeface="Times New Roman" pitchFamily="18" charset="0"/>
        </a:defRPr>
      </a:lvl7pPr>
      <a:lvl8pPr marL="1371600" algn="l" rtl="0" fontAlgn="base">
        <a:spcBef>
          <a:spcPct val="0"/>
        </a:spcBef>
        <a:spcAft>
          <a:spcPct val="0"/>
        </a:spcAft>
        <a:defRPr sz="3200" b="1">
          <a:solidFill>
            <a:schemeClr val="tx2"/>
          </a:solidFill>
          <a:latin typeface="Times New Roman" pitchFamily="18" charset="0"/>
        </a:defRPr>
      </a:lvl8pPr>
      <a:lvl9pPr marL="1828800" algn="l" rtl="0" fontAlgn="base">
        <a:spcBef>
          <a:spcPct val="0"/>
        </a:spcBef>
        <a:spcAft>
          <a:spcPct val="0"/>
        </a:spcAft>
        <a:defRPr sz="32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8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8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8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18/10/relationships/comments" Target="../comments/modernComment_20E_0.xm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microsoft.com/office/2018/10/relationships/comments" Target="../comments/modernComment_263_821DD819.xml"/><Relationship Id="rId2" Type="http://schemas.openxmlformats.org/officeDocument/2006/relationships/notesSlide" Target="../notesSlides/notesSlide95.xml"/><Relationship Id="rId1" Type="http://schemas.openxmlformats.org/officeDocument/2006/relationships/slideLayout" Target="../slideLayouts/slideLayout4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0.xml"/></Relationships>
</file>

<file path=ppt/slides/_rels/slide10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7.xml"/><Relationship Id="rId1" Type="http://schemas.openxmlformats.org/officeDocument/2006/relationships/slideLayout" Target="../slideLayouts/slideLayout4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2.xml"/></Relationships>
</file>

<file path=ppt/slides/_rels/slide1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9.xml"/><Relationship Id="rId1" Type="http://schemas.openxmlformats.org/officeDocument/2006/relationships/slideLayout" Target="../slideLayouts/slideLayout50.xml"/><Relationship Id="rId5" Type="http://schemas.openxmlformats.org/officeDocument/2006/relationships/image" Target="../media/image42.png"/><Relationship Id="rId4" Type="http://schemas.openxmlformats.org/officeDocument/2006/relationships/image" Target="../media/image41.png"/></Relationships>
</file>

<file path=ppt/slides/_rels/slide10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0.xml"/><Relationship Id="rId1" Type="http://schemas.openxmlformats.org/officeDocument/2006/relationships/slideLayout" Target="../slideLayouts/slideLayout50.xml"/><Relationship Id="rId4" Type="http://schemas.openxmlformats.org/officeDocument/2006/relationships/image" Target="../media/image44.png"/></Relationships>
</file>

<file path=ppt/slides/_rels/slide10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0.xml"/></Relationships>
</file>

<file path=ppt/slides/_rels/slide1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0.xml"/><Relationship Id="rId5" Type="http://schemas.openxmlformats.org/officeDocument/2006/relationships/image" Target="../media/image46.png"/><Relationship Id="rId4" Type="http://schemas.openxmlformats.org/officeDocument/2006/relationships/image" Target="../media/image45.png"/></Relationships>
</file>

<file path=ppt/slides/_rels/slide10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0.xml"/></Relationships>
</file>

<file path=ppt/slides/_rels/slide1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0.xml"/></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4.xml"/><Relationship Id="rId1" Type="http://schemas.openxmlformats.org/officeDocument/2006/relationships/slideLayout" Target="../slideLayouts/slideLayout52.xml"/><Relationship Id="rId4" Type="http://schemas.openxmlformats.org/officeDocument/2006/relationships/image" Target="../media/image5.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E7_0.xml"/><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5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5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53.xml"/></Relationships>
</file>

<file path=ppt/slides/_rels/slide1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8.xml"/><Relationship Id="rId1" Type="http://schemas.openxmlformats.org/officeDocument/2006/relationships/slideLayout" Target="../slideLayouts/slideLayout5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5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3.xml"/></Relationships>
</file>

<file path=ppt/slides/_rels/slide13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22.xml"/><Relationship Id="rId1" Type="http://schemas.openxmlformats.org/officeDocument/2006/relationships/slideLayout" Target="../slideLayouts/slideLayout53.xml"/><Relationship Id="rId6" Type="http://schemas.openxmlformats.org/officeDocument/2006/relationships/image" Target="../media/image52.wmf"/><Relationship Id="rId5" Type="http://schemas.openxmlformats.org/officeDocument/2006/relationships/image" Target="../media/image51.wmf"/><Relationship Id="rId10" Type="http://schemas.openxmlformats.org/officeDocument/2006/relationships/image" Target="../media/image56.wmf"/><Relationship Id="rId4" Type="http://schemas.openxmlformats.org/officeDocument/2006/relationships/image" Target="../media/image50.png"/><Relationship Id="rId9" Type="http://schemas.openxmlformats.org/officeDocument/2006/relationships/image" Target="../media/image55.wmf"/></Relationships>
</file>

<file path=ppt/slides/_rels/slide133.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23.xml"/><Relationship Id="rId1" Type="http://schemas.openxmlformats.org/officeDocument/2006/relationships/slideLayout" Target="../slideLayouts/slideLayout53.xml"/><Relationship Id="rId6" Type="http://schemas.openxmlformats.org/officeDocument/2006/relationships/image" Target="../media/image53.png"/><Relationship Id="rId5" Type="http://schemas.openxmlformats.org/officeDocument/2006/relationships/image" Target="../media/image52.wmf"/><Relationship Id="rId4" Type="http://schemas.openxmlformats.org/officeDocument/2006/relationships/image" Target="../media/image51.wmf"/></Relationships>
</file>

<file path=ppt/slides/_rels/slide13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9.png"/><Relationship Id="rId2" Type="http://schemas.openxmlformats.org/officeDocument/2006/relationships/notesSlide" Target="../notesSlides/notesSlide124.xml"/><Relationship Id="rId1" Type="http://schemas.openxmlformats.org/officeDocument/2006/relationships/slideLayout" Target="../slideLayouts/slideLayout53.xml"/><Relationship Id="rId6" Type="http://schemas.openxmlformats.org/officeDocument/2006/relationships/image" Target="../media/image58.wmf"/><Relationship Id="rId5" Type="http://schemas.openxmlformats.org/officeDocument/2006/relationships/image" Target="../media/image54.png"/><Relationship Id="rId4" Type="http://schemas.openxmlformats.org/officeDocument/2006/relationships/image" Target="../media/image53.png"/></Relationships>
</file>

<file path=ppt/slides/_rels/slide135.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image" Target="../media/image49.png"/><Relationship Id="rId7" Type="http://schemas.openxmlformats.org/officeDocument/2006/relationships/image" Target="../media/image54.png"/><Relationship Id="rId12" Type="http://schemas.openxmlformats.org/officeDocument/2006/relationships/image" Target="../media/image61.png"/><Relationship Id="rId2" Type="http://schemas.openxmlformats.org/officeDocument/2006/relationships/notesSlide" Target="../notesSlides/notesSlide125.xml"/><Relationship Id="rId1" Type="http://schemas.openxmlformats.org/officeDocument/2006/relationships/slideLayout" Target="../slideLayouts/slideLayout53.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wmf"/><Relationship Id="rId10" Type="http://schemas.openxmlformats.org/officeDocument/2006/relationships/image" Target="../media/image59.png"/><Relationship Id="rId4" Type="http://schemas.openxmlformats.org/officeDocument/2006/relationships/image" Target="../media/image51.wmf"/><Relationship Id="rId9" Type="http://schemas.openxmlformats.org/officeDocument/2006/relationships/image" Target="../media/image56.wmf"/></Relationships>
</file>

<file path=ppt/slides/_rels/slide13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6.xml"/><Relationship Id="rId1" Type="http://schemas.openxmlformats.org/officeDocument/2006/relationships/slideLayout" Target="../slideLayouts/slideLayout53.xml"/><Relationship Id="rId5" Type="http://schemas.openxmlformats.org/officeDocument/2006/relationships/image" Target="../media/image64.png"/><Relationship Id="rId4" Type="http://schemas.openxmlformats.org/officeDocument/2006/relationships/image" Target="../media/image63.jpeg"/></Relationships>
</file>

<file path=ppt/slides/_rels/slide137.xml.rels><?xml version="1.0" encoding="UTF-8" standalone="yes"?>
<Relationships xmlns="http://schemas.openxmlformats.org/package/2006/relationships"><Relationship Id="rId3" Type="http://schemas.openxmlformats.org/officeDocument/2006/relationships/hyperlink" Target="http://software.intel.com/en-us/blogs/2011/01/10/using-the-intel-threading-building-blocks-graph-community-preview-feature-an-implementation-of-dining-philosophers/?cid=sw:Dining_Philos_Blog_JK4" TargetMode="External"/><Relationship Id="rId2" Type="http://schemas.openxmlformats.org/officeDocument/2006/relationships/image" Target="../media/image65.png"/><Relationship Id="rId1" Type="http://schemas.openxmlformats.org/officeDocument/2006/relationships/slideLayout" Target="../slideLayouts/slideLayout53.xml"/><Relationship Id="rId4" Type="http://schemas.openxmlformats.org/officeDocument/2006/relationships/image" Target="../media/image66.png"/></Relationships>
</file>

<file path=ppt/slides/_rels/slide138.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127.xml"/><Relationship Id="rId1" Type="http://schemas.openxmlformats.org/officeDocument/2006/relationships/slideLayout" Target="../slideLayouts/slideLayout5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microsoft.com/office/2018/10/relationships/comments" Target="../comments/modernComment_1E9_0.xml"/><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5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5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5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5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4.xml"/><Relationship Id="rId1" Type="http://schemas.openxmlformats.org/officeDocument/2006/relationships/slideLayout" Target="../slideLayouts/slideLayout65.xml"/><Relationship Id="rId4" Type="http://schemas.openxmlformats.org/officeDocument/2006/relationships/image" Target="../media/image5.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49.xml.rels><?xml version="1.0" encoding="UTF-8" standalone="yes"?>
<Relationships xmlns="http://schemas.openxmlformats.org/package/2006/relationships"><Relationship Id="rId3" Type="http://schemas.openxmlformats.org/officeDocument/2006/relationships/hyperlink" Target="https://docs.oracle.com/javase/7/docs/api/java/lang/Thread.html" TargetMode="External"/><Relationship Id="rId2" Type="http://schemas.openxmlformats.org/officeDocument/2006/relationships/notesSlide" Target="../notesSlides/notesSlide135.xml"/><Relationship Id="rId1" Type="http://schemas.openxmlformats.org/officeDocument/2006/relationships/slideLayout" Target="../slideLayouts/slideLayout66.xml"/><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6.xml"/><Relationship Id="rId1" Type="http://schemas.openxmlformats.org/officeDocument/2006/relationships/slideLayout" Target="../slideLayouts/slideLayout66.xml"/></Relationships>
</file>

<file path=ppt/slides/_rels/slide151.xml.rels><?xml version="1.0" encoding="UTF-8" standalone="yes"?>
<Relationships xmlns="http://schemas.openxmlformats.org/package/2006/relationships"><Relationship Id="rId3" Type="http://schemas.openxmlformats.org/officeDocument/2006/relationships/hyperlink" Target="https://docs.oracle.com/cd/E18752_01/pdf/816-5137.pdf" TargetMode="External"/><Relationship Id="rId2" Type="http://schemas.openxmlformats.org/officeDocument/2006/relationships/notesSlide" Target="../notesSlides/notesSlide137.xml"/><Relationship Id="rId1" Type="http://schemas.openxmlformats.org/officeDocument/2006/relationships/slideLayout" Target="../slideLayouts/slideLayout66.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66.xml"/></Relationships>
</file>

<file path=ppt/slides/_rels/slide1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0.xml"/><Relationship Id="rId1" Type="http://schemas.openxmlformats.org/officeDocument/2006/relationships/slideLayout" Target="../slideLayouts/slideLayout66.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6.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6.xml"/></Relationships>
</file>

<file path=ppt/slides/_rels/slide1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3.xml"/><Relationship Id="rId1" Type="http://schemas.openxmlformats.org/officeDocument/2006/relationships/slideLayout" Target="../slideLayouts/slideLayout66.xml"/><Relationship Id="rId4" Type="http://schemas.openxmlformats.org/officeDocument/2006/relationships/image" Target="../media/image71.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6.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6.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6.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6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6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6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6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6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66.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66.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66.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6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6.xml"/></Relationships>
</file>

<file path=ppt/slides/_rels/slide1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5.xml"/><Relationship Id="rId1" Type="http://schemas.openxmlformats.org/officeDocument/2006/relationships/slideLayout" Target="../slideLayouts/slideLayout78.xml"/><Relationship Id="rId4" Type="http://schemas.openxmlformats.org/officeDocument/2006/relationships/image" Target="../media/image5.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9.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90.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90.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9.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9.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9.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9.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79.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79.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89.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89.xml"/></Relationships>
</file>

<file path=ppt/slides/_rels/slide1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8.xml"/><Relationship Id="rId1" Type="http://schemas.openxmlformats.org/officeDocument/2006/relationships/slideLayout" Target="../slideLayouts/slideLayout89.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9.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79.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9.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79.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79.xml"/></Relationships>
</file>

<file path=ppt/slides/_rels/slide203.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notesSlide" Target="../notesSlides/notesSlide185.xml"/><Relationship Id="rId1" Type="http://schemas.openxmlformats.org/officeDocument/2006/relationships/slideLayout" Target="../slideLayouts/slideLayout79.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79.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79.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9.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9.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9.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79.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79.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79.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84.xml"/></Relationships>
</file>

<file path=ppt/slides/_rels/slide2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6.xml"/><Relationship Id="rId1" Type="http://schemas.openxmlformats.org/officeDocument/2006/relationships/slideLayout" Target="../slideLayouts/slideLayout8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79.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79.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79.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79.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7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79.xml"/></Relationships>
</file>

<file path=ppt/slides/_rels/slide2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3.xml"/><Relationship Id="rId1" Type="http://schemas.openxmlformats.org/officeDocument/2006/relationships/slideLayout" Target="../slideLayouts/slideLayout91.xml"/><Relationship Id="rId4" Type="http://schemas.openxmlformats.org/officeDocument/2006/relationships/image" Target="../media/image5.png"/></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92.xml"/></Relationships>
</file>

<file path=ppt/slides/_rels/slide223.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205.xml"/><Relationship Id="rId1" Type="http://schemas.openxmlformats.org/officeDocument/2006/relationships/slideLayout" Target="../slideLayouts/slideLayout9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9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9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9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9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9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92.xml"/></Relationships>
</file>

<file path=ppt/slides/_rels/slide2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2.xml"/><Relationship Id="rId1" Type="http://schemas.openxmlformats.org/officeDocument/2006/relationships/slideLayout" Target="../slideLayouts/slideLayout9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92.xml"/><Relationship Id="rId5" Type="http://schemas.openxmlformats.org/officeDocument/2006/relationships/image" Target="../media/image81.jpeg"/><Relationship Id="rId4" Type="http://schemas.openxmlformats.org/officeDocument/2006/relationships/image" Target="../media/image80.jpeg"/></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92.xml"/></Relationships>
</file>

<file path=ppt/slides/_rels/slide235.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214.xml"/><Relationship Id="rId1" Type="http://schemas.openxmlformats.org/officeDocument/2006/relationships/slideLayout" Target="../slideLayouts/slideLayout9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9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9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9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9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40.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219.xml"/><Relationship Id="rId1" Type="http://schemas.openxmlformats.org/officeDocument/2006/relationships/slideLayout" Target="../slideLayouts/slideLayout92.xml"/><Relationship Id="rId4" Type="http://schemas.openxmlformats.org/officeDocument/2006/relationships/image" Target="../media/image83.png"/></Relationships>
</file>

<file path=ppt/slides/_rels/slide241.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notesSlide" Target="../notesSlides/notesSlide220.xml"/><Relationship Id="rId1" Type="http://schemas.openxmlformats.org/officeDocument/2006/relationships/slideLayout" Target="../slideLayouts/slideLayout9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91.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9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9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92.xml"/></Relationships>
</file>

<file path=ppt/slides/_rels/slide246.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25.xml"/><Relationship Id="rId1" Type="http://schemas.openxmlformats.org/officeDocument/2006/relationships/slideLayout" Target="../slideLayouts/slideLayout9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92.xml"/></Relationships>
</file>

<file path=ppt/slides/_rels/slide248.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9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9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92.xml"/></Relationships>
</file>

<file path=ppt/slides/_rels/slide2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29.xml"/><Relationship Id="rId1" Type="http://schemas.openxmlformats.org/officeDocument/2006/relationships/slideLayout" Target="../slideLayouts/slideLayout9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92.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04.xml"/></Relationships>
</file>

<file path=ppt/slides/_rels/slide2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2.xml"/><Relationship Id="rId1" Type="http://schemas.openxmlformats.org/officeDocument/2006/relationships/slideLayout" Target="../slideLayouts/slideLayout10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9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9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9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9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92.xml"/></Relationships>
</file>

<file path=ppt/slides/_rels/slide2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38.xml"/><Relationship Id="rId1" Type="http://schemas.openxmlformats.org/officeDocument/2006/relationships/slideLayout" Target="../slideLayouts/slideLayout92.xml"/></Relationships>
</file>

<file path=ppt/slides/_rels/slide2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9.xml"/><Relationship Id="rId1" Type="http://schemas.openxmlformats.org/officeDocument/2006/relationships/slideLayout" Target="../slideLayouts/slideLayout105.xml"/><Relationship Id="rId4" Type="http://schemas.openxmlformats.org/officeDocument/2006/relationships/image" Target="../media/image5.png"/></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0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06.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06.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06.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06.xml"/></Relationships>
</file>

<file path=ppt/slides/_rels/slide2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5.xml"/><Relationship Id="rId1" Type="http://schemas.openxmlformats.org/officeDocument/2006/relationships/slideLayout" Target="../slideLayouts/slideLayout106.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06.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06.xml"/></Relationships>
</file>

<file path=ppt/slides/_rels/slide271.xml.rels><?xml version="1.0" encoding="UTF-8" standalone="yes"?>
<Relationships xmlns="http://schemas.openxmlformats.org/package/2006/relationships"><Relationship Id="rId3" Type="http://schemas.openxmlformats.org/officeDocument/2006/relationships/hyperlink" Target="https://developers.google.com/web/fundamentals/primers/promises" TargetMode="External"/><Relationship Id="rId2" Type="http://schemas.openxmlformats.org/officeDocument/2006/relationships/notesSlide" Target="../notesSlides/notesSlide248.xml"/><Relationship Id="rId1" Type="http://schemas.openxmlformats.org/officeDocument/2006/relationships/slideLayout" Target="../slideLayouts/slideLayout106.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06.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06.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106.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106.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10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8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0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8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54.xml"/><Relationship Id="rId1" Type="http://schemas.openxmlformats.org/officeDocument/2006/relationships/slideLayout" Target="../slideLayouts/slideLayout106.xml"/><Relationship Id="rId6" Type="http://schemas.openxmlformats.org/officeDocument/2006/relationships/image" Target="../media/image102.png"/><Relationship Id="rId5" Type="http://schemas.openxmlformats.org/officeDocument/2006/relationships/customXml" Target="../ink/ink2.xml"/><Relationship Id="rId4" Type="http://schemas.openxmlformats.org/officeDocument/2006/relationships/image" Target="../media/image101.png"/></Relationships>
</file>

<file path=ppt/slides/_rels/slide2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customXml" Target="../ink/ink3.xml"/><Relationship Id="rId1" Type="http://schemas.openxmlformats.org/officeDocument/2006/relationships/slideLayout" Target="../slideLayouts/slideLayout106.xml"/><Relationship Id="rId5" Type="http://schemas.openxmlformats.org/officeDocument/2006/relationships/image" Target="../media/image104.png"/><Relationship Id="rId4" Type="http://schemas.openxmlformats.org/officeDocument/2006/relationships/customXml" Target="../ink/ink4.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8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5.png"/><Relationship Id="rId1" Type="http://schemas.openxmlformats.org/officeDocument/2006/relationships/slideLayout" Target="../slideLayouts/slideLayout106.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0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106.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110.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06.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106.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106.xml"/></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106.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0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106.xml"/></Relationships>
</file>

<file path=ppt/slides/_rels/slide30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64.xml"/><Relationship Id="rId1" Type="http://schemas.openxmlformats.org/officeDocument/2006/relationships/slideLayout" Target="../slideLayouts/slideLayout106.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106.xml"/></Relationships>
</file>

<file path=ppt/slides/_rels/slide30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6.xml"/><Relationship Id="rId1" Type="http://schemas.openxmlformats.org/officeDocument/2006/relationships/slideLayout" Target="../slideLayouts/slideLayout106.xml"/><Relationship Id="rId5" Type="http://schemas.openxmlformats.org/officeDocument/2006/relationships/chart" Target="../charts/chart3.xml"/><Relationship Id="rId4" Type="http://schemas.openxmlformats.org/officeDocument/2006/relationships/chart" Target="../charts/chart2.xml"/></Relationships>
</file>

<file path=ppt/slides/_rels/slide3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06.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106.xml"/></Relationships>
</file>

<file path=ppt/slides/_rels/slide30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06.xml"/><Relationship Id="rId5" Type="http://schemas.openxmlformats.org/officeDocument/2006/relationships/image" Target="../media/image111.png"/><Relationship Id="rId4" Type="http://schemas.openxmlformats.org/officeDocument/2006/relationships/image" Target="../media/image110.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0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1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06.xml"/><Relationship Id="rId5" Type="http://schemas.openxmlformats.org/officeDocument/2006/relationships/image" Target="../media/image115.png"/><Relationship Id="rId4" Type="http://schemas.openxmlformats.org/officeDocument/2006/relationships/image" Target="../media/image114.png"/></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10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1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06.xml"/><Relationship Id="rId5" Type="http://schemas.openxmlformats.org/officeDocument/2006/relationships/image" Target="../media/image119.png"/><Relationship Id="rId4" Type="http://schemas.openxmlformats.org/officeDocument/2006/relationships/image" Target="../media/image118.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106.xml"/></Relationships>
</file>

<file path=ppt/slides/_rels/slide318.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106.xml"/></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0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06.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06.xml"/></Relationships>
</file>

<file path=ppt/slides/_rels/slide32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75.xml"/><Relationship Id="rId1" Type="http://schemas.openxmlformats.org/officeDocument/2006/relationships/slideLayout" Target="../slideLayouts/slideLayout10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106.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77.xml"/><Relationship Id="rId1" Type="http://schemas.openxmlformats.org/officeDocument/2006/relationships/slideLayout" Target="../slideLayouts/slideLayout106.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image" Target="../media/image10.sv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7.xml"/><Relationship Id="rId4" Type="http://schemas.openxmlformats.org/officeDocument/2006/relationships/image" Target="../media/image10.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3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microsoft.com/office/2018/10/relationships/comments" Target="../comments/modernComment_209_0.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hyperlink" Target="mailto:cse445instructor@asu.edu" TargetMode="External"/><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39.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49.xml"/><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3" Type="http://schemas.microsoft.com/office/2018/10/relationships/comments" Target="../comments/modernComment_20A_0.xm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0.xml"/></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4.xml"/><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39.xml"/><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0.xml"/></Relationships>
</file>

<file path=ppt/slides/_rels/slide75.xml.rels><?xml version="1.0" encoding="UTF-8" standalone="yes"?>
<Relationships xmlns="http://schemas.openxmlformats.org/package/2006/relationships"><Relationship Id="rId3" Type="http://schemas.openxmlformats.org/officeDocument/2006/relationships/hyperlink" Target="https://netbeans.org/" TargetMode="External"/><Relationship Id="rId2" Type="http://schemas.openxmlformats.org/officeDocument/2006/relationships/notesSlide" Target="../notesSlides/notesSlide73.xml"/><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3" Type="http://schemas.openxmlformats.org/officeDocument/2006/relationships/hyperlink" Target="https://docs.microsoft.com/en-us/visualstudio/ide/quickstart-python?view=vs-2022" TargetMode="External"/><Relationship Id="rId2" Type="http://schemas.openxmlformats.org/officeDocument/2006/relationships/notesSlide" Target="../notesSlides/notesSlide74.xml"/><Relationship Id="rId1" Type="http://schemas.openxmlformats.org/officeDocument/2006/relationships/slideLayout" Target="../slideLayouts/slideLayout40.xml"/></Relationships>
</file>

<file path=ppt/slides/_rels/slide77.xml.rels><?xml version="1.0" encoding="UTF-8" standalone="yes"?>
<Relationships xmlns="http://schemas.openxmlformats.org/package/2006/relationships"><Relationship Id="rId3" Type="http://schemas.microsoft.com/office/2018/10/relationships/comments" Target="../comments/modernComment_24C_F2F964B5.xml"/><Relationship Id="rId2" Type="http://schemas.openxmlformats.org/officeDocument/2006/relationships/notesSlide" Target="../notesSlides/notesSlide75.xml"/><Relationship Id="rId1" Type="http://schemas.openxmlformats.org/officeDocument/2006/relationships/slideLayout" Target="../slideLayouts/slideLayout4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0.xml"/></Relationships>
</file>

<file path=ppt/slides/_rels/slide7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7.xml"/><Relationship Id="rId1" Type="http://schemas.openxmlformats.org/officeDocument/2006/relationships/slideLayout" Target="../slideLayouts/slideLayout40.xml"/><Relationship Id="rId6" Type="http://schemas.openxmlformats.org/officeDocument/2006/relationships/image" Target="../media/image18.wmf"/><Relationship Id="rId5" Type="http://schemas.openxmlformats.org/officeDocument/2006/relationships/image" Target="../media/image22.jpeg"/><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0.xml"/></Relationships>
</file>

<file path=ppt/slides/_rels/slide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1.xml"/><Relationship Id="rId1" Type="http://schemas.openxmlformats.org/officeDocument/2006/relationships/slideLayout" Target="../slideLayouts/slideLayout40.xml"/><Relationship Id="rId4" Type="http://schemas.openxmlformats.org/officeDocument/2006/relationships/hyperlink" Target="http://www.ebxml.org/"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0.xml"/></Relationships>
</file>

<file path=ppt/slides/_rels/slide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3.xml"/><Relationship Id="rId1" Type="http://schemas.openxmlformats.org/officeDocument/2006/relationships/slideLayout" Target="../slideLayouts/slideLayout45.xml"/></Relationships>
</file>

<file path=ppt/slides/_rels/slide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4.xml"/><Relationship Id="rId1" Type="http://schemas.openxmlformats.org/officeDocument/2006/relationships/slideLayout" Target="../slideLayouts/slideLayout4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8.xml"/><Relationship Id="rId1" Type="http://schemas.openxmlformats.org/officeDocument/2006/relationships/slideLayout" Target="../slideLayouts/slideLayout4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venus.sod.asu.edu/WSRepository/repository.html" TargetMode="External"/><Relationship Id="rId1" Type="http://schemas.openxmlformats.org/officeDocument/2006/relationships/slideLayout" Target="../slideLayouts/slideLayout4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0.xml"/></Relationships>
</file>

<file path=ppt/slides/_rels/slide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1.xml"/><Relationship Id="rId1" Type="http://schemas.openxmlformats.org/officeDocument/2006/relationships/slideLayout" Target="../slideLayouts/slideLayout40.xml"/><Relationship Id="rId4" Type="http://schemas.openxmlformats.org/officeDocument/2006/relationships/image" Target="../media/image35.png"/></Relationships>
</file>

<file path=ppt/slides/_rels/slide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2.xml"/><Relationship Id="rId1" Type="http://schemas.openxmlformats.org/officeDocument/2006/relationships/slideLayout" Target="../slideLayouts/slideLayout40.xml"/></Relationships>
</file>

<file path=ppt/slides/_rels/slide9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3.xml"/><Relationship Id="rId1" Type="http://schemas.openxmlformats.org/officeDocument/2006/relationships/slideLayout" Target="../slideLayouts/slideLayout40.xml"/></Relationships>
</file>

<file path=ppt/slides/_rels/slide9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4.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AutoShape 2"/>
          <p:cNvSpPr>
            <a:spLocks noGrp="1" noChangeArrowheads="1"/>
          </p:cNvSpPr>
          <p:nvPr>
            <p:ph type="ctrTitle"/>
          </p:nvPr>
        </p:nvSpPr>
        <p:spPr>
          <a:xfrm>
            <a:off x="1524000" y="914400"/>
            <a:ext cx="6934200" cy="2057400"/>
          </a:xfrm>
        </p:spPr>
        <p:txBody>
          <a:bodyPr/>
          <a:lstStyle/>
          <a:p>
            <a:pPr eaLnBrk="1" hangingPunct="1">
              <a:lnSpc>
                <a:spcPct val="130000"/>
              </a:lnSpc>
            </a:pPr>
            <a:r>
              <a:rPr lang="en-US" sz="3200" dirty="0">
                <a:solidFill>
                  <a:schemeClr val="tx2"/>
                </a:solidFill>
              </a:rPr>
              <a:t>CSE 445/598</a:t>
            </a:r>
            <a:br>
              <a:rPr lang="en-US" sz="3200" dirty="0">
                <a:solidFill>
                  <a:schemeClr val="tx2"/>
                </a:solidFill>
              </a:rPr>
            </a:br>
            <a:r>
              <a:rPr lang="en-US" sz="3200" dirty="0">
                <a:solidFill>
                  <a:schemeClr val="tx2"/>
                </a:solidFill>
              </a:rPr>
              <a:t>Distributed Software Development</a:t>
            </a:r>
            <a:endParaRPr lang="en-US" dirty="0">
              <a:solidFill>
                <a:schemeClr val="tx2"/>
              </a:solidFill>
            </a:endParaRPr>
          </a:p>
        </p:txBody>
      </p:sp>
      <p:sp>
        <p:nvSpPr>
          <p:cNvPr id="3075" name="Rectangle 3"/>
          <p:cNvSpPr>
            <a:spLocks noGrp="1" noChangeArrowheads="1"/>
          </p:cNvSpPr>
          <p:nvPr>
            <p:ph type="subTitle" idx="1"/>
          </p:nvPr>
        </p:nvSpPr>
        <p:spPr>
          <a:xfrm>
            <a:off x="2982967" y="4343400"/>
            <a:ext cx="5257800" cy="685800"/>
          </a:xfrm>
        </p:spPr>
        <p:txBody>
          <a:bodyPr/>
          <a:lstStyle/>
          <a:p>
            <a:pPr algn="r" eaLnBrk="1" hangingPunct="1"/>
            <a:r>
              <a:rPr lang="en-US" sz="3200" dirty="0">
                <a:solidFill>
                  <a:srgbClr val="003399"/>
                </a:solidFill>
              </a:rPr>
              <a:t>Dr. Yinong Chen</a:t>
            </a:r>
          </a:p>
        </p:txBody>
      </p:sp>
      <p:grpSp>
        <p:nvGrpSpPr>
          <p:cNvPr id="9" name="Group 8">
            <a:extLst>
              <a:ext uri="{FF2B5EF4-FFF2-40B4-BE49-F238E27FC236}">
                <a16:creationId xmlns:a16="http://schemas.microsoft.com/office/drawing/2014/main" id="{C4A1BB9B-E470-43BE-9AF9-2BD6C6B6F089}"/>
              </a:ext>
            </a:extLst>
          </p:cNvPr>
          <p:cNvGrpSpPr/>
          <p:nvPr/>
        </p:nvGrpSpPr>
        <p:grpSpPr>
          <a:xfrm>
            <a:off x="4644681" y="175662"/>
            <a:ext cx="4152726" cy="623244"/>
            <a:chOff x="436902" y="327583"/>
            <a:chExt cx="4562475" cy="611635"/>
          </a:xfrm>
        </p:grpSpPr>
        <p:pic>
          <p:nvPicPr>
            <p:cNvPr id="13" name="Picture 12">
              <a:extLst>
                <a:ext uri="{FF2B5EF4-FFF2-40B4-BE49-F238E27FC236}">
                  <a16:creationId xmlns:a16="http://schemas.microsoft.com/office/drawing/2014/main" id="{6A146224-BF1B-4222-8C5B-4E5D4AFDD940}"/>
                </a:ext>
              </a:extLst>
            </p:cNvPr>
            <p:cNvPicPr>
              <a:picLocks noChangeAspect="1"/>
            </p:cNvPicPr>
            <p:nvPr/>
          </p:nvPicPr>
          <p:blipFill>
            <a:blip r:embed="rId3"/>
            <a:stretch>
              <a:fillRect/>
            </a:stretch>
          </p:blipFill>
          <p:spPr>
            <a:xfrm>
              <a:off x="437483" y="539168"/>
              <a:ext cx="2124075" cy="400050"/>
            </a:xfrm>
            <a:prstGeom prst="rect">
              <a:avLst/>
            </a:prstGeom>
          </p:spPr>
        </p:pic>
        <p:pic>
          <p:nvPicPr>
            <p:cNvPr id="14" name="Picture 13">
              <a:extLst>
                <a:ext uri="{FF2B5EF4-FFF2-40B4-BE49-F238E27FC236}">
                  <a16:creationId xmlns:a16="http://schemas.microsoft.com/office/drawing/2014/main" id="{2225EDE8-DE62-46B9-B267-B733F681054A}"/>
                </a:ext>
              </a:extLst>
            </p:cNvPr>
            <p:cNvPicPr>
              <a:picLocks noChangeAspect="1"/>
            </p:cNvPicPr>
            <p:nvPr/>
          </p:nvPicPr>
          <p:blipFill>
            <a:blip r:embed="rId4"/>
            <a:stretch>
              <a:fillRect/>
            </a:stretch>
          </p:blipFill>
          <p:spPr>
            <a:xfrm>
              <a:off x="436902" y="327583"/>
              <a:ext cx="4562475" cy="257175"/>
            </a:xfrm>
            <a:prstGeom prst="rect">
              <a:avLst/>
            </a:prstGeom>
          </p:spPr>
        </p:pic>
      </p:grpSp>
      <p:sp>
        <p:nvSpPr>
          <p:cNvPr id="3" name="AutoShape 2">
            <a:extLst>
              <a:ext uri="{FF2B5EF4-FFF2-40B4-BE49-F238E27FC236}">
                <a16:creationId xmlns:a16="http://schemas.microsoft.com/office/drawing/2014/main" id="{58E2A22A-871F-ED2D-6AF6-AA34A0E0858C}"/>
              </a:ext>
            </a:extLst>
          </p:cNvPr>
          <p:cNvSpPr txBox="1">
            <a:spLocks noChangeArrowheads="1"/>
          </p:cNvSpPr>
          <p:nvPr/>
        </p:nvSpPr>
        <p:spPr bwMode="auto">
          <a:xfrm>
            <a:off x="4412408" y="2867097"/>
            <a:ext cx="4332233" cy="1200121"/>
          </a:xfrm>
          <a:prstGeom prst="roundRect">
            <a:avLst>
              <a:gd name="adj" fmla="val 5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lnSpc>
                <a:spcPct val="90000"/>
              </a:lnSpc>
              <a:spcBef>
                <a:spcPct val="0"/>
              </a:spcBef>
              <a:spcAft>
                <a:spcPct val="0"/>
              </a:spcAft>
              <a:defRPr sz="3600" b="1">
                <a:solidFill>
                  <a:schemeClr val="tx1"/>
                </a:solidFill>
                <a:latin typeface="+mj-lt"/>
                <a:ea typeface="+mj-ea"/>
                <a:cs typeface="+mj-cs"/>
              </a:defRPr>
            </a:lvl1pPr>
            <a:lvl2pPr algn="l" rtl="0" eaLnBrk="0" fontAlgn="base" hangingPunct="0">
              <a:lnSpc>
                <a:spcPct val="90000"/>
              </a:lnSpc>
              <a:spcBef>
                <a:spcPct val="0"/>
              </a:spcBef>
              <a:spcAft>
                <a:spcPct val="0"/>
              </a:spcAft>
              <a:defRPr sz="3600" b="1">
                <a:solidFill>
                  <a:schemeClr val="tx2"/>
                </a:solidFill>
                <a:latin typeface="Times New Roman" pitchFamily="18" charset="0"/>
              </a:defRPr>
            </a:lvl2pPr>
            <a:lvl3pPr algn="l" rtl="0" eaLnBrk="0" fontAlgn="base" hangingPunct="0">
              <a:lnSpc>
                <a:spcPct val="90000"/>
              </a:lnSpc>
              <a:spcBef>
                <a:spcPct val="0"/>
              </a:spcBef>
              <a:spcAft>
                <a:spcPct val="0"/>
              </a:spcAft>
              <a:defRPr sz="3600" b="1">
                <a:solidFill>
                  <a:schemeClr val="tx2"/>
                </a:solidFill>
                <a:latin typeface="Times New Roman" pitchFamily="18" charset="0"/>
              </a:defRPr>
            </a:lvl3pPr>
            <a:lvl4pPr algn="l" rtl="0" eaLnBrk="0" fontAlgn="base" hangingPunct="0">
              <a:lnSpc>
                <a:spcPct val="90000"/>
              </a:lnSpc>
              <a:spcBef>
                <a:spcPct val="0"/>
              </a:spcBef>
              <a:spcAft>
                <a:spcPct val="0"/>
              </a:spcAft>
              <a:defRPr sz="3600" b="1">
                <a:solidFill>
                  <a:schemeClr val="tx2"/>
                </a:solidFill>
                <a:latin typeface="Times New Roman" pitchFamily="18" charset="0"/>
              </a:defRPr>
            </a:lvl4pPr>
            <a:lvl5pPr algn="l" rtl="0" eaLnBrk="0" fontAlgn="base" hangingPunct="0">
              <a:lnSpc>
                <a:spcPct val="90000"/>
              </a:lnSpc>
              <a:spcBef>
                <a:spcPct val="0"/>
              </a:spcBef>
              <a:spcAft>
                <a:spcPct val="0"/>
              </a:spcAft>
              <a:defRPr sz="3600" b="1">
                <a:solidFill>
                  <a:schemeClr val="tx2"/>
                </a:solidFill>
                <a:latin typeface="Times New Roman" pitchFamily="18" charset="0"/>
              </a:defRPr>
            </a:lvl5pPr>
            <a:lvl6pPr marL="457200" algn="l" rtl="0" fontAlgn="base">
              <a:lnSpc>
                <a:spcPct val="90000"/>
              </a:lnSpc>
              <a:spcBef>
                <a:spcPct val="0"/>
              </a:spcBef>
              <a:spcAft>
                <a:spcPct val="0"/>
              </a:spcAft>
              <a:defRPr sz="3600" b="1">
                <a:solidFill>
                  <a:schemeClr val="tx2"/>
                </a:solidFill>
                <a:latin typeface="Times New Roman" pitchFamily="18" charset="0"/>
              </a:defRPr>
            </a:lvl6pPr>
            <a:lvl7pPr marL="914400" algn="l" rtl="0" fontAlgn="base">
              <a:lnSpc>
                <a:spcPct val="90000"/>
              </a:lnSpc>
              <a:spcBef>
                <a:spcPct val="0"/>
              </a:spcBef>
              <a:spcAft>
                <a:spcPct val="0"/>
              </a:spcAft>
              <a:defRPr sz="3600" b="1">
                <a:solidFill>
                  <a:schemeClr val="tx2"/>
                </a:solidFill>
                <a:latin typeface="Times New Roman" pitchFamily="18" charset="0"/>
              </a:defRPr>
            </a:lvl7pPr>
            <a:lvl8pPr marL="1371600" algn="l" rtl="0" fontAlgn="base">
              <a:lnSpc>
                <a:spcPct val="90000"/>
              </a:lnSpc>
              <a:spcBef>
                <a:spcPct val="0"/>
              </a:spcBef>
              <a:spcAft>
                <a:spcPct val="0"/>
              </a:spcAft>
              <a:defRPr sz="3600" b="1">
                <a:solidFill>
                  <a:schemeClr val="tx2"/>
                </a:solidFill>
                <a:latin typeface="Times New Roman" pitchFamily="18" charset="0"/>
              </a:defRPr>
            </a:lvl8pPr>
            <a:lvl9pPr marL="1828800" algn="l" rtl="0" fontAlgn="base">
              <a:lnSpc>
                <a:spcPct val="90000"/>
              </a:lnSpc>
              <a:spcBef>
                <a:spcPct val="0"/>
              </a:spcBef>
              <a:spcAft>
                <a:spcPct val="0"/>
              </a:spcAft>
              <a:defRPr sz="3600" b="1">
                <a:solidFill>
                  <a:schemeClr val="tx2"/>
                </a:solidFill>
                <a:latin typeface="Times New Roman" pitchFamily="18" charset="0"/>
              </a:defRPr>
            </a:lvl9pPr>
          </a:lstStyle>
          <a:p>
            <a:pPr eaLnBrk="1" hangingPunct="1">
              <a:lnSpc>
                <a:spcPct val="130000"/>
              </a:lnSpc>
            </a:pPr>
            <a:r>
              <a:rPr lang="en-US" altLang="zh-CN" sz="2800" kern="0" dirty="0">
                <a:solidFill>
                  <a:schemeClr val="tx2"/>
                </a:solidFill>
              </a:rPr>
              <a:t>Lecture 01 Part 2</a:t>
            </a:r>
            <a:endParaRPr lang="en-US" sz="2800" kern="0" dirty="0">
              <a:solidFill>
                <a:schemeClr val="tx2"/>
              </a:solidFill>
            </a:endParaRPr>
          </a:p>
        </p:txBody>
      </p:sp>
      <p:pic>
        <p:nvPicPr>
          <p:cNvPr id="1026" name="Picture 2">
            <a:extLst>
              <a:ext uri="{FF2B5EF4-FFF2-40B4-BE49-F238E27FC236}">
                <a16:creationId xmlns:a16="http://schemas.microsoft.com/office/drawing/2014/main" id="{D623C754-F33C-B247-849B-D72B0E1DAD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901764"/>
            <a:ext cx="3048000" cy="39482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Software Architectures</a:t>
            </a:r>
          </a:p>
        </p:txBody>
      </p:sp>
      <p:sp>
        <p:nvSpPr>
          <p:cNvPr id="11267" name="Content Placeholder 2"/>
          <p:cNvSpPr>
            <a:spLocks noGrp="1"/>
          </p:cNvSpPr>
          <p:nvPr>
            <p:ph idx="1"/>
          </p:nvPr>
        </p:nvSpPr>
        <p:spPr>
          <a:xfrm>
            <a:off x="457200" y="1219200"/>
            <a:ext cx="8269288" cy="5029200"/>
          </a:xfrm>
        </p:spPr>
        <p:txBody>
          <a:bodyPr/>
          <a:lstStyle/>
          <a:p>
            <a:r>
              <a:rPr lang="en-US" dirty="0">
                <a:highlight>
                  <a:srgbClr val="FFFF00"/>
                </a:highlight>
              </a:rPr>
              <a:t>Event-Driven Architecture</a:t>
            </a:r>
          </a:p>
          <a:p>
            <a:pPr lvl="1"/>
            <a:r>
              <a:rPr lang="en-US" dirty="0"/>
              <a:t>The execution flows are determined (triggered) by the occurrences of events in parallel. </a:t>
            </a:r>
          </a:p>
          <a:p>
            <a:pPr lvl="1"/>
            <a:r>
              <a:rPr lang="en-US" dirty="0"/>
              <a:t>An event-generating component takes subscription of other components;</a:t>
            </a:r>
          </a:p>
          <a:p>
            <a:pPr lvl="1"/>
            <a:r>
              <a:rPr lang="en-US" dirty="0"/>
              <a:t>When an event occurs, the event-generating component will notify the components subscribed to the event;</a:t>
            </a:r>
          </a:p>
          <a:p>
            <a:pPr lvl="1"/>
            <a:r>
              <a:rPr lang="en-US" dirty="0"/>
              <a:t>The notified components will call back / process</a:t>
            </a:r>
          </a:p>
          <a:p>
            <a:pPr lvl="1"/>
            <a:r>
              <a:rPr lang="en-US" dirty="0"/>
              <a:t>Will be discussed in more detail in Chapter 2 and also in Chapter 9 (CSE446/598)</a:t>
            </a:r>
          </a:p>
        </p:txBody>
      </p:sp>
      <p:sp>
        <p:nvSpPr>
          <p:cNvPr id="1126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390C39EC-36AB-4F11-8243-5786E000202F}" type="slidenum">
              <a:rPr kumimoji="0" lang="en-US" sz="1800" b="0" i="0" u="none" strike="noStrike" kern="1200" cap="none" spc="0" normalizeH="0" baseline="0" noProof="0" smtClean="0">
                <a:ln>
                  <a:noFill/>
                </a:ln>
                <a:solidFill>
                  <a:srgbClr val="333399"/>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10</a:t>
            </a:fld>
            <a:endParaRPr kumimoji="0" lang="en-US" sz="1800" b="0" i="0" u="none" strike="noStrike" kern="1200" cap="none" spc="0" normalizeH="0" baseline="0" noProof="0">
              <a:ln>
                <a:noFill/>
              </a:ln>
              <a:solidFill>
                <a:srgbClr val="333399"/>
              </a:solidFill>
              <a:effectLst/>
              <a:uLnTx/>
              <a:uFillTx/>
              <a:latin typeface="Times New Roman" pitchFamily="18" charset="0"/>
              <a:ea typeface="+mn-ea"/>
              <a:cs typeface="+mn-cs"/>
            </a:endParaRPr>
          </a:p>
        </p:txBody>
      </p:sp>
    </p:spTree>
  </p:cSld>
  <p:clrMapOvr>
    <a:masterClrMapping/>
  </p:clrMapOvr>
  <p:extLst>
    <p:ext uri="{6950BFC3-D8DA-4A85-94F7-54DA5524770B}">
      <p188:commentRel xmlns:p188="http://schemas.microsoft.com/office/powerpoint/2018/8/main" r:id="rId3"/>
    </p:ext>
  </p:extLs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00790B4F-31B1-4AB8-BD56-CBF59536AFE3}" type="slidenum">
              <a:rPr lang="en-US" b="0" smtClean="0">
                <a:solidFill>
                  <a:schemeClr val="tx2"/>
                </a:solidFill>
              </a:rPr>
              <a:pPr/>
              <a:t>100</a:t>
            </a:fld>
            <a:endParaRPr lang="en-US" b="0">
              <a:solidFill>
                <a:schemeClr val="tx2"/>
              </a:solidFill>
            </a:endParaRPr>
          </a:p>
        </p:txBody>
      </p:sp>
      <p:sp>
        <p:nvSpPr>
          <p:cNvPr id="32771" name="Rectangle 2"/>
          <p:cNvSpPr>
            <a:spLocks noGrp="1" noChangeArrowheads="1"/>
          </p:cNvSpPr>
          <p:nvPr>
            <p:ph type="title"/>
          </p:nvPr>
        </p:nvSpPr>
        <p:spPr/>
        <p:txBody>
          <a:bodyPr/>
          <a:lstStyle/>
          <a:p>
            <a:pPr eaLnBrk="1" hangingPunct="1"/>
            <a:r>
              <a:rPr lang="en-US" altLang="zh-CN" dirty="0">
                <a:ea typeface="宋体" pitchFamily="2" charset="-122"/>
              </a:rPr>
              <a:t>BPEL</a:t>
            </a:r>
          </a:p>
        </p:txBody>
      </p:sp>
      <p:sp>
        <p:nvSpPr>
          <p:cNvPr id="32772" name="Rectangle 3"/>
          <p:cNvSpPr>
            <a:spLocks noGrp="1" noChangeArrowheads="1"/>
          </p:cNvSpPr>
          <p:nvPr>
            <p:ph type="body" idx="1"/>
          </p:nvPr>
        </p:nvSpPr>
        <p:spPr>
          <a:xfrm>
            <a:off x="685800" y="1219200"/>
            <a:ext cx="8269288" cy="5105400"/>
          </a:xfrm>
        </p:spPr>
        <p:txBody>
          <a:bodyPr/>
          <a:lstStyle/>
          <a:p>
            <a:pPr eaLnBrk="1" hangingPunct="1">
              <a:lnSpc>
                <a:spcPct val="90000"/>
              </a:lnSpc>
            </a:pPr>
            <a:r>
              <a:rPr lang="en-US" altLang="zh-CN" dirty="0">
                <a:ea typeface="宋体" pitchFamily="2" charset="-122"/>
              </a:rPr>
              <a:t>BPEL is jointly developed by multiple companies</a:t>
            </a:r>
          </a:p>
          <a:p>
            <a:pPr eaLnBrk="1" hangingPunct="1">
              <a:lnSpc>
                <a:spcPct val="90000"/>
              </a:lnSpc>
            </a:pPr>
            <a:r>
              <a:rPr lang="en-US" altLang="zh-CN" dirty="0">
                <a:ea typeface="宋体" pitchFamily="2" charset="-122"/>
              </a:rPr>
              <a:t>A global model consists of partners and partner links</a:t>
            </a:r>
          </a:p>
          <a:p>
            <a:pPr eaLnBrk="1" hangingPunct="1">
              <a:lnSpc>
                <a:spcPct val="90000"/>
              </a:lnSpc>
            </a:pPr>
            <a:r>
              <a:rPr lang="en-US" altLang="zh-CN" dirty="0">
                <a:ea typeface="宋体" pitchFamily="2" charset="-122"/>
              </a:rPr>
              <a:t>A flow model defines the workflow</a:t>
            </a:r>
          </a:p>
          <a:p>
            <a:pPr eaLnBrk="1" hangingPunct="1">
              <a:lnSpc>
                <a:spcPct val="90000"/>
              </a:lnSpc>
            </a:pPr>
            <a:r>
              <a:rPr lang="en-US" altLang="zh-CN" dirty="0">
                <a:ea typeface="宋体" pitchFamily="2" charset="-122"/>
              </a:rPr>
              <a:t>BPEL provides constructs to specify the data and control flows, including:</a:t>
            </a:r>
          </a:p>
          <a:p>
            <a:pPr marL="1254125" lvl="2" indent="-339725" eaLnBrk="1" hangingPunct="1">
              <a:lnSpc>
                <a:spcPct val="90000"/>
              </a:lnSpc>
              <a:buFont typeface="Wingdings" pitchFamily="2" charset="2"/>
              <a:buChar char="p"/>
            </a:pPr>
            <a:r>
              <a:rPr lang="en-US" altLang="zh-CN" dirty="0">
                <a:ea typeface="宋体" pitchFamily="2" charset="-122"/>
              </a:rPr>
              <a:t>Assign</a:t>
            </a:r>
          </a:p>
          <a:p>
            <a:pPr marL="1254125" lvl="2" indent="-339725" eaLnBrk="1" hangingPunct="1">
              <a:lnSpc>
                <a:spcPct val="90000"/>
              </a:lnSpc>
              <a:buFont typeface="Wingdings" pitchFamily="2" charset="2"/>
              <a:buChar char="p"/>
            </a:pPr>
            <a:r>
              <a:rPr lang="en-US" altLang="zh-CN" dirty="0">
                <a:ea typeface="宋体" pitchFamily="2" charset="-122"/>
              </a:rPr>
              <a:t>Condition</a:t>
            </a:r>
          </a:p>
          <a:p>
            <a:pPr marL="1254125" lvl="2" indent="-339725" eaLnBrk="1" hangingPunct="1">
              <a:lnSpc>
                <a:spcPct val="90000"/>
              </a:lnSpc>
              <a:buFont typeface="Wingdings" pitchFamily="2" charset="2"/>
              <a:buChar char="p"/>
            </a:pPr>
            <a:r>
              <a:rPr lang="en-US" altLang="zh-CN" dirty="0">
                <a:ea typeface="宋体" pitchFamily="2" charset="-122"/>
              </a:rPr>
              <a:t>Switch</a:t>
            </a:r>
          </a:p>
          <a:p>
            <a:pPr marL="1254125" lvl="2" indent="-339725" eaLnBrk="1" hangingPunct="1">
              <a:lnSpc>
                <a:spcPct val="90000"/>
              </a:lnSpc>
              <a:buFont typeface="Wingdings" pitchFamily="2" charset="2"/>
              <a:buChar char="p"/>
            </a:pPr>
            <a:r>
              <a:rPr lang="en-US" altLang="zh-CN" dirty="0">
                <a:ea typeface="宋体" pitchFamily="2" charset="-122"/>
              </a:rPr>
              <a:t>Loop</a:t>
            </a:r>
          </a:p>
          <a:p>
            <a:pPr marL="1254125" lvl="2" indent="-339725" eaLnBrk="1" hangingPunct="1">
              <a:lnSpc>
                <a:spcPct val="90000"/>
              </a:lnSpc>
              <a:buFont typeface="Wingdings" pitchFamily="2" charset="2"/>
              <a:buChar char="p"/>
            </a:pPr>
            <a:r>
              <a:rPr lang="en-US" altLang="zh-CN" dirty="0">
                <a:ea typeface="宋体" pitchFamily="2" charset="-122"/>
              </a:rPr>
              <a:t>etc.</a:t>
            </a:r>
          </a:p>
          <a:p>
            <a:pPr eaLnBrk="1" hangingPunct="1">
              <a:lnSpc>
                <a:spcPct val="90000"/>
              </a:lnSpc>
            </a:pPr>
            <a:r>
              <a:rPr lang="en-US" altLang="zh-CN" dirty="0">
                <a:ea typeface="宋体" pitchFamily="2" charset="-122"/>
              </a:rPr>
              <a:t>BPEL will be studied in detail in the next course</a:t>
            </a:r>
          </a:p>
        </p:txBody>
      </p:sp>
    </p:spTree>
    <p:extLst>
      <p:ext uri="{BB962C8B-B14F-4D97-AF65-F5344CB8AC3E}">
        <p14:creationId xmlns:p14="http://schemas.microsoft.com/office/powerpoint/2010/main" val="2182993945"/>
      </p:ext>
    </p:extLst>
  </p:cSld>
  <p:clrMapOvr>
    <a:masterClrMapping/>
  </p:clrMapOvr>
  <p:extLst>
    <p:ext uri="{6950BFC3-D8DA-4A85-94F7-54DA5524770B}">
      <p188:commentRel xmlns:p188="http://schemas.microsoft.com/office/powerpoint/2018/8/main" r:id="rId3"/>
    </p:ext>
  </p:extLs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p:txBody>
          <a:bodyPr/>
          <a:lstStyle/>
          <a:p>
            <a:pPr>
              <a:defRPr/>
            </a:pPr>
            <a:fld id="{59D9B72D-69BD-420C-822F-632A718036BB}" type="slidenum">
              <a:rPr lang="en-US" smtClean="0"/>
              <a:pPr>
                <a:defRPr/>
              </a:pPr>
              <a:t>101</a:t>
            </a:fld>
            <a:endParaRPr lang="en-US"/>
          </a:p>
        </p:txBody>
      </p:sp>
      <p:sp>
        <p:nvSpPr>
          <p:cNvPr id="16387" name="Rectangle 2"/>
          <p:cNvSpPr>
            <a:spLocks noGrp="1" noChangeArrowheads="1"/>
          </p:cNvSpPr>
          <p:nvPr>
            <p:ph type="title"/>
          </p:nvPr>
        </p:nvSpPr>
        <p:spPr/>
        <p:txBody>
          <a:bodyPr/>
          <a:lstStyle/>
          <a:p>
            <a:pPr eaLnBrk="1" hangingPunct="1"/>
            <a:r>
              <a:rPr lang="en-US" dirty="0"/>
              <a:t>Impact of SOA/SOC Paradigm</a:t>
            </a:r>
          </a:p>
        </p:txBody>
      </p:sp>
      <p:sp>
        <p:nvSpPr>
          <p:cNvPr id="16388" name="Rectangle 3"/>
          <p:cNvSpPr>
            <a:spLocks noGrp="1" noChangeArrowheads="1"/>
          </p:cNvSpPr>
          <p:nvPr>
            <p:ph type="body" idx="1"/>
          </p:nvPr>
        </p:nvSpPr>
        <p:spPr>
          <a:xfrm>
            <a:off x="304800" y="1219200"/>
            <a:ext cx="8763000" cy="5410200"/>
          </a:xfrm>
        </p:spPr>
        <p:txBody>
          <a:bodyPr/>
          <a:lstStyle/>
          <a:p>
            <a:pPr eaLnBrk="1" hangingPunct="1">
              <a:lnSpc>
                <a:spcPct val="90000"/>
              </a:lnSpc>
            </a:pPr>
            <a:r>
              <a:rPr lang="en-US" sz="2600" dirty="0"/>
              <a:t>Explicit differentiation between software engineers and programmers (Three-Party Development Model)</a:t>
            </a:r>
          </a:p>
          <a:p>
            <a:pPr eaLnBrk="1" hangingPunct="1">
              <a:lnSpc>
                <a:spcPct val="90000"/>
              </a:lnSpc>
            </a:pPr>
            <a:r>
              <a:rPr lang="en-US" sz="2600" dirty="0"/>
              <a:t>Application builders (</a:t>
            </a:r>
            <a:r>
              <a:rPr lang="en-US" sz="2600" b="1" dirty="0">
                <a:solidFill>
                  <a:srgbClr val="0033CC"/>
                </a:solidFill>
              </a:rPr>
              <a:t>software engineers</a:t>
            </a:r>
            <a:r>
              <a:rPr lang="en-US" sz="2600" dirty="0"/>
              <a:t>) do not have to focus on programming in the small</a:t>
            </a:r>
          </a:p>
          <a:p>
            <a:pPr eaLnBrk="1" hangingPunct="1">
              <a:lnSpc>
                <a:spcPct val="90000"/>
              </a:lnSpc>
            </a:pPr>
            <a:r>
              <a:rPr lang="en-US" sz="2600" dirty="0"/>
              <a:t>Programmers do not have to understand application domain</a:t>
            </a:r>
          </a:p>
          <a:p>
            <a:pPr eaLnBrk="1" hangingPunct="1">
              <a:lnSpc>
                <a:spcPct val="90000"/>
              </a:lnSpc>
            </a:pPr>
            <a:r>
              <a:rPr lang="en-US" sz="2600" dirty="0"/>
              <a:t>Tougher but equal competition</a:t>
            </a:r>
          </a:p>
          <a:p>
            <a:pPr eaLnBrk="1" hangingPunct="1">
              <a:lnSpc>
                <a:spcPct val="90000"/>
              </a:lnSpc>
            </a:pPr>
            <a:r>
              <a:rPr lang="en-US" sz="2600" dirty="0"/>
              <a:t>Shorter development cycle</a:t>
            </a:r>
          </a:p>
          <a:p>
            <a:pPr eaLnBrk="1" hangingPunct="1">
              <a:lnSpc>
                <a:spcPct val="90000"/>
              </a:lnSpc>
            </a:pPr>
            <a:r>
              <a:rPr lang="en-US" sz="2600" dirty="0"/>
              <a:t>Better and more reliable software from specialized providers</a:t>
            </a:r>
          </a:p>
          <a:p>
            <a:pPr eaLnBrk="1" hangingPunct="1">
              <a:lnSpc>
                <a:spcPct val="90000"/>
              </a:lnSpc>
            </a:pPr>
            <a:r>
              <a:rPr lang="en-US" sz="2600" dirty="0"/>
              <a:t>Different skill requirements: </a:t>
            </a:r>
          </a:p>
          <a:p>
            <a:pPr lvl="1" eaLnBrk="1" hangingPunct="1">
              <a:lnSpc>
                <a:spcPct val="90000"/>
              </a:lnSpc>
            </a:pPr>
            <a:r>
              <a:rPr lang="en-US" sz="2600" dirty="0"/>
              <a:t>Fewer </a:t>
            </a:r>
            <a:r>
              <a:rPr lang="en-US" sz="2600" dirty="0">
                <a:solidFill>
                  <a:srgbClr val="0033CC"/>
                </a:solidFill>
              </a:rPr>
              <a:t>programmers-only</a:t>
            </a:r>
            <a:r>
              <a:rPr lang="en-US" sz="2600" dirty="0"/>
              <a:t> jobs may be needed, as reuses increase, automated/AI programming, etc.</a:t>
            </a:r>
          </a:p>
          <a:p>
            <a:pPr lvl="1" eaLnBrk="1" hangingPunct="1">
              <a:lnSpc>
                <a:spcPct val="90000"/>
              </a:lnSpc>
            </a:pPr>
            <a:r>
              <a:rPr lang="en-US" sz="2600" dirty="0"/>
              <a:t>More software engineers (CS/CSE/SE graduates) will be needed, as applications increase</a:t>
            </a:r>
          </a:p>
        </p:txBody>
      </p:sp>
    </p:spTree>
    <p:extLst>
      <p:ext uri="{BB962C8B-B14F-4D97-AF65-F5344CB8AC3E}">
        <p14:creationId xmlns:p14="http://schemas.microsoft.com/office/powerpoint/2010/main" val="33088786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13" y="685800"/>
            <a:ext cx="8332787" cy="616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utoShape 2"/>
          <p:cNvSpPr>
            <a:spLocks noGrp="1" noChangeArrowheads="1"/>
          </p:cNvSpPr>
          <p:nvPr>
            <p:ph type="title"/>
          </p:nvPr>
        </p:nvSpPr>
        <p:spPr>
          <a:xfrm>
            <a:off x="469224" y="76200"/>
            <a:ext cx="7924800" cy="762000"/>
          </a:xfrm>
        </p:spPr>
        <p:txBody>
          <a:bodyPr>
            <a:normAutofit fontScale="90000"/>
          </a:bodyPr>
          <a:lstStyle/>
          <a:p>
            <a:pPr algn="ctr" fontAlgn="auto">
              <a:spcAft>
                <a:spcPts val="0"/>
              </a:spcAft>
              <a:defRPr/>
            </a:pPr>
            <a:r>
              <a:rPr lang="en-US" sz="2800" dirty="0">
                <a:solidFill>
                  <a:srgbClr val="0033CC"/>
                </a:solidFill>
              </a:rPr>
              <a:t>Engineers (U.S. </a:t>
            </a:r>
            <a:r>
              <a:rPr lang="en-US" sz="2800" dirty="0" err="1">
                <a:solidFill>
                  <a:srgbClr val="0033CC"/>
                </a:solidFill>
              </a:rPr>
              <a:t>DoL</a:t>
            </a:r>
            <a:r>
              <a:rPr lang="en-US" sz="2800" dirty="0">
                <a:solidFill>
                  <a:srgbClr val="0033CC"/>
                </a:solidFill>
              </a:rPr>
              <a:t> OCO Handbook 2010-2011)</a:t>
            </a:r>
            <a:br>
              <a:rPr lang="en-US" sz="2800" dirty="0">
                <a:solidFill>
                  <a:srgbClr val="0033CC"/>
                </a:solidFill>
              </a:rPr>
            </a:br>
            <a:r>
              <a:rPr lang="en-US" sz="2800" b="0" dirty="0"/>
              <a:t>http://www.bls.gov/ooh/</a:t>
            </a:r>
            <a:endParaRPr lang="en-US" sz="2800" b="0" dirty="0">
              <a:solidFill>
                <a:schemeClr val="tx1"/>
              </a:solidFill>
            </a:endParaRPr>
          </a:p>
        </p:txBody>
      </p:sp>
      <p:sp>
        <p:nvSpPr>
          <p:cNvPr id="16" name="Rectangle 15"/>
          <p:cNvSpPr/>
          <p:nvPr/>
        </p:nvSpPr>
        <p:spPr>
          <a:xfrm>
            <a:off x="457200" y="2819400"/>
            <a:ext cx="8458200" cy="103346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414683">
              <a:defRPr/>
            </a:pPr>
            <a:endParaRPr lang="en-US"/>
          </a:p>
        </p:txBody>
      </p:sp>
      <p:grpSp>
        <p:nvGrpSpPr>
          <p:cNvPr id="18" name="Group 5"/>
          <p:cNvGrpSpPr>
            <a:grpSpLocks/>
          </p:cNvGrpSpPr>
          <p:nvPr/>
        </p:nvGrpSpPr>
        <p:grpSpPr bwMode="auto">
          <a:xfrm>
            <a:off x="362610" y="1630878"/>
            <a:ext cx="8458200" cy="486809"/>
            <a:chOff x="131454" y="5254731"/>
            <a:chExt cx="8686800" cy="487204"/>
          </a:xfrm>
        </p:grpSpPr>
        <p:sp>
          <p:nvSpPr>
            <p:cNvPr id="19" name="Rectangle 18"/>
            <p:cNvSpPr/>
            <p:nvPr/>
          </p:nvSpPr>
          <p:spPr>
            <a:xfrm>
              <a:off x="131454" y="5265300"/>
              <a:ext cx="8686800" cy="476635"/>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14683">
                <a:defRPr/>
              </a:pPr>
              <a:endParaRPr lang="en-US"/>
            </a:p>
          </p:txBody>
        </p:sp>
        <p:sp>
          <p:nvSpPr>
            <p:cNvPr id="20" name="TextBox 7"/>
            <p:cNvSpPr txBox="1">
              <a:spLocks noChangeArrowheads="1"/>
            </p:cNvSpPr>
            <p:nvPr/>
          </p:nvSpPr>
          <p:spPr bwMode="auto">
            <a:xfrm>
              <a:off x="207654" y="5254731"/>
              <a:ext cx="2895600" cy="369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eaLnBrk="1" hangingPunct="1"/>
              <a:r>
                <a:rPr lang="en-US" dirty="0">
                  <a:latin typeface="Arial" pitchFamily="34" charset="0"/>
                </a:rPr>
                <a:t>All Engineers</a:t>
              </a:r>
            </a:p>
          </p:txBody>
        </p:sp>
        <p:sp>
          <p:nvSpPr>
            <p:cNvPr id="21" name="TextBox 8"/>
            <p:cNvSpPr txBox="1">
              <a:spLocks noChangeArrowheads="1"/>
            </p:cNvSpPr>
            <p:nvPr/>
          </p:nvSpPr>
          <p:spPr bwMode="auto">
            <a:xfrm>
              <a:off x="4748762" y="5330982"/>
              <a:ext cx="4069492" cy="40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517650" eaLnBrk="0" hangingPunct="0">
                <a:tabLst>
                  <a:tab pos="1570038" algn="l"/>
                  <a:tab pos="3586163" algn="l"/>
                  <a:tab pos="4854575" algn="l"/>
                </a:tabLst>
                <a:defRPr b="1">
                  <a:solidFill>
                    <a:schemeClr val="tx1"/>
                  </a:solidFill>
                  <a:latin typeface="Times New Roman" pitchFamily="18" charset="0"/>
                  <a:cs typeface="Arial" pitchFamily="34" charset="0"/>
                </a:defRPr>
              </a:lvl1pPr>
              <a:lvl2pPr marL="742950" indent="-285750" defTabSz="1517650" eaLnBrk="0" hangingPunct="0">
                <a:tabLst>
                  <a:tab pos="1570038" algn="l"/>
                  <a:tab pos="3586163" algn="l"/>
                  <a:tab pos="4854575" algn="l"/>
                </a:tabLst>
                <a:defRPr b="1">
                  <a:solidFill>
                    <a:schemeClr val="tx1"/>
                  </a:solidFill>
                  <a:latin typeface="Times New Roman" pitchFamily="18" charset="0"/>
                  <a:cs typeface="Arial" pitchFamily="34" charset="0"/>
                </a:defRPr>
              </a:lvl2pPr>
              <a:lvl3pPr marL="1143000" indent="-228600" defTabSz="1517650" eaLnBrk="0" hangingPunct="0">
                <a:tabLst>
                  <a:tab pos="1570038" algn="l"/>
                  <a:tab pos="3586163" algn="l"/>
                  <a:tab pos="4854575" algn="l"/>
                </a:tabLst>
                <a:defRPr b="1">
                  <a:solidFill>
                    <a:schemeClr val="tx1"/>
                  </a:solidFill>
                  <a:latin typeface="Times New Roman" pitchFamily="18" charset="0"/>
                  <a:cs typeface="Arial" pitchFamily="34" charset="0"/>
                </a:defRPr>
              </a:lvl3pPr>
              <a:lvl4pPr marL="1600200" indent="-228600" defTabSz="1517650" eaLnBrk="0" hangingPunct="0">
                <a:tabLst>
                  <a:tab pos="1570038" algn="l"/>
                  <a:tab pos="3586163" algn="l"/>
                  <a:tab pos="4854575" algn="l"/>
                </a:tabLst>
                <a:defRPr b="1">
                  <a:solidFill>
                    <a:schemeClr val="tx1"/>
                  </a:solidFill>
                  <a:latin typeface="Times New Roman" pitchFamily="18" charset="0"/>
                  <a:cs typeface="Arial" pitchFamily="34" charset="0"/>
                </a:defRPr>
              </a:lvl4pPr>
              <a:lvl5pPr marL="2057400" indent="-228600" defTabSz="1517650" eaLnBrk="0" hangingPunct="0">
                <a:tabLst>
                  <a:tab pos="1570038" algn="l"/>
                  <a:tab pos="3586163" algn="l"/>
                  <a:tab pos="4854575" algn="l"/>
                </a:tabLst>
                <a:defRPr b="1">
                  <a:solidFill>
                    <a:schemeClr val="tx1"/>
                  </a:solidFill>
                  <a:latin typeface="Times New Roman" pitchFamily="18" charset="0"/>
                  <a:cs typeface="Arial" pitchFamily="34" charset="0"/>
                </a:defRPr>
              </a:lvl5pPr>
              <a:lvl6pPr marL="2514600" indent="-228600" defTabSz="1517650" eaLnBrk="0" fontAlgn="base" hangingPunct="0">
                <a:spcBef>
                  <a:spcPct val="0"/>
                </a:spcBef>
                <a:spcAft>
                  <a:spcPct val="0"/>
                </a:spcAft>
                <a:tabLst>
                  <a:tab pos="1570038" algn="l"/>
                  <a:tab pos="3586163" algn="l"/>
                  <a:tab pos="4854575" algn="l"/>
                </a:tabLst>
                <a:defRPr b="1">
                  <a:solidFill>
                    <a:schemeClr val="tx1"/>
                  </a:solidFill>
                  <a:latin typeface="Times New Roman" pitchFamily="18" charset="0"/>
                  <a:cs typeface="Arial" pitchFamily="34" charset="0"/>
                </a:defRPr>
              </a:lvl6pPr>
              <a:lvl7pPr marL="2971800" indent="-228600" defTabSz="1517650" eaLnBrk="0" fontAlgn="base" hangingPunct="0">
                <a:spcBef>
                  <a:spcPct val="0"/>
                </a:spcBef>
                <a:spcAft>
                  <a:spcPct val="0"/>
                </a:spcAft>
                <a:tabLst>
                  <a:tab pos="1570038" algn="l"/>
                  <a:tab pos="3586163" algn="l"/>
                  <a:tab pos="4854575" algn="l"/>
                </a:tabLst>
                <a:defRPr b="1">
                  <a:solidFill>
                    <a:schemeClr val="tx1"/>
                  </a:solidFill>
                  <a:latin typeface="Times New Roman" pitchFamily="18" charset="0"/>
                  <a:cs typeface="Arial" pitchFamily="34" charset="0"/>
                </a:defRPr>
              </a:lvl7pPr>
              <a:lvl8pPr marL="3429000" indent="-228600" defTabSz="1517650" eaLnBrk="0" fontAlgn="base" hangingPunct="0">
                <a:spcBef>
                  <a:spcPct val="0"/>
                </a:spcBef>
                <a:spcAft>
                  <a:spcPct val="0"/>
                </a:spcAft>
                <a:tabLst>
                  <a:tab pos="1570038" algn="l"/>
                  <a:tab pos="3586163" algn="l"/>
                  <a:tab pos="4854575" algn="l"/>
                </a:tabLst>
                <a:defRPr b="1">
                  <a:solidFill>
                    <a:schemeClr val="tx1"/>
                  </a:solidFill>
                  <a:latin typeface="Times New Roman" pitchFamily="18" charset="0"/>
                  <a:cs typeface="Arial" pitchFamily="34" charset="0"/>
                </a:defRPr>
              </a:lvl8pPr>
              <a:lvl9pPr marL="3886200" indent="-228600" defTabSz="1517650" eaLnBrk="0" fontAlgn="base" hangingPunct="0">
                <a:spcBef>
                  <a:spcPct val="0"/>
                </a:spcBef>
                <a:spcAft>
                  <a:spcPct val="0"/>
                </a:spcAft>
                <a:tabLst>
                  <a:tab pos="1570038" algn="l"/>
                  <a:tab pos="3586163" algn="l"/>
                  <a:tab pos="4854575" algn="l"/>
                </a:tabLst>
                <a:defRPr b="1">
                  <a:solidFill>
                    <a:schemeClr val="tx1"/>
                  </a:solidFill>
                  <a:latin typeface="Times New Roman" pitchFamily="18" charset="0"/>
                  <a:cs typeface="Arial" pitchFamily="34" charset="0"/>
                </a:defRPr>
              </a:lvl9pPr>
            </a:lstStyle>
            <a:p>
              <a:pPr eaLnBrk="1" hangingPunct="1">
                <a:tabLst>
                  <a:tab pos="1428750" algn="l"/>
                  <a:tab pos="3425825" algn="l"/>
                  <a:tab pos="4854575" algn="l"/>
                </a:tabLst>
              </a:pPr>
              <a:r>
                <a:rPr lang="en-US" sz="2000" dirty="0">
                  <a:latin typeface="Arial" pitchFamily="34" charset="0"/>
                </a:rPr>
                <a:t>1,571,900	1,750.300	11	</a:t>
              </a:r>
            </a:p>
          </p:txBody>
        </p:sp>
      </p:grpSp>
    </p:spTree>
    <p:extLst>
      <p:ext uri="{BB962C8B-B14F-4D97-AF65-F5344CB8AC3E}">
        <p14:creationId xmlns:p14="http://schemas.microsoft.com/office/powerpoint/2010/main" val="83381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2"/>
          <p:cNvSpPr>
            <a:spLocks noGrp="1" noChangeArrowheads="1"/>
          </p:cNvSpPr>
          <p:nvPr>
            <p:ph type="title"/>
          </p:nvPr>
        </p:nvSpPr>
        <p:spPr>
          <a:xfrm>
            <a:off x="152400" y="136360"/>
            <a:ext cx="8991600" cy="762000"/>
          </a:xfrm>
        </p:spPr>
        <p:txBody>
          <a:bodyPr>
            <a:normAutofit fontScale="90000"/>
          </a:bodyPr>
          <a:lstStyle/>
          <a:p>
            <a:pPr algn="ctr" fontAlgn="auto">
              <a:spcAft>
                <a:spcPts val="0"/>
              </a:spcAft>
              <a:defRPr/>
            </a:pPr>
            <a:r>
              <a:rPr lang="en-US" sz="2800" dirty="0">
                <a:solidFill>
                  <a:srgbClr val="0033CC"/>
                </a:solidFill>
              </a:rPr>
              <a:t>Software Engineers and CS Occupations (There are many more)</a:t>
            </a:r>
            <a:br>
              <a:rPr lang="en-US" sz="2800" dirty="0">
                <a:solidFill>
                  <a:srgbClr val="0033CC"/>
                </a:solidFill>
              </a:rPr>
            </a:br>
            <a:r>
              <a:rPr lang="en-US" sz="2800" b="0" dirty="0">
                <a:solidFill>
                  <a:schemeClr val="tx1"/>
                </a:solidFill>
              </a:rPr>
              <a:t>in U.S. </a:t>
            </a:r>
            <a:r>
              <a:rPr lang="en-US" sz="2800" b="0" dirty="0" err="1">
                <a:solidFill>
                  <a:schemeClr val="tx1"/>
                </a:solidFill>
              </a:rPr>
              <a:t>DoL</a:t>
            </a:r>
            <a:r>
              <a:rPr lang="en-US" sz="2800" b="0" dirty="0">
                <a:solidFill>
                  <a:schemeClr val="tx1"/>
                </a:solidFill>
              </a:rPr>
              <a:t> Occupational Outlook Handbook 2010-2011</a:t>
            </a:r>
          </a:p>
        </p:txBody>
      </p:sp>
      <p:graphicFrame>
        <p:nvGraphicFramePr>
          <p:cNvPr id="12" name="Table 11"/>
          <p:cNvGraphicFramePr>
            <a:graphicFrameLocks noGrp="1"/>
          </p:cNvGraphicFramePr>
          <p:nvPr/>
        </p:nvGraphicFramePr>
        <p:xfrm>
          <a:off x="152400" y="1828800"/>
          <a:ext cx="8839199" cy="4378324"/>
        </p:xfrm>
        <a:graphic>
          <a:graphicData uri="http://schemas.openxmlformats.org/drawingml/2006/table">
            <a:tbl>
              <a:tblPr/>
              <a:tblGrid>
                <a:gridCol w="3581401">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295398">
                  <a:extLst>
                    <a:ext uri="{9D8B030D-6E8A-4147-A177-3AD203B41FA5}">
                      <a16:colId xmlns:a16="http://schemas.microsoft.com/office/drawing/2014/main" val="20004"/>
                    </a:ext>
                  </a:extLst>
                </a:gridCol>
              </a:tblGrid>
              <a:tr h="539924">
                <a:tc>
                  <a:txBody>
                    <a:bodyPr/>
                    <a:lstStyle/>
                    <a:p>
                      <a:pPr marL="0" marR="0" lvl="0" indent="0" algn="l" defTabSz="914400" rtl="0" eaLnBrk="1" fontAlgn="base" latinLnBrk="0" hangingPunct="1">
                        <a:lnSpc>
                          <a:spcPct val="100000"/>
                        </a:lnSpc>
                        <a:spcBef>
                          <a:spcPct val="0"/>
                        </a:spcBef>
                        <a:spcAft>
                          <a:spcPct val="0"/>
                        </a:spcAft>
                        <a:buClrTx/>
                        <a:buSzTx/>
                        <a:buFontTx/>
                        <a:buNone/>
                        <a:tabLst>
                          <a:tab pos="1450975" algn="ctr"/>
                        </a:tabLst>
                      </a:pPr>
                      <a:r>
                        <a:rPr kumimoji="0" lang="en-US" sz="1600" b="1" i="0" u="none" strike="noStrike" cap="none" normalizeH="0" baseline="0" dirty="0">
                          <a:ln>
                            <a:noFill/>
                          </a:ln>
                          <a:solidFill>
                            <a:srgbClr val="FFFFFF"/>
                          </a:solidFill>
                          <a:effectLst/>
                          <a:latin typeface="Comic Sans MS" pitchFamily="66" charset="0"/>
                          <a:cs typeface="Times New Roman" pitchFamily="18" charset="0"/>
                        </a:rPr>
                        <a:t>Occupational title	</a:t>
                      </a:r>
                      <a:endParaRPr kumimoji="0" lang="en-US" sz="2400" b="1" i="0" u="none" strike="noStrike" cap="none" normalizeH="0" baseline="0" dirty="0">
                        <a:ln>
                          <a:noFill/>
                        </a:ln>
                        <a:solidFill>
                          <a:srgbClr val="FFFFFF"/>
                        </a:solidFill>
                        <a:effectLst/>
                        <a:latin typeface="Times New Roman" pitchFamily="18" charset="0"/>
                        <a:cs typeface="Times New Roman" pitchFamily="18" charset="0"/>
                      </a:endParaRPr>
                    </a:p>
                  </a:txBody>
                  <a:tcPr marL="68581" marR="6858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Comic Sans MS" pitchFamily="66" charset="0"/>
                          <a:cs typeface="Times New Roman" pitchFamily="18" charset="0"/>
                        </a:rPr>
                        <a:t>Employment in 2008</a:t>
                      </a:r>
                      <a:endParaRPr kumimoji="0" lang="en-US" sz="2400" b="1" i="0" u="none" strike="noStrike" cap="none" normalizeH="0" baseline="0" dirty="0">
                        <a:ln>
                          <a:noFill/>
                        </a:ln>
                        <a:solidFill>
                          <a:srgbClr val="FFFFFF"/>
                        </a:solidFill>
                        <a:effectLst/>
                        <a:latin typeface="Times New Roman" pitchFamily="18" charset="0"/>
                        <a:cs typeface="Times New Roman" pitchFamily="18" charset="0"/>
                      </a:endParaRPr>
                    </a:p>
                  </a:txBody>
                  <a:tcPr marL="68581" marR="6858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Comic Sans MS" pitchFamily="66" charset="0"/>
                          <a:cs typeface="Times New Roman" pitchFamily="18" charset="0"/>
                        </a:rPr>
                        <a:t>Employment in 2018</a:t>
                      </a:r>
                      <a:endParaRPr kumimoji="0" lang="en-US" sz="2400" b="1" i="0" u="none" strike="noStrike" cap="none" normalizeH="0" baseline="0" dirty="0">
                        <a:ln>
                          <a:noFill/>
                        </a:ln>
                        <a:solidFill>
                          <a:srgbClr val="FFFFFF"/>
                        </a:solidFill>
                        <a:effectLst/>
                        <a:latin typeface="Times New Roman" pitchFamily="18" charset="0"/>
                        <a:cs typeface="Times New Roman" pitchFamily="18" charset="0"/>
                      </a:endParaRPr>
                    </a:p>
                  </a:txBody>
                  <a:tcPr marL="68581" marR="6858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Comic Sans MS" pitchFamily="66" charset="0"/>
                          <a:cs typeface="Times New Roman" pitchFamily="18" charset="0"/>
                        </a:rPr>
                        <a:t>Change in number</a:t>
                      </a:r>
                      <a:endParaRPr kumimoji="0" lang="en-US" sz="2400" b="1" i="0" u="none" strike="noStrike" cap="none" normalizeH="0" baseline="0" dirty="0">
                        <a:ln>
                          <a:noFill/>
                        </a:ln>
                        <a:solidFill>
                          <a:srgbClr val="FFFFFF"/>
                        </a:solidFill>
                        <a:effectLst/>
                        <a:latin typeface="Times New Roman" pitchFamily="18" charset="0"/>
                        <a:cs typeface="Times New Roman" pitchFamily="18" charset="0"/>
                      </a:endParaRPr>
                    </a:p>
                  </a:txBody>
                  <a:tcPr marL="68581" marR="6858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Comic Sans MS" pitchFamily="66" charset="0"/>
                          <a:cs typeface="Times New Roman" pitchFamily="18" charset="0"/>
                        </a:rPr>
                        <a:t>Change in percentage</a:t>
                      </a:r>
                      <a:endParaRPr kumimoji="0" lang="en-US" sz="2400" b="1" i="0" u="none" strike="noStrike" cap="none" normalizeH="0" baseline="0" dirty="0">
                        <a:ln>
                          <a:noFill/>
                        </a:ln>
                        <a:solidFill>
                          <a:srgbClr val="FFFFFF"/>
                        </a:solidFill>
                        <a:effectLst/>
                        <a:latin typeface="Times New Roman" pitchFamily="18" charset="0"/>
                        <a:cs typeface="Times New Roman" pitchFamily="18" charset="0"/>
                      </a:endParaRPr>
                    </a:p>
                  </a:txBody>
                  <a:tcPr marL="68581" marR="68581"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76260">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3366"/>
                          </a:solidFill>
                          <a:effectLst/>
                          <a:latin typeface="Tahoma" pitchFamily="34" charset="0"/>
                        </a:rPr>
                        <a:t>Computer software engineers</a:t>
                      </a:r>
                    </a:p>
                  </a:txBody>
                  <a:tcPr marT="45719" marB="4571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algn="ctr"/>
                      <a:r>
                        <a:rPr lang="en-US" sz="1800" dirty="0">
                          <a:solidFill>
                            <a:srgbClr val="333333"/>
                          </a:solidFill>
                          <a:effectLst/>
                          <a:latin typeface="Tahoma"/>
                        </a:rPr>
                        <a:t>909,600</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algn="ctr"/>
                      <a:r>
                        <a:rPr lang="en-US" sz="1800" dirty="0">
                          <a:solidFill>
                            <a:srgbClr val="333333"/>
                          </a:solidFill>
                          <a:effectLst/>
                          <a:latin typeface="Tahoma"/>
                        </a:rPr>
                        <a:t>1,204,800</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algn="ctr"/>
                      <a:r>
                        <a:rPr lang="en-US" sz="1800" dirty="0">
                          <a:solidFill>
                            <a:srgbClr val="333333"/>
                          </a:solidFill>
                          <a:effectLst/>
                          <a:latin typeface="Tahoma"/>
                        </a:rPr>
                        <a:t>295,200</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algn="ctr"/>
                      <a:r>
                        <a:rPr lang="en-US" sz="1800" dirty="0">
                          <a:solidFill>
                            <a:srgbClr val="333333"/>
                          </a:solidFill>
                          <a:effectLst/>
                          <a:latin typeface="Tahoma"/>
                        </a:rPr>
                        <a:t>32</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extLst>
                  <a:ext uri="{0D108BD9-81ED-4DB2-BD59-A6C34878D82A}">
                    <a16:rowId xmlns:a16="http://schemas.microsoft.com/office/drawing/2014/main" val="10001"/>
                  </a:ext>
                </a:extLst>
              </a:tr>
              <a:tr h="512744">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lang="en-US" sz="1800" b="1" i="0" kern="1200" dirty="0">
                          <a:solidFill>
                            <a:schemeClr val="tx1"/>
                          </a:solidFill>
                          <a:effectLst/>
                          <a:latin typeface="+mn-lt"/>
                          <a:ea typeface="+mn-ea"/>
                          <a:cs typeface="+mn-cs"/>
                        </a:rPr>
                        <a:t>Computer systems analysts</a:t>
                      </a:r>
                      <a:endParaRPr kumimoji="0" lang="en-US" sz="2000" b="0" i="0" u="none" strike="noStrike" cap="none" normalizeH="0" baseline="0" dirty="0">
                        <a:ln>
                          <a:noFill/>
                        </a:ln>
                        <a:solidFill>
                          <a:srgbClr val="003366"/>
                        </a:solidFill>
                        <a:effectLst/>
                        <a:latin typeface="Tahoma" pitchFamily="34" charset="0"/>
                      </a:endParaRPr>
                    </a:p>
                  </a:txBody>
                  <a:tcPr marT="45719" marB="4571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algn="ctr"/>
                      <a:r>
                        <a:rPr lang="en-US" sz="1800" dirty="0">
                          <a:solidFill>
                            <a:srgbClr val="333333"/>
                          </a:solidFill>
                          <a:effectLst/>
                          <a:latin typeface="Tahoma"/>
                        </a:rPr>
                        <a:t>532,200</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algn="ctr"/>
                      <a:r>
                        <a:rPr lang="en-US" sz="1800" dirty="0">
                          <a:solidFill>
                            <a:srgbClr val="333333"/>
                          </a:solidFill>
                          <a:effectLst/>
                          <a:latin typeface="Tahoma"/>
                        </a:rPr>
                        <a:t>640,300</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algn="ctr"/>
                      <a:r>
                        <a:rPr lang="en-US" sz="1800" dirty="0">
                          <a:solidFill>
                            <a:srgbClr val="333333"/>
                          </a:solidFill>
                          <a:effectLst/>
                          <a:latin typeface="Tahoma"/>
                        </a:rPr>
                        <a:t>108,100</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algn="ctr"/>
                      <a:r>
                        <a:rPr lang="en-US" sz="1800" dirty="0">
                          <a:solidFill>
                            <a:srgbClr val="333333"/>
                          </a:solidFill>
                          <a:effectLst/>
                          <a:latin typeface="Tahoma"/>
                        </a:rPr>
                        <a:t>20</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extLst>
                  <a:ext uri="{0D108BD9-81ED-4DB2-BD59-A6C34878D82A}">
                    <a16:rowId xmlns:a16="http://schemas.microsoft.com/office/drawing/2014/main" val="10002"/>
                  </a:ext>
                </a:extLst>
              </a:tr>
              <a:tr h="776260">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lang="en-US" sz="1800" b="1" i="0" kern="1200" dirty="0">
                          <a:solidFill>
                            <a:schemeClr val="tx1"/>
                          </a:solidFill>
                          <a:effectLst/>
                          <a:latin typeface="+mn-lt"/>
                          <a:ea typeface="+mn-ea"/>
                          <a:cs typeface="+mn-cs"/>
                        </a:rPr>
                        <a:t>Computer network, systems, and database administrators</a:t>
                      </a:r>
                      <a:endParaRPr kumimoji="0" lang="en-US" sz="2000" b="0" i="0" u="none" strike="noStrike" cap="none" normalizeH="0" baseline="0" dirty="0">
                        <a:ln>
                          <a:noFill/>
                        </a:ln>
                        <a:solidFill>
                          <a:srgbClr val="003366"/>
                        </a:solidFill>
                        <a:effectLst/>
                        <a:latin typeface="Tahoma" pitchFamily="34" charset="0"/>
                      </a:endParaRPr>
                    </a:p>
                  </a:txBody>
                  <a:tcPr marT="45719" marB="4571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algn="ctr"/>
                      <a:r>
                        <a:rPr lang="en-US" sz="1800" dirty="0">
                          <a:solidFill>
                            <a:srgbClr val="333333"/>
                          </a:solidFill>
                          <a:effectLst/>
                          <a:latin typeface="Tahoma"/>
                        </a:rPr>
                        <a:t>961,200</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algn="ctr"/>
                      <a:r>
                        <a:rPr lang="en-US" sz="1800" dirty="0">
                          <a:solidFill>
                            <a:srgbClr val="333333"/>
                          </a:solidFill>
                          <a:effectLst/>
                          <a:latin typeface="Tahoma"/>
                        </a:rPr>
                        <a:t>1,247,800</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algn="ctr"/>
                      <a:r>
                        <a:rPr lang="en-US" sz="1800" dirty="0">
                          <a:solidFill>
                            <a:srgbClr val="333333"/>
                          </a:solidFill>
                          <a:effectLst/>
                          <a:latin typeface="Tahoma"/>
                        </a:rPr>
                        <a:t>286,600</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algn="ctr"/>
                      <a:r>
                        <a:rPr lang="en-US" sz="1800" dirty="0">
                          <a:solidFill>
                            <a:srgbClr val="333333"/>
                          </a:solidFill>
                          <a:effectLst/>
                          <a:latin typeface="Tahoma"/>
                        </a:rPr>
                        <a:t>30</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extLst>
                  <a:ext uri="{0D108BD9-81ED-4DB2-BD59-A6C34878D82A}">
                    <a16:rowId xmlns:a16="http://schemas.microsoft.com/office/drawing/2014/main" val="10003"/>
                  </a:ext>
                </a:extLst>
              </a:tr>
              <a:tr h="438134">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3366"/>
                          </a:solidFill>
                          <a:effectLst/>
                          <a:latin typeface="Tahoma" pitchFamily="34" charset="0"/>
                        </a:rPr>
                        <a:t>Computer programmers</a:t>
                      </a: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algn="ctr"/>
                      <a:r>
                        <a:rPr lang="en-US" sz="1800" dirty="0">
                          <a:solidFill>
                            <a:srgbClr val="333333"/>
                          </a:solidFill>
                          <a:effectLst/>
                          <a:latin typeface="Tahoma"/>
                        </a:rPr>
                        <a:t>426,700</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algn="ctr"/>
                      <a:r>
                        <a:rPr lang="en-US" sz="1800" dirty="0">
                          <a:solidFill>
                            <a:srgbClr val="333333"/>
                          </a:solidFill>
                          <a:effectLst/>
                          <a:latin typeface="Tahoma"/>
                        </a:rPr>
                        <a:t>414,400</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algn="ctr"/>
                      <a:r>
                        <a:rPr lang="en-US" sz="1800" dirty="0">
                          <a:solidFill>
                            <a:srgbClr val="333333"/>
                          </a:solidFill>
                          <a:effectLst/>
                          <a:latin typeface="Tahoma"/>
                        </a:rPr>
                        <a:t>-12,300</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algn="ctr"/>
                      <a:r>
                        <a:rPr lang="en-US" sz="1800" dirty="0">
                          <a:solidFill>
                            <a:srgbClr val="333333"/>
                          </a:solidFill>
                          <a:effectLst/>
                          <a:latin typeface="Tahoma"/>
                        </a:rPr>
                        <a:t>-3</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extLst>
                  <a:ext uri="{0D108BD9-81ED-4DB2-BD59-A6C34878D82A}">
                    <a16:rowId xmlns:a16="http://schemas.microsoft.com/office/drawing/2014/main" val="10004"/>
                  </a:ext>
                </a:extLst>
              </a:tr>
              <a:tr h="690537">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003366"/>
                          </a:solidFill>
                          <a:effectLst/>
                          <a:latin typeface="Tahoma" pitchFamily="34" charset="0"/>
                        </a:rPr>
                        <a:t>Computer support specialists</a:t>
                      </a:r>
                    </a:p>
                  </a:txBody>
                  <a:tcPr marT="45719" marB="45719"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algn="ctr"/>
                      <a:r>
                        <a:rPr lang="en-US" sz="1800" dirty="0">
                          <a:solidFill>
                            <a:srgbClr val="333333"/>
                          </a:solidFill>
                          <a:effectLst/>
                          <a:latin typeface="Tahoma"/>
                        </a:rPr>
                        <a:t>565,700</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algn="ctr"/>
                      <a:r>
                        <a:rPr lang="en-US" sz="1800" dirty="0">
                          <a:solidFill>
                            <a:srgbClr val="333333"/>
                          </a:solidFill>
                          <a:effectLst/>
                          <a:latin typeface="Tahoma"/>
                        </a:rPr>
                        <a:t>643,700</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algn="ctr"/>
                      <a:r>
                        <a:rPr lang="en-US" sz="1800" dirty="0">
                          <a:solidFill>
                            <a:srgbClr val="333333"/>
                          </a:solidFill>
                          <a:effectLst/>
                          <a:latin typeface="Tahoma"/>
                        </a:rPr>
                        <a:t>78,000</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algn="ctr"/>
                      <a:r>
                        <a:rPr lang="en-US" sz="1800" dirty="0">
                          <a:solidFill>
                            <a:srgbClr val="333333"/>
                          </a:solidFill>
                          <a:effectLst/>
                          <a:latin typeface="Tahoma"/>
                        </a:rPr>
                        <a:t>14</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extLst>
                  <a:ext uri="{0D108BD9-81ED-4DB2-BD59-A6C34878D82A}">
                    <a16:rowId xmlns:a16="http://schemas.microsoft.com/office/drawing/2014/main" val="10005"/>
                  </a:ext>
                </a:extLst>
              </a:tr>
              <a:tr h="644465">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lang="en-US" sz="1800" b="1" i="0" kern="1200" dirty="0">
                          <a:solidFill>
                            <a:schemeClr val="tx1"/>
                          </a:solidFill>
                          <a:effectLst/>
                          <a:latin typeface="+mn-lt"/>
                          <a:ea typeface="+mn-ea"/>
                          <a:cs typeface="+mn-cs"/>
                        </a:rPr>
                        <a:t>Computer and information systems managers</a:t>
                      </a:r>
                      <a:endParaRPr lang="en-US" sz="1800" kern="1200" dirty="0">
                        <a:solidFill>
                          <a:srgbClr val="333333"/>
                        </a:solidFill>
                        <a:effectLst/>
                        <a:latin typeface="Tahoma"/>
                        <a:ea typeface="+mn-ea"/>
                        <a:cs typeface="+mn-cs"/>
                      </a:endParaRPr>
                    </a:p>
                  </a:txBody>
                  <a:tcPr marT="45719" marB="45719"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algn="ctr"/>
                      <a:r>
                        <a:rPr lang="en-US" sz="1800" dirty="0">
                          <a:solidFill>
                            <a:srgbClr val="333333"/>
                          </a:solidFill>
                          <a:effectLst/>
                          <a:latin typeface="Tahoma"/>
                        </a:rPr>
                        <a:t>293,000</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algn="ctr"/>
                      <a:r>
                        <a:rPr lang="en-US" sz="1800" dirty="0">
                          <a:solidFill>
                            <a:srgbClr val="333333"/>
                          </a:solidFill>
                          <a:effectLst/>
                          <a:latin typeface="Tahoma"/>
                        </a:rPr>
                        <a:t>342,500</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algn="ctr"/>
                      <a:r>
                        <a:rPr lang="en-US" sz="1800" dirty="0">
                          <a:solidFill>
                            <a:srgbClr val="333333"/>
                          </a:solidFill>
                          <a:effectLst/>
                          <a:latin typeface="Tahoma"/>
                        </a:rPr>
                        <a:t>49,500</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algn="ctr"/>
                      <a:r>
                        <a:rPr lang="en-US" sz="1800" dirty="0">
                          <a:solidFill>
                            <a:srgbClr val="333333"/>
                          </a:solidFill>
                          <a:effectLst/>
                          <a:latin typeface="Tahoma"/>
                        </a:rPr>
                        <a:t>17</a:t>
                      </a:r>
                    </a:p>
                  </a:txBody>
                  <a:tcPr marL="19050" marR="19050" marT="0" marB="19049"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extLst>
                  <a:ext uri="{0D108BD9-81ED-4DB2-BD59-A6C34878D82A}">
                    <a16:rowId xmlns:a16="http://schemas.microsoft.com/office/drawing/2014/main" val="10006"/>
                  </a:ext>
                </a:extLst>
              </a:tr>
            </a:tbl>
          </a:graphicData>
        </a:graphic>
      </p:graphicFrame>
      <p:sp>
        <p:nvSpPr>
          <p:cNvPr id="14" name="Rectangle 13"/>
          <p:cNvSpPr/>
          <p:nvPr/>
        </p:nvSpPr>
        <p:spPr bwMode="auto">
          <a:xfrm>
            <a:off x="152400" y="1044574"/>
            <a:ext cx="8701088" cy="526593"/>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14683">
              <a:defRPr/>
            </a:pPr>
            <a:endParaRPr lang="en-US"/>
          </a:p>
        </p:txBody>
      </p:sp>
      <p:sp>
        <p:nvSpPr>
          <p:cNvPr id="17" name="Rectangle 16"/>
          <p:cNvSpPr>
            <a:spLocks noChangeArrowheads="1"/>
          </p:cNvSpPr>
          <p:nvPr/>
        </p:nvSpPr>
        <p:spPr bwMode="auto">
          <a:xfrm>
            <a:off x="152400" y="2362200"/>
            <a:ext cx="8686800" cy="685800"/>
          </a:xfrm>
          <a:prstGeom prst="rect">
            <a:avLst/>
          </a:prstGeom>
          <a:noFill/>
          <a:ln w="1905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11" name="TextBox 7"/>
          <p:cNvSpPr txBox="1">
            <a:spLocks noChangeArrowheads="1"/>
          </p:cNvSpPr>
          <p:nvPr/>
        </p:nvSpPr>
        <p:spPr bwMode="auto">
          <a:xfrm>
            <a:off x="436805" y="1094868"/>
            <a:ext cx="2819400"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eaLnBrk="1" hangingPunct="1"/>
            <a:r>
              <a:rPr lang="en-US" dirty="0">
                <a:latin typeface="Arial" pitchFamily="34" charset="0"/>
              </a:rPr>
              <a:t>All Engineers</a:t>
            </a:r>
          </a:p>
        </p:txBody>
      </p:sp>
      <p:sp>
        <p:nvSpPr>
          <p:cNvPr id="19" name="TextBox 8"/>
          <p:cNvSpPr txBox="1">
            <a:spLocks noChangeArrowheads="1"/>
          </p:cNvSpPr>
          <p:nvPr/>
        </p:nvSpPr>
        <p:spPr bwMode="auto">
          <a:xfrm>
            <a:off x="3712362" y="1118507"/>
            <a:ext cx="51268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517650" eaLnBrk="0" hangingPunct="0">
              <a:tabLst>
                <a:tab pos="1570038" algn="l"/>
                <a:tab pos="3586163" algn="l"/>
                <a:tab pos="4854575" algn="l"/>
              </a:tabLst>
              <a:defRPr b="1">
                <a:solidFill>
                  <a:schemeClr val="tx1"/>
                </a:solidFill>
                <a:latin typeface="Times New Roman" pitchFamily="18" charset="0"/>
                <a:cs typeface="Arial" pitchFamily="34" charset="0"/>
              </a:defRPr>
            </a:lvl1pPr>
            <a:lvl2pPr marL="742950" indent="-285750" defTabSz="1517650" eaLnBrk="0" hangingPunct="0">
              <a:tabLst>
                <a:tab pos="1570038" algn="l"/>
                <a:tab pos="3586163" algn="l"/>
                <a:tab pos="4854575" algn="l"/>
              </a:tabLst>
              <a:defRPr b="1">
                <a:solidFill>
                  <a:schemeClr val="tx1"/>
                </a:solidFill>
                <a:latin typeface="Times New Roman" pitchFamily="18" charset="0"/>
                <a:cs typeface="Arial" pitchFamily="34" charset="0"/>
              </a:defRPr>
            </a:lvl2pPr>
            <a:lvl3pPr marL="1143000" indent="-228600" defTabSz="1517650" eaLnBrk="0" hangingPunct="0">
              <a:tabLst>
                <a:tab pos="1570038" algn="l"/>
                <a:tab pos="3586163" algn="l"/>
                <a:tab pos="4854575" algn="l"/>
              </a:tabLst>
              <a:defRPr b="1">
                <a:solidFill>
                  <a:schemeClr val="tx1"/>
                </a:solidFill>
                <a:latin typeface="Times New Roman" pitchFamily="18" charset="0"/>
                <a:cs typeface="Arial" pitchFamily="34" charset="0"/>
              </a:defRPr>
            </a:lvl3pPr>
            <a:lvl4pPr marL="1600200" indent="-228600" defTabSz="1517650" eaLnBrk="0" hangingPunct="0">
              <a:tabLst>
                <a:tab pos="1570038" algn="l"/>
                <a:tab pos="3586163" algn="l"/>
                <a:tab pos="4854575" algn="l"/>
              </a:tabLst>
              <a:defRPr b="1">
                <a:solidFill>
                  <a:schemeClr val="tx1"/>
                </a:solidFill>
                <a:latin typeface="Times New Roman" pitchFamily="18" charset="0"/>
                <a:cs typeface="Arial" pitchFamily="34" charset="0"/>
              </a:defRPr>
            </a:lvl4pPr>
            <a:lvl5pPr marL="2057400" indent="-228600" defTabSz="1517650" eaLnBrk="0" hangingPunct="0">
              <a:tabLst>
                <a:tab pos="1570038" algn="l"/>
                <a:tab pos="3586163" algn="l"/>
                <a:tab pos="4854575" algn="l"/>
              </a:tabLst>
              <a:defRPr b="1">
                <a:solidFill>
                  <a:schemeClr val="tx1"/>
                </a:solidFill>
                <a:latin typeface="Times New Roman" pitchFamily="18" charset="0"/>
                <a:cs typeface="Arial" pitchFamily="34" charset="0"/>
              </a:defRPr>
            </a:lvl5pPr>
            <a:lvl6pPr marL="2514600" indent="-228600" defTabSz="1517650" eaLnBrk="0" fontAlgn="base" hangingPunct="0">
              <a:spcBef>
                <a:spcPct val="0"/>
              </a:spcBef>
              <a:spcAft>
                <a:spcPct val="0"/>
              </a:spcAft>
              <a:tabLst>
                <a:tab pos="1570038" algn="l"/>
                <a:tab pos="3586163" algn="l"/>
                <a:tab pos="4854575" algn="l"/>
              </a:tabLst>
              <a:defRPr b="1">
                <a:solidFill>
                  <a:schemeClr val="tx1"/>
                </a:solidFill>
                <a:latin typeface="Times New Roman" pitchFamily="18" charset="0"/>
                <a:cs typeface="Arial" pitchFamily="34" charset="0"/>
              </a:defRPr>
            </a:lvl6pPr>
            <a:lvl7pPr marL="2971800" indent="-228600" defTabSz="1517650" eaLnBrk="0" fontAlgn="base" hangingPunct="0">
              <a:spcBef>
                <a:spcPct val="0"/>
              </a:spcBef>
              <a:spcAft>
                <a:spcPct val="0"/>
              </a:spcAft>
              <a:tabLst>
                <a:tab pos="1570038" algn="l"/>
                <a:tab pos="3586163" algn="l"/>
                <a:tab pos="4854575" algn="l"/>
              </a:tabLst>
              <a:defRPr b="1">
                <a:solidFill>
                  <a:schemeClr val="tx1"/>
                </a:solidFill>
                <a:latin typeface="Times New Roman" pitchFamily="18" charset="0"/>
                <a:cs typeface="Arial" pitchFamily="34" charset="0"/>
              </a:defRPr>
            </a:lvl7pPr>
            <a:lvl8pPr marL="3429000" indent="-228600" defTabSz="1517650" eaLnBrk="0" fontAlgn="base" hangingPunct="0">
              <a:spcBef>
                <a:spcPct val="0"/>
              </a:spcBef>
              <a:spcAft>
                <a:spcPct val="0"/>
              </a:spcAft>
              <a:tabLst>
                <a:tab pos="1570038" algn="l"/>
                <a:tab pos="3586163" algn="l"/>
                <a:tab pos="4854575" algn="l"/>
              </a:tabLst>
              <a:defRPr b="1">
                <a:solidFill>
                  <a:schemeClr val="tx1"/>
                </a:solidFill>
                <a:latin typeface="Times New Roman" pitchFamily="18" charset="0"/>
                <a:cs typeface="Arial" pitchFamily="34" charset="0"/>
              </a:defRPr>
            </a:lvl8pPr>
            <a:lvl9pPr marL="3886200" indent="-228600" defTabSz="1517650" eaLnBrk="0" fontAlgn="base" hangingPunct="0">
              <a:spcBef>
                <a:spcPct val="0"/>
              </a:spcBef>
              <a:spcAft>
                <a:spcPct val="0"/>
              </a:spcAft>
              <a:tabLst>
                <a:tab pos="1570038" algn="l"/>
                <a:tab pos="3586163" algn="l"/>
                <a:tab pos="4854575" algn="l"/>
              </a:tabLst>
              <a:defRPr b="1">
                <a:solidFill>
                  <a:schemeClr val="tx1"/>
                </a:solidFill>
                <a:latin typeface="Times New Roman" pitchFamily="18" charset="0"/>
                <a:cs typeface="Arial" pitchFamily="34" charset="0"/>
              </a:defRPr>
            </a:lvl9pPr>
          </a:lstStyle>
          <a:p>
            <a:pPr eaLnBrk="1" hangingPunct="1">
              <a:tabLst>
                <a:tab pos="1428750" algn="l"/>
                <a:tab pos="3425825" algn="l"/>
                <a:tab pos="4854575" algn="l"/>
              </a:tabLst>
            </a:pPr>
            <a:r>
              <a:rPr lang="en-US" sz="2000" dirty="0">
                <a:latin typeface="Arial" pitchFamily="34" charset="0"/>
              </a:rPr>
              <a:t>1,571,900	1,750.300	               11	</a:t>
            </a:r>
          </a:p>
        </p:txBody>
      </p:sp>
      <p:sp>
        <p:nvSpPr>
          <p:cNvPr id="2" name="TextBox 1"/>
          <p:cNvSpPr txBox="1"/>
          <p:nvPr/>
        </p:nvSpPr>
        <p:spPr>
          <a:xfrm>
            <a:off x="3938016" y="6374630"/>
            <a:ext cx="889987" cy="369332"/>
          </a:xfrm>
          <a:prstGeom prst="rect">
            <a:avLst/>
          </a:prstGeom>
          <a:noFill/>
        </p:spPr>
        <p:txBody>
          <a:bodyPr wrap="none" rtlCol="0">
            <a:spAutoFit/>
          </a:bodyPr>
          <a:lstStyle/>
          <a:p>
            <a:r>
              <a:rPr lang="en-US" b="1" dirty="0"/>
              <a:t>2,7788</a:t>
            </a:r>
          </a:p>
        </p:txBody>
      </p:sp>
      <p:sp>
        <p:nvSpPr>
          <p:cNvPr id="13" name="TextBox 12"/>
          <p:cNvSpPr txBox="1"/>
          <p:nvPr/>
        </p:nvSpPr>
        <p:spPr>
          <a:xfrm>
            <a:off x="5285232" y="6386822"/>
            <a:ext cx="889987" cy="369332"/>
          </a:xfrm>
          <a:prstGeom prst="rect">
            <a:avLst/>
          </a:prstGeom>
          <a:noFill/>
        </p:spPr>
        <p:txBody>
          <a:bodyPr wrap="none" rtlCol="0">
            <a:spAutoFit/>
          </a:bodyPr>
          <a:lstStyle/>
          <a:p>
            <a:r>
              <a:rPr lang="en-US" b="1" dirty="0"/>
              <a:t>3,2887</a:t>
            </a:r>
          </a:p>
        </p:txBody>
      </p:sp>
      <p:sp>
        <p:nvSpPr>
          <p:cNvPr id="15" name="Rectangle 14"/>
          <p:cNvSpPr>
            <a:spLocks noChangeArrowheads="1"/>
          </p:cNvSpPr>
          <p:nvPr/>
        </p:nvSpPr>
        <p:spPr bwMode="auto">
          <a:xfrm>
            <a:off x="152400" y="4419600"/>
            <a:ext cx="8686800" cy="457200"/>
          </a:xfrm>
          <a:prstGeom prst="rect">
            <a:avLst/>
          </a:prstGeom>
          <a:noFill/>
          <a:ln w="1905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Tree>
    <p:extLst>
      <p:ext uri="{BB962C8B-B14F-4D97-AF65-F5344CB8AC3E}">
        <p14:creationId xmlns:p14="http://schemas.microsoft.com/office/powerpoint/2010/main" val="327698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16"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13" grpId="0"/>
      <p:bldP spid="1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4"/>
          <p:cNvSpPr>
            <a:spLocks noGrp="1"/>
          </p:cNvSpPr>
          <p:nvPr>
            <p:ph type="sldNum" sz="quarter" idx="12"/>
          </p:nvPr>
        </p:nvSpPr>
        <p:spPr/>
        <p:txBody>
          <a:bodyPr/>
          <a:lstStyle/>
          <a:p>
            <a:pPr>
              <a:defRPr/>
            </a:pPr>
            <a:fld id="{347D216A-3925-4CE8-832F-91288BB805AA}" type="slidenum">
              <a:rPr lang="en-US" smtClean="0"/>
              <a:pPr>
                <a:defRPr/>
              </a:pPr>
              <a:t>104</a:t>
            </a:fld>
            <a:endParaRPr lang="en-US"/>
          </a:p>
        </p:txBody>
      </p:sp>
      <p:sp>
        <p:nvSpPr>
          <p:cNvPr id="19459" name="Rectangle 2"/>
          <p:cNvSpPr>
            <a:spLocks noChangeArrowheads="1"/>
          </p:cNvSpPr>
          <p:nvPr/>
        </p:nvSpPr>
        <p:spPr bwMode="auto">
          <a:xfrm>
            <a:off x="2209800" y="533400"/>
            <a:ext cx="49752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b="0">
                <a:latin typeface="Arial" pitchFamily="34" charset="0"/>
              </a:rPr>
              <a:t>http://money.cnn.com/magazines/moneymag/bestjobs/top50/index.html</a:t>
            </a:r>
          </a:p>
        </p:txBody>
      </p:sp>
      <p:grpSp>
        <p:nvGrpSpPr>
          <p:cNvPr id="19460" name="Group 3"/>
          <p:cNvGrpSpPr>
            <a:grpSpLocks/>
          </p:cNvGrpSpPr>
          <p:nvPr/>
        </p:nvGrpSpPr>
        <p:grpSpPr bwMode="auto">
          <a:xfrm>
            <a:off x="2286000" y="152400"/>
            <a:ext cx="5010150" cy="371475"/>
            <a:chOff x="1440" y="96"/>
            <a:chExt cx="3156" cy="234"/>
          </a:xfrm>
        </p:grpSpPr>
        <p:pic>
          <p:nvPicPr>
            <p:cNvPr id="194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 y="96"/>
              <a:ext cx="3156"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259"/>
              <a:ext cx="390" cy="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461" name="Text Box 6"/>
          <p:cNvSpPr txBox="1">
            <a:spLocks noChangeArrowheads="1"/>
          </p:cNvSpPr>
          <p:nvPr/>
        </p:nvSpPr>
        <p:spPr bwMode="auto">
          <a:xfrm>
            <a:off x="7467600" y="152400"/>
            <a:ext cx="1593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eaLnBrk="1" hangingPunct="1"/>
            <a:r>
              <a:rPr lang="en-US" b="0">
                <a:latin typeface="Arial" pitchFamily="34" charset="0"/>
              </a:rPr>
              <a:t>April 12, 2006</a:t>
            </a:r>
          </a:p>
        </p:txBody>
      </p:sp>
      <p:pic>
        <p:nvPicPr>
          <p:cNvPr id="1946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747713"/>
            <a:ext cx="8153400" cy="610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2137" name="Rectangle 9"/>
          <p:cNvSpPr>
            <a:spLocks noChangeArrowheads="1"/>
          </p:cNvSpPr>
          <p:nvPr/>
        </p:nvSpPr>
        <p:spPr bwMode="auto">
          <a:xfrm>
            <a:off x="762000" y="990600"/>
            <a:ext cx="3810000" cy="228600"/>
          </a:xfrm>
          <a:prstGeom prst="rect">
            <a:avLst/>
          </a:prstGeom>
          <a:noFill/>
          <a:ln w="19050">
            <a:solidFill>
              <a:srgbClr val="99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1200">
              <a:latin typeface="Arial" pitchFamily="34" charset="0"/>
            </a:endParaRPr>
          </a:p>
        </p:txBody>
      </p:sp>
    </p:spTree>
    <p:extLst>
      <p:ext uri="{BB962C8B-B14F-4D97-AF65-F5344CB8AC3E}">
        <p14:creationId xmlns:p14="http://schemas.microsoft.com/office/powerpoint/2010/main" val="3837762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afterEffect">
                                  <p:stCondLst>
                                    <p:cond delay="0"/>
                                  </p:stCondLst>
                                  <p:childTnLst>
                                    <p:animRot by="21600000">
                                      <p:cBhvr>
                                        <p:cTn id="6" dur="3000" fill="hold"/>
                                        <p:tgtEl>
                                          <p:spTgt spid="43213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nvGraphicFramePr>
        <p:xfrm>
          <a:off x="1371600" y="1219200"/>
          <a:ext cx="7086600" cy="5410200"/>
        </p:xfrm>
        <a:graphic>
          <a:graphicData uri="http://schemas.openxmlformats.org/drawingml/2006/table">
            <a:tbl>
              <a:tblPr/>
              <a:tblGrid>
                <a:gridCol w="5146675">
                  <a:extLst>
                    <a:ext uri="{9D8B030D-6E8A-4147-A177-3AD203B41FA5}">
                      <a16:colId xmlns:a16="http://schemas.microsoft.com/office/drawing/2014/main" val="20000"/>
                    </a:ext>
                  </a:extLst>
                </a:gridCol>
                <a:gridCol w="1939925">
                  <a:extLst>
                    <a:ext uri="{9D8B030D-6E8A-4147-A177-3AD203B41FA5}">
                      <a16:colId xmlns:a16="http://schemas.microsoft.com/office/drawing/2014/main" val="20001"/>
                    </a:ext>
                  </a:extLst>
                </a:gridCol>
              </a:tblGrid>
              <a:tr h="3181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Times New Roman" pitchFamily="18" charset="0"/>
                        </a:rPr>
                        <a:t>Job Title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rgbClr val="FFFFFF"/>
                          </a:solidFill>
                          <a:effectLst/>
                          <a:latin typeface="Times New Roman" pitchFamily="18" charset="0"/>
                        </a:rPr>
                        <a:t>Rank in top 40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230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a:ln>
                            <a:noFill/>
                          </a:ln>
                          <a:solidFill>
                            <a:srgbClr val="003366"/>
                          </a:solidFill>
                          <a:effectLst/>
                          <a:latin typeface="Times New Roman" pitchFamily="18" charset="0"/>
                          <a:ea typeface="+mn-ea"/>
                          <a:cs typeface="+mn-cs"/>
                        </a:rPr>
                        <a:t>Software Architect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3366"/>
                          </a:solidFill>
                          <a:effectLst/>
                          <a:latin typeface="Times New Roman" pitchFamily="18"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extLst>
                  <a:ext uri="{0D108BD9-81ED-4DB2-BD59-A6C34878D82A}">
                    <a16:rowId xmlns:a16="http://schemas.microsoft.com/office/drawing/2014/main" val="10001"/>
                  </a:ext>
                </a:extLst>
              </a:tr>
              <a:tr h="3230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a:ln>
                            <a:noFill/>
                          </a:ln>
                          <a:solidFill>
                            <a:srgbClr val="003366"/>
                          </a:solidFill>
                          <a:effectLst/>
                          <a:latin typeface="Times New Roman" pitchFamily="18" charset="0"/>
                          <a:ea typeface="+mn-ea"/>
                          <a:cs typeface="+mn-cs"/>
                        </a:rPr>
                        <a:t>Database Administrator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3366"/>
                          </a:solidFill>
                          <a:effectLst/>
                          <a:latin typeface="Times New Roman" pitchFamily="18" charset="0"/>
                        </a:rPr>
                        <a:t>7</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extLst>
                  <a:ext uri="{0D108BD9-81ED-4DB2-BD59-A6C34878D82A}">
                    <a16:rowId xmlns:a16="http://schemas.microsoft.com/office/drawing/2014/main" val="10002"/>
                  </a:ext>
                </a:extLst>
              </a:tr>
              <a:tr h="3230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a:ln>
                            <a:noFill/>
                          </a:ln>
                          <a:solidFill>
                            <a:srgbClr val="003366"/>
                          </a:solidFill>
                          <a:effectLst/>
                          <a:latin typeface="Times New Roman" pitchFamily="18" charset="0"/>
                          <a:ea typeface="+mn-ea"/>
                          <a:cs typeface="+mn-cs"/>
                        </a:rPr>
                        <a:t>Information Systems Security Engineer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3366"/>
                          </a:solidFill>
                          <a:effectLst/>
                          <a:latin typeface="Times New Roman" pitchFamily="18" charset="0"/>
                        </a:rPr>
                        <a:t>17</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extLst>
                  <a:ext uri="{0D108BD9-81ED-4DB2-BD59-A6C34878D82A}">
                    <a16:rowId xmlns:a16="http://schemas.microsoft.com/office/drawing/2014/main" val="10003"/>
                  </a:ext>
                </a:extLst>
              </a:tr>
              <a:tr h="3230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a:ln>
                            <a:noFill/>
                          </a:ln>
                          <a:solidFill>
                            <a:srgbClr val="003366"/>
                          </a:solidFill>
                          <a:effectLst/>
                          <a:latin typeface="Times New Roman" pitchFamily="18" charset="0"/>
                          <a:ea typeface="+mn-ea"/>
                          <a:cs typeface="+mn-cs"/>
                        </a:rPr>
                        <a:t>Software Engineering / Development Director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3366"/>
                          </a:solidFill>
                          <a:effectLst/>
                          <a:latin typeface="Times New Roman" pitchFamily="18" charset="0"/>
                        </a:rPr>
                        <a:t>18</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extLst>
                  <a:ext uri="{0D108BD9-81ED-4DB2-BD59-A6C34878D82A}">
                    <a16:rowId xmlns:a16="http://schemas.microsoft.com/office/drawing/2014/main" val="10004"/>
                  </a:ext>
                </a:extLst>
              </a:tr>
              <a:tr h="3230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a:ln>
                            <a:noFill/>
                          </a:ln>
                          <a:solidFill>
                            <a:srgbClr val="003366"/>
                          </a:solidFill>
                          <a:effectLst/>
                          <a:latin typeface="Times New Roman" pitchFamily="18" charset="0"/>
                          <a:ea typeface="+mn-ea"/>
                          <a:cs typeface="+mn-cs"/>
                        </a:rPr>
                        <a:t>Information Technology Manager</a:t>
                      </a:r>
                    </a:p>
                  </a:txBody>
                  <a:tcPr marL="95250" marR="47625" marT="57150" marB="5715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3366"/>
                          </a:solidFill>
                          <a:effectLst/>
                          <a:latin typeface="Times New Roman" pitchFamily="18" charset="0"/>
                        </a:rPr>
                        <a:t>20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extLst>
                  <a:ext uri="{0D108BD9-81ED-4DB2-BD59-A6C34878D82A}">
                    <a16:rowId xmlns:a16="http://schemas.microsoft.com/office/drawing/2014/main" val="10005"/>
                  </a:ext>
                </a:extLst>
              </a:tr>
              <a:tr h="3230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a:ln>
                            <a:noFill/>
                          </a:ln>
                          <a:solidFill>
                            <a:srgbClr val="003366"/>
                          </a:solidFill>
                          <a:effectLst/>
                          <a:latin typeface="Times New Roman" pitchFamily="18" charset="0"/>
                          <a:ea typeface="+mn-ea"/>
                          <a:cs typeface="+mn-cs"/>
                        </a:rPr>
                        <a:t>Telecommunications Network Engineer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3366"/>
                          </a:solidFill>
                          <a:effectLst/>
                          <a:latin typeface="Times New Roman" pitchFamily="18" charset="0"/>
                        </a:rPr>
                        <a:t>21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extLst>
                  <a:ext uri="{0D108BD9-81ED-4DB2-BD59-A6C34878D82A}">
                    <a16:rowId xmlns:a16="http://schemas.microsoft.com/office/drawing/2014/main" val="10006"/>
                  </a:ext>
                </a:extLst>
              </a:tr>
              <a:tr h="3230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a:ln>
                            <a:noFill/>
                          </a:ln>
                          <a:solidFill>
                            <a:srgbClr val="003366"/>
                          </a:solidFill>
                          <a:effectLst/>
                          <a:latin typeface="Times New Roman" pitchFamily="18" charset="0"/>
                          <a:ea typeface="+mn-ea"/>
                          <a:cs typeface="+mn-cs"/>
                        </a:rPr>
                        <a:t>Network Operations Project Manager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3366"/>
                          </a:solidFill>
                          <a:effectLst/>
                          <a:latin typeface="Times New Roman" pitchFamily="18" charset="0"/>
                        </a:rPr>
                        <a:t>24</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extLst>
                  <a:ext uri="{0D108BD9-81ED-4DB2-BD59-A6C34878D82A}">
                    <a16:rowId xmlns:a16="http://schemas.microsoft.com/office/drawing/2014/main" val="10007"/>
                  </a:ext>
                </a:extLst>
              </a:tr>
              <a:tr h="3230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a:ln>
                            <a:noFill/>
                          </a:ln>
                          <a:solidFill>
                            <a:srgbClr val="003366"/>
                          </a:solidFill>
                          <a:effectLst/>
                          <a:latin typeface="Times New Roman" pitchFamily="18" charset="0"/>
                          <a:ea typeface="+mn-ea"/>
                          <a:cs typeface="+mn-cs"/>
                        </a:rPr>
                        <a:t>Information Technology Business Analyst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3366"/>
                          </a:solidFill>
                          <a:effectLst/>
                          <a:latin typeface="Times New Roman" pitchFamily="18" charset="0"/>
                        </a:rPr>
                        <a:t>26</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extLst>
                  <a:ext uri="{0D108BD9-81ED-4DB2-BD59-A6C34878D82A}">
                    <a16:rowId xmlns:a16="http://schemas.microsoft.com/office/drawing/2014/main" val="10008"/>
                  </a:ext>
                </a:extLst>
              </a:tr>
              <a:tr h="3230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a:ln>
                            <a:noFill/>
                          </a:ln>
                          <a:solidFill>
                            <a:srgbClr val="003366"/>
                          </a:solidFill>
                          <a:effectLst/>
                          <a:latin typeface="Times New Roman" pitchFamily="18" charset="0"/>
                          <a:ea typeface="+mn-ea"/>
                          <a:cs typeface="+mn-cs"/>
                        </a:rPr>
                        <a:t>Information Technology Consultant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3366"/>
                          </a:solidFill>
                          <a:effectLst/>
                          <a:latin typeface="Times New Roman" pitchFamily="18" charset="0"/>
                        </a:rPr>
                        <a:t>28</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CEC"/>
                    </a:solidFill>
                  </a:tcPr>
                </a:tc>
                <a:extLst>
                  <a:ext uri="{0D108BD9-81ED-4DB2-BD59-A6C34878D82A}">
                    <a16:rowId xmlns:a16="http://schemas.microsoft.com/office/drawing/2014/main" val="10009"/>
                  </a:ext>
                </a:extLst>
              </a:tr>
              <a:tr h="3230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a:ln>
                            <a:noFill/>
                          </a:ln>
                          <a:solidFill>
                            <a:srgbClr val="003366"/>
                          </a:solidFill>
                          <a:effectLst/>
                          <a:latin typeface="Times New Roman" pitchFamily="18" charset="0"/>
                          <a:ea typeface="+mn-ea"/>
                          <a:cs typeface="+mn-cs"/>
                        </a:rPr>
                        <a:t>Test Software Development Engineer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3366"/>
                          </a:solidFill>
                          <a:effectLst/>
                          <a:latin typeface="Times New Roman" pitchFamily="18" charset="0"/>
                        </a:rPr>
                        <a:t>30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extLst>
                  <a:ext uri="{0D108BD9-81ED-4DB2-BD59-A6C34878D82A}">
                    <a16:rowId xmlns:a16="http://schemas.microsoft.com/office/drawing/2014/main" val="10010"/>
                  </a:ext>
                </a:extLst>
              </a:tr>
              <a:tr h="3230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a:ln>
                            <a:noFill/>
                          </a:ln>
                          <a:solidFill>
                            <a:srgbClr val="003366"/>
                          </a:solidFill>
                          <a:effectLst/>
                          <a:latin typeface="Times New Roman" pitchFamily="18" charset="0"/>
                          <a:ea typeface="+mn-ea"/>
                          <a:cs typeface="+mn-cs"/>
                        </a:rPr>
                        <a:t>Information Technology Network Engineer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3366"/>
                          </a:solidFill>
                          <a:effectLst/>
                          <a:latin typeface="Times New Roman" pitchFamily="18" charset="0"/>
                        </a:rPr>
                        <a:t>31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extLst>
                  <a:ext uri="{0D108BD9-81ED-4DB2-BD59-A6C34878D82A}">
                    <a16:rowId xmlns:a16="http://schemas.microsoft.com/office/drawing/2014/main" val="10011"/>
                  </a:ext>
                </a:extLst>
              </a:tr>
              <a:tr h="3230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a:ln>
                            <a:noFill/>
                          </a:ln>
                          <a:solidFill>
                            <a:srgbClr val="003366"/>
                          </a:solidFill>
                          <a:effectLst/>
                          <a:latin typeface="Times New Roman" pitchFamily="18" charset="0"/>
                          <a:ea typeface="+mn-ea"/>
                          <a:cs typeface="+mn-cs"/>
                        </a:rPr>
                        <a:t>Information Technology Program Manager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3366"/>
                          </a:solidFill>
                          <a:effectLst/>
                          <a:latin typeface="Times New Roman" pitchFamily="18" charset="0"/>
                        </a:rPr>
                        <a:t>33</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extLst>
                  <a:ext uri="{0D108BD9-81ED-4DB2-BD59-A6C34878D82A}">
                    <a16:rowId xmlns:a16="http://schemas.microsoft.com/office/drawing/2014/main" val="10012"/>
                  </a:ext>
                </a:extLst>
              </a:tr>
              <a:tr h="3230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a:ln>
                            <a:noFill/>
                          </a:ln>
                          <a:solidFill>
                            <a:srgbClr val="003366"/>
                          </a:solidFill>
                          <a:effectLst/>
                          <a:latin typeface="Times New Roman" pitchFamily="18" charset="0"/>
                          <a:ea typeface="+mn-ea"/>
                          <a:cs typeface="+mn-cs"/>
                        </a:rPr>
                        <a:t>Computer and Information Scientist</a:t>
                      </a:r>
                    </a:p>
                  </a:txBody>
                  <a:tcPr marL="95250" marR="47625" marT="57150" marB="5715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3366"/>
                          </a:solidFill>
                          <a:effectLst/>
                          <a:latin typeface="Times New Roman" pitchFamily="18" charset="0"/>
                        </a:rPr>
                        <a:t>35</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extLst>
                  <a:ext uri="{0D108BD9-81ED-4DB2-BD59-A6C34878D82A}">
                    <a16:rowId xmlns:a16="http://schemas.microsoft.com/office/drawing/2014/main" val="10013"/>
                  </a:ext>
                </a:extLst>
              </a:tr>
              <a:tr h="3230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a:ln>
                            <a:noFill/>
                          </a:ln>
                          <a:solidFill>
                            <a:srgbClr val="003366"/>
                          </a:solidFill>
                          <a:effectLst/>
                          <a:latin typeface="Times New Roman" pitchFamily="18" charset="0"/>
                          <a:ea typeface="+mn-ea"/>
                          <a:cs typeface="+mn-cs"/>
                        </a:rPr>
                        <a:t>Programmer Analyst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3366"/>
                          </a:solidFill>
                          <a:effectLst/>
                          <a:latin typeface="Times New Roman" pitchFamily="18" charset="0"/>
                        </a:rPr>
                        <a:t>37</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extLst>
                  <a:ext uri="{0D108BD9-81ED-4DB2-BD59-A6C34878D82A}">
                    <a16:rowId xmlns:a16="http://schemas.microsoft.com/office/drawing/2014/main" val="10014"/>
                  </a:ext>
                </a:extLst>
              </a:tr>
              <a:tr h="32301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kern="1200" cap="none" normalizeH="0" baseline="0" dirty="0">
                          <a:ln>
                            <a:noFill/>
                          </a:ln>
                          <a:solidFill>
                            <a:srgbClr val="003366"/>
                          </a:solidFill>
                          <a:effectLst/>
                          <a:latin typeface="Times New Roman" pitchFamily="18" charset="0"/>
                          <a:ea typeface="+mn-ea"/>
                          <a:cs typeface="+mn-cs"/>
                        </a:rPr>
                        <a:t>Applications Engineer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3366"/>
                          </a:solidFill>
                          <a:effectLst/>
                          <a:latin typeface="Times New Roman" pitchFamily="18" charset="0"/>
                        </a:rPr>
                        <a:t>38</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6F6"/>
                    </a:solidFill>
                  </a:tcPr>
                </a:tc>
                <a:extLst>
                  <a:ext uri="{0D108BD9-81ED-4DB2-BD59-A6C34878D82A}">
                    <a16:rowId xmlns:a16="http://schemas.microsoft.com/office/drawing/2014/main" val="10015"/>
                  </a:ext>
                </a:extLst>
              </a:tr>
            </a:tbl>
          </a:graphicData>
        </a:graphic>
      </p:graphicFrame>
      <p:sp>
        <p:nvSpPr>
          <p:cNvPr id="17" name="Slide Number Placeholder 3"/>
          <p:cNvSpPr>
            <a:spLocks noGrp="1"/>
          </p:cNvSpPr>
          <p:nvPr>
            <p:ph type="sldNum" sz="quarter" idx="12"/>
          </p:nvPr>
        </p:nvSpPr>
        <p:spPr>
          <a:xfrm>
            <a:off x="98425" y="501650"/>
            <a:ext cx="587375" cy="4889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defRPr/>
            </a:pPr>
            <a:fld id="{9AD830AE-B50F-4235-AE41-58CDE327369E}" type="slidenum">
              <a:rPr lang="en-US" smtClean="0">
                <a:solidFill>
                  <a:srgbClr val="0070C0"/>
                </a:solidFill>
              </a:rPr>
              <a:pPr eaLnBrk="1" hangingPunct="1">
                <a:defRPr/>
              </a:pPr>
              <a:t>105</a:t>
            </a:fld>
            <a:endParaRPr lang="en-US" dirty="0">
              <a:solidFill>
                <a:srgbClr val="0070C0"/>
              </a:solidFill>
            </a:endParaRPr>
          </a:p>
        </p:txBody>
      </p:sp>
      <p:pic>
        <p:nvPicPr>
          <p:cNvPr id="2053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52400"/>
            <a:ext cx="27527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7" name="TextBox 7"/>
          <p:cNvSpPr txBox="1">
            <a:spLocks noChangeArrowheads="1"/>
          </p:cNvSpPr>
          <p:nvPr/>
        </p:nvSpPr>
        <p:spPr bwMode="auto">
          <a:xfrm rot="-5400000">
            <a:off x="-1026318" y="3540918"/>
            <a:ext cx="3886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algn="ctr" eaLnBrk="1" hangingPunct="1"/>
            <a:r>
              <a:rPr lang="en-US" sz="2400">
                <a:latin typeface="Arial" pitchFamily="34" charset="0"/>
              </a:rPr>
              <a:t>Information Technology</a:t>
            </a:r>
          </a:p>
        </p:txBody>
      </p:sp>
      <p:sp>
        <p:nvSpPr>
          <p:cNvPr id="20" name="Rectangle 19"/>
          <p:cNvSpPr/>
          <p:nvPr/>
        </p:nvSpPr>
        <p:spPr>
          <a:xfrm>
            <a:off x="533400" y="1219200"/>
            <a:ext cx="7924800" cy="5410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1" name="Straight Connector 20"/>
          <p:cNvCxnSpPr/>
          <p:nvPr/>
        </p:nvCxnSpPr>
        <p:spPr>
          <a:xfrm>
            <a:off x="533400" y="1600200"/>
            <a:ext cx="79248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540" name="TextBox 11"/>
          <p:cNvSpPr txBox="1">
            <a:spLocks noChangeArrowheads="1"/>
          </p:cNvSpPr>
          <p:nvPr/>
        </p:nvSpPr>
        <p:spPr bwMode="auto">
          <a:xfrm>
            <a:off x="533400" y="1219200"/>
            <a:ext cx="850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eaLnBrk="1" hangingPunct="1"/>
            <a:r>
              <a:rPr lang="en-US">
                <a:latin typeface="Arial" pitchFamily="34" charset="0"/>
              </a:rPr>
              <a:t>Sector</a:t>
            </a:r>
          </a:p>
        </p:txBody>
      </p:sp>
      <p:cxnSp>
        <p:nvCxnSpPr>
          <p:cNvPr id="23" name="Straight Connector 22"/>
          <p:cNvCxnSpPr/>
          <p:nvPr/>
        </p:nvCxnSpPr>
        <p:spPr>
          <a:xfrm>
            <a:off x="1371600" y="1219200"/>
            <a:ext cx="0" cy="54102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553200" y="1219200"/>
            <a:ext cx="0" cy="541020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054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304800"/>
            <a:ext cx="30003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4" name="Rectangle 12"/>
          <p:cNvSpPr>
            <a:spLocks noChangeArrowheads="1"/>
          </p:cNvSpPr>
          <p:nvPr/>
        </p:nvSpPr>
        <p:spPr bwMode="auto">
          <a:xfrm>
            <a:off x="1295400" y="685800"/>
            <a:ext cx="7467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0"/>
              <a:t>http://money.cnn.com/magazines/moneymag/bestjobs/2010/sectors/#I</a:t>
            </a:r>
          </a:p>
        </p:txBody>
      </p:sp>
      <p:sp>
        <p:nvSpPr>
          <p:cNvPr id="20545" name="TextBox 14"/>
          <p:cNvSpPr txBox="1">
            <a:spLocks noChangeArrowheads="1"/>
          </p:cNvSpPr>
          <p:nvPr/>
        </p:nvSpPr>
        <p:spPr bwMode="auto">
          <a:xfrm>
            <a:off x="7381875" y="214313"/>
            <a:ext cx="755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eaLnBrk="1" hangingPunct="1"/>
            <a:r>
              <a:rPr lang="en-US" sz="2000">
                <a:latin typeface="Arial" pitchFamily="34" charset="0"/>
              </a:rPr>
              <a:t>2010</a:t>
            </a:r>
          </a:p>
        </p:txBody>
      </p:sp>
      <p:sp>
        <p:nvSpPr>
          <p:cNvPr id="20546" name="TextBox 1"/>
          <p:cNvSpPr txBox="1">
            <a:spLocks noChangeArrowheads="1"/>
          </p:cNvSpPr>
          <p:nvPr/>
        </p:nvSpPr>
        <p:spPr bwMode="auto">
          <a:xfrm>
            <a:off x="8575675" y="3468688"/>
            <a:ext cx="415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eaLnBrk="1" hangingPunct="1"/>
            <a:r>
              <a:rPr lang="en-US"/>
              <a:t>15</a:t>
            </a:r>
          </a:p>
          <a:p>
            <a:pPr eaLnBrk="1" hangingPunct="1"/>
            <a:r>
              <a:rPr lang="en-US"/>
              <a:t>40</a:t>
            </a:r>
          </a:p>
        </p:txBody>
      </p:sp>
      <p:cxnSp>
        <p:nvCxnSpPr>
          <p:cNvPr id="20547" name="Straight Connector 3"/>
          <p:cNvCxnSpPr>
            <a:cxnSpLocks noChangeShapeType="1"/>
            <a:endCxn id="20546" idx="3"/>
          </p:cNvCxnSpPr>
          <p:nvPr/>
        </p:nvCxnSpPr>
        <p:spPr bwMode="auto">
          <a:xfrm>
            <a:off x="8575675" y="3790950"/>
            <a:ext cx="41592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2" name="Oval 1"/>
          <p:cNvSpPr>
            <a:spLocks noChangeArrowheads="1"/>
          </p:cNvSpPr>
          <p:nvPr/>
        </p:nvSpPr>
        <p:spPr bwMode="auto">
          <a:xfrm>
            <a:off x="1147763" y="1589088"/>
            <a:ext cx="2205037" cy="315912"/>
          </a:xfrm>
          <a:prstGeom prst="ellipse">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Tree>
    <p:extLst>
      <p:ext uri="{BB962C8B-B14F-4D97-AF65-F5344CB8AC3E}">
        <p14:creationId xmlns:p14="http://schemas.microsoft.com/office/powerpoint/2010/main" val="41289224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872" y="116304"/>
            <a:ext cx="27527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3088" y="268704"/>
            <a:ext cx="30003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4"/>
          <p:cNvSpPr txBox="1">
            <a:spLocks noChangeArrowheads="1"/>
          </p:cNvSpPr>
          <p:nvPr/>
        </p:nvSpPr>
        <p:spPr bwMode="auto">
          <a:xfrm>
            <a:off x="6732147" y="178217"/>
            <a:ext cx="7553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eaLnBrk="1" hangingPunct="1"/>
            <a:r>
              <a:rPr lang="en-US" sz="2000" dirty="0">
                <a:solidFill>
                  <a:srgbClr val="C00000"/>
                </a:solidFill>
                <a:latin typeface="Arial" pitchFamily="34" charset="0"/>
              </a:rPr>
              <a:t>2012</a:t>
            </a:r>
          </a:p>
        </p:txBody>
      </p:sp>
      <p:graphicFrame>
        <p:nvGraphicFramePr>
          <p:cNvPr id="6" name="Table 5"/>
          <p:cNvGraphicFramePr>
            <a:graphicFrameLocks noGrp="1"/>
          </p:cNvGraphicFramePr>
          <p:nvPr/>
        </p:nvGraphicFramePr>
        <p:xfrm>
          <a:off x="132347" y="642018"/>
          <a:ext cx="8855242" cy="6202680"/>
        </p:xfrm>
        <a:graphic>
          <a:graphicData uri="http://schemas.openxmlformats.org/drawingml/2006/table">
            <a:tbl>
              <a:tblPr firstRow="1" bandRow="1">
                <a:tableStyleId>{5C22544A-7EE6-4342-B048-85BDC9FD1C3A}</a:tableStyleId>
              </a:tblPr>
              <a:tblGrid>
                <a:gridCol w="705853">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429944">
                  <a:extLst>
                    <a:ext uri="{9D8B030D-6E8A-4147-A177-3AD203B41FA5}">
                      <a16:colId xmlns:a16="http://schemas.microsoft.com/office/drawing/2014/main" val="20004"/>
                    </a:ext>
                  </a:extLst>
                </a:gridCol>
                <a:gridCol w="1385445">
                  <a:extLst>
                    <a:ext uri="{9D8B030D-6E8A-4147-A177-3AD203B41FA5}">
                      <a16:colId xmlns:a16="http://schemas.microsoft.com/office/drawing/2014/main" val="20005"/>
                    </a:ext>
                  </a:extLst>
                </a:gridCol>
              </a:tblGrid>
              <a:tr h="370840">
                <a:tc>
                  <a:txBody>
                    <a:bodyPr/>
                    <a:lstStyle/>
                    <a:p>
                      <a:pPr algn="ctr"/>
                      <a:r>
                        <a:rPr lang="en-US" sz="1600" b="1" dirty="0"/>
                        <a:t>Rank</a:t>
                      </a:r>
                    </a:p>
                  </a:txBody>
                  <a:tcPr/>
                </a:tc>
                <a:tc>
                  <a:txBody>
                    <a:bodyPr/>
                    <a:lstStyle/>
                    <a:p>
                      <a:pPr algn="l"/>
                      <a:r>
                        <a:rPr lang="en-US" dirty="0"/>
                        <a:t>Job</a:t>
                      </a:r>
                      <a:r>
                        <a:rPr lang="en-US" baseline="0" dirty="0"/>
                        <a:t> Title</a:t>
                      </a:r>
                      <a:endParaRPr lang="en-US" dirty="0"/>
                    </a:p>
                  </a:txBody>
                  <a:tcPr/>
                </a:tc>
                <a:tc>
                  <a:txBody>
                    <a:bodyPr/>
                    <a:lstStyle/>
                    <a:p>
                      <a:pPr algn="ctr"/>
                      <a:r>
                        <a:rPr lang="en-US" dirty="0"/>
                        <a:t>Median Salary</a:t>
                      </a:r>
                    </a:p>
                  </a:txBody>
                  <a:tcPr/>
                </a:tc>
                <a:tc>
                  <a:txBody>
                    <a:bodyPr/>
                    <a:lstStyle/>
                    <a:p>
                      <a:pPr algn="ctr"/>
                      <a:r>
                        <a:rPr lang="en-US" dirty="0"/>
                        <a:t>2011 Job</a:t>
                      </a:r>
                      <a:r>
                        <a:rPr lang="en-US" baseline="0" dirty="0"/>
                        <a:t> number</a:t>
                      </a:r>
                      <a:endParaRPr lang="en-US" dirty="0"/>
                    </a:p>
                  </a:txBody>
                  <a:tcPr/>
                </a:tc>
                <a:tc>
                  <a:txBody>
                    <a:bodyPr/>
                    <a:lstStyle/>
                    <a:p>
                      <a:pPr algn="ctr"/>
                      <a:r>
                        <a:rPr lang="en-US" dirty="0"/>
                        <a:t>10 year growth rate </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2021 Job</a:t>
                      </a:r>
                      <a:r>
                        <a:rPr lang="en-US" baseline="0" dirty="0"/>
                        <a:t> number</a:t>
                      </a:r>
                      <a:endParaRPr lang="en-US" dirty="0"/>
                    </a:p>
                  </a:txBody>
                  <a:tcPr/>
                </a:tc>
                <a:extLst>
                  <a:ext uri="{0D108BD9-81ED-4DB2-BD59-A6C34878D82A}">
                    <a16:rowId xmlns:a16="http://schemas.microsoft.com/office/drawing/2014/main" val="10000"/>
                  </a:ext>
                </a:extLst>
              </a:tr>
              <a:tr h="370840">
                <a:tc>
                  <a:txBody>
                    <a:bodyPr/>
                    <a:lstStyle/>
                    <a:p>
                      <a:pPr marL="0" algn="ctr" defTabSz="457200" rtl="0" eaLnBrk="1" fontAlgn="b" latinLnBrk="0" hangingPunct="1"/>
                      <a:r>
                        <a:rPr lang="en-US" sz="1800" b="1" i="0" kern="1200" dirty="0">
                          <a:solidFill>
                            <a:srgbClr val="C00000"/>
                          </a:solidFill>
                          <a:effectLst/>
                          <a:latin typeface="+mn-lt"/>
                          <a:ea typeface="+mn-ea"/>
                          <a:cs typeface="+mn-cs"/>
                        </a:rPr>
                        <a:t>1</a:t>
                      </a:r>
                    </a:p>
                  </a:txBody>
                  <a:tcPr/>
                </a:tc>
                <a:tc>
                  <a:txBody>
                    <a:bodyPr/>
                    <a:lstStyle/>
                    <a:p>
                      <a:pPr algn="l"/>
                      <a:r>
                        <a:rPr lang="en-US" sz="1800" b="0" i="0" u="none" strike="noStrike" kern="1200" dirty="0">
                          <a:solidFill>
                            <a:schemeClr val="dk1"/>
                          </a:solidFill>
                          <a:effectLst/>
                          <a:latin typeface="+mn-lt"/>
                          <a:ea typeface="+mn-ea"/>
                          <a:cs typeface="+mn-cs"/>
                        </a:rPr>
                        <a:t>Biomedical Engineer</a:t>
                      </a:r>
                      <a:endParaRPr lang="en-US" dirty="0"/>
                    </a:p>
                  </a:txBody>
                  <a:tcPr/>
                </a:tc>
                <a:tc>
                  <a:txBody>
                    <a:bodyPr/>
                    <a:lstStyle/>
                    <a:p>
                      <a:pPr algn="ctr"/>
                      <a:r>
                        <a:rPr lang="en-US" sz="1800" b="0" i="0" kern="1200" dirty="0">
                          <a:solidFill>
                            <a:schemeClr val="dk1"/>
                          </a:solidFill>
                          <a:effectLst/>
                          <a:latin typeface="+mn-lt"/>
                          <a:ea typeface="+mn-ea"/>
                          <a:cs typeface="+mn-cs"/>
                        </a:rPr>
                        <a:t>$79,500</a:t>
                      </a:r>
                      <a:endParaRPr lang="en-US" dirty="0"/>
                    </a:p>
                  </a:txBody>
                  <a:tcPr/>
                </a:tc>
                <a:tc>
                  <a:txBody>
                    <a:bodyPr/>
                    <a:lstStyle/>
                    <a:p>
                      <a:pPr algn="r"/>
                      <a:r>
                        <a:rPr lang="en-US" sz="1800" b="0" i="0" kern="1200" dirty="0">
                          <a:solidFill>
                            <a:schemeClr val="dk1"/>
                          </a:solidFill>
                          <a:effectLst/>
                          <a:latin typeface="+mn-lt"/>
                          <a:ea typeface="+mn-ea"/>
                          <a:cs typeface="+mn-cs"/>
                        </a:rPr>
                        <a:t>15,700</a:t>
                      </a:r>
                      <a:endParaRPr lang="en-US" dirty="0"/>
                    </a:p>
                  </a:txBody>
                  <a:tcPr/>
                </a:tc>
                <a:tc>
                  <a:txBody>
                    <a:bodyPr/>
                    <a:lstStyle/>
                    <a:p>
                      <a:pPr algn="ctr"/>
                      <a:r>
                        <a:rPr lang="en-US" sz="1800" b="0" i="0" kern="1200" dirty="0">
                          <a:solidFill>
                            <a:schemeClr val="dk1"/>
                          </a:solidFill>
                          <a:effectLst/>
                          <a:latin typeface="+mn-lt"/>
                          <a:ea typeface="+mn-ea"/>
                          <a:cs typeface="+mn-cs"/>
                        </a:rPr>
                        <a:t>61.7%</a:t>
                      </a:r>
                      <a:endParaRPr lang="en-US" dirty="0"/>
                    </a:p>
                  </a:txBody>
                  <a:tcPr/>
                </a:tc>
                <a:tc>
                  <a:txBody>
                    <a:bodyPr/>
                    <a:lstStyle/>
                    <a:p>
                      <a:pPr marL="0" algn="r" defTabSz="457200" rtl="0" eaLnBrk="1" fontAlgn="b" latinLnBrk="0" hangingPunct="1"/>
                      <a:r>
                        <a:rPr lang="en-US" sz="1800" b="0" i="0" kern="1200" dirty="0">
                          <a:solidFill>
                            <a:schemeClr val="dk1"/>
                          </a:solidFill>
                          <a:effectLst/>
                          <a:latin typeface="+mn-lt"/>
                          <a:ea typeface="+mn-ea"/>
                          <a:cs typeface="+mn-cs"/>
                        </a:rPr>
                        <a:t>25,387</a:t>
                      </a:r>
                    </a:p>
                  </a:txBody>
                  <a:tcPr marL="9525" marR="9525" marT="9525" marB="0" anchor="b"/>
                </a:tc>
                <a:extLst>
                  <a:ext uri="{0D108BD9-81ED-4DB2-BD59-A6C34878D82A}">
                    <a16:rowId xmlns:a16="http://schemas.microsoft.com/office/drawing/2014/main" val="10001"/>
                  </a:ext>
                </a:extLst>
              </a:tr>
              <a:tr h="370840">
                <a:tc>
                  <a:txBody>
                    <a:bodyPr/>
                    <a:lstStyle/>
                    <a:p>
                      <a:pPr marL="0" algn="ctr" defTabSz="457200" rtl="0" eaLnBrk="1" fontAlgn="b" latinLnBrk="0" hangingPunct="1"/>
                      <a:r>
                        <a:rPr lang="en-US" sz="1800" b="1" i="0" kern="1200" dirty="0">
                          <a:solidFill>
                            <a:srgbClr val="C00000"/>
                          </a:solidFill>
                          <a:effectLst/>
                          <a:latin typeface="+mn-lt"/>
                          <a:ea typeface="+mn-ea"/>
                          <a:cs typeface="+mn-cs"/>
                        </a:rPr>
                        <a:t>2</a:t>
                      </a:r>
                    </a:p>
                  </a:txBody>
                  <a:tcPr/>
                </a:tc>
                <a:tc>
                  <a:txBody>
                    <a:bodyPr/>
                    <a:lstStyle/>
                    <a:p>
                      <a:pPr algn="l"/>
                      <a:r>
                        <a:rPr lang="en-US" sz="1800" b="0" i="0" u="none" strike="noStrike" kern="1200" dirty="0">
                          <a:solidFill>
                            <a:schemeClr val="dk1"/>
                          </a:solidFill>
                          <a:effectLst/>
                          <a:latin typeface="+mn-lt"/>
                          <a:ea typeface="+mn-ea"/>
                          <a:cs typeface="+mn-cs"/>
                        </a:rPr>
                        <a:t>Marketing Consultant</a:t>
                      </a:r>
                      <a:endParaRPr lang="en-US" dirty="0"/>
                    </a:p>
                  </a:txBody>
                  <a:tcPr/>
                </a:tc>
                <a:tc>
                  <a:txBody>
                    <a:bodyPr/>
                    <a:lstStyle/>
                    <a:p>
                      <a:pPr algn="ctr"/>
                      <a:r>
                        <a:rPr lang="en-US" sz="1800" b="0" i="0" kern="1200" dirty="0">
                          <a:solidFill>
                            <a:schemeClr val="dk1"/>
                          </a:solidFill>
                          <a:effectLst/>
                          <a:latin typeface="+mn-lt"/>
                          <a:ea typeface="+mn-ea"/>
                          <a:cs typeface="+mn-cs"/>
                        </a:rPr>
                        <a:t>$92,100 </a:t>
                      </a:r>
                      <a:endParaRPr lang="en-US" dirty="0"/>
                    </a:p>
                  </a:txBody>
                  <a:tcPr/>
                </a:tc>
                <a:tc>
                  <a:txBody>
                    <a:bodyPr/>
                    <a:lstStyle/>
                    <a:p>
                      <a:pPr algn="r"/>
                      <a:r>
                        <a:rPr lang="en-US" sz="1800" b="0" i="0" kern="1200" dirty="0">
                          <a:solidFill>
                            <a:schemeClr val="dk1"/>
                          </a:solidFill>
                          <a:effectLst/>
                          <a:latin typeface="+mn-lt"/>
                          <a:ea typeface="+mn-ea"/>
                          <a:cs typeface="+mn-cs"/>
                        </a:rPr>
                        <a:t>282,700</a:t>
                      </a:r>
                      <a:endParaRPr lang="en-US" dirty="0"/>
                    </a:p>
                  </a:txBody>
                  <a:tcPr/>
                </a:tc>
                <a:tc>
                  <a:txBody>
                    <a:bodyPr/>
                    <a:lstStyle/>
                    <a:p>
                      <a:pPr algn="ctr"/>
                      <a:r>
                        <a:rPr lang="en-US" sz="1800" b="0" i="0" kern="1200" dirty="0">
                          <a:solidFill>
                            <a:schemeClr val="dk1"/>
                          </a:solidFill>
                          <a:effectLst/>
                          <a:latin typeface="+mn-lt"/>
                          <a:ea typeface="+mn-ea"/>
                          <a:cs typeface="+mn-cs"/>
                        </a:rPr>
                        <a:t>41.2%</a:t>
                      </a:r>
                      <a:endParaRPr lang="en-US" dirty="0"/>
                    </a:p>
                  </a:txBody>
                  <a:tcPr/>
                </a:tc>
                <a:tc>
                  <a:txBody>
                    <a:bodyPr/>
                    <a:lstStyle/>
                    <a:p>
                      <a:pPr marL="0" algn="r" defTabSz="457200" rtl="0" eaLnBrk="1" fontAlgn="b" latinLnBrk="0" hangingPunct="1"/>
                      <a:r>
                        <a:rPr lang="en-US" sz="1800" b="0" i="0" kern="1200" dirty="0">
                          <a:solidFill>
                            <a:schemeClr val="dk1"/>
                          </a:solidFill>
                          <a:effectLst/>
                          <a:latin typeface="+mn-lt"/>
                          <a:ea typeface="+mn-ea"/>
                          <a:cs typeface="+mn-cs"/>
                        </a:rPr>
                        <a:t>399,172</a:t>
                      </a:r>
                    </a:p>
                  </a:txBody>
                  <a:tcPr marL="9525" marR="9525" marT="9525" marB="0" anchor="b"/>
                </a:tc>
                <a:extLst>
                  <a:ext uri="{0D108BD9-81ED-4DB2-BD59-A6C34878D82A}">
                    <a16:rowId xmlns:a16="http://schemas.microsoft.com/office/drawing/2014/main" val="10002"/>
                  </a:ext>
                </a:extLst>
              </a:tr>
              <a:tr h="370840">
                <a:tc>
                  <a:txBody>
                    <a:bodyPr/>
                    <a:lstStyle/>
                    <a:p>
                      <a:pPr marL="0" algn="ctr" defTabSz="457200" rtl="0" eaLnBrk="1" fontAlgn="b" latinLnBrk="0" hangingPunct="1"/>
                      <a:r>
                        <a:rPr lang="en-US" sz="1800" b="1" i="0" kern="1200" dirty="0">
                          <a:solidFill>
                            <a:srgbClr val="C00000"/>
                          </a:solidFill>
                          <a:effectLst/>
                          <a:latin typeface="+mn-lt"/>
                          <a:ea typeface="+mn-ea"/>
                          <a:cs typeface="+mn-cs"/>
                        </a:rPr>
                        <a:t>3</a:t>
                      </a:r>
                    </a:p>
                  </a:txBody>
                  <a:tcPr/>
                </a:tc>
                <a:tc>
                  <a:txBody>
                    <a:bodyPr/>
                    <a:lstStyle/>
                    <a:p>
                      <a:pPr algn="l"/>
                      <a:r>
                        <a:rPr lang="en-US" sz="1800" b="1" i="0" u="none" strike="noStrike" kern="1200" dirty="0">
                          <a:solidFill>
                            <a:srgbClr val="C00000"/>
                          </a:solidFill>
                          <a:effectLst/>
                          <a:latin typeface="+mn-lt"/>
                          <a:ea typeface="+mn-ea"/>
                          <a:cs typeface="+mn-cs"/>
                        </a:rPr>
                        <a:t>Software Architect</a:t>
                      </a:r>
                      <a:endParaRPr lang="en-US" b="1" dirty="0">
                        <a:solidFill>
                          <a:srgbClr val="C00000"/>
                        </a:solidFill>
                      </a:endParaRPr>
                    </a:p>
                  </a:txBody>
                  <a:tcPr/>
                </a:tc>
                <a:tc>
                  <a:txBody>
                    <a:bodyPr/>
                    <a:lstStyle/>
                    <a:p>
                      <a:pPr algn="ctr"/>
                      <a:r>
                        <a:rPr lang="en-US" sz="1800" b="1" i="0" kern="1200" dirty="0">
                          <a:solidFill>
                            <a:srgbClr val="C00000"/>
                          </a:solidFill>
                          <a:effectLst/>
                          <a:latin typeface="+mn-lt"/>
                          <a:ea typeface="+mn-ea"/>
                          <a:cs typeface="+mn-cs"/>
                        </a:rPr>
                        <a:t>$119,000</a:t>
                      </a:r>
                      <a:endParaRPr lang="en-US" b="1" dirty="0">
                        <a:solidFill>
                          <a:srgbClr val="C00000"/>
                        </a:solidFill>
                      </a:endParaRPr>
                    </a:p>
                  </a:txBody>
                  <a:tcPr/>
                </a:tc>
                <a:tc>
                  <a:txBody>
                    <a:bodyPr/>
                    <a:lstStyle/>
                    <a:p>
                      <a:pPr algn="r"/>
                      <a:r>
                        <a:rPr lang="en-US" sz="1800" b="1" i="0" kern="1200" dirty="0">
                          <a:solidFill>
                            <a:srgbClr val="C00000"/>
                          </a:solidFill>
                          <a:effectLst/>
                          <a:latin typeface="+mn-lt"/>
                          <a:ea typeface="+mn-ea"/>
                          <a:cs typeface="+mn-cs"/>
                        </a:rPr>
                        <a:t>3,426,000 </a:t>
                      </a:r>
                      <a:endParaRPr lang="en-US" b="1" dirty="0">
                        <a:solidFill>
                          <a:srgbClr val="C00000"/>
                        </a:solidFill>
                      </a:endParaRPr>
                    </a:p>
                  </a:txBody>
                  <a:tcPr/>
                </a:tc>
                <a:tc>
                  <a:txBody>
                    <a:bodyPr/>
                    <a:lstStyle/>
                    <a:p>
                      <a:pPr algn="ctr"/>
                      <a:r>
                        <a:rPr lang="en-US" sz="1800" b="1" i="0" kern="1200" dirty="0">
                          <a:solidFill>
                            <a:srgbClr val="C00000"/>
                          </a:solidFill>
                          <a:effectLst/>
                          <a:latin typeface="+mn-lt"/>
                          <a:ea typeface="+mn-ea"/>
                          <a:cs typeface="+mn-cs"/>
                        </a:rPr>
                        <a:t>24.6%</a:t>
                      </a:r>
                      <a:endParaRPr lang="en-US" b="1" dirty="0">
                        <a:solidFill>
                          <a:srgbClr val="C00000"/>
                        </a:solidFill>
                      </a:endParaRPr>
                    </a:p>
                  </a:txBody>
                  <a:tcPr/>
                </a:tc>
                <a:tc>
                  <a:txBody>
                    <a:bodyPr/>
                    <a:lstStyle/>
                    <a:p>
                      <a:pPr marL="0" algn="r" defTabSz="457200" rtl="0" eaLnBrk="1" fontAlgn="b" latinLnBrk="0" hangingPunct="1"/>
                      <a:r>
                        <a:rPr lang="en-US" sz="1800" b="1" i="0" kern="1200" dirty="0">
                          <a:solidFill>
                            <a:srgbClr val="C00000"/>
                          </a:solidFill>
                          <a:effectLst/>
                          <a:latin typeface="+mn-lt"/>
                          <a:ea typeface="+mn-ea"/>
                          <a:cs typeface="+mn-cs"/>
                        </a:rPr>
                        <a:t>4,268,796</a:t>
                      </a:r>
                    </a:p>
                  </a:txBody>
                  <a:tcPr marL="9525" marR="9525" marT="9525" marB="0" anchor="b"/>
                </a:tc>
                <a:extLst>
                  <a:ext uri="{0D108BD9-81ED-4DB2-BD59-A6C34878D82A}">
                    <a16:rowId xmlns:a16="http://schemas.microsoft.com/office/drawing/2014/main" val="10003"/>
                  </a:ext>
                </a:extLst>
              </a:tr>
              <a:tr h="370840">
                <a:tc>
                  <a:txBody>
                    <a:bodyPr/>
                    <a:lstStyle/>
                    <a:p>
                      <a:pPr marL="0" algn="ctr" defTabSz="457200" rtl="0" eaLnBrk="1" fontAlgn="b" latinLnBrk="0" hangingPunct="1"/>
                      <a:r>
                        <a:rPr lang="en-US" sz="1800" b="1" i="0" kern="1200" dirty="0">
                          <a:solidFill>
                            <a:srgbClr val="C00000"/>
                          </a:solidFill>
                          <a:effectLst/>
                          <a:latin typeface="+mn-lt"/>
                          <a:ea typeface="+mn-ea"/>
                          <a:cs typeface="+mn-cs"/>
                        </a:rPr>
                        <a:t>4</a:t>
                      </a:r>
                    </a:p>
                  </a:txBody>
                  <a:tcPr/>
                </a:tc>
                <a:tc>
                  <a:txBody>
                    <a:bodyPr/>
                    <a:lstStyle/>
                    <a:p>
                      <a:pPr algn="l"/>
                      <a:r>
                        <a:rPr lang="en-US" sz="1800" b="0" i="0" u="none" strike="noStrike" kern="1200" dirty="0">
                          <a:solidFill>
                            <a:schemeClr val="dk1"/>
                          </a:solidFill>
                          <a:effectLst/>
                          <a:latin typeface="+mn-lt"/>
                          <a:ea typeface="+mn-ea"/>
                          <a:cs typeface="+mn-cs"/>
                        </a:rPr>
                        <a:t>Clinical Research Associate</a:t>
                      </a:r>
                      <a:endParaRPr lang="en-US" dirty="0"/>
                    </a:p>
                  </a:txBody>
                  <a:tcPr/>
                </a:tc>
                <a:tc>
                  <a:txBody>
                    <a:bodyPr/>
                    <a:lstStyle/>
                    <a:p>
                      <a:pPr algn="ctr"/>
                      <a:r>
                        <a:rPr lang="en-US" sz="1800" b="0" i="0" kern="1200" dirty="0">
                          <a:solidFill>
                            <a:schemeClr val="dk1"/>
                          </a:solidFill>
                          <a:effectLst/>
                          <a:latin typeface="+mn-lt"/>
                          <a:ea typeface="+mn-ea"/>
                          <a:cs typeface="+mn-cs"/>
                        </a:rPr>
                        <a:t>$90,700</a:t>
                      </a:r>
                      <a:endParaRPr lang="en-US" dirty="0"/>
                    </a:p>
                  </a:txBody>
                  <a:tcPr/>
                </a:tc>
                <a:tc>
                  <a:txBody>
                    <a:bodyPr/>
                    <a:lstStyle/>
                    <a:p>
                      <a:pPr algn="r"/>
                      <a:r>
                        <a:rPr lang="en-US" sz="1800" b="0" i="0" kern="1200" dirty="0">
                          <a:solidFill>
                            <a:schemeClr val="dk1"/>
                          </a:solidFill>
                          <a:effectLst/>
                          <a:latin typeface="+mn-lt"/>
                          <a:ea typeface="+mn-ea"/>
                          <a:cs typeface="+mn-cs"/>
                        </a:rPr>
                        <a:t>100,000</a:t>
                      </a:r>
                      <a:endParaRPr lang="en-US" dirty="0"/>
                    </a:p>
                  </a:txBody>
                  <a:tcPr/>
                </a:tc>
                <a:tc>
                  <a:txBody>
                    <a:bodyPr/>
                    <a:lstStyle/>
                    <a:p>
                      <a:pPr algn="ctr"/>
                      <a:r>
                        <a:rPr lang="en-US" sz="1800" b="0" i="0" kern="1200" dirty="0">
                          <a:solidFill>
                            <a:schemeClr val="dk1"/>
                          </a:solidFill>
                          <a:effectLst/>
                          <a:latin typeface="+mn-lt"/>
                          <a:ea typeface="+mn-ea"/>
                          <a:cs typeface="+mn-cs"/>
                        </a:rPr>
                        <a:t>36.4%</a:t>
                      </a:r>
                      <a:endParaRPr lang="en-US" dirty="0"/>
                    </a:p>
                  </a:txBody>
                  <a:tcPr/>
                </a:tc>
                <a:tc>
                  <a:txBody>
                    <a:bodyPr/>
                    <a:lstStyle/>
                    <a:p>
                      <a:pPr marL="0" algn="r" defTabSz="457200" rtl="0" eaLnBrk="1" fontAlgn="b" latinLnBrk="0" hangingPunct="1"/>
                      <a:r>
                        <a:rPr lang="en-US" sz="1800" b="0" i="0" kern="1200" dirty="0">
                          <a:solidFill>
                            <a:schemeClr val="dk1"/>
                          </a:solidFill>
                          <a:effectLst/>
                          <a:latin typeface="+mn-lt"/>
                          <a:ea typeface="+mn-ea"/>
                          <a:cs typeface="+mn-cs"/>
                        </a:rPr>
                        <a:t>136,400</a:t>
                      </a:r>
                    </a:p>
                  </a:txBody>
                  <a:tcPr marL="9525" marR="9525" marT="9525" marB="0" anchor="b"/>
                </a:tc>
                <a:extLst>
                  <a:ext uri="{0D108BD9-81ED-4DB2-BD59-A6C34878D82A}">
                    <a16:rowId xmlns:a16="http://schemas.microsoft.com/office/drawing/2014/main" val="10004"/>
                  </a:ext>
                </a:extLst>
              </a:tr>
              <a:tr h="370840">
                <a:tc>
                  <a:txBody>
                    <a:bodyPr/>
                    <a:lstStyle/>
                    <a:p>
                      <a:pPr marL="0" algn="ctr" defTabSz="457200" rtl="0" eaLnBrk="1" fontAlgn="b" latinLnBrk="0" hangingPunct="1"/>
                      <a:r>
                        <a:rPr lang="en-US" sz="1800" b="1" i="0" kern="1200" dirty="0">
                          <a:solidFill>
                            <a:srgbClr val="C00000"/>
                          </a:solidFill>
                          <a:effectLst/>
                          <a:latin typeface="+mn-lt"/>
                          <a:ea typeface="+mn-ea"/>
                          <a:cs typeface="+mn-cs"/>
                        </a:rPr>
                        <a:t>5</a:t>
                      </a:r>
                    </a:p>
                  </a:txBody>
                  <a:tcPr/>
                </a:tc>
                <a:tc>
                  <a:txBody>
                    <a:bodyPr/>
                    <a:lstStyle/>
                    <a:p>
                      <a:pPr marL="0" algn="l" defTabSz="457200" rtl="0" eaLnBrk="1" fontAlgn="b" latinLnBrk="0" hangingPunct="1"/>
                      <a:r>
                        <a:rPr lang="en-US" sz="1800" b="1" i="0" kern="1200" dirty="0">
                          <a:solidFill>
                            <a:srgbClr val="C00000"/>
                          </a:solidFill>
                          <a:effectLst/>
                          <a:latin typeface="+mn-lt"/>
                          <a:ea typeface="+mn-ea"/>
                          <a:cs typeface="+mn-cs"/>
                        </a:rPr>
                        <a:t>Database Administrator</a:t>
                      </a:r>
                    </a:p>
                  </a:txBody>
                  <a:tcPr/>
                </a:tc>
                <a:tc>
                  <a:txBody>
                    <a:bodyPr/>
                    <a:lstStyle/>
                    <a:p>
                      <a:pPr marL="0" algn="ctr" defTabSz="457200" rtl="0" eaLnBrk="1" fontAlgn="b" latinLnBrk="0" hangingPunct="1"/>
                      <a:r>
                        <a:rPr lang="en-US" sz="1800" b="1" i="0" kern="1200" dirty="0">
                          <a:solidFill>
                            <a:srgbClr val="C00000"/>
                          </a:solidFill>
                          <a:effectLst/>
                          <a:latin typeface="+mn-lt"/>
                          <a:ea typeface="+mn-ea"/>
                          <a:cs typeface="+mn-cs"/>
                        </a:rPr>
                        <a:t>$87,200 </a:t>
                      </a:r>
                    </a:p>
                  </a:txBody>
                  <a:tcPr/>
                </a:tc>
                <a:tc>
                  <a:txBody>
                    <a:bodyPr/>
                    <a:lstStyle/>
                    <a:p>
                      <a:pPr marL="0" algn="r" defTabSz="457200" rtl="0" eaLnBrk="1" fontAlgn="b" latinLnBrk="0" hangingPunct="1"/>
                      <a:r>
                        <a:rPr lang="en-US" sz="1800" b="1" i="0" kern="1200" dirty="0">
                          <a:solidFill>
                            <a:srgbClr val="C00000"/>
                          </a:solidFill>
                          <a:effectLst/>
                          <a:latin typeface="+mn-lt"/>
                          <a:ea typeface="+mn-ea"/>
                          <a:cs typeface="+mn-cs"/>
                        </a:rPr>
                        <a:t>110,800</a:t>
                      </a:r>
                    </a:p>
                  </a:txBody>
                  <a:tcPr/>
                </a:tc>
                <a:tc>
                  <a:txBody>
                    <a:bodyPr/>
                    <a:lstStyle/>
                    <a:p>
                      <a:pPr marL="0" algn="ctr" defTabSz="457200" rtl="0" eaLnBrk="1" fontAlgn="b" latinLnBrk="0" hangingPunct="1"/>
                      <a:r>
                        <a:rPr lang="en-US" sz="1800" b="1" i="0" kern="1200" dirty="0">
                          <a:solidFill>
                            <a:srgbClr val="C00000"/>
                          </a:solidFill>
                          <a:effectLst/>
                          <a:latin typeface="+mn-lt"/>
                          <a:ea typeface="+mn-ea"/>
                          <a:cs typeface="+mn-cs"/>
                        </a:rPr>
                        <a:t>30.6%</a:t>
                      </a:r>
                    </a:p>
                  </a:txBody>
                  <a:tcPr/>
                </a:tc>
                <a:tc>
                  <a:txBody>
                    <a:bodyPr/>
                    <a:lstStyle/>
                    <a:p>
                      <a:pPr marL="0" algn="r" defTabSz="457200" rtl="0" eaLnBrk="1" fontAlgn="b" latinLnBrk="0" hangingPunct="1"/>
                      <a:r>
                        <a:rPr lang="en-US" sz="1800" b="1" i="0" kern="1200" dirty="0">
                          <a:solidFill>
                            <a:srgbClr val="C00000"/>
                          </a:solidFill>
                          <a:effectLst/>
                          <a:latin typeface="+mn-lt"/>
                          <a:ea typeface="+mn-ea"/>
                          <a:cs typeface="+mn-cs"/>
                        </a:rPr>
                        <a:t>144,705</a:t>
                      </a:r>
                    </a:p>
                  </a:txBody>
                  <a:tcPr marL="9525" marR="9525" marT="9525" marB="0" anchor="b"/>
                </a:tc>
                <a:extLst>
                  <a:ext uri="{0D108BD9-81ED-4DB2-BD59-A6C34878D82A}">
                    <a16:rowId xmlns:a16="http://schemas.microsoft.com/office/drawing/2014/main" val="10005"/>
                  </a:ext>
                </a:extLst>
              </a:tr>
              <a:tr h="370840">
                <a:tc>
                  <a:txBody>
                    <a:bodyPr/>
                    <a:lstStyle/>
                    <a:p>
                      <a:pPr marL="0" algn="ctr" defTabSz="457200" rtl="0" eaLnBrk="1" fontAlgn="b" latinLnBrk="0" hangingPunct="1"/>
                      <a:r>
                        <a:rPr lang="en-US" sz="1800" b="1" i="0" kern="1200" dirty="0">
                          <a:solidFill>
                            <a:srgbClr val="C00000"/>
                          </a:solidFill>
                          <a:effectLst/>
                          <a:latin typeface="+mn-lt"/>
                          <a:ea typeface="+mn-ea"/>
                          <a:cs typeface="+mn-cs"/>
                        </a:rPr>
                        <a:t>6</a:t>
                      </a:r>
                    </a:p>
                  </a:txBody>
                  <a:tcPr/>
                </a:tc>
                <a:tc>
                  <a:txBody>
                    <a:bodyPr/>
                    <a:lstStyle/>
                    <a:p>
                      <a:pPr algn="l"/>
                      <a:r>
                        <a:rPr lang="en-US" sz="1800" b="0" i="0" u="none" strike="noStrike" kern="1200" dirty="0">
                          <a:solidFill>
                            <a:schemeClr val="dk1"/>
                          </a:solidFill>
                          <a:effectLst/>
                          <a:latin typeface="+mn-lt"/>
                          <a:ea typeface="+mn-ea"/>
                          <a:cs typeface="+mn-cs"/>
                        </a:rPr>
                        <a:t>Financial Adviser</a:t>
                      </a:r>
                      <a:endParaRPr lang="en-US" dirty="0"/>
                    </a:p>
                  </a:txBody>
                  <a:tcPr/>
                </a:tc>
                <a:tc>
                  <a:txBody>
                    <a:bodyPr/>
                    <a:lstStyle/>
                    <a:p>
                      <a:pPr algn="ctr"/>
                      <a:r>
                        <a:rPr lang="en-US" sz="1800" b="0" i="0" kern="1200" dirty="0">
                          <a:solidFill>
                            <a:schemeClr val="dk1"/>
                          </a:solidFill>
                          <a:effectLst/>
                          <a:latin typeface="+mn-lt"/>
                          <a:ea typeface="+mn-ea"/>
                          <a:cs typeface="+mn-cs"/>
                        </a:rPr>
                        <a:t>$90,200 </a:t>
                      </a:r>
                      <a:endParaRPr lang="en-US" dirty="0"/>
                    </a:p>
                  </a:txBody>
                  <a:tcPr/>
                </a:tc>
                <a:tc>
                  <a:txBody>
                    <a:bodyPr/>
                    <a:lstStyle/>
                    <a:p>
                      <a:pPr algn="r"/>
                      <a:r>
                        <a:rPr lang="en-US" sz="1800" b="0" i="0" kern="1200" dirty="0">
                          <a:solidFill>
                            <a:schemeClr val="dk1"/>
                          </a:solidFill>
                          <a:effectLst/>
                          <a:latin typeface="+mn-lt"/>
                          <a:ea typeface="+mn-ea"/>
                          <a:cs typeface="+mn-cs"/>
                        </a:rPr>
                        <a:t>206,800</a:t>
                      </a:r>
                      <a:endParaRPr lang="en-US" dirty="0"/>
                    </a:p>
                  </a:txBody>
                  <a:tcPr/>
                </a:tc>
                <a:tc>
                  <a:txBody>
                    <a:bodyPr/>
                    <a:lstStyle/>
                    <a:p>
                      <a:pPr algn="ctr"/>
                      <a:r>
                        <a:rPr lang="en-US" sz="1800" b="0" i="0" kern="1200" dirty="0">
                          <a:solidFill>
                            <a:schemeClr val="dk1"/>
                          </a:solidFill>
                          <a:effectLst/>
                          <a:latin typeface="+mn-lt"/>
                          <a:ea typeface="+mn-ea"/>
                          <a:cs typeface="+mn-cs"/>
                        </a:rPr>
                        <a:t>32.1%</a:t>
                      </a:r>
                      <a:endParaRPr lang="en-US" dirty="0"/>
                    </a:p>
                  </a:txBody>
                  <a:tcPr/>
                </a:tc>
                <a:tc>
                  <a:txBody>
                    <a:bodyPr/>
                    <a:lstStyle/>
                    <a:p>
                      <a:pPr marL="0" algn="r" defTabSz="457200" rtl="0" eaLnBrk="1" fontAlgn="b" latinLnBrk="0" hangingPunct="1"/>
                      <a:r>
                        <a:rPr lang="en-US" sz="1800" b="0" i="0" kern="1200" dirty="0">
                          <a:solidFill>
                            <a:schemeClr val="dk1"/>
                          </a:solidFill>
                          <a:effectLst/>
                          <a:latin typeface="+mn-lt"/>
                          <a:ea typeface="+mn-ea"/>
                          <a:cs typeface="+mn-cs"/>
                        </a:rPr>
                        <a:t>273,183</a:t>
                      </a:r>
                    </a:p>
                  </a:txBody>
                  <a:tcPr marL="9525" marR="9525" marT="9525" marB="0" anchor="b"/>
                </a:tc>
                <a:extLst>
                  <a:ext uri="{0D108BD9-81ED-4DB2-BD59-A6C34878D82A}">
                    <a16:rowId xmlns:a16="http://schemas.microsoft.com/office/drawing/2014/main" val="10006"/>
                  </a:ext>
                </a:extLst>
              </a:tr>
              <a:tr h="370840">
                <a:tc>
                  <a:txBody>
                    <a:bodyPr/>
                    <a:lstStyle/>
                    <a:p>
                      <a:pPr marL="0" algn="ctr" defTabSz="457200" rtl="0" eaLnBrk="1" fontAlgn="b" latinLnBrk="0" hangingPunct="1"/>
                      <a:r>
                        <a:rPr lang="en-US" sz="1800" b="1" i="0" kern="1200" dirty="0">
                          <a:solidFill>
                            <a:srgbClr val="C00000"/>
                          </a:solidFill>
                          <a:effectLst/>
                          <a:latin typeface="+mn-lt"/>
                          <a:ea typeface="+mn-ea"/>
                          <a:cs typeface="+mn-cs"/>
                        </a:rPr>
                        <a:t>7</a:t>
                      </a:r>
                    </a:p>
                  </a:txBody>
                  <a:tcPr/>
                </a:tc>
                <a:tc>
                  <a:txBody>
                    <a:bodyPr/>
                    <a:lstStyle/>
                    <a:p>
                      <a:pPr algn="l"/>
                      <a:r>
                        <a:rPr lang="en-US" sz="1800" b="0" i="0" u="none" strike="noStrike" kern="1200" dirty="0">
                          <a:solidFill>
                            <a:schemeClr val="dk1"/>
                          </a:solidFill>
                          <a:effectLst/>
                          <a:latin typeface="+mn-lt"/>
                          <a:ea typeface="+mn-ea"/>
                          <a:cs typeface="+mn-cs"/>
                        </a:rPr>
                        <a:t>Market Research Analyst</a:t>
                      </a:r>
                      <a:endParaRPr lang="en-US" dirty="0"/>
                    </a:p>
                  </a:txBody>
                  <a:tcPr/>
                </a:tc>
                <a:tc>
                  <a:txBody>
                    <a:bodyPr/>
                    <a:lstStyle/>
                    <a:p>
                      <a:pPr algn="ctr"/>
                      <a:r>
                        <a:rPr lang="en-US" sz="1800" b="0" i="0" kern="1200" dirty="0">
                          <a:solidFill>
                            <a:schemeClr val="dk1"/>
                          </a:solidFill>
                          <a:effectLst/>
                          <a:latin typeface="+mn-lt"/>
                          <a:ea typeface="+mn-ea"/>
                          <a:cs typeface="+mn-cs"/>
                        </a:rPr>
                        <a:t>$63,100 </a:t>
                      </a:r>
                      <a:endParaRPr lang="en-US" dirty="0"/>
                    </a:p>
                  </a:txBody>
                  <a:tcPr/>
                </a:tc>
                <a:tc>
                  <a:txBody>
                    <a:bodyPr/>
                    <a:lstStyle/>
                    <a:p>
                      <a:pPr algn="r"/>
                      <a:r>
                        <a:rPr lang="en-US" sz="1800" b="0" i="0" kern="1200" dirty="0">
                          <a:solidFill>
                            <a:schemeClr val="dk1"/>
                          </a:solidFill>
                          <a:effectLst/>
                          <a:latin typeface="+mn-lt"/>
                          <a:ea typeface="+mn-ea"/>
                          <a:cs typeface="+mn-cs"/>
                        </a:rPr>
                        <a:t>282,700</a:t>
                      </a:r>
                      <a:endParaRPr lang="en-US" dirty="0"/>
                    </a:p>
                  </a:txBody>
                  <a:tcPr/>
                </a:tc>
                <a:tc>
                  <a:txBody>
                    <a:bodyPr/>
                    <a:lstStyle/>
                    <a:p>
                      <a:pPr algn="ctr"/>
                      <a:r>
                        <a:rPr lang="en-US" sz="1800" b="0" i="0" kern="1200" dirty="0">
                          <a:solidFill>
                            <a:schemeClr val="dk1"/>
                          </a:solidFill>
                          <a:effectLst/>
                          <a:latin typeface="+mn-lt"/>
                          <a:ea typeface="+mn-ea"/>
                          <a:cs typeface="+mn-cs"/>
                        </a:rPr>
                        <a:t>41.2%</a:t>
                      </a:r>
                      <a:endParaRPr lang="en-US" dirty="0"/>
                    </a:p>
                  </a:txBody>
                  <a:tcPr/>
                </a:tc>
                <a:tc>
                  <a:txBody>
                    <a:bodyPr/>
                    <a:lstStyle/>
                    <a:p>
                      <a:pPr marL="0" algn="r" defTabSz="457200" rtl="0" eaLnBrk="1" fontAlgn="b" latinLnBrk="0" hangingPunct="1"/>
                      <a:r>
                        <a:rPr lang="en-US" sz="1800" b="0" i="0" kern="1200" dirty="0">
                          <a:solidFill>
                            <a:schemeClr val="dk1"/>
                          </a:solidFill>
                          <a:effectLst/>
                          <a:latin typeface="+mn-lt"/>
                          <a:ea typeface="+mn-ea"/>
                          <a:cs typeface="+mn-cs"/>
                        </a:rPr>
                        <a:t>399,172</a:t>
                      </a:r>
                    </a:p>
                  </a:txBody>
                  <a:tcPr marL="9525" marR="9525" marT="9525" marB="0" anchor="b"/>
                </a:tc>
                <a:extLst>
                  <a:ext uri="{0D108BD9-81ED-4DB2-BD59-A6C34878D82A}">
                    <a16:rowId xmlns:a16="http://schemas.microsoft.com/office/drawing/2014/main" val="10007"/>
                  </a:ext>
                </a:extLst>
              </a:tr>
              <a:tr h="370840">
                <a:tc>
                  <a:txBody>
                    <a:bodyPr/>
                    <a:lstStyle/>
                    <a:p>
                      <a:pPr marL="0" algn="ctr" defTabSz="457200" rtl="0" eaLnBrk="1" fontAlgn="b" latinLnBrk="0" hangingPunct="1"/>
                      <a:r>
                        <a:rPr lang="en-US" sz="1800" b="1" i="0" kern="1200" dirty="0">
                          <a:solidFill>
                            <a:srgbClr val="C00000"/>
                          </a:solidFill>
                          <a:effectLst/>
                          <a:latin typeface="+mn-lt"/>
                          <a:ea typeface="+mn-ea"/>
                          <a:cs typeface="+mn-cs"/>
                        </a:rPr>
                        <a:t>8</a:t>
                      </a:r>
                    </a:p>
                  </a:txBody>
                  <a:tcPr/>
                </a:tc>
                <a:tc>
                  <a:txBody>
                    <a:bodyPr/>
                    <a:lstStyle/>
                    <a:p>
                      <a:pPr algn="l"/>
                      <a:r>
                        <a:rPr lang="en-US" sz="1800" b="0" i="0" u="none" strike="noStrike" kern="1200" dirty="0">
                          <a:solidFill>
                            <a:schemeClr val="dk1"/>
                          </a:solidFill>
                          <a:effectLst/>
                          <a:latin typeface="+mn-lt"/>
                          <a:ea typeface="+mn-ea"/>
                          <a:cs typeface="+mn-cs"/>
                        </a:rPr>
                        <a:t>Physical Therapist</a:t>
                      </a:r>
                      <a:endParaRPr lang="en-US" dirty="0"/>
                    </a:p>
                  </a:txBody>
                  <a:tcPr/>
                </a:tc>
                <a:tc>
                  <a:txBody>
                    <a:bodyPr/>
                    <a:lstStyle/>
                    <a:p>
                      <a:pPr algn="ctr"/>
                      <a:r>
                        <a:rPr lang="en-US" sz="1800" b="0" i="0" kern="1200" dirty="0">
                          <a:solidFill>
                            <a:schemeClr val="dk1"/>
                          </a:solidFill>
                          <a:effectLst/>
                          <a:latin typeface="+mn-lt"/>
                          <a:ea typeface="+mn-ea"/>
                          <a:cs typeface="+mn-cs"/>
                        </a:rPr>
                        <a:t>$76,700 </a:t>
                      </a:r>
                      <a:endParaRPr lang="en-US" dirty="0"/>
                    </a:p>
                  </a:txBody>
                  <a:tcPr/>
                </a:tc>
                <a:tc>
                  <a:txBody>
                    <a:bodyPr/>
                    <a:lstStyle/>
                    <a:p>
                      <a:pPr algn="r"/>
                      <a:r>
                        <a:rPr lang="en-US" sz="1800" b="0" i="0" kern="1200" dirty="0">
                          <a:solidFill>
                            <a:schemeClr val="dk1"/>
                          </a:solidFill>
                          <a:effectLst/>
                          <a:latin typeface="+mn-lt"/>
                          <a:ea typeface="+mn-ea"/>
                          <a:cs typeface="+mn-cs"/>
                        </a:rPr>
                        <a:t>198,600</a:t>
                      </a:r>
                      <a:endParaRPr lang="en-US" dirty="0"/>
                    </a:p>
                  </a:txBody>
                  <a:tcPr/>
                </a:tc>
                <a:tc>
                  <a:txBody>
                    <a:bodyPr/>
                    <a:lstStyle/>
                    <a:p>
                      <a:pPr algn="ctr"/>
                      <a:r>
                        <a:rPr lang="en-US" sz="1800" b="0" i="0" kern="1200" dirty="0">
                          <a:solidFill>
                            <a:schemeClr val="dk1"/>
                          </a:solidFill>
                          <a:effectLst/>
                          <a:latin typeface="+mn-lt"/>
                          <a:ea typeface="+mn-ea"/>
                          <a:cs typeface="+mn-cs"/>
                        </a:rPr>
                        <a:t>39.0%</a:t>
                      </a:r>
                      <a:endParaRPr lang="en-US" dirty="0"/>
                    </a:p>
                  </a:txBody>
                  <a:tcPr/>
                </a:tc>
                <a:tc>
                  <a:txBody>
                    <a:bodyPr/>
                    <a:lstStyle/>
                    <a:p>
                      <a:pPr marL="0" algn="r" defTabSz="457200" rtl="0" eaLnBrk="1" fontAlgn="b" latinLnBrk="0" hangingPunct="1"/>
                      <a:r>
                        <a:rPr lang="en-US" sz="1800" b="0" i="0" kern="1200" dirty="0">
                          <a:solidFill>
                            <a:schemeClr val="dk1"/>
                          </a:solidFill>
                          <a:effectLst/>
                          <a:latin typeface="+mn-lt"/>
                          <a:ea typeface="+mn-ea"/>
                          <a:cs typeface="+mn-cs"/>
                        </a:rPr>
                        <a:t>276,054</a:t>
                      </a:r>
                    </a:p>
                  </a:txBody>
                  <a:tcPr marL="9525" marR="9525" marT="9525" marB="0" anchor="b"/>
                </a:tc>
                <a:extLst>
                  <a:ext uri="{0D108BD9-81ED-4DB2-BD59-A6C34878D82A}">
                    <a16:rowId xmlns:a16="http://schemas.microsoft.com/office/drawing/2014/main" val="10008"/>
                  </a:ext>
                </a:extLst>
              </a:tr>
              <a:tr h="370840">
                <a:tc>
                  <a:txBody>
                    <a:bodyPr/>
                    <a:lstStyle/>
                    <a:p>
                      <a:pPr marL="0" algn="ctr" defTabSz="457200" rtl="0" eaLnBrk="1" fontAlgn="b" latinLnBrk="0" hangingPunct="1"/>
                      <a:r>
                        <a:rPr lang="en-US" sz="1800" b="1" i="0" kern="1200" dirty="0">
                          <a:solidFill>
                            <a:srgbClr val="C00000"/>
                          </a:solidFill>
                          <a:effectLst/>
                          <a:latin typeface="+mn-lt"/>
                          <a:ea typeface="+mn-ea"/>
                          <a:cs typeface="+mn-cs"/>
                        </a:rPr>
                        <a:t>9</a:t>
                      </a:r>
                    </a:p>
                  </a:txBody>
                  <a:tcPr/>
                </a:tc>
                <a:tc>
                  <a:txBody>
                    <a:bodyPr/>
                    <a:lstStyle/>
                    <a:p>
                      <a:pPr marL="0" algn="l" defTabSz="457200" rtl="0" eaLnBrk="1" fontAlgn="b" latinLnBrk="0" hangingPunct="1"/>
                      <a:r>
                        <a:rPr lang="en-US" sz="1800" b="1" i="0" kern="1200" dirty="0">
                          <a:solidFill>
                            <a:srgbClr val="C00000"/>
                          </a:solidFill>
                          <a:effectLst/>
                          <a:latin typeface="+mn-lt"/>
                          <a:ea typeface="+mn-ea"/>
                          <a:cs typeface="+mn-cs"/>
                        </a:rPr>
                        <a:t>Software Developer</a:t>
                      </a:r>
                    </a:p>
                  </a:txBody>
                  <a:tcPr/>
                </a:tc>
                <a:tc>
                  <a:txBody>
                    <a:bodyPr/>
                    <a:lstStyle/>
                    <a:p>
                      <a:pPr marL="0" algn="ctr" defTabSz="457200" rtl="0" eaLnBrk="1" fontAlgn="b" latinLnBrk="0" hangingPunct="1"/>
                      <a:r>
                        <a:rPr lang="en-US" sz="1800" b="1" i="0" kern="1200" dirty="0">
                          <a:solidFill>
                            <a:srgbClr val="C00000"/>
                          </a:solidFill>
                          <a:effectLst/>
                          <a:latin typeface="+mn-lt"/>
                          <a:ea typeface="+mn-ea"/>
                          <a:cs typeface="+mn-cs"/>
                        </a:rPr>
                        <a:t>$84,200 </a:t>
                      </a:r>
                    </a:p>
                  </a:txBody>
                  <a:tcPr/>
                </a:tc>
                <a:tc>
                  <a:txBody>
                    <a:bodyPr/>
                    <a:lstStyle/>
                    <a:p>
                      <a:pPr marL="0" algn="r" defTabSz="457200" rtl="0" eaLnBrk="1" fontAlgn="b" latinLnBrk="0" hangingPunct="1"/>
                      <a:r>
                        <a:rPr lang="en-US" sz="1800" b="1" i="0" kern="1200" dirty="0">
                          <a:solidFill>
                            <a:srgbClr val="C00000"/>
                          </a:solidFill>
                          <a:effectLst/>
                          <a:latin typeface="+mn-lt"/>
                          <a:ea typeface="+mn-ea"/>
                          <a:cs typeface="+mn-cs"/>
                        </a:rPr>
                        <a:t>3,426,000</a:t>
                      </a:r>
                    </a:p>
                  </a:txBody>
                  <a:tcPr/>
                </a:tc>
                <a:tc>
                  <a:txBody>
                    <a:bodyPr/>
                    <a:lstStyle/>
                    <a:p>
                      <a:pPr marL="0" algn="ctr" defTabSz="457200" rtl="0" eaLnBrk="1" fontAlgn="b" latinLnBrk="0" hangingPunct="1"/>
                      <a:r>
                        <a:rPr lang="en-US" sz="1800" b="1" i="0" kern="1200" dirty="0">
                          <a:solidFill>
                            <a:srgbClr val="C00000"/>
                          </a:solidFill>
                          <a:effectLst/>
                          <a:latin typeface="+mn-lt"/>
                          <a:ea typeface="+mn-ea"/>
                          <a:cs typeface="+mn-cs"/>
                        </a:rPr>
                        <a:t>24.6%</a:t>
                      </a:r>
                    </a:p>
                  </a:txBody>
                  <a:tcPr/>
                </a:tc>
                <a:tc>
                  <a:txBody>
                    <a:bodyPr/>
                    <a:lstStyle/>
                    <a:p>
                      <a:pPr marL="0" algn="r" defTabSz="457200" rtl="0" eaLnBrk="1" fontAlgn="b" latinLnBrk="0" hangingPunct="1"/>
                      <a:r>
                        <a:rPr lang="en-US" sz="1800" b="1" i="0" kern="1200" dirty="0">
                          <a:solidFill>
                            <a:srgbClr val="C00000"/>
                          </a:solidFill>
                          <a:effectLst/>
                          <a:latin typeface="+mn-lt"/>
                          <a:ea typeface="+mn-ea"/>
                          <a:cs typeface="+mn-cs"/>
                        </a:rPr>
                        <a:t>4,268,796</a:t>
                      </a:r>
                    </a:p>
                  </a:txBody>
                  <a:tcPr marL="9525" marR="9525" marT="9525" marB="0" anchor="b"/>
                </a:tc>
                <a:extLst>
                  <a:ext uri="{0D108BD9-81ED-4DB2-BD59-A6C34878D82A}">
                    <a16:rowId xmlns:a16="http://schemas.microsoft.com/office/drawing/2014/main" val="10009"/>
                  </a:ext>
                </a:extLst>
              </a:tr>
              <a:tr h="370840">
                <a:tc>
                  <a:txBody>
                    <a:bodyPr/>
                    <a:lstStyle/>
                    <a:p>
                      <a:pPr marL="0" algn="ctr" defTabSz="457200" rtl="0" eaLnBrk="1" fontAlgn="b" latinLnBrk="0" hangingPunct="1"/>
                      <a:r>
                        <a:rPr lang="en-US" sz="1800" b="1" i="0" kern="1200" dirty="0">
                          <a:solidFill>
                            <a:srgbClr val="C00000"/>
                          </a:solidFill>
                          <a:effectLst/>
                          <a:latin typeface="+mn-lt"/>
                          <a:ea typeface="+mn-ea"/>
                          <a:cs typeface="+mn-cs"/>
                        </a:rPr>
                        <a:t>10</a:t>
                      </a:r>
                    </a:p>
                  </a:txBody>
                  <a:tcPr/>
                </a:tc>
                <a:tc>
                  <a:txBody>
                    <a:bodyPr/>
                    <a:lstStyle/>
                    <a:p>
                      <a:pPr algn="l"/>
                      <a:r>
                        <a:rPr lang="en-US" sz="1800" b="0" i="0" u="none" strike="noStrike" kern="1200" dirty="0">
                          <a:solidFill>
                            <a:schemeClr val="dk1"/>
                          </a:solidFill>
                          <a:effectLst/>
                          <a:latin typeface="+mn-lt"/>
                          <a:ea typeface="+mn-ea"/>
                          <a:cs typeface="+mn-cs"/>
                        </a:rPr>
                        <a:t>Occupational Therapist</a:t>
                      </a:r>
                      <a:endParaRPr lang="en-US" dirty="0"/>
                    </a:p>
                  </a:txBody>
                  <a:tcPr/>
                </a:tc>
                <a:tc>
                  <a:txBody>
                    <a:bodyPr/>
                    <a:lstStyle/>
                    <a:p>
                      <a:pPr algn="ctr"/>
                      <a:r>
                        <a:rPr lang="en-US" sz="1800" b="0" i="0" kern="1200" dirty="0">
                          <a:solidFill>
                            <a:schemeClr val="dk1"/>
                          </a:solidFill>
                          <a:effectLst/>
                          <a:latin typeface="+mn-lt"/>
                          <a:ea typeface="+mn-ea"/>
                          <a:cs typeface="+mn-cs"/>
                        </a:rPr>
                        <a:t>$74,900 </a:t>
                      </a:r>
                      <a:endParaRPr lang="en-US" dirty="0"/>
                    </a:p>
                  </a:txBody>
                  <a:tcPr/>
                </a:tc>
                <a:tc>
                  <a:txBody>
                    <a:bodyPr/>
                    <a:lstStyle/>
                    <a:p>
                      <a:pPr algn="r"/>
                      <a:r>
                        <a:rPr lang="en-US" sz="1800" b="0" i="0" kern="1200" dirty="0">
                          <a:solidFill>
                            <a:schemeClr val="dk1"/>
                          </a:solidFill>
                          <a:effectLst/>
                          <a:latin typeface="+mn-lt"/>
                          <a:ea typeface="+mn-ea"/>
                          <a:cs typeface="+mn-cs"/>
                        </a:rPr>
                        <a:t>108,800</a:t>
                      </a:r>
                      <a:endParaRPr lang="en-US" dirty="0"/>
                    </a:p>
                  </a:txBody>
                  <a:tcPr/>
                </a:tc>
                <a:tc>
                  <a:txBody>
                    <a:bodyPr/>
                    <a:lstStyle/>
                    <a:p>
                      <a:pPr algn="ctr"/>
                      <a:r>
                        <a:rPr lang="en-US" sz="1800" b="0" i="0" kern="1200" dirty="0">
                          <a:solidFill>
                            <a:schemeClr val="dk1"/>
                          </a:solidFill>
                          <a:effectLst/>
                          <a:latin typeface="+mn-lt"/>
                          <a:ea typeface="+mn-ea"/>
                          <a:cs typeface="+mn-cs"/>
                        </a:rPr>
                        <a:t>33.5%</a:t>
                      </a:r>
                      <a:endParaRPr lang="en-US" dirty="0"/>
                    </a:p>
                  </a:txBody>
                  <a:tcPr/>
                </a:tc>
                <a:tc>
                  <a:txBody>
                    <a:bodyPr/>
                    <a:lstStyle/>
                    <a:p>
                      <a:pPr marL="0" algn="r" defTabSz="457200" rtl="0" eaLnBrk="1" fontAlgn="b" latinLnBrk="0" hangingPunct="1"/>
                      <a:r>
                        <a:rPr lang="en-US" sz="1800" b="0" i="0" kern="1200" dirty="0">
                          <a:solidFill>
                            <a:schemeClr val="dk1"/>
                          </a:solidFill>
                          <a:effectLst/>
                          <a:latin typeface="+mn-lt"/>
                          <a:ea typeface="+mn-ea"/>
                          <a:cs typeface="+mn-cs"/>
                        </a:rPr>
                        <a:t>145,248</a:t>
                      </a:r>
                    </a:p>
                  </a:txBody>
                  <a:tcPr marL="9525" marR="9525" marT="9525" marB="0" anchor="b"/>
                </a:tc>
                <a:extLst>
                  <a:ext uri="{0D108BD9-81ED-4DB2-BD59-A6C34878D82A}">
                    <a16:rowId xmlns:a16="http://schemas.microsoft.com/office/drawing/2014/main" val="10010"/>
                  </a:ext>
                </a:extLst>
              </a:tr>
              <a:tr h="370840">
                <a:tc>
                  <a:txBody>
                    <a:bodyPr/>
                    <a:lstStyle/>
                    <a:p>
                      <a:pPr marL="0" algn="ctr" defTabSz="457200" rtl="0" eaLnBrk="1" fontAlgn="b" latinLnBrk="0" hangingPunct="1"/>
                      <a:r>
                        <a:rPr lang="en-US" sz="1800" b="1" i="0" kern="1200" dirty="0">
                          <a:solidFill>
                            <a:srgbClr val="C00000"/>
                          </a:solidFill>
                          <a:effectLst/>
                          <a:latin typeface="+mn-lt"/>
                          <a:ea typeface="+mn-ea"/>
                          <a:cs typeface="+mn-cs"/>
                        </a:rPr>
                        <a:t>11</a:t>
                      </a:r>
                    </a:p>
                  </a:txBody>
                  <a:tcPr/>
                </a:tc>
                <a:tc>
                  <a:txBody>
                    <a:bodyPr/>
                    <a:lstStyle/>
                    <a:p>
                      <a:pPr algn="l"/>
                      <a:r>
                        <a:rPr lang="en-US" sz="1800" b="0" i="0" kern="1200" dirty="0">
                          <a:solidFill>
                            <a:schemeClr val="dk1"/>
                          </a:solidFill>
                          <a:effectLst/>
                          <a:latin typeface="+mn-lt"/>
                          <a:ea typeface="+mn-ea"/>
                          <a:cs typeface="+mn-cs"/>
                        </a:rPr>
                        <a:t>Management Consultant</a:t>
                      </a:r>
                      <a:endParaRPr lang="en-US" b="0" dirty="0"/>
                    </a:p>
                  </a:txBody>
                  <a:tcPr/>
                </a:tc>
                <a:tc>
                  <a:txBody>
                    <a:bodyPr/>
                    <a:lstStyle/>
                    <a:p>
                      <a:pPr algn="ctr"/>
                      <a:r>
                        <a:rPr lang="en-US" sz="1800" b="0" i="0" kern="1200" dirty="0">
                          <a:solidFill>
                            <a:schemeClr val="dk1"/>
                          </a:solidFill>
                          <a:effectLst/>
                          <a:latin typeface="+mn-lt"/>
                          <a:ea typeface="+mn-ea"/>
                          <a:cs typeface="+mn-cs"/>
                        </a:rPr>
                        <a:t>$110,000</a:t>
                      </a:r>
                      <a:endParaRPr lang="en-US" dirty="0"/>
                    </a:p>
                  </a:txBody>
                  <a:tcPr/>
                </a:tc>
                <a:tc>
                  <a:txBody>
                    <a:bodyPr/>
                    <a:lstStyle/>
                    <a:p>
                      <a:pPr algn="r"/>
                      <a:r>
                        <a:rPr lang="en-US" sz="1800" b="0" i="0" kern="1200" dirty="0">
                          <a:solidFill>
                            <a:schemeClr val="dk1"/>
                          </a:solidFill>
                          <a:effectLst/>
                          <a:latin typeface="+mn-lt"/>
                          <a:ea typeface="+mn-ea"/>
                          <a:cs typeface="+mn-cs"/>
                        </a:rPr>
                        <a:t>718,800</a:t>
                      </a:r>
                      <a:endParaRPr lang="en-US" dirty="0"/>
                    </a:p>
                  </a:txBody>
                  <a:tcPr/>
                </a:tc>
                <a:tc>
                  <a:txBody>
                    <a:bodyPr/>
                    <a:lstStyle/>
                    <a:p>
                      <a:pPr algn="ctr"/>
                      <a:r>
                        <a:rPr lang="en-US" sz="1800" b="0" i="0" kern="1200" dirty="0">
                          <a:solidFill>
                            <a:schemeClr val="dk1"/>
                          </a:solidFill>
                          <a:effectLst/>
                          <a:latin typeface="+mn-lt"/>
                          <a:ea typeface="+mn-ea"/>
                          <a:cs typeface="+mn-cs"/>
                        </a:rPr>
                        <a:t>21.9%</a:t>
                      </a:r>
                      <a:endParaRPr lang="en-US" dirty="0"/>
                    </a:p>
                  </a:txBody>
                  <a:tcPr/>
                </a:tc>
                <a:tc>
                  <a:txBody>
                    <a:bodyPr/>
                    <a:lstStyle/>
                    <a:p>
                      <a:pPr marL="0" algn="r" defTabSz="457200" rtl="0" eaLnBrk="1" fontAlgn="b" latinLnBrk="0" hangingPunct="1"/>
                      <a:r>
                        <a:rPr lang="en-US" sz="1800" b="0" i="0" kern="1200" dirty="0">
                          <a:solidFill>
                            <a:schemeClr val="dk1"/>
                          </a:solidFill>
                          <a:effectLst/>
                          <a:latin typeface="+mn-lt"/>
                          <a:ea typeface="+mn-ea"/>
                          <a:cs typeface="+mn-cs"/>
                        </a:rPr>
                        <a:t>876,217</a:t>
                      </a:r>
                    </a:p>
                  </a:txBody>
                  <a:tcPr marL="9525" marR="9525" marT="9525" marB="0" anchor="b"/>
                </a:tc>
                <a:extLst>
                  <a:ext uri="{0D108BD9-81ED-4DB2-BD59-A6C34878D82A}">
                    <a16:rowId xmlns:a16="http://schemas.microsoft.com/office/drawing/2014/main" val="10011"/>
                  </a:ext>
                </a:extLst>
              </a:tr>
              <a:tr h="370840">
                <a:tc>
                  <a:txBody>
                    <a:bodyPr/>
                    <a:lstStyle/>
                    <a:p>
                      <a:pPr marL="0" algn="ctr" defTabSz="457200" rtl="0" eaLnBrk="1" fontAlgn="b" latinLnBrk="0" hangingPunct="1"/>
                      <a:r>
                        <a:rPr lang="en-US" sz="1800" b="1" i="0" kern="1200" dirty="0">
                          <a:solidFill>
                            <a:srgbClr val="C00000"/>
                          </a:solidFill>
                          <a:effectLst/>
                          <a:latin typeface="+mn-lt"/>
                          <a:ea typeface="+mn-ea"/>
                          <a:cs typeface="+mn-cs"/>
                        </a:rPr>
                        <a:t>12</a:t>
                      </a:r>
                    </a:p>
                  </a:txBody>
                  <a:tcPr/>
                </a:tc>
                <a:tc>
                  <a:txBody>
                    <a:bodyPr/>
                    <a:lstStyle/>
                    <a:p>
                      <a:pPr algn="l"/>
                      <a:r>
                        <a:rPr lang="en-US" sz="1800" b="0" i="0" kern="1200" dirty="0">
                          <a:solidFill>
                            <a:schemeClr val="dk1"/>
                          </a:solidFill>
                          <a:effectLst/>
                          <a:latin typeface="+mn-lt"/>
                          <a:ea typeface="+mn-ea"/>
                          <a:cs typeface="+mn-cs"/>
                        </a:rPr>
                        <a:t>Optometrist</a:t>
                      </a:r>
                      <a:endParaRPr lang="en-US" b="0" dirty="0"/>
                    </a:p>
                  </a:txBody>
                  <a:tcPr/>
                </a:tc>
                <a:tc>
                  <a:txBody>
                    <a:bodyPr/>
                    <a:lstStyle/>
                    <a:p>
                      <a:pPr algn="ctr"/>
                      <a:r>
                        <a:rPr lang="en-US" sz="1800" b="0" i="0" kern="1200" dirty="0">
                          <a:solidFill>
                            <a:schemeClr val="dk1"/>
                          </a:solidFill>
                          <a:effectLst/>
                          <a:latin typeface="+mn-lt"/>
                          <a:ea typeface="+mn-ea"/>
                          <a:cs typeface="+mn-cs"/>
                        </a:rPr>
                        <a:t>$105,000</a:t>
                      </a:r>
                      <a:endParaRPr lang="en-US" dirty="0"/>
                    </a:p>
                  </a:txBody>
                  <a:tcPr/>
                </a:tc>
                <a:tc>
                  <a:txBody>
                    <a:bodyPr/>
                    <a:lstStyle/>
                    <a:p>
                      <a:pPr algn="r"/>
                      <a:r>
                        <a:rPr lang="en-US" sz="1800" b="0" i="0" kern="1200" dirty="0">
                          <a:solidFill>
                            <a:schemeClr val="dk1"/>
                          </a:solidFill>
                          <a:effectLst/>
                          <a:latin typeface="+mn-lt"/>
                          <a:ea typeface="+mn-ea"/>
                          <a:cs typeface="+mn-cs"/>
                        </a:rPr>
                        <a:t>34,200</a:t>
                      </a:r>
                      <a:endParaRPr lang="en-US" dirty="0"/>
                    </a:p>
                  </a:txBody>
                  <a:tcPr/>
                </a:tc>
                <a:tc>
                  <a:txBody>
                    <a:bodyPr/>
                    <a:lstStyle/>
                    <a:p>
                      <a:pPr algn="ctr"/>
                      <a:r>
                        <a:rPr lang="en-US" sz="1800" b="0" i="0" kern="1200" dirty="0">
                          <a:solidFill>
                            <a:schemeClr val="dk1"/>
                          </a:solidFill>
                          <a:effectLst/>
                          <a:latin typeface="+mn-lt"/>
                          <a:ea typeface="+mn-ea"/>
                          <a:cs typeface="+mn-cs"/>
                        </a:rPr>
                        <a:t>33.1%</a:t>
                      </a:r>
                      <a:endParaRPr lang="en-US" dirty="0"/>
                    </a:p>
                  </a:txBody>
                  <a:tcPr/>
                </a:tc>
                <a:tc>
                  <a:txBody>
                    <a:bodyPr/>
                    <a:lstStyle/>
                    <a:p>
                      <a:pPr marL="0" algn="r" defTabSz="457200" rtl="0" eaLnBrk="1" fontAlgn="b" latinLnBrk="0" hangingPunct="1"/>
                      <a:r>
                        <a:rPr lang="en-US" sz="1800" b="0" i="0" kern="1200" dirty="0">
                          <a:solidFill>
                            <a:schemeClr val="dk1"/>
                          </a:solidFill>
                          <a:effectLst/>
                          <a:latin typeface="+mn-lt"/>
                          <a:ea typeface="+mn-ea"/>
                          <a:cs typeface="+mn-cs"/>
                        </a:rPr>
                        <a:t>455,20</a:t>
                      </a:r>
                    </a:p>
                  </a:txBody>
                  <a:tcPr marL="9525" marR="9525" marT="9525" marB="0" anchor="b"/>
                </a:tc>
                <a:extLst>
                  <a:ext uri="{0D108BD9-81ED-4DB2-BD59-A6C34878D82A}">
                    <a16:rowId xmlns:a16="http://schemas.microsoft.com/office/drawing/2014/main" val="10012"/>
                  </a:ext>
                </a:extLst>
              </a:tr>
              <a:tr h="370840">
                <a:tc>
                  <a:txBody>
                    <a:bodyPr/>
                    <a:lstStyle/>
                    <a:p>
                      <a:pPr marL="0" algn="ctr" defTabSz="457200" rtl="0" eaLnBrk="1" fontAlgn="b" latinLnBrk="0" hangingPunct="1"/>
                      <a:r>
                        <a:rPr lang="en-US" sz="1800" b="1" i="0" kern="1200" dirty="0">
                          <a:solidFill>
                            <a:srgbClr val="C00000"/>
                          </a:solidFill>
                          <a:effectLst/>
                          <a:latin typeface="+mn-lt"/>
                          <a:ea typeface="+mn-ea"/>
                          <a:cs typeface="+mn-cs"/>
                        </a:rPr>
                        <a:t>13</a:t>
                      </a:r>
                    </a:p>
                  </a:txBody>
                  <a:tcPr/>
                </a:tc>
                <a:tc>
                  <a:txBody>
                    <a:bodyPr/>
                    <a:lstStyle/>
                    <a:p>
                      <a:pPr marL="0" algn="l" defTabSz="457200" rtl="0" eaLnBrk="1" fontAlgn="b" latinLnBrk="0" hangingPunct="1"/>
                      <a:r>
                        <a:rPr lang="en-US" sz="1800" b="1" i="0" kern="1200" dirty="0">
                          <a:solidFill>
                            <a:srgbClr val="C00000"/>
                          </a:solidFill>
                          <a:effectLst/>
                          <a:latin typeface="+mn-lt"/>
                          <a:ea typeface="+mn-ea"/>
                          <a:cs typeface="+mn-cs"/>
                        </a:rPr>
                        <a:t>IT Consultant</a:t>
                      </a:r>
                    </a:p>
                  </a:txBody>
                  <a:tcPr/>
                </a:tc>
                <a:tc>
                  <a:txBody>
                    <a:bodyPr/>
                    <a:lstStyle/>
                    <a:p>
                      <a:pPr marL="0" algn="ctr" defTabSz="457200" rtl="0" eaLnBrk="1" fontAlgn="b" latinLnBrk="0" hangingPunct="1"/>
                      <a:r>
                        <a:rPr lang="en-US" sz="1800" b="1" i="0" kern="1200" dirty="0">
                          <a:solidFill>
                            <a:srgbClr val="C00000"/>
                          </a:solidFill>
                          <a:effectLst/>
                          <a:latin typeface="+mn-lt"/>
                          <a:ea typeface="+mn-ea"/>
                          <a:cs typeface="+mn-cs"/>
                        </a:rPr>
                        <a:t>$96,400</a:t>
                      </a:r>
                    </a:p>
                  </a:txBody>
                  <a:tcPr/>
                </a:tc>
                <a:tc>
                  <a:txBody>
                    <a:bodyPr/>
                    <a:lstStyle/>
                    <a:p>
                      <a:pPr marL="0" algn="r" defTabSz="457200" rtl="0" eaLnBrk="1" fontAlgn="b" latinLnBrk="0" hangingPunct="1"/>
                      <a:r>
                        <a:rPr lang="en-US" sz="1800" b="1" i="0" kern="1200" dirty="0">
                          <a:solidFill>
                            <a:srgbClr val="C00000"/>
                          </a:solidFill>
                          <a:effectLst/>
                          <a:latin typeface="+mn-lt"/>
                          <a:ea typeface="+mn-ea"/>
                          <a:cs typeface="+mn-cs"/>
                        </a:rPr>
                        <a:t>544,400</a:t>
                      </a:r>
                    </a:p>
                  </a:txBody>
                  <a:tcPr/>
                </a:tc>
                <a:tc>
                  <a:txBody>
                    <a:bodyPr/>
                    <a:lstStyle/>
                    <a:p>
                      <a:pPr marL="0" algn="ctr" defTabSz="457200" rtl="0" eaLnBrk="1" fontAlgn="b" latinLnBrk="0" hangingPunct="1"/>
                      <a:r>
                        <a:rPr lang="en-US" sz="1800" b="1" i="0" kern="1200" dirty="0">
                          <a:solidFill>
                            <a:srgbClr val="C00000"/>
                          </a:solidFill>
                          <a:effectLst/>
                          <a:latin typeface="+mn-lt"/>
                          <a:ea typeface="+mn-ea"/>
                          <a:cs typeface="+mn-cs"/>
                        </a:rPr>
                        <a:t> 22.1%</a:t>
                      </a:r>
                    </a:p>
                  </a:txBody>
                  <a:tcPr/>
                </a:tc>
                <a:tc>
                  <a:txBody>
                    <a:bodyPr/>
                    <a:lstStyle/>
                    <a:p>
                      <a:pPr marL="0" algn="r" defTabSz="457200" rtl="0" eaLnBrk="1" fontAlgn="b" latinLnBrk="0" hangingPunct="1"/>
                      <a:r>
                        <a:rPr lang="en-US" sz="1800" b="1" i="0" kern="1200" dirty="0">
                          <a:solidFill>
                            <a:srgbClr val="C00000"/>
                          </a:solidFill>
                          <a:effectLst/>
                          <a:latin typeface="+mn-lt"/>
                          <a:ea typeface="+mn-ea"/>
                          <a:cs typeface="+mn-cs"/>
                        </a:rPr>
                        <a:t>664,712</a:t>
                      </a:r>
                    </a:p>
                  </a:txBody>
                  <a:tcPr marL="9525" marR="9525" marT="9525" marB="0" anchor="b"/>
                </a:tc>
                <a:extLst>
                  <a:ext uri="{0D108BD9-81ED-4DB2-BD59-A6C34878D82A}">
                    <a16:rowId xmlns:a16="http://schemas.microsoft.com/office/drawing/2014/main" val="10013"/>
                  </a:ext>
                </a:extLst>
              </a:tr>
              <a:tr h="370840">
                <a:tc>
                  <a:txBody>
                    <a:bodyPr/>
                    <a:lstStyle/>
                    <a:p>
                      <a:pPr marL="0" algn="ctr" defTabSz="457200" rtl="0" eaLnBrk="1" fontAlgn="b" latinLnBrk="0" hangingPunct="1"/>
                      <a:r>
                        <a:rPr lang="en-US" sz="1800" b="1" i="0" kern="1200" dirty="0">
                          <a:solidFill>
                            <a:srgbClr val="C00000"/>
                          </a:solidFill>
                          <a:effectLst/>
                          <a:latin typeface="+mn-lt"/>
                          <a:ea typeface="+mn-ea"/>
                          <a:cs typeface="+mn-cs"/>
                        </a:rPr>
                        <a:t>14</a:t>
                      </a:r>
                    </a:p>
                  </a:txBody>
                  <a:tcPr/>
                </a:tc>
                <a:tc>
                  <a:txBody>
                    <a:bodyPr/>
                    <a:lstStyle/>
                    <a:p>
                      <a:pPr marL="0" marR="0" indent="0" algn="l" defTabSz="457200" rtl="0" eaLnBrk="1" fontAlgn="b" latinLnBrk="0" hangingPunct="1">
                        <a:lnSpc>
                          <a:spcPct val="100000"/>
                        </a:lnSpc>
                        <a:spcBef>
                          <a:spcPts val="0"/>
                        </a:spcBef>
                        <a:spcAft>
                          <a:spcPts val="0"/>
                        </a:spcAft>
                        <a:buClrTx/>
                        <a:buSzTx/>
                        <a:buFontTx/>
                        <a:buNone/>
                        <a:tabLst/>
                        <a:defRPr/>
                      </a:pPr>
                      <a:r>
                        <a:rPr lang="en-US" sz="1800" b="1" i="0" kern="1200" dirty="0">
                          <a:solidFill>
                            <a:srgbClr val="C00000"/>
                          </a:solidFill>
                          <a:effectLst/>
                          <a:latin typeface="+mn-lt"/>
                          <a:ea typeface="+mn-ea"/>
                          <a:cs typeface="+mn-cs"/>
                        </a:rPr>
                        <a:t>IT Network Engineer</a:t>
                      </a:r>
                    </a:p>
                  </a:txBody>
                  <a:tcPr/>
                </a:tc>
                <a:tc>
                  <a:txBody>
                    <a:bodyPr/>
                    <a:lstStyle/>
                    <a:p>
                      <a:pPr marL="0" algn="ctr" defTabSz="457200" rtl="0" eaLnBrk="1" fontAlgn="b" latinLnBrk="0" hangingPunct="1"/>
                      <a:r>
                        <a:rPr lang="en-US" sz="1800" b="1" i="0" kern="1200" dirty="0">
                          <a:solidFill>
                            <a:srgbClr val="C00000"/>
                          </a:solidFill>
                          <a:effectLst/>
                          <a:latin typeface="+mn-lt"/>
                          <a:ea typeface="+mn-ea"/>
                          <a:cs typeface="+mn-cs"/>
                        </a:rPr>
                        <a:t>$73,400</a:t>
                      </a:r>
                    </a:p>
                  </a:txBody>
                  <a:tcPr/>
                </a:tc>
                <a:tc>
                  <a:txBody>
                    <a:bodyPr/>
                    <a:lstStyle/>
                    <a:p>
                      <a:pPr marL="0" algn="r" defTabSz="457200" rtl="0" eaLnBrk="1" fontAlgn="b" latinLnBrk="0" hangingPunct="1"/>
                      <a:r>
                        <a:rPr lang="en-US" sz="1800" b="1" i="0" kern="1200" dirty="0">
                          <a:solidFill>
                            <a:srgbClr val="C00000"/>
                          </a:solidFill>
                          <a:effectLst/>
                          <a:latin typeface="+mn-lt"/>
                          <a:ea typeface="+mn-ea"/>
                          <a:cs typeface="+mn-cs"/>
                        </a:rPr>
                        <a:t>347,200</a:t>
                      </a:r>
                    </a:p>
                  </a:txBody>
                  <a:tcPr/>
                </a:tc>
                <a:tc>
                  <a:txBody>
                    <a:bodyPr/>
                    <a:lstStyle/>
                    <a:p>
                      <a:pPr marL="0" algn="ctr" defTabSz="457200" rtl="0" eaLnBrk="1" fontAlgn="b" latinLnBrk="0" hangingPunct="1"/>
                      <a:r>
                        <a:rPr lang="en-US" sz="1800" b="1" i="0" kern="1200" dirty="0">
                          <a:solidFill>
                            <a:srgbClr val="C00000"/>
                          </a:solidFill>
                          <a:effectLst/>
                          <a:latin typeface="+mn-lt"/>
                          <a:ea typeface="+mn-ea"/>
                          <a:cs typeface="+mn-cs"/>
                        </a:rPr>
                        <a:t> 27.8%</a:t>
                      </a:r>
                    </a:p>
                  </a:txBody>
                  <a:tcPr/>
                </a:tc>
                <a:tc>
                  <a:txBody>
                    <a:bodyPr/>
                    <a:lstStyle/>
                    <a:p>
                      <a:pPr marL="0" algn="r" defTabSz="457200" rtl="0" eaLnBrk="1" fontAlgn="b" latinLnBrk="0" hangingPunct="1"/>
                      <a:r>
                        <a:rPr lang="en-US" sz="1800" b="1" i="0" kern="1200" dirty="0">
                          <a:solidFill>
                            <a:srgbClr val="C00000"/>
                          </a:solidFill>
                          <a:effectLst/>
                          <a:latin typeface="+mn-lt"/>
                          <a:ea typeface="+mn-ea"/>
                          <a:cs typeface="+mn-cs"/>
                        </a:rPr>
                        <a:t>443,722</a:t>
                      </a:r>
                    </a:p>
                  </a:txBody>
                  <a:tcPr marL="9525" marR="9525" marT="9525" marB="0" anchor="b"/>
                </a:tc>
                <a:extLst>
                  <a:ext uri="{0D108BD9-81ED-4DB2-BD59-A6C34878D82A}">
                    <a16:rowId xmlns:a16="http://schemas.microsoft.com/office/drawing/2014/main" val="10014"/>
                  </a:ext>
                </a:extLst>
              </a:tr>
              <a:tr h="370840">
                <a:tc>
                  <a:txBody>
                    <a:bodyPr/>
                    <a:lstStyle/>
                    <a:p>
                      <a:pPr marL="0" algn="ctr" defTabSz="457200" rtl="0" eaLnBrk="1" fontAlgn="b" latinLnBrk="0" hangingPunct="1"/>
                      <a:r>
                        <a:rPr lang="en-US" sz="1800" b="1" i="0" kern="1200" dirty="0">
                          <a:solidFill>
                            <a:srgbClr val="C00000"/>
                          </a:solidFill>
                          <a:effectLst/>
                          <a:latin typeface="+mn-lt"/>
                          <a:ea typeface="+mn-ea"/>
                          <a:cs typeface="+mn-cs"/>
                        </a:rPr>
                        <a:t>15</a:t>
                      </a:r>
                    </a:p>
                  </a:txBody>
                  <a:tcPr/>
                </a:tc>
                <a:tc>
                  <a:txBody>
                    <a:bodyPr/>
                    <a:lstStyle/>
                    <a:p>
                      <a:pPr marL="0" algn="l" defTabSz="457200" rtl="0" eaLnBrk="1" fontAlgn="b" latinLnBrk="0" hangingPunct="1"/>
                      <a:r>
                        <a:rPr lang="en-US" sz="1800" b="1" i="0" kern="1200" dirty="0">
                          <a:solidFill>
                            <a:srgbClr val="C00000"/>
                          </a:solidFill>
                          <a:effectLst/>
                          <a:latin typeface="+mn-lt"/>
                          <a:ea typeface="+mn-ea"/>
                          <a:cs typeface="+mn-cs"/>
                        </a:rPr>
                        <a:t>IT Security Consultant</a:t>
                      </a:r>
                    </a:p>
                  </a:txBody>
                  <a:tcPr/>
                </a:tc>
                <a:tc>
                  <a:txBody>
                    <a:bodyPr/>
                    <a:lstStyle/>
                    <a:p>
                      <a:pPr marL="0" algn="ctr" defTabSz="457200" rtl="0" eaLnBrk="1" fontAlgn="b" latinLnBrk="0" hangingPunct="1"/>
                      <a:r>
                        <a:rPr lang="en-US" sz="1800" b="1" i="0" kern="1200" dirty="0">
                          <a:solidFill>
                            <a:srgbClr val="C00000"/>
                          </a:solidFill>
                          <a:effectLst/>
                          <a:latin typeface="+mn-lt"/>
                          <a:ea typeface="+mn-ea"/>
                          <a:cs typeface="+mn-cs"/>
                        </a:rPr>
                        <a:t>$102,000 </a:t>
                      </a:r>
                    </a:p>
                  </a:txBody>
                  <a:tcPr/>
                </a:tc>
                <a:tc>
                  <a:txBody>
                    <a:bodyPr/>
                    <a:lstStyle/>
                    <a:p>
                      <a:pPr marL="0" algn="r" defTabSz="457200" rtl="0" eaLnBrk="1" fontAlgn="b" latinLnBrk="0" hangingPunct="1"/>
                      <a:r>
                        <a:rPr lang="en-US" sz="1800" b="1" i="0" kern="1200" dirty="0">
                          <a:solidFill>
                            <a:srgbClr val="C00000"/>
                          </a:solidFill>
                          <a:effectLst/>
                          <a:latin typeface="+mn-lt"/>
                          <a:ea typeface="+mn-ea"/>
                          <a:cs typeface="+mn-cs"/>
                        </a:rPr>
                        <a:t>347,200</a:t>
                      </a:r>
                    </a:p>
                  </a:txBody>
                  <a:tcPr/>
                </a:tc>
                <a:tc>
                  <a:txBody>
                    <a:bodyPr/>
                    <a:lstStyle/>
                    <a:p>
                      <a:pPr marL="0" algn="ctr" defTabSz="457200" rtl="0" eaLnBrk="1" fontAlgn="b" latinLnBrk="0" hangingPunct="1"/>
                      <a:r>
                        <a:rPr lang="en-US" sz="1800" b="1" i="0" kern="1200" dirty="0">
                          <a:solidFill>
                            <a:srgbClr val="C00000"/>
                          </a:solidFill>
                          <a:effectLst/>
                          <a:latin typeface="+mn-lt"/>
                          <a:ea typeface="+mn-ea"/>
                          <a:cs typeface="+mn-cs"/>
                        </a:rPr>
                        <a:t>27.8%</a:t>
                      </a:r>
                    </a:p>
                  </a:txBody>
                  <a:tcPr/>
                </a:tc>
                <a:tc>
                  <a:txBody>
                    <a:bodyPr/>
                    <a:lstStyle/>
                    <a:p>
                      <a:pPr marL="0" algn="r" defTabSz="457200" rtl="0" eaLnBrk="1" fontAlgn="b" latinLnBrk="0" hangingPunct="1"/>
                      <a:r>
                        <a:rPr lang="en-US" sz="1800" b="1" i="0" kern="1200" dirty="0">
                          <a:solidFill>
                            <a:srgbClr val="C00000"/>
                          </a:solidFill>
                          <a:effectLst/>
                          <a:latin typeface="+mn-lt"/>
                          <a:ea typeface="+mn-ea"/>
                          <a:cs typeface="+mn-cs"/>
                        </a:rPr>
                        <a:t>443,722</a:t>
                      </a:r>
                    </a:p>
                  </a:txBody>
                  <a:tcPr marL="9525" marR="9525" marT="9525" marB="0" anchor="b"/>
                </a:tc>
                <a:extLst>
                  <a:ext uri="{0D108BD9-81ED-4DB2-BD59-A6C34878D82A}">
                    <a16:rowId xmlns:a16="http://schemas.microsoft.com/office/drawing/2014/main" val="10015"/>
                  </a:ext>
                </a:extLst>
              </a:tr>
            </a:tbl>
          </a:graphicData>
        </a:graphic>
      </p:graphicFrame>
    </p:spTree>
    <p:extLst>
      <p:ext uri="{BB962C8B-B14F-4D97-AF65-F5344CB8AC3E}">
        <p14:creationId xmlns:p14="http://schemas.microsoft.com/office/powerpoint/2010/main" val="1897362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0015EB11-A940-4F25-995A-2DB6D03AD5ED}" type="slidenum">
              <a:rPr lang="en-US" smtClean="0"/>
              <a:pPr>
                <a:defRPr/>
              </a:pPr>
              <a:t>107</a:t>
            </a:fld>
            <a:endParaRPr lang="en-US"/>
          </a:p>
        </p:txBody>
      </p:sp>
      <p:pic>
        <p:nvPicPr>
          <p:cNvPr id="4"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872" y="116304"/>
            <a:ext cx="27527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3088" y="268704"/>
            <a:ext cx="300037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809701"/>
            <a:ext cx="6124668" cy="2881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Connector 7"/>
          <p:cNvCxnSpPr/>
          <p:nvPr/>
        </p:nvCxnSpPr>
        <p:spPr bwMode="auto">
          <a:xfrm flipV="1">
            <a:off x="509435" y="2250266"/>
            <a:ext cx="1114762" cy="1"/>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10" name="Straight Connector 9"/>
          <p:cNvCxnSpPr/>
          <p:nvPr/>
        </p:nvCxnSpPr>
        <p:spPr bwMode="auto">
          <a:xfrm flipV="1">
            <a:off x="1695127" y="2362200"/>
            <a:ext cx="1114762" cy="1"/>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11" name="Straight Connector 10"/>
          <p:cNvCxnSpPr/>
          <p:nvPr/>
        </p:nvCxnSpPr>
        <p:spPr bwMode="auto">
          <a:xfrm flipV="1">
            <a:off x="2962153" y="3581400"/>
            <a:ext cx="1114762" cy="1"/>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flipV="1">
            <a:off x="4230002" y="3690831"/>
            <a:ext cx="1114762" cy="1"/>
          </a:xfrm>
          <a:prstGeom prst="line">
            <a:avLst/>
          </a:prstGeom>
          <a:solidFill>
            <a:schemeClr val="accent1"/>
          </a:solidFill>
          <a:ln w="19050" cap="flat" cmpd="sng" algn="ctr">
            <a:solidFill>
              <a:srgbClr val="FF0000"/>
            </a:solidFill>
            <a:prstDash val="solid"/>
            <a:round/>
            <a:headEnd type="none" w="med" len="med"/>
            <a:tailEnd type="none" w="med" len="med"/>
          </a:ln>
          <a:effectLst/>
        </p:spPr>
      </p:cxnSp>
      <p:sp>
        <p:nvSpPr>
          <p:cNvPr id="9" name="Rectangle 8"/>
          <p:cNvSpPr/>
          <p:nvPr/>
        </p:nvSpPr>
        <p:spPr>
          <a:xfrm>
            <a:off x="2673897" y="473561"/>
            <a:ext cx="3414140" cy="369332"/>
          </a:xfrm>
          <a:prstGeom prst="rect">
            <a:avLst/>
          </a:prstGeom>
        </p:spPr>
        <p:txBody>
          <a:bodyPr wrap="none">
            <a:spAutoFit/>
          </a:bodyPr>
          <a:lstStyle/>
          <a:p>
            <a:r>
              <a:rPr lang="en-US" b="0" dirty="0"/>
              <a:t>http://money.cnn.com/pf/best-jobs/</a:t>
            </a:r>
          </a:p>
        </p:txBody>
      </p:sp>
      <p:pic>
        <p:nvPicPr>
          <p:cNvPr id="2" name="Picture 1"/>
          <p:cNvPicPr>
            <a:picLocks noChangeAspect="1"/>
          </p:cNvPicPr>
          <p:nvPr/>
        </p:nvPicPr>
        <p:blipFill>
          <a:blip r:embed="rId5"/>
          <a:stretch>
            <a:fillRect/>
          </a:stretch>
        </p:blipFill>
        <p:spPr>
          <a:xfrm>
            <a:off x="457200" y="3810000"/>
            <a:ext cx="6146154" cy="2865354"/>
          </a:xfrm>
          <a:prstGeom prst="rect">
            <a:avLst/>
          </a:prstGeom>
        </p:spPr>
      </p:pic>
      <p:cxnSp>
        <p:nvCxnSpPr>
          <p:cNvPr id="21" name="Straight Connector 20"/>
          <p:cNvCxnSpPr/>
          <p:nvPr/>
        </p:nvCxnSpPr>
        <p:spPr bwMode="auto">
          <a:xfrm flipV="1">
            <a:off x="481584" y="5181600"/>
            <a:ext cx="1114762" cy="1"/>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22" name="Straight Connector 21"/>
          <p:cNvCxnSpPr/>
          <p:nvPr/>
        </p:nvCxnSpPr>
        <p:spPr bwMode="auto">
          <a:xfrm flipV="1">
            <a:off x="5467106" y="5181600"/>
            <a:ext cx="1114762" cy="1"/>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23" name="Straight Connector 22"/>
          <p:cNvCxnSpPr/>
          <p:nvPr/>
        </p:nvCxnSpPr>
        <p:spPr bwMode="auto">
          <a:xfrm flipV="1">
            <a:off x="4230002" y="6538770"/>
            <a:ext cx="1046525" cy="2"/>
          </a:xfrm>
          <a:prstGeom prst="line">
            <a:avLst/>
          </a:prstGeom>
          <a:solidFill>
            <a:schemeClr val="accent1"/>
          </a:solidFill>
          <a:ln w="19050" cap="flat" cmpd="sng" algn="ctr">
            <a:solidFill>
              <a:srgbClr val="FF0000"/>
            </a:solidFill>
            <a:prstDash val="solid"/>
            <a:round/>
            <a:headEnd type="none" w="med" len="med"/>
            <a:tailEnd type="none" w="med" len="med"/>
          </a:ln>
          <a:effectLst/>
        </p:spPr>
      </p:cxnSp>
      <p:sp>
        <p:nvSpPr>
          <p:cNvPr id="6" name="TextBox 14"/>
          <p:cNvSpPr txBox="1">
            <a:spLocks noChangeArrowheads="1"/>
          </p:cNvSpPr>
          <p:nvPr/>
        </p:nvSpPr>
        <p:spPr bwMode="auto">
          <a:xfrm>
            <a:off x="1404021" y="815035"/>
            <a:ext cx="5822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eaLnBrk="1" hangingPunct="1"/>
            <a:r>
              <a:rPr lang="en-US" sz="1400" dirty="0">
                <a:solidFill>
                  <a:srgbClr val="C00000"/>
                </a:solidFill>
                <a:latin typeface="Arial" pitchFamily="34" charset="0"/>
              </a:rPr>
              <a:t>2015</a:t>
            </a:r>
          </a:p>
        </p:txBody>
      </p:sp>
      <p:sp>
        <p:nvSpPr>
          <p:cNvPr id="24" name="TextBox 14"/>
          <p:cNvSpPr txBox="1">
            <a:spLocks noChangeArrowheads="1"/>
          </p:cNvSpPr>
          <p:nvPr/>
        </p:nvSpPr>
        <p:spPr bwMode="auto">
          <a:xfrm>
            <a:off x="1404021" y="3754090"/>
            <a:ext cx="58221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eaLnBrk="1" hangingPunct="1"/>
            <a:r>
              <a:rPr lang="en-US" sz="1400" dirty="0">
                <a:solidFill>
                  <a:srgbClr val="C00000"/>
                </a:solidFill>
                <a:latin typeface="Arial" pitchFamily="34" charset="0"/>
              </a:rPr>
              <a:t>2017</a:t>
            </a:r>
          </a:p>
        </p:txBody>
      </p:sp>
      <p:sp>
        <p:nvSpPr>
          <p:cNvPr id="25" name="TextBox 24"/>
          <p:cNvSpPr txBox="1"/>
          <p:nvPr/>
        </p:nvSpPr>
        <p:spPr>
          <a:xfrm>
            <a:off x="6735144" y="4343400"/>
            <a:ext cx="2296013" cy="2031325"/>
          </a:xfrm>
          <a:prstGeom prst="rect">
            <a:avLst/>
          </a:prstGeom>
          <a:noFill/>
        </p:spPr>
        <p:txBody>
          <a:bodyPr wrap="none" rtlCol="0">
            <a:spAutoFit/>
          </a:bodyPr>
          <a:lstStyle/>
          <a:p>
            <a:r>
              <a:rPr lang="en-US" sz="1400" b="0" dirty="0"/>
              <a:t>In top 50:</a:t>
            </a:r>
          </a:p>
          <a:p>
            <a:endParaRPr lang="en-US" sz="1400" b="0" dirty="0"/>
          </a:p>
          <a:p>
            <a:r>
              <a:rPr lang="en-US" sz="1400" b="0" dirty="0"/>
              <a:t>13 Information Tech Director</a:t>
            </a:r>
          </a:p>
          <a:p>
            <a:r>
              <a:rPr lang="en-US" sz="1400" b="0" dirty="0"/>
              <a:t>14 Webmaster</a:t>
            </a:r>
          </a:p>
          <a:p>
            <a:r>
              <a:rPr lang="en-US" sz="1400" b="0" dirty="0"/>
              <a:t>22 IT Operations Manager</a:t>
            </a:r>
          </a:p>
          <a:p>
            <a:r>
              <a:rPr lang="en-US" sz="1400" b="0" dirty="0"/>
              <a:t>33 Video game designer</a:t>
            </a:r>
          </a:p>
          <a:p>
            <a:r>
              <a:rPr lang="en-US" sz="1400" b="0" dirty="0"/>
              <a:t>35 IT Training Specialist</a:t>
            </a:r>
          </a:p>
          <a:p>
            <a:r>
              <a:rPr lang="en-US" sz="1400" b="0" dirty="0"/>
              <a:t>38 IT Business Analyst</a:t>
            </a:r>
          </a:p>
          <a:p>
            <a:r>
              <a:rPr lang="en-US" sz="1400" b="0" dirty="0"/>
              <a:t>50 IT Security Director</a:t>
            </a:r>
          </a:p>
        </p:txBody>
      </p:sp>
      <p:sp>
        <p:nvSpPr>
          <p:cNvPr id="27" name="TextBox 26"/>
          <p:cNvSpPr txBox="1"/>
          <p:nvPr/>
        </p:nvSpPr>
        <p:spPr>
          <a:xfrm>
            <a:off x="6764690" y="1450047"/>
            <a:ext cx="2236923" cy="1384995"/>
          </a:xfrm>
          <a:prstGeom prst="rect">
            <a:avLst/>
          </a:prstGeom>
          <a:noFill/>
        </p:spPr>
        <p:txBody>
          <a:bodyPr wrap="square" rtlCol="0">
            <a:spAutoFit/>
          </a:bodyPr>
          <a:lstStyle/>
          <a:p>
            <a:pPr marL="228600" indent="-228600"/>
            <a:r>
              <a:rPr lang="en-US" sz="1400" b="0" dirty="0"/>
              <a:t>In top 50:</a:t>
            </a:r>
          </a:p>
          <a:p>
            <a:pPr marL="228600" indent="-228600"/>
            <a:endParaRPr lang="en-US" sz="1400" b="0" dirty="0"/>
          </a:p>
          <a:p>
            <a:pPr marL="228600" indent="-228600"/>
            <a:r>
              <a:rPr lang="en-US" sz="1400" b="0" dirty="0"/>
              <a:t>17 IT Program Manager</a:t>
            </a:r>
          </a:p>
          <a:p>
            <a:pPr marL="228600" indent="-228600"/>
            <a:r>
              <a:rPr lang="en-US" sz="1400" b="0" dirty="0"/>
              <a:t>32 Software Quality Assurance Manager</a:t>
            </a:r>
          </a:p>
          <a:p>
            <a:pPr marL="228600" indent="-228600"/>
            <a:r>
              <a:rPr lang="en-US" sz="1400" b="0" dirty="0"/>
              <a:t>38 IT Security Consultant</a:t>
            </a:r>
          </a:p>
        </p:txBody>
      </p:sp>
    </p:spTree>
    <p:extLst>
      <p:ext uri="{BB962C8B-B14F-4D97-AF65-F5344CB8AC3E}">
        <p14:creationId xmlns:p14="http://schemas.microsoft.com/office/powerpoint/2010/main" val="3597070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par>
                          <p:cTn id="8" fill="hold">
                            <p:stCondLst>
                              <p:cond delay="1500"/>
                            </p:stCondLst>
                            <p:childTnLst>
                              <p:par>
                                <p:cTn id="9" presetID="22" presetClass="entr" presetSubtype="8" fill="hold" nodeType="after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1000"/>
                                        <p:tgtEl>
                                          <p:spTgt spid="10"/>
                                        </p:tgtEl>
                                      </p:cBhvr>
                                    </p:animEffect>
                                  </p:childTnLst>
                                </p:cTn>
                              </p:par>
                            </p:childTnLst>
                          </p:cTn>
                        </p:par>
                        <p:par>
                          <p:cTn id="12" fill="hold">
                            <p:stCondLst>
                              <p:cond delay="3000"/>
                            </p:stCondLst>
                            <p:childTnLst>
                              <p:par>
                                <p:cTn id="13" presetID="22" presetClass="entr" presetSubtype="8" fill="hold" nodeType="afterEffect">
                                  <p:stCondLst>
                                    <p:cond delay="50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1000"/>
                                        <p:tgtEl>
                                          <p:spTgt spid="11"/>
                                        </p:tgtEl>
                                      </p:cBhvr>
                                    </p:animEffect>
                                  </p:childTnLst>
                                </p:cTn>
                              </p:par>
                            </p:childTnLst>
                          </p:cTn>
                        </p:par>
                        <p:par>
                          <p:cTn id="16" fill="hold">
                            <p:stCondLst>
                              <p:cond delay="4500"/>
                            </p:stCondLst>
                            <p:childTnLst>
                              <p:par>
                                <p:cTn id="17" presetID="22" presetClass="entr" presetSubtype="8" fill="hold" nodeType="after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wipe(left)">
                                      <p:cBhvr>
                                        <p:cTn id="19" dur="1000"/>
                                        <p:tgtEl>
                                          <p:spTgt spid="12"/>
                                        </p:tgtEl>
                                      </p:cBhvr>
                                    </p:animEffect>
                                  </p:childTnLst>
                                </p:cTn>
                              </p:par>
                            </p:childTnLst>
                          </p:cTn>
                        </p:par>
                        <p:par>
                          <p:cTn id="20" fill="hold">
                            <p:stCondLst>
                              <p:cond delay="6000"/>
                            </p:stCondLst>
                            <p:childTnLst>
                              <p:par>
                                <p:cTn id="21" presetID="42" presetClass="entr" presetSubtype="0"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1000"/>
                                        <p:tgtEl>
                                          <p:spTgt spid="27"/>
                                        </p:tgtEl>
                                      </p:cBhvr>
                                    </p:animEffect>
                                    <p:anim calcmode="lin" valueType="num">
                                      <p:cBhvr>
                                        <p:cTn id="24" dur="1000" fill="hold"/>
                                        <p:tgtEl>
                                          <p:spTgt spid="27"/>
                                        </p:tgtEl>
                                        <p:attrNameLst>
                                          <p:attrName>ppt_x</p:attrName>
                                        </p:attrNameLst>
                                      </p:cBhvr>
                                      <p:tavLst>
                                        <p:tav tm="0">
                                          <p:val>
                                            <p:strVal val="#ppt_x"/>
                                          </p:val>
                                        </p:tav>
                                        <p:tav tm="100000">
                                          <p:val>
                                            <p:strVal val="#ppt_x"/>
                                          </p:val>
                                        </p:tav>
                                      </p:tavLst>
                                    </p:anim>
                                    <p:anim calcmode="lin" valueType="num">
                                      <p:cBhvr>
                                        <p:cTn id="2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anim calcmode="lin" valueType="num">
                                      <p:cBhvr>
                                        <p:cTn id="31" dur="1000" fill="hold"/>
                                        <p:tgtEl>
                                          <p:spTgt spid="2"/>
                                        </p:tgtEl>
                                        <p:attrNameLst>
                                          <p:attrName>ppt_x</p:attrName>
                                        </p:attrNameLst>
                                      </p:cBhvr>
                                      <p:tavLst>
                                        <p:tav tm="0">
                                          <p:val>
                                            <p:strVal val="#ppt_x"/>
                                          </p:val>
                                        </p:tav>
                                        <p:tav tm="100000">
                                          <p:val>
                                            <p:strVal val="#ppt_x"/>
                                          </p:val>
                                        </p:tav>
                                      </p:tavLst>
                                    </p:anim>
                                    <p:anim calcmode="lin" valueType="num">
                                      <p:cBhvr>
                                        <p:cTn id="32" dur="1000" fill="hold"/>
                                        <p:tgtEl>
                                          <p:spTgt spid="2"/>
                                        </p:tgtEl>
                                        <p:attrNameLst>
                                          <p:attrName>ppt_y</p:attrName>
                                        </p:attrNameLst>
                                      </p:cBhvr>
                                      <p:tavLst>
                                        <p:tav tm="0">
                                          <p:val>
                                            <p:strVal val="#ppt_y+.1"/>
                                          </p:val>
                                        </p:tav>
                                        <p:tav tm="100000">
                                          <p:val>
                                            <p:strVal val="#ppt_y"/>
                                          </p:val>
                                        </p:tav>
                                      </p:tavLst>
                                    </p:anim>
                                  </p:childTnLst>
                                </p:cTn>
                              </p:par>
                            </p:childTnLst>
                          </p:cTn>
                        </p:par>
                        <p:par>
                          <p:cTn id="33" fill="hold">
                            <p:stCondLst>
                              <p:cond delay="1000"/>
                            </p:stCondLst>
                            <p:childTnLst>
                              <p:par>
                                <p:cTn id="34" presetID="42" presetClass="entr" presetSubtype="0"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1000"/>
                                        <p:tgtEl>
                                          <p:spTgt spid="24"/>
                                        </p:tgtEl>
                                      </p:cBhvr>
                                    </p:animEffect>
                                    <p:anim calcmode="lin" valueType="num">
                                      <p:cBhvr>
                                        <p:cTn id="37" dur="1000" fill="hold"/>
                                        <p:tgtEl>
                                          <p:spTgt spid="24"/>
                                        </p:tgtEl>
                                        <p:attrNameLst>
                                          <p:attrName>ppt_x</p:attrName>
                                        </p:attrNameLst>
                                      </p:cBhvr>
                                      <p:tavLst>
                                        <p:tav tm="0">
                                          <p:val>
                                            <p:strVal val="#ppt_x"/>
                                          </p:val>
                                        </p:tav>
                                        <p:tav tm="100000">
                                          <p:val>
                                            <p:strVal val="#ppt_x"/>
                                          </p:val>
                                        </p:tav>
                                      </p:tavLst>
                                    </p:anim>
                                    <p:anim calcmode="lin" valueType="num">
                                      <p:cBhvr>
                                        <p:cTn id="38" dur="1000" fill="hold"/>
                                        <p:tgtEl>
                                          <p:spTgt spid="24"/>
                                        </p:tgtEl>
                                        <p:attrNameLst>
                                          <p:attrName>ppt_y</p:attrName>
                                        </p:attrNameLst>
                                      </p:cBhvr>
                                      <p:tavLst>
                                        <p:tav tm="0">
                                          <p:val>
                                            <p:strVal val="#ppt_y+.1"/>
                                          </p:val>
                                        </p:tav>
                                        <p:tav tm="100000">
                                          <p:val>
                                            <p:strVal val="#ppt_y"/>
                                          </p:val>
                                        </p:tav>
                                      </p:tavLst>
                                    </p:anim>
                                  </p:childTnLst>
                                </p:cTn>
                              </p:par>
                            </p:childTnLst>
                          </p:cTn>
                        </p:par>
                        <p:par>
                          <p:cTn id="39" fill="hold">
                            <p:stCondLst>
                              <p:cond delay="2000"/>
                            </p:stCondLst>
                            <p:childTnLst>
                              <p:par>
                                <p:cTn id="40" presetID="22" presetClass="entr" presetSubtype="8" fill="hold" nodeType="afterEffect">
                                  <p:stCondLst>
                                    <p:cond delay="50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1000"/>
                                        <p:tgtEl>
                                          <p:spTgt spid="21"/>
                                        </p:tgtEl>
                                      </p:cBhvr>
                                    </p:animEffect>
                                  </p:childTnLst>
                                </p:cTn>
                              </p:par>
                            </p:childTnLst>
                          </p:cTn>
                        </p:par>
                        <p:par>
                          <p:cTn id="43" fill="hold">
                            <p:stCondLst>
                              <p:cond delay="3500"/>
                            </p:stCondLst>
                            <p:childTnLst>
                              <p:par>
                                <p:cTn id="44" presetID="22" presetClass="entr" presetSubtype="8" fill="hold" nodeType="afterEffect">
                                  <p:stCondLst>
                                    <p:cond delay="500"/>
                                  </p:stCondLst>
                                  <p:childTnLst>
                                    <p:set>
                                      <p:cBhvr>
                                        <p:cTn id="45" dur="1" fill="hold">
                                          <p:stCondLst>
                                            <p:cond delay="0"/>
                                          </p:stCondLst>
                                        </p:cTn>
                                        <p:tgtEl>
                                          <p:spTgt spid="22"/>
                                        </p:tgtEl>
                                        <p:attrNameLst>
                                          <p:attrName>style.visibility</p:attrName>
                                        </p:attrNameLst>
                                      </p:cBhvr>
                                      <p:to>
                                        <p:strVal val="visible"/>
                                      </p:to>
                                    </p:set>
                                    <p:animEffect transition="in" filter="wipe(left)">
                                      <p:cBhvr>
                                        <p:cTn id="46" dur="1000"/>
                                        <p:tgtEl>
                                          <p:spTgt spid="22"/>
                                        </p:tgtEl>
                                      </p:cBhvr>
                                    </p:animEffect>
                                  </p:childTnLst>
                                </p:cTn>
                              </p:par>
                            </p:childTnLst>
                          </p:cTn>
                        </p:par>
                        <p:par>
                          <p:cTn id="47" fill="hold">
                            <p:stCondLst>
                              <p:cond delay="5000"/>
                            </p:stCondLst>
                            <p:childTnLst>
                              <p:par>
                                <p:cTn id="48" presetID="22" presetClass="entr" presetSubtype="8" fill="hold" nodeType="afterEffect">
                                  <p:stCondLst>
                                    <p:cond delay="50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1000"/>
                                        <p:tgtEl>
                                          <p:spTgt spid="23"/>
                                        </p:tgtEl>
                                      </p:cBhvr>
                                    </p:animEffect>
                                  </p:childTnLst>
                                </p:cTn>
                              </p:par>
                            </p:childTnLst>
                          </p:cTn>
                        </p:par>
                        <p:par>
                          <p:cTn id="51" fill="hold">
                            <p:stCondLst>
                              <p:cond delay="6500"/>
                            </p:stCondLst>
                            <p:childTnLst>
                              <p:par>
                                <p:cTn id="52" presetID="42" presetClass="entr" presetSubtype="0" fill="hold" grpId="0"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1000"/>
                                        <p:tgtEl>
                                          <p:spTgt spid="25"/>
                                        </p:tgtEl>
                                      </p:cBhvr>
                                    </p:animEffect>
                                    <p:anim calcmode="lin" valueType="num">
                                      <p:cBhvr>
                                        <p:cTn id="55" dur="1000" fill="hold"/>
                                        <p:tgtEl>
                                          <p:spTgt spid="25"/>
                                        </p:tgtEl>
                                        <p:attrNameLst>
                                          <p:attrName>ppt_x</p:attrName>
                                        </p:attrNameLst>
                                      </p:cBhvr>
                                      <p:tavLst>
                                        <p:tav tm="0">
                                          <p:val>
                                            <p:strVal val="#ppt_x"/>
                                          </p:val>
                                        </p:tav>
                                        <p:tav tm="100000">
                                          <p:val>
                                            <p:strVal val="#ppt_x"/>
                                          </p:val>
                                        </p:tav>
                                      </p:tavLst>
                                    </p:anim>
                                    <p:anim calcmode="lin" valueType="num">
                                      <p:cBhvr>
                                        <p:cTn id="5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941CA0-C758-42F5-92B3-F82A16EDF6AA}"/>
              </a:ext>
            </a:extLst>
          </p:cNvPr>
          <p:cNvSpPr>
            <a:spLocks noGrp="1"/>
          </p:cNvSpPr>
          <p:nvPr>
            <p:ph/>
          </p:nvPr>
        </p:nvSpPr>
        <p:spPr>
          <a:xfrm>
            <a:off x="2514600" y="226798"/>
            <a:ext cx="6629400" cy="1447800"/>
          </a:xfrm>
        </p:spPr>
        <p:txBody>
          <a:bodyPr/>
          <a:lstStyle/>
          <a:p>
            <a:pPr marL="0" indent="0">
              <a:buNone/>
            </a:pPr>
            <a:r>
              <a:rPr lang="en-US" sz="3200" b="1" dirty="0">
                <a:solidFill>
                  <a:schemeClr val="tx2"/>
                </a:solidFill>
                <a:latin typeface="+mj-lt"/>
                <a:ea typeface="+mj-ea"/>
                <a:cs typeface="+mj-cs"/>
              </a:rPr>
              <a:t>100 Best Jobs US News 2021 </a:t>
            </a:r>
          </a:p>
          <a:p>
            <a:pPr marL="0" indent="0">
              <a:buNone/>
            </a:pPr>
            <a:r>
              <a:rPr lang="en-US" sz="1200" i="0" dirty="0">
                <a:solidFill>
                  <a:srgbClr val="111111"/>
                </a:solidFill>
                <a:effectLst/>
                <a:latin typeface="Montserrat"/>
              </a:rPr>
              <a:t>https://money.usnews.com/careers/best-jobs/rankings/the-100-best-jobs</a:t>
            </a:r>
          </a:p>
        </p:txBody>
      </p:sp>
      <p:sp>
        <p:nvSpPr>
          <p:cNvPr id="3" name="Slide Number Placeholder 2">
            <a:extLst>
              <a:ext uri="{FF2B5EF4-FFF2-40B4-BE49-F238E27FC236}">
                <a16:creationId xmlns:a16="http://schemas.microsoft.com/office/drawing/2014/main" id="{675E3EE8-E346-4D78-BE8D-1B4781B4C94E}"/>
              </a:ext>
            </a:extLst>
          </p:cNvPr>
          <p:cNvSpPr>
            <a:spLocks noGrp="1"/>
          </p:cNvSpPr>
          <p:nvPr>
            <p:ph type="sldNum" sz="quarter" idx="12"/>
          </p:nvPr>
        </p:nvSpPr>
        <p:spPr>
          <a:xfrm>
            <a:off x="76200" y="304800"/>
            <a:ext cx="609600" cy="457200"/>
          </a:xfrm>
        </p:spPr>
        <p:txBody>
          <a:bodyPr/>
          <a:lstStyle/>
          <a:p>
            <a:pPr>
              <a:defRPr/>
            </a:pPr>
            <a:fld id="{0015EB11-A940-4F25-995A-2DB6D03AD5ED}" type="slidenum">
              <a:rPr lang="en-US" smtClean="0"/>
              <a:pPr>
                <a:defRPr/>
              </a:pPr>
              <a:t>108</a:t>
            </a:fld>
            <a:endParaRPr lang="en-US" dirty="0"/>
          </a:p>
        </p:txBody>
      </p:sp>
      <p:pic>
        <p:nvPicPr>
          <p:cNvPr id="6" name="Picture 5">
            <a:extLst>
              <a:ext uri="{FF2B5EF4-FFF2-40B4-BE49-F238E27FC236}">
                <a16:creationId xmlns:a16="http://schemas.microsoft.com/office/drawing/2014/main" id="{17EC7BDD-F28B-4764-A40F-64BFC1596F03}"/>
              </a:ext>
            </a:extLst>
          </p:cNvPr>
          <p:cNvPicPr>
            <a:picLocks noChangeAspect="1"/>
          </p:cNvPicPr>
          <p:nvPr/>
        </p:nvPicPr>
        <p:blipFill>
          <a:blip r:embed="rId2"/>
          <a:stretch>
            <a:fillRect/>
          </a:stretch>
        </p:blipFill>
        <p:spPr>
          <a:xfrm>
            <a:off x="1371600" y="185933"/>
            <a:ext cx="935494" cy="900266"/>
          </a:xfrm>
          <a:prstGeom prst="rect">
            <a:avLst/>
          </a:prstGeom>
        </p:spPr>
      </p:pic>
      <p:graphicFrame>
        <p:nvGraphicFramePr>
          <p:cNvPr id="9" name="Table 9">
            <a:extLst>
              <a:ext uri="{FF2B5EF4-FFF2-40B4-BE49-F238E27FC236}">
                <a16:creationId xmlns:a16="http://schemas.microsoft.com/office/drawing/2014/main" id="{54737844-4C1C-433A-A238-E1C5FE2933A2}"/>
              </a:ext>
            </a:extLst>
          </p:cNvPr>
          <p:cNvGraphicFramePr>
            <a:graphicFrameLocks noGrp="1"/>
          </p:cNvGraphicFramePr>
          <p:nvPr/>
        </p:nvGraphicFramePr>
        <p:xfrm>
          <a:off x="533400" y="1128907"/>
          <a:ext cx="8448368" cy="5618480"/>
        </p:xfrm>
        <a:graphic>
          <a:graphicData uri="http://schemas.openxmlformats.org/drawingml/2006/table">
            <a:tbl>
              <a:tblPr firstRow="1" bandRow="1">
                <a:tableStyleId>{5C22544A-7EE6-4342-B048-85BDC9FD1C3A}</a:tableStyleId>
              </a:tblPr>
              <a:tblGrid>
                <a:gridCol w="3962400">
                  <a:extLst>
                    <a:ext uri="{9D8B030D-6E8A-4147-A177-3AD203B41FA5}">
                      <a16:colId xmlns:a16="http://schemas.microsoft.com/office/drawing/2014/main" val="3113978303"/>
                    </a:ext>
                  </a:extLst>
                </a:gridCol>
                <a:gridCol w="1133168">
                  <a:extLst>
                    <a:ext uri="{9D8B030D-6E8A-4147-A177-3AD203B41FA5}">
                      <a16:colId xmlns:a16="http://schemas.microsoft.com/office/drawing/2014/main" val="1677985837"/>
                    </a:ext>
                  </a:extLst>
                </a:gridCol>
                <a:gridCol w="1676400">
                  <a:extLst>
                    <a:ext uri="{9D8B030D-6E8A-4147-A177-3AD203B41FA5}">
                      <a16:colId xmlns:a16="http://schemas.microsoft.com/office/drawing/2014/main" val="3823722198"/>
                    </a:ext>
                  </a:extLst>
                </a:gridCol>
                <a:gridCol w="1676400">
                  <a:extLst>
                    <a:ext uri="{9D8B030D-6E8A-4147-A177-3AD203B41FA5}">
                      <a16:colId xmlns:a16="http://schemas.microsoft.com/office/drawing/2014/main" val="3000260009"/>
                    </a:ext>
                  </a:extLst>
                </a:gridCol>
              </a:tblGrid>
              <a:tr h="370840">
                <a:tc>
                  <a:txBody>
                    <a:bodyPr/>
                    <a:lstStyle/>
                    <a:p>
                      <a:r>
                        <a:rPr lang="en-US" dirty="0"/>
                        <a:t>Job Title</a:t>
                      </a:r>
                    </a:p>
                  </a:txBody>
                  <a:tcPr/>
                </a:tc>
                <a:tc>
                  <a:txBody>
                    <a:bodyPr/>
                    <a:lstStyle/>
                    <a:p>
                      <a:r>
                        <a:rPr lang="en-US" dirty="0"/>
                        <a:t>Job #</a:t>
                      </a:r>
                    </a:p>
                  </a:txBody>
                  <a:tcPr/>
                </a:tc>
                <a:tc>
                  <a:txBody>
                    <a:bodyPr/>
                    <a:lstStyle/>
                    <a:p>
                      <a:r>
                        <a:rPr lang="en-US" dirty="0"/>
                        <a:t>Median Salary</a:t>
                      </a:r>
                    </a:p>
                  </a:txBody>
                  <a:tcPr/>
                </a:tc>
                <a:tc>
                  <a:txBody>
                    <a:bodyPr/>
                    <a:lstStyle/>
                    <a:p>
                      <a:r>
                        <a:rPr lang="en-US" dirty="0"/>
                        <a:t>Degree needed</a:t>
                      </a:r>
                    </a:p>
                  </a:txBody>
                  <a:tcPr/>
                </a:tc>
                <a:extLst>
                  <a:ext uri="{0D108BD9-81ED-4DB2-BD59-A6C34878D82A}">
                    <a16:rowId xmlns:a16="http://schemas.microsoft.com/office/drawing/2014/main" val="21688998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7030A0"/>
                          </a:solidFill>
                          <a:effectLst/>
                          <a:latin typeface="+mn-lt"/>
                          <a:ea typeface="+mn-ea"/>
                          <a:cs typeface="+mn-cs"/>
                        </a:rPr>
                        <a:t>1. Physician Assistant</a:t>
                      </a:r>
                    </a:p>
                  </a:txBody>
                  <a:tcPr/>
                </a:tc>
                <a:tc>
                  <a:txBody>
                    <a:bodyPr/>
                    <a:lstStyle/>
                    <a:p>
                      <a:r>
                        <a:rPr lang="en-US" dirty="0">
                          <a:solidFill>
                            <a:srgbClr val="7030A0"/>
                          </a:solidFill>
                        </a:rPr>
                        <a:t>39,300</a:t>
                      </a:r>
                    </a:p>
                  </a:txBody>
                  <a:tcPr/>
                </a:tc>
                <a:tc>
                  <a:txBody>
                    <a:bodyPr/>
                    <a:lstStyle/>
                    <a:p>
                      <a:r>
                        <a:rPr lang="en-US" dirty="0">
                          <a:solidFill>
                            <a:srgbClr val="7030A0"/>
                          </a:solidFill>
                        </a:rPr>
                        <a:t>112,260</a:t>
                      </a:r>
                    </a:p>
                  </a:txBody>
                  <a:tcPr/>
                </a:tc>
                <a:tc>
                  <a:txBody>
                    <a:bodyPr/>
                    <a:lstStyle/>
                    <a:p>
                      <a:r>
                        <a:rPr lang="en-US" dirty="0">
                          <a:solidFill>
                            <a:srgbClr val="7030A0"/>
                          </a:solidFill>
                        </a:rPr>
                        <a:t>Master’s</a:t>
                      </a:r>
                    </a:p>
                  </a:txBody>
                  <a:tcPr/>
                </a:tc>
                <a:extLst>
                  <a:ext uri="{0D108BD9-81ED-4DB2-BD59-A6C34878D82A}">
                    <a16:rowId xmlns:a16="http://schemas.microsoft.com/office/drawing/2014/main" val="3346622984"/>
                  </a:ext>
                </a:extLst>
              </a:tr>
              <a:tr h="370840">
                <a:tc>
                  <a:txBody>
                    <a:bodyPr/>
                    <a:lstStyle/>
                    <a:p>
                      <a:r>
                        <a:rPr lang="en-US" b="0" dirty="0">
                          <a:solidFill>
                            <a:srgbClr val="0033CC"/>
                          </a:solidFill>
                        </a:rPr>
                        <a:t>2. Software Developer</a:t>
                      </a:r>
                    </a:p>
                  </a:txBody>
                  <a:tcPr/>
                </a:tc>
                <a:tc>
                  <a:txBody>
                    <a:bodyPr/>
                    <a:lstStyle/>
                    <a:p>
                      <a:r>
                        <a:rPr lang="en-US" dirty="0">
                          <a:solidFill>
                            <a:srgbClr val="0033CC"/>
                          </a:solidFill>
                        </a:rPr>
                        <a:t>316,000</a:t>
                      </a:r>
                    </a:p>
                  </a:txBody>
                  <a:tcPr/>
                </a:tc>
                <a:tc>
                  <a:txBody>
                    <a:bodyPr/>
                    <a:lstStyle/>
                    <a:p>
                      <a:r>
                        <a:rPr lang="en-US" dirty="0">
                          <a:solidFill>
                            <a:srgbClr val="0033CC"/>
                          </a:solidFill>
                        </a:rPr>
                        <a:t>107,510</a:t>
                      </a:r>
                    </a:p>
                  </a:txBody>
                  <a:tcPr/>
                </a:tc>
                <a:tc>
                  <a:txBody>
                    <a:bodyPr/>
                    <a:lstStyle/>
                    <a:p>
                      <a:r>
                        <a:rPr lang="en-US" dirty="0">
                          <a:solidFill>
                            <a:srgbClr val="0033CC"/>
                          </a:solidFill>
                        </a:rPr>
                        <a:t>Bachelor’s</a:t>
                      </a:r>
                    </a:p>
                  </a:txBody>
                  <a:tcPr/>
                </a:tc>
                <a:extLst>
                  <a:ext uri="{0D108BD9-81ED-4DB2-BD59-A6C34878D82A}">
                    <a16:rowId xmlns:a16="http://schemas.microsoft.com/office/drawing/2014/main" val="3911161740"/>
                  </a:ext>
                </a:extLst>
              </a:tr>
              <a:tr h="370840">
                <a:tc>
                  <a:txBody>
                    <a:bodyPr/>
                    <a:lstStyle/>
                    <a:p>
                      <a:r>
                        <a:rPr lang="en-US" b="0" dirty="0">
                          <a:solidFill>
                            <a:srgbClr val="7030A0"/>
                          </a:solidFill>
                        </a:rPr>
                        <a:t>3. Nurse Practitioner</a:t>
                      </a:r>
                    </a:p>
                  </a:txBody>
                  <a:tcPr/>
                </a:tc>
                <a:tc>
                  <a:txBody>
                    <a:bodyPr/>
                    <a:lstStyle/>
                    <a:p>
                      <a:r>
                        <a:rPr lang="en-US" dirty="0">
                          <a:solidFill>
                            <a:srgbClr val="7030A0"/>
                          </a:solidFill>
                        </a:rPr>
                        <a:t>110,700</a:t>
                      </a:r>
                    </a:p>
                  </a:txBody>
                  <a:tcPr/>
                </a:tc>
                <a:tc>
                  <a:txBody>
                    <a:bodyPr/>
                    <a:lstStyle/>
                    <a:p>
                      <a:r>
                        <a:rPr lang="en-US" dirty="0">
                          <a:solidFill>
                            <a:srgbClr val="7030A0"/>
                          </a:solidFill>
                        </a:rPr>
                        <a:t>109,820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rPr>
                        <a:t>Master’s</a:t>
                      </a:r>
                    </a:p>
                  </a:txBody>
                  <a:tcPr/>
                </a:tc>
                <a:extLst>
                  <a:ext uri="{0D108BD9-81ED-4DB2-BD59-A6C34878D82A}">
                    <a16:rowId xmlns:a16="http://schemas.microsoft.com/office/drawing/2014/main" val="23347998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7030A0"/>
                          </a:solidFill>
                          <a:effectLst/>
                          <a:latin typeface="+mn-lt"/>
                          <a:ea typeface="+mn-ea"/>
                          <a:cs typeface="+mn-cs"/>
                        </a:rPr>
                        <a:t>4. Medical and Health Services Manager</a:t>
                      </a:r>
                    </a:p>
                  </a:txBody>
                  <a:tcPr/>
                </a:tc>
                <a:tc>
                  <a:txBody>
                    <a:bodyPr/>
                    <a:lstStyle/>
                    <a:p>
                      <a:r>
                        <a:rPr lang="en-US" dirty="0">
                          <a:solidFill>
                            <a:srgbClr val="7030A0"/>
                          </a:solidFill>
                        </a:rPr>
                        <a:t>133,200</a:t>
                      </a:r>
                    </a:p>
                  </a:txBody>
                  <a:tcPr/>
                </a:tc>
                <a:tc>
                  <a:txBody>
                    <a:bodyPr/>
                    <a:lstStyle/>
                    <a:p>
                      <a:r>
                        <a:rPr lang="en-US" dirty="0">
                          <a:solidFill>
                            <a:srgbClr val="7030A0"/>
                          </a:solidFill>
                        </a:rPr>
                        <a:t>100,980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rPr>
                        <a:t>Bachelor’s</a:t>
                      </a:r>
                    </a:p>
                  </a:txBody>
                  <a:tcPr/>
                </a:tc>
                <a:extLst>
                  <a:ext uri="{0D108BD9-81ED-4DB2-BD59-A6C34878D82A}">
                    <a16:rowId xmlns:a16="http://schemas.microsoft.com/office/drawing/2014/main" val="1437765834"/>
                  </a:ext>
                </a:extLst>
              </a:tr>
              <a:tr h="370840">
                <a:tc>
                  <a:txBody>
                    <a:bodyPr/>
                    <a:lstStyle/>
                    <a:p>
                      <a:r>
                        <a:rPr lang="en-US" b="0" dirty="0">
                          <a:solidFill>
                            <a:srgbClr val="7030A0"/>
                          </a:solidFill>
                        </a:rPr>
                        <a:t>5. Physician</a:t>
                      </a:r>
                    </a:p>
                  </a:txBody>
                  <a:tcPr/>
                </a:tc>
                <a:tc>
                  <a:txBody>
                    <a:bodyPr/>
                    <a:lstStyle/>
                    <a:p>
                      <a:r>
                        <a:rPr lang="en-US" dirty="0">
                          <a:solidFill>
                            <a:srgbClr val="7030A0"/>
                          </a:solidFill>
                        </a:rPr>
                        <a:t>18,500</a:t>
                      </a:r>
                    </a:p>
                  </a:txBody>
                  <a:tcPr/>
                </a:tc>
                <a:tc>
                  <a:txBody>
                    <a:bodyPr/>
                    <a:lstStyle/>
                    <a:p>
                      <a:r>
                        <a:rPr lang="en-US" dirty="0">
                          <a:solidFill>
                            <a:srgbClr val="7030A0"/>
                          </a:solidFill>
                        </a:rPr>
                        <a:t>206,500</a:t>
                      </a:r>
                    </a:p>
                  </a:txBody>
                  <a:tcPr/>
                </a:tc>
                <a:tc>
                  <a:txBody>
                    <a:bodyPr/>
                    <a:lstStyle/>
                    <a:p>
                      <a:r>
                        <a:rPr lang="en-US" dirty="0">
                          <a:solidFill>
                            <a:srgbClr val="7030A0"/>
                          </a:solidFill>
                        </a:rPr>
                        <a:t>Doctorate</a:t>
                      </a:r>
                    </a:p>
                  </a:txBody>
                  <a:tcPr/>
                </a:tc>
                <a:extLst>
                  <a:ext uri="{0D108BD9-81ED-4DB2-BD59-A6C34878D82A}">
                    <a16:rowId xmlns:a16="http://schemas.microsoft.com/office/drawing/2014/main" val="4212094771"/>
                  </a:ext>
                </a:extLst>
              </a:tr>
              <a:tr h="370840">
                <a:tc>
                  <a:txBody>
                    <a:bodyPr/>
                    <a:lstStyle/>
                    <a:p>
                      <a:r>
                        <a:rPr lang="en-US" sz="1800" b="0" kern="1200" dirty="0">
                          <a:solidFill>
                            <a:srgbClr val="0033CC"/>
                          </a:solidFill>
                          <a:latin typeface="+mn-lt"/>
                          <a:ea typeface="+mn-ea"/>
                          <a:cs typeface="+mn-cs"/>
                        </a:rPr>
                        <a:t>6. Statistician</a:t>
                      </a:r>
                    </a:p>
                  </a:txBody>
                  <a:tcPr/>
                </a:tc>
                <a:tc>
                  <a:txBody>
                    <a:bodyPr/>
                    <a:lstStyle/>
                    <a:p>
                      <a:r>
                        <a:rPr lang="en-US" sz="1800" b="0" kern="1200" dirty="0">
                          <a:solidFill>
                            <a:srgbClr val="0033CC"/>
                          </a:solidFill>
                          <a:latin typeface="+mn-lt"/>
                          <a:ea typeface="+mn-ea"/>
                          <a:cs typeface="+mn-cs"/>
                        </a:rPr>
                        <a:t>14,800</a:t>
                      </a:r>
                    </a:p>
                  </a:txBody>
                  <a:tcPr/>
                </a:tc>
                <a:tc>
                  <a:txBody>
                    <a:bodyPr/>
                    <a:lstStyle/>
                    <a:p>
                      <a:r>
                        <a:rPr lang="en-US" sz="1800" b="0" kern="1200" dirty="0">
                          <a:solidFill>
                            <a:srgbClr val="0033CC"/>
                          </a:solidFill>
                          <a:latin typeface="+mn-lt"/>
                          <a:ea typeface="+mn-ea"/>
                          <a:cs typeface="+mn-cs"/>
                        </a:rPr>
                        <a:t>91,160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33CC"/>
                          </a:solidFill>
                          <a:latin typeface="+mn-lt"/>
                          <a:ea typeface="+mn-ea"/>
                          <a:cs typeface="+mn-cs"/>
                        </a:rPr>
                        <a:t>Master’s</a:t>
                      </a:r>
                    </a:p>
                  </a:txBody>
                  <a:tcPr/>
                </a:tc>
                <a:extLst>
                  <a:ext uri="{0D108BD9-81ED-4DB2-BD59-A6C34878D82A}">
                    <a16:rowId xmlns:a16="http://schemas.microsoft.com/office/drawing/2014/main" val="19766616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7. Speech-Language Pathologist</a:t>
                      </a:r>
                    </a:p>
                  </a:txBody>
                  <a:tcPr/>
                </a:tc>
                <a:tc>
                  <a:txBody>
                    <a:bodyPr/>
                    <a:lstStyle/>
                    <a:p>
                      <a:r>
                        <a:rPr lang="en-US" b="0" dirty="0"/>
                        <a:t>40,500</a:t>
                      </a:r>
                    </a:p>
                  </a:txBody>
                  <a:tcPr/>
                </a:tc>
                <a:tc>
                  <a:txBody>
                    <a:bodyPr/>
                    <a:lstStyle/>
                    <a:p>
                      <a:r>
                        <a:rPr lang="en-US" b="0" dirty="0"/>
                        <a:t>79,120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Master’s</a:t>
                      </a:r>
                    </a:p>
                  </a:txBody>
                  <a:tcPr/>
                </a:tc>
                <a:extLst>
                  <a:ext uri="{0D108BD9-81ED-4DB2-BD59-A6C34878D82A}">
                    <a16:rowId xmlns:a16="http://schemas.microsoft.com/office/drawing/2014/main" val="3703265306"/>
                  </a:ext>
                </a:extLst>
              </a:tr>
              <a:tr h="370840">
                <a:tc>
                  <a:txBody>
                    <a:bodyPr/>
                    <a:lstStyle/>
                    <a:p>
                      <a:r>
                        <a:rPr lang="en-US" b="0" dirty="0">
                          <a:solidFill>
                            <a:srgbClr val="0033CC"/>
                          </a:solidFill>
                        </a:rPr>
                        <a:t>8. Data Scientist</a:t>
                      </a:r>
                    </a:p>
                  </a:txBody>
                  <a:tcPr/>
                </a:tc>
                <a:tc>
                  <a:txBody>
                    <a:bodyPr/>
                    <a:lstStyle/>
                    <a:p>
                      <a:r>
                        <a:rPr lang="en-US" b="0" dirty="0">
                          <a:solidFill>
                            <a:srgbClr val="0033CC"/>
                          </a:solidFill>
                        </a:rPr>
                        <a:t>10,300</a:t>
                      </a:r>
                    </a:p>
                  </a:txBody>
                  <a:tcPr/>
                </a:tc>
                <a:tc>
                  <a:txBody>
                    <a:bodyPr/>
                    <a:lstStyle/>
                    <a:p>
                      <a:r>
                        <a:rPr lang="en-US" b="0" dirty="0">
                          <a:solidFill>
                            <a:srgbClr val="0033CC"/>
                          </a:solidFill>
                        </a:rPr>
                        <a:t>94,280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33CC"/>
                          </a:solidFill>
                        </a:rPr>
                        <a:t>Bachelor’s</a:t>
                      </a:r>
                    </a:p>
                  </a:txBody>
                  <a:tcPr/>
                </a:tc>
                <a:extLst>
                  <a:ext uri="{0D108BD9-81ED-4DB2-BD59-A6C34878D82A}">
                    <a16:rowId xmlns:a16="http://schemas.microsoft.com/office/drawing/2014/main" val="3112239549"/>
                  </a:ext>
                </a:extLst>
              </a:tr>
              <a:tr h="370840">
                <a:tc>
                  <a:txBody>
                    <a:bodyPr/>
                    <a:lstStyle/>
                    <a:p>
                      <a:r>
                        <a:rPr lang="en-US" b="0" dirty="0">
                          <a:solidFill>
                            <a:srgbClr val="7030A0"/>
                          </a:solidFill>
                        </a:rPr>
                        <a:t>9. Dentist</a:t>
                      </a:r>
                    </a:p>
                  </a:txBody>
                  <a:tcPr/>
                </a:tc>
                <a:tc>
                  <a:txBody>
                    <a:bodyPr/>
                    <a:lstStyle/>
                    <a:p>
                      <a:r>
                        <a:rPr lang="en-US" b="0" dirty="0">
                          <a:solidFill>
                            <a:srgbClr val="7030A0"/>
                          </a:solidFill>
                        </a:rPr>
                        <a:t>3,700</a:t>
                      </a:r>
                    </a:p>
                  </a:txBody>
                  <a:tcPr/>
                </a:tc>
                <a:tc>
                  <a:txBody>
                    <a:bodyPr/>
                    <a:lstStyle/>
                    <a:p>
                      <a:r>
                        <a:rPr lang="en-US" b="0" dirty="0">
                          <a:solidFill>
                            <a:srgbClr val="7030A0"/>
                          </a:solidFill>
                        </a:rPr>
                        <a:t>155,600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7030A0"/>
                          </a:solidFill>
                        </a:rPr>
                        <a:t>Doctorate</a:t>
                      </a:r>
                    </a:p>
                  </a:txBody>
                  <a:tcPr/>
                </a:tc>
                <a:extLst>
                  <a:ext uri="{0D108BD9-81ED-4DB2-BD59-A6C34878D82A}">
                    <a16:rowId xmlns:a16="http://schemas.microsoft.com/office/drawing/2014/main" val="24453835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7030A0"/>
                          </a:solidFill>
                        </a:rPr>
                        <a:t>10. </a:t>
                      </a:r>
                      <a:r>
                        <a:rPr lang="en-US" sz="1800" b="0" i="0" kern="1200" dirty="0">
                          <a:solidFill>
                            <a:srgbClr val="7030A0"/>
                          </a:solidFill>
                          <a:effectLst/>
                          <a:latin typeface="+mn-lt"/>
                          <a:ea typeface="+mn-ea"/>
                          <a:cs typeface="+mn-cs"/>
                        </a:rPr>
                        <a:t>Veterinarian</a:t>
                      </a:r>
                    </a:p>
                  </a:txBody>
                  <a:tcPr/>
                </a:tc>
                <a:tc>
                  <a:txBody>
                    <a:bodyPr/>
                    <a:lstStyle/>
                    <a:p>
                      <a:r>
                        <a:rPr lang="en-US" b="0" dirty="0">
                          <a:solidFill>
                            <a:srgbClr val="7030A0"/>
                          </a:solidFill>
                        </a:rPr>
                        <a:t>14,200</a:t>
                      </a:r>
                    </a:p>
                  </a:txBody>
                  <a:tcPr/>
                </a:tc>
                <a:tc>
                  <a:txBody>
                    <a:bodyPr/>
                    <a:lstStyle/>
                    <a:p>
                      <a:r>
                        <a:rPr lang="en-US" b="0" dirty="0">
                          <a:solidFill>
                            <a:srgbClr val="7030A0"/>
                          </a:solidFill>
                        </a:rPr>
                        <a:t>95,460</a:t>
                      </a:r>
                    </a:p>
                  </a:txBody>
                  <a:tcPr/>
                </a:tc>
                <a:tc>
                  <a:txBody>
                    <a:bodyPr/>
                    <a:lstStyle/>
                    <a:p>
                      <a:r>
                        <a:rPr lang="en-US" b="0" dirty="0">
                          <a:solidFill>
                            <a:srgbClr val="7030A0"/>
                          </a:solidFill>
                        </a:rPr>
                        <a:t>Doctorate</a:t>
                      </a:r>
                    </a:p>
                  </a:txBody>
                  <a:tcPr/>
                </a:tc>
                <a:extLst>
                  <a:ext uri="{0D108BD9-81ED-4DB2-BD59-A6C34878D82A}">
                    <a16:rowId xmlns:a16="http://schemas.microsoft.com/office/drawing/2014/main" val="33952905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7030A0"/>
                          </a:solidFill>
                        </a:rPr>
                        <a:t>11. </a:t>
                      </a:r>
                      <a:r>
                        <a:rPr lang="en-US" sz="1800" b="0" i="0" kern="1200" dirty="0">
                          <a:solidFill>
                            <a:srgbClr val="7030A0"/>
                          </a:solidFill>
                          <a:effectLst/>
                          <a:latin typeface="+mn-lt"/>
                          <a:ea typeface="+mn-ea"/>
                          <a:cs typeface="+mn-cs"/>
                        </a:rPr>
                        <a:t>Orthodontist</a:t>
                      </a:r>
                    </a:p>
                  </a:txBody>
                  <a:tcPr/>
                </a:tc>
                <a:tc>
                  <a:txBody>
                    <a:bodyPr/>
                    <a:lstStyle/>
                    <a:p>
                      <a:r>
                        <a:rPr lang="en-US" b="0" dirty="0">
                          <a:solidFill>
                            <a:srgbClr val="7030A0"/>
                          </a:solidFill>
                        </a:rPr>
                        <a:t>200</a:t>
                      </a:r>
                    </a:p>
                  </a:txBody>
                  <a:tcPr/>
                </a:tc>
                <a:tc>
                  <a:txBody>
                    <a:bodyPr/>
                    <a:lstStyle/>
                    <a:p>
                      <a:r>
                        <a:rPr lang="en-US" b="0" dirty="0">
                          <a:solidFill>
                            <a:srgbClr val="7030A0"/>
                          </a:solidFill>
                        </a:rPr>
                        <a:t>208,000</a:t>
                      </a:r>
                    </a:p>
                  </a:txBody>
                  <a:tcPr/>
                </a:tc>
                <a:tc>
                  <a:txBody>
                    <a:bodyPr/>
                    <a:lstStyle/>
                    <a:p>
                      <a:r>
                        <a:rPr lang="en-US" b="0" dirty="0">
                          <a:solidFill>
                            <a:srgbClr val="7030A0"/>
                          </a:solidFill>
                        </a:rPr>
                        <a:t>Doctorate</a:t>
                      </a:r>
                    </a:p>
                  </a:txBody>
                  <a:tcPr/>
                </a:tc>
                <a:extLst>
                  <a:ext uri="{0D108BD9-81ED-4DB2-BD59-A6C34878D82A}">
                    <a16:rowId xmlns:a16="http://schemas.microsoft.com/office/drawing/2014/main" val="1229552133"/>
                  </a:ext>
                </a:extLst>
              </a:tr>
              <a:tr h="426720">
                <a:tc>
                  <a:txBody>
                    <a:bodyPr/>
                    <a:lstStyle/>
                    <a:p>
                      <a:r>
                        <a:rPr lang="en-US" b="0" dirty="0">
                          <a:solidFill>
                            <a:srgbClr val="0033CC"/>
                          </a:solidFill>
                        </a:rPr>
                        <a:t>12. IT Manager</a:t>
                      </a:r>
                    </a:p>
                  </a:txBody>
                  <a:tcPr/>
                </a:tc>
                <a:tc>
                  <a:txBody>
                    <a:bodyPr/>
                    <a:lstStyle/>
                    <a:p>
                      <a:r>
                        <a:rPr lang="en-US" dirty="0">
                          <a:solidFill>
                            <a:srgbClr val="0033CC"/>
                          </a:solidFill>
                        </a:rPr>
                        <a:t>48,100</a:t>
                      </a:r>
                    </a:p>
                  </a:txBody>
                  <a:tcPr/>
                </a:tc>
                <a:tc>
                  <a:txBody>
                    <a:bodyPr/>
                    <a:lstStyle/>
                    <a:p>
                      <a:r>
                        <a:rPr lang="en-US" dirty="0">
                          <a:solidFill>
                            <a:srgbClr val="0033CC"/>
                          </a:solidFill>
                        </a:rPr>
                        <a:t>146,360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3CC"/>
                          </a:solidFill>
                        </a:rPr>
                        <a:t>Bachelor’s</a:t>
                      </a:r>
                    </a:p>
                  </a:txBody>
                  <a:tcPr/>
                </a:tc>
                <a:extLst>
                  <a:ext uri="{0D108BD9-81ED-4DB2-BD59-A6C34878D82A}">
                    <a16:rowId xmlns:a16="http://schemas.microsoft.com/office/drawing/2014/main" val="898946311"/>
                  </a:ext>
                </a:extLst>
              </a:tr>
              <a:tr h="370840">
                <a:tc>
                  <a:txBody>
                    <a:bodyPr/>
                    <a:lstStyle/>
                    <a:p>
                      <a:r>
                        <a:rPr lang="en-US" b="1" dirty="0">
                          <a:solidFill>
                            <a:srgbClr val="7030A0"/>
                          </a:solidFill>
                        </a:rPr>
                        <a:t>Summary: Medical related jobs</a:t>
                      </a:r>
                    </a:p>
                  </a:txBody>
                  <a:tcPr/>
                </a:tc>
                <a:tc>
                  <a:txBody>
                    <a:bodyPr/>
                    <a:lstStyle/>
                    <a:p>
                      <a:r>
                        <a:rPr lang="en-US" sz="1800" b="1" kern="1200" dirty="0">
                          <a:solidFill>
                            <a:srgbClr val="7030A0"/>
                          </a:solidFill>
                          <a:latin typeface="+mn-lt"/>
                          <a:ea typeface="+mn-ea"/>
                          <a:cs typeface="+mn-cs"/>
                        </a:rPr>
                        <a:t>280,500</a:t>
                      </a:r>
                    </a:p>
                  </a:txBody>
                  <a:tcPr/>
                </a:tc>
                <a:tc>
                  <a:txBody>
                    <a:bodyPr/>
                    <a:lstStyle/>
                    <a:p>
                      <a:endParaRPr lang="en-US" sz="1800" b="1" kern="1200" dirty="0">
                        <a:solidFill>
                          <a:srgbClr val="7030A0"/>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7030A0"/>
                          </a:solidFill>
                          <a:latin typeface="+mn-lt"/>
                          <a:ea typeface="+mn-ea"/>
                          <a:cs typeface="+mn-cs"/>
                        </a:rPr>
                        <a:t>Master/Doctor</a:t>
                      </a:r>
                    </a:p>
                  </a:txBody>
                  <a:tcPr/>
                </a:tc>
                <a:extLst>
                  <a:ext uri="{0D108BD9-81ED-4DB2-BD59-A6C34878D82A}">
                    <a16:rowId xmlns:a16="http://schemas.microsoft.com/office/drawing/2014/main" val="20880504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33CC"/>
                          </a:solidFill>
                          <a:latin typeface="+mn-lt"/>
                          <a:ea typeface="+mn-ea"/>
                          <a:cs typeface="+mn-cs"/>
                        </a:rPr>
                        <a:t>Summary: Computing related jobs</a:t>
                      </a:r>
                    </a:p>
                  </a:txBody>
                  <a:tcPr/>
                </a:tc>
                <a:tc>
                  <a:txBody>
                    <a:bodyPr/>
                    <a:lstStyle/>
                    <a:p>
                      <a:r>
                        <a:rPr lang="en-US" sz="1800" b="1" kern="1200" dirty="0">
                          <a:solidFill>
                            <a:srgbClr val="0033CC"/>
                          </a:solidFill>
                          <a:latin typeface="+mn-lt"/>
                          <a:ea typeface="+mn-ea"/>
                          <a:cs typeface="+mn-cs"/>
                        </a:rPr>
                        <a:t>389,200</a:t>
                      </a:r>
                    </a:p>
                  </a:txBody>
                  <a:tcPr/>
                </a:tc>
                <a:tc>
                  <a:txBody>
                    <a:bodyPr/>
                    <a:lstStyle/>
                    <a:p>
                      <a:r>
                        <a:rPr lang="en-US" sz="1800" b="1" kern="1200" dirty="0">
                          <a:solidFill>
                            <a:srgbClr val="0033CC"/>
                          </a:solidFill>
                          <a:latin typeface="Arial" panose="020B0604020202020204" pitchFamily="34" charset="0"/>
                          <a:ea typeface="+mn-ea"/>
                          <a:cs typeface="Arial" panose="020B0604020202020204" pitchFamily="34" charset="0"/>
                        </a:rPr>
                        <a:t>x</a:t>
                      </a:r>
                      <a:r>
                        <a:rPr lang="en-US" sz="1800" b="1" kern="1200" dirty="0">
                          <a:solidFill>
                            <a:srgbClr val="0033CC"/>
                          </a:solidFill>
                          <a:latin typeface="+mn-lt"/>
                          <a:ea typeface="+mn-ea"/>
                          <a:cs typeface="+mn-cs"/>
                        </a:rPr>
                        <a:t> 1.39</a:t>
                      </a:r>
                    </a:p>
                  </a:txBody>
                  <a:tcPr/>
                </a:tc>
                <a:tc>
                  <a:txBody>
                    <a:bodyPr/>
                    <a:lstStyle/>
                    <a:p>
                      <a:r>
                        <a:rPr lang="en-US" sz="1800" b="1" kern="1200" dirty="0">
                          <a:solidFill>
                            <a:srgbClr val="0033CC"/>
                          </a:solidFill>
                          <a:latin typeface="+mn-lt"/>
                          <a:ea typeface="+mn-ea"/>
                          <a:cs typeface="+mn-cs"/>
                        </a:rPr>
                        <a:t>Bachelor</a:t>
                      </a:r>
                    </a:p>
                  </a:txBody>
                  <a:tcPr/>
                </a:tc>
                <a:extLst>
                  <a:ext uri="{0D108BD9-81ED-4DB2-BD59-A6C34878D82A}">
                    <a16:rowId xmlns:a16="http://schemas.microsoft.com/office/drawing/2014/main" val="1612578374"/>
                  </a:ext>
                </a:extLst>
              </a:tr>
            </a:tbl>
          </a:graphicData>
        </a:graphic>
      </p:graphicFrame>
      <p:cxnSp>
        <p:nvCxnSpPr>
          <p:cNvPr id="11" name="Straight Connector 10">
            <a:extLst>
              <a:ext uri="{FF2B5EF4-FFF2-40B4-BE49-F238E27FC236}">
                <a16:creationId xmlns:a16="http://schemas.microsoft.com/office/drawing/2014/main" id="{4AA46220-2315-4C92-933D-10583CFC95F3}"/>
              </a:ext>
            </a:extLst>
          </p:cNvPr>
          <p:cNvCxnSpPr/>
          <p:nvPr/>
        </p:nvCxnSpPr>
        <p:spPr bwMode="auto">
          <a:xfrm>
            <a:off x="533400" y="6000136"/>
            <a:ext cx="8448368"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0C5FC7-B26C-4842-A1B7-CBF7B7E51958}"/>
              </a:ext>
            </a:extLst>
          </p:cNvPr>
          <p:cNvCxnSpPr>
            <a:cxnSpLocks/>
          </p:cNvCxnSpPr>
          <p:nvPr/>
        </p:nvCxnSpPr>
        <p:spPr bwMode="auto">
          <a:xfrm flipV="1">
            <a:off x="609600" y="2209801"/>
            <a:ext cx="2209800" cy="1"/>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13C764EA-F408-4962-86A8-5D5B67A1852D}"/>
              </a:ext>
            </a:extLst>
          </p:cNvPr>
          <p:cNvCxnSpPr>
            <a:cxnSpLocks/>
          </p:cNvCxnSpPr>
          <p:nvPr/>
        </p:nvCxnSpPr>
        <p:spPr bwMode="auto">
          <a:xfrm flipV="1">
            <a:off x="609599" y="3705267"/>
            <a:ext cx="1371601" cy="1"/>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FA9FD528-7495-4AF2-B1D5-D91A0F03D632}"/>
              </a:ext>
            </a:extLst>
          </p:cNvPr>
          <p:cNvCxnSpPr>
            <a:cxnSpLocks/>
          </p:cNvCxnSpPr>
          <p:nvPr/>
        </p:nvCxnSpPr>
        <p:spPr bwMode="auto">
          <a:xfrm flipV="1">
            <a:off x="614516" y="4504137"/>
            <a:ext cx="1484671" cy="1"/>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9355A006-3351-4F06-9A22-02100510990B}"/>
              </a:ext>
            </a:extLst>
          </p:cNvPr>
          <p:cNvCxnSpPr>
            <a:cxnSpLocks/>
          </p:cNvCxnSpPr>
          <p:nvPr/>
        </p:nvCxnSpPr>
        <p:spPr bwMode="auto">
          <a:xfrm flipV="1">
            <a:off x="609600" y="5904271"/>
            <a:ext cx="1484671" cy="1"/>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E04C8842-F5B9-4E1F-9C8E-E65986B05636}"/>
              </a:ext>
            </a:extLst>
          </p:cNvPr>
          <p:cNvCxnSpPr>
            <a:cxnSpLocks/>
          </p:cNvCxnSpPr>
          <p:nvPr/>
        </p:nvCxnSpPr>
        <p:spPr bwMode="auto">
          <a:xfrm flipV="1">
            <a:off x="1714500" y="6703141"/>
            <a:ext cx="2324100" cy="2"/>
          </a:xfrm>
          <a:prstGeom prst="line">
            <a:avLst/>
          </a:prstGeom>
          <a:solidFill>
            <a:schemeClr val="accent1"/>
          </a:solid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75246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par>
                          <p:cTn id="8" fill="hold">
                            <p:stCondLst>
                              <p:cond delay="1500"/>
                            </p:stCondLst>
                            <p:childTnLst>
                              <p:par>
                                <p:cTn id="9" presetID="22" presetClass="entr" presetSubtype="8"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0"/>
                                        <p:tgtEl>
                                          <p:spTgt spid="14"/>
                                        </p:tgtEl>
                                      </p:cBhvr>
                                    </p:animEffect>
                                  </p:childTnLst>
                                </p:cTn>
                              </p:par>
                            </p:childTnLst>
                          </p:cTn>
                        </p:par>
                        <p:par>
                          <p:cTn id="12" fill="hold">
                            <p:stCondLst>
                              <p:cond delay="3000"/>
                            </p:stCondLst>
                            <p:childTnLst>
                              <p:par>
                                <p:cTn id="13" presetID="22" presetClass="entr" presetSubtype="8" fill="hold" nodeType="afterEffect">
                                  <p:stCondLst>
                                    <p:cond delay="50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1000"/>
                                        <p:tgtEl>
                                          <p:spTgt spid="16"/>
                                        </p:tgtEl>
                                      </p:cBhvr>
                                    </p:animEffect>
                                  </p:childTnLst>
                                </p:cTn>
                              </p:par>
                            </p:childTnLst>
                          </p:cTn>
                        </p:par>
                        <p:par>
                          <p:cTn id="16" fill="hold">
                            <p:stCondLst>
                              <p:cond delay="4500"/>
                            </p:stCondLst>
                            <p:childTnLst>
                              <p:par>
                                <p:cTn id="17" presetID="22" presetClass="entr" presetSubtype="8" fill="hold" nodeType="afterEffect">
                                  <p:stCondLst>
                                    <p:cond delay="50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1000"/>
                                        <p:tgtEl>
                                          <p:spTgt spid="17"/>
                                        </p:tgtEl>
                                      </p:cBhvr>
                                    </p:animEffect>
                                  </p:childTnLst>
                                </p:cTn>
                              </p:par>
                            </p:childTnLst>
                          </p:cTn>
                        </p:par>
                        <p:par>
                          <p:cTn id="20" fill="hold">
                            <p:stCondLst>
                              <p:cond delay="6000"/>
                            </p:stCondLst>
                            <p:childTnLst>
                              <p:par>
                                <p:cTn id="21" presetID="22" presetClass="entr" presetSubtype="8" fill="hold" nodeType="afterEffect">
                                  <p:stCondLst>
                                    <p:cond delay="50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941CA0-C758-42F5-92B3-F82A16EDF6AA}"/>
              </a:ext>
            </a:extLst>
          </p:cNvPr>
          <p:cNvSpPr>
            <a:spLocks noGrp="1"/>
          </p:cNvSpPr>
          <p:nvPr>
            <p:ph/>
          </p:nvPr>
        </p:nvSpPr>
        <p:spPr>
          <a:xfrm>
            <a:off x="2514600" y="226798"/>
            <a:ext cx="6629400" cy="1447800"/>
          </a:xfrm>
        </p:spPr>
        <p:txBody>
          <a:bodyPr/>
          <a:lstStyle/>
          <a:p>
            <a:pPr marL="0" indent="0">
              <a:buNone/>
            </a:pPr>
            <a:r>
              <a:rPr lang="en-US" sz="3200" b="1" dirty="0">
                <a:solidFill>
                  <a:schemeClr val="tx2"/>
                </a:solidFill>
                <a:latin typeface="+mj-lt"/>
                <a:ea typeface="+mj-ea"/>
                <a:cs typeface="+mj-cs"/>
              </a:rPr>
              <a:t>100 Best Jobs US News 2023 </a:t>
            </a:r>
          </a:p>
          <a:p>
            <a:pPr marL="0" indent="0">
              <a:buNone/>
            </a:pPr>
            <a:r>
              <a:rPr lang="en-US" sz="1200" i="0" dirty="0">
                <a:solidFill>
                  <a:srgbClr val="111111"/>
                </a:solidFill>
                <a:effectLst/>
                <a:latin typeface="Montserrat"/>
              </a:rPr>
              <a:t>https://money.usnews.com/careers/best-jobs/rankings/the-100-best-jobs</a:t>
            </a:r>
          </a:p>
        </p:txBody>
      </p:sp>
      <p:sp>
        <p:nvSpPr>
          <p:cNvPr id="3" name="Slide Number Placeholder 2">
            <a:extLst>
              <a:ext uri="{FF2B5EF4-FFF2-40B4-BE49-F238E27FC236}">
                <a16:creationId xmlns:a16="http://schemas.microsoft.com/office/drawing/2014/main" id="{675E3EE8-E346-4D78-BE8D-1B4781B4C94E}"/>
              </a:ext>
            </a:extLst>
          </p:cNvPr>
          <p:cNvSpPr>
            <a:spLocks noGrp="1"/>
          </p:cNvSpPr>
          <p:nvPr>
            <p:ph type="sldNum" sz="quarter" idx="12"/>
          </p:nvPr>
        </p:nvSpPr>
        <p:spPr>
          <a:xfrm>
            <a:off x="76200" y="304800"/>
            <a:ext cx="609600" cy="457200"/>
          </a:xfrm>
        </p:spPr>
        <p:txBody>
          <a:bodyPr/>
          <a:lstStyle/>
          <a:p>
            <a:pPr>
              <a:defRPr/>
            </a:pPr>
            <a:fld id="{0015EB11-A940-4F25-995A-2DB6D03AD5ED}" type="slidenum">
              <a:rPr lang="en-US" smtClean="0"/>
              <a:pPr>
                <a:defRPr/>
              </a:pPr>
              <a:t>109</a:t>
            </a:fld>
            <a:endParaRPr lang="en-US" dirty="0"/>
          </a:p>
        </p:txBody>
      </p:sp>
      <p:pic>
        <p:nvPicPr>
          <p:cNvPr id="6" name="Picture 5">
            <a:extLst>
              <a:ext uri="{FF2B5EF4-FFF2-40B4-BE49-F238E27FC236}">
                <a16:creationId xmlns:a16="http://schemas.microsoft.com/office/drawing/2014/main" id="{17EC7BDD-F28B-4764-A40F-64BFC1596F03}"/>
              </a:ext>
            </a:extLst>
          </p:cNvPr>
          <p:cNvPicPr>
            <a:picLocks noChangeAspect="1"/>
          </p:cNvPicPr>
          <p:nvPr/>
        </p:nvPicPr>
        <p:blipFill>
          <a:blip r:embed="rId2"/>
          <a:stretch>
            <a:fillRect/>
          </a:stretch>
        </p:blipFill>
        <p:spPr>
          <a:xfrm>
            <a:off x="1371600" y="185933"/>
            <a:ext cx="935494" cy="900266"/>
          </a:xfrm>
          <a:prstGeom prst="rect">
            <a:avLst/>
          </a:prstGeom>
        </p:spPr>
      </p:pic>
      <p:graphicFrame>
        <p:nvGraphicFramePr>
          <p:cNvPr id="9" name="Table 9">
            <a:extLst>
              <a:ext uri="{FF2B5EF4-FFF2-40B4-BE49-F238E27FC236}">
                <a16:creationId xmlns:a16="http://schemas.microsoft.com/office/drawing/2014/main" id="{54737844-4C1C-433A-A238-E1C5FE2933A2}"/>
              </a:ext>
            </a:extLst>
          </p:cNvPr>
          <p:cNvGraphicFramePr>
            <a:graphicFrameLocks noGrp="1"/>
          </p:cNvGraphicFramePr>
          <p:nvPr/>
        </p:nvGraphicFramePr>
        <p:xfrm>
          <a:off x="533400" y="1128907"/>
          <a:ext cx="8448368" cy="5618480"/>
        </p:xfrm>
        <a:graphic>
          <a:graphicData uri="http://schemas.openxmlformats.org/drawingml/2006/table">
            <a:tbl>
              <a:tblPr firstRow="1" bandRow="1">
                <a:tableStyleId>{5C22544A-7EE6-4342-B048-85BDC9FD1C3A}</a:tableStyleId>
              </a:tblPr>
              <a:tblGrid>
                <a:gridCol w="3962400">
                  <a:extLst>
                    <a:ext uri="{9D8B030D-6E8A-4147-A177-3AD203B41FA5}">
                      <a16:colId xmlns:a16="http://schemas.microsoft.com/office/drawing/2014/main" val="3113978303"/>
                    </a:ext>
                  </a:extLst>
                </a:gridCol>
                <a:gridCol w="1133168">
                  <a:extLst>
                    <a:ext uri="{9D8B030D-6E8A-4147-A177-3AD203B41FA5}">
                      <a16:colId xmlns:a16="http://schemas.microsoft.com/office/drawing/2014/main" val="1677985837"/>
                    </a:ext>
                  </a:extLst>
                </a:gridCol>
                <a:gridCol w="1676400">
                  <a:extLst>
                    <a:ext uri="{9D8B030D-6E8A-4147-A177-3AD203B41FA5}">
                      <a16:colId xmlns:a16="http://schemas.microsoft.com/office/drawing/2014/main" val="3823722198"/>
                    </a:ext>
                  </a:extLst>
                </a:gridCol>
                <a:gridCol w="1676400">
                  <a:extLst>
                    <a:ext uri="{9D8B030D-6E8A-4147-A177-3AD203B41FA5}">
                      <a16:colId xmlns:a16="http://schemas.microsoft.com/office/drawing/2014/main" val="3000260009"/>
                    </a:ext>
                  </a:extLst>
                </a:gridCol>
              </a:tblGrid>
              <a:tr h="370840">
                <a:tc>
                  <a:txBody>
                    <a:bodyPr/>
                    <a:lstStyle/>
                    <a:p>
                      <a:r>
                        <a:rPr lang="en-US" dirty="0"/>
                        <a:t>Job Title</a:t>
                      </a:r>
                    </a:p>
                  </a:txBody>
                  <a:tcPr/>
                </a:tc>
                <a:tc>
                  <a:txBody>
                    <a:bodyPr/>
                    <a:lstStyle/>
                    <a:p>
                      <a:r>
                        <a:rPr lang="en-US" dirty="0"/>
                        <a:t>Job #</a:t>
                      </a:r>
                    </a:p>
                  </a:txBody>
                  <a:tcPr/>
                </a:tc>
                <a:tc>
                  <a:txBody>
                    <a:bodyPr/>
                    <a:lstStyle/>
                    <a:p>
                      <a:r>
                        <a:rPr lang="en-US" dirty="0"/>
                        <a:t>Median Salary</a:t>
                      </a:r>
                    </a:p>
                  </a:txBody>
                  <a:tcPr/>
                </a:tc>
                <a:tc>
                  <a:txBody>
                    <a:bodyPr/>
                    <a:lstStyle/>
                    <a:p>
                      <a:r>
                        <a:rPr lang="en-US" dirty="0"/>
                        <a:t>Degree needed</a:t>
                      </a:r>
                    </a:p>
                  </a:txBody>
                  <a:tcPr/>
                </a:tc>
                <a:extLst>
                  <a:ext uri="{0D108BD9-81ED-4DB2-BD59-A6C34878D82A}">
                    <a16:rowId xmlns:a16="http://schemas.microsoft.com/office/drawing/2014/main" val="2168899895"/>
                  </a:ext>
                </a:extLst>
              </a:tr>
              <a:tr h="370840">
                <a:tc>
                  <a:txBody>
                    <a:bodyPr/>
                    <a:lstStyle/>
                    <a:p>
                      <a:r>
                        <a:rPr lang="en-US" b="0" dirty="0">
                          <a:solidFill>
                            <a:srgbClr val="0033CC"/>
                          </a:solidFill>
                        </a:rPr>
                        <a:t>1. Software Developer</a:t>
                      </a:r>
                    </a:p>
                  </a:txBody>
                  <a:tcPr/>
                </a:tc>
                <a:tc>
                  <a:txBody>
                    <a:bodyPr/>
                    <a:lstStyle/>
                    <a:p>
                      <a:r>
                        <a:rPr lang="en-US" sz="1800" b="0" kern="1200" dirty="0">
                          <a:solidFill>
                            <a:srgbClr val="0033CC"/>
                          </a:solidFill>
                          <a:latin typeface="+mn-lt"/>
                          <a:ea typeface="+mn-ea"/>
                          <a:cs typeface="+mn-cs"/>
                        </a:rPr>
                        <a:t>370,600</a:t>
                      </a:r>
                    </a:p>
                  </a:txBody>
                  <a:tcPr/>
                </a:tc>
                <a:tc>
                  <a:txBody>
                    <a:bodyPr/>
                    <a:lstStyle/>
                    <a:p>
                      <a:r>
                        <a:rPr lang="en-US" sz="1800" b="0" kern="1200" dirty="0">
                          <a:solidFill>
                            <a:srgbClr val="0033CC"/>
                          </a:solidFill>
                          <a:latin typeface="+mn-lt"/>
                          <a:ea typeface="+mn-ea"/>
                          <a:cs typeface="+mn-cs"/>
                        </a:rPr>
                        <a:t>120,730</a:t>
                      </a:r>
                    </a:p>
                  </a:txBody>
                  <a:tcPr/>
                </a:tc>
                <a:tc>
                  <a:txBody>
                    <a:bodyPr/>
                    <a:lstStyle/>
                    <a:p>
                      <a:r>
                        <a:rPr lang="en-US" sz="1800" b="0" kern="1200" dirty="0">
                          <a:solidFill>
                            <a:srgbClr val="0033CC"/>
                          </a:solidFill>
                          <a:latin typeface="+mn-lt"/>
                          <a:ea typeface="+mn-ea"/>
                          <a:cs typeface="+mn-cs"/>
                        </a:rPr>
                        <a:t>Bachelor’s</a:t>
                      </a:r>
                    </a:p>
                  </a:txBody>
                  <a:tcPr/>
                </a:tc>
                <a:extLst>
                  <a:ext uri="{0D108BD9-81ED-4DB2-BD59-A6C34878D82A}">
                    <a16:rowId xmlns:a16="http://schemas.microsoft.com/office/drawing/2014/main" val="3346622984"/>
                  </a:ext>
                </a:extLst>
              </a:tr>
              <a:tr h="370840">
                <a:tc>
                  <a:txBody>
                    <a:bodyPr/>
                    <a:lstStyle/>
                    <a:p>
                      <a:r>
                        <a:rPr lang="en-US" sz="1800" b="0" kern="1200" dirty="0">
                          <a:solidFill>
                            <a:srgbClr val="7030A0"/>
                          </a:solidFill>
                          <a:latin typeface="+mn-lt"/>
                          <a:ea typeface="+mn-ea"/>
                          <a:cs typeface="+mn-cs"/>
                        </a:rPr>
                        <a:t>2. Nurse Practitioner</a:t>
                      </a:r>
                    </a:p>
                  </a:txBody>
                  <a:tcPr/>
                </a:tc>
                <a:tc>
                  <a:txBody>
                    <a:bodyPr/>
                    <a:lstStyle/>
                    <a:p>
                      <a:r>
                        <a:rPr lang="en-US" sz="1800" b="0" kern="1200" dirty="0">
                          <a:solidFill>
                            <a:srgbClr val="7030A0"/>
                          </a:solidFill>
                          <a:latin typeface="+mn-lt"/>
                          <a:ea typeface="+mn-ea"/>
                          <a:cs typeface="+mn-cs"/>
                        </a:rPr>
                        <a:t>112,700</a:t>
                      </a:r>
                    </a:p>
                  </a:txBody>
                  <a:tcPr/>
                </a:tc>
                <a:tc>
                  <a:txBody>
                    <a:bodyPr/>
                    <a:lstStyle/>
                    <a:p>
                      <a:r>
                        <a:rPr lang="en-US" sz="1800" b="0" kern="1200" dirty="0">
                          <a:solidFill>
                            <a:srgbClr val="7030A0"/>
                          </a:solidFill>
                          <a:latin typeface="+mn-lt"/>
                          <a:ea typeface="+mn-ea"/>
                          <a:cs typeface="+mn-cs"/>
                        </a:rPr>
                        <a:t>120,680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7030A0"/>
                          </a:solidFill>
                          <a:latin typeface="+mn-lt"/>
                          <a:ea typeface="+mn-ea"/>
                          <a:cs typeface="+mn-cs"/>
                        </a:rPr>
                        <a:t>Master’s</a:t>
                      </a:r>
                    </a:p>
                  </a:txBody>
                  <a:tcPr/>
                </a:tc>
                <a:extLst>
                  <a:ext uri="{0D108BD9-81ED-4DB2-BD59-A6C34878D82A}">
                    <a16:rowId xmlns:a16="http://schemas.microsoft.com/office/drawing/2014/main" val="3911161740"/>
                  </a:ext>
                </a:extLst>
              </a:tr>
              <a:tr h="370840">
                <a:tc>
                  <a:txBody>
                    <a:bodyPr/>
                    <a:lstStyle/>
                    <a:p>
                      <a:r>
                        <a:rPr lang="en-US" sz="1800" b="0" kern="1200" dirty="0">
                          <a:solidFill>
                            <a:srgbClr val="7030A0"/>
                          </a:solidFill>
                          <a:latin typeface="+mn-lt"/>
                          <a:ea typeface="+mn-ea"/>
                          <a:cs typeface="+mn-cs"/>
                        </a:rPr>
                        <a:t>3. Medical and Health Services Manager</a:t>
                      </a:r>
                    </a:p>
                  </a:txBody>
                  <a:tcPr/>
                </a:tc>
                <a:tc>
                  <a:txBody>
                    <a:bodyPr/>
                    <a:lstStyle/>
                    <a:p>
                      <a:r>
                        <a:rPr lang="en-US" sz="1800" b="0" kern="1200" dirty="0">
                          <a:solidFill>
                            <a:srgbClr val="7030A0"/>
                          </a:solidFill>
                          <a:latin typeface="+mn-lt"/>
                          <a:ea typeface="+mn-ea"/>
                          <a:cs typeface="+mn-cs"/>
                        </a:rPr>
                        <a:t>136,200</a:t>
                      </a:r>
                    </a:p>
                  </a:txBody>
                  <a:tcPr/>
                </a:tc>
                <a:tc>
                  <a:txBody>
                    <a:bodyPr/>
                    <a:lstStyle/>
                    <a:p>
                      <a:r>
                        <a:rPr lang="en-US" sz="1800" b="0" kern="1200" dirty="0">
                          <a:solidFill>
                            <a:srgbClr val="7030A0"/>
                          </a:solidFill>
                          <a:latin typeface="+mn-lt"/>
                          <a:ea typeface="+mn-ea"/>
                          <a:cs typeface="+mn-cs"/>
                        </a:rPr>
                        <a:t>101,240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7030A0"/>
                          </a:solidFill>
                          <a:latin typeface="+mn-lt"/>
                          <a:ea typeface="+mn-ea"/>
                          <a:cs typeface="+mn-cs"/>
                        </a:rPr>
                        <a:t>Bachelor’s</a:t>
                      </a:r>
                    </a:p>
                  </a:txBody>
                  <a:tcPr/>
                </a:tc>
                <a:extLst>
                  <a:ext uri="{0D108BD9-81ED-4DB2-BD59-A6C34878D82A}">
                    <a16:rowId xmlns:a16="http://schemas.microsoft.com/office/drawing/2014/main" val="2334799887"/>
                  </a:ext>
                </a:extLst>
              </a:tr>
              <a:tr h="370840">
                <a:tc>
                  <a:txBody>
                    <a:bodyPr/>
                    <a:lstStyle/>
                    <a:p>
                      <a:r>
                        <a:rPr lang="en-US" b="0" dirty="0">
                          <a:solidFill>
                            <a:srgbClr val="7030A0"/>
                          </a:solidFill>
                        </a:rPr>
                        <a:t>4. Physician Assistant</a:t>
                      </a:r>
                    </a:p>
                  </a:txBody>
                  <a:tcPr/>
                </a:tc>
                <a:tc>
                  <a:txBody>
                    <a:bodyPr/>
                    <a:lstStyle/>
                    <a:p>
                      <a:r>
                        <a:rPr lang="en-US" dirty="0">
                          <a:solidFill>
                            <a:srgbClr val="7030A0"/>
                          </a:solidFill>
                        </a:rPr>
                        <a:t>38,400</a:t>
                      </a:r>
                    </a:p>
                  </a:txBody>
                  <a:tcPr/>
                </a:tc>
                <a:tc>
                  <a:txBody>
                    <a:bodyPr/>
                    <a:lstStyle/>
                    <a:p>
                      <a:r>
                        <a:rPr lang="en-US" dirty="0">
                          <a:solidFill>
                            <a:srgbClr val="7030A0"/>
                          </a:solidFill>
                        </a:rPr>
                        <a:t>121,530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7030A0"/>
                          </a:solidFill>
                        </a:rPr>
                        <a:t>Master’s</a:t>
                      </a:r>
                    </a:p>
                  </a:txBody>
                  <a:tcPr/>
                </a:tc>
                <a:extLst>
                  <a:ext uri="{0D108BD9-81ED-4DB2-BD59-A6C34878D82A}">
                    <a16:rowId xmlns:a16="http://schemas.microsoft.com/office/drawing/2014/main" val="1437765834"/>
                  </a:ext>
                </a:extLst>
              </a:tr>
              <a:tr h="370840">
                <a:tc>
                  <a:txBody>
                    <a:bodyPr/>
                    <a:lstStyle/>
                    <a:p>
                      <a:r>
                        <a:rPr lang="en-US" b="0" dirty="0">
                          <a:solidFill>
                            <a:srgbClr val="7030A0"/>
                          </a:solidFill>
                        </a:rPr>
                        <a:t>5. </a:t>
                      </a:r>
                      <a:r>
                        <a:rPr lang="en-US" sz="1800" b="0" kern="1200" dirty="0">
                          <a:solidFill>
                            <a:srgbClr val="0033CC"/>
                          </a:solidFill>
                          <a:latin typeface="+mn-lt"/>
                          <a:ea typeface="+mn-ea"/>
                          <a:cs typeface="+mn-cs"/>
                        </a:rPr>
                        <a:t>Information Security Analyst</a:t>
                      </a:r>
                      <a:endParaRPr lang="en-US" b="0" dirty="0">
                        <a:solidFill>
                          <a:srgbClr val="7030A0"/>
                        </a:solidFill>
                      </a:endParaRPr>
                    </a:p>
                  </a:txBody>
                  <a:tcPr/>
                </a:tc>
                <a:tc>
                  <a:txBody>
                    <a:bodyPr/>
                    <a:lstStyle/>
                    <a:p>
                      <a:r>
                        <a:rPr lang="en-US" sz="1800" b="0" kern="1200" dirty="0">
                          <a:solidFill>
                            <a:srgbClr val="0033CC"/>
                          </a:solidFill>
                          <a:latin typeface="+mn-lt"/>
                          <a:ea typeface="+mn-ea"/>
                          <a:cs typeface="+mn-cs"/>
                        </a:rPr>
                        <a:t>56,500</a:t>
                      </a:r>
                    </a:p>
                  </a:txBody>
                  <a:tcPr/>
                </a:tc>
                <a:tc>
                  <a:txBody>
                    <a:bodyPr/>
                    <a:lstStyle/>
                    <a:p>
                      <a:r>
                        <a:rPr lang="en-US" sz="1800" b="0" kern="1200" dirty="0">
                          <a:solidFill>
                            <a:srgbClr val="0033CC"/>
                          </a:solidFill>
                          <a:latin typeface="+mn-lt"/>
                          <a:ea typeface="+mn-ea"/>
                          <a:cs typeface="+mn-cs"/>
                        </a:rPr>
                        <a:t>102,600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33CC"/>
                          </a:solidFill>
                          <a:latin typeface="+mn-lt"/>
                          <a:ea typeface="+mn-ea"/>
                          <a:cs typeface="+mn-cs"/>
                        </a:rPr>
                        <a:t>Bachelor’s</a:t>
                      </a:r>
                    </a:p>
                  </a:txBody>
                  <a:tcPr/>
                </a:tc>
                <a:extLst>
                  <a:ext uri="{0D108BD9-81ED-4DB2-BD59-A6C34878D82A}">
                    <a16:rowId xmlns:a16="http://schemas.microsoft.com/office/drawing/2014/main" val="4212094771"/>
                  </a:ext>
                </a:extLst>
              </a:tr>
              <a:tr h="370840">
                <a:tc>
                  <a:txBody>
                    <a:bodyPr/>
                    <a:lstStyle/>
                    <a:p>
                      <a:r>
                        <a:rPr lang="en-US" sz="1800" b="0" kern="1200" dirty="0">
                          <a:solidFill>
                            <a:srgbClr val="7030A0"/>
                          </a:solidFill>
                          <a:latin typeface="+mn-lt"/>
                          <a:ea typeface="+mn-ea"/>
                          <a:cs typeface="+mn-cs"/>
                        </a:rPr>
                        <a:t>6. Physical Therapist</a:t>
                      </a:r>
                    </a:p>
                  </a:txBody>
                  <a:tcPr/>
                </a:tc>
                <a:tc>
                  <a:txBody>
                    <a:bodyPr/>
                    <a:lstStyle/>
                    <a:p>
                      <a:r>
                        <a:rPr lang="en-US" sz="1800" b="0" kern="1200" dirty="0">
                          <a:solidFill>
                            <a:srgbClr val="7030A0"/>
                          </a:solidFill>
                          <a:latin typeface="+mn-lt"/>
                          <a:ea typeface="+mn-ea"/>
                          <a:cs typeface="+mn-cs"/>
                        </a:rPr>
                        <a:t>40,400</a:t>
                      </a:r>
                    </a:p>
                  </a:txBody>
                  <a:tcPr/>
                </a:tc>
                <a:tc>
                  <a:txBody>
                    <a:bodyPr/>
                    <a:lstStyle/>
                    <a:p>
                      <a:r>
                        <a:rPr lang="en-US" sz="1800" b="0" kern="1200" dirty="0">
                          <a:solidFill>
                            <a:srgbClr val="7030A0"/>
                          </a:solidFill>
                          <a:latin typeface="+mn-lt"/>
                          <a:ea typeface="+mn-ea"/>
                          <a:cs typeface="+mn-cs"/>
                        </a:rPr>
                        <a:t>95,620</a:t>
                      </a:r>
                    </a:p>
                  </a:txBody>
                  <a:tcPr/>
                </a:tc>
                <a:tc>
                  <a:txBody>
                    <a:bodyPr/>
                    <a:lstStyle/>
                    <a:p>
                      <a:r>
                        <a:rPr lang="en-US" sz="1800" b="0" kern="1200" dirty="0">
                          <a:solidFill>
                            <a:srgbClr val="7030A0"/>
                          </a:solidFill>
                          <a:latin typeface="+mn-lt"/>
                          <a:ea typeface="+mn-ea"/>
                          <a:cs typeface="+mn-cs"/>
                        </a:rPr>
                        <a:t>Doctorate</a:t>
                      </a:r>
                    </a:p>
                  </a:txBody>
                  <a:tcPr/>
                </a:tc>
                <a:extLst>
                  <a:ext uri="{0D108BD9-81ED-4DB2-BD59-A6C34878D82A}">
                    <a16:rowId xmlns:a16="http://schemas.microsoft.com/office/drawing/2014/main" val="19766616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7. Financial Manager</a:t>
                      </a:r>
                    </a:p>
                  </a:txBody>
                  <a:tcPr/>
                </a:tc>
                <a:tc>
                  <a:txBody>
                    <a:bodyPr/>
                    <a:lstStyle/>
                    <a:p>
                      <a:r>
                        <a:rPr lang="en-US" sz="1800" b="0" i="0" kern="1200" dirty="0">
                          <a:solidFill>
                            <a:schemeClr val="dk1"/>
                          </a:solidFill>
                          <a:effectLst/>
                          <a:latin typeface="+mn-lt"/>
                          <a:ea typeface="+mn-ea"/>
                          <a:cs typeface="+mn-cs"/>
                        </a:rPr>
                        <a:t>123,100</a:t>
                      </a:r>
                    </a:p>
                  </a:txBody>
                  <a:tcPr/>
                </a:tc>
                <a:tc>
                  <a:txBody>
                    <a:bodyPr/>
                    <a:lstStyle/>
                    <a:p>
                      <a:r>
                        <a:rPr lang="en-US" sz="1800" b="0" i="0" kern="1200" dirty="0">
                          <a:solidFill>
                            <a:schemeClr val="dk1"/>
                          </a:solidFill>
                          <a:effectLst/>
                          <a:latin typeface="+mn-lt"/>
                          <a:ea typeface="+mn-ea"/>
                          <a:cs typeface="+mn-cs"/>
                        </a:rPr>
                        <a:t>131,710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Bachelor’s</a:t>
                      </a:r>
                    </a:p>
                  </a:txBody>
                  <a:tcPr/>
                </a:tc>
                <a:extLst>
                  <a:ext uri="{0D108BD9-81ED-4DB2-BD59-A6C34878D82A}">
                    <a16:rowId xmlns:a16="http://schemas.microsoft.com/office/drawing/2014/main" val="3703265306"/>
                  </a:ext>
                </a:extLst>
              </a:tr>
              <a:tr h="370840">
                <a:tc>
                  <a:txBody>
                    <a:bodyPr/>
                    <a:lstStyle/>
                    <a:p>
                      <a:r>
                        <a:rPr lang="en-US" b="0" dirty="0">
                          <a:solidFill>
                            <a:srgbClr val="0033CC"/>
                          </a:solidFill>
                        </a:rPr>
                        <a:t>8</a:t>
                      </a:r>
                      <a:r>
                        <a:rPr lang="en-US" sz="1800" b="0" kern="1200" dirty="0">
                          <a:solidFill>
                            <a:srgbClr val="0033CC"/>
                          </a:solidFill>
                          <a:latin typeface="+mn-lt"/>
                          <a:ea typeface="+mn-ea"/>
                          <a:cs typeface="+mn-cs"/>
                        </a:rPr>
                        <a:t>. IT Manager</a:t>
                      </a:r>
                    </a:p>
                  </a:txBody>
                  <a:tcPr/>
                </a:tc>
                <a:tc>
                  <a:txBody>
                    <a:bodyPr/>
                    <a:lstStyle/>
                    <a:p>
                      <a:r>
                        <a:rPr lang="en-US" b="0" dirty="0">
                          <a:solidFill>
                            <a:srgbClr val="0033CC"/>
                          </a:solidFill>
                        </a:rPr>
                        <a:t>82,400</a:t>
                      </a:r>
                    </a:p>
                  </a:txBody>
                  <a:tcPr/>
                </a:tc>
                <a:tc>
                  <a:txBody>
                    <a:bodyPr/>
                    <a:lstStyle/>
                    <a:p>
                      <a:r>
                        <a:rPr lang="en-US" b="0" dirty="0">
                          <a:solidFill>
                            <a:srgbClr val="0033CC"/>
                          </a:solidFill>
                        </a:rPr>
                        <a:t>159,010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33CC"/>
                          </a:solidFill>
                        </a:rPr>
                        <a:t>Bachelor’s</a:t>
                      </a:r>
                    </a:p>
                  </a:txBody>
                  <a:tcPr/>
                </a:tc>
                <a:extLst>
                  <a:ext uri="{0D108BD9-81ED-4DB2-BD59-A6C34878D82A}">
                    <a16:rowId xmlns:a16="http://schemas.microsoft.com/office/drawing/2014/main" val="3112239549"/>
                  </a:ext>
                </a:extLst>
              </a:tr>
              <a:tr h="370840">
                <a:tc>
                  <a:txBody>
                    <a:bodyPr/>
                    <a:lstStyle/>
                    <a:p>
                      <a:r>
                        <a:rPr lang="en-US" b="0" dirty="0">
                          <a:solidFill>
                            <a:srgbClr val="7030A0"/>
                          </a:solidFill>
                        </a:rPr>
                        <a:t>9. </a:t>
                      </a:r>
                      <a:r>
                        <a:rPr lang="en-US" sz="1800" b="0" kern="1200" dirty="0">
                          <a:solidFill>
                            <a:srgbClr val="0033CC"/>
                          </a:solidFill>
                          <a:latin typeface="+mn-lt"/>
                          <a:ea typeface="+mn-ea"/>
                          <a:cs typeface="+mn-cs"/>
                        </a:rPr>
                        <a:t>Web Developer</a:t>
                      </a:r>
                    </a:p>
                  </a:txBody>
                  <a:tcPr/>
                </a:tc>
                <a:tc>
                  <a:txBody>
                    <a:bodyPr/>
                    <a:lstStyle/>
                    <a:p>
                      <a:r>
                        <a:rPr lang="en-US" sz="1800" b="0" kern="1200" dirty="0">
                          <a:solidFill>
                            <a:srgbClr val="0033CC"/>
                          </a:solidFill>
                          <a:latin typeface="+mn-lt"/>
                          <a:ea typeface="+mn-ea"/>
                          <a:cs typeface="+mn-cs"/>
                        </a:rPr>
                        <a:t>28,900</a:t>
                      </a:r>
                    </a:p>
                  </a:txBody>
                  <a:tcPr/>
                </a:tc>
                <a:tc>
                  <a:txBody>
                    <a:bodyPr/>
                    <a:lstStyle/>
                    <a:p>
                      <a:r>
                        <a:rPr lang="en-US" sz="1800" b="0" kern="1200" dirty="0">
                          <a:solidFill>
                            <a:srgbClr val="0033CC"/>
                          </a:solidFill>
                          <a:latin typeface="+mn-lt"/>
                          <a:ea typeface="+mn-ea"/>
                          <a:cs typeface="+mn-cs"/>
                        </a:rPr>
                        <a:t>77,030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33CC"/>
                          </a:solidFill>
                        </a:rPr>
                        <a:t>Bachelor’s</a:t>
                      </a:r>
                    </a:p>
                  </a:txBody>
                  <a:tcPr/>
                </a:tc>
                <a:extLst>
                  <a:ext uri="{0D108BD9-81ED-4DB2-BD59-A6C34878D82A}">
                    <a16:rowId xmlns:a16="http://schemas.microsoft.com/office/drawing/2014/main" val="244538355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7030A0"/>
                          </a:solidFill>
                          <a:latin typeface="+mn-lt"/>
                          <a:ea typeface="+mn-ea"/>
                          <a:cs typeface="+mn-cs"/>
                        </a:rPr>
                        <a:t>10. Dentist</a:t>
                      </a:r>
                    </a:p>
                  </a:txBody>
                  <a:tcPr/>
                </a:tc>
                <a:tc>
                  <a:txBody>
                    <a:bodyPr/>
                    <a:lstStyle/>
                    <a:p>
                      <a:r>
                        <a:rPr lang="en-US" sz="1800" b="0" kern="1200" dirty="0">
                          <a:solidFill>
                            <a:srgbClr val="7030A0"/>
                          </a:solidFill>
                          <a:latin typeface="+mn-lt"/>
                          <a:ea typeface="+mn-ea"/>
                          <a:cs typeface="+mn-cs"/>
                        </a:rPr>
                        <a:t>7,700</a:t>
                      </a:r>
                    </a:p>
                  </a:txBody>
                  <a:tcPr/>
                </a:tc>
                <a:tc>
                  <a:txBody>
                    <a:bodyPr/>
                    <a:lstStyle/>
                    <a:p>
                      <a:r>
                        <a:rPr lang="en-US" sz="1800" b="0" kern="1200" dirty="0">
                          <a:solidFill>
                            <a:srgbClr val="7030A0"/>
                          </a:solidFill>
                          <a:latin typeface="+mn-lt"/>
                          <a:ea typeface="+mn-ea"/>
                          <a:cs typeface="+mn-cs"/>
                        </a:rPr>
                        <a:t>160,370</a:t>
                      </a:r>
                    </a:p>
                  </a:txBody>
                  <a:tcPr/>
                </a:tc>
                <a:tc>
                  <a:txBody>
                    <a:bodyPr/>
                    <a:lstStyle/>
                    <a:p>
                      <a:r>
                        <a:rPr lang="en-US" sz="1800" b="0" kern="1200" dirty="0">
                          <a:solidFill>
                            <a:srgbClr val="7030A0"/>
                          </a:solidFill>
                          <a:latin typeface="+mn-lt"/>
                          <a:ea typeface="+mn-ea"/>
                          <a:cs typeface="+mn-cs"/>
                        </a:rPr>
                        <a:t>Doctorate</a:t>
                      </a:r>
                    </a:p>
                  </a:txBody>
                  <a:tcPr/>
                </a:tc>
                <a:extLst>
                  <a:ext uri="{0D108BD9-81ED-4DB2-BD59-A6C34878D82A}">
                    <a16:rowId xmlns:a16="http://schemas.microsoft.com/office/drawing/2014/main" val="33952905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11. </a:t>
                      </a:r>
                      <a:r>
                        <a:rPr lang="en-US" sz="1800" b="0" i="0" kern="1200" dirty="0">
                          <a:solidFill>
                            <a:schemeClr val="tx1"/>
                          </a:solidFill>
                          <a:effectLst/>
                          <a:latin typeface="+mn-lt"/>
                          <a:ea typeface="+mn-ea"/>
                          <a:cs typeface="+mn-cs"/>
                        </a:rPr>
                        <a:t>Lawyer</a:t>
                      </a:r>
                    </a:p>
                  </a:txBody>
                  <a:tcPr/>
                </a:tc>
                <a:tc>
                  <a:txBody>
                    <a:bodyPr/>
                    <a:lstStyle/>
                    <a:p>
                      <a:r>
                        <a:rPr lang="en-US" b="0" dirty="0">
                          <a:solidFill>
                            <a:schemeClr val="tx1"/>
                          </a:solidFill>
                        </a:rPr>
                        <a:t>80,200</a:t>
                      </a:r>
                    </a:p>
                  </a:txBody>
                  <a:tcPr/>
                </a:tc>
                <a:tc>
                  <a:txBody>
                    <a:bodyPr/>
                    <a:lstStyle/>
                    <a:p>
                      <a:r>
                        <a:rPr lang="en-US" b="0" dirty="0">
                          <a:solidFill>
                            <a:schemeClr val="tx1"/>
                          </a:solidFill>
                        </a:rPr>
                        <a:t>127,990</a:t>
                      </a:r>
                    </a:p>
                  </a:txBody>
                  <a:tcPr/>
                </a:tc>
                <a:tc>
                  <a:txBody>
                    <a:bodyPr/>
                    <a:lstStyle/>
                    <a:p>
                      <a:r>
                        <a:rPr lang="en-US" b="0" dirty="0">
                          <a:solidFill>
                            <a:schemeClr val="tx1"/>
                          </a:solidFill>
                        </a:rPr>
                        <a:t>Doctorate</a:t>
                      </a:r>
                    </a:p>
                  </a:txBody>
                  <a:tcPr/>
                </a:tc>
                <a:extLst>
                  <a:ext uri="{0D108BD9-81ED-4DB2-BD59-A6C34878D82A}">
                    <a16:rowId xmlns:a16="http://schemas.microsoft.com/office/drawing/2014/main" val="1229552133"/>
                  </a:ext>
                </a:extLst>
              </a:tr>
              <a:tr h="426720">
                <a:tc>
                  <a:txBody>
                    <a:bodyPr/>
                    <a:lstStyle/>
                    <a:p>
                      <a:r>
                        <a:rPr lang="en-US" sz="1800" b="0" kern="1200" dirty="0">
                          <a:solidFill>
                            <a:srgbClr val="7030A0"/>
                          </a:solidFill>
                          <a:latin typeface="+mn-lt"/>
                          <a:ea typeface="+mn-ea"/>
                          <a:cs typeface="+mn-cs"/>
                        </a:rPr>
                        <a:t>12. Veterinarian</a:t>
                      </a:r>
                    </a:p>
                  </a:txBody>
                  <a:tcPr/>
                </a:tc>
                <a:tc>
                  <a:txBody>
                    <a:bodyPr/>
                    <a:lstStyle/>
                    <a:p>
                      <a:r>
                        <a:rPr lang="en-US" sz="1800" b="0" kern="1200" dirty="0">
                          <a:solidFill>
                            <a:srgbClr val="7030A0"/>
                          </a:solidFill>
                          <a:latin typeface="+mn-lt"/>
                          <a:ea typeface="+mn-ea"/>
                          <a:cs typeface="+mn-cs"/>
                        </a:rPr>
                        <a:t>16,800</a:t>
                      </a:r>
                    </a:p>
                  </a:txBody>
                  <a:tcPr/>
                </a:tc>
                <a:tc>
                  <a:txBody>
                    <a:bodyPr/>
                    <a:lstStyle/>
                    <a:p>
                      <a:r>
                        <a:rPr lang="en-US" sz="1800" b="0" kern="1200" dirty="0">
                          <a:solidFill>
                            <a:srgbClr val="7030A0"/>
                          </a:solidFill>
                          <a:latin typeface="+mn-lt"/>
                          <a:ea typeface="+mn-ea"/>
                          <a:cs typeface="+mn-cs"/>
                        </a:rPr>
                        <a:t>100,270</a:t>
                      </a:r>
                    </a:p>
                  </a:txBody>
                  <a:tcPr/>
                </a:tc>
                <a:tc>
                  <a:txBody>
                    <a:bodyPr/>
                    <a:lstStyle/>
                    <a:p>
                      <a:r>
                        <a:rPr lang="en-US" sz="1800" b="0" kern="1200" dirty="0">
                          <a:solidFill>
                            <a:srgbClr val="7030A0"/>
                          </a:solidFill>
                          <a:latin typeface="+mn-lt"/>
                          <a:ea typeface="+mn-ea"/>
                          <a:cs typeface="+mn-cs"/>
                        </a:rPr>
                        <a:t>Doctorate</a:t>
                      </a:r>
                    </a:p>
                  </a:txBody>
                  <a:tcPr/>
                </a:tc>
                <a:extLst>
                  <a:ext uri="{0D108BD9-81ED-4DB2-BD59-A6C34878D82A}">
                    <a16:rowId xmlns:a16="http://schemas.microsoft.com/office/drawing/2014/main" val="898946311"/>
                  </a:ext>
                </a:extLst>
              </a:tr>
              <a:tr h="370840">
                <a:tc>
                  <a:txBody>
                    <a:bodyPr/>
                    <a:lstStyle/>
                    <a:p>
                      <a:r>
                        <a:rPr lang="en-US" b="1" dirty="0">
                          <a:solidFill>
                            <a:srgbClr val="7030A0"/>
                          </a:solidFill>
                        </a:rPr>
                        <a:t>Summary: Medical related jobs</a:t>
                      </a:r>
                    </a:p>
                  </a:txBody>
                  <a:tcPr/>
                </a:tc>
                <a:tc>
                  <a:txBody>
                    <a:bodyPr/>
                    <a:lstStyle/>
                    <a:p>
                      <a:r>
                        <a:rPr lang="en-US" sz="1800" b="1" kern="1200" dirty="0">
                          <a:solidFill>
                            <a:srgbClr val="7030A0"/>
                          </a:solidFill>
                          <a:latin typeface="+mn-lt"/>
                          <a:ea typeface="+mn-ea"/>
                          <a:cs typeface="+mn-cs"/>
                        </a:rPr>
                        <a:t>352200</a:t>
                      </a:r>
                    </a:p>
                  </a:txBody>
                  <a:tcPr/>
                </a:tc>
                <a:tc>
                  <a:txBody>
                    <a:bodyPr/>
                    <a:lstStyle/>
                    <a:p>
                      <a:endParaRPr lang="en-US" sz="1800" b="1" kern="1200" dirty="0">
                        <a:solidFill>
                          <a:srgbClr val="7030A0"/>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7030A0"/>
                          </a:solidFill>
                          <a:latin typeface="+mn-lt"/>
                          <a:ea typeface="+mn-ea"/>
                          <a:cs typeface="+mn-cs"/>
                        </a:rPr>
                        <a:t>Master/Doctor</a:t>
                      </a:r>
                    </a:p>
                  </a:txBody>
                  <a:tcPr/>
                </a:tc>
                <a:extLst>
                  <a:ext uri="{0D108BD9-81ED-4DB2-BD59-A6C34878D82A}">
                    <a16:rowId xmlns:a16="http://schemas.microsoft.com/office/drawing/2014/main" val="208805042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33CC"/>
                          </a:solidFill>
                          <a:latin typeface="+mn-lt"/>
                          <a:ea typeface="+mn-ea"/>
                          <a:cs typeface="+mn-cs"/>
                        </a:rPr>
                        <a:t>Summary: Computing related jobs</a:t>
                      </a:r>
                    </a:p>
                  </a:txBody>
                  <a:tcPr/>
                </a:tc>
                <a:tc>
                  <a:txBody>
                    <a:bodyPr/>
                    <a:lstStyle/>
                    <a:p>
                      <a:r>
                        <a:rPr lang="en-US" sz="1800" b="1" kern="1200" dirty="0">
                          <a:solidFill>
                            <a:srgbClr val="0033CC"/>
                          </a:solidFill>
                          <a:latin typeface="+mn-lt"/>
                          <a:ea typeface="+mn-ea"/>
                          <a:cs typeface="+mn-cs"/>
                        </a:rPr>
                        <a:t>538400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a:solidFill>
                            <a:srgbClr val="0033CC"/>
                          </a:solidFill>
                          <a:latin typeface="Arial" panose="020B0604020202020204" pitchFamily="34" charset="0"/>
                          <a:ea typeface="+mn-ea"/>
                          <a:cs typeface="Arial" panose="020B0604020202020204" pitchFamily="34" charset="0"/>
                        </a:rPr>
                        <a:t>x</a:t>
                      </a:r>
                      <a:r>
                        <a:rPr lang="en-US" sz="1800" b="1" kern="1200">
                          <a:solidFill>
                            <a:srgbClr val="0033CC"/>
                          </a:solidFill>
                          <a:latin typeface="+mn-lt"/>
                          <a:ea typeface="+mn-ea"/>
                          <a:cs typeface="+mn-cs"/>
                        </a:rPr>
                        <a:t> 1.53</a:t>
                      </a:r>
                    </a:p>
                  </a:txBody>
                  <a:tcPr/>
                </a:tc>
                <a:tc>
                  <a:txBody>
                    <a:bodyPr/>
                    <a:lstStyle/>
                    <a:p>
                      <a:r>
                        <a:rPr lang="en-US" sz="1800" b="1" kern="1200" dirty="0">
                          <a:solidFill>
                            <a:srgbClr val="0033CC"/>
                          </a:solidFill>
                          <a:latin typeface="+mn-lt"/>
                          <a:ea typeface="+mn-ea"/>
                          <a:cs typeface="+mn-cs"/>
                        </a:rPr>
                        <a:t>Bachelor</a:t>
                      </a:r>
                    </a:p>
                  </a:txBody>
                  <a:tcPr/>
                </a:tc>
                <a:extLst>
                  <a:ext uri="{0D108BD9-81ED-4DB2-BD59-A6C34878D82A}">
                    <a16:rowId xmlns:a16="http://schemas.microsoft.com/office/drawing/2014/main" val="1612578374"/>
                  </a:ext>
                </a:extLst>
              </a:tr>
            </a:tbl>
          </a:graphicData>
        </a:graphic>
      </p:graphicFrame>
      <p:cxnSp>
        <p:nvCxnSpPr>
          <p:cNvPr id="11" name="Straight Connector 10">
            <a:extLst>
              <a:ext uri="{FF2B5EF4-FFF2-40B4-BE49-F238E27FC236}">
                <a16:creationId xmlns:a16="http://schemas.microsoft.com/office/drawing/2014/main" id="{4AA46220-2315-4C92-933D-10583CFC95F3}"/>
              </a:ext>
            </a:extLst>
          </p:cNvPr>
          <p:cNvCxnSpPr/>
          <p:nvPr/>
        </p:nvCxnSpPr>
        <p:spPr bwMode="auto">
          <a:xfrm>
            <a:off x="533400" y="6000136"/>
            <a:ext cx="8448368" cy="0"/>
          </a:xfrm>
          <a:prstGeom prst="line">
            <a:avLst/>
          </a:prstGeom>
          <a:ln w="571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0C5FC7-B26C-4842-A1B7-CBF7B7E51958}"/>
              </a:ext>
            </a:extLst>
          </p:cNvPr>
          <p:cNvCxnSpPr>
            <a:cxnSpLocks/>
          </p:cNvCxnSpPr>
          <p:nvPr/>
        </p:nvCxnSpPr>
        <p:spPr bwMode="auto">
          <a:xfrm flipV="1">
            <a:off x="609600" y="1834197"/>
            <a:ext cx="2209800" cy="1"/>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13C764EA-F408-4962-86A8-5D5B67A1852D}"/>
              </a:ext>
            </a:extLst>
          </p:cNvPr>
          <p:cNvCxnSpPr>
            <a:cxnSpLocks/>
          </p:cNvCxnSpPr>
          <p:nvPr/>
        </p:nvCxnSpPr>
        <p:spPr bwMode="auto">
          <a:xfrm>
            <a:off x="609600" y="3330196"/>
            <a:ext cx="2971800"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FA9FD528-7495-4AF2-B1D5-D91A0F03D632}"/>
              </a:ext>
            </a:extLst>
          </p:cNvPr>
          <p:cNvCxnSpPr>
            <a:cxnSpLocks/>
          </p:cNvCxnSpPr>
          <p:nvPr/>
        </p:nvCxnSpPr>
        <p:spPr bwMode="auto">
          <a:xfrm flipV="1">
            <a:off x="614516" y="4504137"/>
            <a:ext cx="1484671" cy="1"/>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9355A006-3351-4F06-9A22-02100510990B}"/>
              </a:ext>
            </a:extLst>
          </p:cNvPr>
          <p:cNvCxnSpPr>
            <a:cxnSpLocks/>
          </p:cNvCxnSpPr>
          <p:nvPr/>
        </p:nvCxnSpPr>
        <p:spPr bwMode="auto">
          <a:xfrm>
            <a:off x="609600" y="4826195"/>
            <a:ext cx="1697494"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E04C8842-F5B9-4E1F-9C8E-E65986B05636}"/>
              </a:ext>
            </a:extLst>
          </p:cNvPr>
          <p:cNvCxnSpPr>
            <a:cxnSpLocks/>
          </p:cNvCxnSpPr>
          <p:nvPr/>
        </p:nvCxnSpPr>
        <p:spPr bwMode="auto">
          <a:xfrm flipV="1">
            <a:off x="1714500" y="6703141"/>
            <a:ext cx="2324100" cy="2"/>
          </a:xfrm>
          <a:prstGeom prst="line">
            <a:avLst/>
          </a:prstGeom>
          <a:solidFill>
            <a:schemeClr val="accent1"/>
          </a:solid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19377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par>
                          <p:cTn id="8" fill="hold">
                            <p:stCondLst>
                              <p:cond delay="1500"/>
                            </p:stCondLst>
                            <p:childTnLst>
                              <p:par>
                                <p:cTn id="9" presetID="22" presetClass="entr" presetSubtype="8" fill="hold" nodeType="afterEffect">
                                  <p:stCondLst>
                                    <p:cond delay="50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0"/>
                                        <p:tgtEl>
                                          <p:spTgt spid="14"/>
                                        </p:tgtEl>
                                      </p:cBhvr>
                                    </p:animEffect>
                                  </p:childTnLst>
                                </p:cTn>
                              </p:par>
                            </p:childTnLst>
                          </p:cTn>
                        </p:par>
                        <p:par>
                          <p:cTn id="12" fill="hold">
                            <p:stCondLst>
                              <p:cond delay="3000"/>
                            </p:stCondLst>
                            <p:childTnLst>
                              <p:par>
                                <p:cTn id="13" presetID="22" presetClass="entr" presetSubtype="8" fill="hold" nodeType="afterEffect">
                                  <p:stCondLst>
                                    <p:cond delay="50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1000"/>
                                        <p:tgtEl>
                                          <p:spTgt spid="16"/>
                                        </p:tgtEl>
                                      </p:cBhvr>
                                    </p:animEffect>
                                  </p:childTnLst>
                                </p:cTn>
                              </p:par>
                            </p:childTnLst>
                          </p:cTn>
                        </p:par>
                        <p:par>
                          <p:cTn id="16" fill="hold">
                            <p:stCondLst>
                              <p:cond delay="4500"/>
                            </p:stCondLst>
                            <p:childTnLst>
                              <p:par>
                                <p:cTn id="17" presetID="22" presetClass="entr" presetSubtype="8" fill="hold" nodeType="afterEffect">
                                  <p:stCondLst>
                                    <p:cond delay="50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1000"/>
                                        <p:tgtEl>
                                          <p:spTgt spid="17"/>
                                        </p:tgtEl>
                                      </p:cBhvr>
                                    </p:animEffect>
                                  </p:childTnLst>
                                </p:cTn>
                              </p:par>
                            </p:childTnLst>
                          </p:cTn>
                        </p:par>
                        <p:par>
                          <p:cTn id="20" fill="hold">
                            <p:stCondLst>
                              <p:cond delay="6000"/>
                            </p:stCondLst>
                            <p:childTnLst>
                              <p:par>
                                <p:cTn id="21" presetID="22" presetClass="entr" presetSubtype="8" fill="hold" nodeType="afterEffect">
                                  <p:stCondLst>
                                    <p:cond delay="50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09654C18-A1B5-4E1D-962F-7A7C85C96BFC}" type="slidenum">
              <a:rPr kumimoji="0" lang="en-US" sz="1800" b="0" i="0" u="none" strike="noStrike" kern="1200" cap="none" spc="0" normalizeH="0" baseline="0" noProof="0" smtClean="0">
                <a:ln>
                  <a:noFill/>
                </a:ln>
                <a:solidFill>
                  <a:srgbClr val="333399"/>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11</a:t>
            </a:fld>
            <a:endParaRPr kumimoji="0" lang="en-US" sz="1800" b="0" i="0" u="none" strike="noStrike" kern="1200" cap="none" spc="0" normalizeH="0" baseline="0" noProof="0">
              <a:ln>
                <a:noFill/>
              </a:ln>
              <a:solidFill>
                <a:srgbClr val="333399"/>
              </a:solidFill>
              <a:effectLst/>
              <a:uLnTx/>
              <a:uFillTx/>
              <a:latin typeface="Times New Roman" pitchFamily="18" charset="0"/>
              <a:ea typeface="+mn-ea"/>
              <a:cs typeface="+mn-cs"/>
            </a:endParaRPr>
          </a:p>
        </p:txBody>
      </p:sp>
      <p:sp>
        <p:nvSpPr>
          <p:cNvPr id="12291" name="Rectangle 2"/>
          <p:cNvSpPr>
            <a:spLocks noGrp="1" noChangeArrowheads="1"/>
          </p:cNvSpPr>
          <p:nvPr>
            <p:ph type="title"/>
          </p:nvPr>
        </p:nvSpPr>
        <p:spPr/>
        <p:txBody>
          <a:bodyPr/>
          <a:lstStyle/>
          <a:p>
            <a:pPr eaLnBrk="1" hangingPunct="1"/>
            <a:r>
              <a:rPr lang="en-GB"/>
              <a:t>Distributed Software Architectures</a:t>
            </a:r>
            <a:endParaRPr lang="en-GB" b="0"/>
          </a:p>
        </p:txBody>
      </p:sp>
      <p:sp>
        <p:nvSpPr>
          <p:cNvPr id="12292" name="Rectangle 3"/>
          <p:cNvSpPr>
            <a:spLocks noGrp="1" noChangeArrowheads="1"/>
          </p:cNvSpPr>
          <p:nvPr>
            <p:ph type="body" idx="1"/>
          </p:nvPr>
        </p:nvSpPr>
        <p:spPr/>
        <p:txBody>
          <a:bodyPr/>
          <a:lstStyle/>
          <a:p>
            <a:pPr eaLnBrk="1" hangingPunct="1"/>
            <a:r>
              <a:rPr lang="en-GB" sz="2400" dirty="0"/>
              <a:t>Architectural designs allowing software to execute on more than one logical processors;</a:t>
            </a:r>
          </a:p>
          <a:p>
            <a:pPr eaLnBrk="1" hangingPunct="1"/>
            <a:r>
              <a:rPr lang="en-GB" sz="2400" dirty="0"/>
              <a:t>Computing/processing is distributed over several computers rather than confined to a single machine;</a:t>
            </a:r>
          </a:p>
          <a:p>
            <a:pPr eaLnBrk="1" hangingPunct="1"/>
            <a:r>
              <a:rPr lang="en-GB" sz="2400" dirty="0"/>
              <a:t>Virtually, all large software systems today are distributed;</a:t>
            </a:r>
          </a:p>
          <a:p>
            <a:pPr eaLnBrk="1" hangingPunct="1"/>
            <a:r>
              <a:rPr lang="en-GB" sz="2400" dirty="0"/>
              <a:t>Distributed software architecture describes how the application functionality is distributed over a number of logical components and how these components are distributed across processors.</a:t>
            </a:r>
          </a:p>
          <a:p>
            <a:pPr eaLnBrk="1" hangingPunct="1"/>
            <a:r>
              <a:rPr lang="en-GB" sz="2400" dirty="0"/>
              <a:t>Choosing the right architecture for an application is essential to achieve the desired quality of service.</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0015EB11-A940-4F25-995A-2DB6D03AD5ED}" type="slidenum">
              <a:rPr lang="en-US" smtClean="0"/>
              <a:pPr>
                <a:defRPr/>
              </a:pPr>
              <a:t>110</a:t>
            </a:fld>
            <a:endParaRPr lang="en-US"/>
          </a:p>
        </p:txBody>
      </p:sp>
      <p:graphicFrame>
        <p:nvGraphicFramePr>
          <p:cNvPr id="4" name="Table 3"/>
          <p:cNvGraphicFramePr>
            <a:graphicFrameLocks noGrp="1"/>
          </p:cNvGraphicFramePr>
          <p:nvPr/>
        </p:nvGraphicFramePr>
        <p:xfrm>
          <a:off x="152400" y="914400"/>
          <a:ext cx="8878644" cy="5482057"/>
        </p:xfrm>
        <a:graphic>
          <a:graphicData uri="http://schemas.openxmlformats.org/drawingml/2006/table">
            <a:tbl>
              <a:tblPr/>
              <a:tblGrid>
                <a:gridCol w="3962400">
                  <a:extLst>
                    <a:ext uri="{9D8B030D-6E8A-4147-A177-3AD203B41FA5}">
                      <a16:colId xmlns:a16="http://schemas.microsoft.com/office/drawing/2014/main" val="20000"/>
                    </a:ext>
                  </a:extLst>
                </a:gridCol>
                <a:gridCol w="4916244">
                  <a:extLst>
                    <a:ext uri="{9D8B030D-6E8A-4147-A177-3AD203B41FA5}">
                      <a16:colId xmlns:a16="http://schemas.microsoft.com/office/drawing/2014/main" val="20001"/>
                    </a:ext>
                  </a:extLst>
                </a:gridCol>
              </a:tblGrid>
              <a:tr h="350960">
                <a:tc>
                  <a:txBody>
                    <a:bodyPr/>
                    <a:lstStyle/>
                    <a:p>
                      <a:pPr algn="l"/>
                      <a:r>
                        <a:rPr lang="en-US" sz="1800" b="1" dirty="0">
                          <a:solidFill>
                            <a:srgbClr val="636363"/>
                          </a:solidFill>
                          <a:effectLst/>
                        </a:rPr>
                        <a:t>Myth</a:t>
                      </a:r>
                    </a:p>
                  </a:txBody>
                  <a:tcPr marL="57534" marR="57534" marT="71918" marB="71918"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CC"/>
                    </a:solidFill>
                  </a:tcPr>
                </a:tc>
                <a:tc>
                  <a:txBody>
                    <a:bodyPr/>
                    <a:lstStyle/>
                    <a:p>
                      <a:pPr algn="l"/>
                      <a:r>
                        <a:rPr lang="en-US" sz="1800" b="1" dirty="0">
                          <a:solidFill>
                            <a:srgbClr val="636363"/>
                          </a:solidFill>
                          <a:effectLst/>
                        </a:rPr>
                        <a:t>Fact</a:t>
                      </a:r>
                    </a:p>
                  </a:txBody>
                  <a:tcPr marL="57534" marR="57534" marT="71918" marB="71918" anchor="ctr">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CC"/>
                    </a:solidFill>
                  </a:tcPr>
                </a:tc>
                <a:extLst>
                  <a:ext uri="{0D108BD9-81ED-4DB2-BD59-A6C34878D82A}">
                    <a16:rowId xmlns:a16="http://schemas.microsoft.com/office/drawing/2014/main" val="10000"/>
                  </a:ext>
                </a:extLst>
              </a:tr>
              <a:tr h="558085">
                <a:tc>
                  <a:txBody>
                    <a:bodyPr/>
                    <a:lstStyle/>
                    <a:p>
                      <a:pPr fontAlgn="t"/>
                      <a:r>
                        <a:rPr lang="en-US" sz="1800">
                          <a:solidFill>
                            <a:srgbClr val="2A2A2A"/>
                          </a:solidFill>
                          <a:effectLst/>
                        </a:rPr>
                        <a:t>SOA is a technology.</a:t>
                      </a:r>
                    </a:p>
                  </a:txBody>
                  <a:tcPr marL="57534" marR="57534" marT="71918" marB="71918">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800">
                          <a:solidFill>
                            <a:srgbClr val="2A2A2A"/>
                          </a:solidFill>
                          <a:effectLst/>
                        </a:rPr>
                        <a:t>SOA is a design philosophy independent of any product, technology, or industry trend.</a:t>
                      </a:r>
                    </a:p>
                  </a:txBody>
                  <a:tcPr marL="57534" marR="57534" marT="71918" marB="71918">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1"/>
                  </a:ext>
                </a:extLst>
              </a:tr>
              <a:tr h="765209">
                <a:tc>
                  <a:txBody>
                    <a:bodyPr/>
                    <a:lstStyle/>
                    <a:p>
                      <a:pPr fontAlgn="t"/>
                      <a:r>
                        <a:rPr lang="en-US" sz="1800">
                          <a:solidFill>
                            <a:srgbClr val="2A2A2A"/>
                          </a:solidFill>
                          <a:effectLst/>
                        </a:rPr>
                        <a:t>SOAs require Web Services.</a:t>
                      </a:r>
                    </a:p>
                  </a:txBody>
                  <a:tcPr marL="57534" marR="57534" marT="71918" marB="71918">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800">
                          <a:solidFill>
                            <a:srgbClr val="2A2A2A"/>
                          </a:solidFill>
                          <a:effectLst/>
                        </a:rPr>
                        <a:t>SOAs can be realized using Web services, but using Web services will not necessarily result in a SOA.</a:t>
                      </a:r>
                    </a:p>
                  </a:txBody>
                  <a:tcPr marL="57534" marR="57534" marT="71918" marB="71918">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2"/>
                  </a:ext>
                </a:extLst>
              </a:tr>
              <a:tr h="558085">
                <a:tc>
                  <a:txBody>
                    <a:bodyPr/>
                    <a:lstStyle/>
                    <a:p>
                      <a:pPr fontAlgn="t"/>
                      <a:r>
                        <a:rPr lang="en-US" sz="1800">
                          <a:solidFill>
                            <a:srgbClr val="2A2A2A"/>
                          </a:solidFill>
                          <a:effectLst/>
                        </a:rPr>
                        <a:t>SOA is new and revolutionary.</a:t>
                      </a:r>
                    </a:p>
                  </a:txBody>
                  <a:tcPr marL="57534" marR="57534" marT="71918" marB="71918">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800" kern="1200" dirty="0">
                          <a:solidFill>
                            <a:srgbClr val="2A2A2A"/>
                          </a:solidFill>
                          <a:effectLst/>
                          <a:latin typeface="+mn-lt"/>
                          <a:ea typeface="+mn-ea"/>
                          <a:cs typeface="+mn-cs"/>
                        </a:rPr>
                        <a:t>EDI (Electronic Data Interchange), CORBA, and DCOM were conceptual examples </a:t>
                      </a:r>
                      <a:r>
                        <a:rPr lang="en-US" sz="1800" dirty="0">
                          <a:solidFill>
                            <a:srgbClr val="2A2A2A"/>
                          </a:solidFill>
                          <a:effectLst/>
                        </a:rPr>
                        <a:t>of SOA.</a:t>
                      </a:r>
                    </a:p>
                  </a:txBody>
                  <a:tcPr marL="57534" marR="57534" marT="71918" marB="71918">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3"/>
                  </a:ext>
                </a:extLst>
              </a:tr>
              <a:tr h="558085">
                <a:tc>
                  <a:txBody>
                    <a:bodyPr/>
                    <a:lstStyle/>
                    <a:p>
                      <a:pPr fontAlgn="t"/>
                      <a:r>
                        <a:rPr lang="en-US" sz="1800" dirty="0">
                          <a:solidFill>
                            <a:srgbClr val="2A2A2A"/>
                          </a:solidFill>
                          <a:effectLst/>
                        </a:rPr>
                        <a:t>SOA ensures the alignment of IT and business.</a:t>
                      </a:r>
                    </a:p>
                  </a:txBody>
                  <a:tcPr marL="57534" marR="57534" marT="71918" marB="71918">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800" dirty="0">
                          <a:solidFill>
                            <a:srgbClr val="2A2A2A"/>
                          </a:solidFill>
                          <a:effectLst/>
                        </a:rPr>
                        <a:t>SOA is not a methodology.</a:t>
                      </a:r>
                    </a:p>
                  </a:txBody>
                  <a:tcPr marL="57534" marR="57534" marT="71918" marB="71918">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4"/>
                  </a:ext>
                </a:extLst>
              </a:tr>
              <a:tr h="558085">
                <a:tc>
                  <a:txBody>
                    <a:bodyPr/>
                    <a:lstStyle/>
                    <a:p>
                      <a:pPr fontAlgn="t"/>
                      <a:r>
                        <a:rPr lang="en-US" sz="1800" dirty="0">
                          <a:solidFill>
                            <a:srgbClr val="2A2A2A"/>
                          </a:solidFill>
                          <a:effectLst/>
                        </a:rPr>
                        <a:t>A SOA Reference Architecture reduces implementation risk.</a:t>
                      </a:r>
                    </a:p>
                  </a:txBody>
                  <a:tcPr marL="57534" marR="57534" marT="71918" marB="71918">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800">
                          <a:solidFill>
                            <a:srgbClr val="2A2A2A"/>
                          </a:solidFill>
                          <a:effectLst/>
                        </a:rPr>
                        <a:t>SOAs are like snowflakes: No two are the same.</a:t>
                      </a:r>
                    </a:p>
                  </a:txBody>
                  <a:tcPr marL="57534" marR="57534" marT="71918" marB="71918">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5"/>
                  </a:ext>
                </a:extLst>
              </a:tr>
              <a:tr h="558085">
                <a:tc>
                  <a:txBody>
                    <a:bodyPr/>
                    <a:lstStyle/>
                    <a:p>
                      <a:pPr fontAlgn="t"/>
                      <a:r>
                        <a:rPr lang="en-US" sz="1800">
                          <a:solidFill>
                            <a:srgbClr val="2A2A2A"/>
                          </a:solidFill>
                          <a:effectLst/>
                        </a:rPr>
                        <a:t>SOA requires a complete technology and business-processes overhaul.</a:t>
                      </a:r>
                    </a:p>
                  </a:txBody>
                  <a:tcPr marL="57534" marR="57534" marT="71918" marB="71918">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800">
                          <a:solidFill>
                            <a:srgbClr val="2A2A2A"/>
                          </a:solidFill>
                          <a:effectLst/>
                        </a:rPr>
                        <a:t>SOA should be incremental and built on your current investments.</a:t>
                      </a:r>
                    </a:p>
                  </a:txBody>
                  <a:tcPr marL="57534" marR="57534" marT="71918" marB="71918">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6"/>
                  </a:ext>
                </a:extLst>
              </a:tr>
              <a:tr h="350960">
                <a:tc>
                  <a:txBody>
                    <a:bodyPr/>
                    <a:lstStyle/>
                    <a:p>
                      <a:pPr fontAlgn="t"/>
                      <a:r>
                        <a:rPr lang="en-US" sz="1800">
                          <a:solidFill>
                            <a:srgbClr val="2A2A2A"/>
                          </a:solidFill>
                          <a:effectLst/>
                        </a:rPr>
                        <a:t>SOA requires an army of consultants.</a:t>
                      </a:r>
                    </a:p>
                  </a:txBody>
                  <a:tcPr marL="57534" marR="57534" marT="71918" marB="71918">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800">
                          <a:solidFill>
                            <a:srgbClr val="2A2A2A"/>
                          </a:solidFill>
                          <a:effectLst/>
                        </a:rPr>
                        <a:t>SOA requires tools, not consultants.</a:t>
                      </a:r>
                    </a:p>
                  </a:txBody>
                  <a:tcPr marL="57534" marR="57534" marT="71918" marB="71918">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7"/>
                  </a:ext>
                </a:extLst>
              </a:tr>
              <a:tr h="350960">
                <a:tc>
                  <a:txBody>
                    <a:bodyPr/>
                    <a:lstStyle/>
                    <a:p>
                      <a:pPr fontAlgn="t"/>
                      <a:r>
                        <a:rPr lang="en-US" sz="1800" dirty="0">
                          <a:solidFill>
                            <a:srgbClr val="2A2A2A"/>
                          </a:solidFill>
                          <a:effectLst/>
                        </a:rPr>
                        <a:t>We need to build a SOA.</a:t>
                      </a:r>
                    </a:p>
                  </a:txBody>
                  <a:tcPr marL="57534" marR="57534" marT="71918" marB="71918">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tc>
                  <a:txBody>
                    <a:bodyPr/>
                    <a:lstStyle/>
                    <a:p>
                      <a:pPr fontAlgn="t"/>
                      <a:r>
                        <a:rPr lang="en-US" sz="1800" dirty="0">
                          <a:solidFill>
                            <a:srgbClr val="2A2A2A"/>
                          </a:solidFill>
                          <a:effectLst/>
                        </a:rPr>
                        <a:t>SOA is a means, not an end.</a:t>
                      </a:r>
                    </a:p>
                  </a:txBody>
                  <a:tcPr marL="57534" marR="57534" marT="71918" marB="71918">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Rectangle 2"/>
          <p:cNvSpPr txBox="1">
            <a:spLocks noChangeArrowheads="1"/>
          </p:cNvSpPr>
          <p:nvPr/>
        </p:nvSpPr>
        <p:spPr bwMode="auto">
          <a:xfrm>
            <a:off x="1143000" y="0"/>
            <a:ext cx="67818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8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8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8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9pPr>
          </a:lstStyle>
          <a:p>
            <a:pPr marL="0" indent="0" algn="ctr" eaLnBrk="1" hangingPunct="1">
              <a:spcBef>
                <a:spcPct val="0"/>
              </a:spcBef>
              <a:buNone/>
            </a:pPr>
            <a:r>
              <a:rPr lang="en-US" sz="3200" dirty="0">
                <a:solidFill>
                  <a:schemeClr val="tx2"/>
                </a:solidFill>
                <a:latin typeface="+mj-lt"/>
                <a:ea typeface="+mj-ea"/>
                <a:cs typeface="+mj-cs"/>
              </a:rPr>
              <a:t>Myths and Facts of SOA (2015)</a:t>
            </a:r>
          </a:p>
        </p:txBody>
      </p:sp>
      <p:sp>
        <p:nvSpPr>
          <p:cNvPr id="6" name="Rectangle 5"/>
          <p:cNvSpPr/>
          <p:nvPr/>
        </p:nvSpPr>
        <p:spPr>
          <a:xfrm>
            <a:off x="1066800" y="499646"/>
            <a:ext cx="7924800" cy="338554"/>
          </a:xfrm>
          <a:prstGeom prst="rect">
            <a:avLst/>
          </a:prstGeom>
        </p:spPr>
        <p:txBody>
          <a:bodyPr wrap="square">
            <a:spAutoFit/>
          </a:bodyPr>
          <a:lstStyle/>
          <a:p>
            <a:pPr algn="ctr"/>
            <a:r>
              <a:rPr lang="en-US" sz="1600" b="0" dirty="0"/>
              <a:t>https://www.macrosoftinc.com/myths-and-facts-of-service-oriented-architecture-soa/</a:t>
            </a:r>
          </a:p>
        </p:txBody>
      </p:sp>
    </p:spTree>
    <p:extLst>
      <p:ext uri="{BB962C8B-B14F-4D97-AF65-F5344CB8AC3E}">
        <p14:creationId xmlns:p14="http://schemas.microsoft.com/office/powerpoint/2010/main" val="39365777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A2D8DF06-E43E-46E9-BF82-48A48A618A55}" type="slidenum">
              <a:rPr lang="en-US" b="0" smtClean="0">
                <a:solidFill>
                  <a:schemeClr val="tx2"/>
                </a:solidFill>
              </a:rPr>
              <a:pPr/>
              <a:t>111</a:t>
            </a:fld>
            <a:endParaRPr lang="en-US" b="0">
              <a:solidFill>
                <a:schemeClr val="tx2"/>
              </a:solidFill>
            </a:endParaRPr>
          </a:p>
        </p:txBody>
      </p:sp>
      <p:sp>
        <p:nvSpPr>
          <p:cNvPr id="40963" name="Rectangle 2"/>
          <p:cNvSpPr>
            <a:spLocks noGrp="1" noChangeArrowheads="1"/>
          </p:cNvSpPr>
          <p:nvPr>
            <p:ph type="title"/>
          </p:nvPr>
        </p:nvSpPr>
        <p:spPr>
          <a:xfrm>
            <a:off x="2133600" y="76200"/>
            <a:ext cx="6781800" cy="623888"/>
          </a:xfrm>
        </p:spPr>
        <p:txBody>
          <a:bodyPr/>
          <a:lstStyle/>
          <a:p>
            <a:pPr eaLnBrk="1" hangingPunct="1"/>
            <a:r>
              <a:rPr lang="en-US" dirty="0"/>
              <a:t>Seven Fallacies of SOA</a:t>
            </a:r>
          </a:p>
        </p:txBody>
      </p:sp>
      <p:sp>
        <p:nvSpPr>
          <p:cNvPr id="905219" name="Rectangle 3"/>
          <p:cNvSpPr>
            <a:spLocks noGrp="1" noChangeArrowheads="1"/>
          </p:cNvSpPr>
          <p:nvPr>
            <p:ph type="body" idx="1"/>
          </p:nvPr>
        </p:nvSpPr>
        <p:spPr>
          <a:xfrm>
            <a:off x="685800" y="1792288"/>
            <a:ext cx="7848600" cy="4608512"/>
          </a:xfrm>
        </p:spPr>
        <p:txBody>
          <a:bodyPr/>
          <a:lstStyle/>
          <a:p>
            <a:pPr marL="533400" indent="-533400" eaLnBrk="1" hangingPunct="1">
              <a:buSzTx/>
              <a:buFont typeface="Wingdings" pitchFamily="2" charset="2"/>
              <a:buAutoNum type="arabicPeriod"/>
            </a:pPr>
            <a:r>
              <a:rPr lang="en-US" dirty="0"/>
              <a:t>There's Nothing New Under the Sun, and SOA Is No Exception;</a:t>
            </a:r>
          </a:p>
          <a:p>
            <a:pPr marL="533400" indent="-533400" eaLnBrk="1" hangingPunct="1">
              <a:buSzTx/>
              <a:buFont typeface="Wingdings" pitchFamily="2" charset="2"/>
              <a:buAutoNum type="arabicPeriod"/>
            </a:pPr>
            <a:r>
              <a:rPr lang="en-US" dirty="0"/>
              <a:t>SOA is a Revolutionary Paradigm Shift;</a:t>
            </a:r>
          </a:p>
          <a:p>
            <a:pPr marL="533400" indent="-533400" eaLnBrk="1" hangingPunct="1">
              <a:buSzTx/>
              <a:buFont typeface="Wingdings" pitchFamily="2" charset="2"/>
              <a:buAutoNum type="arabicPeriod"/>
            </a:pPr>
            <a:r>
              <a:rPr lang="en-US" dirty="0"/>
              <a:t>SOAs are All Hype, No Substance;</a:t>
            </a:r>
          </a:p>
          <a:p>
            <a:pPr marL="533400" indent="-533400" eaLnBrk="1" hangingPunct="1">
              <a:buSzTx/>
              <a:buFont typeface="Wingdings" pitchFamily="2" charset="2"/>
              <a:buAutoNum type="arabicPeriod"/>
            </a:pPr>
            <a:r>
              <a:rPr lang="en-US" dirty="0"/>
              <a:t>SOA is a Panacea;</a:t>
            </a:r>
          </a:p>
          <a:p>
            <a:pPr marL="533400" indent="-533400" eaLnBrk="1" hangingPunct="1">
              <a:buSzTx/>
              <a:buFont typeface="Wingdings" pitchFamily="2" charset="2"/>
              <a:buAutoNum type="arabicPeriod"/>
            </a:pPr>
            <a:r>
              <a:rPr lang="en-US" dirty="0"/>
              <a:t>The Overhead from SOA Leads to Unacceptably Poor Performance;</a:t>
            </a:r>
          </a:p>
          <a:p>
            <a:pPr marL="533400" indent="-533400" eaLnBrk="1" hangingPunct="1">
              <a:buSzTx/>
              <a:buFont typeface="Wingdings" pitchFamily="2" charset="2"/>
              <a:buAutoNum type="arabicPeriod"/>
            </a:pPr>
            <a:r>
              <a:rPr lang="en-US" dirty="0"/>
              <a:t>A Bottom-Up Approach to SOA is Good Enough;</a:t>
            </a:r>
          </a:p>
          <a:p>
            <a:pPr marL="533400" indent="-533400" eaLnBrk="1" hangingPunct="1">
              <a:buSzTx/>
              <a:buFont typeface="Wingdings" pitchFamily="2" charset="2"/>
              <a:buAutoNum type="arabicPeriod"/>
            </a:pPr>
            <a:r>
              <a:rPr lang="en-US" dirty="0"/>
              <a:t>SOA is Optional.</a:t>
            </a:r>
          </a:p>
        </p:txBody>
      </p:sp>
      <p:sp>
        <p:nvSpPr>
          <p:cNvPr id="40965" name="Rectangle 4"/>
          <p:cNvSpPr>
            <a:spLocks noChangeArrowheads="1"/>
          </p:cNvSpPr>
          <p:nvPr/>
        </p:nvSpPr>
        <p:spPr bwMode="auto">
          <a:xfrm>
            <a:off x="1295400" y="776288"/>
            <a:ext cx="7543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b="0" dirty="0"/>
              <a:t>https://doveltech.com/innovation/seven-fallacies-of-soa/</a:t>
            </a:r>
            <a:endParaRPr lang="en-US" sz="2000" b="0" dirty="0">
              <a:solidFill>
                <a:schemeClr val="folHlink"/>
              </a:solidFill>
            </a:endParaRPr>
          </a:p>
        </p:txBody>
      </p:sp>
      <p:sp>
        <p:nvSpPr>
          <p:cNvPr id="40966" name="Rectangle 5"/>
          <p:cNvSpPr>
            <a:spLocks noChangeArrowheads="1"/>
          </p:cNvSpPr>
          <p:nvPr/>
        </p:nvSpPr>
        <p:spPr bwMode="auto">
          <a:xfrm>
            <a:off x="6654843" y="1064697"/>
            <a:ext cx="21169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1" hangingPunct="1"/>
            <a:r>
              <a:rPr lang="en-US" b="0" dirty="0"/>
              <a:t>By Jason Bloomberg</a:t>
            </a:r>
          </a:p>
        </p:txBody>
      </p:sp>
    </p:spTree>
    <p:extLst>
      <p:ext uri="{BB962C8B-B14F-4D97-AF65-F5344CB8AC3E}">
        <p14:creationId xmlns:p14="http://schemas.microsoft.com/office/powerpoint/2010/main" val="42600732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905219">
                                            <p:txEl>
                                              <p:pRg st="0" end="0"/>
                                            </p:txEl>
                                          </p:spTgt>
                                        </p:tgtEl>
                                        <p:attrNameLst>
                                          <p:attrName>style.visibility</p:attrName>
                                        </p:attrNameLst>
                                      </p:cBhvr>
                                      <p:to>
                                        <p:strVal val="visible"/>
                                      </p:to>
                                    </p:set>
                                    <p:animEffect transition="in" filter="wipe(left)">
                                      <p:cBhvr>
                                        <p:cTn id="7" dur="500"/>
                                        <p:tgtEl>
                                          <p:spTgt spid="9052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05219">
                                            <p:txEl>
                                              <p:pRg st="1" end="1"/>
                                            </p:txEl>
                                          </p:spTgt>
                                        </p:tgtEl>
                                        <p:attrNameLst>
                                          <p:attrName>style.visibility</p:attrName>
                                        </p:attrNameLst>
                                      </p:cBhvr>
                                      <p:to>
                                        <p:strVal val="visible"/>
                                      </p:to>
                                    </p:set>
                                    <p:animEffect transition="in" filter="wipe(left)">
                                      <p:cBhvr>
                                        <p:cTn id="12" dur="500"/>
                                        <p:tgtEl>
                                          <p:spTgt spid="9052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905219">
                                            <p:txEl>
                                              <p:pRg st="2" end="2"/>
                                            </p:txEl>
                                          </p:spTgt>
                                        </p:tgtEl>
                                        <p:attrNameLst>
                                          <p:attrName>style.visibility</p:attrName>
                                        </p:attrNameLst>
                                      </p:cBhvr>
                                      <p:to>
                                        <p:strVal val="visible"/>
                                      </p:to>
                                    </p:set>
                                    <p:animEffect transition="in" filter="wipe(left)">
                                      <p:cBhvr>
                                        <p:cTn id="17" dur="500"/>
                                        <p:tgtEl>
                                          <p:spTgt spid="90521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905219">
                                            <p:txEl>
                                              <p:pRg st="3" end="3"/>
                                            </p:txEl>
                                          </p:spTgt>
                                        </p:tgtEl>
                                        <p:attrNameLst>
                                          <p:attrName>style.visibility</p:attrName>
                                        </p:attrNameLst>
                                      </p:cBhvr>
                                      <p:to>
                                        <p:strVal val="visible"/>
                                      </p:to>
                                    </p:set>
                                    <p:animEffect transition="in" filter="wipe(left)">
                                      <p:cBhvr>
                                        <p:cTn id="22" dur="500"/>
                                        <p:tgtEl>
                                          <p:spTgt spid="90521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905219">
                                            <p:txEl>
                                              <p:pRg st="4" end="4"/>
                                            </p:txEl>
                                          </p:spTgt>
                                        </p:tgtEl>
                                        <p:attrNameLst>
                                          <p:attrName>style.visibility</p:attrName>
                                        </p:attrNameLst>
                                      </p:cBhvr>
                                      <p:to>
                                        <p:strVal val="visible"/>
                                      </p:to>
                                    </p:set>
                                    <p:animEffect transition="in" filter="wipe(left)">
                                      <p:cBhvr>
                                        <p:cTn id="27" dur="500"/>
                                        <p:tgtEl>
                                          <p:spTgt spid="90521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905219">
                                            <p:txEl>
                                              <p:pRg st="5" end="5"/>
                                            </p:txEl>
                                          </p:spTgt>
                                        </p:tgtEl>
                                        <p:attrNameLst>
                                          <p:attrName>style.visibility</p:attrName>
                                        </p:attrNameLst>
                                      </p:cBhvr>
                                      <p:to>
                                        <p:strVal val="visible"/>
                                      </p:to>
                                    </p:set>
                                    <p:animEffect transition="in" filter="wipe(left)">
                                      <p:cBhvr>
                                        <p:cTn id="32" dur="500"/>
                                        <p:tgtEl>
                                          <p:spTgt spid="905219">
                                            <p:txEl>
                                              <p:pRg st="5" end="5"/>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905219">
                                            <p:txEl>
                                              <p:pRg st="6" end="6"/>
                                            </p:txEl>
                                          </p:spTgt>
                                        </p:tgtEl>
                                        <p:attrNameLst>
                                          <p:attrName>style.visibility</p:attrName>
                                        </p:attrNameLst>
                                      </p:cBhvr>
                                      <p:to>
                                        <p:strVal val="visible"/>
                                      </p:to>
                                    </p:set>
                                    <p:animEffect transition="in" filter="wipe(left)">
                                      <p:cBhvr>
                                        <p:cTn id="37" dur="500"/>
                                        <p:tgtEl>
                                          <p:spTgt spid="9052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1DA5FADE-3D95-4A48-8DE3-FF58D60CC6F3}" type="slidenum">
              <a:rPr lang="en-US" b="0" smtClean="0">
                <a:solidFill>
                  <a:schemeClr val="tx2"/>
                </a:solidFill>
              </a:rPr>
              <a:pPr/>
              <a:t>112</a:t>
            </a:fld>
            <a:endParaRPr lang="en-US" b="0">
              <a:solidFill>
                <a:schemeClr val="tx2"/>
              </a:solidFill>
            </a:endParaRPr>
          </a:p>
        </p:txBody>
      </p:sp>
      <p:sp>
        <p:nvSpPr>
          <p:cNvPr id="41988" name="Rectangle 5"/>
          <p:cNvSpPr>
            <a:spLocks noGrp="1" noChangeArrowheads="1"/>
          </p:cNvSpPr>
          <p:nvPr>
            <p:ph type="title"/>
          </p:nvPr>
        </p:nvSpPr>
        <p:spPr>
          <a:xfrm>
            <a:off x="1219200" y="152400"/>
            <a:ext cx="7848600" cy="623888"/>
          </a:xfrm>
        </p:spPr>
        <p:txBody>
          <a:bodyPr/>
          <a:lstStyle/>
          <a:p>
            <a:pPr eaLnBrk="1" hangingPunct="1"/>
            <a:r>
              <a:rPr lang="en-US" dirty="0"/>
              <a:t>How Does SOA Address the DC Fallacies ?</a:t>
            </a:r>
          </a:p>
        </p:txBody>
      </p:sp>
      <p:sp>
        <p:nvSpPr>
          <p:cNvPr id="41989" name="Rectangle 6"/>
          <p:cNvSpPr>
            <a:spLocks noGrp="1" noChangeArrowheads="1"/>
          </p:cNvSpPr>
          <p:nvPr>
            <p:ph type="body" idx="1"/>
          </p:nvPr>
        </p:nvSpPr>
        <p:spPr>
          <a:xfrm>
            <a:off x="381000" y="1143000"/>
            <a:ext cx="5181600" cy="5334000"/>
          </a:xfrm>
        </p:spPr>
        <p:txBody>
          <a:bodyPr/>
          <a:lstStyle/>
          <a:p>
            <a:pPr marL="533400" indent="-533400" eaLnBrk="1" hangingPunct="1">
              <a:lnSpc>
                <a:spcPct val="130000"/>
              </a:lnSpc>
              <a:buSzTx/>
              <a:buFont typeface="Wingdings" pitchFamily="2" charset="2"/>
              <a:buAutoNum type="arabicPeriod"/>
            </a:pPr>
            <a:r>
              <a:rPr lang="en-US" dirty="0"/>
              <a:t>The network is reliable. </a:t>
            </a:r>
          </a:p>
          <a:p>
            <a:pPr marL="533400" indent="-533400" eaLnBrk="1" hangingPunct="1">
              <a:lnSpc>
                <a:spcPct val="130000"/>
              </a:lnSpc>
              <a:buSzTx/>
              <a:buFont typeface="Wingdings" pitchFamily="2" charset="2"/>
              <a:buAutoNum type="arabicPeriod"/>
            </a:pPr>
            <a:r>
              <a:rPr lang="en-US" dirty="0"/>
              <a:t>Latency is zero. </a:t>
            </a:r>
          </a:p>
          <a:p>
            <a:pPr marL="533400" indent="-533400" eaLnBrk="1" hangingPunct="1">
              <a:lnSpc>
                <a:spcPct val="130000"/>
              </a:lnSpc>
              <a:buSzTx/>
              <a:buFont typeface="Wingdings" pitchFamily="2" charset="2"/>
              <a:buAutoNum type="arabicPeriod"/>
            </a:pPr>
            <a:r>
              <a:rPr lang="en-US" dirty="0"/>
              <a:t>Bandwidth is infinite. </a:t>
            </a:r>
          </a:p>
          <a:p>
            <a:pPr marL="533400" indent="-533400" eaLnBrk="1" hangingPunct="1">
              <a:lnSpc>
                <a:spcPct val="130000"/>
              </a:lnSpc>
              <a:buSzTx/>
              <a:buFont typeface="Wingdings" pitchFamily="2" charset="2"/>
              <a:buAutoNum type="arabicPeriod"/>
            </a:pPr>
            <a:r>
              <a:rPr lang="en-US" dirty="0"/>
              <a:t>The network is secure. </a:t>
            </a:r>
          </a:p>
          <a:p>
            <a:pPr marL="533400" indent="-533400" eaLnBrk="1" hangingPunct="1">
              <a:lnSpc>
                <a:spcPct val="130000"/>
              </a:lnSpc>
              <a:buSzTx/>
              <a:buFont typeface="Wingdings" pitchFamily="2" charset="2"/>
              <a:buAutoNum type="arabicPeriod"/>
            </a:pPr>
            <a:r>
              <a:rPr lang="en-US" dirty="0"/>
              <a:t>Topology doesn't change. </a:t>
            </a:r>
          </a:p>
          <a:p>
            <a:pPr marL="533400" indent="-533400" eaLnBrk="1" hangingPunct="1">
              <a:lnSpc>
                <a:spcPct val="130000"/>
              </a:lnSpc>
              <a:buSzTx/>
              <a:buFont typeface="Wingdings" pitchFamily="2" charset="2"/>
              <a:buAutoNum type="arabicPeriod"/>
            </a:pPr>
            <a:r>
              <a:rPr lang="en-US" dirty="0"/>
              <a:t>There is one administrator. </a:t>
            </a:r>
          </a:p>
          <a:p>
            <a:pPr marL="533400" indent="-533400" eaLnBrk="1" hangingPunct="1">
              <a:lnSpc>
                <a:spcPct val="130000"/>
              </a:lnSpc>
              <a:buSzTx/>
              <a:buFont typeface="Wingdings" pitchFamily="2" charset="2"/>
              <a:buAutoNum type="arabicPeriod"/>
            </a:pPr>
            <a:r>
              <a:rPr lang="en-US" dirty="0"/>
              <a:t>Transport cost is zero. </a:t>
            </a:r>
          </a:p>
          <a:p>
            <a:pPr marL="533400" indent="-533400" eaLnBrk="1" hangingPunct="1">
              <a:lnSpc>
                <a:spcPct val="130000"/>
              </a:lnSpc>
              <a:buSzTx/>
              <a:buFont typeface="Wingdings" pitchFamily="2" charset="2"/>
              <a:buAutoNum type="arabicPeriod"/>
            </a:pPr>
            <a:r>
              <a:rPr lang="en-US" dirty="0"/>
              <a:t>The network is homogeneous </a:t>
            </a:r>
          </a:p>
        </p:txBody>
      </p:sp>
      <p:grpSp>
        <p:nvGrpSpPr>
          <p:cNvPr id="2" name="Group 2"/>
          <p:cNvGrpSpPr>
            <a:grpSpLocks/>
          </p:cNvGrpSpPr>
          <p:nvPr/>
        </p:nvGrpSpPr>
        <p:grpSpPr bwMode="auto">
          <a:xfrm>
            <a:off x="5410200" y="685800"/>
            <a:ext cx="3581400" cy="5562600"/>
            <a:chOff x="3408" y="528"/>
            <a:chExt cx="2256" cy="3216"/>
          </a:xfrm>
        </p:grpSpPr>
        <p:sp>
          <p:nvSpPr>
            <p:cNvPr id="41998" name="AutoShape 3"/>
            <p:cNvSpPr>
              <a:spLocks noChangeArrowheads="1"/>
            </p:cNvSpPr>
            <p:nvPr/>
          </p:nvSpPr>
          <p:spPr bwMode="auto">
            <a:xfrm>
              <a:off x="3408" y="1968"/>
              <a:ext cx="2256" cy="1776"/>
            </a:xfrm>
            <a:prstGeom prst="cloudCallout">
              <a:avLst>
                <a:gd name="adj1" fmla="val -52218"/>
                <a:gd name="adj2" fmla="val 51463"/>
              </a:avLst>
            </a:prstGeom>
            <a:solidFill>
              <a:schemeClr val="accent1"/>
            </a:solidFill>
            <a:ln w="9525">
              <a:solidFill>
                <a:schemeClr val="tx1"/>
              </a:solidFill>
              <a:round/>
              <a:headEnd/>
              <a:tailEnd/>
            </a:ln>
          </p:spPr>
          <p:txBody>
            <a:bodyPr/>
            <a:lstStyle/>
            <a:p>
              <a:pPr algn="ctr"/>
              <a:endParaRPr lang="en-US" dirty="0"/>
            </a:p>
            <a:p>
              <a:pPr algn="ctr"/>
              <a:r>
                <a:rPr lang="en-US" dirty="0"/>
                <a:t>Moore's law: processor power, network speed, and storage size are all increasing even as their costs drop </a:t>
              </a:r>
            </a:p>
          </p:txBody>
        </p:sp>
        <p:sp>
          <p:nvSpPr>
            <p:cNvPr id="41999" name="AutoShape 4"/>
            <p:cNvSpPr>
              <a:spLocks noChangeArrowheads="1"/>
            </p:cNvSpPr>
            <p:nvPr/>
          </p:nvSpPr>
          <p:spPr bwMode="auto">
            <a:xfrm>
              <a:off x="3408" y="528"/>
              <a:ext cx="2256" cy="1776"/>
            </a:xfrm>
            <a:prstGeom prst="cloudCallout">
              <a:avLst>
                <a:gd name="adj1" fmla="val -75088"/>
                <a:gd name="adj2" fmla="val -27926"/>
              </a:avLst>
            </a:prstGeom>
            <a:solidFill>
              <a:schemeClr val="accent1"/>
            </a:solidFill>
            <a:ln w="9525">
              <a:solidFill>
                <a:schemeClr val="tx1"/>
              </a:solidFill>
              <a:round/>
              <a:headEnd/>
              <a:tailEnd/>
            </a:ln>
          </p:spPr>
          <p:txBody>
            <a:bodyPr/>
            <a:lstStyle/>
            <a:p>
              <a:pPr algn="ctr"/>
              <a:r>
                <a:rPr lang="en-US" dirty="0"/>
                <a:t>SOA does not have to be Web based. All services could be local! SOA is independent  of topology;</a:t>
              </a:r>
            </a:p>
            <a:p>
              <a:pPr algn="ctr"/>
              <a:r>
                <a:rPr lang="en-US" dirty="0"/>
                <a:t>platform; and</a:t>
              </a:r>
            </a:p>
            <a:p>
              <a:pPr algn="ctr"/>
              <a:r>
                <a:rPr lang="en-US" dirty="0"/>
                <a:t>location.</a:t>
              </a:r>
            </a:p>
          </p:txBody>
        </p:sp>
      </p:grpSp>
      <p:sp>
        <p:nvSpPr>
          <p:cNvPr id="904199" name="AutoShape 7"/>
          <p:cNvSpPr>
            <a:spLocks noChangeArrowheads="1"/>
          </p:cNvSpPr>
          <p:nvPr/>
        </p:nvSpPr>
        <p:spPr bwMode="auto">
          <a:xfrm>
            <a:off x="5410200" y="876300"/>
            <a:ext cx="3581400" cy="533400"/>
          </a:xfrm>
          <a:prstGeom prst="wedgeRoundRectCallout">
            <a:avLst>
              <a:gd name="adj1" fmla="val -67463"/>
              <a:gd name="adj2" fmla="val 77083"/>
              <a:gd name="adj3" fmla="val 16667"/>
            </a:avLst>
          </a:prstGeom>
          <a:solidFill>
            <a:srgbClr val="FFFFCC"/>
          </a:solidFill>
          <a:ln w="9525">
            <a:solidFill>
              <a:schemeClr val="tx1"/>
            </a:solidFill>
            <a:miter lim="800000"/>
            <a:headEnd/>
            <a:tailEnd/>
          </a:ln>
        </p:spPr>
        <p:txBody>
          <a:bodyPr/>
          <a:lstStyle/>
          <a:p>
            <a:pPr algn="ctr"/>
            <a:r>
              <a:rPr lang="en-US"/>
              <a:t>Will be discussed in later chapter</a:t>
            </a:r>
          </a:p>
        </p:txBody>
      </p:sp>
      <p:sp>
        <p:nvSpPr>
          <p:cNvPr id="904200" name="AutoShape 8"/>
          <p:cNvSpPr>
            <a:spLocks noChangeArrowheads="1"/>
          </p:cNvSpPr>
          <p:nvPr/>
        </p:nvSpPr>
        <p:spPr bwMode="auto">
          <a:xfrm>
            <a:off x="5410200" y="1600200"/>
            <a:ext cx="3581400" cy="685800"/>
          </a:xfrm>
          <a:prstGeom prst="wedgeRoundRectCallout">
            <a:avLst>
              <a:gd name="adj1" fmla="val -100222"/>
              <a:gd name="adj2" fmla="val 35185"/>
              <a:gd name="adj3" fmla="val 16667"/>
            </a:avLst>
          </a:prstGeom>
          <a:solidFill>
            <a:srgbClr val="FFFFCC"/>
          </a:solidFill>
          <a:ln w="9525">
            <a:solidFill>
              <a:schemeClr val="tx1"/>
            </a:solidFill>
            <a:miter lim="800000"/>
            <a:headEnd/>
            <a:tailEnd/>
          </a:ln>
        </p:spPr>
        <p:txBody>
          <a:bodyPr/>
          <a:lstStyle/>
          <a:p>
            <a:pPr algn="ctr"/>
            <a:r>
              <a:rPr lang="en-US"/>
              <a:t>Race between communication and computing: who wins?</a:t>
            </a:r>
          </a:p>
        </p:txBody>
      </p:sp>
      <p:sp>
        <p:nvSpPr>
          <p:cNvPr id="904201" name="AutoShape 9"/>
          <p:cNvSpPr>
            <a:spLocks noChangeArrowheads="1"/>
          </p:cNvSpPr>
          <p:nvPr/>
        </p:nvSpPr>
        <p:spPr bwMode="auto">
          <a:xfrm>
            <a:off x="5410200" y="2438400"/>
            <a:ext cx="3581400" cy="685800"/>
          </a:xfrm>
          <a:prstGeom prst="wedgeRoundRectCallout">
            <a:avLst>
              <a:gd name="adj1" fmla="val -76639"/>
              <a:gd name="adj2" fmla="val 6250"/>
              <a:gd name="adj3" fmla="val 16667"/>
            </a:avLst>
          </a:prstGeom>
          <a:solidFill>
            <a:srgbClr val="FFFFCC"/>
          </a:solidFill>
          <a:ln w="9525">
            <a:solidFill>
              <a:schemeClr val="tx1"/>
            </a:solidFill>
            <a:miter lim="800000"/>
            <a:headEnd/>
            <a:tailEnd/>
          </a:ln>
        </p:spPr>
        <p:txBody>
          <a:bodyPr/>
          <a:lstStyle/>
          <a:p>
            <a:pPr algn="ctr"/>
            <a:r>
              <a:rPr lang="en-US"/>
              <a:t>Latency and bandwidth, which one is harder to resolve?</a:t>
            </a:r>
          </a:p>
        </p:txBody>
      </p:sp>
      <p:sp>
        <p:nvSpPr>
          <p:cNvPr id="904202" name="AutoShape 10"/>
          <p:cNvSpPr>
            <a:spLocks noChangeArrowheads="1"/>
          </p:cNvSpPr>
          <p:nvPr/>
        </p:nvSpPr>
        <p:spPr bwMode="auto">
          <a:xfrm>
            <a:off x="5410200" y="3200400"/>
            <a:ext cx="3581400" cy="533400"/>
          </a:xfrm>
          <a:prstGeom prst="wedgeRoundRectCallout">
            <a:avLst>
              <a:gd name="adj1" fmla="val -73051"/>
              <a:gd name="adj2" fmla="val -4167"/>
              <a:gd name="adj3" fmla="val 16667"/>
            </a:avLst>
          </a:prstGeom>
          <a:solidFill>
            <a:srgbClr val="FFFFCC"/>
          </a:solidFill>
          <a:ln w="9525">
            <a:solidFill>
              <a:schemeClr val="tx1"/>
            </a:solidFill>
            <a:miter lim="800000"/>
            <a:headEnd/>
            <a:tailEnd/>
          </a:ln>
        </p:spPr>
        <p:txBody>
          <a:bodyPr/>
          <a:lstStyle/>
          <a:p>
            <a:pPr algn="ctr"/>
            <a:r>
              <a:rPr lang="en-US"/>
              <a:t>Will be discussed in later chapter</a:t>
            </a:r>
          </a:p>
        </p:txBody>
      </p:sp>
      <p:sp>
        <p:nvSpPr>
          <p:cNvPr id="904203" name="AutoShape 11"/>
          <p:cNvSpPr>
            <a:spLocks noChangeArrowheads="1"/>
          </p:cNvSpPr>
          <p:nvPr/>
        </p:nvSpPr>
        <p:spPr bwMode="auto">
          <a:xfrm>
            <a:off x="5410200" y="3810000"/>
            <a:ext cx="3581400" cy="685800"/>
          </a:xfrm>
          <a:prstGeom prst="wedgeRoundRectCallout">
            <a:avLst>
              <a:gd name="adj1" fmla="val -69194"/>
              <a:gd name="adj2" fmla="val -10417"/>
              <a:gd name="adj3" fmla="val 16667"/>
            </a:avLst>
          </a:prstGeom>
          <a:solidFill>
            <a:srgbClr val="FFFFCC"/>
          </a:solidFill>
          <a:ln w="9525">
            <a:solidFill>
              <a:schemeClr val="tx1"/>
            </a:solidFill>
            <a:miter lim="800000"/>
            <a:headEnd/>
            <a:tailEnd/>
          </a:ln>
        </p:spPr>
        <p:txBody>
          <a:bodyPr/>
          <a:lstStyle/>
          <a:p>
            <a:pPr algn="ctr"/>
            <a:r>
              <a:rPr lang="en-US"/>
              <a:t>SOA uses end-to-end communication</a:t>
            </a:r>
          </a:p>
        </p:txBody>
      </p:sp>
      <p:sp>
        <p:nvSpPr>
          <p:cNvPr id="904205" name="AutoShape 13"/>
          <p:cNvSpPr>
            <a:spLocks noChangeArrowheads="1"/>
          </p:cNvSpPr>
          <p:nvPr/>
        </p:nvSpPr>
        <p:spPr bwMode="auto">
          <a:xfrm>
            <a:off x="5410200" y="5334000"/>
            <a:ext cx="3581400" cy="609600"/>
          </a:xfrm>
          <a:prstGeom prst="wedgeRoundRectCallout">
            <a:avLst>
              <a:gd name="adj1" fmla="val -82181"/>
              <a:gd name="adj2" fmla="val -28009"/>
              <a:gd name="adj3" fmla="val 16667"/>
            </a:avLst>
          </a:prstGeom>
          <a:solidFill>
            <a:srgbClr val="FFFFCC"/>
          </a:solidFill>
          <a:ln w="9525">
            <a:solidFill>
              <a:schemeClr val="tx1"/>
            </a:solidFill>
            <a:miter lim="800000"/>
            <a:headEnd/>
            <a:tailEnd/>
          </a:ln>
        </p:spPr>
        <p:txBody>
          <a:bodyPr/>
          <a:lstStyle/>
          <a:p>
            <a:pPr algn="ctr"/>
            <a:r>
              <a:rPr lang="en-US" dirty="0"/>
              <a:t>This is one of the costs of distribution</a:t>
            </a:r>
          </a:p>
        </p:txBody>
      </p:sp>
      <p:sp>
        <p:nvSpPr>
          <p:cNvPr id="904206" name="AutoShape 14"/>
          <p:cNvSpPr>
            <a:spLocks noChangeArrowheads="1"/>
          </p:cNvSpPr>
          <p:nvPr/>
        </p:nvSpPr>
        <p:spPr bwMode="auto">
          <a:xfrm>
            <a:off x="5410200" y="6019800"/>
            <a:ext cx="3581400" cy="457200"/>
          </a:xfrm>
          <a:prstGeom prst="wedgeRoundRectCallout">
            <a:avLst>
              <a:gd name="adj1" fmla="val -58866"/>
              <a:gd name="adj2" fmla="val -26736"/>
              <a:gd name="adj3" fmla="val 16667"/>
            </a:avLst>
          </a:prstGeom>
          <a:solidFill>
            <a:srgbClr val="FFFFCC"/>
          </a:solidFill>
          <a:ln w="9525">
            <a:solidFill>
              <a:schemeClr val="tx1"/>
            </a:solidFill>
            <a:miter lim="800000"/>
            <a:headEnd/>
            <a:tailEnd/>
          </a:ln>
        </p:spPr>
        <p:txBody>
          <a:bodyPr/>
          <a:lstStyle/>
          <a:p>
            <a:pPr algn="ctr"/>
            <a:r>
              <a:rPr lang="en-US"/>
              <a:t>SOA is platform independent!</a:t>
            </a:r>
          </a:p>
        </p:txBody>
      </p:sp>
      <p:sp>
        <p:nvSpPr>
          <p:cNvPr id="904204" name="AutoShape 12"/>
          <p:cNvSpPr>
            <a:spLocks noChangeArrowheads="1"/>
          </p:cNvSpPr>
          <p:nvPr/>
        </p:nvSpPr>
        <p:spPr bwMode="auto">
          <a:xfrm>
            <a:off x="5334000" y="4572000"/>
            <a:ext cx="3657600" cy="685800"/>
          </a:xfrm>
          <a:prstGeom prst="wedgeRoundRectCallout">
            <a:avLst>
              <a:gd name="adj1" fmla="val -65204"/>
              <a:gd name="adj2" fmla="val -25694"/>
              <a:gd name="adj3" fmla="val 16667"/>
            </a:avLst>
          </a:prstGeom>
          <a:solidFill>
            <a:srgbClr val="FFFFCC"/>
          </a:solidFill>
          <a:ln w="9525">
            <a:solidFill>
              <a:schemeClr val="tx1"/>
            </a:solidFill>
            <a:miter lim="800000"/>
            <a:headEnd/>
            <a:tailEnd/>
          </a:ln>
        </p:spPr>
        <p:txBody>
          <a:bodyPr/>
          <a:lstStyle/>
          <a:p>
            <a:pPr algn="ctr"/>
            <a:r>
              <a:rPr lang="en-US"/>
              <a:t>Orchestration (central controlled) versus Choreography (distributed)</a:t>
            </a:r>
          </a:p>
        </p:txBody>
      </p:sp>
    </p:spTree>
    <p:extLst>
      <p:ext uri="{BB962C8B-B14F-4D97-AF65-F5344CB8AC3E}">
        <p14:creationId xmlns:p14="http://schemas.microsoft.com/office/powerpoint/2010/main" val="14002731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04199"/>
                                        </p:tgtEl>
                                        <p:attrNameLst>
                                          <p:attrName>style.visibility</p:attrName>
                                        </p:attrNameLst>
                                      </p:cBhvr>
                                      <p:to>
                                        <p:strVal val="visible"/>
                                      </p:to>
                                    </p:set>
                                    <p:animEffect transition="in" filter="wipe(left)">
                                      <p:cBhvr>
                                        <p:cTn id="7" dur="500"/>
                                        <p:tgtEl>
                                          <p:spTgt spid="9041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xit" presetSubtype="0" fill="hold" grpId="1" nodeType="clickEffect">
                                  <p:stCondLst>
                                    <p:cond delay="0"/>
                                  </p:stCondLst>
                                  <p:childTnLst>
                                    <p:animEffect transition="out" filter="fade">
                                      <p:cBhvr>
                                        <p:cTn id="11" dur="2000"/>
                                        <p:tgtEl>
                                          <p:spTgt spid="904199"/>
                                        </p:tgtEl>
                                      </p:cBhvr>
                                    </p:animEffect>
                                    <p:set>
                                      <p:cBhvr>
                                        <p:cTn id="12" dur="1" fill="hold">
                                          <p:stCondLst>
                                            <p:cond delay="1999"/>
                                          </p:stCondLst>
                                        </p:cTn>
                                        <p:tgtEl>
                                          <p:spTgt spid="904199"/>
                                        </p:tgtEl>
                                        <p:attrNameLst>
                                          <p:attrName>style.visibility</p:attrName>
                                        </p:attrNameLst>
                                      </p:cBhvr>
                                      <p:to>
                                        <p:strVal val="hidden"/>
                                      </p:to>
                                    </p:set>
                                  </p:childTnLst>
                                </p:cTn>
                              </p:par>
                              <p:par>
                                <p:cTn id="13" presetID="22" presetClass="entr" presetSubtype="8" fill="hold" grpId="0" nodeType="withEffect">
                                  <p:stCondLst>
                                    <p:cond delay="0"/>
                                  </p:stCondLst>
                                  <p:childTnLst>
                                    <p:set>
                                      <p:cBhvr>
                                        <p:cTn id="14" dur="1" fill="hold">
                                          <p:stCondLst>
                                            <p:cond delay="0"/>
                                          </p:stCondLst>
                                        </p:cTn>
                                        <p:tgtEl>
                                          <p:spTgt spid="904200"/>
                                        </p:tgtEl>
                                        <p:attrNameLst>
                                          <p:attrName>style.visibility</p:attrName>
                                        </p:attrNameLst>
                                      </p:cBhvr>
                                      <p:to>
                                        <p:strVal val="visible"/>
                                      </p:to>
                                    </p:set>
                                    <p:animEffect transition="in" filter="wipe(left)">
                                      <p:cBhvr>
                                        <p:cTn id="15" dur="500"/>
                                        <p:tgtEl>
                                          <p:spTgt spid="90420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xit" presetSubtype="0" fill="hold" grpId="1" nodeType="clickEffect">
                                  <p:stCondLst>
                                    <p:cond delay="0"/>
                                  </p:stCondLst>
                                  <p:childTnLst>
                                    <p:animEffect transition="out" filter="fade">
                                      <p:cBhvr>
                                        <p:cTn id="19" dur="2000"/>
                                        <p:tgtEl>
                                          <p:spTgt spid="904200"/>
                                        </p:tgtEl>
                                      </p:cBhvr>
                                    </p:animEffect>
                                    <p:set>
                                      <p:cBhvr>
                                        <p:cTn id="20" dur="1" fill="hold">
                                          <p:stCondLst>
                                            <p:cond delay="1999"/>
                                          </p:stCondLst>
                                        </p:cTn>
                                        <p:tgtEl>
                                          <p:spTgt spid="904200"/>
                                        </p:tgtEl>
                                        <p:attrNameLst>
                                          <p:attrName>style.visibility</p:attrName>
                                        </p:attrNameLst>
                                      </p:cBhvr>
                                      <p:to>
                                        <p:strVal val="hidden"/>
                                      </p:to>
                                    </p:set>
                                  </p:childTnLst>
                                </p:cTn>
                              </p:par>
                              <p:par>
                                <p:cTn id="21" presetID="22" presetClass="entr" presetSubtype="8" fill="hold" grpId="0" nodeType="withEffect">
                                  <p:stCondLst>
                                    <p:cond delay="0"/>
                                  </p:stCondLst>
                                  <p:childTnLst>
                                    <p:set>
                                      <p:cBhvr>
                                        <p:cTn id="22" dur="1" fill="hold">
                                          <p:stCondLst>
                                            <p:cond delay="0"/>
                                          </p:stCondLst>
                                        </p:cTn>
                                        <p:tgtEl>
                                          <p:spTgt spid="904201"/>
                                        </p:tgtEl>
                                        <p:attrNameLst>
                                          <p:attrName>style.visibility</p:attrName>
                                        </p:attrNameLst>
                                      </p:cBhvr>
                                      <p:to>
                                        <p:strVal val="visible"/>
                                      </p:to>
                                    </p:set>
                                    <p:animEffect transition="in" filter="wipe(left)">
                                      <p:cBhvr>
                                        <p:cTn id="23" dur="500"/>
                                        <p:tgtEl>
                                          <p:spTgt spid="90420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xit" presetSubtype="0" fill="hold" grpId="1" nodeType="clickEffect">
                                  <p:stCondLst>
                                    <p:cond delay="0"/>
                                  </p:stCondLst>
                                  <p:childTnLst>
                                    <p:animEffect transition="out" filter="fade">
                                      <p:cBhvr>
                                        <p:cTn id="27" dur="2000"/>
                                        <p:tgtEl>
                                          <p:spTgt spid="904201"/>
                                        </p:tgtEl>
                                      </p:cBhvr>
                                    </p:animEffect>
                                    <p:set>
                                      <p:cBhvr>
                                        <p:cTn id="28" dur="1" fill="hold">
                                          <p:stCondLst>
                                            <p:cond delay="1999"/>
                                          </p:stCondLst>
                                        </p:cTn>
                                        <p:tgtEl>
                                          <p:spTgt spid="904201"/>
                                        </p:tgtEl>
                                        <p:attrNameLst>
                                          <p:attrName>style.visibility</p:attrName>
                                        </p:attrNameLst>
                                      </p:cBhvr>
                                      <p:to>
                                        <p:strVal val="hidden"/>
                                      </p:to>
                                    </p:set>
                                  </p:childTnLst>
                                </p:cTn>
                              </p:par>
                              <p:par>
                                <p:cTn id="29" presetID="22" presetClass="entr" presetSubtype="8" fill="hold" grpId="0" nodeType="withEffect">
                                  <p:stCondLst>
                                    <p:cond delay="0"/>
                                  </p:stCondLst>
                                  <p:childTnLst>
                                    <p:set>
                                      <p:cBhvr>
                                        <p:cTn id="30" dur="1" fill="hold">
                                          <p:stCondLst>
                                            <p:cond delay="0"/>
                                          </p:stCondLst>
                                        </p:cTn>
                                        <p:tgtEl>
                                          <p:spTgt spid="904202"/>
                                        </p:tgtEl>
                                        <p:attrNameLst>
                                          <p:attrName>style.visibility</p:attrName>
                                        </p:attrNameLst>
                                      </p:cBhvr>
                                      <p:to>
                                        <p:strVal val="visible"/>
                                      </p:to>
                                    </p:set>
                                    <p:animEffect transition="in" filter="wipe(left)">
                                      <p:cBhvr>
                                        <p:cTn id="31" dur="500"/>
                                        <p:tgtEl>
                                          <p:spTgt spid="90420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xit" presetSubtype="0" fill="hold" grpId="1" nodeType="clickEffect">
                                  <p:stCondLst>
                                    <p:cond delay="0"/>
                                  </p:stCondLst>
                                  <p:childTnLst>
                                    <p:animEffect transition="out" filter="fade">
                                      <p:cBhvr>
                                        <p:cTn id="35" dur="2000"/>
                                        <p:tgtEl>
                                          <p:spTgt spid="904202"/>
                                        </p:tgtEl>
                                      </p:cBhvr>
                                    </p:animEffect>
                                    <p:set>
                                      <p:cBhvr>
                                        <p:cTn id="36" dur="1" fill="hold">
                                          <p:stCondLst>
                                            <p:cond delay="1999"/>
                                          </p:stCondLst>
                                        </p:cTn>
                                        <p:tgtEl>
                                          <p:spTgt spid="904202"/>
                                        </p:tgtEl>
                                        <p:attrNameLst>
                                          <p:attrName>style.visibility</p:attrName>
                                        </p:attrNameLst>
                                      </p:cBhvr>
                                      <p:to>
                                        <p:strVal val="hidden"/>
                                      </p:to>
                                    </p:set>
                                  </p:childTnLst>
                                </p:cTn>
                              </p:par>
                              <p:par>
                                <p:cTn id="37" presetID="22" presetClass="entr" presetSubtype="8" fill="hold" grpId="0" nodeType="withEffect">
                                  <p:stCondLst>
                                    <p:cond delay="0"/>
                                  </p:stCondLst>
                                  <p:childTnLst>
                                    <p:set>
                                      <p:cBhvr>
                                        <p:cTn id="38" dur="1" fill="hold">
                                          <p:stCondLst>
                                            <p:cond delay="0"/>
                                          </p:stCondLst>
                                        </p:cTn>
                                        <p:tgtEl>
                                          <p:spTgt spid="904203"/>
                                        </p:tgtEl>
                                        <p:attrNameLst>
                                          <p:attrName>style.visibility</p:attrName>
                                        </p:attrNameLst>
                                      </p:cBhvr>
                                      <p:to>
                                        <p:strVal val="visible"/>
                                      </p:to>
                                    </p:set>
                                    <p:animEffect transition="in" filter="wipe(left)">
                                      <p:cBhvr>
                                        <p:cTn id="39" dur="500"/>
                                        <p:tgtEl>
                                          <p:spTgt spid="90420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0" presetClass="exit" presetSubtype="0" fill="hold" grpId="1" nodeType="clickEffect">
                                  <p:stCondLst>
                                    <p:cond delay="0"/>
                                  </p:stCondLst>
                                  <p:childTnLst>
                                    <p:animEffect transition="out" filter="fade">
                                      <p:cBhvr>
                                        <p:cTn id="43" dur="2000"/>
                                        <p:tgtEl>
                                          <p:spTgt spid="904203"/>
                                        </p:tgtEl>
                                      </p:cBhvr>
                                    </p:animEffect>
                                    <p:set>
                                      <p:cBhvr>
                                        <p:cTn id="44" dur="1" fill="hold">
                                          <p:stCondLst>
                                            <p:cond delay="1999"/>
                                          </p:stCondLst>
                                        </p:cTn>
                                        <p:tgtEl>
                                          <p:spTgt spid="904203"/>
                                        </p:tgtEl>
                                        <p:attrNameLst>
                                          <p:attrName>style.visibility</p:attrName>
                                        </p:attrNameLst>
                                      </p:cBhvr>
                                      <p:to>
                                        <p:strVal val="hidden"/>
                                      </p:to>
                                    </p:set>
                                  </p:childTnLst>
                                </p:cTn>
                              </p:par>
                              <p:par>
                                <p:cTn id="45" presetID="22" presetClass="entr" presetSubtype="8" fill="hold" grpId="0" nodeType="withEffect">
                                  <p:stCondLst>
                                    <p:cond delay="0"/>
                                  </p:stCondLst>
                                  <p:childTnLst>
                                    <p:set>
                                      <p:cBhvr>
                                        <p:cTn id="46" dur="1" fill="hold">
                                          <p:stCondLst>
                                            <p:cond delay="0"/>
                                          </p:stCondLst>
                                        </p:cTn>
                                        <p:tgtEl>
                                          <p:spTgt spid="904204"/>
                                        </p:tgtEl>
                                        <p:attrNameLst>
                                          <p:attrName>style.visibility</p:attrName>
                                        </p:attrNameLst>
                                      </p:cBhvr>
                                      <p:to>
                                        <p:strVal val="visible"/>
                                      </p:to>
                                    </p:set>
                                    <p:animEffect transition="in" filter="wipe(left)">
                                      <p:cBhvr>
                                        <p:cTn id="47" dur="500"/>
                                        <p:tgtEl>
                                          <p:spTgt spid="90420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xit" presetSubtype="0" fill="hold" grpId="1" nodeType="clickEffect">
                                  <p:stCondLst>
                                    <p:cond delay="0"/>
                                  </p:stCondLst>
                                  <p:childTnLst>
                                    <p:animEffect transition="out" filter="fade">
                                      <p:cBhvr>
                                        <p:cTn id="51" dur="2000"/>
                                        <p:tgtEl>
                                          <p:spTgt spid="904204"/>
                                        </p:tgtEl>
                                      </p:cBhvr>
                                    </p:animEffect>
                                    <p:set>
                                      <p:cBhvr>
                                        <p:cTn id="52" dur="1" fill="hold">
                                          <p:stCondLst>
                                            <p:cond delay="1999"/>
                                          </p:stCondLst>
                                        </p:cTn>
                                        <p:tgtEl>
                                          <p:spTgt spid="904204"/>
                                        </p:tgtEl>
                                        <p:attrNameLst>
                                          <p:attrName>style.visibility</p:attrName>
                                        </p:attrNameLst>
                                      </p:cBhvr>
                                      <p:to>
                                        <p:strVal val="hidden"/>
                                      </p:to>
                                    </p:set>
                                  </p:childTnLst>
                                </p:cTn>
                              </p:par>
                              <p:par>
                                <p:cTn id="53" presetID="22" presetClass="entr" presetSubtype="8" fill="hold" grpId="0" nodeType="withEffect">
                                  <p:stCondLst>
                                    <p:cond delay="0"/>
                                  </p:stCondLst>
                                  <p:childTnLst>
                                    <p:set>
                                      <p:cBhvr>
                                        <p:cTn id="54" dur="1" fill="hold">
                                          <p:stCondLst>
                                            <p:cond delay="0"/>
                                          </p:stCondLst>
                                        </p:cTn>
                                        <p:tgtEl>
                                          <p:spTgt spid="904205"/>
                                        </p:tgtEl>
                                        <p:attrNameLst>
                                          <p:attrName>style.visibility</p:attrName>
                                        </p:attrNameLst>
                                      </p:cBhvr>
                                      <p:to>
                                        <p:strVal val="visible"/>
                                      </p:to>
                                    </p:set>
                                    <p:animEffect transition="in" filter="wipe(left)">
                                      <p:cBhvr>
                                        <p:cTn id="55" dur="500"/>
                                        <p:tgtEl>
                                          <p:spTgt spid="904205"/>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0" presetClass="exit" presetSubtype="0" fill="hold" grpId="1" nodeType="clickEffect">
                                  <p:stCondLst>
                                    <p:cond delay="0"/>
                                  </p:stCondLst>
                                  <p:childTnLst>
                                    <p:animEffect transition="out" filter="fade">
                                      <p:cBhvr>
                                        <p:cTn id="59" dur="2000"/>
                                        <p:tgtEl>
                                          <p:spTgt spid="904205"/>
                                        </p:tgtEl>
                                      </p:cBhvr>
                                    </p:animEffect>
                                    <p:set>
                                      <p:cBhvr>
                                        <p:cTn id="60" dur="1" fill="hold">
                                          <p:stCondLst>
                                            <p:cond delay="1999"/>
                                          </p:stCondLst>
                                        </p:cTn>
                                        <p:tgtEl>
                                          <p:spTgt spid="904205"/>
                                        </p:tgtEl>
                                        <p:attrNameLst>
                                          <p:attrName>style.visibility</p:attrName>
                                        </p:attrNameLst>
                                      </p:cBhvr>
                                      <p:to>
                                        <p:strVal val="hidden"/>
                                      </p:to>
                                    </p:set>
                                  </p:childTnLst>
                                </p:cTn>
                              </p:par>
                              <p:par>
                                <p:cTn id="61" presetID="22" presetClass="entr" presetSubtype="8" fill="hold" grpId="0" nodeType="withEffect">
                                  <p:stCondLst>
                                    <p:cond delay="0"/>
                                  </p:stCondLst>
                                  <p:childTnLst>
                                    <p:set>
                                      <p:cBhvr>
                                        <p:cTn id="62" dur="1" fill="hold">
                                          <p:stCondLst>
                                            <p:cond delay="0"/>
                                          </p:stCondLst>
                                        </p:cTn>
                                        <p:tgtEl>
                                          <p:spTgt spid="904206"/>
                                        </p:tgtEl>
                                        <p:attrNameLst>
                                          <p:attrName>style.visibility</p:attrName>
                                        </p:attrNameLst>
                                      </p:cBhvr>
                                      <p:to>
                                        <p:strVal val="visible"/>
                                      </p:to>
                                    </p:set>
                                    <p:animEffect transition="in" filter="wipe(left)">
                                      <p:cBhvr>
                                        <p:cTn id="63" dur="500"/>
                                        <p:tgtEl>
                                          <p:spTgt spid="904206"/>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10" presetClass="exit" presetSubtype="0" fill="hold" grpId="1" nodeType="clickEffect">
                                  <p:stCondLst>
                                    <p:cond delay="0"/>
                                  </p:stCondLst>
                                  <p:childTnLst>
                                    <p:animEffect transition="out" filter="fade">
                                      <p:cBhvr>
                                        <p:cTn id="67" dur="2000"/>
                                        <p:tgtEl>
                                          <p:spTgt spid="904206"/>
                                        </p:tgtEl>
                                      </p:cBhvr>
                                    </p:animEffect>
                                    <p:set>
                                      <p:cBhvr>
                                        <p:cTn id="68" dur="1" fill="hold">
                                          <p:stCondLst>
                                            <p:cond delay="1999"/>
                                          </p:stCondLst>
                                        </p:cTn>
                                        <p:tgtEl>
                                          <p:spTgt spid="904206"/>
                                        </p:tgtEl>
                                        <p:attrNameLst>
                                          <p:attrName>style.visibility</p:attrName>
                                        </p:attrNameLst>
                                      </p:cBhvr>
                                      <p:to>
                                        <p:strVal val="hidden"/>
                                      </p:to>
                                    </p:set>
                                  </p:childTnLst>
                                </p:cTn>
                              </p:par>
                              <p:par>
                                <p:cTn id="69" presetID="48" presetClass="entr" presetSubtype="0" accel="50000" fill="hold" nodeType="withEffect">
                                  <p:stCondLst>
                                    <p:cond delay="0"/>
                                  </p:stCondLst>
                                  <p:childTnLst>
                                    <p:set>
                                      <p:cBhvr>
                                        <p:cTn id="70" dur="1" fill="hold">
                                          <p:stCondLst>
                                            <p:cond delay="0"/>
                                          </p:stCondLst>
                                        </p:cTn>
                                        <p:tgtEl>
                                          <p:spTgt spid="2"/>
                                        </p:tgtEl>
                                        <p:attrNameLst>
                                          <p:attrName>style.visibility</p:attrName>
                                        </p:attrNameLst>
                                      </p:cBhvr>
                                      <p:to>
                                        <p:strVal val="visible"/>
                                      </p:to>
                                    </p:set>
                                    <p:anim calcmode="lin" valueType="num">
                                      <p:cBhvr>
                                        <p:cTn id="71" dur="1000" fill="hold"/>
                                        <p:tgtEl>
                                          <p:spTgt spid="2"/>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72" dur="1000" fill="hold"/>
                                        <p:tgtEl>
                                          <p:spTgt spid="2"/>
                                        </p:tgtEl>
                                        <p:attrNameLst>
                                          <p:attrName>ppt_x</p:attrName>
                                        </p:attrNameLst>
                                      </p:cBhvr>
                                      <p:tavLst>
                                        <p:tav tm="0">
                                          <p:val>
                                            <p:fltVal val="-1"/>
                                          </p:val>
                                        </p:tav>
                                        <p:tav tm="50000">
                                          <p:val>
                                            <p:fltVal val="0.95"/>
                                          </p:val>
                                        </p:tav>
                                        <p:tav tm="100000">
                                          <p:val>
                                            <p:strVal val="#ppt_x"/>
                                          </p:val>
                                        </p:tav>
                                      </p:tavLst>
                                    </p:anim>
                                    <p:anim calcmode="lin" valueType="num">
                                      <p:cBhvr>
                                        <p:cTn id="73" dur="1000" fill="hold"/>
                                        <p:tgtEl>
                                          <p:spTgt spid="2"/>
                                        </p:tgtEl>
                                        <p:attrNameLst>
                                          <p:attrName>ppt_y</p:attrName>
                                        </p:attrNameLst>
                                      </p:cBhvr>
                                      <p:tavLst>
                                        <p:tav tm="0">
                                          <p:val>
                                            <p:strVal val="#ppt_y"/>
                                          </p:val>
                                        </p:tav>
                                        <p:tav tm="100000">
                                          <p:val>
                                            <p:strVal val="#ppt_y"/>
                                          </p:val>
                                        </p:tav>
                                      </p:tavLst>
                                    </p:anim>
                                    <p:animEffect transition="in" filter="fade">
                                      <p:cBhvr>
                                        <p:cTn id="7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4199" grpId="0" animBg="1"/>
      <p:bldP spid="904199" grpId="1" animBg="1"/>
      <p:bldP spid="904200" grpId="0" animBg="1"/>
      <p:bldP spid="904200" grpId="1" animBg="1"/>
      <p:bldP spid="904201" grpId="0" animBg="1"/>
      <p:bldP spid="904201" grpId="1" animBg="1"/>
      <p:bldP spid="904202" grpId="0" animBg="1"/>
      <p:bldP spid="904202" grpId="1" animBg="1"/>
      <p:bldP spid="904203" grpId="0" animBg="1"/>
      <p:bldP spid="904203" grpId="1" animBg="1"/>
      <p:bldP spid="904205" grpId="0" animBg="1"/>
      <p:bldP spid="904205" grpId="1" animBg="1"/>
      <p:bldP spid="904206" grpId="0" animBg="1"/>
      <p:bldP spid="904206" grpId="1" animBg="1"/>
      <p:bldP spid="904204" grpId="0" animBg="1"/>
      <p:bldP spid="904204"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D166D2E4-6337-46B7-A4ED-7AA7E0212ED7}" type="slidenum">
              <a:rPr lang="en-US" b="0" smtClean="0">
                <a:solidFill>
                  <a:schemeClr val="tx2"/>
                </a:solidFill>
              </a:rPr>
              <a:pPr/>
              <a:t>113</a:t>
            </a:fld>
            <a:endParaRPr lang="en-US" b="0">
              <a:solidFill>
                <a:schemeClr val="tx2"/>
              </a:solidFill>
            </a:endParaRPr>
          </a:p>
        </p:txBody>
      </p:sp>
      <p:sp>
        <p:nvSpPr>
          <p:cNvPr id="32771" name="Rectangle 2"/>
          <p:cNvSpPr>
            <a:spLocks noGrp="1" noChangeArrowheads="1"/>
          </p:cNvSpPr>
          <p:nvPr>
            <p:ph type="title"/>
          </p:nvPr>
        </p:nvSpPr>
        <p:spPr>
          <a:xfrm>
            <a:off x="1898650" y="152400"/>
            <a:ext cx="7169150" cy="623888"/>
          </a:xfrm>
        </p:spPr>
        <p:txBody>
          <a:bodyPr/>
          <a:lstStyle/>
          <a:p>
            <a:pPr eaLnBrk="1" hangingPunct="1"/>
            <a:r>
              <a:rPr lang="en-US"/>
              <a:t>SUMMARY of CHAPTER 1</a:t>
            </a:r>
          </a:p>
        </p:txBody>
      </p:sp>
      <p:sp>
        <p:nvSpPr>
          <p:cNvPr id="32772" name="Rectangle 3"/>
          <p:cNvSpPr txBox="1">
            <a:spLocks noChangeArrowheads="1"/>
          </p:cNvSpPr>
          <p:nvPr/>
        </p:nvSpPr>
        <p:spPr bwMode="auto">
          <a:xfrm>
            <a:off x="1524000" y="914400"/>
            <a:ext cx="73152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eaLnBrk="1" hangingPunct="1">
              <a:lnSpc>
                <a:spcPct val="150000"/>
              </a:lnSpc>
              <a:spcBef>
                <a:spcPct val="20000"/>
              </a:spcBef>
              <a:buClr>
                <a:schemeClr val="folHlink"/>
              </a:buClr>
              <a:buSzPct val="60000"/>
              <a:buFont typeface="Wingdings" pitchFamily="2" charset="2"/>
              <a:buChar char="n"/>
            </a:pPr>
            <a:r>
              <a:rPr lang="en-US" sz="2400" b="0" dirty="0"/>
              <a:t>Computer Architecture and Software Architecture</a:t>
            </a:r>
          </a:p>
          <a:p>
            <a:pPr eaLnBrk="1" hangingPunct="1">
              <a:lnSpc>
                <a:spcPct val="150000"/>
              </a:lnSpc>
              <a:spcBef>
                <a:spcPct val="20000"/>
              </a:spcBef>
              <a:buClr>
                <a:schemeClr val="folHlink"/>
              </a:buClr>
              <a:buSzPct val="60000"/>
              <a:buFont typeface="Wingdings" pitchFamily="2" charset="2"/>
              <a:buChar char="n"/>
            </a:pPr>
            <a:r>
              <a:rPr lang="en-US" sz="2400" b="0" dirty="0"/>
              <a:t>Distributed Software Architectures</a:t>
            </a:r>
          </a:p>
          <a:p>
            <a:pPr lvl="1" eaLnBrk="1" hangingPunct="1">
              <a:lnSpc>
                <a:spcPct val="150000"/>
              </a:lnSpc>
              <a:spcBef>
                <a:spcPct val="20000"/>
              </a:spcBef>
              <a:buClr>
                <a:schemeClr val="hlink"/>
              </a:buClr>
              <a:buSzPct val="55000"/>
              <a:buFont typeface="Wingdings" pitchFamily="2" charset="2"/>
              <a:buChar char="n"/>
            </a:pPr>
            <a:r>
              <a:rPr lang="en-US" sz="2000" b="0" dirty="0"/>
              <a:t>Client-Server Architecture (Two-Tier Architecture)</a:t>
            </a:r>
          </a:p>
          <a:p>
            <a:pPr lvl="1" eaLnBrk="1" hangingPunct="1">
              <a:lnSpc>
                <a:spcPct val="150000"/>
              </a:lnSpc>
              <a:spcBef>
                <a:spcPct val="20000"/>
              </a:spcBef>
              <a:buClr>
                <a:schemeClr val="hlink"/>
              </a:buClr>
              <a:buSzPct val="55000"/>
              <a:buFont typeface="Wingdings" pitchFamily="2" charset="2"/>
              <a:buChar char="n"/>
            </a:pPr>
            <a:r>
              <a:rPr lang="en-US" sz="2000" b="0" dirty="0"/>
              <a:t>Three-Tier and Four-Tier architecture</a:t>
            </a:r>
          </a:p>
          <a:p>
            <a:pPr lvl="1" eaLnBrk="1" hangingPunct="1">
              <a:lnSpc>
                <a:spcPct val="150000"/>
              </a:lnSpc>
              <a:spcBef>
                <a:spcPct val="20000"/>
              </a:spcBef>
              <a:buClr>
                <a:schemeClr val="hlink"/>
              </a:buClr>
              <a:buSzPct val="55000"/>
              <a:buFont typeface="Wingdings" pitchFamily="2" charset="2"/>
              <a:buChar char="n"/>
            </a:pPr>
            <a:r>
              <a:rPr lang="en-US" sz="2000" b="0" dirty="0"/>
              <a:t>Distributed Object Architecture</a:t>
            </a:r>
          </a:p>
          <a:p>
            <a:pPr eaLnBrk="1" hangingPunct="1">
              <a:lnSpc>
                <a:spcPct val="150000"/>
              </a:lnSpc>
              <a:spcBef>
                <a:spcPct val="20000"/>
              </a:spcBef>
              <a:buClr>
                <a:schemeClr val="folHlink"/>
              </a:buClr>
              <a:buSzPct val="60000"/>
              <a:buFont typeface="Wingdings" pitchFamily="2" charset="2"/>
              <a:buChar char="n"/>
            </a:pPr>
            <a:r>
              <a:rPr lang="en-US" sz="2400" b="0" dirty="0"/>
              <a:t>Service-Oriented Architecture and Concepts</a:t>
            </a:r>
          </a:p>
          <a:p>
            <a:pPr lvl="1" eaLnBrk="1" hangingPunct="1">
              <a:lnSpc>
                <a:spcPct val="150000"/>
              </a:lnSpc>
              <a:spcBef>
                <a:spcPct val="20000"/>
              </a:spcBef>
              <a:buClr>
                <a:schemeClr val="hlink"/>
              </a:buClr>
              <a:buSzPct val="55000"/>
              <a:buFont typeface="Wingdings" pitchFamily="2" charset="2"/>
              <a:buChar char="n"/>
            </a:pPr>
            <a:r>
              <a:rPr lang="en-US" sz="2000" b="0" dirty="0"/>
              <a:t>Standards: XML, WSDL, SOAP</a:t>
            </a:r>
          </a:p>
          <a:p>
            <a:pPr lvl="1" eaLnBrk="1" hangingPunct="1">
              <a:lnSpc>
                <a:spcPct val="150000"/>
              </a:lnSpc>
              <a:spcBef>
                <a:spcPct val="20000"/>
              </a:spcBef>
              <a:buClr>
                <a:schemeClr val="hlink"/>
              </a:buClr>
              <a:buSzPct val="55000"/>
              <a:buFont typeface="Wingdings" pitchFamily="2" charset="2"/>
              <a:buChar char="n"/>
            </a:pPr>
            <a:r>
              <a:rPr lang="en-US" sz="2000" b="0" dirty="0"/>
              <a:t>Service providers, Brokers, and Application builders</a:t>
            </a:r>
          </a:p>
          <a:p>
            <a:pPr lvl="1" eaLnBrk="1" hangingPunct="1">
              <a:lnSpc>
                <a:spcPct val="150000"/>
              </a:lnSpc>
              <a:spcBef>
                <a:spcPct val="20000"/>
              </a:spcBef>
              <a:buClr>
                <a:schemeClr val="hlink"/>
              </a:buClr>
              <a:buSzPct val="55000"/>
              <a:buFont typeface="Wingdings" pitchFamily="2" charset="2"/>
              <a:buChar char="n"/>
            </a:pPr>
            <a:r>
              <a:rPr lang="en-US" sz="2000" b="0" dirty="0"/>
              <a:t>SOA Impact</a:t>
            </a:r>
          </a:p>
        </p:txBody>
      </p:sp>
    </p:spTree>
    <p:extLst>
      <p:ext uri="{BB962C8B-B14F-4D97-AF65-F5344CB8AC3E}">
        <p14:creationId xmlns:p14="http://schemas.microsoft.com/office/powerpoint/2010/main" val="1853559706"/>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
          <p:cNvSpPr>
            <a:spLocks noChangeArrowheads="1"/>
          </p:cNvSpPr>
          <p:nvPr/>
        </p:nvSpPr>
        <p:spPr bwMode="auto">
          <a:xfrm>
            <a:off x="0" y="2819400"/>
            <a:ext cx="9067800" cy="3810000"/>
          </a:xfrm>
          <a:prstGeom prst="rect">
            <a:avLst/>
          </a:prstGeom>
          <a:noFill/>
          <a:ln w="9525">
            <a:noFill/>
            <a:miter lim="800000"/>
            <a:headEnd/>
            <a:tailEnd/>
          </a:ln>
        </p:spPr>
        <p:txBody>
          <a:bodyPr lIns="96736" tIns="48368" rIns="96736" bIns="48368"/>
          <a:lstStyle/>
          <a:p>
            <a:pPr marL="363538" indent="-363538" algn="ctr" defTabSz="966788">
              <a:lnSpc>
                <a:spcPct val="125000"/>
              </a:lnSpc>
              <a:spcBef>
                <a:spcPct val="20000"/>
              </a:spcBef>
              <a:buClr>
                <a:srgbClr val="000000"/>
              </a:buClr>
              <a:buSzPct val="75000"/>
              <a:buFont typeface="Wingdings" pitchFamily="2" charset="2"/>
              <a:buNone/>
            </a:pPr>
            <a:r>
              <a:rPr lang="en-US" sz="2800" dirty="0">
                <a:solidFill>
                  <a:schemeClr val="folHlink"/>
                </a:solidFill>
              </a:rPr>
              <a:t>Chapter 2</a:t>
            </a:r>
          </a:p>
          <a:p>
            <a:pPr marL="363538" indent="-363538" algn="ctr" defTabSz="966788">
              <a:lnSpc>
                <a:spcPct val="125000"/>
              </a:lnSpc>
              <a:spcBef>
                <a:spcPct val="20000"/>
              </a:spcBef>
              <a:buClr>
                <a:srgbClr val="000000"/>
              </a:buClr>
              <a:buSzPct val="75000"/>
              <a:buFont typeface="Wingdings" pitchFamily="2" charset="2"/>
              <a:buNone/>
            </a:pPr>
            <a:r>
              <a:rPr lang="en-US" sz="3600" b="1" dirty="0">
                <a:solidFill>
                  <a:schemeClr val="folHlink"/>
                </a:solidFill>
              </a:rPr>
              <a:t>Distributed Computing and Multithreading</a:t>
            </a:r>
          </a:p>
          <a:p>
            <a:pPr marL="363538" indent="-363538" algn="ctr" defTabSz="966788">
              <a:lnSpc>
                <a:spcPct val="125000"/>
              </a:lnSpc>
              <a:spcBef>
                <a:spcPct val="20000"/>
              </a:spcBef>
              <a:buClr>
                <a:srgbClr val="000000"/>
              </a:buClr>
              <a:buSzPct val="75000"/>
            </a:pPr>
            <a:r>
              <a:rPr lang="en-US" sz="3600" dirty="0">
                <a:solidFill>
                  <a:schemeClr val="folHlink"/>
                </a:solidFill>
              </a:rPr>
              <a:t>Lecture 05</a:t>
            </a:r>
          </a:p>
          <a:p>
            <a:pPr marL="363538" indent="-363538" algn="ctr" defTabSz="966788">
              <a:lnSpc>
                <a:spcPct val="125000"/>
              </a:lnSpc>
              <a:spcBef>
                <a:spcPct val="20000"/>
              </a:spcBef>
              <a:buClr>
                <a:srgbClr val="000000"/>
              </a:buClr>
              <a:buSzPct val="75000"/>
            </a:pPr>
            <a:r>
              <a:rPr lang="en-US" sz="3600" dirty="0">
                <a:solidFill>
                  <a:schemeClr val="folHlink"/>
                </a:solidFill>
              </a:rPr>
              <a:t>Basic Concepts</a:t>
            </a:r>
          </a:p>
          <a:p>
            <a:pPr marL="363538" indent="-363538" algn="ctr" defTabSz="966788">
              <a:lnSpc>
                <a:spcPct val="125000"/>
              </a:lnSpc>
              <a:spcBef>
                <a:spcPct val="20000"/>
              </a:spcBef>
              <a:buClr>
                <a:srgbClr val="000000"/>
              </a:buClr>
              <a:buSzPct val="75000"/>
              <a:buFont typeface="Wingdings" pitchFamily="2" charset="2"/>
              <a:buNone/>
            </a:pPr>
            <a:r>
              <a:rPr lang="en-US" sz="2800" dirty="0">
                <a:solidFill>
                  <a:schemeClr val="folHlink"/>
                </a:solidFill>
              </a:rPr>
              <a:t>(Read Text Chapter 2, Sections 2.1 and 2.3)</a:t>
            </a:r>
          </a:p>
        </p:txBody>
      </p:sp>
      <p:sp>
        <p:nvSpPr>
          <p:cNvPr id="3075" name="Rectangle 12"/>
          <p:cNvSpPr>
            <a:spLocks noChangeArrowheads="1"/>
          </p:cNvSpPr>
          <p:nvPr/>
        </p:nvSpPr>
        <p:spPr bwMode="auto">
          <a:xfrm>
            <a:off x="457200" y="1295400"/>
            <a:ext cx="7821613" cy="1149350"/>
          </a:xfrm>
          <a:prstGeom prst="rect">
            <a:avLst/>
          </a:prstGeom>
          <a:noFill/>
          <a:ln w="9525">
            <a:noFill/>
            <a:miter lim="800000"/>
            <a:headEnd/>
            <a:tailEnd/>
          </a:ln>
        </p:spPr>
        <p:txBody>
          <a:bodyPr lIns="96736" tIns="48368" rIns="96736" bIns="48368" anchor="ctr"/>
          <a:lstStyle/>
          <a:p>
            <a:pPr marL="363538" indent="-363538" algn="ctr" defTabSz="966788">
              <a:lnSpc>
                <a:spcPct val="115000"/>
              </a:lnSpc>
              <a:spcBef>
                <a:spcPct val="20000"/>
              </a:spcBef>
            </a:pPr>
            <a:r>
              <a:rPr lang="en-GB" altLang="en-US" sz="2100" b="1" i="1" dirty="0">
                <a:solidFill>
                  <a:srgbClr val="280099"/>
                </a:solidFill>
              </a:rPr>
              <a:t>CSE 445/598</a:t>
            </a:r>
          </a:p>
          <a:p>
            <a:pPr marL="363538" indent="-363538" algn="ctr" defTabSz="966788">
              <a:lnSpc>
                <a:spcPct val="85000"/>
              </a:lnSpc>
              <a:spcBef>
                <a:spcPct val="20000"/>
              </a:spcBef>
            </a:pPr>
            <a:r>
              <a:rPr lang="en-GB" altLang="en-US" sz="3000" b="1" i="1" dirty="0">
                <a:solidFill>
                  <a:srgbClr val="280099"/>
                </a:solidFill>
              </a:rPr>
              <a:t>Distributed Software Development</a:t>
            </a:r>
            <a:endParaRPr lang="en-US" altLang="en-US" sz="3000" b="1" i="1" dirty="0">
              <a:solidFill>
                <a:srgbClr val="280099"/>
              </a:solidFill>
            </a:endParaRPr>
          </a:p>
        </p:txBody>
      </p:sp>
      <p:grpSp>
        <p:nvGrpSpPr>
          <p:cNvPr id="8" name="Group 7">
            <a:extLst>
              <a:ext uri="{FF2B5EF4-FFF2-40B4-BE49-F238E27FC236}">
                <a16:creationId xmlns:a16="http://schemas.microsoft.com/office/drawing/2014/main" id="{883CB2FC-C05C-43B2-BDC6-DEFA0471E24C}"/>
              </a:ext>
            </a:extLst>
          </p:cNvPr>
          <p:cNvGrpSpPr/>
          <p:nvPr/>
        </p:nvGrpSpPr>
        <p:grpSpPr>
          <a:xfrm>
            <a:off x="771525" y="327583"/>
            <a:ext cx="4562475" cy="596882"/>
            <a:chOff x="203520" y="327583"/>
            <a:chExt cx="4562475" cy="596882"/>
          </a:xfrm>
        </p:grpSpPr>
        <p:pic>
          <p:nvPicPr>
            <p:cNvPr id="9" name="Picture 8">
              <a:extLst>
                <a:ext uri="{FF2B5EF4-FFF2-40B4-BE49-F238E27FC236}">
                  <a16:creationId xmlns:a16="http://schemas.microsoft.com/office/drawing/2014/main" id="{14C00BA9-B188-4384-8E21-C4C9521D363B}"/>
                </a:ext>
              </a:extLst>
            </p:cNvPr>
            <p:cNvPicPr>
              <a:picLocks noChangeAspect="1"/>
            </p:cNvPicPr>
            <p:nvPr/>
          </p:nvPicPr>
          <p:blipFill>
            <a:blip r:embed="rId3"/>
            <a:stretch>
              <a:fillRect/>
            </a:stretch>
          </p:blipFill>
          <p:spPr>
            <a:xfrm>
              <a:off x="203520" y="327583"/>
              <a:ext cx="4562475" cy="257175"/>
            </a:xfrm>
            <a:prstGeom prst="rect">
              <a:avLst/>
            </a:prstGeom>
          </p:spPr>
        </p:pic>
        <p:pic>
          <p:nvPicPr>
            <p:cNvPr id="10" name="Picture 9" descr="Arizona State University - Ira A. Fulton Schools of Engineering">
              <a:extLst>
                <a:ext uri="{FF2B5EF4-FFF2-40B4-BE49-F238E27FC236}">
                  <a16:creationId xmlns:a16="http://schemas.microsoft.com/office/drawing/2014/main" id="{13C9A07B-E1DD-44F7-8485-0753C39EF1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520" y="581564"/>
              <a:ext cx="2143125" cy="3429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71730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A7BDA8BE-B8FF-4F5A-958A-725BED574152}" type="slidenum">
              <a:rPr lang="en-US" smtClean="0"/>
              <a:pPr/>
              <a:t>115</a:t>
            </a:fld>
            <a:endParaRPr lang="en-US"/>
          </a:p>
        </p:txBody>
      </p:sp>
      <p:sp>
        <p:nvSpPr>
          <p:cNvPr id="4099" name="Rectangle 2"/>
          <p:cNvSpPr>
            <a:spLocks noGrp="1" noChangeArrowheads="1"/>
          </p:cNvSpPr>
          <p:nvPr>
            <p:ph type="title"/>
          </p:nvPr>
        </p:nvSpPr>
        <p:spPr/>
        <p:txBody>
          <a:bodyPr/>
          <a:lstStyle/>
          <a:p>
            <a:pPr eaLnBrk="1" hangingPunct="1"/>
            <a:r>
              <a:rPr lang="en-US" sz="3600" dirty="0"/>
              <a:t>Chapter 2 Outline</a:t>
            </a:r>
          </a:p>
        </p:txBody>
      </p:sp>
      <p:sp>
        <p:nvSpPr>
          <p:cNvPr id="4100" name="Rectangle 3"/>
          <p:cNvSpPr>
            <a:spLocks noGrp="1" noChangeArrowheads="1"/>
          </p:cNvSpPr>
          <p:nvPr>
            <p:ph type="body" idx="1"/>
          </p:nvPr>
        </p:nvSpPr>
        <p:spPr>
          <a:xfrm>
            <a:off x="304800" y="1066800"/>
            <a:ext cx="8686800" cy="5562600"/>
          </a:xfrm>
        </p:spPr>
        <p:txBody>
          <a:bodyPr/>
          <a:lstStyle/>
          <a:p>
            <a:pPr eaLnBrk="1" hangingPunct="1">
              <a:lnSpc>
                <a:spcPct val="120000"/>
              </a:lnSpc>
            </a:pPr>
            <a:r>
              <a:rPr lang="en-US" dirty="0"/>
              <a:t>C# Basics</a:t>
            </a:r>
          </a:p>
          <a:p>
            <a:pPr eaLnBrk="1" hangingPunct="1">
              <a:lnSpc>
                <a:spcPct val="120000"/>
              </a:lnSpc>
              <a:buFont typeface="Wingdings" pitchFamily="2" charset="2"/>
              <a:buNone/>
            </a:pPr>
            <a:r>
              <a:rPr lang="en-US" sz="2400" dirty="0"/>
              <a:t>	You must be familiar with Python or Java or C++ or C#. If not, please spend extra time to read </a:t>
            </a:r>
            <a:r>
              <a:rPr lang="en-US" sz="2400" i="1" dirty="0"/>
              <a:t>textbook </a:t>
            </a:r>
            <a:r>
              <a:rPr lang="en-US" sz="2400" dirty="0"/>
              <a:t>sections 2.1 and 2.2, and to make sure you can understand the object-oriented programming concepts in the slides.</a:t>
            </a:r>
          </a:p>
          <a:p>
            <a:pPr eaLnBrk="1" hangingPunct="1">
              <a:lnSpc>
                <a:spcPct val="120000"/>
              </a:lnSpc>
            </a:pPr>
            <a:r>
              <a:rPr lang="en-US" dirty="0"/>
              <a:t>What is distributed and multithreading computing?</a:t>
            </a:r>
          </a:p>
          <a:p>
            <a:pPr eaLnBrk="1" hangingPunct="1">
              <a:lnSpc>
                <a:spcPct val="120000"/>
              </a:lnSpc>
            </a:pPr>
            <a:r>
              <a:rPr lang="en-US" dirty="0"/>
              <a:t>Java multithreading</a:t>
            </a:r>
          </a:p>
          <a:p>
            <a:pPr eaLnBrk="1" hangingPunct="1">
              <a:lnSpc>
                <a:spcPct val="120000"/>
              </a:lnSpc>
            </a:pPr>
            <a:r>
              <a:rPr lang="en-US" dirty="0">
                <a:highlight>
                  <a:srgbClr val="FFFF00"/>
                </a:highlight>
              </a:rPr>
              <a:t>C# multithreading</a:t>
            </a:r>
          </a:p>
          <a:p>
            <a:pPr eaLnBrk="1" hangingPunct="1">
              <a:lnSpc>
                <a:spcPct val="120000"/>
              </a:lnSpc>
            </a:pPr>
            <a:r>
              <a:rPr lang="en-US" dirty="0"/>
              <a:t>Thread/Process synchronization and communication</a:t>
            </a:r>
          </a:p>
          <a:p>
            <a:pPr eaLnBrk="1" hangingPunct="1">
              <a:lnSpc>
                <a:spcPct val="120000"/>
              </a:lnSpc>
            </a:pPr>
            <a:r>
              <a:rPr lang="en-US" dirty="0"/>
              <a:t>Event-driven programming and a case study</a:t>
            </a:r>
          </a:p>
          <a:p>
            <a:pPr eaLnBrk="1" hangingPunct="1">
              <a:lnSpc>
                <a:spcPct val="120000"/>
              </a:lnSpc>
            </a:pPr>
            <a:endParaRPr lang="en-US" dirty="0"/>
          </a:p>
        </p:txBody>
      </p:sp>
    </p:spTree>
    <p:extLst>
      <p:ext uri="{BB962C8B-B14F-4D97-AF65-F5344CB8AC3E}">
        <p14:creationId xmlns:p14="http://schemas.microsoft.com/office/powerpoint/2010/main" val="29425164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t>How is this Chapter Related to SOC?</a:t>
            </a:r>
          </a:p>
        </p:txBody>
      </p:sp>
      <p:sp>
        <p:nvSpPr>
          <p:cNvPr id="5123" name="Content Placeholder 2"/>
          <p:cNvSpPr>
            <a:spLocks noGrp="1"/>
          </p:cNvSpPr>
          <p:nvPr>
            <p:ph idx="1"/>
          </p:nvPr>
        </p:nvSpPr>
        <p:spPr>
          <a:xfrm>
            <a:off x="341313" y="1143000"/>
            <a:ext cx="8726487" cy="5638800"/>
          </a:xfrm>
        </p:spPr>
        <p:txBody>
          <a:bodyPr/>
          <a:lstStyle/>
          <a:p>
            <a:r>
              <a:rPr lang="en-US" sz="2400" dirty="0"/>
              <a:t>Foundation of distributed computing paradigm; It is a required topic of this course.</a:t>
            </a:r>
          </a:p>
          <a:p>
            <a:r>
              <a:rPr lang="en-US" sz="2400" dirty="0"/>
              <a:t>Many problems/techniques, e.g., </a:t>
            </a:r>
            <a:r>
              <a:rPr lang="en-US" sz="2400" dirty="0">
                <a:solidFill>
                  <a:srgbClr val="0000FF"/>
                </a:solidFill>
              </a:rPr>
              <a:t>threading</a:t>
            </a:r>
            <a:r>
              <a:rPr lang="en-US" sz="2400" dirty="0"/>
              <a:t> and </a:t>
            </a:r>
            <a:r>
              <a:rPr lang="en-US" sz="2400" dirty="0">
                <a:solidFill>
                  <a:srgbClr val="0000FF"/>
                </a:solidFill>
              </a:rPr>
              <a:t>synchronization</a:t>
            </a:r>
            <a:r>
              <a:rPr lang="en-US" sz="2400" dirty="0"/>
              <a:t>, studied in this chapter have been embedded into the SOD environment, and thus the application builders are freed from solving these problems.</a:t>
            </a:r>
          </a:p>
          <a:p>
            <a:r>
              <a:rPr lang="en-US" sz="2400" dirty="0"/>
              <a:t>For developing basic services, these problems can be made transparent. However, </a:t>
            </a:r>
            <a:r>
              <a:rPr lang="en-US" sz="2400" dirty="0">
                <a:highlight>
                  <a:srgbClr val="FFFF00"/>
                </a:highlight>
              </a:rPr>
              <a:t>when developing advanced services, you can control instances and currency of service execution </a:t>
            </a:r>
            <a:r>
              <a:rPr lang="en-US" sz="2400" dirty="0"/>
              <a:t>(Ch. 7).</a:t>
            </a:r>
          </a:p>
          <a:p>
            <a:r>
              <a:rPr lang="en-US" sz="2400" dirty="0">
                <a:solidFill>
                  <a:srgbClr val="0000FF"/>
                </a:solidFill>
                <a:highlight>
                  <a:srgbClr val="FFFF00"/>
                </a:highlight>
              </a:rPr>
              <a:t>Event-driven programming </a:t>
            </a:r>
            <a:r>
              <a:rPr lang="en-US" sz="2400" dirty="0">
                <a:highlight>
                  <a:srgbClr val="FFFF00"/>
                </a:highlight>
              </a:rPr>
              <a:t>using events and event-handlers is frequently used in SOC </a:t>
            </a:r>
            <a:r>
              <a:rPr lang="en-US" sz="2400" dirty="0"/>
              <a:t>and is essential to understand many of the applications to be discussed in the remainder of the course.</a:t>
            </a:r>
          </a:p>
          <a:p>
            <a:r>
              <a:rPr lang="en-US" sz="2400" dirty="0"/>
              <a:t>If a service provider wants to write his/her own hosting services (</a:t>
            </a:r>
            <a:r>
              <a:rPr lang="en-US" sz="2400" dirty="0">
                <a:solidFill>
                  <a:srgbClr val="0000FF"/>
                </a:solidFill>
              </a:rPr>
              <a:t>self-hosting in Ch. 7</a:t>
            </a:r>
            <a:r>
              <a:rPr lang="en-US" sz="2400" dirty="0"/>
              <a:t>), this chapter is critical.</a:t>
            </a:r>
          </a:p>
        </p:txBody>
      </p:sp>
      <p:sp>
        <p:nvSpPr>
          <p:cNvPr id="5124" name="Slide Number Placeholder 3"/>
          <p:cNvSpPr>
            <a:spLocks noGrp="1"/>
          </p:cNvSpPr>
          <p:nvPr>
            <p:ph type="sldNum" sz="quarter" idx="12"/>
          </p:nvPr>
        </p:nvSpPr>
        <p:spPr>
          <a:noFill/>
        </p:spPr>
        <p:txBody>
          <a:bodyPr/>
          <a:lstStyle/>
          <a:p>
            <a:fld id="{E1A47EF8-0F24-4BDA-88C2-45B7C4380A32}" type="slidenum">
              <a:rPr lang="en-US" smtClean="0"/>
              <a:pPr/>
              <a:t>116</a:t>
            </a:fld>
            <a:endParaRPr lang="en-US"/>
          </a:p>
        </p:txBody>
      </p:sp>
    </p:spTree>
    <p:extLst>
      <p:ext uri="{BB962C8B-B14F-4D97-AF65-F5344CB8AC3E}">
        <p14:creationId xmlns:p14="http://schemas.microsoft.com/office/powerpoint/2010/main" val="24769579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380" y="244662"/>
            <a:ext cx="7620000" cy="971089"/>
          </a:xfrm>
        </p:spPr>
        <p:txBody>
          <a:bodyPr/>
          <a:lstStyle/>
          <a:p>
            <a:pPr algn="ctr">
              <a:lnSpc>
                <a:spcPct val="150000"/>
              </a:lnSpc>
            </a:pPr>
            <a:r>
              <a:rPr lang="en-US" dirty="0"/>
              <a:t>Managing Execution of Services </a:t>
            </a:r>
            <a:br>
              <a:rPr lang="en-US" dirty="0"/>
            </a:br>
            <a:r>
              <a:rPr lang="en-US" sz="2400" dirty="0"/>
              <a:t>(Text Chapter 7, Section 7.2)</a:t>
            </a:r>
          </a:p>
        </p:txBody>
      </p:sp>
      <p:sp>
        <p:nvSpPr>
          <p:cNvPr id="4" name="Slide Number Placeholder 3"/>
          <p:cNvSpPr>
            <a:spLocks noGrp="1"/>
          </p:cNvSpPr>
          <p:nvPr>
            <p:ph type="sldNum" sz="quarter" idx="12"/>
          </p:nvPr>
        </p:nvSpPr>
        <p:spPr>
          <a:xfrm>
            <a:off x="76200" y="304800"/>
            <a:ext cx="762000" cy="457200"/>
          </a:xfrm>
        </p:spPr>
        <p:txBody>
          <a:bodyPr/>
          <a:lstStyle/>
          <a:p>
            <a:pPr>
              <a:defRPr/>
            </a:pPr>
            <a:fld id="{4C9115C4-EDF7-4BE9-8831-70958E3A8482}" type="slidenum">
              <a:rPr lang="en-US" smtClean="0"/>
              <a:pPr>
                <a:defRPr/>
              </a:pPr>
              <a:t>117</a:t>
            </a:fld>
            <a:endParaRPr lang="en-US" dirty="0"/>
          </a:p>
        </p:txBody>
      </p:sp>
      <p:grpSp>
        <p:nvGrpSpPr>
          <p:cNvPr id="102" name="Group 101"/>
          <p:cNvGrpSpPr/>
          <p:nvPr/>
        </p:nvGrpSpPr>
        <p:grpSpPr>
          <a:xfrm>
            <a:off x="596638" y="1275889"/>
            <a:ext cx="8318762" cy="5277311"/>
            <a:chOff x="389697" y="1199689"/>
            <a:chExt cx="8318762" cy="4657493"/>
          </a:xfrm>
        </p:grpSpPr>
        <p:sp>
          <p:nvSpPr>
            <p:cNvPr id="15" name="Oval 14"/>
            <p:cNvSpPr/>
            <p:nvPr/>
          </p:nvSpPr>
          <p:spPr bwMode="auto">
            <a:xfrm>
              <a:off x="597725" y="2057131"/>
              <a:ext cx="1340947" cy="484231"/>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2000" b="0" dirty="0"/>
                <a:t>Single</a:t>
              </a:r>
            </a:p>
          </p:txBody>
        </p:sp>
        <p:sp>
          <p:nvSpPr>
            <p:cNvPr id="16" name="Oval 15"/>
            <p:cNvSpPr/>
            <p:nvPr/>
          </p:nvSpPr>
          <p:spPr bwMode="auto">
            <a:xfrm>
              <a:off x="3161922" y="1981200"/>
              <a:ext cx="1862425" cy="484231"/>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2000" dirty="0" err="1"/>
                <a:t>PerSession</a:t>
              </a:r>
              <a:endParaRPr lang="en-US" sz="2000" b="0" dirty="0"/>
            </a:p>
          </p:txBody>
        </p:sp>
        <p:sp>
          <p:nvSpPr>
            <p:cNvPr id="17" name="Oval 17"/>
            <p:cNvSpPr>
              <a:spLocks noChangeArrowheads="1"/>
            </p:cNvSpPr>
            <p:nvPr/>
          </p:nvSpPr>
          <p:spPr bwMode="auto">
            <a:xfrm>
              <a:off x="6490539" y="2057131"/>
              <a:ext cx="1524085" cy="484231"/>
            </a:xfrm>
            <a:prstGeom prst="ellipse">
              <a:avLst/>
            </a:prstGeom>
            <a:solidFill>
              <a:schemeClr val="bg1">
                <a:lumMod val="95000"/>
              </a:schemeClr>
            </a:solidFill>
            <a:ln w="9525" algn="ctr">
              <a:solidFill>
                <a:schemeClr val="tx1"/>
              </a:solidFill>
              <a:round/>
              <a:headEnd/>
              <a:tailEnd/>
            </a:ln>
          </p:spPr>
          <p:txBody>
            <a:bodyPr/>
            <a:lstStyle/>
            <a:p>
              <a:pPr algn="ctr"/>
              <a:r>
                <a:rPr lang="en-US" sz="2000" dirty="0" err="1"/>
                <a:t>PerCall</a:t>
              </a:r>
              <a:endParaRPr lang="en-US" sz="2000" b="0" dirty="0"/>
            </a:p>
          </p:txBody>
        </p:sp>
        <p:sp>
          <p:nvSpPr>
            <p:cNvPr id="18" name="Oval 17"/>
            <p:cNvSpPr/>
            <p:nvPr/>
          </p:nvSpPr>
          <p:spPr bwMode="auto">
            <a:xfrm>
              <a:off x="612725" y="4724400"/>
              <a:ext cx="1340947" cy="484231"/>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2000" b="0" dirty="0"/>
                <a:t>Single</a:t>
              </a:r>
            </a:p>
          </p:txBody>
        </p:sp>
        <p:sp>
          <p:nvSpPr>
            <p:cNvPr id="19" name="Oval 18"/>
            <p:cNvSpPr/>
            <p:nvPr/>
          </p:nvSpPr>
          <p:spPr bwMode="auto">
            <a:xfrm>
              <a:off x="3175420" y="4724400"/>
              <a:ext cx="1862425" cy="484231"/>
            </a:xfrm>
            <a:prstGeom prst="ellipse">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2000" dirty="0"/>
                <a:t>Reentrant</a:t>
              </a:r>
              <a:endParaRPr lang="en-US" sz="2000" b="0" dirty="0"/>
            </a:p>
          </p:txBody>
        </p:sp>
        <p:sp>
          <p:nvSpPr>
            <p:cNvPr id="20" name="Oval 19"/>
            <p:cNvSpPr/>
            <p:nvPr/>
          </p:nvSpPr>
          <p:spPr bwMode="auto">
            <a:xfrm>
              <a:off x="6416042" y="4724400"/>
              <a:ext cx="1598582" cy="484231"/>
            </a:xfrm>
            <a:prstGeom prst="ellipse">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a:lstStyle/>
            <a:p>
              <a:pPr algn="ctr"/>
              <a:r>
                <a:rPr lang="en-US" sz="2000" dirty="0"/>
                <a:t>Multiple</a:t>
              </a:r>
              <a:endParaRPr lang="en-US" sz="2000" b="0" dirty="0"/>
            </a:p>
          </p:txBody>
        </p:sp>
        <p:sp>
          <p:nvSpPr>
            <p:cNvPr id="21" name="Rectangle 20"/>
            <p:cNvSpPr/>
            <p:nvPr/>
          </p:nvSpPr>
          <p:spPr bwMode="auto">
            <a:xfrm>
              <a:off x="2675876" y="1243471"/>
              <a:ext cx="2830888" cy="521479"/>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sz="2000" dirty="0" err="1"/>
                <a:t>InstanceContextMode</a:t>
              </a:r>
              <a:endParaRPr lang="en-US" sz="2000" b="0" dirty="0"/>
            </a:p>
          </p:txBody>
        </p:sp>
        <p:sp>
          <p:nvSpPr>
            <p:cNvPr id="22" name="Rectangle 21"/>
            <p:cNvSpPr/>
            <p:nvPr/>
          </p:nvSpPr>
          <p:spPr bwMode="auto">
            <a:xfrm>
              <a:off x="2802936" y="5410200"/>
              <a:ext cx="2607397" cy="446982"/>
            </a:xfrm>
            <a:prstGeom prst="rect">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anchor="ctr"/>
            <a:lstStyle/>
            <a:p>
              <a:pPr algn="ctr">
                <a:defRPr/>
              </a:pPr>
              <a:r>
                <a:rPr lang="en-US" sz="2000" kern="0" dirty="0" err="1"/>
                <a:t>ConcurrencyMode</a:t>
              </a:r>
              <a:endParaRPr lang="en-US" sz="2000" dirty="0"/>
            </a:p>
          </p:txBody>
        </p:sp>
        <p:cxnSp>
          <p:nvCxnSpPr>
            <p:cNvPr id="23" name="Straight Arrow Connector 24"/>
            <p:cNvCxnSpPr>
              <a:cxnSpLocks noChangeShapeType="1"/>
              <a:stCxn id="21" idx="2"/>
              <a:endCxn id="16" idx="0"/>
            </p:cNvCxnSpPr>
            <p:nvPr/>
          </p:nvCxnSpPr>
          <p:spPr bwMode="auto">
            <a:xfrm>
              <a:off x="4091320" y="1764950"/>
              <a:ext cx="1815" cy="216250"/>
            </a:xfrm>
            <a:prstGeom prst="straightConnector1">
              <a:avLst/>
            </a:prstGeom>
            <a:noFill/>
            <a:ln w="9525" algn="ctr">
              <a:solidFill>
                <a:schemeClr val="tx1"/>
              </a:solidFill>
              <a:round/>
              <a:headEnd type="none" w="med" len="med"/>
              <a:tailEnd type="triangle" w="med" len="med"/>
            </a:ln>
            <a:extLst>
              <a:ext uri="{909E8E84-426E-40DD-AFC4-6F175D3DCCD1}">
                <a14:hiddenFill xmlns:a14="http://schemas.microsoft.com/office/drawing/2010/main">
                  <a:noFill/>
                </a14:hiddenFill>
              </a:ext>
            </a:extLst>
          </p:spPr>
        </p:cxnSp>
        <p:cxnSp>
          <p:nvCxnSpPr>
            <p:cNvPr id="24" name="Straight Arrow Connector 27"/>
            <p:cNvCxnSpPr>
              <a:cxnSpLocks noChangeShapeType="1"/>
              <a:stCxn id="21" idx="1"/>
              <a:endCxn id="15" idx="0"/>
            </p:cNvCxnSpPr>
            <p:nvPr/>
          </p:nvCxnSpPr>
          <p:spPr bwMode="auto">
            <a:xfrm flipH="1">
              <a:off x="1268199" y="1504211"/>
              <a:ext cx="1407677" cy="552920"/>
            </a:xfrm>
            <a:prstGeom prst="straightConnector1">
              <a:avLst/>
            </a:prstGeom>
            <a:noFill/>
            <a:ln w="9525" algn="ctr">
              <a:solidFill>
                <a:schemeClr val="tx1"/>
              </a:solidFill>
              <a:round/>
              <a:headEnd type="none" w="med" len="med"/>
              <a:tailEnd type="triangle" w="med" len="med"/>
            </a:ln>
            <a:extLst>
              <a:ext uri="{909E8E84-426E-40DD-AFC4-6F175D3DCCD1}">
                <a14:hiddenFill xmlns:a14="http://schemas.microsoft.com/office/drawing/2010/main">
                  <a:noFill/>
                </a14:hiddenFill>
              </a:ext>
            </a:extLst>
          </p:spPr>
        </p:cxnSp>
        <p:cxnSp>
          <p:nvCxnSpPr>
            <p:cNvPr id="25" name="Straight Arrow Connector 29"/>
            <p:cNvCxnSpPr>
              <a:cxnSpLocks noChangeShapeType="1"/>
              <a:stCxn id="21" idx="3"/>
              <a:endCxn id="17" idx="0"/>
            </p:cNvCxnSpPr>
            <p:nvPr/>
          </p:nvCxnSpPr>
          <p:spPr bwMode="auto">
            <a:xfrm>
              <a:off x="5506764" y="1504211"/>
              <a:ext cx="1745818" cy="552920"/>
            </a:xfrm>
            <a:prstGeom prst="straightConnector1">
              <a:avLst/>
            </a:prstGeom>
            <a:noFill/>
            <a:ln w="9525" algn="ctr">
              <a:solidFill>
                <a:schemeClr val="tx1"/>
              </a:solidFill>
              <a:round/>
              <a:headEnd type="none" w="med" len="med"/>
              <a:tailEnd type="triangle" w="med" len="med"/>
            </a:ln>
            <a:extLst>
              <a:ext uri="{909E8E84-426E-40DD-AFC4-6F175D3DCCD1}">
                <a14:hiddenFill xmlns:a14="http://schemas.microsoft.com/office/drawing/2010/main">
                  <a:noFill/>
                </a14:hiddenFill>
              </a:ext>
            </a:extLst>
          </p:spPr>
        </p:cxnSp>
        <p:cxnSp>
          <p:nvCxnSpPr>
            <p:cNvPr id="26" name="Straight Arrow Connector 31"/>
            <p:cNvCxnSpPr>
              <a:cxnSpLocks noChangeShapeType="1"/>
              <a:stCxn id="22" idx="0"/>
              <a:endCxn id="19" idx="4"/>
            </p:cNvCxnSpPr>
            <p:nvPr/>
          </p:nvCxnSpPr>
          <p:spPr bwMode="auto">
            <a:xfrm flipH="1" flipV="1">
              <a:off x="4106633" y="5208631"/>
              <a:ext cx="2" cy="201569"/>
            </a:xfrm>
            <a:prstGeom prst="straightConnector1">
              <a:avLst/>
            </a:prstGeom>
            <a:noFill/>
            <a:ln w="9525" algn="ctr">
              <a:solidFill>
                <a:schemeClr val="tx1"/>
              </a:solidFill>
              <a:round/>
              <a:headEnd type="none" w="med" len="med"/>
              <a:tailEnd type="triangle" w="med" len="med"/>
            </a:ln>
            <a:extLst>
              <a:ext uri="{909E8E84-426E-40DD-AFC4-6F175D3DCCD1}">
                <a14:hiddenFill xmlns:a14="http://schemas.microsoft.com/office/drawing/2010/main">
                  <a:noFill/>
                </a14:hiddenFill>
              </a:ext>
            </a:extLst>
          </p:spPr>
        </p:cxnSp>
        <p:cxnSp>
          <p:nvCxnSpPr>
            <p:cNvPr id="27" name="Straight Arrow Connector 34"/>
            <p:cNvCxnSpPr>
              <a:cxnSpLocks noChangeShapeType="1"/>
              <a:stCxn id="22" idx="1"/>
              <a:endCxn id="18" idx="4"/>
            </p:cNvCxnSpPr>
            <p:nvPr/>
          </p:nvCxnSpPr>
          <p:spPr bwMode="auto">
            <a:xfrm flipH="1" flipV="1">
              <a:off x="1283199" y="5208631"/>
              <a:ext cx="1519737" cy="425060"/>
            </a:xfrm>
            <a:prstGeom prst="straightConnector1">
              <a:avLst/>
            </a:prstGeom>
            <a:noFill/>
            <a:ln w="9525" algn="ctr">
              <a:solidFill>
                <a:schemeClr val="tx1"/>
              </a:solidFill>
              <a:round/>
              <a:headEnd type="none" w="med" len="med"/>
              <a:tailEnd type="triangle" w="med" len="med"/>
            </a:ln>
            <a:extLst>
              <a:ext uri="{909E8E84-426E-40DD-AFC4-6F175D3DCCD1}">
                <a14:hiddenFill xmlns:a14="http://schemas.microsoft.com/office/drawing/2010/main">
                  <a:noFill/>
                </a14:hiddenFill>
              </a:ext>
            </a:extLst>
          </p:spPr>
        </p:cxnSp>
        <p:cxnSp>
          <p:nvCxnSpPr>
            <p:cNvPr id="28" name="Straight Arrow Connector 36"/>
            <p:cNvCxnSpPr>
              <a:cxnSpLocks noChangeShapeType="1"/>
              <a:stCxn id="22" idx="3"/>
              <a:endCxn id="20" idx="4"/>
            </p:cNvCxnSpPr>
            <p:nvPr/>
          </p:nvCxnSpPr>
          <p:spPr bwMode="auto">
            <a:xfrm flipV="1">
              <a:off x="5410333" y="5208631"/>
              <a:ext cx="1805000" cy="425060"/>
            </a:xfrm>
            <a:prstGeom prst="straightConnector1">
              <a:avLst/>
            </a:prstGeom>
            <a:noFill/>
            <a:ln w="9525" algn="ctr">
              <a:solidFill>
                <a:schemeClr val="tx1"/>
              </a:solidFill>
              <a:round/>
              <a:headEnd type="none" w="med" len="med"/>
              <a:tailEnd type="triangle" w="med" len="med"/>
            </a:ln>
            <a:extLst>
              <a:ext uri="{909E8E84-426E-40DD-AFC4-6F175D3DCCD1}">
                <a14:hiddenFill xmlns:a14="http://schemas.microsoft.com/office/drawing/2010/main">
                  <a:noFill/>
                </a14:hiddenFill>
              </a:ext>
            </a:extLst>
          </p:spPr>
        </p:cxnSp>
        <p:sp>
          <p:nvSpPr>
            <p:cNvPr id="29" name="TextBox 37"/>
            <p:cNvSpPr txBox="1">
              <a:spLocks noChangeArrowheads="1"/>
            </p:cNvSpPr>
            <p:nvPr/>
          </p:nvSpPr>
          <p:spPr bwMode="auto">
            <a:xfrm flipV="1">
              <a:off x="389697" y="3429644"/>
              <a:ext cx="492444" cy="142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r>
                <a:rPr lang="en-US" sz="2000" b="0" dirty="0"/>
                <a:t>Instances</a:t>
              </a:r>
            </a:p>
          </p:txBody>
        </p:sp>
        <p:sp>
          <p:nvSpPr>
            <p:cNvPr id="6" name="Rectangle 5"/>
            <p:cNvSpPr/>
            <p:nvPr/>
          </p:nvSpPr>
          <p:spPr bwMode="auto">
            <a:xfrm flipV="1">
              <a:off x="1009634" y="2699301"/>
              <a:ext cx="521479" cy="819468"/>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7" name="Rectangle 6"/>
            <p:cNvSpPr/>
            <p:nvPr/>
          </p:nvSpPr>
          <p:spPr bwMode="auto">
            <a:xfrm flipV="1">
              <a:off x="3166775" y="2699301"/>
              <a:ext cx="521479" cy="81946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8" name="Rectangle 7"/>
            <p:cNvSpPr/>
            <p:nvPr/>
          </p:nvSpPr>
          <p:spPr bwMode="auto">
            <a:xfrm flipV="1">
              <a:off x="3837248" y="2699301"/>
              <a:ext cx="521479" cy="81946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9" name="Rectangle 8"/>
            <p:cNvSpPr/>
            <p:nvPr/>
          </p:nvSpPr>
          <p:spPr bwMode="auto">
            <a:xfrm flipV="1">
              <a:off x="4507721" y="2699301"/>
              <a:ext cx="521479" cy="819468"/>
            </a:xfrm>
            <a:prstGeom prst="rect">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10" name="Rectangle 9"/>
            <p:cNvSpPr/>
            <p:nvPr/>
          </p:nvSpPr>
          <p:spPr bwMode="auto">
            <a:xfrm flipV="1">
              <a:off x="5803075" y="2699301"/>
              <a:ext cx="521479" cy="819468"/>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11" name="Rectangle 10"/>
            <p:cNvSpPr/>
            <p:nvPr/>
          </p:nvSpPr>
          <p:spPr bwMode="auto">
            <a:xfrm flipV="1">
              <a:off x="6399050" y="2699301"/>
              <a:ext cx="521479" cy="819468"/>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12" name="Rectangle 11"/>
            <p:cNvSpPr/>
            <p:nvPr/>
          </p:nvSpPr>
          <p:spPr bwMode="auto">
            <a:xfrm flipV="1">
              <a:off x="6995027" y="2699301"/>
              <a:ext cx="521479" cy="819468"/>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13" name="Rectangle 12"/>
            <p:cNvSpPr/>
            <p:nvPr/>
          </p:nvSpPr>
          <p:spPr bwMode="auto">
            <a:xfrm flipV="1">
              <a:off x="7591004" y="2699301"/>
              <a:ext cx="521479" cy="819468"/>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14" name="Rectangle 13"/>
            <p:cNvSpPr/>
            <p:nvPr/>
          </p:nvSpPr>
          <p:spPr bwMode="auto">
            <a:xfrm flipV="1">
              <a:off x="8186980" y="2699301"/>
              <a:ext cx="521479" cy="819468"/>
            </a:xfrm>
            <a:prstGeom prst="rect">
              <a:avLst/>
            </a:prstGeom>
            <a:solidFill>
              <a:schemeClr val="tx2">
                <a:lumMod val="60000"/>
                <a:lumOff val="4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30" name="Down Arrow 29"/>
            <p:cNvSpPr/>
            <p:nvPr/>
          </p:nvSpPr>
          <p:spPr bwMode="auto">
            <a:xfrm flipV="1">
              <a:off x="1022175" y="3593266"/>
              <a:ext cx="521479" cy="201763"/>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31" name="Down Arrow 30"/>
            <p:cNvSpPr/>
            <p:nvPr/>
          </p:nvSpPr>
          <p:spPr bwMode="auto">
            <a:xfrm flipV="1">
              <a:off x="1022175" y="3838486"/>
              <a:ext cx="521479" cy="201763"/>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32" name="Down Arrow 31"/>
            <p:cNvSpPr/>
            <p:nvPr/>
          </p:nvSpPr>
          <p:spPr bwMode="auto">
            <a:xfrm flipV="1">
              <a:off x="1022175" y="4083705"/>
              <a:ext cx="521479" cy="201763"/>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33" name="Down Arrow 32"/>
            <p:cNvSpPr/>
            <p:nvPr/>
          </p:nvSpPr>
          <p:spPr bwMode="auto">
            <a:xfrm flipV="1">
              <a:off x="1022175" y="4328924"/>
              <a:ext cx="521479" cy="201763"/>
            </a:xfrm>
            <a:prstGeom prst="downArrow">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34" name="Down Arrow 33"/>
            <p:cNvSpPr/>
            <p:nvPr/>
          </p:nvSpPr>
          <p:spPr bwMode="auto">
            <a:xfrm flipV="1">
              <a:off x="3166775" y="3624307"/>
              <a:ext cx="521479" cy="201763"/>
            </a:xfrm>
            <a:prstGeom prst="downArrow">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35" name="Down Arrow 34"/>
            <p:cNvSpPr/>
            <p:nvPr/>
          </p:nvSpPr>
          <p:spPr bwMode="auto">
            <a:xfrm flipV="1">
              <a:off x="3837248" y="3593266"/>
              <a:ext cx="521479" cy="201763"/>
            </a:xfrm>
            <a:prstGeom prst="downArrow">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36" name="Down Arrow 35"/>
            <p:cNvSpPr/>
            <p:nvPr/>
          </p:nvSpPr>
          <p:spPr bwMode="auto">
            <a:xfrm flipV="1">
              <a:off x="3837248" y="3838486"/>
              <a:ext cx="521479" cy="201763"/>
            </a:xfrm>
            <a:prstGeom prst="downArrow">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37" name="Down Arrow 36"/>
            <p:cNvSpPr/>
            <p:nvPr/>
          </p:nvSpPr>
          <p:spPr bwMode="auto">
            <a:xfrm flipV="1">
              <a:off x="3837248" y="4083705"/>
              <a:ext cx="521479" cy="201763"/>
            </a:xfrm>
            <a:prstGeom prst="downArrow">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38" name="Down Arrow 37"/>
            <p:cNvSpPr/>
            <p:nvPr/>
          </p:nvSpPr>
          <p:spPr bwMode="auto">
            <a:xfrm flipV="1">
              <a:off x="4507721" y="3562226"/>
              <a:ext cx="521479" cy="201763"/>
            </a:xfrm>
            <a:prstGeom prst="downArrow">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39" name="Down Arrow 38"/>
            <p:cNvSpPr/>
            <p:nvPr/>
          </p:nvSpPr>
          <p:spPr bwMode="auto">
            <a:xfrm flipV="1">
              <a:off x="4507721" y="3807445"/>
              <a:ext cx="521479" cy="201763"/>
            </a:xfrm>
            <a:prstGeom prst="downArrow">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40" name="Down Arrow 39"/>
            <p:cNvSpPr/>
            <p:nvPr/>
          </p:nvSpPr>
          <p:spPr bwMode="auto">
            <a:xfrm flipV="1">
              <a:off x="4507721" y="4052664"/>
              <a:ext cx="521479" cy="201763"/>
            </a:xfrm>
            <a:prstGeom prst="downArrow">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41" name="Down Arrow 40"/>
            <p:cNvSpPr/>
            <p:nvPr/>
          </p:nvSpPr>
          <p:spPr bwMode="auto">
            <a:xfrm flipV="1">
              <a:off x="4507721" y="4297884"/>
              <a:ext cx="521479" cy="201763"/>
            </a:xfrm>
            <a:prstGeom prst="downArrow">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42" name="Down Arrow 41"/>
            <p:cNvSpPr/>
            <p:nvPr/>
          </p:nvSpPr>
          <p:spPr bwMode="auto">
            <a:xfrm flipV="1">
              <a:off x="5803075" y="3663107"/>
              <a:ext cx="521479" cy="201763"/>
            </a:xfrm>
            <a:prstGeom prst="downArrow">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43" name="Down Arrow 42"/>
            <p:cNvSpPr/>
            <p:nvPr/>
          </p:nvSpPr>
          <p:spPr bwMode="auto">
            <a:xfrm flipV="1">
              <a:off x="6399050" y="3667764"/>
              <a:ext cx="521479" cy="201763"/>
            </a:xfrm>
            <a:prstGeom prst="downArrow">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44" name="Down Arrow 43"/>
            <p:cNvSpPr/>
            <p:nvPr/>
          </p:nvSpPr>
          <p:spPr bwMode="auto">
            <a:xfrm flipV="1">
              <a:off x="6995027" y="3672419"/>
              <a:ext cx="521479" cy="201763"/>
            </a:xfrm>
            <a:prstGeom prst="downArrow">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45" name="Down Arrow 44"/>
            <p:cNvSpPr/>
            <p:nvPr/>
          </p:nvSpPr>
          <p:spPr bwMode="auto">
            <a:xfrm flipV="1">
              <a:off x="7591004" y="3677075"/>
              <a:ext cx="521479" cy="201763"/>
            </a:xfrm>
            <a:prstGeom prst="downArrow">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sp>
          <p:nvSpPr>
            <p:cNvPr id="46" name="Down Arrow 45"/>
            <p:cNvSpPr/>
            <p:nvPr/>
          </p:nvSpPr>
          <p:spPr bwMode="auto">
            <a:xfrm flipV="1">
              <a:off x="8186980" y="3681731"/>
              <a:ext cx="521479" cy="201763"/>
            </a:xfrm>
            <a:prstGeom prst="downArrow">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defRPr/>
              </a:pPr>
              <a:endParaRPr lang="en-US" sz="2000"/>
            </a:p>
          </p:txBody>
        </p:sp>
        <p:cxnSp>
          <p:nvCxnSpPr>
            <p:cNvPr id="47" name="Straight Arrow Connector 62"/>
            <p:cNvCxnSpPr>
              <a:cxnSpLocks noChangeShapeType="1"/>
              <a:stCxn id="15" idx="4"/>
              <a:endCxn id="6" idx="2"/>
            </p:cNvCxnSpPr>
            <p:nvPr/>
          </p:nvCxnSpPr>
          <p:spPr bwMode="auto">
            <a:xfrm>
              <a:off x="1268199" y="2541362"/>
              <a:ext cx="2175" cy="157939"/>
            </a:xfrm>
            <a:prstGeom prst="straightConnector1">
              <a:avLst/>
            </a:prstGeom>
            <a:noFill/>
            <a:ln w="9525" algn="ctr">
              <a:solidFill>
                <a:schemeClr val="tx1"/>
              </a:solidFill>
              <a:round/>
              <a:headEnd type="none" w="med" len="med"/>
              <a:tailEnd type="triangle" w="med" len="med"/>
            </a:ln>
            <a:extLst>
              <a:ext uri="{909E8E84-426E-40DD-AFC4-6F175D3DCCD1}">
                <a14:hiddenFill xmlns:a14="http://schemas.microsoft.com/office/drawing/2010/main">
                  <a:noFill/>
                </a14:hiddenFill>
              </a:ext>
            </a:extLst>
          </p:spPr>
        </p:cxnSp>
        <p:cxnSp>
          <p:nvCxnSpPr>
            <p:cNvPr id="48" name="Straight Arrow Connector 64"/>
            <p:cNvCxnSpPr>
              <a:cxnSpLocks noChangeShapeType="1"/>
              <a:stCxn id="16" idx="4"/>
            </p:cNvCxnSpPr>
            <p:nvPr/>
          </p:nvCxnSpPr>
          <p:spPr bwMode="auto">
            <a:xfrm flipH="1">
              <a:off x="3161922" y="2465431"/>
              <a:ext cx="931213" cy="195188"/>
            </a:xfrm>
            <a:prstGeom prst="straightConnector1">
              <a:avLst/>
            </a:prstGeom>
            <a:noFill/>
            <a:ln w="9525" algn="ctr">
              <a:solidFill>
                <a:schemeClr val="tx1"/>
              </a:solidFill>
              <a:round/>
              <a:headEnd type="none" w="med" len="med"/>
              <a:tailEnd type="triangle" w="med" len="med"/>
            </a:ln>
            <a:extLst>
              <a:ext uri="{909E8E84-426E-40DD-AFC4-6F175D3DCCD1}">
                <a14:hiddenFill xmlns:a14="http://schemas.microsoft.com/office/drawing/2010/main">
                  <a:noFill/>
                </a14:hiddenFill>
              </a:ext>
            </a:extLst>
          </p:spPr>
        </p:cxnSp>
        <p:cxnSp>
          <p:nvCxnSpPr>
            <p:cNvPr id="49" name="Straight Arrow Connector 66"/>
            <p:cNvCxnSpPr>
              <a:cxnSpLocks noChangeShapeType="1"/>
              <a:stCxn id="16" idx="4"/>
              <a:endCxn id="8" idx="2"/>
            </p:cNvCxnSpPr>
            <p:nvPr/>
          </p:nvCxnSpPr>
          <p:spPr bwMode="auto">
            <a:xfrm>
              <a:off x="4093135" y="2465431"/>
              <a:ext cx="4853" cy="233870"/>
            </a:xfrm>
            <a:prstGeom prst="straightConnector1">
              <a:avLst/>
            </a:prstGeom>
            <a:noFill/>
            <a:ln w="9525" algn="ctr">
              <a:solidFill>
                <a:schemeClr val="tx1"/>
              </a:solidFill>
              <a:round/>
              <a:headEnd type="none" w="med" len="med"/>
              <a:tailEnd type="triangle" w="med" len="med"/>
            </a:ln>
            <a:extLst>
              <a:ext uri="{909E8E84-426E-40DD-AFC4-6F175D3DCCD1}">
                <a14:hiddenFill xmlns:a14="http://schemas.microsoft.com/office/drawing/2010/main">
                  <a:noFill/>
                </a14:hiddenFill>
              </a:ext>
            </a:extLst>
          </p:spPr>
        </p:cxnSp>
        <p:cxnSp>
          <p:nvCxnSpPr>
            <p:cNvPr id="50" name="Straight Arrow Connector 68"/>
            <p:cNvCxnSpPr>
              <a:cxnSpLocks noChangeShapeType="1"/>
              <a:stCxn id="19" idx="0"/>
              <a:endCxn id="41" idx="0"/>
            </p:cNvCxnSpPr>
            <p:nvPr/>
          </p:nvCxnSpPr>
          <p:spPr bwMode="auto">
            <a:xfrm flipV="1">
              <a:off x="4106633" y="4499647"/>
              <a:ext cx="661828" cy="224753"/>
            </a:xfrm>
            <a:prstGeom prst="straightConnector1">
              <a:avLst/>
            </a:prstGeom>
            <a:noFill/>
            <a:ln w="9525" algn="ctr">
              <a:solidFill>
                <a:schemeClr val="tx1"/>
              </a:solidFill>
              <a:round/>
              <a:headEnd type="none" w="med" len="med"/>
              <a:tailEnd type="triangle" w="med" len="med"/>
            </a:ln>
            <a:extLst>
              <a:ext uri="{909E8E84-426E-40DD-AFC4-6F175D3DCCD1}">
                <a14:hiddenFill xmlns:a14="http://schemas.microsoft.com/office/drawing/2010/main">
                  <a:noFill/>
                </a14:hiddenFill>
              </a:ext>
            </a:extLst>
          </p:spPr>
        </p:cxnSp>
        <p:cxnSp>
          <p:nvCxnSpPr>
            <p:cNvPr id="51" name="Straight Arrow Connector 70"/>
            <p:cNvCxnSpPr>
              <a:cxnSpLocks noChangeShapeType="1"/>
              <a:stCxn id="20" idx="0"/>
              <a:endCxn id="42" idx="0"/>
            </p:cNvCxnSpPr>
            <p:nvPr/>
          </p:nvCxnSpPr>
          <p:spPr bwMode="auto">
            <a:xfrm flipH="1" flipV="1">
              <a:off x="6063815" y="3864870"/>
              <a:ext cx="1151518" cy="859530"/>
            </a:xfrm>
            <a:prstGeom prst="straightConnector1">
              <a:avLst/>
            </a:prstGeom>
            <a:noFill/>
            <a:ln w="9525" algn="ctr">
              <a:solidFill>
                <a:schemeClr val="tx1"/>
              </a:solidFill>
              <a:round/>
              <a:headEnd type="none" w="med" len="med"/>
              <a:tailEnd type="triangle" w="med" len="med"/>
            </a:ln>
            <a:extLst>
              <a:ext uri="{909E8E84-426E-40DD-AFC4-6F175D3DCCD1}">
                <a14:hiddenFill xmlns:a14="http://schemas.microsoft.com/office/drawing/2010/main">
                  <a:noFill/>
                </a14:hiddenFill>
              </a:ext>
            </a:extLst>
          </p:spPr>
        </p:cxnSp>
        <p:cxnSp>
          <p:nvCxnSpPr>
            <p:cNvPr id="52" name="Straight Arrow Connector 71"/>
            <p:cNvCxnSpPr>
              <a:cxnSpLocks noChangeShapeType="1"/>
              <a:stCxn id="20" idx="0"/>
              <a:endCxn id="43" idx="0"/>
            </p:cNvCxnSpPr>
            <p:nvPr/>
          </p:nvCxnSpPr>
          <p:spPr bwMode="auto">
            <a:xfrm flipH="1" flipV="1">
              <a:off x="6659790" y="3869527"/>
              <a:ext cx="555543" cy="854873"/>
            </a:xfrm>
            <a:prstGeom prst="straightConnector1">
              <a:avLst/>
            </a:prstGeom>
            <a:noFill/>
            <a:ln w="9525" algn="ctr">
              <a:solidFill>
                <a:schemeClr val="tx1"/>
              </a:solidFill>
              <a:round/>
              <a:headEnd type="none" w="med" len="med"/>
              <a:tailEnd type="triangle" w="med" len="med"/>
            </a:ln>
            <a:extLst>
              <a:ext uri="{909E8E84-426E-40DD-AFC4-6F175D3DCCD1}">
                <a14:hiddenFill xmlns:a14="http://schemas.microsoft.com/office/drawing/2010/main">
                  <a:noFill/>
                </a14:hiddenFill>
              </a:ext>
            </a:extLst>
          </p:spPr>
        </p:cxnSp>
        <p:cxnSp>
          <p:nvCxnSpPr>
            <p:cNvPr id="53" name="Straight Arrow Connector 72"/>
            <p:cNvCxnSpPr>
              <a:cxnSpLocks noChangeShapeType="1"/>
              <a:stCxn id="20" idx="0"/>
              <a:endCxn id="44" idx="0"/>
            </p:cNvCxnSpPr>
            <p:nvPr/>
          </p:nvCxnSpPr>
          <p:spPr bwMode="auto">
            <a:xfrm flipV="1">
              <a:off x="7215333" y="3874182"/>
              <a:ext cx="40434" cy="850218"/>
            </a:xfrm>
            <a:prstGeom prst="straightConnector1">
              <a:avLst/>
            </a:prstGeom>
            <a:noFill/>
            <a:ln w="9525" algn="ctr">
              <a:solidFill>
                <a:schemeClr val="tx1"/>
              </a:solidFill>
              <a:round/>
              <a:headEnd type="none" w="med" len="med"/>
              <a:tailEnd type="triangle" w="med" len="med"/>
            </a:ln>
            <a:extLst>
              <a:ext uri="{909E8E84-426E-40DD-AFC4-6F175D3DCCD1}">
                <a14:hiddenFill xmlns:a14="http://schemas.microsoft.com/office/drawing/2010/main">
                  <a:noFill/>
                </a14:hiddenFill>
              </a:ext>
            </a:extLst>
          </p:spPr>
        </p:cxnSp>
        <p:cxnSp>
          <p:nvCxnSpPr>
            <p:cNvPr id="54" name="Straight Arrow Connector 73"/>
            <p:cNvCxnSpPr>
              <a:cxnSpLocks noChangeShapeType="1"/>
              <a:stCxn id="20" idx="0"/>
              <a:endCxn id="45" idx="0"/>
            </p:cNvCxnSpPr>
            <p:nvPr/>
          </p:nvCxnSpPr>
          <p:spPr bwMode="auto">
            <a:xfrm flipV="1">
              <a:off x="7215333" y="3878838"/>
              <a:ext cx="636411" cy="845562"/>
            </a:xfrm>
            <a:prstGeom prst="straightConnector1">
              <a:avLst/>
            </a:prstGeom>
            <a:noFill/>
            <a:ln w="9525" algn="ctr">
              <a:solidFill>
                <a:schemeClr val="tx1"/>
              </a:solidFill>
              <a:round/>
              <a:headEnd type="none" w="med" len="med"/>
              <a:tailEnd type="triangle" w="med" len="med"/>
            </a:ln>
            <a:extLst>
              <a:ext uri="{909E8E84-426E-40DD-AFC4-6F175D3DCCD1}">
                <a14:hiddenFill xmlns:a14="http://schemas.microsoft.com/office/drawing/2010/main">
                  <a:noFill/>
                </a14:hiddenFill>
              </a:ext>
            </a:extLst>
          </p:spPr>
        </p:cxnSp>
        <p:cxnSp>
          <p:nvCxnSpPr>
            <p:cNvPr id="55" name="Straight Arrow Connector 74"/>
            <p:cNvCxnSpPr>
              <a:cxnSpLocks noChangeShapeType="1"/>
              <a:stCxn id="20" idx="0"/>
              <a:endCxn id="46" idx="0"/>
            </p:cNvCxnSpPr>
            <p:nvPr/>
          </p:nvCxnSpPr>
          <p:spPr bwMode="auto">
            <a:xfrm flipV="1">
              <a:off x="7215333" y="3883494"/>
              <a:ext cx="1232387" cy="840906"/>
            </a:xfrm>
            <a:prstGeom prst="straightConnector1">
              <a:avLst/>
            </a:prstGeom>
            <a:noFill/>
            <a:ln w="9525" algn="ctr">
              <a:solidFill>
                <a:schemeClr val="tx1"/>
              </a:solidFill>
              <a:round/>
              <a:headEnd type="none" w="med" len="med"/>
              <a:tailEnd type="triangle" w="med" len="med"/>
            </a:ln>
            <a:extLst>
              <a:ext uri="{909E8E84-426E-40DD-AFC4-6F175D3DCCD1}">
                <a14:hiddenFill xmlns:a14="http://schemas.microsoft.com/office/drawing/2010/main">
                  <a:noFill/>
                </a14:hiddenFill>
              </a:ext>
            </a:extLst>
          </p:spPr>
        </p:cxnSp>
        <p:cxnSp>
          <p:nvCxnSpPr>
            <p:cNvPr id="56" name="Straight Arrow Connector 84"/>
            <p:cNvCxnSpPr>
              <a:cxnSpLocks noChangeShapeType="1"/>
              <a:stCxn id="18" idx="0"/>
              <a:endCxn id="33" idx="0"/>
            </p:cNvCxnSpPr>
            <p:nvPr/>
          </p:nvCxnSpPr>
          <p:spPr bwMode="auto">
            <a:xfrm flipH="1" flipV="1">
              <a:off x="1282915" y="4530687"/>
              <a:ext cx="284" cy="193713"/>
            </a:xfrm>
            <a:prstGeom prst="straightConnector1">
              <a:avLst/>
            </a:prstGeom>
            <a:noFill/>
            <a:ln w="9525" algn="ctr">
              <a:solidFill>
                <a:schemeClr val="tx1"/>
              </a:solidFill>
              <a:prstDash val="lgDash"/>
              <a:round/>
              <a:headEnd type="none" w="med" len="med"/>
              <a:tailEnd type="triangle" w="med" len="med"/>
            </a:ln>
            <a:extLst>
              <a:ext uri="{909E8E84-426E-40DD-AFC4-6F175D3DCCD1}">
                <a14:hiddenFill xmlns:a14="http://schemas.microsoft.com/office/drawing/2010/main">
                  <a:noFill/>
                </a14:hiddenFill>
              </a:ext>
            </a:extLst>
          </p:spPr>
        </p:cxnSp>
        <p:cxnSp>
          <p:nvCxnSpPr>
            <p:cNvPr id="57" name="Straight Arrow Connector 85"/>
            <p:cNvCxnSpPr>
              <a:cxnSpLocks noChangeShapeType="1"/>
              <a:stCxn id="17" idx="4"/>
              <a:endCxn id="11" idx="2"/>
            </p:cNvCxnSpPr>
            <p:nvPr/>
          </p:nvCxnSpPr>
          <p:spPr bwMode="auto">
            <a:xfrm flipH="1">
              <a:off x="6659790" y="2541362"/>
              <a:ext cx="592792" cy="157939"/>
            </a:xfrm>
            <a:prstGeom prst="straightConnector1">
              <a:avLst/>
            </a:prstGeom>
            <a:noFill/>
            <a:ln w="9525" algn="ctr">
              <a:solidFill>
                <a:schemeClr val="tx1"/>
              </a:solidFill>
              <a:prstDash val="lgDash"/>
              <a:round/>
              <a:headEnd type="none" w="med" len="med"/>
              <a:tailEnd type="triangle" w="med" len="med"/>
            </a:ln>
            <a:extLst>
              <a:ext uri="{909E8E84-426E-40DD-AFC4-6F175D3DCCD1}">
                <a14:hiddenFill xmlns:a14="http://schemas.microsoft.com/office/drawing/2010/main">
                  <a:noFill/>
                </a14:hiddenFill>
              </a:ext>
            </a:extLst>
          </p:spPr>
        </p:cxnSp>
        <p:cxnSp>
          <p:nvCxnSpPr>
            <p:cNvPr id="58" name="Straight Arrow Connector 86"/>
            <p:cNvCxnSpPr>
              <a:cxnSpLocks noChangeShapeType="1"/>
              <a:stCxn id="17" idx="4"/>
              <a:endCxn id="14" idx="2"/>
            </p:cNvCxnSpPr>
            <p:nvPr/>
          </p:nvCxnSpPr>
          <p:spPr bwMode="auto">
            <a:xfrm>
              <a:off x="7252582" y="2541362"/>
              <a:ext cx="1195138" cy="157939"/>
            </a:xfrm>
            <a:prstGeom prst="straightConnector1">
              <a:avLst/>
            </a:prstGeom>
            <a:noFill/>
            <a:ln w="9525" algn="ctr">
              <a:solidFill>
                <a:schemeClr val="tx1"/>
              </a:solidFill>
              <a:prstDash val="lgDash"/>
              <a:round/>
              <a:headEnd type="none" w="med" len="med"/>
              <a:tailEnd type="triangle" w="med" len="med"/>
            </a:ln>
            <a:extLst>
              <a:ext uri="{909E8E84-426E-40DD-AFC4-6F175D3DCCD1}">
                <a14:hiddenFill xmlns:a14="http://schemas.microsoft.com/office/drawing/2010/main">
                  <a:noFill/>
                </a14:hiddenFill>
              </a:ext>
            </a:extLst>
          </p:spPr>
        </p:cxnSp>
        <p:cxnSp>
          <p:nvCxnSpPr>
            <p:cNvPr id="59" name="Straight Arrow Connector 87"/>
            <p:cNvCxnSpPr>
              <a:cxnSpLocks noChangeShapeType="1"/>
              <a:stCxn id="17" idx="4"/>
              <a:endCxn id="10" idx="2"/>
            </p:cNvCxnSpPr>
            <p:nvPr/>
          </p:nvCxnSpPr>
          <p:spPr bwMode="auto">
            <a:xfrm flipH="1">
              <a:off x="6063815" y="2541362"/>
              <a:ext cx="1188767" cy="157939"/>
            </a:xfrm>
            <a:prstGeom prst="straightConnector1">
              <a:avLst/>
            </a:prstGeom>
            <a:noFill/>
            <a:ln w="9525" algn="ctr">
              <a:solidFill>
                <a:schemeClr val="tx1"/>
              </a:solidFill>
              <a:prstDash val="lgDash"/>
              <a:round/>
              <a:headEnd type="none" w="med" len="med"/>
              <a:tailEnd type="triangle" w="med" len="med"/>
            </a:ln>
            <a:extLst>
              <a:ext uri="{909E8E84-426E-40DD-AFC4-6F175D3DCCD1}">
                <a14:hiddenFill xmlns:a14="http://schemas.microsoft.com/office/drawing/2010/main">
                  <a:noFill/>
                </a14:hiddenFill>
              </a:ext>
            </a:extLst>
          </p:spPr>
        </p:cxnSp>
        <p:cxnSp>
          <p:nvCxnSpPr>
            <p:cNvPr id="60" name="Straight Arrow Connector 88"/>
            <p:cNvCxnSpPr>
              <a:cxnSpLocks noChangeShapeType="1"/>
              <a:stCxn id="16" idx="4"/>
              <a:endCxn id="9" idx="2"/>
            </p:cNvCxnSpPr>
            <p:nvPr/>
          </p:nvCxnSpPr>
          <p:spPr bwMode="auto">
            <a:xfrm>
              <a:off x="4093135" y="2465431"/>
              <a:ext cx="675326" cy="233870"/>
            </a:xfrm>
            <a:prstGeom prst="straightConnector1">
              <a:avLst/>
            </a:prstGeom>
            <a:noFill/>
            <a:ln w="9525" algn="ctr">
              <a:solidFill>
                <a:schemeClr val="tx1"/>
              </a:solidFill>
              <a:prstDash val="lgDash"/>
              <a:round/>
              <a:headEnd type="none" w="med" len="med"/>
              <a:tailEnd type="triangle" w="med" len="med"/>
            </a:ln>
            <a:extLst>
              <a:ext uri="{909E8E84-426E-40DD-AFC4-6F175D3DCCD1}">
                <a14:hiddenFill xmlns:a14="http://schemas.microsoft.com/office/drawing/2010/main">
                  <a:noFill/>
                </a14:hiddenFill>
              </a:ext>
            </a:extLst>
          </p:spPr>
        </p:cxnSp>
        <p:cxnSp>
          <p:nvCxnSpPr>
            <p:cNvPr id="61" name="Straight Arrow Connector 89"/>
            <p:cNvCxnSpPr>
              <a:cxnSpLocks noChangeShapeType="1"/>
              <a:stCxn id="19" idx="0"/>
              <a:endCxn id="37" idx="0"/>
            </p:cNvCxnSpPr>
            <p:nvPr/>
          </p:nvCxnSpPr>
          <p:spPr bwMode="auto">
            <a:xfrm flipH="1" flipV="1">
              <a:off x="4097988" y="4285468"/>
              <a:ext cx="8645" cy="438932"/>
            </a:xfrm>
            <a:prstGeom prst="straightConnector1">
              <a:avLst/>
            </a:prstGeom>
            <a:noFill/>
            <a:ln w="9525" algn="ctr">
              <a:solidFill>
                <a:schemeClr val="tx1"/>
              </a:solidFill>
              <a:prstDash val="lgDash"/>
              <a:round/>
              <a:headEnd type="none" w="med" len="med"/>
              <a:tailEnd type="triangle" w="med" len="med"/>
            </a:ln>
            <a:extLst>
              <a:ext uri="{909E8E84-426E-40DD-AFC4-6F175D3DCCD1}">
                <a14:hiddenFill xmlns:a14="http://schemas.microsoft.com/office/drawing/2010/main">
                  <a:noFill/>
                </a14:hiddenFill>
              </a:ext>
            </a:extLst>
          </p:spPr>
        </p:cxnSp>
        <p:cxnSp>
          <p:nvCxnSpPr>
            <p:cNvPr id="62" name="Straight Arrow Connector 90"/>
            <p:cNvCxnSpPr>
              <a:cxnSpLocks noChangeShapeType="1"/>
              <a:stCxn id="19" idx="0"/>
              <a:endCxn id="34" idx="0"/>
            </p:cNvCxnSpPr>
            <p:nvPr/>
          </p:nvCxnSpPr>
          <p:spPr bwMode="auto">
            <a:xfrm flipH="1" flipV="1">
              <a:off x="3427515" y="3826070"/>
              <a:ext cx="679118" cy="898330"/>
            </a:xfrm>
            <a:prstGeom prst="straightConnector1">
              <a:avLst/>
            </a:prstGeom>
            <a:noFill/>
            <a:ln w="9525" algn="ctr">
              <a:solidFill>
                <a:schemeClr val="tx1"/>
              </a:solidFill>
              <a:prstDash val="lgDash"/>
              <a:round/>
              <a:headEnd type="none" w="med" len="med"/>
              <a:tailEnd type="triangle" w="med" len="med"/>
            </a:ln>
            <a:extLst>
              <a:ext uri="{909E8E84-426E-40DD-AFC4-6F175D3DCCD1}">
                <a14:hiddenFill xmlns:a14="http://schemas.microsoft.com/office/drawing/2010/main">
                  <a:noFill/>
                </a14:hiddenFill>
              </a:ext>
            </a:extLst>
          </p:spPr>
        </p:cxnSp>
        <p:cxnSp>
          <p:nvCxnSpPr>
            <p:cNvPr id="63" name="Straight Arrow Connector 101"/>
            <p:cNvCxnSpPr>
              <a:cxnSpLocks noChangeShapeType="1"/>
              <a:stCxn id="17" idx="4"/>
              <a:endCxn id="12" idx="2"/>
            </p:cNvCxnSpPr>
            <p:nvPr/>
          </p:nvCxnSpPr>
          <p:spPr bwMode="auto">
            <a:xfrm>
              <a:off x="7252582" y="2541362"/>
              <a:ext cx="3185" cy="157939"/>
            </a:xfrm>
            <a:prstGeom prst="straightConnector1">
              <a:avLst/>
            </a:prstGeom>
            <a:noFill/>
            <a:ln w="9525" algn="ctr">
              <a:solidFill>
                <a:schemeClr val="tx1"/>
              </a:solidFill>
              <a:prstDash val="lgDash"/>
              <a:round/>
              <a:headEnd type="none" w="med" len="med"/>
              <a:tailEnd type="triangle" w="med" len="med"/>
            </a:ln>
            <a:extLst>
              <a:ext uri="{909E8E84-426E-40DD-AFC4-6F175D3DCCD1}">
                <a14:hiddenFill xmlns:a14="http://schemas.microsoft.com/office/drawing/2010/main">
                  <a:noFill/>
                </a14:hiddenFill>
              </a:ext>
            </a:extLst>
          </p:spPr>
        </p:cxnSp>
        <p:cxnSp>
          <p:nvCxnSpPr>
            <p:cNvPr id="64" name="Straight Arrow Connector 102"/>
            <p:cNvCxnSpPr>
              <a:cxnSpLocks noChangeShapeType="1"/>
              <a:stCxn id="17" idx="4"/>
              <a:endCxn id="13" idx="2"/>
            </p:cNvCxnSpPr>
            <p:nvPr/>
          </p:nvCxnSpPr>
          <p:spPr bwMode="auto">
            <a:xfrm>
              <a:off x="7252582" y="2541362"/>
              <a:ext cx="599162" cy="157939"/>
            </a:xfrm>
            <a:prstGeom prst="straightConnector1">
              <a:avLst/>
            </a:prstGeom>
            <a:noFill/>
            <a:ln w="9525" algn="ctr">
              <a:solidFill>
                <a:schemeClr val="tx1"/>
              </a:solidFill>
              <a:prstDash val="lgDash"/>
              <a:round/>
              <a:headEnd type="none" w="med" len="med"/>
              <a:tailEnd type="triangle" w="med" len="med"/>
            </a:ln>
            <a:extLst>
              <a:ext uri="{909E8E84-426E-40DD-AFC4-6F175D3DCCD1}">
                <a14:hiddenFill xmlns:a14="http://schemas.microsoft.com/office/drawing/2010/main">
                  <a:noFill/>
                </a14:hiddenFill>
              </a:ext>
            </a:extLst>
          </p:spPr>
        </p:cxnSp>
        <p:sp>
          <p:nvSpPr>
            <p:cNvPr id="65" name="TextBox 64"/>
            <p:cNvSpPr txBox="1"/>
            <p:nvPr/>
          </p:nvSpPr>
          <p:spPr>
            <a:xfrm>
              <a:off x="6008043" y="1199689"/>
              <a:ext cx="2549830" cy="400110"/>
            </a:xfrm>
            <a:prstGeom prst="rect">
              <a:avLst/>
            </a:prstGeom>
            <a:noFill/>
          </p:spPr>
          <p:txBody>
            <a:bodyPr wrap="square" rtlCol="0">
              <a:spAutoFit/>
            </a:bodyPr>
            <a:lstStyle/>
            <a:p>
              <a:r>
                <a:rPr lang="en-US" sz="2000" b="0" dirty="0"/>
                <a:t>For state management</a:t>
              </a:r>
            </a:p>
          </p:txBody>
        </p:sp>
        <p:sp>
          <p:nvSpPr>
            <p:cNvPr id="66" name="TextBox 65"/>
            <p:cNvSpPr txBox="1"/>
            <p:nvPr/>
          </p:nvSpPr>
          <p:spPr>
            <a:xfrm>
              <a:off x="6509203" y="5453791"/>
              <a:ext cx="2048670" cy="403391"/>
            </a:xfrm>
            <a:prstGeom prst="rect">
              <a:avLst/>
            </a:prstGeom>
            <a:noFill/>
          </p:spPr>
          <p:txBody>
            <a:bodyPr wrap="square" rtlCol="0">
              <a:spAutoFit/>
            </a:bodyPr>
            <a:lstStyle/>
            <a:p>
              <a:r>
                <a:rPr lang="en-US" sz="2000" b="0" dirty="0"/>
                <a:t>For concurrency</a:t>
              </a:r>
            </a:p>
          </p:txBody>
        </p:sp>
      </p:grpSp>
      <p:sp>
        <p:nvSpPr>
          <p:cNvPr id="3" name="Left Brace 2">
            <a:extLst>
              <a:ext uri="{FF2B5EF4-FFF2-40B4-BE49-F238E27FC236}">
                <a16:creationId xmlns:a16="http://schemas.microsoft.com/office/drawing/2014/main" id="{F6EDA2FC-C65E-D4D3-61E6-417BDB83F44E}"/>
              </a:ext>
            </a:extLst>
          </p:cNvPr>
          <p:cNvSpPr/>
          <p:nvPr/>
        </p:nvSpPr>
        <p:spPr bwMode="auto">
          <a:xfrm>
            <a:off x="526533" y="1163627"/>
            <a:ext cx="302967" cy="2071930"/>
          </a:xfrm>
          <a:prstGeom prst="leftBrac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5" name="TextBox 4">
            <a:extLst>
              <a:ext uri="{FF2B5EF4-FFF2-40B4-BE49-F238E27FC236}">
                <a16:creationId xmlns:a16="http://schemas.microsoft.com/office/drawing/2014/main" id="{5EAE401F-76FA-E573-7531-342AFCCBCEB3}"/>
              </a:ext>
            </a:extLst>
          </p:cNvPr>
          <p:cNvSpPr txBox="1"/>
          <p:nvPr/>
        </p:nvSpPr>
        <p:spPr>
          <a:xfrm rot="16200000">
            <a:off x="-179874" y="2043278"/>
            <a:ext cx="954107" cy="369332"/>
          </a:xfrm>
          <a:prstGeom prst="rect">
            <a:avLst/>
          </a:prstGeom>
          <a:noFill/>
        </p:spPr>
        <p:txBody>
          <a:bodyPr wrap="none" rtlCol="0">
            <a:spAutoFit/>
          </a:bodyPr>
          <a:lstStyle/>
          <a:p>
            <a:r>
              <a:rPr lang="en-US" dirty="0"/>
              <a:t>CSE446</a:t>
            </a:r>
          </a:p>
        </p:txBody>
      </p:sp>
    </p:spTree>
    <p:extLst>
      <p:ext uri="{BB962C8B-B14F-4D97-AF65-F5344CB8AC3E}">
        <p14:creationId xmlns:p14="http://schemas.microsoft.com/office/powerpoint/2010/main" val="26682967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p:spPr>
        <p:txBody>
          <a:bodyPr/>
          <a:lstStyle/>
          <a:p>
            <a:fld id="{F49E5A08-47C2-4491-A060-183A5FA383E6}" type="slidenum">
              <a:rPr lang="en-US" smtClean="0"/>
              <a:pPr/>
              <a:t>118</a:t>
            </a:fld>
            <a:endParaRPr lang="en-US"/>
          </a:p>
        </p:txBody>
      </p:sp>
      <p:sp>
        <p:nvSpPr>
          <p:cNvPr id="6147" name="Rectangle 2"/>
          <p:cNvSpPr>
            <a:spLocks noGrp="1" noChangeArrowheads="1"/>
          </p:cNvSpPr>
          <p:nvPr>
            <p:ph type="title"/>
          </p:nvPr>
        </p:nvSpPr>
        <p:spPr>
          <a:xfrm>
            <a:off x="1382713" y="190500"/>
            <a:ext cx="7162800" cy="571500"/>
          </a:xfrm>
        </p:spPr>
        <p:txBody>
          <a:bodyPr/>
          <a:lstStyle/>
          <a:p>
            <a:pPr eaLnBrk="1" hangingPunct="1"/>
            <a:r>
              <a:rPr lang="en-US" sz="2400" dirty="0"/>
              <a:t>C# Basics: Comparing with C++ and Java</a:t>
            </a:r>
            <a:br>
              <a:rPr lang="en-US" sz="2400" dirty="0"/>
            </a:br>
            <a:r>
              <a:rPr lang="en-US" sz="2000" b="0" dirty="0"/>
              <a:t>Reading: Text Chapter 2, Section 2.1</a:t>
            </a:r>
          </a:p>
        </p:txBody>
      </p:sp>
      <p:graphicFrame>
        <p:nvGraphicFramePr>
          <p:cNvPr id="445517" name="Group 77"/>
          <p:cNvGraphicFramePr>
            <a:graphicFrameLocks noGrp="1"/>
          </p:cNvGraphicFramePr>
          <p:nvPr>
            <p:ph idx="1"/>
          </p:nvPr>
        </p:nvGraphicFramePr>
        <p:xfrm>
          <a:off x="76200" y="762000"/>
          <a:ext cx="8991600" cy="5946775"/>
        </p:xfrm>
        <a:graphic>
          <a:graphicData uri="http://schemas.openxmlformats.org/drawingml/2006/table">
            <a:tbl>
              <a:tblPr/>
              <a:tblGrid>
                <a:gridCol w="1358900">
                  <a:extLst>
                    <a:ext uri="{9D8B030D-6E8A-4147-A177-3AD203B41FA5}">
                      <a16:colId xmlns:a16="http://schemas.microsoft.com/office/drawing/2014/main" val="20000"/>
                    </a:ext>
                  </a:extLst>
                </a:gridCol>
                <a:gridCol w="3594100">
                  <a:extLst>
                    <a:ext uri="{9D8B030D-6E8A-4147-A177-3AD203B41FA5}">
                      <a16:colId xmlns:a16="http://schemas.microsoft.com/office/drawing/2014/main" val="20001"/>
                    </a:ext>
                  </a:extLst>
                </a:gridCol>
                <a:gridCol w="4038600">
                  <a:extLst>
                    <a:ext uri="{9D8B030D-6E8A-4147-A177-3AD203B41FA5}">
                      <a16:colId xmlns:a16="http://schemas.microsoft.com/office/drawing/2014/main" val="20002"/>
                    </a:ext>
                  </a:extLst>
                </a:gridCol>
              </a:tblGrid>
              <a:tr h="3810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Feature</a:t>
                      </a:r>
                      <a:endParaRPr kumimoji="0" lang="en-US" sz="16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C# [</a:t>
                      </a:r>
                      <a:r>
                        <a:rPr kumimoji="0" lang="en-US" sz="1600" b="0" i="1" u="none" strike="noStrike" cap="none" normalizeH="0" baseline="0" dirty="0">
                          <a:ln>
                            <a:noFill/>
                          </a:ln>
                          <a:solidFill>
                            <a:schemeClr val="tx1"/>
                          </a:solidFill>
                          <a:effectLst/>
                          <a:latin typeface="Times New Roman" pitchFamily="18" charset="0"/>
                          <a:cs typeface="Times New Roman" pitchFamily="18" charset="0"/>
                        </a:rPr>
                        <a:t>Java</a:t>
                      </a:r>
                      <a:r>
                        <a:rPr kumimoji="0" lang="en-US" sz="1600" b="0" i="0" u="none" strike="noStrike" cap="none" normalizeH="0" baseline="0" dirty="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34766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ourier New" pitchFamily="49" charset="0"/>
                          <a:ea typeface="Times New Roman" pitchFamily="18" charset="0"/>
                          <a:cs typeface="Courier New" pitchFamily="49" charset="0"/>
                        </a:rPr>
                        <a:t>main()</a:t>
                      </a:r>
                      <a:endParaRPr kumimoji="0" lang="en-US" sz="1600" b="0" i="0" u="none" strike="noStrike" cap="none" normalizeH="0" baseline="0">
                        <a:ln>
                          <a:noFill/>
                        </a:ln>
                        <a:solidFill>
                          <a:schemeClr val="tx1"/>
                        </a:solidFill>
                        <a:effectLst/>
                        <a:latin typeface="Arial" pitchFamily="34" charset="0"/>
                        <a:ea typeface="Times New Roman" pitchFamily="18" charset="0"/>
                        <a:cs typeface="Courier New" pitchFamily="49"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A global function outside any class</a:t>
                      </a:r>
                      <a:endParaRPr kumimoji="0" lang="en-US" sz="16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public static function in a class</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855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Use of library functions</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Header files (</a:t>
                      </a:r>
                      <a:r>
                        <a:rPr kumimoji="0" lang="en-US" sz="1600" b="1" i="0" u="none" strike="noStrike" cap="none" normalizeH="0" baseline="0" dirty="0">
                          <a:ln>
                            <a:noFill/>
                          </a:ln>
                          <a:solidFill>
                            <a:schemeClr val="tx1"/>
                          </a:solidFill>
                          <a:effectLst/>
                          <a:latin typeface="Times New Roman" pitchFamily="18" charset="0"/>
                          <a:cs typeface="Times New Roman" pitchFamily="18" charset="0"/>
                        </a:rPr>
                        <a:t>#include </a:t>
                      </a:r>
                      <a:r>
                        <a:rPr kumimoji="0" lang="en-US" sz="1600" b="0" i="0" u="none" strike="noStrike" cap="none" normalizeH="0" baseline="0" dirty="0">
                          <a:ln>
                            <a:noFill/>
                          </a:ln>
                          <a:solidFill>
                            <a:schemeClr val="tx1"/>
                          </a:solidFill>
                          <a:effectLst/>
                          <a:latin typeface="Times New Roman" pitchFamily="18" charset="0"/>
                          <a:cs typeface="Times New Roman" pitchFamily="18" charset="0"/>
                        </a:rPr>
                        <a:t>directives) and the </a:t>
                      </a:r>
                      <a:r>
                        <a:rPr kumimoji="0" lang="en-US" sz="1600" b="1" i="0" u="none" strike="noStrike" cap="none" normalizeH="0" baseline="0" dirty="0">
                          <a:ln>
                            <a:noFill/>
                          </a:ln>
                          <a:solidFill>
                            <a:schemeClr val="tx1"/>
                          </a:solidFill>
                          <a:effectLst/>
                          <a:latin typeface="Times New Roman" pitchFamily="18" charset="0"/>
                          <a:cs typeface="Times New Roman" pitchFamily="18" charset="0"/>
                        </a:rPr>
                        <a:t>using</a:t>
                      </a:r>
                      <a:r>
                        <a:rPr kumimoji="0" lang="en-US" sz="1600" b="0" i="0" u="none" strike="noStrike" cap="none" normalizeH="0" baseline="0" dirty="0">
                          <a:ln>
                            <a:noFill/>
                          </a:ln>
                          <a:solidFill>
                            <a:schemeClr val="tx1"/>
                          </a:solidFill>
                          <a:effectLst/>
                          <a:latin typeface="Times New Roman" pitchFamily="18" charset="0"/>
                          <a:cs typeface="Times New Roman" pitchFamily="18" charset="0"/>
                        </a:rPr>
                        <a:t> directive can be used</a:t>
                      </a:r>
                      <a:endParaRPr kumimoji="0" lang="en-US" sz="16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Header files may not be used. The </a:t>
                      </a:r>
                      <a:r>
                        <a:rPr kumimoji="0" lang="en-US" sz="1600" b="1" i="0" u="none" strike="noStrike" cap="none" normalizeH="0" baseline="0" dirty="0">
                          <a:ln>
                            <a:noFill/>
                          </a:ln>
                          <a:solidFill>
                            <a:schemeClr val="tx1"/>
                          </a:solidFill>
                          <a:effectLst/>
                          <a:latin typeface="Times New Roman" pitchFamily="18" charset="0"/>
                          <a:cs typeface="Times New Roman" pitchFamily="18" charset="0"/>
                        </a:rPr>
                        <a:t>using</a:t>
                      </a:r>
                      <a:r>
                        <a:rPr kumimoji="0" lang="en-US" sz="16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600" b="1" i="1" u="none" strike="noStrike" cap="none" normalizeH="0" baseline="0" dirty="0">
                          <a:ln>
                            <a:noFill/>
                          </a:ln>
                          <a:solidFill>
                            <a:schemeClr val="tx1"/>
                          </a:solidFill>
                          <a:effectLst/>
                          <a:latin typeface="Times New Roman" pitchFamily="18" charset="0"/>
                          <a:cs typeface="Times New Roman" pitchFamily="18" charset="0"/>
                        </a:rPr>
                        <a:t>import</a:t>
                      </a:r>
                      <a:r>
                        <a:rPr kumimoji="0" lang="en-US" sz="1600" b="0" i="0" u="none" strike="noStrike" cap="none" normalizeH="0" baseline="0" dirty="0">
                          <a:ln>
                            <a:noFill/>
                          </a:ln>
                          <a:solidFill>
                            <a:schemeClr val="tx1"/>
                          </a:solidFill>
                          <a:effectLst/>
                          <a:latin typeface="Times New Roman" pitchFamily="18" charset="0"/>
                          <a:cs typeface="Times New Roman" pitchFamily="18" charset="0"/>
                        </a:rPr>
                        <a:t>] directive is used to reference types / classes  in other namespaces.</a:t>
                      </a:r>
                      <a:endParaRPr kumimoji="0" lang="en-US" sz="16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857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Preprocessor directives </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Preprocessor directives and macros are allowed. A macro is an enforced inline function.</a:t>
                      </a:r>
                      <a:endParaRPr kumimoji="0" lang="en-US" sz="16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Preprocessor directives are allowed, but cannot create macros. Directives can be used for conditional compilation.</a:t>
                      </a:r>
                      <a:endParaRPr kumimoji="0" lang="en-US" sz="16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601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600" kern="1200" dirty="0">
                          <a:solidFill>
                            <a:schemeClr val="tx1"/>
                          </a:solidFill>
                          <a:latin typeface="+mn-lt"/>
                          <a:ea typeface="+mn-ea"/>
                          <a:cs typeface="+mn-cs"/>
                        </a:rPr>
                        <a:t>Global /</a:t>
                      </a:r>
                      <a:r>
                        <a:rPr lang="en-US" sz="1600" kern="1200" baseline="0" dirty="0">
                          <a:solidFill>
                            <a:schemeClr val="tx1"/>
                          </a:solidFill>
                          <a:latin typeface="+mn-lt"/>
                          <a:ea typeface="+mn-ea"/>
                          <a:cs typeface="+mn-cs"/>
                        </a:rPr>
                        <a:t> </a:t>
                      </a:r>
                      <a:r>
                        <a:rPr lang="en-US" sz="1600" kern="1200" dirty="0">
                          <a:solidFill>
                            <a:schemeClr val="tx1"/>
                          </a:solidFill>
                          <a:latin typeface="+mn-lt"/>
                          <a:ea typeface="+mn-ea"/>
                          <a:cs typeface="+mn-cs"/>
                        </a:rPr>
                        <a:t>static variables or functions</a:t>
                      </a:r>
                      <a:endParaRPr kumimoji="0" lang="en-US" sz="16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Both are allowed. Both acquire memory from static memory, but have different scope.</a:t>
                      </a:r>
                      <a:endParaRPr kumimoji="0" lang="en-US" sz="16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Global is not allowed. Static is allowed, which must be contained within a class / type declaration.</a:t>
                      </a:r>
                      <a:endParaRPr kumimoji="0" lang="en-US" sz="16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857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Multiple inheritance</a:t>
                      </a:r>
                      <a:endParaRPr kumimoji="0" lang="en-US" sz="16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Multiple inheritance is allowed. Need to declare virtual classes if the base classes share members.</a:t>
                      </a:r>
                      <a:endParaRPr kumimoji="0" lang="en-US" sz="16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A class can inherit one base class only. However, </a:t>
                      </a:r>
                      <a:r>
                        <a:rPr kumimoji="0" lang="en-US" sz="1600" b="0" i="0" u="none" strike="noStrike" cap="none" normalizeH="0" baseline="0" dirty="0">
                          <a:ln>
                            <a:noFill/>
                          </a:ln>
                          <a:solidFill>
                            <a:schemeClr val="tx1"/>
                          </a:solidFill>
                          <a:effectLst/>
                          <a:highlight>
                            <a:srgbClr val="FFFF00"/>
                          </a:highlight>
                          <a:latin typeface="Times New Roman" pitchFamily="18" charset="0"/>
                          <a:cs typeface="Times New Roman" pitchFamily="18" charset="0"/>
                        </a:rPr>
                        <a:t>a class can implement multiple </a:t>
                      </a:r>
                      <a:r>
                        <a:rPr kumimoji="0" lang="en-US" sz="1600" b="0" i="0" u="none" strike="noStrike" cap="none" normalizeH="0" baseline="0" dirty="0">
                          <a:ln>
                            <a:noFill/>
                          </a:ln>
                          <a:solidFill>
                            <a:srgbClr val="0000FF"/>
                          </a:solidFill>
                          <a:effectLst/>
                          <a:highlight>
                            <a:srgbClr val="FFFF00"/>
                          </a:highlight>
                          <a:latin typeface="Times New Roman" pitchFamily="18" charset="0"/>
                          <a:cs typeface="Times New Roman" pitchFamily="18" charset="0"/>
                        </a:rPr>
                        <a:t>interfaces</a:t>
                      </a:r>
                      <a:r>
                        <a:rPr kumimoji="0" lang="en-US" sz="1600" b="0" i="0" u="none" strike="noStrike" cap="none" normalizeH="0" baseline="0" dirty="0">
                          <a:ln>
                            <a:noFill/>
                          </a:ln>
                          <a:solidFill>
                            <a:schemeClr val="tx1"/>
                          </a:solidFill>
                          <a:effectLst/>
                          <a:highlight>
                            <a:srgbClr val="FFFF00"/>
                          </a:highlight>
                          <a:latin typeface="Times New Roman" pitchFamily="18" charset="0"/>
                          <a:cs typeface="Times New Roman" pitchFamily="18" charset="0"/>
                        </a:rPr>
                        <a:t> (without the implementation)</a:t>
                      </a:r>
                      <a:r>
                        <a:rPr kumimoji="0" lang="en-US" sz="1600" b="0" i="0" u="none" strike="noStrike" cap="none" normalizeH="0" baseline="0" dirty="0">
                          <a:ln>
                            <a:noFill/>
                          </a:ln>
                          <a:solidFill>
                            <a:schemeClr val="tx1"/>
                          </a:solidFill>
                          <a:effectLst/>
                          <a:latin typeface="Times New Roman" pitchFamily="18" charset="0"/>
                          <a:cs typeface="Times New Roman" pitchFamily="18" charset="0"/>
                        </a:rPr>
                        <a:t>.</a:t>
                      </a:r>
                      <a:endParaRPr kumimoji="0" lang="en-US" sz="16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601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Override	</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Declaring override functions does </a:t>
                      </a:r>
                      <a:r>
                        <a:rPr kumimoji="0" lang="en-US" sz="1600" b="0" i="0" u="none" strike="noStrike" cap="none" normalizeH="0" baseline="0" dirty="0">
                          <a:ln>
                            <a:noFill/>
                          </a:ln>
                          <a:solidFill>
                            <a:srgbClr val="FF0000"/>
                          </a:solidFill>
                          <a:effectLst/>
                          <a:latin typeface="Times New Roman" pitchFamily="18" charset="0"/>
                          <a:cs typeface="Times New Roman" pitchFamily="18" charset="0"/>
                        </a:rPr>
                        <a:t>not</a:t>
                      </a:r>
                      <a:r>
                        <a:rPr kumimoji="0" lang="en-US" sz="1600" b="0" i="0" u="none" strike="noStrike" cap="none" normalizeH="0" baseline="0" dirty="0">
                          <a:ln>
                            <a:noFill/>
                          </a:ln>
                          <a:solidFill>
                            <a:schemeClr val="tx1"/>
                          </a:solidFill>
                          <a:effectLst/>
                          <a:latin typeface="Times New Roman" pitchFamily="18" charset="0"/>
                          <a:cs typeface="Times New Roman" pitchFamily="18" charset="0"/>
                        </a:rPr>
                        <a:t> require the </a:t>
                      </a:r>
                      <a:r>
                        <a:rPr kumimoji="0" lang="en-US" sz="1600" b="1" i="0" u="none" strike="noStrike" cap="none" normalizeH="0" baseline="0" dirty="0">
                          <a:ln>
                            <a:noFill/>
                          </a:ln>
                          <a:solidFill>
                            <a:schemeClr val="tx1"/>
                          </a:solidFill>
                          <a:effectLst/>
                          <a:latin typeface="Times New Roman" pitchFamily="18" charset="0"/>
                          <a:cs typeface="Times New Roman" pitchFamily="18" charset="0"/>
                        </a:rPr>
                        <a:t>override</a:t>
                      </a:r>
                      <a:r>
                        <a:rPr kumimoji="0" lang="en-US" sz="1600" b="0" i="0" u="none" strike="noStrike" cap="none" normalizeH="0" baseline="0" dirty="0">
                          <a:ln>
                            <a:noFill/>
                          </a:ln>
                          <a:solidFill>
                            <a:schemeClr val="tx1"/>
                          </a:solidFill>
                          <a:effectLst/>
                          <a:latin typeface="Times New Roman" pitchFamily="18" charset="0"/>
                          <a:cs typeface="Times New Roman" pitchFamily="18" charset="0"/>
                        </a:rPr>
                        <a:t> keyword</a:t>
                      </a:r>
                      <a:endParaRPr kumimoji="0" lang="en-US" sz="16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Declaring override methods requires the </a:t>
                      </a:r>
                      <a:r>
                        <a:rPr kumimoji="0" lang="en-US" sz="1600" b="1" i="0" u="none" strike="noStrike" cap="none" normalizeH="0" baseline="0" dirty="0">
                          <a:ln>
                            <a:noFill/>
                          </a:ln>
                          <a:solidFill>
                            <a:schemeClr val="tx1"/>
                          </a:solidFill>
                          <a:effectLst/>
                          <a:latin typeface="Times New Roman" pitchFamily="18" charset="0"/>
                          <a:cs typeface="Times New Roman" pitchFamily="18" charset="0"/>
                        </a:rPr>
                        <a:t>override</a:t>
                      </a:r>
                      <a:r>
                        <a:rPr kumimoji="0" lang="en-US" sz="1600" b="0" i="0" u="none" strike="noStrike" cap="none" normalizeH="0" baseline="0" dirty="0">
                          <a:ln>
                            <a:noFill/>
                          </a:ln>
                          <a:solidFill>
                            <a:schemeClr val="tx1"/>
                          </a:solidFill>
                          <a:effectLst/>
                          <a:latin typeface="Times New Roman" pitchFamily="18" charset="0"/>
                          <a:cs typeface="Times New Roman" pitchFamily="18" charset="0"/>
                        </a:rPr>
                        <a:t> keyword.</a:t>
                      </a:r>
                      <a:endParaRPr kumimoji="0" lang="en-US" sz="16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875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Garbage collector and destructor</a:t>
                      </a:r>
                      <a:endParaRPr kumimoji="0" lang="en-US" sz="16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No automatic garbage collector. The destructors is called automatically, but a programmer can call the destructor.</a:t>
                      </a:r>
                      <a:endParaRPr kumimoji="0" lang="en-US" sz="16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There is an automatic garbage collector. Programmer </a:t>
                      </a:r>
                      <a:r>
                        <a:rPr kumimoji="0" lang="en-US" sz="1600" b="0" i="0" u="none" strike="noStrike" cap="none" normalizeH="0" baseline="0" dirty="0">
                          <a:ln>
                            <a:noFill/>
                          </a:ln>
                          <a:solidFill>
                            <a:srgbClr val="FF0000"/>
                          </a:solidFill>
                          <a:effectLst/>
                          <a:latin typeface="Times New Roman" pitchFamily="18" charset="0"/>
                          <a:cs typeface="Times New Roman" pitchFamily="18" charset="0"/>
                        </a:rPr>
                        <a:t>cannot </a:t>
                      </a:r>
                      <a:r>
                        <a:rPr kumimoji="0" lang="en-US" sz="1600" b="0" i="0" u="none" strike="noStrike" cap="none" normalizeH="0" baseline="0" dirty="0">
                          <a:ln>
                            <a:noFill/>
                          </a:ln>
                          <a:solidFill>
                            <a:schemeClr val="tx1"/>
                          </a:solidFill>
                          <a:effectLst/>
                          <a:latin typeface="Times New Roman" pitchFamily="18" charset="0"/>
                          <a:cs typeface="Times New Roman" pitchFamily="18" charset="0"/>
                        </a:rPr>
                        <a:t>call the destructors in C#. C# unmanaged code collects garbage manually </a:t>
                      </a:r>
                      <a:endParaRPr kumimoji="0" lang="en-US" sz="16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4766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tab pos="895350" algn="l"/>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long</a:t>
                      </a:r>
                      <a:r>
                        <a:rPr kumimoji="0" lang="en-US" sz="1600" b="0" i="0" u="none" strike="noStrike" cap="none" normalizeH="0" baseline="0">
                          <a:ln>
                            <a:noFill/>
                          </a:ln>
                          <a:solidFill>
                            <a:schemeClr val="tx1"/>
                          </a:solidFill>
                          <a:effectLst/>
                          <a:latin typeface="Times New Roman" pitchFamily="18" charset="0"/>
                          <a:cs typeface="Times New Roman" pitchFamily="18" charset="0"/>
                        </a:rPr>
                        <a:t> type	</a:t>
                      </a:r>
                      <a:endParaRPr kumimoji="0" lang="en-US" sz="1600" b="0" i="0" u="none" strike="noStrike" cap="none" normalizeH="0" baseline="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Depends on the computer, can be 32 bits</a:t>
                      </a:r>
                      <a:endParaRPr kumimoji="0" lang="en-US" sz="16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Independent of the computer, 64 bits</a:t>
                      </a:r>
                      <a:endParaRPr kumimoji="0" lang="en-US" sz="1600" b="0" i="0" u="none" strike="noStrike" cap="none" normalizeH="0" baseline="0" dirty="0">
                        <a:ln>
                          <a:noFill/>
                        </a:ln>
                        <a:solidFill>
                          <a:schemeClr val="tx1"/>
                        </a:solidFill>
                        <a:effectLst/>
                        <a:latin typeface="Arial"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40158505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p:spPr>
        <p:txBody>
          <a:bodyPr/>
          <a:lstStyle/>
          <a:p>
            <a:fld id="{6BEC0A57-CBFA-4A64-BCE9-1BF881F296DE}" type="slidenum">
              <a:rPr lang="en-US" smtClean="0"/>
              <a:pPr/>
              <a:t>119</a:t>
            </a:fld>
            <a:endParaRPr lang="en-US"/>
          </a:p>
        </p:txBody>
      </p:sp>
      <p:sp>
        <p:nvSpPr>
          <p:cNvPr id="7171" name="Rectangle 2"/>
          <p:cNvSpPr>
            <a:spLocks noGrp="1" noChangeArrowheads="1"/>
          </p:cNvSpPr>
          <p:nvPr>
            <p:ph type="title"/>
          </p:nvPr>
        </p:nvSpPr>
        <p:spPr>
          <a:xfrm>
            <a:off x="1447800" y="152400"/>
            <a:ext cx="7162800" cy="381000"/>
          </a:xfrm>
        </p:spPr>
        <p:txBody>
          <a:bodyPr/>
          <a:lstStyle/>
          <a:p>
            <a:pPr eaLnBrk="1" hangingPunct="1"/>
            <a:r>
              <a:rPr lang="en-US" sz="2400" dirty="0"/>
              <a:t>C# Basics: Comparing C++ and C#</a:t>
            </a:r>
          </a:p>
        </p:txBody>
      </p:sp>
      <p:graphicFrame>
        <p:nvGraphicFramePr>
          <p:cNvPr id="446603" name="Group 139"/>
          <p:cNvGraphicFramePr>
            <a:graphicFrameLocks noGrp="1"/>
          </p:cNvGraphicFramePr>
          <p:nvPr>
            <p:ph idx="1"/>
          </p:nvPr>
        </p:nvGraphicFramePr>
        <p:xfrm>
          <a:off x="76200" y="622300"/>
          <a:ext cx="9067800" cy="4785038"/>
        </p:xfrm>
        <a:graphic>
          <a:graphicData uri="http://schemas.openxmlformats.org/drawingml/2006/table">
            <a:tbl>
              <a:tblPr/>
              <a:tblGrid>
                <a:gridCol w="13716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gridCol w="4343400">
                  <a:extLst>
                    <a:ext uri="{9D8B030D-6E8A-4147-A177-3AD203B41FA5}">
                      <a16:colId xmlns:a16="http://schemas.microsoft.com/office/drawing/2014/main" val="20002"/>
                    </a:ext>
                  </a:extLst>
                </a:gridCol>
              </a:tblGrid>
              <a:tr h="33521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Feature</a:t>
                      </a:r>
                      <a:endParaRPr kumimoji="0" lang="en-US" sz="1600" b="0" i="0" u="none" strike="noStrike" cap="none" normalizeH="0" baseline="0" dirty="0">
                        <a:ln>
                          <a:noFill/>
                        </a:ln>
                        <a:solidFill>
                          <a:schemeClr val="tx1"/>
                        </a:solidFill>
                        <a:effectLst/>
                        <a:latin typeface="Arial"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a:t>
                      </a:r>
                      <a:endParaRPr kumimoji="0" lang="en-US" sz="1600" b="0" i="0" u="none" strike="noStrike" cap="none" normalizeH="0" baseline="0">
                        <a:ln>
                          <a:noFill/>
                        </a:ln>
                        <a:solidFill>
                          <a:schemeClr val="tx1"/>
                        </a:solidFill>
                        <a:effectLst/>
                        <a:latin typeface="Arial"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C#</a:t>
                      </a:r>
                      <a:endParaRPr kumimoji="0" lang="en-US" sz="1600" b="0" i="0" u="none" strike="noStrike" cap="none" normalizeH="0" baseline="0">
                        <a:ln>
                          <a:noFill/>
                        </a:ln>
                        <a:solidFill>
                          <a:schemeClr val="tx1"/>
                        </a:solidFill>
                        <a:effectLst/>
                        <a:latin typeface="Arial"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10666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Array declaration</a:t>
                      </a:r>
                      <a:endParaRPr kumimoji="0" lang="en-US" sz="1600" b="0" i="0" u="none" strike="noStrike" cap="none" normalizeH="0" baseline="0">
                        <a:ln>
                          <a:noFill/>
                        </a:ln>
                        <a:solidFill>
                          <a:schemeClr val="tx1"/>
                        </a:solidFill>
                        <a:effectLst/>
                        <a:latin typeface="Arial"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The brackets "[]" appear following the array variable, e.g.,  </a:t>
                      </a:r>
                      <a:br>
                        <a:rPr kumimoji="0" lang="en-US" sz="1600" b="0" i="0" u="none" strike="noStrike" cap="none" normalizeH="0" baseline="0" dirty="0">
                          <a:ln>
                            <a:noFill/>
                          </a:ln>
                          <a:solidFill>
                            <a:schemeClr val="tx1"/>
                          </a:solidFill>
                          <a:effectLst/>
                          <a:latin typeface="Times New Roman" pitchFamily="18" charset="0"/>
                          <a:cs typeface="Times New Roman" pitchFamily="18" charset="0"/>
                        </a:rPr>
                      </a:br>
                      <a:r>
                        <a:rPr kumimoji="0" lang="en-US" sz="1600" b="0" i="0" u="none" strike="noStrike" cap="none" normalizeH="0" baseline="0" dirty="0" err="1">
                          <a:ln>
                            <a:noFill/>
                          </a:ln>
                          <a:solidFill>
                            <a:schemeClr val="tx1"/>
                          </a:solidFill>
                          <a:effectLst/>
                          <a:latin typeface="Courier New" pitchFamily="49" charset="0"/>
                          <a:ea typeface="Times New Roman" pitchFamily="18" charset="0"/>
                          <a:cs typeface="Courier New" pitchFamily="49" charset="0"/>
                        </a:rPr>
                        <a:t>int</a:t>
                      </a:r>
                      <a:r>
                        <a:rPr kumimoji="0" lang="en-US" sz="1600" b="0" i="0" u="none" strike="noStrike" cap="none" normalizeH="0" baseline="0" dirty="0">
                          <a:ln>
                            <a:noFill/>
                          </a:ln>
                          <a:solidFill>
                            <a:schemeClr val="tx1"/>
                          </a:solidFill>
                          <a:effectLst/>
                          <a:latin typeface="Courier New" pitchFamily="49" charset="0"/>
                          <a:ea typeface="Times New Roman" pitchFamily="18" charset="0"/>
                          <a:cs typeface="Courier New" pitchFamily="49" charset="0"/>
                        </a:rPr>
                        <a:t> </a:t>
                      </a:r>
                      <a:r>
                        <a:rPr kumimoji="0" lang="en-US" sz="1600" b="0" i="0" u="none" strike="noStrike" cap="none" normalizeH="0" baseline="0" dirty="0" err="1">
                          <a:ln>
                            <a:noFill/>
                          </a:ln>
                          <a:solidFill>
                            <a:schemeClr val="tx1"/>
                          </a:solidFill>
                          <a:effectLst/>
                          <a:latin typeface="Courier New" pitchFamily="49" charset="0"/>
                          <a:ea typeface="Times New Roman" pitchFamily="18" charset="0"/>
                          <a:cs typeface="Courier New" pitchFamily="49" charset="0"/>
                        </a:rPr>
                        <a:t>myArray</a:t>
                      </a:r>
                      <a:r>
                        <a:rPr kumimoji="0" lang="en-US" sz="1600" b="0" i="0" u="none" strike="noStrike" cap="none" normalizeH="0" baseline="0" dirty="0">
                          <a:ln>
                            <a:noFill/>
                          </a:ln>
                          <a:solidFill>
                            <a:schemeClr val="tx1"/>
                          </a:solidFill>
                          <a:effectLst/>
                          <a:latin typeface="Courier New" pitchFamily="49" charset="0"/>
                          <a:ea typeface="Times New Roman" pitchFamily="18" charset="0"/>
                          <a:cs typeface="Courier New" pitchFamily="49" charset="0"/>
                        </a:rPr>
                        <a:t>[] = {1,2,7};</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err="1">
                          <a:ln>
                            <a:noFill/>
                          </a:ln>
                          <a:solidFill>
                            <a:schemeClr val="tx1"/>
                          </a:solidFill>
                          <a:effectLst/>
                          <a:latin typeface="Courier New" pitchFamily="49" charset="0"/>
                          <a:cs typeface="Times New Roman" pitchFamily="18" charset="0"/>
                        </a:rPr>
                        <a:t>int</a:t>
                      </a:r>
                      <a:r>
                        <a:rPr kumimoji="0" lang="en-US" sz="1600" b="0" i="0" u="none" strike="noStrike" cap="none" normalizeH="0" baseline="0" dirty="0">
                          <a:ln>
                            <a:noFill/>
                          </a:ln>
                          <a:solidFill>
                            <a:schemeClr val="tx1"/>
                          </a:solidFill>
                          <a:effectLst/>
                          <a:latin typeface="Courier New" pitchFamily="49" charset="0"/>
                          <a:cs typeface="Times New Roman" pitchFamily="18" charset="0"/>
                        </a:rPr>
                        <a:t> </a:t>
                      </a:r>
                      <a:r>
                        <a:rPr kumimoji="0" lang="en-US" sz="1600" b="0" i="0" u="none" strike="noStrike" cap="none" normalizeH="0" baseline="0" dirty="0" err="1">
                          <a:ln>
                            <a:noFill/>
                          </a:ln>
                          <a:solidFill>
                            <a:schemeClr val="tx1"/>
                          </a:solidFill>
                          <a:effectLst/>
                          <a:latin typeface="Courier New" pitchFamily="49" charset="0"/>
                          <a:cs typeface="Times New Roman" pitchFamily="18" charset="0"/>
                        </a:rPr>
                        <a:t>myArray</a:t>
                      </a:r>
                      <a:r>
                        <a:rPr kumimoji="0" lang="en-US" sz="1600" b="0" i="0" u="none" strike="noStrike" cap="none" normalizeH="0" baseline="0" dirty="0">
                          <a:ln>
                            <a:noFill/>
                          </a:ln>
                          <a:solidFill>
                            <a:schemeClr val="tx1"/>
                          </a:solidFill>
                          <a:effectLst/>
                          <a:latin typeface="Courier New" pitchFamily="49" charset="0"/>
                          <a:cs typeface="Times New Roman" pitchFamily="18" charset="0"/>
                        </a:rPr>
                        <a:t> = new </a:t>
                      </a:r>
                      <a:r>
                        <a:rPr kumimoji="0" lang="en-US" sz="1600" b="0" i="0" u="none" strike="noStrike" cap="none" normalizeH="0" baseline="0" dirty="0" err="1">
                          <a:ln>
                            <a:noFill/>
                          </a:ln>
                          <a:solidFill>
                            <a:schemeClr val="tx1"/>
                          </a:solidFill>
                          <a:effectLst/>
                          <a:latin typeface="Courier New" pitchFamily="49" charset="0"/>
                          <a:cs typeface="Times New Roman" pitchFamily="18" charset="0"/>
                        </a:rPr>
                        <a:t>int</a:t>
                      </a:r>
                      <a:r>
                        <a:rPr kumimoji="0" lang="en-US" sz="1600" b="0" i="0" u="none" strike="noStrike" cap="none" normalizeH="0" baseline="0" dirty="0">
                          <a:ln>
                            <a:noFill/>
                          </a:ln>
                          <a:solidFill>
                            <a:schemeClr val="tx1"/>
                          </a:solidFill>
                          <a:effectLst/>
                          <a:latin typeface="Courier New" pitchFamily="49" charset="0"/>
                          <a:cs typeface="Times New Roman" pitchFamily="18" charset="0"/>
                        </a:rPr>
                        <a:t>[8];</a:t>
                      </a: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The brackets "[]" appear following the array type, e.g.,</a:t>
                      </a:r>
                      <a:r>
                        <a:rPr kumimoji="0" lang="en-US" sz="1600" b="0" i="0" u="none" strike="noStrike" cap="none" normalizeH="0" baseline="0">
                          <a:ln>
                            <a:noFill/>
                          </a:ln>
                          <a:solidFill>
                            <a:schemeClr val="tx1"/>
                          </a:solidFill>
                          <a:effectLst/>
                          <a:latin typeface="Courier New" pitchFamily="49" charset="0"/>
                          <a:ea typeface="Times New Roman" pitchFamily="18" charset="0"/>
                          <a:cs typeface="Courier New" pitchFamily="49" charset="0"/>
                        </a:rPr>
                        <a:t> </a:t>
                      </a:r>
                      <a:endParaRPr kumimoji="0" lang="en-US" sz="16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Courier New" pitchFamily="49" charset="0"/>
                          <a:cs typeface="Times New Roman" pitchFamily="18" charset="0"/>
                        </a:rPr>
                        <a:t>int[] myArray = new int[100];</a:t>
                      </a: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7903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String type and operation</a:t>
                      </a:r>
                      <a:endParaRPr kumimoji="0" lang="en-US" sz="1600" b="0" i="0" u="none" strike="noStrike" cap="none" normalizeH="0" baseline="0" dirty="0">
                        <a:ln>
                          <a:noFill/>
                        </a:ln>
                        <a:solidFill>
                          <a:schemeClr val="tx1"/>
                        </a:solidFill>
                        <a:effectLst/>
                        <a:latin typeface="Arial"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An array of characters with a terminator. Use functions: e.g., strcmp</a:t>
                      </a:r>
                      <a:endParaRPr kumimoji="0" lang="en-US" sz="1600" b="0" i="0" u="none" strike="noStrike" cap="none" normalizeH="0" baseline="0">
                        <a:ln>
                          <a:noFill/>
                        </a:ln>
                        <a:solidFill>
                          <a:schemeClr val="tx1"/>
                        </a:solidFill>
                        <a:effectLst/>
                        <a:latin typeface="Arial"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A string type is defined. One can use </a:t>
                      </a:r>
                      <a:r>
                        <a:rPr kumimoji="0" lang="en-US" sz="1600" b="0" i="0" u="none" strike="noStrike" cap="none" normalizeH="0" baseline="0">
                          <a:ln>
                            <a:noFill/>
                          </a:ln>
                          <a:solidFill>
                            <a:schemeClr val="tx1"/>
                          </a:solidFill>
                          <a:effectLst/>
                          <a:latin typeface="Courier New" pitchFamily="49" charset="0"/>
                          <a:ea typeface="Times New Roman" pitchFamily="18" charset="0"/>
                          <a:cs typeface="Courier New" pitchFamily="49" charset="0"/>
                        </a:rPr>
                        <a:t>==</a:t>
                      </a:r>
                      <a:r>
                        <a:rPr kumimoji="0" lang="en-US" sz="1600" b="0" i="0" u="none" strike="noStrike" cap="none" normalizeH="0" baseline="0">
                          <a:ln>
                            <a:noFill/>
                          </a:ln>
                          <a:solidFill>
                            <a:schemeClr val="tx1"/>
                          </a:solidFill>
                          <a:effectLst/>
                          <a:latin typeface="Times New Roman" pitchFamily="18" charset="0"/>
                          <a:cs typeface="Times New Roman" pitchFamily="18" charset="0"/>
                        </a:rPr>
                        <a:t> and </a:t>
                      </a:r>
                      <a:r>
                        <a:rPr kumimoji="0" lang="en-US" sz="1600" b="0" i="0" u="none" strike="noStrike" cap="none" normalizeH="0" baseline="0">
                          <a:ln>
                            <a:noFill/>
                          </a:ln>
                          <a:solidFill>
                            <a:schemeClr val="tx1"/>
                          </a:solidFill>
                          <a:effectLst/>
                          <a:latin typeface="Courier New" pitchFamily="49" charset="0"/>
                          <a:cs typeface="Times New Roman" pitchFamily="18" charset="0"/>
                        </a:rPr>
                        <a:t>!=</a:t>
                      </a:r>
                      <a:r>
                        <a:rPr kumimoji="0" lang="en-US" sz="1600" b="0" i="0" u="none" strike="noStrike" cap="none" normalizeH="0" baseline="0">
                          <a:ln>
                            <a:noFill/>
                          </a:ln>
                          <a:solidFill>
                            <a:schemeClr val="tx1"/>
                          </a:solidFill>
                          <a:effectLst/>
                          <a:latin typeface="Times New Roman" pitchFamily="18" charset="0"/>
                          <a:cs typeface="Times New Roman" pitchFamily="18" charset="0"/>
                        </a:rPr>
                        <a:t> to compare two string objects.</a:t>
                      </a:r>
                      <a:endParaRPr kumimoji="0" lang="en-US" sz="1600" b="0" i="0" u="none" strike="noStrike" cap="none" normalizeH="0" baseline="0">
                        <a:ln>
                          <a:noFill/>
                        </a:ln>
                        <a:solidFill>
                          <a:schemeClr val="tx1"/>
                        </a:solidFill>
                        <a:effectLst/>
                        <a:latin typeface="Arial"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79037">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Pointer</a:t>
                      </a:r>
                      <a:endParaRPr kumimoji="0" lang="en-US" sz="1600" b="0" i="0" u="none" strike="noStrike" cap="none" normalizeH="0" baseline="0">
                        <a:ln>
                          <a:noFill/>
                        </a:ln>
                        <a:solidFill>
                          <a:schemeClr val="tx1"/>
                        </a:solidFill>
                        <a:effectLst/>
                        <a:latin typeface="Arial"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Allowed.</a:t>
                      </a:r>
                      <a:endParaRPr kumimoji="0" lang="en-US" sz="1600" b="0" i="0" u="none" strike="noStrike" cap="none" normalizeH="0" baseline="0" dirty="0">
                        <a:ln>
                          <a:noFill/>
                        </a:ln>
                        <a:solidFill>
                          <a:schemeClr val="tx1"/>
                        </a:solidFill>
                        <a:effectLst/>
                        <a:latin typeface="Arial"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highlight>
                            <a:srgbClr val="FFFF00"/>
                          </a:highlight>
                          <a:latin typeface="Times New Roman" pitchFamily="18" charset="0"/>
                          <a:cs typeface="Times New Roman" pitchFamily="18" charset="0"/>
                        </a:rPr>
                        <a:t>Pointers are allowed only in unsafe mode</a:t>
                      </a:r>
                      <a:r>
                        <a:rPr kumimoji="0" lang="en-US" sz="1600" b="0" i="0" u="none" strike="noStrike" cap="none" normalizeH="0" baseline="0" dirty="0">
                          <a:ln>
                            <a:noFill/>
                          </a:ln>
                          <a:solidFill>
                            <a:schemeClr val="tx1"/>
                          </a:solidFill>
                          <a:effectLst/>
                          <a:latin typeface="Times New Roman" pitchFamily="18" charset="0"/>
                          <a:cs typeface="Times New Roman" pitchFamily="18" charset="0"/>
                        </a:rPr>
                        <a:t>, e.g.:</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ourier New" pitchFamily="49" charset="0"/>
                          <a:cs typeface="Times New Roman" pitchFamily="18" charset="0"/>
                        </a:rPr>
                        <a:t>unsafe { swap(&amp;x, &amp;y); }</a:t>
                      </a: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79037">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switch</a:t>
                      </a:r>
                      <a:r>
                        <a:rPr kumimoji="0" lang="en-US" sz="1600" b="0" i="0" u="none" strike="noStrike" cap="none" normalizeH="0" baseline="0">
                          <a:ln>
                            <a:noFill/>
                          </a:ln>
                          <a:solidFill>
                            <a:schemeClr val="tx1"/>
                          </a:solidFill>
                          <a:effectLst/>
                          <a:latin typeface="Times New Roman" pitchFamily="18" charset="0"/>
                          <a:cs typeface="Times New Roman" pitchFamily="18" charset="0"/>
                        </a:rPr>
                        <a:t> statement</a:t>
                      </a:r>
                      <a:endParaRPr kumimoji="0" lang="en-US" sz="1600" b="0" i="0" u="none" strike="noStrike" cap="none" normalizeH="0" baseline="0">
                        <a:ln>
                          <a:noFill/>
                        </a:ln>
                        <a:solidFill>
                          <a:schemeClr val="tx1"/>
                        </a:solidFill>
                        <a:effectLst/>
                        <a:latin typeface="Arial"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support fall through from one case label to another. Use </a:t>
                      </a:r>
                      <a:r>
                        <a:rPr kumimoji="0" lang="en-US" sz="1600" b="1" i="0" u="none" strike="noStrike" cap="none" normalizeH="0" baseline="0" dirty="0">
                          <a:ln>
                            <a:noFill/>
                          </a:ln>
                          <a:solidFill>
                            <a:schemeClr val="tx1"/>
                          </a:solidFill>
                          <a:effectLst/>
                          <a:latin typeface="Times New Roman" pitchFamily="18" charset="0"/>
                          <a:cs typeface="Times New Roman" pitchFamily="18" charset="0"/>
                        </a:rPr>
                        <a:t>break</a:t>
                      </a:r>
                      <a:r>
                        <a:rPr kumimoji="0" lang="en-US" sz="1600" b="0" i="0" u="none" strike="noStrike" cap="none" normalizeH="0" baseline="0" dirty="0">
                          <a:ln>
                            <a:noFill/>
                          </a:ln>
                          <a:solidFill>
                            <a:schemeClr val="tx1"/>
                          </a:solidFill>
                          <a:effectLst/>
                          <a:latin typeface="Times New Roman" pitchFamily="18" charset="0"/>
                          <a:cs typeface="Times New Roman" pitchFamily="18" charset="0"/>
                        </a:rPr>
                        <a:t> to exit.</a:t>
                      </a:r>
                      <a:endParaRPr kumimoji="0" lang="en-US" sz="1600" b="0" i="0" u="none" strike="noStrike" cap="none" normalizeH="0" baseline="0" dirty="0">
                        <a:ln>
                          <a:noFill/>
                        </a:ln>
                        <a:solidFill>
                          <a:schemeClr val="tx1"/>
                        </a:solidFill>
                        <a:effectLst/>
                        <a:latin typeface="Arial"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Does not support fall through from one case label to another. The break is implied.</a:t>
                      </a:r>
                      <a:endParaRPr kumimoji="0" lang="en-US" sz="1600" b="0" i="0" u="none" strike="noStrike" cap="none" normalizeH="0" baseline="0" dirty="0">
                        <a:ln>
                          <a:noFill/>
                        </a:ln>
                        <a:solidFill>
                          <a:schemeClr val="tx1"/>
                        </a:solidFill>
                        <a:effectLst/>
                        <a:latin typeface="Arial"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79037">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foreach </a:t>
                      </a:r>
                      <a:r>
                        <a:rPr kumimoji="0" lang="en-US" sz="1600" b="0" i="0" u="none" strike="noStrike" cap="none" normalizeH="0" baseline="0">
                          <a:ln>
                            <a:noFill/>
                          </a:ln>
                          <a:solidFill>
                            <a:schemeClr val="tx1"/>
                          </a:solidFill>
                          <a:effectLst/>
                          <a:latin typeface="Times New Roman" pitchFamily="18" charset="0"/>
                          <a:cs typeface="Times New Roman" pitchFamily="18" charset="0"/>
                        </a:rPr>
                        <a:t>statement</a:t>
                      </a:r>
                      <a:endParaRPr kumimoji="0" lang="en-US" sz="1600" b="0" i="0" u="none" strike="noStrike" cap="none" normalizeH="0" baseline="0">
                        <a:ln>
                          <a:noFill/>
                        </a:ln>
                        <a:solidFill>
                          <a:schemeClr val="tx1"/>
                        </a:solidFill>
                        <a:effectLst/>
                        <a:latin typeface="Arial"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Not supported.</a:t>
                      </a:r>
                      <a:endParaRPr kumimoji="0" lang="en-US" sz="1600" b="0" i="0" u="none" strike="noStrike" cap="none" normalizeH="0" baseline="0" dirty="0">
                        <a:ln>
                          <a:noFill/>
                        </a:ln>
                        <a:solidFill>
                          <a:schemeClr val="tx1"/>
                        </a:solidFill>
                        <a:effectLst/>
                        <a:latin typeface="Arial"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99"/>
                          </a:solidFill>
                          <a:effectLst/>
                          <a:latin typeface="Times New Roman" pitchFamily="18" charset="0"/>
                          <a:cs typeface="Times New Roman" pitchFamily="18" charset="0"/>
                        </a:rPr>
                        <a:t>Iterate design pattern</a:t>
                      </a:r>
                      <a:r>
                        <a:rPr kumimoji="0" lang="en-US" sz="1600" b="0" i="0" u="none" strike="noStrike" cap="none" normalizeH="0" baseline="0" dirty="0">
                          <a:ln>
                            <a:noFill/>
                          </a:ln>
                          <a:solidFill>
                            <a:schemeClr val="tx1"/>
                          </a:solidFill>
                          <a:effectLst/>
                          <a:latin typeface="Times New Roman" pitchFamily="18" charset="0"/>
                          <a:cs typeface="Times New Roman" pitchFamily="18" charset="0"/>
                        </a:rPr>
                        <a:t>:</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Used to iterate through arrays and collections.</a:t>
                      </a:r>
                      <a:endParaRPr kumimoji="0" lang="en-US" sz="1600" b="0" i="0" u="none" strike="noStrike" cap="none" normalizeH="0" baseline="0" dirty="0">
                        <a:ln>
                          <a:noFill/>
                        </a:ln>
                        <a:solidFill>
                          <a:schemeClr val="tx1"/>
                        </a:solidFill>
                        <a:effectLst/>
                        <a:latin typeface="Arial"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06668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pitchFamily="18" charset="0"/>
                          <a:cs typeface="Times New Roman" pitchFamily="18" charset="0"/>
                        </a:rPr>
                        <a:t>Value type and reference type</a:t>
                      </a:r>
                      <a:endParaRPr kumimoji="0" lang="en-US" sz="1600" b="0" i="0" u="none" strike="noStrike" cap="none" normalizeH="0" baseline="0">
                        <a:ln>
                          <a:noFill/>
                        </a:ln>
                        <a:solidFill>
                          <a:schemeClr val="tx1"/>
                        </a:solidFill>
                        <a:effectLst/>
                        <a:latin typeface="Arial"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cs typeface="Times New Roman" pitchFamily="18" charset="0"/>
                        </a:rPr>
                        <a:t>Primitive types are value types and pointer can be applied to both value and reference types</a:t>
                      </a:r>
                      <a:endParaRPr kumimoji="0" lang="en-US" sz="1600" b="0" i="0" u="none" strike="noStrike" cap="none" normalizeH="0" baseline="0" dirty="0">
                        <a:ln>
                          <a:noFill/>
                        </a:ln>
                        <a:solidFill>
                          <a:schemeClr val="tx1"/>
                        </a:solidFill>
                        <a:effectLst/>
                        <a:latin typeface="Arial"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2"/>
                          </a:solidFill>
                          <a:effectLst/>
                          <a:latin typeface="Times New Roman" pitchFamily="18" charset="0"/>
                          <a:cs typeface="Times New Roman" pitchFamily="18" charset="0"/>
                        </a:rPr>
                        <a:t>Value type can be automatically “</a:t>
                      </a:r>
                      <a:r>
                        <a:rPr kumimoji="0" lang="en-US" sz="1600" b="1" i="0" u="none" strike="noStrike" cap="none" normalizeH="0" baseline="0" dirty="0">
                          <a:ln>
                            <a:noFill/>
                          </a:ln>
                          <a:solidFill>
                            <a:schemeClr val="tx2"/>
                          </a:solidFill>
                          <a:effectLst/>
                          <a:latin typeface="Times New Roman" pitchFamily="18" charset="0"/>
                          <a:cs typeface="Times New Roman" pitchFamily="18" charset="0"/>
                        </a:rPr>
                        <a:t>boxed</a:t>
                      </a:r>
                      <a:r>
                        <a:rPr kumimoji="0" lang="en-US" sz="1600" b="0" i="0" u="none" strike="noStrike" cap="none" normalizeH="0" baseline="0" dirty="0">
                          <a:ln>
                            <a:noFill/>
                          </a:ln>
                          <a:solidFill>
                            <a:schemeClr val="tx2"/>
                          </a:solidFill>
                          <a:effectLst/>
                          <a:latin typeface="Times New Roman" pitchFamily="18" charset="0"/>
                          <a:cs typeface="Times New Roman" pitchFamily="18" charset="0"/>
                        </a:rPr>
                        <a:t>” into a reference type when a value is passed to a reference. A boxed value can be “</a:t>
                      </a:r>
                      <a:r>
                        <a:rPr kumimoji="0" lang="en-US" sz="1600" b="1" i="0" u="none" strike="noStrike" cap="none" normalizeH="0" baseline="0" dirty="0">
                          <a:ln>
                            <a:noFill/>
                          </a:ln>
                          <a:solidFill>
                            <a:schemeClr val="tx2"/>
                          </a:solidFill>
                          <a:effectLst/>
                          <a:latin typeface="Times New Roman" pitchFamily="18" charset="0"/>
                          <a:cs typeface="Times New Roman" pitchFamily="18" charset="0"/>
                        </a:rPr>
                        <a:t>unboxed</a:t>
                      </a:r>
                      <a:r>
                        <a:rPr kumimoji="0" lang="en-US" sz="1600" b="0" i="0" u="none" strike="noStrike" cap="none" normalizeH="0" baseline="0" dirty="0">
                          <a:ln>
                            <a:noFill/>
                          </a:ln>
                          <a:solidFill>
                            <a:schemeClr val="tx2"/>
                          </a:solidFill>
                          <a:effectLst/>
                          <a:latin typeface="Times New Roman" pitchFamily="18" charset="0"/>
                          <a:cs typeface="Times New Roman" pitchFamily="18" charset="0"/>
                        </a:rPr>
                        <a:t>” when it is passed to a value type variable</a:t>
                      </a:r>
                      <a:endParaRPr kumimoji="0" lang="en-US" sz="1600" b="0" i="0" u="none" strike="noStrike" cap="none" normalizeH="0" baseline="0" dirty="0">
                        <a:ln>
                          <a:noFill/>
                        </a:ln>
                        <a:solidFill>
                          <a:schemeClr val="tx2"/>
                        </a:solidFill>
                        <a:effectLst/>
                        <a:latin typeface="Arial" pitchFamily="34" charset="0"/>
                      </a:endParaRPr>
                    </a:p>
                  </a:txBody>
                  <a:tcPr marT="45697" marB="4569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grpSp>
        <p:nvGrpSpPr>
          <p:cNvPr id="4" name="Group 3"/>
          <p:cNvGrpSpPr/>
          <p:nvPr/>
        </p:nvGrpSpPr>
        <p:grpSpPr>
          <a:xfrm>
            <a:off x="212725" y="5424488"/>
            <a:ext cx="8778875" cy="1204912"/>
            <a:chOff x="212725" y="5424488"/>
            <a:chExt cx="8778875" cy="1204912"/>
          </a:xfrm>
        </p:grpSpPr>
        <p:sp>
          <p:nvSpPr>
            <p:cNvPr id="7206" name="Text Box 77"/>
            <p:cNvSpPr txBox="1">
              <a:spLocks noChangeArrowheads="1"/>
            </p:cNvSpPr>
            <p:nvPr/>
          </p:nvSpPr>
          <p:spPr bwMode="auto">
            <a:xfrm>
              <a:off x="1600200" y="5438775"/>
              <a:ext cx="7391400" cy="1190625"/>
            </a:xfrm>
            <a:prstGeom prst="rect">
              <a:avLst/>
            </a:prstGeom>
            <a:noFill/>
            <a:ln w="9525">
              <a:noFill/>
              <a:miter lim="800000"/>
              <a:headEnd/>
              <a:tailEnd/>
            </a:ln>
          </p:spPr>
          <p:txBody>
            <a:bodyPr>
              <a:spAutoFit/>
            </a:bodyPr>
            <a:lstStyle/>
            <a:p>
              <a:pPr>
                <a:tabLst>
                  <a:tab pos="3886200" algn="l"/>
                </a:tabLst>
              </a:pPr>
              <a:r>
                <a:rPr lang="en-US" dirty="0">
                  <a:solidFill>
                    <a:schemeClr val="tx2"/>
                  </a:solidFill>
                </a:rPr>
                <a:t>int v = 55;</a:t>
              </a:r>
            </a:p>
            <a:p>
              <a:pPr>
                <a:tabLst>
                  <a:tab pos="3886200" algn="l"/>
                </a:tabLst>
              </a:pPr>
              <a:r>
                <a:rPr lang="en-US" dirty="0">
                  <a:solidFill>
                    <a:schemeClr val="tx2"/>
                  </a:solidFill>
                </a:rPr>
                <a:t>object x = v; 	//box int value v into reference type</a:t>
              </a:r>
            </a:p>
            <a:p>
              <a:pPr>
                <a:tabLst>
                  <a:tab pos="3886200" algn="l"/>
                </a:tabLst>
              </a:pPr>
              <a:r>
                <a:rPr lang="en-US" dirty="0">
                  <a:solidFill>
                    <a:schemeClr val="tx2"/>
                  </a:solidFill>
                </a:rPr>
                <a:t>Console.WriteLine ("Value is: {0}", x);	</a:t>
              </a:r>
            </a:p>
            <a:p>
              <a:pPr>
                <a:tabLst>
                  <a:tab pos="3886200" algn="l"/>
                </a:tabLst>
              </a:pPr>
              <a:r>
                <a:rPr lang="en-US" dirty="0">
                  <a:solidFill>
                    <a:schemeClr val="tx2"/>
                  </a:solidFill>
                </a:rPr>
                <a:t>int v2 = (int) x;	// unbox / cast an object</a:t>
              </a:r>
            </a:p>
          </p:txBody>
        </p:sp>
        <p:sp>
          <p:nvSpPr>
            <p:cNvPr id="7207" name="Text Box 136"/>
            <p:cNvSpPr txBox="1">
              <a:spLocks noChangeArrowheads="1"/>
            </p:cNvSpPr>
            <p:nvPr/>
          </p:nvSpPr>
          <p:spPr bwMode="auto">
            <a:xfrm>
              <a:off x="212725" y="5424488"/>
              <a:ext cx="1060450" cy="366712"/>
            </a:xfrm>
            <a:prstGeom prst="rect">
              <a:avLst/>
            </a:prstGeom>
            <a:noFill/>
            <a:ln w="9525">
              <a:noFill/>
              <a:miter lim="800000"/>
              <a:headEnd/>
              <a:tailEnd/>
            </a:ln>
          </p:spPr>
          <p:txBody>
            <a:bodyPr wrap="none">
              <a:spAutoFit/>
            </a:bodyPr>
            <a:lstStyle/>
            <a:p>
              <a:r>
                <a:rPr lang="en-US" dirty="0">
                  <a:solidFill>
                    <a:schemeClr val="tx2"/>
                  </a:solidFill>
                </a:rPr>
                <a:t>Example:</a:t>
              </a:r>
            </a:p>
          </p:txBody>
        </p:sp>
      </p:grpSp>
      <p:cxnSp>
        <p:nvCxnSpPr>
          <p:cNvPr id="3" name="Straight Arrow Connector 2"/>
          <p:cNvCxnSpPr/>
          <p:nvPr/>
        </p:nvCxnSpPr>
        <p:spPr bwMode="auto">
          <a:xfrm flipH="1">
            <a:off x="3276600" y="4953000"/>
            <a:ext cx="1600200" cy="65484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421085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77AF3603-4B80-4C84-8072-8B968EBF7773}" type="slidenum">
              <a:rPr kumimoji="0" lang="en-US" sz="1800" b="0" i="0" u="none" strike="noStrike" kern="1200" cap="none" spc="0" normalizeH="0" baseline="0" noProof="0" smtClean="0">
                <a:ln>
                  <a:noFill/>
                </a:ln>
                <a:solidFill>
                  <a:srgbClr val="333399"/>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12</a:t>
            </a:fld>
            <a:endParaRPr kumimoji="0" lang="en-US" sz="1800" b="0" i="0" u="none" strike="noStrike" kern="1200" cap="none" spc="0" normalizeH="0" baseline="0" noProof="0">
              <a:ln>
                <a:noFill/>
              </a:ln>
              <a:solidFill>
                <a:srgbClr val="333399"/>
              </a:solidFill>
              <a:effectLst/>
              <a:uLnTx/>
              <a:uFillTx/>
              <a:latin typeface="Times New Roman" pitchFamily="18" charset="0"/>
              <a:ea typeface="+mn-ea"/>
              <a:cs typeface="+mn-cs"/>
            </a:endParaRPr>
          </a:p>
        </p:txBody>
      </p:sp>
      <p:sp>
        <p:nvSpPr>
          <p:cNvPr id="13315" name="Rectangle 2"/>
          <p:cNvSpPr>
            <a:spLocks noGrp="1" noChangeArrowheads="1"/>
          </p:cNvSpPr>
          <p:nvPr>
            <p:ph type="title"/>
          </p:nvPr>
        </p:nvSpPr>
        <p:spPr/>
        <p:txBody>
          <a:bodyPr/>
          <a:lstStyle/>
          <a:p>
            <a:pPr eaLnBrk="1" hangingPunct="1"/>
            <a:r>
              <a:rPr lang="en-GB"/>
              <a:t>Characteristics of Distributed Systems</a:t>
            </a:r>
          </a:p>
        </p:txBody>
      </p:sp>
      <p:sp>
        <p:nvSpPr>
          <p:cNvPr id="13316" name="Rectangle 3"/>
          <p:cNvSpPr>
            <a:spLocks noGrp="1" noChangeArrowheads="1"/>
          </p:cNvSpPr>
          <p:nvPr>
            <p:ph type="body" idx="1"/>
          </p:nvPr>
        </p:nvSpPr>
        <p:spPr/>
        <p:txBody>
          <a:bodyPr/>
          <a:lstStyle/>
          <a:p>
            <a:pPr eaLnBrk="1" hangingPunct="1"/>
            <a:r>
              <a:rPr lang="en-GB" dirty="0"/>
              <a:t>Resource sharing and synchronization</a:t>
            </a:r>
          </a:p>
          <a:p>
            <a:pPr eaLnBrk="1" hangingPunct="1"/>
            <a:r>
              <a:rPr lang="en-GB" dirty="0"/>
              <a:t>Openness and standardization</a:t>
            </a:r>
          </a:p>
          <a:p>
            <a:pPr eaLnBrk="1" hangingPunct="1"/>
            <a:r>
              <a:rPr lang="en-GB" dirty="0">
                <a:highlight>
                  <a:srgbClr val="FFFF00"/>
                </a:highlight>
              </a:rPr>
              <a:t>Concurrency and parallelism</a:t>
            </a:r>
          </a:p>
          <a:p>
            <a:pPr eaLnBrk="1" hangingPunct="1"/>
            <a:r>
              <a:rPr lang="en-GB" dirty="0"/>
              <a:t>Scalability</a:t>
            </a:r>
          </a:p>
          <a:p>
            <a:pPr eaLnBrk="1" hangingPunct="1"/>
            <a:r>
              <a:rPr lang="en-GB" dirty="0"/>
              <a:t>Dependability and Fault tolerance</a:t>
            </a:r>
          </a:p>
          <a:p>
            <a:pPr eaLnBrk="1" hangingPunct="1"/>
            <a:r>
              <a:rPr lang="en-GB" dirty="0"/>
              <a:t>Transparency</a:t>
            </a:r>
          </a:p>
          <a:p>
            <a:pPr eaLnBrk="1" hangingPunct="1"/>
            <a:endParaRPr lang="en-GB" dirty="0"/>
          </a:p>
        </p:txBody>
      </p:sp>
    </p:spTree>
  </p:cSld>
  <p:clrMapOvr>
    <a:masterClrMapping/>
  </p:clrMapOvr>
  <p:extLst>
    <p:ext uri="{6950BFC3-D8DA-4A85-94F7-54DA5524770B}">
      <p188:commentRel xmlns:p188="http://schemas.microsoft.com/office/powerpoint/2018/8/main" r:id="rId3"/>
    </p:ext>
  </p:extLs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noFill/>
        </p:spPr>
        <p:txBody>
          <a:bodyPr/>
          <a:lstStyle/>
          <a:p>
            <a:fld id="{23231C1B-2278-433F-B07F-B8EFBFBCA370}" type="slidenum">
              <a:rPr lang="en-US" smtClean="0"/>
              <a:pPr/>
              <a:t>120</a:t>
            </a:fld>
            <a:endParaRPr lang="en-US"/>
          </a:p>
        </p:txBody>
      </p:sp>
      <p:sp>
        <p:nvSpPr>
          <p:cNvPr id="8195" name="Rectangle 2"/>
          <p:cNvSpPr>
            <a:spLocks noChangeArrowheads="1"/>
          </p:cNvSpPr>
          <p:nvPr/>
        </p:nvSpPr>
        <p:spPr bwMode="auto">
          <a:xfrm>
            <a:off x="587375" y="117475"/>
            <a:ext cx="8480425" cy="644525"/>
          </a:xfrm>
          <a:prstGeom prst="rect">
            <a:avLst/>
          </a:prstGeom>
          <a:noFill/>
          <a:ln w="9525">
            <a:noFill/>
            <a:miter lim="800000"/>
            <a:headEnd/>
            <a:tailEnd/>
          </a:ln>
        </p:spPr>
        <p:txBody>
          <a:bodyPr lIns="96736" tIns="48368" rIns="96736" bIns="48368" anchor="ctr"/>
          <a:lstStyle/>
          <a:p>
            <a:pPr marL="363538" indent="-363538" algn="ctr" defTabSz="966788">
              <a:lnSpc>
                <a:spcPct val="85000"/>
              </a:lnSpc>
              <a:spcBef>
                <a:spcPct val="20000"/>
              </a:spcBef>
            </a:pPr>
            <a:r>
              <a:rPr lang="en-US" sz="3400" b="1">
                <a:solidFill>
                  <a:schemeClr val="folHlink"/>
                </a:solidFill>
                <a:cs typeface="Times New Roman" pitchFamily="18" charset="0"/>
              </a:rPr>
              <a:t>Primitive Types and Ranges in C and </a:t>
            </a:r>
            <a:r>
              <a:rPr lang="en-US" sz="3400" b="1" i="1">
                <a:solidFill>
                  <a:schemeClr val="folHlink"/>
                </a:solidFill>
                <a:cs typeface="Times New Roman" pitchFamily="18" charset="0"/>
              </a:rPr>
              <a:t>C++</a:t>
            </a:r>
            <a:r>
              <a:rPr lang="en-US" sz="3400" b="1">
                <a:solidFill>
                  <a:schemeClr val="folHlink"/>
                </a:solidFill>
              </a:rPr>
              <a:t> </a:t>
            </a:r>
          </a:p>
        </p:txBody>
      </p:sp>
      <p:sp>
        <p:nvSpPr>
          <p:cNvPr id="8196" name="Rectangle 3"/>
          <p:cNvSpPr>
            <a:spLocks noChangeArrowheads="1"/>
          </p:cNvSpPr>
          <p:nvPr/>
        </p:nvSpPr>
        <p:spPr bwMode="auto">
          <a:xfrm>
            <a:off x="644525" y="806450"/>
            <a:ext cx="7951788" cy="5930900"/>
          </a:xfrm>
          <a:prstGeom prst="rect">
            <a:avLst/>
          </a:prstGeom>
          <a:noFill/>
          <a:ln w="9525">
            <a:noFill/>
            <a:miter lim="800000"/>
            <a:headEnd/>
            <a:tailEnd/>
          </a:ln>
        </p:spPr>
        <p:txBody>
          <a:bodyPr lIns="96736" tIns="48368" rIns="96736" bIns="48368">
            <a:spAutoFit/>
          </a:bodyPr>
          <a:lstStyle/>
          <a:p>
            <a:pPr marL="63500" indent="3175" algn="just" defTabSz="966788">
              <a:tabLst>
                <a:tab pos="3021013" algn="l"/>
                <a:tab pos="7127875" algn="l"/>
              </a:tabLst>
            </a:pPr>
            <a:r>
              <a:rPr lang="en-US" sz="2100" dirty="0">
                <a:solidFill>
                  <a:schemeClr val="folHlink"/>
                </a:solidFill>
                <a:cs typeface="Times New Roman" pitchFamily="18" charset="0"/>
              </a:rPr>
              <a:t>    Type	</a:t>
            </a:r>
            <a:r>
              <a:rPr lang="en-US" sz="2100" dirty="0">
                <a:solidFill>
                  <a:srgbClr val="FF0000"/>
                </a:solidFill>
                <a:cs typeface="Times New Roman" pitchFamily="18" charset="0"/>
              </a:rPr>
              <a:t>Guaranteed minimum range</a:t>
            </a:r>
            <a:r>
              <a:rPr lang="en-US" sz="2100" dirty="0">
                <a:solidFill>
                  <a:schemeClr val="folHlink"/>
                </a:solidFill>
                <a:cs typeface="Times New Roman" pitchFamily="18" charset="0"/>
              </a:rPr>
              <a:t>	</a:t>
            </a:r>
            <a:r>
              <a:rPr lang="en-US" sz="2100" dirty="0">
                <a:solidFill>
                  <a:schemeClr val="folHlink"/>
                </a:solidFill>
                <a:cs typeface="Times New Roman" pitchFamily="18" charset="0"/>
                <a:sym typeface="Symbol" pitchFamily="18" charset="2"/>
              </a:rPr>
              <a:t> </a:t>
            </a:r>
            <a:r>
              <a:rPr lang="en-US" sz="2100" dirty="0">
                <a:solidFill>
                  <a:schemeClr val="folHlink"/>
                </a:solidFill>
                <a:cs typeface="Times New Roman" pitchFamily="18" charset="0"/>
              </a:rPr>
              <a:t>bits</a:t>
            </a:r>
          </a:p>
          <a:p>
            <a:pPr marL="63500" indent="3175" algn="just" defTabSz="966788">
              <a:lnSpc>
                <a:spcPct val="120000"/>
              </a:lnSpc>
              <a:tabLst>
                <a:tab pos="3021013" algn="l"/>
                <a:tab pos="7127875" algn="l"/>
              </a:tabLst>
            </a:pPr>
            <a:r>
              <a:rPr lang="en-US" sz="2100" i="1" dirty="0">
                <a:cs typeface="Times New Roman" pitchFamily="18" charset="0"/>
              </a:rPr>
              <a:t>bool	true/false</a:t>
            </a:r>
            <a:r>
              <a:rPr lang="en-US" sz="2100" dirty="0">
                <a:cs typeface="Times New Roman" pitchFamily="18" charset="0"/>
              </a:rPr>
              <a:t>	1 (8)</a:t>
            </a:r>
          </a:p>
          <a:p>
            <a:pPr marL="63500" indent="3175" algn="just" defTabSz="966788">
              <a:tabLst>
                <a:tab pos="3021013" algn="l"/>
                <a:tab pos="7127875" algn="l"/>
              </a:tabLst>
            </a:pPr>
            <a:r>
              <a:rPr lang="en-US" sz="2100" dirty="0">
                <a:cs typeface="Times New Roman" pitchFamily="18" charset="0"/>
              </a:rPr>
              <a:t>char	-127 to 127  or  0 to 255	8</a:t>
            </a:r>
          </a:p>
          <a:p>
            <a:pPr marL="63500" indent="3175" algn="just" defTabSz="966788">
              <a:tabLst>
                <a:tab pos="3021013" algn="l"/>
                <a:tab pos="7127875" algn="l"/>
              </a:tabLst>
            </a:pPr>
            <a:r>
              <a:rPr lang="en-US" sz="2100" dirty="0">
                <a:cs typeface="Times New Roman" pitchFamily="18" charset="0"/>
              </a:rPr>
              <a:t>signed char	-127 to 127	8</a:t>
            </a:r>
          </a:p>
          <a:p>
            <a:pPr marL="63500" indent="3175" algn="just" defTabSz="966788">
              <a:tabLst>
                <a:tab pos="3021013" algn="l"/>
                <a:tab pos="7127875" algn="l"/>
              </a:tabLst>
            </a:pPr>
            <a:r>
              <a:rPr lang="en-US" sz="2100" dirty="0">
                <a:cs typeface="Times New Roman" pitchFamily="18" charset="0"/>
              </a:rPr>
              <a:t>unsigned char	0 to 255	8</a:t>
            </a:r>
          </a:p>
          <a:p>
            <a:pPr marL="63500" indent="3175" algn="just" defTabSz="966788">
              <a:tabLst>
                <a:tab pos="3021013" algn="l"/>
                <a:tab pos="7127875" algn="l"/>
              </a:tabLst>
            </a:pPr>
            <a:r>
              <a:rPr lang="en-US" sz="2100" dirty="0">
                <a:cs typeface="Times New Roman" pitchFamily="18" charset="0"/>
              </a:rPr>
              <a:t>int	-32,768 to 32,767	16</a:t>
            </a:r>
          </a:p>
          <a:p>
            <a:pPr marL="63500" indent="3175" algn="just" defTabSz="966788">
              <a:tabLst>
                <a:tab pos="3021013" algn="l"/>
                <a:tab pos="7127875" algn="l"/>
              </a:tabLst>
            </a:pPr>
            <a:r>
              <a:rPr lang="en-US" sz="2100" dirty="0">
                <a:cs typeface="Times New Roman" pitchFamily="18" charset="0"/>
              </a:rPr>
              <a:t>signed </a:t>
            </a:r>
            <a:r>
              <a:rPr lang="en-US" sz="2100" i="1" dirty="0">
                <a:cs typeface="Times New Roman" pitchFamily="18" charset="0"/>
              </a:rPr>
              <a:t>int</a:t>
            </a:r>
            <a:r>
              <a:rPr lang="en-US" sz="2100" dirty="0">
                <a:cs typeface="Times New Roman" pitchFamily="18" charset="0"/>
              </a:rPr>
              <a:t>	same as int	16</a:t>
            </a:r>
          </a:p>
          <a:p>
            <a:pPr marL="63500" indent="3175" algn="just" defTabSz="966788">
              <a:tabLst>
                <a:tab pos="3021013" algn="l"/>
                <a:tab pos="7127875" algn="l"/>
              </a:tabLst>
            </a:pPr>
            <a:r>
              <a:rPr lang="en-US" sz="2100" dirty="0">
                <a:cs typeface="Times New Roman" pitchFamily="18" charset="0"/>
              </a:rPr>
              <a:t>unsigned </a:t>
            </a:r>
            <a:r>
              <a:rPr lang="en-US" sz="2100" i="1" dirty="0">
                <a:cs typeface="Times New Roman" pitchFamily="18" charset="0"/>
              </a:rPr>
              <a:t>int</a:t>
            </a:r>
            <a:r>
              <a:rPr lang="en-US" sz="2100" dirty="0">
                <a:cs typeface="Times New Roman" pitchFamily="18" charset="0"/>
              </a:rPr>
              <a:t>	0 to 65,535	16</a:t>
            </a:r>
          </a:p>
          <a:p>
            <a:pPr marL="63500" indent="3175" algn="just" defTabSz="966788">
              <a:tabLst>
                <a:tab pos="3021013" algn="l"/>
                <a:tab pos="7127875" algn="l"/>
              </a:tabLst>
            </a:pPr>
            <a:r>
              <a:rPr lang="en-US" sz="2100" dirty="0">
                <a:cs typeface="Times New Roman" pitchFamily="18" charset="0"/>
              </a:rPr>
              <a:t>short </a:t>
            </a:r>
            <a:r>
              <a:rPr lang="en-US" sz="2100" i="1" dirty="0">
                <a:cs typeface="Times New Roman" pitchFamily="18" charset="0"/>
              </a:rPr>
              <a:t>int</a:t>
            </a:r>
            <a:r>
              <a:rPr lang="en-US" sz="2100" dirty="0">
                <a:cs typeface="Times New Roman" pitchFamily="18" charset="0"/>
              </a:rPr>
              <a:t>	 -32,768 to 32,767 	16</a:t>
            </a:r>
          </a:p>
          <a:p>
            <a:pPr marL="63500" indent="3175" algn="just" defTabSz="966788">
              <a:tabLst>
                <a:tab pos="3021013" algn="l"/>
                <a:tab pos="7127875" algn="l"/>
              </a:tabLst>
            </a:pPr>
            <a:r>
              <a:rPr lang="en-US" sz="2100" dirty="0">
                <a:cs typeface="Times New Roman" pitchFamily="18" charset="0"/>
              </a:rPr>
              <a:t>signed short </a:t>
            </a:r>
            <a:r>
              <a:rPr lang="en-US" sz="2100" i="1" dirty="0">
                <a:cs typeface="Times New Roman" pitchFamily="18" charset="0"/>
              </a:rPr>
              <a:t>int</a:t>
            </a:r>
            <a:r>
              <a:rPr lang="en-US" sz="2100" dirty="0">
                <a:cs typeface="Times New Roman" pitchFamily="18" charset="0"/>
              </a:rPr>
              <a:t>	same as short int 	16</a:t>
            </a:r>
          </a:p>
          <a:p>
            <a:pPr marL="63500" indent="3175" algn="just" defTabSz="966788">
              <a:tabLst>
                <a:tab pos="3021013" algn="l"/>
                <a:tab pos="7127875" algn="l"/>
              </a:tabLst>
            </a:pPr>
            <a:r>
              <a:rPr lang="en-US" sz="2100" dirty="0">
                <a:cs typeface="Times New Roman" pitchFamily="18" charset="0"/>
              </a:rPr>
              <a:t>unsigned short </a:t>
            </a:r>
            <a:r>
              <a:rPr lang="en-US" sz="2100" i="1" dirty="0">
                <a:cs typeface="Times New Roman" pitchFamily="18" charset="0"/>
              </a:rPr>
              <a:t>int</a:t>
            </a:r>
            <a:r>
              <a:rPr lang="en-US" sz="2100" dirty="0">
                <a:cs typeface="Times New Roman" pitchFamily="18" charset="0"/>
              </a:rPr>
              <a:t>	unsigned int 	16</a:t>
            </a:r>
          </a:p>
          <a:p>
            <a:pPr marL="63500" indent="3175" algn="just" defTabSz="966788">
              <a:tabLst>
                <a:tab pos="3021013" algn="l"/>
                <a:tab pos="7127875" algn="l"/>
              </a:tabLst>
            </a:pPr>
            <a:r>
              <a:rPr lang="en-US" sz="2100" dirty="0">
                <a:solidFill>
                  <a:srgbClr val="0000FF"/>
                </a:solidFill>
                <a:cs typeface="Times New Roman" pitchFamily="18" charset="0"/>
              </a:rPr>
              <a:t>long </a:t>
            </a:r>
            <a:r>
              <a:rPr lang="en-US" sz="2100" i="1" dirty="0">
                <a:solidFill>
                  <a:srgbClr val="0000FF"/>
                </a:solidFill>
                <a:cs typeface="Times New Roman" pitchFamily="18" charset="0"/>
              </a:rPr>
              <a:t>int</a:t>
            </a:r>
            <a:r>
              <a:rPr lang="en-US" sz="2100" dirty="0">
                <a:solidFill>
                  <a:srgbClr val="0000FF"/>
                </a:solidFill>
                <a:cs typeface="Times New Roman" pitchFamily="18" charset="0"/>
              </a:rPr>
              <a:t>	</a:t>
            </a:r>
            <a:r>
              <a:rPr lang="en-US" sz="2100" dirty="0">
                <a:solidFill>
                  <a:srgbClr val="0000FF"/>
                </a:solidFill>
                <a:cs typeface="Times New Roman" pitchFamily="18" charset="0"/>
                <a:sym typeface="Symbol" pitchFamily="18" charset="2"/>
              </a:rPr>
              <a:t></a:t>
            </a:r>
            <a:r>
              <a:rPr lang="en-US" sz="2100" dirty="0">
                <a:solidFill>
                  <a:srgbClr val="0000FF"/>
                </a:solidFill>
                <a:cs typeface="Times New Roman" pitchFamily="18" charset="0"/>
              </a:rPr>
              <a:t>2,147,483,647 	32</a:t>
            </a:r>
          </a:p>
          <a:p>
            <a:pPr marL="63500" indent="3175" algn="just" defTabSz="966788">
              <a:tabLst>
                <a:tab pos="3021013" algn="l"/>
                <a:tab pos="7127875" algn="l"/>
              </a:tabLst>
            </a:pPr>
            <a:r>
              <a:rPr lang="en-US" sz="2100" dirty="0">
                <a:cs typeface="Times New Roman" pitchFamily="18" charset="0"/>
              </a:rPr>
              <a:t>signed long </a:t>
            </a:r>
            <a:r>
              <a:rPr lang="en-US" sz="2100" i="1" dirty="0">
                <a:cs typeface="Times New Roman" pitchFamily="18" charset="0"/>
              </a:rPr>
              <a:t>int</a:t>
            </a:r>
            <a:r>
              <a:rPr lang="en-US" sz="2100" dirty="0">
                <a:cs typeface="Times New Roman" pitchFamily="18" charset="0"/>
              </a:rPr>
              <a:t>	</a:t>
            </a:r>
            <a:r>
              <a:rPr lang="en-US" sz="2100" dirty="0">
                <a:cs typeface="Times New Roman" pitchFamily="18" charset="0"/>
                <a:sym typeface="Symbol" pitchFamily="18" charset="2"/>
              </a:rPr>
              <a:t>same as </a:t>
            </a:r>
            <a:r>
              <a:rPr lang="en-US" sz="2100" dirty="0">
                <a:cs typeface="Times New Roman" pitchFamily="18" charset="0"/>
              </a:rPr>
              <a:t>long int</a:t>
            </a:r>
            <a:r>
              <a:rPr lang="en-US" sz="2100" dirty="0">
                <a:cs typeface="Times New Roman" pitchFamily="18" charset="0"/>
                <a:sym typeface="Symbol" pitchFamily="18" charset="2"/>
              </a:rPr>
              <a:t> </a:t>
            </a:r>
            <a:r>
              <a:rPr lang="en-US" sz="2100" dirty="0">
                <a:cs typeface="Times New Roman" pitchFamily="18" charset="0"/>
              </a:rPr>
              <a:t>	32</a:t>
            </a:r>
          </a:p>
          <a:p>
            <a:pPr marL="63500" indent="3175" algn="just" defTabSz="966788">
              <a:tabLst>
                <a:tab pos="3021013" algn="l"/>
                <a:tab pos="7127875" algn="l"/>
              </a:tabLst>
            </a:pPr>
            <a:r>
              <a:rPr lang="en-US" sz="2100" dirty="0">
                <a:cs typeface="Times New Roman" pitchFamily="18" charset="0"/>
              </a:rPr>
              <a:t>unsigned long </a:t>
            </a:r>
            <a:r>
              <a:rPr lang="en-US" sz="2100" i="1" dirty="0">
                <a:cs typeface="Times New Roman" pitchFamily="18" charset="0"/>
              </a:rPr>
              <a:t>int</a:t>
            </a:r>
            <a:r>
              <a:rPr lang="en-US" sz="2100" dirty="0">
                <a:cs typeface="Times New Roman" pitchFamily="18" charset="0"/>
              </a:rPr>
              <a:t>	</a:t>
            </a:r>
            <a:r>
              <a:rPr lang="en-US" sz="2100" dirty="0">
                <a:cs typeface="Times New Roman" pitchFamily="18" charset="0"/>
                <a:sym typeface="Symbol" pitchFamily="18" charset="2"/>
              </a:rPr>
              <a:t>0 to </a:t>
            </a:r>
            <a:r>
              <a:rPr lang="en-US" sz="2100" dirty="0">
                <a:cs typeface="Times New Roman" pitchFamily="18" charset="0"/>
              </a:rPr>
              <a:t>4,294,967,295 	32</a:t>
            </a:r>
          </a:p>
          <a:p>
            <a:pPr marL="63500" indent="3175" algn="just" defTabSz="966788">
              <a:tabLst>
                <a:tab pos="3021013" algn="l"/>
                <a:tab pos="7127875" algn="l"/>
              </a:tabLst>
            </a:pPr>
            <a:r>
              <a:rPr lang="en-US" sz="2100" dirty="0">
                <a:cs typeface="Times New Roman" pitchFamily="18" charset="0"/>
              </a:rPr>
              <a:t>float	6 decimal digits of precision	32</a:t>
            </a:r>
          </a:p>
          <a:p>
            <a:pPr marL="63500" indent="3175" algn="just" defTabSz="966788">
              <a:tabLst>
                <a:tab pos="3021013" algn="l"/>
                <a:tab pos="7127875" algn="l"/>
              </a:tabLst>
            </a:pPr>
            <a:r>
              <a:rPr lang="en-US" sz="2100" dirty="0">
                <a:cs typeface="Times New Roman" pitchFamily="18" charset="0"/>
              </a:rPr>
              <a:t>double	10 decimal digits of precision	64</a:t>
            </a:r>
          </a:p>
          <a:p>
            <a:pPr marL="63500" indent="3175" algn="just" defTabSz="966788">
              <a:tabLst>
                <a:tab pos="3021013" algn="l"/>
                <a:tab pos="7127875" algn="l"/>
              </a:tabLst>
            </a:pPr>
            <a:r>
              <a:rPr lang="en-US" sz="2100" dirty="0">
                <a:cs typeface="Times New Roman" pitchFamily="18" charset="0"/>
              </a:rPr>
              <a:t>long double	10 decimal digits of precision	64</a:t>
            </a:r>
          </a:p>
          <a:p>
            <a:pPr marL="63500" indent="3175" algn="just" defTabSz="966788">
              <a:tabLst>
                <a:tab pos="3021013" algn="l"/>
                <a:tab pos="7127875" algn="l"/>
              </a:tabLst>
            </a:pPr>
            <a:r>
              <a:rPr lang="en-US" sz="2100" i="1" dirty="0" err="1">
                <a:cs typeface="Times New Roman" pitchFamily="18" charset="0"/>
              </a:rPr>
              <a:t>wchar_t</a:t>
            </a:r>
            <a:r>
              <a:rPr lang="en-US" sz="2100" dirty="0">
                <a:cs typeface="Times New Roman" pitchFamily="18" charset="0"/>
              </a:rPr>
              <a:t>	same as unsigned int	16</a:t>
            </a:r>
          </a:p>
        </p:txBody>
      </p:sp>
      <p:sp>
        <p:nvSpPr>
          <p:cNvPr id="8197" name="Line 4"/>
          <p:cNvSpPr>
            <a:spLocks noChangeShapeType="1"/>
          </p:cNvSpPr>
          <p:nvPr/>
        </p:nvSpPr>
        <p:spPr bwMode="auto">
          <a:xfrm>
            <a:off x="609600" y="1219200"/>
            <a:ext cx="8099425" cy="0"/>
          </a:xfrm>
          <a:prstGeom prst="line">
            <a:avLst/>
          </a:prstGeom>
          <a:noFill/>
          <a:ln w="9525">
            <a:solidFill>
              <a:schemeClr val="hlink"/>
            </a:solidFill>
            <a:prstDash val="sysDot"/>
            <a:round/>
            <a:headEnd/>
            <a:tailEnd/>
          </a:ln>
        </p:spPr>
        <p:txBody>
          <a:bodyPr/>
          <a:lstStyle/>
          <a:p>
            <a:endParaRPr lang="en-US"/>
          </a:p>
        </p:txBody>
      </p:sp>
    </p:spTree>
    <p:extLst>
      <p:ext uri="{BB962C8B-B14F-4D97-AF65-F5344CB8AC3E}">
        <p14:creationId xmlns:p14="http://schemas.microsoft.com/office/powerpoint/2010/main" val="14402092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p:spPr>
        <p:txBody>
          <a:bodyPr/>
          <a:lstStyle/>
          <a:p>
            <a:fld id="{DF64D3C0-F667-4161-8B3D-82C187C06FD9}" type="slidenum">
              <a:rPr lang="en-US" smtClean="0"/>
              <a:pPr/>
              <a:t>121</a:t>
            </a:fld>
            <a:endParaRPr lang="en-US"/>
          </a:p>
        </p:txBody>
      </p:sp>
      <p:sp>
        <p:nvSpPr>
          <p:cNvPr id="9219" name="Rectangle 2"/>
          <p:cNvSpPr>
            <a:spLocks noChangeArrowheads="1"/>
          </p:cNvSpPr>
          <p:nvPr/>
        </p:nvSpPr>
        <p:spPr bwMode="auto">
          <a:xfrm>
            <a:off x="914400" y="0"/>
            <a:ext cx="8229600" cy="838200"/>
          </a:xfrm>
          <a:prstGeom prst="rect">
            <a:avLst/>
          </a:prstGeom>
          <a:noFill/>
          <a:ln w="9525">
            <a:noFill/>
            <a:miter lim="800000"/>
            <a:headEnd/>
            <a:tailEnd/>
          </a:ln>
        </p:spPr>
        <p:txBody>
          <a:bodyPr lIns="96744" tIns="48372" rIns="96744" bIns="48372" anchor="ctr"/>
          <a:lstStyle/>
          <a:p>
            <a:pPr marL="363538" indent="-363538" algn="ctr" defTabSz="966788">
              <a:lnSpc>
                <a:spcPct val="95000"/>
              </a:lnSpc>
              <a:spcBef>
                <a:spcPct val="20000"/>
              </a:spcBef>
            </a:pPr>
            <a:r>
              <a:rPr lang="en-US" sz="3200" b="1" dirty="0">
                <a:solidFill>
                  <a:schemeClr val="folHlink"/>
                </a:solidFill>
                <a:highlight>
                  <a:srgbClr val="FFFF00"/>
                </a:highlight>
                <a:cs typeface="Times New Roman" pitchFamily="18" charset="0"/>
              </a:rPr>
              <a:t>Primitive Types in C# </a:t>
            </a:r>
            <a:r>
              <a:rPr lang="en-US" sz="3200" dirty="0">
                <a:solidFill>
                  <a:schemeClr val="folHlink"/>
                </a:solidFill>
                <a:highlight>
                  <a:srgbClr val="FFFF00"/>
                </a:highlight>
                <a:cs typeface="Times New Roman" pitchFamily="18" charset="0"/>
              </a:rPr>
              <a:t>(Machine-independent)</a:t>
            </a:r>
            <a:endParaRPr lang="en-US" sz="3200" dirty="0">
              <a:solidFill>
                <a:schemeClr val="folHlink"/>
              </a:solidFill>
              <a:highlight>
                <a:srgbClr val="FFFF00"/>
              </a:highlight>
            </a:endParaRPr>
          </a:p>
        </p:txBody>
      </p:sp>
      <p:graphicFrame>
        <p:nvGraphicFramePr>
          <p:cNvPr id="8" name="Table 7"/>
          <p:cNvGraphicFramePr>
            <a:graphicFrameLocks noGrp="1"/>
          </p:cNvGraphicFramePr>
          <p:nvPr/>
        </p:nvGraphicFramePr>
        <p:xfrm>
          <a:off x="457200" y="838200"/>
          <a:ext cx="8458200" cy="5821367"/>
        </p:xfrm>
        <a:graphic>
          <a:graphicData uri="http://schemas.openxmlformats.org/drawingml/2006/table">
            <a:tbl>
              <a:tblPr/>
              <a:tblGrid>
                <a:gridCol w="1219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gridCol w="1600200">
                  <a:extLst>
                    <a:ext uri="{9D8B030D-6E8A-4147-A177-3AD203B41FA5}">
                      <a16:colId xmlns:a16="http://schemas.microsoft.com/office/drawing/2014/main" val="20004"/>
                    </a:ext>
                  </a:extLst>
                </a:gridCol>
              </a:tblGrid>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cs typeface="Arial" charset="0"/>
                        </a:rPr>
                        <a:t>Data type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cs typeface="Arial" charset="0"/>
                        </a:rPr>
                        <a:t>Description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cs typeface="Arial" charset="0"/>
                        </a:rPr>
                        <a:t>bits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cs typeface="Arial" charset="0"/>
                        </a:rPr>
                        <a:t>Data range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rgbClr val="FFFFFF"/>
                          </a:solidFill>
                          <a:effectLst/>
                          <a:latin typeface="Arial" charset="0"/>
                          <a:cs typeface="Arial" charset="0"/>
                        </a:rPr>
                        <a:t>Example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238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byte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Short integer of 8 bits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0 thru 255 (2</a:t>
                      </a:r>
                      <a:r>
                        <a:rPr kumimoji="0" lang="en-US" sz="1800" b="0" i="0" u="none" strike="noStrike" cap="none" normalizeH="0" baseline="30000">
                          <a:ln>
                            <a:noFill/>
                          </a:ln>
                          <a:solidFill>
                            <a:srgbClr val="000000"/>
                          </a:solidFill>
                          <a:effectLst/>
                          <a:latin typeface="Arial" charset="0"/>
                          <a:cs typeface="Arial" charset="0"/>
                        </a:rPr>
                        <a:t>8</a:t>
                      </a:r>
                      <a:r>
                        <a:rPr kumimoji="0" lang="en-US" sz="1800" b="0" i="0" u="none" strike="noStrike" cap="none" normalizeH="0" baseline="0">
                          <a:ln>
                            <a:noFill/>
                          </a:ln>
                          <a:solidFill>
                            <a:srgbClr val="000000"/>
                          </a:solidFill>
                          <a:effectLst/>
                          <a:latin typeface="Arial" charset="0"/>
                          <a:cs typeface="Arial"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byte b = 123;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extLst>
                  <a:ext uri="{0D108BD9-81ED-4DB2-BD59-A6C34878D82A}">
                    <a16:rowId xmlns:a16="http://schemas.microsoft.com/office/drawing/2014/main" val="10001"/>
                  </a:ext>
                </a:extLst>
              </a:tr>
              <a:tr h="642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cs typeface="Arial" charset="0"/>
                        </a:rPr>
                        <a:t>int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cs typeface="Arial" charset="0"/>
                        </a:rPr>
                        <a:t>Int32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Integer of 32 bits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32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-2</a:t>
                      </a:r>
                      <a:r>
                        <a:rPr kumimoji="0" lang="en-US" sz="1800" b="0" i="0" u="none" strike="noStrike" cap="none" normalizeH="0" baseline="30000">
                          <a:ln>
                            <a:noFill/>
                          </a:ln>
                          <a:solidFill>
                            <a:srgbClr val="000000"/>
                          </a:solidFill>
                          <a:effectLst/>
                          <a:latin typeface="Arial" charset="0"/>
                          <a:cs typeface="Arial" charset="0"/>
                        </a:rPr>
                        <a:t>31</a:t>
                      </a:r>
                      <a:r>
                        <a:rPr kumimoji="0" lang="en-US" sz="1800" b="0" i="0" u="none" strike="noStrike" cap="none" normalizeH="0" baseline="0">
                          <a:ln>
                            <a:noFill/>
                          </a:ln>
                          <a:solidFill>
                            <a:srgbClr val="000000"/>
                          </a:solidFill>
                          <a:effectLst/>
                          <a:latin typeface="Arial" charset="0"/>
                          <a:cs typeface="Arial" charset="0"/>
                        </a:rPr>
                        <a:t> thru 2</a:t>
                      </a:r>
                      <a:r>
                        <a:rPr kumimoji="0" lang="en-US" sz="1800" b="0" i="0" u="none" strike="noStrike" cap="none" normalizeH="0" baseline="30000">
                          <a:ln>
                            <a:noFill/>
                          </a:ln>
                          <a:solidFill>
                            <a:srgbClr val="000000"/>
                          </a:solidFill>
                          <a:effectLst/>
                          <a:latin typeface="Arial" charset="0"/>
                          <a:cs typeface="Arial" charset="0"/>
                        </a:rPr>
                        <a:t>31</a:t>
                      </a:r>
                      <a:r>
                        <a:rPr kumimoji="0" lang="en-US" sz="1800" b="0" i="0" u="none" strike="noStrike" cap="none" normalizeH="0" baseline="0">
                          <a:ln>
                            <a:noFill/>
                          </a:ln>
                          <a:solidFill>
                            <a:srgbClr val="000000"/>
                          </a:solidFill>
                          <a:effectLst/>
                          <a:latin typeface="Arial" charset="0"/>
                          <a:cs typeface="Arial"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int x;</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Int32 y = 200;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extLst>
                  <a:ext uri="{0D108BD9-81ED-4DB2-BD59-A6C34878D82A}">
                    <a16:rowId xmlns:a16="http://schemas.microsoft.com/office/drawing/2014/main" val="10002"/>
                  </a:ext>
                </a:extLst>
              </a:tr>
              <a:tr h="642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FF"/>
                          </a:solidFill>
                          <a:effectLst/>
                          <a:latin typeface="Arial" charset="0"/>
                          <a:cs typeface="Arial" charset="0"/>
                        </a:rPr>
                        <a:t>long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FF"/>
                          </a:solidFill>
                          <a:effectLst/>
                          <a:latin typeface="Arial" charset="0"/>
                          <a:cs typeface="Arial" charset="0"/>
                        </a:rPr>
                        <a:t>Int64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FF"/>
                          </a:solidFill>
                          <a:effectLst/>
                          <a:latin typeface="Arial" charset="0"/>
                          <a:cs typeface="Arial" charset="0"/>
                        </a:rPr>
                        <a:t>Integer of 64 bits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FF"/>
                          </a:solidFill>
                          <a:effectLst/>
                          <a:latin typeface="Arial" charset="0"/>
                          <a:cs typeface="Arial" charset="0"/>
                        </a:rPr>
                        <a:t>64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FF"/>
                          </a:solidFill>
                          <a:effectLst/>
                          <a:latin typeface="Arial" charset="0"/>
                          <a:cs typeface="Arial" charset="0"/>
                        </a:rPr>
                        <a:t>-2</a:t>
                      </a:r>
                      <a:r>
                        <a:rPr kumimoji="0" lang="en-US" sz="1800" b="0" i="0" u="none" strike="noStrike" cap="none" normalizeH="0" baseline="30000">
                          <a:ln>
                            <a:noFill/>
                          </a:ln>
                          <a:solidFill>
                            <a:srgbClr val="0000FF"/>
                          </a:solidFill>
                          <a:effectLst/>
                          <a:latin typeface="Arial" charset="0"/>
                          <a:cs typeface="Arial" charset="0"/>
                        </a:rPr>
                        <a:t>63</a:t>
                      </a:r>
                      <a:r>
                        <a:rPr kumimoji="0" lang="en-US" sz="1800" b="0" i="0" u="none" strike="noStrike" cap="none" normalizeH="0" baseline="0">
                          <a:ln>
                            <a:noFill/>
                          </a:ln>
                          <a:solidFill>
                            <a:srgbClr val="0000FF"/>
                          </a:solidFill>
                          <a:effectLst/>
                          <a:latin typeface="Arial" charset="0"/>
                          <a:cs typeface="Arial" charset="0"/>
                        </a:rPr>
                        <a:t> thru 2</a:t>
                      </a:r>
                      <a:r>
                        <a:rPr kumimoji="0" lang="en-US" sz="1800" b="0" i="0" u="none" strike="noStrike" cap="none" normalizeH="0" baseline="30000">
                          <a:ln>
                            <a:noFill/>
                          </a:ln>
                          <a:solidFill>
                            <a:srgbClr val="0000FF"/>
                          </a:solidFill>
                          <a:effectLst/>
                          <a:latin typeface="Arial" charset="0"/>
                          <a:cs typeface="Arial" charset="0"/>
                        </a:rPr>
                        <a:t>63</a:t>
                      </a:r>
                      <a:r>
                        <a:rPr kumimoji="0" lang="en-US" sz="1800" b="0" i="0" u="none" strike="noStrike" cap="none" normalizeH="0" baseline="0">
                          <a:ln>
                            <a:noFill/>
                          </a:ln>
                          <a:solidFill>
                            <a:srgbClr val="0000FF"/>
                          </a:solidFill>
                          <a:effectLst/>
                          <a:latin typeface="Arial" charset="0"/>
                          <a:cs typeface="Arial"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FF"/>
                          </a:solidFill>
                          <a:effectLst/>
                          <a:latin typeface="Arial" charset="0"/>
                          <a:cs typeface="Arial" charset="0"/>
                        </a:rPr>
                        <a:t>long x = 300;</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FF"/>
                          </a:solidFill>
                          <a:effectLst/>
                          <a:latin typeface="Arial" charset="0"/>
                          <a:cs typeface="Arial" charset="0"/>
                        </a:rPr>
                        <a:t>Int64 y;</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extLst>
                  <a:ext uri="{0D108BD9-81ED-4DB2-BD59-A6C34878D82A}">
                    <a16:rowId xmlns:a16="http://schemas.microsoft.com/office/drawing/2014/main" val="10003"/>
                  </a:ext>
                </a:extLst>
              </a:tr>
              <a:tr h="642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float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single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Real number, floating-point number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32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sym typeface="Symbol" pitchFamily="18" charset="2"/>
                        </a:rPr>
                        <a:t></a:t>
                      </a:r>
                      <a:r>
                        <a:rPr kumimoji="0" lang="en-US" sz="1800" b="0" i="0" u="none" strike="noStrike" cap="none" normalizeH="0" baseline="0">
                          <a:ln>
                            <a:noFill/>
                          </a:ln>
                          <a:solidFill>
                            <a:srgbClr val="000000"/>
                          </a:solidFill>
                          <a:effectLst/>
                          <a:latin typeface="Arial" charset="0"/>
                          <a:cs typeface="Arial" charset="0"/>
                        </a:rPr>
                        <a:t>3.4 * 10</a:t>
                      </a:r>
                      <a:r>
                        <a:rPr kumimoji="0" lang="en-US" sz="1800" b="0" i="0" u="none" strike="noStrike" cap="none" normalizeH="0" baseline="30000">
                          <a:ln>
                            <a:noFill/>
                          </a:ln>
                          <a:solidFill>
                            <a:srgbClr val="000000"/>
                          </a:solidFill>
                          <a:effectLst/>
                          <a:latin typeface="Arial" charset="0"/>
                          <a:cs typeface="Arial" charset="0"/>
                        </a:rPr>
                        <a:t>38</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7-decimal precision</a:t>
                      </a:r>
                      <a:endParaRPr kumimoji="0" lang="en-US" sz="1800" b="0" i="0" u="none" strike="noStrike" cap="none" normalizeH="0" baseline="3000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float z = 3.4;</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z = z + 5.1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extLst>
                  <a:ext uri="{0D108BD9-81ED-4DB2-BD59-A6C34878D82A}">
                    <a16:rowId xmlns:a16="http://schemas.microsoft.com/office/drawing/2014/main" val="10004"/>
                  </a:ext>
                </a:extLst>
              </a:tr>
              <a:tr h="642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double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Double precision real number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64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cs typeface="Arial" charset="0"/>
                          <a:sym typeface="Symbol" pitchFamily="18" charset="2"/>
                        </a:rPr>
                        <a:t>1.7</a:t>
                      </a:r>
                      <a:r>
                        <a:rPr kumimoji="0" lang="en-US" sz="1600" b="0" i="0" u="none" strike="noStrike" cap="none" normalizeH="0" baseline="0">
                          <a:ln>
                            <a:noFill/>
                          </a:ln>
                          <a:solidFill>
                            <a:srgbClr val="000000"/>
                          </a:solidFill>
                          <a:effectLst/>
                          <a:latin typeface="Arial" charset="0"/>
                          <a:cs typeface="Arial" charset="0"/>
                        </a:rPr>
                        <a:t> * 10</a:t>
                      </a:r>
                      <a:r>
                        <a:rPr kumimoji="0" lang="en-US" sz="1600" b="0" i="0" u="none" strike="noStrike" cap="none" normalizeH="0" baseline="30000">
                          <a:ln>
                            <a:noFill/>
                          </a:ln>
                          <a:solidFill>
                            <a:srgbClr val="000000"/>
                          </a:solidFill>
                          <a:effectLst/>
                          <a:latin typeface="Arial" charset="0"/>
                          <a:cs typeface="Arial" charset="0"/>
                        </a:rPr>
                        <a:t>308</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cs typeface="Arial" charset="0"/>
                        </a:rPr>
                        <a:t>16-decimal precision</a:t>
                      </a:r>
                      <a:endParaRPr kumimoji="0" lang="en-US" sz="1600" b="0" i="0" u="none" strike="noStrike" cap="none" normalizeH="0" baseline="3000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double d = 3.000000001;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extLst>
                  <a:ext uri="{0D108BD9-81ED-4DB2-BD59-A6C34878D82A}">
                    <a16:rowId xmlns:a16="http://schemas.microsoft.com/office/drawing/2014/main" val="10005"/>
                  </a:ext>
                </a:extLst>
              </a:tr>
              <a:tr h="642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FF0000"/>
                          </a:solidFill>
                          <a:effectLst/>
                          <a:latin typeface="Arial" charset="0"/>
                          <a:cs typeface="Arial" charset="0"/>
                        </a:rPr>
                        <a:t>decimal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Smaller data range, but much higher precision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128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cs typeface="Arial" charset="0"/>
                          <a:sym typeface="Symbol" pitchFamily="18" charset="2"/>
                        </a:rPr>
                        <a:t>7.9</a:t>
                      </a:r>
                      <a:r>
                        <a:rPr kumimoji="0" lang="en-US" sz="1600" b="0" i="0" u="none" strike="noStrike" cap="none" normalizeH="0" baseline="0">
                          <a:ln>
                            <a:noFill/>
                          </a:ln>
                          <a:solidFill>
                            <a:srgbClr val="000000"/>
                          </a:solidFill>
                          <a:effectLst/>
                          <a:latin typeface="Arial" charset="0"/>
                          <a:cs typeface="Arial" charset="0"/>
                        </a:rPr>
                        <a:t> * 10</a:t>
                      </a:r>
                      <a:r>
                        <a:rPr kumimoji="0" lang="en-US" sz="1600" b="0" i="0" u="none" strike="noStrike" cap="none" normalizeH="0" baseline="30000">
                          <a:ln>
                            <a:noFill/>
                          </a:ln>
                          <a:solidFill>
                            <a:srgbClr val="000000"/>
                          </a:solidFill>
                          <a:effectLst/>
                          <a:latin typeface="Arial" charset="0"/>
                          <a:cs typeface="Arial" charset="0"/>
                        </a:rPr>
                        <a:t>28</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Arial" charset="0"/>
                          <a:cs typeface="Arial" charset="0"/>
                        </a:rPr>
                        <a:t>28-decimal precision</a:t>
                      </a:r>
                      <a:endParaRPr kumimoji="0" lang="en-US" sz="1600" b="0" i="0" u="none" strike="noStrike" cap="none" normalizeH="0" baseline="30000">
                        <a:ln>
                          <a:noFill/>
                        </a:ln>
                        <a:solidFill>
                          <a:srgbClr val="000000"/>
                        </a:solidFill>
                        <a:effectLst/>
                        <a:latin typeface="Arial"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decimal z = 3.0000004</a:t>
                      </a:r>
                      <a:r>
                        <a:rPr kumimoji="0" lang="en-US" sz="1800" b="0" i="0" u="none" strike="noStrike" cap="none" normalizeH="0" baseline="0">
                          <a:ln>
                            <a:noFill/>
                          </a:ln>
                          <a:solidFill>
                            <a:srgbClr val="FF0000"/>
                          </a:solidFill>
                          <a:effectLst/>
                          <a:latin typeface="Arial" charset="0"/>
                          <a:cs typeface="Arial" charset="0"/>
                        </a:rPr>
                        <a:t>m</a:t>
                      </a:r>
                      <a:r>
                        <a:rPr kumimoji="0" lang="en-US" sz="1800" b="0" i="0" u="none" strike="noStrike" cap="none" normalizeH="0" baseline="0">
                          <a:ln>
                            <a:noFill/>
                          </a:ln>
                          <a:solidFill>
                            <a:srgbClr val="000000"/>
                          </a:solidFill>
                          <a:effectLst/>
                          <a:latin typeface="Arial" charset="0"/>
                          <a:cs typeface="Arial"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extLst>
                  <a:ext uri="{0D108BD9-81ED-4DB2-BD59-A6C34878D82A}">
                    <a16:rowId xmlns:a16="http://schemas.microsoft.com/office/drawing/2014/main" val="10006"/>
                  </a:ext>
                </a:extLst>
              </a:tr>
              <a:tr h="439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char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One unicode character</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16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0 thru 2</a:t>
                      </a:r>
                      <a:r>
                        <a:rPr kumimoji="0" lang="en-US" sz="1800" b="0" i="0" u="none" strike="noStrike" cap="none" normalizeH="0" baseline="30000">
                          <a:ln>
                            <a:noFill/>
                          </a:ln>
                          <a:solidFill>
                            <a:srgbClr val="000000"/>
                          </a:solidFill>
                          <a:effectLst/>
                          <a:latin typeface="Arial" charset="0"/>
                          <a:cs typeface="Arial" charset="0"/>
                        </a:rPr>
                        <a:t>16</a:t>
                      </a:r>
                      <a:r>
                        <a:rPr kumimoji="0" lang="en-US" sz="1800" b="0" i="0" u="none" strike="noStrike" cap="none" normalizeH="0" baseline="0">
                          <a:ln>
                            <a:noFill/>
                          </a:ln>
                          <a:solidFill>
                            <a:srgbClr val="000000"/>
                          </a:solidFill>
                          <a:effectLst/>
                          <a:latin typeface="Arial" charset="0"/>
                          <a:cs typeface="Arial"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char ch = ‘A’;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extLst>
                  <a:ext uri="{0D108BD9-81ED-4DB2-BD59-A6C34878D82A}">
                    <a16:rowId xmlns:a16="http://schemas.microsoft.com/office/drawing/2014/main" val="10007"/>
                  </a:ext>
                </a:extLst>
              </a:tr>
              <a:tr h="642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String</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Sequence of characters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16 ea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Length determined when it is initialized.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string str = “Hello World”;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AF1"/>
                    </a:solidFill>
                  </a:tcPr>
                </a:tc>
                <a:extLst>
                  <a:ext uri="{0D108BD9-81ED-4DB2-BD59-A6C34878D82A}">
                    <a16:rowId xmlns:a16="http://schemas.microsoft.com/office/drawing/2014/main" val="10008"/>
                  </a:ext>
                </a:extLst>
              </a:tr>
              <a:tr h="6429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bool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Boolean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00"/>
                          </a:solidFill>
                          <a:effectLst/>
                          <a:latin typeface="Arial" charset="0"/>
                          <a:cs typeface="Arial" charset="0"/>
                        </a:rPr>
                        <a:t>True or false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cs typeface="Arial" charset="0"/>
                        </a:rPr>
                        <a:t>bool flag;</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00"/>
                          </a:solidFill>
                          <a:effectLst/>
                          <a:latin typeface="Arial" charset="0"/>
                          <a:cs typeface="Arial" charset="0"/>
                        </a:rPr>
                        <a:t>flag = true;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F5E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8212593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p:spPr>
        <p:txBody>
          <a:bodyPr/>
          <a:lstStyle/>
          <a:p>
            <a:fld id="{59E8F3C1-5601-4F1A-9DD5-12DD9657E595}" type="slidenum">
              <a:rPr lang="en-US" smtClean="0"/>
              <a:pPr/>
              <a:t>122</a:t>
            </a:fld>
            <a:endParaRPr lang="en-US"/>
          </a:p>
        </p:txBody>
      </p:sp>
      <p:sp>
        <p:nvSpPr>
          <p:cNvPr id="10243" name="Rectangle 2"/>
          <p:cNvSpPr>
            <a:spLocks noGrp="1" noChangeArrowheads="1"/>
          </p:cNvSpPr>
          <p:nvPr>
            <p:ph type="title"/>
          </p:nvPr>
        </p:nvSpPr>
        <p:spPr/>
        <p:txBody>
          <a:bodyPr/>
          <a:lstStyle/>
          <a:p>
            <a:pPr eaLnBrk="1" hangingPunct="1"/>
            <a:r>
              <a:rPr lang="en-US" dirty="0"/>
              <a:t>Distributed Computing / Multithreading</a:t>
            </a:r>
          </a:p>
        </p:txBody>
      </p:sp>
      <p:sp>
        <p:nvSpPr>
          <p:cNvPr id="267267" name="Rectangle 3"/>
          <p:cNvSpPr>
            <a:spLocks noGrp="1" noChangeArrowheads="1"/>
          </p:cNvSpPr>
          <p:nvPr>
            <p:ph type="body" idx="1"/>
          </p:nvPr>
        </p:nvSpPr>
        <p:spPr>
          <a:xfrm>
            <a:off x="609600" y="1143000"/>
            <a:ext cx="8458200" cy="5486400"/>
          </a:xfrm>
        </p:spPr>
        <p:txBody>
          <a:bodyPr/>
          <a:lstStyle/>
          <a:p>
            <a:pPr eaLnBrk="1" hangingPunct="1">
              <a:lnSpc>
                <a:spcPct val="80000"/>
              </a:lnSpc>
            </a:pPr>
            <a:r>
              <a:rPr lang="en-US" sz="2600" dirty="0"/>
              <a:t>The ability of executing different parts of a program simultaneously. </a:t>
            </a:r>
          </a:p>
          <a:p>
            <a:pPr eaLnBrk="1" hangingPunct="1">
              <a:lnSpc>
                <a:spcPct val="80000"/>
              </a:lnSpc>
            </a:pPr>
            <a:r>
              <a:rPr lang="en-US" sz="2600" dirty="0"/>
              <a:t>In the OS case, the parts of code executed in parallel are called </a:t>
            </a:r>
            <a:r>
              <a:rPr lang="en-US" sz="2600" b="1" dirty="0">
                <a:solidFill>
                  <a:schemeClr val="folHlink"/>
                </a:solidFill>
              </a:rPr>
              <a:t>processes</a:t>
            </a:r>
            <a:r>
              <a:rPr lang="en-US" sz="2600" dirty="0"/>
              <a:t> or </a:t>
            </a:r>
            <a:r>
              <a:rPr lang="en-US" sz="2600" b="1" dirty="0">
                <a:solidFill>
                  <a:schemeClr val="folHlink"/>
                </a:solidFill>
              </a:rPr>
              <a:t>tasks</a:t>
            </a:r>
            <a:r>
              <a:rPr lang="en-US" sz="2600" dirty="0"/>
              <a:t> and are often semantically independent of each other (but can be related). </a:t>
            </a:r>
          </a:p>
          <a:p>
            <a:pPr eaLnBrk="1" hangingPunct="1">
              <a:lnSpc>
                <a:spcPct val="80000"/>
              </a:lnSpc>
            </a:pPr>
            <a:r>
              <a:rPr lang="en-US" sz="2600" dirty="0"/>
              <a:t>OS performs process scheduling and resource (processors, memory, peripherals, etc.) allocation. OS system-calls allow users to create, manage, and synchronize processes.</a:t>
            </a:r>
          </a:p>
          <a:p>
            <a:pPr eaLnBrk="1" hangingPunct="1">
              <a:lnSpc>
                <a:spcPct val="80000"/>
              </a:lnSpc>
            </a:pPr>
            <a:r>
              <a:rPr lang="en-US" sz="2600" dirty="0"/>
              <a:t>In the case of the application program, the </a:t>
            </a:r>
            <a:r>
              <a:rPr lang="en-US" sz="2600" dirty="0">
                <a:highlight>
                  <a:srgbClr val="FFFF00"/>
                </a:highlight>
              </a:rPr>
              <a:t>parts of code executed in parallel are called </a:t>
            </a:r>
            <a:r>
              <a:rPr lang="en-US" sz="2600" b="1" dirty="0">
                <a:solidFill>
                  <a:schemeClr val="folHlink"/>
                </a:solidFill>
                <a:highlight>
                  <a:srgbClr val="FFFF00"/>
                </a:highlight>
              </a:rPr>
              <a:t>threads</a:t>
            </a:r>
            <a:r>
              <a:rPr lang="en-US" sz="2600" dirty="0"/>
              <a:t>. More often they are semantically dependent (but can be independent). </a:t>
            </a:r>
          </a:p>
          <a:p>
            <a:pPr eaLnBrk="1" hangingPunct="1">
              <a:lnSpc>
                <a:spcPct val="80000"/>
              </a:lnSpc>
            </a:pPr>
            <a:r>
              <a:rPr lang="en-US" sz="2600" dirty="0"/>
              <a:t>In both cases, programmers must carefully design the OS/application in such a way that all the processes/threads can run at the same time without interfering with each other, and produce </a:t>
            </a:r>
            <a:r>
              <a:rPr lang="en-US" sz="2600" dirty="0">
                <a:solidFill>
                  <a:srgbClr val="0000FF"/>
                </a:solidFill>
              </a:rPr>
              <a:t>the same/correct result no matter in what orders they are executed</a:t>
            </a:r>
            <a:r>
              <a:rPr lang="en-US" sz="2600" dirty="0"/>
              <a:t>.</a:t>
            </a:r>
          </a:p>
        </p:txBody>
      </p:sp>
    </p:spTree>
    <p:extLst>
      <p:ext uri="{BB962C8B-B14F-4D97-AF65-F5344CB8AC3E}">
        <p14:creationId xmlns:p14="http://schemas.microsoft.com/office/powerpoint/2010/main" val="23495671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67267">
                                            <p:txEl>
                                              <p:pRg st="3" end="3"/>
                                            </p:txEl>
                                          </p:spTgt>
                                        </p:tgtEl>
                                        <p:attrNameLst>
                                          <p:attrName>style.visibility</p:attrName>
                                        </p:attrNameLst>
                                      </p:cBhvr>
                                      <p:to>
                                        <p:strVal val="visible"/>
                                      </p:to>
                                    </p:set>
                                    <p:animEffect transition="in" filter="fade">
                                      <p:cBhvr>
                                        <p:cTn id="7" dur="2000"/>
                                        <p:tgtEl>
                                          <p:spTgt spid="26726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267267">
                                            <p:txEl>
                                              <p:pRg st="4" end="4"/>
                                            </p:txEl>
                                          </p:spTgt>
                                        </p:tgtEl>
                                        <p:attrNameLst>
                                          <p:attrName>style.visibility</p:attrName>
                                        </p:attrNameLst>
                                      </p:cBhvr>
                                      <p:to>
                                        <p:strVal val="visible"/>
                                      </p:to>
                                    </p:set>
                                    <p:animEffect transition="in" filter="fade">
                                      <p:cBhvr>
                                        <p:cTn id="12" dur="2000"/>
                                        <p:tgtEl>
                                          <p:spTgt spid="26726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p:spPr>
        <p:txBody>
          <a:bodyPr/>
          <a:lstStyle/>
          <a:p>
            <a:fld id="{28DEA1A2-8C31-44AE-AA9F-3F0529C6A56A}" type="slidenum">
              <a:rPr lang="en-US" smtClean="0"/>
              <a:pPr/>
              <a:t>123</a:t>
            </a:fld>
            <a:endParaRPr lang="en-US"/>
          </a:p>
        </p:txBody>
      </p:sp>
      <p:sp>
        <p:nvSpPr>
          <p:cNvPr id="11267" name="Rectangle 2"/>
          <p:cNvSpPr>
            <a:spLocks noGrp="1" noChangeArrowheads="1"/>
          </p:cNvSpPr>
          <p:nvPr>
            <p:ph type="title"/>
          </p:nvPr>
        </p:nvSpPr>
        <p:spPr/>
        <p:txBody>
          <a:bodyPr/>
          <a:lstStyle/>
          <a:p>
            <a:pPr eaLnBrk="1" hangingPunct="1"/>
            <a:r>
              <a:rPr lang="en-US" dirty="0"/>
              <a:t>Process/Thread vs. Program/Method</a:t>
            </a:r>
          </a:p>
        </p:txBody>
      </p:sp>
      <p:sp>
        <p:nvSpPr>
          <p:cNvPr id="11268" name="Rectangle 3"/>
          <p:cNvSpPr>
            <a:spLocks noGrp="1" noChangeArrowheads="1"/>
          </p:cNvSpPr>
          <p:nvPr>
            <p:ph type="body" idx="1"/>
          </p:nvPr>
        </p:nvSpPr>
        <p:spPr>
          <a:xfrm>
            <a:off x="685800" y="1447800"/>
            <a:ext cx="8229600" cy="4684713"/>
          </a:xfrm>
        </p:spPr>
        <p:txBody>
          <a:bodyPr/>
          <a:lstStyle/>
          <a:p>
            <a:pPr eaLnBrk="1" hangingPunct="1"/>
            <a:r>
              <a:rPr lang="en-US" dirty="0"/>
              <a:t>A </a:t>
            </a:r>
            <a:r>
              <a:rPr lang="en-US" b="1" dirty="0">
                <a:solidFill>
                  <a:schemeClr val="folHlink"/>
                </a:solidFill>
              </a:rPr>
              <a:t>program/method</a:t>
            </a:r>
            <a:r>
              <a:rPr lang="en-US" dirty="0"/>
              <a:t> is a piece of code written by a programmer – static.</a:t>
            </a:r>
          </a:p>
          <a:p>
            <a:pPr eaLnBrk="1" hangingPunct="1"/>
            <a:r>
              <a:rPr lang="en-US" dirty="0">
                <a:highlight>
                  <a:srgbClr val="FFFF00"/>
                </a:highlight>
              </a:rPr>
              <a:t>A </a:t>
            </a:r>
            <a:r>
              <a:rPr lang="en-US" b="1" dirty="0">
                <a:solidFill>
                  <a:schemeClr val="folHlink"/>
                </a:solidFill>
                <a:highlight>
                  <a:srgbClr val="FFFF00"/>
                </a:highlight>
              </a:rPr>
              <a:t>process/thread</a:t>
            </a:r>
            <a:r>
              <a:rPr lang="en-US" dirty="0">
                <a:highlight>
                  <a:srgbClr val="FFFF00"/>
                </a:highlight>
              </a:rPr>
              <a:t> consists of an executing program/method, its current values, state information, and the resources used to support its execution – dynamic</a:t>
            </a:r>
            <a:r>
              <a:rPr lang="en-US" dirty="0"/>
              <a:t>.</a:t>
            </a:r>
          </a:p>
          <a:p>
            <a:pPr eaLnBrk="1" hangingPunct="1"/>
            <a:r>
              <a:rPr lang="en-US" dirty="0"/>
              <a:t>A process/thread is a dynamic entity that exists only when a program/method is running.</a:t>
            </a:r>
          </a:p>
          <a:p>
            <a:pPr eaLnBrk="1" hangingPunct="1"/>
            <a:r>
              <a:rPr lang="en-US" dirty="0"/>
              <a:t>A </a:t>
            </a:r>
            <a:r>
              <a:rPr lang="en-US" b="1" dirty="0">
                <a:solidFill>
                  <a:schemeClr val="folHlink"/>
                </a:solidFill>
              </a:rPr>
              <a:t>class</a:t>
            </a:r>
            <a:r>
              <a:rPr lang="en-US" dirty="0"/>
              <a:t> refers to a piece of program, and a </a:t>
            </a:r>
            <a:r>
              <a:rPr lang="en-US" b="1" dirty="0">
                <a:solidFill>
                  <a:schemeClr val="folHlink"/>
                </a:solidFill>
              </a:rPr>
              <a:t>service</a:t>
            </a:r>
            <a:r>
              <a:rPr lang="en-US" dirty="0"/>
              <a:t> is a class that is being hosted and executed.</a:t>
            </a:r>
          </a:p>
          <a:p>
            <a:pPr eaLnBrk="1" hangingPunct="1"/>
            <a:endParaRPr lang="en-US" dirty="0"/>
          </a:p>
        </p:txBody>
      </p:sp>
    </p:spTree>
    <p:extLst>
      <p:ext uri="{BB962C8B-B14F-4D97-AF65-F5344CB8AC3E}">
        <p14:creationId xmlns:p14="http://schemas.microsoft.com/office/powerpoint/2010/main" val="32737921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p:spPr>
        <p:txBody>
          <a:bodyPr/>
          <a:lstStyle/>
          <a:p>
            <a:fld id="{FC9C3169-3747-4628-A871-87D389256D60}" type="slidenum">
              <a:rPr lang="en-US" smtClean="0"/>
              <a:pPr/>
              <a:t>124</a:t>
            </a:fld>
            <a:endParaRPr lang="en-US"/>
          </a:p>
        </p:txBody>
      </p:sp>
      <p:sp>
        <p:nvSpPr>
          <p:cNvPr id="12291" name="Rectangle 4"/>
          <p:cNvSpPr>
            <a:spLocks noGrp="1" noChangeArrowheads="1"/>
          </p:cNvSpPr>
          <p:nvPr>
            <p:ph type="title"/>
          </p:nvPr>
        </p:nvSpPr>
        <p:spPr>
          <a:xfrm>
            <a:off x="1447800" y="76200"/>
            <a:ext cx="7496175" cy="623888"/>
          </a:xfrm>
          <a:noFill/>
        </p:spPr>
        <p:txBody>
          <a:bodyPr/>
          <a:lstStyle/>
          <a:p>
            <a:pPr eaLnBrk="1" hangingPunct="1"/>
            <a:r>
              <a:rPr lang="en-US" dirty="0"/>
              <a:t>Distributed Computing Environment</a:t>
            </a:r>
          </a:p>
        </p:txBody>
      </p:sp>
      <p:sp>
        <p:nvSpPr>
          <p:cNvPr id="391173" name="Rectangle 5"/>
          <p:cNvSpPr>
            <a:spLocks noGrp="1" noChangeArrowheads="1"/>
          </p:cNvSpPr>
          <p:nvPr>
            <p:ph type="body" idx="1"/>
          </p:nvPr>
        </p:nvSpPr>
        <p:spPr>
          <a:xfrm>
            <a:off x="381000" y="1066800"/>
            <a:ext cx="8686800" cy="5410200"/>
          </a:xfrm>
          <a:noFill/>
        </p:spPr>
        <p:txBody>
          <a:bodyPr/>
          <a:lstStyle/>
          <a:p>
            <a:pPr eaLnBrk="1" hangingPunct="1"/>
            <a:r>
              <a:rPr lang="en-US" dirty="0"/>
              <a:t>To execute multiple processes/threads truly in parallel, multiple processors must exist.</a:t>
            </a:r>
          </a:p>
          <a:p>
            <a:pPr eaLnBrk="1" hangingPunct="1"/>
            <a:r>
              <a:rPr lang="en-US" dirty="0">
                <a:highlight>
                  <a:srgbClr val="FFFF00"/>
                </a:highlight>
              </a:rPr>
              <a:t>If only one processor exists, multiple processes/threads appear to execute simultaneously, but actually execute sequentially in time sharing mode</a:t>
            </a:r>
            <a:r>
              <a:rPr lang="en-US" dirty="0"/>
              <a:t>.</a:t>
            </a:r>
          </a:p>
          <a:p>
            <a:pPr eaLnBrk="1" hangingPunct="1"/>
            <a:r>
              <a:rPr lang="en-US" dirty="0"/>
              <a:t>The code and data contained within different processes/threads are, by default, separated: each has its </a:t>
            </a:r>
            <a:r>
              <a:rPr lang="en-US" dirty="0">
                <a:solidFill>
                  <a:srgbClr val="000099"/>
                </a:solidFill>
              </a:rPr>
              <a:t>own</a:t>
            </a:r>
            <a:r>
              <a:rPr lang="en-US" dirty="0"/>
              <a:t> copy of </a:t>
            </a:r>
            <a:r>
              <a:rPr lang="en-US" dirty="0">
                <a:solidFill>
                  <a:srgbClr val="000099"/>
                </a:solidFill>
              </a:rPr>
              <a:t>executable code</a:t>
            </a:r>
            <a:r>
              <a:rPr lang="en-US" dirty="0"/>
              <a:t>, </a:t>
            </a:r>
            <a:r>
              <a:rPr lang="en-US" dirty="0">
                <a:solidFill>
                  <a:srgbClr val="000099"/>
                </a:solidFill>
              </a:rPr>
              <a:t>own stack </a:t>
            </a:r>
            <a:r>
              <a:rPr lang="en-US" dirty="0"/>
              <a:t>for local variables, and each has its </a:t>
            </a:r>
            <a:r>
              <a:rPr lang="en-US" dirty="0">
                <a:solidFill>
                  <a:srgbClr val="000099"/>
                </a:solidFill>
              </a:rPr>
              <a:t>own data area (heap) </a:t>
            </a:r>
            <a:r>
              <a:rPr lang="en-US" dirty="0"/>
              <a:t>for objects and other data elements. </a:t>
            </a:r>
          </a:p>
          <a:p>
            <a:pPr eaLnBrk="1" hangingPunct="1"/>
            <a:r>
              <a:rPr lang="en-US" dirty="0"/>
              <a:t>Processes/Threads can share variables (e.g., global/static variables) then, synchronization is necessary.</a:t>
            </a:r>
          </a:p>
        </p:txBody>
      </p:sp>
      <p:sp>
        <p:nvSpPr>
          <p:cNvPr id="5" name="Cloud Callout 4"/>
          <p:cNvSpPr>
            <a:spLocks noChangeArrowheads="1"/>
          </p:cNvSpPr>
          <p:nvPr/>
        </p:nvSpPr>
        <p:spPr bwMode="auto">
          <a:xfrm>
            <a:off x="5943600" y="2895600"/>
            <a:ext cx="3000375" cy="609600"/>
          </a:xfrm>
          <a:prstGeom prst="cloudCallout">
            <a:avLst>
              <a:gd name="adj1" fmla="val -62620"/>
              <a:gd name="adj2" fmla="val -24852"/>
            </a:avLst>
          </a:prstGeom>
          <a:solidFill>
            <a:schemeClr val="accent1"/>
          </a:solidFill>
          <a:ln w="9525" algn="ctr">
            <a:solidFill>
              <a:schemeClr val="tx1"/>
            </a:solidFill>
            <a:round/>
            <a:headEnd/>
            <a:tailEnd/>
          </a:ln>
        </p:spPr>
        <p:txBody>
          <a:bodyPr/>
          <a:lstStyle/>
          <a:p>
            <a:r>
              <a:rPr lang="en-US" dirty="0"/>
              <a:t>Why multitasking?</a:t>
            </a:r>
          </a:p>
        </p:txBody>
      </p:sp>
      <p:sp>
        <p:nvSpPr>
          <p:cNvPr id="6" name="Cloud Callout 5"/>
          <p:cNvSpPr>
            <a:spLocks noChangeArrowheads="1"/>
          </p:cNvSpPr>
          <p:nvPr/>
        </p:nvSpPr>
        <p:spPr bwMode="auto">
          <a:xfrm>
            <a:off x="5334000" y="5105400"/>
            <a:ext cx="3733800" cy="609600"/>
          </a:xfrm>
          <a:prstGeom prst="cloudCallout">
            <a:avLst>
              <a:gd name="adj1" fmla="val -54273"/>
              <a:gd name="adj2" fmla="val -65759"/>
            </a:avLst>
          </a:prstGeom>
          <a:solidFill>
            <a:srgbClr val="FFFFCC"/>
          </a:solidFill>
          <a:ln w="9525" algn="ctr">
            <a:solidFill>
              <a:schemeClr val="tx1"/>
            </a:solidFill>
            <a:round/>
            <a:headEnd/>
            <a:tailEnd/>
          </a:ln>
        </p:spPr>
        <p:txBody>
          <a:bodyPr/>
          <a:lstStyle/>
          <a:p>
            <a:r>
              <a:rPr lang="en-US" dirty="0"/>
              <a:t>A method does not have</a:t>
            </a:r>
          </a:p>
        </p:txBody>
      </p:sp>
    </p:spTree>
    <p:extLst>
      <p:ext uri="{BB962C8B-B14F-4D97-AF65-F5344CB8AC3E}">
        <p14:creationId xmlns:p14="http://schemas.microsoft.com/office/powerpoint/2010/main" val="403952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2000"/>
                                        <p:tgtEl>
                                          <p:spTgt spid="5"/>
                                        </p:tgtEl>
                                      </p:cBhvr>
                                    </p:animEffect>
                                    <p:set>
                                      <p:cBhvr>
                                        <p:cTn id="13" dur="1" fill="hold">
                                          <p:stCondLst>
                                            <p:cond delay="1999"/>
                                          </p:stCondLst>
                                        </p:cTn>
                                        <p:tgtEl>
                                          <p:spTgt spid="5"/>
                                        </p:tgtEl>
                                        <p:attrNameLst>
                                          <p:attrName>style.visibility</p:attrName>
                                        </p:attrNameLst>
                                      </p:cBhvr>
                                      <p:to>
                                        <p:strVal val="hidden"/>
                                      </p:to>
                                    </p:set>
                                  </p:childTnLst>
                                </p:cTn>
                              </p:par>
                            </p:childTnLst>
                          </p:cTn>
                        </p:par>
                        <p:par>
                          <p:cTn id="14" fill="hold">
                            <p:stCondLst>
                              <p:cond delay="2000"/>
                            </p:stCondLst>
                            <p:childTnLst>
                              <p:par>
                                <p:cTn id="15" presetID="10" presetClass="entr" presetSubtype="0" fill="hold" nodeType="afterEffect">
                                  <p:stCondLst>
                                    <p:cond delay="250"/>
                                  </p:stCondLst>
                                  <p:childTnLst>
                                    <p:set>
                                      <p:cBhvr>
                                        <p:cTn id="16" dur="1" fill="hold">
                                          <p:stCondLst>
                                            <p:cond delay="0"/>
                                          </p:stCondLst>
                                        </p:cTn>
                                        <p:tgtEl>
                                          <p:spTgt spid="391173">
                                            <p:txEl>
                                              <p:pRg st="2" end="2"/>
                                            </p:txEl>
                                          </p:spTgt>
                                        </p:tgtEl>
                                        <p:attrNameLst>
                                          <p:attrName>style.visibility</p:attrName>
                                        </p:attrNameLst>
                                      </p:cBhvr>
                                      <p:to>
                                        <p:strVal val="visible"/>
                                      </p:to>
                                    </p:set>
                                    <p:animEffect transition="in" filter="fade">
                                      <p:cBhvr>
                                        <p:cTn id="17" dur="2000"/>
                                        <p:tgtEl>
                                          <p:spTgt spid="391173">
                                            <p:txEl>
                                              <p:pRg st="2" end="2"/>
                                            </p:txEl>
                                          </p:spTgt>
                                        </p:tgtEl>
                                      </p:cBhvr>
                                    </p:animEffect>
                                  </p:childTnLst>
                                </p:cTn>
                              </p:par>
                            </p:childTnLst>
                          </p:cTn>
                        </p:par>
                      </p:childTnLst>
                    </p:cTn>
                  </p:par>
                  <p:par>
                    <p:cTn id="18" fill="hold">
                      <p:stCondLst>
                        <p:cond delay="indefinite"/>
                      </p:stCondLst>
                      <p:childTnLst>
                        <p:par>
                          <p:cTn id="19" fill="hold" nodeType="withGroup">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91173">
                                            <p:txEl>
                                              <p:pRg st="3" end="3"/>
                                            </p:txEl>
                                          </p:spTgt>
                                        </p:tgtEl>
                                        <p:attrNameLst>
                                          <p:attrName>style.visibility</p:attrName>
                                        </p:attrNameLst>
                                      </p:cBhvr>
                                      <p:to>
                                        <p:strVal val="visible"/>
                                      </p:to>
                                    </p:set>
                                    <p:animEffect transition="in" filter="fade">
                                      <p:cBhvr>
                                        <p:cTn id="28" dur="2000"/>
                                        <p:tgtEl>
                                          <p:spTgt spid="391173">
                                            <p:txEl>
                                              <p:pRg st="3" end="3"/>
                                            </p:txEl>
                                          </p:spTgt>
                                        </p:tgtEl>
                                      </p:cBhvr>
                                    </p:animEffect>
                                  </p:childTnLst>
                                </p:cTn>
                              </p:par>
                            </p:childTnLst>
                          </p:cTn>
                        </p:par>
                        <p:par>
                          <p:cTn id="29" fill="hold" nodeType="afterGroup">
                            <p:stCondLst>
                              <p:cond delay="2000"/>
                            </p:stCondLst>
                            <p:childTnLst>
                              <p:par>
                                <p:cTn id="30" presetID="10" presetClass="exit" presetSubtype="0" fill="hold" grpId="1" nodeType="afterEffect">
                                  <p:stCondLst>
                                    <p:cond delay="0"/>
                                  </p:stCondLst>
                                  <p:childTnLst>
                                    <p:animEffect transition="out" filter="fade">
                                      <p:cBhvr>
                                        <p:cTn id="31" dur="2000"/>
                                        <p:tgtEl>
                                          <p:spTgt spid="6"/>
                                        </p:tgtEl>
                                      </p:cBhvr>
                                    </p:animEffect>
                                    <p:set>
                                      <p:cBhvr>
                                        <p:cTn id="32" dur="1" fill="hold">
                                          <p:stCondLst>
                                            <p:cond delay="1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p:spPr>
        <p:txBody>
          <a:bodyPr/>
          <a:lstStyle/>
          <a:p>
            <a:fld id="{D2A3C503-5D13-49A3-A9A2-7D0A8E0680B0}" type="slidenum">
              <a:rPr lang="en-US" smtClean="0"/>
              <a:pPr/>
              <a:t>125</a:t>
            </a:fld>
            <a:endParaRPr lang="en-US"/>
          </a:p>
        </p:txBody>
      </p:sp>
      <p:sp>
        <p:nvSpPr>
          <p:cNvPr id="13315" name="Rectangle 2"/>
          <p:cNvSpPr>
            <a:spLocks noGrp="1" noChangeArrowheads="1"/>
          </p:cNvSpPr>
          <p:nvPr>
            <p:ph type="title"/>
          </p:nvPr>
        </p:nvSpPr>
        <p:spPr>
          <a:xfrm>
            <a:off x="717550" y="0"/>
            <a:ext cx="8121650" cy="533400"/>
          </a:xfrm>
        </p:spPr>
        <p:txBody>
          <a:bodyPr/>
          <a:lstStyle/>
          <a:p>
            <a:pPr eaLnBrk="1" hangingPunct="1"/>
            <a:r>
              <a:rPr lang="en-US" dirty="0"/>
              <a:t>Distributed Computing &amp; Threading</a:t>
            </a:r>
          </a:p>
        </p:txBody>
      </p:sp>
      <p:grpSp>
        <p:nvGrpSpPr>
          <p:cNvPr id="13316" name="Group 63"/>
          <p:cNvGrpSpPr>
            <a:grpSpLocks/>
          </p:cNvGrpSpPr>
          <p:nvPr/>
        </p:nvGrpSpPr>
        <p:grpSpPr bwMode="auto">
          <a:xfrm>
            <a:off x="2971800" y="2514600"/>
            <a:ext cx="5867400" cy="1828800"/>
            <a:chOff x="1872" y="1536"/>
            <a:chExt cx="3696" cy="1152"/>
          </a:xfrm>
        </p:grpSpPr>
        <p:sp>
          <p:nvSpPr>
            <p:cNvPr id="13362" name="AutoShape 9"/>
            <p:cNvSpPr>
              <a:spLocks noChangeArrowheads="1"/>
            </p:cNvSpPr>
            <p:nvPr/>
          </p:nvSpPr>
          <p:spPr bwMode="auto">
            <a:xfrm>
              <a:off x="3000" y="1536"/>
              <a:ext cx="1632" cy="480"/>
            </a:xfrm>
            <a:prstGeom prst="flowChartAlternateProcess">
              <a:avLst/>
            </a:prstGeom>
            <a:solidFill>
              <a:srgbClr val="CCECFF"/>
            </a:solidFill>
            <a:ln w="9525">
              <a:solidFill>
                <a:schemeClr val="tx1"/>
              </a:solidFill>
              <a:miter lim="800000"/>
              <a:headEnd/>
              <a:tailEnd/>
            </a:ln>
          </p:spPr>
          <p:txBody>
            <a:bodyPr wrap="none" anchor="ctr"/>
            <a:lstStyle/>
            <a:p>
              <a:endParaRPr lang="en-US"/>
            </a:p>
          </p:txBody>
        </p:sp>
        <p:sp>
          <p:nvSpPr>
            <p:cNvPr id="13363" name="Text Box 16"/>
            <p:cNvSpPr txBox="1">
              <a:spLocks noChangeArrowheads="1"/>
            </p:cNvSpPr>
            <p:nvPr/>
          </p:nvSpPr>
          <p:spPr bwMode="auto">
            <a:xfrm>
              <a:off x="3716" y="1968"/>
              <a:ext cx="296" cy="231"/>
            </a:xfrm>
            <a:prstGeom prst="rect">
              <a:avLst/>
            </a:prstGeom>
            <a:noFill/>
            <a:ln w="9525">
              <a:noFill/>
              <a:miter lim="800000"/>
              <a:headEnd/>
              <a:tailEnd/>
            </a:ln>
          </p:spPr>
          <p:txBody>
            <a:bodyPr wrap="none">
              <a:spAutoFit/>
            </a:bodyPr>
            <a:lstStyle/>
            <a:p>
              <a:r>
                <a:rPr lang="en-US"/>
                <a:t>. . .</a:t>
              </a:r>
            </a:p>
          </p:txBody>
        </p:sp>
        <p:sp>
          <p:nvSpPr>
            <p:cNvPr id="13364" name="Freeform 18"/>
            <p:cNvSpPr>
              <a:spLocks/>
            </p:cNvSpPr>
            <p:nvPr/>
          </p:nvSpPr>
          <p:spPr bwMode="auto">
            <a:xfrm>
              <a:off x="2808" y="1776"/>
              <a:ext cx="192" cy="672"/>
            </a:xfrm>
            <a:custGeom>
              <a:avLst/>
              <a:gdLst>
                <a:gd name="T0" fmla="*/ 192 w 192"/>
                <a:gd name="T1" fmla="*/ 0 h 672"/>
                <a:gd name="T2" fmla="*/ 0 w 192"/>
                <a:gd name="T3" fmla="*/ 0 h 672"/>
                <a:gd name="T4" fmla="*/ 0 w 192"/>
                <a:gd name="T5" fmla="*/ 672 h 672"/>
                <a:gd name="T6" fmla="*/ 192 w 192"/>
                <a:gd name="T7" fmla="*/ 672 h 672"/>
                <a:gd name="T8" fmla="*/ 0 60000 65536"/>
                <a:gd name="T9" fmla="*/ 0 60000 65536"/>
                <a:gd name="T10" fmla="*/ 0 60000 65536"/>
                <a:gd name="T11" fmla="*/ 0 60000 65536"/>
                <a:gd name="T12" fmla="*/ 0 w 192"/>
                <a:gd name="T13" fmla="*/ 0 h 672"/>
                <a:gd name="T14" fmla="*/ 192 w 192"/>
                <a:gd name="T15" fmla="*/ 672 h 672"/>
              </a:gdLst>
              <a:ahLst/>
              <a:cxnLst>
                <a:cxn ang="T8">
                  <a:pos x="T0" y="T1"/>
                </a:cxn>
                <a:cxn ang="T9">
                  <a:pos x="T2" y="T3"/>
                </a:cxn>
                <a:cxn ang="T10">
                  <a:pos x="T4" y="T5"/>
                </a:cxn>
                <a:cxn ang="T11">
                  <a:pos x="T6" y="T7"/>
                </a:cxn>
              </a:cxnLst>
              <a:rect l="T12" t="T13" r="T14" b="T15"/>
              <a:pathLst>
                <a:path w="192" h="672">
                  <a:moveTo>
                    <a:pt x="192" y="0"/>
                  </a:moveTo>
                  <a:lnTo>
                    <a:pt x="0" y="0"/>
                  </a:lnTo>
                  <a:lnTo>
                    <a:pt x="0" y="672"/>
                  </a:lnTo>
                  <a:lnTo>
                    <a:pt x="192" y="672"/>
                  </a:lnTo>
                </a:path>
              </a:pathLst>
            </a:custGeom>
            <a:noFill/>
            <a:ln w="9525">
              <a:solidFill>
                <a:schemeClr val="tx1"/>
              </a:solidFill>
              <a:round/>
              <a:headEnd/>
              <a:tailEnd/>
            </a:ln>
          </p:spPr>
          <p:txBody>
            <a:bodyPr/>
            <a:lstStyle/>
            <a:p>
              <a:endParaRPr lang="en-US"/>
            </a:p>
          </p:txBody>
        </p:sp>
        <p:sp>
          <p:nvSpPr>
            <p:cNvPr id="13365" name="Line 19"/>
            <p:cNvSpPr>
              <a:spLocks noChangeShapeType="1"/>
            </p:cNvSpPr>
            <p:nvPr/>
          </p:nvSpPr>
          <p:spPr bwMode="auto">
            <a:xfrm>
              <a:off x="2160" y="2112"/>
              <a:ext cx="648" cy="0"/>
            </a:xfrm>
            <a:prstGeom prst="line">
              <a:avLst/>
            </a:prstGeom>
            <a:noFill/>
            <a:ln w="9525">
              <a:solidFill>
                <a:schemeClr val="tx1"/>
              </a:solidFill>
              <a:round/>
              <a:headEnd/>
              <a:tailEnd/>
            </a:ln>
          </p:spPr>
          <p:txBody>
            <a:bodyPr/>
            <a:lstStyle/>
            <a:p>
              <a:endParaRPr lang="en-US"/>
            </a:p>
          </p:txBody>
        </p:sp>
        <p:sp>
          <p:nvSpPr>
            <p:cNvPr id="13366" name="Line 20"/>
            <p:cNvSpPr>
              <a:spLocks noChangeShapeType="1"/>
            </p:cNvSpPr>
            <p:nvPr/>
          </p:nvSpPr>
          <p:spPr bwMode="auto">
            <a:xfrm>
              <a:off x="4776" y="2160"/>
              <a:ext cx="432" cy="0"/>
            </a:xfrm>
            <a:prstGeom prst="line">
              <a:avLst/>
            </a:prstGeom>
            <a:noFill/>
            <a:ln w="9525">
              <a:solidFill>
                <a:schemeClr val="tx1"/>
              </a:solidFill>
              <a:round/>
              <a:headEnd/>
              <a:tailEnd/>
            </a:ln>
          </p:spPr>
          <p:txBody>
            <a:bodyPr/>
            <a:lstStyle/>
            <a:p>
              <a:endParaRPr lang="en-US"/>
            </a:p>
          </p:txBody>
        </p:sp>
        <p:sp>
          <p:nvSpPr>
            <p:cNvPr id="13367" name="Rectangle 17"/>
            <p:cNvSpPr>
              <a:spLocks noChangeArrowheads="1"/>
            </p:cNvSpPr>
            <p:nvPr/>
          </p:nvSpPr>
          <p:spPr bwMode="auto">
            <a:xfrm>
              <a:off x="4992" y="1848"/>
              <a:ext cx="576" cy="543"/>
            </a:xfrm>
            <a:prstGeom prst="rect">
              <a:avLst/>
            </a:prstGeom>
            <a:solidFill>
              <a:srgbClr val="CCECFF"/>
            </a:solidFill>
            <a:ln w="9525">
              <a:solidFill>
                <a:schemeClr val="tx1"/>
              </a:solidFill>
              <a:miter lim="800000"/>
              <a:headEnd/>
              <a:tailEnd/>
            </a:ln>
          </p:spPr>
          <p:txBody>
            <a:bodyPr wrap="none" anchor="ctr"/>
            <a:lstStyle/>
            <a:p>
              <a:pPr algn="ctr"/>
              <a:r>
                <a:rPr lang="en-US"/>
                <a:t>Shared</a:t>
              </a:r>
            </a:p>
            <a:p>
              <a:pPr algn="ctr"/>
              <a:r>
                <a:rPr lang="en-US"/>
                <a:t>memory</a:t>
              </a:r>
            </a:p>
          </p:txBody>
        </p:sp>
        <p:sp>
          <p:nvSpPr>
            <p:cNvPr id="13368" name="Freeform 21"/>
            <p:cNvSpPr>
              <a:spLocks/>
            </p:cNvSpPr>
            <p:nvPr/>
          </p:nvSpPr>
          <p:spPr bwMode="auto">
            <a:xfrm>
              <a:off x="4632" y="1776"/>
              <a:ext cx="144" cy="672"/>
            </a:xfrm>
            <a:custGeom>
              <a:avLst/>
              <a:gdLst>
                <a:gd name="T0" fmla="*/ 0 w 144"/>
                <a:gd name="T1" fmla="*/ 0 h 672"/>
                <a:gd name="T2" fmla="*/ 144 w 144"/>
                <a:gd name="T3" fmla="*/ 0 h 672"/>
                <a:gd name="T4" fmla="*/ 144 w 144"/>
                <a:gd name="T5" fmla="*/ 672 h 672"/>
                <a:gd name="T6" fmla="*/ 0 w 144"/>
                <a:gd name="T7" fmla="*/ 672 h 672"/>
                <a:gd name="T8" fmla="*/ 0 60000 65536"/>
                <a:gd name="T9" fmla="*/ 0 60000 65536"/>
                <a:gd name="T10" fmla="*/ 0 60000 65536"/>
                <a:gd name="T11" fmla="*/ 0 60000 65536"/>
                <a:gd name="T12" fmla="*/ 0 w 144"/>
                <a:gd name="T13" fmla="*/ 0 h 672"/>
                <a:gd name="T14" fmla="*/ 144 w 144"/>
                <a:gd name="T15" fmla="*/ 672 h 672"/>
              </a:gdLst>
              <a:ahLst/>
              <a:cxnLst>
                <a:cxn ang="T8">
                  <a:pos x="T0" y="T1"/>
                </a:cxn>
                <a:cxn ang="T9">
                  <a:pos x="T2" y="T3"/>
                </a:cxn>
                <a:cxn ang="T10">
                  <a:pos x="T4" y="T5"/>
                </a:cxn>
                <a:cxn ang="T11">
                  <a:pos x="T6" y="T7"/>
                </a:cxn>
              </a:cxnLst>
              <a:rect l="T12" t="T13" r="T14" b="T15"/>
              <a:pathLst>
                <a:path w="144" h="672">
                  <a:moveTo>
                    <a:pt x="0" y="0"/>
                  </a:moveTo>
                  <a:lnTo>
                    <a:pt x="144" y="0"/>
                  </a:lnTo>
                  <a:lnTo>
                    <a:pt x="144" y="672"/>
                  </a:lnTo>
                  <a:lnTo>
                    <a:pt x="0" y="672"/>
                  </a:lnTo>
                </a:path>
              </a:pathLst>
            </a:custGeom>
            <a:noFill/>
            <a:ln w="9525">
              <a:solidFill>
                <a:schemeClr val="tx1"/>
              </a:solidFill>
              <a:round/>
              <a:headEnd/>
              <a:tailEnd/>
            </a:ln>
          </p:spPr>
          <p:txBody>
            <a:bodyPr/>
            <a:lstStyle/>
            <a:p>
              <a:endParaRPr lang="en-US"/>
            </a:p>
          </p:txBody>
        </p:sp>
        <p:sp>
          <p:nvSpPr>
            <p:cNvPr id="13369" name="Rectangle 22"/>
            <p:cNvSpPr>
              <a:spLocks noChangeArrowheads="1"/>
            </p:cNvSpPr>
            <p:nvPr/>
          </p:nvSpPr>
          <p:spPr bwMode="auto">
            <a:xfrm>
              <a:off x="3960" y="1728"/>
              <a:ext cx="480" cy="233"/>
            </a:xfrm>
            <a:prstGeom prst="rect">
              <a:avLst/>
            </a:prstGeom>
            <a:noFill/>
            <a:ln w="9525">
              <a:noFill/>
              <a:miter lim="800000"/>
              <a:headEnd/>
              <a:tailEnd/>
            </a:ln>
          </p:spPr>
          <p:txBody>
            <a:bodyPr wrap="none">
              <a:spAutoFit/>
            </a:bodyPr>
            <a:lstStyle/>
            <a:p>
              <a:r>
                <a:rPr lang="en-US"/>
                <a:t>Cache</a:t>
              </a:r>
            </a:p>
          </p:txBody>
        </p:sp>
        <p:sp>
          <p:nvSpPr>
            <p:cNvPr id="13370" name="Rectangle 7"/>
            <p:cNvSpPr>
              <a:spLocks noChangeArrowheads="1"/>
            </p:cNvSpPr>
            <p:nvPr/>
          </p:nvSpPr>
          <p:spPr bwMode="auto">
            <a:xfrm>
              <a:off x="3096" y="1728"/>
              <a:ext cx="768" cy="240"/>
            </a:xfrm>
            <a:prstGeom prst="rect">
              <a:avLst/>
            </a:prstGeom>
            <a:solidFill>
              <a:schemeClr val="accent1"/>
            </a:solidFill>
            <a:ln w="9525">
              <a:solidFill>
                <a:schemeClr val="tx1"/>
              </a:solidFill>
              <a:miter lim="800000"/>
              <a:headEnd/>
              <a:tailEnd/>
            </a:ln>
          </p:spPr>
          <p:txBody>
            <a:bodyPr wrap="none" anchor="ctr"/>
            <a:lstStyle/>
            <a:p>
              <a:pPr algn="ctr"/>
              <a:r>
                <a:rPr lang="en-US"/>
                <a:t>Process #1</a:t>
              </a:r>
            </a:p>
          </p:txBody>
        </p:sp>
        <p:sp>
          <p:nvSpPr>
            <p:cNvPr id="13371" name="AutoShape 23"/>
            <p:cNvSpPr>
              <a:spLocks noChangeArrowheads="1"/>
            </p:cNvSpPr>
            <p:nvPr/>
          </p:nvSpPr>
          <p:spPr bwMode="auto">
            <a:xfrm>
              <a:off x="3000" y="2208"/>
              <a:ext cx="1632" cy="480"/>
            </a:xfrm>
            <a:prstGeom prst="flowChartAlternateProcess">
              <a:avLst/>
            </a:prstGeom>
            <a:solidFill>
              <a:srgbClr val="CCECFF"/>
            </a:solidFill>
            <a:ln w="9525">
              <a:solidFill>
                <a:schemeClr val="tx1"/>
              </a:solidFill>
              <a:miter lim="800000"/>
              <a:headEnd/>
              <a:tailEnd/>
            </a:ln>
          </p:spPr>
          <p:txBody>
            <a:bodyPr wrap="none" anchor="ctr"/>
            <a:lstStyle/>
            <a:p>
              <a:endParaRPr lang="en-US"/>
            </a:p>
          </p:txBody>
        </p:sp>
        <p:sp>
          <p:nvSpPr>
            <p:cNvPr id="13372" name="Text Box 24"/>
            <p:cNvSpPr txBox="1">
              <a:spLocks noChangeArrowheads="1"/>
            </p:cNvSpPr>
            <p:nvPr/>
          </p:nvSpPr>
          <p:spPr bwMode="auto">
            <a:xfrm>
              <a:off x="3288" y="2160"/>
              <a:ext cx="1090" cy="233"/>
            </a:xfrm>
            <a:prstGeom prst="rect">
              <a:avLst/>
            </a:prstGeom>
            <a:noFill/>
            <a:ln w="9525">
              <a:noFill/>
              <a:miter lim="800000"/>
              <a:headEnd/>
              <a:tailEnd/>
            </a:ln>
          </p:spPr>
          <p:txBody>
            <a:bodyPr wrap="none">
              <a:spAutoFit/>
            </a:bodyPr>
            <a:lstStyle/>
            <a:p>
              <a:r>
                <a:rPr lang="en-US"/>
                <a:t>Private variables</a:t>
              </a:r>
            </a:p>
          </p:txBody>
        </p:sp>
        <p:sp>
          <p:nvSpPr>
            <p:cNvPr id="13373" name="Rectangle 25"/>
            <p:cNvSpPr>
              <a:spLocks noChangeArrowheads="1"/>
            </p:cNvSpPr>
            <p:nvPr/>
          </p:nvSpPr>
          <p:spPr bwMode="auto">
            <a:xfrm>
              <a:off x="3960" y="2400"/>
              <a:ext cx="480" cy="233"/>
            </a:xfrm>
            <a:prstGeom prst="rect">
              <a:avLst/>
            </a:prstGeom>
            <a:noFill/>
            <a:ln w="9525">
              <a:noFill/>
              <a:miter lim="800000"/>
              <a:headEnd/>
              <a:tailEnd/>
            </a:ln>
          </p:spPr>
          <p:txBody>
            <a:bodyPr wrap="none">
              <a:spAutoFit/>
            </a:bodyPr>
            <a:lstStyle/>
            <a:p>
              <a:r>
                <a:rPr lang="en-US"/>
                <a:t>Cache</a:t>
              </a:r>
            </a:p>
          </p:txBody>
        </p:sp>
        <p:sp>
          <p:nvSpPr>
            <p:cNvPr id="13374" name="Rectangle 26"/>
            <p:cNvSpPr>
              <a:spLocks noChangeArrowheads="1"/>
            </p:cNvSpPr>
            <p:nvPr/>
          </p:nvSpPr>
          <p:spPr bwMode="auto">
            <a:xfrm>
              <a:off x="3096" y="2400"/>
              <a:ext cx="768" cy="240"/>
            </a:xfrm>
            <a:prstGeom prst="rect">
              <a:avLst/>
            </a:prstGeom>
            <a:solidFill>
              <a:schemeClr val="accent1"/>
            </a:solidFill>
            <a:ln w="9525">
              <a:solidFill>
                <a:schemeClr val="tx1"/>
              </a:solidFill>
              <a:miter lim="800000"/>
              <a:headEnd/>
              <a:tailEnd/>
            </a:ln>
          </p:spPr>
          <p:txBody>
            <a:bodyPr wrap="none" anchor="ctr"/>
            <a:lstStyle/>
            <a:p>
              <a:pPr algn="ctr"/>
              <a:r>
                <a:rPr lang="en-US"/>
                <a:t>Process #m</a:t>
              </a:r>
            </a:p>
          </p:txBody>
        </p:sp>
        <p:sp>
          <p:nvSpPr>
            <p:cNvPr id="13375" name="Rectangle 6"/>
            <p:cNvSpPr>
              <a:spLocks noChangeArrowheads="1"/>
            </p:cNvSpPr>
            <p:nvPr/>
          </p:nvSpPr>
          <p:spPr bwMode="auto">
            <a:xfrm>
              <a:off x="1872" y="1848"/>
              <a:ext cx="576" cy="543"/>
            </a:xfrm>
            <a:prstGeom prst="rect">
              <a:avLst/>
            </a:prstGeom>
            <a:solidFill>
              <a:schemeClr val="accent2"/>
            </a:solidFill>
            <a:ln w="9525">
              <a:solidFill>
                <a:schemeClr val="tx1"/>
              </a:solidFill>
              <a:miter lim="800000"/>
              <a:headEnd/>
              <a:tailEnd/>
            </a:ln>
          </p:spPr>
          <p:txBody>
            <a:bodyPr wrap="none" anchor="ctr"/>
            <a:lstStyle/>
            <a:p>
              <a:pPr algn="ctr"/>
              <a:r>
                <a:rPr lang="en-US"/>
                <a:t>OS</a:t>
              </a:r>
            </a:p>
          </p:txBody>
        </p:sp>
      </p:grpSp>
      <p:grpSp>
        <p:nvGrpSpPr>
          <p:cNvPr id="3" name="Group 65"/>
          <p:cNvGrpSpPr>
            <a:grpSpLocks/>
          </p:cNvGrpSpPr>
          <p:nvPr/>
        </p:nvGrpSpPr>
        <p:grpSpPr bwMode="auto">
          <a:xfrm>
            <a:off x="2057400" y="4343401"/>
            <a:ext cx="6934200" cy="2362201"/>
            <a:chOff x="1296" y="2688"/>
            <a:chExt cx="4368" cy="1488"/>
          </a:xfrm>
        </p:grpSpPr>
        <p:sp>
          <p:nvSpPr>
            <p:cNvPr id="13345" name="Rectangle 43"/>
            <p:cNvSpPr>
              <a:spLocks noChangeArrowheads="1"/>
            </p:cNvSpPr>
            <p:nvPr/>
          </p:nvSpPr>
          <p:spPr bwMode="auto">
            <a:xfrm>
              <a:off x="1296" y="2880"/>
              <a:ext cx="4368" cy="1296"/>
            </a:xfrm>
            <a:prstGeom prst="rect">
              <a:avLst/>
            </a:prstGeom>
            <a:solidFill>
              <a:srgbClr val="DDDDDD"/>
            </a:solidFill>
            <a:ln w="9525">
              <a:solidFill>
                <a:schemeClr val="tx1"/>
              </a:solidFill>
              <a:prstDash val="dash"/>
              <a:miter lim="800000"/>
              <a:headEnd/>
              <a:tailEnd/>
            </a:ln>
          </p:spPr>
          <p:txBody>
            <a:bodyPr wrap="none" anchor="ctr"/>
            <a:lstStyle/>
            <a:p>
              <a:endParaRPr lang="en-US"/>
            </a:p>
          </p:txBody>
        </p:sp>
        <p:sp>
          <p:nvSpPr>
            <p:cNvPr id="13346" name="AutoShape 27"/>
            <p:cNvSpPr>
              <a:spLocks noChangeArrowheads="1"/>
            </p:cNvSpPr>
            <p:nvPr/>
          </p:nvSpPr>
          <p:spPr bwMode="auto">
            <a:xfrm>
              <a:off x="2952" y="2976"/>
              <a:ext cx="1632" cy="480"/>
            </a:xfrm>
            <a:prstGeom prst="flowChartAlternateProcess">
              <a:avLst/>
            </a:prstGeom>
            <a:solidFill>
              <a:srgbClr val="CCECFF"/>
            </a:solidFill>
            <a:ln w="9525">
              <a:solidFill>
                <a:schemeClr val="tx1"/>
              </a:solidFill>
              <a:miter lim="800000"/>
              <a:headEnd/>
              <a:tailEnd/>
            </a:ln>
          </p:spPr>
          <p:txBody>
            <a:bodyPr wrap="none" anchor="ctr"/>
            <a:lstStyle/>
            <a:p>
              <a:endParaRPr lang="en-US"/>
            </a:p>
          </p:txBody>
        </p:sp>
        <p:sp>
          <p:nvSpPr>
            <p:cNvPr id="13347" name="Text Box 28"/>
            <p:cNvSpPr txBox="1">
              <a:spLocks noChangeArrowheads="1"/>
            </p:cNvSpPr>
            <p:nvPr/>
          </p:nvSpPr>
          <p:spPr bwMode="auto">
            <a:xfrm>
              <a:off x="3240" y="2928"/>
              <a:ext cx="1090" cy="233"/>
            </a:xfrm>
            <a:prstGeom prst="rect">
              <a:avLst/>
            </a:prstGeom>
            <a:noFill/>
            <a:ln w="9525">
              <a:noFill/>
              <a:miter lim="800000"/>
              <a:headEnd/>
              <a:tailEnd/>
            </a:ln>
          </p:spPr>
          <p:txBody>
            <a:bodyPr wrap="none">
              <a:spAutoFit/>
            </a:bodyPr>
            <a:lstStyle/>
            <a:p>
              <a:r>
                <a:rPr lang="en-US"/>
                <a:t>Private variables</a:t>
              </a:r>
            </a:p>
          </p:txBody>
        </p:sp>
        <p:sp>
          <p:nvSpPr>
            <p:cNvPr id="13348" name="Text Box 29"/>
            <p:cNvSpPr txBox="1">
              <a:spLocks noChangeArrowheads="1"/>
            </p:cNvSpPr>
            <p:nvPr/>
          </p:nvSpPr>
          <p:spPr bwMode="auto">
            <a:xfrm>
              <a:off x="3668" y="3360"/>
              <a:ext cx="296" cy="231"/>
            </a:xfrm>
            <a:prstGeom prst="rect">
              <a:avLst/>
            </a:prstGeom>
            <a:noFill/>
            <a:ln w="9525">
              <a:noFill/>
              <a:miter lim="800000"/>
              <a:headEnd/>
              <a:tailEnd/>
            </a:ln>
          </p:spPr>
          <p:txBody>
            <a:bodyPr wrap="none">
              <a:spAutoFit/>
            </a:bodyPr>
            <a:lstStyle/>
            <a:p>
              <a:r>
                <a:rPr lang="en-US"/>
                <a:t>. . .</a:t>
              </a:r>
            </a:p>
          </p:txBody>
        </p:sp>
        <p:sp>
          <p:nvSpPr>
            <p:cNvPr id="13349" name="Freeform 30"/>
            <p:cNvSpPr>
              <a:spLocks/>
            </p:cNvSpPr>
            <p:nvPr/>
          </p:nvSpPr>
          <p:spPr bwMode="auto">
            <a:xfrm>
              <a:off x="2760" y="3240"/>
              <a:ext cx="192" cy="600"/>
            </a:xfrm>
            <a:custGeom>
              <a:avLst/>
              <a:gdLst>
                <a:gd name="T0" fmla="*/ 192 w 192"/>
                <a:gd name="T1" fmla="*/ 0 h 672"/>
                <a:gd name="T2" fmla="*/ 0 w 192"/>
                <a:gd name="T3" fmla="*/ 0 h 672"/>
                <a:gd name="T4" fmla="*/ 0 w 192"/>
                <a:gd name="T5" fmla="*/ 21 h 672"/>
                <a:gd name="T6" fmla="*/ 192 w 192"/>
                <a:gd name="T7" fmla="*/ 21 h 672"/>
                <a:gd name="T8" fmla="*/ 0 60000 65536"/>
                <a:gd name="T9" fmla="*/ 0 60000 65536"/>
                <a:gd name="T10" fmla="*/ 0 60000 65536"/>
                <a:gd name="T11" fmla="*/ 0 60000 65536"/>
                <a:gd name="T12" fmla="*/ 0 w 192"/>
                <a:gd name="T13" fmla="*/ 0 h 672"/>
                <a:gd name="T14" fmla="*/ 192 w 192"/>
                <a:gd name="T15" fmla="*/ 672 h 672"/>
              </a:gdLst>
              <a:ahLst/>
              <a:cxnLst>
                <a:cxn ang="T8">
                  <a:pos x="T0" y="T1"/>
                </a:cxn>
                <a:cxn ang="T9">
                  <a:pos x="T2" y="T3"/>
                </a:cxn>
                <a:cxn ang="T10">
                  <a:pos x="T4" y="T5"/>
                </a:cxn>
                <a:cxn ang="T11">
                  <a:pos x="T6" y="T7"/>
                </a:cxn>
              </a:cxnLst>
              <a:rect l="T12" t="T13" r="T14" b="T15"/>
              <a:pathLst>
                <a:path w="192" h="672">
                  <a:moveTo>
                    <a:pt x="192" y="0"/>
                  </a:moveTo>
                  <a:lnTo>
                    <a:pt x="0" y="0"/>
                  </a:lnTo>
                  <a:lnTo>
                    <a:pt x="0" y="672"/>
                  </a:lnTo>
                  <a:lnTo>
                    <a:pt x="192" y="672"/>
                  </a:lnTo>
                </a:path>
              </a:pathLst>
            </a:custGeom>
            <a:noFill/>
            <a:ln w="9525">
              <a:solidFill>
                <a:schemeClr val="tx1"/>
              </a:solidFill>
              <a:round/>
              <a:headEnd/>
              <a:tailEnd/>
            </a:ln>
          </p:spPr>
          <p:txBody>
            <a:bodyPr/>
            <a:lstStyle/>
            <a:p>
              <a:endParaRPr lang="en-US"/>
            </a:p>
          </p:txBody>
        </p:sp>
        <p:sp>
          <p:nvSpPr>
            <p:cNvPr id="13350" name="Line 31"/>
            <p:cNvSpPr>
              <a:spLocks noChangeShapeType="1"/>
            </p:cNvSpPr>
            <p:nvPr/>
          </p:nvSpPr>
          <p:spPr bwMode="auto">
            <a:xfrm>
              <a:off x="1656" y="3504"/>
              <a:ext cx="1104" cy="0"/>
            </a:xfrm>
            <a:prstGeom prst="line">
              <a:avLst/>
            </a:prstGeom>
            <a:noFill/>
            <a:ln w="9525">
              <a:solidFill>
                <a:schemeClr val="tx1"/>
              </a:solidFill>
              <a:round/>
              <a:headEnd/>
              <a:tailEnd/>
            </a:ln>
          </p:spPr>
          <p:txBody>
            <a:bodyPr/>
            <a:lstStyle/>
            <a:p>
              <a:endParaRPr lang="en-US"/>
            </a:p>
          </p:txBody>
        </p:sp>
        <p:sp>
          <p:nvSpPr>
            <p:cNvPr id="13351" name="Line 32"/>
            <p:cNvSpPr>
              <a:spLocks noChangeShapeType="1"/>
            </p:cNvSpPr>
            <p:nvPr/>
          </p:nvSpPr>
          <p:spPr bwMode="auto">
            <a:xfrm>
              <a:off x="4728" y="3552"/>
              <a:ext cx="432" cy="0"/>
            </a:xfrm>
            <a:prstGeom prst="line">
              <a:avLst/>
            </a:prstGeom>
            <a:noFill/>
            <a:ln w="9525">
              <a:solidFill>
                <a:schemeClr val="tx1"/>
              </a:solidFill>
              <a:round/>
              <a:headEnd/>
              <a:tailEnd/>
            </a:ln>
          </p:spPr>
          <p:txBody>
            <a:bodyPr/>
            <a:lstStyle/>
            <a:p>
              <a:endParaRPr lang="en-US"/>
            </a:p>
          </p:txBody>
        </p:sp>
        <p:sp>
          <p:nvSpPr>
            <p:cNvPr id="13352" name="Rectangle 33"/>
            <p:cNvSpPr>
              <a:spLocks noChangeArrowheads="1"/>
            </p:cNvSpPr>
            <p:nvPr/>
          </p:nvSpPr>
          <p:spPr bwMode="auto">
            <a:xfrm>
              <a:off x="4944" y="3240"/>
              <a:ext cx="576" cy="543"/>
            </a:xfrm>
            <a:prstGeom prst="rect">
              <a:avLst/>
            </a:prstGeom>
            <a:solidFill>
              <a:srgbClr val="CCECFF"/>
            </a:solidFill>
            <a:ln w="9525">
              <a:solidFill>
                <a:schemeClr val="tx1"/>
              </a:solidFill>
              <a:miter lim="800000"/>
              <a:headEnd/>
              <a:tailEnd/>
            </a:ln>
          </p:spPr>
          <p:txBody>
            <a:bodyPr wrap="none" anchor="ctr"/>
            <a:lstStyle/>
            <a:p>
              <a:pPr algn="ctr"/>
              <a:r>
                <a:rPr lang="en-US"/>
                <a:t>Shared</a:t>
              </a:r>
            </a:p>
            <a:p>
              <a:pPr algn="ctr"/>
              <a:r>
                <a:rPr lang="en-US"/>
                <a:t>variables</a:t>
              </a:r>
            </a:p>
          </p:txBody>
        </p:sp>
        <p:sp>
          <p:nvSpPr>
            <p:cNvPr id="13353" name="Freeform 34"/>
            <p:cNvSpPr>
              <a:spLocks/>
            </p:cNvSpPr>
            <p:nvPr/>
          </p:nvSpPr>
          <p:spPr bwMode="auto">
            <a:xfrm>
              <a:off x="4584" y="3240"/>
              <a:ext cx="144" cy="600"/>
            </a:xfrm>
            <a:custGeom>
              <a:avLst/>
              <a:gdLst>
                <a:gd name="T0" fmla="*/ 0 w 144"/>
                <a:gd name="T1" fmla="*/ 0 h 672"/>
                <a:gd name="T2" fmla="*/ 144 w 144"/>
                <a:gd name="T3" fmla="*/ 0 h 672"/>
                <a:gd name="T4" fmla="*/ 144 w 144"/>
                <a:gd name="T5" fmla="*/ 21 h 672"/>
                <a:gd name="T6" fmla="*/ 0 w 144"/>
                <a:gd name="T7" fmla="*/ 21 h 672"/>
                <a:gd name="T8" fmla="*/ 0 60000 65536"/>
                <a:gd name="T9" fmla="*/ 0 60000 65536"/>
                <a:gd name="T10" fmla="*/ 0 60000 65536"/>
                <a:gd name="T11" fmla="*/ 0 60000 65536"/>
                <a:gd name="T12" fmla="*/ 0 w 144"/>
                <a:gd name="T13" fmla="*/ 0 h 672"/>
                <a:gd name="T14" fmla="*/ 144 w 144"/>
                <a:gd name="T15" fmla="*/ 672 h 672"/>
              </a:gdLst>
              <a:ahLst/>
              <a:cxnLst>
                <a:cxn ang="T8">
                  <a:pos x="T0" y="T1"/>
                </a:cxn>
                <a:cxn ang="T9">
                  <a:pos x="T2" y="T3"/>
                </a:cxn>
                <a:cxn ang="T10">
                  <a:pos x="T4" y="T5"/>
                </a:cxn>
                <a:cxn ang="T11">
                  <a:pos x="T6" y="T7"/>
                </a:cxn>
              </a:cxnLst>
              <a:rect l="T12" t="T13" r="T14" b="T15"/>
              <a:pathLst>
                <a:path w="144" h="672">
                  <a:moveTo>
                    <a:pt x="0" y="0"/>
                  </a:moveTo>
                  <a:lnTo>
                    <a:pt x="144" y="0"/>
                  </a:lnTo>
                  <a:lnTo>
                    <a:pt x="144" y="672"/>
                  </a:lnTo>
                  <a:lnTo>
                    <a:pt x="0" y="672"/>
                  </a:lnTo>
                </a:path>
              </a:pathLst>
            </a:custGeom>
            <a:noFill/>
            <a:ln w="9525">
              <a:solidFill>
                <a:schemeClr val="tx1"/>
              </a:solidFill>
              <a:round/>
              <a:headEnd/>
              <a:tailEnd/>
            </a:ln>
          </p:spPr>
          <p:txBody>
            <a:bodyPr/>
            <a:lstStyle/>
            <a:p>
              <a:endParaRPr lang="en-US"/>
            </a:p>
          </p:txBody>
        </p:sp>
        <p:sp>
          <p:nvSpPr>
            <p:cNvPr id="13354" name="Rectangle 35"/>
            <p:cNvSpPr>
              <a:spLocks noChangeArrowheads="1"/>
            </p:cNvSpPr>
            <p:nvPr/>
          </p:nvSpPr>
          <p:spPr bwMode="auto">
            <a:xfrm>
              <a:off x="3912" y="3168"/>
              <a:ext cx="480" cy="233"/>
            </a:xfrm>
            <a:prstGeom prst="rect">
              <a:avLst/>
            </a:prstGeom>
            <a:noFill/>
            <a:ln w="9525">
              <a:noFill/>
              <a:miter lim="800000"/>
              <a:headEnd/>
              <a:tailEnd/>
            </a:ln>
          </p:spPr>
          <p:txBody>
            <a:bodyPr wrap="none">
              <a:spAutoFit/>
            </a:bodyPr>
            <a:lstStyle/>
            <a:p>
              <a:r>
                <a:rPr lang="en-US"/>
                <a:t>Cache</a:t>
              </a:r>
            </a:p>
          </p:txBody>
        </p:sp>
        <p:sp>
          <p:nvSpPr>
            <p:cNvPr id="13355" name="Rectangle 36"/>
            <p:cNvSpPr>
              <a:spLocks noChangeArrowheads="1"/>
            </p:cNvSpPr>
            <p:nvPr/>
          </p:nvSpPr>
          <p:spPr bwMode="auto">
            <a:xfrm>
              <a:off x="3048" y="3168"/>
              <a:ext cx="768" cy="240"/>
            </a:xfrm>
            <a:prstGeom prst="rect">
              <a:avLst/>
            </a:prstGeom>
            <a:solidFill>
              <a:schemeClr val="accent1"/>
            </a:solidFill>
            <a:ln w="9525">
              <a:solidFill>
                <a:schemeClr val="tx1"/>
              </a:solidFill>
              <a:miter lim="800000"/>
              <a:headEnd/>
              <a:tailEnd/>
            </a:ln>
          </p:spPr>
          <p:txBody>
            <a:bodyPr wrap="none" anchor="ctr"/>
            <a:lstStyle/>
            <a:p>
              <a:pPr algn="ctr"/>
              <a:r>
                <a:rPr lang="en-US"/>
                <a:t>Thread #1</a:t>
              </a:r>
            </a:p>
          </p:txBody>
        </p:sp>
        <p:sp>
          <p:nvSpPr>
            <p:cNvPr id="13356" name="AutoShape 37"/>
            <p:cNvSpPr>
              <a:spLocks noChangeArrowheads="1"/>
            </p:cNvSpPr>
            <p:nvPr/>
          </p:nvSpPr>
          <p:spPr bwMode="auto">
            <a:xfrm>
              <a:off x="2952" y="3600"/>
              <a:ext cx="1632" cy="480"/>
            </a:xfrm>
            <a:prstGeom prst="flowChartAlternateProcess">
              <a:avLst/>
            </a:prstGeom>
            <a:solidFill>
              <a:srgbClr val="CCECFF"/>
            </a:solidFill>
            <a:ln w="9525">
              <a:solidFill>
                <a:schemeClr val="tx1"/>
              </a:solidFill>
              <a:miter lim="800000"/>
              <a:headEnd/>
              <a:tailEnd/>
            </a:ln>
          </p:spPr>
          <p:txBody>
            <a:bodyPr wrap="none" anchor="ctr"/>
            <a:lstStyle/>
            <a:p>
              <a:endParaRPr lang="en-US"/>
            </a:p>
          </p:txBody>
        </p:sp>
        <p:sp>
          <p:nvSpPr>
            <p:cNvPr id="13357" name="Text Box 38"/>
            <p:cNvSpPr txBox="1">
              <a:spLocks noChangeArrowheads="1"/>
            </p:cNvSpPr>
            <p:nvPr/>
          </p:nvSpPr>
          <p:spPr bwMode="auto">
            <a:xfrm>
              <a:off x="3240" y="3552"/>
              <a:ext cx="1090" cy="233"/>
            </a:xfrm>
            <a:prstGeom prst="rect">
              <a:avLst/>
            </a:prstGeom>
            <a:noFill/>
            <a:ln w="9525">
              <a:noFill/>
              <a:miter lim="800000"/>
              <a:headEnd/>
              <a:tailEnd/>
            </a:ln>
          </p:spPr>
          <p:txBody>
            <a:bodyPr wrap="none">
              <a:spAutoFit/>
            </a:bodyPr>
            <a:lstStyle/>
            <a:p>
              <a:r>
                <a:rPr lang="en-US"/>
                <a:t>Private variables</a:t>
              </a:r>
            </a:p>
          </p:txBody>
        </p:sp>
        <p:sp>
          <p:nvSpPr>
            <p:cNvPr id="13358" name="Rectangle 39"/>
            <p:cNvSpPr>
              <a:spLocks noChangeArrowheads="1"/>
            </p:cNvSpPr>
            <p:nvPr/>
          </p:nvSpPr>
          <p:spPr bwMode="auto">
            <a:xfrm>
              <a:off x="3912" y="3792"/>
              <a:ext cx="480" cy="233"/>
            </a:xfrm>
            <a:prstGeom prst="rect">
              <a:avLst/>
            </a:prstGeom>
            <a:noFill/>
            <a:ln w="9525">
              <a:noFill/>
              <a:miter lim="800000"/>
              <a:headEnd/>
              <a:tailEnd/>
            </a:ln>
          </p:spPr>
          <p:txBody>
            <a:bodyPr wrap="none">
              <a:spAutoFit/>
            </a:bodyPr>
            <a:lstStyle/>
            <a:p>
              <a:r>
                <a:rPr lang="en-US"/>
                <a:t>Cache</a:t>
              </a:r>
            </a:p>
          </p:txBody>
        </p:sp>
        <p:sp>
          <p:nvSpPr>
            <p:cNvPr id="13359" name="Rectangle 40"/>
            <p:cNvSpPr>
              <a:spLocks noChangeArrowheads="1"/>
            </p:cNvSpPr>
            <p:nvPr/>
          </p:nvSpPr>
          <p:spPr bwMode="auto">
            <a:xfrm>
              <a:off x="3048" y="3792"/>
              <a:ext cx="768" cy="240"/>
            </a:xfrm>
            <a:prstGeom prst="rect">
              <a:avLst/>
            </a:prstGeom>
            <a:solidFill>
              <a:schemeClr val="accent1"/>
            </a:solidFill>
            <a:ln w="9525">
              <a:solidFill>
                <a:schemeClr val="tx1"/>
              </a:solidFill>
              <a:miter lim="800000"/>
              <a:headEnd/>
              <a:tailEnd/>
            </a:ln>
          </p:spPr>
          <p:txBody>
            <a:bodyPr wrap="none" anchor="ctr"/>
            <a:lstStyle/>
            <a:p>
              <a:pPr algn="ctr"/>
              <a:r>
                <a:rPr lang="en-US"/>
                <a:t>Thread #n</a:t>
              </a:r>
            </a:p>
          </p:txBody>
        </p:sp>
        <p:sp>
          <p:nvSpPr>
            <p:cNvPr id="13360" name="Rectangle 41"/>
            <p:cNvSpPr>
              <a:spLocks noChangeArrowheads="1"/>
            </p:cNvSpPr>
            <p:nvPr/>
          </p:nvSpPr>
          <p:spPr bwMode="auto">
            <a:xfrm>
              <a:off x="1440" y="2976"/>
              <a:ext cx="1032" cy="1049"/>
            </a:xfrm>
            <a:prstGeom prst="rect">
              <a:avLst/>
            </a:prstGeom>
            <a:solidFill>
              <a:schemeClr val="accent2"/>
            </a:solidFill>
            <a:ln w="9525">
              <a:solidFill>
                <a:schemeClr val="tx1"/>
              </a:solidFill>
              <a:miter lim="800000"/>
              <a:headEnd/>
              <a:tailEnd/>
            </a:ln>
          </p:spPr>
          <p:txBody>
            <a:bodyPr wrap="none" anchor="ctr"/>
            <a:lstStyle/>
            <a:p>
              <a:pPr algn="ctr"/>
              <a:r>
                <a:rPr lang="en-US" dirty="0"/>
                <a:t>Threading can be</a:t>
              </a:r>
              <a:br>
                <a:rPr lang="en-US" dirty="0"/>
              </a:br>
              <a:r>
                <a:rPr lang="en-US" dirty="0"/>
                <a:t>managed at</a:t>
              </a:r>
            </a:p>
            <a:p>
              <a:pPr algn="ctr"/>
              <a:r>
                <a:rPr lang="en-US" dirty="0"/>
                <a:t>hardware-level,</a:t>
              </a:r>
            </a:p>
            <a:p>
              <a:pPr algn="ctr"/>
              <a:r>
                <a:rPr lang="en-US" dirty="0"/>
                <a:t>software-level,</a:t>
              </a:r>
            </a:p>
            <a:p>
              <a:pPr algn="ctr"/>
              <a:r>
                <a:rPr lang="en-US" dirty="0"/>
                <a:t>or runtime</a:t>
              </a:r>
            </a:p>
            <a:p>
              <a:pPr algn="ctr"/>
              <a:r>
                <a:rPr lang="en-US" dirty="0"/>
                <a:t>JVM / </a:t>
              </a:r>
              <a:r>
                <a:rPr lang="en-US" dirty="0" err="1"/>
                <a:t>.Net</a:t>
              </a:r>
              <a:endParaRPr lang="en-US" dirty="0"/>
            </a:p>
          </p:txBody>
        </p:sp>
        <p:cxnSp>
          <p:nvCxnSpPr>
            <p:cNvPr id="13361" name="AutoShape 42"/>
            <p:cNvCxnSpPr>
              <a:cxnSpLocks noChangeShapeType="1"/>
              <a:stCxn id="13371" idx="2"/>
              <a:endCxn id="13360" idx="0"/>
            </p:cNvCxnSpPr>
            <p:nvPr/>
          </p:nvCxnSpPr>
          <p:spPr bwMode="auto">
            <a:xfrm rot="5400000">
              <a:off x="2742" y="1902"/>
              <a:ext cx="288" cy="1860"/>
            </a:xfrm>
            <a:prstGeom prst="bentConnector3">
              <a:avLst>
                <a:gd name="adj1" fmla="val 50000"/>
              </a:avLst>
            </a:prstGeom>
            <a:noFill/>
            <a:ln w="12700">
              <a:solidFill>
                <a:srgbClr val="0000FF"/>
              </a:solidFill>
              <a:miter lim="800000"/>
              <a:headEnd/>
              <a:tailEnd type="triangle" w="med" len="med"/>
            </a:ln>
          </p:spPr>
        </p:cxnSp>
      </p:grpSp>
      <p:grpSp>
        <p:nvGrpSpPr>
          <p:cNvPr id="4" name="Group 64"/>
          <p:cNvGrpSpPr>
            <a:grpSpLocks/>
          </p:cNvGrpSpPr>
          <p:nvPr/>
        </p:nvGrpSpPr>
        <p:grpSpPr bwMode="auto">
          <a:xfrm>
            <a:off x="381000" y="533400"/>
            <a:ext cx="8458200" cy="2832100"/>
            <a:chOff x="240" y="288"/>
            <a:chExt cx="5328" cy="1784"/>
          </a:xfrm>
        </p:grpSpPr>
        <p:sp>
          <p:nvSpPr>
            <p:cNvPr id="13326" name="Text Box 10"/>
            <p:cNvSpPr txBox="1">
              <a:spLocks noChangeArrowheads="1"/>
            </p:cNvSpPr>
            <p:nvPr/>
          </p:nvSpPr>
          <p:spPr bwMode="auto">
            <a:xfrm>
              <a:off x="3288" y="1488"/>
              <a:ext cx="116" cy="231"/>
            </a:xfrm>
            <a:prstGeom prst="rect">
              <a:avLst/>
            </a:prstGeom>
            <a:noFill/>
            <a:ln w="9525">
              <a:noFill/>
              <a:miter lim="800000"/>
              <a:headEnd/>
              <a:tailEnd/>
            </a:ln>
          </p:spPr>
          <p:txBody>
            <a:bodyPr wrap="none">
              <a:spAutoFit/>
            </a:bodyPr>
            <a:lstStyle/>
            <a:p>
              <a:endParaRPr lang="en-GB"/>
            </a:p>
          </p:txBody>
        </p:sp>
        <p:sp>
          <p:nvSpPr>
            <p:cNvPr id="13327" name="Rectangle 45"/>
            <p:cNvSpPr>
              <a:spLocks noChangeArrowheads="1"/>
            </p:cNvSpPr>
            <p:nvPr/>
          </p:nvSpPr>
          <p:spPr bwMode="auto">
            <a:xfrm>
              <a:off x="240" y="1152"/>
              <a:ext cx="768" cy="672"/>
            </a:xfrm>
            <a:prstGeom prst="rect">
              <a:avLst/>
            </a:prstGeom>
            <a:solidFill>
              <a:schemeClr val="accent2"/>
            </a:solidFill>
            <a:ln w="9525">
              <a:solidFill>
                <a:schemeClr val="tx1"/>
              </a:solidFill>
              <a:miter lim="800000"/>
              <a:headEnd/>
              <a:tailEnd/>
            </a:ln>
          </p:spPr>
          <p:txBody>
            <a:bodyPr wrap="none" anchor="ctr"/>
            <a:lstStyle/>
            <a:p>
              <a:pPr algn="ctr"/>
              <a:r>
                <a:rPr lang="en-US"/>
                <a:t>Distributed</a:t>
              </a:r>
            </a:p>
            <a:p>
              <a:pPr algn="ctr"/>
              <a:r>
                <a:rPr lang="en-US"/>
                <a:t>OS</a:t>
              </a:r>
            </a:p>
          </p:txBody>
        </p:sp>
        <p:sp>
          <p:nvSpPr>
            <p:cNvPr id="13328" name="AutoShape 46"/>
            <p:cNvSpPr>
              <a:spLocks noChangeArrowheads="1"/>
            </p:cNvSpPr>
            <p:nvPr/>
          </p:nvSpPr>
          <p:spPr bwMode="auto">
            <a:xfrm>
              <a:off x="3000" y="288"/>
              <a:ext cx="1632" cy="480"/>
            </a:xfrm>
            <a:prstGeom prst="flowChartAlternateProcess">
              <a:avLst/>
            </a:prstGeom>
            <a:solidFill>
              <a:srgbClr val="CCECFF"/>
            </a:solidFill>
            <a:ln w="9525">
              <a:solidFill>
                <a:schemeClr val="tx1"/>
              </a:solidFill>
              <a:miter lim="800000"/>
              <a:headEnd/>
              <a:tailEnd/>
            </a:ln>
          </p:spPr>
          <p:txBody>
            <a:bodyPr wrap="none" anchor="ctr"/>
            <a:lstStyle/>
            <a:p>
              <a:endParaRPr lang="en-US"/>
            </a:p>
          </p:txBody>
        </p:sp>
        <p:sp>
          <p:nvSpPr>
            <p:cNvPr id="13329" name="Text Box 47"/>
            <p:cNvSpPr txBox="1">
              <a:spLocks noChangeArrowheads="1"/>
            </p:cNvSpPr>
            <p:nvPr/>
          </p:nvSpPr>
          <p:spPr bwMode="auto">
            <a:xfrm>
              <a:off x="3984" y="288"/>
              <a:ext cx="480" cy="233"/>
            </a:xfrm>
            <a:prstGeom prst="rect">
              <a:avLst/>
            </a:prstGeom>
            <a:noFill/>
            <a:ln w="9525">
              <a:noFill/>
              <a:miter lim="800000"/>
              <a:headEnd/>
              <a:tailEnd/>
            </a:ln>
          </p:spPr>
          <p:txBody>
            <a:bodyPr wrap="none">
              <a:spAutoFit/>
            </a:bodyPr>
            <a:lstStyle/>
            <a:p>
              <a:r>
                <a:rPr lang="en-US"/>
                <a:t>Cache</a:t>
              </a:r>
            </a:p>
          </p:txBody>
        </p:sp>
        <p:sp>
          <p:nvSpPr>
            <p:cNvPr id="13330" name="Text Box 48"/>
            <p:cNvSpPr txBox="1">
              <a:spLocks noChangeArrowheads="1"/>
            </p:cNvSpPr>
            <p:nvPr/>
          </p:nvSpPr>
          <p:spPr bwMode="auto">
            <a:xfrm>
              <a:off x="3716" y="720"/>
              <a:ext cx="296" cy="231"/>
            </a:xfrm>
            <a:prstGeom prst="rect">
              <a:avLst/>
            </a:prstGeom>
            <a:noFill/>
            <a:ln w="9525">
              <a:noFill/>
              <a:miter lim="800000"/>
              <a:headEnd/>
              <a:tailEnd/>
            </a:ln>
          </p:spPr>
          <p:txBody>
            <a:bodyPr wrap="none">
              <a:spAutoFit/>
            </a:bodyPr>
            <a:lstStyle/>
            <a:p>
              <a:r>
                <a:rPr lang="en-US"/>
                <a:t>. . .</a:t>
              </a:r>
            </a:p>
          </p:txBody>
        </p:sp>
        <p:sp>
          <p:nvSpPr>
            <p:cNvPr id="13331" name="Freeform 49"/>
            <p:cNvSpPr>
              <a:spLocks/>
            </p:cNvSpPr>
            <p:nvPr/>
          </p:nvSpPr>
          <p:spPr bwMode="auto">
            <a:xfrm>
              <a:off x="2808" y="528"/>
              <a:ext cx="192" cy="672"/>
            </a:xfrm>
            <a:custGeom>
              <a:avLst/>
              <a:gdLst>
                <a:gd name="T0" fmla="*/ 192 w 192"/>
                <a:gd name="T1" fmla="*/ 0 h 672"/>
                <a:gd name="T2" fmla="*/ 0 w 192"/>
                <a:gd name="T3" fmla="*/ 0 h 672"/>
                <a:gd name="T4" fmla="*/ 0 w 192"/>
                <a:gd name="T5" fmla="*/ 672 h 672"/>
                <a:gd name="T6" fmla="*/ 192 w 192"/>
                <a:gd name="T7" fmla="*/ 672 h 672"/>
                <a:gd name="T8" fmla="*/ 0 60000 65536"/>
                <a:gd name="T9" fmla="*/ 0 60000 65536"/>
                <a:gd name="T10" fmla="*/ 0 60000 65536"/>
                <a:gd name="T11" fmla="*/ 0 60000 65536"/>
                <a:gd name="T12" fmla="*/ 0 w 192"/>
                <a:gd name="T13" fmla="*/ 0 h 672"/>
                <a:gd name="T14" fmla="*/ 192 w 192"/>
                <a:gd name="T15" fmla="*/ 672 h 672"/>
              </a:gdLst>
              <a:ahLst/>
              <a:cxnLst>
                <a:cxn ang="T8">
                  <a:pos x="T0" y="T1"/>
                </a:cxn>
                <a:cxn ang="T9">
                  <a:pos x="T2" y="T3"/>
                </a:cxn>
                <a:cxn ang="T10">
                  <a:pos x="T4" y="T5"/>
                </a:cxn>
                <a:cxn ang="T11">
                  <a:pos x="T6" y="T7"/>
                </a:cxn>
              </a:cxnLst>
              <a:rect l="T12" t="T13" r="T14" b="T15"/>
              <a:pathLst>
                <a:path w="192" h="672">
                  <a:moveTo>
                    <a:pt x="192" y="0"/>
                  </a:moveTo>
                  <a:lnTo>
                    <a:pt x="0" y="0"/>
                  </a:lnTo>
                  <a:lnTo>
                    <a:pt x="0" y="672"/>
                  </a:lnTo>
                  <a:lnTo>
                    <a:pt x="192" y="672"/>
                  </a:lnTo>
                </a:path>
              </a:pathLst>
            </a:custGeom>
            <a:noFill/>
            <a:ln w="9525">
              <a:solidFill>
                <a:schemeClr val="tx1"/>
              </a:solidFill>
              <a:round/>
              <a:headEnd/>
              <a:tailEnd/>
            </a:ln>
          </p:spPr>
          <p:txBody>
            <a:bodyPr/>
            <a:lstStyle/>
            <a:p>
              <a:endParaRPr lang="en-US"/>
            </a:p>
          </p:txBody>
        </p:sp>
        <p:sp>
          <p:nvSpPr>
            <p:cNvPr id="13332" name="Line 50"/>
            <p:cNvSpPr>
              <a:spLocks noChangeShapeType="1"/>
            </p:cNvSpPr>
            <p:nvPr/>
          </p:nvSpPr>
          <p:spPr bwMode="auto">
            <a:xfrm>
              <a:off x="2160" y="864"/>
              <a:ext cx="648" cy="0"/>
            </a:xfrm>
            <a:prstGeom prst="line">
              <a:avLst/>
            </a:prstGeom>
            <a:noFill/>
            <a:ln w="9525">
              <a:solidFill>
                <a:schemeClr val="tx1"/>
              </a:solidFill>
              <a:round/>
              <a:headEnd/>
              <a:tailEnd/>
            </a:ln>
          </p:spPr>
          <p:txBody>
            <a:bodyPr/>
            <a:lstStyle/>
            <a:p>
              <a:endParaRPr lang="en-US"/>
            </a:p>
          </p:txBody>
        </p:sp>
        <p:sp>
          <p:nvSpPr>
            <p:cNvPr id="13333" name="Line 51"/>
            <p:cNvSpPr>
              <a:spLocks noChangeShapeType="1"/>
            </p:cNvSpPr>
            <p:nvPr/>
          </p:nvSpPr>
          <p:spPr bwMode="auto">
            <a:xfrm>
              <a:off x="4776" y="912"/>
              <a:ext cx="432" cy="0"/>
            </a:xfrm>
            <a:prstGeom prst="line">
              <a:avLst/>
            </a:prstGeom>
            <a:noFill/>
            <a:ln w="9525">
              <a:solidFill>
                <a:schemeClr val="tx1"/>
              </a:solidFill>
              <a:round/>
              <a:headEnd/>
              <a:tailEnd/>
            </a:ln>
          </p:spPr>
          <p:txBody>
            <a:bodyPr/>
            <a:lstStyle/>
            <a:p>
              <a:endParaRPr lang="en-US"/>
            </a:p>
          </p:txBody>
        </p:sp>
        <p:sp>
          <p:nvSpPr>
            <p:cNvPr id="13334" name="Rectangle 52"/>
            <p:cNvSpPr>
              <a:spLocks noChangeArrowheads="1"/>
            </p:cNvSpPr>
            <p:nvPr/>
          </p:nvSpPr>
          <p:spPr bwMode="auto">
            <a:xfrm>
              <a:off x="4992" y="600"/>
              <a:ext cx="576" cy="543"/>
            </a:xfrm>
            <a:prstGeom prst="rect">
              <a:avLst/>
            </a:prstGeom>
            <a:solidFill>
              <a:srgbClr val="CCECFF"/>
            </a:solidFill>
            <a:ln w="9525">
              <a:solidFill>
                <a:schemeClr val="tx1"/>
              </a:solidFill>
              <a:miter lim="800000"/>
              <a:headEnd/>
              <a:tailEnd/>
            </a:ln>
          </p:spPr>
          <p:txBody>
            <a:bodyPr wrap="none" anchor="ctr"/>
            <a:lstStyle/>
            <a:p>
              <a:pPr algn="ctr"/>
              <a:r>
                <a:rPr lang="en-US"/>
                <a:t>Shared</a:t>
              </a:r>
            </a:p>
            <a:p>
              <a:pPr algn="ctr"/>
              <a:r>
                <a:rPr lang="en-US"/>
                <a:t>memory</a:t>
              </a:r>
            </a:p>
          </p:txBody>
        </p:sp>
        <p:sp>
          <p:nvSpPr>
            <p:cNvPr id="13335" name="Freeform 53"/>
            <p:cNvSpPr>
              <a:spLocks/>
            </p:cNvSpPr>
            <p:nvPr/>
          </p:nvSpPr>
          <p:spPr bwMode="auto">
            <a:xfrm>
              <a:off x="4632" y="528"/>
              <a:ext cx="144" cy="672"/>
            </a:xfrm>
            <a:custGeom>
              <a:avLst/>
              <a:gdLst>
                <a:gd name="T0" fmla="*/ 0 w 144"/>
                <a:gd name="T1" fmla="*/ 0 h 672"/>
                <a:gd name="T2" fmla="*/ 144 w 144"/>
                <a:gd name="T3" fmla="*/ 0 h 672"/>
                <a:gd name="T4" fmla="*/ 144 w 144"/>
                <a:gd name="T5" fmla="*/ 672 h 672"/>
                <a:gd name="T6" fmla="*/ 0 w 144"/>
                <a:gd name="T7" fmla="*/ 672 h 672"/>
                <a:gd name="T8" fmla="*/ 0 60000 65536"/>
                <a:gd name="T9" fmla="*/ 0 60000 65536"/>
                <a:gd name="T10" fmla="*/ 0 60000 65536"/>
                <a:gd name="T11" fmla="*/ 0 60000 65536"/>
                <a:gd name="T12" fmla="*/ 0 w 144"/>
                <a:gd name="T13" fmla="*/ 0 h 672"/>
                <a:gd name="T14" fmla="*/ 144 w 144"/>
                <a:gd name="T15" fmla="*/ 672 h 672"/>
              </a:gdLst>
              <a:ahLst/>
              <a:cxnLst>
                <a:cxn ang="T8">
                  <a:pos x="T0" y="T1"/>
                </a:cxn>
                <a:cxn ang="T9">
                  <a:pos x="T2" y="T3"/>
                </a:cxn>
                <a:cxn ang="T10">
                  <a:pos x="T4" y="T5"/>
                </a:cxn>
                <a:cxn ang="T11">
                  <a:pos x="T6" y="T7"/>
                </a:cxn>
              </a:cxnLst>
              <a:rect l="T12" t="T13" r="T14" b="T15"/>
              <a:pathLst>
                <a:path w="144" h="672">
                  <a:moveTo>
                    <a:pt x="0" y="0"/>
                  </a:moveTo>
                  <a:lnTo>
                    <a:pt x="144" y="0"/>
                  </a:lnTo>
                  <a:lnTo>
                    <a:pt x="144" y="672"/>
                  </a:lnTo>
                  <a:lnTo>
                    <a:pt x="0" y="672"/>
                  </a:lnTo>
                </a:path>
              </a:pathLst>
            </a:custGeom>
            <a:noFill/>
            <a:ln w="9525">
              <a:solidFill>
                <a:schemeClr val="tx1"/>
              </a:solidFill>
              <a:round/>
              <a:headEnd/>
              <a:tailEnd/>
            </a:ln>
          </p:spPr>
          <p:txBody>
            <a:bodyPr/>
            <a:lstStyle/>
            <a:p>
              <a:endParaRPr lang="en-US"/>
            </a:p>
          </p:txBody>
        </p:sp>
        <p:sp>
          <p:nvSpPr>
            <p:cNvPr id="13336" name="Rectangle 54"/>
            <p:cNvSpPr>
              <a:spLocks noChangeArrowheads="1"/>
            </p:cNvSpPr>
            <p:nvPr/>
          </p:nvSpPr>
          <p:spPr bwMode="auto">
            <a:xfrm>
              <a:off x="3960" y="480"/>
              <a:ext cx="664" cy="231"/>
            </a:xfrm>
            <a:prstGeom prst="rect">
              <a:avLst/>
            </a:prstGeom>
            <a:noFill/>
            <a:ln w="9525">
              <a:noFill/>
              <a:miter lim="800000"/>
              <a:headEnd/>
              <a:tailEnd/>
            </a:ln>
          </p:spPr>
          <p:txBody>
            <a:bodyPr wrap="none">
              <a:spAutoFit/>
            </a:bodyPr>
            <a:lstStyle/>
            <a:p>
              <a:r>
                <a:rPr lang="en-US" dirty="0"/>
                <a:t>Data area</a:t>
              </a:r>
            </a:p>
          </p:txBody>
        </p:sp>
        <p:sp>
          <p:nvSpPr>
            <p:cNvPr id="13337" name="Rectangle 55"/>
            <p:cNvSpPr>
              <a:spLocks noChangeArrowheads="1"/>
            </p:cNvSpPr>
            <p:nvPr/>
          </p:nvSpPr>
          <p:spPr bwMode="auto">
            <a:xfrm>
              <a:off x="3096" y="480"/>
              <a:ext cx="768" cy="240"/>
            </a:xfrm>
            <a:prstGeom prst="rect">
              <a:avLst/>
            </a:prstGeom>
            <a:solidFill>
              <a:schemeClr val="accent1"/>
            </a:solidFill>
            <a:ln w="9525">
              <a:solidFill>
                <a:schemeClr val="tx1"/>
              </a:solidFill>
              <a:miter lim="800000"/>
              <a:headEnd/>
              <a:tailEnd/>
            </a:ln>
          </p:spPr>
          <p:txBody>
            <a:bodyPr wrap="none" anchor="ctr"/>
            <a:lstStyle/>
            <a:p>
              <a:pPr algn="ctr"/>
              <a:r>
                <a:rPr lang="en-US"/>
                <a:t>Process #1</a:t>
              </a:r>
            </a:p>
          </p:txBody>
        </p:sp>
        <p:sp>
          <p:nvSpPr>
            <p:cNvPr id="13338" name="AutoShape 56"/>
            <p:cNvSpPr>
              <a:spLocks noChangeArrowheads="1"/>
            </p:cNvSpPr>
            <p:nvPr/>
          </p:nvSpPr>
          <p:spPr bwMode="auto">
            <a:xfrm>
              <a:off x="3000" y="960"/>
              <a:ext cx="1632" cy="480"/>
            </a:xfrm>
            <a:prstGeom prst="flowChartAlternateProcess">
              <a:avLst/>
            </a:prstGeom>
            <a:solidFill>
              <a:srgbClr val="CCECFF"/>
            </a:solidFill>
            <a:ln w="9525">
              <a:solidFill>
                <a:schemeClr val="tx1"/>
              </a:solidFill>
              <a:miter lim="800000"/>
              <a:headEnd/>
              <a:tailEnd/>
            </a:ln>
          </p:spPr>
          <p:txBody>
            <a:bodyPr wrap="none" anchor="ctr"/>
            <a:lstStyle/>
            <a:p>
              <a:endParaRPr lang="en-US"/>
            </a:p>
          </p:txBody>
        </p:sp>
        <p:sp>
          <p:nvSpPr>
            <p:cNvPr id="13339" name="Text Box 57"/>
            <p:cNvSpPr txBox="1">
              <a:spLocks noChangeArrowheads="1"/>
            </p:cNvSpPr>
            <p:nvPr/>
          </p:nvSpPr>
          <p:spPr bwMode="auto">
            <a:xfrm>
              <a:off x="3288" y="912"/>
              <a:ext cx="1090" cy="233"/>
            </a:xfrm>
            <a:prstGeom prst="rect">
              <a:avLst/>
            </a:prstGeom>
            <a:noFill/>
            <a:ln w="9525">
              <a:noFill/>
              <a:miter lim="800000"/>
              <a:headEnd/>
              <a:tailEnd/>
            </a:ln>
          </p:spPr>
          <p:txBody>
            <a:bodyPr wrap="none">
              <a:spAutoFit/>
            </a:bodyPr>
            <a:lstStyle/>
            <a:p>
              <a:r>
                <a:rPr lang="en-US"/>
                <a:t>Private variables</a:t>
              </a:r>
            </a:p>
          </p:txBody>
        </p:sp>
        <p:sp>
          <p:nvSpPr>
            <p:cNvPr id="13340" name="Rectangle 58"/>
            <p:cNvSpPr>
              <a:spLocks noChangeArrowheads="1"/>
            </p:cNvSpPr>
            <p:nvPr/>
          </p:nvSpPr>
          <p:spPr bwMode="auto">
            <a:xfrm>
              <a:off x="3960" y="1152"/>
              <a:ext cx="480" cy="233"/>
            </a:xfrm>
            <a:prstGeom prst="rect">
              <a:avLst/>
            </a:prstGeom>
            <a:noFill/>
            <a:ln w="9525">
              <a:noFill/>
              <a:miter lim="800000"/>
              <a:headEnd/>
              <a:tailEnd/>
            </a:ln>
          </p:spPr>
          <p:txBody>
            <a:bodyPr wrap="none">
              <a:spAutoFit/>
            </a:bodyPr>
            <a:lstStyle/>
            <a:p>
              <a:r>
                <a:rPr lang="en-US"/>
                <a:t>Cache</a:t>
              </a:r>
            </a:p>
          </p:txBody>
        </p:sp>
        <p:sp>
          <p:nvSpPr>
            <p:cNvPr id="13341" name="Rectangle 59"/>
            <p:cNvSpPr>
              <a:spLocks noChangeArrowheads="1"/>
            </p:cNvSpPr>
            <p:nvPr/>
          </p:nvSpPr>
          <p:spPr bwMode="auto">
            <a:xfrm>
              <a:off x="3096" y="1152"/>
              <a:ext cx="768" cy="240"/>
            </a:xfrm>
            <a:prstGeom prst="rect">
              <a:avLst/>
            </a:prstGeom>
            <a:solidFill>
              <a:schemeClr val="accent1"/>
            </a:solidFill>
            <a:ln w="9525">
              <a:solidFill>
                <a:schemeClr val="tx1"/>
              </a:solidFill>
              <a:miter lim="800000"/>
              <a:headEnd/>
              <a:tailEnd/>
            </a:ln>
          </p:spPr>
          <p:txBody>
            <a:bodyPr wrap="none" anchor="ctr"/>
            <a:lstStyle/>
            <a:p>
              <a:pPr algn="ctr"/>
              <a:r>
                <a:rPr lang="en-US"/>
                <a:t>Process #k</a:t>
              </a:r>
            </a:p>
          </p:txBody>
        </p:sp>
        <p:sp>
          <p:nvSpPr>
            <p:cNvPr id="13342" name="Rectangle 60"/>
            <p:cNvSpPr>
              <a:spLocks noChangeArrowheads="1"/>
            </p:cNvSpPr>
            <p:nvPr/>
          </p:nvSpPr>
          <p:spPr bwMode="auto">
            <a:xfrm>
              <a:off x="1872" y="600"/>
              <a:ext cx="576" cy="543"/>
            </a:xfrm>
            <a:prstGeom prst="rect">
              <a:avLst/>
            </a:prstGeom>
            <a:solidFill>
              <a:schemeClr val="accent2"/>
            </a:solidFill>
            <a:ln w="9525">
              <a:solidFill>
                <a:schemeClr val="tx1"/>
              </a:solidFill>
              <a:miter lim="800000"/>
              <a:headEnd/>
              <a:tailEnd/>
            </a:ln>
          </p:spPr>
          <p:txBody>
            <a:bodyPr wrap="none" anchor="ctr"/>
            <a:lstStyle/>
            <a:p>
              <a:pPr algn="ctr"/>
              <a:r>
                <a:rPr lang="en-US"/>
                <a:t>OS</a:t>
              </a:r>
            </a:p>
          </p:txBody>
        </p:sp>
        <p:cxnSp>
          <p:nvCxnSpPr>
            <p:cNvPr id="13343" name="AutoShape 61"/>
            <p:cNvCxnSpPr>
              <a:cxnSpLocks noChangeShapeType="1"/>
              <a:stCxn id="13327" idx="3"/>
              <a:endCxn id="13342" idx="1"/>
            </p:cNvCxnSpPr>
            <p:nvPr/>
          </p:nvCxnSpPr>
          <p:spPr bwMode="auto">
            <a:xfrm flipV="1">
              <a:off x="1008" y="872"/>
              <a:ext cx="864" cy="616"/>
            </a:xfrm>
            <a:prstGeom prst="bentConnector3">
              <a:avLst>
                <a:gd name="adj1" fmla="val 50000"/>
              </a:avLst>
            </a:prstGeom>
            <a:noFill/>
            <a:ln w="9525">
              <a:solidFill>
                <a:schemeClr val="tx1"/>
              </a:solidFill>
              <a:miter lim="800000"/>
              <a:headEnd/>
              <a:tailEnd type="triangle" w="med" len="med"/>
            </a:ln>
          </p:spPr>
        </p:cxnSp>
        <p:cxnSp>
          <p:nvCxnSpPr>
            <p:cNvPr id="13344" name="AutoShape 62"/>
            <p:cNvCxnSpPr>
              <a:cxnSpLocks noChangeShapeType="1"/>
              <a:stCxn id="13327" idx="3"/>
              <a:endCxn id="13375" idx="1"/>
            </p:cNvCxnSpPr>
            <p:nvPr/>
          </p:nvCxnSpPr>
          <p:spPr bwMode="auto">
            <a:xfrm>
              <a:off x="1008" y="1488"/>
              <a:ext cx="864" cy="584"/>
            </a:xfrm>
            <a:prstGeom prst="bentConnector3">
              <a:avLst>
                <a:gd name="adj1" fmla="val 50000"/>
              </a:avLst>
            </a:prstGeom>
            <a:noFill/>
            <a:ln w="9525">
              <a:solidFill>
                <a:schemeClr val="tx1"/>
              </a:solidFill>
              <a:miter lim="800000"/>
              <a:headEnd/>
              <a:tailEnd type="triangle" w="med" len="med"/>
            </a:ln>
          </p:spPr>
        </p:cxnSp>
      </p:grpSp>
      <p:grpSp>
        <p:nvGrpSpPr>
          <p:cNvPr id="5" name="Group 69"/>
          <p:cNvGrpSpPr>
            <a:grpSpLocks/>
          </p:cNvGrpSpPr>
          <p:nvPr/>
        </p:nvGrpSpPr>
        <p:grpSpPr bwMode="auto">
          <a:xfrm>
            <a:off x="7664450" y="1995488"/>
            <a:ext cx="1479550" cy="976312"/>
            <a:chOff x="4828" y="1209"/>
            <a:chExt cx="932" cy="615"/>
          </a:xfrm>
        </p:grpSpPr>
        <p:sp>
          <p:nvSpPr>
            <p:cNvPr id="13323" name="AutoShape 66"/>
            <p:cNvSpPr>
              <a:spLocks noChangeArrowheads="1"/>
            </p:cNvSpPr>
            <p:nvPr/>
          </p:nvSpPr>
          <p:spPr bwMode="auto">
            <a:xfrm>
              <a:off x="5088" y="1209"/>
              <a:ext cx="240" cy="183"/>
            </a:xfrm>
            <a:prstGeom prst="up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13324" name="AutoShape 67"/>
            <p:cNvSpPr>
              <a:spLocks noChangeArrowheads="1"/>
            </p:cNvSpPr>
            <p:nvPr/>
          </p:nvSpPr>
          <p:spPr bwMode="auto">
            <a:xfrm flipV="1">
              <a:off x="5232" y="1641"/>
              <a:ext cx="240" cy="183"/>
            </a:xfrm>
            <a:prstGeom prst="up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13325" name="Text Box 68"/>
            <p:cNvSpPr txBox="1">
              <a:spLocks noChangeArrowheads="1"/>
            </p:cNvSpPr>
            <p:nvPr/>
          </p:nvSpPr>
          <p:spPr bwMode="auto">
            <a:xfrm>
              <a:off x="4828" y="1401"/>
              <a:ext cx="932" cy="213"/>
            </a:xfrm>
            <a:prstGeom prst="rect">
              <a:avLst/>
            </a:prstGeom>
            <a:noFill/>
            <a:ln w="9525">
              <a:noFill/>
              <a:miter lim="800000"/>
              <a:headEnd/>
              <a:tailEnd/>
            </a:ln>
          </p:spPr>
          <p:txBody>
            <a:bodyPr>
              <a:spAutoFit/>
            </a:bodyPr>
            <a:lstStyle/>
            <a:p>
              <a:r>
                <a:rPr lang="en-US" sz="1600"/>
                <a:t>Send / Receive</a:t>
              </a:r>
            </a:p>
          </p:txBody>
        </p:sp>
      </p:grpSp>
      <p:sp>
        <p:nvSpPr>
          <p:cNvPr id="13320" name="Rectangle 70"/>
          <p:cNvSpPr>
            <a:spLocks noChangeArrowheads="1"/>
          </p:cNvSpPr>
          <p:nvPr/>
        </p:nvSpPr>
        <p:spPr bwMode="auto">
          <a:xfrm>
            <a:off x="5181600" y="2438400"/>
            <a:ext cx="1730375" cy="369888"/>
          </a:xfrm>
          <a:prstGeom prst="rect">
            <a:avLst/>
          </a:prstGeom>
          <a:noFill/>
          <a:ln w="9525">
            <a:noFill/>
            <a:miter lim="800000"/>
            <a:headEnd/>
            <a:tailEnd/>
          </a:ln>
        </p:spPr>
        <p:txBody>
          <a:bodyPr wrap="none">
            <a:spAutoFit/>
          </a:bodyPr>
          <a:lstStyle/>
          <a:p>
            <a:r>
              <a:rPr lang="en-US"/>
              <a:t>Private variables</a:t>
            </a:r>
          </a:p>
        </p:txBody>
      </p:sp>
      <p:sp>
        <p:nvSpPr>
          <p:cNvPr id="13321" name="TextBox 64"/>
          <p:cNvSpPr txBox="1">
            <a:spLocks noChangeArrowheads="1"/>
          </p:cNvSpPr>
          <p:nvPr/>
        </p:nvSpPr>
        <p:spPr bwMode="auto">
          <a:xfrm>
            <a:off x="4495800" y="1262063"/>
            <a:ext cx="1055688" cy="338137"/>
          </a:xfrm>
          <a:prstGeom prst="rect">
            <a:avLst/>
          </a:prstGeom>
          <a:noFill/>
          <a:ln w="9525">
            <a:noFill/>
            <a:miter lim="800000"/>
            <a:headEnd/>
            <a:tailEnd/>
          </a:ln>
        </p:spPr>
        <p:txBody>
          <a:bodyPr wrap="none">
            <a:spAutoFit/>
          </a:bodyPr>
          <a:lstStyle/>
          <a:p>
            <a:r>
              <a:rPr lang="en-US" sz="1600" dirty="0">
                <a:cs typeface="Times New Roman" pitchFamily="18" charset="0"/>
              </a:rPr>
              <a:t>multicores</a:t>
            </a:r>
          </a:p>
        </p:txBody>
      </p:sp>
      <p:sp>
        <p:nvSpPr>
          <p:cNvPr id="13322" name="TextBox 65"/>
          <p:cNvSpPr txBox="1">
            <a:spLocks noChangeArrowheads="1"/>
          </p:cNvSpPr>
          <p:nvPr/>
        </p:nvSpPr>
        <p:spPr bwMode="auto">
          <a:xfrm>
            <a:off x="2320925" y="2252663"/>
            <a:ext cx="1489075" cy="338137"/>
          </a:xfrm>
          <a:prstGeom prst="rect">
            <a:avLst/>
          </a:prstGeom>
          <a:noFill/>
          <a:ln w="9525">
            <a:noFill/>
            <a:miter lim="800000"/>
            <a:headEnd/>
            <a:tailEnd/>
          </a:ln>
        </p:spPr>
        <p:txBody>
          <a:bodyPr wrap="none">
            <a:spAutoFit/>
          </a:bodyPr>
          <a:lstStyle/>
          <a:p>
            <a:r>
              <a:rPr lang="en-US" sz="1600" dirty="0">
                <a:cs typeface="Times New Roman" pitchFamily="18" charset="0"/>
              </a:rPr>
              <a:t>multiprocessors</a:t>
            </a:r>
          </a:p>
        </p:txBody>
      </p:sp>
    </p:spTree>
    <p:extLst>
      <p:ext uri="{BB962C8B-B14F-4D97-AF65-F5344CB8AC3E}">
        <p14:creationId xmlns:p14="http://schemas.microsoft.com/office/powerpoint/2010/main" val="33978278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321"/>
                                        </p:tgtEl>
                                        <p:attrNameLst>
                                          <p:attrName>style.visibility</p:attrName>
                                        </p:attrNameLst>
                                      </p:cBhvr>
                                      <p:to>
                                        <p:strVal val="visible"/>
                                      </p:to>
                                    </p:set>
                                    <p:animEffect transition="in" filter="fade">
                                      <p:cBhvr>
                                        <p:cTn id="10" dur="500"/>
                                        <p:tgtEl>
                                          <p:spTgt spid="13321"/>
                                        </p:tgtEl>
                                      </p:cBhvr>
                                    </p:animEffect>
                                  </p:childTnLst>
                                </p:cTn>
                              </p:par>
                            </p:childTnLst>
                          </p:cTn>
                        </p:par>
                        <p:par>
                          <p:cTn id="11" fill="hold">
                            <p:stCondLst>
                              <p:cond delay="2000"/>
                            </p:stCondLst>
                            <p:childTnLst>
                              <p:par>
                                <p:cTn id="12" presetID="22" presetClass="entr" presetSubtype="4"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322"/>
                                        </p:tgtEl>
                                        <p:attrNameLst>
                                          <p:attrName>style.visibility</p:attrName>
                                        </p:attrNameLst>
                                      </p:cBhvr>
                                      <p:to>
                                        <p:strVal val="visible"/>
                                      </p:to>
                                    </p:set>
                                    <p:animEffect transition="in" filter="fade">
                                      <p:cBhvr>
                                        <p:cTn id="17" dur="500"/>
                                        <p:tgtEl>
                                          <p:spTgt spid="1332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edge">
                                      <p:cBhvr>
                                        <p:cTn id="2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1" grpId="0"/>
      <p:bldP spid="1332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p:spPr>
        <p:txBody>
          <a:bodyPr/>
          <a:lstStyle/>
          <a:p>
            <a:fld id="{BF22A01D-0335-4741-9F99-E67ACD639135}" type="slidenum">
              <a:rPr lang="en-US" smtClean="0"/>
              <a:pPr/>
              <a:t>126</a:t>
            </a:fld>
            <a:endParaRPr lang="en-US"/>
          </a:p>
        </p:txBody>
      </p:sp>
      <p:sp>
        <p:nvSpPr>
          <p:cNvPr id="14339" name="Rectangle 2"/>
          <p:cNvSpPr>
            <a:spLocks noGrp="1" noChangeArrowheads="1"/>
          </p:cNvSpPr>
          <p:nvPr>
            <p:ph type="title"/>
          </p:nvPr>
        </p:nvSpPr>
        <p:spPr/>
        <p:txBody>
          <a:bodyPr/>
          <a:lstStyle/>
          <a:p>
            <a:pPr eaLnBrk="1" hangingPunct="1"/>
            <a:r>
              <a:rPr lang="en-US" dirty="0"/>
              <a:t>Critical Operations on Shared Resources</a:t>
            </a:r>
          </a:p>
        </p:txBody>
      </p:sp>
      <p:sp>
        <p:nvSpPr>
          <p:cNvPr id="14340" name="Text Box 190"/>
          <p:cNvSpPr txBox="1">
            <a:spLocks noChangeArrowheads="1"/>
          </p:cNvSpPr>
          <p:nvPr/>
        </p:nvSpPr>
        <p:spPr bwMode="auto">
          <a:xfrm>
            <a:off x="1219200" y="1881188"/>
            <a:ext cx="7310656" cy="369332"/>
          </a:xfrm>
          <a:prstGeom prst="rect">
            <a:avLst/>
          </a:prstGeom>
          <a:noFill/>
          <a:ln w="9525">
            <a:noFill/>
            <a:miter lim="800000"/>
            <a:headEnd/>
            <a:tailEnd/>
          </a:ln>
        </p:spPr>
        <p:txBody>
          <a:bodyPr wrap="none">
            <a:spAutoFit/>
          </a:bodyPr>
          <a:lstStyle/>
          <a:p>
            <a:r>
              <a:rPr lang="en-US" dirty="0"/>
              <a:t>Flight ticket purchasing example: There is one seat left for a particular flight:</a:t>
            </a:r>
          </a:p>
        </p:txBody>
      </p:sp>
      <p:sp>
        <p:nvSpPr>
          <p:cNvPr id="14341" name="Text Box 191"/>
          <p:cNvSpPr txBox="1">
            <a:spLocks noChangeArrowheads="1"/>
          </p:cNvSpPr>
          <p:nvPr/>
        </p:nvSpPr>
        <p:spPr bwMode="auto">
          <a:xfrm>
            <a:off x="3397250" y="5805488"/>
            <a:ext cx="2513013" cy="369887"/>
          </a:xfrm>
          <a:prstGeom prst="rect">
            <a:avLst/>
          </a:prstGeom>
          <a:noFill/>
          <a:ln w="9525">
            <a:noFill/>
            <a:miter lim="800000"/>
            <a:headEnd/>
            <a:tailEnd/>
          </a:ln>
        </p:spPr>
        <p:txBody>
          <a:bodyPr wrap="none">
            <a:spAutoFit/>
          </a:bodyPr>
          <a:lstStyle/>
          <a:p>
            <a:r>
              <a:rPr lang="en-US"/>
              <a:t>Result in double booking</a:t>
            </a:r>
          </a:p>
        </p:txBody>
      </p:sp>
      <p:sp>
        <p:nvSpPr>
          <p:cNvPr id="14342" name="Rectangle 192"/>
          <p:cNvSpPr>
            <a:spLocks noChangeArrowheads="1"/>
          </p:cNvSpPr>
          <p:nvPr/>
        </p:nvSpPr>
        <p:spPr bwMode="auto">
          <a:xfrm>
            <a:off x="2819400" y="928688"/>
            <a:ext cx="3839513" cy="369332"/>
          </a:xfrm>
          <a:prstGeom prst="rect">
            <a:avLst/>
          </a:prstGeom>
          <a:noFill/>
          <a:ln w="9525">
            <a:noFill/>
            <a:miter lim="800000"/>
            <a:headEnd/>
            <a:tailEnd/>
          </a:ln>
        </p:spPr>
        <p:txBody>
          <a:bodyPr wrap="none">
            <a:spAutoFit/>
          </a:bodyPr>
          <a:lstStyle/>
          <a:p>
            <a:r>
              <a:rPr lang="en-US" b="1" dirty="0">
                <a:solidFill>
                  <a:schemeClr val="tx2"/>
                </a:solidFill>
              </a:rPr>
              <a:t>Online Shopping (booking) Example</a:t>
            </a:r>
          </a:p>
        </p:txBody>
      </p:sp>
      <p:grpSp>
        <p:nvGrpSpPr>
          <p:cNvPr id="14343" name="Group 194"/>
          <p:cNvGrpSpPr>
            <a:grpSpLocks noChangeAspect="1"/>
          </p:cNvGrpSpPr>
          <p:nvPr/>
        </p:nvGrpSpPr>
        <p:grpSpPr bwMode="auto">
          <a:xfrm>
            <a:off x="1447800" y="2819400"/>
            <a:ext cx="6783388" cy="2365375"/>
            <a:chOff x="912" y="1776"/>
            <a:chExt cx="4273" cy="1490"/>
          </a:xfrm>
        </p:grpSpPr>
        <p:sp>
          <p:nvSpPr>
            <p:cNvPr id="14344" name="AutoShape 193"/>
            <p:cNvSpPr>
              <a:spLocks noChangeAspect="1" noChangeArrowheads="1" noTextEdit="1"/>
            </p:cNvSpPr>
            <p:nvPr/>
          </p:nvSpPr>
          <p:spPr bwMode="auto">
            <a:xfrm>
              <a:off x="912" y="1833"/>
              <a:ext cx="4128" cy="1433"/>
            </a:xfrm>
            <a:prstGeom prst="rect">
              <a:avLst/>
            </a:prstGeom>
            <a:noFill/>
            <a:ln w="9525">
              <a:noFill/>
              <a:miter lim="800000"/>
              <a:headEnd/>
              <a:tailEnd/>
            </a:ln>
          </p:spPr>
          <p:txBody>
            <a:bodyPr/>
            <a:lstStyle/>
            <a:p>
              <a:endParaRPr lang="en-US"/>
            </a:p>
          </p:txBody>
        </p:sp>
        <p:sp>
          <p:nvSpPr>
            <p:cNvPr id="14345" name="Rectangle 195"/>
            <p:cNvSpPr>
              <a:spLocks noChangeArrowheads="1"/>
            </p:cNvSpPr>
            <p:nvPr/>
          </p:nvSpPr>
          <p:spPr bwMode="auto">
            <a:xfrm>
              <a:off x="957" y="1776"/>
              <a:ext cx="1924" cy="291"/>
            </a:xfrm>
            <a:prstGeom prst="rect">
              <a:avLst/>
            </a:prstGeom>
            <a:noFill/>
            <a:ln w="9525">
              <a:noFill/>
              <a:miter lim="800000"/>
              <a:headEnd/>
              <a:tailEnd/>
            </a:ln>
          </p:spPr>
          <p:txBody>
            <a:bodyPr wrap="none" lIns="0" tIns="0" rIns="0" bIns="0">
              <a:spAutoFit/>
            </a:bodyPr>
            <a:lstStyle/>
            <a:p>
              <a:r>
                <a:rPr lang="en-US" sz="1500" b="1">
                  <a:solidFill>
                    <a:srgbClr val="000000"/>
                  </a:solidFill>
                  <a:latin typeface="Helvetica" charset="0"/>
                </a:rPr>
                <a:t>Client A sees the seat is available</a:t>
              </a:r>
            </a:p>
            <a:p>
              <a:r>
                <a:rPr lang="en-US" sz="1500" b="1">
                  <a:solidFill>
                    <a:srgbClr val="000000"/>
                  </a:solidFill>
                  <a:latin typeface="Helvetica" charset="0"/>
                </a:rPr>
                <a:t>Enter the checkout page</a:t>
              </a:r>
              <a:endParaRPr lang="en-US"/>
            </a:p>
          </p:txBody>
        </p:sp>
        <p:sp>
          <p:nvSpPr>
            <p:cNvPr id="14346" name="Rectangle 196"/>
            <p:cNvSpPr>
              <a:spLocks noChangeArrowheads="1"/>
            </p:cNvSpPr>
            <p:nvPr/>
          </p:nvSpPr>
          <p:spPr bwMode="auto">
            <a:xfrm>
              <a:off x="929" y="2637"/>
              <a:ext cx="1580" cy="145"/>
            </a:xfrm>
            <a:prstGeom prst="rect">
              <a:avLst/>
            </a:prstGeom>
            <a:noFill/>
            <a:ln w="9525">
              <a:noFill/>
              <a:miter lim="800000"/>
              <a:headEnd/>
              <a:tailEnd/>
            </a:ln>
          </p:spPr>
          <p:txBody>
            <a:bodyPr wrap="none" lIns="0" tIns="0" rIns="0" bIns="0">
              <a:spAutoFit/>
            </a:bodyPr>
            <a:lstStyle/>
            <a:p>
              <a:r>
                <a:rPr lang="en-US" sz="1500" b="1">
                  <a:solidFill>
                    <a:srgbClr val="000000"/>
                  </a:solidFill>
                  <a:latin typeface="Helvetica" charset="0"/>
                </a:rPr>
                <a:t>Client A purchases the seat</a:t>
              </a:r>
              <a:endParaRPr lang="en-US"/>
            </a:p>
          </p:txBody>
        </p:sp>
        <p:sp>
          <p:nvSpPr>
            <p:cNvPr id="14347" name="Rectangle 197"/>
            <p:cNvSpPr>
              <a:spLocks noChangeArrowheads="1"/>
            </p:cNvSpPr>
            <p:nvPr/>
          </p:nvSpPr>
          <p:spPr bwMode="auto">
            <a:xfrm>
              <a:off x="3252" y="2016"/>
              <a:ext cx="1933" cy="291"/>
            </a:xfrm>
            <a:prstGeom prst="rect">
              <a:avLst/>
            </a:prstGeom>
            <a:noFill/>
            <a:ln w="9525">
              <a:noFill/>
              <a:miter lim="800000"/>
              <a:headEnd/>
              <a:tailEnd/>
            </a:ln>
          </p:spPr>
          <p:txBody>
            <a:bodyPr wrap="none" lIns="0" tIns="0" rIns="0" bIns="0">
              <a:spAutoFit/>
            </a:bodyPr>
            <a:lstStyle/>
            <a:p>
              <a:r>
                <a:rPr lang="en-US" sz="1500" b="1">
                  <a:solidFill>
                    <a:srgbClr val="000000"/>
                  </a:solidFill>
                  <a:latin typeface="Helvetica" charset="0"/>
                </a:rPr>
                <a:t>Client B sees the seat is available</a:t>
              </a:r>
            </a:p>
            <a:p>
              <a:r>
                <a:rPr lang="en-US" sz="1500" b="1">
                  <a:solidFill>
                    <a:srgbClr val="000000"/>
                  </a:solidFill>
                  <a:latin typeface="Helvetica" charset="0"/>
                </a:rPr>
                <a:t>Enter the checkout page </a:t>
              </a:r>
              <a:endParaRPr lang="en-US"/>
            </a:p>
          </p:txBody>
        </p:sp>
        <p:sp>
          <p:nvSpPr>
            <p:cNvPr id="14348" name="Rectangle 198"/>
            <p:cNvSpPr>
              <a:spLocks noChangeArrowheads="1"/>
            </p:cNvSpPr>
            <p:nvPr/>
          </p:nvSpPr>
          <p:spPr bwMode="auto">
            <a:xfrm>
              <a:off x="3263" y="2327"/>
              <a:ext cx="1656" cy="145"/>
            </a:xfrm>
            <a:prstGeom prst="rect">
              <a:avLst/>
            </a:prstGeom>
            <a:noFill/>
            <a:ln w="9525">
              <a:noFill/>
              <a:miter lim="800000"/>
              <a:headEnd/>
              <a:tailEnd/>
            </a:ln>
          </p:spPr>
          <p:txBody>
            <a:bodyPr wrap="none" lIns="0" tIns="0" rIns="0" bIns="0">
              <a:spAutoFit/>
            </a:bodyPr>
            <a:lstStyle/>
            <a:p>
              <a:r>
                <a:rPr lang="en-US" sz="1500" b="1">
                  <a:solidFill>
                    <a:srgbClr val="000000"/>
                  </a:solidFill>
                  <a:latin typeface="Helvetica" charset="0"/>
                </a:rPr>
                <a:t>Enter the credit card number</a:t>
              </a:r>
              <a:endParaRPr lang="en-US" sz="1600"/>
            </a:p>
          </p:txBody>
        </p:sp>
        <p:sp>
          <p:nvSpPr>
            <p:cNvPr id="14349" name="Rectangle 199"/>
            <p:cNvSpPr>
              <a:spLocks noChangeArrowheads="1"/>
            </p:cNvSpPr>
            <p:nvPr/>
          </p:nvSpPr>
          <p:spPr bwMode="auto">
            <a:xfrm>
              <a:off x="3278" y="2939"/>
              <a:ext cx="1589" cy="145"/>
            </a:xfrm>
            <a:prstGeom prst="rect">
              <a:avLst/>
            </a:prstGeom>
            <a:noFill/>
            <a:ln w="9525">
              <a:noFill/>
              <a:miter lim="800000"/>
              <a:headEnd/>
              <a:tailEnd/>
            </a:ln>
          </p:spPr>
          <p:txBody>
            <a:bodyPr wrap="none" lIns="0" tIns="0" rIns="0" bIns="0">
              <a:spAutoFit/>
            </a:bodyPr>
            <a:lstStyle/>
            <a:p>
              <a:r>
                <a:rPr lang="en-US" sz="1500" b="1">
                  <a:solidFill>
                    <a:srgbClr val="000000"/>
                  </a:solidFill>
                  <a:latin typeface="Helvetica" charset="0"/>
                </a:rPr>
                <a:t>Client B purchases the seat</a:t>
              </a:r>
              <a:endParaRPr lang="en-US"/>
            </a:p>
          </p:txBody>
        </p:sp>
        <p:grpSp>
          <p:nvGrpSpPr>
            <p:cNvPr id="14350" name="Group 203"/>
            <p:cNvGrpSpPr>
              <a:grpSpLocks/>
            </p:cNvGrpSpPr>
            <p:nvPr/>
          </p:nvGrpSpPr>
          <p:grpSpPr bwMode="auto">
            <a:xfrm>
              <a:off x="1550" y="2235"/>
              <a:ext cx="1" cy="344"/>
              <a:chOff x="1550" y="2235"/>
              <a:chExt cx="1" cy="344"/>
            </a:xfrm>
          </p:grpSpPr>
          <p:sp>
            <p:nvSpPr>
              <p:cNvPr id="14363" name="Line 200"/>
              <p:cNvSpPr>
                <a:spLocks noChangeShapeType="1"/>
              </p:cNvSpPr>
              <p:nvPr/>
            </p:nvSpPr>
            <p:spPr bwMode="auto">
              <a:xfrm>
                <a:off x="1550" y="2235"/>
                <a:ext cx="1" cy="67"/>
              </a:xfrm>
              <a:prstGeom prst="line">
                <a:avLst/>
              </a:prstGeom>
              <a:noFill/>
              <a:ln w="14288">
                <a:solidFill>
                  <a:srgbClr val="000000"/>
                </a:solidFill>
                <a:round/>
                <a:headEnd/>
                <a:tailEnd/>
              </a:ln>
            </p:spPr>
            <p:txBody>
              <a:bodyPr/>
              <a:lstStyle/>
              <a:p>
                <a:endParaRPr lang="en-US"/>
              </a:p>
            </p:txBody>
          </p:sp>
          <p:sp>
            <p:nvSpPr>
              <p:cNvPr id="14364" name="Line 201"/>
              <p:cNvSpPr>
                <a:spLocks noChangeShapeType="1"/>
              </p:cNvSpPr>
              <p:nvPr/>
            </p:nvSpPr>
            <p:spPr bwMode="auto">
              <a:xfrm>
                <a:off x="1550" y="2386"/>
                <a:ext cx="1" cy="67"/>
              </a:xfrm>
              <a:prstGeom prst="line">
                <a:avLst/>
              </a:prstGeom>
              <a:noFill/>
              <a:ln w="14288">
                <a:solidFill>
                  <a:srgbClr val="000000"/>
                </a:solidFill>
                <a:round/>
                <a:headEnd/>
                <a:tailEnd/>
              </a:ln>
            </p:spPr>
            <p:txBody>
              <a:bodyPr/>
              <a:lstStyle/>
              <a:p>
                <a:endParaRPr lang="en-US"/>
              </a:p>
            </p:txBody>
          </p:sp>
          <p:sp>
            <p:nvSpPr>
              <p:cNvPr id="14365" name="Line 202"/>
              <p:cNvSpPr>
                <a:spLocks noChangeShapeType="1"/>
              </p:cNvSpPr>
              <p:nvPr/>
            </p:nvSpPr>
            <p:spPr bwMode="auto">
              <a:xfrm>
                <a:off x="1550" y="2537"/>
                <a:ext cx="1" cy="42"/>
              </a:xfrm>
              <a:prstGeom prst="line">
                <a:avLst/>
              </a:prstGeom>
              <a:noFill/>
              <a:ln w="14288">
                <a:solidFill>
                  <a:srgbClr val="000000"/>
                </a:solidFill>
                <a:round/>
                <a:headEnd/>
                <a:tailEnd/>
              </a:ln>
            </p:spPr>
            <p:txBody>
              <a:bodyPr/>
              <a:lstStyle/>
              <a:p>
                <a:endParaRPr lang="en-US"/>
              </a:p>
            </p:txBody>
          </p:sp>
        </p:grpSp>
        <p:grpSp>
          <p:nvGrpSpPr>
            <p:cNvPr id="14351" name="Group 207"/>
            <p:cNvGrpSpPr>
              <a:grpSpLocks/>
            </p:cNvGrpSpPr>
            <p:nvPr/>
          </p:nvGrpSpPr>
          <p:grpSpPr bwMode="auto">
            <a:xfrm>
              <a:off x="3885" y="2537"/>
              <a:ext cx="1" cy="369"/>
              <a:chOff x="3885" y="2537"/>
              <a:chExt cx="1" cy="369"/>
            </a:xfrm>
          </p:grpSpPr>
          <p:sp>
            <p:nvSpPr>
              <p:cNvPr id="14360" name="Line 204"/>
              <p:cNvSpPr>
                <a:spLocks noChangeShapeType="1"/>
              </p:cNvSpPr>
              <p:nvPr/>
            </p:nvSpPr>
            <p:spPr bwMode="auto">
              <a:xfrm>
                <a:off x="3885" y="2537"/>
                <a:ext cx="1" cy="67"/>
              </a:xfrm>
              <a:prstGeom prst="line">
                <a:avLst/>
              </a:prstGeom>
              <a:noFill/>
              <a:ln w="14288">
                <a:solidFill>
                  <a:srgbClr val="000000"/>
                </a:solidFill>
                <a:round/>
                <a:headEnd/>
                <a:tailEnd/>
              </a:ln>
            </p:spPr>
            <p:txBody>
              <a:bodyPr/>
              <a:lstStyle/>
              <a:p>
                <a:endParaRPr lang="en-US"/>
              </a:p>
            </p:txBody>
          </p:sp>
          <p:sp>
            <p:nvSpPr>
              <p:cNvPr id="14361" name="Line 205"/>
              <p:cNvSpPr>
                <a:spLocks noChangeShapeType="1"/>
              </p:cNvSpPr>
              <p:nvPr/>
            </p:nvSpPr>
            <p:spPr bwMode="auto">
              <a:xfrm>
                <a:off x="3885" y="2688"/>
                <a:ext cx="1" cy="67"/>
              </a:xfrm>
              <a:prstGeom prst="line">
                <a:avLst/>
              </a:prstGeom>
              <a:noFill/>
              <a:ln w="14288">
                <a:solidFill>
                  <a:srgbClr val="000000"/>
                </a:solidFill>
                <a:round/>
                <a:headEnd/>
                <a:tailEnd/>
              </a:ln>
            </p:spPr>
            <p:txBody>
              <a:bodyPr/>
              <a:lstStyle/>
              <a:p>
                <a:endParaRPr lang="en-US"/>
              </a:p>
            </p:txBody>
          </p:sp>
          <p:sp>
            <p:nvSpPr>
              <p:cNvPr id="14362" name="Line 206"/>
              <p:cNvSpPr>
                <a:spLocks noChangeShapeType="1"/>
              </p:cNvSpPr>
              <p:nvPr/>
            </p:nvSpPr>
            <p:spPr bwMode="auto">
              <a:xfrm>
                <a:off x="3885" y="2839"/>
                <a:ext cx="1" cy="67"/>
              </a:xfrm>
              <a:prstGeom prst="line">
                <a:avLst/>
              </a:prstGeom>
              <a:noFill/>
              <a:ln w="14288">
                <a:solidFill>
                  <a:srgbClr val="000000"/>
                </a:solidFill>
                <a:round/>
                <a:headEnd/>
                <a:tailEnd/>
              </a:ln>
            </p:spPr>
            <p:txBody>
              <a:bodyPr/>
              <a:lstStyle/>
              <a:p>
                <a:endParaRPr lang="en-US"/>
              </a:p>
            </p:txBody>
          </p:sp>
        </p:grpSp>
        <p:grpSp>
          <p:nvGrpSpPr>
            <p:cNvPr id="14352" name="Group 210"/>
            <p:cNvGrpSpPr>
              <a:grpSpLocks/>
            </p:cNvGrpSpPr>
            <p:nvPr/>
          </p:nvGrpSpPr>
          <p:grpSpPr bwMode="auto">
            <a:xfrm>
              <a:off x="2929" y="1850"/>
              <a:ext cx="69" cy="1399"/>
              <a:chOff x="2929" y="1850"/>
              <a:chExt cx="69" cy="1399"/>
            </a:xfrm>
          </p:grpSpPr>
          <p:sp>
            <p:nvSpPr>
              <p:cNvPr id="14358" name="Freeform 208"/>
              <p:cNvSpPr>
                <a:spLocks/>
              </p:cNvSpPr>
              <p:nvPr/>
            </p:nvSpPr>
            <p:spPr bwMode="auto">
              <a:xfrm>
                <a:off x="2929" y="3107"/>
                <a:ext cx="69" cy="142"/>
              </a:xfrm>
              <a:custGeom>
                <a:avLst/>
                <a:gdLst>
                  <a:gd name="T0" fmla="*/ 34 w 69"/>
                  <a:gd name="T1" fmla="*/ 142 h 142"/>
                  <a:gd name="T2" fmla="*/ 0 w 69"/>
                  <a:gd name="T3" fmla="*/ 0 h 142"/>
                  <a:gd name="T4" fmla="*/ 34 w 69"/>
                  <a:gd name="T5" fmla="*/ 0 h 142"/>
                  <a:gd name="T6" fmla="*/ 69 w 69"/>
                  <a:gd name="T7" fmla="*/ 0 h 142"/>
                  <a:gd name="T8" fmla="*/ 34 w 69"/>
                  <a:gd name="T9" fmla="*/ 142 h 142"/>
                  <a:gd name="T10" fmla="*/ 0 60000 65536"/>
                  <a:gd name="T11" fmla="*/ 0 60000 65536"/>
                  <a:gd name="T12" fmla="*/ 0 60000 65536"/>
                  <a:gd name="T13" fmla="*/ 0 60000 65536"/>
                  <a:gd name="T14" fmla="*/ 0 60000 65536"/>
                  <a:gd name="T15" fmla="*/ 0 w 69"/>
                  <a:gd name="T16" fmla="*/ 0 h 142"/>
                  <a:gd name="T17" fmla="*/ 69 w 69"/>
                  <a:gd name="T18" fmla="*/ 142 h 142"/>
                </a:gdLst>
                <a:ahLst/>
                <a:cxnLst>
                  <a:cxn ang="T10">
                    <a:pos x="T0" y="T1"/>
                  </a:cxn>
                  <a:cxn ang="T11">
                    <a:pos x="T2" y="T3"/>
                  </a:cxn>
                  <a:cxn ang="T12">
                    <a:pos x="T4" y="T5"/>
                  </a:cxn>
                  <a:cxn ang="T13">
                    <a:pos x="T6" y="T7"/>
                  </a:cxn>
                  <a:cxn ang="T14">
                    <a:pos x="T8" y="T9"/>
                  </a:cxn>
                </a:cxnLst>
                <a:rect l="T15" t="T16" r="T17" b="T18"/>
                <a:pathLst>
                  <a:path w="69" h="142">
                    <a:moveTo>
                      <a:pt x="34" y="142"/>
                    </a:moveTo>
                    <a:lnTo>
                      <a:pt x="0" y="0"/>
                    </a:lnTo>
                    <a:lnTo>
                      <a:pt x="34" y="0"/>
                    </a:lnTo>
                    <a:lnTo>
                      <a:pt x="69" y="0"/>
                    </a:lnTo>
                    <a:lnTo>
                      <a:pt x="34" y="142"/>
                    </a:lnTo>
                    <a:close/>
                  </a:path>
                </a:pathLst>
              </a:custGeom>
              <a:solidFill>
                <a:srgbClr val="000000"/>
              </a:solidFill>
              <a:ln w="9525">
                <a:noFill/>
                <a:round/>
                <a:headEnd/>
                <a:tailEnd/>
              </a:ln>
            </p:spPr>
            <p:txBody>
              <a:bodyPr/>
              <a:lstStyle/>
              <a:p>
                <a:endParaRPr lang="en-US"/>
              </a:p>
            </p:txBody>
          </p:sp>
          <p:sp>
            <p:nvSpPr>
              <p:cNvPr id="14359" name="Line 209"/>
              <p:cNvSpPr>
                <a:spLocks noChangeShapeType="1"/>
              </p:cNvSpPr>
              <p:nvPr/>
            </p:nvSpPr>
            <p:spPr bwMode="auto">
              <a:xfrm>
                <a:off x="2963" y="1850"/>
                <a:ext cx="1" cy="1257"/>
              </a:xfrm>
              <a:prstGeom prst="line">
                <a:avLst/>
              </a:prstGeom>
              <a:noFill/>
              <a:ln w="26988">
                <a:solidFill>
                  <a:srgbClr val="000000"/>
                </a:solidFill>
                <a:round/>
                <a:headEnd/>
                <a:tailEnd/>
              </a:ln>
            </p:spPr>
            <p:txBody>
              <a:bodyPr/>
              <a:lstStyle/>
              <a:p>
                <a:endParaRPr lang="en-US"/>
              </a:p>
            </p:txBody>
          </p:sp>
        </p:grpSp>
        <p:sp>
          <p:nvSpPr>
            <p:cNvPr id="14353" name="Rectangle 211"/>
            <p:cNvSpPr>
              <a:spLocks noChangeArrowheads="1"/>
            </p:cNvSpPr>
            <p:nvPr/>
          </p:nvSpPr>
          <p:spPr bwMode="auto">
            <a:xfrm>
              <a:off x="959" y="2068"/>
              <a:ext cx="1656" cy="145"/>
            </a:xfrm>
            <a:prstGeom prst="rect">
              <a:avLst/>
            </a:prstGeom>
            <a:noFill/>
            <a:ln w="9525">
              <a:noFill/>
              <a:miter lim="800000"/>
              <a:headEnd/>
              <a:tailEnd/>
            </a:ln>
          </p:spPr>
          <p:txBody>
            <a:bodyPr wrap="none" lIns="0" tIns="0" rIns="0" bIns="0">
              <a:spAutoFit/>
            </a:bodyPr>
            <a:lstStyle/>
            <a:p>
              <a:r>
                <a:rPr lang="en-US" sz="1500" b="1">
                  <a:solidFill>
                    <a:srgbClr val="000000"/>
                  </a:solidFill>
                  <a:latin typeface="Helvetica" charset="0"/>
                </a:rPr>
                <a:t>Enter the credit card number</a:t>
              </a:r>
              <a:endParaRPr lang="en-US"/>
            </a:p>
          </p:txBody>
        </p:sp>
        <p:sp>
          <p:nvSpPr>
            <p:cNvPr id="14354" name="Line 212"/>
            <p:cNvSpPr>
              <a:spLocks noChangeShapeType="1"/>
            </p:cNvSpPr>
            <p:nvPr/>
          </p:nvSpPr>
          <p:spPr bwMode="auto">
            <a:xfrm>
              <a:off x="2791" y="1992"/>
              <a:ext cx="155" cy="1"/>
            </a:xfrm>
            <a:prstGeom prst="line">
              <a:avLst/>
            </a:prstGeom>
            <a:noFill/>
            <a:ln w="14288">
              <a:solidFill>
                <a:srgbClr val="000000"/>
              </a:solidFill>
              <a:round/>
              <a:headEnd/>
              <a:tailEnd/>
            </a:ln>
          </p:spPr>
          <p:txBody>
            <a:bodyPr/>
            <a:lstStyle/>
            <a:p>
              <a:endParaRPr lang="en-US"/>
            </a:p>
          </p:txBody>
        </p:sp>
        <p:sp>
          <p:nvSpPr>
            <p:cNvPr id="14355" name="Line 213"/>
            <p:cNvSpPr>
              <a:spLocks noChangeShapeType="1"/>
            </p:cNvSpPr>
            <p:nvPr/>
          </p:nvSpPr>
          <p:spPr bwMode="auto">
            <a:xfrm>
              <a:off x="2963" y="2286"/>
              <a:ext cx="155" cy="1"/>
            </a:xfrm>
            <a:prstGeom prst="line">
              <a:avLst/>
            </a:prstGeom>
            <a:noFill/>
            <a:ln w="14288">
              <a:solidFill>
                <a:srgbClr val="000000"/>
              </a:solidFill>
              <a:round/>
              <a:headEnd/>
              <a:tailEnd/>
            </a:ln>
          </p:spPr>
          <p:txBody>
            <a:bodyPr/>
            <a:lstStyle/>
            <a:p>
              <a:endParaRPr lang="en-US"/>
            </a:p>
          </p:txBody>
        </p:sp>
        <p:sp>
          <p:nvSpPr>
            <p:cNvPr id="14356" name="Line 214"/>
            <p:cNvSpPr>
              <a:spLocks noChangeShapeType="1"/>
            </p:cNvSpPr>
            <p:nvPr/>
          </p:nvSpPr>
          <p:spPr bwMode="auto">
            <a:xfrm>
              <a:off x="2601" y="2730"/>
              <a:ext cx="336" cy="1"/>
            </a:xfrm>
            <a:prstGeom prst="line">
              <a:avLst/>
            </a:prstGeom>
            <a:noFill/>
            <a:ln w="14288">
              <a:solidFill>
                <a:srgbClr val="000000"/>
              </a:solidFill>
              <a:round/>
              <a:headEnd/>
              <a:tailEnd/>
            </a:ln>
          </p:spPr>
          <p:txBody>
            <a:bodyPr/>
            <a:lstStyle/>
            <a:p>
              <a:endParaRPr lang="en-US"/>
            </a:p>
          </p:txBody>
        </p:sp>
        <p:sp>
          <p:nvSpPr>
            <p:cNvPr id="14357" name="Line 215"/>
            <p:cNvSpPr>
              <a:spLocks noChangeShapeType="1"/>
            </p:cNvSpPr>
            <p:nvPr/>
          </p:nvSpPr>
          <p:spPr bwMode="auto">
            <a:xfrm>
              <a:off x="2954" y="3023"/>
              <a:ext cx="199" cy="1"/>
            </a:xfrm>
            <a:prstGeom prst="line">
              <a:avLst/>
            </a:prstGeom>
            <a:noFill/>
            <a:ln w="14288">
              <a:solidFill>
                <a:srgbClr val="000000"/>
              </a:solidFill>
              <a:round/>
              <a:headEnd/>
              <a:tailEnd/>
            </a:ln>
          </p:spPr>
          <p:txBody>
            <a:bodyPr/>
            <a:lstStyle/>
            <a:p>
              <a:endParaRPr lang="en-US"/>
            </a:p>
          </p:txBody>
        </p:sp>
      </p:grpSp>
    </p:spTree>
    <p:extLst>
      <p:ext uri="{BB962C8B-B14F-4D97-AF65-F5344CB8AC3E}">
        <p14:creationId xmlns:p14="http://schemas.microsoft.com/office/powerpoint/2010/main" val="11213252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p:spPr>
        <p:txBody>
          <a:bodyPr/>
          <a:lstStyle/>
          <a:p>
            <a:fld id="{8F256F55-BD4C-47A8-8BF8-3F3E642D30B8}" type="slidenum">
              <a:rPr lang="en-US" smtClean="0"/>
              <a:pPr/>
              <a:t>127</a:t>
            </a:fld>
            <a:endParaRPr lang="en-US"/>
          </a:p>
        </p:txBody>
      </p:sp>
      <p:sp>
        <p:nvSpPr>
          <p:cNvPr id="15363" name="Rectangle 2"/>
          <p:cNvSpPr>
            <a:spLocks noGrp="1" noChangeArrowheads="1"/>
          </p:cNvSpPr>
          <p:nvPr>
            <p:ph type="title"/>
          </p:nvPr>
        </p:nvSpPr>
        <p:spPr>
          <a:xfrm>
            <a:off x="893763" y="0"/>
            <a:ext cx="8174037" cy="914400"/>
          </a:xfrm>
        </p:spPr>
        <p:txBody>
          <a:bodyPr lIns="0" tIns="0" rIns="0" bIns="0" anchor="ctr"/>
          <a:lstStyle/>
          <a:p>
            <a:pPr algn="ctr" eaLnBrk="1" hangingPunct="1"/>
            <a:r>
              <a:rPr lang="en-GB" dirty="0"/>
              <a:t>Automatic Teller Machine (ATM) Example</a:t>
            </a:r>
          </a:p>
        </p:txBody>
      </p:sp>
      <p:sp>
        <p:nvSpPr>
          <p:cNvPr id="15364" name="Text Box 3"/>
          <p:cNvSpPr txBox="1">
            <a:spLocks noChangeArrowheads="1"/>
          </p:cNvSpPr>
          <p:nvPr/>
        </p:nvSpPr>
        <p:spPr bwMode="auto">
          <a:xfrm>
            <a:off x="533400" y="1258888"/>
            <a:ext cx="8609013" cy="5141912"/>
          </a:xfrm>
          <a:prstGeom prst="rect">
            <a:avLst/>
          </a:prstGeom>
          <a:noFill/>
          <a:ln w="9525">
            <a:noFill/>
            <a:miter lim="800000"/>
            <a:headEnd/>
            <a:tailEnd/>
          </a:ln>
        </p:spPr>
        <p:txBody>
          <a:bodyPr lIns="0" tIns="0" rIns="0" bIns="0" anchor="ctr"/>
          <a:lstStyle/>
          <a:p>
            <a:pPr>
              <a:lnSpc>
                <a:spcPct val="85000"/>
              </a:lnSpc>
              <a:tabLst>
                <a:tab pos="463550" algn="l"/>
                <a:tab pos="1027113" algn="l"/>
                <a:tab pos="1603375" algn="l"/>
                <a:tab pos="2895600" algn="l"/>
                <a:tab pos="3619500" algn="l"/>
                <a:tab pos="4343400" algn="l"/>
                <a:tab pos="5067300" algn="l"/>
                <a:tab pos="5791200" algn="l"/>
                <a:tab pos="6515100" algn="l"/>
                <a:tab pos="7239000" algn="l"/>
                <a:tab pos="7962900" algn="l"/>
              </a:tabLst>
            </a:pPr>
            <a:r>
              <a:rPr lang="en-GB" sz="2400" b="1" dirty="0">
                <a:latin typeface="Arial Unicode MS" pitchFamily="34" charset="-128"/>
                <a:ea typeface="Arial Unicode MS" pitchFamily="34" charset="-128"/>
                <a:cs typeface="Arial Unicode MS" pitchFamily="34" charset="-128"/>
              </a:rPr>
              <a:t>class Account {</a:t>
            </a:r>
          </a:p>
          <a:p>
            <a:pPr>
              <a:lnSpc>
                <a:spcPct val="85000"/>
              </a:lnSpc>
              <a:tabLst>
                <a:tab pos="463550" algn="l"/>
                <a:tab pos="1027113" algn="l"/>
                <a:tab pos="1603375" algn="l"/>
                <a:tab pos="2895600" algn="l"/>
                <a:tab pos="3619500" algn="l"/>
                <a:tab pos="4343400" algn="l"/>
                <a:tab pos="5067300" algn="l"/>
                <a:tab pos="5791200" algn="l"/>
                <a:tab pos="6515100" algn="l"/>
                <a:tab pos="7239000" algn="l"/>
                <a:tab pos="7962900" algn="l"/>
              </a:tabLst>
            </a:pPr>
            <a:r>
              <a:rPr lang="en-GB" sz="2400" b="1" dirty="0">
                <a:latin typeface="Arial Unicode MS" pitchFamily="34" charset="-128"/>
                <a:ea typeface="Arial Unicode MS" pitchFamily="34" charset="-128"/>
                <a:cs typeface="Arial Unicode MS" pitchFamily="34" charset="-128"/>
              </a:rPr>
              <a:t>	// ...</a:t>
            </a:r>
          </a:p>
          <a:p>
            <a:pPr>
              <a:lnSpc>
                <a:spcPct val="85000"/>
              </a:lnSpc>
              <a:tabLst>
                <a:tab pos="463550" algn="l"/>
                <a:tab pos="1027113" algn="l"/>
                <a:tab pos="1603375" algn="l"/>
                <a:tab pos="2895600" algn="l"/>
                <a:tab pos="3619500" algn="l"/>
                <a:tab pos="4343400" algn="l"/>
                <a:tab pos="5067300" algn="l"/>
                <a:tab pos="5791200" algn="l"/>
                <a:tab pos="6515100" algn="l"/>
                <a:tab pos="7239000" algn="l"/>
                <a:tab pos="7962900" algn="l"/>
              </a:tabLst>
            </a:pPr>
            <a:r>
              <a:rPr lang="en-GB" sz="2400" b="1" dirty="0">
                <a:latin typeface="Arial Unicode MS" pitchFamily="34" charset="-128"/>
                <a:ea typeface="Arial Unicode MS" pitchFamily="34" charset="-128"/>
                <a:cs typeface="Arial Unicode MS" pitchFamily="34" charset="-128"/>
              </a:rPr>
              <a:t>	public boolean withdraw(long amount) </a:t>
            </a:r>
          </a:p>
          <a:p>
            <a:pPr>
              <a:lnSpc>
                <a:spcPct val="85000"/>
              </a:lnSpc>
              <a:tabLst>
                <a:tab pos="463550" algn="l"/>
                <a:tab pos="1027113" algn="l"/>
                <a:tab pos="1603375" algn="l"/>
                <a:tab pos="2895600" algn="l"/>
                <a:tab pos="3619500" algn="l"/>
                <a:tab pos="4343400" algn="l"/>
                <a:tab pos="5067300" algn="l"/>
                <a:tab pos="5791200" algn="l"/>
                <a:tab pos="6515100" algn="l"/>
                <a:tab pos="7239000" algn="l"/>
                <a:tab pos="7962900" algn="l"/>
              </a:tabLst>
            </a:pPr>
            <a:r>
              <a:rPr lang="en-GB" sz="2400" b="1" dirty="0">
                <a:latin typeface="Arial Unicode MS" pitchFamily="34" charset="-128"/>
                <a:ea typeface="Arial Unicode MS" pitchFamily="34" charset="-128"/>
                <a:cs typeface="Arial Unicode MS" pitchFamily="34" charset="-128"/>
              </a:rPr>
              <a:t>	{</a:t>
            </a:r>
          </a:p>
          <a:p>
            <a:pPr>
              <a:lnSpc>
                <a:spcPct val="85000"/>
              </a:lnSpc>
              <a:tabLst>
                <a:tab pos="463550" algn="l"/>
                <a:tab pos="1027113" algn="l"/>
                <a:tab pos="1603375" algn="l"/>
                <a:tab pos="2895600" algn="l"/>
                <a:tab pos="3619500" algn="l"/>
                <a:tab pos="4343400" algn="l"/>
                <a:tab pos="5067300" algn="l"/>
                <a:tab pos="5791200" algn="l"/>
                <a:tab pos="6515100" algn="l"/>
                <a:tab pos="7239000" algn="l"/>
                <a:tab pos="7962900" algn="l"/>
              </a:tabLst>
            </a:pPr>
            <a:r>
              <a:rPr lang="en-GB" sz="2400" b="1" dirty="0">
                <a:latin typeface="Arial Unicode MS" pitchFamily="34" charset="-128"/>
                <a:ea typeface="Arial Unicode MS" pitchFamily="34" charset="-128"/>
                <a:cs typeface="Arial Unicode MS" pitchFamily="34" charset="-128"/>
              </a:rPr>
              <a:t>		if (amount &lt;= balance) </a:t>
            </a:r>
          </a:p>
          <a:p>
            <a:pPr>
              <a:lnSpc>
                <a:spcPct val="85000"/>
              </a:lnSpc>
              <a:tabLst>
                <a:tab pos="463550" algn="l"/>
                <a:tab pos="1027113" algn="l"/>
                <a:tab pos="1603375" algn="l"/>
                <a:tab pos="2895600" algn="l"/>
                <a:tab pos="3619500" algn="l"/>
                <a:tab pos="4343400" algn="l"/>
                <a:tab pos="5067300" algn="l"/>
                <a:tab pos="5791200" algn="l"/>
                <a:tab pos="6515100" algn="l"/>
                <a:tab pos="7239000" algn="l"/>
                <a:tab pos="7962900" algn="l"/>
              </a:tabLst>
            </a:pPr>
            <a:r>
              <a:rPr lang="en-GB" sz="2400" b="1" dirty="0">
                <a:latin typeface="Arial Unicode MS" pitchFamily="34" charset="-128"/>
                <a:ea typeface="Arial Unicode MS" pitchFamily="34" charset="-128"/>
                <a:cs typeface="Arial Unicode MS" pitchFamily="34" charset="-128"/>
              </a:rPr>
              <a:t>		{      </a:t>
            </a:r>
          </a:p>
          <a:p>
            <a:pPr>
              <a:lnSpc>
                <a:spcPct val="85000"/>
              </a:lnSpc>
              <a:tabLst>
                <a:tab pos="463550" algn="l"/>
                <a:tab pos="1027113" algn="l"/>
                <a:tab pos="1603375" algn="l"/>
                <a:tab pos="2895600" algn="l"/>
                <a:tab pos="3619500" algn="l"/>
                <a:tab pos="4343400" algn="l"/>
                <a:tab pos="5067300" algn="l"/>
                <a:tab pos="5791200" algn="l"/>
                <a:tab pos="6515100" algn="l"/>
                <a:tab pos="7239000" algn="l"/>
                <a:tab pos="7962900" algn="l"/>
              </a:tabLst>
            </a:pPr>
            <a:r>
              <a:rPr lang="en-GB" sz="2400" b="1" dirty="0">
                <a:latin typeface="Arial Unicode MS" pitchFamily="34" charset="-128"/>
                <a:ea typeface="Arial Unicode MS" pitchFamily="34" charset="-128"/>
                <a:cs typeface="Arial Unicode MS" pitchFamily="34" charset="-128"/>
              </a:rPr>
              <a:t>			long </a:t>
            </a:r>
            <a:r>
              <a:rPr lang="en-GB" sz="2400" b="1" dirty="0" err="1">
                <a:latin typeface="Arial Unicode MS" pitchFamily="34" charset="-128"/>
                <a:ea typeface="Arial Unicode MS" pitchFamily="34" charset="-128"/>
                <a:cs typeface="Arial Unicode MS" pitchFamily="34" charset="-128"/>
              </a:rPr>
              <a:t>newbalance</a:t>
            </a:r>
            <a:r>
              <a:rPr lang="en-GB" sz="2400" b="1" dirty="0">
                <a:latin typeface="Arial Unicode MS" pitchFamily="34" charset="-128"/>
                <a:ea typeface="Arial Unicode MS" pitchFamily="34" charset="-128"/>
                <a:cs typeface="Arial Unicode MS" pitchFamily="34" charset="-128"/>
              </a:rPr>
              <a:t> = balance - amount;  </a:t>
            </a:r>
          </a:p>
          <a:p>
            <a:pPr>
              <a:lnSpc>
                <a:spcPct val="85000"/>
              </a:lnSpc>
              <a:tabLst>
                <a:tab pos="463550" algn="l"/>
                <a:tab pos="1027113" algn="l"/>
                <a:tab pos="1603375" algn="l"/>
                <a:tab pos="2895600" algn="l"/>
                <a:tab pos="3619500" algn="l"/>
                <a:tab pos="4343400" algn="l"/>
                <a:tab pos="5067300" algn="l"/>
                <a:tab pos="5791200" algn="l"/>
                <a:tab pos="6515100" algn="l"/>
                <a:tab pos="7239000" algn="l"/>
                <a:tab pos="7962900" algn="l"/>
              </a:tabLst>
            </a:pPr>
            <a:r>
              <a:rPr lang="en-GB" sz="2400" b="1" dirty="0">
                <a:latin typeface="Arial Unicode MS" pitchFamily="34" charset="-128"/>
                <a:ea typeface="Arial Unicode MS" pitchFamily="34" charset="-128"/>
                <a:cs typeface="Arial Unicode MS" pitchFamily="34" charset="-128"/>
              </a:rPr>
              <a:t>      		balance = </a:t>
            </a:r>
            <a:r>
              <a:rPr lang="en-GB" sz="2400" b="1" dirty="0" err="1">
                <a:latin typeface="Arial Unicode MS" pitchFamily="34" charset="-128"/>
                <a:ea typeface="Arial Unicode MS" pitchFamily="34" charset="-128"/>
                <a:cs typeface="Arial Unicode MS" pitchFamily="34" charset="-128"/>
              </a:rPr>
              <a:t>newbalance</a:t>
            </a:r>
            <a:r>
              <a:rPr lang="en-GB" sz="2400" b="1" dirty="0">
                <a:latin typeface="Arial Unicode MS" pitchFamily="34" charset="-128"/>
                <a:ea typeface="Arial Unicode MS" pitchFamily="34" charset="-128"/>
                <a:cs typeface="Arial Unicode MS" pitchFamily="34" charset="-128"/>
              </a:rPr>
              <a:t>; </a:t>
            </a:r>
          </a:p>
          <a:p>
            <a:pPr>
              <a:lnSpc>
                <a:spcPct val="85000"/>
              </a:lnSpc>
              <a:tabLst>
                <a:tab pos="463550" algn="l"/>
                <a:tab pos="1027113" algn="l"/>
                <a:tab pos="1603375" algn="l"/>
                <a:tab pos="2895600" algn="l"/>
                <a:tab pos="3619500" algn="l"/>
                <a:tab pos="4343400" algn="l"/>
                <a:tab pos="5067300" algn="l"/>
                <a:tab pos="5791200" algn="l"/>
                <a:tab pos="6515100" algn="l"/>
                <a:tab pos="7239000" algn="l"/>
                <a:tab pos="7962900" algn="l"/>
              </a:tabLst>
            </a:pPr>
            <a:r>
              <a:rPr lang="en-GB" sz="2400" b="1" dirty="0">
                <a:latin typeface="Arial Unicode MS" pitchFamily="34" charset="-128"/>
                <a:ea typeface="Arial Unicode MS" pitchFamily="34" charset="-128"/>
                <a:cs typeface="Arial Unicode MS" pitchFamily="34" charset="-128"/>
              </a:rPr>
              <a:t>      		return true;     </a:t>
            </a:r>
          </a:p>
          <a:p>
            <a:pPr>
              <a:lnSpc>
                <a:spcPct val="85000"/>
              </a:lnSpc>
              <a:tabLst>
                <a:tab pos="463550" algn="l"/>
                <a:tab pos="1027113" algn="l"/>
                <a:tab pos="1603375" algn="l"/>
                <a:tab pos="2895600" algn="l"/>
                <a:tab pos="3619500" algn="l"/>
                <a:tab pos="4343400" algn="l"/>
                <a:tab pos="5067300" algn="l"/>
                <a:tab pos="5791200" algn="l"/>
                <a:tab pos="6515100" algn="l"/>
                <a:tab pos="7239000" algn="l"/>
                <a:tab pos="7962900" algn="l"/>
              </a:tabLst>
            </a:pPr>
            <a:r>
              <a:rPr lang="en-GB" sz="2400" b="1" dirty="0">
                <a:latin typeface="Arial Unicode MS" pitchFamily="34" charset="-128"/>
                <a:ea typeface="Arial Unicode MS" pitchFamily="34" charset="-128"/>
                <a:cs typeface="Arial Unicode MS" pitchFamily="34" charset="-128"/>
              </a:rPr>
              <a:t>    		} else </a:t>
            </a:r>
          </a:p>
          <a:p>
            <a:pPr>
              <a:lnSpc>
                <a:spcPct val="85000"/>
              </a:lnSpc>
              <a:tabLst>
                <a:tab pos="463550" algn="l"/>
                <a:tab pos="1027113" algn="l"/>
                <a:tab pos="1603375" algn="l"/>
                <a:tab pos="2895600" algn="l"/>
                <a:tab pos="3619500" algn="l"/>
                <a:tab pos="4343400" algn="l"/>
                <a:tab pos="5067300" algn="l"/>
                <a:tab pos="5791200" algn="l"/>
                <a:tab pos="6515100" algn="l"/>
                <a:tab pos="7239000" algn="l"/>
                <a:tab pos="7962900" algn="l"/>
              </a:tabLst>
            </a:pPr>
            <a:r>
              <a:rPr lang="en-GB" sz="2400" b="1" dirty="0">
                <a:latin typeface="Arial Unicode MS" pitchFamily="34" charset="-128"/>
                <a:ea typeface="Arial Unicode MS" pitchFamily="34" charset="-128"/>
                <a:cs typeface="Arial Unicode MS" pitchFamily="34" charset="-128"/>
              </a:rPr>
              <a:t>      	return false; </a:t>
            </a:r>
          </a:p>
          <a:p>
            <a:pPr>
              <a:lnSpc>
                <a:spcPct val="85000"/>
              </a:lnSpc>
              <a:tabLst>
                <a:tab pos="463550" algn="l"/>
                <a:tab pos="1027113" algn="l"/>
                <a:tab pos="1603375" algn="l"/>
                <a:tab pos="2895600" algn="l"/>
                <a:tab pos="3619500" algn="l"/>
                <a:tab pos="4343400" algn="l"/>
                <a:tab pos="5067300" algn="l"/>
                <a:tab pos="5791200" algn="l"/>
                <a:tab pos="6515100" algn="l"/>
                <a:tab pos="7239000" algn="l"/>
                <a:tab pos="7962900" algn="l"/>
              </a:tabLst>
            </a:pPr>
            <a:r>
              <a:rPr lang="en-GB" sz="2400" b="1" dirty="0">
                <a:latin typeface="Arial Unicode MS" pitchFamily="34" charset="-128"/>
                <a:ea typeface="Arial Unicode MS" pitchFamily="34" charset="-128"/>
                <a:cs typeface="Arial Unicode MS" pitchFamily="34" charset="-128"/>
              </a:rPr>
              <a:t>  	}</a:t>
            </a:r>
          </a:p>
          <a:p>
            <a:pPr>
              <a:lnSpc>
                <a:spcPct val="85000"/>
              </a:lnSpc>
              <a:tabLst>
                <a:tab pos="463550" algn="l"/>
                <a:tab pos="1027113" algn="l"/>
                <a:tab pos="1603375" algn="l"/>
                <a:tab pos="2895600" algn="l"/>
                <a:tab pos="3619500" algn="l"/>
                <a:tab pos="4343400" algn="l"/>
                <a:tab pos="5067300" algn="l"/>
                <a:tab pos="5791200" algn="l"/>
                <a:tab pos="6515100" algn="l"/>
                <a:tab pos="7239000" algn="l"/>
                <a:tab pos="7962900" algn="l"/>
              </a:tabLst>
            </a:pPr>
            <a:r>
              <a:rPr lang="en-GB" sz="2400" b="1" dirty="0">
                <a:latin typeface="Arial Unicode MS" pitchFamily="34" charset="-128"/>
                <a:ea typeface="Arial Unicode MS" pitchFamily="34" charset="-128"/>
                <a:cs typeface="Arial Unicode MS" pitchFamily="34" charset="-128"/>
              </a:rPr>
              <a:t>  	private long balance; </a:t>
            </a:r>
            <a:r>
              <a:rPr lang="en-US" b="0" i="1" dirty="0">
                <a:effectLst/>
                <a:latin typeface="Söhne Mono"/>
              </a:rPr>
              <a:t>// Declares a private long variable named balance to store the account balance.</a:t>
            </a:r>
            <a:r>
              <a:rPr lang="en-GB" sz="2400" b="1" i="1" dirty="0">
                <a:latin typeface="Arial Unicode MS" pitchFamily="34" charset="-128"/>
                <a:ea typeface="Arial Unicode MS" pitchFamily="34" charset="-128"/>
                <a:cs typeface="Arial Unicode MS" pitchFamily="34" charset="-128"/>
              </a:rPr>
              <a:t> </a:t>
            </a:r>
          </a:p>
          <a:p>
            <a:pPr>
              <a:lnSpc>
                <a:spcPct val="85000"/>
              </a:lnSpc>
              <a:tabLst>
                <a:tab pos="463550" algn="l"/>
                <a:tab pos="1027113" algn="l"/>
                <a:tab pos="1603375" algn="l"/>
                <a:tab pos="2895600" algn="l"/>
                <a:tab pos="3619500" algn="l"/>
                <a:tab pos="4343400" algn="l"/>
                <a:tab pos="5067300" algn="l"/>
                <a:tab pos="5791200" algn="l"/>
                <a:tab pos="6515100" algn="l"/>
                <a:tab pos="7239000" algn="l"/>
                <a:tab pos="7962900" algn="l"/>
              </a:tabLst>
            </a:pPr>
            <a:r>
              <a:rPr lang="en-GB" sz="2400" b="1" dirty="0">
                <a:latin typeface="Arial Unicode MS" pitchFamily="34" charset="-128"/>
                <a:ea typeface="Arial Unicode MS" pitchFamily="34" charset="-128"/>
                <a:cs typeface="Arial Unicode MS" pitchFamily="34" charset="-128"/>
              </a:rPr>
              <a:t>}</a:t>
            </a:r>
          </a:p>
        </p:txBody>
      </p:sp>
    </p:spTree>
    <p:extLst>
      <p:ext uri="{BB962C8B-B14F-4D97-AF65-F5344CB8AC3E}">
        <p14:creationId xmlns:p14="http://schemas.microsoft.com/office/powerpoint/2010/main" val="4478476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p:spPr>
        <p:txBody>
          <a:bodyPr/>
          <a:lstStyle/>
          <a:p>
            <a:fld id="{DDC45B30-6950-427C-A4F0-DAD4AB8B4FCB}" type="slidenum">
              <a:rPr lang="en-US" smtClean="0"/>
              <a:pPr/>
              <a:t>128</a:t>
            </a:fld>
            <a:endParaRPr lang="en-US"/>
          </a:p>
        </p:txBody>
      </p:sp>
      <p:sp>
        <p:nvSpPr>
          <p:cNvPr id="16387" name="Rectangle 2"/>
          <p:cNvSpPr>
            <a:spLocks noGrp="1" noChangeArrowheads="1"/>
          </p:cNvSpPr>
          <p:nvPr>
            <p:ph type="title"/>
          </p:nvPr>
        </p:nvSpPr>
        <p:spPr>
          <a:xfrm>
            <a:off x="1219200" y="0"/>
            <a:ext cx="7772400" cy="838200"/>
          </a:xfrm>
        </p:spPr>
        <p:txBody>
          <a:bodyPr lIns="0" tIns="0" rIns="0" bIns="0" anchor="ctr"/>
          <a:lstStyle/>
          <a:p>
            <a:pPr eaLnBrk="1" hangingPunct="1"/>
            <a:r>
              <a:rPr lang="en-GB" dirty="0"/>
              <a:t>A "Perfect" Synchronization?</a:t>
            </a:r>
          </a:p>
        </p:txBody>
      </p:sp>
      <p:sp>
        <p:nvSpPr>
          <p:cNvPr id="16388" name="Text Box 3"/>
          <p:cNvSpPr txBox="1">
            <a:spLocks noChangeArrowheads="1"/>
          </p:cNvSpPr>
          <p:nvPr/>
        </p:nvSpPr>
        <p:spPr bwMode="auto">
          <a:xfrm>
            <a:off x="304800" y="990600"/>
            <a:ext cx="7543800" cy="1371600"/>
          </a:xfrm>
          <a:prstGeom prst="rect">
            <a:avLst/>
          </a:prstGeom>
          <a:noFill/>
          <a:ln w="9525">
            <a:noFill/>
            <a:miter lim="800000"/>
            <a:headEnd/>
            <a:tailEnd/>
          </a:ln>
        </p:spPr>
        <p:txBody>
          <a:bodyPr lIns="0" tIns="0" rIns="0" bIns="0" anchor="ctr"/>
          <a:lstStyle/>
          <a:p>
            <a:pPr>
              <a:lnSpc>
                <a:spcPct val="85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3200" dirty="0"/>
              <a:t>Assume the initial balance is $1,000. </a:t>
            </a:r>
            <a:br>
              <a:rPr lang="en-GB" sz="3200" dirty="0"/>
            </a:br>
            <a:r>
              <a:rPr lang="en-GB" sz="3200" dirty="0"/>
              <a:t>Two withdraw requests are made </a:t>
            </a:r>
            <a:br>
              <a:rPr lang="en-GB" sz="3200" dirty="0"/>
            </a:br>
            <a:r>
              <a:rPr lang="en-GB" sz="3200" dirty="0"/>
              <a:t>almost simultaneously at two ATMs. </a:t>
            </a:r>
          </a:p>
          <a:p>
            <a:pPr>
              <a:lnSpc>
                <a:spcPct val="85000"/>
              </a:lnSpc>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sz="1600" dirty="0"/>
          </a:p>
        </p:txBody>
      </p:sp>
      <p:sp>
        <p:nvSpPr>
          <p:cNvPr id="16389" name="Text Box 4"/>
          <p:cNvSpPr txBox="1">
            <a:spLocks noChangeArrowheads="1"/>
          </p:cNvSpPr>
          <p:nvPr/>
        </p:nvSpPr>
        <p:spPr bwMode="auto">
          <a:xfrm>
            <a:off x="534988" y="2209800"/>
            <a:ext cx="8456612" cy="3886200"/>
          </a:xfrm>
          <a:prstGeom prst="rect">
            <a:avLst/>
          </a:prstGeom>
          <a:noFill/>
          <a:ln w="9525">
            <a:noFill/>
            <a:miter lim="800000"/>
            <a:headEnd/>
            <a:tailEnd/>
          </a:ln>
        </p:spPr>
        <p:txBody>
          <a:bodyPr lIns="0" tIns="0" rIns="0" bIns="0" anchor="ctr"/>
          <a:lstStyle/>
          <a:p>
            <a:pPr>
              <a:lnSpc>
                <a:spcPct val="95000"/>
              </a:lnSpc>
              <a:tabLst>
                <a:tab pos="723900" algn="l"/>
                <a:tab pos="1377950" algn="l"/>
                <a:tab pos="5138738" algn="l"/>
                <a:tab pos="5791200" algn="l"/>
                <a:tab pos="6515100" algn="l"/>
                <a:tab pos="7239000" algn="l"/>
                <a:tab pos="7962900" algn="l"/>
              </a:tabLst>
            </a:pPr>
            <a:r>
              <a:rPr lang="en-GB" sz="2400" dirty="0">
                <a:latin typeface="Arial" charset="0"/>
              </a:rPr>
              <a:t>Balance	withdraw 1	withdraw 2</a:t>
            </a:r>
          </a:p>
          <a:p>
            <a:pPr>
              <a:lnSpc>
                <a:spcPct val="95000"/>
              </a:lnSpc>
              <a:tabLst>
                <a:tab pos="723900" algn="l"/>
                <a:tab pos="1377950" algn="l"/>
                <a:tab pos="5138738" algn="l"/>
                <a:tab pos="5791200" algn="l"/>
                <a:tab pos="6515100" algn="l"/>
                <a:tab pos="7239000" algn="l"/>
                <a:tab pos="7962900" algn="l"/>
              </a:tabLst>
            </a:pPr>
            <a:r>
              <a:rPr lang="en-GB" sz="2400" dirty="0">
                <a:latin typeface="Arial" charset="0"/>
              </a:rPr>
              <a:t> </a:t>
            </a:r>
          </a:p>
          <a:p>
            <a:pPr>
              <a:lnSpc>
                <a:spcPct val="95000"/>
              </a:lnSpc>
              <a:tabLst>
                <a:tab pos="723900" algn="l"/>
                <a:tab pos="1377950" algn="l"/>
                <a:tab pos="5138738" algn="l"/>
                <a:tab pos="5791200" algn="l"/>
                <a:tab pos="6515100" algn="l"/>
                <a:tab pos="7239000" algn="l"/>
                <a:tab pos="7962900" algn="l"/>
              </a:tabLst>
            </a:pPr>
            <a:r>
              <a:rPr lang="en-GB" sz="2400" dirty="0">
                <a:latin typeface="Arial" charset="0"/>
              </a:rPr>
              <a:t>1,000	if amount&lt;=balance </a:t>
            </a:r>
          </a:p>
          <a:p>
            <a:pPr>
              <a:lnSpc>
                <a:spcPct val="95000"/>
              </a:lnSpc>
              <a:tabLst>
                <a:tab pos="723900" algn="l"/>
                <a:tab pos="1377950" algn="l"/>
                <a:tab pos="5138738" algn="l"/>
                <a:tab pos="5791200" algn="l"/>
                <a:tab pos="6515100" algn="l"/>
                <a:tab pos="7239000" algn="l"/>
                <a:tab pos="7962900" algn="l"/>
              </a:tabLst>
            </a:pPr>
            <a:r>
              <a:rPr lang="en-GB" sz="2400" dirty="0">
                <a:latin typeface="Arial" charset="0"/>
              </a:rPr>
              <a:t>1,000                    	if amount&lt;=balance </a:t>
            </a:r>
          </a:p>
          <a:p>
            <a:pPr>
              <a:lnSpc>
                <a:spcPct val="95000"/>
              </a:lnSpc>
              <a:tabLst>
                <a:tab pos="723900" algn="l"/>
                <a:tab pos="1377950" algn="l"/>
                <a:tab pos="5138738" algn="l"/>
                <a:tab pos="5791200" algn="l"/>
                <a:tab pos="6515100" algn="l"/>
                <a:tab pos="7239000" algn="l"/>
                <a:tab pos="7962900" algn="l"/>
              </a:tabLst>
            </a:pPr>
            <a:r>
              <a:rPr lang="en-GB" sz="2400" dirty="0">
                <a:latin typeface="Arial" charset="0"/>
              </a:rPr>
              <a:t>1,000	</a:t>
            </a:r>
            <a:r>
              <a:rPr lang="en-GB" sz="2400" dirty="0" err="1">
                <a:latin typeface="Arial" charset="0"/>
              </a:rPr>
              <a:t>newbalance</a:t>
            </a:r>
            <a:r>
              <a:rPr lang="en-GB" sz="2400" dirty="0">
                <a:latin typeface="Arial" charset="0"/>
              </a:rPr>
              <a:t>=...; </a:t>
            </a:r>
          </a:p>
          <a:p>
            <a:pPr>
              <a:lnSpc>
                <a:spcPct val="95000"/>
              </a:lnSpc>
              <a:tabLst>
                <a:tab pos="723900" algn="l"/>
                <a:tab pos="1377950" algn="l"/>
                <a:tab pos="5138738" algn="l"/>
                <a:tab pos="5791200" algn="l"/>
                <a:tab pos="6515100" algn="l"/>
                <a:tab pos="7239000" algn="l"/>
                <a:tab pos="7962900" algn="l"/>
              </a:tabLst>
            </a:pPr>
            <a:r>
              <a:rPr lang="en-GB" sz="2400" dirty="0">
                <a:latin typeface="Arial" charset="0"/>
              </a:rPr>
              <a:t>1,000                              	</a:t>
            </a:r>
            <a:r>
              <a:rPr lang="en-GB" sz="2400" dirty="0" err="1">
                <a:latin typeface="Arial" charset="0"/>
              </a:rPr>
              <a:t>newbalance</a:t>
            </a:r>
            <a:r>
              <a:rPr lang="en-GB" sz="2400" dirty="0">
                <a:latin typeface="Arial" charset="0"/>
              </a:rPr>
              <a:t>=...; </a:t>
            </a:r>
          </a:p>
          <a:p>
            <a:pPr>
              <a:lnSpc>
                <a:spcPct val="95000"/>
              </a:lnSpc>
              <a:tabLst>
                <a:tab pos="723900" algn="l"/>
                <a:tab pos="1377950" algn="l"/>
                <a:tab pos="5138738" algn="l"/>
                <a:tab pos="5791200" algn="l"/>
                <a:tab pos="6515100" algn="l"/>
                <a:tab pos="7239000" algn="l"/>
                <a:tab pos="7962900" algn="l"/>
              </a:tabLst>
            </a:pPr>
            <a:r>
              <a:rPr lang="en-GB" sz="2400" dirty="0">
                <a:latin typeface="Arial" charset="0"/>
              </a:rPr>
              <a:t>0		balance = </a:t>
            </a:r>
            <a:r>
              <a:rPr lang="en-GB" sz="2400" dirty="0" err="1">
                <a:latin typeface="Arial" charset="0"/>
              </a:rPr>
              <a:t>newbalance</a:t>
            </a:r>
            <a:r>
              <a:rPr lang="en-GB" sz="2400" dirty="0">
                <a:latin typeface="Arial" charset="0"/>
              </a:rPr>
              <a:t>; </a:t>
            </a:r>
          </a:p>
          <a:p>
            <a:pPr>
              <a:lnSpc>
                <a:spcPct val="95000"/>
              </a:lnSpc>
              <a:tabLst>
                <a:tab pos="723900" algn="l"/>
                <a:tab pos="1377950" algn="l"/>
                <a:tab pos="5138738" algn="l"/>
                <a:tab pos="5791200" algn="l"/>
                <a:tab pos="6515100" algn="l"/>
                <a:tab pos="7239000" algn="l"/>
                <a:tab pos="7962900" algn="l"/>
              </a:tabLst>
            </a:pPr>
            <a:r>
              <a:rPr lang="en-GB" sz="2400" dirty="0">
                <a:latin typeface="Arial" charset="0"/>
              </a:rPr>
              <a:t>0                                             	balance = </a:t>
            </a:r>
            <a:r>
              <a:rPr lang="en-GB" sz="2400" dirty="0" err="1">
                <a:latin typeface="Arial" charset="0"/>
              </a:rPr>
              <a:t>newbalance</a:t>
            </a:r>
            <a:r>
              <a:rPr lang="en-GB" sz="2400" dirty="0">
                <a:latin typeface="Arial" charset="0"/>
              </a:rPr>
              <a:t>; </a:t>
            </a:r>
          </a:p>
          <a:p>
            <a:pPr>
              <a:lnSpc>
                <a:spcPct val="95000"/>
              </a:lnSpc>
              <a:tabLst>
                <a:tab pos="723900" algn="l"/>
                <a:tab pos="1377950" algn="l"/>
                <a:tab pos="5138738" algn="l"/>
                <a:tab pos="5791200" algn="l"/>
                <a:tab pos="6515100" algn="l"/>
                <a:tab pos="7239000" algn="l"/>
                <a:tab pos="7962900" algn="l"/>
              </a:tabLst>
            </a:pPr>
            <a:r>
              <a:rPr lang="en-GB" sz="2400" dirty="0">
                <a:latin typeface="Arial" charset="0"/>
              </a:rPr>
              <a:t>0		return true; </a:t>
            </a:r>
          </a:p>
          <a:p>
            <a:pPr>
              <a:lnSpc>
                <a:spcPct val="95000"/>
              </a:lnSpc>
              <a:tabLst>
                <a:tab pos="723900" algn="l"/>
                <a:tab pos="1377950" algn="l"/>
                <a:tab pos="5138738" algn="l"/>
                <a:tab pos="5791200" algn="l"/>
                <a:tab pos="6515100" algn="l"/>
                <a:tab pos="7239000" algn="l"/>
                <a:tab pos="7962900" algn="l"/>
              </a:tabLst>
            </a:pPr>
            <a:r>
              <a:rPr lang="en-GB" sz="2400" dirty="0">
                <a:latin typeface="Arial" charset="0"/>
              </a:rPr>
              <a:t>0                                             	return true; </a:t>
            </a:r>
          </a:p>
        </p:txBody>
      </p:sp>
      <p:sp>
        <p:nvSpPr>
          <p:cNvPr id="16390" name="Line 5"/>
          <p:cNvSpPr>
            <a:spLocks noChangeShapeType="1"/>
          </p:cNvSpPr>
          <p:nvPr/>
        </p:nvSpPr>
        <p:spPr bwMode="auto">
          <a:xfrm>
            <a:off x="5181600" y="2209799"/>
            <a:ext cx="0" cy="3592513"/>
          </a:xfrm>
          <a:prstGeom prst="line">
            <a:avLst/>
          </a:prstGeom>
          <a:noFill/>
          <a:ln w="19050">
            <a:solidFill>
              <a:schemeClr val="tx1"/>
            </a:solidFill>
            <a:prstDash val="dashDot"/>
            <a:round/>
            <a:headEnd/>
            <a:tailEnd type="triangle" w="med" len="med"/>
          </a:ln>
        </p:spPr>
        <p:txBody>
          <a:bodyPr/>
          <a:lstStyle/>
          <a:p>
            <a:endParaRPr lang="en-US"/>
          </a:p>
        </p:txBody>
      </p:sp>
      <p:sp>
        <p:nvSpPr>
          <p:cNvPr id="16391" name="TextBox 6"/>
          <p:cNvSpPr txBox="1">
            <a:spLocks noChangeArrowheads="1"/>
          </p:cNvSpPr>
          <p:nvPr/>
        </p:nvSpPr>
        <p:spPr bwMode="auto">
          <a:xfrm>
            <a:off x="4724400" y="5802313"/>
            <a:ext cx="663575" cy="369887"/>
          </a:xfrm>
          <a:prstGeom prst="rect">
            <a:avLst/>
          </a:prstGeom>
          <a:noFill/>
          <a:ln w="9525">
            <a:noFill/>
            <a:miter lim="800000"/>
            <a:headEnd/>
            <a:tailEnd/>
          </a:ln>
        </p:spPr>
        <p:txBody>
          <a:bodyPr wrap="none">
            <a:spAutoFit/>
          </a:bodyPr>
          <a:lstStyle/>
          <a:p>
            <a:r>
              <a:rPr lang="en-US" dirty="0"/>
              <a:t>Time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219074"/>
            <a:ext cx="2639388"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bwMode="auto">
          <a:xfrm>
            <a:off x="1524000" y="3581400"/>
            <a:ext cx="3505200" cy="1524000"/>
          </a:xfrm>
          <a:prstGeom prst="ellipse">
            <a:avLst/>
          </a:prstGeom>
          <a:no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0" name="Oval 9"/>
          <p:cNvSpPr/>
          <p:nvPr/>
        </p:nvSpPr>
        <p:spPr bwMode="auto">
          <a:xfrm>
            <a:off x="5334000" y="3909350"/>
            <a:ext cx="3657600" cy="1524000"/>
          </a:xfrm>
          <a:prstGeom prst="ellipse">
            <a:avLst/>
          </a:prstGeom>
          <a:no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grpSp>
        <p:nvGrpSpPr>
          <p:cNvPr id="5" name="Group 4"/>
          <p:cNvGrpSpPr/>
          <p:nvPr/>
        </p:nvGrpSpPr>
        <p:grpSpPr>
          <a:xfrm>
            <a:off x="1219200" y="6248400"/>
            <a:ext cx="7296914" cy="563231"/>
            <a:chOff x="1219200" y="6248400"/>
            <a:chExt cx="7296914" cy="563231"/>
          </a:xfrm>
        </p:grpSpPr>
        <p:sp>
          <p:nvSpPr>
            <p:cNvPr id="3" name="Rectangle 2"/>
            <p:cNvSpPr/>
            <p:nvPr/>
          </p:nvSpPr>
          <p:spPr>
            <a:xfrm>
              <a:off x="1219200" y="6248400"/>
              <a:ext cx="3791714" cy="563231"/>
            </a:xfrm>
            <a:prstGeom prst="rect">
              <a:avLst/>
            </a:prstGeom>
            <a:solidFill>
              <a:schemeClr val="bg1"/>
            </a:solidFill>
          </p:spPr>
          <p:txBody>
            <a:bodyPr wrap="square">
              <a:spAutoFit/>
            </a:bodyPr>
            <a:lstStyle/>
            <a:p>
              <a:pPr>
                <a:lnSpc>
                  <a:spcPct val="85000"/>
                </a:lnSpc>
                <a:tabLst>
                  <a:tab pos="463550" algn="l"/>
                  <a:tab pos="1027113" algn="l"/>
                  <a:tab pos="1603375" algn="l"/>
                  <a:tab pos="2895600" algn="l"/>
                  <a:tab pos="3619500" algn="l"/>
                  <a:tab pos="4343400" algn="l"/>
                  <a:tab pos="5067300" algn="l"/>
                  <a:tab pos="5791200" algn="l"/>
                  <a:tab pos="6515100" algn="l"/>
                  <a:tab pos="7239000" algn="l"/>
                  <a:tab pos="7962900" algn="l"/>
                </a:tabLst>
              </a:pPr>
              <a:r>
                <a:rPr lang="en-GB" dirty="0" err="1">
                  <a:latin typeface="Arial" panose="020B0604020202020204" pitchFamily="34" charset="0"/>
                  <a:ea typeface="Arial Unicode MS" pitchFamily="34" charset="-128"/>
                  <a:cs typeface="Arial" panose="020B0604020202020204" pitchFamily="34" charset="0"/>
                </a:rPr>
                <a:t>newbalance</a:t>
              </a:r>
              <a:r>
                <a:rPr lang="en-GB" dirty="0">
                  <a:latin typeface="Arial" panose="020B0604020202020204" pitchFamily="34" charset="0"/>
                  <a:ea typeface="Arial Unicode MS" pitchFamily="34" charset="-128"/>
                  <a:cs typeface="Arial" panose="020B0604020202020204" pitchFamily="34" charset="0"/>
                </a:rPr>
                <a:t> = balance - amount;  </a:t>
              </a:r>
            </a:p>
            <a:p>
              <a:pPr>
                <a:lnSpc>
                  <a:spcPct val="85000"/>
                </a:lnSpc>
                <a:tabLst>
                  <a:tab pos="463550" algn="l"/>
                  <a:tab pos="1027113" algn="l"/>
                  <a:tab pos="1603375" algn="l"/>
                  <a:tab pos="2895600" algn="l"/>
                  <a:tab pos="3619500" algn="l"/>
                  <a:tab pos="4343400" algn="l"/>
                  <a:tab pos="5067300" algn="l"/>
                  <a:tab pos="5791200" algn="l"/>
                  <a:tab pos="6515100" algn="l"/>
                  <a:tab pos="7239000" algn="l"/>
                  <a:tab pos="7962900" algn="l"/>
                </a:tabLst>
              </a:pPr>
              <a:r>
                <a:rPr lang="en-GB" dirty="0">
                  <a:latin typeface="Arial" panose="020B0604020202020204" pitchFamily="34" charset="0"/>
                  <a:ea typeface="Arial Unicode MS" pitchFamily="34" charset="-128"/>
                  <a:cs typeface="Arial" panose="020B0604020202020204" pitchFamily="34" charset="0"/>
                </a:rPr>
                <a:t>balance = </a:t>
              </a:r>
              <a:r>
                <a:rPr lang="en-GB" dirty="0" err="1">
                  <a:latin typeface="Arial" panose="020B0604020202020204" pitchFamily="34" charset="0"/>
                  <a:ea typeface="Arial Unicode MS" pitchFamily="34" charset="-128"/>
                  <a:cs typeface="Arial" panose="020B0604020202020204" pitchFamily="34" charset="0"/>
                </a:rPr>
                <a:t>newbalance</a:t>
              </a:r>
              <a:r>
                <a:rPr lang="en-GB" dirty="0">
                  <a:latin typeface="Arial" panose="020B0604020202020204" pitchFamily="34" charset="0"/>
                  <a:ea typeface="Arial Unicode MS" pitchFamily="34" charset="-128"/>
                  <a:cs typeface="Arial" panose="020B0604020202020204" pitchFamily="34" charset="0"/>
                </a:rPr>
                <a:t>; </a:t>
              </a:r>
            </a:p>
          </p:txBody>
        </p:sp>
        <p:sp>
          <p:nvSpPr>
            <p:cNvPr id="12" name="Rectangle 11"/>
            <p:cNvSpPr/>
            <p:nvPr/>
          </p:nvSpPr>
          <p:spPr>
            <a:xfrm>
              <a:off x="5334000" y="6400800"/>
              <a:ext cx="3182114" cy="327782"/>
            </a:xfrm>
            <a:prstGeom prst="rect">
              <a:avLst/>
            </a:prstGeom>
            <a:solidFill>
              <a:schemeClr val="bg1"/>
            </a:solidFill>
          </p:spPr>
          <p:txBody>
            <a:bodyPr wrap="square">
              <a:spAutoFit/>
            </a:bodyPr>
            <a:lstStyle/>
            <a:p>
              <a:pPr>
                <a:lnSpc>
                  <a:spcPct val="85000"/>
                </a:lnSpc>
                <a:tabLst>
                  <a:tab pos="463550" algn="l"/>
                  <a:tab pos="1027113" algn="l"/>
                  <a:tab pos="1603375" algn="l"/>
                  <a:tab pos="2895600" algn="l"/>
                  <a:tab pos="3619500" algn="l"/>
                  <a:tab pos="4343400" algn="l"/>
                  <a:tab pos="5067300" algn="l"/>
                  <a:tab pos="5791200" algn="l"/>
                  <a:tab pos="6515100" algn="l"/>
                  <a:tab pos="7239000" algn="l"/>
                  <a:tab pos="7962900" algn="l"/>
                </a:tabLst>
              </a:pPr>
              <a:r>
                <a:rPr lang="en-GB" dirty="0">
                  <a:latin typeface="Arial" panose="020B0604020202020204" pitchFamily="34" charset="0"/>
                  <a:ea typeface="Arial Unicode MS" pitchFamily="34" charset="-128"/>
                  <a:cs typeface="Arial" panose="020B0604020202020204" pitchFamily="34" charset="0"/>
                </a:rPr>
                <a:t>balance = balance - amount;</a:t>
              </a:r>
            </a:p>
          </p:txBody>
        </p:sp>
        <p:sp>
          <p:nvSpPr>
            <p:cNvPr id="4" name="Right Arrow 3"/>
            <p:cNvSpPr/>
            <p:nvPr/>
          </p:nvSpPr>
          <p:spPr bwMode="auto">
            <a:xfrm>
              <a:off x="4845020" y="6366022"/>
              <a:ext cx="331788" cy="327985"/>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201249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par>
                          <p:cTn id="11" fill="hold">
                            <p:stCondLst>
                              <p:cond delay="500"/>
                            </p:stCondLst>
                            <p:childTnLst>
                              <p:par>
                                <p:cTn id="12" presetID="22" presetClass="entr" presetSubtype="8" fill="hold" nodeType="afterEffect">
                                  <p:stCondLst>
                                    <p:cond delay="100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p:spPr>
        <p:txBody>
          <a:bodyPr/>
          <a:lstStyle/>
          <a:p>
            <a:fld id="{5955331C-8D42-48BC-851A-8C07FF807431}" type="slidenum">
              <a:rPr lang="en-US" smtClean="0"/>
              <a:pPr/>
              <a:t>129</a:t>
            </a:fld>
            <a:endParaRPr lang="en-US"/>
          </a:p>
        </p:txBody>
      </p:sp>
      <p:sp>
        <p:nvSpPr>
          <p:cNvPr id="17411" name="Rectangle 2"/>
          <p:cNvSpPr>
            <a:spLocks noGrp="1" noChangeArrowheads="1"/>
          </p:cNvSpPr>
          <p:nvPr>
            <p:ph type="title"/>
          </p:nvPr>
        </p:nvSpPr>
        <p:spPr/>
        <p:txBody>
          <a:bodyPr/>
          <a:lstStyle/>
          <a:p>
            <a:pPr eaLnBrk="1" hangingPunct="1"/>
            <a:r>
              <a:rPr lang="en-US" dirty="0"/>
              <a:t>A Simple Solution: Synchronized Access</a:t>
            </a:r>
          </a:p>
        </p:txBody>
      </p:sp>
      <p:sp>
        <p:nvSpPr>
          <p:cNvPr id="17412" name="Rectangle 7"/>
          <p:cNvSpPr>
            <a:spLocks noChangeArrowheads="1"/>
          </p:cNvSpPr>
          <p:nvPr/>
        </p:nvSpPr>
        <p:spPr bwMode="auto">
          <a:xfrm>
            <a:off x="2484438" y="1751013"/>
            <a:ext cx="1341437" cy="244475"/>
          </a:xfrm>
          <a:prstGeom prst="rect">
            <a:avLst/>
          </a:prstGeom>
          <a:noFill/>
          <a:ln w="9525">
            <a:noFill/>
            <a:miter lim="800000"/>
            <a:headEnd/>
            <a:tailEnd/>
          </a:ln>
        </p:spPr>
        <p:txBody>
          <a:bodyPr wrap="none" lIns="0" tIns="0" rIns="0" bIns="0">
            <a:spAutoFit/>
          </a:bodyPr>
          <a:lstStyle/>
          <a:p>
            <a:r>
              <a:rPr lang="en-US" sz="1600">
                <a:solidFill>
                  <a:srgbClr val="000000"/>
                </a:solidFill>
                <a:latin typeface="Helvetica" charset="0"/>
              </a:rPr>
              <a:t>Check balance</a:t>
            </a:r>
            <a:endParaRPr lang="en-US"/>
          </a:p>
        </p:txBody>
      </p:sp>
      <p:sp>
        <p:nvSpPr>
          <p:cNvPr id="17413" name="Rectangle 8"/>
          <p:cNvSpPr>
            <a:spLocks noChangeArrowheads="1"/>
          </p:cNvSpPr>
          <p:nvPr/>
        </p:nvSpPr>
        <p:spPr bwMode="auto">
          <a:xfrm>
            <a:off x="2484438" y="2325688"/>
            <a:ext cx="1970087" cy="244475"/>
          </a:xfrm>
          <a:prstGeom prst="rect">
            <a:avLst/>
          </a:prstGeom>
          <a:noFill/>
          <a:ln w="9525">
            <a:noFill/>
            <a:miter lim="800000"/>
            <a:headEnd/>
            <a:tailEnd/>
          </a:ln>
        </p:spPr>
        <p:txBody>
          <a:bodyPr wrap="none" lIns="0" tIns="0" rIns="0" bIns="0">
            <a:spAutoFit/>
          </a:bodyPr>
          <a:lstStyle/>
          <a:p>
            <a:r>
              <a:rPr lang="en-US" sz="1600">
                <a:solidFill>
                  <a:srgbClr val="000000"/>
                </a:solidFill>
                <a:latin typeface="Helvetica" charset="0"/>
              </a:rPr>
              <a:t>New = Bal - withdraw;</a:t>
            </a:r>
            <a:endParaRPr lang="en-US"/>
          </a:p>
        </p:txBody>
      </p:sp>
      <p:sp>
        <p:nvSpPr>
          <p:cNvPr id="17414" name="Rectangle 9"/>
          <p:cNvSpPr>
            <a:spLocks noChangeArrowheads="1"/>
          </p:cNvSpPr>
          <p:nvPr/>
        </p:nvSpPr>
        <p:spPr bwMode="auto">
          <a:xfrm>
            <a:off x="2484438" y="3001963"/>
            <a:ext cx="987425" cy="244475"/>
          </a:xfrm>
          <a:prstGeom prst="rect">
            <a:avLst/>
          </a:prstGeom>
          <a:noFill/>
          <a:ln w="9525">
            <a:noFill/>
            <a:miter lim="800000"/>
            <a:headEnd/>
            <a:tailEnd/>
          </a:ln>
        </p:spPr>
        <p:txBody>
          <a:bodyPr wrap="none" lIns="0" tIns="0" rIns="0" bIns="0">
            <a:spAutoFit/>
          </a:bodyPr>
          <a:lstStyle/>
          <a:p>
            <a:r>
              <a:rPr lang="en-US" sz="1600">
                <a:solidFill>
                  <a:srgbClr val="000000"/>
                </a:solidFill>
                <a:latin typeface="Helvetica" charset="0"/>
              </a:rPr>
              <a:t>Bal = New;</a:t>
            </a:r>
            <a:endParaRPr lang="en-US"/>
          </a:p>
        </p:txBody>
      </p:sp>
      <p:sp>
        <p:nvSpPr>
          <p:cNvPr id="17415" name="Rectangle 10"/>
          <p:cNvSpPr>
            <a:spLocks noChangeArrowheads="1"/>
          </p:cNvSpPr>
          <p:nvPr/>
        </p:nvSpPr>
        <p:spPr bwMode="auto">
          <a:xfrm>
            <a:off x="2339975" y="1692275"/>
            <a:ext cx="2155825" cy="338138"/>
          </a:xfrm>
          <a:prstGeom prst="rect">
            <a:avLst/>
          </a:prstGeom>
          <a:noFill/>
          <a:ln w="17463">
            <a:solidFill>
              <a:srgbClr val="000000"/>
            </a:solidFill>
            <a:miter lim="800000"/>
            <a:headEnd/>
            <a:tailEnd/>
          </a:ln>
        </p:spPr>
        <p:txBody>
          <a:bodyPr/>
          <a:lstStyle/>
          <a:p>
            <a:endParaRPr lang="en-US"/>
          </a:p>
        </p:txBody>
      </p:sp>
      <p:sp>
        <p:nvSpPr>
          <p:cNvPr id="17416" name="Rectangle 11"/>
          <p:cNvSpPr>
            <a:spLocks noChangeArrowheads="1"/>
          </p:cNvSpPr>
          <p:nvPr/>
        </p:nvSpPr>
        <p:spPr bwMode="auto">
          <a:xfrm>
            <a:off x="2339975" y="2317750"/>
            <a:ext cx="2155825" cy="338138"/>
          </a:xfrm>
          <a:prstGeom prst="rect">
            <a:avLst/>
          </a:prstGeom>
          <a:noFill/>
          <a:ln w="17463">
            <a:solidFill>
              <a:srgbClr val="000000"/>
            </a:solidFill>
            <a:miter lim="800000"/>
            <a:headEnd/>
            <a:tailEnd/>
          </a:ln>
        </p:spPr>
        <p:txBody>
          <a:bodyPr/>
          <a:lstStyle/>
          <a:p>
            <a:endParaRPr lang="en-US"/>
          </a:p>
        </p:txBody>
      </p:sp>
      <p:sp>
        <p:nvSpPr>
          <p:cNvPr id="17417" name="Rectangle 12"/>
          <p:cNvSpPr>
            <a:spLocks noChangeArrowheads="1"/>
          </p:cNvSpPr>
          <p:nvPr/>
        </p:nvSpPr>
        <p:spPr bwMode="auto">
          <a:xfrm>
            <a:off x="2339975" y="2941638"/>
            <a:ext cx="2155825" cy="339725"/>
          </a:xfrm>
          <a:prstGeom prst="rect">
            <a:avLst/>
          </a:prstGeom>
          <a:noFill/>
          <a:ln w="17463">
            <a:solidFill>
              <a:srgbClr val="000000"/>
            </a:solidFill>
            <a:miter lim="800000"/>
            <a:headEnd/>
            <a:tailEnd/>
          </a:ln>
        </p:spPr>
        <p:txBody>
          <a:bodyPr/>
          <a:lstStyle/>
          <a:p>
            <a:endParaRPr lang="en-US"/>
          </a:p>
        </p:txBody>
      </p:sp>
      <p:grpSp>
        <p:nvGrpSpPr>
          <p:cNvPr id="17418" name="Group 15"/>
          <p:cNvGrpSpPr>
            <a:grpSpLocks/>
          </p:cNvGrpSpPr>
          <p:nvPr/>
        </p:nvGrpSpPr>
        <p:grpSpPr bwMode="auto">
          <a:xfrm>
            <a:off x="3260725" y="2022475"/>
            <a:ext cx="134938" cy="303213"/>
            <a:chOff x="2054" y="1274"/>
            <a:chExt cx="85" cy="191"/>
          </a:xfrm>
        </p:grpSpPr>
        <p:sp>
          <p:nvSpPr>
            <p:cNvPr id="17462" name="Freeform 13"/>
            <p:cNvSpPr>
              <a:spLocks/>
            </p:cNvSpPr>
            <p:nvPr/>
          </p:nvSpPr>
          <p:spPr bwMode="auto">
            <a:xfrm>
              <a:off x="2054" y="1348"/>
              <a:ext cx="85" cy="117"/>
            </a:xfrm>
            <a:custGeom>
              <a:avLst/>
              <a:gdLst>
                <a:gd name="T0" fmla="*/ 42 w 85"/>
                <a:gd name="T1" fmla="*/ 117 h 117"/>
                <a:gd name="T2" fmla="*/ 0 w 85"/>
                <a:gd name="T3" fmla="*/ 0 h 117"/>
                <a:gd name="T4" fmla="*/ 85 w 85"/>
                <a:gd name="T5" fmla="*/ 0 h 117"/>
                <a:gd name="T6" fmla="*/ 42 w 85"/>
                <a:gd name="T7" fmla="*/ 117 h 117"/>
                <a:gd name="T8" fmla="*/ 0 60000 65536"/>
                <a:gd name="T9" fmla="*/ 0 60000 65536"/>
                <a:gd name="T10" fmla="*/ 0 60000 65536"/>
                <a:gd name="T11" fmla="*/ 0 60000 65536"/>
                <a:gd name="T12" fmla="*/ 0 w 85"/>
                <a:gd name="T13" fmla="*/ 0 h 117"/>
                <a:gd name="T14" fmla="*/ 85 w 85"/>
                <a:gd name="T15" fmla="*/ 117 h 117"/>
              </a:gdLst>
              <a:ahLst/>
              <a:cxnLst>
                <a:cxn ang="T8">
                  <a:pos x="T0" y="T1"/>
                </a:cxn>
                <a:cxn ang="T9">
                  <a:pos x="T2" y="T3"/>
                </a:cxn>
                <a:cxn ang="T10">
                  <a:pos x="T4" y="T5"/>
                </a:cxn>
                <a:cxn ang="T11">
                  <a:pos x="T6" y="T7"/>
                </a:cxn>
              </a:cxnLst>
              <a:rect l="T12" t="T13" r="T14" b="T15"/>
              <a:pathLst>
                <a:path w="85" h="117">
                  <a:moveTo>
                    <a:pt x="42" y="117"/>
                  </a:moveTo>
                  <a:lnTo>
                    <a:pt x="0" y="0"/>
                  </a:lnTo>
                  <a:lnTo>
                    <a:pt x="85" y="0"/>
                  </a:lnTo>
                  <a:lnTo>
                    <a:pt x="42" y="117"/>
                  </a:lnTo>
                  <a:close/>
                </a:path>
              </a:pathLst>
            </a:custGeom>
            <a:solidFill>
              <a:srgbClr val="000000"/>
            </a:solidFill>
            <a:ln w="9525">
              <a:noFill/>
              <a:round/>
              <a:headEnd/>
              <a:tailEnd/>
            </a:ln>
          </p:spPr>
          <p:txBody>
            <a:bodyPr/>
            <a:lstStyle/>
            <a:p>
              <a:endParaRPr lang="en-US"/>
            </a:p>
          </p:txBody>
        </p:sp>
        <p:sp>
          <p:nvSpPr>
            <p:cNvPr id="17463" name="Line 14"/>
            <p:cNvSpPr>
              <a:spLocks noChangeShapeType="1"/>
            </p:cNvSpPr>
            <p:nvPr/>
          </p:nvSpPr>
          <p:spPr bwMode="auto">
            <a:xfrm>
              <a:off x="2096" y="1274"/>
              <a:ext cx="1" cy="159"/>
            </a:xfrm>
            <a:prstGeom prst="line">
              <a:avLst/>
            </a:prstGeom>
            <a:noFill/>
            <a:ln w="17463">
              <a:solidFill>
                <a:srgbClr val="000000"/>
              </a:solidFill>
              <a:round/>
              <a:headEnd/>
              <a:tailEnd/>
            </a:ln>
          </p:spPr>
          <p:txBody>
            <a:bodyPr/>
            <a:lstStyle/>
            <a:p>
              <a:endParaRPr lang="en-US"/>
            </a:p>
          </p:txBody>
        </p:sp>
      </p:grpSp>
      <p:grpSp>
        <p:nvGrpSpPr>
          <p:cNvPr id="17419" name="Group 18"/>
          <p:cNvGrpSpPr>
            <a:grpSpLocks/>
          </p:cNvGrpSpPr>
          <p:nvPr/>
        </p:nvGrpSpPr>
        <p:grpSpPr bwMode="auto">
          <a:xfrm>
            <a:off x="3260725" y="2646363"/>
            <a:ext cx="134938" cy="304800"/>
            <a:chOff x="2054" y="1667"/>
            <a:chExt cx="85" cy="192"/>
          </a:xfrm>
        </p:grpSpPr>
        <p:sp>
          <p:nvSpPr>
            <p:cNvPr id="17460" name="Freeform 16"/>
            <p:cNvSpPr>
              <a:spLocks/>
            </p:cNvSpPr>
            <p:nvPr/>
          </p:nvSpPr>
          <p:spPr bwMode="auto">
            <a:xfrm>
              <a:off x="2054" y="1742"/>
              <a:ext cx="85" cy="117"/>
            </a:xfrm>
            <a:custGeom>
              <a:avLst/>
              <a:gdLst>
                <a:gd name="T0" fmla="*/ 42 w 85"/>
                <a:gd name="T1" fmla="*/ 117 h 117"/>
                <a:gd name="T2" fmla="*/ 0 w 85"/>
                <a:gd name="T3" fmla="*/ 0 h 117"/>
                <a:gd name="T4" fmla="*/ 85 w 85"/>
                <a:gd name="T5" fmla="*/ 0 h 117"/>
                <a:gd name="T6" fmla="*/ 42 w 85"/>
                <a:gd name="T7" fmla="*/ 117 h 117"/>
                <a:gd name="T8" fmla="*/ 0 60000 65536"/>
                <a:gd name="T9" fmla="*/ 0 60000 65536"/>
                <a:gd name="T10" fmla="*/ 0 60000 65536"/>
                <a:gd name="T11" fmla="*/ 0 60000 65536"/>
                <a:gd name="T12" fmla="*/ 0 w 85"/>
                <a:gd name="T13" fmla="*/ 0 h 117"/>
                <a:gd name="T14" fmla="*/ 85 w 85"/>
                <a:gd name="T15" fmla="*/ 117 h 117"/>
              </a:gdLst>
              <a:ahLst/>
              <a:cxnLst>
                <a:cxn ang="T8">
                  <a:pos x="T0" y="T1"/>
                </a:cxn>
                <a:cxn ang="T9">
                  <a:pos x="T2" y="T3"/>
                </a:cxn>
                <a:cxn ang="T10">
                  <a:pos x="T4" y="T5"/>
                </a:cxn>
                <a:cxn ang="T11">
                  <a:pos x="T6" y="T7"/>
                </a:cxn>
              </a:cxnLst>
              <a:rect l="T12" t="T13" r="T14" b="T15"/>
              <a:pathLst>
                <a:path w="85" h="117">
                  <a:moveTo>
                    <a:pt x="42" y="117"/>
                  </a:moveTo>
                  <a:lnTo>
                    <a:pt x="0" y="0"/>
                  </a:lnTo>
                  <a:lnTo>
                    <a:pt x="85" y="0"/>
                  </a:lnTo>
                  <a:lnTo>
                    <a:pt x="42" y="117"/>
                  </a:lnTo>
                  <a:close/>
                </a:path>
              </a:pathLst>
            </a:custGeom>
            <a:solidFill>
              <a:srgbClr val="000000"/>
            </a:solidFill>
            <a:ln w="9525">
              <a:noFill/>
              <a:round/>
              <a:headEnd/>
              <a:tailEnd/>
            </a:ln>
          </p:spPr>
          <p:txBody>
            <a:bodyPr/>
            <a:lstStyle/>
            <a:p>
              <a:endParaRPr lang="en-US"/>
            </a:p>
          </p:txBody>
        </p:sp>
        <p:sp>
          <p:nvSpPr>
            <p:cNvPr id="17461" name="Line 17"/>
            <p:cNvSpPr>
              <a:spLocks noChangeShapeType="1"/>
            </p:cNvSpPr>
            <p:nvPr/>
          </p:nvSpPr>
          <p:spPr bwMode="auto">
            <a:xfrm>
              <a:off x="2096" y="1667"/>
              <a:ext cx="1" cy="160"/>
            </a:xfrm>
            <a:prstGeom prst="line">
              <a:avLst/>
            </a:prstGeom>
            <a:noFill/>
            <a:ln w="17463">
              <a:solidFill>
                <a:srgbClr val="000000"/>
              </a:solidFill>
              <a:round/>
              <a:headEnd/>
              <a:tailEnd/>
            </a:ln>
          </p:spPr>
          <p:txBody>
            <a:bodyPr/>
            <a:lstStyle/>
            <a:p>
              <a:endParaRPr lang="en-US"/>
            </a:p>
          </p:txBody>
        </p:sp>
      </p:grpSp>
      <p:grpSp>
        <p:nvGrpSpPr>
          <p:cNvPr id="17420" name="Group 21"/>
          <p:cNvGrpSpPr>
            <a:grpSpLocks/>
          </p:cNvGrpSpPr>
          <p:nvPr/>
        </p:nvGrpSpPr>
        <p:grpSpPr bwMode="auto">
          <a:xfrm>
            <a:off x="3260725" y="3271838"/>
            <a:ext cx="134938" cy="304800"/>
            <a:chOff x="2054" y="2061"/>
            <a:chExt cx="85" cy="192"/>
          </a:xfrm>
        </p:grpSpPr>
        <p:sp>
          <p:nvSpPr>
            <p:cNvPr id="17458" name="Freeform 19"/>
            <p:cNvSpPr>
              <a:spLocks/>
            </p:cNvSpPr>
            <p:nvPr/>
          </p:nvSpPr>
          <p:spPr bwMode="auto">
            <a:xfrm>
              <a:off x="2054" y="2136"/>
              <a:ext cx="85" cy="117"/>
            </a:xfrm>
            <a:custGeom>
              <a:avLst/>
              <a:gdLst>
                <a:gd name="T0" fmla="*/ 42 w 85"/>
                <a:gd name="T1" fmla="*/ 117 h 117"/>
                <a:gd name="T2" fmla="*/ 0 w 85"/>
                <a:gd name="T3" fmla="*/ 0 h 117"/>
                <a:gd name="T4" fmla="*/ 85 w 85"/>
                <a:gd name="T5" fmla="*/ 0 h 117"/>
                <a:gd name="T6" fmla="*/ 42 w 85"/>
                <a:gd name="T7" fmla="*/ 117 h 117"/>
                <a:gd name="T8" fmla="*/ 0 60000 65536"/>
                <a:gd name="T9" fmla="*/ 0 60000 65536"/>
                <a:gd name="T10" fmla="*/ 0 60000 65536"/>
                <a:gd name="T11" fmla="*/ 0 60000 65536"/>
                <a:gd name="T12" fmla="*/ 0 w 85"/>
                <a:gd name="T13" fmla="*/ 0 h 117"/>
                <a:gd name="T14" fmla="*/ 85 w 85"/>
                <a:gd name="T15" fmla="*/ 117 h 117"/>
              </a:gdLst>
              <a:ahLst/>
              <a:cxnLst>
                <a:cxn ang="T8">
                  <a:pos x="T0" y="T1"/>
                </a:cxn>
                <a:cxn ang="T9">
                  <a:pos x="T2" y="T3"/>
                </a:cxn>
                <a:cxn ang="T10">
                  <a:pos x="T4" y="T5"/>
                </a:cxn>
                <a:cxn ang="T11">
                  <a:pos x="T6" y="T7"/>
                </a:cxn>
              </a:cxnLst>
              <a:rect l="T12" t="T13" r="T14" b="T15"/>
              <a:pathLst>
                <a:path w="85" h="117">
                  <a:moveTo>
                    <a:pt x="42" y="117"/>
                  </a:moveTo>
                  <a:lnTo>
                    <a:pt x="0" y="0"/>
                  </a:lnTo>
                  <a:lnTo>
                    <a:pt x="85" y="0"/>
                  </a:lnTo>
                  <a:lnTo>
                    <a:pt x="42" y="117"/>
                  </a:lnTo>
                  <a:close/>
                </a:path>
              </a:pathLst>
            </a:custGeom>
            <a:solidFill>
              <a:srgbClr val="000000"/>
            </a:solidFill>
            <a:ln w="9525">
              <a:noFill/>
              <a:round/>
              <a:headEnd/>
              <a:tailEnd/>
            </a:ln>
          </p:spPr>
          <p:txBody>
            <a:bodyPr/>
            <a:lstStyle/>
            <a:p>
              <a:endParaRPr lang="en-US"/>
            </a:p>
          </p:txBody>
        </p:sp>
        <p:sp>
          <p:nvSpPr>
            <p:cNvPr id="17459" name="Line 20"/>
            <p:cNvSpPr>
              <a:spLocks noChangeShapeType="1"/>
            </p:cNvSpPr>
            <p:nvPr/>
          </p:nvSpPr>
          <p:spPr bwMode="auto">
            <a:xfrm>
              <a:off x="2096" y="2061"/>
              <a:ext cx="1" cy="160"/>
            </a:xfrm>
            <a:prstGeom prst="line">
              <a:avLst/>
            </a:prstGeom>
            <a:noFill/>
            <a:ln w="17463">
              <a:solidFill>
                <a:srgbClr val="000000"/>
              </a:solidFill>
              <a:round/>
              <a:headEnd/>
              <a:tailEnd/>
            </a:ln>
          </p:spPr>
          <p:txBody>
            <a:bodyPr/>
            <a:lstStyle/>
            <a:p>
              <a:endParaRPr lang="en-US"/>
            </a:p>
          </p:txBody>
        </p:sp>
      </p:grpSp>
      <p:grpSp>
        <p:nvGrpSpPr>
          <p:cNvPr id="17421" name="Group 24"/>
          <p:cNvGrpSpPr>
            <a:grpSpLocks/>
          </p:cNvGrpSpPr>
          <p:nvPr/>
        </p:nvGrpSpPr>
        <p:grpSpPr bwMode="auto">
          <a:xfrm>
            <a:off x="3260725" y="1397000"/>
            <a:ext cx="134938" cy="303213"/>
            <a:chOff x="2054" y="880"/>
            <a:chExt cx="85" cy="191"/>
          </a:xfrm>
        </p:grpSpPr>
        <p:sp>
          <p:nvSpPr>
            <p:cNvPr id="17456" name="Freeform 22"/>
            <p:cNvSpPr>
              <a:spLocks/>
            </p:cNvSpPr>
            <p:nvPr/>
          </p:nvSpPr>
          <p:spPr bwMode="auto">
            <a:xfrm>
              <a:off x="2054" y="954"/>
              <a:ext cx="85" cy="117"/>
            </a:xfrm>
            <a:custGeom>
              <a:avLst/>
              <a:gdLst>
                <a:gd name="T0" fmla="*/ 42 w 85"/>
                <a:gd name="T1" fmla="*/ 117 h 117"/>
                <a:gd name="T2" fmla="*/ 0 w 85"/>
                <a:gd name="T3" fmla="*/ 0 h 117"/>
                <a:gd name="T4" fmla="*/ 85 w 85"/>
                <a:gd name="T5" fmla="*/ 0 h 117"/>
                <a:gd name="T6" fmla="*/ 42 w 85"/>
                <a:gd name="T7" fmla="*/ 117 h 117"/>
                <a:gd name="T8" fmla="*/ 0 60000 65536"/>
                <a:gd name="T9" fmla="*/ 0 60000 65536"/>
                <a:gd name="T10" fmla="*/ 0 60000 65536"/>
                <a:gd name="T11" fmla="*/ 0 60000 65536"/>
                <a:gd name="T12" fmla="*/ 0 w 85"/>
                <a:gd name="T13" fmla="*/ 0 h 117"/>
                <a:gd name="T14" fmla="*/ 85 w 85"/>
                <a:gd name="T15" fmla="*/ 117 h 117"/>
              </a:gdLst>
              <a:ahLst/>
              <a:cxnLst>
                <a:cxn ang="T8">
                  <a:pos x="T0" y="T1"/>
                </a:cxn>
                <a:cxn ang="T9">
                  <a:pos x="T2" y="T3"/>
                </a:cxn>
                <a:cxn ang="T10">
                  <a:pos x="T4" y="T5"/>
                </a:cxn>
                <a:cxn ang="T11">
                  <a:pos x="T6" y="T7"/>
                </a:cxn>
              </a:cxnLst>
              <a:rect l="T12" t="T13" r="T14" b="T15"/>
              <a:pathLst>
                <a:path w="85" h="117">
                  <a:moveTo>
                    <a:pt x="42" y="117"/>
                  </a:moveTo>
                  <a:lnTo>
                    <a:pt x="0" y="0"/>
                  </a:lnTo>
                  <a:lnTo>
                    <a:pt x="85" y="0"/>
                  </a:lnTo>
                  <a:lnTo>
                    <a:pt x="42" y="117"/>
                  </a:lnTo>
                  <a:close/>
                </a:path>
              </a:pathLst>
            </a:custGeom>
            <a:solidFill>
              <a:srgbClr val="000000"/>
            </a:solidFill>
            <a:ln w="9525">
              <a:noFill/>
              <a:round/>
              <a:headEnd/>
              <a:tailEnd/>
            </a:ln>
          </p:spPr>
          <p:txBody>
            <a:bodyPr/>
            <a:lstStyle/>
            <a:p>
              <a:endParaRPr lang="en-US"/>
            </a:p>
          </p:txBody>
        </p:sp>
        <p:sp>
          <p:nvSpPr>
            <p:cNvPr id="17457" name="Line 23"/>
            <p:cNvSpPr>
              <a:spLocks noChangeShapeType="1"/>
            </p:cNvSpPr>
            <p:nvPr/>
          </p:nvSpPr>
          <p:spPr bwMode="auto">
            <a:xfrm>
              <a:off x="2096" y="880"/>
              <a:ext cx="1" cy="160"/>
            </a:xfrm>
            <a:prstGeom prst="line">
              <a:avLst/>
            </a:prstGeom>
            <a:noFill/>
            <a:ln w="17463">
              <a:solidFill>
                <a:srgbClr val="000000"/>
              </a:solidFill>
              <a:round/>
              <a:headEnd/>
              <a:tailEnd/>
            </a:ln>
          </p:spPr>
          <p:txBody>
            <a:bodyPr/>
            <a:lstStyle/>
            <a:p>
              <a:endParaRPr lang="en-US"/>
            </a:p>
          </p:txBody>
        </p:sp>
      </p:grpSp>
      <p:sp>
        <p:nvSpPr>
          <p:cNvPr id="17422" name="Rectangle 25"/>
          <p:cNvSpPr>
            <a:spLocks noChangeArrowheads="1"/>
          </p:cNvSpPr>
          <p:nvPr/>
        </p:nvSpPr>
        <p:spPr bwMode="auto">
          <a:xfrm>
            <a:off x="4981575" y="3998913"/>
            <a:ext cx="1398588" cy="244475"/>
          </a:xfrm>
          <a:prstGeom prst="rect">
            <a:avLst/>
          </a:prstGeom>
          <a:noFill/>
          <a:ln w="9525">
            <a:noFill/>
            <a:miter lim="800000"/>
            <a:headEnd/>
            <a:tailEnd/>
          </a:ln>
        </p:spPr>
        <p:txBody>
          <a:bodyPr wrap="none" lIns="0" tIns="0" rIns="0" bIns="0">
            <a:spAutoFit/>
          </a:bodyPr>
          <a:lstStyle/>
          <a:p>
            <a:r>
              <a:rPr lang="en-US" sz="1600">
                <a:solidFill>
                  <a:srgbClr val="000000"/>
                </a:solidFill>
                <a:latin typeface="Helvetica" charset="0"/>
              </a:rPr>
              <a:t>Check balance;</a:t>
            </a:r>
            <a:endParaRPr lang="en-US"/>
          </a:p>
        </p:txBody>
      </p:sp>
      <p:sp>
        <p:nvSpPr>
          <p:cNvPr id="17423" name="Rectangle 26"/>
          <p:cNvSpPr>
            <a:spLocks noChangeArrowheads="1"/>
          </p:cNvSpPr>
          <p:nvPr/>
        </p:nvSpPr>
        <p:spPr bwMode="auto">
          <a:xfrm>
            <a:off x="4981575" y="4573588"/>
            <a:ext cx="1970088" cy="244475"/>
          </a:xfrm>
          <a:prstGeom prst="rect">
            <a:avLst/>
          </a:prstGeom>
          <a:noFill/>
          <a:ln w="9525">
            <a:noFill/>
            <a:miter lim="800000"/>
            <a:headEnd/>
            <a:tailEnd/>
          </a:ln>
        </p:spPr>
        <p:txBody>
          <a:bodyPr wrap="none" lIns="0" tIns="0" rIns="0" bIns="0">
            <a:spAutoFit/>
          </a:bodyPr>
          <a:lstStyle/>
          <a:p>
            <a:r>
              <a:rPr lang="en-US" sz="1600">
                <a:solidFill>
                  <a:srgbClr val="000000"/>
                </a:solidFill>
                <a:latin typeface="Helvetica" charset="0"/>
              </a:rPr>
              <a:t>New = Bal - withdraw;</a:t>
            </a:r>
          </a:p>
        </p:txBody>
      </p:sp>
      <p:sp>
        <p:nvSpPr>
          <p:cNvPr id="17424" name="Rectangle 27"/>
          <p:cNvSpPr>
            <a:spLocks noChangeArrowheads="1"/>
          </p:cNvSpPr>
          <p:nvPr/>
        </p:nvSpPr>
        <p:spPr bwMode="auto">
          <a:xfrm>
            <a:off x="4981575" y="5248275"/>
            <a:ext cx="987425" cy="244475"/>
          </a:xfrm>
          <a:prstGeom prst="rect">
            <a:avLst/>
          </a:prstGeom>
          <a:noFill/>
          <a:ln w="9525">
            <a:noFill/>
            <a:miter lim="800000"/>
            <a:headEnd/>
            <a:tailEnd/>
          </a:ln>
        </p:spPr>
        <p:txBody>
          <a:bodyPr wrap="none" lIns="0" tIns="0" rIns="0" bIns="0">
            <a:spAutoFit/>
          </a:bodyPr>
          <a:lstStyle/>
          <a:p>
            <a:r>
              <a:rPr lang="en-US" sz="1600">
                <a:solidFill>
                  <a:srgbClr val="000000"/>
                </a:solidFill>
                <a:latin typeface="Helvetica" charset="0"/>
              </a:rPr>
              <a:t>Bal = New;</a:t>
            </a:r>
            <a:endParaRPr lang="en-US"/>
          </a:p>
        </p:txBody>
      </p:sp>
      <p:sp>
        <p:nvSpPr>
          <p:cNvPr id="17425" name="Rectangle 28"/>
          <p:cNvSpPr>
            <a:spLocks noChangeArrowheads="1"/>
          </p:cNvSpPr>
          <p:nvPr/>
        </p:nvSpPr>
        <p:spPr bwMode="auto">
          <a:xfrm>
            <a:off x="4837113" y="3938588"/>
            <a:ext cx="2173287" cy="339725"/>
          </a:xfrm>
          <a:prstGeom prst="rect">
            <a:avLst/>
          </a:prstGeom>
          <a:noFill/>
          <a:ln w="17463">
            <a:solidFill>
              <a:srgbClr val="000000"/>
            </a:solidFill>
            <a:miter lim="800000"/>
            <a:headEnd/>
            <a:tailEnd/>
          </a:ln>
        </p:spPr>
        <p:txBody>
          <a:bodyPr/>
          <a:lstStyle/>
          <a:p>
            <a:endParaRPr lang="en-US"/>
          </a:p>
        </p:txBody>
      </p:sp>
      <p:sp>
        <p:nvSpPr>
          <p:cNvPr id="17426" name="Rectangle 29"/>
          <p:cNvSpPr>
            <a:spLocks noChangeArrowheads="1"/>
          </p:cNvSpPr>
          <p:nvPr/>
        </p:nvSpPr>
        <p:spPr bwMode="auto">
          <a:xfrm>
            <a:off x="4837113" y="4564063"/>
            <a:ext cx="2173287" cy="339725"/>
          </a:xfrm>
          <a:prstGeom prst="rect">
            <a:avLst/>
          </a:prstGeom>
          <a:noFill/>
          <a:ln w="17463">
            <a:solidFill>
              <a:srgbClr val="000000"/>
            </a:solidFill>
            <a:miter lim="800000"/>
            <a:headEnd/>
            <a:tailEnd/>
          </a:ln>
        </p:spPr>
        <p:txBody>
          <a:bodyPr/>
          <a:lstStyle/>
          <a:p>
            <a:endParaRPr lang="en-US"/>
          </a:p>
        </p:txBody>
      </p:sp>
      <p:sp>
        <p:nvSpPr>
          <p:cNvPr id="17427" name="Rectangle 30"/>
          <p:cNvSpPr>
            <a:spLocks noChangeArrowheads="1"/>
          </p:cNvSpPr>
          <p:nvPr/>
        </p:nvSpPr>
        <p:spPr bwMode="auto">
          <a:xfrm>
            <a:off x="4837113" y="5189538"/>
            <a:ext cx="2173287" cy="339725"/>
          </a:xfrm>
          <a:prstGeom prst="rect">
            <a:avLst/>
          </a:prstGeom>
          <a:noFill/>
          <a:ln w="17463">
            <a:solidFill>
              <a:srgbClr val="000000"/>
            </a:solidFill>
            <a:miter lim="800000"/>
            <a:headEnd/>
            <a:tailEnd/>
          </a:ln>
        </p:spPr>
        <p:txBody>
          <a:bodyPr/>
          <a:lstStyle/>
          <a:p>
            <a:endParaRPr lang="en-US"/>
          </a:p>
        </p:txBody>
      </p:sp>
      <p:grpSp>
        <p:nvGrpSpPr>
          <p:cNvPr id="17428" name="Group 33"/>
          <p:cNvGrpSpPr>
            <a:grpSpLocks/>
          </p:cNvGrpSpPr>
          <p:nvPr/>
        </p:nvGrpSpPr>
        <p:grpSpPr bwMode="auto">
          <a:xfrm>
            <a:off x="5757863" y="4268788"/>
            <a:ext cx="134937" cy="304800"/>
            <a:chOff x="3627" y="2689"/>
            <a:chExt cx="85" cy="192"/>
          </a:xfrm>
        </p:grpSpPr>
        <p:sp>
          <p:nvSpPr>
            <p:cNvPr id="17454" name="Freeform 31"/>
            <p:cNvSpPr>
              <a:spLocks/>
            </p:cNvSpPr>
            <p:nvPr/>
          </p:nvSpPr>
          <p:spPr bwMode="auto">
            <a:xfrm>
              <a:off x="3627" y="2764"/>
              <a:ext cx="85" cy="117"/>
            </a:xfrm>
            <a:custGeom>
              <a:avLst/>
              <a:gdLst>
                <a:gd name="T0" fmla="*/ 42 w 85"/>
                <a:gd name="T1" fmla="*/ 117 h 117"/>
                <a:gd name="T2" fmla="*/ 0 w 85"/>
                <a:gd name="T3" fmla="*/ 0 h 117"/>
                <a:gd name="T4" fmla="*/ 85 w 85"/>
                <a:gd name="T5" fmla="*/ 0 h 117"/>
                <a:gd name="T6" fmla="*/ 42 w 85"/>
                <a:gd name="T7" fmla="*/ 117 h 117"/>
                <a:gd name="T8" fmla="*/ 0 60000 65536"/>
                <a:gd name="T9" fmla="*/ 0 60000 65536"/>
                <a:gd name="T10" fmla="*/ 0 60000 65536"/>
                <a:gd name="T11" fmla="*/ 0 60000 65536"/>
                <a:gd name="T12" fmla="*/ 0 w 85"/>
                <a:gd name="T13" fmla="*/ 0 h 117"/>
                <a:gd name="T14" fmla="*/ 85 w 85"/>
                <a:gd name="T15" fmla="*/ 117 h 117"/>
              </a:gdLst>
              <a:ahLst/>
              <a:cxnLst>
                <a:cxn ang="T8">
                  <a:pos x="T0" y="T1"/>
                </a:cxn>
                <a:cxn ang="T9">
                  <a:pos x="T2" y="T3"/>
                </a:cxn>
                <a:cxn ang="T10">
                  <a:pos x="T4" y="T5"/>
                </a:cxn>
                <a:cxn ang="T11">
                  <a:pos x="T6" y="T7"/>
                </a:cxn>
              </a:cxnLst>
              <a:rect l="T12" t="T13" r="T14" b="T15"/>
              <a:pathLst>
                <a:path w="85" h="117">
                  <a:moveTo>
                    <a:pt x="42" y="117"/>
                  </a:moveTo>
                  <a:lnTo>
                    <a:pt x="0" y="0"/>
                  </a:lnTo>
                  <a:lnTo>
                    <a:pt x="85" y="0"/>
                  </a:lnTo>
                  <a:lnTo>
                    <a:pt x="42" y="117"/>
                  </a:lnTo>
                  <a:close/>
                </a:path>
              </a:pathLst>
            </a:custGeom>
            <a:solidFill>
              <a:srgbClr val="000000"/>
            </a:solidFill>
            <a:ln w="9525">
              <a:noFill/>
              <a:round/>
              <a:headEnd/>
              <a:tailEnd/>
            </a:ln>
          </p:spPr>
          <p:txBody>
            <a:bodyPr/>
            <a:lstStyle/>
            <a:p>
              <a:endParaRPr lang="en-US"/>
            </a:p>
          </p:txBody>
        </p:sp>
        <p:sp>
          <p:nvSpPr>
            <p:cNvPr id="17455" name="Line 32"/>
            <p:cNvSpPr>
              <a:spLocks noChangeShapeType="1"/>
            </p:cNvSpPr>
            <p:nvPr/>
          </p:nvSpPr>
          <p:spPr bwMode="auto">
            <a:xfrm>
              <a:off x="3669" y="2689"/>
              <a:ext cx="1" cy="160"/>
            </a:xfrm>
            <a:prstGeom prst="line">
              <a:avLst/>
            </a:prstGeom>
            <a:noFill/>
            <a:ln w="17463">
              <a:solidFill>
                <a:srgbClr val="000000"/>
              </a:solidFill>
              <a:round/>
              <a:headEnd/>
              <a:tailEnd/>
            </a:ln>
          </p:spPr>
          <p:txBody>
            <a:bodyPr/>
            <a:lstStyle/>
            <a:p>
              <a:endParaRPr lang="en-US"/>
            </a:p>
          </p:txBody>
        </p:sp>
      </p:grpSp>
      <p:grpSp>
        <p:nvGrpSpPr>
          <p:cNvPr id="17429" name="Group 36"/>
          <p:cNvGrpSpPr>
            <a:grpSpLocks/>
          </p:cNvGrpSpPr>
          <p:nvPr/>
        </p:nvGrpSpPr>
        <p:grpSpPr bwMode="auto">
          <a:xfrm>
            <a:off x="5757863" y="4894263"/>
            <a:ext cx="134937" cy="304800"/>
            <a:chOff x="3627" y="3083"/>
            <a:chExt cx="85" cy="192"/>
          </a:xfrm>
        </p:grpSpPr>
        <p:sp>
          <p:nvSpPr>
            <p:cNvPr id="17452" name="Freeform 34"/>
            <p:cNvSpPr>
              <a:spLocks/>
            </p:cNvSpPr>
            <p:nvPr/>
          </p:nvSpPr>
          <p:spPr bwMode="auto">
            <a:xfrm>
              <a:off x="3627" y="3158"/>
              <a:ext cx="85" cy="117"/>
            </a:xfrm>
            <a:custGeom>
              <a:avLst/>
              <a:gdLst>
                <a:gd name="T0" fmla="*/ 42 w 85"/>
                <a:gd name="T1" fmla="*/ 117 h 117"/>
                <a:gd name="T2" fmla="*/ 0 w 85"/>
                <a:gd name="T3" fmla="*/ 0 h 117"/>
                <a:gd name="T4" fmla="*/ 85 w 85"/>
                <a:gd name="T5" fmla="*/ 0 h 117"/>
                <a:gd name="T6" fmla="*/ 42 w 85"/>
                <a:gd name="T7" fmla="*/ 117 h 117"/>
                <a:gd name="T8" fmla="*/ 0 60000 65536"/>
                <a:gd name="T9" fmla="*/ 0 60000 65536"/>
                <a:gd name="T10" fmla="*/ 0 60000 65536"/>
                <a:gd name="T11" fmla="*/ 0 60000 65536"/>
                <a:gd name="T12" fmla="*/ 0 w 85"/>
                <a:gd name="T13" fmla="*/ 0 h 117"/>
                <a:gd name="T14" fmla="*/ 85 w 85"/>
                <a:gd name="T15" fmla="*/ 117 h 117"/>
              </a:gdLst>
              <a:ahLst/>
              <a:cxnLst>
                <a:cxn ang="T8">
                  <a:pos x="T0" y="T1"/>
                </a:cxn>
                <a:cxn ang="T9">
                  <a:pos x="T2" y="T3"/>
                </a:cxn>
                <a:cxn ang="T10">
                  <a:pos x="T4" y="T5"/>
                </a:cxn>
                <a:cxn ang="T11">
                  <a:pos x="T6" y="T7"/>
                </a:cxn>
              </a:cxnLst>
              <a:rect l="T12" t="T13" r="T14" b="T15"/>
              <a:pathLst>
                <a:path w="85" h="117">
                  <a:moveTo>
                    <a:pt x="42" y="117"/>
                  </a:moveTo>
                  <a:lnTo>
                    <a:pt x="0" y="0"/>
                  </a:lnTo>
                  <a:lnTo>
                    <a:pt x="85" y="0"/>
                  </a:lnTo>
                  <a:lnTo>
                    <a:pt x="42" y="117"/>
                  </a:lnTo>
                  <a:close/>
                </a:path>
              </a:pathLst>
            </a:custGeom>
            <a:solidFill>
              <a:srgbClr val="000000"/>
            </a:solidFill>
            <a:ln w="9525">
              <a:noFill/>
              <a:round/>
              <a:headEnd/>
              <a:tailEnd/>
            </a:ln>
          </p:spPr>
          <p:txBody>
            <a:bodyPr/>
            <a:lstStyle/>
            <a:p>
              <a:endParaRPr lang="en-US"/>
            </a:p>
          </p:txBody>
        </p:sp>
        <p:sp>
          <p:nvSpPr>
            <p:cNvPr id="17453" name="Line 35"/>
            <p:cNvSpPr>
              <a:spLocks noChangeShapeType="1"/>
            </p:cNvSpPr>
            <p:nvPr/>
          </p:nvSpPr>
          <p:spPr bwMode="auto">
            <a:xfrm>
              <a:off x="3669" y="3083"/>
              <a:ext cx="1" cy="160"/>
            </a:xfrm>
            <a:prstGeom prst="line">
              <a:avLst/>
            </a:prstGeom>
            <a:noFill/>
            <a:ln w="17463">
              <a:solidFill>
                <a:srgbClr val="000000"/>
              </a:solidFill>
              <a:round/>
              <a:headEnd/>
              <a:tailEnd/>
            </a:ln>
          </p:spPr>
          <p:txBody>
            <a:bodyPr/>
            <a:lstStyle/>
            <a:p>
              <a:endParaRPr lang="en-US"/>
            </a:p>
          </p:txBody>
        </p:sp>
      </p:grpSp>
      <p:grpSp>
        <p:nvGrpSpPr>
          <p:cNvPr id="17430" name="Group 39"/>
          <p:cNvGrpSpPr>
            <a:grpSpLocks/>
          </p:cNvGrpSpPr>
          <p:nvPr/>
        </p:nvGrpSpPr>
        <p:grpSpPr bwMode="auto">
          <a:xfrm>
            <a:off x="5757863" y="5519738"/>
            <a:ext cx="134937" cy="303212"/>
            <a:chOff x="3627" y="3477"/>
            <a:chExt cx="85" cy="191"/>
          </a:xfrm>
        </p:grpSpPr>
        <p:sp>
          <p:nvSpPr>
            <p:cNvPr id="17450" name="Freeform 37"/>
            <p:cNvSpPr>
              <a:spLocks/>
            </p:cNvSpPr>
            <p:nvPr/>
          </p:nvSpPr>
          <p:spPr bwMode="auto">
            <a:xfrm>
              <a:off x="3627" y="3551"/>
              <a:ext cx="85" cy="117"/>
            </a:xfrm>
            <a:custGeom>
              <a:avLst/>
              <a:gdLst>
                <a:gd name="T0" fmla="*/ 42 w 85"/>
                <a:gd name="T1" fmla="*/ 117 h 117"/>
                <a:gd name="T2" fmla="*/ 0 w 85"/>
                <a:gd name="T3" fmla="*/ 0 h 117"/>
                <a:gd name="T4" fmla="*/ 85 w 85"/>
                <a:gd name="T5" fmla="*/ 0 h 117"/>
                <a:gd name="T6" fmla="*/ 42 w 85"/>
                <a:gd name="T7" fmla="*/ 117 h 117"/>
                <a:gd name="T8" fmla="*/ 0 60000 65536"/>
                <a:gd name="T9" fmla="*/ 0 60000 65536"/>
                <a:gd name="T10" fmla="*/ 0 60000 65536"/>
                <a:gd name="T11" fmla="*/ 0 60000 65536"/>
                <a:gd name="T12" fmla="*/ 0 w 85"/>
                <a:gd name="T13" fmla="*/ 0 h 117"/>
                <a:gd name="T14" fmla="*/ 85 w 85"/>
                <a:gd name="T15" fmla="*/ 117 h 117"/>
              </a:gdLst>
              <a:ahLst/>
              <a:cxnLst>
                <a:cxn ang="T8">
                  <a:pos x="T0" y="T1"/>
                </a:cxn>
                <a:cxn ang="T9">
                  <a:pos x="T2" y="T3"/>
                </a:cxn>
                <a:cxn ang="T10">
                  <a:pos x="T4" y="T5"/>
                </a:cxn>
                <a:cxn ang="T11">
                  <a:pos x="T6" y="T7"/>
                </a:cxn>
              </a:cxnLst>
              <a:rect l="T12" t="T13" r="T14" b="T15"/>
              <a:pathLst>
                <a:path w="85" h="117">
                  <a:moveTo>
                    <a:pt x="42" y="117"/>
                  </a:moveTo>
                  <a:lnTo>
                    <a:pt x="0" y="0"/>
                  </a:lnTo>
                  <a:lnTo>
                    <a:pt x="85" y="0"/>
                  </a:lnTo>
                  <a:lnTo>
                    <a:pt x="42" y="117"/>
                  </a:lnTo>
                  <a:close/>
                </a:path>
              </a:pathLst>
            </a:custGeom>
            <a:solidFill>
              <a:srgbClr val="000000"/>
            </a:solidFill>
            <a:ln w="9525">
              <a:noFill/>
              <a:round/>
              <a:headEnd/>
              <a:tailEnd/>
            </a:ln>
          </p:spPr>
          <p:txBody>
            <a:bodyPr/>
            <a:lstStyle/>
            <a:p>
              <a:endParaRPr lang="en-US"/>
            </a:p>
          </p:txBody>
        </p:sp>
        <p:sp>
          <p:nvSpPr>
            <p:cNvPr id="17451" name="Line 38"/>
            <p:cNvSpPr>
              <a:spLocks noChangeShapeType="1"/>
            </p:cNvSpPr>
            <p:nvPr/>
          </p:nvSpPr>
          <p:spPr bwMode="auto">
            <a:xfrm>
              <a:off x="3669" y="3477"/>
              <a:ext cx="1" cy="160"/>
            </a:xfrm>
            <a:prstGeom prst="line">
              <a:avLst/>
            </a:prstGeom>
            <a:noFill/>
            <a:ln w="17463">
              <a:solidFill>
                <a:srgbClr val="000000"/>
              </a:solidFill>
              <a:round/>
              <a:headEnd/>
              <a:tailEnd/>
            </a:ln>
          </p:spPr>
          <p:txBody>
            <a:bodyPr/>
            <a:lstStyle/>
            <a:p>
              <a:endParaRPr lang="en-US"/>
            </a:p>
          </p:txBody>
        </p:sp>
      </p:grpSp>
      <p:grpSp>
        <p:nvGrpSpPr>
          <p:cNvPr id="17431" name="Group 42"/>
          <p:cNvGrpSpPr>
            <a:grpSpLocks/>
          </p:cNvGrpSpPr>
          <p:nvPr/>
        </p:nvGrpSpPr>
        <p:grpSpPr bwMode="auto">
          <a:xfrm>
            <a:off x="5757863" y="1920875"/>
            <a:ext cx="134937" cy="2027238"/>
            <a:chOff x="3627" y="1210"/>
            <a:chExt cx="85" cy="1277"/>
          </a:xfrm>
        </p:grpSpPr>
        <p:sp>
          <p:nvSpPr>
            <p:cNvPr id="17448" name="Freeform 40"/>
            <p:cNvSpPr>
              <a:spLocks/>
            </p:cNvSpPr>
            <p:nvPr/>
          </p:nvSpPr>
          <p:spPr bwMode="auto">
            <a:xfrm>
              <a:off x="3627" y="2370"/>
              <a:ext cx="85" cy="117"/>
            </a:xfrm>
            <a:custGeom>
              <a:avLst/>
              <a:gdLst>
                <a:gd name="T0" fmla="*/ 42 w 85"/>
                <a:gd name="T1" fmla="*/ 117 h 117"/>
                <a:gd name="T2" fmla="*/ 0 w 85"/>
                <a:gd name="T3" fmla="*/ 0 h 117"/>
                <a:gd name="T4" fmla="*/ 85 w 85"/>
                <a:gd name="T5" fmla="*/ 0 h 117"/>
                <a:gd name="T6" fmla="*/ 42 w 85"/>
                <a:gd name="T7" fmla="*/ 117 h 117"/>
                <a:gd name="T8" fmla="*/ 0 60000 65536"/>
                <a:gd name="T9" fmla="*/ 0 60000 65536"/>
                <a:gd name="T10" fmla="*/ 0 60000 65536"/>
                <a:gd name="T11" fmla="*/ 0 60000 65536"/>
                <a:gd name="T12" fmla="*/ 0 w 85"/>
                <a:gd name="T13" fmla="*/ 0 h 117"/>
                <a:gd name="T14" fmla="*/ 85 w 85"/>
                <a:gd name="T15" fmla="*/ 117 h 117"/>
              </a:gdLst>
              <a:ahLst/>
              <a:cxnLst>
                <a:cxn ang="T8">
                  <a:pos x="T0" y="T1"/>
                </a:cxn>
                <a:cxn ang="T9">
                  <a:pos x="T2" y="T3"/>
                </a:cxn>
                <a:cxn ang="T10">
                  <a:pos x="T4" y="T5"/>
                </a:cxn>
                <a:cxn ang="T11">
                  <a:pos x="T6" y="T7"/>
                </a:cxn>
              </a:cxnLst>
              <a:rect l="T12" t="T13" r="T14" b="T15"/>
              <a:pathLst>
                <a:path w="85" h="117">
                  <a:moveTo>
                    <a:pt x="42" y="117"/>
                  </a:moveTo>
                  <a:lnTo>
                    <a:pt x="0" y="0"/>
                  </a:lnTo>
                  <a:lnTo>
                    <a:pt x="85" y="0"/>
                  </a:lnTo>
                  <a:lnTo>
                    <a:pt x="42" y="117"/>
                  </a:lnTo>
                  <a:close/>
                </a:path>
              </a:pathLst>
            </a:custGeom>
            <a:solidFill>
              <a:srgbClr val="000000"/>
            </a:solidFill>
            <a:ln w="9525">
              <a:noFill/>
              <a:round/>
              <a:headEnd/>
              <a:tailEnd/>
            </a:ln>
          </p:spPr>
          <p:txBody>
            <a:bodyPr/>
            <a:lstStyle/>
            <a:p>
              <a:endParaRPr lang="en-US"/>
            </a:p>
          </p:txBody>
        </p:sp>
        <p:sp>
          <p:nvSpPr>
            <p:cNvPr id="17449" name="Line 41"/>
            <p:cNvSpPr>
              <a:spLocks noChangeShapeType="1"/>
            </p:cNvSpPr>
            <p:nvPr/>
          </p:nvSpPr>
          <p:spPr bwMode="auto">
            <a:xfrm>
              <a:off x="3669" y="1210"/>
              <a:ext cx="1" cy="1245"/>
            </a:xfrm>
            <a:prstGeom prst="line">
              <a:avLst/>
            </a:prstGeom>
            <a:noFill/>
            <a:ln w="17463">
              <a:solidFill>
                <a:srgbClr val="000000"/>
              </a:solidFill>
              <a:round/>
              <a:headEnd/>
              <a:tailEnd/>
            </a:ln>
          </p:spPr>
          <p:txBody>
            <a:bodyPr/>
            <a:lstStyle/>
            <a:p>
              <a:endParaRPr lang="en-US"/>
            </a:p>
          </p:txBody>
        </p:sp>
      </p:grpSp>
      <p:sp>
        <p:nvSpPr>
          <p:cNvPr id="17432" name="Rectangle 43"/>
          <p:cNvSpPr>
            <a:spLocks noChangeArrowheads="1"/>
          </p:cNvSpPr>
          <p:nvPr/>
        </p:nvSpPr>
        <p:spPr bwMode="auto">
          <a:xfrm>
            <a:off x="1858963" y="1295400"/>
            <a:ext cx="1304925" cy="292100"/>
          </a:xfrm>
          <a:prstGeom prst="rect">
            <a:avLst/>
          </a:prstGeom>
          <a:noFill/>
          <a:ln w="9525">
            <a:noFill/>
            <a:miter lim="800000"/>
            <a:headEnd/>
            <a:tailEnd/>
          </a:ln>
        </p:spPr>
        <p:txBody>
          <a:bodyPr wrap="none" lIns="0" tIns="0" rIns="0" bIns="0">
            <a:spAutoFit/>
          </a:bodyPr>
          <a:lstStyle/>
          <a:p>
            <a:r>
              <a:rPr lang="en-US" sz="1900">
                <a:solidFill>
                  <a:srgbClr val="000000"/>
                </a:solidFill>
                <a:latin typeface="Helvetica" charset="0"/>
              </a:rPr>
              <a:t>acquire </a:t>
            </a:r>
            <a:r>
              <a:rPr lang="en-US" sz="1900">
                <a:solidFill>
                  <a:srgbClr val="FF0000"/>
                </a:solidFill>
                <a:latin typeface="Helvetica" charset="0"/>
              </a:rPr>
              <a:t>lock</a:t>
            </a:r>
            <a:endParaRPr lang="en-US">
              <a:solidFill>
                <a:srgbClr val="FF0000"/>
              </a:solidFill>
            </a:endParaRPr>
          </a:p>
        </p:txBody>
      </p:sp>
      <p:sp>
        <p:nvSpPr>
          <p:cNvPr id="18457" name="Rectangle 44"/>
          <p:cNvSpPr>
            <a:spLocks noChangeArrowheads="1"/>
          </p:cNvSpPr>
          <p:nvPr/>
        </p:nvSpPr>
        <p:spPr bwMode="auto">
          <a:xfrm>
            <a:off x="1808163" y="3340100"/>
            <a:ext cx="1304925" cy="292100"/>
          </a:xfrm>
          <a:prstGeom prst="rect">
            <a:avLst/>
          </a:prstGeom>
          <a:noFill/>
          <a:ln w="9525">
            <a:noFill/>
            <a:miter lim="800000"/>
            <a:headEnd/>
            <a:tailEnd/>
          </a:ln>
        </p:spPr>
        <p:txBody>
          <a:bodyPr wrap="none" lIns="0" tIns="0" rIns="0" bIns="0">
            <a:spAutoFit/>
          </a:bodyPr>
          <a:lstStyle/>
          <a:p>
            <a:pPr>
              <a:defRPr/>
            </a:pPr>
            <a:r>
              <a:rPr lang="en-US" sz="1900" dirty="0">
                <a:solidFill>
                  <a:srgbClr val="000000"/>
                </a:solidFill>
                <a:latin typeface="Helvetica" charset="0"/>
              </a:rPr>
              <a:t>release </a:t>
            </a:r>
            <a:r>
              <a:rPr lang="en-US" sz="1900" dirty="0">
                <a:solidFill>
                  <a:schemeClr val="accent5">
                    <a:lumMod val="50000"/>
                  </a:schemeClr>
                </a:solidFill>
                <a:latin typeface="Helvetica" charset="0"/>
              </a:rPr>
              <a:t>lock</a:t>
            </a:r>
            <a:endParaRPr lang="en-US" dirty="0">
              <a:solidFill>
                <a:schemeClr val="accent5">
                  <a:lumMod val="50000"/>
                </a:schemeClr>
              </a:solidFill>
            </a:endParaRPr>
          </a:p>
        </p:txBody>
      </p:sp>
      <p:sp>
        <p:nvSpPr>
          <p:cNvPr id="17434" name="Rectangle 45"/>
          <p:cNvSpPr>
            <a:spLocks noChangeArrowheads="1"/>
          </p:cNvSpPr>
          <p:nvPr/>
        </p:nvSpPr>
        <p:spPr bwMode="auto">
          <a:xfrm>
            <a:off x="457200" y="2089150"/>
            <a:ext cx="1466850" cy="577850"/>
          </a:xfrm>
          <a:prstGeom prst="rect">
            <a:avLst/>
          </a:prstGeom>
          <a:noFill/>
          <a:ln w="9525">
            <a:noFill/>
            <a:miter lim="800000"/>
            <a:headEnd/>
            <a:tailEnd/>
          </a:ln>
        </p:spPr>
        <p:txBody>
          <a:bodyPr wrap="none" lIns="0" tIns="0" rIns="0" bIns="0">
            <a:spAutoFit/>
          </a:bodyPr>
          <a:lstStyle/>
          <a:p>
            <a:pPr algn="r"/>
            <a:r>
              <a:rPr lang="en-US" sz="1900">
                <a:solidFill>
                  <a:srgbClr val="000000"/>
                </a:solidFill>
                <a:latin typeface="Helvetica" charset="0"/>
              </a:rPr>
              <a:t>Synchronized</a:t>
            </a:r>
          </a:p>
          <a:p>
            <a:pPr algn="r"/>
            <a:r>
              <a:rPr lang="en-US" sz="1900">
                <a:solidFill>
                  <a:srgbClr val="000000"/>
                </a:solidFill>
                <a:latin typeface="Helvetica" charset="0"/>
              </a:rPr>
              <a:t>code</a:t>
            </a:r>
            <a:endParaRPr lang="en-US"/>
          </a:p>
        </p:txBody>
      </p:sp>
      <p:sp>
        <p:nvSpPr>
          <p:cNvPr id="17435" name="Rectangle 48"/>
          <p:cNvSpPr>
            <a:spLocks noChangeArrowheads="1"/>
          </p:cNvSpPr>
          <p:nvPr/>
        </p:nvSpPr>
        <p:spPr bwMode="auto">
          <a:xfrm>
            <a:off x="4271963" y="3594100"/>
            <a:ext cx="1304925" cy="292100"/>
          </a:xfrm>
          <a:prstGeom prst="rect">
            <a:avLst/>
          </a:prstGeom>
          <a:noFill/>
          <a:ln w="9525">
            <a:noFill/>
            <a:miter lim="800000"/>
            <a:headEnd/>
            <a:tailEnd/>
          </a:ln>
        </p:spPr>
        <p:txBody>
          <a:bodyPr wrap="none" lIns="0" tIns="0" rIns="0" bIns="0">
            <a:spAutoFit/>
          </a:bodyPr>
          <a:lstStyle/>
          <a:p>
            <a:r>
              <a:rPr lang="en-US" sz="1900">
                <a:solidFill>
                  <a:srgbClr val="000000"/>
                </a:solidFill>
                <a:latin typeface="Helvetica" charset="0"/>
              </a:rPr>
              <a:t>acquire </a:t>
            </a:r>
            <a:r>
              <a:rPr lang="en-US" sz="1900">
                <a:solidFill>
                  <a:srgbClr val="FF0000"/>
                </a:solidFill>
                <a:latin typeface="Helvetica" charset="0"/>
              </a:rPr>
              <a:t>lock</a:t>
            </a:r>
            <a:endParaRPr lang="en-US">
              <a:solidFill>
                <a:srgbClr val="FF0000"/>
              </a:solidFill>
            </a:endParaRPr>
          </a:p>
        </p:txBody>
      </p:sp>
      <p:sp>
        <p:nvSpPr>
          <p:cNvPr id="17436" name="Rectangle 49"/>
          <p:cNvSpPr>
            <a:spLocks noChangeArrowheads="1"/>
          </p:cNvSpPr>
          <p:nvPr/>
        </p:nvSpPr>
        <p:spPr bwMode="auto">
          <a:xfrm>
            <a:off x="7377113" y="4421188"/>
            <a:ext cx="1343025" cy="288925"/>
          </a:xfrm>
          <a:prstGeom prst="rect">
            <a:avLst/>
          </a:prstGeom>
          <a:noFill/>
          <a:ln w="9525">
            <a:noFill/>
            <a:miter lim="800000"/>
            <a:headEnd/>
            <a:tailEnd/>
          </a:ln>
        </p:spPr>
        <p:txBody>
          <a:bodyPr wrap="none" lIns="0" tIns="0" rIns="0" bIns="0">
            <a:spAutoFit/>
          </a:bodyPr>
          <a:lstStyle/>
          <a:p>
            <a:r>
              <a:rPr lang="en-US" sz="1900">
                <a:solidFill>
                  <a:srgbClr val="000000"/>
                </a:solidFill>
                <a:latin typeface="Helvetica" charset="0"/>
              </a:rPr>
              <a:t>synchro</a:t>
            </a:r>
            <a:r>
              <a:rPr lang="en-US">
                <a:solidFill>
                  <a:srgbClr val="000000"/>
                </a:solidFill>
              </a:rPr>
              <a:t>nized</a:t>
            </a:r>
          </a:p>
        </p:txBody>
      </p:sp>
      <p:sp>
        <p:nvSpPr>
          <p:cNvPr id="17437" name="Rectangle 51"/>
          <p:cNvSpPr>
            <a:spLocks noChangeArrowheads="1"/>
          </p:cNvSpPr>
          <p:nvPr/>
        </p:nvSpPr>
        <p:spPr bwMode="auto">
          <a:xfrm>
            <a:off x="7377113" y="4664075"/>
            <a:ext cx="525462" cy="288925"/>
          </a:xfrm>
          <a:prstGeom prst="rect">
            <a:avLst/>
          </a:prstGeom>
          <a:noFill/>
          <a:ln w="9525">
            <a:noFill/>
            <a:miter lim="800000"/>
            <a:headEnd/>
            <a:tailEnd/>
          </a:ln>
        </p:spPr>
        <p:txBody>
          <a:bodyPr wrap="none" lIns="0" tIns="0" rIns="0" bIns="0">
            <a:spAutoFit/>
          </a:bodyPr>
          <a:lstStyle/>
          <a:p>
            <a:r>
              <a:rPr lang="en-US" sz="1900">
                <a:solidFill>
                  <a:srgbClr val="000000"/>
                </a:solidFill>
                <a:latin typeface="Helvetica" charset="0"/>
              </a:rPr>
              <a:t>code</a:t>
            </a:r>
            <a:endParaRPr lang="en-US"/>
          </a:p>
        </p:txBody>
      </p:sp>
      <p:sp>
        <p:nvSpPr>
          <p:cNvPr id="18462" name="Rectangle 52"/>
          <p:cNvSpPr>
            <a:spLocks noChangeArrowheads="1"/>
          </p:cNvSpPr>
          <p:nvPr/>
        </p:nvSpPr>
        <p:spPr bwMode="auto">
          <a:xfrm>
            <a:off x="4357688" y="5603875"/>
            <a:ext cx="1304925" cy="292100"/>
          </a:xfrm>
          <a:prstGeom prst="rect">
            <a:avLst/>
          </a:prstGeom>
          <a:noFill/>
          <a:ln w="9525">
            <a:noFill/>
            <a:miter lim="800000"/>
            <a:headEnd/>
            <a:tailEnd/>
          </a:ln>
        </p:spPr>
        <p:txBody>
          <a:bodyPr wrap="none" lIns="0" tIns="0" rIns="0" bIns="0">
            <a:spAutoFit/>
          </a:bodyPr>
          <a:lstStyle/>
          <a:p>
            <a:pPr>
              <a:defRPr/>
            </a:pPr>
            <a:r>
              <a:rPr lang="en-US" sz="1900" dirty="0">
                <a:solidFill>
                  <a:srgbClr val="000000"/>
                </a:solidFill>
                <a:latin typeface="Helvetica" charset="0"/>
              </a:rPr>
              <a:t>release </a:t>
            </a:r>
            <a:r>
              <a:rPr lang="en-US" sz="1900" dirty="0">
                <a:solidFill>
                  <a:schemeClr val="accent5">
                    <a:lumMod val="50000"/>
                  </a:schemeClr>
                </a:solidFill>
                <a:latin typeface="Helvetica" charset="0"/>
              </a:rPr>
              <a:t>lock</a:t>
            </a:r>
            <a:endParaRPr lang="en-US" dirty="0">
              <a:solidFill>
                <a:schemeClr val="accent5">
                  <a:lumMod val="50000"/>
                </a:schemeClr>
              </a:solidFill>
            </a:endParaRPr>
          </a:p>
        </p:txBody>
      </p:sp>
      <p:sp>
        <p:nvSpPr>
          <p:cNvPr id="17439" name="Rectangle 53"/>
          <p:cNvSpPr>
            <a:spLocks noChangeArrowheads="1"/>
          </p:cNvSpPr>
          <p:nvPr/>
        </p:nvSpPr>
        <p:spPr bwMode="auto">
          <a:xfrm>
            <a:off x="4953000" y="1819275"/>
            <a:ext cx="698500" cy="288925"/>
          </a:xfrm>
          <a:prstGeom prst="rect">
            <a:avLst/>
          </a:prstGeom>
          <a:noFill/>
          <a:ln w="9525">
            <a:noFill/>
            <a:miter lim="800000"/>
            <a:headEnd/>
            <a:tailEnd/>
          </a:ln>
        </p:spPr>
        <p:txBody>
          <a:bodyPr wrap="none" lIns="0" tIns="0" rIns="0" bIns="0">
            <a:spAutoFit/>
          </a:bodyPr>
          <a:lstStyle/>
          <a:p>
            <a:r>
              <a:rPr lang="en-US" sz="1900">
                <a:solidFill>
                  <a:srgbClr val="000000"/>
                </a:solidFill>
                <a:latin typeface="Helvetica" charset="0"/>
              </a:rPr>
              <a:t>wait to</a:t>
            </a:r>
            <a:endParaRPr lang="en-US"/>
          </a:p>
        </p:txBody>
      </p:sp>
      <p:sp>
        <p:nvSpPr>
          <p:cNvPr id="17440" name="Rectangle 54"/>
          <p:cNvSpPr>
            <a:spLocks noChangeArrowheads="1"/>
          </p:cNvSpPr>
          <p:nvPr/>
        </p:nvSpPr>
        <p:spPr bwMode="auto">
          <a:xfrm>
            <a:off x="4953000" y="2055813"/>
            <a:ext cx="862013" cy="288925"/>
          </a:xfrm>
          <a:prstGeom prst="rect">
            <a:avLst/>
          </a:prstGeom>
          <a:noFill/>
          <a:ln w="9525">
            <a:noFill/>
            <a:miter lim="800000"/>
            <a:headEnd/>
            <a:tailEnd/>
          </a:ln>
        </p:spPr>
        <p:txBody>
          <a:bodyPr wrap="none" lIns="0" tIns="0" rIns="0" bIns="0">
            <a:spAutoFit/>
          </a:bodyPr>
          <a:lstStyle/>
          <a:p>
            <a:r>
              <a:rPr lang="en-US" sz="1900">
                <a:solidFill>
                  <a:srgbClr val="000000"/>
                </a:solidFill>
                <a:latin typeface="Helvetica" charset="0"/>
              </a:rPr>
              <a:t>acquire </a:t>
            </a:r>
            <a:endParaRPr lang="en-US"/>
          </a:p>
        </p:txBody>
      </p:sp>
      <p:sp>
        <p:nvSpPr>
          <p:cNvPr id="17441" name="Rectangle 55"/>
          <p:cNvSpPr>
            <a:spLocks noChangeArrowheads="1"/>
          </p:cNvSpPr>
          <p:nvPr/>
        </p:nvSpPr>
        <p:spPr bwMode="auto">
          <a:xfrm>
            <a:off x="4953000" y="2292350"/>
            <a:ext cx="430213" cy="288925"/>
          </a:xfrm>
          <a:prstGeom prst="rect">
            <a:avLst/>
          </a:prstGeom>
          <a:noFill/>
          <a:ln w="9525">
            <a:noFill/>
            <a:miter lim="800000"/>
            <a:headEnd/>
            <a:tailEnd/>
          </a:ln>
        </p:spPr>
        <p:txBody>
          <a:bodyPr wrap="none" lIns="0" tIns="0" rIns="0" bIns="0">
            <a:spAutoFit/>
          </a:bodyPr>
          <a:lstStyle/>
          <a:p>
            <a:r>
              <a:rPr lang="en-US" sz="1900">
                <a:solidFill>
                  <a:srgbClr val="000000"/>
                </a:solidFill>
                <a:latin typeface="Helvetica" charset="0"/>
              </a:rPr>
              <a:t>lock</a:t>
            </a:r>
            <a:endParaRPr lang="en-US"/>
          </a:p>
        </p:txBody>
      </p:sp>
      <p:grpSp>
        <p:nvGrpSpPr>
          <p:cNvPr id="17442" name="Group 58"/>
          <p:cNvGrpSpPr>
            <a:grpSpLocks/>
          </p:cNvGrpSpPr>
          <p:nvPr/>
        </p:nvGrpSpPr>
        <p:grpSpPr bwMode="auto">
          <a:xfrm>
            <a:off x="2028825" y="1700213"/>
            <a:ext cx="219075" cy="1470025"/>
            <a:chOff x="1278" y="1071"/>
            <a:chExt cx="138" cy="926"/>
          </a:xfrm>
        </p:grpSpPr>
        <p:sp>
          <p:nvSpPr>
            <p:cNvPr id="17446" name="Freeform 56"/>
            <p:cNvSpPr>
              <a:spLocks/>
            </p:cNvSpPr>
            <p:nvPr/>
          </p:nvSpPr>
          <p:spPr bwMode="auto">
            <a:xfrm>
              <a:off x="1278" y="1071"/>
              <a:ext cx="138" cy="458"/>
            </a:xfrm>
            <a:custGeom>
              <a:avLst/>
              <a:gdLst>
                <a:gd name="T0" fmla="*/ 138 w 138"/>
                <a:gd name="T1" fmla="*/ 0 h 458"/>
                <a:gd name="T2" fmla="*/ 106 w 138"/>
                <a:gd name="T3" fmla="*/ 11 h 458"/>
                <a:gd name="T4" fmla="*/ 74 w 138"/>
                <a:gd name="T5" fmla="*/ 32 h 458"/>
                <a:gd name="T6" fmla="*/ 53 w 138"/>
                <a:gd name="T7" fmla="*/ 64 h 458"/>
                <a:gd name="T8" fmla="*/ 42 w 138"/>
                <a:gd name="T9" fmla="*/ 107 h 458"/>
                <a:gd name="T10" fmla="*/ 42 w 138"/>
                <a:gd name="T11" fmla="*/ 192 h 458"/>
                <a:gd name="T12" fmla="*/ 53 w 138"/>
                <a:gd name="T13" fmla="*/ 277 h 458"/>
                <a:gd name="T14" fmla="*/ 53 w 138"/>
                <a:gd name="T15" fmla="*/ 373 h 458"/>
                <a:gd name="T16" fmla="*/ 31 w 138"/>
                <a:gd name="T17" fmla="*/ 416 h 458"/>
                <a:gd name="T18" fmla="*/ 0 w 138"/>
                <a:gd name="T19" fmla="*/ 458 h 4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8"/>
                <a:gd name="T31" fmla="*/ 0 h 458"/>
                <a:gd name="T32" fmla="*/ 138 w 138"/>
                <a:gd name="T33" fmla="*/ 458 h 4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8" h="458">
                  <a:moveTo>
                    <a:pt x="138" y="0"/>
                  </a:moveTo>
                  <a:lnTo>
                    <a:pt x="106" y="11"/>
                  </a:lnTo>
                  <a:lnTo>
                    <a:pt x="74" y="32"/>
                  </a:lnTo>
                  <a:lnTo>
                    <a:pt x="53" y="64"/>
                  </a:lnTo>
                  <a:lnTo>
                    <a:pt x="42" y="107"/>
                  </a:lnTo>
                  <a:lnTo>
                    <a:pt x="42" y="192"/>
                  </a:lnTo>
                  <a:lnTo>
                    <a:pt x="53" y="277"/>
                  </a:lnTo>
                  <a:lnTo>
                    <a:pt x="53" y="373"/>
                  </a:lnTo>
                  <a:lnTo>
                    <a:pt x="31" y="416"/>
                  </a:lnTo>
                  <a:lnTo>
                    <a:pt x="0" y="458"/>
                  </a:lnTo>
                </a:path>
              </a:pathLst>
            </a:custGeom>
            <a:noFill/>
            <a:ln w="17463">
              <a:solidFill>
                <a:srgbClr val="000000"/>
              </a:solidFill>
              <a:round/>
              <a:headEnd/>
              <a:tailEnd/>
            </a:ln>
          </p:spPr>
          <p:txBody>
            <a:bodyPr/>
            <a:lstStyle/>
            <a:p>
              <a:endParaRPr lang="en-US"/>
            </a:p>
          </p:txBody>
        </p:sp>
        <p:sp>
          <p:nvSpPr>
            <p:cNvPr id="17447" name="Freeform 57"/>
            <p:cNvSpPr>
              <a:spLocks/>
            </p:cNvSpPr>
            <p:nvPr/>
          </p:nvSpPr>
          <p:spPr bwMode="auto">
            <a:xfrm>
              <a:off x="1278" y="1540"/>
              <a:ext cx="138" cy="457"/>
            </a:xfrm>
            <a:custGeom>
              <a:avLst/>
              <a:gdLst>
                <a:gd name="T0" fmla="*/ 138 w 138"/>
                <a:gd name="T1" fmla="*/ 457 h 457"/>
                <a:gd name="T2" fmla="*/ 106 w 138"/>
                <a:gd name="T3" fmla="*/ 447 h 457"/>
                <a:gd name="T4" fmla="*/ 74 w 138"/>
                <a:gd name="T5" fmla="*/ 426 h 457"/>
                <a:gd name="T6" fmla="*/ 53 w 138"/>
                <a:gd name="T7" fmla="*/ 383 h 457"/>
                <a:gd name="T8" fmla="*/ 42 w 138"/>
                <a:gd name="T9" fmla="*/ 340 h 457"/>
                <a:gd name="T10" fmla="*/ 42 w 138"/>
                <a:gd name="T11" fmla="*/ 266 h 457"/>
                <a:gd name="T12" fmla="*/ 53 w 138"/>
                <a:gd name="T13" fmla="*/ 181 h 457"/>
                <a:gd name="T14" fmla="*/ 53 w 138"/>
                <a:gd name="T15" fmla="*/ 96 h 457"/>
                <a:gd name="T16" fmla="*/ 31 w 138"/>
                <a:gd name="T17" fmla="*/ 42 h 457"/>
                <a:gd name="T18" fmla="*/ 0 w 138"/>
                <a:gd name="T19" fmla="*/ 0 h 4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8"/>
                <a:gd name="T31" fmla="*/ 0 h 457"/>
                <a:gd name="T32" fmla="*/ 138 w 138"/>
                <a:gd name="T33" fmla="*/ 457 h 4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8" h="457">
                  <a:moveTo>
                    <a:pt x="138" y="457"/>
                  </a:moveTo>
                  <a:lnTo>
                    <a:pt x="106" y="447"/>
                  </a:lnTo>
                  <a:lnTo>
                    <a:pt x="74" y="426"/>
                  </a:lnTo>
                  <a:lnTo>
                    <a:pt x="53" y="383"/>
                  </a:lnTo>
                  <a:lnTo>
                    <a:pt x="42" y="340"/>
                  </a:lnTo>
                  <a:lnTo>
                    <a:pt x="42" y="266"/>
                  </a:lnTo>
                  <a:lnTo>
                    <a:pt x="53" y="181"/>
                  </a:lnTo>
                  <a:lnTo>
                    <a:pt x="53" y="96"/>
                  </a:lnTo>
                  <a:lnTo>
                    <a:pt x="31" y="42"/>
                  </a:lnTo>
                  <a:lnTo>
                    <a:pt x="0" y="0"/>
                  </a:lnTo>
                </a:path>
              </a:pathLst>
            </a:custGeom>
            <a:noFill/>
            <a:ln w="17463">
              <a:solidFill>
                <a:srgbClr val="000000"/>
              </a:solidFill>
              <a:round/>
              <a:headEnd/>
              <a:tailEnd/>
            </a:ln>
          </p:spPr>
          <p:txBody>
            <a:bodyPr/>
            <a:lstStyle/>
            <a:p>
              <a:endParaRPr lang="en-US"/>
            </a:p>
          </p:txBody>
        </p:sp>
      </p:grpSp>
      <p:grpSp>
        <p:nvGrpSpPr>
          <p:cNvPr id="17443" name="Group 61"/>
          <p:cNvGrpSpPr>
            <a:grpSpLocks/>
          </p:cNvGrpSpPr>
          <p:nvPr/>
        </p:nvGrpSpPr>
        <p:grpSpPr bwMode="auto">
          <a:xfrm>
            <a:off x="7056438" y="4016375"/>
            <a:ext cx="219075" cy="1470025"/>
            <a:chOff x="4382" y="2530"/>
            <a:chExt cx="138" cy="926"/>
          </a:xfrm>
        </p:grpSpPr>
        <p:sp>
          <p:nvSpPr>
            <p:cNvPr id="17444" name="Freeform 59"/>
            <p:cNvSpPr>
              <a:spLocks/>
            </p:cNvSpPr>
            <p:nvPr/>
          </p:nvSpPr>
          <p:spPr bwMode="auto">
            <a:xfrm>
              <a:off x="4382" y="2530"/>
              <a:ext cx="138" cy="457"/>
            </a:xfrm>
            <a:custGeom>
              <a:avLst/>
              <a:gdLst>
                <a:gd name="T0" fmla="*/ 0 w 138"/>
                <a:gd name="T1" fmla="*/ 0 h 457"/>
                <a:gd name="T2" fmla="*/ 42 w 138"/>
                <a:gd name="T3" fmla="*/ 10 h 457"/>
                <a:gd name="T4" fmla="*/ 63 w 138"/>
                <a:gd name="T5" fmla="*/ 32 h 457"/>
                <a:gd name="T6" fmla="*/ 85 w 138"/>
                <a:gd name="T7" fmla="*/ 106 h 457"/>
                <a:gd name="T8" fmla="*/ 85 w 138"/>
                <a:gd name="T9" fmla="*/ 149 h 457"/>
                <a:gd name="T10" fmla="*/ 85 w 138"/>
                <a:gd name="T11" fmla="*/ 191 h 457"/>
                <a:gd name="T12" fmla="*/ 85 w 138"/>
                <a:gd name="T13" fmla="*/ 276 h 457"/>
                <a:gd name="T14" fmla="*/ 95 w 138"/>
                <a:gd name="T15" fmla="*/ 372 h 457"/>
                <a:gd name="T16" fmla="*/ 117 w 138"/>
                <a:gd name="T17" fmla="*/ 415 h 457"/>
                <a:gd name="T18" fmla="*/ 138 w 138"/>
                <a:gd name="T19" fmla="*/ 457 h 4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8"/>
                <a:gd name="T31" fmla="*/ 0 h 457"/>
                <a:gd name="T32" fmla="*/ 138 w 138"/>
                <a:gd name="T33" fmla="*/ 457 h 4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8" h="457">
                  <a:moveTo>
                    <a:pt x="0" y="0"/>
                  </a:moveTo>
                  <a:lnTo>
                    <a:pt x="42" y="10"/>
                  </a:lnTo>
                  <a:lnTo>
                    <a:pt x="63" y="32"/>
                  </a:lnTo>
                  <a:lnTo>
                    <a:pt x="85" y="106"/>
                  </a:lnTo>
                  <a:lnTo>
                    <a:pt x="85" y="149"/>
                  </a:lnTo>
                  <a:lnTo>
                    <a:pt x="85" y="191"/>
                  </a:lnTo>
                  <a:lnTo>
                    <a:pt x="85" y="276"/>
                  </a:lnTo>
                  <a:lnTo>
                    <a:pt x="95" y="372"/>
                  </a:lnTo>
                  <a:lnTo>
                    <a:pt x="117" y="415"/>
                  </a:lnTo>
                  <a:lnTo>
                    <a:pt x="138" y="457"/>
                  </a:lnTo>
                </a:path>
              </a:pathLst>
            </a:custGeom>
            <a:noFill/>
            <a:ln w="17463">
              <a:solidFill>
                <a:srgbClr val="000000"/>
              </a:solidFill>
              <a:round/>
              <a:headEnd/>
              <a:tailEnd/>
            </a:ln>
          </p:spPr>
          <p:txBody>
            <a:bodyPr/>
            <a:lstStyle/>
            <a:p>
              <a:endParaRPr lang="en-US"/>
            </a:p>
          </p:txBody>
        </p:sp>
        <p:sp>
          <p:nvSpPr>
            <p:cNvPr id="17445" name="Freeform 60"/>
            <p:cNvSpPr>
              <a:spLocks/>
            </p:cNvSpPr>
            <p:nvPr/>
          </p:nvSpPr>
          <p:spPr bwMode="auto">
            <a:xfrm>
              <a:off x="4382" y="2998"/>
              <a:ext cx="138" cy="458"/>
            </a:xfrm>
            <a:custGeom>
              <a:avLst/>
              <a:gdLst>
                <a:gd name="T0" fmla="*/ 0 w 138"/>
                <a:gd name="T1" fmla="*/ 458 h 458"/>
                <a:gd name="T2" fmla="*/ 42 w 138"/>
                <a:gd name="T3" fmla="*/ 447 h 458"/>
                <a:gd name="T4" fmla="*/ 63 w 138"/>
                <a:gd name="T5" fmla="*/ 426 h 458"/>
                <a:gd name="T6" fmla="*/ 85 w 138"/>
                <a:gd name="T7" fmla="*/ 341 h 458"/>
                <a:gd name="T8" fmla="*/ 85 w 138"/>
                <a:gd name="T9" fmla="*/ 298 h 458"/>
                <a:gd name="T10" fmla="*/ 85 w 138"/>
                <a:gd name="T11" fmla="*/ 266 h 458"/>
                <a:gd name="T12" fmla="*/ 85 w 138"/>
                <a:gd name="T13" fmla="*/ 181 h 458"/>
                <a:gd name="T14" fmla="*/ 95 w 138"/>
                <a:gd name="T15" fmla="*/ 96 h 458"/>
                <a:gd name="T16" fmla="*/ 117 w 138"/>
                <a:gd name="T17" fmla="*/ 43 h 458"/>
                <a:gd name="T18" fmla="*/ 138 w 138"/>
                <a:gd name="T19" fmla="*/ 0 h 4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8"/>
                <a:gd name="T31" fmla="*/ 0 h 458"/>
                <a:gd name="T32" fmla="*/ 138 w 138"/>
                <a:gd name="T33" fmla="*/ 458 h 4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8" h="458">
                  <a:moveTo>
                    <a:pt x="0" y="458"/>
                  </a:moveTo>
                  <a:lnTo>
                    <a:pt x="42" y="447"/>
                  </a:lnTo>
                  <a:lnTo>
                    <a:pt x="63" y="426"/>
                  </a:lnTo>
                  <a:lnTo>
                    <a:pt x="85" y="341"/>
                  </a:lnTo>
                  <a:lnTo>
                    <a:pt x="85" y="298"/>
                  </a:lnTo>
                  <a:lnTo>
                    <a:pt x="85" y="266"/>
                  </a:lnTo>
                  <a:lnTo>
                    <a:pt x="85" y="181"/>
                  </a:lnTo>
                  <a:lnTo>
                    <a:pt x="95" y="96"/>
                  </a:lnTo>
                  <a:lnTo>
                    <a:pt x="117" y="43"/>
                  </a:lnTo>
                  <a:lnTo>
                    <a:pt x="138" y="0"/>
                  </a:lnTo>
                </a:path>
              </a:pathLst>
            </a:custGeom>
            <a:noFill/>
            <a:ln w="17463">
              <a:solidFill>
                <a:srgbClr val="000000"/>
              </a:solidFill>
              <a:round/>
              <a:headEnd/>
              <a:tailEnd/>
            </a:ln>
          </p:spPr>
          <p:txBody>
            <a:bodyPr/>
            <a:lstStyle/>
            <a:p>
              <a:endParaRPr lang="en-US"/>
            </a:p>
          </p:txBody>
        </p:sp>
      </p:grpSp>
      <p:sp>
        <p:nvSpPr>
          <p:cNvPr id="2" name="Rounded Rectangular Callout 1"/>
          <p:cNvSpPr/>
          <p:nvPr/>
        </p:nvSpPr>
        <p:spPr bwMode="auto">
          <a:xfrm>
            <a:off x="6248401" y="1397000"/>
            <a:ext cx="2819400" cy="844709"/>
          </a:xfrm>
          <a:prstGeom prst="wedgeRoundRectCallout">
            <a:avLst>
              <a:gd name="adj1" fmla="val -49012"/>
              <a:gd name="adj2" fmla="val 119517"/>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Will this solution work for bank account class?</a:t>
            </a:r>
          </a:p>
        </p:txBody>
      </p:sp>
      <p:sp>
        <p:nvSpPr>
          <p:cNvPr id="57" name="Rounded Rectangular Callout 56"/>
          <p:cNvSpPr/>
          <p:nvPr/>
        </p:nvSpPr>
        <p:spPr bwMode="auto">
          <a:xfrm>
            <a:off x="598487" y="4178404"/>
            <a:ext cx="2819400" cy="844709"/>
          </a:xfrm>
          <a:prstGeom prst="wedgeRoundRectCallout">
            <a:avLst>
              <a:gd name="adj1" fmla="val 66664"/>
              <a:gd name="adj2" fmla="val -51879"/>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Will this solution work for flight booking class?</a:t>
            </a:r>
          </a:p>
        </p:txBody>
      </p:sp>
      <p:sp>
        <p:nvSpPr>
          <p:cNvPr id="58" name="Rounded Rectangular Callout 57"/>
          <p:cNvSpPr/>
          <p:nvPr/>
        </p:nvSpPr>
        <p:spPr bwMode="auto">
          <a:xfrm>
            <a:off x="571500" y="5327570"/>
            <a:ext cx="2819400" cy="844709"/>
          </a:xfrm>
          <a:prstGeom prst="wedgeRoundRectCallout">
            <a:avLst>
              <a:gd name="adj1" fmla="val 66664"/>
              <a:gd name="adj2" fmla="val -51879"/>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What are the airlines solutions?</a:t>
            </a:r>
          </a:p>
        </p:txBody>
      </p:sp>
    </p:spTree>
    <p:extLst>
      <p:ext uri="{BB962C8B-B14F-4D97-AF65-F5344CB8AC3E}">
        <p14:creationId xmlns:p14="http://schemas.microsoft.com/office/powerpoint/2010/main" val="32967942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432"/>
                                        </p:tgtEl>
                                        <p:attrNameLst>
                                          <p:attrName>style.visibility</p:attrName>
                                        </p:attrNameLst>
                                      </p:cBhvr>
                                      <p:to>
                                        <p:strVal val="visible"/>
                                      </p:to>
                                    </p:set>
                                    <p:animEffect transition="in" filter="wipe(left)">
                                      <p:cBhvr>
                                        <p:cTn id="7" dur="500"/>
                                        <p:tgtEl>
                                          <p:spTgt spid="1743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457"/>
                                        </p:tgtEl>
                                        <p:attrNameLst>
                                          <p:attrName>style.visibility</p:attrName>
                                        </p:attrNameLst>
                                      </p:cBhvr>
                                      <p:to>
                                        <p:strVal val="visible"/>
                                      </p:to>
                                    </p:set>
                                    <p:animEffect transition="in" filter="wipe(left)">
                                      <p:cBhvr>
                                        <p:cTn id="11" dur="500"/>
                                        <p:tgtEl>
                                          <p:spTgt spid="18457"/>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435"/>
                                        </p:tgtEl>
                                        <p:attrNameLst>
                                          <p:attrName>style.visibility</p:attrName>
                                        </p:attrNameLst>
                                      </p:cBhvr>
                                      <p:to>
                                        <p:strVal val="visible"/>
                                      </p:to>
                                    </p:set>
                                    <p:animEffect transition="in" filter="wipe(left)">
                                      <p:cBhvr>
                                        <p:cTn id="15" dur="500"/>
                                        <p:tgtEl>
                                          <p:spTgt spid="17435"/>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462"/>
                                        </p:tgtEl>
                                        <p:attrNameLst>
                                          <p:attrName>style.visibility</p:attrName>
                                        </p:attrNameLst>
                                      </p:cBhvr>
                                      <p:to>
                                        <p:strVal val="visible"/>
                                      </p:to>
                                    </p:set>
                                    <p:animEffect transition="in" filter="wipe(left)">
                                      <p:cBhvr>
                                        <p:cTn id="19" dur="500"/>
                                        <p:tgtEl>
                                          <p:spTgt spid="1846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wipe(down)">
                                      <p:cBhvr>
                                        <p:cTn id="29" dur="500"/>
                                        <p:tgtEl>
                                          <p:spTgt spid="5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wipe(down)">
                                      <p:cBhvr>
                                        <p:cTn id="3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32" grpId="0"/>
      <p:bldP spid="18457" grpId="0"/>
      <p:bldP spid="17435" grpId="0"/>
      <p:bldP spid="18462" grpId="0"/>
      <p:bldP spid="2" grpId="0" animBg="1"/>
      <p:bldP spid="57" grpId="0" animBg="1"/>
      <p:bldP spid="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90855338-7B4D-4722-89FE-A7D5C9CD6434}" type="slidenum">
              <a:rPr kumimoji="0" lang="en-US" sz="1800" b="0" i="0" u="none" strike="noStrike" kern="1200" cap="none" spc="0" normalizeH="0" baseline="0" noProof="0" smtClean="0">
                <a:ln>
                  <a:noFill/>
                </a:ln>
                <a:solidFill>
                  <a:srgbClr val="333399"/>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13</a:t>
            </a:fld>
            <a:endParaRPr kumimoji="0" lang="en-US" sz="1800" b="0" i="0" u="none" strike="noStrike" kern="1200" cap="none" spc="0" normalizeH="0" baseline="0" noProof="0">
              <a:ln>
                <a:noFill/>
              </a:ln>
              <a:solidFill>
                <a:srgbClr val="333399"/>
              </a:solidFill>
              <a:effectLst/>
              <a:uLnTx/>
              <a:uFillTx/>
              <a:latin typeface="Times New Roman" pitchFamily="18" charset="0"/>
              <a:ea typeface="+mn-ea"/>
              <a:cs typeface="+mn-cs"/>
            </a:endParaRPr>
          </a:p>
        </p:txBody>
      </p:sp>
      <p:sp>
        <p:nvSpPr>
          <p:cNvPr id="14339" name="Rectangle 2"/>
          <p:cNvSpPr>
            <a:spLocks noGrp="1" noChangeArrowheads="1"/>
          </p:cNvSpPr>
          <p:nvPr>
            <p:ph type="title"/>
          </p:nvPr>
        </p:nvSpPr>
        <p:spPr/>
        <p:txBody>
          <a:bodyPr/>
          <a:lstStyle/>
          <a:p>
            <a:pPr eaLnBrk="1" hangingPunct="1"/>
            <a:r>
              <a:rPr lang="en-GB" sz="2800"/>
              <a:t>Issues to be Addressed in Distributed Systems</a:t>
            </a:r>
          </a:p>
        </p:txBody>
      </p:sp>
      <p:sp>
        <p:nvSpPr>
          <p:cNvPr id="14340" name="Rectangle 3"/>
          <p:cNvSpPr>
            <a:spLocks noGrp="1" noChangeArrowheads="1"/>
          </p:cNvSpPr>
          <p:nvPr>
            <p:ph type="body" idx="1"/>
          </p:nvPr>
        </p:nvSpPr>
        <p:spPr/>
        <p:txBody>
          <a:bodyPr/>
          <a:lstStyle/>
          <a:p>
            <a:pPr marL="0" indent="0" eaLnBrk="1" hangingPunct="1">
              <a:buNone/>
            </a:pPr>
            <a:r>
              <a:rPr lang="en-GB" dirty="0"/>
              <a:t>Compared to a centralized system, issues and challenges to be addressed in distributed systems include</a:t>
            </a:r>
          </a:p>
          <a:p>
            <a:pPr eaLnBrk="1" hangingPunct="1"/>
            <a:r>
              <a:rPr lang="en-GB" dirty="0"/>
              <a:t>Complexity</a:t>
            </a:r>
          </a:p>
          <a:p>
            <a:pPr eaLnBrk="1" hangingPunct="1"/>
            <a:r>
              <a:rPr lang="en-US" dirty="0"/>
              <a:t>Communication and connectivity</a:t>
            </a:r>
            <a:endParaRPr lang="en-GB" dirty="0"/>
          </a:p>
          <a:p>
            <a:pPr eaLnBrk="1" hangingPunct="1"/>
            <a:r>
              <a:rPr lang="en-GB" dirty="0"/>
              <a:t>Security and reliability</a:t>
            </a:r>
          </a:p>
          <a:p>
            <a:pPr eaLnBrk="1" hangingPunct="1"/>
            <a:r>
              <a:rPr lang="en-GB" dirty="0"/>
              <a:t>Unpredictability and non-deterministic problems</a:t>
            </a:r>
          </a:p>
          <a:p>
            <a:pPr eaLnBrk="1" hangingPunct="1"/>
            <a:endParaRPr lang="en-GB"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p:spPr>
        <p:txBody>
          <a:bodyPr/>
          <a:lstStyle/>
          <a:p>
            <a:fld id="{0F48B6B4-F3E8-41F0-883C-697E7F768BE3}" type="slidenum">
              <a:rPr lang="en-US" smtClean="0"/>
              <a:pPr/>
              <a:t>130</a:t>
            </a:fld>
            <a:endParaRPr lang="en-US"/>
          </a:p>
        </p:txBody>
      </p:sp>
      <p:sp>
        <p:nvSpPr>
          <p:cNvPr id="331166" name="Rectangle 414"/>
          <p:cNvSpPr>
            <a:spLocks noChangeArrowheads="1"/>
          </p:cNvSpPr>
          <p:nvPr/>
        </p:nvSpPr>
        <p:spPr bwMode="auto">
          <a:xfrm>
            <a:off x="457200" y="3321050"/>
            <a:ext cx="3714750" cy="2197100"/>
          </a:xfrm>
          <a:prstGeom prst="rect">
            <a:avLst/>
          </a:prstGeom>
          <a:solidFill>
            <a:schemeClr val="bg1"/>
          </a:solidFill>
          <a:ln w="9525">
            <a:solidFill>
              <a:schemeClr val="tx1"/>
            </a:solidFill>
            <a:prstDash val="dash"/>
            <a:miter lim="800000"/>
            <a:headEnd/>
            <a:tailEnd/>
          </a:ln>
        </p:spPr>
        <p:txBody>
          <a:bodyPr wrap="none" anchor="ctr"/>
          <a:lstStyle/>
          <a:p>
            <a:endParaRPr lang="en-US"/>
          </a:p>
        </p:txBody>
      </p:sp>
      <p:sp>
        <p:nvSpPr>
          <p:cNvPr id="331167" name="Rectangle 415"/>
          <p:cNvSpPr>
            <a:spLocks noChangeArrowheads="1"/>
          </p:cNvSpPr>
          <p:nvPr/>
        </p:nvSpPr>
        <p:spPr bwMode="auto">
          <a:xfrm>
            <a:off x="4800600" y="3308350"/>
            <a:ext cx="3733800" cy="2197100"/>
          </a:xfrm>
          <a:prstGeom prst="rect">
            <a:avLst/>
          </a:prstGeom>
          <a:solidFill>
            <a:schemeClr val="bg1"/>
          </a:solidFill>
          <a:ln w="9525">
            <a:solidFill>
              <a:schemeClr val="tx1"/>
            </a:solidFill>
            <a:prstDash val="dash"/>
            <a:miter lim="800000"/>
            <a:headEnd/>
            <a:tailEnd/>
          </a:ln>
        </p:spPr>
        <p:txBody>
          <a:bodyPr wrap="none" anchor="ctr"/>
          <a:lstStyle/>
          <a:p>
            <a:endParaRPr lang="en-US"/>
          </a:p>
        </p:txBody>
      </p:sp>
      <p:sp>
        <p:nvSpPr>
          <p:cNvPr id="18437" name="Rectangle 4"/>
          <p:cNvSpPr>
            <a:spLocks noGrp="1" noChangeArrowheads="1"/>
          </p:cNvSpPr>
          <p:nvPr>
            <p:ph type="title"/>
          </p:nvPr>
        </p:nvSpPr>
        <p:spPr>
          <a:xfrm>
            <a:off x="1752600" y="76200"/>
            <a:ext cx="7315200" cy="623888"/>
          </a:xfrm>
          <a:noFill/>
        </p:spPr>
        <p:txBody>
          <a:bodyPr/>
          <a:lstStyle/>
          <a:p>
            <a:pPr eaLnBrk="1" hangingPunct="1"/>
            <a:r>
              <a:rPr lang="en-US" sz="2800" dirty="0"/>
              <a:t>Critical Operations on Shared Memory</a:t>
            </a:r>
          </a:p>
        </p:txBody>
      </p:sp>
      <p:sp>
        <p:nvSpPr>
          <p:cNvPr id="331163" name="Text Box 411"/>
          <p:cNvSpPr txBox="1">
            <a:spLocks noChangeArrowheads="1"/>
          </p:cNvSpPr>
          <p:nvPr/>
        </p:nvSpPr>
        <p:spPr bwMode="auto">
          <a:xfrm>
            <a:off x="2489200" y="2590800"/>
            <a:ext cx="4303713" cy="646113"/>
          </a:xfrm>
          <a:prstGeom prst="rect">
            <a:avLst/>
          </a:prstGeom>
          <a:noFill/>
          <a:ln w="9525">
            <a:noFill/>
            <a:miter lim="800000"/>
            <a:headEnd/>
            <a:tailEnd/>
          </a:ln>
        </p:spPr>
        <p:txBody>
          <a:bodyPr wrap="none">
            <a:spAutoFit/>
          </a:bodyPr>
          <a:lstStyle/>
          <a:p>
            <a:pPr>
              <a:tabLst>
                <a:tab pos="1995488" algn="l"/>
              </a:tabLst>
            </a:pPr>
            <a:r>
              <a:rPr lang="en-US" b="1" dirty="0">
                <a:latin typeface="Arial" charset="0"/>
                <a:cs typeface="Arial" charset="0"/>
              </a:rPr>
              <a:t>array</a:t>
            </a:r>
            <a:r>
              <a:rPr lang="en-US" dirty="0">
                <a:latin typeface="Arial" charset="0"/>
                <a:cs typeface="Arial" charset="0"/>
              </a:rPr>
              <a:t>[0..N–1] item:	</a:t>
            </a:r>
            <a:r>
              <a:rPr lang="en-US" dirty="0">
                <a:solidFill>
                  <a:schemeClr val="folHlink"/>
                </a:solidFill>
                <a:latin typeface="Arial" charset="0"/>
                <a:cs typeface="Arial" charset="0"/>
              </a:rPr>
              <a:t>buffer</a:t>
            </a:r>
            <a:r>
              <a:rPr lang="en-US" dirty="0">
                <a:latin typeface="Arial" charset="0"/>
                <a:cs typeface="Arial" charset="0"/>
              </a:rPr>
              <a:t>;</a:t>
            </a:r>
            <a:endParaRPr lang="en-US" b="1" dirty="0">
              <a:latin typeface="Arial" charset="0"/>
              <a:cs typeface="Arial" charset="0"/>
            </a:endParaRPr>
          </a:p>
          <a:p>
            <a:pPr>
              <a:tabLst>
                <a:tab pos="1995488" algn="l"/>
              </a:tabLst>
            </a:pPr>
            <a:r>
              <a:rPr lang="en-US" b="1" dirty="0">
                <a:latin typeface="Arial" charset="0"/>
                <a:cs typeface="Arial" charset="0"/>
              </a:rPr>
              <a:t>integer</a:t>
            </a:r>
            <a:r>
              <a:rPr lang="en-US" dirty="0">
                <a:latin typeface="Arial" charset="0"/>
                <a:cs typeface="Arial" charset="0"/>
              </a:rPr>
              <a:t>:	</a:t>
            </a:r>
            <a:r>
              <a:rPr lang="en-US" dirty="0">
                <a:solidFill>
                  <a:schemeClr val="folHlink"/>
                </a:solidFill>
                <a:latin typeface="Arial" charset="0"/>
                <a:cs typeface="Arial" charset="0"/>
              </a:rPr>
              <a:t>counter</a:t>
            </a:r>
            <a:r>
              <a:rPr lang="en-US" dirty="0">
                <a:latin typeface="Arial" charset="0"/>
                <a:cs typeface="Arial" charset="0"/>
              </a:rPr>
              <a:t> = 0, N = 10;</a:t>
            </a:r>
          </a:p>
        </p:txBody>
      </p:sp>
      <p:sp>
        <p:nvSpPr>
          <p:cNvPr id="331164" name="Text Box 412"/>
          <p:cNvSpPr txBox="1">
            <a:spLocks noChangeArrowheads="1"/>
          </p:cNvSpPr>
          <p:nvPr/>
        </p:nvSpPr>
        <p:spPr bwMode="auto">
          <a:xfrm>
            <a:off x="593725" y="3321050"/>
            <a:ext cx="4756150" cy="2014538"/>
          </a:xfrm>
          <a:prstGeom prst="rect">
            <a:avLst/>
          </a:prstGeom>
          <a:noFill/>
          <a:ln w="9525">
            <a:noFill/>
            <a:miter lim="800000"/>
            <a:headEnd/>
            <a:tailEnd/>
          </a:ln>
        </p:spPr>
        <p:txBody>
          <a:bodyPr wrap="none">
            <a:spAutoFit/>
          </a:bodyPr>
          <a:lstStyle/>
          <a:p>
            <a:pPr>
              <a:tabLst>
                <a:tab pos="346075" algn="l"/>
              </a:tabLst>
            </a:pPr>
            <a:r>
              <a:rPr lang="en-US" dirty="0">
                <a:latin typeface="Arial" charset="0"/>
                <a:cs typeface="Arial" charset="0"/>
              </a:rPr>
              <a:t>// Producer thread	</a:t>
            </a:r>
          </a:p>
          <a:p>
            <a:pPr>
              <a:tabLst>
                <a:tab pos="346075" algn="l"/>
              </a:tabLst>
            </a:pPr>
            <a:r>
              <a:rPr lang="en-US" b="1" dirty="0">
                <a:latin typeface="Arial" charset="0"/>
                <a:cs typeface="Arial" charset="0"/>
              </a:rPr>
              <a:t>repeat</a:t>
            </a:r>
            <a:r>
              <a:rPr lang="en-US" dirty="0">
                <a:latin typeface="Arial" charset="0"/>
                <a:cs typeface="Arial" charset="0"/>
              </a:rPr>
              <a:t>	</a:t>
            </a:r>
            <a:br>
              <a:rPr lang="en-US" dirty="0">
                <a:latin typeface="Arial" charset="0"/>
                <a:cs typeface="Arial" charset="0"/>
              </a:rPr>
            </a:br>
            <a:r>
              <a:rPr lang="en-US" dirty="0">
                <a:latin typeface="Arial" charset="0"/>
                <a:cs typeface="Arial" charset="0"/>
              </a:rPr>
              <a:t>	produce an item;		</a:t>
            </a:r>
            <a:br>
              <a:rPr lang="en-US" dirty="0">
                <a:latin typeface="Arial" charset="0"/>
                <a:cs typeface="Arial" charset="0"/>
              </a:rPr>
            </a:br>
            <a:r>
              <a:rPr lang="en-US" dirty="0">
                <a:latin typeface="Arial" charset="0"/>
                <a:cs typeface="Arial" charset="0"/>
              </a:rPr>
              <a:t>	</a:t>
            </a:r>
            <a:r>
              <a:rPr lang="en-US" b="1" dirty="0">
                <a:latin typeface="Arial" charset="0"/>
                <a:cs typeface="Arial" charset="0"/>
              </a:rPr>
              <a:t>while</a:t>
            </a:r>
            <a:r>
              <a:rPr lang="en-US" dirty="0">
                <a:latin typeface="Arial" charset="0"/>
                <a:cs typeface="Arial" charset="0"/>
              </a:rPr>
              <a:t>  counter == N  </a:t>
            </a:r>
            <a:r>
              <a:rPr lang="en-US" b="1" dirty="0">
                <a:latin typeface="Arial" charset="0"/>
                <a:cs typeface="Arial" charset="0"/>
              </a:rPr>
              <a:t>do</a:t>
            </a:r>
            <a:r>
              <a:rPr lang="en-US" dirty="0">
                <a:latin typeface="Arial" charset="0"/>
                <a:cs typeface="Arial" charset="0"/>
              </a:rPr>
              <a:t>  skip;		</a:t>
            </a:r>
            <a:br>
              <a:rPr lang="en-US" dirty="0">
                <a:latin typeface="Arial" charset="0"/>
                <a:cs typeface="Arial" charset="0"/>
              </a:rPr>
            </a:br>
            <a:r>
              <a:rPr lang="en-US" dirty="0">
                <a:latin typeface="Arial" charset="0"/>
                <a:cs typeface="Arial" charset="0"/>
              </a:rPr>
              <a:t>	deposit item in </a:t>
            </a:r>
            <a:r>
              <a:rPr lang="en-US" dirty="0">
                <a:solidFill>
                  <a:schemeClr val="folHlink"/>
                </a:solidFill>
                <a:latin typeface="Arial" charset="0"/>
                <a:cs typeface="Arial" charset="0"/>
              </a:rPr>
              <a:t>buffer</a:t>
            </a:r>
            <a:r>
              <a:rPr lang="en-US" dirty="0">
                <a:latin typeface="Arial" charset="0"/>
                <a:cs typeface="Arial" charset="0"/>
              </a:rPr>
              <a:t>;		</a:t>
            </a:r>
          </a:p>
          <a:p>
            <a:pPr>
              <a:tabLst>
                <a:tab pos="346075" algn="l"/>
              </a:tabLst>
            </a:pPr>
            <a:r>
              <a:rPr lang="en-US" dirty="0">
                <a:latin typeface="Arial" charset="0"/>
                <a:cs typeface="Arial" charset="0"/>
              </a:rPr>
              <a:t>	</a:t>
            </a:r>
            <a:r>
              <a:rPr lang="en-US" dirty="0">
                <a:solidFill>
                  <a:schemeClr val="folHlink"/>
                </a:solidFill>
                <a:latin typeface="Arial" charset="0"/>
                <a:cs typeface="Arial" charset="0"/>
              </a:rPr>
              <a:t>counter</a:t>
            </a:r>
            <a:r>
              <a:rPr lang="en-US" dirty="0">
                <a:latin typeface="Arial" charset="0"/>
                <a:cs typeface="Arial" charset="0"/>
              </a:rPr>
              <a:t> := </a:t>
            </a:r>
            <a:r>
              <a:rPr lang="en-US" dirty="0">
                <a:solidFill>
                  <a:schemeClr val="folHlink"/>
                </a:solidFill>
                <a:latin typeface="Arial" charset="0"/>
                <a:cs typeface="Arial" charset="0"/>
              </a:rPr>
              <a:t>counter</a:t>
            </a:r>
            <a:r>
              <a:rPr lang="en-US" dirty="0">
                <a:latin typeface="Arial" charset="0"/>
                <a:cs typeface="Arial" charset="0"/>
              </a:rPr>
              <a:t> + 1;		</a:t>
            </a:r>
            <a:br>
              <a:rPr lang="en-US" dirty="0">
                <a:latin typeface="Arial" charset="0"/>
                <a:cs typeface="Arial" charset="0"/>
              </a:rPr>
            </a:br>
            <a:r>
              <a:rPr lang="en-US" b="1" dirty="0">
                <a:latin typeface="Arial" charset="0"/>
                <a:cs typeface="Arial" charset="0"/>
              </a:rPr>
              <a:t>until  </a:t>
            </a:r>
            <a:r>
              <a:rPr lang="en-US" dirty="0">
                <a:latin typeface="Arial" charset="0"/>
                <a:cs typeface="Arial" charset="0"/>
              </a:rPr>
              <a:t>false;</a:t>
            </a:r>
          </a:p>
        </p:txBody>
      </p:sp>
      <p:sp>
        <p:nvSpPr>
          <p:cNvPr id="331165" name="Text Box 413"/>
          <p:cNvSpPr txBox="1">
            <a:spLocks noChangeArrowheads="1"/>
          </p:cNvSpPr>
          <p:nvPr/>
        </p:nvSpPr>
        <p:spPr bwMode="auto">
          <a:xfrm>
            <a:off x="5029200" y="3321050"/>
            <a:ext cx="3548063" cy="2032000"/>
          </a:xfrm>
          <a:prstGeom prst="rect">
            <a:avLst/>
          </a:prstGeom>
          <a:noFill/>
          <a:ln w="9525">
            <a:noFill/>
            <a:miter lim="800000"/>
            <a:headEnd/>
            <a:tailEnd/>
          </a:ln>
        </p:spPr>
        <p:txBody>
          <a:bodyPr wrap="none">
            <a:spAutoFit/>
          </a:bodyPr>
          <a:lstStyle/>
          <a:p>
            <a:pPr>
              <a:tabLst>
                <a:tab pos="346075" algn="l"/>
              </a:tabLst>
            </a:pPr>
            <a:r>
              <a:rPr lang="en-US">
                <a:latin typeface="Arial" charset="0"/>
                <a:cs typeface="Arial" charset="0"/>
              </a:rPr>
              <a:t>// Consumer thread</a:t>
            </a:r>
            <a:endParaRPr lang="en-US" b="1">
              <a:latin typeface="Arial" charset="0"/>
              <a:cs typeface="Arial" charset="0"/>
            </a:endParaRPr>
          </a:p>
          <a:p>
            <a:pPr>
              <a:tabLst>
                <a:tab pos="346075" algn="l"/>
              </a:tabLst>
            </a:pPr>
            <a:r>
              <a:rPr lang="en-US" b="1">
                <a:latin typeface="Arial" charset="0"/>
                <a:cs typeface="Arial" charset="0"/>
              </a:rPr>
              <a:t>repeat</a:t>
            </a:r>
            <a:br>
              <a:rPr lang="en-US">
                <a:latin typeface="Arial" charset="0"/>
                <a:cs typeface="Arial" charset="0"/>
              </a:rPr>
            </a:br>
            <a:r>
              <a:rPr lang="en-US">
                <a:latin typeface="Arial" charset="0"/>
                <a:cs typeface="Arial" charset="0"/>
              </a:rPr>
              <a:t>	</a:t>
            </a:r>
            <a:r>
              <a:rPr lang="en-US" b="1">
                <a:latin typeface="Arial" charset="0"/>
                <a:cs typeface="Arial" charset="0"/>
              </a:rPr>
              <a:t>while</a:t>
            </a:r>
            <a:r>
              <a:rPr lang="en-US">
                <a:latin typeface="Arial" charset="0"/>
                <a:cs typeface="Arial" charset="0"/>
              </a:rPr>
              <a:t>  </a:t>
            </a:r>
            <a:r>
              <a:rPr lang="en-US">
                <a:solidFill>
                  <a:schemeClr val="folHlink"/>
                </a:solidFill>
                <a:latin typeface="Arial" charset="0"/>
                <a:cs typeface="Arial" charset="0"/>
              </a:rPr>
              <a:t>counter</a:t>
            </a:r>
            <a:r>
              <a:rPr lang="en-US">
                <a:latin typeface="Arial" charset="0"/>
                <a:cs typeface="Arial" charset="0"/>
              </a:rPr>
              <a:t> == 0  </a:t>
            </a:r>
            <a:r>
              <a:rPr lang="en-US" b="1">
                <a:latin typeface="Arial" charset="0"/>
                <a:cs typeface="Arial" charset="0"/>
              </a:rPr>
              <a:t>do</a:t>
            </a:r>
            <a:r>
              <a:rPr lang="en-US">
                <a:latin typeface="Arial" charset="0"/>
                <a:cs typeface="Arial" charset="0"/>
              </a:rPr>
              <a:t>  skip;</a:t>
            </a:r>
            <a:br>
              <a:rPr lang="en-US">
                <a:latin typeface="Arial" charset="0"/>
                <a:cs typeface="Arial" charset="0"/>
              </a:rPr>
            </a:br>
            <a:r>
              <a:rPr lang="en-US">
                <a:latin typeface="Arial" charset="0"/>
                <a:cs typeface="Arial" charset="0"/>
              </a:rPr>
              <a:t>	extract item from </a:t>
            </a:r>
            <a:r>
              <a:rPr lang="en-US">
                <a:solidFill>
                  <a:schemeClr val="folHlink"/>
                </a:solidFill>
                <a:latin typeface="Arial" charset="0"/>
                <a:cs typeface="Arial" charset="0"/>
              </a:rPr>
              <a:t>buffer</a:t>
            </a:r>
            <a:r>
              <a:rPr lang="en-US">
                <a:latin typeface="Arial" charset="0"/>
                <a:cs typeface="Arial" charset="0"/>
              </a:rPr>
              <a:t>;</a:t>
            </a:r>
            <a:br>
              <a:rPr lang="en-US">
                <a:latin typeface="Arial" charset="0"/>
                <a:cs typeface="Arial" charset="0"/>
              </a:rPr>
            </a:br>
            <a:r>
              <a:rPr lang="en-US">
                <a:latin typeface="Arial" charset="0"/>
                <a:cs typeface="Arial" charset="0"/>
              </a:rPr>
              <a:t>	</a:t>
            </a:r>
            <a:r>
              <a:rPr lang="en-US">
                <a:solidFill>
                  <a:schemeClr val="folHlink"/>
                </a:solidFill>
                <a:latin typeface="Arial" charset="0"/>
                <a:cs typeface="Arial" charset="0"/>
              </a:rPr>
              <a:t>counter</a:t>
            </a:r>
            <a:r>
              <a:rPr lang="en-US">
                <a:latin typeface="Arial" charset="0"/>
                <a:cs typeface="Arial" charset="0"/>
              </a:rPr>
              <a:t> := </a:t>
            </a:r>
            <a:r>
              <a:rPr lang="en-US">
                <a:solidFill>
                  <a:schemeClr val="folHlink"/>
                </a:solidFill>
                <a:latin typeface="Arial" charset="0"/>
                <a:cs typeface="Arial" charset="0"/>
              </a:rPr>
              <a:t>counter</a:t>
            </a:r>
            <a:r>
              <a:rPr lang="en-US">
                <a:latin typeface="Arial" charset="0"/>
                <a:cs typeface="Arial" charset="0"/>
              </a:rPr>
              <a:t> – 1;</a:t>
            </a:r>
            <a:br>
              <a:rPr lang="en-US">
                <a:latin typeface="Arial" charset="0"/>
                <a:cs typeface="Arial" charset="0"/>
              </a:rPr>
            </a:br>
            <a:r>
              <a:rPr lang="en-US">
                <a:latin typeface="Arial" charset="0"/>
                <a:cs typeface="Arial" charset="0"/>
              </a:rPr>
              <a:t>	consume item;</a:t>
            </a:r>
            <a:br>
              <a:rPr lang="en-US">
                <a:latin typeface="Arial" charset="0"/>
                <a:cs typeface="Arial" charset="0"/>
              </a:rPr>
            </a:br>
            <a:r>
              <a:rPr lang="en-US" b="1">
                <a:latin typeface="Arial" charset="0"/>
                <a:cs typeface="Arial" charset="0"/>
              </a:rPr>
              <a:t>until  </a:t>
            </a:r>
            <a:r>
              <a:rPr lang="en-US">
                <a:latin typeface="Arial" charset="0"/>
                <a:cs typeface="Arial" charset="0"/>
              </a:rPr>
              <a:t>false;</a:t>
            </a:r>
          </a:p>
        </p:txBody>
      </p:sp>
      <p:sp>
        <p:nvSpPr>
          <p:cNvPr id="331168" name="Text Box 416"/>
          <p:cNvSpPr txBox="1">
            <a:spLocks noChangeArrowheads="1"/>
          </p:cNvSpPr>
          <p:nvPr/>
        </p:nvSpPr>
        <p:spPr bwMode="auto">
          <a:xfrm>
            <a:off x="501650" y="5562600"/>
            <a:ext cx="8032750" cy="641350"/>
          </a:xfrm>
          <a:prstGeom prst="rect">
            <a:avLst/>
          </a:prstGeom>
          <a:noFill/>
          <a:ln w="9525">
            <a:noFill/>
            <a:miter lim="800000"/>
            <a:headEnd/>
            <a:tailEnd/>
          </a:ln>
        </p:spPr>
        <p:txBody>
          <a:bodyPr>
            <a:spAutoFit/>
          </a:bodyPr>
          <a:lstStyle/>
          <a:p>
            <a:r>
              <a:rPr lang="en-US"/>
              <a:t>What would happen if one thread is interrupted (blocked, quantum/timeslice  expired) in the middle of the loop and the other thread is executed?</a:t>
            </a:r>
          </a:p>
        </p:txBody>
      </p:sp>
      <p:sp>
        <p:nvSpPr>
          <p:cNvPr id="18442" name="Rectangle 417"/>
          <p:cNvSpPr>
            <a:spLocks noChangeArrowheads="1"/>
          </p:cNvSpPr>
          <p:nvPr/>
        </p:nvSpPr>
        <p:spPr bwMode="auto">
          <a:xfrm>
            <a:off x="3028950" y="928688"/>
            <a:ext cx="3086100" cy="366712"/>
          </a:xfrm>
          <a:prstGeom prst="rect">
            <a:avLst/>
          </a:prstGeom>
          <a:noFill/>
          <a:ln w="9525">
            <a:noFill/>
            <a:miter lim="800000"/>
            <a:headEnd/>
            <a:tailEnd/>
          </a:ln>
        </p:spPr>
        <p:txBody>
          <a:bodyPr wrap="none">
            <a:spAutoFit/>
          </a:bodyPr>
          <a:lstStyle/>
          <a:p>
            <a:r>
              <a:rPr lang="en-US" b="1">
                <a:solidFill>
                  <a:schemeClr val="tx2"/>
                </a:solidFill>
              </a:rPr>
              <a:t>Consumer-Producer Problem</a:t>
            </a:r>
          </a:p>
        </p:txBody>
      </p:sp>
      <p:sp>
        <p:nvSpPr>
          <p:cNvPr id="331170" name="Rectangle 418"/>
          <p:cNvSpPr>
            <a:spLocks noChangeArrowheads="1"/>
          </p:cNvSpPr>
          <p:nvPr/>
        </p:nvSpPr>
        <p:spPr bwMode="auto">
          <a:xfrm>
            <a:off x="3181350" y="1662112"/>
            <a:ext cx="247650" cy="381000"/>
          </a:xfrm>
          <a:prstGeom prst="rect">
            <a:avLst/>
          </a:prstGeom>
          <a:solidFill>
            <a:srgbClr val="CCECFF"/>
          </a:solidFill>
          <a:ln w="9525">
            <a:solidFill>
              <a:schemeClr val="tx1"/>
            </a:solidFill>
            <a:miter lim="800000"/>
            <a:headEnd/>
            <a:tailEnd/>
          </a:ln>
        </p:spPr>
        <p:txBody>
          <a:bodyPr wrap="none" anchor="ctr"/>
          <a:lstStyle/>
          <a:p>
            <a:endParaRPr lang="en-US"/>
          </a:p>
        </p:txBody>
      </p:sp>
      <p:sp>
        <p:nvSpPr>
          <p:cNvPr id="331171" name="Rectangle 419"/>
          <p:cNvSpPr>
            <a:spLocks noChangeArrowheads="1"/>
          </p:cNvSpPr>
          <p:nvPr/>
        </p:nvSpPr>
        <p:spPr bwMode="auto">
          <a:xfrm>
            <a:off x="3429000" y="1662112"/>
            <a:ext cx="247650" cy="381000"/>
          </a:xfrm>
          <a:prstGeom prst="rect">
            <a:avLst/>
          </a:prstGeom>
          <a:solidFill>
            <a:srgbClr val="CCECFF"/>
          </a:solidFill>
          <a:ln w="9525">
            <a:solidFill>
              <a:schemeClr val="tx1"/>
            </a:solidFill>
            <a:miter lim="800000"/>
            <a:headEnd/>
            <a:tailEnd/>
          </a:ln>
        </p:spPr>
        <p:txBody>
          <a:bodyPr wrap="none" anchor="ctr"/>
          <a:lstStyle/>
          <a:p>
            <a:endParaRPr lang="en-US"/>
          </a:p>
        </p:txBody>
      </p:sp>
      <p:sp>
        <p:nvSpPr>
          <p:cNvPr id="331172" name="Rectangle 420"/>
          <p:cNvSpPr>
            <a:spLocks noChangeArrowheads="1"/>
          </p:cNvSpPr>
          <p:nvPr/>
        </p:nvSpPr>
        <p:spPr bwMode="auto">
          <a:xfrm>
            <a:off x="3676650" y="1662112"/>
            <a:ext cx="247650" cy="381000"/>
          </a:xfrm>
          <a:prstGeom prst="rect">
            <a:avLst/>
          </a:prstGeom>
          <a:solidFill>
            <a:srgbClr val="CCECFF"/>
          </a:solidFill>
          <a:ln w="9525">
            <a:solidFill>
              <a:schemeClr val="tx1"/>
            </a:solidFill>
            <a:miter lim="800000"/>
            <a:headEnd/>
            <a:tailEnd/>
          </a:ln>
        </p:spPr>
        <p:txBody>
          <a:bodyPr wrap="none" anchor="ctr"/>
          <a:lstStyle/>
          <a:p>
            <a:endParaRPr lang="en-US"/>
          </a:p>
        </p:txBody>
      </p:sp>
      <p:sp>
        <p:nvSpPr>
          <p:cNvPr id="331173" name="Rectangle 421"/>
          <p:cNvSpPr>
            <a:spLocks noChangeArrowheads="1"/>
          </p:cNvSpPr>
          <p:nvPr/>
        </p:nvSpPr>
        <p:spPr bwMode="auto">
          <a:xfrm>
            <a:off x="3924300" y="1662112"/>
            <a:ext cx="247650" cy="381000"/>
          </a:xfrm>
          <a:prstGeom prst="rect">
            <a:avLst/>
          </a:prstGeom>
          <a:solidFill>
            <a:srgbClr val="CCECFF"/>
          </a:solidFill>
          <a:ln w="9525">
            <a:solidFill>
              <a:schemeClr val="tx1"/>
            </a:solidFill>
            <a:miter lim="800000"/>
            <a:headEnd/>
            <a:tailEnd/>
          </a:ln>
        </p:spPr>
        <p:txBody>
          <a:bodyPr wrap="none" anchor="ctr"/>
          <a:lstStyle/>
          <a:p>
            <a:endParaRPr lang="en-US"/>
          </a:p>
        </p:txBody>
      </p:sp>
      <p:sp>
        <p:nvSpPr>
          <p:cNvPr id="331174" name="Rectangle 422"/>
          <p:cNvSpPr>
            <a:spLocks noChangeArrowheads="1"/>
          </p:cNvSpPr>
          <p:nvPr/>
        </p:nvSpPr>
        <p:spPr bwMode="auto">
          <a:xfrm>
            <a:off x="4171950" y="1662112"/>
            <a:ext cx="247650" cy="381000"/>
          </a:xfrm>
          <a:prstGeom prst="rect">
            <a:avLst/>
          </a:prstGeom>
          <a:solidFill>
            <a:srgbClr val="CCECFF"/>
          </a:solidFill>
          <a:ln w="9525">
            <a:solidFill>
              <a:schemeClr val="tx1"/>
            </a:solidFill>
            <a:miter lim="800000"/>
            <a:headEnd/>
            <a:tailEnd/>
          </a:ln>
        </p:spPr>
        <p:txBody>
          <a:bodyPr wrap="none" anchor="ctr"/>
          <a:lstStyle/>
          <a:p>
            <a:endParaRPr lang="en-US"/>
          </a:p>
        </p:txBody>
      </p:sp>
      <p:sp>
        <p:nvSpPr>
          <p:cNvPr id="331175" name="Rectangle 423"/>
          <p:cNvSpPr>
            <a:spLocks noChangeArrowheads="1"/>
          </p:cNvSpPr>
          <p:nvPr/>
        </p:nvSpPr>
        <p:spPr bwMode="auto">
          <a:xfrm>
            <a:off x="4419600" y="1662112"/>
            <a:ext cx="247650" cy="381000"/>
          </a:xfrm>
          <a:prstGeom prst="rect">
            <a:avLst/>
          </a:prstGeom>
          <a:solidFill>
            <a:srgbClr val="CCECFF"/>
          </a:solidFill>
          <a:ln w="9525">
            <a:solidFill>
              <a:schemeClr val="tx1"/>
            </a:solidFill>
            <a:miter lim="800000"/>
            <a:headEnd/>
            <a:tailEnd/>
          </a:ln>
        </p:spPr>
        <p:txBody>
          <a:bodyPr wrap="none" anchor="ctr"/>
          <a:lstStyle/>
          <a:p>
            <a:endParaRPr lang="en-US"/>
          </a:p>
        </p:txBody>
      </p:sp>
      <p:sp>
        <p:nvSpPr>
          <p:cNvPr id="331176" name="Rectangle 424"/>
          <p:cNvSpPr>
            <a:spLocks noChangeArrowheads="1"/>
          </p:cNvSpPr>
          <p:nvPr/>
        </p:nvSpPr>
        <p:spPr bwMode="auto">
          <a:xfrm>
            <a:off x="4667250" y="1662112"/>
            <a:ext cx="247650" cy="381000"/>
          </a:xfrm>
          <a:prstGeom prst="rect">
            <a:avLst/>
          </a:prstGeom>
          <a:solidFill>
            <a:srgbClr val="CCECFF"/>
          </a:solidFill>
          <a:ln w="9525">
            <a:solidFill>
              <a:schemeClr val="tx1"/>
            </a:solidFill>
            <a:miter lim="800000"/>
            <a:headEnd/>
            <a:tailEnd/>
          </a:ln>
        </p:spPr>
        <p:txBody>
          <a:bodyPr wrap="none" anchor="ctr"/>
          <a:lstStyle/>
          <a:p>
            <a:endParaRPr lang="en-US"/>
          </a:p>
        </p:txBody>
      </p:sp>
      <p:sp>
        <p:nvSpPr>
          <p:cNvPr id="331177" name="Rectangle 425"/>
          <p:cNvSpPr>
            <a:spLocks noChangeArrowheads="1"/>
          </p:cNvSpPr>
          <p:nvPr/>
        </p:nvSpPr>
        <p:spPr bwMode="auto">
          <a:xfrm>
            <a:off x="4914900" y="1662112"/>
            <a:ext cx="247650" cy="381000"/>
          </a:xfrm>
          <a:prstGeom prst="rect">
            <a:avLst/>
          </a:prstGeom>
          <a:solidFill>
            <a:srgbClr val="CCECFF"/>
          </a:solidFill>
          <a:ln w="9525">
            <a:solidFill>
              <a:schemeClr val="tx1"/>
            </a:solidFill>
            <a:miter lim="800000"/>
            <a:headEnd/>
            <a:tailEnd/>
          </a:ln>
        </p:spPr>
        <p:txBody>
          <a:bodyPr wrap="none" anchor="ctr"/>
          <a:lstStyle/>
          <a:p>
            <a:endParaRPr lang="en-US"/>
          </a:p>
        </p:txBody>
      </p:sp>
      <p:sp>
        <p:nvSpPr>
          <p:cNvPr id="331178" name="Rectangle 426"/>
          <p:cNvSpPr>
            <a:spLocks noChangeArrowheads="1"/>
          </p:cNvSpPr>
          <p:nvPr/>
        </p:nvSpPr>
        <p:spPr bwMode="auto">
          <a:xfrm>
            <a:off x="5162550" y="1662112"/>
            <a:ext cx="247650" cy="381000"/>
          </a:xfrm>
          <a:prstGeom prst="rect">
            <a:avLst/>
          </a:prstGeom>
          <a:solidFill>
            <a:srgbClr val="CCECFF"/>
          </a:solidFill>
          <a:ln w="9525">
            <a:solidFill>
              <a:schemeClr val="tx1"/>
            </a:solidFill>
            <a:miter lim="800000"/>
            <a:headEnd/>
            <a:tailEnd/>
          </a:ln>
        </p:spPr>
        <p:txBody>
          <a:bodyPr wrap="none" anchor="ctr"/>
          <a:lstStyle/>
          <a:p>
            <a:endParaRPr lang="en-US"/>
          </a:p>
        </p:txBody>
      </p:sp>
      <p:sp>
        <p:nvSpPr>
          <p:cNvPr id="331179" name="AutoShape 427"/>
          <p:cNvSpPr>
            <a:spLocks noChangeArrowheads="1"/>
          </p:cNvSpPr>
          <p:nvPr/>
        </p:nvSpPr>
        <p:spPr bwMode="auto">
          <a:xfrm>
            <a:off x="2590800" y="1738312"/>
            <a:ext cx="43815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CC"/>
          </a:solidFill>
          <a:ln w="9525">
            <a:solidFill>
              <a:schemeClr val="tx1"/>
            </a:solidFill>
            <a:miter lim="800000"/>
            <a:headEnd/>
            <a:tailEnd/>
          </a:ln>
        </p:spPr>
        <p:txBody>
          <a:bodyPr wrap="none" anchor="ctr"/>
          <a:lstStyle/>
          <a:p>
            <a:endParaRPr lang="en-US"/>
          </a:p>
        </p:txBody>
      </p:sp>
      <p:sp>
        <p:nvSpPr>
          <p:cNvPr id="331180" name="AutoShape 428"/>
          <p:cNvSpPr>
            <a:spLocks noChangeArrowheads="1"/>
          </p:cNvSpPr>
          <p:nvPr/>
        </p:nvSpPr>
        <p:spPr bwMode="auto">
          <a:xfrm>
            <a:off x="5581650" y="1738312"/>
            <a:ext cx="438150" cy="228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CC"/>
          </a:solidFill>
          <a:ln w="9525">
            <a:solidFill>
              <a:schemeClr val="tx1"/>
            </a:solidFill>
            <a:miter lim="800000"/>
            <a:headEnd/>
            <a:tailEnd/>
          </a:ln>
        </p:spPr>
        <p:txBody>
          <a:bodyPr wrap="none" anchor="ctr"/>
          <a:lstStyle/>
          <a:p>
            <a:endParaRPr lang="en-US"/>
          </a:p>
        </p:txBody>
      </p:sp>
      <p:sp>
        <p:nvSpPr>
          <p:cNvPr id="331181" name="Text Box 429"/>
          <p:cNvSpPr txBox="1">
            <a:spLocks noChangeArrowheads="1"/>
          </p:cNvSpPr>
          <p:nvPr/>
        </p:nvSpPr>
        <p:spPr bwMode="auto">
          <a:xfrm>
            <a:off x="1581150" y="1676400"/>
            <a:ext cx="1009650" cy="366712"/>
          </a:xfrm>
          <a:prstGeom prst="rect">
            <a:avLst/>
          </a:prstGeom>
          <a:noFill/>
          <a:ln w="9525">
            <a:noFill/>
            <a:miter lim="800000"/>
            <a:headEnd/>
            <a:tailEnd/>
          </a:ln>
        </p:spPr>
        <p:txBody>
          <a:bodyPr wrap="none">
            <a:spAutoFit/>
          </a:bodyPr>
          <a:lstStyle/>
          <a:p>
            <a:r>
              <a:rPr lang="en-US"/>
              <a:t>Producer</a:t>
            </a:r>
            <a:endParaRPr lang="en-GB"/>
          </a:p>
        </p:txBody>
      </p:sp>
      <p:sp>
        <p:nvSpPr>
          <p:cNvPr id="331182" name="Text Box 430"/>
          <p:cNvSpPr txBox="1">
            <a:spLocks noChangeArrowheads="1"/>
          </p:cNvSpPr>
          <p:nvPr/>
        </p:nvSpPr>
        <p:spPr bwMode="auto">
          <a:xfrm>
            <a:off x="6019800" y="1676400"/>
            <a:ext cx="1123950" cy="366712"/>
          </a:xfrm>
          <a:prstGeom prst="rect">
            <a:avLst/>
          </a:prstGeom>
          <a:noFill/>
          <a:ln w="9525">
            <a:noFill/>
            <a:miter lim="800000"/>
            <a:headEnd/>
            <a:tailEnd/>
          </a:ln>
        </p:spPr>
        <p:txBody>
          <a:bodyPr wrap="none">
            <a:spAutoFit/>
          </a:bodyPr>
          <a:lstStyle/>
          <a:p>
            <a:r>
              <a:rPr lang="en-US"/>
              <a:t>Consumer</a:t>
            </a:r>
            <a:endParaRPr lang="en-GB"/>
          </a:p>
        </p:txBody>
      </p:sp>
      <p:sp>
        <p:nvSpPr>
          <p:cNvPr id="331183" name="Text Box 431"/>
          <p:cNvSpPr txBox="1">
            <a:spLocks noChangeArrowheads="1"/>
          </p:cNvSpPr>
          <p:nvPr/>
        </p:nvSpPr>
        <p:spPr bwMode="auto">
          <a:xfrm>
            <a:off x="3943350" y="1371600"/>
            <a:ext cx="781050" cy="366712"/>
          </a:xfrm>
          <a:prstGeom prst="rect">
            <a:avLst/>
          </a:prstGeom>
          <a:noFill/>
          <a:ln w="9525">
            <a:noFill/>
            <a:miter lim="800000"/>
            <a:headEnd/>
            <a:tailEnd/>
          </a:ln>
        </p:spPr>
        <p:txBody>
          <a:bodyPr wrap="none">
            <a:spAutoFit/>
          </a:bodyPr>
          <a:lstStyle/>
          <a:p>
            <a:r>
              <a:rPr lang="en-US"/>
              <a:t>Buffer</a:t>
            </a:r>
            <a:endParaRPr lang="en-GB"/>
          </a:p>
        </p:txBody>
      </p:sp>
      <p:sp>
        <p:nvSpPr>
          <p:cNvPr id="2" name="Rounded Rectangular Callout 1"/>
          <p:cNvSpPr/>
          <p:nvPr/>
        </p:nvSpPr>
        <p:spPr bwMode="auto">
          <a:xfrm>
            <a:off x="6099810" y="2133600"/>
            <a:ext cx="1909763" cy="381000"/>
          </a:xfrm>
          <a:prstGeom prst="wedgeRoundRectCallout">
            <a:avLst>
              <a:gd name="adj1" fmla="val -95048"/>
              <a:gd name="adj2" fmla="val 119500"/>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Shared variables</a:t>
            </a:r>
          </a:p>
        </p:txBody>
      </p:sp>
      <p:sp>
        <p:nvSpPr>
          <p:cNvPr id="26" name="Rounded Rectangular Callout 25"/>
          <p:cNvSpPr/>
          <p:nvPr/>
        </p:nvSpPr>
        <p:spPr bwMode="auto">
          <a:xfrm>
            <a:off x="6096000" y="2133600"/>
            <a:ext cx="1909763" cy="381000"/>
          </a:xfrm>
          <a:prstGeom prst="wedgeRoundRectCallout">
            <a:avLst>
              <a:gd name="adj1" fmla="val -95048"/>
              <a:gd name="adj2" fmla="val 167500"/>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Shared variables</a:t>
            </a:r>
          </a:p>
        </p:txBody>
      </p:sp>
    </p:spTree>
    <p:extLst>
      <p:ext uri="{BB962C8B-B14F-4D97-AF65-F5344CB8AC3E}">
        <p14:creationId xmlns:p14="http://schemas.microsoft.com/office/powerpoint/2010/main" val="13503937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1170"/>
                                        </p:tgtEl>
                                        <p:attrNameLst>
                                          <p:attrName>style.visibility</p:attrName>
                                        </p:attrNameLst>
                                      </p:cBhvr>
                                      <p:to>
                                        <p:strVal val="visible"/>
                                      </p:to>
                                    </p:set>
                                    <p:animEffect transition="in" filter="wipe(left)">
                                      <p:cBhvr>
                                        <p:cTn id="7" dur="500"/>
                                        <p:tgtEl>
                                          <p:spTgt spid="33117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31171"/>
                                        </p:tgtEl>
                                        <p:attrNameLst>
                                          <p:attrName>style.visibility</p:attrName>
                                        </p:attrNameLst>
                                      </p:cBhvr>
                                      <p:to>
                                        <p:strVal val="visible"/>
                                      </p:to>
                                    </p:set>
                                    <p:animEffect transition="in" filter="wipe(left)">
                                      <p:cBhvr>
                                        <p:cTn id="10" dur="500"/>
                                        <p:tgtEl>
                                          <p:spTgt spid="33117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31172"/>
                                        </p:tgtEl>
                                        <p:attrNameLst>
                                          <p:attrName>style.visibility</p:attrName>
                                        </p:attrNameLst>
                                      </p:cBhvr>
                                      <p:to>
                                        <p:strVal val="visible"/>
                                      </p:to>
                                    </p:set>
                                    <p:animEffect transition="in" filter="wipe(left)">
                                      <p:cBhvr>
                                        <p:cTn id="13" dur="500"/>
                                        <p:tgtEl>
                                          <p:spTgt spid="33117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31173"/>
                                        </p:tgtEl>
                                        <p:attrNameLst>
                                          <p:attrName>style.visibility</p:attrName>
                                        </p:attrNameLst>
                                      </p:cBhvr>
                                      <p:to>
                                        <p:strVal val="visible"/>
                                      </p:to>
                                    </p:set>
                                    <p:animEffect transition="in" filter="wipe(left)">
                                      <p:cBhvr>
                                        <p:cTn id="16" dur="500"/>
                                        <p:tgtEl>
                                          <p:spTgt spid="33117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31174"/>
                                        </p:tgtEl>
                                        <p:attrNameLst>
                                          <p:attrName>style.visibility</p:attrName>
                                        </p:attrNameLst>
                                      </p:cBhvr>
                                      <p:to>
                                        <p:strVal val="visible"/>
                                      </p:to>
                                    </p:set>
                                    <p:animEffect transition="in" filter="wipe(left)">
                                      <p:cBhvr>
                                        <p:cTn id="19" dur="500"/>
                                        <p:tgtEl>
                                          <p:spTgt spid="33117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31175"/>
                                        </p:tgtEl>
                                        <p:attrNameLst>
                                          <p:attrName>style.visibility</p:attrName>
                                        </p:attrNameLst>
                                      </p:cBhvr>
                                      <p:to>
                                        <p:strVal val="visible"/>
                                      </p:to>
                                    </p:set>
                                    <p:animEffect transition="in" filter="wipe(left)">
                                      <p:cBhvr>
                                        <p:cTn id="22" dur="500"/>
                                        <p:tgtEl>
                                          <p:spTgt spid="33117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31176"/>
                                        </p:tgtEl>
                                        <p:attrNameLst>
                                          <p:attrName>style.visibility</p:attrName>
                                        </p:attrNameLst>
                                      </p:cBhvr>
                                      <p:to>
                                        <p:strVal val="visible"/>
                                      </p:to>
                                    </p:set>
                                    <p:animEffect transition="in" filter="wipe(left)">
                                      <p:cBhvr>
                                        <p:cTn id="25" dur="500"/>
                                        <p:tgtEl>
                                          <p:spTgt spid="33117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31177"/>
                                        </p:tgtEl>
                                        <p:attrNameLst>
                                          <p:attrName>style.visibility</p:attrName>
                                        </p:attrNameLst>
                                      </p:cBhvr>
                                      <p:to>
                                        <p:strVal val="visible"/>
                                      </p:to>
                                    </p:set>
                                    <p:animEffect transition="in" filter="wipe(left)">
                                      <p:cBhvr>
                                        <p:cTn id="28" dur="500"/>
                                        <p:tgtEl>
                                          <p:spTgt spid="33117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31178"/>
                                        </p:tgtEl>
                                        <p:attrNameLst>
                                          <p:attrName>style.visibility</p:attrName>
                                        </p:attrNameLst>
                                      </p:cBhvr>
                                      <p:to>
                                        <p:strVal val="visible"/>
                                      </p:to>
                                    </p:set>
                                    <p:animEffect transition="in" filter="wipe(left)">
                                      <p:cBhvr>
                                        <p:cTn id="31" dur="500"/>
                                        <p:tgtEl>
                                          <p:spTgt spid="33117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31179"/>
                                        </p:tgtEl>
                                        <p:attrNameLst>
                                          <p:attrName>style.visibility</p:attrName>
                                        </p:attrNameLst>
                                      </p:cBhvr>
                                      <p:to>
                                        <p:strVal val="visible"/>
                                      </p:to>
                                    </p:set>
                                    <p:animEffect transition="in" filter="wipe(left)">
                                      <p:cBhvr>
                                        <p:cTn id="34" dur="500"/>
                                        <p:tgtEl>
                                          <p:spTgt spid="331179"/>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31180"/>
                                        </p:tgtEl>
                                        <p:attrNameLst>
                                          <p:attrName>style.visibility</p:attrName>
                                        </p:attrNameLst>
                                      </p:cBhvr>
                                      <p:to>
                                        <p:strVal val="visible"/>
                                      </p:to>
                                    </p:set>
                                    <p:animEffect transition="in" filter="wipe(left)">
                                      <p:cBhvr>
                                        <p:cTn id="37" dur="500"/>
                                        <p:tgtEl>
                                          <p:spTgt spid="33118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31181"/>
                                        </p:tgtEl>
                                        <p:attrNameLst>
                                          <p:attrName>style.visibility</p:attrName>
                                        </p:attrNameLst>
                                      </p:cBhvr>
                                      <p:to>
                                        <p:strVal val="visible"/>
                                      </p:to>
                                    </p:set>
                                    <p:animEffect transition="in" filter="wipe(left)">
                                      <p:cBhvr>
                                        <p:cTn id="40" dur="500"/>
                                        <p:tgtEl>
                                          <p:spTgt spid="331181"/>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31182"/>
                                        </p:tgtEl>
                                        <p:attrNameLst>
                                          <p:attrName>style.visibility</p:attrName>
                                        </p:attrNameLst>
                                      </p:cBhvr>
                                      <p:to>
                                        <p:strVal val="visible"/>
                                      </p:to>
                                    </p:set>
                                    <p:animEffect transition="in" filter="wipe(left)">
                                      <p:cBhvr>
                                        <p:cTn id="43" dur="500"/>
                                        <p:tgtEl>
                                          <p:spTgt spid="331182"/>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31183"/>
                                        </p:tgtEl>
                                        <p:attrNameLst>
                                          <p:attrName>style.visibility</p:attrName>
                                        </p:attrNameLst>
                                      </p:cBhvr>
                                      <p:to>
                                        <p:strVal val="visible"/>
                                      </p:to>
                                    </p:set>
                                    <p:animEffect transition="in" filter="wipe(left)">
                                      <p:cBhvr>
                                        <p:cTn id="46" dur="500"/>
                                        <p:tgtEl>
                                          <p:spTgt spid="33118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331166"/>
                                        </p:tgtEl>
                                        <p:attrNameLst>
                                          <p:attrName>style.visibility</p:attrName>
                                        </p:attrNameLst>
                                      </p:cBhvr>
                                      <p:to>
                                        <p:strVal val="visible"/>
                                      </p:to>
                                    </p:set>
                                    <p:animEffect transition="in" filter="wipe(up)">
                                      <p:cBhvr>
                                        <p:cTn id="51" dur="500"/>
                                        <p:tgtEl>
                                          <p:spTgt spid="331166"/>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331167"/>
                                        </p:tgtEl>
                                        <p:attrNameLst>
                                          <p:attrName>style.visibility</p:attrName>
                                        </p:attrNameLst>
                                      </p:cBhvr>
                                      <p:to>
                                        <p:strVal val="visible"/>
                                      </p:to>
                                    </p:set>
                                    <p:animEffect transition="in" filter="wipe(up)">
                                      <p:cBhvr>
                                        <p:cTn id="54" dur="500"/>
                                        <p:tgtEl>
                                          <p:spTgt spid="331167"/>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331163"/>
                                        </p:tgtEl>
                                        <p:attrNameLst>
                                          <p:attrName>style.visibility</p:attrName>
                                        </p:attrNameLst>
                                      </p:cBhvr>
                                      <p:to>
                                        <p:strVal val="visible"/>
                                      </p:to>
                                    </p:set>
                                    <p:animEffect transition="in" filter="wipe(up)">
                                      <p:cBhvr>
                                        <p:cTn id="57" dur="500"/>
                                        <p:tgtEl>
                                          <p:spTgt spid="331163"/>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331164"/>
                                        </p:tgtEl>
                                        <p:attrNameLst>
                                          <p:attrName>style.visibility</p:attrName>
                                        </p:attrNameLst>
                                      </p:cBhvr>
                                      <p:to>
                                        <p:strVal val="visible"/>
                                      </p:to>
                                    </p:set>
                                    <p:animEffect transition="in" filter="wipe(up)">
                                      <p:cBhvr>
                                        <p:cTn id="60" dur="500"/>
                                        <p:tgtEl>
                                          <p:spTgt spid="331164"/>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331165"/>
                                        </p:tgtEl>
                                        <p:attrNameLst>
                                          <p:attrName>style.visibility</p:attrName>
                                        </p:attrNameLst>
                                      </p:cBhvr>
                                      <p:to>
                                        <p:strVal val="visible"/>
                                      </p:to>
                                    </p:set>
                                    <p:animEffect transition="in" filter="wipe(up)">
                                      <p:cBhvr>
                                        <p:cTn id="63" dur="500"/>
                                        <p:tgtEl>
                                          <p:spTgt spid="331165"/>
                                        </p:tgtEl>
                                      </p:cBhvr>
                                    </p:animEffect>
                                  </p:childTnLst>
                                </p:cTn>
                              </p:par>
                            </p:childTnLst>
                          </p:cTn>
                        </p:par>
                        <p:par>
                          <p:cTn id="64" fill="hold" nodeType="afterGroup">
                            <p:stCondLst>
                              <p:cond delay="500"/>
                            </p:stCondLst>
                            <p:childTnLst>
                              <p:par>
                                <p:cTn id="65" presetID="22" presetClass="entr" presetSubtype="8" fill="hold" grpId="0" nodeType="afterEffect">
                                  <p:stCondLst>
                                    <p:cond delay="0"/>
                                  </p:stCondLst>
                                  <p:childTnLst>
                                    <p:set>
                                      <p:cBhvr>
                                        <p:cTn id="66" dur="1" fill="hold">
                                          <p:stCondLst>
                                            <p:cond delay="0"/>
                                          </p:stCondLst>
                                        </p:cTn>
                                        <p:tgtEl>
                                          <p:spTgt spid="331168"/>
                                        </p:tgtEl>
                                        <p:attrNameLst>
                                          <p:attrName>style.visibility</p:attrName>
                                        </p:attrNameLst>
                                      </p:cBhvr>
                                      <p:to>
                                        <p:strVal val="visible"/>
                                      </p:to>
                                    </p:set>
                                    <p:animEffect transition="in" filter="wipe(left)">
                                      <p:cBhvr>
                                        <p:cTn id="67" dur="2000"/>
                                        <p:tgtEl>
                                          <p:spTgt spid="331168"/>
                                        </p:tgtEl>
                                      </p:cBhvr>
                                    </p:animEffect>
                                  </p:childTnLst>
                                </p:cTn>
                              </p:par>
                            </p:childTnLst>
                          </p:cTn>
                        </p:par>
                        <p:par>
                          <p:cTn id="68" fill="hold">
                            <p:stCondLst>
                              <p:cond delay="2500"/>
                            </p:stCondLst>
                            <p:childTnLst>
                              <p:par>
                                <p:cTn id="69" presetID="22" presetClass="entr" presetSubtype="4" fill="hold" grpId="0" nodeType="after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wipe(down)">
                                      <p:cBhvr>
                                        <p:cTn id="71" dur="500"/>
                                        <p:tgtEl>
                                          <p:spTgt spid="2"/>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wipe(down)">
                                      <p:cBhvr>
                                        <p:cTn id="7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166" grpId="0" animBg="1"/>
      <p:bldP spid="331167" grpId="0" animBg="1"/>
      <p:bldP spid="331163" grpId="0"/>
      <p:bldP spid="331164" grpId="0"/>
      <p:bldP spid="331165" grpId="0"/>
      <p:bldP spid="331168" grpId="0"/>
      <p:bldP spid="331170" grpId="0" animBg="1"/>
      <p:bldP spid="331171" grpId="0" animBg="1"/>
      <p:bldP spid="331172" grpId="0" animBg="1"/>
      <p:bldP spid="331173" grpId="0" animBg="1"/>
      <p:bldP spid="331174" grpId="0" animBg="1"/>
      <p:bldP spid="331175" grpId="0" animBg="1"/>
      <p:bldP spid="331176" grpId="0" animBg="1"/>
      <p:bldP spid="331177" grpId="0" animBg="1"/>
      <p:bldP spid="331178" grpId="0" animBg="1"/>
      <p:bldP spid="331179" grpId="0" animBg="1"/>
      <p:bldP spid="331180" grpId="0" animBg="1"/>
      <p:bldP spid="331181" grpId="0"/>
      <p:bldP spid="331182" grpId="0"/>
      <p:bldP spid="331183" grpId="0"/>
      <p:bldP spid="2" grpId="0" animBg="1"/>
      <p:bldP spid="26"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p:spPr>
        <p:txBody>
          <a:bodyPr/>
          <a:lstStyle/>
          <a:p>
            <a:fld id="{8CD37426-AAE4-494D-9E3E-241C6E492F6C}" type="slidenum">
              <a:rPr lang="en-US" smtClean="0"/>
              <a:pPr/>
              <a:t>131</a:t>
            </a:fld>
            <a:endParaRPr lang="en-US"/>
          </a:p>
        </p:txBody>
      </p:sp>
      <p:sp>
        <p:nvSpPr>
          <p:cNvPr id="19459" name="Rectangle 2"/>
          <p:cNvSpPr>
            <a:spLocks noGrp="1" noChangeArrowheads="1"/>
          </p:cNvSpPr>
          <p:nvPr>
            <p:ph type="title"/>
          </p:nvPr>
        </p:nvSpPr>
        <p:spPr>
          <a:xfrm>
            <a:off x="1143000" y="76200"/>
            <a:ext cx="7924800" cy="623888"/>
          </a:xfrm>
        </p:spPr>
        <p:txBody>
          <a:bodyPr/>
          <a:lstStyle/>
          <a:p>
            <a:pPr eaLnBrk="1" hangingPunct="1"/>
            <a:r>
              <a:rPr lang="en-US" sz="2800" dirty="0"/>
              <a:t>A Potential Problem in Applying Locks: Deadlock</a:t>
            </a:r>
          </a:p>
        </p:txBody>
      </p:sp>
      <p:sp>
        <p:nvSpPr>
          <p:cNvPr id="19460" name="Text Box 4"/>
          <p:cNvSpPr txBox="1">
            <a:spLocks noChangeArrowheads="1"/>
          </p:cNvSpPr>
          <p:nvPr/>
        </p:nvSpPr>
        <p:spPr bwMode="auto">
          <a:xfrm>
            <a:off x="228600" y="1143000"/>
            <a:ext cx="8382000" cy="2678113"/>
          </a:xfrm>
          <a:prstGeom prst="rect">
            <a:avLst/>
          </a:prstGeom>
          <a:noFill/>
          <a:ln w="9525">
            <a:noFill/>
            <a:miter lim="800000"/>
            <a:headEnd/>
            <a:tailEnd/>
          </a:ln>
        </p:spPr>
        <p:txBody>
          <a:bodyPr>
            <a:spAutoFit/>
          </a:bodyPr>
          <a:lstStyle/>
          <a:p>
            <a:pPr marL="234950" indent="-234950">
              <a:buFontTx/>
              <a:buChar char="•"/>
            </a:pPr>
            <a:r>
              <a:rPr lang="en-US" sz="2400"/>
              <a:t>A </a:t>
            </a:r>
            <a:r>
              <a:rPr lang="en-US" sz="2400" b="1"/>
              <a:t>deadlock</a:t>
            </a:r>
            <a:r>
              <a:rPr lang="en-US" sz="2400"/>
              <a:t> is a situation wherein two or more competing actions are waiting for the other to finish, and thus neither ever does. </a:t>
            </a:r>
          </a:p>
          <a:p>
            <a:pPr marL="234950" indent="-234950">
              <a:buFontTx/>
              <a:buChar char="•"/>
            </a:pPr>
            <a:r>
              <a:rPr lang="en-US" sz="2400"/>
              <a:t>A typical situation is, two or more threads need more than one resource to proceed, and each holds (locks) one resource while waiting for other threads to release the resources.</a:t>
            </a:r>
          </a:p>
          <a:p>
            <a:pPr marL="234950" indent="-234950"/>
            <a:endParaRPr lang="en-US" sz="2400"/>
          </a:p>
        </p:txBody>
      </p:sp>
      <p:grpSp>
        <p:nvGrpSpPr>
          <p:cNvPr id="2" name="Group 22"/>
          <p:cNvGrpSpPr>
            <a:grpSpLocks/>
          </p:cNvGrpSpPr>
          <p:nvPr/>
        </p:nvGrpSpPr>
        <p:grpSpPr bwMode="auto">
          <a:xfrm>
            <a:off x="838200" y="3733800"/>
            <a:ext cx="3562351" cy="2819400"/>
            <a:chOff x="528" y="2352"/>
            <a:chExt cx="2244" cy="1776"/>
          </a:xfrm>
        </p:grpSpPr>
        <p:sp>
          <p:nvSpPr>
            <p:cNvPr id="19470" name="Rectangle 8"/>
            <p:cNvSpPr>
              <a:spLocks noChangeArrowheads="1"/>
            </p:cNvSpPr>
            <p:nvPr/>
          </p:nvSpPr>
          <p:spPr bwMode="auto">
            <a:xfrm>
              <a:off x="1056" y="2832"/>
              <a:ext cx="1488" cy="1296"/>
            </a:xfrm>
            <a:prstGeom prst="rect">
              <a:avLst/>
            </a:prstGeom>
            <a:solidFill>
              <a:srgbClr val="FFFFCC"/>
            </a:solidFill>
            <a:ln w="9525">
              <a:solidFill>
                <a:schemeClr val="tx1"/>
              </a:solidFill>
              <a:miter lim="800000"/>
              <a:headEnd/>
              <a:tailEnd/>
            </a:ln>
          </p:spPr>
          <p:txBody>
            <a:bodyPr wrap="none" anchor="ctr"/>
            <a:lstStyle/>
            <a:p>
              <a:endParaRPr lang="en-US"/>
            </a:p>
          </p:txBody>
        </p:sp>
        <p:sp>
          <p:nvSpPr>
            <p:cNvPr id="19471" name="Rectangle 9"/>
            <p:cNvSpPr>
              <a:spLocks noChangeArrowheads="1"/>
            </p:cNvSpPr>
            <p:nvPr/>
          </p:nvSpPr>
          <p:spPr bwMode="auto">
            <a:xfrm>
              <a:off x="1200" y="3504"/>
              <a:ext cx="1200" cy="384"/>
            </a:xfrm>
            <a:prstGeom prst="rect">
              <a:avLst/>
            </a:prstGeom>
            <a:solidFill>
              <a:srgbClr val="CCECFF"/>
            </a:solidFill>
            <a:ln w="9525">
              <a:solidFill>
                <a:schemeClr val="tx1"/>
              </a:solidFill>
              <a:miter lim="800000"/>
              <a:headEnd/>
              <a:tailEnd/>
            </a:ln>
          </p:spPr>
          <p:txBody>
            <a:bodyPr wrap="none" anchor="ctr"/>
            <a:lstStyle/>
            <a:p>
              <a:endParaRPr lang="en-US"/>
            </a:p>
          </p:txBody>
        </p:sp>
        <p:sp>
          <p:nvSpPr>
            <p:cNvPr id="19472" name="Line 10"/>
            <p:cNvSpPr>
              <a:spLocks noChangeShapeType="1"/>
            </p:cNvSpPr>
            <p:nvPr/>
          </p:nvSpPr>
          <p:spPr bwMode="auto">
            <a:xfrm>
              <a:off x="1816" y="2544"/>
              <a:ext cx="0" cy="288"/>
            </a:xfrm>
            <a:prstGeom prst="line">
              <a:avLst/>
            </a:prstGeom>
            <a:noFill/>
            <a:ln w="9525">
              <a:solidFill>
                <a:schemeClr val="tx1"/>
              </a:solidFill>
              <a:round/>
              <a:headEnd/>
              <a:tailEnd type="triangle" w="med" len="med"/>
            </a:ln>
          </p:spPr>
          <p:txBody>
            <a:bodyPr/>
            <a:lstStyle/>
            <a:p>
              <a:endParaRPr lang="en-US"/>
            </a:p>
          </p:txBody>
        </p:sp>
        <p:sp>
          <p:nvSpPr>
            <p:cNvPr id="19473" name="Text Box 11"/>
            <p:cNvSpPr txBox="1">
              <a:spLocks noChangeArrowheads="1"/>
            </p:cNvSpPr>
            <p:nvPr/>
          </p:nvSpPr>
          <p:spPr bwMode="auto">
            <a:xfrm>
              <a:off x="576" y="2352"/>
              <a:ext cx="2196" cy="407"/>
            </a:xfrm>
            <a:prstGeom prst="rect">
              <a:avLst/>
            </a:prstGeom>
            <a:noFill/>
            <a:ln w="9525">
              <a:noFill/>
              <a:miter lim="800000"/>
              <a:headEnd/>
              <a:tailEnd/>
            </a:ln>
          </p:spPr>
          <p:txBody>
            <a:bodyPr wrap="none">
              <a:spAutoFit/>
            </a:bodyPr>
            <a:lstStyle/>
            <a:p>
              <a:r>
                <a:rPr lang="en-US" dirty="0"/>
                <a:t>Acquire resource1 (</a:t>
              </a:r>
              <a:r>
                <a:rPr lang="en-US" dirty="0">
                  <a:solidFill>
                    <a:srgbClr val="0000FF"/>
                  </a:solidFill>
                </a:rPr>
                <a:t>available items</a:t>
              </a:r>
              <a:r>
                <a:rPr lang="en-US" dirty="0"/>
                <a:t>)</a:t>
              </a:r>
            </a:p>
            <a:p>
              <a:r>
                <a:rPr lang="en-US" dirty="0"/>
                <a:t>and </a:t>
              </a:r>
              <a:r>
                <a:rPr lang="en-US" dirty="0">
                  <a:solidFill>
                    <a:srgbClr val="FF0000"/>
                  </a:solidFill>
                </a:rPr>
                <a:t>lock</a:t>
              </a:r>
              <a:r>
                <a:rPr lang="en-US" dirty="0"/>
                <a:t> resource 1</a:t>
              </a:r>
            </a:p>
          </p:txBody>
        </p:sp>
        <p:sp>
          <p:nvSpPr>
            <p:cNvPr id="19474" name="Line 12"/>
            <p:cNvSpPr>
              <a:spLocks noChangeShapeType="1"/>
            </p:cNvSpPr>
            <p:nvPr/>
          </p:nvSpPr>
          <p:spPr bwMode="auto">
            <a:xfrm>
              <a:off x="1816" y="3216"/>
              <a:ext cx="0" cy="288"/>
            </a:xfrm>
            <a:prstGeom prst="line">
              <a:avLst/>
            </a:prstGeom>
            <a:noFill/>
            <a:ln w="9525">
              <a:solidFill>
                <a:schemeClr val="tx1"/>
              </a:solidFill>
              <a:round/>
              <a:headEnd/>
              <a:tailEnd type="triangle" w="med" len="med"/>
            </a:ln>
          </p:spPr>
          <p:txBody>
            <a:bodyPr/>
            <a:lstStyle/>
            <a:p>
              <a:endParaRPr lang="en-US"/>
            </a:p>
          </p:txBody>
        </p:sp>
        <p:sp>
          <p:nvSpPr>
            <p:cNvPr id="19475" name="Text Box 13"/>
            <p:cNvSpPr txBox="1">
              <a:spLocks noChangeArrowheads="1"/>
            </p:cNvSpPr>
            <p:nvPr/>
          </p:nvSpPr>
          <p:spPr bwMode="auto">
            <a:xfrm>
              <a:off x="1104" y="3034"/>
              <a:ext cx="712" cy="404"/>
            </a:xfrm>
            <a:prstGeom prst="rect">
              <a:avLst/>
            </a:prstGeom>
            <a:noFill/>
            <a:ln w="9525">
              <a:noFill/>
              <a:miter lim="800000"/>
              <a:headEnd/>
              <a:tailEnd/>
            </a:ln>
          </p:spPr>
          <p:txBody>
            <a:bodyPr wrap="none">
              <a:spAutoFit/>
            </a:bodyPr>
            <a:lstStyle/>
            <a:p>
              <a:r>
                <a:rPr lang="en-US"/>
                <a:t>Wait for </a:t>
              </a:r>
            </a:p>
            <a:p>
              <a:r>
                <a:rPr lang="en-US"/>
                <a:t>resource 2</a:t>
              </a:r>
            </a:p>
          </p:txBody>
        </p:sp>
        <p:sp>
          <p:nvSpPr>
            <p:cNvPr id="19476" name="Text Box 20"/>
            <p:cNvSpPr txBox="1">
              <a:spLocks noChangeArrowheads="1"/>
            </p:cNvSpPr>
            <p:nvPr/>
          </p:nvSpPr>
          <p:spPr bwMode="auto">
            <a:xfrm>
              <a:off x="528" y="3292"/>
              <a:ext cx="524" cy="404"/>
            </a:xfrm>
            <a:prstGeom prst="rect">
              <a:avLst/>
            </a:prstGeom>
            <a:noFill/>
            <a:ln w="9525">
              <a:noFill/>
              <a:miter lim="800000"/>
              <a:headEnd/>
              <a:tailEnd/>
            </a:ln>
          </p:spPr>
          <p:txBody>
            <a:bodyPr wrap="none">
              <a:spAutoFit/>
            </a:bodyPr>
            <a:lstStyle/>
            <a:p>
              <a:pPr algn="ctr"/>
              <a:r>
                <a:rPr lang="en-US"/>
                <a:t>Thread</a:t>
              </a:r>
            </a:p>
            <a:p>
              <a:pPr algn="ctr"/>
              <a:r>
                <a:rPr lang="en-US"/>
                <a:t>1</a:t>
              </a:r>
            </a:p>
          </p:txBody>
        </p:sp>
      </p:grpSp>
      <p:grpSp>
        <p:nvGrpSpPr>
          <p:cNvPr id="3" name="Group 23"/>
          <p:cNvGrpSpPr>
            <a:grpSpLocks/>
          </p:cNvGrpSpPr>
          <p:nvPr/>
        </p:nvGrpSpPr>
        <p:grpSpPr bwMode="auto">
          <a:xfrm>
            <a:off x="4730752" y="3733800"/>
            <a:ext cx="3416301" cy="2851150"/>
            <a:chOff x="2980" y="2352"/>
            <a:chExt cx="2152" cy="1796"/>
          </a:xfrm>
        </p:grpSpPr>
        <p:sp>
          <p:nvSpPr>
            <p:cNvPr id="19463" name="Rectangle 14"/>
            <p:cNvSpPr>
              <a:spLocks noChangeArrowheads="1"/>
            </p:cNvSpPr>
            <p:nvPr/>
          </p:nvSpPr>
          <p:spPr bwMode="auto">
            <a:xfrm>
              <a:off x="3504" y="2852"/>
              <a:ext cx="1488" cy="1296"/>
            </a:xfrm>
            <a:prstGeom prst="rect">
              <a:avLst/>
            </a:prstGeom>
            <a:solidFill>
              <a:srgbClr val="CCECFF"/>
            </a:solidFill>
            <a:ln w="9525">
              <a:solidFill>
                <a:schemeClr val="tx1"/>
              </a:solidFill>
              <a:miter lim="800000"/>
              <a:headEnd/>
              <a:tailEnd/>
            </a:ln>
          </p:spPr>
          <p:txBody>
            <a:bodyPr wrap="none" anchor="ctr"/>
            <a:lstStyle/>
            <a:p>
              <a:endParaRPr lang="en-US"/>
            </a:p>
          </p:txBody>
        </p:sp>
        <p:sp>
          <p:nvSpPr>
            <p:cNvPr id="19464" name="Rectangle 15"/>
            <p:cNvSpPr>
              <a:spLocks noChangeArrowheads="1"/>
            </p:cNvSpPr>
            <p:nvPr/>
          </p:nvSpPr>
          <p:spPr bwMode="auto">
            <a:xfrm>
              <a:off x="3648" y="3524"/>
              <a:ext cx="1200" cy="384"/>
            </a:xfrm>
            <a:prstGeom prst="rect">
              <a:avLst/>
            </a:prstGeom>
            <a:solidFill>
              <a:srgbClr val="FFFFCC"/>
            </a:solidFill>
            <a:ln w="9525">
              <a:solidFill>
                <a:schemeClr val="tx1"/>
              </a:solidFill>
              <a:miter lim="800000"/>
              <a:headEnd/>
              <a:tailEnd/>
            </a:ln>
          </p:spPr>
          <p:txBody>
            <a:bodyPr wrap="none" anchor="ctr"/>
            <a:lstStyle/>
            <a:p>
              <a:endParaRPr lang="en-US"/>
            </a:p>
          </p:txBody>
        </p:sp>
        <p:sp>
          <p:nvSpPr>
            <p:cNvPr id="19465" name="Line 16"/>
            <p:cNvSpPr>
              <a:spLocks noChangeShapeType="1"/>
            </p:cNvSpPr>
            <p:nvPr/>
          </p:nvSpPr>
          <p:spPr bwMode="auto">
            <a:xfrm>
              <a:off x="4264" y="2564"/>
              <a:ext cx="0" cy="288"/>
            </a:xfrm>
            <a:prstGeom prst="line">
              <a:avLst/>
            </a:prstGeom>
            <a:noFill/>
            <a:ln w="9525">
              <a:solidFill>
                <a:schemeClr val="tx1"/>
              </a:solidFill>
              <a:round/>
              <a:headEnd/>
              <a:tailEnd type="triangle" w="med" len="med"/>
            </a:ln>
          </p:spPr>
          <p:txBody>
            <a:bodyPr/>
            <a:lstStyle/>
            <a:p>
              <a:endParaRPr lang="en-US"/>
            </a:p>
          </p:txBody>
        </p:sp>
        <p:sp>
          <p:nvSpPr>
            <p:cNvPr id="19466" name="Text Box 17"/>
            <p:cNvSpPr txBox="1">
              <a:spLocks noChangeArrowheads="1"/>
            </p:cNvSpPr>
            <p:nvPr/>
          </p:nvSpPr>
          <p:spPr bwMode="auto">
            <a:xfrm>
              <a:off x="3024" y="2352"/>
              <a:ext cx="2108" cy="407"/>
            </a:xfrm>
            <a:prstGeom prst="rect">
              <a:avLst/>
            </a:prstGeom>
            <a:noFill/>
            <a:ln w="9525">
              <a:noFill/>
              <a:miter lim="800000"/>
              <a:headEnd/>
              <a:tailEnd/>
            </a:ln>
          </p:spPr>
          <p:txBody>
            <a:bodyPr wrap="none">
              <a:spAutoFit/>
            </a:bodyPr>
            <a:lstStyle/>
            <a:p>
              <a:r>
                <a:rPr lang="en-US" dirty="0"/>
                <a:t>Acquire resource2 (</a:t>
              </a:r>
              <a:r>
                <a:rPr lang="en-US" dirty="0">
                  <a:solidFill>
                    <a:srgbClr val="0000FF"/>
                  </a:solidFill>
                </a:rPr>
                <a:t>shopping cart</a:t>
              </a:r>
              <a:r>
                <a:rPr lang="en-US" dirty="0"/>
                <a:t>)</a:t>
              </a:r>
            </a:p>
            <a:p>
              <a:r>
                <a:rPr lang="en-US" dirty="0"/>
                <a:t>and </a:t>
              </a:r>
              <a:r>
                <a:rPr lang="en-US" dirty="0">
                  <a:solidFill>
                    <a:srgbClr val="FF0000"/>
                  </a:solidFill>
                </a:rPr>
                <a:t>lock</a:t>
              </a:r>
              <a:r>
                <a:rPr lang="en-US" dirty="0"/>
                <a:t> resource 2</a:t>
              </a:r>
            </a:p>
          </p:txBody>
        </p:sp>
        <p:sp>
          <p:nvSpPr>
            <p:cNvPr id="19467" name="Line 18"/>
            <p:cNvSpPr>
              <a:spLocks noChangeShapeType="1"/>
            </p:cNvSpPr>
            <p:nvPr/>
          </p:nvSpPr>
          <p:spPr bwMode="auto">
            <a:xfrm>
              <a:off x="4264" y="3236"/>
              <a:ext cx="0" cy="288"/>
            </a:xfrm>
            <a:prstGeom prst="line">
              <a:avLst/>
            </a:prstGeom>
            <a:noFill/>
            <a:ln w="9525">
              <a:solidFill>
                <a:schemeClr val="tx1"/>
              </a:solidFill>
              <a:round/>
              <a:headEnd/>
              <a:tailEnd type="triangle" w="med" len="med"/>
            </a:ln>
          </p:spPr>
          <p:txBody>
            <a:bodyPr/>
            <a:lstStyle/>
            <a:p>
              <a:endParaRPr lang="en-US"/>
            </a:p>
          </p:txBody>
        </p:sp>
        <p:sp>
          <p:nvSpPr>
            <p:cNvPr id="19468" name="Text Box 19"/>
            <p:cNvSpPr txBox="1">
              <a:spLocks noChangeArrowheads="1"/>
            </p:cNvSpPr>
            <p:nvPr/>
          </p:nvSpPr>
          <p:spPr bwMode="auto">
            <a:xfrm>
              <a:off x="3552" y="3054"/>
              <a:ext cx="712" cy="404"/>
            </a:xfrm>
            <a:prstGeom prst="rect">
              <a:avLst/>
            </a:prstGeom>
            <a:noFill/>
            <a:ln w="9525">
              <a:noFill/>
              <a:miter lim="800000"/>
              <a:headEnd/>
              <a:tailEnd/>
            </a:ln>
          </p:spPr>
          <p:txBody>
            <a:bodyPr wrap="none">
              <a:spAutoFit/>
            </a:bodyPr>
            <a:lstStyle/>
            <a:p>
              <a:r>
                <a:rPr lang="en-US"/>
                <a:t>Wait for </a:t>
              </a:r>
            </a:p>
            <a:p>
              <a:r>
                <a:rPr lang="en-US"/>
                <a:t>resource 1</a:t>
              </a:r>
            </a:p>
          </p:txBody>
        </p:sp>
        <p:sp>
          <p:nvSpPr>
            <p:cNvPr id="19469" name="Text Box 21"/>
            <p:cNvSpPr txBox="1">
              <a:spLocks noChangeArrowheads="1"/>
            </p:cNvSpPr>
            <p:nvPr/>
          </p:nvSpPr>
          <p:spPr bwMode="auto">
            <a:xfrm>
              <a:off x="2980" y="3292"/>
              <a:ext cx="524" cy="404"/>
            </a:xfrm>
            <a:prstGeom prst="rect">
              <a:avLst/>
            </a:prstGeom>
            <a:noFill/>
            <a:ln w="9525">
              <a:noFill/>
              <a:miter lim="800000"/>
              <a:headEnd/>
              <a:tailEnd/>
            </a:ln>
          </p:spPr>
          <p:txBody>
            <a:bodyPr wrap="none">
              <a:spAutoFit/>
            </a:bodyPr>
            <a:lstStyle/>
            <a:p>
              <a:pPr algn="ctr"/>
              <a:r>
                <a:rPr lang="en-US"/>
                <a:t>Thread</a:t>
              </a:r>
            </a:p>
            <a:p>
              <a:pPr algn="ctr"/>
              <a:r>
                <a:rPr lang="en-US"/>
                <a:t>2</a:t>
              </a:r>
            </a:p>
          </p:txBody>
        </p:sp>
      </p:grpSp>
    </p:spTree>
    <p:extLst>
      <p:ext uri="{BB962C8B-B14F-4D97-AF65-F5344CB8AC3E}">
        <p14:creationId xmlns:p14="http://schemas.microsoft.com/office/powerpoint/2010/main" val="2182307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p:spPr>
        <p:txBody>
          <a:bodyPr/>
          <a:lstStyle/>
          <a:p>
            <a:fld id="{0DC19164-672A-4F8F-B9F7-36668F485EF5}" type="slidenum">
              <a:rPr lang="en-US" smtClean="0"/>
              <a:pPr/>
              <a:t>132</a:t>
            </a:fld>
            <a:endParaRPr lang="en-US"/>
          </a:p>
        </p:txBody>
      </p:sp>
      <p:pic>
        <p:nvPicPr>
          <p:cNvPr id="465945" name="Picture 25"/>
          <p:cNvPicPr>
            <a:picLocks noChangeAspect="1" noChangeArrowheads="1"/>
          </p:cNvPicPr>
          <p:nvPr/>
        </p:nvPicPr>
        <p:blipFill>
          <a:blip r:embed="rId3" cstate="print"/>
          <a:srcRect/>
          <a:stretch>
            <a:fillRect/>
          </a:stretch>
        </p:blipFill>
        <p:spPr bwMode="auto">
          <a:xfrm>
            <a:off x="5205413" y="1662113"/>
            <a:ext cx="3176587" cy="3138487"/>
          </a:xfrm>
          <a:prstGeom prst="rect">
            <a:avLst/>
          </a:prstGeom>
          <a:noFill/>
          <a:ln w="9525">
            <a:noFill/>
            <a:miter lim="800000"/>
            <a:headEnd/>
            <a:tailEnd/>
          </a:ln>
        </p:spPr>
      </p:pic>
      <p:pic>
        <p:nvPicPr>
          <p:cNvPr id="20484" name="Picture 24"/>
          <p:cNvPicPr>
            <a:picLocks noChangeAspect="1" noChangeArrowheads="1"/>
          </p:cNvPicPr>
          <p:nvPr/>
        </p:nvPicPr>
        <p:blipFill>
          <a:blip r:embed="rId4" cstate="print"/>
          <a:srcRect/>
          <a:stretch>
            <a:fillRect/>
          </a:stretch>
        </p:blipFill>
        <p:spPr bwMode="auto">
          <a:xfrm>
            <a:off x="609600" y="1676400"/>
            <a:ext cx="3200400" cy="3175000"/>
          </a:xfrm>
          <a:prstGeom prst="rect">
            <a:avLst/>
          </a:prstGeom>
          <a:noFill/>
          <a:ln w="9525">
            <a:noFill/>
            <a:miter lim="800000"/>
            <a:headEnd/>
            <a:tailEnd/>
          </a:ln>
        </p:spPr>
      </p:pic>
      <p:sp>
        <p:nvSpPr>
          <p:cNvPr id="20485" name="Rectangle 2"/>
          <p:cNvSpPr>
            <a:spLocks noGrp="1" noChangeArrowheads="1"/>
          </p:cNvSpPr>
          <p:nvPr>
            <p:ph type="title"/>
          </p:nvPr>
        </p:nvSpPr>
        <p:spPr/>
        <p:txBody>
          <a:bodyPr/>
          <a:lstStyle/>
          <a:p>
            <a:pPr eaLnBrk="1" hangingPunct="1"/>
            <a:r>
              <a:rPr lang="en-US" dirty="0"/>
              <a:t>Traffic Deadlock (multi-party deadlock)</a:t>
            </a:r>
          </a:p>
        </p:txBody>
      </p:sp>
      <p:sp>
        <p:nvSpPr>
          <p:cNvPr id="20486" name="Text Box 9"/>
          <p:cNvSpPr txBox="1">
            <a:spLocks noChangeArrowheads="1"/>
          </p:cNvSpPr>
          <p:nvPr/>
        </p:nvSpPr>
        <p:spPr bwMode="auto">
          <a:xfrm>
            <a:off x="228600" y="5410200"/>
            <a:ext cx="4217988" cy="923925"/>
          </a:xfrm>
          <a:prstGeom prst="rect">
            <a:avLst/>
          </a:prstGeom>
          <a:noFill/>
          <a:ln w="9525">
            <a:noFill/>
            <a:miter lim="800000"/>
            <a:headEnd/>
            <a:tailEnd/>
          </a:ln>
        </p:spPr>
        <p:txBody>
          <a:bodyPr wrap="none">
            <a:spAutoFit/>
          </a:bodyPr>
          <a:lstStyle/>
          <a:p>
            <a:pPr algn="ctr"/>
            <a:r>
              <a:rPr lang="en-US"/>
              <a:t>Deadlock possible:</a:t>
            </a:r>
          </a:p>
          <a:p>
            <a:pPr algn="ctr"/>
            <a:r>
              <a:rPr lang="en-US"/>
              <a:t>Each vehicle needs two sections of the road</a:t>
            </a:r>
          </a:p>
          <a:p>
            <a:pPr algn="ctr"/>
            <a:r>
              <a:rPr lang="en-US"/>
              <a:t>to proceed.</a:t>
            </a:r>
          </a:p>
        </p:txBody>
      </p:sp>
      <p:sp>
        <p:nvSpPr>
          <p:cNvPr id="465930" name="Text Box 10"/>
          <p:cNvSpPr txBox="1">
            <a:spLocks noChangeArrowheads="1"/>
          </p:cNvSpPr>
          <p:nvPr/>
        </p:nvSpPr>
        <p:spPr bwMode="auto">
          <a:xfrm>
            <a:off x="4984381" y="5410200"/>
            <a:ext cx="4147289" cy="1200329"/>
          </a:xfrm>
          <a:prstGeom prst="rect">
            <a:avLst/>
          </a:prstGeom>
          <a:noFill/>
          <a:ln w="9525">
            <a:noFill/>
            <a:miter lim="800000"/>
            <a:headEnd/>
            <a:tailEnd/>
          </a:ln>
        </p:spPr>
        <p:txBody>
          <a:bodyPr wrap="none">
            <a:spAutoFit/>
          </a:bodyPr>
          <a:lstStyle/>
          <a:p>
            <a:pPr algn="ctr"/>
            <a:r>
              <a:rPr lang="en-US" dirty="0"/>
              <a:t>Deadlock occurs:</a:t>
            </a:r>
          </a:p>
          <a:p>
            <a:pPr algn="ctr"/>
            <a:r>
              <a:rPr lang="en-US" dirty="0"/>
              <a:t>Each vehicle holds one section of the road,</a:t>
            </a:r>
          </a:p>
          <a:p>
            <a:pPr algn="ctr"/>
            <a:r>
              <a:rPr lang="en-US" dirty="0"/>
              <a:t>waiting for the second section to clear.</a:t>
            </a:r>
          </a:p>
          <a:p>
            <a:pPr algn="ctr"/>
            <a:endParaRPr lang="en-US" dirty="0"/>
          </a:p>
        </p:txBody>
      </p:sp>
      <p:pic>
        <p:nvPicPr>
          <p:cNvPr id="465931" name="Picture 11" descr="j0212957"/>
          <p:cNvPicPr>
            <a:picLocks noChangeAspect="1" noChangeArrowheads="1"/>
          </p:cNvPicPr>
          <p:nvPr/>
        </p:nvPicPr>
        <p:blipFill>
          <a:blip r:embed="rId5" cstate="print"/>
          <a:srcRect/>
          <a:stretch>
            <a:fillRect/>
          </a:stretch>
        </p:blipFill>
        <p:spPr bwMode="auto">
          <a:xfrm>
            <a:off x="3429000" y="2895600"/>
            <a:ext cx="533400" cy="334963"/>
          </a:xfrm>
          <a:prstGeom prst="rect">
            <a:avLst/>
          </a:prstGeom>
          <a:noFill/>
          <a:ln w="9525">
            <a:noFill/>
            <a:miter lim="800000"/>
            <a:headEnd/>
            <a:tailEnd/>
          </a:ln>
        </p:spPr>
      </p:pic>
      <p:pic>
        <p:nvPicPr>
          <p:cNvPr id="465932" name="Picture 12" descr="j0212957"/>
          <p:cNvPicPr>
            <a:picLocks noChangeAspect="1" noChangeArrowheads="1"/>
          </p:cNvPicPr>
          <p:nvPr/>
        </p:nvPicPr>
        <p:blipFill>
          <a:blip r:embed="rId5" cstate="print"/>
          <a:srcRect/>
          <a:stretch>
            <a:fillRect/>
          </a:stretch>
        </p:blipFill>
        <p:spPr bwMode="auto">
          <a:xfrm>
            <a:off x="7467600" y="2819400"/>
            <a:ext cx="533400" cy="334963"/>
          </a:xfrm>
          <a:prstGeom prst="rect">
            <a:avLst/>
          </a:prstGeom>
          <a:noFill/>
          <a:ln w="9525">
            <a:noFill/>
            <a:miter lim="800000"/>
            <a:headEnd/>
            <a:tailEnd/>
          </a:ln>
        </p:spPr>
      </p:pic>
      <p:pic>
        <p:nvPicPr>
          <p:cNvPr id="465933" name="Picture 13" descr="MCj03914140000[1]"/>
          <p:cNvPicPr>
            <a:picLocks noChangeAspect="1" noChangeArrowheads="1"/>
          </p:cNvPicPr>
          <p:nvPr/>
        </p:nvPicPr>
        <p:blipFill>
          <a:blip r:embed="rId6" cstate="print"/>
          <a:srcRect/>
          <a:stretch>
            <a:fillRect/>
          </a:stretch>
        </p:blipFill>
        <p:spPr bwMode="auto">
          <a:xfrm>
            <a:off x="533400" y="3224213"/>
            <a:ext cx="449263" cy="433387"/>
          </a:xfrm>
          <a:prstGeom prst="rect">
            <a:avLst/>
          </a:prstGeom>
          <a:noFill/>
          <a:ln w="9525">
            <a:noFill/>
            <a:miter lim="800000"/>
            <a:headEnd/>
            <a:tailEnd/>
          </a:ln>
        </p:spPr>
      </p:pic>
      <p:pic>
        <p:nvPicPr>
          <p:cNvPr id="465934" name="Picture 14" descr="MCj03914140000[1]"/>
          <p:cNvPicPr>
            <a:picLocks noChangeAspect="1" noChangeArrowheads="1"/>
          </p:cNvPicPr>
          <p:nvPr/>
        </p:nvPicPr>
        <p:blipFill>
          <a:blip r:embed="rId6" cstate="print"/>
          <a:srcRect/>
          <a:stretch>
            <a:fillRect/>
          </a:stretch>
        </p:blipFill>
        <p:spPr bwMode="auto">
          <a:xfrm>
            <a:off x="5646738" y="3200400"/>
            <a:ext cx="449262" cy="433388"/>
          </a:xfrm>
          <a:prstGeom prst="rect">
            <a:avLst/>
          </a:prstGeom>
          <a:noFill/>
          <a:ln w="9525">
            <a:noFill/>
            <a:miter lim="800000"/>
            <a:headEnd/>
            <a:tailEnd/>
          </a:ln>
        </p:spPr>
      </p:pic>
      <p:pic>
        <p:nvPicPr>
          <p:cNvPr id="465935" name="Picture 15"/>
          <p:cNvPicPr>
            <a:picLocks noChangeAspect="1" noChangeArrowheads="1"/>
          </p:cNvPicPr>
          <p:nvPr/>
        </p:nvPicPr>
        <p:blipFill>
          <a:blip r:embed="rId7" cstate="print"/>
          <a:srcRect/>
          <a:stretch>
            <a:fillRect/>
          </a:stretch>
        </p:blipFill>
        <p:spPr bwMode="auto">
          <a:xfrm>
            <a:off x="1828800" y="1457325"/>
            <a:ext cx="315913" cy="666750"/>
          </a:xfrm>
          <a:prstGeom prst="rect">
            <a:avLst/>
          </a:prstGeom>
          <a:noFill/>
          <a:ln w="9525">
            <a:noFill/>
            <a:miter lim="800000"/>
            <a:headEnd/>
            <a:tailEnd/>
          </a:ln>
        </p:spPr>
      </p:pic>
      <p:pic>
        <p:nvPicPr>
          <p:cNvPr id="465936" name="Picture 16"/>
          <p:cNvPicPr>
            <a:picLocks noChangeAspect="1" noChangeArrowheads="1"/>
          </p:cNvPicPr>
          <p:nvPr/>
        </p:nvPicPr>
        <p:blipFill>
          <a:blip r:embed="rId7" cstate="print"/>
          <a:srcRect/>
          <a:stretch>
            <a:fillRect/>
          </a:stretch>
        </p:blipFill>
        <p:spPr bwMode="auto">
          <a:xfrm>
            <a:off x="6400800" y="1905000"/>
            <a:ext cx="319088" cy="676275"/>
          </a:xfrm>
          <a:prstGeom prst="rect">
            <a:avLst/>
          </a:prstGeom>
          <a:noFill/>
          <a:ln w="9525">
            <a:noFill/>
            <a:miter lim="800000"/>
            <a:headEnd/>
            <a:tailEnd/>
          </a:ln>
        </p:spPr>
      </p:pic>
      <p:pic>
        <p:nvPicPr>
          <p:cNvPr id="465937" name="Picture 17"/>
          <p:cNvPicPr>
            <a:picLocks noChangeAspect="1" noChangeArrowheads="1"/>
          </p:cNvPicPr>
          <p:nvPr/>
        </p:nvPicPr>
        <p:blipFill>
          <a:blip r:embed="rId7" cstate="print"/>
          <a:srcRect/>
          <a:stretch>
            <a:fillRect/>
          </a:stretch>
        </p:blipFill>
        <p:spPr bwMode="auto">
          <a:xfrm>
            <a:off x="6381750" y="1219200"/>
            <a:ext cx="323850" cy="685800"/>
          </a:xfrm>
          <a:prstGeom prst="rect">
            <a:avLst/>
          </a:prstGeom>
          <a:noFill/>
          <a:ln w="9525">
            <a:noFill/>
            <a:miter lim="800000"/>
            <a:headEnd/>
            <a:tailEnd/>
          </a:ln>
        </p:spPr>
      </p:pic>
      <p:pic>
        <p:nvPicPr>
          <p:cNvPr id="465938" name="Picture 18"/>
          <p:cNvPicPr>
            <a:picLocks noChangeAspect="1" noChangeArrowheads="1"/>
          </p:cNvPicPr>
          <p:nvPr/>
        </p:nvPicPr>
        <p:blipFill>
          <a:blip r:embed="rId8" cstate="print"/>
          <a:srcRect/>
          <a:stretch>
            <a:fillRect/>
          </a:stretch>
        </p:blipFill>
        <p:spPr bwMode="auto">
          <a:xfrm>
            <a:off x="2265363" y="4572000"/>
            <a:ext cx="325437" cy="685800"/>
          </a:xfrm>
          <a:prstGeom prst="rect">
            <a:avLst/>
          </a:prstGeom>
          <a:noFill/>
          <a:ln w="9525">
            <a:noFill/>
            <a:miter lim="800000"/>
            <a:headEnd/>
            <a:tailEnd/>
          </a:ln>
        </p:spPr>
      </p:pic>
      <p:pic>
        <p:nvPicPr>
          <p:cNvPr id="465939" name="Picture 19"/>
          <p:cNvPicPr>
            <a:picLocks noChangeAspect="1" noChangeArrowheads="1"/>
          </p:cNvPicPr>
          <p:nvPr/>
        </p:nvPicPr>
        <p:blipFill>
          <a:blip r:embed="rId8" cstate="print"/>
          <a:srcRect/>
          <a:stretch>
            <a:fillRect/>
          </a:stretch>
        </p:blipFill>
        <p:spPr bwMode="auto">
          <a:xfrm>
            <a:off x="6858000" y="3886200"/>
            <a:ext cx="360363" cy="762000"/>
          </a:xfrm>
          <a:prstGeom prst="rect">
            <a:avLst/>
          </a:prstGeom>
          <a:noFill/>
          <a:ln w="9525">
            <a:noFill/>
            <a:miter lim="800000"/>
            <a:headEnd/>
            <a:tailEnd/>
          </a:ln>
        </p:spPr>
      </p:pic>
      <p:pic>
        <p:nvPicPr>
          <p:cNvPr id="465940" name="Picture 20"/>
          <p:cNvPicPr>
            <a:picLocks noChangeAspect="1" noChangeArrowheads="1"/>
          </p:cNvPicPr>
          <p:nvPr/>
        </p:nvPicPr>
        <p:blipFill>
          <a:blip r:embed="rId8" cstate="print"/>
          <a:srcRect/>
          <a:stretch>
            <a:fillRect/>
          </a:stretch>
        </p:blipFill>
        <p:spPr bwMode="auto">
          <a:xfrm>
            <a:off x="6858000" y="4572000"/>
            <a:ext cx="361950" cy="762000"/>
          </a:xfrm>
          <a:prstGeom prst="rect">
            <a:avLst/>
          </a:prstGeom>
          <a:noFill/>
          <a:ln w="9525">
            <a:noFill/>
            <a:miter lim="800000"/>
            <a:headEnd/>
            <a:tailEnd/>
          </a:ln>
        </p:spPr>
      </p:pic>
      <p:pic>
        <p:nvPicPr>
          <p:cNvPr id="465941" name="Picture 21" descr="MCj03985110000[1]"/>
          <p:cNvPicPr>
            <a:picLocks noChangeAspect="1" noChangeArrowheads="1"/>
          </p:cNvPicPr>
          <p:nvPr/>
        </p:nvPicPr>
        <p:blipFill>
          <a:blip r:embed="rId9" cstate="print"/>
          <a:srcRect/>
          <a:stretch>
            <a:fillRect/>
          </a:stretch>
        </p:blipFill>
        <p:spPr bwMode="auto">
          <a:xfrm>
            <a:off x="5029200" y="3352800"/>
            <a:ext cx="533400" cy="228600"/>
          </a:xfrm>
          <a:prstGeom prst="rect">
            <a:avLst/>
          </a:prstGeom>
          <a:noFill/>
          <a:ln w="9525">
            <a:noFill/>
            <a:miter lim="800000"/>
            <a:headEnd/>
            <a:tailEnd/>
          </a:ln>
        </p:spPr>
      </p:pic>
      <p:pic>
        <p:nvPicPr>
          <p:cNvPr id="465943" name="Picture 23" descr="MCj03830980000[1]"/>
          <p:cNvPicPr>
            <a:picLocks noChangeAspect="1" noChangeArrowheads="1"/>
          </p:cNvPicPr>
          <p:nvPr/>
        </p:nvPicPr>
        <p:blipFill>
          <a:blip r:embed="rId10" cstate="print"/>
          <a:srcRect/>
          <a:stretch>
            <a:fillRect/>
          </a:stretch>
        </p:blipFill>
        <p:spPr bwMode="auto">
          <a:xfrm>
            <a:off x="8075613" y="2819400"/>
            <a:ext cx="687387" cy="320675"/>
          </a:xfrm>
          <a:prstGeom prst="rect">
            <a:avLst/>
          </a:prstGeom>
          <a:noFill/>
          <a:ln w="9525">
            <a:noFill/>
            <a:miter lim="800000"/>
            <a:headEnd/>
            <a:tailEnd/>
          </a:ln>
        </p:spPr>
      </p:pic>
    </p:spTree>
    <p:extLst>
      <p:ext uri="{BB962C8B-B14F-4D97-AF65-F5344CB8AC3E}">
        <p14:creationId xmlns:p14="http://schemas.microsoft.com/office/powerpoint/2010/main" val="40121027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465933"/>
                                        </p:tgtEl>
                                        <p:attrNameLst>
                                          <p:attrName>style.visibility</p:attrName>
                                        </p:attrNameLst>
                                      </p:cBhvr>
                                      <p:to>
                                        <p:strVal val="visible"/>
                                      </p:to>
                                    </p:set>
                                    <p:anim calcmode="lin" valueType="num">
                                      <p:cBhvr additive="base">
                                        <p:cTn id="7" dur="500" fill="hold"/>
                                        <p:tgtEl>
                                          <p:spTgt spid="465933"/>
                                        </p:tgtEl>
                                        <p:attrNameLst>
                                          <p:attrName>ppt_x</p:attrName>
                                        </p:attrNameLst>
                                      </p:cBhvr>
                                      <p:tavLst>
                                        <p:tav tm="0">
                                          <p:val>
                                            <p:strVal val="0-#ppt_w/2"/>
                                          </p:val>
                                        </p:tav>
                                        <p:tav tm="100000">
                                          <p:val>
                                            <p:strVal val="#ppt_x"/>
                                          </p:val>
                                        </p:tav>
                                      </p:tavLst>
                                    </p:anim>
                                    <p:anim calcmode="lin" valueType="num">
                                      <p:cBhvr additive="base">
                                        <p:cTn id="8" dur="500" fill="hold"/>
                                        <p:tgtEl>
                                          <p:spTgt spid="46593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nodeType="afterEffect">
                                  <p:stCondLst>
                                    <p:cond delay="0"/>
                                  </p:stCondLst>
                                  <p:childTnLst>
                                    <p:set>
                                      <p:cBhvr>
                                        <p:cTn id="11" dur="1" fill="hold">
                                          <p:stCondLst>
                                            <p:cond delay="0"/>
                                          </p:stCondLst>
                                        </p:cTn>
                                        <p:tgtEl>
                                          <p:spTgt spid="465931"/>
                                        </p:tgtEl>
                                        <p:attrNameLst>
                                          <p:attrName>style.visibility</p:attrName>
                                        </p:attrNameLst>
                                      </p:cBhvr>
                                      <p:to>
                                        <p:strVal val="visible"/>
                                      </p:to>
                                    </p:set>
                                    <p:anim calcmode="lin" valueType="num">
                                      <p:cBhvr additive="base">
                                        <p:cTn id="12" dur="500" fill="hold"/>
                                        <p:tgtEl>
                                          <p:spTgt spid="465931"/>
                                        </p:tgtEl>
                                        <p:attrNameLst>
                                          <p:attrName>ppt_x</p:attrName>
                                        </p:attrNameLst>
                                      </p:cBhvr>
                                      <p:tavLst>
                                        <p:tav tm="0">
                                          <p:val>
                                            <p:strVal val="1+#ppt_w/2"/>
                                          </p:val>
                                        </p:tav>
                                        <p:tav tm="100000">
                                          <p:val>
                                            <p:strVal val="#ppt_x"/>
                                          </p:val>
                                        </p:tav>
                                      </p:tavLst>
                                    </p:anim>
                                    <p:anim calcmode="lin" valueType="num">
                                      <p:cBhvr additive="base">
                                        <p:cTn id="13" dur="500" fill="hold"/>
                                        <p:tgtEl>
                                          <p:spTgt spid="465931"/>
                                        </p:tgtEl>
                                        <p:attrNameLst>
                                          <p:attrName>ppt_y</p:attrName>
                                        </p:attrNameLst>
                                      </p:cBhvr>
                                      <p:tavLst>
                                        <p:tav tm="0">
                                          <p:val>
                                            <p:strVal val="#ppt_y"/>
                                          </p:val>
                                        </p:tav>
                                        <p:tav tm="100000">
                                          <p:val>
                                            <p:strVal val="#ppt_y"/>
                                          </p:val>
                                        </p:tav>
                                      </p:tavLst>
                                    </p:anim>
                                  </p:childTnLst>
                                </p:cTn>
                              </p:par>
                            </p:childTnLst>
                          </p:cTn>
                        </p:par>
                        <p:par>
                          <p:cTn id="14" fill="hold" nodeType="afterGroup">
                            <p:stCondLst>
                              <p:cond delay="1000"/>
                            </p:stCondLst>
                            <p:childTnLst>
                              <p:par>
                                <p:cTn id="15" presetID="2" presetClass="entr" presetSubtype="1" fill="hold" nodeType="afterEffect">
                                  <p:stCondLst>
                                    <p:cond delay="0"/>
                                  </p:stCondLst>
                                  <p:childTnLst>
                                    <p:set>
                                      <p:cBhvr>
                                        <p:cTn id="16" dur="1" fill="hold">
                                          <p:stCondLst>
                                            <p:cond delay="0"/>
                                          </p:stCondLst>
                                        </p:cTn>
                                        <p:tgtEl>
                                          <p:spTgt spid="465935"/>
                                        </p:tgtEl>
                                        <p:attrNameLst>
                                          <p:attrName>style.visibility</p:attrName>
                                        </p:attrNameLst>
                                      </p:cBhvr>
                                      <p:to>
                                        <p:strVal val="visible"/>
                                      </p:to>
                                    </p:set>
                                    <p:anim calcmode="lin" valueType="num">
                                      <p:cBhvr additive="base">
                                        <p:cTn id="17" dur="500" fill="hold"/>
                                        <p:tgtEl>
                                          <p:spTgt spid="465935"/>
                                        </p:tgtEl>
                                        <p:attrNameLst>
                                          <p:attrName>ppt_x</p:attrName>
                                        </p:attrNameLst>
                                      </p:cBhvr>
                                      <p:tavLst>
                                        <p:tav tm="0">
                                          <p:val>
                                            <p:strVal val="#ppt_x"/>
                                          </p:val>
                                        </p:tav>
                                        <p:tav tm="100000">
                                          <p:val>
                                            <p:strVal val="#ppt_x"/>
                                          </p:val>
                                        </p:tav>
                                      </p:tavLst>
                                    </p:anim>
                                    <p:anim calcmode="lin" valueType="num">
                                      <p:cBhvr additive="base">
                                        <p:cTn id="18" dur="500" fill="hold"/>
                                        <p:tgtEl>
                                          <p:spTgt spid="465935"/>
                                        </p:tgtEl>
                                        <p:attrNameLst>
                                          <p:attrName>ppt_y</p:attrName>
                                        </p:attrNameLst>
                                      </p:cBhvr>
                                      <p:tavLst>
                                        <p:tav tm="0">
                                          <p:val>
                                            <p:strVal val="0-#ppt_h/2"/>
                                          </p:val>
                                        </p:tav>
                                        <p:tav tm="100000">
                                          <p:val>
                                            <p:strVal val="#ppt_y"/>
                                          </p:val>
                                        </p:tav>
                                      </p:tavLst>
                                    </p:anim>
                                  </p:childTnLst>
                                </p:cTn>
                              </p:par>
                            </p:childTnLst>
                          </p:cTn>
                        </p:par>
                        <p:par>
                          <p:cTn id="19" fill="hold" nodeType="afterGroup">
                            <p:stCondLst>
                              <p:cond delay="1500"/>
                            </p:stCondLst>
                            <p:childTnLst>
                              <p:par>
                                <p:cTn id="20" presetID="2" presetClass="entr" presetSubtype="4" fill="hold" nodeType="afterEffect">
                                  <p:stCondLst>
                                    <p:cond delay="0"/>
                                  </p:stCondLst>
                                  <p:childTnLst>
                                    <p:set>
                                      <p:cBhvr>
                                        <p:cTn id="21" dur="1" fill="hold">
                                          <p:stCondLst>
                                            <p:cond delay="0"/>
                                          </p:stCondLst>
                                        </p:cTn>
                                        <p:tgtEl>
                                          <p:spTgt spid="465938"/>
                                        </p:tgtEl>
                                        <p:attrNameLst>
                                          <p:attrName>style.visibility</p:attrName>
                                        </p:attrNameLst>
                                      </p:cBhvr>
                                      <p:to>
                                        <p:strVal val="visible"/>
                                      </p:to>
                                    </p:set>
                                    <p:anim calcmode="lin" valueType="num">
                                      <p:cBhvr additive="base">
                                        <p:cTn id="22" dur="500" fill="hold"/>
                                        <p:tgtEl>
                                          <p:spTgt spid="465938"/>
                                        </p:tgtEl>
                                        <p:attrNameLst>
                                          <p:attrName>ppt_x</p:attrName>
                                        </p:attrNameLst>
                                      </p:cBhvr>
                                      <p:tavLst>
                                        <p:tav tm="0">
                                          <p:val>
                                            <p:strVal val="#ppt_x"/>
                                          </p:val>
                                        </p:tav>
                                        <p:tav tm="100000">
                                          <p:val>
                                            <p:strVal val="#ppt_x"/>
                                          </p:val>
                                        </p:tav>
                                      </p:tavLst>
                                    </p:anim>
                                    <p:anim calcmode="lin" valueType="num">
                                      <p:cBhvr additive="base">
                                        <p:cTn id="23" dur="500" fill="hold"/>
                                        <p:tgtEl>
                                          <p:spTgt spid="465938"/>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465945"/>
                                        </p:tgtEl>
                                        <p:attrNameLst>
                                          <p:attrName>style.visibility</p:attrName>
                                        </p:attrNameLst>
                                      </p:cBhvr>
                                      <p:to>
                                        <p:strVal val="visible"/>
                                      </p:to>
                                    </p:set>
                                    <p:animEffect transition="in" filter="fade">
                                      <p:cBhvr>
                                        <p:cTn id="28" dur="2000"/>
                                        <p:tgtEl>
                                          <p:spTgt spid="465945"/>
                                        </p:tgtEl>
                                      </p:cBhvr>
                                    </p:animEffect>
                                  </p:childTnLst>
                                </p:cTn>
                              </p:par>
                              <p:par>
                                <p:cTn id="29" presetID="10" presetClass="entr" presetSubtype="0" fill="hold" nodeType="withEffect">
                                  <p:stCondLst>
                                    <p:cond delay="0"/>
                                  </p:stCondLst>
                                  <p:childTnLst>
                                    <p:set>
                                      <p:cBhvr>
                                        <p:cTn id="30" dur="1" fill="hold">
                                          <p:stCondLst>
                                            <p:cond delay="0"/>
                                          </p:stCondLst>
                                        </p:cTn>
                                        <p:tgtEl>
                                          <p:spTgt spid="465934"/>
                                        </p:tgtEl>
                                        <p:attrNameLst>
                                          <p:attrName>style.visibility</p:attrName>
                                        </p:attrNameLst>
                                      </p:cBhvr>
                                      <p:to>
                                        <p:strVal val="visible"/>
                                      </p:to>
                                    </p:set>
                                    <p:animEffect transition="in" filter="fade">
                                      <p:cBhvr>
                                        <p:cTn id="31" dur="2000"/>
                                        <p:tgtEl>
                                          <p:spTgt spid="465934"/>
                                        </p:tgtEl>
                                      </p:cBhvr>
                                    </p:animEffect>
                                  </p:childTnLst>
                                </p:cTn>
                              </p:par>
                              <p:par>
                                <p:cTn id="32" presetID="10" presetClass="entr" presetSubtype="0" fill="hold" nodeType="withEffect">
                                  <p:stCondLst>
                                    <p:cond delay="0"/>
                                  </p:stCondLst>
                                  <p:childTnLst>
                                    <p:set>
                                      <p:cBhvr>
                                        <p:cTn id="33" dur="1" fill="hold">
                                          <p:stCondLst>
                                            <p:cond delay="0"/>
                                          </p:stCondLst>
                                        </p:cTn>
                                        <p:tgtEl>
                                          <p:spTgt spid="465932"/>
                                        </p:tgtEl>
                                        <p:attrNameLst>
                                          <p:attrName>style.visibility</p:attrName>
                                        </p:attrNameLst>
                                      </p:cBhvr>
                                      <p:to>
                                        <p:strVal val="visible"/>
                                      </p:to>
                                    </p:set>
                                    <p:animEffect transition="in" filter="fade">
                                      <p:cBhvr>
                                        <p:cTn id="34" dur="2000"/>
                                        <p:tgtEl>
                                          <p:spTgt spid="465932"/>
                                        </p:tgtEl>
                                      </p:cBhvr>
                                    </p:animEffect>
                                  </p:childTnLst>
                                </p:cTn>
                              </p:par>
                              <p:par>
                                <p:cTn id="35" presetID="10" presetClass="entr" presetSubtype="0" fill="hold" nodeType="withEffect">
                                  <p:stCondLst>
                                    <p:cond delay="0"/>
                                  </p:stCondLst>
                                  <p:childTnLst>
                                    <p:set>
                                      <p:cBhvr>
                                        <p:cTn id="36" dur="1" fill="hold">
                                          <p:stCondLst>
                                            <p:cond delay="0"/>
                                          </p:stCondLst>
                                        </p:cTn>
                                        <p:tgtEl>
                                          <p:spTgt spid="465939"/>
                                        </p:tgtEl>
                                        <p:attrNameLst>
                                          <p:attrName>style.visibility</p:attrName>
                                        </p:attrNameLst>
                                      </p:cBhvr>
                                      <p:to>
                                        <p:strVal val="visible"/>
                                      </p:to>
                                    </p:set>
                                    <p:animEffect transition="in" filter="fade">
                                      <p:cBhvr>
                                        <p:cTn id="37" dur="2000"/>
                                        <p:tgtEl>
                                          <p:spTgt spid="465939"/>
                                        </p:tgtEl>
                                      </p:cBhvr>
                                    </p:animEffect>
                                  </p:childTnLst>
                                </p:cTn>
                              </p:par>
                              <p:par>
                                <p:cTn id="38" presetID="10" presetClass="entr" presetSubtype="0" fill="hold" nodeType="withEffect">
                                  <p:stCondLst>
                                    <p:cond delay="0"/>
                                  </p:stCondLst>
                                  <p:childTnLst>
                                    <p:set>
                                      <p:cBhvr>
                                        <p:cTn id="39" dur="1" fill="hold">
                                          <p:stCondLst>
                                            <p:cond delay="0"/>
                                          </p:stCondLst>
                                        </p:cTn>
                                        <p:tgtEl>
                                          <p:spTgt spid="465936"/>
                                        </p:tgtEl>
                                        <p:attrNameLst>
                                          <p:attrName>style.visibility</p:attrName>
                                        </p:attrNameLst>
                                      </p:cBhvr>
                                      <p:to>
                                        <p:strVal val="visible"/>
                                      </p:to>
                                    </p:set>
                                    <p:animEffect transition="in" filter="fade">
                                      <p:cBhvr>
                                        <p:cTn id="40" dur="2000"/>
                                        <p:tgtEl>
                                          <p:spTgt spid="465936"/>
                                        </p:tgtEl>
                                      </p:cBhvr>
                                    </p:animEffect>
                                  </p:childTnLst>
                                </p:cTn>
                              </p:par>
                            </p:childTnLst>
                          </p:cTn>
                        </p:par>
                        <p:par>
                          <p:cTn id="41" fill="hold" nodeType="afterGroup">
                            <p:stCondLst>
                              <p:cond delay="2000"/>
                            </p:stCondLst>
                            <p:childTnLst>
                              <p:par>
                                <p:cTn id="42" presetID="2" presetClass="entr" presetSubtype="8" fill="hold" nodeType="afterEffect">
                                  <p:stCondLst>
                                    <p:cond delay="0"/>
                                  </p:stCondLst>
                                  <p:childTnLst>
                                    <p:set>
                                      <p:cBhvr>
                                        <p:cTn id="43" dur="1" fill="hold">
                                          <p:stCondLst>
                                            <p:cond delay="0"/>
                                          </p:stCondLst>
                                        </p:cTn>
                                        <p:tgtEl>
                                          <p:spTgt spid="465941"/>
                                        </p:tgtEl>
                                        <p:attrNameLst>
                                          <p:attrName>style.visibility</p:attrName>
                                        </p:attrNameLst>
                                      </p:cBhvr>
                                      <p:to>
                                        <p:strVal val="visible"/>
                                      </p:to>
                                    </p:set>
                                    <p:anim calcmode="lin" valueType="num">
                                      <p:cBhvr additive="base">
                                        <p:cTn id="44" dur="500" fill="hold"/>
                                        <p:tgtEl>
                                          <p:spTgt spid="465941"/>
                                        </p:tgtEl>
                                        <p:attrNameLst>
                                          <p:attrName>ppt_x</p:attrName>
                                        </p:attrNameLst>
                                      </p:cBhvr>
                                      <p:tavLst>
                                        <p:tav tm="0">
                                          <p:val>
                                            <p:strVal val="0-#ppt_w/2"/>
                                          </p:val>
                                        </p:tav>
                                        <p:tav tm="100000">
                                          <p:val>
                                            <p:strVal val="#ppt_x"/>
                                          </p:val>
                                        </p:tav>
                                      </p:tavLst>
                                    </p:anim>
                                    <p:anim calcmode="lin" valueType="num">
                                      <p:cBhvr additive="base">
                                        <p:cTn id="45" dur="500" fill="hold"/>
                                        <p:tgtEl>
                                          <p:spTgt spid="465941"/>
                                        </p:tgtEl>
                                        <p:attrNameLst>
                                          <p:attrName>ppt_y</p:attrName>
                                        </p:attrNameLst>
                                      </p:cBhvr>
                                      <p:tavLst>
                                        <p:tav tm="0">
                                          <p:val>
                                            <p:strVal val="#ppt_y"/>
                                          </p:val>
                                        </p:tav>
                                        <p:tav tm="100000">
                                          <p:val>
                                            <p:strVal val="#ppt_y"/>
                                          </p:val>
                                        </p:tav>
                                      </p:tavLst>
                                    </p:anim>
                                  </p:childTnLst>
                                </p:cTn>
                              </p:par>
                            </p:childTnLst>
                          </p:cTn>
                        </p:par>
                        <p:par>
                          <p:cTn id="46" fill="hold" nodeType="afterGroup">
                            <p:stCondLst>
                              <p:cond delay="2500"/>
                            </p:stCondLst>
                            <p:childTnLst>
                              <p:par>
                                <p:cTn id="47" presetID="2" presetClass="entr" presetSubtype="1" fill="hold" nodeType="afterEffect">
                                  <p:stCondLst>
                                    <p:cond delay="0"/>
                                  </p:stCondLst>
                                  <p:childTnLst>
                                    <p:set>
                                      <p:cBhvr>
                                        <p:cTn id="48" dur="1" fill="hold">
                                          <p:stCondLst>
                                            <p:cond delay="0"/>
                                          </p:stCondLst>
                                        </p:cTn>
                                        <p:tgtEl>
                                          <p:spTgt spid="465937"/>
                                        </p:tgtEl>
                                        <p:attrNameLst>
                                          <p:attrName>style.visibility</p:attrName>
                                        </p:attrNameLst>
                                      </p:cBhvr>
                                      <p:to>
                                        <p:strVal val="visible"/>
                                      </p:to>
                                    </p:set>
                                    <p:anim calcmode="lin" valueType="num">
                                      <p:cBhvr additive="base">
                                        <p:cTn id="49" dur="500" fill="hold"/>
                                        <p:tgtEl>
                                          <p:spTgt spid="465937"/>
                                        </p:tgtEl>
                                        <p:attrNameLst>
                                          <p:attrName>ppt_x</p:attrName>
                                        </p:attrNameLst>
                                      </p:cBhvr>
                                      <p:tavLst>
                                        <p:tav tm="0">
                                          <p:val>
                                            <p:strVal val="#ppt_x"/>
                                          </p:val>
                                        </p:tav>
                                        <p:tav tm="100000">
                                          <p:val>
                                            <p:strVal val="#ppt_x"/>
                                          </p:val>
                                        </p:tav>
                                      </p:tavLst>
                                    </p:anim>
                                    <p:anim calcmode="lin" valueType="num">
                                      <p:cBhvr additive="base">
                                        <p:cTn id="50" dur="500" fill="hold"/>
                                        <p:tgtEl>
                                          <p:spTgt spid="465937"/>
                                        </p:tgtEl>
                                        <p:attrNameLst>
                                          <p:attrName>ppt_y</p:attrName>
                                        </p:attrNameLst>
                                      </p:cBhvr>
                                      <p:tavLst>
                                        <p:tav tm="0">
                                          <p:val>
                                            <p:strVal val="0-#ppt_h/2"/>
                                          </p:val>
                                        </p:tav>
                                        <p:tav tm="100000">
                                          <p:val>
                                            <p:strVal val="#ppt_y"/>
                                          </p:val>
                                        </p:tav>
                                      </p:tavLst>
                                    </p:anim>
                                  </p:childTnLst>
                                </p:cTn>
                              </p:par>
                            </p:childTnLst>
                          </p:cTn>
                        </p:par>
                        <p:par>
                          <p:cTn id="51" fill="hold" nodeType="afterGroup">
                            <p:stCondLst>
                              <p:cond delay="3000"/>
                            </p:stCondLst>
                            <p:childTnLst>
                              <p:par>
                                <p:cTn id="52" presetID="2" presetClass="entr" presetSubtype="2" fill="hold" nodeType="afterEffect">
                                  <p:stCondLst>
                                    <p:cond delay="0"/>
                                  </p:stCondLst>
                                  <p:childTnLst>
                                    <p:set>
                                      <p:cBhvr>
                                        <p:cTn id="53" dur="1" fill="hold">
                                          <p:stCondLst>
                                            <p:cond delay="0"/>
                                          </p:stCondLst>
                                        </p:cTn>
                                        <p:tgtEl>
                                          <p:spTgt spid="465943"/>
                                        </p:tgtEl>
                                        <p:attrNameLst>
                                          <p:attrName>style.visibility</p:attrName>
                                        </p:attrNameLst>
                                      </p:cBhvr>
                                      <p:to>
                                        <p:strVal val="visible"/>
                                      </p:to>
                                    </p:set>
                                    <p:anim calcmode="lin" valueType="num">
                                      <p:cBhvr additive="base">
                                        <p:cTn id="54" dur="500" fill="hold"/>
                                        <p:tgtEl>
                                          <p:spTgt spid="465943"/>
                                        </p:tgtEl>
                                        <p:attrNameLst>
                                          <p:attrName>ppt_x</p:attrName>
                                        </p:attrNameLst>
                                      </p:cBhvr>
                                      <p:tavLst>
                                        <p:tav tm="0">
                                          <p:val>
                                            <p:strVal val="1+#ppt_w/2"/>
                                          </p:val>
                                        </p:tav>
                                        <p:tav tm="100000">
                                          <p:val>
                                            <p:strVal val="#ppt_x"/>
                                          </p:val>
                                        </p:tav>
                                      </p:tavLst>
                                    </p:anim>
                                    <p:anim calcmode="lin" valueType="num">
                                      <p:cBhvr additive="base">
                                        <p:cTn id="55" dur="500" fill="hold"/>
                                        <p:tgtEl>
                                          <p:spTgt spid="465943"/>
                                        </p:tgtEl>
                                        <p:attrNameLst>
                                          <p:attrName>ppt_y</p:attrName>
                                        </p:attrNameLst>
                                      </p:cBhvr>
                                      <p:tavLst>
                                        <p:tav tm="0">
                                          <p:val>
                                            <p:strVal val="#ppt_y"/>
                                          </p:val>
                                        </p:tav>
                                        <p:tav tm="100000">
                                          <p:val>
                                            <p:strVal val="#ppt_y"/>
                                          </p:val>
                                        </p:tav>
                                      </p:tavLst>
                                    </p:anim>
                                  </p:childTnLst>
                                </p:cTn>
                              </p:par>
                            </p:childTnLst>
                          </p:cTn>
                        </p:par>
                        <p:par>
                          <p:cTn id="56" fill="hold" nodeType="afterGroup">
                            <p:stCondLst>
                              <p:cond delay="3500"/>
                            </p:stCondLst>
                            <p:childTnLst>
                              <p:par>
                                <p:cTn id="57" presetID="2" presetClass="entr" presetSubtype="4" fill="hold" nodeType="afterEffect">
                                  <p:stCondLst>
                                    <p:cond delay="0"/>
                                  </p:stCondLst>
                                  <p:childTnLst>
                                    <p:set>
                                      <p:cBhvr>
                                        <p:cTn id="58" dur="1" fill="hold">
                                          <p:stCondLst>
                                            <p:cond delay="0"/>
                                          </p:stCondLst>
                                        </p:cTn>
                                        <p:tgtEl>
                                          <p:spTgt spid="465940"/>
                                        </p:tgtEl>
                                        <p:attrNameLst>
                                          <p:attrName>style.visibility</p:attrName>
                                        </p:attrNameLst>
                                      </p:cBhvr>
                                      <p:to>
                                        <p:strVal val="visible"/>
                                      </p:to>
                                    </p:set>
                                    <p:anim calcmode="lin" valueType="num">
                                      <p:cBhvr additive="base">
                                        <p:cTn id="59" dur="500" fill="hold"/>
                                        <p:tgtEl>
                                          <p:spTgt spid="465940"/>
                                        </p:tgtEl>
                                        <p:attrNameLst>
                                          <p:attrName>ppt_x</p:attrName>
                                        </p:attrNameLst>
                                      </p:cBhvr>
                                      <p:tavLst>
                                        <p:tav tm="0">
                                          <p:val>
                                            <p:strVal val="#ppt_x"/>
                                          </p:val>
                                        </p:tav>
                                        <p:tav tm="100000">
                                          <p:val>
                                            <p:strVal val="#ppt_x"/>
                                          </p:val>
                                        </p:tav>
                                      </p:tavLst>
                                    </p:anim>
                                    <p:anim calcmode="lin" valueType="num">
                                      <p:cBhvr additive="base">
                                        <p:cTn id="60" dur="500" fill="hold"/>
                                        <p:tgtEl>
                                          <p:spTgt spid="465940"/>
                                        </p:tgtEl>
                                        <p:attrNameLst>
                                          <p:attrName>ppt_y</p:attrName>
                                        </p:attrNameLst>
                                      </p:cBhvr>
                                      <p:tavLst>
                                        <p:tav tm="0">
                                          <p:val>
                                            <p:strVal val="1+#ppt_h/2"/>
                                          </p:val>
                                        </p:tav>
                                        <p:tav tm="100000">
                                          <p:val>
                                            <p:strVal val="#ppt_y"/>
                                          </p:val>
                                        </p:tav>
                                      </p:tavLst>
                                    </p:anim>
                                  </p:childTnLst>
                                </p:cTn>
                              </p:par>
                            </p:childTnLst>
                          </p:cTn>
                        </p:par>
                        <p:par>
                          <p:cTn id="61" fill="hold" nodeType="afterGroup">
                            <p:stCondLst>
                              <p:cond delay="4000"/>
                            </p:stCondLst>
                            <p:childTnLst>
                              <p:par>
                                <p:cTn id="62" presetID="49" presetClass="entr" presetSubtype="0" decel="100000" fill="hold" grpId="0" nodeType="afterEffect">
                                  <p:stCondLst>
                                    <p:cond delay="0"/>
                                  </p:stCondLst>
                                  <p:childTnLst>
                                    <p:set>
                                      <p:cBhvr>
                                        <p:cTn id="63" dur="1" fill="hold">
                                          <p:stCondLst>
                                            <p:cond delay="0"/>
                                          </p:stCondLst>
                                        </p:cTn>
                                        <p:tgtEl>
                                          <p:spTgt spid="465930"/>
                                        </p:tgtEl>
                                        <p:attrNameLst>
                                          <p:attrName>style.visibility</p:attrName>
                                        </p:attrNameLst>
                                      </p:cBhvr>
                                      <p:to>
                                        <p:strVal val="visible"/>
                                      </p:to>
                                    </p:set>
                                    <p:anim calcmode="lin" valueType="num">
                                      <p:cBhvr>
                                        <p:cTn id="64" dur="500" fill="hold"/>
                                        <p:tgtEl>
                                          <p:spTgt spid="465930"/>
                                        </p:tgtEl>
                                        <p:attrNameLst>
                                          <p:attrName>ppt_w</p:attrName>
                                        </p:attrNameLst>
                                      </p:cBhvr>
                                      <p:tavLst>
                                        <p:tav tm="0">
                                          <p:val>
                                            <p:fltVal val="0"/>
                                          </p:val>
                                        </p:tav>
                                        <p:tav tm="100000">
                                          <p:val>
                                            <p:strVal val="#ppt_w"/>
                                          </p:val>
                                        </p:tav>
                                      </p:tavLst>
                                    </p:anim>
                                    <p:anim calcmode="lin" valueType="num">
                                      <p:cBhvr>
                                        <p:cTn id="65" dur="500" fill="hold"/>
                                        <p:tgtEl>
                                          <p:spTgt spid="465930"/>
                                        </p:tgtEl>
                                        <p:attrNameLst>
                                          <p:attrName>ppt_h</p:attrName>
                                        </p:attrNameLst>
                                      </p:cBhvr>
                                      <p:tavLst>
                                        <p:tav tm="0">
                                          <p:val>
                                            <p:fltVal val="0"/>
                                          </p:val>
                                        </p:tav>
                                        <p:tav tm="100000">
                                          <p:val>
                                            <p:strVal val="#ppt_h"/>
                                          </p:val>
                                        </p:tav>
                                      </p:tavLst>
                                    </p:anim>
                                    <p:anim calcmode="lin" valueType="num">
                                      <p:cBhvr>
                                        <p:cTn id="66" dur="500" fill="hold"/>
                                        <p:tgtEl>
                                          <p:spTgt spid="465930"/>
                                        </p:tgtEl>
                                        <p:attrNameLst>
                                          <p:attrName>style.rotation</p:attrName>
                                        </p:attrNameLst>
                                      </p:cBhvr>
                                      <p:tavLst>
                                        <p:tav tm="0">
                                          <p:val>
                                            <p:fltVal val="360"/>
                                          </p:val>
                                        </p:tav>
                                        <p:tav tm="100000">
                                          <p:val>
                                            <p:fltVal val="0"/>
                                          </p:val>
                                        </p:tav>
                                      </p:tavLst>
                                    </p:anim>
                                    <p:animEffect transition="in" filter="fade">
                                      <p:cBhvr>
                                        <p:cTn id="67" dur="500"/>
                                        <p:tgtEl>
                                          <p:spTgt spid="465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30"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p:spPr>
        <p:txBody>
          <a:bodyPr/>
          <a:lstStyle/>
          <a:p>
            <a:fld id="{477F5BBC-BEF9-4370-9F6B-FE6237FE314A}" type="slidenum">
              <a:rPr lang="en-US" smtClean="0"/>
              <a:pPr/>
              <a:t>133</a:t>
            </a:fld>
            <a:endParaRPr lang="en-US"/>
          </a:p>
        </p:txBody>
      </p:sp>
      <p:sp>
        <p:nvSpPr>
          <p:cNvPr id="21507" name="Rectangle 2"/>
          <p:cNvSpPr>
            <a:spLocks noGrp="1" noChangeArrowheads="1"/>
          </p:cNvSpPr>
          <p:nvPr>
            <p:ph type="title"/>
          </p:nvPr>
        </p:nvSpPr>
        <p:spPr/>
        <p:txBody>
          <a:bodyPr/>
          <a:lstStyle/>
          <a:p>
            <a:pPr eaLnBrk="1" hangingPunct="1"/>
            <a:r>
              <a:rPr lang="en-US" dirty="0"/>
              <a:t>Resolving Deadlock (1)</a:t>
            </a:r>
          </a:p>
        </p:txBody>
      </p:sp>
      <p:sp>
        <p:nvSpPr>
          <p:cNvPr id="21508" name="Text Box 3"/>
          <p:cNvSpPr txBox="1">
            <a:spLocks noChangeArrowheads="1"/>
          </p:cNvSpPr>
          <p:nvPr/>
        </p:nvSpPr>
        <p:spPr bwMode="auto">
          <a:xfrm>
            <a:off x="609600" y="990600"/>
            <a:ext cx="8001000" cy="1643527"/>
          </a:xfrm>
          <a:prstGeom prst="rect">
            <a:avLst/>
          </a:prstGeom>
          <a:noFill/>
          <a:ln w="9525">
            <a:noFill/>
            <a:miter lim="800000"/>
            <a:headEnd/>
            <a:tailEnd/>
          </a:ln>
        </p:spPr>
        <p:txBody>
          <a:bodyPr>
            <a:spAutoFit/>
          </a:bodyPr>
          <a:lstStyle/>
          <a:p>
            <a:pPr marL="234950" indent="-234950">
              <a:lnSpc>
                <a:spcPct val="120000"/>
              </a:lnSpc>
              <a:buFontTx/>
              <a:buChar char="•"/>
            </a:pPr>
            <a:r>
              <a:rPr lang="en-US" sz="2800" b="1" dirty="0"/>
              <a:t>Deadlock prevention</a:t>
            </a:r>
            <a:r>
              <a:rPr lang="en-US" sz="2800" dirty="0"/>
              <a:t>: use an algorithm that can guarantee that no deadlock can occur, e.g., prevent the condition to occur.</a:t>
            </a:r>
          </a:p>
        </p:txBody>
      </p:sp>
      <p:pic>
        <p:nvPicPr>
          <p:cNvPr id="21509" name="Picture 19"/>
          <p:cNvPicPr>
            <a:picLocks noChangeAspect="1" noChangeArrowheads="1"/>
          </p:cNvPicPr>
          <p:nvPr/>
        </p:nvPicPr>
        <p:blipFill>
          <a:blip r:embed="rId3" cstate="print"/>
          <a:srcRect/>
          <a:stretch>
            <a:fillRect/>
          </a:stretch>
        </p:blipFill>
        <p:spPr bwMode="auto">
          <a:xfrm>
            <a:off x="2362200" y="2895600"/>
            <a:ext cx="3200400" cy="3175000"/>
          </a:xfrm>
          <a:prstGeom prst="rect">
            <a:avLst/>
          </a:prstGeom>
          <a:noFill/>
          <a:ln w="9525">
            <a:noFill/>
            <a:miter lim="800000"/>
            <a:headEnd/>
            <a:tailEnd/>
          </a:ln>
        </p:spPr>
      </p:pic>
      <p:pic>
        <p:nvPicPr>
          <p:cNvPr id="421909" name="Picture 21" descr="j0212957"/>
          <p:cNvPicPr>
            <a:picLocks noChangeAspect="1" noChangeArrowheads="1"/>
          </p:cNvPicPr>
          <p:nvPr/>
        </p:nvPicPr>
        <p:blipFill>
          <a:blip r:embed="rId4" cstate="print"/>
          <a:srcRect/>
          <a:stretch>
            <a:fillRect/>
          </a:stretch>
        </p:blipFill>
        <p:spPr bwMode="auto">
          <a:xfrm>
            <a:off x="5181600" y="4114800"/>
            <a:ext cx="533400" cy="334963"/>
          </a:xfrm>
          <a:prstGeom prst="rect">
            <a:avLst/>
          </a:prstGeom>
          <a:noFill/>
          <a:ln w="9525">
            <a:noFill/>
            <a:miter lim="800000"/>
            <a:headEnd/>
            <a:tailEnd/>
          </a:ln>
        </p:spPr>
      </p:pic>
      <p:pic>
        <p:nvPicPr>
          <p:cNvPr id="421910" name="Picture 22" descr="MCj03914140000[1]"/>
          <p:cNvPicPr>
            <a:picLocks noChangeAspect="1" noChangeArrowheads="1"/>
          </p:cNvPicPr>
          <p:nvPr/>
        </p:nvPicPr>
        <p:blipFill>
          <a:blip r:embed="rId5" cstate="print"/>
          <a:srcRect/>
          <a:stretch>
            <a:fillRect/>
          </a:stretch>
        </p:blipFill>
        <p:spPr bwMode="auto">
          <a:xfrm>
            <a:off x="2286000" y="4443413"/>
            <a:ext cx="449263" cy="433387"/>
          </a:xfrm>
          <a:prstGeom prst="rect">
            <a:avLst/>
          </a:prstGeom>
          <a:noFill/>
          <a:ln w="9525">
            <a:noFill/>
            <a:miter lim="800000"/>
            <a:headEnd/>
            <a:tailEnd/>
          </a:ln>
        </p:spPr>
      </p:pic>
      <p:pic>
        <p:nvPicPr>
          <p:cNvPr id="421911" name="Picture 23"/>
          <p:cNvPicPr>
            <a:picLocks noChangeAspect="1" noChangeArrowheads="1"/>
          </p:cNvPicPr>
          <p:nvPr/>
        </p:nvPicPr>
        <p:blipFill>
          <a:blip r:embed="rId6" cstate="print"/>
          <a:srcRect/>
          <a:stretch>
            <a:fillRect/>
          </a:stretch>
        </p:blipFill>
        <p:spPr bwMode="auto">
          <a:xfrm>
            <a:off x="3581400" y="2676525"/>
            <a:ext cx="315913" cy="666750"/>
          </a:xfrm>
          <a:prstGeom prst="rect">
            <a:avLst/>
          </a:prstGeom>
          <a:noFill/>
          <a:ln w="9525">
            <a:noFill/>
            <a:miter lim="800000"/>
            <a:headEnd/>
            <a:tailEnd/>
          </a:ln>
        </p:spPr>
      </p:pic>
      <p:pic>
        <p:nvPicPr>
          <p:cNvPr id="421912" name="Picture 24"/>
          <p:cNvPicPr>
            <a:picLocks noChangeAspect="1" noChangeArrowheads="1"/>
          </p:cNvPicPr>
          <p:nvPr/>
        </p:nvPicPr>
        <p:blipFill>
          <a:blip r:embed="rId7" cstate="print"/>
          <a:srcRect/>
          <a:stretch>
            <a:fillRect/>
          </a:stretch>
        </p:blipFill>
        <p:spPr bwMode="auto">
          <a:xfrm>
            <a:off x="4017963" y="5791200"/>
            <a:ext cx="325437" cy="685800"/>
          </a:xfrm>
          <a:prstGeom prst="rect">
            <a:avLst/>
          </a:prstGeom>
          <a:noFill/>
          <a:ln w="9525">
            <a:noFill/>
            <a:miter lim="800000"/>
            <a:headEnd/>
            <a:tailEnd/>
          </a:ln>
        </p:spPr>
      </p:pic>
      <p:pic>
        <p:nvPicPr>
          <p:cNvPr id="1028" name="Picture 4" descr="http://www.searcylaw.com/images/dyk/what_is_an_intersection.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56171" y="4052312"/>
            <a:ext cx="985024" cy="86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8526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421910"/>
                                        </p:tgtEl>
                                        <p:attrNameLst>
                                          <p:attrName>style.visibility</p:attrName>
                                        </p:attrNameLst>
                                      </p:cBhvr>
                                      <p:to>
                                        <p:strVal val="visible"/>
                                      </p:to>
                                    </p:set>
                                    <p:anim calcmode="lin" valueType="num">
                                      <p:cBhvr additive="base">
                                        <p:cTn id="7" dur="500" fill="hold"/>
                                        <p:tgtEl>
                                          <p:spTgt spid="421910"/>
                                        </p:tgtEl>
                                        <p:attrNameLst>
                                          <p:attrName>ppt_x</p:attrName>
                                        </p:attrNameLst>
                                      </p:cBhvr>
                                      <p:tavLst>
                                        <p:tav tm="0">
                                          <p:val>
                                            <p:strVal val="0-#ppt_w/2"/>
                                          </p:val>
                                        </p:tav>
                                        <p:tav tm="100000">
                                          <p:val>
                                            <p:strVal val="#ppt_x"/>
                                          </p:val>
                                        </p:tav>
                                      </p:tavLst>
                                    </p:anim>
                                    <p:anim calcmode="lin" valueType="num">
                                      <p:cBhvr additive="base">
                                        <p:cTn id="8" dur="500" fill="hold"/>
                                        <p:tgtEl>
                                          <p:spTgt spid="42191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21909"/>
                                        </p:tgtEl>
                                        <p:attrNameLst>
                                          <p:attrName>style.visibility</p:attrName>
                                        </p:attrNameLst>
                                      </p:cBhvr>
                                      <p:to>
                                        <p:strVal val="visible"/>
                                      </p:to>
                                    </p:set>
                                    <p:anim calcmode="lin" valueType="num">
                                      <p:cBhvr additive="base">
                                        <p:cTn id="11" dur="500" fill="hold"/>
                                        <p:tgtEl>
                                          <p:spTgt spid="421909"/>
                                        </p:tgtEl>
                                        <p:attrNameLst>
                                          <p:attrName>ppt_x</p:attrName>
                                        </p:attrNameLst>
                                      </p:cBhvr>
                                      <p:tavLst>
                                        <p:tav tm="0">
                                          <p:val>
                                            <p:strVal val="1+#ppt_w/2"/>
                                          </p:val>
                                        </p:tav>
                                        <p:tav tm="100000">
                                          <p:val>
                                            <p:strVal val="#ppt_x"/>
                                          </p:val>
                                        </p:tav>
                                      </p:tavLst>
                                    </p:anim>
                                    <p:anim calcmode="lin" valueType="num">
                                      <p:cBhvr additive="base">
                                        <p:cTn id="12" dur="500" fill="hold"/>
                                        <p:tgtEl>
                                          <p:spTgt spid="421909"/>
                                        </p:tgtEl>
                                        <p:attrNameLst>
                                          <p:attrName>ppt_y</p:attrName>
                                        </p:attrNameLst>
                                      </p:cBhvr>
                                      <p:tavLst>
                                        <p:tav tm="0">
                                          <p:val>
                                            <p:strVal val="#ppt_y"/>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421911"/>
                                        </p:tgtEl>
                                        <p:attrNameLst>
                                          <p:attrName>style.visibility</p:attrName>
                                        </p:attrNameLst>
                                      </p:cBhvr>
                                      <p:to>
                                        <p:strVal val="visible"/>
                                      </p:to>
                                    </p:set>
                                    <p:anim calcmode="lin" valueType="num">
                                      <p:cBhvr additive="base">
                                        <p:cTn id="15" dur="500" fill="hold"/>
                                        <p:tgtEl>
                                          <p:spTgt spid="421911"/>
                                        </p:tgtEl>
                                        <p:attrNameLst>
                                          <p:attrName>ppt_x</p:attrName>
                                        </p:attrNameLst>
                                      </p:cBhvr>
                                      <p:tavLst>
                                        <p:tav tm="0">
                                          <p:val>
                                            <p:strVal val="#ppt_x"/>
                                          </p:val>
                                        </p:tav>
                                        <p:tav tm="100000">
                                          <p:val>
                                            <p:strVal val="#ppt_x"/>
                                          </p:val>
                                        </p:tav>
                                      </p:tavLst>
                                    </p:anim>
                                    <p:anim calcmode="lin" valueType="num">
                                      <p:cBhvr additive="base">
                                        <p:cTn id="16" dur="500" fill="hold"/>
                                        <p:tgtEl>
                                          <p:spTgt spid="421911"/>
                                        </p:tgtEl>
                                        <p:attrNameLst>
                                          <p:attrName>ppt_y</p:attrName>
                                        </p:attrNameLst>
                                      </p:cBhvr>
                                      <p:tavLst>
                                        <p:tav tm="0">
                                          <p:val>
                                            <p:strVal val="0-#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21912"/>
                                        </p:tgtEl>
                                        <p:attrNameLst>
                                          <p:attrName>style.visibility</p:attrName>
                                        </p:attrNameLst>
                                      </p:cBhvr>
                                      <p:to>
                                        <p:strVal val="visible"/>
                                      </p:to>
                                    </p:set>
                                    <p:anim calcmode="lin" valueType="num">
                                      <p:cBhvr additive="base">
                                        <p:cTn id="19" dur="500" fill="hold"/>
                                        <p:tgtEl>
                                          <p:spTgt spid="421912"/>
                                        </p:tgtEl>
                                        <p:attrNameLst>
                                          <p:attrName>ppt_x</p:attrName>
                                        </p:attrNameLst>
                                      </p:cBhvr>
                                      <p:tavLst>
                                        <p:tav tm="0">
                                          <p:val>
                                            <p:strVal val="#ppt_x"/>
                                          </p:val>
                                        </p:tav>
                                        <p:tav tm="100000">
                                          <p:val>
                                            <p:strVal val="#ppt_x"/>
                                          </p:val>
                                        </p:tav>
                                      </p:tavLst>
                                    </p:anim>
                                    <p:anim calcmode="lin" valueType="num">
                                      <p:cBhvr additive="base">
                                        <p:cTn id="20" dur="500" fill="hold"/>
                                        <p:tgtEl>
                                          <p:spTgt spid="4219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028"/>
                                        </p:tgtEl>
                                        <p:attrNameLst>
                                          <p:attrName>style.visibility</p:attrName>
                                        </p:attrNameLst>
                                      </p:cBhvr>
                                      <p:to>
                                        <p:strVal val="visible"/>
                                      </p:to>
                                    </p:set>
                                    <p:animEffect transition="in" filter="wheel(1)">
                                      <p:cBhvr>
                                        <p:cTn id="25" dur="2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p:spPr>
        <p:txBody>
          <a:bodyPr/>
          <a:lstStyle/>
          <a:p>
            <a:fld id="{AF0DF8D8-0430-488E-A494-1A72B445CFA4}" type="slidenum">
              <a:rPr lang="en-US" smtClean="0"/>
              <a:pPr/>
              <a:t>134</a:t>
            </a:fld>
            <a:endParaRPr lang="en-US"/>
          </a:p>
        </p:txBody>
      </p:sp>
      <p:sp>
        <p:nvSpPr>
          <p:cNvPr id="22531" name="Rectangle 2"/>
          <p:cNvSpPr>
            <a:spLocks noGrp="1" noChangeArrowheads="1"/>
          </p:cNvSpPr>
          <p:nvPr>
            <p:ph type="title"/>
          </p:nvPr>
        </p:nvSpPr>
        <p:spPr/>
        <p:txBody>
          <a:bodyPr/>
          <a:lstStyle/>
          <a:p>
            <a:pPr eaLnBrk="1" hangingPunct="1"/>
            <a:r>
              <a:rPr lang="en-US" dirty="0"/>
              <a:t>Resolving Deadlock (2)</a:t>
            </a:r>
          </a:p>
        </p:txBody>
      </p:sp>
      <p:sp>
        <p:nvSpPr>
          <p:cNvPr id="22532" name="Text Box 3"/>
          <p:cNvSpPr txBox="1">
            <a:spLocks noChangeArrowheads="1"/>
          </p:cNvSpPr>
          <p:nvPr/>
        </p:nvSpPr>
        <p:spPr bwMode="auto">
          <a:xfrm>
            <a:off x="609600" y="1066800"/>
            <a:ext cx="8001000" cy="1630363"/>
          </a:xfrm>
          <a:prstGeom prst="rect">
            <a:avLst/>
          </a:prstGeom>
          <a:noFill/>
          <a:ln w="9525">
            <a:noFill/>
            <a:miter lim="800000"/>
            <a:headEnd/>
            <a:tailEnd/>
          </a:ln>
        </p:spPr>
        <p:txBody>
          <a:bodyPr>
            <a:spAutoFit/>
          </a:bodyPr>
          <a:lstStyle/>
          <a:p>
            <a:pPr marL="234950" indent="-234950">
              <a:lnSpc>
                <a:spcPct val="120000"/>
              </a:lnSpc>
              <a:buFontTx/>
              <a:buChar char="•"/>
            </a:pPr>
            <a:r>
              <a:rPr lang="en-US" sz="2800" b="1"/>
              <a:t>Deadlock avoidance</a:t>
            </a:r>
            <a:r>
              <a:rPr lang="en-US" sz="2800"/>
              <a:t>: use an algorithm which will anticipate that a deadlock is likely to occur and  therefore refuse a resource request.</a:t>
            </a:r>
          </a:p>
        </p:txBody>
      </p:sp>
      <p:pic>
        <p:nvPicPr>
          <p:cNvPr id="22533" name="Picture 4"/>
          <p:cNvPicPr>
            <a:picLocks noChangeAspect="1" noChangeArrowheads="1"/>
          </p:cNvPicPr>
          <p:nvPr/>
        </p:nvPicPr>
        <p:blipFill>
          <a:blip r:embed="rId3" cstate="print"/>
          <a:srcRect/>
          <a:stretch>
            <a:fillRect/>
          </a:stretch>
        </p:blipFill>
        <p:spPr bwMode="auto">
          <a:xfrm>
            <a:off x="2895600" y="2895600"/>
            <a:ext cx="3200400" cy="3175000"/>
          </a:xfrm>
          <a:prstGeom prst="rect">
            <a:avLst/>
          </a:prstGeom>
          <a:noFill/>
          <a:ln w="9525">
            <a:noFill/>
            <a:miter lim="800000"/>
            <a:headEnd/>
            <a:tailEnd/>
          </a:ln>
        </p:spPr>
      </p:pic>
      <p:pic>
        <p:nvPicPr>
          <p:cNvPr id="22534" name="Picture 7"/>
          <p:cNvPicPr>
            <a:picLocks noChangeAspect="1" noChangeArrowheads="1"/>
          </p:cNvPicPr>
          <p:nvPr/>
        </p:nvPicPr>
        <p:blipFill>
          <a:blip r:embed="rId4" cstate="print"/>
          <a:srcRect/>
          <a:stretch>
            <a:fillRect/>
          </a:stretch>
        </p:blipFill>
        <p:spPr bwMode="auto">
          <a:xfrm>
            <a:off x="4114800" y="2676525"/>
            <a:ext cx="315913" cy="666750"/>
          </a:xfrm>
          <a:prstGeom prst="rect">
            <a:avLst/>
          </a:prstGeom>
          <a:noFill/>
          <a:ln w="9525">
            <a:noFill/>
            <a:miter lim="800000"/>
            <a:headEnd/>
            <a:tailEnd/>
          </a:ln>
        </p:spPr>
      </p:pic>
      <p:pic>
        <p:nvPicPr>
          <p:cNvPr id="22535" name="Picture 8"/>
          <p:cNvPicPr>
            <a:picLocks noChangeAspect="1" noChangeArrowheads="1"/>
          </p:cNvPicPr>
          <p:nvPr/>
        </p:nvPicPr>
        <p:blipFill>
          <a:blip r:embed="rId5" cstate="print"/>
          <a:srcRect/>
          <a:stretch>
            <a:fillRect/>
          </a:stretch>
        </p:blipFill>
        <p:spPr bwMode="auto">
          <a:xfrm>
            <a:off x="4551363" y="5791200"/>
            <a:ext cx="325437" cy="685800"/>
          </a:xfrm>
          <a:prstGeom prst="rect">
            <a:avLst/>
          </a:prstGeom>
          <a:noFill/>
          <a:ln w="9525">
            <a:noFill/>
            <a:miter lim="800000"/>
            <a:headEnd/>
            <a:tailEnd/>
          </a:ln>
        </p:spPr>
      </p:pic>
      <p:sp>
        <p:nvSpPr>
          <p:cNvPr id="479243" name="Line 11"/>
          <p:cNvSpPr>
            <a:spLocks noChangeShapeType="1"/>
          </p:cNvSpPr>
          <p:nvPr/>
        </p:nvSpPr>
        <p:spPr bwMode="auto">
          <a:xfrm>
            <a:off x="3970338" y="4038600"/>
            <a:ext cx="982662" cy="0"/>
          </a:xfrm>
          <a:prstGeom prst="line">
            <a:avLst/>
          </a:prstGeom>
          <a:noFill/>
          <a:ln w="76200">
            <a:solidFill>
              <a:srgbClr val="990000"/>
            </a:solidFill>
            <a:prstDash val="sysDot"/>
            <a:round/>
            <a:headEnd/>
            <a:tailEnd/>
          </a:ln>
        </p:spPr>
        <p:txBody>
          <a:bodyPr/>
          <a:lstStyle/>
          <a:p>
            <a:endParaRPr lang="en-US"/>
          </a:p>
        </p:txBody>
      </p:sp>
      <p:sp>
        <p:nvSpPr>
          <p:cNvPr id="22537" name="Rectangle 13"/>
          <p:cNvSpPr>
            <a:spLocks noChangeArrowheads="1"/>
          </p:cNvSpPr>
          <p:nvPr/>
        </p:nvSpPr>
        <p:spPr bwMode="auto">
          <a:xfrm>
            <a:off x="2895600" y="4114800"/>
            <a:ext cx="3200400" cy="838200"/>
          </a:xfrm>
          <a:prstGeom prst="rect">
            <a:avLst/>
          </a:prstGeom>
          <a:solidFill>
            <a:schemeClr val="bg1"/>
          </a:solidFill>
          <a:ln w="9525">
            <a:solidFill>
              <a:schemeClr val="bg1"/>
            </a:solidFill>
            <a:miter lim="800000"/>
            <a:headEnd/>
            <a:tailEnd/>
          </a:ln>
        </p:spPr>
        <p:txBody>
          <a:bodyPr wrap="none" anchor="ctr"/>
          <a:lstStyle/>
          <a:p>
            <a:endParaRPr lang="en-US"/>
          </a:p>
        </p:txBody>
      </p:sp>
      <p:pic>
        <p:nvPicPr>
          <p:cNvPr id="479244" name="Picture 12" descr="MCj02873420000[1]"/>
          <p:cNvPicPr>
            <a:picLocks noChangeAspect="1" noChangeArrowheads="1"/>
          </p:cNvPicPr>
          <p:nvPr/>
        </p:nvPicPr>
        <p:blipFill>
          <a:blip r:embed="rId6" cstate="print"/>
          <a:srcRect/>
          <a:stretch>
            <a:fillRect/>
          </a:stretch>
        </p:blipFill>
        <p:spPr bwMode="auto">
          <a:xfrm rot="21347768" flipH="1">
            <a:off x="892175" y="4097338"/>
            <a:ext cx="2178050" cy="703262"/>
          </a:xfrm>
          <a:prstGeom prst="rect">
            <a:avLst/>
          </a:prstGeom>
          <a:noFill/>
          <a:ln w="9525">
            <a:noFill/>
            <a:miter lim="800000"/>
            <a:headEnd/>
            <a:tailEnd/>
          </a:ln>
        </p:spPr>
      </p:pic>
      <p:sp>
        <p:nvSpPr>
          <p:cNvPr id="479242" name="Line 10"/>
          <p:cNvSpPr>
            <a:spLocks noChangeShapeType="1"/>
          </p:cNvSpPr>
          <p:nvPr/>
        </p:nvSpPr>
        <p:spPr bwMode="auto">
          <a:xfrm>
            <a:off x="4122738" y="4953000"/>
            <a:ext cx="982662" cy="0"/>
          </a:xfrm>
          <a:prstGeom prst="line">
            <a:avLst/>
          </a:prstGeom>
          <a:noFill/>
          <a:ln w="76200">
            <a:solidFill>
              <a:srgbClr val="990000"/>
            </a:solidFill>
            <a:prstDash val="sysDot"/>
            <a:round/>
            <a:headEnd/>
            <a:tailEnd/>
          </a:ln>
        </p:spPr>
        <p:txBody>
          <a:bodyPr/>
          <a:lstStyle/>
          <a:p>
            <a:endParaRPr lang="en-US"/>
          </a:p>
        </p:txBody>
      </p:sp>
      <p:pic>
        <p:nvPicPr>
          <p:cNvPr id="479246" name="Picture 14" descr="MCj02873420000[1]"/>
          <p:cNvPicPr>
            <a:picLocks noChangeAspect="1" noChangeArrowheads="1"/>
          </p:cNvPicPr>
          <p:nvPr/>
        </p:nvPicPr>
        <p:blipFill>
          <a:blip r:embed="rId6" cstate="print"/>
          <a:srcRect/>
          <a:stretch>
            <a:fillRect/>
          </a:stretch>
        </p:blipFill>
        <p:spPr bwMode="auto">
          <a:xfrm rot="21347768" flipH="1">
            <a:off x="2622550" y="4114800"/>
            <a:ext cx="2178050" cy="703263"/>
          </a:xfrm>
          <a:prstGeom prst="rect">
            <a:avLst/>
          </a:prstGeom>
          <a:noFill/>
          <a:ln w="9525">
            <a:noFill/>
            <a:miter lim="800000"/>
            <a:headEnd/>
            <a:tailEnd/>
          </a:ln>
        </p:spPr>
      </p:pic>
      <p:pic>
        <p:nvPicPr>
          <p:cNvPr id="479247" name="Picture 15" descr="MCj02873420000[1]"/>
          <p:cNvPicPr>
            <a:picLocks noChangeAspect="1" noChangeArrowheads="1"/>
          </p:cNvPicPr>
          <p:nvPr/>
        </p:nvPicPr>
        <p:blipFill>
          <a:blip r:embed="rId6" cstate="print"/>
          <a:srcRect/>
          <a:stretch>
            <a:fillRect/>
          </a:stretch>
        </p:blipFill>
        <p:spPr bwMode="auto">
          <a:xfrm rot="21347768" flipH="1">
            <a:off x="4375150" y="4173538"/>
            <a:ext cx="2178050" cy="703262"/>
          </a:xfrm>
          <a:prstGeom prst="rect">
            <a:avLst/>
          </a:prstGeom>
          <a:noFill/>
          <a:ln w="9525">
            <a:noFill/>
            <a:miter lim="800000"/>
            <a:headEnd/>
            <a:tailEnd/>
          </a:ln>
        </p:spPr>
      </p:pic>
      <p:pic>
        <p:nvPicPr>
          <p:cNvPr id="23569" name="Picture 17"/>
          <p:cNvPicPr>
            <a:picLocks noChangeAspect="1" noChangeArrowheads="1"/>
          </p:cNvPicPr>
          <p:nvPr/>
        </p:nvPicPr>
        <p:blipFill>
          <a:blip r:embed="rId7" cstate="print"/>
          <a:srcRect/>
          <a:stretch>
            <a:fillRect/>
          </a:stretch>
        </p:blipFill>
        <p:spPr bwMode="auto">
          <a:xfrm>
            <a:off x="4953000" y="2676525"/>
            <a:ext cx="514350" cy="1390650"/>
          </a:xfrm>
          <a:prstGeom prst="rect">
            <a:avLst/>
          </a:prstGeom>
          <a:noFill/>
          <a:ln w="9525">
            <a:noFill/>
            <a:miter lim="800000"/>
            <a:headEnd/>
            <a:tailEnd/>
          </a:ln>
        </p:spPr>
      </p:pic>
      <p:pic>
        <p:nvPicPr>
          <p:cNvPr id="18" name="Picture 17"/>
          <p:cNvPicPr>
            <a:picLocks noChangeAspect="1" noChangeArrowheads="1"/>
          </p:cNvPicPr>
          <p:nvPr/>
        </p:nvPicPr>
        <p:blipFill>
          <a:blip r:embed="rId7" cstate="print"/>
          <a:srcRect/>
          <a:stretch>
            <a:fillRect/>
          </a:stretch>
        </p:blipFill>
        <p:spPr bwMode="auto">
          <a:xfrm>
            <a:off x="3600450" y="4956175"/>
            <a:ext cx="514350" cy="1390650"/>
          </a:xfrm>
          <a:prstGeom prst="rect">
            <a:avLst/>
          </a:prstGeom>
          <a:noFill/>
          <a:ln w="9525">
            <a:noFill/>
            <a:miter lim="800000"/>
            <a:headEnd/>
            <a:tailEnd/>
          </a:ln>
        </p:spPr>
      </p:pic>
      <p:sp>
        <p:nvSpPr>
          <p:cNvPr id="2" name="TextBox 1"/>
          <p:cNvSpPr txBox="1">
            <a:spLocks noChangeArrowheads="1"/>
          </p:cNvSpPr>
          <p:nvPr/>
        </p:nvSpPr>
        <p:spPr bwMode="auto">
          <a:xfrm>
            <a:off x="6400800" y="3009900"/>
            <a:ext cx="2647950" cy="1200150"/>
          </a:xfrm>
          <a:prstGeom prst="rect">
            <a:avLst/>
          </a:prstGeom>
          <a:noFill/>
          <a:ln w="9525">
            <a:noFill/>
            <a:miter lim="800000"/>
            <a:headEnd/>
            <a:tailEnd/>
          </a:ln>
        </p:spPr>
        <p:txBody>
          <a:bodyPr>
            <a:spAutoFit/>
          </a:bodyPr>
          <a:lstStyle/>
          <a:p>
            <a:r>
              <a:rPr lang="en-US" sz="2400" dirty="0"/>
              <a:t>Using traffic lights and closable gates at level-crossing.</a:t>
            </a:r>
          </a:p>
        </p:txBody>
      </p:sp>
    </p:spTree>
    <p:extLst>
      <p:ext uri="{BB962C8B-B14F-4D97-AF65-F5344CB8AC3E}">
        <p14:creationId xmlns:p14="http://schemas.microsoft.com/office/powerpoint/2010/main" val="11487884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23569"/>
                                        </p:tgtEl>
                                        <p:attrNameLst>
                                          <p:attrName>style.visibility</p:attrName>
                                        </p:attrNameLst>
                                      </p:cBhvr>
                                      <p:to>
                                        <p:strVal val="visible"/>
                                      </p:to>
                                    </p:set>
                                    <p:anim calcmode="lin" valueType="num">
                                      <p:cBhvr additive="base">
                                        <p:cTn id="7" dur="500" fill="hold"/>
                                        <p:tgtEl>
                                          <p:spTgt spid="23569"/>
                                        </p:tgtEl>
                                        <p:attrNameLst>
                                          <p:attrName>ppt_x</p:attrName>
                                        </p:attrNameLst>
                                      </p:cBhvr>
                                      <p:tavLst>
                                        <p:tav tm="0">
                                          <p:val>
                                            <p:strVal val="#ppt_x"/>
                                          </p:val>
                                        </p:tav>
                                        <p:tav tm="100000">
                                          <p:val>
                                            <p:strVal val="#ppt_x"/>
                                          </p:val>
                                        </p:tav>
                                      </p:tavLst>
                                    </p:anim>
                                    <p:anim calcmode="lin" valueType="num">
                                      <p:cBhvr additive="base">
                                        <p:cTn id="8" dur="500" fill="hold"/>
                                        <p:tgtEl>
                                          <p:spTgt spid="23569"/>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479244"/>
                                        </p:tgtEl>
                                        <p:attrNameLst>
                                          <p:attrName>style.visibility</p:attrName>
                                        </p:attrNameLst>
                                      </p:cBhvr>
                                      <p:to>
                                        <p:strVal val="visible"/>
                                      </p:to>
                                    </p:set>
                                    <p:animEffect transition="in" filter="wipe(left)">
                                      <p:cBhvr>
                                        <p:cTn id="16" dur="500"/>
                                        <p:tgtEl>
                                          <p:spTgt spid="479244"/>
                                        </p:tgtEl>
                                      </p:cBhvr>
                                    </p:animEffect>
                                  </p:childTnLst>
                                </p:cTn>
                              </p:par>
                            </p:childTnLst>
                          </p:cTn>
                        </p:par>
                        <p:par>
                          <p:cTn id="17" fill="hold" nodeType="afterGroup">
                            <p:stCondLst>
                              <p:cond delay="1000"/>
                            </p:stCondLst>
                            <p:childTnLst>
                              <p:par>
                                <p:cTn id="18" presetID="31"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1000" fill="hold"/>
                                        <p:tgtEl>
                                          <p:spTgt spid="2"/>
                                        </p:tgtEl>
                                        <p:attrNameLst>
                                          <p:attrName>ppt_w</p:attrName>
                                        </p:attrNameLst>
                                      </p:cBhvr>
                                      <p:tavLst>
                                        <p:tav tm="0">
                                          <p:val>
                                            <p:fltVal val="0"/>
                                          </p:val>
                                        </p:tav>
                                        <p:tav tm="100000">
                                          <p:val>
                                            <p:strVal val="#ppt_w"/>
                                          </p:val>
                                        </p:tav>
                                      </p:tavLst>
                                    </p:anim>
                                    <p:anim calcmode="lin" valueType="num">
                                      <p:cBhvr>
                                        <p:cTn id="21" dur="1000" fill="hold"/>
                                        <p:tgtEl>
                                          <p:spTgt spid="2"/>
                                        </p:tgtEl>
                                        <p:attrNameLst>
                                          <p:attrName>ppt_h</p:attrName>
                                        </p:attrNameLst>
                                      </p:cBhvr>
                                      <p:tavLst>
                                        <p:tav tm="0">
                                          <p:val>
                                            <p:fltVal val="0"/>
                                          </p:val>
                                        </p:tav>
                                        <p:tav tm="100000">
                                          <p:val>
                                            <p:strVal val="#ppt_h"/>
                                          </p:val>
                                        </p:tav>
                                      </p:tavLst>
                                    </p:anim>
                                    <p:anim calcmode="lin" valueType="num">
                                      <p:cBhvr>
                                        <p:cTn id="22" dur="1000" fill="hold"/>
                                        <p:tgtEl>
                                          <p:spTgt spid="2"/>
                                        </p:tgtEl>
                                        <p:attrNameLst>
                                          <p:attrName>style.rotation</p:attrName>
                                        </p:attrNameLst>
                                      </p:cBhvr>
                                      <p:tavLst>
                                        <p:tav tm="0">
                                          <p:val>
                                            <p:fltVal val="90"/>
                                          </p:val>
                                        </p:tav>
                                        <p:tav tm="100000">
                                          <p:val>
                                            <p:fltVal val="0"/>
                                          </p:val>
                                        </p:tav>
                                      </p:tavLst>
                                    </p:anim>
                                    <p:animEffect transition="in" filter="fade">
                                      <p:cBhvr>
                                        <p:cTn id="23" dur="1000"/>
                                        <p:tgtEl>
                                          <p:spTgt spid="2"/>
                                        </p:tgtEl>
                                      </p:cBhvr>
                                    </p:animEffect>
                                  </p:childTnLst>
                                </p:cTn>
                              </p:par>
                            </p:childTnLst>
                          </p:cTn>
                        </p:par>
                        <p:par>
                          <p:cTn id="24" fill="hold" nodeType="afterGroup">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479243"/>
                                        </p:tgtEl>
                                        <p:attrNameLst>
                                          <p:attrName>style.visibility</p:attrName>
                                        </p:attrNameLst>
                                      </p:cBhvr>
                                      <p:to>
                                        <p:strVal val="visible"/>
                                      </p:to>
                                    </p:set>
                                    <p:animEffect transition="in" filter="wipe(left)">
                                      <p:cBhvr>
                                        <p:cTn id="27" dur="500"/>
                                        <p:tgtEl>
                                          <p:spTgt spid="479243"/>
                                        </p:tgtEl>
                                      </p:cBhvr>
                                    </p:animEffect>
                                  </p:childTnLst>
                                </p:cTn>
                              </p:par>
                            </p:childTnLst>
                          </p:cTn>
                        </p:par>
                        <p:par>
                          <p:cTn id="28" fill="hold" nodeType="afterGroup">
                            <p:stCondLst>
                              <p:cond delay="2500"/>
                            </p:stCondLst>
                            <p:childTnLst>
                              <p:par>
                                <p:cTn id="29" presetID="22" presetClass="entr" presetSubtype="2" fill="hold" grpId="0" nodeType="afterEffect">
                                  <p:stCondLst>
                                    <p:cond delay="0"/>
                                  </p:stCondLst>
                                  <p:childTnLst>
                                    <p:set>
                                      <p:cBhvr>
                                        <p:cTn id="30" dur="1" fill="hold">
                                          <p:stCondLst>
                                            <p:cond delay="0"/>
                                          </p:stCondLst>
                                        </p:cTn>
                                        <p:tgtEl>
                                          <p:spTgt spid="479242"/>
                                        </p:tgtEl>
                                        <p:attrNameLst>
                                          <p:attrName>style.visibility</p:attrName>
                                        </p:attrNameLst>
                                      </p:cBhvr>
                                      <p:to>
                                        <p:strVal val="visible"/>
                                      </p:to>
                                    </p:set>
                                    <p:animEffect transition="in" filter="wipe(right)">
                                      <p:cBhvr>
                                        <p:cTn id="31" dur="500"/>
                                        <p:tgtEl>
                                          <p:spTgt spid="479242"/>
                                        </p:tgtEl>
                                      </p:cBhvr>
                                    </p:animEffect>
                                  </p:childTnLst>
                                </p:cTn>
                              </p:par>
                            </p:childTnLst>
                          </p:cTn>
                        </p:par>
                        <p:par>
                          <p:cTn id="32" fill="hold" nodeType="afterGroup">
                            <p:stCondLst>
                              <p:cond delay="3000"/>
                            </p:stCondLst>
                            <p:childTnLst>
                              <p:par>
                                <p:cTn id="33" presetID="22" presetClass="entr" presetSubtype="8" fill="hold" nodeType="afterEffect">
                                  <p:stCondLst>
                                    <p:cond delay="0"/>
                                  </p:stCondLst>
                                  <p:childTnLst>
                                    <p:set>
                                      <p:cBhvr>
                                        <p:cTn id="34" dur="1" fill="hold">
                                          <p:stCondLst>
                                            <p:cond delay="0"/>
                                          </p:stCondLst>
                                        </p:cTn>
                                        <p:tgtEl>
                                          <p:spTgt spid="479246"/>
                                        </p:tgtEl>
                                        <p:attrNameLst>
                                          <p:attrName>style.visibility</p:attrName>
                                        </p:attrNameLst>
                                      </p:cBhvr>
                                      <p:to>
                                        <p:strVal val="visible"/>
                                      </p:to>
                                    </p:set>
                                    <p:animEffect transition="in" filter="wipe(left)">
                                      <p:cBhvr>
                                        <p:cTn id="35" dur="500"/>
                                        <p:tgtEl>
                                          <p:spTgt spid="479246"/>
                                        </p:tgtEl>
                                      </p:cBhvr>
                                    </p:animEffect>
                                  </p:childTnLst>
                                </p:cTn>
                              </p:par>
                            </p:childTnLst>
                          </p:cTn>
                        </p:par>
                        <p:par>
                          <p:cTn id="36" fill="hold" nodeType="afterGroup">
                            <p:stCondLst>
                              <p:cond delay="3500"/>
                            </p:stCondLst>
                            <p:childTnLst>
                              <p:par>
                                <p:cTn id="37" presetID="22" presetClass="entr" presetSubtype="8" fill="hold" nodeType="afterEffect">
                                  <p:stCondLst>
                                    <p:cond delay="0"/>
                                  </p:stCondLst>
                                  <p:childTnLst>
                                    <p:set>
                                      <p:cBhvr>
                                        <p:cTn id="38" dur="1" fill="hold">
                                          <p:stCondLst>
                                            <p:cond delay="0"/>
                                          </p:stCondLst>
                                        </p:cTn>
                                        <p:tgtEl>
                                          <p:spTgt spid="479247"/>
                                        </p:tgtEl>
                                        <p:attrNameLst>
                                          <p:attrName>style.visibility</p:attrName>
                                        </p:attrNameLst>
                                      </p:cBhvr>
                                      <p:to>
                                        <p:strVal val="visible"/>
                                      </p:to>
                                    </p:set>
                                    <p:animEffect transition="in" filter="wipe(left)">
                                      <p:cBhvr>
                                        <p:cTn id="39" dur="500"/>
                                        <p:tgtEl>
                                          <p:spTgt spid="479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9243" grpId="0" animBg="1"/>
      <p:bldP spid="479242" grpId="0" animBg="1"/>
      <p:bldP spid="2"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p:spPr>
        <p:txBody>
          <a:bodyPr/>
          <a:lstStyle/>
          <a:p>
            <a:fld id="{93FF15E8-F3F9-4DFD-B2D8-5EA379CD67DF}" type="slidenum">
              <a:rPr lang="en-US" smtClean="0"/>
              <a:pPr/>
              <a:t>135</a:t>
            </a:fld>
            <a:endParaRPr lang="en-US"/>
          </a:p>
        </p:txBody>
      </p:sp>
      <p:sp>
        <p:nvSpPr>
          <p:cNvPr id="23555" name="Rectangle 2"/>
          <p:cNvSpPr>
            <a:spLocks noGrp="1" noChangeArrowheads="1"/>
          </p:cNvSpPr>
          <p:nvPr>
            <p:ph type="title"/>
          </p:nvPr>
        </p:nvSpPr>
        <p:spPr/>
        <p:txBody>
          <a:bodyPr/>
          <a:lstStyle/>
          <a:p>
            <a:pPr eaLnBrk="1" hangingPunct="1"/>
            <a:r>
              <a:rPr lang="en-US" dirty="0"/>
              <a:t>Resolving Deadlock (3)</a:t>
            </a:r>
          </a:p>
        </p:txBody>
      </p:sp>
      <p:sp>
        <p:nvSpPr>
          <p:cNvPr id="23556" name="Text Box 3"/>
          <p:cNvSpPr txBox="1">
            <a:spLocks noChangeArrowheads="1"/>
          </p:cNvSpPr>
          <p:nvPr/>
        </p:nvSpPr>
        <p:spPr bwMode="auto">
          <a:xfrm>
            <a:off x="609600" y="1143000"/>
            <a:ext cx="8001000" cy="2143125"/>
          </a:xfrm>
          <a:prstGeom prst="rect">
            <a:avLst/>
          </a:prstGeom>
          <a:noFill/>
          <a:ln w="9525">
            <a:noFill/>
            <a:miter lim="800000"/>
            <a:headEnd/>
            <a:tailEnd/>
          </a:ln>
        </p:spPr>
        <p:txBody>
          <a:bodyPr>
            <a:spAutoFit/>
          </a:bodyPr>
          <a:lstStyle/>
          <a:p>
            <a:pPr marL="234950" indent="-234950">
              <a:lnSpc>
                <a:spcPct val="120000"/>
              </a:lnSpc>
              <a:buFontTx/>
              <a:buChar char="•"/>
            </a:pPr>
            <a:r>
              <a:rPr lang="en-US" sz="2800" b="1" dirty="0"/>
              <a:t>Deadlock detection and recovery</a:t>
            </a:r>
            <a:r>
              <a:rPr lang="en-US" sz="2800" dirty="0"/>
              <a:t>: use an algorithm to detect the occurrence of a deadlock and force the threads to release the resources that are held while waiting.</a:t>
            </a:r>
          </a:p>
        </p:txBody>
      </p:sp>
      <p:pic>
        <p:nvPicPr>
          <p:cNvPr id="23557" name="Picture 10"/>
          <p:cNvPicPr>
            <a:picLocks noChangeAspect="1" noChangeArrowheads="1"/>
          </p:cNvPicPr>
          <p:nvPr/>
        </p:nvPicPr>
        <p:blipFill>
          <a:blip r:embed="rId3" cstate="print"/>
          <a:srcRect/>
          <a:stretch>
            <a:fillRect/>
          </a:stretch>
        </p:blipFill>
        <p:spPr bwMode="auto">
          <a:xfrm>
            <a:off x="2843213" y="3186113"/>
            <a:ext cx="3176587" cy="3138487"/>
          </a:xfrm>
          <a:prstGeom prst="rect">
            <a:avLst/>
          </a:prstGeom>
          <a:noFill/>
          <a:ln w="9525">
            <a:noFill/>
            <a:miter lim="800000"/>
            <a:headEnd/>
            <a:tailEnd/>
          </a:ln>
        </p:spPr>
      </p:pic>
      <p:pic>
        <p:nvPicPr>
          <p:cNvPr id="23558" name="Picture 12" descr="j0212957"/>
          <p:cNvPicPr>
            <a:picLocks noChangeAspect="1" noChangeArrowheads="1"/>
          </p:cNvPicPr>
          <p:nvPr/>
        </p:nvPicPr>
        <p:blipFill>
          <a:blip r:embed="rId4" cstate="print"/>
          <a:srcRect/>
          <a:stretch>
            <a:fillRect/>
          </a:stretch>
        </p:blipFill>
        <p:spPr bwMode="auto">
          <a:xfrm>
            <a:off x="5105400" y="4343400"/>
            <a:ext cx="533400" cy="334963"/>
          </a:xfrm>
          <a:prstGeom prst="rect">
            <a:avLst/>
          </a:prstGeom>
          <a:noFill/>
          <a:ln w="9525">
            <a:noFill/>
            <a:miter lim="800000"/>
            <a:headEnd/>
            <a:tailEnd/>
          </a:ln>
        </p:spPr>
      </p:pic>
      <p:pic>
        <p:nvPicPr>
          <p:cNvPr id="23559" name="Picture 13" descr="MCj03914140000[1]"/>
          <p:cNvPicPr>
            <a:picLocks noChangeAspect="1" noChangeArrowheads="1"/>
          </p:cNvPicPr>
          <p:nvPr/>
        </p:nvPicPr>
        <p:blipFill>
          <a:blip r:embed="rId5" cstate="print"/>
          <a:srcRect/>
          <a:stretch>
            <a:fillRect/>
          </a:stretch>
        </p:blipFill>
        <p:spPr bwMode="auto">
          <a:xfrm>
            <a:off x="3284538" y="4724400"/>
            <a:ext cx="449262" cy="433388"/>
          </a:xfrm>
          <a:prstGeom prst="rect">
            <a:avLst/>
          </a:prstGeom>
          <a:noFill/>
          <a:ln w="9525">
            <a:noFill/>
            <a:miter lim="800000"/>
            <a:headEnd/>
            <a:tailEnd/>
          </a:ln>
        </p:spPr>
      </p:pic>
      <p:pic>
        <p:nvPicPr>
          <p:cNvPr id="23560" name="Picture 14"/>
          <p:cNvPicPr>
            <a:picLocks noChangeAspect="1" noChangeArrowheads="1"/>
          </p:cNvPicPr>
          <p:nvPr/>
        </p:nvPicPr>
        <p:blipFill>
          <a:blip r:embed="rId6" cstate="print"/>
          <a:srcRect/>
          <a:stretch>
            <a:fillRect/>
          </a:stretch>
        </p:blipFill>
        <p:spPr bwMode="auto">
          <a:xfrm>
            <a:off x="4038600" y="3429000"/>
            <a:ext cx="319088" cy="676275"/>
          </a:xfrm>
          <a:prstGeom prst="rect">
            <a:avLst/>
          </a:prstGeom>
          <a:noFill/>
          <a:ln w="9525">
            <a:noFill/>
            <a:miter lim="800000"/>
            <a:headEnd/>
            <a:tailEnd/>
          </a:ln>
        </p:spPr>
      </p:pic>
      <p:pic>
        <p:nvPicPr>
          <p:cNvPr id="23561" name="Picture 16"/>
          <p:cNvPicPr>
            <a:picLocks noChangeAspect="1" noChangeArrowheads="1"/>
          </p:cNvPicPr>
          <p:nvPr/>
        </p:nvPicPr>
        <p:blipFill>
          <a:blip r:embed="rId7" cstate="print"/>
          <a:srcRect/>
          <a:stretch>
            <a:fillRect/>
          </a:stretch>
        </p:blipFill>
        <p:spPr bwMode="auto">
          <a:xfrm>
            <a:off x="4495800" y="5410200"/>
            <a:ext cx="360363" cy="762000"/>
          </a:xfrm>
          <a:prstGeom prst="rect">
            <a:avLst/>
          </a:prstGeom>
          <a:noFill/>
          <a:ln w="9525">
            <a:noFill/>
            <a:miter lim="800000"/>
            <a:headEnd/>
            <a:tailEnd/>
          </a:ln>
        </p:spPr>
      </p:pic>
      <p:sp>
        <p:nvSpPr>
          <p:cNvPr id="23562" name="Rectangle 21"/>
          <p:cNvSpPr>
            <a:spLocks noChangeArrowheads="1"/>
          </p:cNvSpPr>
          <p:nvPr/>
        </p:nvSpPr>
        <p:spPr bwMode="auto">
          <a:xfrm>
            <a:off x="4019550" y="4105275"/>
            <a:ext cx="338138" cy="619125"/>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23563" name="Rectangle 22"/>
          <p:cNvSpPr>
            <a:spLocks noChangeArrowheads="1"/>
          </p:cNvSpPr>
          <p:nvPr/>
        </p:nvSpPr>
        <p:spPr bwMode="auto">
          <a:xfrm>
            <a:off x="4495800" y="4791075"/>
            <a:ext cx="338138" cy="619125"/>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23564" name="Rectangle 23"/>
          <p:cNvSpPr>
            <a:spLocks noChangeArrowheads="1"/>
          </p:cNvSpPr>
          <p:nvPr/>
        </p:nvSpPr>
        <p:spPr bwMode="auto">
          <a:xfrm>
            <a:off x="3733800" y="4791075"/>
            <a:ext cx="776288" cy="366713"/>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23565" name="Rectangle 24"/>
          <p:cNvSpPr>
            <a:spLocks noChangeArrowheads="1"/>
          </p:cNvSpPr>
          <p:nvPr/>
        </p:nvSpPr>
        <p:spPr bwMode="auto">
          <a:xfrm>
            <a:off x="4329113" y="4357688"/>
            <a:ext cx="776287" cy="366712"/>
          </a:xfrm>
          <a:prstGeom prst="rect">
            <a:avLst/>
          </a:prstGeom>
          <a:solidFill>
            <a:schemeClr val="bg1"/>
          </a:solidFill>
          <a:ln w="9525">
            <a:solidFill>
              <a:schemeClr val="bg1"/>
            </a:solidFill>
            <a:miter lim="800000"/>
            <a:headEnd/>
            <a:tailEnd/>
          </a:ln>
        </p:spPr>
        <p:txBody>
          <a:bodyPr wrap="none" anchor="ctr"/>
          <a:lstStyle/>
          <a:p>
            <a:endParaRPr lang="en-US"/>
          </a:p>
        </p:txBody>
      </p:sp>
      <p:pic>
        <p:nvPicPr>
          <p:cNvPr id="23566" name="Picture 15"/>
          <p:cNvPicPr>
            <a:picLocks noChangeAspect="1" noChangeArrowheads="1"/>
          </p:cNvPicPr>
          <p:nvPr/>
        </p:nvPicPr>
        <p:blipFill>
          <a:blip r:embed="rId6" cstate="print"/>
          <a:srcRect/>
          <a:stretch>
            <a:fillRect/>
          </a:stretch>
        </p:blipFill>
        <p:spPr bwMode="auto">
          <a:xfrm>
            <a:off x="4019550" y="4114800"/>
            <a:ext cx="323850" cy="685800"/>
          </a:xfrm>
          <a:prstGeom prst="rect">
            <a:avLst/>
          </a:prstGeom>
          <a:noFill/>
          <a:ln w="9525">
            <a:noFill/>
            <a:miter lim="800000"/>
            <a:headEnd/>
            <a:tailEnd/>
          </a:ln>
        </p:spPr>
      </p:pic>
      <p:pic>
        <p:nvPicPr>
          <p:cNvPr id="23567" name="Picture 17"/>
          <p:cNvPicPr>
            <a:picLocks noChangeAspect="1" noChangeArrowheads="1"/>
          </p:cNvPicPr>
          <p:nvPr/>
        </p:nvPicPr>
        <p:blipFill>
          <a:blip r:embed="rId7" cstate="print"/>
          <a:srcRect/>
          <a:stretch>
            <a:fillRect/>
          </a:stretch>
        </p:blipFill>
        <p:spPr bwMode="auto">
          <a:xfrm>
            <a:off x="4495800" y="4724400"/>
            <a:ext cx="361950" cy="762000"/>
          </a:xfrm>
          <a:prstGeom prst="rect">
            <a:avLst/>
          </a:prstGeom>
          <a:noFill/>
          <a:ln w="9525">
            <a:noFill/>
            <a:miter lim="800000"/>
            <a:headEnd/>
            <a:tailEnd/>
          </a:ln>
        </p:spPr>
      </p:pic>
      <p:pic>
        <p:nvPicPr>
          <p:cNvPr id="23568" name="Picture 25" descr="MCj03985110000[1]"/>
          <p:cNvPicPr>
            <a:picLocks noChangeAspect="1" noChangeArrowheads="1"/>
          </p:cNvPicPr>
          <p:nvPr/>
        </p:nvPicPr>
        <p:blipFill>
          <a:blip r:embed="rId8" cstate="print"/>
          <a:srcRect/>
          <a:stretch>
            <a:fillRect/>
          </a:stretch>
        </p:blipFill>
        <p:spPr bwMode="auto">
          <a:xfrm>
            <a:off x="2667000" y="4876800"/>
            <a:ext cx="533400" cy="228600"/>
          </a:xfrm>
          <a:prstGeom prst="rect">
            <a:avLst/>
          </a:prstGeom>
          <a:noFill/>
          <a:ln w="9525">
            <a:noFill/>
            <a:miter lim="800000"/>
            <a:headEnd/>
            <a:tailEnd/>
          </a:ln>
        </p:spPr>
      </p:pic>
      <p:pic>
        <p:nvPicPr>
          <p:cNvPr id="23569" name="Picture 26"/>
          <p:cNvPicPr>
            <a:picLocks noChangeAspect="1" noChangeArrowheads="1"/>
          </p:cNvPicPr>
          <p:nvPr/>
        </p:nvPicPr>
        <p:blipFill>
          <a:blip r:embed="rId6" cstate="print"/>
          <a:srcRect/>
          <a:stretch>
            <a:fillRect/>
          </a:stretch>
        </p:blipFill>
        <p:spPr bwMode="auto">
          <a:xfrm>
            <a:off x="4038600" y="2743200"/>
            <a:ext cx="323850" cy="685800"/>
          </a:xfrm>
          <a:prstGeom prst="rect">
            <a:avLst/>
          </a:prstGeom>
          <a:noFill/>
          <a:ln w="9525">
            <a:noFill/>
            <a:miter lim="800000"/>
            <a:headEnd/>
            <a:tailEnd/>
          </a:ln>
        </p:spPr>
      </p:pic>
      <p:pic>
        <p:nvPicPr>
          <p:cNvPr id="23570" name="Picture 27" descr="MCj03830980000[1]"/>
          <p:cNvPicPr>
            <a:picLocks noChangeAspect="1" noChangeArrowheads="1"/>
          </p:cNvPicPr>
          <p:nvPr/>
        </p:nvPicPr>
        <p:blipFill>
          <a:blip r:embed="rId9" cstate="print"/>
          <a:srcRect/>
          <a:stretch>
            <a:fillRect/>
          </a:stretch>
        </p:blipFill>
        <p:spPr bwMode="auto">
          <a:xfrm>
            <a:off x="5713413" y="4343400"/>
            <a:ext cx="687387" cy="320675"/>
          </a:xfrm>
          <a:prstGeom prst="rect">
            <a:avLst/>
          </a:prstGeom>
          <a:noFill/>
          <a:ln w="9525">
            <a:noFill/>
            <a:miter lim="800000"/>
            <a:headEnd/>
            <a:tailEnd/>
          </a:ln>
        </p:spPr>
      </p:pic>
      <p:pic>
        <p:nvPicPr>
          <p:cNvPr id="23571" name="Picture 28"/>
          <p:cNvPicPr>
            <a:picLocks noChangeAspect="1" noChangeArrowheads="1"/>
          </p:cNvPicPr>
          <p:nvPr/>
        </p:nvPicPr>
        <p:blipFill>
          <a:blip r:embed="rId7" cstate="print"/>
          <a:srcRect/>
          <a:stretch>
            <a:fillRect/>
          </a:stretch>
        </p:blipFill>
        <p:spPr bwMode="auto">
          <a:xfrm>
            <a:off x="4495800" y="6096000"/>
            <a:ext cx="360363" cy="762000"/>
          </a:xfrm>
          <a:prstGeom prst="rect">
            <a:avLst/>
          </a:prstGeom>
          <a:noFill/>
          <a:ln w="9525">
            <a:noFill/>
            <a:miter lim="800000"/>
            <a:headEnd/>
            <a:tailEnd/>
          </a:ln>
        </p:spPr>
      </p:pic>
      <p:grpSp>
        <p:nvGrpSpPr>
          <p:cNvPr id="2" name="Group 33"/>
          <p:cNvGrpSpPr>
            <a:grpSpLocks/>
          </p:cNvGrpSpPr>
          <p:nvPr/>
        </p:nvGrpSpPr>
        <p:grpSpPr bwMode="auto">
          <a:xfrm>
            <a:off x="4019550" y="4800600"/>
            <a:ext cx="381000" cy="381000"/>
            <a:chOff x="5088" y="3216"/>
            <a:chExt cx="240" cy="240"/>
          </a:xfrm>
        </p:grpSpPr>
        <p:sp>
          <p:nvSpPr>
            <p:cNvPr id="23582" name="Oval 29"/>
            <p:cNvSpPr>
              <a:spLocks noChangeArrowheads="1"/>
            </p:cNvSpPr>
            <p:nvPr/>
          </p:nvSpPr>
          <p:spPr bwMode="auto">
            <a:xfrm>
              <a:off x="5088" y="3216"/>
              <a:ext cx="240" cy="240"/>
            </a:xfrm>
            <a:prstGeom prst="ellipse">
              <a:avLst/>
            </a:prstGeom>
            <a:solidFill>
              <a:schemeClr val="bg1"/>
            </a:solidFill>
            <a:ln w="9525">
              <a:solidFill>
                <a:schemeClr val="tx1"/>
              </a:solidFill>
              <a:round/>
              <a:headEnd/>
              <a:tailEnd/>
            </a:ln>
          </p:spPr>
          <p:txBody>
            <a:bodyPr wrap="none" anchor="ctr"/>
            <a:lstStyle/>
            <a:p>
              <a:endParaRPr lang="en-US"/>
            </a:p>
          </p:txBody>
        </p:sp>
        <p:sp>
          <p:nvSpPr>
            <p:cNvPr id="23583" name="Oval 30"/>
            <p:cNvSpPr>
              <a:spLocks noChangeArrowheads="1"/>
            </p:cNvSpPr>
            <p:nvPr/>
          </p:nvSpPr>
          <p:spPr bwMode="auto">
            <a:xfrm>
              <a:off x="5136" y="3264"/>
              <a:ext cx="144" cy="144"/>
            </a:xfrm>
            <a:prstGeom prst="ellipse">
              <a:avLst/>
            </a:prstGeom>
            <a:solidFill>
              <a:schemeClr val="bg1"/>
            </a:solidFill>
            <a:ln w="9525">
              <a:solidFill>
                <a:schemeClr val="tx1"/>
              </a:solidFill>
              <a:round/>
              <a:headEnd/>
              <a:tailEnd/>
            </a:ln>
          </p:spPr>
          <p:txBody>
            <a:bodyPr wrap="none" anchor="ctr"/>
            <a:lstStyle/>
            <a:p>
              <a:endParaRPr lang="en-US"/>
            </a:p>
          </p:txBody>
        </p:sp>
      </p:grpSp>
      <p:grpSp>
        <p:nvGrpSpPr>
          <p:cNvPr id="3" name="Group 34"/>
          <p:cNvGrpSpPr>
            <a:grpSpLocks/>
          </p:cNvGrpSpPr>
          <p:nvPr/>
        </p:nvGrpSpPr>
        <p:grpSpPr bwMode="auto">
          <a:xfrm>
            <a:off x="4510088" y="4343400"/>
            <a:ext cx="381000" cy="381000"/>
            <a:chOff x="5088" y="3216"/>
            <a:chExt cx="240" cy="240"/>
          </a:xfrm>
        </p:grpSpPr>
        <p:sp>
          <p:nvSpPr>
            <p:cNvPr id="23580" name="Oval 35"/>
            <p:cNvSpPr>
              <a:spLocks noChangeArrowheads="1"/>
            </p:cNvSpPr>
            <p:nvPr/>
          </p:nvSpPr>
          <p:spPr bwMode="auto">
            <a:xfrm>
              <a:off x="5088" y="3216"/>
              <a:ext cx="240" cy="240"/>
            </a:xfrm>
            <a:prstGeom prst="ellipse">
              <a:avLst/>
            </a:prstGeom>
            <a:solidFill>
              <a:schemeClr val="bg1"/>
            </a:solidFill>
            <a:ln w="9525">
              <a:solidFill>
                <a:schemeClr val="tx1"/>
              </a:solidFill>
              <a:round/>
              <a:headEnd/>
              <a:tailEnd/>
            </a:ln>
          </p:spPr>
          <p:txBody>
            <a:bodyPr wrap="none" anchor="ctr"/>
            <a:lstStyle/>
            <a:p>
              <a:endParaRPr lang="en-US"/>
            </a:p>
          </p:txBody>
        </p:sp>
        <p:sp>
          <p:nvSpPr>
            <p:cNvPr id="23581" name="Oval 36"/>
            <p:cNvSpPr>
              <a:spLocks noChangeArrowheads="1"/>
            </p:cNvSpPr>
            <p:nvPr/>
          </p:nvSpPr>
          <p:spPr bwMode="auto">
            <a:xfrm>
              <a:off x="5136" y="3264"/>
              <a:ext cx="144" cy="144"/>
            </a:xfrm>
            <a:prstGeom prst="ellipse">
              <a:avLst/>
            </a:prstGeom>
            <a:solidFill>
              <a:schemeClr val="bg1"/>
            </a:solidFill>
            <a:ln w="9525">
              <a:solidFill>
                <a:schemeClr val="tx1"/>
              </a:solidFill>
              <a:round/>
              <a:headEnd/>
              <a:tailEnd/>
            </a:ln>
          </p:spPr>
          <p:txBody>
            <a:bodyPr wrap="none" anchor="ctr"/>
            <a:lstStyle/>
            <a:p>
              <a:endParaRPr lang="en-US"/>
            </a:p>
          </p:txBody>
        </p:sp>
      </p:grpSp>
      <p:pic>
        <p:nvPicPr>
          <p:cNvPr id="480275" name="Picture 19" descr="MCj03830980000[1]"/>
          <p:cNvPicPr>
            <a:picLocks noChangeAspect="1" noChangeArrowheads="1"/>
          </p:cNvPicPr>
          <p:nvPr/>
        </p:nvPicPr>
        <p:blipFill>
          <a:blip r:embed="rId9" cstate="print"/>
          <a:srcRect/>
          <a:stretch>
            <a:fillRect/>
          </a:stretch>
        </p:blipFill>
        <p:spPr bwMode="auto">
          <a:xfrm>
            <a:off x="4362450" y="4357688"/>
            <a:ext cx="687388" cy="320675"/>
          </a:xfrm>
          <a:prstGeom prst="rect">
            <a:avLst/>
          </a:prstGeom>
          <a:noFill/>
          <a:ln w="9525">
            <a:noFill/>
            <a:miter lim="800000"/>
            <a:headEnd/>
            <a:tailEnd/>
          </a:ln>
        </p:spPr>
      </p:pic>
      <p:pic>
        <p:nvPicPr>
          <p:cNvPr id="480274" name="Picture 18" descr="MCj03985110000[1]"/>
          <p:cNvPicPr>
            <a:picLocks noChangeAspect="1" noChangeArrowheads="1"/>
          </p:cNvPicPr>
          <p:nvPr/>
        </p:nvPicPr>
        <p:blipFill>
          <a:blip r:embed="rId8" cstate="print"/>
          <a:srcRect/>
          <a:stretch>
            <a:fillRect/>
          </a:stretch>
        </p:blipFill>
        <p:spPr bwMode="auto">
          <a:xfrm>
            <a:off x="3886200" y="4876800"/>
            <a:ext cx="533400" cy="228600"/>
          </a:xfrm>
          <a:prstGeom prst="rect">
            <a:avLst/>
          </a:prstGeom>
          <a:noFill/>
          <a:ln w="9525">
            <a:noFill/>
            <a:miter lim="800000"/>
            <a:headEnd/>
            <a:tailEnd/>
          </a:ln>
        </p:spPr>
      </p:pic>
      <p:pic>
        <p:nvPicPr>
          <p:cNvPr id="23576" name="Picture 17"/>
          <p:cNvPicPr>
            <a:picLocks noChangeAspect="1" noChangeArrowheads="1"/>
          </p:cNvPicPr>
          <p:nvPr/>
        </p:nvPicPr>
        <p:blipFill>
          <a:blip r:embed="rId10" cstate="print"/>
          <a:srcRect/>
          <a:stretch>
            <a:fillRect/>
          </a:stretch>
        </p:blipFill>
        <p:spPr bwMode="auto">
          <a:xfrm>
            <a:off x="4897438" y="3429000"/>
            <a:ext cx="304800" cy="823913"/>
          </a:xfrm>
          <a:prstGeom prst="rect">
            <a:avLst/>
          </a:prstGeom>
          <a:noFill/>
          <a:ln w="9525">
            <a:noFill/>
            <a:miter lim="800000"/>
            <a:headEnd/>
            <a:tailEnd/>
          </a:ln>
        </p:spPr>
      </p:pic>
      <p:pic>
        <p:nvPicPr>
          <p:cNvPr id="23577" name="Picture 28"/>
          <p:cNvPicPr>
            <a:picLocks noChangeAspect="1" noChangeArrowheads="1"/>
          </p:cNvPicPr>
          <p:nvPr/>
        </p:nvPicPr>
        <p:blipFill>
          <a:blip r:embed="rId10" cstate="print"/>
          <a:srcRect/>
          <a:stretch>
            <a:fillRect/>
          </a:stretch>
        </p:blipFill>
        <p:spPr bwMode="auto">
          <a:xfrm>
            <a:off x="3657600" y="5181600"/>
            <a:ext cx="285750" cy="773113"/>
          </a:xfrm>
          <a:prstGeom prst="rect">
            <a:avLst/>
          </a:prstGeom>
          <a:noFill/>
          <a:ln w="9525">
            <a:noFill/>
            <a:miter lim="800000"/>
            <a:headEnd/>
            <a:tailEnd/>
          </a:ln>
        </p:spPr>
      </p:pic>
      <p:pic>
        <p:nvPicPr>
          <p:cNvPr id="23578" name="Picture 17"/>
          <p:cNvPicPr>
            <a:picLocks noChangeAspect="1" noChangeArrowheads="1"/>
          </p:cNvPicPr>
          <p:nvPr/>
        </p:nvPicPr>
        <p:blipFill>
          <a:blip r:embed="rId11" cstate="print"/>
          <a:srcRect/>
          <a:stretch>
            <a:fillRect/>
          </a:stretch>
        </p:blipFill>
        <p:spPr bwMode="auto">
          <a:xfrm>
            <a:off x="3138488" y="3994150"/>
            <a:ext cx="823912" cy="304800"/>
          </a:xfrm>
          <a:prstGeom prst="rect">
            <a:avLst/>
          </a:prstGeom>
          <a:noFill/>
          <a:ln w="9525">
            <a:noFill/>
            <a:miter lim="800000"/>
            <a:headEnd/>
            <a:tailEnd/>
          </a:ln>
        </p:spPr>
      </p:pic>
      <p:pic>
        <p:nvPicPr>
          <p:cNvPr id="23579" name="Picture 17"/>
          <p:cNvPicPr>
            <a:picLocks noChangeAspect="1" noChangeArrowheads="1"/>
          </p:cNvPicPr>
          <p:nvPr/>
        </p:nvPicPr>
        <p:blipFill>
          <a:blip r:embed="rId12" cstate="print"/>
          <a:srcRect/>
          <a:stretch>
            <a:fillRect/>
          </a:stretch>
        </p:blipFill>
        <p:spPr bwMode="auto">
          <a:xfrm>
            <a:off x="4857750" y="5181600"/>
            <a:ext cx="823913" cy="304800"/>
          </a:xfrm>
          <a:prstGeom prst="rect">
            <a:avLst/>
          </a:prstGeom>
          <a:noFill/>
          <a:ln w="9525">
            <a:noFill/>
            <a:miter lim="800000"/>
            <a:headEnd/>
            <a:tailEnd/>
          </a:ln>
        </p:spPr>
      </p:pic>
    </p:spTree>
    <p:extLst>
      <p:ext uri="{BB962C8B-B14F-4D97-AF65-F5344CB8AC3E}">
        <p14:creationId xmlns:p14="http://schemas.microsoft.com/office/powerpoint/2010/main" val="7842386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3" fill="hold" nodeType="clickEffect">
                                  <p:stCondLst>
                                    <p:cond delay="0"/>
                                  </p:stCondLst>
                                  <p:childTnLst>
                                    <p:anim calcmode="lin" valueType="num">
                                      <p:cBhvr additive="base">
                                        <p:cTn id="6" dur="500"/>
                                        <p:tgtEl>
                                          <p:spTgt spid="480275"/>
                                        </p:tgtEl>
                                        <p:attrNameLst>
                                          <p:attrName>ppt_x</p:attrName>
                                        </p:attrNameLst>
                                      </p:cBhvr>
                                      <p:tavLst>
                                        <p:tav tm="0">
                                          <p:val>
                                            <p:strVal val="ppt_x"/>
                                          </p:val>
                                        </p:tav>
                                        <p:tav tm="100000">
                                          <p:val>
                                            <p:strVal val="1+ppt_w/2"/>
                                          </p:val>
                                        </p:tav>
                                      </p:tavLst>
                                    </p:anim>
                                    <p:anim calcmode="lin" valueType="num">
                                      <p:cBhvr additive="base">
                                        <p:cTn id="7" dur="500"/>
                                        <p:tgtEl>
                                          <p:spTgt spid="480275"/>
                                        </p:tgtEl>
                                        <p:attrNameLst>
                                          <p:attrName>ppt_y</p:attrName>
                                        </p:attrNameLst>
                                      </p:cBhvr>
                                      <p:tavLst>
                                        <p:tav tm="0">
                                          <p:val>
                                            <p:strVal val="ppt_y"/>
                                          </p:val>
                                        </p:tav>
                                        <p:tav tm="100000">
                                          <p:val>
                                            <p:strVal val="0-ppt_h/2"/>
                                          </p:val>
                                        </p:tav>
                                      </p:tavLst>
                                    </p:anim>
                                    <p:set>
                                      <p:cBhvr>
                                        <p:cTn id="8" dur="1" fill="hold">
                                          <p:stCondLst>
                                            <p:cond delay="499"/>
                                          </p:stCondLst>
                                        </p:cTn>
                                        <p:tgtEl>
                                          <p:spTgt spid="480275"/>
                                        </p:tgtEl>
                                        <p:attrNameLst>
                                          <p:attrName>style.visibility</p:attrName>
                                        </p:attrNameLst>
                                      </p:cBhvr>
                                      <p:to>
                                        <p:strVal val="hidden"/>
                                      </p:to>
                                    </p:set>
                                  </p:childTnLst>
                                </p:cTn>
                              </p:par>
                            </p:childTnLst>
                          </p:cTn>
                        </p:par>
                        <p:par>
                          <p:cTn id="9" fill="hold" nodeType="afterGroup">
                            <p:stCondLst>
                              <p:cond delay="500"/>
                            </p:stCondLst>
                            <p:childTnLst>
                              <p:par>
                                <p:cTn id="10" presetID="2" presetClass="exit" presetSubtype="9" fill="hold" nodeType="afterEffect">
                                  <p:stCondLst>
                                    <p:cond delay="0"/>
                                  </p:stCondLst>
                                  <p:childTnLst>
                                    <p:anim calcmode="lin" valueType="num">
                                      <p:cBhvr additive="base">
                                        <p:cTn id="11" dur="500"/>
                                        <p:tgtEl>
                                          <p:spTgt spid="480274"/>
                                        </p:tgtEl>
                                        <p:attrNameLst>
                                          <p:attrName>ppt_x</p:attrName>
                                        </p:attrNameLst>
                                      </p:cBhvr>
                                      <p:tavLst>
                                        <p:tav tm="0">
                                          <p:val>
                                            <p:strVal val="ppt_x"/>
                                          </p:val>
                                        </p:tav>
                                        <p:tav tm="100000">
                                          <p:val>
                                            <p:strVal val="0-ppt_w/2"/>
                                          </p:val>
                                        </p:tav>
                                      </p:tavLst>
                                    </p:anim>
                                    <p:anim calcmode="lin" valueType="num">
                                      <p:cBhvr additive="base">
                                        <p:cTn id="12" dur="500"/>
                                        <p:tgtEl>
                                          <p:spTgt spid="480274"/>
                                        </p:tgtEl>
                                        <p:attrNameLst>
                                          <p:attrName>ppt_y</p:attrName>
                                        </p:attrNameLst>
                                      </p:cBhvr>
                                      <p:tavLst>
                                        <p:tav tm="0">
                                          <p:val>
                                            <p:strVal val="ppt_y"/>
                                          </p:val>
                                        </p:tav>
                                        <p:tav tm="100000">
                                          <p:val>
                                            <p:strVal val="0-ppt_h/2"/>
                                          </p:val>
                                        </p:tav>
                                      </p:tavLst>
                                    </p:anim>
                                    <p:set>
                                      <p:cBhvr>
                                        <p:cTn id="13" dur="1" fill="hold">
                                          <p:stCondLst>
                                            <p:cond delay="499"/>
                                          </p:stCondLst>
                                        </p:cTn>
                                        <p:tgtEl>
                                          <p:spTgt spid="480274"/>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20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000"/>
                                        <p:tgtEl>
                                          <p:spTgt spid="2"/>
                                        </p:tgtEl>
                                      </p:cBhvr>
                                    </p:animEffect>
                                  </p:childTnLst>
                                </p:cTn>
                              </p:par>
                            </p:childTnLst>
                          </p:cTn>
                        </p:par>
                        <p:par>
                          <p:cTn id="20" fill="hold" nodeType="afterGroup">
                            <p:stCondLst>
                              <p:cond delay="2500"/>
                            </p:stCondLst>
                            <p:childTnLst>
                              <p:par>
                                <p:cTn id="21" presetID="35" presetClass="emph" presetSubtype="0" fill="hold" nodeType="afterEffect">
                                  <p:stCondLst>
                                    <p:cond delay="0"/>
                                  </p:stCondLst>
                                  <p:childTnLst>
                                    <p:anim calcmode="discrete" valueType="str">
                                      <p:cBhvr>
                                        <p:cTn id="22" dur="1000" fill="hold"/>
                                        <p:tgtEl>
                                          <p:spTgt spid="3"/>
                                        </p:tgtEl>
                                        <p:attrNameLst>
                                          <p:attrName>style.visibility</p:attrName>
                                        </p:attrNameLst>
                                      </p:cBhvr>
                                      <p:tavLst>
                                        <p:tav tm="0">
                                          <p:val>
                                            <p:strVal val="hidden"/>
                                          </p:val>
                                        </p:tav>
                                        <p:tav tm="50000">
                                          <p:val>
                                            <p:strVal val="visible"/>
                                          </p:val>
                                        </p:tav>
                                      </p:tavLst>
                                    </p:anim>
                                  </p:childTnLst>
                                </p:cTn>
                              </p:par>
                              <p:par>
                                <p:cTn id="23" presetID="35" presetClass="emph" presetSubtype="0" fill="hold" nodeType="withEffect">
                                  <p:stCondLst>
                                    <p:cond delay="0"/>
                                  </p:stCondLst>
                                  <p:childTnLst>
                                    <p:anim calcmode="discrete" valueType="str">
                                      <p:cBhvr>
                                        <p:cTn id="24"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AutoShape 6"/>
          <p:cNvSpPr>
            <a:spLocks noChangeAspect="1" noChangeArrowheads="1" noTextEdit="1"/>
          </p:cNvSpPr>
          <p:nvPr/>
        </p:nvSpPr>
        <p:spPr bwMode="auto">
          <a:xfrm>
            <a:off x="4048125" y="1909763"/>
            <a:ext cx="5019675" cy="3500437"/>
          </a:xfrm>
          <a:prstGeom prst="rect">
            <a:avLst/>
          </a:prstGeom>
          <a:noFill/>
          <a:ln w="9525">
            <a:noFill/>
            <a:miter lim="800000"/>
            <a:headEnd/>
            <a:tailEnd/>
          </a:ln>
        </p:spPr>
        <p:txBody>
          <a:bodyPr/>
          <a:lstStyle/>
          <a:p>
            <a:endParaRPr lang="en-US"/>
          </a:p>
        </p:txBody>
      </p:sp>
      <p:pic>
        <p:nvPicPr>
          <p:cNvPr id="24579" name="Picture 40" descr="C:\Users\yinong\Pictures\Figure 9.17 14685515.jpg"/>
          <p:cNvPicPr>
            <a:picLocks noChangeAspect="1" noChangeArrowheads="1"/>
          </p:cNvPicPr>
          <p:nvPr/>
        </p:nvPicPr>
        <p:blipFill>
          <a:blip r:embed="rId3" cstate="print"/>
          <a:srcRect/>
          <a:stretch>
            <a:fillRect/>
          </a:stretch>
        </p:blipFill>
        <p:spPr bwMode="auto">
          <a:xfrm>
            <a:off x="5159375" y="5076825"/>
            <a:ext cx="381000" cy="482600"/>
          </a:xfrm>
          <a:prstGeom prst="rect">
            <a:avLst/>
          </a:prstGeom>
          <a:noFill/>
          <a:ln w="9525">
            <a:noFill/>
            <a:miter lim="800000"/>
            <a:headEnd/>
            <a:tailEnd/>
          </a:ln>
        </p:spPr>
      </p:pic>
      <p:pic>
        <p:nvPicPr>
          <p:cNvPr id="24580" name="Picture 41" descr="C:\Users\yinong\Pictures\Figure 9.17 14685515.jpg"/>
          <p:cNvPicPr>
            <a:picLocks noChangeAspect="1" noChangeArrowheads="1"/>
          </p:cNvPicPr>
          <p:nvPr/>
        </p:nvPicPr>
        <p:blipFill>
          <a:blip r:embed="rId3" cstate="print"/>
          <a:srcRect/>
          <a:stretch>
            <a:fillRect/>
          </a:stretch>
        </p:blipFill>
        <p:spPr bwMode="auto">
          <a:xfrm>
            <a:off x="4348163" y="3067050"/>
            <a:ext cx="381000" cy="482600"/>
          </a:xfrm>
          <a:prstGeom prst="rect">
            <a:avLst/>
          </a:prstGeom>
          <a:noFill/>
          <a:ln w="9525">
            <a:noFill/>
            <a:miter lim="800000"/>
            <a:headEnd/>
            <a:tailEnd/>
          </a:ln>
        </p:spPr>
      </p:pic>
      <p:pic>
        <p:nvPicPr>
          <p:cNvPr id="24581" name="Picture 42" descr="C:\Users\yinong\Pictures\Figure 9.17 14685515.jpg"/>
          <p:cNvPicPr>
            <a:picLocks noChangeAspect="1" noChangeArrowheads="1"/>
          </p:cNvPicPr>
          <p:nvPr/>
        </p:nvPicPr>
        <p:blipFill>
          <a:blip r:embed="rId4" cstate="print"/>
          <a:srcRect/>
          <a:stretch>
            <a:fillRect/>
          </a:stretch>
        </p:blipFill>
        <p:spPr bwMode="auto">
          <a:xfrm>
            <a:off x="8335963" y="3049588"/>
            <a:ext cx="381000" cy="482600"/>
          </a:xfrm>
          <a:prstGeom prst="rect">
            <a:avLst/>
          </a:prstGeom>
          <a:noFill/>
          <a:ln w="9525">
            <a:noFill/>
            <a:miter lim="800000"/>
            <a:headEnd/>
            <a:tailEnd/>
          </a:ln>
        </p:spPr>
      </p:pic>
      <p:pic>
        <p:nvPicPr>
          <p:cNvPr id="24582" name="Picture 44" descr="C:\Users\yinong\Pictures\Figure 9.17 14685515.jpg"/>
          <p:cNvPicPr>
            <a:picLocks noChangeAspect="1" noChangeArrowheads="1"/>
          </p:cNvPicPr>
          <p:nvPr/>
        </p:nvPicPr>
        <p:blipFill>
          <a:blip r:embed="rId4" cstate="print"/>
          <a:srcRect/>
          <a:stretch>
            <a:fillRect/>
          </a:stretch>
        </p:blipFill>
        <p:spPr bwMode="auto">
          <a:xfrm>
            <a:off x="7954963" y="4672013"/>
            <a:ext cx="381000" cy="482600"/>
          </a:xfrm>
          <a:prstGeom prst="rect">
            <a:avLst/>
          </a:prstGeom>
          <a:noFill/>
          <a:ln w="9525">
            <a:noFill/>
            <a:miter lim="800000"/>
            <a:headEnd/>
            <a:tailEnd/>
          </a:ln>
        </p:spPr>
      </p:pic>
      <p:pic>
        <p:nvPicPr>
          <p:cNvPr id="24583" name="Picture 43" descr="C:\Users\yinong\Pictures\Figure 9.17 14685515.jpg"/>
          <p:cNvPicPr>
            <a:picLocks noChangeAspect="1" noChangeArrowheads="1"/>
          </p:cNvPicPr>
          <p:nvPr/>
        </p:nvPicPr>
        <p:blipFill>
          <a:blip r:embed="rId3" cstate="print"/>
          <a:srcRect/>
          <a:stretch>
            <a:fillRect/>
          </a:stretch>
        </p:blipFill>
        <p:spPr bwMode="auto">
          <a:xfrm>
            <a:off x="6400800" y="1512888"/>
            <a:ext cx="381000" cy="482600"/>
          </a:xfrm>
          <a:prstGeom prst="rect">
            <a:avLst/>
          </a:prstGeom>
          <a:noFill/>
          <a:ln w="9525">
            <a:noFill/>
            <a:miter lim="800000"/>
            <a:headEnd/>
            <a:tailEnd/>
          </a:ln>
        </p:spPr>
      </p:pic>
      <p:sp>
        <p:nvSpPr>
          <p:cNvPr id="24584" name="Slide Number Placeholder 5"/>
          <p:cNvSpPr>
            <a:spLocks noGrp="1"/>
          </p:cNvSpPr>
          <p:nvPr>
            <p:ph type="sldNum" sz="quarter" idx="12"/>
          </p:nvPr>
        </p:nvSpPr>
        <p:spPr>
          <a:noFill/>
        </p:spPr>
        <p:txBody>
          <a:bodyPr/>
          <a:lstStyle/>
          <a:p>
            <a:fld id="{3BFABA54-319F-473A-89FD-7027AA590055}" type="slidenum">
              <a:rPr lang="en-US" smtClean="0"/>
              <a:pPr/>
              <a:t>136</a:t>
            </a:fld>
            <a:endParaRPr lang="en-US"/>
          </a:p>
        </p:txBody>
      </p:sp>
      <p:sp>
        <p:nvSpPr>
          <p:cNvPr id="24585" name="Rectangle 2"/>
          <p:cNvSpPr>
            <a:spLocks noGrp="1" noChangeArrowheads="1"/>
          </p:cNvSpPr>
          <p:nvPr>
            <p:ph type="title"/>
          </p:nvPr>
        </p:nvSpPr>
        <p:spPr/>
        <p:txBody>
          <a:bodyPr/>
          <a:lstStyle/>
          <a:p>
            <a:pPr eaLnBrk="1" hangingPunct="1"/>
            <a:r>
              <a:rPr lang="en-US" sz="2800" dirty="0"/>
              <a:t>Deadlock Example: </a:t>
            </a:r>
            <a:r>
              <a:rPr lang="en-US" sz="2800" b="0" dirty="0"/>
              <a:t>Dining Philosophers Problem</a:t>
            </a:r>
          </a:p>
        </p:txBody>
      </p:sp>
      <p:sp>
        <p:nvSpPr>
          <p:cNvPr id="24586" name="Text Box 5"/>
          <p:cNvSpPr txBox="1">
            <a:spLocks noChangeArrowheads="1"/>
          </p:cNvSpPr>
          <p:nvPr/>
        </p:nvSpPr>
        <p:spPr bwMode="auto">
          <a:xfrm>
            <a:off x="228600" y="1143000"/>
            <a:ext cx="3352800" cy="4838700"/>
          </a:xfrm>
          <a:prstGeom prst="rect">
            <a:avLst/>
          </a:prstGeom>
          <a:noFill/>
          <a:ln w="9525">
            <a:noFill/>
            <a:miter lim="800000"/>
            <a:headEnd/>
            <a:tailEnd/>
          </a:ln>
        </p:spPr>
        <p:txBody>
          <a:bodyPr>
            <a:spAutoFit/>
          </a:bodyPr>
          <a:lstStyle/>
          <a:p>
            <a:pPr marL="234950" indent="-234950">
              <a:buFontTx/>
              <a:buChar char="•"/>
            </a:pPr>
            <a:r>
              <a:rPr lang="en-US" sz="2400"/>
              <a:t>Five philosophers are  thinking and eating</a:t>
            </a:r>
          </a:p>
          <a:p>
            <a:pPr marL="234950" indent="-234950">
              <a:buFontTx/>
              <a:buChar char="•"/>
            </a:pPr>
            <a:r>
              <a:rPr lang="en-US" sz="2400"/>
              <a:t>They share a round table with 5 bowls and five chopsticks.</a:t>
            </a:r>
          </a:p>
          <a:p>
            <a:pPr marL="234950" indent="-234950">
              <a:buFontTx/>
              <a:buChar char="•"/>
            </a:pPr>
            <a:r>
              <a:rPr lang="en-US" sz="2400"/>
              <a:t>Thinking: independent;</a:t>
            </a:r>
          </a:p>
          <a:p>
            <a:pPr marL="234950" indent="-234950">
              <a:buFontTx/>
              <a:buChar char="•"/>
            </a:pPr>
            <a:r>
              <a:rPr lang="en-US" sz="2400"/>
              <a:t>Eating: one shares chopsticks with one's two neighbors.</a:t>
            </a:r>
          </a:p>
          <a:p>
            <a:pPr marL="234950" indent="-234950">
              <a:buFontTx/>
              <a:buChar char="•"/>
            </a:pPr>
            <a:r>
              <a:rPr lang="en-US" sz="2400"/>
              <a:t>A philosopher may only pick up one chopstick at a time</a:t>
            </a:r>
          </a:p>
          <a:p>
            <a:pPr marL="234950" indent="-234950"/>
            <a:endParaRPr lang="en-US" sz="2400"/>
          </a:p>
        </p:txBody>
      </p:sp>
      <p:sp>
        <p:nvSpPr>
          <p:cNvPr id="24587" name="Oval 8"/>
          <p:cNvSpPr>
            <a:spLocks noChangeArrowheads="1"/>
          </p:cNvSpPr>
          <p:nvPr/>
        </p:nvSpPr>
        <p:spPr bwMode="auto">
          <a:xfrm>
            <a:off x="5238750" y="2414588"/>
            <a:ext cx="2655888" cy="2662237"/>
          </a:xfrm>
          <a:prstGeom prst="ellipse">
            <a:avLst/>
          </a:prstGeom>
          <a:noFill/>
          <a:ln w="28575">
            <a:solidFill>
              <a:srgbClr val="996633"/>
            </a:solidFill>
            <a:round/>
            <a:headEnd/>
            <a:tailEnd/>
          </a:ln>
        </p:spPr>
        <p:txBody>
          <a:bodyPr/>
          <a:lstStyle/>
          <a:p>
            <a:endParaRPr lang="en-US"/>
          </a:p>
        </p:txBody>
      </p:sp>
      <p:sp>
        <p:nvSpPr>
          <p:cNvPr id="24588" name="Oval 14"/>
          <p:cNvSpPr>
            <a:spLocks noChangeArrowheads="1"/>
          </p:cNvSpPr>
          <p:nvPr/>
        </p:nvSpPr>
        <p:spPr bwMode="auto">
          <a:xfrm>
            <a:off x="5461000" y="3273425"/>
            <a:ext cx="309563" cy="309563"/>
          </a:xfrm>
          <a:prstGeom prst="ellipse">
            <a:avLst/>
          </a:prstGeom>
          <a:blipFill dpi="0" rotWithShape="0">
            <a:blip r:embed="rId5" cstate="print"/>
            <a:srcRect/>
            <a:tile tx="0" ty="0" sx="100000" sy="100000" flip="none" algn="tl"/>
          </a:blipFill>
          <a:ln w="17463">
            <a:solidFill>
              <a:srgbClr val="000000"/>
            </a:solidFill>
            <a:round/>
            <a:headEnd/>
            <a:tailEnd/>
          </a:ln>
        </p:spPr>
        <p:txBody>
          <a:bodyPr/>
          <a:lstStyle/>
          <a:p>
            <a:endParaRPr lang="en-US"/>
          </a:p>
        </p:txBody>
      </p:sp>
      <p:sp>
        <p:nvSpPr>
          <p:cNvPr id="24589" name="Oval 15"/>
          <p:cNvSpPr>
            <a:spLocks noChangeArrowheads="1"/>
          </p:cNvSpPr>
          <p:nvPr/>
        </p:nvSpPr>
        <p:spPr bwMode="auto">
          <a:xfrm>
            <a:off x="5511800" y="3324225"/>
            <a:ext cx="207963" cy="207963"/>
          </a:xfrm>
          <a:prstGeom prst="ellipse">
            <a:avLst/>
          </a:prstGeom>
          <a:solidFill>
            <a:srgbClr val="FFFFFF"/>
          </a:solidFill>
          <a:ln w="17463">
            <a:solidFill>
              <a:srgbClr val="000000"/>
            </a:solidFill>
            <a:round/>
            <a:headEnd/>
            <a:tailEnd/>
          </a:ln>
        </p:spPr>
        <p:txBody>
          <a:bodyPr/>
          <a:lstStyle/>
          <a:p>
            <a:endParaRPr lang="en-US"/>
          </a:p>
        </p:txBody>
      </p:sp>
      <p:sp>
        <p:nvSpPr>
          <p:cNvPr id="24590" name="Oval 16"/>
          <p:cNvSpPr>
            <a:spLocks noChangeArrowheads="1"/>
          </p:cNvSpPr>
          <p:nvPr/>
        </p:nvSpPr>
        <p:spPr bwMode="auto">
          <a:xfrm>
            <a:off x="6985000" y="4387850"/>
            <a:ext cx="327025" cy="311150"/>
          </a:xfrm>
          <a:prstGeom prst="ellipse">
            <a:avLst/>
          </a:prstGeom>
          <a:blipFill dpi="0" rotWithShape="0">
            <a:blip r:embed="rId5" cstate="print"/>
            <a:srcRect/>
            <a:tile tx="0" ty="0" sx="100000" sy="100000" flip="none" algn="tl"/>
          </a:blipFill>
          <a:ln w="17463">
            <a:solidFill>
              <a:srgbClr val="000000"/>
            </a:solidFill>
            <a:round/>
            <a:headEnd/>
            <a:tailEnd/>
          </a:ln>
        </p:spPr>
        <p:txBody>
          <a:bodyPr/>
          <a:lstStyle/>
          <a:p>
            <a:endParaRPr lang="en-US"/>
          </a:p>
        </p:txBody>
      </p:sp>
      <p:sp>
        <p:nvSpPr>
          <p:cNvPr id="24591" name="Oval 17"/>
          <p:cNvSpPr>
            <a:spLocks noChangeArrowheads="1"/>
          </p:cNvSpPr>
          <p:nvPr/>
        </p:nvSpPr>
        <p:spPr bwMode="auto">
          <a:xfrm>
            <a:off x="7037388" y="4440238"/>
            <a:ext cx="223837" cy="206375"/>
          </a:xfrm>
          <a:prstGeom prst="ellipse">
            <a:avLst/>
          </a:prstGeom>
          <a:solidFill>
            <a:srgbClr val="FFFFFF"/>
          </a:solidFill>
          <a:ln w="17463">
            <a:solidFill>
              <a:srgbClr val="000000"/>
            </a:solidFill>
            <a:round/>
            <a:headEnd/>
            <a:tailEnd/>
          </a:ln>
        </p:spPr>
        <p:txBody>
          <a:bodyPr/>
          <a:lstStyle/>
          <a:p>
            <a:endParaRPr lang="en-US"/>
          </a:p>
        </p:txBody>
      </p:sp>
      <p:sp>
        <p:nvSpPr>
          <p:cNvPr id="24592" name="Oval 18"/>
          <p:cNvSpPr>
            <a:spLocks noChangeArrowheads="1"/>
          </p:cNvSpPr>
          <p:nvPr/>
        </p:nvSpPr>
        <p:spPr bwMode="auto">
          <a:xfrm>
            <a:off x="5821363" y="4387850"/>
            <a:ext cx="325437" cy="311150"/>
          </a:xfrm>
          <a:prstGeom prst="ellipse">
            <a:avLst/>
          </a:prstGeom>
          <a:blipFill dpi="0" rotWithShape="0">
            <a:blip r:embed="rId5" cstate="print"/>
            <a:srcRect/>
            <a:tile tx="0" ty="0" sx="100000" sy="100000" flip="none" algn="tl"/>
          </a:blipFill>
          <a:ln w="17463">
            <a:solidFill>
              <a:srgbClr val="000000"/>
            </a:solidFill>
            <a:round/>
            <a:headEnd/>
            <a:tailEnd/>
          </a:ln>
        </p:spPr>
        <p:txBody>
          <a:bodyPr/>
          <a:lstStyle/>
          <a:p>
            <a:endParaRPr lang="en-US"/>
          </a:p>
        </p:txBody>
      </p:sp>
      <p:sp>
        <p:nvSpPr>
          <p:cNvPr id="24593" name="Oval 19"/>
          <p:cNvSpPr>
            <a:spLocks noChangeArrowheads="1"/>
          </p:cNvSpPr>
          <p:nvPr/>
        </p:nvSpPr>
        <p:spPr bwMode="auto">
          <a:xfrm>
            <a:off x="5872163" y="4440238"/>
            <a:ext cx="223837" cy="206375"/>
          </a:xfrm>
          <a:prstGeom prst="ellipse">
            <a:avLst/>
          </a:prstGeom>
          <a:solidFill>
            <a:srgbClr val="FFFFFF"/>
          </a:solidFill>
          <a:ln w="17463">
            <a:solidFill>
              <a:srgbClr val="000000"/>
            </a:solidFill>
            <a:round/>
            <a:headEnd/>
            <a:tailEnd/>
          </a:ln>
        </p:spPr>
        <p:txBody>
          <a:bodyPr/>
          <a:lstStyle/>
          <a:p>
            <a:endParaRPr lang="en-US"/>
          </a:p>
        </p:txBody>
      </p:sp>
      <p:sp>
        <p:nvSpPr>
          <p:cNvPr id="24594" name="Oval 20"/>
          <p:cNvSpPr>
            <a:spLocks noChangeArrowheads="1"/>
          </p:cNvSpPr>
          <p:nvPr/>
        </p:nvSpPr>
        <p:spPr bwMode="auto">
          <a:xfrm>
            <a:off x="7362825" y="3273425"/>
            <a:ext cx="327025" cy="309563"/>
          </a:xfrm>
          <a:prstGeom prst="ellipse">
            <a:avLst/>
          </a:prstGeom>
          <a:blipFill dpi="0" rotWithShape="0">
            <a:blip r:embed="rId5" cstate="print"/>
            <a:srcRect/>
            <a:tile tx="0" ty="0" sx="100000" sy="100000" flip="none" algn="tl"/>
          </a:blipFill>
          <a:ln w="17463">
            <a:solidFill>
              <a:srgbClr val="000000"/>
            </a:solidFill>
            <a:round/>
            <a:headEnd/>
            <a:tailEnd/>
          </a:ln>
        </p:spPr>
        <p:txBody>
          <a:bodyPr/>
          <a:lstStyle/>
          <a:p>
            <a:endParaRPr lang="en-US"/>
          </a:p>
        </p:txBody>
      </p:sp>
      <p:sp>
        <p:nvSpPr>
          <p:cNvPr id="24595" name="Oval 21"/>
          <p:cNvSpPr>
            <a:spLocks noChangeArrowheads="1"/>
          </p:cNvSpPr>
          <p:nvPr/>
        </p:nvSpPr>
        <p:spPr bwMode="auto">
          <a:xfrm>
            <a:off x="7413625" y="3324225"/>
            <a:ext cx="206375" cy="207963"/>
          </a:xfrm>
          <a:prstGeom prst="ellipse">
            <a:avLst/>
          </a:prstGeom>
          <a:noFill/>
          <a:ln w="17463">
            <a:solidFill>
              <a:srgbClr val="000000"/>
            </a:solidFill>
            <a:round/>
            <a:headEnd/>
            <a:tailEnd/>
          </a:ln>
        </p:spPr>
        <p:txBody>
          <a:bodyPr/>
          <a:lstStyle/>
          <a:p>
            <a:endParaRPr lang="en-US"/>
          </a:p>
        </p:txBody>
      </p:sp>
      <p:sp>
        <p:nvSpPr>
          <p:cNvPr id="24596" name="Oval 22"/>
          <p:cNvSpPr>
            <a:spLocks noChangeArrowheads="1"/>
          </p:cNvSpPr>
          <p:nvPr/>
        </p:nvSpPr>
        <p:spPr bwMode="auto">
          <a:xfrm>
            <a:off x="6454775" y="2587625"/>
            <a:ext cx="327025" cy="309563"/>
          </a:xfrm>
          <a:prstGeom prst="ellipse">
            <a:avLst/>
          </a:prstGeom>
          <a:blipFill dpi="0" rotWithShape="0">
            <a:blip r:embed="rId5" cstate="print"/>
            <a:srcRect/>
            <a:tile tx="0" ty="0" sx="100000" sy="100000" flip="none" algn="tl"/>
          </a:blipFill>
          <a:ln w="17463">
            <a:solidFill>
              <a:srgbClr val="000000"/>
            </a:solidFill>
            <a:round/>
            <a:headEnd/>
            <a:tailEnd/>
          </a:ln>
        </p:spPr>
        <p:txBody>
          <a:bodyPr/>
          <a:lstStyle/>
          <a:p>
            <a:endParaRPr lang="en-US"/>
          </a:p>
        </p:txBody>
      </p:sp>
      <p:sp>
        <p:nvSpPr>
          <p:cNvPr id="24597" name="Oval 23"/>
          <p:cNvSpPr>
            <a:spLocks noChangeArrowheads="1"/>
          </p:cNvSpPr>
          <p:nvPr/>
        </p:nvSpPr>
        <p:spPr bwMode="auto">
          <a:xfrm>
            <a:off x="6523038" y="2638425"/>
            <a:ext cx="206375" cy="206375"/>
          </a:xfrm>
          <a:prstGeom prst="ellipse">
            <a:avLst/>
          </a:prstGeom>
          <a:solidFill>
            <a:srgbClr val="FFFFFF"/>
          </a:solidFill>
          <a:ln w="17463">
            <a:solidFill>
              <a:srgbClr val="000000"/>
            </a:solidFill>
            <a:round/>
            <a:headEnd/>
            <a:tailEnd/>
          </a:ln>
        </p:spPr>
        <p:txBody>
          <a:bodyPr/>
          <a:lstStyle/>
          <a:p>
            <a:endParaRPr lang="en-US"/>
          </a:p>
        </p:txBody>
      </p:sp>
      <p:sp>
        <p:nvSpPr>
          <p:cNvPr id="23" name="Line 24"/>
          <p:cNvSpPr>
            <a:spLocks noChangeShapeType="1"/>
          </p:cNvSpPr>
          <p:nvPr/>
        </p:nvSpPr>
        <p:spPr bwMode="auto">
          <a:xfrm flipH="1" flipV="1">
            <a:off x="5864225" y="2836863"/>
            <a:ext cx="274638" cy="325437"/>
          </a:xfrm>
          <a:prstGeom prst="line">
            <a:avLst/>
          </a:prstGeom>
          <a:noFill/>
          <a:ln w="28575">
            <a:solidFill>
              <a:schemeClr val="accent1"/>
            </a:solidFill>
            <a:round/>
            <a:headEnd/>
            <a:tailEnd/>
          </a:ln>
        </p:spPr>
        <p:txBody>
          <a:bodyPr/>
          <a:lstStyle/>
          <a:p>
            <a:endParaRPr lang="en-US"/>
          </a:p>
        </p:txBody>
      </p:sp>
      <p:sp>
        <p:nvSpPr>
          <p:cNvPr id="24" name="Line 25"/>
          <p:cNvSpPr>
            <a:spLocks noChangeShapeType="1"/>
          </p:cNvSpPr>
          <p:nvPr/>
        </p:nvSpPr>
        <p:spPr bwMode="auto">
          <a:xfrm flipV="1">
            <a:off x="7029450" y="2887663"/>
            <a:ext cx="273050" cy="274637"/>
          </a:xfrm>
          <a:prstGeom prst="line">
            <a:avLst/>
          </a:prstGeom>
          <a:noFill/>
          <a:ln w="28575">
            <a:solidFill>
              <a:schemeClr val="accent1"/>
            </a:solidFill>
            <a:round/>
            <a:headEnd/>
            <a:tailEnd/>
          </a:ln>
        </p:spPr>
        <p:txBody>
          <a:bodyPr/>
          <a:lstStyle/>
          <a:p>
            <a:endParaRPr lang="en-US"/>
          </a:p>
        </p:txBody>
      </p:sp>
      <p:sp>
        <p:nvSpPr>
          <p:cNvPr id="25" name="Line 26"/>
          <p:cNvSpPr>
            <a:spLocks noChangeShapeType="1"/>
          </p:cNvSpPr>
          <p:nvPr/>
        </p:nvSpPr>
        <p:spPr bwMode="auto">
          <a:xfrm>
            <a:off x="7251700" y="3951288"/>
            <a:ext cx="360363" cy="155575"/>
          </a:xfrm>
          <a:prstGeom prst="line">
            <a:avLst/>
          </a:prstGeom>
          <a:noFill/>
          <a:ln w="28575">
            <a:solidFill>
              <a:schemeClr val="accent1"/>
            </a:solidFill>
            <a:round/>
            <a:headEnd/>
            <a:tailEnd/>
          </a:ln>
        </p:spPr>
        <p:txBody>
          <a:bodyPr/>
          <a:lstStyle/>
          <a:p>
            <a:endParaRPr lang="en-US"/>
          </a:p>
        </p:txBody>
      </p:sp>
      <p:sp>
        <p:nvSpPr>
          <p:cNvPr id="26" name="Line 27"/>
          <p:cNvSpPr>
            <a:spLocks noChangeShapeType="1"/>
          </p:cNvSpPr>
          <p:nvPr/>
        </p:nvSpPr>
        <p:spPr bwMode="auto">
          <a:xfrm>
            <a:off x="6565900" y="4483100"/>
            <a:ext cx="0" cy="430213"/>
          </a:xfrm>
          <a:prstGeom prst="line">
            <a:avLst/>
          </a:prstGeom>
          <a:noFill/>
          <a:ln w="28575">
            <a:solidFill>
              <a:schemeClr val="accent1"/>
            </a:solidFill>
            <a:round/>
            <a:headEnd/>
            <a:tailEnd/>
          </a:ln>
        </p:spPr>
        <p:txBody>
          <a:bodyPr/>
          <a:lstStyle/>
          <a:p>
            <a:endParaRPr lang="en-US"/>
          </a:p>
        </p:txBody>
      </p:sp>
      <p:sp>
        <p:nvSpPr>
          <p:cNvPr id="27" name="Line 28"/>
          <p:cNvSpPr>
            <a:spLocks noChangeShapeType="1"/>
          </p:cNvSpPr>
          <p:nvPr/>
        </p:nvSpPr>
        <p:spPr bwMode="auto">
          <a:xfrm flipH="1">
            <a:off x="5453063" y="3951288"/>
            <a:ext cx="411162" cy="103187"/>
          </a:xfrm>
          <a:prstGeom prst="line">
            <a:avLst/>
          </a:prstGeom>
          <a:noFill/>
          <a:ln w="28575">
            <a:solidFill>
              <a:schemeClr val="accent1"/>
            </a:solidFill>
            <a:round/>
            <a:headEnd/>
            <a:tailEnd/>
          </a:ln>
        </p:spPr>
        <p:txBody>
          <a:bodyPr/>
          <a:lstStyle/>
          <a:p>
            <a:endParaRPr lang="en-US"/>
          </a:p>
        </p:txBody>
      </p:sp>
      <p:sp>
        <p:nvSpPr>
          <p:cNvPr id="24603" name="Rectangle 29"/>
          <p:cNvSpPr>
            <a:spLocks noChangeArrowheads="1"/>
          </p:cNvSpPr>
          <p:nvPr/>
        </p:nvSpPr>
        <p:spPr bwMode="auto">
          <a:xfrm>
            <a:off x="4729163" y="3240088"/>
            <a:ext cx="454025" cy="292100"/>
          </a:xfrm>
          <a:prstGeom prst="rect">
            <a:avLst/>
          </a:prstGeom>
          <a:noFill/>
          <a:ln w="9525">
            <a:noFill/>
            <a:miter lim="800000"/>
            <a:headEnd/>
            <a:tailEnd/>
          </a:ln>
        </p:spPr>
        <p:txBody>
          <a:bodyPr lIns="0" tIns="0" rIns="0" bIns="0">
            <a:spAutoFit/>
          </a:bodyPr>
          <a:lstStyle/>
          <a:p>
            <a:r>
              <a:rPr lang="en-US" sz="1900" b="1">
                <a:latin typeface="Helvetica" charset="0"/>
              </a:rPr>
              <a:t>P0</a:t>
            </a:r>
            <a:endParaRPr lang="en-US"/>
          </a:p>
        </p:txBody>
      </p:sp>
      <p:sp>
        <p:nvSpPr>
          <p:cNvPr id="24604" name="Rectangle 30"/>
          <p:cNvSpPr>
            <a:spLocks noChangeArrowheads="1"/>
          </p:cNvSpPr>
          <p:nvPr/>
        </p:nvSpPr>
        <p:spPr bwMode="auto">
          <a:xfrm>
            <a:off x="6454775" y="1995488"/>
            <a:ext cx="641350" cy="292100"/>
          </a:xfrm>
          <a:prstGeom prst="rect">
            <a:avLst/>
          </a:prstGeom>
          <a:noFill/>
          <a:ln w="9525">
            <a:noFill/>
            <a:miter lim="800000"/>
            <a:headEnd/>
            <a:tailEnd/>
          </a:ln>
        </p:spPr>
        <p:txBody>
          <a:bodyPr lIns="0" tIns="0" rIns="0" bIns="0">
            <a:spAutoFit/>
          </a:bodyPr>
          <a:lstStyle/>
          <a:p>
            <a:r>
              <a:rPr lang="en-US" sz="1900" b="1">
                <a:latin typeface="Helvetica" charset="0"/>
              </a:rPr>
              <a:t>P1</a:t>
            </a:r>
            <a:endParaRPr lang="en-US"/>
          </a:p>
        </p:txBody>
      </p:sp>
      <p:sp>
        <p:nvSpPr>
          <p:cNvPr id="24605" name="Rectangle 31"/>
          <p:cNvSpPr>
            <a:spLocks noChangeArrowheads="1"/>
          </p:cNvSpPr>
          <p:nvPr/>
        </p:nvSpPr>
        <p:spPr bwMode="auto">
          <a:xfrm>
            <a:off x="8001000" y="3257550"/>
            <a:ext cx="601663" cy="292100"/>
          </a:xfrm>
          <a:prstGeom prst="rect">
            <a:avLst/>
          </a:prstGeom>
          <a:noFill/>
          <a:ln w="9525">
            <a:noFill/>
            <a:miter lim="800000"/>
            <a:headEnd/>
            <a:tailEnd/>
          </a:ln>
        </p:spPr>
        <p:txBody>
          <a:bodyPr lIns="0" tIns="0" rIns="0" bIns="0">
            <a:spAutoFit/>
          </a:bodyPr>
          <a:lstStyle/>
          <a:p>
            <a:r>
              <a:rPr lang="en-US" sz="1900" b="1">
                <a:latin typeface="Helvetica" charset="0"/>
              </a:rPr>
              <a:t>P2</a:t>
            </a:r>
            <a:endParaRPr lang="en-US"/>
          </a:p>
        </p:txBody>
      </p:sp>
      <p:sp>
        <p:nvSpPr>
          <p:cNvPr id="24606" name="Rectangle 32"/>
          <p:cNvSpPr>
            <a:spLocks noChangeArrowheads="1"/>
          </p:cNvSpPr>
          <p:nvPr/>
        </p:nvSpPr>
        <p:spPr bwMode="auto">
          <a:xfrm>
            <a:off x="7458075" y="4699000"/>
            <a:ext cx="496888" cy="292100"/>
          </a:xfrm>
          <a:prstGeom prst="rect">
            <a:avLst/>
          </a:prstGeom>
          <a:noFill/>
          <a:ln w="9525">
            <a:noFill/>
            <a:miter lim="800000"/>
            <a:headEnd/>
            <a:tailEnd/>
          </a:ln>
        </p:spPr>
        <p:txBody>
          <a:bodyPr lIns="0" tIns="0" rIns="0" bIns="0">
            <a:spAutoFit/>
          </a:bodyPr>
          <a:lstStyle/>
          <a:p>
            <a:r>
              <a:rPr lang="en-US" sz="1900" b="1">
                <a:latin typeface="Helvetica" charset="0"/>
              </a:rPr>
              <a:t>P3</a:t>
            </a:r>
            <a:endParaRPr lang="en-US"/>
          </a:p>
        </p:txBody>
      </p:sp>
      <p:sp>
        <p:nvSpPr>
          <p:cNvPr id="24607" name="Rectangle 33"/>
          <p:cNvSpPr>
            <a:spLocks noChangeArrowheads="1"/>
          </p:cNvSpPr>
          <p:nvPr/>
        </p:nvSpPr>
        <p:spPr bwMode="auto">
          <a:xfrm>
            <a:off x="5367338" y="4784725"/>
            <a:ext cx="496887" cy="292100"/>
          </a:xfrm>
          <a:prstGeom prst="rect">
            <a:avLst/>
          </a:prstGeom>
          <a:noFill/>
          <a:ln w="9525">
            <a:noFill/>
            <a:miter lim="800000"/>
            <a:headEnd/>
            <a:tailEnd/>
          </a:ln>
        </p:spPr>
        <p:txBody>
          <a:bodyPr lIns="0" tIns="0" rIns="0" bIns="0">
            <a:spAutoFit/>
          </a:bodyPr>
          <a:lstStyle/>
          <a:p>
            <a:r>
              <a:rPr lang="en-US" sz="1900" b="1">
                <a:latin typeface="Helvetica" charset="0"/>
              </a:rPr>
              <a:t>P4</a:t>
            </a:r>
            <a:endParaRPr lang="en-US"/>
          </a:p>
        </p:txBody>
      </p:sp>
      <p:sp>
        <p:nvSpPr>
          <p:cNvPr id="24608" name="Rectangle 34"/>
          <p:cNvSpPr>
            <a:spLocks noChangeArrowheads="1"/>
          </p:cNvSpPr>
          <p:nvPr/>
        </p:nvSpPr>
        <p:spPr bwMode="auto">
          <a:xfrm>
            <a:off x="4191000" y="3962400"/>
            <a:ext cx="1012825" cy="554038"/>
          </a:xfrm>
          <a:prstGeom prst="rect">
            <a:avLst/>
          </a:prstGeom>
          <a:noFill/>
          <a:ln w="9525">
            <a:noFill/>
            <a:miter lim="800000"/>
            <a:headEnd/>
            <a:tailEnd/>
          </a:ln>
        </p:spPr>
        <p:txBody>
          <a:bodyPr wrap="none" lIns="0" tIns="0" rIns="0" bIns="0">
            <a:spAutoFit/>
          </a:bodyPr>
          <a:lstStyle/>
          <a:p>
            <a:r>
              <a:rPr lang="en-US">
                <a:latin typeface="Helvetica" charset="0"/>
              </a:rPr>
              <a:t>Chopstick</a:t>
            </a:r>
          </a:p>
          <a:p>
            <a:r>
              <a:rPr lang="en-US">
                <a:latin typeface="Helvetica" charset="0"/>
              </a:rPr>
              <a:t>[0]</a:t>
            </a:r>
            <a:endParaRPr lang="en-US"/>
          </a:p>
        </p:txBody>
      </p:sp>
      <p:sp>
        <p:nvSpPr>
          <p:cNvPr id="24609" name="Rectangle 35"/>
          <p:cNvSpPr>
            <a:spLocks noChangeArrowheads="1"/>
          </p:cNvSpPr>
          <p:nvPr/>
        </p:nvSpPr>
        <p:spPr bwMode="auto">
          <a:xfrm>
            <a:off x="4778375" y="2286000"/>
            <a:ext cx="1012825" cy="554038"/>
          </a:xfrm>
          <a:prstGeom prst="rect">
            <a:avLst/>
          </a:prstGeom>
          <a:noFill/>
          <a:ln w="9525">
            <a:noFill/>
            <a:miter lim="800000"/>
            <a:headEnd/>
            <a:tailEnd/>
          </a:ln>
        </p:spPr>
        <p:txBody>
          <a:bodyPr wrap="none" lIns="0" tIns="0" rIns="0" bIns="0">
            <a:spAutoFit/>
          </a:bodyPr>
          <a:lstStyle/>
          <a:p>
            <a:r>
              <a:rPr lang="en-US">
                <a:latin typeface="Helvetica" charset="0"/>
              </a:rPr>
              <a:t>Chopstick</a:t>
            </a:r>
          </a:p>
          <a:p>
            <a:r>
              <a:rPr lang="en-US">
                <a:latin typeface="Helvetica" charset="0"/>
              </a:rPr>
              <a:t>[1]</a:t>
            </a:r>
            <a:endParaRPr lang="en-US"/>
          </a:p>
        </p:txBody>
      </p:sp>
      <p:sp>
        <p:nvSpPr>
          <p:cNvPr id="24610" name="Rectangle 36"/>
          <p:cNvSpPr>
            <a:spLocks noChangeArrowheads="1"/>
          </p:cNvSpPr>
          <p:nvPr/>
        </p:nvSpPr>
        <p:spPr bwMode="auto">
          <a:xfrm>
            <a:off x="7597775" y="2286000"/>
            <a:ext cx="1012825" cy="554038"/>
          </a:xfrm>
          <a:prstGeom prst="rect">
            <a:avLst/>
          </a:prstGeom>
          <a:noFill/>
          <a:ln w="9525">
            <a:noFill/>
            <a:miter lim="800000"/>
            <a:headEnd/>
            <a:tailEnd/>
          </a:ln>
        </p:spPr>
        <p:txBody>
          <a:bodyPr wrap="none" lIns="0" tIns="0" rIns="0" bIns="0">
            <a:spAutoFit/>
          </a:bodyPr>
          <a:lstStyle/>
          <a:p>
            <a:r>
              <a:rPr lang="en-US">
                <a:latin typeface="Helvetica" charset="0"/>
              </a:rPr>
              <a:t>Chopstick</a:t>
            </a:r>
          </a:p>
          <a:p>
            <a:r>
              <a:rPr lang="en-US">
                <a:latin typeface="Helvetica" charset="0"/>
              </a:rPr>
              <a:t>[2]</a:t>
            </a:r>
            <a:endParaRPr lang="en-US"/>
          </a:p>
        </p:txBody>
      </p:sp>
      <p:sp>
        <p:nvSpPr>
          <p:cNvPr id="24611" name="Rectangle 37"/>
          <p:cNvSpPr>
            <a:spLocks noChangeArrowheads="1"/>
          </p:cNvSpPr>
          <p:nvPr/>
        </p:nvSpPr>
        <p:spPr bwMode="auto">
          <a:xfrm>
            <a:off x="7954963" y="3886200"/>
            <a:ext cx="1012825" cy="554038"/>
          </a:xfrm>
          <a:prstGeom prst="rect">
            <a:avLst/>
          </a:prstGeom>
          <a:noFill/>
          <a:ln w="9525">
            <a:noFill/>
            <a:miter lim="800000"/>
            <a:headEnd/>
            <a:tailEnd/>
          </a:ln>
        </p:spPr>
        <p:txBody>
          <a:bodyPr wrap="none" lIns="0" tIns="0" rIns="0" bIns="0">
            <a:spAutoFit/>
          </a:bodyPr>
          <a:lstStyle/>
          <a:p>
            <a:r>
              <a:rPr lang="en-US">
                <a:latin typeface="Helvetica" charset="0"/>
              </a:rPr>
              <a:t>Chopstick</a:t>
            </a:r>
          </a:p>
          <a:p>
            <a:r>
              <a:rPr lang="en-US">
                <a:latin typeface="Helvetica" charset="0"/>
              </a:rPr>
              <a:t>[3]</a:t>
            </a:r>
            <a:endParaRPr lang="en-US"/>
          </a:p>
        </p:txBody>
      </p:sp>
      <p:sp>
        <p:nvSpPr>
          <p:cNvPr id="24612" name="Rectangle 38"/>
          <p:cNvSpPr>
            <a:spLocks noChangeArrowheads="1"/>
          </p:cNvSpPr>
          <p:nvPr/>
        </p:nvSpPr>
        <p:spPr bwMode="auto">
          <a:xfrm>
            <a:off x="6149975" y="5118100"/>
            <a:ext cx="1012825" cy="554038"/>
          </a:xfrm>
          <a:prstGeom prst="rect">
            <a:avLst/>
          </a:prstGeom>
          <a:noFill/>
          <a:ln w="9525">
            <a:noFill/>
            <a:miter lim="800000"/>
            <a:headEnd/>
            <a:tailEnd/>
          </a:ln>
        </p:spPr>
        <p:txBody>
          <a:bodyPr wrap="none" lIns="0" tIns="0" rIns="0" bIns="0">
            <a:spAutoFit/>
          </a:bodyPr>
          <a:lstStyle/>
          <a:p>
            <a:r>
              <a:rPr lang="en-US">
                <a:latin typeface="Helvetica" charset="0"/>
              </a:rPr>
              <a:t>Chopstick</a:t>
            </a:r>
          </a:p>
          <a:p>
            <a:r>
              <a:rPr lang="en-US">
                <a:latin typeface="Helvetica" charset="0"/>
              </a:rPr>
              <a:t>[4]</a:t>
            </a:r>
            <a:endParaRPr lang="en-US"/>
          </a:p>
        </p:txBody>
      </p:sp>
    </p:spTree>
    <p:extLst>
      <p:ext uri="{BB962C8B-B14F-4D97-AF65-F5344CB8AC3E}">
        <p14:creationId xmlns:p14="http://schemas.microsoft.com/office/powerpoint/2010/main" val="13484847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1.11111E-6 5.06938E-6 C -0.00226 -0.03977 -0.00434 -0.07932 0.00382 -0.10036 C 0.01198 -0.12141 0.03056 -0.12395 0.04931 -0.12626 " pathEditMode="relative" ptsTypes="aaA">
                                      <p:cBhvr>
                                        <p:cTn id="6" dur="2000" fill="hold"/>
                                        <p:tgtEl>
                                          <p:spTgt spid="2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2.5E-6 7.32655E-6 C 0.00903 -0.00369 0.01198 -0.00392 0.02344 -0.00508 C 0.02708 -0.00693 0.03177 -0.00786 0.03507 -0.0104 C 0.03785 -0.01248 0.04028 -0.01503 0.04288 -0.01734 C 0.0441 -0.01849 0.0467 -0.02081 0.0467 -0.02081 C 0.06423 -0.01849 0.06649 -0.01757 0.08576 -0.01896 C 0.08958 -0.02081 0.09357 -0.02243 0.09739 -0.02428 C 0.10989 -0.01318 0.10781 -0.01688 0.10781 0.00694 " pathEditMode="relative" ptsTypes="fffffffA">
                                      <p:cBhvr>
                                        <p:cTn id="8" dur="2000" fill="hold"/>
                                        <p:tgtEl>
                                          <p:spTgt spid="24"/>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2.5E-6 1.12858E-6 C -0.03056 -0.01248 -0.06111 -0.02497 -0.07396 -0.03977 C -0.08681 -0.05458 -0.08177 -0.07146 -0.07656 -0.08811 " pathEditMode="relative" ptsTypes="aaA">
                                      <p:cBhvr>
                                        <p:cTn id="10" dur="2000" fill="hold"/>
                                        <p:tgtEl>
                                          <p:spTgt spid="27"/>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2.77778E-7 -5.48566E-6 C 0.00608 -0.01227 0.00261 -0.0081 0.0092 -0.01388 C 0.01372 -0.02337 0.0257 -0.02822 0.03386 -0.03123 C 0.03768 -0.03054 0.04341 -0.03377 0.04549 -0.02938 C 0.05868 -0.00278 0.04341 -0.01065 0.03907 -0.01227 C 0.0408 -0.02892 0.04167 -0.02822 0.0507 -0.03817 C 0.05209 -0.03979 0.05295 -0.0421 0.05452 -0.04325 C 0.05695 -0.04511 0.06233 -0.04672 0.06233 -0.04672 C 0.07379 -0.0458 0.08212 -0.05042 0.08577 -0.03632 C 0.08525 -0.03169 0.08698 -0.02545 0.08438 -0.02244 C 0.08143 -0.01897 0.07657 -0.02198 0.07275 -0.02082 C 0.07118 -0.02036 0.07014 -0.01851 0.06893 -0.01735 C 0.06702 -0.01042 0.06476 -0.00926 0.05973 -0.00695 C 0.05573 -0.00163 0.05174 -0.0007 0.04809 0.00508 C 0.04497 0.01017 0.04306 0.01687 0.04028 0.02242 C 0.03368 0.0511 0.04775 0.08417 0.02726 0.10198 C 0.02552 0.10938 0.02223 0.11516 0.02084 0.12279 C 0.02032 0.12557 0.01945 0.13135 0.01945 0.13135 " pathEditMode="relative" ptsTypes="fffffffffffffffffA">
                                      <p:cBhvr>
                                        <p:cTn id="12" dur="2000" fill="hold"/>
                                        <p:tgtEl>
                                          <p:spTgt spid="25"/>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00209 0.00254 C 0.01527 0.00416 0.01944 0.00162 0.02517 0.02336 C 0.02361 0.03654 0.02517 0.0407 0.01475 0.037 C 0.01788 0.03076 0.01996 0.03053 0.02517 0.02845 C 0.02812 0.02891 0.03142 0.02845 0.0342 0.03006 C 0.0375 0.03191 0.03819 0.04209 0.03941 0.04579 C 0.0401 0.0481 0.04132 0.05042 0.04201 0.05273 C 0.04305 0.0562 0.04461 0.06314 0.04461 0.06314 C 0.04375 0.08303 0.04479 0.10014 0.03159 0.11147 C 0.0177 0.108 0.02968 0.10823 0.03298 0.10985 C 0.0342 0.11517 0.03472 0.12327 0.03038 0.12697 C 0.02812 0.12882 0.02257 0.13043 0.02257 0.13043 C 0.01475 0.13737 0.01232 0.13853 0.00312 0.14084 C -0.00452 0.13969 -0.01042 0.1376 -0.01771 0.13575 C -0.02396 0.13159 -0.03039 0.1309 -0.03716 0.12882 C -0.03803 0.12697 -0.03941 0.12558 -0.03976 0.1235 C -0.03993 0.12165 -0.03993 0.11841 -0.03855 0.11841 C -0.03716 0.11841 -0.03768 0.12188 -0.03716 0.1235 C -0.04028 0.13575 -0.04445 0.13205 -0.05417 0.13043 C -0.06129 0.12743 -0.06667 0.12118 -0.07362 0.11841 C -0.07778 0.11471 -0.07969 0.11008 -0.08403 0.10638 C -0.08629 0.09644 -0.0882 0.08673 -0.09046 0.07678 C -0.08681 0.06984 -0.08559 0.06892 -0.08004 0.07331 C -0.07882 0.07562 -0.07344 0.08395 -0.07882 0.08719 C -0.08195 0.08904 -0.08577 0.08603 -0.08924 0.08557 C -0.09046 0.08441 -0.09271 0.08418 -0.09306 0.0821 C -0.09757 0.0555 -0.0875 0.0562 -0.09566 0.0562 " pathEditMode="relative" ptsTypes="ffffffffffffffffffffffffffA">
                                      <p:cBhvr>
                                        <p:cTn id="14" dur="2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114550" y="1266825"/>
            <a:ext cx="7029450" cy="5438775"/>
          </a:xfrm>
          <a:prstGeom prst="rect">
            <a:avLst/>
          </a:prstGeom>
          <a:noFill/>
          <a:ln w="9525">
            <a:noFill/>
            <a:miter lim="800000"/>
            <a:headEnd/>
            <a:tailEnd/>
          </a:ln>
        </p:spPr>
      </p:pic>
      <p:sp>
        <p:nvSpPr>
          <p:cNvPr id="25602" name="Title 1"/>
          <p:cNvSpPr>
            <a:spLocks noGrp="1"/>
          </p:cNvSpPr>
          <p:nvPr>
            <p:ph type="title"/>
          </p:nvPr>
        </p:nvSpPr>
        <p:spPr>
          <a:xfrm>
            <a:off x="1066800" y="128588"/>
            <a:ext cx="7620000" cy="776287"/>
          </a:xfrm>
        </p:spPr>
        <p:txBody>
          <a:bodyPr/>
          <a:lstStyle/>
          <a:p>
            <a:pPr algn="ctr"/>
            <a:r>
              <a:rPr lang="en-US" sz="2800" dirty="0"/>
              <a:t>Parallel Implementation Using Intel® </a:t>
            </a:r>
            <a:br>
              <a:rPr lang="en-US" sz="2800" dirty="0"/>
            </a:br>
            <a:r>
              <a:rPr lang="en-US" sz="2800" dirty="0"/>
              <a:t>Threading Building Blocks (Intel® TBB)</a:t>
            </a:r>
          </a:p>
        </p:txBody>
      </p:sp>
      <p:sp>
        <p:nvSpPr>
          <p:cNvPr id="25603" name="Slide Number Placeholder 3"/>
          <p:cNvSpPr>
            <a:spLocks noGrp="1"/>
          </p:cNvSpPr>
          <p:nvPr>
            <p:ph type="sldNum" sz="quarter" idx="12"/>
          </p:nvPr>
        </p:nvSpPr>
        <p:spPr>
          <a:noFill/>
        </p:spPr>
        <p:txBody>
          <a:bodyPr/>
          <a:lstStyle/>
          <a:p>
            <a:fld id="{F3E584FD-2945-4998-99B5-150A37E68008}" type="slidenum">
              <a:rPr lang="en-US" smtClean="0"/>
              <a:pPr/>
              <a:t>137</a:t>
            </a:fld>
            <a:endParaRPr lang="en-US"/>
          </a:p>
        </p:txBody>
      </p:sp>
      <p:sp>
        <p:nvSpPr>
          <p:cNvPr id="25605" name="Rectangle 4"/>
          <p:cNvSpPr>
            <a:spLocks noChangeArrowheads="1"/>
          </p:cNvSpPr>
          <p:nvPr/>
        </p:nvSpPr>
        <p:spPr bwMode="auto">
          <a:xfrm>
            <a:off x="1066800" y="833438"/>
            <a:ext cx="8001000" cy="461962"/>
          </a:xfrm>
          <a:prstGeom prst="rect">
            <a:avLst/>
          </a:prstGeom>
          <a:noFill/>
          <a:ln w="9525">
            <a:noFill/>
            <a:miter lim="800000"/>
            <a:headEnd/>
            <a:tailEnd/>
          </a:ln>
        </p:spPr>
        <p:txBody>
          <a:bodyPr>
            <a:spAutoFit/>
          </a:bodyPr>
          <a:lstStyle/>
          <a:p>
            <a:r>
              <a:rPr lang="en-US" sz="1200" dirty="0">
                <a:latin typeface="Arial" charset="0"/>
                <a:cs typeface="Arial" charset="0"/>
                <a:hlinkClick r:id="rId3"/>
              </a:rPr>
              <a:t>http://software.intel.com/en-us/blogs/2011/01/10/using-the-intel-threading-building-blocks-graph-community-preview-feature-an-implementation-of-dining-philosophers/?cid=sw:Dining_Philos_Blog_JK4</a:t>
            </a:r>
            <a:endParaRPr lang="en-US" sz="1200" dirty="0">
              <a:latin typeface="Arial" charset="0"/>
              <a:cs typeface="Arial" charset="0"/>
            </a:endParaRPr>
          </a:p>
        </p:txBody>
      </p:sp>
      <p:sp>
        <p:nvSpPr>
          <p:cNvPr id="25606" name="TextBox 5"/>
          <p:cNvSpPr txBox="1">
            <a:spLocks noChangeArrowheads="1"/>
          </p:cNvSpPr>
          <p:nvPr/>
        </p:nvSpPr>
        <p:spPr bwMode="auto">
          <a:xfrm>
            <a:off x="4448175" y="5505450"/>
            <a:ext cx="2362200" cy="1200150"/>
          </a:xfrm>
          <a:prstGeom prst="rect">
            <a:avLst/>
          </a:prstGeom>
          <a:noFill/>
          <a:ln w="9525">
            <a:noFill/>
            <a:miter lim="800000"/>
            <a:headEnd/>
            <a:tailEnd/>
          </a:ln>
        </p:spPr>
        <p:txBody>
          <a:bodyPr>
            <a:spAutoFit/>
          </a:bodyPr>
          <a:lstStyle/>
          <a:p>
            <a:r>
              <a:rPr lang="en-US" dirty="0"/>
              <a:t>Four philosophers are shown in the diagram. In the code, the number is a variable.</a:t>
            </a:r>
          </a:p>
        </p:txBody>
      </p:sp>
      <p:pic>
        <p:nvPicPr>
          <p:cNvPr id="2" name="Picture 2" descr="https://software.intel.com/sites/default/files/m/6/f/8/DiningPhilosophersTable.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1" y="2362200"/>
            <a:ext cx="2286000" cy="3058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5554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a:noFill/>
        </p:spPr>
        <p:txBody>
          <a:bodyPr/>
          <a:lstStyle/>
          <a:p>
            <a:fld id="{D8FFF9E3-7264-4492-A050-20B3A20B8AFE}" type="slidenum">
              <a:rPr lang="en-US" smtClean="0"/>
              <a:pPr/>
              <a:t>138</a:t>
            </a:fld>
            <a:endParaRPr lang="en-US"/>
          </a:p>
        </p:txBody>
      </p:sp>
      <p:sp>
        <p:nvSpPr>
          <p:cNvPr id="26627" name="Rectangle 2"/>
          <p:cNvSpPr>
            <a:spLocks noGrp="1" noChangeArrowheads="1"/>
          </p:cNvSpPr>
          <p:nvPr>
            <p:ph type="title"/>
          </p:nvPr>
        </p:nvSpPr>
        <p:spPr/>
        <p:txBody>
          <a:bodyPr/>
          <a:lstStyle/>
          <a:p>
            <a:pPr eaLnBrk="1" hangingPunct="1"/>
            <a:r>
              <a:rPr lang="en-US" dirty="0" err="1"/>
              <a:t>Livelock</a:t>
            </a:r>
            <a:endParaRPr lang="en-US" dirty="0"/>
          </a:p>
        </p:txBody>
      </p:sp>
      <p:sp>
        <p:nvSpPr>
          <p:cNvPr id="25604" name="Rectangle 3"/>
          <p:cNvSpPr>
            <a:spLocks noGrp="1" noChangeArrowheads="1"/>
          </p:cNvSpPr>
          <p:nvPr>
            <p:ph type="body" idx="1"/>
          </p:nvPr>
        </p:nvSpPr>
        <p:spPr>
          <a:xfrm>
            <a:off x="685800" y="1143000"/>
            <a:ext cx="8269288" cy="4608513"/>
          </a:xfrm>
        </p:spPr>
        <p:txBody>
          <a:bodyPr/>
          <a:lstStyle/>
          <a:p>
            <a:pPr eaLnBrk="1" hangingPunct="1">
              <a:lnSpc>
                <a:spcPct val="80000"/>
              </a:lnSpc>
            </a:pPr>
            <a:r>
              <a:rPr lang="en-US" altLang="zh-CN" sz="2400">
                <a:ea typeface="SimSun" pitchFamily="2" charset="-122"/>
              </a:rPr>
              <a:t>A condition that occurs when two or more threads continually change their states in response to the changes of other threads. </a:t>
            </a:r>
          </a:p>
          <a:p>
            <a:pPr eaLnBrk="1" hangingPunct="1">
              <a:lnSpc>
                <a:spcPct val="80000"/>
              </a:lnSpc>
            </a:pPr>
            <a:r>
              <a:rPr lang="en-US" altLang="zh-CN" sz="2400">
                <a:ea typeface="SimSun" pitchFamily="2" charset="-122"/>
              </a:rPr>
              <a:t>Different from deadlock, where the resources are held, the resources in the livelock are still free </a:t>
            </a:r>
            <a:endParaRPr lang="en-US" sz="2400"/>
          </a:p>
          <a:p>
            <a:pPr eaLnBrk="1" hangingPunct="1">
              <a:lnSpc>
                <a:spcPct val="80000"/>
              </a:lnSpc>
            </a:pPr>
            <a:r>
              <a:rPr lang="en-US" altLang="zh-CN" sz="2400">
                <a:ea typeface="SimSun" pitchFamily="2" charset="-122"/>
              </a:rPr>
              <a:t>The result is that none of the threads will obtain the resource to complete. </a:t>
            </a:r>
          </a:p>
          <a:p>
            <a:pPr eaLnBrk="1" hangingPunct="1">
              <a:lnSpc>
                <a:spcPct val="80000"/>
              </a:lnSpc>
            </a:pPr>
            <a:r>
              <a:rPr lang="en-US" altLang="zh-CN" sz="2400">
                <a:ea typeface="SimSun" pitchFamily="2" charset="-122"/>
              </a:rPr>
              <a:t>Example, two threads try to acquire a lock at the same time, sleep for the same amount of time if the lock is on, then wake up and try to acquire the lock again at the same time. </a:t>
            </a:r>
          </a:p>
          <a:p>
            <a:pPr eaLnBrk="1" hangingPunct="1">
              <a:lnSpc>
                <a:spcPct val="80000"/>
              </a:lnSpc>
            </a:pPr>
            <a:r>
              <a:rPr lang="en-US" altLang="zh-CN" sz="2400">
                <a:ea typeface="SimSun" pitchFamily="2" charset="-122"/>
              </a:rPr>
              <a:t>Analogy: two persons meet in a hallway. Each tries to step aside to let the other person through but they end up swaying from side to side getting in each other's way as they try to get out of the way. </a:t>
            </a:r>
          </a:p>
        </p:txBody>
      </p:sp>
      <p:sp>
        <p:nvSpPr>
          <p:cNvPr id="25605" name="Line 4"/>
          <p:cNvSpPr>
            <a:spLocks noChangeShapeType="1"/>
          </p:cNvSpPr>
          <p:nvPr/>
        </p:nvSpPr>
        <p:spPr bwMode="auto">
          <a:xfrm>
            <a:off x="76200" y="5486400"/>
            <a:ext cx="9067800" cy="46038"/>
          </a:xfrm>
          <a:prstGeom prst="line">
            <a:avLst/>
          </a:prstGeom>
          <a:noFill/>
          <a:ln w="76200">
            <a:solidFill>
              <a:srgbClr val="CCCCFF"/>
            </a:solidFill>
            <a:round/>
            <a:headEnd/>
            <a:tailEnd/>
          </a:ln>
        </p:spPr>
        <p:txBody>
          <a:bodyPr/>
          <a:lstStyle/>
          <a:p>
            <a:endParaRPr lang="en-US"/>
          </a:p>
        </p:txBody>
      </p:sp>
      <p:sp>
        <p:nvSpPr>
          <p:cNvPr id="25606" name="Line 5"/>
          <p:cNvSpPr>
            <a:spLocks noChangeShapeType="1"/>
          </p:cNvSpPr>
          <p:nvPr/>
        </p:nvSpPr>
        <p:spPr bwMode="auto">
          <a:xfrm>
            <a:off x="0" y="6629400"/>
            <a:ext cx="9067800" cy="46038"/>
          </a:xfrm>
          <a:prstGeom prst="line">
            <a:avLst/>
          </a:prstGeom>
          <a:noFill/>
          <a:ln w="76200">
            <a:solidFill>
              <a:srgbClr val="CCCCFF"/>
            </a:solidFill>
            <a:round/>
            <a:headEnd/>
            <a:tailEnd/>
          </a:ln>
        </p:spPr>
        <p:txBody>
          <a:bodyPr/>
          <a:lstStyle/>
          <a:p>
            <a:endParaRPr lang="en-US"/>
          </a:p>
        </p:txBody>
      </p:sp>
      <p:pic>
        <p:nvPicPr>
          <p:cNvPr id="25621" name="Picture 21" descr="C:\Users\yinong\AppData\Local\Microsoft\Windows\Temporary Internet Files\Content.IE5\9SWV8VBD\MCj04241140000[1].wmf"/>
          <p:cNvPicPr>
            <a:picLocks noChangeAspect="1" noChangeArrowheads="1"/>
          </p:cNvPicPr>
          <p:nvPr/>
        </p:nvPicPr>
        <p:blipFill>
          <a:blip r:embed="rId3" cstate="print"/>
          <a:srcRect/>
          <a:stretch>
            <a:fillRect/>
          </a:stretch>
        </p:blipFill>
        <p:spPr bwMode="auto">
          <a:xfrm>
            <a:off x="7239000" y="5995988"/>
            <a:ext cx="655638" cy="633412"/>
          </a:xfrm>
          <a:prstGeom prst="rect">
            <a:avLst/>
          </a:prstGeom>
          <a:noFill/>
          <a:ln w="9525">
            <a:noFill/>
            <a:miter lim="800000"/>
            <a:headEnd/>
            <a:tailEnd/>
          </a:ln>
        </p:spPr>
      </p:pic>
      <p:pic>
        <p:nvPicPr>
          <p:cNvPr id="22" name="Picture 21" descr="C:\Users\yinong\AppData\Local\Microsoft\Windows\Temporary Internet Files\Content.IE5\9SWV8VBD\MCj04241140000[1].wmf"/>
          <p:cNvPicPr>
            <a:picLocks noChangeAspect="1" noChangeArrowheads="1"/>
          </p:cNvPicPr>
          <p:nvPr/>
        </p:nvPicPr>
        <p:blipFill>
          <a:blip r:embed="rId3" cstate="print"/>
          <a:srcRect/>
          <a:stretch>
            <a:fillRect/>
          </a:stretch>
        </p:blipFill>
        <p:spPr bwMode="auto">
          <a:xfrm flipH="1">
            <a:off x="1828800" y="6040438"/>
            <a:ext cx="609600" cy="588962"/>
          </a:xfrm>
          <a:prstGeom prst="rect">
            <a:avLst/>
          </a:prstGeom>
          <a:noFill/>
          <a:ln w="9525">
            <a:noFill/>
            <a:miter lim="800000"/>
            <a:headEnd/>
            <a:tailEnd/>
          </a:ln>
        </p:spPr>
      </p:pic>
    </p:spTree>
    <p:extLst>
      <p:ext uri="{BB962C8B-B14F-4D97-AF65-F5344CB8AC3E}">
        <p14:creationId xmlns:p14="http://schemas.microsoft.com/office/powerpoint/2010/main" val="19334758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605"/>
                                        </p:tgtEl>
                                        <p:attrNameLst>
                                          <p:attrName>style.visibility</p:attrName>
                                        </p:attrNameLst>
                                      </p:cBhvr>
                                      <p:to>
                                        <p:strVal val="visible"/>
                                      </p:to>
                                    </p:set>
                                    <p:animEffect transition="in" filter="wipe(left)">
                                      <p:cBhvr>
                                        <p:cTn id="7" dur="500"/>
                                        <p:tgtEl>
                                          <p:spTgt spid="2560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5606"/>
                                        </p:tgtEl>
                                        <p:attrNameLst>
                                          <p:attrName>style.visibility</p:attrName>
                                        </p:attrNameLst>
                                      </p:cBhvr>
                                      <p:to>
                                        <p:strVal val="visible"/>
                                      </p:to>
                                    </p:set>
                                    <p:animEffect transition="in" filter="wipe(left)">
                                      <p:cBhvr>
                                        <p:cTn id="10" dur="500"/>
                                        <p:tgtEl>
                                          <p:spTgt spid="2560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25604">
                                            <p:txEl>
                                              <p:pRg st="3" end="3"/>
                                            </p:txEl>
                                          </p:spTgt>
                                        </p:tgtEl>
                                        <p:attrNameLst>
                                          <p:attrName>style.visibility</p:attrName>
                                        </p:attrNameLst>
                                      </p:cBhvr>
                                      <p:to>
                                        <p:strVal val="visible"/>
                                      </p:to>
                                    </p:set>
                                    <p:animEffect transition="in" filter="wipe(left)">
                                      <p:cBhvr>
                                        <p:cTn id="15" dur="500"/>
                                        <p:tgtEl>
                                          <p:spTgt spid="25604">
                                            <p:txEl>
                                              <p:pRg st="3" end="3"/>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25604">
                                            <p:txEl>
                                              <p:pRg st="4" end="4"/>
                                            </p:txEl>
                                          </p:spTgt>
                                        </p:tgtEl>
                                        <p:attrNameLst>
                                          <p:attrName>style.visibility</p:attrName>
                                        </p:attrNameLst>
                                      </p:cBhvr>
                                      <p:to>
                                        <p:strVal val="visible"/>
                                      </p:to>
                                    </p:set>
                                    <p:animEffect transition="in" filter="wipe(left)">
                                      <p:cBhvr>
                                        <p:cTn id="20" dur="500"/>
                                        <p:tgtEl>
                                          <p:spTgt spid="25604">
                                            <p:txEl>
                                              <p:pRg st="4" end="4"/>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3000" fill="hold"/>
                                        <p:tgtEl>
                                          <p:spTgt spid="22"/>
                                        </p:tgtEl>
                                        <p:attrNameLst>
                                          <p:attrName>ppt_x</p:attrName>
                                        </p:attrNameLst>
                                      </p:cBhvr>
                                      <p:tavLst>
                                        <p:tav tm="0">
                                          <p:val>
                                            <p:strVal val="0-#ppt_w/2"/>
                                          </p:val>
                                        </p:tav>
                                        <p:tav tm="100000">
                                          <p:val>
                                            <p:strVal val="#ppt_x"/>
                                          </p:val>
                                        </p:tav>
                                      </p:tavLst>
                                    </p:anim>
                                    <p:anim calcmode="lin" valueType="num">
                                      <p:cBhvr additive="base">
                                        <p:cTn id="26" dur="3000" fill="hold"/>
                                        <p:tgtEl>
                                          <p:spTgt spid="22"/>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25621"/>
                                        </p:tgtEl>
                                        <p:attrNameLst>
                                          <p:attrName>style.visibility</p:attrName>
                                        </p:attrNameLst>
                                      </p:cBhvr>
                                      <p:to>
                                        <p:strVal val="visible"/>
                                      </p:to>
                                    </p:set>
                                    <p:anim calcmode="lin" valueType="num">
                                      <p:cBhvr additive="base">
                                        <p:cTn id="29" dur="3000" fill="hold"/>
                                        <p:tgtEl>
                                          <p:spTgt spid="25621"/>
                                        </p:tgtEl>
                                        <p:attrNameLst>
                                          <p:attrName>ppt_x</p:attrName>
                                        </p:attrNameLst>
                                      </p:cBhvr>
                                      <p:tavLst>
                                        <p:tav tm="0">
                                          <p:val>
                                            <p:strVal val="1+#ppt_w/2"/>
                                          </p:val>
                                        </p:tav>
                                        <p:tav tm="100000">
                                          <p:val>
                                            <p:strVal val="#ppt_x"/>
                                          </p:val>
                                        </p:tav>
                                      </p:tavLst>
                                    </p:anim>
                                    <p:anim calcmode="lin" valueType="num">
                                      <p:cBhvr additive="base">
                                        <p:cTn id="30" dur="3000" fill="hold"/>
                                        <p:tgtEl>
                                          <p:spTgt spid="25621"/>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3000"/>
                            </p:stCondLst>
                            <p:childTnLst>
                              <p:par>
                                <p:cTn id="32" presetID="63" presetClass="path" presetSubtype="0" accel="50000" decel="50000" fill="hold" nodeType="afterEffect">
                                  <p:stCondLst>
                                    <p:cond delay="0"/>
                                  </p:stCondLst>
                                  <p:childTnLst>
                                    <p:animMotion origin="layout" path="M 0 0  L 0.25 0  E" pathEditMode="relative" ptsTypes="">
                                      <p:cBhvr>
                                        <p:cTn id="33" dur="2000" fill="hold"/>
                                        <p:tgtEl>
                                          <p:spTgt spid="22"/>
                                        </p:tgtEl>
                                        <p:attrNameLst>
                                          <p:attrName>ppt_x</p:attrName>
                                          <p:attrName>ppt_y</p:attrName>
                                        </p:attrNameLst>
                                      </p:cBhvr>
                                    </p:animMotion>
                                  </p:childTnLst>
                                </p:cTn>
                              </p:par>
                              <p:par>
                                <p:cTn id="34" presetID="35" presetClass="path" presetSubtype="0" accel="50000" decel="50000" fill="hold" nodeType="withEffect">
                                  <p:stCondLst>
                                    <p:cond delay="0"/>
                                  </p:stCondLst>
                                  <p:childTnLst>
                                    <p:animMotion origin="layout" path="M 0 0  L -0.25 0  E" pathEditMode="relative" ptsTypes="">
                                      <p:cBhvr>
                                        <p:cTn id="35" dur="2000" fill="hold"/>
                                        <p:tgtEl>
                                          <p:spTgt spid="25621"/>
                                        </p:tgtEl>
                                        <p:attrNameLst>
                                          <p:attrName>ppt_x</p:attrName>
                                          <p:attrName>ppt_y</p:attrName>
                                        </p:attrNameLst>
                                      </p:cBhvr>
                                    </p:animMotion>
                                  </p:childTnLst>
                                </p:cTn>
                              </p:par>
                            </p:childTnLst>
                          </p:cTn>
                        </p:par>
                        <p:par>
                          <p:cTn id="36" fill="hold" nodeType="afterGroup">
                            <p:stCondLst>
                              <p:cond delay="5000"/>
                            </p:stCondLst>
                            <p:childTnLst>
                              <p:par>
                                <p:cTn id="37" presetID="0" presetClass="path" presetSubtype="0" repeatCount="4000" accel="50000" decel="50000" fill="hold" nodeType="afterEffect">
                                  <p:stCondLst>
                                    <p:cond delay="0"/>
                                  </p:stCondLst>
                                  <p:childTnLst>
                                    <p:animMotion origin="layout" path="M 0.25 -3.7037E-6 L 0.25157 -0.0949 L 0.25 -3.7037E-6 Z " pathEditMode="relative" ptsTypes="AAA">
                                      <p:cBhvr>
                                        <p:cTn id="38" dur="2000" fill="hold"/>
                                        <p:tgtEl>
                                          <p:spTgt spid="22"/>
                                        </p:tgtEl>
                                        <p:attrNameLst>
                                          <p:attrName>ppt_x</p:attrName>
                                          <p:attrName>ppt_y</p:attrName>
                                        </p:attrNameLst>
                                      </p:cBhvr>
                                    </p:animMotion>
                                  </p:childTnLst>
                                </p:cTn>
                              </p:par>
                              <p:par>
                                <p:cTn id="39" presetID="0" presetClass="path" presetSubtype="0" repeatCount="4000" accel="50000" decel="50000" fill="hold" nodeType="withEffect">
                                  <p:stCondLst>
                                    <p:cond delay="0"/>
                                  </p:stCondLst>
                                  <p:childTnLst>
                                    <p:animMotion origin="layout" path="M -0.25 2.22222E-6 L -0.24844 -0.09283 L -0.25451 0.01018 " pathEditMode="relative" ptsTypes="AAA">
                                      <p:cBhvr>
                                        <p:cTn id="40" dur="2000" fill="hold"/>
                                        <p:tgtEl>
                                          <p:spTgt spid="25621"/>
                                        </p:tgtEl>
                                        <p:attrNameLst>
                                          <p:attrName>ppt_x</p:attrName>
                                          <p:attrName>ppt_y</p:attrName>
                                        </p:attrNameLst>
                                      </p:cBhvr>
                                    </p:animMotion>
                                  </p:childTnLst>
                                </p:cTn>
                              </p:par>
                            </p:childTnLst>
                          </p:cTn>
                        </p:par>
                        <p:par>
                          <p:cTn id="41" fill="hold" nodeType="afterGroup">
                            <p:stCondLst>
                              <p:cond delay="13000"/>
                            </p:stCondLst>
                            <p:childTnLst>
                              <p:par>
                                <p:cTn id="42" presetID="0" presetClass="path" presetSubtype="0" accel="50000" decel="50000" fill="hold" nodeType="afterEffect">
                                  <p:stCondLst>
                                    <p:cond delay="0"/>
                                  </p:stCondLst>
                                  <p:childTnLst>
                                    <p:animMotion origin="layout" path="M -0.25 7.40741E-7 C -0.2677 0.00162 -0.28524 0.00347 -0.29236 0.00417 " pathEditMode="relative" ptsTypes="aA">
                                      <p:cBhvr>
                                        <p:cTn id="43" dur="2000" fill="hold"/>
                                        <p:tgtEl>
                                          <p:spTgt spid="25621"/>
                                        </p:tgtEl>
                                        <p:attrNameLst>
                                          <p:attrName>ppt_x</p:attrName>
                                          <p:attrName>ppt_y</p:attrName>
                                        </p:attrNameLst>
                                      </p:cBhvr>
                                    </p:animMotion>
                                  </p:childTnLst>
                                </p:cTn>
                              </p:par>
                              <p:par>
                                <p:cTn id="44" presetID="0" presetClass="path" presetSubtype="0" accel="50000" decel="50000" fill="hold" nodeType="withEffect">
                                  <p:stCondLst>
                                    <p:cond delay="0"/>
                                  </p:stCondLst>
                                  <p:childTnLst>
                                    <p:animMotion origin="layout" path="M 0.25 2.96296E-6 C 0.2632 0.00254 0.27657 0.00509 0.28195 0.00625 " pathEditMode="relative" ptsTypes="aA">
                                      <p:cBhvr>
                                        <p:cTn id="45" dur="2000" fill="hold"/>
                                        <p:tgtEl>
                                          <p:spTgt spid="22"/>
                                        </p:tgtEl>
                                        <p:attrNameLst>
                                          <p:attrName>ppt_x</p:attrName>
                                          <p:attrName>ppt_y</p:attrName>
                                        </p:attrNameLst>
                                      </p:cBhvr>
                                    </p:animMotion>
                                  </p:childTnLst>
                                </p:cTn>
                              </p:par>
                            </p:childTnLst>
                          </p:cTn>
                        </p:par>
                        <p:par>
                          <p:cTn id="46" fill="hold" nodeType="afterGroup">
                            <p:stCondLst>
                              <p:cond delay="15000"/>
                            </p:stCondLst>
                            <p:childTnLst>
                              <p:par>
                                <p:cTn id="47" presetID="26" presetClass="emph" presetSubtype="0" repeatCount="3000" fill="hold" nodeType="afterEffect">
                                  <p:stCondLst>
                                    <p:cond delay="0"/>
                                  </p:stCondLst>
                                  <p:childTnLst>
                                    <p:animEffect transition="out" filter="fade">
                                      <p:cBhvr>
                                        <p:cTn id="48" dur="500" tmFilter="0, 0; .2, .5; .8, .5; 1, 0"/>
                                        <p:tgtEl>
                                          <p:spTgt spid="25621"/>
                                        </p:tgtEl>
                                      </p:cBhvr>
                                    </p:animEffect>
                                    <p:animScale>
                                      <p:cBhvr>
                                        <p:cTn id="49" dur="250" autoRev="1" fill="hold"/>
                                        <p:tgtEl>
                                          <p:spTgt spid="25621"/>
                                        </p:tgtEl>
                                      </p:cBhvr>
                                      <p:by x="105000" y="105000"/>
                                    </p:animScale>
                                  </p:childTnLst>
                                </p:cTn>
                              </p:par>
                              <p:par>
                                <p:cTn id="50" presetID="26" presetClass="emph" presetSubtype="0" repeatCount="3000" fill="hold" nodeType="withEffect">
                                  <p:stCondLst>
                                    <p:cond delay="0"/>
                                  </p:stCondLst>
                                  <p:childTnLst>
                                    <p:animEffect transition="out" filter="fade">
                                      <p:cBhvr>
                                        <p:cTn id="51" dur="500" tmFilter="0, 0; .2, .5; .8, .5; 1, 0"/>
                                        <p:tgtEl>
                                          <p:spTgt spid="22"/>
                                        </p:tgtEl>
                                      </p:cBhvr>
                                    </p:animEffect>
                                    <p:animScale>
                                      <p:cBhvr>
                                        <p:cTn id="52"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animBg="1"/>
      <p:bldP spid="2560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a:noFill/>
        </p:spPr>
        <p:txBody>
          <a:bodyPr/>
          <a:lstStyle/>
          <a:p>
            <a:fld id="{E4CFAA56-AFCC-418D-A98F-49CB89D422C4}" type="slidenum">
              <a:rPr lang="en-US" smtClean="0"/>
              <a:pPr/>
              <a:t>139</a:t>
            </a:fld>
            <a:endParaRPr lang="en-US"/>
          </a:p>
        </p:txBody>
      </p:sp>
      <p:sp>
        <p:nvSpPr>
          <p:cNvPr id="27651" name="Rectangle 2"/>
          <p:cNvSpPr>
            <a:spLocks noGrp="1" noChangeArrowheads="1"/>
          </p:cNvSpPr>
          <p:nvPr>
            <p:ph type="title"/>
          </p:nvPr>
        </p:nvSpPr>
        <p:spPr/>
        <p:txBody>
          <a:bodyPr/>
          <a:lstStyle/>
          <a:p>
            <a:pPr eaLnBrk="1" hangingPunct="1"/>
            <a:r>
              <a:rPr lang="en-US" dirty="0" err="1"/>
              <a:t>Livelock</a:t>
            </a:r>
            <a:r>
              <a:rPr lang="en-US" dirty="0"/>
              <a:t> Avoidance in Ethernet</a:t>
            </a:r>
          </a:p>
        </p:txBody>
      </p:sp>
      <p:sp>
        <p:nvSpPr>
          <p:cNvPr id="27652" name="Rectangle 3"/>
          <p:cNvSpPr>
            <a:spLocks noGrp="1" noChangeArrowheads="1"/>
          </p:cNvSpPr>
          <p:nvPr>
            <p:ph type="body" idx="1"/>
          </p:nvPr>
        </p:nvSpPr>
        <p:spPr>
          <a:xfrm>
            <a:off x="457200" y="1716088"/>
            <a:ext cx="8269288" cy="4608512"/>
          </a:xfrm>
        </p:spPr>
        <p:txBody>
          <a:bodyPr/>
          <a:lstStyle/>
          <a:p>
            <a:pPr eaLnBrk="1" hangingPunct="1"/>
            <a:r>
              <a:rPr lang="en-US" dirty="0"/>
              <a:t>Before sending, a node listens to the bus and sends if the bus is free</a:t>
            </a:r>
          </a:p>
          <a:p>
            <a:pPr eaLnBrk="1" hangingPunct="1"/>
            <a:r>
              <a:rPr lang="en-US" dirty="0"/>
              <a:t>If a collision occurs, waits for a </a:t>
            </a:r>
            <a:r>
              <a:rPr lang="en-US" b="1" dirty="0">
                <a:solidFill>
                  <a:schemeClr val="tx2"/>
                </a:solidFill>
              </a:rPr>
              <a:t>random time</a:t>
            </a:r>
          </a:p>
          <a:p>
            <a:pPr lvl="1" eaLnBrk="1" hangingPunct="1"/>
            <a:r>
              <a:rPr lang="en-US" dirty="0"/>
              <a:t>by 1st collision, wait 0 or 1 slots of time;</a:t>
            </a:r>
          </a:p>
          <a:p>
            <a:pPr lvl="1" eaLnBrk="1" hangingPunct="1"/>
            <a:r>
              <a:rPr lang="en-US" dirty="0"/>
              <a:t>by 2nd collision, wait 0, 1, 2, or 3 slots;</a:t>
            </a:r>
          </a:p>
          <a:p>
            <a:pPr lvl="1" eaLnBrk="1" hangingPunct="1"/>
            <a:r>
              <a:rPr lang="en-US" dirty="0"/>
              <a:t>by 3rd collision, wait 0, 1, 2, 3, 4, 5, 6, or 7 slots;</a:t>
            </a:r>
          </a:p>
          <a:p>
            <a:pPr lvl="1" eaLnBrk="1" hangingPunct="1"/>
            <a:r>
              <a:rPr lang="en-US" dirty="0"/>
              <a:t>by 4th collision, wait 0 , 1, 2, 3, ..., or 15 slots;</a:t>
            </a:r>
          </a:p>
          <a:p>
            <a:pPr lvl="1" eaLnBrk="1" hangingPunct="1"/>
            <a:r>
              <a:rPr lang="en-US" dirty="0"/>
              <a:t>	…</a:t>
            </a:r>
          </a:p>
          <a:p>
            <a:pPr lvl="1" eaLnBrk="1" hangingPunct="1"/>
            <a:r>
              <a:rPr lang="en-US" dirty="0"/>
              <a:t>by nth collision, wait 0 , 1, 2, 3, ..., or 2</a:t>
            </a:r>
            <a:r>
              <a:rPr lang="en-US" baseline="30000" dirty="0"/>
              <a:t>n </a:t>
            </a:r>
            <a:r>
              <a:rPr lang="en-US" dirty="0"/>
              <a:t>-1 slots.</a:t>
            </a:r>
          </a:p>
        </p:txBody>
      </p:sp>
      <p:sp>
        <p:nvSpPr>
          <p:cNvPr id="27653" name="Rectangle 4"/>
          <p:cNvSpPr>
            <a:spLocks noChangeArrowheads="1"/>
          </p:cNvSpPr>
          <p:nvPr/>
        </p:nvSpPr>
        <p:spPr bwMode="auto">
          <a:xfrm>
            <a:off x="849313" y="1108075"/>
            <a:ext cx="7783512" cy="519113"/>
          </a:xfrm>
          <a:prstGeom prst="rect">
            <a:avLst/>
          </a:prstGeom>
          <a:noFill/>
          <a:ln w="9525">
            <a:noFill/>
            <a:miter lim="800000"/>
            <a:headEnd/>
            <a:tailEnd/>
          </a:ln>
        </p:spPr>
        <p:txBody>
          <a:bodyPr wrap="none" anchor="ctr">
            <a:spAutoFit/>
          </a:bodyPr>
          <a:lstStyle/>
          <a:p>
            <a:pPr eaLnBrk="1" hangingPunct="1"/>
            <a:r>
              <a:rPr lang="en-US" sz="2800"/>
              <a:t>CSMA/CD protocol with binary exponential backoff </a:t>
            </a:r>
          </a:p>
        </p:txBody>
      </p:sp>
    </p:spTree>
    <p:extLst>
      <p:ext uri="{BB962C8B-B14F-4D97-AF65-F5344CB8AC3E}">
        <p14:creationId xmlns:p14="http://schemas.microsoft.com/office/powerpoint/2010/main" val="3874368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D2E7128F-CD35-4454-AAC4-CC757A2D3301}" type="slidenum">
              <a:rPr kumimoji="0" lang="en-US" sz="1800" b="0" i="0" u="none" strike="noStrike" kern="1200" cap="none" spc="0" normalizeH="0" baseline="0" noProof="0" smtClean="0">
                <a:ln>
                  <a:noFill/>
                </a:ln>
                <a:solidFill>
                  <a:srgbClr val="333399"/>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14</a:t>
            </a:fld>
            <a:endParaRPr kumimoji="0" lang="en-US" sz="1800" b="0" i="0" u="none" strike="noStrike" kern="1200" cap="none" spc="0" normalizeH="0" baseline="0" noProof="0">
              <a:ln>
                <a:noFill/>
              </a:ln>
              <a:solidFill>
                <a:srgbClr val="333399"/>
              </a:solidFill>
              <a:effectLst/>
              <a:uLnTx/>
              <a:uFillTx/>
              <a:latin typeface="Times New Roman" pitchFamily="18" charset="0"/>
              <a:ea typeface="+mn-ea"/>
              <a:cs typeface="+mn-cs"/>
            </a:endParaRPr>
          </a:p>
        </p:txBody>
      </p:sp>
      <p:sp>
        <p:nvSpPr>
          <p:cNvPr id="15363" name="Rectangle 2"/>
          <p:cNvSpPr>
            <a:spLocks noGrp="1" noChangeArrowheads="1"/>
          </p:cNvSpPr>
          <p:nvPr>
            <p:ph type="title"/>
          </p:nvPr>
        </p:nvSpPr>
        <p:spPr>
          <a:xfrm>
            <a:off x="1295400" y="152400"/>
            <a:ext cx="7620000" cy="623888"/>
          </a:xfrm>
        </p:spPr>
        <p:txBody>
          <a:bodyPr/>
          <a:lstStyle/>
          <a:p>
            <a:pPr eaLnBrk="1" hangingPunct="1"/>
            <a:r>
              <a:rPr lang="en-US" dirty="0"/>
              <a:t>Eight Fallacies of Distributed Computing</a:t>
            </a:r>
          </a:p>
        </p:txBody>
      </p:sp>
      <p:sp>
        <p:nvSpPr>
          <p:cNvPr id="15364" name="Rectangle 3"/>
          <p:cNvSpPr>
            <a:spLocks noGrp="1" noChangeArrowheads="1"/>
          </p:cNvSpPr>
          <p:nvPr>
            <p:ph type="body" idx="1"/>
          </p:nvPr>
        </p:nvSpPr>
        <p:spPr>
          <a:xfrm>
            <a:off x="685800" y="1524000"/>
            <a:ext cx="5181600" cy="4608513"/>
          </a:xfrm>
        </p:spPr>
        <p:txBody>
          <a:bodyPr/>
          <a:lstStyle/>
          <a:p>
            <a:pPr marL="533400" indent="-533400" eaLnBrk="1" hangingPunct="1">
              <a:buSzTx/>
              <a:buFont typeface="Wingdings" pitchFamily="2" charset="2"/>
              <a:buAutoNum type="arabicPeriod"/>
            </a:pPr>
            <a:r>
              <a:rPr lang="en-US"/>
              <a:t>The network is reliable. </a:t>
            </a:r>
          </a:p>
          <a:p>
            <a:pPr marL="533400" indent="-533400" eaLnBrk="1" hangingPunct="1">
              <a:buSzTx/>
              <a:buFont typeface="Wingdings" pitchFamily="2" charset="2"/>
              <a:buAutoNum type="arabicPeriod"/>
            </a:pPr>
            <a:r>
              <a:rPr lang="en-US"/>
              <a:t>Latency is zero. </a:t>
            </a:r>
          </a:p>
          <a:p>
            <a:pPr marL="533400" indent="-533400" eaLnBrk="1" hangingPunct="1">
              <a:buSzTx/>
              <a:buFont typeface="Wingdings" pitchFamily="2" charset="2"/>
              <a:buAutoNum type="arabicPeriod"/>
            </a:pPr>
            <a:r>
              <a:rPr lang="en-US"/>
              <a:t>Bandwidth is infinite. </a:t>
            </a:r>
          </a:p>
          <a:p>
            <a:pPr marL="533400" indent="-533400" eaLnBrk="1" hangingPunct="1">
              <a:buSzTx/>
              <a:buFont typeface="Wingdings" pitchFamily="2" charset="2"/>
              <a:buAutoNum type="arabicPeriod"/>
            </a:pPr>
            <a:r>
              <a:rPr lang="en-US"/>
              <a:t>The network is secure. </a:t>
            </a:r>
          </a:p>
          <a:p>
            <a:pPr marL="533400" indent="-533400" eaLnBrk="1" hangingPunct="1">
              <a:buSzTx/>
              <a:buFont typeface="Wingdings" pitchFamily="2" charset="2"/>
              <a:buAutoNum type="arabicPeriod"/>
            </a:pPr>
            <a:r>
              <a:rPr lang="en-US"/>
              <a:t>Topology doesn't change. </a:t>
            </a:r>
          </a:p>
          <a:p>
            <a:pPr marL="533400" indent="-533400" eaLnBrk="1" hangingPunct="1">
              <a:buSzTx/>
              <a:buFont typeface="Wingdings" pitchFamily="2" charset="2"/>
              <a:buAutoNum type="arabicPeriod"/>
            </a:pPr>
            <a:r>
              <a:rPr lang="en-US"/>
              <a:t>There is one administrator. </a:t>
            </a:r>
          </a:p>
          <a:p>
            <a:pPr marL="533400" indent="-533400" eaLnBrk="1" hangingPunct="1">
              <a:buSzTx/>
              <a:buFont typeface="Wingdings" pitchFamily="2" charset="2"/>
              <a:buAutoNum type="arabicPeriod"/>
            </a:pPr>
            <a:r>
              <a:rPr lang="en-US"/>
              <a:t>Transport cost is zero. </a:t>
            </a:r>
          </a:p>
          <a:p>
            <a:pPr marL="533400" indent="-533400" eaLnBrk="1" hangingPunct="1">
              <a:buSzTx/>
              <a:buFont typeface="Wingdings" pitchFamily="2" charset="2"/>
              <a:buAutoNum type="arabicPeriod"/>
            </a:pPr>
            <a:r>
              <a:rPr lang="en-US"/>
              <a:t>The network is homogeneous </a:t>
            </a:r>
          </a:p>
          <a:p>
            <a:pPr marL="533400" indent="-533400" eaLnBrk="1" hangingPunct="1">
              <a:buSzTx/>
              <a:buFont typeface="Wingdings" pitchFamily="2" charset="2"/>
              <a:buAutoNum type="arabicPeriod"/>
            </a:pPr>
            <a:endParaRPr lang="en-US"/>
          </a:p>
        </p:txBody>
      </p:sp>
      <p:grpSp>
        <p:nvGrpSpPr>
          <p:cNvPr id="2" name="Group 4"/>
          <p:cNvGrpSpPr>
            <a:grpSpLocks/>
          </p:cNvGrpSpPr>
          <p:nvPr/>
        </p:nvGrpSpPr>
        <p:grpSpPr bwMode="auto">
          <a:xfrm>
            <a:off x="5486400" y="1752600"/>
            <a:ext cx="2971800" cy="1676400"/>
            <a:chOff x="3936" y="1056"/>
            <a:chExt cx="1872" cy="1056"/>
          </a:xfrm>
        </p:grpSpPr>
        <p:grpSp>
          <p:nvGrpSpPr>
            <p:cNvPr id="15375" name="Group 5"/>
            <p:cNvGrpSpPr>
              <a:grpSpLocks/>
            </p:cNvGrpSpPr>
            <p:nvPr/>
          </p:nvGrpSpPr>
          <p:grpSpPr bwMode="auto">
            <a:xfrm>
              <a:off x="3936" y="1056"/>
              <a:ext cx="192" cy="1056"/>
              <a:chOff x="3888" y="1008"/>
              <a:chExt cx="192" cy="1344"/>
            </a:xfrm>
          </p:grpSpPr>
          <p:sp>
            <p:nvSpPr>
              <p:cNvPr id="15377" name="Freeform 6"/>
              <p:cNvSpPr>
                <a:spLocks/>
              </p:cNvSpPr>
              <p:nvPr/>
            </p:nvSpPr>
            <p:spPr bwMode="auto">
              <a:xfrm>
                <a:off x="3888" y="1008"/>
                <a:ext cx="192" cy="672"/>
              </a:xfrm>
              <a:custGeom>
                <a:avLst/>
                <a:gdLst>
                  <a:gd name="T0" fmla="*/ 0 w 192"/>
                  <a:gd name="T1" fmla="*/ 0 h 672"/>
                  <a:gd name="T2" fmla="*/ 96 w 192"/>
                  <a:gd name="T3" fmla="*/ 96 h 672"/>
                  <a:gd name="T4" fmla="*/ 96 w 192"/>
                  <a:gd name="T5" fmla="*/ 576 h 672"/>
                  <a:gd name="T6" fmla="*/ 192 w 192"/>
                  <a:gd name="T7" fmla="*/ 672 h 672"/>
                  <a:gd name="T8" fmla="*/ 0 60000 65536"/>
                  <a:gd name="T9" fmla="*/ 0 60000 65536"/>
                  <a:gd name="T10" fmla="*/ 0 60000 65536"/>
                  <a:gd name="T11" fmla="*/ 0 60000 65536"/>
                  <a:gd name="T12" fmla="*/ 0 w 192"/>
                  <a:gd name="T13" fmla="*/ 0 h 672"/>
                  <a:gd name="T14" fmla="*/ 192 w 192"/>
                  <a:gd name="T15" fmla="*/ 672 h 672"/>
                </a:gdLst>
                <a:ahLst/>
                <a:cxnLst>
                  <a:cxn ang="T8">
                    <a:pos x="T0" y="T1"/>
                  </a:cxn>
                  <a:cxn ang="T9">
                    <a:pos x="T2" y="T3"/>
                  </a:cxn>
                  <a:cxn ang="T10">
                    <a:pos x="T4" y="T5"/>
                  </a:cxn>
                  <a:cxn ang="T11">
                    <a:pos x="T6" y="T7"/>
                  </a:cxn>
                </a:cxnLst>
                <a:rect l="T12" t="T13" r="T14" b="T15"/>
                <a:pathLst>
                  <a:path w="192" h="672">
                    <a:moveTo>
                      <a:pt x="0" y="0"/>
                    </a:moveTo>
                    <a:lnTo>
                      <a:pt x="96" y="96"/>
                    </a:lnTo>
                    <a:lnTo>
                      <a:pt x="96" y="576"/>
                    </a:lnTo>
                    <a:lnTo>
                      <a:pt x="192" y="67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5378" name="Freeform 7"/>
              <p:cNvSpPr>
                <a:spLocks/>
              </p:cNvSpPr>
              <p:nvPr/>
            </p:nvSpPr>
            <p:spPr bwMode="auto">
              <a:xfrm flipV="1">
                <a:off x="3888" y="1680"/>
                <a:ext cx="192" cy="672"/>
              </a:xfrm>
              <a:custGeom>
                <a:avLst/>
                <a:gdLst>
                  <a:gd name="T0" fmla="*/ 0 w 192"/>
                  <a:gd name="T1" fmla="*/ 0 h 672"/>
                  <a:gd name="T2" fmla="*/ 96 w 192"/>
                  <a:gd name="T3" fmla="*/ 96 h 672"/>
                  <a:gd name="T4" fmla="*/ 96 w 192"/>
                  <a:gd name="T5" fmla="*/ 576 h 672"/>
                  <a:gd name="T6" fmla="*/ 192 w 192"/>
                  <a:gd name="T7" fmla="*/ 672 h 672"/>
                  <a:gd name="T8" fmla="*/ 0 60000 65536"/>
                  <a:gd name="T9" fmla="*/ 0 60000 65536"/>
                  <a:gd name="T10" fmla="*/ 0 60000 65536"/>
                  <a:gd name="T11" fmla="*/ 0 60000 65536"/>
                  <a:gd name="T12" fmla="*/ 0 w 192"/>
                  <a:gd name="T13" fmla="*/ 0 h 672"/>
                  <a:gd name="T14" fmla="*/ 192 w 192"/>
                  <a:gd name="T15" fmla="*/ 672 h 672"/>
                </a:gdLst>
                <a:ahLst/>
                <a:cxnLst>
                  <a:cxn ang="T8">
                    <a:pos x="T0" y="T1"/>
                  </a:cxn>
                  <a:cxn ang="T9">
                    <a:pos x="T2" y="T3"/>
                  </a:cxn>
                  <a:cxn ang="T10">
                    <a:pos x="T4" y="T5"/>
                  </a:cxn>
                  <a:cxn ang="T11">
                    <a:pos x="T6" y="T7"/>
                  </a:cxn>
                </a:cxnLst>
                <a:rect l="T12" t="T13" r="T14" b="T15"/>
                <a:pathLst>
                  <a:path w="192" h="672">
                    <a:moveTo>
                      <a:pt x="0" y="0"/>
                    </a:moveTo>
                    <a:lnTo>
                      <a:pt x="96" y="96"/>
                    </a:lnTo>
                    <a:lnTo>
                      <a:pt x="96" y="576"/>
                    </a:lnTo>
                    <a:lnTo>
                      <a:pt x="192" y="67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5376" name="Rectangle 8"/>
            <p:cNvSpPr>
              <a:spLocks noChangeArrowheads="1"/>
            </p:cNvSpPr>
            <p:nvPr/>
          </p:nvSpPr>
          <p:spPr bwMode="auto">
            <a:xfrm>
              <a:off x="4224" y="1158"/>
              <a:ext cx="1584"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Bill Joy and </a:t>
              </a:r>
              <a:b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b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Tom Lyon, </a:t>
              </a:r>
              <a:b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b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Sun Microsystems, 1991</a:t>
              </a:r>
            </a:p>
          </p:txBody>
        </p:sp>
      </p:grpSp>
      <p:grpSp>
        <p:nvGrpSpPr>
          <p:cNvPr id="4" name="Group 9"/>
          <p:cNvGrpSpPr>
            <a:grpSpLocks/>
          </p:cNvGrpSpPr>
          <p:nvPr/>
        </p:nvGrpSpPr>
        <p:grpSpPr bwMode="auto">
          <a:xfrm>
            <a:off x="5105400" y="1676400"/>
            <a:ext cx="2209800" cy="3352800"/>
            <a:chOff x="3408" y="1056"/>
            <a:chExt cx="1392" cy="2112"/>
          </a:xfrm>
        </p:grpSpPr>
        <p:grpSp>
          <p:nvGrpSpPr>
            <p:cNvPr id="15371" name="Group 10"/>
            <p:cNvGrpSpPr>
              <a:grpSpLocks/>
            </p:cNvGrpSpPr>
            <p:nvPr/>
          </p:nvGrpSpPr>
          <p:grpSpPr bwMode="auto">
            <a:xfrm>
              <a:off x="3408" y="1056"/>
              <a:ext cx="192" cy="2112"/>
              <a:chOff x="3888" y="1008"/>
              <a:chExt cx="192" cy="1344"/>
            </a:xfrm>
          </p:grpSpPr>
          <p:sp>
            <p:nvSpPr>
              <p:cNvPr id="15373" name="Freeform 11"/>
              <p:cNvSpPr>
                <a:spLocks/>
              </p:cNvSpPr>
              <p:nvPr/>
            </p:nvSpPr>
            <p:spPr bwMode="auto">
              <a:xfrm>
                <a:off x="3888" y="1008"/>
                <a:ext cx="192" cy="672"/>
              </a:xfrm>
              <a:custGeom>
                <a:avLst/>
                <a:gdLst>
                  <a:gd name="T0" fmla="*/ 0 w 192"/>
                  <a:gd name="T1" fmla="*/ 0 h 672"/>
                  <a:gd name="T2" fmla="*/ 96 w 192"/>
                  <a:gd name="T3" fmla="*/ 96 h 672"/>
                  <a:gd name="T4" fmla="*/ 96 w 192"/>
                  <a:gd name="T5" fmla="*/ 576 h 672"/>
                  <a:gd name="T6" fmla="*/ 192 w 192"/>
                  <a:gd name="T7" fmla="*/ 672 h 672"/>
                  <a:gd name="T8" fmla="*/ 0 60000 65536"/>
                  <a:gd name="T9" fmla="*/ 0 60000 65536"/>
                  <a:gd name="T10" fmla="*/ 0 60000 65536"/>
                  <a:gd name="T11" fmla="*/ 0 60000 65536"/>
                  <a:gd name="T12" fmla="*/ 0 w 192"/>
                  <a:gd name="T13" fmla="*/ 0 h 672"/>
                  <a:gd name="T14" fmla="*/ 192 w 192"/>
                  <a:gd name="T15" fmla="*/ 672 h 672"/>
                </a:gdLst>
                <a:ahLst/>
                <a:cxnLst>
                  <a:cxn ang="T8">
                    <a:pos x="T0" y="T1"/>
                  </a:cxn>
                  <a:cxn ang="T9">
                    <a:pos x="T2" y="T3"/>
                  </a:cxn>
                  <a:cxn ang="T10">
                    <a:pos x="T4" y="T5"/>
                  </a:cxn>
                  <a:cxn ang="T11">
                    <a:pos x="T6" y="T7"/>
                  </a:cxn>
                </a:cxnLst>
                <a:rect l="T12" t="T13" r="T14" b="T15"/>
                <a:pathLst>
                  <a:path w="192" h="672">
                    <a:moveTo>
                      <a:pt x="0" y="0"/>
                    </a:moveTo>
                    <a:lnTo>
                      <a:pt x="96" y="96"/>
                    </a:lnTo>
                    <a:lnTo>
                      <a:pt x="96" y="576"/>
                    </a:lnTo>
                    <a:lnTo>
                      <a:pt x="192" y="67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5374" name="Freeform 12"/>
              <p:cNvSpPr>
                <a:spLocks/>
              </p:cNvSpPr>
              <p:nvPr/>
            </p:nvSpPr>
            <p:spPr bwMode="auto">
              <a:xfrm flipV="1">
                <a:off x="3888" y="1680"/>
                <a:ext cx="192" cy="672"/>
              </a:xfrm>
              <a:custGeom>
                <a:avLst/>
                <a:gdLst>
                  <a:gd name="T0" fmla="*/ 0 w 192"/>
                  <a:gd name="T1" fmla="*/ 0 h 672"/>
                  <a:gd name="T2" fmla="*/ 96 w 192"/>
                  <a:gd name="T3" fmla="*/ 96 h 672"/>
                  <a:gd name="T4" fmla="*/ 96 w 192"/>
                  <a:gd name="T5" fmla="*/ 576 h 672"/>
                  <a:gd name="T6" fmla="*/ 192 w 192"/>
                  <a:gd name="T7" fmla="*/ 672 h 672"/>
                  <a:gd name="T8" fmla="*/ 0 60000 65536"/>
                  <a:gd name="T9" fmla="*/ 0 60000 65536"/>
                  <a:gd name="T10" fmla="*/ 0 60000 65536"/>
                  <a:gd name="T11" fmla="*/ 0 60000 65536"/>
                  <a:gd name="T12" fmla="*/ 0 w 192"/>
                  <a:gd name="T13" fmla="*/ 0 h 672"/>
                  <a:gd name="T14" fmla="*/ 192 w 192"/>
                  <a:gd name="T15" fmla="*/ 672 h 672"/>
                </a:gdLst>
                <a:ahLst/>
                <a:cxnLst>
                  <a:cxn ang="T8">
                    <a:pos x="T0" y="T1"/>
                  </a:cxn>
                  <a:cxn ang="T9">
                    <a:pos x="T2" y="T3"/>
                  </a:cxn>
                  <a:cxn ang="T10">
                    <a:pos x="T4" y="T5"/>
                  </a:cxn>
                  <a:cxn ang="T11">
                    <a:pos x="T6" y="T7"/>
                  </a:cxn>
                </a:cxnLst>
                <a:rect l="T12" t="T13" r="T14" b="T15"/>
                <a:pathLst>
                  <a:path w="192" h="672">
                    <a:moveTo>
                      <a:pt x="0" y="0"/>
                    </a:moveTo>
                    <a:lnTo>
                      <a:pt x="96" y="96"/>
                    </a:lnTo>
                    <a:lnTo>
                      <a:pt x="96" y="576"/>
                    </a:lnTo>
                    <a:lnTo>
                      <a:pt x="192" y="67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5372" name="Rectangle 13"/>
            <p:cNvSpPr>
              <a:spLocks noChangeArrowheads="1"/>
            </p:cNvSpPr>
            <p:nvPr/>
          </p:nvSpPr>
          <p:spPr bwMode="auto">
            <a:xfrm>
              <a:off x="3648" y="2208"/>
              <a:ext cx="1152"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Peter Deutsch, Sun Microsystems, 1994</a:t>
              </a:r>
            </a:p>
          </p:txBody>
        </p:sp>
      </p:grpSp>
      <p:grpSp>
        <p:nvGrpSpPr>
          <p:cNvPr id="6" name="Group 14"/>
          <p:cNvGrpSpPr>
            <a:grpSpLocks/>
          </p:cNvGrpSpPr>
          <p:nvPr/>
        </p:nvGrpSpPr>
        <p:grpSpPr bwMode="auto">
          <a:xfrm>
            <a:off x="5638800" y="5195888"/>
            <a:ext cx="3429000" cy="366712"/>
            <a:chOff x="3552" y="3273"/>
            <a:chExt cx="2160" cy="231"/>
          </a:xfrm>
        </p:grpSpPr>
        <p:sp>
          <p:nvSpPr>
            <p:cNvPr id="15369" name="Rectangle 15"/>
            <p:cNvSpPr>
              <a:spLocks noChangeArrowheads="1"/>
            </p:cNvSpPr>
            <p:nvPr/>
          </p:nvSpPr>
          <p:spPr bwMode="auto">
            <a:xfrm>
              <a:off x="3792" y="3273"/>
              <a:ext cx="19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James Gosling, added the 8th</a:t>
              </a:r>
            </a:p>
          </p:txBody>
        </p:sp>
        <p:sp>
          <p:nvSpPr>
            <p:cNvPr id="15370" name="Line 16"/>
            <p:cNvSpPr>
              <a:spLocks noChangeShapeType="1"/>
            </p:cNvSpPr>
            <p:nvPr/>
          </p:nvSpPr>
          <p:spPr bwMode="auto">
            <a:xfrm>
              <a:off x="3552" y="3408"/>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18" name="Oval 17"/>
          <p:cNvSpPr>
            <a:spLocks noChangeArrowheads="1"/>
          </p:cNvSpPr>
          <p:nvPr/>
        </p:nvSpPr>
        <p:spPr bwMode="auto">
          <a:xfrm>
            <a:off x="7162800" y="3581400"/>
            <a:ext cx="1371600" cy="990600"/>
          </a:xfrm>
          <a:prstGeom prst="ellipse">
            <a:avLst/>
          </a:prstGeom>
          <a:solidFill>
            <a:srgbClr val="FFFFCC"/>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Seven fallacies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nodeType="afterGroup">
                            <p:stCondLst>
                              <p:cond delay="500"/>
                            </p:stCondLst>
                            <p:childTnLst>
                              <p:par>
                                <p:cTn id="14" presetID="63" presetClass="path" presetSubtype="0" accel="50000" decel="50000" fill="hold" nodeType="afterEffect">
                                  <p:stCondLst>
                                    <p:cond delay="0"/>
                                  </p:stCondLst>
                                  <p:childTnLst>
                                    <p:animMotion origin="layout" path="M 3.33333E-6 2.22222E-6 L 0.12916 2.22222E-6 " pathEditMode="relative" rAng="0" ptsTypes="AA">
                                      <p:cBhvr>
                                        <p:cTn id="15" dur="2000" fill="hold"/>
                                        <p:tgtEl>
                                          <p:spTgt spid="2"/>
                                        </p:tgtEl>
                                        <p:attrNameLst>
                                          <p:attrName>ppt_x</p:attrName>
                                          <p:attrName>ppt_y</p:attrName>
                                        </p:attrNameLst>
                                      </p:cBhvr>
                                      <p:rCtr x="6458" y="0"/>
                                    </p:animMotion>
                                  </p:childTnLst>
                                </p:cTn>
                              </p:par>
                            </p:childTnLst>
                          </p:cTn>
                        </p:par>
                        <p:par>
                          <p:cTn id="16" fill="hold" nodeType="afterGroup">
                            <p:stCondLst>
                              <p:cond delay="2500"/>
                            </p:stCondLst>
                            <p:childTnLst>
                              <p:par>
                                <p:cTn id="17" presetID="23" presetClass="entr" presetSubtype="16"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extLst>
    <p:ext uri="{6950BFC3-D8DA-4A85-94F7-54DA5524770B}">
      <p188:commentRel xmlns:p188="http://schemas.microsoft.com/office/powerpoint/2018/8/main" r:id="rId3"/>
    </p:ext>
  </p:extLs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p:spPr>
        <p:txBody>
          <a:bodyPr/>
          <a:lstStyle/>
          <a:p>
            <a:fld id="{07472A77-25E9-4FC6-9AFD-5816D2021042}" type="slidenum">
              <a:rPr lang="en-US" smtClean="0"/>
              <a:pPr/>
              <a:t>140</a:t>
            </a:fld>
            <a:endParaRPr lang="en-US"/>
          </a:p>
        </p:txBody>
      </p:sp>
      <p:sp>
        <p:nvSpPr>
          <p:cNvPr id="28675" name="Rectangle 2"/>
          <p:cNvSpPr>
            <a:spLocks noGrp="1" noChangeArrowheads="1"/>
          </p:cNvSpPr>
          <p:nvPr>
            <p:ph type="title"/>
          </p:nvPr>
        </p:nvSpPr>
        <p:spPr/>
        <p:txBody>
          <a:bodyPr/>
          <a:lstStyle/>
          <a:p>
            <a:pPr eaLnBrk="1" hangingPunct="1"/>
            <a:r>
              <a:rPr lang="en-US" dirty="0"/>
              <a:t>Starvation and Avoidance </a:t>
            </a:r>
          </a:p>
        </p:txBody>
      </p:sp>
      <p:sp>
        <p:nvSpPr>
          <p:cNvPr id="28676" name="Rectangle 3"/>
          <p:cNvSpPr>
            <a:spLocks noGrp="1" noChangeArrowheads="1"/>
          </p:cNvSpPr>
          <p:nvPr>
            <p:ph type="body" idx="1"/>
          </p:nvPr>
        </p:nvSpPr>
        <p:spPr/>
        <p:txBody>
          <a:bodyPr/>
          <a:lstStyle/>
          <a:p>
            <a:pPr eaLnBrk="1" hangingPunct="1"/>
            <a:r>
              <a:rPr lang="en-US" altLang="zh-CN" dirty="0">
                <a:ea typeface="SimSun" pitchFamily="2" charset="-122"/>
              </a:rPr>
              <a:t>A thread is theoretically able to gain access  to the shared resource (lock), but practically unable to gain regular access and is unable to make progress. </a:t>
            </a:r>
          </a:p>
          <a:p>
            <a:pPr eaLnBrk="1" hangingPunct="1"/>
            <a:r>
              <a:rPr lang="en-US" altLang="zh-CN" dirty="0">
                <a:ea typeface="SimSun" pitchFamily="2" charset="-122"/>
              </a:rPr>
              <a:t>Particularly, when the threads are given priorities. If there are too many threads with high priorities, the threads with a low priority may starve. </a:t>
            </a:r>
          </a:p>
          <a:p>
            <a:pPr eaLnBrk="1" hangingPunct="1"/>
            <a:r>
              <a:rPr lang="en-US" altLang="zh-CN" dirty="0">
                <a:highlight>
                  <a:srgbClr val="FFFF00"/>
                </a:highlight>
                <a:ea typeface="SimSun" pitchFamily="2" charset="-122"/>
              </a:rPr>
              <a:t>One of the solution is to dynamically change the priorities of threads. The longer a thread waits, the higher the priority of the thread will become</a:t>
            </a:r>
            <a:r>
              <a:rPr lang="en-US" altLang="zh-CN" dirty="0">
                <a:ea typeface="SimSun" pitchFamily="2" charset="-122"/>
              </a:rPr>
              <a:t>. </a:t>
            </a:r>
            <a:endParaRPr lang="en-US" dirty="0"/>
          </a:p>
        </p:txBody>
      </p:sp>
    </p:spTree>
    <p:extLst>
      <p:ext uri="{BB962C8B-B14F-4D97-AF65-F5344CB8AC3E}">
        <p14:creationId xmlns:p14="http://schemas.microsoft.com/office/powerpoint/2010/main" val="12121473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a:noFill/>
        </p:spPr>
        <p:txBody>
          <a:bodyPr/>
          <a:lstStyle/>
          <a:p>
            <a:fld id="{94495021-8ED8-4169-81C2-64561B10418A}" type="slidenum">
              <a:rPr lang="en-US" smtClean="0"/>
              <a:pPr/>
              <a:t>141</a:t>
            </a:fld>
            <a:endParaRPr lang="en-US"/>
          </a:p>
        </p:txBody>
      </p:sp>
      <p:sp>
        <p:nvSpPr>
          <p:cNvPr id="29699" name="Rectangle 2"/>
          <p:cNvSpPr>
            <a:spLocks noGrp="1" noChangeArrowheads="1"/>
          </p:cNvSpPr>
          <p:nvPr>
            <p:ph type="title"/>
          </p:nvPr>
        </p:nvSpPr>
        <p:spPr/>
        <p:txBody>
          <a:bodyPr/>
          <a:lstStyle/>
          <a:p>
            <a:pPr eaLnBrk="1" hangingPunct="1"/>
            <a:r>
              <a:rPr lang="en-US"/>
              <a:t>Unix Support to Distributed Computing</a:t>
            </a:r>
          </a:p>
        </p:txBody>
      </p:sp>
      <p:sp>
        <p:nvSpPr>
          <p:cNvPr id="29700" name="Text Box 4"/>
          <p:cNvSpPr txBox="1">
            <a:spLocks noChangeArrowheads="1"/>
          </p:cNvSpPr>
          <p:nvPr/>
        </p:nvSpPr>
        <p:spPr bwMode="auto">
          <a:xfrm>
            <a:off x="228600" y="1060450"/>
            <a:ext cx="8763000" cy="3619452"/>
          </a:xfrm>
          <a:prstGeom prst="rect">
            <a:avLst/>
          </a:prstGeom>
          <a:noFill/>
          <a:ln w="9525">
            <a:noFill/>
            <a:miter lim="800000"/>
            <a:headEnd/>
            <a:tailEnd/>
          </a:ln>
        </p:spPr>
        <p:txBody>
          <a:bodyPr>
            <a:spAutoFit/>
          </a:bodyPr>
          <a:lstStyle/>
          <a:p>
            <a:r>
              <a:rPr lang="en-US" dirty="0"/>
              <a:t>Most operating systems support multi-process programming. For example:</a:t>
            </a:r>
          </a:p>
          <a:p>
            <a:r>
              <a:rPr lang="en-US" dirty="0"/>
              <a:t>In Unix, several </a:t>
            </a:r>
            <a:r>
              <a:rPr lang="en-US" b="1" dirty="0">
                <a:solidFill>
                  <a:srgbClr val="0000FF"/>
                </a:solidFill>
              </a:rPr>
              <a:t>system calls </a:t>
            </a:r>
            <a:r>
              <a:rPr lang="en-US" dirty="0"/>
              <a:t>are provided for users (programmers) to start parallel processes.</a:t>
            </a:r>
            <a:endParaRPr lang="en-US" i="1" dirty="0"/>
          </a:p>
          <a:p>
            <a:pPr>
              <a:lnSpc>
                <a:spcPct val="130000"/>
              </a:lnSpc>
            </a:pPr>
            <a:r>
              <a:rPr lang="en-US" sz="2400" i="1" dirty="0" err="1"/>
              <a:t>int</a:t>
            </a:r>
            <a:r>
              <a:rPr lang="en-US" sz="2400" i="1" dirty="0"/>
              <a:t>  </a:t>
            </a:r>
            <a:r>
              <a:rPr lang="en-US" sz="2400" b="1" i="1" dirty="0"/>
              <a:t>fork</a:t>
            </a:r>
            <a:r>
              <a:rPr lang="en-US" sz="2400" i="1" dirty="0"/>
              <a:t>( )</a:t>
            </a:r>
          </a:p>
          <a:p>
            <a:r>
              <a:rPr lang="en-US" dirty="0"/>
              <a:t>When fork() is executed in a process, it creates a new (child) process, which is basically a copy of its parent process: The same program code (including the </a:t>
            </a:r>
            <a:r>
              <a:rPr lang="en-US" b="1" i="1" dirty="0"/>
              <a:t>fork( )</a:t>
            </a:r>
            <a:r>
              <a:rPr lang="en-US" dirty="0"/>
              <a:t> ), status, user-data, and system-data segments, will be copied. The only difference is that, the two processes will receive </a:t>
            </a:r>
            <a:r>
              <a:rPr lang="en-US" dirty="0">
                <a:solidFill>
                  <a:srgbClr val="0000FF"/>
                </a:solidFill>
              </a:rPr>
              <a:t>different return values </a:t>
            </a:r>
            <a:r>
              <a:rPr lang="en-US" dirty="0"/>
              <a:t>from the function </a:t>
            </a:r>
            <a:r>
              <a:rPr lang="en-US" b="1" i="1" dirty="0"/>
              <a:t>fork( )</a:t>
            </a:r>
            <a:r>
              <a:rPr lang="en-US" dirty="0"/>
              <a:t>.  </a:t>
            </a:r>
          </a:p>
          <a:p>
            <a:pPr marL="344488" lvl="1" indent="-230188">
              <a:buFontTx/>
              <a:buChar char="•"/>
            </a:pPr>
            <a:r>
              <a:rPr lang="en-US" dirty="0"/>
              <a:t>The child receives a 0 return value, whereas the parent receives the process-ID of the child. If the parent receives “-1” value, an error has occurred. </a:t>
            </a:r>
          </a:p>
          <a:p>
            <a:pPr marL="344488" lvl="1" indent="-230188">
              <a:buFontTx/>
              <a:buChar char="•"/>
            </a:pPr>
            <a:r>
              <a:rPr lang="en-US" b="1" i="1" dirty="0"/>
              <a:t>fork ( )</a:t>
            </a:r>
            <a:r>
              <a:rPr lang="en-US" dirty="0"/>
              <a:t> has no arguments, the caller could not have done anything wrong. The only cause of an error is resource exhaustion. The parent may want to wait a while (with a </a:t>
            </a:r>
            <a:r>
              <a:rPr lang="en-US" i="1" dirty="0"/>
              <a:t>sleep</a:t>
            </a:r>
            <a:r>
              <a:rPr lang="en-US" dirty="0"/>
              <a:t> call) and try again.</a:t>
            </a:r>
          </a:p>
        </p:txBody>
      </p:sp>
      <p:sp>
        <p:nvSpPr>
          <p:cNvPr id="454666" name="Rectangle 10"/>
          <p:cNvSpPr>
            <a:spLocks noChangeArrowheads="1"/>
          </p:cNvSpPr>
          <p:nvPr/>
        </p:nvSpPr>
        <p:spPr bwMode="auto">
          <a:xfrm>
            <a:off x="1219200" y="4724400"/>
            <a:ext cx="2362200" cy="1905000"/>
          </a:xfrm>
          <a:prstGeom prst="rect">
            <a:avLst/>
          </a:prstGeom>
          <a:solidFill>
            <a:schemeClr val="bg1"/>
          </a:solidFill>
          <a:ln w="9525">
            <a:solidFill>
              <a:schemeClr val="tx1"/>
            </a:solidFill>
            <a:miter lim="800000"/>
            <a:headEnd/>
            <a:tailEnd/>
          </a:ln>
        </p:spPr>
        <p:txBody>
          <a:bodyPr wrap="none" anchor="ctr"/>
          <a:lstStyle/>
          <a:p>
            <a:r>
              <a:rPr lang="en-US"/>
              <a:t>….</a:t>
            </a:r>
          </a:p>
          <a:p>
            <a:r>
              <a:rPr lang="en-US"/>
              <a:t>switch(fork()) </a:t>
            </a:r>
          </a:p>
          <a:p>
            <a:r>
              <a:rPr lang="en-US"/>
              <a:t>-1: //error</a:t>
            </a:r>
          </a:p>
          <a:p>
            <a:r>
              <a:rPr lang="en-US"/>
              <a:t>0:  // child </a:t>
            </a:r>
            <a:r>
              <a:rPr lang="en-US" i="1"/>
              <a:t>exec</a:t>
            </a:r>
            <a:endParaRPr lang="en-US"/>
          </a:p>
          <a:p>
            <a:r>
              <a:rPr lang="en-US">
                <a:solidFill>
                  <a:schemeClr val="folHlink"/>
                </a:solidFill>
              </a:rPr>
              <a:t>default</a:t>
            </a:r>
            <a:r>
              <a:rPr lang="en-US"/>
              <a:t>: </a:t>
            </a:r>
            <a:r>
              <a:rPr lang="en-US">
                <a:solidFill>
                  <a:schemeClr val="folHlink"/>
                </a:solidFill>
              </a:rPr>
              <a:t>// parent thread</a:t>
            </a:r>
          </a:p>
        </p:txBody>
      </p:sp>
      <p:sp>
        <p:nvSpPr>
          <p:cNvPr id="454668" name="Rectangle 12"/>
          <p:cNvSpPr>
            <a:spLocks noChangeArrowheads="1"/>
          </p:cNvSpPr>
          <p:nvPr/>
        </p:nvSpPr>
        <p:spPr bwMode="auto">
          <a:xfrm>
            <a:off x="5638800" y="4724400"/>
            <a:ext cx="2286000" cy="1905000"/>
          </a:xfrm>
          <a:prstGeom prst="rect">
            <a:avLst/>
          </a:prstGeom>
          <a:solidFill>
            <a:schemeClr val="bg1"/>
          </a:solidFill>
          <a:ln w="9525">
            <a:solidFill>
              <a:schemeClr val="tx1"/>
            </a:solidFill>
            <a:miter lim="800000"/>
            <a:headEnd/>
            <a:tailEnd/>
          </a:ln>
        </p:spPr>
        <p:txBody>
          <a:bodyPr wrap="none" anchor="ctr"/>
          <a:lstStyle/>
          <a:p>
            <a:r>
              <a:rPr lang="en-US"/>
              <a:t>….</a:t>
            </a:r>
          </a:p>
          <a:p>
            <a:r>
              <a:rPr lang="en-US"/>
              <a:t>switch(fork()) </a:t>
            </a:r>
          </a:p>
          <a:p>
            <a:r>
              <a:rPr lang="en-US"/>
              <a:t>-1: //error</a:t>
            </a:r>
          </a:p>
          <a:p>
            <a:r>
              <a:rPr lang="en-US">
                <a:solidFill>
                  <a:schemeClr val="folHlink"/>
                </a:solidFill>
              </a:rPr>
              <a:t>0:  // child </a:t>
            </a:r>
            <a:r>
              <a:rPr lang="en-US" i="1">
                <a:solidFill>
                  <a:schemeClr val="folHlink"/>
                </a:solidFill>
              </a:rPr>
              <a:t>exec</a:t>
            </a:r>
            <a:endParaRPr lang="en-US">
              <a:solidFill>
                <a:schemeClr val="folHlink"/>
              </a:solidFill>
            </a:endParaRPr>
          </a:p>
          <a:p>
            <a:r>
              <a:rPr lang="en-US"/>
              <a:t>default: // parent thread</a:t>
            </a:r>
          </a:p>
        </p:txBody>
      </p:sp>
      <p:sp>
        <p:nvSpPr>
          <p:cNvPr id="454670" name="AutoShape 14"/>
          <p:cNvSpPr>
            <a:spLocks noChangeArrowheads="1"/>
          </p:cNvSpPr>
          <p:nvPr/>
        </p:nvSpPr>
        <p:spPr bwMode="auto">
          <a:xfrm>
            <a:off x="3810000" y="5219700"/>
            <a:ext cx="1295400" cy="990600"/>
          </a:xfrm>
          <a:prstGeom prst="notchedRightArrow">
            <a:avLst>
              <a:gd name="adj1" fmla="val 50000"/>
              <a:gd name="adj2" fmla="val 32692"/>
            </a:avLst>
          </a:prstGeom>
          <a:solidFill>
            <a:schemeClr val="accent1"/>
          </a:solidFill>
          <a:ln w="9525">
            <a:solidFill>
              <a:schemeClr val="tx1"/>
            </a:solidFill>
            <a:miter lim="800000"/>
            <a:headEnd/>
            <a:tailEnd/>
          </a:ln>
        </p:spPr>
        <p:txBody>
          <a:bodyPr wrap="none" anchor="ctr"/>
          <a:lstStyle/>
          <a:p>
            <a:pPr algn="ctr"/>
            <a:r>
              <a:rPr lang="en-US" sz="1400"/>
              <a:t>Create a </a:t>
            </a:r>
          </a:p>
          <a:p>
            <a:pPr algn="ctr"/>
            <a:r>
              <a:rPr lang="en-US" sz="1400"/>
              <a:t>child process</a:t>
            </a:r>
          </a:p>
        </p:txBody>
      </p:sp>
      <p:sp>
        <p:nvSpPr>
          <p:cNvPr id="29704" name="TextBox 4"/>
          <p:cNvSpPr txBox="1">
            <a:spLocks noChangeArrowheads="1"/>
          </p:cNvSpPr>
          <p:nvPr/>
        </p:nvSpPr>
        <p:spPr bwMode="auto">
          <a:xfrm>
            <a:off x="6629400" y="776288"/>
            <a:ext cx="1861343" cy="369332"/>
          </a:xfrm>
          <a:prstGeom prst="rect">
            <a:avLst/>
          </a:prstGeom>
          <a:noFill/>
          <a:ln w="9525">
            <a:noFill/>
            <a:miter lim="800000"/>
            <a:headEnd/>
            <a:tailEnd/>
          </a:ln>
        </p:spPr>
        <p:txBody>
          <a:bodyPr wrap="none">
            <a:spAutoFit/>
          </a:bodyPr>
          <a:lstStyle/>
          <a:p>
            <a:r>
              <a:rPr lang="en-US" dirty="0"/>
              <a:t>Text Section 2.3.5</a:t>
            </a:r>
          </a:p>
        </p:txBody>
      </p:sp>
    </p:spTree>
    <p:extLst>
      <p:ext uri="{BB962C8B-B14F-4D97-AF65-F5344CB8AC3E}">
        <p14:creationId xmlns:p14="http://schemas.microsoft.com/office/powerpoint/2010/main" val="41067652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4666"/>
                                        </p:tgtEl>
                                        <p:attrNameLst>
                                          <p:attrName>style.visibility</p:attrName>
                                        </p:attrNameLst>
                                      </p:cBhvr>
                                      <p:to>
                                        <p:strVal val="visible"/>
                                      </p:to>
                                    </p:set>
                                    <p:animEffect transition="in" filter="fade">
                                      <p:cBhvr>
                                        <p:cTn id="7" dur="2000"/>
                                        <p:tgtEl>
                                          <p:spTgt spid="454666"/>
                                        </p:tgtEl>
                                      </p:cBhvr>
                                    </p:animEffect>
                                  </p:childTnLst>
                                </p:cTn>
                              </p:par>
                            </p:childTnLst>
                          </p:cTn>
                        </p:par>
                        <p:par>
                          <p:cTn id="8" fill="hold" nodeType="afterGroup">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454668"/>
                                        </p:tgtEl>
                                        <p:attrNameLst>
                                          <p:attrName>style.visibility</p:attrName>
                                        </p:attrNameLst>
                                      </p:cBhvr>
                                      <p:to>
                                        <p:strVal val="visible"/>
                                      </p:to>
                                    </p:set>
                                    <p:animEffect transition="in" filter="wipe(left)">
                                      <p:cBhvr>
                                        <p:cTn id="11" dur="500"/>
                                        <p:tgtEl>
                                          <p:spTgt spid="454668"/>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454670"/>
                                        </p:tgtEl>
                                        <p:attrNameLst>
                                          <p:attrName>style.visibility</p:attrName>
                                        </p:attrNameLst>
                                      </p:cBhvr>
                                      <p:to>
                                        <p:strVal val="visible"/>
                                      </p:to>
                                    </p:set>
                                    <p:animEffect transition="in" filter="wipe(left)">
                                      <p:cBhvr>
                                        <p:cTn id="14" dur="500"/>
                                        <p:tgtEl>
                                          <p:spTgt spid="454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66" grpId="0" animBg="1"/>
      <p:bldP spid="454668" grpId="0" animBg="1"/>
      <p:bldP spid="454670"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p:spPr>
        <p:txBody>
          <a:bodyPr/>
          <a:lstStyle/>
          <a:p>
            <a:fld id="{F72A4F90-AE71-46BD-805E-EDFFC2447E11}" type="slidenum">
              <a:rPr lang="en-US" smtClean="0"/>
              <a:pPr/>
              <a:t>142</a:t>
            </a:fld>
            <a:endParaRPr lang="en-US"/>
          </a:p>
        </p:txBody>
      </p:sp>
      <p:sp>
        <p:nvSpPr>
          <p:cNvPr id="30723" name="Rectangle 2"/>
          <p:cNvSpPr>
            <a:spLocks noGrp="1" noChangeArrowheads="1"/>
          </p:cNvSpPr>
          <p:nvPr>
            <p:ph type="title"/>
          </p:nvPr>
        </p:nvSpPr>
        <p:spPr/>
        <p:txBody>
          <a:bodyPr/>
          <a:lstStyle/>
          <a:p>
            <a:pPr eaLnBrk="1" hangingPunct="1"/>
            <a:r>
              <a:rPr lang="en-US"/>
              <a:t>Unix Support to Distributed Computing</a:t>
            </a:r>
          </a:p>
        </p:txBody>
      </p:sp>
      <p:sp>
        <p:nvSpPr>
          <p:cNvPr id="30724" name="Text Box 3"/>
          <p:cNvSpPr txBox="1">
            <a:spLocks noChangeArrowheads="1"/>
          </p:cNvSpPr>
          <p:nvPr/>
        </p:nvSpPr>
        <p:spPr bwMode="auto">
          <a:xfrm>
            <a:off x="457200" y="990600"/>
            <a:ext cx="8534400" cy="5483225"/>
          </a:xfrm>
          <a:prstGeom prst="rect">
            <a:avLst/>
          </a:prstGeom>
          <a:noFill/>
          <a:ln w="9525">
            <a:noFill/>
            <a:miter lim="800000"/>
            <a:headEnd/>
            <a:tailEnd/>
          </a:ln>
        </p:spPr>
        <p:txBody>
          <a:bodyPr>
            <a:spAutoFit/>
          </a:bodyPr>
          <a:lstStyle/>
          <a:p>
            <a:pPr marL="457200" indent="-457200">
              <a:lnSpc>
                <a:spcPct val="120000"/>
              </a:lnSpc>
              <a:tabLst>
                <a:tab pos="914400" algn="l"/>
                <a:tab pos="1371600" algn="l"/>
                <a:tab pos="4343400" algn="l"/>
              </a:tabLst>
            </a:pPr>
            <a:r>
              <a:rPr lang="en-US" sz="2400" i="1" dirty="0" err="1"/>
              <a:t>int</a:t>
            </a:r>
            <a:r>
              <a:rPr lang="en-US" sz="2400" i="1" dirty="0"/>
              <a:t>  </a:t>
            </a:r>
            <a:r>
              <a:rPr lang="en-US" sz="2400" b="1" i="1" dirty="0"/>
              <a:t>exec</a:t>
            </a:r>
            <a:r>
              <a:rPr lang="en-US" sz="2400" i="1" dirty="0"/>
              <a:t>( )</a:t>
            </a:r>
          </a:p>
          <a:p>
            <a:pPr marL="457200" indent="-457200">
              <a:lnSpc>
                <a:spcPct val="120000"/>
              </a:lnSpc>
              <a:tabLst>
                <a:tab pos="914400" algn="l"/>
                <a:tab pos="1371600" algn="l"/>
                <a:tab pos="4343400" algn="l"/>
              </a:tabLst>
            </a:pPr>
            <a:r>
              <a:rPr lang="en-US" dirty="0"/>
              <a:t>Usually, the child process executes an </a:t>
            </a:r>
            <a:r>
              <a:rPr lang="en-US" i="1" dirty="0"/>
              <a:t>exec</a:t>
            </a:r>
            <a:r>
              <a:rPr lang="en-US" dirty="0"/>
              <a:t> system-call after the return of </a:t>
            </a:r>
            <a:r>
              <a:rPr lang="en-US" i="1" dirty="0"/>
              <a:t>fork</a:t>
            </a:r>
            <a:r>
              <a:rPr lang="en-US" dirty="0"/>
              <a:t>, whereas the parent either waits for the child to terminate or goes off to do something else.</a:t>
            </a:r>
          </a:p>
          <a:p>
            <a:pPr marL="457200" indent="-457200">
              <a:lnSpc>
                <a:spcPct val="120000"/>
              </a:lnSpc>
              <a:tabLst>
                <a:tab pos="914400" algn="l"/>
                <a:tab pos="1371600" algn="l"/>
                <a:tab pos="4343400" algn="l"/>
              </a:tabLst>
            </a:pPr>
            <a:r>
              <a:rPr lang="en-US" dirty="0"/>
              <a:t>The </a:t>
            </a:r>
            <a:r>
              <a:rPr lang="en-US" i="1" dirty="0"/>
              <a:t>exec</a:t>
            </a:r>
            <a:r>
              <a:rPr lang="en-US" dirty="0"/>
              <a:t> system-call reinitializes a process from the given program.</a:t>
            </a:r>
          </a:p>
          <a:p>
            <a:pPr marL="457200" indent="-457200">
              <a:lnSpc>
                <a:spcPct val="120000"/>
              </a:lnSpc>
              <a:tabLst>
                <a:tab pos="914400" algn="l"/>
                <a:tab pos="1371600" algn="l"/>
                <a:tab pos="4343400" algn="l"/>
              </a:tabLst>
            </a:pPr>
            <a:endParaRPr lang="en-US" dirty="0"/>
          </a:p>
          <a:p>
            <a:pPr marL="457200" indent="-457200">
              <a:lnSpc>
                <a:spcPct val="120000"/>
              </a:lnSpc>
              <a:tabLst>
                <a:tab pos="914400" algn="l"/>
                <a:tab pos="1371600" algn="l"/>
                <a:tab pos="4343400" algn="l"/>
              </a:tabLst>
            </a:pPr>
            <a:r>
              <a:rPr lang="en-US" dirty="0" err="1">
                <a:latin typeface="Arial" charset="0"/>
              </a:rPr>
              <a:t>int</a:t>
            </a:r>
            <a:r>
              <a:rPr lang="en-US" dirty="0">
                <a:latin typeface="Arial" charset="0"/>
              </a:rPr>
              <a:t>  </a:t>
            </a:r>
            <a:r>
              <a:rPr lang="en-US" b="1" dirty="0" err="1">
                <a:latin typeface="Arial" charset="0"/>
              </a:rPr>
              <a:t>execl</a:t>
            </a:r>
            <a:r>
              <a:rPr lang="en-US" dirty="0">
                <a:latin typeface="Arial" charset="0"/>
              </a:rPr>
              <a:t>(path, arg0, arg1, ..., </a:t>
            </a:r>
            <a:r>
              <a:rPr lang="en-US" dirty="0" err="1">
                <a:latin typeface="Arial" charset="0"/>
              </a:rPr>
              <a:t>argn</a:t>
            </a:r>
            <a:r>
              <a:rPr lang="en-US" dirty="0">
                <a:latin typeface="Arial" charset="0"/>
              </a:rPr>
              <a:t>, null )	// return –1 cannot execute the file </a:t>
            </a:r>
          </a:p>
          <a:p>
            <a:pPr marL="457200" indent="-457200">
              <a:lnSpc>
                <a:spcPct val="120000"/>
              </a:lnSpc>
              <a:tabLst>
                <a:tab pos="914400" algn="l"/>
                <a:tab pos="1371600" algn="l"/>
                <a:tab pos="4343400" algn="l"/>
              </a:tabLst>
            </a:pPr>
            <a:r>
              <a:rPr lang="en-US" dirty="0">
                <a:latin typeface="Arial" charset="0"/>
              </a:rPr>
              <a:t>	char	*path;	// path (location) of program file  </a:t>
            </a:r>
            <a:br>
              <a:rPr lang="en-US" dirty="0">
                <a:latin typeface="Arial" charset="0"/>
              </a:rPr>
            </a:br>
            <a:r>
              <a:rPr lang="en-US" dirty="0">
                <a:latin typeface="Arial" charset="0"/>
              </a:rPr>
              <a:t>char	*arg0;	// first argument (program file)  </a:t>
            </a:r>
            <a:br>
              <a:rPr lang="en-US" dirty="0">
                <a:latin typeface="Arial" charset="0"/>
              </a:rPr>
            </a:br>
            <a:r>
              <a:rPr lang="en-US" dirty="0">
                <a:latin typeface="Arial" charset="0"/>
              </a:rPr>
              <a:t>char	*arg1;	//second argument  </a:t>
            </a:r>
            <a:br>
              <a:rPr lang="en-US" dirty="0">
                <a:latin typeface="Arial" charset="0"/>
              </a:rPr>
            </a:br>
            <a:r>
              <a:rPr lang="en-US" dirty="0">
                <a:latin typeface="Arial" charset="0"/>
              </a:rPr>
              <a:t>. . .</a:t>
            </a:r>
            <a:br>
              <a:rPr lang="en-US" dirty="0">
                <a:latin typeface="Arial" charset="0"/>
              </a:rPr>
            </a:br>
            <a:r>
              <a:rPr lang="en-US" dirty="0">
                <a:latin typeface="Arial" charset="0"/>
              </a:rPr>
              <a:t>char	*</a:t>
            </a:r>
            <a:r>
              <a:rPr lang="en-US" dirty="0" err="1">
                <a:latin typeface="Arial" charset="0"/>
              </a:rPr>
              <a:t>argn</a:t>
            </a:r>
            <a:r>
              <a:rPr lang="en-US" dirty="0">
                <a:latin typeface="Arial" charset="0"/>
              </a:rPr>
              <a:t>;	// last argument  </a:t>
            </a:r>
            <a:br>
              <a:rPr lang="en-US" dirty="0">
                <a:latin typeface="Arial" charset="0"/>
              </a:rPr>
            </a:br>
            <a:r>
              <a:rPr lang="en-US" dirty="0">
                <a:latin typeface="Arial" charset="0"/>
              </a:rPr>
              <a:t>char	*null;	// null indicates end of arguments  </a:t>
            </a:r>
          </a:p>
          <a:p>
            <a:pPr marL="457200" indent="-457200">
              <a:lnSpc>
                <a:spcPct val="120000"/>
              </a:lnSpc>
              <a:tabLst>
                <a:tab pos="914400" algn="l"/>
                <a:tab pos="1371600" algn="l"/>
                <a:tab pos="4343400" algn="l"/>
              </a:tabLst>
            </a:pPr>
            <a:endParaRPr lang="en-US" dirty="0">
              <a:latin typeface="Arial" charset="0"/>
            </a:endParaRPr>
          </a:p>
          <a:p>
            <a:pPr marL="457200" indent="-457200">
              <a:lnSpc>
                <a:spcPct val="120000"/>
              </a:lnSpc>
              <a:tabLst>
                <a:tab pos="914400" algn="l"/>
                <a:tab pos="1371600" algn="l"/>
                <a:tab pos="4343400" algn="l"/>
              </a:tabLst>
            </a:pPr>
            <a:r>
              <a:rPr lang="en-US" dirty="0" err="1">
                <a:latin typeface="Arial" charset="0"/>
              </a:rPr>
              <a:t>int</a:t>
            </a:r>
            <a:r>
              <a:rPr lang="en-US" dirty="0">
                <a:latin typeface="Arial" charset="0"/>
              </a:rPr>
              <a:t>  </a:t>
            </a:r>
            <a:r>
              <a:rPr lang="en-US" b="1" dirty="0" err="1">
                <a:latin typeface="Arial" charset="0"/>
              </a:rPr>
              <a:t>execvp</a:t>
            </a:r>
            <a:r>
              <a:rPr lang="en-US" dirty="0">
                <a:latin typeface="Arial" charset="0"/>
              </a:rPr>
              <a:t>(file, </a:t>
            </a:r>
            <a:r>
              <a:rPr lang="en-US" dirty="0" err="1">
                <a:latin typeface="Arial" charset="0"/>
              </a:rPr>
              <a:t>argv</a:t>
            </a:r>
            <a:r>
              <a:rPr lang="en-US" dirty="0">
                <a:latin typeface="Arial" charset="0"/>
              </a:rPr>
              <a:t> )	// return –1 cannot execute the file</a:t>
            </a:r>
            <a:br>
              <a:rPr lang="en-US" dirty="0">
                <a:latin typeface="Arial" charset="0"/>
              </a:rPr>
            </a:br>
            <a:r>
              <a:rPr lang="en-US" dirty="0">
                <a:latin typeface="Arial" charset="0"/>
              </a:rPr>
              <a:t>char	* file;	//program file name  </a:t>
            </a:r>
            <a:br>
              <a:rPr lang="en-US" dirty="0">
                <a:latin typeface="Arial" charset="0"/>
              </a:rPr>
            </a:br>
            <a:r>
              <a:rPr lang="en-US" dirty="0">
                <a:latin typeface="Arial" charset="0"/>
              </a:rPr>
              <a:t>char	* </a:t>
            </a:r>
            <a:r>
              <a:rPr lang="en-US" dirty="0" err="1">
                <a:latin typeface="Arial" charset="0"/>
              </a:rPr>
              <a:t>argv</a:t>
            </a:r>
            <a:r>
              <a:rPr lang="en-US" dirty="0">
                <a:latin typeface="Arial" charset="0"/>
              </a:rPr>
              <a:t>[ ];	// pointer to argument list  </a:t>
            </a:r>
          </a:p>
        </p:txBody>
      </p:sp>
      <p:sp>
        <p:nvSpPr>
          <p:cNvPr id="30725" name="TextBox 4"/>
          <p:cNvSpPr txBox="1">
            <a:spLocks noChangeArrowheads="1"/>
          </p:cNvSpPr>
          <p:nvPr/>
        </p:nvSpPr>
        <p:spPr bwMode="auto">
          <a:xfrm>
            <a:off x="3200400" y="762000"/>
            <a:ext cx="1861343" cy="369332"/>
          </a:xfrm>
          <a:prstGeom prst="rect">
            <a:avLst/>
          </a:prstGeom>
          <a:noFill/>
          <a:ln w="9525">
            <a:noFill/>
            <a:miter lim="800000"/>
            <a:headEnd/>
            <a:tailEnd/>
          </a:ln>
        </p:spPr>
        <p:txBody>
          <a:bodyPr wrap="none">
            <a:spAutoFit/>
          </a:bodyPr>
          <a:lstStyle/>
          <a:p>
            <a:r>
              <a:rPr lang="en-US" dirty="0"/>
              <a:t>Text Section 2.3.5</a:t>
            </a:r>
          </a:p>
        </p:txBody>
      </p:sp>
    </p:spTree>
    <p:extLst>
      <p:ext uri="{BB962C8B-B14F-4D97-AF65-F5344CB8AC3E}">
        <p14:creationId xmlns:p14="http://schemas.microsoft.com/office/powerpoint/2010/main" val="369041560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p:spPr>
        <p:txBody>
          <a:bodyPr/>
          <a:lstStyle/>
          <a:p>
            <a:fld id="{8D3ACD57-0FE5-46F6-BA14-AFCE8D4157CC}" type="slidenum">
              <a:rPr lang="en-US" smtClean="0"/>
              <a:pPr/>
              <a:t>143</a:t>
            </a:fld>
            <a:endParaRPr lang="en-US"/>
          </a:p>
        </p:txBody>
      </p:sp>
      <p:grpSp>
        <p:nvGrpSpPr>
          <p:cNvPr id="2" name="Group 110"/>
          <p:cNvGrpSpPr>
            <a:grpSpLocks/>
          </p:cNvGrpSpPr>
          <p:nvPr/>
        </p:nvGrpSpPr>
        <p:grpSpPr bwMode="auto">
          <a:xfrm>
            <a:off x="4294188" y="2736850"/>
            <a:ext cx="2335212" cy="2770187"/>
            <a:chOff x="2705" y="1185"/>
            <a:chExt cx="1471" cy="1745"/>
          </a:xfrm>
        </p:grpSpPr>
        <p:sp>
          <p:nvSpPr>
            <p:cNvPr id="31788" name="Oval 86"/>
            <p:cNvSpPr>
              <a:spLocks noChangeArrowheads="1"/>
            </p:cNvSpPr>
            <p:nvPr/>
          </p:nvSpPr>
          <p:spPr bwMode="auto">
            <a:xfrm>
              <a:off x="2705" y="1185"/>
              <a:ext cx="1471" cy="1745"/>
            </a:xfrm>
            <a:prstGeom prst="ellipse">
              <a:avLst/>
            </a:prstGeom>
            <a:solidFill>
              <a:srgbClr val="FFFFFF"/>
            </a:solidFill>
            <a:ln w="7938">
              <a:solidFill>
                <a:srgbClr val="000000"/>
              </a:solidFill>
              <a:round/>
              <a:headEnd/>
              <a:tailEnd/>
            </a:ln>
          </p:spPr>
          <p:txBody>
            <a:bodyPr/>
            <a:lstStyle/>
            <a:p>
              <a:endParaRPr lang="en-US"/>
            </a:p>
          </p:txBody>
        </p:sp>
        <p:sp>
          <p:nvSpPr>
            <p:cNvPr id="31789" name="Rectangle 87"/>
            <p:cNvSpPr>
              <a:spLocks noChangeArrowheads="1"/>
            </p:cNvSpPr>
            <p:nvPr/>
          </p:nvSpPr>
          <p:spPr bwMode="auto">
            <a:xfrm>
              <a:off x="3120" y="1294"/>
              <a:ext cx="654" cy="154"/>
            </a:xfrm>
            <a:prstGeom prst="rect">
              <a:avLst/>
            </a:prstGeom>
            <a:noFill/>
            <a:ln w="9525">
              <a:noFill/>
              <a:miter lim="800000"/>
              <a:headEnd/>
              <a:tailEnd/>
            </a:ln>
          </p:spPr>
          <p:txBody>
            <a:bodyPr wrap="none" lIns="0" tIns="0" rIns="0" bIns="0">
              <a:spAutoFit/>
            </a:bodyPr>
            <a:lstStyle/>
            <a:p>
              <a:r>
                <a:rPr lang="en-US" sz="1600">
                  <a:solidFill>
                    <a:srgbClr val="000000"/>
                  </a:solidFill>
                  <a:latin typeface="Arial" charset="0"/>
                </a:rPr>
                <a:t>Process </a:t>
              </a:r>
              <a:r>
                <a:rPr lang="en-US" sz="1600">
                  <a:solidFill>
                    <a:srgbClr val="FF0000"/>
                  </a:solidFill>
                  <a:latin typeface="Arial" charset="0"/>
                </a:rPr>
                <a:t>P1</a:t>
              </a:r>
            </a:p>
          </p:txBody>
        </p:sp>
        <p:sp>
          <p:nvSpPr>
            <p:cNvPr id="31790" name="Rectangle 90"/>
            <p:cNvSpPr>
              <a:spLocks noChangeArrowheads="1"/>
            </p:cNvSpPr>
            <p:nvPr/>
          </p:nvSpPr>
          <p:spPr bwMode="auto">
            <a:xfrm>
              <a:off x="2880" y="1573"/>
              <a:ext cx="1122" cy="195"/>
            </a:xfrm>
            <a:prstGeom prst="rect">
              <a:avLst/>
            </a:prstGeom>
            <a:solidFill>
              <a:srgbClr val="FFFFFF"/>
            </a:solidFill>
            <a:ln w="7938">
              <a:solidFill>
                <a:srgbClr val="000000"/>
              </a:solidFill>
              <a:miter lim="800000"/>
              <a:headEnd/>
              <a:tailEnd/>
            </a:ln>
          </p:spPr>
          <p:txBody>
            <a:bodyPr/>
            <a:lstStyle/>
            <a:p>
              <a:pPr algn="ctr"/>
              <a:r>
                <a:rPr lang="en-US" sz="1600">
                  <a:solidFill>
                    <a:srgbClr val="000000"/>
                  </a:solidFill>
                  <a:latin typeface="Arial" charset="0"/>
                </a:rPr>
                <a:t>Instructions(prog)</a:t>
              </a:r>
              <a:endParaRPr lang="en-US" sz="1600">
                <a:latin typeface="Arial" charset="0"/>
              </a:endParaRPr>
            </a:p>
            <a:p>
              <a:pPr algn="ctr"/>
              <a:endParaRPr lang="en-US" sz="1600">
                <a:latin typeface="Arial" charset="0"/>
              </a:endParaRPr>
            </a:p>
          </p:txBody>
        </p:sp>
        <p:sp>
          <p:nvSpPr>
            <p:cNvPr id="31791" name="Rectangle 91"/>
            <p:cNvSpPr>
              <a:spLocks noChangeArrowheads="1"/>
            </p:cNvSpPr>
            <p:nvPr/>
          </p:nvSpPr>
          <p:spPr bwMode="auto">
            <a:xfrm>
              <a:off x="2917" y="1787"/>
              <a:ext cx="1037" cy="194"/>
            </a:xfrm>
            <a:prstGeom prst="rect">
              <a:avLst/>
            </a:prstGeom>
            <a:solidFill>
              <a:srgbClr val="FFFFFF"/>
            </a:solidFill>
            <a:ln w="7938">
              <a:solidFill>
                <a:srgbClr val="000000"/>
              </a:solidFill>
              <a:miter lim="800000"/>
              <a:headEnd/>
              <a:tailEnd/>
            </a:ln>
          </p:spPr>
          <p:txBody>
            <a:bodyPr/>
            <a:lstStyle/>
            <a:p>
              <a:r>
                <a:rPr lang="en-US" sz="1600">
                  <a:solidFill>
                    <a:srgbClr val="000000"/>
                  </a:solidFill>
                  <a:latin typeface="Arial" charset="0"/>
                </a:rPr>
                <a:t>user_data(prog)</a:t>
              </a:r>
              <a:endParaRPr lang="en-US" sz="1600">
                <a:latin typeface="Arial" charset="0"/>
              </a:endParaRPr>
            </a:p>
            <a:p>
              <a:endParaRPr lang="en-US" sz="1600">
                <a:latin typeface="Arial" charset="0"/>
              </a:endParaRPr>
            </a:p>
          </p:txBody>
        </p:sp>
        <p:sp>
          <p:nvSpPr>
            <p:cNvPr id="31792" name="Rectangle 95"/>
            <p:cNvSpPr>
              <a:spLocks noChangeArrowheads="1"/>
            </p:cNvSpPr>
            <p:nvPr/>
          </p:nvSpPr>
          <p:spPr bwMode="auto">
            <a:xfrm>
              <a:off x="2917" y="2014"/>
              <a:ext cx="989" cy="194"/>
            </a:xfrm>
            <a:prstGeom prst="rect">
              <a:avLst/>
            </a:prstGeom>
            <a:solidFill>
              <a:srgbClr val="FFFFFF"/>
            </a:solidFill>
            <a:ln w="7938">
              <a:solidFill>
                <a:srgbClr val="000000"/>
              </a:solidFill>
              <a:miter lim="800000"/>
              <a:headEnd/>
              <a:tailEnd/>
            </a:ln>
          </p:spPr>
          <p:txBody>
            <a:bodyPr/>
            <a:lstStyle/>
            <a:p>
              <a:r>
                <a:rPr lang="en-US" sz="1600">
                  <a:solidFill>
                    <a:srgbClr val="000000"/>
                  </a:solidFill>
                  <a:latin typeface="Arial" charset="0"/>
                </a:rPr>
                <a:t>sys_data(prog)</a:t>
              </a:r>
              <a:endParaRPr lang="en-US" sz="1600">
                <a:latin typeface="Arial" charset="0"/>
              </a:endParaRPr>
            </a:p>
            <a:p>
              <a:endParaRPr lang="en-US" sz="1600">
                <a:latin typeface="Arial" charset="0"/>
              </a:endParaRPr>
            </a:p>
          </p:txBody>
        </p:sp>
      </p:grpSp>
      <p:sp>
        <p:nvSpPr>
          <p:cNvPr id="31748" name="Rectangle 2"/>
          <p:cNvSpPr>
            <a:spLocks noGrp="1" noChangeArrowheads="1"/>
          </p:cNvSpPr>
          <p:nvPr>
            <p:ph type="title"/>
          </p:nvPr>
        </p:nvSpPr>
        <p:spPr/>
        <p:txBody>
          <a:bodyPr/>
          <a:lstStyle/>
          <a:p>
            <a:pPr eaLnBrk="1" hangingPunct="1"/>
            <a:r>
              <a:rPr lang="en-US"/>
              <a:t>How is a New Process Created in Unix?</a:t>
            </a:r>
          </a:p>
        </p:txBody>
      </p:sp>
      <p:sp>
        <p:nvSpPr>
          <p:cNvPr id="31749" name="Oval 20"/>
          <p:cNvSpPr>
            <a:spLocks noChangeArrowheads="1"/>
          </p:cNvSpPr>
          <p:nvPr/>
        </p:nvSpPr>
        <p:spPr bwMode="auto">
          <a:xfrm>
            <a:off x="304800" y="2741612"/>
            <a:ext cx="2335213" cy="2770188"/>
          </a:xfrm>
          <a:prstGeom prst="ellipse">
            <a:avLst/>
          </a:prstGeom>
          <a:solidFill>
            <a:srgbClr val="FFFFFF"/>
          </a:solidFill>
          <a:ln w="7938">
            <a:solidFill>
              <a:srgbClr val="000000"/>
            </a:solidFill>
            <a:round/>
            <a:headEnd/>
            <a:tailEnd/>
          </a:ln>
        </p:spPr>
        <p:txBody>
          <a:bodyPr/>
          <a:lstStyle/>
          <a:p>
            <a:endParaRPr lang="en-US"/>
          </a:p>
        </p:txBody>
      </p:sp>
      <p:sp>
        <p:nvSpPr>
          <p:cNvPr id="31750" name="Rectangle 21"/>
          <p:cNvSpPr>
            <a:spLocks noChangeArrowheads="1"/>
          </p:cNvSpPr>
          <p:nvPr/>
        </p:nvSpPr>
        <p:spPr bwMode="auto">
          <a:xfrm>
            <a:off x="993775" y="2914650"/>
            <a:ext cx="1038225" cy="244475"/>
          </a:xfrm>
          <a:prstGeom prst="rect">
            <a:avLst/>
          </a:prstGeom>
          <a:noFill/>
          <a:ln w="9525">
            <a:noFill/>
            <a:miter lim="800000"/>
            <a:headEnd/>
            <a:tailEnd/>
          </a:ln>
        </p:spPr>
        <p:txBody>
          <a:bodyPr wrap="none" lIns="0" tIns="0" rIns="0" bIns="0">
            <a:spAutoFit/>
          </a:bodyPr>
          <a:lstStyle/>
          <a:p>
            <a:r>
              <a:rPr lang="en-US" sz="1600">
                <a:solidFill>
                  <a:srgbClr val="000000"/>
                </a:solidFill>
                <a:latin typeface="Arial" charset="0"/>
              </a:rPr>
              <a:t>Process P0</a:t>
            </a:r>
            <a:endParaRPr lang="en-US" sz="1600">
              <a:latin typeface="Arial" charset="0"/>
            </a:endParaRPr>
          </a:p>
        </p:txBody>
      </p:sp>
      <p:sp>
        <p:nvSpPr>
          <p:cNvPr id="456726" name="Rectangle 22"/>
          <p:cNvSpPr>
            <a:spLocks noChangeArrowheads="1"/>
          </p:cNvSpPr>
          <p:nvPr/>
        </p:nvSpPr>
        <p:spPr bwMode="auto">
          <a:xfrm>
            <a:off x="1098550" y="4649787"/>
            <a:ext cx="635000" cy="244475"/>
          </a:xfrm>
          <a:prstGeom prst="rect">
            <a:avLst/>
          </a:prstGeom>
          <a:noFill/>
          <a:ln w="9525">
            <a:noFill/>
            <a:miter lim="800000"/>
            <a:headEnd/>
            <a:tailEnd/>
          </a:ln>
        </p:spPr>
        <p:txBody>
          <a:bodyPr wrap="none" lIns="0" tIns="0" rIns="0" bIns="0">
            <a:spAutoFit/>
          </a:bodyPr>
          <a:lstStyle/>
          <a:p>
            <a:pPr algn="ctr"/>
            <a:r>
              <a:rPr lang="en-US" sz="1600" b="1" i="1">
                <a:solidFill>
                  <a:srgbClr val="000000"/>
                </a:solidFill>
                <a:latin typeface="Arial" charset="0"/>
              </a:rPr>
              <a:t>fork( ) </a:t>
            </a:r>
            <a:endParaRPr lang="en-US" sz="1600" b="1" i="1">
              <a:latin typeface="Arial" charset="0"/>
            </a:endParaRPr>
          </a:p>
        </p:txBody>
      </p:sp>
      <p:sp>
        <p:nvSpPr>
          <p:cNvPr id="31752" name="Rectangle 40"/>
          <p:cNvSpPr>
            <a:spLocks noChangeArrowheads="1"/>
          </p:cNvSpPr>
          <p:nvPr/>
        </p:nvSpPr>
        <p:spPr bwMode="auto">
          <a:xfrm>
            <a:off x="554038" y="3352800"/>
            <a:ext cx="1808162" cy="309562"/>
          </a:xfrm>
          <a:prstGeom prst="rect">
            <a:avLst/>
          </a:prstGeom>
          <a:solidFill>
            <a:srgbClr val="FFFFFF"/>
          </a:solidFill>
          <a:ln w="7938">
            <a:solidFill>
              <a:srgbClr val="000000"/>
            </a:solidFill>
            <a:miter lim="800000"/>
            <a:headEnd/>
            <a:tailEnd/>
          </a:ln>
        </p:spPr>
        <p:txBody>
          <a:bodyPr/>
          <a:lstStyle/>
          <a:p>
            <a:r>
              <a:rPr lang="en-US" sz="1600">
                <a:solidFill>
                  <a:srgbClr val="000000"/>
                </a:solidFill>
                <a:latin typeface="Arial" charset="0"/>
              </a:rPr>
              <a:t>Instructions(prog)</a:t>
            </a:r>
            <a:endParaRPr lang="en-US" sz="1600">
              <a:latin typeface="Arial" charset="0"/>
            </a:endParaRPr>
          </a:p>
          <a:p>
            <a:endParaRPr lang="en-US" sz="1600">
              <a:latin typeface="Arial" charset="0"/>
            </a:endParaRPr>
          </a:p>
        </p:txBody>
      </p:sp>
      <p:sp>
        <p:nvSpPr>
          <p:cNvPr id="31753" name="Rectangle 43"/>
          <p:cNvSpPr>
            <a:spLocks noChangeArrowheads="1"/>
          </p:cNvSpPr>
          <p:nvPr/>
        </p:nvSpPr>
        <p:spPr bwMode="auto">
          <a:xfrm>
            <a:off x="612775" y="3692525"/>
            <a:ext cx="1673225" cy="307975"/>
          </a:xfrm>
          <a:prstGeom prst="rect">
            <a:avLst/>
          </a:prstGeom>
          <a:solidFill>
            <a:srgbClr val="FFFFFF"/>
          </a:solidFill>
          <a:ln w="7938">
            <a:solidFill>
              <a:srgbClr val="000000"/>
            </a:solidFill>
            <a:miter lim="800000"/>
            <a:headEnd/>
            <a:tailEnd/>
          </a:ln>
        </p:spPr>
        <p:txBody>
          <a:bodyPr/>
          <a:lstStyle/>
          <a:p>
            <a:r>
              <a:rPr lang="en-US" sz="1600">
                <a:solidFill>
                  <a:srgbClr val="000000"/>
                </a:solidFill>
                <a:latin typeface="Arial" charset="0"/>
              </a:rPr>
              <a:t>user_data(prog)</a:t>
            </a:r>
            <a:endParaRPr lang="en-US" sz="1600">
              <a:latin typeface="Arial" charset="0"/>
            </a:endParaRPr>
          </a:p>
          <a:p>
            <a:endParaRPr lang="en-US" sz="1600">
              <a:latin typeface="Arial" charset="0"/>
            </a:endParaRPr>
          </a:p>
        </p:txBody>
      </p:sp>
      <p:sp>
        <p:nvSpPr>
          <p:cNvPr id="31754" name="Rectangle 80"/>
          <p:cNvSpPr>
            <a:spLocks noChangeArrowheads="1"/>
          </p:cNvSpPr>
          <p:nvPr/>
        </p:nvSpPr>
        <p:spPr bwMode="auto">
          <a:xfrm>
            <a:off x="914400" y="4972050"/>
            <a:ext cx="396875" cy="244475"/>
          </a:xfrm>
          <a:prstGeom prst="rect">
            <a:avLst/>
          </a:prstGeom>
          <a:noFill/>
          <a:ln w="9525">
            <a:noFill/>
            <a:miter lim="800000"/>
            <a:headEnd/>
            <a:tailEnd/>
          </a:ln>
        </p:spPr>
        <p:txBody>
          <a:bodyPr wrap="none" lIns="0" tIns="0" rIns="0" bIns="0">
            <a:spAutoFit/>
          </a:bodyPr>
          <a:lstStyle/>
          <a:p>
            <a:r>
              <a:rPr lang="en-US" sz="1600" b="1">
                <a:solidFill>
                  <a:srgbClr val="000000"/>
                </a:solidFill>
                <a:latin typeface="Arial" charset="0"/>
              </a:rPr>
              <a:t>wait</a:t>
            </a:r>
            <a:endParaRPr lang="en-US" sz="1600">
              <a:latin typeface="Arial" charset="0"/>
            </a:endParaRPr>
          </a:p>
        </p:txBody>
      </p:sp>
      <p:sp>
        <p:nvSpPr>
          <p:cNvPr id="31755" name="Rectangle 81"/>
          <p:cNvSpPr>
            <a:spLocks noChangeArrowheads="1"/>
          </p:cNvSpPr>
          <p:nvPr/>
        </p:nvSpPr>
        <p:spPr bwMode="auto">
          <a:xfrm>
            <a:off x="1360488" y="4972050"/>
            <a:ext cx="668337" cy="244475"/>
          </a:xfrm>
          <a:prstGeom prst="rect">
            <a:avLst/>
          </a:prstGeom>
          <a:noFill/>
          <a:ln w="9525">
            <a:noFill/>
            <a:miter lim="800000"/>
            <a:headEnd/>
            <a:tailEnd/>
          </a:ln>
        </p:spPr>
        <p:txBody>
          <a:bodyPr wrap="none" lIns="0" tIns="0" rIns="0" bIns="0">
            <a:spAutoFit/>
          </a:bodyPr>
          <a:lstStyle/>
          <a:p>
            <a:r>
              <a:rPr lang="en-US" sz="1600" dirty="0">
                <a:solidFill>
                  <a:srgbClr val="000000"/>
                </a:solidFill>
                <a:latin typeface="Arial" charset="0"/>
              </a:rPr>
              <a:t> for exit</a:t>
            </a:r>
            <a:endParaRPr lang="en-US" sz="1600" dirty="0">
              <a:latin typeface="Arial" charset="0"/>
            </a:endParaRPr>
          </a:p>
        </p:txBody>
      </p:sp>
      <p:sp>
        <p:nvSpPr>
          <p:cNvPr id="31756" name="Rectangle 82"/>
          <p:cNvSpPr>
            <a:spLocks noChangeArrowheads="1"/>
          </p:cNvSpPr>
          <p:nvPr/>
        </p:nvSpPr>
        <p:spPr bwMode="auto">
          <a:xfrm>
            <a:off x="1296988" y="5183187"/>
            <a:ext cx="474662" cy="244475"/>
          </a:xfrm>
          <a:prstGeom prst="rect">
            <a:avLst/>
          </a:prstGeom>
          <a:noFill/>
          <a:ln w="9525">
            <a:noFill/>
            <a:miter lim="800000"/>
            <a:headEnd/>
            <a:tailEnd/>
          </a:ln>
        </p:spPr>
        <p:txBody>
          <a:bodyPr wrap="none" lIns="0" tIns="0" rIns="0" bIns="0">
            <a:spAutoFit/>
          </a:bodyPr>
          <a:lstStyle/>
          <a:p>
            <a:r>
              <a:rPr lang="en-US" sz="1600">
                <a:solidFill>
                  <a:srgbClr val="000000"/>
                </a:solidFill>
                <a:latin typeface="Arial" charset="0"/>
              </a:rPr>
              <a:t>of P1</a:t>
            </a:r>
            <a:endParaRPr lang="en-US" sz="1600">
              <a:latin typeface="Arial" charset="0"/>
            </a:endParaRPr>
          </a:p>
        </p:txBody>
      </p:sp>
      <p:sp>
        <p:nvSpPr>
          <p:cNvPr id="31757" name="Rectangle 85"/>
          <p:cNvSpPr>
            <a:spLocks noChangeArrowheads="1"/>
          </p:cNvSpPr>
          <p:nvPr/>
        </p:nvSpPr>
        <p:spPr bwMode="auto">
          <a:xfrm>
            <a:off x="612775" y="4052887"/>
            <a:ext cx="1673225" cy="307975"/>
          </a:xfrm>
          <a:prstGeom prst="rect">
            <a:avLst/>
          </a:prstGeom>
          <a:solidFill>
            <a:srgbClr val="FFFFFF"/>
          </a:solidFill>
          <a:ln w="7938">
            <a:solidFill>
              <a:srgbClr val="000000"/>
            </a:solidFill>
            <a:miter lim="800000"/>
            <a:headEnd/>
            <a:tailEnd/>
          </a:ln>
        </p:spPr>
        <p:txBody>
          <a:bodyPr/>
          <a:lstStyle/>
          <a:p>
            <a:r>
              <a:rPr lang="en-US" sz="1600">
                <a:solidFill>
                  <a:srgbClr val="000000"/>
                </a:solidFill>
                <a:latin typeface="Arial" charset="0"/>
              </a:rPr>
              <a:t>sys_data(prog)</a:t>
            </a:r>
            <a:endParaRPr lang="en-US" sz="1600">
              <a:latin typeface="Arial" charset="0"/>
            </a:endParaRPr>
          </a:p>
          <a:p>
            <a:endParaRPr lang="en-US" sz="1600">
              <a:latin typeface="Arial" charset="0"/>
            </a:endParaRPr>
          </a:p>
        </p:txBody>
      </p:sp>
      <p:sp>
        <p:nvSpPr>
          <p:cNvPr id="456792" name="Rectangle 88"/>
          <p:cNvSpPr>
            <a:spLocks noChangeArrowheads="1"/>
          </p:cNvSpPr>
          <p:nvPr/>
        </p:nvSpPr>
        <p:spPr bwMode="auto">
          <a:xfrm>
            <a:off x="4784725" y="4665662"/>
            <a:ext cx="1691169" cy="246221"/>
          </a:xfrm>
          <a:prstGeom prst="rect">
            <a:avLst/>
          </a:prstGeom>
          <a:noFill/>
          <a:ln w="9525">
            <a:noFill/>
            <a:miter lim="800000"/>
            <a:headEnd/>
            <a:tailEnd/>
          </a:ln>
        </p:spPr>
        <p:txBody>
          <a:bodyPr wrap="none" lIns="0" tIns="0" rIns="0" bIns="0">
            <a:spAutoFit/>
          </a:bodyPr>
          <a:lstStyle/>
          <a:p>
            <a:r>
              <a:rPr lang="en-US" sz="1600" b="1" i="1" dirty="0" err="1">
                <a:solidFill>
                  <a:srgbClr val="000000"/>
                </a:solidFill>
                <a:latin typeface="Arial" charset="0"/>
              </a:rPr>
              <a:t>execl</a:t>
            </a:r>
            <a:r>
              <a:rPr lang="en-US" sz="1600" dirty="0">
                <a:solidFill>
                  <a:srgbClr val="000000"/>
                </a:solidFill>
                <a:latin typeface="Arial" charset="0"/>
              </a:rPr>
              <a:t> (</a:t>
            </a:r>
            <a:r>
              <a:rPr lang="en-US" sz="1600" dirty="0" err="1">
                <a:solidFill>
                  <a:srgbClr val="000000"/>
                </a:solidFill>
                <a:latin typeface="Arial" charset="0"/>
              </a:rPr>
              <a:t>prog</a:t>
            </a:r>
            <a:r>
              <a:rPr lang="en-US" sz="1600" dirty="0">
                <a:solidFill>
                  <a:srgbClr val="000000"/>
                </a:solidFill>
                <a:latin typeface="Arial" charset="0"/>
              </a:rPr>
              <a:t>, data) </a:t>
            </a:r>
          </a:p>
        </p:txBody>
      </p:sp>
      <p:sp>
        <p:nvSpPr>
          <p:cNvPr id="31759" name="Rectangle 102"/>
          <p:cNvSpPr>
            <a:spLocks noChangeArrowheads="1"/>
          </p:cNvSpPr>
          <p:nvPr/>
        </p:nvSpPr>
        <p:spPr bwMode="auto">
          <a:xfrm>
            <a:off x="609600" y="4589462"/>
            <a:ext cx="387350" cy="366713"/>
          </a:xfrm>
          <a:prstGeom prst="rect">
            <a:avLst/>
          </a:prstGeom>
          <a:noFill/>
          <a:ln w="9525">
            <a:noFill/>
            <a:miter lim="800000"/>
            <a:headEnd/>
            <a:tailEnd/>
          </a:ln>
        </p:spPr>
        <p:txBody>
          <a:bodyPr wrap="none">
            <a:spAutoFit/>
          </a:bodyPr>
          <a:lstStyle/>
          <a:p>
            <a:r>
              <a:rPr lang="en-US">
                <a:sym typeface="Wingdings 2" pitchFamily="18" charset="2"/>
              </a:rPr>
              <a:t></a:t>
            </a:r>
          </a:p>
        </p:txBody>
      </p:sp>
      <p:grpSp>
        <p:nvGrpSpPr>
          <p:cNvPr id="3" name="Group 109"/>
          <p:cNvGrpSpPr>
            <a:grpSpLocks/>
          </p:cNvGrpSpPr>
          <p:nvPr/>
        </p:nvGrpSpPr>
        <p:grpSpPr bwMode="auto">
          <a:xfrm>
            <a:off x="2640013" y="3598862"/>
            <a:ext cx="1627187" cy="900113"/>
            <a:chOff x="1663" y="1728"/>
            <a:chExt cx="1025" cy="567"/>
          </a:xfrm>
        </p:grpSpPr>
        <p:sp>
          <p:nvSpPr>
            <p:cNvPr id="31784" name="Freeform 24"/>
            <p:cNvSpPr>
              <a:spLocks/>
            </p:cNvSpPr>
            <p:nvPr/>
          </p:nvSpPr>
          <p:spPr bwMode="auto">
            <a:xfrm>
              <a:off x="2478" y="1832"/>
              <a:ext cx="104" cy="88"/>
            </a:xfrm>
            <a:custGeom>
              <a:avLst/>
              <a:gdLst>
                <a:gd name="T0" fmla="*/ 2147483647 w 13"/>
                <a:gd name="T1" fmla="*/ 0 h 8"/>
                <a:gd name="T2" fmla="*/ 2147483647 w 13"/>
                <a:gd name="T3" fmla="*/ 2147483647 h 8"/>
                <a:gd name="T4" fmla="*/ 2147483647 w 13"/>
                <a:gd name="T5" fmla="*/ 2147483647 h 8"/>
                <a:gd name="T6" fmla="*/ 2147483647 w 13"/>
                <a:gd name="T7" fmla="*/ 2147483647 h 8"/>
                <a:gd name="T8" fmla="*/ 2147483647 w 13"/>
                <a:gd name="T9" fmla="*/ 0 h 8"/>
                <a:gd name="T10" fmla="*/ 0 60000 65536"/>
                <a:gd name="T11" fmla="*/ 0 60000 65536"/>
                <a:gd name="T12" fmla="*/ 0 60000 65536"/>
                <a:gd name="T13" fmla="*/ 0 60000 65536"/>
                <a:gd name="T14" fmla="*/ 0 60000 65536"/>
                <a:gd name="T15" fmla="*/ 0 w 13"/>
                <a:gd name="T16" fmla="*/ 0 h 8"/>
                <a:gd name="T17" fmla="*/ 13 w 13"/>
                <a:gd name="T18" fmla="*/ 8 h 8"/>
              </a:gdLst>
              <a:ahLst/>
              <a:cxnLst>
                <a:cxn ang="T10">
                  <a:pos x="T0" y="T1"/>
                </a:cxn>
                <a:cxn ang="T11">
                  <a:pos x="T2" y="T3"/>
                </a:cxn>
                <a:cxn ang="T12">
                  <a:pos x="T4" y="T5"/>
                </a:cxn>
                <a:cxn ang="T13">
                  <a:pos x="T6" y="T7"/>
                </a:cxn>
                <a:cxn ang="T14">
                  <a:pos x="T8" y="T9"/>
                </a:cxn>
              </a:cxnLst>
              <a:rect l="T15" t="T16" r="T17" b="T18"/>
              <a:pathLst>
                <a:path w="13" h="8">
                  <a:moveTo>
                    <a:pt x="1" y="0"/>
                  </a:moveTo>
                  <a:cubicBezTo>
                    <a:pt x="1" y="1"/>
                    <a:pt x="1" y="1"/>
                    <a:pt x="1" y="1"/>
                  </a:cubicBezTo>
                  <a:cubicBezTo>
                    <a:pt x="0" y="4"/>
                    <a:pt x="1" y="6"/>
                    <a:pt x="3" y="8"/>
                  </a:cubicBezTo>
                  <a:lnTo>
                    <a:pt x="13" y="2"/>
                  </a:lnTo>
                  <a:lnTo>
                    <a:pt x="1" y="0"/>
                  </a:lnTo>
                  <a:close/>
                </a:path>
              </a:pathLst>
            </a:custGeom>
            <a:noFill/>
            <a:ln w="9525">
              <a:noFill/>
              <a:round/>
              <a:headEnd/>
              <a:tailEnd/>
            </a:ln>
          </p:spPr>
          <p:txBody>
            <a:bodyPr/>
            <a:lstStyle/>
            <a:p>
              <a:endParaRPr lang="en-US"/>
            </a:p>
          </p:txBody>
        </p:sp>
        <p:sp>
          <p:nvSpPr>
            <p:cNvPr id="31785" name="Line 25"/>
            <p:cNvSpPr>
              <a:spLocks noChangeShapeType="1"/>
            </p:cNvSpPr>
            <p:nvPr/>
          </p:nvSpPr>
          <p:spPr bwMode="auto">
            <a:xfrm>
              <a:off x="1663" y="2064"/>
              <a:ext cx="1025" cy="0"/>
            </a:xfrm>
            <a:prstGeom prst="line">
              <a:avLst/>
            </a:prstGeom>
            <a:noFill/>
            <a:ln w="7938">
              <a:solidFill>
                <a:srgbClr val="000000"/>
              </a:solidFill>
              <a:round/>
              <a:headEnd/>
              <a:tailEnd type="arrow" w="med" len="med"/>
            </a:ln>
          </p:spPr>
          <p:txBody>
            <a:bodyPr/>
            <a:lstStyle/>
            <a:p>
              <a:endParaRPr lang="en-US"/>
            </a:p>
          </p:txBody>
        </p:sp>
        <p:sp>
          <p:nvSpPr>
            <p:cNvPr id="31786" name="Rectangle 73"/>
            <p:cNvSpPr>
              <a:spLocks noChangeArrowheads="1"/>
            </p:cNvSpPr>
            <p:nvPr/>
          </p:nvSpPr>
          <p:spPr bwMode="auto">
            <a:xfrm>
              <a:off x="1833" y="1728"/>
              <a:ext cx="712" cy="308"/>
            </a:xfrm>
            <a:prstGeom prst="rect">
              <a:avLst/>
            </a:prstGeom>
            <a:noFill/>
            <a:ln w="9525">
              <a:noFill/>
              <a:miter lim="800000"/>
              <a:headEnd/>
              <a:tailEnd/>
            </a:ln>
          </p:spPr>
          <p:txBody>
            <a:bodyPr wrap="none" lIns="0" tIns="0" rIns="0" bIns="0">
              <a:spAutoFit/>
            </a:bodyPr>
            <a:lstStyle/>
            <a:p>
              <a:pPr algn="ctr"/>
              <a:r>
                <a:rPr lang="en-US" sz="1600">
                  <a:solidFill>
                    <a:srgbClr val="000000"/>
                  </a:solidFill>
                  <a:latin typeface="Arial" charset="0"/>
                </a:rPr>
                <a:t>Create</a:t>
              </a:r>
            </a:p>
            <a:p>
              <a:pPr algn="ctr"/>
              <a:r>
                <a:rPr lang="en-US" sz="1600">
                  <a:solidFill>
                    <a:srgbClr val="000000"/>
                  </a:solidFill>
                  <a:latin typeface="Arial" charset="0"/>
                </a:rPr>
                <a:t>a copy of P0</a:t>
              </a:r>
              <a:endParaRPr lang="en-US" sz="1600">
                <a:latin typeface="Arial" charset="0"/>
              </a:endParaRPr>
            </a:p>
          </p:txBody>
        </p:sp>
        <p:sp>
          <p:nvSpPr>
            <p:cNvPr id="31787" name="Rectangle 103"/>
            <p:cNvSpPr>
              <a:spLocks noChangeArrowheads="1"/>
            </p:cNvSpPr>
            <p:nvPr/>
          </p:nvSpPr>
          <p:spPr bwMode="auto">
            <a:xfrm>
              <a:off x="2016" y="2064"/>
              <a:ext cx="244" cy="231"/>
            </a:xfrm>
            <a:prstGeom prst="rect">
              <a:avLst/>
            </a:prstGeom>
            <a:noFill/>
            <a:ln w="9525">
              <a:noFill/>
              <a:miter lim="800000"/>
              <a:headEnd/>
              <a:tailEnd/>
            </a:ln>
          </p:spPr>
          <p:txBody>
            <a:bodyPr wrap="none">
              <a:spAutoFit/>
            </a:bodyPr>
            <a:lstStyle/>
            <a:p>
              <a:r>
                <a:rPr lang="en-US">
                  <a:sym typeface="Wingdings 2" pitchFamily="18" charset="2"/>
                </a:rPr>
                <a:t></a:t>
              </a:r>
            </a:p>
          </p:txBody>
        </p:sp>
      </p:grpSp>
      <p:sp>
        <p:nvSpPr>
          <p:cNvPr id="456808" name="Rectangle 104"/>
          <p:cNvSpPr>
            <a:spLocks noChangeArrowheads="1"/>
          </p:cNvSpPr>
          <p:nvPr/>
        </p:nvSpPr>
        <p:spPr bwMode="auto">
          <a:xfrm>
            <a:off x="4419600" y="4603750"/>
            <a:ext cx="387350" cy="366712"/>
          </a:xfrm>
          <a:prstGeom prst="rect">
            <a:avLst/>
          </a:prstGeom>
          <a:noFill/>
          <a:ln w="9525">
            <a:noFill/>
            <a:miter lim="800000"/>
            <a:headEnd/>
            <a:tailEnd/>
          </a:ln>
        </p:spPr>
        <p:txBody>
          <a:bodyPr wrap="none">
            <a:spAutoFit/>
          </a:bodyPr>
          <a:lstStyle/>
          <a:p>
            <a:r>
              <a:rPr lang="en-US">
                <a:sym typeface="Wingdings 2" pitchFamily="18" charset="2"/>
              </a:rPr>
              <a:t></a:t>
            </a:r>
          </a:p>
        </p:txBody>
      </p:sp>
      <p:grpSp>
        <p:nvGrpSpPr>
          <p:cNvPr id="4" name="Group 112"/>
          <p:cNvGrpSpPr>
            <a:grpSpLocks/>
          </p:cNvGrpSpPr>
          <p:nvPr/>
        </p:nvGrpSpPr>
        <p:grpSpPr bwMode="auto">
          <a:xfrm>
            <a:off x="5486400" y="2498726"/>
            <a:ext cx="3352800" cy="3521077"/>
            <a:chOff x="3456" y="1035"/>
            <a:chExt cx="2112" cy="2218"/>
          </a:xfrm>
        </p:grpSpPr>
        <p:grpSp>
          <p:nvGrpSpPr>
            <p:cNvPr id="31767" name="Group 39"/>
            <p:cNvGrpSpPr>
              <a:grpSpLocks/>
            </p:cNvGrpSpPr>
            <p:nvPr/>
          </p:nvGrpSpPr>
          <p:grpSpPr bwMode="auto">
            <a:xfrm>
              <a:off x="4608" y="1206"/>
              <a:ext cx="960" cy="618"/>
              <a:chOff x="2239" y="2610"/>
              <a:chExt cx="365" cy="369"/>
            </a:xfrm>
          </p:grpSpPr>
          <p:grpSp>
            <p:nvGrpSpPr>
              <p:cNvPr id="31773" name="Group 36"/>
              <p:cNvGrpSpPr>
                <a:grpSpLocks/>
              </p:cNvGrpSpPr>
              <p:nvPr/>
            </p:nvGrpSpPr>
            <p:grpSpPr bwMode="auto">
              <a:xfrm>
                <a:off x="2239" y="2610"/>
                <a:ext cx="365" cy="369"/>
                <a:chOff x="2239" y="2610"/>
                <a:chExt cx="365" cy="369"/>
              </a:xfrm>
            </p:grpSpPr>
            <p:sp>
              <p:nvSpPr>
                <p:cNvPr id="31776" name="Freeform 28"/>
                <p:cNvSpPr>
                  <a:spLocks/>
                </p:cNvSpPr>
                <p:nvPr/>
              </p:nvSpPr>
              <p:spPr bwMode="auto">
                <a:xfrm>
                  <a:off x="2522" y="2610"/>
                  <a:ext cx="82" cy="368"/>
                </a:xfrm>
                <a:custGeom>
                  <a:avLst/>
                  <a:gdLst>
                    <a:gd name="T0" fmla="*/ 82 w 82"/>
                    <a:gd name="T1" fmla="*/ 0 h 368"/>
                    <a:gd name="T2" fmla="*/ 55 w 82"/>
                    <a:gd name="T3" fmla="*/ 38 h 368"/>
                    <a:gd name="T4" fmla="*/ 33 w 82"/>
                    <a:gd name="T5" fmla="*/ 69 h 368"/>
                    <a:gd name="T6" fmla="*/ 16 w 82"/>
                    <a:gd name="T7" fmla="*/ 92 h 368"/>
                    <a:gd name="T8" fmla="*/ 6 w 82"/>
                    <a:gd name="T9" fmla="*/ 123 h 368"/>
                    <a:gd name="T10" fmla="*/ 0 w 82"/>
                    <a:gd name="T11" fmla="*/ 146 h 368"/>
                    <a:gd name="T12" fmla="*/ 0 w 82"/>
                    <a:gd name="T13" fmla="*/ 169 h 368"/>
                    <a:gd name="T14" fmla="*/ 6 w 82"/>
                    <a:gd name="T15" fmla="*/ 192 h 368"/>
                    <a:gd name="T16" fmla="*/ 11 w 82"/>
                    <a:gd name="T17" fmla="*/ 215 h 368"/>
                    <a:gd name="T18" fmla="*/ 22 w 82"/>
                    <a:gd name="T19" fmla="*/ 230 h 368"/>
                    <a:gd name="T20" fmla="*/ 33 w 82"/>
                    <a:gd name="T21" fmla="*/ 253 h 368"/>
                    <a:gd name="T22" fmla="*/ 33 w 82"/>
                    <a:gd name="T23" fmla="*/ 269 h 368"/>
                    <a:gd name="T24" fmla="*/ 38 w 82"/>
                    <a:gd name="T25" fmla="*/ 292 h 368"/>
                    <a:gd name="T26" fmla="*/ 33 w 82"/>
                    <a:gd name="T27" fmla="*/ 307 h 368"/>
                    <a:gd name="T28" fmla="*/ 27 w 82"/>
                    <a:gd name="T29" fmla="*/ 330 h 368"/>
                    <a:gd name="T30" fmla="*/ 16 w 82"/>
                    <a:gd name="T31" fmla="*/ 353 h 368"/>
                    <a:gd name="T32" fmla="*/ 6 w 82"/>
                    <a:gd name="T33" fmla="*/ 368 h 368"/>
                    <a:gd name="T34" fmla="*/ 82 w 82"/>
                    <a:gd name="T35" fmla="*/ 0 h 3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2"/>
                    <a:gd name="T55" fmla="*/ 0 h 368"/>
                    <a:gd name="T56" fmla="*/ 82 w 82"/>
                    <a:gd name="T57" fmla="*/ 368 h 3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2" h="368">
                      <a:moveTo>
                        <a:pt x="82" y="0"/>
                      </a:moveTo>
                      <a:lnTo>
                        <a:pt x="55" y="38"/>
                      </a:lnTo>
                      <a:lnTo>
                        <a:pt x="33" y="69"/>
                      </a:lnTo>
                      <a:lnTo>
                        <a:pt x="16" y="92"/>
                      </a:lnTo>
                      <a:lnTo>
                        <a:pt x="6" y="123"/>
                      </a:lnTo>
                      <a:lnTo>
                        <a:pt x="0" y="146"/>
                      </a:lnTo>
                      <a:lnTo>
                        <a:pt x="0" y="169"/>
                      </a:lnTo>
                      <a:lnTo>
                        <a:pt x="6" y="192"/>
                      </a:lnTo>
                      <a:lnTo>
                        <a:pt x="11" y="215"/>
                      </a:lnTo>
                      <a:lnTo>
                        <a:pt x="22" y="230"/>
                      </a:lnTo>
                      <a:lnTo>
                        <a:pt x="33" y="253"/>
                      </a:lnTo>
                      <a:lnTo>
                        <a:pt x="33" y="269"/>
                      </a:lnTo>
                      <a:lnTo>
                        <a:pt x="38" y="292"/>
                      </a:lnTo>
                      <a:lnTo>
                        <a:pt x="33" y="307"/>
                      </a:lnTo>
                      <a:lnTo>
                        <a:pt x="27" y="330"/>
                      </a:lnTo>
                      <a:lnTo>
                        <a:pt x="16" y="353"/>
                      </a:lnTo>
                      <a:lnTo>
                        <a:pt x="6" y="368"/>
                      </a:lnTo>
                      <a:lnTo>
                        <a:pt x="82" y="0"/>
                      </a:lnTo>
                      <a:close/>
                    </a:path>
                  </a:pathLst>
                </a:custGeom>
                <a:solidFill>
                  <a:srgbClr val="FFFFFF"/>
                </a:solidFill>
                <a:ln w="9525">
                  <a:noFill/>
                  <a:round/>
                  <a:headEnd/>
                  <a:tailEnd/>
                </a:ln>
              </p:spPr>
              <p:txBody>
                <a:bodyPr/>
                <a:lstStyle/>
                <a:p>
                  <a:endParaRPr lang="en-US"/>
                </a:p>
              </p:txBody>
            </p:sp>
            <p:sp>
              <p:nvSpPr>
                <p:cNvPr id="31777" name="Freeform 29"/>
                <p:cNvSpPr>
                  <a:spLocks/>
                </p:cNvSpPr>
                <p:nvPr/>
              </p:nvSpPr>
              <p:spPr bwMode="auto">
                <a:xfrm>
                  <a:off x="2522" y="2610"/>
                  <a:ext cx="82" cy="368"/>
                </a:xfrm>
                <a:custGeom>
                  <a:avLst/>
                  <a:gdLst>
                    <a:gd name="T0" fmla="*/ 82 w 82"/>
                    <a:gd name="T1" fmla="*/ 0 h 368"/>
                    <a:gd name="T2" fmla="*/ 55 w 82"/>
                    <a:gd name="T3" fmla="*/ 38 h 368"/>
                    <a:gd name="T4" fmla="*/ 33 w 82"/>
                    <a:gd name="T5" fmla="*/ 69 h 368"/>
                    <a:gd name="T6" fmla="*/ 16 w 82"/>
                    <a:gd name="T7" fmla="*/ 92 h 368"/>
                    <a:gd name="T8" fmla="*/ 6 w 82"/>
                    <a:gd name="T9" fmla="*/ 123 h 368"/>
                    <a:gd name="T10" fmla="*/ 0 w 82"/>
                    <a:gd name="T11" fmla="*/ 146 h 368"/>
                    <a:gd name="T12" fmla="*/ 0 w 82"/>
                    <a:gd name="T13" fmla="*/ 169 h 368"/>
                    <a:gd name="T14" fmla="*/ 6 w 82"/>
                    <a:gd name="T15" fmla="*/ 192 h 368"/>
                    <a:gd name="T16" fmla="*/ 11 w 82"/>
                    <a:gd name="T17" fmla="*/ 215 h 368"/>
                    <a:gd name="T18" fmla="*/ 22 w 82"/>
                    <a:gd name="T19" fmla="*/ 230 h 368"/>
                    <a:gd name="T20" fmla="*/ 33 w 82"/>
                    <a:gd name="T21" fmla="*/ 253 h 368"/>
                    <a:gd name="T22" fmla="*/ 33 w 82"/>
                    <a:gd name="T23" fmla="*/ 269 h 368"/>
                    <a:gd name="T24" fmla="*/ 38 w 82"/>
                    <a:gd name="T25" fmla="*/ 292 h 368"/>
                    <a:gd name="T26" fmla="*/ 33 w 82"/>
                    <a:gd name="T27" fmla="*/ 307 h 368"/>
                    <a:gd name="T28" fmla="*/ 27 w 82"/>
                    <a:gd name="T29" fmla="*/ 330 h 368"/>
                    <a:gd name="T30" fmla="*/ 16 w 82"/>
                    <a:gd name="T31" fmla="*/ 353 h 368"/>
                    <a:gd name="T32" fmla="*/ 6 w 82"/>
                    <a:gd name="T33" fmla="*/ 368 h 368"/>
                    <a:gd name="T34" fmla="*/ 82 w 82"/>
                    <a:gd name="T35" fmla="*/ 0 h 3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2"/>
                    <a:gd name="T55" fmla="*/ 0 h 368"/>
                    <a:gd name="T56" fmla="*/ 82 w 82"/>
                    <a:gd name="T57" fmla="*/ 368 h 3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2" h="368">
                      <a:moveTo>
                        <a:pt x="82" y="0"/>
                      </a:moveTo>
                      <a:lnTo>
                        <a:pt x="55" y="38"/>
                      </a:lnTo>
                      <a:lnTo>
                        <a:pt x="33" y="69"/>
                      </a:lnTo>
                      <a:lnTo>
                        <a:pt x="16" y="92"/>
                      </a:lnTo>
                      <a:lnTo>
                        <a:pt x="6" y="123"/>
                      </a:lnTo>
                      <a:lnTo>
                        <a:pt x="0" y="146"/>
                      </a:lnTo>
                      <a:lnTo>
                        <a:pt x="0" y="169"/>
                      </a:lnTo>
                      <a:lnTo>
                        <a:pt x="6" y="192"/>
                      </a:lnTo>
                      <a:lnTo>
                        <a:pt x="11" y="215"/>
                      </a:lnTo>
                      <a:lnTo>
                        <a:pt x="22" y="230"/>
                      </a:lnTo>
                      <a:lnTo>
                        <a:pt x="33" y="253"/>
                      </a:lnTo>
                      <a:lnTo>
                        <a:pt x="33" y="269"/>
                      </a:lnTo>
                      <a:lnTo>
                        <a:pt x="38" y="292"/>
                      </a:lnTo>
                      <a:lnTo>
                        <a:pt x="33" y="307"/>
                      </a:lnTo>
                      <a:lnTo>
                        <a:pt x="27" y="330"/>
                      </a:lnTo>
                      <a:lnTo>
                        <a:pt x="16" y="353"/>
                      </a:lnTo>
                      <a:lnTo>
                        <a:pt x="6" y="368"/>
                      </a:lnTo>
                      <a:lnTo>
                        <a:pt x="82" y="0"/>
                      </a:lnTo>
                      <a:close/>
                    </a:path>
                  </a:pathLst>
                </a:custGeom>
                <a:solidFill>
                  <a:srgbClr val="FFFFFF"/>
                </a:solidFill>
                <a:ln w="9525">
                  <a:noFill/>
                  <a:round/>
                  <a:headEnd/>
                  <a:tailEnd/>
                </a:ln>
              </p:spPr>
              <p:txBody>
                <a:bodyPr/>
                <a:lstStyle/>
                <a:p>
                  <a:endParaRPr lang="en-US"/>
                </a:p>
              </p:txBody>
            </p:sp>
            <p:sp>
              <p:nvSpPr>
                <p:cNvPr id="31778" name="Freeform 30"/>
                <p:cNvSpPr>
                  <a:spLocks/>
                </p:cNvSpPr>
                <p:nvPr/>
              </p:nvSpPr>
              <p:spPr bwMode="auto">
                <a:xfrm>
                  <a:off x="2522" y="2610"/>
                  <a:ext cx="82" cy="368"/>
                </a:xfrm>
                <a:custGeom>
                  <a:avLst/>
                  <a:gdLst>
                    <a:gd name="T0" fmla="*/ 82 w 82"/>
                    <a:gd name="T1" fmla="*/ 0 h 368"/>
                    <a:gd name="T2" fmla="*/ 55 w 82"/>
                    <a:gd name="T3" fmla="*/ 38 h 368"/>
                    <a:gd name="T4" fmla="*/ 33 w 82"/>
                    <a:gd name="T5" fmla="*/ 69 h 368"/>
                    <a:gd name="T6" fmla="*/ 16 w 82"/>
                    <a:gd name="T7" fmla="*/ 92 h 368"/>
                    <a:gd name="T8" fmla="*/ 6 w 82"/>
                    <a:gd name="T9" fmla="*/ 123 h 368"/>
                    <a:gd name="T10" fmla="*/ 0 w 82"/>
                    <a:gd name="T11" fmla="*/ 146 h 368"/>
                    <a:gd name="T12" fmla="*/ 0 w 82"/>
                    <a:gd name="T13" fmla="*/ 169 h 368"/>
                    <a:gd name="T14" fmla="*/ 6 w 82"/>
                    <a:gd name="T15" fmla="*/ 192 h 368"/>
                    <a:gd name="T16" fmla="*/ 11 w 82"/>
                    <a:gd name="T17" fmla="*/ 215 h 368"/>
                    <a:gd name="T18" fmla="*/ 22 w 82"/>
                    <a:gd name="T19" fmla="*/ 230 h 368"/>
                    <a:gd name="T20" fmla="*/ 33 w 82"/>
                    <a:gd name="T21" fmla="*/ 253 h 368"/>
                    <a:gd name="T22" fmla="*/ 33 w 82"/>
                    <a:gd name="T23" fmla="*/ 269 h 368"/>
                    <a:gd name="T24" fmla="*/ 38 w 82"/>
                    <a:gd name="T25" fmla="*/ 292 h 368"/>
                    <a:gd name="T26" fmla="*/ 33 w 82"/>
                    <a:gd name="T27" fmla="*/ 307 h 368"/>
                    <a:gd name="T28" fmla="*/ 27 w 82"/>
                    <a:gd name="T29" fmla="*/ 330 h 368"/>
                    <a:gd name="T30" fmla="*/ 16 w 82"/>
                    <a:gd name="T31" fmla="*/ 353 h 368"/>
                    <a:gd name="T32" fmla="*/ 6 w 82"/>
                    <a:gd name="T33" fmla="*/ 368 h 3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368"/>
                    <a:gd name="T53" fmla="*/ 82 w 82"/>
                    <a:gd name="T54" fmla="*/ 368 h 3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368">
                      <a:moveTo>
                        <a:pt x="82" y="0"/>
                      </a:moveTo>
                      <a:lnTo>
                        <a:pt x="55" y="38"/>
                      </a:lnTo>
                      <a:lnTo>
                        <a:pt x="33" y="69"/>
                      </a:lnTo>
                      <a:lnTo>
                        <a:pt x="16" y="92"/>
                      </a:lnTo>
                      <a:lnTo>
                        <a:pt x="6" y="123"/>
                      </a:lnTo>
                      <a:lnTo>
                        <a:pt x="0" y="146"/>
                      </a:lnTo>
                      <a:lnTo>
                        <a:pt x="0" y="169"/>
                      </a:lnTo>
                      <a:lnTo>
                        <a:pt x="6" y="192"/>
                      </a:lnTo>
                      <a:lnTo>
                        <a:pt x="11" y="215"/>
                      </a:lnTo>
                      <a:lnTo>
                        <a:pt x="22" y="230"/>
                      </a:lnTo>
                      <a:lnTo>
                        <a:pt x="33" y="253"/>
                      </a:lnTo>
                      <a:lnTo>
                        <a:pt x="33" y="269"/>
                      </a:lnTo>
                      <a:lnTo>
                        <a:pt x="38" y="292"/>
                      </a:lnTo>
                      <a:lnTo>
                        <a:pt x="33" y="307"/>
                      </a:lnTo>
                      <a:lnTo>
                        <a:pt x="27" y="330"/>
                      </a:lnTo>
                      <a:lnTo>
                        <a:pt x="16" y="353"/>
                      </a:lnTo>
                      <a:lnTo>
                        <a:pt x="6" y="368"/>
                      </a:lnTo>
                    </a:path>
                  </a:pathLst>
                </a:custGeom>
                <a:noFill/>
                <a:ln w="7938">
                  <a:solidFill>
                    <a:srgbClr val="000000"/>
                  </a:solidFill>
                  <a:round/>
                  <a:headEnd/>
                  <a:tailEnd/>
                </a:ln>
              </p:spPr>
              <p:txBody>
                <a:bodyPr/>
                <a:lstStyle/>
                <a:p>
                  <a:endParaRPr lang="en-US"/>
                </a:p>
              </p:txBody>
            </p:sp>
            <p:sp>
              <p:nvSpPr>
                <p:cNvPr id="31779" name="Freeform 31"/>
                <p:cNvSpPr>
                  <a:spLocks/>
                </p:cNvSpPr>
                <p:nvPr/>
              </p:nvSpPr>
              <p:spPr bwMode="auto">
                <a:xfrm>
                  <a:off x="2239" y="2610"/>
                  <a:ext cx="87" cy="368"/>
                </a:xfrm>
                <a:custGeom>
                  <a:avLst/>
                  <a:gdLst>
                    <a:gd name="T0" fmla="*/ 87 w 87"/>
                    <a:gd name="T1" fmla="*/ 0 h 368"/>
                    <a:gd name="T2" fmla="*/ 60 w 87"/>
                    <a:gd name="T3" fmla="*/ 38 h 368"/>
                    <a:gd name="T4" fmla="*/ 38 w 87"/>
                    <a:gd name="T5" fmla="*/ 69 h 368"/>
                    <a:gd name="T6" fmla="*/ 22 w 87"/>
                    <a:gd name="T7" fmla="*/ 92 h 368"/>
                    <a:gd name="T8" fmla="*/ 5 w 87"/>
                    <a:gd name="T9" fmla="*/ 123 h 368"/>
                    <a:gd name="T10" fmla="*/ 0 w 87"/>
                    <a:gd name="T11" fmla="*/ 146 h 368"/>
                    <a:gd name="T12" fmla="*/ 0 w 87"/>
                    <a:gd name="T13" fmla="*/ 169 h 368"/>
                    <a:gd name="T14" fmla="*/ 5 w 87"/>
                    <a:gd name="T15" fmla="*/ 192 h 368"/>
                    <a:gd name="T16" fmla="*/ 16 w 87"/>
                    <a:gd name="T17" fmla="*/ 215 h 368"/>
                    <a:gd name="T18" fmla="*/ 27 w 87"/>
                    <a:gd name="T19" fmla="*/ 230 h 368"/>
                    <a:gd name="T20" fmla="*/ 33 w 87"/>
                    <a:gd name="T21" fmla="*/ 253 h 368"/>
                    <a:gd name="T22" fmla="*/ 38 w 87"/>
                    <a:gd name="T23" fmla="*/ 269 h 368"/>
                    <a:gd name="T24" fmla="*/ 38 w 87"/>
                    <a:gd name="T25" fmla="*/ 292 h 368"/>
                    <a:gd name="T26" fmla="*/ 38 w 87"/>
                    <a:gd name="T27" fmla="*/ 307 h 368"/>
                    <a:gd name="T28" fmla="*/ 27 w 87"/>
                    <a:gd name="T29" fmla="*/ 330 h 368"/>
                    <a:gd name="T30" fmla="*/ 22 w 87"/>
                    <a:gd name="T31" fmla="*/ 353 h 368"/>
                    <a:gd name="T32" fmla="*/ 5 w 87"/>
                    <a:gd name="T33" fmla="*/ 368 h 368"/>
                    <a:gd name="T34" fmla="*/ 87 w 87"/>
                    <a:gd name="T35" fmla="*/ 0 h 3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7"/>
                    <a:gd name="T55" fmla="*/ 0 h 368"/>
                    <a:gd name="T56" fmla="*/ 87 w 87"/>
                    <a:gd name="T57" fmla="*/ 368 h 3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7" h="368">
                      <a:moveTo>
                        <a:pt x="87" y="0"/>
                      </a:moveTo>
                      <a:lnTo>
                        <a:pt x="60" y="38"/>
                      </a:lnTo>
                      <a:lnTo>
                        <a:pt x="38" y="69"/>
                      </a:lnTo>
                      <a:lnTo>
                        <a:pt x="22" y="92"/>
                      </a:lnTo>
                      <a:lnTo>
                        <a:pt x="5" y="123"/>
                      </a:lnTo>
                      <a:lnTo>
                        <a:pt x="0" y="146"/>
                      </a:lnTo>
                      <a:lnTo>
                        <a:pt x="0" y="169"/>
                      </a:lnTo>
                      <a:lnTo>
                        <a:pt x="5" y="192"/>
                      </a:lnTo>
                      <a:lnTo>
                        <a:pt x="16" y="215"/>
                      </a:lnTo>
                      <a:lnTo>
                        <a:pt x="27" y="230"/>
                      </a:lnTo>
                      <a:lnTo>
                        <a:pt x="33" y="253"/>
                      </a:lnTo>
                      <a:lnTo>
                        <a:pt x="38" y="269"/>
                      </a:lnTo>
                      <a:lnTo>
                        <a:pt x="38" y="292"/>
                      </a:lnTo>
                      <a:lnTo>
                        <a:pt x="38" y="307"/>
                      </a:lnTo>
                      <a:lnTo>
                        <a:pt x="27" y="330"/>
                      </a:lnTo>
                      <a:lnTo>
                        <a:pt x="22" y="353"/>
                      </a:lnTo>
                      <a:lnTo>
                        <a:pt x="5" y="368"/>
                      </a:lnTo>
                      <a:lnTo>
                        <a:pt x="87" y="0"/>
                      </a:lnTo>
                      <a:close/>
                    </a:path>
                  </a:pathLst>
                </a:custGeom>
                <a:solidFill>
                  <a:srgbClr val="FFFFFF"/>
                </a:solidFill>
                <a:ln w="9525">
                  <a:noFill/>
                  <a:round/>
                  <a:headEnd/>
                  <a:tailEnd/>
                </a:ln>
              </p:spPr>
              <p:txBody>
                <a:bodyPr/>
                <a:lstStyle/>
                <a:p>
                  <a:endParaRPr lang="en-US"/>
                </a:p>
              </p:txBody>
            </p:sp>
            <p:sp>
              <p:nvSpPr>
                <p:cNvPr id="31780" name="Freeform 32"/>
                <p:cNvSpPr>
                  <a:spLocks/>
                </p:cNvSpPr>
                <p:nvPr/>
              </p:nvSpPr>
              <p:spPr bwMode="auto">
                <a:xfrm>
                  <a:off x="2239" y="2610"/>
                  <a:ext cx="87" cy="368"/>
                </a:xfrm>
                <a:custGeom>
                  <a:avLst/>
                  <a:gdLst>
                    <a:gd name="T0" fmla="*/ 87 w 87"/>
                    <a:gd name="T1" fmla="*/ 0 h 368"/>
                    <a:gd name="T2" fmla="*/ 60 w 87"/>
                    <a:gd name="T3" fmla="*/ 38 h 368"/>
                    <a:gd name="T4" fmla="*/ 38 w 87"/>
                    <a:gd name="T5" fmla="*/ 69 h 368"/>
                    <a:gd name="T6" fmla="*/ 22 w 87"/>
                    <a:gd name="T7" fmla="*/ 92 h 368"/>
                    <a:gd name="T8" fmla="*/ 5 w 87"/>
                    <a:gd name="T9" fmla="*/ 123 h 368"/>
                    <a:gd name="T10" fmla="*/ 0 w 87"/>
                    <a:gd name="T11" fmla="*/ 146 h 368"/>
                    <a:gd name="T12" fmla="*/ 0 w 87"/>
                    <a:gd name="T13" fmla="*/ 169 h 368"/>
                    <a:gd name="T14" fmla="*/ 5 w 87"/>
                    <a:gd name="T15" fmla="*/ 192 h 368"/>
                    <a:gd name="T16" fmla="*/ 16 w 87"/>
                    <a:gd name="T17" fmla="*/ 215 h 368"/>
                    <a:gd name="T18" fmla="*/ 27 w 87"/>
                    <a:gd name="T19" fmla="*/ 230 h 368"/>
                    <a:gd name="T20" fmla="*/ 33 w 87"/>
                    <a:gd name="T21" fmla="*/ 253 h 368"/>
                    <a:gd name="T22" fmla="*/ 38 w 87"/>
                    <a:gd name="T23" fmla="*/ 269 h 368"/>
                    <a:gd name="T24" fmla="*/ 38 w 87"/>
                    <a:gd name="T25" fmla="*/ 292 h 368"/>
                    <a:gd name="T26" fmla="*/ 38 w 87"/>
                    <a:gd name="T27" fmla="*/ 307 h 368"/>
                    <a:gd name="T28" fmla="*/ 27 w 87"/>
                    <a:gd name="T29" fmla="*/ 330 h 368"/>
                    <a:gd name="T30" fmla="*/ 22 w 87"/>
                    <a:gd name="T31" fmla="*/ 353 h 368"/>
                    <a:gd name="T32" fmla="*/ 5 w 87"/>
                    <a:gd name="T33" fmla="*/ 368 h 368"/>
                    <a:gd name="T34" fmla="*/ 87 w 87"/>
                    <a:gd name="T35" fmla="*/ 0 h 3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7"/>
                    <a:gd name="T55" fmla="*/ 0 h 368"/>
                    <a:gd name="T56" fmla="*/ 87 w 87"/>
                    <a:gd name="T57" fmla="*/ 368 h 3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7" h="368">
                      <a:moveTo>
                        <a:pt x="87" y="0"/>
                      </a:moveTo>
                      <a:lnTo>
                        <a:pt x="60" y="38"/>
                      </a:lnTo>
                      <a:lnTo>
                        <a:pt x="38" y="69"/>
                      </a:lnTo>
                      <a:lnTo>
                        <a:pt x="22" y="92"/>
                      </a:lnTo>
                      <a:lnTo>
                        <a:pt x="5" y="123"/>
                      </a:lnTo>
                      <a:lnTo>
                        <a:pt x="0" y="146"/>
                      </a:lnTo>
                      <a:lnTo>
                        <a:pt x="0" y="169"/>
                      </a:lnTo>
                      <a:lnTo>
                        <a:pt x="5" y="192"/>
                      </a:lnTo>
                      <a:lnTo>
                        <a:pt x="16" y="215"/>
                      </a:lnTo>
                      <a:lnTo>
                        <a:pt x="27" y="230"/>
                      </a:lnTo>
                      <a:lnTo>
                        <a:pt x="33" y="253"/>
                      </a:lnTo>
                      <a:lnTo>
                        <a:pt x="38" y="269"/>
                      </a:lnTo>
                      <a:lnTo>
                        <a:pt x="38" y="292"/>
                      </a:lnTo>
                      <a:lnTo>
                        <a:pt x="38" y="307"/>
                      </a:lnTo>
                      <a:lnTo>
                        <a:pt x="27" y="330"/>
                      </a:lnTo>
                      <a:lnTo>
                        <a:pt x="22" y="353"/>
                      </a:lnTo>
                      <a:lnTo>
                        <a:pt x="5" y="368"/>
                      </a:lnTo>
                      <a:lnTo>
                        <a:pt x="87" y="0"/>
                      </a:lnTo>
                      <a:close/>
                    </a:path>
                  </a:pathLst>
                </a:custGeom>
                <a:solidFill>
                  <a:srgbClr val="FFFFFF"/>
                </a:solidFill>
                <a:ln w="9525">
                  <a:noFill/>
                  <a:round/>
                  <a:headEnd/>
                  <a:tailEnd/>
                </a:ln>
              </p:spPr>
              <p:txBody>
                <a:bodyPr/>
                <a:lstStyle/>
                <a:p>
                  <a:endParaRPr lang="en-US"/>
                </a:p>
              </p:txBody>
            </p:sp>
            <p:sp>
              <p:nvSpPr>
                <p:cNvPr id="31781" name="Freeform 33"/>
                <p:cNvSpPr>
                  <a:spLocks/>
                </p:cNvSpPr>
                <p:nvPr/>
              </p:nvSpPr>
              <p:spPr bwMode="auto">
                <a:xfrm>
                  <a:off x="2239" y="2610"/>
                  <a:ext cx="87" cy="368"/>
                </a:xfrm>
                <a:custGeom>
                  <a:avLst/>
                  <a:gdLst>
                    <a:gd name="T0" fmla="*/ 87 w 87"/>
                    <a:gd name="T1" fmla="*/ 0 h 368"/>
                    <a:gd name="T2" fmla="*/ 60 w 87"/>
                    <a:gd name="T3" fmla="*/ 38 h 368"/>
                    <a:gd name="T4" fmla="*/ 38 w 87"/>
                    <a:gd name="T5" fmla="*/ 69 h 368"/>
                    <a:gd name="T6" fmla="*/ 22 w 87"/>
                    <a:gd name="T7" fmla="*/ 92 h 368"/>
                    <a:gd name="T8" fmla="*/ 5 w 87"/>
                    <a:gd name="T9" fmla="*/ 123 h 368"/>
                    <a:gd name="T10" fmla="*/ 0 w 87"/>
                    <a:gd name="T11" fmla="*/ 146 h 368"/>
                    <a:gd name="T12" fmla="*/ 0 w 87"/>
                    <a:gd name="T13" fmla="*/ 169 h 368"/>
                    <a:gd name="T14" fmla="*/ 5 w 87"/>
                    <a:gd name="T15" fmla="*/ 192 h 368"/>
                    <a:gd name="T16" fmla="*/ 16 w 87"/>
                    <a:gd name="T17" fmla="*/ 215 h 368"/>
                    <a:gd name="T18" fmla="*/ 27 w 87"/>
                    <a:gd name="T19" fmla="*/ 230 h 368"/>
                    <a:gd name="T20" fmla="*/ 33 w 87"/>
                    <a:gd name="T21" fmla="*/ 253 h 368"/>
                    <a:gd name="T22" fmla="*/ 38 w 87"/>
                    <a:gd name="T23" fmla="*/ 269 h 368"/>
                    <a:gd name="T24" fmla="*/ 38 w 87"/>
                    <a:gd name="T25" fmla="*/ 292 h 368"/>
                    <a:gd name="T26" fmla="*/ 38 w 87"/>
                    <a:gd name="T27" fmla="*/ 307 h 368"/>
                    <a:gd name="T28" fmla="*/ 27 w 87"/>
                    <a:gd name="T29" fmla="*/ 330 h 368"/>
                    <a:gd name="T30" fmla="*/ 22 w 87"/>
                    <a:gd name="T31" fmla="*/ 353 h 368"/>
                    <a:gd name="T32" fmla="*/ 5 w 87"/>
                    <a:gd name="T33" fmla="*/ 368 h 3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7"/>
                    <a:gd name="T52" fmla="*/ 0 h 368"/>
                    <a:gd name="T53" fmla="*/ 87 w 87"/>
                    <a:gd name="T54" fmla="*/ 368 h 3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7" h="368">
                      <a:moveTo>
                        <a:pt x="87" y="0"/>
                      </a:moveTo>
                      <a:lnTo>
                        <a:pt x="60" y="38"/>
                      </a:lnTo>
                      <a:lnTo>
                        <a:pt x="38" y="69"/>
                      </a:lnTo>
                      <a:lnTo>
                        <a:pt x="22" y="92"/>
                      </a:lnTo>
                      <a:lnTo>
                        <a:pt x="5" y="123"/>
                      </a:lnTo>
                      <a:lnTo>
                        <a:pt x="0" y="146"/>
                      </a:lnTo>
                      <a:lnTo>
                        <a:pt x="0" y="169"/>
                      </a:lnTo>
                      <a:lnTo>
                        <a:pt x="5" y="192"/>
                      </a:lnTo>
                      <a:lnTo>
                        <a:pt x="16" y="215"/>
                      </a:lnTo>
                      <a:lnTo>
                        <a:pt x="27" y="230"/>
                      </a:lnTo>
                      <a:lnTo>
                        <a:pt x="33" y="253"/>
                      </a:lnTo>
                      <a:lnTo>
                        <a:pt x="38" y="269"/>
                      </a:lnTo>
                      <a:lnTo>
                        <a:pt x="38" y="292"/>
                      </a:lnTo>
                      <a:lnTo>
                        <a:pt x="38" y="307"/>
                      </a:lnTo>
                      <a:lnTo>
                        <a:pt x="27" y="330"/>
                      </a:lnTo>
                      <a:lnTo>
                        <a:pt x="22" y="353"/>
                      </a:lnTo>
                      <a:lnTo>
                        <a:pt x="5" y="368"/>
                      </a:lnTo>
                    </a:path>
                  </a:pathLst>
                </a:custGeom>
                <a:noFill/>
                <a:ln w="7938">
                  <a:solidFill>
                    <a:srgbClr val="000000"/>
                  </a:solidFill>
                  <a:round/>
                  <a:headEnd/>
                  <a:tailEnd/>
                </a:ln>
              </p:spPr>
              <p:txBody>
                <a:bodyPr/>
                <a:lstStyle/>
                <a:p>
                  <a:endParaRPr lang="en-US"/>
                </a:p>
              </p:txBody>
            </p:sp>
            <p:sp>
              <p:nvSpPr>
                <p:cNvPr id="31782" name="Line 34"/>
                <p:cNvSpPr>
                  <a:spLocks noChangeShapeType="1"/>
                </p:cNvSpPr>
                <p:nvPr/>
              </p:nvSpPr>
              <p:spPr bwMode="auto">
                <a:xfrm flipH="1">
                  <a:off x="2326" y="2610"/>
                  <a:ext cx="278" cy="1"/>
                </a:xfrm>
                <a:prstGeom prst="line">
                  <a:avLst/>
                </a:prstGeom>
                <a:noFill/>
                <a:ln w="7938">
                  <a:solidFill>
                    <a:srgbClr val="000000"/>
                  </a:solidFill>
                  <a:round/>
                  <a:headEnd/>
                  <a:tailEnd/>
                </a:ln>
              </p:spPr>
              <p:txBody>
                <a:bodyPr/>
                <a:lstStyle/>
                <a:p>
                  <a:endParaRPr lang="en-US"/>
                </a:p>
              </p:txBody>
            </p:sp>
            <p:sp>
              <p:nvSpPr>
                <p:cNvPr id="31783" name="Line 35"/>
                <p:cNvSpPr>
                  <a:spLocks noChangeShapeType="1"/>
                </p:cNvSpPr>
                <p:nvPr/>
              </p:nvSpPr>
              <p:spPr bwMode="auto">
                <a:xfrm flipH="1">
                  <a:off x="2244" y="2978"/>
                  <a:ext cx="284" cy="1"/>
                </a:xfrm>
                <a:prstGeom prst="line">
                  <a:avLst/>
                </a:prstGeom>
                <a:noFill/>
                <a:ln w="7938">
                  <a:solidFill>
                    <a:srgbClr val="000000"/>
                  </a:solidFill>
                  <a:round/>
                  <a:headEnd/>
                  <a:tailEnd/>
                </a:ln>
              </p:spPr>
              <p:txBody>
                <a:bodyPr/>
                <a:lstStyle/>
                <a:p>
                  <a:endParaRPr lang="en-US"/>
                </a:p>
              </p:txBody>
            </p:sp>
          </p:grpSp>
          <p:sp>
            <p:nvSpPr>
              <p:cNvPr id="31774" name="Rectangle 37"/>
              <p:cNvSpPr>
                <a:spLocks noChangeArrowheads="1"/>
              </p:cNvSpPr>
              <p:nvPr/>
            </p:nvSpPr>
            <p:spPr bwMode="auto">
              <a:xfrm>
                <a:off x="2288" y="2687"/>
                <a:ext cx="301" cy="276"/>
              </a:xfrm>
              <a:prstGeom prst="rect">
                <a:avLst/>
              </a:prstGeom>
              <a:noFill/>
              <a:ln w="9525">
                <a:noFill/>
                <a:miter lim="800000"/>
                <a:headEnd/>
                <a:tailEnd/>
              </a:ln>
            </p:spPr>
            <p:txBody>
              <a:bodyPr lIns="0" tIns="0" rIns="0" bIns="0">
                <a:spAutoFit/>
              </a:bodyPr>
              <a:lstStyle/>
              <a:p>
                <a:r>
                  <a:rPr lang="en-US" sz="1600">
                    <a:solidFill>
                      <a:srgbClr val="000000"/>
                    </a:solidFill>
                    <a:latin typeface="Arial" charset="0"/>
                  </a:rPr>
                  <a:t>Program</a:t>
                </a:r>
              </a:p>
              <a:p>
                <a:r>
                  <a:rPr lang="en-US" sz="1600">
                    <a:solidFill>
                      <a:srgbClr val="000000"/>
                    </a:solidFill>
                    <a:latin typeface="Arial" charset="0"/>
                  </a:rPr>
                  <a:t>executable</a:t>
                </a:r>
              </a:p>
              <a:p>
                <a:r>
                  <a:rPr lang="en-US" sz="1600">
                    <a:solidFill>
                      <a:srgbClr val="000000"/>
                    </a:solidFill>
                    <a:latin typeface="Arial" charset="0"/>
                  </a:rPr>
                  <a:t>code</a:t>
                </a:r>
                <a:endParaRPr lang="en-US" sz="1600">
                  <a:latin typeface="Arial" charset="0"/>
                </a:endParaRPr>
              </a:p>
            </p:txBody>
          </p:sp>
          <p:sp>
            <p:nvSpPr>
              <p:cNvPr id="31775" name="Rectangle 38"/>
              <p:cNvSpPr>
                <a:spLocks noChangeArrowheads="1"/>
              </p:cNvSpPr>
              <p:nvPr/>
            </p:nvSpPr>
            <p:spPr bwMode="auto">
              <a:xfrm>
                <a:off x="2310" y="2779"/>
                <a:ext cx="1" cy="137"/>
              </a:xfrm>
              <a:prstGeom prst="rect">
                <a:avLst/>
              </a:prstGeom>
              <a:noFill/>
              <a:ln w="9525">
                <a:noFill/>
                <a:miter lim="800000"/>
                <a:headEnd/>
                <a:tailEnd/>
              </a:ln>
            </p:spPr>
            <p:txBody>
              <a:bodyPr wrap="none" lIns="0" tIns="0" rIns="0" bIns="0">
                <a:spAutoFit/>
              </a:bodyPr>
              <a:lstStyle/>
              <a:p>
                <a:endParaRPr lang="en-GB" sz="2400">
                  <a:latin typeface="Arial" charset="0"/>
                </a:endParaRPr>
              </a:p>
            </p:txBody>
          </p:sp>
        </p:grpSp>
        <p:sp>
          <p:nvSpPr>
            <p:cNvPr id="31768" name="Line 96"/>
            <p:cNvSpPr>
              <a:spLocks noChangeShapeType="1"/>
            </p:cNvSpPr>
            <p:nvPr/>
          </p:nvSpPr>
          <p:spPr bwMode="auto">
            <a:xfrm flipH="1">
              <a:off x="3936" y="1440"/>
              <a:ext cx="720" cy="192"/>
            </a:xfrm>
            <a:prstGeom prst="line">
              <a:avLst/>
            </a:prstGeom>
            <a:noFill/>
            <a:ln w="9525">
              <a:solidFill>
                <a:schemeClr val="tx1"/>
              </a:solidFill>
              <a:round/>
              <a:headEnd/>
              <a:tailEnd type="triangle" w="med" len="med"/>
            </a:ln>
          </p:spPr>
          <p:txBody>
            <a:bodyPr/>
            <a:lstStyle/>
            <a:p>
              <a:endParaRPr lang="en-US"/>
            </a:p>
          </p:txBody>
        </p:sp>
        <p:sp>
          <p:nvSpPr>
            <p:cNvPr id="31769" name="Freeform 98"/>
            <p:cNvSpPr>
              <a:spLocks/>
            </p:cNvSpPr>
            <p:nvPr/>
          </p:nvSpPr>
          <p:spPr bwMode="auto">
            <a:xfrm>
              <a:off x="3456" y="1824"/>
              <a:ext cx="1488" cy="1392"/>
            </a:xfrm>
            <a:custGeom>
              <a:avLst/>
              <a:gdLst>
                <a:gd name="T0" fmla="*/ 0 w 1680"/>
                <a:gd name="T1" fmla="*/ 6594 h 1296"/>
                <a:gd name="T2" fmla="*/ 0 w 1680"/>
                <a:gd name="T3" fmla="*/ 11871 h 1296"/>
                <a:gd name="T4" fmla="*/ 39 w 1680"/>
                <a:gd name="T5" fmla="*/ 11871 h 1296"/>
                <a:gd name="T6" fmla="*/ 39 w 1680"/>
                <a:gd name="T7" fmla="*/ 0 h 1296"/>
                <a:gd name="T8" fmla="*/ 0 60000 65536"/>
                <a:gd name="T9" fmla="*/ 0 60000 65536"/>
                <a:gd name="T10" fmla="*/ 0 60000 65536"/>
                <a:gd name="T11" fmla="*/ 0 60000 65536"/>
                <a:gd name="T12" fmla="*/ 0 w 1680"/>
                <a:gd name="T13" fmla="*/ 0 h 1296"/>
                <a:gd name="T14" fmla="*/ 1680 w 1680"/>
                <a:gd name="T15" fmla="*/ 1296 h 1296"/>
              </a:gdLst>
              <a:ahLst/>
              <a:cxnLst>
                <a:cxn ang="T8">
                  <a:pos x="T0" y="T1"/>
                </a:cxn>
                <a:cxn ang="T9">
                  <a:pos x="T2" y="T3"/>
                </a:cxn>
                <a:cxn ang="T10">
                  <a:pos x="T4" y="T5"/>
                </a:cxn>
                <a:cxn ang="T11">
                  <a:pos x="T6" y="T7"/>
                </a:cxn>
              </a:cxnLst>
              <a:rect l="T12" t="T13" r="T14" b="T15"/>
              <a:pathLst>
                <a:path w="1680" h="1296">
                  <a:moveTo>
                    <a:pt x="0" y="720"/>
                  </a:moveTo>
                  <a:lnTo>
                    <a:pt x="0" y="1296"/>
                  </a:lnTo>
                  <a:lnTo>
                    <a:pt x="1680" y="1296"/>
                  </a:lnTo>
                  <a:lnTo>
                    <a:pt x="1680" y="0"/>
                  </a:lnTo>
                </a:path>
              </a:pathLst>
            </a:custGeom>
            <a:noFill/>
            <a:ln w="9525">
              <a:solidFill>
                <a:schemeClr val="tx1"/>
              </a:solidFill>
              <a:round/>
              <a:headEnd/>
              <a:tailEnd type="arrow" w="med" len="med"/>
            </a:ln>
          </p:spPr>
          <p:txBody>
            <a:bodyPr/>
            <a:lstStyle/>
            <a:p>
              <a:endParaRPr lang="en-US"/>
            </a:p>
          </p:txBody>
        </p:sp>
        <p:sp>
          <p:nvSpPr>
            <p:cNvPr id="31770" name="Rectangle 99"/>
            <p:cNvSpPr>
              <a:spLocks noChangeArrowheads="1"/>
            </p:cNvSpPr>
            <p:nvPr/>
          </p:nvSpPr>
          <p:spPr bwMode="auto">
            <a:xfrm>
              <a:off x="4795" y="1035"/>
              <a:ext cx="581" cy="192"/>
            </a:xfrm>
            <a:prstGeom prst="rect">
              <a:avLst/>
            </a:prstGeom>
            <a:noFill/>
            <a:ln w="9525">
              <a:noFill/>
              <a:miter lim="800000"/>
              <a:headEnd/>
              <a:tailEnd/>
            </a:ln>
          </p:spPr>
          <p:txBody>
            <a:bodyPr wrap="none">
              <a:spAutoFit/>
            </a:bodyPr>
            <a:lstStyle/>
            <a:p>
              <a:r>
                <a:rPr lang="en-US" sz="1400" b="1" dirty="0">
                  <a:solidFill>
                    <a:srgbClr val="000000"/>
                  </a:solidFill>
                  <a:latin typeface="Arial" charset="0"/>
                </a:rPr>
                <a:t>prog.exe</a:t>
              </a:r>
            </a:p>
          </p:txBody>
        </p:sp>
        <p:sp>
          <p:nvSpPr>
            <p:cNvPr id="31771" name="Rectangle 105"/>
            <p:cNvSpPr>
              <a:spLocks noChangeArrowheads="1"/>
            </p:cNvSpPr>
            <p:nvPr/>
          </p:nvSpPr>
          <p:spPr bwMode="auto">
            <a:xfrm>
              <a:off x="4272" y="3022"/>
              <a:ext cx="244" cy="231"/>
            </a:xfrm>
            <a:prstGeom prst="rect">
              <a:avLst/>
            </a:prstGeom>
            <a:noFill/>
            <a:ln w="9525">
              <a:noFill/>
              <a:miter lim="800000"/>
              <a:headEnd/>
              <a:tailEnd/>
            </a:ln>
          </p:spPr>
          <p:txBody>
            <a:bodyPr wrap="none">
              <a:spAutoFit/>
            </a:bodyPr>
            <a:lstStyle/>
            <a:p>
              <a:r>
                <a:rPr lang="en-US" dirty="0">
                  <a:highlight>
                    <a:srgbClr val="FFFF00"/>
                  </a:highlight>
                  <a:sym typeface="Wingdings 2" pitchFamily="18" charset="2"/>
                </a:rPr>
                <a:t></a:t>
              </a:r>
            </a:p>
          </p:txBody>
        </p:sp>
        <p:sp>
          <p:nvSpPr>
            <p:cNvPr id="31772" name="Rectangle 106"/>
            <p:cNvSpPr>
              <a:spLocks noChangeArrowheads="1"/>
            </p:cNvSpPr>
            <p:nvPr/>
          </p:nvSpPr>
          <p:spPr bwMode="auto">
            <a:xfrm>
              <a:off x="4128" y="1342"/>
              <a:ext cx="244" cy="231"/>
            </a:xfrm>
            <a:prstGeom prst="rect">
              <a:avLst/>
            </a:prstGeom>
            <a:noFill/>
            <a:ln w="9525">
              <a:noFill/>
              <a:miter lim="800000"/>
              <a:headEnd/>
              <a:tailEnd/>
            </a:ln>
          </p:spPr>
          <p:txBody>
            <a:bodyPr wrap="none">
              <a:spAutoFit/>
            </a:bodyPr>
            <a:lstStyle/>
            <a:p>
              <a:r>
                <a:rPr lang="en-US">
                  <a:sym typeface="Wingdings 2" pitchFamily="18" charset="2"/>
                </a:rPr>
                <a:t></a:t>
              </a:r>
            </a:p>
          </p:txBody>
        </p:sp>
      </p:grpSp>
      <p:grpSp>
        <p:nvGrpSpPr>
          <p:cNvPr id="7" name="Group 111"/>
          <p:cNvGrpSpPr>
            <a:grpSpLocks/>
          </p:cNvGrpSpPr>
          <p:nvPr/>
        </p:nvGrpSpPr>
        <p:grpSpPr bwMode="auto">
          <a:xfrm>
            <a:off x="6096000" y="3827462"/>
            <a:ext cx="609600" cy="914400"/>
            <a:chOff x="3840" y="1872"/>
            <a:chExt cx="384" cy="576"/>
          </a:xfrm>
        </p:grpSpPr>
        <p:sp>
          <p:nvSpPr>
            <p:cNvPr id="31765" name="Freeform 100"/>
            <p:cNvSpPr>
              <a:spLocks/>
            </p:cNvSpPr>
            <p:nvPr/>
          </p:nvSpPr>
          <p:spPr bwMode="auto">
            <a:xfrm>
              <a:off x="3840" y="1872"/>
              <a:ext cx="192" cy="576"/>
            </a:xfrm>
            <a:custGeom>
              <a:avLst/>
              <a:gdLst>
                <a:gd name="T0" fmla="*/ 0 w 192"/>
                <a:gd name="T1" fmla="*/ 52 h 624"/>
                <a:gd name="T2" fmla="*/ 0 w 192"/>
                <a:gd name="T3" fmla="*/ 41 h 624"/>
                <a:gd name="T4" fmla="*/ 192 w 192"/>
                <a:gd name="T5" fmla="*/ 41 h 624"/>
                <a:gd name="T6" fmla="*/ 192 w 192"/>
                <a:gd name="T7" fmla="*/ 0 h 624"/>
                <a:gd name="T8" fmla="*/ 48 w 192"/>
                <a:gd name="T9" fmla="*/ 0 h 624"/>
                <a:gd name="T10" fmla="*/ 0 60000 65536"/>
                <a:gd name="T11" fmla="*/ 0 60000 65536"/>
                <a:gd name="T12" fmla="*/ 0 60000 65536"/>
                <a:gd name="T13" fmla="*/ 0 60000 65536"/>
                <a:gd name="T14" fmla="*/ 0 60000 65536"/>
                <a:gd name="T15" fmla="*/ 0 w 192"/>
                <a:gd name="T16" fmla="*/ 0 h 624"/>
                <a:gd name="T17" fmla="*/ 192 w 192"/>
                <a:gd name="T18" fmla="*/ 624 h 624"/>
              </a:gdLst>
              <a:ahLst/>
              <a:cxnLst>
                <a:cxn ang="T10">
                  <a:pos x="T0" y="T1"/>
                </a:cxn>
                <a:cxn ang="T11">
                  <a:pos x="T2" y="T3"/>
                </a:cxn>
                <a:cxn ang="T12">
                  <a:pos x="T4" y="T5"/>
                </a:cxn>
                <a:cxn ang="T13">
                  <a:pos x="T6" y="T7"/>
                </a:cxn>
                <a:cxn ang="T14">
                  <a:pos x="T8" y="T9"/>
                </a:cxn>
              </a:cxnLst>
              <a:rect l="T15" t="T16" r="T17" b="T18"/>
              <a:pathLst>
                <a:path w="192" h="624">
                  <a:moveTo>
                    <a:pt x="0" y="624"/>
                  </a:moveTo>
                  <a:lnTo>
                    <a:pt x="0" y="480"/>
                  </a:lnTo>
                  <a:lnTo>
                    <a:pt x="192" y="480"/>
                  </a:lnTo>
                  <a:lnTo>
                    <a:pt x="192" y="0"/>
                  </a:lnTo>
                  <a:lnTo>
                    <a:pt x="48" y="0"/>
                  </a:lnTo>
                </a:path>
              </a:pathLst>
            </a:custGeom>
            <a:noFill/>
            <a:ln w="9525">
              <a:solidFill>
                <a:schemeClr val="tx1"/>
              </a:solidFill>
              <a:round/>
              <a:headEnd/>
              <a:tailEnd type="arrow" w="med" len="med"/>
            </a:ln>
          </p:spPr>
          <p:txBody>
            <a:bodyPr/>
            <a:lstStyle/>
            <a:p>
              <a:endParaRPr lang="en-US"/>
            </a:p>
          </p:txBody>
        </p:sp>
        <p:sp>
          <p:nvSpPr>
            <p:cNvPr id="31766" name="Rectangle 107"/>
            <p:cNvSpPr>
              <a:spLocks noChangeArrowheads="1"/>
            </p:cNvSpPr>
            <p:nvPr/>
          </p:nvSpPr>
          <p:spPr bwMode="auto">
            <a:xfrm>
              <a:off x="3980" y="1968"/>
              <a:ext cx="244" cy="231"/>
            </a:xfrm>
            <a:prstGeom prst="rect">
              <a:avLst/>
            </a:prstGeom>
            <a:noFill/>
            <a:ln w="9525">
              <a:noFill/>
              <a:miter lim="800000"/>
              <a:headEnd/>
              <a:tailEnd/>
            </a:ln>
          </p:spPr>
          <p:txBody>
            <a:bodyPr wrap="none">
              <a:spAutoFit/>
            </a:bodyPr>
            <a:lstStyle/>
            <a:p>
              <a:r>
                <a:rPr lang="en-US" dirty="0">
                  <a:highlight>
                    <a:srgbClr val="FFFF00"/>
                  </a:highlight>
                  <a:sym typeface="Wingdings 2" pitchFamily="18" charset="2"/>
                </a:rPr>
                <a:t></a:t>
              </a:r>
            </a:p>
          </p:txBody>
        </p:sp>
      </p:grpSp>
      <p:sp>
        <p:nvSpPr>
          <p:cNvPr id="456812" name="Rectangle 108"/>
          <p:cNvSpPr>
            <a:spLocks noChangeArrowheads="1"/>
          </p:cNvSpPr>
          <p:nvPr/>
        </p:nvSpPr>
        <p:spPr bwMode="auto">
          <a:xfrm>
            <a:off x="4343400" y="3308350"/>
            <a:ext cx="387350" cy="366712"/>
          </a:xfrm>
          <a:prstGeom prst="rect">
            <a:avLst/>
          </a:prstGeom>
          <a:noFill/>
          <a:ln w="9525">
            <a:noFill/>
            <a:miter lim="800000"/>
            <a:headEnd/>
            <a:tailEnd/>
          </a:ln>
        </p:spPr>
        <p:txBody>
          <a:bodyPr wrap="none">
            <a:spAutoFit/>
          </a:bodyPr>
          <a:lstStyle/>
          <a:p>
            <a:r>
              <a:rPr lang="en-US">
                <a:sym typeface="Wingdings 2" pitchFamily="18" charset="2"/>
              </a:rPr>
              <a:t></a:t>
            </a:r>
          </a:p>
        </p:txBody>
      </p:sp>
      <p:sp>
        <p:nvSpPr>
          <p:cNvPr id="5" name="Rectangle 4"/>
          <p:cNvSpPr/>
          <p:nvPr/>
        </p:nvSpPr>
        <p:spPr>
          <a:xfrm>
            <a:off x="457200" y="1295400"/>
            <a:ext cx="8484577" cy="812530"/>
          </a:xfrm>
          <a:prstGeom prst="rect">
            <a:avLst/>
          </a:prstGeom>
        </p:spPr>
        <p:txBody>
          <a:bodyPr wrap="square">
            <a:spAutoFit/>
          </a:bodyPr>
          <a:lstStyle/>
          <a:p>
            <a:pPr marL="285750" indent="-285750">
              <a:lnSpc>
                <a:spcPct val="130000"/>
              </a:lnSpc>
              <a:buFont typeface="Wingdings" pitchFamily="2" charset="2"/>
              <a:buChar char="Ø"/>
            </a:pPr>
            <a:r>
              <a:rPr lang="en-US" dirty="0">
                <a:latin typeface="Arial" pitchFamily="34" charset="0"/>
              </a:rPr>
              <a:t>Use </a:t>
            </a:r>
            <a:r>
              <a:rPr lang="en-US" b="1" dirty="0" err="1">
                <a:latin typeface="Arial" pitchFamily="34" charset="0"/>
              </a:rPr>
              <a:t>int</a:t>
            </a:r>
            <a:r>
              <a:rPr lang="en-US" b="1" dirty="0">
                <a:latin typeface="Arial" pitchFamily="34" charset="0"/>
              </a:rPr>
              <a:t> fork( ) </a:t>
            </a:r>
            <a:r>
              <a:rPr lang="en-US" dirty="0">
                <a:latin typeface="Arial" pitchFamily="34" charset="0"/>
              </a:rPr>
              <a:t>system call to create a duplicate of the parent process; </a:t>
            </a:r>
          </a:p>
          <a:p>
            <a:pPr marL="285750" indent="-285750">
              <a:lnSpc>
                <a:spcPct val="130000"/>
              </a:lnSpc>
              <a:buFont typeface="Wingdings" pitchFamily="2" charset="2"/>
              <a:buChar char="Ø"/>
            </a:pPr>
            <a:r>
              <a:rPr lang="en-US" dirty="0">
                <a:latin typeface="Arial" pitchFamily="34" charset="0"/>
              </a:rPr>
              <a:t>Use </a:t>
            </a:r>
            <a:r>
              <a:rPr lang="en-US" b="1" dirty="0" err="1">
                <a:latin typeface="Arial" pitchFamily="34" charset="0"/>
              </a:rPr>
              <a:t>int</a:t>
            </a:r>
            <a:r>
              <a:rPr lang="en-US" b="1" dirty="0">
                <a:latin typeface="Arial" pitchFamily="34" charset="0"/>
              </a:rPr>
              <a:t> </a:t>
            </a:r>
            <a:r>
              <a:rPr lang="en-US" b="1" dirty="0" err="1">
                <a:latin typeface="Arial" pitchFamily="34" charset="0"/>
              </a:rPr>
              <a:t>execl</a:t>
            </a:r>
            <a:r>
              <a:rPr lang="en-US" b="1" dirty="0">
                <a:latin typeface="Arial" pitchFamily="34" charset="0"/>
              </a:rPr>
              <a:t>() </a:t>
            </a:r>
            <a:r>
              <a:rPr lang="en-US" dirty="0">
                <a:latin typeface="Arial" pitchFamily="34" charset="0"/>
              </a:rPr>
              <a:t>system call to change the parent-copy process to child process </a:t>
            </a:r>
          </a:p>
        </p:txBody>
      </p:sp>
    </p:spTree>
    <p:extLst>
      <p:ext uri="{BB962C8B-B14F-4D97-AF65-F5344CB8AC3E}">
        <p14:creationId xmlns:p14="http://schemas.microsoft.com/office/powerpoint/2010/main" val="3848321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mph" presetSubtype="0" fill="hold" grpId="0" nodeType="clickEffect">
                                  <p:stCondLst>
                                    <p:cond delay="0"/>
                                  </p:stCondLst>
                                  <p:childTnLst>
                                    <p:animRot by="21600000">
                                      <p:cBhvr>
                                        <p:cTn id="6" dur="2000" fill="hold"/>
                                        <p:tgtEl>
                                          <p:spTgt spid="456726"/>
                                        </p:tgtEl>
                                        <p:attrNameLst>
                                          <p:attrName>r</p:attrName>
                                        </p:attrNameLst>
                                      </p:cBhvr>
                                    </p:animRot>
                                  </p:childTnLst>
                                </p:cTn>
                              </p:par>
                            </p:childTnLst>
                          </p:cTn>
                        </p:par>
                        <p:par>
                          <p:cTn id="7" fill="hold" nodeType="afterGroup">
                            <p:stCondLst>
                              <p:cond delay="2000"/>
                            </p:stCondLst>
                            <p:childTnLst>
                              <p:par>
                                <p:cTn id="8" presetID="22" presetClass="entr" presetSubtype="8"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nodeType="afterGroup">
                            <p:stCondLst>
                              <p:cond delay="2500"/>
                            </p:stCondLst>
                            <p:childTnLst>
                              <p:par>
                                <p:cTn id="12" presetID="2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left)">
                                      <p:cBhvr>
                                        <p:cTn id="14" dur="500"/>
                                        <p:tgtEl>
                                          <p:spTgt spid="2"/>
                                        </p:tgtEl>
                                      </p:cBhvr>
                                    </p:animEffect>
                                  </p:childTnLst>
                                </p:cTn>
                              </p:par>
                            </p:childTnLst>
                          </p:cTn>
                        </p:par>
                        <p:par>
                          <p:cTn id="15" fill="hold" nodeType="afterGroup">
                            <p:stCondLst>
                              <p:cond delay="3000"/>
                            </p:stCondLst>
                            <p:childTnLst>
                              <p:par>
                                <p:cTn id="16" presetID="22" presetClass="entr" presetSubtype="8" fill="hold" grpId="0" nodeType="afterEffect">
                                  <p:stCondLst>
                                    <p:cond delay="0"/>
                                  </p:stCondLst>
                                  <p:childTnLst>
                                    <p:set>
                                      <p:cBhvr>
                                        <p:cTn id="17" dur="1" fill="hold">
                                          <p:stCondLst>
                                            <p:cond delay="0"/>
                                          </p:stCondLst>
                                        </p:cTn>
                                        <p:tgtEl>
                                          <p:spTgt spid="456808"/>
                                        </p:tgtEl>
                                        <p:attrNameLst>
                                          <p:attrName>style.visibility</p:attrName>
                                        </p:attrNameLst>
                                      </p:cBhvr>
                                      <p:to>
                                        <p:strVal val="visible"/>
                                      </p:to>
                                    </p:set>
                                    <p:animEffect transition="in" filter="wipe(left)">
                                      <p:cBhvr>
                                        <p:cTn id="18" dur="500"/>
                                        <p:tgtEl>
                                          <p:spTgt spid="456808"/>
                                        </p:tgtEl>
                                      </p:cBhvr>
                                    </p:animEffect>
                                  </p:childTnLst>
                                </p:cTn>
                              </p:par>
                            </p:childTnLst>
                          </p:cTn>
                        </p:par>
                        <p:par>
                          <p:cTn id="19" fill="hold" nodeType="afterGroup">
                            <p:stCondLst>
                              <p:cond delay="3500"/>
                            </p:stCondLst>
                            <p:childTnLst>
                              <p:par>
                                <p:cTn id="20" presetID="22" presetClass="entr" presetSubtype="8" fill="hold" grpId="0" nodeType="afterEffect">
                                  <p:stCondLst>
                                    <p:cond delay="0"/>
                                  </p:stCondLst>
                                  <p:childTnLst>
                                    <p:set>
                                      <p:cBhvr>
                                        <p:cTn id="21" dur="1" fill="hold">
                                          <p:stCondLst>
                                            <p:cond delay="0"/>
                                          </p:stCondLst>
                                        </p:cTn>
                                        <p:tgtEl>
                                          <p:spTgt spid="456792"/>
                                        </p:tgtEl>
                                        <p:attrNameLst>
                                          <p:attrName>style.visibility</p:attrName>
                                        </p:attrNameLst>
                                      </p:cBhvr>
                                      <p:to>
                                        <p:strVal val="visible"/>
                                      </p:to>
                                    </p:set>
                                    <p:animEffect transition="in" filter="wipe(left)">
                                      <p:cBhvr>
                                        <p:cTn id="22" dur="500"/>
                                        <p:tgtEl>
                                          <p:spTgt spid="45679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mph" presetSubtype="0" fill="hold" grpId="1" nodeType="clickEffect">
                                  <p:stCondLst>
                                    <p:cond delay="0"/>
                                  </p:stCondLst>
                                  <p:childTnLst>
                                    <p:animRot by="21600000">
                                      <p:cBhvr>
                                        <p:cTn id="26" dur="2000" fill="hold"/>
                                        <p:tgtEl>
                                          <p:spTgt spid="456792"/>
                                        </p:tgtEl>
                                        <p:attrNameLst>
                                          <p:attrName>r</p:attrName>
                                        </p:attrNameLst>
                                      </p:cBhvr>
                                    </p:animRot>
                                  </p:childTnLst>
                                </p:cTn>
                              </p:par>
                            </p:childTnLst>
                          </p:cTn>
                        </p:par>
                        <p:par>
                          <p:cTn id="27" fill="hold" nodeType="afterGroup">
                            <p:stCondLst>
                              <p:cond delay="2000"/>
                            </p:stCondLst>
                            <p:childTnLst>
                              <p:par>
                                <p:cTn id="28" presetID="22" presetClass="entr" presetSubtype="4"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down)">
                                      <p:cBhvr>
                                        <p:cTn id="30" dur="500"/>
                                        <p:tgtEl>
                                          <p:spTgt spid="7"/>
                                        </p:tgtEl>
                                      </p:cBhvr>
                                    </p:animEffect>
                                  </p:childTnLst>
                                </p:cTn>
                              </p:par>
                            </p:childTnLst>
                          </p:cTn>
                        </p:par>
                        <p:par>
                          <p:cTn id="31" fill="hold" nodeType="afterGroup">
                            <p:stCondLst>
                              <p:cond delay="2500"/>
                            </p:stCondLst>
                            <p:childTnLst>
                              <p:par>
                                <p:cTn id="32" presetID="22" presetClass="entr" presetSubtype="4"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down)">
                                      <p:cBhvr>
                                        <p:cTn id="34" dur="500"/>
                                        <p:tgtEl>
                                          <p:spTgt spid="4"/>
                                        </p:tgtEl>
                                      </p:cBhvr>
                                    </p:animEffect>
                                  </p:childTnLst>
                                </p:cTn>
                              </p:par>
                            </p:childTnLst>
                          </p:cTn>
                        </p:par>
                        <p:par>
                          <p:cTn id="35" fill="hold" nodeType="afterGroup">
                            <p:stCondLst>
                              <p:cond delay="3000"/>
                            </p:stCondLst>
                            <p:childTnLst>
                              <p:par>
                                <p:cTn id="36" presetID="4" presetClass="entr" presetSubtype="16" fill="hold" grpId="1" nodeType="afterEffect">
                                  <p:stCondLst>
                                    <p:cond delay="0"/>
                                  </p:stCondLst>
                                  <p:childTnLst>
                                    <p:set>
                                      <p:cBhvr>
                                        <p:cTn id="37" dur="1" fill="hold">
                                          <p:stCondLst>
                                            <p:cond delay="0"/>
                                          </p:stCondLst>
                                        </p:cTn>
                                        <p:tgtEl>
                                          <p:spTgt spid="456812"/>
                                        </p:tgtEl>
                                        <p:attrNameLst>
                                          <p:attrName>style.visibility</p:attrName>
                                        </p:attrNameLst>
                                      </p:cBhvr>
                                      <p:to>
                                        <p:strVal val="visible"/>
                                      </p:to>
                                    </p:set>
                                    <p:animEffect transition="in" filter="box(in)">
                                      <p:cBhvr>
                                        <p:cTn id="38" dur="500"/>
                                        <p:tgtEl>
                                          <p:spTgt spid="456812"/>
                                        </p:tgtEl>
                                      </p:cBhvr>
                                    </p:animEffect>
                                  </p:childTnLst>
                                </p:cTn>
                              </p:par>
                              <p:par>
                                <p:cTn id="39" presetID="8" presetClass="emph" presetSubtype="0" fill="hold" grpId="0" nodeType="withEffect">
                                  <p:stCondLst>
                                    <p:cond delay="0"/>
                                  </p:stCondLst>
                                  <p:childTnLst>
                                    <p:animRot by="21600000">
                                      <p:cBhvr>
                                        <p:cTn id="40" dur="2000" fill="hold"/>
                                        <p:tgtEl>
                                          <p:spTgt spid="4568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26" grpId="0"/>
      <p:bldP spid="456792" grpId="0"/>
      <p:bldP spid="456792" grpId="1"/>
      <p:bldP spid="456808" grpId="0"/>
      <p:bldP spid="456812" grpId="0"/>
      <p:bldP spid="456812" grpId="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52400"/>
            <a:ext cx="8001000" cy="623888"/>
          </a:xfrm>
        </p:spPr>
        <p:txBody>
          <a:bodyPr/>
          <a:lstStyle/>
          <a:p>
            <a:pPr algn="ctr"/>
            <a:r>
              <a:rPr lang="en-US" dirty="0"/>
              <a:t>Case Study: Writing a UNIX Shell: </a:t>
            </a:r>
            <a:r>
              <a:rPr lang="en-US" dirty="0" err="1"/>
              <a:t>SimShell</a:t>
            </a:r>
            <a:endParaRPr lang="en-US" dirty="0"/>
          </a:p>
        </p:txBody>
      </p:sp>
      <p:sp>
        <p:nvSpPr>
          <p:cNvPr id="3" name="Content Placeholder 2"/>
          <p:cNvSpPr>
            <a:spLocks noGrp="1"/>
          </p:cNvSpPr>
          <p:nvPr>
            <p:ph idx="1"/>
          </p:nvPr>
        </p:nvSpPr>
        <p:spPr>
          <a:xfrm>
            <a:off x="457200" y="1371600"/>
            <a:ext cx="8269288" cy="5105400"/>
          </a:xfrm>
        </p:spPr>
        <p:txBody>
          <a:bodyPr/>
          <a:lstStyle/>
          <a:p>
            <a:r>
              <a:rPr lang="en-US" dirty="0" err="1"/>
              <a:t>SimShell</a:t>
            </a:r>
            <a:r>
              <a:rPr lang="en-US" dirty="0"/>
              <a:t> is  a simple command Line Interpreter;</a:t>
            </a:r>
          </a:p>
          <a:p>
            <a:r>
              <a:rPr lang="en-US" dirty="0"/>
              <a:t>When </a:t>
            </a:r>
            <a:r>
              <a:rPr lang="en-US" dirty="0" err="1"/>
              <a:t>SimShell</a:t>
            </a:r>
            <a:r>
              <a:rPr lang="en-US" dirty="0"/>
              <a:t> is running, you can enter a command (program name) followed by a list of parameters;</a:t>
            </a:r>
          </a:p>
          <a:p>
            <a:pPr lvl="1"/>
            <a:r>
              <a:rPr lang="en-US" sz="2400" dirty="0"/>
              <a:t>e.g., </a:t>
            </a:r>
            <a:r>
              <a:rPr lang="en-US" sz="2400" dirty="0">
                <a:solidFill>
                  <a:srgbClr val="0000FF"/>
                </a:solidFill>
              </a:rPr>
              <a:t>equationSolver.exe </a:t>
            </a:r>
            <a:r>
              <a:rPr lang="en-US" sz="2400" dirty="0" err="1">
                <a:solidFill>
                  <a:srgbClr val="0000FF"/>
                </a:solidFill>
              </a:rPr>
              <a:t>inMatrix</a:t>
            </a:r>
            <a:r>
              <a:rPr lang="en-US" sz="2400" dirty="0">
                <a:solidFill>
                  <a:srgbClr val="0000FF"/>
                </a:solidFill>
              </a:rPr>
              <a:t> </a:t>
            </a:r>
            <a:r>
              <a:rPr lang="en-US" sz="2400" dirty="0" err="1">
                <a:solidFill>
                  <a:srgbClr val="0000FF"/>
                </a:solidFill>
              </a:rPr>
              <a:t>outVector</a:t>
            </a:r>
            <a:endParaRPr lang="en-US" sz="2400" dirty="0">
              <a:solidFill>
                <a:srgbClr val="0000FF"/>
              </a:solidFill>
            </a:endParaRPr>
          </a:p>
          <a:p>
            <a:r>
              <a:rPr lang="en-US" dirty="0" err="1"/>
              <a:t>SimShell</a:t>
            </a:r>
            <a:r>
              <a:rPr lang="en-US" dirty="0"/>
              <a:t> will start the program </a:t>
            </a:r>
            <a:r>
              <a:rPr lang="en-US" dirty="0" err="1">
                <a:solidFill>
                  <a:srgbClr val="0000FF"/>
                </a:solidFill>
              </a:rPr>
              <a:t>equationSolver</a:t>
            </a:r>
            <a:r>
              <a:rPr lang="en-US" dirty="0"/>
              <a:t>, read </a:t>
            </a:r>
            <a:r>
              <a:rPr lang="en-US" dirty="0" err="1">
                <a:solidFill>
                  <a:srgbClr val="0000FF"/>
                </a:solidFill>
              </a:rPr>
              <a:t>inMatrix</a:t>
            </a:r>
            <a:r>
              <a:rPr lang="en-US" dirty="0">
                <a:solidFill>
                  <a:srgbClr val="0000FF"/>
                </a:solidFill>
              </a:rPr>
              <a:t> </a:t>
            </a:r>
            <a:r>
              <a:rPr lang="en-US" dirty="0"/>
              <a:t>and feed them to the program, and return </a:t>
            </a:r>
            <a:r>
              <a:rPr lang="en-US" dirty="0" err="1">
                <a:solidFill>
                  <a:srgbClr val="0000FF"/>
                </a:solidFill>
              </a:rPr>
              <a:t>outVector</a:t>
            </a:r>
            <a:r>
              <a:rPr lang="en-US" dirty="0"/>
              <a:t>;</a:t>
            </a:r>
          </a:p>
          <a:p>
            <a:r>
              <a:rPr lang="en-US" dirty="0"/>
              <a:t>The program can run in foreground (return to </a:t>
            </a:r>
            <a:r>
              <a:rPr lang="en-US" dirty="0" err="1"/>
              <a:t>SimShell</a:t>
            </a:r>
            <a:r>
              <a:rPr lang="en-US" dirty="0"/>
              <a:t> after the command is completed) or in background (return to </a:t>
            </a:r>
            <a:r>
              <a:rPr lang="en-US" dirty="0" err="1"/>
              <a:t>SimShell</a:t>
            </a:r>
            <a:r>
              <a:rPr lang="en-US" dirty="0"/>
              <a:t> immediate);</a:t>
            </a:r>
          </a:p>
          <a:p>
            <a:r>
              <a:rPr lang="en-US" dirty="0" err="1"/>
              <a:t>Simshell</a:t>
            </a:r>
            <a:r>
              <a:rPr lang="en-US" dirty="0"/>
              <a:t> is written in C.</a:t>
            </a:r>
          </a:p>
        </p:txBody>
      </p:sp>
      <p:sp>
        <p:nvSpPr>
          <p:cNvPr id="4" name="Slide Number Placeholder 3"/>
          <p:cNvSpPr>
            <a:spLocks noGrp="1"/>
          </p:cNvSpPr>
          <p:nvPr>
            <p:ph type="sldNum" sz="quarter" idx="12"/>
          </p:nvPr>
        </p:nvSpPr>
        <p:spPr/>
        <p:txBody>
          <a:bodyPr/>
          <a:lstStyle/>
          <a:p>
            <a:pPr>
              <a:defRPr/>
            </a:pPr>
            <a:fld id="{4C9115C4-EDF7-4BE9-8831-70958E3A8482}" type="slidenum">
              <a:rPr lang="en-US" smtClean="0"/>
              <a:pPr>
                <a:defRPr/>
              </a:pPr>
              <a:t>144</a:t>
            </a:fld>
            <a:endParaRPr lang="en-US"/>
          </a:p>
        </p:txBody>
      </p:sp>
    </p:spTree>
    <p:extLst>
      <p:ext uri="{BB962C8B-B14F-4D97-AF65-F5344CB8AC3E}">
        <p14:creationId xmlns:p14="http://schemas.microsoft.com/office/powerpoint/2010/main" val="3017072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a:noFill/>
        </p:spPr>
        <p:txBody>
          <a:bodyPr/>
          <a:lstStyle/>
          <a:p>
            <a:fld id="{DDBC8A62-13C4-4153-BBA9-12EB46BB7454}" type="slidenum">
              <a:rPr lang="en-US" smtClean="0"/>
              <a:pPr/>
              <a:t>145</a:t>
            </a:fld>
            <a:endParaRPr lang="en-US"/>
          </a:p>
        </p:txBody>
      </p:sp>
      <p:sp>
        <p:nvSpPr>
          <p:cNvPr id="32771" name="Rectangle 2"/>
          <p:cNvSpPr>
            <a:spLocks noGrp="1" noChangeArrowheads="1"/>
          </p:cNvSpPr>
          <p:nvPr>
            <p:ph type="title"/>
          </p:nvPr>
        </p:nvSpPr>
        <p:spPr>
          <a:xfrm>
            <a:off x="1447800" y="76200"/>
            <a:ext cx="7620000" cy="623888"/>
          </a:xfrm>
        </p:spPr>
        <p:txBody>
          <a:bodyPr/>
          <a:lstStyle/>
          <a:p>
            <a:pPr eaLnBrk="1" hangingPunct="1"/>
            <a:r>
              <a:rPr lang="en-US" sz="2800"/>
              <a:t>Example: Creating a Child Process in Unix</a:t>
            </a:r>
          </a:p>
        </p:txBody>
      </p:sp>
      <p:sp>
        <p:nvSpPr>
          <p:cNvPr id="32772" name="Text Box 3"/>
          <p:cNvSpPr txBox="1">
            <a:spLocks noChangeArrowheads="1"/>
          </p:cNvSpPr>
          <p:nvPr/>
        </p:nvSpPr>
        <p:spPr bwMode="auto">
          <a:xfrm>
            <a:off x="457200" y="1101725"/>
            <a:ext cx="8534400" cy="5521512"/>
          </a:xfrm>
          <a:prstGeom prst="rect">
            <a:avLst/>
          </a:prstGeom>
          <a:noFill/>
          <a:ln w="9525">
            <a:noFill/>
            <a:miter lim="800000"/>
            <a:headEnd/>
            <a:tailEnd/>
          </a:ln>
        </p:spPr>
        <p:txBody>
          <a:bodyPr>
            <a:spAutoFit/>
          </a:bodyPr>
          <a:lstStyle/>
          <a:p>
            <a:pPr marL="457200" indent="-457200">
              <a:lnSpc>
                <a:spcPct val="120000"/>
              </a:lnSpc>
              <a:tabLst>
                <a:tab pos="1033463" algn="l"/>
                <a:tab pos="1538288" algn="l"/>
                <a:tab pos="2171700" algn="l"/>
                <a:tab pos="4343400" algn="l"/>
              </a:tabLst>
            </a:pPr>
            <a:r>
              <a:rPr lang="en-US" dirty="0">
                <a:latin typeface="Arial" charset="0"/>
              </a:rPr>
              <a:t>#include &lt;</a:t>
            </a:r>
            <a:r>
              <a:rPr lang="en-US" dirty="0" err="1">
                <a:latin typeface="Arial" charset="0"/>
              </a:rPr>
              <a:t>fcntl.h</a:t>
            </a:r>
            <a:r>
              <a:rPr lang="en-US" dirty="0">
                <a:latin typeface="Arial" charset="0"/>
              </a:rPr>
              <a:t>&gt; // </a:t>
            </a:r>
            <a:r>
              <a:rPr lang="en-US" dirty="0" err="1">
                <a:solidFill>
                  <a:srgbClr val="0000FF"/>
                </a:solidFill>
                <a:latin typeface="Arial" charset="0"/>
              </a:rPr>
              <a:t>SimShell</a:t>
            </a:r>
            <a:r>
              <a:rPr lang="en-US" dirty="0">
                <a:latin typeface="Arial" charset="0"/>
              </a:rPr>
              <a:t> </a:t>
            </a:r>
            <a:r>
              <a:rPr lang="en-US" dirty="0">
                <a:solidFill>
                  <a:srgbClr val="0000FF"/>
                </a:solidFill>
                <a:latin typeface="Arial" charset="0"/>
              </a:rPr>
              <a:t>is</a:t>
            </a:r>
            <a:r>
              <a:rPr lang="en-US" dirty="0">
                <a:latin typeface="Arial" charset="0"/>
              </a:rPr>
              <a:t> </a:t>
            </a:r>
            <a:r>
              <a:rPr lang="en-US" dirty="0">
                <a:solidFill>
                  <a:srgbClr val="0000FF"/>
                </a:solidFill>
                <a:latin typeface="Arial" charset="0"/>
              </a:rPr>
              <a:t>Command Line Interpreter </a:t>
            </a:r>
          </a:p>
          <a:p>
            <a:pPr marL="457200" indent="-457200">
              <a:lnSpc>
                <a:spcPct val="120000"/>
              </a:lnSpc>
              <a:tabLst>
                <a:tab pos="1033463" algn="l"/>
                <a:tab pos="1538288" algn="l"/>
                <a:tab pos="2171700" algn="l"/>
                <a:tab pos="4343400" algn="l"/>
              </a:tabLst>
            </a:pPr>
            <a:r>
              <a:rPr lang="en-US" dirty="0">
                <a:latin typeface="Arial" charset="0"/>
              </a:rPr>
              <a:t>static void main (</a:t>
            </a:r>
            <a:r>
              <a:rPr lang="en-US" dirty="0" err="1">
                <a:latin typeface="Arial" charset="0"/>
              </a:rPr>
              <a:t>int</a:t>
            </a:r>
            <a:r>
              <a:rPr lang="en-US" dirty="0">
                <a:latin typeface="Arial" charset="0"/>
              </a:rPr>
              <a:t> </a:t>
            </a:r>
            <a:r>
              <a:rPr lang="en-US" dirty="0" err="1">
                <a:latin typeface="Arial" charset="0"/>
              </a:rPr>
              <a:t>argc</a:t>
            </a:r>
            <a:r>
              <a:rPr lang="en-US" dirty="0">
                <a:latin typeface="Arial" charset="0"/>
              </a:rPr>
              <a:t>, </a:t>
            </a:r>
            <a:r>
              <a:rPr lang="en-US" dirty="0"/>
              <a:t>char *</a:t>
            </a:r>
            <a:r>
              <a:rPr lang="en-US" dirty="0" err="1"/>
              <a:t>argv</a:t>
            </a:r>
            <a:r>
              <a:rPr lang="en-US" dirty="0"/>
              <a:t>[ ]</a:t>
            </a:r>
            <a:r>
              <a:rPr lang="en-US" dirty="0">
                <a:latin typeface="Arial" charset="0"/>
              </a:rPr>
              <a:t>)  {	</a:t>
            </a:r>
          </a:p>
          <a:p>
            <a:pPr marL="457200" indent="-457200">
              <a:lnSpc>
                <a:spcPct val="120000"/>
              </a:lnSpc>
              <a:tabLst>
                <a:tab pos="1033463" algn="l"/>
                <a:tab pos="1538288" algn="l"/>
                <a:tab pos="2171700" algn="l"/>
                <a:tab pos="4343400" algn="l"/>
              </a:tabLst>
            </a:pPr>
            <a:r>
              <a:rPr lang="en-US" dirty="0">
                <a:latin typeface="Arial" charset="0"/>
              </a:rPr>
              <a:t>	while (TRUE) {	// read, execute a command and wait for termination</a:t>
            </a:r>
          </a:p>
          <a:p>
            <a:pPr marL="457200" indent="-457200">
              <a:lnSpc>
                <a:spcPct val="120000"/>
              </a:lnSpc>
              <a:tabLst>
                <a:tab pos="1033463" algn="l"/>
                <a:tab pos="1538288" algn="l"/>
                <a:tab pos="2171700" algn="l"/>
                <a:tab pos="4343400" algn="l"/>
              </a:tabLst>
            </a:pPr>
            <a:r>
              <a:rPr lang="en-US" dirty="0">
                <a:latin typeface="Arial" charset="0"/>
              </a:rPr>
              <a:t>	</a:t>
            </a:r>
            <a:r>
              <a:rPr lang="en-US" dirty="0" err="1">
                <a:latin typeface="Arial" charset="0"/>
              </a:rPr>
              <a:t>read_command</a:t>
            </a:r>
            <a:r>
              <a:rPr lang="en-US" dirty="0">
                <a:latin typeface="Arial" charset="0"/>
              </a:rPr>
              <a:t>(</a:t>
            </a:r>
            <a:r>
              <a:rPr lang="en-US" dirty="0" err="1">
                <a:latin typeface="Arial" charset="0"/>
              </a:rPr>
              <a:t>argv</a:t>
            </a:r>
            <a:r>
              <a:rPr lang="en-US" dirty="0">
                <a:latin typeface="Arial" charset="0"/>
              </a:rPr>
              <a:t>); // </a:t>
            </a:r>
            <a:r>
              <a:rPr lang="en-US" dirty="0" err="1">
                <a:solidFill>
                  <a:srgbClr val="0000FF"/>
                </a:solidFill>
                <a:latin typeface="Arial" charset="0"/>
              </a:rPr>
              <a:t>equationSolver</a:t>
            </a:r>
            <a:r>
              <a:rPr lang="en-US" dirty="0">
                <a:solidFill>
                  <a:srgbClr val="0000FF"/>
                </a:solidFill>
                <a:latin typeface="Arial" charset="0"/>
              </a:rPr>
              <a:t> </a:t>
            </a:r>
            <a:r>
              <a:rPr lang="en-US" dirty="0" err="1">
                <a:solidFill>
                  <a:srgbClr val="0000FF"/>
                </a:solidFill>
                <a:latin typeface="Arial" charset="0"/>
              </a:rPr>
              <a:t>inMatrix</a:t>
            </a:r>
            <a:r>
              <a:rPr lang="en-US" dirty="0">
                <a:solidFill>
                  <a:srgbClr val="0000FF"/>
                </a:solidFill>
                <a:latin typeface="Arial" charset="0"/>
              </a:rPr>
              <a:t> </a:t>
            </a:r>
            <a:r>
              <a:rPr lang="en-US" dirty="0" err="1">
                <a:solidFill>
                  <a:srgbClr val="0000FF"/>
                </a:solidFill>
                <a:latin typeface="Arial" charset="0"/>
              </a:rPr>
              <a:t>outVector</a:t>
            </a:r>
            <a:endParaRPr lang="en-US" dirty="0">
              <a:solidFill>
                <a:srgbClr val="0000FF"/>
              </a:solidFill>
              <a:latin typeface="Arial" charset="0"/>
            </a:endParaRPr>
          </a:p>
          <a:p>
            <a:pPr marL="457200" indent="-457200">
              <a:lnSpc>
                <a:spcPct val="120000"/>
              </a:lnSpc>
              <a:tabLst>
                <a:tab pos="1033463" algn="l"/>
                <a:tab pos="1538288" algn="l"/>
                <a:tab pos="2171700" algn="l"/>
                <a:tab pos="4343400" algn="l"/>
              </a:tabLst>
            </a:pPr>
            <a:r>
              <a:rPr lang="en-US" dirty="0">
                <a:latin typeface="Arial" charset="0"/>
              </a:rPr>
              <a:t>	// </a:t>
            </a:r>
            <a:r>
              <a:rPr lang="en-US" dirty="0" err="1">
                <a:latin typeface="Arial" charset="0"/>
              </a:rPr>
              <a:t>argv</a:t>
            </a:r>
            <a:r>
              <a:rPr lang="en-US" dirty="0">
                <a:latin typeface="Arial" charset="0"/>
              </a:rPr>
              <a:t>[0] = “</a:t>
            </a:r>
            <a:r>
              <a:rPr lang="en-US" dirty="0">
                <a:solidFill>
                  <a:srgbClr val="0000FF"/>
                </a:solidFill>
                <a:latin typeface="Arial" charset="0"/>
              </a:rPr>
              <a:t>equationSolver.exe</a:t>
            </a:r>
            <a:r>
              <a:rPr lang="en-US" dirty="0">
                <a:latin typeface="Arial" charset="0"/>
              </a:rPr>
              <a:t>”, </a:t>
            </a:r>
            <a:r>
              <a:rPr lang="en-US" dirty="0" err="1">
                <a:latin typeface="Arial" charset="0"/>
              </a:rPr>
              <a:t>argv</a:t>
            </a:r>
            <a:r>
              <a:rPr lang="en-US" dirty="0">
                <a:latin typeface="Arial" charset="0"/>
              </a:rPr>
              <a:t>[1] = “</a:t>
            </a:r>
            <a:r>
              <a:rPr lang="en-US" dirty="0" err="1">
                <a:solidFill>
                  <a:srgbClr val="0000FF"/>
                </a:solidFill>
                <a:latin typeface="Arial" charset="0"/>
              </a:rPr>
              <a:t>inMatrix</a:t>
            </a:r>
            <a:r>
              <a:rPr lang="en-US" dirty="0">
                <a:latin typeface="Arial" charset="0"/>
              </a:rPr>
              <a:t>”, </a:t>
            </a:r>
            <a:r>
              <a:rPr lang="en-US" dirty="0" err="1">
                <a:latin typeface="Arial" charset="0"/>
              </a:rPr>
              <a:t>argv</a:t>
            </a:r>
            <a:r>
              <a:rPr lang="en-US" dirty="0">
                <a:latin typeface="Arial" charset="0"/>
              </a:rPr>
              <a:t>[2] = “</a:t>
            </a:r>
            <a:r>
              <a:rPr lang="en-US" dirty="0" err="1">
                <a:solidFill>
                  <a:srgbClr val="0000FF"/>
                </a:solidFill>
                <a:latin typeface="Arial" charset="0"/>
              </a:rPr>
              <a:t>outVector</a:t>
            </a:r>
            <a:r>
              <a:rPr lang="en-US" dirty="0">
                <a:latin typeface="Arial" charset="0"/>
              </a:rPr>
              <a:t>”</a:t>
            </a:r>
          </a:p>
          <a:p>
            <a:pPr marL="457200" indent="-457200">
              <a:lnSpc>
                <a:spcPct val="120000"/>
              </a:lnSpc>
              <a:tabLst>
                <a:tab pos="1033463" algn="l"/>
                <a:tab pos="1538288" algn="l"/>
                <a:tab pos="2171700" algn="l"/>
                <a:tab pos="4343400" algn="l"/>
              </a:tabLst>
            </a:pPr>
            <a:r>
              <a:rPr lang="en-US" dirty="0">
                <a:latin typeface="Arial" charset="0"/>
              </a:rPr>
              <a:t>	switch(fork()) {</a:t>
            </a:r>
          </a:p>
          <a:p>
            <a:pPr marL="457200" indent="-457200">
              <a:lnSpc>
                <a:spcPct val="120000"/>
              </a:lnSpc>
              <a:tabLst>
                <a:tab pos="1033463" algn="l"/>
                <a:tab pos="1538288" algn="l"/>
                <a:tab pos="2171700" algn="l"/>
                <a:tab pos="4343400" algn="l"/>
              </a:tabLst>
            </a:pPr>
            <a:r>
              <a:rPr lang="en-US" dirty="0">
                <a:latin typeface="Arial" charset="0"/>
              </a:rPr>
              <a:t>	case -1: 	</a:t>
            </a:r>
            <a:r>
              <a:rPr lang="en-US" dirty="0" err="1">
                <a:latin typeface="Arial" charset="0"/>
              </a:rPr>
              <a:t>printf</a:t>
            </a:r>
            <a:r>
              <a:rPr lang="en-US" dirty="0">
                <a:latin typeface="Arial" charset="0"/>
              </a:rPr>
              <a:t>("Cannot create new process \n");</a:t>
            </a:r>
          </a:p>
          <a:p>
            <a:pPr marL="457200" indent="-457200">
              <a:lnSpc>
                <a:spcPct val="120000"/>
              </a:lnSpc>
              <a:tabLst>
                <a:tab pos="1033463" algn="l"/>
                <a:tab pos="1538288" algn="l"/>
                <a:tab pos="2171700" algn="l"/>
                <a:tab pos="4343400" algn="l"/>
              </a:tabLst>
            </a:pPr>
            <a:r>
              <a:rPr lang="en-US" dirty="0">
                <a:latin typeface="Arial" charset="0"/>
              </a:rPr>
              <a:t>			return;</a:t>
            </a:r>
          </a:p>
          <a:p>
            <a:pPr marL="457200" indent="-457200">
              <a:lnSpc>
                <a:spcPct val="120000"/>
              </a:lnSpc>
              <a:tabLst>
                <a:tab pos="1033463" algn="l"/>
                <a:tab pos="1538288" algn="l"/>
                <a:tab pos="2171700" algn="l"/>
                <a:tab pos="4343400" algn="l"/>
              </a:tabLst>
            </a:pPr>
            <a:r>
              <a:rPr lang="en-US" dirty="0">
                <a:latin typeface="Arial" charset="0"/>
              </a:rPr>
              <a:t>	case 0:	</a:t>
            </a:r>
            <a:r>
              <a:rPr lang="en-US" dirty="0" err="1">
                <a:latin typeface="Arial" charset="0"/>
              </a:rPr>
              <a:t>execvp</a:t>
            </a:r>
            <a:r>
              <a:rPr lang="en-US" dirty="0">
                <a:latin typeface="Arial" charset="0"/>
              </a:rPr>
              <a:t> (</a:t>
            </a:r>
            <a:r>
              <a:rPr lang="en-US" dirty="0" err="1">
                <a:latin typeface="Arial" charset="0"/>
              </a:rPr>
              <a:t>argv</a:t>
            </a:r>
            <a:r>
              <a:rPr lang="en-US" dirty="0">
                <a:latin typeface="Arial" charset="0"/>
              </a:rPr>
              <a:t>[0], </a:t>
            </a:r>
            <a:r>
              <a:rPr lang="en-US" dirty="0" err="1">
                <a:latin typeface="Arial" charset="0"/>
              </a:rPr>
              <a:t>argv</a:t>
            </a:r>
            <a:r>
              <a:rPr lang="en-US" dirty="0">
                <a:latin typeface="Arial" charset="0"/>
              </a:rPr>
              <a:t>);	// </a:t>
            </a:r>
            <a:r>
              <a:rPr lang="en-US" dirty="0" err="1">
                <a:latin typeface="Arial" charset="0"/>
              </a:rPr>
              <a:t>execvp</a:t>
            </a:r>
            <a:r>
              <a:rPr lang="en-US" dirty="0">
                <a:latin typeface="Arial" charset="0"/>
              </a:rPr>
              <a:t> does not return to caller</a:t>
            </a:r>
          </a:p>
          <a:p>
            <a:pPr marL="457200" indent="-457200">
              <a:lnSpc>
                <a:spcPct val="120000"/>
              </a:lnSpc>
              <a:tabLst>
                <a:tab pos="1033463" algn="l"/>
                <a:tab pos="1538288" algn="l"/>
                <a:tab pos="2171700" algn="l"/>
                <a:tab pos="4343400" algn="l"/>
              </a:tabLst>
            </a:pPr>
            <a:r>
              <a:rPr lang="en-US" dirty="0">
                <a:latin typeface="Arial" charset="0"/>
              </a:rPr>
              <a:t>			</a:t>
            </a:r>
            <a:r>
              <a:rPr lang="en-US" dirty="0" err="1">
                <a:latin typeface="Arial" charset="0"/>
              </a:rPr>
              <a:t>printf</a:t>
            </a:r>
            <a:r>
              <a:rPr lang="en-US" dirty="0">
                <a:latin typeface="Arial" charset="0"/>
              </a:rPr>
              <a:t>("Cannot execute \n"); // </a:t>
            </a:r>
            <a:r>
              <a:rPr lang="en-US" dirty="0" err="1">
                <a:latin typeface="Arial" charset="0"/>
              </a:rPr>
              <a:t>execvp</a:t>
            </a:r>
            <a:r>
              <a:rPr lang="en-US" dirty="0">
                <a:latin typeface="Arial" charset="0"/>
              </a:rPr>
              <a:t> returns only by error</a:t>
            </a:r>
          </a:p>
          <a:p>
            <a:pPr marL="457200" indent="-457200">
              <a:lnSpc>
                <a:spcPct val="120000"/>
              </a:lnSpc>
              <a:tabLst>
                <a:tab pos="1033463" algn="l"/>
                <a:tab pos="1538288" algn="l"/>
                <a:tab pos="2171700" algn="l"/>
                <a:tab pos="4343400" algn="l"/>
              </a:tabLst>
            </a:pPr>
            <a:r>
              <a:rPr lang="en-US" dirty="0">
                <a:latin typeface="Arial" charset="0"/>
              </a:rPr>
              <a:t>			exit (1);</a:t>
            </a:r>
          </a:p>
          <a:p>
            <a:pPr marL="457200" indent="-457200">
              <a:lnSpc>
                <a:spcPct val="120000"/>
              </a:lnSpc>
              <a:tabLst>
                <a:tab pos="1033463" algn="l"/>
                <a:tab pos="1538288" algn="l"/>
                <a:tab pos="2171700" algn="l"/>
                <a:tab pos="4343400" algn="l"/>
              </a:tabLst>
            </a:pPr>
            <a:r>
              <a:rPr lang="en-US" dirty="0">
                <a:latin typeface="Arial" charset="0"/>
              </a:rPr>
              <a:t>	default:	if (wait(NULL) == -1)		</a:t>
            </a:r>
          </a:p>
          <a:p>
            <a:pPr marL="457200" indent="-457200">
              <a:lnSpc>
                <a:spcPct val="120000"/>
              </a:lnSpc>
              <a:tabLst>
                <a:tab pos="1033463" algn="l"/>
                <a:tab pos="1538288" algn="l"/>
                <a:tab pos="2171700" algn="l"/>
                <a:tab pos="4343400" algn="l"/>
              </a:tabLst>
            </a:pPr>
            <a:r>
              <a:rPr lang="en-US" dirty="0">
                <a:latin typeface="Arial" charset="0"/>
              </a:rPr>
              <a:t>				</a:t>
            </a:r>
            <a:r>
              <a:rPr lang="en-US" dirty="0" err="1">
                <a:latin typeface="Arial" charset="0"/>
              </a:rPr>
              <a:t>printf</a:t>
            </a:r>
            <a:r>
              <a:rPr lang="en-US" dirty="0">
                <a:latin typeface="Arial" charset="0"/>
              </a:rPr>
              <a:t>("Cannot execute wait system call \n");</a:t>
            </a:r>
          </a:p>
          <a:p>
            <a:pPr marL="457200" indent="-457200">
              <a:lnSpc>
                <a:spcPct val="120000"/>
              </a:lnSpc>
              <a:tabLst>
                <a:tab pos="1033463" algn="l"/>
                <a:tab pos="1538288" algn="l"/>
                <a:tab pos="2171700" algn="l"/>
                <a:tab pos="4343400" algn="l"/>
              </a:tabLst>
            </a:pPr>
            <a:r>
              <a:rPr lang="en-US" dirty="0"/>
              <a:t>			</a:t>
            </a:r>
            <a:r>
              <a:rPr lang="en-US" dirty="0">
                <a:latin typeface="Arial" charset="0"/>
              </a:rPr>
              <a:t>// Parent process receives the PID of child process </a:t>
            </a:r>
          </a:p>
          <a:p>
            <a:pPr marL="457200" indent="-457200">
              <a:lnSpc>
                <a:spcPct val="120000"/>
              </a:lnSpc>
              <a:tabLst>
                <a:tab pos="1033463" algn="l"/>
                <a:tab pos="1538288" algn="l"/>
                <a:tab pos="2171700" algn="l"/>
                <a:tab pos="4343400" algn="l"/>
              </a:tabLst>
            </a:pPr>
            <a:r>
              <a:rPr lang="en-US" dirty="0">
                <a:latin typeface="Arial" charset="0"/>
              </a:rPr>
              <a:t>			// and then waits for the termination of child  </a:t>
            </a:r>
          </a:p>
          <a:p>
            <a:pPr marL="457200" indent="-457200">
              <a:lnSpc>
                <a:spcPct val="120000"/>
              </a:lnSpc>
              <a:tabLst>
                <a:tab pos="1033463" algn="l"/>
                <a:tab pos="1538288" algn="l"/>
                <a:tab pos="2171700" algn="l"/>
                <a:tab pos="4343400" algn="l"/>
              </a:tabLst>
            </a:pPr>
            <a:r>
              <a:rPr lang="en-US" dirty="0">
                <a:latin typeface="Arial" charset="0"/>
              </a:rPr>
              <a:t>}	}	}		</a:t>
            </a:r>
          </a:p>
        </p:txBody>
      </p:sp>
      <p:sp>
        <p:nvSpPr>
          <p:cNvPr id="32773" name="TextBox 4"/>
          <p:cNvSpPr txBox="1">
            <a:spLocks noChangeArrowheads="1"/>
          </p:cNvSpPr>
          <p:nvPr/>
        </p:nvSpPr>
        <p:spPr bwMode="auto">
          <a:xfrm>
            <a:off x="6172200" y="762000"/>
            <a:ext cx="1861343" cy="369332"/>
          </a:xfrm>
          <a:prstGeom prst="rect">
            <a:avLst/>
          </a:prstGeom>
          <a:noFill/>
          <a:ln w="9525">
            <a:noFill/>
            <a:miter lim="800000"/>
            <a:headEnd/>
            <a:tailEnd/>
          </a:ln>
        </p:spPr>
        <p:txBody>
          <a:bodyPr wrap="none">
            <a:spAutoFit/>
          </a:bodyPr>
          <a:lstStyle/>
          <a:p>
            <a:r>
              <a:rPr lang="en-US" dirty="0"/>
              <a:t>Text Section 2.3.5</a:t>
            </a:r>
          </a:p>
        </p:txBody>
      </p:sp>
    </p:spTree>
    <p:extLst>
      <p:ext uri="{BB962C8B-B14F-4D97-AF65-F5344CB8AC3E}">
        <p14:creationId xmlns:p14="http://schemas.microsoft.com/office/powerpoint/2010/main" val="3130070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a:t>
            </a:r>
          </a:p>
        </p:txBody>
      </p:sp>
      <p:sp>
        <p:nvSpPr>
          <p:cNvPr id="3" name="Content Placeholder 2"/>
          <p:cNvSpPr>
            <a:spLocks noGrp="1"/>
          </p:cNvSpPr>
          <p:nvPr>
            <p:ph idx="1"/>
          </p:nvPr>
        </p:nvSpPr>
        <p:spPr/>
        <p:txBody>
          <a:bodyPr/>
          <a:lstStyle/>
          <a:p>
            <a:r>
              <a:rPr lang="en-US" dirty="0"/>
              <a:t>Creating a new process is the easy first step;</a:t>
            </a:r>
          </a:p>
          <a:p>
            <a:r>
              <a:rPr lang="en-US" dirty="0"/>
              <a:t>Managing the correct execution with coordination and synchronization are much harder</a:t>
            </a:r>
          </a:p>
          <a:p>
            <a:r>
              <a:rPr lang="en-US" dirty="0"/>
              <a:t>We will use Java multithreading and C# multithreading to show the problems and solutions</a:t>
            </a:r>
          </a:p>
          <a:p>
            <a:pPr lvl="1"/>
            <a:r>
              <a:rPr lang="en-US" dirty="0"/>
              <a:t>Synchronization</a:t>
            </a:r>
          </a:p>
          <a:p>
            <a:pPr lvl="1"/>
            <a:r>
              <a:rPr lang="en-US" dirty="0"/>
              <a:t>Coordination</a:t>
            </a:r>
          </a:p>
          <a:p>
            <a:pPr lvl="1"/>
            <a:r>
              <a:rPr lang="en-US" dirty="0"/>
              <a:t>Event-driving communication</a:t>
            </a:r>
          </a:p>
        </p:txBody>
      </p:sp>
      <p:sp>
        <p:nvSpPr>
          <p:cNvPr id="4" name="Slide Number Placeholder 3"/>
          <p:cNvSpPr>
            <a:spLocks noGrp="1"/>
          </p:cNvSpPr>
          <p:nvPr>
            <p:ph type="sldNum" sz="quarter" idx="12"/>
          </p:nvPr>
        </p:nvSpPr>
        <p:spPr/>
        <p:txBody>
          <a:bodyPr/>
          <a:lstStyle/>
          <a:p>
            <a:pPr>
              <a:defRPr/>
            </a:pPr>
            <a:fld id="{4C9115C4-EDF7-4BE9-8831-70958E3A8482}" type="slidenum">
              <a:rPr lang="en-US" smtClean="0"/>
              <a:pPr>
                <a:defRPr/>
              </a:pPr>
              <a:t>146</a:t>
            </a:fld>
            <a:endParaRPr lang="en-US"/>
          </a:p>
        </p:txBody>
      </p:sp>
    </p:spTree>
    <p:extLst>
      <p:ext uri="{BB962C8B-B14F-4D97-AF65-F5344CB8AC3E}">
        <p14:creationId xmlns:p14="http://schemas.microsoft.com/office/powerpoint/2010/main" val="17253333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
          <p:cNvSpPr>
            <a:spLocks noChangeArrowheads="1"/>
          </p:cNvSpPr>
          <p:nvPr/>
        </p:nvSpPr>
        <p:spPr bwMode="auto">
          <a:xfrm>
            <a:off x="304800" y="2895600"/>
            <a:ext cx="8386762" cy="3352800"/>
          </a:xfrm>
          <a:prstGeom prst="rect">
            <a:avLst/>
          </a:prstGeom>
          <a:noFill/>
          <a:ln w="9525">
            <a:noFill/>
            <a:miter lim="800000"/>
            <a:headEnd/>
            <a:tailEnd/>
          </a:ln>
        </p:spPr>
        <p:txBody>
          <a:bodyPr lIns="96736" tIns="48368" rIns="96736" bIns="48368"/>
          <a:lstStyle/>
          <a:p>
            <a:pPr marL="363538" indent="-363538" algn="ctr" defTabSz="966788">
              <a:lnSpc>
                <a:spcPct val="125000"/>
              </a:lnSpc>
              <a:spcBef>
                <a:spcPct val="20000"/>
              </a:spcBef>
              <a:buClr>
                <a:srgbClr val="000000"/>
              </a:buClr>
              <a:buSzPct val="75000"/>
              <a:buFont typeface="Wingdings" pitchFamily="2" charset="2"/>
              <a:buNone/>
            </a:pPr>
            <a:r>
              <a:rPr lang="en-US" sz="3200" b="1" dirty="0">
                <a:solidFill>
                  <a:schemeClr val="folHlink"/>
                </a:solidFill>
              </a:rPr>
              <a:t>Chapter 2</a:t>
            </a:r>
          </a:p>
          <a:p>
            <a:pPr marL="363538" indent="-363538" algn="ctr" defTabSz="966788">
              <a:lnSpc>
                <a:spcPct val="125000"/>
              </a:lnSpc>
              <a:spcBef>
                <a:spcPct val="20000"/>
              </a:spcBef>
              <a:buClr>
                <a:srgbClr val="000000"/>
              </a:buClr>
              <a:buSzPct val="75000"/>
              <a:buFont typeface="Wingdings" pitchFamily="2" charset="2"/>
              <a:buNone/>
            </a:pPr>
            <a:r>
              <a:rPr lang="en-US" sz="2800" b="1" dirty="0">
                <a:solidFill>
                  <a:schemeClr val="folHlink"/>
                </a:solidFill>
              </a:rPr>
              <a:t>Lecture 06</a:t>
            </a:r>
          </a:p>
          <a:p>
            <a:pPr marL="363538" indent="-363538" algn="ctr" defTabSz="966788">
              <a:lnSpc>
                <a:spcPct val="125000"/>
              </a:lnSpc>
              <a:spcBef>
                <a:spcPct val="20000"/>
              </a:spcBef>
              <a:buClr>
                <a:srgbClr val="000000"/>
              </a:buClr>
              <a:buSzPct val="75000"/>
              <a:buFont typeface="Wingdings" pitchFamily="2" charset="2"/>
              <a:buNone/>
            </a:pPr>
            <a:r>
              <a:rPr lang="en-US" sz="2800" b="1" dirty="0">
                <a:solidFill>
                  <a:schemeClr val="folHlink"/>
                </a:solidFill>
              </a:rPr>
              <a:t>Distributed Computing and Multithreading</a:t>
            </a:r>
          </a:p>
          <a:p>
            <a:pPr marL="363538" indent="-363538" algn="ctr" defTabSz="966788">
              <a:lnSpc>
                <a:spcPct val="125000"/>
              </a:lnSpc>
              <a:spcBef>
                <a:spcPct val="20000"/>
              </a:spcBef>
              <a:buClr>
                <a:srgbClr val="000000"/>
              </a:buClr>
              <a:buSzPct val="75000"/>
              <a:buFont typeface="Wingdings" pitchFamily="2" charset="2"/>
              <a:buNone/>
            </a:pPr>
            <a:r>
              <a:rPr lang="en-US" sz="2800" b="1" dirty="0">
                <a:solidFill>
                  <a:schemeClr val="folHlink"/>
                </a:solidFill>
              </a:rPr>
              <a:t>-- Java </a:t>
            </a:r>
            <a:r>
              <a:rPr lang="en-US" sz="2800" b="1">
                <a:solidFill>
                  <a:schemeClr val="folHlink"/>
                </a:solidFill>
              </a:rPr>
              <a:t>and Python Multithreading</a:t>
            </a:r>
            <a:endParaRPr lang="en-US" sz="2400" b="1" dirty="0">
              <a:solidFill>
                <a:srgbClr val="0066FF"/>
              </a:solidFill>
            </a:endParaRPr>
          </a:p>
          <a:p>
            <a:pPr marL="363538" indent="-363538" algn="ctr" defTabSz="966788">
              <a:lnSpc>
                <a:spcPct val="125000"/>
              </a:lnSpc>
              <a:spcBef>
                <a:spcPct val="20000"/>
              </a:spcBef>
              <a:buClr>
                <a:srgbClr val="000000"/>
              </a:buClr>
              <a:buSzPct val="75000"/>
              <a:buFont typeface="Wingdings" pitchFamily="2" charset="2"/>
              <a:buNone/>
            </a:pPr>
            <a:r>
              <a:rPr lang="en-US" sz="2400" b="1" dirty="0">
                <a:solidFill>
                  <a:schemeClr val="folHlink"/>
                </a:solidFill>
              </a:rPr>
              <a:t>(Read Text Chapter 2)</a:t>
            </a:r>
          </a:p>
        </p:txBody>
      </p:sp>
      <p:sp>
        <p:nvSpPr>
          <p:cNvPr id="3075" name="Rectangle 12"/>
          <p:cNvSpPr>
            <a:spLocks noChangeArrowheads="1"/>
          </p:cNvSpPr>
          <p:nvPr/>
        </p:nvSpPr>
        <p:spPr bwMode="auto">
          <a:xfrm>
            <a:off x="685800" y="1524000"/>
            <a:ext cx="7821613" cy="1149350"/>
          </a:xfrm>
          <a:prstGeom prst="rect">
            <a:avLst/>
          </a:prstGeom>
          <a:noFill/>
          <a:ln w="9525">
            <a:noFill/>
            <a:miter lim="800000"/>
            <a:headEnd/>
            <a:tailEnd/>
          </a:ln>
        </p:spPr>
        <p:txBody>
          <a:bodyPr lIns="96736" tIns="48368" rIns="96736" bIns="48368" anchor="ctr"/>
          <a:lstStyle/>
          <a:p>
            <a:pPr marL="363538" indent="-363538" algn="ctr" defTabSz="966788">
              <a:lnSpc>
                <a:spcPct val="115000"/>
              </a:lnSpc>
              <a:spcBef>
                <a:spcPct val="20000"/>
              </a:spcBef>
            </a:pPr>
            <a:r>
              <a:rPr lang="en-GB" altLang="en-US" sz="2100" b="1" i="1" dirty="0">
                <a:solidFill>
                  <a:srgbClr val="280099"/>
                </a:solidFill>
              </a:rPr>
              <a:t>CSE445 / CSE598</a:t>
            </a:r>
          </a:p>
          <a:p>
            <a:pPr marL="363538" indent="-363538" algn="ctr" defTabSz="966788">
              <a:lnSpc>
                <a:spcPct val="85000"/>
              </a:lnSpc>
              <a:spcBef>
                <a:spcPct val="20000"/>
              </a:spcBef>
            </a:pPr>
            <a:r>
              <a:rPr lang="en-GB" altLang="en-US" sz="3000" b="1" i="1" dirty="0">
                <a:solidFill>
                  <a:srgbClr val="280099"/>
                </a:solidFill>
              </a:rPr>
              <a:t>Distributed Software Development</a:t>
            </a:r>
            <a:endParaRPr lang="en-US" altLang="en-US" sz="3000" b="1" i="1" dirty="0">
              <a:solidFill>
                <a:srgbClr val="280099"/>
              </a:solidFill>
            </a:endParaRPr>
          </a:p>
        </p:txBody>
      </p:sp>
      <p:grpSp>
        <p:nvGrpSpPr>
          <p:cNvPr id="7" name="Group 6">
            <a:extLst>
              <a:ext uri="{FF2B5EF4-FFF2-40B4-BE49-F238E27FC236}">
                <a16:creationId xmlns:a16="http://schemas.microsoft.com/office/drawing/2014/main" id="{6E89EF70-CD6E-447C-9E22-E22413ADE7C8}"/>
              </a:ext>
            </a:extLst>
          </p:cNvPr>
          <p:cNvGrpSpPr/>
          <p:nvPr/>
        </p:nvGrpSpPr>
        <p:grpSpPr>
          <a:xfrm>
            <a:off x="771525" y="327583"/>
            <a:ext cx="4562475" cy="596882"/>
            <a:chOff x="203520" y="327583"/>
            <a:chExt cx="4562475" cy="596882"/>
          </a:xfrm>
        </p:grpSpPr>
        <p:pic>
          <p:nvPicPr>
            <p:cNvPr id="8" name="Picture 7">
              <a:extLst>
                <a:ext uri="{FF2B5EF4-FFF2-40B4-BE49-F238E27FC236}">
                  <a16:creationId xmlns:a16="http://schemas.microsoft.com/office/drawing/2014/main" id="{F3F91CF5-7833-410B-B9B7-DEA2B90C051F}"/>
                </a:ext>
              </a:extLst>
            </p:cNvPr>
            <p:cNvPicPr>
              <a:picLocks noChangeAspect="1"/>
            </p:cNvPicPr>
            <p:nvPr/>
          </p:nvPicPr>
          <p:blipFill>
            <a:blip r:embed="rId3"/>
            <a:stretch>
              <a:fillRect/>
            </a:stretch>
          </p:blipFill>
          <p:spPr>
            <a:xfrm>
              <a:off x="203520" y="327583"/>
              <a:ext cx="4562475" cy="257175"/>
            </a:xfrm>
            <a:prstGeom prst="rect">
              <a:avLst/>
            </a:prstGeom>
          </p:spPr>
        </p:pic>
        <p:pic>
          <p:nvPicPr>
            <p:cNvPr id="12" name="Picture 11" descr="Arizona State University - Ira A. Fulton Schools of Engineering">
              <a:extLst>
                <a:ext uri="{FF2B5EF4-FFF2-40B4-BE49-F238E27FC236}">
                  <a16:creationId xmlns:a16="http://schemas.microsoft.com/office/drawing/2014/main" id="{0AEB0616-4D24-463B-BE0E-056AC22E0F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520" y="581564"/>
              <a:ext cx="2143125" cy="3429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1635372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6687-65A5-2124-954F-63B5653701C6}"/>
              </a:ext>
            </a:extLst>
          </p:cNvPr>
          <p:cNvSpPr>
            <a:spLocks noGrp="1"/>
          </p:cNvSpPr>
          <p:nvPr>
            <p:ph type="title"/>
          </p:nvPr>
        </p:nvSpPr>
        <p:spPr/>
        <p:txBody>
          <a:bodyPr/>
          <a:lstStyle/>
          <a:p>
            <a:r>
              <a:rPr lang="en-US" dirty="0"/>
              <a:t>Lecture Outline</a:t>
            </a:r>
          </a:p>
        </p:txBody>
      </p:sp>
      <p:sp>
        <p:nvSpPr>
          <p:cNvPr id="3" name="Content Placeholder 2">
            <a:extLst>
              <a:ext uri="{FF2B5EF4-FFF2-40B4-BE49-F238E27FC236}">
                <a16:creationId xmlns:a16="http://schemas.microsoft.com/office/drawing/2014/main" id="{3AF8AC95-E5E9-FC02-881A-580C003FD185}"/>
              </a:ext>
            </a:extLst>
          </p:cNvPr>
          <p:cNvSpPr>
            <a:spLocks noGrp="1"/>
          </p:cNvSpPr>
          <p:nvPr>
            <p:ph idx="1"/>
          </p:nvPr>
        </p:nvSpPr>
        <p:spPr>
          <a:xfrm>
            <a:off x="1335088" y="1066800"/>
            <a:ext cx="7620000" cy="5486400"/>
          </a:xfrm>
        </p:spPr>
        <p:txBody>
          <a:bodyPr/>
          <a:lstStyle/>
          <a:p>
            <a:r>
              <a:rPr lang="en-US" dirty="0"/>
              <a:t>Java Thread Class:</a:t>
            </a:r>
          </a:p>
          <a:p>
            <a:pPr lvl="1"/>
            <a:r>
              <a:rPr lang="en-US" sz="2400" dirty="0"/>
              <a:t>Constructors, methods, and properties</a:t>
            </a:r>
          </a:p>
          <a:p>
            <a:r>
              <a:rPr lang="en-US" dirty="0"/>
              <a:t>States and thread lifecycle</a:t>
            </a:r>
          </a:p>
          <a:p>
            <a:r>
              <a:rPr lang="en-US" dirty="0"/>
              <a:t>Starting a new thread: Two different ways:</a:t>
            </a:r>
          </a:p>
          <a:p>
            <a:pPr lvl="1"/>
            <a:r>
              <a:rPr lang="en-US" sz="2400" dirty="0"/>
              <a:t>Inheritance and runnable interface</a:t>
            </a:r>
          </a:p>
          <a:p>
            <a:r>
              <a:rPr lang="en-US" dirty="0"/>
              <a:t>Shard object/variable</a:t>
            </a:r>
          </a:p>
          <a:p>
            <a:r>
              <a:rPr lang="en-US" dirty="0"/>
              <a:t>Synchronized methods</a:t>
            </a:r>
          </a:p>
          <a:p>
            <a:pPr lvl="1"/>
            <a:r>
              <a:rPr lang="en-US" sz="2400" dirty="0"/>
              <a:t>wait and notify</a:t>
            </a:r>
          </a:p>
          <a:p>
            <a:r>
              <a:rPr lang="en-US" dirty="0"/>
              <a:t>Object locks and issues with locks</a:t>
            </a:r>
          </a:p>
          <a:p>
            <a:r>
              <a:rPr lang="en-US" dirty="0"/>
              <a:t>Synchronized statements</a:t>
            </a:r>
          </a:p>
          <a:p>
            <a:r>
              <a:rPr lang="en-US" dirty="0"/>
              <a:t>Python multithreading</a:t>
            </a:r>
          </a:p>
        </p:txBody>
      </p:sp>
      <p:sp>
        <p:nvSpPr>
          <p:cNvPr id="4" name="Slide Number Placeholder 3">
            <a:extLst>
              <a:ext uri="{FF2B5EF4-FFF2-40B4-BE49-F238E27FC236}">
                <a16:creationId xmlns:a16="http://schemas.microsoft.com/office/drawing/2014/main" id="{41988410-1270-E32C-D7B2-83429B35FD4B}"/>
              </a:ext>
            </a:extLst>
          </p:cNvPr>
          <p:cNvSpPr>
            <a:spLocks noGrp="1"/>
          </p:cNvSpPr>
          <p:nvPr>
            <p:ph type="sldNum" sz="quarter" idx="12"/>
          </p:nvPr>
        </p:nvSpPr>
        <p:spPr/>
        <p:txBody>
          <a:bodyPr/>
          <a:lstStyle/>
          <a:p>
            <a:pPr>
              <a:defRPr/>
            </a:pPr>
            <a:fld id="{6163B593-57A1-4DE8-BABA-1568C9F62B67}" type="slidenum">
              <a:rPr lang="en-US" smtClean="0"/>
              <a:pPr>
                <a:defRPr/>
              </a:pPr>
              <a:t>148</a:t>
            </a:fld>
            <a:endParaRPr lang="en-US"/>
          </a:p>
        </p:txBody>
      </p:sp>
    </p:spTree>
    <p:extLst>
      <p:ext uri="{BB962C8B-B14F-4D97-AF65-F5344CB8AC3E}">
        <p14:creationId xmlns:p14="http://schemas.microsoft.com/office/powerpoint/2010/main" val="37552007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p:txBody>
          <a:bodyPr/>
          <a:lstStyle/>
          <a:p>
            <a:pPr>
              <a:defRPr/>
            </a:pPr>
            <a:fld id="{B92312B1-F7D9-4E2A-8803-B74405ACDADA}" type="slidenum">
              <a:rPr lang="en-US" smtClean="0"/>
              <a:pPr>
                <a:defRPr/>
              </a:pPr>
              <a:t>149</a:t>
            </a:fld>
            <a:endParaRPr lang="en-US"/>
          </a:p>
        </p:txBody>
      </p:sp>
      <p:sp>
        <p:nvSpPr>
          <p:cNvPr id="4099" name="Rectangle 2"/>
          <p:cNvSpPr>
            <a:spLocks noGrp="1" noChangeArrowheads="1"/>
          </p:cNvSpPr>
          <p:nvPr>
            <p:ph type="title"/>
          </p:nvPr>
        </p:nvSpPr>
        <p:spPr>
          <a:xfrm>
            <a:off x="1143000" y="115610"/>
            <a:ext cx="7620000" cy="623888"/>
          </a:xfrm>
        </p:spPr>
        <p:txBody>
          <a:bodyPr/>
          <a:lstStyle/>
          <a:p>
            <a:pPr eaLnBrk="1" hangingPunct="1"/>
            <a:r>
              <a:rPr lang="en-US" dirty="0">
                <a:solidFill>
                  <a:srgbClr val="0066FF"/>
                </a:solidFill>
              </a:rPr>
              <a:t>Thread</a:t>
            </a:r>
            <a:r>
              <a:rPr lang="en-US" dirty="0"/>
              <a:t> Class in Java</a:t>
            </a:r>
          </a:p>
        </p:txBody>
      </p:sp>
      <p:sp>
        <p:nvSpPr>
          <p:cNvPr id="4100" name="Rectangle 3"/>
          <p:cNvSpPr>
            <a:spLocks noGrp="1" noChangeArrowheads="1"/>
          </p:cNvSpPr>
          <p:nvPr>
            <p:ph type="body" idx="1"/>
          </p:nvPr>
        </p:nvSpPr>
        <p:spPr>
          <a:xfrm>
            <a:off x="509016" y="1733550"/>
            <a:ext cx="8686800" cy="4419600"/>
          </a:xfrm>
        </p:spPr>
        <p:txBody>
          <a:bodyPr/>
          <a:lstStyle/>
          <a:p>
            <a:pPr eaLnBrk="1" hangingPunct="1">
              <a:defRPr/>
            </a:pPr>
            <a:r>
              <a:rPr lang="en-US" sz="2400" b="1" dirty="0">
                <a:solidFill>
                  <a:srgbClr val="0066FF"/>
                </a:solidFill>
              </a:rPr>
              <a:t>Thread</a:t>
            </a:r>
            <a:r>
              <a:rPr lang="en-US" sz="2400" dirty="0"/>
              <a:t> class is defined in the standard Java libraries.</a:t>
            </a:r>
          </a:p>
          <a:p>
            <a:pPr eaLnBrk="1" hangingPunct="1">
              <a:defRPr/>
            </a:pPr>
            <a:r>
              <a:rPr lang="en-US" sz="2400" dirty="0"/>
              <a:t>Properties: </a:t>
            </a:r>
            <a:r>
              <a:rPr lang="en-US" sz="2000" dirty="0">
                <a:solidFill>
                  <a:srgbClr val="0066FF"/>
                </a:solidFill>
              </a:rPr>
              <a:t>MAX_PRIORITY</a:t>
            </a:r>
            <a:r>
              <a:rPr lang="en-US" sz="2000" dirty="0"/>
              <a:t>, </a:t>
            </a:r>
            <a:r>
              <a:rPr lang="en-US" sz="2000" dirty="0">
                <a:solidFill>
                  <a:srgbClr val="0066FF"/>
                </a:solidFill>
              </a:rPr>
              <a:t>MIM_PRIORITY</a:t>
            </a:r>
            <a:r>
              <a:rPr lang="en-US" sz="2000" dirty="0"/>
              <a:t>, </a:t>
            </a:r>
            <a:r>
              <a:rPr lang="en-US" sz="2000" dirty="0">
                <a:solidFill>
                  <a:srgbClr val="0066FF"/>
                </a:solidFill>
              </a:rPr>
              <a:t>NORM_PRIORITY</a:t>
            </a:r>
            <a:r>
              <a:rPr lang="en-US" sz="2400" dirty="0"/>
              <a:t>.</a:t>
            </a:r>
          </a:p>
          <a:p>
            <a:pPr eaLnBrk="1" hangingPunct="1">
              <a:defRPr/>
            </a:pPr>
            <a:r>
              <a:rPr lang="en-US" sz="2400" dirty="0"/>
              <a:t>Overloaded Constructors:</a:t>
            </a:r>
          </a:p>
          <a:p>
            <a:pPr marL="0" indent="0" eaLnBrk="1" hangingPunct="1">
              <a:buFont typeface="Wingdings" pitchFamily="2" charset="2"/>
              <a:buNone/>
              <a:defRPr/>
            </a:pPr>
            <a:r>
              <a:rPr lang="en-US" sz="2400" dirty="0"/>
              <a:t>	</a:t>
            </a:r>
            <a:r>
              <a:rPr lang="en-US" sz="2000" dirty="0">
                <a:latin typeface="Arial" pitchFamily="34" charset="0"/>
                <a:cs typeface="Arial" pitchFamily="34" charset="0"/>
              </a:rPr>
              <a:t>Thread();</a:t>
            </a:r>
          </a:p>
          <a:p>
            <a:pPr marL="0" indent="0" eaLnBrk="1" hangingPunct="1">
              <a:buFont typeface="Wingdings" pitchFamily="2" charset="2"/>
              <a:buNone/>
              <a:defRPr/>
            </a:pPr>
            <a:r>
              <a:rPr lang="en-US" sz="2000" dirty="0">
                <a:latin typeface="Arial" pitchFamily="34" charset="0"/>
                <a:cs typeface="Arial" pitchFamily="34" charset="0"/>
              </a:rPr>
              <a:t>	Thread(String </a:t>
            </a:r>
            <a:r>
              <a:rPr lang="en-US" sz="2000" dirty="0" err="1">
                <a:latin typeface="Arial" pitchFamily="34" charset="0"/>
                <a:cs typeface="Arial" pitchFamily="34" charset="0"/>
              </a:rPr>
              <a:t>threadName</a:t>
            </a:r>
            <a:r>
              <a:rPr lang="en-US" sz="2000" dirty="0">
                <a:latin typeface="Arial" pitchFamily="34" charset="0"/>
                <a:cs typeface="Arial" pitchFamily="34" charset="0"/>
              </a:rPr>
              <a:t>);</a:t>
            </a:r>
          </a:p>
          <a:p>
            <a:pPr marL="0" indent="0" eaLnBrk="1" hangingPunct="1">
              <a:buFont typeface="Wingdings" pitchFamily="2" charset="2"/>
              <a:buNone/>
              <a:defRPr/>
            </a:pPr>
            <a:r>
              <a:rPr lang="en-US" sz="2000" dirty="0">
                <a:latin typeface="Arial" pitchFamily="34" charset="0"/>
                <a:cs typeface="Arial" pitchFamily="34" charset="0"/>
              </a:rPr>
              <a:t>	Thread(Runnable </a:t>
            </a:r>
            <a:r>
              <a:rPr lang="en-US" sz="2000" dirty="0" err="1">
                <a:latin typeface="Arial" pitchFamily="34" charset="0"/>
                <a:cs typeface="Arial" pitchFamily="34" charset="0"/>
              </a:rPr>
              <a:t>threadObject</a:t>
            </a:r>
            <a:r>
              <a:rPr lang="en-US" sz="2000" dirty="0">
                <a:latin typeface="Arial" pitchFamily="34" charset="0"/>
                <a:cs typeface="Arial" pitchFamily="34" charset="0"/>
              </a:rPr>
              <a:t>);</a:t>
            </a:r>
          </a:p>
          <a:p>
            <a:pPr marL="0" indent="0" eaLnBrk="1" hangingPunct="1">
              <a:buFont typeface="Wingdings" pitchFamily="2" charset="2"/>
              <a:buNone/>
              <a:defRPr/>
            </a:pPr>
            <a:r>
              <a:rPr lang="en-US" sz="2000" dirty="0">
                <a:latin typeface="Arial" pitchFamily="34" charset="0"/>
                <a:cs typeface="Arial" pitchFamily="34" charset="0"/>
              </a:rPr>
              <a:t>	Thread(Runnable </a:t>
            </a:r>
            <a:r>
              <a:rPr lang="en-US" sz="2000" dirty="0" err="1">
                <a:latin typeface="Arial" pitchFamily="34" charset="0"/>
                <a:cs typeface="Arial" pitchFamily="34" charset="0"/>
              </a:rPr>
              <a:t>threadObject</a:t>
            </a:r>
            <a:r>
              <a:rPr lang="en-US" sz="2000" dirty="0">
                <a:latin typeface="Arial" pitchFamily="34" charset="0"/>
                <a:cs typeface="Arial" pitchFamily="34" charset="0"/>
              </a:rPr>
              <a:t>, String </a:t>
            </a:r>
            <a:r>
              <a:rPr lang="en-US" sz="2000" dirty="0" err="1">
                <a:latin typeface="Arial" pitchFamily="34" charset="0"/>
                <a:cs typeface="Arial" pitchFamily="34" charset="0"/>
              </a:rPr>
              <a:t>threadName</a:t>
            </a:r>
            <a:r>
              <a:rPr lang="en-US" sz="2000" dirty="0">
                <a:latin typeface="Arial" pitchFamily="34" charset="0"/>
                <a:cs typeface="Arial" pitchFamily="34" charset="0"/>
              </a:rPr>
              <a:t>);</a:t>
            </a:r>
          </a:p>
          <a:p>
            <a:pPr marL="0" indent="0" eaLnBrk="1" hangingPunct="1">
              <a:buFont typeface="Wingdings" pitchFamily="2" charset="2"/>
              <a:buNone/>
              <a:defRPr/>
            </a:pPr>
            <a:r>
              <a:rPr lang="en-US" sz="2000" dirty="0">
                <a:latin typeface="Arial" pitchFamily="34" charset="0"/>
                <a:cs typeface="Arial" pitchFamily="34" charset="0"/>
              </a:rPr>
              <a:t>	Thread(</a:t>
            </a:r>
            <a:r>
              <a:rPr lang="en-US" sz="2000" dirty="0" err="1">
                <a:latin typeface="Arial" pitchFamily="34" charset="0"/>
                <a:cs typeface="Arial" pitchFamily="34" charset="0"/>
              </a:rPr>
              <a:t>ThreadGroup</a:t>
            </a:r>
            <a:r>
              <a:rPr lang="en-US" sz="2000" dirty="0">
                <a:latin typeface="Arial" pitchFamily="34" charset="0"/>
                <a:cs typeface="Arial" pitchFamily="34" charset="0"/>
              </a:rPr>
              <a:t> </a:t>
            </a:r>
            <a:r>
              <a:rPr lang="en-US" sz="2000" dirty="0" err="1">
                <a:latin typeface="Arial" pitchFamily="34" charset="0"/>
                <a:cs typeface="Arial" pitchFamily="34" charset="0"/>
              </a:rPr>
              <a:t>groupName</a:t>
            </a:r>
            <a:r>
              <a:rPr lang="en-US" sz="2000" dirty="0">
                <a:latin typeface="Arial" pitchFamily="34" charset="0"/>
                <a:cs typeface="Arial" pitchFamily="34" charset="0"/>
              </a:rPr>
              <a:t>, String </a:t>
            </a:r>
            <a:r>
              <a:rPr lang="en-US" sz="2000" dirty="0" err="1">
                <a:latin typeface="Arial" pitchFamily="34" charset="0"/>
                <a:cs typeface="Arial" pitchFamily="34" charset="0"/>
              </a:rPr>
              <a:t>threadName</a:t>
            </a:r>
            <a:r>
              <a:rPr lang="en-US" sz="2000" dirty="0">
                <a:latin typeface="Arial" pitchFamily="34" charset="0"/>
                <a:cs typeface="Arial" pitchFamily="34" charset="0"/>
              </a:rPr>
              <a:t>)</a:t>
            </a:r>
          </a:p>
          <a:p>
            <a:pPr marL="0" indent="0" eaLnBrk="1" hangingPunct="1">
              <a:buFont typeface="Wingdings" pitchFamily="2" charset="2"/>
              <a:buNone/>
              <a:defRPr/>
            </a:pPr>
            <a:r>
              <a:rPr lang="en-US" sz="2000" dirty="0">
                <a:latin typeface="Arial" pitchFamily="34" charset="0"/>
                <a:cs typeface="Arial" pitchFamily="34" charset="0"/>
              </a:rPr>
              <a:t>	Thread(</a:t>
            </a:r>
            <a:r>
              <a:rPr lang="en-US" sz="2000" dirty="0" err="1">
                <a:latin typeface="Arial" pitchFamily="34" charset="0"/>
                <a:cs typeface="Arial" pitchFamily="34" charset="0"/>
              </a:rPr>
              <a:t>ThreadGroup</a:t>
            </a:r>
            <a:r>
              <a:rPr lang="en-US" sz="2000" dirty="0">
                <a:latin typeface="Arial" pitchFamily="34" charset="0"/>
                <a:cs typeface="Arial" pitchFamily="34" charset="0"/>
              </a:rPr>
              <a:t> </a:t>
            </a:r>
            <a:r>
              <a:rPr lang="en-US" sz="2000" dirty="0" err="1">
                <a:latin typeface="Arial" pitchFamily="34" charset="0"/>
                <a:cs typeface="Arial" pitchFamily="34" charset="0"/>
              </a:rPr>
              <a:t>groupName</a:t>
            </a:r>
            <a:r>
              <a:rPr lang="en-US" sz="2000" dirty="0">
                <a:latin typeface="Arial" pitchFamily="34" charset="0"/>
                <a:cs typeface="Arial" pitchFamily="34" charset="0"/>
              </a:rPr>
              <a:t>, Runnable </a:t>
            </a:r>
            <a:r>
              <a:rPr lang="en-US" sz="2000" dirty="0" err="1">
                <a:latin typeface="Arial" pitchFamily="34" charset="0"/>
                <a:cs typeface="Arial" pitchFamily="34" charset="0"/>
              </a:rPr>
              <a:t>threadObject</a:t>
            </a:r>
            <a:r>
              <a:rPr lang="en-US" sz="2000" dirty="0">
                <a:latin typeface="Arial" pitchFamily="34" charset="0"/>
                <a:cs typeface="Arial" pitchFamily="34" charset="0"/>
              </a:rPr>
              <a:t>);</a:t>
            </a:r>
          </a:p>
          <a:p>
            <a:pPr marL="0" indent="0" eaLnBrk="1" hangingPunct="1">
              <a:buFont typeface="Wingdings" pitchFamily="2" charset="2"/>
              <a:buNone/>
              <a:defRPr/>
            </a:pPr>
            <a:r>
              <a:rPr lang="en-US" sz="2000" dirty="0">
                <a:latin typeface="Arial" pitchFamily="34" charset="0"/>
                <a:cs typeface="Arial" pitchFamily="34" charset="0"/>
              </a:rPr>
              <a:t>	Thread(</a:t>
            </a:r>
            <a:r>
              <a:rPr lang="en-US" sz="2000" dirty="0" err="1">
                <a:latin typeface="Arial" pitchFamily="34" charset="0"/>
                <a:cs typeface="Arial" pitchFamily="34" charset="0"/>
              </a:rPr>
              <a:t>ThreadGroup</a:t>
            </a:r>
            <a:r>
              <a:rPr lang="en-US" sz="2000" dirty="0">
                <a:latin typeface="Arial" pitchFamily="34" charset="0"/>
                <a:cs typeface="Arial" pitchFamily="34" charset="0"/>
              </a:rPr>
              <a:t> </a:t>
            </a:r>
            <a:r>
              <a:rPr lang="en-US" sz="2000" dirty="0" err="1">
                <a:latin typeface="Arial" pitchFamily="34" charset="0"/>
                <a:cs typeface="Arial" pitchFamily="34" charset="0"/>
              </a:rPr>
              <a:t>groupName</a:t>
            </a:r>
            <a:r>
              <a:rPr lang="en-US" sz="2000" dirty="0">
                <a:latin typeface="Arial" pitchFamily="34" charset="0"/>
                <a:cs typeface="Arial" pitchFamily="34" charset="0"/>
              </a:rPr>
              <a:t>, Runnable </a:t>
            </a:r>
            <a:r>
              <a:rPr lang="en-US" sz="2000" dirty="0" err="1">
                <a:latin typeface="Arial" pitchFamily="34" charset="0"/>
                <a:cs typeface="Arial" pitchFamily="34" charset="0"/>
              </a:rPr>
              <a:t>threadObject</a:t>
            </a:r>
            <a:r>
              <a:rPr lang="en-US" sz="2000" dirty="0">
                <a:latin typeface="Arial" pitchFamily="34" charset="0"/>
                <a:cs typeface="Arial" pitchFamily="34" charset="0"/>
              </a:rPr>
              <a:t>, </a:t>
            </a:r>
            <a:br>
              <a:rPr lang="en-US" sz="2000" dirty="0">
                <a:latin typeface="Arial" pitchFamily="34" charset="0"/>
                <a:cs typeface="Arial" pitchFamily="34" charset="0"/>
              </a:rPr>
            </a:br>
            <a:r>
              <a:rPr lang="en-US" sz="2000" dirty="0">
                <a:latin typeface="Arial" pitchFamily="34" charset="0"/>
                <a:cs typeface="Arial" pitchFamily="34" charset="0"/>
              </a:rPr>
              <a:t>		String </a:t>
            </a:r>
            <a:r>
              <a:rPr lang="en-US" sz="2000" dirty="0" err="1">
                <a:latin typeface="Arial" pitchFamily="34" charset="0"/>
                <a:cs typeface="Arial" pitchFamily="34" charset="0"/>
              </a:rPr>
              <a:t>threadName</a:t>
            </a:r>
            <a:r>
              <a:rPr lang="en-US" sz="2000" dirty="0">
                <a:latin typeface="Arial" pitchFamily="34" charset="0"/>
                <a:cs typeface="Arial" pitchFamily="34" charset="0"/>
              </a:rPr>
              <a:t>);</a:t>
            </a:r>
          </a:p>
        </p:txBody>
      </p:sp>
      <p:sp>
        <p:nvSpPr>
          <p:cNvPr id="4101" name="Rectangle 87"/>
          <p:cNvSpPr>
            <a:spLocks noChangeArrowheads="1"/>
          </p:cNvSpPr>
          <p:nvPr/>
        </p:nvSpPr>
        <p:spPr bwMode="auto">
          <a:xfrm>
            <a:off x="518160" y="1093886"/>
            <a:ext cx="4825360" cy="307777"/>
          </a:xfrm>
          <a:prstGeom prst="rect">
            <a:avLst/>
          </a:prstGeom>
          <a:solidFill>
            <a:schemeClr val="bg1"/>
          </a:solidFill>
          <a:ln w="9525">
            <a:noFill/>
            <a:miter lim="800000"/>
            <a:headEnd/>
            <a:tailEnd/>
          </a:ln>
        </p:spPr>
        <p:txBody>
          <a:bodyPr wrap="none">
            <a:spAutoFit/>
          </a:bodyPr>
          <a:lstStyle/>
          <a:p>
            <a:r>
              <a:rPr lang="en-US" sz="1400" dirty="0">
                <a:hlinkClick r:id="rId3"/>
              </a:rPr>
              <a:t>https://docs.oracle.com/javase/7/docs/api/java/lang/Thread.html</a:t>
            </a:r>
            <a:r>
              <a:rPr lang="en-US" sz="1400" dirty="0"/>
              <a:t> </a:t>
            </a:r>
          </a:p>
        </p:txBody>
      </p:sp>
      <p:pic>
        <p:nvPicPr>
          <p:cNvPr id="4" name="Picture 3"/>
          <p:cNvPicPr>
            <a:picLocks noChangeAspect="1"/>
          </p:cNvPicPr>
          <p:nvPr/>
        </p:nvPicPr>
        <p:blipFill>
          <a:blip r:embed="rId4"/>
          <a:stretch>
            <a:fillRect/>
          </a:stretch>
        </p:blipFill>
        <p:spPr>
          <a:xfrm>
            <a:off x="5254371" y="0"/>
            <a:ext cx="3876675" cy="1733550"/>
          </a:xfrm>
          <a:prstGeom prst="rect">
            <a:avLst/>
          </a:prstGeom>
        </p:spPr>
      </p:pic>
    </p:spTree>
    <p:extLst>
      <p:ext uri="{BB962C8B-B14F-4D97-AF65-F5344CB8AC3E}">
        <p14:creationId xmlns:p14="http://schemas.microsoft.com/office/powerpoint/2010/main" val="331342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ppt_x</p:attrName>
                                        </p:attrNameLst>
                                      </p:cBhvr>
                                      <p:tavLst>
                                        <p:tav tm="0">
                                          <p:val>
                                            <p:strVal val="#ppt_x"/>
                                          </p:val>
                                        </p:tav>
                                        <p:tav tm="100000">
                                          <p:val>
                                            <p:strVal val="#ppt_x"/>
                                          </p:val>
                                        </p:tav>
                                      </p:tavLst>
                                    </p:anim>
                                    <p:anim calcmode="lin" valueType="num">
                                      <p:cBhvr>
                                        <p:cTn id="9" dur="2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5F5821-F19E-41AE-1017-23E9F89848B6}"/>
              </a:ext>
            </a:extLst>
          </p:cNvPr>
          <p:cNvPicPr>
            <a:picLocks noChangeAspect="1"/>
          </p:cNvPicPr>
          <p:nvPr/>
        </p:nvPicPr>
        <p:blipFill>
          <a:blip r:embed="rId3"/>
          <a:stretch>
            <a:fillRect/>
          </a:stretch>
        </p:blipFill>
        <p:spPr>
          <a:xfrm>
            <a:off x="1752600" y="1873932"/>
            <a:ext cx="7102568" cy="4614736"/>
          </a:xfrm>
          <a:prstGeom prst="rect">
            <a:avLst/>
          </a:prstGeom>
        </p:spPr>
      </p:pic>
      <p:sp>
        <p:nvSpPr>
          <p:cNvPr id="16386" name="Slide Number Placeholder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0BE655A4-BEA9-436F-A179-1CF981C6A6F9}" type="slidenum">
              <a:rPr kumimoji="0" lang="en-US" sz="1800" b="0" i="0" u="none" strike="noStrike" kern="1200" cap="none" spc="0" normalizeH="0" baseline="0" noProof="0" smtClean="0">
                <a:ln>
                  <a:noFill/>
                </a:ln>
                <a:solidFill>
                  <a:srgbClr val="333399"/>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15</a:t>
            </a:fld>
            <a:endParaRPr kumimoji="0" lang="en-US" sz="1800" b="0" i="0" u="none" strike="noStrike" kern="1200" cap="none" spc="0" normalizeH="0" baseline="0" noProof="0">
              <a:ln>
                <a:noFill/>
              </a:ln>
              <a:solidFill>
                <a:srgbClr val="333399"/>
              </a:solidFill>
              <a:effectLst/>
              <a:uLnTx/>
              <a:uFillTx/>
              <a:latin typeface="Times New Roman" pitchFamily="18" charset="0"/>
              <a:ea typeface="+mn-ea"/>
              <a:cs typeface="+mn-cs"/>
            </a:endParaRPr>
          </a:p>
        </p:txBody>
      </p:sp>
      <p:sp>
        <p:nvSpPr>
          <p:cNvPr id="16387" name="Rectangle 2"/>
          <p:cNvSpPr>
            <a:spLocks noGrp="1" noChangeArrowheads="1"/>
          </p:cNvSpPr>
          <p:nvPr>
            <p:ph type="title"/>
          </p:nvPr>
        </p:nvSpPr>
        <p:spPr>
          <a:xfrm>
            <a:off x="1143000" y="76200"/>
            <a:ext cx="7620000" cy="623888"/>
          </a:xfrm>
        </p:spPr>
        <p:txBody>
          <a:bodyPr/>
          <a:lstStyle/>
          <a:p>
            <a:pPr eaLnBrk="1" hangingPunct="1"/>
            <a:r>
              <a:rPr lang="en-US" dirty="0"/>
              <a:t>How Fast is Today’s High-Speed Internet?</a:t>
            </a:r>
          </a:p>
        </p:txBody>
      </p:sp>
      <p:sp>
        <p:nvSpPr>
          <p:cNvPr id="16388" name="Rectangle 3"/>
          <p:cNvSpPr>
            <a:spLocks noGrp="1" noChangeArrowheads="1"/>
          </p:cNvSpPr>
          <p:nvPr>
            <p:ph type="body" sz="half" idx="1"/>
          </p:nvPr>
        </p:nvSpPr>
        <p:spPr>
          <a:xfrm>
            <a:off x="152400" y="1066800"/>
            <a:ext cx="7364413" cy="1143000"/>
          </a:xfrm>
        </p:spPr>
        <p:txBody>
          <a:bodyPr/>
          <a:lstStyle/>
          <a:p>
            <a:pPr eaLnBrk="1" hangingPunct="1"/>
            <a:r>
              <a:rPr lang="en-US" sz="2000" dirty="0"/>
              <a:t>FCC (Federal Communication Commission) Definition of “High Speed” 2015: 25 Mbps download and 3 Mbps upload, </a:t>
            </a:r>
          </a:p>
          <a:p>
            <a:pPr eaLnBrk="1" hangingPunct="1"/>
            <a:r>
              <a:rPr lang="en-US" sz="2000" dirty="0"/>
              <a:t>2023 data:</a:t>
            </a:r>
          </a:p>
        </p:txBody>
      </p:sp>
      <p:sp>
        <p:nvSpPr>
          <p:cNvPr id="13382" name="Text Box 111"/>
          <p:cNvSpPr txBox="1">
            <a:spLocks noChangeArrowheads="1"/>
          </p:cNvSpPr>
          <p:nvPr/>
        </p:nvSpPr>
        <p:spPr bwMode="auto">
          <a:xfrm>
            <a:off x="1421713" y="6488668"/>
            <a:ext cx="70625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lvl="0" eaLnBrk="0" hangingPunct="0">
              <a:defRPr/>
            </a:pPr>
            <a:r>
              <a:rPr kumimoji="0" lang="en-US" sz="1800" b="0" i="0" u="none" strike="noStrike" kern="1200" cap="none" spc="0" normalizeH="0" baseline="0" noProof="0" dirty="0">
                <a:ln>
                  <a:noFill/>
                </a:ln>
                <a:solidFill>
                  <a:srgbClr val="000000"/>
                </a:solidFill>
                <a:effectLst/>
                <a:uLnTx/>
                <a:uFillTx/>
              </a:rPr>
              <a:t>Source: </a:t>
            </a:r>
            <a:r>
              <a:rPr lang="en-US" b="0" dirty="0">
                <a:solidFill>
                  <a:srgbClr val="000000"/>
                </a:solidFill>
              </a:rPr>
              <a:t>https://www.highspeedinternet.com/resources/state-of-the-internet</a:t>
            </a:r>
            <a:endParaRPr kumimoji="0" lang="en-US" sz="1800" b="0" i="0" u="none" strike="noStrike" kern="1200" cap="none" spc="0" normalizeH="0" baseline="0" noProof="0" dirty="0">
              <a:ln>
                <a:noFill/>
              </a:ln>
              <a:solidFill>
                <a:srgbClr val="000000"/>
              </a:solidFill>
              <a:effectLst/>
              <a:uLnTx/>
              <a:uFillTx/>
            </a:endParaRPr>
          </a:p>
        </p:txBody>
      </p:sp>
      <p:sp>
        <p:nvSpPr>
          <p:cNvPr id="924784" name="Oval 112"/>
          <p:cNvSpPr>
            <a:spLocks noChangeArrowheads="1"/>
          </p:cNvSpPr>
          <p:nvPr/>
        </p:nvSpPr>
        <p:spPr bwMode="auto">
          <a:xfrm>
            <a:off x="7669213" y="700088"/>
            <a:ext cx="1322387" cy="1322387"/>
          </a:xfrm>
          <a:prstGeom prst="ellipse">
            <a:avLst/>
          </a:prstGeom>
          <a:solidFill>
            <a:srgbClr val="800000"/>
          </a:solidFill>
          <a:ln w="9525">
            <a:solidFill>
              <a:schemeClr val="tx1"/>
            </a:solidFill>
            <a:round/>
            <a:headEnd/>
            <a:tailE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CF01"/>
                </a:solidFill>
                <a:effectLst/>
                <a:uLnTx/>
                <a:uFillTx/>
                <a:latin typeface="Times New Roman" pitchFamily="18" charset="0"/>
                <a:ea typeface="+mn-ea"/>
                <a:cs typeface="+mn-cs"/>
              </a:rPr>
              <a:t>ASU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CF01"/>
                </a:solidFill>
                <a:effectLst/>
                <a:uLnTx/>
                <a:uFillTx/>
                <a:latin typeface="Times New Roman" pitchFamily="18" charset="0"/>
                <a:ea typeface="+mn-ea"/>
                <a:cs typeface="+mn-cs"/>
              </a:rPr>
              <a:t>BYENG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CF01"/>
                </a:solidFill>
                <a:effectLst/>
                <a:uLnTx/>
                <a:uFillTx/>
                <a:latin typeface="Times New Roman" pitchFamily="18" charset="0"/>
                <a:ea typeface="+mn-ea"/>
                <a:cs typeface="+mn-cs"/>
              </a:rPr>
              <a:t>1gbps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13382"/>
                                        </p:tgtEl>
                                        <p:attrNameLst>
                                          <p:attrName>style.visibility</p:attrName>
                                        </p:attrNameLst>
                                      </p:cBhvr>
                                      <p:to>
                                        <p:strVal val="visible"/>
                                      </p:to>
                                    </p:set>
                                    <p:anim calcmode="lin" valueType="num">
                                      <p:cBhvr>
                                        <p:cTn id="7" dur="500" fill="hold"/>
                                        <p:tgtEl>
                                          <p:spTgt spid="13382"/>
                                        </p:tgtEl>
                                        <p:attrNameLst>
                                          <p:attrName>ppt_w</p:attrName>
                                        </p:attrNameLst>
                                      </p:cBhvr>
                                      <p:tavLst>
                                        <p:tav tm="0">
                                          <p:val>
                                            <p:fltVal val="0"/>
                                          </p:val>
                                        </p:tav>
                                        <p:tav tm="100000">
                                          <p:val>
                                            <p:strVal val="#ppt_w"/>
                                          </p:val>
                                        </p:tav>
                                      </p:tavLst>
                                    </p:anim>
                                    <p:anim calcmode="lin" valueType="num">
                                      <p:cBhvr>
                                        <p:cTn id="8" dur="500" fill="hold"/>
                                        <p:tgtEl>
                                          <p:spTgt spid="13382"/>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0" presetClass="entr" presetSubtype="0" fill="hold" grpId="1" nodeType="clickEffect">
                                  <p:stCondLst>
                                    <p:cond delay="0"/>
                                  </p:stCondLst>
                                  <p:childTnLst>
                                    <p:set>
                                      <p:cBhvr>
                                        <p:cTn id="12" dur="1" fill="hold">
                                          <p:stCondLst>
                                            <p:cond delay="0"/>
                                          </p:stCondLst>
                                        </p:cTn>
                                        <p:tgtEl>
                                          <p:spTgt spid="924784"/>
                                        </p:tgtEl>
                                        <p:attrNameLst>
                                          <p:attrName>style.visibility</p:attrName>
                                        </p:attrNameLst>
                                      </p:cBhvr>
                                      <p:to>
                                        <p:strVal val="visible"/>
                                      </p:to>
                                    </p:set>
                                    <p:animEffect transition="in" filter="fade">
                                      <p:cBhvr>
                                        <p:cTn id="13" dur="2000"/>
                                        <p:tgtEl>
                                          <p:spTgt spid="924784"/>
                                        </p:tgtEl>
                                      </p:cBhvr>
                                    </p:animEffect>
                                  </p:childTnLst>
                                </p:cTn>
                              </p:par>
                              <p:par>
                                <p:cTn id="14" presetID="0" presetClass="path" presetSubtype="0" accel="50000" decel="50000" fill="hold" grpId="0" nodeType="withEffect">
                                  <p:stCondLst>
                                    <p:cond delay="0"/>
                                  </p:stCondLst>
                                  <p:childTnLst>
                                    <p:animMotion origin="layout" path="M -0.25104 -0.28912 C -0.26979 -0.28912 -0.40538 -0.32477 -0.44549 -0.26921 C -0.44705 -0.25903 -0.44757 -0.25093 -0.44254 -0.24236 C -0.4382 -0.22361 -0.42917 -0.20486 -0.42118 -0.18727 C -0.41788 -0.17986 -0.41285 -0.17361 -0.40747 -0.16736 C -0.40608 -0.16597 -0.40087 -0.16435 -0.40313 -0.16412 C -0.41059 -0.16343 -0.41806 -0.16528 -0.4257 -0.16597 C -0.44688 -0.17176 -0.46927 -0.17384 -0.49097 -0.17569 C -0.53038 -0.18287 -0.56962 -0.18565 -0.60955 -0.18727 C -0.62084 -0.18727 -0.69948 -0.20579 -0.73229 -0.18079 C -0.73646 -0.16319 -0.72361 -0.15602 -0.71563 -0.14259 C -0.71233 -0.13704 -0.7066 -0.12569 -0.7066 -0.12546 C -0.70799 -0.11921 -0.71059 -0.10671 -0.71563 -0.10069 C -0.72743 -0.0875 -0.74427 -0.08357 -0.75834 -0.07407 C -0.7632 -0.0713 -0.76754 -0.06644 -0.7717 -0.06273 C -0.77431 -0.06065 -0.77952 -0.05556 -0.77952 -0.05532 C -0.77952 -0.05556 -0.7724 -0.0625 -0.76875 -0.06574 C -0.75868 -0.07569 -0.74896 -0.08588 -0.7382 -0.09583 C -0.73021 -0.11065 -0.72622 -0.12269 -0.72466 -0.13958 C -0.73455 -0.25509 -0.84445 -0.33079 -0.94028 -0.35069 C -0.95365 -0.35324 -0.96754 -0.35255 -0.98125 -0.35394 C -1.03299 -0.35116 -1.02865 -0.35532 -1.06025 -0.34398 C -1.07136 -0.32546 -1.054 -0.35301 -1.06771 -0.33565 C -1.07188 -0.33079 -1.07466 -0.32477 -1.0783 -0.31875 C -1.08108 -0.31065 -1.08403 -0.30255 -1.08594 -0.29375 C -1.0842 -0.26759 -1.08698 -0.24838 -1.07518 -0.22732 C -1.0691 -0.20185 -1.0599 -0.18264 -1.04948 -0.15949 C -1.04184 -0.14259 -1.03611 -0.12454 -1.02813 -0.10741 C -1.02466 -0.10023 -1.01979 -0.09329 -1.01615 -0.08588 C -1.00591 -0.06505 -1.0099 -0.06759 -1.00087 -0.04421 C -0.98472 -0.00208 -0.96875 0.04028 -0.94913 0.08079 C -0.93785 0.10417 -0.92309 0.12384 -0.9099 0.14583 C -0.90799 0.14884 -0.90886 0.15278 -0.90677 0.15556 C -0.90122 0.16412 -0.89427 0.17106 -0.88542 0.17407 C -0.88108 0.17245 -0.8757 0.1713 -0.87188 0.16759 C -0.86719 0.16296 -0.85816 0.15255 -0.85816 0.15278 C -0.85226 0.13866 -0.85 0.13704 -0.85972 0.11412 C -0.86406 0.10417 -0.87275 0.09722 -0.87934 0.08935 C -0.88906 0.07662 -0.89584 0.06042 -0.9099 0.05393 C -0.89514 0.09236 -0.92448 0.01759 -0.88542 0.09884 C -0.85122 0.17037 -0.80278 0.24306 -0.74757 0.29745 C -0.68854 0.35509 -0.62014 0.39699 -0.55313 0.44213 C -0.49966 0.47824 -0.43733 0.51042 -0.37396 0.5169 C -0.36632 0.5162 -0.35851 0.51806 -0.35139 0.51528 C -0.33108 0.50833 -0.33472 0.50093 -0.32257 0.49028 C -0.31545 0.47593 -0.32188 0.47222 -0.3165 0.45741 C -0.31563 0.45532 -0.31216 0.45625 -0.31025 0.45579 C -0.30608 0.4537 -0.30191 0.45162 -0.29809 0.44884 C -0.29358 0.44537 -0.28472 0.43843 -0.28472 0.43889 C -0.28229 0.43426 -0.27761 0.43056 -0.27691 0.42523 C -0.27396 0.40602 -0.28872 0.3912 -0.29809 0.37731 C -0.32066 0.34352 -0.34792 0.31343 -0.37396 0.2838 C -0.37136 0.27431 -0.36181 0.27407 -0.35434 0.27037 C -0.33906 0.26366 -0.32344 0.25509 -0.30729 0.25255 C -0.30104 0.24884 -0.29306 0.24398 -0.28611 0.24398 " pathEditMode="relative" rAng="0" ptsTypes="AAAAAAAAAAAAAAAAAAAAAAAAAAAAAAAAAAAAAAAAAAAAAAAAAAAAAAA">
                                      <p:cBhvr>
                                        <p:cTn id="15" dur="2000" fill="hold"/>
                                        <p:tgtEl>
                                          <p:spTgt spid="924784"/>
                                        </p:tgtEl>
                                        <p:attrNameLst>
                                          <p:attrName>ppt_x</p:attrName>
                                          <p:attrName>ppt_y</p:attrName>
                                        </p:attrNameLst>
                                      </p:cBhvr>
                                      <p:rCtr x="-41753" y="370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82" grpId="0"/>
      <p:bldP spid="924784" grpId="0" animBg="1"/>
      <p:bldP spid="924784" grpId="1"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p:txBody>
          <a:bodyPr/>
          <a:lstStyle/>
          <a:p>
            <a:pPr>
              <a:defRPr/>
            </a:pPr>
            <a:fld id="{4C77C875-280D-4C3E-BAC4-C73911CE0FCD}" type="slidenum">
              <a:rPr lang="en-US" smtClean="0"/>
              <a:pPr>
                <a:defRPr/>
              </a:pPr>
              <a:t>150</a:t>
            </a:fld>
            <a:endParaRPr lang="en-US"/>
          </a:p>
        </p:txBody>
      </p:sp>
      <p:sp>
        <p:nvSpPr>
          <p:cNvPr id="5123" name="Rectangle 2"/>
          <p:cNvSpPr>
            <a:spLocks noGrp="1" noChangeArrowheads="1"/>
          </p:cNvSpPr>
          <p:nvPr>
            <p:ph type="title"/>
          </p:nvPr>
        </p:nvSpPr>
        <p:spPr>
          <a:xfrm>
            <a:off x="1447800" y="76200"/>
            <a:ext cx="7620000" cy="623888"/>
          </a:xfrm>
        </p:spPr>
        <p:txBody>
          <a:bodyPr/>
          <a:lstStyle/>
          <a:p>
            <a:pPr eaLnBrk="1" hangingPunct="1"/>
            <a:r>
              <a:rPr lang="en-US" dirty="0">
                <a:solidFill>
                  <a:srgbClr val="0066FF"/>
                </a:solidFill>
              </a:rPr>
              <a:t>Thread</a:t>
            </a:r>
            <a:r>
              <a:rPr lang="en-US" dirty="0"/>
              <a:t> Class in Java (Contd.)</a:t>
            </a:r>
          </a:p>
        </p:txBody>
      </p:sp>
      <p:sp>
        <p:nvSpPr>
          <p:cNvPr id="4100" name="Rectangle 3"/>
          <p:cNvSpPr>
            <a:spLocks noGrp="1" noChangeArrowheads="1"/>
          </p:cNvSpPr>
          <p:nvPr>
            <p:ph type="body" idx="1"/>
          </p:nvPr>
        </p:nvSpPr>
        <p:spPr>
          <a:xfrm>
            <a:off x="838200" y="838200"/>
            <a:ext cx="8077200" cy="5638800"/>
          </a:xfrm>
        </p:spPr>
        <p:txBody>
          <a:bodyPr/>
          <a:lstStyle/>
          <a:p>
            <a:pPr marL="0" indent="0" eaLnBrk="1" hangingPunct="1">
              <a:buFont typeface="Wingdings" pitchFamily="2" charset="2"/>
              <a:buNone/>
              <a:defRPr/>
            </a:pPr>
            <a:r>
              <a:rPr lang="en-US" sz="2000" dirty="0"/>
              <a:t>Methods in </a:t>
            </a:r>
            <a:r>
              <a:rPr lang="en-US" sz="2000" dirty="0">
                <a:solidFill>
                  <a:srgbClr val="0066FF"/>
                </a:solidFill>
              </a:rPr>
              <a:t>Thread</a:t>
            </a:r>
            <a:r>
              <a:rPr lang="en-US" sz="2000" dirty="0"/>
              <a:t> class:</a:t>
            </a:r>
          </a:p>
          <a:p>
            <a:pPr eaLnBrk="1" hangingPunct="1">
              <a:defRPr/>
            </a:pPr>
            <a:r>
              <a:rPr lang="en-US" sz="2000" dirty="0"/>
              <a:t>static </a:t>
            </a:r>
            <a:r>
              <a:rPr lang="en-US" sz="2000" dirty="0" err="1"/>
              <a:t>int</a:t>
            </a:r>
            <a:r>
              <a:rPr lang="en-US" sz="2000" dirty="0"/>
              <a:t> </a:t>
            </a:r>
            <a:r>
              <a:rPr lang="en-US" sz="2000" dirty="0" err="1">
                <a:solidFill>
                  <a:srgbClr val="0033CC"/>
                </a:solidFill>
              </a:rPr>
              <a:t>activeCount</a:t>
            </a:r>
            <a:r>
              <a:rPr lang="en-US" sz="2000" dirty="0">
                <a:solidFill>
                  <a:srgbClr val="0033CC"/>
                </a:solidFill>
              </a:rPr>
              <a:t>()</a:t>
            </a:r>
            <a:r>
              <a:rPr lang="en-US" sz="2000" dirty="0"/>
              <a:t>: Returns the number of active threads in the current thread's thread group</a:t>
            </a:r>
          </a:p>
          <a:p>
            <a:pPr eaLnBrk="1" hangingPunct="1">
              <a:defRPr/>
            </a:pPr>
            <a:r>
              <a:rPr lang="en-US" sz="2000" dirty="0"/>
              <a:t>static Thread </a:t>
            </a:r>
            <a:r>
              <a:rPr lang="en-US" sz="2000" dirty="0" err="1">
                <a:solidFill>
                  <a:srgbClr val="0033CC"/>
                </a:solidFill>
              </a:rPr>
              <a:t>currentThread</a:t>
            </a:r>
            <a:r>
              <a:rPr lang="en-US" sz="2000" dirty="0">
                <a:solidFill>
                  <a:srgbClr val="0033CC"/>
                </a:solidFill>
              </a:rPr>
              <a:t>()</a:t>
            </a:r>
            <a:r>
              <a:rPr lang="en-US" sz="2000" dirty="0"/>
              <a:t>: Returns a reference to the currently executing thread object.</a:t>
            </a:r>
          </a:p>
          <a:p>
            <a:pPr eaLnBrk="1" hangingPunct="1">
              <a:defRPr/>
            </a:pPr>
            <a:r>
              <a:rPr lang="en-US" sz="2000" dirty="0"/>
              <a:t>void	</a:t>
            </a:r>
            <a:r>
              <a:rPr lang="en-US" sz="2000" dirty="0">
                <a:solidFill>
                  <a:srgbClr val="0033CC"/>
                </a:solidFill>
              </a:rPr>
              <a:t>destroy()</a:t>
            </a:r>
            <a:r>
              <a:rPr lang="en-US" sz="2000" dirty="0"/>
              <a:t>: Destroys this thread, without any cleanup</a:t>
            </a:r>
          </a:p>
          <a:p>
            <a:pPr eaLnBrk="1" hangingPunct="1">
              <a:defRPr/>
            </a:pPr>
            <a:r>
              <a:rPr lang="en-US" sz="2000" dirty="0"/>
              <a:t>static </a:t>
            </a:r>
            <a:r>
              <a:rPr lang="en-US" sz="2000" dirty="0" err="1"/>
              <a:t>int</a:t>
            </a:r>
            <a:r>
              <a:rPr lang="en-US" sz="2000" dirty="0"/>
              <a:t> </a:t>
            </a:r>
            <a:r>
              <a:rPr lang="en-US" sz="2000" dirty="0">
                <a:solidFill>
                  <a:srgbClr val="0033CC"/>
                </a:solidFill>
              </a:rPr>
              <a:t>enumerate(Thread[] </a:t>
            </a:r>
            <a:r>
              <a:rPr lang="en-US" sz="2000" dirty="0" err="1">
                <a:solidFill>
                  <a:srgbClr val="0033CC"/>
                </a:solidFill>
              </a:rPr>
              <a:t>tarray</a:t>
            </a:r>
            <a:r>
              <a:rPr lang="en-US" sz="2000" dirty="0">
                <a:solidFill>
                  <a:srgbClr val="0033CC"/>
                </a:solidFill>
              </a:rPr>
              <a:t>)</a:t>
            </a:r>
            <a:r>
              <a:rPr lang="en-US" sz="2000" dirty="0"/>
              <a:t>: Copies into the specified array every active thread in the current thread's thread group and its subgroups.</a:t>
            </a:r>
          </a:p>
          <a:p>
            <a:pPr eaLnBrk="1" hangingPunct="1">
              <a:defRPr/>
            </a:pPr>
            <a:r>
              <a:rPr lang="en-US" sz="2000" dirty="0"/>
              <a:t>String </a:t>
            </a:r>
            <a:r>
              <a:rPr lang="en-US" sz="2000" dirty="0" err="1">
                <a:solidFill>
                  <a:srgbClr val="0033CC"/>
                </a:solidFill>
              </a:rPr>
              <a:t>getName</a:t>
            </a:r>
            <a:r>
              <a:rPr lang="en-US" sz="2000" dirty="0">
                <a:solidFill>
                  <a:srgbClr val="0033CC"/>
                </a:solidFill>
              </a:rPr>
              <a:t>()</a:t>
            </a:r>
            <a:r>
              <a:rPr lang="en-US" sz="2000" dirty="0"/>
              <a:t>: Returns this thread's name.</a:t>
            </a:r>
          </a:p>
          <a:p>
            <a:pPr eaLnBrk="1" hangingPunct="1">
              <a:defRPr/>
            </a:pPr>
            <a:r>
              <a:rPr lang="en-US" sz="2000" dirty="0"/>
              <a:t> </a:t>
            </a:r>
            <a:r>
              <a:rPr lang="en-US" sz="2000" dirty="0" err="1"/>
              <a:t>int</a:t>
            </a:r>
            <a:r>
              <a:rPr lang="en-US" sz="2000" dirty="0"/>
              <a:t> </a:t>
            </a:r>
            <a:r>
              <a:rPr lang="en-US" sz="2000" dirty="0" err="1">
                <a:solidFill>
                  <a:srgbClr val="0033CC"/>
                </a:solidFill>
              </a:rPr>
              <a:t>getPriority</a:t>
            </a:r>
            <a:r>
              <a:rPr lang="en-US" sz="2000" dirty="0">
                <a:solidFill>
                  <a:srgbClr val="0033CC"/>
                </a:solidFill>
              </a:rPr>
              <a:t>()</a:t>
            </a:r>
            <a:r>
              <a:rPr lang="en-US" sz="2000" dirty="0"/>
              <a:t>: Returns this thread's priority.</a:t>
            </a:r>
          </a:p>
          <a:p>
            <a:pPr eaLnBrk="1" hangingPunct="1">
              <a:defRPr/>
            </a:pPr>
            <a:r>
              <a:rPr lang="en-US" sz="2000" dirty="0"/>
              <a:t>void	</a:t>
            </a:r>
            <a:r>
              <a:rPr lang="en-US" sz="2000" dirty="0" err="1">
                <a:solidFill>
                  <a:srgbClr val="0033CC"/>
                </a:solidFill>
              </a:rPr>
              <a:t>setPriority</a:t>
            </a:r>
            <a:r>
              <a:rPr lang="en-US" sz="2000" dirty="0">
                <a:solidFill>
                  <a:srgbClr val="0033CC"/>
                </a:solidFill>
              </a:rPr>
              <a:t>(</a:t>
            </a:r>
            <a:r>
              <a:rPr lang="en-US" sz="2000" dirty="0" err="1">
                <a:solidFill>
                  <a:srgbClr val="0033CC"/>
                </a:solidFill>
              </a:rPr>
              <a:t>int</a:t>
            </a:r>
            <a:r>
              <a:rPr lang="en-US" sz="2000" dirty="0">
                <a:solidFill>
                  <a:srgbClr val="0033CC"/>
                </a:solidFill>
              </a:rPr>
              <a:t> </a:t>
            </a:r>
            <a:r>
              <a:rPr lang="en-US" sz="2000" dirty="0" err="1">
                <a:solidFill>
                  <a:srgbClr val="0033CC"/>
                </a:solidFill>
              </a:rPr>
              <a:t>newPriority</a:t>
            </a:r>
            <a:r>
              <a:rPr lang="en-US" sz="2000" dirty="0">
                <a:solidFill>
                  <a:srgbClr val="0033CC"/>
                </a:solidFill>
              </a:rPr>
              <a:t>)</a:t>
            </a:r>
            <a:r>
              <a:rPr lang="en-US" sz="2000" dirty="0"/>
              <a:t>: Change the priority of a thread.</a:t>
            </a:r>
          </a:p>
          <a:p>
            <a:pPr eaLnBrk="1" hangingPunct="1">
              <a:defRPr/>
            </a:pPr>
            <a:r>
              <a:rPr lang="en-US" sz="2000" dirty="0"/>
              <a:t>void	</a:t>
            </a:r>
            <a:r>
              <a:rPr lang="en-US" sz="2000" dirty="0">
                <a:solidFill>
                  <a:srgbClr val="0033CC"/>
                </a:solidFill>
              </a:rPr>
              <a:t>join()</a:t>
            </a:r>
            <a:r>
              <a:rPr lang="en-US" sz="2000" dirty="0"/>
              <a:t>: Waits for this thread to die.</a:t>
            </a:r>
          </a:p>
          <a:p>
            <a:pPr eaLnBrk="1" hangingPunct="1">
              <a:defRPr/>
            </a:pPr>
            <a:r>
              <a:rPr lang="en-US" sz="2000" dirty="0"/>
              <a:t>static void </a:t>
            </a:r>
            <a:r>
              <a:rPr lang="en-US" sz="2000" dirty="0">
                <a:solidFill>
                  <a:srgbClr val="0033CC"/>
                </a:solidFill>
              </a:rPr>
              <a:t>sleep(long </a:t>
            </a:r>
            <a:r>
              <a:rPr lang="en-US" sz="2000" dirty="0" err="1">
                <a:solidFill>
                  <a:srgbClr val="0033CC"/>
                </a:solidFill>
              </a:rPr>
              <a:t>millis</a:t>
            </a:r>
            <a:r>
              <a:rPr lang="en-US" sz="2000" dirty="0">
                <a:solidFill>
                  <a:srgbClr val="0033CC"/>
                </a:solidFill>
              </a:rPr>
              <a:t>) </a:t>
            </a:r>
          </a:p>
          <a:p>
            <a:pPr eaLnBrk="1" hangingPunct="1">
              <a:defRPr/>
            </a:pPr>
            <a:r>
              <a:rPr lang="en-US" sz="2000" dirty="0"/>
              <a:t>static void </a:t>
            </a:r>
            <a:r>
              <a:rPr lang="en-US" sz="2000" dirty="0">
                <a:solidFill>
                  <a:srgbClr val="0033CC"/>
                </a:solidFill>
              </a:rPr>
              <a:t>sleep(long </a:t>
            </a:r>
            <a:r>
              <a:rPr lang="en-US" sz="2000" dirty="0" err="1">
                <a:solidFill>
                  <a:srgbClr val="0033CC"/>
                </a:solidFill>
              </a:rPr>
              <a:t>millis</a:t>
            </a:r>
            <a:r>
              <a:rPr lang="en-US" sz="2000" dirty="0">
                <a:solidFill>
                  <a:srgbClr val="0033CC"/>
                </a:solidFill>
              </a:rPr>
              <a:t>, </a:t>
            </a:r>
            <a:r>
              <a:rPr lang="en-US" sz="2000" dirty="0" err="1">
                <a:solidFill>
                  <a:srgbClr val="0033CC"/>
                </a:solidFill>
              </a:rPr>
              <a:t>int</a:t>
            </a:r>
            <a:r>
              <a:rPr lang="en-US" sz="2000" dirty="0">
                <a:solidFill>
                  <a:srgbClr val="0033CC"/>
                </a:solidFill>
              </a:rPr>
              <a:t> </a:t>
            </a:r>
            <a:r>
              <a:rPr lang="en-US" sz="2000" dirty="0" err="1">
                <a:solidFill>
                  <a:srgbClr val="0033CC"/>
                </a:solidFill>
              </a:rPr>
              <a:t>nanos</a:t>
            </a:r>
            <a:r>
              <a:rPr lang="en-US" sz="2000" dirty="0">
                <a:solidFill>
                  <a:srgbClr val="0033CC"/>
                </a:solidFill>
              </a:rPr>
              <a:t>)</a:t>
            </a:r>
            <a:r>
              <a:rPr lang="en-US" sz="2000" dirty="0"/>
              <a:t> </a:t>
            </a:r>
          </a:p>
          <a:p>
            <a:pPr eaLnBrk="1" hangingPunct="1">
              <a:defRPr/>
            </a:pPr>
            <a:r>
              <a:rPr lang="en-US" sz="2000" dirty="0"/>
              <a:t>void </a:t>
            </a:r>
            <a:r>
              <a:rPr lang="en-US" sz="2000" dirty="0">
                <a:solidFill>
                  <a:srgbClr val="0033CC"/>
                </a:solidFill>
              </a:rPr>
              <a:t>run()</a:t>
            </a:r>
            <a:r>
              <a:rPr lang="en-US" sz="2000" dirty="0"/>
              <a:t> </a:t>
            </a:r>
          </a:p>
          <a:p>
            <a:pPr eaLnBrk="1" hangingPunct="1">
              <a:defRPr/>
            </a:pPr>
            <a:r>
              <a:rPr lang="en-US" sz="2000" dirty="0"/>
              <a:t>void </a:t>
            </a:r>
            <a:r>
              <a:rPr lang="en-US" sz="2000" dirty="0">
                <a:solidFill>
                  <a:srgbClr val="0033CC"/>
                </a:solidFill>
              </a:rPr>
              <a:t>start() </a:t>
            </a:r>
          </a:p>
          <a:p>
            <a:pPr eaLnBrk="1" hangingPunct="1">
              <a:defRPr/>
            </a:pPr>
            <a:r>
              <a:rPr lang="en-US" sz="2000" dirty="0"/>
              <a:t>…</a:t>
            </a:r>
          </a:p>
          <a:p>
            <a:pPr eaLnBrk="1" hangingPunct="1">
              <a:defRPr/>
            </a:pPr>
            <a:endParaRPr lang="en-US" sz="2000" dirty="0"/>
          </a:p>
        </p:txBody>
      </p:sp>
      <p:pic>
        <p:nvPicPr>
          <p:cNvPr id="5" name="Picture 4"/>
          <p:cNvPicPr>
            <a:picLocks noChangeAspect="1"/>
          </p:cNvPicPr>
          <p:nvPr/>
        </p:nvPicPr>
        <p:blipFill>
          <a:blip r:embed="rId3"/>
          <a:stretch>
            <a:fillRect/>
          </a:stretch>
        </p:blipFill>
        <p:spPr>
          <a:xfrm>
            <a:off x="5267325" y="5029200"/>
            <a:ext cx="3876675" cy="1733550"/>
          </a:xfrm>
          <a:prstGeom prst="rect">
            <a:avLst/>
          </a:prstGeom>
        </p:spPr>
      </p:pic>
    </p:spTree>
    <p:extLst>
      <p:ext uri="{BB962C8B-B14F-4D97-AF65-F5344CB8AC3E}">
        <p14:creationId xmlns:p14="http://schemas.microsoft.com/office/powerpoint/2010/main" val="198737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750"/>
                                        <p:tgtEl>
                                          <p:spTgt spid="5"/>
                                        </p:tgtEl>
                                      </p:cBhvr>
                                    </p:animEffect>
                                    <p:anim calcmode="lin" valueType="num">
                                      <p:cBhvr>
                                        <p:cTn id="8" dur="2750" fill="hold"/>
                                        <p:tgtEl>
                                          <p:spTgt spid="5"/>
                                        </p:tgtEl>
                                        <p:attrNameLst>
                                          <p:attrName>ppt_x</p:attrName>
                                        </p:attrNameLst>
                                      </p:cBhvr>
                                      <p:tavLst>
                                        <p:tav tm="0">
                                          <p:val>
                                            <p:strVal val="#ppt_x"/>
                                          </p:val>
                                        </p:tav>
                                        <p:tav tm="100000">
                                          <p:val>
                                            <p:strVal val="#ppt_x"/>
                                          </p:val>
                                        </p:tav>
                                      </p:tavLst>
                                    </p:anim>
                                    <p:anim calcmode="lin" valueType="num">
                                      <p:cBhvr>
                                        <p:cTn id="9" dur="2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p:cNvSpPr>
            <a:spLocks noGrp="1"/>
          </p:cNvSpPr>
          <p:nvPr>
            <p:ph type="sldNum" sz="quarter" idx="12"/>
          </p:nvPr>
        </p:nvSpPr>
        <p:spPr/>
        <p:txBody>
          <a:bodyPr/>
          <a:lstStyle/>
          <a:p>
            <a:pPr>
              <a:defRPr/>
            </a:pPr>
            <a:fld id="{F8ED1809-FCC4-4745-849D-DBC5528C72A4}" type="slidenum">
              <a:rPr lang="en-US" smtClean="0"/>
              <a:pPr>
                <a:defRPr/>
              </a:pPr>
              <a:t>151</a:t>
            </a:fld>
            <a:endParaRPr lang="en-US"/>
          </a:p>
        </p:txBody>
      </p:sp>
      <p:sp>
        <p:nvSpPr>
          <p:cNvPr id="6147" name="Rectangle 2"/>
          <p:cNvSpPr>
            <a:spLocks noGrp="1" noChangeArrowheads="1"/>
          </p:cNvSpPr>
          <p:nvPr>
            <p:ph type="title"/>
          </p:nvPr>
        </p:nvSpPr>
        <p:spPr>
          <a:xfrm>
            <a:off x="1447800" y="76200"/>
            <a:ext cx="7620000" cy="623888"/>
          </a:xfrm>
        </p:spPr>
        <p:txBody>
          <a:bodyPr/>
          <a:lstStyle/>
          <a:p>
            <a:pPr eaLnBrk="1" hangingPunct="1"/>
            <a:r>
              <a:rPr lang="en-US"/>
              <a:t>Multithreading in Java: Thread life cycle</a:t>
            </a:r>
          </a:p>
        </p:txBody>
      </p:sp>
      <p:sp>
        <p:nvSpPr>
          <p:cNvPr id="6148" name="Rectangle 87"/>
          <p:cNvSpPr>
            <a:spLocks noChangeArrowheads="1"/>
          </p:cNvSpPr>
          <p:nvPr/>
        </p:nvSpPr>
        <p:spPr bwMode="auto">
          <a:xfrm>
            <a:off x="1473200" y="776288"/>
            <a:ext cx="5480988" cy="369332"/>
          </a:xfrm>
          <a:prstGeom prst="rect">
            <a:avLst/>
          </a:prstGeom>
          <a:noFill/>
          <a:ln w="9525">
            <a:noFill/>
            <a:miter lim="800000"/>
            <a:headEnd/>
            <a:tailEnd/>
          </a:ln>
        </p:spPr>
        <p:txBody>
          <a:bodyPr wrap="none">
            <a:spAutoFit/>
          </a:bodyPr>
          <a:lstStyle/>
          <a:p>
            <a:r>
              <a:rPr lang="en-US" dirty="0">
                <a:hlinkClick r:id="rId3"/>
              </a:rPr>
              <a:t>https://docs.oracle.com/cd/E18752_01/pdf/816-5137.pdf</a:t>
            </a:r>
            <a:r>
              <a:rPr lang="en-US" dirty="0"/>
              <a:t> </a:t>
            </a:r>
          </a:p>
        </p:txBody>
      </p:sp>
      <p:grpSp>
        <p:nvGrpSpPr>
          <p:cNvPr id="6149" name="Group 124"/>
          <p:cNvGrpSpPr>
            <a:grpSpLocks/>
          </p:cNvGrpSpPr>
          <p:nvPr/>
        </p:nvGrpSpPr>
        <p:grpSpPr bwMode="auto">
          <a:xfrm>
            <a:off x="204788" y="2514600"/>
            <a:ext cx="6500812" cy="3541713"/>
            <a:chOff x="693" y="1801"/>
            <a:chExt cx="4095" cy="2231"/>
          </a:xfrm>
        </p:grpSpPr>
        <p:sp>
          <p:nvSpPr>
            <p:cNvPr id="6152" name="Oval 89"/>
            <p:cNvSpPr>
              <a:spLocks noChangeArrowheads="1"/>
            </p:cNvSpPr>
            <p:nvPr/>
          </p:nvSpPr>
          <p:spPr bwMode="auto">
            <a:xfrm>
              <a:off x="2332" y="1801"/>
              <a:ext cx="910" cy="243"/>
            </a:xfrm>
            <a:prstGeom prst="ellipse">
              <a:avLst/>
            </a:prstGeom>
            <a:noFill/>
            <a:ln w="12700">
              <a:solidFill>
                <a:srgbClr val="000000"/>
              </a:solidFill>
              <a:round/>
              <a:headEnd/>
              <a:tailEnd/>
            </a:ln>
          </p:spPr>
          <p:txBody>
            <a:bodyPr/>
            <a:lstStyle/>
            <a:p>
              <a:endParaRPr lang="en-US"/>
            </a:p>
          </p:txBody>
        </p:sp>
        <p:sp>
          <p:nvSpPr>
            <p:cNvPr id="6153" name="Rectangle 90"/>
            <p:cNvSpPr>
              <a:spLocks noChangeArrowheads="1"/>
            </p:cNvSpPr>
            <p:nvPr/>
          </p:nvSpPr>
          <p:spPr bwMode="auto">
            <a:xfrm>
              <a:off x="2592" y="1824"/>
              <a:ext cx="464" cy="173"/>
            </a:xfrm>
            <a:prstGeom prst="rect">
              <a:avLst/>
            </a:prstGeom>
            <a:noFill/>
            <a:ln w="9525">
              <a:noFill/>
              <a:miter lim="800000"/>
              <a:headEnd/>
              <a:tailEnd/>
            </a:ln>
          </p:spPr>
          <p:txBody>
            <a:bodyPr wrap="none" lIns="0" tIns="0" rIns="0" bIns="0">
              <a:spAutoFit/>
            </a:bodyPr>
            <a:lstStyle/>
            <a:p>
              <a:r>
                <a:rPr lang="en-US">
                  <a:solidFill>
                    <a:srgbClr val="000000"/>
                  </a:solidFill>
                </a:rPr>
                <a:t>creation</a:t>
              </a:r>
              <a:endParaRPr lang="en-US"/>
            </a:p>
          </p:txBody>
        </p:sp>
        <p:sp>
          <p:nvSpPr>
            <p:cNvPr id="6154" name="Oval 91"/>
            <p:cNvSpPr>
              <a:spLocks noChangeArrowheads="1"/>
            </p:cNvSpPr>
            <p:nvPr/>
          </p:nvSpPr>
          <p:spPr bwMode="auto">
            <a:xfrm>
              <a:off x="2333" y="2342"/>
              <a:ext cx="909" cy="250"/>
            </a:xfrm>
            <a:prstGeom prst="ellipse">
              <a:avLst/>
            </a:prstGeom>
            <a:noFill/>
            <a:ln w="12700">
              <a:solidFill>
                <a:srgbClr val="000000"/>
              </a:solidFill>
              <a:round/>
              <a:headEnd/>
              <a:tailEnd/>
            </a:ln>
          </p:spPr>
          <p:txBody>
            <a:bodyPr/>
            <a:lstStyle/>
            <a:p>
              <a:endParaRPr lang="en-US"/>
            </a:p>
          </p:txBody>
        </p:sp>
        <p:sp>
          <p:nvSpPr>
            <p:cNvPr id="6155" name="Oval 92"/>
            <p:cNvSpPr>
              <a:spLocks noChangeArrowheads="1"/>
            </p:cNvSpPr>
            <p:nvPr/>
          </p:nvSpPr>
          <p:spPr bwMode="auto">
            <a:xfrm>
              <a:off x="2332" y="3133"/>
              <a:ext cx="910" cy="252"/>
            </a:xfrm>
            <a:prstGeom prst="ellipse">
              <a:avLst/>
            </a:prstGeom>
            <a:noFill/>
            <a:ln w="12700">
              <a:solidFill>
                <a:srgbClr val="000000"/>
              </a:solidFill>
              <a:round/>
              <a:headEnd/>
              <a:tailEnd/>
            </a:ln>
          </p:spPr>
          <p:txBody>
            <a:bodyPr/>
            <a:lstStyle/>
            <a:p>
              <a:endParaRPr lang="en-US"/>
            </a:p>
          </p:txBody>
        </p:sp>
        <p:sp>
          <p:nvSpPr>
            <p:cNvPr id="6156" name="Oval 93"/>
            <p:cNvSpPr>
              <a:spLocks noChangeArrowheads="1"/>
            </p:cNvSpPr>
            <p:nvPr/>
          </p:nvSpPr>
          <p:spPr bwMode="auto">
            <a:xfrm>
              <a:off x="2878" y="3791"/>
              <a:ext cx="878" cy="241"/>
            </a:xfrm>
            <a:prstGeom prst="ellipse">
              <a:avLst/>
            </a:prstGeom>
            <a:noFill/>
            <a:ln w="12700">
              <a:solidFill>
                <a:srgbClr val="000000"/>
              </a:solidFill>
              <a:round/>
              <a:headEnd/>
              <a:tailEnd/>
            </a:ln>
          </p:spPr>
          <p:txBody>
            <a:bodyPr/>
            <a:lstStyle/>
            <a:p>
              <a:endParaRPr lang="en-US"/>
            </a:p>
          </p:txBody>
        </p:sp>
        <p:sp>
          <p:nvSpPr>
            <p:cNvPr id="6157" name="Oval 94"/>
            <p:cNvSpPr>
              <a:spLocks noChangeArrowheads="1"/>
            </p:cNvSpPr>
            <p:nvPr/>
          </p:nvSpPr>
          <p:spPr bwMode="auto">
            <a:xfrm>
              <a:off x="1846" y="3789"/>
              <a:ext cx="879" cy="243"/>
            </a:xfrm>
            <a:prstGeom prst="ellipse">
              <a:avLst/>
            </a:prstGeom>
            <a:noFill/>
            <a:ln w="12700">
              <a:solidFill>
                <a:srgbClr val="000000"/>
              </a:solidFill>
              <a:round/>
              <a:headEnd/>
              <a:tailEnd/>
            </a:ln>
          </p:spPr>
          <p:txBody>
            <a:bodyPr/>
            <a:lstStyle/>
            <a:p>
              <a:endParaRPr lang="en-US"/>
            </a:p>
          </p:txBody>
        </p:sp>
        <p:sp>
          <p:nvSpPr>
            <p:cNvPr id="6158" name="Oval 95"/>
            <p:cNvSpPr>
              <a:spLocks noChangeArrowheads="1"/>
            </p:cNvSpPr>
            <p:nvPr/>
          </p:nvSpPr>
          <p:spPr bwMode="auto">
            <a:xfrm>
              <a:off x="3909" y="3789"/>
              <a:ext cx="879" cy="243"/>
            </a:xfrm>
            <a:prstGeom prst="ellipse">
              <a:avLst/>
            </a:prstGeom>
            <a:noFill/>
            <a:ln w="12700">
              <a:solidFill>
                <a:srgbClr val="000000"/>
              </a:solidFill>
              <a:round/>
              <a:headEnd/>
              <a:tailEnd/>
            </a:ln>
          </p:spPr>
          <p:txBody>
            <a:bodyPr/>
            <a:lstStyle/>
            <a:p>
              <a:endParaRPr lang="en-US"/>
            </a:p>
          </p:txBody>
        </p:sp>
        <p:sp>
          <p:nvSpPr>
            <p:cNvPr id="6159" name="Oval 96"/>
            <p:cNvSpPr>
              <a:spLocks noChangeArrowheads="1"/>
            </p:cNvSpPr>
            <p:nvPr/>
          </p:nvSpPr>
          <p:spPr bwMode="auto">
            <a:xfrm>
              <a:off x="693" y="3789"/>
              <a:ext cx="879" cy="243"/>
            </a:xfrm>
            <a:prstGeom prst="ellipse">
              <a:avLst/>
            </a:prstGeom>
            <a:noFill/>
            <a:ln w="12700">
              <a:solidFill>
                <a:srgbClr val="000000"/>
              </a:solidFill>
              <a:round/>
              <a:headEnd/>
              <a:tailEnd/>
            </a:ln>
          </p:spPr>
          <p:txBody>
            <a:bodyPr/>
            <a:lstStyle/>
            <a:p>
              <a:endParaRPr lang="en-US"/>
            </a:p>
          </p:txBody>
        </p:sp>
        <p:sp>
          <p:nvSpPr>
            <p:cNvPr id="6160" name="Rectangle 97"/>
            <p:cNvSpPr>
              <a:spLocks noChangeArrowheads="1"/>
            </p:cNvSpPr>
            <p:nvPr/>
          </p:nvSpPr>
          <p:spPr bwMode="auto">
            <a:xfrm>
              <a:off x="2830" y="2085"/>
              <a:ext cx="250" cy="174"/>
            </a:xfrm>
            <a:prstGeom prst="rect">
              <a:avLst/>
            </a:prstGeom>
            <a:noFill/>
            <a:ln w="9525">
              <a:noFill/>
              <a:miter lim="800000"/>
              <a:headEnd/>
              <a:tailEnd/>
            </a:ln>
          </p:spPr>
          <p:txBody>
            <a:bodyPr wrap="none" lIns="0" tIns="0" rIns="0" bIns="0">
              <a:spAutoFit/>
            </a:bodyPr>
            <a:lstStyle/>
            <a:p>
              <a:r>
                <a:rPr lang="en-US" dirty="0">
                  <a:solidFill>
                    <a:srgbClr val="0066FF"/>
                  </a:solidFill>
                </a:rPr>
                <a:t>start</a:t>
              </a:r>
            </a:p>
          </p:txBody>
        </p:sp>
        <p:sp>
          <p:nvSpPr>
            <p:cNvPr id="6161" name="Rectangle 98"/>
            <p:cNvSpPr>
              <a:spLocks noChangeArrowheads="1"/>
            </p:cNvSpPr>
            <p:nvPr/>
          </p:nvSpPr>
          <p:spPr bwMode="auto">
            <a:xfrm>
              <a:off x="2640" y="2352"/>
              <a:ext cx="320" cy="173"/>
            </a:xfrm>
            <a:prstGeom prst="rect">
              <a:avLst/>
            </a:prstGeom>
            <a:noFill/>
            <a:ln w="9525">
              <a:noFill/>
              <a:miter lim="800000"/>
              <a:headEnd/>
              <a:tailEnd/>
            </a:ln>
          </p:spPr>
          <p:txBody>
            <a:bodyPr wrap="none" lIns="0" tIns="0" rIns="0" bIns="0">
              <a:spAutoFit/>
            </a:bodyPr>
            <a:lstStyle/>
            <a:p>
              <a:r>
                <a:rPr lang="en-US">
                  <a:solidFill>
                    <a:srgbClr val="000000"/>
                  </a:solidFill>
                </a:rPr>
                <a:t>ready</a:t>
              </a:r>
              <a:endParaRPr lang="en-US"/>
            </a:p>
          </p:txBody>
        </p:sp>
        <p:sp>
          <p:nvSpPr>
            <p:cNvPr id="6162" name="Rectangle 99"/>
            <p:cNvSpPr>
              <a:spLocks noChangeArrowheads="1"/>
            </p:cNvSpPr>
            <p:nvPr/>
          </p:nvSpPr>
          <p:spPr bwMode="auto">
            <a:xfrm>
              <a:off x="2592" y="3168"/>
              <a:ext cx="448" cy="173"/>
            </a:xfrm>
            <a:prstGeom prst="rect">
              <a:avLst/>
            </a:prstGeom>
            <a:noFill/>
            <a:ln w="9525">
              <a:noFill/>
              <a:miter lim="800000"/>
              <a:headEnd/>
              <a:tailEnd/>
            </a:ln>
          </p:spPr>
          <p:txBody>
            <a:bodyPr wrap="none" lIns="0" tIns="0" rIns="0" bIns="0">
              <a:spAutoFit/>
            </a:bodyPr>
            <a:lstStyle/>
            <a:p>
              <a:r>
                <a:rPr lang="en-US">
                  <a:solidFill>
                    <a:srgbClr val="000000"/>
                  </a:solidFill>
                </a:rPr>
                <a:t>running</a:t>
              </a:r>
              <a:endParaRPr lang="en-US"/>
            </a:p>
          </p:txBody>
        </p:sp>
        <p:sp>
          <p:nvSpPr>
            <p:cNvPr id="6163" name="Rectangle 100"/>
            <p:cNvSpPr>
              <a:spLocks noChangeArrowheads="1"/>
            </p:cNvSpPr>
            <p:nvPr/>
          </p:nvSpPr>
          <p:spPr bwMode="auto">
            <a:xfrm>
              <a:off x="912" y="3826"/>
              <a:ext cx="432" cy="173"/>
            </a:xfrm>
            <a:prstGeom prst="rect">
              <a:avLst/>
            </a:prstGeom>
            <a:noFill/>
            <a:ln w="9525">
              <a:noFill/>
              <a:miter lim="800000"/>
              <a:headEnd/>
              <a:tailEnd/>
            </a:ln>
          </p:spPr>
          <p:txBody>
            <a:bodyPr wrap="none" lIns="0" tIns="0" rIns="0" bIns="0">
              <a:spAutoFit/>
            </a:bodyPr>
            <a:lstStyle/>
            <a:p>
              <a:r>
                <a:rPr lang="en-US">
                  <a:solidFill>
                    <a:srgbClr val="000000"/>
                  </a:solidFill>
                </a:rPr>
                <a:t>waiting</a:t>
              </a:r>
              <a:endParaRPr lang="en-US"/>
            </a:p>
          </p:txBody>
        </p:sp>
        <p:sp>
          <p:nvSpPr>
            <p:cNvPr id="6164" name="Rectangle 101"/>
            <p:cNvSpPr>
              <a:spLocks noChangeArrowheads="1"/>
            </p:cNvSpPr>
            <p:nvPr/>
          </p:nvSpPr>
          <p:spPr bwMode="auto">
            <a:xfrm>
              <a:off x="2064" y="3811"/>
              <a:ext cx="480" cy="173"/>
            </a:xfrm>
            <a:prstGeom prst="rect">
              <a:avLst/>
            </a:prstGeom>
            <a:noFill/>
            <a:ln w="9525">
              <a:noFill/>
              <a:miter lim="800000"/>
              <a:headEnd/>
              <a:tailEnd/>
            </a:ln>
          </p:spPr>
          <p:txBody>
            <a:bodyPr wrap="none" lIns="0" tIns="0" rIns="0" bIns="0">
              <a:spAutoFit/>
            </a:bodyPr>
            <a:lstStyle/>
            <a:p>
              <a:r>
                <a:rPr lang="en-US">
                  <a:solidFill>
                    <a:srgbClr val="000000"/>
                  </a:solidFill>
                </a:rPr>
                <a:t>sleeping</a:t>
              </a:r>
              <a:endParaRPr lang="en-US"/>
            </a:p>
          </p:txBody>
        </p:sp>
        <p:sp>
          <p:nvSpPr>
            <p:cNvPr id="6165" name="Rectangle 102"/>
            <p:cNvSpPr>
              <a:spLocks noChangeArrowheads="1"/>
            </p:cNvSpPr>
            <p:nvPr/>
          </p:nvSpPr>
          <p:spPr bwMode="auto">
            <a:xfrm>
              <a:off x="4152" y="3826"/>
              <a:ext cx="456" cy="173"/>
            </a:xfrm>
            <a:prstGeom prst="rect">
              <a:avLst/>
            </a:prstGeom>
            <a:noFill/>
            <a:ln w="9525">
              <a:noFill/>
              <a:miter lim="800000"/>
              <a:headEnd/>
              <a:tailEnd/>
            </a:ln>
          </p:spPr>
          <p:txBody>
            <a:bodyPr wrap="none" lIns="0" tIns="0" rIns="0" bIns="0">
              <a:spAutoFit/>
            </a:bodyPr>
            <a:lstStyle/>
            <a:p>
              <a:r>
                <a:rPr lang="en-US">
                  <a:solidFill>
                    <a:srgbClr val="000000"/>
                  </a:solidFill>
                </a:rPr>
                <a:t>blocked</a:t>
              </a:r>
              <a:endParaRPr lang="en-US"/>
            </a:p>
          </p:txBody>
        </p:sp>
        <p:sp>
          <p:nvSpPr>
            <p:cNvPr id="6166" name="Rectangle 103"/>
            <p:cNvSpPr>
              <a:spLocks noChangeArrowheads="1"/>
            </p:cNvSpPr>
            <p:nvPr/>
          </p:nvSpPr>
          <p:spPr bwMode="auto">
            <a:xfrm>
              <a:off x="3024" y="3826"/>
              <a:ext cx="615" cy="173"/>
            </a:xfrm>
            <a:prstGeom prst="rect">
              <a:avLst/>
            </a:prstGeom>
            <a:noFill/>
            <a:ln w="9525">
              <a:noFill/>
              <a:miter lim="800000"/>
              <a:headEnd/>
              <a:tailEnd/>
            </a:ln>
          </p:spPr>
          <p:txBody>
            <a:bodyPr wrap="none" lIns="0" tIns="0" rIns="0" bIns="0">
              <a:spAutoFit/>
            </a:bodyPr>
            <a:lstStyle/>
            <a:p>
              <a:r>
                <a:rPr lang="en-US">
                  <a:solidFill>
                    <a:srgbClr val="000000"/>
                  </a:solidFill>
                </a:rPr>
                <a:t>terminated</a:t>
              </a:r>
              <a:endParaRPr lang="en-US"/>
            </a:p>
          </p:txBody>
        </p:sp>
        <p:sp>
          <p:nvSpPr>
            <p:cNvPr id="6167" name="Rectangle 104"/>
            <p:cNvSpPr>
              <a:spLocks noChangeArrowheads="1"/>
            </p:cNvSpPr>
            <p:nvPr/>
          </p:nvSpPr>
          <p:spPr bwMode="auto">
            <a:xfrm>
              <a:off x="1200" y="2212"/>
              <a:ext cx="476" cy="519"/>
            </a:xfrm>
            <a:prstGeom prst="rect">
              <a:avLst/>
            </a:prstGeom>
            <a:noFill/>
            <a:ln w="9525">
              <a:noFill/>
              <a:miter lim="800000"/>
              <a:headEnd/>
              <a:tailEnd/>
            </a:ln>
          </p:spPr>
          <p:txBody>
            <a:bodyPr wrap="none" lIns="0" tIns="0" rIns="0" bIns="0">
              <a:spAutoFit/>
            </a:bodyPr>
            <a:lstStyle/>
            <a:p>
              <a:r>
                <a:rPr lang="en-US">
                  <a:solidFill>
                    <a:srgbClr val="000000"/>
                  </a:solidFill>
                </a:rPr>
                <a:t>sleep </a:t>
              </a:r>
            </a:p>
            <a:p>
              <a:r>
                <a:rPr lang="en-US">
                  <a:solidFill>
                    <a:srgbClr val="000000"/>
                  </a:solidFill>
                </a:rPr>
                <a:t>interval </a:t>
              </a:r>
            </a:p>
            <a:p>
              <a:r>
                <a:rPr lang="en-US">
                  <a:solidFill>
                    <a:srgbClr val="000000"/>
                  </a:solidFill>
                </a:rPr>
                <a:t>expires</a:t>
              </a:r>
              <a:endParaRPr lang="en-US"/>
            </a:p>
          </p:txBody>
        </p:sp>
        <p:sp>
          <p:nvSpPr>
            <p:cNvPr id="6168" name="Rectangle 105"/>
            <p:cNvSpPr>
              <a:spLocks noChangeArrowheads="1"/>
            </p:cNvSpPr>
            <p:nvPr/>
          </p:nvSpPr>
          <p:spPr bwMode="auto">
            <a:xfrm>
              <a:off x="996" y="3216"/>
              <a:ext cx="344" cy="173"/>
            </a:xfrm>
            <a:prstGeom prst="rect">
              <a:avLst/>
            </a:prstGeom>
            <a:noFill/>
            <a:ln w="9525">
              <a:noFill/>
              <a:miter lim="800000"/>
              <a:headEnd/>
              <a:tailEnd/>
            </a:ln>
          </p:spPr>
          <p:txBody>
            <a:bodyPr wrap="none" lIns="0" tIns="0" rIns="0" bIns="0">
              <a:spAutoFit/>
            </a:bodyPr>
            <a:lstStyle/>
            <a:p>
              <a:r>
                <a:rPr lang="en-US" dirty="0">
                  <a:solidFill>
                    <a:srgbClr val="0066FF"/>
                  </a:solidFill>
                </a:rPr>
                <a:t>notify</a:t>
              </a:r>
            </a:p>
          </p:txBody>
        </p:sp>
        <p:sp>
          <p:nvSpPr>
            <p:cNvPr id="6169" name="Rectangle 106"/>
            <p:cNvSpPr>
              <a:spLocks noChangeArrowheads="1"/>
            </p:cNvSpPr>
            <p:nvPr/>
          </p:nvSpPr>
          <p:spPr bwMode="auto">
            <a:xfrm>
              <a:off x="3909" y="2940"/>
              <a:ext cx="606" cy="174"/>
            </a:xfrm>
            <a:prstGeom prst="rect">
              <a:avLst/>
            </a:prstGeom>
            <a:noFill/>
            <a:ln w="9525">
              <a:noFill/>
              <a:miter lim="800000"/>
              <a:headEnd/>
              <a:tailEnd/>
            </a:ln>
          </p:spPr>
          <p:txBody>
            <a:bodyPr wrap="none" lIns="0" tIns="0" rIns="0" bIns="0">
              <a:spAutoFit/>
            </a:bodyPr>
            <a:lstStyle/>
            <a:p>
              <a:r>
                <a:rPr lang="en-US" dirty="0">
                  <a:solidFill>
                    <a:srgbClr val="000000"/>
                  </a:solidFill>
                </a:rPr>
                <a:t>unblocked</a:t>
              </a:r>
              <a:endParaRPr lang="en-US" dirty="0"/>
            </a:p>
          </p:txBody>
        </p:sp>
        <p:sp>
          <p:nvSpPr>
            <p:cNvPr id="6170" name="Rectangle 107"/>
            <p:cNvSpPr>
              <a:spLocks noChangeArrowheads="1"/>
            </p:cNvSpPr>
            <p:nvPr/>
          </p:nvSpPr>
          <p:spPr bwMode="auto">
            <a:xfrm>
              <a:off x="1935" y="3183"/>
              <a:ext cx="249" cy="173"/>
            </a:xfrm>
            <a:prstGeom prst="rect">
              <a:avLst/>
            </a:prstGeom>
            <a:noFill/>
            <a:ln w="9525">
              <a:noFill/>
              <a:miter lim="800000"/>
              <a:headEnd/>
              <a:tailEnd/>
            </a:ln>
          </p:spPr>
          <p:txBody>
            <a:bodyPr wrap="none" lIns="0" tIns="0" rIns="0" bIns="0">
              <a:spAutoFit/>
            </a:bodyPr>
            <a:lstStyle/>
            <a:p>
              <a:r>
                <a:rPr lang="en-US" dirty="0">
                  <a:solidFill>
                    <a:srgbClr val="0066FF"/>
                  </a:solidFill>
                </a:rPr>
                <a:t>wait</a:t>
              </a:r>
            </a:p>
          </p:txBody>
        </p:sp>
        <p:sp>
          <p:nvSpPr>
            <p:cNvPr id="6171" name="Rectangle 109"/>
            <p:cNvSpPr>
              <a:spLocks noChangeArrowheads="1"/>
            </p:cNvSpPr>
            <p:nvPr/>
          </p:nvSpPr>
          <p:spPr bwMode="auto">
            <a:xfrm>
              <a:off x="2028" y="3523"/>
              <a:ext cx="296" cy="173"/>
            </a:xfrm>
            <a:prstGeom prst="rect">
              <a:avLst/>
            </a:prstGeom>
            <a:noFill/>
            <a:ln w="9525">
              <a:noFill/>
              <a:miter lim="800000"/>
              <a:headEnd/>
              <a:tailEnd/>
            </a:ln>
          </p:spPr>
          <p:txBody>
            <a:bodyPr wrap="none" lIns="0" tIns="0" rIns="0" bIns="0">
              <a:spAutoFit/>
            </a:bodyPr>
            <a:lstStyle/>
            <a:p>
              <a:r>
                <a:rPr lang="en-US" dirty="0">
                  <a:solidFill>
                    <a:srgbClr val="0066FF"/>
                  </a:solidFill>
                </a:rPr>
                <a:t>sleep</a:t>
              </a:r>
            </a:p>
          </p:txBody>
        </p:sp>
        <p:sp>
          <p:nvSpPr>
            <p:cNvPr id="6172" name="Rectangle 110"/>
            <p:cNvSpPr>
              <a:spLocks noChangeArrowheads="1"/>
            </p:cNvSpPr>
            <p:nvPr/>
          </p:nvSpPr>
          <p:spPr bwMode="auto">
            <a:xfrm>
              <a:off x="3472" y="3219"/>
              <a:ext cx="320" cy="173"/>
            </a:xfrm>
            <a:prstGeom prst="rect">
              <a:avLst/>
            </a:prstGeom>
            <a:noFill/>
            <a:ln w="9525">
              <a:noFill/>
              <a:miter lim="800000"/>
              <a:headEnd/>
              <a:tailEnd/>
            </a:ln>
          </p:spPr>
          <p:txBody>
            <a:bodyPr wrap="none" lIns="0" tIns="0" rIns="0" bIns="0">
              <a:spAutoFit/>
            </a:bodyPr>
            <a:lstStyle/>
            <a:p>
              <a:r>
                <a:rPr lang="en-US">
                  <a:solidFill>
                    <a:srgbClr val="000000"/>
                  </a:solidFill>
                </a:rPr>
                <a:t>block</a:t>
              </a:r>
              <a:endParaRPr lang="en-US"/>
            </a:p>
          </p:txBody>
        </p:sp>
        <p:cxnSp>
          <p:nvCxnSpPr>
            <p:cNvPr id="6173" name="AutoShape 111"/>
            <p:cNvCxnSpPr>
              <a:cxnSpLocks noChangeShapeType="1"/>
              <a:stCxn id="6152" idx="4"/>
              <a:endCxn id="6154" idx="0"/>
            </p:cNvCxnSpPr>
            <p:nvPr/>
          </p:nvCxnSpPr>
          <p:spPr bwMode="auto">
            <a:xfrm>
              <a:off x="2787" y="2044"/>
              <a:ext cx="1" cy="298"/>
            </a:xfrm>
            <a:prstGeom prst="straightConnector1">
              <a:avLst/>
            </a:prstGeom>
            <a:noFill/>
            <a:ln w="9525">
              <a:solidFill>
                <a:schemeClr val="tx1"/>
              </a:solidFill>
              <a:round/>
              <a:headEnd/>
              <a:tailEnd type="triangle" w="med" len="med"/>
            </a:ln>
          </p:spPr>
        </p:cxnSp>
        <p:cxnSp>
          <p:nvCxnSpPr>
            <p:cNvPr id="6174" name="AutoShape 112"/>
            <p:cNvCxnSpPr>
              <a:cxnSpLocks noChangeShapeType="1"/>
              <a:stCxn id="6155" idx="1"/>
              <a:endCxn id="6154" idx="3"/>
            </p:cNvCxnSpPr>
            <p:nvPr/>
          </p:nvCxnSpPr>
          <p:spPr bwMode="auto">
            <a:xfrm flipV="1">
              <a:off x="2464" y="2556"/>
              <a:ext cx="2" cy="614"/>
            </a:xfrm>
            <a:prstGeom prst="straightConnector1">
              <a:avLst/>
            </a:prstGeom>
            <a:noFill/>
            <a:ln w="9525">
              <a:solidFill>
                <a:schemeClr val="tx1"/>
              </a:solidFill>
              <a:round/>
              <a:headEnd/>
              <a:tailEnd type="triangle" w="med" len="med"/>
            </a:ln>
          </p:spPr>
        </p:cxnSp>
        <p:cxnSp>
          <p:nvCxnSpPr>
            <p:cNvPr id="6175" name="AutoShape 113"/>
            <p:cNvCxnSpPr>
              <a:cxnSpLocks noChangeShapeType="1"/>
              <a:stCxn id="6154" idx="5"/>
              <a:endCxn id="6155" idx="7"/>
            </p:cNvCxnSpPr>
            <p:nvPr/>
          </p:nvCxnSpPr>
          <p:spPr bwMode="auto">
            <a:xfrm>
              <a:off x="3109" y="2556"/>
              <a:ext cx="0" cy="614"/>
            </a:xfrm>
            <a:prstGeom prst="straightConnector1">
              <a:avLst/>
            </a:prstGeom>
            <a:noFill/>
            <a:ln w="9525">
              <a:solidFill>
                <a:schemeClr val="tx1"/>
              </a:solidFill>
              <a:round/>
              <a:headEnd/>
              <a:tailEnd type="triangle" w="med" len="med"/>
            </a:ln>
          </p:spPr>
        </p:cxnSp>
        <p:cxnSp>
          <p:nvCxnSpPr>
            <p:cNvPr id="6176" name="AutoShape 114"/>
            <p:cNvCxnSpPr>
              <a:cxnSpLocks noChangeShapeType="1"/>
              <a:stCxn id="6155" idx="3"/>
              <a:endCxn id="6157" idx="0"/>
            </p:cNvCxnSpPr>
            <p:nvPr/>
          </p:nvCxnSpPr>
          <p:spPr bwMode="auto">
            <a:xfrm flipH="1">
              <a:off x="2286" y="3348"/>
              <a:ext cx="178" cy="441"/>
            </a:xfrm>
            <a:prstGeom prst="straightConnector1">
              <a:avLst/>
            </a:prstGeom>
            <a:noFill/>
            <a:ln w="9525">
              <a:solidFill>
                <a:schemeClr val="tx1"/>
              </a:solidFill>
              <a:round/>
              <a:headEnd/>
              <a:tailEnd type="triangle" w="med" len="med"/>
            </a:ln>
          </p:spPr>
        </p:cxnSp>
        <p:cxnSp>
          <p:nvCxnSpPr>
            <p:cNvPr id="6177" name="AutoShape 115"/>
            <p:cNvCxnSpPr>
              <a:cxnSpLocks noChangeShapeType="1"/>
              <a:stCxn id="6155" idx="2"/>
              <a:endCxn id="6159" idx="0"/>
            </p:cNvCxnSpPr>
            <p:nvPr/>
          </p:nvCxnSpPr>
          <p:spPr bwMode="auto">
            <a:xfrm flipH="1">
              <a:off x="1133" y="3260"/>
              <a:ext cx="1199" cy="529"/>
            </a:xfrm>
            <a:prstGeom prst="straightConnector1">
              <a:avLst/>
            </a:prstGeom>
            <a:noFill/>
            <a:ln w="9525">
              <a:solidFill>
                <a:schemeClr val="tx1"/>
              </a:solidFill>
              <a:round/>
              <a:headEnd/>
              <a:tailEnd type="triangle" w="med" len="med"/>
            </a:ln>
          </p:spPr>
        </p:cxnSp>
        <p:cxnSp>
          <p:nvCxnSpPr>
            <p:cNvPr id="6178" name="AutoShape 116"/>
            <p:cNvCxnSpPr>
              <a:cxnSpLocks noChangeShapeType="1"/>
              <a:stCxn id="6155" idx="5"/>
              <a:endCxn id="6156" idx="0"/>
            </p:cNvCxnSpPr>
            <p:nvPr/>
          </p:nvCxnSpPr>
          <p:spPr bwMode="auto">
            <a:xfrm>
              <a:off x="3109" y="3348"/>
              <a:ext cx="209" cy="443"/>
            </a:xfrm>
            <a:prstGeom prst="straightConnector1">
              <a:avLst/>
            </a:prstGeom>
            <a:noFill/>
            <a:ln w="9525">
              <a:solidFill>
                <a:schemeClr val="tx1"/>
              </a:solidFill>
              <a:round/>
              <a:headEnd/>
              <a:tailEnd type="triangle" w="med" len="med"/>
            </a:ln>
          </p:spPr>
        </p:cxnSp>
        <p:cxnSp>
          <p:nvCxnSpPr>
            <p:cNvPr id="6179" name="AutoShape 117"/>
            <p:cNvCxnSpPr>
              <a:cxnSpLocks noChangeShapeType="1"/>
              <a:stCxn id="6155" idx="6"/>
              <a:endCxn id="6158" idx="0"/>
            </p:cNvCxnSpPr>
            <p:nvPr/>
          </p:nvCxnSpPr>
          <p:spPr bwMode="auto">
            <a:xfrm>
              <a:off x="3242" y="3260"/>
              <a:ext cx="1107" cy="529"/>
            </a:xfrm>
            <a:prstGeom prst="straightConnector1">
              <a:avLst/>
            </a:prstGeom>
            <a:noFill/>
            <a:ln w="9525">
              <a:solidFill>
                <a:schemeClr val="tx1"/>
              </a:solidFill>
              <a:round/>
              <a:headEnd/>
              <a:tailEnd type="triangle" w="med" len="med"/>
            </a:ln>
          </p:spPr>
        </p:cxnSp>
        <p:cxnSp>
          <p:nvCxnSpPr>
            <p:cNvPr id="6180" name="AutoShape 118"/>
            <p:cNvCxnSpPr>
              <a:cxnSpLocks noChangeShapeType="1"/>
              <a:stCxn id="6158" idx="7"/>
              <a:endCxn id="6154" idx="6"/>
            </p:cNvCxnSpPr>
            <p:nvPr/>
          </p:nvCxnSpPr>
          <p:spPr bwMode="auto">
            <a:xfrm flipH="1" flipV="1">
              <a:off x="3242" y="2467"/>
              <a:ext cx="1417" cy="1358"/>
            </a:xfrm>
            <a:prstGeom prst="straightConnector1">
              <a:avLst/>
            </a:prstGeom>
            <a:noFill/>
            <a:ln w="9525">
              <a:solidFill>
                <a:schemeClr val="tx1"/>
              </a:solidFill>
              <a:round/>
              <a:headEnd/>
              <a:tailEnd type="triangle" w="med" len="med"/>
            </a:ln>
          </p:spPr>
        </p:cxnSp>
        <p:cxnSp>
          <p:nvCxnSpPr>
            <p:cNvPr id="6181" name="AutoShape 119"/>
            <p:cNvCxnSpPr>
              <a:cxnSpLocks noChangeShapeType="1"/>
              <a:stCxn id="6159" idx="1"/>
              <a:endCxn id="6154" idx="2"/>
            </p:cNvCxnSpPr>
            <p:nvPr/>
          </p:nvCxnSpPr>
          <p:spPr bwMode="auto">
            <a:xfrm flipV="1">
              <a:off x="822" y="2467"/>
              <a:ext cx="1511" cy="1358"/>
            </a:xfrm>
            <a:prstGeom prst="straightConnector1">
              <a:avLst/>
            </a:prstGeom>
            <a:noFill/>
            <a:ln w="9525">
              <a:solidFill>
                <a:schemeClr val="tx1"/>
              </a:solidFill>
              <a:round/>
              <a:headEnd/>
              <a:tailEnd type="triangle" w="med" len="med"/>
            </a:ln>
          </p:spPr>
        </p:cxnSp>
        <p:cxnSp>
          <p:nvCxnSpPr>
            <p:cNvPr id="6182" name="AutoShape 120"/>
            <p:cNvCxnSpPr>
              <a:cxnSpLocks noChangeShapeType="1"/>
              <a:stCxn id="6157" idx="2"/>
              <a:endCxn id="6154" idx="1"/>
            </p:cNvCxnSpPr>
            <p:nvPr/>
          </p:nvCxnSpPr>
          <p:spPr bwMode="auto">
            <a:xfrm rot="10800000" flipH="1">
              <a:off x="1846" y="2379"/>
              <a:ext cx="620" cy="1532"/>
            </a:xfrm>
            <a:prstGeom prst="bentConnector4">
              <a:avLst>
                <a:gd name="adj1" fmla="val -29389"/>
                <a:gd name="adj2" fmla="val 114273"/>
              </a:avLst>
            </a:prstGeom>
            <a:noFill/>
            <a:ln w="9525">
              <a:solidFill>
                <a:schemeClr val="tx1"/>
              </a:solidFill>
              <a:miter lim="800000"/>
              <a:headEnd/>
              <a:tailEnd type="triangle" w="med" len="med"/>
            </a:ln>
          </p:spPr>
        </p:cxnSp>
        <p:sp>
          <p:nvSpPr>
            <p:cNvPr id="6183" name="Rectangle 121"/>
            <p:cNvSpPr>
              <a:spLocks noChangeArrowheads="1"/>
            </p:cNvSpPr>
            <p:nvPr/>
          </p:nvSpPr>
          <p:spPr bwMode="auto">
            <a:xfrm>
              <a:off x="2197" y="2688"/>
              <a:ext cx="504" cy="346"/>
            </a:xfrm>
            <a:prstGeom prst="rect">
              <a:avLst/>
            </a:prstGeom>
            <a:solidFill>
              <a:schemeClr val="bg1"/>
            </a:solidFill>
            <a:ln w="9525">
              <a:noFill/>
              <a:miter lim="800000"/>
              <a:headEnd/>
              <a:tailEnd/>
            </a:ln>
          </p:spPr>
          <p:txBody>
            <a:bodyPr wrap="none" lIns="0" tIns="0" rIns="0" bIns="0">
              <a:spAutoFit/>
            </a:bodyPr>
            <a:lstStyle/>
            <a:p>
              <a:r>
                <a:rPr lang="en-US">
                  <a:solidFill>
                    <a:srgbClr val="000000"/>
                  </a:solidFill>
                </a:rPr>
                <a:t>quantum</a:t>
              </a:r>
            </a:p>
            <a:p>
              <a:r>
                <a:rPr lang="en-US">
                  <a:solidFill>
                    <a:srgbClr val="000000"/>
                  </a:solidFill>
                </a:rPr>
                <a:t>expires</a:t>
              </a:r>
            </a:p>
          </p:txBody>
        </p:sp>
        <p:sp>
          <p:nvSpPr>
            <p:cNvPr id="6184" name="Rectangle 122"/>
            <p:cNvSpPr>
              <a:spLocks noChangeArrowheads="1"/>
            </p:cNvSpPr>
            <p:nvPr/>
          </p:nvSpPr>
          <p:spPr bwMode="auto">
            <a:xfrm>
              <a:off x="2897" y="2758"/>
              <a:ext cx="480" cy="173"/>
            </a:xfrm>
            <a:prstGeom prst="rect">
              <a:avLst/>
            </a:prstGeom>
            <a:solidFill>
              <a:schemeClr val="bg1"/>
            </a:solidFill>
            <a:ln w="9525">
              <a:noFill/>
              <a:miter lim="800000"/>
              <a:headEnd/>
              <a:tailEnd/>
            </a:ln>
          </p:spPr>
          <p:txBody>
            <a:bodyPr wrap="none" lIns="0" tIns="0" rIns="0" bIns="0">
              <a:spAutoFit/>
            </a:bodyPr>
            <a:lstStyle/>
            <a:p>
              <a:r>
                <a:rPr lang="en-US">
                  <a:solidFill>
                    <a:srgbClr val="000000"/>
                  </a:solidFill>
                </a:rPr>
                <a:t>dispatch</a:t>
              </a:r>
              <a:endParaRPr lang="en-US"/>
            </a:p>
          </p:txBody>
        </p:sp>
        <p:sp>
          <p:nvSpPr>
            <p:cNvPr id="6185" name="Rectangle 123"/>
            <p:cNvSpPr>
              <a:spLocks noChangeArrowheads="1"/>
            </p:cNvSpPr>
            <p:nvPr/>
          </p:nvSpPr>
          <p:spPr bwMode="auto">
            <a:xfrm>
              <a:off x="2696" y="3523"/>
              <a:ext cx="528" cy="173"/>
            </a:xfrm>
            <a:prstGeom prst="rect">
              <a:avLst/>
            </a:prstGeom>
            <a:noFill/>
            <a:ln w="9525">
              <a:noFill/>
              <a:miter lim="800000"/>
              <a:headEnd/>
              <a:tailEnd/>
            </a:ln>
          </p:spPr>
          <p:txBody>
            <a:bodyPr wrap="none" lIns="0" tIns="0" rIns="0" bIns="0">
              <a:spAutoFit/>
            </a:bodyPr>
            <a:lstStyle/>
            <a:p>
              <a:r>
                <a:rPr lang="en-US">
                  <a:solidFill>
                    <a:srgbClr val="000000"/>
                  </a:solidFill>
                </a:rPr>
                <a:t>complete</a:t>
              </a:r>
              <a:endParaRPr lang="en-US"/>
            </a:p>
          </p:txBody>
        </p:sp>
      </p:grpSp>
      <p:sp>
        <p:nvSpPr>
          <p:cNvPr id="6150" name="TextBox 40"/>
          <p:cNvSpPr txBox="1">
            <a:spLocks noChangeArrowheads="1"/>
          </p:cNvSpPr>
          <p:nvPr/>
        </p:nvSpPr>
        <p:spPr bwMode="auto">
          <a:xfrm>
            <a:off x="3570288" y="6488113"/>
            <a:ext cx="1687512" cy="369887"/>
          </a:xfrm>
          <a:prstGeom prst="rect">
            <a:avLst/>
          </a:prstGeom>
          <a:noFill/>
          <a:ln w="9525">
            <a:noFill/>
            <a:miter lim="800000"/>
            <a:headEnd/>
            <a:tailEnd/>
          </a:ln>
        </p:spPr>
        <p:txBody>
          <a:bodyPr wrap="none">
            <a:spAutoFit/>
          </a:bodyPr>
          <a:lstStyle/>
          <a:p>
            <a:r>
              <a:rPr lang="en-US"/>
              <a:t>Text Section 2.4</a:t>
            </a:r>
          </a:p>
        </p:txBody>
      </p:sp>
      <p:sp>
        <p:nvSpPr>
          <p:cNvPr id="2" name="Rectangular Callout 1"/>
          <p:cNvSpPr/>
          <p:nvPr/>
        </p:nvSpPr>
        <p:spPr bwMode="auto">
          <a:xfrm>
            <a:off x="5067300" y="1365250"/>
            <a:ext cx="3962400" cy="2298700"/>
          </a:xfrm>
          <a:prstGeom prst="wedgeRectCallout">
            <a:avLst>
              <a:gd name="adj1" fmla="val -75604"/>
              <a:gd name="adj2" fmla="val 46975"/>
            </a:avLst>
          </a:prstGeom>
          <a:solidFill>
            <a:srgbClr val="FFFFCC"/>
          </a:solidFill>
          <a:ln w="9525" cap="flat" cmpd="sng" algn="ctr">
            <a:solidFill>
              <a:schemeClr val="tx1"/>
            </a:solidFill>
            <a:prstDash val="solid"/>
            <a:round/>
            <a:headEnd type="none" w="med" len="med"/>
            <a:tailEnd type="none" w="med" len="med"/>
          </a:ln>
          <a:effectLst/>
        </p:spPr>
        <p:txBody>
          <a:bodyPr/>
          <a:lstStyle/>
          <a:p>
            <a:pPr eaLnBrk="0" hangingPunct="0">
              <a:defRPr/>
            </a:pPr>
            <a:r>
              <a:rPr lang="en-US" dirty="0"/>
              <a:t>Scheduling threads in ready queue:</a:t>
            </a:r>
          </a:p>
          <a:p>
            <a:pPr marL="115888" indent="-115888" eaLnBrk="0" hangingPunct="0">
              <a:buFont typeface="Arial" pitchFamily="34" charset="0"/>
              <a:buChar char="•"/>
              <a:defRPr/>
            </a:pPr>
            <a:r>
              <a:rPr lang="en-US" dirty="0"/>
              <a:t>By default, all threads have the same priority 5 (allowed: 1 - 10), and they are executed in round robin;</a:t>
            </a:r>
          </a:p>
          <a:p>
            <a:pPr marL="115888" indent="-115888" eaLnBrk="0" hangingPunct="0">
              <a:buFont typeface="Arial" pitchFamily="34" charset="0"/>
              <a:buChar char="•"/>
              <a:defRPr/>
            </a:pPr>
            <a:r>
              <a:rPr lang="en-US" dirty="0"/>
              <a:t>If a higher priority thread occurs, it preempts the lower priority thread and begins to execute. </a:t>
            </a:r>
          </a:p>
          <a:p>
            <a:pPr marL="115888" indent="-115888" eaLnBrk="0" hangingPunct="0">
              <a:buFont typeface="Arial" pitchFamily="34" charset="0"/>
              <a:buChar char="•"/>
              <a:defRPr/>
            </a:pPr>
            <a:r>
              <a:rPr lang="en-US" dirty="0"/>
              <a:t>Programmers make sure no starvation</a:t>
            </a:r>
          </a:p>
        </p:txBody>
      </p:sp>
      <p:sp>
        <p:nvSpPr>
          <p:cNvPr id="3" name="Rectangle 2"/>
          <p:cNvSpPr/>
          <p:nvPr/>
        </p:nvSpPr>
        <p:spPr>
          <a:xfrm>
            <a:off x="492949" y="4343400"/>
            <a:ext cx="1031051" cy="369332"/>
          </a:xfrm>
          <a:prstGeom prst="rect">
            <a:avLst/>
          </a:prstGeom>
        </p:spPr>
        <p:txBody>
          <a:bodyPr wrap="none">
            <a:spAutoFit/>
          </a:bodyPr>
          <a:lstStyle/>
          <a:p>
            <a:r>
              <a:rPr lang="en-US" dirty="0" err="1">
                <a:solidFill>
                  <a:srgbClr val="0066FF"/>
                </a:solidFill>
              </a:rPr>
              <a:t>notifyAll</a:t>
            </a:r>
            <a:endParaRPr lang="en-US" dirty="0">
              <a:solidFill>
                <a:srgbClr val="0066FF"/>
              </a:solidFill>
            </a:endParaRPr>
          </a:p>
        </p:txBody>
      </p:sp>
    </p:spTree>
    <p:extLst>
      <p:ext uri="{BB962C8B-B14F-4D97-AF65-F5344CB8AC3E}">
        <p14:creationId xmlns:p14="http://schemas.microsoft.com/office/powerpoint/2010/main" val="3455276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p:txBody>
          <a:bodyPr/>
          <a:lstStyle/>
          <a:p>
            <a:pPr>
              <a:defRPr/>
            </a:pPr>
            <a:fld id="{B5C31A6E-A672-4334-B37C-5B4A68E85092}" type="slidenum">
              <a:rPr lang="en-US" smtClean="0"/>
              <a:pPr>
                <a:defRPr/>
              </a:pPr>
              <a:t>152</a:t>
            </a:fld>
            <a:endParaRPr lang="en-US"/>
          </a:p>
        </p:txBody>
      </p:sp>
      <p:sp>
        <p:nvSpPr>
          <p:cNvPr id="7171" name="Rectangle 2"/>
          <p:cNvSpPr>
            <a:spLocks noGrp="1" noChangeArrowheads="1"/>
          </p:cNvSpPr>
          <p:nvPr>
            <p:ph type="title"/>
          </p:nvPr>
        </p:nvSpPr>
        <p:spPr/>
        <p:txBody>
          <a:bodyPr/>
          <a:lstStyle/>
          <a:p>
            <a:pPr eaLnBrk="1" hangingPunct="1"/>
            <a:r>
              <a:rPr lang="en-US"/>
              <a:t>Creating and Starting Threads in Java</a:t>
            </a:r>
          </a:p>
        </p:txBody>
      </p:sp>
      <p:sp>
        <p:nvSpPr>
          <p:cNvPr id="7172" name="Rectangle 4"/>
          <p:cNvSpPr>
            <a:spLocks noChangeArrowheads="1"/>
          </p:cNvSpPr>
          <p:nvPr/>
        </p:nvSpPr>
        <p:spPr bwMode="auto">
          <a:xfrm>
            <a:off x="1150938" y="633413"/>
            <a:ext cx="7793037" cy="1042987"/>
          </a:xfrm>
          <a:prstGeom prst="rect">
            <a:avLst/>
          </a:prstGeom>
          <a:noFill/>
          <a:ln w="9525">
            <a:noFill/>
            <a:miter lim="800000"/>
            <a:headEnd/>
            <a:tailEnd/>
          </a:ln>
        </p:spPr>
        <p:txBody>
          <a:bodyPr anchor="b"/>
          <a:lstStyle/>
          <a:p>
            <a:endParaRPr lang="en-GB" sz="2800" b="1">
              <a:solidFill>
                <a:schemeClr val="tx2"/>
              </a:solidFill>
            </a:endParaRPr>
          </a:p>
        </p:txBody>
      </p:sp>
      <p:sp>
        <p:nvSpPr>
          <p:cNvPr id="7173" name="Rectangle 5"/>
          <p:cNvSpPr>
            <a:spLocks noGrp="1" noChangeArrowheads="1"/>
          </p:cNvSpPr>
          <p:nvPr>
            <p:ph type="body" idx="1"/>
          </p:nvPr>
        </p:nvSpPr>
        <p:spPr>
          <a:xfrm>
            <a:off x="228600" y="1219200"/>
            <a:ext cx="8839200" cy="685800"/>
          </a:xfrm>
          <a:noFill/>
        </p:spPr>
        <p:txBody>
          <a:bodyPr/>
          <a:lstStyle/>
          <a:p>
            <a:pPr marL="0" indent="0" eaLnBrk="1" hangingPunct="1">
              <a:buFont typeface="Wingdings" pitchFamily="2" charset="2"/>
              <a:buNone/>
            </a:pPr>
            <a:r>
              <a:rPr lang="en-US"/>
              <a:t>Java provides two ways of creating a new thread:</a:t>
            </a:r>
          </a:p>
          <a:p>
            <a:pPr marL="0" indent="0" eaLnBrk="1" hangingPunct="1"/>
            <a:endParaRPr lang="en-US"/>
          </a:p>
        </p:txBody>
      </p:sp>
      <p:sp>
        <p:nvSpPr>
          <p:cNvPr id="7174" name="Text Box 6"/>
          <p:cNvSpPr txBox="1">
            <a:spLocks noChangeArrowheads="1"/>
          </p:cNvSpPr>
          <p:nvPr/>
        </p:nvSpPr>
        <p:spPr bwMode="auto">
          <a:xfrm>
            <a:off x="536575" y="1752600"/>
            <a:ext cx="8407400" cy="4760913"/>
          </a:xfrm>
          <a:prstGeom prst="rect">
            <a:avLst/>
          </a:prstGeom>
          <a:noFill/>
          <a:ln w="9525">
            <a:noFill/>
            <a:miter lim="800000"/>
            <a:headEnd/>
            <a:tailEnd/>
          </a:ln>
        </p:spPr>
        <p:txBody>
          <a:bodyPr lIns="0" tIns="0" rIns="0" bIns="0" anchor="ctr"/>
          <a:lstStyle/>
          <a:p>
            <a:pPr>
              <a:lnSpc>
                <a:spcPct val="85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3200" dirty="0"/>
              <a:t>Method A: </a:t>
            </a:r>
          </a:p>
          <a:p>
            <a:pPr>
              <a:lnSpc>
                <a:spcPct val="85000"/>
              </a:lnSpc>
              <a:buClr>
                <a:srgbClr val="000000"/>
              </a:buClr>
              <a:buSzPct val="75000"/>
              <a:buFont typeface="Times New Roman;Times"/>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800" dirty="0">
                <a:solidFill>
                  <a:schemeClr val="tx2"/>
                </a:solidFill>
              </a:rPr>
              <a:t>Create a subclass of the </a:t>
            </a:r>
            <a:r>
              <a:rPr lang="en-GB" sz="2800" dirty="0">
                <a:solidFill>
                  <a:schemeClr val="tx2"/>
                </a:solidFill>
                <a:latin typeface="Courier New" pitchFamily="49" charset="0"/>
              </a:rPr>
              <a:t>Thread</a:t>
            </a:r>
            <a:r>
              <a:rPr lang="en-GB" sz="2800" dirty="0">
                <a:solidFill>
                  <a:schemeClr val="tx2"/>
                </a:solidFill>
              </a:rPr>
              <a:t> class: </a:t>
            </a:r>
            <a:r>
              <a:rPr lang="en-GB" sz="2800" dirty="0" err="1">
                <a:solidFill>
                  <a:schemeClr val="tx2"/>
                </a:solidFill>
                <a:latin typeface="Courier New" pitchFamily="49" charset="0"/>
              </a:rPr>
              <a:t>MyThread</a:t>
            </a:r>
            <a:endParaRPr lang="en-GB" sz="2800" dirty="0">
              <a:solidFill>
                <a:schemeClr val="tx2"/>
              </a:solidFill>
            </a:endParaRPr>
          </a:p>
          <a:p>
            <a:pPr>
              <a:lnSpc>
                <a:spcPct val="85000"/>
              </a:lnSpc>
              <a:buClr>
                <a:srgbClr val="000000"/>
              </a:buClr>
              <a:buSzPct val="75000"/>
              <a:buFont typeface="Times New Roman;Times"/>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800" dirty="0"/>
              <a:t>Override the </a:t>
            </a:r>
            <a:r>
              <a:rPr lang="en-GB" sz="2800" dirty="0">
                <a:latin typeface="Courier New" pitchFamily="49" charset="0"/>
              </a:rPr>
              <a:t>run()</a:t>
            </a:r>
            <a:r>
              <a:rPr lang="en-GB" sz="2800" dirty="0"/>
              <a:t> method. </a:t>
            </a:r>
          </a:p>
          <a:p>
            <a:pPr>
              <a:lnSpc>
                <a:spcPct val="85000"/>
              </a:lnSpc>
              <a:buClr>
                <a:srgbClr val="000000"/>
              </a:buClr>
              <a:buSzPct val="75000"/>
              <a:buFont typeface="Times New Roman;Times"/>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800" dirty="0">
                <a:solidFill>
                  <a:schemeClr val="tx2"/>
                </a:solidFill>
              </a:rPr>
              <a:t>Create a thread with: </a:t>
            </a:r>
            <a:r>
              <a:rPr lang="en-GB" sz="2800" dirty="0">
                <a:solidFill>
                  <a:schemeClr val="tx2"/>
                </a:solidFill>
                <a:latin typeface="Courier New" pitchFamily="49" charset="0"/>
              </a:rPr>
              <a:t>new </a:t>
            </a:r>
            <a:r>
              <a:rPr lang="en-GB" sz="2800" dirty="0" err="1">
                <a:solidFill>
                  <a:schemeClr val="tx2"/>
                </a:solidFill>
                <a:latin typeface="Courier New" pitchFamily="49" charset="0"/>
              </a:rPr>
              <a:t>MyThread</a:t>
            </a:r>
            <a:r>
              <a:rPr lang="en-GB" sz="2800" dirty="0">
                <a:solidFill>
                  <a:schemeClr val="tx2"/>
                </a:solidFill>
                <a:latin typeface="Courier New" pitchFamily="49" charset="0"/>
              </a:rPr>
              <a:t>(...)</a:t>
            </a:r>
            <a:r>
              <a:rPr lang="en-GB" sz="2800" dirty="0">
                <a:solidFill>
                  <a:schemeClr val="tx2"/>
                </a:solidFill>
              </a:rPr>
              <a:t>. </a:t>
            </a:r>
          </a:p>
          <a:p>
            <a:pPr>
              <a:lnSpc>
                <a:spcPct val="85000"/>
              </a:lnSpc>
              <a:buClr>
                <a:srgbClr val="000000"/>
              </a:buClr>
              <a:buSzPct val="75000"/>
              <a:buFont typeface="Times New Roman;Times"/>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800" dirty="0"/>
              <a:t>Start the thread by calling the </a:t>
            </a:r>
            <a:r>
              <a:rPr lang="en-GB" sz="2800" dirty="0">
                <a:latin typeface="Courier New" pitchFamily="49" charset="0"/>
              </a:rPr>
              <a:t>start()</a:t>
            </a:r>
            <a:r>
              <a:rPr lang="en-GB" sz="2800" dirty="0"/>
              <a:t> method. </a:t>
            </a:r>
          </a:p>
          <a:p>
            <a:pPr>
              <a:lnSpc>
                <a:spcPct val="85000"/>
              </a:lnSpc>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GB" sz="3200" dirty="0"/>
          </a:p>
          <a:p>
            <a:pPr>
              <a:lnSpc>
                <a:spcPct val="85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3200" dirty="0"/>
              <a:t>Method B: </a:t>
            </a:r>
          </a:p>
          <a:p>
            <a:pPr>
              <a:lnSpc>
                <a:spcPct val="85000"/>
              </a:lnSpc>
              <a:buClr>
                <a:srgbClr val="000000"/>
              </a:buClr>
              <a:buSzPct val="75000"/>
              <a:buFont typeface="Times New Roman;Times"/>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800" dirty="0">
                <a:solidFill>
                  <a:schemeClr val="tx2"/>
                </a:solidFill>
              </a:rPr>
              <a:t>Implement the </a:t>
            </a:r>
            <a:r>
              <a:rPr lang="en-GB" sz="2800" dirty="0">
                <a:solidFill>
                  <a:schemeClr val="tx2"/>
                </a:solidFill>
                <a:latin typeface="Courier New" pitchFamily="49" charset="0"/>
              </a:rPr>
              <a:t>Runnable</a:t>
            </a:r>
            <a:r>
              <a:rPr lang="en-GB" sz="2800" dirty="0">
                <a:solidFill>
                  <a:schemeClr val="tx2"/>
                </a:solidFill>
              </a:rPr>
              <a:t> interface.</a:t>
            </a:r>
            <a:r>
              <a:rPr lang="en-GB" sz="2800" dirty="0"/>
              <a:t> </a:t>
            </a:r>
          </a:p>
          <a:p>
            <a:pPr>
              <a:lnSpc>
                <a:spcPct val="85000"/>
              </a:lnSpc>
              <a:buClr>
                <a:srgbClr val="000000"/>
              </a:buClr>
              <a:buSzPct val="75000"/>
              <a:buFont typeface="Times New Roman;Times"/>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800" dirty="0"/>
              <a:t>Implements the </a:t>
            </a:r>
            <a:r>
              <a:rPr lang="en-GB" sz="2800" dirty="0">
                <a:latin typeface="Courier New" pitchFamily="49" charset="0"/>
              </a:rPr>
              <a:t>run()</a:t>
            </a:r>
            <a:r>
              <a:rPr lang="en-GB" sz="2800" dirty="0"/>
              <a:t> interface. </a:t>
            </a:r>
          </a:p>
          <a:p>
            <a:pPr>
              <a:lnSpc>
                <a:spcPct val="85000"/>
              </a:lnSpc>
              <a:buClr>
                <a:srgbClr val="000000"/>
              </a:buClr>
              <a:buSzPct val="75000"/>
              <a:buFont typeface="Times New Roman;Times"/>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800" dirty="0">
                <a:solidFill>
                  <a:schemeClr val="tx2"/>
                </a:solidFill>
              </a:rPr>
              <a:t>Create a thread with </a:t>
            </a:r>
            <a:r>
              <a:rPr lang="en-GB" sz="2800" dirty="0">
                <a:solidFill>
                  <a:schemeClr val="tx2"/>
                </a:solidFill>
                <a:latin typeface="Courier New" pitchFamily="49" charset="0"/>
              </a:rPr>
              <a:t>new Thread(runnable)</a:t>
            </a:r>
            <a:r>
              <a:rPr lang="en-GB" sz="2800" dirty="0">
                <a:solidFill>
                  <a:schemeClr val="tx2"/>
                </a:solidFill>
              </a:rPr>
              <a:t>.</a:t>
            </a:r>
            <a:r>
              <a:rPr lang="en-GB" sz="2800" dirty="0"/>
              <a:t> </a:t>
            </a:r>
          </a:p>
          <a:p>
            <a:pPr>
              <a:lnSpc>
                <a:spcPct val="95000"/>
              </a:lnSpc>
              <a:buClr>
                <a:srgbClr val="000000"/>
              </a:buClr>
              <a:buSzPct val="75000"/>
              <a:buFont typeface="Times New Roman;Times"/>
              <a:buNone/>
              <a:tabLst>
                <a:tab pos="723900" algn="l"/>
                <a:tab pos="1447800" algn="l"/>
                <a:tab pos="2171700" algn="l"/>
                <a:tab pos="2895600" algn="l"/>
                <a:tab pos="3619500" algn="l"/>
                <a:tab pos="4343400" algn="l"/>
                <a:tab pos="5067300" algn="l"/>
                <a:tab pos="5791200" algn="l"/>
                <a:tab pos="6515100" algn="l"/>
                <a:tab pos="7239000" algn="l"/>
                <a:tab pos="7962900" algn="l"/>
              </a:tabLst>
            </a:pPr>
            <a:r>
              <a:rPr lang="en-GB" sz="2800" dirty="0"/>
              <a:t>Start the thread by calling the </a:t>
            </a:r>
            <a:r>
              <a:rPr lang="en-GB" sz="2800" dirty="0">
                <a:latin typeface="Courier New" pitchFamily="49" charset="0"/>
              </a:rPr>
              <a:t>start()</a:t>
            </a:r>
            <a:r>
              <a:rPr lang="en-GB" sz="2800" dirty="0"/>
              <a:t> method. </a:t>
            </a:r>
            <a:endParaRPr lang="en-GB" sz="1600" dirty="0"/>
          </a:p>
        </p:txBody>
      </p:sp>
    </p:spTree>
    <p:extLst>
      <p:ext uri="{BB962C8B-B14F-4D97-AF65-F5344CB8AC3E}">
        <p14:creationId xmlns:p14="http://schemas.microsoft.com/office/powerpoint/2010/main" val="229717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250"/>
                                  </p:stCondLst>
                                  <p:childTnLst>
                                    <p:set>
                                      <p:cBhvr>
                                        <p:cTn id="6" dur="1" fill="hold">
                                          <p:stCondLst>
                                            <p:cond delay="0"/>
                                          </p:stCondLst>
                                        </p:cTn>
                                        <p:tgtEl>
                                          <p:spTgt spid="7174">
                                            <p:txEl>
                                              <p:pRg st="6" end="6"/>
                                            </p:txEl>
                                          </p:spTgt>
                                        </p:tgtEl>
                                        <p:attrNameLst>
                                          <p:attrName>style.visibility</p:attrName>
                                        </p:attrNameLst>
                                      </p:cBhvr>
                                      <p:to>
                                        <p:strVal val="visible"/>
                                      </p:to>
                                    </p:set>
                                    <p:animEffect transition="in" filter="fade">
                                      <p:cBhvr>
                                        <p:cTn id="7" dur="3750"/>
                                        <p:tgtEl>
                                          <p:spTgt spid="7174">
                                            <p:txEl>
                                              <p:pRg st="6" end="6"/>
                                            </p:txEl>
                                          </p:spTgt>
                                        </p:tgtEl>
                                      </p:cBhvr>
                                    </p:animEffect>
                                    <p:anim calcmode="lin" valueType="num">
                                      <p:cBhvr>
                                        <p:cTn id="8" dur="3750" fill="hold"/>
                                        <p:tgtEl>
                                          <p:spTgt spid="7174">
                                            <p:txEl>
                                              <p:pRg st="6" end="6"/>
                                            </p:txEl>
                                          </p:spTgt>
                                        </p:tgtEl>
                                        <p:attrNameLst>
                                          <p:attrName>ppt_x</p:attrName>
                                        </p:attrNameLst>
                                      </p:cBhvr>
                                      <p:tavLst>
                                        <p:tav tm="0">
                                          <p:val>
                                            <p:strVal val="#ppt_x"/>
                                          </p:val>
                                        </p:tav>
                                        <p:tav tm="100000">
                                          <p:val>
                                            <p:strVal val="#ppt_x"/>
                                          </p:val>
                                        </p:tav>
                                      </p:tavLst>
                                    </p:anim>
                                    <p:anim calcmode="lin" valueType="num">
                                      <p:cBhvr>
                                        <p:cTn id="9" dur="3750" fill="hold"/>
                                        <p:tgtEl>
                                          <p:spTgt spid="7174">
                                            <p:txEl>
                                              <p:pRg st="6" end="6"/>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0"/>
                                  </p:stCondLst>
                                  <p:childTnLst>
                                    <p:set>
                                      <p:cBhvr>
                                        <p:cTn id="11" dur="1" fill="hold">
                                          <p:stCondLst>
                                            <p:cond delay="0"/>
                                          </p:stCondLst>
                                        </p:cTn>
                                        <p:tgtEl>
                                          <p:spTgt spid="7174">
                                            <p:txEl>
                                              <p:pRg st="7" end="7"/>
                                            </p:txEl>
                                          </p:spTgt>
                                        </p:tgtEl>
                                        <p:attrNameLst>
                                          <p:attrName>style.visibility</p:attrName>
                                        </p:attrNameLst>
                                      </p:cBhvr>
                                      <p:to>
                                        <p:strVal val="visible"/>
                                      </p:to>
                                    </p:set>
                                    <p:animEffect transition="in" filter="fade">
                                      <p:cBhvr>
                                        <p:cTn id="12" dur="2000"/>
                                        <p:tgtEl>
                                          <p:spTgt spid="7174">
                                            <p:txEl>
                                              <p:pRg st="7" end="7"/>
                                            </p:txEl>
                                          </p:spTgt>
                                        </p:tgtEl>
                                      </p:cBhvr>
                                    </p:animEffect>
                                    <p:anim calcmode="lin" valueType="num">
                                      <p:cBhvr>
                                        <p:cTn id="13" dur="2000" fill="hold"/>
                                        <p:tgtEl>
                                          <p:spTgt spid="7174">
                                            <p:txEl>
                                              <p:pRg st="7" end="7"/>
                                            </p:txEl>
                                          </p:spTgt>
                                        </p:tgtEl>
                                        <p:attrNameLst>
                                          <p:attrName>ppt_x</p:attrName>
                                        </p:attrNameLst>
                                      </p:cBhvr>
                                      <p:tavLst>
                                        <p:tav tm="0">
                                          <p:val>
                                            <p:strVal val="#ppt_x"/>
                                          </p:val>
                                        </p:tav>
                                        <p:tav tm="100000">
                                          <p:val>
                                            <p:strVal val="#ppt_x"/>
                                          </p:val>
                                        </p:tav>
                                      </p:tavLst>
                                    </p:anim>
                                    <p:anim calcmode="lin" valueType="num">
                                      <p:cBhvr>
                                        <p:cTn id="14" dur="2000" fill="hold"/>
                                        <p:tgtEl>
                                          <p:spTgt spid="7174">
                                            <p:txEl>
                                              <p:pRg st="7" end="7"/>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7174">
                                            <p:txEl>
                                              <p:pRg st="8" end="8"/>
                                            </p:txEl>
                                          </p:spTgt>
                                        </p:tgtEl>
                                        <p:attrNameLst>
                                          <p:attrName>style.visibility</p:attrName>
                                        </p:attrNameLst>
                                      </p:cBhvr>
                                      <p:to>
                                        <p:strVal val="visible"/>
                                      </p:to>
                                    </p:set>
                                    <p:animEffect transition="in" filter="fade">
                                      <p:cBhvr>
                                        <p:cTn id="17" dur="2000"/>
                                        <p:tgtEl>
                                          <p:spTgt spid="7174">
                                            <p:txEl>
                                              <p:pRg st="8" end="8"/>
                                            </p:txEl>
                                          </p:spTgt>
                                        </p:tgtEl>
                                      </p:cBhvr>
                                    </p:animEffect>
                                    <p:anim calcmode="lin" valueType="num">
                                      <p:cBhvr>
                                        <p:cTn id="18" dur="2000" fill="hold"/>
                                        <p:tgtEl>
                                          <p:spTgt spid="7174">
                                            <p:txEl>
                                              <p:pRg st="8" end="8"/>
                                            </p:txEl>
                                          </p:spTgt>
                                        </p:tgtEl>
                                        <p:attrNameLst>
                                          <p:attrName>ppt_x</p:attrName>
                                        </p:attrNameLst>
                                      </p:cBhvr>
                                      <p:tavLst>
                                        <p:tav tm="0">
                                          <p:val>
                                            <p:strVal val="#ppt_x"/>
                                          </p:val>
                                        </p:tav>
                                        <p:tav tm="100000">
                                          <p:val>
                                            <p:strVal val="#ppt_x"/>
                                          </p:val>
                                        </p:tav>
                                      </p:tavLst>
                                    </p:anim>
                                    <p:anim calcmode="lin" valueType="num">
                                      <p:cBhvr>
                                        <p:cTn id="19" dur="2000" fill="hold"/>
                                        <p:tgtEl>
                                          <p:spTgt spid="7174">
                                            <p:txEl>
                                              <p:pRg st="8" end="8"/>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000"/>
                                  </p:stCondLst>
                                  <p:childTnLst>
                                    <p:set>
                                      <p:cBhvr>
                                        <p:cTn id="21" dur="1" fill="hold">
                                          <p:stCondLst>
                                            <p:cond delay="0"/>
                                          </p:stCondLst>
                                        </p:cTn>
                                        <p:tgtEl>
                                          <p:spTgt spid="7174">
                                            <p:txEl>
                                              <p:pRg st="9" end="9"/>
                                            </p:txEl>
                                          </p:spTgt>
                                        </p:tgtEl>
                                        <p:attrNameLst>
                                          <p:attrName>style.visibility</p:attrName>
                                        </p:attrNameLst>
                                      </p:cBhvr>
                                      <p:to>
                                        <p:strVal val="visible"/>
                                      </p:to>
                                    </p:set>
                                    <p:animEffect transition="in" filter="fade">
                                      <p:cBhvr>
                                        <p:cTn id="22" dur="2000"/>
                                        <p:tgtEl>
                                          <p:spTgt spid="7174">
                                            <p:txEl>
                                              <p:pRg st="9" end="9"/>
                                            </p:txEl>
                                          </p:spTgt>
                                        </p:tgtEl>
                                      </p:cBhvr>
                                    </p:animEffect>
                                    <p:anim calcmode="lin" valueType="num">
                                      <p:cBhvr>
                                        <p:cTn id="23" dur="2000" fill="hold"/>
                                        <p:tgtEl>
                                          <p:spTgt spid="7174">
                                            <p:txEl>
                                              <p:pRg st="9" end="9"/>
                                            </p:txEl>
                                          </p:spTgt>
                                        </p:tgtEl>
                                        <p:attrNameLst>
                                          <p:attrName>ppt_x</p:attrName>
                                        </p:attrNameLst>
                                      </p:cBhvr>
                                      <p:tavLst>
                                        <p:tav tm="0">
                                          <p:val>
                                            <p:strVal val="#ppt_x"/>
                                          </p:val>
                                        </p:tav>
                                        <p:tav tm="100000">
                                          <p:val>
                                            <p:strVal val="#ppt_x"/>
                                          </p:val>
                                        </p:tav>
                                      </p:tavLst>
                                    </p:anim>
                                    <p:anim calcmode="lin" valueType="num">
                                      <p:cBhvr>
                                        <p:cTn id="24" dur="2000" fill="hold"/>
                                        <p:tgtEl>
                                          <p:spTgt spid="7174">
                                            <p:txEl>
                                              <p:pRg st="9" end="9"/>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2000"/>
                                  </p:stCondLst>
                                  <p:childTnLst>
                                    <p:set>
                                      <p:cBhvr>
                                        <p:cTn id="26" dur="1" fill="hold">
                                          <p:stCondLst>
                                            <p:cond delay="0"/>
                                          </p:stCondLst>
                                        </p:cTn>
                                        <p:tgtEl>
                                          <p:spTgt spid="7174">
                                            <p:txEl>
                                              <p:pRg st="10" end="10"/>
                                            </p:txEl>
                                          </p:spTgt>
                                        </p:tgtEl>
                                        <p:attrNameLst>
                                          <p:attrName>style.visibility</p:attrName>
                                        </p:attrNameLst>
                                      </p:cBhvr>
                                      <p:to>
                                        <p:strVal val="visible"/>
                                      </p:to>
                                    </p:set>
                                    <p:animEffect transition="in" filter="fade">
                                      <p:cBhvr>
                                        <p:cTn id="27" dur="2000"/>
                                        <p:tgtEl>
                                          <p:spTgt spid="7174">
                                            <p:txEl>
                                              <p:pRg st="10" end="10"/>
                                            </p:txEl>
                                          </p:spTgt>
                                        </p:tgtEl>
                                      </p:cBhvr>
                                    </p:animEffect>
                                    <p:anim calcmode="lin" valueType="num">
                                      <p:cBhvr>
                                        <p:cTn id="28" dur="2000" fill="hold"/>
                                        <p:tgtEl>
                                          <p:spTgt spid="7174">
                                            <p:txEl>
                                              <p:pRg st="10" end="10"/>
                                            </p:txEl>
                                          </p:spTgt>
                                        </p:tgtEl>
                                        <p:attrNameLst>
                                          <p:attrName>ppt_x</p:attrName>
                                        </p:attrNameLst>
                                      </p:cBhvr>
                                      <p:tavLst>
                                        <p:tav tm="0">
                                          <p:val>
                                            <p:strVal val="#ppt_x"/>
                                          </p:val>
                                        </p:tav>
                                        <p:tav tm="100000">
                                          <p:val>
                                            <p:strVal val="#ppt_x"/>
                                          </p:val>
                                        </p:tav>
                                      </p:tavLst>
                                    </p:anim>
                                    <p:anim calcmode="lin" valueType="num">
                                      <p:cBhvr>
                                        <p:cTn id="29" dur="2000" fill="hold"/>
                                        <p:tgtEl>
                                          <p:spTgt spid="7174">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p:cNvSpPr>
            <a:spLocks noGrp="1"/>
          </p:cNvSpPr>
          <p:nvPr>
            <p:ph type="sldNum" sz="quarter" idx="12"/>
          </p:nvPr>
        </p:nvSpPr>
        <p:spPr/>
        <p:txBody>
          <a:bodyPr/>
          <a:lstStyle/>
          <a:p>
            <a:pPr>
              <a:defRPr/>
            </a:pPr>
            <a:fld id="{3AE4BAAA-A288-42A3-9A2A-1C035ABF7710}" type="slidenum">
              <a:rPr lang="en-US" smtClean="0"/>
              <a:pPr>
                <a:defRPr/>
              </a:pPr>
              <a:t>153</a:t>
            </a:fld>
            <a:endParaRPr lang="en-US"/>
          </a:p>
        </p:txBody>
      </p:sp>
      <p:sp>
        <p:nvSpPr>
          <p:cNvPr id="8195" name="Rectangle 2"/>
          <p:cNvSpPr>
            <a:spLocks noGrp="1" noChangeArrowheads="1"/>
          </p:cNvSpPr>
          <p:nvPr>
            <p:ph type="title"/>
          </p:nvPr>
        </p:nvSpPr>
        <p:spPr>
          <a:xfrm>
            <a:off x="1524000" y="76200"/>
            <a:ext cx="7394575" cy="623888"/>
          </a:xfrm>
        </p:spPr>
        <p:txBody>
          <a:bodyPr/>
          <a:lstStyle/>
          <a:p>
            <a:pPr eaLnBrk="1" hangingPunct="1"/>
            <a:r>
              <a:rPr lang="en-US" dirty="0"/>
              <a:t>Extending Thread Class: </a:t>
            </a:r>
            <a:r>
              <a:rPr lang="en-US" dirty="0">
                <a:solidFill>
                  <a:srgbClr val="FF0000"/>
                </a:solidFill>
              </a:rPr>
              <a:t>Method A</a:t>
            </a:r>
          </a:p>
        </p:txBody>
      </p:sp>
      <p:sp>
        <p:nvSpPr>
          <p:cNvPr id="8196" name="Text Box 521"/>
          <p:cNvSpPr txBox="1">
            <a:spLocks noChangeArrowheads="1"/>
          </p:cNvSpPr>
          <p:nvPr/>
        </p:nvSpPr>
        <p:spPr bwMode="auto">
          <a:xfrm>
            <a:off x="381000" y="1095375"/>
            <a:ext cx="8382000" cy="1190625"/>
          </a:xfrm>
          <a:prstGeom prst="rect">
            <a:avLst/>
          </a:prstGeom>
          <a:noFill/>
          <a:ln w="9525">
            <a:noFill/>
            <a:miter lim="800000"/>
            <a:headEnd/>
            <a:tailEnd/>
          </a:ln>
        </p:spPr>
        <p:txBody>
          <a:bodyPr>
            <a:spAutoFit/>
          </a:bodyPr>
          <a:lstStyle/>
          <a:p>
            <a:pPr eaLnBrk="0" hangingPunct="0"/>
            <a:r>
              <a:rPr lang="en-US" dirty="0"/>
              <a:t>For each thread that you want to create, you define a class that extends the </a:t>
            </a:r>
            <a:r>
              <a:rPr lang="en-US" i="1" dirty="0"/>
              <a:t>Thread</a:t>
            </a:r>
            <a:r>
              <a:rPr lang="en-US" dirty="0"/>
              <a:t> class.</a:t>
            </a:r>
          </a:p>
          <a:p>
            <a:pPr eaLnBrk="0" hangingPunct="0"/>
            <a:r>
              <a:rPr lang="en-US" dirty="0"/>
              <a:t>A </a:t>
            </a:r>
            <a:r>
              <a:rPr lang="en-US" b="1" i="1" dirty="0">
                <a:solidFill>
                  <a:srgbClr val="0033CC"/>
                </a:solidFill>
              </a:rPr>
              <a:t>run</a:t>
            </a:r>
            <a:r>
              <a:rPr lang="en-US" dirty="0"/>
              <a:t> method must be defined in this class, just like the </a:t>
            </a:r>
            <a:r>
              <a:rPr lang="en-US" i="1" dirty="0">
                <a:solidFill>
                  <a:srgbClr val="0033CC"/>
                </a:solidFill>
              </a:rPr>
              <a:t>main</a:t>
            </a:r>
            <a:r>
              <a:rPr lang="en-US" dirty="0">
                <a:solidFill>
                  <a:srgbClr val="0033CC"/>
                </a:solidFill>
              </a:rPr>
              <a:t> </a:t>
            </a:r>
            <a:r>
              <a:rPr lang="en-US" dirty="0"/>
              <a:t>method of a single-thread program. You can have multiple classes, each with a </a:t>
            </a:r>
            <a:r>
              <a:rPr lang="en-US" i="1" dirty="0"/>
              <a:t>run</a:t>
            </a:r>
            <a:r>
              <a:rPr lang="en-US" dirty="0"/>
              <a:t> method, but you can have one class only with the </a:t>
            </a:r>
            <a:r>
              <a:rPr lang="en-US" i="1" dirty="0">
                <a:solidFill>
                  <a:srgbClr val="0033CC"/>
                </a:solidFill>
              </a:rPr>
              <a:t>main</a:t>
            </a:r>
            <a:r>
              <a:rPr lang="en-US" dirty="0">
                <a:solidFill>
                  <a:srgbClr val="0033CC"/>
                </a:solidFill>
              </a:rPr>
              <a:t> </a:t>
            </a:r>
            <a:r>
              <a:rPr lang="en-US" dirty="0"/>
              <a:t>method.</a:t>
            </a:r>
          </a:p>
        </p:txBody>
      </p:sp>
      <p:sp>
        <p:nvSpPr>
          <p:cNvPr id="264714" name="Text Box 522"/>
          <p:cNvSpPr txBox="1">
            <a:spLocks noChangeArrowheads="1"/>
          </p:cNvSpPr>
          <p:nvPr/>
        </p:nvSpPr>
        <p:spPr bwMode="auto">
          <a:xfrm>
            <a:off x="152400" y="2362200"/>
            <a:ext cx="3810000" cy="4357688"/>
          </a:xfrm>
          <a:prstGeom prst="rect">
            <a:avLst/>
          </a:prstGeom>
          <a:noFill/>
          <a:ln w="9525">
            <a:noFill/>
            <a:miter lim="800000"/>
            <a:headEnd/>
            <a:tailEnd/>
          </a:ln>
        </p:spPr>
        <p:txBody>
          <a:bodyPr>
            <a:spAutoFit/>
          </a:bodyPr>
          <a:lstStyle/>
          <a:p>
            <a:pPr eaLnBrk="0" hangingPunct="0">
              <a:lnSpc>
                <a:spcPct val="110000"/>
              </a:lnSpc>
              <a:tabLst>
                <a:tab pos="228600" algn="l"/>
                <a:tab pos="457200" algn="l"/>
              </a:tabLst>
            </a:pPr>
            <a:r>
              <a:rPr lang="en-US" dirty="0">
                <a:latin typeface="Arial" pitchFamily="34" charset="0"/>
              </a:rPr>
              <a:t>class myThreadC1 </a:t>
            </a:r>
            <a:r>
              <a:rPr lang="en-US" dirty="0">
                <a:solidFill>
                  <a:srgbClr val="0066FF"/>
                </a:solidFill>
                <a:latin typeface="Arial" pitchFamily="34" charset="0"/>
              </a:rPr>
              <a:t>extends Thread </a:t>
            </a:r>
          </a:p>
          <a:p>
            <a:pPr eaLnBrk="0" hangingPunct="0">
              <a:lnSpc>
                <a:spcPct val="110000"/>
              </a:lnSpc>
              <a:tabLst>
                <a:tab pos="228600" algn="l"/>
                <a:tab pos="457200" algn="l"/>
              </a:tabLst>
            </a:pPr>
            <a:r>
              <a:rPr lang="en-US" dirty="0">
                <a:latin typeface="Arial" pitchFamily="34" charset="0"/>
              </a:rPr>
              <a:t>{</a:t>
            </a:r>
          </a:p>
          <a:p>
            <a:pPr eaLnBrk="0" hangingPunct="0">
              <a:lnSpc>
                <a:spcPct val="110000"/>
              </a:lnSpc>
              <a:tabLst>
                <a:tab pos="228600" algn="l"/>
                <a:tab pos="457200" algn="l"/>
              </a:tabLst>
            </a:pPr>
            <a:r>
              <a:rPr lang="en-US" dirty="0">
                <a:latin typeface="Arial" pitchFamily="34" charset="0"/>
              </a:rPr>
              <a:t>	// other members</a:t>
            </a:r>
          </a:p>
          <a:p>
            <a:pPr eaLnBrk="0" hangingPunct="0">
              <a:lnSpc>
                <a:spcPct val="110000"/>
              </a:lnSpc>
              <a:tabLst>
                <a:tab pos="228600" algn="l"/>
                <a:tab pos="457200" algn="l"/>
              </a:tabLst>
            </a:pPr>
            <a:r>
              <a:rPr lang="en-US" dirty="0">
                <a:latin typeface="Arial" pitchFamily="34" charset="0"/>
              </a:rPr>
              <a:t>	public void </a:t>
            </a:r>
            <a:r>
              <a:rPr lang="en-US" b="1" dirty="0">
                <a:solidFill>
                  <a:srgbClr val="0066FF"/>
                </a:solidFill>
                <a:latin typeface="Arial" pitchFamily="34" charset="0"/>
              </a:rPr>
              <a:t>run</a:t>
            </a:r>
            <a:r>
              <a:rPr lang="en-US" dirty="0">
                <a:latin typeface="Arial" pitchFamily="34" charset="0"/>
              </a:rPr>
              <a:t> () {</a:t>
            </a:r>
          </a:p>
          <a:p>
            <a:pPr eaLnBrk="0" hangingPunct="0">
              <a:lnSpc>
                <a:spcPct val="110000"/>
              </a:lnSpc>
              <a:tabLst>
                <a:tab pos="228600" algn="l"/>
                <a:tab pos="457200" algn="l"/>
              </a:tabLst>
            </a:pPr>
            <a:r>
              <a:rPr lang="en-US" dirty="0">
                <a:latin typeface="Arial" pitchFamily="34" charset="0"/>
              </a:rPr>
              <a:t>		// do something1</a:t>
            </a:r>
          </a:p>
          <a:p>
            <a:pPr eaLnBrk="0" hangingPunct="0">
              <a:lnSpc>
                <a:spcPct val="110000"/>
              </a:lnSpc>
              <a:tabLst>
                <a:tab pos="228600" algn="l"/>
                <a:tab pos="457200" algn="l"/>
              </a:tabLst>
            </a:pPr>
            <a:r>
              <a:rPr lang="en-US" dirty="0">
                <a:latin typeface="Arial" pitchFamily="34" charset="0"/>
              </a:rPr>
              <a:t>	}</a:t>
            </a:r>
          </a:p>
          <a:p>
            <a:pPr eaLnBrk="0" hangingPunct="0">
              <a:lnSpc>
                <a:spcPct val="110000"/>
              </a:lnSpc>
              <a:tabLst>
                <a:tab pos="228600" algn="l"/>
                <a:tab pos="457200" algn="l"/>
              </a:tabLst>
            </a:pPr>
            <a:r>
              <a:rPr lang="en-US" dirty="0">
                <a:latin typeface="Arial" pitchFamily="34" charset="0"/>
              </a:rPr>
              <a:t>}</a:t>
            </a:r>
          </a:p>
          <a:p>
            <a:pPr eaLnBrk="0" hangingPunct="0">
              <a:lnSpc>
                <a:spcPct val="110000"/>
              </a:lnSpc>
              <a:tabLst>
                <a:tab pos="228600" algn="l"/>
                <a:tab pos="457200" algn="l"/>
              </a:tabLst>
            </a:pPr>
            <a:r>
              <a:rPr lang="en-US" dirty="0">
                <a:latin typeface="Arial" pitchFamily="34" charset="0"/>
              </a:rPr>
              <a:t>class myThreadC2 </a:t>
            </a:r>
            <a:r>
              <a:rPr lang="en-US" dirty="0">
                <a:solidFill>
                  <a:srgbClr val="0066FF"/>
                </a:solidFill>
                <a:latin typeface="Arial" pitchFamily="34" charset="0"/>
              </a:rPr>
              <a:t>extends Thread </a:t>
            </a:r>
          </a:p>
          <a:p>
            <a:pPr eaLnBrk="0" hangingPunct="0">
              <a:lnSpc>
                <a:spcPct val="110000"/>
              </a:lnSpc>
              <a:tabLst>
                <a:tab pos="228600" algn="l"/>
                <a:tab pos="457200" algn="l"/>
              </a:tabLst>
            </a:pPr>
            <a:r>
              <a:rPr lang="en-US" dirty="0">
                <a:latin typeface="Arial" pitchFamily="34" charset="0"/>
              </a:rPr>
              <a:t>{</a:t>
            </a:r>
          </a:p>
          <a:p>
            <a:pPr eaLnBrk="0" hangingPunct="0">
              <a:lnSpc>
                <a:spcPct val="110000"/>
              </a:lnSpc>
              <a:tabLst>
                <a:tab pos="228600" algn="l"/>
                <a:tab pos="457200" algn="l"/>
              </a:tabLst>
            </a:pPr>
            <a:r>
              <a:rPr lang="en-US" dirty="0">
                <a:latin typeface="Arial" pitchFamily="34" charset="0"/>
              </a:rPr>
              <a:t>	// other members</a:t>
            </a:r>
          </a:p>
          <a:p>
            <a:pPr eaLnBrk="0" hangingPunct="0">
              <a:lnSpc>
                <a:spcPct val="110000"/>
              </a:lnSpc>
              <a:tabLst>
                <a:tab pos="228600" algn="l"/>
                <a:tab pos="457200" algn="l"/>
              </a:tabLst>
            </a:pPr>
            <a:r>
              <a:rPr lang="en-US" dirty="0">
                <a:latin typeface="Arial" pitchFamily="34" charset="0"/>
              </a:rPr>
              <a:t>	 </a:t>
            </a:r>
            <a:r>
              <a:rPr lang="en-US" dirty="0"/>
              <a:t>public </a:t>
            </a:r>
            <a:r>
              <a:rPr lang="en-US" dirty="0">
                <a:latin typeface="Arial" pitchFamily="34" charset="0"/>
              </a:rPr>
              <a:t>void </a:t>
            </a:r>
            <a:r>
              <a:rPr lang="en-US" b="1" dirty="0">
                <a:solidFill>
                  <a:srgbClr val="0066FF"/>
                </a:solidFill>
                <a:latin typeface="Arial" pitchFamily="34" charset="0"/>
              </a:rPr>
              <a:t>run</a:t>
            </a:r>
            <a:r>
              <a:rPr lang="en-US" dirty="0">
                <a:latin typeface="Arial" pitchFamily="34" charset="0"/>
              </a:rPr>
              <a:t> () {</a:t>
            </a:r>
          </a:p>
          <a:p>
            <a:pPr eaLnBrk="0" hangingPunct="0">
              <a:lnSpc>
                <a:spcPct val="110000"/>
              </a:lnSpc>
              <a:tabLst>
                <a:tab pos="228600" algn="l"/>
                <a:tab pos="457200" algn="l"/>
              </a:tabLst>
            </a:pPr>
            <a:r>
              <a:rPr lang="en-US" dirty="0">
                <a:latin typeface="Arial" pitchFamily="34" charset="0"/>
              </a:rPr>
              <a:t>		// do something2</a:t>
            </a:r>
          </a:p>
          <a:p>
            <a:pPr eaLnBrk="0" hangingPunct="0">
              <a:lnSpc>
                <a:spcPct val="110000"/>
              </a:lnSpc>
              <a:tabLst>
                <a:tab pos="228600" algn="l"/>
                <a:tab pos="457200" algn="l"/>
              </a:tabLst>
            </a:pPr>
            <a:r>
              <a:rPr lang="en-US" dirty="0">
                <a:latin typeface="Arial" pitchFamily="34" charset="0"/>
              </a:rPr>
              <a:t>	}</a:t>
            </a:r>
          </a:p>
          <a:p>
            <a:pPr eaLnBrk="0" hangingPunct="0">
              <a:lnSpc>
                <a:spcPct val="110000"/>
              </a:lnSpc>
              <a:tabLst>
                <a:tab pos="228600" algn="l"/>
                <a:tab pos="457200" algn="l"/>
              </a:tabLst>
            </a:pPr>
            <a:r>
              <a:rPr lang="en-US" dirty="0">
                <a:latin typeface="Arial" pitchFamily="34" charset="0"/>
              </a:rPr>
              <a:t>}</a:t>
            </a:r>
          </a:p>
        </p:txBody>
      </p:sp>
      <p:grpSp>
        <p:nvGrpSpPr>
          <p:cNvPr id="2" name="Group 525"/>
          <p:cNvGrpSpPr>
            <a:grpSpLocks/>
          </p:cNvGrpSpPr>
          <p:nvPr/>
        </p:nvGrpSpPr>
        <p:grpSpPr bwMode="auto">
          <a:xfrm>
            <a:off x="3886200" y="2286000"/>
            <a:ext cx="5105400" cy="4724400"/>
            <a:chOff x="2448" y="1344"/>
            <a:chExt cx="3216" cy="2976"/>
          </a:xfrm>
        </p:grpSpPr>
        <p:sp>
          <p:nvSpPr>
            <p:cNvPr id="8200" name="Text Box 523"/>
            <p:cNvSpPr txBox="1">
              <a:spLocks noChangeArrowheads="1"/>
            </p:cNvSpPr>
            <p:nvPr/>
          </p:nvSpPr>
          <p:spPr bwMode="auto">
            <a:xfrm>
              <a:off x="2496" y="1344"/>
              <a:ext cx="3168" cy="2757"/>
            </a:xfrm>
            <a:prstGeom prst="rect">
              <a:avLst/>
            </a:prstGeom>
            <a:noFill/>
            <a:ln w="9525">
              <a:noFill/>
              <a:miter lim="800000"/>
              <a:headEnd/>
              <a:tailEnd/>
            </a:ln>
          </p:spPr>
          <p:txBody>
            <a:bodyPr>
              <a:spAutoFit/>
            </a:bodyPr>
            <a:lstStyle/>
            <a:p>
              <a:pPr eaLnBrk="0" hangingPunct="0">
                <a:lnSpc>
                  <a:spcPct val="130000"/>
                </a:lnSpc>
                <a:tabLst>
                  <a:tab pos="168275" algn="l"/>
                  <a:tab pos="347663" algn="l"/>
                  <a:tab pos="457200" algn="l"/>
                </a:tabLst>
              </a:pPr>
              <a:r>
                <a:rPr lang="en-US" dirty="0">
                  <a:latin typeface="Arial" pitchFamily="34" charset="0"/>
                </a:rPr>
                <a:t>public class </a:t>
              </a:r>
              <a:r>
                <a:rPr lang="en-US" dirty="0" err="1">
                  <a:latin typeface="Arial" pitchFamily="34" charset="0"/>
                </a:rPr>
                <a:t>TestMyThreads</a:t>
              </a:r>
              <a:r>
                <a:rPr lang="en-US" dirty="0">
                  <a:latin typeface="Arial" pitchFamily="34" charset="0"/>
                </a:rPr>
                <a:t> {</a:t>
              </a:r>
            </a:p>
            <a:p>
              <a:pPr eaLnBrk="0" hangingPunct="0">
                <a:lnSpc>
                  <a:spcPct val="130000"/>
                </a:lnSpc>
                <a:tabLst>
                  <a:tab pos="168275" algn="l"/>
                  <a:tab pos="347663" algn="l"/>
                  <a:tab pos="457200" algn="l"/>
                </a:tabLst>
              </a:pPr>
              <a:r>
                <a:rPr lang="en-US" dirty="0">
                  <a:latin typeface="Arial" pitchFamily="34" charset="0"/>
                </a:rPr>
                <a:t>	public static void </a:t>
              </a:r>
              <a:r>
                <a:rPr lang="en-US" b="1" dirty="0">
                  <a:solidFill>
                    <a:srgbClr val="0066FF"/>
                  </a:solidFill>
                  <a:latin typeface="Arial" pitchFamily="34" charset="0"/>
                </a:rPr>
                <a:t>main</a:t>
              </a:r>
              <a:r>
                <a:rPr lang="en-US" b="1" dirty="0">
                  <a:latin typeface="Arial" pitchFamily="34" charset="0"/>
                </a:rPr>
                <a:t> </a:t>
              </a:r>
              <a:r>
                <a:rPr lang="en-US" dirty="0">
                  <a:latin typeface="Arial" pitchFamily="34" charset="0"/>
                </a:rPr>
                <a:t>( String </a:t>
              </a:r>
              <a:r>
                <a:rPr lang="en-US" dirty="0" err="1">
                  <a:latin typeface="Arial" pitchFamily="34" charset="0"/>
                </a:rPr>
                <a:t>args</a:t>
              </a:r>
              <a:r>
                <a:rPr lang="en-US" dirty="0">
                  <a:latin typeface="Arial" pitchFamily="34" charset="0"/>
                </a:rPr>
                <a:t>[] ) { </a:t>
              </a:r>
            </a:p>
            <a:p>
              <a:pPr eaLnBrk="0" hangingPunct="0">
                <a:lnSpc>
                  <a:spcPct val="130000"/>
                </a:lnSpc>
                <a:tabLst>
                  <a:tab pos="168275" algn="l"/>
                  <a:tab pos="347663" algn="l"/>
                  <a:tab pos="457200" algn="l"/>
                </a:tabLst>
              </a:pPr>
              <a:r>
                <a:rPr lang="en-US" dirty="0">
                  <a:latin typeface="Arial" pitchFamily="34" charset="0"/>
                </a:rPr>
                <a:t>		myThreadC1 </a:t>
              </a:r>
              <a:r>
                <a:rPr lang="en-US" dirty="0" err="1">
                  <a:latin typeface="Arial" pitchFamily="34" charset="0"/>
                </a:rPr>
                <a:t>threadA</a:t>
              </a:r>
              <a:r>
                <a:rPr lang="en-US" dirty="0">
                  <a:latin typeface="Arial" pitchFamily="34" charset="0"/>
                </a:rPr>
                <a:t> = </a:t>
              </a:r>
              <a:r>
                <a:rPr lang="en-US" dirty="0">
                  <a:solidFill>
                    <a:schemeClr val="tx2"/>
                  </a:solidFill>
                  <a:latin typeface="Arial" pitchFamily="34" charset="0"/>
                </a:rPr>
                <a:t>new myThreadC1</a:t>
              </a:r>
              <a:r>
                <a:rPr lang="en-US" dirty="0">
                  <a:latin typeface="Arial" pitchFamily="34" charset="0"/>
                </a:rPr>
                <a:t>();</a:t>
              </a:r>
            </a:p>
            <a:p>
              <a:pPr eaLnBrk="0" hangingPunct="0">
                <a:lnSpc>
                  <a:spcPct val="130000"/>
                </a:lnSpc>
                <a:tabLst>
                  <a:tab pos="168275" algn="l"/>
                  <a:tab pos="347663" algn="l"/>
                  <a:tab pos="457200" algn="l"/>
                </a:tabLst>
              </a:pPr>
              <a:r>
                <a:rPr lang="en-US" dirty="0">
                  <a:latin typeface="Arial" pitchFamily="34" charset="0"/>
                </a:rPr>
                <a:t>		myThreadC1 </a:t>
              </a:r>
              <a:r>
                <a:rPr lang="en-US" dirty="0" err="1">
                  <a:latin typeface="Arial" pitchFamily="34" charset="0"/>
                </a:rPr>
                <a:t>threadB</a:t>
              </a:r>
              <a:r>
                <a:rPr lang="en-US" dirty="0">
                  <a:latin typeface="Arial" pitchFamily="34" charset="0"/>
                </a:rPr>
                <a:t> = </a:t>
              </a:r>
              <a:r>
                <a:rPr lang="en-US" dirty="0">
                  <a:solidFill>
                    <a:schemeClr val="tx2"/>
                  </a:solidFill>
                  <a:latin typeface="Arial" pitchFamily="34" charset="0"/>
                </a:rPr>
                <a:t>new myThreadC1</a:t>
              </a:r>
              <a:r>
                <a:rPr lang="en-US" dirty="0">
                  <a:latin typeface="Arial" pitchFamily="34" charset="0"/>
                </a:rPr>
                <a:t>();</a:t>
              </a:r>
            </a:p>
            <a:p>
              <a:pPr eaLnBrk="0" hangingPunct="0">
                <a:lnSpc>
                  <a:spcPct val="130000"/>
                </a:lnSpc>
                <a:tabLst>
                  <a:tab pos="168275" algn="l"/>
                  <a:tab pos="347663" algn="l"/>
                  <a:tab pos="457200" algn="l"/>
                </a:tabLst>
              </a:pPr>
              <a:r>
                <a:rPr lang="en-US" dirty="0">
                  <a:latin typeface="Arial" pitchFamily="34" charset="0"/>
                </a:rPr>
                <a:t>		myThreadC2 </a:t>
              </a:r>
              <a:r>
                <a:rPr lang="en-US" dirty="0" err="1">
                  <a:latin typeface="Arial" pitchFamily="34" charset="0"/>
                </a:rPr>
                <a:t>threadC</a:t>
              </a:r>
              <a:r>
                <a:rPr lang="en-US" dirty="0">
                  <a:latin typeface="Arial" pitchFamily="34" charset="0"/>
                </a:rPr>
                <a:t> = </a:t>
              </a:r>
              <a:r>
                <a:rPr lang="en-US" dirty="0">
                  <a:solidFill>
                    <a:schemeClr val="tx2"/>
                  </a:solidFill>
                  <a:latin typeface="Arial" pitchFamily="34" charset="0"/>
                </a:rPr>
                <a:t>new myThreadC2</a:t>
              </a:r>
              <a:r>
                <a:rPr lang="en-US" dirty="0">
                  <a:latin typeface="Arial" pitchFamily="34" charset="0"/>
                </a:rPr>
                <a:t>();</a:t>
              </a:r>
            </a:p>
            <a:p>
              <a:pPr eaLnBrk="0" hangingPunct="0">
                <a:lnSpc>
                  <a:spcPct val="130000"/>
                </a:lnSpc>
                <a:tabLst>
                  <a:tab pos="168275" algn="l"/>
                  <a:tab pos="347663" algn="l"/>
                  <a:tab pos="457200" algn="l"/>
                </a:tabLst>
              </a:pPr>
              <a:r>
                <a:rPr lang="en-US" dirty="0">
                  <a:latin typeface="Arial" pitchFamily="34" charset="0"/>
                </a:rPr>
                <a:t>		myThreadC2 </a:t>
              </a:r>
              <a:r>
                <a:rPr lang="en-US" dirty="0" err="1">
                  <a:latin typeface="Arial" pitchFamily="34" charset="0"/>
                </a:rPr>
                <a:t>threadD</a:t>
              </a:r>
              <a:r>
                <a:rPr lang="en-US" dirty="0">
                  <a:latin typeface="Arial" pitchFamily="34" charset="0"/>
                </a:rPr>
                <a:t> = </a:t>
              </a:r>
              <a:r>
                <a:rPr lang="en-US" dirty="0">
                  <a:solidFill>
                    <a:schemeClr val="tx2"/>
                  </a:solidFill>
                  <a:latin typeface="Arial" pitchFamily="34" charset="0"/>
                </a:rPr>
                <a:t>new myThreadC2</a:t>
              </a:r>
              <a:r>
                <a:rPr lang="en-US" dirty="0">
                  <a:latin typeface="Arial" pitchFamily="34" charset="0"/>
                </a:rPr>
                <a:t>();</a:t>
              </a:r>
            </a:p>
            <a:p>
              <a:pPr eaLnBrk="0" hangingPunct="0">
                <a:lnSpc>
                  <a:spcPct val="130000"/>
                </a:lnSpc>
                <a:tabLst>
                  <a:tab pos="168275" algn="l"/>
                  <a:tab pos="347663" algn="l"/>
                  <a:tab pos="457200" algn="l"/>
                </a:tabLst>
              </a:pPr>
              <a:r>
                <a:rPr lang="en-US" dirty="0">
                  <a:latin typeface="Arial" pitchFamily="34" charset="0"/>
                </a:rPr>
                <a:t>		</a:t>
              </a:r>
              <a:r>
                <a:rPr lang="en-US" dirty="0" err="1">
                  <a:latin typeface="Arial" pitchFamily="34" charset="0"/>
                </a:rPr>
                <a:t>threadA.start</a:t>
              </a:r>
              <a:r>
                <a:rPr lang="en-US" dirty="0">
                  <a:latin typeface="Arial" pitchFamily="34" charset="0"/>
                </a:rPr>
                <a:t>();</a:t>
              </a:r>
            </a:p>
            <a:p>
              <a:pPr eaLnBrk="0" hangingPunct="0">
                <a:lnSpc>
                  <a:spcPct val="130000"/>
                </a:lnSpc>
                <a:tabLst>
                  <a:tab pos="168275" algn="l"/>
                  <a:tab pos="347663" algn="l"/>
                  <a:tab pos="457200" algn="l"/>
                </a:tabLst>
              </a:pPr>
              <a:r>
                <a:rPr lang="en-US" dirty="0">
                  <a:latin typeface="Arial" pitchFamily="34" charset="0"/>
                </a:rPr>
                <a:t>		</a:t>
              </a:r>
              <a:r>
                <a:rPr lang="en-US" dirty="0" err="1">
                  <a:latin typeface="Arial" pitchFamily="34" charset="0"/>
                </a:rPr>
                <a:t>threadB.start</a:t>
              </a:r>
              <a:r>
                <a:rPr lang="en-US" dirty="0">
                  <a:latin typeface="Arial" pitchFamily="34" charset="0"/>
                </a:rPr>
                <a:t>();</a:t>
              </a:r>
            </a:p>
            <a:p>
              <a:pPr eaLnBrk="0" hangingPunct="0">
                <a:lnSpc>
                  <a:spcPct val="130000"/>
                </a:lnSpc>
                <a:tabLst>
                  <a:tab pos="168275" algn="l"/>
                  <a:tab pos="347663" algn="l"/>
                  <a:tab pos="457200" algn="l"/>
                </a:tabLst>
              </a:pPr>
              <a:r>
                <a:rPr lang="en-US" dirty="0">
                  <a:latin typeface="Arial" pitchFamily="34" charset="0"/>
                </a:rPr>
                <a:t>		</a:t>
              </a:r>
              <a:r>
                <a:rPr lang="en-US" dirty="0" err="1">
                  <a:latin typeface="Arial" pitchFamily="34" charset="0"/>
                </a:rPr>
                <a:t>threadC.start</a:t>
              </a:r>
              <a:r>
                <a:rPr lang="en-US" dirty="0">
                  <a:latin typeface="Arial" pitchFamily="34" charset="0"/>
                </a:rPr>
                <a:t>();</a:t>
              </a:r>
            </a:p>
            <a:p>
              <a:pPr eaLnBrk="0" hangingPunct="0">
                <a:lnSpc>
                  <a:spcPct val="130000"/>
                </a:lnSpc>
                <a:tabLst>
                  <a:tab pos="168275" algn="l"/>
                  <a:tab pos="347663" algn="l"/>
                  <a:tab pos="457200" algn="l"/>
                </a:tabLst>
              </a:pPr>
              <a:r>
                <a:rPr lang="en-US" dirty="0">
                  <a:latin typeface="Arial" pitchFamily="34" charset="0"/>
                </a:rPr>
                <a:t>		</a:t>
              </a:r>
              <a:r>
                <a:rPr lang="en-US" dirty="0" err="1">
                  <a:latin typeface="Arial" pitchFamily="34" charset="0"/>
                </a:rPr>
                <a:t>threadD.start</a:t>
              </a:r>
              <a:r>
                <a:rPr lang="en-US" dirty="0">
                  <a:latin typeface="Arial" pitchFamily="34" charset="0"/>
                </a:rPr>
                <a:t>();</a:t>
              </a:r>
            </a:p>
            <a:p>
              <a:pPr eaLnBrk="0" hangingPunct="0">
                <a:lnSpc>
                  <a:spcPct val="130000"/>
                </a:lnSpc>
                <a:tabLst>
                  <a:tab pos="168275" algn="l"/>
                  <a:tab pos="347663" algn="l"/>
                  <a:tab pos="457200" algn="l"/>
                </a:tabLst>
              </a:pPr>
              <a:r>
                <a:rPr lang="en-US" dirty="0">
                  <a:latin typeface="Arial" pitchFamily="34" charset="0"/>
                </a:rPr>
                <a:t>	}</a:t>
              </a:r>
            </a:p>
            <a:p>
              <a:pPr eaLnBrk="0" hangingPunct="0">
                <a:lnSpc>
                  <a:spcPct val="130000"/>
                </a:lnSpc>
                <a:tabLst>
                  <a:tab pos="168275" algn="l"/>
                  <a:tab pos="347663" algn="l"/>
                  <a:tab pos="457200" algn="l"/>
                </a:tabLst>
              </a:pPr>
              <a:r>
                <a:rPr lang="en-US" dirty="0">
                  <a:latin typeface="Arial" pitchFamily="34" charset="0"/>
                </a:rPr>
                <a:t>}</a:t>
              </a:r>
            </a:p>
          </p:txBody>
        </p:sp>
        <p:sp>
          <p:nvSpPr>
            <p:cNvPr id="8201" name="Line 524"/>
            <p:cNvSpPr>
              <a:spLocks noChangeShapeType="1"/>
            </p:cNvSpPr>
            <p:nvPr/>
          </p:nvSpPr>
          <p:spPr bwMode="auto">
            <a:xfrm>
              <a:off x="2448" y="1344"/>
              <a:ext cx="0" cy="2976"/>
            </a:xfrm>
            <a:prstGeom prst="line">
              <a:avLst/>
            </a:prstGeom>
            <a:noFill/>
            <a:ln w="9525">
              <a:solidFill>
                <a:schemeClr val="tx1"/>
              </a:solidFill>
              <a:round/>
              <a:headEnd/>
              <a:tailEnd/>
            </a:ln>
          </p:spPr>
          <p:txBody>
            <a:bodyPr/>
            <a:lstStyle/>
            <a:p>
              <a:endParaRPr lang="en-US"/>
            </a:p>
          </p:txBody>
        </p:sp>
      </p:grpSp>
      <p:sp>
        <p:nvSpPr>
          <p:cNvPr id="8199" name="TextBox 8"/>
          <p:cNvSpPr txBox="1">
            <a:spLocks noChangeArrowheads="1"/>
          </p:cNvSpPr>
          <p:nvPr/>
        </p:nvSpPr>
        <p:spPr bwMode="auto">
          <a:xfrm>
            <a:off x="3417888" y="762000"/>
            <a:ext cx="1687512" cy="369888"/>
          </a:xfrm>
          <a:prstGeom prst="rect">
            <a:avLst/>
          </a:prstGeom>
          <a:noFill/>
          <a:ln w="9525">
            <a:noFill/>
            <a:miter lim="800000"/>
            <a:headEnd/>
            <a:tailEnd/>
          </a:ln>
        </p:spPr>
        <p:txBody>
          <a:bodyPr wrap="none">
            <a:spAutoFit/>
          </a:bodyPr>
          <a:lstStyle/>
          <a:p>
            <a:pPr eaLnBrk="0" hangingPunct="0"/>
            <a:r>
              <a:rPr lang="en-US"/>
              <a:t>Text Section 2.4</a:t>
            </a:r>
          </a:p>
        </p:txBody>
      </p:sp>
    </p:spTree>
    <p:extLst>
      <p:ext uri="{BB962C8B-B14F-4D97-AF65-F5344CB8AC3E}">
        <p14:creationId xmlns:p14="http://schemas.microsoft.com/office/powerpoint/2010/main" val="1851156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4714"/>
                                        </p:tgtEl>
                                        <p:attrNameLst>
                                          <p:attrName>style.visibility</p:attrName>
                                        </p:attrNameLst>
                                      </p:cBhvr>
                                      <p:to>
                                        <p:strVal val="visible"/>
                                      </p:to>
                                    </p:set>
                                    <p:anim calcmode="lin" valueType="num">
                                      <p:cBhvr additive="base">
                                        <p:cTn id="7" dur="500" fill="hold"/>
                                        <p:tgtEl>
                                          <p:spTgt spid="264714"/>
                                        </p:tgtEl>
                                        <p:attrNameLst>
                                          <p:attrName>ppt_x</p:attrName>
                                        </p:attrNameLst>
                                      </p:cBhvr>
                                      <p:tavLst>
                                        <p:tav tm="0">
                                          <p:val>
                                            <p:strVal val="#ppt_x"/>
                                          </p:val>
                                        </p:tav>
                                        <p:tav tm="100000">
                                          <p:val>
                                            <p:strVal val="#ppt_x"/>
                                          </p:val>
                                        </p:tav>
                                      </p:tavLst>
                                    </p:anim>
                                    <p:anim calcmode="lin" valueType="num">
                                      <p:cBhvr additive="base">
                                        <p:cTn id="8" dur="500" fill="hold"/>
                                        <p:tgtEl>
                                          <p:spTgt spid="26471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714"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p:txBody>
          <a:bodyPr/>
          <a:lstStyle/>
          <a:p>
            <a:pPr>
              <a:defRPr/>
            </a:pPr>
            <a:fld id="{486556AB-AE57-4770-BC2D-C3500487F29E}" type="slidenum">
              <a:rPr lang="en-US" smtClean="0"/>
              <a:pPr>
                <a:defRPr/>
              </a:pPr>
              <a:t>154</a:t>
            </a:fld>
            <a:endParaRPr lang="en-US"/>
          </a:p>
        </p:txBody>
      </p:sp>
      <p:sp>
        <p:nvSpPr>
          <p:cNvPr id="9219" name="Rectangle 2"/>
          <p:cNvSpPr>
            <a:spLocks noGrp="1" noChangeArrowheads="1"/>
          </p:cNvSpPr>
          <p:nvPr>
            <p:ph type="title"/>
          </p:nvPr>
        </p:nvSpPr>
        <p:spPr/>
        <p:txBody>
          <a:bodyPr/>
          <a:lstStyle/>
          <a:p>
            <a:pPr eaLnBrk="1" hangingPunct="1"/>
            <a:r>
              <a:rPr lang="en-US" sz="2800"/>
              <a:t>Method B: Implementing Runnable Interface</a:t>
            </a:r>
          </a:p>
        </p:txBody>
      </p:sp>
      <p:sp>
        <p:nvSpPr>
          <p:cNvPr id="9220" name="Rectangle 5"/>
          <p:cNvSpPr>
            <a:spLocks noGrp="1" noChangeArrowheads="1"/>
          </p:cNvSpPr>
          <p:nvPr>
            <p:ph type="body" idx="1"/>
          </p:nvPr>
        </p:nvSpPr>
        <p:spPr>
          <a:xfrm>
            <a:off x="533400" y="1295400"/>
            <a:ext cx="7772400" cy="4800600"/>
          </a:xfrm>
        </p:spPr>
        <p:txBody>
          <a:bodyPr/>
          <a:lstStyle/>
          <a:p>
            <a:pPr eaLnBrk="1" hangingPunct="1"/>
            <a:r>
              <a:rPr kumimoji="1" lang="en-US" sz="2400" dirty="0"/>
              <a:t>Extending the </a:t>
            </a:r>
            <a:r>
              <a:rPr kumimoji="1" lang="en-US" sz="2400" dirty="0">
                <a:solidFill>
                  <a:schemeClr val="folHlink"/>
                </a:solidFill>
              </a:rPr>
              <a:t>Thread</a:t>
            </a:r>
            <a:r>
              <a:rPr kumimoji="1" lang="en-US" sz="2400" dirty="0"/>
              <a:t> class has a potential problem, as Java does not support multiple inheritance: </a:t>
            </a:r>
          </a:p>
          <a:p>
            <a:pPr lvl="1" eaLnBrk="1" hangingPunct="1"/>
            <a:r>
              <a:rPr kumimoji="1" lang="en-US" sz="2400" dirty="0"/>
              <a:t>A Java class can extend one class only. </a:t>
            </a:r>
          </a:p>
          <a:p>
            <a:pPr lvl="1" eaLnBrk="1" hangingPunct="1"/>
            <a:r>
              <a:rPr kumimoji="1" lang="en-US" sz="2400" dirty="0"/>
              <a:t>What can you do if your class has already extended a class, and you want to run it in multithreading?</a:t>
            </a:r>
          </a:p>
          <a:p>
            <a:pPr eaLnBrk="1" hangingPunct="1"/>
            <a:r>
              <a:rPr kumimoji="1" lang="en-US" sz="2400" dirty="0"/>
              <a:t>Declare a user class that implements the </a:t>
            </a:r>
            <a:r>
              <a:rPr kumimoji="1" lang="en-US" sz="2400" dirty="0">
                <a:solidFill>
                  <a:schemeClr val="folHlink"/>
                </a:solidFill>
              </a:rPr>
              <a:t>Runnable</a:t>
            </a:r>
            <a:r>
              <a:rPr kumimoji="1" lang="en-US" sz="2400" dirty="0"/>
              <a:t> interface. The user class implements the run method. </a:t>
            </a:r>
          </a:p>
          <a:p>
            <a:pPr eaLnBrk="1" hangingPunct="1"/>
            <a:r>
              <a:rPr kumimoji="1" lang="en-US" sz="2400" dirty="0"/>
              <a:t>When creating a thread from the user class, use the library class Thread for creating an instance (worker process), and then pass the user’s thread object as an argument to the worker process:</a:t>
            </a:r>
          </a:p>
          <a:p>
            <a:pPr eaLnBrk="1" hangingPunct="1">
              <a:buFont typeface="Wingdings" pitchFamily="2" charset="2"/>
              <a:buNone/>
            </a:pPr>
            <a:r>
              <a:rPr lang="en-US" dirty="0">
                <a:latin typeface="Arial" pitchFamily="34" charset="0"/>
                <a:cs typeface="Arial" pitchFamily="34" charset="0"/>
              </a:rPr>
              <a:t>	</a:t>
            </a:r>
            <a:r>
              <a:rPr lang="en-US" sz="2400" dirty="0">
                <a:latin typeface="Arial" pitchFamily="34" charset="0"/>
                <a:cs typeface="Arial" pitchFamily="34" charset="0"/>
              </a:rPr>
              <a:t>Thread t = </a:t>
            </a:r>
            <a:r>
              <a:rPr lang="en-US" sz="2400" dirty="0">
                <a:solidFill>
                  <a:srgbClr val="C00000"/>
                </a:solidFill>
                <a:latin typeface="Arial" pitchFamily="34" charset="0"/>
                <a:cs typeface="Arial" pitchFamily="34" charset="0"/>
              </a:rPr>
              <a:t>new</a:t>
            </a:r>
            <a:r>
              <a:rPr lang="en-US" sz="2400" dirty="0">
                <a:latin typeface="Arial" pitchFamily="34" charset="0"/>
                <a:cs typeface="Arial" pitchFamily="34" charset="0"/>
              </a:rPr>
              <a:t> Thread(</a:t>
            </a:r>
            <a:r>
              <a:rPr lang="en-US" sz="2400" dirty="0">
                <a:solidFill>
                  <a:srgbClr val="C00000"/>
                </a:solidFill>
                <a:latin typeface="Arial" pitchFamily="34" charset="0"/>
                <a:cs typeface="Arial" pitchFamily="34" charset="0"/>
              </a:rPr>
              <a:t>new</a:t>
            </a:r>
            <a:r>
              <a:rPr lang="en-US" sz="2400" dirty="0">
                <a:solidFill>
                  <a:srgbClr val="0033CC"/>
                </a:solidFill>
                <a:latin typeface="Arial" pitchFamily="34" charset="0"/>
                <a:cs typeface="Arial" pitchFamily="34" charset="0"/>
              </a:rPr>
              <a:t> </a:t>
            </a:r>
            <a:r>
              <a:rPr lang="en-US" sz="2400" dirty="0" err="1">
                <a:solidFill>
                  <a:srgbClr val="0033CC"/>
                </a:solidFill>
                <a:latin typeface="Arial" pitchFamily="34" charset="0"/>
                <a:cs typeface="Arial" pitchFamily="34" charset="0"/>
              </a:rPr>
              <a:t>userClass</a:t>
            </a:r>
            <a:r>
              <a:rPr lang="en-US" sz="2400" dirty="0">
                <a:solidFill>
                  <a:srgbClr val="0033CC"/>
                </a:solidFill>
                <a:latin typeface="Arial" pitchFamily="34" charset="0"/>
                <a:cs typeface="Arial" pitchFamily="34" charset="0"/>
              </a:rPr>
              <a:t>()</a:t>
            </a:r>
            <a:r>
              <a:rPr lang="en-US" sz="2400" dirty="0">
                <a:latin typeface="Arial" pitchFamily="34" charset="0"/>
                <a:cs typeface="Arial" pitchFamily="34" charset="0"/>
              </a:rPr>
              <a:t>); </a:t>
            </a:r>
            <a:endParaRPr kumimoji="1" lang="en-US" sz="2400" dirty="0"/>
          </a:p>
        </p:txBody>
      </p:sp>
      <p:cxnSp>
        <p:nvCxnSpPr>
          <p:cNvPr id="3" name="Straight Arrow Connector 2"/>
          <p:cNvCxnSpPr/>
          <p:nvPr/>
        </p:nvCxnSpPr>
        <p:spPr bwMode="auto">
          <a:xfrm>
            <a:off x="4687824" y="5334000"/>
            <a:ext cx="533400" cy="53340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pic>
        <p:nvPicPr>
          <p:cNvPr id="2" name="Picture 1"/>
          <p:cNvPicPr>
            <a:picLocks noChangeAspect="1"/>
          </p:cNvPicPr>
          <p:nvPr/>
        </p:nvPicPr>
        <p:blipFill>
          <a:blip r:embed="rId3"/>
          <a:stretch>
            <a:fillRect/>
          </a:stretch>
        </p:blipFill>
        <p:spPr>
          <a:xfrm>
            <a:off x="7315200" y="5631180"/>
            <a:ext cx="1752600" cy="809625"/>
          </a:xfrm>
          <a:prstGeom prst="rect">
            <a:avLst/>
          </a:prstGeom>
        </p:spPr>
      </p:pic>
    </p:spTree>
    <p:extLst>
      <p:ext uri="{BB962C8B-B14F-4D97-AF65-F5344CB8AC3E}">
        <p14:creationId xmlns:p14="http://schemas.microsoft.com/office/powerpoint/2010/main" val="239355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220">
                                            <p:txEl>
                                              <p:pRg st="3" end="3"/>
                                            </p:txEl>
                                          </p:spTgt>
                                        </p:tgtEl>
                                        <p:attrNameLst>
                                          <p:attrName>style.visibility</p:attrName>
                                        </p:attrNameLst>
                                      </p:cBhvr>
                                      <p:to>
                                        <p:strVal val="visible"/>
                                      </p:to>
                                    </p:set>
                                    <p:animEffect transition="in" filter="wipe(up)">
                                      <p:cBhvr>
                                        <p:cTn id="7" dur="500"/>
                                        <p:tgtEl>
                                          <p:spTgt spid="9220">
                                            <p:txEl>
                                              <p:pRg st="3" end="3"/>
                                            </p:txEl>
                                          </p:spTgt>
                                        </p:tgtEl>
                                      </p:cBhvr>
                                    </p:animEffect>
                                  </p:childTnLst>
                                </p:cTn>
                              </p:par>
                            </p:childTnLst>
                          </p:cTn>
                        </p:par>
                        <p:par>
                          <p:cTn id="8" fill="hold">
                            <p:stCondLst>
                              <p:cond delay="500"/>
                            </p:stCondLst>
                            <p:childTnLst>
                              <p:par>
                                <p:cTn id="9" presetID="22" presetClass="entr" presetSubtype="1" fill="hold" nodeType="afterEffect">
                                  <p:stCondLst>
                                    <p:cond delay="3500"/>
                                  </p:stCondLst>
                                  <p:childTnLst>
                                    <p:set>
                                      <p:cBhvr>
                                        <p:cTn id="10" dur="1" fill="hold">
                                          <p:stCondLst>
                                            <p:cond delay="0"/>
                                          </p:stCondLst>
                                        </p:cTn>
                                        <p:tgtEl>
                                          <p:spTgt spid="9220">
                                            <p:txEl>
                                              <p:pRg st="4" end="4"/>
                                            </p:txEl>
                                          </p:spTgt>
                                        </p:tgtEl>
                                        <p:attrNameLst>
                                          <p:attrName>style.visibility</p:attrName>
                                        </p:attrNameLst>
                                      </p:cBhvr>
                                      <p:to>
                                        <p:strVal val="visible"/>
                                      </p:to>
                                    </p:set>
                                    <p:animEffect transition="in" filter="wipe(up)">
                                      <p:cBhvr>
                                        <p:cTn id="11" dur="500"/>
                                        <p:tgtEl>
                                          <p:spTgt spid="9220">
                                            <p:txEl>
                                              <p:pRg st="4" end="4"/>
                                            </p:txEl>
                                          </p:spTgt>
                                        </p:tgtEl>
                                      </p:cBhvr>
                                    </p:animEffect>
                                  </p:childTnLst>
                                </p:cTn>
                              </p:par>
                            </p:childTnLst>
                          </p:cTn>
                        </p:par>
                        <p:par>
                          <p:cTn id="12" fill="hold">
                            <p:stCondLst>
                              <p:cond delay="4500"/>
                            </p:stCondLst>
                            <p:childTnLst>
                              <p:par>
                                <p:cTn id="13" presetID="22" presetClass="entr" presetSubtype="1" fill="hold" nodeType="afterEffect">
                                  <p:stCondLst>
                                    <p:cond delay="0"/>
                                  </p:stCondLst>
                                  <p:childTnLst>
                                    <p:set>
                                      <p:cBhvr>
                                        <p:cTn id="14" dur="1" fill="hold">
                                          <p:stCondLst>
                                            <p:cond delay="0"/>
                                          </p:stCondLst>
                                        </p:cTn>
                                        <p:tgtEl>
                                          <p:spTgt spid="9220">
                                            <p:txEl>
                                              <p:pRg st="5" end="5"/>
                                            </p:txEl>
                                          </p:spTgt>
                                        </p:tgtEl>
                                        <p:attrNameLst>
                                          <p:attrName>style.visibility</p:attrName>
                                        </p:attrNameLst>
                                      </p:cBhvr>
                                      <p:to>
                                        <p:strVal val="visible"/>
                                      </p:to>
                                    </p:set>
                                    <p:animEffect transition="in" filter="wipe(up)">
                                      <p:cBhvr>
                                        <p:cTn id="15" dur="500"/>
                                        <p:tgtEl>
                                          <p:spTgt spid="9220">
                                            <p:txEl>
                                              <p:pRg st="5" end="5"/>
                                            </p:txEl>
                                          </p:spTgt>
                                        </p:tgtEl>
                                      </p:cBhvr>
                                    </p:animEffect>
                                  </p:childTnLst>
                                </p:cTn>
                              </p:par>
                            </p:childTnLst>
                          </p:cTn>
                        </p:par>
                        <p:par>
                          <p:cTn id="16" fill="hold">
                            <p:stCondLst>
                              <p:cond delay="5000"/>
                            </p:stCondLst>
                            <p:childTnLst>
                              <p:par>
                                <p:cTn id="17" presetID="22" presetClass="entr" presetSubtype="1"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5500"/>
                            </p:stCondLst>
                            <p:childTnLst>
                              <p:par>
                                <p:cTn id="21" presetID="42"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p:txBody>
          <a:bodyPr/>
          <a:lstStyle/>
          <a:p>
            <a:pPr>
              <a:defRPr/>
            </a:pPr>
            <a:fld id="{6D2E992C-DB31-40FE-99F1-4A4E6CDC9B76}" type="slidenum">
              <a:rPr lang="en-US" smtClean="0"/>
              <a:pPr>
                <a:defRPr/>
              </a:pPr>
              <a:t>155</a:t>
            </a:fld>
            <a:endParaRPr lang="en-US"/>
          </a:p>
        </p:txBody>
      </p:sp>
      <p:sp>
        <p:nvSpPr>
          <p:cNvPr id="10243" name="Rectangle 2"/>
          <p:cNvSpPr>
            <a:spLocks noGrp="1" noChangeArrowheads="1"/>
          </p:cNvSpPr>
          <p:nvPr>
            <p:ph type="title"/>
          </p:nvPr>
        </p:nvSpPr>
        <p:spPr/>
        <p:txBody>
          <a:bodyPr/>
          <a:lstStyle/>
          <a:p>
            <a:pPr eaLnBrk="1" hangingPunct="1"/>
            <a:r>
              <a:rPr lang="en-US" dirty="0"/>
              <a:t>Example using both </a:t>
            </a:r>
            <a:r>
              <a:rPr lang="en-US" dirty="0">
                <a:solidFill>
                  <a:srgbClr val="FF0000"/>
                </a:solidFill>
              </a:rPr>
              <a:t>Methods A and B</a:t>
            </a:r>
          </a:p>
        </p:txBody>
      </p:sp>
      <p:sp>
        <p:nvSpPr>
          <p:cNvPr id="10244" name="Rectangle 4"/>
          <p:cNvSpPr>
            <a:spLocks noGrp="1" noChangeArrowheads="1"/>
          </p:cNvSpPr>
          <p:nvPr>
            <p:ph type="body" idx="1"/>
          </p:nvPr>
        </p:nvSpPr>
        <p:spPr>
          <a:xfrm>
            <a:off x="457200" y="1066800"/>
            <a:ext cx="8534400" cy="5715000"/>
          </a:xfrm>
        </p:spPr>
        <p:txBody>
          <a:bodyPr/>
          <a:lstStyle/>
          <a:p>
            <a:pPr marL="463550" indent="-463550" eaLnBrk="1" hangingPunct="1">
              <a:lnSpc>
                <a:spcPct val="70000"/>
              </a:lnSpc>
              <a:buFont typeface="Wingdings" pitchFamily="2" charset="2"/>
              <a:buNone/>
              <a:tabLst>
                <a:tab pos="914400" algn="l"/>
                <a:tab pos="1377950" algn="l"/>
              </a:tabLst>
            </a:pPr>
            <a:r>
              <a:rPr lang="en-US" sz="2400" dirty="0"/>
              <a:t>class myThreadC1 </a:t>
            </a:r>
            <a:r>
              <a:rPr lang="en-US" sz="2400" dirty="0">
                <a:solidFill>
                  <a:schemeClr val="folHlink"/>
                </a:solidFill>
              </a:rPr>
              <a:t>extends Thread</a:t>
            </a:r>
            <a:r>
              <a:rPr lang="en-US" sz="2400" dirty="0"/>
              <a:t> {	// Method A</a:t>
            </a:r>
          </a:p>
          <a:p>
            <a:pPr marL="463550" indent="-463550" eaLnBrk="1" hangingPunct="1">
              <a:lnSpc>
                <a:spcPct val="70000"/>
              </a:lnSpc>
              <a:buFont typeface="Wingdings" pitchFamily="2" charset="2"/>
              <a:buNone/>
              <a:tabLst>
                <a:tab pos="914400" algn="l"/>
                <a:tab pos="1377950" algn="l"/>
              </a:tabLst>
            </a:pPr>
            <a:r>
              <a:rPr lang="en-US" sz="2400" dirty="0"/>
              <a:t>	</a:t>
            </a:r>
            <a:r>
              <a:rPr lang="en-US" sz="2400" dirty="0" err="1"/>
              <a:t>int</a:t>
            </a:r>
            <a:r>
              <a:rPr lang="en-US" sz="2400" dirty="0"/>
              <a:t> </a:t>
            </a:r>
            <a:r>
              <a:rPr lang="en-US" sz="2400" dirty="0" err="1"/>
              <a:t>myID</a:t>
            </a:r>
            <a:r>
              <a:rPr lang="en-US" sz="2400" dirty="0"/>
              <a:t>;</a:t>
            </a:r>
          </a:p>
          <a:p>
            <a:pPr marL="463550" indent="-463550" eaLnBrk="1" hangingPunct="1">
              <a:lnSpc>
                <a:spcPct val="70000"/>
              </a:lnSpc>
              <a:buFont typeface="Wingdings" pitchFamily="2" charset="2"/>
              <a:buNone/>
              <a:tabLst>
                <a:tab pos="914400" algn="l"/>
                <a:tab pos="1377950" algn="l"/>
              </a:tabLst>
            </a:pPr>
            <a:r>
              <a:rPr lang="en-US" sz="2400" dirty="0"/>
              <a:t>	myThreadC1(</a:t>
            </a:r>
            <a:r>
              <a:rPr lang="en-US" sz="2400" dirty="0" err="1"/>
              <a:t>int</a:t>
            </a:r>
            <a:r>
              <a:rPr lang="en-US" sz="2400" dirty="0"/>
              <a:t> id) {		// constructor with 1 parameter</a:t>
            </a:r>
          </a:p>
          <a:p>
            <a:pPr marL="463550" indent="-463550" eaLnBrk="1" hangingPunct="1">
              <a:lnSpc>
                <a:spcPct val="70000"/>
              </a:lnSpc>
              <a:buFont typeface="Wingdings" pitchFamily="2" charset="2"/>
              <a:buNone/>
              <a:tabLst>
                <a:tab pos="914400" algn="l"/>
                <a:tab pos="1377950" algn="l"/>
              </a:tabLst>
            </a:pPr>
            <a:r>
              <a:rPr lang="en-US" sz="2400" dirty="0"/>
              <a:t>		</a:t>
            </a:r>
            <a:r>
              <a:rPr lang="en-US" sz="2400" dirty="0" err="1"/>
              <a:t>myID</a:t>
            </a:r>
            <a:r>
              <a:rPr lang="en-US" sz="2400" dirty="0"/>
              <a:t> = id;</a:t>
            </a:r>
          </a:p>
          <a:p>
            <a:pPr marL="463550" indent="-463550" eaLnBrk="1" hangingPunct="1">
              <a:lnSpc>
                <a:spcPct val="70000"/>
              </a:lnSpc>
              <a:buFont typeface="Wingdings" pitchFamily="2" charset="2"/>
              <a:buNone/>
              <a:tabLst>
                <a:tab pos="914400" algn="l"/>
                <a:tab pos="1377950" algn="l"/>
              </a:tabLst>
            </a:pPr>
            <a:r>
              <a:rPr lang="en-US" sz="2400" dirty="0"/>
              <a:t>	}</a:t>
            </a:r>
          </a:p>
          <a:p>
            <a:pPr marL="463550" indent="-463550" eaLnBrk="1" hangingPunct="1">
              <a:lnSpc>
                <a:spcPct val="70000"/>
              </a:lnSpc>
              <a:buFont typeface="Wingdings" pitchFamily="2" charset="2"/>
              <a:buNone/>
              <a:tabLst>
                <a:tab pos="914400" algn="l"/>
                <a:tab pos="1377950" algn="l"/>
              </a:tabLst>
            </a:pPr>
            <a:r>
              <a:rPr lang="en-US" sz="2400" dirty="0"/>
              <a:t>	public void </a:t>
            </a:r>
            <a:r>
              <a:rPr lang="en-US" sz="2400" b="1" dirty="0">
                <a:solidFill>
                  <a:schemeClr val="folHlink"/>
                </a:solidFill>
              </a:rPr>
              <a:t>run</a:t>
            </a:r>
            <a:r>
              <a:rPr lang="en-US" sz="2400" dirty="0"/>
              <a:t>() {</a:t>
            </a:r>
          </a:p>
          <a:p>
            <a:pPr marL="463550" indent="-463550" eaLnBrk="1" hangingPunct="1">
              <a:lnSpc>
                <a:spcPct val="70000"/>
              </a:lnSpc>
              <a:buFont typeface="Wingdings" pitchFamily="2" charset="2"/>
              <a:buNone/>
              <a:tabLst>
                <a:tab pos="914400" algn="l"/>
                <a:tab pos="1377950" algn="l"/>
              </a:tabLst>
            </a:pPr>
            <a:r>
              <a:rPr lang="en-US" sz="2400" dirty="0"/>
              <a:t>		for (</a:t>
            </a:r>
            <a:r>
              <a:rPr lang="en-US" sz="2400" dirty="0" err="1"/>
              <a:t>int</a:t>
            </a:r>
            <a:r>
              <a:rPr lang="en-US" sz="2400" dirty="0"/>
              <a:t> </a:t>
            </a:r>
            <a:r>
              <a:rPr lang="en-US" sz="2400" dirty="0" err="1"/>
              <a:t>i</a:t>
            </a:r>
            <a:r>
              <a:rPr lang="en-US" sz="2400" dirty="0"/>
              <a:t> = 1; </a:t>
            </a:r>
            <a:r>
              <a:rPr lang="en-US" sz="2400" dirty="0" err="1"/>
              <a:t>i</a:t>
            </a:r>
            <a:r>
              <a:rPr lang="en-US" sz="2400" dirty="0"/>
              <a:t> &lt; 5; </a:t>
            </a:r>
            <a:r>
              <a:rPr lang="en-US" sz="2400" dirty="0" err="1"/>
              <a:t>i</a:t>
            </a:r>
            <a:r>
              <a:rPr lang="en-US" sz="2400" dirty="0"/>
              <a:t>++) {</a:t>
            </a:r>
          </a:p>
          <a:p>
            <a:pPr marL="463550" indent="-463550" eaLnBrk="1" hangingPunct="1">
              <a:lnSpc>
                <a:spcPct val="70000"/>
              </a:lnSpc>
              <a:buFont typeface="Wingdings" pitchFamily="2" charset="2"/>
              <a:buNone/>
              <a:tabLst>
                <a:tab pos="914400" algn="l"/>
                <a:tab pos="1377950" algn="l"/>
              </a:tabLst>
            </a:pPr>
            <a:r>
              <a:rPr lang="en-US" sz="2400" dirty="0"/>
              <a:t>			</a:t>
            </a:r>
            <a:r>
              <a:rPr lang="en-US" sz="2400" dirty="0" err="1"/>
              <a:t>int</a:t>
            </a:r>
            <a:r>
              <a:rPr lang="en-US" sz="2400" dirty="0"/>
              <a:t> second = (</a:t>
            </a:r>
            <a:r>
              <a:rPr lang="en-US" sz="2400" dirty="0" err="1"/>
              <a:t>int</a:t>
            </a:r>
            <a:r>
              <a:rPr lang="en-US" sz="2400" dirty="0"/>
              <a:t>)(</a:t>
            </a:r>
            <a:r>
              <a:rPr lang="en-US" sz="2400" dirty="0" err="1"/>
              <a:t>Math.random</a:t>
            </a:r>
            <a:r>
              <a:rPr lang="en-US" sz="2400" dirty="0"/>
              <a:t>() * 500);</a:t>
            </a:r>
          </a:p>
          <a:p>
            <a:pPr marL="463550" indent="-463550" eaLnBrk="1" hangingPunct="1">
              <a:lnSpc>
                <a:spcPct val="70000"/>
              </a:lnSpc>
              <a:buFont typeface="Wingdings" pitchFamily="2" charset="2"/>
              <a:buNone/>
              <a:tabLst>
                <a:tab pos="914400" algn="l"/>
                <a:tab pos="1377950" algn="l"/>
              </a:tabLst>
            </a:pPr>
            <a:r>
              <a:rPr lang="en-US" sz="2400" dirty="0"/>
              <a:t>			try {</a:t>
            </a:r>
          </a:p>
          <a:p>
            <a:pPr marL="463550" indent="-463550" eaLnBrk="1" hangingPunct="1">
              <a:lnSpc>
                <a:spcPct val="70000"/>
              </a:lnSpc>
              <a:buFont typeface="Wingdings" pitchFamily="2" charset="2"/>
              <a:buNone/>
              <a:tabLst>
                <a:tab pos="914400" algn="l"/>
                <a:tab pos="1377950" algn="l"/>
              </a:tabLst>
            </a:pPr>
            <a:r>
              <a:rPr lang="en-US" sz="2400" dirty="0"/>
              <a:t>				</a:t>
            </a:r>
            <a:r>
              <a:rPr lang="en-US" sz="2400" dirty="0" err="1"/>
              <a:t>Thread.sleep</a:t>
            </a:r>
            <a:r>
              <a:rPr lang="en-US" sz="2400" dirty="0"/>
              <a:t>(second);</a:t>
            </a:r>
          </a:p>
          <a:p>
            <a:pPr marL="463550" indent="-463550" eaLnBrk="1" hangingPunct="1">
              <a:lnSpc>
                <a:spcPct val="70000"/>
              </a:lnSpc>
              <a:buFont typeface="Wingdings" pitchFamily="2" charset="2"/>
              <a:buNone/>
              <a:tabLst>
                <a:tab pos="914400" algn="l"/>
                <a:tab pos="1377950" algn="l"/>
              </a:tabLst>
            </a:pPr>
            <a:r>
              <a:rPr lang="en-US" sz="2400" dirty="0"/>
              <a:t>			}</a:t>
            </a:r>
          </a:p>
          <a:p>
            <a:pPr marL="463550" indent="-463550" eaLnBrk="1" hangingPunct="1">
              <a:lnSpc>
                <a:spcPct val="70000"/>
              </a:lnSpc>
              <a:buFont typeface="Wingdings" pitchFamily="2" charset="2"/>
              <a:buNone/>
              <a:tabLst>
                <a:tab pos="914400" algn="l"/>
                <a:tab pos="1377950" algn="l"/>
              </a:tabLst>
            </a:pPr>
            <a:r>
              <a:rPr lang="en-US" sz="2400" dirty="0"/>
              <a:t>			catch (</a:t>
            </a:r>
            <a:r>
              <a:rPr lang="en-US" sz="2400" dirty="0" err="1"/>
              <a:t>InterruptedException</a:t>
            </a:r>
            <a:r>
              <a:rPr lang="en-US" sz="2400" dirty="0"/>
              <a:t> e) { }</a:t>
            </a:r>
          </a:p>
          <a:p>
            <a:pPr marL="463550" indent="-463550" eaLnBrk="1" hangingPunct="1">
              <a:lnSpc>
                <a:spcPct val="70000"/>
              </a:lnSpc>
              <a:buFont typeface="Wingdings" pitchFamily="2" charset="2"/>
              <a:buNone/>
              <a:tabLst>
                <a:tab pos="914400" algn="l"/>
                <a:tab pos="1377950" algn="l"/>
              </a:tabLst>
            </a:pPr>
            <a:r>
              <a:rPr lang="en-US" sz="2400" dirty="0"/>
              <a:t>			</a:t>
            </a:r>
            <a:r>
              <a:rPr lang="en-US" sz="2400" dirty="0" err="1"/>
              <a:t>System.out.println</a:t>
            </a:r>
            <a:r>
              <a:rPr lang="en-US" sz="2400" dirty="0"/>
              <a:t>("myThreadC1-id" + </a:t>
            </a:r>
            <a:r>
              <a:rPr lang="en-US" sz="2400" dirty="0" err="1"/>
              <a:t>myID</a:t>
            </a:r>
            <a:r>
              <a:rPr lang="en-US" sz="2400" dirty="0"/>
              <a:t> + ": " + </a:t>
            </a:r>
            <a:r>
              <a:rPr lang="en-US" sz="2400" dirty="0" err="1">
                <a:solidFill>
                  <a:srgbClr val="C00000"/>
                </a:solidFill>
              </a:rPr>
              <a:t>i</a:t>
            </a:r>
            <a:r>
              <a:rPr lang="en-US" sz="2400" dirty="0"/>
              <a:t>);</a:t>
            </a:r>
          </a:p>
          <a:p>
            <a:pPr marL="463550" indent="-463550" eaLnBrk="1" hangingPunct="1">
              <a:lnSpc>
                <a:spcPct val="70000"/>
              </a:lnSpc>
              <a:buFont typeface="Wingdings" pitchFamily="2" charset="2"/>
              <a:buNone/>
              <a:tabLst>
                <a:tab pos="914400" algn="l"/>
                <a:tab pos="1377950" algn="l"/>
              </a:tabLst>
            </a:pPr>
            <a:r>
              <a:rPr lang="en-US" sz="2400" dirty="0"/>
              <a:t>		}</a:t>
            </a:r>
          </a:p>
          <a:p>
            <a:pPr marL="463550" indent="-463550" eaLnBrk="1" hangingPunct="1">
              <a:lnSpc>
                <a:spcPct val="70000"/>
              </a:lnSpc>
              <a:buFont typeface="Wingdings" pitchFamily="2" charset="2"/>
              <a:buNone/>
              <a:tabLst>
                <a:tab pos="914400" algn="l"/>
                <a:tab pos="1377950" algn="l"/>
              </a:tabLst>
            </a:pPr>
            <a:r>
              <a:rPr lang="en-US" sz="2400" dirty="0"/>
              <a:t>	}</a:t>
            </a:r>
          </a:p>
          <a:p>
            <a:pPr marL="463550" indent="-463550" eaLnBrk="1" hangingPunct="1">
              <a:lnSpc>
                <a:spcPct val="70000"/>
              </a:lnSpc>
              <a:buFont typeface="Wingdings" pitchFamily="2" charset="2"/>
              <a:buNone/>
              <a:tabLst>
                <a:tab pos="914400" algn="l"/>
                <a:tab pos="1377950" algn="l"/>
              </a:tabLst>
            </a:pPr>
            <a:r>
              <a:rPr lang="en-US" sz="2400" dirty="0"/>
              <a:t>} //end class myThreadC1</a:t>
            </a:r>
          </a:p>
        </p:txBody>
      </p:sp>
    </p:spTree>
    <p:extLst>
      <p:ext uri="{BB962C8B-B14F-4D97-AF65-F5344CB8AC3E}">
        <p14:creationId xmlns:p14="http://schemas.microsoft.com/office/powerpoint/2010/main" val="16416541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p:txBody>
          <a:bodyPr/>
          <a:lstStyle/>
          <a:p>
            <a:pPr>
              <a:defRPr/>
            </a:pPr>
            <a:fld id="{03DBAC57-C1EF-4B6C-96A7-E625F37A4735}" type="slidenum">
              <a:rPr lang="en-US" smtClean="0"/>
              <a:pPr>
                <a:defRPr/>
              </a:pPr>
              <a:t>156</a:t>
            </a:fld>
            <a:endParaRPr lang="en-US"/>
          </a:p>
        </p:txBody>
      </p:sp>
      <p:sp>
        <p:nvSpPr>
          <p:cNvPr id="11267" name="Rectangle 2"/>
          <p:cNvSpPr>
            <a:spLocks noGrp="1" noChangeArrowheads="1"/>
          </p:cNvSpPr>
          <p:nvPr>
            <p:ph type="title"/>
          </p:nvPr>
        </p:nvSpPr>
        <p:spPr/>
        <p:txBody>
          <a:bodyPr/>
          <a:lstStyle/>
          <a:p>
            <a:pPr eaLnBrk="1" hangingPunct="1"/>
            <a:r>
              <a:rPr lang="en-US"/>
              <a:t>Example implementing Runnable: thread2</a:t>
            </a:r>
          </a:p>
        </p:txBody>
      </p:sp>
      <p:sp>
        <p:nvSpPr>
          <p:cNvPr id="11268" name="Rectangle 3"/>
          <p:cNvSpPr>
            <a:spLocks noGrp="1" noChangeArrowheads="1"/>
          </p:cNvSpPr>
          <p:nvPr>
            <p:ph type="body" idx="1"/>
          </p:nvPr>
        </p:nvSpPr>
        <p:spPr>
          <a:xfrm>
            <a:off x="381000" y="1066800"/>
            <a:ext cx="8574088" cy="5715000"/>
          </a:xfrm>
        </p:spPr>
        <p:txBody>
          <a:bodyPr/>
          <a:lstStyle/>
          <a:p>
            <a:pPr marL="339725" indent="-339725" eaLnBrk="1" hangingPunct="1">
              <a:lnSpc>
                <a:spcPct val="70000"/>
              </a:lnSpc>
              <a:buFont typeface="Wingdings" pitchFamily="2" charset="2"/>
              <a:buNone/>
              <a:tabLst>
                <a:tab pos="738188" algn="l"/>
                <a:tab pos="1149350" algn="l"/>
              </a:tabLst>
            </a:pPr>
            <a:r>
              <a:rPr lang="en-US" sz="2400" dirty="0"/>
              <a:t>class myThreadC2 </a:t>
            </a:r>
            <a:r>
              <a:rPr lang="en-US" sz="2400" dirty="0">
                <a:solidFill>
                  <a:schemeClr val="folHlink"/>
                </a:solidFill>
              </a:rPr>
              <a:t>implements Runnable</a:t>
            </a:r>
            <a:r>
              <a:rPr lang="en-US" sz="2400" dirty="0"/>
              <a:t> {	// </a:t>
            </a:r>
            <a:r>
              <a:rPr lang="en-US" sz="2400" dirty="0">
                <a:solidFill>
                  <a:srgbClr val="FF0000"/>
                </a:solidFill>
              </a:rPr>
              <a:t>Method B</a:t>
            </a:r>
          </a:p>
          <a:p>
            <a:pPr marL="339725" indent="-339725" eaLnBrk="1" hangingPunct="1">
              <a:lnSpc>
                <a:spcPct val="70000"/>
              </a:lnSpc>
              <a:buFont typeface="Wingdings" pitchFamily="2" charset="2"/>
              <a:buNone/>
              <a:tabLst>
                <a:tab pos="738188" algn="l"/>
                <a:tab pos="1149350" algn="l"/>
              </a:tabLst>
            </a:pPr>
            <a:r>
              <a:rPr lang="en-US" sz="2400" dirty="0"/>
              <a:t>	</a:t>
            </a:r>
            <a:r>
              <a:rPr lang="en-US" sz="2400" dirty="0" err="1"/>
              <a:t>int</a:t>
            </a:r>
            <a:r>
              <a:rPr lang="en-US" sz="2400" dirty="0"/>
              <a:t> </a:t>
            </a:r>
            <a:r>
              <a:rPr lang="en-US" sz="2400" dirty="0" err="1"/>
              <a:t>myID</a:t>
            </a:r>
            <a:r>
              <a:rPr lang="en-US" sz="2400" dirty="0"/>
              <a:t>;</a:t>
            </a:r>
          </a:p>
          <a:p>
            <a:pPr marL="339725" indent="-339725" eaLnBrk="1" hangingPunct="1">
              <a:lnSpc>
                <a:spcPct val="70000"/>
              </a:lnSpc>
              <a:buNone/>
              <a:tabLst>
                <a:tab pos="738188" algn="l"/>
                <a:tab pos="1149350" algn="l"/>
              </a:tabLst>
            </a:pPr>
            <a:r>
              <a:rPr lang="en-US" sz="2400" dirty="0"/>
              <a:t>	myThreadC2(</a:t>
            </a:r>
            <a:r>
              <a:rPr lang="en-US" sz="2400" dirty="0" err="1"/>
              <a:t>int</a:t>
            </a:r>
            <a:r>
              <a:rPr lang="en-US" sz="2400" dirty="0"/>
              <a:t> id) {	 	// constructor with 1 parameter</a:t>
            </a:r>
          </a:p>
          <a:p>
            <a:pPr marL="339725" indent="-339725" eaLnBrk="1" hangingPunct="1">
              <a:lnSpc>
                <a:spcPct val="70000"/>
              </a:lnSpc>
              <a:buFont typeface="Wingdings" pitchFamily="2" charset="2"/>
              <a:buNone/>
              <a:tabLst>
                <a:tab pos="738188" algn="l"/>
                <a:tab pos="1149350" algn="l"/>
              </a:tabLst>
            </a:pPr>
            <a:r>
              <a:rPr lang="en-US" sz="2400" dirty="0"/>
              <a:t>		</a:t>
            </a:r>
            <a:r>
              <a:rPr lang="en-US" sz="2400" dirty="0" err="1"/>
              <a:t>myID</a:t>
            </a:r>
            <a:r>
              <a:rPr lang="en-US" sz="2400" dirty="0"/>
              <a:t> = id;</a:t>
            </a:r>
          </a:p>
          <a:p>
            <a:pPr marL="339725" indent="-339725" eaLnBrk="1" hangingPunct="1">
              <a:lnSpc>
                <a:spcPct val="70000"/>
              </a:lnSpc>
              <a:buFont typeface="Wingdings" pitchFamily="2" charset="2"/>
              <a:buNone/>
              <a:tabLst>
                <a:tab pos="738188" algn="l"/>
                <a:tab pos="1149350" algn="l"/>
              </a:tabLst>
            </a:pPr>
            <a:r>
              <a:rPr lang="en-US" sz="2400" dirty="0"/>
              <a:t>	}</a:t>
            </a:r>
          </a:p>
          <a:p>
            <a:pPr marL="339725" indent="-339725" eaLnBrk="1" hangingPunct="1">
              <a:lnSpc>
                <a:spcPct val="70000"/>
              </a:lnSpc>
              <a:buFont typeface="Wingdings" pitchFamily="2" charset="2"/>
              <a:buNone/>
              <a:tabLst>
                <a:tab pos="738188" algn="l"/>
                <a:tab pos="1149350" algn="l"/>
              </a:tabLst>
            </a:pPr>
            <a:r>
              <a:rPr lang="en-US" sz="2400" dirty="0"/>
              <a:t>	public void </a:t>
            </a:r>
            <a:r>
              <a:rPr lang="en-US" sz="2400" b="1" dirty="0">
                <a:solidFill>
                  <a:srgbClr val="0066FF"/>
                </a:solidFill>
              </a:rPr>
              <a:t>run</a:t>
            </a:r>
            <a:r>
              <a:rPr lang="en-US" sz="2400" dirty="0"/>
              <a:t>() {</a:t>
            </a:r>
          </a:p>
          <a:p>
            <a:pPr marL="339725" indent="-339725" eaLnBrk="1" hangingPunct="1">
              <a:lnSpc>
                <a:spcPct val="70000"/>
              </a:lnSpc>
              <a:buFont typeface="Wingdings" pitchFamily="2" charset="2"/>
              <a:buNone/>
              <a:tabLst>
                <a:tab pos="738188" algn="l"/>
                <a:tab pos="1149350" algn="l"/>
              </a:tabLst>
            </a:pPr>
            <a:r>
              <a:rPr lang="en-US" sz="2400" dirty="0"/>
              <a:t>		for (</a:t>
            </a:r>
            <a:r>
              <a:rPr lang="en-US" sz="2400" dirty="0" err="1"/>
              <a:t>int</a:t>
            </a:r>
            <a:r>
              <a:rPr lang="en-US" sz="2400" dirty="0"/>
              <a:t> j = 1; j &lt; 5; j++) {</a:t>
            </a:r>
          </a:p>
          <a:p>
            <a:pPr marL="339725" indent="-339725" eaLnBrk="1" hangingPunct="1">
              <a:lnSpc>
                <a:spcPct val="70000"/>
              </a:lnSpc>
              <a:buFont typeface="Wingdings" pitchFamily="2" charset="2"/>
              <a:buNone/>
              <a:tabLst>
                <a:tab pos="738188" algn="l"/>
                <a:tab pos="1149350" algn="l"/>
              </a:tabLst>
            </a:pPr>
            <a:r>
              <a:rPr lang="en-US" sz="2400" dirty="0"/>
              <a:t>			try {</a:t>
            </a:r>
          </a:p>
          <a:p>
            <a:pPr marL="339725" indent="-339725" eaLnBrk="1" hangingPunct="1">
              <a:lnSpc>
                <a:spcPct val="70000"/>
              </a:lnSpc>
              <a:buFont typeface="Wingdings" pitchFamily="2" charset="2"/>
              <a:buNone/>
              <a:tabLst>
                <a:tab pos="738188" algn="l"/>
                <a:tab pos="1149350" algn="l"/>
              </a:tabLst>
            </a:pPr>
            <a:r>
              <a:rPr lang="en-US" sz="2400" dirty="0"/>
              <a:t>				</a:t>
            </a:r>
            <a:r>
              <a:rPr lang="en-US" sz="2400" dirty="0" err="1"/>
              <a:t>Thread.sleep</a:t>
            </a:r>
            <a:r>
              <a:rPr lang="en-US" sz="2400" dirty="0"/>
              <a:t>((</a:t>
            </a:r>
            <a:r>
              <a:rPr lang="en-US" sz="2400" dirty="0" err="1"/>
              <a:t>int</a:t>
            </a:r>
            <a:r>
              <a:rPr lang="en-US" sz="2400" dirty="0"/>
              <a:t>)(</a:t>
            </a:r>
            <a:r>
              <a:rPr lang="en-US" sz="2400" dirty="0" err="1"/>
              <a:t>Math.random</a:t>
            </a:r>
            <a:r>
              <a:rPr lang="en-US" sz="2400" dirty="0"/>
              <a:t>() * 500));</a:t>
            </a:r>
          </a:p>
          <a:p>
            <a:pPr marL="339725" indent="-339725" eaLnBrk="1" hangingPunct="1">
              <a:lnSpc>
                <a:spcPct val="70000"/>
              </a:lnSpc>
              <a:buFont typeface="Wingdings" pitchFamily="2" charset="2"/>
              <a:buNone/>
              <a:tabLst>
                <a:tab pos="738188" algn="l"/>
                <a:tab pos="1149350" algn="l"/>
              </a:tabLst>
            </a:pPr>
            <a:r>
              <a:rPr lang="en-US" sz="2400" dirty="0"/>
              <a:t>			}</a:t>
            </a:r>
          </a:p>
          <a:p>
            <a:pPr marL="339725" indent="-339725" eaLnBrk="1" hangingPunct="1">
              <a:lnSpc>
                <a:spcPct val="70000"/>
              </a:lnSpc>
              <a:buFont typeface="Wingdings" pitchFamily="2" charset="2"/>
              <a:buNone/>
              <a:tabLst>
                <a:tab pos="738188" algn="l"/>
                <a:tab pos="1149350" algn="l"/>
              </a:tabLst>
            </a:pPr>
            <a:r>
              <a:rPr lang="en-US" sz="2400" dirty="0"/>
              <a:t>			catch (</a:t>
            </a:r>
            <a:r>
              <a:rPr lang="en-US" sz="2400" dirty="0" err="1"/>
              <a:t>InterruptedException</a:t>
            </a:r>
            <a:r>
              <a:rPr lang="en-US" sz="2400" dirty="0"/>
              <a:t> e) { }</a:t>
            </a:r>
          </a:p>
          <a:p>
            <a:pPr marL="339725" indent="-339725" eaLnBrk="1" hangingPunct="1">
              <a:lnSpc>
                <a:spcPct val="70000"/>
              </a:lnSpc>
              <a:buFont typeface="Wingdings" pitchFamily="2" charset="2"/>
              <a:buNone/>
              <a:tabLst>
                <a:tab pos="738188" algn="l"/>
                <a:tab pos="1149350" algn="l"/>
              </a:tabLst>
            </a:pPr>
            <a:r>
              <a:rPr lang="en-US" sz="2400" dirty="0"/>
              <a:t>			</a:t>
            </a:r>
            <a:r>
              <a:rPr lang="en-US" sz="2400" dirty="0" err="1"/>
              <a:t>System.out.println</a:t>
            </a:r>
            <a:r>
              <a:rPr lang="en-US" sz="2400" dirty="0"/>
              <a:t>("myThreadC2-id" + </a:t>
            </a:r>
            <a:r>
              <a:rPr lang="en-US" sz="2400" dirty="0" err="1"/>
              <a:t>myID</a:t>
            </a:r>
            <a:r>
              <a:rPr lang="en-US" sz="2400" dirty="0"/>
              <a:t> + ": " + </a:t>
            </a:r>
            <a:r>
              <a:rPr lang="en-US" sz="2400" dirty="0">
                <a:solidFill>
                  <a:srgbClr val="FF0000"/>
                </a:solidFill>
              </a:rPr>
              <a:t>j*j</a:t>
            </a:r>
            <a:r>
              <a:rPr lang="en-US" sz="2400" dirty="0"/>
              <a:t>);</a:t>
            </a:r>
          </a:p>
          <a:p>
            <a:pPr marL="339725" indent="-339725" eaLnBrk="1" hangingPunct="1">
              <a:lnSpc>
                <a:spcPct val="70000"/>
              </a:lnSpc>
              <a:buFont typeface="Wingdings" pitchFamily="2" charset="2"/>
              <a:buNone/>
              <a:tabLst>
                <a:tab pos="738188" algn="l"/>
                <a:tab pos="1149350" algn="l"/>
              </a:tabLst>
            </a:pPr>
            <a:r>
              <a:rPr lang="en-US" sz="2400" dirty="0"/>
              <a:t>		}</a:t>
            </a:r>
          </a:p>
          <a:p>
            <a:pPr marL="339725" indent="-339725" eaLnBrk="1" hangingPunct="1">
              <a:lnSpc>
                <a:spcPct val="70000"/>
              </a:lnSpc>
              <a:buFont typeface="Wingdings" pitchFamily="2" charset="2"/>
              <a:buNone/>
              <a:tabLst>
                <a:tab pos="738188" algn="l"/>
                <a:tab pos="1149350" algn="l"/>
              </a:tabLst>
            </a:pPr>
            <a:r>
              <a:rPr lang="en-US" sz="2400" dirty="0"/>
              <a:t>	}</a:t>
            </a:r>
          </a:p>
          <a:p>
            <a:pPr marL="339725" indent="-339725" eaLnBrk="1" hangingPunct="1">
              <a:lnSpc>
                <a:spcPct val="70000"/>
              </a:lnSpc>
              <a:buFont typeface="Wingdings" pitchFamily="2" charset="2"/>
              <a:buNone/>
              <a:tabLst>
                <a:tab pos="738188" algn="l"/>
                <a:tab pos="1149350" algn="l"/>
              </a:tabLst>
            </a:pPr>
            <a:r>
              <a:rPr lang="en-US" sz="2400" dirty="0"/>
              <a:t>} //end class myThreadC2</a:t>
            </a:r>
          </a:p>
        </p:txBody>
      </p:sp>
    </p:spTree>
    <p:extLst>
      <p:ext uri="{BB962C8B-B14F-4D97-AF65-F5344CB8AC3E}">
        <p14:creationId xmlns:p14="http://schemas.microsoft.com/office/powerpoint/2010/main" val="332727329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p:txBody>
          <a:bodyPr/>
          <a:lstStyle/>
          <a:p>
            <a:pPr>
              <a:defRPr/>
            </a:pPr>
            <a:fld id="{411CCA73-1492-40D8-A46B-A25CECB991DA}" type="slidenum">
              <a:rPr lang="en-US" smtClean="0"/>
              <a:pPr>
                <a:defRPr/>
              </a:pPr>
              <a:t>157</a:t>
            </a:fld>
            <a:endParaRPr lang="en-US"/>
          </a:p>
        </p:txBody>
      </p:sp>
      <p:sp>
        <p:nvSpPr>
          <p:cNvPr id="12291" name="Rectangle 2"/>
          <p:cNvSpPr>
            <a:spLocks noGrp="1" noChangeArrowheads="1"/>
          </p:cNvSpPr>
          <p:nvPr>
            <p:ph type="title"/>
          </p:nvPr>
        </p:nvSpPr>
        <p:spPr/>
        <p:txBody>
          <a:bodyPr/>
          <a:lstStyle/>
          <a:p>
            <a:pPr eaLnBrk="1" hangingPunct="1"/>
            <a:r>
              <a:rPr lang="en-US"/>
              <a:t>Creating and starting threads</a:t>
            </a:r>
          </a:p>
        </p:txBody>
      </p:sp>
      <p:sp>
        <p:nvSpPr>
          <p:cNvPr id="12292" name="Rectangle 4"/>
          <p:cNvSpPr>
            <a:spLocks noGrp="1" noChangeArrowheads="1"/>
          </p:cNvSpPr>
          <p:nvPr>
            <p:ph type="body" idx="1"/>
          </p:nvPr>
        </p:nvSpPr>
        <p:spPr>
          <a:xfrm>
            <a:off x="774700" y="990600"/>
            <a:ext cx="8445500" cy="4800600"/>
          </a:xfrm>
        </p:spPr>
        <p:txBody>
          <a:bodyPr/>
          <a:lstStyle/>
          <a:p>
            <a:pPr marL="463550" indent="-463550" eaLnBrk="1" hangingPunct="1">
              <a:lnSpc>
                <a:spcPct val="80000"/>
              </a:lnSpc>
              <a:buFont typeface="Wingdings" pitchFamily="2" charset="2"/>
              <a:buNone/>
            </a:pPr>
            <a:r>
              <a:rPr lang="en-US" sz="2400" dirty="0"/>
              <a:t>public class </a:t>
            </a:r>
            <a:r>
              <a:rPr lang="en-US" sz="2400" dirty="0" err="1"/>
              <a:t>testMyThreads</a:t>
            </a:r>
            <a:r>
              <a:rPr lang="en-US" sz="2400" dirty="0"/>
              <a:t> {</a:t>
            </a:r>
          </a:p>
          <a:p>
            <a:pPr marL="463550" indent="-463550" eaLnBrk="1" hangingPunct="1">
              <a:lnSpc>
                <a:spcPct val="80000"/>
              </a:lnSpc>
              <a:buFont typeface="Wingdings" pitchFamily="2" charset="2"/>
              <a:buNone/>
            </a:pPr>
            <a:r>
              <a:rPr lang="en-US" sz="2400" dirty="0"/>
              <a:t>	public static void </a:t>
            </a:r>
            <a:r>
              <a:rPr lang="en-US" sz="2400" dirty="0">
                <a:solidFill>
                  <a:srgbClr val="0066FF"/>
                </a:solidFill>
              </a:rPr>
              <a:t>main</a:t>
            </a:r>
            <a:r>
              <a:rPr lang="en-US" sz="2400" dirty="0"/>
              <a:t>(String[] </a:t>
            </a:r>
            <a:r>
              <a:rPr lang="en-US" sz="2400" dirty="0" err="1"/>
              <a:t>args</a:t>
            </a:r>
            <a:r>
              <a:rPr lang="en-US" sz="2400" dirty="0"/>
              <a:t>) {</a:t>
            </a:r>
          </a:p>
          <a:p>
            <a:pPr marL="463550" indent="-463550" eaLnBrk="1" hangingPunct="1">
              <a:lnSpc>
                <a:spcPct val="80000"/>
              </a:lnSpc>
              <a:buFont typeface="Wingdings" pitchFamily="2" charset="2"/>
              <a:buNone/>
            </a:pPr>
            <a:r>
              <a:rPr lang="en-US" sz="2400" dirty="0"/>
              <a:t>		Thread t1 = new myThreadC1(1);</a:t>
            </a:r>
            <a:r>
              <a:rPr lang="en-US" sz="2400" dirty="0">
                <a:solidFill>
                  <a:schemeClr val="tx2"/>
                </a:solidFill>
              </a:rPr>
              <a:t>	          // Method A</a:t>
            </a:r>
          </a:p>
          <a:p>
            <a:pPr marL="463550" indent="-463550" eaLnBrk="1" hangingPunct="1">
              <a:lnSpc>
                <a:spcPct val="80000"/>
              </a:lnSpc>
              <a:buFont typeface="Wingdings" pitchFamily="2" charset="2"/>
              <a:buNone/>
            </a:pPr>
            <a:r>
              <a:rPr lang="en-US" sz="2400" dirty="0"/>
              <a:t>		Thread t2 = </a:t>
            </a:r>
            <a:r>
              <a:rPr lang="en-US" sz="2400" dirty="0">
                <a:solidFill>
                  <a:srgbClr val="C00000"/>
                </a:solidFill>
              </a:rPr>
              <a:t>new</a:t>
            </a:r>
            <a:r>
              <a:rPr lang="en-US" sz="2400" dirty="0"/>
              <a:t> Thread(</a:t>
            </a:r>
            <a:r>
              <a:rPr lang="en-US" sz="2400" dirty="0">
                <a:solidFill>
                  <a:srgbClr val="C00000"/>
                </a:solidFill>
              </a:rPr>
              <a:t>new</a:t>
            </a:r>
            <a:r>
              <a:rPr lang="en-US" sz="2400" dirty="0"/>
              <a:t> myThreadC1(2));	</a:t>
            </a:r>
            <a:r>
              <a:rPr lang="en-US" sz="2400" dirty="0">
                <a:solidFill>
                  <a:srgbClr val="990000"/>
                </a:solidFill>
              </a:rPr>
              <a:t>// B</a:t>
            </a:r>
          </a:p>
          <a:p>
            <a:pPr marL="463550" indent="-463550" eaLnBrk="1" hangingPunct="1">
              <a:lnSpc>
                <a:spcPct val="80000"/>
              </a:lnSpc>
              <a:buFont typeface="Wingdings" pitchFamily="2" charset="2"/>
              <a:buNone/>
            </a:pPr>
            <a:r>
              <a:rPr lang="en-US" sz="2400" dirty="0"/>
              <a:t>		Thread t3 = new Thread(new myThreadC2(3)); 	</a:t>
            </a:r>
            <a:r>
              <a:rPr lang="en-US" sz="2400" dirty="0">
                <a:solidFill>
                  <a:schemeClr val="tx2"/>
                </a:solidFill>
              </a:rPr>
              <a:t>// B</a:t>
            </a:r>
          </a:p>
          <a:p>
            <a:pPr marL="463550" indent="-463550" eaLnBrk="1" hangingPunct="1">
              <a:lnSpc>
                <a:spcPct val="80000"/>
              </a:lnSpc>
              <a:buFont typeface="Wingdings" pitchFamily="2" charset="2"/>
              <a:buNone/>
            </a:pPr>
            <a:r>
              <a:rPr lang="en-US" sz="2400" dirty="0"/>
              <a:t>		Thread t4 = new Thread(new myThreadC2(4)); </a:t>
            </a:r>
            <a:r>
              <a:rPr lang="en-US" sz="2400" dirty="0">
                <a:solidFill>
                  <a:schemeClr val="tx2"/>
                </a:solidFill>
              </a:rPr>
              <a:t>	// B</a:t>
            </a:r>
          </a:p>
          <a:p>
            <a:pPr marL="463550" indent="-463550" eaLnBrk="1" hangingPunct="1">
              <a:lnSpc>
                <a:spcPct val="80000"/>
              </a:lnSpc>
              <a:buFont typeface="Wingdings" pitchFamily="2" charset="2"/>
              <a:buNone/>
            </a:pPr>
            <a:r>
              <a:rPr lang="en-US" sz="2400" dirty="0"/>
              <a:t>		t1.start();</a:t>
            </a:r>
          </a:p>
          <a:p>
            <a:pPr marL="463550" indent="-463550" eaLnBrk="1" hangingPunct="1">
              <a:lnSpc>
                <a:spcPct val="80000"/>
              </a:lnSpc>
              <a:buFont typeface="Wingdings" pitchFamily="2" charset="2"/>
              <a:buNone/>
            </a:pPr>
            <a:r>
              <a:rPr lang="en-US" sz="2400" dirty="0"/>
              <a:t>		t2.start();</a:t>
            </a:r>
          </a:p>
          <a:p>
            <a:pPr marL="463550" indent="-463550" eaLnBrk="1" hangingPunct="1">
              <a:lnSpc>
                <a:spcPct val="80000"/>
              </a:lnSpc>
              <a:buFont typeface="Wingdings" pitchFamily="2" charset="2"/>
              <a:buNone/>
            </a:pPr>
            <a:r>
              <a:rPr lang="en-US" sz="2400" dirty="0"/>
              <a:t>		t3.start();</a:t>
            </a:r>
          </a:p>
          <a:p>
            <a:pPr marL="463550" indent="-463550" eaLnBrk="1" hangingPunct="1">
              <a:lnSpc>
                <a:spcPct val="80000"/>
              </a:lnSpc>
              <a:buFont typeface="Wingdings" pitchFamily="2" charset="2"/>
              <a:buNone/>
            </a:pPr>
            <a:r>
              <a:rPr lang="en-US" sz="2400" dirty="0"/>
              <a:t>		t4.start();</a:t>
            </a:r>
          </a:p>
          <a:p>
            <a:pPr marL="463550" indent="-463550" eaLnBrk="1" hangingPunct="1">
              <a:lnSpc>
                <a:spcPct val="80000"/>
              </a:lnSpc>
              <a:buFont typeface="Wingdings" pitchFamily="2" charset="2"/>
              <a:buNone/>
            </a:pPr>
            <a:r>
              <a:rPr lang="en-US" sz="2400" dirty="0"/>
              <a:t>	}</a:t>
            </a:r>
          </a:p>
          <a:p>
            <a:pPr marL="463550" indent="-463550" eaLnBrk="1" hangingPunct="1">
              <a:lnSpc>
                <a:spcPct val="80000"/>
              </a:lnSpc>
              <a:buFont typeface="Wingdings" pitchFamily="2" charset="2"/>
              <a:buNone/>
            </a:pPr>
            <a:r>
              <a:rPr lang="en-US" sz="2400" dirty="0"/>
              <a:t>} //end </a:t>
            </a:r>
            <a:r>
              <a:rPr lang="en-US" sz="2400" dirty="0" err="1"/>
              <a:t>testMyThreads</a:t>
            </a:r>
            <a:endParaRPr lang="en-US" sz="2400" dirty="0"/>
          </a:p>
        </p:txBody>
      </p:sp>
      <p:pic>
        <p:nvPicPr>
          <p:cNvPr id="396299" name="Picture 11"/>
          <p:cNvPicPr>
            <a:picLocks noChangeAspect="1" noChangeArrowheads="1"/>
          </p:cNvPicPr>
          <p:nvPr/>
        </p:nvPicPr>
        <p:blipFill>
          <a:blip r:embed="rId3" cstate="print"/>
          <a:srcRect/>
          <a:stretch>
            <a:fillRect/>
          </a:stretch>
        </p:blipFill>
        <p:spPr bwMode="auto">
          <a:xfrm>
            <a:off x="6629400" y="3429000"/>
            <a:ext cx="2425700" cy="3352800"/>
          </a:xfrm>
          <a:prstGeom prst="rect">
            <a:avLst/>
          </a:prstGeom>
          <a:noFill/>
          <a:ln w="9525">
            <a:noFill/>
            <a:miter lim="800000"/>
            <a:headEnd/>
            <a:tailEnd/>
          </a:ln>
        </p:spPr>
      </p:pic>
      <p:pic>
        <p:nvPicPr>
          <p:cNvPr id="396300" name="Picture 12"/>
          <p:cNvPicPr>
            <a:picLocks noChangeAspect="1" noChangeArrowheads="1"/>
          </p:cNvPicPr>
          <p:nvPr/>
        </p:nvPicPr>
        <p:blipFill>
          <a:blip r:embed="rId4" cstate="print"/>
          <a:srcRect/>
          <a:stretch>
            <a:fillRect/>
          </a:stretch>
        </p:blipFill>
        <p:spPr bwMode="auto">
          <a:xfrm>
            <a:off x="3962400" y="3429000"/>
            <a:ext cx="2424113" cy="3352800"/>
          </a:xfrm>
          <a:prstGeom prst="rect">
            <a:avLst/>
          </a:prstGeom>
          <a:noFill/>
          <a:ln w="9525">
            <a:noFill/>
            <a:miter lim="800000"/>
            <a:headEnd/>
            <a:tailEnd/>
          </a:ln>
        </p:spPr>
      </p:pic>
      <p:sp>
        <p:nvSpPr>
          <p:cNvPr id="7" name="Explosion 1 6"/>
          <p:cNvSpPr/>
          <p:nvPr/>
        </p:nvSpPr>
        <p:spPr bwMode="auto">
          <a:xfrm>
            <a:off x="76200" y="1600200"/>
            <a:ext cx="1524000" cy="3429000"/>
          </a:xfrm>
          <a:prstGeom prst="irregularSeal1">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lstStyle/>
          <a:p>
            <a:pPr algn="ctr" eaLnBrk="0" hangingPunct="0">
              <a:defRPr/>
            </a:pPr>
            <a:r>
              <a:rPr lang="en-US" dirty="0">
                <a:cs typeface="+mn-cs"/>
              </a:rPr>
              <a:t>UNIX </a:t>
            </a:r>
            <a:r>
              <a:rPr lang="en-US" dirty="0">
                <a:latin typeface="Arial" pitchFamily="34" charset="0"/>
              </a:rPr>
              <a:t>fork() </a:t>
            </a:r>
            <a:r>
              <a:rPr lang="en-US" dirty="0">
                <a:cs typeface="+mn-cs"/>
              </a:rPr>
              <a:t>and </a:t>
            </a:r>
            <a:r>
              <a:rPr lang="en-US" dirty="0">
                <a:latin typeface="Arial" pitchFamily="34" charset="0"/>
              </a:rPr>
              <a:t>exec()</a:t>
            </a:r>
            <a:r>
              <a:rPr lang="en-US" dirty="0">
                <a:cs typeface="+mn-cs"/>
              </a:rPr>
              <a:t>?</a:t>
            </a:r>
          </a:p>
        </p:txBody>
      </p:sp>
      <p:cxnSp>
        <p:nvCxnSpPr>
          <p:cNvPr id="9" name="Straight Connector 8"/>
          <p:cNvCxnSpPr>
            <a:cxnSpLocks noChangeShapeType="1"/>
          </p:cNvCxnSpPr>
          <p:nvPr/>
        </p:nvCxnSpPr>
        <p:spPr bwMode="auto">
          <a:xfrm>
            <a:off x="3200400" y="2438400"/>
            <a:ext cx="1524000" cy="1588"/>
          </a:xfrm>
          <a:prstGeom prst="line">
            <a:avLst/>
          </a:prstGeom>
          <a:noFill/>
          <a:ln w="9525" algn="ctr">
            <a:solidFill>
              <a:srgbClr val="0066FF"/>
            </a:solidFill>
            <a:round/>
            <a:headEnd/>
            <a:tailEnd/>
          </a:ln>
        </p:spPr>
      </p:cxnSp>
      <p:cxnSp>
        <p:nvCxnSpPr>
          <p:cNvPr id="10" name="Straight Connector 9"/>
          <p:cNvCxnSpPr>
            <a:cxnSpLocks noChangeShapeType="1"/>
          </p:cNvCxnSpPr>
          <p:nvPr/>
        </p:nvCxnSpPr>
        <p:spPr bwMode="auto">
          <a:xfrm>
            <a:off x="4876800" y="2438400"/>
            <a:ext cx="2362200" cy="1588"/>
          </a:xfrm>
          <a:prstGeom prst="line">
            <a:avLst/>
          </a:prstGeom>
          <a:noFill/>
          <a:ln w="9525" algn="ctr">
            <a:solidFill>
              <a:srgbClr val="C00000"/>
            </a:solidFill>
            <a:round/>
            <a:headEnd/>
            <a:tailEnd/>
          </a:ln>
        </p:spPr>
      </p:cxnSp>
    </p:spTree>
    <p:extLst>
      <p:ext uri="{BB962C8B-B14F-4D97-AF65-F5344CB8AC3E}">
        <p14:creationId xmlns:p14="http://schemas.microsoft.com/office/powerpoint/2010/main" val="17949318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396300"/>
                                        </p:tgtEl>
                                        <p:attrNameLst>
                                          <p:attrName>style.visibility</p:attrName>
                                        </p:attrNameLst>
                                      </p:cBhvr>
                                      <p:to>
                                        <p:strVal val="visible"/>
                                      </p:to>
                                    </p:set>
                                    <p:animEffect transition="in" filter="wedge">
                                      <p:cBhvr>
                                        <p:cTn id="7" dur="2000"/>
                                        <p:tgtEl>
                                          <p:spTgt spid="396300"/>
                                        </p:tgtEl>
                                      </p:cBhvr>
                                    </p:animEffect>
                                  </p:childTnLst>
                                </p:cTn>
                              </p:par>
                            </p:childTnLst>
                          </p:cTn>
                        </p:par>
                        <p:par>
                          <p:cTn id="8" fill="hold" nodeType="afterGroup">
                            <p:stCondLst>
                              <p:cond delay="2000"/>
                            </p:stCondLst>
                            <p:childTnLst>
                              <p:par>
                                <p:cTn id="9" presetID="20" presetClass="entr" presetSubtype="0" fill="hold" nodeType="afterEffect">
                                  <p:stCondLst>
                                    <p:cond delay="0"/>
                                  </p:stCondLst>
                                  <p:childTnLst>
                                    <p:set>
                                      <p:cBhvr>
                                        <p:cTn id="10" dur="1" fill="hold">
                                          <p:stCondLst>
                                            <p:cond delay="0"/>
                                          </p:stCondLst>
                                        </p:cTn>
                                        <p:tgtEl>
                                          <p:spTgt spid="396299"/>
                                        </p:tgtEl>
                                        <p:attrNameLst>
                                          <p:attrName>style.visibility</p:attrName>
                                        </p:attrNameLst>
                                      </p:cBhvr>
                                      <p:to>
                                        <p:strVal val="visible"/>
                                      </p:to>
                                    </p:set>
                                    <p:animEffect transition="in" filter="wedge">
                                      <p:cBhvr>
                                        <p:cTn id="11" dur="2000"/>
                                        <p:tgtEl>
                                          <p:spTgt spid="39629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3" presetClass="entr" presetSubtype="16"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left)">
                                      <p:cBhvr>
                                        <p:cTn id="21" dur="2000"/>
                                        <p:tgtEl>
                                          <p:spTgt spid="9"/>
                                        </p:tgtEl>
                                      </p:cBhvr>
                                    </p:animEffect>
                                  </p:childTnLst>
                                </p:cTn>
                              </p:par>
                            </p:childTnLst>
                          </p:cTn>
                        </p:par>
                        <p:par>
                          <p:cTn id="22" fill="hold" nodeType="afterGroup">
                            <p:stCondLst>
                              <p:cond delay="2500"/>
                            </p:stCondLst>
                            <p:childTnLst>
                              <p:par>
                                <p:cTn id="23" presetID="22" presetClass="entr" presetSubtype="8"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p:txBody>
          <a:bodyPr/>
          <a:lstStyle/>
          <a:p>
            <a:pPr>
              <a:defRPr/>
            </a:pPr>
            <a:fld id="{F6FD2998-7187-48C8-8ABE-714E787603CE}" type="slidenum">
              <a:rPr lang="en-US" smtClean="0"/>
              <a:pPr>
                <a:defRPr/>
              </a:pPr>
              <a:t>158</a:t>
            </a:fld>
            <a:endParaRPr lang="en-US"/>
          </a:p>
        </p:txBody>
      </p:sp>
      <p:sp>
        <p:nvSpPr>
          <p:cNvPr id="13315" name="Rectangle 2"/>
          <p:cNvSpPr>
            <a:spLocks noGrp="1" noChangeArrowheads="1"/>
          </p:cNvSpPr>
          <p:nvPr>
            <p:ph type="title"/>
          </p:nvPr>
        </p:nvSpPr>
        <p:spPr/>
        <p:txBody>
          <a:bodyPr/>
          <a:lstStyle/>
          <a:p>
            <a:pPr eaLnBrk="1" hangingPunct="1"/>
            <a:r>
              <a:rPr lang="en-US"/>
              <a:t>Example: Producer and Consumer</a:t>
            </a:r>
          </a:p>
        </p:txBody>
      </p:sp>
      <p:sp>
        <p:nvSpPr>
          <p:cNvPr id="13316" name="Rectangle 6"/>
          <p:cNvSpPr>
            <a:spLocks noChangeArrowheads="1"/>
          </p:cNvSpPr>
          <p:nvPr/>
        </p:nvSpPr>
        <p:spPr bwMode="auto">
          <a:xfrm>
            <a:off x="1447800" y="2209800"/>
            <a:ext cx="1295400" cy="91440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2000"/>
              <a:t>Thread 1</a:t>
            </a:r>
          </a:p>
        </p:txBody>
      </p:sp>
      <p:sp>
        <p:nvSpPr>
          <p:cNvPr id="13317" name="Rectangle 7"/>
          <p:cNvSpPr>
            <a:spLocks noChangeArrowheads="1"/>
          </p:cNvSpPr>
          <p:nvPr/>
        </p:nvSpPr>
        <p:spPr bwMode="auto">
          <a:xfrm>
            <a:off x="6096000" y="2209800"/>
            <a:ext cx="1295400" cy="91440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2000"/>
              <a:t>Thread 2</a:t>
            </a:r>
          </a:p>
        </p:txBody>
      </p:sp>
      <p:sp>
        <p:nvSpPr>
          <p:cNvPr id="13318" name="Rectangle 8"/>
          <p:cNvSpPr>
            <a:spLocks noChangeArrowheads="1"/>
          </p:cNvSpPr>
          <p:nvPr/>
        </p:nvSpPr>
        <p:spPr bwMode="auto">
          <a:xfrm>
            <a:off x="3733800" y="2209800"/>
            <a:ext cx="1219200" cy="1066800"/>
          </a:xfrm>
          <a:prstGeom prst="rect">
            <a:avLst/>
          </a:prstGeom>
          <a:solidFill>
            <a:srgbClr val="CCECFF"/>
          </a:solidFill>
          <a:ln w="9525">
            <a:solidFill>
              <a:schemeClr val="tx1"/>
            </a:solidFill>
            <a:miter lim="800000"/>
            <a:headEnd/>
            <a:tailEnd/>
          </a:ln>
        </p:spPr>
        <p:txBody>
          <a:bodyPr wrap="none" anchor="ctr"/>
          <a:lstStyle/>
          <a:p>
            <a:pPr algn="ctr" eaLnBrk="0" hangingPunct="0"/>
            <a:r>
              <a:rPr lang="en-US"/>
              <a:t>Hold an </a:t>
            </a:r>
          </a:p>
          <a:p>
            <a:pPr algn="ctr" eaLnBrk="0" hangingPunct="0"/>
            <a:r>
              <a:rPr lang="en-US"/>
              <a:t>Integer</a:t>
            </a:r>
          </a:p>
        </p:txBody>
      </p:sp>
      <p:sp>
        <p:nvSpPr>
          <p:cNvPr id="13319" name="Text Box 9"/>
          <p:cNvSpPr txBox="1">
            <a:spLocks noChangeArrowheads="1"/>
          </p:cNvSpPr>
          <p:nvPr/>
        </p:nvSpPr>
        <p:spPr bwMode="auto">
          <a:xfrm>
            <a:off x="3600450" y="1819275"/>
            <a:ext cx="1403350" cy="400050"/>
          </a:xfrm>
          <a:prstGeom prst="rect">
            <a:avLst/>
          </a:prstGeom>
          <a:noFill/>
          <a:ln w="9525">
            <a:noFill/>
            <a:miter lim="800000"/>
            <a:headEnd/>
            <a:tailEnd/>
          </a:ln>
        </p:spPr>
        <p:txBody>
          <a:bodyPr wrap="none">
            <a:spAutoFit/>
          </a:bodyPr>
          <a:lstStyle/>
          <a:p>
            <a:pPr eaLnBrk="0" hangingPunct="0"/>
            <a:r>
              <a:rPr lang="en-US" sz="2000" dirty="0" err="1"/>
              <a:t>BufferClass</a:t>
            </a:r>
            <a:endParaRPr lang="en-US" sz="2000" dirty="0"/>
          </a:p>
        </p:txBody>
      </p:sp>
      <p:sp>
        <p:nvSpPr>
          <p:cNvPr id="13320" name="Text Box 10"/>
          <p:cNvSpPr txBox="1">
            <a:spLocks noChangeArrowheads="1"/>
          </p:cNvSpPr>
          <p:nvPr/>
        </p:nvSpPr>
        <p:spPr bwMode="auto">
          <a:xfrm>
            <a:off x="990600" y="1819275"/>
            <a:ext cx="2100263" cy="396875"/>
          </a:xfrm>
          <a:prstGeom prst="rect">
            <a:avLst/>
          </a:prstGeom>
          <a:noFill/>
          <a:ln w="9525">
            <a:noFill/>
            <a:miter lim="800000"/>
            <a:headEnd/>
            <a:tailEnd/>
          </a:ln>
        </p:spPr>
        <p:txBody>
          <a:bodyPr wrap="none">
            <a:spAutoFit/>
          </a:bodyPr>
          <a:lstStyle/>
          <a:p>
            <a:pPr eaLnBrk="0" hangingPunct="0"/>
            <a:r>
              <a:rPr lang="en-US" sz="2000"/>
              <a:t>Produce an Integer</a:t>
            </a:r>
          </a:p>
        </p:txBody>
      </p:sp>
      <p:sp>
        <p:nvSpPr>
          <p:cNvPr id="13321" name="Text Box 11"/>
          <p:cNvSpPr txBox="1">
            <a:spLocks noChangeArrowheads="1"/>
          </p:cNvSpPr>
          <p:nvPr/>
        </p:nvSpPr>
        <p:spPr bwMode="auto">
          <a:xfrm>
            <a:off x="5632450" y="1819275"/>
            <a:ext cx="2227263" cy="396875"/>
          </a:xfrm>
          <a:prstGeom prst="rect">
            <a:avLst/>
          </a:prstGeom>
          <a:noFill/>
          <a:ln w="9525">
            <a:noFill/>
            <a:miter lim="800000"/>
            <a:headEnd/>
            <a:tailEnd/>
          </a:ln>
        </p:spPr>
        <p:txBody>
          <a:bodyPr wrap="none">
            <a:spAutoFit/>
          </a:bodyPr>
          <a:lstStyle/>
          <a:p>
            <a:pPr eaLnBrk="0" hangingPunct="0"/>
            <a:r>
              <a:rPr lang="en-US" sz="2000"/>
              <a:t>Consume an Integer</a:t>
            </a:r>
          </a:p>
        </p:txBody>
      </p:sp>
      <p:sp>
        <p:nvSpPr>
          <p:cNvPr id="13322" name="Rectangle 12"/>
          <p:cNvSpPr>
            <a:spLocks noChangeArrowheads="1"/>
          </p:cNvSpPr>
          <p:nvPr/>
        </p:nvSpPr>
        <p:spPr bwMode="auto">
          <a:xfrm>
            <a:off x="3054350" y="3886200"/>
            <a:ext cx="2584450" cy="609600"/>
          </a:xfrm>
          <a:prstGeom prst="rect">
            <a:avLst/>
          </a:prstGeom>
          <a:solidFill>
            <a:schemeClr val="bg1"/>
          </a:solidFill>
          <a:ln w="9525">
            <a:solidFill>
              <a:schemeClr val="tx1"/>
            </a:solidFill>
            <a:miter lim="800000"/>
            <a:headEnd/>
            <a:tailEnd/>
          </a:ln>
        </p:spPr>
        <p:txBody>
          <a:bodyPr wrap="none" anchor="ctr"/>
          <a:lstStyle/>
          <a:p>
            <a:pPr algn="ctr" eaLnBrk="0" hangingPunct="0"/>
            <a:r>
              <a:rPr lang="en-US" sz="2000"/>
              <a:t>main()</a:t>
            </a:r>
          </a:p>
        </p:txBody>
      </p:sp>
      <p:cxnSp>
        <p:nvCxnSpPr>
          <p:cNvPr id="13323" name="AutoShape 13"/>
          <p:cNvCxnSpPr>
            <a:cxnSpLocks noChangeShapeType="1"/>
            <a:stCxn id="13322" idx="0"/>
            <a:endCxn id="13316" idx="2"/>
          </p:cNvCxnSpPr>
          <p:nvPr/>
        </p:nvCxnSpPr>
        <p:spPr bwMode="auto">
          <a:xfrm flipH="1" flipV="1">
            <a:off x="2095500" y="3124200"/>
            <a:ext cx="2251075" cy="762000"/>
          </a:xfrm>
          <a:prstGeom prst="straightConnector1">
            <a:avLst/>
          </a:prstGeom>
          <a:noFill/>
          <a:ln w="9525">
            <a:solidFill>
              <a:schemeClr val="tx1"/>
            </a:solidFill>
            <a:round/>
            <a:headEnd/>
            <a:tailEnd type="triangle" w="med" len="med"/>
          </a:ln>
        </p:spPr>
      </p:cxnSp>
      <p:cxnSp>
        <p:nvCxnSpPr>
          <p:cNvPr id="13324" name="AutoShape 14"/>
          <p:cNvCxnSpPr>
            <a:cxnSpLocks noChangeShapeType="1"/>
            <a:stCxn id="13322" idx="0"/>
            <a:endCxn id="13318" idx="2"/>
          </p:cNvCxnSpPr>
          <p:nvPr/>
        </p:nvCxnSpPr>
        <p:spPr bwMode="auto">
          <a:xfrm flipH="1" flipV="1">
            <a:off x="4343400" y="3276600"/>
            <a:ext cx="3175" cy="609600"/>
          </a:xfrm>
          <a:prstGeom prst="straightConnector1">
            <a:avLst/>
          </a:prstGeom>
          <a:noFill/>
          <a:ln w="9525">
            <a:solidFill>
              <a:schemeClr val="tx1"/>
            </a:solidFill>
            <a:round/>
            <a:headEnd/>
            <a:tailEnd type="triangle" w="med" len="med"/>
          </a:ln>
        </p:spPr>
      </p:cxnSp>
      <p:cxnSp>
        <p:nvCxnSpPr>
          <p:cNvPr id="13325" name="AutoShape 15"/>
          <p:cNvCxnSpPr>
            <a:cxnSpLocks noChangeShapeType="1"/>
            <a:stCxn id="13322" idx="0"/>
            <a:endCxn id="13317" idx="2"/>
          </p:cNvCxnSpPr>
          <p:nvPr/>
        </p:nvCxnSpPr>
        <p:spPr bwMode="auto">
          <a:xfrm flipV="1">
            <a:off x="4346575" y="3124200"/>
            <a:ext cx="2397125" cy="762000"/>
          </a:xfrm>
          <a:prstGeom prst="straightConnector1">
            <a:avLst/>
          </a:prstGeom>
          <a:noFill/>
          <a:ln w="9525">
            <a:solidFill>
              <a:schemeClr val="tx1"/>
            </a:solidFill>
            <a:round/>
            <a:headEnd/>
            <a:tailEnd type="triangle" w="med" len="med"/>
          </a:ln>
        </p:spPr>
      </p:cxnSp>
      <p:sp>
        <p:nvSpPr>
          <p:cNvPr id="13326" name="AutoShape 16"/>
          <p:cNvSpPr>
            <a:spLocks noChangeArrowheads="1"/>
          </p:cNvSpPr>
          <p:nvPr/>
        </p:nvSpPr>
        <p:spPr bwMode="auto">
          <a:xfrm>
            <a:off x="2895600" y="2514600"/>
            <a:ext cx="533400" cy="304800"/>
          </a:xfrm>
          <a:prstGeom prst="rightArrow">
            <a:avLst>
              <a:gd name="adj1" fmla="val 50000"/>
              <a:gd name="adj2" fmla="val 43750"/>
            </a:avLst>
          </a:prstGeom>
          <a:solidFill>
            <a:schemeClr val="bg1"/>
          </a:solidFill>
          <a:ln w="9525">
            <a:solidFill>
              <a:schemeClr val="tx1"/>
            </a:solidFill>
            <a:miter lim="800000"/>
            <a:headEnd/>
            <a:tailEnd/>
          </a:ln>
        </p:spPr>
        <p:txBody>
          <a:bodyPr wrap="none" anchor="ctr"/>
          <a:lstStyle/>
          <a:p>
            <a:pPr eaLnBrk="0" hangingPunct="0"/>
            <a:endParaRPr lang="en-US"/>
          </a:p>
        </p:txBody>
      </p:sp>
      <p:sp>
        <p:nvSpPr>
          <p:cNvPr id="13327" name="AutoShape 17"/>
          <p:cNvSpPr>
            <a:spLocks noChangeArrowheads="1"/>
          </p:cNvSpPr>
          <p:nvPr/>
        </p:nvSpPr>
        <p:spPr bwMode="auto">
          <a:xfrm>
            <a:off x="5181600" y="2514600"/>
            <a:ext cx="533400" cy="304800"/>
          </a:xfrm>
          <a:prstGeom prst="rightArrow">
            <a:avLst>
              <a:gd name="adj1" fmla="val 50000"/>
              <a:gd name="adj2" fmla="val 43750"/>
            </a:avLst>
          </a:prstGeom>
          <a:solidFill>
            <a:schemeClr val="bg1"/>
          </a:solidFill>
          <a:ln w="9525">
            <a:solidFill>
              <a:schemeClr val="tx1"/>
            </a:solidFill>
            <a:miter lim="800000"/>
            <a:headEnd/>
            <a:tailEnd/>
          </a:ln>
        </p:spPr>
        <p:txBody>
          <a:bodyPr wrap="none" anchor="ctr"/>
          <a:lstStyle/>
          <a:p>
            <a:pPr eaLnBrk="0" hangingPunct="0"/>
            <a:endParaRPr lang="en-US"/>
          </a:p>
        </p:txBody>
      </p:sp>
    </p:spTree>
    <p:extLst>
      <p:ext uri="{BB962C8B-B14F-4D97-AF65-F5344CB8AC3E}">
        <p14:creationId xmlns:p14="http://schemas.microsoft.com/office/powerpoint/2010/main" val="298564400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p:txBody>
          <a:bodyPr/>
          <a:lstStyle/>
          <a:p>
            <a:pPr>
              <a:defRPr/>
            </a:pPr>
            <a:fld id="{3B2D8ACA-9531-4033-9BA3-5212B4406159}" type="slidenum">
              <a:rPr lang="en-US" smtClean="0"/>
              <a:pPr>
                <a:defRPr/>
              </a:pPr>
              <a:t>159</a:t>
            </a:fld>
            <a:endParaRPr lang="en-US"/>
          </a:p>
        </p:txBody>
      </p:sp>
      <p:sp>
        <p:nvSpPr>
          <p:cNvPr id="14339" name="Rectangle 2"/>
          <p:cNvSpPr>
            <a:spLocks noGrp="1" noChangeArrowheads="1"/>
          </p:cNvSpPr>
          <p:nvPr>
            <p:ph type="title"/>
          </p:nvPr>
        </p:nvSpPr>
        <p:spPr>
          <a:xfrm>
            <a:off x="1447800" y="76200"/>
            <a:ext cx="7620000" cy="623888"/>
          </a:xfrm>
        </p:spPr>
        <p:txBody>
          <a:bodyPr/>
          <a:lstStyle/>
          <a:p>
            <a:pPr eaLnBrk="1" hangingPunct="1"/>
            <a:r>
              <a:rPr lang="en-US" dirty="0">
                <a:highlight>
                  <a:srgbClr val="FFFF00"/>
                </a:highlight>
              </a:rPr>
              <a:t>Class that holds a shared variable</a:t>
            </a:r>
          </a:p>
        </p:txBody>
      </p:sp>
      <p:sp>
        <p:nvSpPr>
          <p:cNvPr id="14340" name="Rectangle 3"/>
          <p:cNvSpPr>
            <a:spLocks noGrp="1" noChangeArrowheads="1"/>
          </p:cNvSpPr>
          <p:nvPr>
            <p:ph type="body" idx="1"/>
          </p:nvPr>
        </p:nvSpPr>
        <p:spPr>
          <a:xfrm>
            <a:off x="685800" y="990600"/>
            <a:ext cx="8153400" cy="5486400"/>
          </a:xfrm>
        </p:spPr>
        <p:txBody>
          <a:bodyPr/>
          <a:lstStyle/>
          <a:p>
            <a:pPr marL="463550" indent="-463550" eaLnBrk="1" hangingPunct="1">
              <a:lnSpc>
                <a:spcPct val="90000"/>
              </a:lnSpc>
              <a:buFont typeface="Wingdings" pitchFamily="2" charset="2"/>
              <a:buNone/>
              <a:tabLst>
                <a:tab pos="914400" algn="l"/>
                <a:tab pos="1377950" algn="l"/>
              </a:tabLst>
            </a:pPr>
            <a:r>
              <a:rPr lang="en-US" sz="2000" noProof="1"/>
              <a:t>class </a:t>
            </a:r>
            <a:r>
              <a:rPr lang="en-US" sz="2000" noProof="1">
                <a:highlight>
                  <a:srgbClr val="FFFF00"/>
                </a:highlight>
              </a:rPr>
              <a:t>BufferClass</a:t>
            </a:r>
            <a:r>
              <a:rPr lang="en-US" sz="2000" dirty="0"/>
              <a:t> </a:t>
            </a:r>
            <a:r>
              <a:rPr lang="en-US" sz="2000" noProof="1"/>
              <a:t>{</a:t>
            </a:r>
          </a:p>
          <a:p>
            <a:pPr marL="463550" indent="-463550" eaLnBrk="1" hangingPunct="1">
              <a:lnSpc>
                <a:spcPct val="90000"/>
              </a:lnSpc>
              <a:buFont typeface="Wingdings" pitchFamily="2" charset="2"/>
              <a:buNone/>
              <a:tabLst>
                <a:tab pos="914400" algn="l"/>
                <a:tab pos="1377950" algn="l"/>
              </a:tabLst>
            </a:pPr>
            <a:r>
              <a:rPr lang="en-US" sz="2000" noProof="1"/>
              <a:t>	private int bufferCell = -1;	</a:t>
            </a:r>
            <a:r>
              <a:rPr lang="en-US" sz="2000" dirty="0"/>
              <a:t>	</a:t>
            </a:r>
            <a:r>
              <a:rPr lang="en-US" sz="2000" noProof="1"/>
              <a:t>// buffer for an integer</a:t>
            </a:r>
          </a:p>
          <a:p>
            <a:pPr marL="463550" indent="-463550" eaLnBrk="1" hangingPunct="1">
              <a:lnSpc>
                <a:spcPct val="90000"/>
              </a:lnSpc>
              <a:buFont typeface="Wingdings" pitchFamily="2" charset="2"/>
              <a:buNone/>
              <a:tabLst>
                <a:tab pos="914400" algn="l"/>
                <a:tab pos="1377950" algn="l"/>
              </a:tabLst>
            </a:pPr>
            <a:r>
              <a:rPr lang="en-US" sz="2000" noProof="1"/>
              <a:t>	private boolean </a:t>
            </a:r>
            <a:r>
              <a:rPr lang="en-US" sz="2000" b="1" noProof="1">
                <a:solidFill>
                  <a:schemeClr val="folHlink"/>
                </a:solidFill>
              </a:rPr>
              <a:t>writeable</a:t>
            </a:r>
            <a:r>
              <a:rPr lang="en-US" sz="2000" noProof="1"/>
              <a:t> = true;	// flag</a:t>
            </a:r>
          </a:p>
          <a:p>
            <a:pPr marL="463550" indent="-463550" eaLnBrk="1" hangingPunct="1">
              <a:lnSpc>
                <a:spcPct val="90000"/>
              </a:lnSpc>
              <a:buFont typeface="Wingdings" pitchFamily="2" charset="2"/>
              <a:buNone/>
              <a:tabLst>
                <a:tab pos="914400" algn="l"/>
                <a:tab pos="1377950" algn="l"/>
              </a:tabLst>
            </a:pPr>
            <a:r>
              <a:rPr lang="en-US" sz="2000" noProof="1"/>
              <a:t>	public void setBuffer(int val)</a:t>
            </a:r>
            <a:r>
              <a:rPr lang="en-US" sz="2000" dirty="0"/>
              <a:t> </a:t>
            </a:r>
            <a:r>
              <a:rPr lang="en-US" sz="2000" noProof="1"/>
              <a:t>{</a:t>
            </a:r>
          </a:p>
          <a:p>
            <a:pPr marL="463550" indent="-463550" eaLnBrk="1" hangingPunct="1">
              <a:lnSpc>
                <a:spcPct val="90000"/>
              </a:lnSpc>
              <a:buFont typeface="Wingdings" pitchFamily="2" charset="2"/>
              <a:buNone/>
              <a:tabLst>
                <a:tab pos="914400" algn="l"/>
                <a:tab pos="1377950" algn="l"/>
              </a:tabLst>
            </a:pPr>
            <a:r>
              <a:rPr lang="en-US" sz="2000" noProof="1"/>
              <a:t>		while (</a:t>
            </a:r>
            <a:r>
              <a:rPr lang="en-US" sz="2000" b="1" noProof="1">
                <a:solidFill>
                  <a:schemeClr val="folHlink"/>
                </a:solidFill>
              </a:rPr>
              <a:t>!writeable</a:t>
            </a:r>
            <a:r>
              <a:rPr lang="en-US" sz="2000" noProof="1"/>
              <a:t>)</a:t>
            </a:r>
            <a:r>
              <a:rPr lang="en-US" sz="2000" dirty="0"/>
              <a:t> </a:t>
            </a:r>
          </a:p>
          <a:p>
            <a:pPr marL="463550" indent="-463550" eaLnBrk="1" hangingPunct="1">
              <a:lnSpc>
                <a:spcPct val="90000"/>
              </a:lnSpc>
              <a:buFont typeface="Wingdings" pitchFamily="2" charset="2"/>
              <a:buNone/>
              <a:tabLst>
                <a:tab pos="914400" algn="l"/>
                <a:tab pos="1377950" algn="l"/>
              </a:tabLst>
            </a:pPr>
            <a:r>
              <a:rPr lang="en-US" sz="2000" noProof="1"/>
              <a:t>		{ }</a:t>
            </a:r>
          </a:p>
          <a:p>
            <a:pPr marL="463550" indent="-463550" eaLnBrk="1" hangingPunct="1">
              <a:lnSpc>
                <a:spcPct val="90000"/>
              </a:lnSpc>
              <a:buFont typeface="Wingdings" pitchFamily="2" charset="2"/>
              <a:buNone/>
              <a:tabLst>
                <a:tab pos="914400" algn="l"/>
                <a:tab pos="1377950" algn="l"/>
              </a:tabLst>
            </a:pPr>
            <a:r>
              <a:rPr lang="en-US" sz="2000" noProof="1"/>
              <a:t>		bufferCell = val;</a:t>
            </a:r>
          </a:p>
          <a:p>
            <a:pPr marL="463550" indent="-463550" eaLnBrk="1" hangingPunct="1">
              <a:lnSpc>
                <a:spcPct val="90000"/>
              </a:lnSpc>
              <a:buFont typeface="Wingdings" pitchFamily="2" charset="2"/>
              <a:buNone/>
              <a:tabLst>
                <a:tab pos="914400" algn="l"/>
                <a:tab pos="1377950" algn="l"/>
              </a:tabLst>
            </a:pPr>
            <a:r>
              <a:rPr lang="en-US" sz="2000" noProof="1"/>
              <a:t>		</a:t>
            </a:r>
            <a:r>
              <a:rPr lang="en-US" sz="2000" b="1" noProof="1">
                <a:solidFill>
                  <a:schemeClr val="folHlink"/>
                </a:solidFill>
              </a:rPr>
              <a:t>writeable</a:t>
            </a:r>
            <a:r>
              <a:rPr lang="en-US" sz="2000" noProof="1"/>
              <a:t> = false;</a:t>
            </a:r>
          </a:p>
          <a:p>
            <a:pPr marL="463550" indent="-463550" eaLnBrk="1" hangingPunct="1">
              <a:lnSpc>
                <a:spcPct val="90000"/>
              </a:lnSpc>
              <a:buFont typeface="Wingdings" pitchFamily="2" charset="2"/>
              <a:buNone/>
              <a:tabLst>
                <a:tab pos="914400" algn="l"/>
                <a:tab pos="1377950" algn="l"/>
              </a:tabLst>
            </a:pPr>
            <a:r>
              <a:rPr lang="en-US" sz="2000" noProof="1"/>
              <a:t>	}</a:t>
            </a:r>
          </a:p>
          <a:p>
            <a:pPr marL="463550" indent="-463550" eaLnBrk="1" hangingPunct="1">
              <a:lnSpc>
                <a:spcPct val="90000"/>
              </a:lnSpc>
              <a:buFont typeface="Wingdings" pitchFamily="2" charset="2"/>
              <a:buNone/>
              <a:tabLst>
                <a:tab pos="914400" algn="l"/>
                <a:tab pos="1377950" algn="l"/>
              </a:tabLst>
            </a:pPr>
            <a:r>
              <a:rPr lang="en-US" sz="2000" noProof="1"/>
              <a:t>	public int getBuffer()</a:t>
            </a:r>
            <a:r>
              <a:rPr lang="en-US" sz="2000" dirty="0"/>
              <a:t> </a:t>
            </a:r>
            <a:r>
              <a:rPr lang="en-US" sz="2000" noProof="1"/>
              <a:t>{</a:t>
            </a:r>
          </a:p>
          <a:p>
            <a:pPr marL="463550" indent="-463550" eaLnBrk="1" hangingPunct="1">
              <a:lnSpc>
                <a:spcPct val="90000"/>
              </a:lnSpc>
              <a:buFont typeface="Wingdings" pitchFamily="2" charset="2"/>
              <a:buNone/>
              <a:tabLst>
                <a:tab pos="914400" algn="l"/>
                <a:tab pos="1377950" algn="l"/>
              </a:tabLst>
            </a:pPr>
            <a:r>
              <a:rPr lang="en-US" sz="2000" noProof="1"/>
              <a:t>		while (</a:t>
            </a:r>
            <a:r>
              <a:rPr lang="en-US" sz="2000" b="1" noProof="1">
                <a:solidFill>
                  <a:schemeClr val="folHlink"/>
                </a:solidFill>
              </a:rPr>
              <a:t>writeable</a:t>
            </a:r>
            <a:r>
              <a:rPr lang="en-US" sz="2000" noProof="1"/>
              <a:t>)</a:t>
            </a:r>
            <a:r>
              <a:rPr lang="en-US" sz="2000" dirty="0"/>
              <a:t> </a:t>
            </a:r>
          </a:p>
          <a:p>
            <a:pPr marL="463550" indent="-463550" eaLnBrk="1" hangingPunct="1">
              <a:lnSpc>
                <a:spcPct val="90000"/>
              </a:lnSpc>
              <a:buFont typeface="Wingdings" pitchFamily="2" charset="2"/>
              <a:buNone/>
              <a:tabLst>
                <a:tab pos="914400" algn="l"/>
                <a:tab pos="1377950" algn="l"/>
              </a:tabLst>
            </a:pPr>
            <a:r>
              <a:rPr lang="en-US" sz="2000" noProof="1"/>
              <a:t>		{ }</a:t>
            </a:r>
          </a:p>
          <a:p>
            <a:pPr marL="463550" indent="-463550" eaLnBrk="1" hangingPunct="1">
              <a:lnSpc>
                <a:spcPct val="90000"/>
              </a:lnSpc>
              <a:buFont typeface="Wingdings" pitchFamily="2" charset="2"/>
              <a:buNone/>
              <a:tabLst>
                <a:tab pos="914400" algn="l"/>
                <a:tab pos="1377950" algn="l"/>
              </a:tabLst>
            </a:pPr>
            <a:r>
              <a:rPr lang="en-US" sz="2000" noProof="1"/>
              <a:t>		</a:t>
            </a:r>
            <a:r>
              <a:rPr lang="en-US" sz="2000" b="1" noProof="1">
                <a:solidFill>
                  <a:schemeClr val="folHlink"/>
                </a:solidFill>
              </a:rPr>
              <a:t>writeable</a:t>
            </a:r>
            <a:r>
              <a:rPr lang="en-US" sz="2000" noProof="1"/>
              <a:t> = true;</a:t>
            </a:r>
          </a:p>
          <a:p>
            <a:pPr marL="463550" indent="-463550" eaLnBrk="1" hangingPunct="1">
              <a:lnSpc>
                <a:spcPct val="90000"/>
              </a:lnSpc>
              <a:buFont typeface="Wingdings" pitchFamily="2" charset="2"/>
              <a:buNone/>
              <a:tabLst>
                <a:tab pos="914400" algn="l"/>
                <a:tab pos="1377950" algn="l"/>
              </a:tabLst>
            </a:pPr>
            <a:r>
              <a:rPr lang="en-US" sz="2000" noProof="1"/>
              <a:t>		return bufferCell;</a:t>
            </a:r>
          </a:p>
          <a:p>
            <a:pPr marL="463550" indent="-463550" eaLnBrk="1" hangingPunct="1">
              <a:lnSpc>
                <a:spcPct val="90000"/>
              </a:lnSpc>
              <a:buFont typeface="Wingdings" pitchFamily="2" charset="2"/>
              <a:buNone/>
              <a:tabLst>
                <a:tab pos="914400" algn="l"/>
                <a:tab pos="1377950" algn="l"/>
              </a:tabLst>
            </a:pPr>
            <a:r>
              <a:rPr lang="en-US" sz="2000" noProof="1"/>
              <a:t>	}</a:t>
            </a:r>
          </a:p>
          <a:p>
            <a:pPr marL="463550" indent="-463550" eaLnBrk="1" hangingPunct="1">
              <a:lnSpc>
                <a:spcPct val="90000"/>
              </a:lnSpc>
              <a:buFont typeface="Wingdings" pitchFamily="2" charset="2"/>
              <a:buNone/>
              <a:tabLst>
                <a:tab pos="914400" algn="l"/>
                <a:tab pos="1377950" algn="l"/>
              </a:tabLst>
            </a:pPr>
            <a:r>
              <a:rPr lang="en-US" sz="2000" noProof="1"/>
              <a:t>}</a:t>
            </a:r>
          </a:p>
        </p:txBody>
      </p:sp>
      <p:sp>
        <p:nvSpPr>
          <p:cNvPr id="14341" name="Rectangle 4"/>
          <p:cNvSpPr>
            <a:spLocks noChangeArrowheads="1"/>
          </p:cNvSpPr>
          <p:nvPr/>
        </p:nvSpPr>
        <p:spPr bwMode="auto">
          <a:xfrm>
            <a:off x="5105400" y="3429000"/>
            <a:ext cx="1143000" cy="838200"/>
          </a:xfrm>
          <a:prstGeom prst="rect">
            <a:avLst/>
          </a:prstGeom>
          <a:solidFill>
            <a:srgbClr val="FFFFCC"/>
          </a:solidFill>
          <a:ln w="9525">
            <a:solidFill>
              <a:schemeClr val="tx1"/>
            </a:solidFill>
            <a:miter lim="800000"/>
            <a:headEnd/>
            <a:tailEnd/>
          </a:ln>
        </p:spPr>
        <p:txBody>
          <a:bodyPr wrap="none" anchor="ctr"/>
          <a:lstStyle/>
          <a:p>
            <a:pPr algn="ctr" eaLnBrk="0" hangingPunct="0"/>
            <a:r>
              <a:rPr lang="en-US"/>
              <a:t>setBuffer()</a:t>
            </a:r>
          </a:p>
        </p:txBody>
      </p:sp>
      <p:sp>
        <p:nvSpPr>
          <p:cNvPr id="14342" name="Rectangle 5"/>
          <p:cNvSpPr>
            <a:spLocks noChangeArrowheads="1"/>
          </p:cNvSpPr>
          <p:nvPr/>
        </p:nvSpPr>
        <p:spPr bwMode="auto">
          <a:xfrm>
            <a:off x="6248400" y="3429000"/>
            <a:ext cx="990600" cy="533400"/>
          </a:xfrm>
          <a:prstGeom prst="rect">
            <a:avLst/>
          </a:prstGeom>
          <a:solidFill>
            <a:srgbClr val="CCECFF"/>
          </a:solidFill>
          <a:ln w="9525">
            <a:solidFill>
              <a:schemeClr val="tx1"/>
            </a:solidFill>
            <a:miter lim="800000"/>
            <a:headEnd/>
            <a:tailEnd/>
          </a:ln>
        </p:spPr>
        <p:txBody>
          <a:bodyPr wrap="none" anchor="ctr"/>
          <a:lstStyle/>
          <a:p>
            <a:pPr algn="ctr" eaLnBrk="0" hangingPunct="0"/>
            <a:r>
              <a:rPr lang="en-US"/>
              <a:t>bufferCell</a:t>
            </a:r>
          </a:p>
        </p:txBody>
      </p:sp>
      <p:sp>
        <p:nvSpPr>
          <p:cNvPr id="14343" name="Rectangle 6"/>
          <p:cNvSpPr>
            <a:spLocks noChangeArrowheads="1"/>
          </p:cNvSpPr>
          <p:nvPr/>
        </p:nvSpPr>
        <p:spPr bwMode="auto">
          <a:xfrm>
            <a:off x="7239000" y="3429000"/>
            <a:ext cx="1295400" cy="838200"/>
          </a:xfrm>
          <a:prstGeom prst="rect">
            <a:avLst/>
          </a:prstGeom>
          <a:solidFill>
            <a:srgbClr val="FFFFCC"/>
          </a:solidFill>
          <a:ln w="9525">
            <a:solidFill>
              <a:schemeClr val="tx1"/>
            </a:solidFill>
            <a:miter lim="800000"/>
            <a:headEnd/>
            <a:tailEnd/>
          </a:ln>
        </p:spPr>
        <p:txBody>
          <a:bodyPr wrap="none" anchor="ctr"/>
          <a:lstStyle/>
          <a:p>
            <a:pPr algn="ctr" eaLnBrk="0" hangingPunct="0"/>
            <a:r>
              <a:rPr lang="en-US"/>
              <a:t>getBuffer()</a:t>
            </a:r>
          </a:p>
        </p:txBody>
      </p:sp>
      <p:sp>
        <p:nvSpPr>
          <p:cNvPr id="14344" name="Line 7"/>
          <p:cNvSpPr>
            <a:spLocks noChangeShapeType="1"/>
          </p:cNvSpPr>
          <p:nvPr/>
        </p:nvSpPr>
        <p:spPr bwMode="auto">
          <a:xfrm>
            <a:off x="4724400" y="3886200"/>
            <a:ext cx="381000" cy="0"/>
          </a:xfrm>
          <a:prstGeom prst="line">
            <a:avLst/>
          </a:prstGeom>
          <a:noFill/>
          <a:ln w="9525">
            <a:solidFill>
              <a:schemeClr val="tx1"/>
            </a:solidFill>
            <a:round/>
            <a:headEnd/>
            <a:tailEnd type="triangle" w="med" len="med"/>
          </a:ln>
        </p:spPr>
        <p:txBody>
          <a:bodyPr/>
          <a:lstStyle/>
          <a:p>
            <a:endParaRPr lang="en-US"/>
          </a:p>
        </p:txBody>
      </p:sp>
      <p:sp>
        <p:nvSpPr>
          <p:cNvPr id="14345" name="Line 8"/>
          <p:cNvSpPr>
            <a:spLocks noChangeShapeType="1"/>
          </p:cNvSpPr>
          <p:nvPr/>
        </p:nvSpPr>
        <p:spPr bwMode="auto">
          <a:xfrm>
            <a:off x="8534400" y="3886200"/>
            <a:ext cx="457200" cy="0"/>
          </a:xfrm>
          <a:prstGeom prst="line">
            <a:avLst/>
          </a:prstGeom>
          <a:noFill/>
          <a:ln w="9525">
            <a:solidFill>
              <a:schemeClr val="tx1"/>
            </a:solidFill>
            <a:round/>
            <a:headEnd/>
            <a:tailEnd type="triangle" w="med" len="med"/>
          </a:ln>
        </p:spPr>
        <p:txBody>
          <a:bodyPr/>
          <a:lstStyle/>
          <a:p>
            <a:endParaRPr lang="en-US"/>
          </a:p>
        </p:txBody>
      </p:sp>
      <p:sp>
        <p:nvSpPr>
          <p:cNvPr id="10" name="Rectangle 5"/>
          <p:cNvSpPr>
            <a:spLocks noChangeArrowheads="1"/>
          </p:cNvSpPr>
          <p:nvPr/>
        </p:nvSpPr>
        <p:spPr bwMode="auto">
          <a:xfrm>
            <a:off x="6248400" y="3962400"/>
            <a:ext cx="990600" cy="304800"/>
          </a:xfrm>
          <a:prstGeom prst="rect">
            <a:avLst/>
          </a:prstGeom>
          <a:solidFill>
            <a:schemeClr val="accent1">
              <a:lumMod val="20000"/>
              <a:lumOff val="80000"/>
            </a:schemeClr>
          </a:solidFill>
          <a:ln w="9525">
            <a:solidFill>
              <a:schemeClr val="tx1"/>
            </a:solidFill>
            <a:miter lim="800000"/>
            <a:headEnd/>
            <a:tailEnd/>
          </a:ln>
        </p:spPr>
        <p:txBody>
          <a:bodyPr wrap="none" anchor="ctr"/>
          <a:lstStyle/>
          <a:p>
            <a:pPr algn="ctr" eaLnBrk="0" hangingPunct="0">
              <a:defRPr/>
            </a:pPr>
            <a:r>
              <a:rPr lang="en-US" dirty="0"/>
              <a:t>writeable</a:t>
            </a:r>
          </a:p>
        </p:txBody>
      </p:sp>
    </p:spTree>
    <p:extLst>
      <p:ext uri="{BB962C8B-B14F-4D97-AF65-F5344CB8AC3E}">
        <p14:creationId xmlns:p14="http://schemas.microsoft.com/office/powerpoint/2010/main" val="3583195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
          <p:cNvSpPr>
            <a:spLocks noChangeArrowheads="1"/>
          </p:cNvSpPr>
          <p:nvPr/>
        </p:nvSpPr>
        <p:spPr bwMode="auto">
          <a:xfrm>
            <a:off x="533400" y="2971800"/>
            <a:ext cx="79248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736" tIns="48368" rIns="96736" bIns="48368"/>
          <a:lstStyle/>
          <a:p>
            <a:pPr marL="363538" indent="-363538" algn="ctr" defTabSz="966788">
              <a:lnSpc>
                <a:spcPct val="125000"/>
              </a:lnSpc>
              <a:spcBef>
                <a:spcPct val="20000"/>
              </a:spcBef>
              <a:buClr>
                <a:srgbClr val="000000"/>
              </a:buClr>
              <a:buSzPct val="75000"/>
              <a:buFont typeface="Wingdings" pitchFamily="2" charset="2"/>
              <a:buNone/>
            </a:pPr>
            <a:r>
              <a:rPr lang="en-US" sz="2800" b="0" dirty="0">
                <a:solidFill>
                  <a:srgbClr val="0033CC"/>
                </a:solidFill>
              </a:rPr>
              <a:t>Chapter 1</a:t>
            </a:r>
          </a:p>
          <a:p>
            <a:pPr marL="363538" indent="-363538" algn="ctr" defTabSz="966788">
              <a:lnSpc>
                <a:spcPct val="125000"/>
              </a:lnSpc>
              <a:spcBef>
                <a:spcPct val="20000"/>
              </a:spcBef>
              <a:buClr>
                <a:srgbClr val="000000"/>
              </a:buClr>
              <a:buSzPct val="75000"/>
              <a:buFont typeface="Wingdings" pitchFamily="2" charset="2"/>
              <a:buNone/>
            </a:pPr>
            <a:r>
              <a:rPr lang="en-US" sz="2800" b="0" dirty="0">
                <a:solidFill>
                  <a:srgbClr val="0033CC"/>
                </a:solidFill>
              </a:rPr>
              <a:t>Introduction to Distributed Software Development</a:t>
            </a:r>
          </a:p>
          <a:p>
            <a:pPr marL="363538" indent="-363538" algn="ctr" defTabSz="966788">
              <a:lnSpc>
                <a:spcPct val="125000"/>
              </a:lnSpc>
              <a:spcBef>
                <a:spcPct val="20000"/>
              </a:spcBef>
              <a:buClr>
                <a:srgbClr val="000000"/>
              </a:buClr>
              <a:buSzPct val="75000"/>
              <a:buFont typeface="Wingdings" pitchFamily="2" charset="2"/>
              <a:buNone/>
            </a:pPr>
            <a:r>
              <a:rPr lang="en-US" sz="2800" dirty="0">
                <a:solidFill>
                  <a:schemeClr val="folHlink"/>
                </a:solidFill>
              </a:rPr>
              <a:t>Lecture 2</a:t>
            </a:r>
          </a:p>
          <a:p>
            <a:pPr marL="363538" indent="-363538" algn="ctr" defTabSz="966788">
              <a:lnSpc>
                <a:spcPct val="125000"/>
              </a:lnSpc>
              <a:spcBef>
                <a:spcPct val="20000"/>
              </a:spcBef>
              <a:buClr>
                <a:srgbClr val="000000"/>
              </a:buClr>
              <a:buSzPct val="75000"/>
              <a:buFont typeface="Wingdings" pitchFamily="2" charset="2"/>
              <a:buNone/>
            </a:pPr>
            <a:r>
              <a:rPr lang="en-US" sz="2800" dirty="0">
                <a:solidFill>
                  <a:schemeClr val="folHlink"/>
                </a:solidFill>
              </a:rPr>
              <a:t>Distributed Software Architecture</a:t>
            </a:r>
          </a:p>
        </p:txBody>
      </p:sp>
      <p:sp>
        <p:nvSpPr>
          <p:cNvPr id="3075" name="Rectangle 11"/>
          <p:cNvSpPr>
            <a:spLocks noChangeArrowheads="1"/>
          </p:cNvSpPr>
          <p:nvPr/>
        </p:nvSpPr>
        <p:spPr bwMode="auto">
          <a:xfrm>
            <a:off x="3067050" y="5791200"/>
            <a:ext cx="3867150"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736" tIns="48368" rIns="96736" bIns="48368">
            <a:spAutoFit/>
          </a:bodyPr>
          <a:lstStyle/>
          <a:p>
            <a:pPr algn="ctr" defTabSz="966788"/>
            <a:r>
              <a:rPr lang="en-US" sz="2500" b="0"/>
              <a:t>Dr. Y. Chen</a:t>
            </a:r>
          </a:p>
          <a:p>
            <a:pPr algn="ctr" defTabSz="966788" eaLnBrk="1" hangingPunct="1"/>
            <a:r>
              <a:rPr lang="en-US" sz="2400" b="0"/>
              <a:t>https://myasucourses.asu.edu/</a:t>
            </a:r>
          </a:p>
        </p:txBody>
      </p:sp>
      <p:sp>
        <p:nvSpPr>
          <p:cNvPr id="3076" name="Rectangle 12"/>
          <p:cNvSpPr>
            <a:spLocks noChangeArrowheads="1"/>
          </p:cNvSpPr>
          <p:nvPr/>
        </p:nvSpPr>
        <p:spPr bwMode="auto">
          <a:xfrm>
            <a:off x="685800" y="1524000"/>
            <a:ext cx="7821613"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736" tIns="48368" rIns="96736" bIns="48368" anchor="ctr"/>
          <a:lstStyle/>
          <a:p>
            <a:pPr marL="363538" indent="-363538" algn="ctr" defTabSz="966788">
              <a:lnSpc>
                <a:spcPct val="115000"/>
              </a:lnSpc>
              <a:spcBef>
                <a:spcPct val="20000"/>
              </a:spcBef>
            </a:pPr>
            <a:r>
              <a:rPr lang="en-GB" altLang="en-US" sz="2100" i="1" dirty="0">
                <a:solidFill>
                  <a:srgbClr val="280099"/>
                </a:solidFill>
              </a:rPr>
              <a:t>CSE 445/598</a:t>
            </a:r>
          </a:p>
          <a:p>
            <a:pPr marL="363538" indent="-363538" algn="ctr" defTabSz="966788">
              <a:lnSpc>
                <a:spcPct val="85000"/>
              </a:lnSpc>
              <a:spcBef>
                <a:spcPct val="20000"/>
              </a:spcBef>
            </a:pPr>
            <a:r>
              <a:rPr lang="en-GB" altLang="en-US" sz="3000" i="1" dirty="0">
                <a:solidFill>
                  <a:srgbClr val="280099"/>
                </a:solidFill>
              </a:rPr>
              <a:t>Distributed Software Development</a:t>
            </a:r>
            <a:endParaRPr lang="en-US" altLang="en-US" sz="3000" i="1" dirty="0">
              <a:solidFill>
                <a:srgbClr val="280099"/>
              </a:solidFill>
            </a:endParaRPr>
          </a:p>
        </p:txBody>
      </p:sp>
      <p:grpSp>
        <p:nvGrpSpPr>
          <p:cNvPr id="10" name="Group 9">
            <a:extLst>
              <a:ext uri="{FF2B5EF4-FFF2-40B4-BE49-F238E27FC236}">
                <a16:creationId xmlns:a16="http://schemas.microsoft.com/office/drawing/2014/main" id="{350E287F-18BE-498F-AF09-60C705AB774F}"/>
              </a:ext>
            </a:extLst>
          </p:cNvPr>
          <p:cNvGrpSpPr/>
          <p:nvPr/>
        </p:nvGrpSpPr>
        <p:grpSpPr>
          <a:xfrm>
            <a:off x="437483" y="327583"/>
            <a:ext cx="4589887" cy="611635"/>
            <a:chOff x="437483" y="327583"/>
            <a:chExt cx="4589887" cy="611635"/>
          </a:xfrm>
        </p:grpSpPr>
        <p:pic>
          <p:nvPicPr>
            <p:cNvPr id="11" name="Picture 10">
              <a:extLst>
                <a:ext uri="{FF2B5EF4-FFF2-40B4-BE49-F238E27FC236}">
                  <a16:creationId xmlns:a16="http://schemas.microsoft.com/office/drawing/2014/main" id="{32766D26-76F5-444C-8D47-E2933AC9BF8B}"/>
                </a:ext>
              </a:extLst>
            </p:cNvPr>
            <p:cNvPicPr>
              <a:picLocks noChangeAspect="1"/>
            </p:cNvPicPr>
            <p:nvPr/>
          </p:nvPicPr>
          <p:blipFill>
            <a:blip r:embed="rId3"/>
            <a:stretch>
              <a:fillRect/>
            </a:stretch>
          </p:blipFill>
          <p:spPr>
            <a:xfrm>
              <a:off x="437483" y="539168"/>
              <a:ext cx="2124075" cy="400050"/>
            </a:xfrm>
            <a:prstGeom prst="rect">
              <a:avLst/>
            </a:prstGeom>
          </p:spPr>
        </p:pic>
        <p:pic>
          <p:nvPicPr>
            <p:cNvPr id="12" name="Picture 11">
              <a:extLst>
                <a:ext uri="{FF2B5EF4-FFF2-40B4-BE49-F238E27FC236}">
                  <a16:creationId xmlns:a16="http://schemas.microsoft.com/office/drawing/2014/main" id="{755863AC-C978-4AF1-A7F4-4F4B944C4180}"/>
                </a:ext>
              </a:extLst>
            </p:cNvPr>
            <p:cNvPicPr>
              <a:picLocks noChangeAspect="1"/>
            </p:cNvPicPr>
            <p:nvPr/>
          </p:nvPicPr>
          <p:blipFill>
            <a:blip r:embed="rId4"/>
            <a:stretch>
              <a:fillRect/>
            </a:stretch>
          </p:blipFill>
          <p:spPr>
            <a:xfrm>
              <a:off x="464895" y="327583"/>
              <a:ext cx="4562475" cy="257175"/>
            </a:xfrm>
            <a:prstGeom prst="rect">
              <a:avLst/>
            </a:prstGeom>
          </p:spPr>
        </p:pic>
      </p:grpSp>
    </p:spTree>
    <p:extLst>
      <p:ext uri="{BB962C8B-B14F-4D97-AF65-F5344CB8AC3E}">
        <p14:creationId xmlns:p14="http://schemas.microsoft.com/office/powerpoint/2010/main" val="301853743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p:txBody>
          <a:bodyPr/>
          <a:lstStyle/>
          <a:p>
            <a:pPr>
              <a:defRPr/>
            </a:pPr>
            <a:fld id="{A72C1283-B87D-44A5-B105-BD91D1474159}" type="slidenum">
              <a:rPr lang="en-US" smtClean="0"/>
              <a:pPr>
                <a:defRPr/>
              </a:pPr>
              <a:t>160</a:t>
            </a:fld>
            <a:endParaRPr lang="en-US"/>
          </a:p>
        </p:txBody>
      </p:sp>
      <p:sp>
        <p:nvSpPr>
          <p:cNvPr id="15363" name="Rectangle 2"/>
          <p:cNvSpPr>
            <a:spLocks noGrp="1" noChangeArrowheads="1"/>
          </p:cNvSpPr>
          <p:nvPr>
            <p:ph type="title"/>
          </p:nvPr>
        </p:nvSpPr>
        <p:spPr/>
        <p:txBody>
          <a:bodyPr/>
          <a:lstStyle/>
          <a:p>
            <a:pPr eaLnBrk="1" hangingPunct="1"/>
            <a:r>
              <a:rPr lang="en-US"/>
              <a:t>Producer Class</a:t>
            </a:r>
          </a:p>
        </p:txBody>
      </p:sp>
      <p:sp>
        <p:nvSpPr>
          <p:cNvPr id="15364" name="Rectangle 3"/>
          <p:cNvSpPr>
            <a:spLocks noGrp="1" noChangeArrowheads="1"/>
          </p:cNvSpPr>
          <p:nvPr>
            <p:ph type="body" idx="1"/>
          </p:nvPr>
        </p:nvSpPr>
        <p:spPr>
          <a:xfrm>
            <a:off x="493713" y="1066800"/>
            <a:ext cx="8574087" cy="5715000"/>
          </a:xfrm>
        </p:spPr>
        <p:txBody>
          <a:bodyPr/>
          <a:lstStyle/>
          <a:p>
            <a:pPr marL="339725" indent="-339725" eaLnBrk="1" hangingPunct="1">
              <a:lnSpc>
                <a:spcPct val="70000"/>
              </a:lnSpc>
              <a:buFont typeface="Wingdings" pitchFamily="2" charset="2"/>
              <a:buNone/>
              <a:tabLst>
                <a:tab pos="796925" algn="l"/>
                <a:tab pos="1254125" algn="l"/>
              </a:tabLst>
            </a:pPr>
            <a:r>
              <a:rPr lang="en-US" sz="2400" noProof="1"/>
              <a:t>class ProduceInteger extends Thread {</a:t>
            </a:r>
          </a:p>
          <a:p>
            <a:pPr marL="339725" indent="-339725" eaLnBrk="1" hangingPunct="1">
              <a:lnSpc>
                <a:spcPct val="70000"/>
              </a:lnSpc>
              <a:buFont typeface="Wingdings" pitchFamily="2" charset="2"/>
              <a:buNone/>
              <a:tabLst>
                <a:tab pos="796925" algn="l"/>
                <a:tab pos="1254125" algn="l"/>
              </a:tabLst>
            </a:pPr>
            <a:r>
              <a:rPr lang="en-US" sz="2400" noProof="1"/>
              <a:t>	private BufferClass pBuffer;</a:t>
            </a:r>
          </a:p>
          <a:p>
            <a:pPr marL="339725" indent="-339725" eaLnBrk="1" hangingPunct="1">
              <a:lnSpc>
                <a:spcPct val="70000"/>
              </a:lnSpc>
              <a:buFont typeface="Wingdings" pitchFamily="2" charset="2"/>
              <a:buNone/>
              <a:tabLst>
                <a:tab pos="796925" algn="l"/>
                <a:tab pos="1254125" algn="l"/>
              </a:tabLst>
            </a:pPr>
            <a:r>
              <a:rPr lang="en-US" sz="2400" noProof="1"/>
              <a:t>	</a:t>
            </a:r>
            <a:r>
              <a:rPr lang="en-US" sz="2400" noProof="1">
                <a:solidFill>
                  <a:schemeClr val="tx2"/>
                </a:solidFill>
              </a:rPr>
              <a:t>public ProduceInteger(BufferClass h) { pBuffer = h; }</a:t>
            </a:r>
          </a:p>
          <a:p>
            <a:pPr marL="339725" indent="-339725" eaLnBrk="1" hangingPunct="1">
              <a:lnSpc>
                <a:spcPct val="70000"/>
              </a:lnSpc>
              <a:buFont typeface="Wingdings" pitchFamily="2" charset="2"/>
              <a:buNone/>
              <a:tabLst>
                <a:tab pos="796925" algn="l"/>
                <a:tab pos="1254125" algn="l"/>
              </a:tabLst>
            </a:pPr>
            <a:r>
              <a:rPr lang="en-US" sz="2400" noProof="1"/>
              <a:t>	public void run()</a:t>
            </a:r>
            <a:r>
              <a:rPr lang="en-US" sz="2400" dirty="0"/>
              <a:t> </a:t>
            </a:r>
            <a:r>
              <a:rPr lang="en-US" sz="2400" noProof="1"/>
              <a:t>{</a:t>
            </a:r>
          </a:p>
          <a:p>
            <a:pPr marL="339725" indent="-339725" eaLnBrk="1" hangingPunct="1">
              <a:lnSpc>
                <a:spcPct val="70000"/>
              </a:lnSpc>
              <a:buFont typeface="Wingdings" pitchFamily="2" charset="2"/>
              <a:buNone/>
              <a:tabLst>
                <a:tab pos="796925" algn="l"/>
                <a:tab pos="1254125" algn="l"/>
              </a:tabLst>
            </a:pPr>
            <a:r>
              <a:rPr lang="en-US" sz="2400" noProof="1"/>
              <a:t>		for (int count = 0; count &lt; 10; count++)</a:t>
            </a:r>
            <a:r>
              <a:rPr lang="en-US" sz="2400" dirty="0"/>
              <a:t> </a:t>
            </a:r>
            <a:r>
              <a:rPr lang="en-US" sz="2400" noProof="1"/>
              <a:t>{</a:t>
            </a:r>
          </a:p>
          <a:p>
            <a:pPr marL="339725" indent="-339725" eaLnBrk="1" hangingPunct="1">
              <a:lnSpc>
                <a:spcPct val="70000"/>
              </a:lnSpc>
              <a:buFont typeface="Wingdings" pitchFamily="2" charset="2"/>
              <a:buNone/>
              <a:tabLst>
                <a:tab pos="796925" algn="l"/>
                <a:tab pos="1254125" algn="l"/>
              </a:tabLst>
            </a:pPr>
            <a:r>
              <a:rPr lang="en-US" sz="2400" noProof="1"/>
              <a:t>			try</a:t>
            </a:r>
            <a:r>
              <a:rPr lang="en-US" sz="2400" dirty="0"/>
              <a:t> </a:t>
            </a:r>
            <a:r>
              <a:rPr lang="en-US" sz="2400" noProof="1"/>
              <a:t>{</a:t>
            </a:r>
          </a:p>
          <a:p>
            <a:pPr marL="339725" indent="-339725" eaLnBrk="1" hangingPunct="1">
              <a:lnSpc>
                <a:spcPct val="70000"/>
              </a:lnSpc>
              <a:buFont typeface="Wingdings" pitchFamily="2" charset="2"/>
              <a:buNone/>
              <a:tabLst>
                <a:tab pos="796925" algn="l"/>
                <a:tab pos="1254125" algn="l"/>
              </a:tabLst>
            </a:pPr>
            <a:r>
              <a:rPr lang="en-US" sz="2400" noProof="1"/>
              <a:t>				Thread.sleep((int)(Math.random() * 3000));</a:t>
            </a:r>
          </a:p>
          <a:p>
            <a:pPr marL="339725" indent="-339725" eaLnBrk="1" hangingPunct="1">
              <a:lnSpc>
                <a:spcPct val="70000"/>
              </a:lnSpc>
              <a:buFont typeface="Wingdings" pitchFamily="2" charset="2"/>
              <a:buNone/>
              <a:tabLst>
                <a:tab pos="796925" algn="l"/>
                <a:tab pos="1254125" algn="l"/>
              </a:tabLst>
            </a:pPr>
            <a:r>
              <a:rPr lang="en-US" sz="2400" noProof="1"/>
              <a:t>			}</a:t>
            </a:r>
          </a:p>
          <a:p>
            <a:pPr marL="339725" indent="-339725" eaLnBrk="1" hangingPunct="1">
              <a:lnSpc>
                <a:spcPct val="70000"/>
              </a:lnSpc>
              <a:buFont typeface="Wingdings" pitchFamily="2" charset="2"/>
              <a:buNone/>
              <a:tabLst>
                <a:tab pos="796925" algn="l"/>
                <a:tab pos="1254125" algn="l"/>
              </a:tabLst>
            </a:pPr>
            <a:r>
              <a:rPr lang="en-US" sz="2400" noProof="1"/>
              <a:t>			catch (InterruptedException e)</a:t>
            </a:r>
            <a:r>
              <a:rPr lang="en-US" sz="2400" dirty="0"/>
              <a:t> </a:t>
            </a:r>
            <a:r>
              <a:rPr lang="en-US" sz="2400" noProof="1"/>
              <a:t>{</a:t>
            </a:r>
          </a:p>
          <a:p>
            <a:pPr marL="339725" indent="-339725" eaLnBrk="1" hangingPunct="1">
              <a:lnSpc>
                <a:spcPct val="70000"/>
              </a:lnSpc>
              <a:buFont typeface="Wingdings" pitchFamily="2" charset="2"/>
              <a:buNone/>
              <a:tabLst>
                <a:tab pos="796925" algn="l"/>
                <a:tab pos="1254125" algn="l"/>
              </a:tabLst>
            </a:pPr>
            <a:r>
              <a:rPr lang="en-US" sz="2400" noProof="1"/>
              <a:t>				System.err.println(e.toString());</a:t>
            </a:r>
          </a:p>
          <a:p>
            <a:pPr marL="339725" indent="-339725" eaLnBrk="1" hangingPunct="1">
              <a:lnSpc>
                <a:spcPct val="70000"/>
              </a:lnSpc>
              <a:buFont typeface="Wingdings" pitchFamily="2" charset="2"/>
              <a:buNone/>
              <a:tabLst>
                <a:tab pos="796925" algn="l"/>
                <a:tab pos="1254125" algn="l"/>
              </a:tabLst>
            </a:pPr>
            <a:r>
              <a:rPr lang="en-US" sz="2400" noProof="1"/>
              <a:t>			}</a:t>
            </a:r>
          </a:p>
          <a:p>
            <a:pPr marL="339725" indent="-339725" eaLnBrk="1" hangingPunct="1">
              <a:lnSpc>
                <a:spcPct val="70000"/>
              </a:lnSpc>
              <a:buFont typeface="Wingdings" pitchFamily="2" charset="2"/>
              <a:buNone/>
              <a:tabLst>
                <a:tab pos="796925" algn="l"/>
                <a:tab pos="1254125" algn="l"/>
              </a:tabLst>
            </a:pPr>
            <a:r>
              <a:rPr lang="en-US" sz="2400" noProof="1"/>
              <a:t>			pBuffer.setBuffer(count);  // put integer </a:t>
            </a:r>
          </a:p>
          <a:p>
            <a:pPr marL="339725" indent="-339725" eaLnBrk="1" hangingPunct="1">
              <a:lnSpc>
                <a:spcPct val="70000"/>
              </a:lnSpc>
              <a:buFont typeface="Wingdings" pitchFamily="2" charset="2"/>
              <a:buNone/>
              <a:tabLst>
                <a:tab pos="796925" algn="l"/>
                <a:tab pos="1254125" algn="l"/>
              </a:tabLst>
            </a:pPr>
            <a:r>
              <a:rPr lang="en-US" sz="2400" noProof="1"/>
              <a:t>			System.out.println("Producer sets bufferCell " + count);</a:t>
            </a:r>
          </a:p>
          <a:p>
            <a:pPr marL="339725" indent="-339725" eaLnBrk="1" hangingPunct="1">
              <a:lnSpc>
                <a:spcPct val="70000"/>
              </a:lnSpc>
              <a:buFont typeface="Wingdings" pitchFamily="2" charset="2"/>
              <a:buNone/>
              <a:tabLst>
                <a:tab pos="796925" algn="l"/>
                <a:tab pos="1254125" algn="l"/>
              </a:tabLst>
            </a:pPr>
            <a:r>
              <a:rPr lang="en-US" sz="2400" noProof="1"/>
              <a:t>		}</a:t>
            </a:r>
          </a:p>
          <a:p>
            <a:pPr marL="339725" indent="-339725" eaLnBrk="1" hangingPunct="1">
              <a:lnSpc>
                <a:spcPct val="70000"/>
              </a:lnSpc>
              <a:buFont typeface="Wingdings" pitchFamily="2" charset="2"/>
              <a:buNone/>
              <a:tabLst>
                <a:tab pos="796925" algn="l"/>
                <a:tab pos="1254125" algn="l"/>
              </a:tabLst>
            </a:pPr>
            <a:r>
              <a:rPr lang="en-US" sz="2400" noProof="1"/>
              <a:t>	}</a:t>
            </a:r>
          </a:p>
          <a:p>
            <a:pPr marL="339725" indent="-339725" eaLnBrk="1" hangingPunct="1">
              <a:lnSpc>
                <a:spcPct val="70000"/>
              </a:lnSpc>
              <a:buFont typeface="Wingdings" pitchFamily="2" charset="2"/>
              <a:buNone/>
              <a:tabLst>
                <a:tab pos="796925" algn="l"/>
                <a:tab pos="1254125" algn="l"/>
              </a:tabLst>
            </a:pPr>
            <a:r>
              <a:rPr lang="en-US" sz="2400" noProof="1"/>
              <a:t>}</a:t>
            </a:r>
          </a:p>
        </p:txBody>
      </p:sp>
      <p:sp>
        <p:nvSpPr>
          <p:cNvPr id="6" name="Oval Callout 5"/>
          <p:cNvSpPr>
            <a:spLocks noChangeArrowheads="1"/>
          </p:cNvSpPr>
          <p:nvPr/>
        </p:nvSpPr>
        <p:spPr bwMode="auto">
          <a:xfrm>
            <a:off x="6934200" y="152400"/>
            <a:ext cx="2133600" cy="1143000"/>
          </a:xfrm>
          <a:prstGeom prst="wedgeEllipseCallout">
            <a:avLst>
              <a:gd name="adj1" fmla="val -125114"/>
              <a:gd name="adj2" fmla="val 88309"/>
            </a:avLst>
          </a:prstGeom>
          <a:solidFill>
            <a:schemeClr val="accent1"/>
          </a:solidFill>
          <a:ln w="9525" algn="ctr">
            <a:solidFill>
              <a:schemeClr val="tx1"/>
            </a:solidFill>
            <a:round/>
            <a:headEnd/>
            <a:tailEnd/>
          </a:ln>
        </p:spPr>
        <p:txBody>
          <a:bodyPr/>
          <a:lstStyle/>
          <a:p>
            <a:pPr algn="ctr" eaLnBrk="0" hangingPunct="0"/>
            <a:r>
              <a:rPr lang="en-US"/>
              <a:t>Constructor with a parameter</a:t>
            </a:r>
          </a:p>
        </p:txBody>
      </p:sp>
      <p:grpSp>
        <p:nvGrpSpPr>
          <p:cNvPr id="2" name="Group 1"/>
          <p:cNvGrpSpPr/>
          <p:nvPr/>
        </p:nvGrpSpPr>
        <p:grpSpPr>
          <a:xfrm>
            <a:off x="2072883" y="5638800"/>
            <a:ext cx="6537717" cy="1066800"/>
            <a:chOff x="2137970" y="5476875"/>
            <a:chExt cx="6537717" cy="1304925"/>
          </a:xfrm>
        </p:grpSpPr>
        <p:sp>
          <p:nvSpPr>
            <p:cNvPr id="7" name="Rectangle 6"/>
            <p:cNvSpPr>
              <a:spLocks noChangeArrowheads="1"/>
            </p:cNvSpPr>
            <p:nvPr/>
          </p:nvSpPr>
          <p:spPr bwMode="auto">
            <a:xfrm>
              <a:off x="2351087" y="5867400"/>
              <a:ext cx="1295400" cy="91440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2000"/>
                <a:t>Thread 1</a:t>
              </a:r>
            </a:p>
          </p:txBody>
        </p:sp>
        <p:sp>
          <p:nvSpPr>
            <p:cNvPr id="8" name="Rectangle 7"/>
            <p:cNvSpPr>
              <a:spLocks noChangeArrowheads="1"/>
            </p:cNvSpPr>
            <p:nvPr/>
          </p:nvSpPr>
          <p:spPr bwMode="auto">
            <a:xfrm>
              <a:off x="6999287" y="5867400"/>
              <a:ext cx="1295400" cy="914400"/>
            </a:xfrm>
            <a:prstGeom prst="rect">
              <a:avLst/>
            </a:prstGeom>
            <a:solidFill>
              <a:schemeClr val="bg1">
                <a:lumMod val="95000"/>
              </a:schemeClr>
            </a:solidFill>
            <a:ln w="9525">
              <a:solidFill>
                <a:schemeClr val="tx1"/>
              </a:solidFill>
              <a:miter lim="800000"/>
              <a:headEnd/>
              <a:tailEnd/>
            </a:ln>
          </p:spPr>
          <p:txBody>
            <a:bodyPr wrap="none" anchor="ctr"/>
            <a:lstStyle/>
            <a:p>
              <a:pPr algn="ctr" eaLnBrk="0" hangingPunct="0"/>
              <a:r>
                <a:rPr lang="en-US" sz="2000" dirty="0"/>
                <a:t>Thread 2</a:t>
              </a:r>
            </a:p>
          </p:txBody>
        </p:sp>
        <p:sp>
          <p:nvSpPr>
            <p:cNvPr id="9" name="Rectangle 8"/>
            <p:cNvSpPr>
              <a:spLocks noChangeArrowheads="1"/>
            </p:cNvSpPr>
            <p:nvPr/>
          </p:nvSpPr>
          <p:spPr bwMode="auto">
            <a:xfrm>
              <a:off x="4637087" y="5867401"/>
              <a:ext cx="1219200" cy="914399"/>
            </a:xfrm>
            <a:prstGeom prst="rect">
              <a:avLst/>
            </a:prstGeom>
            <a:solidFill>
              <a:srgbClr val="CCECFF"/>
            </a:solidFill>
            <a:ln w="9525">
              <a:solidFill>
                <a:schemeClr val="tx1"/>
              </a:solidFill>
              <a:miter lim="800000"/>
              <a:headEnd/>
              <a:tailEnd/>
            </a:ln>
          </p:spPr>
          <p:txBody>
            <a:bodyPr wrap="none" anchor="ctr"/>
            <a:lstStyle/>
            <a:p>
              <a:pPr algn="ctr" eaLnBrk="0" hangingPunct="0"/>
              <a:r>
                <a:rPr lang="en-US" dirty="0"/>
                <a:t>Hold an </a:t>
              </a:r>
            </a:p>
            <a:p>
              <a:pPr algn="ctr" eaLnBrk="0" hangingPunct="0"/>
              <a:r>
                <a:rPr lang="en-US" dirty="0"/>
                <a:t>Integer</a:t>
              </a:r>
            </a:p>
          </p:txBody>
        </p:sp>
        <p:sp>
          <p:nvSpPr>
            <p:cNvPr id="10" name="Text Box 9"/>
            <p:cNvSpPr txBox="1">
              <a:spLocks noChangeArrowheads="1"/>
            </p:cNvSpPr>
            <p:nvPr/>
          </p:nvSpPr>
          <p:spPr bwMode="auto">
            <a:xfrm>
              <a:off x="4529346" y="5476875"/>
              <a:ext cx="1403141" cy="446838"/>
            </a:xfrm>
            <a:prstGeom prst="rect">
              <a:avLst/>
            </a:prstGeom>
            <a:noFill/>
            <a:ln w="9525">
              <a:noFill/>
              <a:miter lim="800000"/>
              <a:headEnd/>
              <a:tailEnd/>
            </a:ln>
          </p:spPr>
          <p:txBody>
            <a:bodyPr wrap="none">
              <a:spAutoFit/>
            </a:bodyPr>
            <a:lstStyle/>
            <a:p>
              <a:pPr eaLnBrk="0" hangingPunct="0"/>
              <a:r>
                <a:rPr lang="en-US" sz="2000" dirty="0" err="1">
                  <a:solidFill>
                    <a:srgbClr val="0066FF"/>
                  </a:solidFill>
                </a:rPr>
                <a:t>BufferClass</a:t>
              </a:r>
              <a:endParaRPr lang="en-US" sz="2000" dirty="0">
                <a:solidFill>
                  <a:srgbClr val="0066FF"/>
                </a:solidFill>
              </a:endParaRPr>
            </a:p>
          </p:txBody>
        </p:sp>
        <p:sp>
          <p:nvSpPr>
            <p:cNvPr id="11" name="Text Box 10"/>
            <p:cNvSpPr txBox="1">
              <a:spLocks noChangeArrowheads="1"/>
            </p:cNvSpPr>
            <p:nvPr/>
          </p:nvSpPr>
          <p:spPr bwMode="auto">
            <a:xfrm>
              <a:off x="2137970" y="5476875"/>
              <a:ext cx="1813317" cy="489420"/>
            </a:xfrm>
            <a:prstGeom prst="rect">
              <a:avLst/>
            </a:prstGeom>
            <a:noFill/>
            <a:ln w="9525">
              <a:noFill/>
              <a:miter lim="800000"/>
              <a:headEnd/>
              <a:tailEnd/>
            </a:ln>
          </p:spPr>
          <p:txBody>
            <a:bodyPr wrap="none">
              <a:spAutoFit/>
            </a:bodyPr>
            <a:lstStyle/>
            <a:p>
              <a:pPr eaLnBrk="0" hangingPunct="0"/>
              <a:r>
                <a:rPr lang="en-US" sz="2000" dirty="0" err="1">
                  <a:solidFill>
                    <a:srgbClr val="0066FF"/>
                  </a:solidFill>
                </a:rPr>
                <a:t>ProduceInteger</a:t>
              </a:r>
              <a:endParaRPr lang="en-US" sz="2000" dirty="0">
                <a:solidFill>
                  <a:srgbClr val="0066FF"/>
                </a:solidFill>
              </a:endParaRPr>
            </a:p>
          </p:txBody>
        </p:sp>
        <p:sp>
          <p:nvSpPr>
            <p:cNvPr id="12" name="Text Box 11"/>
            <p:cNvSpPr txBox="1">
              <a:spLocks noChangeArrowheads="1"/>
            </p:cNvSpPr>
            <p:nvPr/>
          </p:nvSpPr>
          <p:spPr bwMode="auto">
            <a:xfrm>
              <a:off x="6734130" y="5476875"/>
              <a:ext cx="1941557" cy="489420"/>
            </a:xfrm>
            <a:prstGeom prst="rect">
              <a:avLst/>
            </a:prstGeom>
            <a:noFill/>
            <a:ln w="9525">
              <a:noFill/>
              <a:miter lim="800000"/>
              <a:headEnd/>
              <a:tailEnd/>
            </a:ln>
          </p:spPr>
          <p:txBody>
            <a:bodyPr wrap="none">
              <a:spAutoFit/>
            </a:bodyPr>
            <a:lstStyle/>
            <a:p>
              <a:pPr eaLnBrk="0" hangingPunct="0"/>
              <a:r>
                <a:rPr lang="en-US" sz="2000" dirty="0" err="1">
                  <a:solidFill>
                    <a:srgbClr val="0066FF"/>
                  </a:solidFill>
                </a:rPr>
                <a:t>ConsumeInteger</a:t>
              </a:r>
              <a:endParaRPr lang="en-US" sz="2000" dirty="0">
                <a:solidFill>
                  <a:srgbClr val="0066FF"/>
                </a:solidFill>
              </a:endParaRPr>
            </a:p>
          </p:txBody>
        </p:sp>
        <p:sp>
          <p:nvSpPr>
            <p:cNvPr id="13" name="AutoShape 16"/>
            <p:cNvSpPr>
              <a:spLocks noChangeArrowheads="1"/>
            </p:cNvSpPr>
            <p:nvPr/>
          </p:nvSpPr>
          <p:spPr bwMode="auto">
            <a:xfrm>
              <a:off x="3798887" y="6172200"/>
              <a:ext cx="533400" cy="304800"/>
            </a:xfrm>
            <a:prstGeom prst="rightArrow">
              <a:avLst>
                <a:gd name="adj1" fmla="val 50000"/>
                <a:gd name="adj2" fmla="val 43750"/>
              </a:avLst>
            </a:prstGeom>
            <a:solidFill>
              <a:schemeClr val="bg1"/>
            </a:solidFill>
            <a:ln w="9525">
              <a:solidFill>
                <a:schemeClr val="tx1"/>
              </a:solidFill>
              <a:miter lim="800000"/>
              <a:headEnd/>
              <a:tailEnd/>
            </a:ln>
          </p:spPr>
          <p:txBody>
            <a:bodyPr wrap="none" anchor="ctr"/>
            <a:lstStyle/>
            <a:p>
              <a:pPr eaLnBrk="0" hangingPunct="0"/>
              <a:endParaRPr lang="en-US"/>
            </a:p>
          </p:txBody>
        </p:sp>
        <p:sp>
          <p:nvSpPr>
            <p:cNvPr id="14" name="AutoShape 17"/>
            <p:cNvSpPr>
              <a:spLocks noChangeArrowheads="1"/>
            </p:cNvSpPr>
            <p:nvPr/>
          </p:nvSpPr>
          <p:spPr bwMode="auto">
            <a:xfrm>
              <a:off x="6084887" y="6172200"/>
              <a:ext cx="533400" cy="304800"/>
            </a:xfrm>
            <a:prstGeom prst="rightArrow">
              <a:avLst>
                <a:gd name="adj1" fmla="val 50000"/>
                <a:gd name="adj2" fmla="val 43750"/>
              </a:avLst>
            </a:prstGeom>
            <a:solidFill>
              <a:schemeClr val="bg1"/>
            </a:solidFill>
            <a:ln w="9525">
              <a:solidFill>
                <a:schemeClr val="tx1"/>
              </a:solidFill>
              <a:miter lim="800000"/>
              <a:headEnd/>
              <a:tailEnd/>
            </a:ln>
          </p:spPr>
          <p:txBody>
            <a:bodyPr wrap="none" anchor="ctr"/>
            <a:lstStyle/>
            <a:p>
              <a:pPr eaLnBrk="0" hangingPunct="0"/>
              <a:endParaRPr lang="en-US"/>
            </a:p>
          </p:txBody>
        </p:sp>
      </p:grpSp>
    </p:spTree>
    <p:extLst>
      <p:ext uri="{BB962C8B-B14F-4D97-AF65-F5344CB8AC3E}">
        <p14:creationId xmlns:p14="http://schemas.microsoft.com/office/powerpoint/2010/main" val="37898888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17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anim calcmode="lin" valueType="num">
                                      <p:cBhvr>
                                        <p:cTn id="12" dur="2000" fill="hold"/>
                                        <p:tgtEl>
                                          <p:spTgt spid="2"/>
                                        </p:tgtEl>
                                        <p:attrNameLst>
                                          <p:attrName>ppt_x</p:attrName>
                                        </p:attrNameLst>
                                      </p:cBhvr>
                                      <p:tavLst>
                                        <p:tav tm="0">
                                          <p:val>
                                            <p:strVal val="#ppt_x"/>
                                          </p:val>
                                        </p:tav>
                                        <p:tav tm="100000">
                                          <p:val>
                                            <p:strVal val="#ppt_x"/>
                                          </p:val>
                                        </p:tav>
                                      </p:tavLst>
                                    </p:anim>
                                    <p:anim calcmode="lin" valueType="num">
                                      <p:cBhvr>
                                        <p:cTn id="13" dur="2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p:txBody>
          <a:bodyPr/>
          <a:lstStyle/>
          <a:p>
            <a:pPr>
              <a:defRPr/>
            </a:pPr>
            <a:fld id="{481D1FBB-09B7-48AF-824F-C5BC31639D6C}" type="slidenum">
              <a:rPr lang="en-US" smtClean="0"/>
              <a:pPr>
                <a:defRPr/>
              </a:pPr>
              <a:t>161</a:t>
            </a:fld>
            <a:endParaRPr lang="en-US"/>
          </a:p>
        </p:txBody>
      </p:sp>
      <p:sp>
        <p:nvSpPr>
          <p:cNvPr id="16387" name="Rectangle 2"/>
          <p:cNvSpPr>
            <a:spLocks noGrp="1" noChangeArrowheads="1"/>
          </p:cNvSpPr>
          <p:nvPr>
            <p:ph type="title"/>
          </p:nvPr>
        </p:nvSpPr>
        <p:spPr/>
        <p:txBody>
          <a:bodyPr/>
          <a:lstStyle/>
          <a:p>
            <a:pPr eaLnBrk="1" hangingPunct="1"/>
            <a:r>
              <a:rPr lang="en-US"/>
              <a:t>Consumer Class</a:t>
            </a:r>
          </a:p>
        </p:txBody>
      </p:sp>
      <p:sp>
        <p:nvSpPr>
          <p:cNvPr id="16388" name="Rectangle 3"/>
          <p:cNvSpPr>
            <a:spLocks noGrp="1" noChangeArrowheads="1"/>
          </p:cNvSpPr>
          <p:nvPr>
            <p:ph type="body" idx="1"/>
          </p:nvPr>
        </p:nvSpPr>
        <p:spPr>
          <a:xfrm>
            <a:off x="914400" y="990600"/>
            <a:ext cx="8001000" cy="5715000"/>
          </a:xfrm>
        </p:spPr>
        <p:txBody>
          <a:bodyPr/>
          <a:lstStyle/>
          <a:p>
            <a:pPr marL="339725" indent="-339725" eaLnBrk="1" hangingPunct="1">
              <a:lnSpc>
                <a:spcPct val="70000"/>
              </a:lnSpc>
              <a:buFont typeface="Wingdings" pitchFamily="2" charset="2"/>
              <a:buNone/>
              <a:tabLst>
                <a:tab pos="796925" algn="l"/>
                <a:tab pos="1254125" algn="l"/>
              </a:tabLst>
            </a:pPr>
            <a:r>
              <a:rPr lang="en-US" sz="2400" noProof="1"/>
              <a:t>class ConsumeInteger extends Thread</a:t>
            </a:r>
            <a:r>
              <a:rPr lang="en-US" sz="2400" dirty="0"/>
              <a:t> </a:t>
            </a:r>
            <a:r>
              <a:rPr lang="en-US" sz="2400" noProof="1"/>
              <a:t>{</a:t>
            </a:r>
          </a:p>
          <a:p>
            <a:pPr marL="339725" indent="-339725" eaLnBrk="1" hangingPunct="1">
              <a:lnSpc>
                <a:spcPct val="70000"/>
              </a:lnSpc>
              <a:buFont typeface="Wingdings" pitchFamily="2" charset="2"/>
              <a:buNone/>
              <a:tabLst>
                <a:tab pos="796925" algn="l"/>
                <a:tab pos="1254125" algn="l"/>
              </a:tabLst>
            </a:pPr>
            <a:r>
              <a:rPr lang="en-US" sz="2400" noProof="1"/>
              <a:t>	private BufferClass cBuffer;</a:t>
            </a:r>
          </a:p>
          <a:p>
            <a:pPr marL="339725" indent="-339725" eaLnBrk="1" hangingPunct="1">
              <a:lnSpc>
                <a:spcPct val="70000"/>
              </a:lnSpc>
              <a:buFont typeface="Wingdings" pitchFamily="2" charset="2"/>
              <a:buNone/>
              <a:tabLst>
                <a:tab pos="796925" algn="l"/>
                <a:tab pos="1254125" algn="l"/>
              </a:tabLst>
            </a:pPr>
            <a:r>
              <a:rPr lang="en-US" sz="2400" noProof="1"/>
              <a:t>	public ConsumeInteger(BufferClass h) { cBuffer = h; }</a:t>
            </a:r>
          </a:p>
          <a:p>
            <a:pPr marL="339725" indent="-339725" eaLnBrk="1" hangingPunct="1">
              <a:lnSpc>
                <a:spcPct val="70000"/>
              </a:lnSpc>
              <a:buFont typeface="Wingdings" pitchFamily="2" charset="2"/>
              <a:buNone/>
              <a:tabLst>
                <a:tab pos="796925" algn="l"/>
                <a:tab pos="1254125" algn="l"/>
              </a:tabLst>
            </a:pPr>
            <a:r>
              <a:rPr lang="en-US" sz="2400" noProof="1"/>
              <a:t>	public void run()</a:t>
            </a:r>
            <a:r>
              <a:rPr lang="en-US" sz="2400" dirty="0"/>
              <a:t> </a:t>
            </a:r>
            <a:r>
              <a:rPr lang="en-US" sz="2400" noProof="1"/>
              <a:t>{</a:t>
            </a:r>
          </a:p>
          <a:p>
            <a:pPr marL="339725" indent="-339725" eaLnBrk="1" hangingPunct="1">
              <a:lnSpc>
                <a:spcPct val="70000"/>
              </a:lnSpc>
              <a:buFont typeface="Wingdings" pitchFamily="2" charset="2"/>
              <a:buNone/>
              <a:tabLst>
                <a:tab pos="796925" algn="l"/>
                <a:tab pos="1254125" algn="l"/>
              </a:tabLst>
            </a:pPr>
            <a:r>
              <a:rPr lang="en-US" sz="2400" noProof="1"/>
              <a:t>		int val;</a:t>
            </a:r>
          </a:p>
          <a:p>
            <a:pPr marL="339725" indent="-339725" eaLnBrk="1" hangingPunct="1">
              <a:lnSpc>
                <a:spcPct val="70000"/>
              </a:lnSpc>
              <a:buFont typeface="Wingdings" pitchFamily="2" charset="2"/>
              <a:buNone/>
              <a:tabLst>
                <a:tab pos="796925" algn="l"/>
                <a:tab pos="1254125" algn="l"/>
              </a:tabLst>
            </a:pPr>
            <a:r>
              <a:rPr lang="en-US" sz="2400" noProof="1"/>
              <a:t>		for (int count = 0; count &lt; 10; count++)</a:t>
            </a:r>
            <a:r>
              <a:rPr lang="en-US" sz="2400" dirty="0"/>
              <a:t> </a:t>
            </a:r>
            <a:r>
              <a:rPr lang="en-US" sz="2400" noProof="1"/>
              <a:t>{</a:t>
            </a:r>
          </a:p>
          <a:p>
            <a:pPr marL="339725" indent="-339725" eaLnBrk="1" hangingPunct="1">
              <a:lnSpc>
                <a:spcPct val="70000"/>
              </a:lnSpc>
              <a:buFont typeface="Wingdings" pitchFamily="2" charset="2"/>
              <a:buNone/>
              <a:tabLst>
                <a:tab pos="796925" algn="l"/>
                <a:tab pos="1254125" algn="l"/>
              </a:tabLst>
            </a:pPr>
            <a:r>
              <a:rPr lang="en-US" sz="2400" noProof="1"/>
              <a:t>			try</a:t>
            </a:r>
            <a:r>
              <a:rPr lang="en-US" sz="2400" dirty="0"/>
              <a:t> </a:t>
            </a:r>
            <a:r>
              <a:rPr lang="en-US" sz="2400" noProof="1"/>
              <a:t>{</a:t>
            </a:r>
          </a:p>
          <a:p>
            <a:pPr marL="339725" indent="-339725" eaLnBrk="1" hangingPunct="1">
              <a:lnSpc>
                <a:spcPct val="70000"/>
              </a:lnSpc>
              <a:buFont typeface="Wingdings" pitchFamily="2" charset="2"/>
              <a:buNone/>
              <a:tabLst>
                <a:tab pos="796925" algn="l"/>
                <a:tab pos="1254125" algn="l"/>
              </a:tabLst>
            </a:pPr>
            <a:r>
              <a:rPr lang="en-US" sz="2400" noProof="1"/>
              <a:t>				Thread.sleep((int)(Math.random() * 3000));</a:t>
            </a:r>
          </a:p>
          <a:p>
            <a:pPr marL="339725" indent="-339725" eaLnBrk="1" hangingPunct="1">
              <a:lnSpc>
                <a:spcPct val="70000"/>
              </a:lnSpc>
              <a:buFont typeface="Wingdings" pitchFamily="2" charset="2"/>
              <a:buNone/>
              <a:tabLst>
                <a:tab pos="796925" algn="l"/>
                <a:tab pos="1254125" algn="l"/>
              </a:tabLst>
            </a:pPr>
            <a:r>
              <a:rPr lang="en-US" sz="2400" noProof="1"/>
              <a:t>			}</a:t>
            </a:r>
          </a:p>
          <a:p>
            <a:pPr marL="339725" indent="-339725" eaLnBrk="1" hangingPunct="1">
              <a:lnSpc>
                <a:spcPct val="70000"/>
              </a:lnSpc>
              <a:buFont typeface="Wingdings" pitchFamily="2" charset="2"/>
              <a:buNone/>
              <a:tabLst>
                <a:tab pos="796925" algn="l"/>
                <a:tab pos="1254125" algn="l"/>
              </a:tabLst>
            </a:pPr>
            <a:r>
              <a:rPr lang="en-US" sz="2400" noProof="1"/>
              <a:t>			catch (InterruptedException e)</a:t>
            </a:r>
            <a:r>
              <a:rPr lang="en-US" sz="2400" dirty="0"/>
              <a:t> </a:t>
            </a:r>
            <a:r>
              <a:rPr lang="en-US" sz="2400" noProof="1"/>
              <a:t>{</a:t>
            </a:r>
          </a:p>
          <a:p>
            <a:pPr marL="339725" indent="-339725" eaLnBrk="1" hangingPunct="1">
              <a:lnSpc>
                <a:spcPct val="70000"/>
              </a:lnSpc>
              <a:buFont typeface="Wingdings" pitchFamily="2" charset="2"/>
              <a:buNone/>
              <a:tabLst>
                <a:tab pos="796925" algn="l"/>
                <a:tab pos="1254125" algn="l"/>
              </a:tabLst>
            </a:pPr>
            <a:r>
              <a:rPr lang="en-US" sz="2400" noProof="1"/>
              <a:t>				System.err.println(e.toString());</a:t>
            </a:r>
          </a:p>
          <a:p>
            <a:pPr marL="339725" indent="-339725" eaLnBrk="1" hangingPunct="1">
              <a:lnSpc>
                <a:spcPct val="70000"/>
              </a:lnSpc>
              <a:buFont typeface="Wingdings" pitchFamily="2" charset="2"/>
              <a:buNone/>
              <a:tabLst>
                <a:tab pos="796925" algn="l"/>
                <a:tab pos="1254125" algn="l"/>
              </a:tabLst>
            </a:pPr>
            <a:r>
              <a:rPr lang="en-US" sz="2400" noProof="1"/>
              <a:t>			}</a:t>
            </a:r>
          </a:p>
          <a:p>
            <a:pPr marL="339725" indent="-339725" eaLnBrk="1" hangingPunct="1">
              <a:lnSpc>
                <a:spcPct val="70000"/>
              </a:lnSpc>
              <a:buFont typeface="Wingdings" pitchFamily="2" charset="2"/>
              <a:buNone/>
              <a:tabLst>
                <a:tab pos="796925" algn="l"/>
                <a:tab pos="1254125" algn="l"/>
              </a:tabLst>
            </a:pPr>
            <a:r>
              <a:rPr lang="en-US" sz="2400" noProof="1"/>
              <a:t>			val = cBuffer.getBuffer();</a:t>
            </a:r>
          </a:p>
          <a:p>
            <a:pPr marL="339725" indent="-339725" eaLnBrk="1" hangingPunct="1">
              <a:lnSpc>
                <a:spcPct val="70000"/>
              </a:lnSpc>
              <a:buFont typeface="Wingdings" pitchFamily="2" charset="2"/>
              <a:buNone/>
              <a:tabLst>
                <a:tab pos="796925" algn="l"/>
                <a:tab pos="1254125" algn="l"/>
              </a:tabLst>
            </a:pPr>
            <a:r>
              <a:rPr lang="en-US" sz="2400" noProof="1"/>
              <a:t>			System.out.println("</a:t>
            </a:r>
            <a:r>
              <a:rPr lang="en-US" sz="2400" dirty="0"/>
              <a:t>\t</a:t>
            </a:r>
            <a:r>
              <a:rPr lang="en-US" sz="2400" noProof="1"/>
              <a:t>Consumer retrieved " + val);</a:t>
            </a:r>
          </a:p>
          <a:p>
            <a:pPr marL="339725" indent="-339725" eaLnBrk="1" hangingPunct="1">
              <a:lnSpc>
                <a:spcPct val="70000"/>
              </a:lnSpc>
              <a:buFont typeface="Wingdings" pitchFamily="2" charset="2"/>
              <a:buNone/>
              <a:tabLst>
                <a:tab pos="796925" algn="l"/>
                <a:tab pos="1254125" algn="l"/>
              </a:tabLst>
            </a:pPr>
            <a:r>
              <a:rPr lang="en-US" sz="2400" noProof="1"/>
              <a:t>		}</a:t>
            </a:r>
          </a:p>
          <a:p>
            <a:pPr marL="339725" indent="-339725" eaLnBrk="1" hangingPunct="1">
              <a:lnSpc>
                <a:spcPct val="70000"/>
              </a:lnSpc>
              <a:buFont typeface="Wingdings" pitchFamily="2" charset="2"/>
              <a:buNone/>
              <a:tabLst>
                <a:tab pos="796925" algn="l"/>
                <a:tab pos="1254125" algn="l"/>
              </a:tabLst>
            </a:pPr>
            <a:r>
              <a:rPr lang="en-US" sz="2400" noProof="1"/>
              <a:t>	}</a:t>
            </a:r>
          </a:p>
          <a:p>
            <a:pPr marL="339725" indent="-339725" eaLnBrk="1" hangingPunct="1">
              <a:lnSpc>
                <a:spcPct val="70000"/>
              </a:lnSpc>
              <a:buFont typeface="Wingdings" pitchFamily="2" charset="2"/>
              <a:buNone/>
              <a:tabLst>
                <a:tab pos="796925" algn="l"/>
                <a:tab pos="1254125" algn="l"/>
              </a:tabLst>
            </a:pPr>
            <a:r>
              <a:rPr lang="en-US" sz="2400" noProof="1"/>
              <a:t>}</a:t>
            </a:r>
          </a:p>
        </p:txBody>
      </p:sp>
      <p:sp>
        <p:nvSpPr>
          <p:cNvPr id="5" name="Oval Callout 4"/>
          <p:cNvSpPr>
            <a:spLocks noChangeArrowheads="1"/>
          </p:cNvSpPr>
          <p:nvPr/>
        </p:nvSpPr>
        <p:spPr bwMode="auto">
          <a:xfrm>
            <a:off x="6934200" y="152400"/>
            <a:ext cx="2133600" cy="1143000"/>
          </a:xfrm>
          <a:prstGeom prst="wedgeEllipseCallout">
            <a:avLst>
              <a:gd name="adj1" fmla="val -97607"/>
              <a:gd name="adj2" fmla="val 76800"/>
            </a:avLst>
          </a:prstGeom>
          <a:solidFill>
            <a:schemeClr val="accent1"/>
          </a:solidFill>
          <a:ln w="9525" algn="ctr">
            <a:solidFill>
              <a:schemeClr val="tx1"/>
            </a:solidFill>
            <a:round/>
            <a:headEnd/>
            <a:tailEnd/>
          </a:ln>
        </p:spPr>
        <p:txBody>
          <a:bodyPr/>
          <a:lstStyle/>
          <a:p>
            <a:pPr algn="ctr" eaLnBrk="0" hangingPunct="0"/>
            <a:r>
              <a:rPr lang="en-US"/>
              <a:t>Constructor with a parameter</a:t>
            </a:r>
          </a:p>
        </p:txBody>
      </p:sp>
      <p:grpSp>
        <p:nvGrpSpPr>
          <p:cNvPr id="6" name="Group 5"/>
          <p:cNvGrpSpPr/>
          <p:nvPr/>
        </p:nvGrpSpPr>
        <p:grpSpPr>
          <a:xfrm>
            <a:off x="2149083" y="5715000"/>
            <a:ext cx="6537717" cy="1066800"/>
            <a:chOff x="2137970" y="5476875"/>
            <a:chExt cx="6537717" cy="1304925"/>
          </a:xfrm>
        </p:grpSpPr>
        <p:sp>
          <p:nvSpPr>
            <p:cNvPr id="7" name="Rectangle 6"/>
            <p:cNvSpPr>
              <a:spLocks noChangeArrowheads="1"/>
            </p:cNvSpPr>
            <p:nvPr/>
          </p:nvSpPr>
          <p:spPr bwMode="auto">
            <a:xfrm>
              <a:off x="2351087" y="5867400"/>
              <a:ext cx="1295400" cy="914400"/>
            </a:xfrm>
            <a:prstGeom prst="rect">
              <a:avLst/>
            </a:prstGeom>
            <a:solidFill>
              <a:schemeClr val="bg1">
                <a:lumMod val="95000"/>
              </a:schemeClr>
            </a:solidFill>
            <a:ln w="9525">
              <a:solidFill>
                <a:schemeClr val="tx1"/>
              </a:solidFill>
              <a:miter lim="800000"/>
              <a:headEnd/>
              <a:tailEnd/>
            </a:ln>
          </p:spPr>
          <p:txBody>
            <a:bodyPr wrap="none" anchor="ctr"/>
            <a:lstStyle/>
            <a:p>
              <a:pPr algn="ctr" eaLnBrk="0" hangingPunct="0"/>
              <a:r>
                <a:rPr lang="en-US" sz="2000"/>
                <a:t>Thread 1</a:t>
              </a:r>
            </a:p>
          </p:txBody>
        </p:sp>
        <p:sp>
          <p:nvSpPr>
            <p:cNvPr id="8" name="Rectangle 7"/>
            <p:cNvSpPr>
              <a:spLocks noChangeArrowheads="1"/>
            </p:cNvSpPr>
            <p:nvPr/>
          </p:nvSpPr>
          <p:spPr bwMode="auto">
            <a:xfrm>
              <a:off x="6999287" y="5867400"/>
              <a:ext cx="1295400" cy="91440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2000" dirty="0"/>
                <a:t>Thread 2</a:t>
              </a:r>
            </a:p>
          </p:txBody>
        </p:sp>
        <p:sp>
          <p:nvSpPr>
            <p:cNvPr id="9" name="Rectangle 8"/>
            <p:cNvSpPr>
              <a:spLocks noChangeArrowheads="1"/>
            </p:cNvSpPr>
            <p:nvPr/>
          </p:nvSpPr>
          <p:spPr bwMode="auto">
            <a:xfrm>
              <a:off x="4637087" y="5867401"/>
              <a:ext cx="1219200" cy="914399"/>
            </a:xfrm>
            <a:prstGeom prst="rect">
              <a:avLst/>
            </a:prstGeom>
            <a:solidFill>
              <a:srgbClr val="CCECFF"/>
            </a:solidFill>
            <a:ln w="9525">
              <a:solidFill>
                <a:schemeClr val="tx1"/>
              </a:solidFill>
              <a:miter lim="800000"/>
              <a:headEnd/>
              <a:tailEnd/>
            </a:ln>
          </p:spPr>
          <p:txBody>
            <a:bodyPr wrap="none" anchor="ctr"/>
            <a:lstStyle/>
            <a:p>
              <a:pPr algn="ctr" eaLnBrk="0" hangingPunct="0"/>
              <a:r>
                <a:rPr lang="en-US" dirty="0"/>
                <a:t>Hold an </a:t>
              </a:r>
            </a:p>
            <a:p>
              <a:pPr algn="ctr" eaLnBrk="0" hangingPunct="0"/>
              <a:r>
                <a:rPr lang="en-US" dirty="0"/>
                <a:t>Integer</a:t>
              </a:r>
            </a:p>
          </p:txBody>
        </p:sp>
        <p:sp>
          <p:nvSpPr>
            <p:cNvPr id="10" name="Text Box 9"/>
            <p:cNvSpPr txBox="1">
              <a:spLocks noChangeArrowheads="1"/>
            </p:cNvSpPr>
            <p:nvPr/>
          </p:nvSpPr>
          <p:spPr bwMode="auto">
            <a:xfrm>
              <a:off x="4529346" y="5476875"/>
              <a:ext cx="1403141" cy="446838"/>
            </a:xfrm>
            <a:prstGeom prst="rect">
              <a:avLst/>
            </a:prstGeom>
            <a:noFill/>
            <a:ln w="9525">
              <a:noFill/>
              <a:miter lim="800000"/>
              <a:headEnd/>
              <a:tailEnd/>
            </a:ln>
          </p:spPr>
          <p:txBody>
            <a:bodyPr wrap="none">
              <a:spAutoFit/>
            </a:bodyPr>
            <a:lstStyle/>
            <a:p>
              <a:pPr eaLnBrk="0" hangingPunct="0"/>
              <a:r>
                <a:rPr lang="en-US" sz="2000" dirty="0" err="1">
                  <a:solidFill>
                    <a:srgbClr val="0066FF"/>
                  </a:solidFill>
                </a:rPr>
                <a:t>BufferClass</a:t>
              </a:r>
              <a:endParaRPr lang="en-US" sz="2000" dirty="0">
                <a:solidFill>
                  <a:srgbClr val="0066FF"/>
                </a:solidFill>
              </a:endParaRPr>
            </a:p>
          </p:txBody>
        </p:sp>
        <p:sp>
          <p:nvSpPr>
            <p:cNvPr id="11" name="Text Box 10"/>
            <p:cNvSpPr txBox="1">
              <a:spLocks noChangeArrowheads="1"/>
            </p:cNvSpPr>
            <p:nvPr/>
          </p:nvSpPr>
          <p:spPr bwMode="auto">
            <a:xfrm>
              <a:off x="2137970" y="5476875"/>
              <a:ext cx="1813317" cy="489420"/>
            </a:xfrm>
            <a:prstGeom prst="rect">
              <a:avLst/>
            </a:prstGeom>
            <a:noFill/>
            <a:ln w="9525">
              <a:noFill/>
              <a:miter lim="800000"/>
              <a:headEnd/>
              <a:tailEnd/>
            </a:ln>
          </p:spPr>
          <p:txBody>
            <a:bodyPr wrap="none">
              <a:spAutoFit/>
            </a:bodyPr>
            <a:lstStyle/>
            <a:p>
              <a:pPr eaLnBrk="0" hangingPunct="0"/>
              <a:r>
                <a:rPr lang="en-US" sz="2000" dirty="0" err="1">
                  <a:solidFill>
                    <a:srgbClr val="0066FF"/>
                  </a:solidFill>
                </a:rPr>
                <a:t>ProduceInteger</a:t>
              </a:r>
              <a:endParaRPr lang="en-US" sz="2000" dirty="0">
                <a:solidFill>
                  <a:srgbClr val="0066FF"/>
                </a:solidFill>
              </a:endParaRPr>
            </a:p>
          </p:txBody>
        </p:sp>
        <p:sp>
          <p:nvSpPr>
            <p:cNvPr id="12" name="Text Box 11"/>
            <p:cNvSpPr txBox="1">
              <a:spLocks noChangeArrowheads="1"/>
            </p:cNvSpPr>
            <p:nvPr/>
          </p:nvSpPr>
          <p:spPr bwMode="auto">
            <a:xfrm>
              <a:off x="6734130" y="5476875"/>
              <a:ext cx="1941557" cy="489420"/>
            </a:xfrm>
            <a:prstGeom prst="rect">
              <a:avLst/>
            </a:prstGeom>
            <a:noFill/>
            <a:ln w="9525">
              <a:noFill/>
              <a:miter lim="800000"/>
              <a:headEnd/>
              <a:tailEnd/>
            </a:ln>
          </p:spPr>
          <p:txBody>
            <a:bodyPr wrap="none">
              <a:spAutoFit/>
            </a:bodyPr>
            <a:lstStyle/>
            <a:p>
              <a:pPr eaLnBrk="0" hangingPunct="0"/>
              <a:r>
                <a:rPr lang="en-US" sz="2000" dirty="0" err="1">
                  <a:solidFill>
                    <a:srgbClr val="0066FF"/>
                  </a:solidFill>
                </a:rPr>
                <a:t>ConsumeInteger</a:t>
              </a:r>
              <a:endParaRPr lang="en-US" sz="2000" dirty="0">
                <a:solidFill>
                  <a:srgbClr val="0066FF"/>
                </a:solidFill>
              </a:endParaRPr>
            </a:p>
          </p:txBody>
        </p:sp>
        <p:sp>
          <p:nvSpPr>
            <p:cNvPr id="13" name="AutoShape 16"/>
            <p:cNvSpPr>
              <a:spLocks noChangeArrowheads="1"/>
            </p:cNvSpPr>
            <p:nvPr/>
          </p:nvSpPr>
          <p:spPr bwMode="auto">
            <a:xfrm>
              <a:off x="3798887" y="6172200"/>
              <a:ext cx="533400" cy="304800"/>
            </a:xfrm>
            <a:prstGeom prst="rightArrow">
              <a:avLst>
                <a:gd name="adj1" fmla="val 50000"/>
                <a:gd name="adj2" fmla="val 43750"/>
              </a:avLst>
            </a:prstGeom>
            <a:solidFill>
              <a:schemeClr val="bg1"/>
            </a:solidFill>
            <a:ln w="9525">
              <a:solidFill>
                <a:schemeClr val="tx1"/>
              </a:solidFill>
              <a:miter lim="800000"/>
              <a:headEnd/>
              <a:tailEnd/>
            </a:ln>
          </p:spPr>
          <p:txBody>
            <a:bodyPr wrap="none" anchor="ctr"/>
            <a:lstStyle/>
            <a:p>
              <a:pPr eaLnBrk="0" hangingPunct="0"/>
              <a:endParaRPr lang="en-US"/>
            </a:p>
          </p:txBody>
        </p:sp>
        <p:sp>
          <p:nvSpPr>
            <p:cNvPr id="14" name="AutoShape 17"/>
            <p:cNvSpPr>
              <a:spLocks noChangeArrowheads="1"/>
            </p:cNvSpPr>
            <p:nvPr/>
          </p:nvSpPr>
          <p:spPr bwMode="auto">
            <a:xfrm>
              <a:off x="6084887" y="6172200"/>
              <a:ext cx="533400" cy="304800"/>
            </a:xfrm>
            <a:prstGeom prst="rightArrow">
              <a:avLst>
                <a:gd name="adj1" fmla="val 50000"/>
                <a:gd name="adj2" fmla="val 43750"/>
              </a:avLst>
            </a:prstGeom>
            <a:solidFill>
              <a:schemeClr val="bg1"/>
            </a:solidFill>
            <a:ln w="9525">
              <a:solidFill>
                <a:schemeClr val="tx1"/>
              </a:solidFill>
              <a:miter lim="800000"/>
              <a:headEnd/>
              <a:tailEnd/>
            </a:ln>
          </p:spPr>
          <p:txBody>
            <a:bodyPr wrap="none" anchor="ctr"/>
            <a:lstStyle/>
            <a:p>
              <a:pPr eaLnBrk="0" hangingPunct="0"/>
              <a:endParaRPr lang="en-US"/>
            </a:p>
          </p:txBody>
        </p:sp>
      </p:grpSp>
    </p:spTree>
    <p:extLst>
      <p:ext uri="{BB962C8B-B14F-4D97-AF65-F5344CB8AC3E}">
        <p14:creationId xmlns:p14="http://schemas.microsoft.com/office/powerpoint/2010/main" val="1753983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42" presetClass="entr" presetSubtype="0" fill="hold" nodeType="afterEffect">
                                  <p:stCondLst>
                                    <p:cond delay="17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000"/>
                                        <p:tgtEl>
                                          <p:spTgt spid="6"/>
                                        </p:tgtEl>
                                      </p:cBhvr>
                                    </p:animEffect>
                                    <p:anim calcmode="lin" valueType="num">
                                      <p:cBhvr>
                                        <p:cTn id="12" dur="2000" fill="hold"/>
                                        <p:tgtEl>
                                          <p:spTgt spid="6"/>
                                        </p:tgtEl>
                                        <p:attrNameLst>
                                          <p:attrName>ppt_x</p:attrName>
                                        </p:attrNameLst>
                                      </p:cBhvr>
                                      <p:tavLst>
                                        <p:tav tm="0">
                                          <p:val>
                                            <p:strVal val="#ppt_x"/>
                                          </p:val>
                                        </p:tav>
                                        <p:tav tm="100000">
                                          <p:val>
                                            <p:strVal val="#ppt_x"/>
                                          </p:val>
                                        </p:tav>
                                      </p:tavLst>
                                    </p:anim>
                                    <p:anim calcmode="lin" valueType="num">
                                      <p:cBhvr>
                                        <p:cTn id="13" dur="2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p:txBody>
          <a:bodyPr/>
          <a:lstStyle/>
          <a:p>
            <a:pPr>
              <a:defRPr/>
            </a:pPr>
            <a:fld id="{441498A7-B719-44AC-9BF7-D3FAF6C092A5}" type="slidenum">
              <a:rPr lang="en-US" smtClean="0"/>
              <a:pPr>
                <a:defRPr/>
              </a:pPr>
              <a:t>162</a:t>
            </a:fld>
            <a:endParaRPr lang="en-US"/>
          </a:p>
        </p:txBody>
      </p:sp>
      <p:sp>
        <p:nvSpPr>
          <p:cNvPr id="17411" name="Rectangle 2"/>
          <p:cNvSpPr>
            <a:spLocks noGrp="1" noChangeArrowheads="1"/>
          </p:cNvSpPr>
          <p:nvPr>
            <p:ph type="title"/>
          </p:nvPr>
        </p:nvSpPr>
        <p:spPr/>
        <p:txBody>
          <a:bodyPr/>
          <a:lstStyle/>
          <a:p>
            <a:pPr eaLnBrk="1" hangingPunct="1"/>
            <a:r>
              <a:rPr lang="en-US"/>
              <a:t>Main Program</a:t>
            </a:r>
          </a:p>
        </p:txBody>
      </p:sp>
      <p:sp>
        <p:nvSpPr>
          <p:cNvPr id="17412" name="Rectangle 3"/>
          <p:cNvSpPr>
            <a:spLocks noGrp="1" noChangeArrowheads="1"/>
          </p:cNvSpPr>
          <p:nvPr>
            <p:ph type="body" idx="1"/>
          </p:nvPr>
        </p:nvSpPr>
        <p:spPr>
          <a:xfrm>
            <a:off x="152400" y="1143000"/>
            <a:ext cx="8153400" cy="4800600"/>
          </a:xfrm>
        </p:spPr>
        <p:txBody>
          <a:bodyPr/>
          <a:lstStyle/>
          <a:p>
            <a:pPr marL="339725" indent="-339725" eaLnBrk="1" hangingPunct="1">
              <a:lnSpc>
                <a:spcPct val="80000"/>
              </a:lnSpc>
              <a:buFont typeface="Wingdings" pitchFamily="2" charset="2"/>
              <a:buNone/>
              <a:tabLst>
                <a:tab pos="796925" algn="l"/>
                <a:tab pos="1254125" algn="l"/>
              </a:tabLst>
            </a:pPr>
            <a:r>
              <a:rPr lang="en-US" noProof="1"/>
              <a:t>public class ProducerConsumer</a:t>
            </a:r>
          </a:p>
          <a:p>
            <a:pPr marL="339725" indent="-339725" eaLnBrk="1" hangingPunct="1">
              <a:lnSpc>
                <a:spcPct val="80000"/>
              </a:lnSpc>
              <a:buFont typeface="Wingdings" pitchFamily="2" charset="2"/>
              <a:buNone/>
              <a:tabLst>
                <a:tab pos="796925" algn="l"/>
                <a:tab pos="1254125" algn="l"/>
              </a:tabLst>
            </a:pPr>
            <a:r>
              <a:rPr lang="en-US" noProof="1"/>
              <a:t>{</a:t>
            </a:r>
          </a:p>
          <a:p>
            <a:pPr marL="339725" indent="-339725" eaLnBrk="1" hangingPunct="1">
              <a:lnSpc>
                <a:spcPct val="80000"/>
              </a:lnSpc>
              <a:buFont typeface="Wingdings" pitchFamily="2" charset="2"/>
              <a:buNone/>
              <a:tabLst>
                <a:tab pos="796925" algn="l"/>
                <a:tab pos="1254125" algn="l"/>
              </a:tabLst>
            </a:pPr>
            <a:r>
              <a:rPr lang="en-US" noProof="1"/>
              <a:t>	public static void </a:t>
            </a:r>
            <a:r>
              <a:rPr lang="en-US" noProof="1">
                <a:solidFill>
                  <a:srgbClr val="0033CC"/>
                </a:solidFill>
              </a:rPr>
              <a:t>main</a:t>
            </a:r>
            <a:r>
              <a:rPr lang="en-US" noProof="1"/>
              <a:t>(String args[])</a:t>
            </a:r>
          </a:p>
          <a:p>
            <a:pPr marL="339725" indent="-339725" eaLnBrk="1" hangingPunct="1">
              <a:lnSpc>
                <a:spcPct val="80000"/>
              </a:lnSpc>
              <a:buFont typeface="Wingdings" pitchFamily="2" charset="2"/>
              <a:buNone/>
              <a:tabLst>
                <a:tab pos="796925" algn="l"/>
                <a:tab pos="1254125" algn="l"/>
              </a:tabLst>
            </a:pPr>
            <a:r>
              <a:rPr lang="en-US" noProof="1"/>
              <a:t>	{</a:t>
            </a:r>
          </a:p>
          <a:p>
            <a:pPr marL="339725" indent="-339725" eaLnBrk="1" hangingPunct="1">
              <a:lnSpc>
                <a:spcPct val="80000"/>
              </a:lnSpc>
              <a:buFont typeface="Wingdings" pitchFamily="2" charset="2"/>
              <a:buNone/>
              <a:tabLst>
                <a:tab pos="796925" algn="l"/>
                <a:tab pos="1254125" algn="l"/>
              </a:tabLst>
            </a:pPr>
            <a:r>
              <a:rPr lang="en-US" noProof="1"/>
              <a:t>		BufferClass h = new BufferClass();</a:t>
            </a:r>
          </a:p>
          <a:p>
            <a:pPr marL="339725" indent="-339725" eaLnBrk="1" hangingPunct="1">
              <a:lnSpc>
                <a:spcPct val="80000"/>
              </a:lnSpc>
              <a:buFont typeface="Wingdings" pitchFamily="2" charset="2"/>
              <a:buNone/>
              <a:tabLst>
                <a:tab pos="796925" algn="l"/>
                <a:tab pos="1254125" algn="l"/>
              </a:tabLst>
            </a:pPr>
            <a:r>
              <a:rPr lang="en-US" noProof="1"/>
              <a:t>		ProduceInteger p = new ProduceInteger(h);</a:t>
            </a:r>
          </a:p>
          <a:p>
            <a:pPr marL="339725" indent="-339725" eaLnBrk="1" hangingPunct="1">
              <a:lnSpc>
                <a:spcPct val="80000"/>
              </a:lnSpc>
              <a:buFont typeface="Wingdings" pitchFamily="2" charset="2"/>
              <a:buNone/>
              <a:tabLst>
                <a:tab pos="796925" algn="l"/>
                <a:tab pos="1254125" algn="l"/>
              </a:tabLst>
            </a:pPr>
            <a:r>
              <a:rPr lang="en-US" noProof="1"/>
              <a:t>		ConsumeInteger c = new ConsumeInteger(h);</a:t>
            </a:r>
          </a:p>
          <a:p>
            <a:pPr marL="339725" indent="-339725" eaLnBrk="1" hangingPunct="1">
              <a:lnSpc>
                <a:spcPct val="80000"/>
              </a:lnSpc>
              <a:buFont typeface="Wingdings" pitchFamily="2" charset="2"/>
              <a:buNone/>
              <a:tabLst>
                <a:tab pos="796925" algn="l"/>
                <a:tab pos="1254125" algn="l"/>
              </a:tabLst>
            </a:pPr>
            <a:r>
              <a:rPr lang="en-US" noProof="1"/>
              <a:t>		p.start();</a:t>
            </a:r>
          </a:p>
          <a:p>
            <a:pPr marL="339725" indent="-339725" eaLnBrk="1" hangingPunct="1">
              <a:lnSpc>
                <a:spcPct val="80000"/>
              </a:lnSpc>
              <a:buFont typeface="Wingdings" pitchFamily="2" charset="2"/>
              <a:buNone/>
              <a:tabLst>
                <a:tab pos="796925" algn="l"/>
                <a:tab pos="1254125" algn="l"/>
              </a:tabLst>
            </a:pPr>
            <a:r>
              <a:rPr lang="en-US" dirty="0"/>
              <a:t>		</a:t>
            </a:r>
            <a:r>
              <a:rPr lang="en-US" dirty="0" err="1"/>
              <a:t>p.</a:t>
            </a:r>
            <a:r>
              <a:rPr lang="en-US" dirty="0" err="1">
                <a:solidFill>
                  <a:srgbClr val="990000"/>
                </a:solidFill>
              </a:rPr>
              <a:t>setPriority</a:t>
            </a:r>
            <a:r>
              <a:rPr lang="en-US" dirty="0"/>
              <a:t>(</a:t>
            </a:r>
            <a:r>
              <a:rPr lang="en-US" sz="2400" dirty="0"/>
              <a:t>Thread.NORM_PRIORITY</a:t>
            </a:r>
            <a:r>
              <a:rPr lang="en-US" dirty="0"/>
              <a:t>-1);</a:t>
            </a:r>
            <a:endParaRPr lang="en-US" noProof="1"/>
          </a:p>
          <a:p>
            <a:pPr marL="339725" indent="-339725" eaLnBrk="1" hangingPunct="1">
              <a:lnSpc>
                <a:spcPct val="80000"/>
              </a:lnSpc>
              <a:buFont typeface="Wingdings" pitchFamily="2" charset="2"/>
              <a:buNone/>
              <a:tabLst>
                <a:tab pos="796925" algn="l"/>
                <a:tab pos="1254125" algn="l"/>
              </a:tabLst>
            </a:pPr>
            <a:r>
              <a:rPr lang="en-US" noProof="1"/>
              <a:t>		c.start();</a:t>
            </a:r>
          </a:p>
          <a:p>
            <a:pPr marL="339725" indent="-339725" eaLnBrk="1" hangingPunct="1">
              <a:lnSpc>
                <a:spcPct val="80000"/>
              </a:lnSpc>
              <a:buFont typeface="Wingdings" pitchFamily="2" charset="2"/>
              <a:buNone/>
              <a:tabLst>
                <a:tab pos="796925" algn="l"/>
                <a:tab pos="1254125" algn="l"/>
              </a:tabLst>
            </a:pPr>
            <a:r>
              <a:rPr lang="en-US" dirty="0"/>
              <a:t>		</a:t>
            </a:r>
            <a:r>
              <a:rPr lang="en-US" dirty="0" err="1"/>
              <a:t>c.</a:t>
            </a:r>
            <a:r>
              <a:rPr lang="en-US" dirty="0" err="1">
                <a:solidFill>
                  <a:srgbClr val="990000"/>
                </a:solidFill>
              </a:rPr>
              <a:t>setPriority</a:t>
            </a:r>
            <a:r>
              <a:rPr lang="en-US" dirty="0"/>
              <a:t>(</a:t>
            </a:r>
            <a:r>
              <a:rPr lang="en-US" sz="2400" dirty="0"/>
              <a:t>Thread.NORM_PRIORITY</a:t>
            </a:r>
            <a:r>
              <a:rPr lang="en-US" dirty="0"/>
              <a:t>+1);</a:t>
            </a:r>
            <a:endParaRPr lang="en-US" noProof="1"/>
          </a:p>
          <a:p>
            <a:pPr marL="339725" indent="-339725" eaLnBrk="1" hangingPunct="1">
              <a:lnSpc>
                <a:spcPct val="80000"/>
              </a:lnSpc>
              <a:buFont typeface="Wingdings" pitchFamily="2" charset="2"/>
              <a:buNone/>
              <a:tabLst>
                <a:tab pos="796925" algn="l"/>
                <a:tab pos="1254125" algn="l"/>
              </a:tabLst>
            </a:pPr>
            <a:r>
              <a:rPr lang="en-US" noProof="1"/>
              <a:t>	}</a:t>
            </a:r>
          </a:p>
          <a:p>
            <a:pPr marL="339725" indent="-339725" eaLnBrk="1" hangingPunct="1">
              <a:lnSpc>
                <a:spcPct val="80000"/>
              </a:lnSpc>
              <a:buFont typeface="Wingdings" pitchFamily="2" charset="2"/>
              <a:buNone/>
              <a:tabLst>
                <a:tab pos="796925" algn="l"/>
                <a:tab pos="1254125" algn="l"/>
              </a:tabLst>
            </a:pPr>
            <a:r>
              <a:rPr lang="en-US" noProof="1"/>
              <a:t>}</a:t>
            </a:r>
          </a:p>
        </p:txBody>
      </p:sp>
      <p:sp>
        <p:nvSpPr>
          <p:cNvPr id="5" name="Oval Callout 4"/>
          <p:cNvSpPr>
            <a:spLocks noChangeArrowheads="1"/>
          </p:cNvSpPr>
          <p:nvPr/>
        </p:nvSpPr>
        <p:spPr bwMode="auto">
          <a:xfrm>
            <a:off x="6172200" y="762000"/>
            <a:ext cx="2286000" cy="762000"/>
          </a:xfrm>
          <a:prstGeom prst="wedgeEllipseCallout">
            <a:avLst>
              <a:gd name="adj1" fmla="val -53319"/>
              <a:gd name="adj2" fmla="val 235921"/>
            </a:avLst>
          </a:prstGeom>
          <a:solidFill>
            <a:srgbClr val="FFFFCC"/>
          </a:solidFill>
          <a:ln w="9525" algn="ctr">
            <a:solidFill>
              <a:schemeClr val="tx1"/>
            </a:solidFill>
            <a:round/>
            <a:headEnd/>
            <a:tailEnd/>
          </a:ln>
        </p:spPr>
        <p:txBody>
          <a:bodyPr/>
          <a:lstStyle/>
          <a:p>
            <a:pPr algn="ctr" eaLnBrk="0" hangingPunct="0"/>
            <a:r>
              <a:rPr lang="en-US"/>
              <a:t>Creating the buffer</a:t>
            </a:r>
          </a:p>
        </p:txBody>
      </p:sp>
      <p:sp>
        <p:nvSpPr>
          <p:cNvPr id="6" name="Oval Callout 5"/>
          <p:cNvSpPr>
            <a:spLocks noChangeArrowheads="1"/>
          </p:cNvSpPr>
          <p:nvPr/>
        </p:nvSpPr>
        <p:spPr bwMode="auto">
          <a:xfrm>
            <a:off x="6934200" y="1752600"/>
            <a:ext cx="2209800" cy="1447800"/>
          </a:xfrm>
          <a:prstGeom prst="wedgeEllipseCallout">
            <a:avLst>
              <a:gd name="adj1" fmla="val -50787"/>
              <a:gd name="adj2" fmla="val 57657"/>
            </a:avLst>
          </a:prstGeom>
          <a:solidFill>
            <a:schemeClr val="accent1"/>
          </a:solidFill>
          <a:ln w="9525" algn="ctr">
            <a:solidFill>
              <a:schemeClr val="tx1"/>
            </a:solidFill>
            <a:round/>
            <a:headEnd/>
            <a:tailEnd/>
          </a:ln>
        </p:spPr>
        <p:txBody>
          <a:bodyPr/>
          <a:lstStyle/>
          <a:p>
            <a:pPr algn="ctr" eaLnBrk="0" hangingPunct="0"/>
            <a:r>
              <a:rPr lang="en-US"/>
              <a:t>Creating the producer and passing the buffer to it</a:t>
            </a:r>
          </a:p>
        </p:txBody>
      </p:sp>
      <p:sp>
        <p:nvSpPr>
          <p:cNvPr id="7" name="Oval Callout 6"/>
          <p:cNvSpPr>
            <a:spLocks noChangeArrowheads="1"/>
          </p:cNvSpPr>
          <p:nvPr/>
        </p:nvSpPr>
        <p:spPr bwMode="auto">
          <a:xfrm>
            <a:off x="6858000" y="5029200"/>
            <a:ext cx="2171700" cy="1676400"/>
          </a:xfrm>
          <a:prstGeom prst="wedgeEllipseCallout">
            <a:avLst>
              <a:gd name="adj1" fmla="val -33259"/>
              <a:gd name="adj2" fmla="val -107634"/>
            </a:avLst>
          </a:prstGeom>
          <a:solidFill>
            <a:schemeClr val="accent1"/>
          </a:solidFill>
          <a:ln w="9525" algn="ctr">
            <a:solidFill>
              <a:schemeClr val="tx1"/>
            </a:solidFill>
            <a:round/>
            <a:headEnd/>
            <a:tailEnd/>
          </a:ln>
        </p:spPr>
        <p:txBody>
          <a:bodyPr/>
          <a:lstStyle/>
          <a:p>
            <a:pPr algn="ctr" eaLnBrk="0" hangingPunct="0"/>
            <a:r>
              <a:rPr lang="en-US"/>
              <a:t>Creating the consumer and passing the same buffer to it</a:t>
            </a:r>
          </a:p>
        </p:txBody>
      </p:sp>
      <p:sp>
        <p:nvSpPr>
          <p:cNvPr id="2" name="Rectangular Callout 1"/>
          <p:cNvSpPr/>
          <p:nvPr/>
        </p:nvSpPr>
        <p:spPr bwMode="auto">
          <a:xfrm>
            <a:off x="2209800" y="6019800"/>
            <a:ext cx="4343400" cy="685800"/>
          </a:xfrm>
          <a:prstGeom prst="wedgeRectCallout">
            <a:avLst>
              <a:gd name="adj1" fmla="val -47399"/>
              <a:gd name="adj2" fmla="val -8035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a:lstStyle/>
          <a:p>
            <a:pPr eaLnBrk="0" hangingPunct="0">
              <a:defRPr/>
            </a:pPr>
            <a:r>
              <a:rPr lang="en-US" dirty="0"/>
              <a:t>Priority is not significant in this example, as one thread is blocked while other is running</a:t>
            </a:r>
          </a:p>
        </p:txBody>
      </p:sp>
    </p:spTree>
    <p:extLst>
      <p:ext uri="{BB962C8B-B14F-4D97-AF65-F5344CB8AC3E}">
        <p14:creationId xmlns:p14="http://schemas.microsoft.com/office/powerpoint/2010/main" val="10837903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par>
                          <p:cTn id="17" fill="hold" nodeType="afterGroup">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2"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p:txBody>
          <a:bodyPr/>
          <a:lstStyle/>
          <a:p>
            <a:pPr>
              <a:defRPr/>
            </a:pPr>
            <a:fld id="{11C760A3-EE8D-483E-A266-8C502334574D}" type="slidenum">
              <a:rPr lang="en-US" smtClean="0"/>
              <a:pPr>
                <a:defRPr/>
              </a:pPr>
              <a:t>163</a:t>
            </a:fld>
            <a:endParaRPr lang="en-US"/>
          </a:p>
        </p:txBody>
      </p:sp>
      <p:sp>
        <p:nvSpPr>
          <p:cNvPr id="18435" name="Rectangle 2"/>
          <p:cNvSpPr>
            <a:spLocks noGrp="1" noChangeArrowheads="1"/>
          </p:cNvSpPr>
          <p:nvPr>
            <p:ph type="title"/>
          </p:nvPr>
        </p:nvSpPr>
        <p:spPr/>
        <p:txBody>
          <a:bodyPr/>
          <a:lstStyle/>
          <a:p>
            <a:pPr eaLnBrk="1" hangingPunct="1"/>
            <a:r>
              <a:rPr lang="en-US"/>
              <a:t>What is wrong with the program?</a:t>
            </a:r>
          </a:p>
        </p:txBody>
      </p:sp>
      <p:sp>
        <p:nvSpPr>
          <p:cNvPr id="18436" name="Rectangle 4"/>
          <p:cNvSpPr>
            <a:spLocks noChangeArrowheads="1"/>
          </p:cNvSpPr>
          <p:nvPr/>
        </p:nvSpPr>
        <p:spPr bwMode="auto">
          <a:xfrm>
            <a:off x="1676400" y="1398687"/>
            <a:ext cx="7010400" cy="5078313"/>
          </a:xfrm>
          <a:prstGeom prst="rect">
            <a:avLst/>
          </a:prstGeom>
          <a:noFill/>
          <a:ln w="9525">
            <a:noFill/>
            <a:miter lim="800000"/>
            <a:headEnd/>
            <a:tailEnd/>
          </a:ln>
        </p:spPr>
        <p:txBody>
          <a:bodyPr wrap="square">
            <a:spAutoFit/>
          </a:bodyPr>
          <a:lstStyle/>
          <a:p>
            <a:pPr marL="463550" indent="-463550" eaLnBrk="1" hangingPunct="1">
              <a:lnSpc>
                <a:spcPct val="90000"/>
              </a:lnSpc>
              <a:buFont typeface="Wingdings" pitchFamily="2" charset="2"/>
              <a:buNone/>
              <a:tabLst>
                <a:tab pos="914400" algn="l"/>
                <a:tab pos="1377950" algn="l"/>
                <a:tab pos="4283075" algn="l"/>
              </a:tabLst>
            </a:pPr>
            <a:r>
              <a:rPr lang="en-US" sz="2000" noProof="1"/>
              <a:t>class BufferClass</a:t>
            </a:r>
            <a:r>
              <a:rPr lang="en-US" sz="2000" dirty="0"/>
              <a:t> </a:t>
            </a:r>
            <a:r>
              <a:rPr lang="en-US" sz="2000" noProof="1"/>
              <a:t>{</a:t>
            </a:r>
          </a:p>
          <a:p>
            <a:pPr marL="463550" indent="-463550" eaLnBrk="1" hangingPunct="1">
              <a:lnSpc>
                <a:spcPct val="90000"/>
              </a:lnSpc>
              <a:buFont typeface="Wingdings" pitchFamily="2" charset="2"/>
              <a:buNone/>
              <a:tabLst>
                <a:tab pos="914400" algn="l"/>
                <a:tab pos="1377950" algn="l"/>
                <a:tab pos="4283075" algn="l"/>
              </a:tabLst>
            </a:pPr>
            <a:r>
              <a:rPr lang="en-US" sz="2000" noProof="1"/>
              <a:t>	private int bufferCell = -1;	// buffer for an integer</a:t>
            </a:r>
          </a:p>
          <a:p>
            <a:pPr marL="463550" indent="-463550" eaLnBrk="1" hangingPunct="1">
              <a:lnSpc>
                <a:spcPct val="90000"/>
              </a:lnSpc>
              <a:buFont typeface="Wingdings" pitchFamily="2" charset="2"/>
              <a:buNone/>
              <a:tabLst>
                <a:tab pos="914400" algn="l"/>
                <a:tab pos="1377950" algn="l"/>
                <a:tab pos="4283075" algn="l"/>
              </a:tabLst>
            </a:pPr>
            <a:r>
              <a:rPr lang="en-US" sz="2000" noProof="1"/>
              <a:t>	private boolean </a:t>
            </a:r>
            <a:r>
              <a:rPr lang="en-US" sz="2000" b="1" noProof="1">
                <a:solidFill>
                  <a:schemeClr val="folHlink"/>
                </a:solidFill>
              </a:rPr>
              <a:t>writeable</a:t>
            </a:r>
            <a:r>
              <a:rPr lang="en-US" sz="2000" noProof="1"/>
              <a:t> = true;	// flag</a:t>
            </a:r>
          </a:p>
          <a:p>
            <a:pPr marL="463550" indent="-463550" eaLnBrk="1" hangingPunct="1">
              <a:lnSpc>
                <a:spcPct val="90000"/>
              </a:lnSpc>
              <a:buFont typeface="Wingdings" pitchFamily="2" charset="2"/>
              <a:buNone/>
              <a:tabLst>
                <a:tab pos="914400" algn="l"/>
                <a:tab pos="1377950" algn="l"/>
                <a:tab pos="4283075" algn="l"/>
              </a:tabLst>
            </a:pPr>
            <a:endParaRPr lang="en-US" sz="2000" noProof="1"/>
          </a:p>
          <a:p>
            <a:pPr marL="463550" indent="-463550" eaLnBrk="1" hangingPunct="1">
              <a:lnSpc>
                <a:spcPct val="90000"/>
              </a:lnSpc>
              <a:buFont typeface="Wingdings" pitchFamily="2" charset="2"/>
              <a:buNone/>
              <a:tabLst>
                <a:tab pos="914400" algn="l"/>
                <a:tab pos="1377950" algn="l"/>
                <a:tab pos="4283075" algn="l"/>
              </a:tabLst>
            </a:pPr>
            <a:r>
              <a:rPr lang="en-US" sz="2000" noProof="1"/>
              <a:t>	public void setBuffer(int val)</a:t>
            </a:r>
            <a:r>
              <a:rPr lang="en-US" sz="2000" dirty="0"/>
              <a:t> </a:t>
            </a:r>
            <a:r>
              <a:rPr lang="en-US" sz="2000" noProof="1"/>
              <a:t>{</a:t>
            </a:r>
          </a:p>
          <a:p>
            <a:pPr marL="463550" indent="-463550" eaLnBrk="1" hangingPunct="1">
              <a:lnSpc>
                <a:spcPct val="90000"/>
              </a:lnSpc>
              <a:buFont typeface="Wingdings" pitchFamily="2" charset="2"/>
              <a:buNone/>
              <a:tabLst>
                <a:tab pos="914400" algn="l"/>
                <a:tab pos="1377950" algn="l"/>
                <a:tab pos="4283075" algn="l"/>
              </a:tabLst>
            </a:pPr>
            <a:r>
              <a:rPr lang="en-US" sz="2000" noProof="1"/>
              <a:t>		while (</a:t>
            </a:r>
            <a:r>
              <a:rPr lang="en-US" sz="2000" b="1" noProof="1">
                <a:solidFill>
                  <a:schemeClr val="folHlink"/>
                </a:solidFill>
              </a:rPr>
              <a:t>!writeable</a:t>
            </a:r>
            <a:r>
              <a:rPr lang="en-US" sz="2000" noProof="1"/>
              <a:t>)</a:t>
            </a:r>
            <a:r>
              <a:rPr lang="en-US" sz="2000" dirty="0"/>
              <a:t> </a:t>
            </a:r>
          </a:p>
          <a:p>
            <a:pPr marL="463550" indent="-463550" eaLnBrk="1" hangingPunct="1">
              <a:lnSpc>
                <a:spcPct val="90000"/>
              </a:lnSpc>
              <a:buFont typeface="Wingdings" pitchFamily="2" charset="2"/>
              <a:buNone/>
              <a:tabLst>
                <a:tab pos="914400" algn="l"/>
                <a:tab pos="1377950" algn="l"/>
                <a:tab pos="4283075" algn="l"/>
              </a:tabLst>
            </a:pPr>
            <a:r>
              <a:rPr lang="en-US" sz="2000" noProof="1"/>
              <a:t>		{ }</a:t>
            </a:r>
          </a:p>
          <a:p>
            <a:pPr marL="463550" indent="-463550" eaLnBrk="1" hangingPunct="1">
              <a:lnSpc>
                <a:spcPct val="90000"/>
              </a:lnSpc>
              <a:buFont typeface="Wingdings" pitchFamily="2" charset="2"/>
              <a:buNone/>
              <a:tabLst>
                <a:tab pos="914400" algn="l"/>
                <a:tab pos="1377950" algn="l"/>
                <a:tab pos="4283075" algn="l"/>
              </a:tabLst>
            </a:pPr>
            <a:r>
              <a:rPr lang="en-US" sz="2000" noProof="1"/>
              <a:t>		bufferCell = val;</a:t>
            </a:r>
          </a:p>
          <a:p>
            <a:pPr marL="463550" indent="-463550" eaLnBrk="1" hangingPunct="1">
              <a:lnSpc>
                <a:spcPct val="90000"/>
              </a:lnSpc>
              <a:buFont typeface="Wingdings" pitchFamily="2" charset="2"/>
              <a:buNone/>
              <a:tabLst>
                <a:tab pos="914400" algn="l"/>
                <a:tab pos="1377950" algn="l"/>
                <a:tab pos="4283075" algn="l"/>
              </a:tabLst>
            </a:pPr>
            <a:r>
              <a:rPr lang="en-US" sz="2000" noProof="1"/>
              <a:t>		</a:t>
            </a:r>
            <a:r>
              <a:rPr lang="en-US" sz="2000" b="1" noProof="1">
                <a:solidFill>
                  <a:schemeClr val="folHlink"/>
                </a:solidFill>
              </a:rPr>
              <a:t>writeable</a:t>
            </a:r>
            <a:r>
              <a:rPr lang="en-US" sz="2000" noProof="1"/>
              <a:t> = false;</a:t>
            </a:r>
          </a:p>
          <a:p>
            <a:pPr marL="463550" indent="-463550" eaLnBrk="1" hangingPunct="1">
              <a:lnSpc>
                <a:spcPct val="90000"/>
              </a:lnSpc>
              <a:buFont typeface="Wingdings" pitchFamily="2" charset="2"/>
              <a:buNone/>
              <a:tabLst>
                <a:tab pos="914400" algn="l"/>
                <a:tab pos="1377950" algn="l"/>
                <a:tab pos="4283075" algn="l"/>
              </a:tabLst>
            </a:pPr>
            <a:r>
              <a:rPr lang="en-US" sz="2000" noProof="1"/>
              <a:t>	}</a:t>
            </a:r>
          </a:p>
          <a:p>
            <a:pPr marL="463550" indent="-463550" eaLnBrk="1" hangingPunct="1">
              <a:lnSpc>
                <a:spcPct val="90000"/>
              </a:lnSpc>
              <a:buFont typeface="Wingdings" pitchFamily="2" charset="2"/>
              <a:buNone/>
              <a:tabLst>
                <a:tab pos="914400" algn="l"/>
                <a:tab pos="1377950" algn="l"/>
                <a:tab pos="4283075" algn="l"/>
              </a:tabLst>
            </a:pPr>
            <a:endParaRPr lang="en-US" sz="2000" noProof="1"/>
          </a:p>
          <a:p>
            <a:pPr marL="463550" indent="-463550" eaLnBrk="1" hangingPunct="1">
              <a:lnSpc>
                <a:spcPct val="90000"/>
              </a:lnSpc>
              <a:buFont typeface="Wingdings" pitchFamily="2" charset="2"/>
              <a:buNone/>
              <a:tabLst>
                <a:tab pos="914400" algn="l"/>
                <a:tab pos="1377950" algn="l"/>
                <a:tab pos="4283075" algn="l"/>
              </a:tabLst>
            </a:pPr>
            <a:r>
              <a:rPr lang="en-US" sz="2000" noProof="1"/>
              <a:t>	public int getBuffer()</a:t>
            </a:r>
            <a:r>
              <a:rPr lang="en-US" sz="2000" dirty="0"/>
              <a:t> </a:t>
            </a:r>
            <a:r>
              <a:rPr lang="en-US" sz="2000" noProof="1"/>
              <a:t>{</a:t>
            </a:r>
          </a:p>
          <a:p>
            <a:pPr marL="463550" indent="-463550" eaLnBrk="1" hangingPunct="1">
              <a:lnSpc>
                <a:spcPct val="90000"/>
              </a:lnSpc>
              <a:buFont typeface="Wingdings" pitchFamily="2" charset="2"/>
              <a:buNone/>
              <a:tabLst>
                <a:tab pos="914400" algn="l"/>
                <a:tab pos="1377950" algn="l"/>
                <a:tab pos="4283075" algn="l"/>
              </a:tabLst>
            </a:pPr>
            <a:r>
              <a:rPr lang="en-US" sz="2000" noProof="1"/>
              <a:t>		while (</a:t>
            </a:r>
            <a:r>
              <a:rPr lang="en-US" sz="2000" b="1" noProof="1">
                <a:solidFill>
                  <a:schemeClr val="folHlink"/>
                </a:solidFill>
              </a:rPr>
              <a:t>writeable</a:t>
            </a:r>
            <a:r>
              <a:rPr lang="en-US" sz="2000" noProof="1"/>
              <a:t>)</a:t>
            </a:r>
            <a:r>
              <a:rPr lang="en-US" sz="2000" dirty="0"/>
              <a:t> </a:t>
            </a:r>
          </a:p>
          <a:p>
            <a:pPr marL="463550" indent="-463550" eaLnBrk="1" hangingPunct="1">
              <a:lnSpc>
                <a:spcPct val="90000"/>
              </a:lnSpc>
              <a:buFont typeface="Wingdings" pitchFamily="2" charset="2"/>
              <a:buNone/>
              <a:tabLst>
                <a:tab pos="914400" algn="l"/>
                <a:tab pos="1377950" algn="l"/>
                <a:tab pos="4283075" algn="l"/>
              </a:tabLst>
            </a:pPr>
            <a:r>
              <a:rPr lang="en-US" sz="2000" noProof="1"/>
              <a:t>		{ }</a:t>
            </a:r>
          </a:p>
          <a:p>
            <a:pPr marL="463550" indent="-463550" eaLnBrk="1" hangingPunct="1">
              <a:lnSpc>
                <a:spcPct val="90000"/>
              </a:lnSpc>
              <a:buFont typeface="Wingdings" pitchFamily="2" charset="2"/>
              <a:buNone/>
              <a:tabLst>
                <a:tab pos="914400" algn="l"/>
                <a:tab pos="1377950" algn="l"/>
                <a:tab pos="4283075" algn="l"/>
              </a:tabLst>
            </a:pPr>
            <a:r>
              <a:rPr lang="en-US" sz="2000" noProof="1"/>
              <a:t>		</a:t>
            </a:r>
            <a:r>
              <a:rPr lang="en-US" sz="2000" b="1" noProof="1">
                <a:solidFill>
                  <a:schemeClr val="folHlink"/>
                </a:solidFill>
              </a:rPr>
              <a:t>writeable</a:t>
            </a:r>
            <a:r>
              <a:rPr lang="en-US" sz="2000" noProof="1"/>
              <a:t> = true;</a:t>
            </a:r>
          </a:p>
          <a:p>
            <a:pPr marL="463550" indent="-463550" eaLnBrk="1" hangingPunct="1">
              <a:lnSpc>
                <a:spcPct val="90000"/>
              </a:lnSpc>
              <a:buFont typeface="Wingdings" pitchFamily="2" charset="2"/>
              <a:buNone/>
              <a:tabLst>
                <a:tab pos="914400" algn="l"/>
                <a:tab pos="1377950" algn="l"/>
                <a:tab pos="4283075" algn="l"/>
              </a:tabLst>
            </a:pPr>
            <a:r>
              <a:rPr lang="en-US" sz="2000" noProof="1"/>
              <a:t>		return bufferCell;</a:t>
            </a:r>
          </a:p>
          <a:p>
            <a:pPr marL="463550" indent="-463550" eaLnBrk="1" hangingPunct="1">
              <a:lnSpc>
                <a:spcPct val="90000"/>
              </a:lnSpc>
              <a:buFont typeface="Wingdings" pitchFamily="2" charset="2"/>
              <a:buNone/>
              <a:tabLst>
                <a:tab pos="914400" algn="l"/>
                <a:tab pos="1377950" algn="l"/>
                <a:tab pos="4283075" algn="l"/>
              </a:tabLst>
            </a:pPr>
            <a:r>
              <a:rPr lang="en-US" sz="2000" noProof="1"/>
              <a:t>	}</a:t>
            </a:r>
          </a:p>
          <a:p>
            <a:pPr marL="463550" indent="-463550" eaLnBrk="1" hangingPunct="1">
              <a:lnSpc>
                <a:spcPct val="90000"/>
              </a:lnSpc>
              <a:buFont typeface="Wingdings" pitchFamily="2" charset="2"/>
              <a:buNone/>
              <a:tabLst>
                <a:tab pos="914400" algn="l"/>
                <a:tab pos="1377950" algn="l"/>
                <a:tab pos="4283075" algn="l"/>
              </a:tabLst>
            </a:pPr>
            <a:r>
              <a:rPr lang="en-US" sz="2000" noProof="1"/>
              <a:t>}</a:t>
            </a:r>
          </a:p>
        </p:txBody>
      </p:sp>
      <p:sp>
        <p:nvSpPr>
          <p:cNvPr id="6" name="Rounded Rectangular Callout 5"/>
          <p:cNvSpPr>
            <a:spLocks noChangeArrowheads="1"/>
          </p:cNvSpPr>
          <p:nvPr/>
        </p:nvSpPr>
        <p:spPr bwMode="auto">
          <a:xfrm>
            <a:off x="5867400" y="3048000"/>
            <a:ext cx="1447800" cy="495300"/>
          </a:xfrm>
          <a:prstGeom prst="wedgeRoundRectCallout">
            <a:avLst>
              <a:gd name="adj1" fmla="val -197516"/>
              <a:gd name="adj2" fmla="val -29716"/>
              <a:gd name="adj3" fmla="val 16667"/>
            </a:avLst>
          </a:prstGeom>
          <a:solidFill>
            <a:srgbClr val="FFFFCC"/>
          </a:solidFill>
          <a:ln w="9525" algn="ctr">
            <a:solidFill>
              <a:schemeClr val="tx1"/>
            </a:solidFill>
            <a:round/>
            <a:headEnd/>
            <a:tailEnd/>
          </a:ln>
        </p:spPr>
        <p:txBody>
          <a:bodyPr/>
          <a:lstStyle/>
          <a:p>
            <a:pPr eaLnBrk="0" hangingPunct="0"/>
            <a:r>
              <a:rPr lang="en-US" dirty="0"/>
              <a:t>Not efficient</a:t>
            </a:r>
          </a:p>
        </p:txBody>
      </p:sp>
      <p:sp>
        <p:nvSpPr>
          <p:cNvPr id="7" name="Rounded Rectangular Callout 6"/>
          <p:cNvSpPr>
            <a:spLocks noChangeArrowheads="1"/>
          </p:cNvSpPr>
          <p:nvPr/>
        </p:nvSpPr>
        <p:spPr bwMode="auto">
          <a:xfrm>
            <a:off x="5856270" y="5056287"/>
            <a:ext cx="1447800" cy="495300"/>
          </a:xfrm>
          <a:prstGeom prst="wedgeRoundRectCallout">
            <a:avLst>
              <a:gd name="adj1" fmla="val -192873"/>
              <a:gd name="adj2" fmla="val -36445"/>
              <a:gd name="adj3" fmla="val 16667"/>
            </a:avLst>
          </a:prstGeom>
          <a:solidFill>
            <a:srgbClr val="FFFFCC"/>
          </a:solidFill>
          <a:ln w="9525" algn="ctr">
            <a:solidFill>
              <a:schemeClr val="tx1"/>
            </a:solidFill>
            <a:round/>
            <a:headEnd/>
            <a:tailEnd/>
          </a:ln>
        </p:spPr>
        <p:txBody>
          <a:bodyPr/>
          <a:lstStyle/>
          <a:p>
            <a:pPr eaLnBrk="0" hangingPunct="0"/>
            <a:r>
              <a:rPr lang="en-US" dirty="0"/>
              <a:t>Not efficient</a:t>
            </a:r>
          </a:p>
        </p:txBody>
      </p:sp>
      <p:sp>
        <p:nvSpPr>
          <p:cNvPr id="9" name="Right Arrow 8"/>
          <p:cNvSpPr>
            <a:spLocks noChangeArrowheads="1"/>
          </p:cNvSpPr>
          <p:nvPr/>
        </p:nvSpPr>
        <p:spPr bwMode="auto">
          <a:xfrm>
            <a:off x="1447800" y="3311179"/>
            <a:ext cx="1066800" cy="609600"/>
          </a:xfrm>
          <a:prstGeom prst="rightArrow">
            <a:avLst>
              <a:gd name="adj1" fmla="val 50000"/>
              <a:gd name="adj2" fmla="val 49997"/>
            </a:avLst>
          </a:prstGeom>
          <a:solidFill>
            <a:srgbClr val="C00000"/>
          </a:solidFill>
          <a:ln w="9525" algn="ctr">
            <a:solidFill>
              <a:schemeClr val="tx1"/>
            </a:solidFill>
            <a:round/>
            <a:headEnd/>
            <a:tailEnd/>
          </a:ln>
        </p:spPr>
        <p:txBody>
          <a:bodyPr/>
          <a:lstStyle/>
          <a:p>
            <a:pPr eaLnBrk="0" hangingPunct="0">
              <a:lnSpc>
                <a:spcPts val="1800"/>
              </a:lnSpc>
            </a:pPr>
            <a:r>
              <a:rPr lang="en-US" sz="1600" dirty="0">
                <a:solidFill>
                  <a:schemeClr val="bg1"/>
                </a:solidFill>
              </a:rPr>
              <a:t>interrupt</a:t>
            </a:r>
          </a:p>
        </p:txBody>
      </p:sp>
      <p:sp>
        <p:nvSpPr>
          <p:cNvPr id="8" name="Right Arrow 7"/>
          <p:cNvSpPr>
            <a:spLocks noChangeArrowheads="1"/>
          </p:cNvSpPr>
          <p:nvPr/>
        </p:nvSpPr>
        <p:spPr bwMode="auto">
          <a:xfrm>
            <a:off x="1524000" y="5284887"/>
            <a:ext cx="1066800" cy="609600"/>
          </a:xfrm>
          <a:prstGeom prst="rightArrow">
            <a:avLst>
              <a:gd name="adj1" fmla="val 50000"/>
              <a:gd name="adj2" fmla="val 49997"/>
            </a:avLst>
          </a:prstGeom>
          <a:solidFill>
            <a:srgbClr val="C00000"/>
          </a:solidFill>
          <a:ln w="9525" algn="ctr">
            <a:solidFill>
              <a:schemeClr val="tx1"/>
            </a:solidFill>
            <a:round/>
            <a:headEnd/>
            <a:tailEnd/>
          </a:ln>
        </p:spPr>
        <p:txBody>
          <a:bodyPr/>
          <a:lstStyle/>
          <a:p>
            <a:pPr eaLnBrk="0" hangingPunct="0">
              <a:lnSpc>
                <a:spcPts val="1800"/>
              </a:lnSpc>
            </a:pPr>
            <a:r>
              <a:rPr lang="en-US" sz="1600" dirty="0">
                <a:solidFill>
                  <a:schemeClr val="bg1"/>
                </a:solidFill>
              </a:rPr>
              <a:t>interrupt</a:t>
            </a:r>
          </a:p>
        </p:txBody>
      </p:sp>
    </p:spTree>
    <p:extLst>
      <p:ext uri="{BB962C8B-B14F-4D97-AF65-F5344CB8AC3E}">
        <p14:creationId xmlns:p14="http://schemas.microsoft.com/office/powerpoint/2010/main" val="1078166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grpId="0" nodeType="clickEffect">
                                  <p:stCondLst>
                                    <p:cond delay="0"/>
                                  </p:stCondLst>
                                  <p:iterate type="lt">
                                    <p:tmPct val="5000"/>
                                  </p:iterate>
                                  <p:childTnLst>
                                    <p:set>
                                      <p:cBhvr>
                                        <p:cTn id="15" dur="1" fill="hold">
                                          <p:stCondLst>
                                            <p:cond delay="0"/>
                                          </p:stCondLst>
                                        </p:cTn>
                                        <p:tgtEl>
                                          <p:spTgt spid="9"/>
                                        </p:tgtEl>
                                        <p:attrNameLst>
                                          <p:attrName>style.visibility</p:attrName>
                                        </p:attrNameLst>
                                      </p:cBhvr>
                                      <p:to>
                                        <p:strVal val="visible"/>
                                      </p:to>
                                    </p:set>
                                    <p:anim calcmode="lin" valueType="num">
                                      <p:cBhvr>
                                        <p:cTn id="16" dur="1000" fill="hold"/>
                                        <p:tgtEl>
                                          <p:spTgt spid="9"/>
                                        </p:tgtEl>
                                        <p:attrNameLst>
                                          <p:attrName>ppt_w</p:attrName>
                                        </p:attrNameLst>
                                      </p:cBhvr>
                                      <p:tavLst>
                                        <p:tav tm="0">
                                          <p:val>
                                            <p:fltVal val="0"/>
                                          </p:val>
                                        </p:tav>
                                        <p:tav tm="100000">
                                          <p:val>
                                            <p:strVal val="#ppt_w"/>
                                          </p:val>
                                        </p:tav>
                                      </p:tavLst>
                                    </p:anim>
                                    <p:anim calcmode="lin" valueType="num">
                                      <p:cBhvr>
                                        <p:cTn id="17" dur="1000" fill="hold"/>
                                        <p:tgtEl>
                                          <p:spTgt spid="9"/>
                                        </p:tgtEl>
                                        <p:attrNameLst>
                                          <p:attrName>ppt_h</p:attrName>
                                        </p:attrNameLst>
                                      </p:cBhvr>
                                      <p:tavLst>
                                        <p:tav tm="0">
                                          <p:val>
                                            <p:fltVal val="0"/>
                                          </p:val>
                                        </p:tav>
                                        <p:tav tm="100000">
                                          <p:val>
                                            <p:strVal val="#ppt_h"/>
                                          </p:val>
                                        </p:tav>
                                      </p:tavLst>
                                    </p:anim>
                                    <p:anim calcmode="lin" valueType="num">
                                      <p:cBhvr>
                                        <p:cTn id="18" dur="1000" fill="hold"/>
                                        <p:tgtEl>
                                          <p:spTgt spid="9"/>
                                        </p:tgtEl>
                                        <p:attrNameLst>
                                          <p:attrName>style.rotation</p:attrName>
                                        </p:attrNameLst>
                                      </p:cBhvr>
                                      <p:tavLst>
                                        <p:tav tm="0">
                                          <p:val>
                                            <p:fltVal val="90"/>
                                          </p:val>
                                        </p:tav>
                                        <p:tav tm="100000">
                                          <p:val>
                                            <p:fltVal val="0"/>
                                          </p:val>
                                        </p:tav>
                                      </p:tavLst>
                                    </p:anim>
                                    <p:animEffect transition="in" filter="fade">
                                      <p:cBhvr>
                                        <p:cTn id="19" dur="1000"/>
                                        <p:tgtEl>
                                          <p:spTgt spid="9"/>
                                        </p:tgtEl>
                                      </p:cBhvr>
                                    </p:animEffect>
                                  </p:childTnLst>
                                </p:cTn>
                              </p:par>
                            </p:childTnLst>
                          </p:cTn>
                        </p:par>
                        <p:par>
                          <p:cTn id="20" fill="hold">
                            <p:stCondLst>
                              <p:cond delay="1400"/>
                            </p:stCondLst>
                            <p:childTnLst>
                              <p:par>
                                <p:cTn id="21" presetID="31" presetClass="entr" presetSubtype="0" fill="hold" grpId="0" nodeType="afterEffect">
                                  <p:stCondLst>
                                    <p:cond delay="0"/>
                                  </p:stCondLst>
                                  <p:iterate type="lt">
                                    <p:tmPct val="5000"/>
                                  </p:iterate>
                                  <p:childTnLst>
                                    <p:set>
                                      <p:cBhvr>
                                        <p:cTn id="22" dur="1" fill="hold">
                                          <p:stCondLst>
                                            <p:cond delay="0"/>
                                          </p:stCondLst>
                                        </p:cTn>
                                        <p:tgtEl>
                                          <p:spTgt spid="8"/>
                                        </p:tgtEl>
                                        <p:attrNameLst>
                                          <p:attrName>style.visibility</p:attrName>
                                        </p:attrNameLst>
                                      </p:cBhvr>
                                      <p:to>
                                        <p:strVal val="visible"/>
                                      </p:to>
                                    </p:set>
                                    <p:anim calcmode="lin" valueType="num">
                                      <p:cBhvr>
                                        <p:cTn id="23" dur="1000" fill="hold"/>
                                        <p:tgtEl>
                                          <p:spTgt spid="8"/>
                                        </p:tgtEl>
                                        <p:attrNameLst>
                                          <p:attrName>ppt_w</p:attrName>
                                        </p:attrNameLst>
                                      </p:cBhvr>
                                      <p:tavLst>
                                        <p:tav tm="0">
                                          <p:val>
                                            <p:fltVal val="0"/>
                                          </p:val>
                                        </p:tav>
                                        <p:tav tm="100000">
                                          <p:val>
                                            <p:strVal val="#ppt_w"/>
                                          </p:val>
                                        </p:tav>
                                      </p:tavLst>
                                    </p:anim>
                                    <p:anim calcmode="lin" valueType="num">
                                      <p:cBhvr>
                                        <p:cTn id="24" dur="1000" fill="hold"/>
                                        <p:tgtEl>
                                          <p:spTgt spid="8"/>
                                        </p:tgtEl>
                                        <p:attrNameLst>
                                          <p:attrName>ppt_h</p:attrName>
                                        </p:attrNameLst>
                                      </p:cBhvr>
                                      <p:tavLst>
                                        <p:tav tm="0">
                                          <p:val>
                                            <p:fltVal val="0"/>
                                          </p:val>
                                        </p:tav>
                                        <p:tav tm="100000">
                                          <p:val>
                                            <p:strVal val="#ppt_h"/>
                                          </p:val>
                                        </p:tav>
                                      </p:tavLst>
                                    </p:anim>
                                    <p:anim calcmode="lin" valueType="num">
                                      <p:cBhvr>
                                        <p:cTn id="25" dur="1000" fill="hold"/>
                                        <p:tgtEl>
                                          <p:spTgt spid="8"/>
                                        </p:tgtEl>
                                        <p:attrNameLst>
                                          <p:attrName>style.rotation</p:attrName>
                                        </p:attrNameLst>
                                      </p:cBhvr>
                                      <p:tavLst>
                                        <p:tav tm="0">
                                          <p:val>
                                            <p:fltVal val="90"/>
                                          </p:val>
                                        </p:tav>
                                        <p:tav tm="100000">
                                          <p:val>
                                            <p:fltVal val="0"/>
                                          </p:val>
                                        </p:tav>
                                      </p:tavLst>
                                    </p:anim>
                                    <p:animEffect transition="in" filter="fade">
                                      <p:cBhvr>
                                        <p:cTn id="2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8"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p:txBody>
          <a:bodyPr/>
          <a:lstStyle/>
          <a:p>
            <a:pPr>
              <a:defRPr/>
            </a:pPr>
            <a:fld id="{193029A3-5721-4A51-A14E-33ECC671B66E}" type="slidenum">
              <a:rPr lang="en-US" smtClean="0"/>
              <a:pPr>
                <a:defRPr/>
              </a:pPr>
              <a:t>164</a:t>
            </a:fld>
            <a:endParaRPr lang="en-US"/>
          </a:p>
        </p:txBody>
      </p:sp>
      <p:sp>
        <p:nvSpPr>
          <p:cNvPr id="19459" name="Rectangle 2"/>
          <p:cNvSpPr>
            <a:spLocks noGrp="1" noChangeArrowheads="1"/>
          </p:cNvSpPr>
          <p:nvPr>
            <p:ph type="title"/>
          </p:nvPr>
        </p:nvSpPr>
        <p:spPr>
          <a:xfrm>
            <a:off x="1143000" y="152400"/>
            <a:ext cx="7620000" cy="515938"/>
          </a:xfrm>
        </p:spPr>
        <p:txBody>
          <a:bodyPr lIns="0" tIns="0" rIns="0" bIns="0" anchor="ctr"/>
          <a:lstStyle/>
          <a:p>
            <a:pPr algn="ctr" eaLnBrk="1" hangingPunct="1"/>
            <a:r>
              <a:rPr lang="en-GB" dirty="0">
                <a:highlight>
                  <a:srgbClr val="FFFF00"/>
                </a:highlight>
              </a:rPr>
              <a:t>Synchronized Method and Statement</a:t>
            </a:r>
          </a:p>
        </p:txBody>
      </p:sp>
      <p:sp>
        <p:nvSpPr>
          <p:cNvPr id="19460" name="Text Box 3"/>
          <p:cNvSpPr txBox="1">
            <a:spLocks noChangeArrowheads="1"/>
          </p:cNvSpPr>
          <p:nvPr/>
        </p:nvSpPr>
        <p:spPr bwMode="auto">
          <a:xfrm>
            <a:off x="1511300" y="990600"/>
            <a:ext cx="7099300" cy="5638800"/>
          </a:xfrm>
          <a:prstGeom prst="rect">
            <a:avLst/>
          </a:prstGeom>
          <a:noFill/>
          <a:ln w="9525">
            <a:noFill/>
            <a:miter lim="800000"/>
            <a:headEnd/>
            <a:tailEnd/>
          </a:ln>
        </p:spPr>
        <p:txBody>
          <a:bodyPr lIns="0" tIns="0" rIns="0" bIns="0" anchor="ctr"/>
          <a:lstStyle/>
          <a:p>
            <a:pPr marL="339725" indent="-339725" defTabSz="828675" eaLnBrk="0" hangingPunct="0">
              <a:lnSpc>
                <a:spcPct val="105000"/>
              </a:lnSpc>
              <a:buClr>
                <a:srgbClr val="000000"/>
              </a:buClr>
              <a:buSzPct val="75000"/>
              <a:buFont typeface="Times New Roman;Times"/>
              <a:buChar char="•"/>
              <a:tabLst>
                <a:tab pos="657225" algn="l"/>
                <a:tab pos="1312863" algn="l"/>
                <a:tab pos="1970088" algn="l"/>
                <a:tab pos="2627313" algn="l"/>
                <a:tab pos="3282950" algn="l"/>
                <a:tab pos="3940175" algn="l"/>
                <a:tab pos="4595813" algn="l"/>
                <a:tab pos="5253038" algn="l"/>
                <a:tab pos="5910263" algn="l"/>
                <a:tab pos="6565900" algn="l"/>
                <a:tab pos="7223125" algn="l"/>
              </a:tabLst>
            </a:pPr>
            <a:r>
              <a:rPr lang="en-GB" sz="2900" dirty="0"/>
              <a:t>Synchronized method -- simpler:  </a:t>
            </a:r>
            <a:endParaRPr lang="en-GB" sz="2200" dirty="0">
              <a:latin typeface="Courier New" pitchFamily="49" charset="0"/>
            </a:endParaRPr>
          </a:p>
          <a:p>
            <a:pPr marL="339725" indent="-339725" defTabSz="828675" eaLnBrk="0" hangingPunct="0">
              <a:lnSpc>
                <a:spcPct val="105000"/>
              </a:lnSpc>
              <a:tabLst>
                <a:tab pos="657225" algn="l"/>
                <a:tab pos="1312863" algn="l"/>
                <a:tab pos="1970088" algn="l"/>
                <a:tab pos="2627313" algn="l"/>
                <a:tab pos="3282950" algn="l"/>
                <a:tab pos="3940175" algn="l"/>
                <a:tab pos="4595813" algn="l"/>
                <a:tab pos="5253038" algn="l"/>
                <a:tab pos="5910263" algn="l"/>
                <a:tab pos="6565900" algn="l"/>
                <a:tab pos="7223125" algn="l"/>
              </a:tabLst>
            </a:pPr>
            <a:r>
              <a:rPr lang="en-GB" sz="2200" dirty="0">
                <a:latin typeface="Courier New" pitchFamily="49" charset="0"/>
              </a:rPr>
              <a:t>	class </a:t>
            </a:r>
            <a:r>
              <a:rPr lang="en-GB" sz="2200" dirty="0" err="1">
                <a:latin typeface="Courier New" pitchFamily="49" charset="0"/>
              </a:rPr>
              <a:t>MyClass</a:t>
            </a:r>
            <a:r>
              <a:rPr lang="en-GB" sz="2200" dirty="0">
                <a:latin typeface="Courier New" pitchFamily="49" charset="0"/>
              </a:rPr>
              <a:t>{</a:t>
            </a:r>
            <a:r>
              <a:rPr lang="en-GB" sz="2200" dirty="0"/>
              <a:t> </a:t>
            </a:r>
            <a:br>
              <a:rPr lang="en-GB" sz="2200" dirty="0"/>
            </a:br>
            <a:r>
              <a:rPr lang="en-GB" sz="2200" dirty="0"/>
              <a:t>    </a:t>
            </a:r>
            <a:r>
              <a:rPr lang="en-GB" sz="2200" b="1" dirty="0">
                <a:solidFill>
                  <a:schemeClr val="folHlink"/>
                </a:solidFill>
                <a:latin typeface="Courier New" pitchFamily="49" charset="0"/>
              </a:rPr>
              <a:t>synchronized</a:t>
            </a:r>
            <a:r>
              <a:rPr lang="en-GB" sz="2200" dirty="0">
                <a:latin typeface="Courier New" pitchFamily="49" charset="0"/>
              </a:rPr>
              <a:t> void </a:t>
            </a:r>
            <a:r>
              <a:rPr lang="en-GB" sz="2200" dirty="0" err="1">
                <a:latin typeface="Courier New" pitchFamily="49" charset="0"/>
              </a:rPr>
              <a:t>aMethod</a:t>
            </a:r>
            <a:r>
              <a:rPr lang="en-GB" sz="2200" dirty="0">
                <a:latin typeface="Courier New" pitchFamily="49" charset="0"/>
              </a:rPr>
              <a:t>(){</a:t>
            </a:r>
            <a:r>
              <a:rPr lang="en-GB" sz="2200" dirty="0"/>
              <a:t> </a:t>
            </a:r>
            <a:br>
              <a:rPr lang="en-GB" sz="2200" dirty="0"/>
            </a:br>
            <a:r>
              <a:rPr lang="en-GB" sz="2200" dirty="0"/>
              <a:t>        </a:t>
            </a:r>
            <a:r>
              <a:rPr lang="en-GB" sz="2200" i="1" dirty="0">
                <a:latin typeface="Courier New" pitchFamily="49" charset="0"/>
              </a:rPr>
              <a:t>statements</a:t>
            </a:r>
            <a:br>
              <a:rPr lang="en-GB" sz="2200" dirty="0"/>
            </a:br>
            <a:r>
              <a:rPr lang="en-GB" sz="2200" dirty="0"/>
              <a:t>    </a:t>
            </a:r>
            <a:r>
              <a:rPr lang="en-GB" sz="2200" dirty="0">
                <a:latin typeface="Courier New" pitchFamily="49" charset="0"/>
              </a:rPr>
              <a:t>}</a:t>
            </a:r>
            <a:r>
              <a:rPr lang="en-GB" sz="2200" dirty="0"/>
              <a:t> </a:t>
            </a:r>
            <a:br>
              <a:rPr lang="en-GB" sz="2200" dirty="0"/>
            </a:br>
            <a:r>
              <a:rPr lang="en-GB" sz="2200" dirty="0">
                <a:latin typeface="Courier New" pitchFamily="49" charset="0"/>
              </a:rPr>
              <a:t>}</a:t>
            </a:r>
          </a:p>
          <a:p>
            <a:pPr marL="339725" indent="-339725" defTabSz="828675" eaLnBrk="0" hangingPunct="0">
              <a:lnSpc>
                <a:spcPct val="105000"/>
              </a:lnSpc>
              <a:buClr>
                <a:srgbClr val="000000"/>
              </a:buClr>
              <a:buSzPct val="75000"/>
              <a:buFont typeface="Times New Roman;Times"/>
              <a:buChar char="•"/>
              <a:tabLst>
                <a:tab pos="657225" algn="l"/>
                <a:tab pos="1312863" algn="l"/>
                <a:tab pos="1970088" algn="l"/>
                <a:tab pos="2627313" algn="l"/>
                <a:tab pos="3282950" algn="l"/>
                <a:tab pos="3940175" algn="l"/>
                <a:tab pos="4595813" algn="l"/>
                <a:tab pos="5253038" algn="l"/>
                <a:tab pos="5910263" algn="l"/>
                <a:tab pos="6565900" algn="l"/>
                <a:tab pos="7223125" algn="l"/>
              </a:tabLst>
            </a:pPr>
            <a:r>
              <a:rPr lang="en-GB" sz="2900" dirty="0"/>
              <a:t>Synchronized statement – more complex:</a:t>
            </a:r>
            <a:endParaRPr lang="en-GB" sz="2200" dirty="0">
              <a:latin typeface="Times New Roman;Times"/>
            </a:endParaRPr>
          </a:p>
          <a:p>
            <a:pPr marL="339725" indent="-339725" defTabSz="828675" eaLnBrk="0" hangingPunct="0">
              <a:lnSpc>
                <a:spcPct val="105000"/>
              </a:lnSpc>
              <a:tabLst>
                <a:tab pos="657225" algn="l"/>
                <a:tab pos="1312863" algn="l"/>
                <a:tab pos="1970088" algn="l"/>
                <a:tab pos="2627313" algn="l"/>
                <a:tab pos="3282950" algn="l"/>
                <a:tab pos="3940175" algn="l"/>
                <a:tab pos="4595813" algn="l"/>
                <a:tab pos="5253038" algn="l"/>
                <a:tab pos="5910263" algn="l"/>
                <a:tab pos="6565900" algn="l"/>
                <a:tab pos="7223125" algn="l"/>
              </a:tabLst>
            </a:pPr>
            <a:r>
              <a:rPr lang="en-GB" sz="2200" b="1" dirty="0">
                <a:latin typeface="Courier New" pitchFamily="49" charset="0"/>
              </a:rPr>
              <a:t>	</a:t>
            </a:r>
            <a:r>
              <a:rPr lang="en-GB" sz="2200" b="1" dirty="0">
                <a:solidFill>
                  <a:schemeClr val="folHlink"/>
                </a:solidFill>
                <a:latin typeface="Courier New" pitchFamily="49" charset="0"/>
              </a:rPr>
              <a:t>synchronized</a:t>
            </a:r>
            <a:r>
              <a:rPr lang="en-GB" sz="2200" dirty="0">
                <a:solidFill>
                  <a:schemeClr val="folHlink"/>
                </a:solidFill>
                <a:latin typeface="Courier New" pitchFamily="49" charset="0"/>
              </a:rPr>
              <a:t>(</a:t>
            </a:r>
            <a:r>
              <a:rPr lang="en-GB" sz="2200" i="1" dirty="0" err="1">
                <a:solidFill>
                  <a:schemeClr val="folHlink"/>
                </a:solidFill>
                <a:latin typeface="Courier New" pitchFamily="49" charset="0"/>
              </a:rPr>
              <a:t>obj</a:t>
            </a:r>
            <a:r>
              <a:rPr lang="en-GB" sz="2200" dirty="0">
                <a:solidFill>
                  <a:schemeClr val="folHlink"/>
                </a:solidFill>
                <a:latin typeface="Courier New" pitchFamily="49" charset="0"/>
              </a:rPr>
              <a:t>)</a:t>
            </a:r>
            <a:r>
              <a:rPr lang="en-GB" sz="2200" dirty="0">
                <a:latin typeface="Courier New" pitchFamily="49" charset="0"/>
              </a:rPr>
              <a:t>{</a:t>
            </a:r>
            <a:r>
              <a:rPr lang="en-GB" sz="2200" dirty="0"/>
              <a:t> </a:t>
            </a:r>
            <a:br>
              <a:rPr lang="en-GB" sz="2200" dirty="0"/>
            </a:br>
            <a:r>
              <a:rPr lang="en-GB" sz="2200" dirty="0"/>
              <a:t>    </a:t>
            </a:r>
            <a:r>
              <a:rPr lang="en-GB" sz="2200" i="1" dirty="0">
                <a:latin typeface="Courier New" pitchFamily="49" charset="0"/>
              </a:rPr>
              <a:t>statements</a:t>
            </a:r>
            <a:br>
              <a:rPr lang="en-GB" sz="2200" dirty="0"/>
            </a:br>
            <a:r>
              <a:rPr lang="en-GB" sz="2200" dirty="0">
                <a:latin typeface="Courier New" pitchFamily="49" charset="0"/>
              </a:rPr>
              <a:t>}</a:t>
            </a:r>
            <a:r>
              <a:rPr lang="en-GB" sz="2200" dirty="0"/>
              <a:t> </a:t>
            </a:r>
          </a:p>
          <a:p>
            <a:pPr marL="339725" indent="-339725" defTabSz="828675" eaLnBrk="0" hangingPunct="0">
              <a:lnSpc>
                <a:spcPct val="105000"/>
              </a:lnSpc>
              <a:tabLst>
                <a:tab pos="657225" algn="l"/>
                <a:tab pos="1312863" algn="l"/>
                <a:tab pos="1970088" algn="l"/>
                <a:tab pos="2627313" algn="l"/>
                <a:tab pos="3282950" algn="l"/>
                <a:tab pos="3940175" algn="l"/>
                <a:tab pos="4595813" algn="l"/>
                <a:tab pos="5253038" algn="l"/>
                <a:tab pos="5910263" algn="l"/>
                <a:tab pos="6565900" algn="l"/>
                <a:tab pos="7223125" algn="l"/>
              </a:tabLst>
            </a:pPr>
            <a:r>
              <a:rPr lang="en-GB" sz="2200" dirty="0"/>
              <a:t>	Example:</a:t>
            </a:r>
          </a:p>
          <a:p>
            <a:pPr marL="339725" indent="-339725" defTabSz="828675" eaLnBrk="0" hangingPunct="0">
              <a:lnSpc>
                <a:spcPct val="105000"/>
              </a:lnSpc>
              <a:tabLst>
                <a:tab pos="657225" algn="l"/>
                <a:tab pos="1312863" algn="l"/>
                <a:tab pos="1970088" algn="l"/>
                <a:tab pos="2627313" algn="l"/>
                <a:tab pos="3282950" algn="l"/>
                <a:tab pos="3940175" algn="l"/>
                <a:tab pos="4595813" algn="l"/>
                <a:tab pos="5253038" algn="l"/>
                <a:tab pos="5910263" algn="l"/>
                <a:tab pos="6565900" algn="l"/>
                <a:tab pos="7223125" algn="l"/>
              </a:tabLst>
            </a:pPr>
            <a:r>
              <a:rPr lang="en-GB" sz="2200" i="1" dirty="0">
                <a:latin typeface="Courier New" pitchFamily="49" charset="0"/>
              </a:rPr>
              <a:t>	synchronized(</a:t>
            </a:r>
            <a:r>
              <a:rPr lang="en-GB" sz="2200" i="1" dirty="0" err="1">
                <a:latin typeface="Courier New" pitchFamily="49" charset="0"/>
              </a:rPr>
              <a:t>RandomCharacters.this</a:t>
            </a:r>
            <a:r>
              <a:rPr lang="en-GB" sz="2200" i="1" dirty="0">
                <a:latin typeface="Courier New" pitchFamily="49" charset="0"/>
              </a:rPr>
              <a:t>){ </a:t>
            </a:r>
          </a:p>
          <a:p>
            <a:pPr marL="339725" indent="-339725" defTabSz="828675" eaLnBrk="0" hangingPunct="0">
              <a:lnSpc>
                <a:spcPct val="105000"/>
              </a:lnSpc>
              <a:tabLst>
                <a:tab pos="657225" algn="l"/>
                <a:tab pos="1312863" algn="l"/>
                <a:tab pos="1970088" algn="l"/>
                <a:tab pos="2627313" algn="l"/>
                <a:tab pos="3282950" algn="l"/>
                <a:tab pos="3940175" algn="l"/>
                <a:tab pos="4595813" algn="l"/>
                <a:tab pos="5253038" algn="l"/>
                <a:tab pos="5910263" algn="l"/>
                <a:tab pos="6565900" algn="l"/>
                <a:tab pos="7223125" algn="l"/>
              </a:tabLst>
            </a:pPr>
            <a:r>
              <a:rPr lang="en-GB" sz="2200" i="1" dirty="0">
                <a:latin typeface="Courier New" pitchFamily="49" charset="0"/>
              </a:rPr>
              <a:t>		// do something</a:t>
            </a:r>
          </a:p>
          <a:p>
            <a:pPr marL="339725" indent="-339725" defTabSz="828675" eaLnBrk="0" hangingPunct="0">
              <a:lnSpc>
                <a:spcPct val="105000"/>
              </a:lnSpc>
              <a:tabLst>
                <a:tab pos="657225" algn="l"/>
                <a:tab pos="1312863" algn="l"/>
                <a:tab pos="1970088" algn="l"/>
                <a:tab pos="2627313" algn="l"/>
                <a:tab pos="3282950" algn="l"/>
                <a:tab pos="3940175" algn="l"/>
                <a:tab pos="4595813" algn="l"/>
                <a:tab pos="5253038" algn="l"/>
                <a:tab pos="5910263" algn="l"/>
                <a:tab pos="6565900" algn="l"/>
                <a:tab pos="7223125" algn="l"/>
              </a:tabLst>
            </a:pPr>
            <a:r>
              <a:rPr lang="en-GB" sz="2200" i="1" dirty="0">
                <a:latin typeface="Courier New" pitchFamily="49" charset="0"/>
              </a:rPr>
              <a:t>		</a:t>
            </a:r>
            <a:r>
              <a:rPr lang="en-GB" sz="2200" i="1" dirty="0" err="1">
                <a:latin typeface="Courier New" pitchFamily="49" charset="0"/>
              </a:rPr>
              <a:t>RandomCharacters.this.wait</a:t>
            </a:r>
            <a:r>
              <a:rPr lang="en-GB" sz="2200" i="1" dirty="0">
                <a:latin typeface="Courier New" pitchFamily="49" charset="0"/>
              </a:rPr>
              <a:t>();</a:t>
            </a:r>
          </a:p>
          <a:p>
            <a:pPr marL="339725" indent="-339725" defTabSz="828675" eaLnBrk="0" hangingPunct="0">
              <a:lnSpc>
                <a:spcPct val="105000"/>
              </a:lnSpc>
              <a:tabLst>
                <a:tab pos="657225" algn="l"/>
                <a:tab pos="1312863" algn="l"/>
                <a:tab pos="1970088" algn="l"/>
                <a:tab pos="2627313" algn="l"/>
                <a:tab pos="3282950" algn="l"/>
                <a:tab pos="3940175" algn="l"/>
                <a:tab pos="4595813" algn="l"/>
                <a:tab pos="5253038" algn="l"/>
                <a:tab pos="5910263" algn="l"/>
                <a:tab pos="6565900" algn="l"/>
                <a:tab pos="7223125" algn="l"/>
              </a:tabLst>
            </a:pPr>
            <a:r>
              <a:rPr lang="en-GB" sz="2200" i="1" dirty="0">
                <a:latin typeface="Courier New" pitchFamily="49" charset="0"/>
              </a:rPr>
              <a:t>	} </a:t>
            </a:r>
          </a:p>
        </p:txBody>
      </p:sp>
    </p:spTree>
    <p:extLst>
      <p:ext uri="{BB962C8B-B14F-4D97-AF65-F5344CB8AC3E}">
        <p14:creationId xmlns:p14="http://schemas.microsoft.com/office/powerpoint/2010/main" val="335542267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p:txBody>
          <a:bodyPr/>
          <a:lstStyle/>
          <a:p>
            <a:pPr>
              <a:defRPr/>
            </a:pPr>
            <a:fld id="{0CE08A3D-94E4-4956-833E-32D016A1CA45}" type="slidenum">
              <a:rPr lang="en-US" smtClean="0"/>
              <a:pPr>
                <a:defRPr/>
              </a:pPr>
              <a:t>165</a:t>
            </a:fld>
            <a:endParaRPr lang="en-US"/>
          </a:p>
        </p:txBody>
      </p:sp>
      <p:sp>
        <p:nvSpPr>
          <p:cNvPr id="20483" name="Rectangle 2"/>
          <p:cNvSpPr>
            <a:spLocks noGrp="1" noChangeArrowheads="1"/>
          </p:cNvSpPr>
          <p:nvPr>
            <p:ph type="title"/>
          </p:nvPr>
        </p:nvSpPr>
        <p:spPr/>
        <p:txBody>
          <a:bodyPr/>
          <a:lstStyle/>
          <a:p>
            <a:pPr eaLnBrk="1" hangingPunct="1"/>
            <a:r>
              <a:rPr lang="en-US"/>
              <a:t>Example: Producer and Consumer</a:t>
            </a:r>
          </a:p>
        </p:txBody>
      </p:sp>
      <p:sp>
        <p:nvSpPr>
          <p:cNvPr id="20484" name="Rectangle 3"/>
          <p:cNvSpPr>
            <a:spLocks noChangeArrowheads="1"/>
          </p:cNvSpPr>
          <p:nvPr/>
        </p:nvSpPr>
        <p:spPr bwMode="auto">
          <a:xfrm>
            <a:off x="914400" y="2209800"/>
            <a:ext cx="1295400" cy="91440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2000"/>
              <a:t>Thread 1</a:t>
            </a:r>
          </a:p>
        </p:txBody>
      </p:sp>
      <p:sp>
        <p:nvSpPr>
          <p:cNvPr id="20485" name="Rectangle 4"/>
          <p:cNvSpPr>
            <a:spLocks noChangeArrowheads="1"/>
          </p:cNvSpPr>
          <p:nvPr/>
        </p:nvSpPr>
        <p:spPr bwMode="auto">
          <a:xfrm>
            <a:off x="6618288" y="2209800"/>
            <a:ext cx="1295400" cy="914400"/>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2000"/>
              <a:t>Thread 2</a:t>
            </a:r>
          </a:p>
        </p:txBody>
      </p:sp>
      <p:sp>
        <p:nvSpPr>
          <p:cNvPr id="20486" name="Rectangle 5"/>
          <p:cNvSpPr>
            <a:spLocks noChangeArrowheads="1"/>
          </p:cNvSpPr>
          <p:nvPr/>
        </p:nvSpPr>
        <p:spPr bwMode="auto">
          <a:xfrm>
            <a:off x="3352800" y="2209800"/>
            <a:ext cx="1928813" cy="1066800"/>
          </a:xfrm>
          <a:prstGeom prst="rect">
            <a:avLst/>
          </a:prstGeom>
          <a:solidFill>
            <a:srgbClr val="CCECFF"/>
          </a:solidFill>
          <a:ln w="9525">
            <a:solidFill>
              <a:schemeClr val="tx1"/>
            </a:solidFill>
            <a:miter lim="800000"/>
            <a:headEnd/>
            <a:tailEnd/>
          </a:ln>
        </p:spPr>
        <p:txBody>
          <a:bodyPr wrap="none" anchor="ctr"/>
          <a:lstStyle/>
          <a:p>
            <a:pPr algn="ctr" eaLnBrk="0" hangingPunct="0"/>
            <a:endParaRPr lang="en-US" dirty="0"/>
          </a:p>
        </p:txBody>
      </p:sp>
      <p:sp>
        <p:nvSpPr>
          <p:cNvPr id="20487" name="Text Box 6"/>
          <p:cNvSpPr txBox="1">
            <a:spLocks noChangeArrowheads="1"/>
          </p:cNvSpPr>
          <p:nvPr/>
        </p:nvSpPr>
        <p:spPr bwMode="auto">
          <a:xfrm>
            <a:off x="3505200" y="1819275"/>
            <a:ext cx="1776413" cy="396875"/>
          </a:xfrm>
          <a:prstGeom prst="rect">
            <a:avLst/>
          </a:prstGeom>
          <a:noFill/>
          <a:ln w="9525">
            <a:noFill/>
            <a:miter lim="800000"/>
            <a:headEnd/>
            <a:tailEnd/>
          </a:ln>
        </p:spPr>
        <p:txBody>
          <a:bodyPr wrap="none">
            <a:spAutoFit/>
          </a:bodyPr>
          <a:lstStyle/>
          <a:p>
            <a:pPr eaLnBrk="0" hangingPunct="0"/>
            <a:r>
              <a:rPr lang="en-US" sz="2000"/>
              <a:t>Hold an Integer</a:t>
            </a:r>
          </a:p>
        </p:txBody>
      </p:sp>
      <p:sp>
        <p:nvSpPr>
          <p:cNvPr id="20488" name="Text Box 7"/>
          <p:cNvSpPr txBox="1">
            <a:spLocks noChangeArrowheads="1"/>
          </p:cNvSpPr>
          <p:nvPr/>
        </p:nvSpPr>
        <p:spPr bwMode="auto">
          <a:xfrm>
            <a:off x="457200" y="1819275"/>
            <a:ext cx="2100263" cy="396875"/>
          </a:xfrm>
          <a:prstGeom prst="rect">
            <a:avLst/>
          </a:prstGeom>
          <a:noFill/>
          <a:ln w="9525">
            <a:noFill/>
            <a:miter lim="800000"/>
            <a:headEnd/>
            <a:tailEnd/>
          </a:ln>
        </p:spPr>
        <p:txBody>
          <a:bodyPr wrap="none">
            <a:spAutoFit/>
          </a:bodyPr>
          <a:lstStyle/>
          <a:p>
            <a:pPr eaLnBrk="0" hangingPunct="0"/>
            <a:r>
              <a:rPr lang="en-US" sz="2000"/>
              <a:t>Produce an Integer</a:t>
            </a:r>
          </a:p>
        </p:txBody>
      </p:sp>
      <p:sp>
        <p:nvSpPr>
          <p:cNvPr id="20489" name="Text Box 8"/>
          <p:cNvSpPr txBox="1">
            <a:spLocks noChangeArrowheads="1"/>
          </p:cNvSpPr>
          <p:nvPr/>
        </p:nvSpPr>
        <p:spPr bwMode="auto">
          <a:xfrm>
            <a:off x="6154738" y="1819275"/>
            <a:ext cx="2227262" cy="396875"/>
          </a:xfrm>
          <a:prstGeom prst="rect">
            <a:avLst/>
          </a:prstGeom>
          <a:noFill/>
          <a:ln w="9525">
            <a:noFill/>
            <a:miter lim="800000"/>
            <a:headEnd/>
            <a:tailEnd/>
          </a:ln>
        </p:spPr>
        <p:txBody>
          <a:bodyPr wrap="none">
            <a:spAutoFit/>
          </a:bodyPr>
          <a:lstStyle/>
          <a:p>
            <a:pPr eaLnBrk="0" hangingPunct="0"/>
            <a:r>
              <a:rPr lang="en-US" sz="2000"/>
              <a:t>Consume an Integer</a:t>
            </a:r>
          </a:p>
        </p:txBody>
      </p:sp>
      <p:sp>
        <p:nvSpPr>
          <p:cNvPr id="20490" name="Rectangle 9"/>
          <p:cNvSpPr>
            <a:spLocks noChangeArrowheads="1"/>
          </p:cNvSpPr>
          <p:nvPr/>
        </p:nvSpPr>
        <p:spPr bwMode="auto">
          <a:xfrm>
            <a:off x="2982913" y="3886200"/>
            <a:ext cx="2667000" cy="609600"/>
          </a:xfrm>
          <a:prstGeom prst="rect">
            <a:avLst/>
          </a:prstGeom>
          <a:solidFill>
            <a:schemeClr val="bg1"/>
          </a:solidFill>
          <a:ln w="9525">
            <a:solidFill>
              <a:schemeClr val="tx1"/>
            </a:solidFill>
            <a:miter lim="800000"/>
            <a:headEnd/>
            <a:tailEnd/>
          </a:ln>
        </p:spPr>
        <p:txBody>
          <a:bodyPr wrap="none" anchor="ctr"/>
          <a:lstStyle/>
          <a:p>
            <a:pPr algn="ctr" eaLnBrk="0" hangingPunct="0"/>
            <a:r>
              <a:rPr lang="en-US" sz="2000"/>
              <a:t>main()</a:t>
            </a:r>
          </a:p>
        </p:txBody>
      </p:sp>
      <p:cxnSp>
        <p:nvCxnSpPr>
          <p:cNvPr id="20491" name="AutoShape 10"/>
          <p:cNvCxnSpPr>
            <a:cxnSpLocks noChangeShapeType="1"/>
            <a:stCxn id="20490" idx="0"/>
            <a:endCxn id="20484" idx="2"/>
          </p:cNvCxnSpPr>
          <p:nvPr/>
        </p:nvCxnSpPr>
        <p:spPr bwMode="auto">
          <a:xfrm flipH="1" flipV="1">
            <a:off x="1562100" y="3124200"/>
            <a:ext cx="2754313" cy="762000"/>
          </a:xfrm>
          <a:prstGeom prst="straightConnector1">
            <a:avLst/>
          </a:prstGeom>
          <a:noFill/>
          <a:ln w="9525">
            <a:solidFill>
              <a:schemeClr val="tx1"/>
            </a:solidFill>
            <a:round/>
            <a:headEnd/>
            <a:tailEnd type="triangle" w="med" len="med"/>
          </a:ln>
        </p:spPr>
      </p:cxnSp>
      <p:cxnSp>
        <p:nvCxnSpPr>
          <p:cNvPr id="20492" name="AutoShape 11"/>
          <p:cNvCxnSpPr>
            <a:cxnSpLocks noChangeShapeType="1"/>
            <a:stCxn id="20490" idx="0"/>
            <a:endCxn id="20486" idx="2"/>
          </p:cNvCxnSpPr>
          <p:nvPr/>
        </p:nvCxnSpPr>
        <p:spPr bwMode="auto">
          <a:xfrm flipV="1">
            <a:off x="4316413" y="3276600"/>
            <a:ext cx="1587" cy="609600"/>
          </a:xfrm>
          <a:prstGeom prst="straightConnector1">
            <a:avLst/>
          </a:prstGeom>
          <a:noFill/>
          <a:ln w="9525">
            <a:solidFill>
              <a:schemeClr val="tx1"/>
            </a:solidFill>
            <a:round/>
            <a:headEnd/>
            <a:tailEnd type="triangle" w="med" len="med"/>
          </a:ln>
        </p:spPr>
      </p:cxnSp>
      <p:cxnSp>
        <p:nvCxnSpPr>
          <p:cNvPr id="20493" name="AutoShape 12"/>
          <p:cNvCxnSpPr>
            <a:cxnSpLocks noChangeShapeType="1"/>
            <a:stCxn id="20490" idx="0"/>
            <a:endCxn id="20485" idx="2"/>
          </p:cNvCxnSpPr>
          <p:nvPr/>
        </p:nvCxnSpPr>
        <p:spPr bwMode="auto">
          <a:xfrm flipV="1">
            <a:off x="4316413" y="3124200"/>
            <a:ext cx="2949575" cy="762000"/>
          </a:xfrm>
          <a:prstGeom prst="straightConnector1">
            <a:avLst/>
          </a:prstGeom>
          <a:noFill/>
          <a:ln w="9525">
            <a:solidFill>
              <a:schemeClr val="tx1"/>
            </a:solidFill>
            <a:round/>
            <a:headEnd/>
            <a:tailEnd type="triangle" w="med" len="med"/>
          </a:ln>
        </p:spPr>
      </p:cxnSp>
      <p:sp>
        <p:nvSpPr>
          <p:cNvPr id="20494" name="AutoShape 13"/>
          <p:cNvSpPr>
            <a:spLocks noChangeArrowheads="1"/>
          </p:cNvSpPr>
          <p:nvPr/>
        </p:nvSpPr>
        <p:spPr bwMode="auto">
          <a:xfrm>
            <a:off x="2667000" y="2514600"/>
            <a:ext cx="533400" cy="304800"/>
          </a:xfrm>
          <a:prstGeom prst="rightArrow">
            <a:avLst>
              <a:gd name="adj1" fmla="val 50000"/>
              <a:gd name="adj2" fmla="val 43750"/>
            </a:avLst>
          </a:prstGeom>
          <a:solidFill>
            <a:schemeClr val="bg1"/>
          </a:solidFill>
          <a:ln w="9525">
            <a:solidFill>
              <a:schemeClr val="tx1"/>
            </a:solidFill>
            <a:miter lim="800000"/>
            <a:headEnd/>
            <a:tailEnd/>
          </a:ln>
        </p:spPr>
        <p:txBody>
          <a:bodyPr wrap="none" anchor="ctr"/>
          <a:lstStyle/>
          <a:p>
            <a:pPr eaLnBrk="0" hangingPunct="0"/>
            <a:endParaRPr lang="en-US"/>
          </a:p>
        </p:txBody>
      </p:sp>
      <p:sp>
        <p:nvSpPr>
          <p:cNvPr id="20495" name="AutoShape 14"/>
          <p:cNvSpPr>
            <a:spLocks noChangeArrowheads="1"/>
          </p:cNvSpPr>
          <p:nvPr/>
        </p:nvSpPr>
        <p:spPr bwMode="auto">
          <a:xfrm>
            <a:off x="5486400" y="2514600"/>
            <a:ext cx="533400" cy="304800"/>
          </a:xfrm>
          <a:prstGeom prst="rightArrow">
            <a:avLst>
              <a:gd name="adj1" fmla="val 50000"/>
              <a:gd name="adj2" fmla="val 43750"/>
            </a:avLst>
          </a:prstGeom>
          <a:solidFill>
            <a:schemeClr val="bg1"/>
          </a:solidFill>
          <a:ln w="9525">
            <a:solidFill>
              <a:schemeClr val="tx1"/>
            </a:solidFill>
            <a:miter lim="800000"/>
            <a:headEnd/>
            <a:tailEnd/>
          </a:ln>
        </p:spPr>
        <p:txBody>
          <a:bodyPr wrap="none" anchor="ctr"/>
          <a:lstStyle/>
          <a:p>
            <a:pPr eaLnBrk="0" hangingPunct="0"/>
            <a:endParaRPr lang="en-US"/>
          </a:p>
        </p:txBody>
      </p:sp>
      <p:sp>
        <p:nvSpPr>
          <p:cNvPr id="20496" name="Rectangle 17"/>
          <p:cNvSpPr>
            <a:spLocks noChangeArrowheads="1"/>
          </p:cNvSpPr>
          <p:nvPr/>
        </p:nvSpPr>
        <p:spPr bwMode="auto">
          <a:xfrm>
            <a:off x="3505200" y="2514600"/>
            <a:ext cx="1600200" cy="609600"/>
          </a:xfrm>
          <a:prstGeom prst="rect">
            <a:avLst/>
          </a:prstGeom>
          <a:solidFill>
            <a:schemeClr val="tx2">
              <a:lumMod val="20000"/>
              <a:lumOff val="80000"/>
            </a:schemeClr>
          </a:solidFill>
          <a:ln w="9525">
            <a:solidFill>
              <a:schemeClr val="tx1"/>
            </a:solidFill>
            <a:miter lim="800000"/>
            <a:headEnd/>
            <a:tailEnd/>
          </a:ln>
        </p:spPr>
        <p:txBody>
          <a:bodyPr wrap="none" anchor="ctr"/>
          <a:lstStyle/>
          <a:p>
            <a:pPr algn="ctr" eaLnBrk="0" hangingPunct="0"/>
            <a:r>
              <a:rPr lang="en-US" dirty="0"/>
              <a:t>Buffer methods</a:t>
            </a:r>
          </a:p>
        </p:txBody>
      </p:sp>
      <p:sp>
        <p:nvSpPr>
          <p:cNvPr id="2" name="Rectangle 1"/>
          <p:cNvSpPr/>
          <p:nvPr/>
        </p:nvSpPr>
        <p:spPr>
          <a:xfrm>
            <a:off x="3590084" y="2175075"/>
            <a:ext cx="1454244" cy="369332"/>
          </a:xfrm>
          <a:prstGeom prst="rect">
            <a:avLst/>
          </a:prstGeom>
        </p:spPr>
        <p:txBody>
          <a:bodyPr wrap="none">
            <a:spAutoFit/>
          </a:bodyPr>
          <a:lstStyle/>
          <a:p>
            <a:r>
              <a:rPr lang="en-US" dirty="0">
                <a:solidFill>
                  <a:srgbClr val="FF0000"/>
                </a:solidFill>
              </a:rPr>
              <a:t>Synchronized</a:t>
            </a:r>
          </a:p>
        </p:txBody>
      </p:sp>
    </p:spTree>
    <p:extLst>
      <p:ext uri="{BB962C8B-B14F-4D97-AF65-F5344CB8AC3E}">
        <p14:creationId xmlns:p14="http://schemas.microsoft.com/office/powerpoint/2010/main" val="23227855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p:txBody>
          <a:bodyPr/>
          <a:lstStyle/>
          <a:p>
            <a:pPr>
              <a:defRPr/>
            </a:pPr>
            <a:fld id="{6CD10A79-FA5A-4E1A-8016-60EDCCD5CC88}" type="slidenum">
              <a:rPr lang="en-US" smtClean="0"/>
              <a:pPr>
                <a:defRPr/>
              </a:pPr>
              <a:t>166</a:t>
            </a:fld>
            <a:endParaRPr lang="en-US"/>
          </a:p>
        </p:txBody>
      </p:sp>
      <p:sp>
        <p:nvSpPr>
          <p:cNvPr id="21507" name="Rectangle 2"/>
          <p:cNvSpPr>
            <a:spLocks noGrp="1" noChangeArrowheads="1"/>
          </p:cNvSpPr>
          <p:nvPr>
            <p:ph type="title"/>
          </p:nvPr>
        </p:nvSpPr>
        <p:spPr/>
        <p:txBody>
          <a:bodyPr/>
          <a:lstStyle/>
          <a:p>
            <a:pPr eaLnBrk="1" hangingPunct="1"/>
            <a:r>
              <a:rPr lang="en-US"/>
              <a:t>Buffer Class with Synchronized Methods</a:t>
            </a:r>
          </a:p>
        </p:txBody>
      </p:sp>
      <p:sp>
        <p:nvSpPr>
          <p:cNvPr id="21508" name="Rectangle 3"/>
          <p:cNvSpPr>
            <a:spLocks noGrp="1" noChangeArrowheads="1"/>
          </p:cNvSpPr>
          <p:nvPr>
            <p:ph type="body" idx="1"/>
          </p:nvPr>
        </p:nvSpPr>
        <p:spPr>
          <a:xfrm>
            <a:off x="188912" y="1066800"/>
            <a:ext cx="8421688" cy="5715000"/>
          </a:xfrm>
        </p:spPr>
        <p:txBody>
          <a:bodyPr/>
          <a:lstStyle/>
          <a:p>
            <a:pPr marL="339725" indent="-339725" eaLnBrk="1" hangingPunct="1">
              <a:lnSpc>
                <a:spcPct val="70000"/>
              </a:lnSpc>
              <a:buFont typeface="Wingdings" pitchFamily="2" charset="2"/>
              <a:buNone/>
              <a:tabLst>
                <a:tab pos="796925" algn="l"/>
                <a:tab pos="1196975" algn="l"/>
                <a:tab pos="1604963" algn="l"/>
              </a:tabLst>
            </a:pPr>
            <a:r>
              <a:rPr lang="en-US" sz="2400" noProof="1"/>
              <a:t>class BufferClass {</a:t>
            </a:r>
          </a:p>
          <a:p>
            <a:pPr marL="339725" indent="-339725" eaLnBrk="1" hangingPunct="1">
              <a:lnSpc>
                <a:spcPct val="70000"/>
              </a:lnSpc>
              <a:buFont typeface="Wingdings" pitchFamily="2" charset="2"/>
              <a:buNone/>
              <a:tabLst>
                <a:tab pos="796925" algn="l"/>
                <a:tab pos="1196975" algn="l"/>
                <a:tab pos="1604963" algn="l"/>
              </a:tabLst>
            </a:pPr>
            <a:r>
              <a:rPr lang="en-US" sz="2400" noProof="1"/>
              <a:t>	private int bufferCell = -1;	// buffer for an integer</a:t>
            </a:r>
          </a:p>
          <a:p>
            <a:pPr marL="339725" indent="-339725" eaLnBrk="1" hangingPunct="1">
              <a:lnSpc>
                <a:spcPct val="70000"/>
              </a:lnSpc>
              <a:buFont typeface="Wingdings" pitchFamily="2" charset="2"/>
              <a:buNone/>
              <a:tabLst>
                <a:tab pos="796925" algn="l"/>
                <a:tab pos="1196975" algn="l"/>
                <a:tab pos="1604963" algn="l"/>
              </a:tabLst>
            </a:pPr>
            <a:r>
              <a:rPr lang="en-US" sz="2400" noProof="1"/>
              <a:t>	private boolean writeable = true;		// flag</a:t>
            </a:r>
          </a:p>
          <a:p>
            <a:pPr marL="339725" indent="-339725" eaLnBrk="1" hangingPunct="1">
              <a:lnSpc>
                <a:spcPct val="70000"/>
              </a:lnSpc>
              <a:buFont typeface="Wingdings" pitchFamily="2" charset="2"/>
              <a:buNone/>
              <a:tabLst>
                <a:tab pos="796925" algn="l"/>
                <a:tab pos="1196975" algn="l"/>
                <a:tab pos="1604963" algn="l"/>
              </a:tabLst>
            </a:pPr>
            <a:r>
              <a:rPr lang="en-US" sz="2400" noProof="1"/>
              <a:t>	public </a:t>
            </a:r>
            <a:r>
              <a:rPr lang="en-US" sz="2400" b="1" noProof="1">
                <a:solidFill>
                  <a:schemeClr val="tx2"/>
                </a:solidFill>
              </a:rPr>
              <a:t>synchronized</a:t>
            </a:r>
            <a:r>
              <a:rPr lang="en-US" sz="2400" noProof="1"/>
              <a:t> void </a:t>
            </a:r>
            <a:r>
              <a:rPr lang="en-US" sz="2400" noProof="1">
                <a:solidFill>
                  <a:srgbClr val="0066FF"/>
                </a:solidFill>
              </a:rPr>
              <a:t>setBuffer</a:t>
            </a:r>
            <a:r>
              <a:rPr lang="en-US" sz="2400" noProof="1"/>
              <a:t>( int val ) {</a:t>
            </a:r>
          </a:p>
          <a:p>
            <a:pPr marL="339725" indent="-339725" eaLnBrk="1" hangingPunct="1">
              <a:lnSpc>
                <a:spcPct val="70000"/>
              </a:lnSpc>
              <a:buFont typeface="Wingdings" pitchFamily="2" charset="2"/>
              <a:buNone/>
              <a:tabLst>
                <a:tab pos="796925" algn="l"/>
                <a:tab pos="1196975" algn="l"/>
                <a:tab pos="1604963" algn="l"/>
              </a:tabLst>
            </a:pPr>
            <a:r>
              <a:rPr lang="en-US" sz="2400" noProof="1"/>
              <a:t>		while ( !writeable ) {</a:t>
            </a:r>
          </a:p>
          <a:p>
            <a:pPr marL="339725" indent="-339725" eaLnBrk="1" hangingPunct="1">
              <a:lnSpc>
                <a:spcPct val="70000"/>
              </a:lnSpc>
              <a:buFont typeface="Wingdings" pitchFamily="2" charset="2"/>
              <a:buNone/>
              <a:tabLst>
                <a:tab pos="796925" algn="l"/>
                <a:tab pos="1196975" algn="l"/>
                <a:tab pos="1604963" algn="l"/>
              </a:tabLst>
            </a:pPr>
            <a:r>
              <a:rPr lang="en-US" sz="2400" noProof="1"/>
              <a:t>			try { </a:t>
            </a:r>
          </a:p>
          <a:p>
            <a:pPr marL="339725" indent="-339725" eaLnBrk="1" hangingPunct="1">
              <a:lnSpc>
                <a:spcPct val="70000"/>
              </a:lnSpc>
              <a:buFont typeface="Wingdings" pitchFamily="2" charset="2"/>
              <a:buNone/>
              <a:tabLst>
                <a:tab pos="796925" algn="l"/>
                <a:tab pos="1196975" algn="l"/>
                <a:tab pos="1604963" algn="l"/>
              </a:tabLst>
            </a:pPr>
            <a:r>
              <a:rPr lang="en-US" sz="2400" noProof="1"/>
              <a:t>				</a:t>
            </a:r>
            <a:r>
              <a:rPr lang="en-US" sz="2400" b="1" noProof="1">
                <a:solidFill>
                  <a:schemeClr val="tx2"/>
                </a:solidFill>
              </a:rPr>
              <a:t>wait();</a:t>
            </a:r>
            <a:r>
              <a:rPr lang="en-US" sz="2400" noProof="1"/>
              <a:t>	//voluntarily enter the wait state</a:t>
            </a:r>
          </a:p>
          <a:p>
            <a:pPr marL="339725" indent="-339725" eaLnBrk="1" hangingPunct="1">
              <a:lnSpc>
                <a:spcPct val="70000"/>
              </a:lnSpc>
              <a:buFont typeface="Wingdings" pitchFamily="2" charset="2"/>
              <a:buNone/>
              <a:tabLst>
                <a:tab pos="796925" algn="l"/>
                <a:tab pos="1196975" algn="l"/>
                <a:tab pos="1604963" algn="l"/>
              </a:tabLst>
            </a:pPr>
            <a:r>
              <a:rPr lang="en-US" sz="2400" noProof="1"/>
              <a:t>			}</a:t>
            </a:r>
          </a:p>
          <a:p>
            <a:pPr marL="339725" indent="-339725" eaLnBrk="1" hangingPunct="1">
              <a:lnSpc>
                <a:spcPct val="70000"/>
              </a:lnSpc>
              <a:buFont typeface="Wingdings" pitchFamily="2" charset="2"/>
              <a:buNone/>
              <a:tabLst>
                <a:tab pos="796925" algn="l"/>
                <a:tab pos="1196975" algn="l"/>
                <a:tab pos="1604963" algn="l"/>
              </a:tabLst>
            </a:pPr>
            <a:r>
              <a:rPr lang="en-US" sz="2400" noProof="1"/>
              <a:t>			catch ( InterruptedException e ) {</a:t>
            </a:r>
          </a:p>
          <a:p>
            <a:pPr marL="339725" indent="-339725" eaLnBrk="1" hangingPunct="1">
              <a:lnSpc>
                <a:spcPct val="70000"/>
              </a:lnSpc>
              <a:buFont typeface="Wingdings" pitchFamily="2" charset="2"/>
              <a:buNone/>
              <a:tabLst>
                <a:tab pos="796925" algn="l"/>
                <a:tab pos="1196975" algn="l"/>
                <a:tab pos="1604963" algn="l"/>
              </a:tabLst>
            </a:pPr>
            <a:r>
              <a:rPr lang="en-US" sz="2400" noProof="1"/>
              <a:t>				System.err.println("Exception: "+e.toString() );</a:t>
            </a:r>
          </a:p>
          <a:p>
            <a:pPr marL="339725" indent="-339725" eaLnBrk="1" hangingPunct="1">
              <a:lnSpc>
                <a:spcPct val="70000"/>
              </a:lnSpc>
              <a:buFont typeface="Wingdings" pitchFamily="2" charset="2"/>
              <a:buNone/>
              <a:tabLst>
                <a:tab pos="796925" algn="l"/>
                <a:tab pos="1196975" algn="l"/>
                <a:tab pos="1604963" algn="l"/>
              </a:tabLst>
            </a:pPr>
            <a:r>
              <a:rPr lang="en-US" sz="2400" noProof="1"/>
              <a:t>			}</a:t>
            </a:r>
          </a:p>
          <a:p>
            <a:pPr marL="339725" indent="-339725" eaLnBrk="1" hangingPunct="1">
              <a:lnSpc>
                <a:spcPct val="70000"/>
              </a:lnSpc>
              <a:buFont typeface="Wingdings" pitchFamily="2" charset="2"/>
              <a:buNone/>
              <a:tabLst>
                <a:tab pos="796925" algn="l"/>
                <a:tab pos="1196975" algn="l"/>
                <a:tab pos="1604963" algn="l"/>
              </a:tabLst>
            </a:pPr>
            <a:r>
              <a:rPr lang="en-US" sz="2400" noProof="1"/>
              <a:t>		} // end while</a:t>
            </a:r>
          </a:p>
          <a:p>
            <a:pPr marL="339725" indent="-339725" eaLnBrk="1" hangingPunct="1">
              <a:lnSpc>
                <a:spcPct val="70000"/>
              </a:lnSpc>
              <a:buFont typeface="Wingdings" pitchFamily="2" charset="2"/>
              <a:buNone/>
              <a:tabLst>
                <a:tab pos="796925" algn="l"/>
                <a:tab pos="1196975" algn="l"/>
                <a:tab pos="1604963" algn="l"/>
              </a:tabLst>
            </a:pPr>
            <a:r>
              <a:rPr lang="en-US" sz="2400" noProof="1"/>
              <a:t>		bufferCell = val;</a:t>
            </a:r>
          </a:p>
          <a:p>
            <a:pPr marL="339725" indent="-339725" eaLnBrk="1" hangingPunct="1">
              <a:lnSpc>
                <a:spcPct val="70000"/>
              </a:lnSpc>
              <a:buFont typeface="Wingdings" pitchFamily="2" charset="2"/>
              <a:buNone/>
              <a:tabLst>
                <a:tab pos="796925" algn="l"/>
                <a:tab pos="1196975" algn="l"/>
                <a:tab pos="1604963" algn="l"/>
              </a:tabLst>
            </a:pPr>
            <a:r>
              <a:rPr lang="en-US" sz="2400" noProof="1"/>
              <a:t>		writeable = false;</a:t>
            </a:r>
          </a:p>
          <a:p>
            <a:pPr marL="339725" indent="-339725" eaLnBrk="1" hangingPunct="1">
              <a:lnSpc>
                <a:spcPct val="70000"/>
              </a:lnSpc>
              <a:buFont typeface="Wingdings" pitchFamily="2" charset="2"/>
              <a:buNone/>
              <a:tabLst>
                <a:tab pos="796925" algn="l"/>
                <a:tab pos="1196975" algn="l"/>
                <a:tab pos="1604963" algn="l"/>
              </a:tabLst>
            </a:pPr>
            <a:r>
              <a:rPr lang="en-US" sz="2400" noProof="1"/>
              <a:t>		</a:t>
            </a:r>
            <a:r>
              <a:rPr lang="en-US" sz="2400" b="1" noProof="1">
                <a:solidFill>
                  <a:schemeClr val="tx2"/>
                </a:solidFill>
              </a:rPr>
              <a:t>notify();</a:t>
            </a:r>
          </a:p>
          <a:p>
            <a:pPr marL="339725" indent="-339725" eaLnBrk="1" hangingPunct="1">
              <a:lnSpc>
                <a:spcPct val="70000"/>
              </a:lnSpc>
              <a:buFont typeface="Wingdings" pitchFamily="2" charset="2"/>
              <a:buNone/>
              <a:tabLst>
                <a:tab pos="796925" algn="l"/>
                <a:tab pos="1196975" algn="l"/>
                <a:tab pos="1604963" algn="l"/>
              </a:tabLst>
            </a:pPr>
            <a:r>
              <a:rPr lang="en-US" sz="2400" noProof="1"/>
              <a:t>	}</a:t>
            </a:r>
          </a:p>
        </p:txBody>
      </p:sp>
      <p:sp>
        <p:nvSpPr>
          <p:cNvPr id="5" name="Rounded Rectangular Callout 4"/>
          <p:cNvSpPr>
            <a:spLocks noChangeArrowheads="1"/>
          </p:cNvSpPr>
          <p:nvPr/>
        </p:nvSpPr>
        <p:spPr bwMode="auto">
          <a:xfrm>
            <a:off x="3810000" y="2438400"/>
            <a:ext cx="1219200" cy="495300"/>
          </a:xfrm>
          <a:prstGeom prst="wedgeRoundRectCallout">
            <a:avLst>
              <a:gd name="adj1" fmla="val -140336"/>
              <a:gd name="adj2" fmla="val 79111"/>
              <a:gd name="adj3" fmla="val 16667"/>
            </a:avLst>
          </a:prstGeom>
          <a:solidFill>
            <a:srgbClr val="FFFFCC"/>
          </a:solidFill>
          <a:ln w="9525" algn="ctr">
            <a:solidFill>
              <a:schemeClr val="tx1"/>
            </a:solidFill>
            <a:round/>
            <a:headEnd/>
            <a:tailEnd/>
          </a:ln>
        </p:spPr>
        <p:txBody>
          <a:bodyPr/>
          <a:lstStyle/>
          <a:p>
            <a:pPr eaLnBrk="0" hangingPunct="0"/>
            <a:r>
              <a:rPr lang="en-US"/>
              <a:t>Efficient</a:t>
            </a:r>
          </a:p>
        </p:txBody>
      </p:sp>
      <p:grpSp>
        <p:nvGrpSpPr>
          <p:cNvPr id="2" name="Group 40"/>
          <p:cNvGrpSpPr>
            <a:grpSpLocks/>
          </p:cNvGrpSpPr>
          <p:nvPr/>
        </p:nvGrpSpPr>
        <p:grpSpPr bwMode="auto">
          <a:xfrm>
            <a:off x="5410200" y="3657600"/>
            <a:ext cx="3657600" cy="3008313"/>
            <a:chOff x="2085976" y="2487612"/>
            <a:chExt cx="4306584" cy="3541713"/>
          </a:xfrm>
        </p:grpSpPr>
        <p:sp>
          <p:nvSpPr>
            <p:cNvPr id="21511" name="Oval 89"/>
            <p:cNvSpPr>
              <a:spLocks noChangeArrowheads="1"/>
            </p:cNvSpPr>
            <p:nvPr/>
          </p:nvSpPr>
          <p:spPr bwMode="auto">
            <a:xfrm>
              <a:off x="4687888" y="2487612"/>
              <a:ext cx="1444625" cy="385763"/>
            </a:xfrm>
            <a:prstGeom prst="ellipse">
              <a:avLst/>
            </a:prstGeom>
            <a:noFill/>
            <a:ln w="12700">
              <a:solidFill>
                <a:srgbClr val="000000"/>
              </a:solidFill>
              <a:round/>
              <a:headEnd/>
              <a:tailEnd/>
            </a:ln>
          </p:spPr>
          <p:txBody>
            <a:bodyPr/>
            <a:lstStyle/>
            <a:p>
              <a:endParaRPr lang="en-US" sz="1600"/>
            </a:p>
          </p:txBody>
        </p:sp>
        <p:sp>
          <p:nvSpPr>
            <p:cNvPr id="21512" name="Rectangle 90"/>
            <p:cNvSpPr>
              <a:spLocks noChangeArrowheads="1"/>
            </p:cNvSpPr>
            <p:nvPr/>
          </p:nvSpPr>
          <p:spPr bwMode="auto">
            <a:xfrm>
              <a:off x="5100638" y="2524125"/>
              <a:ext cx="781313" cy="289878"/>
            </a:xfrm>
            <a:prstGeom prst="rect">
              <a:avLst/>
            </a:prstGeom>
            <a:noFill/>
            <a:ln w="9525">
              <a:noFill/>
              <a:miter lim="800000"/>
              <a:headEnd/>
              <a:tailEnd/>
            </a:ln>
          </p:spPr>
          <p:txBody>
            <a:bodyPr wrap="none" lIns="0" tIns="0" rIns="0" bIns="0">
              <a:spAutoFit/>
            </a:bodyPr>
            <a:lstStyle/>
            <a:p>
              <a:r>
                <a:rPr lang="en-US" sz="1600">
                  <a:solidFill>
                    <a:srgbClr val="000000"/>
                  </a:solidFill>
                </a:rPr>
                <a:t>creation</a:t>
              </a:r>
              <a:endParaRPr lang="en-US" sz="1600"/>
            </a:p>
          </p:txBody>
        </p:sp>
        <p:sp>
          <p:nvSpPr>
            <p:cNvPr id="21513" name="Oval 91"/>
            <p:cNvSpPr>
              <a:spLocks noChangeArrowheads="1"/>
            </p:cNvSpPr>
            <p:nvPr/>
          </p:nvSpPr>
          <p:spPr bwMode="auto">
            <a:xfrm>
              <a:off x="4689476" y="3346450"/>
              <a:ext cx="1443037" cy="396875"/>
            </a:xfrm>
            <a:prstGeom prst="ellipse">
              <a:avLst/>
            </a:prstGeom>
            <a:noFill/>
            <a:ln w="12700">
              <a:solidFill>
                <a:srgbClr val="000000"/>
              </a:solidFill>
              <a:round/>
              <a:headEnd/>
              <a:tailEnd/>
            </a:ln>
          </p:spPr>
          <p:txBody>
            <a:bodyPr/>
            <a:lstStyle/>
            <a:p>
              <a:endParaRPr lang="en-US" sz="1600"/>
            </a:p>
          </p:txBody>
        </p:sp>
        <p:sp>
          <p:nvSpPr>
            <p:cNvPr id="21514" name="Oval 92"/>
            <p:cNvSpPr>
              <a:spLocks noChangeArrowheads="1"/>
            </p:cNvSpPr>
            <p:nvPr/>
          </p:nvSpPr>
          <p:spPr bwMode="auto">
            <a:xfrm>
              <a:off x="4687888" y="4602162"/>
              <a:ext cx="1444625" cy="400050"/>
            </a:xfrm>
            <a:prstGeom prst="ellipse">
              <a:avLst/>
            </a:prstGeom>
            <a:noFill/>
            <a:ln w="12700">
              <a:solidFill>
                <a:srgbClr val="000000"/>
              </a:solidFill>
              <a:round/>
              <a:headEnd/>
              <a:tailEnd/>
            </a:ln>
          </p:spPr>
          <p:txBody>
            <a:bodyPr/>
            <a:lstStyle/>
            <a:p>
              <a:endParaRPr lang="en-US" sz="1600"/>
            </a:p>
          </p:txBody>
        </p:sp>
        <p:sp>
          <p:nvSpPr>
            <p:cNvPr id="21515" name="Oval 96"/>
            <p:cNvSpPr>
              <a:spLocks noChangeArrowheads="1"/>
            </p:cNvSpPr>
            <p:nvPr/>
          </p:nvSpPr>
          <p:spPr bwMode="auto">
            <a:xfrm>
              <a:off x="2085976" y="5643562"/>
              <a:ext cx="1395412" cy="385763"/>
            </a:xfrm>
            <a:prstGeom prst="ellipse">
              <a:avLst/>
            </a:prstGeom>
            <a:noFill/>
            <a:ln w="12700">
              <a:solidFill>
                <a:srgbClr val="000000"/>
              </a:solidFill>
              <a:round/>
              <a:headEnd/>
              <a:tailEnd/>
            </a:ln>
          </p:spPr>
          <p:txBody>
            <a:bodyPr/>
            <a:lstStyle/>
            <a:p>
              <a:endParaRPr lang="en-US" sz="1600"/>
            </a:p>
          </p:txBody>
        </p:sp>
        <p:sp>
          <p:nvSpPr>
            <p:cNvPr id="21516" name="Rectangle 97"/>
            <p:cNvSpPr>
              <a:spLocks noChangeArrowheads="1"/>
            </p:cNvSpPr>
            <p:nvPr/>
          </p:nvSpPr>
          <p:spPr bwMode="auto">
            <a:xfrm>
              <a:off x="5478463" y="2938462"/>
              <a:ext cx="418965" cy="289878"/>
            </a:xfrm>
            <a:prstGeom prst="rect">
              <a:avLst/>
            </a:prstGeom>
            <a:noFill/>
            <a:ln w="9525">
              <a:noFill/>
              <a:miter lim="800000"/>
              <a:headEnd/>
              <a:tailEnd/>
            </a:ln>
          </p:spPr>
          <p:txBody>
            <a:bodyPr wrap="none" lIns="0" tIns="0" rIns="0" bIns="0">
              <a:spAutoFit/>
            </a:bodyPr>
            <a:lstStyle/>
            <a:p>
              <a:r>
                <a:rPr lang="en-US" sz="1600">
                  <a:solidFill>
                    <a:srgbClr val="000000"/>
                  </a:solidFill>
                </a:rPr>
                <a:t>start</a:t>
              </a:r>
              <a:endParaRPr lang="en-US" sz="1600"/>
            </a:p>
          </p:txBody>
        </p:sp>
        <p:sp>
          <p:nvSpPr>
            <p:cNvPr id="21517" name="Rectangle 98"/>
            <p:cNvSpPr>
              <a:spLocks noChangeArrowheads="1"/>
            </p:cNvSpPr>
            <p:nvPr/>
          </p:nvSpPr>
          <p:spPr bwMode="auto">
            <a:xfrm>
              <a:off x="5176838" y="3362325"/>
              <a:ext cx="537861" cy="289878"/>
            </a:xfrm>
            <a:prstGeom prst="rect">
              <a:avLst/>
            </a:prstGeom>
            <a:noFill/>
            <a:ln w="9525">
              <a:noFill/>
              <a:miter lim="800000"/>
              <a:headEnd/>
              <a:tailEnd/>
            </a:ln>
          </p:spPr>
          <p:txBody>
            <a:bodyPr wrap="none" lIns="0" tIns="0" rIns="0" bIns="0">
              <a:spAutoFit/>
            </a:bodyPr>
            <a:lstStyle/>
            <a:p>
              <a:r>
                <a:rPr lang="en-US" sz="1600">
                  <a:solidFill>
                    <a:srgbClr val="000000"/>
                  </a:solidFill>
                </a:rPr>
                <a:t>ready</a:t>
              </a:r>
              <a:endParaRPr lang="en-US" sz="1600"/>
            </a:p>
          </p:txBody>
        </p:sp>
        <p:sp>
          <p:nvSpPr>
            <p:cNvPr id="21518" name="Rectangle 99"/>
            <p:cNvSpPr>
              <a:spLocks noChangeArrowheads="1"/>
            </p:cNvSpPr>
            <p:nvPr/>
          </p:nvSpPr>
          <p:spPr bwMode="auto">
            <a:xfrm>
              <a:off x="5100638" y="4657725"/>
              <a:ext cx="753006" cy="289878"/>
            </a:xfrm>
            <a:prstGeom prst="rect">
              <a:avLst/>
            </a:prstGeom>
            <a:noFill/>
            <a:ln w="9525">
              <a:noFill/>
              <a:miter lim="800000"/>
              <a:headEnd/>
              <a:tailEnd/>
            </a:ln>
          </p:spPr>
          <p:txBody>
            <a:bodyPr wrap="none" lIns="0" tIns="0" rIns="0" bIns="0">
              <a:spAutoFit/>
            </a:bodyPr>
            <a:lstStyle/>
            <a:p>
              <a:r>
                <a:rPr lang="en-US" sz="1600">
                  <a:solidFill>
                    <a:srgbClr val="000000"/>
                  </a:solidFill>
                </a:rPr>
                <a:t>running</a:t>
              </a:r>
              <a:endParaRPr lang="en-US" sz="1600"/>
            </a:p>
          </p:txBody>
        </p:sp>
        <p:sp>
          <p:nvSpPr>
            <p:cNvPr id="21519" name="Rectangle 100"/>
            <p:cNvSpPr>
              <a:spLocks noChangeArrowheads="1"/>
            </p:cNvSpPr>
            <p:nvPr/>
          </p:nvSpPr>
          <p:spPr bwMode="auto">
            <a:xfrm>
              <a:off x="2433638" y="5702300"/>
              <a:ext cx="726584" cy="289878"/>
            </a:xfrm>
            <a:prstGeom prst="rect">
              <a:avLst/>
            </a:prstGeom>
            <a:noFill/>
            <a:ln w="9525">
              <a:noFill/>
              <a:miter lim="800000"/>
              <a:headEnd/>
              <a:tailEnd/>
            </a:ln>
          </p:spPr>
          <p:txBody>
            <a:bodyPr wrap="none" lIns="0" tIns="0" rIns="0" bIns="0">
              <a:spAutoFit/>
            </a:bodyPr>
            <a:lstStyle/>
            <a:p>
              <a:r>
                <a:rPr lang="en-US" sz="1600">
                  <a:solidFill>
                    <a:srgbClr val="000000"/>
                  </a:solidFill>
                </a:rPr>
                <a:t>waiting</a:t>
              </a:r>
              <a:endParaRPr lang="en-US" sz="1600"/>
            </a:p>
          </p:txBody>
        </p:sp>
        <p:sp>
          <p:nvSpPr>
            <p:cNvPr id="21520" name="Rectangle 105"/>
            <p:cNvSpPr>
              <a:spLocks noChangeArrowheads="1"/>
            </p:cNvSpPr>
            <p:nvPr/>
          </p:nvSpPr>
          <p:spPr bwMode="auto">
            <a:xfrm>
              <a:off x="2876083" y="4550963"/>
              <a:ext cx="914400" cy="289878"/>
            </a:xfrm>
            <a:prstGeom prst="rect">
              <a:avLst/>
            </a:prstGeom>
            <a:noFill/>
            <a:ln w="9525">
              <a:noFill/>
              <a:miter lim="800000"/>
              <a:headEnd/>
              <a:tailEnd/>
            </a:ln>
          </p:spPr>
          <p:txBody>
            <a:bodyPr lIns="0" tIns="0" rIns="0" bIns="0">
              <a:spAutoFit/>
            </a:bodyPr>
            <a:lstStyle/>
            <a:p>
              <a:r>
                <a:rPr lang="en-US" sz="1600">
                  <a:solidFill>
                    <a:srgbClr val="000000"/>
                  </a:solidFill>
                </a:rPr>
                <a:t>notify</a:t>
              </a:r>
              <a:endParaRPr lang="en-US" sz="1600"/>
            </a:p>
          </p:txBody>
        </p:sp>
        <p:sp>
          <p:nvSpPr>
            <p:cNvPr id="21521" name="Rectangle 107"/>
            <p:cNvSpPr>
              <a:spLocks noChangeArrowheads="1"/>
            </p:cNvSpPr>
            <p:nvPr/>
          </p:nvSpPr>
          <p:spPr bwMode="auto">
            <a:xfrm>
              <a:off x="3969904" y="5247905"/>
              <a:ext cx="503670" cy="289878"/>
            </a:xfrm>
            <a:prstGeom prst="rect">
              <a:avLst/>
            </a:prstGeom>
            <a:noFill/>
            <a:ln w="9525">
              <a:noFill/>
              <a:miter lim="800000"/>
              <a:headEnd/>
              <a:tailEnd/>
            </a:ln>
          </p:spPr>
          <p:txBody>
            <a:bodyPr lIns="0" tIns="0" rIns="0" bIns="0">
              <a:spAutoFit/>
            </a:bodyPr>
            <a:lstStyle/>
            <a:p>
              <a:r>
                <a:rPr lang="en-US" sz="1600">
                  <a:solidFill>
                    <a:srgbClr val="000000"/>
                  </a:solidFill>
                </a:rPr>
                <a:t>wait</a:t>
              </a:r>
              <a:endParaRPr lang="en-US" sz="1600"/>
            </a:p>
          </p:txBody>
        </p:sp>
        <p:cxnSp>
          <p:nvCxnSpPr>
            <p:cNvPr id="21522" name="AutoShape 111"/>
            <p:cNvCxnSpPr>
              <a:cxnSpLocks noChangeShapeType="1"/>
              <a:stCxn id="21511" idx="4"/>
              <a:endCxn id="21513" idx="0"/>
            </p:cNvCxnSpPr>
            <p:nvPr/>
          </p:nvCxnSpPr>
          <p:spPr bwMode="auto">
            <a:xfrm>
              <a:off x="5410201" y="2873375"/>
              <a:ext cx="1587" cy="473075"/>
            </a:xfrm>
            <a:prstGeom prst="straightConnector1">
              <a:avLst/>
            </a:prstGeom>
            <a:noFill/>
            <a:ln w="9525">
              <a:solidFill>
                <a:schemeClr val="tx1"/>
              </a:solidFill>
              <a:round/>
              <a:headEnd/>
              <a:tailEnd type="triangle" w="med" len="med"/>
            </a:ln>
          </p:spPr>
        </p:cxnSp>
        <p:cxnSp>
          <p:nvCxnSpPr>
            <p:cNvPr id="21523" name="AutoShape 112"/>
            <p:cNvCxnSpPr>
              <a:cxnSpLocks noChangeShapeType="1"/>
              <a:stCxn id="21514" idx="1"/>
              <a:endCxn id="21513" idx="3"/>
            </p:cNvCxnSpPr>
            <p:nvPr/>
          </p:nvCxnSpPr>
          <p:spPr bwMode="auto">
            <a:xfrm flipV="1">
              <a:off x="4897438" y="3686175"/>
              <a:ext cx="3175" cy="974725"/>
            </a:xfrm>
            <a:prstGeom prst="straightConnector1">
              <a:avLst/>
            </a:prstGeom>
            <a:noFill/>
            <a:ln w="9525">
              <a:solidFill>
                <a:schemeClr val="tx1"/>
              </a:solidFill>
              <a:round/>
              <a:headEnd/>
              <a:tailEnd type="triangle" w="med" len="med"/>
            </a:ln>
          </p:spPr>
        </p:cxnSp>
        <p:cxnSp>
          <p:nvCxnSpPr>
            <p:cNvPr id="21524" name="AutoShape 113"/>
            <p:cNvCxnSpPr>
              <a:cxnSpLocks noChangeShapeType="1"/>
              <a:stCxn id="21513" idx="5"/>
              <a:endCxn id="21514" idx="7"/>
            </p:cNvCxnSpPr>
            <p:nvPr/>
          </p:nvCxnSpPr>
          <p:spPr bwMode="auto">
            <a:xfrm>
              <a:off x="5921376" y="3686175"/>
              <a:ext cx="0" cy="974725"/>
            </a:xfrm>
            <a:prstGeom prst="straightConnector1">
              <a:avLst/>
            </a:prstGeom>
            <a:noFill/>
            <a:ln w="9525">
              <a:solidFill>
                <a:schemeClr val="tx1"/>
              </a:solidFill>
              <a:round/>
              <a:headEnd/>
              <a:tailEnd type="triangle" w="med" len="med"/>
            </a:ln>
          </p:spPr>
        </p:cxnSp>
        <p:cxnSp>
          <p:nvCxnSpPr>
            <p:cNvPr id="21525" name="AutoShape 115"/>
            <p:cNvCxnSpPr>
              <a:cxnSpLocks noChangeShapeType="1"/>
              <a:stCxn id="21514" idx="2"/>
              <a:endCxn id="21515" idx="7"/>
            </p:cNvCxnSpPr>
            <p:nvPr/>
          </p:nvCxnSpPr>
          <p:spPr bwMode="auto">
            <a:xfrm rot="10800000" flipV="1">
              <a:off x="3277036" y="4802186"/>
              <a:ext cx="1410853" cy="897869"/>
            </a:xfrm>
            <a:prstGeom prst="straightConnector1">
              <a:avLst/>
            </a:prstGeom>
            <a:noFill/>
            <a:ln w="9525">
              <a:solidFill>
                <a:schemeClr val="tx1"/>
              </a:solidFill>
              <a:round/>
              <a:headEnd/>
              <a:tailEnd type="triangle" w="med" len="med"/>
            </a:ln>
          </p:spPr>
        </p:cxnSp>
        <p:cxnSp>
          <p:nvCxnSpPr>
            <p:cNvPr id="21526" name="AutoShape 119"/>
            <p:cNvCxnSpPr>
              <a:cxnSpLocks noChangeShapeType="1"/>
              <a:stCxn id="21515" idx="0"/>
              <a:endCxn id="21513" idx="2"/>
            </p:cNvCxnSpPr>
            <p:nvPr/>
          </p:nvCxnSpPr>
          <p:spPr bwMode="auto">
            <a:xfrm rot="5400000" flipH="1" flipV="1">
              <a:off x="2687242" y="3641330"/>
              <a:ext cx="2098674" cy="1905793"/>
            </a:xfrm>
            <a:prstGeom prst="straightConnector1">
              <a:avLst/>
            </a:prstGeom>
            <a:noFill/>
            <a:ln w="9525">
              <a:solidFill>
                <a:schemeClr val="tx1"/>
              </a:solidFill>
              <a:round/>
              <a:headEnd/>
              <a:tailEnd type="triangle" w="med" len="med"/>
            </a:ln>
          </p:spPr>
        </p:cxnSp>
        <p:sp>
          <p:nvSpPr>
            <p:cNvPr id="21527" name="Rectangle 121"/>
            <p:cNvSpPr>
              <a:spLocks noChangeArrowheads="1"/>
            </p:cNvSpPr>
            <p:nvPr/>
          </p:nvSpPr>
          <p:spPr bwMode="auto">
            <a:xfrm>
              <a:off x="4473576" y="3895725"/>
              <a:ext cx="847367" cy="579757"/>
            </a:xfrm>
            <a:prstGeom prst="rect">
              <a:avLst/>
            </a:prstGeom>
            <a:solidFill>
              <a:schemeClr val="bg1"/>
            </a:solidFill>
            <a:ln w="9525">
              <a:noFill/>
              <a:miter lim="800000"/>
              <a:headEnd/>
              <a:tailEnd/>
            </a:ln>
          </p:spPr>
          <p:txBody>
            <a:bodyPr wrap="none" lIns="0" tIns="0" rIns="0" bIns="0">
              <a:spAutoFit/>
            </a:bodyPr>
            <a:lstStyle/>
            <a:p>
              <a:r>
                <a:rPr lang="en-US" sz="1600">
                  <a:solidFill>
                    <a:srgbClr val="000000"/>
                  </a:solidFill>
                </a:rPr>
                <a:t>quantum</a:t>
              </a:r>
            </a:p>
            <a:p>
              <a:r>
                <a:rPr lang="en-US" sz="1600">
                  <a:solidFill>
                    <a:srgbClr val="000000"/>
                  </a:solidFill>
                </a:rPr>
                <a:t>expires</a:t>
              </a:r>
            </a:p>
          </p:txBody>
        </p:sp>
        <p:sp>
          <p:nvSpPr>
            <p:cNvPr id="21528" name="Rectangle 122"/>
            <p:cNvSpPr>
              <a:spLocks noChangeArrowheads="1"/>
            </p:cNvSpPr>
            <p:nvPr/>
          </p:nvSpPr>
          <p:spPr bwMode="auto">
            <a:xfrm>
              <a:off x="5584826" y="4006850"/>
              <a:ext cx="807734" cy="289878"/>
            </a:xfrm>
            <a:prstGeom prst="rect">
              <a:avLst/>
            </a:prstGeom>
            <a:solidFill>
              <a:schemeClr val="bg1"/>
            </a:solidFill>
            <a:ln w="9525">
              <a:noFill/>
              <a:miter lim="800000"/>
              <a:headEnd/>
              <a:tailEnd/>
            </a:ln>
          </p:spPr>
          <p:txBody>
            <a:bodyPr wrap="none" lIns="0" tIns="0" rIns="0" bIns="0">
              <a:spAutoFit/>
            </a:bodyPr>
            <a:lstStyle/>
            <a:p>
              <a:r>
                <a:rPr lang="en-US" sz="1600">
                  <a:solidFill>
                    <a:srgbClr val="000000"/>
                  </a:solidFill>
                </a:rPr>
                <a:t>dispatch</a:t>
              </a:r>
              <a:endParaRPr lang="en-US" sz="1600"/>
            </a:p>
          </p:txBody>
        </p:sp>
        <p:sp>
          <p:nvSpPr>
            <p:cNvPr id="21529" name="Rectangle 123"/>
            <p:cNvSpPr>
              <a:spLocks noChangeArrowheads="1"/>
            </p:cNvSpPr>
            <p:nvPr/>
          </p:nvSpPr>
          <p:spPr bwMode="auto">
            <a:xfrm>
              <a:off x="5265738" y="5221287"/>
              <a:ext cx="888886" cy="289878"/>
            </a:xfrm>
            <a:prstGeom prst="rect">
              <a:avLst/>
            </a:prstGeom>
            <a:noFill/>
            <a:ln w="9525">
              <a:noFill/>
              <a:miter lim="800000"/>
              <a:headEnd/>
              <a:tailEnd/>
            </a:ln>
          </p:spPr>
          <p:txBody>
            <a:bodyPr wrap="none" lIns="0" tIns="0" rIns="0" bIns="0">
              <a:spAutoFit/>
            </a:bodyPr>
            <a:lstStyle/>
            <a:p>
              <a:r>
                <a:rPr lang="en-US" sz="1600">
                  <a:solidFill>
                    <a:srgbClr val="000000"/>
                  </a:solidFill>
                </a:rPr>
                <a:t>complete</a:t>
              </a:r>
              <a:endParaRPr lang="en-US" sz="1600"/>
            </a:p>
          </p:txBody>
        </p:sp>
      </p:grpSp>
      <p:sp>
        <p:nvSpPr>
          <p:cNvPr id="26" name="Rounded Rectangular Callout 25"/>
          <p:cNvSpPr>
            <a:spLocks noChangeArrowheads="1"/>
          </p:cNvSpPr>
          <p:nvPr/>
        </p:nvSpPr>
        <p:spPr bwMode="auto">
          <a:xfrm>
            <a:off x="2936358" y="6109768"/>
            <a:ext cx="1219200" cy="495300"/>
          </a:xfrm>
          <a:prstGeom prst="wedgeRoundRectCallout">
            <a:avLst>
              <a:gd name="adj1" fmla="val -103600"/>
              <a:gd name="adj2" fmla="val -105504"/>
              <a:gd name="adj3" fmla="val 16667"/>
            </a:avLst>
          </a:prstGeom>
          <a:solidFill>
            <a:srgbClr val="FFFFCC"/>
          </a:solidFill>
          <a:ln w="9525" algn="ctr">
            <a:solidFill>
              <a:schemeClr val="tx1"/>
            </a:solidFill>
            <a:round/>
            <a:headEnd/>
            <a:tailEnd/>
          </a:ln>
        </p:spPr>
        <p:txBody>
          <a:bodyPr/>
          <a:lstStyle/>
          <a:p>
            <a:pPr eaLnBrk="0" hangingPunct="0"/>
            <a:r>
              <a:rPr lang="en-US" dirty="0"/>
              <a:t>Release</a:t>
            </a:r>
          </a:p>
        </p:txBody>
      </p:sp>
      <p:sp>
        <p:nvSpPr>
          <p:cNvPr id="27" name="Right Arrow 26"/>
          <p:cNvSpPr>
            <a:spLocks noChangeArrowheads="1"/>
          </p:cNvSpPr>
          <p:nvPr/>
        </p:nvSpPr>
        <p:spPr bwMode="auto">
          <a:xfrm>
            <a:off x="-30480" y="5014393"/>
            <a:ext cx="1173480" cy="609600"/>
          </a:xfrm>
          <a:prstGeom prst="rightArrow">
            <a:avLst>
              <a:gd name="adj1" fmla="val 50000"/>
              <a:gd name="adj2" fmla="val 49997"/>
            </a:avLst>
          </a:prstGeom>
          <a:solidFill>
            <a:srgbClr val="C00000"/>
          </a:solidFill>
          <a:ln w="9525" algn="ctr">
            <a:solidFill>
              <a:schemeClr val="tx1"/>
            </a:solidFill>
            <a:round/>
            <a:headEnd/>
            <a:tailEnd/>
          </a:ln>
        </p:spPr>
        <p:txBody>
          <a:bodyPr/>
          <a:lstStyle/>
          <a:p>
            <a:pPr eaLnBrk="0" hangingPunct="0">
              <a:lnSpc>
                <a:spcPts val="1800"/>
              </a:lnSpc>
            </a:pPr>
            <a:r>
              <a:rPr lang="en-US" sz="1600" dirty="0">
                <a:solidFill>
                  <a:schemeClr val="bg1"/>
                </a:solidFill>
              </a:rPr>
              <a:t>Interrupt?</a:t>
            </a:r>
          </a:p>
        </p:txBody>
      </p:sp>
      <p:sp>
        <p:nvSpPr>
          <p:cNvPr id="28" name="Rounded Rectangle 1">
            <a:extLst>
              <a:ext uri="{FF2B5EF4-FFF2-40B4-BE49-F238E27FC236}">
                <a16:creationId xmlns:a16="http://schemas.microsoft.com/office/drawing/2014/main" id="{5696806C-2CEA-4212-97E6-ECD00E9B0A27}"/>
              </a:ext>
            </a:extLst>
          </p:cNvPr>
          <p:cNvSpPr/>
          <p:nvPr/>
        </p:nvSpPr>
        <p:spPr bwMode="auto">
          <a:xfrm>
            <a:off x="6781800" y="1154880"/>
            <a:ext cx="2286000" cy="174072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Questions:</a:t>
            </a:r>
            <a:endParaRPr lang="en-US" sz="1600" dirty="0"/>
          </a:p>
          <a:p>
            <a:pPr marL="342900" marR="0" indent="-342900" algn="l" defTabSz="914400" rtl="0" eaLnBrk="0" fontAlgn="base" latinLnBrk="0" hangingPunct="0">
              <a:lnSpc>
                <a:spcPct val="100000"/>
              </a:lnSpc>
              <a:spcBef>
                <a:spcPct val="0"/>
              </a:spcBef>
              <a:spcAft>
                <a:spcPct val="0"/>
              </a:spcAft>
              <a:buClrTx/>
              <a:buSzTx/>
              <a:buFontTx/>
              <a:buAutoNum type="arabicParenBoth"/>
              <a:tabLst/>
            </a:pPr>
            <a:r>
              <a:rPr kumimoji="0" lang="en-US" sz="1600" b="0" i="0" u="none" strike="noStrike" cap="none" normalizeH="0" baseline="0" dirty="0">
                <a:ln>
                  <a:noFill/>
                </a:ln>
                <a:solidFill>
                  <a:schemeClr val="tx1"/>
                </a:solidFill>
                <a:effectLst/>
                <a:latin typeface="Times New Roman" pitchFamily="18" charset="0"/>
              </a:rPr>
              <a:t>Can interrupt occur?;</a:t>
            </a:r>
          </a:p>
          <a:p>
            <a:pPr marL="342900" marR="0" indent="-342900" algn="l" defTabSz="914400" rtl="0" eaLnBrk="0" fontAlgn="base" latinLnBrk="0" hangingPunct="0">
              <a:lnSpc>
                <a:spcPct val="100000"/>
              </a:lnSpc>
              <a:spcBef>
                <a:spcPct val="0"/>
              </a:spcBef>
              <a:spcAft>
                <a:spcPct val="0"/>
              </a:spcAft>
              <a:buClrTx/>
              <a:buSzTx/>
              <a:buFontTx/>
              <a:buAutoNum type="arabicParenBoth"/>
              <a:tabLst/>
            </a:pPr>
            <a:r>
              <a:rPr lang="en-US" sz="1600" dirty="0"/>
              <a:t>Can data be overridden if interrupt occurs?</a:t>
            </a:r>
            <a:endParaRPr kumimoji="0" lang="en-US" sz="16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8817044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nodeType="after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grpId="0" nodeType="clickEffect">
                                  <p:stCondLst>
                                    <p:cond delay="0"/>
                                  </p:stCondLst>
                                  <p:iterate type="lt">
                                    <p:tmPct val="5000"/>
                                  </p:iterate>
                                  <p:childTnLst>
                                    <p:set>
                                      <p:cBhvr>
                                        <p:cTn id="21" dur="1" fill="hold">
                                          <p:stCondLst>
                                            <p:cond delay="0"/>
                                          </p:stCondLst>
                                        </p:cTn>
                                        <p:tgtEl>
                                          <p:spTgt spid="27"/>
                                        </p:tgtEl>
                                        <p:attrNameLst>
                                          <p:attrName>style.visibility</p:attrName>
                                        </p:attrNameLst>
                                      </p:cBhvr>
                                      <p:to>
                                        <p:strVal val="visible"/>
                                      </p:to>
                                    </p:set>
                                    <p:anim calcmode="lin" valueType="num">
                                      <p:cBhvr>
                                        <p:cTn id="22" dur="1000" fill="hold"/>
                                        <p:tgtEl>
                                          <p:spTgt spid="27"/>
                                        </p:tgtEl>
                                        <p:attrNameLst>
                                          <p:attrName>ppt_w</p:attrName>
                                        </p:attrNameLst>
                                      </p:cBhvr>
                                      <p:tavLst>
                                        <p:tav tm="0">
                                          <p:val>
                                            <p:fltVal val="0"/>
                                          </p:val>
                                        </p:tav>
                                        <p:tav tm="100000">
                                          <p:val>
                                            <p:strVal val="#ppt_w"/>
                                          </p:val>
                                        </p:tav>
                                      </p:tavLst>
                                    </p:anim>
                                    <p:anim calcmode="lin" valueType="num">
                                      <p:cBhvr>
                                        <p:cTn id="23" dur="1000" fill="hold"/>
                                        <p:tgtEl>
                                          <p:spTgt spid="27"/>
                                        </p:tgtEl>
                                        <p:attrNameLst>
                                          <p:attrName>ppt_h</p:attrName>
                                        </p:attrNameLst>
                                      </p:cBhvr>
                                      <p:tavLst>
                                        <p:tav tm="0">
                                          <p:val>
                                            <p:fltVal val="0"/>
                                          </p:val>
                                        </p:tav>
                                        <p:tav tm="100000">
                                          <p:val>
                                            <p:strVal val="#ppt_h"/>
                                          </p:val>
                                        </p:tav>
                                      </p:tavLst>
                                    </p:anim>
                                    <p:anim calcmode="lin" valueType="num">
                                      <p:cBhvr>
                                        <p:cTn id="24" dur="1000" fill="hold"/>
                                        <p:tgtEl>
                                          <p:spTgt spid="27"/>
                                        </p:tgtEl>
                                        <p:attrNameLst>
                                          <p:attrName>style.rotation</p:attrName>
                                        </p:attrNameLst>
                                      </p:cBhvr>
                                      <p:tavLst>
                                        <p:tav tm="0">
                                          <p:val>
                                            <p:fltVal val="90"/>
                                          </p:val>
                                        </p:tav>
                                        <p:tav tm="100000">
                                          <p:val>
                                            <p:fltVal val="0"/>
                                          </p:val>
                                        </p:tav>
                                      </p:tavLst>
                                    </p:anim>
                                    <p:animEffect transition="in" filter="fade">
                                      <p:cBhvr>
                                        <p:cTn id="25" dur="1000"/>
                                        <p:tgtEl>
                                          <p:spTgt spid="27"/>
                                        </p:tgtEl>
                                      </p:cBhvr>
                                    </p:animEffect>
                                  </p:childTnLst>
                                </p:cTn>
                              </p:par>
                            </p:childTnLst>
                          </p:cTn>
                        </p:par>
                        <p:par>
                          <p:cTn id="26" fill="hold">
                            <p:stCondLst>
                              <p:cond delay="1450"/>
                            </p:stCondLst>
                            <p:childTnLst>
                              <p:par>
                                <p:cTn id="27" presetID="2" presetClass="entr" presetSubtype="4" fill="hold" grpId="0" nodeType="afterEffect">
                                  <p:stCondLst>
                                    <p:cond delay="175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1750" fill="hold"/>
                                        <p:tgtEl>
                                          <p:spTgt spid="28"/>
                                        </p:tgtEl>
                                        <p:attrNameLst>
                                          <p:attrName>ppt_x</p:attrName>
                                        </p:attrNameLst>
                                      </p:cBhvr>
                                      <p:tavLst>
                                        <p:tav tm="0">
                                          <p:val>
                                            <p:strVal val="#ppt_x"/>
                                          </p:val>
                                        </p:tav>
                                        <p:tav tm="100000">
                                          <p:val>
                                            <p:strVal val="#ppt_x"/>
                                          </p:val>
                                        </p:tav>
                                      </p:tavLst>
                                    </p:anim>
                                    <p:anim calcmode="lin" valueType="num">
                                      <p:cBhvr additive="base">
                                        <p:cTn id="30" dur="17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6" grpId="0" animBg="1"/>
      <p:bldP spid="27" grpId="0" animBg="1"/>
      <p:bldP spid="28"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xfrm>
            <a:off x="76200" y="304800"/>
            <a:ext cx="685800" cy="457200"/>
          </a:xfrm>
        </p:spPr>
        <p:txBody>
          <a:bodyPr/>
          <a:lstStyle/>
          <a:p>
            <a:pPr>
              <a:defRPr/>
            </a:pPr>
            <a:fld id="{5C5AC8F4-4EFC-4B3E-9628-E71155864176}" type="slidenum">
              <a:rPr lang="en-US" smtClean="0"/>
              <a:pPr>
                <a:defRPr/>
              </a:pPr>
              <a:t>167</a:t>
            </a:fld>
            <a:endParaRPr lang="en-US" dirty="0"/>
          </a:p>
        </p:txBody>
      </p:sp>
      <p:sp>
        <p:nvSpPr>
          <p:cNvPr id="22531" name="Rectangle 2"/>
          <p:cNvSpPr>
            <a:spLocks noGrp="1" noChangeArrowheads="1"/>
          </p:cNvSpPr>
          <p:nvPr>
            <p:ph type="title"/>
          </p:nvPr>
        </p:nvSpPr>
        <p:spPr>
          <a:xfrm>
            <a:off x="1447800" y="76200"/>
            <a:ext cx="7620000" cy="623888"/>
          </a:xfrm>
        </p:spPr>
        <p:txBody>
          <a:bodyPr/>
          <a:lstStyle/>
          <a:p>
            <a:pPr eaLnBrk="1" hangingPunct="1"/>
            <a:r>
              <a:rPr lang="en-US"/>
              <a:t>Class with Synchronized Methods (contd.)</a:t>
            </a:r>
          </a:p>
        </p:txBody>
      </p:sp>
      <p:sp>
        <p:nvSpPr>
          <p:cNvPr id="22532" name="Rectangle 3"/>
          <p:cNvSpPr>
            <a:spLocks noGrp="1" noChangeArrowheads="1"/>
          </p:cNvSpPr>
          <p:nvPr>
            <p:ph type="body" idx="1"/>
          </p:nvPr>
        </p:nvSpPr>
        <p:spPr>
          <a:xfrm>
            <a:off x="304800" y="1066800"/>
            <a:ext cx="8763000" cy="5486400"/>
          </a:xfrm>
        </p:spPr>
        <p:txBody>
          <a:bodyPr/>
          <a:lstStyle/>
          <a:p>
            <a:pPr marL="339725" indent="-339725" eaLnBrk="1" hangingPunct="1">
              <a:lnSpc>
                <a:spcPct val="70000"/>
              </a:lnSpc>
              <a:buFont typeface="Wingdings" pitchFamily="2" charset="2"/>
              <a:buNone/>
              <a:tabLst>
                <a:tab pos="796925" algn="l"/>
                <a:tab pos="1254125" algn="l"/>
                <a:tab pos="1654175" algn="l"/>
              </a:tabLst>
            </a:pPr>
            <a:r>
              <a:rPr lang="en-US" noProof="1"/>
              <a:t>	public </a:t>
            </a:r>
            <a:r>
              <a:rPr lang="en-US" b="1" noProof="1">
                <a:solidFill>
                  <a:schemeClr val="tx2"/>
                </a:solidFill>
              </a:rPr>
              <a:t>synchronized</a:t>
            </a:r>
            <a:r>
              <a:rPr lang="en-US" noProof="1"/>
              <a:t> int </a:t>
            </a:r>
            <a:r>
              <a:rPr lang="en-US" dirty="0">
                <a:solidFill>
                  <a:srgbClr val="0066FF"/>
                </a:solidFill>
              </a:rPr>
              <a:t>g</a:t>
            </a:r>
            <a:r>
              <a:rPr lang="en-US" noProof="1">
                <a:solidFill>
                  <a:srgbClr val="0066FF"/>
                </a:solidFill>
              </a:rPr>
              <a:t>etBuffer</a:t>
            </a:r>
            <a:r>
              <a:rPr lang="en-US" noProof="1"/>
              <a:t>()</a:t>
            </a:r>
            <a:r>
              <a:rPr lang="en-US" dirty="0"/>
              <a:t> </a:t>
            </a:r>
            <a:r>
              <a:rPr lang="en-US" noProof="1"/>
              <a:t>{</a:t>
            </a:r>
          </a:p>
          <a:p>
            <a:pPr marL="339725" indent="-339725" eaLnBrk="1" hangingPunct="1">
              <a:lnSpc>
                <a:spcPct val="70000"/>
              </a:lnSpc>
              <a:buFont typeface="Wingdings" pitchFamily="2" charset="2"/>
              <a:buNone/>
              <a:tabLst>
                <a:tab pos="796925" algn="l"/>
                <a:tab pos="1254125" algn="l"/>
                <a:tab pos="1654175" algn="l"/>
              </a:tabLst>
            </a:pPr>
            <a:r>
              <a:rPr lang="en-US" noProof="1"/>
              <a:t>		while (writeable)</a:t>
            </a:r>
            <a:r>
              <a:rPr lang="en-US" dirty="0"/>
              <a:t> </a:t>
            </a:r>
            <a:r>
              <a:rPr lang="en-US" noProof="1"/>
              <a:t>{</a:t>
            </a:r>
          </a:p>
          <a:p>
            <a:pPr marL="339725" indent="-339725" eaLnBrk="1" hangingPunct="1">
              <a:lnSpc>
                <a:spcPct val="70000"/>
              </a:lnSpc>
              <a:buFont typeface="Wingdings" pitchFamily="2" charset="2"/>
              <a:buNone/>
              <a:tabLst>
                <a:tab pos="796925" algn="l"/>
                <a:tab pos="1254125" algn="l"/>
                <a:tab pos="1654175" algn="l"/>
              </a:tabLst>
            </a:pPr>
            <a:r>
              <a:rPr lang="en-US" noProof="1"/>
              <a:t>			try</a:t>
            </a:r>
            <a:r>
              <a:rPr lang="en-US" dirty="0"/>
              <a:t> </a:t>
            </a:r>
            <a:r>
              <a:rPr lang="en-US" noProof="1"/>
              <a:t>{</a:t>
            </a:r>
          </a:p>
          <a:p>
            <a:pPr marL="339725" indent="-339725" eaLnBrk="1" hangingPunct="1">
              <a:lnSpc>
                <a:spcPct val="70000"/>
              </a:lnSpc>
              <a:buFont typeface="Wingdings" pitchFamily="2" charset="2"/>
              <a:buNone/>
              <a:tabLst>
                <a:tab pos="796925" algn="l"/>
                <a:tab pos="1254125" algn="l"/>
                <a:tab pos="1654175" algn="l"/>
              </a:tabLst>
            </a:pPr>
            <a:r>
              <a:rPr lang="en-US" noProof="1"/>
              <a:t>				</a:t>
            </a:r>
            <a:r>
              <a:rPr lang="en-US" b="1" noProof="1">
                <a:solidFill>
                  <a:schemeClr val="tx2"/>
                </a:solidFill>
              </a:rPr>
              <a:t>wait();</a:t>
            </a:r>
            <a:r>
              <a:rPr lang="en-US" noProof="1"/>
              <a:t>	//voluntarily enter the wait state</a:t>
            </a:r>
          </a:p>
          <a:p>
            <a:pPr marL="339725" indent="-339725" eaLnBrk="1" hangingPunct="1">
              <a:lnSpc>
                <a:spcPct val="70000"/>
              </a:lnSpc>
              <a:buFont typeface="Wingdings" pitchFamily="2" charset="2"/>
              <a:buNone/>
              <a:tabLst>
                <a:tab pos="796925" algn="l"/>
                <a:tab pos="1254125" algn="l"/>
                <a:tab pos="1654175" algn="l"/>
              </a:tabLst>
            </a:pPr>
            <a:r>
              <a:rPr lang="en-US" noProof="1"/>
              <a:t>			}</a:t>
            </a:r>
          </a:p>
          <a:p>
            <a:pPr marL="339725" indent="-339725" eaLnBrk="1" hangingPunct="1">
              <a:lnSpc>
                <a:spcPct val="70000"/>
              </a:lnSpc>
              <a:buFont typeface="Wingdings" pitchFamily="2" charset="2"/>
              <a:buNone/>
              <a:tabLst>
                <a:tab pos="796925" algn="l"/>
                <a:tab pos="1254125" algn="l"/>
                <a:tab pos="1654175" algn="l"/>
              </a:tabLst>
            </a:pPr>
            <a:r>
              <a:rPr lang="en-US" noProof="1"/>
              <a:t>			catch (InterruptedException e)</a:t>
            </a:r>
            <a:r>
              <a:rPr lang="en-US" dirty="0"/>
              <a:t> </a:t>
            </a:r>
            <a:r>
              <a:rPr lang="en-US" noProof="1"/>
              <a:t>{</a:t>
            </a:r>
          </a:p>
          <a:p>
            <a:pPr marL="339725" indent="-339725" eaLnBrk="1" hangingPunct="1">
              <a:lnSpc>
                <a:spcPct val="70000"/>
              </a:lnSpc>
              <a:buFont typeface="Wingdings" pitchFamily="2" charset="2"/>
              <a:buNone/>
              <a:tabLst>
                <a:tab pos="796925" algn="l"/>
                <a:tab pos="1254125" algn="l"/>
                <a:tab pos="1654175" algn="l"/>
              </a:tabLst>
            </a:pPr>
            <a:r>
              <a:rPr lang="en-US" noProof="1"/>
              <a:t>				System.err.println("Exception: " + e.toString());</a:t>
            </a:r>
          </a:p>
          <a:p>
            <a:pPr marL="339725" indent="-339725" eaLnBrk="1" hangingPunct="1">
              <a:lnSpc>
                <a:spcPct val="70000"/>
              </a:lnSpc>
              <a:buFont typeface="Wingdings" pitchFamily="2" charset="2"/>
              <a:buNone/>
              <a:tabLst>
                <a:tab pos="796925" algn="l"/>
                <a:tab pos="1254125" algn="l"/>
                <a:tab pos="1654175" algn="l"/>
              </a:tabLst>
            </a:pPr>
            <a:r>
              <a:rPr lang="en-US" noProof="1"/>
              <a:t>			}</a:t>
            </a:r>
          </a:p>
          <a:p>
            <a:pPr marL="339725" indent="-339725" eaLnBrk="1" hangingPunct="1">
              <a:lnSpc>
                <a:spcPct val="70000"/>
              </a:lnSpc>
              <a:buFont typeface="Wingdings" pitchFamily="2" charset="2"/>
              <a:buNone/>
              <a:tabLst>
                <a:tab pos="796925" algn="l"/>
                <a:tab pos="1254125" algn="l"/>
                <a:tab pos="1654175" algn="l"/>
              </a:tabLst>
            </a:pPr>
            <a:r>
              <a:rPr lang="en-US" noProof="1"/>
              <a:t>		}</a:t>
            </a:r>
          </a:p>
          <a:p>
            <a:pPr marL="339725" indent="-339725" eaLnBrk="1" hangingPunct="1">
              <a:lnSpc>
                <a:spcPct val="70000"/>
              </a:lnSpc>
              <a:buFont typeface="Wingdings" pitchFamily="2" charset="2"/>
              <a:buNone/>
              <a:tabLst>
                <a:tab pos="796925" algn="l"/>
                <a:tab pos="1254125" algn="l"/>
                <a:tab pos="1654175" algn="l"/>
              </a:tabLst>
            </a:pPr>
            <a:r>
              <a:rPr lang="en-US" noProof="1"/>
              <a:t>		writeable = true;</a:t>
            </a:r>
          </a:p>
          <a:p>
            <a:pPr marL="339725" indent="-339725" eaLnBrk="1" hangingPunct="1">
              <a:lnSpc>
                <a:spcPct val="70000"/>
              </a:lnSpc>
              <a:buFont typeface="Wingdings" pitchFamily="2" charset="2"/>
              <a:buNone/>
              <a:tabLst>
                <a:tab pos="796925" algn="l"/>
                <a:tab pos="1254125" algn="l"/>
                <a:tab pos="1654175" algn="l"/>
              </a:tabLst>
            </a:pPr>
            <a:r>
              <a:rPr lang="en-US" noProof="1"/>
              <a:t>		</a:t>
            </a:r>
            <a:r>
              <a:rPr lang="en-US" b="1" noProof="1">
                <a:solidFill>
                  <a:schemeClr val="tx2"/>
                </a:solidFill>
              </a:rPr>
              <a:t>notify();</a:t>
            </a:r>
          </a:p>
          <a:p>
            <a:pPr marL="339725" indent="-339725" eaLnBrk="1" hangingPunct="1">
              <a:lnSpc>
                <a:spcPct val="70000"/>
              </a:lnSpc>
              <a:buFont typeface="Wingdings" pitchFamily="2" charset="2"/>
              <a:buNone/>
              <a:tabLst>
                <a:tab pos="796925" algn="l"/>
                <a:tab pos="1254125" algn="l"/>
                <a:tab pos="1654175" algn="l"/>
              </a:tabLst>
            </a:pPr>
            <a:r>
              <a:rPr lang="en-US" noProof="1"/>
              <a:t>		return bufferCell;</a:t>
            </a:r>
          </a:p>
          <a:p>
            <a:pPr marL="339725" indent="-339725" eaLnBrk="1" hangingPunct="1">
              <a:lnSpc>
                <a:spcPct val="70000"/>
              </a:lnSpc>
              <a:buFont typeface="Wingdings" pitchFamily="2" charset="2"/>
              <a:buNone/>
              <a:tabLst>
                <a:tab pos="796925" algn="l"/>
                <a:tab pos="1254125" algn="l"/>
                <a:tab pos="1654175" algn="l"/>
              </a:tabLst>
            </a:pPr>
            <a:r>
              <a:rPr lang="en-US" noProof="1"/>
              <a:t>	}</a:t>
            </a:r>
          </a:p>
          <a:p>
            <a:pPr marL="339725" indent="-339725" eaLnBrk="1" hangingPunct="1">
              <a:lnSpc>
                <a:spcPct val="70000"/>
              </a:lnSpc>
              <a:buFont typeface="Wingdings" pitchFamily="2" charset="2"/>
              <a:buNone/>
              <a:tabLst>
                <a:tab pos="796925" algn="l"/>
                <a:tab pos="1254125" algn="l"/>
                <a:tab pos="1654175" algn="l"/>
              </a:tabLst>
            </a:pPr>
            <a:r>
              <a:rPr lang="en-US" noProof="1"/>
              <a:t>}</a:t>
            </a:r>
          </a:p>
        </p:txBody>
      </p:sp>
    </p:spTree>
    <p:extLst>
      <p:ext uri="{BB962C8B-B14F-4D97-AF65-F5344CB8AC3E}">
        <p14:creationId xmlns:p14="http://schemas.microsoft.com/office/powerpoint/2010/main" val="37272223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p:txBody>
          <a:bodyPr/>
          <a:lstStyle/>
          <a:p>
            <a:pPr>
              <a:defRPr/>
            </a:pPr>
            <a:fld id="{0492F20E-0920-4D19-97A6-1DCD9F88CCC9}" type="slidenum">
              <a:rPr lang="en-US" smtClean="0"/>
              <a:pPr>
                <a:defRPr/>
              </a:pPr>
              <a:t>168</a:t>
            </a:fld>
            <a:endParaRPr lang="en-US"/>
          </a:p>
        </p:txBody>
      </p:sp>
      <p:sp>
        <p:nvSpPr>
          <p:cNvPr id="23555" name="Rectangle 2"/>
          <p:cNvSpPr>
            <a:spLocks noGrp="1" noChangeArrowheads="1"/>
          </p:cNvSpPr>
          <p:nvPr>
            <p:ph type="title"/>
          </p:nvPr>
        </p:nvSpPr>
        <p:spPr/>
        <p:txBody>
          <a:bodyPr/>
          <a:lstStyle/>
          <a:p>
            <a:pPr eaLnBrk="1" hangingPunct="1"/>
            <a:r>
              <a:rPr lang="en-US"/>
              <a:t>Synchronized Results</a:t>
            </a:r>
          </a:p>
        </p:txBody>
      </p:sp>
      <p:sp>
        <p:nvSpPr>
          <p:cNvPr id="21508" name="Rectangle 3"/>
          <p:cNvSpPr>
            <a:spLocks noChangeArrowheads="1"/>
          </p:cNvSpPr>
          <p:nvPr/>
        </p:nvSpPr>
        <p:spPr bwMode="auto">
          <a:xfrm>
            <a:off x="4038600" y="776288"/>
            <a:ext cx="4648200" cy="5584825"/>
          </a:xfrm>
          <a:prstGeom prst="rect">
            <a:avLst/>
          </a:prstGeom>
          <a:noFill/>
          <a:ln w="9525">
            <a:noFill/>
            <a:miter lim="800000"/>
            <a:headEnd/>
            <a:tailEnd/>
          </a:ln>
        </p:spPr>
        <p:txBody>
          <a:bodyPr>
            <a:spAutoFit/>
          </a:bodyPr>
          <a:lstStyle/>
          <a:p>
            <a:pPr eaLnBrk="0" hangingPunct="0"/>
            <a:r>
              <a:rPr lang="en-US" dirty="0"/>
              <a:t>Producer sets </a:t>
            </a:r>
            <a:r>
              <a:rPr lang="en-US" dirty="0" err="1"/>
              <a:t>bufferCell</a:t>
            </a:r>
            <a:r>
              <a:rPr lang="en-US" dirty="0"/>
              <a:t> 0</a:t>
            </a:r>
          </a:p>
          <a:p>
            <a:pPr eaLnBrk="0" hangingPunct="0"/>
            <a:r>
              <a:rPr lang="en-US" dirty="0"/>
              <a:t>	Consumer retrieved 0</a:t>
            </a:r>
          </a:p>
          <a:p>
            <a:pPr eaLnBrk="0" hangingPunct="0"/>
            <a:r>
              <a:rPr lang="en-US" dirty="0"/>
              <a:t>Producer sets </a:t>
            </a:r>
            <a:r>
              <a:rPr lang="en-US" dirty="0" err="1"/>
              <a:t>bufferCell</a:t>
            </a:r>
            <a:r>
              <a:rPr lang="en-US" dirty="0"/>
              <a:t> 1</a:t>
            </a:r>
          </a:p>
          <a:p>
            <a:pPr eaLnBrk="0" hangingPunct="0"/>
            <a:r>
              <a:rPr lang="en-US" dirty="0"/>
              <a:t>	Consumer retrieved 1</a:t>
            </a:r>
          </a:p>
          <a:p>
            <a:pPr eaLnBrk="0" hangingPunct="0"/>
            <a:r>
              <a:rPr lang="en-US" dirty="0"/>
              <a:t>Producer sets </a:t>
            </a:r>
            <a:r>
              <a:rPr lang="en-US" dirty="0" err="1"/>
              <a:t>bufferCell</a:t>
            </a:r>
            <a:r>
              <a:rPr lang="en-US" dirty="0"/>
              <a:t> 2</a:t>
            </a:r>
          </a:p>
          <a:p>
            <a:pPr eaLnBrk="0" hangingPunct="0"/>
            <a:r>
              <a:rPr lang="en-US" dirty="0"/>
              <a:t>	Consumer retrieved 2</a:t>
            </a:r>
          </a:p>
          <a:p>
            <a:pPr eaLnBrk="0" hangingPunct="0"/>
            <a:r>
              <a:rPr lang="en-US" dirty="0"/>
              <a:t>Producer sets </a:t>
            </a:r>
            <a:r>
              <a:rPr lang="en-US" dirty="0" err="1"/>
              <a:t>bufferCell</a:t>
            </a:r>
            <a:r>
              <a:rPr lang="en-US" dirty="0"/>
              <a:t> 3</a:t>
            </a:r>
          </a:p>
          <a:p>
            <a:pPr eaLnBrk="0" hangingPunct="0"/>
            <a:r>
              <a:rPr lang="en-US" dirty="0"/>
              <a:t>	Consumer retrieved 3</a:t>
            </a:r>
          </a:p>
          <a:p>
            <a:pPr eaLnBrk="0" hangingPunct="0"/>
            <a:r>
              <a:rPr lang="en-US" dirty="0"/>
              <a:t>Producer sets </a:t>
            </a:r>
            <a:r>
              <a:rPr lang="en-US" dirty="0" err="1"/>
              <a:t>bufferCell</a:t>
            </a:r>
            <a:r>
              <a:rPr lang="en-US" dirty="0"/>
              <a:t> 4</a:t>
            </a:r>
          </a:p>
          <a:p>
            <a:pPr eaLnBrk="0" hangingPunct="0"/>
            <a:r>
              <a:rPr lang="en-US" dirty="0"/>
              <a:t>	Consumer retrieved 4</a:t>
            </a:r>
          </a:p>
          <a:p>
            <a:pPr eaLnBrk="0" hangingPunct="0"/>
            <a:r>
              <a:rPr lang="en-US" dirty="0"/>
              <a:t>Producer sets </a:t>
            </a:r>
            <a:r>
              <a:rPr lang="en-US" dirty="0" err="1"/>
              <a:t>bufferCell</a:t>
            </a:r>
            <a:r>
              <a:rPr lang="en-US" dirty="0"/>
              <a:t> 5</a:t>
            </a:r>
          </a:p>
          <a:p>
            <a:pPr eaLnBrk="0" hangingPunct="0"/>
            <a:r>
              <a:rPr lang="en-US" dirty="0">
                <a:solidFill>
                  <a:srgbClr val="0066FF"/>
                </a:solidFill>
              </a:rPr>
              <a:t>Producer sets </a:t>
            </a:r>
            <a:r>
              <a:rPr lang="en-US" dirty="0" err="1">
                <a:solidFill>
                  <a:srgbClr val="0066FF"/>
                </a:solidFill>
              </a:rPr>
              <a:t>bufferCell</a:t>
            </a:r>
            <a:r>
              <a:rPr lang="en-US" dirty="0">
                <a:solidFill>
                  <a:srgbClr val="0066FF"/>
                </a:solidFill>
              </a:rPr>
              <a:t> 6</a:t>
            </a:r>
          </a:p>
          <a:p>
            <a:pPr eaLnBrk="0" hangingPunct="0"/>
            <a:r>
              <a:rPr lang="en-US" dirty="0"/>
              <a:t>	</a:t>
            </a:r>
            <a:r>
              <a:rPr lang="en-US" b="1" dirty="0">
                <a:solidFill>
                  <a:schemeClr val="folHlink"/>
                </a:solidFill>
              </a:rPr>
              <a:t>Consumer retrieved 5</a:t>
            </a:r>
          </a:p>
          <a:p>
            <a:pPr eaLnBrk="0" hangingPunct="0"/>
            <a:r>
              <a:rPr lang="en-US" dirty="0"/>
              <a:t>	Consumer retrieved 6</a:t>
            </a:r>
          </a:p>
          <a:p>
            <a:pPr eaLnBrk="0" hangingPunct="0"/>
            <a:r>
              <a:rPr lang="en-US" dirty="0"/>
              <a:t>Producer sets </a:t>
            </a:r>
            <a:r>
              <a:rPr lang="en-US" dirty="0" err="1"/>
              <a:t>bufferCell</a:t>
            </a:r>
            <a:r>
              <a:rPr lang="en-US" dirty="0"/>
              <a:t> 7</a:t>
            </a:r>
          </a:p>
          <a:p>
            <a:pPr eaLnBrk="0" hangingPunct="0"/>
            <a:r>
              <a:rPr lang="en-US" dirty="0"/>
              <a:t>	Consumer retrieved 7</a:t>
            </a:r>
          </a:p>
          <a:p>
            <a:pPr eaLnBrk="0" hangingPunct="0"/>
            <a:r>
              <a:rPr lang="en-US" dirty="0"/>
              <a:t>Producer sets </a:t>
            </a:r>
            <a:r>
              <a:rPr lang="en-US" dirty="0" err="1"/>
              <a:t>bufferCell</a:t>
            </a:r>
            <a:r>
              <a:rPr lang="en-US" dirty="0"/>
              <a:t> 8</a:t>
            </a:r>
          </a:p>
          <a:p>
            <a:pPr eaLnBrk="0" hangingPunct="0"/>
            <a:r>
              <a:rPr lang="en-US" dirty="0"/>
              <a:t>	Consumer retrieved 8</a:t>
            </a:r>
          </a:p>
          <a:p>
            <a:pPr eaLnBrk="0" hangingPunct="0"/>
            <a:r>
              <a:rPr lang="en-US" dirty="0"/>
              <a:t>	</a:t>
            </a:r>
            <a:r>
              <a:rPr lang="en-US" b="1" dirty="0">
                <a:solidFill>
                  <a:schemeClr val="tx2"/>
                </a:solidFill>
              </a:rPr>
              <a:t>Consumer retrieved 9</a:t>
            </a:r>
          </a:p>
          <a:p>
            <a:pPr eaLnBrk="0" hangingPunct="0"/>
            <a:r>
              <a:rPr lang="en-US" dirty="0"/>
              <a:t>Producer sets </a:t>
            </a:r>
            <a:r>
              <a:rPr lang="en-US" dirty="0" err="1"/>
              <a:t>bufferCell</a:t>
            </a:r>
            <a:r>
              <a:rPr lang="en-US" dirty="0"/>
              <a:t> 9</a:t>
            </a:r>
          </a:p>
        </p:txBody>
      </p:sp>
      <p:grpSp>
        <p:nvGrpSpPr>
          <p:cNvPr id="2" name="Group 7"/>
          <p:cNvGrpSpPr>
            <a:grpSpLocks/>
          </p:cNvGrpSpPr>
          <p:nvPr/>
        </p:nvGrpSpPr>
        <p:grpSpPr bwMode="auto">
          <a:xfrm>
            <a:off x="296863" y="4343400"/>
            <a:ext cx="4656137" cy="1447800"/>
            <a:chOff x="187" y="2832"/>
            <a:chExt cx="2933" cy="912"/>
          </a:xfrm>
        </p:grpSpPr>
        <p:sp>
          <p:nvSpPr>
            <p:cNvPr id="23558" name="Text Box 4"/>
            <p:cNvSpPr txBox="1">
              <a:spLocks noChangeArrowheads="1"/>
            </p:cNvSpPr>
            <p:nvPr/>
          </p:nvSpPr>
          <p:spPr bwMode="auto">
            <a:xfrm>
              <a:off x="187" y="2832"/>
              <a:ext cx="1450" cy="756"/>
            </a:xfrm>
            <a:prstGeom prst="rect">
              <a:avLst/>
            </a:prstGeom>
            <a:noFill/>
            <a:ln w="9525">
              <a:solidFill>
                <a:schemeClr val="tx2"/>
              </a:solidFill>
              <a:miter lim="800000"/>
              <a:headEnd/>
              <a:tailEnd/>
            </a:ln>
          </p:spPr>
          <p:txBody>
            <a:bodyPr>
              <a:spAutoFit/>
            </a:bodyPr>
            <a:lstStyle/>
            <a:p>
              <a:pPr eaLnBrk="0" hangingPunct="0"/>
              <a:r>
                <a:rPr lang="en-US"/>
                <a:t>The thread is interrupted before printing; The results are still correct!</a:t>
              </a:r>
            </a:p>
          </p:txBody>
        </p:sp>
        <p:sp>
          <p:nvSpPr>
            <p:cNvPr id="23559" name="Line 5"/>
            <p:cNvSpPr>
              <a:spLocks noChangeShapeType="1"/>
            </p:cNvSpPr>
            <p:nvPr/>
          </p:nvSpPr>
          <p:spPr bwMode="auto">
            <a:xfrm flipV="1">
              <a:off x="1637" y="2832"/>
              <a:ext cx="1483" cy="96"/>
            </a:xfrm>
            <a:prstGeom prst="line">
              <a:avLst/>
            </a:prstGeom>
            <a:noFill/>
            <a:ln w="9525">
              <a:solidFill>
                <a:schemeClr val="tx1"/>
              </a:solidFill>
              <a:round/>
              <a:headEnd/>
              <a:tailEnd type="triangle" w="med" len="med"/>
            </a:ln>
          </p:spPr>
          <p:txBody>
            <a:bodyPr/>
            <a:lstStyle/>
            <a:p>
              <a:endParaRPr lang="en-US"/>
            </a:p>
          </p:txBody>
        </p:sp>
        <p:sp>
          <p:nvSpPr>
            <p:cNvPr id="23560" name="Line 6"/>
            <p:cNvSpPr>
              <a:spLocks noChangeShapeType="1"/>
            </p:cNvSpPr>
            <p:nvPr/>
          </p:nvSpPr>
          <p:spPr bwMode="auto">
            <a:xfrm>
              <a:off x="1637" y="3456"/>
              <a:ext cx="1483" cy="288"/>
            </a:xfrm>
            <a:prstGeom prst="line">
              <a:avLst/>
            </a:prstGeom>
            <a:noFill/>
            <a:ln w="9525">
              <a:solidFill>
                <a:schemeClr val="tx1"/>
              </a:solidFill>
              <a:round/>
              <a:headEnd/>
              <a:tailEnd type="triangle" w="med" len="med"/>
            </a:ln>
          </p:spPr>
          <p:txBody>
            <a:bodyPr/>
            <a:lstStyle/>
            <a:p>
              <a:endParaRPr lang="en-US"/>
            </a:p>
          </p:txBody>
        </p:sp>
      </p:grpSp>
    </p:spTree>
    <p:extLst>
      <p:ext uri="{BB962C8B-B14F-4D97-AF65-F5344CB8AC3E}">
        <p14:creationId xmlns:p14="http://schemas.microsoft.com/office/powerpoint/2010/main" val="1914309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1508">
                                            <p:txEl>
                                              <p:pRg st="11" end="11"/>
                                            </p:txEl>
                                          </p:spTgt>
                                        </p:tgtEl>
                                        <p:attrNameLst>
                                          <p:attrName>style.visibility</p:attrName>
                                        </p:attrNameLst>
                                      </p:cBhvr>
                                      <p:to>
                                        <p:strVal val="visible"/>
                                      </p:to>
                                    </p:set>
                                    <p:animEffect transition="in" filter="wipe(up)">
                                      <p:cBhvr>
                                        <p:cTn id="7" dur="500"/>
                                        <p:tgtEl>
                                          <p:spTgt spid="21508">
                                            <p:txEl>
                                              <p:pRg st="11" end="1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1508">
                                            <p:txEl>
                                              <p:pRg st="12" end="12"/>
                                            </p:txEl>
                                          </p:spTgt>
                                        </p:tgtEl>
                                        <p:attrNameLst>
                                          <p:attrName>style.visibility</p:attrName>
                                        </p:attrNameLst>
                                      </p:cBhvr>
                                      <p:to>
                                        <p:strVal val="visible"/>
                                      </p:to>
                                    </p:set>
                                    <p:animEffect transition="in" filter="wipe(up)">
                                      <p:cBhvr>
                                        <p:cTn id="10" dur="500"/>
                                        <p:tgtEl>
                                          <p:spTgt spid="21508">
                                            <p:txEl>
                                              <p:pRg st="12" end="12"/>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21508">
                                            <p:txEl>
                                              <p:pRg st="13" end="13"/>
                                            </p:txEl>
                                          </p:spTgt>
                                        </p:tgtEl>
                                        <p:attrNameLst>
                                          <p:attrName>style.visibility</p:attrName>
                                        </p:attrNameLst>
                                      </p:cBhvr>
                                      <p:to>
                                        <p:strVal val="visible"/>
                                      </p:to>
                                    </p:set>
                                    <p:animEffect transition="in" filter="wipe(up)">
                                      <p:cBhvr>
                                        <p:cTn id="13" dur="500"/>
                                        <p:tgtEl>
                                          <p:spTgt spid="21508">
                                            <p:txEl>
                                              <p:pRg st="13" end="13"/>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21508">
                                            <p:txEl>
                                              <p:pRg st="14" end="14"/>
                                            </p:txEl>
                                          </p:spTgt>
                                        </p:tgtEl>
                                        <p:attrNameLst>
                                          <p:attrName>style.visibility</p:attrName>
                                        </p:attrNameLst>
                                      </p:cBhvr>
                                      <p:to>
                                        <p:strVal val="visible"/>
                                      </p:to>
                                    </p:set>
                                    <p:animEffect transition="in" filter="wipe(up)">
                                      <p:cBhvr>
                                        <p:cTn id="16" dur="500"/>
                                        <p:tgtEl>
                                          <p:spTgt spid="21508">
                                            <p:txEl>
                                              <p:pRg st="14" end="14"/>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21508">
                                            <p:txEl>
                                              <p:pRg st="15" end="15"/>
                                            </p:txEl>
                                          </p:spTgt>
                                        </p:tgtEl>
                                        <p:attrNameLst>
                                          <p:attrName>style.visibility</p:attrName>
                                        </p:attrNameLst>
                                      </p:cBhvr>
                                      <p:to>
                                        <p:strVal val="visible"/>
                                      </p:to>
                                    </p:set>
                                    <p:animEffect transition="in" filter="wipe(up)">
                                      <p:cBhvr>
                                        <p:cTn id="19" dur="500"/>
                                        <p:tgtEl>
                                          <p:spTgt spid="21508">
                                            <p:txEl>
                                              <p:pRg st="15" end="15"/>
                                            </p:txEl>
                                          </p:spTgt>
                                        </p:tgtEl>
                                      </p:cBhvr>
                                    </p:animEffect>
                                  </p:childTnLst>
                                </p:cTn>
                              </p:par>
                              <p:par>
                                <p:cTn id="20" presetID="22" presetClass="entr" presetSubtype="1" fill="hold" nodeType="withEffect">
                                  <p:stCondLst>
                                    <p:cond delay="0"/>
                                  </p:stCondLst>
                                  <p:childTnLst>
                                    <p:set>
                                      <p:cBhvr>
                                        <p:cTn id="21" dur="1" fill="hold">
                                          <p:stCondLst>
                                            <p:cond delay="0"/>
                                          </p:stCondLst>
                                        </p:cTn>
                                        <p:tgtEl>
                                          <p:spTgt spid="21508">
                                            <p:txEl>
                                              <p:pRg st="16" end="16"/>
                                            </p:txEl>
                                          </p:spTgt>
                                        </p:tgtEl>
                                        <p:attrNameLst>
                                          <p:attrName>style.visibility</p:attrName>
                                        </p:attrNameLst>
                                      </p:cBhvr>
                                      <p:to>
                                        <p:strVal val="visible"/>
                                      </p:to>
                                    </p:set>
                                    <p:animEffect transition="in" filter="wipe(up)">
                                      <p:cBhvr>
                                        <p:cTn id="22" dur="500"/>
                                        <p:tgtEl>
                                          <p:spTgt spid="21508">
                                            <p:txEl>
                                              <p:pRg st="16" end="16"/>
                                            </p:txEl>
                                          </p:spTgt>
                                        </p:tgtEl>
                                      </p:cBhvr>
                                    </p:animEffect>
                                  </p:childTnLst>
                                </p:cTn>
                              </p:par>
                              <p:par>
                                <p:cTn id="23" presetID="22" presetClass="entr" presetSubtype="1" fill="hold" nodeType="withEffect">
                                  <p:stCondLst>
                                    <p:cond delay="0"/>
                                  </p:stCondLst>
                                  <p:childTnLst>
                                    <p:set>
                                      <p:cBhvr>
                                        <p:cTn id="24" dur="1" fill="hold">
                                          <p:stCondLst>
                                            <p:cond delay="0"/>
                                          </p:stCondLst>
                                        </p:cTn>
                                        <p:tgtEl>
                                          <p:spTgt spid="21508">
                                            <p:txEl>
                                              <p:pRg st="17" end="17"/>
                                            </p:txEl>
                                          </p:spTgt>
                                        </p:tgtEl>
                                        <p:attrNameLst>
                                          <p:attrName>style.visibility</p:attrName>
                                        </p:attrNameLst>
                                      </p:cBhvr>
                                      <p:to>
                                        <p:strVal val="visible"/>
                                      </p:to>
                                    </p:set>
                                    <p:animEffect transition="in" filter="wipe(up)">
                                      <p:cBhvr>
                                        <p:cTn id="25" dur="500"/>
                                        <p:tgtEl>
                                          <p:spTgt spid="21508">
                                            <p:txEl>
                                              <p:pRg st="17" end="17"/>
                                            </p:txEl>
                                          </p:spTgt>
                                        </p:tgtEl>
                                      </p:cBhvr>
                                    </p:animEffect>
                                  </p:childTnLst>
                                </p:cTn>
                              </p:par>
                              <p:par>
                                <p:cTn id="26" presetID="22" presetClass="entr" presetSubtype="1" fill="hold" nodeType="withEffect">
                                  <p:stCondLst>
                                    <p:cond delay="0"/>
                                  </p:stCondLst>
                                  <p:childTnLst>
                                    <p:set>
                                      <p:cBhvr>
                                        <p:cTn id="27" dur="1" fill="hold">
                                          <p:stCondLst>
                                            <p:cond delay="0"/>
                                          </p:stCondLst>
                                        </p:cTn>
                                        <p:tgtEl>
                                          <p:spTgt spid="21508">
                                            <p:txEl>
                                              <p:pRg st="18" end="18"/>
                                            </p:txEl>
                                          </p:spTgt>
                                        </p:tgtEl>
                                        <p:attrNameLst>
                                          <p:attrName>style.visibility</p:attrName>
                                        </p:attrNameLst>
                                      </p:cBhvr>
                                      <p:to>
                                        <p:strVal val="visible"/>
                                      </p:to>
                                    </p:set>
                                    <p:animEffect transition="in" filter="wipe(up)">
                                      <p:cBhvr>
                                        <p:cTn id="28" dur="500"/>
                                        <p:tgtEl>
                                          <p:spTgt spid="21508">
                                            <p:txEl>
                                              <p:pRg st="18" end="18"/>
                                            </p:txEl>
                                          </p:spTgt>
                                        </p:tgtEl>
                                      </p:cBhvr>
                                    </p:animEffect>
                                  </p:childTnLst>
                                </p:cTn>
                              </p:par>
                              <p:par>
                                <p:cTn id="29" presetID="22" presetClass="entr" presetSubtype="1" fill="hold" nodeType="withEffect">
                                  <p:stCondLst>
                                    <p:cond delay="0"/>
                                  </p:stCondLst>
                                  <p:childTnLst>
                                    <p:set>
                                      <p:cBhvr>
                                        <p:cTn id="30" dur="1" fill="hold">
                                          <p:stCondLst>
                                            <p:cond delay="0"/>
                                          </p:stCondLst>
                                        </p:cTn>
                                        <p:tgtEl>
                                          <p:spTgt spid="21508">
                                            <p:txEl>
                                              <p:pRg st="19" end="19"/>
                                            </p:txEl>
                                          </p:spTgt>
                                        </p:tgtEl>
                                        <p:attrNameLst>
                                          <p:attrName>style.visibility</p:attrName>
                                        </p:attrNameLst>
                                      </p:cBhvr>
                                      <p:to>
                                        <p:strVal val="visible"/>
                                      </p:to>
                                    </p:set>
                                    <p:animEffect transition="in" filter="wipe(up)">
                                      <p:cBhvr>
                                        <p:cTn id="31" dur="500"/>
                                        <p:tgtEl>
                                          <p:spTgt spid="21508">
                                            <p:txEl>
                                              <p:pRg st="19" end="19"/>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t>Synchronized methods can be interrupted</a:t>
            </a:r>
          </a:p>
        </p:txBody>
      </p:sp>
      <p:sp>
        <p:nvSpPr>
          <p:cNvPr id="19459" name="Slide Number Placeholder 3"/>
          <p:cNvSpPr>
            <a:spLocks noGrp="1"/>
          </p:cNvSpPr>
          <p:nvPr>
            <p:ph type="sldNum" sz="quarter" idx="12"/>
          </p:nvPr>
        </p:nvSpPr>
        <p:spPr/>
        <p:txBody>
          <a:bodyPr/>
          <a:lstStyle/>
          <a:p>
            <a:pPr>
              <a:defRPr/>
            </a:pPr>
            <a:fld id="{F13E067D-3EE8-4C06-A381-90921D1CECBB}" type="slidenum">
              <a:rPr lang="en-US" smtClean="0"/>
              <a:pPr>
                <a:defRPr/>
              </a:pPr>
              <a:t>169</a:t>
            </a:fld>
            <a:endParaRPr lang="en-US"/>
          </a:p>
        </p:txBody>
      </p:sp>
      <p:sp>
        <p:nvSpPr>
          <p:cNvPr id="5" name="Rectangle 3"/>
          <p:cNvSpPr txBox="1">
            <a:spLocks noChangeArrowheads="1"/>
          </p:cNvSpPr>
          <p:nvPr/>
        </p:nvSpPr>
        <p:spPr bwMode="auto">
          <a:xfrm>
            <a:off x="4724400" y="1600200"/>
            <a:ext cx="4191000" cy="2667000"/>
          </a:xfrm>
          <a:prstGeom prst="rect">
            <a:avLst/>
          </a:prstGeom>
          <a:noFill/>
          <a:ln w="9525">
            <a:noFill/>
            <a:miter lim="800000"/>
            <a:headEnd/>
            <a:tailEnd/>
          </a:ln>
        </p:spPr>
        <p:txBody>
          <a:bodyPr/>
          <a:lstStyle/>
          <a:p>
            <a:pPr marL="339725" indent="-339725">
              <a:buFont typeface="Wingdings" pitchFamily="2" charset="2"/>
              <a:buNone/>
              <a:tabLst>
                <a:tab pos="796925" algn="l"/>
                <a:tab pos="1254125" algn="l"/>
              </a:tabLst>
            </a:pPr>
            <a:r>
              <a:rPr lang="en-US" sz="2000" noProof="1"/>
              <a:t>class ConsumeInteger extends Thread</a:t>
            </a:r>
            <a:r>
              <a:rPr lang="en-US" sz="2000" dirty="0"/>
              <a:t> </a:t>
            </a:r>
          </a:p>
          <a:p>
            <a:pPr marL="339725" indent="-339725">
              <a:buFont typeface="Wingdings" pitchFamily="2" charset="2"/>
              <a:buNone/>
              <a:tabLst>
                <a:tab pos="796925" algn="l"/>
                <a:tab pos="1254125" algn="l"/>
              </a:tabLst>
            </a:pPr>
            <a:r>
              <a:rPr lang="en-US" sz="2000" noProof="1"/>
              <a:t>{</a:t>
            </a:r>
          </a:p>
          <a:p>
            <a:pPr marL="339725" indent="-339725">
              <a:buFont typeface="Wingdings" pitchFamily="2" charset="2"/>
              <a:buNone/>
              <a:tabLst>
                <a:tab pos="796925" algn="l"/>
                <a:tab pos="1254125" algn="l"/>
              </a:tabLst>
            </a:pPr>
            <a:r>
              <a:rPr lang="en-US" sz="2000" noProof="1"/>
              <a:t>	…</a:t>
            </a:r>
          </a:p>
          <a:p>
            <a:pPr marL="339725" indent="-339725">
              <a:buFont typeface="Wingdings" pitchFamily="2" charset="2"/>
              <a:buNone/>
              <a:tabLst>
                <a:tab pos="796925" algn="l"/>
                <a:tab pos="1254125" algn="l"/>
              </a:tabLst>
            </a:pPr>
            <a:endParaRPr lang="en-US" sz="2000" noProof="1"/>
          </a:p>
          <a:p>
            <a:pPr marL="339725" indent="-339725">
              <a:buFont typeface="Wingdings" pitchFamily="2" charset="2"/>
              <a:buNone/>
              <a:tabLst>
                <a:tab pos="796925" algn="l"/>
                <a:tab pos="1254125" algn="l"/>
              </a:tabLst>
            </a:pPr>
            <a:r>
              <a:rPr lang="en-US" sz="2000" noProof="1"/>
              <a:t>	val = cBuffer.getBuffer();</a:t>
            </a:r>
          </a:p>
          <a:p>
            <a:pPr marL="339725" indent="-339725">
              <a:buFont typeface="Wingdings" pitchFamily="2" charset="2"/>
              <a:buNone/>
              <a:tabLst>
                <a:tab pos="796925" algn="l"/>
                <a:tab pos="1254125" algn="l"/>
              </a:tabLst>
            </a:pPr>
            <a:r>
              <a:rPr lang="en-US" sz="2000" noProof="1"/>
              <a:t>	System.out.println(" </a:t>
            </a:r>
            <a:r>
              <a:rPr lang="en-US" sz="2000" dirty="0"/>
              <a:t>\t</a:t>
            </a:r>
            <a:r>
              <a:rPr lang="en-US" sz="2000" noProof="1"/>
              <a:t>Consumer retrieved " + val);</a:t>
            </a:r>
          </a:p>
          <a:p>
            <a:pPr marL="339725" indent="-339725">
              <a:buFont typeface="Wingdings" pitchFamily="2" charset="2"/>
              <a:buNone/>
              <a:tabLst>
                <a:tab pos="796925" algn="l"/>
                <a:tab pos="1254125" algn="l"/>
              </a:tabLst>
            </a:pPr>
            <a:r>
              <a:rPr lang="en-US" sz="2000" noProof="1"/>
              <a:t>}</a:t>
            </a:r>
          </a:p>
        </p:txBody>
      </p:sp>
      <p:sp>
        <p:nvSpPr>
          <p:cNvPr id="6" name="Rectangle 3"/>
          <p:cNvSpPr txBox="1">
            <a:spLocks noChangeArrowheads="1"/>
          </p:cNvSpPr>
          <p:nvPr/>
        </p:nvSpPr>
        <p:spPr bwMode="auto">
          <a:xfrm>
            <a:off x="304800" y="1600200"/>
            <a:ext cx="4114800" cy="2667000"/>
          </a:xfrm>
          <a:prstGeom prst="rect">
            <a:avLst/>
          </a:prstGeom>
          <a:noFill/>
          <a:ln w="9525">
            <a:noFill/>
            <a:miter lim="800000"/>
            <a:headEnd/>
            <a:tailEnd/>
          </a:ln>
        </p:spPr>
        <p:txBody>
          <a:bodyPr/>
          <a:lstStyle/>
          <a:p>
            <a:pPr marL="339725" indent="-339725">
              <a:buFont typeface="Wingdings" pitchFamily="2" charset="2"/>
              <a:buNone/>
              <a:tabLst>
                <a:tab pos="796925" algn="l"/>
                <a:tab pos="1254125" algn="l"/>
              </a:tabLst>
            </a:pPr>
            <a:r>
              <a:rPr lang="en-US" sz="2000" noProof="1"/>
              <a:t>class ProduceInteger extends Thread </a:t>
            </a:r>
          </a:p>
          <a:p>
            <a:pPr marL="339725" indent="-339725">
              <a:buFont typeface="Wingdings" pitchFamily="2" charset="2"/>
              <a:buNone/>
              <a:tabLst>
                <a:tab pos="796925" algn="l"/>
                <a:tab pos="1254125" algn="l"/>
              </a:tabLst>
            </a:pPr>
            <a:r>
              <a:rPr lang="en-US" sz="2000" noProof="1"/>
              <a:t>{</a:t>
            </a:r>
          </a:p>
          <a:p>
            <a:pPr marL="339725" indent="-339725">
              <a:buFont typeface="Wingdings" pitchFamily="2" charset="2"/>
              <a:buNone/>
              <a:tabLst>
                <a:tab pos="796925" algn="l"/>
                <a:tab pos="1254125" algn="l"/>
              </a:tabLst>
            </a:pPr>
            <a:r>
              <a:rPr lang="en-US" sz="2000" noProof="1"/>
              <a:t>	…</a:t>
            </a:r>
          </a:p>
          <a:p>
            <a:pPr marL="339725" indent="-339725">
              <a:buFont typeface="Wingdings" pitchFamily="2" charset="2"/>
              <a:buNone/>
              <a:tabLst>
                <a:tab pos="796925" algn="l"/>
                <a:tab pos="1254125" algn="l"/>
              </a:tabLst>
            </a:pPr>
            <a:endParaRPr lang="en-US" sz="2000" noProof="1"/>
          </a:p>
          <a:p>
            <a:pPr marL="339725" indent="-339725">
              <a:buFont typeface="Wingdings" pitchFamily="2" charset="2"/>
              <a:buNone/>
              <a:tabLst>
                <a:tab pos="796925" algn="l"/>
                <a:tab pos="1254125" algn="l"/>
              </a:tabLst>
            </a:pPr>
            <a:r>
              <a:rPr lang="en-US" sz="2000" noProof="1"/>
              <a:t>	pBuffer.setBuffer(count);  </a:t>
            </a:r>
          </a:p>
          <a:p>
            <a:pPr marL="339725" indent="-339725">
              <a:buFont typeface="Wingdings" pitchFamily="2" charset="2"/>
              <a:buNone/>
              <a:tabLst>
                <a:tab pos="796925" algn="l"/>
                <a:tab pos="1254125" algn="l"/>
              </a:tabLst>
            </a:pPr>
            <a:r>
              <a:rPr lang="en-US" sz="2000" noProof="1"/>
              <a:t>	System.out.println("Producer sets bufferCell " + count);</a:t>
            </a:r>
          </a:p>
          <a:p>
            <a:pPr marL="339725" indent="-339725">
              <a:buFont typeface="Wingdings" pitchFamily="2" charset="2"/>
              <a:buNone/>
              <a:tabLst>
                <a:tab pos="796925" algn="l"/>
                <a:tab pos="1254125" algn="l"/>
              </a:tabLst>
            </a:pPr>
            <a:r>
              <a:rPr lang="en-US" sz="2000" noProof="1"/>
              <a:t>}</a:t>
            </a:r>
          </a:p>
        </p:txBody>
      </p:sp>
      <p:cxnSp>
        <p:nvCxnSpPr>
          <p:cNvPr id="24582" name="Straight Connector 7"/>
          <p:cNvCxnSpPr>
            <a:cxnSpLocks noChangeShapeType="1"/>
          </p:cNvCxnSpPr>
          <p:nvPr/>
        </p:nvCxnSpPr>
        <p:spPr bwMode="auto">
          <a:xfrm rot="5400000">
            <a:off x="2982119" y="2447132"/>
            <a:ext cx="3184525" cy="1587"/>
          </a:xfrm>
          <a:prstGeom prst="line">
            <a:avLst/>
          </a:prstGeom>
          <a:noFill/>
          <a:ln w="9525" algn="ctr">
            <a:solidFill>
              <a:schemeClr val="tx1"/>
            </a:solidFill>
            <a:round/>
            <a:headEnd/>
            <a:tailEnd/>
          </a:ln>
        </p:spPr>
      </p:cxnSp>
      <p:sp>
        <p:nvSpPr>
          <p:cNvPr id="11" name="Rectangle 10"/>
          <p:cNvSpPr/>
          <p:nvPr/>
        </p:nvSpPr>
        <p:spPr bwMode="auto">
          <a:xfrm>
            <a:off x="4191000" y="4648200"/>
            <a:ext cx="803275" cy="523875"/>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eaLnBrk="0" hangingPunct="0">
              <a:lnSpc>
                <a:spcPct val="150000"/>
              </a:lnSpc>
              <a:defRPr/>
            </a:pPr>
            <a:endParaRPr lang="en-US" dirty="0">
              <a:cs typeface="+mn-cs"/>
            </a:endParaRPr>
          </a:p>
        </p:txBody>
      </p:sp>
      <p:sp>
        <p:nvSpPr>
          <p:cNvPr id="13" name="Rectangle 12"/>
          <p:cNvSpPr>
            <a:spLocks noChangeArrowheads="1"/>
          </p:cNvSpPr>
          <p:nvPr/>
        </p:nvSpPr>
        <p:spPr bwMode="auto">
          <a:xfrm>
            <a:off x="3119438" y="4648200"/>
            <a:ext cx="363537" cy="523875"/>
          </a:xfrm>
          <a:prstGeom prst="rect">
            <a:avLst/>
          </a:prstGeom>
          <a:noFill/>
          <a:ln w="9525">
            <a:noFill/>
            <a:miter lim="800000"/>
            <a:headEnd/>
            <a:tailEnd/>
          </a:ln>
        </p:spPr>
        <p:txBody>
          <a:bodyPr wrap="none">
            <a:spAutoFit/>
          </a:bodyPr>
          <a:lstStyle/>
          <a:p>
            <a:pPr eaLnBrk="0" hangingPunct="0"/>
            <a:r>
              <a:rPr lang="en-US" sz="2800"/>
              <a:t>5</a:t>
            </a:r>
          </a:p>
        </p:txBody>
      </p:sp>
      <p:sp>
        <p:nvSpPr>
          <p:cNvPr id="14" name="Rectangle 13"/>
          <p:cNvSpPr>
            <a:spLocks noChangeArrowheads="1"/>
          </p:cNvSpPr>
          <p:nvPr/>
        </p:nvSpPr>
        <p:spPr bwMode="auto">
          <a:xfrm>
            <a:off x="2976563" y="4648200"/>
            <a:ext cx="363537" cy="523875"/>
          </a:xfrm>
          <a:prstGeom prst="rect">
            <a:avLst/>
          </a:prstGeom>
          <a:noFill/>
          <a:ln w="9525">
            <a:noFill/>
            <a:miter lim="800000"/>
            <a:headEnd/>
            <a:tailEnd/>
          </a:ln>
        </p:spPr>
        <p:txBody>
          <a:bodyPr wrap="none">
            <a:spAutoFit/>
          </a:bodyPr>
          <a:lstStyle/>
          <a:p>
            <a:pPr eaLnBrk="0" hangingPunct="0"/>
            <a:r>
              <a:rPr lang="en-US" sz="2800"/>
              <a:t>6</a:t>
            </a:r>
          </a:p>
        </p:txBody>
      </p:sp>
      <p:sp>
        <p:nvSpPr>
          <p:cNvPr id="15" name="Rectangle 14"/>
          <p:cNvSpPr>
            <a:spLocks noChangeArrowheads="1"/>
          </p:cNvSpPr>
          <p:nvPr/>
        </p:nvSpPr>
        <p:spPr bwMode="auto">
          <a:xfrm>
            <a:off x="2133600" y="5334000"/>
            <a:ext cx="2860675" cy="400050"/>
          </a:xfrm>
          <a:prstGeom prst="rect">
            <a:avLst/>
          </a:prstGeom>
          <a:noFill/>
          <a:ln w="9525">
            <a:noFill/>
            <a:miter lim="800000"/>
            <a:headEnd/>
            <a:tailEnd/>
          </a:ln>
        </p:spPr>
        <p:txBody>
          <a:bodyPr wrap="none">
            <a:spAutoFit/>
          </a:bodyPr>
          <a:lstStyle/>
          <a:p>
            <a:pPr eaLnBrk="0" hangingPunct="0"/>
            <a:r>
              <a:rPr lang="en-US" sz="2000"/>
              <a:t>Producer sets bufferCell 5</a:t>
            </a:r>
          </a:p>
        </p:txBody>
      </p:sp>
      <p:sp>
        <p:nvSpPr>
          <p:cNvPr id="16" name="Rectangle 15"/>
          <p:cNvSpPr>
            <a:spLocks noChangeArrowheads="1"/>
          </p:cNvSpPr>
          <p:nvPr/>
        </p:nvSpPr>
        <p:spPr bwMode="auto">
          <a:xfrm>
            <a:off x="2135188" y="5726113"/>
            <a:ext cx="2860675" cy="400050"/>
          </a:xfrm>
          <a:prstGeom prst="rect">
            <a:avLst/>
          </a:prstGeom>
          <a:noFill/>
          <a:ln w="9525">
            <a:noFill/>
            <a:miter lim="800000"/>
            <a:headEnd/>
            <a:tailEnd/>
          </a:ln>
        </p:spPr>
        <p:txBody>
          <a:bodyPr wrap="none">
            <a:spAutoFit/>
          </a:bodyPr>
          <a:lstStyle/>
          <a:p>
            <a:pPr eaLnBrk="0" hangingPunct="0"/>
            <a:r>
              <a:rPr lang="en-US" sz="2000"/>
              <a:t>Producer sets bufferCell 6</a:t>
            </a:r>
          </a:p>
        </p:txBody>
      </p:sp>
      <p:sp>
        <p:nvSpPr>
          <p:cNvPr id="17" name="Rectangle 16"/>
          <p:cNvSpPr>
            <a:spLocks noChangeArrowheads="1"/>
          </p:cNvSpPr>
          <p:nvPr/>
        </p:nvSpPr>
        <p:spPr bwMode="auto">
          <a:xfrm>
            <a:off x="4343400" y="6107113"/>
            <a:ext cx="2566988" cy="400050"/>
          </a:xfrm>
          <a:prstGeom prst="rect">
            <a:avLst/>
          </a:prstGeom>
          <a:noFill/>
          <a:ln w="9525">
            <a:noFill/>
            <a:miter lim="800000"/>
            <a:headEnd/>
            <a:tailEnd/>
          </a:ln>
        </p:spPr>
        <p:txBody>
          <a:bodyPr wrap="none">
            <a:spAutoFit/>
          </a:bodyPr>
          <a:lstStyle/>
          <a:p>
            <a:pPr eaLnBrk="0" hangingPunct="0"/>
            <a:r>
              <a:rPr lang="en-US" sz="2000" b="1">
                <a:solidFill>
                  <a:schemeClr val="folHlink"/>
                </a:solidFill>
              </a:rPr>
              <a:t>Consumer retrieved 5</a:t>
            </a:r>
            <a:endParaRPr lang="en-US" sz="2000"/>
          </a:p>
        </p:txBody>
      </p:sp>
      <p:sp>
        <p:nvSpPr>
          <p:cNvPr id="18" name="Rectangle 17"/>
          <p:cNvSpPr>
            <a:spLocks noChangeArrowheads="1"/>
          </p:cNvSpPr>
          <p:nvPr/>
        </p:nvSpPr>
        <p:spPr bwMode="auto">
          <a:xfrm>
            <a:off x="4343400" y="6335713"/>
            <a:ext cx="2566988" cy="400050"/>
          </a:xfrm>
          <a:prstGeom prst="rect">
            <a:avLst/>
          </a:prstGeom>
          <a:noFill/>
          <a:ln w="9525">
            <a:noFill/>
            <a:miter lim="800000"/>
            <a:headEnd/>
            <a:tailEnd/>
          </a:ln>
        </p:spPr>
        <p:txBody>
          <a:bodyPr wrap="none">
            <a:spAutoFit/>
          </a:bodyPr>
          <a:lstStyle/>
          <a:p>
            <a:pPr eaLnBrk="0" hangingPunct="0"/>
            <a:r>
              <a:rPr lang="en-US" sz="2000" b="1">
                <a:solidFill>
                  <a:schemeClr val="folHlink"/>
                </a:solidFill>
              </a:rPr>
              <a:t>Consumer retrieved 6</a:t>
            </a:r>
            <a:endParaRPr lang="en-US" sz="2000"/>
          </a:p>
        </p:txBody>
      </p:sp>
      <p:sp>
        <p:nvSpPr>
          <p:cNvPr id="24590" name="TextBox 19"/>
          <p:cNvSpPr txBox="1">
            <a:spLocks noChangeArrowheads="1"/>
          </p:cNvSpPr>
          <p:nvPr/>
        </p:nvSpPr>
        <p:spPr bwMode="auto">
          <a:xfrm>
            <a:off x="4038600" y="4354513"/>
            <a:ext cx="1128713" cy="369887"/>
          </a:xfrm>
          <a:prstGeom prst="rect">
            <a:avLst/>
          </a:prstGeom>
          <a:noFill/>
          <a:ln w="9525">
            <a:noFill/>
            <a:miter lim="800000"/>
            <a:headEnd/>
            <a:tailEnd/>
          </a:ln>
        </p:spPr>
        <p:txBody>
          <a:bodyPr wrap="none">
            <a:spAutoFit/>
          </a:bodyPr>
          <a:lstStyle/>
          <a:p>
            <a:pPr eaLnBrk="0" hangingPunct="0"/>
            <a:r>
              <a:rPr lang="en-US"/>
              <a:t>bufferCell</a:t>
            </a:r>
          </a:p>
        </p:txBody>
      </p:sp>
      <p:sp>
        <p:nvSpPr>
          <p:cNvPr id="19" name="Right Arrow 18"/>
          <p:cNvSpPr>
            <a:spLocks noChangeArrowheads="1"/>
          </p:cNvSpPr>
          <p:nvPr/>
        </p:nvSpPr>
        <p:spPr bwMode="auto">
          <a:xfrm>
            <a:off x="4419599" y="2826892"/>
            <a:ext cx="747713" cy="609600"/>
          </a:xfrm>
          <a:prstGeom prst="rightArrow">
            <a:avLst>
              <a:gd name="adj1" fmla="val 50000"/>
              <a:gd name="adj2" fmla="val 49997"/>
            </a:avLst>
          </a:prstGeom>
          <a:solidFill>
            <a:srgbClr val="C00000"/>
          </a:solidFill>
          <a:ln w="9525" algn="ctr">
            <a:solidFill>
              <a:schemeClr val="tx1"/>
            </a:solidFill>
            <a:round/>
            <a:headEnd/>
            <a:tailEnd/>
          </a:ln>
        </p:spPr>
        <p:txBody>
          <a:bodyPr/>
          <a:lstStyle/>
          <a:p>
            <a:pPr eaLnBrk="0" hangingPunct="0">
              <a:lnSpc>
                <a:spcPts val="1800"/>
              </a:lnSpc>
            </a:pPr>
            <a:endParaRPr lang="en-US" sz="1600" dirty="0">
              <a:solidFill>
                <a:schemeClr val="bg1"/>
              </a:solidFill>
            </a:endParaRPr>
          </a:p>
        </p:txBody>
      </p:sp>
    </p:spTree>
    <p:extLst>
      <p:ext uri="{BB962C8B-B14F-4D97-AF65-F5344CB8AC3E}">
        <p14:creationId xmlns:p14="http://schemas.microsoft.com/office/powerpoint/2010/main" val="17765527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6" presetClass="emph" presetSubtype="0" fill="hold" nodeType="clickEffect">
                                  <p:stCondLst>
                                    <p:cond delay="0"/>
                                  </p:stCondLst>
                                  <p:childTnLst>
                                    <p:animEffect transition="out" filter="fade">
                                      <p:cBhvr>
                                        <p:cTn id="12" dur="500" tmFilter="0, 0; .2, .5; .8, .5; 1, 0"/>
                                        <p:tgtEl>
                                          <p:spTgt spid="6">
                                            <p:txEl>
                                              <p:pRg st="4" end="4"/>
                                            </p:txEl>
                                          </p:spTgt>
                                        </p:tgtEl>
                                      </p:cBhvr>
                                    </p:animEffect>
                                    <p:animScale>
                                      <p:cBhvr>
                                        <p:cTn id="13" dur="250" autoRev="1" fill="hold"/>
                                        <p:tgtEl>
                                          <p:spTgt spid="6">
                                            <p:txEl>
                                              <p:pRg st="4" end="4"/>
                                            </p:txEl>
                                          </p:spTgt>
                                        </p:tgtEl>
                                      </p:cBhvr>
                                      <p:by x="105000" y="105000"/>
                                    </p:animScale>
                                  </p:childTnLst>
                                </p:cTn>
                              </p:par>
                            </p:childTnLst>
                          </p:cTn>
                        </p:par>
                        <p:par>
                          <p:cTn id="14" fill="hold" nodeType="afterGroup">
                            <p:stCondLst>
                              <p:cond delay="500"/>
                            </p:stCondLst>
                            <p:childTnLst>
                              <p:par>
                                <p:cTn id="15" presetID="19" presetClass="emph" presetSubtype="0" fill="hold" nodeType="afterEffect">
                                  <p:stCondLst>
                                    <p:cond delay="0"/>
                                  </p:stCondLst>
                                  <p:childTnLst>
                                    <p:animClr clrSpc="rgb" dir="cw">
                                      <p:cBhvr override="childStyle">
                                        <p:cTn id="16" dur="500" fill="hold"/>
                                        <p:tgtEl>
                                          <p:spTgt spid="6">
                                            <p:txEl>
                                              <p:pRg st="4" end="4"/>
                                            </p:txEl>
                                          </p:spTgt>
                                        </p:tgtEl>
                                        <p:attrNameLst>
                                          <p:attrName>style.color</p:attrName>
                                        </p:attrNameLst>
                                      </p:cBhvr>
                                      <p:to>
                                        <a:srgbClr val="990000"/>
                                      </p:to>
                                    </p:animClr>
                                    <p:animClr clrSpc="rgb" dir="cw">
                                      <p:cBhvr>
                                        <p:cTn id="17" dur="500" fill="hold"/>
                                        <p:tgtEl>
                                          <p:spTgt spid="6">
                                            <p:txEl>
                                              <p:pRg st="4" end="4"/>
                                            </p:txEl>
                                          </p:spTgt>
                                        </p:tgtEl>
                                        <p:attrNameLst>
                                          <p:attrName>fillcolor</p:attrName>
                                        </p:attrNameLst>
                                      </p:cBhvr>
                                      <p:to>
                                        <a:srgbClr val="990000"/>
                                      </p:to>
                                    </p:animClr>
                                    <p:set>
                                      <p:cBhvr>
                                        <p:cTn id="18" dur="500" fill="hold"/>
                                        <p:tgtEl>
                                          <p:spTgt spid="6">
                                            <p:txEl>
                                              <p:pRg st="4" end="4"/>
                                            </p:txEl>
                                          </p:spTgt>
                                        </p:tgtEl>
                                        <p:attrNameLst>
                                          <p:attrName>fill.type</p:attrName>
                                        </p:attrNameLst>
                                      </p:cBhvr>
                                      <p:to>
                                        <p:strVal val="solid"/>
                                      </p:to>
                                    </p:set>
                                    <p:set>
                                      <p:cBhvr>
                                        <p:cTn id="19" dur="500" fill="hold"/>
                                        <p:tgtEl>
                                          <p:spTgt spid="6">
                                            <p:txEl>
                                              <p:pRg st="4" end="4"/>
                                            </p:txEl>
                                          </p:spTgt>
                                        </p:tgtEl>
                                        <p:attrNameLst>
                                          <p:attrName>fill.on</p:attrName>
                                        </p:attrNameLst>
                                      </p:cBhvr>
                                      <p:to>
                                        <p:strVal val="true"/>
                                      </p:to>
                                    </p:set>
                                  </p:childTnLst>
                                </p:cTn>
                              </p:par>
                            </p:childTnLst>
                          </p:cTn>
                        </p:par>
                        <p:par>
                          <p:cTn id="20" fill="hold" nodeType="afterGroup">
                            <p:stCondLst>
                              <p:cond delay="1000"/>
                            </p:stCondLst>
                            <p:childTnLst>
                              <p:par>
                                <p:cTn id="21" presetID="63" presetClass="path" presetSubtype="0" accel="50000" decel="50000" fill="hold" grpId="1" nodeType="afterEffect">
                                  <p:stCondLst>
                                    <p:cond delay="0"/>
                                  </p:stCondLst>
                                  <p:childTnLst>
                                    <p:animMotion origin="layout" path="M 4.72222E-6 4.44444E-6 L 0.14253 4.44444E-6 " pathEditMode="relative" rAng="0" ptsTypes="AA">
                                      <p:cBhvr>
                                        <p:cTn id="22" dur="2000" fill="hold"/>
                                        <p:tgtEl>
                                          <p:spTgt spid="13"/>
                                        </p:tgtEl>
                                        <p:attrNameLst>
                                          <p:attrName>ppt_x</p:attrName>
                                          <p:attrName>ppt_y</p:attrName>
                                        </p:attrNameLst>
                                      </p:cBhvr>
                                      <p:rCtr x="71" y="0"/>
                                    </p:animMotion>
                                  </p:childTnLst>
                                </p:cTn>
                              </p:par>
                            </p:childTnLst>
                          </p:cTn>
                        </p:par>
                      </p:childTnLst>
                    </p:cTn>
                  </p:par>
                  <p:par>
                    <p:cTn id="23" fill="hold" nodeType="clickPar">
                      <p:stCondLst>
                        <p:cond delay="indefinite"/>
                      </p:stCondLst>
                      <p:childTnLst>
                        <p:par>
                          <p:cTn id="24" fill="hold" nodeType="withGroup">
                            <p:stCondLst>
                              <p:cond delay="0"/>
                            </p:stCondLst>
                            <p:childTnLst>
                              <p:par>
                                <p:cTn id="25" presetID="26" presetClass="emph" presetSubtype="0" fill="hold" nodeType="clickEffect">
                                  <p:stCondLst>
                                    <p:cond delay="0"/>
                                  </p:stCondLst>
                                  <p:childTnLst>
                                    <p:animEffect transition="out" filter="fade">
                                      <p:cBhvr>
                                        <p:cTn id="26" dur="500" tmFilter="0, 0; .2, .5; .8, .5; 1, 0"/>
                                        <p:tgtEl>
                                          <p:spTgt spid="6">
                                            <p:txEl>
                                              <p:pRg st="5" end="5"/>
                                            </p:txEl>
                                          </p:spTgt>
                                        </p:tgtEl>
                                      </p:cBhvr>
                                    </p:animEffect>
                                    <p:animScale>
                                      <p:cBhvr>
                                        <p:cTn id="27" dur="250" autoRev="1" fill="hold"/>
                                        <p:tgtEl>
                                          <p:spTgt spid="6">
                                            <p:txEl>
                                              <p:pRg st="5" end="5"/>
                                            </p:txEl>
                                          </p:spTgt>
                                        </p:tgtEl>
                                      </p:cBhvr>
                                      <p:by x="105000" y="105000"/>
                                    </p:animScale>
                                  </p:childTnLst>
                                </p:cTn>
                              </p:par>
                            </p:childTnLst>
                          </p:cTn>
                        </p:par>
                        <p:par>
                          <p:cTn id="28" fill="hold" nodeType="afterGroup">
                            <p:stCondLst>
                              <p:cond delay="500"/>
                            </p:stCondLst>
                            <p:childTnLst>
                              <p:par>
                                <p:cTn id="29" presetID="19" presetClass="emph" presetSubtype="0" fill="hold" nodeType="afterEffect">
                                  <p:stCondLst>
                                    <p:cond delay="0"/>
                                  </p:stCondLst>
                                  <p:childTnLst>
                                    <p:animClr clrSpc="rgb" dir="cw">
                                      <p:cBhvr override="childStyle">
                                        <p:cTn id="30" dur="500" fill="hold"/>
                                        <p:tgtEl>
                                          <p:spTgt spid="6">
                                            <p:txEl>
                                              <p:pRg st="5" end="5"/>
                                            </p:txEl>
                                          </p:spTgt>
                                        </p:tgtEl>
                                        <p:attrNameLst>
                                          <p:attrName>style.color</p:attrName>
                                        </p:attrNameLst>
                                      </p:cBhvr>
                                      <p:to>
                                        <a:srgbClr val="990000"/>
                                      </p:to>
                                    </p:animClr>
                                    <p:animClr clrSpc="rgb" dir="cw">
                                      <p:cBhvr>
                                        <p:cTn id="31" dur="500" fill="hold"/>
                                        <p:tgtEl>
                                          <p:spTgt spid="6">
                                            <p:txEl>
                                              <p:pRg st="5" end="5"/>
                                            </p:txEl>
                                          </p:spTgt>
                                        </p:tgtEl>
                                        <p:attrNameLst>
                                          <p:attrName>fillcolor</p:attrName>
                                        </p:attrNameLst>
                                      </p:cBhvr>
                                      <p:to>
                                        <a:srgbClr val="990000"/>
                                      </p:to>
                                    </p:animClr>
                                    <p:set>
                                      <p:cBhvr>
                                        <p:cTn id="32" dur="500" fill="hold"/>
                                        <p:tgtEl>
                                          <p:spTgt spid="6">
                                            <p:txEl>
                                              <p:pRg st="5" end="5"/>
                                            </p:txEl>
                                          </p:spTgt>
                                        </p:tgtEl>
                                        <p:attrNameLst>
                                          <p:attrName>fill.type</p:attrName>
                                        </p:attrNameLst>
                                      </p:cBhvr>
                                      <p:to>
                                        <p:strVal val="solid"/>
                                      </p:to>
                                    </p:set>
                                    <p:set>
                                      <p:cBhvr>
                                        <p:cTn id="33" dur="500" fill="hold"/>
                                        <p:tgtEl>
                                          <p:spTgt spid="6">
                                            <p:txEl>
                                              <p:pRg st="5" end="5"/>
                                            </p:txEl>
                                          </p:spTgt>
                                        </p:tgtEl>
                                        <p:attrNameLst>
                                          <p:attrName>fill.on</p:attrName>
                                        </p:attrNameLst>
                                      </p:cBhvr>
                                      <p:to>
                                        <p:strVal val="true"/>
                                      </p:to>
                                    </p:set>
                                  </p:childTnLst>
                                </p:cTn>
                              </p:par>
                            </p:childTnLst>
                          </p:cTn>
                        </p:par>
                        <p:par>
                          <p:cTn id="34" fill="hold" nodeType="afterGroup">
                            <p:stCondLst>
                              <p:cond delay="1000"/>
                            </p:stCondLst>
                            <p:childTnLst>
                              <p:par>
                                <p:cTn id="35" presetID="27" presetClass="entr" presetSubtype="0" fill="hold" grpId="0" nodeType="afterEffect">
                                  <p:stCondLst>
                                    <p:cond delay="0"/>
                                  </p:stCondLst>
                                  <p:iterate type="lt">
                                    <p:tmPct val="50000"/>
                                  </p:iterate>
                                  <p:childTnLst>
                                    <p:set>
                                      <p:cBhvr>
                                        <p:cTn id="36" dur="1" fill="hold">
                                          <p:stCondLst>
                                            <p:cond delay="0"/>
                                          </p:stCondLst>
                                        </p:cTn>
                                        <p:tgtEl>
                                          <p:spTgt spid="15"/>
                                        </p:tgtEl>
                                        <p:attrNameLst>
                                          <p:attrName>style.visibility</p:attrName>
                                        </p:attrNameLst>
                                      </p:cBhvr>
                                      <p:to>
                                        <p:strVal val="visible"/>
                                      </p:to>
                                    </p:set>
                                    <p:anim calcmode="discrete" valueType="clr">
                                      <p:cBhvr override="childStyle">
                                        <p:cTn id="37" dur="80"/>
                                        <p:tgtEl>
                                          <p:spTgt spid="15"/>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15"/>
                                        </p:tgtEl>
                                        <p:attrNameLst>
                                          <p:attrName>fillcolor</p:attrName>
                                        </p:attrNameLst>
                                      </p:cBhvr>
                                      <p:tavLst>
                                        <p:tav tm="0">
                                          <p:val>
                                            <p:clrVal>
                                              <a:schemeClr val="accent2"/>
                                            </p:clrVal>
                                          </p:val>
                                        </p:tav>
                                        <p:tav tm="50000">
                                          <p:val>
                                            <p:clrVal>
                                              <a:schemeClr val="hlink"/>
                                            </p:clrVal>
                                          </p:val>
                                        </p:tav>
                                      </p:tavLst>
                                    </p:anim>
                                    <p:set>
                                      <p:cBhvr>
                                        <p:cTn id="39" dur="80"/>
                                        <p:tgtEl>
                                          <p:spTgt spid="15"/>
                                        </p:tgtEl>
                                        <p:attrNameLst>
                                          <p:attrName>fill.type</p:attrName>
                                        </p:attrNameLst>
                                      </p:cBhvr>
                                      <p:to>
                                        <p:strVal val="solid"/>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6" presetClass="emph" presetSubtype="0" fill="hold" nodeType="clickEffect">
                                  <p:stCondLst>
                                    <p:cond delay="0"/>
                                  </p:stCondLst>
                                  <p:childTnLst>
                                    <p:animEffect transition="out" filter="fade">
                                      <p:cBhvr>
                                        <p:cTn id="43" dur="500" tmFilter="0, 0; .2, .5; .8, .5; 1, 0"/>
                                        <p:tgtEl>
                                          <p:spTgt spid="5">
                                            <p:txEl>
                                              <p:pRg st="4" end="4"/>
                                            </p:txEl>
                                          </p:spTgt>
                                        </p:tgtEl>
                                      </p:cBhvr>
                                    </p:animEffect>
                                    <p:animScale>
                                      <p:cBhvr>
                                        <p:cTn id="44" dur="250" autoRev="1" fill="hold"/>
                                        <p:tgtEl>
                                          <p:spTgt spid="5">
                                            <p:txEl>
                                              <p:pRg st="4" end="4"/>
                                            </p:txEl>
                                          </p:spTgt>
                                        </p:tgtEl>
                                      </p:cBhvr>
                                      <p:by x="105000" y="105000"/>
                                    </p:animScale>
                                  </p:childTnLst>
                                </p:cTn>
                              </p:par>
                            </p:childTnLst>
                          </p:cTn>
                        </p:par>
                        <p:par>
                          <p:cTn id="45" fill="hold" nodeType="afterGroup">
                            <p:stCondLst>
                              <p:cond delay="500"/>
                            </p:stCondLst>
                            <p:childTnLst>
                              <p:par>
                                <p:cTn id="46" presetID="19" presetClass="emph" presetSubtype="0" fill="hold" nodeType="afterEffect">
                                  <p:stCondLst>
                                    <p:cond delay="0"/>
                                  </p:stCondLst>
                                  <p:childTnLst>
                                    <p:animClr clrSpc="rgb" dir="cw">
                                      <p:cBhvr override="childStyle">
                                        <p:cTn id="47" dur="500" fill="hold"/>
                                        <p:tgtEl>
                                          <p:spTgt spid="5">
                                            <p:txEl>
                                              <p:pRg st="4" end="4"/>
                                            </p:txEl>
                                          </p:spTgt>
                                        </p:tgtEl>
                                        <p:attrNameLst>
                                          <p:attrName>style.color</p:attrName>
                                        </p:attrNameLst>
                                      </p:cBhvr>
                                      <p:to>
                                        <a:schemeClr val="folHlink"/>
                                      </p:to>
                                    </p:animClr>
                                    <p:animClr clrSpc="rgb" dir="cw">
                                      <p:cBhvr>
                                        <p:cTn id="48" dur="500" fill="hold"/>
                                        <p:tgtEl>
                                          <p:spTgt spid="5">
                                            <p:txEl>
                                              <p:pRg st="4" end="4"/>
                                            </p:txEl>
                                          </p:spTgt>
                                        </p:tgtEl>
                                        <p:attrNameLst>
                                          <p:attrName>fillcolor</p:attrName>
                                        </p:attrNameLst>
                                      </p:cBhvr>
                                      <p:to>
                                        <a:schemeClr val="folHlink"/>
                                      </p:to>
                                    </p:animClr>
                                    <p:set>
                                      <p:cBhvr>
                                        <p:cTn id="49" dur="500" fill="hold"/>
                                        <p:tgtEl>
                                          <p:spTgt spid="5">
                                            <p:txEl>
                                              <p:pRg st="4" end="4"/>
                                            </p:txEl>
                                          </p:spTgt>
                                        </p:tgtEl>
                                        <p:attrNameLst>
                                          <p:attrName>fill.type</p:attrName>
                                        </p:attrNameLst>
                                      </p:cBhvr>
                                      <p:to>
                                        <p:strVal val="solid"/>
                                      </p:to>
                                    </p:set>
                                    <p:set>
                                      <p:cBhvr>
                                        <p:cTn id="50" dur="500" fill="hold"/>
                                        <p:tgtEl>
                                          <p:spTgt spid="5">
                                            <p:txEl>
                                              <p:pRg st="4" end="4"/>
                                            </p:txEl>
                                          </p:spTgt>
                                        </p:tgtEl>
                                        <p:attrNameLst>
                                          <p:attrName>fill.on</p:attrName>
                                        </p:attrNameLst>
                                      </p:cBhvr>
                                      <p:to>
                                        <p:strVal val="true"/>
                                      </p:to>
                                    </p:set>
                                  </p:childTnLst>
                                </p:cTn>
                              </p:par>
                            </p:childTnLst>
                          </p:cTn>
                        </p:par>
                        <p:par>
                          <p:cTn id="51" fill="hold">
                            <p:stCondLst>
                              <p:cond delay="1000"/>
                            </p:stCondLst>
                            <p:childTnLst>
                              <p:par>
                                <p:cTn id="52" presetID="63" presetClass="path" presetSubtype="0" accel="50000" decel="50000" fill="hold" grpId="2" nodeType="afterEffect">
                                  <p:stCondLst>
                                    <p:cond delay="0"/>
                                  </p:stCondLst>
                                  <p:childTnLst>
                                    <p:animMotion origin="layout" path="M 0.14253 3.33333E-6 L 0.3092 3.33333E-6 " pathEditMode="relative" rAng="0" ptsTypes="AA">
                                      <p:cBhvr>
                                        <p:cTn id="53" dur="2000" fill="hold"/>
                                        <p:tgtEl>
                                          <p:spTgt spid="13"/>
                                        </p:tgtEl>
                                        <p:attrNameLst>
                                          <p:attrName>ppt_x</p:attrName>
                                          <p:attrName>ppt_y</p:attrName>
                                        </p:attrNameLst>
                                      </p:cBhvr>
                                      <p:rCtr x="83" y="0"/>
                                    </p:animMotion>
                                  </p:childTnLst>
                                </p:cTn>
                              </p:par>
                            </p:childTnLst>
                          </p:cTn>
                        </p:par>
                      </p:childTnLst>
                    </p:cTn>
                  </p:par>
                  <p:par>
                    <p:cTn id="54" fill="hold">
                      <p:stCondLst>
                        <p:cond delay="indefinite"/>
                      </p:stCondLst>
                      <p:childTnLst>
                        <p:par>
                          <p:cTn id="55" fill="hold" nodeType="afterGroup">
                            <p:stCondLst>
                              <p:cond delay="0"/>
                            </p:stCondLst>
                            <p:childTnLst>
                              <p:par>
                                <p:cTn id="56" presetID="31" presetClass="entr" presetSubtype="0" fill="hold" grpId="0" nodeType="clickEffect">
                                  <p:stCondLst>
                                    <p:cond delay="0"/>
                                  </p:stCondLst>
                                  <p:iterate type="lt">
                                    <p:tmPct val="5000"/>
                                  </p:iterate>
                                  <p:childTnLst>
                                    <p:set>
                                      <p:cBhvr>
                                        <p:cTn id="57" dur="1" fill="hold">
                                          <p:stCondLst>
                                            <p:cond delay="0"/>
                                          </p:stCondLst>
                                        </p:cTn>
                                        <p:tgtEl>
                                          <p:spTgt spid="19"/>
                                        </p:tgtEl>
                                        <p:attrNameLst>
                                          <p:attrName>style.visibility</p:attrName>
                                        </p:attrNameLst>
                                      </p:cBhvr>
                                      <p:to>
                                        <p:strVal val="visible"/>
                                      </p:to>
                                    </p:set>
                                    <p:anim calcmode="lin" valueType="num">
                                      <p:cBhvr>
                                        <p:cTn id="58" dur="1000" fill="hold"/>
                                        <p:tgtEl>
                                          <p:spTgt spid="19"/>
                                        </p:tgtEl>
                                        <p:attrNameLst>
                                          <p:attrName>ppt_w</p:attrName>
                                        </p:attrNameLst>
                                      </p:cBhvr>
                                      <p:tavLst>
                                        <p:tav tm="0">
                                          <p:val>
                                            <p:fltVal val="0"/>
                                          </p:val>
                                        </p:tav>
                                        <p:tav tm="100000">
                                          <p:val>
                                            <p:strVal val="#ppt_w"/>
                                          </p:val>
                                        </p:tav>
                                      </p:tavLst>
                                    </p:anim>
                                    <p:anim calcmode="lin" valueType="num">
                                      <p:cBhvr>
                                        <p:cTn id="59" dur="1000" fill="hold"/>
                                        <p:tgtEl>
                                          <p:spTgt spid="19"/>
                                        </p:tgtEl>
                                        <p:attrNameLst>
                                          <p:attrName>ppt_h</p:attrName>
                                        </p:attrNameLst>
                                      </p:cBhvr>
                                      <p:tavLst>
                                        <p:tav tm="0">
                                          <p:val>
                                            <p:fltVal val="0"/>
                                          </p:val>
                                        </p:tav>
                                        <p:tav tm="100000">
                                          <p:val>
                                            <p:strVal val="#ppt_h"/>
                                          </p:val>
                                        </p:tav>
                                      </p:tavLst>
                                    </p:anim>
                                    <p:anim calcmode="lin" valueType="num">
                                      <p:cBhvr>
                                        <p:cTn id="60" dur="1000" fill="hold"/>
                                        <p:tgtEl>
                                          <p:spTgt spid="19"/>
                                        </p:tgtEl>
                                        <p:attrNameLst>
                                          <p:attrName>style.rotation</p:attrName>
                                        </p:attrNameLst>
                                      </p:cBhvr>
                                      <p:tavLst>
                                        <p:tav tm="0">
                                          <p:val>
                                            <p:fltVal val="90"/>
                                          </p:val>
                                        </p:tav>
                                        <p:tav tm="100000">
                                          <p:val>
                                            <p:fltVal val="0"/>
                                          </p:val>
                                        </p:tav>
                                      </p:tavLst>
                                    </p:anim>
                                    <p:animEffect transition="in" filter="fade">
                                      <p:cBhvr>
                                        <p:cTn id="61" dur="1000"/>
                                        <p:tgtEl>
                                          <p:spTgt spid="19"/>
                                        </p:tgtEl>
                                      </p:cBhvr>
                                    </p:animEffect>
                                  </p:childTnLst>
                                </p:cTn>
                              </p:par>
                            </p:childTnLst>
                          </p:cTn>
                        </p:par>
                        <p:par>
                          <p:cTn id="62" fill="hold">
                            <p:stCondLst>
                              <p:cond delay="1000"/>
                            </p:stCondLst>
                            <p:childTnLst>
                              <p:par>
                                <p:cTn id="63" presetID="2" presetClass="entr" presetSubtype="8" fill="hold" grpId="0" nodeType="afterEffect">
                                  <p:stCondLst>
                                    <p:cond delay="150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0-#ppt_w/2"/>
                                          </p:val>
                                        </p:tav>
                                        <p:tav tm="100000">
                                          <p:val>
                                            <p:strVal val="#ppt_x"/>
                                          </p:val>
                                        </p:tav>
                                      </p:tavLst>
                                    </p:anim>
                                    <p:anim calcmode="lin" valueType="num">
                                      <p:cBhvr additive="base">
                                        <p:cTn id="6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6" presetClass="emph" presetSubtype="0" fill="hold" nodeType="clickEffect">
                                  <p:stCondLst>
                                    <p:cond delay="0"/>
                                  </p:stCondLst>
                                  <p:childTnLst>
                                    <p:animEffect transition="out" filter="fade">
                                      <p:cBhvr>
                                        <p:cTn id="70" dur="500" tmFilter="0, 0; .2, .5; .8, .5; 1, 0"/>
                                        <p:tgtEl>
                                          <p:spTgt spid="6">
                                            <p:txEl>
                                              <p:pRg st="4" end="4"/>
                                            </p:txEl>
                                          </p:spTgt>
                                        </p:tgtEl>
                                      </p:cBhvr>
                                    </p:animEffect>
                                    <p:animScale>
                                      <p:cBhvr>
                                        <p:cTn id="71" dur="250" autoRev="1" fill="hold"/>
                                        <p:tgtEl>
                                          <p:spTgt spid="6">
                                            <p:txEl>
                                              <p:pRg st="4" end="4"/>
                                            </p:txEl>
                                          </p:spTgt>
                                        </p:tgtEl>
                                      </p:cBhvr>
                                      <p:by x="105000" y="105000"/>
                                    </p:animScale>
                                  </p:childTnLst>
                                </p:cTn>
                              </p:par>
                            </p:childTnLst>
                          </p:cTn>
                        </p:par>
                        <p:par>
                          <p:cTn id="72" fill="hold" nodeType="afterGroup">
                            <p:stCondLst>
                              <p:cond delay="500"/>
                            </p:stCondLst>
                            <p:childTnLst>
                              <p:par>
                                <p:cTn id="73" presetID="19" presetClass="emph" presetSubtype="0" fill="hold" nodeType="afterEffect">
                                  <p:stCondLst>
                                    <p:cond delay="0"/>
                                  </p:stCondLst>
                                  <p:childTnLst>
                                    <p:animClr clrSpc="rgb" dir="cw">
                                      <p:cBhvr override="childStyle">
                                        <p:cTn id="74" dur="500" fill="hold"/>
                                        <p:tgtEl>
                                          <p:spTgt spid="6">
                                            <p:txEl>
                                              <p:pRg st="4" end="4"/>
                                            </p:txEl>
                                          </p:spTgt>
                                        </p:tgtEl>
                                        <p:attrNameLst>
                                          <p:attrName>style.color</p:attrName>
                                        </p:attrNameLst>
                                      </p:cBhvr>
                                      <p:to>
                                        <a:schemeClr val="accent2"/>
                                      </p:to>
                                    </p:animClr>
                                    <p:animClr clrSpc="rgb" dir="cw">
                                      <p:cBhvr>
                                        <p:cTn id="75" dur="500" fill="hold"/>
                                        <p:tgtEl>
                                          <p:spTgt spid="6">
                                            <p:txEl>
                                              <p:pRg st="4" end="4"/>
                                            </p:txEl>
                                          </p:spTgt>
                                        </p:tgtEl>
                                        <p:attrNameLst>
                                          <p:attrName>fillcolor</p:attrName>
                                        </p:attrNameLst>
                                      </p:cBhvr>
                                      <p:to>
                                        <a:schemeClr val="accent2"/>
                                      </p:to>
                                    </p:animClr>
                                    <p:set>
                                      <p:cBhvr>
                                        <p:cTn id="76" dur="500" fill="hold"/>
                                        <p:tgtEl>
                                          <p:spTgt spid="6">
                                            <p:txEl>
                                              <p:pRg st="4" end="4"/>
                                            </p:txEl>
                                          </p:spTgt>
                                        </p:tgtEl>
                                        <p:attrNameLst>
                                          <p:attrName>fill.type</p:attrName>
                                        </p:attrNameLst>
                                      </p:cBhvr>
                                      <p:to>
                                        <p:strVal val="solid"/>
                                      </p:to>
                                    </p:set>
                                    <p:set>
                                      <p:cBhvr>
                                        <p:cTn id="77" dur="500" fill="hold"/>
                                        <p:tgtEl>
                                          <p:spTgt spid="6">
                                            <p:txEl>
                                              <p:pRg st="4" end="4"/>
                                            </p:txEl>
                                          </p:spTgt>
                                        </p:tgtEl>
                                        <p:attrNameLst>
                                          <p:attrName>fill.on</p:attrName>
                                        </p:attrNameLst>
                                      </p:cBhvr>
                                      <p:to>
                                        <p:strVal val="true"/>
                                      </p:to>
                                    </p:set>
                                  </p:childTnLst>
                                </p:cTn>
                              </p:par>
                            </p:childTnLst>
                          </p:cTn>
                        </p:par>
                        <p:par>
                          <p:cTn id="78" fill="hold" nodeType="afterGroup">
                            <p:stCondLst>
                              <p:cond delay="1000"/>
                            </p:stCondLst>
                            <p:childTnLst>
                              <p:par>
                                <p:cTn id="79" presetID="63" presetClass="path" presetSubtype="0" accel="50000" decel="50000" fill="hold" grpId="1" nodeType="afterEffect">
                                  <p:stCondLst>
                                    <p:cond delay="0"/>
                                  </p:stCondLst>
                                  <p:childTnLst>
                                    <p:animMotion origin="layout" path="M -2.5E-6 -2.22222E-6 L 0.15816 -2.22222E-6 " pathEditMode="relative" rAng="0" ptsTypes="AA">
                                      <p:cBhvr>
                                        <p:cTn id="80" dur="2000" fill="hold"/>
                                        <p:tgtEl>
                                          <p:spTgt spid="14"/>
                                        </p:tgtEl>
                                        <p:attrNameLst>
                                          <p:attrName>ppt_x</p:attrName>
                                          <p:attrName>ppt_y</p:attrName>
                                        </p:attrNameLst>
                                      </p:cBhvr>
                                      <p:rCtr x="79" y="0"/>
                                    </p:animMotion>
                                  </p:childTnLst>
                                </p:cTn>
                              </p:par>
                            </p:childTnLst>
                          </p:cTn>
                        </p:par>
                      </p:childTnLst>
                    </p:cTn>
                  </p:par>
                  <p:par>
                    <p:cTn id="81" fill="hold" nodeType="clickPar">
                      <p:stCondLst>
                        <p:cond delay="indefinite"/>
                      </p:stCondLst>
                      <p:childTnLst>
                        <p:par>
                          <p:cTn id="82" fill="hold" nodeType="withGroup">
                            <p:stCondLst>
                              <p:cond delay="0"/>
                            </p:stCondLst>
                            <p:childTnLst>
                              <p:par>
                                <p:cTn id="83" presetID="26" presetClass="emph" presetSubtype="0" fill="hold" nodeType="clickEffect">
                                  <p:stCondLst>
                                    <p:cond delay="0"/>
                                  </p:stCondLst>
                                  <p:childTnLst>
                                    <p:animEffect transition="out" filter="fade">
                                      <p:cBhvr>
                                        <p:cTn id="84" dur="500" tmFilter="0, 0; .2, .5; .8, .5; 1, 0"/>
                                        <p:tgtEl>
                                          <p:spTgt spid="6">
                                            <p:txEl>
                                              <p:pRg st="5" end="5"/>
                                            </p:txEl>
                                          </p:spTgt>
                                        </p:tgtEl>
                                      </p:cBhvr>
                                    </p:animEffect>
                                    <p:animScale>
                                      <p:cBhvr>
                                        <p:cTn id="85" dur="250" autoRev="1" fill="hold"/>
                                        <p:tgtEl>
                                          <p:spTgt spid="6">
                                            <p:txEl>
                                              <p:pRg st="5" end="5"/>
                                            </p:txEl>
                                          </p:spTgt>
                                        </p:tgtEl>
                                      </p:cBhvr>
                                      <p:by x="105000" y="105000"/>
                                    </p:animScale>
                                  </p:childTnLst>
                                </p:cTn>
                              </p:par>
                            </p:childTnLst>
                          </p:cTn>
                        </p:par>
                        <p:par>
                          <p:cTn id="86" fill="hold" nodeType="afterGroup">
                            <p:stCondLst>
                              <p:cond delay="500"/>
                            </p:stCondLst>
                            <p:childTnLst>
                              <p:par>
                                <p:cTn id="87" presetID="19" presetClass="emph" presetSubtype="0" fill="hold" nodeType="afterEffect">
                                  <p:stCondLst>
                                    <p:cond delay="0"/>
                                  </p:stCondLst>
                                  <p:childTnLst>
                                    <p:animClr clrSpc="rgb" dir="cw">
                                      <p:cBhvr override="childStyle">
                                        <p:cTn id="88" dur="500" fill="hold"/>
                                        <p:tgtEl>
                                          <p:spTgt spid="6">
                                            <p:txEl>
                                              <p:pRg st="5" end="5"/>
                                            </p:txEl>
                                          </p:spTgt>
                                        </p:tgtEl>
                                        <p:attrNameLst>
                                          <p:attrName>style.color</p:attrName>
                                        </p:attrNameLst>
                                      </p:cBhvr>
                                      <p:to>
                                        <a:schemeClr val="accent2"/>
                                      </p:to>
                                    </p:animClr>
                                    <p:animClr clrSpc="rgb" dir="cw">
                                      <p:cBhvr>
                                        <p:cTn id="89" dur="500" fill="hold"/>
                                        <p:tgtEl>
                                          <p:spTgt spid="6">
                                            <p:txEl>
                                              <p:pRg st="5" end="5"/>
                                            </p:txEl>
                                          </p:spTgt>
                                        </p:tgtEl>
                                        <p:attrNameLst>
                                          <p:attrName>fillcolor</p:attrName>
                                        </p:attrNameLst>
                                      </p:cBhvr>
                                      <p:to>
                                        <a:schemeClr val="accent2"/>
                                      </p:to>
                                    </p:animClr>
                                    <p:set>
                                      <p:cBhvr>
                                        <p:cTn id="90" dur="500" fill="hold"/>
                                        <p:tgtEl>
                                          <p:spTgt spid="6">
                                            <p:txEl>
                                              <p:pRg st="5" end="5"/>
                                            </p:txEl>
                                          </p:spTgt>
                                        </p:tgtEl>
                                        <p:attrNameLst>
                                          <p:attrName>fill.type</p:attrName>
                                        </p:attrNameLst>
                                      </p:cBhvr>
                                      <p:to>
                                        <p:strVal val="solid"/>
                                      </p:to>
                                    </p:set>
                                    <p:set>
                                      <p:cBhvr>
                                        <p:cTn id="91" dur="500" fill="hold"/>
                                        <p:tgtEl>
                                          <p:spTgt spid="6">
                                            <p:txEl>
                                              <p:pRg st="5" end="5"/>
                                            </p:txEl>
                                          </p:spTgt>
                                        </p:tgtEl>
                                        <p:attrNameLst>
                                          <p:attrName>fill.on</p:attrName>
                                        </p:attrNameLst>
                                      </p:cBhvr>
                                      <p:to>
                                        <p:strVal val="true"/>
                                      </p:to>
                                    </p:set>
                                  </p:childTnLst>
                                </p:cTn>
                              </p:par>
                            </p:childTnLst>
                          </p:cTn>
                        </p:par>
                        <p:par>
                          <p:cTn id="92" fill="hold" nodeType="afterGroup">
                            <p:stCondLst>
                              <p:cond delay="1000"/>
                            </p:stCondLst>
                            <p:childTnLst>
                              <p:par>
                                <p:cTn id="93" presetID="27" presetClass="entr" presetSubtype="0" fill="hold" grpId="0" nodeType="afterEffect">
                                  <p:stCondLst>
                                    <p:cond delay="0"/>
                                  </p:stCondLst>
                                  <p:iterate type="lt">
                                    <p:tmPct val="50000"/>
                                  </p:iterate>
                                  <p:childTnLst>
                                    <p:set>
                                      <p:cBhvr>
                                        <p:cTn id="94" dur="1" fill="hold">
                                          <p:stCondLst>
                                            <p:cond delay="0"/>
                                          </p:stCondLst>
                                        </p:cTn>
                                        <p:tgtEl>
                                          <p:spTgt spid="16"/>
                                        </p:tgtEl>
                                        <p:attrNameLst>
                                          <p:attrName>style.visibility</p:attrName>
                                        </p:attrNameLst>
                                      </p:cBhvr>
                                      <p:to>
                                        <p:strVal val="visible"/>
                                      </p:to>
                                    </p:set>
                                    <p:anim calcmode="discrete" valueType="clr">
                                      <p:cBhvr override="childStyle">
                                        <p:cTn id="95" dur="80"/>
                                        <p:tgtEl>
                                          <p:spTgt spid="16"/>
                                        </p:tgtEl>
                                        <p:attrNameLst>
                                          <p:attrName>style.color</p:attrName>
                                        </p:attrNameLst>
                                      </p:cBhvr>
                                      <p:tavLst>
                                        <p:tav tm="0">
                                          <p:val>
                                            <p:clrVal>
                                              <a:schemeClr val="accent2"/>
                                            </p:clrVal>
                                          </p:val>
                                        </p:tav>
                                        <p:tav tm="50000">
                                          <p:val>
                                            <p:clrVal>
                                              <a:schemeClr val="hlink"/>
                                            </p:clrVal>
                                          </p:val>
                                        </p:tav>
                                      </p:tavLst>
                                    </p:anim>
                                    <p:anim calcmode="discrete" valueType="clr">
                                      <p:cBhvr>
                                        <p:cTn id="96" dur="80"/>
                                        <p:tgtEl>
                                          <p:spTgt spid="16"/>
                                        </p:tgtEl>
                                        <p:attrNameLst>
                                          <p:attrName>fillcolor</p:attrName>
                                        </p:attrNameLst>
                                      </p:cBhvr>
                                      <p:tavLst>
                                        <p:tav tm="0">
                                          <p:val>
                                            <p:clrVal>
                                              <a:schemeClr val="accent2"/>
                                            </p:clrVal>
                                          </p:val>
                                        </p:tav>
                                        <p:tav tm="50000">
                                          <p:val>
                                            <p:clrVal>
                                              <a:schemeClr val="hlink"/>
                                            </p:clrVal>
                                          </p:val>
                                        </p:tav>
                                      </p:tavLst>
                                    </p:anim>
                                    <p:set>
                                      <p:cBhvr>
                                        <p:cTn id="97" dur="80"/>
                                        <p:tgtEl>
                                          <p:spTgt spid="16"/>
                                        </p:tgtEl>
                                        <p:attrNameLst>
                                          <p:attrName>fill.type</p:attrName>
                                        </p:attrNameLst>
                                      </p:cBhvr>
                                      <p:to>
                                        <p:strVal val="solid"/>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26" presetClass="emph" presetSubtype="0" fill="hold" nodeType="clickEffect">
                                  <p:stCondLst>
                                    <p:cond delay="0"/>
                                  </p:stCondLst>
                                  <p:childTnLst>
                                    <p:animEffect transition="out" filter="fade">
                                      <p:cBhvr>
                                        <p:cTn id="101" dur="500" tmFilter="0, 0; .2, .5; .8, .5; 1, 0"/>
                                        <p:tgtEl>
                                          <p:spTgt spid="5">
                                            <p:txEl>
                                              <p:pRg st="5" end="5"/>
                                            </p:txEl>
                                          </p:spTgt>
                                        </p:tgtEl>
                                      </p:cBhvr>
                                    </p:animEffect>
                                    <p:animScale>
                                      <p:cBhvr>
                                        <p:cTn id="102" dur="250" autoRev="1" fill="hold"/>
                                        <p:tgtEl>
                                          <p:spTgt spid="5">
                                            <p:txEl>
                                              <p:pRg st="5" end="5"/>
                                            </p:txEl>
                                          </p:spTgt>
                                        </p:tgtEl>
                                      </p:cBhvr>
                                      <p:by x="105000" y="105000"/>
                                    </p:animScale>
                                  </p:childTnLst>
                                </p:cTn>
                              </p:par>
                            </p:childTnLst>
                          </p:cTn>
                        </p:par>
                        <p:par>
                          <p:cTn id="103" fill="hold" nodeType="afterGroup">
                            <p:stCondLst>
                              <p:cond delay="500"/>
                            </p:stCondLst>
                            <p:childTnLst>
                              <p:par>
                                <p:cTn id="104" presetID="19" presetClass="emph" presetSubtype="0" fill="hold" nodeType="afterEffect">
                                  <p:stCondLst>
                                    <p:cond delay="0"/>
                                  </p:stCondLst>
                                  <p:childTnLst>
                                    <p:animClr clrSpc="rgb" dir="cw">
                                      <p:cBhvr override="childStyle">
                                        <p:cTn id="105" dur="500" fill="hold"/>
                                        <p:tgtEl>
                                          <p:spTgt spid="5">
                                            <p:txEl>
                                              <p:pRg st="5" end="5"/>
                                            </p:txEl>
                                          </p:spTgt>
                                        </p:tgtEl>
                                        <p:attrNameLst>
                                          <p:attrName>style.color</p:attrName>
                                        </p:attrNameLst>
                                      </p:cBhvr>
                                      <p:to>
                                        <a:schemeClr val="hlink"/>
                                      </p:to>
                                    </p:animClr>
                                    <p:animClr clrSpc="rgb" dir="cw">
                                      <p:cBhvr>
                                        <p:cTn id="106" dur="500" fill="hold"/>
                                        <p:tgtEl>
                                          <p:spTgt spid="5">
                                            <p:txEl>
                                              <p:pRg st="5" end="5"/>
                                            </p:txEl>
                                          </p:spTgt>
                                        </p:tgtEl>
                                        <p:attrNameLst>
                                          <p:attrName>fillcolor</p:attrName>
                                        </p:attrNameLst>
                                      </p:cBhvr>
                                      <p:to>
                                        <a:schemeClr val="hlink"/>
                                      </p:to>
                                    </p:animClr>
                                    <p:set>
                                      <p:cBhvr>
                                        <p:cTn id="107" dur="500" fill="hold"/>
                                        <p:tgtEl>
                                          <p:spTgt spid="5">
                                            <p:txEl>
                                              <p:pRg st="5" end="5"/>
                                            </p:txEl>
                                          </p:spTgt>
                                        </p:tgtEl>
                                        <p:attrNameLst>
                                          <p:attrName>fill.type</p:attrName>
                                        </p:attrNameLst>
                                      </p:cBhvr>
                                      <p:to>
                                        <p:strVal val="solid"/>
                                      </p:to>
                                    </p:set>
                                    <p:set>
                                      <p:cBhvr>
                                        <p:cTn id="108" dur="500" fill="hold"/>
                                        <p:tgtEl>
                                          <p:spTgt spid="5">
                                            <p:txEl>
                                              <p:pRg st="5" end="5"/>
                                            </p:txEl>
                                          </p:spTgt>
                                        </p:tgtEl>
                                        <p:attrNameLst>
                                          <p:attrName>fill.on</p:attrName>
                                        </p:attrNameLst>
                                      </p:cBhvr>
                                      <p:to>
                                        <p:strVal val="true"/>
                                      </p:to>
                                    </p:set>
                                  </p:childTnLst>
                                </p:cTn>
                              </p:par>
                            </p:childTnLst>
                          </p:cTn>
                        </p:par>
                        <p:par>
                          <p:cTn id="109" fill="hold" nodeType="afterGroup">
                            <p:stCondLst>
                              <p:cond delay="1000"/>
                            </p:stCondLst>
                            <p:childTnLst>
                              <p:par>
                                <p:cTn id="110" presetID="27" presetClass="entr" presetSubtype="0" fill="hold" grpId="0" nodeType="afterEffect">
                                  <p:stCondLst>
                                    <p:cond delay="0"/>
                                  </p:stCondLst>
                                  <p:iterate type="lt">
                                    <p:tmPct val="50000"/>
                                  </p:iterate>
                                  <p:childTnLst>
                                    <p:set>
                                      <p:cBhvr>
                                        <p:cTn id="111" dur="1" fill="hold">
                                          <p:stCondLst>
                                            <p:cond delay="0"/>
                                          </p:stCondLst>
                                        </p:cTn>
                                        <p:tgtEl>
                                          <p:spTgt spid="17"/>
                                        </p:tgtEl>
                                        <p:attrNameLst>
                                          <p:attrName>style.visibility</p:attrName>
                                        </p:attrNameLst>
                                      </p:cBhvr>
                                      <p:to>
                                        <p:strVal val="visible"/>
                                      </p:to>
                                    </p:set>
                                    <p:anim calcmode="discrete" valueType="clr">
                                      <p:cBhvr override="childStyle">
                                        <p:cTn id="112" dur="80"/>
                                        <p:tgtEl>
                                          <p:spTgt spid="17"/>
                                        </p:tgtEl>
                                        <p:attrNameLst>
                                          <p:attrName>style.color</p:attrName>
                                        </p:attrNameLst>
                                      </p:cBhvr>
                                      <p:tavLst>
                                        <p:tav tm="0">
                                          <p:val>
                                            <p:clrVal>
                                              <a:schemeClr val="accent2"/>
                                            </p:clrVal>
                                          </p:val>
                                        </p:tav>
                                        <p:tav tm="50000">
                                          <p:val>
                                            <p:clrVal>
                                              <a:schemeClr val="hlink"/>
                                            </p:clrVal>
                                          </p:val>
                                        </p:tav>
                                      </p:tavLst>
                                    </p:anim>
                                    <p:anim calcmode="discrete" valueType="clr">
                                      <p:cBhvr>
                                        <p:cTn id="113" dur="80"/>
                                        <p:tgtEl>
                                          <p:spTgt spid="17"/>
                                        </p:tgtEl>
                                        <p:attrNameLst>
                                          <p:attrName>fillcolor</p:attrName>
                                        </p:attrNameLst>
                                      </p:cBhvr>
                                      <p:tavLst>
                                        <p:tav tm="0">
                                          <p:val>
                                            <p:clrVal>
                                              <a:schemeClr val="accent2"/>
                                            </p:clrVal>
                                          </p:val>
                                        </p:tav>
                                        <p:tav tm="50000">
                                          <p:val>
                                            <p:clrVal>
                                              <a:schemeClr val="hlink"/>
                                            </p:clrVal>
                                          </p:val>
                                        </p:tav>
                                      </p:tavLst>
                                    </p:anim>
                                    <p:set>
                                      <p:cBhvr>
                                        <p:cTn id="114" dur="80"/>
                                        <p:tgtEl>
                                          <p:spTgt spid="17"/>
                                        </p:tgtEl>
                                        <p:attrNameLst>
                                          <p:attrName>fill.type</p:attrName>
                                        </p:attrNameLst>
                                      </p:cBhvr>
                                      <p:to>
                                        <p:strVal val="solid"/>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6" presetClass="emph" presetSubtype="0" fill="hold" nodeType="clickEffect">
                                  <p:stCondLst>
                                    <p:cond delay="0"/>
                                  </p:stCondLst>
                                  <p:childTnLst>
                                    <p:animEffect transition="out" filter="fade">
                                      <p:cBhvr>
                                        <p:cTn id="118" dur="500" tmFilter="0, 0; .2, .5; .8, .5; 1, 0"/>
                                        <p:tgtEl>
                                          <p:spTgt spid="5">
                                            <p:txEl>
                                              <p:pRg st="5" end="5"/>
                                            </p:txEl>
                                          </p:spTgt>
                                        </p:tgtEl>
                                      </p:cBhvr>
                                    </p:animEffect>
                                    <p:animScale>
                                      <p:cBhvr>
                                        <p:cTn id="119" dur="250" autoRev="1" fill="hold"/>
                                        <p:tgtEl>
                                          <p:spTgt spid="5">
                                            <p:txEl>
                                              <p:pRg st="5" end="5"/>
                                            </p:txEl>
                                          </p:spTgt>
                                        </p:tgtEl>
                                      </p:cBhvr>
                                      <p:by x="105000" y="105000"/>
                                    </p:animScale>
                                  </p:childTnLst>
                                </p:cTn>
                              </p:par>
                            </p:childTnLst>
                          </p:cTn>
                        </p:par>
                        <p:par>
                          <p:cTn id="120" fill="hold" nodeType="afterGroup">
                            <p:stCondLst>
                              <p:cond delay="500"/>
                            </p:stCondLst>
                            <p:childTnLst>
                              <p:par>
                                <p:cTn id="121" presetID="19" presetClass="emph" presetSubtype="0" fill="hold" nodeType="afterEffect">
                                  <p:stCondLst>
                                    <p:cond delay="0"/>
                                  </p:stCondLst>
                                  <p:childTnLst>
                                    <p:animClr clrSpc="rgb" dir="cw">
                                      <p:cBhvr override="childStyle">
                                        <p:cTn id="122" dur="500" fill="hold"/>
                                        <p:tgtEl>
                                          <p:spTgt spid="5">
                                            <p:txEl>
                                              <p:pRg st="5" end="5"/>
                                            </p:txEl>
                                          </p:spTgt>
                                        </p:tgtEl>
                                        <p:attrNameLst>
                                          <p:attrName>style.color</p:attrName>
                                        </p:attrNameLst>
                                      </p:cBhvr>
                                      <p:to>
                                        <a:schemeClr val="hlink"/>
                                      </p:to>
                                    </p:animClr>
                                    <p:animClr clrSpc="rgb" dir="cw">
                                      <p:cBhvr>
                                        <p:cTn id="123" dur="500" fill="hold"/>
                                        <p:tgtEl>
                                          <p:spTgt spid="5">
                                            <p:txEl>
                                              <p:pRg st="5" end="5"/>
                                            </p:txEl>
                                          </p:spTgt>
                                        </p:tgtEl>
                                        <p:attrNameLst>
                                          <p:attrName>fillcolor</p:attrName>
                                        </p:attrNameLst>
                                      </p:cBhvr>
                                      <p:to>
                                        <a:schemeClr val="hlink"/>
                                      </p:to>
                                    </p:animClr>
                                    <p:set>
                                      <p:cBhvr>
                                        <p:cTn id="124" dur="500" fill="hold"/>
                                        <p:tgtEl>
                                          <p:spTgt spid="5">
                                            <p:txEl>
                                              <p:pRg st="5" end="5"/>
                                            </p:txEl>
                                          </p:spTgt>
                                        </p:tgtEl>
                                        <p:attrNameLst>
                                          <p:attrName>fill.type</p:attrName>
                                        </p:attrNameLst>
                                      </p:cBhvr>
                                      <p:to>
                                        <p:strVal val="solid"/>
                                      </p:to>
                                    </p:set>
                                    <p:set>
                                      <p:cBhvr>
                                        <p:cTn id="125" dur="500" fill="hold"/>
                                        <p:tgtEl>
                                          <p:spTgt spid="5">
                                            <p:txEl>
                                              <p:pRg st="5" end="5"/>
                                            </p:txEl>
                                          </p:spTgt>
                                        </p:tgtEl>
                                        <p:attrNameLst>
                                          <p:attrName>fill.on</p:attrName>
                                        </p:attrNameLst>
                                      </p:cBhvr>
                                      <p:to>
                                        <p:strVal val="true"/>
                                      </p:to>
                                    </p:set>
                                  </p:childTnLst>
                                </p:cTn>
                              </p:par>
                            </p:childTnLst>
                          </p:cTn>
                        </p:par>
                        <p:par>
                          <p:cTn id="126" fill="hold" nodeType="afterGroup">
                            <p:stCondLst>
                              <p:cond delay="1000"/>
                            </p:stCondLst>
                            <p:childTnLst>
                              <p:par>
                                <p:cTn id="127" presetID="27" presetClass="entr" presetSubtype="0" fill="hold" grpId="0" nodeType="afterEffect">
                                  <p:stCondLst>
                                    <p:cond delay="0"/>
                                  </p:stCondLst>
                                  <p:iterate type="lt">
                                    <p:tmPct val="50000"/>
                                  </p:iterate>
                                  <p:childTnLst>
                                    <p:set>
                                      <p:cBhvr>
                                        <p:cTn id="128" dur="1" fill="hold">
                                          <p:stCondLst>
                                            <p:cond delay="0"/>
                                          </p:stCondLst>
                                        </p:cTn>
                                        <p:tgtEl>
                                          <p:spTgt spid="18"/>
                                        </p:tgtEl>
                                        <p:attrNameLst>
                                          <p:attrName>style.visibility</p:attrName>
                                        </p:attrNameLst>
                                      </p:cBhvr>
                                      <p:to>
                                        <p:strVal val="visible"/>
                                      </p:to>
                                    </p:set>
                                    <p:anim calcmode="discrete" valueType="clr">
                                      <p:cBhvr override="childStyle">
                                        <p:cTn id="129" dur="80"/>
                                        <p:tgtEl>
                                          <p:spTgt spid="18"/>
                                        </p:tgtEl>
                                        <p:attrNameLst>
                                          <p:attrName>style.color</p:attrName>
                                        </p:attrNameLst>
                                      </p:cBhvr>
                                      <p:tavLst>
                                        <p:tav tm="0">
                                          <p:val>
                                            <p:clrVal>
                                              <a:schemeClr val="accent2"/>
                                            </p:clrVal>
                                          </p:val>
                                        </p:tav>
                                        <p:tav tm="50000">
                                          <p:val>
                                            <p:clrVal>
                                              <a:schemeClr val="hlink"/>
                                            </p:clrVal>
                                          </p:val>
                                        </p:tav>
                                      </p:tavLst>
                                    </p:anim>
                                    <p:anim calcmode="discrete" valueType="clr">
                                      <p:cBhvr>
                                        <p:cTn id="130" dur="80"/>
                                        <p:tgtEl>
                                          <p:spTgt spid="18"/>
                                        </p:tgtEl>
                                        <p:attrNameLst>
                                          <p:attrName>fillcolor</p:attrName>
                                        </p:attrNameLst>
                                      </p:cBhvr>
                                      <p:tavLst>
                                        <p:tav tm="0">
                                          <p:val>
                                            <p:clrVal>
                                              <a:schemeClr val="accent2"/>
                                            </p:clrVal>
                                          </p:val>
                                        </p:tav>
                                        <p:tav tm="50000">
                                          <p:val>
                                            <p:clrVal>
                                              <a:schemeClr val="hlink"/>
                                            </p:clrVal>
                                          </p:val>
                                        </p:tav>
                                      </p:tavLst>
                                    </p:anim>
                                    <p:set>
                                      <p:cBhvr>
                                        <p:cTn id="131" dur="80"/>
                                        <p:tgtEl>
                                          <p:spTgt spid="1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3" grpId="2"/>
      <p:bldP spid="14" grpId="0"/>
      <p:bldP spid="14" grpId="1"/>
      <p:bldP spid="15" grpId="0"/>
      <p:bldP spid="16" grpId="0"/>
      <p:bldP spid="17" grpId="0"/>
      <p:bldP spid="18" grpId="0"/>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81E5ACB4-C786-479B-AB70-05E3B344FA19}" type="slidenum">
              <a:rPr lang="en-US" b="0" smtClean="0">
                <a:solidFill>
                  <a:schemeClr val="tx2"/>
                </a:solidFill>
              </a:rPr>
              <a:pPr/>
              <a:t>17</a:t>
            </a:fld>
            <a:endParaRPr lang="en-US" b="0">
              <a:solidFill>
                <a:schemeClr val="tx2"/>
              </a:solidFill>
            </a:endParaRPr>
          </a:p>
        </p:txBody>
      </p:sp>
      <p:sp>
        <p:nvSpPr>
          <p:cNvPr id="3075" name="Rectangle 2"/>
          <p:cNvSpPr>
            <a:spLocks noGrp="1" noChangeArrowheads="1"/>
          </p:cNvSpPr>
          <p:nvPr>
            <p:ph type="title"/>
          </p:nvPr>
        </p:nvSpPr>
        <p:spPr/>
        <p:txBody>
          <a:bodyPr/>
          <a:lstStyle/>
          <a:p>
            <a:pPr eaLnBrk="1" hangingPunct="1"/>
            <a:r>
              <a:rPr lang="en-US" sz="3600"/>
              <a:t>Roadmap of Chapter 1</a:t>
            </a:r>
          </a:p>
        </p:txBody>
      </p:sp>
      <p:sp>
        <p:nvSpPr>
          <p:cNvPr id="3076" name="Rectangle 3"/>
          <p:cNvSpPr>
            <a:spLocks noGrp="1" noChangeArrowheads="1"/>
          </p:cNvSpPr>
          <p:nvPr>
            <p:ph type="body" idx="1"/>
          </p:nvPr>
        </p:nvSpPr>
        <p:spPr>
          <a:xfrm>
            <a:off x="1676400" y="990600"/>
            <a:ext cx="7239000" cy="5257800"/>
          </a:xfrm>
        </p:spPr>
        <p:txBody>
          <a:bodyPr/>
          <a:lstStyle/>
          <a:p>
            <a:pPr eaLnBrk="1" hangingPunct="1">
              <a:lnSpc>
                <a:spcPct val="150000"/>
              </a:lnSpc>
            </a:pPr>
            <a:r>
              <a:rPr lang="en-US" sz="2400" dirty="0"/>
              <a:t>Computer Architecture </a:t>
            </a:r>
          </a:p>
          <a:p>
            <a:pPr eaLnBrk="1" hangingPunct="1">
              <a:lnSpc>
                <a:spcPct val="150000"/>
              </a:lnSpc>
            </a:pPr>
            <a:r>
              <a:rPr lang="en-US" sz="2400" dirty="0"/>
              <a:t>Software Architecture</a:t>
            </a:r>
          </a:p>
          <a:p>
            <a:pPr eaLnBrk="1" hangingPunct="1">
              <a:lnSpc>
                <a:spcPct val="150000"/>
              </a:lnSpc>
            </a:pPr>
            <a:r>
              <a:rPr lang="en-US" sz="2400" dirty="0"/>
              <a:t>Distributed Software Architectures</a:t>
            </a:r>
          </a:p>
          <a:p>
            <a:pPr lvl="1" eaLnBrk="1" hangingPunct="1">
              <a:lnSpc>
                <a:spcPct val="150000"/>
              </a:lnSpc>
            </a:pPr>
            <a:r>
              <a:rPr lang="en-US" sz="2400" dirty="0">
                <a:solidFill>
                  <a:srgbClr val="0033CC"/>
                </a:solidFill>
              </a:rPr>
              <a:t>Client-Server Architecture (Two-Tier Architecture)</a:t>
            </a:r>
          </a:p>
          <a:p>
            <a:pPr lvl="1" eaLnBrk="1" hangingPunct="1">
              <a:lnSpc>
                <a:spcPct val="150000"/>
              </a:lnSpc>
            </a:pPr>
            <a:r>
              <a:rPr lang="en-US" sz="2400" dirty="0">
                <a:solidFill>
                  <a:srgbClr val="0033CC"/>
                </a:solidFill>
              </a:rPr>
              <a:t>Three-Tier and Four-Tier architecture</a:t>
            </a:r>
          </a:p>
          <a:p>
            <a:pPr lvl="1" eaLnBrk="1" hangingPunct="1">
              <a:lnSpc>
                <a:spcPct val="150000"/>
              </a:lnSpc>
            </a:pPr>
            <a:r>
              <a:rPr lang="en-US" sz="2400" dirty="0">
                <a:solidFill>
                  <a:srgbClr val="0033CC"/>
                </a:solidFill>
              </a:rPr>
              <a:t>Distributed Object Architecture</a:t>
            </a:r>
          </a:p>
          <a:p>
            <a:pPr eaLnBrk="1" hangingPunct="1">
              <a:lnSpc>
                <a:spcPct val="150000"/>
              </a:lnSpc>
            </a:pPr>
            <a:r>
              <a:rPr lang="en-US" sz="2400" dirty="0">
                <a:solidFill>
                  <a:srgbClr val="0033CC"/>
                </a:solidFill>
              </a:rPr>
              <a:t>Design Patterns (Review)</a:t>
            </a:r>
          </a:p>
          <a:p>
            <a:pPr eaLnBrk="1" hangingPunct="1">
              <a:lnSpc>
                <a:spcPct val="150000"/>
              </a:lnSpc>
            </a:pPr>
            <a:r>
              <a:rPr lang="en-US" sz="2400" dirty="0"/>
              <a:t>Service-Oriented Architecture</a:t>
            </a:r>
          </a:p>
          <a:p>
            <a:pPr eaLnBrk="1" hangingPunct="1">
              <a:lnSpc>
                <a:spcPct val="150000"/>
              </a:lnSpc>
            </a:pPr>
            <a:r>
              <a:rPr lang="en-US" sz="2400" dirty="0"/>
              <a:t>Service-Oriented Software Development</a:t>
            </a:r>
          </a:p>
        </p:txBody>
      </p:sp>
      <p:sp>
        <p:nvSpPr>
          <p:cNvPr id="3077" name="Rectangle 13"/>
          <p:cNvSpPr>
            <a:spLocks noChangeArrowheads="1"/>
          </p:cNvSpPr>
          <p:nvPr/>
        </p:nvSpPr>
        <p:spPr bwMode="auto">
          <a:xfrm>
            <a:off x="533400" y="3810000"/>
            <a:ext cx="5715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lnSpc>
                <a:spcPct val="140000"/>
              </a:lnSpc>
              <a:spcBef>
                <a:spcPct val="20000"/>
              </a:spcBef>
              <a:buClr>
                <a:schemeClr val="folHlink"/>
              </a:buClr>
              <a:buSzPct val="60000"/>
              <a:buFont typeface="Wingdings" pitchFamily="2" charset="2"/>
              <a:buChar char="n"/>
            </a:pPr>
            <a:endParaRPr lang="en-GB" sz="2800"/>
          </a:p>
        </p:txBody>
      </p:sp>
      <p:sp>
        <p:nvSpPr>
          <p:cNvPr id="3078" name="Left Brace 1"/>
          <p:cNvSpPr>
            <a:spLocks/>
          </p:cNvSpPr>
          <p:nvPr/>
        </p:nvSpPr>
        <p:spPr bwMode="auto">
          <a:xfrm>
            <a:off x="1371600" y="2590800"/>
            <a:ext cx="304800" cy="2590800"/>
          </a:xfrm>
          <a:prstGeom prst="leftBrace">
            <a:avLst>
              <a:gd name="adj1" fmla="val 833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9" name="TextBox 2"/>
          <p:cNvSpPr txBox="1">
            <a:spLocks noChangeArrowheads="1"/>
          </p:cNvSpPr>
          <p:nvPr/>
        </p:nvSpPr>
        <p:spPr bwMode="auto">
          <a:xfrm>
            <a:off x="307975" y="3701256"/>
            <a:ext cx="1063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b="0" dirty="0"/>
              <a:t>Lecture 2</a:t>
            </a:r>
          </a:p>
        </p:txBody>
      </p:sp>
    </p:spTree>
    <p:extLst>
      <p:ext uri="{BB962C8B-B14F-4D97-AF65-F5344CB8AC3E}">
        <p14:creationId xmlns:p14="http://schemas.microsoft.com/office/powerpoint/2010/main" val="56265760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p:txBody>
          <a:bodyPr/>
          <a:lstStyle/>
          <a:p>
            <a:pPr>
              <a:defRPr/>
            </a:pPr>
            <a:fld id="{9C788F2E-8FC1-43C5-8EB5-E444F78F7FEE}" type="slidenum">
              <a:rPr lang="en-US" smtClean="0"/>
              <a:pPr>
                <a:defRPr/>
              </a:pPr>
              <a:t>170</a:t>
            </a:fld>
            <a:endParaRPr lang="en-US"/>
          </a:p>
        </p:txBody>
      </p:sp>
      <p:sp>
        <p:nvSpPr>
          <p:cNvPr id="25603" name="Rectangle 2"/>
          <p:cNvSpPr>
            <a:spLocks noGrp="1" noChangeArrowheads="1"/>
          </p:cNvSpPr>
          <p:nvPr>
            <p:ph type="title"/>
          </p:nvPr>
        </p:nvSpPr>
        <p:spPr/>
        <p:txBody>
          <a:bodyPr/>
          <a:lstStyle/>
          <a:p>
            <a:pPr eaLnBrk="1" hangingPunct="1"/>
            <a:r>
              <a:rPr lang="en-US"/>
              <a:t>Waiting for Child Threads to complete</a:t>
            </a:r>
          </a:p>
        </p:txBody>
      </p:sp>
      <p:sp>
        <p:nvSpPr>
          <p:cNvPr id="25604" name="Rectangle 3"/>
          <p:cNvSpPr>
            <a:spLocks noGrp="1" noChangeArrowheads="1"/>
          </p:cNvSpPr>
          <p:nvPr>
            <p:ph type="body" idx="1"/>
          </p:nvPr>
        </p:nvSpPr>
        <p:spPr>
          <a:xfrm>
            <a:off x="76200" y="1081548"/>
            <a:ext cx="8650288" cy="5562600"/>
          </a:xfrm>
        </p:spPr>
        <p:txBody>
          <a:bodyPr/>
          <a:lstStyle/>
          <a:p>
            <a:pPr eaLnBrk="1" hangingPunct="1">
              <a:lnSpc>
                <a:spcPct val="90000"/>
              </a:lnSpc>
              <a:buFont typeface="Wingdings" pitchFamily="2" charset="2"/>
              <a:buNone/>
              <a:tabLst>
                <a:tab pos="795338" algn="l"/>
                <a:tab pos="1258888" algn="l"/>
              </a:tabLst>
              <a:defRPr/>
            </a:pPr>
            <a:r>
              <a:rPr lang="en-US" sz="1600" noProof="1">
                <a:latin typeface="Arial" pitchFamily="34" charset="0"/>
              </a:rPr>
              <a:t>public class </a:t>
            </a:r>
            <a:r>
              <a:rPr lang="en-US" sz="1600" dirty="0" err="1">
                <a:latin typeface="Arial" pitchFamily="34" charset="0"/>
              </a:rPr>
              <a:t>myM</a:t>
            </a:r>
            <a:r>
              <a:rPr lang="en-US" sz="1600" noProof="1">
                <a:latin typeface="Arial" pitchFamily="34" charset="0"/>
              </a:rPr>
              <a:t>ain</a:t>
            </a:r>
            <a:r>
              <a:rPr lang="en-US" sz="1600" dirty="0">
                <a:latin typeface="Arial" pitchFamily="34" charset="0"/>
              </a:rPr>
              <a:t>Class</a:t>
            </a:r>
            <a:r>
              <a:rPr lang="en-US" sz="1600" noProof="1">
                <a:latin typeface="Arial" pitchFamily="34" charset="0"/>
              </a:rPr>
              <a:t> {</a:t>
            </a:r>
          </a:p>
          <a:p>
            <a:pPr eaLnBrk="1" hangingPunct="1">
              <a:lnSpc>
                <a:spcPct val="90000"/>
              </a:lnSpc>
              <a:buFont typeface="Wingdings" pitchFamily="2" charset="2"/>
              <a:buNone/>
              <a:tabLst>
                <a:tab pos="795338" algn="l"/>
                <a:tab pos="1258888" algn="l"/>
              </a:tabLst>
              <a:defRPr/>
            </a:pPr>
            <a:r>
              <a:rPr lang="en-US" sz="1600" noProof="1">
                <a:latin typeface="Arial" pitchFamily="34" charset="0"/>
              </a:rPr>
              <a:t>	public static void main(String[</a:t>
            </a:r>
            <a:r>
              <a:rPr lang="en-US" sz="1600" dirty="0">
                <a:latin typeface="Arial" pitchFamily="34" charset="0"/>
              </a:rPr>
              <a:t> </a:t>
            </a:r>
            <a:r>
              <a:rPr lang="en-US" sz="1600" noProof="1">
                <a:latin typeface="Arial" pitchFamily="34" charset="0"/>
              </a:rPr>
              <a:t>] args)</a:t>
            </a:r>
          </a:p>
          <a:p>
            <a:pPr eaLnBrk="1" hangingPunct="1">
              <a:lnSpc>
                <a:spcPct val="90000"/>
              </a:lnSpc>
              <a:buFont typeface="Wingdings" pitchFamily="2" charset="2"/>
              <a:buNone/>
              <a:tabLst>
                <a:tab pos="795338" algn="l"/>
                <a:tab pos="1258888" algn="l"/>
              </a:tabLst>
              <a:defRPr/>
            </a:pPr>
            <a:r>
              <a:rPr lang="en-US" sz="1600" noProof="1">
                <a:latin typeface="Arial" pitchFamily="34" charset="0"/>
              </a:rPr>
              <a:t>	{</a:t>
            </a:r>
          </a:p>
          <a:p>
            <a:pPr eaLnBrk="1" hangingPunct="1">
              <a:lnSpc>
                <a:spcPct val="90000"/>
              </a:lnSpc>
              <a:buFont typeface="Wingdings" pitchFamily="2" charset="2"/>
              <a:buNone/>
              <a:tabLst>
                <a:tab pos="795338" algn="l"/>
                <a:tab pos="1258888" algn="l"/>
              </a:tabLst>
              <a:defRPr/>
            </a:pPr>
            <a:r>
              <a:rPr lang="en-US" sz="1600" noProof="1">
                <a:latin typeface="Arial" pitchFamily="34" charset="0"/>
              </a:rPr>
              <a:t>		</a:t>
            </a:r>
            <a:r>
              <a:rPr lang="en-US" sz="1600" noProof="1">
                <a:solidFill>
                  <a:schemeClr val="folHlink"/>
                </a:solidFill>
                <a:latin typeface="Arial" pitchFamily="34" charset="0"/>
              </a:rPr>
              <a:t>int originalThreadCount = Thread.activeCount();</a:t>
            </a:r>
          </a:p>
          <a:p>
            <a:pPr eaLnBrk="1" hangingPunct="1">
              <a:lnSpc>
                <a:spcPct val="90000"/>
              </a:lnSpc>
              <a:buFont typeface="Wingdings" pitchFamily="2" charset="2"/>
              <a:buNone/>
              <a:tabLst>
                <a:tab pos="795338" algn="l"/>
                <a:tab pos="1258888" algn="l"/>
              </a:tabLst>
              <a:defRPr/>
            </a:pPr>
            <a:r>
              <a:rPr lang="en-US" sz="1600" noProof="1">
                <a:latin typeface="Arial" pitchFamily="34" charset="0"/>
              </a:rPr>
              <a:t>		System.out.println("thread count=" + originalThreadCount);</a:t>
            </a:r>
          </a:p>
          <a:p>
            <a:pPr eaLnBrk="1" hangingPunct="1">
              <a:lnSpc>
                <a:spcPct val="90000"/>
              </a:lnSpc>
              <a:buFont typeface="Wingdings" pitchFamily="2" charset="2"/>
              <a:buNone/>
              <a:tabLst>
                <a:tab pos="795338" algn="l"/>
                <a:tab pos="1258888" algn="l"/>
              </a:tabLst>
              <a:defRPr/>
            </a:pPr>
            <a:r>
              <a:rPr lang="en-US" sz="1600" noProof="1">
                <a:latin typeface="Arial" pitchFamily="34" charset="0"/>
              </a:rPr>
              <a:t>		for (int j = 0; j &lt; 1; j++) {</a:t>
            </a:r>
          </a:p>
          <a:p>
            <a:pPr eaLnBrk="1" hangingPunct="1">
              <a:lnSpc>
                <a:spcPct val="90000"/>
              </a:lnSpc>
              <a:buFont typeface="Wingdings" pitchFamily="2" charset="2"/>
              <a:buNone/>
              <a:tabLst>
                <a:tab pos="795338" algn="l"/>
                <a:tab pos="1258888" algn="l"/>
              </a:tabLst>
              <a:defRPr/>
            </a:pPr>
            <a:r>
              <a:rPr lang="en-US" sz="1600" noProof="1">
                <a:latin typeface="Arial" pitchFamily="34" charset="0"/>
              </a:rPr>
              <a:t>			Thread producer = new Thread(new producerThread(j));</a:t>
            </a:r>
          </a:p>
          <a:p>
            <a:pPr eaLnBrk="1" hangingPunct="1">
              <a:lnSpc>
                <a:spcPct val="90000"/>
              </a:lnSpc>
              <a:buFont typeface="Wingdings" pitchFamily="2" charset="2"/>
              <a:buNone/>
              <a:tabLst>
                <a:tab pos="795338" algn="l"/>
                <a:tab pos="1258888" algn="l"/>
              </a:tabLst>
              <a:defRPr/>
            </a:pPr>
            <a:r>
              <a:rPr lang="en-US" sz="1600" noProof="1">
                <a:latin typeface="Arial" pitchFamily="34" charset="0"/>
              </a:rPr>
              <a:t>			Thread consumer = new Thread(new consumerThread(j));</a:t>
            </a:r>
          </a:p>
          <a:p>
            <a:pPr eaLnBrk="1" hangingPunct="1">
              <a:lnSpc>
                <a:spcPct val="90000"/>
              </a:lnSpc>
              <a:buFont typeface="Wingdings" pitchFamily="2" charset="2"/>
              <a:buNone/>
              <a:tabLst>
                <a:tab pos="795338" algn="l"/>
                <a:tab pos="1258888" algn="l"/>
              </a:tabLst>
              <a:defRPr/>
            </a:pPr>
            <a:r>
              <a:rPr lang="en-US" sz="1600" noProof="1">
                <a:latin typeface="Arial" pitchFamily="34" charset="0"/>
              </a:rPr>
              <a:t>			producer.start();</a:t>
            </a:r>
          </a:p>
          <a:p>
            <a:pPr eaLnBrk="1" hangingPunct="1">
              <a:lnSpc>
                <a:spcPct val="90000"/>
              </a:lnSpc>
              <a:buFont typeface="Wingdings" pitchFamily="2" charset="2"/>
              <a:buNone/>
              <a:tabLst>
                <a:tab pos="795338" algn="l"/>
                <a:tab pos="1258888" algn="l"/>
              </a:tabLst>
              <a:defRPr/>
            </a:pPr>
            <a:r>
              <a:rPr lang="en-US" sz="1600" noProof="1">
                <a:latin typeface="Arial" pitchFamily="34" charset="0"/>
              </a:rPr>
              <a:t>			consumer.start();</a:t>
            </a:r>
          </a:p>
          <a:p>
            <a:pPr eaLnBrk="1" hangingPunct="1">
              <a:lnSpc>
                <a:spcPct val="90000"/>
              </a:lnSpc>
              <a:buFont typeface="Wingdings" pitchFamily="2" charset="2"/>
              <a:buNone/>
              <a:tabLst>
                <a:tab pos="795338" algn="l"/>
                <a:tab pos="1258888" algn="l"/>
              </a:tabLst>
              <a:defRPr/>
            </a:pPr>
            <a:r>
              <a:rPr lang="en-US" sz="1600" noProof="1">
                <a:latin typeface="Arial" pitchFamily="34" charset="0"/>
              </a:rPr>
              <a:t>			System.out.println("main thread count=" + Thread.activeCount());</a:t>
            </a:r>
          </a:p>
          <a:p>
            <a:pPr eaLnBrk="1" hangingPunct="1">
              <a:lnSpc>
                <a:spcPct val="90000"/>
              </a:lnSpc>
              <a:buFont typeface="Wingdings" pitchFamily="2" charset="2"/>
              <a:buNone/>
              <a:tabLst>
                <a:tab pos="795338" algn="l"/>
                <a:tab pos="1258888" algn="l"/>
              </a:tabLst>
              <a:defRPr/>
            </a:pPr>
            <a:r>
              <a:rPr lang="en-US" sz="1600" noProof="1">
                <a:latin typeface="Arial" pitchFamily="34" charset="0"/>
              </a:rPr>
              <a:t>		}</a:t>
            </a:r>
          </a:p>
          <a:p>
            <a:pPr eaLnBrk="1" hangingPunct="1">
              <a:lnSpc>
                <a:spcPct val="90000"/>
              </a:lnSpc>
              <a:buFont typeface="Wingdings" pitchFamily="2" charset="2"/>
              <a:buNone/>
              <a:tabLst>
                <a:tab pos="795338" algn="l"/>
                <a:tab pos="1258888" algn="l"/>
              </a:tabLst>
              <a:defRPr/>
            </a:pPr>
            <a:r>
              <a:rPr lang="en-US" sz="1600" noProof="1">
                <a:latin typeface="Arial" pitchFamily="34" charset="0"/>
              </a:rPr>
              <a:t>		</a:t>
            </a:r>
            <a:r>
              <a:rPr lang="en-US" sz="1600" noProof="1">
                <a:solidFill>
                  <a:schemeClr val="folHlink"/>
                </a:solidFill>
                <a:highlight>
                  <a:srgbClr val="FFFF00"/>
                </a:highlight>
                <a:latin typeface="Arial" pitchFamily="34" charset="0"/>
              </a:rPr>
              <a:t>while (Thread.activeCount() &gt; originalThreadCount) </a:t>
            </a:r>
            <a:r>
              <a:rPr lang="en-US" sz="1600" noProof="1">
                <a:solidFill>
                  <a:schemeClr val="accent5">
                    <a:lumMod val="50000"/>
                  </a:schemeClr>
                </a:solidFill>
                <a:highlight>
                  <a:srgbClr val="FFFF00"/>
                </a:highlight>
                <a:latin typeface="Arial" pitchFamily="34" charset="0"/>
              </a:rPr>
              <a:t>// another way is to use join()</a:t>
            </a:r>
          </a:p>
          <a:p>
            <a:pPr eaLnBrk="1" hangingPunct="1">
              <a:lnSpc>
                <a:spcPct val="90000"/>
              </a:lnSpc>
              <a:buFont typeface="Wingdings" pitchFamily="2" charset="2"/>
              <a:buNone/>
              <a:tabLst>
                <a:tab pos="795338" algn="l"/>
                <a:tab pos="1258888" algn="l"/>
              </a:tabLst>
              <a:defRPr/>
            </a:pPr>
            <a:r>
              <a:rPr lang="en-US" sz="1600" noProof="1">
                <a:solidFill>
                  <a:schemeClr val="folHlink"/>
                </a:solidFill>
                <a:highlight>
                  <a:srgbClr val="FFFF00"/>
                </a:highlight>
                <a:latin typeface="Arial" pitchFamily="34" charset="0"/>
              </a:rPr>
              <a:t>		{</a:t>
            </a:r>
          </a:p>
          <a:p>
            <a:pPr eaLnBrk="1" hangingPunct="1">
              <a:lnSpc>
                <a:spcPct val="90000"/>
              </a:lnSpc>
              <a:buFont typeface="Wingdings" pitchFamily="2" charset="2"/>
              <a:buNone/>
              <a:tabLst>
                <a:tab pos="795338" algn="l"/>
                <a:tab pos="1258888" algn="l"/>
              </a:tabLst>
              <a:defRPr/>
            </a:pPr>
            <a:r>
              <a:rPr lang="en-US" sz="1600" noProof="1">
                <a:solidFill>
                  <a:schemeClr val="folHlink"/>
                </a:solidFill>
                <a:highlight>
                  <a:srgbClr val="FFFF00"/>
                </a:highlight>
                <a:latin typeface="Arial" pitchFamily="34" charset="0"/>
              </a:rPr>
              <a:t>		</a:t>
            </a:r>
            <a:r>
              <a:rPr lang="en-US" sz="1600" dirty="0">
                <a:solidFill>
                  <a:schemeClr val="folHlink"/>
                </a:solidFill>
                <a:highlight>
                  <a:srgbClr val="FFFF00"/>
                </a:highlight>
                <a:latin typeface="Arial" pitchFamily="34" charset="0"/>
              </a:rPr>
              <a:t>	</a:t>
            </a:r>
            <a:r>
              <a:rPr lang="en-US" sz="1600" noProof="1">
                <a:solidFill>
                  <a:schemeClr val="folHlink"/>
                </a:solidFill>
                <a:highlight>
                  <a:srgbClr val="FFFF00"/>
                </a:highlight>
                <a:latin typeface="Arial" pitchFamily="34" charset="0"/>
              </a:rPr>
              <a:t>System.out.println("The </a:t>
            </a:r>
            <a:r>
              <a:rPr lang="en-US" sz="1600" dirty="0">
                <a:solidFill>
                  <a:schemeClr val="folHlink"/>
                </a:solidFill>
                <a:highlight>
                  <a:srgbClr val="FFFF00"/>
                </a:highlight>
                <a:latin typeface="Arial" pitchFamily="34" charset="0"/>
              </a:rPr>
              <a:t>remaining thread</a:t>
            </a:r>
            <a:r>
              <a:rPr lang="en-US" sz="1600" noProof="1">
                <a:solidFill>
                  <a:schemeClr val="folHlink"/>
                </a:solidFill>
                <a:highlight>
                  <a:srgbClr val="FFFF00"/>
                </a:highlight>
                <a:latin typeface="Arial" pitchFamily="34" charset="0"/>
              </a:rPr>
              <a:t> </a:t>
            </a:r>
            <a:r>
              <a:rPr lang="en-US" sz="1600" dirty="0">
                <a:solidFill>
                  <a:schemeClr val="folHlink"/>
                </a:solidFill>
                <a:highlight>
                  <a:srgbClr val="FFFF00"/>
                </a:highlight>
                <a:latin typeface="Arial" pitchFamily="34" charset="0"/>
              </a:rPr>
              <a:t>c</a:t>
            </a:r>
            <a:r>
              <a:rPr lang="en-US" sz="1600" noProof="1">
                <a:solidFill>
                  <a:schemeClr val="folHlink"/>
                </a:solidFill>
                <a:highlight>
                  <a:srgbClr val="FFFF00"/>
                </a:highlight>
                <a:latin typeface="Arial" pitchFamily="34" charset="0"/>
              </a:rPr>
              <a:t>ount = "</a:t>
            </a:r>
            <a:r>
              <a:rPr lang="en-US" sz="1600" dirty="0">
                <a:solidFill>
                  <a:schemeClr val="folHlink"/>
                </a:solidFill>
                <a:highlight>
                  <a:srgbClr val="FFFF00"/>
                </a:highlight>
                <a:latin typeface="Arial" pitchFamily="34" charset="0"/>
              </a:rPr>
              <a:t> + </a:t>
            </a:r>
            <a:r>
              <a:rPr lang="en-US" sz="1600" noProof="1">
                <a:solidFill>
                  <a:schemeClr val="folHlink"/>
                </a:solidFill>
                <a:highlight>
                  <a:srgbClr val="FFFF00"/>
                </a:highlight>
                <a:latin typeface="Arial" pitchFamily="34" charset="0"/>
              </a:rPr>
              <a:t>Thread.activeCount() );</a:t>
            </a:r>
            <a:endParaRPr lang="en-US" sz="1600" dirty="0">
              <a:solidFill>
                <a:schemeClr val="folHlink"/>
              </a:solidFill>
              <a:highlight>
                <a:srgbClr val="FFFF00"/>
              </a:highlight>
              <a:latin typeface="Arial" pitchFamily="34" charset="0"/>
            </a:endParaRPr>
          </a:p>
          <a:p>
            <a:pPr eaLnBrk="1" hangingPunct="1">
              <a:lnSpc>
                <a:spcPct val="90000"/>
              </a:lnSpc>
              <a:buFont typeface="Wingdings" pitchFamily="2" charset="2"/>
              <a:buNone/>
              <a:tabLst>
                <a:tab pos="795338" algn="l"/>
                <a:tab pos="1258888" algn="l"/>
              </a:tabLst>
              <a:defRPr/>
            </a:pPr>
            <a:r>
              <a:rPr lang="en-US" sz="1600" dirty="0">
                <a:highlight>
                  <a:srgbClr val="FFFF00"/>
                </a:highlight>
              </a:rPr>
              <a:t>			</a:t>
            </a:r>
            <a:r>
              <a:rPr lang="en-US" sz="1600" noProof="1">
                <a:solidFill>
                  <a:schemeClr val="folHlink"/>
                </a:solidFill>
                <a:highlight>
                  <a:srgbClr val="FFFF00"/>
                </a:highlight>
                <a:latin typeface="Arial" pitchFamily="34" charset="0"/>
              </a:rPr>
              <a:t>Thread.sleep(300);</a:t>
            </a:r>
          </a:p>
          <a:p>
            <a:pPr eaLnBrk="1" hangingPunct="1">
              <a:lnSpc>
                <a:spcPct val="90000"/>
              </a:lnSpc>
              <a:buFont typeface="Wingdings" pitchFamily="2" charset="2"/>
              <a:buNone/>
              <a:tabLst>
                <a:tab pos="795338" algn="l"/>
                <a:tab pos="1258888" algn="l"/>
              </a:tabLst>
              <a:defRPr/>
            </a:pPr>
            <a:r>
              <a:rPr lang="en-US" sz="1600" noProof="1">
                <a:solidFill>
                  <a:schemeClr val="folHlink"/>
                </a:solidFill>
                <a:highlight>
                  <a:srgbClr val="FFFF00"/>
                </a:highlight>
                <a:latin typeface="Arial" pitchFamily="34" charset="0"/>
              </a:rPr>
              <a:t>		}</a:t>
            </a:r>
            <a:endParaRPr lang="en-US" sz="1600" dirty="0">
              <a:highlight>
                <a:srgbClr val="FFFF00"/>
              </a:highlight>
              <a:latin typeface="Arial" pitchFamily="34" charset="0"/>
            </a:endParaRPr>
          </a:p>
          <a:p>
            <a:pPr eaLnBrk="1" hangingPunct="1">
              <a:lnSpc>
                <a:spcPct val="90000"/>
              </a:lnSpc>
              <a:buFont typeface="Wingdings" pitchFamily="2" charset="2"/>
              <a:buNone/>
              <a:tabLst>
                <a:tab pos="795338" algn="l"/>
                <a:tab pos="1258888" algn="l"/>
              </a:tabLst>
              <a:defRPr/>
            </a:pPr>
            <a:r>
              <a:rPr lang="en-US" sz="1600" noProof="1">
                <a:latin typeface="Arial" pitchFamily="34" charset="0"/>
              </a:rPr>
              <a:t>	}</a:t>
            </a:r>
          </a:p>
          <a:p>
            <a:pPr eaLnBrk="1" hangingPunct="1">
              <a:lnSpc>
                <a:spcPct val="90000"/>
              </a:lnSpc>
              <a:buFont typeface="Wingdings" pitchFamily="2" charset="2"/>
              <a:buNone/>
              <a:tabLst>
                <a:tab pos="795338" algn="l"/>
                <a:tab pos="1258888" algn="l"/>
              </a:tabLst>
              <a:defRPr/>
            </a:pPr>
            <a:r>
              <a:rPr lang="en-US" sz="1600" noProof="1">
                <a:latin typeface="Arial" pitchFamily="34" charset="0"/>
              </a:rPr>
              <a:t>}</a:t>
            </a:r>
            <a:r>
              <a:rPr lang="en-US" sz="1600" dirty="0">
                <a:latin typeface="Arial" pitchFamily="34" charset="0"/>
              </a:rPr>
              <a:t> </a:t>
            </a:r>
            <a:r>
              <a:rPr lang="en-US" sz="1600" noProof="1">
                <a:latin typeface="Arial" pitchFamily="34" charset="0"/>
              </a:rPr>
              <a:t>//end myMainClass</a:t>
            </a:r>
            <a:endParaRPr lang="en-US" sz="1600" dirty="0">
              <a:latin typeface="Arial" pitchFamily="34" charset="0"/>
            </a:endParaRPr>
          </a:p>
        </p:txBody>
      </p:sp>
      <p:sp>
        <p:nvSpPr>
          <p:cNvPr id="2" name="Rounded Rectangle 1"/>
          <p:cNvSpPr/>
          <p:nvPr/>
        </p:nvSpPr>
        <p:spPr bwMode="auto">
          <a:xfrm>
            <a:off x="6477000" y="776288"/>
            <a:ext cx="2590800" cy="2119312"/>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Two problems i</a:t>
            </a:r>
            <a:r>
              <a:rPr lang="en-US" dirty="0"/>
              <a:t>f main terminates first:</a:t>
            </a:r>
          </a:p>
          <a:p>
            <a:pPr marL="342900" marR="0" indent="-342900" algn="l" defTabSz="914400" rtl="0" eaLnBrk="0" fontAlgn="base" latinLnBrk="0" hangingPunct="0">
              <a:lnSpc>
                <a:spcPct val="100000"/>
              </a:lnSpc>
              <a:spcBef>
                <a:spcPct val="0"/>
              </a:spcBef>
              <a:spcAft>
                <a:spcPct val="0"/>
              </a:spcAft>
              <a:buClrTx/>
              <a:buSzTx/>
              <a:buFontTx/>
              <a:buAutoNum type="arabicParenBoth"/>
              <a:tabLst/>
            </a:pPr>
            <a:r>
              <a:rPr kumimoji="0" lang="en-US" sz="1800" b="0" i="0" u="none" strike="noStrike" cap="none" normalizeH="0" baseline="0" dirty="0">
                <a:ln>
                  <a:noFill/>
                </a:ln>
                <a:solidFill>
                  <a:schemeClr val="tx1"/>
                </a:solidFill>
                <a:effectLst/>
                <a:latin typeface="Times New Roman" pitchFamily="18" charset="0"/>
              </a:rPr>
              <a:t>The OS may kill all child processes;</a:t>
            </a:r>
          </a:p>
          <a:p>
            <a:pPr marL="342900" marR="0" indent="-342900" algn="l" defTabSz="914400" rtl="0" eaLnBrk="0" fontAlgn="base" latinLnBrk="0" hangingPunct="0">
              <a:lnSpc>
                <a:spcPct val="100000"/>
              </a:lnSpc>
              <a:spcBef>
                <a:spcPct val="0"/>
              </a:spcBef>
              <a:spcAft>
                <a:spcPct val="0"/>
              </a:spcAft>
              <a:buClrTx/>
              <a:buSzTx/>
              <a:buFontTx/>
              <a:buAutoNum type="arabicParenBoth"/>
              <a:tabLst/>
            </a:pPr>
            <a:r>
              <a:rPr lang="en-US" dirty="0"/>
              <a:t>The buffer object created in main will be deleted.</a:t>
            </a:r>
            <a:endParaRPr kumimoji="0" lang="en-US" sz="18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735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175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750" fill="hold"/>
                                        <p:tgtEl>
                                          <p:spTgt spid="2"/>
                                        </p:tgtEl>
                                        <p:attrNameLst>
                                          <p:attrName>ppt_x</p:attrName>
                                        </p:attrNameLst>
                                      </p:cBhvr>
                                      <p:tavLst>
                                        <p:tav tm="0">
                                          <p:val>
                                            <p:strVal val="#ppt_x"/>
                                          </p:val>
                                        </p:tav>
                                        <p:tav tm="100000">
                                          <p:val>
                                            <p:strVal val="#ppt_x"/>
                                          </p:val>
                                        </p:tav>
                                      </p:tavLst>
                                    </p:anim>
                                    <p:anim calcmode="lin" valueType="num">
                                      <p:cBhvr additive="base">
                                        <p:cTn id="8" dur="1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p:txBody>
          <a:bodyPr/>
          <a:lstStyle/>
          <a:p>
            <a:pPr>
              <a:defRPr/>
            </a:pPr>
            <a:fld id="{5B832806-3474-42D2-8086-B8D14322BDD8}" type="slidenum">
              <a:rPr lang="en-US" smtClean="0"/>
              <a:pPr>
                <a:defRPr/>
              </a:pPr>
              <a:t>171</a:t>
            </a:fld>
            <a:endParaRPr lang="en-US"/>
          </a:p>
        </p:txBody>
      </p:sp>
      <p:sp>
        <p:nvSpPr>
          <p:cNvPr id="26627" name="Rectangle 2"/>
          <p:cNvSpPr>
            <a:spLocks noGrp="1" noChangeArrowheads="1"/>
          </p:cNvSpPr>
          <p:nvPr>
            <p:ph type="title"/>
          </p:nvPr>
        </p:nvSpPr>
        <p:spPr>
          <a:xfrm>
            <a:off x="1219200" y="152400"/>
            <a:ext cx="7620000" cy="422275"/>
          </a:xfrm>
        </p:spPr>
        <p:txBody>
          <a:bodyPr lIns="0" tIns="0" rIns="0" bIns="0" anchor="ctr"/>
          <a:lstStyle/>
          <a:p>
            <a:pPr algn="ctr" eaLnBrk="1" hangingPunct="1"/>
            <a:r>
              <a:rPr lang="en-US"/>
              <a:t>Thread Synchronization in Java</a:t>
            </a:r>
            <a:endParaRPr lang="en-GB"/>
          </a:p>
        </p:txBody>
      </p:sp>
      <p:sp>
        <p:nvSpPr>
          <p:cNvPr id="26628" name="Text Box 3"/>
          <p:cNvSpPr txBox="1">
            <a:spLocks noChangeArrowheads="1"/>
          </p:cNvSpPr>
          <p:nvPr/>
        </p:nvSpPr>
        <p:spPr bwMode="auto">
          <a:xfrm>
            <a:off x="673100" y="1066800"/>
            <a:ext cx="8318500" cy="5562600"/>
          </a:xfrm>
          <a:prstGeom prst="rect">
            <a:avLst/>
          </a:prstGeom>
          <a:noFill/>
          <a:ln w="9525">
            <a:noFill/>
            <a:miter lim="800000"/>
            <a:headEnd/>
            <a:tailEnd/>
          </a:ln>
        </p:spPr>
        <p:txBody>
          <a:bodyPr lIns="0" tIns="0" rIns="0" bIns="0" anchor="ctr"/>
          <a:lstStyle/>
          <a:p>
            <a:pPr marL="395288" indent="-395288" defTabSz="828675" eaLnBrk="0" hangingPunct="0">
              <a:lnSpc>
                <a:spcPct val="115000"/>
              </a:lnSpc>
              <a:tabLst>
                <a:tab pos="657225" algn="l"/>
                <a:tab pos="1312863" algn="l"/>
                <a:tab pos="1970088" algn="l"/>
                <a:tab pos="2627313" algn="l"/>
                <a:tab pos="3282950" algn="l"/>
                <a:tab pos="3940175" algn="l"/>
                <a:tab pos="4595813" algn="l"/>
                <a:tab pos="5253038" algn="l"/>
                <a:tab pos="5910263" algn="l"/>
                <a:tab pos="6565900" algn="l"/>
                <a:tab pos="7223125" algn="l"/>
              </a:tabLst>
            </a:pPr>
            <a:r>
              <a:rPr lang="en-GB" sz="2800" dirty="0"/>
              <a:t>Mutual exclusion of threads. </a:t>
            </a:r>
          </a:p>
          <a:p>
            <a:pPr marL="395288" indent="-395288" defTabSz="828675" eaLnBrk="0" hangingPunct="0">
              <a:lnSpc>
                <a:spcPct val="115000"/>
              </a:lnSpc>
              <a:buClr>
                <a:srgbClr val="000000"/>
              </a:buClr>
              <a:buSzPct val="75000"/>
              <a:buFont typeface="Times New Roman;Times"/>
              <a:buChar char="•"/>
              <a:tabLst>
                <a:tab pos="657225" algn="l"/>
                <a:tab pos="1312863" algn="l"/>
                <a:tab pos="1970088" algn="l"/>
                <a:tab pos="2627313" algn="l"/>
                <a:tab pos="3282950" algn="l"/>
                <a:tab pos="3940175" algn="l"/>
                <a:tab pos="4595813" algn="l"/>
                <a:tab pos="5253038" algn="l"/>
                <a:tab pos="5910263" algn="l"/>
                <a:tab pos="6565900" algn="l"/>
                <a:tab pos="7223125" algn="l"/>
              </a:tabLst>
            </a:pPr>
            <a:r>
              <a:rPr lang="en-GB" sz="2800" dirty="0"/>
              <a:t>When an object is created, a </a:t>
            </a:r>
            <a:r>
              <a:rPr lang="en-GB" sz="2800" dirty="0">
                <a:solidFill>
                  <a:schemeClr val="folHlink"/>
                </a:solidFill>
              </a:rPr>
              <a:t>lock-bit</a:t>
            </a:r>
            <a:r>
              <a:rPr lang="en-GB" sz="2800" dirty="0"/>
              <a:t> will be created;</a:t>
            </a:r>
          </a:p>
          <a:p>
            <a:pPr marL="395288" indent="-395288" defTabSz="828675" eaLnBrk="0" hangingPunct="0">
              <a:lnSpc>
                <a:spcPct val="115000"/>
              </a:lnSpc>
              <a:buClr>
                <a:srgbClr val="000000"/>
              </a:buClr>
              <a:buSzPct val="75000"/>
              <a:buFont typeface="Times New Roman;Times"/>
              <a:buChar char="•"/>
              <a:tabLst>
                <a:tab pos="657225" algn="l"/>
                <a:tab pos="1312863" algn="l"/>
                <a:tab pos="1970088" algn="l"/>
                <a:tab pos="2627313" algn="l"/>
                <a:tab pos="3282950" algn="l"/>
                <a:tab pos="3940175" algn="l"/>
                <a:tab pos="4595813" algn="l"/>
                <a:tab pos="5253038" algn="l"/>
                <a:tab pos="5910263" algn="l"/>
                <a:tab pos="6565900" algn="l"/>
                <a:tab pos="7223125" algn="l"/>
              </a:tabLst>
            </a:pPr>
            <a:r>
              <a:rPr lang="en-GB" sz="2800" dirty="0"/>
              <a:t>When an object is accessed by a synchronized method / statement, the </a:t>
            </a:r>
            <a:r>
              <a:rPr lang="en-GB" sz="2800" dirty="0">
                <a:solidFill>
                  <a:schemeClr val="folHlink"/>
                </a:solidFill>
              </a:rPr>
              <a:t>lock-bit</a:t>
            </a:r>
            <a:r>
              <a:rPr lang="en-GB" sz="2800" dirty="0"/>
              <a:t> will be turned on: the object is locked until the method is completed. </a:t>
            </a:r>
          </a:p>
          <a:p>
            <a:pPr marL="395288" indent="-395288" defTabSz="828675" eaLnBrk="0" hangingPunct="0">
              <a:lnSpc>
                <a:spcPct val="115000"/>
              </a:lnSpc>
              <a:buClr>
                <a:srgbClr val="000000"/>
              </a:buClr>
              <a:buSzPct val="75000"/>
              <a:buFont typeface="Times New Roman;Times"/>
              <a:buChar char="•"/>
              <a:tabLst>
                <a:tab pos="657225" algn="l"/>
                <a:tab pos="1312863" algn="l"/>
                <a:tab pos="1970088" algn="l"/>
                <a:tab pos="2627313" algn="l"/>
                <a:tab pos="3282950" algn="l"/>
                <a:tab pos="3940175" algn="l"/>
                <a:tab pos="4595813" algn="l"/>
                <a:tab pos="5253038" algn="l"/>
                <a:tab pos="5910263" algn="l"/>
                <a:tab pos="6565900" algn="l"/>
                <a:tab pos="7223125" algn="l"/>
              </a:tabLst>
            </a:pPr>
            <a:r>
              <a:rPr lang="en-GB" sz="2800" dirty="0"/>
              <a:t>When an object is locked, any </a:t>
            </a:r>
            <a:r>
              <a:rPr lang="en-US" sz="2800" dirty="0">
                <a:solidFill>
                  <a:srgbClr val="0066FF"/>
                </a:solidFill>
              </a:rPr>
              <a:t>synchronized</a:t>
            </a:r>
            <a:r>
              <a:rPr lang="en-US" sz="2800" dirty="0"/>
              <a:t> </a:t>
            </a:r>
            <a:r>
              <a:rPr lang="en-GB" sz="2800" dirty="0"/>
              <a:t>thread attempting to access the object will be blocked.</a:t>
            </a:r>
          </a:p>
          <a:p>
            <a:pPr marL="395288" indent="-395288" defTabSz="828675" eaLnBrk="0" hangingPunct="0">
              <a:lnSpc>
                <a:spcPct val="115000"/>
              </a:lnSpc>
              <a:buClr>
                <a:srgbClr val="000000"/>
              </a:buClr>
              <a:buSzPct val="75000"/>
              <a:buFont typeface="Times New Roman;Times"/>
              <a:buChar char="•"/>
              <a:tabLst>
                <a:tab pos="657225" algn="l"/>
                <a:tab pos="1312863" algn="l"/>
                <a:tab pos="1970088" algn="l"/>
                <a:tab pos="2627313" algn="l"/>
                <a:tab pos="3282950" algn="l"/>
                <a:tab pos="3940175" algn="l"/>
                <a:tab pos="4595813" algn="l"/>
                <a:tab pos="5253038" algn="l"/>
                <a:tab pos="5910263" algn="l"/>
                <a:tab pos="6565900" algn="l"/>
                <a:tab pos="7223125" algn="l"/>
              </a:tabLst>
            </a:pPr>
            <a:r>
              <a:rPr lang="en-GB" sz="2800" dirty="0"/>
              <a:t>When an object is unlocked, the blocked threads will be unblocked.</a:t>
            </a:r>
          </a:p>
          <a:p>
            <a:pPr marL="395288" indent="-395288" defTabSz="828675" eaLnBrk="0" hangingPunct="0">
              <a:lnSpc>
                <a:spcPct val="115000"/>
              </a:lnSpc>
              <a:buClr>
                <a:srgbClr val="000000"/>
              </a:buClr>
              <a:buSzPct val="75000"/>
              <a:buFont typeface="Times New Roman;Times"/>
              <a:buChar char="•"/>
              <a:tabLst>
                <a:tab pos="657225" algn="l"/>
                <a:tab pos="1312863" algn="l"/>
                <a:tab pos="1970088" algn="l"/>
                <a:tab pos="2627313" algn="l"/>
                <a:tab pos="3282950" algn="l"/>
                <a:tab pos="3940175" algn="l"/>
                <a:tab pos="4595813" algn="l"/>
                <a:tab pos="5253038" algn="l"/>
                <a:tab pos="5910263" algn="l"/>
                <a:tab pos="6565900" algn="l"/>
                <a:tab pos="7223125" algn="l"/>
              </a:tabLst>
            </a:pPr>
            <a:r>
              <a:rPr lang="en-GB" sz="2800" dirty="0"/>
              <a:t>This mechanism is also called an </a:t>
            </a:r>
            <a:r>
              <a:rPr lang="en-GB" sz="2800" dirty="0">
                <a:solidFill>
                  <a:schemeClr val="folHlink"/>
                </a:solidFill>
              </a:rPr>
              <a:t>intrinsic lock</a:t>
            </a:r>
            <a:r>
              <a:rPr lang="en-GB" sz="2800" dirty="0"/>
              <a:t> or </a:t>
            </a:r>
            <a:r>
              <a:rPr lang="en-GB" sz="2800" dirty="0">
                <a:solidFill>
                  <a:schemeClr val="folHlink"/>
                </a:solidFill>
                <a:highlight>
                  <a:srgbClr val="FFFF00"/>
                </a:highlight>
              </a:rPr>
              <a:t>monitor</a:t>
            </a:r>
            <a:r>
              <a:rPr lang="en-GB" sz="2800" dirty="0"/>
              <a:t>;</a:t>
            </a:r>
          </a:p>
        </p:txBody>
      </p:sp>
    </p:spTree>
    <p:extLst>
      <p:ext uri="{BB962C8B-B14F-4D97-AF65-F5344CB8AC3E}">
        <p14:creationId xmlns:p14="http://schemas.microsoft.com/office/powerpoint/2010/main" val="13334710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p:txBody>
          <a:bodyPr/>
          <a:lstStyle/>
          <a:p>
            <a:pPr>
              <a:defRPr/>
            </a:pPr>
            <a:fld id="{EDED8A1D-942F-4661-893C-4B450001D6F6}" type="slidenum">
              <a:rPr lang="en-US" smtClean="0"/>
              <a:pPr>
                <a:defRPr/>
              </a:pPr>
              <a:t>172</a:t>
            </a:fld>
            <a:endParaRPr lang="en-US"/>
          </a:p>
        </p:txBody>
      </p:sp>
      <p:sp>
        <p:nvSpPr>
          <p:cNvPr id="27651" name="Rectangle 2"/>
          <p:cNvSpPr>
            <a:spLocks noGrp="1" noChangeArrowheads="1"/>
          </p:cNvSpPr>
          <p:nvPr>
            <p:ph type="title"/>
          </p:nvPr>
        </p:nvSpPr>
        <p:spPr>
          <a:xfrm>
            <a:off x="1295400" y="76200"/>
            <a:ext cx="7391400" cy="560388"/>
          </a:xfrm>
        </p:spPr>
        <p:txBody>
          <a:bodyPr/>
          <a:lstStyle/>
          <a:p>
            <a:pPr eaLnBrk="1" hangingPunct="1"/>
            <a:r>
              <a:rPr lang="en-US"/>
              <a:t>How is an Intrinsic Lock implemented?</a:t>
            </a:r>
          </a:p>
        </p:txBody>
      </p:sp>
      <p:sp>
        <p:nvSpPr>
          <p:cNvPr id="27652" name="Rectangle 3"/>
          <p:cNvSpPr>
            <a:spLocks noChangeArrowheads="1"/>
          </p:cNvSpPr>
          <p:nvPr/>
        </p:nvSpPr>
        <p:spPr bwMode="auto">
          <a:xfrm>
            <a:off x="2632075" y="1143000"/>
            <a:ext cx="2362200" cy="3429000"/>
          </a:xfrm>
          <a:prstGeom prst="rect">
            <a:avLst/>
          </a:prstGeom>
          <a:solidFill>
            <a:srgbClr val="DDDDDD"/>
          </a:solidFill>
          <a:ln w="9525">
            <a:solidFill>
              <a:schemeClr val="tx1"/>
            </a:solidFill>
            <a:miter lim="800000"/>
            <a:headEnd/>
            <a:tailEnd/>
          </a:ln>
        </p:spPr>
        <p:txBody>
          <a:bodyPr wrap="none" anchor="ctr"/>
          <a:lstStyle/>
          <a:p>
            <a:pPr eaLnBrk="0" hangingPunct="0"/>
            <a:endParaRPr lang="en-US"/>
          </a:p>
        </p:txBody>
      </p:sp>
      <p:sp>
        <p:nvSpPr>
          <p:cNvPr id="27653" name="Text Box 4"/>
          <p:cNvSpPr txBox="1">
            <a:spLocks noChangeArrowheads="1"/>
          </p:cNvSpPr>
          <p:nvPr/>
        </p:nvSpPr>
        <p:spPr bwMode="auto">
          <a:xfrm>
            <a:off x="3413125" y="1081088"/>
            <a:ext cx="666750" cy="366712"/>
          </a:xfrm>
          <a:prstGeom prst="rect">
            <a:avLst/>
          </a:prstGeom>
          <a:noFill/>
          <a:ln w="9525">
            <a:noFill/>
            <a:miter lim="800000"/>
            <a:headEnd/>
            <a:tailEnd/>
          </a:ln>
        </p:spPr>
        <p:txBody>
          <a:bodyPr wrap="none">
            <a:spAutoFit/>
          </a:bodyPr>
          <a:lstStyle/>
          <a:p>
            <a:pPr eaLnBrk="0" hangingPunct="0"/>
            <a:r>
              <a:rPr lang="en-US" dirty="0"/>
              <a:t>Heap</a:t>
            </a:r>
          </a:p>
        </p:txBody>
      </p:sp>
      <p:sp>
        <p:nvSpPr>
          <p:cNvPr id="27654" name="Rectangle 6"/>
          <p:cNvSpPr>
            <a:spLocks noChangeArrowheads="1"/>
          </p:cNvSpPr>
          <p:nvPr/>
        </p:nvSpPr>
        <p:spPr bwMode="auto">
          <a:xfrm>
            <a:off x="2936875" y="1905000"/>
            <a:ext cx="1828800" cy="304800"/>
          </a:xfrm>
          <a:prstGeom prst="rect">
            <a:avLst/>
          </a:prstGeom>
          <a:solidFill>
            <a:srgbClr val="CCCCFF"/>
          </a:solidFill>
          <a:ln w="9525">
            <a:solidFill>
              <a:schemeClr val="tx1"/>
            </a:solidFill>
            <a:miter lim="800000"/>
            <a:headEnd/>
            <a:tailEnd/>
          </a:ln>
        </p:spPr>
        <p:txBody>
          <a:bodyPr wrap="none" anchor="ctr"/>
          <a:lstStyle/>
          <a:p>
            <a:pPr algn="ctr" eaLnBrk="0" hangingPunct="0"/>
            <a:r>
              <a:rPr lang="en-US"/>
              <a:t>Lock: true/false</a:t>
            </a:r>
          </a:p>
        </p:txBody>
      </p:sp>
      <p:sp>
        <p:nvSpPr>
          <p:cNvPr id="27655" name="Rectangle 7"/>
          <p:cNvSpPr>
            <a:spLocks noChangeArrowheads="1"/>
          </p:cNvSpPr>
          <p:nvPr/>
        </p:nvSpPr>
        <p:spPr bwMode="auto">
          <a:xfrm>
            <a:off x="2936875" y="2209800"/>
            <a:ext cx="1828800" cy="762000"/>
          </a:xfrm>
          <a:prstGeom prst="rect">
            <a:avLst/>
          </a:prstGeom>
          <a:solidFill>
            <a:srgbClr val="CCCCFF"/>
          </a:solidFill>
          <a:ln w="9525">
            <a:solidFill>
              <a:schemeClr val="tx1"/>
            </a:solidFill>
            <a:miter lim="800000"/>
            <a:headEnd/>
            <a:tailEnd/>
          </a:ln>
        </p:spPr>
        <p:txBody>
          <a:bodyPr wrap="none" anchor="ctr"/>
          <a:lstStyle/>
          <a:p>
            <a:pPr algn="ctr" eaLnBrk="0" hangingPunct="0"/>
            <a:r>
              <a:rPr lang="en-US"/>
              <a:t>Object</a:t>
            </a:r>
          </a:p>
        </p:txBody>
      </p:sp>
      <p:sp>
        <p:nvSpPr>
          <p:cNvPr id="27656" name="Rectangle 9"/>
          <p:cNvSpPr>
            <a:spLocks noChangeArrowheads="1"/>
          </p:cNvSpPr>
          <p:nvPr/>
        </p:nvSpPr>
        <p:spPr bwMode="auto">
          <a:xfrm>
            <a:off x="2936875" y="3429000"/>
            <a:ext cx="1828800" cy="304800"/>
          </a:xfrm>
          <a:prstGeom prst="rect">
            <a:avLst/>
          </a:prstGeom>
          <a:solidFill>
            <a:srgbClr val="CCCCFF"/>
          </a:solidFill>
          <a:ln w="9525">
            <a:solidFill>
              <a:schemeClr val="tx1"/>
            </a:solidFill>
            <a:miter lim="800000"/>
            <a:headEnd/>
            <a:tailEnd/>
          </a:ln>
        </p:spPr>
        <p:txBody>
          <a:bodyPr wrap="none" anchor="ctr"/>
          <a:lstStyle/>
          <a:p>
            <a:pPr algn="ctr" eaLnBrk="0" hangingPunct="0"/>
            <a:r>
              <a:rPr lang="en-US"/>
              <a:t>Lock: true/false</a:t>
            </a:r>
          </a:p>
        </p:txBody>
      </p:sp>
      <p:sp>
        <p:nvSpPr>
          <p:cNvPr id="27657" name="Rectangle 10"/>
          <p:cNvSpPr>
            <a:spLocks noChangeArrowheads="1"/>
          </p:cNvSpPr>
          <p:nvPr/>
        </p:nvSpPr>
        <p:spPr bwMode="auto">
          <a:xfrm>
            <a:off x="2936875" y="3733800"/>
            <a:ext cx="1828800" cy="533400"/>
          </a:xfrm>
          <a:prstGeom prst="rect">
            <a:avLst/>
          </a:prstGeom>
          <a:solidFill>
            <a:srgbClr val="CCCCFF"/>
          </a:solidFill>
          <a:ln w="9525">
            <a:solidFill>
              <a:schemeClr val="tx1"/>
            </a:solidFill>
            <a:miter lim="800000"/>
            <a:headEnd/>
            <a:tailEnd/>
          </a:ln>
        </p:spPr>
        <p:txBody>
          <a:bodyPr wrap="none" anchor="ctr"/>
          <a:lstStyle/>
          <a:p>
            <a:pPr algn="ctr" eaLnBrk="0" hangingPunct="0"/>
            <a:r>
              <a:rPr lang="en-US"/>
              <a:t>Object</a:t>
            </a:r>
          </a:p>
        </p:txBody>
      </p:sp>
      <p:sp>
        <p:nvSpPr>
          <p:cNvPr id="27658" name="Rectangle 11"/>
          <p:cNvSpPr>
            <a:spLocks noChangeArrowheads="1"/>
          </p:cNvSpPr>
          <p:nvPr/>
        </p:nvSpPr>
        <p:spPr bwMode="auto">
          <a:xfrm>
            <a:off x="346075" y="1905000"/>
            <a:ext cx="1600200" cy="228600"/>
          </a:xfrm>
          <a:prstGeom prst="rect">
            <a:avLst/>
          </a:prstGeom>
          <a:solidFill>
            <a:srgbClr val="FFFFCC"/>
          </a:solidFill>
          <a:ln w="9525">
            <a:solidFill>
              <a:schemeClr val="tx1"/>
            </a:solidFill>
            <a:miter lim="800000"/>
            <a:headEnd/>
            <a:tailEnd/>
          </a:ln>
        </p:spPr>
        <p:txBody>
          <a:bodyPr wrap="none" anchor="ctr"/>
          <a:lstStyle/>
          <a:p>
            <a:pPr algn="ctr" eaLnBrk="0" hangingPunct="0"/>
            <a:r>
              <a:rPr lang="en-US"/>
              <a:t>thread 1</a:t>
            </a:r>
          </a:p>
        </p:txBody>
      </p:sp>
      <p:sp>
        <p:nvSpPr>
          <p:cNvPr id="27659" name="Rectangle 12"/>
          <p:cNvSpPr>
            <a:spLocks noChangeArrowheads="1"/>
          </p:cNvSpPr>
          <p:nvPr/>
        </p:nvSpPr>
        <p:spPr bwMode="auto">
          <a:xfrm>
            <a:off x="346075" y="2286000"/>
            <a:ext cx="1600200" cy="228600"/>
          </a:xfrm>
          <a:prstGeom prst="rect">
            <a:avLst/>
          </a:prstGeom>
          <a:solidFill>
            <a:srgbClr val="FFFFCC"/>
          </a:solidFill>
          <a:ln w="9525">
            <a:solidFill>
              <a:schemeClr val="tx1"/>
            </a:solidFill>
            <a:miter lim="800000"/>
            <a:headEnd/>
            <a:tailEnd/>
          </a:ln>
        </p:spPr>
        <p:txBody>
          <a:bodyPr wrap="none" anchor="ctr"/>
          <a:lstStyle/>
          <a:p>
            <a:pPr algn="ctr" eaLnBrk="0" hangingPunct="0"/>
            <a:r>
              <a:rPr lang="en-US"/>
              <a:t>thread 2</a:t>
            </a:r>
          </a:p>
        </p:txBody>
      </p:sp>
      <p:sp>
        <p:nvSpPr>
          <p:cNvPr id="27660" name="Rectangle 14"/>
          <p:cNvSpPr>
            <a:spLocks noChangeArrowheads="1"/>
          </p:cNvSpPr>
          <p:nvPr/>
        </p:nvSpPr>
        <p:spPr bwMode="auto">
          <a:xfrm>
            <a:off x="346075" y="3048000"/>
            <a:ext cx="1600200" cy="228600"/>
          </a:xfrm>
          <a:prstGeom prst="rect">
            <a:avLst/>
          </a:prstGeom>
          <a:solidFill>
            <a:srgbClr val="FFFFCC"/>
          </a:solidFill>
          <a:ln w="9525">
            <a:solidFill>
              <a:schemeClr val="tx1"/>
            </a:solidFill>
            <a:miter lim="800000"/>
            <a:headEnd/>
            <a:tailEnd/>
          </a:ln>
        </p:spPr>
        <p:txBody>
          <a:bodyPr wrap="none" anchor="ctr"/>
          <a:lstStyle/>
          <a:p>
            <a:pPr algn="ctr" eaLnBrk="0" hangingPunct="0"/>
            <a:r>
              <a:rPr lang="en-US"/>
              <a:t>thread n</a:t>
            </a:r>
          </a:p>
        </p:txBody>
      </p:sp>
      <p:sp>
        <p:nvSpPr>
          <p:cNvPr id="27661" name="Text Box 15"/>
          <p:cNvSpPr txBox="1">
            <a:spLocks noChangeArrowheads="1"/>
          </p:cNvSpPr>
          <p:nvPr/>
        </p:nvSpPr>
        <p:spPr bwMode="auto">
          <a:xfrm>
            <a:off x="152400" y="1143000"/>
            <a:ext cx="1911350" cy="641350"/>
          </a:xfrm>
          <a:prstGeom prst="rect">
            <a:avLst/>
          </a:prstGeom>
          <a:noFill/>
          <a:ln w="9525">
            <a:noFill/>
            <a:miter lim="800000"/>
            <a:headEnd/>
            <a:tailEnd/>
          </a:ln>
        </p:spPr>
        <p:txBody>
          <a:bodyPr wrap="none">
            <a:spAutoFit/>
          </a:bodyPr>
          <a:lstStyle/>
          <a:p>
            <a:pPr algn="ctr" eaLnBrk="0" hangingPunct="0"/>
            <a:r>
              <a:rPr lang="en-US"/>
              <a:t>Threads accessing </a:t>
            </a:r>
          </a:p>
          <a:p>
            <a:pPr algn="ctr" eaLnBrk="0" hangingPunct="0"/>
            <a:r>
              <a:rPr lang="en-US"/>
              <a:t>the same object</a:t>
            </a:r>
          </a:p>
        </p:txBody>
      </p:sp>
      <p:sp>
        <p:nvSpPr>
          <p:cNvPr id="27662" name="Text Box 41"/>
          <p:cNvSpPr txBox="1">
            <a:spLocks noChangeArrowheads="1"/>
          </p:cNvSpPr>
          <p:nvPr/>
        </p:nvSpPr>
        <p:spPr bwMode="auto">
          <a:xfrm>
            <a:off x="441325" y="4724400"/>
            <a:ext cx="8702675" cy="1465263"/>
          </a:xfrm>
          <a:prstGeom prst="rect">
            <a:avLst/>
          </a:prstGeom>
          <a:noFill/>
          <a:ln w="9525">
            <a:noFill/>
            <a:miter lim="800000"/>
            <a:headEnd/>
            <a:tailEnd/>
          </a:ln>
        </p:spPr>
        <p:txBody>
          <a:bodyPr>
            <a:spAutoFit/>
          </a:bodyPr>
          <a:lstStyle/>
          <a:p>
            <a:pPr marL="228600" indent="-228600" eaLnBrk="0" hangingPunct="0"/>
            <a:r>
              <a:rPr lang="en-US" dirty="0"/>
              <a:t>When a </a:t>
            </a:r>
            <a:r>
              <a:rPr lang="en-US" b="1" dirty="0">
                <a:solidFill>
                  <a:schemeClr val="folHlink"/>
                </a:solidFill>
              </a:rPr>
              <a:t>synchronized</a:t>
            </a:r>
            <a:r>
              <a:rPr lang="en-US" dirty="0"/>
              <a:t> method accesses </a:t>
            </a:r>
            <a:r>
              <a:rPr lang="en-US" b="1" dirty="0">
                <a:solidFill>
                  <a:schemeClr val="folHlink"/>
                </a:solidFill>
              </a:rPr>
              <a:t>any</a:t>
            </a:r>
            <a:r>
              <a:rPr lang="en-US" dirty="0"/>
              <a:t> object, the runtime checks if the lock is on/off.</a:t>
            </a:r>
          </a:p>
          <a:p>
            <a:pPr marL="228600" indent="-228600" eaLnBrk="0" hangingPunct="0">
              <a:buFontTx/>
              <a:buChar char="•"/>
            </a:pPr>
            <a:r>
              <a:rPr lang="en-US" dirty="0"/>
              <a:t>If the lock is on (true), the thread trying to access the object will be </a:t>
            </a:r>
            <a:r>
              <a:rPr lang="en-US" dirty="0">
                <a:solidFill>
                  <a:srgbClr val="FF0000"/>
                </a:solidFill>
              </a:rPr>
              <a:t>blocked</a:t>
            </a:r>
            <a:r>
              <a:rPr lang="en-US" dirty="0"/>
              <a:t>.</a:t>
            </a:r>
          </a:p>
          <a:p>
            <a:pPr marL="228600" indent="-228600" eaLnBrk="0" hangingPunct="0">
              <a:buFontTx/>
              <a:buChar char="•"/>
            </a:pPr>
            <a:r>
              <a:rPr lang="en-US" dirty="0"/>
              <a:t>If the lock is off (false), and the accessing method is “synchronized”, the lock is turned on and then the thread can access the object. The lock is turned off when the synchronized method exits, and the blocked threads are </a:t>
            </a:r>
            <a:r>
              <a:rPr lang="en-US" dirty="0">
                <a:solidFill>
                  <a:schemeClr val="accent1">
                    <a:lumMod val="50000"/>
                  </a:schemeClr>
                </a:solidFill>
              </a:rPr>
              <a:t>unblocked</a:t>
            </a:r>
            <a:r>
              <a:rPr lang="en-US" dirty="0"/>
              <a:t>.</a:t>
            </a:r>
          </a:p>
        </p:txBody>
      </p:sp>
      <p:cxnSp>
        <p:nvCxnSpPr>
          <p:cNvPr id="27663" name="AutoShape 44"/>
          <p:cNvCxnSpPr>
            <a:cxnSpLocks noChangeShapeType="1"/>
            <a:stCxn id="27658" idx="3"/>
            <a:endCxn id="27654" idx="1"/>
          </p:cNvCxnSpPr>
          <p:nvPr/>
        </p:nvCxnSpPr>
        <p:spPr bwMode="auto">
          <a:xfrm>
            <a:off x="1946275" y="2019300"/>
            <a:ext cx="990600" cy="38100"/>
          </a:xfrm>
          <a:prstGeom prst="straightConnector1">
            <a:avLst/>
          </a:prstGeom>
          <a:noFill/>
          <a:ln w="9525">
            <a:solidFill>
              <a:schemeClr val="tx1"/>
            </a:solidFill>
            <a:prstDash val="dash"/>
            <a:round/>
            <a:headEnd/>
            <a:tailEnd type="triangle" w="med" len="med"/>
          </a:ln>
        </p:spPr>
      </p:cxnSp>
      <p:cxnSp>
        <p:nvCxnSpPr>
          <p:cNvPr id="27664" name="AutoShape 46"/>
          <p:cNvCxnSpPr>
            <a:cxnSpLocks noChangeShapeType="1"/>
            <a:stCxn id="27659" idx="3"/>
            <a:endCxn id="27654" idx="1"/>
          </p:cNvCxnSpPr>
          <p:nvPr/>
        </p:nvCxnSpPr>
        <p:spPr bwMode="auto">
          <a:xfrm flipV="1">
            <a:off x="1946275" y="2057400"/>
            <a:ext cx="990600" cy="342900"/>
          </a:xfrm>
          <a:prstGeom prst="straightConnector1">
            <a:avLst/>
          </a:prstGeom>
          <a:noFill/>
          <a:ln w="9525">
            <a:solidFill>
              <a:schemeClr val="tx1"/>
            </a:solidFill>
            <a:round/>
            <a:headEnd/>
            <a:tailEnd type="triangle" w="med" len="med"/>
          </a:ln>
        </p:spPr>
      </p:cxnSp>
      <p:cxnSp>
        <p:nvCxnSpPr>
          <p:cNvPr id="27665" name="AutoShape 47"/>
          <p:cNvCxnSpPr>
            <a:cxnSpLocks noChangeShapeType="1"/>
            <a:stCxn id="27660" idx="3"/>
            <a:endCxn id="27654" idx="1"/>
          </p:cNvCxnSpPr>
          <p:nvPr/>
        </p:nvCxnSpPr>
        <p:spPr bwMode="auto">
          <a:xfrm flipV="1">
            <a:off x="1946275" y="2057400"/>
            <a:ext cx="990600" cy="1104900"/>
          </a:xfrm>
          <a:prstGeom prst="straightConnector1">
            <a:avLst/>
          </a:prstGeom>
          <a:noFill/>
          <a:ln w="9525">
            <a:solidFill>
              <a:schemeClr val="tx1"/>
            </a:solidFill>
            <a:prstDash val="dash"/>
            <a:round/>
            <a:headEnd/>
            <a:tailEnd type="triangle" w="med" len="med"/>
          </a:ln>
        </p:spPr>
      </p:cxnSp>
      <p:sp>
        <p:nvSpPr>
          <p:cNvPr id="27666" name="Text Box 48"/>
          <p:cNvSpPr txBox="1">
            <a:spLocks noChangeArrowheads="1"/>
          </p:cNvSpPr>
          <p:nvPr/>
        </p:nvSpPr>
        <p:spPr bwMode="auto">
          <a:xfrm>
            <a:off x="955675" y="2552700"/>
            <a:ext cx="469900" cy="366713"/>
          </a:xfrm>
          <a:prstGeom prst="rect">
            <a:avLst/>
          </a:prstGeom>
          <a:noFill/>
          <a:ln w="9525">
            <a:noFill/>
            <a:miter lim="800000"/>
            <a:headEnd/>
            <a:tailEnd/>
          </a:ln>
        </p:spPr>
        <p:txBody>
          <a:bodyPr wrap="none">
            <a:spAutoFit/>
          </a:bodyPr>
          <a:lstStyle/>
          <a:p>
            <a:pPr eaLnBrk="0" hangingPunct="0"/>
            <a:r>
              <a:rPr lang="en-US"/>
              <a:t>. . .</a:t>
            </a:r>
          </a:p>
        </p:txBody>
      </p:sp>
      <p:sp>
        <p:nvSpPr>
          <p:cNvPr id="27667" name="Text Box 49"/>
          <p:cNvSpPr txBox="1">
            <a:spLocks noChangeArrowheads="1"/>
          </p:cNvSpPr>
          <p:nvPr/>
        </p:nvSpPr>
        <p:spPr bwMode="auto">
          <a:xfrm>
            <a:off x="3609975" y="2971800"/>
            <a:ext cx="469900" cy="366713"/>
          </a:xfrm>
          <a:prstGeom prst="rect">
            <a:avLst/>
          </a:prstGeom>
          <a:noFill/>
          <a:ln w="9525">
            <a:noFill/>
            <a:miter lim="800000"/>
            <a:headEnd/>
            <a:tailEnd/>
          </a:ln>
        </p:spPr>
        <p:txBody>
          <a:bodyPr wrap="none">
            <a:spAutoFit/>
          </a:bodyPr>
          <a:lstStyle/>
          <a:p>
            <a:pPr eaLnBrk="0" hangingPunct="0"/>
            <a:r>
              <a:rPr lang="en-US"/>
              <a:t>. . .</a:t>
            </a:r>
          </a:p>
        </p:txBody>
      </p:sp>
      <p:grpSp>
        <p:nvGrpSpPr>
          <p:cNvPr id="6" name="Group 5"/>
          <p:cNvGrpSpPr/>
          <p:nvPr/>
        </p:nvGrpSpPr>
        <p:grpSpPr>
          <a:xfrm>
            <a:off x="5454650" y="954087"/>
            <a:ext cx="3460750" cy="3541713"/>
            <a:chOff x="5454650" y="954087"/>
            <a:chExt cx="3460750" cy="3541713"/>
          </a:xfrm>
        </p:grpSpPr>
        <p:sp>
          <p:nvSpPr>
            <p:cNvPr id="21" name="Oval 89"/>
            <p:cNvSpPr>
              <a:spLocks noChangeArrowheads="1"/>
            </p:cNvSpPr>
            <p:nvPr/>
          </p:nvSpPr>
          <p:spPr bwMode="auto">
            <a:xfrm>
              <a:off x="5454650" y="954087"/>
              <a:ext cx="1444625" cy="385763"/>
            </a:xfrm>
            <a:prstGeom prst="ellipse">
              <a:avLst/>
            </a:prstGeom>
            <a:noFill/>
            <a:ln w="12700">
              <a:solidFill>
                <a:srgbClr val="000000"/>
              </a:solidFill>
              <a:round/>
              <a:headEnd/>
              <a:tailEnd/>
            </a:ln>
          </p:spPr>
          <p:txBody>
            <a:bodyPr/>
            <a:lstStyle/>
            <a:p>
              <a:endParaRPr lang="en-US"/>
            </a:p>
          </p:txBody>
        </p:sp>
        <p:sp>
          <p:nvSpPr>
            <p:cNvPr id="22" name="Rectangle 90"/>
            <p:cNvSpPr>
              <a:spLocks noChangeArrowheads="1"/>
            </p:cNvSpPr>
            <p:nvPr/>
          </p:nvSpPr>
          <p:spPr bwMode="auto">
            <a:xfrm>
              <a:off x="5867400" y="990600"/>
              <a:ext cx="736600" cy="274638"/>
            </a:xfrm>
            <a:prstGeom prst="rect">
              <a:avLst/>
            </a:prstGeom>
            <a:noFill/>
            <a:ln w="9525">
              <a:noFill/>
              <a:miter lim="800000"/>
              <a:headEnd/>
              <a:tailEnd/>
            </a:ln>
          </p:spPr>
          <p:txBody>
            <a:bodyPr wrap="none" lIns="0" tIns="0" rIns="0" bIns="0">
              <a:spAutoFit/>
            </a:bodyPr>
            <a:lstStyle/>
            <a:p>
              <a:r>
                <a:rPr lang="en-US">
                  <a:solidFill>
                    <a:srgbClr val="000000"/>
                  </a:solidFill>
                </a:rPr>
                <a:t>creation</a:t>
              </a:r>
              <a:endParaRPr lang="en-US"/>
            </a:p>
          </p:txBody>
        </p:sp>
        <p:sp>
          <p:nvSpPr>
            <p:cNvPr id="23" name="Oval 91"/>
            <p:cNvSpPr>
              <a:spLocks noChangeArrowheads="1"/>
            </p:cNvSpPr>
            <p:nvPr/>
          </p:nvSpPr>
          <p:spPr bwMode="auto">
            <a:xfrm>
              <a:off x="5456238" y="1812925"/>
              <a:ext cx="1443037" cy="396875"/>
            </a:xfrm>
            <a:prstGeom prst="ellipse">
              <a:avLst/>
            </a:prstGeom>
            <a:noFill/>
            <a:ln w="12700">
              <a:solidFill>
                <a:srgbClr val="000000"/>
              </a:solidFill>
              <a:round/>
              <a:headEnd/>
              <a:tailEnd/>
            </a:ln>
          </p:spPr>
          <p:txBody>
            <a:bodyPr/>
            <a:lstStyle/>
            <a:p>
              <a:endParaRPr lang="en-US"/>
            </a:p>
          </p:txBody>
        </p:sp>
        <p:sp>
          <p:nvSpPr>
            <p:cNvPr id="24" name="Oval 92"/>
            <p:cNvSpPr>
              <a:spLocks noChangeArrowheads="1"/>
            </p:cNvSpPr>
            <p:nvPr/>
          </p:nvSpPr>
          <p:spPr bwMode="auto">
            <a:xfrm>
              <a:off x="5454650" y="3068637"/>
              <a:ext cx="1444625" cy="400050"/>
            </a:xfrm>
            <a:prstGeom prst="ellipse">
              <a:avLst/>
            </a:prstGeom>
            <a:noFill/>
            <a:ln w="12700">
              <a:solidFill>
                <a:srgbClr val="000000"/>
              </a:solidFill>
              <a:round/>
              <a:headEnd/>
              <a:tailEnd/>
            </a:ln>
          </p:spPr>
          <p:txBody>
            <a:bodyPr/>
            <a:lstStyle/>
            <a:p>
              <a:endParaRPr lang="en-US"/>
            </a:p>
          </p:txBody>
        </p:sp>
        <p:sp>
          <p:nvSpPr>
            <p:cNvPr id="27" name="Oval 95"/>
            <p:cNvSpPr>
              <a:spLocks noChangeArrowheads="1"/>
            </p:cNvSpPr>
            <p:nvPr/>
          </p:nvSpPr>
          <p:spPr bwMode="auto">
            <a:xfrm>
              <a:off x="7772400" y="4110037"/>
              <a:ext cx="1109662" cy="385763"/>
            </a:xfrm>
            <a:prstGeom prst="ellipse">
              <a:avLst/>
            </a:prstGeom>
            <a:noFill/>
            <a:ln w="12700">
              <a:solidFill>
                <a:srgbClr val="000000"/>
              </a:solidFill>
              <a:round/>
              <a:headEnd/>
              <a:tailEnd/>
            </a:ln>
          </p:spPr>
          <p:txBody>
            <a:bodyPr/>
            <a:lstStyle/>
            <a:p>
              <a:endParaRPr lang="en-US"/>
            </a:p>
          </p:txBody>
        </p:sp>
        <p:sp>
          <p:nvSpPr>
            <p:cNvPr id="29" name="Rectangle 97"/>
            <p:cNvSpPr>
              <a:spLocks noChangeArrowheads="1"/>
            </p:cNvSpPr>
            <p:nvPr/>
          </p:nvSpPr>
          <p:spPr bwMode="auto">
            <a:xfrm>
              <a:off x="6245225" y="1404937"/>
              <a:ext cx="392112" cy="276225"/>
            </a:xfrm>
            <a:prstGeom prst="rect">
              <a:avLst/>
            </a:prstGeom>
            <a:noFill/>
            <a:ln w="9525">
              <a:noFill/>
              <a:miter lim="800000"/>
              <a:headEnd/>
              <a:tailEnd/>
            </a:ln>
          </p:spPr>
          <p:txBody>
            <a:bodyPr wrap="none" lIns="0" tIns="0" rIns="0" bIns="0">
              <a:spAutoFit/>
            </a:bodyPr>
            <a:lstStyle/>
            <a:p>
              <a:r>
                <a:rPr lang="en-US">
                  <a:solidFill>
                    <a:srgbClr val="000000"/>
                  </a:solidFill>
                </a:rPr>
                <a:t>start</a:t>
              </a:r>
              <a:endParaRPr lang="en-US"/>
            </a:p>
          </p:txBody>
        </p:sp>
        <p:sp>
          <p:nvSpPr>
            <p:cNvPr id="30" name="Rectangle 98"/>
            <p:cNvSpPr>
              <a:spLocks noChangeArrowheads="1"/>
            </p:cNvSpPr>
            <p:nvPr/>
          </p:nvSpPr>
          <p:spPr bwMode="auto">
            <a:xfrm>
              <a:off x="5943600" y="1828800"/>
              <a:ext cx="508000" cy="274638"/>
            </a:xfrm>
            <a:prstGeom prst="rect">
              <a:avLst/>
            </a:prstGeom>
            <a:noFill/>
            <a:ln w="9525">
              <a:noFill/>
              <a:miter lim="800000"/>
              <a:headEnd/>
              <a:tailEnd/>
            </a:ln>
          </p:spPr>
          <p:txBody>
            <a:bodyPr wrap="none" lIns="0" tIns="0" rIns="0" bIns="0">
              <a:spAutoFit/>
            </a:bodyPr>
            <a:lstStyle/>
            <a:p>
              <a:r>
                <a:rPr lang="en-US">
                  <a:solidFill>
                    <a:srgbClr val="000000"/>
                  </a:solidFill>
                </a:rPr>
                <a:t>ready</a:t>
              </a:r>
              <a:endParaRPr lang="en-US"/>
            </a:p>
          </p:txBody>
        </p:sp>
        <p:sp>
          <p:nvSpPr>
            <p:cNvPr id="31" name="Rectangle 99"/>
            <p:cNvSpPr>
              <a:spLocks noChangeArrowheads="1"/>
            </p:cNvSpPr>
            <p:nvPr/>
          </p:nvSpPr>
          <p:spPr bwMode="auto">
            <a:xfrm>
              <a:off x="5867400" y="3124200"/>
              <a:ext cx="711200" cy="274638"/>
            </a:xfrm>
            <a:prstGeom prst="rect">
              <a:avLst/>
            </a:prstGeom>
            <a:noFill/>
            <a:ln w="9525">
              <a:noFill/>
              <a:miter lim="800000"/>
              <a:headEnd/>
              <a:tailEnd/>
            </a:ln>
          </p:spPr>
          <p:txBody>
            <a:bodyPr wrap="none" lIns="0" tIns="0" rIns="0" bIns="0">
              <a:spAutoFit/>
            </a:bodyPr>
            <a:lstStyle/>
            <a:p>
              <a:r>
                <a:rPr lang="en-US">
                  <a:solidFill>
                    <a:srgbClr val="000000"/>
                  </a:solidFill>
                </a:rPr>
                <a:t>running</a:t>
              </a:r>
              <a:endParaRPr lang="en-US"/>
            </a:p>
          </p:txBody>
        </p:sp>
        <p:sp>
          <p:nvSpPr>
            <p:cNvPr id="34" name="Rectangle 102"/>
            <p:cNvSpPr>
              <a:spLocks noChangeArrowheads="1"/>
            </p:cNvSpPr>
            <p:nvPr/>
          </p:nvSpPr>
          <p:spPr bwMode="auto">
            <a:xfrm>
              <a:off x="8009990" y="4168775"/>
              <a:ext cx="905410" cy="274638"/>
            </a:xfrm>
            <a:prstGeom prst="rect">
              <a:avLst/>
            </a:prstGeom>
            <a:noFill/>
            <a:ln w="9525">
              <a:noFill/>
              <a:miter lim="800000"/>
              <a:headEnd/>
              <a:tailEnd/>
            </a:ln>
          </p:spPr>
          <p:txBody>
            <a:bodyPr wrap="square" lIns="0" tIns="0" rIns="0" bIns="0">
              <a:spAutoFit/>
            </a:bodyPr>
            <a:lstStyle/>
            <a:p>
              <a:r>
                <a:rPr lang="en-US" dirty="0">
                  <a:solidFill>
                    <a:srgbClr val="FF0000"/>
                  </a:solidFill>
                </a:rPr>
                <a:t>blocked</a:t>
              </a:r>
            </a:p>
          </p:txBody>
        </p:sp>
        <p:sp>
          <p:nvSpPr>
            <p:cNvPr id="38" name="Rectangle 106"/>
            <p:cNvSpPr>
              <a:spLocks noChangeArrowheads="1"/>
            </p:cNvSpPr>
            <p:nvPr/>
          </p:nvSpPr>
          <p:spPr bwMode="auto">
            <a:xfrm>
              <a:off x="7848600" y="2762250"/>
              <a:ext cx="961802" cy="276999"/>
            </a:xfrm>
            <a:prstGeom prst="rect">
              <a:avLst/>
            </a:prstGeom>
            <a:noFill/>
            <a:ln w="9525">
              <a:noFill/>
              <a:miter lim="800000"/>
              <a:headEnd/>
              <a:tailEnd/>
            </a:ln>
          </p:spPr>
          <p:txBody>
            <a:bodyPr wrap="none" lIns="0" tIns="0" rIns="0" bIns="0">
              <a:spAutoFit/>
            </a:bodyPr>
            <a:lstStyle/>
            <a:p>
              <a:r>
                <a:rPr lang="en-US" dirty="0">
                  <a:solidFill>
                    <a:schemeClr val="accent1">
                      <a:lumMod val="50000"/>
                    </a:schemeClr>
                  </a:solidFill>
                </a:rPr>
                <a:t>unblocked</a:t>
              </a:r>
            </a:p>
          </p:txBody>
        </p:sp>
        <p:sp>
          <p:nvSpPr>
            <p:cNvPr id="41" name="Rectangle 110"/>
            <p:cNvSpPr>
              <a:spLocks noChangeArrowheads="1"/>
            </p:cNvSpPr>
            <p:nvPr/>
          </p:nvSpPr>
          <p:spPr bwMode="auto">
            <a:xfrm>
              <a:off x="7264400" y="3205162"/>
              <a:ext cx="508000" cy="274638"/>
            </a:xfrm>
            <a:prstGeom prst="rect">
              <a:avLst/>
            </a:prstGeom>
            <a:noFill/>
            <a:ln w="9525">
              <a:noFill/>
              <a:miter lim="800000"/>
              <a:headEnd/>
              <a:tailEnd/>
            </a:ln>
          </p:spPr>
          <p:txBody>
            <a:bodyPr wrap="none" lIns="0" tIns="0" rIns="0" bIns="0">
              <a:spAutoFit/>
            </a:bodyPr>
            <a:lstStyle/>
            <a:p>
              <a:r>
                <a:rPr lang="en-US">
                  <a:solidFill>
                    <a:srgbClr val="000000"/>
                  </a:solidFill>
                </a:rPr>
                <a:t>block</a:t>
              </a:r>
              <a:endParaRPr lang="en-US"/>
            </a:p>
          </p:txBody>
        </p:sp>
        <p:cxnSp>
          <p:nvCxnSpPr>
            <p:cNvPr id="42" name="AutoShape 111"/>
            <p:cNvCxnSpPr>
              <a:cxnSpLocks noChangeShapeType="1"/>
              <a:stCxn id="21" idx="4"/>
              <a:endCxn id="23" idx="0"/>
            </p:cNvCxnSpPr>
            <p:nvPr/>
          </p:nvCxnSpPr>
          <p:spPr bwMode="auto">
            <a:xfrm>
              <a:off x="6176963" y="1339850"/>
              <a:ext cx="1587" cy="473075"/>
            </a:xfrm>
            <a:prstGeom prst="straightConnector1">
              <a:avLst/>
            </a:prstGeom>
            <a:noFill/>
            <a:ln w="9525">
              <a:solidFill>
                <a:schemeClr val="tx1"/>
              </a:solidFill>
              <a:round/>
              <a:headEnd/>
              <a:tailEnd type="triangle" w="med" len="med"/>
            </a:ln>
          </p:spPr>
        </p:cxnSp>
        <p:cxnSp>
          <p:nvCxnSpPr>
            <p:cNvPr id="44" name="AutoShape 113"/>
            <p:cNvCxnSpPr>
              <a:cxnSpLocks noChangeShapeType="1"/>
              <a:stCxn id="23" idx="5"/>
              <a:endCxn id="24" idx="7"/>
            </p:cNvCxnSpPr>
            <p:nvPr/>
          </p:nvCxnSpPr>
          <p:spPr bwMode="auto">
            <a:xfrm>
              <a:off x="6688138" y="2152650"/>
              <a:ext cx="0" cy="974725"/>
            </a:xfrm>
            <a:prstGeom prst="straightConnector1">
              <a:avLst/>
            </a:prstGeom>
            <a:noFill/>
            <a:ln w="9525">
              <a:solidFill>
                <a:schemeClr val="tx1"/>
              </a:solidFill>
              <a:round/>
              <a:headEnd/>
              <a:tailEnd type="triangle" w="med" len="med"/>
            </a:ln>
          </p:spPr>
        </p:cxnSp>
        <p:cxnSp>
          <p:nvCxnSpPr>
            <p:cNvPr id="48" name="AutoShape 117"/>
            <p:cNvCxnSpPr>
              <a:cxnSpLocks noChangeShapeType="1"/>
              <a:stCxn id="24" idx="6"/>
              <a:endCxn id="27" idx="1"/>
            </p:cNvCxnSpPr>
            <p:nvPr/>
          </p:nvCxnSpPr>
          <p:spPr bwMode="auto">
            <a:xfrm>
              <a:off x="6899275" y="3268662"/>
              <a:ext cx="1035631" cy="897869"/>
            </a:xfrm>
            <a:prstGeom prst="straightConnector1">
              <a:avLst/>
            </a:prstGeom>
            <a:noFill/>
            <a:ln w="9525">
              <a:solidFill>
                <a:schemeClr val="tx1"/>
              </a:solidFill>
              <a:round/>
              <a:headEnd/>
              <a:tailEnd type="triangle" w="med" len="med"/>
            </a:ln>
          </p:spPr>
        </p:cxnSp>
        <p:cxnSp>
          <p:nvCxnSpPr>
            <p:cNvPr id="49" name="AutoShape 118"/>
            <p:cNvCxnSpPr>
              <a:cxnSpLocks noChangeShapeType="1"/>
              <a:stCxn id="27" idx="7"/>
              <a:endCxn id="23" idx="6"/>
            </p:cNvCxnSpPr>
            <p:nvPr/>
          </p:nvCxnSpPr>
          <p:spPr bwMode="auto">
            <a:xfrm flipH="1" flipV="1">
              <a:off x="6899275" y="2011363"/>
              <a:ext cx="1820281" cy="2155168"/>
            </a:xfrm>
            <a:prstGeom prst="straightConnector1">
              <a:avLst/>
            </a:prstGeom>
            <a:noFill/>
            <a:ln w="9525">
              <a:solidFill>
                <a:schemeClr val="tx1"/>
              </a:solidFill>
              <a:round/>
              <a:headEnd/>
              <a:tailEnd type="triangle" w="med" len="med"/>
            </a:ln>
          </p:spPr>
        </p:cxnSp>
        <p:sp>
          <p:nvSpPr>
            <p:cNvPr id="53" name="Rectangle 122"/>
            <p:cNvSpPr>
              <a:spLocks noChangeArrowheads="1"/>
            </p:cNvSpPr>
            <p:nvPr/>
          </p:nvSpPr>
          <p:spPr bwMode="auto">
            <a:xfrm>
              <a:off x="6351588" y="2473325"/>
              <a:ext cx="762000" cy="274638"/>
            </a:xfrm>
            <a:prstGeom prst="rect">
              <a:avLst/>
            </a:prstGeom>
            <a:solidFill>
              <a:schemeClr val="bg1"/>
            </a:solidFill>
            <a:ln w="9525">
              <a:noFill/>
              <a:miter lim="800000"/>
              <a:headEnd/>
              <a:tailEnd/>
            </a:ln>
          </p:spPr>
          <p:txBody>
            <a:bodyPr wrap="none" lIns="0" tIns="0" rIns="0" bIns="0">
              <a:spAutoFit/>
            </a:bodyPr>
            <a:lstStyle/>
            <a:p>
              <a:r>
                <a:rPr lang="en-US">
                  <a:solidFill>
                    <a:srgbClr val="000000"/>
                  </a:solidFill>
                </a:rPr>
                <a:t>dispatch</a:t>
              </a:r>
              <a:endParaRPr lang="en-US"/>
            </a:p>
          </p:txBody>
        </p:sp>
      </p:grpSp>
    </p:spTree>
    <p:extLst>
      <p:ext uri="{BB962C8B-B14F-4D97-AF65-F5344CB8AC3E}">
        <p14:creationId xmlns:p14="http://schemas.microsoft.com/office/powerpoint/2010/main" val="17981760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7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p:txBody>
          <a:bodyPr/>
          <a:lstStyle/>
          <a:p>
            <a:pPr>
              <a:defRPr/>
            </a:pPr>
            <a:fld id="{890CF1B1-9926-41FB-9FE0-0F903FD48E36}" type="slidenum">
              <a:rPr lang="en-US" smtClean="0"/>
              <a:pPr>
                <a:defRPr/>
              </a:pPr>
              <a:t>173</a:t>
            </a:fld>
            <a:endParaRPr lang="en-US"/>
          </a:p>
        </p:txBody>
      </p:sp>
      <p:sp>
        <p:nvSpPr>
          <p:cNvPr id="28675" name="Rectangle 2"/>
          <p:cNvSpPr>
            <a:spLocks noGrp="1" noChangeArrowheads="1"/>
          </p:cNvSpPr>
          <p:nvPr>
            <p:ph type="title"/>
          </p:nvPr>
        </p:nvSpPr>
        <p:spPr/>
        <p:txBody>
          <a:bodyPr/>
          <a:lstStyle/>
          <a:p>
            <a:pPr eaLnBrk="1" hangingPunct="1"/>
            <a:r>
              <a:rPr lang="en-US"/>
              <a:t>Issues need to be aware of</a:t>
            </a:r>
          </a:p>
        </p:txBody>
      </p:sp>
      <p:sp>
        <p:nvSpPr>
          <p:cNvPr id="28676" name="Rectangle 3"/>
          <p:cNvSpPr>
            <a:spLocks noGrp="1" noChangeArrowheads="1"/>
          </p:cNvSpPr>
          <p:nvPr>
            <p:ph type="body" idx="1"/>
          </p:nvPr>
        </p:nvSpPr>
        <p:spPr>
          <a:xfrm>
            <a:off x="304800" y="1219200"/>
            <a:ext cx="8763000" cy="5257800"/>
          </a:xfrm>
        </p:spPr>
        <p:txBody>
          <a:bodyPr/>
          <a:lstStyle/>
          <a:p>
            <a:pPr eaLnBrk="1" hangingPunct="1">
              <a:lnSpc>
                <a:spcPct val="90000"/>
              </a:lnSpc>
            </a:pPr>
            <a:r>
              <a:rPr lang="en-US" dirty="0"/>
              <a:t>If a synchronized method accesses many objects, </a:t>
            </a:r>
            <a:r>
              <a:rPr lang="en-US" b="1" dirty="0">
                <a:solidFill>
                  <a:schemeClr val="folHlink"/>
                </a:solidFill>
              </a:rPr>
              <a:t>all objects</a:t>
            </a:r>
            <a:r>
              <a:rPr lang="en-US" dirty="0"/>
              <a:t> will be locked </a:t>
            </a:r>
          </a:p>
          <a:p>
            <a:pPr lvl="1" eaLnBrk="1" hangingPunct="1">
              <a:lnSpc>
                <a:spcPct val="90000"/>
              </a:lnSpc>
            </a:pPr>
            <a:r>
              <a:rPr lang="en-US" dirty="0"/>
              <a:t>It may cause unnecessary blocking and reducing the capability of parallel computing;</a:t>
            </a:r>
          </a:p>
          <a:p>
            <a:pPr lvl="1" eaLnBrk="1" hangingPunct="1">
              <a:lnSpc>
                <a:spcPct val="90000"/>
              </a:lnSpc>
            </a:pPr>
            <a:r>
              <a:rPr lang="en-US" dirty="0"/>
              <a:t>It can cause a deadlock.</a:t>
            </a:r>
          </a:p>
          <a:p>
            <a:pPr eaLnBrk="1" hangingPunct="1">
              <a:lnSpc>
                <a:spcPct val="90000"/>
              </a:lnSpc>
            </a:pPr>
            <a:r>
              <a:rPr lang="en-US" dirty="0"/>
              <a:t>Because </a:t>
            </a:r>
            <a:r>
              <a:rPr lang="en-US" b="1" dirty="0">
                <a:solidFill>
                  <a:schemeClr val="folHlink"/>
                </a:solidFill>
              </a:rPr>
              <a:t>all objects</a:t>
            </a:r>
            <a:r>
              <a:rPr lang="en-US" dirty="0"/>
              <a:t> accessed will be locked, we do not need to specify the object!</a:t>
            </a:r>
          </a:p>
          <a:p>
            <a:pPr eaLnBrk="1" hangingPunct="1">
              <a:lnSpc>
                <a:spcPct val="90000"/>
              </a:lnSpc>
            </a:pPr>
            <a:r>
              <a:rPr lang="en-US" dirty="0">
                <a:highlight>
                  <a:srgbClr val="FFFF00"/>
                </a:highlight>
              </a:rPr>
              <a:t>An unsynchronized method can still access a locked object </a:t>
            </a:r>
            <a:r>
              <a:rPr lang="en-US" dirty="0"/>
              <a:t>– no check will be made if a method is not synchronized --  </a:t>
            </a:r>
            <a:r>
              <a:rPr lang="en-US" dirty="0">
                <a:highlight>
                  <a:srgbClr val="FFFF00"/>
                </a:highlight>
              </a:rPr>
              <a:t>for efficiency’s reason</a:t>
            </a:r>
            <a:r>
              <a:rPr lang="en-US" dirty="0"/>
              <a:t>;</a:t>
            </a:r>
          </a:p>
          <a:p>
            <a:pPr eaLnBrk="1" hangingPunct="1">
              <a:lnSpc>
                <a:spcPct val="90000"/>
              </a:lnSpc>
            </a:pPr>
            <a:r>
              <a:rPr lang="en-US" dirty="0"/>
              <a:t>Re-entrant method: If a method reenters, it can acquire the lock that has been locked by its previous entrance.</a:t>
            </a:r>
          </a:p>
          <a:p>
            <a:pPr eaLnBrk="1" hangingPunct="1">
              <a:lnSpc>
                <a:spcPct val="90000"/>
              </a:lnSpc>
            </a:pPr>
            <a:endParaRPr lang="en-US" dirty="0"/>
          </a:p>
        </p:txBody>
      </p:sp>
    </p:spTree>
    <p:extLst>
      <p:ext uri="{BB962C8B-B14F-4D97-AF65-F5344CB8AC3E}">
        <p14:creationId xmlns:p14="http://schemas.microsoft.com/office/powerpoint/2010/main" val="16863023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p:txBody>
          <a:bodyPr/>
          <a:lstStyle/>
          <a:p>
            <a:pPr>
              <a:defRPr/>
            </a:pPr>
            <a:fld id="{4418B97B-D91A-41B5-B424-23A9D8B52975}" type="slidenum">
              <a:rPr lang="en-US" smtClean="0"/>
              <a:pPr>
                <a:defRPr/>
              </a:pPr>
              <a:t>174</a:t>
            </a:fld>
            <a:endParaRPr lang="en-US"/>
          </a:p>
        </p:txBody>
      </p:sp>
      <p:sp>
        <p:nvSpPr>
          <p:cNvPr id="29699" name="Rectangle 2"/>
          <p:cNvSpPr>
            <a:spLocks noGrp="1" noChangeArrowheads="1"/>
          </p:cNvSpPr>
          <p:nvPr>
            <p:ph type="title"/>
          </p:nvPr>
        </p:nvSpPr>
        <p:spPr>
          <a:xfrm>
            <a:off x="2133600" y="76200"/>
            <a:ext cx="6553200" cy="560388"/>
          </a:xfrm>
        </p:spPr>
        <p:txBody>
          <a:bodyPr/>
          <a:lstStyle/>
          <a:p>
            <a:pPr eaLnBrk="1" hangingPunct="1"/>
            <a:r>
              <a:rPr lang="en-US"/>
              <a:t>Deadlock Scenario</a:t>
            </a:r>
          </a:p>
        </p:txBody>
      </p:sp>
      <p:sp>
        <p:nvSpPr>
          <p:cNvPr id="29700" name="Rectangle 3"/>
          <p:cNvSpPr>
            <a:spLocks noChangeArrowheads="1"/>
          </p:cNvSpPr>
          <p:nvPr/>
        </p:nvSpPr>
        <p:spPr bwMode="auto">
          <a:xfrm>
            <a:off x="3187700" y="2667000"/>
            <a:ext cx="2362200" cy="3429000"/>
          </a:xfrm>
          <a:prstGeom prst="rect">
            <a:avLst/>
          </a:prstGeom>
          <a:solidFill>
            <a:srgbClr val="DDDDDD"/>
          </a:solidFill>
          <a:ln w="9525">
            <a:solidFill>
              <a:schemeClr val="tx1"/>
            </a:solidFill>
            <a:miter lim="800000"/>
            <a:headEnd/>
            <a:tailEnd/>
          </a:ln>
        </p:spPr>
        <p:txBody>
          <a:bodyPr wrap="none" anchor="ctr"/>
          <a:lstStyle/>
          <a:p>
            <a:pPr eaLnBrk="0" hangingPunct="0"/>
            <a:endParaRPr lang="en-US"/>
          </a:p>
        </p:txBody>
      </p:sp>
      <p:sp>
        <p:nvSpPr>
          <p:cNvPr id="29701" name="Text Box 4"/>
          <p:cNvSpPr txBox="1">
            <a:spLocks noChangeArrowheads="1"/>
          </p:cNvSpPr>
          <p:nvPr/>
        </p:nvSpPr>
        <p:spPr bwMode="auto">
          <a:xfrm>
            <a:off x="3968750" y="2605088"/>
            <a:ext cx="666750" cy="366712"/>
          </a:xfrm>
          <a:prstGeom prst="rect">
            <a:avLst/>
          </a:prstGeom>
          <a:noFill/>
          <a:ln w="9525">
            <a:noFill/>
            <a:miter lim="800000"/>
            <a:headEnd/>
            <a:tailEnd/>
          </a:ln>
        </p:spPr>
        <p:txBody>
          <a:bodyPr wrap="none">
            <a:spAutoFit/>
          </a:bodyPr>
          <a:lstStyle/>
          <a:p>
            <a:pPr eaLnBrk="0" hangingPunct="0"/>
            <a:r>
              <a:rPr lang="en-US"/>
              <a:t>Heap</a:t>
            </a:r>
          </a:p>
        </p:txBody>
      </p:sp>
      <p:sp>
        <p:nvSpPr>
          <p:cNvPr id="29702" name="Rectangle 6"/>
          <p:cNvSpPr>
            <a:spLocks noChangeArrowheads="1"/>
          </p:cNvSpPr>
          <p:nvPr/>
        </p:nvSpPr>
        <p:spPr bwMode="auto">
          <a:xfrm>
            <a:off x="3492500" y="3429000"/>
            <a:ext cx="1828800" cy="304800"/>
          </a:xfrm>
          <a:prstGeom prst="rect">
            <a:avLst/>
          </a:prstGeom>
          <a:solidFill>
            <a:srgbClr val="CCCCFF"/>
          </a:solidFill>
          <a:ln w="9525">
            <a:solidFill>
              <a:schemeClr val="tx1"/>
            </a:solidFill>
            <a:miter lim="800000"/>
            <a:headEnd/>
            <a:tailEnd/>
          </a:ln>
        </p:spPr>
        <p:txBody>
          <a:bodyPr wrap="none" anchor="ctr"/>
          <a:lstStyle/>
          <a:p>
            <a:pPr algn="ctr" eaLnBrk="0" hangingPunct="0"/>
            <a:r>
              <a:rPr lang="en-US"/>
              <a:t>Lock: true/false</a:t>
            </a:r>
          </a:p>
        </p:txBody>
      </p:sp>
      <p:sp>
        <p:nvSpPr>
          <p:cNvPr id="29703" name="Rectangle 7"/>
          <p:cNvSpPr>
            <a:spLocks noChangeArrowheads="1"/>
          </p:cNvSpPr>
          <p:nvPr/>
        </p:nvSpPr>
        <p:spPr bwMode="auto">
          <a:xfrm>
            <a:off x="3492500" y="3733800"/>
            <a:ext cx="1828800" cy="762000"/>
          </a:xfrm>
          <a:prstGeom prst="rect">
            <a:avLst/>
          </a:prstGeom>
          <a:solidFill>
            <a:srgbClr val="CCCCFF"/>
          </a:solidFill>
          <a:ln w="9525">
            <a:solidFill>
              <a:schemeClr val="tx1"/>
            </a:solidFill>
            <a:miter lim="800000"/>
            <a:headEnd/>
            <a:tailEnd/>
          </a:ln>
        </p:spPr>
        <p:txBody>
          <a:bodyPr wrap="none" anchor="ctr"/>
          <a:lstStyle/>
          <a:p>
            <a:pPr algn="ctr" eaLnBrk="0" hangingPunct="0"/>
            <a:r>
              <a:rPr lang="en-US"/>
              <a:t>Object1</a:t>
            </a:r>
          </a:p>
        </p:txBody>
      </p:sp>
      <p:sp>
        <p:nvSpPr>
          <p:cNvPr id="29704" name="Rectangle 9"/>
          <p:cNvSpPr>
            <a:spLocks noChangeArrowheads="1"/>
          </p:cNvSpPr>
          <p:nvPr/>
        </p:nvSpPr>
        <p:spPr bwMode="auto">
          <a:xfrm>
            <a:off x="3492500" y="4953000"/>
            <a:ext cx="1828800" cy="304800"/>
          </a:xfrm>
          <a:prstGeom prst="rect">
            <a:avLst/>
          </a:prstGeom>
          <a:solidFill>
            <a:srgbClr val="CCCCFF"/>
          </a:solidFill>
          <a:ln w="9525">
            <a:solidFill>
              <a:schemeClr val="tx1"/>
            </a:solidFill>
            <a:miter lim="800000"/>
            <a:headEnd/>
            <a:tailEnd/>
          </a:ln>
        </p:spPr>
        <p:txBody>
          <a:bodyPr wrap="none" anchor="ctr"/>
          <a:lstStyle/>
          <a:p>
            <a:pPr algn="ctr" eaLnBrk="0" hangingPunct="0"/>
            <a:r>
              <a:rPr lang="en-US"/>
              <a:t>Lock: true/false</a:t>
            </a:r>
          </a:p>
        </p:txBody>
      </p:sp>
      <p:sp>
        <p:nvSpPr>
          <p:cNvPr id="29705" name="Rectangle 10"/>
          <p:cNvSpPr>
            <a:spLocks noChangeArrowheads="1"/>
          </p:cNvSpPr>
          <p:nvPr/>
        </p:nvSpPr>
        <p:spPr bwMode="auto">
          <a:xfrm>
            <a:off x="3492500" y="5257800"/>
            <a:ext cx="1828800" cy="533400"/>
          </a:xfrm>
          <a:prstGeom prst="rect">
            <a:avLst/>
          </a:prstGeom>
          <a:solidFill>
            <a:srgbClr val="CCCCFF"/>
          </a:solidFill>
          <a:ln w="9525">
            <a:solidFill>
              <a:schemeClr val="tx1"/>
            </a:solidFill>
            <a:miter lim="800000"/>
            <a:headEnd/>
            <a:tailEnd/>
          </a:ln>
        </p:spPr>
        <p:txBody>
          <a:bodyPr wrap="none" anchor="ctr"/>
          <a:lstStyle/>
          <a:p>
            <a:pPr algn="ctr" eaLnBrk="0" hangingPunct="0"/>
            <a:r>
              <a:rPr lang="en-US"/>
              <a:t>Object2</a:t>
            </a:r>
          </a:p>
        </p:txBody>
      </p:sp>
      <p:sp>
        <p:nvSpPr>
          <p:cNvPr id="29706" name="Rectangle 11"/>
          <p:cNvSpPr>
            <a:spLocks noChangeArrowheads="1"/>
          </p:cNvSpPr>
          <p:nvPr/>
        </p:nvSpPr>
        <p:spPr bwMode="auto">
          <a:xfrm>
            <a:off x="457200" y="3429000"/>
            <a:ext cx="2044700" cy="1828800"/>
          </a:xfrm>
          <a:prstGeom prst="rect">
            <a:avLst/>
          </a:prstGeom>
          <a:solidFill>
            <a:srgbClr val="FFFFCC"/>
          </a:solidFill>
          <a:ln w="9525">
            <a:solidFill>
              <a:schemeClr val="tx1"/>
            </a:solidFill>
            <a:miter lim="800000"/>
            <a:headEnd/>
            <a:tailEnd/>
          </a:ln>
        </p:spPr>
        <p:txBody>
          <a:bodyPr wrap="none" anchor="ctr"/>
          <a:lstStyle/>
          <a:p>
            <a:pPr eaLnBrk="0" hangingPunct="0"/>
            <a:r>
              <a:rPr lang="en-US"/>
              <a:t>Thread 1</a:t>
            </a:r>
          </a:p>
          <a:p>
            <a:pPr eaLnBrk="0" hangingPunct="0"/>
            <a:endParaRPr lang="en-US"/>
          </a:p>
          <a:p>
            <a:pPr eaLnBrk="0" hangingPunct="0"/>
            <a:r>
              <a:rPr lang="en-US"/>
              <a:t>Access Object1 {</a:t>
            </a:r>
          </a:p>
          <a:p>
            <a:pPr eaLnBrk="0" hangingPunct="0"/>
            <a:r>
              <a:rPr lang="en-US"/>
              <a:t>…</a:t>
            </a:r>
          </a:p>
          <a:p>
            <a:pPr eaLnBrk="0" hangingPunct="0"/>
            <a:r>
              <a:rPr lang="en-US"/>
              <a:t>       Access Object2</a:t>
            </a:r>
          </a:p>
          <a:p>
            <a:pPr eaLnBrk="0" hangingPunct="0"/>
            <a:r>
              <a:rPr lang="en-US"/>
              <a:t>}</a:t>
            </a:r>
          </a:p>
        </p:txBody>
      </p:sp>
      <p:sp>
        <p:nvSpPr>
          <p:cNvPr id="29707" name="Text Box 15"/>
          <p:cNvSpPr txBox="1">
            <a:spLocks noChangeArrowheads="1"/>
          </p:cNvSpPr>
          <p:nvPr/>
        </p:nvSpPr>
        <p:spPr bwMode="auto">
          <a:xfrm>
            <a:off x="639763" y="2514600"/>
            <a:ext cx="2103437" cy="923925"/>
          </a:xfrm>
          <a:prstGeom prst="rect">
            <a:avLst/>
          </a:prstGeom>
          <a:noFill/>
          <a:ln w="9525">
            <a:noFill/>
            <a:miter lim="800000"/>
            <a:headEnd/>
            <a:tailEnd/>
          </a:ln>
        </p:spPr>
        <p:txBody>
          <a:bodyPr>
            <a:spAutoFit/>
          </a:bodyPr>
          <a:lstStyle/>
          <a:p>
            <a:pPr algn="ctr" eaLnBrk="0" hangingPunct="0"/>
            <a:r>
              <a:rPr lang="en-US"/>
              <a:t>A thread accesses </a:t>
            </a:r>
            <a:br>
              <a:rPr lang="en-US"/>
            </a:br>
            <a:r>
              <a:rPr lang="en-US"/>
              <a:t>Object 1 and then Object2</a:t>
            </a:r>
          </a:p>
        </p:txBody>
      </p:sp>
      <p:sp>
        <p:nvSpPr>
          <p:cNvPr id="29708" name="Text Box 41"/>
          <p:cNvSpPr txBox="1">
            <a:spLocks noChangeArrowheads="1"/>
          </p:cNvSpPr>
          <p:nvPr/>
        </p:nvSpPr>
        <p:spPr bwMode="auto">
          <a:xfrm>
            <a:off x="1050925" y="944563"/>
            <a:ext cx="7559675" cy="831850"/>
          </a:xfrm>
          <a:prstGeom prst="rect">
            <a:avLst/>
          </a:prstGeom>
          <a:noFill/>
          <a:ln w="9525">
            <a:noFill/>
            <a:miter lim="800000"/>
            <a:headEnd/>
            <a:tailEnd/>
          </a:ln>
        </p:spPr>
        <p:txBody>
          <a:bodyPr>
            <a:spAutoFit/>
          </a:bodyPr>
          <a:lstStyle/>
          <a:p>
            <a:pPr marL="228600" indent="-228600" eaLnBrk="0" hangingPunct="0">
              <a:buFontTx/>
              <a:buChar char="•"/>
            </a:pPr>
            <a:r>
              <a:rPr lang="en-US" sz="2400" dirty="0"/>
              <a:t>Thread 1 holds Object 1 while waiting for Object 2</a:t>
            </a:r>
          </a:p>
          <a:p>
            <a:pPr marL="228600" indent="-228600" eaLnBrk="0" hangingPunct="0">
              <a:buFontTx/>
              <a:buChar char="•"/>
            </a:pPr>
            <a:r>
              <a:rPr lang="en-US" sz="2400" dirty="0"/>
              <a:t>Thread 2 holds Object 2 while waiting for Object 1</a:t>
            </a:r>
          </a:p>
        </p:txBody>
      </p:sp>
      <p:cxnSp>
        <p:nvCxnSpPr>
          <p:cNvPr id="29709" name="AutoShape 44"/>
          <p:cNvCxnSpPr>
            <a:cxnSpLocks noChangeShapeType="1"/>
            <a:endCxn id="29702" idx="1"/>
          </p:cNvCxnSpPr>
          <p:nvPr/>
        </p:nvCxnSpPr>
        <p:spPr bwMode="auto">
          <a:xfrm flipV="1">
            <a:off x="2501900" y="3581400"/>
            <a:ext cx="990600" cy="609600"/>
          </a:xfrm>
          <a:prstGeom prst="straightConnector1">
            <a:avLst/>
          </a:prstGeom>
          <a:noFill/>
          <a:ln w="9525">
            <a:solidFill>
              <a:schemeClr val="tx1"/>
            </a:solidFill>
            <a:prstDash val="dash"/>
            <a:round/>
            <a:headEnd/>
            <a:tailEnd type="triangle" w="med" len="med"/>
          </a:ln>
        </p:spPr>
      </p:cxnSp>
      <p:cxnSp>
        <p:nvCxnSpPr>
          <p:cNvPr id="29710" name="AutoShape 46"/>
          <p:cNvCxnSpPr>
            <a:cxnSpLocks noChangeShapeType="1"/>
          </p:cNvCxnSpPr>
          <p:nvPr/>
        </p:nvCxnSpPr>
        <p:spPr bwMode="auto">
          <a:xfrm flipH="1">
            <a:off x="5321300" y="4724400"/>
            <a:ext cx="1384300" cy="381000"/>
          </a:xfrm>
          <a:prstGeom prst="straightConnector1">
            <a:avLst/>
          </a:prstGeom>
          <a:noFill/>
          <a:ln w="9525">
            <a:solidFill>
              <a:schemeClr val="tx1"/>
            </a:solidFill>
            <a:round/>
            <a:headEnd/>
            <a:tailEnd type="triangle" w="med" len="med"/>
          </a:ln>
        </p:spPr>
      </p:cxnSp>
      <p:cxnSp>
        <p:nvCxnSpPr>
          <p:cNvPr id="29711" name="AutoShape 47"/>
          <p:cNvCxnSpPr>
            <a:cxnSpLocks noChangeShapeType="1"/>
            <a:endCxn id="29704" idx="1"/>
          </p:cNvCxnSpPr>
          <p:nvPr/>
        </p:nvCxnSpPr>
        <p:spPr bwMode="auto">
          <a:xfrm>
            <a:off x="2501900" y="4724400"/>
            <a:ext cx="990600" cy="381000"/>
          </a:xfrm>
          <a:prstGeom prst="straightConnector1">
            <a:avLst/>
          </a:prstGeom>
          <a:noFill/>
          <a:ln w="9525">
            <a:solidFill>
              <a:schemeClr val="tx1"/>
            </a:solidFill>
            <a:prstDash val="dash"/>
            <a:round/>
            <a:headEnd/>
            <a:tailEnd type="triangle" w="med" len="med"/>
          </a:ln>
        </p:spPr>
      </p:cxnSp>
      <p:sp>
        <p:nvSpPr>
          <p:cNvPr id="29712" name="Text Box 49"/>
          <p:cNvSpPr txBox="1">
            <a:spLocks noChangeArrowheads="1"/>
          </p:cNvSpPr>
          <p:nvPr/>
        </p:nvSpPr>
        <p:spPr bwMode="auto">
          <a:xfrm>
            <a:off x="4165600" y="4495800"/>
            <a:ext cx="469900" cy="366713"/>
          </a:xfrm>
          <a:prstGeom prst="rect">
            <a:avLst/>
          </a:prstGeom>
          <a:noFill/>
          <a:ln w="9525">
            <a:noFill/>
            <a:miter lim="800000"/>
            <a:headEnd/>
            <a:tailEnd/>
          </a:ln>
        </p:spPr>
        <p:txBody>
          <a:bodyPr wrap="none">
            <a:spAutoFit/>
          </a:bodyPr>
          <a:lstStyle/>
          <a:p>
            <a:pPr eaLnBrk="0" hangingPunct="0"/>
            <a:r>
              <a:rPr lang="en-US"/>
              <a:t>. . .</a:t>
            </a:r>
          </a:p>
        </p:txBody>
      </p:sp>
      <p:sp>
        <p:nvSpPr>
          <p:cNvPr id="29713" name="Rectangle 11"/>
          <p:cNvSpPr>
            <a:spLocks noChangeArrowheads="1"/>
          </p:cNvSpPr>
          <p:nvPr/>
        </p:nvSpPr>
        <p:spPr bwMode="auto">
          <a:xfrm>
            <a:off x="6705600" y="3924300"/>
            <a:ext cx="2057400" cy="1866900"/>
          </a:xfrm>
          <a:prstGeom prst="rect">
            <a:avLst/>
          </a:prstGeom>
          <a:solidFill>
            <a:srgbClr val="FFFFCC"/>
          </a:solidFill>
          <a:ln w="9525">
            <a:solidFill>
              <a:schemeClr val="tx1"/>
            </a:solidFill>
            <a:miter lim="800000"/>
            <a:headEnd/>
            <a:tailEnd/>
          </a:ln>
        </p:spPr>
        <p:txBody>
          <a:bodyPr wrap="none" anchor="ctr"/>
          <a:lstStyle/>
          <a:p>
            <a:pPr eaLnBrk="0" hangingPunct="0"/>
            <a:r>
              <a:rPr lang="en-US"/>
              <a:t>Thread 2</a:t>
            </a:r>
          </a:p>
          <a:p>
            <a:pPr eaLnBrk="0" hangingPunct="0"/>
            <a:endParaRPr lang="en-US"/>
          </a:p>
          <a:p>
            <a:pPr eaLnBrk="0" hangingPunct="0"/>
            <a:r>
              <a:rPr lang="en-US"/>
              <a:t>Access Object2 {</a:t>
            </a:r>
          </a:p>
          <a:p>
            <a:pPr eaLnBrk="0" hangingPunct="0"/>
            <a:r>
              <a:rPr lang="en-US"/>
              <a:t>…</a:t>
            </a:r>
          </a:p>
          <a:p>
            <a:pPr eaLnBrk="0" hangingPunct="0"/>
            <a:r>
              <a:rPr lang="en-US"/>
              <a:t>    Access Object1</a:t>
            </a:r>
          </a:p>
          <a:p>
            <a:pPr eaLnBrk="0" hangingPunct="0"/>
            <a:r>
              <a:rPr lang="en-US"/>
              <a:t>}</a:t>
            </a:r>
          </a:p>
        </p:txBody>
      </p:sp>
      <p:cxnSp>
        <p:nvCxnSpPr>
          <p:cNvPr id="29714" name="AutoShape 46"/>
          <p:cNvCxnSpPr>
            <a:cxnSpLocks noChangeShapeType="1"/>
            <a:endCxn id="29702" idx="3"/>
          </p:cNvCxnSpPr>
          <p:nvPr/>
        </p:nvCxnSpPr>
        <p:spPr bwMode="auto">
          <a:xfrm rot="16200000" flipV="1">
            <a:off x="5175250" y="3727450"/>
            <a:ext cx="1676400" cy="1384300"/>
          </a:xfrm>
          <a:prstGeom prst="straightConnector1">
            <a:avLst/>
          </a:prstGeom>
          <a:noFill/>
          <a:ln w="9525">
            <a:solidFill>
              <a:schemeClr val="tx1"/>
            </a:solidFill>
            <a:round/>
            <a:headEnd/>
            <a:tailEnd type="triangle" w="med" len="med"/>
          </a:ln>
        </p:spPr>
      </p:cxnSp>
      <p:sp>
        <p:nvSpPr>
          <p:cNvPr id="29715" name="Text Box 15"/>
          <p:cNvSpPr txBox="1">
            <a:spLocks noChangeArrowheads="1"/>
          </p:cNvSpPr>
          <p:nvPr/>
        </p:nvSpPr>
        <p:spPr bwMode="auto">
          <a:xfrm>
            <a:off x="6278563" y="2843213"/>
            <a:ext cx="2332037" cy="922337"/>
          </a:xfrm>
          <a:prstGeom prst="rect">
            <a:avLst/>
          </a:prstGeom>
          <a:noFill/>
          <a:ln w="9525">
            <a:noFill/>
            <a:miter lim="800000"/>
            <a:headEnd/>
            <a:tailEnd/>
          </a:ln>
        </p:spPr>
        <p:txBody>
          <a:bodyPr>
            <a:spAutoFit/>
          </a:bodyPr>
          <a:lstStyle/>
          <a:p>
            <a:pPr algn="ctr" eaLnBrk="0" hangingPunct="0"/>
            <a:r>
              <a:rPr lang="en-US"/>
              <a:t>A thread accesses </a:t>
            </a:r>
            <a:br>
              <a:rPr lang="en-US"/>
            </a:br>
            <a:r>
              <a:rPr lang="en-US"/>
              <a:t>Object 2 and then Object1</a:t>
            </a:r>
          </a:p>
        </p:txBody>
      </p:sp>
    </p:spTree>
    <p:extLst>
      <p:ext uri="{BB962C8B-B14F-4D97-AF65-F5344CB8AC3E}">
        <p14:creationId xmlns:p14="http://schemas.microsoft.com/office/powerpoint/2010/main" val="361670173"/>
      </p:ext>
    </p:extLst>
  </p:cSld>
  <p:clrMapOvr>
    <a:masterClrMapping/>
  </p:clrMapOvr>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p:txBody>
          <a:bodyPr/>
          <a:lstStyle/>
          <a:p>
            <a:pPr>
              <a:defRPr/>
            </a:pPr>
            <a:fld id="{DF0F7F55-27B0-4B86-9BF7-FA801BAE1AD2}" type="slidenum">
              <a:rPr lang="en-US" smtClean="0"/>
              <a:pPr>
                <a:defRPr/>
              </a:pPr>
              <a:t>175</a:t>
            </a:fld>
            <a:endParaRPr lang="en-US"/>
          </a:p>
        </p:txBody>
      </p:sp>
      <p:sp>
        <p:nvSpPr>
          <p:cNvPr id="30723" name="Rectangle 2"/>
          <p:cNvSpPr>
            <a:spLocks noGrp="1" noChangeArrowheads="1"/>
          </p:cNvSpPr>
          <p:nvPr>
            <p:ph type="title"/>
          </p:nvPr>
        </p:nvSpPr>
        <p:spPr>
          <a:xfrm>
            <a:off x="1447800" y="0"/>
            <a:ext cx="7620000" cy="1371600"/>
          </a:xfrm>
        </p:spPr>
        <p:txBody>
          <a:bodyPr/>
          <a:lstStyle/>
          <a:p>
            <a:pPr eaLnBrk="1" hangingPunct="1">
              <a:lnSpc>
                <a:spcPct val="120000"/>
              </a:lnSpc>
            </a:pPr>
            <a:r>
              <a:rPr lang="en-US"/>
              <a:t>Synchronized Statements:</a:t>
            </a:r>
            <a:br>
              <a:rPr lang="en-US"/>
            </a:br>
            <a:r>
              <a:rPr lang="en-US"/>
              <a:t>Fine-Grained Synchronization</a:t>
            </a:r>
          </a:p>
        </p:txBody>
      </p:sp>
      <p:sp>
        <p:nvSpPr>
          <p:cNvPr id="30724" name="Rectangle 3"/>
          <p:cNvSpPr>
            <a:spLocks noGrp="1" noChangeArrowheads="1"/>
          </p:cNvSpPr>
          <p:nvPr>
            <p:ph type="body" idx="1"/>
          </p:nvPr>
        </p:nvSpPr>
        <p:spPr>
          <a:xfrm>
            <a:off x="685800" y="1524000"/>
            <a:ext cx="8269288" cy="609600"/>
          </a:xfrm>
        </p:spPr>
        <p:txBody>
          <a:bodyPr/>
          <a:lstStyle/>
          <a:p>
            <a:pPr eaLnBrk="1" hangingPunct="1">
              <a:buFont typeface="Wingdings" pitchFamily="2" charset="2"/>
              <a:buNone/>
            </a:pPr>
            <a:r>
              <a:rPr lang="en-US" dirty="0">
                <a:highlight>
                  <a:srgbClr val="FFFF00"/>
                </a:highlight>
              </a:rPr>
              <a:t>We do not have to synchronize the entire method;</a:t>
            </a:r>
          </a:p>
          <a:p>
            <a:pPr eaLnBrk="1" hangingPunct="1">
              <a:buFont typeface="Wingdings" pitchFamily="2" charset="2"/>
              <a:buNone/>
            </a:pPr>
            <a:endParaRPr lang="en-US" dirty="0"/>
          </a:p>
        </p:txBody>
      </p:sp>
      <p:sp>
        <p:nvSpPr>
          <p:cNvPr id="30725" name="Rectangle 4"/>
          <p:cNvSpPr>
            <a:spLocks noChangeArrowheads="1"/>
          </p:cNvSpPr>
          <p:nvPr/>
        </p:nvSpPr>
        <p:spPr bwMode="auto">
          <a:xfrm>
            <a:off x="533400" y="2478088"/>
            <a:ext cx="5943600" cy="3998912"/>
          </a:xfrm>
          <a:prstGeom prst="rect">
            <a:avLst/>
          </a:prstGeom>
          <a:noFill/>
          <a:ln w="9525">
            <a:noFill/>
            <a:miter lim="800000"/>
            <a:headEnd/>
            <a:tailEnd/>
          </a:ln>
        </p:spPr>
        <p:txBody>
          <a:bodyPr/>
          <a:lstStyle/>
          <a:p>
            <a:pPr marL="342900" indent="-342900">
              <a:spcBef>
                <a:spcPct val="20000"/>
              </a:spcBef>
              <a:buClr>
                <a:schemeClr val="folHlink"/>
              </a:buClr>
              <a:buSzPct val="60000"/>
              <a:buFont typeface="Wingdings" pitchFamily="2" charset="2"/>
              <a:buNone/>
            </a:pPr>
            <a:r>
              <a:rPr lang="en-US" sz="2400">
                <a:latin typeface="Arial" pitchFamily="34" charset="0"/>
              </a:rPr>
              <a:t>public void insertNode(String name) { </a:t>
            </a:r>
          </a:p>
          <a:p>
            <a:pPr marL="342900" indent="-342900">
              <a:spcBef>
                <a:spcPct val="20000"/>
              </a:spcBef>
              <a:buClr>
                <a:schemeClr val="folHlink"/>
              </a:buClr>
              <a:buSzPct val="60000"/>
              <a:buFont typeface="Wingdings" pitchFamily="2" charset="2"/>
              <a:buNone/>
            </a:pPr>
            <a:r>
              <a:rPr lang="en-US" sz="2400">
                <a:latin typeface="Arial" pitchFamily="34" charset="0"/>
              </a:rPr>
              <a:t>	node n = new node(name);</a:t>
            </a:r>
          </a:p>
          <a:p>
            <a:pPr marL="342900" indent="-342900">
              <a:spcBef>
                <a:spcPct val="20000"/>
              </a:spcBef>
              <a:buClr>
                <a:schemeClr val="folHlink"/>
              </a:buClr>
              <a:buSzPct val="60000"/>
              <a:buFont typeface="Wingdings" pitchFamily="2" charset="2"/>
              <a:buNone/>
            </a:pPr>
            <a:r>
              <a:rPr lang="en-US" sz="2400">
                <a:latin typeface="Arial" pitchFamily="34" charset="0"/>
              </a:rPr>
              <a:t>	</a:t>
            </a:r>
            <a:r>
              <a:rPr lang="en-US" sz="2400">
                <a:solidFill>
                  <a:schemeClr val="folHlink"/>
                </a:solidFill>
                <a:latin typeface="Arial" pitchFamily="34" charset="0"/>
              </a:rPr>
              <a:t>synchronized(</a:t>
            </a:r>
            <a:r>
              <a:rPr lang="en-US" sz="2400" b="1">
                <a:solidFill>
                  <a:srgbClr val="008000"/>
                </a:solidFill>
                <a:latin typeface="Arial" pitchFamily="34" charset="0"/>
              </a:rPr>
              <a:t>this</a:t>
            </a:r>
            <a:r>
              <a:rPr lang="en-US" sz="2400">
                <a:solidFill>
                  <a:schemeClr val="folHlink"/>
                </a:solidFill>
                <a:latin typeface="Arial" pitchFamily="34" charset="0"/>
              </a:rPr>
              <a:t>) { </a:t>
            </a:r>
          </a:p>
          <a:p>
            <a:pPr marL="342900" indent="-342900">
              <a:spcBef>
                <a:spcPct val="20000"/>
              </a:spcBef>
              <a:buClr>
                <a:schemeClr val="folHlink"/>
              </a:buClr>
              <a:buSzPct val="60000"/>
              <a:buFont typeface="Wingdings" pitchFamily="2" charset="2"/>
              <a:buNone/>
            </a:pPr>
            <a:r>
              <a:rPr lang="en-US" sz="2400">
                <a:solidFill>
                  <a:schemeClr val="folHlink"/>
                </a:solidFill>
                <a:latin typeface="Arial" pitchFamily="34" charset="0"/>
              </a:rPr>
              <a:t>		listCount++; </a:t>
            </a:r>
          </a:p>
          <a:p>
            <a:pPr marL="342900" indent="-342900">
              <a:spcBef>
                <a:spcPct val="20000"/>
              </a:spcBef>
              <a:buClr>
                <a:schemeClr val="folHlink"/>
              </a:buClr>
              <a:buSzPct val="60000"/>
              <a:buFont typeface="Wingdings" pitchFamily="2" charset="2"/>
              <a:buNone/>
            </a:pPr>
            <a:r>
              <a:rPr lang="en-US" sz="2400">
                <a:solidFill>
                  <a:schemeClr val="folHlink"/>
                </a:solidFill>
                <a:latin typeface="Arial" pitchFamily="34" charset="0"/>
              </a:rPr>
              <a:t>		addNode(head, n);</a:t>
            </a:r>
          </a:p>
          <a:p>
            <a:pPr marL="342900" indent="-342900">
              <a:spcBef>
                <a:spcPct val="20000"/>
              </a:spcBef>
              <a:buClr>
                <a:schemeClr val="folHlink"/>
              </a:buClr>
              <a:buSzPct val="60000"/>
              <a:buFont typeface="Wingdings" pitchFamily="2" charset="2"/>
              <a:buNone/>
            </a:pPr>
            <a:r>
              <a:rPr lang="en-US" sz="2400">
                <a:solidFill>
                  <a:schemeClr val="folHlink"/>
                </a:solidFill>
                <a:latin typeface="Arial" pitchFamily="34" charset="0"/>
              </a:rPr>
              <a:t>	} </a:t>
            </a:r>
          </a:p>
          <a:p>
            <a:pPr marL="342900" indent="-342900">
              <a:spcBef>
                <a:spcPct val="20000"/>
              </a:spcBef>
              <a:buClr>
                <a:schemeClr val="folHlink"/>
              </a:buClr>
              <a:buSzPct val="60000"/>
              <a:buFont typeface="Wingdings" pitchFamily="2" charset="2"/>
              <a:buNone/>
            </a:pPr>
            <a:r>
              <a:rPr lang="en-US" sz="2400">
                <a:latin typeface="Arial" pitchFamily="34" charset="0"/>
              </a:rPr>
              <a:t>	display(head); 	</a:t>
            </a:r>
          </a:p>
          <a:p>
            <a:pPr marL="342900" indent="-342900">
              <a:spcBef>
                <a:spcPct val="20000"/>
              </a:spcBef>
              <a:buClr>
                <a:schemeClr val="folHlink"/>
              </a:buClr>
              <a:buSzPct val="60000"/>
              <a:buFont typeface="Wingdings" pitchFamily="2" charset="2"/>
              <a:buNone/>
            </a:pPr>
            <a:r>
              <a:rPr lang="en-US" sz="2400">
                <a:latin typeface="Arial" pitchFamily="34" charset="0"/>
              </a:rPr>
              <a:t>} </a:t>
            </a:r>
          </a:p>
        </p:txBody>
      </p:sp>
      <p:sp>
        <p:nvSpPr>
          <p:cNvPr id="30726" name="Rectangle 5"/>
          <p:cNvSpPr>
            <a:spLocks noChangeArrowheads="1"/>
          </p:cNvSpPr>
          <p:nvPr/>
        </p:nvSpPr>
        <p:spPr bwMode="auto">
          <a:xfrm>
            <a:off x="6324600" y="3352800"/>
            <a:ext cx="304800" cy="533400"/>
          </a:xfrm>
          <a:prstGeom prst="rect">
            <a:avLst/>
          </a:prstGeom>
          <a:solidFill>
            <a:schemeClr val="bg1"/>
          </a:solidFill>
          <a:ln w="9525">
            <a:solidFill>
              <a:schemeClr val="tx1"/>
            </a:solidFill>
            <a:miter lim="800000"/>
            <a:headEnd/>
            <a:tailEnd/>
          </a:ln>
        </p:spPr>
        <p:txBody>
          <a:bodyPr wrap="none" anchor="ctr"/>
          <a:lstStyle/>
          <a:p>
            <a:pPr eaLnBrk="0" hangingPunct="0"/>
            <a:endParaRPr lang="en-US"/>
          </a:p>
        </p:txBody>
      </p:sp>
      <p:sp>
        <p:nvSpPr>
          <p:cNvPr id="30727" name="Rectangle 6"/>
          <p:cNvSpPr>
            <a:spLocks noChangeArrowheads="1"/>
          </p:cNvSpPr>
          <p:nvPr/>
        </p:nvSpPr>
        <p:spPr bwMode="auto">
          <a:xfrm>
            <a:off x="7086600" y="3352800"/>
            <a:ext cx="304800" cy="533400"/>
          </a:xfrm>
          <a:prstGeom prst="rect">
            <a:avLst/>
          </a:prstGeom>
          <a:solidFill>
            <a:schemeClr val="bg1"/>
          </a:solidFill>
          <a:ln w="9525">
            <a:solidFill>
              <a:schemeClr val="tx1"/>
            </a:solidFill>
            <a:miter lim="800000"/>
            <a:headEnd/>
            <a:tailEnd/>
          </a:ln>
        </p:spPr>
        <p:txBody>
          <a:bodyPr wrap="none" anchor="ctr"/>
          <a:lstStyle/>
          <a:p>
            <a:pPr eaLnBrk="0" hangingPunct="0"/>
            <a:endParaRPr lang="en-US"/>
          </a:p>
        </p:txBody>
      </p:sp>
      <p:sp>
        <p:nvSpPr>
          <p:cNvPr id="30728" name="Rectangle 7"/>
          <p:cNvSpPr>
            <a:spLocks noChangeArrowheads="1"/>
          </p:cNvSpPr>
          <p:nvPr/>
        </p:nvSpPr>
        <p:spPr bwMode="auto">
          <a:xfrm>
            <a:off x="7848600" y="3352800"/>
            <a:ext cx="304800" cy="533400"/>
          </a:xfrm>
          <a:prstGeom prst="rect">
            <a:avLst/>
          </a:prstGeom>
          <a:solidFill>
            <a:schemeClr val="bg1"/>
          </a:solidFill>
          <a:ln w="9525">
            <a:solidFill>
              <a:schemeClr val="tx1"/>
            </a:solidFill>
            <a:miter lim="800000"/>
            <a:headEnd/>
            <a:tailEnd/>
          </a:ln>
        </p:spPr>
        <p:txBody>
          <a:bodyPr wrap="none" anchor="ctr"/>
          <a:lstStyle/>
          <a:p>
            <a:pPr eaLnBrk="0" hangingPunct="0"/>
            <a:endParaRPr lang="en-US"/>
          </a:p>
        </p:txBody>
      </p:sp>
      <p:sp>
        <p:nvSpPr>
          <p:cNvPr id="30729" name="Rectangle 8"/>
          <p:cNvSpPr>
            <a:spLocks noChangeArrowheads="1"/>
          </p:cNvSpPr>
          <p:nvPr/>
        </p:nvSpPr>
        <p:spPr bwMode="auto">
          <a:xfrm>
            <a:off x="8572500" y="3352800"/>
            <a:ext cx="304800" cy="533400"/>
          </a:xfrm>
          <a:prstGeom prst="rect">
            <a:avLst/>
          </a:prstGeom>
          <a:solidFill>
            <a:schemeClr val="bg1"/>
          </a:solidFill>
          <a:ln w="9525">
            <a:solidFill>
              <a:schemeClr val="tx1"/>
            </a:solidFill>
            <a:miter lim="800000"/>
            <a:headEnd/>
            <a:tailEnd/>
          </a:ln>
        </p:spPr>
        <p:txBody>
          <a:bodyPr wrap="none" anchor="ctr"/>
          <a:lstStyle/>
          <a:p>
            <a:pPr eaLnBrk="0" hangingPunct="0"/>
            <a:endParaRPr lang="en-US"/>
          </a:p>
        </p:txBody>
      </p:sp>
      <p:cxnSp>
        <p:nvCxnSpPr>
          <p:cNvPr id="30730" name="AutoShape 9"/>
          <p:cNvCxnSpPr>
            <a:cxnSpLocks noChangeShapeType="1"/>
            <a:stCxn id="30726" idx="3"/>
            <a:endCxn id="30727" idx="1"/>
          </p:cNvCxnSpPr>
          <p:nvPr/>
        </p:nvCxnSpPr>
        <p:spPr bwMode="auto">
          <a:xfrm>
            <a:off x="6629400" y="3619500"/>
            <a:ext cx="457200" cy="0"/>
          </a:xfrm>
          <a:prstGeom prst="straightConnector1">
            <a:avLst/>
          </a:prstGeom>
          <a:noFill/>
          <a:ln w="9525">
            <a:solidFill>
              <a:schemeClr val="tx1"/>
            </a:solidFill>
            <a:round/>
            <a:headEnd/>
            <a:tailEnd type="triangle" w="med" len="med"/>
          </a:ln>
        </p:spPr>
      </p:cxnSp>
      <p:cxnSp>
        <p:nvCxnSpPr>
          <p:cNvPr id="484362" name="AutoShape 10"/>
          <p:cNvCxnSpPr>
            <a:cxnSpLocks noChangeShapeType="1"/>
            <a:stCxn id="30727" idx="3"/>
            <a:endCxn id="30728" idx="1"/>
          </p:cNvCxnSpPr>
          <p:nvPr/>
        </p:nvCxnSpPr>
        <p:spPr bwMode="auto">
          <a:xfrm>
            <a:off x="7391400" y="3619500"/>
            <a:ext cx="457200" cy="0"/>
          </a:xfrm>
          <a:prstGeom prst="straightConnector1">
            <a:avLst/>
          </a:prstGeom>
          <a:noFill/>
          <a:ln w="9525">
            <a:solidFill>
              <a:schemeClr val="tx1"/>
            </a:solidFill>
            <a:round/>
            <a:headEnd/>
            <a:tailEnd type="triangle" w="med" len="med"/>
          </a:ln>
        </p:spPr>
      </p:cxnSp>
      <p:cxnSp>
        <p:nvCxnSpPr>
          <p:cNvPr id="30732" name="AutoShape 11"/>
          <p:cNvCxnSpPr>
            <a:cxnSpLocks noChangeShapeType="1"/>
            <a:stCxn id="30728" idx="3"/>
            <a:endCxn id="30729" idx="1"/>
          </p:cNvCxnSpPr>
          <p:nvPr/>
        </p:nvCxnSpPr>
        <p:spPr bwMode="auto">
          <a:xfrm>
            <a:off x="8153400" y="3619500"/>
            <a:ext cx="419100" cy="0"/>
          </a:xfrm>
          <a:prstGeom prst="straightConnector1">
            <a:avLst/>
          </a:prstGeom>
          <a:noFill/>
          <a:ln w="9525">
            <a:solidFill>
              <a:schemeClr val="tx1"/>
            </a:solidFill>
            <a:round/>
            <a:headEnd/>
            <a:tailEnd type="triangle" w="med" len="med"/>
          </a:ln>
        </p:spPr>
      </p:cxnSp>
      <p:sp>
        <p:nvSpPr>
          <p:cNvPr id="30733" name="Line 12"/>
          <p:cNvSpPr>
            <a:spLocks noChangeShapeType="1"/>
          </p:cNvSpPr>
          <p:nvPr/>
        </p:nvSpPr>
        <p:spPr bwMode="auto">
          <a:xfrm>
            <a:off x="6019800" y="3619500"/>
            <a:ext cx="304800" cy="0"/>
          </a:xfrm>
          <a:prstGeom prst="line">
            <a:avLst/>
          </a:prstGeom>
          <a:noFill/>
          <a:ln w="9525">
            <a:solidFill>
              <a:schemeClr val="tx1"/>
            </a:solidFill>
            <a:round/>
            <a:headEnd/>
            <a:tailEnd type="triangle" w="med" len="med"/>
          </a:ln>
        </p:spPr>
        <p:txBody>
          <a:bodyPr/>
          <a:lstStyle/>
          <a:p>
            <a:endParaRPr lang="en-US"/>
          </a:p>
        </p:txBody>
      </p:sp>
      <p:sp>
        <p:nvSpPr>
          <p:cNvPr id="30734" name="Text Box 13"/>
          <p:cNvSpPr txBox="1">
            <a:spLocks noChangeArrowheads="1"/>
          </p:cNvSpPr>
          <p:nvPr/>
        </p:nvSpPr>
        <p:spPr bwMode="auto">
          <a:xfrm>
            <a:off x="5334000" y="3429000"/>
            <a:ext cx="692150" cy="366713"/>
          </a:xfrm>
          <a:prstGeom prst="rect">
            <a:avLst/>
          </a:prstGeom>
          <a:solidFill>
            <a:schemeClr val="bg1"/>
          </a:solidFill>
          <a:ln w="9525">
            <a:noFill/>
            <a:miter lim="800000"/>
            <a:headEnd/>
            <a:tailEnd/>
          </a:ln>
        </p:spPr>
        <p:txBody>
          <a:bodyPr wrap="none">
            <a:spAutoFit/>
          </a:bodyPr>
          <a:lstStyle/>
          <a:p>
            <a:pPr eaLnBrk="0" hangingPunct="0"/>
            <a:r>
              <a:rPr lang="en-US">
                <a:latin typeface="Arial" pitchFamily="34" charset="0"/>
              </a:rPr>
              <a:t>head</a:t>
            </a:r>
          </a:p>
        </p:txBody>
      </p:sp>
      <p:sp>
        <p:nvSpPr>
          <p:cNvPr id="30735" name="Rectangle 15"/>
          <p:cNvSpPr>
            <a:spLocks noChangeArrowheads="1"/>
          </p:cNvSpPr>
          <p:nvPr/>
        </p:nvSpPr>
        <p:spPr bwMode="auto">
          <a:xfrm>
            <a:off x="7658100" y="4267200"/>
            <a:ext cx="304800" cy="533400"/>
          </a:xfrm>
          <a:prstGeom prst="rect">
            <a:avLst/>
          </a:prstGeom>
          <a:solidFill>
            <a:schemeClr val="bg1"/>
          </a:solidFill>
          <a:ln w="9525">
            <a:solidFill>
              <a:schemeClr val="tx1"/>
            </a:solidFill>
            <a:miter lim="800000"/>
            <a:headEnd/>
            <a:tailEnd/>
          </a:ln>
        </p:spPr>
        <p:txBody>
          <a:bodyPr wrap="none" anchor="ctr"/>
          <a:lstStyle/>
          <a:p>
            <a:pPr eaLnBrk="0" hangingPunct="0"/>
            <a:endParaRPr lang="en-US"/>
          </a:p>
        </p:txBody>
      </p:sp>
      <p:cxnSp>
        <p:nvCxnSpPr>
          <p:cNvPr id="484368" name="AutoShape 16"/>
          <p:cNvCxnSpPr>
            <a:cxnSpLocks noChangeShapeType="1"/>
            <a:endCxn id="30735" idx="1"/>
          </p:cNvCxnSpPr>
          <p:nvPr/>
        </p:nvCxnSpPr>
        <p:spPr bwMode="auto">
          <a:xfrm>
            <a:off x="7353300" y="4533900"/>
            <a:ext cx="304800" cy="0"/>
          </a:xfrm>
          <a:prstGeom prst="straightConnector1">
            <a:avLst/>
          </a:prstGeom>
          <a:noFill/>
          <a:ln w="9525">
            <a:solidFill>
              <a:schemeClr val="tx1"/>
            </a:solidFill>
            <a:round/>
            <a:headEnd/>
            <a:tailEnd type="triangle" w="med" len="med"/>
          </a:ln>
        </p:spPr>
      </p:cxnSp>
      <p:sp>
        <p:nvSpPr>
          <p:cNvPr id="30737" name="Text Box 17"/>
          <p:cNvSpPr txBox="1">
            <a:spLocks noChangeArrowheads="1"/>
          </p:cNvSpPr>
          <p:nvPr/>
        </p:nvSpPr>
        <p:spPr bwMode="auto">
          <a:xfrm>
            <a:off x="7010400" y="4281488"/>
            <a:ext cx="311150" cy="366712"/>
          </a:xfrm>
          <a:prstGeom prst="rect">
            <a:avLst/>
          </a:prstGeom>
          <a:solidFill>
            <a:schemeClr val="bg1"/>
          </a:solidFill>
          <a:ln w="9525">
            <a:noFill/>
            <a:miter lim="800000"/>
            <a:headEnd/>
            <a:tailEnd/>
          </a:ln>
        </p:spPr>
        <p:txBody>
          <a:bodyPr wrap="none">
            <a:spAutoFit/>
          </a:bodyPr>
          <a:lstStyle/>
          <a:p>
            <a:pPr eaLnBrk="0" hangingPunct="0"/>
            <a:r>
              <a:rPr lang="en-US">
                <a:latin typeface="Arial" pitchFamily="34" charset="0"/>
              </a:rPr>
              <a:t>n</a:t>
            </a:r>
          </a:p>
        </p:txBody>
      </p:sp>
      <p:cxnSp>
        <p:nvCxnSpPr>
          <p:cNvPr id="484370" name="AutoShape 18"/>
          <p:cNvCxnSpPr>
            <a:cxnSpLocks noChangeShapeType="1"/>
            <a:stCxn id="30727" idx="3"/>
            <a:endCxn id="30735" idx="1"/>
          </p:cNvCxnSpPr>
          <p:nvPr/>
        </p:nvCxnSpPr>
        <p:spPr bwMode="auto">
          <a:xfrm>
            <a:off x="7391400" y="3619500"/>
            <a:ext cx="266700" cy="914400"/>
          </a:xfrm>
          <a:prstGeom prst="bentConnector3">
            <a:avLst>
              <a:gd name="adj1" fmla="val 50000"/>
            </a:avLst>
          </a:prstGeom>
          <a:noFill/>
          <a:ln w="9525">
            <a:solidFill>
              <a:schemeClr val="tx1"/>
            </a:solidFill>
            <a:miter lim="800000"/>
            <a:headEnd/>
            <a:tailEnd type="triangle" w="med" len="med"/>
          </a:ln>
        </p:spPr>
      </p:cxnSp>
      <p:cxnSp>
        <p:nvCxnSpPr>
          <p:cNvPr id="484371" name="AutoShape 19"/>
          <p:cNvCxnSpPr>
            <a:cxnSpLocks noChangeShapeType="1"/>
            <a:stCxn id="30735" idx="3"/>
            <a:endCxn id="30728" idx="1"/>
          </p:cNvCxnSpPr>
          <p:nvPr/>
        </p:nvCxnSpPr>
        <p:spPr bwMode="auto">
          <a:xfrm flipH="1" flipV="1">
            <a:off x="7848600" y="3619500"/>
            <a:ext cx="114300" cy="914400"/>
          </a:xfrm>
          <a:prstGeom prst="bentConnector5">
            <a:avLst>
              <a:gd name="adj1" fmla="val -200000"/>
              <a:gd name="adj2" fmla="val 50000"/>
              <a:gd name="adj3" fmla="val 300000"/>
            </a:avLst>
          </a:prstGeom>
          <a:noFill/>
          <a:ln w="9525">
            <a:solidFill>
              <a:schemeClr val="tx1"/>
            </a:solidFill>
            <a:miter lim="800000"/>
            <a:headEnd/>
            <a:tailEnd type="triangle" w="med" len="med"/>
          </a:ln>
        </p:spPr>
      </p:cxnSp>
      <p:sp>
        <p:nvSpPr>
          <p:cNvPr id="484372" name="AutoShape 20"/>
          <p:cNvSpPr>
            <a:spLocks noChangeArrowheads="1"/>
          </p:cNvSpPr>
          <p:nvPr/>
        </p:nvSpPr>
        <p:spPr bwMode="auto">
          <a:xfrm>
            <a:off x="3657600" y="5029200"/>
            <a:ext cx="5410200" cy="1676400"/>
          </a:xfrm>
          <a:prstGeom prst="wedgeRoundRectCallout">
            <a:avLst>
              <a:gd name="adj1" fmla="val -52653"/>
              <a:gd name="adj2" fmla="val -125319"/>
              <a:gd name="adj3" fmla="val 16667"/>
            </a:avLst>
          </a:prstGeom>
          <a:noFill/>
          <a:ln w="9525">
            <a:solidFill>
              <a:schemeClr val="tx1"/>
            </a:solidFill>
            <a:miter lim="800000"/>
            <a:headEnd/>
            <a:tailEnd/>
          </a:ln>
        </p:spPr>
        <p:txBody>
          <a:bodyPr/>
          <a:lstStyle/>
          <a:p>
            <a:pPr algn="ctr" eaLnBrk="0" hangingPunct="0"/>
            <a:r>
              <a:rPr lang="en-US"/>
              <a:t>The statement locks the members in “this” object only!</a:t>
            </a:r>
          </a:p>
          <a:p>
            <a:pPr algn="ctr" eaLnBrk="0" hangingPunct="0"/>
            <a:r>
              <a:rPr lang="en-US"/>
              <a:t>If listCount is a static member in “myMainClass”, using “this” does not prevent the “listCount” and “head” being accessed by other unsynchronized threads!</a:t>
            </a:r>
          </a:p>
        </p:txBody>
      </p:sp>
    </p:spTree>
    <p:extLst>
      <p:ext uri="{BB962C8B-B14F-4D97-AF65-F5344CB8AC3E}">
        <p14:creationId xmlns:p14="http://schemas.microsoft.com/office/powerpoint/2010/main" val="36978503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2000"/>
                                        <p:tgtEl>
                                          <p:spTgt spid="484362"/>
                                        </p:tgtEl>
                                      </p:cBhvr>
                                    </p:animEffect>
                                    <p:set>
                                      <p:cBhvr>
                                        <p:cTn id="7" dur="1" fill="hold">
                                          <p:stCondLst>
                                            <p:cond delay="1999"/>
                                          </p:stCondLst>
                                        </p:cTn>
                                        <p:tgtEl>
                                          <p:spTgt spid="48436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2000"/>
                                        <p:tgtEl>
                                          <p:spTgt spid="484368"/>
                                        </p:tgtEl>
                                      </p:cBhvr>
                                    </p:animEffect>
                                    <p:set>
                                      <p:cBhvr>
                                        <p:cTn id="10" dur="1" fill="hold">
                                          <p:stCondLst>
                                            <p:cond delay="1999"/>
                                          </p:stCondLst>
                                        </p:cTn>
                                        <p:tgtEl>
                                          <p:spTgt spid="484368"/>
                                        </p:tgtEl>
                                        <p:attrNameLst>
                                          <p:attrName>style.visibility</p:attrName>
                                        </p:attrNameLst>
                                      </p:cBhvr>
                                      <p:to>
                                        <p:strVal val="hidden"/>
                                      </p:to>
                                    </p:set>
                                  </p:childTnLst>
                                </p:cTn>
                              </p:par>
                            </p:childTnLst>
                          </p:cTn>
                        </p:par>
                        <p:par>
                          <p:cTn id="11" fill="hold" nodeType="afterGroup">
                            <p:stCondLst>
                              <p:cond delay="2000"/>
                            </p:stCondLst>
                            <p:childTnLst>
                              <p:par>
                                <p:cTn id="12" presetID="22" presetClass="entr" presetSubtype="8" fill="hold" nodeType="afterEffect">
                                  <p:stCondLst>
                                    <p:cond delay="0"/>
                                  </p:stCondLst>
                                  <p:childTnLst>
                                    <p:set>
                                      <p:cBhvr>
                                        <p:cTn id="13" dur="1" fill="hold">
                                          <p:stCondLst>
                                            <p:cond delay="0"/>
                                          </p:stCondLst>
                                        </p:cTn>
                                        <p:tgtEl>
                                          <p:spTgt spid="484370"/>
                                        </p:tgtEl>
                                        <p:attrNameLst>
                                          <p:attrName>style.visibility</p:attrName>
                                        </p:attrNameLst>
                                      </p:cBhvr>
                                      <p:to>
                                        <p:strVal val="visible"/>
                                      </p:to>
                                    </p:set>
                                    <p:animEffect transition="in" filter="wipe(left)">
                                      <p:cBhvr>
                                        <p:cTn id="14" dur="500"/>
                                        <p:tgtEl>
                                          <p:spTgt spid="484370"/>
                                        </p:tgtEl>
                                      </p:cBhvr>
                                    </p:animEffect>
                                  </p:childTnLst>
                                </p:cTn>
                              </p:par>
                            </p:childTnLst>
                          </p:cTn>
                        </p:par>
                        <p:par>
                          <p:cTn id="15" fill="hold" nodeType="afterGroup">
                            <p:stCondLst>
                              <p:cond delay="2500"/>
                            </p:stCondLst>
                            <p:childTnLst>
                              <p:par>
                                <p:cTn id="16" presetID="22" presetClass="entr" presetSubtype="4" fill="hold" nodeType="afterEffect">
                                  <p:stCondLst>
                                    <p:cond delay="0"/>
                                  </p:stCondLst>
                                  <p:childTnLst>
                                    <p:set>
                                      <p:cBhvr>
                                        <p:cTn id="17" dur="1" fill="hold">
                                          <p:stCondLst>
                                            <p:cond delay="0"/>
                                          </p:stCondLst>
                                        </p:cTn>
                                        <p:tgtEl>
                                          <p:spTgt spid="484371"/>
                                        </p:tgtEl>
                                        <p:attrNameLst>
                                          <p:attrName>style.visibility</p:attrName>
                                        </p:attrNameLst>
                                      </p:cBhvr>
                                      <p:to>
                                        <p:strVal val="visible"/>
                                      </p:to>
                                    </p:set>
                                    <p:animEffect transition="in" filter="wipe(down)">
                                      <p:cBhvr>
                                        <p:cTn id="18" dur="500"/>
                                        <p:tgtEl>
                                          <p:spTgt spid="484371"/>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484372"/>
                                        </p:tgtEl>
                                        <p:attrNameLst>
                                          <p:attrName>style.visibility</p:attrName>
                                        </p:attrNameLst>
                                      </p:cBhvr>
                                      <p:to>
                                        <p:strVal val="visible"/>
                                      </p:to>
                                    </p:set>
                                    <p:animEffect transition="in" filter="wipe(up)">
                                      <p:cBhvr>
                                        <p:cTn id="23" dur="500"/>
                                        <p:tgtEl>
                                          <p:spTgt spid="484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72"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p:txBody>
          <a:bodyPr/>
          <a:lstStyle/>
          <a:p>
            <a:pPr>
              <a:defRPr/>
            </a:pPr>
            <a:fld id="{F5C3F34F-D3D1-4197-BAC6-C65FAB79F37F}" type="slidenum">
              <a:rPr lang="en-US" smtClean="0"/>
              <a:pPr>
                <a:defRPr/>
              </a:pPr>
              <a:t>176</a:t>
            </a:fld>
            <a:endParaRPr lang="en-US"/>
          </a:p>
        </p:txBody>
      </p:sp>
      <p:sp>
        <p:nvSpPr>
          <p:cNvPr id="31747" name="Rectangle 2"/>
          <p:cNvSpPr>
            <a:spLocks noGrp="1" noChangeArrowheads="1"/>
          </p:cNvSpPr>
          <p:nvPr>
            <p:ph type="title"/>
          </p:nvPr>
        </p:nvSpPr>
        <p:spPr>
          <a:xfrm>
            <a:off x="1447800" y="0"/>
            <a:ext cx="7620000" cy="685800"/>
          </a:xfrm>
        </p:spPr>
        <p:txBody>
          <a:bodyPr/>
          <a:lstStyle/>
          <a:p>
            <a:pPr eaLnBrk="1" hangingPunct="1">
              <a:lnSpc>
                <a:spcPct val="120000"/>
              </a:lnSpc>
            </a:pPr>
            <a:r>
              <a:rPr lang="en-US"/>
              <a:t>Synchronized Statements:</a:t>
            </a:r>
          </a:p>
        </p:txBody>
      </p:sp>
      <p:sp>
        <p:nvSpPr>
          <p:cNvPr id="31748" name="Rectangle 4"/>
          <p:cNvSpPr>
            <a:spLocks noChangeArrowheads="1"/>
          </p:cNvSpPr>
          <p:nvPr/>
        </p:nvSpPr>
        <p:spPr bwMode="auto">
          <a:xfrm>
            <a:off x="2209800" y="3581400"/>
            <a:ext cx="5715000" cy="3276600"/>
          </a:xfrm>
          <a:prstGeom prst="rect">
            <a:avLst/>
          </a:prstGeom>
          <a:noFill/>
          <a:ln w="9525">
            <a:noFill/>
            <a:miter lim="800000"/>
            <a:headEnd/>
            <a:tailEnd/>
          </a:ln>
        </p:spPr>
        <p:txBody>
          <a:bodyPr/>
          <a:lstStyle/>
          <a:p>
            <a:pPr marL="342900" indent="-342900">
              <a:lnSpc>
                <a:spcPct val="90000"/>
              </a:lnSpc>
              <a:spcBef>
                <a:spcPct val="20000"/>
              </a:spcBef>
              <a:buClr>
                <a:schemeClr val="folHlink"/>
              </a:buClr>
              <a:buSzPct val="60000"/>
              <a:buFont typeface="Wingdings" pitchFamily="2" charset="2"/>
              <a:buNone/>
            </a:pPr>
            <a:r>
              <a:rPr lang="en-US" sz="2400">
                <a:latin typeface="Arial" pitchFamily="34" charset="0"/>
              </a:rPr>
              <a:t>public void insertNode(String name) { </a:t>
            </a:r>
          </a:p>
          <a:p>
            <a:pPr marL="342900" indent="-342900">
              <a:lnSpc>
                <a:spcPct val="90000"/>
              </a:lnSpc>
              <a:spcBef>
                <a:spcPct val="20000"/>
              </a:spcBef>
              <a:buClr>
                <a:schemeClr val="folHlink"/>
              </a:buClr>
              <a:buSzPct val="60000"/>
              <a:buFont typeface="Wingdings" pitchFamily="2" charset="2"/>
              <a:buNone/>
            </a:pPr>
            <a:r>
              <a:rPr lang="en-US" sz="2400">
                <a:latin typeface="Arial" pitchFamily="34" charset="0"/>
              </a:rPr>
              <a:t>	node n = new node(name);</a:t>
            </a:r>
          </a:p>
          <a:p>
            <a:pPr marL="342900" indent="-342900">
              <a:lnSpc>
                <a:spcPct val="90000"/>
              </a:lnSpc>
              <a:spcBef>
                <a:spcPct val="20000"/>
              </a:spcBef>
              <a:buClr>
                <a:schemeClr val="folHlink"/>
              </a:buClr>
              <a:buSzPct val="60000"/>
              <a:buFont typeface="Wingdings" pitchFamily="2" charset="2"/>
              <a:buNone/>
            </a:pPr>
            <a:r>
              <a:rPr lang="en-US" sz="2400">
                <a:latin typeface="Arial" pitchFamily="34" charset="0"/>
              </a:rPr>
              <a:t>	</a:t>
            </a:r>
            <a:r>
              <a:rPr lang="en-US" sz="2400">
                <a:solidFill>
                  <a:schemeClr val="folHlink"/>
                </a:solidFill>
                <a:latin typeface="Arial" pitchFamily="34" charset="0"/>
              </a:rPr>
              <a:t>synchronized(</a:t>
            </a:r>
            <a:r>
              <a:rPr lang="en-US" sz="2400" b="1">
                <a:solidFill>
                  <a:srgbClr val="008000"/>
                </a:solidFill>
                <a:latin typeface="Arial" pitchFamily="34" charset="0"/>
              </a:rPr>
              <a:t>myMainClass</a:t>
            </a:r>
            <a:r>
              <a:rPr lang="en-US" sz="2400">
                <a:solidFill>
                  <a:schemeClr val="folHlink"/>
                </a:solidFill>
                <a:latin typeface="Arial" pitchFamily="34" charset="0"/>
              </a:rPr>
              <a:t>) { </a:t>
            </a:r>
          </a:p>
          <a:p>
            <a:pPr marL="342900" indent="-342900">
              <a:lnSpc>
                <a:spcPct val="90000"/>
              </a:lnSpc>
              <a:spcBef>
                <a:spcPct val="20000"/>
              </a:spcBef>
              <a:buClr>
                <a:schemeClr val="folHlink"/>
              </a:buClr>
              <a:buSzPct val="60000"/>
              <a:buFont typeface="Wingdings" pitchFamily="2" charset="2"/>
              <a:buNone/>
            </a:pPr>
            <a:r>
              <a:rPr lang="en-US" sz="2400">
                <a:solidFill>
                  <a:schemeClr val="folHlink"/>
                </a:solidFill>
                <a:latin typeface="Arial" pitchFamily="34" charset="0"/>
              </a:rPr>
              <a:t>		listCount++; </a:t>
            </a:r>
          </a:p>
          <a:p>
            <a:pPr marL="342900" indent="-342900">
              <a:lnSpc>
                <a:spcPct val="90000"/>
              </a:lnSpc>
              <a:spcBef>
                <a:spcPct val="20000"/>
              </a:spcBef>
              <a:buClr>
                <a:schemeClr val="folHlink"/>
              </a:buClr>
              <a:buSzPct val="60000"/>
              <a:buFont typeface="Wingdings" pitchFamily="2" charset="2"/>
              <a:buNone/>
            </a:pPr>
            <a:r>
              <a:rPr lang="en-US" sz="2400">
                <a:solidFill>
                  <a:schemeClr val="folHlink"/>
                </a:solidFill>
                <a:latin typeface="Arial" pitchFamily="34" charset="0"/>
              </a:rPr>
              <a:t>		addNode(head, n);</a:t>
            </a:r>
          </a:p>
          <a:p>
            <a:pPr marL="342900" indent="-342900">
              <a:lnSpc>
                <a:spcPct val="90000"/>
              </a:lnSpc>
              <a:spcBef>
                <a:spcPct val="20000"/>
              </a:spcBef>
              <a:buClr>
                <a:schemeClr val="folHlink"/>
              </a:buClr>
              <a:buSzPct val="60000"/>
              <a:buFont typeface="Wingdings" pitchFamily="2" charset="2"/>
              <a:buNone/>
            </a:pPr>
            <a:r>
              <a:rPr lang="en-US" sz="2400">
                <a:solidFill>
                  <a:schemeClr val="folHlink"/>
                </a:solidFill>
                <a:latin typeface="Arial" pitchFamily="34" charset="0"/>
              </a:rPr>
              <a:t>	} </a:t>
            </a:r>
          </a:p>
          <a:p>
            <a:pPr marL="342900" indent="-342900">
              <a:lnSpc>
                <a:spcPct val="90000"/>
              </a:lnSpc>
              <a:spcBef>
                <a:spcPct val="20000"/>
              </a:spcBef>
              <a:buClr>
                <a:schemeClr val="folHlink"/>
              </a:buClr>
              <a:buSzPct val="60000"/>
              <a:buFont typeface="Wingdings" pitchFamily="2" charset="2"/>
              <a:buNone/>
            </a:pPr>
            <a:r>
              <a:rPr lang="en-US" sz="2400">
                <a:latin typeface="Arial" pitchFamily="34" charset="0"/>
              </a:rPr>
              <a:t>	display(head); 	</a:t>
            </a:r>
          </a:p>
          <a:p>
            <a:pPr marL="342900" indent="-342900">
              <a:lnSpc>
                <a:spcPct val="90000"/>
              </a:lnSpc>
              <a:spcBef>
                <a:spcPct val="20000"/>
              </a:spcBef>
              <a:buClr>
                <a:schemeClr val="folHlink"/>
              </a:buClr>
              <a:buSzPct val="60000"/>
              <a:buFont typeface="Wingdings" pitchFamily="2" charset="2"/>
              <a:buNone/>
            </a:pPr>
            <a:r>
              <a:rPr lang="en-US" sz="2400">
                <a:latin typeface="Arial" pitchFamily="34" charset="0"/>
              </a:rPr>
              <a:t>} </a:t>
            </a:r>
          </a:p>
        </p:txBody>
      </p:sp>
      <p:sp>
        <p:nvSpPr>
          <p:cNvPr id="31749" name="Rectangle 21"/>
          <p:cNvSpPr>
            <a:spLocks noChangeArrowheads="1"/>
          </p:cNvSpPr>
          <p:nvPr/>
        </p:nvSpPr>
        <p:spPr bwMode="auto">
          <a:xfrm>
            <a:off x="2286000" y="933450"/>
            <a:ext cx="5867400" cy="2678113"/>
          </a:xfrm>
          <a:prstGeom prst="rect">
            <a:avLst/>
          </a:prstGeom>
          <a:noFill/>
          <a:ln w="9525">
            <a:noFill/>
            <a:miter lim="800000"/>
            <a:headEnd/>
            <a:tailEnd/>
          </a:ln>
        </p:spPr>
        <p:txBody>
          <a:bodyPr>
            <a:spAutoFit/>
          </a:bodyPr>
          <a:lstStyle/>
          <a:p>
            <a:pPr marL="346075" indent="-346075" eaLnBrk="0" hangingPunct="0">
              <a:tabLst>
                <a:tab pos="692150" algn="l"/>
              </a:tabLst>
            </a:pPr>
            <a:r>
              <a:rPr lang="en-US" sz="2400" noProof="1">
                <a:latin typeface="Arial" pitchFamily="34" charset="0"/>
              </a:rPr>
              <a:t>public class </a:t>
            </a:r>
            <a:r>
              <a:rPr lang="en-US" sz="2400" b="1">
                <a:solidFill>
                  <a:srgbClr val="008000"/>
                </a:solidFill>
                <a:latin typeface="Arial" pitchFamily="34" charset="0"/>
              </a:rPr>
              <a:t>myM</a:t>
            </a:r>
            <a:r>
              <a:rPr lang="en-US" sz="2400" b="1" noProof="1">
                <a:solidFill>
                  <a:srgbClr val="008000"/>
                </a:solidFill>
                <a:latin typeface="Arial" pitchFamily="34" charset="0"/>
              </a:rPr>
              <a:t>ain</a:t>
            </a:r>
            <a:r>
              <a:rPr lang="en-US" sz="2400" b="1">
                <a:solidFill>
                  <a:srgbClr val="008000"/>
                </a:solidFill>
                <a:latin typeface="Arial" pitchFamily="34" charset="0"/>
              </a:rPr>
              <a:t>Class</a:t>
            </a:r>
            <a:r>
              <a:rPr lang="en-US" sz="2400" noProof="1">
                <a:latin typeface="Arial" pitchFamily="34" charset="0"/>
              </a:rPr>
              <a:t> {</a:t>
            </a:r>
          </a:p>
          <a:p>
            <a:pPr marL="346075" indent="-346075" eaLnBrk="0" hangingPunct="0">
              <a:tabLst>
                <a:tab pos="692150" algn="l"/>
              </a:tabLst>
            </a:pPr>
            <a:r>
              <a:rPr lang="en-US" sz="2400" noProof="1">
                <a:latin typeface="Arial" pitchFamily="34" charset="0"/>
              </a:rPr>
              <a:t>	public static void main(String[</a:t>
            </a:r>
            <a:r>
              <a:rPr lang="en-US" sz="2400">
                <a:latin typeface="Arial" pitchFamily="34" charset="0"/>
              </a:rPr>
              <a:t> </a:t>
            </a:r>
            <a:r>
              <a:rPr lang="en-US" sz="2400" noProof="1">
                <a:latin typeface="Arial" pitchFamily="34" charset="0"/>
              </a:rPr>
              <a:t>] args)</a:t>
            </a:r>
            <a:r>
              <a:rPr lang="en-US" sz="2400">
                <a:latin typeface="Arial" pitchFamily="34" charset="0"/>
              </a:rPr>
              <a:t> </a:t>
            </a:r>
            <a:r>
              <a:rPr lang="en-US" sz="2400" noProof="1">
                <a:latin typeface="Arial" pitchFamily="34" charset="0"/>
              </a:rPr>
              <a:t>{</a:t>
            </a:r>
            <a:endParaRPr lang="en-US" sz="2400">
              <a:latin typeface="Arial" pitchFamily="34" charset="0"/>
            </a:endParaRPr>
          </a:p>
          <a:p>
            <a:pPr marL="346075" indent="-346075" eaLnBrk="0" hangingPunct="0">
              <a:tabLst>
                <a:tab pos="692150" algn="l"/>
              </a:tabLst>
            </a:pPr>
            <a:r>
              <a:rPr lang="en-US" sz="2400">
                <a:latin typeface="Arial" pitchFamily="34" charset="0"/>
              </a:rPr>
              <a:t>		node </a:t>
            </a:r>
            <a:r>
              <a:rPr lang="en-US" sz="2400">
                <a:solidFill>
                  <a:schemeClr val="folHlink"/>
                </a:solidFill>
                <a:latin typeface="Arial" pitchFamily="34" charset="0"/>
              </a:rPr>
              <a:t>head</a:t>
            </a:r>
            <a:r>
              <a:rPr lang="en-US" sz="2400">
                <a:latin typeface="Arial" pitchFamily="34" charset="0"/>
              </a:rPr>
              <a:t>;</a:t>
            </a:r>
          </a:p>
          <a:p>
            <a:pPr marL="346075" indent="-346075" eaLnBrk="0" hangingPunct="0">
              <a:tabLst>
                <a:tab pos="692150" algn="l"/>
              </a:tabLst>
            </a:pPr>
            <a:r>
              <a:rPr lang="en-US" sz="2400">
                <a:latin typeface="Arial" pitchFamily="34" charset="0"/>
              </a:rPr>
              <a:t>		public static </a:t>
            </a:r>
            <a:r>
              <a:rPr lang="en-US" sz="2400">
                <a:solidFill>
                  <a:schemeClr val="folHlink"/>
                </a:solidFill>
                <a:latin typeface="Arial" pitchFamily="34" charset="0"/>
              </a:rPr>
              <a:t>listCount</a:t>
            </a:r>
            <a:r>
              <a:rPr lang="en-US" sz="2400">
                <a:latin typeface="Arial" pitchFamily="34" charset="0"/>
              </a:rPr>
              <a:t> = 0;</a:t>
            </a:r>
          </a:p>
          <a:p>
            <a:pPr marL="346075" indent="-346075" eaLnBrk="0" hangingPunct="0">
              <a:tabLst>
                <a:tab pos="692150" algn="l"/>
              </a:tabLst>
            </a:pPr>
            <a:r>
              <a:rPr lang="en-US" sz="2400">
                <a:latin typeface="Arial" pitchFamily="34" charset="0"/>
              </a:rPr>
              <a:t>		…</a:t>
            </a:r>
          </a:p>
          <a:p>
            <a:pPr marL="346075" indent="-346075" eaLnBrk="0" hangingPunct="0">
              <a:tabLst>
                <a:tab pos="692150" algn="l"/>
              </a:tabLst>
            </a:pPr>
            <a:r>
              <a:rPr lang="en-US" sz="2400">
                <a:latin typeface="Arial" pitchFamily="34" charset="0"/>
              </a:rPr>
              <a:t>	}</a:t>
            </a:r>
          </a:p>
          <a:p>
            <a:pPr marL="346075" indent="-346075" eaLnBrk="0" hangingPunct="0">
              <a:tabLst>
                <a:tab pos="692150" algn="l"/>
              </a:tabLst>
            </a:pPr>
            <a:r>
              <a:rPr lang="en-US" sz="2400">
                <a:latin typeface="Arial" pitchFamily="34" charset="0"/>
              </a:rPr>
              <a:t>}</a:t>
            </a:r>
            <a:endParaRPr lang="en-US" sz="2400" noProof="1">
              <a:latin typeface="Arial" pitchFamily="34" charset="0"/>
            </a:endParaRPr>
          </a:p>
        </p:txBody>
      </p:sp>
      <p:sp>
        <p:nvSpPr>
          <p:cNvPr id="6" name="AutoShape 20"/>
          <p:cNvSpPr>
            <a:spLocks noChangeArrowheads="1"/>
          </p:cNvSpPr>
          <p:nvPr/>
        </p:nvSpPr>
        <p:spPr bwMode="auto">
          <a:xfrm>
            <a:off x="5638800" y="5638800"/>
            <a:ext cx="2895600" cy="1066800"/>
          </a:xfrm>
          <a:prstGeom prst="wedgeRoundRectCallout">
            <a:avLst>
              <a:gd name="adj1" fmla="val -52181"/>
              <a:gd name="adj2" fmla="val -137009"/>
              <a:gd name="adj3" fmla="val 16667"/>
            </a:avLst>
          </a:prstGeom>
          <a:solidFill>
            <a:schemeClr val="bg1"/>
          </a:solidFill>
          <a:ln w="9525">
            <a:solidFill>
              <a:schemeClr val="tx1"/>
            </a:solidFill>
            <a:miter lim="800000"/>
            <a:headEnd/>
            <a:tailEnd/>
          </a:ln>
        </p:spPr>
        <p:txBody>
          <a:bodyPr/>
          <a:lstStyle/>
          <a:p>
            <a:pPr algn="ctr" eaLnBrk="0" hangingPunct="0"/>
            <a:r>
              <a:rPr lang="en-US"/>
              <a:t>The statement will lock the myMainClass and the static variable listCount.</a:t>
            </a:r>
          </a:p>
        </p:txBody>
      </p:sp>
    </p:spTree>
    <p:extLst>
      <p:ext uri="{BB962C8B-B14F-4D97-AF65-F5344CB8AC3E}">
        <p14:creationId xmlns:p14="http://schemas.microsoft.com/office/powerpoint/2010/main" val="4451573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p:txBody>
          <a:bodyPr/>
          <a:lstStyle/>
          <a:p>
            <a:pPr>
              <a:defRPr/>
            </a:pPr>
            <a:fld id="{8C8E54FD-9375-44EB-B449-538CA53ECF7E}" type="slidenum">
              <a:rPr lang="en-US" smtClean="0"/>
              <a:pPr>
                <a:defRPr/>
              </a:pPr>
              <a:t>177</a:t>
            </a:fld>
            <a:endParaRPr lang="en-US"/>
          </a:p>
        </p:txBody>
      </p:sp>
      <p:sp>
        <p:nvSpPr>
          <p:cNvPr id="32771" name="Rectangle 2"/>
          <p:cNvSpPr>
            <a:spLocks noGrp="1" noChangeArrowheads="1"/>
          </p:cNvSpPr>
          <p:nvPr>
            <p:ph type="title"/>
          </p:nvPr>
        </p:nvSpPr>
        <p:spPr/>
        <p:txBody>
          <a:bodyPr/>
          <a:lstStyle/>
          <a:p>
            <a:pPr eaLnBrk="1" hangingPunct="1"/>
            <a:r>
              <a:rPr lang="en-US" dirty="0"/>
              <a:t>Refined Synchronized Statements</a:t>
            </a:r>
          </a:p>
        </p:txBody>
      </p:sp>
      <p:sp>
        <p:nvSpPr>
          <p:cNvPr id="32772" name="Rectangle 3"/>
          <p:cNvSpPr>
            <a:spLocks noGrp="1" noChangeArrowheads="1"/>
          </p:cNvSpPr>
          <p:nvPr>
            <p:ph type="body" idx="1"/>
          </p:nvPr>
        </p:nvSpPr>
        <p:spPr>
          <a:xfrm>
            <a:off x="685800" y="1143000"/>
            <a:ext cx="7620000" cy="3657600"/>
          </a:xfrm>
        </p:spPr>
        <p:txBody>
          <a:bodyPr/>
          <a:lstStyle/>
          <a:p>
            <a:pPr eaLnBrk="1" hangingPunct="1">
              <a:lnSpc>
                <a:spcPct val="90000"/>
              </a:lnSpc>
              <a:buFont typeface="Wingdings" pitchFamily="2" charset="2"/>
              <a:buNone/>
            </a:pPr>
            <a:r>
              <a:rPr lang="en-US" sz="2000">
                <a:latin typeface="Arial" pitchFamily="34" charset="0"/>
              </a:rPr>
              <a:t>public void insertNode(String name) { </a:t>
            </a:r>
          </a:p>
          <a:p>
            <a:pPr eaLnBrk="1" hangingPunct="1">
              <a:lnSpc>
                <a:spcPct val="90000"/>
              </a:lnSpc>
              <a:buFont typeface="Wingdings" pitchFamily="2" charset="2"/>
              <a:buNone/>
            </a:pPr>
            <a:r>
              <a:rPr lang="en-US" sz="2000">
                <a:latin typeface="Arial" pitchFamily="34" charset="0"/>
              </a:rPr>
              <a:t>	node n = new node(name);</a:t>
            </a:r>
          </a:p>
          <a:p>
            <a:pPr eaLnBrk="1" hangingPunct="1">
              <a:lnSpc>
                <a:spcPct val="90000"/>
              </a:lnSpc>
              <a:buFont typeface="Wingdings" pitchFamily="2" charset="2"/>
              <a:buNone/>
            </a:pPr>
            <a:r>
              <a:rPr lang="en-US" sz="2000">
                <a:latin typeface="Arial" pitchFamily="34" charset="0"/>
              </a:rPr>
              <a:t>	</a:t>
            </a:r>
            <a:r>
              <a:rPr lang="en-US" sz="2000">
                <a:solidFill>
                  <a:schemeClr val="folHlink"/>
                </a:solidFill>
                <a:latin typeface="Arial" pitchFamily="34" charset="0"/>
              </a:rPr>
              <a:t>synchronized(</a:t>
            </a:r>
            <a:r>
              <a:rPr lang="en-US" sz="2000" b="1">
                <a:solidFill>
                  <a:srgbClr val="008000"/>
                </a:solidFill>
                <a:latin typeface="Arial" pitchFamily="34" charset="0"/>
              </a:rPr>
              <a:t>myMainClass</a:t>
            </a:r>
            <a:r>
              <a:rPr lang="en-US" sz="2000">
                <a:solidFill>
                  <a:schemeClr val="folHlink"/>
                </a:solidFill>
                <a:latin typeface="Arial" pitchFamily="34" charset="0"/>
              </a:rPr>
              <a:t>) { </a:t>
            </a:r>
          </a:p>
          <a:p>
            <a:pPr eaLnBrk="1" hangingPunct="1">
              <a:lnSpc>
                <a:spcPct val="90000"/>
              </a:lnSpc>
              <a:buFont typeface="Wingdings" pitchFamily="2" charset="2"/>
              <a:buNone/>
            </a:pPr>
            <a:r>
              <a:rPr lang="en-US" sz="2000">
                <a:solidFill>
                  <a:schemeClr val="folHlink"/>
                </a:solidFill>
                <a:latin typeface="Arial" pitchFamily="34" charset="0"/>
              </a:rPr>
              <a:t>		listCount++; </a:t>
            </a:r>
          </a:p>
          <a:p>
            <a:pPr eaLnBrk="1" hangingPunct="1">
              <a:lnSpc>
                <a:spcPct val="90000"/>
              </a:lnSpc>
              <a:buFont typeface="Wingdings" pitchFamily="2" charset="2"/>
              <a:buNone/>
            </a:pPr>
            <a:r>
              <a:rPr lang="en-US" sz="2000">
                <a:solidFill>
                  <a:schemeClr val="folHlink"/>
                </a:solidFill>
                <a:latin typeface="Arial" pitchFamily="34" charset="0"/>
              </a:rPr>
              <a:t>	}</a:t>
            </a:r>
          </a:p>
          <a:p>
            <a:pPr eaLnBrk="1" hangingPunct="1">
              <a:lnSpc>
                <a:spcPct val="90000"/>
              </a:lnSpc>
              <a:buFont typeface="Wingdings" pitchFamily="2" charset="2"/>
              <a:buNone/>
            </a:pPr>
            <a:r>
              <a:rPr lang="en-US" sz="2000">
                <a:solidFill>
                  <a:schemeClr val="folHlink"/>
                </a:solidFill>
                <a:latin typeface="Arial" pitchFamily="34" charset="0"/>
              </a:rPr>
              <a:t>	synchronized(</a:t>
            </a:r>
            <a:r>
              <a:rPr lang="en-US" sz="2000" b="1">
                <a:solidFill>
                  <a:srgbClr val="008000"/>
                </a:solidFill>
                <a:latin typeface="Arial" pitchFamily="34" charset="0"/>
              </a:rPr>
              <a:t>myMainClass</a:t>
            </a:r>
            <a:r>
              <a:rPr lang="en-US" sz="2000">
                <a:solidFill>
                  <a:schemeClr val="folHlink"/>
                </a:solidFill>
                <a:latin typeface="Arial" pitchFamily="34" charset="0"/>
              </a:rPr>
              <a:t>) { </a:t>
            </a:r>
          </a:p>
          <a:p>
            <a:pPr eaLnBrk="1" hangingPunct="1">
              <a:lnSpc>
                <a:spcPct val="90000"/>
              </a:lnSpc>
              <a:buFont typeface="Wingdings" pitchFamily="2" charset="2"/>
              <a:buNone/>
            </a:pPr>
            <a:r>
              <a:rPr lang="en-US" sz="2000">
                <a:solidFill>
                  <a:schemeClr val="folHlink"/>
                </a:solidFill>
                <a:latin typeface="Arial" pitchFamily="34" charset="0"/>
              </a:rPr>
              <a:t>		addNode(head, n);</a:t>
            </a:r>
          </a:p>
          <a:p>
            <a:pPr eaLnBrk="1" hangingPunct="1">
              <a:lnSpc>
                <a:spcPct val="90000"/>
              </a:lnSpc>
              <a:buFont typeface="Wingdings" pitchFamily="2" charset="2"/>
              <a:buNone/>
            </a:pPr>
            <a:r>
              <a:rPr lang="en-US" sz="2000">
                <a:solidFill>
                  <a:schemeClr val="folHlink"/>
                </a:solidFill>
                <a:latin typeface="Arial" pitchFamily="34" charset="0"/>
              </a:rPr>
              <a:t>	} </a:t>
            </a:r>
          </a:p>
          <a:p>
            <a:pPr eaLnBrk="1" hangingPunct="1">
              <a:lnSpc>
                <a:spcPct val="90000"/>
              </a:lnSpc>
              <a:buFont typeface="Wingdings" pitchFamily="2" charset="2"/>
              <a:buNone/>
            </a:pPr>
            <a:r>
              <a:rPr lang="en-US" sz="2000">
                <a:latin typeface="Arial" pitchFamily="34" charset="0"/>
              </a:rPr>
              <a:t>	display(head); 	</a:t>
            </a:r>
          </a:p>
          <a:p>
            <a:pPr eaLnBrk="1" hangingPunct="1">
              <a:lnSpc>
                <a:spcPct val="90000"/>
              </a:lnSpc>
              <a:buFont typeface="Wingdings" pitchFamily="2" charset="2"/>
              <a:buNone/>
            </a:pPr>
            <a:r>
              <a:rPr lang="en-US" sz="2000">
                <a:latin typeface="Arial" pitchFamily="34" charset="0"/>
              </a:rPr>
              <a:t>} </a:t>
            </a:r>
          </a:p>
        </p:txBody>
      </p:sp>
      <p:sp>
        <p:nvSpPr>
          <p:cNvPr id="32773" name="Text Box 4"/>
          <p:cNvSpPr txBox="1">
            <a:spLocks noChangeArrowheads="1"/>
          </p:cNvSpPr>
          <p:nvPr/>
        </p:nvSpPr>
        <p:spPr bwMode="auto">
          <a:xfrm>
            <a:off x="593725" y="4838700"/>
            <a:ext cx="8093075" cy="1187450"/>
          </a:xfrm>
          <a:prstGeom prst="rect">
            <a:avLst/>
          </a:prstGeom>
          <a:noFill/>
          <a:ln w="9525">
            <a:noFill/>
            <a:miter lim="800000"/>
            <a:headEnd/>
            <a:tailEnd/>
          </a:ln>
        </p:spPr>
        <p:txBody>
          <a:bodyPr>
            <a:spAutoFit/>
          </a:bodyPr>
          <a:lstStyle/>
          <a:p>
            <a:pPr eaLnBrk="0" hangingPunct="0"/>
            <a:r>
              <a:rPr lang="en-US" sz="2400"/>
              <a:t>This implementation will allow listCount and head to be accessed simultaneously, while preventing each variable being accessed simultaneously </a:t>
            </a:r>
          </a:p>
        </p:txBody>
      </p:sp>
      <p:sp>
        <p:nvSpPr>
          <p:cNvPr id="2" name="Rectangle 1"/>
          <p:cNvSpPr/>
          <p:nvPr/>
        </p:nvSpPr>
        <p:spPr bwMode="auto">
          <a:xfrm>
            <a:off x="5029200" y="1828800"/>
            <a:ext cx="4038600" cy="2636520"/>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r>
              <a:rPr kumimoji="0" lang="en-US" sz="2400" b="0" i="0" u="none" strike="noStrike" cap="none" normalizeH="0" baseline="0" dirty="0">
                <a:ln>
                  <a:noFill/>
                </a:ln>
                <a:solidFill>
                  <a:schemeClr val="tx1"/>
                </a:solidFill>
                <a:effectLst/>
              </a:rPr>
              <a:t>Next Lecture: </a:t>
            </a:r>
          </a:p>
          <a:p>
            <a:pPr algn="ctr" eaLnBrk="0" hangingPunct="0"/>
            <a:r>
              <a:rPr kumimoji="0" lang="en-US" sz="2400" b="0" i="0" u="none" strike="noStrike" cap="none" normalizeH="0" baseline="0" dirty="0">
                <a:ln>
                  <a:noFill/>
                </a:ln>
                <a:solidFill>
                  <a:schemeClr val="tx1"/>
                </a:solidFill>
                <a:effectLst/>
              </a:rPr>
              <a:t>Multithreading in C#.</a:t>
            </a:r>
          </a:p>
          <a:p>
            <a:pPr eaLnBrk="0" hangingPunct="0"/>
            <a:r>
              <a:rPr kumimoji="0" lang="en-US" sz="2400" b="0" i="0" u="none" strike="noStrike" cap="none" normalizeH="0" baseline="0" dirty="0">
                <a:ln>
                  <a:noFill/>
                </a:ln>
                <a:solidFill>
                  <a:schemeClr val="tx1"/>
                </a:solidFill>
                <a:effectLst/>
                <a:highlight>
                  <a:srgbClr val="FFFF00"/>
                </a:highlight>
              </a:rPr>
              <a:t>C# does not support method synchronization. You</a:t>
            </a:r>
            <a:r>
              <a:rPr kumimoji="0" lang="en-US" sz="2400" b="0" i="0" u="none" strike="noStrike" cap="none" normalizeH="0" dirty="0">
                <a:ln>
                  <a:noFill/>
                </a:ln>
                <a:solidFill>
                  <a:schemeClr val="tx1"/>
                </a:solidFill>
                <a:effectLst/>
                <a:highlight>
                  <a:srgbClr val="FFFF00"/>
                </a:highlight>
              </a:rPr>
              <a:t> must use statement </a:t>
            </a:r>
            <a:r>
              <a:rPr lang="en-US" sz="2400" dirty="0">
                <a:highlight>
                  <a:srgbClr val="FFFF00"/>
                </a:highlight>
              </a:rPr>
              <a:t>synchronization. </a:t>
            </a:r>
            <a:r>
              <a:rPr lang="en-US" sz="2400" dirty="0"/>
              <a:t>We will learn more in the next lecture.</a:t>
            </a:r>
            <a:r>
              <a:rPr kumimoji="0" lang="en-US" sz="2400" b="0" i="0" u="none" strike="noStrike" cap="none" normalizeH="0" dirty="0">
                <a:ln>
                  <a:noFill/>
                </a:ln>
                <a:solidFill>
                  <a:schemeClr val="tx1"/>
                </a:solidFill>
                <a:effectLst/>
              </a:rPr>
              <a:t> </a:t>
            </a:r>
            <a:endParaRPr kumimoji="0" lang="en-US"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024847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2368-262B-CFD2-736B-3E0424EA4391}"/>
              </a:ext>
            </a:extLst>
          </p:cNvPr>
          <p:cNvSpPr>
            <a:spLocks noGrp="1"/>
          </p:cNvSpPr>
          <p:nvPr>
            <p:ph type="title"/>
          </p:nvPr>
        </p:nvSpPr>
        <p:spPr>
          <a:xfrm>
            <a:off x="798512" y="76200"/>
            <a:ext cx="8269288" cy="623888"/>
          </a:xfrm>
        </p:spPr>
        <p:txBody>
          <a:bodyPr/>
          <a:lstStyle/>
          <a:p>
            <a:pPr algn="ctr"/>
            <a:r>
              <a:rPr lang="en-US" dirty="0"/>
              <a:t>Multithreading in </a:t>
            </a:r>
            <a:r>
              <a:rPr lang="en-US" dirty="0">
                <a:solidFill>
                  <a:srgbClr val="C00000"/>
                </a:solidFill>
              </a:rPr>
              <a:t>Python</a:t>
            </a:r>
            <a:r>
              <a:rPr lang="en-US" dirty="0"/>
              <a:t>: A Simple Example</a:t>
            </a:r>
          </a:p>
        </p:txBody>
      </p:sp>
      <p:sp>
        <p:nvSpPr>
          <p:cNvPr id="3" name="Content Placeholder 2">
            <a:extLst>
              <a:ext uri="{FF2B5EF4-FFF2-40B4-BE49-F238E27FC236}">
                <a16:creationId xmlns:a16="http://schemas.microsoft.com/office/drawing/2014/main" id="{F3856BC8-5741-7322-D237-19D6B74B1AFF}"/>
              </a:ext>
            </a:extLst>
          </p:cNvPr>
          <p:cNvSpPr>
            <a:spLocks noGrp="1"/>
          </p:cNvSpPr>
          <p:nvPr>
            <p:ph idx="1"/>
          </p:nvPr>
        </p:nvSpPr>
        <p:spPr>
          <a:xfrm>
            <a:off x="381000" y="1524000"/>
            <a:ext cx="8534400" cy="4608513"/>
          </a:xfrm>
        </p:spPr>
        <p:txBody>
          <a:bodyPr/>
          <a:lstStyle/>
          <a:p>
            <a:pPr marL="0" indent="0">
              <a:buNone/>
            </a:pPr>
            <a:r>
              <a:rPr lang="en-US" sz="2000" dirty="0">
                <a:solidFill>
                  <a:srgbClr val="0000FF"/>
                </a:solidFill>
                <a:latin typeface="Cascadia Mono" panose="020B0609020000020004" pitchFamily="49" charset="0"/>
              </a:rPr>
              <a:t>import</a:t>
            </a:r>
            <a:r>
              <a:rPr lang="en-US" sz="2000" dirty="0">
                <a:solidFill>
                  <a:srgbClr val="000000"/>
                </a:solidFill>
                <a:latin typeface="Cascadia Mono" panose="020B0609020000020004" pitchFamily="49" charset="0"/>
              </a:rPr>
              <a:t> logging </a:t>
            </a:r>
          </a:p>
          <a:p>
            <a:pPr marL="0" indent="0">
              <a:buNone/>
            </a:pPr>
            <a:r>
              <a:rPr lang="en-US" sz="2000" dirty="0">
                <a:solidFill>
                  <a:srgbClr val="008000"/>
                </a:solidFill>
                <a:latin typeface="Cascadia Mono" panose="020B0609020000020004" pitchFamily="49" charset="0"/>
              </a:rPr>
              <a:t># Logging is a means of tracking event occurrences</a:t>
            </a:r>
          </a:p>
          <a:p>
            <a:pPr marL="0" indent="0">
              <a:buNone/>
            </a:pPr>
            <a:r>
              <a:rPr lang="en-US" sz="2000" dirty="0">
                <a:solidFill>
                  <a:srgbClr val="0000FF"/>
                </a:solidFill>
                <a:latin typeface="Cascadia Mono" panose="020B0609020000020004" pitchFamily="49" charset="0"/>
              </a:rPr>
              <a:t>import</a:t>
            </a:r>
            <a:r>
              <a:rPr lang="en-US" sz="2000" dirty="0">
                <a:solidFill>
                  <a:srgbClr val="000000"/>
                </a:solidFill>
                <a:latin typeface="Cascadia Mono" panose="020B0609020000020004" pitchFamily="49" charset="0"/>
              </a:rPr>
              <a:t> threading</a:t>
            </a:r>
          </a:p>
          <a:p>
            <a:pPr marL="0" indent="0">
              <a:buNone/>
            </a:pPr>
            <a:r>
              <a:rPr lang="en-US" sz="2000" dirty="0">
                <a:solidFill>
                  <a:srgbClr val="0000FF"/>
                </a:solidFill>
                <a:latin typeface="Cascadia Mono" panose="020B0609020000020004" pitchFamily="49" charset="0"/>
              </a:rPr>
              <a:t>import</a:t>
            </a:r>
            <a:r>
              <a:rPr lang="en-US" sz="2000" dirty="0">
                <a:solidFill>
                  <a:srgbClr val="000000"/>
                </a:solidFill>
                <a:latin typeface="Cascadia Mono" panose="020B0609020000020004" pitchFamily="49" charset="0"/>
              </a:rPr>
              <a:t> time</a:t>
            </a:r>
          </a:p>
          <a:p>
            <a:pPr marL="0" indent="0">
              <a:buNone/>
            </a:pPr>
            <a:r>
              <a:rPr lang="en-US" sz="2000" dirty="0">
                <a:solidFill>
                  <a:srgbClr val="0000FF"/>
                </a:solidFill>
                <a:latin typeface="Cascadia Mono" panose="020B0609020000020004" pitchFamily="49" charset="0"/>
              </a:rPr>
              <a:t>from</a:t>
            </a:r>
            <a:r>
              <a:rPr lang="en-US" sz="2000" dirty="0">
                <a:solidFill>
                  <a:srgbClr val="000000"/>
                </a:solidFill>
                <a:latin typeface="Cascadia Mono" panose="020B0609020000020004" pitchFamily="49" charset="0"/>
              </a:rPr>
              <a:t> datetime </a:t>
            </a:r>
            <a:r>
              <a:rPr lang="en-US" sz="2000" dirty="0">
                <a:solidFill>
                  <a:srgbClr val="0000FF"/>
                </a:solidFill>
                <a:latin typeface="Cascadia Mono" panose="020B0609020000020004" pitchFamily="49" charset="0"/>
              </a:rPr>
              <a:t>import</a:t>
            </a:r>
            <a:r>
              <a:rPr lang="en-US" sz="2000" dirty="0">
                <a:solidFill>
                  <a:srgbClr val="000000"/>
                </a:solidFill>
                <a:latin typeface="Cascadia Mono" panose="020B0609020000020004" pitchFamily="49" charset="0"/>
              </a:rPr>
              <a:t> </a:t>
            </a:r>
            <a:r>
              <a:rPr lang="en-US" sz="2000" dirty="0">
                <a:solidFill>
                  <a:srgbClr val="2B91AF"/>
                </a:solidFill>
                <a:latin typeface="Cascadia Mono" panose="020B0609020000020004" pitchFamily="49" charset="0"/>
              </a:rPr>
              <a:t>datetime</a:t>
            </a:r>
            <a:endParaRPr lang="en-US" sz="2000" dirty="0">
              <a:solidFill>
                <a:srgbClr val="000000"/>
              </a:solidFill>
              <a:latin typeface="Cascadia Mono" panose="020B0609020000020004" pitchFamily="49" charset="0"/>
            </a:endParaRPr>
          </a:p>
          <a:p>
            <a:pPr marL="0" indent="0">
              <a:buNone/>
            </a:pPr>
            <a:r>
              <a:rPr lang="en-US" sz="2000" dirty="0">
                <a:solidFill>
                  <a:srgbClr val="0000FF"/>
                </a:solidFill>
                <a:latin typeface="Cascadia Mono" panose="020B0609020000020004" pitchFamily="49" charset="0"/>
              </a:rPr>
              <a:t>import</a:t>
            </a:r>
            <a:r>
              <a:rPr lang="en-US" sz="2000" dirty="0">
                <a:solidFill>
                  <a:srgbClr val="000000"/>
                </a:solidFill>
                <a:latin typeface="Cascadia Mono" panose="020B0609020000020004" pitchFamily="49" charset="0"/>
              </a:rPr>
              <a:t> random</a:t>
            </a:r>
          </a:p>
          <a:p>
            <a:pPr marL="0" indent="0">
              <a:buNone/>
            </a:pPr>
            <a:endParaRPr lang="en-US" sz="2000" dirty="0">
              <a:solidFill>
                <a:srgbClr val="000000"/>
              </a:solidFill>
              <a:latin typeface="Cascadia Mono" panose="020B0609020000020004" pitchFamily="49" charset="0"/>
            </a:endParaRPr>
          </a:p>
          <a:p>
            <a:pPr marL="0" indent="0">
              <a:buNone/>
            </a:pPr>
            <a:r>
              <a:rPr lang="en-US" sz="2000" dirty="0">
                <a:solidFill>
                  <a:srgbClr val="008000"/>
                </a:solidFill>
                <a:latin typeface="Cascadia Mono" panose="020B0609020000020004" pitchFamily="49" charset="0"/>
              </a:rPr>
              <a:t># Global variables</a:t>
            </a:r>
          </a:p>
          <a:p>
            <a:pPr marL="0" indent="0">
              <a:buNone/>
            </a:pPr>
            <a:r>
              <a:rPr lang="en-US" sz="2000" dirty="0">
                <a:solidFill>
                  <a:srgbClr val="000000"/>
                </a:solidFill>
                <a:latin typeface="Cascadia Mono" panose="020B0609020000020004" pitchFamily="49" charset="0"/>
              </a:rPr>
              <a:t>writeable = </a:t>
            </a:r>
            <a:r>
              <a:rPr lang="en-US" sz="2000" dirty="0">
                <a:solidFill>
                  <a:srgbClr val="0000FF"/>
                </a:solidFill>
                <a:latin typeface="Cascadia Mono" panose="020B0609020000020004" pitchFamily="49" charset="0"/>
              </a:rPr>
              <a:t>True</a:t>
            </a:r>
            <a:endParaRPr lang="en-US" sz="2000" dirty="0">
              <a:solidFill>
                <a:srgbClr val="000000"/>
              </a:solidFill>
              <a:latin typeface="Cascadia Mono" panose="020B0609020000020004" pitchFamily="49" charset="0"/>
            </a:endParaRPr>
          </a:p>
          <a:p>
            <a:pPr marL="0" indent="0">
              <a:buNone/>
            </a:pPr>
            <a:r>
              <a:rPr lang="en-US" sz="2000" dirty="0" err="1">
                <a:solidFill>
                  <a:srgbClr val="000000"/>
                </a:solidFill>
                <a:latin typeface="Cascadia Mono" panose="020B0609020000020004" pitchFamily="49" charset="0"/>
              </a:rPr>
              <a:t>bufferCell</a:t>
            </a:r>
            <a:r>
              <a:rPr lang="en-US" sz="2000" dirty="0">
                <a:solidFill>
                  <a:srgbClr val="000000"/>
                </a:solidFill>
                <a:latin typeface="Cascadia Mono" panose="020B0609020000020004" pitchFamily="49" charset="0"/>
              </a:rPr>
              <a:t> = 0</a:t>
            </a:r>
          </a:p>
          <a:p>
            <a:pPr marL="0" indent="0">
              <a:buNone/>
            </a:pPr>
            <a:r>
              <a:rPr lang="en-US" sz="2000" dirty="0">
                <a:solidFill>
                  <a:srgbClr val="000000"/>
                </a:solidFill>
                <a:latin typeface="Cascadia Mono" panose="020B0609020000020004" pitchFamily="49" charset="0"/>
              </a:rPr>
              <a:t>t = </a:t>
            </a:r>
            <a:r>
              <a:rPr lang="en-US" sz="2000" dirty="0" err="1">
                <a:solidFill>
                  <a:srgbClr val="000000"/>
                </a:solidFill>
                <a:latin typeface="Cascadia Mono" panose="020B0609020000020004" pitchFamily="49" charset="0"/>
              </a:rPr>
              <a:t>time.</a:t>
            </a:r>
            <a:r>
              <a:rPr lang="en-US" sz="2000" dirty="0" err="1">
                <a:solidFill>
                  <a:srgbClr val="2B91AF"/>
                </a:solidFill>
                <a:latin typeface="Cascadia Mono" panose="020B0609020000020004" pitchFamily="49" charset="0"/>
              </a:rPr>
              <a:t>time</a:t>
            </a:r>
            <a:r>
              <a:rPr lang="en-US" sz="2000" dirty="0">
                <a:solidFill>
                  <a:srgbClr val="000000"/>
                </a:solidFill>
                <a:latin typeface="Cascadia Mono" panose="020B0609020000020004" pitchFamily="49" charset="0"/>
              </a:rPr>
              <a:t>() </a:t>
            </a:r>
          </a:p>
          <a:p>
            <a:pPr marL="0" indent="0">
              <a:buNone/>
            </a:pPr>
            <a:r>
              <a:rPr lang="en-US" sz="2000" dirty="0">
                <a:solidFill>
                  <a:srgbClr val="008000"/>
                </a:solidFill>
                <a:latin typeface="Cascadia Mono" panose="020B0609020000020004" pitchFamily="49" charset="0"/>
              </a:rPr>
              <a:t># get current time in seconds since epoch as a float number</a:t>
            </a:r>
          </a:p>
          <a:p>
            <a:pPr marL="0" indent="0">
              <a:buNone/>
            </a:pPr>
            <a:endParaRPr lang="en-US" sz="3200" dirty="0"/>
          </a:p>
        </p:txBody>
      </p:sp>
      <p:sp>
        <p:nvSpPr>
          <p:cNvPr id="4" name="Slide Number Placeholder 3">
            <a:extLst>
              <a:ext uri="{FF2B5EF4-FFF2-40B4-BE49-F238E27FC236}">
                <a16:creationId xmlns:a16="http://schemas.microsoft.com/office/drawing/2014/main" id="{2A3DD8B0-D6B0-1F01-4C03-09B6F79EBEC8}"/>
              </a:ext>
            </a:extLst>
          </p:cNvPr>
          <p:cNvSpPr>
            <a:spLocks noGrp="1"/>
          </p:cNvSpPr>
          <p:nvPr>
            <p:ph type="sldNum" sz="quarter" idx="12"/>
          </p:nvPr>
        </p:nvSpPr>
        <p:spPr/>
        <p:txBody>
          <a:bodyPr/>
          <a:lstStyle/>
          <a:p>
            <a:pPr>
              <a:defRPr/>
            </a:pPr>
            <a:fld id="{6163B593-57A1-4DE8-BABA-1568C9F62B67}" type="slidenum">
              <a:rPr lang="en-US" smtClean="0"/>
              <a:pPr>
                <a:defRPr/>
              </a:pPr>
              <a:t>178</a:t>
            </a:fld>
            <a:endParaRPr lang="en-US"/>
          </a:p>
        </p:txBody>
      </p:sp>
    </p:spTree>
    <p:extLst>
      <p:ext uri="{BB962C8B-B14F-4D97-AF65-F5344CB8AC3E}">
        <p14:creationId xmlns:p14="http://schemas.microsoft.com/office/powerpoint/2010/main" val="295862638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2368-262B-CFD2-736B-3E0424EA4391}"/>
              </a:ext>
            </a:extLst>
          </p:cNvPr>
          <p:cNvSpPr>
            <a:spLocks noGrp="1"/>
          </p:cNvSpPr>
          <p:nvPr>
            <p:ph type="title"/>
          </p:nvPr>
        </p:nvSpPr>
        <p:spPr>
          <a:xfrm>
            <a:off x="798512" y="76200"/>
            <a:ext cx="8269288" cy="623888"/>
          </a:xfrm>
        </p:spPr>
        <p:txBody>
          <a:bodyPr/>
          <a:lstStyle/>
          <a:p>
            <a:pPr algn="ctr"/>
            <a:r>
              <a:rPr lang="en-US" dirty="0"/>
              <a:t>Multithreading in Python: Producer</a:t>
            </a:r>
          </a:p>
        </p:txBody>
      </p:sp>
      <p:sp>
        <p:nvSpPr>
          <p:cNvPr id="3" name="Content Placeholder 2">
            <a:extLst>
              <a:ext uri="{FF2B5EF4-FFF2-40B4-BE49-F238E27FC236}">
                <a16:creationId xmlns:a16="http://schemas.microsoft.com/office/drawing/2014/main" id="{F3856BC8-5741-7322-D237-19D6B74B1AFF}"/>
              </a:ext>
            </a:extLst>
          </p:cNvPr>
          <p:cNvSpPr>
            <a:spLocks noGrp="1"/>
          </p:cNvSpPr>
          <p:nvPr>
            <p:ph idx="1"/>
          </p:nvPr>
        </p:nvSpPr>
        <p:spPr>
          <a:xfrm>
            <a:off x="381000" y="914400"/>
            <a:ext cx="8686800" cy="5867400"/>
          </a:xfrm>
        </p:spPr>
        <p:txBody>
          <a:bodyPr/>
          <a:lstStyle/>
          <a:p>
            <a:pPr marL="0" indent="0">
              <a:buNone/>
            </a:pPr>
            <a:r>
              <a:rPr lang="en-US" sz="1800" dirty="0">
                <a:solidFill>
                  <a:srgbClr val="0000FF"/>
                </a:solidFill>
                <a:latin typeface="Cascadia Mono" panose="020B0609020000020004" pitchFamily="49" charset="0"/>
              </a:rPr>
              <a:t>def</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runProducer</a:t>
            </a:r>
            <a:r>
              <a:rPr lang="en-US" sz="1800" dirty="0">
                <a:solidFill>
                  <a:srgbClr val="000000"/>
                </a:solidFill>
                <a:latin typeface="Cascadia Mono" panose="020B0609020000020004" pitchFamily="49" charset="0"/>
              </a:rPr>
              <a:t>(id):</a:t>
            </a:r>
          </a:p>
          <a:p>
            <a:pPr marL="0" indent="0">
              <a:buNone/>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global</a:t>
            </a:r>
            <a:r>
              <a:rPr lang="en-US" sz="1800" dirty="0">
                <a:solidFill>
                  <a:srgbClr val="000000"/>
                </a:solidFill>
                <a:latin typeface="Cascadia Mono" panose="020B0609020000020004" pitchFamily="49" charset="0"/>
              </a:rPr>
              <a:t> writeable</a:t>
            </a:r>
          </a:p>
          <a:p>
            <a:pPr marL="0" indent="0">
              <a:buNone/>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global</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bufferCell</a:t>
            </a:r>
            <a:endParaRPr lang="en-US" sz="1800" dirty="0">
              <a:solidFill>
                <a:srgbClr val="000000"/>
              </a:solidFill>
              <a:latin typeface="Cascadia Mono" panose="020B0609020000020004" pitchFamily="49" charset="0"/>
            </a:endParaRPr>
          </a:p>
          <a:p>
            <a:pPr marL="0" indent="0">
              <a:buNone/>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global</a:t>
            </a:r>
            <a:r>
              <a:rPr lang="en-US" sz="1800" dirty="0">
                <a:solidFill>
                  <a:srgbClr val="000000"/>
                </a:solidFill>
                <a:latin typeface="Cascadia Mono" panose="020B0609020000020004" pitchFamily="49" charset="0"/>
              </a:rPr>
              <a:t> t</a:t>
            </a:r>
          </a:p>
          <a:p>
            <a:pPr marL="0" indent="0">
              <a:buNone/>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myId</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id</a:t>
            </a:r>
          </a:p>
          <a:p>
            <a:pPr marL="0" indent="0">
              <a:buNone/>
            </a:pPr>
            <a:r>
              <a:rPr lang="en-US" sz="1800" dirty="0">
                <a:solidFill>
                  <a:srgbClr val="000000"/>
                </a:solidFill>
                <a:latin typeface="Cascadia Mono" panose="020B0609020000020004" pitchFamily="49" charset="0"/>
              </a:rPr>
              <a:t>    logging.</a:t>
            </a:r>
            <a:r>
              <a:rPr lang="en-US" sz="1800" dirty="0">
                <a:solidFill>
                  <a:srgbClr val="2B91AF"/>
                </a:solidFill>
                <a:latin typeface="Cascadia Mono" panose="020B0609020000020004" pitchFamily="49" charset="0"/>
              </a:rPr>
              <a:t>info</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"Producer Thread %s: starts"</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myId</a:t>
            </a:r>
            <a:r>
              <a:rPr lang="en-US" sz="1800" dirty="0">
                <a:solidFill>
                  <a:srgbClr val="000000"/>
                </a:solidFill>
                <a:latin typeface="Cascadia Mono" panose="020B0609020000020004" pitchFamily="49" charset="0"/>
              </a:rPr>
              <a:t>)</a:t>
            </a:r>
          </a:p>
          <a:p>
            <a:pPr marL="0" indent="0">
              <a:buNone/>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=0    </a:t>
            </a:r>
          </a:p>
          <a:p>
            <a:pPr marL="0" indent="0">
              <a:buNone/>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while</a:t>
            </a:r>
            <a:r>
              <a:rPr lang="en-US" sz="1800" dirty="0">
                <a:solidFill>
                  <a:srgbClr val="000000"/>
                </a:solidFill>
                <a:latin typeface="Cascadia Mono" panose="020B0609020000020004" pitchFamily="49" charset="0"/>
              </a:rPr>
              <a:t> (t &gt; </a:t>
            </a:r>
            <a:r>
              <a:rPr lang="en-US" sz="1800" dirty="0" err="1">
                <a:solidFill>
                  <a:srgbClr val="000000"/>
                </a:solidFill>
                <a:latin typeface="Cascadia Mono" panose="020B0609020000020004" pitchFamily="49" charset="0"/>
              </a:rPr>
              <a:t>time.</a:t>
            </a:r>
            <a:r>
              <a:rPr lang="en-US" sz="1800" dirty="0" err="1">
                <a:solidFill>
                  <a:srgbClr val="2B91AF"/>
                </a:solidFill>
                <a:latin typeface="Cascadia Mono" panose="020B0609020000020004" pitchFamily="49" charset="0"/>
              </a:rPr>
              <a:t>time</a:t>
            </a:r>
            <a:r>
              <a:rPr lang="en-US" sz="1800" dirty="0">
                <a:solidFill>
                  <a:srgbClr val="000000"/>
                </a:solidFill>
                <a:latin typeface="Cascadia Mono" panose="020B0609020000020004" pitchFamily="49" charset="0"/>
              </a:rPr>
              <a:t>() - 10): </a:t>
            </a:r>
            <a:r>
              <a:rPr lang="en-US" sz="1800" dirty="0">
                <a:solidFill>
                  <a:srgbClr val="008000"/>
                </a:solidFill>
                <a:latin typeface="Cascadia Mono" panose="020B0609020000020004" pitchFamily="49" charset="0"/>
              </a:rPr>
              <a:t># Run producer for 10 seconds</a:t>
            </a:r>
            <a:endParaRPr lang="en-US" sz="1800" dirty="0">
              <a:solidFill>
                <a:srgbClr val="000000"/>
              </a:solidFill>
              <a:latin typeface="Cascadia Mono" panose="020B0609020000020004" pitchFamily="49" charset="0"/>
            </a:endParaRPr>
          </a:p>
          <a:p>
            <a:pPr marL="0" indent="0">
              <a:buNone/>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=i+1</a:t>
            </a:r>
          </a:p>
          <a:p>
            <a:pPr marL="0" indent="0">
              <a:buNone/>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while</a:t>
            </a:r>
            <a:r>
              <a:rPr lang="en-US" sz="1800" dirty="0">
                <a:solidFill>
                  <a:srgbClr val="000000"/>
                </a:solidFill>
                <a:latin typeface="Cascadia Mono" panose="020B0609020000020004" pitchFamily="49" charset="0"/>
              </a:rPr>
              <a:t> (writeable == </a:t>
            </a:r>
            <a:r>
              <a:rPr lang="en-US" sz="1800" dirty="0">
                <a:solidFill>
                  <a:srgbClr val="0000FF"/>
                </a:solidFill>
                <a:latin typeface="Cascadia Mono" panose="020B0609020000020004" pitchFamily="49" charset="0"/>
              </a:rPr>
              <a:t>False</a:t>
            </a:r>
            <a:r>
              <a:rPr lang="en-US" sz="1800" dirty="0">
                <a:solidFill>
                  <a:srgbClr val="000000"/>
                </a:solidFill>
                <a:latin typeface="Cascadia Mono" panose="020B0609020000020004" pitchFamily="49" charset="0"/>
              </a:rPr>
              <a:t>):</a:t>
            </a:r>
          </a:p>
          <a:p>
            <a:pPr marL="0" indent="0">
              <a:buNone/>
            </a:pPr>
            <a:r>
              <a:rPr lang="en-US" sz="1800" dirty="0">
                <a:solidFill>
                  <a:srgbClr val="000000"/>
                </a:solidFill>
                <a:latin typeface="Cascadia Mono" panose="020B0609020000020004" pitchFamily="49" charset="0"/>
              </a:rPr>
              <a:t>            delay = </a:t>
            </a:r>
            <a:r>
              <a:rPr lang="en-US" sz="1800" dirty="0" err="1">
                <a:solidFill>
                  <a:srgbClr val="000000"/>
                </a:solidFill>
                <a:latin typeface="Cascadia Mono" panose="020B0609020000020004" pitchFamily="49" charset="0"/>
              </a:rPr>
              <a:t>random.randint</a:t>
            </a:r>
            <a:r>
              <a:rPr lang="en-US" sz="1800" dirty="0">
                <a:solidFill>
                  <a:srgbClr val="000000"/>
                </a:solidFill>
                <a:latin typeface="Cascadia Mono" panose="020B0609020000020004" pitchFamily="49" charset="0"/>
              </a:rPr>
              <a:t>(1, 3)</a:t>
            </a:r>
          </a:p>
          <a:p>
            <a:pPr marL="0" indent="0">
              <a:buNone/>
            </a:pPr>
            <a:r>
              <a:rPr lang="en-US" sz="1800" dirty="0">
                <a:solidFill>
                  <a:srgbClr val="000000"/>
                </a:solidFill>
                <a:latin typeface="Cascadia Mono" panose="020B0609020000020004" pitchFamily="49" charset="0"/>
              </a:rPr>
              <a:t>            logging.</a:t>
            </a:r>
            <a:r>
              <a:rPr lang="en-US" sz="1800" dirty="0">
                <a:solidFill>
                  <a:srgbClr val="2B91AF"/>
                </a:solidFill>
                <a:latin typeface="Cascadia Mono" panose="020B0609020000020004" pitchFamily="49" charset="0"/>
              </a:rPr>
              <a:t>info</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"Producer delays: %d seconds"</a:t>
            </a:r>
            <a:r>
              <a:rPr lang="en-US" sz="1800" dirty="0">
                <a:solidFill>
                  <a:srgbClr val="000000"/>
                </a:solidFill>
                <a:latin typeface="Cascadia Mono" panose="020B0609020000020004" pitchFamily="49" charset="0"/>
              </a:rPr>
              <a:t>, delay)</a:t>
            </a:r>
          </a:p>
          <a:p>
            <a:pPr marL="0" indent="0">
              <a:buNone/>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time.</a:t>
            </a:r>
            <a:r>
              <a:rPr lang="en-US" sz="1800" dirty="0" err="1">
                <a:solidFill>
                  <a:srgbClr val="2B91AF"/>
                </a:solidFill>
                <a:latin typeface="Cascadia Mono" panose="020B0609020000020004" pitchFamily="49" charset="0"/>
              </a:rPr>
              <a:t>sleep</a:t>
            </a:r>
            <a:r>
              <a:rPr lang="en-US" sz="1800" dirty="0">
                <a:solidFill>
                  <a:srgbClr val="000000"/>
                </a:solidFill>
                <a:latin typeface="Cascadia Mono" panose="020B0609020000020004" pitchFamily="49" charset="0"/>
              </a:rPr>
              <a:t>(delay)</a:t>
            </a:r>
          </a:p>
          <a:p>
            <a:pPr marL="0" indent="0">
              <a:buNone/>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(writeable == </a:t>
            </a:r>
            <a:r>
              <a:rPr lang="en-US" sz="1800" dirty="0">
                <a:solidFill>
                  <a:srgbClr val="0000FF"/>
                </a:solidFill>
                <a:latin typeface="Cascadia Mono" panose="020B0609020000020004" pitchFamily="49" charset="0"/>
              </a:rPr>
              <a:t>True</a:t>
            </a:r>
            <a:r>
              <a:rPr lang="en-US" sz="1800" dirty="0">
                <a:solidFill>
                  <a:srgbClr val="000000"/>
                </a:solidFill>
                <a:latin typeface="Cascadia Mono" panose="020B0609020000020004" pitchFamily="49" charset="0"/>
              </a:rPr>
              <a:t>):</a:t>
            </a:r>
          </a:p>
          <a:p>
            <a:pPr marL="0" indent="0">
              <a:buNone/>
            </a:pPr>
            <a:r>
              <a:rPr lang="en-US" sz="1800" dirty="0">
                <a:solidFill>
                  <a:srgbClr val="000000"/>
                </a:solidFill>
                <a:latin typeface="Cascadia Mono" panose="020B0609020000020004" pitchFamily="49" charset="0"/>
              </a:rPr>
              <a:t>            logging.</a:t>
            </a:r>
            <a:r>
              <a:rPr lang="en-US" sz="1800" dirty="0">
                <a:solidFill>
                  <a:srgbClr val="2B91AF"/>
                </a:solidFill>
                <a:latin typeface="Cascadia Mono" panose="020B0609020000020004" pitchFamily="49" charset="0"/>
              </a:rPr>
              <a:t>info</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"Producer %s: generates Item= %d"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a:t>
            </a:r>
          </a:p>
          <a:p>
            <a:pPr marL="0" indent="0">
              <a:buNone/>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bufferCell</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a:t>
            </a:r>
          </a:p>
          <a:p>
            <a:pPr marL="0" indent="0">
              <a:buNone/>
            </a:pPr>
            <a:r>
              <a:rPr lang="en-US" sz="1800" dirty="0">
                <a:solidFill>
                  <a:srgbClr val="000000"/>
                </a:solidFill>
                <a:latin typeface="Cascadia Mono" panose="020B0609020000020004" pitchFamily="49" charset="0"/>
              </a:rPr>
              <a:t>            writeable = </a:t>
            </a:r>
            <a:r>
              <a:rPr lang="en-US" sz="1800" dirty="0">
                <a:solidFill>
                  <a:srgbClr val="0000FF"/>
                </a:solidFill>
                <a:latin typeface="Cascadia Mono" panose="020B0609020000020004" pitchFamily="49" charset="0"/>
              </a:rPr>
              <a:t>False</a:t>
            </a:r>
            <a:r>
              <a:rPr lang="en-US" sz="1800" dirty="0">
                <a:solidFill>
                  <a:srgbClr val="000000"/>
                </a:solidFill>
                <a:latin typeface="Cascadia Mono" panose="020B0609020000020004" pitchFamily="49" charset="0"/>
              </a:rPr>
              <a:t>;</a:t>
            </a:r>
            <a:endParaRPr lang="en-US" dirty="0"/>
          </a:p>
        </p:txBody>
      </p:sp>
      <p:sp>
        <p:nvSpPr>
          <p:cNvPr id="4" name="Slide Number Placeholder 3">
            <a:extLst>
              <a:ext uri="{FF2B5EF4-FFF2-40B4-BE49-F238E27FC236}">
                <a16:creationId xmlns:a16="http://schemas.microsoft.com/office/drawing/2014/main" id="{2A3DD8B0-D6B0-1F01-4C03-09B6F79EBEC8}"/>
              </a:ext>
            </a:extLst>
          </p:cNvPr>
          <p:cNvSpPr>
            <a:spLocks noGrp="1"/>
          </p:cNvSpPr>
          <p:nvPr>
            <p:ph type="sldNum" sz="quarter" idx="12"/>
          </p:nvPr>
        </p:nvSpPr>
        <p:spPr/>
        <p:txBody>
          <a:bodyPr/>
          <a:lstStyle/>
          <a:p>
            <a:pPr>
              <a:defRPr/>
            </a:pPr>
            <a:fld id="{6163B593-57A1-4DE8-BABA-1568C9F62B67}" type="slidenum">
              <a:rPr lang="en-US" smtClean="0"/>
              <a:pPr>
                <a:defRPr/>
              </a:pPr>
              <a:t>179</a:t>
            </a:fld>
            <a:endParaRPr lang="en-US"/>
          </a:p>
        </p:txBody>
      </p:sp>
    </p:spTree>
    <p:extLst>
      <p:ext uri="{BB962C8B-B14F-4D97-AF65-F5344CB8AC3E}">
        <p14:creationId xmlns:p14="http://schemas.microsoft.com/office/powerpoint/2010/main" val="2194963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B91B6A95-8F96-4A25-8A14-D3C97EFC74FB}" type="slidenum">
              <a:rPr lang="en-US" b="0" smtClean="0">
                <a:solidFill>
                  <a:schemeClr val="tx2"/>
                </a:solidFill>
              </a:rPr>
              <a:pPr/>
              <a:t>18</a:t>
            </a:fld>
            <a:endParaRPr lang="en-US" b="0">
              <a:solidFill>
                <a:schemeClr val="tx2"/>
              </a:solidFill>
            </a:endParaRPr>
          </a:p>
        </p:txBody>
      </p:sp>
      <p:sp>
        <p:nvSpPr>
          <p:cNvPr id="4099" name="Rectangle 2"/>
          <p:cNvSpPr>
            <a:spLocks noGrp="1" noChangeArrowheads="1"/>
          </p:cNvSpPr>
          <p:nvPr>
            <p:ph type="title"/>
          </p:nvPr>
        </p:nvSpPr>
        <p:spPr/>
        <p:txBody>
          <a:bodyPr/>
          <a:lstStyle/>
          <a:p>
            <a:pPr eaLnBrk="1" hangingPunct="1"/>
            <a:r>
              <a:rPr lang="en-GB" dirty="0"/>
              <a:t>Distributed Software Architectures</a:t>
            </a:r>
            <a:endParaRPr lang="en-GB" b="0" dirty="0"/>
          </a:p>
        </p:txBody>
      </p:sp>
      <p:sp>
        <p:nvSpPr>
          <p:cNvPr id="5124" name="Rectangle 3"/>
          <p:cNvSpPr>
            <a:spLocks noGrp="1" noChangeArrowheads="1"/>
          </p:cNvSpPr>
          <p:nvPr>
            <p:ph type="body" idx="1"/>
          </p:nvPr>
        </p:nvSpPr>
        <p:spPr>
          <a:xfrm>
            <a:off x="914400" y="1066800"/>
            <a:ext cx="7848600" cy="5791200"/>
          </a:xfrm>
        </p:spPr>
        <p:txBody>
          <a:bodyPr/>
          <a:lstStyle/>
          <a:p>
            <a:pPr eaLnBrk="1" hangingPunct="1">
              <a:lnSpc>
                <a:spcPct val="80000"/>
              </a:lnSpc>
            </a:pPr>
            <a:r>
              <a:rPr lang="en-GB" sz="2000" dirty="0"/>
              <a:t>Client-server Architectures </a:t>
            </a:r>
          </a:p>
          <a:p>
            <a:pPr lvl="1" eaLnBrk="1" hangingPunct="1">
              <a:lnSpc>
                <a:spcPct val="80000"/>
              </a:lnSpc>
            </a:pPr>
            <a:r>
              <a:rPr lang="en-GB" sz="2000" dirty="0"/>
              <a:t>Distributed services, which are called on by clients. </a:t>
            </a:r>
          </a:p>
          <a:p>
            <a:pPr lvl="1" eaLnBrk="1" hangingPunct="1">
              <a:lnSpc>
                <a:spcPct val="80000"/>
              </a:lnSpc>
            </a:pPr>
            <a:r>
              <a:rPr lang="en-GB" sz="2000" dirty="0"/>
              <a:t>Servers that provide services are treated differently from clients that use services</a:t>
            </a:r>
          </a:p>
          <a:p>
            <a:pPr lvl="1" eaLnBrk="1" hangingPunct="1">
              <a:lnSpc>
                <a:spcPct val="80000"/>
              </a:lnSpc>
            </a:pPr>
            <a:r>
              <a:rPr lang="en-GB" sz="2000" dirty="0"/>
              <a:t>Thin and fat client</a:t>
            </a:r>
          </a:p>
          <a:p>
            <a:pPr eaLnBrk="1" hangingPunct="1">
              <a:lnSpc>
                <a:spcPct val="80000"/>
              </a:lnSpc>
            </a:pPr>
            <a:r>
              <a:rPr lang="en-US" sz="2000" dirty="0"/>
              <a:t>Tiered (N-Tier) Architectures</a:t>
            </a:r>
          </a:p>
          <a:p>
            <a:pPr lvl="1" eaLnBrk="1" hangingPunct="1">
              <a:lnSpc>
                <a:spcPct val="80000"/>
              </a:lnSpc>
            </a:pPr>
            <a:r>
              <a:rPr lang="en-US" sz="2000" dirty="0"/>
              <a:t>Two-tier architecture (client-server)</a:t>
            </a:r>
            <a:endParaRPr lang="en-GB" sz="2000" dirty="0"/>
          </a:p>
          <a:p>
            <a:pPr lvl="1" eaLnBrk="1" hangingPunct="1">
              <a:lnSpc>
                <a:spcPct val="80000"/>
              </a:lnSpc>
            </a:pPr>
            <a:r>
              <a:rPr lang="en-US" sz="2000" dirty="0"/>
              <a:t>Three-tier architecture</a:t>
            </a:r>
          </a:p>
          <a:p>
            <a:pPr lvl="1" eaLnBrk="1" hangingPunct="1">
              <a:lnSpc>
                <a:spcPct val="80000"/>
              </a:lnSpc>
            </a:pPr>
            <a:r>
              <a:rPr lang="en-US" sz="2000" dirty="0"/>
              <a:t>Four-tier architecture</a:t>
            </a:r>
          </a:p>
          <a:p>
            <a:pPr eaLnBrk="1" hangingPunct="1">
              <a:lnSpc>
                <a:spcPct val="80000"/>
              </a:lnSpc>
            </a:pPr>
            <a:r>
              <a:rPr lang="en-GB" sz="2000" dirty="0"/>
              <a:t>Distributed Object Architectures</a:t>
            </a:r>
          </a:p>
          <a:p>
            <a:pPr lvl="1" eaLnBrk="1" hangingPunct="1">
              <a:lnSpc>
                <a:spcPct val="80000"/>
              </a:lnSpc>
            </a:pPr>
            <a:r>
              <a:rPr lang="en-GB" sz="2000" dirty="0"/>
              <a:t>No distinction between clients and servers. </a:t>
            </a:r>
          </a:p>
          <a:p>
            <a:pPr lvl="1" eaLnBrk="1" hangingPunct="1">
              <a:lnSpc>
                <a:spcPct val="80000"/>
              </a:lnSpc>
            </a:pPr>
            <a:r>
              <a:rPr lang="en-GB" sz="2000" dirty="0"/>
              <a:t>Any object </a:t>
            </a:r>
            <a:r>
              <a:rPr lang="en-US" sz="2000" dirty="0" err="1"/>
              <a:t>i</a:t>
            </a:r>
            <a:r>
              <a:rPr lang="en-GB" sz="2000" dirty="0"/>
              <a:t>n the system may provide and use services from other objects</a:t>
            </a:r>
          </a:p>
          <a:p>
            <a:pPr eaLnBrk="1" hangingPunct="1">
              <a:lnSpc>
                <a:spcPct val="80000"/>
              </a:lnSpc>
            </a:pPr>
            <a:r>
              <a:rPr lang="en-US" sz="2000" dirty="0"/>
              <a:t>Service-Oriented Architecture</a:t>
            </a:r>
          </a:p>
          <a:p>
            <a:pPr lvl="1" eaLnBrk="1" hangingPunct="1">
              <a:lnSpc>
                <a:spcPct val="80000"/>
              </a:lnSpc>
            </a:pPr>
            <a:r>
              <a:rPr lang="en-US" sz="2000" dirty="0"/>
              <a:t>Evolved from all types of architectures</a:t>
            </a:r>
          </a:p>
          <a:p>
            <a:pPr lvl="1" eaLnBrk="1" hangingPunct="1">
              <a:lnSpc>
                <a:spcPct val="80000"/>
              </a:lnSpc>
            </a:pPr>
            <a:r>
              <a:rPr lang="en-US" sz="2000" dirty="0"/>
              <a:t>Not emphasize on the topology – dynamic architecture possible</a:t>
            </a:r>
          </a:p>
          <a:p>
            <a:pPr lvl="1" eaLnBrk="1" hangingPunct="1">
              <a:lnSpc>
                <a:spcPct val="80000"/>
              </a:lnSpc>
            </a:pPr>
            <a:r>
              <a:rPr lang="en-US" sz="2000" dirty="0"/>
              <a:t>Open standards and protocols</a:t>
            </a:r>
          </a:p>
          <a:p>
            <a:pPr lvl="1" eaLnBrk="1" hangingPunct="1">
              <a:lnSpc>
                <a:spcPct val="80000"/>
              </a:lnSpc>
            </a:pPr>
            <a:r>
              <a:rPr lang="en-US" sz="2000" dirty="0"/>
              <a:t>Separation of development duties (provider, consumer, and broker)</a:t>
            </a:r>
          </a:p>
          <a:p>
            <a:pPr lvl="1" eaLnBrk="1" hangingPunct="1">
              <a:lnSpc>
                <a:spcPct val="80000"/>
              </a:lnSpc>
            </a:pPr>
            <a:r>
              <a:rPr lang="en-US" sz="2000" dirty="0"/>
              <a:t>Standards agreed and fully supported industry wide.</a:t>
            </a:r>
            <a:endParaRPr lang="en-GB" sz="2000" dirty="0"/>
          </a:p>
        </p:txBody>
      </p:sp>
      <p:sp>
        <p:nvSpPr>
          <p:cNvPr id="2" name="Left Brace 1">
            <a:extLst>
              <a:ext uri="{FF2B5EF4-FFF2-40B4-BE49-F238E27FC236}">
                <a16:creationId xmlns:a16="http://schemas.microsoft.com/office/drawing/2014/main" id="{A0073789-72A3-447D-E994-B40F5CEA62D3}"/>
              </a:ext>
            </a:extLst>
          </p:cNvPr>
          <p:cNvSpPr>
            <a:spLocks/>
          </p:cNvSpPr>
          <p:nvPr/>
        </p:nvSpPr>
        <p:spPr bwMode="auto">
          <a:xfrm>
            <a:off x="424543" y="1219200"/>
            <a:ext cx="457200" cy="3657600"/>
          </a:xfrm>
          <a:prstGeom prst="leftBrace">
            <a:avLst>
              <a:gd name="adj1" fmla="val 833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 name="Rectangle 2">
            <a:extLst>
              <a:ext uri="{FF2B5EF4-FFF2-40B4-BE49-F238E27FC236}">
                <a16:creationId xmlns:a16="http://schemas.microsoft.com/office/drawing/2014/main" id="{35A77095-442E-623F-8B57-90B69062F622}"/>
              </a:ext>
            </a:extLst>
          </p:cNvPr>
          <p:cNvSpPr txBox="1">
            <a:spLocks noChangeArrowheads="1"/>
          </p:cNvSpPr>
          <p:nvPr/>
        </p:nvSpPr>
        <p:spPr bwMode="auto">
          <a:xfrm rot="16200000">
            <a:off x="-1868601" y="2736056"/>
            <a:ext cx="39624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Times New Roman" pitchFamily="18" charset="0"/>
              </a:defRPr>
            </a:lvl2pPr>
            <a:lvl3pPr algn="l" rtl="0" eaLnBrk="0" fontAlgn="base" hangingPunct="0">
              <a:spcBef>
                <a:spcPct val="0"/>
              </a:spcBef>
              <a:spcAft>
                <a:spcPct val="0"/>
              </a:spcAft>
              <a:defRPr sz="3200" b="1">
                <a:solidFill>
                  <a:schemeClr val="tx2"/>
                </a:solidFill>
                <a:latin typeface="Times New Roman" pitchFamily="18" charset="0"/>
              </a:defRPr>
            </a:lvl3pPr>
            <a:lvl4pPr algn="l" rtl="0" eaLnBrk="0" fontAlgn="base" hangingPunct="0">
              <a:spcBef>
                <a:spcPct val="0"/>
              </a:spcBef>
              <a:spcAft>
                <a:spcPct val="0"/>
              </a:spcAft>
              <a:defRPr sz="3200" b="1">
                <a:solidFill>
                  <a:schemeClr val="tx2"/>
                </a:solidFill>
                <a:latin typeface="Times New Roman" pitchFamily="18" charset="0"/>
              </a:defRPr>
            </a:lvl4pPr>
            <a:lvl5pPr algn="l" rtl="0" eaLnBrk="0" fontAlgn="base" hangingPunct="0">
              <a:spcBef>
                <a:spcPct val="0"/>
              </a:spcBef>
              <a:spcAft>
                <a:spcPct val="0"/>
              </a:spcAft>
              <a:defRPr sz="3200" b="1">
                <a:solidFill>
                  <a:schemeClr val="tx2"/>
                </a:solidFill>
                <a:latin typeface="Times New Roman" pitchFamily="18" charset="0"/>
              </a:defRPr>
            </a:lvl5pPr>
            <a:lvl6pPr marL="457200" algn="l" rtl="0" fontAlgn="base">
              <a:spcBef>
                <a:spcPct val="0"/>
              </a:spcBef>
              <a:spcAft>
                <a:spcPct val="0"/>
              </a:spcAft>
              <a:defRPr sz="3200" b="1">
                <a:solidFill>
                  <a:schemeClr val="tx2"/>
                </a:solidFill>
                <a:latin typeface="Times New Roman" pitchFamily="18" charset="0"/>
              </a:defRPr>
            </a:lvl6pPr>
            <a:lvl7pPr marL="914400" algn="l" rtl="0" fontAlgn="base">
              <a:spcBef>
                <a:spcPct val="0"/>
              </a:spcBef>
              <a:spcAft>
                <a:spcPct val="0"/>
              </a:spcAft>
              <a:defRPr sz="3200" b="1">
                <a:solidFill>
                  <a:schemeClr val="tx2"/>
                </a:solidFill>
                <a:latin typeface="Times New Roman" pitchFamily="18" charset="0"/>
              </a:defRPr>
            </a:lvl7pPr>
            <a:lvl8pPr marL="1371600" algn="l" rtl="0" fontAlgn="base">
              <a:spcBef>
                <a:spcPct val="0"/>
              </a:spcBef>
              <a:spcAft>
                <a:spcPct val="0"/>
              </a:spcAft>
              <a:defRPr sz="3200" b="1">
                <a:solidFill>
                  <a:schemeClr val="tx2"/>
                </a:solidFill>
                <a:latin typeface="Times New Roman" pitchFamily="18" charset="0"/>
              </a:defRPr>
            </a:lvl8pPr>
            <a:lvl9pPr marL="1828800" algn="l" rtl="0" fontAlgn="base">
              <a:spcBef>
                <a:spcPct val="0"/>
              </a:spcBef>
              <a:spcAft>
                <a:spcPct val="0"/>
              </a:spcAft>
              <a:defRPr sz="3200" b="1">
                <a:solidFill>
                  <a:schemeClr val="tx2"/>
                </a:solidFill>
                <a:latin typeface="Times New Roman" pitchFamily="18" charset="0"/>
              </a:defRPr>
            </a:lvl9pPr>
          </a:lstStyle>
          <a:p>
            <a:pPr algn="ctr" eaLnBrk="1" hangingPunct="1"/>
            <a:r>
              <a:rPr lang="en-GB" sz="2000" b="0" kern="0" dirty="0"/>
              <a:t>This Lecture</a:t>
            </a:r>
          </a:p>
        </p:txBody>
      </p:sp>
    </p:spTree>
    <p:extLst>
      <p:ext uri="{BB962C8B-B14F-4D97-AF65-F5344CB8AC3E}">
        <p14:creationId xmlns:p14="http://schemas.microsoft.com/office/powerpoint/2010/main" val="368951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124">
                                            <p:txEl>
                                              <p:pRg st="4" end="4"/>
                                            </p:txEl>
                                          </p:spTgt>
                                        </p:tgtEl>
                                        <p:attrNameLst>
                                          <p:attrName>style.visibility</p:attrName>
                                        </p:attrNameLst>
                                      </p:cBhvr>
                                      <p:to>
                                        <p:strVal val="visible"/>
                                      </p:to>
                                    </p:set>
                                    <p:animEffect transition="in" filter="wipe(up)">
                                      <p:cBhvr>
                                        <p:cTn id="7" dur="500"/>
                                        <p:tgtEl>
                                          <p:spTgt spid="5124">
                                            <p:txEl>
                                              <p:pRg st="4" end="4"/>
                                            </p:txEl>
                                          </p:spTgt>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5124">
                                            <p:txEl>
                                              <p:pRg st="5" end="5"/>
                                            </p:txEl>
                                          </p:spTgt>
                                        </p:tgtEl>
                                        <p:attrNameLst>
                                          <p:attrName>style.visibility</p:attrName>
                                        </p:attrNameLst>
                                      </p:cBhvr>
                                      <p:to>
                                        <p:strVal val="visible"/>
                                      </p:to>
                                    </p:set>
                                    <p:animEffect transition="in" filter="wipe(up)">
                                      <p:cBhvr>
                                        <p:cTn id="11" dur="500"/>
                                        <p:tgtEl>
                                          <p:spTgt spid="5124">
                                            <p:txEl>
                                              <p:pRg st="5" end="5"/>
                                            </p:txEl>
                                          </p:spTgt>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5124">
                                            <p:txEl>
                                              <p:pRg st="6" end="6"/>
                                            </p:txEl>
                                          </p:spTgt>
                                        </p:tgtEl>
                                        <p:attrNameLst>
                                          <p:attrName>style.visibility</p:attrName>
                                        </p:attrNameLst>
                                      </p:cBhvr>
                                      <p:to>
                                        <p:strVal val="visible"/>
                                      </p:to>
                                    </p:set>
                                    <p:animEffect transition="in" filter="wipe(up)">
                                      <p:cBhvr>
                                        <p:cTn id="15" dur="500"/>
                                        <p:tgtEl>
                                          <p:spTgt spid="5124">
                                            <p:txEl>
                                              <p:pRg st="6" end="6"/>
                                            </p:txEl>
                                          </p:spTgt>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5124">
                                            <p:txEl>
                                              <p:pRg st="7" end="7"/>
                                            </p:txEl>
                                          </p:spTgt>
                                        </p:tgtEl>
                                        <p:attrNameLst>
                                          <p:attrName>style.visibility</p:attrName>
                                        </p:attrNameLst>
                                      </p:cBhvr>
                                      <p:to>
                                        <p:strVal val="visible"/>
                                      </p:to>
                                    </p:set>
                                    <p:animEffect transition="in" filter="wipe(up)">
                                      <p:cBhvr>
                                        <p:cTn id="19" dur="500"/>
                                        <p:tgtEl>
                                          <p:spTgt spid="5124">
                                            <p:txEl>
                                              <p:pRg st="7" end="7"/>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5124">
                                            <p:txEl>
                                              <p:pRg st="8" end="8"/>
                                            </p:txEl>
                                          </p:spTgt>
                                        </p:tgtEl>
                                        <p:attrNameLst>
                                          <p:attrName>style.visibility</p:attrName>
                                        </p:attrNameLst>
                                      </p:cBhvr>
                                      <p:to>
                                        <p:strVal val="visible"/>
                                      </p:to>
                                    </p:set>
                                    <p:animEffect transition="in" filter="wipe(up)">
                                      <p:cBhvr>
                                        <p:cTn id="24" dur="500"/>
                                        <p:tgtEl>
                                          <p:spTgt spid="5124">
                                            <p:txEl>
                                              <p:pRg st="8" end="8"/>
                                            </p:txEl>
                                          </p:spTgt>
                                        </p:tgtEl>
                                      </p:cBhvr>
                                    </p:animEffect>
                                  </p:childTnLst>
                                </p:cTn>
                              </p:par>
                            </p:childTnLst>
                          </p:cTn>
                        </p:par>
                        <p:par>
                          <p:cTn id="25" fill="hold" nodeType="afterGroup">
                            <p:stCondLst>
                              <p:cond delay="500"/>
                            </p:stCondLst>
                            <p:childTnLst>
                              <p:par>
                                <p:cTn id="26" presetID="22" presetClass="entr" presetSubtype="1" fill="hold" nodeType="afterEffect">
                                  <p:stCondLst>
                                    <p:cond delay="0"/>
                                  </p:stCondLst>
                                  <p:childTnLst>
                                    <p:set>
                                      <p:cBhvr>
                                        <p:cTn id="27" dur="1" fill="hold">
                                          <p:stCondLst>
                                            <p:cond delay="0"/>
                                          </p:stCondLst>
                                        </p:cTn>
                                        <p:tgtEl>
                                          <p:spTgt spid="5124">
                                            <p:txEl>
                                              <p:pRg st="9" end="9"/>
                                            </p:txEl>
                                          </p:spTgt>
                                        </p:tgtEl>
                                        <p:attrNameLst>
                                          <p:attrName>style.visibility</p:attrName>
                                        </p:attrNameLst>
                                      </p:cBhvr>
                                      <p:to>
                                        <p:strVal val="visible"/>
                                      </p:to>
                                    </p:set>
                                    <p:animEffect transition="in" filter="wipe(up)">
                                      <p:cBhvr>
                                        <p:cTn id="28" dur="500"/>
                                        <p:tgtEl>
                                          <p:spTgt spid="5124">
                                            <p:txEl>
                                              <p:pRg st="9" end="9"/>
                                            </p:txEl>
                                          </p:spTgt>
                                        </p:tgtEl>
                                      </p:cBhvr>
                                    </p:animEffect>
                                  </p:childTnLst>
                                </p:cTn>
                              </p:par>
                            </p:childTnLst>
                          </p:cTn>
                        </p:par>
                        <p:par>
                          <p:cTn id="29" fill="hold" nodeType="afterGroup">
                            <p:stCondLst>
                              <p:cond delay="1000"/>
                            </p:stCondLst>
                            <p:childTnLst>
                              <p:par>
                                <p:cTn id="30" presetID="22" presetClass="entr" presetSubtype="1" fill="hold" nodeType="afterEffect">
                                  <p:stCondLst>
                                    <p:cond delay="0"/>
                                  </p:stCondLst>
                                  <p:childTnLst>
                                    <p:set>
                                      <p:cBhvr>
                                        <p:cTn id="31" dur="1" fill="hold">
                                          <p:stCondLst>
                                            <p:cond delay="0"/>
                                          </p:stCondLst>
                                        </p:cTn>
                                        <p:tgtEl>
                                          <p:spTgt spid="5124">
                                            <p:txEl>
                                              <p:pRg st="10" end="10"/>
                                            </p:txEl>
                                          </p:spTgt>
                                        </p:tgtEl>
                                        <p:attrNameLst>
                                          <p:attrName>style.visibility</p:attrName>
                                        </p:attrNameLst>
                                      </p:cBhvr>
                                      <p:to>
                                        <p:strVal val="visible"/>
                                      </p:to>
                                    </p:set>
                                    <p:animEffect transition="in" filter="wipe(up)">
                                      <p:cBhvr>
                                        <p:cTn id="32" dur="500"/>
                                        <p:tgtEl>
                                          <p:spTgt spid="5124">
                                            <p:txEl>
                                              <p:pRg st="10" end="10"/>
                                            </p:txEl>
                                          </p:spTgt>
                                        </p:tgtEl>
                                      </p:cBhvr>
                                    </p:animEffect>
                                  </p:childTnLst>
                                </p:cTn>
                              </p:par>
                            </p:childTnLst>
                          </p:cTn>
                        </p:par>
                        <p:par>
                          <p:cTn id="33" fill="hold" nodeType="withGroup">
                            <p:stCondLst>
                              <p:cond delay="1500"/>
                            </p:stCondLst>
                            <p:childTnLst>
                              <p:par>
                                <p:cTn id="34" presetID="2" presetClass="entr" presetSubtype="2" fill="hold" grpId="0" nodeType="after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1+#ppt_w/2"/>
                                          </p:val>
                                        </p:tav>
                                        <p:tav tm="100000">
                                          <p:val>
                                            <p:strVal val="#ppt_x"/>
                                          </p:val>
                                        </p:tav>
                                      </p:tavLst>
                                    </p:anim>
                                    <p:anim calcmode="lin" valueType="num">
                                      <p:cBhvr additive="base">
                                        <p:cTn id="37" dur="500" fill="hold"/>
                                        <p:tgtEl>
                                          <p:spTgt spid="2"/>
                                        </p:tgtEl>
                                        <p:attrNameLst>
                                          <p:attrName>ppt_y</p:attrName>
                                        </p:attrNameLst>
                                      </p:cBhvr>
                                      <p:tavLst>
                                        <p:tav tm="0">
                                          <p:val>
                                            <p:strVal val="#ppt_y"/>
                                          </p:val>
                                        </p:tav>
                                        <p:tav tm="100000">
                                          <p:val>
                                            <p:strVal val="#ppt_y"/>
                                          </p:val>
                                        </p:tav>
                                      </p:tavLst>
                                    </p:anim>
                                  </p:childTnLst>
                                </p:cTn>
                              </p:par>
                            </p:childTnLst>
                          </p:cTn>
                        </p:par>
                        <p:par>
                          <p:cTn id="38" fill="hold">
                            <p:stCondLst>
                              <p:cond delay="2000"/>
                            </p:stCondLst>
                            <p:childTnLst>
                              <p:par>
                                <p:cTn id="39" presetID="2" presetClass="entr" presetSubtype="2"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1+#ppt_w/2"/>
                                          </p:val>
                                        </p:tav>
                                        <p:tav tm="100000">
                                          <p:val>
                                            <p:strVal val="#ppt_x"/>
                                          </p:val>
                                        </p:tav>
                                      </p:tavLst>
                                    </p:anim>
                                    <p:anim calcmode="lin" valueType="num">
                                      <p:cBhvr additive="base">
                                        <p:cTn id="42"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124">
                                            <p:txEl>
                                              <p:pRg st="11" end="11"/>
                                            </p:txEl>
                                          </p:spTgt>
                                        </p:tgtEl>
                                        <p:attrNameLst>
                                          <p:attrName>style.visibility</p:attrName>
                                        </p:attrNameLst>
                                      </p:cBhvr>
                                      <p:to>
                                        <p:strVal val="visible"/>
                                      </p:to>
                                    </p:set>
                                    <p:animEffect transition="in" filter="wipe(up)">
                                      <p:cBhvr>
                                        <p:cTn id="47" dur="500"/>
                                        <p:tgtEl>
                                          <p:spTgt spid="5124">
                                            <p:txEl>
                                              <p:pRg st="11" end="11"/>
                                            </p:txEl>
                                          </p:spTgt>
                                        </p:tgtEl>
                                      </p:cBhvr>
                                    </p:animEffect>
                                  </p:childTnLst>
                                </p:cTn>
                              </p:par>
                            </p:childTnLst>
                          </p:cTn>
                        </p:par>
                        <p:par>
                          <p:cTn id="48" fill="hold" nodeType="afterGroup">
                            <p:stCondLst>
                              <p:cond delay="500"/>
                            </p:stCondLst>
                            <p:childTnLst>
                              <p:par>
                                <p:cTn id="49" presetID="22" presetClass="entr" presetSubtype="1" fill="hold" nodeType="afterEffect">
                                  <p:stCondLst>
                                    <p:cond delay="0"/>
                                  </p:stCondLst>
                                  <p:childTnLst>
                                    <p:set>
                                      <p:cBhvr>
                                        <p:cTn id="50" dur="1" fill="hold">
                                          <p:stCondLst>
                                            <p:cond delay="0"/>
                                          </p:stCondLst>
                                        </p:cTn>
                                        <p:tgtEl>
                                          <p:spTgt spid="5124">
                                            <p:txEl>
                                              <p:pRg st="12" end="12"/>
                                            </p:txEl>
                                          </p:spTgt>
                                        </p:tgtEl>
                                        <p:attrNameLst>
                                          <p:attrName>style.visibility</p:attrName>
                                        </p:attrNameLst>
                                      </p:cBhvr>
                                      <p:to>
                                        <p:strVal val="visible"/>
                                      </p:to>
                                    </p:set>
                                    <p:animEffect transition="in" filter="wipe(up)">
                                      <p:cBhvr>
                                        <p:cTn id="51" dur="500"/>
                                        <p:tgtEl>
                                          <p:spTgt spid="5124">
                                            <p:txEl>
                                              <p:pRg st="12" end="12"/>
                                            </p:txEl>
                                          </p:spTgt>
                                        </p:tgtEl>
                                      </p:cBhvr>
                                    </p:animEffect>
                                  </p:childTnLst>
                                </p:cTn>
                              </p:par>
                            </p:childTnLst>
                          </p:cTn>
                        </p:par>
                        <p:par>
                          <p:cTn id="52" fill="hold" nodeType="afterGroup">
                            <p:stCondLst>
                              <p:cond delay="1000"/>
                            </p:stCondLst>
                            <p:childTnLst>
                              <p:par>
                                <p:cTn id="53" presetID="22" presetClass="entr" presetSubtype="1" fill="hold" nodeType="afterEffect">
                                  <p:stCondLst>
                                    <p:cond delay="0"/>
                                  </p:stCondLst>
                                  <p:childTnLst>
                                    <p:set>
                                      <p:cBhvr>
                                        <p:cTn id="54" dur="1" fill="hold">
                                          <p:stCondLst>
                                            <p:cond delay="0"/>
                                          </p:stCondLst>
                                        </p:cTn>
                                        <p:tgtEl>
                                          <p:spTgt spid="5124">
                                            <p:txEl>
                                              <p:pRg st="13" end="13"/>
                                            </p:txEl>
                                          </p:spTgt>
                                        </p:tgtEl>
                                        <p:attrNameLst>
                                          <p:attrName>style.visibility</p:attrName>
                                        </p:attrNameLst>
                                      </p:cBhvr>
                                      <p:to>
                                        <p:strVal val="visible"/>
                                      </p:to>
                                    </p:set>
                                    <p:animEffect transition="in" filter="wipe(up)">
                                      <p:cBhvr>
                                        <p:cTn id="55" dur="500"/>
                                        <p:tgtEl>
                                          <p:spTgt spid="5124">
                                            <p:txEl>
                                              <p:pRg st="13" end="13"/>
                                            </p:txEl>
                                          </p:spTgt>
                                        </p:tgtEl>
                                      </p:cBhvr>
                                    </p:animEffect>
                                  </p:childTnLst>
                                </p:cTn>
                              </p:par>
                            </p:childTnLst>
                          </p:cTn>
                        </p:par>
                        <p:par>
                          <p:cTn id="56" fill="hold" nodeType="afterGroup">
                            <p:stCondLst>
                              <p:cond delay="1500"/>
                            </p:stCondLst>
                            <p:childTnLst>
                              <p:par>
                                <p:cTn id="57" presetID="22" presetClass="entr" presetSubtype="1" fill="hold" nodeType="afterEffect">
                                  <p:stCondLst>
                                    <p:cond delay="0"/>
                                  </p:stCondLst>
                                  <p:childTnLst>
                                    <p:set>
                                      <p:cBhvr>
                                        <p:cTn id="58" dur="1" fill="hold">
                                          <p:stCondLst>
                                            <p:cond delay="0"/>
                                          </p:stCondLst>
                                        </p:cTn>
                                        <p:tgtEl>
                                          <p:spTgt spid="5124">
                                            <p:txEl>
                                              <p:pRg st="14" end="14"/>
                                            </p:txEl>
                                          </p:spTgt>
                                        </p:tgtEl>
                                        <p:attrNameLst>
                                          <p:attrName>style.visibility</p:attrName>
                                        </p:attrNameLst>
                                      </p:cBhvr>
                                      <p:to>
                                        <p:strVal val="visible"/>
                                      </p:to>
                                    </p:set>
                                    <p:animEffect transition="in" filter="wipe(up)">
                                      <p:cBhvr>
                                        <p:cTn id="59" dur="500"/>
                                        <p:tgtEl>
                                          <p:spTgt spid="5124">
                                            <p:txEl>
                                              <p:pRg st="14" end="14"/>
                                            </p:txEl>
                                          </p:spTgt>
                                        </p:tgtEl>
                                      </p:cBhvr>
                                    </p:animEffect>
                                  </p:childTnLst>
                                </p:cTn>
                              </p:par>
                            </p:childTnLst>
                          </p:cTn>
                        </p:par>
                        <p:par>
                          <p:cTn id="60" fill="hold" nodeType="afterGroup">
                            <p:stCondLst>
                              <p:cond delay="2000"/>
                            </p:stCondLst>
                            <p:childTnLst>
                              <p:par>
                                <p:cTn id="61" presetID="22" presetClass="entr" presetSubtype="1" fill="hold" nodeType="afterEffect">
                                  <p:stCondLst>
                                    <p:cond delay="0"/>
                                  </p:stCondLst>
                                  <p:childTnLst>
                                    <p:set>
                                      <p:cBhvr>
                                        <p:cTn id="62" dur="1" fill="hold">
                                          <p:stCondLst>
                                            <p:cond delay="0"/>
                                          </p:stCondLst>
                                        </p:cTn>
                                        <p:tgtEl>
                                          <p:spTgt spid="5124">
                                            <p:txEl>
                                              <p:pRg st="15" end="15"/>
                                            </p:txEl>
                                          </p:spTgt>
                                        </p:tgtEl>
                                        <p:attrNameLst>
                                          <p:attrName>style.visibility</p:attrName>
                                        </p:attrNameLst>
                                      </p:cBhvr>
                                      <p:to>
                                        <p:strVal val="visible"/>
                                      </p:to>
                                    </p:set>
                                    <p:animEffect transition="in" filter="wipe(up)">
                                      <p:cBhvr>
                                        <p:cTn id="63" dur="500"/>
                                        <p:tgtEl>
                                          <p:spTgt spid="5124">
                                            <p:txEl>
                                              <p:pRg st="15" end="15"/>
                                            </p:txEl>
                                          </p:spTgt>
                                        </p:tgtEl>
                                      </p:cBhvr>
                                    </p:animEffect>
                                  </p:childTnLst>
                                </p:cTn>
                              </p:par>
                            </p:childTnLst>
                          </p:cTn>
                        </p:par>
                        <p:par>
                          <p:cTn id="64" fill="hold" nodeType="afterGroup">
                            <p:stCondLst>
                              <p:cond delay="2500"/>
                            </p:stCondLst>
                            <p:childTnLst>
                              <p:par>
                                <p:cTn id="65" presetID="22" presetClass="entr" presetSubtype="1" fill="hold" nodeType="afterEffect">
                                  <p:stCondLst>
                                    <p:cond delay="0"/>
                                  </p:stCondLst>
                                  <p:childTnLst>
                                    <p:set>
                                      <p:cBhvr>
                                        <p:cTn id="66" dur="1" fill="hold">
                                          <p:stCondLst>
                                            <p:cond delay="0"/>
                                          </p:stCondLst>
                                        </p:cTn>
                                        <p:tgtEl>
                                          <p:spTgt spid="5124">
                                            <p:txEl>
                                              <p:pRg st="16" end="16"/>
                                            </p:txEl>
                                          </p:spTgt>
                                        </p:tgtEl>
                                        <p:attrNameLst>
                                          <p:attrName>style.visibility</p:attrName>
                                        </p:attrNameLst>
                                      </p:cBhvr>
                                      <p:to>
                                        <p:strVal val="visible"/>
                                      </p:to>
                                    </p:set>
                                    <p:animEffect transition="in" filter="wipe(up)">
                                      <p:cBhvr>
                                        <p:cTn id="67" dur="500"/>
                                        <p:tgtEl>
                                          <p:spTgt spid="512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2368-262B-CFD2-736B-3E0424EA4391}"/>
              </a:ext>
            </a:extLst>
          </p:cNvPr>
          <p:cNvSpPr>
            <a:spLocks noGrp="1"/>
          </p:cNvSpPr>
          <p:nvPr>
            <p:ph type="title"/>
          </p:nvPr>
        </p:nvSpPr>
        <p:spPr>
          <a:xfrm>
            <a:off x="798512" y="76200"/>
            <a:ext cx="8269288" cy="623888"/>
          </a:xfrm>
        </p:spPr>
        <p:txBody>
          <a:bodyPr/>
          <a:lstStyle/>
          <a:p>
            <a:pPr algn="ctr"/>
            <a:r>
              <a:rPr lang="en-US" dirty="0"/>
              <a:t>Multithreading in Python: Consumer</a:t>
            </a:r>
          </a:p>
        </p:txBody>
      </p:sp>
      <p:sp>
        <p:nvSpPr>
          <p:cNvPr id="3" name="Content Placeholder 2">
            <a:extLst>
              <a:ext uri="{FF2B5EF4-FFF2-40B4-BE49-F238E27FC236}">
                <a16:creationId xmlns:a16="http://schemas.microsoft.com/office/drawing/2014/main" id="{F3856BC8-5741-7322-D237-19D6B74B1AFF}"/>
              </a:ext>
            </a:extLst>
          </p:cNvPr>
          <p:cNvSpPr>
            <a:spLocks noGrp="1"/>
          </p:cNvSpPr>
          <p:nvPr>
            <p:ph idx="1"/>
          </p:nvPr>
        </p:nvSpPr>
        <p:spPr>
          <a:xfrm>
            <a:off x="381000" y="914400"/>
            <a:ext cx="8686800" cy="5867400"/>
          </a:xfrm>
        </p:spPr>
        <p:txBody>
          <a:bodyPr/>
          <a:lstStyle/>
          <a:p>
            <a:pPr marL="0" indent="0">
              <a:buNone/>
            </a:pPr>
            <a:r>
              <a:rPr lang="en-US" sz="2000" dirty="0">
                <a:solidFill>
                  <a:srgbClr val="0000FF"/>
                </a:solidFill>
                <a:latin typeface="Cascadia Mono" panose="020B0609020000020004" pitchFamily="49" charset="0"/>
              </a:rPr>
              <a:t>def</a:t>
            </a:r>
            <a:r>
              <a:rPr lang="en-US" sz="2000" dirty="0">
                <a:solidFill>
                  <a:srgbClr val="000000"/>
                </a:solidFill>
                <a:latin typeface="Cascadia Mono" panose="020B0609020000020004" pitchFamily="49" charset="0"/>
              </a:rPr>
              <a:t> </a:t>
            </a:r>
            <a:r>
              <a:rPr lang="en-US" sz="2000" dirty="0" err="1">
                <a:solidFill>
                  <a:srgbClr val="2B91AF"/>
                </a:solidFill>
                <a:latin typeface="Cascadia Mono" panose="020B0609020000020004" pitchFamily="49" charset="0"/>
              </a:rPr>
              <a:t>runConsumer</a:t>
            </a:r>
            <a:r>
              <a:rPr lang="en-US" sz="2000" dirty="0">
                <a:solidFill>
                  <a:srgbClr val="000000"/>
                </a:solidFill>
                <a:latin typeface="Cascadia Mono" panose="020B0609020000020004" pitchFamily="49" charset="0"/>
              </a:rPr>
              <a:t>(id):</a:t>
            </a:r>
          </a:p>
          <a:p>
            <a:pPr marL="0" indent="0">
              <a:buNone/>
            </a:pP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global</a:t>
            </a:r>
            <a:r>
              <a:rPr lang="en-US" sz="2000" dirty="0">
                <a:solidFill>
                  <a:srgbClr val="000000"/>
                </a:solidFill>
                <a:latin typeface="Cascadia Mono" panose="020B0609020000020004" pitchFamily="49" charset="0"/>
              </a:rPr>
              <a:t> writeable</a:t>
            </a:r>
          </a:p>
          <a:p>
            <a:pPr marL="0" indent="0">
              <a:buNone/>
            </a:pP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global</a:t>
            </a:r>
            <a:r>
              <a:rPr lang="en-US" sz="2000" dirty="0">
                <a:solidFill>
                  <a:srgbClr val="000000"/>
                </a:solidFill>
                <a:latin typeface="Cascadia Mono" panose="020B0609020000020004" pitchFamily="49" charset="0"/>
              </a:rPr>
              <a:t> </a:t>
            </a:r>
            <a:r>
              <a:rPr lang="en-US" sz="2000" dirty="0" err="1">
                <a:solidFill>
                  <a:srgbClr val="000000"/>
                </a:solidFill>
                <a:latin typeface="Cascadia Mono" panose="020B0609020000020004" pitchFamily="49" charset="0"/>
              </a:rPr>
              <a:t>bufferCell</a:t>
            </a:r>
            <a:endParaRPr lang="en-US" sz="2000" dirty="0">
              <a:solidFill>
                <a:srgbClr val="000000"/>
              </a:solidFill>
              <a:latin typeface="Cascadia Mono" panose="020B0609020000020004" pitchFamily="49" charset="0"/>
            </a:endParaRPr>
          </a:p>
          <a:p>
            <a:pPr marL="0" indent="0">
              <a:buNone/>
            </a:pPr>
            <a:r>
              <a:rPr lang="en-US" sz="2000" dirty="0">
                <a:solidFill>
                  <a:srgbClr val="000000"/>
                </a:solidFill>
                <a:latin typeface="Cascadia Mono" panose="020B0609020000020004" pitchFamily="49" charset="0"/>
              </a:rPr>
              <a:t>    </a:t>
            </a:r>
            <a:r>
              <a:rPr lang="en-US" sz="2000" dirty="0" err="1">
                <a:solidFill>
                  <a:srgbClr val="000000"/>
                </a:solidFill>
                <a:latin typeface="Cascadia Mono" panose="020B0609020000020004" pitchFamily="49" charset="0"/>
              </a:rPr>
              <a:t>myId</a:t>
            </a:r>
            <a:r>
              <a:rPr lang="en-US" sz="2000" dirty="0">
                <a:solidFill>
                  <a:srgbClr val="000000"/>
                </a:solidFill>
                <a:latin typeface="Cascadia Mono" panose="020B0609020000020004" pitchFamily="49" charset="0"/>
              </a:rPr>
              <a:t> = </a:t>
            </a:r>
            <a:r>
              <a:rPr lang="en-US" sz="2000" dirty="0">
                <a:solidFill>
                  <a:srgbClr val="0000FF"/>
                </a:solidFill>
                <a:latin typeface="Cascadia Mono" panose="020B0609020000020004" pitchFamily="49" charset="0"/>
              </a:rPr>
              <a:t>id</a:t>
            </a:r>
          </a:p>
          <a:p>
            <a:pPr marL="0" indent="0">
              <a:buNone/>
            </a:pPr>
            <a:r>
              <a:rPr lang="en-US" sz="2000" dirty="0">
                <a:solidFill>
                  <a:srgbClr val="000000"/>
                </a:solidFill>
                <a:latin typeface="Cascadia Mono" panose="020B0609020000020004" pitchFamily="49" charset="0"/>
              </a:rPr>
              <a:t>    logging.</a:t>
            </a:r>
            <a:r>
              <a:rPr lang="en-US" sz="2000" dirty="0">
                <a:solidFill>
                  <a:srgbClr val="2B91AF"/>
                </a:solidFill>
                <a:latin typeface="Cascadia Mono" panose="020B0609020000020004" pitchFamily="49" charset="0"/>
              </a:rPr>
              <a:t>info</a:t>
            </a:r>
            <a:r>
              <a:rPr lang="en-US" sz="2000" dirty="0">
                <a:solidFill>
                  <a:srgbClr val="000000"/>
                </a:solidFill>
                <a:latin typeface="Cascadia Mono" panose="020B0609020000020004" pitchFamily="49" charset="0"/>
              </a:rPr>
              <a:t>(</a:t>
            </a:r>
            <a:r>
              <a:rPr lang="en-US" sz="2000" dirty="0">
                <a:solidFill>
                  <a:srgbClr val="A31515"/>
                </a:solidFill>
                <a:latin typeface="Cascadia Mono" panose="020B0609020000020004" pitchFamily="49" charset="0"/>
              </a:rPr>
              <a:t>"Consumer Thread %s: starting"</a:t>
            </a:r>
            <a:r>
              <a:rPr lang="en-US" sz="2000" dirty="0">
                <a:solidFill>
                  <a:srgbClr val="000000"/>
                </a:solidFill>
                <a:latin typeface="Cascadia Mono" panose="020B0609020000020004" pitchFamily="49" charset="0"/>
              </a:rPr>
              <a:t>, </a:t>
            </a:r>
            <a:r>
              <a:rPr lang="en-US" sz="2000" dirty="0" err="1">
                <a:solidFill>
                  <a:srgbClr val="000000"/>
                </a:solidFill>
                <a:latin typeface="Cascadia Mono" panose="020B0609020000020004" pitchFamily="49" charset="0"/>
              </a:rPr>
              <a:t>myId</a:t>
            </a:r>
            <a:r>
              <a:rPr lang="en-US" sz="2000" dirty="0">
                <a:solidFill>
                  <a:srgbClr val="000000"/>
                </a:solidFill>
                <a:latin typeface="Cascadia Mono" panose="020B0609020000020004" pitchFamily="49" charset="0"/>
              </a:rPr>
              <a:t>)</a:t>
            </a:r>
          </a:p>
          <a:p>
            <a:pPr marL="0" indent="0">
              <a:buNone/>
            </a:pP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while</a:t>
            </a:r>
            <a:r>
              <a:rPr lang="en-US" sz="2000" dirty="0">
                <a:solidFill>
                  <a:srgbClr val="000000"/>
                </a:solidFill>
                <a:latin typeface="Cascadia Mono" panose="020B0609020000020004" pitchFamily="49" charset="0"/>
              </a:rPr>
              <a:t> (t &gt; </a:t>
            </a:r>
            <a:r>
              <a:rPr lang="en-US" sz="2000" dirty="0" err="1">
                <a:solidFill>
                  <a:srgbClr val="000000"/>
                </a:solidFill>
                <a:latin typeface="Cascadia Mono" panose="020B0609020000020004" pitchFamily="49" charset="0"/>
              </a:rPr>
              <a:t>time.</a:t>
            </a:r>
            <a:r>
              <a:rPr lang="en-US" sz="2000" dirty="0" err="1">
                <a:solidFill>
                  <a:srgbClr val="2B91AF"/>
                </a:solidFill>
                <a:latin typeface="Cascadia Mono" panose="020B0609020000020004" pitchFamily="49" charset="0"/>
              </a:rPr>
              <a:t>time</a:t>
            </a:r>
            <a:r>
              <a:rPr lang="en-US" sz="2000" dirty="0">
                <a:solidFill>
                  <a:srgbClr val="000000"/>
                </a:solidFill>
                <a:latin typeface="Cascadia Mono" panose="020B0609020000020004" pitchFamily="49" charset="0"/>
              </a:rPr>
              <a:t>() - 10) and (t &gt; </a:t>
            </a:r>
            <a:r>
              <a:rPr lang="en-US" sz="2000" dirty="0" err="1">
                <a:solidFill>
                  <a:srgbClr val="000000"/>
                </a:solidFill>
                <a:latin typeface="Cascadia Mono" panose="020B0609020000020004" pitchFamily="49" charset="0"/>
              </a:rPr>
              <a:t>time.</a:t>
            </a:r>
            <a:r>
              <a:rPr lang="en-US" sz="2000" dirty="0" err="1">
                <a:solidFill>
                  <a:srgbClr val="2B91AF"/>
                </a:solidFill>
                <a:latin typeface="Cascadia Mono" panose="020B0609020000020004" pitchFamily="49" charset="0"/>
              </a:rPr>
              <a:t>time</a:t>
            </a:r>
            <a:r>
              <a:rPr lang="en-US" sz="2000" dirty="0">
                <a:solidFill>
                  <a:srgbClr val="000000"/>
                </a:solidFill>
                <a:latin typeface="Cascadia Mono" panose="020B0609020000020004" pitchFamily="49" charset="0"/>
              </a:rPr>
              <a:t>() - 10):</a:t>
            </a:r>
          </a:p>
          <a:p>
            <a:pPr marL="0" indent="0">
              <a:buNone/>
            </a:pP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while</a:t>
            </a:r>
            <a:r>
              <a:rPr lang="en-US" sz="2000" dirty="0">
                <a:solidFill>
                  <a:srgbClr val="000000"/>
                </a:solidFill>
                <a:latin typeface="Cascadia Mono" panose="020B0609020000020004" pitchFamily="49" charset="0"/>
              </a:rPr>
              <a:t> (writeable == </a:t>
            </a:r>
            <a:r>
              <a:rPr lang="en-US" sz="2000" dirty="0">
                <a:solidFill>
                  <a:srgbClr val="0000FF"/>
                </a:solidFill>
                <a:latin typeface="Cascadia Mono" panose="020B0609020000020004" pitchFamily="49" charset="0"/>
              </a:rPr>
              <a:t>True</a:t>
            </a:r>
            <a:r>
              <a:rPr lang="en-US" sz="2000" dirty="0">
                <a:solidFill>
                  <a:srgbClr val="000000"/>
                </a:solidFill>
                <a:latin typeface="Cascadia Mono" panose="020B0609020000020004" pitchFamily="49" charset="0"/>
              </a:rPr>
              <a:t>):</a:t>
            </a:r>
          </a:p>
          <a:p>
            <a:pPr marL="0" indent="0">
              <a:buNone/>
            </a:pPr>
            <a:r>
              <a:rPr lang="en-US" sz="2000" dirty="0">
                <a:solidFill>
                  <a:srgbClr val="000000"/>
                </a:solidFill>
                <a:latin typeface="Cascadia Mono" panose="020B0609020000020004" pitchFamily="49" charset="0"/>
              </a:rPr>
              <a:t>            delay = </a:t>
            </a:r>
            <a:r>
              <a:rPr lang="en-US" sz="2000" dirty="0" err="1">
                <a:solidFill>
                  <a:srgbClr val="000000"/>
                </a:solidFill>
                <a:latin typeface="Cascadia Mono" panose="020B0609020000020004" pitchFamily="49" charset="0"/>
              </a:rPr>
              <a:t>random.randint</a:t>
            </a:r>
            <a:r>
              <a:rPr lang="en-US" sz="2000" dirty="0">
                <a:solidFill>
                  <a:srgbClr val="000000"/>
                </a:solidFill>
                <a:latin typeface="Cascadia Mono" panose="020B0609020000020004" pitchFamily="49" charset="0"/>
              </a:rPr>
              <a:t>(1, 5)</a:t>
            </a:r>
          </a:p>
          <a:p>
            <a:pPr marL="0" indent="0">
              <a:buNone/>
            </a:pPr>
            <a:r>
              <a:rPr lang="en-US" sz="2000" dirty="0">
                <a:solidFill>
                  <a:srgbClr val="000000"/>
                </a:solidFill>
                <a:latin typeface="Cascadia Mono" panose="020B0609020000020004" pitchFamily="49" charset="0"/>
              </a:rPr>
              <a:t>            logging.</a:t>
            </a:r>
            <a:r>
              <a:rPr lang="en-US" sz="2000" dirty="0">
                <a:solidFill>
                  <a:srgbClr val="2B91AF"/>
                </a:solidFill>
                <a:latin typeface="Cascadia Mono" panose="020B0609020000020004" pitchFamily="49" charset="0"/>
              </a:rPr>
              <a:t>info</a:t>
            </a:r>
            <a:r>
              <a:rPr lang="en-US" sz="2000" dirty="0">
                <a:solidFill>
                  <a:srgbClr val="000000"/>
                </a:solidFill>
                <a:latin typeface="Cascadia Mono" panose="020B0609020000020004" pitchFamily="49" charset="0"/>
              </a:rPr>
              <a:t>(</a:t>
            </a:r>
            <a:r>
              <a:rPr lang="en-US" sz="2000" dirty="0">
                <a:solidFill>
                  <a:srgbClr val="A31515"/>
                </a:solidFill>
                <a:latin typeface="Cascadia Mono" panose="020B0609020000020004" pitchFamily="49" charset="0"/>
              </a:rPr>
              <a:t>"Consumer %s delays %d: seconds"</a:t>
            </a:r>
            <a:r>
              <a:rPr lang="en-US" sz="2000" dirty="0">
                <a:solidFill>
                  <a:srgbClr val="000000"/>
                </a:solidFill>
                <a:latin typeface="Cascadia Mono" panose="020B0609020000020004" pitchFamily="49" charset="0"/>
              </a:rPr>
              <a:t>,  </a:t>
            </a:r>
            <a:r>
              <a:rPr lang="en-US" sz="2000" dirty="0" err="1">
                <a:solidFill>
                  <a:srgbClr val="000000"/>
                </a:solidFill>
                <a:latin typeface="Cascadia Mono" panose="020B0609020000020004" pitchFamily="49" charset="0"/>
              </a:rPr>
              <a:t>myId</a:t>
            </a:r>
            <a:r>
              <a:rPr lang="en-US" sz="2000" dirty="0">
                <a:solidFill>
                  <a:srgbClr val="000000"/>
                </a:solidFill>
                <a:latin typeface="Cascadia Mono" panose="020B0609020000020004" pitchFamily="49" charset="0"/>
              </a:rPr>
              <a:t>, delay)</a:t>
            </a:r>
          </a:p>
          <a:p>
            <a:pPr marL="0" indent="0">
              <a:buNone/>
            </a:pPr>
            <a:r>
              <a:rPr lang="en-US" sz="2000" dirty="0">
                <a:solidFill>
                  <a:srgbClr val="000000"/>
                </a:solidFill>
                <a:latin typeface="Cascadia Mono" panose="020B0609020000020004" pitchFamily="49" charset="0"/>
              </a:rPr>
              <a:t>            </a:t>
            </a:r>
            <a:r>
              <a:rPr lang="en-US" sz="2000" dirty="0" err="1">
                <a:solidFill>
                  <a:srgbClr val="000000"/>
                </a:solidFill>
                <a:latin typeface="Cascadia Mono" panose="020B0609020000020004" pitchFamily="49" charset="0"/>
              </a:rPr>
              <a:t>time.</a:t>
            </a:r>
            <a:r>
              <a:rPr lang="en-US" sz="2000" dirty="0" err="1">
                <a:solidFill>
                  <a:srgbClr val="2B91AF"/>
                </a:solidFill>
                <a:latin typeface="Cascadia Mono" panose="020B0609020000020004" pitchFamily="49" charset="0"/>
              </a:rPr>
              <a:t>sleep</a:t>
            </a:r>
            <a:r>
              <a:rPr lang="en-US" sz="2000" dirty="0">
                <a:solidFill>
                  <a:srgbClr val="000000"/>
                </a:solidFill>
                <a:latin typeface="Cascadia Mono" panose="020B0609020000020004" pitchFamily="49" charset="0"/>
              </a:rPr>
              <a:t>(delay)</a:t>
            </a:r>
          </a:p>
          <a:p>
            <a:pPr marL="0" indent="0">
              <a:buNone/>
            </a:pPr>
            <a:r>
              <a:rPr lang="en-US" sz="2000" dirty="0">
                <a:solidFill>
                  <a:srgbClr val="000000"/>
                </a:solidFill>
                <a:latin typeface="Cascadia Mono" panose="020B0609020000020004" pitchFamily="49" charset="0"/>
              </a:rPr>
              <a:t>        </a:t>
            </a:r>
            <a:r>
              <a:rPr lang="en-US" sz="2000" dirty="0">
                <a:solidFill>
                  <a:srgbClr val="0000FF"/>
                </a:solidFill>
                <a:latin typeface="Cascadia Mono" panose="020B0609020000020004" pitchFamily="49" charset="0"/>
              </a:rPr>
              <a:t>if</a:t>
            </a:r>
            <a:r>
              <a:rPr lang="en-US" sz="2000" dirty="0">
                <a:solidFill>
                  <a:srgbClr val="000000"/>
                </a:solidFill>
                <a:latin typeface="Cascadia Mono" panose="020B0609020000020004" pitchFamily="49" charset="0"/>
              </a:rPr>
              <a:t> (writeable == </a:t>
            </a:r>
            <a:r>
              <a:rPr lang="en-US" sz="2000" dirty="0">
                <a:solidFill>
                  <a:srgbClr val="0000FF"/>
                </a:solidFill>
                <a:latin typeface="Cascadia Mono" panose="020B0609020000020004" pitchFamily="49" charset="0"/>
              </a:rPr>
              <a:t>False</a:t>
            </a:r>
            <a:r>
              <a:rPr lang="en-US" sz="2000" dirty="0">
                <a:solidFill>
                  <a:srgbClr val="000000"/>
                </a:solidFill>
                <a:latin typeface="Cascadia Mono" panose="020B0609020000020004" pitchFamily="49" charset="0"/>
              </a:rPr>
              <a:t>):</a:t>
            </a:r>
          </a:p>
          <a:p>
            <a:pPr marL="0" indent="0">
              <a:buNone/>
            </a:pPr>
            <a:r>
              <a:rPr lang="en-US" sz="2000" dirty="0">
                <a:solidFill>
                  <a:srgbClr val="000000"/>
                </a:solidFill>
                <a:latin typeface="Cascadia Mono" panose="020B0609020000020004" pitchFamily="49" charset="0"/>
              </a:rPr>
              <a:t>            logging.</a:t>
            </a:r>
            <a:r>
              <a:rPr lang="en-US" sz="2000" dirty="0">
                <a:solidFill>
                  <a:srgbClr val="2B91AF"/>
                </a:solidFill>
                <a:latin typeface="Cascadia Mono" panose="020B0609020000020004" pitchFamily="49" charset="0"/>
              </a:rPr>
              <a:t>info</a:t>
            </a:r>
            <a:r>
              <a:rPr lang="en-US" sz="2000" dirty="0">
                <a:solidFill>
                  <a:srgbClr val="000000"/>
                </a:solidFill>
                <a:latin typeface="Cascadia Mono" panose="020B0609020000020004" pitchFamily="49" charset="0"/>
              </a:rPr>
              <a:t>(</a:t>
            </a:r>
            <a:r>
              <a:rPr lang="en-US" sz="2000" dirty="0">
                <a:solidFill>
                  <a:srgbClr val="A31515"/>
                </a:solidFill>
                <a:latin typeface="Cascadia Mono" panose="020B0609020000020004" pitchFamily="49" charset="0"/>
              </a:rPr>
              <a:t>"Producer %s: receives Item= %d"</a:t>
            </a:r>
            <a:r>
              <a:rPr lang="en-US" sz="2000" dirty="0">
                <a:solidFill>
                  <a:srgbClr val="000000"/>
                </a:solidFill>
                <a:latin typeface="Cascadia Mono" panose="020B0609020000020004" pitchFamily="49" charset="0"/>
              </a:rPr>
              <a:t>, </a:t>
            </a:r>
            <a:r>
              <a:rPr lang="en-US" sz="2000" dirty="0" err="1">
                <a:solidFill>
                  <a:srgbClr val="000000"/>
                </a:solidFill>
                <a:latin typeface="Cascadia Mono" panose="020B0609020000020004" pitchFamily="49" charset="0"/>
              </a:rPr>
              <a:t>myId</a:t>
            </a:r>
            <a:r>
              <a:rPr lang="en-US" sz="2000" dirty="0">
                <a:solidFill>
                  <a:srgbClr val="000000"/>
                </a:solidFill>
                <a:latin typeface="Cascadia Mono" panose="020B0609020000020004" pitchFamily="49" charset="0"/>
              </a:rPr>
              <a:t>, </a:t>
            </a:r>
            <a:r>
              <a:rPr lang="en-US" sz="2000" dirty="0" err="1">
                <a:solidFill>
                  <a:srgbClr val="000000"/>
                </a:solidFill>
                <a:latin typeface="Cascadia Mono" panose="020B0609020000020004" pitchFamily="49" charset="0"/>
              </a:rPr>
              <a:t>bufferCell</a:t>
            </a:r>
            <a:r>
              <a:rPr lang="en-US" sz="2000" dirty="0">
                <a:solidFill>
                  <a:srgbClr val="000000"/>
                </a:solidFill>
                <a:latin typeface="Cascadia Mono" panose="020B0609020000020004" pitchFamily="49" charset="0"/>
              </a:rPr>
              <a:t>)</a:t>
            </a:r>
          </a:p>
          <a:p>
            <a:pPr marL="0" indent="0">
              <a:buNone/>
            </a:pPr>
            <a:r>
              <a:rPr lang="en-US" sz="2000" dirty="0">
                <a:solidFill>
                  <a:srgbClr val="000000"/>
                </a:solidFill>
                <a:latin typeface="Cascadia Mono" panose="020B0609020000020004" pitchFamily="49" charset="0"/>
              </a:rPr>
              <a:t>            writeable = </a:t>
            </a:r>
            <a:r>
              <a:rPr lang="en-US" sz="2000" dirty="0">
                <a:solidFill>
                  <a:srgbClr val="0000FF"/>
                </a:solidFill>
                <a:latin typeface="Cascadia Mono" panose="020B0609020000020004" pitchFamily="49" charset="0"/>
              </a:rPr>
              <a:t>True</a:t>
            </a:r>
            <a:r>
              <a:rPr lang="en-US" sz="2000" dirty="0">
                <a:solidFill>
                  <a:srgbClr val="000000"/>
                </a:solidFill>
                <a:latin typeface="Cascadia Mono" panose="020B0609020000020004" pitchFamily="49" charset="0"/>
              </a:rPr>
              <a:t>;</a:t>
            </a:r>
            <a:endParaRPr lang="en-US" sz="3200" dirty="0"/>
          </a:p>
        </p:txBody>
      </p:sp>
      <p:sp>
        <p:nvSpPr>
          <p:cNvPr id="4" name="Slide Number Placeholder 3">
            <a:extLst>
              <a:ext uri="{FF2B5EF4-FFF2-40B4-BE49-F238E27FC236}">
                <a16:creationId xmlns:a16="http://schemas.microsoft.com/office/drawing/2014/main" id="{2A3DD8B0-D6B0-1F01-4C03-09B6F79EBEC8}"/>
              </a:ext>
            </a:extLst>
          </p:cNvPr>
          <p:cNvSpPr>
            <a:spLocks noGrp="1"/>
          </p:cNvSpPr>
          <p:nvPr>
            <p:ph type="sldNum" sz="quarter" idx="12"/>
          </p:nvPr>
        </p:nvSpPr>
        <p:spPr/>
        <p:txBody>
          <a:bodyPr/>
          <a:lstStyle/>
          <a:p>
            <a:pPr>
              <a:defRPr/>
            </a:pPr>
            <a:fld id="{6163B593-57A1-4DE8-BABA-1568C9F62B67}" type="slidenum">
              <a:rPr lang="en-US" smtClean="0"/>
              <a:pPr>
                <a:defRPr/>
              </a:pPr>
              <a:t>180</a:t>
            </a:fld>
            <a:endParaRPr lang="en-US"/>
          </a:p>
        </p:txBody>
      </p:sp>
    </p:spTree>
    <p:extLst>
      <p:ext uri="{BB962C8B-B14F-4D97-AF65-F5344CB8AC3E}">
        <p14:creationId xmlns:p14="http://schemas.microsoft.com/office/powerpoint/2010/main" val="369036829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2368-262B-CFD2-736B-3E0424EA4391}"/>
              </a:ext>
            </a:extLst>
          </p:cNvPr>
          <p:cNvSpPr>
            <a:spLocks noGrp="1"/>
          </p:cNvSpPr>
          <p:nvPr>
            <p:ph type="title"/>
          </p:nvPr>
        </p:nvSpPr>
        <p:spPr>
          <a:xfrm>
            <a:off x="798512" y="76200"/>
            <a:ext cx="8269288" cy="623888"/>
          </a:xfrm>
        </p:spPr>
        <p:txBody>
          <a:bodyPr/>
          <a:lstStyle/>
          <a:p>
            <a:pPr algn="ctr"/>
            <a:r>
              <a:rPr lang="en-US" dirty="0"/>
              <a:t>Multithreading in Python: Main</a:t>
            </a:r>
          </a:p>
        </p:txBody>
      </p:sp>
      <p:sp>
        <p:nvSpPr>
          <p:cNvPr id="3" name="Content Placeholder 2">
            <a:extLst>
              <a:ext uri="{FF2B5EF4-FFF2-40B4-BE49-F238E27FC236}">
                <a16:creationId xmlns:a16="http://schemas.microsoft.com/office/drawing/2014/main" id="{F3856BC8-5741-7322-D237-19D6B74B1AFF}"/>
              </a:ext>
            </a:extLst>
          </p:cNvPr>
          <p:cNvSpPr>
            <a:spLocks noGrp="1"/>
          </p:cNvSpPr>
          <p:nvPr>
            <p:ph idx="1"/>
          </p:nvPr>
        </p:nvSpPr>
        <p:spPr>
          <a:xfrm>
            <a:off x="76200" y="990600"/>
            <a:ext cx="8991600" cy="5715000"/>
          </a:xfrm>
        </p:spPr>
        <p:txBody>
          <a:bodyPr/>
          <a:lstStyle/>
          <a:p>
            <a:pPr marL="0" indent="0">
              <a:buNone/>
            </a:pP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__name__ == </a:t>
            </a:r>
            <a:r>
              <a:rPr lang="en-US" sz="1800" dirty="0">
                <a:solidFill>
                  <a:srgbClr val="A31515"/>
                </a:solidFill>
                <a:latin typeface="Cascadia Mono" panose="020B0609020000020004" pitchFamily="49" charset="0"/>
              </a:rPr>
              <a:t>"__main__"</a:t>
            </a:r>
            <a:r>
              <a:rPr lang="en-US" sz="1800" dirty="0">
                <a:solidFill>
                  <a:srgbClr val="000000"/>
                </a:solidFill>
                <a:latin typeface="Cascadia Mono" panose="020B0609020000020004" pitchFamily="49" charset="0"/>
              </a:rPr>
              <a:t>:</a:t>
            </a:r>
          </a:p>
          <a:p>
            <a:pPr marL="0" indent="0">
              <a:buNone/>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format </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a:t>
            </a:r>
            <a:r>
              <a:rPr lang="en-US" sz="1800" dirty="0" err="1">
                <a:solidFill>
                  <a:srgbClr val="A31515"/>
                </a:solidFill>
                <a:latin typeface="Cascadia Mono" panose="020B0609020000020004" pitchFamily="49" charset="0"/>
              </a:rPr>
              <a:t>asctime</a:t>
            </a:r>
            <a:r>
              <a:rPr lang="en-US" sz="1800" dirty="0">
                <a:solidFill>
                  <a:srgbClr val="A31515"/>
                </a:solidFill>
                <a:latin typeface="Cascadia Mono" panose="020B0609020000020004" pitchFamily="49" charset="0"/>
              </a:rPr>
              <a:t>)s: %(message)s"</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Define format</a:t>
            </a:r>
          </a:p>
          <a:p>
            <a:pPr marL="0" indent="0">
              <a:buNone/>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logging.</a:t>
            </a:r>
            <a:r>
              <a:rPr lang="en-US" sz="1800" dirty="0" err="1">
                <a:solidFill>
                  <a:srgbClr val="2B91AF"/>
                </a:solidFill>
                <a:latin typeface="Cascadia Mono" panose="020B0609020000020004" pitchFamily="49" charset="0"/>
              </a:rPr>
              <a:t>basicConfig</a:t>
            </a:r>
            <a:r>
              <a:rPr lang="en-US" sz="1800" dirty="0">
                <a:solidFill>
                  <a:srgbClr val="000000"/>
                </a:solidFill>
                <a:latin typeface="Cascadia Mono" panose="020B0609020000020004" pitchFamily="49" charset="0"/>
              </a:rPr>
              <a:t>(format=</a:t>
            </a:r>
            <a:r>
              <a:rPr lang="en-US" sz="1800" dirty="0">
                <a:solidFill>
                  <a:srgbClr val="0000FF"/>
                </a:solidFill>
                <a:latin typeface="Cascadia Mono" panose="020B0609020000020004" pitchFamily="49" charset="0"/>
              </a:rPr>
              <a:t>format</a:t>
            </a:r>
            <a:r>
              <a:rPr lang="en-US" sz="1800" dirty="0">
                <a:solidFill>
                  <a:srgbClr val="000000"/>
                </a:solidFill>
                <a:latin typeface="Cascadia Mono" panose="020B0609020000020004" pitchFamily="49" charset="0"/>
              </a:rPr>
              <a:t>, level=logging.INFO, </a:t>
            </a:r>
            <a:r>
              <a:rPr lang="en-US" sz="1800" dirty="0" err="1">
                <a:solidFill>
                  <a:srgbClr val="000000"/>
                </a:solidFill>
                <a:latin typeface="Cascadia Mono" panose="020B0609020000020004" pitchFamily="49" charset="0"/>
              </a:rPr>
              <a:t>datefmt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"%H:%M:%S"</a:t>
            </a:r>
            <a:r>
              <a:rPr lang="en-US" sz="1800" dirty="0">
                <a:solidFill>
                  <a:srgbClr val="000000"/>
                </a:solidFill>
                <a:latin typeface="Cascadia Mono" panose="020B0609020000020004" pitchFamily="49" charset="0"/>
              </a:rPr>
              <a:t>)</a:t>
            </a:r>
          </a:p>
          <a:p>
            <a:pPr marL="0" indent="0">
              <a:buNone/>
            </a:pPr>
            <a:r>
              <a:rPr lang="en-US" sz="1800" dirty="0">
                <a:solidFill>
                  <a:srgbClr val="000000"/>
                </a:solidFill>
                <a:latin typeface="Cascadia Mono" panose="020B0609020000020004" pitchFamily="49" charset="0"/>
              </a:rPr>
              <a:t>    logging.</a:t>
            </a:r>
            <a:r>
              <a:rPr lang="en-US" sz="1800" dirty="0">
                <a:solidFill>
                  <a:srgbClr val="2B91AF"/>
                </a:solidFill>
                <a:latin typeface="Cascadia Mono" panose="020B0609020000020004" pitchFamily="49" charset="0"/>
              </a:rPr>
              <a:t>info</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"Main thread starts before creating child threads"</a:t>
            </a:r>
            <a:r>
              <a:rPr lang="en-US" sz="1800" dirty="0">
                <a:solidFill>
                  <a:srgbClr val="000000"/>
                </a:solidFill>
                <a:latin typeface="Cascadia Mono" panose="020B0609020000020004" pitchFamily="49" charset="0"/>
              </a:rPr>
              <a:t>)</a:t>
            </a:r>
          </a:p>
          <a:p>
            <a:pPr marL="0" indent="0">
              <a:buNone/>
            </a:pPr>
            <a:r>
              <a:rPr lang="en-US" sz="1800" dirty="0">
                <a:solidFill>
                  <a:srgbClr val="000000"/>
                </a:solidFill>
                <a:latin typeface="Cascadia Mono" panose="020B0609020000020004" pitchFamily="49" charset="0"/>
              </a:rPr>
              <a:t>    x = </a:t>
            </a:r>
            <a:r>
              <a:rPr lang="en-US" sz="1800" dirty="0" err="1">
                <a:solidFill>
                  <a:srgbClr val="000000"/>
                </a:solidFill>
                <a:latin typeface="Cascadia Mono" panose="020B0609020000020004" pitchFamily="49" charset="0"/>
              </a:rPr>
              <a:t>threading.</a:t>
            </a:r>
            <a:r>
              <a:rPr lang="en-US" sz="1800" dirty="0" err="1">
                <a:solidFill>
                  <a:srgbClr val="2B91AF"/>
                </a:solidFill>
                <a:latin typeface="Cascadia Mono" panose="020B0609020000020004" pitchFamily="49" charset="0"/>
              </a:rPr>
              <a:t>Thread</a:t>
            </a:r>
            <a:r>
              <a:rPr lang="en-US" sz="1800" dirty="0">
                <a:solidFill>
                  <a:srgbClr val="000000"/>
                </a:solidFill>
                <a:latin typeface="Cascadia Mono" panose="020B0609020000020004" pitchFamily="49" charset="0"/>
              </a:rPr>
              <a:t>(target=</a:t>
            </a:r>
            <a:r>
              <a:rPr lang="en-US" sz="1800" dirty="0" err="1">
                <a:solidFill>
                  <a:srgbClr val="2B91AF"/>
                </a:solidFill>
                <a:latin typeface="Cascadia Mono" panose="020B0609020000020004" pitchFamily="49" charset="0"/>
              </a:rPr>
              <a:t>runProducer</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args</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"P1"</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#Id</a:t>
            </a:r>
          </a:p>
          <a:p>
            <a:pPr marL="0" indent="0">
              <a:buNone/>
            </a:pPr>
            <a:r>
              <a:rPr lang="en-US" sz="1800" dirty="0">
                <a:solidFill>
                  <a:srgbClr val="000000"/>
                </a:solidFill>
                <a:latin typeface="Cascadia Mono" panose="020B0609020000020004" pitchFamily="49" charset="0"/>
              </a:rPr>
              <a:t>    y = </a:t>
            </a:r>
            <a:r>
              <a:rPr lang="en-US" sz="1800" dirty="0" err="1">
                <a:solidFill>
                  <a:srgbClr val="000000"/>
                </a:solidFill>
                <a:latin typeface="Cascadia Mono" panose="020B0609020000020004" pitchFamily="49" charset="0"/>
              </a:rPr>
              <a:t>threading.</a:t>
            </a:r>
            <a:r>
              <a:rPr lang="en-US" sz="1800" dirty="0" err="1">
                <a:solidFill>
                  <a:srgbClr val="2B91AF"/>
                </a:solidFill>
                <a:latin typeface="Cascadia Mono" panose="020B0609020000020004" pitchFamily="49" charset="0"/>
              </a:rPr>
              <a:t>Thread</a:t>
            </a:r>
            <a:r>
              <a:rPr lang="en-US" sz="1800" dirty="0">
                <a:solidFill>
                  <a:srgbClr val="000000"/>
                </a:solidFill>
                <a:latin typeface="Cascadia Mono" panose="020B0609020000020004" pitchFamily="49" charset="0"/>
              </a:rPr>
              <a:t>(target=</a:t>
            </a:r>
            <a:r>
              <a:rPr lang="en-US" sz="1800" dirty="0" err="1">
                <a:solidFill>
                  <a:srgbClr val="2B91AF"/>
                </a:solidFill>
                <a:latin typeface="Cascadia Mono" panose="020B0609020000020004" pitchFamily="49" charset="0"/>
              </a:rPr>
              <a:t>runConsumer</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args</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"C1"</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#Id</a:t>
            </a:r>
          </a:p>
          <a:p>
            <a:pPr marL="0" indent="0">
              <a:buNone/>
            </a:pPr>
            <a:r>
              <a:rPr lang="en-US" sz="1800" dirty="0">
                <a:solidFill>
                  <a:srgbClr val="000000"/>
                </a:solidFill>
                <a:latin typeface="Cascadia Mono" panose="020B0609020000020004" pitchFamily="49" charset="0"/>
              </a:rPr>
              <a:t>    z = </a:t>
            </a:r>
            <a:r>
              <a:rPr lang="en-US" sz="1800" dirty="0" err="1">
                <a:solidFill>
                  <a:srgbClr val="000000"/>
                </a:solidFill>
                <a:latin typeface="Cascadia Mono" panose="020B0609020000020004" pitchFamily="49" charset="0"/>
              </a:rPr>
              <a:t>threading.</a:t>
            </a:r>
            <a:r>
              <a:rPr lang="en-US" sz="1800" dirty="0" err="1">
                <a:solidFill>
                  <a:srgbClr val="2B91AF"/>
                </a:solidFill>
                <a:latin typeface="Cascadia Mono" panose="020B0609020000020004" pitchFamily="49" charset="0"/>
              </a:rPr>
              <a:t>Thread</a:t>
            </a:r>
            <a:r>
              <a:rPr lang="en-US" sz="1800" dirty="0">
                <a:solidFill>
                  <a:srgbClr val="000000"/>
                </a:solidFill>
                <a:latin typeface="Cascadia Mono" panose="020B0609020000020004" pitchFamily="49" charset="0"/>
              </a:rPr>
              <a:t>(target=</a:t>
            </a:r>
            <a:r>
              <a:rPr lang="en-US" sz="1800" dirty="0" err="1">
                <a:solidFill>
                  <a:srgbClr val="2B91AF"/>
                </a:solidFill>
                <a:latin typeface="Cascadia Mono" panose="020B0609020000020004" pitchFamily="49" charset="0"/>
              </a:rPr>
              <a:t>runConsumer</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args</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"C2"</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#Id</a:t>
            </a:r>
          </a:p>
          <a:p>
            <a:pPr marL="0" indent="0">
              <a:buNone/>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x.start</a:t>
            </a:r>
            <a:r>
              <a:rPr lang="en-US" sz="1800" dirty="0">
                <a:solidFill>
                  <a:srgbClr val="000000"/>
                </a:solidFill>
                <a:latin typeface="Cascadia Mono" panose="020B0609020000020004" pitchFamily="49" charset="0"/>
              </a:rPr>
              <a:t>()</a:t>
            </a:r>
          </a:p>
          <a:p>
            <a:pPr marL="0" indent="0">
              <a:buNone/>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y.start</a:t>
            </a:r>
            <a:r>
              <a:rPr lang="en-US" sz="1800" dirty="0">
                <a:solidFill>
                  <a:srgbClr val="000000"/>
                </a:solidFill>
                <a:latin typeface="Cascadia Mono" panose="020B0609020000020004" pitchFamily="49" charset="0"/>
              </a:rPr>
              <a:t>()</a:t>
            </a:r>
          </a:p>
          <a:p>
            <a:pPr marL="0" indent="0">
              <a:buNone/>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z.start</a:t>
            </a:r>
            <a:r>
              <a:rPr lang="en-US" sz="1800" dirty="0">
                <a:solidFill>
                  <a:srgbClr val="000000"/>
                </a:solidFill>
                <a:latin typeface="Cascadia Mono" panose="020B0609020000020004" pitchFamily="49" charset="0"/>
              </a:rPr>
              <a:t>()</a:t>
            </a:r>
          </a:p>
          <a:p>
            <a:pPr marL="0" indent="0">
              <a:buNone/>
            </a:pPr>
            <a:r>
              <a:rPr lang="en-US" sz="1800" dirty="0">
                <a:solidFill>
                  <a:srgbClr val="000000"/>
                </a:solidFill>
                <a:latin typeface="Cascadia Mono" panose="020B0609020000020004" pitchFamily="49" charset="0"/>
              </a:rPr>
              <a:t>    logging.</a:t>
            </a:r>
            <a:r>
              <a:rPr lang="en-US" sz="1800" dirty="0">
                <a:solidFill>
                  <a:srgbClr val="2B91AF"/>
                </a:solidFill>
                <a:latin typeface="Cascadia Mono" panose="020B0609020000020004" pitchFamily="49" charset="0"/>
              </a:rPr>
              <a:t>info</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"Main: waits for both threads to finish"</a:t>
            </a:r>
            <a:r>
              <a:rPr lang="en-US" sz="1800" dirty="0">
                <a:solidFill>
                  <a:srgbClr val="000000"/>
                </a:solidFill>
                <a:latin typeface="Cascadia Mono" panose="020B0609020000020004" pitchFamily="49" charset="0"/>
              </a:rPr>
              <a:t>)</a:t>
            </a:r>
          </a:p>
          <a:p>
            <a:pPr marL="0" indent="0">
              <a:buNone/>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x.join</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#Without join, Main will terminate before child </a:t>
            </a:r>
            <a:r>
              <a:rPr lang="en-US" sz="1800" dirty="0" err="1">
                <a:solidFill>
                  <a:srgbClr val="008000"/>
                </a:solidFill>
                <a:latin typeface="Cascadia Mono" panose="020B0609020000020004" pitchFamily="49" charset="0"/>
              </a:rPr>
              <a:t>thds</a:t>
            </a:r>
            <a:endParaRPr lang="en-US" sz="1800" dirty="0">
              <a:solidFill>
                <a:srgbClr val="008000"/>
              </a:solidFill>
              <a:latin typeface="Cascadia Mono" panose="020B0609020000020004" pitchFamily="49" charset="0"/>
            </a:endParaRPr>
          </a:p>
          <a:p>
            <a:pPr marL="0" indent="0">
              <a:buNone/>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y.join</a:t>
            </a:r>
            <a:r>
              <a:rPr lang="en-US" sz="1800" dirty="0">
                <a:solidFill>
                  <a:srgbClr val="000000"/>
                </a:solidFill>
                <a:latin typeface="Cascadia Mono" panose="020B0609020000020004" pitchFamily="49" charset="0"/>
              </a:rPr>
              <a:t>()</a:t>
            </a:r>
          </a:p>
          <a:p>
            <a:pPr marL="0" indent="0">
              <a:buNone/>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z.join</a:t>
            </a:r>
            <a:r>
              <a:rPr lang="en-US" sz="1800" dirty="0">
                <a:solidFill>
                  <a:srgbClr val="000000"/>
                </a:solidFill>
                <a:latin typeface="Cascadia Mono" panose="020B0609020000020004" pitchFamily="49" charset="0"/>
              </a:rPr>
              <a:t>()</a:t>
            </a:r>
          </a:p>
          <a:p>
            <a:pPr marL="0" indent="0">
              <a:buNone/>
            </a:pPr>
            <a:r>
              <a:rPr lang="en-US" sz="1800" dirty="0">
                <a:solidFill>
                  <a:srgbClr val="000000"/>
                </a:solidFill>
                <a:latin typeface="Cascadia Mono" panose="020B0609020000020004" pitchFamily="49" charset="0"/>
              </a:rPr>
              <a:t>    logging.</a:t>
            </a:r>
            <a:r>
              <a:rPr lang="en-US" sz="1800" dirty="0">
                <a:solidFill>
                  <a:srgbClr val="2B91AF"/>
                </a:solidFill>
                <a:latin typeface="Cascadia Mono" panose="020B0609020000020004" pitchFamily="49" charset="0"/>
              </a:rPr>
              <a:t>info</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"Main thread: terminates"</a:t>
            </a:r>
            <a:r>
              <a:rPr lang="en-US" sz="1800" dirty="0">
                <a:solidFill>
                  <a:srgbClr val="000000"/>
                </a:solidFill>
                <a:latin typeface="Cascadia Mono" panose="020B0609020000020004" pitchFamily="49" charset="0"/>
              </a:rPr>
              <a:t>)</a:t>
            </a:r>
            <a:endParaRPr lang="en-US" sz="3200" dirty="0"/>
          </a:p>
        </p:txBody>
      </p:sp>
      <p:sp>
        <p:nvSpPr>
          <p:cNvPr id="4" name="Slide Number Placeholder 3">
            <a:extLst>
              <a:ext uri="{FF2B5EF4-FFF2-40B4-BE49-F238E27FC236}">
                <a16:creationId xmlns:a16="http://schemas.microsoft.com/office/drawing/2014/main" id="{2A3DD8B0-D6B0-1F01-4C03-09B6F79EBEC8}"/>
              </a:ext>
            </a:extLst>
          </p:cNvPr>
          <p:cNvSpPr>
            <a:spLocks noGrp="1"/>
          </p:cNvSpPr>
          <p:nvPr>
            <p:ph type="sldNum" sz="quarter" idx="12"/>
          </p:nvPr>
        </p:nvSpPr>
        <p:spPr/>
        <p:txBody>
          <a:bodyPr/>
          <a:lstStyle/>
          <a:p>
            <a:pPr>
              <a:defRPr/>
            </a:pPr>
            <a:fld id="{6163B593-57A1-4DE8-BABA-1568C9F62B67}" type="slidenum">
              <a:rPr lang="en-US" smtClean="0"/>
              <a:pPr>
                <a:defRPr/>
              </a:pPr>
              <a:t>181</a:t>
            </a:fld>
            <a:endParaRPr lang="en-US"/>
          </a:p>
        </p:txBody>
      </p:sp>
    </p:spTree>
    <p:extLst>
      <p:ext uri="{BB962C8B-B14F-4D97-AF65-F5344CB8AC3E}">
        <p14:creationId xmlns:p14="http://schemas.microsoft.com/office/powerpoint/2010/main" val="346418529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2AD8C-2190-7DBD-AB0B-2311CCBCD585}"/>
              </a:ext>
            </a:extLst>
          </p:cNvPr>
          <p:cNvSpPr>
            <a:spLocks noGrp="1"/>
          </p:cNvSpPr>
          <p:nvPr>
            <p:ph type="title"/>
          </p:nvPr>
        </p:nvSpPr>
        <p:spPr>
          <a:xfrm>
            <a:off x="152400" y="3048000"/>
            <a:ext cx="1828800" cy="623888"/>
          </a:xfrm>
        </p:spPr>
        <p:txBody>
          <a:bodyPr/>
          <a:lstStyle/>
          <a:p>
            <a:r>
              <a:rPr lang="en-US" dirty="0"/>
              <a:t>Output</a:t>
            </a:r>
          </a:p>
        </p:txBody>
      </p:sp>
      <p:sp>
        <p:nvSpPr>
          <p:cNvPr id="4" name="Slide Number Placeholder 3">
            <a:extLst>
              <a:ext uri="{FF2B5EF4-FFF2-40B4-BE49-F238E27FC236}">
                <a16:creationId xmlns:a16="http://schemas.microsoft.com/office/drawing/2014/main" id="{0B847845-07CD-1E95-577F-6BFB061DBB10}"/>
              </a:ext>
            </a:extLst>
          </p:cNvPr>
          <p:cNvSpPr>
            <a:spLocks noGrp="1"/>
          </p:cNvSpPr>
          <p:nvPr>
            <p:ph type="sldNum" sz="quarter" idx="12"/>
          </p:nvPr>
        </p:nvSpPr>
        <p:spPr/>
        <p:txBody>
          <a:bodyPr/>
          <a:lstStyle/>
          <a:p>
            <a:pPr>
              <a:defRPr/>
            </a:pPr>
            <a:fld id="{6163B593-57A1-4DE8-BABA-1568C9F62B67}" type="slidenum">
              <a:rPr lang="en-US" smtClean="0"/>
              <a:pPr>
                <a:defRPr/>
              </a:pPr>
              <a:t>182</a:t>
            </a:fld>
            <a:endParaRPr lang="en-US"/>
          </a:p>
        </p:txBody>
      </p:sp>
      <p:pic>
        <p:nvPicPr>
          <p:cNvPr id="6" name="Picture 5">
            <a:extLst>
              <a:ext uri="{FF2B5EF4-FFF2-40B4-BE49-F238E27FC236}">
                <a16:creationId xmlns:a16="http://schemas.microsoft.com/office/drawing/2014/main" id="{FB9E30E5-1462-0AEE-F936-7020683A611B}"/>
              </a:ext>
            </a:extLst>
          </p:cNvPr>
          <p:cNvPicPr>
            <a:picLocks noChangeAspect="1"/>
          </p:cNvPicPr>
          <p:nvPr/>
        </p:nvPicPr>
        <p:blipFill>
          <a:blip r:embed="rId2"/>
          <a:stretch>
            <a:fillRect/>
          </a:stretch>
        </p:blipFill>
        <p:spPr>
          <a:xfrm>
            <a:off x="1676400" y="0"/>
            <a:ext cx="6090738" cy="6858000"/>
          </a:xfrm>
          <a:prstGeom prst="rect">
            <a:avLst/>
          </a:prstGeom>
        </p:spPr>
      </p:pic>
      <p:sp>
        <p:nvSpPr>
          <p:cNvPr id="7" name="Speech Bubble: Rectangle with Corners Rounded 6">
            <a:extLst>
              <a:ext uri="{FF2B5EF4-FFF2-40B4-BE49-F238E27FC236}">
                <a16:creationId xmlns:a16="http://schemas.microsoft.com/office/drawing/2014/main" id="{1E70FA7A-2C4E-CF00-9257-74E6460DEE34}"/>
              </a:ext>
            </a:extLst>
          </p:cNvPr>
          <p:cNvSpPr/>
          <p:nvPr/>
        </p:nvSpPr>
        <p:spPr bwMode="auto">
          <a:xfrm>
            <a:off x="6858000" y="2514600"/>
            <a:ext cx="1752600" cy="1157288"/>
          </a:xfrm>
          <a:prstGeom prst="wedgeRoundRectCallout">
            <a:avLst>
              <a:gd name="adj1" fmla="val -80389"/>
              <a:gd name="adj2" fmla="val -9489"/>
              <a:gd name="adj3" fmla="val 16667"/>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Item 2 is taken by both C1 and C2 threads</a:t>
            </a:r>
          </a:p>
        </p:txBody>
      </p:sp>
      <p:sp>
        <p:nvSpPr>
          <p:cNvPr id="8" name="Left Brace 7">
            <a:extLst>
              <a:ext uri="{FF2B5EF4-FFF2-40B4-BE49-F238E27FC236}">
                <a16:creationId xmlns:a16="http://schemas.microsoft.com/office/drawing/2014/main" id="{EFAA64B2-C319-F87A-2472-07F4686C2016}"/>
              </a:ext>
            </a:extLst>
          </p:cNvPr>
          <p:cNvSpPr/>
          <p:nvPr/>
        </p:nvSpPr>
        <p:spPr bwMode="auto">
          <a:xfrm flipH="1">
            <a:off x="5791200" y="2743200"/>
            <a:ext cx="304800" cy="457200"/>
          </a:xfrm>
          <a:prstGeom prst="leftBrace">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9" name="Speech Bubble: Rectangle with Corners Rounded 8">
            <a:extLst>
              <a:ext uri="{FF2B5EF4-FFF2-40B4-BE49-F238E27FC236}">
                <a16:creationId xmlns:a16="http://schemas.microsoft.com/office/drawing/2014/main" id="{82183B54-284A-8858-CA7F-1E2FA24E84DF}"/>
              </a:ext>
            </a:extLst>
          </p:cNvPr>
          <p:cNvSpPr/>
          <p:nvPr/>
        </p:nvSpPr>
        <p:spPr bwMode="auto">
          <a:xfrm>
            <a:off x="6911249" y="5349716"/>
            <a:ext cx="1752600" cy="1157288"/>
          </a:xfrm>
          <a:prstGeom prst="wedgeRoundRectCallout">
            <a:avLst>
              <a:gd name="adj1" fmla="val -85517"/>
              <a:gd name="adj2" fmla="val 40552"/>
              <a:gd name="adj3" fmla="val 16667"/>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Item 2 is taken by both C1 and C2 threads</a:t>
            </a:r>
          </a:p>
        </p:txBody>
      </p:sp>
      <p:sp>
        <p:nvSpPr>
          <p:cNvPr id="10" name="Left Brace 9">
            <a:extLst>
              <a:ext uri="{FF2B5EF4-FFF2-40B4-BE49-F238E27FC236}">
                <a16:creationId xmlns:a16="http://schemas.microsoft.com/office/drawing/2014/main" id="{D2126190-51B3-A740-4553-88723FE6945D}"/>
              </a:ext>
            </a:extLst>
          </p:cNvPr>
          <p:cNvSpPr/>
          <p:nvPr/>
        </p:nvSpPr>
        <p:spPr bwMode="auto">
          <a:xfrm flipH="1">
            <a:off x="5826760" y="6156960"/>
            <a:ext cx="304800" cy="457200"/>
          </a:xfrm>
          <a:prstGeom prst="leftBrace">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57708991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
          <p:cNvSpPr>
            <a:spLocks noChangeArrowheads="1"/>
          </p:cNvSpPr>
          <p:nvPr/>
        </p:nvSpPr>
        <p:spPr bwMode="auto">
          <a:xfrm>
            <a:off x="376238" y="2895600"/>
            <a:ext cx="8386762" cy="3352800"/>
          </a:xfrm>
          <a:prstGeom prst="rect">
            <a:avLst/>
          </a:prstGeom>
          <a:noFill/>
          <a:ln w="9525">
            <a:noFill/>
            <a:miter lim="800000"/>
            <a:headEnd/>
            <a:tailEnd/>
          </a:ln>
        </p:spPr>
        <p:txBody>
          <a:bodyPr lIns="96736" tIns="48368" rIns="96736" bIns="48368"/>
          <a:lstStyle/>
          <a:p>
            <a:pPr marL="363538" indent="-363538" algn="ctr" defTabSz="966788">
              <a:lnSpc>
                <a:spcPct val="125000"/>
              </a:lnSpc>
              <a:spcBef>
                <a:spcPct val="20000"/>
              </a:spcBef>
              <a:buClr>
                <a:srgbClr val="000000"/>
              </a:buClr>
              <a:buSzPct val="75000"/>
              <a:buFont typeface="Wingdings" pitchFamily="2" charset="2"/>
              <a:buNone/>
            </a:pPr>
            <a:r>
              <a:rPr lang="en-US" sz="2800" b="1" dirty="0">
                <a:solidFill>
                  <a:schemeClr val="folHlink"/>
                </a:solidFill>
              </a:rPr>
              <a:t>Chapter 2</a:t>
            </a:r>
          </a:p>
          <a:p>
            <a:pPr marL="363538" indent="-363538" algn="ctr" defTabSz="966788">
              <a:lnSpc>
                <a:spcPct val="125000"/>
              </a:lnSpc>
              <a:spcBef>
                <a:spcPct val="20000"/>
              </a:spcBef>
              <a:buClr>
                <a:srgbClr val="000000"/>
              </a:buClr>
              <a:buSzPct val="75000"/>
              <a:buFont typeface="Wingdings" pitchFamily="2" charset="2"/>
              <a:buNone/>
            </a:pPr>
            <a:r>
              <a:rPr lang="en-US" sz="2800" b="1" dirty="0">
                <a:solidFill>
                  <a:schemeClr val="folHlink"/>
                </a:solidFill>
              </a:rPr>
              <a:t>Distributed Computing and Multithreading</a:t>
            </a:r>
          </a:p>
          <a:p>
            <a:pPr marL="363538" indent="-363538" algn="ctr" defTabSz="966788">
              <a:lnSpc>
                <a:spcPct val="125000"/>
              </a:lnSpc>
              <a:spcBef>
                <a:spcPct val="20000"/>
              </a:spcBef>
              <a:buClr>
                <a:srgbClr val="000000"/>
              </a:buClr>
              <a:buSzPct val="75000"/>
              <a:buFont typeface="Wingdings" pitchFamily="2" charset="2"/>
              <a:buNone/>
            </a:pPr>
            <a:r>
              <a:rPr lang="en-US" sz="3200" b="1">
                <a:solidFill>
                  <a:schemeClr val="folHlink"/>
                </a:solidFill>
              </a:rPr>
              <a:t>Lecture 07: </a:t>
            </a:r>
            <a:r>
              <a:rPr lang="en-US" sz="3200" b="1" dirty="0">
                <a:solidFill>
                  <a:schemeClr val="folHlink"/>
                </a:solidFill>
              </a:rPr>
              <a:t>C# Multithreading</a:t>
            </a:r>
          </a:p>
          <a:p>
            <a:pPr marL="363538" indent="-363538" algn="ctr" defTabSz="966788">
              <a:lnSpc>
                <a:spcPct val="125000"/>
              </a:lnSpc>
              <a:spcBef>
                <a:spcPct val="20000"/>
              </a:spcBef>
              <a:buClr>
                <a:srgbClr val="000000"/>
              </a:buClr>
              <a:buSzPct val="75000"/>
              <a:buFont typeface="Wingdings" pitchFamily="2" charset="2"/>
              <a:buNone/>
            </a:pPr>
            <a:endParaRPr lang="en-US" sz="2800" b="1" dirty="0">
              <a:solidFill>
                <a:srgbClr val="0066FF"/>
              </a:solidFill>
            </a:endParaRPr>
          </a:p>
          <a:p>
            <a:pPr marL="363538" indent="-363538" algn="ctr" defTabSz="966788">
              <a:lnSpc>
                <a:spcPct val="125000"/>
              </a:lnSpc>
              <a:spcBef>
                <a:spcPct val="20000"/>
              </a:spcBef>
              <a:buClr>
                <a:srgbClr val="000000"/>
              </a:buClr>
              <a:buSzPct val="75000"/>
              <a:buFont typeface="Wingdings" pitchFamily="2" charset="2"/>
              <a:buNone/>
            </a:pPr>
            <a:r>
              <a:rPr lang="en-US" sz="2800" b="1" dirty="0">
                <a:solidFill>
                  <a:schemeClr val="folHlink"/>
                </a:solidFill>
              </a:rPr>
              <a:t>(Reading: Text Chapter 2)</a:t>
            </a:r>
          </a:p>
        </p:txBody>
      </p:sp>
      <p:sp>
        <p:nvSpPr>
          <p:cNvPr id="3075" name="Rectangle 12"/>
          <p:cNvSpPr>
            <a:spLocks noChangeArrowheads="1"/>
          </p:cNvSpPr>
          <p:nvPr/>
        </p:nvSpPr>
        <p:spPr bwMode="auto">
          <a:xfrm>
            <a:off x="685800" y="1524000"/>
            <a:ext cx="7821613" cy="1149350"/>
          </a:xfrm>
          <a:prstGeom prst="rect">
            <a:avLst/>
          </a:prstGeom>
          <a:noFill/>
          <a:ln w="9525">
            <a:noFill/>
            <a:miter lim="800000"/>
            <a:headEnd/>
            <a:tailEnd/>
          </a:ln>
        </p:spPr>
        <p:txBody>
          <a:bodyPr lIns="96736" tIns="48368" rIns="96736" bIns="48368" anchor="ctr"/>
          <a:lstStyle/>
          <a:p>
            <a:pPr marL="363538" indent="-363538" algn="ctr" defTabSz="966788">
              <a:lnSpc>
                <a:spcPct val="115000"/>
              </a:lnSpc>
              <a:spcBef>
                <a:spcPct val="20000"/>
              </a:spcBef>
            </a:pPr>
            <a:r>
              <a:rPr lang="en-GB" altLang="en-US" sz="2100" b="1" i="1">
                <a:solidFill>
                  <a:srgbClr val="280099"/>
                </a:solidFill>
              </a:rPr>
              <a:t>CSE 445 / CSE 598</a:t>
            </a:r>
          </a:p>
          <a:p>
            <a:pPr marL="363538" indent="-363538" algn="ctr" defTabSz="966788">
              <a:lnSpc>
                <a:spcPct val="85000"/>
              </a:lnSpc>
              <a:spcBef>
                <a:spcPct val="20000"/>
              </a:spcBef>
            </a:pPr>
            <a:r>
              <a:rPr lang="en-GB" altLang="en-US" sz="3000" b="1" i="1">
                <a:solidFill>
                  <a:srgbClr val="280099"/>
                </a:solidFill>
              </a:rPr>
              <a:t>Distributed Software Development</a:t>
            </a:r>
            <a:endParaRPr lang="en-US" altLang="en-US" sz="3000" b="1" i="1">
              <a:solidFill>
                <a:srgbClr val="280099"/>
              </a:solidFill>
            </a:endParaRPr>
          </a:p>
        </p:txBody>
      </p:sp>
      <p:sp>
        <p:nvSpPr>
          <p:cNvPr id="10" name="Cloud Callout 9"/>
          <p:cNvSpPr/>
          <p:nvPr/>
        </p:nvSpPr>
        <p:spPr bwMode="auto">
          <a:xfrm>
            <a:off x="6553200" y="0"/>
            <a:ext cx="2438400" cy="1856267"/>
          </a:xfrm>
          <a:prstGeom prst="cloudCallout">
            <a:avLst>
              <a:gd name="adj1" fmla="val -5905"/>
              <a:gd name="adj2" fmla="val 73638"/>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kumimoji="0" lang="en-US" sz="1800" b="1" i="0" u="none" strike="noStrike" cap="none" normalizeH="0" baseline="0" dirty="0">
                <a:ln>
                  <a:noFill/>
                </a:ln>
                <a:solidFill>
                  <a:srgbClr val="FF0000"/>
                </a:solidFill>
                <a:effectLst/>
                <a:latin typeface="Times New Roman" pitchFamily="18" charset="0"/>
              </a:rPr>
              <a:t>Complete your </a:t>
            </a:r>
            <a:r>
              <a:rPr lang="en-US" b="1" dirty="0">
                <a:solidFill>
                  <a:srgbClr val="FF0000"/>
                </a:solidFill>
              </a:rPr>
              <a:t>Projects 3/</a:t>
            </a:r>
            <a:r>
              <a:rPr kumimoji="0" lang="en-US" sz="1800" b="1" i="0" u="none" strike="noStrike" cap="none" normalizeH="0" baseline="0" dirty="0">
                <a:ln>
                  <a:noFill/>
                </a:ln>
                <a:solidFill>
                  <a:srgbClr val="FF0000"/>
                </a:solidFill>
                <a:effectLst/>
                <a:latin typeface="Times New Roman" pitchFamily="18" charset="0"/>
              </a:rPr>
              <a:t>5 team building </a:t>
            </a:r>
            <a:r>
              <a:rPr lang="en-US" b="1" dirty="0">
                <a:solidFill>
                  <a:srgbClr val="FF0000"/>
                </a:solidFill>
              </a:rPr>
              <a:t>Now!</a:t>
            </a:r>
          </a:p>
        </p:txBody>
      </p:sp>
      <p:grpSp>
        <p:nvGrpSpPr>
          <p:cNvPr id="11" name="Group 10">
            <a:extLst>
              <a:ext uri="{FF2B5EF4-FFF2-40B4-BE49-F238E27FC236}">
                <a16:creationId xmlns:a16="http://schemas.microsoft.com/office/drawing/2014/main" id="{19C430A2-DD17-4502-BD4A-36540DB9DA41}"/>
              </a:ext>
            </a:extLst>
          </p:cNvPr>
          <p:cNvGrpSpPr/>
          <p:nvPr/>
        </p:nvGrpSpPr>
        <p:grpSpPr>
          <a:xfrm>
            <a:off x="771525" y="327583"/>
            <a:ext cx="4562475" cy="596882"/>
            <a:chOff x="203520" y="327583"/>
            <a:chExt cx="4562475" cy="596882"/>
          </a:xfrm>
        </p:grpSpPr>
        <p:pic>
          <p:nvPicPr>
            <p:cNvPr id="12" name="Picture 11">
              <a:extLst>
                <a:ext uri="{FF2B5EF4-FFF2-40B4-BE49-F238E27FC236}">
                  <a16:creationId xmlns:a16="http://schemas.microsoft.com/office/drawing/2014/main" id="{F9882F69-E913-4DE0-84B4-E6A2519DB302}"/>
                </a:ext>
              </a:extLst>
            </p:cNvPr>
            <p:cNvPicPr>
              <a:picLocks noChangeAspect="1"/>
            </p:cNvPicPr>
            <p:nvPr/>
          </p:nvPicPr>
          <p:blipFill>
            <a:blip r:embed="rId3"/>
            <a:stretch>
              <a:fillRect/>
            </a:stretch>
          </p:blipFill>
          <p:spPr>
            <a:xfrm>
              <a:off x="203520" y="327583"/>
              <a:ext cx="4562475" cy="257175"/>
            </a:xfrm>
            <a:prstGeom prst="rect">
              <a:avLst/>
            </a:prstGeom>
          </p:spPr>
        </p:pic>
        <p:pic>
          <p:nvPicPr>
            <p:cNvPr id="13" name="Picture 12" descr="Arizona State University - Ira A. Fulton Schools of Engineering">
              <a:extLst>
                <a:ext uri="{FF2B5EF4-FFF2-40B4-BE49-F238E27FC236}">
                  <a16:creationId xmlns:a16="http://schemas.microsoft.com/office/drawing/2014/main" id="{C558F4B9-D89D-4ABE-89E9-1B0B8D060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520" y="581564"/>
              <a:ext cx="2143125" cy="3429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5563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750" fill="hold"/>
                                        <p:tgtEl>
                                          <p:spTgt spid="10"/>
                                        </p:tgtEl>
                                        <p:attrNameLst>
                                          <p:attrName>ppt_x</p:attrName>
                                        </p:attrNameLst>
                                      </p:cBhvr>
                                      <p:tavLst>
                                        <p:tav tm="0">
                                          <p:val>
                                            <p:strVal val="#ppt_x"/>
                                          </p:val>
                                        </p:tav>
                                        <p:tav tm="100000">
                                          <p:val>
                                            <p:strVal val="#ppt_x"/>
                                          </p:val>
                                        </p:tav>
                                      </p:tavLst>
                                    </p:anim>
                                    <p:anim calcmode="lin" valueType="num">
                                      <p:cBhvr additive="base">
                                        <p:cTn id="8" dur="275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2750"/>
                            </p:stCondLst>
                            <p:childTnLst>
                              <p:par>
                                <p:cTn id="10" presetID="42" presetClass="entr" presetSubtype="0" fill="hold" grpId="1"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750"/>
                                        <p:tgtEl>
                                          <p:spTgt spid="10"/>
                                        </p:tgtEl>
                                      </p:cBhvr>
                                    </p:animEffect>
                                    <p:anim calcmode="lin" valueType="num">
                                      <p:cBhvr>
                                        <p:cTn id="13" dur="2750" fill="hold"/>
                                        <p:tgtEl>
                                          <p:spTgt spid="10"/>
                                        </p:tgtEl>
                                        <p:attrNameLst>
                                          <p:attrName>ppt_x</p:attrName>
                                        </p:attrNameLst>
                                      </p:cBhvr>
                                      <p:tavLst>
                                        <p:tav tm="0">
                                          <p:val>
                                            <p:strVal val="#ppt_x"/>
                                          </p:val>
                                        </p:tav>
                                        <p:tav tm="100000">
                                          <p:val>
                                            <p:strVal val="#ppt_x"/>
                                          </p:val>
                                        </p:tav>
                                      </p:tavLst>
                                    </p:anim>
                                    <p:anim calcmode="lin" valueType="num">
                                      <p:cBhvr>
                                        <p:cTn id="14" dur="2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325A657-1DB5-4CC7-8159-CE9FA4FF4432}" type="slidenum">
              <a:rPr lang="en-US" smtClean="0"/>
              <a:pPr/>
              <a:t>184</a:t>
            </a:fld>
            <a:endParaRPr lang="en-US"/>
          </a:p>
        </p:txBody>
      </p:sp>
      <p:sp>
        <p:nvSpPr>
          <p:cNvPr id="4099" name="Rectangle 2"/>
          <p:cNvSpPr>
            <a:spLocks noGrp="1" noChangeArrowheads="1"/>
          </p:cNvSpPr>
          <p:nvPr>
            <p:ph type="title"/>
          </p:nvPr>
        </p:nvSpPr>
        <p:spPr/>
        <p:txBody>
          <a:bodyPr/>
          <a:lstStyle/>
          <a:p>
            <a:pPr eaLnBrk="1" hangingPunct="1"/>
            <a:r>
              <a:rPr lang="en-US" sz="3600"/>
              <a:t>Chapter 2 Roadmap</a:t>
            </a:r>
            <a:endParaRPr lang="en-US" sz="3600" dirty="0"/>
          </a:p>
        </p:txBody>
      </p:sp>
      <p:sp>
        <p:nvSpPr>
          <p:cNvPr id="4100" name="Rectangle 3"/>
          <p:cNvSpPr>
            <a:spLocks noGrp="1" noChangeArrowheads="1"/>
          </p:cNvSpPr>
          <p:nvPr>
            <p:ph type="body" idx="1"/>
          </p:nvPr>
        </p:nvSpPr>
        <p:spPr>
          <a:xfrm>
            <a:off x="1828800" y="914399"/>
            <a:ext cx="6934200" cy="5872079"/>
          </a:xfrm>
        </p:spPr>
        <p:txBody>
          <a:bodyPr/>
          <a:lstStyle/>
          <a:p>
            <a:pPr eaLnBrk="1" hangingPunct="1">
              <a:defRPr/>
            </a:pPr>
            <a:r>
              <a:rPr lang="en-US" dirty="0">
                <a:solidFill>
                  <a:schemeClr val="bg1">
                    <a:lumMod val="50000"/>
                  </a:schemeClr>
                </a:solidFill>
              </a:rPr>
              <a:t>Basic concepts of multithreading and multitasking in UNIX OS</a:t>
            </a:r>
          </a:p>
          <a:p>
            <a:pPr eaLnBrk="1" hangingPunct="1">
              <a:defRPr/>
            </a:pPr>
            <a:r>
              <a:rPr lang="en-US" dirty="0">
                <a:solidFill>
                  <a:schemeClr val="bg1">
                    <a:lumMod val="50000"/>
                  </a:schemeClr>
                </a:solidFill>
              </a:rPr>
              <a:t>Java and Python multithreading </a:t>
            </a:r>
          </a:p>
          <a:p>
            <a:pPr eaLnBrk="1" hangingPunct="1">
              <a:defRPr/>
            </a:pPr>
            <a:r>
              <a:rPr lang="en-US" dirty="0">
                <a:solidFill>
                  <a:srgbClr val="0000FF"/>
                </a:solidFill>
              </a:rPr>
              <a:t>C# multithreading using Thread, Monitor, </a:t>
            </a:r>
            <a:r>
              <a:rPr lang="en-US" dirty="0" err="1">
                <a:solidFill>
                  <a:srgbClr val="0000FF"/>
                </a:solidFill>
              </a:rPr>
              <a:t>ReaderWriterLock</a:t>
            </a:r>
            <a:r>
              <a:rPr lang="en-US" dirty="0">
                <a:solidFill>
                  <a:srgbClr val="0000FF"/>
                </a:solidFill>
              </a:rPr>
              <a:t> classes, </a:t>
            </a:r>
            <a:r>
              <a:rPr lang="en-US" dirty="0" err="1">
                <a:solidFill>
                  <a:srgbClr val="0000FF"/>
                </a:solidFill>
              </a:rPr>
              <a:t>Mutex</a:t>
            </a:r>
            <a:endParaRPr lang="en-US" dirty="0">
              <a:solidFill>
                <a:srgbClr val="0000FF"/>
              </a:solidFill>
            </a:endParaRPr>
          </a:p>
          <a:p>
            <a:pPr eaLnBrk="1" hangingPunct="1">
              <a:defRPr/>
            </a:pPr>
            <a:r>
              <a:rPr lang="en-US" dirty="0">
                <a:solidFill>
                  <a:srgbClr val="0000FF"/>
                </a:solidFill>
              </a:rPr>
              <a:t>Implementation Issues of Lock</a:t>
            </a:r>
          </a:p>
          <a:p>
            <a:pPr eaLnBrk="1" hangingPunct="1">
              <a:defRPr/>
            </a:pPr>
            <a:r>
              <a:rPr lang="en-US" dirty="0"/>
              <a:t>Semaphore</a:t>
            </a:r>
          </a:p>
          <a:p>
            <a:pPr eaLnBrk="1" hangingPunct="1">
              <a:defRPr/>
            </a:pPr>
            <a:r>
              <a:rPr lang="en-US" dirty="0"/>
              <a:t>Coordination events</a:t>
            </a:r>
          </a:p>
          <a:p>
            <a:pPr eaLnBrk="1" hangingPunct="1">
              <a:defRPr/>
            </a:pPr>
            <a:r>
              <a:rPr lang="en-US" dirty="0"/>
              <a:t>Event-driven programming </a:t>
            </a:r>
          </a:p>
          <a:p>
            <a:pPr eaLnBrk="1" hangingPunct="1">
              <a:defRPr/>
            </a:pPr>
            <a:r>
              <a:rPr lang="en-US" dirty="0">
                <a:solidFill>
                  <a:srgbClr val="008000"/>
                </a:solidFill>
              </a:rPr>
              <a:t>Case study of event-driven programming (Textbook 2.6.3)</a:t>
            </a:r>
          </a:p>
          <a:p>
            <a:pPr eaLnBrk="1" hangingPunct="1">
              <a:defRPr/>
            </a:pPr>
            <a:r>
              <a:rPr lang="en-US" dirty="0"/>
              <a:t>Async and Threading Performance</a:t>
            </a:r>
          </a:p>
          <a:p>
            <a:pPr eaLnBrk="1" hangingPunct="1">
              <a:defRPr/>
            </a:pPr>
            <a:endParaRPr lang="en-US" dirty="0"/>
          </a:p>
        </p:txBody>
      </p:sp>
      <p:sp>
        <p:nvSpPr>
          <p:cNvPr id="2" name="TextBox 1"/>
          <p:cNvSpPr txBox="1"/>
          <p:nvPr/>
        </p:nvSpPr>
        <p:spPr>
          <a:xfrm>
            <a:off x="76200" y="990600"/>
            <a:ext cx="1507144" cy="461665"/>
          </a:xfrm>
          <a:prstGeom prst="rect">
            <a:avLst/>
          </a:prstGeom>
          <a:noFill/>
        </p:spPr>
        <p:txBody>
          <a:bodyPr wrap="none">
            <a:spAutoFit/>
          </a:bodyPr>
          <a:lstStyle/>
          <a:p>
            <a:pPr>
              <a:defRPr/>
            </a:pPr>
            <a:r>
              <a:rPr lang="en-US" sz="2400" dirty="0">
                <a:solidFill>
                  <a:schemeClr val="bg1">
                    <a:lumMod val="50000"/>
                  </a:schemeClr>
                </a:solidFill>
              </a:rPr>
              <a:t>Lecture 05</a:t>
            </a:r>
          </a:p>
        </p:txBody>
      </p:sp>
      <p:sp>
        <p:nvSpPr>
          <p:cNvPr id="6" name="TextBox 5"/>
          <p:cNvSpPr txBox="1"/>
          <p:nvPr/>
        </p:nvSpPr>
        <p:spPr>
          <a:xfrm>
            <a:off x="76200" y="1828800"/>
            <a:ext cx="1507144" cy="461665"/>
          </a:xfrm>
          <a:prstGeom prst="rect">
            <a:avLst/>
          </a:prstGeom>
          <a:noFill/>
        </p:spPr>
        <p:txBody>
          <a:bodyPr wrap="none">
            <a:spAutoFit/>
          </a:bodyPr>
          <a:lstStyle/>
          <a:p>
            <a:pPr>
              <a:defRPr/>
            </a:pPr>
            <a:r>
              <a:rPr lang="en-US" sz="2400" dirty="0">
                <a:solidFill>
                  <a:schemeClr val="bg1">
                    <a:lumMod val="50000"/>
                  </a:schemeClr>
                </a:solidFill>
              </a:rPr>
              <a:t>Lecture 06</a:t>
            </a:r>
          </a:p>
        </p:txBody>
      </p:sp>
      <p:sp>
        <p:nvSpPr>
          <p:cNvPr id="7" name="TextBox 6"/>
          <p:cNvSpPr txBox="1"/>
          <p:nvPr/>
        </p:nvSpPr>
        <p:spPr>
          <a:xfrm>
            <a:off x="76200" y="2433935"/>
            <a:ext cx="1507144" cy="461665"/>
          </a:xfrm>
          <a:prstGeom prst="rect">
            <a:avLst/>
          </a:prstGeom>
          <a:noFill/>
        </p:spPr>
        <p:txBody>
          <a:bodyPr wrap="none">
            <a:spAutoFit/>
          </a:bodyPr>
          <a:lstStyle/>
          <a:p>
            <a:pPr>
              <a:defRPr/>
            </a:pPr>
            <a:r>
              <a:rPr lang="en-US" sz="2400" dirty="0">
                <a:solidFill>
                  <a:srgbClr val="0000FF"/>
                </a:solidFill>
              </a:rPr>
              <a:t>Lecture 07</a:t>
            </a:r>
          </a:p>
        </p:txBody>
      </p:sp>
      <p:sp>
        <p:nvSpPr>
          <p:cNvPr id="4104" name="TextBox 7"/>
          <p:cNvSpPr txBox="1">
            <a:spLocks noChangeArrowheads="1"/>
          </p:cNvSpPr>
          <p:nvPr/>
        </p:nvSpPr>
        <p:spPr bwMode="auto">
          <a:xfrm>
            <a:off x="93663" y="3886200"/>
            <a:ext cx="1507144" cy="461665"/>
          </a:xfrm>
          <a:prstGeom prst="rect">
            <a:avLst/>
          </a:prstGeom>
          <a:noFill/>
          <a:ln w="9525">
            <a:noFill/>
            <a:miter lim="800000"/>
            <a:headEnd/>
            <a:tailEnd/>
          </a:ln>
        </p:spPr>
        <p:txBody>
          <a:bodyPr wrap="none">
            <a:spAutoFit/>
          </a:bodyPr>
          <a:lstStyle/>
          <a:p>
            <a:r>
              <a:rPr lang="en-US" sz="2400" dirty="0"/>
              <a:t>Lecture 08</a:t>
            </a:r>
          </a:p>
        </p:txBody>
      </p:sp>
      <p:sp>
        <p:nvSpPr>
          <p:cNvPr id="9" name="TextBox 7"/>
          <p:cNvSpPr txBox="1">
            <a:spLocks noChangeArrowheads="1"/>
          </p:cNvSpPr>
          <p:nvPr/>
        </p:nvSpPr>
        <p:spPr bwMode="auto">
          <a:xfrm>
            <a:off x="111344" y="6324814"/>
            <a:ext cx="1507144" cy="461665"/>
          </a:xfrm>
          <a:prstGeom prst="rect">
            <a:avLst/>
          </a:prstGeom>
          <a:solidFill>
            <a:schemeClr val="bg1"/>
          </a:solidFill>
          <a:ln w="9525">
            <a:noFill/>
            <a:miter lim="800000"/>
            <a:headEnd/>
            <a:tailEnd/>
          </a:ln>
        </p:spPr>
        <p:txBody>
          <a:bodyPr wrap="none">
            <a:spAutoFit/>
          </a:bodyPr>
          <a:lstStyle/>
          <a:p>
            <a:r>
              <a:rPr lang="en-US" sz="2400" dirty="0"/>
              <a:t>Lecture 09</a:t>
            </a:r>
          </a:p>
        </p:txBody>
      </p:sp>
      <p:sp>
        <p:nvSpPr>
          <p:cNvPr id="3" name="Rounded Rectangular Callout 2"/>
          <p:cNvSpPr/>
          <p:nvPr/>
        </p:nvSpPr>
        <p:spPr bwMode="auto">
          <a:xfrm>
            <a:off x="6541718" y="3876805"/>
            <a:ext cx="2514600" cy="1295400"/>
          </a:xfrm>
          <a:prstGeom prst="wedgeRoundRectCallout">
            <a:avLst>
              <a:gd name="adj1" fmla="val -69650"/>
              <a:gd name="adj2" fmla="val 80872"/>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a:ln>
                  <a:noFill/>
                </a:ln>
                <a:solidFill>
                  <a:schemeClr val="tx1"/>
                </a:solidFill>
                <a:effectLst/>
                <a:latin typeface="Times New Roman" pitchFamily="18" charset="0"/>
              </a:rPr>
              <a:t>Projet</a:t>
            </a:r>
            <a:r>
              <a:rPr kumimoji="0" lang="en-US" sz="1800" b="0" i="0" u="none" strike="noStrike" cap="none" normalizeH="0" baseline="0" dirty="0">
                <a:ln>
                  <a:noFill/>
                </a:ln>
                <a:solidFill>
                  <a:schemeClr val="tx1"/>
                </a:solidFill>
                <a:effectLst/>
                <a:latin typeface="Times New Roman" pitchFamily="18" charset="0"/>
              </a:rPr>
              <a:t> 2: Based on the entire</a:t>
            </a:r>
            <a:r>
              <a:rPr kumimoji="0" lang="en-US" sz="1800" b="0" i="0" u="none" strike="noStrike" cap="none" normalizeH="0" dirty="0">
                <a:ln>
                  <a:noFill/>
                </a:ln>
                <a:solidFill>
                  <a:schemeClr val="tx1"/>
                </a:solidFill>
                <a:effectLst/>
                <a:latin typeface="Times New Roman" pitchFamily="18" charset="0"/>
              </a:rPr>
              <a:t> chapter, but more specifically based on the case study</a:t>
            </a:r>
            <a:endParaRPr kumimoji="0" lang="en-US" sz="18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09754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4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250"/>
                                        <p:tgtEl>
                                          <p:spTgt spid="3"/>
                                        </p:tgtEl>
                                      </p:cBhvr>
                                    </p:animEffect>
                                    <p:anim calcmode="lin" valueType="num">
                                      <p:cBhvr>
                                        <p:cTn id="8" dur="2250" fill="hold"/>
                                        <p:tgtEl>
                                          <p:spTgt spid="3"/>
                                        </p:tgtEl>
                                        <p:attrNameLst>
                                          <p:attrName>ppt_x</p:attrName>
                                        </p:attrNameLst>
                                      </p:cBhvr>
                                      <p:tavLst>
                                        <p:tav tm="0">
                                          <p:val>
                                            <p:strVal val="#ppt_x"/>
                                          </p:val>
                                        </p:tav>
                                        <p:tav tm="100000">
                                          <p:val>
                                            <p:strVal val="#ppt_x"/>
                                          </p:val>
                                        </p:tav>
                                      </p:tavLst>
                                    </p:anim>
                                    <p:anim calcmode="lin" valueType="num">
                                      <p:cBhvr>
                                        <p:cTn id="9" dur="2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6"/>
          <p:cNvSpPr>
            <a:spLocks noGrp="1"/>
          </p:cNvSpPr>
          <p:nvPr>
            <p:ph type="sldNum" sz="quarter" idx="12"/>
          </p:nvPr>
        </p:nvSpPr>
        <p:spPr>
          <a:noFill/>
        </p:spPr>
        <p:txBody>
          <a:bodyPr/>
          <a:lstStyle/>
          <a:p>
            <a:fld id="{6B2973A7-5B97-4041-BB9B-2B0A556DF606}" type="slidenum">
              <a:rPr lang="en-US" smtClean="0"/>
              <a:pPr/>
              <a:t>185</a:t>
            </a:fld>
            <a:endParaRPr lang="en-US"/>
          </a:p>
        </p:txBody>
      </p:sp>
      <p:sp>
        <p:nvSpPr>
          <p:cNvPr id="4099" name="Rectangle 2"/>
          <p:cNvSpPr>
            <a:spLocks noGrp="1" noChangeArrowheads="1"/>
          </p:cNvSpPr>
          <p:nvPr>
            <p:ph type="title"/>
          </p:nvPr>
        </p:nvSpPr>
        <p:spPr>
          <a:xfrm>
            <a:off x="838200" y="76200"/>
            <a:ext cx="7696200" cy="838200"/>
          </a:xfrm>
        </p:spPr>
        <p:txBody>
          <a:bodyPr/>
          <a:lstStyle/>
          <a:p>
            <a:pPr algn="ctr" eaLnBrk="1" hangingPunct="1"/>
            <a:r>
              <a:rPr lang="en-US" sz="2800" dirty="0"/>
              <a:t>Threading Classes in </a:t>
            </a:r>
            <a:br>
              <a:rPr lang="en-US" sz="2800" dirty="0"/>
            </a:br>
            <a:r>
              <a:rPr lang="en-US" sz="2800" dirty="0" err="1"/>
              <a:t>.Net</a:t>
            </a:r>
            <a:r>
              <a:rPr lang="en-US" sz="2800" dirty="0"/>
              <a:t> Framework Class Library (FCL)</a:t>
            </a:r>
          </a:p>
        </p:txBody>
      </p:sp>
      <p:sp>
        <p:nvSpPr>
          <p:cNvPr id="4100" name="Rectangle 3"/>
          <p:cNvSpPr>
            <a:spLocks noGrp="1" noChangeArrowheads="1"/>
          </p:cNvSpPr>
          <p:nvPr>
            <p:ph type="body" sz="half" idx="1"/>
          </p:nvPr>
        </p:nvSpPr>
        <p:spPr>
          <a:xfrm>
            <a:off x="304800" y="1143000"/>
            <a:ext cx="8839200" cy="423863"/>
          </a:xfrm>
        </p:spPr>
        <p:txBody>
          <a:bodyPr/>
          <a:lstStyle/>
          <a:p>
            <a:pPr marL="0" indent="0" eaLnBrk="1" hangingPunct="1">
              <a:lnSpc>
                <a:spcPct val="90000"/>
              </a:lnSpc>
              <a:buFont typeface="Wingdings" pitchFamily="2" charset="2"/>
              <a:buNone/>
            </a:pPr>
            <a:r>
              <a:rPr lang="en-US" sz="1800"/>
              <a:t>FCL defines a number of threading classes, as members of </a:t>
            </a:r>
            <a:r>
              <a:rPr lang="en-US" sz="1800" b="1" i="1">
                <a:solidFill>
                  <a:schemeClr val="folHlink"/>
                </a:solidFill>
              </a:rPr>
              <a:t>System.Threading</a:t>
            </a:r>
            <a:r>
              <a:rPr lang="en-US" sz="1800"/>
              <a:t> namespace</a:t>
            </a:r>
          </a:p>
        </p:txBody>
      </p:sp>
      <p:graphicFrame>
        <p:nvGraphicFramePr>
          <p:cNvPr id="437477" name="Group 229"/>
          <p:cNvGraphicFramePr>
            <a:graphicFrameLocks noGrp="1"/>
          </p:cNvGraphicFramePr>
          <p:nvPr>
            <p:ph sz="half" idx="2"/>
          </p:nvPr>
        </p:nvGraphicFramePr>
        <p:xfrm>
          <a:off x="304800" y="1524000"/>
          <a:ext cx="8650288" cy="5210180"/>
        </p:xfrm>
        <a:graphic>
          <a:graphicData uri="http://schemas.openxmlformats.org/drawingml/2006/table">
            <a:tbl>
              <a:tblPr/>
              <a:tblGrid>
                <a:gridCol w="2057400">
                  <a:extLst>
                    <a:ext uri="{9D8B030D-6E8A-4147-A177-3AD203B41FA5}">
                      <a16:colId xmlns:a16="http://schemas.microsoft.com/office/drawing/2014/main" val="20000"/>
                    </a:ext>
                  </a:extLst>
                </a:gridCol>
                <a:gridCol w="6592888">
                  <a:extLst>
                    <a:ext uri="{9D8B030D-6E8A-4147-A177-3AD203B41FA5}">
                      <a16:colId xmlns:a16="http://schemas.microsoft.com/office/drawing/2014/main" val="20001"/>
                    </a:ext>
                  </a:extLst>
                </a:gridCol>
              </a:tblGrid>
              <a:tr h="36574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Times New Roman" pitchFamily="18" charset="0"/>
                        </a:rPr>
                        <a:t>Classes/Functions</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rPr>
                        <a:t>Description</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65713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rgbClr val="0000FF"/>
                          </a:solidFill>
                          <a:effectLst/>
                          <a:latin typeface="Times New Roman" pitchFamily="18" charset="0"/>
                        </a:rPr>
                        <a:t>Thread</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Times New Roman" pitchFamily="18" charset="0"/>
                        </a:rPr>
                        <a:t>Methods: </a:t>
                      </a:r>
                      <a:r>
                        <a:rPr kumimoji="0" lang="en-US" sz="1800" b="0" i="1" u="none" strike="noStrike" cap="none" normalizeH="0" baseline="0" dirty="0">
                          <a:ln>
                            <a:noFill/>
                          </a:ln>
                          <a:solidFill>
                            <a:srgbClr val="0000FF"/>
                          </a:solidFill>
                          <a:effectLst/>
                          <a:latin typeface="Times New Roman" pitchFamily="18" charset="0"/>
                        </a:rPr>
                        <a:t>Start()</a:t>
                      </a:r>
                      <a:r>
                        <a:rPr kumimoji="0" lang="en-US" sz="1800" b="0" i="1" u="none" strike="noStrike" cap="none" normalizeH="0" baseline="0" dirty="0">
                          <a:ln>
                            <a:noFill/>
                          </a:ln>
                          <a:solidFill>
                            <a:schemeClr val="tx1"/>
                          </a:solidFill>
                          <a:effectLst/>
                          <a:latin typeface="Times New Roman" pitchFamily="18" charset="0"/>
                        </a:rPr>
                        <a:t>, Suspend(); Resume(); Interrupt(); </a:t>
                      </a:r>
                      <a:r>
                        <a:rPr kumimoji="0" lang="en-US" sz="1800" b="0" i="1" u="none" strike="noStrike" cap="none" normalizeH="0" baseline="0" dirty="0">
                          <a:ln>
                            <a:noFill/>
                          </a:ln>
                          <a:solidFill>
                            <a:srgbClr val="0000FF"/>
                          </a:solidFill>
                          <a:effectLst/>
                          <a:latin typeface="Times New Roman" pitchFamily="18" charset="0"/>
                        </a:rPr>
                        <a:t>Join()</a:t>
                      </a:r>
                      <a:r>
                        <a:rPr kumimoji="0" lang="en-US" sz="1800" b="0" i="1" u="none" strike="noStrike" cap="none" normalizeH="0" baseline="0" dirty="0">
                          <a:ln>
                            <a:noFill/>
                          </a:ln>
                          <a:solidFill>
                            <a:schemeClr val="tx1"/>
                          </a:solidFill>
                          <a:effectLst/>
                          <a:latin typeface="Times New Roman" pitchFamily="18" charset="0"/>
                        </a:rPr>
                        <a:t>; </a:t>
                      </a:r>
                      <a:r>
                        <a:rPr kumimoji="0" lang="en-US" sz="1800" b="0" i="1" u="none" strike="noStrike" cap="none" normalizeH="0" baseline="0" dirty="0">
                          <a:ln>
                            <a:noFill/>
                          </a:ln>
                          <a:solidFill>
                            <a:srgbClr val="0000FF"/>
                          </a:solidFill>
                          <a:effectLst/>
                          <a:latin typeface="Times New Roman" pitchFamily="18" charset="0"/>
                        </a:rPr>
                        <a:t>Sleep()</a:t>
                      </a:r>
                      <a:r>
                        <a:rPr kumimoji="0" lang="en-US" sz="1800" b="0" i="1" u="none" strike="noStrike" cap="none" normalizeH="0" baseline="0" dirty="0">
                          <a:ln>
                            <a:noFill/>
                          </a:ln>
                          <a:solidFill>
                            <a:schemeClr val="tx1"/>
                          </a:solidFill>
                          <a:effectLst/>
                          <a:latin typeface="Times New Roman" pitchFamily="18" charset="0"/>
                        </a:rPr>
                        <a:t>; Abort();</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14384">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Times New Roman" pitchFamily="18" charset="0"/>
                        </a:rPr>
                        <a:t>Monitor</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Times New Roman" pitchFamily="18" charset="0"/>
                        </a:rPr>
                        <a:t>Prevent more than one thread from accessing a resource </a:t>
                      </a:r>
                      <a:r>
                        <a:rPr kumimoji="0" lang="en-US" sz="1800" b="0" i="1" u="none" strike="noStrike" cap="none" normalizeH="0" baseline="0" dirty="0" err="1">
                          <a:ln>
                            <a:noFill/>
                          </a:ln>
                          <a:solidFill>
                            <a:schemeClr val="tx1"/>
                          </a:solidFill>
                          <a:effectLst/>
                          <a:latin typeface="Times New Roman" pitchFamily="18" charset="0"/>
                        </a:rPr>
                        <a:t>rsc</a:t>
                      </a:r>
                      <a:r>
                        <a:rPr kumimoji="0" lang="en-US" sz="1800" b="0" i="0" u="none" strike="noStrike" cap="none" normalizeH="0" baseline="0" dirty="0">
                          <a:ln>
                            <a:noFill/>
                          </a:ln>
                          <a:solidFill>
                            <a:schemeClr val="tx1"/>
                          </a:solidFill>
                          <a:effectLst/>
                          <a:latin typeface="Times New Roman" pitchFamily="18" charset="0"/>
                        </a:rPr>
                        <a:t> at the same time, e.g., </a:t>
                      </a:r>
                      <a:r>
                        <a:rPr kumimoji="0" lang="en-US" sz="1800" b="0" i="1" u="none" strike="noStrike" cap="none" normalizeH="0" baseline="0" dirty="0" err="1">
                          <a:ln>
                            <a:noFill/>
                          </a:ln>
                          <a:solidFill>
                            <a:schemeClr val="tx1"/>
                          </a:solidFill>
                          <a:effectLst/>
                          <a:latin typeface="Times New Roman" pitchFamily="18" charset="0"/>
                        </a:rPr>
                        <a:t>Monitor.Enter</a:t>
                      </a:r>
                      <a:r>
                        <a:rPr kumimoji="0" lang="en-US" sz="1800" b="0" i="1" u="none" strike="noStrike" cap="none" normalizeH="0" baseline="0" dirty="0">
                          <a:ln>
                            <a:noFill/>
                          </a:ln>
                          <a:solidFill>
                            <a:schemeClr val="tx1"/>
                          </a:solidFill>
                          <a:effectLst/>
                          <a:latin typeface="Times New Roman" pitchFamily="18" charset="0"/>
                        </a:rPr>
                        <a:t>(</a:t>
                      </a:r>
                      <a:r>
                        <a:rPr kumimoji="0" lang="en-US" sz="1800" b="0" i="1" u="none" strike="noStrike" cap="none" normalizeH="0" baseline="0" dirty="0" err="1">
                          <a:ln>
                            <a:noFill/>
                          </a:ln>
                          <a:solidFill>
                            <a:schemeClr val="tx1"/>
                          </a:solidFill>
                          <a:effectLst/>
                          <a:latin typeface="Times New Roman" pitchFamily="18" charset="0"/>
                        </a:rPr>
                        <a:t>rsc</a:t>
                      </a:r>
                      <a:r>
                        <a:rPr kumimoji="0" lang="en-US" sz="1800" b="0" i="1" u="none" strike="noStrike" cap="none" normalizeH="0" baseline="0" dirty="0">
                          <a:ln>
                            <a:noFill/>
                          </a:ln>
                          <a:solidFill>
                            <a:schemeClr val="tx1"/>
                          </a:solidFill>
                          <a:effectLst/>
                          <a:latin typeface="Times New Roman" pitchFamily="18" charset="0"/>
                        </a:rPr>
                        <a:t>);</a:t>
                      </a:r>
                      <a:r>
                        <a:rPr kumimoji="0" lang="en-US" sz="1800" b="0" i="0" u="none" strike="noStrike" cap="none" normalizeH="0" baseline="0" dirty="0">
                          <a:ln>
                            <a:noFill/>
                          </a:ln>
                          <a:solidFill>
                            <a:schemeClr val="tx1"/>
                          </a:solidFill>
                          <a:effectLst/>
                          <a:latin typeface="Times New Roman" pitchFamily="18" charset="0"/>
                        </a:rPr>
                        <a:t> </a:t>
                      </a:r>
                      <a:r>
                        <a:rPr kumimoji="0" lang="en-US" sz="1800" b="0" i="1" u="none" strike="noStrike" cap="none" normalizeH="0" baseline="0" dirty="0" err="1">
                          <a:ln>
                            <a:noFill/>
                          </a:ln>
                          <a:solidFill>
                            <a:schemeClr val="tx1"/>
                          </a:solidFill>
                          <a:effectLst/>
                          <a:latin typeface="Times New Roman" pitchFamily="18" charset="0"/>
                        </a:rPr>
                        <a:t>Monitor.Exit</a:t>
                      </a:r>
                      <a:r>
                        <a:rPr kumimoji="0" lang="en-US" sz="1800" b="0" i="1" u="none" strike="noStrike" cap="none" normalizeH="0" baseline="0" dirty="0">
                          <a:ln>
                            <a:noFill/>
                          </a:ln>
                          <a:solidFill>
                            <a:schemeClr val="tx1"/>
                          </a:solidFill>
                          <a:effectLst/>
                          <a:latin typeface="Times New Roman" pitchFamily="18" charset="0"/>
                        </a:rPr>
                        <a:t>(</a:t>
                      </a:r>
                      <a:r>
                        <a:rPr kumimoji="0" lang="en-US" sz="1800" b="0" i="1" u="none" strike="noStrike" cap="none" normalizeH="0" baseline="0" dirty="0" err="1">
                          <a:ln>
                            <a:noFill/>
                          </a:ln>
                          <a:solidFill>
                            <a:schemeClr val="tx1"/>
                          </a:solidFill>
                          <a:effectLst/>
                          <a:latin typeface="Times New Roman" pitchFamily="18" charset="0"/>
                        </a:rPr>
                        <a:t>rsc</a:t>
                      </a:r>
                      <a:r>
                        <a:rPr kumimoji="0" lang="en-US" sz="1800" b="0" i="1" u="none" strike="noStrike" cap="none" normalizeH="0" baseline="0" dirty="0">
                          <a:ln>
                            <a:noFill/>
                          </a:ln>
                          <a:solidFill>
                            <a:schemeClr val="tx1"/>
                          </a:solidFill>
                          <a:effectLst/>
                          <a:latin typeface="Times New Roman" pitchFamily="18" charset="0"/>
                        </a:rPr>
                        <a:t>); </a:t>
                      </a:r>
                      <a:r>
                        <a:rPr kumimoji="0" lang="en-US" sz="1800" b="0" i="1" u="none" strike="noStrike" cap="none" normalizeH="0" baseline="0" dirty="0" err="1">
                          <a:ln>
                            <a:noFill/>
                          </a:ln>
                          <a:solidFill>
                            <a:schemeClr val="tx1"/>
                          </a:solidFill>
                          <a:effectLst/>
                          <a:latin typeface="Times New Roman" pitchFamily="18" charset="0"/>
                        </a:rPr>
                        <a:t>Monitor.</a:t>
                      </a:r>
                      <a:r>
                        <a:rPr kumimoji="0" lang="en-US" sz="1800" b="0" i="1" u="none" strike="noStrike" cap="none" normalizeH="0" baseline="0" dirty="0" err="1">
                          <a:ln>
                            <a:noFill/>
                          </a:ln>
                          <a:solidFill>
                            <a:srgbClr val="0000FF"/>
                          </a:solidFill>
                          <a:effectLst/>
                          <a:latin typeface="Times New Roman" pitchFamily="18" charset="0"/>
                        </a:rPr>
                        <a:t>Wait</a:t>
                      </a:r>
                      <a:r>
                        <a:rPr kumimoji="0" lang="en-US" sz="1800" b="0" i="1" u="none" strike="noStrike" cap="none" normalizeH="0" baseline="0" dirty="0">
                          <a:ln>
                            <a:noFill/>
                          </a:ln>
                          <a:solidFill>
                            <a:srgbClr val="0000FF"/>
                          </a:solidFill>
                          <a:effectLst/>
                          <a:latin typeface="Times New Roman" pitchFamily="18" charset="0"/>
                        </a:rPr>
                        <a:t>(</a:t>
                      </a:r>
                      <a:r>
                        <a:rPr kumimoji="0" lang="en-US" sz="1800" b="0" i="1" u="none" strike="noStrike" cap="none" normalizeH="0" baseline="0" dirty="0" err="1">
                          <a:ln>
                            <a:noFill/>
                          </a:ln>
                          <a:solidFill>
                            <a:srgbClr val="0000FF"/>
                          </a:solidFill>
                          <a:effectLst/>
                          <a:latin typeface="Times New Roman" pitchFamily="18" charset="0"/>
                        </a:rPr>
                        <a:t>rsc</a:t>
                      </a:r>
                      <a:r>
                        <a:rPr kumimoji="0" lang="en-US" sz="1800" b="0" i="1" u="none" strike="noStrike" cap="none" normalizeH="0" baseline="0" dirty="0">
                          <a:ln>
                            <a:noFill/>
                          </a:ln>
                          <a:solidFill>
                            <a:srgbClr val="0000FF"/>
                          </a:solidFill>
                          <a:effectLst/>
                          <a:latin typeface="Times New Roman" pitchFamily="18" charset="0"/>
                        </a:rPr>
                        <a:t>)</a:t>
                      </a:r>
                      <a:r>
                        <a:rPr kumimoji="0" lang="en-US" sz="1800" b="0" i="1" u="none" strike="noStrike" cap="none" normalizeH="0" baseline="0" dirty="0">
                          <a:ln>
                            <a:noFill/>
                          </a:ln>
                          <a:solidFill>
                            <a:schemeClr val="tx1"/>
                          </a:solidFill>
                          <a:effectLst/>
                          <a:latin typeface="Times New Roman" pitchFamily="18" charset="0"/>
                        </a:rPr>
                        <a:t>; </a:t>
                      </a:r>
                      <a:r>
                        <a:rPr kumimoji="0" lang="en-US" sz="1800" b="0" i="1" u="none" strike="noStrike" cap="none" normalizeH="0" baseline="0" dirty="0" err="1">
                          <a:ln>
                            <a:noFill/>
                          </a:ln>
                          <a:solidFill>
                            <a:schemeClr val="tx1"/>
                          </a:solidFill>
                          <a:effectLst/>
                          <a:latin typeface="Times New Roman" pitchFamily="18" charset="0"/>
                        </a:rPr>
                        <a:t>Monitor.</a:t>
                      </a:r>
                      <a:r>
                        <a:rPr kumimoji="0" lang="en-US" sz="1800" b="0" i="1" u="none" strike="noStrike" cap="none" normalizeH="0" baseline="0" dirty="0" err="1">
                          <a:ln>
                            <a:noFill/>
                          </a:ln>
                          <a:solidFill>
                            <a:srgbClr val="0000FF"/>
                          </a:solidFill>
                          <a:effectLst/>
                          <a:latin typeface="Times New Roman" pitchFamily="18" charset="0"/>
                        </a:rPr>
                        <a:t>Pulse</a:t>
                      </a:r>
                      <a:r>
                        <a:rPr kumimoji="0" lang="en-US" sz="1800" b="0" i="1" u="none" strike="noStrike" cap="none" normalizeH="0" baseline="0" dirty="0">
                          <a:ln>
                            <a:noFill/>
                          </a:ln>
                          <a:solidFill>
                            <a:srgbClr val="0000FF"/>
                          </a:solidFill>
                          <a:effectLst/>
                          <a:latin typeface="Times New Roman" pitchFamily="18" charset="0"/>
                        </a:rPr>
                        <a:t>(</a:t>
                      </a:r>
                      <a:r>
                        <a:rPr kumimoji="0" lang="en-US" sz="1800" b="0" i="1" u="none" strike="noStrike" cap="none" normalizeH="0" baseline="0" dirty="0" err="1">
                          <a:ln>
                            <a:noFill/>
                          </a:ln>
                          <a:solidFill>
                            <a:srgbClr val="0000FF"/>
                          </a:solidFill>
                          <a:effectLst/>
                          <a:latin typeface="Times New Roman" pitchFamily="18" charset="0"/>
                        </a:rPr>
                        <a:t>rsc</a:t>
                      </a:r>
                      <a:r>
                        <a:rPr kumimoji="0" lang="en-US" sz="1800" b="0" i="1" u="none" strike="noStrike" cap="none" normalizeH="0" baseline="0" dirty="0">
                          <a:ln>
                            <a:noFill/>
                          </a:ln>
                          <a:solidFill>
                            <a:srgbClr val="0000FF"/>
                          </a:solidFill>
                          <a:effectLst/>
                          <a:latin typeface="Times New Roman" pitchFamily="18" charset="0"/>
                        </a:rPr>
                        <a:t>)</a:t>
                      </a:r>
                      <a:r>
                        <a:rPr kumimoji="0" lang="en-US" sz="1800" b="0" i="1" u="none" strike="noStrike" cap="none" normalizeH="0" baseline="0" dirty="0">
                          <a:ln>
                            <a:noFill/>
                          </a:ln>
                          <a:solidFill>
                            <a:schemeClr val="tx1"/>
                          </a:solidFill>
                          <a:effectLst/>
                          <a:latin typeface="Times New Roman" pitchFamily="18" charset="0"/>
                        </a:rPr>
                        <a:t>; </a:t>
                      </a:r>
                      <a:r>
                        <a:rPr kumimoji="0" lang="en-US" sz="1800" b="0" i="1" u="none" strike="noStrike" cap="none" normalizeH="0" baseline="0" dirty="0" err="1">
                          <a:ln>
                            <a:noFill/>
                          </a:ln>
                          <a:solidFill>
                            <a:schemeClr val="tx1"/>
                          </a:solidFill>
                          <a:effectLst/>
                          <a:latin typeface="Times New Roman" pitchFamily="18" charset="0"/>
                        </a:rPr>
                        <a:t>Monitor.PulseAll</a:t>
                      </a:r>
                      <a:r>
                        <a:rPr kumimoji="0" lang="en-US" sz="1800" b="0" i="1" u="none" strike="noStrike" cap="none" normalizeH="0" baseline="0" dirty="0">
                          <a:ln>
                            <a:noFill/>
                          </a:ln>
                          <a:solidFill>
                            <a:schemeClr val="tx1"/>
                          </a:solidFill>
                          <a:effectLst/>
                          <a:latin typeface="Times New Roman" pitchFamily="18" charset="0"/>
                        </a:rPr>
                        <a:t>(</a:t>
                      </a:r>
                      <a:r>
                        <a:rPr kumimoji="0" lang="en-US" sz="1800" b="0" i="1" u="none" strike="noStrike" cap="none" normalizeH="0" baseline="0" dirty="0" err="1">
                          <a:ln>
                            <a:noFill/>
                          </a:ln>
                          <a:solidFill>
                            <a:schemeClr val="tx1"/>
                          </a:solidFill>
                          <a:effectLst/>
                          <a:latin typeface="Times New Roman" pitchFamily="18" charset="0"/>
                        </a:rPr>
                        <a:t>rsc</a:t>
                      </a:r>
                      <a:r>
                        <a:rPr kumimoji="0" lang="en-US" sz="1800" b="0" i="1" u="none" strike="noStrike" cap="none" normalizeH="0" baseline="0" dirty="0">
                          <a:ln>
                            <a:noFill/>
                          </a:ln>
                          <a:solidFill>
                            <a:schemeClr val="tx1"/>
                          </a:solidFill>
                          <a:effectLst/>
                          <a:latin typeface="Times New Roman" pitchFamily="18" charset="0"/>
                        </a:rPr>
                        <a:t>);</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5713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rPr>
                        <a:t>Conditional Locks</a:t>
                      </a:r>
                      <a:endParaRPr kumimoji="0" lang="en-US" sz="1800" b="0" i="1" u="none" strike="noStrike" cap="none" normalizeH="0" baseline="0">
                        <a:ln>
                          <a:noFill/>
                        </a:ln>
                        <a:solidFill>
                          <a:schemeClr val="tx1"/>
                        </a:solidFill>
                        <a:effectLst/>
                        <a:latin typeface="Times New Roman" pitchFamily="18"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Times New Roman" pitchFamily="18" charset="0"/>
                        </a:rPr>
                        <a:t>Check if the lock is available and can program the thread to wait for locks, or do something else and come back to check the lock later.</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5713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err="1">
                          <a:ln>
                            <a:noFill/>
                          </a:ln>
                          <a:solidFill>
                            <a:schemeClr val="tx1"/>
                          </a:solidFill>
                          <a:effectLst/>
                          <a:latin typeface="Times New Roman" pitchFamily="18" charset="0"/>
                        </a:rPr>
                        <a:t>ReaderWriterLock</a:t>
                      </a:r>
                      <a:endParaRPr kumimoji="0" lang="en-US" sz="1800" b="0" i="0" u="none" strike="noStrike" cap="none" normalizeH="0" baseline="0" dirty="0">
                        <a:ln>
                          <a:noFill/>
                        </a:ln>
                        <a:solidFill>
                          <a:schemeClr val="tx1"/>
                        </a:solidFill>
                        <a:effectLst/>
                        <a:latin typeface="Times New Roman" pitchFamily="18"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Times New Roman" pitchFamily="18" charset="0"/>
                        </a:rPr>
                        <a:t>Enable multiple threads to </a:t>
                      </a:r>
                      <a:r>
                        <a:rPr kumimoji="0" lang="en-US" sz="1800" b="0" i="0" u="none" strike="noStrike" cap="none" normalizeH="0" baseline="0" dirty="0">
                          <a:ln>
                            <a:noFill/>
                          </a:ln>
                          <a:solidFill>
                            <a:srgbClr val="0000FF"/>
                          </a:solidFill>
                          <a:effectLst/>
                          <a:latin typeface="Times New Roman" pitchFamily="18" charset="0"/>
                        </a:rPr>
                        <a:t>read </a:t>
                      </a:r>
                      <a:r>
                        <a:rPr kumimoji="0" lang="en-US" sz="1800" b="0" i="0" u="none" strike="noStrike" cap="none" normalizeH="0" baseline="0" dirty="0">
                          <a:ln>
                            <a:noFill/>
                          </a:ln>
                          <a:solidFill>
                            <a:schemeClr val="tx1"/>
                          </a:solidFill>
                          <a:effectLst/>
                          <a:latin typeface="Times New Roman" pitchFamily="18" charset="0"/>
                        </a:rPr>
                        <a:t>a resource simultaneously, but prevent overlapping reads-writes, and overlapping writes-writes.</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5713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rPr>
                        <a:t>Mutex</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Times New Roman" pitchFamily="18" charset="0"/>
                        </a:rPr>
                        <a:t>Prevents more than one thread or more than one application </a:t>
                      </a:r>
                      <a:r>
                        <a:rPr kumimoji="0" lang="en-US" sz="1800" b="0" i="0" u="none" strike="noStrike" cap="none" normalizeH="0" baseline="0" dirty="0">
                          <a:ln>
                            <a:noFill/>
                          </a:ln>
                          <a:solidFill>
                            <a:srgbClr val="0000FF"/>
                          </a:solidFill>
                          <a:effectLst/>
                          <a:latin typeface="Times New Roman" pitchFamily="18" charset="0"/>
                        </a:rPr>
                        <a:t>process</a:t>
                      </a:r>
                      <a:r>
                        <a:rPr kumimoji="0" lang="en-US" sz="1800" b="0" i="0" u="none" strike="noStrike" cap="none" normalizeH="0" baseline="0" dirty="0">
                          <a:ln>
                            <a:noFill/>
                          </a:ln>
                          <a:solidFill>
                            <a:schemeClr val="tx1"/>
                          </a:solidFill>
                          <a:effectLst/>
                          <a:latin typeface="Times New Roman" pitchFamily="18" charset="0"/>
                        </a:rPr>
                        <a:t> from accessing a resource at the same time at OS level.</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5713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rPr>
                        <a:t>AutoResetEvent</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Times New Roman" pitchFamily="18" charset="0"/>
                        </a:rPr>
                        <a:t>Blocks a thread until another thread sets the event. It is used to define the order of execution among the threads.</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4437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err="1">
                          <a:ln>
                            <a:noFill/>
                          </a:ln>
                          <a:solidFill>
                            <a:schemeClr val="tx1"/>
                          </a:solidFill>
                          <a:effectLst/>
                          <a:latin typeface="Times New Roman" pitchFamily="18" charset="0"/>
                        </a:rPr>
                        <a:t>ManualResetEvent</a:t>
                      </a:r>
                      <a:endParaRPr kumimoji="0" lang="en-US" sz="1800" b="0" i="0" u="none" strike="noStrike" cap="none" normalizeH="0" baseline="0" dirty="0">
                        <a:ln>
                          <a:noFill/>
                        </a:ln>
                        <a:solidFill>
                          <a:schemeClr val="tx1"/>
                        </a:solidFill>
                        <a:effectLst/>
                        <a:latin typeface="Times New Roman" pitchFamily="18"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sz="1800" b="0" i="0" u="none" strike="noStrike" cap="none" normalizeH="0" baseline="0" dirty="0">
                          <a:ln>
                            <a:noFill/>
                          </a:ln>
                          <a:solidFill>
                            <a:schemeClr val="tx1"/>
                          </a:solidFill>
                          <a:effectLst/>
                          <a:latin typeface="Times New Roman" pitchFamily="18" charset="0"/>
                        </a:rPr>
                        <a:t>Blocks one or more threads until another thread sets the event. Manual reset is required. Used to define the order of execution.</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4130" name="TextBox 5"/>
          <p:cNvSpPr txBox="1">
            <a:spLocks noChangeArrowheads="1"/>
          </p:cNvSpPr>
          <p:nvPr/>
        </p:nvSpPr>
        <p:spPr bwMode="auto">
          <a:xfrm>
            <a:off x="3594100" y="838200"/>
            <a:ext cx="1687513" cy="369888"/>
          </a:xfrm>
          <a:prstGeom prst="rect">
            <a:avLst/>
          </a:prstGeom>
          <a:noFill/>
          <a:ln w="9525">
            <a:noFill/>
            <a:miter lim="800000"/>
            <a:headEnd/>
            <a:tailEnd/>
          </a:ln>
        </p:spPr>
        <p:txBody>
          <a:bodyPr wrap="none">
            <a:spAutoFit/>
          </a:bodyPr>
          <a:lstStyle/>
          <a:p>
            <a:r>
              <a:rPr lang="en-US"/>
              <a:t>Text Section 2.5</a:t>
            </a:r>
          </a:p>
        </p:txBody>
      </p:sp>
      <p:sp>
        <p:nvSpPr>
          <p:cNvPr id="2" name="Right Arrow 1"/>
          <p:cNvSpPr/>
          <p:nvPr/>
        </p:nvSpPr>
        <p:spPr bwMode="auto">
          <a:xfrm>
            <a:off x="115888" y="1827911"/>
            <a:ext cx="228600" cy="4572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51332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6"/>
          <p:cNvSpPr>
            <a:spLocks noGrp="1"/>
          </p:cNvSpPr>
          <p:nvPr>
            <p:ph type="sldNum" sz="quarter" idx="12"/>
          </p:nvPr>
        </p:nvSpPr>
        <p:spPr>
          <a:noFill/>
        </p:spPr>
        <p:txBody>
          <a:bodyPr/>
          <a:lstStyle/>
          <a:p>
            <a:fld id="{6A979257-2781-4676-BEA1-8AE0DAB72E6A}" type="slidenum">
              <a:rPr lang="en-US" smtClean="0"/>
              <a:pPr/>
              <a:t>186</a:t>
            </a:fld>
            <a:endParaRPr lang="en-US"/>
          </a:p>
        </p:txBody>
      </p:sp>
      <p:sp>
        <p:nvSpPr>
          <p:cNvPr id="5123" name="Rectangle 2"/>
          <p:cNvSpPr>
            <a:spLocks noGrp="1" noChangeArrowheads="1"/>
          </p:cNvSpPr>
          <p:nvPr>
            <p:ph type="title"/>
          </p:nvPr>
        </p:nvSpPr>
        <p:spPr/>
        <p:txBody>
          <a:bodyPr/>
          <a:lstStyle/>
          <a:p>
            <a:pPr eaLnBrk="1" hangingPunct="1"/>
            <a:r>
              <a:rPr lang="en-US" dirty="0"/>
              <a:t>The Properties in </a:t>
            </a:r>
            <a:r>
              <a:rPr lang="en-US" dirty="0">
                <a:solidFill>
                  <a:srgbClr val="0000FF"/>
                </a:solidFill>
              </a:rPr>
              <a:t>Thread</a:t>
            </a:r>
            <a:r>
              <a:rPr lang="en-US" dirty="0"/>
              <a:t> Class</a:t>
            </a:r>
          </a:p>
        </p:txBody>
      </p:sp>
      <p:sp>
        <p:nvSpPr>
          <p:cNvPr id="5124" name="Text Box 80"/>
          <p:cNvSpPr txBox="1">
            <a:spLocks noChangeArrowheads="1"/>
          </p:cNvSpPr>
          <p:nvPr/>
        </p:nvSpPr>
        <p:spPr bwMode="auto">
          <a:xfrm>
            <a:off x="441325" y="1638300"/>
            <a:ext cx="184150" cy="366713"/>
          </a:xfrm>
          <a:prstGeom prst="rect">
            <a:avLst/>
          </a:prstGeom>
          <a:noFill/>
          <a:ln w="9525">
            <a:noFill/>
            <a:miter lim="800000"/>
            <a:headEnd/>
            <a:tailEnd/>
          </a:ln>
        </p:spPr>
        <p:txBody>
          <a:bodyPr wrap="none">
            <a:spAutoFit/>
          </a:bodyPr>
          <a:lstStyle/>
          <a:p>
            <a:endParaRPr lang="en-GB"/>
          </a:p>
        </p:txBody>
      </p:sp>
      <p:graphicFrame>
        <p:nvGraphicFramePr>
          <p:cNvPr id="388248" name="Group 152"/>
          <p:cNvGraphicFramePr>
            <a:graphicFrameLocks noGrp="1"/>
          </p:cNvGraphicFramePr>
          <p:nvPr>
            <p:ph sz="half" idx="2"/>
          </p:nvPr>
        </p:nvGraphicFramePr>
        <p:xfrm>
          <a:off x="441325" y="1295400"/>
          <a:ext cx="8513763" cy="5105400"/>
        </p:xfrm>
        <a:graphic>
          <a:graphicData uri="http://schemas.openxmlformats.org/drawingml/2006/table">
            <a:tbl>
              <a:tblPr/>
              <a:tblGrid>
                <a:gridCol w="1768475">
                  <a:extLst>
                    <a:ext uri="{9D8B030D-6E8A-4147-A177-3AD203B41FA5}">
                      <a16:colId xmlns:a16="http://schemas.microsoft.com/office/drawing/2014/main" val="20000"/>
                    </a:ext>
                  </a:extLst>
                </a:gridCol>
                <a:gridCol w="4116388">
                  <a:extLst>
                    <a:ext uri="{9D8B030D-6E8A-4147-A177-3AD203B41FA5}">
                      <a16:colId xmlns:a16="http://schemas.microsoft.com/office/drawing/2014/main" val="20001"/>
                    </a:ext>
                  </a:extLst>
                </a:gridCol>
                <a:gridCol w="876300">
                  <a:extLst>
                    <a:ext uri="{9D8B030D-6E8A-4147-A177-3AD203B41FA5}">
                      <a16:colId xmlns:a16="http://schemas.microsoft.com/office/drawing/2014/main" val="20002"/>
                    </a:ext>
                  </a:extLst>
                </a:gridCol>
                <a:gridCol w="876300">
                  <a:extLst>
                    <a:ext uri="{9D8B030D-6E8A-4147-A177-3AD203B41FA5}">
                      <a16:colId xmlns:a16="http://schemas.microsoft.com/office/drawing/2014/main" val="20003"/>
                    </a:ext>
                  </a:extLst>
                </a:gridCol>
                <a:gridCol w="876300">
                  <a:extLst>
                    <a:ext uri="{9D8B030D-6E8A-4147-A177-3AD203B41FA5}">
                      <a16:colId xmlns:a16="http://schemas.microsoft.com/office/drawing/2014/main" val="20004"/>
                    </a:ext>
                  </a:extLst>
                </a:gridCol>
              </a:tblGrid>
              <a:tr h="384056">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Times New Roman" pitchFamily="18" charset="0"/>
                        </a:rPr>
                        <a:t>Property</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rPr>
                        <a:t>Description</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rPr>
                        <a:t>Get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rPr>
                        <a:t>Set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rPr>
                        <a:t>Static</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a16="http://schemas.microsoft.com/office/drawing/2014/main" val="10000"/>
                  </a:ext>
                </a:extLst>
              </a:tr>
              <a:tr h="67210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rPr>
                        <a:t>CurrentPrincipal</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rPr>
                        <a:t>The thread principal (identity) assigned to the calling thread</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sym typeface="Symbol" pitchFamily="18" charset="2"/>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sym typeface="Symbol" pitchFamily="18" charset="2"/>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sym typeface="Symbol" pitchFamily="18" charset="2"/>
                        </a:rPr>
                        <a:t></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210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rPr>
                        <a:t>CurrentThread</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rPr>
                        <a:t>Returns a Thread reference representing the calling thread</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sym typeface="Symbol" pitchFamily="18" charset="2"/>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GB" sz="1800" b="0" i="0" u="none" strike="noStrike" cap="none" normalizeH="0" baseline="0">
                        <a:ln>
                          <a:noFill/>
                        </a:ln>
                        <a:solidFill>
                          <a:schemeClr val="tx1"/>
                        </a:solidFill>
                        <a:effectLst/>
                        <a:latin typeface="Times New Roman" pitchFamily="18"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sym typeface="Symbol" pitchFamily="18" charset="2"/>
                        </a:rPr>
                        <a:t></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7210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rPr>
                        <a:t>IsAlive</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rPr>
                        <a:t>A thread is alive, it is started and not yet terminated.</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sym typeface="Symbol" pitchFamily="18" charset="2"/>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GB" sz="1800" b="0" i="0" u="none" strike="noStrike" cap="none" normalizeH="0" baseline="0">
                        <a:ln>
                          <a:noFill/>
                        </a:ln>
                        <a:solidFill>
                          <a:schemeClr val="tx1"/>
                        </a:solidFill>
                        <a:effectLst/>
                        <a:latin typeface="Times New Roman" pitchFamily="18"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GB" sz="1800" b="0" i="0" u="none" strike="noStrike" cap="none" normalizeH="0" baseline="0">
                        <a:ln>
                          <a:noFill/>
                        </a:ln>
                        <a:solidFill>
                          <a:schemeClr val="tx1"/>
                        </a:solidFill>
                        <a:effectLst/>
                        <a:latin typeface="Times New Roman" pitchFamily="18"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3367">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rPr>
                        <a:t>IsBackground</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rPr>
                        <a:t>background or foreground (default)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sym typeface="Symbol" pitchFamily="18" charset="2"/>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sym typeface="Symbol" pitchFamily="18" charset="2"/>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GB" sz="1800" b="0" i="0" u="none" strike="noStrike" cap="none" normalizeH="0" baseline="0">
                        <a:ln>
                          <a:noFill/>
                        </a:ln>
                        <a:solidFill>
                          <a:schemeClr val="tx1"/>
                        </a:solidFill>
                        <a:effectLst/>
                        <a:latin typeface="Times New Roman" pitchFamily="18"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0503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rPr>
                        <a:t>Name</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rPr>
                        <a:t>The thread’s human readable name</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sym typeface="Symbol" pitchFamily="18" charset="2"/>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sym typeface="Symbol" pitchFamily="18" charset="2"/>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GB" sz="1800" b="0" i="0" u="none" strike="noStrike" cap="none" normalizeH="0" baseline="0">
                        <a:ln>
                          <a:noFill/>
                        </a:ln>
                        <a:solidFill>
                          <a:schemeClr val="tx1"/>
                        </a:solidFill>
                        <a:effectLst/>
                        <a:latin typeface="Times New Roman" pitchFamily="18"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72108">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rPr>
                        <a:t>Priority</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Times New Roman" pitchFamily="18" charset="0"/>
                        </a:rPr>
                        <a:t>Highest, </a:t>
                      </a:r>
                      <a:r>
                        <a:rPr kumimoji="0" lang="en-US" sz="1800" b="0" i="0" u="none" strike="noStrike" cap="none" normalizeH="0" baseline="0" dirty="0" err="1">
                          <a:ln>
                            <a:noFill/>
                          </a:ln>
                          <a:solidFill>
                            <a:schemeClr val="tx1"/>
                          </a:solidFill>
                          <a:effectLst/>
                          <a:latin typeface="Times New Roman" pitchFamily="18" charset="0"/>
                        </a:rPr>
                        <a:t>AboveNormal</a:t>
                      </a:r>
                      <a:r>
                        <a:rPr kumimoji="0" lang="en-US" sz="1800" b="0" i="0" u="none" strike="noStrike" cap="none" normalizeH="0" baseline="0" dirty="0">
                          <a:ln>
                            <a:noFill/>
                          </a:ln>
                          <a:solidFill>
                            <a:schemeClr val="tx1"/>
                          </a:solidFill>
                          <a:effectLst/>
                          <a:latin typeface="Times New Roman" pitchFamily="18" charset="0"/>
                        </a:rPr>
                        <a:t>, Normal (default), </a:t>
                      </a:r>
                      <a:r>
                        <a:rPr kumimoji="0" lang="en-US" sz="1800" b="0" i="0" u="none" strike="noStrike" cap="none" normalizeH="0" baseline="0" dirty="0" err="1">
                          <a:ln>
                            <a:noFill/>
                          </a:ln>
                          <a:solidFill>
                            <a:schemeClr val="tx1"/>
                          </a:solidFill>
                          <a:effectLst/>
                          <a:latin typeface="Times New Roman" pitchFamily="18" charset="0"/>
                        </a:rPr>
                        <a:t>BelowNormal</a:t>
                      </a:r>
                      <a:r>
                        <a:rPr kumimoji="0" lang="en-US" sz="1800" b="0" i="0" u="none" strike="noStrike" cap="none" normalizeH="0" baseline="0" dirty="0">
                          <a:ln>
                            <a:noFill/>
                          </a:ln>
                          <a:solidFill>
                            <a:schemeClr val="tx1"/>
                          </a:solidFill>
                          <a:effectLst/>
                          <a:latin typeface="Times New Roman" pitchFamily="18" charset="0"/>
                        </a:rPr>
                        <a:t>, Lowest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sym typeface="Symbol" pitchFamily="18" charset="2"/>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sym typeface="Symbol" pitchFamily="18" charset="2"/>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GB" sz="1800" b="0" i="0" u="none" strike="noStrike" cap="none" normalizeH="0" baseline="0" dirty="0">
                        <a:ln>
                          <a:noFill/>
                        </a:ln>
                        <a:solidFill>
                          <a:schemeClr val="tx1"/>
                        </a:solidFill>
                        <a:effectLst/>
                        <a:latin typeface="Times New Roman" pitchFamily="18"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82451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rPr>
                        <a:t>ThreadState</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a:ln>
                            <a:noFill/>
                          </a:ln>
                          <a:solidFill>
                            <a:schemeClr val="tx1"/>
                          </a:solidFill>
                          <a:effectLst/>
                          <a:latin typeface="Times New Roman" pitchFamily="18" charset="0"/>
                        </a:rPr>
                        <a:t>The thread’s current state: running, waiting, ready, sleep, blocked, etc.</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a:ln>
                            <a:noFill/>
                          </a:ln>
                          <a:solidFill>
                            <a:schemeClr val="tx1"/>
                          </a:solidFill>
                          <a:effectLst/>
                          <a:latin typeface="Times New Roman" pitchFamily="18" charset="0"/>
                          <a:sym typeface="Symbol" pitchFamily="18" charset="2"/>
                        </a:rPr>
                        <a:t></a:t>
                      </a: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GB" sz="1800" b="0" i="0" u="none" strike="noStrike" cap="none" normalizeH="0" baseline="0">
                        <a:ln>
                          <a:noFill/>
                        </a:ln>
                        <a:solidFill>
                          <a:schemeClr val="tx1"/>
                        </a:solidFill>
                        <a:effectLst/>
                        <a:latin typeface="Times New Roman" pitchFamily="18" charset="0"/>
                      </a:endParaRPr>
                    </a:p>
                  </a:txBody>
                  <a:tcPr marT="45714" marB="4571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GB" sz="1800" b="0" i="0" u="none" strike="noStrike" cap="none" normalizeH="0" baseline="0" dirty="0">
                        <a:ln>
                          <a:noFill/>
                        </a:ln>
                        <a:solidFill>
                          <a:schemeClr val="tx1"/>
                        </a:solidFill>
                        <a:effectLst/>
                        <a:latin typeface="Times New Roman" pitchFamily="18"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pSp>
        <p:nvGrpSpPr>
          <p:cNvPr id="2" name="Group 1">
            <a:extLst>
              <a:ext uri="{FF2B5EF4-FFF2-40B4-BE49-F238E27FC236}">
                <a16:creationId xmlns:a16="http://schemas.microsoft.com/office/drawing/2014/main" id="{EFA48BAC-B920-4769-BCD1-1829A3AC510F}"/>
              </a:ext>
            </a:extLst>
          </p:cNvPr>
          <p:cNvGrpSpPr/>
          <p:nvPr/>
        </p:nvGrpSpPr>
        <p:grpSpPr>
          <a:xfrm>
            <a:off x="7073916" y="5464818"/>
            <a:ext cx="1903094" cy="1036826"/>
            <a:chOff x="204788" y="2514600"/>
            <a:chExt cx="6500812" cy="3541713"/>
          </a:xfrm>
        </p:grpSpPr>
        <p:grpSp>
          <p:nvGrpSpPr>
            <p:cNvPr id="6" name="Group 124">
              <a:extLst>
                <a:ext uri="{FF2B5EF4-FFF2-40B4-BE49-F238E27FC236}">
                  <a16:creationId xmlns:a16="http://schemas.microsoft.com/office/drawing/2014/main" id="{91A8B085-1EBE-42BE-8B99-57C094CCCE70}"/>
                </a:ext>
              </a:extLst>
            </p:cNvPr>
            <p:cNvGrpSpPr>
              <a:grpSpLocks/>
            </p:cNvGrpSpPr>
            <p:nvPr/>
          </p:nvGrpSpPr>
          <p:grpSpPr bwMode="auto">
            <a:xfrm>
              <a:off x="204788" y="2514600"/>
              <a:ext cx="6500812" cy="3541713"/>
              <a:chOff x="693" y="1801"/>
              <a:chExt cx="4095" cy="2231"/>
            </a:xfrm>
          </p:grpSpPr>
          <p:sp>
            <p:nvSpPr>
              <p:cNvPr id="7" name="Oval 89">
                <a:extLst>
                  <a:ext uri="{FF2B5EF4-FFF2-40B4-BE49-F238E27FC236}">
                    <a16:creationId xmlns:a16="http://schemas.microsoft.com/office/drawing/2014/main" id="{866B238E-7244-45F0-BBD5-5AF119B94D8F}"/>
                  </a:ext>
                </a:extLst>
              </p:cNvPr>
              <p:cNvSpPr>
                <a:spLocks noChangeArrowheads="1"/>
              </p:cNvSpPr>
              <p:nvPr/>
            </p:nvSpPr>
            <p:spPr bwMode="auto">
              <a:xfrm>
                <a:off x="2332" y="1801"/>
                <a:ext cx="910" cy="243"/>
              </a:xfrm>
              <a:prstGeom prst="ellipse">
                <a:avLst/>
              </a:prstGeom>
              <a:solidFill>
                <a:schemeClr val="bg1"/>
              </a:solidFill>
              <a:ln w="12700">
                <a:solidFill>
                  <a:srgbClr val="000000"/>
                </a:solidFill>
                <a:round/>
                <a:headEnd/>
                <a:tailEnd/>
              </a:ln>
            </p:spPr>
            <p:txBody>
              <a:bodyPr/>
              <a:lstStyle/>
              <a:p>
                <a:endParaRPr lang="en-US" sz="500"/>
              </a:p>
            </p:txBody>
          </p:sp>
          <p:sp>
            <p:nvSpPr>
              <p:cNvPr id="8" name="Rectangle 90">
                <a:extLst>
                  <a:ext uri="{FF2B5EF4-FFF2-40B4-BE49-F238E27FC236}">
                    <a16:creationId xmlns:a16="http://schemas.microsoft.com/office/drawing/2014/main" id="{F6E099A8-CFE2-40BB-BBC9-30A4AB85784A}"/>
                  </a:ext>
                </a:extLst>
              </p:cNvPr>
              <p:cNvSpPr>
                <a:spLocks noChangeArrowheads="1"/>
              </p:cNvSpPr>
              <p:nvPr/>
            </p:nvSpPr>
            <p:spPr bwMode="auto">
              <a:xfrm>
                <a:off x="2592" y="1824"/>
                <a:ext cx="445" cy="166"/>
              </a:xfrm>
              <a:prstGeom prst="rect">
                <a:avLst/>
              </a:prstGeom>
              <a:noFill/>
              <a:ln w="9525">
                <a:noFill/>
                <a:miter lim="800000"/>
                <a:headEnd/>
                <a:tailEnd/>
              </a:ln>
            </p:spPr>
            <p:txBody>
              <a:bodyPr wrap="none" lIns="0" tIns="0" rIns="0" bIns="0">
                <a:spAutoFit/>
              </a:bodyPr>
              <a:lstStyle/>
              <a:p>
                <a:r>
                  <a:rPr lang="en-US" sz="500">
                    <a:solidFill>
                      <a:srgbClr val="000000"/>
                    </a:solidFill>
                  </a:rPr>
                  <a:t>creation</a:t>
                </a:r>
                <a:endParaRPr lang="en-US" sz="500"/>
              </a:p>
            </p:txBody>
          </p:sp>
          <p:sp>
            <p:nvSpPr>
              <p:cNvPr id="9" name="Oval 91">
                <a:extLst>
                  <a:ext uri="{FF2B5EF4-FFF2-40B4-BE49-F238E27FC236}">
                    <a16:creationId xmlns:a16="http://schemas.microsoft.com/office/drawing/2014/main" id="{0573E354-DACC-4453-AC56-0A85E9E9EA81}"/>
                  </a:ext>
                </a:extLst>
              </p:cNvPr>
              <p:cNvSpPr>
                <a:spLocks noChangeArrowheads="1"/>
              </p:cNvSpPr>
              <p:nvPr/>
            </p:nvSpPr>
            <p:spPr bwMode="auto">
              <a:xfrm>
                <a:off x="2333" y="2342"/>
                <a:ext cx="909" cy="250"/>
              </a:xfrm>
              <a:prstGeom prst="ellipse">
                <a:avLst/>
              </a:prstGeom>
              <a:solidFill>
                <a:schemeClr val="bg1"/>
              </a:solidFill>
              <a:ln w="12700">
                <a:solidFill>
                  <a:srgbClr val="000000"/>
                </a:solidFill>
                <a:round/>
                <a:headEnd/>
                <a:tailEnd/>
              </a:ln>
            </p:spPr>
            <p:txBody>
              <a:bodyPr/>
              <a:lstStyle/>
              <a:p>
                <a:endParaRPr lang="en-US" sz="500"/>
              </a:p>
            </p:txBody>
          </p:sp>
          <p:sp>
            <p:nvSpPr>
              <p:cNvPr id="10" name="Oval 92">
                <a:extLst>
                  <a:ext uri="{FF2B5EF4-FFF2-40B4-BE49-F238E27FC236}">
                    <a16:creationId xmlns:a16="http://schemas.microsoft.com/office/drawing/2014/main" id="{D3C0078D-2B63-4087-B435-55F4D55D18BB}"/>
                  </a:ext>
                </a:extLst>
              </p:cNvPr>
              <p:cNvSpPr>
                <a:spLocks noChangeArrowheads="1"/>
              </p:cNvSpPr>
              <p:nvPr/>
            </p:nvSpPr>
            <p:spPr bwMode="auto">
              <a:xfrm>
                <a:off x="2332" y="3133"/>
                <a:ext cx="910" cy="252"/>
              </a:xfrm>
              <a:prstGeom prst="ellipse">
                <a:avLst/>
              </a:prstGeom>
              <a:solidFill>
                <a:schemeClr val="bg1"/>
              </a:solidFill>
              <a:ln w="12700">
                <a:solidFill>
                  <a:srgbClr val="000000"/>
                </a:solidFill>
                <a:round/>
                <a:headEnd/>
                <a:tailEnd/>
              </a:ln>
            </p:spPr>
            <p:txBody>
              <a:bodyPr/>
              <a:lstStyle/>
              <a:p>
                <a:endParaRPr lang="en-US" sz="500"/>
              </a:p>
            </p:txBody>
          </p:sp>
          <p:sp>
            <p:nvSpPr>
              <p:cNvPr id="11" name="Oval 93">
                <a:extLst>
                  <a:ext uri="{FF2B5EF4-FFF2-40B4-BE49-F238E27FC236}">
                    <a16:creationId xmlns:a16="http://schemas.microsoft.com/office/drawing/2014/main" id="{D5B439B2-759A-4FAA-8CA8-A37C62CF421F}"/>
                  </a:ext>
                </a:extLst>
              </p:cNvPr>
              <p:cNvSpPr>
                <a:spLocks noChangeArrowheads="1"/>
              </p:cNvSpPr>
              <p:nvPr/>
            </p:nvSpPr>
            <p:spPr bwMode="auto">
              <a:xfrm>
                <a:off x="2878" y="3791"/>
                <a:ext cx="878" cy="241"/>
              </a:xfrm>
              <a:prstGeom prst="ellipse">
                <a:avLst/>
              </a:prstGeom>
              <a:noFill/>
              <a:ln w="12700">
                <a:solidFill>
                  <a:srgbClr val="000000"/>
                </a:solidFill>
                <a:round/>
                <a:headEnd/>
                <a:tailEnd/>
              </a:ln>
            </p:spPr>
            <p:txBody>
              <a:bodyPr/>
              <a:lstStyle/>
              <a:p>
                <a:endParaRPr lang="en-US" sz="500"/>
              </a:p>
            </p:txBody>
          </p:sp>
          <p:sp>
            <p:nvSpPr>
              <p:cNvPr id="12" name="Oval 94">
                <a:extLst>
                  <a:ext uri="{FF2B5EF4-FFF2-40B4-BE49-F238E27FC236}">
                    <a16:creationId xmlns:a16="http://schemas.microsoft.com/office/drawing/2014/main" id="{498C3B06-99D8-4C15-9749-F20BE8CD4073}"/>
                  </a:ext>
                </a:extLst>
              </p:cNvPr>
              <p:cNvSpPr>
                <a:spLocks noChangeArrowheads="1"/>
              </p:cNvSpPr>
              <p:nvPr/>
            </p:nvSpPr>
            <p:spPr bwMode="auto">
              <a:xfrm>
                <a:off x="1846" y="3789"/>
                <a:ext cx="879" cy="243"/>
              </a:xfrm>
              <a:prstGeom prst="ellipse">
                <a:avLst/>
              </a:prstGeom>
              <a:solidFill>
                <a:schemeClr val="bg1"/>
              </a:solidFill>
              <a:ln w="12700">
                <a:solidFill>
                  <a:srgbClr val="000000"/>
                </a:solidFill>
                <a:round/>
                <a:headEnd/>
                <a:tailEnd/>
              </a:ln>
            </p:spPr>
            <p:txBody>
              <a:bodyPr/>
              <a:lstStyle/>
              <a:p>
                <a:endParaRPr lang="en-US" sz="500"/>
              </a:p>
            </p:txBody>
          </p:sp>
          <p:sp>
            <p:nvSpPr>
              <p:cNvPr id="13" name="Oval 95">
                <a:extLst>
                  <a:ext uri="{FF2B5EF4-FFF2-40B4-BE49-F238E27FC236}">
                    <a16:creationId xmlns:a16="http://schemas.microsoft.com/office/drawing/2014/main" id="{A77A9D5D-D7C8-474C-8E16-101B1342B7AB}"/>
                  </a:ext>
                </a:extLst>
              </p:cNvPr>
              <p:cNvSpPr>
                <a:spLocks noChangeArrowheads="1"/>
              </p:cNvSpPr>
              <p:nvPr/>
            </p:nvSpPr>
            <p:spPr bwMode="auto">
              <a:xfrm>
                <a:off x="3909" y="3789"/>
                <a:ext cx="879" cy="243"/>
              </a:xfrm>
              <a:prstGeom prst="ellipse">
                <a:avLst/>
              </a:prstGeom>
              <a:solidFill>
                <a:schemeClr val="bg1"/>
              </a:solidFill>
              <a:ln w="12700">
                <a:solidFill>
                  <a:srgbClr val="000000"/>
                </a:solidFill>
                <a:round/>
                <a:headEnd/>
                <a:tailEnd/>
              </a:ln>
            </p:spPr>
            <p:txBody>
              <a:bodyPr/>
              <a:lstStyle/>
              <a:p>
                <a:endParaRPr lang="en-US" sz="500"/>
              </a:p>
            </p:txBody>
          </p:sp>
          <p:sp>
            <p:nvSpPr>
              <p:cNvPr id="14" name="Oval 96">
                <a:extLst>
                  <a:ext uri="{FF2B5EF4-FFF2-40B4-BE49-F238E27FC236}">
                    <a16:creationId xmlns:a16="http://schemas.microsoft.com/office/drawing/2014/main" id="{5DF3E212-06F7-4F1F-9C20-DFBADE0F3539}"/>
                  </a:ext>
                </a:extLst>
              </p:cNvPr>
              <p:cNvSpPr>
                <a:spLocks noChangeArrowheads="1"/>
              </p:cNvSpPr>
              <p:nvPr/>
            </p:nvSpPr>
            <p:spPr bwMode="auto">
              <a:xfrm>
                <a:off x="693" y="3789"/>
                <a:ext cx="879" cy="243"/>
              </a:xfrm>
              <a:prstGeom prst="ellipse">
                <a:avLst/>
              </a:prstGeom>
              <a:solidFill>
                <a:schemeClr val="bg1"/>
              </a:solidFill>
              <a:ln w="12700">
                <a:solidFill>
                  <a:srgbClr val="000000"/>
                </a:solidFill>
                <a:round/>
                <a:headEnd/>
                <a:tailEnd/>
              </a:ln>
            </p:spPr>
            <p:txBody>
              <a:bodyPr/>
              <a:lstStyle/>
              <a:p>
                <a:endParaRPr lang="en-US" sz="500"/>
              </a:p>
            </p:txBody>
          </p:sp>
          <p:sp>
            <p:nvSpPr>
              <p:cNvPr id="15" name="Rectangle 97">
                <a:extLst>
                  <a:ext uri="{FF2B5EF4-FFF2-40B4-BE49-F238E27FC236}">
                    <a16:creationId xmlns:a16="http://schemas.microsoft.com/office/drawing/2014/main" id="{6E8BE0FD-FB05-4912-B27C-081E036FCBE9}"/>
                  </a:ext>
                </a:extLst>
              </p:cNvPr>
              <p:cNvSpPr>
                <a:spLocks noChangeArrowheads="1"/>
              </p:cNvSpPr>
              <p:nvPr/>
            </p:nvSpPr>
            <p:spPr bwMode="auto">
              <a:xfrm>
                <a:off x="2830" y="2085"/>
                <a:ext cx="238" cy="166"/>
              </a:xfrm>
              <a:prstGeom prst="rect">
                <a:avLst/>
              </a:prstGeom>
              <a:noFill/>
              <a:ln w="9525">
                <a:noFill/>
                <a:miter lim="800000"/>
                <a:headEnd/>
                <a:tailEnd/>
              </a:ln>
            </p:spPr>
            <p:txBody>
              <a:bodyPr wrap="none" lIns="0" tIns="0" rIns="0" bIns="0">
                <a:spAutoFit/>
              </a:bodyPr>
              <a:lstStyle/>
              <a:p>
                <a:r>
                  <a:rPr lang="en-US" sz="500" dirty="0">
                    <a:solidFill>
                      <a:srgbClr val="0066FF"/>
                    </a:solidFill>
                  </a:rPr>
                  <a:t>start</a:t>
                </a:r>
              </a:p>
            </p:txBody>
          </p:sp>
          <p:sp>
            <p:nvSpPr>
              <p:cNvPr id="16" name="Rectangle 98">
                <a:extLst>
                  <a:ext uri="{FF2B5EF4-FFF2-40B4-BE49-F238E27FC236}">
                    <a16:creationId xmlns:a16="http://schemas.microsoft.com/office/drawing/2014/main" id="{D3294FB1-5F04-4104-811C-71F54C08CC52}"/>
                  </a:ext>
                </a:extLst>
              </p:cNvPr>
              <p:cNvSpPr>
                <a:spLocks noChangeArrowheads="1"/>
              </p:cNvSpPr>
              <p:nvPr/>
            </p:nvSpPr>
            <p:spPr bwMode="auto">
              <a:xfrm>
                <a:off x="2640" y="2352"/>
                <a:ext cx="307" cy="166"/>
              </a:xfrm>
              <a:prstGeom prst="rect">
                <a:avLst/>
              </a:prstGeom>
              <a:noFill/>
              <a:ln w="9525">
                <a:noFill/>
                <a:miter lim="800000"/>
                <a:headEnd/>
                <a:tailEnd/>
              </a:ln>
            </p:spPr>
            <p:txBody>
              <a:bodyPr wrap="none" lIns="0" tIns="0" rIns="0" bIns="0">
                <a:spAutoFit/>
              </a:bodyPr>
              <a:lstStyle/>
              <a:p>
                <a:r>
                  <a:rPr lang="en-US" sz="500" dirty="0">
                    <a:solidFill>
                      <a:srgbClr val="000000"/>
                    </a:solidFill>
                  </a:rPr>
                  <a:t>ready</a:t>
                </a:r>
                <a:endParaRPr lang="en-US" sz="500" dirty="0"/>
              </a:p>
            </p:txBody>
          </p:sp>
          <p:sp>
            <p:nvSpPr>
              <p:cNvPr id="17" name="Rectangle 99">
                <a:extLst>
                  <a:ext uri="{FF2B5EF4-FFF2-40B4-BE49-F238E27FC236}">
                    <a16:creationId xmlns:a16="http://schemas.microsoft.com/office/drawing/2014/main" id="{BC5E9928-E1B6-426F-B512-D49EBFE34EB0}"/>
                  </a:ext>
                </a:extLst>
              </p:cNvPr>
              <p:cNvSpPr>
                <a:spLocks noChangeArrowheads="1"/>
              </p:cNvSpPr>
              <p:nvPr/>
            </p:nvSpPr>
            <p:spPr bwMode="auto">
              <a:xfrm>
                <a:off x="2592" y="3168"/>
                <a:ext cx="428" cy="166"/>
              </a:xfrm>
              <a:prstGeom prst="rect">
                <a:avLst/>
              </a:prstGeom>
              <a:noFill/>
              <a:ln w="9525">
                <a:noFill/>
                <a:miter lim="800000"/>
                <a:headEnd/>
                <a:tailEnd/>
              </a:ln>
            </p:spPr>
            <p:txBody>
              <a:bodyPr wrap="none" lIns="0" tIns="0" rIns="0" bIns="0">
                <a:spAutoFit/>
              </a:bodyPr>
              <a:lstStyle/>
              <a:p>
                <a:r>
                  <a:rPr lang="en-US" sz="500">
                    <a:solidFill>
                      <a:srgbClr val="000000"/>
                    </a:solidFill>
                  </a:rPr>
                  <a:t>running</a:t>
                </a:r>
                <a:endParaRPr lang="en-US" sz="500"/>
              </a:p>
            </p:txBody>
          </p:sp>
          <p:sp>
            <p:nvSpPr>
              <p:cNvPr id="18" name="Rectangle 100">
                <a:extLst>
                  <a:ext uri="{FF2B5EF4-FFF2-40B4-BE49-F238E27FC236}">
                    <a16:creationId xmlns:a16="http://schemas.microsoft.com/office/drawing/2014/main" id="{CE68E452-1336-4021-9A04-668E139583D1}"/>
                  </a:ext>
                </a:extLst>
              </p:cNvPr>
              <p:cNvSpPr>
                <a:spLocks noChangeArrowheads="1"/>
              </p:cNvSpPr>
              <p:nvPr/>
            </p:nvSpPr>
            <p:spPr bwMode="auto">
              <a:xfrm>
                <a:off x="912" y="3826"/>
                <a:ext cx="414" cy="166"/>
              </a:xfrm>
              <a:prstGeom prst="rect">
                <a:avLst/>
              </a:prstGeom>
              <a:noFill/>
              <a:ln w="9525">
                <a:noFill/>
                <a:miter lim="800000"/>
                <a:headEnd/>
                <a:tailEnd/>
              </a:ln>
            </p:spPr>
            <p:txBody>
              <a:bodyPr wrap="none" lIns="0" tIns="0" rIns="0" bIns="0">
                <a:spAutoFit/>
              </a:bodyPr>
              <a:lstStyle/>
              <a:p>
                <a:r>
                  <a:rPr lang="en-US" sz="500">
                    <a:solidFill>
                      <a:srgbClr val="000000"/>
                    </a:solidFill>
                  </a:rPr>
                  <a:t>waiting</a:t>
                </a:r>
                <a:endParaRPr lang="en-US" sz="500"/>
              </a:p>
            </p:txBody>
          </p:sp>
          <p:sp>
            <p:nvSpPr>
              <p:cNvPr id="19" name="Rectangle 101">
                <a:extLst>
                  <a:ext uri="{FF2B5EF4-FFF2-40B4-BE49-F238E27FC236}">
                    <a16:creationId xmlns:a16="http://schemas.microsoft.com/office/drawing/2014/main" id="{70567C39-3FD2-43F7-A097-B8010EDAC281}"/>
                  </a:ext>
                </a:extLst>
              </p:cNvPr>
              <p:cNvSpPr>
                <a:spLocks noChangeArrowheads="1"/>
              </p:cNvSpPr>
              <p:nvPr/>
            </p:nvSpPr>
            <p:spPr bwMode="auto">
              <a:xfrm>
                <a:off x="2064" y="3811"/>
                <a:ext cx="462" cy="166"/>
              </a:xfrm>
              <a:prstGeom prst="rect">
                <a:avLst/>
              </a:prstGeom>
              <a:noFill/>
              <a:ln w="9525">
                <a:noFill/>
                <a:miter lim="800000"/>
                <a:headEnd/>
                <a:tailEnd/>
              </a:ln>
            </p:spPr>
            <p:txBody>
              <a:bodyPr wrap="none" lIns="0" tIns="0" rIns="0" bIns="0">
                <a:spAutoFit/>
              </a:bodyPr>
              <a:lstStyle/>
              <a:p>
                <a:r>
                  <a:rPr lang="en-US" sz="500" dirty="0">
                    <a:solidFill>
                      <a:srgbClr val="000000"/>
                    </a:solidFill>
                  </a:rPr>
                  <a:t>sleeping</a:t>
                </a:r>
                <a:endParaRPr lang="en-US" sz="500" dirty="0"/>
              </a:p>
            </p:txBody>
          </p:sp>
          <p:sp>
            <p:nvSpPr>
              <p:cNvPr id="20" name="Rectangle 102">
                <a:extLst>
                  <a:ext uri="{FF2B5EF4-FFF2-40B4-BE49-F238E27FC236}">
                    <a16:creationId xmlns:a16="http://schemas.microsoft.com/office/drawing/2014/main" id="{26ED1C04-C001-42C1-95B0-195BE65DF6E0}"/>
                  </a:ext>
                </a:extLst>
              </p:cNvPr>
              <p:cNvSpPr>
                <a:spLocks noChangeArrowheads="1"/>
              </p:cNvSpPr>
              <p:nvPr/>
            </p:nvSpPr>
            <p:spPr bwMode="auto">
              <a:xfrm>
                <a:off x="4152" y="3826"/>
                <a:ext cx="438" cy="166"/>
              </a:xfrm>
              <a:prstGeom prst="rect">
                <a:avLst/>
              </a:prstGeom>
              <a:noFill/>
              <a:ln w="9525">
                <a:noFill/>
                <a:miter lim="800000"/>
                <a:headEnd/>
                <a:tailEnd/>
              </a:ln>
            </p:spPr>
            <p:txBody>
              <a:bodyPr wrap="none" lIns="0" tIns="0" rIns="0" bIns="0">
                <a:spAutoFit/>
              </a:bodyPr>
              <a:lstStyle/>
              <a:p>
                <a:r>
                  <a:rPr lang="en-US" sz="500">
                    <a:solidFill>
                      <a:srgbClr val="000000"/>
                    </a:solidFill>
                  </a:rPr>
                  <a:t>blocked</a:t>
                </a:r>
                <a:endParaRPr lang="en-US" sz="500"/>
              </a:p>
            </p:txBody>
          </p:sp>
          <p:sp>
            <p:nvSpPr>
              <p:cNvPr id="21" name="Rectangle 103">
                <a:extLst>
                  <a:ext uri="{FF2B5EF4-FFF2-40B4-BE49-F238E27FC236}">
                    <a16:creationId xmlns:a16="http://schemas.microsoft.com/office/drawing/2014/main" id="{D2FB43C1-649D-4375-BEDA-EE0B2FF325F8}"/>
                  </a:ext>
                </a:extLst>
              </p:cNvPr>
              <p:cNvSpPr>
                <a:spLocks noChangeArrowheads="1"/>
              </p:cNvSpPr>
              <p:nvPr/>
            </p:nvSpPr>
            <p:spPr bwMode="auto">
              <a:xfrm>
                <a:off x="3024" y="3826"/>
                <a:ext cx="590" cy="166"/>
              </a:xfrm>
              <a:prstGeom prst="rect">
                <a:avLst/>
              </a:prstGeom>
              <a:solidFill>
                <a:schemeClr val="bg1"/>
              </a:solidFill>
              <a:ln w="9525">
                <a:noFill/>
                <a:miter lim="800000"/>
                <a:headEnd/>
                <a:tailEnd/>
              </a:ln>
            </p:spPr>
            <p:txBody>
              <a:bodyPr wrap="none" lIns="0" tIns="0" rIns="0" bIns="0">
                <a:spAutoFit/>
              </a:bodyPr>
              <a:lstStyle/>
              <a:p>
                <a:r>
                  <a:rPr lang="en-US" sz="500" dirty="0">
                    <a:solidFill>
                      <a:srgbClr val="000000"/>
                    </a:solidFill>
                  </a:rPr>
                  <a:t>terminated</a:t>
                </a:r>
                <a:endParaRPr lang="en-US" sz="500" dirty="0"/>
              </a:p>
            </p:txBody>
          </p:sp>
          <p:sp>
            <p:nvSpPr>
              <p:cNvPr id="22" name="Rectangle 104">
                <a:extLst>
                  <a:ext uri="{FF2B5EF4-FFF2-40B4-BE49-F238E27FC236}">
                    <a16:creationId xmlns:a16="http://schemas.microsoft.com/office/drawing/2014/main" id="{29B0FCE4-DD9A-45A2-ADF5-820E3834762A}"/>
                  </a:ext>
                </a:extLst>
              </p:cNvPr>
              <p:cNvSpPr>
                <a:spLocks noChangeArrowheads="1"/>
              </p:cNvSpPr>
              <p:nvPr/>
            </p:nvSpPr>
            <p:spPr bwMode="auto">
              <a:xfrm>
                <a:off x="1200" y="2212"/>
                <a:ext cx="455" cy="497"/>
              </a:xfrm>
              <a:prstGeom prst="rect">
                <a:avLst/>
              </a:prstGeom>
              <a:noFill/>
              <a:ln w="9525">
                <a:noFill/>
                <a:miter lim="800000"/>
                <a:headEnd/>
                <a:tailEnd/>
              </a:ln>
            </p:spPr>
            <p:txBody>
              <a:bodyPr wrap="none" lIns="0" tIns="0" rIns="0" bIns="0">
                <a:spAutoFit/>
              </a:bodyPr>
              <a:lstStyle/>
              <a:p>
                <a:r>
                  <a:rPr lang="en-US" sz="500">
                    <a:solidFill>
                      <a:srgbClr val="000000"/>
                    </a:solidFill>
                  </a:rPr>
                  <a:t>sleep </a:t>
                </a:r>
              </a:p>
              <a:p>
                <a:r>
                  <a:rPr lang="en-US" sz="500">
                    <a:solidFill>
                      <a:srgbClr val="000000"/>
                    </a:solidFill>
                  </a:rPr>
                  <a:t>interval </a:t>
                </a:r>
              </a:p>
              <a:p>
                <a:r>
                  <a:rPr lang="en-US" sz="500">
                    <a:solidFill>
                      <a:srgbClr val="000000"/>
                    </a:solidFill>
                  </a:rPr>
                  <a:t>expires</a:t>
                </a:r>
                <a:endParaRPr lang="en-US" sz="500"/>
              </a:p>
            </p:txBody>
          </p:sp>
          <p:sp>
            <p:nvSpPr>
              <p:cNvPr id="23" name="Rectangle 105">
                <a:extLst>
                  <a:ext uri="{FF2B5EF4-FFF2-40B4-BE49-F238E27FC236}">
                    <a16:creationId xmlns:a16="http://schemas.microsoft.com/office/drawing/2014/main" id="{6F8D74DE-8412-4DB6-A66A-B0ABED427711}"/>
                  </a:ext>
                </a:extLst>
              </p:cNvPr>
              <p:cNvSpPr>
                <a:spLocks noChangeArrowheads="1"/>
              </p:cNvSpPr>
              <p:nvPr/>
            </p:nvSpPr>
            <p:spPr bwMode="auto">
              <a:xfrm>
                <a:off x="996" y="3216"/>
                <a:ext cx="328" cy="166"/>
              </a:xfrm>
              <a:prstGeom prst="rect">
                <a:avLst/>
              </a:prstGeom>
              <a:noFill/>
              <a:ln w="9525">
                <a:noFill/>
                <a:miter lim="800000"/>
                <a:headEnd/>
                <a:tailEnd/>
              </a:ln>
            </p:spPr>
            <p:txBody>
              <a:bodyPr wrap="none" lIns="0" tIns="0" rIns="0" bIns="0">
                <a:spAutoFit/>
              </a:bodyPr>
              <a:lstStyle/>
              <a:p>
                <a:r>
                  <a:rPr lang="en-US" sz="500" dirty="0">
                    <a:solidFill>
                      <a:srgbClr val="0066FF"/>
                    </a:solidFill>
                  </a:rPr>
                  <a:t>notify</a:t>
                </a:r>
              </a:p>
            </p:txBody>
          </p:sp>
          <p:sp>
            <p:nvSpPr>
              <p:cNvPr id="24" name="Rectangle 106">
                <a:extLst>
                  <a:ext uri="{FF2B5EF4-FFF2-40B4-BE49-F238E27FC236}">
                    <a16:creationId xmlns:a16="http://schemas.microsoft.com/office/drawing/2014/main" id="{40CC5FC0-EE1C-4AD3-BED8-9E2E64FBBB50}"/>
                  </a:ext>
                </a:extLst>
              </p:cNvPr>
              <p:cNvSpPr>
                <a:spLocks noChangeArrowheads="1"/>
              </p:cNvSpPr>
              <p:nvPr/>
            </p:nvSpPr>
            <p:spPr bwMode="auto">
              <a:xfrm>
                <a:off x="3909" y="2940"/>
                <a:ext cx="576" cy="166"/>
              </a:xfrm>
              <a:prstGeom prst="rect">
                <a:avLst/>
              </a:prstGeom>
              <a:noFill/>
              <a:ln w="9525">
                <a:noFill/>
                <a:miter lim="800000"/>
                <a:headEnd/>
                <a:tailEnd/>
              </a:ln>
            </p:spPr>
            <p:txBody>
              <a:bodyPr wrap="none" lIns="0" tIns="0" rIns="0" bIns="0">
                <a:spAutoFit/>
              </a:bodyPr>
              <a:lstStyle/>
              <a:p>
                <a:r>
                  <a:rPr lang="en-US" sz="500" dirty="0">
                    <a:solidFill>
                      <a:srgbClr val="000000"/>
                    </a:solidFill>
                  </a:rPr>
                  <a:t>unblocked</a:t>
                </a:r>
                <a:endParaRPr lang="en-US" sz="500" dirty="0"/>
              </a:p>
            </p:txBody>
          </p:sp>
          <p:sp>
            <p:nvSpPr>
              <p:cNvPr id="25" name="Rectangle 107">
                <a:extLst>
                  <a:ext uri="{FF2B5EF4-FFF2-40B4-BE49-F238E27FC236}">
                    <a16:creationId xmlns:a16="http://schemas.microsoft.com/office/drawing/2014/main" id="{FA830DD0-272A-45AF-9BC4-0C53D820EDDC}"/>
                  </a:ext>
                </a:extLst>
              </p:cNvPr>
              <p:cNvSpPr>
                <a:spLocks noChangeArrowheads="1"/>
              </p:cNvSpPr>
              <p:nvPr/>
            </p:nvSpPr>
            <p:spPr bwMode="auto">
              <a:xfrm>
                <a:off x="1935" y="3183"/>
                <a:ext cx="238" cy="166"/>
              </a:xfrm>
              <a:prstGeom prst="rect">
                <a:avLst/>
              </a:prstGeom>
              <a:noFill/>
              <a:ln w="9525">
                <a:noFill/>
                <a:miter lim="800000"/>
                <a:headEnd/>
                <a:tailEnd/>
              </a:ln>
            </p:spPr>
            <p:txBody>
              <a:bodyPr wrap="none" lIns="0" tIns="0" rIns="0" bIns="0">
                <a:spAutoFit/>
              </a:bodyPr>
              <a:lstStyle/>
              <a:p>
                <a:r>
                  <a:rPr lang="en-US" sz="500" dirty="0">
                    <a:solidFill>
                      <a:srgbClr val="0066FF"/>
                    </a:solidFill>
                  </a:rPr>
                  <a:t>wait</a:t>
                </a:r>
              </a:p>
            </p:txBody>
          </p:sp>
          <p:sp>
            <p:nvSpPr>
              <p:cNvPr id="26" name="Rectangle 109">
                <a:extLst>
                  <a:ext uri="{FF2B5EF4-FFF2-40B4-BE49-F238E27FC236}">
                    <a16:creationId xmlns:a16="http://schemas.microsoft.com/office/drawing/2014/main" id="{DFD8CA51-A5A2-46BE-ADE4-0899BF69E575}"/>
                  </a:ext>
                </a:extLst>
              </p:cNvPr>
              <p:cNvSpPr>
                <a:spLocks noChangeArrowheads="1"/>
              </p:cNvSpPr>
              <p:nvPr/>
            </p:nvSpPr>
            <p:spPr bwMode="auto">
              <a:xfrm>
                <a:off x="2028" y="3523"/>
                <a:ext cx="286" cy="166"/>
              </a:xfrm>
              <a:prstGeom prst="rect">
                <a:avLst/>
              </a:prstGeom>
              <a:noFill/>
              <a:ln w="9525">
                <a:noFill/>
                <a:miter lim="800000"/>
                <a:headEnd/>
                <a:tailEnd/>
              </a:ln>
            </p:spPr>
            <p:txBody>
              <a:bodyPr wrap="none" lIns="0" tIns="0" rIns="0" bIns="0">
                <a:spAutoFit/>
              </a:bodyPr>
              <a:lstStyle/>
              <a:p>
                <a:r>
                  <a:rPr lang="en-US" sz="500" dirty="0">
                    <a:solidFill>
                      <a:srgbClr val="0066FF"/>
                    </a:solidFill>
                  </a:rPr>
                  <a:t>sleep</a:t>
                </a:r>
              </a:p>
            </p:txBody>
          </p:sp>
          <p:sp>
            <p:nvSpPr>
              <p:cNvPr id="27" name="Rectangle 110">
                <a:extLst>
                  <a:ext uri="{FF2B5EF4-FFF2-40B4-BE49-F238E27FC236}">
                    <a16:creationId xmlns:a16="http://schemas.microsoft.com/office/drawing/2014/main" id="{EC24D98C-F799-4FA0-B6AE-A82E62E4EC95}"/>
                  </a:ext>
                </a:extLst>
              </p:cNvPr>
              <p:cNvSpPr>
                <a:spLocks noChangeArrowheads="1"/>
              </p:cNvSpPr>
              <p:nvPr/>
            </p:nvSpPr>
            <p:spPr bwMode="auto">
              <a:xfrm>
                <a:off x="3472" y="3219"/>
                <a:ext cx="307" cy="166"/>
              </a:xfrm>
              <a:prstGeom prst="rect">
                <a:avLst/>
              </a:prstGeom>
              <a:noFill/>
              <a:ln w="9525">
                <a:noFill/>
                <a:miter lim="800000"/>
                <a:headEnd/>
                <a:tailEnd/>
              </a:ln>
            </p:spPr>
            <p:txBody>
              <a:bodyPr wrap="none" lIns="0" tIns="0" rIns="0" bIns="0">
                <a:spAutoFit/>
              </a:bodyPr>
              <a:lstStyle/>
              <a:p>
                <a:r>
                  <a:rPr lang="en-US" sz="500">
                    <a:solidFill>
                      <a:srgbClr val="000000"/>
                    </a:solidFill>
                  </a:rPr>
                  <a:t>block</a:t>
                </a:r>
                <a:endParaRPr lang="en-US" sz="500"/>
              </a:p>
            </p:txBody>
          </p:sp>
          <p:cxnSp>
            <p:nvCxnSpPr>
              <p:cNvPr id="28" name="AutoShape 111">
                <a:extLst>
                  <a:ext uri="{FF2B5EF4-FFF2-40B4-BE49-F238E27FC236}">
                    <a16:creationId xmlns:a16="http://schemas.microsoft.com/office/drawing/2014/main" id="{E39CC237-AD2A-470D-BBAD-504AB44A1C87}"/>
                  </a:ext>
                </a:extLst>
              </p:cNvPr>
              <p:cNvCxnSpPr>
                <a:cxnSpLocks noChangeShapeType="1"/>
                <a:stCxn id="7" idx="4"/>
                <a:endCxn id="9" idx="0"/>
              </p:cNvCxnSpPr>
              <p:nvPr/>
            </p:nvCxnSpPr>
            <p:spPr bwMode="auto">
              <a:xfrm>
                <a:off x="2787" y="2044"/>
                <a:ext cx="1" cy="298"/>
              </a:xfrm>
              <a:prstGeom prst="straightConnector1">
                <a:avLst/>
              </a:prstGeom>
              <a:noFill/>
              <a:ln w="9525">
                <a:solidFill>
                  <a:schemeClr val="tx1"/>
                </a:solidFill>
                <a:round/>
                <a:headEnd/>
                <a:tailEnd type="triangle" w="med" len="med"/>
              </a:ln>
            </p:spPr>
          </p:cxnSp>
          <p:cxnSp>
            <p:nvCxnSpPr>
              <p:cNvPr id="29" name="AutoShape 112">
                <a:extLst>
                  <a:ext uri="{FF2B5EF4-FFF2-40B4-BE49-F238E27FC236}">
                    <a16:creationId xmlns:a16="http://schemas.microsoft.com/office/drawing/2014/main" id="{CB902D22-F22A-4007-892F-A1A321E07784}"/>
                  </a:ext>
                </a:extLst>
              </p:cNvPr>
              <p:cNvCxnSpPr>
                <a:cxnSpLocks noChangeShapeType="1"/>
                <a:stCxn id="10" idx="1"/>
                <a:endCxn id="9" idx="3"/>
              </p:cNvCxnSpPr>
              <p:nvPr/>
            </p:nvCxnSpPr>
            <p:spPr bwMode="auto">
              <a:xfrm flipV="1">
                <a:off x="2464" y="2556"/>
                <a:ext cx="2" cy="614"/>
              </a:xfrm>
              <a:prstGeom prst="straightConnector1">
                <a:avLst/>
              </a:prstGeom>
              <a:noFill/>
              <a:ln w="9525">
                <a:solidFill>
                  <a:schemeClr val="tx1"/>
                </a:solidFill>
                <a:round/>
                <a:headEnd/>
                <a:tailEnd type="triangle" w="med" len="med"/>
              </a:ln>
            </p:spPr>
          </p:cxnSp>
          <p:cxnSp>
            <p:nvCxnSpPr>
              <p:cNvPr id="30" name="AutoShape 113">
                <a:extLst>
                  <a:ext uri="{FF2B5EF4-FFF2-40B4-BE49-F238E27FC236}">
                    <a16:creationId xmlns:a16="http://schemas.microsoft.com/office/drawing/2014/main" id="{556DE9DD-17A4-4135-9A81-7A09F2560F6C}"/>
                  </a:ext>
                </a:extLst>
              </p:cNvPr>
              <p:cNvCxnSpPr>
                <a:cxnSpLocks noChangeShapeType="1"/>
                <a:stCxn id="9" idx="5"/>
                <a:endCxn id="10" idx="7"/>
              </p:cNvCxnSpPr>
              <p:nvPr/>
            </p:nvCxnSpPr>
            <p:spPr bwMode="auto">
              <a:xfrm>
                <a:off x="3109" y="2556"/>
                <a:ext cx="0" cy="614"/>
              </a:xfrm>
              <a:prstGeom prst="straightConnector1">
                <a:avLst/>
              </a:prstGeom>
              <a:noFill/>
              <a:ln w="9525">
                <a:solidFill>
                  <a:schemeClr val="tx1"/>
                </a:solidFill>
                <a:round/>
                <a:headEnd/>
                <a:tailEnd type="triangle" w="med" len="med"/>
              </a:ln>
            </p:spPr>
          </p:cxnSp>
          <p:cxnSp>
            <p:nvCxnSpPr>
              <p:cNvPr id="31" name="AutoShape 114">
                <a:extLst>
                  <a:ext uri="{FF2B5EF4-FFF2-40B4-BE49-F238E27FC236}">
                    <a16:creationId xmlns:a16="http://schemas.microsoft.com/office/drawing/2014/main" id="{3074BD40-B49D-400F-AA02-9FE7F1AB9DDB}"/>
                  </a:ext>
                </a:extLst>
              </p:cNvPr>
              <p:cNvCxnSpPr>
                <a:cxnSpLocks noChangeShapeType="1"/>
                <a:stCxn id="10" idx="3"/>
                <a:endCxn id="12" idx="0"/>
              </p:cNvCxnSpPr>
              <p:nvPr/>
            </p:nvCxnSpPr>
            <p:spPr bwMode="auto">
              <a:xfrm flipH="1">
                <a:off x="2286" y="3348"/>
                <a:ext cx="178" cy="441"/>
              </a:xfrm>
              <a:prstGeom prst="straightConnector1">
                <a:avLst/>
              </a:prstGeom>
              <a:noFill/>
              <a:ln w="9525">
                <a:solidFill>
                  <a:schemeClr val="tx1"/>
                </a:solidFill>
                <a:round/>
                <a:headEnd/>
                <a:tailEnd type="triangle" w="med" len="med"/>
              </a:ln>
            </p:spPr>
          </p:cxnSp>
          <p:cxnSp>
            <p:nvCxnSpPr>
              <p:cNvPr id="32" name="AutoShape 115">
                <a:extLst>
                  <a:ext uri="{FF2B5EF4-FFF2-40B4-BE49-F238E27FC236}">
                    <a16:creationId xmlns:a16="http://schemas.microsoft.com/office/drawing/2014/main" id="{307C14B7-8EEE-434B-A3CE-33933795F0CE}"/>
                  </a:ext>
                </a:extLst>
              </p:cNvPr>
              <p:cNvCxnSpPr>
                <a:cxnSpLocks noChangeShapeType="1"/>
                <a:stCxn id="10" idx="2"/>
                <a:endCxn id="14" idx="0"/>
              </p:cNvCxnSpPr>
              <p:nvPr/>
            </p:nvCxnSpPr>
            <p:spPr bwMode="auto">
              <a:xfrm flipH="1">
                <a:off x="1133" y="3260"/>
                <a:ext cx="1199" cy="529"/>
              </a:xfrm>
              <a:prstGeom prst="straightConnector1">
                <a:avLst/>
              </a:prstGeom>
              <a:noFill/>
              <a:ln w="9525">
                <a:solidFill>
                  <a:schemeClr val="tx1"/>
                </a:solidFill>
                <a:round/>
                <a:headEnd/>
                <a:tailEnd type="triangle" w="med" len="med"/>
              </a:ln>
            </p:spPr>
          </p:cxnSp>
          <p:cxnSp>
            <p:nvCxnSpPr>
              <p:cNvPr id="33" name="AutoShape 116">
                <a:extLst>
                  <a:ext uri="{FF2B5EF4-FFF2-40B4-BE49-F238E27FC236}">
                    <a16:creationId xmlns:a16="http://schemas.microsoft.com/office/drawing/2014/main" id="{BD32D778-9103-40C4-9A1A-08A43C5A1753}"/>
                  </a:ext>
                </a:extLst>
              </p:cNvPr>
              <p:cNvCxnSpPr>
                <a:cxnSpLocks noChangeShapeType="1"/>
                <a:stCxn id="10" idx="5"/>
                <a:endCxn id="11" idx="0"/>
              </p:cNvCxnSpPr>
              <p:nvPr/>
            </p:nvCxnSpPr>
            <p:spPr bwMode="auto">
              <a:xfrm>
                <a:off x="3109" y="3348"/>
                <a:ext cx="209" cy="443"/>
              </a:xfrm>
              <a:prstGeom prst="straightConnector1">
                <a:avLst/>
              </a:prstGeom>
              <a:noFill/>
              <a:ln w="9525">
                <a:solidFill>
                  <a:schemeClr val="tx1"/>
                </a:solidFill>
                <a:round/>
                <a:headEnd/>
                <a:tailEnd type="triangle" w="med" len="med"/>
              </a:ln>
            </p:spPr>
          </p:cxnSp>
          <p:cxnSp>
            <p:nvCxnSpPr>
              <p:cNvPr id="34" name="AutoShape 117">
                <a:extLst>
                  <a:ext uri="{FF2B5EF4-FFF2-40B4-BE49-F238E27FC236}">
                    <a16:creationId xmlns:a16="http://schemas.microsoft.com/office/drawing/2014/main" id="{083AD708-1FD8-4624-87DE-C748F43DC65A}"/>
                  </a:ext>
                </a:extLst>
              </p:cNvPr>
              <p:cNvCxnSpPr>
                <a:cxnSpLocks noChangeShapeType="1"/>
                <a:stCxn id="10" idx="6"/>
                <a:endCxn id="13" idx="0"/>
              </p:cNvCxnSpPr>
              <p:nvPr/>
            </p:nvCxnSpPr>
            <p:spPr bwMode="auto">
              <a:xfrm>
                <a:off x="3242" y="3260"/>
                <a:ext cx="1107" cy="529"/>
              </a:xfrm>
              <a:prstGeom prst="straightConnector1">
                <a:avLst/>
              </a:prstGeom>
              <a:noFill/>
              <a:ln w="9525">
                <a:solidFill>
                  <a:schemeClr val="tx1"/>
                </a:solidFill>
                <a:round/>
                <a:headEnd/>
                <a:tailEnd type="triangle" w="med" len="med"/>
              </a:ln>
            </p:spPr>
          </p:cxnSp>
          <p:cxnSp>
            <p:nvCxnSpPr>
              <p:cNvPr id="35" name="AutoShape 118">
                <a:extLst>
                  <a:ext uri="{FF2B5EF4-FFF2-40B4-BE49-F238E27FC236}">
                    <a16:creationId xmlns:a16="http://schemas.microsoft.com/office/drawing/2014/main" id="{E35ED9A9-7DC9-49ED-8A8F-93943554D65A}"/>
                  </a:ext>
                </a:extLst>
              </p:cNvPr>
              <p:cNvCxnSpPr>
                <a:cxnSpLocks noChangeShapeType="1"/>
                <a:stCxn id="13" idx="7"/>
                <a:endCxn id="9" idx="6"/>
              </p:cNvCxnSpPr>
              <p:nvPr/>
            </p:nvCxnSpPr>
            <p:spPr bwMode="auto">
              <a:xfrm flipH="1" flipV="1">
                <a:off x="3242" y="2467"/>
                <a:ext cx="1417" cy="1358"/>
              </a:xfrm>
              <a:prstGeom prst="straightConnector1">
                <a:avLst/>
              </a:prstGeom>
              <a:noFill/>
              <a:ln w="9525">
                <a:solidFill>
                  <a:schemeClr val="tx1"/>
                </a:solidFill>
                <a:round/>
                <a:headEnd/>
                <a:tailEnd type="triangle" w="med" len="med"/>
              </a:ln>
            </p:spPr>
          </p:cxnSp>
          <p:cxnSp>
            <p:nvCxnSpPr>
              <p:cNvPr id="36" name="AutoShape 119">
                <a:extLst>
                  <a:ext uri="{FF2B5EF4-FFF2-40B4-BE49-F238E27FC236}">
                    <a16:creationId xmlns:a16="http://schemas.microsoft.com/office/drawing/2014/main" id="{4542C980-9A1D-42DE-95F9-11B7E1AF0B6D}"/>
                  </a:ext>
                </a:extLst>
              </p:cNvPr>
              <p:cNvCxnSpPr>
                <a:cxnSpLocks noChangeShapeType="1"/>
                <a:stCxn id="14" idx="1"/>
                <a:endCxn id="9" idx="2"/>
              </p:cNvCxnSpPr>
              <p:nvPr/>
            </p:nvCxnSpPr>
            <p:spPr bwMode="auto">
              <a:xfrm flipV="1">
                <a:off x="822" y="2467"/>
                <a:ext cx="1511" cy="1358"/>
              </a:xfrm>
              <a:prstGeom prst="straightConnector1">
                <a:avLst/>
              </a:prstGeom>
              <a:noFill/>
              <a:ln w="9525">
                <a:solidFill>
                  <a:schemeClr val="tx1"/>
                </a:solidFill>
                <a:round/>
                <a:headEnd/>
                <a:tailEnd type="triangle" w="med" len="med"/>
              </a:ln>
            </p:spPr>
          </p:cxnSp>
          <p:cxnSp>
            <p:nvCxnSpPr>
              <p:cNvPr id="37" name="AutoShape 120">
                <a:extLst>
                  <a:ext uri="{FF2B5EF4-FFF2-40B4-BE49-F238E27FC236}">
                    <a16:creationId xmlns:a16="http://schemas.microsoft.com/office/drawing/2014/main" id="{ECCCBD3F-FC63-4E9A-90FD-D4C9DE7CE4D9}"/>
                  </a:ext>
                </a:extLst>
              </p:cNvPr>
              <p:cNvCxnSpPr>
                <a:cxnSpLocks noChangeShapeType="1"/>
                <a:stCxn id="12" idx="2"/>
                <a:endCxn id="9" idx="1"/>
              </p:cNvCxnSpPr>
              <p:nvPr/>
            </p:nvCxnSpPr>
            <p:spPr bwMode="auto">
              <a:xfrm rot="10800000" flipH="1">
                <a:off x="1846" y="2379"/>
                <a:ext cx="620" cy="1532"/>
              </a:xfrm>
              <a:prstGeom prst="bentConnector4">
                <a:avLst>
                  <a:gd name="adj1" fmla="val -29389"/>
                  <a:gd name="adj2" fmla="val 114273"/>
                </a:avLst>
              </a:prstGeom>
              <a:noFill/>
              <a:ln w="9525">
                <a:solidFill>
                  <a:schemeClr val="tx1"/>
                </a:solidFill>
                <a:miter lim="800000"/>
                <a:headEnd/>
                <a:tailEnd type="triangle" w="med" len="med"/>
              </a:ln>
            </p:spPr>
          </p:cxnSp>
          <p:sp>
            <p:nvSpPr>
              <p:cNvPr id="38" name="Rectangle 121">
                <a:extLst>
                  <a:ext uri="{FF2B5EF4-FFF2-40B4-BE49-F238E27FC236}">
                    <a16:creationId xmlns:a16="http://schemas.microsoft.com/office/drawing/2014/main" id="{D8E427A3-391B-495F-ACB4-794400E50FDE}"/>
                  </a:ext>
                </a:extLst>
              </p:cNvPr>
              <p:cNvSpPr>
                <a:spLocks noChangeArrowheads="1"/>
              </p:cNvSpPr>
              <p:nvPr/>
            </p:nvSpPr>
            <p:spPr bwMode="auto">
              <a:xfrm>
                <a:off x="2197" y="2688"/>
                <a:ext cx="483" cy="331"/>
              </a:xfrm>
              <a:prstGeom prst="rect">
                <a:avLst/>
              </a:prstGeom>
              <a:solidFill>
                <a:schemeClr val="bg1"/>
              </a:solidFill>
              <a:ln w="9525">
                <a:noFill/>
                <a:miter lim="800000"/>
                <a:headEnd/>
                <a:tailEnd/>
              </a:ln>
            </p:spPr>
            <p:txBody>
              <a:bodyPr wrap="none" lIns="0" tIns="0" rIns="0" bIns="0">
                <a:spAutoFit/>
              </a:bodyPr>
              <a:lstStyle/>
              <a:p>
                <a:r>
                  <a:rPr lang="en-US" sz="500">
                    <a:solidFill>
                      <a:srgbClr val="000000"/>
                    </a:solidFill>
                  </a:rPr>
                  <a:t>quantum</a:t>
                </a:r>
              </a:p>
              <a:p>
                <a:r>
                  <a:rPr lang="en-US" sz="500">
                    <a:solidFill>
                      <a:srgbClr val="000000"/>
                    </a:solidFill>
                  </a:rPr>
                  <a:t>expires</a:t>
                </a:r>
              </a:p>
            </p:txBody>
          </p:sp>
          <p:sp>
            <p:nvSpPr>
              <p:cNvPr id="39" name="Rectangle 122">
                <a:extLst>
                  <a:ext uri="{FF2B5EF4-FFF2-40B4-BE49-F238E27FC236}">
                    <a16:creationId xmlns:a16="http://schemas.microsoft.com/office/drawing/2014/main" id="{E7117181-A124-4F8F-BC43-808D44A0F350}"/>
                  </a:ext>
                </a:extLst>
              </p:cNvPr>
              <p:cNvSpPr>
                <a:spLocks noChangeArrowheads="1"/>
              </p:cNvSpPr>
              <p:nvPr/>
            </p:nvSpPr>
            <p:spPr bwMode="auto">
              <a:xfrm>
                <a:off x="2897" y="2758"/>
                <a:ext cx="462" cy="166"/>
              </a:xfrm>
              <a:prstGeom prst="rect">
                <a:avLst/>
              </a:prstGeom>
              <a:solidFill>
                <a:schemeClr val="bg1"/>
              </a:solidFill>
              <a:ln w="9525">
                <a:noFill/>
                <a:miter lim="800000"/>
                <a:headEnd/>
                <a:tailEnd/>
              </a:ln>
            </p:spPr>
            <p:txBody>
              <a:bodyPr wrap="none" lIns="0" tIns="0" rIns="0" bIns="0">
                <a:spAutoFit/>
              </a:bodyPr>
              <a:lstStyle/>
              <a:p>
                <a:r>
                  <a:rPr lang="en-US" sz="500">
                    <a:solidFill>
                      <a:srgbClr val="000000"/>
                    </a:solidFill>
                  </a:rPr>
                  <a:t>dispatch</a:t>
                </a:r>
                <a:endParaRPr lang="en-US" sz="500"/>
              </a:p>
            </p:txBody>
          </p:sp>
          <p:sp>
            <p:nvSpPr>
              <p:cNvPr id="40" name="Rectangle 123">
                <a:extLst>
                  <a:ext uri="{FF2B5EF4-FFF2-40B4-BE49-F238E27FC236}">
                    <a16:creationId xmlns:a16="http://schemas.microsoft.com/office/drawing/2014/main" id="{14DFC545-62C2-4AB4-A1C1-6CA9146914AF}"/>
                  </a:ext>
                </a:extLst>
              </p:cNvPr>
              <p:cNvSpPr>
                <a:spLocks noChangeArrowheads="1"/>
              </p:cNvSpPr>
              <p:nvPr/>
            </p:nvSpPr>
            <p:spPr bwMode="auto">
              <a:xfrm>
                <a:off x="2696" y="3523"/>
                <a:ext cx="507" cy="166"/>
              </a:xfrm>
              <a:prstGeom prst="rect">
                <a:avLst/>
              </a:prstGeom>
              <a:noFill/>
              <a:ln w="9525">
                <a:noFill/>
                <a:miter lim="800000"/>
                <a:headEnd/>
                <a:tailEnd/>
              </a:ln>
            </p:spPr>
            <p:txBody>
              <a:bodyPr wrap="none" lIns="0" tIns="0" rIns="0" bIns="0">
                <a:spAutoFit/>
              </a:bodyPr>
              <a:lstStyle/>
              <a:p>
                <a:r>
                  <a:rPr lang="en-US" sz="500">
                    <a:solidFill>
                      <a:srgbClr val="000000"/>
                    </a:solidFill>
                  </a:rPr>
                  <a:t>complete</a:t>
                </a:r>
                <a:endParaRPr lang="en-US" sz="500"/>
              </a:p>
            </p:txBody>
          </p:sp>
        </p:grpSp>
        <p:sp>
          <p:nvSpPr>
            <p:cNvPr id="41" name="Rectangle 40">
              <a:extLst>
                <a:ext uri="{FF2B5EF4-FFF2-40B4-BE49-F238E27FC236}">
                  <a16:creationId xmlns:a16="http://schemas.microsoft.com/office/drawing/2014/main" id="{707BC262-B416-4CA7-8276-F467C5B50299}"/>
                </a:ext>
              </a:extLst>
            </p:cNvPr>
            <p:cNvSpPr/>
            <p:nvPr/>
          </p:nvSpPr>
          <p:spPr>
            <a:xfrm>
              <a:off x="492948" y="4343401"/>
              <a:ext cx="1430258" cy="578236"/>
            </a:xfrm>
            <a:prstGeom prst="rect">
              <a:avLst/>
            </a:prstGeom>
          </p:spPr>
          <p:txBody>
            <a:bodyPr wrap="none">
              <a:spAutoFit/>
            </a:bodyPr>
            <a:lstStyle/>
            <a:p>
              <a:r>
                <a:rPr lang="en-US" sz="500" dirty="0" err="1">
                  <a:solidFill>
                    <a:srgbClr val="0066FF"/>
                  </a:solidFill>
                </a:rPr>
                <a:t>notifyAll</a:t>
              </a:r>
              <a:endParaRPr lang="en-US" sz="500" dirty="0">
                <a:solidFill>
                  <a:srgbClr val="0066FF"/>
                </a:solidFill>
              </a:endParaRPr>
            </a:p>
          </p:txBody>
        </p:sp>
      </p:grpSp>
      <p:sp>
        <p:nvSpPr>
          <p:cNvPr id="3" name="Arrow: Right 2">
            <a:extLst>
              <a:ext uri="{FF2B5EF4-FFF2-40B4-BE49-F238E27FC236}">
                <a16:creationId xmlns:a16="http://schemas.microsoft.com/office/drawing/2014/main" id="{C8136DEA-90B2-4A15-B906-C58C24983D39}"/>
              </a:ext>
            </a:extLst>
          </p:cNvPr>
          <p:cNvSpPr/>
          <p:nvPr/>
        </p:nvSpPr>
        <p:spPr bwMode="auto">
          <a:xfrm>
            <a:off x="5884831" y="6046900"/>
            <a:ext cx="738510" cy="260716"/>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27777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p:spPr>
        <p:txBody>
          <a:bodyPr/>
          <a:lstStyle/>
          <a:p>
            <a:fld id="{9A9B3E23-1030-4DFA-9FD0-EBA85BBE86E4}" type="slidenum">
              <a:rPr lang="en-US" smtClean="0"/>
              <a:pPr/>
              <a:t>187</a:t>
            </a:fld>
            <a:endParaRPr lang="en-US"/>
          </a:p>
        </p:txBody>
      </p:sp>
      <p:sp>
        <p:nvSpPr>
          <p:cNvPr id="6147" name="Rectangle 2"/>
          <p:cNvSpPr>
            <a:spLocks noGrp="1" noChangeArrowheads="1"/>
          </p:cNvSpPr>
          <p:nvPr>
            <p:ph type="title"/>
          </p:nvPr>
        </p:nvSpPr>
        <p:spPr/>
        <p:txBody>
          <a:bodyPr/>
          <a:lstStyle/>
          <a:p>
            <a:pPr eaLnBrk="1" hangingPunct="1"/>
            <a:r>
              <a:rPr lang="en-US"/>
              <a:t>A Simple Example to Show the Syntax</a:t>
            </a:r>
          </a:p>
        </p:txBody>
      </p:sp>
      <p:sp>
        <p:nvSpPr>
          <p:cNvPr id="6148" name="Rectangle 3"/>
          <p:cNvSpPr>
            <a:spLocks noChangeArrowheads="1"/>
          </p:cNvSpPr>
          <p:nvPr/>
        </p:nvSpPr>
        <p:spPr bwMode="auto">
          <a:xfrm>
            <a:off x="838200" y="2447925"/>
            <a:ext cx="1295400" cy="914400"/>
          </a:xfrm>
          <a:prstGeom prst="rect">
            <a:avLst/>
          </a:prstGeom>
          <a:solidFill>
            <a:schemeClr val="accent1"/>
          </a:solidFill>
          <a:ln w="9525">
            <a:solidFill>
              <a:schemeClr val="tx1"/>
            </a:solidFill>
            <a:miter lim="800000"/>
            <a:headEnd/>
            <a:tailEnd/>
          </a:ln>
        </p:spPr>
        <p:txBody>
          <a:bodyPr wrap="none" anchor="ctr"/>
          <a:lstStyle/>
          <a:p>
            <a:pPr algn="ctr"/>
            <a:r>
              <a:rPr lang="en-US"/>
              <a:t>Producer</a:t>
            </a:r>
          </a:p>
          <a:p>
            <a:pPr algn="ctr"/>
            <a:r>
              <a:rPr lang="en-US" sz="2000"/>
              <a:t>Thread 0</a:t>
            </a:r>
          </a:p>
        </p:txBody>
      </p:sp>
      <p:sp>
        <p:nvSpPr>
          <p:cNvPr id="6149" name="Rectangle 4"/>
          <p:cNvSpPr>
            <a:spLocks noChangeArrowheads="1"/>
          </p:cNvSpPr>
          <p:nvPr/>
        </p:nvSpPr>
        <p:spPr bwMode="auto">
          <a:xfrm>
            <a:off x="6781800" y="2438400"/>
            <a:ext cx="1295400" cy="914400"/>
          </a:xfrm>
          <a:prstGeom prst="rect">
            <a:avLst/>
          </a:prstGeom>
          <a:solidFill>
            <a:schemeClr val="accent1"/>
          </a:solidFill>
          <a:ln w="9525">
            <a:solidFill>
              <a:schemeClr val="tx1"/>
            </a:solidFill>
            <a:miter lim="800000"/>
            <a:headEnd/>
            <a:tailEnd/>
          </a:ln>
        </p:spPr>
        <p:txBody>
          <a:bodyPr wrap="none" anchor="ctr"/>
          <a:lstStyle/>
          <a:p>
            <a:pPr algn="ctr"/>
            <a:r>
              <a:rPr lang="en-US"/>
              <a:t>Consumer</a:t>
            </a:r>
          </a:p>
          <a:p>
            <a:pPr algn="ctr"/>
            <a:r>
              <a:rPr lang="en-US" sz="2000"/>
              <a:t>Thread 0</a:t>
            </a:r>
          </a:p>
        </p:txBody>
      </p:sp>
      <p:sp>
        <p:nvSpPr>
          <p:cNvPr id="6150" name="Text Box 7"/>
          <p:cNvSpPr txBox="1">
            <a:spLocks noChangeArrowheads="1"/>
          </p:cNvSpPr>
          <p:nvPr/>
        </p:nvSpPr>
        <p:spPr bwMode="auto">
          <a:xfrm>
            <a:off x="711960" y="1809690"/>
            <a:ext cx="1664237" cy="400110"/>
          </a:xfrm>
          <a:prstGeom prst="rect">
            <a:avLst/>
          </a:prstGeom>
          <a:noFill/>
          <a:ln w="9525">
            <a:noFill/>
            <a:miter lim="800000"/>
            <a:headEnd/>
            <a:tailEnd/>
          </a:ln>
        </p:spPr>
        <p:txBody>
          <a:bodyPr wrap="none">
            <a:spAutoFit/>
          </a:bodyPr>
          <a:lstStyle/>
          <a:p>
            <a:pPr algn="ctr"/>
            <a:r>
              <a:rPr lang="en-US" sz="2000" dirty="0" err="1"/>
              <a:t>ProducerClass</a:t>
            </a:r>
            <a:endParaRPr lang="en-US" sz="2000" dirty="0"/>
          </a:p>
        </p:txBody>
      </p:sp>
      <p:sp>
        <p:nvSpPr>
          <p:cNvPr id="6151" name="Text Box 8"/>
          <p:cNvSpPr txBox="1">
            <a:spLocks noChangeArrowheads="1"/>
          </p:cNvSpPr>
          <p:nvPr/>
        </p:nvSpPr>
        <p:spPr bwMode="auto">
          <a:xfrm>
            <a:off x="6457707" y="1809690"/>
            <a:ext cx="1792477" cy="400110"/>
          </a:xfrm>
          <a:prstGeom prst="rect">
            <a:avLst/>
          </a:prstGeom>
          <a:noFill/>
          <a:ln w="9525">
            <a:noFill/>
            <a:miter lim="800000"/>
            <a:headEnd/>
            <a:tailEnd/>
          </a:ln>
        </p:spPr>
        <p:txBody>
          <a:bodyPr wrap="none">
            <a:spAutoFit/>
          </a:bodyPr>
          <a:lstStyle/>
          <a:p>
            <a:pPr algn="ctr"/>
            <a:r>
              <a:rPr lang="en-US" sz="2000" dirty="0" err="1"/>
              <a:t>ConsumerClass</a:t>
            </a:r>
            <a:endParaRPr lang="en-US" sz="2000" dirty="0"/>
          </a:p>
        </p:txBody>
      </p:sp>
      <p:sp>
        <p:nvSpPr>
          <p:cNvPr id="6152" name="Rectangle 9"/>
          <p:cNvSpPr>
            <a:spLocks noChangeArrowheads="1"/>
          </p:cNvSpPr>
          <p:nvPr/>
        </p:nvSpPr>
        <p:spPr bwMode="auto">
          <a:xfrm>
            <a:off x="3048000" y="2362200"/>
            <a:ext cx="2584450" cy="2133600"/>
          </a:xfrm>
          <a:prstGeom prst="rect">
            <a:avLst/>
          </a:prstGeom>
          <a:noFill/>
          <a:ln w="9525">
            <a:solidFill>
              <a:schemeClr val="tx1"/>
            </a:solidFill>
            <a:miter lim="800000"/>
            <a:headEnd/>
            <a:tailEnd/>
          </a:ln>
        </p:spPr>
        <p:txBody>
          <a:bodyPr wrap="none" anchor="ctr"/>
          <a:lstStyle/>
          <a:p>
            <a:pPr algn="ctr"/>
            <a:endParaRPr lang="en-GB" sz="2000"/>
          </a:p>
        </p:txBody>
      </p:sp>
      <p:cxnSp>
        <p:nvCxnSpPr>
          <p:cNvPr id="6153" name="AutoShape 10"/>
          <p:cNvCxnSpPr>
            <a:cxnSpLocks noChangeShapeType="1"/>
            <a:stCxn id="6148" idx="3"/>
            <a:endCxn id="6155" idx="1"/>
          </p:cNvCxnSpPr>
          <p:nvPr/>
        </p:nvCxnSpPr>
        <p:spPr bwMode="auto">
          <a:xfrm>
            <a:off x="2133600" y="2905125"/>
            <a:ext cx="1600200" cy="523875"/>
          </a:xfrm>
          <a:prstGeom prst="straightConnector1">
            <a:avLst/>
          </a:prstGeom>
          <a:noFill/>
          <a:ln w="9525">
            <a:solidFill>
              <a:schemeClr val="tx1"/>
            </a:solidFill>
            <a:round/>
            <a:headEnd/>
            <a:tailEnd type="triangle" w="med" len="med"/>
          </a:ln>
        </p:spPr>
      </p:cxnSp>
      <p:cxnSp>
        <p:nvCxnSpPr>
          <p:cNvPr id="6154" name="AutoShape 12"/>
          <p:cNvCxnSpPr>
            <a:cxnSpLocks noChangeShapeType="1"/>
            <a:stCxn id="6155" idx="3"/>
            <a:endCxn id="6149" idx="1"/>
          </p:cNvCxnSpPr>
          <p:nvPr/>
        </p:nvCxnSpPr>
        <p:spPr bwMode="auto">
          <a:xfrm flipV="1">
            <a:off x="4953000" y="2895600"/>
            <a:ext cx="1828800" cy="533400"/>
          </a:xfrm>
          <a:prstGeom prst="straightConnector1">
            <a:avLst/>
          </a:prstGeom>
          <a:noFill/>
          <a:ln w="9525">
            <a:solidFill>
              <a:schemeClr val="tx1"/>
            </a:solidFill>
            <a:round/>
            <a:headEnd/>
            <a:tailEnd type="triangle" w="med" len="med"/>
          </a:ln>
        </p:spPr>
      </p:cxnSp>
      <p:sp>
        <p:nvSpPr>
          <p:cNvPr id="6155" name="Rectangle 5"/>
          <p:cNvSpPr>
            <a:spLocks noChangeArrowheads="1"/>
          </p:cNvSpPr>
          <p:nvPr/>
        </p:nvSpPr>
        <p:spPr bwMode="auto">
          <a:xfrm>
            <a:off x="3733800" y="2971800"/>
            <a:ext cx="1219200" cy="914400"/>
          </a:xfrm>
          <a:prstGeom prst="rect">
            <a:avLst/>
          </a:prstGeom>
          <a:solidFill>
            <a:srgbClr val="CCECFF"/>
          </a:solidFill>
          <a:ln w="9525">
            <a:solidFill>
              <a:schemeClr val="tx1"/>
            </a:solidFill>
            <a:miter lim="800000"/>
            <a:headEnd/>
            <a:tailEnd/>
          </a:ln>
        </p:spPr>
        <p:txBody>
          <a:bodyPr wrap="none" anchor="ctr"/>
          <a:lstStyle/>
          <a:p>
            <a:pPr algn="ctr"/>
            <a:r>
              <a:rPr lang="en-US">
                <a:solidFill>
                  <a:srgbClr val="990000"/>
                </a:solidFill>
              </a:rPr>
              <a:t>items</a:t>
            </a:r>
          </a:p>
          <a:p>
            <a:pPr algn="ctr"/>
            <a:r>
              <a:rPr lang="en-US">
                <a:solidFill>
                  <a:srgbClr val="990000"/>
                </a:solidFill>
              </a:rPr>
              <a:t>(static)</a:t>
            </a:r>
          </a:p>
        </p:txBody>
      </p:sp>
      <p:sp>
        <p:nvSpPr>
          <p:cNvPr id="6156" name="Rectangle 15"/>
          <p:cNvSpPr>
            <a:spLocks noChangeArrowheads="1"/>
          </p:cNvSpPr>
          <p:nvPr/>
        </p:nvSpPr>
        <p:spPr bwMode="auto">
          <a:xfrm>
            <a:off x="3733800" y="1676400"/>
            <a:ext cx="1229824" cy="646331"/>
          </a:xfrm>
          <a:prstGeom prst="rect">
            <a:avLst/>
          </a:prstGeom>
          <a:noFill/>
          <a:ln w="9525">
            <a:noFill/>
            <a:miter lim="800000"/>
            <a:headEnd/>
            <a:tailEnd/>
          </a:ln>
        </p:spPr>
        <p:txBody>
          <a:bodyPr wrap="none">
            <a:spAutoFit/>
          </a:bodyPr>
          <a:lstStyle/>
          <a:p>
            <a:pPr algn="ctr"/>
            <a:r>
              <a:rPr lang="en-US" dirty="0"/>
              <a:t>Main Class</a:t>
            </a:r>
          </a:p>
          <a:p>
            <a:pPr algn="ctr"/>
            <a:r>
              <a:rPr lang="en-US" dirty="0"/>
              <a:t>Main()</a:t>
            </a:r>
          </a:p>
        </p:txBody>
      </p:sp>
      <p:sp>
        <p:nvSpPr>
          <p:cNvPr id="6157" name="Rectangle 16"/>
          <p:cNvSpPr>
            <a:spLocks noChangeArrowheads="1"/>
          </p:cNvSpPr>
          <p:nvPr/>
        </p:nvSpPr>
        <p:spPr bwMode="auto">
          <a:xfrm>
            <a:off x="838200" y="3590925"/>
            <a:ext cx="1295400" cy="914400"/>
          </a:xfrm>
          <a:prstGeom prst="rect">
            <a:avLst/>
          </a:prstGeom>
          <a:solidFill>
            <a:schemeClr val="accent1"/>
          </a:solidFill>
          <a:ln w="9525">
            <a:solidFill>
              <a:schemeClr val="tx1"/>
            </a:solidFill>
            <a:miter lim="800000"/>
            <a:headEnd/>
            <a:tailEnd/>
          </a:ln>
        </p:spPr>
        <p:txBody>
          <a:bodyPr wrap="none" anchor="ctr"/>
          <a:lstStyle/>
          <a:p>
            <a:pPr algn="ctr"/>
            <a:r>
              <a:rPr lang="en-US"/>
              <a:t>Producer</a:t>
            </a:r>
          </a:p>
          <a:p>
            <a:pPr algn="ctr"/>
            <a:r>
              <a:rPr lang="en-US" sz="2000"/>
              <a:t>Thread 1</a:t>
            </a:r>
          </a:p>
        </p:txBody>
      </p:sp>
      <p:cxnSp>
        <p:nvCxnSpPr>
          <p:cNvPr id="6158" name="AutoShape 17"/>
          <p:cNvCxnSpPr>
            <a:cxnSpLocks noChangeShapeType="1"/>
            <a:stCxn id="6157" idx="3"/>
            <a:endCxn id="6155" idx="1"/>
          </p:cNvCxnSpPr>
          <p:nvPr/>
        </p:nvCxnSpPr>
        <p:spPr bwMode="auto">
          <a:xfrm flipV="1">
            <a:off x="2133600" y="3429000"/>
            <a:ext cx="1600200" cy="619125"/>
          </a:xfrm>
          <a:prstGeom prst="straightConnector1">
            <a:avLst/>
          </a:prstGeom>
          <a:noFill/>
          <a:ln w="9525">
            <a:solidFill>
              <a:schemeClr val="tx1"/>
            </a:solidFill>
            <a:round/>
            <a:headEnd/>
            <a:tailEnd type="triangle" w="med" len="med"/>
          </a:ln>
        </p:spPr>
      </p:cxnSp>
      <p:sp>
        <p:nvSpPr>
          <p:cNvPr id="6159" name="Rectangle 18"/>
          <p:cNvSpPr>
            <a:spLocks noChangeArrowheads="1"/>
          </p:cNvSpPr>
          <p:nvPr/>
        </p:nvSpPr>
        <p:spPr bwMode="auto">
          <a:xfrm>
            <a:off x="6781800" y="3581400"/>
            <a:ext cx="1295400" cy="914400"/>
          </a:xfrm>
          <a:prstGeom prst="rect">
            <a:avLst/>
          </a:prstGeom>
          <a:solidFill>
            <a:schemeClr val="accent1"/>
          </a:solidFill>
          <a:ln w="9525">
            <a:solidFill>
              <a:schemeClr val="tx1"/>
            </a:solidFill>
            <a:miter lim="800000"/>
            <a:headEnd/>
            <a:tailEnd/>
          </a:ln>
        </p:spPr>
        <p:txBody>
          <a:bodyPr wrap="none" anchor="ctr"/>
          <a:lstStyle/>
          <a:p>
            <a:pPr algn="ctr"/>
            <a:r>
              <a:rPr lang="en-US"/>
              <a:t>Consumer</a:t>
            </a:r>
          </a:p>
          <a:p>
            <a:pPr algn="ctr"/>
            <a:r>
              <a:rPr lang="en-US" sz="2000"/>
              <a:t>Thread 1</a:t>
            </a:r>
          </a:p>
        </p:txBody>
      </p:sp>
      <p:cxnSp>
        <p:nvCxnSpPr>
          <p:cNvPr id="6160" name="AutoShape 19"/>
          <p:cNvCxnSpPr>
            <a:cxnSpLocks noChangeShapeType="1"/>
            <a:stCxn id="6155" idx="3"/>
            <a:endCxn id="6159" idx="1"/>
          </p:cNvCxnSpPr>
          <p:nvPr/>
        </p:nvCxnSpPr>
        <p:spPr bwMode="auto">
          <a:xfrm>
            <a:off x="4953000" y="3429000"/>
            <a:ext cx="1828800" cy="609600"/>
          </a:xfrm>
          <a:prstGeom prst="straightConnector1">
            <a:avLst/>
          </a:prstGeom>
          <a:noFill/>
          <a:ln w="9525">
            <a:solidFill>
              <a:schemeClr val="tx1"/>
            </a:solidFill>
            <a:round/>
            <a:headEnd/>
            <a:tailEnd type="triangle" w="med" len="med"/>
          </a:ln>
        </p:spPr>
      </p:cxnSp>
      <p:sp>
        <p:nvSpPr>
          <p:cNvPr id="2" name="TextBox 1"/>
          <p:cNvSpPr txBox="1"/>
          <p:nvPr/>
        </p:nvSpPr>
        <p:spPr>
          <a:xfrm>
            <a:off x="838200" y="5181600"/>
            <a:ext cx="7239001" cy="646331"/>
          </a:xfrm>
          <a:prstGeom prst="rect">
            <a:avLst/>
          </a:prstGeom>
          <a:noFill/>
        </p:spPr>
        <p:txBody>
          <a:bodyPr wrap="square" rtlCol="0">
            <a:spAutoFit/>
          </a:bodyPr>
          <a:lstStyle/>
          <a:p>
            <a:r>
              <a:rPr lang="en-US" dirty="0"/>
              <a:t>The implementation structure of this example is similar to the Java example in the previous lecture. </a:t>
            </a:r>
          </a:p>
        </p:txBody>
      </p:sp>
    </p:spTree>
    <p:extLst>
      <p:ext uri="{BB962C8B-B14F-4D97-AF65-F5344CB8AC3E}">
        <p14:creationId xmlns:p14="http://schemas.microsoft.com/office/powerpoint/2010/main" val="420838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250"/>
                                        <p:tgtEl>
                                          <p:spTgt spid="2"/>
                                        </p:tgtEl>
                                      </p:cBhvr>
                                    </p:animEffect>
                                    <p:anim calcmode="lin" valueType="num">
                                      <p:cBhvr>
                                        <p:cTn id="8" dur="2250" fill="hold"/>
                                        <p:tgtEl>
                                          <p:spTgt spid="2"/>
                                        </p:tgtEl>
                                        <p:attrNameLst>
                                          <p:attrName>ppt_x</p:attrName>
                                        </p:attrNameLst>
                                      </p:cBhvr>
                                      <p:tavLst>
                                        <p:tav tm="0">
                                          <p:val>
                                            <p:strVal val="#ppt_x"/>
                                          </p:val>
                                        </p:tav>
                                        <p:tav tm="100000">
                                          <p:val>
                                            <p:strVal val="#ppt_x"/>
                                          </p:val>
                                        </p:tav>
                                      </p:tavLst>
                                    </p:anim>
                                    <p:anim calcmode="lin" valueType="num">
                                      <p:cBhvr>
                                        <p:cTn id="9" dur="2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p:spPr>
        <p:txBody>
          <a:bodyPr/>
          <a:lstStyle/>
          <a:p>
            <a:fld id="{B0AEEEB6-81CD-4AB5-B191-9CDEE9ED29F3}" type="slidenum">
              <a:rPr lang="en-US" smtClean="0"/>
              <a:pPr/>
              <a:t>188</a:t>
            </a:fld>
            <a:endParaRPr lang="en-US"/>
          </a:p>
        </p:txBody>
      </p:sp>
      <p:sp>
        <p:nvSpPr>
          <p:cNvPr id="7171" name="Rectangle 2"/>
          <p:cNvSpPr>
            <a:spLocks noGrp="1" noChangeArrowheads="1"/>
          </p:cNvSpPr>
          <p:nvPr>
            <p:ph type="title"/>
          </p:nvPr>
        </p:nvSpPr>
        <p:spPr>
          <a:xfrm>
            <a:off x="1447800" y="152400"/>
            <a:ext cx="6823075" cy="592138"/>
          </a:xfrm>
        </p:spPr>
        <p:txBody>
          <a:bodyPr/>
          <a:lstStyle/>
          <a:p>
            <a:pPr eaLnBrk="1" hangingPunct="1"/>
            <a:r>
              <a:rPr lang="en-US"/>
              <a:t>C# Threading Example 1: Main()</a:t>
            </a:r>
          </a:p>
        </p:txBody>
      </p:sp>
      <p:sp>
        <p:nvSpPr>
          <p:cNvPr id="7172" name="Rectangle 3"/>
          <p:cNvSpPr>
            <a:spLocks noGrp="1" noChangeArrowheads="1"/>
          </p:cNvSpPr>
          <p:nvPr>
            <p:ph type="body" idx="1"/>
          </p:nvPr>
        </p:nvSpPr>
        <p:spPr>
          <a:xfrm>
            <a:off x="152400" y="990600"/>
            <a:ext cx="8991600" cy="5257800"/>
          </a:xfrm>
        </p:spPr>
        <p:txBody>
          <a:bodyPr/>
          <a:lstStyle/>
          <a:p>
            <a:pPr eaLnBrk="1" hangingPunct="1">
              <a:lnSpc>
                <a:spcPct val="90000"/>
              </a:lnSpc>
              <a:buNone/>
              <a:tabLst>
                <a:tab pos="685800" algn="l"/>
              </a:tabLst>
              <a:defRPr/>
            </a:pPr>
            <a:r>
              <a:rPr lang="en-US" sz="2000" dirty="0">
                <a:latin typeface="Arial" pitchFamily="34" charset="0"/>
              </a:rPr>
              <a:t>using System;</a:t>
            </a:r>
          </a:p>
          <a:p>
            <a:pPr eaLnBrk="1" hangingPunct="1">
              <a:lnSpc>
                <a:spcPct val="90000"/>
              </a:lnSpc>
              <a:buNone/>
              <a:tabLst>
                <a:tab pos="685800" algn="l"/>
              </a:tabLst>
              <a:defRPr/>
            </a:pPr>
            <a:r>
              <a:rPr lang="en-US" sz="2000" dirty="0">
                <a:solidFill>
                  <a:schemeClr val="folHlink"/>
                </a:solidFill>
                <a:latin typeface="Arial" pitchFamily="34" charset="0"/>
              </a:rPr>
              <a:t>using </a:t>
            </a:r>
            <a:r>
              <a:rPr lang="en-US" sz="2000" dirty="0" err="1">
                <a:solidFill>
                  <a:schemeClr val="folHlink"/>
                </a:solidFill>
                <a:latin typeface="Arial" pitchFamily="34" charset="0"/>
              </a:rPr>
              <a:t>System.Threading</a:t>
            </a:r>
            <a:r>
              <a:rPr lang="en-US" sz="2000" dirty="0">
                <a:solidFill>
                  <a:schemeClr val="folHlink"/>
                </a:solidFill>
                <a:latin typeface="Arial" pitchFamily="34" charset="0"/>
              </a:rPr>
              <a:t>;	// using namespace</a:t>
            </a:r>
          </a:p>
          <a:p>
            <a:pPr marL="282575" indent="-282575" eaLnBrk="1" hangingPunct="1">
              <a:lnSpc>
                <a:spcPct val="90000"/>
              </a:lnSpc>
              <a:buFont typeface="Wingdings" pitchFamily="2" charset="2"/>
              <a:buNone/>
              <a:tabLst>
                <a:tab pos="282575" algn="l"/>
                <a:tab pos="631825" algn="l"/>
                <a:tab pos="1031875" algn="l"/>
              </a:tabLst>
            </a:pPr>
            <a:r>
              <a:rPr lang="en-US" sz="2000" dirty="0">
                <a:latin typeface="Arial" pitchFamily="34" charset="0"/>
              </a:rPr>
              <a:t>public class </a:t>
            </a:r>
            <a:r>
              <a:rPr lang="en-US" sz="2000" dirty="0" err="1">
                <a:latin typeface="Arial" pitchFamily="34" charset="0"/>
              </a:rPr>
              <a:t>myMainClass</a:t>
            </a:r>
            <a:r>
              <a:rPr lang="en-US" sz="2000" dirty="0">
                <a:latin typeface="Arial" pitchFamily="34" charset="0"/>
              </a:rPr>
              <a:t> {</a:t>
            </a:r>
          </a:p>
          <a:p>
            <a:pPr marL="282575" indent="-282575" eaLnBrk="1" hangingPunct="1">
              <a:lnSpc>
                <a:spcPct val="90000"/>
              </a:lnSpc>
              <a:buFont typeface="Wingdings" pitchFamily="2" charset="2"/>
              <a:buNone/>
              <a:tabLst>
                <a:tab pos="282575" algn="l"/>
                <a:tab pos="631825" algn="l"/>
                <a:tab pos="1031875" algn="l"/>
              </a:tabLst>
            </a:pPr>
            <a:r>
              <a:rPr lang="en-US" sz="2000" dirty="0">
                <a:latin typeface="Arial" pitchFamily="34" charset="0"/>
              </a:rPr>
              <a:t>	public </a:t>
            </a:r>
            <a:r>
              <a:rPr lang="en-US" sz="2000" dirty="0">
                <a:solidFill>
                  <a:srgbClr val="0000FF"/>
                </a:solidFill>
                <a:latin typeface="Arial" pitchFamily="34" charset="0"/>
              </a:rPr>
              <a:t>static</a:t>
            </a:r>
            <a:r>
              <a:rPr lang="en-US" sz="2000" dirty="0">
                <a:latin typeface="Arial" pitchFamily="34" charset="0"/>
              </a:rPr>
              <a:t> </a:t>
            </a:r>
            <a:r>
              <a:rPr lang="en-US" sz="2000" dirty="0" err="1">
                <a:latin typeface="Arial" pitchFamily="34" charset="0"/>
              </a:rPr>
              <a:t>int</a:t>
            </a:r>
            <a:r>
              <a:rPr lang="en-US" sz="2000" dirty="0">
                <a:latin typeface="Arial" pitchFamily="34" charset="0"/>
              </a:rPr>
              <a:t> </a:t>
            </a:r>
            <a:r>
              <a:rPr lang="en-US" sz="2000" b="1" dirty="0">
                <a:solidFill>
                  <a:srgbClr val="990000"/>
                </a:solidFill>
                <a:latin typeface="Arial" pitchFamily="34" charset="0"/>
              </a:rPr>
              <a:t>items</a:t>
            </a:r>
            <a:r>
              <a:rPr lang="en-US" sz="2000" dirty="0">
                <a:latin typeface="Arial" pitchFamily="34" charset="0"/>
              </a:rPr>
              <a:t> = 0;    // This static variable is used as global shared</a:t>
            </a:r>
          </a:p>
          <a:p>
            <a:pPr marL="282575" indent="-282575" eaLnBrk="1" hangingPunct="1">
              <a:lnSpc>
                <a:spcPct val="90000"/>
              </a:lnSpc>
              <a:buFont typeface="Wingdings" pitchFamily="2" charset="2"/>
              <a:buNone/>
              <a:tabLst>
                <a:tab pos="282575" algn="l"/>
                <a:tab pos="631825" algn="l"/>
                <a:tab pos="1031875" algn="l"/>
              </a:tabLst>
            </a:pPr>
            <a:r>
              <a:rPr lang="en-US" sz="2000" dirty="0">
                <a:latin typeface="Arial" pitchFamily="34" charset="0"/>
              </a:rPr>
              <a:t>	public static void </a:t>
            </a:r>
            <a:r>
              <a:rPr lang="en-US" sz="2000" dirty="0">
                <a:solidFill>
                  <a:schemeClr val="folHlink"/>
                </a:solidFill>
                <a:latin typeface="Arial" pitchFamily="34" charset="0"/>
              </a:rPr>
              <a:t>Main</a:t>
            </a:r>
            <a:r>
              <a:rPr lang="en-US" sz="2000" dirty="0">
                <a:latin typeface="Arial" pitchFamily="34" charset="0"/>
              </a:rPr>
              <a:t>() {</a:t>
            </a:r>
          </a:p>
          <a:p>
            <a:pPr marL="282575" indent="-282575" eaLnBrk="1" hangingPunct="1">
              <a:lnSpc>
                <a:spcPct val="90000"/>
              </a:lnSpc>
              <a:buFont typeface="Wingdings" pitchFamily="2" charset="2"/>
              <a:buNone/>
              <a:tabLst>
                <a:tab pos="282575" algn="l"/>
                <a:tab pos="631825" algn="l"/>
                <a:tab pos="1031875" algn="l"/>
              </a:tabLst>
            </a:pPr>
            <a:r>
              <a:rPr lang="en-US" sz="2000" dirty="0">
                <a:latin typeface="Arial" pitchFamily="34" charset="0"/>
              </a:rPr>
              <a:t>		</a:t>
            </a:r>
            <a:r>
              <a:rPr lang="en-US" sz="2000" dirty="0">
                <a:solidFill>
                  <a:srgbClr val="990000"/>
                </a:solidFill>
                <a:latin typeface="Arial" pitchFamily="34" charset="0"/>
              </a:rPr>
              <a:t>for</a:t>
            </a:r>
            <a:r>
              <a:rPr lang="en-US" sz="2000" dirty="0">
                <a:latin typeface="Arial" pitchFamily="34" charset="0"/>
              </a:rPr>
              <a:t> (</a:t>
            </a:r>
            <a:r>
              <a:rPr lang="en-US" sz="2000" dirty="0" err="1">
                <a:latin typeface="Arial" pitchFamily="34" charset="0"/>
              </a:rPr>
              <a:t>int</a:t>
            </a:r>
            <a:r>
              <a:rPr lang="en-US" sz="2000" dirty="0">
                <a:latin typeface="Arial" pitchFamily="34" charset="0"/>
              </a:rPr>
              <a:t> j = 0; j &lt; </a:t>
            </a:r>
            <a:r>
              <a:rPr lang="en-US" sz="2000" dirty="0">
                <a:solidFill>
                  <a:srgbClr val="FF0000"/>
                </a:solidFill>
                <a:latin typeface="Arial" pitchFamily="34" charset="0"/>
              </a:rPr>
              <a:t>2</a:t>
            </a:r>
            <a:r>
              <a:rPr lang="en-US" sz="2000" dirty="0">
                <a:latin typeface="Arial" pitchFamily="34" charset="0"/>
              </a:rPr>
              <a:t>; j++) {</a:t>
            </a:r>
          </a:p>
          <a:p>
            <a:pPr marL="282575" indent="-282575" eaLnBrk="1" hangingPunct="1">
              <a:lnSpc>
                <a:spcPct val="90000"/>
              </a:lnSpc>
              <a:buFont typeface="Wingdings" pitchFamily="2" charset="2"/>
              <a:buNone/>
              <a:tabLst>
                <a:tab pos="282575" algn="l"/>
                <a:tab pos="631825" algn="l"/>
                <a:tab pos="1031875" algn="l"/>
              </a:tabLst>
            </a:pPr>
            <a:r>
              <a:rPr lang="en-US" sz="2000" dirty="0">
                <a:latin typeface="Arial" pitchFamily="34" charset="0"/>
              </a:rPr>
              <a:t>			</a:t>
            </a:r>
            <a:r>
              <a:rPr lang="en-US" sz="2000" dirty="0" err="1">
                <a:solidFill>
                  <a:schemeClr val="folHlink"/>
                </a:solidFill>
                <a:latin typeface="Arial" pitchFamily="34" charset="0"/>
              </a:rPr>
              <a:t>ProducerClass</a:t>
            </a:r>
            <a:r>
              <a:rPr lang="en-US" sz="2000" dirty="0">
                <a:solidFill>
                  <a:schemeClr val="folHlink"/>
                </a:solidFill>
                <a:latin typeface="Arial" pitchFamily="34" charset="0"/>
              </a:rPr>
              <a:t> </a:t>
            </a:r>
            <a:r>
              <a:rPr lang="en-US" sz="2000" dirty="0">
                <a:solidFill>
                  <a:srgbClr val="990000"/>
                </a:solidFill>
                <a:latin typeface="Arial" pitchFamily="34" charset="0"/>
              </a:rPr>
              <a:t>p</a:t>
            </a:r>
            <a:r>
              <a:rPr lang="en-US" sz="2000" dirty="0">
                <a:solidFill>
                  <a:schemeClr val="folHlink"/>
                </a:solidFill>
                <a:latin typeface="Arial" pitchFamily="34" charset="0"/>
              </a:rPr>
              <a:t> = new </a:t>
            </a:r>
            <a:r>
              <a:rPr lang="en-US" sz="2000" dirty="0" err="1">
                <a:solidFill>
                  <a:schemeClr val="folHlink"/>
                </a:solidFill>
                <a:latin typeface="Arial" pitchFamily="34" charset="0"/>
              </a:rPr>
              <a:t>ProducerClass</a:t>
            </a:r>
            <a:r>
              <a:rPr lang="en-US" sz="2000" dirty="0">
                <a:solidFill>
                  <a:schemeClr val="folHlink"/>
                </a:solidFill>
                <a:latin typeface="Arial" pitchFamily="34" charset="0"/>
              </a:rPr>
              <a:t>(j);</a:t>
            </a:r>
          </a:p>
          <a:p>
            <a:pPr marL="282575" indent="-282575" eaLnBrk="1" hangingPunct="1">
              <a:lnSpc>
                <a:spcPct val="90000"/>
              </a:lnSpc>
              <a:buFont typeface="Wingdings" pitchFamily="2" charset="2"/>
              <a:buNone/>
              <a:tabLst>
                <a:tab pos="282575" algn="l"/>
                <a:tab pos="631825" algn="l"/>
                <a:tab pos="1031875" algn="l"/>
              </a:tabLst>
            </a:pPr>
            <a:r>
              <a:rPr lang="en-US" sz="2000" dirty="0">
                <a:solidFill>
                  <a:schemeClr val="folHlink"/>
                </a:solidFill>
                <a:latin typeface="Arial" pitchFamily="34" charset="0"/>
              </a:rPr>
              <a:t>        		</a:t>
            </a:r>
            <a:r>
              <a:rPr lang="en-US" sz="2000" dirty="0" err="1">
                <a:solidFill>
                  <a:schemeClr val="folHlink"/>
                </a:solidFill>
                <a:latin typeface="Arial" pitchFamily="34" charset="0"/>
              </a:rPr>
              <a:t>ConsumerClass</a:t>
            </a:r>
            <a:r>
              <a:rPr lang="en-US" sz="2000" dirty="0">
                <a:solidFill>
                  <a:schemeClr val="folHlink"/>
                </a:solidFill>
                <a:latin typeface="Arial" pitchFamily="34" charset="0"/>
              </a:rPr>
              <a:t> </a:t>
            </a:r>
            <a:r>
              <a:rPr lang="en-US" sz="2000" dirty="0">
                <a:solidFill>
                  <a:srgbClr val="990000"/>
                </a:solidFill>
                <a:latin typeface="Arial" pitchFamily="34" charset="0"/>
              </a:rPr>
              <a:t>c</a:t>
            </a:r>
            <a:r>
              <a:rPr lang="en-US" sz="2000" dirty="0">
                <a:solidFill>
                  <a:schemeClr val="folHlink"/>
                </a:solidFill>
                <a:latin typeface="Arial" pitchFamily="34" charset="0"/>
              </a:rPr>
              <a:t> = new </a:t>
            </a:r>
            <a:r>
              <a:rPr lang="en-US" sz="2000" dirty="0" err="1">
                <a:solidFill>
                  <a:schemeClr val="folHlink"/>
                </a:solidFill>
                <a:latin typeface="Arial" pitchFamily="34" charset="0"/>
              </a:rPr>
              <a:t>ConsumerClass</a:t>
            </a:r>
            <a:r>
              <a:rPr lang="en-US" sz="2000" dirty="0">
                <a:solidFill>
                  <a:schemeClr val="folHlink"/>
                </a:solidFill>
                <a:latin typeface="Arial" pitchFamily="34" charset="0"/>
              </a:rPr>
              <a:t>(j);</a:t>
            </a:r>
          </a:p>
          <a:p>
            <a:pPr marL="282575" indent="-282575" eaLnBrk="1" hangingPunct="1">
              <a:lnSpc>
                <a:spcPct val="90000"/>
              </a:lnSpc>
              <a:buFont typeface="Wingdings" pitchFamily="2" charset="2"/>
              <a:buNone/>
              <a:tabLst>
                <a:tab pos="282575" algn="l"/>
                <a:tab pos="631825" algn="l"/>
                <a:tab pos="1031875" algn="l"/>
              </a:tabLst>
            </a:pPr>
            <a:r>
              <a:rPr lang="en-US" sz="2000" dirty="0">
                <a:solidFill>
                  <a:schemeClr val="folHlink"/>
                </a:solidFill>
                <a:latin typeface="Arial" pitchFamily="34" charset="0"/>
              </a:rPr>
              <a:t>        		Thread producer = new Thread(new 									</a:t>
            </a:r>
            <a:r>
              <a:rPr lang="en-US" sz="2000" dirty="0" err="1">
                <a:solidFill>
                  <a:schemeClr val="folHlink"/>
                </a:solidFill>
                <a:latin typeface="Arial" pitchFamily="34" charset="0"/>
              </a:rPr>
              <a:t>ThreadStart</a:t>
            </a:r>
            <a:r>
              <a:rPr lang="en-US" sz="2000" dirty="0">
                <a:solidFill>
                  <a:schemeClr val="folHlink"/>
                </a:solidFill>
                <a:latin typeface="Arial" pitchFamily="34" charset="0"/>
              </a:rPr>
              <a:t>(</a:t>
            </a:r>
            <a:r>
              <a:rPr lang="en-US" sz="2000" dirty="0" err="1">
                <a:solidFill>
                  <a:srgbClr val="990000"/>
                </a:solidFill>
                <a:latin typeface="Arial" pitchFamily="34" charset="0"/>
              </a:rPr>
              <a:t>p</a:t>
            </a:r>
            <a:r>
              <a:rPr lang="en-US" sz="2000" dirty="0" err="1">
                <a:solidFill>
                  <a:schemeClr val="folHlink"/>
                </a:solidFill>
                <a:latin typeface="Arial" pitchFamily="34" charset="0"/>
              </a:rPr>
              <a:t>.runProducer</a:t>
            </a:r>
            <a:r>
              <a:rPr lang="en-US" sz="2000" dirty="0">
                <a:solidFill>
                  <a:schemeClr val="folHlink"/>
                </a:solidFill>
                <a:latin typeface="Arial" pitchFamily="34" charset="0"/>
              </a:rPr>
              <a:t>));</a:t>
            </a:r>
          </a:p>
          <a:p>
            <a:pPr marL="282575" indent="-282575" eaLnBrk="1" hangingPunct="1">
              <a:lnSpc>
                <a:spcPct val="90000"/>
              </a:lnSpc>
              <a:buFont typeface="Wingdings" pitchFamily="2" charset="2"/>
              <a:buNone/>
              <a:tabLst>
                <a:tab pos="282575" algn="l"/>
                <a:tab pos="631825" algn="l"/>
                <a:tab pos="1031875" algn="l"/>
              </a:tabLst>
            </a:pPr>
            <a:r>
              <a:rPr lang="en-US" sz="2000" dirty="0">
                <a:solidFill>
                  <a:schemeClr val="folHlink"/>
                </a:solidFill>
                <a:latin typeface="Arial" pitchFamily="34" charset="0"/>
              </a:rPr>
              <a:t>			Thread consumer = new Thread(new </a:t>
            </a:r>
            <a:r>
              <a:rPr lang="en-US" sz="2000" dirty="0" err="1">
                <a:solidFill>
                  <a:schemeClr val="folHlink"/>
                </a:solidFill>
                <a:latin typeface="Arial" pitchFamily="34" charset="0"/>
              </a:rPr>
              <a:t>ThreadStart</a:t>
            </a:r>
            <a:r>
              <a:rPr lang="en-US" sz="2000" dirty="0">
                <a:solidFill>
                  <a:schemeClr val="folHlink"/>
                </a:solidFill>
                <a:latin typeface="Arial" pitchFamily="34" charset="0"/>
              </a:rPr>
              <a:t>(</a:t>
            </a:r>
            <a:r>
              <a:rPr lang="en-US" sz="2000" dirty="0" err="1">
                <a:solidFill>
                  <a:srgbClr val="990000"/>
                </a:solidFill>
                <a:latin typeface="Arial" pitchFamily="34" charset="0"/>
              </a:rPr>
              <a:t>c</a:t>
            </a:r>
            <a:r>
              <a:rPr lang="en-US" sz="2000" dirty="0" err="1">
                <a:solidFill>
                  <a:schemeClr val="folHlink"/>
                </a:solidFill>
                <a:latin typeface="Arial" pitchFamily="34" charset="0"/>
              </a:rPr>
              <a:t>.runConsumer</a:t>
            </a:r>
            <a:r>
              <a:rPr lang="en-US" sz="2000" dirty="0">
                <a:solidFill>
                  <a:schemeClr val="folHlink"/>
                </a:solidFill>
                <a:latin typeface="Arial" pitchFamily="34" charset="0"/>
              </a:rPr>
              <a:t>));</a:t>
            </a:r>
          </a:p>
          <a:p>
            <a:pPr marL="282575" indent="-282575" eaLnBrk="1" hangingPunct="1">
              <a:lnSpc>
                <a:spcPct val="90000"/>
              </a:lnSpc>
              <a:buFont typeface="Wingdings" pitchFamily="2" charset="2"/>
              <a:buNone/>
              <a:tabLst>
                <a:tab pos="282575" algn="l"/>
                <a:tab pos="631825" algn="l"/>
                <a:tab pos="1031875" algn="l"/>
              </a:tabLst>
            </a:pPr>
            <a:r>
              <a:rPr lang="en-US" sz="2000" dirty="0">
                <a:solidFill>
                  <a:schemeClr val="folHlink"/>
                </a:solidFill>
                <a:latin typeface="Arial" pitchFamily="34" charset="0"/>
              </a:rPr>
              <a:t>			</a:t>
            </a:r>
            <a:r>
              <a:rPr lang="en-US" sz="2000" dirty="0" err="1">
                <a:solidFill>
                  <a:schemeClr val="folHlink"/>
                </a:solidFill>
                <a:latin typeface="Arial" pitchFamily="34" charset="0"/>
              </a:rPr>
              <a:t>producer.Start</a:t>
            </a:r>
            <a:r>
              <a:rPr lang="en-US" sz="2000" dirty="0">
                <a:solidFill>
                  <a:schemeClr val="folHlink"/>
                </a:solidFill>
                <a:latin typeface="Arial" pitchFamily="34" charset="0"/>
              </a:rPr>
              <a:t>();	// two producers will be started</a:t>
            </a:r>
          </a:p>
          <a:p>
            <a:pPr marL="282575" indent="-282575" eaLnBrk="1" hangingPunct="1">
              <a:lnSpc>
                <a:spcPct val="90000"/>
              </a:lnSpc>
              <a:buFont typeface="Wingdings" pitchFamily="2" charset="2"/>
              <a:buNone/>
              <a:tabLst>
                <a:tab pos="282575" algn="l"/>
                <a:tab pos="631825" algn="l"/>
                <a:tab pos="1031875" algn="l"/>
              </a:tabLst>
            </a:pPr>
            <a:r>
              <a:rPr lang="en-US" sz="2000" dirty="0">
                <a:solidFill>
                  <a:schemeClr val="folHlink"/>
                </a:solidFill>
                <a:latin typeface="Arial" pitchFamily="34" charset="0"/>
              </a:rPr>
              <a:t>			</a:t>
            </a:r>
            <a:r>
              <a:rPr lang="en-US" sz="2000" dirty="0" err="1">
                <a:solidFill>
                  <a:schemeClr val="folHlink"/>
                </a:solidFill>
                <a:latin typeface="Arial" pitchFamily="34" charset="0"/>
              </a:rPr>
              <a:t>consumer.Start</a:t>
            </a:r>
            <a:r>
              <a:rPr lang="en-US" sz="2000" dirty="0">
                <a:solidFill>
                  <a:schemeClr val="folHlink"/>
                </a:solidFill>
                <a:latin typeface="Arial" pitchFamily="34" charset="0"/>
              </a:rPr>
              <a:t>(); 	// two consumers will be started</a:t>
            </a:r>
          </a:p>
          <a:p>
            <a:pPr marL="282575" indent="-282575" eaLnBrk="1" hangingPunct="1">
              <a:lnSpc>
                <a:spcPct val="90000"/>
              </a:lnSpc>
              <a:buFont typeface="Wingdings" pitchFamily="2" charset="2"/>
              <a:buNone/>
              <a:tabLst>
                <a:tab pos="282575" algn="l"/>
                <a:tab pos="631825" algn="l"/>
                <a:tab pos="1031875" algn="l"/>
              </a:tabLst>
            </a:pPr>
            <a:r>
              <a:rPr lang="en-US" sz="2000" dirty="0">
                <a:latin typeface="Arial" pitchFamily="34" charset="0"/>
              </a:rPr>
              <a:t>		}</a:t>
            </a:r>
          </a:p>
          <a:p>
            <a:pPr marL="282575" indent="-282575" eaLnBrk="1" hangingPunct="1">
              <a:lnSpc>
                <a:spcPct val="90000"/>
              </a:lnSpc>
              <a:buFont typeface="Wingdings" pitchFamily="2" charset="2"/>
              <a:buNone/>
              <a:tabLst>
                <a:tab pos="282575" algn="l"/>
                <a:tab pos="631825" algn="l"/>
                <a:tab pos="1031875" algn="l"/>
              </a:tabLst>
            </a:pPr>
            <a:r>
              <a:rPr lang="en-US" sz="2000" dirty="0">
                <a:latin typeface="Arial" pitchFamily="34" charset="0"/>
              </a:rPr>
              <a:t>		</a:t>
            </a:r>
            <a:r>
              <a:rPr lang="en-US" sz="2000" dirty="0" err="1">
                <a:latin typeface="Arial" pitchFamily="34" charset="0"/>
              </a:rPr>
              <a:t>Console.WriteLine</a:t>
            </a:r>
            <a:r>
              <a:rPr lang="en-US" sz="2000" dirty="0">
                <a:latin typeface="Arial" pitchFamily="34" charset="0"/>
              </a:rPr>
              <a:t>("main thread completed");</a:t>
            </a:r>
          </a:p>
          <a:p>
            <a:pPr marL="282575" indent="-282575" eaLnBrk="1" hangingPunct="1">
              <a:lnSpc>
                <a:spcPct val="90000"/>
              </a:lnSpc>
              <a:buFont typeface="Wingdings" pitchFamily="2" charset="2"/>
              <a:buNone/>
              <a:tabLst>
                <a:tab pos="282575" algn="l"/>
                <a:tab pos="631825" algn="l"/>
                <a:tab pos="1031875" algn="l"/>
              </a:tabLst>
            </a:pPr>
            <a:r>
              <a:rPr lang="en-US" sz="2000" dirty="0">
                <a:latin typeface="Arial" pitchFamily="34" charset="0"/>
              </a:rPr>
              <a:t>	}</a:t>
            </a:r>
          </a:p>
          <a:p>
            <a:pPr marL="282575" indent="-282575" eaLnBrk="1" hangingPunct="1">
              <a:lnSpc>
                <a:spcPct val="90000"/>
              </a:lnSpc>
              <a:buFont typeface="Wingdings" pitchFamily="2" charset="2"/>
              <a:buNone/>
              <a:tabLst>
                <a:tab pos="282575" algn="l"/>
                <a:tab pos="631825" algn="l"/>
                <a:tab pos="1031875" algn="l"/>
              </a:tabLst>
            </a:pPr>
            <a:r>
              <a:rPr lang="en-US" sz="2000" dirty="0">
                <a:latin typeface="Arial" pitchFamily="34" charset="0"/>
              </a:rPr>
              <a:t>} //end </a:t>
            </a:r>
            <a:r>
              <a:rPr lang="en-US" sz="2000" dirty="0" err="1">
                <a:latin typeface="Arial" pitchFamily="34" charset="0"/>
              </a:rPr>
              <a:t>myMainClass</a:t>
            </a:r>
            <a:endParaRPr lang="en-US" sz="2000" dirty="0">
              <a:latin typeface="Arial" pitchFamily="34" charset="0"/>
            </a:endParaRPr>
          </a:p>
        </p:txBody>
      </p:sp>
      <p:grpSp>
        <p:nvGrpSpPr>
          <p:cNvPr id="2" name="Group 8"/>
          <p:cNvGrpSpPr>
            <a:grpSpLocks/>
          </p:cNvGrpSpPr>
          <p:nvPr/>
        </p:nvGrpSpPr>
        <p:grpSpPr bwMode="auto">
          <a:xfrm>
            <a:off x="6781800" y="2819400"/>
            <a:ext cx="2362200" cy="1447800"/>
            <a:chOff x="4176" y="1248"/>
            <a:chExt cx="1488" cy="912"/>
          </a:xfrm>
        </p:grpSpPr>
        <p:sp>
          <p:nvSpPr>
            <p:cNvPr id="4" name="Text Box 4"/>
            <p:cNvSpPr txBox="1">
              <a:spLocks noChangeArrowheads="1"/>
            </p:cNvSpPr>
            <p:nvPr/>
          </p:nvSpPr>
          <p:spPr bwMode="auto">
            <a:xfrm>
              <a:off x="4608" y="1248"/>
              <a:ext cx="1056" cy="756"/>
            </a:xfrm>
            <a:prstGeom prst="rect">
              <a:avLst/>
            </a:prstGeom>
            <a:solidFill>
              <a:schemeClr val="accent2">
                <a:lumMod val="20000"/>
                <a:lumOff val="80000"/>
              </a:schemeClr>
            </a:solidFill>
            <a:ln w="9525">
              <a:solidFill>
                <a:schemeClr val="tx2"/>
              </a:solidFill>
              <a:miter lim="800000"/>
              <a:headEnd/>
              <a:tailEnd/>
            </a:ln>
          </p:spPr>
          <p:txBody>
            <a:bodyPr>
              <a:spAutoFit/>
            </a:bodyPr>
            <a:lstStyle/>
            <a:p>
              <a:pPr>
                <a:defRPr/>
              </a:pPr>
              <a:r>
                <a:rPr lang="en-US" dirty="0"/>
                <a:t>Create threads and specify what method to start as a thread</a:t>
              </a:r>
            </a:p>
          </p:txBody>
        </p:sp>
        <p:sp>
          <p:nvSpPr>
            <p:cNvPr id="7182" name="Line 5"/>
            <p:cNvSpPr>
              <a:spLocks noChangeShapeType="1"/>
            </p:cNvSpPr>
            <p:nvPr/>
          </p:nvSpPr>
          <p:spPr bwMode="auto">
            <a:xfrm flipH="1">
              <a:off x="4176" y="1584"/>
              <a:ext cx="432" cy="384"/>
            </a:xfrm>
            <a:prstGeom prst="line">
              <a:avLst/>
            </a:prstGeom>
            <a:noFill/>
            <a:ln w="9525">
              <a:solidFill>
                <a:schemeClr val="tx1"/>
              </a:solidFill>
              <a:round/>
              <a:headEnd/>
              <a:tailEnd type="triangle" w="med" len="med"/>
            </a:ln>
          </p:spPr>
          <p:txBody>
            <a:bodyPr/>
            <a:lstStyle/>
            <a:p>
              <a:endParaRPr lang="en-US"/>
            </a:p>
          </p:txBody>
        </p:sp>
        <p:sp>
          <p:nvSpPr>
            <p:cNvPr id="7183" name="Line 6"/>
            <p:cNvSpPr>
              <a:spLocks noChangeShapeType="1"/>
            </p:cNvSpPr>
            <p:nvPr/>
          </p:nvSpPr>
          <p:spPr bwMode="auto">
            <a:xfrm flipH="1">
              <a:off x="4968" y="2004"/>
              <a:ext cx="72" cy="156"/>
            </a:xfrm>
            <a:prstGeom prst="line">
              <a:avLst/>
            </a:prstGeom>
            <a:noFill/>
            <a:ln w="9525">
              <a:solidFill>
                <a:schemeClr val="tx1"/>
              </a:solidFill>
              <a:round/>
              <a:headEnd/>
              <a:tailEnd type="triangle" w="med" len="med"/>
            </a:ln>
          </p:spPr>
          <p:txBody>
            <a:bodyPr/>
            <a:lstStyle/>
            <a:p>
              <a:endParaRPr lang="en-US"/>
            </a:p>
          </p:txBody>
        </p:sp>
      </p:grpSp>
      <p:sp>
        <p:nvSpPr>
          <p:cNvPr id="7174" name="Rectangle 8"/>
          <p:cNvSpPr>
            <a:spLocks noChangeArrowheads="1"/>
          </p:cNvSpPr>
          <p:nvPr/>
        </p:nvSpPr>
        <p:spPr bwMode="auto">
          <a:xfrm>
            <a:off x="4991100" y="2390774"/>
            <a:ext cx="3048000" cy="381000"/>
          </a:xfrm>
          <a:prstGeom prst="rect">
            <a:avLst/>
          </a:prstGeom>
          <a:solidFill>
            <a:schemeClr val="bg1"/>
          </a:solidFill>
          <a:ln w="9525" algn="ctr">
            <a:solidFill>
              <a:schemeClr val="tx1"/>
            </a:solidFill>
            <a:round/>
            <a:headEnd/>
            <a:tailEnd/>
          </a:ln>
        </p:spPr>
        <p:txBody>
          <a:bodyPr/>
          <a:lstStyle/>
          <a:p>
            <a:r>
              <a:rPr lang="en-US" dirty="0"/>
              <a:t>Create objects with parameter</a:t>
            </a:r>
          </a:p>
        </p:txBody>
      </p:sp>
      <p:cxnSp>
        <p:nvCxnSpPr>
          <p:cNvPr id="7175" name="Straight Arrow Connector 10"/>
          <p:cNvCxnSpPr>
            <a:cxnSpLocks noChangeShapeType="1"/>
            <a:stCxn id="7174" idx="2"/>
          </p:cNvCxnSpPr>
          <p:nvPr/>
        </p:nvCxnSpPr>
        <p:spPr bwMode="auto">
          <a:xfrm flipH="1">
            <a:off x="5791200" y="2771774"/>
            <a:ext cx="723900" cy="246062"/>
          </a:xfrm>
          <a:prstGeom prst="straightConnector1">
            <a:avLst/>
          </a:prstGeom>
          <a:noFill/>
          <a:ln w="9525" algn="ctr">
            <a:solidFill>
              <a:schemeClr val="tx1"/>
            </a:solidFill>
            <a:round/>
            <a:headEnd/>
            <a:tailEnd type="arrow" w="med" len="med"/>
          </a:ln>
        </p:spPr>
      </p:cxnSp>
      <p:cxnSp>
        <p:nvCxnSpPr>
          <p:cNvPr id="7176" name="Straight Arrow Connector 14"/>
          <p:cNvCxnSpPr>
            <a:cxnSpLocks noChangeShapeType="1"/>
            <a:stCxn id="7174" idx="2"/>
          </p:cNvCxnSpPr>
          <p:nvPr/>
        </p:nvCxnSpPr>
        <p:spPr bwMode="auto">
          <a:xfrm flipH="1">
            <a:off x="6015038" y="2771774"/>
            <a:ext cx="500062" cy="600075"/>
          </a:xfrm>
          <a:prstGeom prst="straightConnector1">
            <a:avLst/>
          </a:prstGeom>
          <a:noFill/>
          <a:ln w="9525" algn="ctr">
            <a:solidFill>
              <a:schemeClr val="tx1"/>
            </a:solidFill>
            <a:round/>
            <a:headEnd/>
            <a:tailEnd type="arrow" w="med" len="med"/>
          </a:ln>
        </p:spPr>
      </p:cxnSp>
      <p:grpSp>
        <p:nvGrpSpPr>
          <p:cNvPr id="3" name="Group 8"/>
          <p:cNvGrpSpPr>
            <a:grpSpLocks/>
          </p:cNvGrpSpPr>
          <p:nvPr/>
        </p:nvGrpSpPr>
        <p:grpSpPr bwMode="auto">
          <a:xfrm>
            <a:off x="7315200" y="4800600"/>
            <a:ext cx="1676400" cy="1096963"/>
            <a:chOff x="4680" y="864"/>
            <a:chExt cx="1056" cy="691"/>
          </a:xfrm>
        </p:grpSpPr>
        <p:sp>
          <p:nvSpPr>
            <p:cNvPr id="19" name="Text Box 4"/>
            <p:cNvSpPr txBox="1">
              <a:spLocks noChangeArrowheads="1"/>
            </p:cNvSpPr>
            <p:nvPr/>
          </p:nvSpPr>
          <p:spPr bwMode="auto">
            <a:xfrm>
              <a:off x="5040" y="1148"/>
              <a:ext cx="696" cy="407"/>
            </a:xfrm>
            <a:prstGeom prst="rect">
              <a:avLst/>
            </a:prstGeom>
            <a:solidFill>
              <a:schemeClr val="accent2">
                <a:lumMod val="40000"/>
                <a:lumOff val="60000"/>
              </a:schemeClr>
            </a:solidFill>
            <a:ln w="9525">
              <a:solidFill>
                <a:schemeClr val="tx2"/>
              </a:solidFill>
              <a:miter lim="800000"/>
              <a:headEnd/>
              <a:tailEnd/>
            </a:ln>
          </p:spPr>
          <p:txBody>
            <a:bodyPr>
              <a:spAutoFit/>
            </a:bodyPr>
            <a:lstStyle/>
            <a:p>
              <a:pPr>
                <a:defRPr/>
              </a:pPr>
              <a:r>
                <a:rPr lang="en-US" dirty="0"/>
                <a:t>Start the threads</a:t>
              </a:r>
            </a:p>
          </p:txBody>
        </p:sp>
        <p:sp>
          <p:nvSpPr>
            <p:cNvPr id="7179" name="Line 5"/>
            <p:cNvSpPr>
              <a:spLocks noChangeShapeType="1"/>
            </p:cNvSpPr>
            <p:nvPr/>
          </p:nvSpPr>
          <p:spPr bwMode="auto">
            <a:xfrm flipH="1" flipV="1">
              <a:off x="4728" y="864"/>
              <a:ext cx="554" cy="284"/>
            </a:xfrm>
            <a:prstGeom prst="line">
              <a:avLst/>
            </a:prstGeom>
            <a:noFill/>
            <a:ln w="9525">
              <a:solidFill>
                <a:schemeClr val="tx1"/>
              </a:solidFill>
              <a:round/>
              <a:headEnd/>
              <a:tailEnd type="triangle" w="med" len="med"/>
            </a:ln>
          </p:spPr>
          <p:txBody>
            <a:bodyPr/>
            <a:lstStyle/>
            <a:p>
              <a:endParaRPr lang="en-US"/>
            </a:p>
          </p:txBody>
        </p:sp>
        <p:sp>
          <p:nvSpPr>
            <p:cNvPr id="7180" name="Line 6"/>
            <p:cNvSpPr>
              <a:spLocks noChangeShapeType="1"/>
            </p:cNvSpPr>
            <p:nvPr/>
          </p:nvSpPr>
          <p:spPr bwMode="auto">
            <a:xfrm flipH="1" flipV="1">
              <a:off x="4680" y="1148"/>
              <a:ext cx="360" cy="196"/>
            </a:xfrm>
            <a:prstGeom prst="line">
              <a:avLst/>
            </a:prstGeom>
            <a:noFill/>
            <a:ln w="9525">
              <a:solidFill>
                <a:schemeClr val="tx1"/>
              </a:solidFill>
              <a:round/>
              <a:headEnd/>
              <a:tailEnd type="triangle" w="med" len="med"/>
            </a:ln>
          </p:spPr>
          <p:txBody>
            <a:bodyPr/>
            <a:lstStyle/>
            <a:p>
              <a:endParaRPr lang="en-US"/>
            </a:p>
          </p:txBody>
        </p:sp>
      </p:grpSp>
      <p:grpSp>
        <p:nvGrpSpPr>
          <p:cNvPr id="16" name="Group 8"/>
          <p:cNvGrpSpPr>
            <a:grpSpLocks/>
          </p:cNvGrpSpPr>
          <p:nvPr/>
        </p:nvGrpSpPr>
        <p:grpSpPr bwMode="auto">
          <a:xfrm>
            <a:off x="4799735" y="6019591"/>
            <a:ext cx="3658466" cy="762209"/>
            <a:chOff x="4722" y="918"/>
            <a:chExt cx="1014" cy="1510"/>
          </a:xfrm>
        </p:grpSpPr>
        <p:sp>
          <p:nvSpPr>
            <p:cNvPr id="17" name="Text Box 4"/>
            <p:cNvSpPr txBox="1">
              <a:spLocks noChangeArrowheads="1"/>
            </p:cNvSpPr>
            <p:nvPr/>
          </p:nvSpPr>
          <p:spPr bwMode="auto">
            <a:xfrm>
              <a:off x="5040" y="1148"/>
              <a:ext cx="696" cy="1280"/>
            </a:xfrm>
            <a:prstGeom prst="rect">
              <a:avLst/>
            </a:prstGeom>
            <a:solidFill>
              <a:schemeClr val="accent2">
                <a:lumMod val="40000"/>
                <a:lumOff val="60000"/>
              </a:schemeClr>
            </a:solidFill>
            <a:ln w="9525">
              <a:solidFill>
                <a:schemeClr val="tx2"/>
              </a:solidFill>
              <a:miter lim="800000"/>
              <a:headEnd/>
              <a:tailEnd/>
            </a:ln>
          </p:spPr>
          <p:txBody>
            <a:bodyPr>
              <a:spAutoFit/>
            </a:bodyPr>
            <a:lstStyle/>
            <a:p>
              <a:pPr>
                <a:defRPr/>
              </a:pPr>
              <a:r>
                <a:rPr lang="en-US" dirty="0"/>
                <a:t>In C#, Main() can simply exit without waiting</a:t>
              </a:r>
            </a:p>
          </p:txBody>
        </p:sp>
        <p:sp>
          <p:nvSpPr>
            <p:cNvPr id="20" name="Line 6"/>
            <p:cNvSpPr>
              <a:spLocks noChangeShapeType="1"/>
            </p:cNvSpPr>
            <p:nvPr/>
          </p:nvSpPr>
          <p:spPr bwMode="auto">
            <a:xfrm flipH="1" flipV="1">
              <a:off x="4722" y="918"/>
              <a:ext cx="318" cy="870"/>
            </a:xfrm>
            <a:prstGeom prst="line">
              <a:avLst/>
            </a:prstGeom>
            <a:noFill/>
            <a:ln w="9525">
              <a:solidFill>
                <a:schemeClr val="tx1"/>
              </a:solidFill>
              <a:round/>
              <a:headEnd/>
              <a:tailEnd type="triangle" w="med" len="med"/>
            </a:ln>
          </p:spPr>
          <p:txBody>
            <a:bodyPr/>
            <a:lstStyle/>
            <a:p>
              <a:endParaRPr lang="en-US"/>
            </a:p>
          </p:txBody>
        </p:sp>
      </p:grpSp>
      <p:sp>
        <p:nvSpPr>
          <p:cNvPr id="5" name="Left Arrow 4"/>
          <p:cNvSpPr/>
          <p:nvPr/>
        </p:nvSpPr>
        <p:spPr bwMode="auto">
          <a:xfrm>
            <a:off x="3124200" y="1371600"/>
            <a:ext cx="381000" cy="2286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1593645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noFill/>
        </p:spPr>
        <p:txBody>
          <a:bodyPr/>
          <a:lstStyle/>
          <a:p>
            <a:fld id="{03639126-23AE-47FB-91B1-9F4B65E45282}" type="slidenum">
              <a:rPr lang="en-US" smtClean="0"/>
              <a:pPr/>
              <a:t>189</a:t>
            </a:fld>
            <a:endParaRPr lang="en-US"/>
          </a:p>
        </p:txBody>
      </p:sp>
      <p:sp>
        <p:nvSpPr>
          <p:cNvPr id="8195" name="Rectangle 6"/>
          <p:cNvSpPr>
            <a:spLocks noGrp="1" noChangeArrowheads="1"/>
          </p:cNvSpPr>
          <p:nvPr>
            <p:ph type="title"/>
          </p:nvPr>
        </p:nvSpPr>
        <p:spPr>
          <a:xfrm>
            <a:off x="1447800" y="152400"/>
            <a:ext cx="6823075" cy="592138"/>
          </a:xfrm>
        </p:spPr>
        <p:txBody>
          <a:bodyPr/>
          <a:lstStyle/>
          <a:p>
            <a:pPr eaLnBrk="1" hangingPunct="1"/>
            <a:r>
              <a:rPr lang="en-US"/>
              <a:t>C# Threading Example: Producer</a:t>
            </a:r>
          </a:p>
        </p:txBody>
      </p:sp>
      <p:sp>
        <p:nvSpPr>
          <p:cNvPr id="61444" name="Rectangle 7"/>
          <p:cNvSpPr>
            <a:spLocks noGrp="1" noChangeArrowheads="1"/>
          </p:cNvSpPr>
          <p:nvPr>
            <p:ph type="body" idx="1"/>
          </p:nvPr>
        </p:nvSpPr>
        <p:spPr>
          <a:xfrm>
            <a:off x="304800" y="914400"/>
            <a:ext cx="8839200" cy="5715000"/>
          </a:xfrm>
        </p:spPr>
        <p:txBody>
          <a:bodyPr/>
          <a:lstStyle/>
          <a:p>
            <a:pPr eaLnBrk="1" hangingPunct="1">
              <a:lnSpc>
                <a:spcPct val="90000"/>
              </a:lnSpc>
              <a:buFont typeface="Wingdings" pitchFamily="2" charset="2"/>
              <a:buNone/>
              <a:tabLst>
                <a:tab pos="685800" algn="l"/>
              </a:tabLst>
              <a:defRPr/>
            </a:pPr>
            <a:r>
              <a:rPr lang="en-US" sz="1800" dirty="0">
                <a:latin typeface="Arial" pitchFamily="34" charset="0"/>
              </a:rPr>
              <a:t>class </a:t>
            </a:r>
            <a:r>
              <a:rPr lang="en-US" sz="1800" dirty="0" err="1">
                <a:latin typeface="Arial" pitchFamily="34" charset="0"/>
              </a:rPr>
              <a:t>ProducerClass</a:t>
            </a:r>
            <a:r>
              <a:rPr lang="en-US" sz="1800" dirty="0">
                <a:latin typeface="Arial" pitchFamily="34" charset="0"/>
              </a:rPr>
              <a:t> {	</a:t>
            </a:r>
            <a:r>
              <a:rPr lang="en-US" sz="1800" dirty="0">
                <a:solidFill>
                  <a:schemeClr val="tx2">
                    <a:lumMod val="60000"/>
                    <a:lumOff val="40000"/>
                  </a:schemeClr>
                </a:solidFill>
                <a:latin typeface="Arial" pitchFamily="34" charset="0"/>
              </a:rPr>
              <a:t>// no inheritance necessary because of namespace</a:t>
            </a:r>
          </a:p>
          <a:p>
            <a:pPr eaLnBrk="1" hangingPunct="1">
              <a:lnSpc>
                <a:spcPct val="90000"/>
              </a:lnSpc>
              <a:buFont typeface="Wingdings" pitchFamily="2" charset="2"/>
              <a:buNone/>
              <a:tabLst>
                <a:tab pos="685800" algn="l"/>
              </a:tabLst>
              <a:defRPr/>
            </a:pPr>
            <a:r>
              <a:rPr lang="en-US" sz="1800" dirty="0">
                <a:latin typeface="Arial" pitchFamily="34" charset="0"/>
              </a:rPr>
              <a:t>	</a:t>
            </a:r>
            <a:r>
              <a:rPr lang="en-US" sz="1800" dirty="0" err="1">
                <a:latin typeface="Arial" pitchFamily="34" charset="0"/>
              </a:rPr>
              <a:t>System.Random</a:t>
            </a:r>
            <a:r>
              <a:rPr lang="en-US" sz="1800" dirty="0">
                <a:latin typeface="Arial" pitchFamily="34" charset="0"/>
              </a:rPr>
              <a:t> </a:t>
            </a:r>
            <a:r>
              <a:rPr lang="en-US" sz="1800" dirty="0" err="1">
                <a:latin typeface="Arial" pitchFamily="34" charset="0"/>
              </a:rPr>
              <a:t>RandNum</a:t>
            </a:r>
            <a:r>
              <a:rPr lang="en-US" sz="1800" dirty="0">
                <a:latin typeface="Arial" pitchFamily="34" charset="0"/>
              </a:rPr>
              <a:t> = new </a:t>
            </a:r>
            <a:r>
              <a:rPr lang="en-US" sz="1800" dirty="0" err="1">
                <a:latin typeface="Arial" pitchFamily="34" charset="0"/>
              </a:rPr>
              <a:t>System.Random</a:t>
            </a:r>
            <a:r>
              <a:rPr lang="en-US" sz="1800" dirty="0">
                <a:latin typeface="Arial" pitchFamily="34" charset="0"/>
              </a:rPr>
              <a:t>();</a:t>
            </a:r>
          </a:p>
          <a:p>
            <a:pPr eaLnBrk="1" hangingPunct="1">
              <a:lnSpc>
                <a:spcPct val="90000"/>
              </a:lnSpc>
              <a:buFont typeface="Wingdings" pitchFamily="2" charset="2"/>
              <a:buNone/>
              <a:tabLst>
                <a:tab pos="685800" algn="l"/>
              </a:tabLst>
              <a:defRPr/>
            </a:pPr>
            <a:r>
              <a:rPr lang="en-US" sz="1800" dirty="0">
                <a:latin typeface="Arial" pitchFamily="34" charset="0"/>
              </a:rPr>
              <a:t>	</a:t>
            </a:r>
            <a:r>
              <a:rPr lang="en-US" sz="1800" dirty="0" err="1">
                <a:latin typeface="Arial" pitchFamily="34" charset="0"/>
              </a:rPr>
              <a:t>int</a:t>
            </a:r>
            <a:r>
              <a:rPr lang="en-US" sz="1800" dirty="0">
                <a:latin typeface="Arial" pitchFamily="34" charset="0"/>
              </a:rPr>
              <a:t> </a:t>
            </a:r>
            <a:r>
              <a:rPr lang="en-US" sz="1800" dirty="0" err="1">
                <a:latin typeface="Arial" pitchFamily="34" charset="0"/>
              </a:rPr>
              <a:t>myId</a:t>
            </a:r>
            <a:r>
              <a:rPr lang="en-US" sz="1800" dirty="0">
                <a:latin typeface="Arial" pitchFamily="34" charset="0"/>
              </a:rPr>
              <a:t>;</a:t>
            </a:r>
          </a:p>
          <a:p>
            <a:pPr eaLnBrk="1" hangingPunct="1">
              <a:lnSpc>
                <a:spcPct val="90000"/>
              </a:lnSpc>
              <a:buFont typeface="Wingdings" pitchFamily="2" charset="2"/>
              <a:buNone/>
              <a:tabLst>
                <a:tab pos="685800" algn="l"/>
              </a:tabLst>
              <a:defRPr/>
            </a:pPr>
            <a:r>
              <a:rPr lang="en-US" sz="1800" dirty="0">
                <a:latin typeface="Arial" pitchFamily="34" charset="0"/>
              </a:rPr>
              <a:t>	public </a:t>
            </a:r>
            <a:r>
              <a:rPr lang="en-US" sz="1800" dirty="0" err="1">
                <a:latin typeface="Arial" pitchFamily="34" charset="0"/>
              </a:rPr>
              <a:t>ProducerClass</a:t>
            </a:r>
            <a:r>
              <a:rPr lang="en-US" sz="1800" dirty="0">
                <a:latin typeface="Arial" pitchFamily="34" charset="0"/>
              </a:rPr>
              <a:t>(int id)  { </a:t>
            </a:r>
            <a:r>
              <a:rPr lang="en-US" sz="1800" dirty="0" err="1">
                <a:latin typeface="Arial" pitchFamily="34" charset="0"/>
              </a:rPr>
              <a:t>myId</a:t>
            </a:r>
            <a:r>
              <a:rPr lang="en-US" sz="1800" dirty="0">
                <a:latin typeface="Arial" pitchFamily="34" charset="0"/>
              </a:rPr>
              <a:t> = id; }   // constructor</a:t>
            </a:r>
          </a:p>
          <a:p>
            <a:pPr eaLnBrk="1" hangingPunct="1">
              <a:lnSpc>
                <a:spcPct val="90000"/>
              </a:lnSpc>
              <a:buFont typeface="Wingdings" pitchFamily="2" charset="2"/>
              <a:buNone/>
              <a:tabLst>
                <a:tab pos="685800" algn="l"/>
              </a:tabLst>
              <a:defRPr/>
            </a:pPr>
            <a:r>
              <a:rPr lang="en-US" sz="1800" dirty="0">
                <a:latin typeface="Arial" pitchFamily="34" charset="0"/>
              </a:rPr>
              <a:t>	public void </a:t>
            </a:r>
            <a:r>
              <a:rPr lang="en-US" sz="1800" dirty="0" err="1">
                <a:solidFill>
                  <a:schemeClr val="folHlink"/>
                </a:solidFill>
                <a:latin typeface="Arial" pitchFamily="34" charset="0"/>
              </a:rPr>
              <a:t>runProducer</a:t>
            </a:r>
            <a:r>
              <a:rPr lang="en-US" sz="1800" dirty="0">
                <a:solidFill>
                  <a:schemeClr val="folHlink"/>
                </a:solidFill>
                <a:latin typeface="Arial" pitchFamily="34" charset="0"/>
              </a:rPr>
              <a:t>()</a:t>
            </a:r>
            <a:r>
              <a:rPr lang="en-US" sz="1800" dirty="0">
                <a:latin typeface="Arial" pitchFamily="34" charset="0"/>
              </a:rPr>
              <a:t> {	// </a:t>
            </a:r>
            <a:r>
              <a:rPr lang="en-US" sz="1800" dirty="0" err="1">
                <a:latin typeface="Arial" pitchFamily="34" charset="0"/>
              </a:rPr>
              <a:t>runProducer</a:t>
            </a:r>
            <a:r>
              <a:rPr lang="en-US" sz="1800" dirty="0">
                <a:latin typeface="Arial" pitchFamily="34" charset="0"/>
              </a:rPr>
              <a:t> will be thread entry point</a:t>
            </a:r>
          </a:p>
          <a:p>
            <a:pPr eaLnBrk="1" hangingPunct="1">
              <a:lnSpc>
                <a:spcPct val="90000"/>
              </a:lnSpc>
              <a:buFont typeface="Wingdings" pitchFamily="2" charset="2"/>
              <a:buNone/>
              <a:tabLst>
                <a:tab pos="685800" algn="l"/>
              </a:tabLst>
              <a:defRPr/>
            </a:pPr>
            <a:r>
              <a:rPr lang="en-US" sz="1800" dirty="0">
                <a:latin typeface="Arial" pitchFamily="34" charset="0"/>
              </a:rPr>
              <a:t>		for (</a:t>
            </a:r>
            <a:r>
              <a:rPr lang="en-US" sz="1800" dirty="0" err="1">
                <a:latin typeface="Arial" pitchFamily="34" charset="0"/>
              </a:rPr>
              <a:t>int</a:t>
            </a:r>
            <a:r>
              <a:rPr lang="en-US" sz="1800" dirty="0">
                <a:latin typeface="Arial" pitchFamily="34" charset="0"/>
              </a:rPr>
              <a:t> </a:t>
            </a:r>
            <a:r>
              <a:rPr lang="en-US" sz="1800" dirty="0" err="1">
                <a:latin typeface="Arial" pitchFamily="34" charset="0"/>
              </a:rPr>
              <a:t>i</a:t>
            </a:r>
            <a:r>
              <a:rPr lang="en-US" sz="1800" dirty="0">
                <a:latin typeface="Arial" pitchFamily="34" charset="0"/>
              </a:rPr>
              <a:t> = 0; </a:t>
            </a:r>
            <a:r>
              <a:rPr lang="en-US" sz="1800" dirty="0" err="1">
                <a:latin typeface="Arial" pitchFamily="34" charset="0"/>
              </a:rPr>
              <a:t>i</a:t>
            </a:r>
            <a:r>
              <a:rPr lang="en-US" sz="1800" dirty="0">
                <a:latin typeface="Arial" pitchFamily="34" charset="0"/>
              </a:rPr>
              <a:t> &lt; 10; </a:t>
            </a:r>
            <a:r>
              <a:rPr lang="en-US" sz="1800" dirty="0" err="1">
                <a:latin typeface="Arial" pitchFamily="34" charset="0"/>
              </a:rPr>
              <a:t>i</a:t>
            </a:r>
            <a:r>
              <a:rPr lang="en-US" sz="1800" dirty="0">
                <a:latin typeface="Arial" pitchFamily="34" charset="0"/>
              </a:rPr>
              <a:t>++)  {</a:t>
            </a:r>
          </a:p>
          <a:p>
            <a:pPr eaLnBrk="1" hangingPunct="1">
              <a:lnSpc>
                <a:spcPct val="90000"/>
              </a:lnSpc>
              <a:buFont typeface="Wingdings" pitchFamily="2" charset="2"/>
              <a:buNone/>
              <a:tabLst>
                <a:tab pos="685800" algn="l"/>
              </a:tabLst>
              <a:defRPr/>
            </a:pPr>
            <a:r>
              <a:rPr lang="en-US" sz="1800" dirty="0">
                <a:latin typeface="Arial" pitchFamily="34" charset="0"/>
              </a:rPr>
              <a:t>			</a:t>
            </a:r>
            <a:r>
              <a:rPr lang="en-US" sz="1800" dirty="0" err="1">
                <a:latin typeface="Arial" pitchFamily="34" charset="0"/>
              </a:rPr>
              <a:t>Thread.Sleep</a:t>
            </a:r>
            <a:r>
              <a:rPr lang="en-US" sz="1800" dirty="0">
                <a:latin typeface="Arial" pitchFamily="34" charset="0"/>
              </a:rPr>
              <a:t>(</a:t>
            </a:r>
            <a:r>
              <a:rPr lang="en-US" sz="1800" dirty="0" err="1">
                <a:latin typeface="Arial" pitchFamily="34" charset="0"/>
              </a:rPr>
              <a:t>RandNum.Next</a:t>
            </a:r>
            <a:r>
              <a:rPr lang="en-US" sz="1800" dirty="0">
                <a:latin typeface="Arial" pitchFamily="34" charset="0"/>
              </a:rPr>
              <a:t>(1, 1000)); // sleep between .001 &amp; 1 sec</a:t>
            </a:r>
          </a:p>
          <a:p>
            <a:pPr eaLnBrk="1" hangingPunct="1">
              <a:lnSpc>
                <a:spcPct val="90000"/>
              </a:lnSpc>
              <a:buFont typeface="Wingdings" pitchFamily="2" charset="2"/>
              <a:buNone/>
              <a:tabLst>
                <a:tab pos="685800" algn="l"/>
              </a:tabLst>
              <a:defRPr/>
            </a:pPr>
            <a:r>
              <a:rPr lang="en-US" sz="1800" dirty="0">
                <a:latin typeface="Arial" pitchFamily="34" charset="0"/>
              </a:rPr>
              <a:t>           	 producer();</a:t>
            </a:r>
          </a:p>
          <a:p>
            <a:pPr eaLnBrk="1" hangingPunct="1">
              <a:lnSpc>
                <a:spcPct val="90000"/>
              </a:lnSpc>
              <a:buFont typeface="Wingdings" pitchFamily="2" charset="2"/>
              <a:buNone/>
              <a:tabLst>
                <a:tab pos="685800" algn="l"/>
              </a:tabLst>
              <a:defRPr/>
            </a:pPr>
            <a:r>
              <a:rPr lang="en-US" sz="1800" dirty="0">
                <a:latin typeface="Arial" pitchFamily="34" charset="0"/>
              </a:rPr>
              <a:t>		}</a:t>
            </a:r>
          </a:p>
          <a:p>
            <a:pPr eaLnBrk="1" hangingPunct="1">
              <a:lnSpc>
                <a:spcPct val="90000"/>
              </a:lnSpc>
              <a:buFont typeface="Wingdings" pitchFamily="2" charset="2"/>
              <a:buNone/>
              <a:tabLst>
                <a:tab pos="685800" algn="l"/>
              </a:tabLst>
              <a:defRPr/>
            </a:pPr>
            <a:r>
              <a:rPr lang="en-US" sz="1800" dirty="0">
                <a:latin typeface="Arial" pitchFamily="34" charset="0"/>
              </a:rPr>
              <a:t>	}</a:t>
            </a:r>
          </a:p>
          <a:p>
            <a:pPr eaLnBrk="1" hangingPunct="1">
              <a:lnSpc>
                <a:spcPct val="90000"/>
              </a:lnSpc>
              <a:buFont typeface="Wingdings" pitchFamily="2" charset="2"/>
              <a:buNone/>
              <a:tabLst>
                <a:tab pos="685800" algn="l"/>
              </a:tabLst>
              <a:defRPr/>
            </a:pPr>
            <a:r>
              <a:rPr lang="en-US" sz="1800" dirty="0">
                <a:latin typeface="Arial" pitchFamily="34" charset="0"/>
              </a:rPr>
              <a:t>	public void producer() {</a:t>
            </a:r>
          </a:p>
          <a:p>
            <a:pPr eaLnBrk="1" hangingPunct="1">
              <a:lnSpc>
                <a:spcPct val="90000"/>
              </a:lnSpc>
              <a:buFont typeface="Wingdings" pitchFamily="2" charset="2"/>
              <a:buNone/>
              <a:tabLst>
                <a:tab pos="685800" algn="l"/>
              </a:tabLst>
              <a:defRPr/>
            </a:pPr>
            <a:r>
              <a:rPr lang="en-US" sz="1800" dirty="0">
                <a:latin typeface="Arial" pitchFamily="34" charset="0"/>
              </a:rPr>
              <a:t>		</a:t>
            </a:r>
            <a:r>
              <a:rPr lang="en-US" sz="1800" dirty="0" err="1">
                <a:latin typeface="Arial" pitchFamily="34" charset="0"/>
              </a:rPr>
              <a:t>int</a:t>
            </a:r>
            <a:r>
              <a:rPr lang="en-US" sz="1800" dirty="0">
                <a:latin typeface="Arial" pitchFamily="34" charset="0"/>
              </a:rPr>
              <a:t> </a:t>
            </a:r>
            <a:r>
              <a:rPr lang="en-US" sz="1800" dirty="0" err="1">
                <a:solidFill>
                  <a:srgbClr val="990000"/>
                </a:solidFill>
                <a:latin typeface="Arial" pitchFamily="34" charset="0"/>
              </a:rPr>
              <a:t>myItems</a:t>
            </a:r>
            <a:r>
              <a:rPr lang="en-US" sz="1800" dirty="0">
                <a:solidFill>
                  <a:srgbClr val="990000"/>
                </a:solidFill>
                <a:latin typeface="Arial" pitchFamily="34" charset="0"/>
              </a:rPr>
              <a:t> </a:t>
            </a:r>
            <a:r>
              <a:rPr lang="en-US" sz="1800" dirty="0">
                <a:latin typeface="Arial" pitchFamily="34" charset="0"/>
              </a:rPr>
              <a:t>= </a:t>
            </a:r>
            <a:r>
              <a:rPr lang="en-US" sz="1800" dirty="0" err="1">
                <a:solidFill>
                  <a:srgbClr val="0000FF"/>
                </a:solidFill>
                <a:latin typeface="Arial" pitchFamily="34" charset="0"/>
              </a:rPr>
              <a:t>myMainClass.items</a:t>
            </a:r>
            <a:r>
              <a:rPr lang="en-US" sz="1800" dirty="0">
                <a:latin typeface="Arial" pitchFamily="34" charset="0"/>
              </a:rPr>
              <a:t>;	// defined and initialized to 0 in Main</a:t>
            </a:r>
          </a:p>
          <a:p>
            <a:pPr eaLnBrk="1" hangingPunct="1">
              <a:lnSpc>
                <a:spcPct val="90000"/>
              </a:lnSpc>
              <a:buNone/>
              <a:tabLst>
                <a:tab pos="685800" algn="l"/>
              </a:tabLst>
              <a:defRPr/>
            </a:pPr>
            <a:r>
              <a:rPr lang="en-US" sz="1800" dirty="0">
                <a:latin typeface="Arial" pitchFamily="34" charset="0"/>
              </a:rPr>
              <a:t>		if (</a:t>
            </a:r>
            <a:r>
              <a:rPr lang="en-US" sz="1800" dirty="0" err="1">
                <a:latin typeface="Arial" pitchFamily="34" charset="0"/>
              </a:rPr>
              <a:t>myItems</a:t>
            </a:r>
            <a:r>
              <a:rPr lang="en-US" sz="1800" dirty="0">
                <a:latin typeface="Arial" pitchFamily="34" charset="0"/>
              </a:rPr>
              <a:t> &gt;= 5)			// buffer full</a:t>
            </a:r>
          </a:p>
          <a:p>
            <a:pPr eaLnBrk="1" hangingPunct="1">
              <a:lnSpc>
                <a:spcPct val="90000"/>
              </a:lnSpc>
              <a:buFont typeface="Wingdings" pitchFamily="2" charset="2"/>
              <a:buNone/>
              <a:tabLst>
                <a:tab pos="685800" algn="l"/>
              </a:tabLst>
              <a:defRPr/>
            </a:pPr>
            <a:r>
              <a:rPr lang="en-US" sz="1800" dirty="0">
                <a:latin typeface="Arial" pitchFamily="34" charset="0"/>
              </a:rPr>
              <a:t>			</a:t>
            </a:r>
            <a:r>
              <a:rPr lang="en-US" sz="1800" dirty="0" err="1">
                <a:latin typeface="Arial" pitchFamily="34" charset="0"/>
              </a:rPr>
              <a:t>Thread.Sleep</a:t>
            </a:r>
            <a:r>
              <a:rPr lang="en-US" sz="1800" dirty="0">
                <a:latin typeface="Arial" pitchFamily="34" charset="0"/>
              </a:rPr>
              <a:t>(</a:t>
            </a:r>
            <a:r>
              <a:rPr lang="en-US" sz="1800" dirty="0" err="1">
                <a:latin typeface="Arial" pitchFamily="34" charset="0"/>
              </a:rPr>
              <a:t>RandNum.Next</a:t>
            </a:r>
            <a:r>
              <a:rPr lang="en-US" sz="1800" dirty="0">
                <a:latin typeface="Arial" pitchFamily="34" charset="0"/>
              </a:rPr>
              <a:t>(1, 1000));</a:t>
            </a:r>
          </a:p>
          <a:p>
            <a:pPr eaLnBrk="1" hangingPunct="1">
              <a:lnSpc>
                <a:spcPct val="90000"/>
              </a:lnSpc>
              <a:buFont typeface="Wingdings" pitchFamily="2" charset="2"/>
              <a:buNone/>
              <a:tabLst>
                <a:tab pos="685800" algn="l"/>
              </a:tabLst>
              <a:defRPr/>
            </a:pPr>
            <a:r>
              <a:rPr lang="en-US" sz="1800" dirty="0">
                <a:latin typeface="Arial" pitchFamily="34" charset="0"/>
              </a:rPr>
              <a:t>		</a:t>
            </a:r>
            <a:r>
              <a:rPr lang="en-US" sz="1800" dirty="0" err="1">
                <a:latin typeface="Arial" pitchFamily="34" charset="0"/>
              </a:rPr>
              <a:t>myItems</a:t>
            </a:r>
            <a:r>
              <a:rPr lang="en-US" sz="1800" dirty="0">
                <a:latin typeface="Arial" pitchFamily="34" charset="0"/>
              </a:rPr>
              <a:t>++;</a:t>
            </a:r>
          </a:p>
          <a:p>
            <a:pPr eaLnBrk="1" hangingPunct="1">
              <a:lnSpc>
                <a:spcPct val="90000"/>
              </a:lnSpc>
              <a:buFont typeface="Wingdings" pitchFamily="2" charset="2"/>
              <a:buNone/>
              <a:tabLst>
                <a:tab pos="685800" algn="l"/>
              </a:tabLst>
              <a:defRPr/>
            </a:pPr>
            <a:r>
              <a:rPr lang="en-US" sz="1800" dirty="0">
                <a:latin typeface="Arial" pitchFamily="34" charset="0"/>
              </a:rPr>
              <a:t>		</a:t>
            </a:r>
            <a:r>
              <a:rPr lang="en-US" sz="1800" dirty="0" err="1">
                <a:latin typeface="Arial" pitchFamily="34" charset="0"/>
              </a:rPr>
              <a:t>myMainClass.items</a:t>
            </a:r>
            <a:r>
              <a:rPr lang="en-US" sz="1800" dirty="0">
                <a:latin typeface="Arial" pitchFamily="34" charset="0"/>
              </a:rPr>
              <a:t> = </a:t>
            </a:r>
            <a:r>
              <a:rPr lang="en-US" sz="1800" dirty="0" err="1">
                <a:solidFill>
                  <a:srgbClr val="990000"/>
                </a:solidFill>
                <a:latin typeface="Arial" pitchFamily="34" charset="0"/>
              </a:rPr>
              <a:t>myItems</a:t>
            </a:r>
            <a:r>
              <a:rPr lang="en-US" sz="1800" dirty="0">
                <a:latin typeface="Arial" pitchFamily="34" charset="0"/>
              </a:rPr>
              <a:t>;</a:t>
            </a:r>
          </a:p>
          <a:p>
            <a:pPr eaLnBrk="1" hangingPunct="1">
              <a:lnSpc>
                <a:spcPct val="90000"/>
              </a:lnSpc>
              <a:buFont typeface="Wingdings" pitchFamily="2" charset="2"/>
              <a:buNone/>
              <a:tabLst>
                <a:tab pos="685800" algn="l"/>
              </a:tabLst>
              <a:defRPr/>
            </a:pPr>
            <a:r>
              <a:rPr lang="en-US" sz="1800" dirty="0">
                <a:latin typeface="Arial" pitchFamily="34" charset="0"/>
              </a:rPr>
              <a:t>		</a:t>
            </a:r>
            <a:r>
              <a:rPr lang="en-US" sz="1800" dirty="0" err="1">
                <a:latin typeface="Arial" pitchFamily="34" charset="0"/>
              </a:rPr>
              <a:t>Console.WriteLine</a:t>
            </a:r>
            <a:r>
              <a:rPr lang="en-US" sz="1800" dirty="0">
                <a:latin typeface="Arial" pitchFamily="34" charset="0"/>
              </a:rPr>
              <a:t>("Producer" + </a:t>
            </a:r>
            <a:r>
              <a:rPr lang="en-US" sz="1800" dirty="0" err="1">
                <a:latin typeface="Arial" pitchFamily="34" charset="0"/>
              </a:rPr>
              <a:t>myId</a:t>
            </a:r>
            <a:r>
              <a:rPr lang="en-US" sz="1800" dirty="0">
                <a:latin typeface="Arial" pitchFamily="34" charset="0"/>
              </a:rPr>
              <a:t> + " items=" + </a:t>
            </a:r>
            <a:r>
              <a:rPr lang="en-US" sz="1800" dirty="0" err="1">
                <a:latin typeface="Arial" pitchFamily="34" charset="0"/>
              </a:rPr>
              <a:t>myMainClass.items</a:t>
            </a:r>
            <a:r>
              <a:rPr lang="en-US" sz="1800" dirty="0">
                <a:latin typeface="Arial" pitchFamily="34" charset="0"/>
              </a:rPr>
              <a:t> );</a:t>
            </a:r>
          </a:p>
          <a:p>
            <a:pPr eaLnBrk="1" hangingPunct="1">
              <a:lnSpc>
                <a:spcPct val="90000"/>
              </a:lnSpc>
              <a:buFont typeface="Wingdings" pitchFamily="2" charset="2"/>
              <a:buNone/>
              <a:tabLst>
                <a:tab pos="685800" algn="l"/>
              </a:tabLst>
              <a:defRPr/>
            </a:pPr>
            <a:r>
              <a:rPr lang="en-US" sz="1800" dirty="0">
                <a:latin typeface="Arial" pitchFamily="34" charset="0"/>
              </a:rPr>
              <a:t>	}</a:t>
            </a:r>
          </a:p>
          <a:p>
            <a:pPr eaLnBrk="1" hangingPunct="1">
              <a:lnSpc>
                <a:spcPct val="90000"/>
              </a:lnSpc>
              <a:buFont typeface="Wingdings" pitchFamily="2" charset="2"/>
              <a:buNone/>
              <a:tabLst>
                <a:tab pos="685800" algn="l"/>
              </a:tabLst>
              <a:defRPr/>
            </a:pPr>
            <a:r>
              <a:rPr lang="en-US" sz="1800" dirty="0">
                <a:latin typeface="Arial" pitchFamily="34" charset="0"/>
              </a:rPr>
              <a:t>} //end class </a:t>
            </a:r>
            <a:r>
              <a:rPr lang="en-US" sz="1800" dirty="0" err="1">
                <a:latin typeface="Arial" pitchFamily="34" charset="0"/>
              </a:rPr>
              <a:t>ProducerClass</a:t>
            </a:r>
            <a:endParaRPr lang="en-US" sz="1800" dirty="0">
              <a:latin typeface="Arial" pitchFamily="34" charset="0"/>
            </a:endParaRPr>
          </a:p>
        </p:txBody>
      </p:sp>
      <p:cxnSp>
        <p:nvCxnSpPr>
          <p:cNvPr id="8197" name="Straight Arrow Connector 5"/>
          <p:cNvCxnSpPr>
            <a:cxnSpLocks noChangeShapeType="1"/>
          </p:cNvCxnSpPr>
          <p:nvPr/>
        </p:nvCxnSpPr>
        <p:spPr bwMode="auto">
          <a:xfrm rot="16200000" flipH="1">
            <a:off x="1828800" y="3505200"/>
            <a:ext cx="533400" cy="228600"/>
          </a:xfrm>
          <a:prstGeom prst="straightConnector1">
            <a:avLst/>
          </a:prstGeom>
          <a:noFill/>
          <a:ln w="9525" algn="ctr">
            <a:solidFill>
              <a:schemeClr val="tx1"/>
            </a:solidFill>
            <a:prstDash val="dash"/>
            <a:round/>
            <a:headEnd/>
            <a:tailEnd type="arrow" w="med" len="med"/>
          </a:ln>
        </p:spPr>
      </p:cxnSp>
      <p:sp>
        <p:nvSpPr>
          <p:cNvPr id="2" name="Rounded Rectangular Callout 1"/>
          <p:cNvSpPr/>
          <p:nvPr/>
        </p:nvSpPr>
        <p:spPr bwMode="auto">
          <a:xfrm>
            <a:off x="4856289" y="3657600"/>
            <a:ext cx="2438400" cy="457200"/>
          </a:xfrm>
          <a:prstGeom prst="wedgeRoundRectCallout">
            <a:avLst>
              <a:gd name="adj1" fmla="val -82038"/>
              <a:gd name="adj2" fmla="val 79698"/>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Shared static variable</a:t>
            </a:r>
          </a:p>
        </p:txBody>
      </p:sp>
      <p:sp>
        <p:nvSpPr>
          <p:cNvPr id="7" name="Rounded Rectangular Callout 6"/>
          <p:cNvSpPr/>
          <p:nvPr/>
        </p:nvSpPr>
        <p:spPr bwMode="auto">
          <a:xfrm>
            <a:off x="2819400" y="3144425"/>
            <a:ext cx="2362200" cy="393192"/>
          </a:xfrm>
          <a:prstGeom prst="wedgeRoundRectCallout">
            <a:avLst>
              <a:gd name="adj1" fmla="val -33481"/>
              <a:gd name="adj2" fmla="val -256674"/>
              <a:gd name="adj3" fmla="val 1666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No parameter allowed</a:t>
            </a:r>
          </a:p>
        </p:txBody>
      </p:sp>
    </p:spTree>
    <p:extLst>
      <p:ext uri="{BB962C8B-B14F-4D97-AF65-F5344CB8AC3E}">
        <p14:creationId xmlns:p14="http://schemas.microsoft.com/office/powerpoint/2010/main" val="50122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4250"/>
                            </p:stCondLst>
                            <p:childTnLst>
                              <p:par>
                                <p:cTn id="11" presetID="42" presetClass="entr" presetSubtype="0" fill="hold" grpId="0" nodeType="afterEffect">
                                  <p:stCondLst>
                                    <p:cond delay="32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874DBC24-7A42-4A34-B5C8-BD5078C1641E}" type="slidenum">
              <a:rPr lang="en-US" b="0" smtClean="0">
                <a:solidFill>
                  <a:schemeClr val="tx2"/>
                </a:solidFill>
              </a:rPr>
              <a:pPr/>
              <a:t>19</a:t>
            </a:fld>
            <a:endParaRPr lang="en-US" b="0">
              <a:solidFill>
                <a:schemeClr val="tx2"/>
              </a:solidFill>
            </a:endParaRPr>
          </a:p>
        </p:txBody>
      </p:sp>
      <p:sp>
        <p:nvSpPr>
          <p:cNvPr id="5123" name="Rectangle 2"/>
          <p:cNvSpPr>
            <a:spLocks noGrp="1" noChangeArrowheads="1"/>
          </p:cNvSpPr>
          <p:nvPr>
            <p:ph type="title"/>
          </p:nvPr>
        </p:nvSpPr>
        <p:spPr/>
        <p:txBody>
          <a:bodyPr/>
          <a:lstStyle/>
          <a:p>
            <a:pPr eaLnBrk="1" hangingPunct="1"/>
            <a:r>
              <a:rPr lang="en-GB"/>
              <a:t>Client-Server (Two-Tier) Architectures</a:t>
            </a:r>
          </a:p>
        </p:txBody>
      </p:sp>
      <p:sp>
        <p:nvSpPr>
          <p:cNvPr id="5124" name="Rectangle 3"/>
          <p:cNvSpPr>
            <a:spLocks noGrp="1" noChangeArrowheads="1"/>
          </p:cNvSpPr>
          <p:nvPr>
            <p:ph type="body" idx="1"/>
          </p:nvPr>
        </p:nvSpPr>
        <p:spPr>
          <a:xfrm>
            <a:off x="685800" y="1371600"/>
            <a:ext cx="8269288" cy="4608513"/>
          </a:xfrm>
        </p:spPr>
        <p:txBody>
          <a:bodyPr/>
          <a:lstStyle/>
          <a:p>
            <a:pPr eaLnBrk="1" hangingPunct="1"/>
            <a:r>
              <a:rPr lang="en-GB" dirty="0"/>
              <a:t>The application is modelled as a set of services that are provided by servers and a set of clients that use these services;</a:t>
            </a:r>
          </a:p>
          <a:p>
            <a:pPr eaLnBrk="1" hangingPunct="1"/>
            <a:r>
              <a:rPr lang="en-GB" dirty="0"/>
              <a:t>Clients know of servers but servers need not to know of clients;</a:t>
            </a:r>
          </a:p>
          <a:p>
            <a:pPr eaLnBrk="1" hangingPunct="1"/>
            <a:r>
              <a:rPr lang="en-GB" dirty="0"/>
              <a:t>Clients and servers are logical processes: </a:t>
            </a:r>
            <a:br>
              <a:rPr lang="en-GB" dirty="0"/>
            </a:br>
            <a:r>
              <a:rPr lang="en-GB" dirty="0"/>
              <a:t>They could reside/running on different processors or on the same processor;</a:t>
            </a:r>
          </a:p>
          <a:p>
            <a:pPr eaLnBrk="1" hangingPunct="1"/>
            <a:r>
              <a:rPr lang="en-GB" dirty="0"/>
              <a:t>The mapping of processors to processes is not necessarily one to one.</a:t>
            </a:r>
          </a:p>
          <a:p>
            <a:pPr eaLnBrk="1" hangingPunct="1"/>
            <a:endParaRPr lang="en-GB" dirty="0"/>
          </a:p>
        </p:txBody>
      </p:sp>
    </p:spTree>
    <p:extLst>
      <p:ext uri="{BB962C8B-B14F-4D97-AF65-F5344CB8AC3E}">
        <p14:creationId xmlns:p14="http://schemas.microsoft.com/office/powerpoint/2010/main" val="280901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124">
                                            <p:txEl>
                                              <p:pRg st="1" end="1"/>
                                            </p:txEl>
                                          </p:spTgt>
                                        </p:tgtEl>
                                        <p:attrNameLst>
                                          <p:attrName>style.visibility</p:attrName>
                                        </p:attrNameLst>
                                      </p:cBhvr>
                                      <p:to>
                                        <p:strVal val="visible"/>
                                      </p:to>
                                    </p:set>
                                    <p:animEffect transition="in" filter="wipe(left)">
                                      <p:cBhvr>
                                        <p:cTn id="7" dur="500"/>
                                        <p:tgtEl>
                                          <p:spTgt spid="512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124">
                                            <p:txEl>
                                              <p:pRg st="2" end="2"/>
                                            </p:txEl>
                                          </p:spTgt>
                                        </p:tgtEl>
                                        <p:attrNameLst>
                                          <p:attrName>style.visibility</p:attrName>
                                        </p:attrNameLst>
                                      </p:cBhvr>
                                      <p:to>
                                        <p:strVal val="visible"/>
                                      </p:to>
                                    </p:set>
                                    <p:animEffect transition="in" filter="wipe(left)">
                                      <p:cBhvr>
                                        <p:cTn id="12" dur="500"/>
                                        <p:tgtEl>
                                          <p:spTgt spid="512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124">
                                            <p:txEl>
                                              <p:pRg st="3" end="3"/>
                                            </p:txEl>
                                          </p:spTgt>
                                        </p:tgtEl>
                                        <p:attrNameLst>
                                          <p:attrName>style.visibility</p:attrName>
                                        </p:attrNameLst>
                                      </p:cBhvr>
                                      <p:to>
                                        <p:strVal val="visible"/>
                                      </p:to>
                                    </p:set>
                                    <p:animEffect transition="in" filter="wipe(left)">
                                      <p:cBhvr>
                                        <p:cTn id="17" dur="500"/>
                                        <p:tgtEl>
                                          <p:spTgt spid="512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p:spPr>
        <p:txBody>
          <a:bodyPr/>
          <a:lstStyle/>
          <a:p>
            <a:fld id="{67C8A67B-0A01-47C9-A18F-03F6E439BD96}" type="slidenum">
              <a:rPr lang="en-US" smtClean="0"/>
              <a:pPr/>
              <a:t>190</a:t>
            </a:fld>
            <a:endParaRPr lang="en-US"/>
          </a:p>
        </p:txBody>
      </p:sp>
      <p:sp>
        <p:nvSpPr>
          <p:cNvPr id="9219" name="Rectangle 2"/>
          <p:cNvSpPr>
            <a:spLocks noGrp="1" noChangeArrowheads="1"/>
          </p:cNvSpPr>
          <p:nvPr>
            <p:ph type="title"/>
          </p:nvPr>
        </p:nvSpPr>
        <p:spPr>
          <a:xfrm>
            <a:off x="1447800" y="152400"/>
            <a:ext cx="6823075" cy="592138"/>
          </a:xfrm>
        </p:spPr>
        <p:txBody>
          <a:bodyPr/>
          <a:lstStyle/>
          <a:p>
            <a:pPr eaLnBrk="1" hangingPunct="1"/>
            <a:r>
              <a:rPr lang="en-US"/>
              <a:t>C# Threading Example: Consumer</a:t>
            </a:r>
          </a:p>
        </p:txBody>
      </p:sp>
      <p:sp>
        <p:nvSpPr>
          <p:cNvPr id="9220" name="Rectangle 3"/>
          <p:cNvSpPr>
            <a:spLocks noGrp="1" noChangeArrowheads="1"/>
          </p:cNvSpPr>
          <p:nvPr>
            <p:ph type="body" idx="1"/>
          </p:nvPr>
        </p:nvSpPr>
        <p:spPr>
          <a:xfrm>
            <a:off x="533400" y="1066800"/>
            <a:ext cx="8458200" cy="5257800"/>
          </a:xfrm>
        </p:spPr>
        <p:txBody>
          <a:bodyPr/>
          <a:lstStyle/>
          <a:p>
            <a:pPr marL="457200" indent="-457200" eaLnBrk="1" hangingPunct="1">
              <a:lnSpc>
                <a:spcPct val="90000"/>
              </a:lnSpc>
              <a:buFont typeface="Wingdings" pitchFamily="2" charset="2"/>
              <a:buNone/>
              <a:tabLst>
                <a:tab pos="457200" algn="l"/>
                <a:tab pos="914400" algn="l"/>
                <a:tab pos="1371600" algn="l"/>
              </a:tabLst>
            </a:pPr>
            <a:r>
              <a:rPr lang="en-US" sz="1600" dirty="0">
                <a:latin typeface="Arial" pitchFamily="34" charset="0"/>
              </a:rPr>
              <a:t>class </a:t>
            </a:r>
            <a:r>
              <a:rPr lang="en-US" sz="1600" dirty="0" err="1">
                <a:latin typeface="Arial" pitchFamily="34" charset="0"/>
              </a:rPr>
              <a:t>ConsumerClass</a:t>
            </a:r>
            <a:r>
              <a:rPr lang="en-US" sz="1600" dirty="0">
                <a:latin typeface="Arial" pitchFamily="34" charset="0"/>
              </a:rPr>
              <a:t> {</a:t>
            </a:r>
          </a:p>
          <a:p>
            <a:pPr marL="457200" indent="-457200" eaLnBrk="1" hangingPunct="1">
              <a:lnSpc>
                <a:spcPct val="90000"/>
              </a:lnSpc>
              <a:buFont typeface="Wingdings" pitchFamily="2" charset="2"/>
              <a:buNone/>
              <a:tabLst>
                <a:tab pos="457200" algn="l"/>
                <a:tab pos="914400" algn="l"/>
                <a:tab pos="1371600" algn="l"/>
              </a:tabLst>
            </a:pPr>
            <a:r>
              <a:rPr lang="en-US" sz="1600" dirty="0">
                <a:latin typeface="Arial" pitchFamily="34" charset="0"/>
              </a:rPr>
              <a:t>	</a:t>
            </a:r>
            <a:r>
              <a:rPr lang="en-US" sz="1600" dirty="0" err="1">
                <a:latin typeface="Arial" pitchFamily="34" charset="0"/>
              </a:rPr>
              <a:t>System.Random</a:t>
            </a:r>
            <a:r>
              <a:rPr lang="en-US" sz="1600" dirty="0">
                <a:latin typeface="Arial" pitchFamily="34" charset="0"/>
              </a:rPr>
              <a:t> </a:t>
            </a:r>
            <a:r>
              <a:rPr lang="en-US" sz="1600" dirty="0" err="1">
                <a:latin typeface="Arial" pitchFamily="34" charset="0"/>
              </a:rPr>
              <a:t>RandNum</a:t>
            </a:r>
            <a:r>
              <a:rPr lang="en-US" sz="1600" dirty="0">
                <a:latin typeface="Arial" pitchFamily="34" charset="0"/>
              </a:rPr>
              <a:t> = new </a:t>
            </a:r>
            <a:r>
              <a:rPr lang="en-US" sz="1600" dirty="0" err="1">
                <a:latin typeface="Arial" pitchFamily="34" charset="0"/>
              </a:rPr>
              <a:t>System.Random</a:t>
            </a:r>
            <a:r>
              <a:rPr lang="en-US" sz="1600" dirty="0">
                <a:latin typeface="Arial" pitchFamily="34" charset="0"/>
              </a:rPr>
              <a:t>();</a:t>
            </a:r>
          </a:p>
          <a:p>
            <a:pPr marL="457200" indent="-457200" eaLnBrk="1" hangingPunct="1">
              <a:lnSpc>
                <a:spcPct val="90000"/>
              </a:lnSpc>
              <a:buFont typeface="Wingdings" pitchFamily="2" charset="2"/>
              <a:buNone/>
              <a:tabLst>
                <a:tab pos="457200" algn="l"/>
                <a:tab pos="914400" algn="l"/>
                <a:tab pos="1371600" algn="l"/>
              </a:tabLst>
            </a:pPr>
            <a:r>
              <a:rPr lang="en-US" sz="1600" dirty="0">
                <a:latin typeface="Arial" pitchFamily="34" charset="0"/>
              </a:rPr>
              <a:t>	</a:t>
            </a:r>
            <a:r>
              <a:rPr lang="en-US" sz="1600" dirty="0" err="1">
                <a:latin typeface="Arial" pitchFamily="34" charset="0"/>
              </a:rPr>
              <a:t>int</a:t>
            </a:r>
            <a:r>
              <a:rPr lang="en-US" sz="1600" dirty="0">
                <a:latin typeface="Arial" pitchFamily="34" charset="0"/>
              </a:rPr>
              <a:t> </a:t>
            </a:r>
            <a:r>
              <a:rPr lang="en-US" sz="1600" dirty="0" err="1">
                <a:latin typeface="Arial" pitchFamily="34" charset="0"/>
              </a:rPr>
              <a:t>myId</a:t>
            </a:r>
            <a:r>
              <a:rPr lang="en-US" sz="1600" dirty="0">
                <a:latin typeface="Arial" pitchFamily="34" charset="0"/>
              </a:rPr>
              <a:t>;</a:t>
            </a:r>
          </a:p>
          <a:p>
            <a:pPr marL="457200" indent="-457200" eaLnBrk="1" hangingPunct="1">
              <a:lnSpc>
                <a:spcPct val="90000"/>
              </a:lnSpc>
              <a:buFont typeface="Wingdings" pitchFamily="2" charset="2"/>
              <a:buNone/>
              <a:tabLst>
                <a:tab pos="457200" algn="l"/>
                <a:tab pos="914400" algn="l"/>
                <a:tab pos="1371600" algn="l"/>
              </a:tabLst>
            </a:pPr>
            <a:r>
              <a:rPr lang="en-US" sz="1600" dirty="0">
                <a:latin typeface="Arial" pitchFamily="34" charset="0"/>
              </a:rPr>
              <a:t>	public </a:t>
            </a:r>
            <a:r>
              <a:rPr lang="en-US" sz="1600" dirty="0" err="1">
                <a:latin typeface="Arial" pitchFamily="34" charset="0"/>
              </a:rPr>
              <a:t>ConsumerClass</a:t>
            </a:r>
            <a:r>
              <a:rPr lang="en-US" sz="1600" dirty="0">
                <a:latin typeface="Arial" pitchFamily="34" charset="0"/>
              </a:rPr>
              <a:t>(int id) { </a:t>
            </a:r>
            <a:r>
              <a:rPr lang="en-US" sz="1600" dirty="0" err="1">
                <a:latin typeface="Arial" pitchFamily="34" charset="0"/>
              </a:rPr>
              <a:t>myId</a:t>
            </a:r>
            <a:r>
              <a:rPr lang="en-US" sz="1600" dirty="0">
                <a:latin typeface="Arial" pitchFamily="34" charset="0"/>
              </a:rPr>
              <a:t> = id; }</a:t>
            </a:r>
          </a:p>
          <a:p>
            <a:pPr marL="457200" indent="-457200" eaLnBrk="1" hangingPunct="1">
              <a:lnSpc>
                <a:spcPct val="90000"/>
              </a:lnSpc>
              <a:buNone/>
              <a:tabLst>
                <a:tab pos="457200" algn="l"/>
                <a:tab pos="914400" algn="l"/>
                <a:tab pos="1371600" algn="l"/>
              </a:tabLst>
            </a:pPr>
            <a:r>
              <a:rPr lang="en-US" sz="1600" dirty="0">
                <a:latin typeface="Arial" pitchFamily="34" charset="0"/>
              </a:rPr>
              <a:t>	public void </a:t>
            </a:r>
            <a:r>
              <a:rPr lang="en-US" sz="1600" dirty="0" err="1">
                <a:solidFill>
                  <a:schemeClr val="folHlink"/>
                </a:solidFill>
                <a:latin typeface="Arial" pitchFamily="34" charset="0"/>
              </a:rPr>
              <a:t>runConsumer</a:t>
            </a:r>
            <a:r>
              <a:rPr lang="en-US" sz="1600" dirty="0">
                <a:solidFill>
                  <a:schemeClr val="folHlink"/>
                </a:solidFill>
                <a:latin typeface="Arial" pitchFamily="34" charset="0"/>
              </a:rPr>
              <a:t>()</a:t>
            </a:r>
            <a:r>
              <a:rPr lang="en-US" sz="1600" dirty="0">
                <a:latin typeface="Arial" pitchFamily="34" charset="0"/>
              </a:rPr>
              <a:t>  {	// </a:t>
            </a:r>
            <a:r>
              <a:rPr lang="en-US" sz="1600" dirty="0" err="1">
                <a:latin typeface="Arial" pitchFamily="34" charset="0"/>
              </a:rPr>
              <a:t>runProducer</a:t>
            </a:r>
            <a:r>
              <a:rPr lang="en-US" sz="1600" dirty="0">
                <a:latin typeface="Arial" pitchFamily="34" charset="0"/>
              </a:rPr>
              <a:t> will be thread entry point</a:t>
            </a:r>
          </a:p>
          <a:p>
            <a:pPr marL="457200" indent="-457200" eaLnBrk="1" hangingPunct="1">
              <a:lnSpc>
                <a:spcPct val="90000"/>
              </a:lnSpc>
              <a:buFont typeface="Wingdings" pitchFamily="2" charset="2"/>
              <a:buNone/>
              <a:tabLst>
                <a:tab pos="457200" algn="l"/>
                <a:tab pos="914400" algn="l"/>
                <a:tab pos="1371600" algn="l"/>
              </a:tabLst>
            </a:pPr>
            <a:r>
              <a:rPr lang="en-US" sz="1600" dirty="0">
                <a:latin typeface="Arial" pitchFamily="34" charset="0"/>
              </a:rPr>
              <a:t>		for (</a:t>
            </a:r>
            <a:r>
              <a:rPr lang="en-US" sz="1600" dirty="0" err="1">
                <a:latin typeface="Arial" pitchFamily="34" charset="0"/>
              </a:rPr>
              <a:t>int</a:t>
            </a:r>
            <a:r>
              <a:rPr lang="en-US" sz="1600" dirty="0">
                <a:latin typeface="Arial" pitchFamily="34" charset="0"/>
              </a:rPr>
              <a:t> </a:t>
            </a:r>
            <a:r>
              <a:rPr lang="en-US" sz="1600" dirty="0" err="1">
                <a:latin typeface="Arial" pitchFamily="34" charset="0"/>
              </a:rPr>
              <a:t>i</a:t>
            </a:r>
            <a:r>
              <a:rPr lang="en-US" sz="1600" dirty="0">
                <a:latin typeface="Arial" pitchFamily="34" charset="0"/>
              </a:rPr>
              <a:t> = 0; </a:t>
            </a:r>
            <a:r>
              <a:rPr lang="en-US" sz="1600" dirty="0" err="1">
                <a:latin typeface="Arial" pitchFamily="34" charset="0"/>
              </a:rPr>
              <a:t>i</a:t>
            </a:r>
            <a:r>
              <a:rPr lang="en-US" sz="1600" dirty="0">
                <a:latin typeface="Arial" pitchFamily="34" charset="0"/>
              </a:rPr>
              <a:t> &lt; 10; </a:t>
            </a:r>
            <a:r>
              <a:rPr lang="en-US" sz="1600" dirty="0" err="1">
                <a:latin typeface="Arial" pitchFamily="34" charset="0"/>
              </a:rPr>
              <a:t>i</a:t>
            </a:r>
            <a:r>
              <a:rPr lang="en-US" sz="1600" dirty="0">
                <a:latin typeface="Arial" pitchFamily="34" charset="0"/>
              </a:rPr>
              <a:t>++) {</a:t>
            </a:r>
          </a:p>
          <a:p>
            <a:pPr marL="457200" indent="-457200" eaLnBrk="1" hangingPunct="1">
              <a:lnSpc>
                <a:spcPct val="90000"/>
              </a:lnSpc>
              <a:buFont typeface="Wingdings" pitchFamily="2" charset="2"/>
              <a:buNone/>
              <a:tabLst>
                <a:tab pos="457200" algn="l"/>
                <a:tab pos="914400" algn="l"/>
                <a:tab pos="1371600" algn="l"/>
              </a:tabLst>
            </a:pPr>
            <a:r>
              <a:rPr lang="en-US" sz="1600" dirty="0">
                <a:latin typeface="Arial" pitchFamily="34" charset="0"/>
              </a:rPr>
              <a:t>			</a:t>
            </a:r>
            <a:r>
              <a:rPr lang="en-US" sz="1600" dirty="0" err="1">
                <a:latin typeface="Arial" pitchFamily="34" charset="0"/>
              </a:rPr>
              <a:t>Thread.Sleep</a:t>
            </a:r>
            <a:r>
              <a:rPr lang="en-US" sz="1600" dirty="0">
                <a:latin typeface="Arial" pitchFamily="34" charset="0"/>
              </a:rPr>
              <a:t>(</a:t>
            </a:r>
            <a:r>
              <a:rPr lang="en-US" sz="1600" dirty="0" err="1">
                <a:latin typeface="Arial" pitchFamily="34" charset="0"/>
              </a:rPr>
              <a:t>RandNum.Next</a:t>
            </a:r>
            <a:r>
              <a:rPr lang="en-US" sz="1600" dirty="0">
                <a:latin typeface="Arial" pitchFamily="34" charset="0"/>
              </a:rPr>
              <a:t>(1, 2000));</a:t>
            </a:r>
          </a:p>
          <a:p>
            <a:pPr marL="457200" indent="-457200" eaLnBrk="1" hangingPunct="1">
              <a:lnSpc>
                <a:spcPct val="90000"/>
              </a:lnSpc>
              <a:buFont typeface="Wingdings" pitchFamily="2" charset="2"/>
              <a:buNone/>
              <a:tabLst>
                <a:tab pos="457200" algn="l"/>
                <a:tab pos="914400" algn="l"/>
                <a:tab pos="1371600" algn="l"/>
              </a:tabLst>
            </a:pPr>
            <a:r>
              <a:rPr lang="en-US" sz="1600" dirty="0">
                <a:latin typeface="Arial" pitchFamily="34" charset="0"/>
              </a:rPr>
              <a:t>			consumer();</a:t>
            </a:r>
          </a:p>
          <a:p>
            <a:pPr marL="457200" indent="-457200" eaLnBrk="1" hangingPunct="1">
              <a:lnSpc>
                <a:spcPct val="90000"/>
              </a:lnSpc>
              <a:buFont typeface="Wingdings" pitchFamily="2" charset="2"/>
              <a:buNone/>
              <a:tabLst>
                <a:tab pos="457200" algn="l"/>
                <a:tab pos="914400" algn="l"/>
                <a:tab pos="1371600" algn="l"/>
              </a:tabLst>
            </a:pPr>
            <a:r>
              <a:rPr lang="en-US" sz="1600" dirty="0">
                <a:latin typeface="Arial" pitchFamily="34" charset="0"/>
              </a:rPr>
              <a:t>		}</a:t>
            </a:r>
          </a:p>
          <a:p>
            <a:pPr marL="457200" indent="-457200" eaLnBrk="1" hangingPunct="1">
              <a:lnSpc>
                <a:spcPct val="90000"/>
              </a:lnSpc>
              <a:buFont typeface="Wingdings" pitchFamily="2" charset="2"/>
              <a:buNone/>
              <a:tabLst>
                <a:tab pos="457200" algn="l"/>
                <a:tab pos="914400" algn="l"/>
                <a:tab pos="1371600" algn="l"/>
              </a:tabLst>
            </a:pPr>
            <a:r>
              <a:rPr lang="en-US" sz="1600" dirty="0">
                <a:latin typeface="Arial" pitchFamily="34" charset="0"/>
              </a:rPr>
              <a:t>	}</a:t>
            </a:r>
          </a:p>
          <a:p>
            <a:pPr marL="457200" indent="-457200" eaLnBrk="1" hangingPunct="1">
              <a:lnSpc>
                <a:spcPct val="90000"/>
              </a:lnSpc>
              <a:buFont typeface="Wingdings" pitchFamily="2" charset="2"/>
              <a:buNone/>
              <a:tabLst>
                <a:tab pos="457200" algn="l"/>
                <a:tab pos="914400" algn="l"/>
                <a:tab pos="1371600" algn="l"/>
              </a:tabLst>
            </a:pPr>
            <a:r>
              <a:rPr lang="en-US" sz="1600" dirty="0">
                <a:latin typeface="Arial" pitchFamily="34" charset="0"/>
              </a:rPr>
              <a:t>	public void consumer() {</a:t>
            </a:r>
          </a:p>
          <a:p>
            <a:pPr marL="457200" indent="-457200" eaLnBrk="1" hangingPunct="1">
              <a:lnSpc>
                <a:spcPct val="90000"/>
              </a:lnSpc>
              <a:buFont typeface="Wingdings" pitchFamily="2" charset="2"/>
              <a:buNone/>
              <a:tabLst>
                <a:tab pos="457200" algn="l"/>
                <a:tab pos="914400" algn="l"/>
                <a:tab pos="1371600" algn="l"/>
              </a:tabLst>
            </a:pPr>
            <a:r>
              <a:rPr lang="en-US" sz="1600" dirty="0">
                <a:latin typeface="Arial" pitchFamily="34" charset="0"/>
              </a:rPr>
              <a:t>		</a:t>
            </a:r>
            <a:r>
              <a:rPr lang="en-US" sz="1600" dirty="0" err="1">
                <a:latin typeface="Arial" pitchFamily="34" charset="0"/>
              </a:rPr>
              <a:t>int</a:t>
            </a:r>
            <a:r>
              <a:rPr lang="en-US" sz="1600" dirty="0">
                <a:latin typeface="Arial" pitchFamily="34" charset="0"/>
              </a:rPr>
              <a:t> </a:t>
            </a:r>
            <a:r>
              <a:rPr lang="en-US" sz="1600" dirty="0" err="1">
                <a:latin typeface="Arial" pitchFamily="34" charset="0"/>
              </a:rPr>
              <a:t>myItems</a:t>
            </a:r>
            <a:r>
              <a:rPr lang="en-US" sz="1600" dirty="0">
                <a:latin typeface="Arial" pitchFamily="34" charset="0"/>
              </a:rPr>
              <a:t> = </a:t>
            </a:r>
            <a:r>
              <a:rPr lang="en-US" sz="1600" dirty="0" err="1">
                <a:latin typeface="Arial" pitchFamily="34" charset="0"/>
              </a:rPr>
              <a:t>myMainClass.items</a:t>
            </a:r>
            <a:r>
              <a:rPr lang="en-US" sz="1600" dirty="0">
                <a:latin typeface="Arial" pitchFamily="34" charset="0"/>
              </a:rPr>
              <a:t>;</a:t>
            </a:r>
          </a:p>
          <a:p>
            <a:pPr marL="457200" indent="-457200" eaLnBrk="1" hangingPunct="1">
              <a:lnSpc>
                <a:spcPct val="90000"/>
              </a:lnSpc>
              <a:buNone/>
              <a:tabLst>
                <a:tab pos="457200" algn="l"/>
                <a:tab pos="914400" algn="l"/>
                <a:tab pos="1371600" algn="l"/>
              </a:tabLst>
            </a:pPr>
            <a:r>
              <a:rPr lang="en-US" sz="1600" dirty="0">
                <a:latin typeface="Arial" pitchFamily="34" charset="0"/>
              </a:rPr>
              <a:t>		if (</a:t>
            </a:r>
            <a:r>
              <a:rPr lang="en-US" sz="1600" dirty="0" err="1">
                <a:latin typeface="Arial" pitchFamily="34" charset="0"/>
              </a:rPr>
              <a:t>myItems</a:t>
            </a:r>
            <a:r>
              <a:rPr lang="en-US" sz="1600" dirty="0">
                <a:latin typeface="Arial" pitchFamily="34" charset="0"/>
              </a:rPr>
              <a:t> &lt;= 0)		// buffer empty</a:t>
            </a:r>
          </a:p>
          <a:p>
            <a:pPr marL="457200" indent="-457200" eaLnBrk="1" hangingPunct="1">
              <a:lnSpc>
                <a:spcPct val="90000"/>
              </a:lnSpc>
              <a:buFont typeface="Wingdings" pitchFamily="2" charset="2"/>
              <a:buNone/>
              <a:tabLst>
                <a:tab pos="457200" algn="l"/>
                <a:tab pos="914400" algn="l"/>
                <a:tab pos="1371600" algn="l"/>
              </a:tabLst>
            </a:pPr>
            <a:r>
              <a:rPr lang="en-US" sz="1600" dirty="0">
                <a:latin typeface="Arial" pitchFamily="34" charset="0"/>
              </a:rPr>
              <a:t>			</a:t>
            </a:r>
            <a:r>
              <a:rPr lang="en-US" sz="1600" dirty="0" err="1">
                <a:latin typeface="Arial" pitchFamily="34" charset="0"/>
              </a:rPr>
              <a:t>Thread.Sleep</a:t>
            </a:r>
            <a:r>
              <a:rPr lang="en-US" sz="1600" dirty="0">
                <a:latin typeface="Arial" pitchFamily="34" charset="0"/>
              </a:rPr>
              <a:t>(</a:t>
            </a:r>
            <a:r>
              <a:rPr lang="en-US" sz="1600" dirty="0" err="1">
                <a:latin typeface="Arial" pitchFamily="34" charset="0"/>
              </a:rPr>
              <a:t>RandNum.Next</a:t>
            </a:r>
            <a:r>
              <a:rPr lang="en-US" sz="1600" dirty="0">
                <a:latin typeface="Arial" pitchFamily="34" charset="0"/>
              </a:rPr>
              <a:t>(1, 2000));</a:t>
            </a:r>
          </a:p>
          <a:p>
            <a:pPr marL="457200" indent="-457200" eaLnBrk="1" hangingPunct="1">
              <a:lnSpc>
                <a:spcPct val="90000"/>
              </a:lnSpc>
              <a:buFont typeface="Wingdings" pitchFamily="2" charset="2"/>
              <a:buNone/>
              <a:tabLst>
                <a:tab pos="457200" algn="l"/>
                <a:tab pos="914400" algn="l"/>
                <a:tab pos="1371600" algn="l"/>
              </a:tabLst>
            </a:pPr>
            <a:r>
              <a:rPr lang="en-US" sz="1600" dirty="0">
                <a:latin typeface="Arial" pitchFamily="34" charset="0"/>
              </a:rPr>
              <a:t>		</a:t>
            </a:r>
            <a:r>
              <a:rPr lang="en-US" sz="1600" dirty="0" err="1">
                <a:latin typeface="Arial" pitchFamily="34" charset="0"/>
              </a:rPr>
              <a:t>Console.WriteLine</a:t>
            </a:r>
            <a:r>
              <a:rPr lang="en-US" sz="1600" dirty="0">
                <a:latin typeface="Arial" pitchFamily="34" charset="0"/>
              </a:rPr>
              <a:t>("    Consumer"+ </a:t>
            </a:r>
            <a:r>
              <a:rPr lang="en-US" sz="1600" dirty="0" err="1">
                <a:latin typeface="Arial" pitchFamily="34" charset="0"/>
              </a:rPr>
              <a:t>myId</a:t>
            </a:r>
            <a:r>
              <a:rPr lang="en-US" sz="1600" dirty="0">
                <a:latin typeface="Arial" pitchFamily="34" charset="0"/>
              </a:rPr>
              <a:t>+ " items="+ </a:t>
            </a:r>
            <a:r>
              <a:rPr lang="en-US" sz="1600" dirty="0" err="1">
                <a:latin typeface="Arial" pitchFamily="34" charset="0"/>
              </a:rPr>
              <a:t>myMainClass.items</a:t>
            </a:r>
            <a:r>
              <a:rPr lang="en-US" sz="1600" dirty="0">
                <a:latin typeface="Arial" pitchFamily="34" charset="0"/>
              </a:rPr>
              <a:t>);</a:t>
            </a:r>
          </a:p>
          <a:p>
            <a:pPr marL="457200" indent="-457200" eaLnBrk="1" hangingPunct="1">
              <a:lnSpc>
                <a:spcPct val="90000"/>
              </a:lnSpc>
              <a:buFont typeface="Wingdings" pitchFamily="2" charset="2"/>
              <a:buNone/>
              <a:tabLst>
                <a:tab pos="457200" algn="l"/>
                <a:tab pos="914400" algn="l"/>
                <a:tab pos="1371600" algn="l"/>
              </a:tabLst>
            </a:pPr>
            <a:r>
              <a:rPr lang="en-US" sz="1600" dirty="0">
                <a:latin typeface="Arial" pitchFamily="34" charset="0"/>
              </a:rPr>
              <a:t>		</a:t>
            </a:r>
            <a:r>
              <a:rPr lang="en-US" sz="1600" dirty="0" err="1">
                <a:latin typeface="Arial" pitchFamily="34" charset="0"/>
              </a:rPr>
              <a:t>myItems</a:t>
            </a:r>
            <a:r>
              <a:rPr lang="en-US" sz="1600" dirty="0">
                <a:latin typeface="Arial" pitchFamily="34" charset="0"/>
              </a:rPr>
              <a:t>--;</a:t>
            </a:r>
          </a:p>
          <a:p>
            <a:pPr marL="457200" indent="-457200" eaLnBrk="1" hangingPunct="1">
              <a:lnSpc>
                <a:spcPct val="90000"/>
              </a:lnSpc>
              <a:buFont typeface="Wingdings" pitchFamily="2" charset="2"/>
              <a:buNone/>
              <a:tabLst>
                <a:tab pos="457200" algn="l"/>
                <a:tab pos="914400" algn="l"/>
                <a:tab pos="1371600" algn="l"/>
              </a:tabLst>
            </a:pPr>
            <a:r>
              <a:rPr lang="en-US" sz="1600" dirty="0">
                <a:latin typeface="Arial" pitchFamily="34" charset="0"/>
              </a:rPr>
              <a:t>		</a:t>
            </a:r>
            <a:r>
              <a:rPr lang="en-US" sz="1600" dirty="0" err="1">
                <a:latin typeface="Arial" pitchFamily="34" charset="0"/>
              </a:rPr>
              <a:t>myMainClass.items</a:t>
            </a:r>
            <a:r>
              <a:rPr lang="en-US" sz="1600" dirty="0">
                <a:latin typeface="Arial" pitchFamily="34" charset="0"/>
              </a:rPr>
              <a:t> = </a:t>
            </a:r>
            <a:r>
              <a:rPr lang="en-US" sz="1600" dirty="0" err="1">
                <a:latin typeface="Arial" pitchFamily="34" charset="0"/>
              </a:rPr>
              <a:t>myItems</a:t>
            </a:r>
            <a:r>
              <a:rPr lang="en-US" sz="1600" dirty="0">
                <a:latin typeface="Arial" pitchFamily="34" charset="0"/>
              </a:rPr>
              <a:t>;</a:t>
            </a:r>
          </a:p>
          <a:p>
            <a:pPr marL="457200" indent="-457200" eaLnBrk="1" hangingPunct="1">
              <a:lnSpc>
                <a:spcPct val="90000"/>
              </a:lnSpc>
              <a:buFont typeface="Wingdings" pitchFamily="2" charset="2"/>
              <a:buNone/>
              <a:tabLst>
                <a:tab pos="457200" algn="l"/>
                <a:tab pos="914400" algn="l"/>
                <a:tab pos="1371600" algn="l"/>
              </a:tabLst>
            </a:pPr>
            <a:r>
              <a:rPr lang="en-US" sz="1600" dirty="0">
                <a:latin typeface="Arial" pitchFamily="34" charset="0"/>
              </a:rPr>
              <a:t>	}</a:t>
            </a:r>
          </a:p>
          <a:p>
            <a:pPr marL="457200" indent="-457200" eaLnBrk="1" hangingPunct="1">
              <a:lnSpc>
                <a:spcPct val="90000"/>
              </a:lnSpc>
              <a:buFont typeface="Wingdings" pitchFamily="2" charset="2"/>
              <a:buNone/>
              <a:tabLst>
                <a:tab pos="457200" algn="l"/>
                <a:tab pos="914400" algn="l"/>
                <a:tab pos="1371600" algn="l"/>
              </a:tabLst>
            </a:pPr>
            <a:r>
              <a:rPr lang="en-US" sz="1600" dirty="0">
                <a:latin typeface="Arial" pitchFamily="34" charset="0"/>
              </a:rPr>
              <a:t>} //end class </a:t>
            </a:r>
            <a:r>
              <a:rPr lang="en-US" sz="1600" dirty="0" err="1">
                <a:latin typeface="Arial" pitchFamily="34" charset="0"/>
              </a:rPr>
              <a:t>ConsumerClass</a:t>
            </a:r>
            <a:endParaRPr lang="en-US" sz="1600" dirty="0">
              <a:latin typeface="Arial" pitchFamily="34" charset="0"/>
            </a:endParaRPr>
          </a:p>
        </p:txBody>
      </p:sp>
      <p:cxnSp>
        <p:nvCxnSpPr>
          <p:cNvPr id="9221" name="Straight Arrow Connector 4"/>
          <p:cNvCxnSpPr>
            <a:cxnSpLocks noChangeShapeType="1"/>
          </p:cNvCxnSpPr>
          <p:nvPr/>
        </p:nvCxnSpPr>
        <p:spPr bwMode="auto">
          <a:xfrm rot="16200000" flipH="1">
            <a:off x="2209800" y="3429000"/>
            <a:ext cx="533400" cy="228600"/>
          </a:xfrm>
          <a:prstGeom prst="straightConnector1">
            <a:avLst/>
          </a:prstGeom>
          <a:noFill/>
          <a:ln w="9525" algn="ctr">
            <a:solidFill>
              <a:schemeClr val="tx1"/>
            </a:solidFill>
            <a:prstDash val="dash"/>
            <a:round/>
            <a:headEnd/>
            <a:tailEnd type="arrow" w="med" len="med"/>
          </a:ln>
        </p:spPr>
      </p:cxnSp>
      <p:sp>
        <p:nvSpPr>
          <p:cNvPr id="6" name="Rounded Rectangular Callout 5"/>
          <p:cNvSpPr/>
          <p:nvPr/>
        </p:nvSpPr>
        <p:spPr bwMode="auto">
          <a:xfrm>
            <a:off x="5181600" y="3698747"/>
            <a:ext cx="1752600" cy="457200"/>
          </a:xfrm>
          <a:prstGeom prst="wedgeRoundRectCallout">
            <a:avLst>
              <a:gd name="adj1" fmla="val -80497"/>
              <a:gd name="adj2" fmla="val 57166"/>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Shared variable</a:t>
            </a:r>
          </a:p>
        </p:txBody>
      </p:sp>
      <p:sp>
        <p:nvSpPr>
          <p:cNvPr id="7" name="Rounded Rectangular Callout 6"/>
          <p:cNvSpPr/>
          <p:nvPr/>
        </p:nvSpPr>
        <p:spPr bwMode="auto">
          <a:xfrm>
            <a:off x="3200400" y="3170746"/>
            <a:ext cx="2362200" cy="393192"/>
          </a:xfrm>
          <a:prstGeom prst="wedgeRoundRectCallout">
            <a:avLst>
              <a:gd name="adj1" fmla="val -42771"/>
              <a:gd name="adj2" fmla="val -270628"/>
              <a:gd name="adj3" fmla="val 1666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No parameter allowed</a:t>
            </a:r>
          </a:p>
        </p:txBody>
      </p:sp>
    </p:spTree>
    <p:extLst>
      <p:ext uri="{BB962C8B-B14F-4D97-AF65-F5344CB8AC3E}">
        <p14:creationId xmlns:p14="http://schemas.microsoft.com/office/powerpoint/2010/main" val="145386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3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4250"/>
                            </p:stCondLst>
                            <p:childTnLst>
                              <p:par>
                                <p:cTn id="11" presetID="42" presetClass="entr" presetSubtype="0" fill="hold" grpId="0" nodeType="afterEffect">
                                  <p:stCondLst>
                                    <p:cond delay="325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p:spPr>
        <p:txBody>
          <a:bodyPr/>
          <a:lstStyle/>
          <a:p>
            <a:fld id="{1467DB17-34C6-41ED-A268-07A83A38546F}" type="slidenum">
              <a:rPr lang="en-US" smtClean="0"/>
              <a:pPr/>
              <a:t>191</a:t>
            </a:fld>
            <a:endParaRPr lang="en-US"/>
          </a:p>
        </p:txBody>
      </p:sp>
      <p:sp>
        <p:nvSpPr>
          <p:cNvPr id="10243" name="Rectangle 2"/>
          <p:cNvSpPr>
            <a:spLocks noGrp="1" noChangeArrowheads="1"/>
          </p:cNvSpPr>
          <p:nvPr>
            <p:ph type="title"/>
          </p:nvPr>
        </p:nvSpPr>
        <p:spPr/>
        <p:txBody>
          <a:bodyPr/>
          <a:lstStyle/>
          <a:p>
            <a:pPr eaLnBrk="1" hangingPunct="1"/>
            <a:r>
              <a:rPr lang="en-US"/>
              <a:t>Items are Not Synchronized At All</a:t>
            </a:r>
          </a:p>
        </p:txBody>
      </p:sp>
      <p:sp>
        <p:nvSpPr>
          <p:cNvPr id="10244" name="Rectangle 3"/>
          <p:cNvSpPr>
            <a:spLocks noGrp="1" noChangeArrowheads="1"/>
          </p:cNvSpPr>
          <p:nvPr>
            <p:ph type="body" idx="1"/>
          </p:nvPr>
        </p:nvSpPr>
        <p:spPr>
          <a:xfrm>
            <a:off x="1828800" y="990600"/>
            <a:ext cx="2971800" cy="5715000"/>
          </a:xfrm>
        </p:spPr>
        <p:txBody>
          <a:bodyPr/>
          <a:lstStyle/>
          <a:p>
            <a:pPr eaLnBrk="1" hangingPunct="1">
              <a:lnSpc>
                <a:spcPct val="90000"/>
              </a:lnSpc>
              <a:buFont typeface="Wingdings" pitchFamily="2" charset="2"/>
              <a:buNone/>
            </a:pPr>
            <a:r>
              <a:rPr lang="en-US" sz="1600" dirty="0">
                <a:latin typeface="Arial" pitchFamily="34" charset="0"/>
              </a:rPr>
              <a:t>main thread completed</a:t>
            </a:r>
          </a:p>
          <a:p>
            <a:pPr eaLnBrk="1" hangingPunct="1">
              <a:lnSpc>
                <a:spcPct val="90000"/>
              </a:lnSpc>
              <a:buFont typeface="Wingdings" pitchFamily="2" charset="2"/>
              <a:buNone/>
            </a:pPr>
            <a:r>
              <a:rPr lang="en-US" sz="1600" dirty="0">
                <a:latin typeface="Arial" pitchFamily="34" charset="0"/>
              </a:rPr>
              <a:t>Producer0 items=1</a:t>
            </a:r>
          </a:p>
          <a:p>
            <a:pPr eaLnBrk="1" hangingPunct="1">
              <a:lnSpc>
                <a:spcPct val="90000"/>
              </a:lnSpc>
              <a:buFont typeface="Wingdings" pitchFamily="2" charset="2"/>
              <a:buNone/>
            </a:pPr>
            <a:r>
              <a:rPr lang="en-US" sz="1600" dirty="0">
                <a:latin typeface="Arial" pitchFamily="34" charset="0"/>
              </a:rPr>
              <a:t>Producer1 items=2</a:t>
            </a:r>
          </a:p>
          <a:p>
            <a:pPr eaLnBrk="1" hangingPunct="1">
              <a:lnSpc>
                <a:spcPct val="90000"/>
              </a:lnSpc>
              <a:buFont typeface="Wingdings" pitchFamily="2" charset="2"/>
              <a:buNone/>
            </a:pPr>
            <a:r>
              <a:rPr lang="en-US" sz="1600" dirty="0">
                <a:latin typeface="Arial" pitchFamily="34" charset="0"/>
              </a:rPr>
              <a:t>Producer0 items=3</a:t>
            </a:r>
          </a:p>
          <a:p>
            <a:pPr eaLnBrk="1" hangingPunct="1">
              <a:lnSpc>
                <a:spcPct val="90000"/>
              </a:lnSpc>
              <a:buFont typeface="Wingdings" pitchFamily="2" charset="2"/>
              <a:buNone/>
            </a:pPr>
            <a:r>
              <a:rPr lang="en-US" sz="1600" dirty="0">
                <a:latin typeface="Arial" pitchFamily="34" charset="0"/>
              </a:rPr>
              <a:t>Producer1 items=4</a:t>
            </a:r>
          </a:p>
          <a:p>
            <a:pPr eaLnBrk="1" hangingPunct="1">
              <a:lnSpc>
                <a:spcPct val="90000"/>
              </a:lnSpc>
              <a:buFont typeface="Wingdings" pitchFamily="2" charset="2"/>
              <a:buNone/>
            </a:pPr>
            <a:r>
              <a:rPr lang="en-US" sz="1600" dirty="0">
                <a:latin typeface="Arial" pitchFamily="34" charset="0"/>
              </a:rPr>
              <a:t>    Consumer0 items=4</a:t>
            </a:r>
          </a:p>
          <a:p>
            <a:pPr eaLnBrk="1" hangingPunct="1">
              <a:lnSpc>
                <a:spcPct val="90000"/>
              </a:lnSpc>
              <a:buFont typeface="Wingdings" pitchFamily="2" charset="2"/>
              <a:buNone/>
            </a:pPr>
            <a:r>
              <a:rPr lang="en-US" sz="1600" dirty="0">
                <a:latin typeface="Arial" pitchFamily="34" charset="0"/>
              </a:rPr>
              <a:t>    Consumer1 items=3</a:t>
            </a:r>
          </a:p>
          <a:p>
            <a:pPr eaLnBrk="1" hangingPunct="1">
              <a:lnSpc>
                <a:spcPct val="90000"/>
              </a:lnSpc>
              <a:buFont typeface="Wingdings" pitchFamily="2" charset="2"/>
              <a:buNone/>
            </a:pPr>
            <a:r>
              <a:rPr lang="en-US" sz="1600" dirty="0">
                <a:latin typeface="Arial" pitchFamily="34" charset="0"/>
              </a:rPr>
              <a:t>Producer0 items=3</a:t>
            </a:r>
          </a:p>
          <a:p>
            <a:pPr eaLnBrk="1" hangingPunct="1">
              <a:lnSpc>
                <a:spcPct val="90000"/>
              </a:lnSpc>
              <a:buFont typeface="Wingdings" pitchFamily="2" charset="2"/>
              <a:buNone/>
            </a:pPr>
            <a:r>
              <a:rPr lang="en-US" sz="1600" dirty="0">
                <a:latin typeface="Arial" pitchFamily="34" charset="0"/>
              </a:rPr>
              <a:t>Producer1 items=4</a:t>
            </a:r>
          </a:p>
          <a:p>
            <a:pPr eaLnBrk="1" hangingPunct="1">
              <a:lnSpc>
                <a:spcPct val="90000"/>
              </a:lnSpc>
              <a:buFont typeface="Wingdings" pitchFamily="2" charset="2"/>
              <a:buNone/>
            </a:pPr>
            <a:r>
              <a:rPr lang="en-US" sz="1600" dirty="0">
                <a:latin typeface="Arial" pitchFamily="34" charset="0"/>
              </a:rPr>
              <a:t>Producer0 items=5</a:t>
            </a:r>
          </a:p>
          <a:p>
            <a:pPr eaLnBrk="1" hangingPunct="1">
              <a:lnSpc>
                <a:spcPct val="90000"/>
              </a:lnSpc>
              <a:buFont typeface="Wingdings" pitchFamily="2" charset="2"/>
              <a:buNone/>
            </a:pPr>
            <a:r>
              <a:rPr lang="en-US" sz="1600" dirty="0">
                <a:latin typeface="Arial" pitchFamily="34" charset="0"/>
              </a:rPr>
              <a:t>Producer1 items=6</a:t>
            </a:r>
          </a:p>
          <a:p>
            <a:pPr eaLnBrk="1" hangingPunct="1">
              <a:lnSpc>
                <a:spcPct val="90000"/>
              </a:lnSpc>
              <a:buFont typeface="Wingdings" pitchFamily="2" charset="2"/>
              <a:buNone/>
            </a:pPr>
            <a:r>
              <a:rPr lang="en-US" sz="1600" dirty="0">
                <a:latin typeface="Arial" pitchFamily="34" charset="0"/>
              </a:rPr>
              <a:t>    Consumer0 items=6</a:t>
            </a:r>
          </a:p>
          <a:p>
            <a:pPr eaLnBrk="1" hangingPunct="1">
              <a:lnSpc>
                <a:spcPct val="90000"/>
              </a:lnSpc>
              <a:buFont typeface="Wingdings" pitchFamily="2" charset="2"/>
              <a:buNone/>
            </a:pPr>
            <a:r>
              <a:rPr lang="en-US" sz="1600" dirty="0">
                <a:latin typeface="Arial" pitchFamily="34" charset="0"/>
              </a:rPr>
              <a:t>    Consumer1 items=5</a:t>
            </a:r>
          </a:p>
          <a:p>
            <a:pPr eaLnBrk="1" hangingPunct="1">
              <a:lnSpc>
                <a:spcPct val="90000"/>
              </a:lnSpc>
              <a:buFont typeface="Wingdings" pitchFamily="2" charset="2"/>
              <a:buNone/>
            </a:pPr>
            <a:r>
              <a:rPr lang="en-US" sz="1600" dirty="0">
                <a:latin typeface="Arial" pitchFamily="34" charset="0"/>
              </a:rPr>
              <a:t>    Consumer0 items=4</a:t>
            </a:r>
          </a:p>
          <a:p>
            <a:pPr eaLnBrk="1" hangingPunct="1">
              <a:lnSpc>
                <a:spcPct val="90000"/>
              </a:lnSpc>
              <a:buFont typeface="Wingdings" pitchFamily="2" charset="2"/>
              <a:buNone/>
            </a:pPr>
            <a:r>
              <a:rPr lang="en-US" sz="1600" dirty="0">
                <a:latin typeface="Arial" pitchFamily="34" charset="0"/>
              </a:rPr>
              <a:t>    Consumer1 items=3</a:t>
            </a:r>
          </a:p>
          <a:p>
            <a:pPr eaLnBrk="1" hangingPunct="1">
              <a:lnSpc>
                <a:spcPct val="90000"/>
              </a:lnSpc>
              <a:buFont typeface="Wingdings" pitchFamily="2" charset="2"/>
              <a:buNone/>
            </a:pPr>
            <a:r>
              <a:rPr lang="en-US" sz="1600" dirty="0">
                <a:latin typeface="Arial" pitchFamily="34" charset="0"/>
              </a:rPr>
              <a:t>Producer0 items=6</a:t>
            </a:r>
          </a:p>
          <a:p>
            <a:pPr eaLnBrk="1" hangingPunct="1">
              <a:lnSpc>
                <a:spcPct val="90000"/>
              </a:lnSpc>
              <a:buFont typeface="Wingdings" pitchFamily="2" charset="2"/>
              <a:buNone/>
            </a:pPr>
            <a:r>
              <a:rPr lang="en-US" sz="1600" dirty="0">
                <a:solidFill>
                  <a:srgbClr val="0000FF"/>
                </a:solidFill>
                <a:latin typeface="Arial" pitchFamily="34" charset="0"/>
              </a:rPr>
              <a:t>Producer1 items=7</a:t>
            </a:r>
          </a:p>
          <a:p>
            <a:pPr eaLnBrk="1" hangingPunct="1">
              <a:lnSpc>
                <a:spcPct val="90000"/>
              </a:lnSpc>
              <a:buFont typeface="Wingdings" pitchFamily="2" charset="2"/>
              <a:buNone/>
            </a:pPr>
            <a:r>
              <a:rPr lang="en-US" sz="1600" dirty="0">
                <a:solidFill>
                  <a:srgbClr val="990000"/>
                </a:solidFill>
                <a:latin typeface="Arial" pitchFamily="34" charset="0"/>
              </a:rPr>
              <a:t>Producer0 items=7</a:t>
            </a:r>
          </a:p>
          <a:p>
            <a:pPr eaLnBrk="1" hangingPunct="1">
              <a:lnSpc>
                <a:spcPct val="90000"/>
              </a:lnSpc>
              <a:buFont typeface="Wingdings" pitchFamily="2" charset="2"/>
              <a:buNone/>
            </a:pPr>
            <a:r>
              <a:rPr lang="en-US" sz="1600" dirty="0">
                <a:latin typeface="Arial" pitchFamily="34" charset="0"/>
              </a:rPr>
              <a:t>    Consumer0 items=7</a:t>
            </a:r>
          </a:p>
          <a:p>
            <a:pPr eaLnBrk="1" hangingPunct="1">
              <a:lnSpc>
                <a:spcPct val="90000"/>
              </a:lnSpc>
              <a:buFont typeface="Wingdings" pitchFamily="2" charset="2"/>
              <a:buNone/>
            </a:pPr>
            <a:r>
              <a:rPr lang="en-US" sz="1600" dirty="0">
                <a:latin typeface="Arial" pitchFamily="34" charset="0"/>
              </a:rPr>
              <a:t>    Consumer1 items=6</a:t>
            </a:r>
          </a:p>
          <a:p>
            <a:pPr eaLnBrk="1" hangingPunct="1">
              <a:lnSpc>
                <a:spcPct val="90000"/>
              </a:lnSpc>
              <a:buFont typeface="Wingdings" pitchFamily="2" charset="2"/>
              <a:buNone/>
            </a:pPr>
            <a:r>
              <a:rPr lang="en-US" sz="1600" dirty="0">
                <a:latin typeface="Arial" pitchFamily="34" charset="0"/>
              </a:rPr>
              <a:t>Producer1 items=8</a:t>
            </a:r>
          </a:p>
        </p:txBody>
      </p:sp>
      <p:sp>
        <p:nvSpPr>
          <p:cNvPr id="9221" name="Rectangle 4"/>
          <p:cNvSpPr>
            <a:spLocks noChangeArrowheads="1"/>
          </p:cNvSpPr>
          <p:nvPr/>
        </p:nvSpPr>
        <p:spPr bwMode="auto">
          <a:xfrm>
            <a:off x="5486400" y="990600"/>
            <a:ext cx="3276600" cy="5410200"/>
          </a:xfrm>
          <a:prstGeom prst="rect">
            <a:avLst/>
          </a:prstGeom>
          <a:noFill/>
          <a:ln w="9525" algn="ctr">
            <a:noFill/>
            <a:miter lim="800000"/>
            <a:headEnd/>
            <a:tailEnd/>
          </a:ln>
        </p:spPr>
        <p:txBody>
          <a:bodyPr/>
          <a:lstStyle/>
          <a:p>
            <a:pPr marL="342900" indent="-342900">
              <a:lnSpc>
                <a:spcPct val="90000"/>
              </a:lnSpc>
              <a:spcBef>
                <a:spcPct val="20000"/>
              </a:spcBef>
              <a:buClr>
                <a:schemeClr val="folHlink"/>
              </a:buClr>
              <a:buSzPct val="60000"/>
              <a:buFont typeface="Wingdings" pitchFamily="2" charset="2"/>
              <a:buNone/>
            </a:pPr>
            <a:r>
              <a:rPr lang="en-US" sz="1600" dirty="0">
                <a:latin typeface="Arial" pitchFamily="34" charset="0"/>
              </a:rPr>
              <a:t>Consumer0 items=8</a:t>
            </a:r>
          </a:p>
          <a:p>
            <a:pPr marL="342900" indent="-342900">
              <a:lnSpc>
                <a:spcPct val="90000"/>
              </a:lnSpc>
              <a:spcBef>
                <a:spcPct val="20000"/>
              </a:spcBef>
              <a:buClr>
                <a:schemeClr val="folHlink"/>
              </a:buClr>
              <a:buSzPct val="60000"/>
              <a:buFont typeface="Wingdings" pitchFamily="2" charset="2"/>
              <a:buNone/>
            </a:pPr>
            <a:r>
              <a:rPr lang="en-US" sz="1600" dirty="0">
                <a:latin typeface="Arial" pitchFamily="34" charset="0"/>
              </a:rPr>
              <a:t>    Consumer1 items=7</a:t>
            </a:r>
          </a:p>
          <a:p>
            <a:pPr marL="342900" indent="-342900">
              <a:lnSpc>
                <a:spcPct val="90000"/>
              </a:lnSpc>
              <a:spcBef>
                <a:spcPct val="20000"/>
              </a:spcBef>
              <a:buClr>
                <a:schemeClr val="folHlink"/>
              </a:buClr>
              <a:buSzPct val="60000"/>
              <a:buFont typeface="Wingdings" pitchFamily="2" charset="2"/>
              <a:buNone/>
            </a:pPr>
            <a:r>
              <a:rPr lang="en-US" sz="1600" dirty="0">
                <a:latin typeface="Arial" pitchFamily="34" charset="0"/>
              </a:rPr>
              <a:t>Producer0 items=6</a:t>
            </a:r>
          </a:p>
          <a:p>
            <a:pPr marL="342900" indent="-342900">
              <a:lnSpc>
                <a:spcPct val="90000"/>
              </a:lnSpc>
              <a:spcBef>
                <a:spcPct val="20000"/>
              </a:spcBef>
              <a:buClr>
                <a:schemeClr val="folHlink"/>
              </a:buClr>
              <a:buSzPct val="60000"/>
              <a:buFont typeface="Wingdings" pitchFamily="2" charset="2"/>
              <a:buNone/>
            </a:pPr>
            <a:r>
              <a:rPr lang="en-US" sz="1600" dirty="0">
                <a:solidFill>
                  <a:srgbClr val="0000FF"/>
                </a:solidFill>
                <a:latin typeface="Arial" pitchFamily="34" charset="0"/>
              </a:rPr>
              <a:t>Producer1 items=7</a:t>
            </a:r>
          </a:p>
          <a:p>
            <a:pPr marL="342900" indent="-342900">
              <a:lnSpc>
                <a:spcPct val="90000"/>
              </a:lnSpc>
              <a:spcBef>
                <a:spcPct val="20000"/>
              </a:spcBef>
              <a:buClr>
                <a:schemeClr val="folHlink"/>
              </a:buClr>
              <a:buSzPct val="60000"/>
              <a:buFont typeface="Wingdings" pitchFamily="2" charset="2"/>
              <a:buNone/>
            </a:pPr>
            <a:r>
              <a:rPr lang="en-US" sz="1600" dirty="0">
                <a:solidFill>
                  <a:srgbClr val="990000"/>
                </a:solidFill>
                <a:latin typeface="Arial" pitchFamily="34" charset="0"/>
              </a:rPr>
              <a:t>Producer0 items=7</a:t>
            </a:r>
          </a:p>
          <a:p>
            <a:pPr marL="342900" indent="-342900">
              <a:lnSpc>
                <a:spcPct val="90000"/>
              </a:lnSpc>
              <a:spcBef>
                <a:spcPct val="20000"/>
              </a:spcBef>
              <a:buClr>
                <a:schemeClr val="folHlink"/>
              </a:buClr>
              <a:buSzPct val="60000"/>
              <a:buFont typeface="Wingdings" pitchFamily="2" charset="2"/>
              <a:buNone/>
            </a:pPr>
            <a:r>
              <a:rPr lang="en-US" sz="1600" dirty="0">
                <a:latin typeface="Arial" pitchFamily="34" charset="0"/>
              </a:rPr>
              <a:t>Producer1 items=8</a:t>
            </a:r>
          </a:p>
          <a:p>
            <a:pPr marL="342900" indent="-342900">
              <a:lnSpc>
                <a:spcPct val="90000"/>
              </a:lnSpc>
              <a:spcBef>
                <a:spcPct val="20000"/>
              </a:spcBef>
              <a:buClr>
                <a:schemeClr val="folHlink"/>
              </a:buClr>
              <a:buSzPct val="60000"/>
              <a:buFont typeface="Wingdings" pitchFamily="2" charset="2"/>
              <a:buNone/>
            </a:pPr>
            <a:r>
              <a:rPr lang="en-US" sz="1600" dirty="0">
                <a:latin typeface="Arial" pitchFamily="34" charset="0"/>
              </a:rPr>
              <a:t>    Consumer0 items=8</a:t>
            </a:r>
          </a:p>
          <a:p>
            <a:pPr marL="342900" indent="-342900">
              <a:lnSpc>
                <a:spcPct val="90000"/>
              </a:lnSpc>
              <a:spcBef>
                <a:spcPct val="20000"/>
              </a:spcBef>
              <a:buClr>
                <a:schemeClr val="folHlink"/>
              </a:buClr>
              <a:buSzPct val="60000"/>
              <a:buFont typeface="Wingdings" pitchFamily="2" charset="2"/>
              <a:buNone/>
            </a:pPr>
            <a:r>
              <a:rPr lang="en-US" sz="1600" dirty="0">
                <a:latin typeface="Arial" pitchFamily="34" charset="0"/>
              </a:rPr>
              <a:t>    Consumer1 items=7</a:t>
            </a:r>
          </a:p>
          <a:p>
            <a:pPr marL="342900" indent="-342900">
              <a:lnSpc>
                <a:spcPct val="90000"/>
              </a:lnSpc>
              <a:spcBef>
                <a:spcPct val="20000"/>
              </a:spcBef>
              <a:buClr>
                <a:schemeClr val="folHlink"/>
              </a:buClr>
              <a:buSzPct val="60000"/>
              <a:buFont typeface="Wingdings" pitchFamily="2" charset="2"/>
              <a:buNone/>
            </a:pPr>
            <a:r>
              <a:rPr lang="en-US" sz="1600" dirty="0">
                <a:latin typeface="Arial" pitchFamily="34" charset="0"/>
              </a:rPr>
              <a:t>Producer0 items=8</a:t>
            </a:r>
          </a:p>
          <a:p>
            <a:pPr marL="342900" indent="-342900">
              <a:lnSpc>
                <a:spcPct val="90000"/>
              </a:lnSpc>
              <a:spcBef>
                <a:spcPct val="20000"/>
              </a:spcBef>
              <a:buClr>
                <a:schemeClr val="folHlink"/>
              </a:buClr>
              <a:buSzPct val="60000"/>
              <a:buFont typeface="Wingdings" pitchFamily="2" charset="2"/>
              <a:buNone/>
            </a:pPr>
            <a:r>
              <a:rPr lang="en-US" sz="1600" dirty="0">
                <a:solidFill>
                  <a:srgbClr val="0000FF"/>
                </a:solidFill>
                <a:latin typeface="Arial" pitchFamily="34" charset="0"/>
              </a:rPr>
              <a:t>Producer1 items=9</a:t>
            </a:r>
          </a:p>
          <a:p>
            <a:pPr marL="342900" indent="-342900">
              <a:lnSpc>
                <a:spcPct val="90000"/>
              </a:lnSpc>
              <a:spcBef>
                <a:spcPct val="20000"/>
              </a:spcBef>
              <a:buClr>
                <a:schemeClr val="folHlink"/>
              </a:buClr>
              <a:buSzPct val="60000"/>
              <a:buFont typeface="Wingdings" pitchFamily="2" charset="2"/>
              <a:buNone/>
            </a:pPr>
            <a:r>
              <a:rPr lang="en-US" sz="1600" dirty="0">
                <a:solidFill>
                  <a:srgbClr val="990000"/>
                </a:solidFill>
                <a:latin typeface="Arial" pitchFamily="34" charset="0"/>
              </a:rPr>
              <a:t>Producer0 items=9</a:t>
            </a:r>
          </a:p>
          <a:p>
            <a:pPr marL="342900" indent="-342900">
              <a:lnSpc>
                <a:spcPct val="90000"/>
              </a:lnSpc>
              <a:spcBef>
                <a:spcPct val="20000"/>
              </a:spcBef>
              <a:buClr>
                <a:schemeClr val="folHlink"/>
              </a:buClr>
              <a:buSzPct val="60000"/>
              <a:buFont typeface="Wingdings" pitchFamily="2" charset="2"/>
              <a:buNone/>
            </a:pPr>
            <a:r>
              <a:rPr lang="en-US" sz="1600" dirty="0">
                <a:latin typeface="Arial" pitchFamily="34" charset="0"/>
              </a:rPr>
              <a:t>    Consumer0 items=9</a:t>
            </a:r>
          </a:p>
          <a:p>
            <a:pPr marL="342900" indent="-342900">
              <a:lnSpc>
                <a:spcPct val="90000"/>
              </a:lnSpc>
              <a:spcBef>
                <a:spcPct val="20000"/>
              </a:spcBef>
              <a:buClr>
                <a:schemeClr val="folHlink"/>
              </a:buClr>
              <a:buSzPct val="60000"/>
              <a:buFont typeface="Wingdings" pitchFamily="2" charset="2"/>
              <a:buNone/>
            </a:pPr>
            <a:r>
              <a:rPr lang="en-US" sz="1600" dirty="0">
                <a:latin typeface="Arial" pitchFamily="34" charset="0"/>
              </a:rPr>
              <a:t>    Consumer1 items=8</a:t>
            </a:r>
          </a:p>
          <a:p>
            <a:pPr marL="342900" indent="-342900">
              <a:lnSpc>
                <a:spcPct val="90000"/>
              </a:lnSpc>
              <a:spcBef>
                <a:spcPct val="20000"/>
              </a:spcBef>
              <a:buClr>
                <a:schemeClr val="folHlink"/>
              </a:buClr>
              <a:buSzPct val="60000"/>
              <a:buFont typeface="Wingdings" pitchFamily="2" charset="2"/>
              <a:buNone/>
            </a:pPr>
            <a:r>
              <a:rPr lang="en-US" sz="1600" dirty="0">
                <a:latin typeface="Arial" pitchFamily="34" charset="0"/>
              </a:rPr>
              <a:t>Producer1 items=10</a:t>
            </a:r>
          </a:p>
          <a:p>
            <a:pPr marL="342900" indent="-342900">
              <a:lnSpc>
                <a:spcPct val="90000"/>
              </a:lnSpc>
              <a:spcBef>
                <a:spcPct val="20000"/>
              </a:spcBef>
              <a:buClr>
                <a:schemeClr val="folHlink"/>
              </a:buClr>
              <a:buSzPct val="60000"/>
              <a:buFont typeface="Wingdings" pitchFamily="2" charset="2"/>
              <a:buNone/>
            </a:pPr>
            <a:r>
              <a:rPr lang="en-US" sz="1600" dirty="0">
                <a:latin typeface="Arial" pitchFamily="34" charset="0"/>
              </a:rPr>
              <a:t>    </a:t>
            </a:r>
            <a:r>
              <a:rPr lang="en-US" sz="1600" dirty="0">
                <a:solidFill>
                  <a:srgbClr val="0000FF"/>
                </a:solidFill>
                <a:latin typeface="Arial" pitchFamily="34" charset="0"/>
              </a:rPr>
              <a:t>Consumer0 items=10</a:t>
            </a:r>
          </a:p>
          <a:p>
            <a:pPr marL="342900" indent="-342900">
              <a:lnSpc>
                <a:spcPct val="90000"/>
              </a:lnSpc>
              <a:spcBef>
                <a:spcPct val="20000"/>
              </a:spcBef>
              <a:buClr>
                <a:schemeClr val="folHlink"/>
              </a:buClr>
              <a:buSzPct val="60000"/>
              <a:buFont typeface="Wingdings" pitchFamily="2" charset="2"/>
              <a:buNone/>
            </a:pPr>
            <a:r>
              <a:rPr lang="en-US" sz="1600" dirty="0">
                <a:solidFill>
                  <a:srgbClr val="990000"/>
                </a:solidFill>
                <a:latin typeface="Arial" pitchFamily="34" charset="0"/>
              </a:rPr>
              <a:t>    Consumer1 items=10</a:t>
            </a:r>
          </a:p>
          <a:p>
            <a:pPr marL="342900" indent="-342900">
              <a:lnSpc>
                <a:spcPct val="90000"/>
              </a:lnSpc>
              <a:spcBef>
                <a:spcPct val="20000"/>
              </a:spcBef>
              <a:buClr>
                <a:schemeClr val="folHlink"/>
              </a:buClr>
              <a:buSzPct val="60000"/>
              <a:buFont typeface="Wingdings" pitchFamily="2" charset="2"/>
              <a:buNone/>
            </a:pPr>
            <a:r>
              <a:rPr lang="en-US" sz="1600" dirty="0">
                <a:latin typeface="Arial" pitchFamily="34" charset="0"/>
              </a:rPr>
              <a:t>    Consumer0 items=9</a:t>
            </a:r>
          </a:p>
          <a:p>
            <a:pPr marL="342900" indent="-342900">
              <a:lnSpc>
                <a:spcPct val="90000"/>
              </a:lnSpc>
              <a:spcBef>
                <a:spcPct val="20000"/>
              </a:spcBef>
              <a:buClr>
                <a:schemeClr val="folHlink"/>
              </a:buClr>
              <a:buSzPct val="60000"/>
              <a:buFont typeface="Wingdings" pitchFamily="2" charset="2"/>
              <a:buNone/>
            </a:pPr>
            <a:r>
              <a:rPr lang="en-US" sz="1600" dirty="0">
                <a:latin typeface="Arial" pitchFamily="34" charset="0"/>
              </a:rPr>
              <a:t>    Consumer1 items=8</a:t>
            </a:r>
          </a:p>
          <a:p>
            <a:pPr marL="342900" indent="-342900">
              <a:lnSpc>
                <a:spcPct val="90000"/>
              </a:lnSpc>
              <a:spcBef>
                <a:spcPct val="20000"/>
              </a:spcBef>
              <a:buClr>
                <a:schemeClr val="folHlink"/>
              </a:buClr>
              <a:buSzPct val="60000"/>
              <a:buFont typeface="Wingdings" pitchFamily="2" charset="2"/>
              <a:buNone/>
            </a:pPr>
            <a:r>
              <a:rPr lang="en-US" sz="1600" dirty="0">
                <a:latin typeface="Arial" pitchFamily="34" charset="0"/>
              </a:rPr>
              <a:t>    Consumer0 items=7</a:t>
            </a:r>
          </a:p>
          <a:p>
            <a:pPr marL="342900" indent="-342900">
              <a:lnSpc>
                <a:spcPct val="90000"/>
              </a:lnSpc>
              <a:spcBef>
                <a:spcPct val="20000"/>
              </a:spcBef>
              <a:buClr>
                <a:schemeClr val="folHlink"/>
              </a:buClr>
              <a:buSzPct val="60000"/>
              <a:buFont typeface="Wingdings" pitchFamily="2" charset="2"/>
              <a:buNone/>
            </a:pPr>
            <a:r>
              <a:rPr lang="en-US" sz="1600" dirty="0">
                <a:solidFill>
                  <a:schemeClr val="tx2"/>
                </a:solidFill>
                <a:latin typeface="Arial" pitchFamily="34" charset="0"/>
              </a:rPr>
              <a:t>    </a:t>
            </a:r>
            <a:r>
              <a:rPr lang="en-US" sz="1600" dirty="0">
                <a:latin typeface="Arial" pitchFamily="34" charset="0"/>
              </a:rPr>
              <a:t>Consumer1 items=6</a:t>
            </a:r>
          </a:p>
          <a:p>
            <a:pPr marL="342900" indent="-342900">
              <a:lnSpc>
                <a:spcPct val="90000"/>
              </a:lnSpc>
              <a:spcBef>
                <a:spcPct val="20000"/>
              </a:spcBef>
              <a:buClr>
                <a:schemeClr val="folHlink"/>
              </a:buClr>
              <a:buSzPct val="60000"/>
              <a:buFont typeface="Wingdings" pitchFamily="2" charset="2"/>
              <a:buNone/>
            </a:pPr>
            <a:r>
              <a:rPr lang="en-US" sz="1600" dirty="0">
                <a:latin typeface="Arial" pitchFamily="34" charset="0"/>
              </a:rPr>
              <a:t>Press any key to continue . . .</a:t>
            </a:r>
          </a:p>
        </p:txBody>
      </p:sp>
    </p:spTree>
    <p:extLst>
      <p:ext uri="{BB962C8B-B14F-4D97-AF65-F5344CB8AC3E}">
        <p14:creationId xmlns:p14="http://schemas.microsoft.com/office/powerpoint/2010/main" val="30535911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221"/>
                                        </p:tgtEl>
                                        <p:attrNameLst>
                                          <p:attrName>style.visibility</p:attrName>
                                        </p:attrNameLst>
                                      </p:cBhvr>
                                      <p:to>
                                        <p:strVal val="visible"/>
                                      </p:to>
                                    </p:set>
                                    <p:animEffect transition="in" filter="wipe(up)">
                                      <p:cBhvr>
                                        <p:cTn id="7"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p:spPr>
        <p:txBody>
          <a:bodyPr/>
          <a:lstStyle/>
          <a:p>
            <a:fld id="{D31F78D0-B035-4333-AC7E-B738875F73C0}" type="slidenum">
              <a:rPr lang="en-US" smtClean="0"/>
              <a:pPr/>
              <a:t>192</a:t>
            </a:fld>
            <a:endParaRPr lang="en-US"/>
          </a:p>
        </p:txBody>
      </p:sp>
      <p:sp>
        <p:nvSpPr>
          <p:cNvPr id="11267" name="Rectangle 2"/>
          <p:cNvSpPr>
            <a:spLocks noGrp="1" noChangeArrowheads="1"/>
          </p:cNvSpPr>
          <p:nvPr>
            <p:ph type="title"/>
          </p:nvPr>
        </p:nvSpPr>
        <p:spPr/>
        <p:txBody>
          <a:bodyPr/>
          <a:lstStyle/>
          <a:p>
            <a:pPr eaLnBrk="1" hangingPunct="1"/>
            <a:r>
              <a:rPr lang="en-US"/>
              <a:t>Example 2: Adding up 100 numbers</a:t>
            </a:r>
          </a:p>
        </p:txBody>
      </p:sp>
      <p:grpSp>
        <p:nvGrpSpPr>
          <p:cNvPr id="11268" name="Group 39"/>
          <p:cNvGrpSpPr>
            <a:grpSpLocks/>
          </p:cNvGrpSpPr>
          <p:nvPr/>
        </p:nvGrpSpPr>
        <p:grpSpPr bwMode="auto">
          <a:xfrm>
            <a:off x="2905353" y="1116132"/>
            <a:ext cx="2641735" cy="1017468"/>
            <a:chOff x="774" y="771"/>
            <a:chExt cx="1293" cy="498"/>
          </a:xfrm>
        </p:grpSpPr>
        <p:sp>
          <p:nvSpPr>
            <p:cNvPr id="11271" name="Text Box 35"/>
            <p:cNvSpPr txBox="1">
              <a:spLocks noChangeArrowheads="1"/>
            </p:cNvSpPr>
            <p:nvPr/>
          </p:nvSpPr>
          <p:spPr bwMode="auto">
            <a:xfrm>
              <a:off x="774" y="914"/>
              <a:ext cx="1293" cy="226"/>
            </a:xfrm>
            <a:prstGeom prst="rect">
              <a:avLst/>
            </a:prstGeom>
            <a:noFill/>
            <a:ln w="9525">
              <a:noFill/>
              <a:miter lim="800000"/>
              <a:headEnd/>
              <a:tailEnd/>
            </a:ln>
          </p:spPr>
          <p:txBody>
            <a:bodyPr wrap="none">
              <a:spAutoFit/>
            </a:bodyPr>
            <a:lstStyle/>
            <a:p>
              <a:r>
                <a:rPr lang="en-US" sz="2400" dirty="0"/>
                <a:t>Sum =       </a:t>
              </a:r>
              <a:r>
                <a:rPr lang="en-US" sz="2400" dirty="0">
                  <a:sym typeface="Symbol" pitchFamily="18" charset="2"/>
                </a:rPr>
                <a:t>i = </a:t>
              </a:r>
              <a:r>
                <a:rPr lang="en-US" sz="2400" b="1" dirty="0">
                  <a:solidFill>
                    <a:srgbClr val="008000"/>
                  </a:solidFill>
                  <a:sym typeface="Symbol" pitchFamily="18" charset="2"/>
                </a:rPr>
                <a:t>5050</a:t>
              </a:r>
            </a:p>
          </p:txBody>
        </p:sp>
        <p:sp>
          <p:nvSpPr>
            <p:cNvPr id="11272" name="Rectangle 36"/>
            <p:cNvSpPr>
              <a:spLocks noChangeArrowheads="1"/>
            </p:cNvSpPr>
            <p:nvPr/>
          </p:nvSpPr>
          <p:spPr bwMode="auto">
            <a:xfrm>
              <a:off x="1223" y="840"/>
              <a:ext cx="239" cy="346"/>
            </a:xfrm>
            <a:prstGeom prst="rect">
              <a:avLst/>
            </a:prstGeom>
            <a:noFill/>
            <a:ln w="9525">
              <a:noFill/>
              <a:miter lim="800000"/>
              <a:headEnd/>
              <a:tailEnd/>
            </a:ln>
          </p:spPr>
          <p:txBody>
            <a:bodyPr wrap="none">
              <a:spAutoFit/>
            </a:bodyPr>
            <a:lstStyle/>
            <a:p>
              <a:r>
                <a:rPr lang="en-US" sz="4000" dirty="0">
                  <a:sym typeface="Symbol" pitchFamily="18" charset="2"/>
                </a:rPr>
                <a:t></a:t>
              </a:r>
            </a:p>
          </p:txBody>
        </p:sp>
        <p:sp>
          <p:nvSpPr>
            <p:cNvPr id="11273" name="Text Box 37"/>
            <p:cNvSpPr txBox="1">
              <a:spLocks noChangeArrowheads="1"/>
            </p:cNvSpPr>
            <p:nvPr/>
          </p:nvSpPr>
          <p:spPr bwMode="auto">
            <a:xfrm>
              <a:off x="1236" y="1088"/>
              <a:ext cx="242" cy="181"/>
            </a:xfrm>
            <a:prstGeom prst="rect">
              <a:avLst/>
            </a:prstGeom>
            <a:noFill/>
            <a:ln w="9525">
              <a:noFill/>
              <a:miter lim="800000"/>
              <a:headEnd/>
              <a:tailEnd/>
            </a:ln>
          </p:spPr>
          <p:txBody>
            <a:bodyPr wrap="none">
              <a:spAutoFit/>
            </a:bodyPr>
            <a:lstStyle/>
            <a:p>
              <a:r>
                <a:rPr lang="en-US" dirty="0"/>
                <a:t>i=1</a:t>
              </a:r>
            </a:p>
          </p:txBody>
        </p:sp>
        <p:sp>
          <p:nvSpPr>
            <p:cNvPr id="11274" name="Text Box 38"/>
            <p:cNvSpPr txBox="1">
              <a:spLocks noChangeArrowheads="1"/>
            </p:cNvSpPr>
            <p:nvPr/>
          </p:nvSpPr>
          <p:spPr bwMode="auto">
            <a:xfrm>
              <a:off x="1218" y="771"/>
              <a:ext cx="260" cy="181"/>
            </a:xfrm>
            <a:prstGeom prst="rect">
              <a:avLst/>
            </a:prstGeom>
            <a:noFill/>
            <a:ln w="9525">
              <a:noFill/>
              <a:miter lim="800000"/>
              <a:headEnd/>
              <a:tailEnd/>
            </a:ln>
          </p:spPr>
          <p:txBody>
            <a:bodyPr wrap="none">
              <a:spAutoFit/>
            </a:bodyPr>
            <a:lstStyle/>
            <a:p>
              <a:r>
                <a:rPr lang="en-US" dirty="0"/>
                <a:t>100</a:t>
              </a:r>
            </a:p>
          </p:txBody>
        </p:sp>
      </p:grpSp>
      <p:sp>
        <p:nvSpPr>
          <p:cNvPr id="11269" name="Text Box 40"/>
          <p:cNvSpPr txBox="1">
            <a:spLocks noChangeArrowheads="1"/>
          </p:cNvSpPr>
          <p:nvPr/>
        </p:nvSpPr>
        <p:spPr bwMode="auto">
          <a:xfrm>
            <a:off x="1027449" y="1394750"/>
            <a:ext cx="1639551" cy="461665"/>
          </a:xfrm>
          <a:prstGeom prst="rect">
            <a:avLst/>
          </a:prstGeom>
          <a:noFill/>
          <a:ln w="9525">
            <a:noFill/>
            <a:miter lim="800000"/>
            <a:headEnd/>
            <a:tailEnd/>
          </a:ln>
        </p:spPr>
        <p:txBody>
          <a:bodyPr wrap="none">
            <a:spAutoFit/>
          </a:bodyPr>
          <a:lstStyle/>
          <a:p>
            <a:r>
              <a:rPr lang="en-US" sz="2400" dirty="0"/>
              <a:t>To compute</a:t>
            </a:r>
          </a:p>
        </p:txBody>
      </p:sp>
      <p:sp>
        <p:nvSpPr>
          <p:cNvPr id="269353" name="Text Box 41"/>
          <p:cNvSpPr txBox="1">
            <a:spLocks noChangeArrowheads="1"/>
          </p:cNvSpPr>
          <p:nvPr/>
        </p:nvSpPr>
        <p:spPr bwMode="auto">
          <a:xfrm>
            <a:off x="593725" y="2286000"/>
            <a:ext cx="8245475" cy="4362450"/>
          </a:xfrm>
          <a:prstGeom prst="rect">
            <a:avLst/>
          </a:prstGeom>
          <a:noFill/>
          <a:ln w="9525">
            <a:noFill/>
            <a:miter lim="800000"/>
            <a:headEnd/>
            <a:tailEnd/>
          </a:ln>
        </p:spPr>
        <p:txBody>
          <a:bodyPr>
            <a:spAutoFit/>
          </a:bodyPr>
          <a:lstStyle/>
          <a:p>
            <a:pPr marL="342900" indent="-342900">
              <a:buFontTx/>
              <a:buAutoNum type="arabicPeriod"/>
            </a:pPr>
            <a:r>
              <a:rPr lang="en-US" sz="2800" dirty="0"/>
              <a:t>Declare an array for 100 numbers;</a:t>
            </a:r>
          </a:p>
          <a:p>
            <a:pPr marL="342900" indent="-342900">
              <a:buFontTx/>
              <a:buAutoNum type="arabicPeriod"/>
            </a:pPr>
            <a:r>
              <a:rPr lang="en-US" sz="2800" dirty="0"/>
              <a:t>Initialize the array to 1, 2, 3, …, 100;</a:t>
            </a:r>
          </a:p>
          <a:p>
            <a:pPr marL="342900" indent="-342900">
              <a:buFontTx/>
              <a:buAutoNum type="arabicPeriod"/>
            </a:pPr>
            <a:r>
              <a:rPr lang="en-US" sz="2800" dirty="0"/>
              <a:t>Define a </a:t>
            </a:r>
            <a:r>
              <a:rPr lang="en-US" sz="2800" i="1" dirty="0">
                <a:solidFill>
                  <a:schemeClr val="folHlink"/>
                </a:solidFill>
              </a:rPr>
              <a:t>writer</a:t>
            </a:r>
            <a:r>
              <a:rPr lang="en-US" sz="2800" dirty="0"/>
              <a:t> function that randomly swaps two numbers, start the function as thread, and let the thread run for 10 seconds;</a:t>
            </a:r>
          </a:p>
          <a:p>
            <a:pPr marL="342900" indent="-342900">
              <a:buFontTx/>
              <a:buAutoNum type="arabicPeriod"/>
            </a:pPr>
            <a:r>
              <a:rPr lang="en-US" sz="2800" dirty="0"/>
              <a:t>Define a </a:t>
            </a:r>
            <a:r>
              <a:rPr lang="en-US" sz="2800" i="1" dirty="0">
                <a:solidFill>
                  <a:schemeClr val="folHlink"/>
                </a:solidFill>
              </a:rPr>
              <a:t>reader</a:t>
            </a:r>
            <a:r>
              <a:rPr lang="en-US" sz="2800" dirty="0"/>
              <a:t> function that computes the sum of the numbers in the array, create 5 threads from this function, and let the threads run till the </a:t>
            </a:r>
            <a:r>
              <a:rPr lang="en-US" sz="2800" i="1" dirty="0">
                <a:solidFill>
                  <a:schemeClr val="folHlink"/>
                </a:solidFill>
              </a:rPr>
              <a:t>writer</a:t>
            </a:r>
            <a:r>
              <a:rPr lang="en-US" sz="2800" dirty="0"/>
              <a:t> thread terminates. The reader threads will report an error if the sum does not equal to </a:t>
            </a:r>
            <a:r>
              <a:rPr lang="en-US" sz="2800" dirty="0">
                <a:solidFill>
                  <a:srgbClr val="008000"/>
                </a:solidFill>
              </a:rPr>
              <a:t>5050</a:t>
            </a:r>
            <a:r>
              <a:rPr lang="en-US" sz="2800" dirty="0"/>
              <a:t>.</a:t>
            </a:r>
          </a:p>
        </p:txBody>
      </p:sp>
    </p:spTree>
    <p:extLst>
      <p:ext uri="{BB962C8B-B14F-4D97-AF65-F5344CB8AC3E}">
        <p14:creationId xmlns:p14="http://schemas.microsoft.com/office/powerpoint/2010/main" val="23908367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69353"/>
                                        </p:tgtEl>
                                        <p:attrNameLst>
                                          <p:attrName>style.visibility</p:attrName>
                                        </p:attrNameLst>
                                      </p:cBhvr>
                                      <p:to>
                                        <p:strVal val="visible"/>
                                      </p:to>
                                    </p:set>
                                    <p:animEffect transition="in" filter="wipe(up)">
                                      <p:cBhvr>
                                        <p:cTn id="7" dur="500"/>
                                        <p:tgtEl>
                                          <p:spTgt spid="269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53"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219200" y="76200"/>
            <a:ext cx="7848600" cy="623888"/>
          </a:xfrm>
        </p:spPr>
        <p:txBody>
          <a:bodyPr/>
          <a:lstStyle/>
          <a:p>
            <a:r>
              <a:rPr lang="en-US" dirty="0"/>
              <a:t>Structure of the Program: </a:t>
            </a:r>
            <a:r>
              <a:rPr lang="en-US" dirty="0">
                <a:solidFill>
                  <a:srgbClr val="990000"/>
                </a:solidFill>
              </a:rPr>
              <a:t>All in One Class</a:t>
            </a:r>
          </a:p>
        </p:txBody>
      </p:sp>
      <p:sp>
        <p:nvSpPr>
          <p:cNvPr id="12291" name="Slide Number Placeholder 3"/>
          <p:cNvSpPr>
            <a:spLocks noGrp="1"/>
          </p:cNvSpPr>
          <p:nvPr>
            <p:ph type="sldNum" sz="quarter" idx="12"/>
          </p:nvPr>
        </p:nvSpPr>
        <p:spPr>
          <a:noFill/>
        </p:spPr>
        <p:txBody>
          <a:bodyPr/>
          <a:lstStyle/>
          <a:p>
            <a:fld id="{72200878-2B20-43AF-9A14-1955E0D2B390}" type="slidenum">
              <a:rPr lang="en-US" smtClean="0"/>
              <a:pPr/>
              <a:t>193</a:t>
            </a:fld>
            <a:endParaRPr lang="en-US"/>
          </a:p>
        </p:txBody>
      </p:sp>
      <p:sp>
        <p:nvSpPr>
          <p:cNvPr id="5" name="Rounded Rectangle 4"/>
          <p:cNvSpPr/>
          <p:nvPr/>
        </p:nvSpPr>
        <p:spPr bwMode="auto">
          <a:xfrm>
            <a:off x="1447800" y="1600200"/>
            <a:ext cx="6248400" cy="480060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12293" name="Rectangle 5"/>
          <p:cNvSpPr>
            <a:spLocks noChangeArrowheads="1"/>
          </p:cNvSpPr>
          <p:nvPr/>
        </p:nvSpPr>
        <p:spPr bwMode="auto">
          <a:xfrm>
            <a:off x="1676400" y="914400"/>
            <a:ext cx="2736850" cy="674688"/>
          </a:xfrm>
          <a:prstGeom prst="rect">
            <a:avLst/>
          </a:prstGeom>
          <a:noFill/>
          <a:ln w="9525">
            <a:noFill/>
            <a:miter lim="800000"/>
            <a:headEnd/>
            <a:tailEnd/>
          </a:ln>
        </p:spPr>
        <p:txBody>
          <a:bodyPr wrap="none">
            <a:spAutoFit/>
          </a:bodyPr>
          <a:lstStyle/>
          <a:p>
            <a:pPr>
              <a:lnSpc>
                <a:spcPct val="110000"/>
              </a:lnSpc>
              <a:tabLst>
                <a:tab pos="457200" algn="l"/>
                <a:tab pos="914400" algn="l"/>
                <a:tab pos="1371600" algn="l"/>
              </a:tabLst>
            </a:pPr>
            <a:r>
              <a:rPr lang="en-US">
                <a:latin typeface="Arial" pitchFamily="34" charset="0"/>
              </a:rPr>
              <a:t>using System.Threading;</a:t>
            </a:r>
          </a:p>
          <a:p>
            <a:pPr>
              <a:tabLst>
                <a:tab pos="457200" algn="l"/>
                <a:tab pos="914400" algn="l"/>
                <a:tab pos="1371600" algn="l"/>
              </a:tabLst>
            </a:pPr>
            <a:r>
              <a:rPr lang="en-US">
                <a:latin typeface="Arial" pitchFamily="34" charset="0"/>
              </a:rPr>
              <a:t>class SummationApp </a:t>
            </a:r>
            <a:endParaRPr lang="en-US"/>
          </a:p>
        </p:txBody>
      </p:sp>
      <p:sp>
        <p:nvSpPr>
          <p:cNvPr id="12294" name="Rectangle 6"/>
          <p:cNvSpPr>
            <a:spLocks noChangeArrowheads="1"/>
          </p:cNvSpPr>
          <p:nvPr/>
        </p:nvSpPr>
        <p:spPr bwMode="auto">
          <a:xfrm>
            <a:off x="1692275" y="1981200"/>
            <a:ext cx="5715000" cy="2286000"/>
          </a:xfrm>
          <a:prstGeom prst="rect">
            <a:avLst/>
          </a:prstGeom>
          <a:solidFill>
            <a:schemeClr val="accent1"/>
          </a:solidFill>
          <a:ln w="9525" algn="ctr">
            <a:solidFill>
              <a:schemeClr val="tx1"/>
            </a:solidFill>
            <a:round/>
            <a:headEnd/>
            <a:tailEnd/>
          </a:ln>
        </p:spPr>
        <p:txBody>
          <a:bodyPr/>
          <a:lstStyle/>
          <a:p>
            <a:r>
              <a:rPr lang="en-US" dirty="0">
                <a:latin typeface="Arial" pitchFamily="34" charset="0"/>
                <a:cs typeface="Arial" pitchFamily="34" charset="0"/>
              </a:rPr>
              <a:t>Main() function</a:t>
            </a:r>
          </a:p>
          <a:p>
            <a:r>
              <a:rPr lang="en-US" dirty="0">
                <a:latin typeface="Arial" pitchFamily="34" charset="0"/>
                <a:cs typeface="Arial" pitchFamily="34" charset="0"/>
              </a:rPr>
              <a:t>…</a:t>
            </a:r>
          </a:p>
          <a:p>
            <a:pPr>
              <a:lnSpc>
                <a:spcPct val="110000"/>
              </a:lnSpc>
            </a:pPr>
            <a:r>
              <a:rPr lang="en-US" dirty="0">
                <a:latin typeface="Arial" pitchFamily="34" charset="0"/>
                <a:cs typeface="Arial" pitchFamily="34" charset="0"/>
              </a:rPr>
              <a:t>writer = new Thread(new </a:t>
            </a:r>
            <a:r>
              <a:rPr lang="en-US" dirty="0" err="1">
                <a:latin typeface="Arial" pitchFamily="34" charset="0"/>
                <a:cs typeface="Arial" pitchFamily="34" charset="0"/>
              </a:rPr>
              <a:t>ThreadStart</a:t>
            </a:r>
            <a:r>
              <a:rPr lang="en-US" dirty="0">
                <a:latin typeface="Arial" pitchFamily="34" charset="0"/>
                <a:cs typeface="Arial" pitchFamily="34" charset="0"/>
              </a:rPr>
              <a:t>(</a:t>
            </a:r>
            <a:r>
              <a:rPr lang="en-US" dirty="0" err="1">
                <a:latin typeface="Arial" pitchFamily="34" charset="0"/>
                <a:cs typeface="Arial" pitchFamily="34" charset="0"/>
              </a:rPr>
              <a:t>WriterFunc</a:t>
            </a:r>
            <a:r>
              <a:rPr lang="en-US" dirty="0">
                <a:latin typeface="Arial" pitchFamily="34" charset="0"/>
                <a:cs typeface="Arial" pitchFamily="34" charset="0"/>
              </a:rPr>
              <a:t>));</a:t>
            </a:r>
          </a:p>
          <a:p>
            <a:pPr>
              <a:lnSpc>
                <a:spcPct val="110000"/>
              </a:lnSpc>
            </a:pPr>
            <a:r>
              <a:rPr lang="en-US" dirty="0" err="1">
                <a:latin typeface="Arial" pitchFamily="34" charset="0"/>
                <a:cs typeface="Arial" pitchFamily="34" charset="0"/>
              </a:rPr>
              <a:t>writer.Start</a:t>
            </a:r>
            <a:r>
              <a:rPr lang="en-US" dirty="0">
                <a:latin typeface="Arial" pitchFamily="34" charset="0"/>
                <a:cs typeface="Arial" pitchFamily="34" charset="0"/>
              </a:rPr>
              <a:t>();</a:t>
            </a:r>
          </a:p>
          <a:p>
            <a:pPr>
              <a:lnSpc>
                <a:spcPct val="110000"/>
              </a:lnSpc>
            </a:pPr>
            <a:r>
              <a:rPr lang="en-US" dirty="0">
                <a:latin typeface="Arial" pitchFamily="34" charset="0"/>
                <a:cs typeface="Arial" pitchFamily="34" charset="0"/>
              </a:rPr>
              <a:t>…</a:t>
            </a:r>
          </a:p>
          <a:p>
            <a:pPr>
              <a:lnSpc>
                <a:spcPct val="110000"/>
              </a:lnSpc>
            </a:pPr>
            <a:r>
              <a:rPr lang="en-US" dirty="0">
                <a:latin typeface="Arial" pitchFamily="34" charset="0"/>
              </a:rPr>
              <a:t>reader = new Thread(new </a:t>
            </a:r>
            <a:r>
              <a:rPr lang="en-US" dirty="0" err="1">
                <a:latin typeface="Arial" pitchFamily="34" charset="0"/>
              </a:rPr>
              <a:t>ThreadStart</a:t>
            </a:r>
            <a:r>
              <a:rPr lang="en-US" dirty="0">
                <a:latin typeface="Arial" pitchFamily="34" charset="0"/>
              </a:rPr>
              <a:t>(</a:t>
            </a:r>
            <a:r>
              <a:rPr lang="en-US" dirty="0" err="1">
                <a:latin typeface="Arial" pitchFamily="34" charset="0"/>
              </a:rPr>
              <a:t>ReaderFunc</a:t>
            </a:r>
            <a:r>
              <a:rPr lang="en-US" dirty="0">
                <a:latin typeface="Arial" pitchFamily="34" charset="0"/>
              </a:rPr>
              <a:t>));</a:t>
            </a:r>
          </a:p>
          <a:p>
            <a:pPr>
              <a:lnSpc>
                <a:spcPct val="110000"/>
              </a:lnSpc>
            </a:pPr>
            <a:r>
              <a:rPr lang="en-US" dirty="0" err="1">
                <a:latin typeface="Arial" pitchFamily="34" charset="0"/>
              </a:rPr>
              <a:t>reader.Start</a:t>
            </a:r>
            <a:r>
              <a:rPr lang="en-US" dirty="0">
                <a:latin typeface="Arial" pitchFamily="34" charset="0"/>
              </a:rPr>
              <a:t>();</a:t>
            </a:r>
          </a:p>
          <a:p>
            <a:pPr>
              <a:lnSpc>
                <a:spcPct val="110000"/>
              </a:lnSpc>
            </a:pPr>
            <a:endParaRPr lang="en-US" dirty="0">
              <a:latin typeface="Arial" pitchFamily="34" charset="0"/>
              <a:cs typeface="Arial" pitchFamily="34" charset="0"/>
            </a:endParaRPr>
          </a:p>
        </p:txBody>
      </p:sp>
      <p:sp>
        <p:nvSpPr>
          <p:cNvPr id="8" name="Rectangle 7"/>
          <p:cNvSpPr>
            <a:spLocks noChangeArrowheads="1"/>
          </p:cNvSpPr>
          <p:nvPr/>
        </p:nvSpPr>
        <p:spPr bwMode="auto">
          <a:xfrm>
            <a:off x="1676400" y="4572000"/>
            <a:ext cx="5715000" cy="533400"/>
          </a:xfrm>
          <a:prstGeom prst="rect">
            <a:avLst/>
          </a:prstGeom>
          <a:solidFill>
            <a:srgbClr val="FFFFCC"/>
          </a:solidFill>
          <a:ln w="9525" algn="ctr">
            <a:solidFill>
              <a:schemeClr val="tx1"/>
            </a:solidFill>
            <a:round/>
            <a:headEnd/>
            <a:tailEnd/>
          </a:ln>
        </p:spPr>
        <p:txBody>
          <a:bodyPr/>
          <a:lstStyle/>
          <a:p>
            <a:r>
              <a:rPr lang="en-US">
                <a:latin typeface="Arial" pitchFamily="34" charset="0"/>
                <a:cs typeface="Arial" pitchFamily="34" charset="0"/>
              </a:rPr>
              <a:t>static WriterFunc()         // Do not need to create object</a:t>
            </a:r>
          </a:p>
        </p:txBody>
      </p:sp>
      <p:sp>
        <p:nvSpPr>
          <p:cNvPr id="9" name="Rectangle 8"/>
          <p:cNvSpPr>
            <a:spLocks noChangeArrowheads="1"/>
          </p:cNvSpPr>
          <p:nvPr/>
        </p:nvSpPr>
        <p:spPr bwMode="auto">
          <a:xfrm>
            <a:off x="1676400" y="5410200"/>
            <a:ext cx="5715000" cy="533400"/>
          </a:xfrm>
          <a:prstGeom prst="rect">
            <a:avLst/>
          </a:prstGeom>
          <a:solidFill>
            <a:srgbClr val="FFFFCC"/>
          </a:solidFill>
          <a:ln w="9525" algn="ctr">
            <a:solidFill>
              <a:schemeClr val="tx1"/>
            </a:solidFill>
            <a:round/>
            <a:headEnd/>
            <a:tailEnd/>
          </a:ln>
        </p:spPr>
        <p:txBody>
          <a:bodyPr/>
          <a:lstStyle/>
          <a:p>
            <a:r>
              <a:rPr lang="en-US">
                <a:latin typeface="Arial" pitchFamily="34" charset="0"/>
                <a:cs typeface="Arial" pitchFamily="34" charset="0"/>
              </a:rPr>
              <a:t>static ReaderFunc()</a:t>
            </a:r>
          </a:p>
        </p:txBody>
      </p:sp>
      <p:cxnSp>
        <p:nvCxnSpPr>
          <p:cNvPr id="11" name="Straight Arrow Connector 10"/>
          <p:cNvCxnSpPr>
            <a:cxnSpLocks noChangeShapeType="1"/>
          </p:cNvCxnSpPr>
          <p:nvPr/>
        </p:nvCxnSpPr>
        <p:spPr bwMode="auto">
          <a:xfrm rot="10800000" flipV="1">
            <a:off x="1981200" y="2895600"/>
            <a:ext cx="4038600" cy="1676400"/>
          </a:xfrm>
          <a:prstGeom prst="straightConnector1">
            <a:avLst/>
          </a:prstGeom>
          <a:noFill/>
          <a:ln w="9525" algn="ctr">
            <a:solidFill>
              <a:schemeClr val="tx1"/>
            </a:solidFill>
            <a:round/>
            <a:headEnd/>
            <a:tailEnd type="arrow" w="med" len="med"/>
          </a:ln>
        </p:spPr>
      </p:cxnSp>
      <p:cxnSp>
        <p:nvCxnSpPr>
          <p:cNvPr id="12" name="Straight Arrow Connector 11"/>
          <p:cNvCxnSpPr>
            <a:cxnSpLocks noChangeShapeType="1"/>
          </p:cNvCxnSpPr>
          <p:nvPr/>
        </p:nvCxnSpPr>
        <p:spPr bwMode="auto">
          <a:xfrm rot="10800000" flipV="1">
            <a:off x="2362200" y="3733800"/>
            <a:ext cx="4038600" cy="1676400"/>
          </a:xfrm>
          <a:prstGeom prst="straightConnector1">
            <a:avLst/>
          </a:prstGeom>
          <a:noFill/>
          <a:ln w="9525" algn="ctr">
            <a:solidFill>
              <a:schemeClr val="tx1"/>
            </a:solidFill>
            <a:round/>
            <a:headEnd/>
            <a:tailEnd type="arrow" w="med" len="med"/>
          </a:ln>
        </p:spPr>
      </p:cxnSp>
    </p:spTree>
    <p:extLst>
      <p:ext uri="{BB962C8B-B14F-4D97-AF65-F5344CB8AC3E}">
        <p14:creationId xmlns:p14="http://schemas.microsoft.com/office/powerpoint/2010/main" val="3212700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par>
                          <p:cTn id="17" fill="hold" nodeType="afterGroup">
                            <p:stCondLst>
                              <p:cond delay="500"/>
                            </p:stCondLst>
                            <p:childTnLst>
                              <p:par>
                                <p:cTn id="18" presetID="22" presetClass="entr" presetSubtype="1"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p:spPr>
        <p:txBody>
          <a:bodyPr/>
          <a:lstStyle/>
          <a:p>
            <a:fld id="{EAC30A7F-A80E-46EC-9322-DC25BD5F7038}" type="slidenum">
              <a:rPr lang="en-US" smtClean="0"/>
              <a:pPr/>
              <a:t>194</a:t>
            </a:fld>
            <a:endParaRPr lang="en-US"/>
          </a:p>
        </p:txBody>
      </p:sp>
      <p:sp>
        <p:nvSpPr>
          <p:cNvPr id="13315" name="Rectangle 2"/>
          <p:cNvSpPr>
            <a:spLocks noGrp="1" noChangeArrowheads="1"/>
          </p:cNvSpPr>
          <p:nvPr>
            <p:ph type="title"/>
          </p:nvPr>
        </p:nvSpPr>
        <p:spPr>
          <a:xfrm>
            <a:off x="1260475" y="152400"/>
            <a:ext cx="7620000" cy="623888"/>
          </a:xfrm>
        </p:spPr>
        <p:txBody>
          <a:bodyPr/>
          <a:lstStyle/>
          <a:p>
            <a:pPr eaLnBrk="1" hangingPunct="1"/>
            <a:r>
              <a:rPr lang="de-DE"/>
              <a:t>Example: Application Summation</a:t>
            </a:r>
            <a:endParaRPr lang="en-US"/>
          </a:p>
        </p:txBody>
      </p:sp>
      <p:sp>
        <p:nvSpPr>
          <p:cNvPr id="13316" name="Rectangle 3"/>
          <p:cNvSpPr>
            <a:spLocks noChangeArrowheads="1"/>
          </p:cNvSpPr>
          <p:nvPr/>
        </p:nvSpPr>
        <p:spPr bwMode="auto">
          <a:xfrm>
            <a:off x="609600" y="341313"/>
            <a:ext cx="4719638" cy="1143000"/>
          </a:xfrm>
          <a:prstGeom prst="rect">
            <a:avLst/>
          </a:prstGeom>
          <a:noFill/>
          <a:ln w="9525">
            <a:noFill/>
            <a:miter lim="800000"/>
            <a:headEnd/>
            <a:tailEnd/>
          </a:ln>
        </p:spPr>
        <p:txBody>
          <a:bodyPr anchor="ctr"/>
          <a:lstStyle/>
          <a:p>
            <a:pPr eaLnBrk="1" hangingPunct="1"/>
            <a:endParaRPr lang="en-GB" sz="3200" b="1">
              <a:solidFill>
                <a:schemeClr val="tx2"/>
              </a:solidFill>
            </a:endParaRPr>
          </a:p>
        </p:txBody>
      </p:sp>
      <p:sp>
        <p:nvSpPr>
          <p:cNvPr id="13317" name="Text Box 4"/>
          <p:cNvSpPr txBox="1">
            <a:spLocks noChangeArrowheads="1"/>
          </p:cNvSpPr>
          <p:nvPr/>
        </p:nvSpPr>
        <p:spPr bwMode="auto">
          <a:xfrm>
            <a:off x="1050925" y="914400"/>
            <a:ext cx="7940675" cy="5881610"/>
          </a:xfrm>
          <a:prstGeom prst="rect">
            <a:avLst/>
          </a:prstGeom>
          <a:noFill/>
          <a:ln w="9525">
            <a:noFill/>
            <a:miter lim="800000"/>
            <a:headEnd/>
            <a:tailEnd/>
          </a:ln>
        </p:spPr>
        <p:txBody>
          <a:bodyPr>
            <a:spAutoFit/>
          </a:bodyPr>
          <a:lstStyle/>
          <a:p>
            <a:pPr>
              <a:lnSpc>
                <a:spcPct val="110000"/>
              </a:lnSpc>
              <a:tabLst>
                <a:tab pos="457200" algn="l"/>
                <a:tab pos="914400" algn="l"/>
                <a:tab pos="1371600" algn="l"/>
              </a:tabLst>
            </a:pPr>
            <a:r>
              <a:rPr lang="en-US" dirty="0">
                <a:latin typeface="Arial" pitchFamily="34" charset="0"/>
              </a:rPr>
              <a:t>using System;</a:t>
            </a:r>
          </a:p>
          <a:p>
            <a:pPr>
              <a:lnSpc>
                <a:spcPct val="110000"/>
              </a:lnSpc>
              <a:tabLst>
                <a:tab pos="457200" algn="l"/>
                <a:tab pos="914400" algn="l"/>
                <a:tab pos="1371600" algn="l"/>
              </a:tabLst>
            </a:pPr>
            <a:r>
              <a:rPr lang="en-US" dirty="0">
                <a:latin typeface="Arial" pitchFamily="34" charset="0"/>
              </a:rPr>
              <a:t>using </a:t>
            </a:r>
            <a:r>
              <a:rPr lang="en-US" dirty="0" err="1">
                <a:latin typeface="Arial" pitchFamily="34" charset="0"/>
              </a:rPr>
              <a:t>System.Threading</a:t>
            </a:r>
            <a:r>
              <a:rPr lang="en-US" dirty="0">
                <a:latin typeface="Arial" pitchFamily="34" charset="0"/>
              </a:rPr>
              <a:t>;</a:t>
            </a:r>
          </a:p>
          <a:p>
            <a:pPr>
              <a:lnSpc>
                <a:spcPct val="110000"/>
              </a:lnSpc>
              <a:tabLst>
                <a:tab pos="457200" algn="l"/>
                <a:tab pos="914400" algn="l"/>
                <a:tab pos="1371600" algn="l"/>
              </a:tabLst>
            </a:pPr>
            <a:r>
              <a:rPr lang="en-US" dirty="0">
                <a:latin typeface="Arial" pitchFamily="34" charset="0"/>
              </a:rPr>
              <a:t>class </a:t>
            </a:r>
            <a:r>
              <a:rPr lang="en-US" dirty="0" err="1">
                <a:latin typeface="Arial" pitchFamily="34" charset="0"/>
              </a:rPr>
              <a:t>SummationApp</a:t>
            </a:r>
            <a:r>
              <a:rPr lang="en-US" dirty="0">
                <a:latin typeface="Arial" pitchFamily="34" charset="0"/>
              </a:rPr>
              <a:t> {</a:t>
            </a:r>
          </a:p>
          <a:p>
            <a:pPr>
              <a:lnSpc>
                <a:spcPct val="110000"/>
              </a:lnSpc>
              <a:tabLst>
                <a:tab pos="457200" algn="l"/>
                <a:tab pos="914400" algn="l"/>
                <a:tab pos="1371600" algn="l"/>
              </a:tabLst>
            </a:pPr>
            <a:r>
              <a:rPr lang="en-US" dirty="0">
                <a:latin typeface="Arial" pitchFamily="34" charset="0"/>
              </a:rPr>
              <a:t>	static Random </a:t>
            </a:r>
            <a:r>
              <a:rPr lang="en-US" dirty="0" err="1">
                <a:latin typeface="Arial" pitchFamily="34" charset="0"/>
              </a:rPr>
              <a:t>rng</a:t>
            </a:r>
            <a:r>
              <a:rPr lang="en-US" dirty="0">
                <a:latin typeface="Arial" pitchFamily="34" charset="0"/>
              </a:rPr>
              <a:t> = new Random();</a:t>
            </a:r>
          </a:p>
          <a:p>
            <a:pPr>
              <a:lnSpc>
                <a:spcPct val="110000"/>
              </a:lnSpc>
              <a:tabLst>
                <a:tab pos="457200" algn="l"/>
                <a:tab pos="914400" algn="l"/>
                <a:tab pos="1371600" algn="l"/>
              </a:tabLst>
            </a:pPr>
            <a:r>
              <a:rPr lang="en-US" dirty="0">
                <a:latin typeface="Arial" pitchFamily="34" charset="0"/>
              </a:rPr>
              <a:t>	static byte[ ] buffer = new byte[100];</a:t>
            </a:r>
          </a:p>
          <a:p>
            <a:pPr>
              <a:lnSpc>
                <a:spcPct val="110000"/>
              </a:lnSpc>
              <a:tabLst>
                <a:tab pos="457200" algn="l"/>
                <a:tab pos="914400" algn="l"/>
                <a:tab pos="1371600" algn="l"/>
              </a:tabLst>
            </a:pPr>
            <a:r>
              <a:rPr lang="en-US" dirty="0">
                <a:latin typeface="Arial" pitchFamily="34" charset="0"/>
              </a:rPr>
              <a:t>	static Thread writer;</a:t>
            </a:r>
          </a:p>
          <a:p>
            <a:pPr>
              <a:lnSpc>
                <a:spcPct val="110000"/>
              </a:lnSpc>
              <a:tabLst>
                <a:tab pos="457200" algn="l"/>
                <a:tab pos="914400" algn="l"/>
                <a:tab pos="1371600" algn="l"/>
              </a:tabLst>
            </a:pPr>
            <a:r>
              <a:rPr lang="en-US" dirty="0">
                <a:latin typeface="Arial" pitchFamily="34" charset="0"/>
              </a:rPr>
              <a:t>	static void </a:t>
            </a:r>
            <a:r>
              <a:rPr lang="en-US" dirty="0">
                <a:solidFill>
                  <a:srgbClr val="0000FF"/>
                </a:solidFill>
                <a:latin typeface="Arial" pitchFamily="34" charset="0"/>
              </a:rPr>
              <a:t>Main</a:t>
            </a:r>
            <a:r>
              <a:rPr lang="en-US" dirty="0">
                <a:latin typeface="Arial" pitchFamily="34" charset="0"/>
              </a:rPr>
              <a:t>() {</a:t>
            </a:r>
          </a:p>
          <a:p>
            <a:pPr>
              <a:lnSpc>
                <a:spcPct val="110000"/>
              </a:lnSpc>
              <a:tabLst>
                <a:tab pos="457200" algn="l"/>
                <a:tab pos="914400" algn="l"/>
                <a:tab pos="1371600" algn="l"/>
              </a:tabLst>
            </a:pPr>
            <a:r>
              <a:rPr lang="en-US" dirty="0">
                <a:latin typeface="Arial" pitchFamily="34" charset="0"/>
              </a:rPr>
              <a:t>		for (</a:t>
            </a:r>
            <a:r>
              <a:rPr lang="en-US" dirty="0" err="1">
                <a:latin typeface="Arial" pitchFamily="34" charset="0"/>
              </a:rPr>
              <a:t>int</a:t>
            </a:r>
            <a:r>
              <a:rPr lang="en-US" dirty="0">
                <a:latin typeface="Arial" pitchFamily="34" charset="0"/>
              </a:rPr>
              <a:t> </a:t>
            </a:r>
            <a:r>
              <a:rPr lang="en-US" dirty="0" err="1">
                <a:latin typeface="Arial" pitchFamily="34" charset="0"/>
              </a:rPr>
              <a:t>i</a:t>
            </a:r>
            <a:r>
              <a:rPr lang="en-US" dirty="0">
                <a:latin typeface="Arial" pitchFamily="34" charset="0"/>
              </a:rPr>
              <a:t> = 0; </a:t>
            </a:r>
            <a:r>
              <a:rPr lang="en-US" dirty="0" err="1">
                <a:latin typeface="Arial" pitchFamily="34" charset="0"/>
              </a:rPr>
              <a:t>i</a:t>
            </a:r>
            <a:r>
              <a:rPr lang="en-US" dirty="0">
                <a:latin typeface="Arial" pitchFamily="34" charset="0"/>
              </a:rPr>
              <a:t> &lt; 100; </a:t>
            </a:r>
            <a:r>
              <a:rPr lang="en-US" dirty="0" err="1">
                <a:latin typeface="Arial" pitchFamily="34" charset="0"/>
              </a:rPr>
              <a:t>i</a:t>
            </a:r>
            <a:r>
              <a:rPr lang="en-US" dirty="0">
                <a:latin typeface="Arial" pitchFamily="34" charset="0"/>
              </a:rPr>
              <a:t>++)		</a:t>
            </a:r>
            <a:r>
              <a:rPr lang="en-US" dirty="0">
                <a:solidFill>
                  <a:schemeClr val="folHlink"/>
                </a:solidFill>
                <a:latin typeface="Arial" pitchFamily="34" charset="0"/>
              </a:rPr>
              <a:t>// Initialize the buffer</a:t>
            </a:r>
            <a:endParaRPr lang="en-US" dirty="0">
              <a:latin typeface="Arial" pitchFamily="34" charset="0"/>
            </a:endParaRPr>
          </a:p>
          <a:p>
            <a:pPr>
              <a:lnSpc>
                <a:spcPct val="110000"/>
              </a:lnSpc>
              <a:tabLst>
                <a:tab pos="457200" algn="l"/>
                <a:tab pos="914400" algn="l"/>
                <a:tab pos="1371600" algn="l"/>
              </a:tabLst>
            </a:pPr>
            <a:r>
              <a:rPr lang="en-US" dirty="0">
                <a:latin typeface="Arial" pitchFamily="34" charset="0"/>
              </a:rPr>
              <a:t>			buffer[</a:t>
            </a:r>
            <a:r>
              <a:rPr lang="en-US" dirty="0" err="1">
                <a:latin typeface="Arial" pitchFamily="34" charset="0"/>
              </a:rPr>
              <a:t>i</a:t>
            </a:r>
            <a:r>
              <a:rPr lang="en-US" dirty="0">
                <a:latin typeface="Arial" pitchFamily="34" charset="0"/>
              </a:rPr>
              <a:t>] = (byte)(</a:t>
            </a:r>
            <a:r>
              <a:rPr lang="en-US" dirty="0" err="1">
                <a:latin typeface="Arial" pitchFamily="34" charset="0"/>
              </a:rPr>
              <a:t>i</a:t>
            </a:r>
            <a:r>
              <a:rPr lang="en-US" dirty="0">
                <a:latin typeface="Arial" pitchFamily="34" charset="0"/>
              </a:rPr>
              <a:t> + 1);	</a:t>
            </a:r>
            <a:endParaRPr lang="en-US" dirty="0">
              <a:solidFill>
                <a:schemeClr val="folHlink"/>
              </a:solidFill>
              <a:latin typeface="Arial" pitchFamily="34" charset="0"/>
            </a:endParaRPr>
          </a:p>
          <a:p>
            <a:pPr>
              <a:lnSpc>
                <a:spcPct val="110000"/>
              </a:lnSpc>
              <a:tabLst>
                <a:tab pos="457200" algn="l"/>
                <a:tab pos="914400" algn="l"/>
                <a:tab pos="1371600" algn="l"/>
              </a:tabLst>
            </a:pPr>
            <a:r>
              <a:rPr lang="en-US" dirty="0">
                <a:latin typeface="Arial" pitchFamily="34" charset="0"/>
              </a:rPr>
              <a:t>		writer = new Thread(new </a:t>
            </a:r>
            <a:r>
              <a:rPr lang="en-US" dirty="0" err="1">
                <a:latin typeface="Arial" pitchFamily="34" charset="0"/>
              </a:rPr>
              <a:t>ThreadStart</a:t>
            </a:r>
            <a:r>
              <a:rPr lang="en-US" dirty="0">
                <a:latin typeface="Arial" pitchFamily="34" charset="0"/>
              </a:rPr>
              <a:t>(</a:t>
            </a:r>
            <a:r>
              <a:rPr lang="en-US" dirty="0" err="1">
                <a:latin typeface="Arial" pitchFamily="34" charset="0"/>
              </a:rPr>
              <a:t>WriterFunc</a:t>
            </a:r>
            <a:r>
              <a:rPr lang="en-US" dirty="0">
                <a:latin typeface="Arial" pitchFamily="34" charset="0"/>
              </a:rPr>
              <a:t>));</a:t>
            </a:r>
          </a:p>
          <a:p>
            <a:pPr>
              <a:lnSpc>
                <a:spcPct val="110000"/>
              </a:lnSpc>
              <a:tabLst>
                <a:tab pos="457200" algn="l"/>
                <a:tab pos="914400" algn="l"/>
                <a:tab pos="1371600" algn="l"/>
              </a:tabLst>
            </a:pPr>
            <a:r>
              <a:rPr lang="en-US" dirty="0">
                <a:latin typeface="Arial" pitchFamily="34" charset="0"/>
              </a:rPr>
              <a:t>        	</a:t>
            </a:r>
            <a:r>
              <a:rPr lang="en-US" dirty="0" err="1">
                <a:latin typeface="Arial" pitchFamily="34" charset="0"/>
              </a:rPr>
              <a:t>writer.Start</a:t>
            </a:r>
            <a:r>
              <a:rPr lang="en-US" dirty="0">
                <a:latin typeface="Arial" pitchFamily="34" charset="0"/>
              </a:rPr>
              <a:t>();	 		</a:t>
            </a:r>
            <a:r>
              <a:rPr lang="en-US" dirty="0">
                <a:solidFill>
                  <a:schemeClr val="folHlink"/>
                </a:solidFill>
                <a:latin typeface="Arial" pitchFamily="34" charset="0"/>
              </a:rPr>
              <a:t>// Start </a:t>
            </a:r>
            <a:r>
              <a:rPr lang="en-US" dirty="0">
                <a:solidFill>
                  <a:srgbClr val="FF0000"/>
                </a:solidFill>
                <a:latin typeface="Arial" pitchFamily="34" charset="0"/>
              </a:rPr>
              <a:t>one</a:t>
            </a:r>
            <a:r>
              <a:rPr lang="en-US" dirty="0">
                <a:solidFill>
                  <a:schemeClr val="folHlink"/>
                </a:solidFill>
                <a:latin typeface="Arial" pitchFamily="34" charset="0"/>
              </a:rPr>
              <a:t> writer thread</a:t>
            </a:r>
            <a:r>
              <a:rPr lang="en-US" dirty="0">
                <a:latin typeface="Arial" pitchFamily="34" charset="0"/>
              </a:rPr>
              <a:t>        </a:t>
            </a:r>
          </a:p>
          <a:p>
            <a:pPr>
              <a:lnSpc>
                <a:spcPct val="110000"/>
              </a:lnSpc>
              <a:tabLst>
                <a:tab pos="457200" algn="l"/>
                <a:tab pos="914400" algn="l"/>
                <a:tab pos="1371600" algn="l"/>
              </a:tabLst>
            </a:pPr>
            <a:r>
              <a:rPr lang="en-US" dirty="0">
                <a:latin typeface="Arial" pitchFamily="34" charset="0"/>
              </a:rPr>
              <a:t>        	Thread[ ] </a:t>
            </a:r>
            <a:r>
              <a:rPr lang="en-US" dirty="0">
                <a:solidFill>
                  <a:srgbClr val="0000FF"/>
                </a:solidFill>
                <a:latin typeface="Arial" pitchFamily="34" charset="0"/>
              </a:rPr>
              <a:t>readers</a:t>
            </a:r>
            <a:r>
              <a:rPr lang="en-US" dirty="0">
                <a:latin typeface="Arial" pitchFamily="34" charset="0"/>
              </a:rPr>
              <a:t> = new Thread[5];	// </a:t>
            </a:r>
            <a:r>
              <a:rPr lang="en-US" dirty="0">
                <a:solidFill>
                  <a:schemeClr val="folHlink"/>
                </a:solidFill>
                <a:latin typeface="Arial" pitchFamily="34" charset="0"/>
              </a:rPr>
              <a:t>Declare and initialize</a:t>
            </a:r>
          </a:p>
          <a:p>
            <a:pPr>
              <a:lnSpc>
                <a:spcPct val="110000"/>
              </a:lnSpc>
              <a:tabLst>
                <a:tab pos="457200" algn="l"/>
                <a:tab pos="914400" algn="l"/>
                <a:tab pos="1371600" algn="l"/>
              </a:tabLst>
            </a:pPr>
            <a:r>
              <a:rPr lang="en-US" dirty="0">
                <a:latin typeface="Arial" pitchFamily="34" charset="0"/>
              </a:rPr>
              <a:t>        	for (</a:t>
            </a:r>
            <a:r>
              <a:rPr lang="en-US" dirty="0" err="1">
                <a:latin typeface="Arial" pitchFamily="34" charset="0"/>
              </a:rPr>
              <a:t>int</a:t>
            </a:r>
            <a:r>
              <a:rPr lang="en-US" dirty="0">
                <a:latin typeface="Arial" pitchFamily="34" charset="0"/>
              </a:rPr>
              <a:t> </a:t>
            </a:r>
            <a:r>
              <a:rPr lang="en-US" dirty="0" err="1">
                <a:latin typeface="Arial" pitchFamily="34" charset="0"/>
              </a:rPr>
              <a:t>i</a:t>
            </a:r>
            <a:r>
              <a:rPr lang="en-US" dirty="0">
                <a:latin typeface="Arial" pitchFamily="34" charset="0"/>
              </a:rPr>
              <a:t> = 0; </a:t>
            </a:r>
            <a:r>
              <a:rPr lang="en-US" dirty="0" err="1">
                <a:latin typeface="Arial" pitchFamily="34" charset="0"/>
              </a:rPr>
              <a:t>i</a:t>
            </a:r>
            <a:r>
              <a:rPr lang="en-US" dirty="0">
                <a:latin typeface="Arial" pitchFamily="34" charset="0"/>
              </a:rPr>
              <a:t> &lt; 5; </a:t>
            </a:r>
            <a:r>
              <a:rPr lang="en-US" dirty="0" err="1">
                <a:latin typeface="Arial" pitchFamily="34" charset="0"/>
              </a:rPr>
              <a:t>i</a:t>
            </a:r>
            <a:r>
              <a:rPr lang="en-US" dirty="0">
                <a:latin typeface="Arial" pitchFamily="34" charset="0"/>
              </a:rPr>
              <a:t>++) 		</a:t>
            </a:r>
            <a:r>
              <a:rPr lang="en-US" dirty="0">
                <a:solidFill>
                  <a:schemeClr val="folHlink"/>
                </a:solidFill>
                <a:latin typeface="Arial" pitchFamily="34" charset="0"/>
              </a:rPr>
              <a:t>// Start </a:t>
            </a:r>
            <a:r>
              <a:rPr lang="en-US" dirty="0">
                <a:solidFill>
                  <a:srgbClr val="FF0000"/>
                </a:solidFill>
                <a:latin typeface="Arial" pitchFamily="34" charset="0"/>
              </a:rPr>
              <a:t>five</a:t>
            </a:r>
            <a:r>
              <a:rPr lang="en-US" dirty="0">
                <a:solidFill>
                  <a:schemeClr val="folHlink"/>
                </a:solidFill>
                <a:latin typeface="Arial" pitchFamily="34" charset="0"/>
              </a:rPr>
              <a:t> reader threads</a:t>
            </a:r>
          </a:p>
          <a:p>
            <a:pPr>
              <a:lnSpc>
                <a:spcPct val="110000"/>
              </a:lnSpc>
              <a:tabLst>
                <a:tab pos="457200" algn="l"/>
                <a:tab pos="914400" algn="l"/>
                <a:tab pos="1371600" algn="l"/>
              </a:tabLst>
            </a:pPr>
            <a:r>
              <a:rPr lang="en-US" dirty="0">
                <a:latin typeface="Arial" pitchFamily="34" charset="0"/>
              </a:rPr>
              <a:t>        	{</a:t>
            </a:r>
          </a:p>
          <a:p>
            <a:pPr>
              <a:lnSpc>
                <a:spcPct val="110000"/>
              </a:lnSpc>
              <a:tabLst>
                <a:tab pos="457200" algn="l"/>
                <a:tab pos="914400" algn="l"/>
                <a:tab pos="1371600" algn="l"/>
              </a:tabLst>
            </a:pPr>
            <a:r>
              <a:rPr lang="en-US" dirty="0">
                <a:latin typeface="Arial" pitchFamily="34" charset="0"/>
              </a:rPr>
              <a:t>            		readers[</a:t>
            </a:r>
            <a:r>
              <a:rPr lang="en-US" dirty="0" err="1">
                <a:latin typeface="Arial" pitchFamily="34" charset="0"/>
              </a:rPr>
              <a:t>i</a:t>
            </a:r>
            <a:r>
              <a:rPr lang="en-US" dirty="0">
                <a:latin typeface="Arial" pitchFamily="34" charset="0"/>
              </a:rPr>
              <a:t>] = new Thread(new </a:t>
            </a:r>
            <a:r>
              <a:rPr lang="en-US" dirty="0" err="1">
                <a:latin typeface="Arial" pitchFamily="34" charset="0"/>
              </a:rPr>
              <a:t>ThreadStart</a:t>
            </a:r>
            <a:r>
              <a:rPr lang="en-US" dirty="0">
                <a:latin typeface="Arial" pitchFamily="34" charset="0"/>
              </a:rPr>
              <a:t>(</a:t>
            </a:r>
            <a:r>
              <a:rPr lang="en-US" dirty="0" err="1">
                <a:latin typeface="Arial" pitchFamily="34" charset="0"/>
              </a:rPr>
              <a:t>ReaderFunc</a:t>
            </a:r>
            <a:r>
              <a:rPr lang="en-US" dirty="0">
                <a:latin typeface="Arial" pitchFamily="34" charset="0"/>
              </a:rPr>
              <a:t>));</a:t>
            </a:r>
          </a:p>
          <a:p>
            <a:pPr>
              <a:lnSpc>
                <a:spcPct val="110000"/>
              </a:lnSpc>
              <a:tabLst>
                <a:tab pos="457200" algn="l"/>
                <a:tab pos="914400" algn="l"/>
                <a:tab pos="1371600" algn="l"/>
              </a:tabLst>
            </a:pPr>
            <a:r>
              <a:rPr lang="en-US" dirty="0">
                <a:latin typeface="Arial" pitchFamily="34" charset="0"/>
              </a:rPr>
              <a:t>            		readers[</a:t>
            </a:r>
            <a:r>
              <a:rPr lang="en-US" dirty="0" err="1">
                <a:latin typeface="Arial" pitchFamily="34" charset="0"/>
              </a:rPr>
              <a:t>i</a:t>
            </a:r>
            <a:r>
              <a:rPr lang="en-US" dirty="0">
                <a:latin typeface="Arial" pitchFamily="34" charset="0"/>
              </a:rPr>
              <a:t>].Name = (</a:t>
            </a:r>
            <a:r>
              <a:rPr lang="en-US" dirty="0" err="1">
                <a:latin typeface="Arial" pitchFamily="34" charset="0"/>
              </a:rPr>
              <a:t>i</a:t>
            </a:r>
            <a:r>
              <a:rPr lang="en-US" dirty="0">
                <a:latin typeface="Arial" pitchFamily="34" charset="0"/>
              </a:rPr>
              <a:t> + 1).</a:t>
            </a:r>
            <a:r>
              <a:rPr lang="en-US" dirty="0" err="1">
                <a:latin typeface="Arial" pitchFamily="34" charset="0"/>
              </a:rPr>
              <a:t>ToString</a:t>
            </a:r>
            <a:r>
              <a:rPr lang="en-US" dirty="0">
                <a:latin typeface="Arial" pitchFamily="34" charset="0"/>
              </a:rPr>
              <a:t>();</a:t>
            </a:r>
          </a:p>
          <a:p>
            <a:pPr>
              <a:lnSpc>
                <a:spcPct val="110000"/>
              </a:lnSpc>
              <a:tabLst>
                <a:tab pos="457200" algn="l"/>
                <a:tab pos="914400" algn="l"/>
                <a:tab pos="1371600" algn="l"/>
              </a:tabLst>
            </a:pPr>
            <a:r>
              <a:rPr lang="en-US" dirty="0">
                <a:latin typeface="Arial" pitchFamily="34" charset="0"/>
              </a:rPr>
              <a:t>            		readers[</a:t>
            </a:r>
            <a:r>
              <a:rPr lang="en-US" dirty="0" err="1">
                <a:latin typeface="Arial" pitchFamily="34" charset="0"/>
              </a:rPr>
              <a:t>i</a:t>
            </a:r>
            <a:r>
              <a:rPr lang="en-US" dirty="0">
                <a:latin typeface="Arial" pitchFamily="34" charset="0"/>
              </a:rPr>
              <a:t>].Start();</a:t>
            </a:r>
          </a:p>
          <a:p>
            <a:pPr>
              <a:lnSpc>
                <a:spcPct val="110000"/>
              </a:lnSpc>
              <a:tabLst>
                <a:tab pos="457200" algn="l"/>
                <a:tab pos="914400" algn="l"/>
                <a:tab pos="1371600" algn="l"/>
              </a:tabLst>
            </a:pPr>
            <a:r>
              <a:rPr lang="en-US" dirty="0">
                <a:latin typeface="Arial" pitchFamily="34" charset="0"/>
              </a:rPr>
              <a:t>        	}</a:t>
            </a:r>
          </a:p>
          <a:p>
            <a:pPr>
              <a:lnSpc>
                <a:spcPct val="110000"/>
              </a:lnSpc>
              <a:tabLst>
                <a:tab pos="457200" algn="l"/>
                <a:tab pos="914400" algn="l"/>
                <a:tab pos="1371600" algn="l"/>
              </a:tabLst>
            </a:pPr>
            <a:r>
              <a:rPr lang="en-US" dirty="0">
                <a:latin typeface="Arial" pitchFamily="34" charset="0"/>
              </a:rPr>
              <a:t>	}</a:t>
            </a:r>
          </a:p>
        </p:txBody>
      </p:sp>
      <p:cxnSp>
        <p:nvCxnSpPr>
          <p:cNvPr id="6" name="Straight Arrow Connector 4"/>
          <p:cNvCxnSpPr>
            <a:cxnSpLocks noChangeShapeType="1"/>
          </p:cNvCxnSpPr>
          <p:nvPr/>
        </p:nvCxnSpPr>
        <p:spPr bwMode="auto">
          <a:xfrm rot="16200000" flipH="1">
            <a:off x="7391400" y="5715000"/>
            <a:ext cx="533400" cy="228600"/>
          </a:xfrm>
          <a:prstGeom prst="straightConnector1">
            <a:avLst/>
          </a:prstGeom>
          <a:noFill/>
          <a:ln w="9525" algn="ctr">
            <a:solidFill>
              <a:schemeClr val="tx1"/>
            </a:solidFill>
            <a:prstDash val="dash"/>
            <a:round/>
            <a:headEnd/>
            <a:tailEnd type="arrow" w="med" len="med"/>
          </a:ln>
        </p:spPr>
      </p:cxnSp>
      <p:cxnSp>
        <p:nvCxnSpPr>
          <p:cNvPr id="7" name="Straight Arrow Connector 4"/>
          <p:cNvCxnSpPr>
            <a:cxnSpLocks noChangeShapeType="1"/>
          </p:cNvCxnSpPr>
          <p:nvPr/>
        </p:nvCxnSpPr>
        <p:spPr bwMode="auto">
          <a:xfrm flipV="1">
            <a:off x="7391400" y="3810000"/>
            <a:ext cx="876782" cy="1"/>
          </a:xfrm>
          <a:prstGeom prst="straightConnector1">
            <a:avLst/>
          </a:prstGeom>
          <a:noFill/>
          <a:ln w="9525" algn="ctr">
            <a:solidFill>
              <a:schemeClr val="tx1"/>
            </a:solidFill>
            <a:prstDash val="dash"/>
            <a:round/>
            <a:headEnd/>
            <a:tailEnd type="arrow" w="med" len="med"/>
          </a:ln>
        </p:spPr>
      </p:cxnSp>
    </p:spTree>
    <p:extLst>
      <p:ext uri="{BB962C8B-B14F-4D97-AF65-F5344CB8AC3E}">
        <p14:creationId xmlns:p14="http://schemas.microsoft.com/office/powerpoint/2010/main" val="370822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p:spPr>
        <p:txBody>
          <a:bodyPr/>
          <a:lstStyle/>
          <a:p>
            <a:fld id="{590B393B-AEAA-43E3-B7EA-5AC761CD6082}" type="slidenum">
              <a:rPr lang="en-US" smtClean="0"/>
              <a:pPr/>
              <a:t>195</a:t>
            </a:fld>
            <a:endParaRPr lang="en-US"/>
          </a:p>
        </p:txBody>
      </p:sp>
      <p:sp>
        <p:nvSpPr>
          <p:cNvPr id="14339" name="Rectangle 100"/>
          <p:cNvSpPr>
            <a:spLocks noGrp="1" noChangeArrowheads="1"/>
          </p:cNvSpPr>
          <p:nvPr>
            <p:ph type="title"/>
          </p:nvPr>
        </p:nvSpPr>
        <p:spPr>
          <a:xfrm>
            <a:off x="1260475" y="152400"/>
            <a:ext cx="7620000" cy="623888"/>
          </a:xfrm>
        </p:spPr>
        <p:txBody>
          <a:bodyPr/>
          <a:lstStyle/>
          <a:p>
            <a:pPr eaLnBrk="1" hangingPunct="1"/>
            <a:r>
              <a:rPr lang="de-DE" sz="2800"/>
              <a:t>Example: Reader Function: Add and Checksum</a:t>
            </a:r>
            <a:endParaRPr lang="en-US" sz="2800"/>
          </a:p>
        </p:txBody>
      </p:sp>
      <p:sp>
        <p:nvSpPr>
          <p:cNvPr id="14340" name="Rectangle 129"/>
          <p:cNvSpPr>
            <a:spLocks noChangeArrowheads="1"/>
          </p:cNvSpPr>
          <p:nvPr/>
        </p:nvSpPr>
        <p:spPr bwMode="auto">
          <a:xfrm>
            <a:off x="609600" y="341313"/>
            <a:ext cx="4719638" cy="1143000"/>
          </a:xfrm>
          <a:prstGeom prst="rect">
            <a:avLst/>
          </a:prstGeom>
          <a:noFill/>
          <a:ln w="9525">
            <a:noFill/>
            <a:miter lim="800000"/>
            <a:headEnd/>
            <a:tailEnd/>
          </a:ln>
        </p:spPr>
        <p:txBody>
          <a:bodyPr anchor="ctr"/>
          <a:lstStyle/>
          <a:p>
            <a:pPr eaLnBrk="1" hangingPunct="1"/>
            <a:endParaRPr lang="en-GB" sz="3200" b="1">
              <a:solidFill>
                <a:schemeClr val="tx2"/>
              </a:solidFill>
            </a:endParaRPr>
          </a:p>
        </p:txBody>
      </p:sp>
      <p:sp>
        <p:nvSpPr>
          <p:cNvPr id="14341" name="Text Box 149"/>
          <p:cNvSpPr txBox="1">
            <a:spLocks noChangeArrowheads="1"/>
          </p:cNvSpPr>
          <p:nvPr/>
        </p:nvSpPr>
        <p:spPr bwMode="auto">
          <a:xfrm>
            <a:off x="669925" y="1381125"/>
            <a:ext cx="8093075" cy="5035550"/>
          </a:xfrm>
          <a:prstGeom prst="rect">
            <a:avLst/>
          </a:prstGeom>
          <a:noFill/>
          <a:ln w="9525">
            <a:noFill/>
            <a:miter lim="800000"/>
            <a:headEnd/>
            <a:tailEnd/>
          </a:ln>
        </p:spPr>
        <p:txBody>
          <a:bodyPr wrap="square">
            <a:spAutoFit/>
          </a:bodyPr>
          <a:lstStyle/>
          <a:p>
            <a:pPr>
              <a:tabLst>
                <a:tab pos="457200" algn="l"/>
                <a:tab pos="914400" algn="l"/>
                <a:tab pos="1371600" algn="l"/>
              </a:tabLst>
            </a:pPr>
            <a:r>
              <a:rPr lang="en-US" dirty="0">
                <a:latin typeface="Arial" pitchFamily="34" charset="0"/>
              </a:rPr>
              <a:t>static void </a:t>
            </a:r>
            <a:r>
              <a:rPr lang="en-US" dirty="0" err="1">
                <a:latin typeface="Arial" pitchFamily="34" charset="0"/>
              </a:rPr>
              <a:t>ReaderFunc</a:t>
            </a:r>
            <a:r>
              <a:rPr lang="en-US" dirty="0">
                <a:latin typeface="Arial" pitchFamily="34" charset="0"/>
              </a:rPr>
              <a:t>() </a:t>
            </a:r>
          </a:p>
          <a:p>
            <a:pPr>
              <a:tabLst>
                <a:tab pos="457200" algn="l"/>
                <a:tab pos="914400" algn="l"/>
                <a:tab pos="1371600" algn="l"/>
              </a:tabLst>
            </a:pPr>
            <a:r>
              <a:rPr lang="en-US" dirty="0">
                <a:latin typeface="Arial" pitchFamily="34" charset="0"/>
              </a:rPr>
              <a:t>{</a:t>
            </a:r>
          </a:p>
          <a:p>
            <a:pPr>
              <a:tabLst>
                <a:tab pos="457200" algn="l"/>
                <a:tab pos="914400" algn="l"/>
                <a:tab pos="1371600" algn="l"/>
              </a:tabLst>
            </a:pPr>
            <a:r>
              <a:rPr lang="en-US" dirty="0">
                <a:latin typeface="Arial" pitchFamily="34" charset="0"/>
              </a:rPr>
              <a:t>        for (</a:t>
            </a:r>
            <a:r>
              <a:rPr lang="en-US" dirty="0" err="1">
                <a:latin typeface="Arial" pitchFamily="34" charset="0"/>
              </a:rPr>
              <a:t>int</a:t>
            </a:r>
            <a:r>
              <a:rPr lang="en-US" dirty="0">
                <a:latin typeface="Arial" pitchFamily="34" charset="0"/>
              </a:rPr>
              <a:t> </a:t>
            </a:r>
            <a:r>
              <a:rPr lang="en-US" dirty="0" err="1">
                <a:latin typeface="Arial" pitchFamily="34" charset="0"/>
              </a:rPr>
              <a:t>i</a:t>
            </a:r>
            <a:r>
              <a:rPr lang="en-US" dirty="0">
                <a:latin typeface="Arial" pitchFamily="34" charset="0"/>
              </a:rPr>
              <a:t> = 0; </a:t>
            </a:r>
            <a:r>
              <a:rPr lang="en-US" dirty="0" err="1">
                <a:latin typeface="Arial" pitchFamily="34" charset="0"/>
              </a:rPr>
              <a:t>writer.</a:t>
            </a:r>
            <a:r>
              <a:rPr lang="en-US" dirty="0" err="1">
                <a:solidFill>
                  <a:schemeClr val="tx2"/>
                </a:solidFill>
                <a:latin typeface="Arial" pitchFamily="34" charset="0"/>
              </a:rPr>
              <a:t>IsAlive</a:t>
            </a:r>
            <a:r>
              <a:rPr lang="en-US" dirty="0">
                <a:latin typeface="Arial" pitchFamily="34" charset="0"/>
              </a:rPr>
              <a:t>; </a:t>
            </a:r>
            <a:r>
              <a:rPr lang="en-US" dirty="0" err="1">
                <a:latin typeface="Arial" pitchFamily="34" charset="0"/>
              </a:rPr>
              <a:t>i</a:t>
            </a:r>
            <a:r>
              <a:rPr lang="en-US" dirty="0">
                <a:latin typeface="Arial" pitchFamily="34" charset="0"/>
              </a:rPr>
              <a:t>++)	  </a:t>
            </a:r>
            <a:r>
              <a:rPr lang="en-US" dirty="0">
                <a:solidFill>
                  <a:schemeClr val="folHlink"/>
                </a:solidFill>
                <a:latin typeface="Arial" pitchFamily="34" charset="0"/>
              </a:rPr>
              <a:t>// Loop until the writer thread ends</a:t>
            </a:r>
          </a:p>
          <a:p>
            <a:pPr>
              <a:tabLst>
                <a:tab pos="457200" algn="l"/>
                <a:tab pos="914400" algn="l"/>
                <a:tab pos="1371600" algn="l"/>
              </a:tabLst>
            </a:pPr>
            <a:r>
              <a:rPr lang="en-US" dirty="0">
                <a:latin typeface="Arial" pitchFamily="34" charset="0"/>
              </a:rPr>
              <a:t>        {</a:t>
            </a:r>
          </a:p>
          <a:p>
            <a:pPr>
              <a:tabLst>
                <a:tab pos="457200" algn="l"/>
                <a:tab pos="914400" algn="l"/>
                <a:tab pos="1371600" algn="l"/>
              </a:tabLst>
            </a:pPr>
            <a:r>
              <a:rPr lang="en-US" dirty="0">
                <a:latin typeface="Arial" pitchFamily="34" charset="0"/>
              </a:rPr>
              <a:t>		</a:t>
            </a:r>
            <a:r>
              <a:rPr lang="en-US" dirty="0" err="1">
                <a:latin typeface="Arial" pitchFamily="34" charset="0"/>
              </a:rPr>
              <a:t>int</a:t>
            </a:r>
            <a:r>
              <a:rPr lang="en-US" dirty="0">
                <a:latin typeface="Arial" pitchFamily="34" charset="0"/>
              </a:rPr>
              <a:t> sum = 0;</a:t>
            </a:r>
          </a:p>
          <a:p>
            <a:pPr>
              <a:tabLst>
                <a:tab pos="457200" algn="l"/>
                <a:tab pos="914400" algn="l"/>
                <a:tab pos="1371600" algn="l"/>
              </a:tabLst>
            </a:pPr>
            <a:r>
              <a:rPr lang="en-US" dirty="0">
                <a:latin typeface="Arial" pitchFamily="34" charset="0"/>
              </a:rPr>
              <a:t>		for (</a:t>
            </a:r>
            <a:r>
              <a:rPr lang="en-US" dirty="0" err="1">
                <a:latin typeface="Arial" pitchFamily="34" charset="0"/>
              </a:rPr>
              <a:t>int</a:t>
            </a:r>
            <a:r>
              <a:rPr lang="en-US" dirty="0">
                <a:latin typeface="Arial" pitchFamily="34" charset="0"/>
              </a:rPr>
              <a:t> k = 0; k &lt; 100; k++)   </a:t>
            </a:r>
            <a:r>
              <a:rPr lang="en-US" dirty="0">
                <a:solidFill>
                  <a:schemeClr val="folHlink"/>
                </a:solidFill>
                <a:latin typeface="Arial" pitchFamily="34" charset="0"/>
              </a:rPr>
              <a:t>// Sum the values in the buffer</a:t>
            </a:r>
          </a:p>
          <a:p>
            <a:pPr>
              <a:tabLst>
                <a:tab pos="457200" algn="l"/>
                <a:tab pos="914400" algn="l"/>
                <a:tab pos="1371600" algn="l"/>
              </a:tabLst>
            </a:pPr>
            <a:r>
              <a:rPr lang="en-US" dirty="0">
                <a:solidFill>
                  <a:schemeClr val="folHlink"/>
                </a:solidFill>
                <a:latin typeface="Arial" pitchFamily="34" charset="0"/>
              </a:rPr>
              <a:t>			</a:t>
            </a:r>
            <a:r>
              <a:rPr lang="en-US" dirty="0">
                <a:latin typeface="Arial" pitchFamily="34" charset="0"/>
              </a:rPr>
              <a:t>sum += buffer[k];</a:t>
            </a:r>
          </a:p>
          <a:p>
            <a:pPr>
              <a:tabLst>
                <a:tab pos="457200" algn="l"/>
                <a:tab pos="914400" algn="l"/>
                <a:tab pos="1371600" algn="l"/>
              </a:tabLst>
            </a:pPr>
            <a:r>
              <a:rPr lang="en-US" dirty="0">
                <a:latin typeface="Arial" pitchFamily="34" charset="0"/>
              </a:rPr>
              <a:t>		if (sum != 5050) 		  </a:t>
            </a:r>
            <a:r>
              <a:rPr lang="en-US" dirty="0">
                <a:solidFill>
                  <a:schemeClr val="folHlink"/>
                </a:solidFill>
                <a:latin typeface="Arial" pitchFamily="34" charset="0"/>
              </a:rPr>
              <a:t>// Report an error if the sum is incorrect</a:t>
            </a:r>
          </a:p>
          <a:p>
            <a:pPr>
              <a:tabLst>
                <a:tab pos="457200" algn="l"/>
                <a:tab pos="914400" algn="l"/>
                <a:tab pos="1371600" algn="l"/>
              </a:tabLst>
            </a:pPr>
            <a:r>
              <a:rPr lang="en-US" dirty="0">
                <a:latin typeface="Arial" pitchFamily="34" charset="0"/>
              </a:rPr>
              <a:t>		{	</a:t>
            </a:r>
          </a:p>
          <a:p>
            <a:pPr>
              <a:tabLst>
                <a:tab pos="457200" algn="l"/>
                <a:tab pos="914400" algn="l"/>
                <a:tab pos="1371600" algn="l"/>
              </a:tabLst>
            </a:pPr>
            <a:r>
              <a:rPr lang="en-US" dirty="0">
                <a:latin typeface="Arial" pitchFamily="34" charset="0"/>
              </a:rPr>
              <a:t>			string message = </a:t>
            </a:r>
            <a:r>
              <a:rPr lang="en-US" dirty="0" err="1">
                <a:latin typeface="Arial" pitchFamily="34" charset="0"/>
              </a:rPr>
              <a:t>String.Format</a:t>
            </a:r>
            <a:r>
              <a:rPr lang="en-US" dirty="0">
                <a:latin typeface="Arial" pitchFamily="34" charset="0"/>
              </a:rPr>
              <a:t>("Thread {0} " +</a:t>
            </a:r>
          </a:p>
          <a:p>
            <a:pPr>
              <a:tabLst>
                <a:tab pos="457200" algn="l"/>
                <a:tab pos="914400" algn="l"/>
                <a:tab pos="1371600" algn="l"/>
              </a:tabLst>
            </a:pPr>
            <a:r>
              <a:rPr lang="en-US" dirty="0">
                <a:latin typeface="Arial" pitchFamily="34" charset="0"/>
              </a:rPr>
              <a:t>                    			       "reports a corrupted read on iteration {1}",</a:t>
            </a:r>
          </a:p>
          <a:p>
            <a:pPr>
              <a:tabLst>
                <a:tab pos="457200" algn="l"/>
                <a:tab pos="914400" algn="l"/>
                <a:tab pos="1371600" algn="l"/>
              </a:tabLst>
            </a:pPr>
            <a:r>
              <a:rPr lang="en-US" dirty="0">
                <a:latin typeface="Arial" pitchFamily="34" charset="0"/>
              </a:rPr>
              <a:t>			                             </a:t>
            </a:r>
            <a:r>
              <a:rPr lang="en-US" dirty="0" err="1">
                <a:latin typeface="Arial" pitchFamily="34" charset="0"/>
              </a:rPr>
              <a:t>Thread.CurrentThread.Name</a:t>
            </a:r>
            <a:r>
              <a:rPr lang="en-US" dirty="0">
                <a:latin typeface="Arial" pitchFamily="34" charset="0"/>
              </a:rPr>
              <a:t>, </a:t>
            </a:r>
            <a:r>
              <a:rPr lang="en-US" dirty="0" err="1">
                <a:latin typeface="Arial" pitchFamily="34" charset="0"/>
              </a:rPr>
              <a:t>i</a:t>
            </a:r>
            <a:r>
              <a:rPr lang="en-US" dirty="0">
                <a:latin typeface="Arial" pitchFamily="34" charset="0"/>
              </a:rPr>
              <a:t> + 1);</a:t>
            </a:r>
          </a:p>
          <a:p>
            <a:pPr>
              <a:tabLst>
                <a:tab pos="457200" algn="l"/>
                <a:tab pos="914400" algn="l"/>
                <a:tab pos="1371600" algn="l"/>
              </a:tabLst>
            </a:pPr>
            <a:r>
              <a:rPr lang="en-US" dirty="0">
                <a:latin typeface="Arial" pitchFamily="34" charset="0"/>
              </a:rPr>
              <a:t>			</a:t>
            </a:r>
            <a:r>
              <a:rPr lang="en-US" dirty="0" err="1">
                <a:latin typeface="Arial" pitchFamily="34" charset="0"/>
              </a:rPr>
              <a:t>Console.WriteLine</a:t>
            </a:r>
            <a:r>
              <a:rPr lang="en-US" dirty="0">
                <a:latin typeface="Arial" pitchFamily="34" charset="0"/>
              </a:rPr>
              <a:t>(message);</a:t>
            </a:r>
          </a:p>
          <a:p>
            <a:pPr>
              <a:tabLst>
                <a:tab pos="457200" algn="l"/>
                <a:tab pos="914400" algn="l"/>
                <a:tab pos="1371600" algn="l"/>
              </a:tabLst>
            </a:pPr>
            <a:r>
              <a:rPr lang="en-US" dirty="0">
                <a:latin typeface="Arial" pitchFamily="34" charset="0"/>
              </a:rPr>
              <a:t>			</a:t>
            </a:r>
            <a:r>
              <a:rPr lang="en-US" dirty="0" err="1">
                <a:latin typeface="Arial" pitchFamily="34" charset="0"/>
              </a:rPr>
              <a:t>writer.Abort</a:t>
            </a:r>
            <a:r>
              <a:rPr lang="en-US" dirty="0">
                <a:latin typeface="Arial" pitchFamily="34" charset="0"/>
              </a:rPr>
              <a:t>();</a:t>
            </a:r>
          </a:p>
          <a:p>
            <a:pPr>
              <a:tabLst>
                <a:tab pos="457200" algn="l"/>
                <a:tab pos="914400" algn="l"/>
                <a:tab pos="1371600" algn="l"/>
              </a:tabLst>
            </a:pPr>
            <a:r>
              <a:rPr lang="en-US" dirty="0">
                <a:latin typeface="Arial" pitchFamily="34" charset="0"/>
              </a:rPr>
              <a:t>			return;</a:t>
            </a:r>
          </a:p>
          <a:p>
            <a:pPr>
              <a:tabLst>
                <a:tab pos="457200" algn="l"/>
                <a:tab pos="914400" algn="l"/>
                <a:tab pos="1371600" algn="l"/>
              </a:tabLst>
            </a:pPr>
            <a:r>
              <a:rPr lang="en-US" dirty="0">
                <a:latin typeface="Arial" pitchFamily="34" charset="0"/>
              </a:rPr>
              <a:t>		}</a:t>
            </a:r>
          </a:p>
          <a:p>
            <a:pPr>
              <a:tabLst>
                <a:tab pos="457200" algn="l"/>
                <a:tab pos="914400" algn="l"/>
                <a:tab pos="1371600" algn="l"/>
              </a:tabLst>
            </a:pPr>
            <a:r>
              <a:rPr lang="en-US" dirty="0">
                <a:latin typeface="Arial" pitchFamily="34" charset="0"/>
              </a:rPr>
              <a:t>	}</a:t>
            </a:r>
          </a:p>
          <a:p>
            <a:pPr>
              <a:tabLst>
                <a:tab pos="457200" algn="l"/>
                <a:tab pos="914400" algn="l"/>
                <a:tab pos="1371600" algn="l"/>
              </a:tabLst>
            </a:pPr>
            <a:r>
              <a:rPr lang="en-US" dirty="0">
                <a:latin typeface="Arial" pitchFamily="34" charset="0"/>
              </a:rPr>
              <a:t>}</a:t>
            </a:r>
          </a:p>
        </p:txBody>
      </p:sp>
    </p:spTree>
    <p:extLst>
      <p:ext uri="{BB962C8B-B14F-4D97-AF65-F5344CB8AC3E}">
        <p14:creationId xmlns:p14="http://schemas.microsoft.com/office/powerpoint/2010/main" val="272574146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p:spPr>
        <p:txBody>
          <a:bodyPr/>
          <a:lstStyle/>
          <a:p>
            <a:fld id="{DDDE016F-3229-4FF6-A440-2C9D5263C239}" type="slidenum">
              <a:rPr lang="en-US" smtClean="0"/>
              <a:pPr/>
              <a:t>196</a:t>
            </a:fld>
            <a:endParaRPr lang="en-US"/>
          </a:p>
        </p:txBody>
      </p:sp>
      <p:sp>
        <p:nvSpPr>
          <p:cNvPr id="15363" name="Rectangle 2"/>
          <p:cNvSpPr>
            <a:spLocks noGrp="1" noChangeArrowheads="1"/>
          </p:cNvSpPr>
          <p:nvPr>
            <p:ph type="title"/>
          </p:nvPr>
        </p:nvSpPr>
        <p:spPr>
          <a:xfrm>
            <a:off x="1260475" y="152400"/>
            <a:ext cx="7620000" cy="623888"/>
          </a:xfrm>
        </p:spPr>
        <p:txBody>
          <a:bodyPr/>
          <a:lstStyle/>
          <a:p>
            <a:pPr eaLnBrk="1" hangingPunct="1"/>
            <a:r>
              <a:rPr lang="de-DE"/>
              <a:t>Example: Writer Function</a:t>
            </a:r>
            <a:endParaRPr lang="en-US"/>
          </a:p>
        </p:txBody>
      </p:sp>
      <p:sp>
        <p:nvSpPr>
          <p:cNvPr id="15364" name="Rectangle 3"/>
          <p:cNvSpPr>
            <a:spLocks noChangeArrowheads="1"/>
          </p:cNvSpPr>
          <p:nvPr/>
        </p:nvSpPr>
        <p:spPr bwMode="auto">
          <a:xfrm>
            <a:off x="609600" y="341313"/>
            <a:ext cx="4719638" cy="1143000"/>
          </a:xfrm>
          <a:prstGeom prst="rect">
            <a:avLst/>
          </a:prstGeom>
          <a:noFill/>
          <a:ln w="9525">
            <a:noFill/>
            <a:miter lim="800000"/>
            <a:headEnd/>
            <a:tailEnd/>
          </a:ln>
        </p:spPr>
        <p:txBody>
          <a:bodyPr anchor="ctr"/>
          <a:lstStyle/>
          <a:p>
            <a:pPr eaLnBrk="1" hangingPunct="1"/>
            <a:endParaRPr lang="en-GB" sz="3200" b="1">
              <a:solidFill>
                <a:schemeClr val="tx2"/>
              </a:solidFill>
            </a:endParaRPr>
          </a:p>
        </p:txBody>
      </p:sp>
      <p:sp>
        <p:nvSpPr>
          <p:cNvPr id="15365" name="Text Box 4"/>
          <p:cNvSpPr txBox="1">
            <a:spLocks noChangeArrowheads="1"/>
          </p:cNvSpPr>
          <p:nvPr/>
        </p:nvSpPr>
        <p:spPr bwMode="auto">
          <a:xfrm>
            <a:off x="669925" y="1066800"/>
            <a:ext cx="7940675" cy="5078413"/>
          </a:xfrm>
          <a:prstGeom prst="rect">
            <a:avLst/>
          </a:prstGeom>
          <a:noFill/>
          <a:ln w="9525">
            <a:noFill/>
            <a:miter lim="800000"/>
            <a:headEnd/>
            <a:tailEnd/>
          </a:ln>
        </p:spPr>
        <p:txBody>
          <a:bodyPr>
            <a:spAutoFit/>
          </a:bodyPr>
          <a:lstStyle/>
          <a:p>
            <a:pPr>
              <a:tabLst>
                <a:tab pos="457200" algn="l"/>
                <a:tab pos="914400" algn="l"/>
                <a:tab pos="1371600" algn="l"/>
              </a:tabLst>
            </a:pPr>
            <a:r>
              <a:rPr lang="en-US" dirty="0">
                <a:latin typeface="Arial" pitchFamily="34" charset="0"/>
              </a:rPr>
              <a:t>static void </a:t>
            </a:r>
            <a:r>
              <a:rPr lang="en-US" dirty="0" err="1">
                <a:latin typeface="Arial" pitchFamily="34" charset="0"/>
              </a:rPr>
              <a:t>WriterFunc</a:t>
            </a:r>
            <a:r>
              <a:rPr lang="en-US" dirty="0">
                <a:latin typeface="Arial" pitchFamily="34" charset="0"/>
              </a:rPr>
              <a:t>() {</a:t>
            </a:r>
          </a:p>
          <a:p>
            <a:pPr>
              <a:tabLst>
                <a:tab pos="457200" algn="l"/>
                <a:tab pos="914400" algn="l"/>
                <a:tab pos="1371600" algn="l"/>
              </a:tabLst>
            </a:pPr>
            <a:r>
              <a:rPr lang="en-US" dirty="0">
                <a:latin typeface="Arial" pitchFamily="34" charset="0"/>
              </a:rPr>
              <a:t>        </a:t>
            </a:r>
            <a:r>
              <a:rPr lang="en-US" dirty="0" err="1">
                <a:latin typeface="Arial" pitchFamily="34" charset="0"/>
              </a:rPr>
              <a:t>DateTime</a:t>
            </a:r>
            <a:r>
              <a:rPr lang="en-US" dirty="0">
                <a:latin typeface="Arial" pitchFamily="34" charset="0"/>
              </a:rPr>
              <a:t> start = </a:t>
            </a:r>
            <a:r>
              <a:rPr lang="en-US" dirty="0" err="1">
                <a:latin typeface="Arial" pitchFamily="34" charset="0"/>
              </a:rPr>
              <a:t>DateTime.Now</a:t>
            </a:r>
            <a:r>
              <a:rPr lang="en-US" dirty="0">
                <a:latin typeface="Arial" pitchFamily="34" charset="0"/>
              </a:rPr>
              <a:t>;</a:t>
            </a:r>
          </a:p>
          <a:p>
            <a:pPr>
              <a:tabLst>
                <a:tab pos="457200" algn="l"/>
                <a:tab pos="914400" algn="l"/>
                <a:tab pos="1371600" algn="l"/>
              </a:tabLst>
            </a:pPr>
            <a:endParaRPr lang="en-US" dirty="0">
              <a:latin typeface="Arial" pitchFamily="34" charset="0"/>
            </a:endParaRPr>
          </a:p>
          <a:p>
            <a:pPr>
              <a:tabLst>
                <a:tab pos="457200" algn="l"/>
                <a:tab pos="914400" algn="l"/>
                <a:tab pos="1371600" algn="l"/>
              </a:tabLst>
            </a:pPr>
            <a:r>
              <a:rPr lang="en-US" dirty="0">
                <a:latin typeface="Arial" pitchFamily="34" charset="0"/>
              </a:rPr>
              <a:t>        // Loop for up to 10 seconds</a:t>
            </a:r>
          </a:p>
          <a:p>
            <a:pPr>
              <a:tabLst>
                <a:tab pos="457200" algn="l"/>
                <a:tab pos="914400" algn="l"/>
                <a:tab pos="1371600" algn="l"/>
              </a:tabLst>
            </a:pPr>
            <a:r>
              <a:rPr lang="en-US" dirty="0">
                <a:latin typeface="Arial" pitchFamily="34" charset="0"/>
              </a:rPr>
              <a:t>        while ((</a:t>
            </a:r>
            <a:r>
              <a:rPr lang="en-US" dirty="0" err="1">
                <a:latin typeface="Arial" pitchFamily="34" charset="0"/>
              </a:rPr>
              <a:t>DateTime.Now</a:t>
            </a:r>
            <a:r>
              <a:rPr lang="en-US" dirty="0">
                <a:latin typeface="Arial" pitchFamily="34" charset="0"/>
              </a:rPr>
              <a:t> - start).Seconds &lt; 10)</a:t>
            </a:r>
          </a:p>
          <a:p>
            <a:pPr>
              <a:tabLst>
                <a:tab pos="457200" algn="l"/>
                <a:tab pos="914400" algn="l"/>
                <a:tab pos="1371600" algn="l"/>
              </a:tabLst>
            </a:pPr>
            <a:r>
              <a:rPr lang="en-US" dirty="0">
                <a:latin typeface="Arial" pitchFamily="34" charset="0"/>
              </a:rPr>
              <a:t>        {</a:t>
            </a:r>
          </a:p>
          <a:p>
            <a:pPr>
              <a:tabLst>
                <a:tab pos="457200" algn="l"/>
                <a:tab pos="914400" algn="l"/>
                <a:tab pos="1371600" algn="l"/>
              </a:tabLst>
            </a:pPr>
            <a:r>
              <a:rPr lang="en-US" dirty="0">
                <a:latin typeface="Arial" pitchFamily="34" charset="0"/>
              </a:rPr>
              <a:t>            </a:t>
            </a:r>
            <a:r>
              <a:rPr lang="en-US" dirty="0" err="1">
                <a:latin typeface="Arial" pitchFamily="34" charset="0"/>
              </a:rPr>
              <a:t>int</a:t>
            </a:r>
            <a:r>
              <a:rPr lang="en-US" dirty="0">
                <a:latin typeface="Arial" pitchFamily="34" charset="0"/>
              </a:rPr>
              <a:t> j = </a:t>
            </a:r>
            <a:r>
              <a:rPr lang="en-US" dirty="0" err="1">
                <a:latin typeface="Arial" pitchFamily="34" charset="0"/>
              </a:rPr>
              <a:t>rng.Next</a:t>
            </a:r>
            <a:r>
              <a:rPr lang="en-US" dirty="0">
                <a:latin typeface="Arial" pitchFamily="34" charset="0"/>
              </a:rPr>
              <a:t>(0, 99);  // position 1</a:t>
            </a:r>
          </a:p>
          <a:p>
            <a:pPr>
              <a:tabLst>
                <a:tab pos="457200" algn="l"/>
                <a:tab pos="914400" algn="l"/>
                <a:tab pos="1371600" algn="l"/>
              </a:tabLst>
            </a:pPr>
            <a:r>
              <a:rPr lang="en-US" dirty="0">
                <a:latin typeface="Arial" pitchFamily="34" charset="0"/>
              </a:rPr>
              <a:t>            </a:t>
            </a:r>
            <a:r>
              <a:rPr lang="en-US" dirty="0" err="1">
                <a:latin typeface="Arial" pitchFamily="34" charset="0"/>
              </a:rPr>
              <a:t>int</a:t>
            </a:r>
            <a:r>
              <a:rPr lang="en-US" dirty="0">
                <a:latin typeface="Arial" pitchFamily="34" charset="0"/>
              </a:rPr>
              <a:t> k = </a:t>
            </a:r>
            <a:r>
              <a:rPr lang="en-US" dirty="0" err="1">
                <a:latin typeface="Arial" pitchFamily="34" charset="0"/>
              </a:rPr>
              <a:t>rng.Next</a:t>
            </a:r>
            <a:r>
              <a:rPr lang="en-US" dirty="0">
                <a:latin typeface="Arial" pitchFamily="34" charset="0"/>
              </a:rPr>
              <a:t>(0, 99); // position 2</a:t>
            </a:r>
          </a:p>
          <a:p>
            <a:pPr>
              <a:tabLst>
                <a:tab pos="457200" algn="l"/>
                <a:tab pos="914400" algn="l"/>
                <a:tab pos="1371600" algn="l"/>
              </a:tabLst>
            </a:pPr>
            <a:r>
              <a:rPr lang="en-US" dirty="0">
                <a:latin typeface="Arial" pitchFamily="34" charset="0"/>
              </a:rPr>
              <a:t>            Swap(ref buffer[j], ref buffer[k]);</a:t>
            </a:r>
          </a:p>
          <a:p>
            <a:pPr>
              <a:tabLst>
                <a:tab pos="457200" algn="l"/>
                <a:tab pos="914400" algn="l"/>
                <a:tab pos="1371600" algn="l"/>
              </a:tabLst>
            </a:pPr>
            <a:r>
              <a:rPr lang="en-US" dirty="0">
                <a:latin typeface="Arial" pitchFamily="34" charset="0"/>
              </a:rPr>
              <a:t>        }</a:t>
            </a:r>
          </a:p>
          <a:p>
            <a:pPr>
              <a:tabLst>
                <a:tab pos="457200" algn="l"/>
                <a:tab pos="914400" algn="l"/>
                <a:tab pos="1371600" algn="l"/>
              </a:tabLst>
            </a:pPr>
            <a:r>
              <a:rPr lang="en-US" dirty="0">
                <a:latin typeface="Arial" pitchFamily="34" charset="0"/>
              </a:rPr>
              <a:t>}</a:t>
            </a:r>
          </a:p>
          <a:p>
            <a:pPr>
              <a:tabLst>
                <a:tab pos="457200" algn="l"/>
                <a:tab pos="914400" algn="l"/>
                <a:tab pos="1371600" algn="l"/>
              </a:tabLst>
            </a:pPr>
            <a:r>
              <a:rPr lang="en-US" dirty="0">
                <a:latin typeface="Arial" pitchFamily="34" charset="0"/>
              </a:rPr>
              <a:t>static void Swap(ref byte a, ref byte b)</a:t>
            </a:r>
          </a:p>
          <a:p>
            <a:pPr>
              <a:tabLst>
                <a:tab pos="457200" algn="l"/>
                <a:tab pos="914400" algn="l"/>
                <a:tab pos="1371600" algn="l"/>
              </a:tabLst>
            </a:pPr>
            <a:r>
              <a:rPr lang="en-US" dirty="0">
                <a:latin typeface="Arial" pitchFamily="34" charset="0"/>
              </a:rPr>
              <a:t>    {</a:t>
            </a:r>
          </a:p>
          <a:p>
            <a:pPr>
              <a:tabLst>
                <a:tab pos="457200" algn="l"/>
                <a:tab pos="914400" algn="l"/>
                <a:tab pos="1371600" algn="l"/>
              </a:tabLst>
            </a:pPr>
            <a:r>
              <a:rPr lang="en-US" dirty="0">
                <a:latin typeface="Arial" pitchFamily="34" charset="0"/>
              </a:rPr>
              <a:t>        byte </a:t>
            </a:r>
            <a:r>
              <a:rPr lang="en-US" dirty="0" err="1">
                <a:latin typeface="Arial" pitchFamily="34" charset="0"/>
              </a:rPr>
              <a:t>tmp</a:t>
            </a:r>
            <a:r>
              <a:rPr lang="en-US" dirty="0">
                <a:latin typeface="Arial" pitchFamily="34" charset="0"/>
              </a:rPr>
              <a:t> = a;</a:t>
            </a:r>
          </a:p>
          <a:p>
            <a:pPr>
              <a:tabLst>
                <a:tab pos="457200" algn="l"/>
                <a:tab pos="914400" algn="l"/>
                <a:tab pos="1371600" algn="l"/>
              </a:tabLst>
            </a:pPr>
            <a:r>
              <a:rPr lang="en-US" dirty="0">
                <a:latin typeface="Arial" pitchFamily="34" charset="0"/>
              </a:rPr>
              <a:t>        a = b;</a:t>
            </a:r>
          </a:p>
          <a:p>
            <a:pPr>
              <a:tabLst>
                <a:tab pos="457200" algn="l"/>
                <a:tab pos="914400" algn="l"/>
                <a:tab pos="1371600" algn="l"/>
              </a:tabLst>
            </a:pPr>
            <a:r>
              <a:rPr lang="en-US" dirty="0">
                <a:latin typeface="Arial" pitchFamily="34" charset="0"/>
              </a:rPr>
              <a:t>        b = </a:t>
            </a:r>
            <a:r>
              <a:rPr lang="en-US" dirty="0" err="1">
                <a:latin typeface="Arial" pitchFamily="34" charset="0"/>
              </a:rPr>
              <a:t>tmp</a:t>
            </a:r>
            <a:r>
              <a:rPr lang="en-US" dirty="0">
                <a:latin typeface="Arial" pitchFamily="34" charset="0"/>
              </a:rPr>
              <a:t>;</a:t>
            </a:r>
          </a:p>
          <a:p>
            <a:pPr>
              <a:tabLst>
                <a:tab pos="457200" algn="l"/>
                <a:tab pos="914400" algn="l"/>
                <a:tab pos="1371600" algn="l"/>
              </a:tabLst>
            </a:pPr>
            <a:r>
              <a:rPr lang="en-US" dirty="0">
                <a:latin typeface="Arial" pitchFamily="34" charset="0"/>
              </a:rPr>
              <a:t>    }</a:t>
            </a:r>
          </a:p>
          <a:p>
            <a:pPr>
              <a:tabLst>
                <a:tab pos="457200" algn="l"/>
                <a:tab pos="914400" algn="l"/>
                <a:tab pos="1371600" algn="l"/>
              </a:tabLst>
            </a:pPr>
            <a:r>
              <a:rPr lang="en-US" dirty="0">
                <a:latin typeface="Arial" pitchFamily="34" charset="0"/>
              </a:rPr>
              <a:t>}</a:t>
            </a:r>
          </a:p>
        </p:txBody>
      </p:sp>
      <p:pic>
        <p:nvPicPr>
          <p:cNvPr id="439304" name="Picture 8"/>
          <p:cNvPicPr>
            <a:picLocks noChangeAspect="1" noChangeArrowheads="1"/>
          </p:cNvPicPr>
          <p:nvPr/>
        </p:nvPicPr>
        <p:blipFill>
          <a:blip r:embed="rId3" cstate="print"/>
          <a:srcRect/>
          <a:stretch>
            <a:fillRect/>
          </a:stretch>
        </p:blipFill>
        <p:spPr bwMode="auto">
          <a:xfrm>
            <a:off x="2743200" y="4929188"/>
            <a:ext cx="6324600" cy="1874837"/>
          </a:xfrm>
          <a:prstGeom prst="rect">
            <a:avLst/>
          </a:prstGeom>
          <a:noFill/>
          <a:ln w="9525">
            <a:noFill/>
            <a:miter lim="800000"/>
            <a:headEnd/>
            <a:tailEnd/>
          </a:ln>
        </p:spPr>
      </p:pic>
      <p:sp>
        <p:nvSpPr>
          <p:cNvPr id="439302" name="AutoShape 6"/>
          <p:cNvSpPr>
            <a:spLocks noChangeArrowheads="1"/>
          </p:cNvSpPr>
          <p:nvPr/>
        </p:nvSpPr>
        <p:spPr bwMode="auto">
          <a:xfrm>
            <a:off x="6172200" y="2209800"/>
            <a:ext cx="2590800" cy="2514600"/>
          </a:xfrm>
          <a:prstGeom prst="cloudCallout">
            <a:avLst>
              <a:gd name="adj1" fmla="val -43750"/>
              <a:gd name="adj2" fmla="val 70000"/>
            </a:avLst>
          </a:prstGeom>
          <a:solidFill>
            <a:srgbClr val="FFFFCC"/>
          </a:solidFill>
          <a:ln w="9525">
            <a:solidFill>
              <a:schemeClr val="tx1"/>
            </a:solidFill>
            <a:round/>
            <a:headEnd/>
            <a:tailEnd/>
          </a:ln>
        </p:spPr>
        <p:txBody>
          <a:bodyPr/>
          <a:lstStyle/>
          <a:p>
            <a:pPr algn="ctr"/>
            <a:r>
              <a:rPr lang="en-US" sz="2000" b="1"/>
              <a:t>Why does swapping orders change the sum?</a:t>
            </a:r>
          </a:p>
        </p:txBody>
      </p:sp>
      <p:cxnSp>
        <p:nvCxnSpPr>
          <p:cNvPr id="15368" name="Straight Arrow Connector 2"/>
          <p:cNvCxnSpPr>
            <a:cxnSpLocks noChangeShapeType="1"/>
          </p:cNvCxnSpPr>
          <p:nvPr/>
        </p:nvCxnSpPr>
        <p:spPr bwMode="auto">
          <a:xfrm>
            <a:off x="1752600" y="3605213"/>
            <a:ext cx="304800" cy="509587"/>
          </a:xfrm>
          <a:prstGeom prst="straightConnector1">
            <a:avLst/>
          </a:prstGeom>
          <a:noFill/>
          <a:ln w="9525" algn="ctr">
            <a:solidFill>
              <a:schemeClr val="tx1"/>
            </a:solidFill>
            <a:prstDash val="dash"/>
            <a:round/>
            <a:headEnd/>
            <a:tailEnd type="arrow" w="med" len="med"/>
          </a:ln>
        </p:spPr>
      </p:cxnSp>
    </p:spTree>
    <p:extLst>
      <p:ext uri="{BB962C8B-B14F-4D97-AF65-F5344CB8AC3E}">
        <p14:creationId xmlns:p14="http://schemas.microsoft.com/office/powerpoint/2010/main" val="31957768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39304"/>
                                        </p:tgtEl>
                                        <p:attrNameLst>
                                          <p:attrName>style.visibility</p:attrName>
                                        </p:attrNameLst>
                                      </p:cBhvr>
                                      <p:to>
                                        <p:strVal val="visible"/>
                                      </p:to>
                                    </p:set>
                                    <p:animEffect transition="in" filter="wipe(left)">
                                      <p:cBhvr>
                                        <p:cTn id="7" dur="500"/>
                                        <p:tgtEl>
                                          <p:spTgt spid="4393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1" presetClass="entr" presetSubtype="0" fill="hold" grpId="0" nodeType="clickEffect">
                                  <p:stCondLst>
                                    <p:cond delay="0"/>
                                  </p:stCondLst>
                                  <p:iterate type="lt">
                                    <p:tmPct val="5000"/>
                                  </p:iterate>
                                  <p:childTnLst>
                                    <p:set>
                                      <p:cBhvr>
                                        <p:cTn id="11" dur="1" fill="hold">
                                          <p:stCondLst>
                                            <p:cond delay="0"/>
                                          </p:stCondLst>
                                        </p:cTn>
                                        <p:tgtEl>
                                          <p:spTgt spid="439302"/>
                                        </p:tgtEl>
                                        <p:attrNameLst>
                                          <p:attrName>style.visibility</p:attrName>
                                        </p:attrNameLst>
                                      </p:cBhvr>
                                      <p:to>
                                        <p:strVal val="visible"/>
                                      </p:to>
                                    </p:set>
                                    <p:anim calcmode="lin" valueType="num">
                                      <p:cBhvr>
                                        <p:cTn id="12" dur="1000" fill="hold"/>
                                        <p:tgtEl>
                                          <p:spTgt spid="439302"/>
                                        </p:tgtEl>
                                        <p:attrNameLst>
                                          <p:attrName>ppt_w</p:attrName>
                                        </p:attrNameLst>
                                      </p:cBhvr>
                                      <p:tavLst>
                                        <p:tav tm="0">
                                          <p:val>
                                            <p:fltVal val="0"/>
                                          </p:val>
                                        </p:tav>
                                        <p:tav tm="100000">
                                          <p:val>
                                            <p:strVal val="#ppt_w"/>
                                          </p:val>
                                        </p:tav>
                                      </p:tavLst>
                                    </p:anim>
                                    <p:anim calcmode="lin" valueType="num">
                                      <p:cBhvr>
                                        <p:cTn id="13" dur="1000" fill="hold"/>
                                        <p:tgtEl>
                                          <p:spTgt spid="439302"/>
                                        </p:tgtEl>
                                        <p:attrNameLst>
                                          <p:attrName>ppt_h</p:attrName>
                                        </p:attrNameLst>
                                      </p:cBhvr>
                                      <p:tavLst>
                                        <p:tav tm="0">
                                          <p:val>
                                            <p:fltVal val="0"/>
                                          </p:val>
                                        </p:tav>
                                        <p:tav tm="100000">
                                          <p:val>
                                            <p:strVal val="#ppt_h"/>
                                          </p:val>
                                        </p:tav>
                                      </p:tavLst>
                                    </p:anim>
                                    <p:anim calcmode="lin" valueType="num">
                                      <p:cBhvr>
                                        <p:cTn id="14" dur="1000" fill="hold"/>
                                        <p:tgtEl>
                                          <p:spTgt spid="439302"/>
                                        </p:tgtEl>
                                        <p:attrNameLst>
                                          <p:attrName>style.rotation</p:attrName>
                                        </p:attrNameLst>
                                      </p:cBhvr>
                                      <p:tavLst>
                                        <p:tav tm="0">
                                          <p:val>
                                            <p:fltVal val="90"/>
                                          </p:val>
                                        </p:tav>
                                        <p:tav tm="100000">
                                          <p:val>
                                            <p:fltVal val="0"/>
                                          </p:val>
                                        </p:tav>
                                      </p:tavLst>
                                    </p:anim>
                                    <p:animEffect transition="in" filter="fade">
                                      <p:cBhvr>
                                        <p:cTn id="15" dur="1000"/>
                                        <p:tgtEl>
                                          <p:spTgt spid="439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302"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p:spPr>
        <p:txBody>
          <a:bodyPr/>
          <a:lstStyle/>
          <a:p>
            <a:fld id="{3827311D-992F-4A9A-AC13-C8E4278A11A9}" type="slidenum">
              <a:rPr lang="en-US" smtClean="0"/>
              <a:pPr/>
              <a:t>197</a:t>
            </a:fld>
            <a:endParaRPr lang="en-US"/>
          </a:p>
        </p:txBody>
      </p:sp>
      <p:sp>
        <p:nvSpPr>
          <p:cNvPr id="16387" name="Rectangle 2"/>
          <p:cNvSpPr>
            <a:spLocks noGrp="1" noChangeArrowheads="1"/>
          </p:cNvSpPr>
          <p:nvPr>
            <p:ph type="title"/>
          </p:nvPr>
        </p:nvSpPr>
        <p:spPr/>
        <p:txBody>
          <a:bodyPr/>
          <a:lstStyle/>
          <a:p>
            <a:pPr eaLnBrk="1" hangingPunct="1"/>
            <a:r>
              <a:rPr lang="de-DE"/>
              <a:t>Two Problems</a:t>
            </a:r>
            <a:endParaRPr lang="en-US"/>
          </a:p>
        </p:txBody>
      </p:sp>
      <p:sp>
        <p:nvSpPr>
          <p:cNvPr id="16388" name="Text Box 12"/>
          <p:cNvSpPr txBox="1">
            <a:spLocks noChangeArrowheads="1"/>
          </p:cNvSpPr>
          <p:nvPr/>
        </p:nvSpPr>
        <p:spPr bwMode="auto">
          <a:xfrm>
            <a:off x="685800" y="1115277"/>
            <a:ext cx="8016875" cy="5632311"/>
          </a:xfrm>
          <a:prstGeom prst="rect">
            <a:avLst/>
          </a:prstGeom>
          <a:noFill/>
          <a:ln w="9525">
            <a:noFill/>
            <a:miter lim="800000"/>
            <a:headEnd/>
            <a:tailEnd/>
          </a:ln>
        </p:spPr>
        <p:txBody>
          <a:bodyPr>
            <a:spAutoFit/>
          </a:bodyPr>
          <a:lstStyle/>
          <a:p>
            <a:pPr marL="342900" indent="-342900">
              <a:tabLst>
                <a:tab pos="914400" algn="l"/>
                <a:tab pos="1371600" algn="l"/>
              </a:tabLst>
            </a:pPr>
            <a:r>
              <a:rPr lang="en-US" sz="2400" dirty="0"/>
              <a:t>1.	In the middle of swapping, the </a:t>
            </a:r>
            <a:r>
              <a:rPr lang="en-US" sz="2400" dirty="0">
                <a:solidFill>
                  <a:srgbClr val="990000"/>
                </a:solidFill>
              </a:rPr>
              <a:t>writer</a:t>
            </a:r>
            <a:r>
              <a:rPr lang="en-US" sz="2400" dirty="0"/>
              <a:t> thread is interrupted:</a:t>
            </a:r>
          </a:p>
          <a:p>
            <a:pPr marL="342900" indent="-342900">
              <a:buFontTx/>
              <a:buChar char="•"/>
              <a:tabLst>
                <a:tab pos="914400" algn="l"/>
                <a:tab pos="1371600" algn="l"/>
              </a:tabLst>
            </a:pPr>
            <a:endParaRPr lang="en-US" sz="2400" dirty="0"/>
          </a:p>
          <a:p>
            <a:pPr marL="342900" indent="-342900">
              <a:tabLst>
                <a:tab pos="914400" algn="l"/>
                <a:tab pos="1371600" algn="l"/>
              </a:tabLst>
            </a:pPr>
            <a:r>
              <a:rPr lang="en-US" sz="2400" dirty="0">
                <a:latin typeface="Arial" pitchFamily="34" charset="0"/>
              </a:rPr>
              <a:t>	 Swap(</a:t>
            </a:r>
            <a:r>
              <a:rPr lang="en-US" sz="2400" dirty="0">
                <a:solidFill>
                  <a:srgbClr val="0000FF"/>
                </a:solidFill>
                <a:latin typeface="Arial" pitchFamily="34" charset="0"/>
              </a:rPr>
              <a:t>ref</a:t>
            </a:r>
            <a:r>
              <a:rPr lang="en-US" sz="2400" dirty="0">
                <a:latin typeface="Arial" pitchFamily="34" charset="0"/>
              </a:rPr>
              <a:t> byte a, </a:t>
            </a:r>
            <a:r>
              <a:rPr lang="en-US" sz="2400" dirty="0">
                <a:solidFill>
                  <a:srgbClr val="0000FF"/>
                </a:solidFill>
                <a:latin typeface="Arial" pitchFamily="34" charset="0"/>
              </a:rPr>
              <a:t>ref</a:t>
            </a:r>
            <a:r>
              <a:rPr lang="en-US" sz="2400" dirty="0">
                <a:latin typeface="Arial" pitchFamily="34" charset="0"/>
              </a:rPr>
              <a:t> byte b);</a:t>
            </a:r>
          </a:p>
          <a:p>
            <a:pPr>
              <a:tabLst>
                <a:tab pos="457200" algn="l"/>
                <a:tab pos="914400" algn="l"/>
                <a:tab pos="1371600" algn="l"/>
              </a:tabLst>
            </a:pPr>
            <a:r>
              <a:rPr lang="en-US" sz="2400" dirty="0">
                <a:latin typeface="Arial" pitchFamily="34" charset="0"/>
              </a:rPr>
              <a:t>	{</a:t>
            </a:r>
          </a:p>
          <a:p>
            <a:pPr>
              <a:tabLst>
                <a:tab pos="457200" algn="l"/>
                <a:tab pos="914400" algn="l"/>
                <a:tab pos="1371600" algn="l"/>
              </a:tabLst>
            </a:pPr>
            <a:r>
              <a:rPr lang="en-US" sz="2400" dirty="0">
                <a:latin typeface="Arial" pitchFamily="34" charset="0"/>
              </a:rPr>
              <a:t>		byte </a:t>
            </a:r>
            <a:r>
              <a:rPr lang="en-US" sz="2400" dirty="0" err="1">
                <a:latin typeface="Arial" pitchFamily="34" charset="0"/>
              </a:rPr>
              <a:t>tmp</a:t>
            </a:r>
            <a:r>
              <a:rPr lang="en-US" sz="2400" dirty="0">
                <a:latin typeface="Arial" pitchFamily="34" charset="0"/>
              </a:rPr>
              <a:t> = a;</a:t>
            </a:r>
          </a:p>
          <a:p>
            <a:pPr>
              <a:tabLst>
                <a:tab pos="457200" algn="l"/>
                <a:tab pos="914400" algn="l"/>
                <a:tab pos="1371600" algn="l"/>
              </a:tabLst>
            </a:pPr>
            <a:r>
              <a:rPr lang="en-US" sz="2400" dirty="0">
                <a:latin typeface="Arial" pitchFamily="34" charset="0"/>
              </a:rPr>
              <a:t>		a = b;</a:t>
            </a:r>
          </a:p>
          <a:p>
            <a:pPr>
              <a:tabLst>
                <a:tab pos="457200" algn="l"/>
                <a:tab pos="914400" algn="l"/>
                <a:tab pos="1371600" algn="l"/>
              </a:tabLst>
            </a:pPr>
            <a:r>
              <a:rPr lang="en-US" sz="2400" dirty="0">
                <a:latin typeface="Arial" pitchFamily="34" charset="0"/>
              </a:rPr>
              <a:t>		b = </a:t>
            </a:r>
            <a:r>
              <a:rPr lang="en-US" sz="2400" dirty="0" err="1">
                <a:latin typeface="Arial" pitchFamily="34" charset="0"/>
              </a:rPr>
              <a:t>tmp</a:t>
            </a:r>
            <a:r>
              <a:rPr lang="en-US" sz="2400" dirty="0">
                <a:latin typeface="Arial" pitchFamily="34" charset="0"/>
              </a:rPr>
              <a:t>;</a:t>
            </a:r>
          </a:p>
          <a:p>
            <a:pPr>
              <a:tabLst>
                <a:tab pos="457200" algn="l"/>
                <a:tab pos="914400" algn="l"/>
                <a:tab pos="1371600" algn="l"/>
              </a:tabLst>
            </a:pPr>
            <a:r>
              <a:rPr lang="en-US" sz="2400" dirty="0">
                <a:latin typeface="Arial" pitchFamily="34" charset="0"/>
              </a:rPr>
              <a:t>	}</a:t>
            </a:r>
          </a:p>
          <a:p>
            <a:pPr marL="342900" indent="-342900">
              <a:tabLst>
                <a:tab pos="914400" algn="l"/>
                <a:tab pos="1371600" algn="l"/>
              </a:tabLst>
            </a:pPr>
            <a:endParaRPr lang="en-US" sz="2400" dirty="0">
              <a:latin typeface="Arial" pitchFamily="34" charset="0"/>
            </a:endParaRPr>
          </a:p>
          <a:p>
            <a:pPr marL="342900" indent="-342900">
              <a:tabLst>
                <a:tab pos="914400" algn="l"/>
                <a:tab pos="1371600" algn="l"/>
              </a:tabLst>
            </a:pPr>
            <a:r>
              <a:rPr lang="en-US" sz="2400" dirty="0"/>
              <a:t>2.	In the middle of summation, the </a:t>
            </a:r>
            <a:r>
              <a:rPr lang="en-US" sz="2400" dirty="0">
                <a:solidFill>
                  <a:srgbClr val="990000"/>
                </a:solidFill>
              </a:rPr>
              <a:t>reader</a:t>
            </a:r>
            <a:r>
              <a:rPr lang="en-US" sz="2400" dirty="0"/>
              <a:t> thread is interrupted and a swap is made:</a:t>
            </a:r>
          </a:p>
          <a:p>
            <a:pPr marL="342900" indent="-342900">
              <a:tabLst>
                <a:tab pos="914400" algn="l"/>
                <a:tab pos="1371600" algn="l"/>
              </a:tabLst>
            </a:pPr>
            <a:endParaRPr lang="en-US" sz="2400" dirty="0"/>
          </a:p>
          <a:p>
            <a:pPr marL="342900" indent="-342900">
              <a:tabLst>
                <a:tab pos="914400" algn="l"/>
                <a:tab pos="1371600" algn="l"/>
              </a:tabLst>
            </a:pPr>
            <a:r>
              <a:rPr lang="en-US" sz="2400" dirty="0"/>
              <a:t>	</a:t>
            </a:r>
            <a:r>
              <a:rPr lang="en-US" sz="2400" dirty="0">
                <a:latin typeface="Arial" pitchFamily="34" charset="0"/>
              </a:rPr>
              <a:t>for (</a:t>
            </a:r>
            <a:r>
              <a:rPr lang="en-US" sz="2400" dirty="0" err="1">
                <a:latin typeface="Arial" pitchFamily="34" charset="0"/>
              </a:rPr>
              <a:t>int</a:t>
            </a:r>
            <a:r>
              <a:rPr lang="en-US" sz="2400" dirty="0">
                <a:latin typeface="Arial" pitchFamily="34" charset="0"/>
              </a:rPr>
              <a:t> k = 0; k &lt; 100; k++) </a:t>
            </a:r>
            <a:r>
              <a:rPr lang="en-US" sz="2400" dirty="0">
                <a:solidFill>
                  <a:schemeClr val="folHlink"/>
                </a:solidFill>
                <a:latin typeface="Arial" pitchFamily="34" charset="0"/>
              </a:rPr>
              <a:t>	</a:t>
            </a:r>
          </a:p>
          <a:p>
            <a:pPr marL="342900" indent="-342900">
              <a:tabLst>
                <a:tab pos="914400" algn="l"/>
                <a:tab pos="1371600" algn="l"/>
              </a:tabLst>
            </a:pPr>
            <a:r>
              <a:rPr lang="en-US" sz="2400" dirty="0">
                <a:solidFill>
                  <a:schemeClr val="folHlink"/>
                </a:solidFill>
                <a:latin typeface="Arial" pitchFamily="34" charset="0"/>
              </a:rPr>
              <a:t>			</a:t>
            </a:r>
            <a:r>
              <a:rPr lang="en-US" sz="2400" dirty="0">
                <a:latin typeface="Arial" pitchFamily="34" charset="0"/>
              </a:rPr>
              <a:t>sum += buffer[k];</a:t>
            </a:r>
          </a:p>
          <a:p>
            <a:pPr marL="342900" indent="-342900">
              <a:buFontTx/>
              <a:buAutoNum type="arabicPeriod"/>
              <a:tabLst>
                <a:tab pos="914400" algn="l"/>
                <a:tab pos="1371600" algn="l"/>
              </a:tabLst>
            </a:pPr>
            <a:endParaRPr lang="en-US" sz="2400" dirty="0"/>
          </a:p>
        </p:txBody>
      </p:sp>
      <p:sp>
        <p:nvSpPr>
          <p:cNvPr id="2" name="Right Arrow 1"/>
          <p:cNvSpPr/>
          <p:nvPr/>
        </p:nvSpPr>
        <p:spPr bwMode="auto">
          <a:xfrm>
            <a:off x="381000" y="3182075"/>
            <a:ext cx="1295400" cy="4572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ts val="16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Interrupt</a:t>
            </a:r>
          </a:p>
        </p:txBody>
      </p:sp>
      <p:sp>
        <p:nvSpPr>
          <p:cNvPr id="6" name="Right Arrow 5"/>
          <p:cNvSpPr/>
          <p:nvPr/>
        </p:nvSpPr>
        <p:spPr bwMode="auto">
          <a:xfrm>
            <a:off x="381000" y="5791200"/>
            <a:ext cx="1295400" cy="4572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ts val="16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Interrupt</a:t>
            </a:r>
          </a:p>
        </p:txBody>
      </p:sp>
      <p:sp>
        <p:nvSpPr>
          <p:cNvPr id="3" name="TextBox 2">
            <a:extLst>
              <a:ext uri="{FF2B5EF4-FFF2-40B4-BE49-F238E27FC236}">
                <a16:creationId xmlns:a16="http://schemas.microsoft.com/office/drawing/2014/main" id="{0272E859-1BA2-428F-9976-C35EBC85B004}"/>
              </a:ext>
            </a:extLst>
          </p:cNvPr>
          <p:cNvSpPr txBox="1"/>
          <p:nvPr/>
        </p:nvSpPr>
        <p:spPr>
          <a:xfrm>
            <a:off x="5807075" y="1905000"/>
            <a:ext cx="2895600" cy="2308324"/>
          </a:xfrm>
          <a:prstGeom prst="rect">
            <a:avLst/>
          </a:prstGeom>
          <a:noFill/>
          <a:ln>
            <a:solidFill>
              <a:schemeClr val="accent1"/>
            </a:solidFill>
          </a:ln>
        </p:spPr>
        <p:txBody>
          <a:bodyPr wrap="square" rtlCol="0">
            <a:spAutoFit/>
          </a:bodyPr>
          <a:lstStyle/>
          <a:p>
            <a:r>
              <a:rPr lang="en-US" dirty="0">
                <a:solidFill>
                  <a:srgbClr val="212121"/>
                </a:solidFill>
                <a:latin typeface="open sans" panose="020B0606030504020204" pitchFamily="34" charset="0"/>
              </a:rPr>
              <a:t>T</a:t>
            </a:r>
            <a:r>
              <a:rPr lang="en-US" b="0" i="0" dirty="0">
                <a:solidFill>
                  <a:srgbClr val="212121"/>
                </a:solidFill>
                <a:effectLst/>
                <a:latin typeface="open sans" panose="020B0606030504020204" pitchFamily="34" charset="0"/>
              </a:rPr>
              <a:t>he </a:t>
            </a:r>
            <a:r>
              <a:rPr lang="en-US" b="0" i="0" dirty="0">
                <a:solidFill>
                  <a:srgbClr val="0000FF"/>
                </a:solidFill>
                <a:effectLst/>
                <a:latin typeface="open sans" panose="020B0606030504020204" pitchFamily="34" charset="0"/>
              </a:rPr>
              <a:t>ref</a:t>
            </a:r>
            <a:r>
              <a:rPr lang="en-US" b="0" i="0" dirty="0">
                <a:solidFill>
                  <a:srgbClr val="212121"/>
                </a:solidFill>
                <a:effectLst/>
                <a:latin typeface="open sans" panose="020B0606030504020204" pitchFamily="34" charset="0"/>
              </a:rPr>
              <a:t> keyword passes arguments by reference. </a:t>
            </a:r>
          </a:p>
          <a:p>
            <a:r>
              <a:rPr lang="en-US" dirty="0">
                <a:solidFill>
                  <a:srgbClr val="212121"/>
                </a:solidFill>
                <a:latin typeface="open sans" panose="020B0606030504020204" pitchFamily="34" charset="0"/>
              </a:rPr>
              <a:t>The parameter must be initialized. </a:t>
            </a:r>
          </a:p>
          <a:p>
            <a:r>
              <a:rPr lang="en-US" dirty="0">
                <a:solidFill>
                  <a:srgbClr val="212121"/>
                </a:solidFill>
                <a:latin typeface="open sans" panose="020B0606030504020204" pitchFamily="34" charset="0"/>
              </a:rPr>
              <a:t>If you want to use for </a:t>
            </a:r>
            <a:r>
              <a:rPr lang="en-US" dirty="0">
                <a:latin typeface="open sans" panose="020B0606030504020204" pitchFamily="34" charset="0"/>
              </a:rPr>
              <a:t>passing out only</a:t>
            </a:r>
            <a:r>
              <a:rPr lang="en-US" dirty="0">
                <a:solidFill>
                  <a:srgbClr val="212121"/>
                </a:solidFill>
                <a:latin typeface="open sans" panose="020B0606030504020204" pitchFamily="34" charset="0"/>
              </a:rPr>
              <a:t>, you can use </a:t>
            </a:r>
            <a:r>
              <a:rPr lang="en-US" dirty="0">
                <a:solidFill>
                  <a:srgbClr val="0000FF"/>
                </a:solidFill>
                <a:latin typeface="open sans" panose="020B0606030504020204" pitchFamily="34" charset="0"/>
              </a:rPr>
              <a:t>out</a:t>
            </a:r>
            <a:r>
              <a:rPr lang="en-US" dirty="0">
                <a:solidFill>
                  <a:srgbClr val="212121"/>
                </a:solidFill>
                <a:latin typeface="open sans" panose="020B0606030504020204" pitchFamily="34" charset="0"/>
              </a:rPr>
              <a:t> instead of ref.</a:t>
            </a:r>
          </a:p>
          <a:p>
            <a:r>
              <a:rPr lang="en-US" dirty="0">
                <a:solidFill>
                  <a:srgbClr val="212121"/>
                </a:solidFill>
                <a:latin typeface="open sans" panose="020B0606030504020204" pitchFamily="34" charset="0"/>
              </a:rPr>
              <a:t>Textbook: Section 2.1.5</a:t>
            </a:r>
            <a:endParaRPr lang="en-US" dirty="0"/>
          </a:p>
        </p:txBody>
      </p:sp>
    </p:spTree>
    <p:extLst>
      <p:ext uri="{BB962C8B-B14F-4D97-AF65-F5344CB8AC3E}">
        <p14:creationId xmlns:p14="http://schemas.microsoft.com/office/powerpoint/2010/main" val="417286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1750"/>
                            </p:stCondLst>
                            <p:childTnLst>
                              <p:par>
                                <p:cTn id="10" presetID="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0-#ppt_w/2"/>
                                          </p:val>
                                        </p:tav>
                                        <p:tav tm="100000">
                                          <p:val>
                                            <p:strVal val="#ppt_x"/>
                                          </p:val>
                                        </p:tav>
                                      </p:tavLst>
                                    </p:anim>
                                    <p:anim calcmode="lin" valueType="num">
                                      <p:cBhvr additive="base">
                                        <p:cTn id="13" dur="10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2750"/>
                            </p:stCondLst>
                            <p:childTnLst>
                              <p:par>
                                <p:cTn id="15" presetID="64" presetClass="path" presetSubtype="0" accel="50000" decel="50000" fill="hold" grpId="1" nodeType="afterEffect">
                                  <p:stCondLst>
                                    <p:cond delay="1500"/>
                                  </p:stCondLst>
                                  <p:childTnLst>
                                    <p:animMotion origin="layout" path="M 0 -2.25717E-6 L 0 -0.06383 " pathEditMode="relative" rAng="0" ptsTypes="AA">
                                      <p:cBhvr>
                                        <p:cTn id="16" dur="2000" fill="hold"/>
                                        <p:tgtEl>
                                          <p:spTgt spid="2"/>
                                        </p:tgtEl>
                                        <p:attrNameLst>
                                          <p:attrName>ppt_x</p:attrName>
                                          <p:attrName>ppt_y</p:attrName>
                                        </p:attrNameLst>
                                      </p:cBhvr>
                                      <p:rCtr x="0" y="-3191"/>
                                    </p:animMotion>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6388">
                                            <p:txEl>
                                              <p:pRg st="9" end="9"/>
                                            </p:txEl>
                                          </p:spTgt>
                                        </p:tgtEl>
                                        <p:attrNameLst>
                                          <p:attrName>style.visibility</p:attrName>
                                        </p:attrNameLst>
                                      </p:cBhvr>
                                      <p:to>
                                        <p:strVal val="visible"/>
                                      </p:to>
                                    </p:set>
                                    <p:animEffect transition="in" filter="wipe(up)">
                                      <p:cBhvr>
                                        <p:cTn id="21" dur="500"/>
                                        <p:tgtEl>
                                          <p:spTgt spid="16388">
                                            <p:txEl>
                                              <p:pRg st="9" end="9"/>
                                            </p:txEl>
                                          </p:spTgt>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16388">
                                            <p:txEl>
                                              <p:pRg st="11" end="11"/>
                                            </p:txEl>
                                          </p:spTgt>
                                        </p:tgtEl>
                                        <p:attrNameLst>
                                          <p:attrName>style.visibility</p:attrName>
                                        </p:attrNameLst>
                                      </p:cBhvr>
                                      <p:to>
                                        <p:strVal val="visible"/>
                                      </p:to>
                                    </p:set>
                                    <p:animEffect transition="in" filter="wipe(up)">
                                      <p:cBhvr>
                                        <p:cTn id="25" dur="500"/>
                                        <p:tgtEl>
                                          <p:spTgt spid="16388">
                                            <p:txEl>
                                              <p:pRg st="11" end="11"/>
                                            </p:txEl>
                                          </p:spTgt>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16388">
                                            <p:txEl>
                                              <p:pRg st="12" end="12"/>
                                            </p:txEl>
                                          </p:spTgt>
                                        </p:tgtEl>
                                        <p:attrNameLst>
                                          <p:attrName>style.visibility</p:attrName>
                                        </p:attrNameLst>
                                      </p:cBhvr>
                                      <p:to>
                                        <p:strVal val="visible"/>
                                      </p:to>
                                    </p:set>
                                    <p:animEffect transition="in" filter="wipe(up)">
                                      <p:cBhvr>
                                        <p:cTn id="29" dur="500"/>
                                        <p:tgtEl>
                                          <p:spTgt spid="16388">
                                            <p:txEl>
                                              <p:pRg st="12" end="12"/>
                                            </p:txEl>
                                          </p:spTgt>
                                        </p:tgtEl>
                                      </p:cBhvr>
                                    </p:animEffect>
                                  </p:childTnLst>
                                </p:cTn>
                              </p:par>
                            </p:childTnLst>
                          </p:cTn>
                        </p:par>
                        <p:par>
                          <p:cTn id="30" fill="hold">
                            <p:stCondLst>
                              <p:cond delay="1500"/>
                            </p:stCondLst>
                            <p:childTnLst>
                              <p:par>
                                <p:cTn id="31" presetID="2" presetClass="entr" presetSubtype="8"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0-#ppt_w/2"/>
                                          </p:val>
                                        </p:tav>
                                        <p:tav tm="100000">
                                          <p:val>
                                            <p:strVal val="#ppt_x"/>
                                          </p:val>
                                        </p:tav>
                                      </p:tavLst>
                                    </p:anim>
                                    <p:anim calcmode="lin" valueType="num">
                                      <p:cBhvr additive="base">
                                        <p:cTn id="3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3"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p:spPr>
        <p:txBody>
          <a:bodyPr/>
          <a:lstStyle/>
          <a:p>
            <a:fld id="{51B7614C-3765-42F5-956F-509AC75A136F}" type="slidenum">
              <a:rPr lang="en-US" smtClean="0"/>
              <a:pPr/>
              <a:t>198</a:t>
            </a:fld>
            <a:endParaRPr lang="en-US"/>
          </a:p>
        </p:txBody>
      </p:sp>
      <p:sp>
        <p:nvSpPr>
          <p:cNvPr id="17411" name="Rectangle 2"/>
          <p:cNvSpPr>
            <a:spLocks noGrp="1" noChangeArrowheads="1"/>
          </p:cNvSpPr>
          <p:nvPr>
            <p:ph type="title"/>
          </p:nvPr>
        </p:nvSpPr>
        <p:spPr/>
        <p:txBody>
          <a:bodyPr/>
          <a:lstStyle/>
          <a:p>
            <a:pPr eaLnBrk="1" hangingPunct="1"/>
            <a:r>
              <a:rPr lang="de-DE"/>
              <a:t>Solving the Problems Using </a:t>
            </a:r>
            <a:r>
              <a:rPr lang="de-DE" i="1"/>
              <a:t>Monitor</a:t>
            </a:r>
            <a:endParaRPr lang="en-US" i="1"/>
          </a:p>
        </p:txBody>
      </p:sp>
      <p:sp>
        <p:nvSpPr>
          <p:cNvPr id="17412" name="Text Box 3"/>
          <p:cNvSpPr txBox="1">
            <a:spLocks noChangeArrowheads="1"/>
          </p:cNvSpPr>
          <p:nvPr/>
        </p:nvSpPr>
        <p:spPr bwMode="auto">
          <a:xfrm>
            <a:off x="517525" y="1066800"/>
            <a:ext cx="8016875" cy="3046413"/>
          </a:xfrm>
          <a:prstGeom prst="rect">
            <a:avLst/>
          </a:prstGeom>
          <a:noFill/>
          <a:ln w="9525">
            <a:noFill/>
            <a:miter lim="800000"/>
            <a:headEnd/>
            <a:tailEnd/>
          </a:ln>
        </p:spPr>
        <p:txBody>
          <a:bodyPr>
            <a:spAutoFit/>
          </a:bodyPr>
          <a:lstStyle/>
          <a:p>
            <a:pPr marL="342900" indent="-342900">
              <a:tabLst>
                <a:tab pos="914400" algn="l"/>
                <a:tab pos="1371600" algn="l"/>
              </a:tabLst>
            </a:pPr>
            <a:r>
              <a:rPr lang="en-US" sz="2400"/>
              <a:t>1.	 In the middle of swap, the </a:t>
            </a:r>
            <a:r>
              <a:rPr lang="en-US" sz="2400">
                <a:solidFill>
                  <a:srgbClr val="990000"/>
                </a:solidFill>
              </a:rPr>
              <a:t>writer</a:t>
            </a:r>
            <a:r>
              <a:rPr lang="en-US" sz="2400"/>
              <a:t> thread is interrupted:</a:t>
            </a:r>
          </a:p>
          <a:p>
            <a:pPr marL="342900" indent="-342900">
              <a:tabLst>
                <a:tab pos="914400" algn="l"/>
                <a:tab pos="1371600" algn="l"/>
              </a:tabLst>
            </a:pPr>
            <a:r>
              <a:rPr lang="en-US" sz="2400">
                <a:latin typeface="Arial" pitchFamily="34" charset="0"/>
              </a:rPr>
              <a:t>	</a:t>
            </a:r>
            <a:r>
              <a:rPr lang="en-US" sz="2400">
                <a:solidFill>
                  <a:schemeClr val="folHlink"/>
                </a:solidFill>
                <a:latin typeface="Arial" pitchFamily="34" charset="0"/>
              </a:rPr>
              <a:t>Monitor.Enter(buffer);</a:t>
            </a:r>
          </a:p>
          <a:p>
            <a:pPr marL="342900" indent="-342900">
              <a:tabLst>
                <a:tab pos="914400" algn="l"/>
                <a:tab pos="1371600" algn="l"/>
              </a:tabLst>
            </a:pPr>
            <a:r>
              <a:rPr lang="en-US" sz="2400">
                <a:solidFill>
                  <a:schemeClr val="folHlink"/>
                </a:solidFill>
                <a:latin typeface="Arial" pitchFamily="34" charset="0"/>
              </a:rPr>
              <a:t>	try {</a:t>
            </a:r>
          </a:p>
          <a:p>
            <a:pPr marL="342900" indent="-342900">
              <a:tabLst>
                <a:tab pos="914400" algn="l"/>
                <a:tab pos="1371600" algn="l"/>
              </a:tabLst>
            </a:pPr>
            <a:r>
              <a:rPr lang="en-US" sz="2400">
                <a:latin typeface="Arial" pitchFamily="34" charset="0"/>
              </a:rPr>
              <a:t>		Swap(ref buffer[j], ref buffer[k]);</a:t>
            </a:r>
          </a:p>
          <a:p>
            <a:pPr marL="342900" indent="-342900">
              <a:tabLst>
                <a:tab pos="914400" algn="l"/>
                <a:tab pos="1371600" algn="l"/>
              </a:tabLst>
            </a:pPr>
            <a:r>
              <a:rPr lang="en-US" sz="2400">
                <a:latin typeface="Arial" pitchFamily="34" charset="0"/>
              </a:rPr>
              <a:t>	</a:t>
            </a:r>
            <a:r>
              <a:rPr lang="en-US" sz="2400">
                <a:solidFill>
                  <a:schemeClr val="folHlink"/>
                </a:solidFill>
                <a:latin typeface="Arial" pitchFamily="34" charset="0"/>
              </a:rPr>
              <a:t>}</a:t>
            </a:r>
          </a:p>
          <a:p>
            <a:pPr marL="342900" indent="-342900">
              <a:tabLst>
                <a:tab pos="914400" algn="l"/>
                <a:tab pos="1371600" algn="l"/>
              </a:tabLst>
            </a:pPr>
            <a:r>
              <a:rPr lang="en-US" sz="2400">
                <a:latin typeface="Arial" pitchFamily="34" charset="0"/>
              </a:rPr>
              <a:t>	</a:t>
            </a:r>
            <a:r>
              <a:rPr lang="en-US" sz="2400">
                <a:solidFill>
                  <a:schemeClr val="folHlink"/>
                </a:solidFill>
                <a:latin typeface="Arial" pitchFamily="34" charset="0"/>
              </a:rPr>
              <a:t>finally {	</a:t>
            </a:r>
          </a:p>
          <a:p>
            <a:pPr marL="342900" indent="-342900">
              <a:tabLst>
                <a:tab pos="914400" algn="l"/>
                <a:tab pos="1371600" algn="l"/>
              </a:tabLst>
            </a:pPr>
            <a:r>
              <a:rPr lang="en-US" sz="2400">
                <a:solidFill>
                  <a:schemeClr val="folHlink"/>
                </a:solidFill>
                <a:latin typeface="Arial" pitchFamily="34" charset="0"/>
              </a:rPr>
              <a:t>		Monitor.Exit(buffer);</a:t>
            </a:r>
          </a:p>
          <a:p>
            <a:pPr marL="342900" indent="-342900">
              <a:tabLst>
                <a:tab pos="914400" algn="l"/>
                <a:tab pos="1371600" algn="l"/>
              </a:tabLst>
            </a:pPr>
            <a:r>
              <a:rPr lang="en-US" sz="2400">
                <a:solidFill>
                  <a:schemeClr val="folHlink"/>
                </a:solidFill>
                <a:latin typeface="Arial" pitchFamily="34" charset="0"/>
              </a:rPr>
              <a:t>	}</a:t>
            </a:r>
          </a:p>
        </p:txBody>
      </p:sp>
      <p:sp>
        <p:nvSpPr>
          <p:cNvPr id="17413" name="Text Box 4"/>
          <p:cNvSpPr txBox="1">
            <a:spLocks noChangeArrowheads="1"/>
          </p:cNvSpPr>
          <p:nvPr/>
        </p:nvSpPr>
        <p:spPr bwMode="auto">
          <a:xfrm>
            <a:off x="669925" y="4267200"/>
            <a:ext cx="8169275" cy="2225675"/>
          </a:xfrm>
          <a:prstGeom prst="rect">
            <a:avLst/>
          </a:prstGeom>
          <a:noFill/>
          <a:ln w="9525">
            <a:noFill/>
            <a:miter lim="800000"/>
            <a:headEnd/>
            <a:tailEnd/>
          </a:ln>
        </p:spPr>
        <p:txBody>
          <a:bodyPr>
            <a:spAutoFit/>
          </a:bodyPr>
          <a:lstStyle/>
          <a:p>
            <a:pPr marL="228600" indent="-228600">
              <a:buFontTx/>
              <a:buChar char="•"/>
            </a:pPr>
            <a:r>
              <a:rPr lang="en-US" sz="2000" dirty="0" err="1">
                <a:solidFill>
                  <a:schemeClr val="folHlink"/>
                </a:solidFill>
                <a:latin typeface="Arial" pitchFamily="34" charset="0"/>
              </a:rPr>
              <a:t>Monitor.Enter</a:t>
            </a:r>
            <a:r>
              <a:rPr lang="en-US" sz="2000" dirty="0">
                <a:solidFill>
                  <a:schemeClr val="folHlink"/>
                </a:solidFill>
                <a:latin typeface="Arial" pitchFamily="34" charset="0"/>
              </a:rPr>
              <a:t>(buffer)</a:t>
            </a:r>
            <a:r>
              <a:rPr lang="en-US" sz="2000" dirty="0"/>
              <a:t> locks the buffer, preventing the buffer from being accessed by another thread;</a:t>
            </a:r>
          </a:p>
          <a:p>
            <a:pPr marL="228600" indent="-228600">
              <a:buFontTx/>
              <a:buChar char="•"/>
            </a:pPr>
            <a:r>
              <a:rPr lang="en-US" sz="2000" dirty="0" err="1">
                <a:solidFill>
                  <a:schemeClr val="folHlink"/>
                </a:solidFill>
                <a:latin typeface="Arial" pitchFamily="34" charset="0"/>
              </a:rPr>
              <a:t>Monitor.Exit</a:t>
            </a:r>
            <a:r>
              <a:rPr lang="en-US" sz="2000" dirty="0">
                <a:solidFill>
                  <a:schemeClr val="folHlink"/>
                </a:solidFill>
                <a:latin typeface="Arial" pitchFamily="34" charset="0"/>
              </a:rPr>
              <a:t>(buffer)</a:t>
            </a:r>
            <a:r>
              <a:rPr lang="en-US" sz="2000" dirty="0"/>
              <a:t> cancels the lock;</a:t>
            </a:r>
          </a:p>
          <a:p>
            <a:pPr marL="228600" indent="-228600">
              <a:buFontTx/>
              <a:buChar char="•"/>
            </a:pPr>
            <a:r>
              <a:rPr lang="en-US" sz="2000" dirty="0">
                <a:highlight>
                  <a:srgbClr val="FFFF00"/>
                </a:highlight>
              </a:rPr>
              <a:t>Putting </a:t>
            </a:r>
            <a:r>
              <a:rPr lang="en-US" sz="2000" dirty="0" err="1">
                <a:solidFill>
                  <a:schemeClr val="folHlink"/>
                </a:solidFill>
                <a:highlight>
                  <a:srgbClr val="FFFF00"/>
                </a:highlight>
                <a:latin typeface="Arial" pitchFamily="34" charset="0"/>
              </a:rPr>
              <a:t>Monitor.Exit</a:t>
            </a:r>
            <a:r>
              <a:rPr lang="en-US" sz="2000" dirty="0">
                <a:solidFill>
                  <a:schemeClr val="folHlink"/>
                </a:solidFill>
                <a:highlight>
                  <a:srgbClr val="FFFF00"/>
                </a:highlight>
                <a:latin typeface="Arial" pitchFamily="34" charset="0"/>
              </a:rPr>
              <a:t>(buffer)</a:t>
            </a:r>
            <a:r>
              <a:rPr lang="en-US" sz="2000" dirty="0">
                <a:highlight>
                  <a:srgbClr val="FFFF00"/>
                </a:highlight>
              </a:rPr>
              <a:t> in the </a:t>
            </a:r>
            <a:r>
              <a:rPr lang="en-US" sz="2000" dirty="0">
                <a:solidFill>
                  <a:schemeClr val="folHlink"/>
                </a:solidFill>
                <a:highlight>
                  <a:srgbClr val="FFFF00"/>
                </a:highlight>
                <a:latin typeface="Arial" pitchFamily="34" charset="0"/>
              </a:rPr>
              <a:t>finally</a:t>
            </a:r>
            <a:r>
              <a:rPr lang="en-US" sz="2000" dirty="0">
                <a:highlight>
                  <a:srgbClr val="FFFF00"/>
                </a:highlight>
              </a:rPr>
              <a:t> block ensures that it will be executed even if an exception occurs. Always put the unlock operation in the </a:t>
            </a:r>
            <a:r>
              <a:rPr lang="en-US" sz="2000" dirty="0">
                <a:solidFill>
                  <a:schemeClr val="folHlink"/>
                </a:solidFill>
                <a:highlight>
                  <a:srgbClr val="FFFF00"/>
                </a:highlight>
                <a:latin typeface="Arial" pitchFamily="34" charset="0"/>
              </a:rPr>
              <a:t>finally</a:t>
            </a:r>
            <a:r>
              <a:rPr lang="en-US" sz="2000" dirty="0">
                <a:highlight>
                  <a:srgbClr val="FFFF00"/>
                </a:highlight>
              </a:rPr>
              <a:t> block to eliminate the risk of orphaning a lock and causing other threads to hang indefinitely!</a:t>
            </a:r>
          </a:p>
        </p:txBody>
      </p:sp>
      <p:sp>
        <p:nvSpPr>
          <p:cNvPr id="6" name="Rounded Rectangular Callout 5"/>
          <p:cNvSpPr>
            <a:spLocks noChangeArrowheads="1"/>
          </p:cNvSpPr>
          <p:nvPr/>
        </p:nvSpPr>
        <p:spPr bwMode="auto">
          <a:xfrm>
            <a:off x="6934200" y="1676400"/>
            <a:ext cx="2133600" cy="1524000"/>
          </a:xfrm>
          <a:prstGeom prst="wedgeRoundRectCallout">
            <a:avLst>
              <a:gd name="adj1" fmla="val -188315"/>
              <a:gd name="adj2" fmla="val -48028"/>
              <a:gd name="adj3" fmla="val 16667"/>
            </a:avLst>
          </a:prstGeom>
          <a:solidFill>
            <a:srgbClr val="FFFFCC"/>
          </a:solidFill>
          <a:ln w="9525" algn="ctr">
            <a:solidFill>
              <a:schemeClr val="tx1"/>
            </a:solidFill>
            <a:round/>
            <a:headEnd/>
            <a:tailEnd/>
          </a:ln>
        </p:spPr>
        <p:txBody>
          <a:bodyPr/>
          <a:lstStyle/>
          <a:p>
            <a:r>
              <a:rPr lang="en-US"/>
              <a:t>C# Monitor is similar to Java’s “synchronized statements”</a:t>
            </a:r>
          </a:p>
        </p:txBody>
      </p:sp>
    </p:spTree>
    <p:extLst>
      <p:ext uri="{BB962C8B-B14F-4D97-AF65-F5344CB8AC3E}">
        <p14:creationId xmlns:p14="http://schemas.microsoft.com/office/powerpoint/2010/main" val="41018492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p:spPr>
        <p:txBody>
          <a:bodyPr/>
          <a:lstStyle/>
          <a:p>
            <a:fld id="{774A0716-34D0-4633-A4D4-D4D5E8BE482D}" type="slidenum">
              <a:rPr lang="en-US" smtClean="0"/>
              <a:pPr/>
              <a:t>199</a:t>
            </a:fld>
            <a:endParaRPr lang="en-US"/>
          </a:p>
        </p:txBody>
      </p:sp>
      <p:sp>
        <p:nvSpPr>
          <p:cNvPr id="18435" name="Rectangle 2"/>
          <p:cNvSpPr>
            <a:spLocks noGrp="1" noChangeArrowheads="1"/>
          </p:cNvSpPr>
          <p:nvPr>
            <p:ph type="title"/>
          </p:nvPr>
        </p:nvSpPr>
        <p:spPr/>
        <p:txBody>
          <a:bodyPr/>
          <a:lstStyle/>
          <a:p>
            <a:pPr eaLnBrk="1" hangingPunct="1"/>
            <a:r>
              <a:rPr lang="de-DE"/>
              <a:t>Solving the Problems Using Monitor</a:t>
            </a:r>
            <a:endParaRPr lang="en-US"/>
          </a:p>
        </p:txBody>
      </p:sp>
      <p:sp>
        <p:nvSpPr>
          <p:cNvPr id="18436" name="Text Box 3"/>
          <p:cNvSpPr txBox="1">
            <a:spLocks noChangeArrowheads="1"/>
          </p:cNvSpPr>
          <p:nvPr/>
        </p:nvSpPr>
        <p:spPr bwMode="auto">
          <a:xfrm>
            <a:off x="517525" y="1454150"/>
            <a:ext cx="8016875" cy="4154488"/>
          </a:xfrm>
          <a:prstGeom prst="rect">
            <a:avLst/>
          </a:prstGeom>
          <a:noFill/>
          <a:ln w="9525">
            <a:noFill/>
            <a:miter lim="800000"/>
            <a:headEnd/>
            <a:tailEnd/>
          </a:ln>
        </p:spPr>
        <p:txBody>
          <a:bodyPr>
            <a:spAutoFit/>
          </a:bodyPr>
          <a:lstStyle/>
          <a:p>
            <a:pPr marL="342900" indent="-342900">
              <a:buFontTx/>
              <a:buAutoNum type="arabicPeriod" startAt="2"/>
              <a:tabLst>
                <a:tab pos="914400" algn="l"/>
                <a:tab pos="1371600" algn="l"/>
              </a:tabLst>
            </a:pPr>
            <a:r>
              <a:rPr lang="en-US" sz="2400" dirty="0"/>
              <a:t>In the middle of summation, the </a:t>
            </a:r>
            <a:r>
              <a:rPr lang="en-US" sz="2400" dirty="0">
                <a:solidFill>
                  <a:srgbClr val="990000"/>
                </a:solidFill>
              </a:rPr>
              <a:t>reader</a:t>
            </a:r>
            <a:r>
              <a:rPr lang="en-US" sz="2400" dirty="0"/>
              <a:t> thread is interrupted and then a swap is made:</a:t>
            </a:r>
          </a:p>
          <a:p>
            <a:pPr marL="342900" indent="-342900">
              <a:buFontTx/>
              <a:buAutoNum type="arabicPeriod" startAt="2"/>
              <a:tabLst>
                <a:tab pos="914400" algn="l"/>
                <a:tab pos="1371600" algn="l"/>
              </a:tabLst>
            </a:pPr>
            <a:endParaRPr lang="en-US" sz="2400" dirty="0"/>
          </a:p>
          <a:p>
            <a:pPr marL="342900" indent="-342900">
              <a:tabLst>
                <a:tab pos="914400" algn="l"/>
                <a:tab pos="1371600" algn="l"/>
              </a:tabLst>
            </a:pPr>
            <a:r>
              <a:rPr lang="en-US" sz="2400" dirty="0"/>
              <a:t>	</a:t>
            </a:r>
            <a:r>
              <a:rPr lang="en-US" sz="2400" dirty="0" err="1">
                <a:solidFill>
                  <a:schemeClr val="folHlink"/>
                </a:solidFill>
                <a:latin typeface="Arial" pitchFamily="34" charset="0"/>
              </a:rPr>
              <a:t>Monitor.Enter</a:t>
            </a:r>
            <a:r>
              <a:rPr lang="en-US" sz="2400" dirty="0">
                <a:solidFill>
                  <a:schemeClr val="folHlink"/>
                </a:solidFill>
                <a:latin typeface="Arial" pitchFamily="34" charset="0"/>
              </a:rPr>
              <a:t>(buffer);</a:t>
            </a:r>
          </a:p>
          <a:p>
            <a:pPr marL="342900" indent="-342900">
              <a:tabLst>
                <a:tab pos="914400" algn="l"/>
                <a:tab pos="1371600" algn="l"/>
              </a:tabLst>
            </a:pPr>
            <a:r>
              <a:rPr lang="en-US" sz="2400" dirty="0">
                <a:solidFill>
                  <a:schemeClr val="folHlink"/>
                </a:solidFill>
                <a:latin typeface="Arial" pitchFamily="34" charset="0"/>
              </a:rPr>
              <a:t>	try {</a:t>
            </a:r>
          </a:p>
          <a:p>
            <a:pPr marL="342900" indent="-342900">
              <a:tabLst>
                <a:tab pos="914400" algn="l"/>
                <a:tab pos="1371600" algn="l"/>
              </a:tabLst>
            </a:pPr>
            <a:r>
              <a:rPr lang="en-US" sz="2400" dirty="0">
                <a:latin typeface="Arial" pitchFamily="34" charset="0"/>
              </a:rPr>
              <a:t>		for (</a:t>
            </a:r>
            <a:r>
              <a:rPr lang="en-US" sz="2400" dirty="0" err="1">
                <a:latin typeface="Arial" pitchFamily="34" charset="0"/>
              </a:rPr>
              <a:t>int</a:t>
            </a:r>
            <a:r>
              <a:rPr lang="en-US" sz="2400" dirty="0">
                <a:latin typeface="Arial" pitchFamily="34" charset="0"/>
              </a:rPr>
              <a:t> k = 0; k &lt; 100; k++) </a:t>
            </a:r>
            <a:r>
              <a:rPr lang="en-US" sz="2400" dirty="0">
                <a:solidFill>
                  <a:schemeClr val="folHlink"/>
                </a:solidFill>
                <a:latin typeface="Arial" pitchFamily="34" charset="0"/>
              </a:rPr>
              <a:t>	</a:t>
            </a:r>
          </a:p>
          <a:p>
            <a:pPr marL="342900" indent="-342900">
              <a:tabLst>
                <a:tab pos="914400" algn="l"/>
                <a:tab pos="1371600" algn="l"/>
              </a:tabLst>
            </a:pPr>
            <a:r>
              <a:rPr lang="en-US" sz="2400" dirty="0">
                <a:solidFill>
                  <a:schemeClr val="folHlink"/>
                </a:solidFill>
                <a:latin typeface="Arial" pitchFamily="34" charset="0"/>
              </a:rPr>
              <a:t>			</a:t>
            </a:r>
            <a:r>
              <a:rPr lang="en-US" sz="2400" dirty="0">
                <a:latin typeface="Arial" pitchFamily="34" charset="0"/>
              </a:rPr>
              <a:t>sum += buffer[k];</a:t>
            </a:r>
          </a:p>
          <a:p>
            <a:pPr marL="342900" indent="-342900">
              <a:tabLst>
                <a:tab pos="914400" algn="l"/>
                <a:tab pos="1371600" algn="l"/>
              </a:tabLst>
            </a:pPr>
            <a:r>
              <a:rPr lang="en-US" sz="2400" dirty="0">
                <a:latin typeface="Arial" pitchFamily="34" charset="0"/>
              </a:rPr>
              <a:t>	</a:t>
            </a:r>
            <a:r>
              <a:rPr lang="en-US" sz="2400" dirty="0">
                <a:solidFill>
                  <a:schemeClr val="folHlink"/>
                </a:solidFill>
                <a:latin typeface="Arial" pitchFamily="34" charset="0"/>
              </a:rPr>
              <a:t>}</a:t>
            </a:r>
          </a:p>
          <a:p>
            <a:pPr marL="342900" indent="-342900">
              <a:tabLst>
                <a:tab pos="914400" algn="l"/>
                <a:tab pos="1371600" algn="l"/>
              </a:tabLst>
            </a:pPr>
            <a:r>
              <a:rPr lang="en-US" sz="2400" dirty="0">
                <a:latin typeface="Arial" pitchFamily="34" charset="0"/>
              </a:rPr>
              <a:t>	</a:t>
            </a:r>
            <a:r>
              <a:rPr lang="en-US" sz="2400" dirty="0">
                <a:solidFill>
                  <a:schemeClr val="folHlink"/>
                </a:solidFill>
                <a:latin typeface="Arial" pitchFamily="34" charset="0"/>
              </a:rPr>
              <a:t>finally {	</a:t>
            </a:r>
          </a:p>
          <a:p>
            <a:pPr marL="342900" indent="-342900">
              <a:tabLst>
                <a:tab pos="914400" algn="l"/>
                <a:tab pos="1371600" algn="l"/>
              </a:tabLst>
            </a:pPr>
            <a:r>
              <a:rPr lang="en-US" dirty="0">
                <a:solidFill>
                  <a:schemeClr val="folHlink"/>
                </a:solidFill>
              </a:rPr>
              <a:t>		</a:t>
            </a:r>
            <a:r>
              <a:rPr lang="en-US" sz="2400" dirty="0" err="1">
                <a:solidFill>
                  <a:schemeClr val="folHlink"/>
                </a:solidFill>
                <a:latin typeface="Arial" pitchFamily="34" charset="0"/>
              </a:rPr>
              <a:t>Monitor.Exit</a:t>
            </a:r>
            <a:r>
              <a:rPr lang="en-US" sz="2400" dirty="0">
                <a:solidFill>
                  <a:schemeClr val="folHlink"/>
                </a:solidFill>
                <a:latin typeface="Arial" pitchFamily="34" charset="0"/>
              </a:rPr>
              <a:t>(buffer);</a:t>
            </a:r>
          </a:p>
          <a:p>
            <a:pPr marL="342900" indent="-342900">
              <a:tabLst>
                <a:tab pos="914400" algn="l"/>
                <a:tab pos="1371600" algn="l"/>
              </a:tabLst>
            </a:pPr>
            <a:r>
              <a:rPr lang="en-US" sz="2400" dirty="0">
                <a:solidFill>
                  <a:schemeClr val="folHlink"/>
                </a:solidFill>
                <a:latin typeface="Arial" pitchFamily="34" charset="0"/>
              </a:rPr>
              <a:t>	}</a:t>
            </a:r>
          </a:p>
        </p:txBody>
      </p:sp>
    </p:spTree>
    <p:extLst>
      <p:ext uri="{BB962C8B-B14F-4D97-AF65-F5344CB8AC3E}">
        <p14:creationId xmlns:p14="http://schemas.microsoft.com/office/powerpoint/2010/main" val="761273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
          <p:cNvSpPr>
            <a:spLocks noChangeArrowheads="1"/>
          </p:cNvSpPr>
          <p:nvPr/>
        </p:nvSpPr>
        <p:spPr bwMode="auto">
          <a:xfrm>
            <a:off x="1290638" y="2971800"/>
            <a:ext cx="7167562"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736" tIns="48368" rIns="96736" bIns="48368"/>
          <a:lstStyle/>
          <a:p>
            <a:pPr marL="363538" marR="0" lvl="0" indent="-363538" algn="ctr" defTabSz="966788" rtl="0" eaLnBrk="0" fontAlgn="base" latinLnBrk="0" hangingPunct="0">
              <a:lnSpc>
                <a:spcPct val="125000"/>
              </a:lnSpc>
              <a:spcBef>
                <a:spcPct val="20000"/>
              </a:spcBef>
              <a:spcAft>
                <a:spcPct val="0"/>
              </a:spcAft>
              <a:buClr>
                <a:srgbClr val="000000"/>
              </a:buClr>
              <a:buSzPct val="75000"/>
              <a:buFont typeface="Wingdings" pitchFamily="2" charset="2"/>
              <a:buNone/>
              <a:tabLst/>
              <a:defRPr/>
            </a:pPr>
            <a:r>
              <a:rPr kumimoji="0" lang="en-US" sz="3800" b="1" i="0" u="none" strike="noStrike" kern="1200" cap="none" spc="0" normalizeH="0" baseline="0" noProof="0">
                <a:ln>
                  <a:noFill/>
                </a:ln>
                <a:solidFill>
                  <a:srgbClr val="3333CC"/>
                </a:solidFill>
                <a:effectLst/>
                <a:uLnTx/>
                <a:uFillTx/>
                <a:latin typeface="Times New Roman" pitchFamily="18" charset="0"/>
                <a:ea typeface="+mn-ea"/>
                <a:cs typeface="+mn-cs"/>
              </a:rPr>
              <a:t>Chapter 1</a:t>
            </a:r>
          </a:p>
          <a:p>
            <a:pPr marL="363538" marR="0" lvl="0" indent="-363538" algn="ctr" defTabSz="966788" rtl="0" eaLnBrk="0" fontAlgn="base" latinLnBrk="0" hangingPunct="0">
              <a:lnSpc>
                <a:spcPct val="125000"/>
              </a:lnSpc>
              <a:spcBef>
                <a:spcPct val="20000"/>
              </a:spcBef>
              <a:spcAft>
                <a:spcPct val="0"/>
              </a:spcAft>
              <a:buClr>
                <a:srgbClr val="000000"/>
              </a:buClr>
              <a:buSzPct val="75000"/>
              <a:buFont typeface="Wingdings" pitchFamily="2" charset="2"/>
              <a:buNone/>
              <a:tabLst/>
              <a:defRPr/>
            </a:pPr>
            <a:r>
              <a:rPr kumimoji="0" lang="en-US" sz="3800" b="1" i="0" u="none" strike="noStrike" kern="1200" cap="none" spc="0" normalizeH="0" baseline="0" noProof="0">
                <a:ln>
                  <a:noFill/>
                </a:ln>
                <a:solidFill>
                  <a:srgbClr val="3333CC"/>
                </a:solidFill>
                <a:effectLst/>
                <a:uLnTx/>
                <a:uFillTx/>
                <a:latin typeface="Times New Roman" pitchFamily="18" charset="0"/>
                <a:ea typeface="+mn-ea"/>
                <a:cs typeface="+mn-cs"/>
              </a:rPr>
              <a:t>Introduction to Distributed</a:t>
            </a:r>
          </a:p>
          <a:p>
            <a:pPr marL="363538" marR="0" lvl="0" indent="-363538" algn="ctr" defTabSz="966788" rtl="0" eaLnBrk="0" fontAlgn="base" latinLnBrk="0" hangingPunct="0">
              <a:lnSpc>
                <a:spcPct val="125000"/>
              </a:lnSpc>
              <a:spcBef>
                <a:spcPct val="20000"/>
              </a:spcBef>
              <a:spcAft>
                <a:spcPct val="0"/>
              </a:spcAft>
              <a:buClr>
                <a:srgbClr val="000000"/>
              </a:buClr>
              <a:buSzPct val="75000"/>
              <a:buFont typeface="Wingdings" pitchFamily="2" charset="2"/>
              <a:buNone/>
              <a:tabLst/>
              <a:defRPr/>
            </a:pPr>
            <a:r>
              <a:rPr kumimoji="0" lang="en-US" sz="3800" b="1" i="0" u="none" strike="noStrike" kern="1200" cap="none" spc="0" normalizeH="0" baseline="0" noProof="0">
                <a:ln>
                  <a:noFill/>
                </a:ln>
                <a:solidFill>
                  <a:srgbClr val="3333CC"/>
                </a:solidFill>
                <a:effectLst/>
                <a:uLnTx/>
                <a:uFillTx/>
                <a:latin typeface="Times New Roman" pitchFamily="18" charset="0"/>
                <a:ea typeface="+mn-ea"/>
                <a:cs typeface="+mn-cs"/>
              </a:rPr>
              <a:t>Software Development</a:t>
            </a:r>
          </a:p>
        </p:txBody>
      </p:sp>
      <p:sp>
        <p:nvSpPr>
          <p:cNvPr id="3075" name="Rectangle 11"/>
          <p:cNvSpPr>
            <a:spLocks noChangeArrowheads="1"/>
          </p:cNvSpPr>
          <p:nvPr/>
        </p:nvSpPr>
        <p:spPr bwMode="auto">
          <a:xfrm>
            <a:off x="3156926" y="5791200"/>
            <a:ext cx="3687408" cy="482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736" tIns="48368" rIns="96736" bIns="48368">
            <a:spAutoFit/>
          </a:bodyPr>
          <a:lstStyle/>
          <a:p>
            <a:pPr marL="0" marR="0" lvl="0" indent="0" algn="ctr" defTabSz="966788" rtl="0" eaLnBrk="0" fontAlgn="base" latinLnBrk="0" hangingPunct="0">
              <a:lnSpc>
                <a:spcPct val="100000"/>
              </a:lnSpc>
              <a:spcBef>
                <a:spcPct val="0"/>
              </a:spcBef>
              <a:spcAft>
                <a:spcPct val="0"/>
              </a:spcAft>
              <a:buClrTx/>
              <a:buSzTx/>
              <a:buFontTx/>
              <a:buNone/>
              <a:tabLst/>
              <a:defRPr/>
            </a:pPr>
            <a:r>
              <a:rPr kumimoji="0" lang="en-US" sz="2500" b="0" i="0" u="none" strike="noStrike" kern="1200" cap="none" spc="0" normalizeH="0" baseline="0" noProof="0" dirty="0">
                <a:ln>
                  <a:noFill/>
                </a:ln>
                <a:solidFill>
                  <a:srgbClr val="000000"/>
                </a:solidFill>
                <a:effectLst/>
                <a:uLnTx/>
                <a:uFillTx/>
                <a:latin typeface="Times New Roman" pitchFamily="18" charset="0"/>
                <a:ea typeface="+mn-ea"/>
                <a:cs typeface="+mn-cs"/>
              </a:rPr>
              <a:t>(Read Textbook Chapter 1)</a:t>
            </a:r>
            <a:endPar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3076" name="Rectangle 12"/>
          <p:cNvSpPr>
            <a:spLocks noChangeArrowheads="1"/>
          </p:cNvSpPr>
          <p:nvPr/>
        </p:nvSpPr>
        <p:spPr bwMode="auto">
          <a:xfrm>
            <a:off x="685800" y="1524000"/>
            <a:ext cx="7821613"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736" tIns="48368" rIns="96736" bIns="48368" anchor="ctr"/>
          <a:lstStyle/>
          <a:p>
            <a:pPr marL="363538" marR="0" lvl="0" indent="-363538" algn="ctr" defTabSz="966788" rtl="0" eaLnBrk="0" fontAlgn="base" latinLnBrk="0" hangingPunct="0">
              <a:lnSpc>
                <a:spcPct val="115000"/>
              </a:lnSpc>
              <a:spcBef>
                <a:spcPct val="20000"/>
              </a:spcBef>
              <a:spcAft>
                <a:spcPct val="0"/>
              </a:spcAft>
              <a:buClrTx/>
              <a:buSzTx/>
              <a:buFontTx/>
              <a:buNone/>
              <a:tabLst/>
              <a:defRPr/>
            </a:pPr>
            <a:r>
              <a:rPr kumimoji="0" lang="en-GB" altLang="en-US" sz="2100" b="1" i="1" u="none" strike="noStrike" kern="1200" cap="none" spc="0" normalizeH="0" baseline="0" noProof="0" dirty="0">
                <a:ln>
                  <a:noFill/>
                </a:ln>
                <a:solidFill>
                  <a:srgbClr val="280099"/>
                </a:solidFill>
                <a:effectLst/>
                <a:uLnTx/>
                <a:uFillTx/>
                <a:latin typeface="Times New Roman" pitchFamily="18" charset="0"/>
                <a:ea typeface="+mn-ea"/>
                <a:cs typeface="+mn-cs"/>
              </a:rPr>
              <a:t>CSE 445/598</a:t>
            </a:r>
          </a:p>
          <a:p>
            <a:pPr marL="363538" marR="0" lvl="0" indent="-363538" algn="ctr" defTabSz="966788" rtl="0" eaLnBrk="0" fontAlgn="base" latinLnBrk="0" hangingPunct="0">
              <a:lnSpc>
                <a:spcPct val="85000"/>
              </a:lnSpc>
              <a:spcBef>
                <a:spcPct val="20000"/>
              </a:spcBef>
              <a:spcAft>
                <a:spcPct val="0"/>
              </a:spcAft>
              <a:buClrTx/>
              <a:buSzTx/>
              <a:buFontTx/>
              <a:buNone/>
              <a:tabLst/>
              <a:defRPr/>
            </a:pPr>
            <a:r>
              <a:rPr kumimoji="0" lang="en-GB" altLang="en-US" sz="3000" b="1" i="1" u="none" strike="noStrike" kern="1200" cap="none" spc="0" normalizeH="0" baseline="0" noProof="0" dirty="0">
                <a:ln>
                  <a:noFill/>
                </a:ln>
                <a:solidFill>
                  <a:srgbClr val="280099"/>
                </a:solidFill>
                <a:effectLst/>
                <a:uLnTx/>
                <a:uFillTx/>
                <a:latin typeface="Times New Roman" pitchFamily="18" charset="0"/>
                <a:ea typeface="+mn-ea"/>
                <a:cs typeface="+mn-cs"/>
              </a:rPr>
              <a:t>Distributed Software Development</a:t>
            </a:r>
            <a:endParaRPr kumimoji="0" lang="en-US" altLang="en-US" sz="3000" b="1" i="1" u="none" strike="noStrike" kern="1200" cap="none" spc="0" normalizeH="0" baseline="0" noProof="0" dirty="0">
              <a:ln>
                <a:noFill/>
              </a:ln>
              <a:solidFill>
                <a:srgbClr val="280099"/>
              </a:solidFill>
              <a:effectLst/>
              <a:uLnTx/>
              <a:uFillTx/>
              <a:latin typeface="Times New Roman" pitchFamily="18" charset="0"/>
              <a:ea typeface="+mn-ea"/>
              <a:cs typeface="+mn-cs"/>
            </a:endParaRPr>
          </a:p>
        </p:txBody>
      </p:sp>
      <p:pic>
        <p:nvPicPr>
          <p:cNvPr id="6" name="Picture 5" descr="Arizona State University - Ira A. Fulton Schools of Enginee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075" y="381000"/>
            <a:ext cx="2143125" cy="3429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19F7C245-5416-4CAE-BFA8-28DAB106E541}" type="slidenum">
              <a:rPr lang="en-US" b="0" smtClean="0">
                <a:solidFill>
                  <a:schemeClr val="tx2"/>
                </a:solidFill>
              </a:rPr>
              <a:pPr/>
              <a:t>20</a:t>
            </a:fld>
            <a:endParaRPr lang="en-US" b="0">
              <a:solidFill>
                <a:schemeClr val="tx2"/>
              </a:solidFill>
            </a:endParaRPr>
          </a:p>
        </p:txBody>
      </p:sp>
      <p:sp>
        <p:nvSpPr>
          <p:cNvPr id="6147" name="Rectangle 22"/>
          <p:cNvSpPr>
            <a:spLocks noChangeArrowheads="1"/>
          </p:cNvSpPr>
          <p:nvPr/>
        </p:nvSpPr>
        <p:spPr bwMode="auto">
          <a:xfrm>
            <a:off x="6591300" y="4438650"/>
            <a:ext cx="685800" cy="381000"/>
          </a:xfrm>
          <a:prstGeom prst="rect">
            <a:avLst/>
          </a:prstGeom>
          <a:solidFill>
            <a:srgbClr val="FFFFCC"/>
          </a:solidFill>
          <a:ln w="9525">
            <a:solidFill>
              <a:schemeClr val="tx1"/>
            </a:solidFill>
            <a:miter lim="800000"/>
            <a:headEnd/>
            <a:tailEnd/>
          </a:ln>
        </p:spPr>
        <p:txBody>
          <a:bodyPr wrap="none" anchor="ctr"/>
          <a:lstStyle/>
          <a:p>
            <a:endParaRPr lang="en-US"/>
          </a:p>
        </p:txBody>
      </p:sp>
      <p:sp>
        <p:nvSpPr>
          <p:cNvPr id="6148" name="Rectangle 2"/>
          <p:cNvSpPr>
            <a:spLocks noGrp="1" noChangeArrowheads="1"/>
          </p:cNvSpPr>
          <p:nvPr>
            <p:ph type="title"/>
          </p:nvPr>
        </p:nvSpPr>
        <p:spPr/>
        <p:txBody>
          <a:bodyPr/>
          <a:lstStyle/>
          <a:p>
            <a:pPr eaLnBrk="1" hangingPunct="1"/>
            <a:r>
              <a:rPr lang="en-GB" sz="2800"/>
              <a:t>Client-Server Systems and their Federation</a:t>
            </a:r>
            <a:endParaRPr lang="en-GB" sz="2800" b="0"/>
          </a:p>
        </p:txBody>
      </p:sp>
      <p:sp>
        <p:nvSpPr>
          <p:cNvPr id="7173" name="Oval 5"/>
          <p:cNvSpPr>
            <a:spLocks noChangeArrowheads="1"/>
          </p:cNvSpPr>
          <p:nvPr/>
        </p:nvSpPr>
        <p:spPr bwMode="auto">
          <a:xfrm>
            <a:off x="4095750" y="2019300"/>
            <a:ext cx="914400" cy="914400"/>
          </a:xfrm>
          <a:prstGeom prst="ellipse">
            <a:avLst/>
          </a:prstGeom>
          <a:solidFill>
            <a:schemeClr val="accent1"/>
          </a:solidFill>
          <a:ln w="9525">
            <a:solidFill>
              <a:schemeClr val="tx1"/>
            </a:solidFill>
            <a:round/>
            <a:headEnd/>
            <a:tailEnd/>
          </a:ln>
        </p:spPr>
        <p:txBody>
          <a:bodyPr wrap="none" anchor="ctr"/>
          <a:lstStyle/>
          <a:p>
            <a:pPr algn="ctr"/>
            <a:r>
              <a:rPr lang="en-US"/>
              <a:t>Server</a:t>
            </a:r>
          </a:p>
          <a:p>
            <a:pPr algn="ctr"/>
            <a:r>
              <a:rPr lang="en-US"/>
              <a:t>2</a:t>
            </a:r>
            <a:endParaRPr lang="en-GB"/>
          </a:p>
        </p:txBody>
      </p:sp>
      <p:sp>
        <p:nvSpPr>
          <p:cNvPr id="7174" name="Oval 6"/>
          <p:cNvSpPr>
            <a:spLocks noChangeArrowheads="1"/>
          </p:cNvSpPr>
          <p:nvPr/>
        </p:nvSpPr>
        <p:spPr bwMode="auto">
          <a:xfrm>
            <a:off x="1333500" y="2286000"/>
            <a:ext cx="914400" cy="914400"/>
          </a:xfrm>
          <a:prstGeom prst="ellipse">
            <a:avLst/>
          </a:prstGeom>
          <a:solidFill>
            <a:schemeClr val="accent1"/>
          </a:solidFill>
          <a:ln w="9525">
            <a:solidFill>
              <a:schemeClr val="tx1"/>
            </a:solidFill>
            <a:round/>
            <a:headEnd/>
            <a:tailEnd/>
          </a:ln>
        </p:spPr>
        <p:txBody>
          <a:bodyPr wrap="none" anchor="ctr"/>
          <a:lstStyle/>
          <a:p>
            <a:pPr algn="ctr"/>
            <a:r>
              <a:rPr lang="en-US"/>
              <a:t>Server</a:t>
            </a:r>
          </a:p>
          <a:p>
            <a:pPr algn="ctr"/>
            <a:r>
              <a:rPr lang="en-US"/>
              <a:t>1</a:t>
            </a:r>
            <a:endParaRPr lang="en-GB"/>
          </a:p>
        </p:txBody>
      </p:sp>
      <p:sp>
        <p:nvSpPr>
          <p:cNvPr id="7175" name="Oval 7"/>
          <p:cNvSpPr>
            <a:spLocks noChangeArrowheads="1"/>
          </p:cNvSpPr>
          <p:nvPr/>
        </p:nvSpPr>
        <p:spPr bwMode="auto">
          <a:xfrm>
            <a:off x="4991100" y="3657600"/>
            <a:ext cx="914400" cy="914400"/>
          </a:xfrm>
          <a:prstGeom prst="ellipse">
            <a:avLst/>
          </a:prstGeom>
          <a:solidFill>
            <a:schemeClr val="accent1"/>
          </a:solidFill>
          <a:ln w="9525">
            <a:solidFill>
              <a:schemeClr val="tx1"/>
            </a:solidFill>
            <a:round/>
            <a:headEnd/>
            <a:tailEnd/>
          </a:ln>
        </p:spPr>
        <p:txBody>
          <a:bodyPr wrap="none" anchor="ctr"/>
          <a:lstStyle/>
          <a:p>
            <a:pPr algn="ctr"/>
            <a:r>
              <a:rPr lang="en-US"/>
              <a:t>Server</a:t>
            </a:r>
          </a:p>
          <a:p>
            <a:pPr algn="ctr"/>
            <a:r>
              <a:rPr lang="en-US"/>
              <a:t>4</a:t>
            </a:r>
            <a:endParaRPr lang="en-GB"/>
          </a:p>
        </p:txBody>
      </p:sp>
      <p:sp>
        <p:nvSpPr>
          <p:cNvPr id="7176" name="Oval 8"/>
          <p:cNvSpPr>
            <a:spLocks noChangeArrowheads="1"/>
          </p:cNvSpPr>
          <p:nvPr/>
        </p:nvSpPr>
        <p:spPr bwMode="auto">
          <a:xfrm>
            <a:off x="2476500" y="3657600"/>
            <a:ext cx="914400" cy="914400"/>
          </a:xfrm>
          <a:prstGeom prst="ellipse">
            <a:avLst/>
          </a:prstGeom>
          <a:solidFill>
            <a:schemeClr val="accent1"/>
          </a:solidFill>
          <a:ln w="9525">
            <a:solidFill>
              <a:schemeClr val="tx1"/>
            </a:solidFill>
            <a:round/>
            <a:headEnd/>
            <a:tailEnd/>
          </a:ln>
        </p:spPr>
        <p:txBody>
          <a:bodyPr wrap="none" anchor="ctr"/>
          <a:lstStyle/>
          <a:p>
            <a:pPr algn="ctr"/>
            <a:r>
              <a:rPr lang="en-US"/>
              <a:t>Server</a:t>
            </a:r>
          </a:p>
          <a:p>
            <a:pPr algn="ctr"/>
            <a:r>
              <a:rPr lang="en-US"/>
              <a:t>3</a:t>
            </a:r>
            <a:endParaRPr lang="en-GB"/>
          </a:p>
        </p:txBody>
      </p:sp>
      <p:cxnSp>
        <p:nvCxnSpPr>
          <p:cNvPr id="900105" name="AutoShape 9"/>
          <p:cNvCxnSpPr>
            <a:cxnSpLocks noChangeShapeType="1"/>
            <a:stCxn id="7174" idx="6"/>
            <a:endCxn id="7173" idx="2"/>
          </p:cNvCxnSpPr>
          <p:nvPr/>
        </p:nvCxnSpPr>
        <p:spPr bwMode="auto">
          <a:xfrm flipV="1">
            <a:off x="2247900" y="2476500"/>
            <a:ext cx="1847850" cy="266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0106" name="AutoShape 10"/>
          <p:cNvCxnSpPr>
            <a:cxnSpLocks noChangeShapeType="1"/>
            <a:stCxn id="7174" idx="5"/>
            <a:endCxn id="7176" idx="1"/>
          </p:cNvCxnSpPr>
          <p:nvPr/>
        </p:nvCxnSpPr>
        <p:spPr bwMode="auto">
          <a:xfrm>
            <a:off x="2114550" y="3067050"/>
            <a:ext cx="495300" cy="7239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0107" name="AutoShape 11"/>
          <p:cNvCxnSpPr>
            <a:cxnSpLocks noChangeShapeType="1"/>
            <a:stCxn id="7176" idx="7"/>
            <a:endCxn id="7173" idx="3"/>
          </p:cNvCxnSpPr>
          <p:nvPr/>
        </p:nvCxnSpPr>
        <p:spPr bwMode="auto">
          <a:xfrm flipV="1">
            <a:off x="3257550" y="2800350"/>
            <a:ext cx="971550" cy="9906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900108" name="AutoShape 12"/>
          <p:cNvCxnSpPr>
            <a:cxnSpLocks noChangeShapeType="1"/>
            <a:stCxn id="7173" idx="5"/>
            <a:endCxn id="7175" idx="0"/>
          </p:cNvCxnSpPr>
          <p:nvPr/>
        </p:nvCxnSpPr>
        <p:spPr bwMode="auto">
          <a:xfrm rot="16200000" flipH="1">
            <a:off x="4733925" y="2943225"/>
            <a:ext cx="857250" cy="5715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6157" name="Rectangle 13"/>
          <p:cNvSpPr>
            <a:spLocks noChangeArrowheads="1"/>
          </p:cNvSpPr>
          <p:nvPr/>
        </p:nvSpPr>
        <p:spPr bwMode="auto">
          <a:xfrm>
            <a:off x="990600" y="1371600"/>
            <a:ext cx="685800" cy="381000"/>
          </a:xfrm>
          <a:prstGeom prst="rect">
            <a:avLst/>
          </a:prstGeom>
          <a:solidFill>
            <a:srgbClr val="FFFFCC"/>
          </a:solidFill>
          <a:ln w="9525">
            <a:solidFill>
              <a:schemeClr val="tx1"/>
            </a:solidFill>
            <a:miter lim="800000"/>
            <a:headEnd/>
            <a:tailEnd/>
          </a:ln>
        </p:spPr>
        <p:txBody>
          <a:bodyPr wrap="none" anchor="ctr"/>
          <a:lstStyle/>
          <a:p>
            <a:endParaRPr lang="en-US"/>
          </a:p>
        </p:txBody>
      </p:sp>
      <p:sp>
        <p:nvSpPr>
          <p:cNvPr id="6158" name="Rectangle 14"/>
          <p:cNvSpPr>
            <a:spLocks noChangeArrowheads="1"/>
          </p:cNvSpPr>
          <p:nvPr/>
        </p:nvSpPr>
        <p:spPr bwMode="auto">
          <a:xfrm>
            <a:off x="2171700" y="1447800"/>
            <a:ext cx="685800" cy="381000"/>
          </a:xfrm>
          <a:prstGeom prst="rect">
            <a:avLst/>
          </a:prstGeom>
          <a:solidFill>
            <a:srgbClr val="FFFFCC"/>
          </a:solidFill>
          <a:ln w="9525">
            <a:solidFill>
              <a:schemeClr val="tx1"/>
            </a:solidFill>
            <a:miter lim="800000"/>
            <a:headEnd/>
            <a:tailEnd/>
          </a:ln>
        </p:spPr>
        <p:txBody>
          <a:bodyPr wrap="none" anchor="ctr"/>
          <a:lstStyle/>
          <a:p>
            <a:endParaRPr lang="en-US"/>
          </a:p>
        </p:txBody>
      </p:sp>
      <p:sp>
        <p:nvSpPr>
          <p:cNvPr id="6159" name="Rectangle 15"/>
          <p:cNvSpPr>
            <a:spLocks noChangeArrowheads="1"/>
          </p:cNvSpPr>
          <p:nvPr/>
        </p:nvSpPr>
        <p:spPr bwMode="auto">
          <a:xfrm>
            <a:off x="5295900" y="1600200"/>
            <a:ext cx="685800" cy="381000"/>
          </a:xfrm>
          <a:prstGeom prst="rect">
            <a:avLst/>
          </a:prstGeom>
          <a:solidFill>
            <a:srgbClr val="FFFFCC"/>
          </a:solidFill>
          <a:ln w="9525">
            <a:solidFill>
              <a:schemeClr val="tx1"/>
            </a:solidFill>
            <a:miter lim="800000"/>
            <a:headEnd/>
            <a:tailEnd/>
          </a:ln>
        </p:spPr>
        <p:txBody>
          <a:bodyPr wrap="none" anchor="ctr"/>
          <a:lstStyle/>
          <a:p>
            <a:endParaRPr lang="en-US"/>
          </a:p>
        </p:txBody>
      </p:sp>
      <p:sp>
        <p:nvSpPr>
          <p:cNvPr id="6160" name="Rectangle 16"/>
          <p:cNvSpPr>
            <a:spLocks noChangeArrowheads="1"/>
          </p:cNvSpPr>
          <p:nvPr/>
        </p:nvSpPr>
        <p:spPr bwMode="auto">
          <a:xfrm>
            <a:off x="4229100" y="1371600"/>
            <a:ext cx="685800" cy="381000"/>
          </a:xfrm>
          <a:prstGeom prst="rect">
            <a:avLst/>
          </a:prstGeom>
          <a:solidFill>
            <a:srgbClr val="FFFFCC"/>
          </a:solidFill>
          <a:ln w="9525">
            <a:solidFill>
              <a:schemeClr val="tx1"/>
            </a:solidFill>
            <a:miter lim="800000"/>
            <a:headEnd/>
            <a:tailEnd/>
          </a:ln>
        </p:spPr>
        <p:txBody>
          <a:bodyPr wrap="none" anchor="ctr"/>
          <a:lstStyle/>
          <a:p>
            <a:endParaRPr lang="en-US"/>
          </a:p>
        </p:txBody>
      </p:sp>
      <p:sp>
        <p:nvSpPr>
          <p:cNvPr id="6161" name="Rectangle 17"/>
          <p:cNvSpPr>
            <a:spLocks noChangeArrowheads="1"/>
          </p:cNvSpPr>
          <p:nvPr/>
        </p:nvSpPr>
        <p:spPr bwMode="auto">
          <a:xfrm>
            <a:off x="2609850" y="4953000"/>
            <a:ext cx="685800" cy="381000"/>
          </a:xfrm>
          <a:prstGeom prst="rect">
            <a:avLst/>
          </a:prstGeom>
          <a:solidFill>
            <a:srgbClr val="FFFFCC"/>
          </a:solidFill>
          <a:ln w="9525">
            <a:solidFill>
              <a:schemeClr val="tx1"/>
            </a:solidFill>
            <a:miter lim="800000"/>
            <a:headEnd/>
            <a:tailEnd/>
          </a:ln>
        </p:spPr>
        <p:txBody>
          <a:bodyPr wrap="none" anchor="ctr"/>
          <a:lstStyle/>
          <a:p>
            <a:endParaRPr lang="en-US"/>
          </a:p>
        </p:txBody>
      </p:sp>
      <p:sp>
        <p:nvSpPr>
          <p:cNvPr id="6162" name="Rectangle 18"/>
          <p:cNvSpPr>
            <a:spLocks noChangeArrowheads="1"/>
          </p:cNvSpPr>
          <p:nvPr/>
        </p:nvSpPr>
        <p:spPr bwMode="auto">
          <a:xfrm>
            <a:off x="1485900" y="4800600"/>
            <a:ext cx="685800" cy="381000"/>
          </a:xfrm>
          <a:prstGeom prst="rect">
            <a:avLst/>
          </a:prstGeom>
          <a:solidFill>
            <a:srgbClr val="FFFFCC"/>
          </a:solidFill>
          <a:ln w="9525">
            <a:solidFill>
              <a:schemeClr val="tx1"/>
            </a:solidFill>
            <a:miter lim="800000"/>
            <a:headEnd/>
            <a:tailEnd/>
          </a:ln>
        </p:spPr>
        <p:txBody>
          <a:bodyPr wrap="none" anchor="ctr"/>
          <a:lstStyle/>
          <a:p>
            <a:endParaRPr lang="en-US"/>
          </a:p>
        </p:txBody>
      </p:sp>
      <p:sp>
        <p:nvSpPr>
          <p:cNvPr id="6163" name="Rectangle 19"/>
          <p:cNvSpPr>
            <a:spLocks noChangeArrowheads="1"/>
          </p:cNvSpPr>
          <p:nvPr/>
        </p:nvSpPr>
        <p:spPr bwMode="auto">
          <a:xfrm>
            <a:off x="304800" y="3009900"/>
            <a:ext cx="685800" cy="381000"/>
          </a:xfrm>
          <a:prstGeom prst="rect">
            <a:avLst/>
          </a:prstGeom>
          <a:solidFill>
            <a:srgbClr val="FFFFCC"/>
          </a:solidFill>
          <a:ln w="9525">
            <a:solidFill>
              <a:schemeClr val="tx1"/>
            </a:solidFill>
            <a:miter lim="800000"/>
            <a:headEnd/>
            <a:tailEnd/>
          </a:ln>
        </p:spPr>
        <p:txBody>
          <a:bodyPr wrap="none" anchor="ctr"/>
          <a:lstStyle/>
          <a:p>
            <a:endParaRPr lang="en-US"/>
          </a:p>
        </p:txBody>
      </p:sp>
      <p:sp>
        <p:nvSpPr>
          <p:cNvPr id="6164" name="Rectangle 20"/>
          <p:cNvSpPr>
            <a:spLocks noChangeArrowheads="1"/>
          </p:cNvSpPr>
          <p:nvPr/>
        </p:nvSpPr>
        <p:spPr bwMode="auto">
          <a:xfrm>
            <a:off x="228600" y="2133600"/>
            <a:ext cx="685800" cy="381000"/>
          </a:xfrm>
          <a:prstGeom prst="rect">
            <a:avLst/>
          </a:prstGeom>
          <a:solidFill>
            <a:srgbClr val="FFFFCC"/>
          </a:solidFill>
          <a:ln w="9525">
            <a:solidFill>
              <a:schemeClr val="tx1"/>
            </a:solidFill>
            <a:miter lim="800000"/>
            <a:headEnd/>
            <a:tailEnd/>
          </a:ln>
        </p:spPr>
        <p:txBody>
          <a:bodyPr wrap="none" anchor="ctr"/>
          <a:lstStyle/>
          <a:p>
            <a:endParaRPr lang="en-US"/>
          </a:p>
        </p:txBody>
      </p:sp>
      <p:sp>
        <p:nvSpPr>
          <p:cNvPr id="6165" name="Rectangle 21"/>
          <p:cNvSpPr>
            <a:spLocks noChangeArrowheads="1"/>
          </p:cNvSpPr>
          <p:nvPr/>
        </p:nvSpPr>
        <p:spPr bwMode="auto">
          <a:xfrm>
            <a:off x="5372100" y="2286000"/>
            <a:ext cx="685800" cy="381000"/>
          </a:xfrm>
          <a:prstGeom prst="rect">
            <a:avLst/>
          </a:prstGeom>
          <a:solidFill>
            <a:srgbClr val="FFFFCC"/>
          </a:solidFill>
          <a:ln w="9525">
            <a:solidFill>
              <a:schemeClr val="tx1"/>
            </a:solidFill>
            <a:miter lim="800000"/>
            <a:headEnd/>
            <a:tailEnd/>
          </a:ln>
        </p:spPr>
        <p:txBody>
          <a:bodyPr wrap="none" anchor="ctr"/>
          <a:lstStyle/>
          <a:p>
            <a:endParaRPr lang="en-US"/>
          </a:p>
        </p:txBody>
      </p:sp>
      <p:sp>
        <p:nvSpPr>
          <p:cNvPr id="6166" name="Rectangle 23"/>
          <p:cNvSpPr>
            <a:spLocks noChangeArrowheads="1"/>
          </p:cNvSpPr>
          <p:nvPr/>
        </p:nvSpPr>
        <p:spPr bwMode="auto">
          <a:xfrm>
            <a:off x="5772150" y="4762500"/>
            <a:ext cx="685800" cy="381000"/>
          </a:xfrm>
          <a:prstGeom prst="rect">
            <a:avLst/>
          </a:prstGeom>
          <a:solidFill>
            <a:srgbClr val="FFFFCC"/>
          </a:solidFill>
          <a:ln w="9525">
            <a:solidFill>
              <a:schemeClr val="tx1"/>
            </a:solidFill>
            <a:miter lim="800000"/>
            <a:headEnd/>
            <a:tailEnd/>
          </a:ln>
        </p:spPr>
        <p:txBody>
          <a:bodyPr wrap="none" anchor="ctr"/>
          <a:lstStyle/>
          <a:p>
            <a:endParaRPr lang="en-US"/>
          </a:p>
        </p:txBody>
      </p:sp>
      <p:sp>
        <p:nvSpPr>
          <p:cNvPr id="6167" name="Rectangle 24"/>
          <p:cNvSpPr>
            <a:spLocks noChangeArrowheads="1"/>
          </p:cNvSpPr>
          <p:nvPr/>
        </p:nvSpPr>
        <p:spPr bwMode="auto">
          <a:xfrm>
            <a:off x="4762500" y="4953000"/>
            <a:ext cx="685800" cy="381000"/>
          </a:xfrm>
          <a:prstGeom prst="rect">
            <a:avLst/>
          </a:prstGeom>
          <a:solidFill>
            <a:srgbClr val="FFFFCC"/>
          </a:solidFill>
          <a:ln w="9525">
            <a:solidFill>
              <a:schemeClr val="tx1"/>
            </a:solidFill>
            <a:miter lim="800000"/>
            <a:headEnd/>
            <a:tailEnd/>
          </a:ln>
        </p:spPr>
        <p:txBody>
          <a:bodyPr wrap="none" anchor="ctr"/>
          <a:lstStyle/>
          <a:p>
            <a:endParaRPr lang="en-US"/>
          </a:p>
        </p:txBody>
      </p:sp>
      <p:cxnSp>
        <p:nvCxnSpPr>
          <p:cNvPr id="6168" name="AutoShape 25"/>
          <p:cNvCxnSpPr>
            <a:cxnSpLocks noChangeShapeType="1"/>
            <a:stCxn id="6157" idx="2"/>
            <a:endCxn id="7174" idx="0"/>
          </p:cNvCxnSpPr>
          <p:nvPr/>
        </p:nvCxnSpPr>
        <p:spPr bwMode="auto">
          <a:xfrm>
            <a:off x="1333500" y="1752600"/>
            <a:ext cx="457200" cy="5334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69" name="AutoShape 26"/>
          <p:cNvCxnSpPr>
            <a:cxnSpLocks noChangeShapeType="1"/>
            <a:stCxn id="6158" idx="2"/>
          </p:cNvCxnSpPr>
          <p:nvPr/>
        </p:nvCxnSpPr>
        <p:spPr bwMode="auto">
          <a:xfrm flipH="1">
            <a:off x="2171700" y="1828800"/>
            <a:ext cx="342900" cy="6477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70" name="AutoShape 27"/>
          <p:cNvCxnSpPr>
            <a:cxnSpLocks noChangeShapeType="1"/>
            <a:stCxn id="6164" idx="3"/>
          </p:cNvCxnSpPr>
          <p:nvPr/>
        </p:nvCxnSpPr>
        <p:spPr bwMode="auto">
          <a:xfrm>
            <a:off x="914400" y="2324100"/>
            <a:ext cx="419100" cy="4191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71" name="AutoShape 28"/>
          <p:cNvCxnSpPr>
            <a:cxnSpLocks noChangeShapeType="1"/>
            <a:stCxn id="6163" idx="3"/>
            <a:endCxn id="7174" idx="3"/>
          </p:cNvCxnSpPr>
          <p:nvPr/>
        </p:nvCxnSpPr>
        <p:spPr bwMode="auto">
          <a:xfrm flipV="1">
            <a:off x="990600" y="3067050"/>
            <a:ext cx="476250" cy="1333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72" name="AutoShape 29"/>
          <p:cNvCxnSpPr>
            <a:cxnSpLocks noChangeShapeType="1"/>
            <a:stCxn id="6162" idx="3"/>
            <a:endCxn id="7176" idx="3"/>
          </p:cNvCxnSpPr>
          <p:nvPr/>
        </p:nvCxnSpPr>
        <p:spPr bwMode="auto">
          <a:xfrm flipV="1">
            <a:off x="2171700" y="4438650"/>
            <a:ext cx="438150" cy="5524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73" name="AutoShape 30"/>
          <p:cNvCxnSpPr>
            <a:cxnSpLocks noChangeShapeType="1"/>
            <a:endCxn id="6161" idx="0"/>
          </p:cNvCxnSpPr>
          <p:nvPr/>
        </p:nvCxnSpPr>
        <p:spPr bwMode="auto">
          <a:xfrm>
            <a:off x="2933700" y="4953000"/>
            <a:ext cx="190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74" name="AutoShape 31"/>
          <p:cNvCxnSpPr>
            <a:cxnSpLocks noChangeShapeType="1"/>
            <a:stCxn id="7175" idx="4"/>
            <a:endCxn id="6167" idx="0"/>
          </p:cNvCxnSpPr>
          <p:nvPr/>
        </p:nvCxnSpPr>
        <p:spPr bwMode="auto">
          <a:xfrm flipH="1">
            <a:off x="5105400" y="4572000"/>
            <a:ext cx="342900" cy="3810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75" name="AutoShape 32"/>
          <p:cNvCxnSpPr>
            <a:cxnSpLocks noChangeShapeType="1"/>
            <a:stCxn id="7175" idx="5"/>
            <a:endCxn id="6166" idx="0"/>
          </p:cNvCxnSpPr>
          <p:nvPr/>
        </p:nvCxnSpPr>
        <p:spPr bwMode="auto">
          <a:xfrm>
            <a:off x="5772150" y="4438650"/>
            <a:ext cx="342900" cy="3238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76" name="AutoShape 33"/>
          <p:cNvCxnSpPr>
            <a:cxnSpLocks noChangeShapeType="1"/>
            <a:stCxn id="7175" idx="6"/>
            <a:endCxn id="6147" idx="0"/>
          </p:cNvCxnSpPr>
          <p:nvPr/>
        </p:nvCxnSpPr>
        <p:spPr bwMode="auto">
          <a:xfrm>
            <a:off x="5905500" y="4114800"/>
            <a:ext cx="1028700" cy="3238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77" name="AutoShape 34"/>
          <p:cNvCxnSpPr>
            <a:cxnSpLocks noChangeShapeType="1"/>
            <a:stCxn id="7173" idx="6"/>
            <a:endCxn id="6165" idx="1"/>
          </p:cNvCxnSpPr>
          <p:nvPr/>
        </p:nvCxnSpPr>
        <p:spPr bwMode="auto">
          <a:xfrm>
            <a:off x="5010150" y="2476500"/>
            <a:ext cx="36195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78" name="AutoShape 35"/>
          <p:cNvCxnSpPr>
            <a:cxnSpLocks noChangeShapeType="1"/>
            <a:stCxn id="7173" idx="7"/>
            <a:endCxn id="6159" idx="1"/>
          </p:cNvCxnSpPr>
          <p:nvPr/>
        </p:nvCxnSpPr>
        <p:spPr bwMode="auto">
          <a:xfrm rot="5400000" flipH="1" flipV="1">
            <a:off x="4905375" y="1762125"/>
            <a:ext cx="361950" cy="4191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79" name="AutoShape 36"/>
          <p:cNvCxnSpPr>
            <a:cxnSpLocks noChangeShapeType="1"/>
            <a:stCxn id="7173" idx="0"/>
            <a:endCxn id="6160" idx="2"/>
          </p:cNvCxnSpPr>
          <p:nvPr/>
        </p:nvCxnSpPr>
        <p:spPr bwMode="auto">
          <a:xfrm rot="5400000" flipH="1" flipV="1">
            <a:off x="4429125" y="1876425"/>
            <a:ext cx="266700" cy="190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6180" name="AutoShape 37"/>
          <p:cNvCxnSpPr>
            <a:cxnSpLocks noChangeShapeType="1"/>
            <a:stCxn id="6161" idx="0"/>
            <a:endCxn id="7176" idx="4"/>
          </p:cNvCxnSpPr>
          <p:nvPr/>
        </p:nvCxnSpPr>
        <p:spPr bwMode="auto">
          <a:xfrm flipH="1" flipV="1">
            <a:off x="2933700" y="4572000"/>
            <a:ext cx="19050" cy="3810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900138" name="Text Box 42"/>
          <p:cNvSpPr txBox="1">
            <a:spLocks noChangeArrowheads="1"/>
          </p:cNvSpPr>
          <p:nvPr/>
        </p:nvSpPr>
        <p:spPr bwMode="auto">
          <a:xfrm rot="1059560">
            <a:off x="2952750" y="3200400"/>
            <a:ext cx="1485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2400"/>
              <a:t>Federation</a:t>
            </a:r>
          </a:p>
        </p:txBody>
      </p:sp>
      <p:sp>
        <p:nvSpPr>
          <p:cNvPr id="900139" name="Oval 43"/>
          <p:cNvSpPr>
            <a:spLocks noChangeArrowheads="1"/>
          </p:cNvSpPr>
          <p:nvPr/>
        </p:nvSpPr>
        <p:spPr bwMode="auto">
          <a:xfrm>
            <a:off x="7239000" y="1535113"/>
            <a:ext cx="1387475" cy="1387475"/>
          </a:xfrm>
          <a:prstGeom prst="ellipse">
            <a:avLst/>
          </a:prstGeom>
          <a:solidFill>
            <a:schemeClr val="accent1"/>
          </a:solidFill>
          <a:ln w="9525">
            <a:solidFill>
              <a:schemeClr val="tx1"/>
            </a:solidFill>
            <a:round/>
            <a:headEnd/>
            <a:tailEnd/>
          </a:ln>
        </p:spPr>
        <p:txBody>
          <a:bodyPr wrap="none" anchor="ctr"/>
          <a:lstStyle/>
          <a:p>
            <a:pPr algn="ctr"/>
            <a:r>
              <a:rPr lang="en-US"/>
              <a:t>Server</a:t>
            </a:r>
          </a:p>
          <a:p>
            <a:pPr algn="ctr"/>
            <a:endParaRPr lang="en-US"/>
          </a:p>
          <a:p>
            <a:pPr algn="ctr"/>
            <a:endParaRPr lang="en-US"/>
          </a:p>
        </p:txBody>
      </p:sp>
      <p:sp>
        <p:nvSpPr>
          <p:cNvPr id="900140" name="AutoShape 44"/>
          <p:cNvSpPr>
            <a:spLocks noChangeArrowheads="1"/>
          </p:cNvSpPr>
          <p:nvPr/>
        </p:nvSpPr>
        <p:spPr bwMode="auto">
          <a:xfrm>
            <a:off x="7467600" y="2220913"/>
            <a:ext cx="914400" cy="533400"/>
          </a:xfrm>
          <a:prstGeom prst="flowChartMagneticDisk">
            <a:avLst/>
          </a:prstGeom>
          <a:solidFill>
            <a:schemeClr val="accent1"/>
          </a:solidFill>
          <a:ln w="9525">
            <a:solidFill>
              <a:schemeClr val="tx1"/>
            </a:solidFill>
            <a:round/>
            <a:headEnd/>
            <a:tailEnd/>
          </a:ln>
        </p:spPr>
        <p:txBody>
          <a:bodyPr wrap="none" anchor="ctr"/>
          <a:lstStyle/>
          <a:p>
            <a:pPr algn="ctr"/>
            <a:r>
              <a:rPr lang="en-US"/>
              <a:t>database</a:t>
            </a:r>
          </a:p>
        </p:txBody>
      </p:sp>
      <p:sp>
        <p:nvSpPr>
          <p:cNvPr id="900141" name="Text Box 45"/>
          <p:cNvSpPr txBox="1">
            <a:spLocks noChangeArrowheads="1"/>
          </p:cNvSpPr>
          <p:nvPr/>
        </p:nvSpPr>
        <p:spPr bwMode="auto">
          <a:xfrm>
            <a:off x="7162800" y="3086100"/>
            <a:ext cx="1463675"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r>
              <a:rPr lang="en-US"/>
              <a:t>A server also manages the database</a:t>
            </a:r>
          </a:p>
        </p:txBody>
      </p:sp>
      <p:sp>
        <p:nvSpPr>
          <p:cNvPr id="41" name="Rectangle 40"/>
          <p:cNvSpPr>
            <a:spLocks noChangeArrowheads="1"/>
          </p:cNvSpPr>
          <p:nvPr/>
        </p:nvSpPr>
        <p:spPr bwMode="auto">
          <a:xfrm>
            <a:off x="1181100" y="1905000"/>
            <a:ext cx="3886200" cy="13716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en-US" dirty="0"/>
          </a:p>
          <a:p>
            <a:pPr algn="ctr"/>
            <a:r>
              <a:rPr lang="en-US" b="0" dirty="0"/>
              <a:t>Virtualization of services</a:t>
            </a:r>
          </a:p>
          <a:p>
            <a:pPr algn="ctr"/>
            <a:r>
              <a:rPr lang="en-US" b="0" dirty="0"/>
              <a:t>Virtual server A</a:t>
            </a:r>
          </a:p>
        </p:txBody>
      </p:sp>
      <p:sp>
        <p:nvSpPr>
          <p:cNvPr id="42" name="Rectangle 41"/>
          <p:cNvSpPr>
            <a:spLocks noChangeArrowheads="1"/>
          </p:cNvSpPr>
          <p:nvPr/>
        </p:nvSpPr>
        <p:spPr bwMode="auto">
          <a:xfrm>
            <a:off x="2324100" y="3276600"/>
            <a:ext cx="3886200" cy="1371600"/>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algn="ctr"/>
            <a:endParaRPr lang="en-US"/>
          </a:p>
          <a:p>
            <a:pPr algn="ctr"/>
            <a:r>
              <a:rPr lang="en-US" b="0"/>
              <a:t>Virtualization of services</a:t>
            </a:r>
          </a:p>
          <a:p>
            <a:pPr algn="ctr"/>
            <a:r>
              <a:rPr lang="en-US" b="0"/>
              <a:t>Virtual server B</a:t>
            </a:r>
          </a:p>
        </p:txBody>
      </p:sp>
      <p:sp>
        <p:nvSpPr>
          <p:cNvPr id="43" name="Oval 42"/>
          <p:cNvSpPr>
            <a:spLocks noChangeArrowheads="1"/>
          </p:cNvSpPr>
          <p:nvPr/>
        </p:nvSpPr>
        <p:spPr bwMode="auto">
          <a:xfrm>
            <a:off x="1447800" y="2743200"/>
            <a:ext cx="457200" cy="457200"/>
          </a:xfrm>
          <a:prstGeom prst="ellipse">
            <a:avLst/>
          </a:prstGeom>
          <a:solidFill>
            <a:schemeClr val="bg1"/>
          </a:solidFill>
          <a:ln w="9525" algn="ctr">
            <a:solidFill>
              <a:schemeClr val="tx1"/>
            </a:solidFill>
            <a:round/>
            <a:headEnd/>
            <a:tailEnd/>
          </a:ln>
        </p:spPr>
        <p:txBody>
          <a:bodyPr/>
          <a:lstStyle/>
          <a:p>
            <a:endParaRPr lang="en-US"/>
          </a:p>
        </p:txBody>
      </p:sp>
      <p:sp>
        <p:nvSpPr>
          <p:cNvPr id="44" name="Oval 43"/>
          <p:cNvSpPr>
            <a:spLocks noChangeArrowheads="1"/>
          </p:cNvSpPr>
          <p:nvPr/>
        </p:nvSpPr>
        <p:spPr bwMode="auto">
          <a:xfrm>
            <a:off x="1447800" y="2057400"/>
            <a:ext cx="457200" cy="457200"/>
          </a:xfrm>
          <a:prstGeom prst="ellipse">
            <a:avLst/>
          </a:prstGeom>
          <a:solidFill>
            <a:schemeClr val="bg1"/>
          </a:solidFill>
          <a:ln w="9525" algn="ctr">
            <a:solidFill>
              <a:schemeClr val="tx1"/>
            </a:solidFill>
            <a:round/>
            <a:headEnd/>
            <a:tailEnd/>
          </a:ln>
        </p:spPr>
        <p:txBody>
          <a:bodyPr/>
          <a:lstStyle/>
          <a:p>
            <a:endParaRPr lang="en-US"/>
          </a:p>
        </p:txBody>
      </p:sp>
      <p:sp>
        <p:nvSpPr>
          <p:cNvPr id="45" name="Oval 44"/>
          <p:cNvSpPr>
            <a:spLocks noChangeArrowheads="1"/>
          </p:cNvSpPr>
          <p:nvPr/>
        </p:nvSpPr>
        <p:spPr bwMode="auto">
          <a:xfrm>
            <a:off x="1790699" y="2420321"/>
            <a:ext cx="457200" cy="457200"/>
          </a:xfrm>
          <a:prstGeom prst="ellipse">
            <a:avLst/>
          </a:prstGeom>
          <a:solidFill>
            <a:schemeClr val="bg1"/>
          </a:solidFill>
          <a:ln w="9525" algn="ctr">
            <a:solidFill>
              <a:schemeClr val="tx1"/>
            </a:solidFill>
            <a:round/>
            <a:headEnd/>
            <a:tailEnd/>
          </a:ln>
        </p:spPr>
        <p:txBody>
          <a:bodyPr/>
          <a:lstStyle/>
          <a:p>
            <a:endParaRPr lang="en-US"/>
          </a:p>
        </p:txBody>
      </p:sp>
      <p:sp>
        <p:nvSpPr>
          <p:cNvPr id="46" name="Oval 45"/>
          <p:cNvSpPr>
            <a:spLocks noChangeArrowheads="1"/>
          </p:cNvSpPr>
          <p:nvPr/>
        </p:nvSpPr>
        <p:spPr bwMode="auto">
          <a:xfrm>
            <a:off x="2438400" y="4114800"/>
            <a:ext cx="457200" cy="457200"/>
          </a:xfrm>
          <a:prstGeom prst="ellipse">
            <a:avLst/>
          </a:prstGeom>
          <a:solidFill>
            <a:schemeClr val="bg1"/>
          </a:solidFill>
          <a:ln w="9525" algn="ctr">
            <a:solidFill>
              <a:schemeClr val="tx1"/>
            </a:solidFill>
            <a:round/>
            <a:headEnd/>
            <a:tailEnd/>
          </a:ln>
        </p:spPr>
        <p:txBody>
          <a:bodyPr/>
          <a:lstStyle/>
          <a:p>
            <a:endParaRPr lang="en-US"/>
          </a:p>
        </p:txBody>
      </p:sp>
      <p:sp>
        <p:nvSpPr>
          <p:cNvPr id="47" name="Oval 46"/>
          <p:cNvSpPr>
            <a:spLocks noChangeArrowheads="1"/>
          </p:cNvSpPr>
          <p:nvPr/>
        </p:nvSpPr>
        <p:spPr bwMode="auto">
          <a:xfrm>
            <a:off x="4038600" y="1981200"/>
            <a:ext cx="990600" cy="914400"/>
          </a:xfrm>
          <a:prstGeom prst="ellipse">
            <a:avLst/>
          </a:prstGeom>
          <a:solidFill>
            <a:srgbClr val="CCECFF"/>
          </a:solidFill>
          <a:ln w="9525" algn="ctr">
            <a:solidFill>
              <a:schemeClr val="tx1"/>
            </a:solidFill>
            <a:round/>
            <a:headEnd/>
            <a:tailEnd/>
          </a:ln>
        </p:spPr>
        <p:txBody>
          <a:bodyPr/>
          <a:lstStyle/>
          <a:p>
            <a:pPr algn="ctr"/>
            <a:endParaRPr lang="en-US" sz="1200" b="0" dirty="0"/>
          </a:p>
        </p:txBody>
      </p:sp>
      <p:sp>
        <p:nvSpPr>
          <p:cNvPr id="48" name="Oval 47"/>
          <p:cNvSpPr>
            <a:spLocks noChangeArrowheads="1"/>
          </p:cNvSpPr>
          <p:nvPr/>
        </p:nvSpPr>
        <p:spPr bwMode="auto">
          <a:xfrm>
            <a:off x="2743200" y="4114800"/>
            <a:ext cx="457200" cy="457200"/>
          </a:xfrm>
          <a:prstGeom prst="ellipse">
            <a:avLst/>
          </a:prstGeom>
          <a:solidFill>
            <a:schemeClr val="bg1"/>
          </a:solidFill>
          <a:ln w="9525" algn="ctr">
            <a:solidFill>
              <a:schemeClr val="tx1"/>
            </a:solidFill>
            <a:round/>
            <a:headEnd/>
            <a:tailEnd/>
          </a:ln>
        </p:spPr>
        <p:txBody>
          <a:bodyPr/>
          <a:lstStyle/>
          <a:p>
            <a:endParaRPr lang="en-US"/>
          </a:p>
        </p:txBody>
      </p:sp>
      <p:sp>
        <p:nvSpPr>
          <p:cNvPr id="50" name="Oval 49"/>
          <p:cNvSpPr>
            <a:spLocks noChangeArrowheads="1"/>
          </p:cNvSpPr>
          <p:nvPr/>
        </p:nvSpPr>
        <p:spPr bwMode="auto">
          <a:xfrm>
            <a:off x="1219200" y="2514600"/>
            <a:ext cx="457200" cy="457200"/>
          </a:xfrm>
          <a:prstGeom prst="ellipse">
            <a:avLst/>
          </a:prstGeom>
          <a:solidFill>
            <a:schemeClr val="bg1"/>
          </a:solidFill>
          <a:ln w="9525" algn="ctr">
            <a:solidFill>
              <a:schemeClr val="tx1"/>
            </a:solidFill>
            <a:round/>
            <a:headEnd/>
            <a:tailEnd/>
          </a:ln>
        </p:spPr>
        <p:txBody>
          <a:bodyPr/>
          <a:lstStyle/>
          <a:p>
            <a:endParaRPr lang="en-US"/>
          </a:p>
        </p:txBody>
      </p:sp>
      <p:sp>
        <p:nvSpPr>
          <p:cNvPr id="3" name="Cloud Callout 2"/>
          <p:cNvSpPr/>
          <p:nvPr/>
        </p:nvSpPr>
        <p:spPr bwMode="auto">
          <a:xfrm rot="18788360">
            <a:off x="1995780" y="907898"/>
            <a:ext cx="3631834" cy="4737402"/>
          </a:xfrm>
          <a:prstGeom prst="cloudCallout">
            <a:avLst>
              <a:gd name="adj1" fmla="val -6747"/>
              <a:gd name="adj2" fmla="val 23937"/>
            </a:avLst>
          </a:prstGeom>
          <a:no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Times New Roman" pitchFamily="18" charset="0"/>
            </a:endParaRPr>
          </a:p>
        </p:txBody>
      </p:sp>
      <p:sp>
        <p:nvSpPr>
          <p:cNvPr id="4" name="TextBox 3"/>
          <p:cNvSpPr txBox="1"/>
          <p:nvPr/>
        </p:nvSpPr>
        <p:spPr>
          <a:xfrm>
            <a:off x="3342443" y="2876164"/>
            <a:ext cx="1845377" cy="369332"/>
          </a:xfrm>
          <a:prstGeom prst="rect">
            <a:avLst/>
          </a:prstGeom>
          <a:noFill/>
        </p:spPr>
        <p:txBody>
          <a:bodyPr wrap="none" rtlCol="0">
            <a:spAutoFit/>
          </a:bodyPr>
          <a:lstStyle/>
          <a:p>
            <a:r>
              <a:rPr lang="en-US" b="0" dirty="0">
                <a:solidFill>
                  <a:srgbClr val="00B0F0"/>
                </a:solidFill>
              </a:rPr>
              <a:t>Cloud Computing</a:t>
            </a:r>
          </a:p>
        </p:txBody>
      </p:sp>
      <p:sp>
        <p:nvSpPr>
          <p:cNvPr id="49" name="Oval 48"/>
          <p:cNvSpPr>
            <a:spLocks noChangeArrowheads="1"/>
          </p:cNvSpPr>
          <p:nvPr/>
        </p:nvSpPr>
        <p:spPr bwMode="auto">
          <a:xfrm>
            <a:off x="5105400" y="3657600"/>
            <a:ext cx="990600" cy="914400"/>
          </a:xfrm>
          <a:prstGeom prst="ellipse">
            <a:avLst/>
          </a:prstGeom>
          <a:solidFill>
            <a:srgbClr val="CCECFF"/>
          </a:solidFill>
          <a:ln w="9525" algn="ctr">
            <a:solidFill>
              <a:schemeClr val="tx1"/>
            </a:solidFill>
            <a:round/>
            <a:headEnd/>
            <a:tailEnd/>
          </a:ln>
        </p:spPr>
        <p:txBody>
          <a:bodyPr/>
          <a:lstStyle/>
          <a:p>
            <a:pPr algn="ctr">
              <a:lnSpc>
                <a:spcPct val="150000"/>
              </a:lnSpc>
            </a:pPr>
            <a:endParaRPr lang="en-US" sz="1200" b="0" dirty="0"/>
          </a:p>
        </p:txBody>
      </p:sp>
      <p:sp>
        <p:nvSpPr>
          <p:cNvPr id="54" name="TextBox 53">
            <a:extLst>
              <a:ext uri="{FF2B5EF4-FFF2-40B4-BE49-F238E27FC236}">
                <a16:creationId xmlns:a16="http://schemas.microsoft.com/office/drawing/2014/main" id="{43349143-2CFB-422C-96EC-F8000F77B35C}"/>
              </a:ext>
            </a:extLst>
          </p:cNvPr>
          <p:cNvSpPr txBox="1"/>
          <p:nvPr/>
        </p:nvSpPr>
        <p:spPr>
          <a:xfrm>
            <a:off x="3694833" y="2243049"/>
            <a:ext cx="1792432" cy="461665"/>
          </a:xfrm>
          <a:prstGeom prst="rect">
            <a:avLst/>
          </a:prstGeom>
          <a:noFill/>
        </p:spPr>
        <p:txBody>
          <a:bodyPr wrap="square">
            <a:spAutoFit/>
          </a:bodyPr>
          <a:lstStyle/>
          <a:p>
            <a:pPr algn="ctr"/>
            <a:r>
              <a:rPr lang="en-US" sz="1200" b="0" dirty="0"/>
              <a:t>Multi tenancy /</a:t>
            </a:r>
            <a:br>
              <a:rPr lang="en-US" sz="1200" b="0" dirty="0"/>
            </a:br>
            <a:r>
              <a:rPr lang="en-US" sz="1200" b="0" dirty="0" err="1"/>
              <a:t>Loadbalancer</a:t>
            </a:r>
            <a:endParaRPr lang="en-US" sz="1200" b="0" dirty="0"/>
          </a:p>
        </p:txBody>
      </p:sp>
      <p:sp>
        <p:nvSpPr>
          <p:cNvPr id="55" name="TextBox 54">
            <a:extLst>
              <a:ext uri="{FF2B5EF4-FFF2-40B4-BE49-F238E27FC236}">
                <a16:creationId xmlns:a16="http://schemas.microsoft.com/office/drawing/2014/main" id="{95C6F9CD-D988-469D-B3C1-E993F53D2569}"/>
              </a:ext>
            </a:extLst>
          </p:cNvPr>
          <p:cNvSpPr txBox="1"/>
          <p:nvPr/>
        </p:nvSpPr>
        <p:spPr>
          <a:xfrm>
            <a:off x="4703619" y="3915554"/>
            <a:ext cx="1792432" cy="461665"/>
          </a:xfrm>
          <a:prstGeom prst="rect">
            <a:avLst/>
          </a:prstGeom>
          <a:noFill/>
        </p:spPr>
        <p:txBody>
          <a:bodyPr wrap="square">
            <a:spAutoFit/>
          </a:bodyPr>
          <a:lstStyle/>
          <a:p>
            <a:pPr algn="ctr"/>
            <a:r>
              <a:rPr lang="en-US" sz="1200" b="0" dirty="0"/>
              <a:t>Multi tenancy /</a:t>
            </a:r>
            <a:br>
              <a:rPr lang="en-US" sz="1200" b="0" dirty="0"/>
            </a:br>
            <a:r>
              <a:rPr lang="en-US" sz="1200" b="0" dirty="0" err="1"/>
              <a:t>Loadbalancer</a:t>
            </a:r>
            <a:endParaRPr lang="en-US" sz="1200" b="0" dirty="0"/>
          </a:p>
        </p:txBody>
      </p:sp>
    </p:spTree>
    <p:extLst>
      <p:ext uri="{BB962C8B-B14F-4D97-AF65-F5344CB8AC3E}">
        <p14:creationId xmlns:p14="http://schemas.microsoft.com/office/powerpoint/2010/main" val="20362479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900139"/>
                                        </p:tgtEl>
                                        <p:attrNameLst>
                                          <p:attrName>style.visibility</p:attrName>
                                        </p:attrNameLst>
                                      </p:cBhvr>
                                      <p:to>
                                        <p:strVal val="visible"/>
                                      </p:to>
                                    </p:set>
                                    <p:anim calcmode="lin" valueType="num">
                                      <p:cBhvr>
                                        <p:cTn id="7" dur="500" fill="hold"/>
                                        <p:tgtEl>
                                          <p:spTgt spid="900139"/>
                                        </p:tgtEl>
                                        <p:attrNameLst>
                                          <p:attrName>ppt_w</p:attrName>
                                        </p:attrNameLst>
                                      </p:cBhvr>
                                      <p:tavLst>
                                        <p:tav tm="0">
                                          <p:val>
                                            <p:fltVal val="0"/>
                                          </p:val>
                                        </p:tav>
                                        <p:tav tm="100000">
                                          <p:val>
                                            <p:strVal val="#ppt_w"/>
                                          </p:val>
                                        </p:tav>
                                      </p:tavLst>
                                    </p:anim>
                                    <p:anim calcmode="lin" valueType="num">
                                      <p:cBhvr>
                                        <p:cTn id="8" dur="500" fill="hold"/>
                                        <p:tgtEl>
                                          <p:spTgt spid="900139"/>
                                        </p:tgtEl>
                                        <p:attrNameLst>
                                          <p:attrName>ppt_h</p:attrName>
                                        </p:attrNameLst>
                                      </p:cBhvr>
                                      <p:tavLst>
                                        <p:tav tm="0">
                                          <p:val>
                                            <p:fltVal val="0"/>
                                          </p:val>
                                        </p:tav>
                                        <p:tav tm="100000">
                                          <p:val>
                                            <p:strVal val="#ppt_h"/>
                                          </p:val>
                                        </p:tav>
                                      </p:tavLst>
                                    </p:anim>
                                    <p:animEffect transition="in" filter="fade">
                                      <p:cBhvr>
                                        <p:cTn id="9" dur="500"/>
                                        <p:tgtEl>
                                          <p:spTgt spid="900139"/>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900140"/>
                                        </p:tgtEl>
                                        <p:attrNameLst>
                                          <p:attrName>style.visibility</p:attrName>
                                        </p:attrNameLst>
                                      </p:cBhvr>
                                      <p:to>
                                        <p:strVal val="visible"/>
                                      </p:to>
                                    </p:set>
                                    <p:anim calcmode="lin" valueType="num">
                                      <p:cBhvr>
                                        <p:cTn id="12" dur="500" fill="hold"/>
                                        <p:tgtEl>
                                          <p:spTgt spid="900140"/>
                                        </p:tgtEl>
                                        <p:attrNameLst>
                                          <p:attrName>ppt_w</p:attrName>
                                        </p:attrNameLst>
                                      </p:cBhvr>
                                      <p:tavLst>
                                        <p:tav tm="0">
                                          <p:val>
                                            <p:fltVal val="0"/>
                                          </p:val>
                                        </p:tav>
                                        <p:tav tm="100000">
                                          <p:val>
                                            <p:strVal val="#ppt_w"/>
                                          </p:val>
                                        </p:tav>
                                      </p:tavLst>
                                    </p:anim>
                                    <p:anim calcmode="lin" valueType="num">
                                      <p:cBhvr>
                                        <p:cTn id="13" dur="500" fill="hold"/>
                                        <p:tgtEl>
                                          <p:spTgt spid="900140"/>
                                        </p:tgtEl>
                                        <p:attrNameLst>
                                          <p:attrName>ppt_h</p:attrName>
                                        </p:attrNameLst>
                                      </p:cBhvr>
                                      <p:tavLst>
                                        <p:tav tm="0">
                                          <p:val>
                                            <p:fltVal val="0"/>
                                          </p:val>
                                        </p:tav>
                                        <p:tav tm="100000">
                                          <p:val>
                                            <p:strVal val="#ppt_h"/>
                                          </p:val>
                                        </p:tav>
                                      </p:tavLst>
                                    </p:anim>
                                    <p:animEffect transition="in" filter="fade">
                                      <p:cBhvr>
                                        <p:cTn id="14" dur="500"/>
                                        <p:tgtEl>
                                          <p:spTgt spid="900140"/>
                                        </p:tgtEl>
                                      </p:cBhvr>
                                    </p:animEffect>
                                  </p:childTnLst>
                                </p:cTn>
                              </p:par>
                              <p:par>
                                <p:cTn id="15" presetID="53" presetClass="entr" presetSubtype="0" fill="hold" grpId="0" nodeType="withEffect">
                                  <p:stCondLst>
                                    <p:cond delay="0"/>
                                  </p:stCondLst>
                                  <p:childTnLst>
                                    <p:set>
                                      <p:cBhvr>
                                        <p:cTn id="16" dur="1" fill="hold">
                                          <p:stCondLst>
                                            <p:cond delay="0"/>
                                          </p:stCondLst>
                                        </p:cTn>
                                        <p:tgtEl>
                                          <p:spTgt spid="900141"/>
                                        </p:tgtEl>
                                        <p:attrNameLst>
                                          <p:attrName>style.visibility</p:attrName>
                                        </p:attrNameLst>
                                      </p:cBhvr>
                                      <p:to>
                                        <p:strVal val="visible"/>
                                      </p:to>
                                    </p:set>
                                    <p:anim calcmode="lin" valueType="num">
                                      <p:cBhvr>
                                        <p:cTn id="17" dur="500" fill="hold"/>
                                        <p:tgtEl>
                                          <p:spTgt spid="900141"/>
                                        </p:tgtEl>
                                        <p:attrNameLst>
                                          <p:attrName>ppt_w</p:attrName>
                                        </p:attrNameLst>
                                      </p:cBhvr>
                                      <p:tavLst>
                                        <p:tav tm="0">
                                          <p:val>
                                            <p:fltVal val="0"/>
                                          </p:val>
                                        </p:tav>
                                        <p:tav tm="100000">
                                          <p:val>
                                            <p:strVal val="#ppt_w"/>
                                          </p:val>
                                        </p:tav>
                                      </p:tavLst>
                                    </p:anim>
                                    <p:anim calcmode="lin" valueType="num">
                                      <p:cBhvr>
                                        <p:cTn id="18" dur="500" fill="hold"/>
                                        <p:tgtEl>
                                          <p:spTgt spid="900141"/>
                                        </p:tgtEl>
                                        <p:attrNameLst>
                                          <p:attrName>ppt_h</p:attrName>
                                        </p:attrNameLst>
                                      </p:cBhvr>
                                      <p:tavLst>
                                        <p:tav tm="0">
                                          <p:val>
                                            <p:fltVal val="0"/>
                                          </p:val>
                                        </p:tav>
                                        <p:tav tm="100000">
                                          <p:val>
                                            <p:strVal val="#ppt_h"/>
                                          </p:val>
                                        </p:tav>
                                      </p:tavLst>
                                    </p:anim>
                                    <p:animEffect transition="in" filter="fade">
                                      <p:cBhvr>
                                        <p:cTn id="19" dur="500"/>
                                        <p:tgtEl>
                                          <p:spTgt spid="900141"/>
                                        </p:tgtEl>
                                      </p:cBhvr>
                                    </p:animEffect>
                                  </p:childTnLst>
                                </p:cTn>
                              </p:par>
                            </p:childTnLst>
                          </p:cTn>
                        </p:par>
                        <p:par>
                          <p:cTn id="20" fill="hold" nodeType="afterGroup">
                            <p:stCondLst>
                              <p:cond delay="500"/>
                            </p:stCondLst>
                            <p:childTnLst>
                              <p:par>
                                <p:cTn id="21" presetID="35" presetClass="emph" presetSubtype="0" fill="hold" grpId="1" nodeType="afterEffect">
                                  <p:stCondLst>
                                    <p:cond delay="0"/>
                                  </p:stCondLst>
                                  <p:childTnLst>
                                    <p:anim calcmode="discrete" valueType="str">
                                      <p:cBhvr>
                                        <p:cTn id="22" dur="1000" fill="hold"/>
                                        <p:tgtEl>
                                          <p:spTgt spid="900140"/>
                                        </p:tgtEl>
                                        <p:attrNameLst>
                                          <p:attrName>style.visibility</p:attrName>
                                        </p:attrNameLst>
                                      </p:cBhvr>
                                      <p:tavLst>
                                        <p:tav tm="0">
                                          <p:val>
                                            <p:strVal val="hidden"/>
                                          </p:val>
                                        </p:tav>
                                        <p:tav tm="50000">
                                          <p:val>
                                            <p:strVal val="visible"/>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900105"/>
                                        </p:tgtEl>
                                        <p:attrNameLst>
                                          <p:attrName>style.visibility</p:attrName>
                                        </p:attrNameLst>
                                      </p:cBhvr>
                                      <p:to>
                                        <p:strVal val="visible"/>
                                      </p:to>
                                    </p:set>
                                    <p:animEffect transition="in" filter="wipe(left)">
                                      <p:cBhvr>
                                        <p:cTn id="27" dur="500"/>
                                        <p:tgtEl>
                                          <p:spTgt spid="900105"/>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900106"/>
                                        </p:tgtEl>
                                        <p:attrNameLst>
                                          <p:attrName>style.visibility</p:attrName>
                                        </p:attrNameLst>
                                      </p:cBhvr>
                                      <p:to>
                                        <p:strVal val="visible"/>
                                      </p:to>
                                    </p:set>
                                    <p:animEffect transition="in" filter="wipe(left)">
                                      <p:cBhvr>
                                        <p:cTn id="31" dur="500"/>
                                        <p:tgtEl>
                                          <p:spTgt spid="900106"/>
                                        </p:tgtEl>
                                      </p:cBhvr>
                                    </p:animEffect>
                                  </p:childTnLst>
                                </p:cTn>
                              </p:par>
                            </p:childTnLst>
                          </p:cTn>
                        </p:par>
                        <p:par>
                          <p:cTn id="32" fill="hold" nodeType="afterGroup">
                            <p:stCondLst>
                              <p:cond delay="1000"/>
                            </p:stCondLst>
                            <p:childTnLst>
                              <p:par>
                                <p:cTn id="33" presetID="22" presetClass="entr" presetSubtype="8" fill="hold" nodeType="afterEffect">
                                  <p:stCondLst>
                                    <p:cond delay="0"/>
                                  </p:stCondLst>
                                  <p:childTnLst>
                                    <p:set>
                                      <p:cBhvr>
                                        <p:cTn id="34" dur="1" fill="hold">
                                          <p:stCondLst>
                                            <p:cond delay="0"/>
                                          </p:stCondLst>
                                        </p:cTn>
                                        <p:tgtEl>
                                          <p:spTgt spid="900107"/>
                                        </p:tgtEl>
                                        <p:attrNameLst>
                                          <p:attrName>style.visibility</p:attrName>
                                        </p:attrNameLst>
                                      </p:cBhvr>
                                      <p:to>
                                        <p:strVal val="visible"/>
                                      </p:to>
                                    </p:set>
                                    <p:animEffect transition="in" filter="wipe(left)">
                                      <p:cBhvr>
                                        <p:cTn id="35" dur="500"/>
                                        <p:tgtEl>
                                          <p:spTgt spid="900107"/>
                                        </p:tgtEl>
                                      </p:cBhvr>
                                    </p:animEffect>
                                  </p:childTnLst>
                                </p:cTn>
                              </p:par>
                            </p:childTnLst>
                          </p:cTn>
                        </p:par>
                        <p:par>
                          <p:cTn id="36" fill="hold" nodeType="afterGroup">
                            <p:stCondLst>
                              <p:cond delay="1500"/>
                            </p:stCondLst>
                            <p:childTnLst>
                              <p:par>
                                <p:cTn id="37" presetID="22" presetClass="entr" presetSubtype="8" fill="hold" nodeType="afterEffect">
                                  <p:stCondLst>
                                    <p:cond delay="0"/>
                                  </p:stCondLst>
                                  <p:childTnLst>
                                    <p:set>
                                      <p:cBhvr>
                                        <p:cTn id="38" dur="1" fill="hold">
                                          <p:stCondLst>
                                            <p:cond delay="0"/>
                                          </p:stCondLst>
                                        </p:cTn>
                                        <p:tgtEl>
                                          <p:spTgt spid="900108"/>
                                        </p:tgtEl>
                                        <p:attrNameLst>
                                          <p:attrName>style.visibility</p:attrName>
                                        </p:attrNameLst>
                                      </p:cBhvr>
                                      <p:to>
                                        <p:strVal val="visible"/>
                                      </p:to>
                                    </p:set>
                                    <p:animEffect transition="in" filter="wipe(left)">
                                      <p:cBhvr>
                                        <p:cTn id="39" dur="500"/>
                                        <p:tgtEl>
                                          <p:spTgt spid="900108"/>
                                        </p:tgtEl>
                                      </p:cBhvr>
                                    </p:animEffect>
                                  </p:childTnLst>
                                </p:cTn>
                              </p:par>
                            </p:childTnLst>
                          </p:cTn>
                        </p:par>
                        <p:par>
                          <p:cTn id="40" fill="hold" nodeType="afterGroup">
                            <p:stCondLst>
                              <p:cond delay="2000"/>
                            </p:stCondLst>
                            <p:childTnLst>
                              <p:par>
                                <p:cTn id="41" presetID="23" presetClass="entr" presetSubtype="16" fill="hold" grpId="0" nodeType="afterEffect">
                                  <p:stCondLst>
                                    <p:cond delay="0"/>
                                  </p:stCondLst>
                                  <p:childTnLst>
                                    <p:set>
                                      <p:cBhvr>
                                        <p:cTn id="42" dur="1" fill="hold">
                                          <p:stCondLst>
                                            <p:cond delay="0"/>
                                          </p:stCondLst>
                                        </p:cTn>
                                        <p:tgtEl>
                                          <p:spTgt spid="900138"/>
                                        </p:tgtEl>
                                        <p:attrNameLst>
                                          <p:attrName>style.visibility</p:attrName>
                                        </p:attrNameLst>
                                      </p:cBhvr>
                                      <p:to>
                                        <p:strVal val="visible"/>
                                      </p:to>
                                    </p:set>
                                    <p:anim calcmode="lin" valueType="num">
                                      <p:cBhvr>
                                        <p:cTn id="43" dur="500" fill="hold"/>
                                        <p:tgtEl>
                                          <p:spTgt spid="900138"/>
                                        </p:tgtEl>
                                        <p:attrNameLst>
                                          <p:attrName>ppt_w</p:attrName>
                                        </p:attrNameLst>
                                      </p:cBhvr>
                                      <p:tavLst>
                                        <p:tav tm="0">
                                          <p:val>
                                            <p:fltVal val="0"/>
                                          </p:val>
                                        </p:tav>
                                        <p:tav tm="100000">
                                          <p:val>
                                            <p:strVal val="#ppt_w"/>
                                          </p:val>
                                        </p:tav>
                                      </p:tavLst>
                                    </p:anim>
                                    <p:anim calcmode="lin" valueType="num">
                                      <p:cBhvr>
                                        <p:cTn id="44" dur="500" fill="hold"/>
                                        <p:tgtEl>
                                          <p:spTgt spid="900138"/>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xit" presetSubtype="0" fill="hold" grpId="0" nodeType="clickEffect">
                                  <p:stCondLst>
                                    <p:cond delay="0"/>
                                  </p:stCondLst>
                                  <p:childTnLst>
                                    <p:animEffect transition="out" filter="fade">
                                      <p:cBhvr>
                                        <p:cTn id="48" dur="2000"/>
                                        <p:tgtEl>
                                          <p:spTgt spid="7174"/>
                                        </p:tgtEl>
                                      </p:cBhvr>
                                    </p:animEffect>
                                    <p:set>
                                      <p:cBhvr>
                                        <p:cTn id="49" dur="1" fill="hold">
                                          <p:stCondLst>
                                            <p:cond delay="1999"/>
                                          </p:stCondLst>
                                        </p:cTn>
                                        <p:tgtEl>
                                          <p:spTgt spid="7174"/>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2000"/>
                                        <p:tgtEl>
                                          <p:spTgt spid="7173"/>
                                        </p:tgtEl>
                                      </p:cBhvr>
                                    </p:animEffect>
                                    <p:set>
                                      <p:cBhvr>
                                        <p:cTn id="52" dur="1" fill="hold">
                                          <p:stCondLst>
                                            <p:cond delay="1999"/>
                                          </p:stCondLst>
                                        </p:cTn>
                                        <p:tgtEl>
                                          <p:spTgt spid="7173"/>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2000"/>
                                        <p:tgtEl>
                                          <p:spTgt spid="7176"/>
                                        </p:tgtEl>
                                      </p:cBhvr>
                                    </p:animEffect>
                                    <p:set>
                                      <p:cBhvr>
                                        <p:cTn id="55" dur="1" fill="hold">
                                          <p:stCondLst>
                                            <p:cond delay="1999"/>
                                          </p:stCondLst>
                                        </p:cTn>
                                        <p:tgtEl>
                                          <p:spTgt spid="7176"/>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2000"/>
                                        <p:tgtEl>
                                          <p:spTgt spid="900138"/>
                                        </p:tgtEl>
                                      </p:cBhvr>
                                    </p:animEffect>
                                    <p:set>
                                      <p:cBhvr>
                                        <p:cTn id="58" dur="1" fill="hold">
                                          <p:stCondLst>
                                            <p:cond delay="1999"/>
                                          </p:stCondLst>
                                        </p:cTn>
                                        <p:tgtEl>
                                          <p:spTgt spid="900138"/>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2000"/>
                                        <p:tgtEl>
                                          <p:spTgt spid="7175"/>
                                        </p:tgtEl>
                                      </p:cBhvr>
                                    </p:animEffect>
                                    <p:set>
                                      <p:cBhvr>
                                        <p:cTn id="61" dur="1" fill="hold">
                                          <p:stCondLst>
                                            <p:cond delay="1999"/>
                                          </p:stCondLst>
                                        </p:cTn>
                                        <p:tgtEl>
                                          <p:spTgt spid="7175"/>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2000"/>
                                        <p:tgtEl>
                                          <p:spTgt spid="900105"/>
                                        </p:tgtEl>
                                      </p:cBhvr>
                                    </p:animEffect>
                                    <p:set>
                                      <p:cBhvr>
                                        <p:cTn id="64" dur="1" fill="hold">
                                          <p:stCondLst>
                                            <p:cond delay="1999"/>
                                          </p:stCondLst>
                                        </p:cTn>
                                        <p:tgtEl>
                                          <p:spTgt spid="900105"/>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2000"/>
                                        <p:tgtEl>
                                          <p:spTgt spid="900107"/>
                                        </p:tgtEl>
                                      </p:cBhvr>
                                    </p:animEffect>
                                    <p:set>
                                      <p:cBhvr>
                                        <p:cTn id="67" dur="1" fill="hold">
                                          <p:stCondLst>
                                            <p:cond delay="1999"/>
                                          </p:stCondLst>
                                        </p:cTn>
                                        <p:tgtEl>
                                          <p:spTgt spid="900107"/>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2000"/>
                                        <p:tgtEl>
                                          <p:spTgt spid="900106"/>
                                        </p:tgtEl>
                                      </p:cBhvr>
                                    </p:animEffect>
                                    <p:set>
                                      <p:cBhvr>
                                        <p:cTn id="70" dur="1" fill="hold">
                                          <p:stCondLst>
                                            <p:cond delay="1999"/>
                                          </p:stCondLst>
                                        </p:cTn>
                                        <p:tgtEl>
                                          <p:spTgt spid="900106"/>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2000"/>
                                        <p:tgtEl>
                                          <p:spTgt spid="900108"/>
                                        </p:tgtEl>
                                      </p:cBhvr>
                                    </p:animEffect>
                                    <p:set>
                                      <p:cBhvr>
                                        <p:cTn id="73" dur="1" fill="hold">
                                          <p:stCondLst>
                                            <p:cond delay="1999"/>
                                          </p:stCondLst>
                                        </p:cTn>
                                        <p:tgtEl>
                                          <p:spTgt spid="900108"/>
                                        </p:tgtEl>
                                        <p:attrNameLst>
                                          <p:attrName>style.visibility</p:attrName>
                                        </p:attrNameLst>
                                      </p:cBhvr>
                                      <p:to>
                                        <p:strVal val="hidden"/>
                                      </p:to>
                                    </p:set>
                                  </p:childTnLst>
                                </p:cTn>
                              </p:par>
                              <p:par>
                                <p:cTn id="74" presetID="23" presetClass="entr" presetSubtype="16" fill="hold" grpId="0" nodeType="withEffect">
                                  <p:stCondLst>
                                    <p:cond delay="0"/>
                                  </p:stCondLst>
                                  <p:childTnLst>
                                    <p:set>
                                      <p:cBhvr>
                                        <p:cTn id="75" dur="1" fill="hold">
                                          <p:stCondLst>
                                            <p:cond delay="0"/>
                                          </p:stCondLst>
                                        </p:cTn>
                                        <p:tgtEl>
                                          <p:spTgt spid="41"/>
                                        </p:tgtEl>
                                        <p:attrNameLst>
                                          <p:attrName>style.visibility</p:attrName>
                                        </p:attrNameLst>
                                      </p:cBhvr>
                                      <p:to>
                                        <p:strVal val="visible"/>
                                      </p:to>
                                    </p:set>
                                    <p:anim calcmode="lin" valueType="num">
                                      <p:cBhvr>
                                        <p:cTn id="76" dur="500" fill="hold"/>
                                        <p:tgtEl>
                                          <p:spTgt spid="41"/>
                                        </p:tgtEl>
                                        <p:attrNameLst>
                                          <p:attrName>ppt_w</p:attrName>
                                        </p:attrNameLst>
                                      </p:cBhvr>
                                      <p:tavLst>
                                        <p:tav tm="0">
                                          <p:val>
                                            <p:fltVal val="0"/>
                                          </p:val>
                                        </p:tav>
                                        <p:tav tm="100000">
                                          <p:val>
                                            <p:strVal val="#ppt_w"/>
                                          </p:val>
                                        </p:tav>
                                      </p:tavLst>
                                    </p:anim>
                                    <p:anim calcmode="lin" valueType="num">
                                      <p:cBhvr>
                                        <p:cTn id="77" dur="500" fill="hold"/>
                                        <p:tgtEl>
                                          <p:spTgt spid="41"/>
                                        </p:tgtEl>
                                        <p:attrNameLst>
                                          <p:attrName>ppt_h</p:attrName>
                                        </p:attrNameLst>
                                      </p:cBhvr>
                                      <p:tavLst>
                                        <p:tav tm="0">
                                          <p:val>
                                            <p:fltVal val="0"/>
                                          </p:val>
                                        </p:tav>
                                        <p:tav tm="100000">
                                          <p:val>
                                            <p:strVal val="#ppt_h"/>
                                          </p:val>
                                        </p:tav>
                                      </p:tavLst>
                                    </p:anim>
                                  </p:childTnLst>
                                </p:cTn>
                              </p:par>
                              <p:par>
                                <p:cTn id="78" presetID="23" presetClass="entr" presetSubtype="16" fill="hold" grpId="0" nodeType="withEffect">
                                  <p:stCondLst>
                                    <p:cond delay="0"/>
                                  </p:stCondLst>
                                  <p:childTnLst>
                                    <p:set>
                                      <p:cBhvr>
                                        <p:cTn id="79" dur="1" fill="hold">
                                          <p:stCondLst>
                                            <p:cond delay="0"/>
                                          </p:stCondLst>
                                        </p:cTn>
                                        <p:tgtEl>
                                          <p:spTgt spid="42"/>
                                        </p:tgtEl>
                                        <p:attrNameLst>
                                          <p:attrName>style.visibility</p:attrName>
                                        </p:attrNameLst>
                                      </p:cBhvr>
                                      <p:to>
                                        <p:strVal val="visible"/>
                                      </p:to>
                                    </p:set>
                                    <p:anim calcmode="lin" valueType="num">
                                      <p:cBhvr>
                                        <p:cTn id="80" dur="500" fill="hold"/>
                                        <p:tgtEl>
                                          <p:spTgt spid="42"/>
                                        </p:tgtEl>
                                        <p:attrNameLst>
                                          <p:attrName>ppt_w</p:attrName>
                                        </p:attrNameLst>
                                      </p:cBhvr>
                                      <p:tavLst>
                                        <p:tav tm="0">
                                          <p:val>
                                            <p:fltVal val="0"/>
                                          </p:val>
                                        </p:tav>
                                        <p:tav tm="100000">
                                          <p:val>
                                            <p:strVal val="#ppt_w"/>
                                          </p:val>
                                        </p:tav>
                                      </p:tavLst>
                                    </p:anim>
                                    <p:anim calcmode="lin" valueType="num">
                                      <p:cBhvr>
                                        <p:cTn id="81" dur="500" fill="hold"/>
                                        <p:tgtEl>
                                          <p:spTgt spid="42"/>
                                        </p:tgtEl>
                                        <p:attrNameLst>
                                          <p:attrName>ppt_h</p:attrName>
                                        </p:attrNameLst>
                                      </p:cBhvr>
                                      <p:tavLst>
                                        <p:tav tm="0">
                                          <p:val>
                                            <p:fltVal val="0"/>
                                          </p:val>
                                        </p:tav>
                                        <p:tav tm="100000">
                                          <p:val>
                                            <p:strVal val="#ppt_h"/>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23" presetClass="entr" presetSubtype="16" fill="hold" grpId="0" nodeType="clickEffect">
                                  <p:stCondLst>
                                    <p:cond delay="0"/>
                                  </p:stCondLst>
                                  <p:childTnLst>
                                    <p:set>
                                      <p:cBhvr>
                                        <p:cTn id="85" dur="1" fill="hold">
                                          <p:stCondLst>
                                            <p:cond delay="0"/>
                                          </p:stCondLst>
                                        </p:cTn>
                                        <p:tgtEl>
                                          <p:spTgt spid="43"/>
                                        </p:tgtEl>
                                        <p:attrNameLst>
                                          <p:attrName>style.visibility</p:attrName>
                                        </p:attrNameLst>
                                      </p:cBhvr>
                                      <p:to>
                                        <p:strVal val="visible"/>
                                      </p:to>
                                    </p:set>
                                    <p:anim calcmode="lin" valueType="num">
                                      <p:cBhvr>
                                        <p:cTn id="86" dur="500" fill="hold"/>
                                        <p:tgtEl>
                                          <p:spTgt spid="43"/>
                                        </p:tgtEl>
                                        <p:attrNameLst>
                                          <p:attrName>ppt_w</p:attrName>
                                        </p:attrNameLst>
                                      </p:cBhvr>
                                      <p:tavLst>
                                        <p:tav tm="0">
                                          <p:val>
                                            <p:fltVal val="0"/>
                                          </p:val>
                                        </p:tav>
                                        <p:tav tm="100000">
                                          <p:val>
                                            <p:strVal val="#ppt_w"/>
                                          </p:val>
                                        </p:tav>
                                      </p:tavLst>
                                    </p:anim>
                                    <p:anim calcmode="lin" valueType="num">
                                      <p:cBhvr>
                                        <p:cTn id="87" dur="500" fill="hold"/>
                                        <p:tgtEl>
                                          <p:spTgt spid="43"/>
                                        </p:tgtEl>
                                        <p:attrNameLst>
                                          <p:attrName>ppt_h</p:attrName>
                                        </p:attrNameLst>
                                      </p:cBhvr>
                                      <p:tavLst>
                                        <p:tav tm="0">
                                          <p:val>
                                            <p:fltVal val="0"/>
                                          </p:val>
                                        </p:tav>
                                        <p:tav tm="100000">
                                          <p:val>
                                            <p:strVal val="#ppt_h"/>
                                          </p:val>
                                        </p:tav>
                                      </p:tavLst>
                                    </p:anim>
                                  </p:childTnLst>
                                </p:cTn>
                              </p:par>
                              <p:par>
                                <p:cTn id="88" presetID="23" presetClass="entr" presetSubtype="16"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 calcmode="lin" valueType="num">
                                      <p:cBhvr>
                                        <p:cTn id="90" dur="500" fill="hold"/>
                                        <p:tgtEl>
                                          <p:spTgt spid="44"/>
                                        </p:tgtEl>
                                        <p:attrNameLst>
                                          <p:attrName>ppt_w</p:attrName>
                                        </p:attrNameLst>
                                      </p:cBhvr>
                                      <p:tavLst>
                                        <p:tav tm="0">
                                          <p:val>
                                            <p:fltVal val="0"/>
                                          </p:val>
                                        </p:tav>
                                        <p:tav tm="100000">
                                          <p:val>
                                            <p:strVal val="#ppt_w"/>
                                          </p:val>
                                        </p:tav>
                                      </p:tavLst>
                                    </p:anim>
                                    <p:anim calcmode="lin" valueType="num">
                                      <p:cBhvr>
                                        <p:cTn id="91" dur="500" fill="hold"/>
                                        <p:tgtEl>
                                          <p:spTgt spid="44"/>
                                        </p:tgtEl>
                                        <p:attrNameLst>
                                          <p:attrName>ppt_h</p:attrName>
                                        </p:attrNameLst>
                                      </p:cBhvr>
                                      <p:tavLst>
                                        <p:tav tm="0">
                                          <p:val>
                                            <p:fltVal val="0"/>
                                          </p:val>
                                        </p:tav>
                                        <p:tav tm="100000">
                                          <p:val>
                                            <p:strVal val="#ppt_h"/>
                                          </p:val>
                                        </p:tav>
                                      </p:tavLst>
                                    </p:anim>
                                  </p:childTnLst>
                                </p:cTn>
                              </p:par>
                              <p:par>
                                <p:cTn id="92" presetID="23" presetClass="entr" presetSubtype="16" fill="hold" grpId="0" nodeType="withEffect">
                                  <p:stCondLst>
                                    <p:cond delay="0"/>
                                  </p:stCondLst>
                                  <p:childTnLst>
                                    <p:set>
                                      <p:cBhvr>
                                        <p:cTn id="93" dur="1" fill="hold">
                                          <p:stCondLst>
                                            <p:cond delay="0"/>
                                          </p:stCondLst>
                                        </p:cTn>
                                        <p:tgtEl>
                                          <p:spTgt spid="45"/>
                                        </p:tgtEl>
                                        <p:attrNameLst>
                                          <p:attrName>style.visibility</p:attrName>
                                        </p:attrNameLst>
                                      </p:cBhvr>
                                      <p:to>
                                        <p:strVal val="visible"/>
                                      </p:to>
                                    </p:set>
                                    <p:anim calcmode="lin" valueType="num">
                                      <p:cBhvr>
                                        <p:cTn id="94" dur="500" fill="hold"/>
                                        <p:tgtEl>
                                          <p:spTgt spid="45"/>
                                        </p:tgtEl>
                                        <p:attrNameLst>
                                          <p:attrName>ppt_w</p:attrName>
                                        </p:attrNameLst>
                                      </p:cBhvr>
                                      <p:tavLst>
                                        <p:tav tm="0">
                                          <p:val>
                                            <p:fltVal val="0"/>
                                          </p:val>
                                        </p:tav>
                                        <p:tav tm="100000">
                                          <p:val>
                                            <p:strVal val="#ppt_w"/>
                                          </p:val>
                                        </p:tav>
                                      </p:tavLst>
                                    </p:anim>
                                    <p:anim calcmode="lin" valueType="num">
                                      <p:cBhvr>
                                        <p:cTn id="95" dur="500" fill="hold"/>
                                        <p:tgtEl>
                                          <p:spTgt spid="45"/>
                                        </p:tgtEl>
                                        <p:attrNameLst>
                                          <p:attrName>ppt_h</p:attrName>
                                        </p:attrNameLst>
                                      </p:cBhvr>
                                      <p:tavLst>
                                        <p:tav tm="0">
                                          <p:val>
                                            <p:fltVal val="0"/>
                                          </p:val>
                                        </p:tav>
                                        <p:tav tm="100000">
                                          <p:val>
                                            <p:strVal val="#ppt_h"/>
                                          </p:val>
                                        </p:tav>
                                      </p:tavLst>
                                    </p:anim>
                                  </p:childTnLst>
                                </p:cTn>
                              </p:par>
                              <p:par>
                                <p:cTn id="96" presetID="23" presetClass="entr" presetSubtype="16" fill="hold" grpId="0" nodeType="withEffect">
                                  <p:stCondLst>
                                    <p:cond delay="0"/>
                                  </p:stCondLst>
                                  <p:childTnLst>
                                    <p:set>
                                      <p:cBhvr>
                                        <p:cTn id="97" dur="1" fill="hold">
                                          <p:stCondLst>
                                            <p:cond delay="0"/>
                                          </p:stCondLst>
                                        </p:cTn>
                                        <p:tgtEl>
                                          <p:spTgt spid="46"/>
                                        </p:tgtEl>
                                        <p:attrNameLst>
                                          <p:attrName>style.visibility</p:attrName>
                                        </p:attrNameLst>
                                      </p:cBhvr>
                                      <p:to>
                                        <p:strVal val="visible"/>
                                      </p:to>
                                    </p:set>
                                    <p:anim calcmode="lin" valueType="num">
                                      <p:cBhvr>
                                        <p:cTn id="98" dur="500" fill="hold"/>
                                        <p:tgtEl>
                                          <p:spTgt spid="46"/>
                                        </p:tgtEl>
                                        <p:attrNameLst>
                                          <p:attrName>ppt_w</p:attrName>
                                        </p:attrNameLst>
                                      </p:cBhvr>
                                      <p:tavLst>
                                        <p:tav tm="0">
                                          <p:val>
                                            <p:fltVal val="0"/>
                                          </p:val>
                                        </p:tav>
                                        <p:tav tm="100000">
                                          <p:val>
                                            <p:strVal val="#ppt_w"/>
                                          </p:val>
                                        </p:tav>
                                      </p:tavLst>
                                    </p:anim>
                                    <p:anim calcmode="lin" valueType="num">
                                      <p:cBhvr>
                                        <p:cTn id="99" dur="500" fill="hold"/>
                                        <p:tgtEl>
                                          <p:spTgt spid="46"/>
                                        </p:tgtEl>
                                        <p:attrNameLst>
                                          <p:attrName>ppt_h</p:attrName>
                                        </p:attrNameLst>
                                      </p:cBhvr>
                                      <p:tavLst>
                                        <p:tav tm="0">
                                          <p:val>
                                            <p:fltVal val="0"/>
                                          </p:val>
                                        </p:tav>
                                        <p:tav tm="100000">
                                          <p:val>
                                            <p:strVal val="#ppt_h"/>
                                          </p:val>
                                        </p:tav>
                                      </p:tavLst>
                                    </p:anim>
                                  </p:childTnLst>
                                </p:cTn>
                              </p:par>
                              <p:par>
                                <p:cTn id="100" presetID="23" presetClass="entr" presetSubtype="16" fill="hold" grpId="0" nodeType="withEffect">
                                  <p:stCondLst>
                                    <p:cond delay="0"/>
                                  </p:stCondLst>
                                  <p:childTnLst>
                                    <p:set>
                                      <p:cBhvr>
                                        <p:cTn id="101" dur="1" fill="hold">
                                          <p:stCondLst>
                                            <p:cond delay="0"/>
                                          </p:stCondLst>
                                        </p:cTn>
                                        <p:tgtEl>
                                          <p:spTgt spid="50"/>
                                        </p:tgtEl>
                                        <p:attrNameLst>
                                          <p:attrName>style.visibility</p:attrName>
                                        </p:attrNameLst>
                                      </p:cBhvr>
                                      <p:to>
                                        <p:strVal val="visible"/>
                                      </p:to>
                                    </p:set>
                                    <p:anim calcmode="lin" valueType="num">
                                      <p:cBhvr>
                                        <p:cTn id="102" dur="500" fill="hold"/>
                                        <p:tgtEl>
                                          <p:spTgt spid="50"/>
                                        </p:tgtEl>
                                        <p:attrNameLst>
                                          <p:attrName>ppt_w</p:attrName>
                                        </p:attrNameLst>
                                      </p:cBhvr>
                                      <p:tavLst>
                                        <p:tav tm="0">
                                          <p:val>
                                            <p:fltVal val="0"/>
                                          </p:val>
                                        </p:tav>
                                        <p:tav tm="100000">
                                          <p:val>
                                            <p:strVal val="#ppt_w"/>
                                          </p:val>
                                        </p:tav>
                                      </p:tavLst>
                                    </p:anim>
                                    <p:anim calcmode="lin" valueType="num">
                                      <p:cBhvr>
                                        <p:cTn id="103" dur="500" fill="hold"/>
                                        <p:tgtEl>
                                          <p:spTgt spid="50"/>
                                        </p:tgtEl>
                                        <p:attrNameLst>
                                          <p:attrName>ppt_h</p:attrName>
                                        </p:attrNameLst>
                                      </p:cBhvr>
                                      <p:tavLst>
                                        <p:tav tm="0">
                                          <p:val>
                                            <p:fltVal val="0"/>
                                          </p:val>
                                        </p:tav>
                                        <p:tav tm="100000">
                                          <p:val>
                                            <p:strVal val="#ppt_h"/>
                                          </p:val>
                                        </p:tav>
                                      </p:tavLst>
                                    </p:anim>
                                  </p:childTnLst>
                                </p:cTn>
                              </p:par>
                              <p:par>
                                <p:cTn id="104" presetID="23" presetClass="entr" presetSubtype="16"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 calcmode="lin" valueType="num">
                                      <p:cBhvr>
                                        <p:cTn id="106" dur="500" fill="hold"/>
                                        <p:tgtEl>
                                          <p:spTgt spid="48"/>
                                        </p:tgtEl>
                                        <p:attrNameLst>
                                          <p:attrName>ppt_w</p:attrName>
                                        </p:attrNameLst>
                                      </p:cBhvr>
                                      <p:tavLst>
                                        <p:tav tm="0">
                                          <p:val>
                                            <p:fltVal val="0"/>
                                          </p:val>
                                        </p:tav>
                                        <p:tav tm="100000">
                                          <p:val>
                                            <p:strVal val="#ppt_w"/>
                                          </p:val>
                                        </p:tav>
                                      </p:tavLst>
                                    </p:anim>
                                    <p:anim calcmode="lin" valueType="num">
                                      <p:cBhvr>
                                        <p:cTn id="107" dur="500" fill="hold"/>
                                        <p:tgtEl>
                                          <p:spTgt spid="48"/>
                                        </p:tgtEl>
                                        <p:attrNameLst>
                                          <p:attrName>ppt_h</p:attrName>
                                        </p:attrNameLst>
                                      </p:cBhvr>
                                      <p:tavLst>
                                        <p:tav tm="0">
                                          <p:val>
                                            <p:fltVal val="0"/>
                                          </p:val>
                                        </p:tav>
                                        <p:tav tm="100000">
                                          <p:val>
                                            <p:strVal val="#ppt_h"/>
                                          </p:val>
                                        </p:tav>
                                      </p:tavLst>
                                    </p:anim>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3" presetClass="entr" presetSubtype="16" fill="hold" grpId="0" nodeType="clickEffect">
                                  <p:stCondLst>
                                    <p:cond delay="0"/>
                                  </p:stCondLst>
                                  <p:childTnLst>
                                    <p:set>
                                      <p:cBhvr>
                                        <p:cTn id="111" dur="1" fill="hold">
                                          <p:stCondLst>
                                            <p:cond delay="0"/>
                                          </p:stCondLst>
                                        </p:cTn>
                                        <p:tgtEl>
                                          <p:spTgt spid="47"/>
                                        </p:tgtEl>
                                        <p:attrNameLst>
                                          <p:attrName>style.visibility</p:attrName>
                                        </p:attrNameLst>
                                      </p:cBhvr>
                                      <p:to>
                                        <p:strVal val="visible"/>
                                      </p:to>
                                    </p:set>
                                    <p:anim calcmode="lin" valueType="num">
                                      <p:cBhvr>
                                        <p:cTn id="112" dur="500" fill="hold"/>
                                        <p:tgtEl>
                                          <p:spTgt spid="47"/>
                                        </p:tgtEl>
                                        <p:attrNameLst>
                                          <p:attrName>ppt_w</p:attrName>
                                        </p:attrNameLst>
                                      </p:cBhvr>
                                      <p:tavLst>
                                        <p:tav tm="0">
                                          <p:val>
                                            <p:fltVal val="0"/>
                                          </p:val>
                                        </p:tav>
                                        <p:tav tm="100000">
                                          <p:val>
                                            <p:strVal val="#ppt_w"/>
                                          </p:val>
                                        </p:tav>
                                      </p:tavLst>
                                    </p:anim>
                                    <p:anim calcmode="lin" valueType="num">
                                      <p:cBhvr>
                                        <p:cTn id="113" dur="500" fill="hold"/>
                                        <p:tgtEl>
                                          <p:spTgt spid="47"/>
                                        </p:tgtEl>
                                        <p:attrNameLst>
                                          <p:attrName>ppt_h</p:attrName>
                                        </p:attrNameLst>
                                      </p:cBhvr>
                                      <p:tavLst>
                                        <p:tav tm="0">
                                          <p:val>
                                            <p:fltVal val="0"/>
                                          </p:val>
                                        </p:tav>
                                        <p:tav tm="100000">
                                          <p:val>
                                            <p:strVal val="#ppt_h"/>
                                          </p:val>
                                        </p:tav>
                                      </p:tavLst>
                                    </p:anim>
                                  </p:childTnLst>
                                </p:cTn>
                              </p:par>
                            </p:childTnLst>
                          </p:cTn>
                        </p:par>
                        <p:par>
                          <p:cTn id="114" fill="hold" nodeType="afterGroup">
                            <p:stCondLst>
                              <p:cond delay="500"/>
                            </p:stCondLst>
                            <p:childTnLst>
                              <p:par>
                                <p:cTn id="115" presetID="1" presetClass="entr" presetSubtype="0" fill="hold" grpId="0" nodeType="afterEffect">
                                  <p:stCondLst>
                                    <p:cond delay="0"/>
                                  </p:stCondLst>
                                  <p:childTnLst>
                                    <p:set>
                                      <p:cBhvr>
                                        <p:cTn id="116" dur="1" fill="hold">
                                          <p:stCondLst>
                                            <p:cond delay="0"/>
                                          </p:stCondLst>
                                        </p:cTn>
                                        <p:tgtEl>
                                          <p:spTgt spid="54"/>
                                        </p:tgtEl>
                                        <p:attrNameLst>
                                          <p:attrName>style.visibility</p:attrName>
                                        </p:attrNameLst>
                                      </p:cBhvr>
                                      <p:to>
                                        <p:strVal val="visible"/>
                                      </p:to>
                                    </p:set>
                                  </p:childTnLst>
                                </p:cTn>
                              </p:par>
                            </p:childTnLst>
                          </p:cTn>
                        </p:par>
                        <p:par>
                          <p:cTn id="117" fill="hold">
                            <p:stCondLst>
                              <p:cond delay="500"/>
                            </p:stCondLst>
                            <p:childTnLst>
                              <p:par>
                                <p:cTn id="118" presetID="23" presetClass="entr" presetSubtype="16" fill="hold" grpId="0" nodeType="afterEffect">
                                  <p:stCondLst>
                                    <p:cond delay="0"/>
                                  </p:stCondLst>
                                  <p:childTnLst>
                                    <p:set>
                                      <p:cBhvr>
                                        <p:cTn id="119" dur="1" fill="hold">
                                          <p:stCondLst>
                                            <p:cond delay="0"/>
                                          </p:stCondLst>
                                        </p:cTn>
                                        <p:tgtEl>
                                          <p:spTgt spid="49"/>
                                        </p:tgtEl>
                                        <p:attrNameLst>
                                          <p:attrName>style.visibility</p:attrName>
                                        </p:attrNameLst>
                                      </p:cBhvr>
                                      <p:to>
                                        <p:strVal val="visible"/>
                                      </p:to>
                                    </p:set>
                                    <p:anim calcmode="lin" valueType="num">
                                      <p:cBhvr>
                                        <p:cTn id="120" dur="500" fill="hold"/>
                                        <p:tgtEl>
                                          <p:spTgt spid="49"/>
                                        </p:tgtEl>
                                        <p:attrNameLst>
                                          <p:attrName>ppt_w</p:attrName>
                                        </p:attrNameLst>
                                      </p:cBhvr>
                                      <p:tavLst>
                                        <p:tav tm="0">
                                          <p:val>
                                            <p:fltVal val="0"/>
                                          </p:val>
                                        </p:tav>
                                        <p:tav tm="100000">
                                          <p:val>
                                            <p:strVal val="#ppt_w"/>
                                          </p:val>
                                        </p:tav>
                                      </p:tavLst>
                                    </p:anim>
                                    <p:anim calcmode="lin" valueType="num">
                                      <p:cBhvr>
                                        <p:cTn id="121" dur="500" fill="hold"/>
                                        <p:tgtEl>
                                          <p:spTgt spid="49"/>
                                        </p:tgtEl>
                                        <p:attrNameLst>
                                          <p:attrName>ppt_h</p:attrName>
                                        </p:attrNameLst>
                                      </p:cBhvr>
                                      <p:tavLst>
                                        <p:tav tm="0">
                                          <p:val>
                                            <p:fltVal val="0"/>
                                          </p:val>
                                        </p:tav>
                                        <p:tav tm="100000">
                                          <p:val>
                                            <p:strVal val="#ppt_h"/>
                                          </p:val>
                                        </p:tav>
                                      </p:tavLst>
                                    </p:anim>
                                  </p:childTnLst>
                                </p:cTn>
                              </p:par>
                            </p:childTnLst>
                          </p:cTn>
                        </p:par>
                        <p:par>
                          <p:cTn id="122" fill="hold">
                            <p:stCondLst>
                              <p:cond delay="1000"/>
                            </p:stCondLst>
                            <p:childTnLst>
                              <p:par>
                                <p:cTn id="123" presetID="1" presetClass="entr" presetSubtype="0" fill="hold" grpId="0" nodeType="afterEffect">
                                  <p:stCondLst>
                                    <p:cond delay="0"/>
                                  </p:stCondLst>
                                  <p:childTnLst>
                                    <p:set>
                                      <p:cBhvr>
                                        <p:cTn id="124" dur="1" fill="hold">
                                          <p:stCondLst>
                                            <p:cond delay="0"/>
                                          </p:stCondLst>
                                        </p:cTn>
                                        <p:tgtEl>
                                          <p:spTgt spid="55"/>
                                        </p:tgtEl>
                                        <p:attrNameLst>
                                          <p:attrName>style.visibility</p:attrName>
                                        </p:attrNameLst>
                                      </p:cBhvr>
                                      <p:to>
                                        <p:strVal val="visible"/>
                                      </p:to>
                                    </p:set>
                                  </p:childTnLst>
                                </p:cTn>
                              </p:par>
                            </p:childTnLst>
                          </p:cTn>
                        </p:par>
                        <p:par>
                          <p:cTn id="125" fill="hold">
                            <p:stCondLst>
                              <p:cond delay="1000"/>
                            </p:stCondLst>
                            <p:childTnLst>
                              <p:par>
                                <p:cTn id="126" presetID="2" presetClass="entr" presetSubtype="2"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fill="hold"/>
                                        <p:tgtEl>
                                          <p:spTgt spid="3"/>
                                        </p:tgtEl>
                                        <p:attrNameLst>
                                          <p:attrName>ppt_x</p:attrName>
                                        </p:attrNameLst>
                                      </p:cBhvr>
                                      <p:tavLst>
                                        <p:tav tm="0">
                                          <p:val>
                                            <p:strVal val="1+#ppt_w/2"/>
                                          </p:val>
                                        </p:tav>
                                        <p:tav tm="100000">
                                          <p:val>
                                            <p:strVal val="#ppt_x"/>
                                          </p:val>
                                        </p:tav>
                                      </p:tavLst>
                                    </p:anim>
                                    <p:anim calcmode="lin" valueType="num">
                                      <p:cBhvr additive="base">
                                        <p:cTn id="129" dur="500" fill="hold"/>
                                        <p:tgtEl>
                                          <p:spTgt spid="3"/>
                                        </p:tgtEl>
                                        <p:attrNameLst>
                                          <p:attrName>ppt_y</p:attrName>
                                        </p:attrNameLst>
                                      </p:cBhvr>
                                      <p:tavLst>
                                        <p:tav tm="0">
                                          <p:val>
                                            <p:strVal val="#ppt_y"/>
                                          </p:val>
                                        </p:tav>
                                        <p:tav tm="100000">
                                          <p:val>
                                            <p:strVal val="#ppt_y"/>
                                          </p:val>
                                        </p:tav>
                                      </p:tavLst>
                                    </p:anim>
                                  </p:childTnLst>
                                </p:cTn>
                              </p:par>
                              <p:par>
                                <p:cTn id="130" presetID="2" presetClass="entr" presetSubtype="2" fill="hold" grpId="0" nodeType="withEffect">
                                  <p:stCondLst>
                                    <p:cond delay="0"/>
                                  </p:stCondLst>
                                  <p:childTnLst>
                                    <p:set>
                                      <p:cBhvr>
                                        <p:cTn id="131" dur="1" fill="hold">
                                          <p:stCondLst>
                                            <p:cond delay="0"/>
                                          </p:stCondLst>
                                        </p:cTn>
                                        <p:tgtEl>
                                          <p:spTgt spid="4"/>
                                        </p:tgtEl>
                                        <p:attrNameLst>
                                          <p:attrName>style.visibility</p:attrName>
                                        </p:attrNameLst>
                                      </p:cBhvr>
                                      <p:to>
                                        <p:strVal val="visible"/>
                                      </p:to>
                                    </p:set>
                                    <p:anim calcmode="lin" valueType="num">
                                      <p:cBhvr additive="base">
                                        <p:cTn id="132" dur="500" fill="hold"/>
                                        <p:tgtEl>
                                          <p:spTgt spid="4"/>
                                        </p:tgtEl>
                                        <p:attrNameLst>
                                          <p:attrName>ppt_x</p:attrName>
                                        </p:attrNameLst>
                                      </p:cBhvr>
                                      <p:tavLst>
                                        <p:tav tm="0">
                                          <p:val>
                                            <p:strVal val="1+#ppt_w/2"/>
                                          </p:val>
                                        </p:tav>
                                        <p:tav tm="100000">
                                          <p:val>
                                            <p:strVal val="#ppt_x"/>
                                          </p:val>
                                        </p:tav>
                                      </p:tavLst>
                                    </p:anim>
                                    <p:anim calcmode="lin" valueType="num">
                                      <p:cBhvr additive="base">
                                        <p:cTn id="13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3" grpId="0" animBg="1"/>
      <p:bldP spid="7174" grpId="0" animBg="1"/>
      <p:bldP spid="7175" grpId="0" animBg="1"/>
      <p:bldP spid="7176" grpId="0" animBg="1"/>
      <p:bldP spid="900138" grpId="0"/>
      <p:bldP spid="900138" grpId="1"/>
      <p:bldP spid="900139" grpId="0" animBg="1"/>
      <p:bldP spid="900140" grpId="0" animBg="1"/>
      <p:bldP spid="900140" grpId="1" animBg="1"/>
      <p:bldP spid="900141" grpId="0"/>
      <p:bldP spid="41" grpId="0" animBg="1"/>
      <p:bldP spid="42" grpId="0" animBg="1"/>
      <p:bldP spid="43" grpId="0" animBg="1"/>
      <p:bldP spid="44" grpId="0" animBg="1"/>
      <p:bldP spid="45" grpId="0" animBg="1"/>
      <p:bldP spid="46" grpId="0" animBg="1"/>
      <p:bldP spid="47" grpId="0" animBg="1"/>
      <p:bldP spid="48" grpId="0" animBg="1"/>
      <p:bldP spid="50" grpId="0" animBg="1"/>
      <p:bldP spid="3" grpId="0" animBg="1"/>
      <p:bldP spid="4" grpId="0"/>
      <p:bldP spid="49" grpId="0" animBg="1"/>
      <p:bldP spid="54" grpId="0"/>
      <p:bldP spid="55"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p:spPr>
        <p:txBody>
          <a:bodyPr/>
          <a:lstStyle/>
          <a:p>
            <a:fld id="{078F6416-C9C2-4211-80E6-17A94F35C317}" type="slidenum">
              <a:rPr lang="en-US" smtClean="0"/>
              <a:pPr/>
              <a:t>200</a:t>
            </a:fld>
            <a:endParaRPr lang="en-US"/>
          </a:p>
        </p:txBody>
      </p:sp>
      <p:sp>
        <p:nvSpPr>
          <p:cNvPr id="19459" name="Rectangle 2"/>
          <p:cNvSpPr>
            <a:spLocks noGrp="1" noChangeArrowheads="1"/>
          </p:cNvSpPr>
          <p:nvPr>
            <p:ph type="title"/>
          </p:nvPr>
        </p:nvSpPr>
        <p:spPr>
          <a:xfrm>
            <a:off x="1143000" y="152400"/>
            <a:ext cx="7924800" cy="623888"/>
          </a:xfrm>
        </p:spPr>
        <p:txBody>
          <a:bodyPr/>
          <a:lstStyle/>
          <a:p>
            <a:pPr eaLnBrk="1" hangingPunct="1"/>
            <a:r>
              <a:rPr lang="en-US"/>
              <a:t>Monitor Adds and Removes a Lock</a:t>
            </a:r>
          </a:p>
        </p:txBody>
      </p:sp>
      <p:sp>
        <p:nvSpPr>
          <p:cNvPr id="19460" name="Rectangle 203"/>
          <p:cNvSpPr>
            <a:spLocks noChangeArrowheads="1"/>
          </p:cNvSpPr>
          <p:nvPr/>
        </p:nvSpPr>
        <p:spPr bwMode="auto">
          <a:xfrm>
            <a:off x="2667000" y="1524000"/>
            <a:ext cx="1447800" cy="304800"/>
          </a:xfrm>
          <a:prstGeom prst="rect">
            <a:avLst/>
          </a:prstGeom>
          <a:solidFill>
            <a:srgbClr val="CCECFF"/>
          </a:solidFill>
          <a:ln w="9525">
            <a:solidFill>
              <a:schemeClr val="tx1"/>
            </a:solidFill>
            <a:miter lim="800000"/>
            <a:headEnd/>
            <a:tailEnd/>
          </a:ln>
        </p:spPr>
        <p:txBody>
          <a:bodyPr wrap="none" anchor="ctr"/>
          <a:lstStyle/>
          <a:p>
            <a:pPr algn="ctr"/>
            <a:r>
              <a:rPr lang="en-US"/>
              <a:t>Write buffer</a:t>
            </a:r>
          </a:p>
        </p:txBody>
      </p:sp>
      <p:sp>
        <p:nvSpPr>
          <p:cNvPr id="19461" name="Line 204"/>
          <p:cNvSpPr>
            <a:spLocks noChangeShapeType="1"/>
          </p:cNvSpPr>
          <p:nvPr/>
        </p:nvSpPr>
        <p:spPr bwMode="auto">
          <a:xfrm>
            <a:off x="1752600" y="1676400"/>
            <a:ext cx="914400" cy="0"/>
          </a:xfrm>
          <a:prstGeom prst="line">
            <a:avLst/>
          </a:prstGeom>
          <a:noFill/>
          <a:ln w="9525">
            <a:solidFill>
              <a:schemeClr val="tx1"/>
            </a:solidFill>
            <a:round/>
            <a:headEnd/>
            <a:tailEnd type="triangle" w="med" len="med"/>
          </a:ln>
        </p:spPr>
        <p:txBody>
          <a:bodyPr/>
          <a:lstStyle/>
          <a:p>
            <a:endParaRPr lang="en-US"/>
          </a:p>
        </p:txBody>
      </p:sp>
      <p:sp>
        <p:nvSpPr>
          <p:cNvPr id="19462" name="Line 205"/>
          <p:cNvSpPr>
            <a:spLocks noChangeShapeType="1"/>
          </p:cNvSpPr>
          <p:nvPr/>
        </p:nvSpPr>
        <p:spPr bwMode="auto">
          <a:xfrm>
            <a:off x="4114800" y="1676400"/>
            <a:ext cx="1905000" cy="0"/>
          </a:xfrm>
          <a:prstGeom prst="line">
            <a:avLst/>
          </a:prstGeom>
          <a:noFill/>
          <a:ln w="9525">
            <a:solidFill>
              <a:schemeClr val="tx1"/>
            </a:solidFill>
            <a:round/>
            <a:headEnd/>
            <a:tailEnd type="triangle" w="med" len="med"/>
          </a:ln>
        </p:spPr>
        <p:txBody>
          <a:bodyPr/>
          <a:lstStyle/>
          <a:p>
            <a:endParaRPr lang="en-US"/>
          </a:p>
        </p:txBody>
      </p:sp>
      <p:sp>
        <p:nvSpPr>
          <p:cNvPr id="19463" name="Text Box 206"/>
          <p:cNvSpPr txBox="1">
            <a:spLocks noChangeArrowheads="1"/>
          </p:cNvSpPr>
          <p:nvPr/>
        </p:nvSpPr>
        <p:spPr bwMode="auto">
          <a:xfrm>
            <a:off x="685800" y="1462088"/>
            <a:ext cx="1054100" cy="366712"/>
          </a:xfrm>
          <a:prstGeom prst="rect">
            <a:avLst/>
          </a:prstGeom>
          <a:noFill/>
          <a:ln w="9525">
            <a:noFill/>
            <a:miter lim="800000"/>
            <a:headEnd/>
            <a:tailEnd/>
          </a:ln>
        </p:spPr>
        <p:txBody>
          <a:bodyPr wrap="none">
            <a:spAutoFit/>
          </a:bodyPr>
          <a:lstStyle/>
          <a:p>
            <a:r>
              <a:rPr lang="en-US"/>
              <a:t>Thread A</a:t>
            </a:r>
          </a:p>
        </p:txBody>
      </p:sp>
      <p:sp>
        <p:nvSpPr>
          <p:cNvPr id="19464" name="Line 208"/>
          <p:cNvSpPr>
            <a:spLocks noChangeShapeType="1"/>
          </p:cNvSpPr>
          <p:nvPr/>
        </p:nvSpPr>
        <p:spPr bwMode="auto">
          <a:xfrm>
            <a:off x="1752600" y="2209800"/>
            <a:ext cx="1600200" cy="0"/>
          </a:xfrm>
          <a:prstGeom prst="line">
            <a:avLst/>
          </a:prstGeom>
          <a:noFill/>
          <a:ln w="9525">
            <a:solidFill>
              <a:schemeClr val="tx1"/>
            </a:solidFill>
            <a:round/>
            <a:headEnd/>
            <a:tailEnd type="triangle" w="med" len="med"/>
          </a:ln>
        </p:spPr>
        <p:txBody>
          <a:bodyPr/>
          <a:lstStyle/>
          <a:p>
            <a:endParaRPr lang="en-US"/>
          </a:p>
        </p:txBody>
      </p:sp>
      <p:sp>
        <p:nvSpPr>
          <p:cNvPr id="19465" name="Line 209"/>
          <p:cNvSpPr>
            <a:spLocks noChangeShapeType="1"/>
          </p:cNvSpPr>
          <p:nvPr/>
        </p:nvSpPr>
        <p:spPr bwMode="auto">
          <a:xfrm>
            <a:off x="4114800" y="2209800"/>
            <a:ext cx="1905000" cy="0"/>
          </a:xfrm>
          <a:prstGeom prst="line">
            <a:avLst/>
          </a:prstGeom>
          <a:noFill/>
          <a:ln w="9525">
            <a:solidFill>
              <a:schemeClr val="tx1"/>
            </a:solidFill>
            <a:round/>
            <a:headEnd/>
            <a:tailEnd type="triangle" w="med" len="med"/>
          </a:ln>
        </p:spPr>
        <p:txBody>
          <a:bodyPr/>
          <a:lstStyle/>
          <a:p>
            <a:endParaRPr lang="en-US"/>
          </a:p>
        </p:txBody>
      </p:sp>
      <p:sp>
        <p:nvSpPr>
          <p:cNvPr id="19466" name="Text Box 210"/>
          <p:cNvSpPr txBox="1">
            <a:spLocks noChangeArrowheads="1"/>
          </p:cNvSpPr>
          <p:nvPr/>
        </p:nvSpPr>
        <p:spPr bwMode="auto">
          <a:xfrm>
            <a:off x="685800" y="1995488"/>
            <a:ext cx="1041400" cy="366712"/>
          </a:xfrm>
          <a:prstGeom prst="rect">
            <a:avLst/>
          </a:prstGeom>
          <a:noFill/>
          <a:ln w="9525">
            <a:noFill/>
            <a:miter lim="800000"/>
            <a:headEnd/>
            <a:tailEnd/>
          </a:ln>
        </p:spPr>
        <p:txBody>
          <a:bodyPr wrap="none">
            <a:spAutoFit/>
          </a:bodyPr>
          <a:lstStyle/>
          <a:p>
            <a:r>
              <a:rPr lang="en-US"/>
              <a:t>Thread B</a:t>
            </a:r>
          </a:p>
        </p:txBody>
      </p:sp>
      <p:sp>
        <p:nvSpPr>
          <p:cNvPr id="19467" name="Rectangle 207"/>
          <p:cNvSpPr>
            <a:spLocks noChangeArrowheads="1"/>
          </p:cNvSpPr>
          <p:nvPr/>
        </p:nvSpPr>
        <p:spPr bwMode="auto">
          <a:xfrm>
            <a:off x="3352800" y="2057400"/>
            <a:ext cx="1447800" cy="304800"/>
          </a:xfrm>
          <a:prstGeom prst="rect">
            <a:avLst/>
          </a:prstGeom>
          <a:solidFill>
            <a:srgbClr val="CCECFF"/>
          </a:solidFill>
          <a:ln w="9525">
            <a:solidFill>
              <a:schemeClr val="tx1"/>
            </a:solidFill>
            <a:miter lim="800000"/>
            <a:headEnd/>
            <a:tailEnd/>
          </a:ln>
        </p:spPr>
        <p:txBody>
          <a:bodyPr wrap="none" anchor="ctr"/>
          <a:lstStyle/>
          <a:p>
            <a:pPr algn="ctr"/>
            <a:r>
              <a:rPr lang="en-US"/>
              <a:t>Read buffer</a:t>
            </a:r>
          </a:p>
        </p:txBody>
      </p:sp>
      <p:sp>
        <p:nvSpPr>
          <p:cNvPr id="19468" name="Rectangle 211"/>
          <p:cNvSpPr>
            <a:spLocks noChangeArrowheads="1"/>
          </p:cNvSpPr>
          <p:nvPr/>
        </p:nvSpPr>
        <p:spPr bwMode="auto">
          <a:xfrm>
            <a:off x="2667000" y="3695700"/>
            <a:ext cx="1447800" cy="304800"/>
          </a:xfrm>
          <a:prstGeom prst="rect">
            <a:avLst/>
          </a:prstGeom>
          <a:solidFill>
            <a:srgbClr val="CCECFF"/>
          </a:solidFill>
          <a:ln w="9525">
            <a:solidFill>
              <a:schemeClr val="tx1"/>
            </a:solidFill>
            <a:miter lim="800000"/>
            <a:headEnd/>
            <a:tailEnd/>
          </a:ln>
        </p:spPr>
        <p:txBody>
          <a:bodyPr wrap="none" anchor="ctr"/>
          <a:lstStyle/>
          <a:p>
            <a:pPr algn="ctr"/>
            <a:r>
              <a:rPr lang="en-US"/>
              <a:t>Write buffer</a:t>
            </a:r>
          </a:p>
        </p:txBody>
      </p:sp>
      <p:sp>
        <p:nvSpPr>
          <p:cNvPr id="19469" name="Line 212"/>
          <p:cNvSpPr>
            <a:spLocks noChangeShapeType="1"/>
          </p:cNvSpPr>
          <p:nvPr/>
        </p:nvSpPr>
        <p:spPr bwMode="auto">
          <a:xfrm>
            <a:off x="1752600" y="3848100"/>
            <a:ext cx="609600" cy="0"/>
          </a:xfrm>
          <a:prstGeom prst="line">
            <a:avLst/>
          </a:prstGeom>
          <a:noFill/>
          <a:ln w="9525">
            <a:solidFill>
              <a:schemeClr val="tx1"/>
            </a:solidFill>
            <a:round/>
            <a:headEnd/>
            <a:tailEnd type="triangle" w="med" len="med"/>
          </a:ln>
        </p:spPr>
        <p:txBody>
          <a:bodyPr/>
          <a:lstStyle/>
          <a:p>
            <a:endParaRPr lang="en-US"/>
          </a:p>
        </p:txBody>
      </p:sp>
      <p:sp>
        <p:nvSpPr>
          <p:cNvPr id="19470" name="Line 213"/>
          <p:cNvSpPr>
            <a:spLocks noChangeShapeType="1"/>
          </p:cNvSpPr>
          <p:nvPr/>
        </p:nvSpPr>
        <p:spPr bwMode="auto">
          <a:xfrm>
            <a:off x="4114800" y="3848100"/>
            <a:ext cx="1905000" cy="0"/>
          </a:xfrm>
          <a:prstGeom prst="line">
            <a:avLst/>
          </a:prstGeom>
          <a:noFill/>
          <a:ln w="9525">
            <a:solidFill>
              <a:schemeClr val="tx1"/>
            </a:solidFill>
            <a:round/>
            <a:headEnd/>
            <a:tailEnd type="triangle" w="med" len="med"/>
          </a:ln>
        </p:spPr>
        <p:txBody>
          <a:bodyPr/>
          <a:lstStyle/>
          <a:p>
            <a:endParaRPr lang="en-US"/>
          </a:p>
        </p:txBody>
      </p:sp>
      <p:sp>
        <p:nvSpPr>
          <p:cNvPr id="19471" name="Text Box 214"/>
          <p:cNvSpPr txBox="1">
            <a:spLocks noChangeArrowheads="1"/>
          </p:cNvSpPr>
          <p:nvPr/>
        </p:nvSpPr>
        <p:spPr bwMode="auto">
          <a:xfrm>
            <a:off x="685800" y="3633788"/>
            <a:ext cx="1054100" cy="366712"/>
          </a:xfrm>
          <a:prstGeom prst="rect">
            <a:avLst/>
          </a:prstGeom>
          <a:noFill/>
          <a:ln w="9525">
            <a:noFill/>
            <a:miter lim="800000"/>
            <a:headEnd/>
            <a:tailEnd/>
          </a:ln>
        </p:spPr>
        <p:txBody>
          <a:bodyPr wrap="none">
            <a:spAutoFit/>
          </a:bodyPr>
          <a:lstStyle/>
          <a:p>
            <a:r>
              <a:rPr lang="en-US"/>
              <a:t>Thread A</a:t>
            </a:r>
          </a:p>
        </p:txBody>
      </p:sp>
      <p:sp>
        <p:nvSpPr>
          <p:cNvPr id="19472" name="Line 215"/>
          <p:cNvSpPr>
            <a:spLocks noChangeShapeType="1"/>
          </p:cNvSpPr>
          <p:nvPr/>
        </p:nvSpPr>
        <p:spPr bwMode="auto">
          <a:xfrm>
            <a:off x="1752600" y="4686300"/>
            <a:ext cx="1600200" cy="0"/>
          </a:xfrm>
          <a:prstGeom prst="line">
            <a:avLst/>
          </a:prstGeom>
          <a:noFill/>
          <a:ln w="9525">
            <a:solidFill>
              <a:schemeClr val="tx1"/>
            </a:solidFill>
            <a:round/>
            <a:headEnd/>
            <a:tailEnd type="triangle" w="med" len="med"/>
          </a:ln>
        </p:spPr>
        <p:txBody>
          <a:bodyPr/>
          <a:lstStyle/>
          <a:p>
            <a:endParaRPr lang="en-US"/>
          </a:p>
        </p:txBody>
      </p:sp>
      <p:sp>
        <p:nvSpPr>
          <p:cNvPr id="19473" name="Line 216"/>
          <p:cNvSpPr>
            <a:spLocks noChangeShapeType="1"/>
          </p:cNvSpPr>
          <p:nvPr/>
        </p:nvSpPr>
        <p:spPr bwMode="auto">
          <a:xfrm>
            <a:off x="5181600" y="4686300"/>
            <a:ext cx="1905000" cy="0"/>
          </a:xfrm>
          <a:prstGeom prst="line">
            <a:avLst/>
          </a:prstGeom>
          <a:noFill/>
          <a:ln w="9525">
            <a:solidFill>
              <a:schemeClr val="tx1"/>
            </a:solidFill>
            <a:round/>
            <a:headEnd/>
            <a:tailEnd type="triangle" w="med" len="med"/>
          </a:ln>
        </p:spPr>
        <p:txBody>
          <a:bodyPr/>
          <a:lstStyle/>
          <a:p>
            <a:endParaRPr lang="en-US"/>
          </a:p>
        </p:txBody>
      </p:sp>
      <p:sp>
        <p:nvSpPr>
          <p:cNvPr id="19474" name="Text Box 217"/>
          <p:cNvSpPr txBox="1">
            <a:spLocks noChangeArrowheads="1"/>
          </p:cNvSpPr>
          <p:nvPr/>
        </p:nvSpPr>
        <p:spPr bwMode="auto">
          <a:xfrm>
            <a:off x="685800" y="4471988"/>
            <a:ext cx="1041400" cy="366712"/>
          </a:xfrm>
          <a:prstGeom prst="rect">
            <a:avLst/>
          </a:prstGeom>
          <a:noFill/>
          <a:ln w="9525">
            <a:noFill/>
            <a:miter lim="800000"/>
            <a:headEnd/>
            <a:tailEnd/>
          </a:ln>
        </p:spPr>
        <p:txBody>
          <a:bodyPr wrap="none">
            <a:spAutoFit/>
          </a:bodyPr>
          <a:lstStyle/>
          <a:p>
            <a:r>
              <a:rPr lang="en-US"/>
              <a:t>Thread B</a:t>
            </a:r>
          </a:p>
        </p:txBody>
      </p:sp>
      <p:sp>
        <p:nvSpPr>
          <p:cNvPr id="19475" name="Rectangle 218"/>
          <p:cNvSpPr>
            <a:spLocks noChangeArrowheads="1"/>
          </p:cNvSpPr>
          <p:nvPr/>
        </p:nvSpPr>
        <p:spPr bwMode="auto">
          <a:xfrm>
            <a:off x="4419600" y="4533900"/>
            <a:ext cx="1447800" cy="304800"/>
          </a:xfrm>
          <a:prstGeom prst="rect">
            <a:avLst/>
          </a:prstGeom>
          <a:solidFill>
            <a:srgbClr val="CCECFF"/>
          </a:solidFill>
          <a:ln w="9525">
            <a:solidFill>
              <a:schemeClr val="tx1"/>
            </a:solidFill>
            <a:miter lim="800000"/>
            <a:headEnd/>
            <a:tailEnd/>
          </a:ln>
        </p:spPr>
        <p:txBody>
          <a:bodyPr wrap="none" anchor="ctr"/>
          <a:lstStyle/>
          <a:p>
            <a:pPr algn="ctr"/>
            <a:r>
              <a:rPr lang="en-US"/>
              <a:t>Read buffer</a:t>
            </a:r>
          </a:p>
        </p:txBody>
      </p:sp>
      <p:sp>
        <p:nvSpPr>
          <p:cNvPr id="19476" name="Oval 219"/>
          <p:cNvSpPr>
            <a:spLocks noChangeArrowheads="1"/>
          </p:cNvSpPr>
          <p:nvPr/>
        </p:nvSpPr>
        <p:spPr bwMode="auto">
          <a:xfrm>
            <a:off x="2362200" y="3695700"/>
            <a:ext cx="304800" cy="304800"/>
          </a:xfrm>
          <a:prstGeom prst="ellipse">
            <a:avLst/>
          </a:prstGeom>
          <a:solidFill>
            <a:schemeClr val="hlink"/>
          </a:solidFill>
          <a:ln w="9525">
            <a:solidFill>
              <a:schemeClr val="tx1"/>
            </a:solidFill>
            <a:round/>
            <a:headEnd/>
            <a:tailEnd/>
          </a:ln>
        </p:spPr>
        <p:txBody>
          <a:bodyPr wrap="none" anchor="ctr"/>
          <a:lstStyle/>
          <a:p>
            <a:pPr algn="ctr"/>
            <a:r>
              <a:rPr lang="en-US" sz="1200">
                <a:solidFill>
                  <a:schemeClr val="bg1"/>
                </a:solidFill>
              </a:rPr>
              <a:t>lock</a:t>
            </a:r>
          </a:p>
        </p:txBody>
      </p:sp>
      <p:sp>
        <p:nvSpPr>
          <p:cNvPr id="19477" name="Oval 220"/>
          <p:cNvSpPr>
            <a:spLocks noChangeArrowheads="1"/>
          </p:cNvSpPr>
          <p:nvPr/>
        </p:nvSpPr>
        <p:spPr bwMode="auto">
          <a:xfrm>
            <a:off x="4114800" y="3695700"/>
            <a:ext cx="304800" cy="304800"/>
          </a:xfrm>
          <a:prstGeom prst="ellipse">
            <a:avLst/>
          </a:prstGeom>
          <a:solidFill>
            <a:srgbClr val="00CC00"/>
          </a:solidFill>
          <a:ln w="9525">
            <a:solidFill>
              <a:schemeClr val="tx1"/>
            </a:solidFill>
            <a:round/>
            <a:headEnd/>
            <a:tailEnd/>
          </a:ln>
        </p:spPr>
        <p:txBody>
          <a:bodyPr wrap="none" anchor="ctr"/>
          <a:lstStyle/>
          <a:p>
            <a:pPr algn="ctr">
              <a:lnSpc>
                <a:spcPct val="60000"/>
              </a:lnSpc>
            </a:pPr>
            <a:r>
              <a:rPr lang="en-US" sz="1200">
                <a:solidFill>
                  <a:schemeClr val="bg1"/>
                </a:solidFill>
              </a:rPr>
              <a:t>un</a:t>
            </a:r>
            <a:br>
              <a:rPr lang="en-US" sz="1200">
                <a:solidFill>
                  <a:schemeClr val="bg1"/>
                </a:solidFill>
              </a:rPr>
            </a:br>
            <a:r>
              <a:rPr lang="en-US" sz="1200">
                <a:solidFill>
                  <a:schemeClr val="bg1"/>
                </a:solidFill>
              </a:rPr>
              <a:t>lock</a:t>
            </a:r>
          </a:p>
        </p:txBody>
      </p:sp>
      <p:sp>
        <p:nvSpPr>
          <p:cNvPr id="19478" name="Text Box 221"/>
          <p:cNvSpPr txBox="1">
            <a:spLocks noChangeArrowheads="1"/>
          </p:cNvSpPr>
          <p:nvPr/>
        </p:nvSpPr>
        <p:spPr bwMode="auto">
          <a:xfrm>
            <a:off x="1660525" y="3124200"/>
            <a:ext cx="1485900" cy="366713"/>
          </a:xfrm>
          <a:prstGeom prst="rect">
            <a:avLst/>
          </a:prstGeom>
          <a:noFill/>
          <a:ln w="9525">
            <a:noFill/>
            <a:miter lim="800000"/>
            <a:headEnd/>
            <a:tailEnd/>
          </a:ln>
        </p:spPr>
        <p:txBody>
          <a:bodyPr wrap="none">
            <a:spAutoFit/>
          </a:bodyPr>
          <a:lstStyle/>
          <a:p>
            <a:r>
              <a:rPr lang="en-US"/>
              <a:t>Monitor.Enter</a:t>
            </a:r>
          </a:p>
        </p:txBody>
      </p:sp>
      <p:sp>
        <p:nvSpPr>
          <p:cNvPr id="19479" name="Text Box 222"/>
          <p:cNvSpPr txBox="1">
            <a:spLocks noChangeArrowheads="1"/>
          </p:cNvSpPr>
          <p:nvPr/>
        </p:nvSpPr>
        <p:spPr bwMode="auto">
          <a:xfrm>
            <a:off x="3695700" y="3162300"/>
            <a:ext cx="1371600" cy="366713"/>
          </a:xfrm>
          <a:prstGeom prst="rect">
            <a:avLst/>
          </a:prstGeom>
          <a:noFill/>
          <a:ln w="9525">
            <a:noFill/>
            <a:miter lim="800000"/>
            <a:headEnd/>
            <a:tailEnd/>
          </a:ln>
        </p:spPr>
        <p:txBody>
          <a:bodyPr wrap="none">
            <a:spAutoFit/>
          </a:bodyPr>
          <a:lstStyle/>
          <a:p>
            <a:r>
              <a:rPr lang="en-US"/>
              <a:t>Monitor.Exit</a:t>
            </a:r>
          </a:p>
        </p:txBody>
      </p:sp>
      <p:sp>
        <p:nvSpPr>
          <p:cNvPr id="19480" name="Oval 223"/>
          <p:cNvSpPr>
            <a:spLocks noChangeArrowheads="1"/>
          </p:cNvSpPr>
          <p:nvPr/>
        </p:nvSpPr>
        <p:spPr bwMode="auto">
          <a:xfrm>
            <a:off x="3352800" y="4533900"/>
            <a:ext cx="304800" cy="304800"/>
          </a:xfrm>
          <a:prstGeom prst="ellipse">
            <a:avLst/>
          </a:prstGeom>
          <a:solidFill>
            <a:schemeClr val="hlink"/>
          </a:solidFill>
          <a:ln w="9525">
            <a:solidFill>
              <a:schemeClr val="tx1"/>
            </a:solidFill>
            <a:round/>
            <a:headEnd/>
            <a:tailEnd/>
          </a:ln>
        </p:spPr>
        <p:txBody>
          <a:bodyPr wrap="none" anchor="ctr"/>
          <a:lstStyle/>
          <a:p>
            <a:pPr algn="ctr"/>
            <a:r>
              <a:rPr lang="en-US" sz="1200">
                <a:solidFill>
                  <a:schemeClr val="bg1"/>
                </a:solidFill>
              </a:rPr>
              <a:t>lock</a:t>
            </a:r>
          </a:p>
        </p:txBody>
      </p:sp>
      <p:sp>
        <p:nvSpPr>
          <p:cNvPr id="19481" name="Line 225"/>
          <p:cNvSpPr>
            <a:spLocks noChangeShapeType="1"/>
          </p:cNvSpPr>
          <p:nvPr/>
        </p:nvSpPr>
        <p:spPr bwMode="auto">
          <a:xfrm>
            <a:off x="3657600" y="4686300"/>
            <a:ext cx="762000" cy="0"/>
          </a:xfrm>
          <a:prstGeom prst="line">
            <a:avLst/>
          </a:prstGeom>
          <a:noFill/>
          <a:ln w="9525">
            <a:solidFill>
              <a:schemeClr val="tx1"/>
            </a:solidFill>
            <a:prstDash val="dash"/>
            <a:round/>
            <a:headEnd/>
            <a:tailEnd type="triangle" w="med" len="med"/>
          </a:ln>
        </p:spPr>
        <p:txBody>
          <a:bodyPr/>
          <a:lstStyle/>
          <a:p>
            <a:endParaRPr lang="en-US"/>
          </a:p>
        </p:txBody>
      </p:sp>
      <p:sp>
        <p:nvSpPr>
          <p:cNvPr id="19482" name="Text Box 226"/>
          <p:cNvSpPr txBox="1">
            <a:spLocks noChangeArrowheads="1"/>
          </p:cNvSpPr>
          <p:nvPr/>
        </p:nvSpPr>
        <p:spPr bwMode="auto">
          <a:xfrm>
            <a:off x="3505200" y="5149850"/>
            <a:ext cx="3175000" cy="641350"/>
          </a:xfrm>
          <a:prstGeom prst="rect">
            <a:avLst/>
          </a:prstGeom>
          <a:noFill/>
          <a:ln w="9525">
            <a:noFill/>
            <a:miter lim="800000"/>
            <a:headEnd/>
            <a:tailEnd/>
          </a:ln>
        </p:spPr>
        <p:txBody>
          <a:bodyPr wrap="none">
            <a:spAutoFit/>
          </a:bodyPr>
          <a:lstStyle/>
          <a:p>
            <a:r>
              <a:rPr lang="en-US" dirty="0"/>
              <a:t>Thread B is </a:t>
            </a:r>
            <a:r>
              <a:rPr lang="en-US" dirty="0">
                <a:solidFill>
                  <a:srgbClr val="FF0000"/>
                </a:solidFill>
              </a:rPr>
              <a:t>blocked</a:t>
            </a:r>
            <a:r>
              <a:rPr lang="en-US" dirty="0"/>
              <a:t>, </a:t>
            </a:r>
          </a:p>
          <a:p>
            <a:r>
              <a:rPr lang="en-US" dirty="0"/>
              <a:t>until thread A calls </a:t>
            </a:r>
            <a:r>
              <a:rPr lang="en-US" dirty="0" err="1"/>
              <a:t>Monitor.Exit</a:t>
            </a:r>
            <a:endParaRPr lang="en-US" dirty="0"/>
          </a:p>
        </p:txBody>
      </p:sp>
      <p:sp>
        <p:nvSpPr>
          <p:cNvPr id="19483" name="Line 227"/>
          <p:cNvSpPr>
            <a:spLocks noChangeShapeType="1"/>
          </p:cNvSpPr>
          <p:nvPr/>
        </p:nvSpPr>
        <p:spPr bwMode="auto">
          <a:xfrm flipV="1">
            <a:off x="3886200" y="4838700"/>
            <a:ext cx="0" cy="311150"/>
          </a:xfrm>
          <a:prstGeom prst="line">
            <a:avLst/>
          </a:prstGeom>
          <a:noFill/>
          <a:ln w="9525">
            <a:solidFill>
              <a:schemeClr val="tx1"/>
            </a:solidFill>
            <a:round/>
            <a:headEnd/>
            <a:tailEnd type="triangle" w="med" len="med"/>
          </a:ln>
        </p:spPr>
        <p:txBody>
          <a:bodyPr/>
          <a:lstStyle/>
          <a:p>
            <a:endParaRPr lang="en-US"/>
          </a:p>
        </p:txBody>
      </p:sp>
      <p:sp>
        <p:nvSpPr>
          <p:cNvPr id="19484" name="Text Box 228"/>
          <p:cNvSpPr txBox="1">
            <a:spLocks noChangeArrowheads="1"/>
          </p:cNvSpPr>
          <p:nvPr/>
        </p:nvSpPr>
        <p:spPr bwMode="auto">
          <a:xfrm>
            <a:off x="6019800" y="1981200"/>
            <a:ext cx="2641600" cy="366713"/>
          </a:xfrm>
          <a:prstGeom prst="rect">
            <a:avLst/>
          </a:prstGeom>
          <a:noFill/>
          <a:ln w="9525">
            <a:noFill/>
            <a:miter lim="800000"/>
            <a:headEnd/>
            <a:tailEnd/>
          </a:ln>
        </p:spPr>
        <p:txBody>
          <a:bodyPr wrap="none">
            <a:spAutoFit/>
          </a:bodyPr>
          <a:lstStyle/>
          <a:p>
            <a:r>
              <a:rPr lang="en-US"/>
              <a:t>May read inconsistent data</a:t>
            </a:r>
          </a:p>
        </p:txBody>
      </p:sp>
    </p:spTree>
    <p:extLst>
      <p:ext uri="{BB962C8B-B14F-4D97-AF65-F5344CB8AC3E}">
        <p14:creationId xmlns:p14="http://schemas.microsoft.com/office/powerpoint/2010/main" val="156929218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p:spPr>
        <p:txBody>
          <a:bodyPr/>
          <a:lstStyle/>
          <a:p>
            <a:fld id="{14D609CB-DCD7-47E5-9FE8-AEA8FCF554E6}" type="slidenum">
              <a:rPr lang="en-US" smtClean="0"/>
              <a:pPr/>
              <a:t>201</a:t>
            </a:fld>
            <a:endParaRPr lang="en-US"/>
          </a:p>
        </p:txBody>
      </p:sp>
      <p:sp>
        <p:nvSpPr>
          <p:cNvPr id="20483" name="Rectangle 2"/>
          <p:cNvSpPr>
            <a:spLocks noGrp="1" noChangeArrowheads="1"/>
          </p:cNvSpPr>
          <p:nvPr>
            <p:ph type="title"/>
          </p:nvPr>
        </p:nvSpPr>
        <p:spPr>
          <a:xfrm>
            <a:off x="1447800" y="76200"/>
            <a:ext cx="7620000" cy="623888"/>
          </a:xfrm>
        </p:spPr>
        <p:txBody>
          <a:bodyPr/>
          <a:lstStyle/>
          <a:p>
            <a:pPr eaLnBrk="1" hangingPunct="1"/>
            <a:r>
              <a:rPr lang="en-US" dirty="0">
                <a:highlight>
                  <a:srgbClr val="FFFF00"/>
                </a:highlight>
              </a:rPr>
              <a:t>C# </a:t>
            </a:r>
            <a:r>
              <a:rPr lang="en-US" i="1" dirty="0">
                <a:highlight>
                  <a:srgbClr val="FFFF00"/>
                </a:highlight>
              </a:rPr>
              <a:t>lock</a:t>
            </a:r>
          </a:p>
        </p:txBody>
      </p:sp>
      <p:sp>
        <p:nvSpPr>
          <p:cNvPr id="20484" name="Rectangle 5"/>
          <p:cNvSpPr>
            <a:spLocks noChangeArrowheads="1"/>
          </p:cNvSpPr>
          <p:nvPr/>
        </p:nvSpPr>
        <p:spPr bwMode="auto">
          <a:xfrm>
            <a:off x="574675" y="304800"/>
            <a:ext cx="8001000" cy="820738"/>
          </a:xfrm>
          <a:prstGeom prst="rect">
            <a:avLst/>
          </a:prstGeom>
          <a:noFill/>
          <a:ln w="9525">
            <a:noFill/>
            <a:miter lim="800000"/>
            <a:headEnd/>
            <a:tailEnd/>
          </a:ln>
        </p:spPr>
        <p:txBody>
          <a:bodyPr anchor="b"/>
          <a:lstStyle/>
          <a:p>
            <a:pPr eaLnBrk="1" hangingPunct="1"/>
            <a:endParaRPr lang="en-GB" sz="3200" b="1">
              <a:solidFill>
                <a:schemeClr val="tx2"/>
              </a:solidFill>
            </a:endParaRPr>
          </a:p>
        </p:txBody>
      </p:sp>
      <p:sp>
        <p:nvSpPr>
          <p:cNvPr id="20485" name="Text Box 7"/>
          <p:cNvSpPr txBox="1">
            <a:spLocks noChangeArrowheads="1"/>
          </p:cNvSpPr>
          <p:nvPr/>
        </p:nvSpPr>
        <p:spPr bwMode="auto">
          <a:xfrm>
            <a:off x="974725" y="914400"/>
            <a:ext cx="7089775" cy="369888"/>
          </a:xfrm>
          <a:prstGeom prst="rect">
            <a:avLst/>
          </a:prstGeom>
          <a:noFill/>
          <a:ln w="9525">
            <a:noFill/>
            <a:miter lim="800000"/>
            <a:headEnd/>
            <a:tailEnd/>
          </a:ln>
        </p:spPr>
        <p:txBody>
          <a:bodyPr wrap="none">
            <a:spAutoFit/>
          </a:bodyPr>
          <a:lstStyle/>
          <a:p>
            <a:r>
              <a:rPr lang="en-US" dirty="0">
                <a:highlight>
                  <a:srgbClr val="FFFF00"/>
                </a:highlight>
              </a:rPr>
              <a:t>Another (simpler) way of locking shared object is to use C# lock keyword.</a:t>
            </a:r>
          </a:p>
        </p:txBody>
      </p:sp>
      <p:sp>
        <p:nvSpPr>
          <p:cNvPr id="20486" name="Text Box 8"/>
          <p:cNvSpPr txBox="1">
            <a:spLocks noChangeArrowheads="1"/>
          </p:cNvSpPr>
          <p:nvPr/>
        </p:nvSpPr>
        <p:spPr bwMode="auto">
          <a:xfrm>
            <a:off x="822325" y="1339850"/>
            <a:ext cx="8245475" cy="5262563"/>
          </a:xfrm>
          <a:prstGeom prst="rect">
            <a:avLst/>
          </a:prstGeom>
          <a:noFill/>
          <a:ln w="9525">
            <a:noFill/>
            <a:miter lim="800000"/>
            <a:headEnd/>
            <a:tailEnd/>
          </a:ln>
        </p:spPr>
        <p:txBody>
          <a:bodyPr>
            <a:spAutoFit/>
          </a:bodyPr>
          <a:lstStyle/>
          <a:p>
            <a:pPr marL="342900" indent="-342900">
              <a:tabLst>
                <a:tab pos="914400" algn="l"/>
                <a:tab pos="1371600" algn="l"/>
              </a:tabLst>
            </a:pPr>
            <a:r>
              <a:rPr lang="en-US" dirty="0"/>
              <a:t>	</a:t>
            </a:r>
            <a:r>
              <a:rPr lang="en-US" sz="2400" dirty="0">
                <a:solidFill>
                  <a:schemeClr val="folHlink"/>
                </a:solidFill>
                <a:latin typeface="Arial" pitchFamily="34" charset="0"/>
              </a:rPr>
              <a:t>lock(buffer) {</a:t>
            </a:r>
          </a:p>
          <a:p>
            <a:pPr marL="342900" indent="-342900">
              <a:tabLst>
                <a:tab pos="914400" algn="l"/>
                <a:tab pos="1371600" algn="l"/>
              </a:tabLst>
            </a:pPr>
            <a:r>
              <a:rPr lang="en-US" dirty="0"/>
              <a:t>	</a:t>
            </a:r>
            <a:r>
              <a:rPr lang="en-US" sz="2400" dirty="0">
                <a:latin typeface="Arial" pitchFamily="34" charset="0"/>
              </a:rPr>
              <a:t>	for (</a:t>
            </a:r>
            <a:r>
              <a:rPr lang="en-US" sz="2400" dirty="0" err="1">
                <a:latin typeface="Arial" pitchFamily="34" charset="0"/>
              </a:rPr>
              <a:t>int</a:t>
            </a:r>
            <a:r>
              <a:rPr lang="en-US" sz="2400" dirty="0">
                <a:latin typeface="Arial" pitchFamily="34" charset="0"/>
              </a:rPr>
              <a:t> k = 0; k &lt; 100; k++) 	</a:t>
            </a:r>
          </a:p>
          <a:p>
            <a:pPr marL="342900" indent="-342900">
              <a:tabLst>
                <a:tab pos="914400" algn="l"/>
                <a:tab pos="1371600" algn="l"/>
              </a:tabLst>
            </a:pPr>
            <a:r>
              <a:rPr lang="en-US" sz="2400" dirty="0">
                <a:latin typeface="Arial" pitchFamily="34" charset="0"/>
              </a:rPr>
              <a:t>			sum += buffer[k];</a:t>
            </a:r>
          </a:p>
          <a:p>
            <a:pPr marL="342900" indent="-342900">
              <a:tabLst>
                <a:tab pos="914400" algn="l"/>
                <a:tab pos="1371600" algn="l"/>
              </a:tabLst>
            </a:pPr>
            <a:r>
              <a:rPr lang="en-US" dirty="0"/>
              <a:t>	</a:t>
            </a:r>
            <a:r>
              <a:rPr lang="en-US" sz="2400" dirty="0">
                <a:solidFill>
                  <a:schemeClr val="folHlink"/>
                </a:solidFill>
                <a:latin typeface="Arial" pitchFamily="34" charset="0"/>
              </a:rPr>
              <a:t>}	// compiler adds try and </a:t>
            </a:r>
            <a:r>
              <a:rPr lang="en-US" sz="2400" dirty="0">
                <a:solidFill>
                  <a:srgbClr val="FF0000"/>
                </a:solidFill>
                <a:latin typeface="Arial" pitchFamily="34" charset="0"/>
              </a:rPr>
              <a:t>finally </a:t>
            </a:r>
            <a:r>
              <a:rPr lang="en-US" sz="2400" dirty="0">
                <a:solidFill>
                  <a:schemeClr val="folHlink"/>
                </a:solidFill>
                <a:latin typeface="Arial" pitchFamily="34" charset="0"/>
              </a:rPr>
              <a:t>section</a:t>
            </a:r>
          </a:p>
          <a:p>
            <a:pPr marL="342900" indent="-342900">
              <a:tabLst>
                <a:tab pos="914400" algn="l"/>
                <a:tab pos="1371600" algn="l"/>
              </a:tabLst>
            </a:pPr>
            <a:r>
              <a:rPr lang="en-US" dirty="0"/>
              <a:t>	</a:t>
            </a:r>
            <a:endParaRPr lang="en-US" sz="2400" dirty="0"/>
          </a:p>
          <a:p>
            <a:pPr marL="342900" indent="-342900">
              <a:tabLst>
                <a:tab pos="914400" algn="l"/>
                <a:tab pos="1371600" algn="l"/>
              </a:tabLst>
            </a:pPr>
            <a:r>
              <a:rPr lang="en-US" sz="2400" dirty="0"/>
              <a:t>is functionally equivalent to:</a:t>
            </a:r>
          </a:p>
          <a:p>
            <a:pPr marL="342900" indent="-342900">
              <a:tabLst>
                <a:tab pos="914400" algn="l"/>
                <a:tab pos="1371600" algn="l"/>
              </a:tabLst>
            </a:pPr>
            <a:r>
              <a:rPr lang="en-US" sz="2400" dirty="0"/>
              <a:t>		</a:t>
            </a:r>
            <a:r>
              <a:rPr lang="en-US" sz="2400" dirty="0" err="1">
                <a:solidFill>
                  <a:schemeClr val="folHlink"/>
                </a:solidFill>
                <a:latin typeface="Arial" pitchFamily="34" charset="0"/>
              </a:rPr>
              <a:t>Monitor.Enter</a:t>
            </a:r>
            <a:r>
              <a:rPr lang="en-US" sz="2400" dirty="0">
                <a:solidFill>
                  <a:schemeClr val="folHlink"/>
                </a:solidFill>
                <a:latin typeface="Arial" pitchFamily="34" charset="0"/>
              </a:rPr>
              <a:t>(buffer);</a:t>
            </a:r>
          </a:p>
          <a:p>
            <a:pPr marL="342900" indent="-342900">
              <a:tabLst>
                <a:tab pos="914400" algn="l"/>
                <a:tab pos="1371600" algn="l"/>
              </a:tabLst>
            </a:pPr>
            <a:r>
              <a:rPr lang="en-US" sz="2400" dirty="0">
                <a:solidFill>
                  <a:schemeClr val="folHlink"/>
                </a:solidFill>
                <a:latin typeface="Arial" pitchFamily="34" charset="0"/>
              </a:rPr>
              <a:t>		try {</a:t>
            </a:r>
          </a:p>
          <a:p>
            <a:pPr marL="342900" indent="-342900">
              <a:tabLst>
                <a:tab pos="914400" algn="l"/>
                <a:tab pos="1371600" algn="l"/>
              </a:tabLst>
            </a:pPr>
            <a:r>
              <a:rPr lang="en-US" sz="2400" dirty="0">
                <a:latin typeface="Arial" pitchFamily="34" charset="0"/>
              </a:rPr>
              <a:t>			for (</a:t>
            </a:r>
            <a:r>
              <a:rPr lang="en-US" sz="2400" dirty="0" err="1">
                <a:latin typeface="Arial" pitchFamily="34" charset="0"/>
              </a:rPr>
              <a:t>int</a:t>
            </a:r>
            <a:r>
              <a:rPr lang="en-US" sz="2400" dirty="0">
                <a:latin typeface="Arial" pitchFamily="34" charset="0"/>
              </a:rPr>
              <a:t> k = 0; k &lt; 100; k++) </a:t>
            </a:r>
            <a:r>
              <a:rPr lang="en-US" sz="2400" dirty="0">
                <a:solidFill>
                  <a:schemeClr val="folHlink"/>
                </a:solidFill>
                <a:latin typeface="Arial" pitchFamily="34" charset="0"/>
              </a:rPr>
              <a:t>	</a:t>
            </a:r>
          </a:p>
          <a:p>
            <a:pPr marL="342900" indent="-342900">
              <a:tabLst>
                <a:tab pos="914400" algn="l"/>
                <a:tab pos="1371600" algn="l"/>
              </a:tabLst>
            </a:pPr>
            <a:r>
              <a:rPr lang="en-US" sz="2400" dirty="0">
                <a:solidFill>
                  <a:schemeClr val="folHlink"/>
                </a:solidFill>
                <a:latin typeface="Arial" pitchFamily="34" charset="0"/>
              </a:rPr>
              <a:t>				</a:t>
            </a:r>
            <a:r>
              <a:rPr lang="en-US" sz="2400" dirty="0">
                <a:latin typeface="Arial" pitchFamily="34" charset="0"/>
              </a:rPr>
              <a:t>sum += buffer[k];</a:t>
            </a:r>
          </a:p>
          <a:p>
            <a:pPr marL="342900" indent="-342900">
              <a:tabLst>
                <a:tab pos="914400" algn="l"/>
                <a:tab pos="1371600" algn="l"/>
              </a:tabLst>
            </a:pPr>
            <a:r>
              <a:rPr lang="en-US" sz="2400" dirty="0">
                <a:latin typeface="Arial" pitchFamily="34" charset="0"/>
              </a:rPr>
              <a:t>		</a:t>
            </a:r>
            <a:r>
              <a:rPr lang="en-US" sz="2400" dirty="0">
                <a:solidFill>
                  <a:schemeClr val="folHlink"/>
                </a:solidFill>
                <a:latin typeface="Arial" pitchFamily="34" charset="0"/>
              </a:rPr>
              <a:t>}</a:t>
            </a:r>
          </a:p>
          <a:p>
            <a:pPr marL="342900" indent="-342900">
              <a:tabLst>
                <a:tab pos="914400" algn="l"/>
                <a:tab pos="1371600" algn="l"/>
              </a:tabLst>
            </a:pPr>
            <a:r>
              <a:rPr lang="en-US" sz="2400" dirty="0">
                <a:latin typeface="Arial" pitchFamily="34" charset="0"/>
              </a:rPr>
              <a:t>		</a:t>
            </a:r>
            <a:r>
              <a:rPr lang="en-US" sz="2400" dirty="0">
                <a:solidFill>
                  <a:srgbClr val="FF0000"/>
                </a:solidFill>
                <a:latin typeface="Arial" pitchFamily="34" charset="0"/>
              </a:rPr>
              <a:t>finally { </a:t>
            </a:r>
          </a:p>
          <a:p>
            <a:pPr marL="342900" indent="-342900">
              <a:tabLst>
                <a:tab pos="914400" algn="l"/>
                <a:tab pos="1371600" algn="l"/>
              </a:tabLst>
            </a:pPr>
            <a:r>
              <a:rPr lang="en-US" sz="2400" dirty="0">
                <a:solidFill>
                  <a:srgbClr val="FF0000"/>
                </a:solidFill>
                <a:latin typeface="Arial" pitchFamily="34" charset="0"/>
              </a:rPr>
              <a:t>			</a:t>
            </a:r>
            <a:r>
              <a:rPr lang="en-US" sz="2400" dirty="0" err="1">
                <a:solidFill>
                  <a:srgbClr val="FF0000"/>
                </a:solidFill>
                <a:latin typeface="Arial" pitchFamily="34" charset="0"/>
              </a:rPr>
              <a:t>Monitor.Exit</a:t>
            </a:r>
            <a:r>
              <a:rPr lang="en-US" sz="2400" dirty="0">
                <a:solidFill>
                  <a:srgbClr val="FF0000"/>
                </a:solidFill>
                <a:latin typeface="Arial" pitchFamily="34" charset="0"/>
              </a:rPr>
              <a:t>(buffer);</a:t>
            </a:r>
          </a:p>
          <a:p>
            <a:pPr marL="342900" indent="-342900">
              <a:tabLst>
                <a:tab pos="914400" algn="l"/>
                <a:tab pos="1371600" algn="l"/>
              </a:tabLst>
            </a:pPr>
            <a:r>
              <a:rPr lang="en-US" sz="2400" dirty="0">
                <a:solidFill>
                  <a:srgbClr val="FF0000"/>
                </a:solidFill>
                <a:latin typeface="Arial" pitchFamily="34" charset="0"/>
              </a:rPr>
              <a:t>		}</a:t>
            </a:r>
          </a:p>
        </p:txBody>
      </p:sp>
      <p:sp>
        <p:nvSpPr>
          <p:cNvPr id="7" name="Rounded Rectangular Callout 6"/>
          <p:cNvSpPr>
            <a:spLocks noChangeArrowheads="1"/>
          </p:cNvSpPr>
          <p:nvPr/>
        </p:nvSpPr>
        <p:spPr bwMode="auto">
          <a:xfrm>
            <a:off x="6934200" y="3352800"/>
            <a:ext cx="2133600" cy="1524000"/>
          </a:xfrm>
          <a:prstGeom prst="wedgeRoundRectCallout">
            <a:avLst>
              <a:gd name="adj1" fmla="val -146023"/>
              <a:gd name="adj2" fmla="val -74870"/>
              <a:gd name="adj3" fmla="val 16667"/>
            </a:avLst>
          </a:prstGeom>
          <a:solidFill>
            <a:srgbClr val="FFFFCC"/>
          </a:solidFill>
          <a:ln w="9525" algn="ctr">
            <a:solidFill>
              <a:schemeClr val="tx1"/>
            </a:solidFill>
            <a:round/>
            <a:headEnd/>
            <a:tailEnd/>
          </a:ln>
        </p:spPr>
        <p:txBody>
          <a:bodyPr/>
          <a:lstStyle/>
          <a:p>
            <a:r>
              <a:rPr lang="en-US"/>
              <a:t>C# lock is similar to Java’s “synchronized statements”</a:t>
            </a:r>
          </a:p>
        </p:txBody>
      </p:sp>
    </p:spTree>
    <p:extLst>
      <p:ext uri="{BB962C8B-B14F-4D97-AF65-F5344CB8AC3E}">
        <p14:creationId xmlns:p14="http://schemas.microsoft.com/office/powerpoint/2010/main" val="39042632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p:spPr>
        <p:txBody>
          <a:bodyPr/>
          <a:lstStyle/>
          <a:p>
            <a:fld id="{D6460FB8-18D4-46EE-B73B-E09E56D1351D}" type="slidenum">
              <a:rPr lang="en-US" smtClean="0"/>
              <a:pPr/>
              <a:t>202</a:t>
            </a:fld>
            <a:endParaRPr lang="en-US"/>
          </a:p>
        </p:txBody>
      </p:sp>
      <p:sp>
        <p:nvSpPr>
          <p:cNvPr id="21507" name="Rectangle 2"/>
          <p:cNvSpPr>
            <a:spLocks noGrp="1" noChangeArrowheads="1"/>
          </p:cNvSpPr>
          <p:nvPr>
            <p:ph type="title"/>
          </p:nvPr>
        </p:nvSpPr>
        <p:spPr>
          <a:xfrm>
            <a:off x="1143000" y="152400"/>
            <a:ext cx="7924800" cy="623888"/>
          </a:xfrm>
        </p:spPr>
        <p:txBody>
          <a:bodyPr/>
          <a:lstStyle/>
          <a:p>
            <a:pPr eaLnBrk="1" hangingPunct="1"/>
            <a:r>
              <a:rPr lang="en-US"/>
              <a:t>Conditionally Acquiring a Lock</a:t>
            </a:r>
          </a:p>
        </p:txBody>
      </p:sp>
      <p:sp>
        <p:nvSpPr>
          <p:cNvPr id="21508" name="Text Box 29"/>
          <p:cNvSpPr txBox="1">
            <a:spLocks noChangeArrowheads="1"/>
          </p:cNvSpPr>
          <p:nvPr/>
        </p:nvSpPr>
        <p:spPr bwMode="auto">
          <a:xfrm>
            <a:off x="228600" y="1066800"/>
            <a:ext cx="8839200" cy="2308324"/>
          </a:xfrm>
          <a:prstGeom prst="rect">
            <a:avLst/>
          </a:prstGeom>
          <a:noFill/>
          <a:ln w="9525">
            <a:noFill/>
            <a:miter lim="800000"/>
            <a:headEnd/>
            <a:tailEnd/>
          </a:ln>
        </p:spPr>
        <p:txBody>
          <a:bodyPr wrap="square">
            <a:spAutoFit/>
          </a:bodyPr>
          <a:lstStyle/>
          <a:p>
            <a:pPr marL="342900" indent="-342900">
              <a:lnSpc>
                <a:spcPct val="120000"/>
              </a:lnSpc>
              <a:tabLst>
                <a:tab pos="914400" algn="l"/>
                <a:tab pos="1371600" algn="l"/>
              </a:tabLst>
            </a:pPr>
            <a:r>
              <a:rPr lang="en-US" sz="2400" dirty="0"/>
              <a:t>If you do NOT want a thread to be blocked, you can use </a:t>
            </a:r>
            <a:r>
              <a:rPr lang="en-US" sz="2400" dirty="0" err="1">
                <a:solidFill>
                  <a:schemeClr val="folHlink"/>
                </a:solidFill>
                <a:latin typeface="Arial" pitchFamily="34" charset="0"/>
              </a:rPr>
              <a:t>Monitor.</a:t>
            </a:r>
            <a:r>
              <a:rPr lang="en-US" sz="2400" dirty="0" err="1">
                <a:solidFill>
                  <a:srgbClr val="008000"/>
                </a:solidFill>
                <a:latin typeface="Arial" pitchFamily="34" charset="0"/>
              </a:rPr>
              <a:t>TryEnter</a:t>
            </a:r>
            <a:r>
              <a:rPr lang="en-US" sz="2400" dirty="0">
                <a:solidFill>
                  <a:schemeClr val="folHlink"/>
                </a:solidFill>
                <a:latin typeface="Arial" pitchFamily="34" charset="0"/>
              </a:rPr>
              <a:t>(buffer), </a:t>
            </a:r>
            <a:r>
              <a:rPr lang="en-US" sz="2400" dirty="0"/>
              <a:t>which</a:t>
            </a:r>
          </a:p>
          <a:p>
            <a:pPr marL="342900" indent="-342900">
              <a:lnSpc>
                <a:spcPct val="120000"/>
              </a:lnSpc>
              <a:buFontTx/>
              <a:buChar char="•"/>
              <a:tabLst>
                <a:tab pos="914400" algn="l"/>
                <a:tab pos="1371600" algn="l"/>
              </a:tabLst>
            </a:pPr>
            <a:r>
              <a:rPr lang="en-US" sz="2400" dirty="0"/>
              <a:t>acquires the </a:t>
            </a:r>
            <a:r>
              <a:rPr lang="en-US" sz="2400" dirty="0">
                <a:solidFill>
                  <a:schemeClr val="hlink"/>
                </a:solidFill>
              </a:rPr>
              <a:t>lock</a:t>
            </a:r>
            <a:r>
              <a:rPr lang="en-US" sz="2400" dirty="0"/>
              <a:t> and returns true, if the </a:t>
            </a:r>
            <a:r>
              <a:rPr lang="en-US" sz="2400" dirty="0">
                <a:solidFill>
                  <a:schemeClr val="hlink"/>
                </a:solidFill>
              </a:rPr>
              <a:t>lock</a:t>
            </a:r>
            <a:r>
              <a:rPr lang="en-US" sz="2400" dirty="0"/>
              <a:t> is available;</a:t>
            </a:r>
          </a:p>
          <a:p>
            <a:pPr marL="342900" indent="-342900">
              <a:lnSpc>
                <a:spcPct val="120000"/>
              </a:lnSpc>
              <a:buFontTx/>
              <a:buChar char="•"/>
              <a:tabLst>
                <a:tab pos="914400" algn="l"/>
                <a:tab pos="1371600" algn="l"/>
              </a:tabLst>
            </a:pPr>
            <a:r>
              <a:rPr lang="en-US" sz="2400" dirty="0"/>
              <a:t>returns false, if the </a:t>
            </a:r>
            <a:r>
              <a:rPr lang="en-US" sz="2400" dirty="0">
                <a:solidFill>
                  <a:schemeClr val="hlink"/>
                </a:solidFill>
              </a:rPr>
              <a:t>lock</a:t>
            </a:r>
            <a:r>
              <a:rPr lang="en-US" sz="2400" dirty="0"/>
              <a:t> is not available.</a:t>
            </a:r>
          </a:p>
          <a:p>
            <a:pPr marL="342900" indent="-342900">
              <a:lnSpc>
                <a:spcPct val="120000"/>
              </a:lnSpc>
              <a:buFontTx/>
              <a:buChar char="•"/>
              <a:tabLst>
                <a:tab pos="914400" algn="l"/>
                <a:tab pos="1371600" algn="l"/>
              </a:tabLst>
            </a:pPr>
            <a:r>
              <a:rPr lang="en-US" sz="2400" dirty="0"/>
              <a:t>The thread can execute other code, instead of simply being blocked!</a:t>
            </a:r>
          </a:p>
        </p:txBody>
      </p:sp>
      <p:sp>
        <p:nvSpPr>
          <p:cNvPr id="442398" name="Text Box 30"/>
          <p:cNvSpPr txBox="1">
            <a:spLocks noChangeArrowheads="1"/>
          </p:cNvSpPr>
          <p:nvPr/>
        </p:nvSpPr>
        <p:spPr bwMode="auto">
          <a:xfrm>
            <a:off x="1050925" y="3616325"/>
            <a:ext cx="8016875" cy="3046988"/>
          </a:xfrm>
          <a:prstGeom prst="rect">
            <a:avLst/>
          </a:prstGeom>
          <a:noFill/>
          <a:ln w="9525">
            <a:noFill/>
            <a:miter lim="800000"/>
            <a:headEnd/>
            <a:tailEnd/>
          </a:ln>
        </p:spPr>
        <p:txBody>
          <a:bodyPr>
            <a:spAutoFit/>
          </a:bodyPr>
          <a:lstStyle/>
          <a:p>
            <a:pPr marL="342900" indent="-342900">
              <a:tabLst>
                <a:tab pos="914400" algn="l"/>
                <a:tab pos="1371600" algn="l"/>
              </a:tabLst>
            </a:pPr>
            <a:r>
              <a:rPr lang="en-US" sz="2400" dirty="0">
                <a:latin typeface="Arial" pitchFamily="34" charset="0"/>
              </a:rPr>
              <a:t>		if (</a:t>
            </a:r>
            <a:r>
              <a:rPr lang="en-US" sz="2400" dirty="0" err="1">
                <a:solidFill>
                  <a:schemeClr val="folHlink"/>
                </a:solidFill>
                <a:latin typeface="Arial" pitchFamily="34" charset="0"/>
              </a:rPr>
              <a:t>Monitor.</a:t>
            </a:r>
            <a:r>
              <a:rPr lang="en-US" sz="2400" dirty="0" err="1">
                <a:solidFill>
                  <a:srgbClr val="008000"/>
                </a:solidFill>
                <a:latin typeface="Arial" pitchFamily="34" charset="0"/>
              </a:rPr>
              <a:t>TryEnter</a:t>
            </a:r>
            <a:r>
              <a:rPr lang="en-US" sz="2400" dirty="0">
                <a:solidFill>
                  <a:schemeClr val="folHlink"/>
                </a:solidFill>
                <a:latin typeface="Arial" pitchFamily="34" charset="0"/>
              </a:rPr>
              <a:t>(buffer)</a:t>
            </a:r>
            <a:r>
              <a:rPr lang="en-US" sz="2400" dirty="0">
                <a:latin typeface="Arial" pitchFamily="34" charset="0"/>
              </a:rPr>
              <a:t>)</a:t>
            </a:r>
          </a:p>
          <a:p>
            <a:pPr marL="342900" indent="-342900">
              <a:tabLst>
                <a:tab pos="914400" algn="l"/>
                <a:tab pos="1371600" algn="l"/>
              </a:tabLst>
            </a:pPr>
            <a:r>
              <a:rPr lang="en-US" sz="2400" dirty="0">
                <a:latin typeface="Arial" pitchFamily="34" charset="0"/>
              </a:rPr>
              <a:t>		{	</a:t>
            </a:r>
          </a:p>
          <a:p>
            <a:pPr marL="342900" indent="-342900">
              <a:tabLst>
                <a:tab pos="914400" algn="l"/>
                <a:tab pos="1371600" algn="l"/>
              </a:tabLst>
            </a:pPr>
            <a:r>
              <a:rPr lang="en-US" sz="2400" dirty="0">
                <a:latin typeface="Arial" pitchFamily="34" charset="0"/>
              </a:rPr>
              <a:t>			for (int k = 0; k &lt; 100; k++) </a:t>
            </a:r>
            <a:r>
              <a:rPr lang="en-US" sz="2400" dirty="0">
                <a:solidFill>
                  <a:schemeClr val="folHlink"/>
                </a:solidFill>
                <a:latin typeface="Arial" pitchFamily="34" charset="0"/>
              </a:rPr>
              <a:t>	</a:t>
            </a:r>
          </a:p>
          <a:p>
            <a:pPr marL="342900" indent="-342900">
              <a:tabLst>
                <a:tab pos="914400" algn="l"/>
                <a:tab pos="1371600" algn="l"/>
              </a:tabLst>
            </a:pPr>
            <a:r>
              <a:rPr lang="en-US" sz="2400" dirty="0">
                <a:solidFill>
                  <a:schemeClr val="folHlink"/>
                </a:solidFill>
                <a:latin typeface="Arial" pitchFamily="34" charset="0"/>
              </a:rPr>
              <a:t>				</a:t>
            </a:r>
            <a:r>
              <a:rPr lang="en-US" sz="2400" dirty="0">
                <a:latin typeface="Arial" pitchFamily="34" charset="0"/>
              </a:rPr>
              <a:t>sum += buffer[k];</a:t>
            </a:r>
          </a:p>
          <a:p>
            <a:pPr marL="342900" indent="-342900">
              <a:tabLst>
                <a:tab pos="914400" algn="l"/>
                <a:tab pos="1371600" algn="l"/>
              </a:tabLst>
            </a:pPr>
            <a:r>
              <a:rPr lang="en-US" sz="2400" dirty="0">
                <a:latin typeface="Arial" pitchFamily="34" charset="0"/>
              </a:rPr>
              <a:t>		}</a:t>
            </a:r>
          </a:p>
          <a:p>
            <a:pPr marL="342900" indent="-342900">
              <a:tabLst>
                <a:tab pos="914400" algn="l"/>
                <a:tab pos="1371600" algn="l"/>
              </a:tabLst>
            </a:pPr>
            <a:r>
              <a:rPr lang="en-US" sz="2400" dirty="0">
                <a:latin typeface="Arial" pitchFamily="34" charset="0"/>
              </a:rPr>
              <a:t>		else { </a:t>
            </a:r>
          </a:p>
          <a:p>
            <a:pPr marL="342900" indent="-342900">
              <a:tabLst>
                <a:tab pos="914400" algn="l"/>
                <a:tab pos="1371600" algn="l"/>
              </a:tabLst>
            </a:pPr>
            <a:r>
              <a:rPr lang="en-US" sz="2400" dirty="0">
                <a:latin typeface="Arial" pitchFamily="34" charset="0"/>
              </a:rPr>
              <a:t>			// do something else and try the lock later again</a:t>
            </a:r>
          </a:p>
          <a:p>
            <a:pPr marL="342900" indent="-342900">
              <a:tabLst>
                <a:tab pos="914400" algn="l"/>
                <a:tab pos="1371600" algn="l"/>
              </a:tabLst>
            </a:pPr>
            <a:r>
              <a:rPr lang="en-US" sz="2400" dirty="0">
                <a:latin typeface="Arial" pitchFamily="34" charset="0"/>
              </a:rPr>
              <a:t>		}</a:t>
            </a:r>
          </a:p>
        </p:txBody>
      </p:sp>
    </p:spTree>
    <p:extLst>
      <p:ext uri="{BB962C8B-B14F-4D97-AF65-F5344CB8AC3E}">
        <p14:creationId xmlns:p14="http://schemas.microsoft.com/office/powerpoint/2010/main" val="1082248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442398"/>
                                        </p:tgtEl>
                                        <p:attrNameLst>
                                          <p:attrName>style.visibility</p:attrName>
                                        </p:attrNameLst>
                                      </p:cBhvr>
                                      <p:to>
                                        <p:strVal val="visible"/>
                                      </p:to>
                                    </p:set>
                                    <p:animEffect transition="in" filter="wedge">
                                      <p:cBhvr>
                                        <p:cTn id="7" dur="2000"/>
                                        <p:tgtEl>
                                          <p:spTgt spid="442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398"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p:spPr>
        <p:txBody>
          <a:bodyPr/>
          <a:lstStyle/>
          <a:p>
            <a:fld id="{D6460FB8-18D4-46EE-B73B-E09E56D1351D}" type="slidenum">
              <a:rPr lang="en-US" smtClean="0"/>
              <a:pPr/>
              <a:t>203</a:t>
            </a:fld>
            <a:endParaRPr lang="en-US"/>
          </a:p>
        </p:txBody>
      </p:sp>
      <p:sp>
        <p:nvSpPr>
          <p:cNvPr id="21507" name="Rectangle 2"/>
          <p:cNvSpPr>
            <a:spLocks noGrp="1" noChangeArrowheads="1"/>
          </p:cNvSpPr>
          <p:nvPr>
            <p:ph type="title"/>
          </p:nvPr>
        </p:nvSpPr>
        <p:spPr>
          <a:xfrm>
            <a:off x="1143000" y="152400"/>
            <a:ext cx="7924800" cy="623888"/>
          </a:xfrm>
        </p:spPr>
        <p:txBody>
          <a:bodyPr/>
          <a:lstStyle/>
          <a:p>
            <a:pPr eaLnBrk="1" hangingPunct="1"/>
            <a:r>
              <a:rPr lang="en-US" sz="2800" dirty="0"/>
              <a:t>Conditionally Acquiring a Lock: More Options</a:t>
            </a:r>
          </a:p>
        </p:txBody>
      </p:sp>
      <p:graphicFrame>
        <p:nvGraphicFramePr>
          <p:cNvPr id="2" name="Table 1"/>
          <p:cNvGraphicFramePr>
            <a:graphicFrameLocks noGrp="1"/>
          </p:cNvGraphicFramePr>
          <p:nvPr/>
        </p:nvGraphicFramePr>
        <p:xfrm>
          <a:off x="304800" y="1295400"/>
          <a:ext cx="8683487" cy="5147159"/>
        </p:xfrm>
        <a:graphic>
          <a:graphicData uri="http://schemas.openxmlformats.org/drawingml/2006/table">
            <a:tbl>
              <a:tblPr/>
              <a:tblGrid>
                <a:gridCol w="2968488">
                  <a:extLst>
                    <a:ext uri="{9D8B030D-6E8A-4147-A177-3AD203B41FA5}">
                      <a16:colId xmlns:a16="http://schemas.microsoft.com/office/drawing/2014/main" val="20000"/>
                    </a:ext>
                  </a:extLst>
                </a:gridCol>
                <a:gridCol w="5714999">
                  <a:extLst>
                    <a:ext uri="{9D8B030D-6E8A-4147-A177-3AD203B41FA5}">
                      <a16:colId xmlns:a16="http://schemas.microsoft.com/office/drawing/2014/main" val="20001"/>
                    </a:ext>
                  </a:extLst>
                </a:gridCol>
              </a:tblGrid>
              <a:tr h="147114">
                <a:tc>
                  <a:txBody>
                    <a:bodyPr/>
                    <a:lstStyle/>
                    <a:p>
                      <a:pPr algn="l"/>
                      <a:r>
                        <a:rPr lang="en-US" sz="1800" b="0" i="0" dirty="0">
                          <a:solidFill>
                            <a:srgbClr val="000000"/>
                          </a:solidFill>
                          <a:effectLst/>
                          <a:latin typeface="Segoe UI"/>
                        </a:rPr>
                        <a:t>Name</a:t>
                      </a:r>
                    </a:p>
                  </a:txBody>
                  <a:tcPr marL="15991" marR="15991" marT="15991" marB="1599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5E5E5"/>
                    </a:solidFill>
                  </a:tcPr>
                </a:tc>
                <a:tc>
                  <a:txBody>
                    <a:bodyPr/>
                    <a:lstStyle/>
                    <a:p>
                      <a:pPr algn="l"/>
                      <a:r>
                        <a:rPr lang="en-US" sz="1800" b="0" i="0">
                          <a:solidFill>
                            <a:srgbClr val="000000"/>
                          </a:solidFill>
                          <a:effectLst/>
                          <a:latin typeface="Segoe UI"/>
                        </a:rPr>
                        <a:t>Description</a:t>
                      </a:r>
                    </a:p>
                  </a:txBody>
                  <a:tcPr marL="15991" marR="15991" marT="15991" marB="15991">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E5E5E5"/>
                    </a:solidFill>
                  </a:tcPr>
                </a:tc>
                <a:extLst>
                  <a:ext uri="{0D108BD9-81ED-4DB2-BD59-A6C34878D82A}">
                    <a16:rowId xmlns:a16="http://schemas.microsoft.com/office/drawing/2014/main" val="10000"/>
                  </a:ext>
                </a:extLst>
              </a:tr>
              <a:tr h="417357">
                <a:tc>
                  <a:txBody>
                    <a:bodyPr/>
                    <a:lstStyle/>
                    <a:p>
                      <a:r>
                        <a:rPr lang="en-US" sz="1800" u="none" strike="noStrike" dirty="0" err="1">
                          <a:solidFill>
                            <a:schemeClr val="tx1"/>
                          </a:solidFill>
                          <a:effectLst/>
                        </a:rPr>
                        <a:t>TryEnter</a:t>
                      </a:r>
                      <a:r>
                        <a:rPr lang="en-US" sz="1800" u="none" strike="noStrike" dirty="0">
                          <a:solidFill>
                            <a:schemeClr val="tx1"/>
                          </a:solidFill>
                          <a:effectLst/>
                        </a:rPr>
                        <a:t>(Object)</a:t>
                      </a:r>
                      <a:endParaRPr lang="en-US" sz="1800" dirty="0">
                        <a:solidFill>
                          <a:schemeClr val="tx1"/>
                        </a:solidFill>
                        <a:effectLst/>
                      </a:endParaRPr>
                    </a:p>
                  </a:txBody>
                  <a:tcPr marL="15991" marR="15991" marT="35979" marB="3597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r>
                        <a:rPr lang="en-US" sz="1800">
                          <a:effectLst/>
                        </a:rPr>
                        <a:t>Attempts to acquire an exclusive lock on the specified object.</a:t>
                      </a:r>
                    </a:p>
                  </a:txBody>
                  <a:tcPr marL="15991" marR="15991" marT="35979" marB="3597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62755">
                <a:tc>
                  <a:txBody>
                    <a:bodyPr/>
                    <a:lstStyle/>
                    <a:p>
                      <a:r>
                        <a:rPr lang="en-US" sz="1800" u="none" strike="noStrike" dirty="0" err="1">
                          <a:solidFill>
                            <a:schemeClr val="tx1"/>
                          </a:solidFill>
                          <a:effectLst/>
                        </a:rPr>
                        <a:t>TryEnter</a:t>
                      </a:r>
                      <a:r>
                        <a:rPr lang="en-US" sz="1800" u="none" strike="noStrike" dirty="0">
                          <a:solidFill>
                            <a:schemeClr val="tx1"/>
                          </a:solidFill>
                          <a:effectLst/>
                        </a:rPr>
                        <a:t>(Object, </a:t>
                      </a:r>
                      <a:r>
                        <a:rPr lang="en-US" sz="1800" u="none" strike="noStrike" dirty="0">
                          <a:solidFill>
                            <a:srgbClr val="0000FF"/>
                          </a:solidFill>
                          <a:effectLst/>
                        </a:rPr>
                        <a:t>Boolean</a:t>
                      </a:r>
                      <a:r>
                        <a:rPr lang="en-US" sz="1800" u="none" strike="noStrike" dirty="0">
                          <a:solidFill>
                            <a:schemeClr val="tx1"/>
                          </a:solidFill>
                          <a:effectLst/>
                        </a:rPr>
                        <a:t>)</a:t>
                      </a:r>
                      <a:endParaRPr lang="en-US" sz="1800" dirty="0">
                        <a:solidFill>
                          <a:schemeClr val="tx1"/>
                        </a:solidFill>
                        <a:effectLst/>
                      </a:endParaRPr>
                    </a:p>
                  </a:txBody>
                  <a:tcPr marL="15991" marR="15991" marT="35979" marB="3597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r>
                        <a:rPr lang="en-US" sz="1800" dirty="0">
                          <a:effectLst/>
                        </a:rPr>
                        <a:t>Attempts to acquire an exclusive lock on the specified object, and </a:t>
                      </a:r>
                      <a:r>
                        <a:rPr lang="en-US" sz="1800" dirty="0">
                          <a:solidFill>
                            <a:srgbClr val="0000FF"/>
                          </a:solidFill>
                          <a:effectLst/>
                        </a:rPr>
                        <a:t>atomically sets a value that indicates whether the lock was taken</a:t>
                      </a:r>
                      <a:r>
                        <a:rPr lang="en-US" sz="1800" dirty="0">
                          <a:effectLst/>
                        </a:rPr>
                        <a:t>.</a:t>
                      </a:r>
                    </a:p>
                  </a:txBody>
                  <a:tcPr marL="15991" marR="15991" marT="35979" marB="3597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47622">
                <a:tc>
                  <a:txBody>
                    <a:bodyPr/>
                    <a:lstStyle/>
                    <a:p>
                      <a:r>
                        <a:rPr lang="en-US" sz="1800" u="none" strike="noStrike" dirty="0" err="1">
                          <a:solidFill>
                            <a:schemeClr val="tx1"/>
                          </a:solidFill>
                          <a:effectLst/>
                        </a:rPr>
                        <a:t>TryEnter</a:t>
                      </a:r>
                      <a:r>
                        <a:rPr lang="en-US" sz="1800" u="none" strike="noStrike" dirty="0">
                          <a:solidFill>
                            <a:schemeClr val="tx1"/>
                          </a:solidFill>
                          <a:effectLst/>
                        </a:rPr>
                        <a:t>(Object, </a:t>
                      </a:r>
                      <a:r>
                        <a:rPr lang="en-US" sz="1800" u="none" strike="noStrike" dirty="0">
                          <a:solidFill>
                            <a:srgbClr val="0000FF"/>
                          </a:solidFill>
                          <a:effectLst/>
                        </a:rPr>
                        <a:t>Int32</a:t>
                      </a:r>
                      <a:r>
                        <a:rPr lang="en-US" sz="1800" u="none" strike="noStrike" dirty="0">
                          <a:solidFill>
                            <a:schemeClr val="tx1"/>
                          </a:solidFill>
                          <a:effectLst/>
                        </a:rPr>
                        <a:t>)</a:t>
                      </a:r>
                      <a:endParaRPr lang="en-US" sz="1800" dirty="0">
                        <a:solidFill>
                          <a:schemeClr val="tx1"/>
                        </a:solidFill>
                        <a:effectLst/>
                      </a:endParaRPr>
                    </a:p>
                  </a:txBody>
                  <a:tcPr marL="15991" marR="15991" marT="35979" marB="3597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r>
                        <a:rPr lang="en-US" sz="1800" dirty="0">
                          <a:effectLst/>
                        </a:rPr>
                        <a:t>Attempts, for the specified number of </a:t>
                      </a:r>
                      <a:r>
                        <a:rPr lang="en-US" sz="1800" dirty="0">
                          <a:solidFill>
                            <a:srgbClr val="0000FF"/>
                          </a:solidFill>
                          <a:effectLst/>
                        </a:rPr>
                        <a:t>milliseconds</a:t>
                      </a:r>
                      <a:r>
                        <a:rPr lang="en-US" sz="1800" dirty="0">
                          <a:effectLst/>
                        </a:rPr>
                        <a:t>, to acquire an exclusive lock on the specified object.</a:t>
                      </a:r>
                    </a:p>
                  </a:txBody>
                  <a:tcPr marL="15991" marR="15991" marT="35979" marB="3597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647622">
                <a:tc>
                  <a:txBody>
                    <a:bodyPr/>
                    <a:lstStyle/>
                    <a:p>
                      <a:r>
                        <a:rPr lang="en-US" sz="1800" u="none" strike="noStrike" dirty="0" err="1">
                          <a:solidFill>
                            <a:schemeClr val="tx1"/>
                          </a:solidFill>
                          <a:effectLst/>
                        </a:rPr>
                        <a:t>TryEnter</a:t>
                      </a:r>
                      <a:r>
                        <a:rPr lang="en-US" sz="1800" u="none" strike="noStrike" dirty="0">
                          <a:solidFill>
                            <a:schemeClr val="tx1"/>
                          </a:solidFill>
                          <a:effectLst/>
                        </a:rPr>
                        <a:t>(Object, </a:t>
                      </a:r>
                      <a:r>
                        <a:rPr lang="en-US" sz="1800" u="none" strike="noStrike" dirty="0" err="1">
                          <a:solidFill>
                            <a:srgbClr val="0000FF"/>
                          </a:solidFill>
                          <a:effectLst/>
                        </a:rPr>
                        <a:t>TimeSpan</a:t>
                      </a:r>
                      <a:r>
                        <a:rPr lang="en-US" sz="1800" u="none" strike="noStrike" dirty="0">
                          <a:solidFill>
                            <a:schemeClr val="tx1"/>
                          </a:solidFill>
                          <a:effectLst/>
                        </a:rPr>
                        <a:t>)</a:t>
                      </a:r>
                      <a:endParaRPr lang="en-US" sz="1800" dirty="0">
                        <a:solidFill>
                          <a:schemeClr val="tx1"/>
                        </a:solidFill>
                        <a:effectLst/>
                      </a:endParaRPr>
                    </a:p>
                  </a:txBody>
                  <a:tcPr marL="15991" marR="15991" marT="35979" marB="3597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r>
                        <a:rPr lang="en-US" sz="1800" dirty="0">
                          <a:effectLst/>
                        </a:rPr>
                        <a:t>Attempts, for the specified amount in </a:t>
                      </a:r>
                      <a:r>
                        <a:rPr lang="en-US" sz="1800" dirty="0" err="1">
                          <a:solidFill>
                            <a:srgbClr val="0000FF"/>
                          </a:solidFill>
                          <a:effectLst/>
                        </a:rPr>
                        <a:t>TimeSpan</a:t>
                      </a:r>
                      <a:r>
                        <a:rPr lang="en-US" sz="1800" dirty="0">
                          <a:solidFill>
                            <a:srgbClr val="0000FF"/>
                          </a:solidFill>
                          <a:effectLst/>
                        </a:rPr>
                        <a:t> </a:t>
                      </a:r>
                      <a:r>
                        <a:rPr lang="en-US" sz="1800" dirty="0">
                          <a:effectLst/>
                        </a:rPr>
                        <a:t>type,</a:t>
                      </a:r>
                      <a:r>
                        <a:rPr lang="en-US" sz="1800" baseline="0" dirty="0">
                          <a:effectLst/>
                        </a:rPr>
                        <a:t> which has the properties of </a:t>
                      </a:r>
                      <a:r>
                        <a:rPr lang="en-US" sz="1800" baseline="0" dirty="0">
                          <a:solidFill>
                            <a:srgbClr val="0000FF"/>
                          </a:solidFill>
                          <a:effectLst/>
                        </a:rPr>
                        <a:t>Days, Hours, Minutes, Seconds, Milliseconds, Ticks</a:t>
                      </a:r>
                      <a:r>
                        <a:rPr lang="en-US" sz="1800" baseline="0" dirty="0">
                          <a:effectLst/>
                        </a:rPr>
                        <a:t>, etc.</a:t>
                      </a:r>
                      <a:endParaRPr lang="en-US" sz="1800" dirty="0">
                        <a:effectLst/>
                      </a:endParaRPr>
                    </a:p>
                  </a:txBody>
                  <a:tcPr marL="15991" marR="15991" marT="35979" marB="3597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993021">
                <a:tc>
                  <a:txBody>
                    <a:bodyPr/>
                    <a:lstStyle/>
                    <a:p>
                      <a:r>
                        <a:rPr lang="en-US" sz="1800" u="none" strike="noStrike" dirty="0" err="1">
                          <a:solidFill>
                            <a:schemeClr val="tx1"/>
                          </a:solidFill>
                          <a:effectLst/>
                        </a:rPr>
                        <a:t>TryEnter</a:t>
                      </a:r>
                      <a:r>
                        <a:rPr lang="en-US" sz="1800" u="none" strike="noStrike" dirty="0">
                          <a:solidFill>
                            <a:schemeClr val="tx1"/>
                          </a:solidFill>
                          <a:effectLst/>
                        </a:rPr>
                        <a:t>(Object, </a:t>
                      </a:r>
                      <a:r>
                        <a:rPr lang="en-US" sz="1800" u="none" strike="noStrike" dirty="0">
                          <a:solidFill>
                            <a:srgbClr val="0000FF"/>
                          </a:solidFill>
                          <a:effectLst/>
                        </a:rPr>
                        <a:t>Int32</a:t>
                      </a:r>
                      <a:r>
                        <a:rPr lang="en-US" sz="1800" u="none" strike="noStrike" dirty="0">
                          <a:solidFill>
                            <a:schemeClr val="tx1"/>
                          </a:solidFill>
                          <a:effectLst/>
                        </a:rPr>
                        <a:t>, </a:t>
                      </a:r>
                      <a:r>
                        <a:rPr lang="en-US" sz="1800" u="none" strike="noStrike" dirty="0">
                          <a:solidFill>
                            <a:srgbClr val="0000FF"/>
                          </a:solidFill>
                          <a:effectLst/>
                        </a:rPr>
                        <a:t>Boolean</a:t>
                      </a:r>
                      <a:r>
                        <a:rPr lang="en-US" sz="1800" u="none" strike="noStrike" dirty="0">
                          <a:solidFill>
                            <a:schemeClr val="tx1"/>
                          </a:solidFill>
                          <a:effectLst/>
                        </a:rPr>
                        <a:t>)</a:t>
                      </a:r>
                      <a:endParaRPr lang="en-US" sz="1800" dirty="0">
                        <a:solidFill>
                          <a:schemeClr val="tx1"/>
                        </a:solidFill>
                        <a:effectLst/>
                      </a:endParaRPr>
                    </a:p>
                  </a:txBody>
                  <a:tcPr marL="15991" marR="15991" marT="35979" marB="3597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r>
                        <a:rPr lang="en-US" sz="1800" dirty="0">
                          <a:effectLst/>
                        </a:rPr>
                        <a:t>Attempts, for the specified number of milliseconds, to acquire an exclusive lock on the specified object, and atomically sets a value that indicates whether the lock was taken.</a:t>
                      </a:r>
                    </a:p>
                  </a:txBody>
                  <a:tcPr marL="15991" marR="15991" marT="35979" marB="3597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993021">
                <a:tc>
                  <a:txBody>
                    <a:bodyPr/>
                    <a:lstStyle/>
                    <a:p>
                      <a:r>
                        <a:rPr lang="en-US" sz="1800" u="none" strike="noStrike" dirty="0" err="1">
                          <a:solidFill>
                            <a:schemeClr val="tx1"/>
                          </a:solidFill>
                          <a:effectLst/>
                        </a:rPr>
                        <a:t>TryEnter</a:t>
                      </a:r>
                      <a:r>
                        <a:rPr lang="en-US" sz="1800" u="none" strike="noStrike" dirty="0">
                          <a:solidFill>
                            <a:schemeClr val="tx1"/>
                          </a:solidFill>
                          <a:effectLst/>
                        </a:rPr>
                        <a:t>(Object, </a:t>
                      </a:r>
                      <a:r>
                        <a:rPr lang="en-US" sz="1800" u="none" strike="noStrike" dirty="0" err="1">
                          <a:solidFill>
                            <a:schemeClr val="tx1"/>
                          </a:solidFill>
                          <a:effectLst/>
                        </a:rPr>
                        <a:t>TimeSpan</a:t>
                      </a:r>
                      <a:r>
                        <a:rPr lang="en-US" sz="1800" u="none" strike="noStrike" dirty="0">
                          <a:solidFill>
                            <a:schemeClr val="tx1"/>
                          </a:solidFill>
                          <a:effectLst/>
                        </a:rPr>
                        <a:t>, </a:t>
                      </a:r>
                      <a:r>
                        <a:rPr lang="en-US" sz="1800" u="none" strike="noStrike" dirty="0">
                          <a:solidFill>
                            <a:srgbClr val="0000FF"/>
                          </a:solidFill>
                          <a:effectLst/>
                        </a:rPr>
                        <a:t>Boolean</a:t>
                      </a:r>
                      <a:r>
                        <a:rPr lang="en-US" sz="1800" u="none" strike="noStrike" dirty="0">
                          <a:solidFill>
                            <a:schemeClr val="tx1"/>
                          </a:solidFill>
                          <a:effectLst/>
                        </a:rPr>
                        <a:t>)</a:t>
                      </a:r>
                      <a:endParaRPr lang="en-US" sz="1800" dirty="0">
                        <a:solidFill>
                          <a:schemeClr val="tx1"/>
                        </a:solidFill>
                        <a:effectLst/>
                      </a:endParaRPr>
                    </a:p>
                  </a:txBody>
                  <a:tcPr marL="15991" marR="15991" marT="35979" marB="3597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tc>
                  <a:txBody>
                    <a:bodyPr/>
                    <a:lstStyle/>
                    <a:p>
                      <a:r>
                        <a:rPr lang="en-US" sz="1800" dirty="0">
                          <a:effectLst/>
                        </a:rPr>
                        <a:t>Attempts, for the specified amount of time, to acquire an exclusive lock on the specified object, and atomically sets a value that indicates whether the lock was taken.</a:t>
                      </a:r>
                    </a:p>
                  </a:txBody>
                  <a:tcPr marL="15991" marR="15991" marT="35979" marB="35979">
                    <a:lnL w="9525" cap="flat" cmpd="sng" algn="ctr">
                      <a:solidFill>
                        <a:srgbClr val="BBBBBB"/>
                      </a:solidFill>
                      <a:prstDash val="solid"/>
                      <a:round/>
                      <a:headEnd type="none" w="med" len="med"/>
                      <a:tailEnd type="none" w="med" len="med"/>
                    </a:lnL>
                    <a:lnR w="9525" cap="flat" cmpd="sng" algn="ctr">
                      <a:solidFill>
                        <a:srgbClr val="BBBBBB"/>
                      </a:solidFill>
                      <a:prstDash val="solid"/>
                      <a:round/>
                      <a:headEnd type="none" w="med" len="med"/>
                      <a:tailEnd type="none" w="med" len="med"/>
                    </a:lnR>
                    <a:lnT w="9525" cap="flat" cmpd="sng" algn="ctr">
                      <a:solidFill>
                        <a:srgbClr val="BBBBBB"/>
                      </a:solidFill>
                      <a:prstDash val="solid"/>
                      <a:round/>
                      <a:headEnd type="none" w="med" len="med"/>
                      <a:tailEnd type="none" w="med" len="med"/>
                    </a:lnT>
                    <a:lnB w="9525" cap="flat" cmpd="sng" algn="ctr">
                      <a:solidFill>
                        <a:srgbClr val="BBBBBB"/>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pic>
        <p:nvPicPr>
          <p:cNvPr id="1025" name="Picture 1" descr="Public meth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888" y="13414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atic mem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888" y="13414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ublic meth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888" y="13414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atic mem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888" y="13414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ublic meth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888" y="13414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atic mem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888" y="13414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Public meth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888" y="13414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tatic mem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888" y="13414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ublic meth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888" y="13414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atic mem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888" y="13414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Public metho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888" y="13414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tatic memb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1888" y="1341438"/>
            <a:ext cx="9525" cy="95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385888" y="762000"/>
            <a:ext cx="6919912" cy="338554"/>
          </a:xfrm>
          <a:prstGeom prst="rect">
            <a:avLst/>
          </a:prstGeom>
        </p:spPr>
        <p:txBody>
          <a:bodyPr wrap="square">
            <a:spAutoFit/>
          </a:bodyPr>
          <a:lstStyle/>
          <a:p>
            <a:r>
              <a:rPr lang="en-US" sz="1600" dirty="0"/>
              <a:t>http://msdn.microsoft.com/en-us/library/system.threading.monitor.tryenter.aspx</a:t>
            </a:r>
          </a:p>
        </p:txBody>
      </p:sp>
    </p:spTree>
    <p:extLst>
      <p:ext uri="{BB962C8B-B14F-4D97-AF65-F5344CB8AC3E}">
        <p14:creationId xmlns:p14="http://schemas.microsoft.com/office/powerpoint/2010/main" val="219297323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p:spPr>
        <p:txBody>
          <a:bodyPr/>
          <a:lstStyle/>
          <a:p>
            <a:fld id="{5CD30FA7-6B01-4219-82C4-E0D506AB1E9A}" type="slidenum">
              <a:rPr lang="en-US" smtClean="0"/>
              <a:pPr/>
              <a:t>204</a:t>
            </a:fld>
            <a:endParaRPr lang="en-US"/>
          </a:p>
        </p:txBody>
      </p:sp>
      <p:sp>
        <p:nvSpPr>
          <p:cNvPr id="22531" name="Rectangle 2"/>
          <p:cNvSpPr>
            <a:spLocks noGrp="1" noChangeArrowheads="1"/>
          </p:cNvSpPr>
          <p:nvPr>
            <p:ph type="title"/>
          </p:nvPr>
        </p:nvSpPr>
        <p:spPr>
          <a:xfrm>
            <a:off x="1143000" y="152400"/>
            <a:ext cx="7924800" cy="623888"/>
          </a:xfrm>
        </p:spPr>
        <p:txBody>
          <a:bodyPr/>
          <a:lstStyle/>
          <a:p>
            <a:pPr eaLnBrk="1" hangingPunct="1"/>
            <a:r>
              <a:rPr lang="en-US" dirty="0"/>
              <a:t>Wait( ) and Pulse( ) methods in Monitor</a:t>
            </a:r>
          </a:p>
        </p:txBody>
      </p:sp>
      <p:sp>
        <p:nvSpPr>
          <p:cNvPr id="22532" name="Text Box 3"/>
          <p:cNvSpPr txBox="1">
            <a:spLocks noChangeArrowheads="1"/>
          </p:cNvSpPr>
          <p:nvPr/>
        </p:nvSpPr>
        <p:spPr bwMode="auto">
          <a:xfrm>
            <a:off x="838200" y="914400"/>
            <a:ext cx="8229600" cy="1865126"/>
          </a:xfrm>
          <a:prstGeom prst="rect">
            <a:avLst/>
          </a:prstGeom>
          <a:noFill/>
          <a:ln w="9525">
            <a:noFill/>
            <a:miter lim="800000"/>
            <a:headEnd/>
            <a:tailEnd/>
          </a:ln>
        </p:spPr>
        <p:txBody>
          <a:bodyPr wrap="square">
            <a:spAutoFit/>
          </a:bodyPr>
          <a:lstStyle/>
          <a:p>
            <a:pPr marL="288925" indent="-288925">
              <a:lnSpc>
                <a:spcPct val="120000"/>
              </a:lnSpc>
              <a:buFont typeface="Arial" panose="020B0604020202020204" pitchFamily="34" charset="0"/>
              <a:buChar char="•"/>
              <a:tabLst>
                <a:tab pos="914400" algn="l"/>
                <a:tab pos="1371600" algn="l"/>
              </a:tabLst>
            </a:pPr>
            <a:r>
              <a:rPr lang="en-US" sz="2400" dirty="0"/>
              <a:t>In Java: </a:t>
            </a:r>
            <a:r>
              <a:rPr lang="en-US" sz="2400" dirty="0">
                <a:solidFill>
                  <a:srgbClr val="990000"/>
                </a:solidFill>
              </a:rPr>
              <a:t>wait()</a:t>
            </a:r>
            <a:r>
              <a:rPr lang="en-US" sz="2400" dirty="0">
                <a:solidFill>
                  <a:srgbClr val="008000"/>
                </a:solidFill>
              </a:rPr>
              <a:t>, </a:t>
            </a:r>
            <a:r>
              <a:rPr lang="en-US" sz="2400" dirty="0">
                <a:solidFill>
                  <a:srgbClr val="990000"/>
                </a:solidFill>
              </a:rPr>
              <a:t>notify()</a:t>
            </a:r>
            <a:r>
              <a:rPr lang="en-US" sz="2400" dirty="0">
                <a:solidFill>
                  <a:srgbClr val="008000"/>
                </a:solidFill>
              </a:rPr>
              <a:t>, </a:t>
            </a:r>
            <a:r>
              <a:rPr lang="en-US" sz="2400" dirty="0"/>
              <a:t>and</a:t>
            </a:r>
            <a:r>
              <a:rPr lang="en-US" sz="2400" dirty="0">
                <a:solidFill>
                  <a:srgbClr val="008000"/>
                </a:solidFill>
              </a:rPr>
              <a:t> </a:t>
            </a:r>
            <a:r>
              <a:rPr lang="en-US" sz="2400" dirty="0" err="1">
                <a:solidFill>
                  <a:srgbClr val="990000"/>
                </a:solidFill>
              </a:rPr>
              <a:t>notifyAll</a:t>
            </a:r>
            <a:r>
              <a:rPr lang="en-US" sz="2400" dirty="0">
                <a:solidFill>
                  <a:srgbClr val="990000"/>
                </a:solidFill>
              </a:rPr>
              <a:t>()</a:t>
            </a:r>
            <a:r>
              <a:rPr lang="en-US" sz="2400" dirty="0">
                <a:solidFill>
                  <a:srgbClr val="008000"/>
                </a:solidFill>
              </a:rPr>
              <a:t>. </a:t>
            </a:r>
          </a:p>
          <a:p>
            <a:pPr marL="288925" indent="-288925">
              <a:lnSpc>
                <a:spcPct val="120000"/>
              </a:lnSpc>
              <a:buFont typeface="Arial" panose="020B0604020202020204" pitchFamily="34" charset="0"/>
              <a:buChar char="•"/>
              <a:tabLst>
                <a:tab pos="914400" algn="l"/>
                <a:tab pos="1371600" algn="l"/>
              </a:tabLst>
            </a:pPr>
            <a:r>
              <a:rPr lang="en-US" sz="2400" dirty="0"/>
              <a:t>In C#, Monitor class has equivalent methods:  </a:t>
            </a:r>
          </a:p>
          <a:p>
            <a:pPr marL="288925" indent="-288925">
              <a:lnSpc>
                <a:spcPct val="120000"/>
              </a:lnSpc>
              <a:tabLst>
                <a:tab pos="914400" algn="l"/>
                <a:tab pos="1371600" algn="l"/>
              </a:tabLst>
            </a:pPr>
            <a:r>
              <a:rPr lang="en-US" sz="2400" dirty="0"/>
              <a:t>	</a:t>
            </a:r>
            <a:r>
              <a:rPr lang="en-US" sz="2400" dirty="0" err="1">
                <a:solidFill>
                  <a:schemeClr val="folHlink"/>
                </a:solidFill>
                <a:latin typeface="Arial" pitchFamily="34" charset="0"/>
              </a:rPr>
              <a:t>Monitor.Wait</a:t>
            </a:r>
            <a:r>
              <a:rPr lang="en-US" sz="2400" dirty="0">
                <a:solidFill>
                  <a:schemeClr val="folHlink"/>
                </a:solidFill>
                <a:latin typeface="Arial" pitchFamily="34" charset="0"/>
              </a:rPr>
              <a:t>()</a:t>
            </a:r>
            <a:r>
              <a:rPr lang="en-US" sz="2400" dirty="0"/>
              <a:t>, </a:t>
            </a:r>
            <a:r>
              <a:rPr lang="en-US" sz="2400" dirty="0" err="1">
                <a:solidFill>
                  <a:schemeClr val="folHlink"/>
                </a:solidFill>
                <a:latin typeface="Arial" pitchFamily="34" charset="0"/>
              </a:rPr>
              <a:t>Monitor.Pulse</a:t>
            </a:r>
            <a:r>
              <a:rPr lang="en-US" sz="2400" dirty="0">
                <a:solidFill>
                  <a:schemeClr val="folHlink"/>
                </a:solidFill>
                <a:latin typeface="Arial" pitchFamily="34" charset="0"/>
              </a:rPr>
              <a:t>()</a:t>
            </a:r>
            <a:r>
              <a:rPr lang="en-US" sz="2400" dirty="0"/>
              <a:t>, and</a:t>
            </a:r>
            <a:r>
              <a:rPr lang="en-US" dirty="0"/>
              <a:t> </a:t>
            </a:r>
            <a:r>
              <a:rPr lang="en-US" sz="2400" dirty="0" err="1">
                <a:solidFill>
                  <a:schemeClr val="folHlink"/>
                </a:solidFill>
                <a:latin typeface="Arial" pitchFamily="34" charset="0"/>
              </a:rPr>
              <a:t>Monitor.PulseAll</a:t>
            </a:r>
            <a:r>
              <a:rPr lang="en-US" sz="2400" dirty="0">
                <a:solidFill>
                  <a:schemeClr val="folHlink"/>
                </a:solidFill>
                <a:latin typeface="Arial" pitchFamily="34" charset="0"/>
              </a:rPr>
              <a:t>()</a:t>
            </a:r>
          </a:p>
          <a:p>
            <a:pPr marL="288925" indent="-288925">
              <a:lnSpc>
                <a:spcPct val="120000"/>
              </a:lnSpc>
              <a:buFont typeface="Arial" panose="020B0604020202020204" pitchFamily="34" charset="0"/>
              <a:buChar char="•"/>
              <a:tabLst>
                <a:tab pos="914400" algn="l"/>
                <a:tab pos="1371600" algn="l"/>
              </a:tabLst>
            </a:pPr>
            <a:r>
              <a:rPr lang="en-US" sz="2400" dirty="0"/>
              <a:t>Using Wait and Pulse is more efficient than using spin-loop.</a:t>
            </a:r>
          </a:p>
        </p:txBody>
      </p:sp>
      <p:sp>
        <p:nvSpPr>
          <p:cNvPr id="443396" name="Text Box 4"/>
          <p:cNvSpPr txBox="1">
            <a:spLocks noChangeArrowheads="1"/>
          </p:cNvSpPr>
          <p:nvPr/>
        </p:nvSpPr>
        <p:spPr bwMode="auto">
          <a:xfrm>
            <a:off x="1215127" y="2648276"/>
            <a:ext cx="4585953" cy="3785652"/>
          </a:xfrm>
          <a:prstGeom prst="rect">
            <a:avLst/>
          </a:prstGeom>
          <a:noFill/>
          <a:ln w="9525">
            <a:noFill/>
            <a:miter lim="800000"/>
            <a:headEnd/>
            <a:tailEnd/>
          </a:ln>
        </p:spPr>
        <p:txBody>
          <a:bodyPr wrap="square">
            <a:spAutoFit/>
          </a:bodyPr>
          <a:lstStyle/>
          <a:p>
            <a:pPr marL="342900" indent="-342900">
              <a:tabLst>
                <a:tab pos="914400" algn="l"/>
                <a:tab pos="1371600" algn="l"/>
                <a:tab pos="1828800" algn="l"/>
                <a:tab pos="2286000" algn="l"/>
                <a:tab pos="2743200" algn="l"/>
              </a:tabLst>
            </a:pPr>
            <a:r>
              <a:rPr lang="en-US" sz="2000" dirty="0">
                <a:latin typeface="Arial" pitchFamily="34" charset="0"/>
              </a:rPr>
              <a:t>// thread producer</a:t>
            </a:r>
          </a:p>
          <a:p>
            <a:pPr marL="342900" indent="-342900">
              <a:tabLst>
                <a:tab pos="914400" algn="l"/>
                <a:tab pos="1371600" algn="l"/>
                <a:tab pos="1828800" algn="l"/>
                <a:tab pos="2286000" algn="l"/>
                <a:tab pos="2743200" algn="l"/>
              </a:tabLst>
            </a:pPr>
            <a:r>
              <a:rPr lang="en-US" sz="2000" dirty="0">
                <a:latin typeface="Arial" pitchFamily="34" charset="0"/>
              </a:rPr>
              <a:t>Public void </a:t>
            </a:r>
            <a:r>
              <a:rPr lang="en-US" sz="2000" dirty="0" err="1">
                <a:solidFill>
                  <a:srgbClr val="0000FF"/>
                </a:solidFill>
                <a:latin typeface="Arial" pitchFamily="34" charset="0"/>
              </a:rPr>
              <a:t>setBuffer</a:t>
            </a:r>
            <a:r>
              <a:rPr lang="en-US" sz="2000" dirty="0">
                <a:latin typeface="Arial" pitchFamily="34" charset="0"/>
              </a:rPr>
              <a:t>( in </a:t>
            </a:r>
            <a:r>
              <a:rPr lang="en-US" sz="2000" dirty="0" err="1">
                <a:latin typeface="Arial" pitchFamily="34" charset="0"/>
              </a:rPr>
              <a:t>val</a:t>
            </a:r>
            <a:r>
              <a:rPr lang="en-US" sz="2000" dirty="0">
                <a:latin typeface="Arial" pitchFamily="34" charset="0"/>
              </a:rPr>
              <a:t> ) {</a:t>
            </a:r>
          </a:p>
          <a:p>
            <a:pPr marL="342900" indent="-342900">
              <a:tabLst>
                <a:tab pos="914400" algn="l"/>
                <a:tab pos="1371600" algn="l"/>
                <a:tab pos="1828800" algn="l"/>
                <a:tab pos="2286000" algn="l"/>
                <a:tab pos="2743200" algn="l"/>
              </a:tabLst>
            </a:pPr>
            <a:r>
              <a:rPr lang="en-US" sz="2000" dirty="0">
                <a:latin typeface="Arial" pitchFamily="34" charset="0"/>
              </a:rPr>
              <a:t>lock (</a:t>
            </a:r>
            <a:r>
              <a:rPr lang="en-US" sz="2000" dirty="0" err="1">
                <a:latin typeface="Arial" pitchFamily="34" charset="0"/>
              </a:rPr>
              <a:t>obj</a:t>
            </a:r>
            <a:r>
              <a:rPr lang="en-US" sz="2000" dirty="0">
                <a:latin typeface="Arial" pitchFamily="34" charset="0"/>
              </a:rPr>
              <a:t>) {</a:t>
            </a:r>
          </a:p>
          <a:p>
            <a:pPr marL="342900" indent="-342900">
              <a:tabLst>
                <a:tab pos="914400" algn="l"/>
                <a:tab pos="1371600" algn="l"/>
                <a:tab pos="1828800" algn="l"/>
                <a:tab pos="2286000" algn="l"/>
                <a:tab pos="2743200" algn="l"/>
              </a:tabLst>
            </a:pPr>
            <a:r>
              <a:rPr lang="en-US" sz="2000" dirty="0">
                <a:latin typeface="Arial" pitchFamily="34" charset="0"/>
              </a:rPr>
              <a:t>	while (!writable) </a:t>
            </a:r>
          </a:p>
          <a:p>
            <a:pPr marL="342900" indent="-342900">
              <a:tabLst>
                <a:tab pos="914400" algn="l"/>
                <a:tab pos="1371600" algn="l"/>
                <a:tab pos="1828800" algn="l"/>
                <a:tab pos="2286000" algn="l"/>
                <a:tab pos="2743200" algn="l"/>
              </a:tabLst>
            </a:pPr>
            <a:r>
              <a:rPr lang="en-US" sz="2000" dirty="0">
                <a:latin typeface="Arial" pitchFamily="34" charset="0"/>
              </a:rPr>
              <a:t>		</a:t>
            </a:r>
            <a:r>
              <a:rPr lang="en-US" sz="2000" dirty="0" err="1">
                <a:solidFill>
                  <a:srgbClr val="0000FF"/>
                </a:solidFill>
                <a:latin typeface="Arial" pitchFamily="34" charset="0"/>
              </a:rPr>
              <a:t>Monitor.Wait</a:t>
            </a:r>
            <a:r>
              <a:rPr lang="en-US" sz="2000" dirty="0">
                <a:solidFill>
                  <a:srgbClr val="0000FF"/>
                </a:solidFill>
                <a:latin typeface="Arial" pitchFamily="34" charset="0"/>
              </a:rPr>
              <a:t>(</a:t>
            </a:r>
            <a:r>
              <a:rPr lang="en-US" sz="2000" dirty="0" err="1">
                <a:solidFill>
                  <a:srgbClr val="0000FF"/>
                </a:solidFill>
                <a:latin typeface="Arial" pitchFamily="34" charset="0"/>
              </a:rPr>
              <a:t>obj</a:t>
            </a:r>
            <a:r>
              <a:rPr lang="en-US" sz="2000" dirty="0">
                <a:solidFill>
                  <a:srgbClr val="0000FF"/>
                </a:solidFill>
                <a:latin typeface="Arial" pitchFamily="34" charset="0"/>
              </a:rPr>
              <a:t>); </a:t>
            </a:r>
          </a:p>
          <a:p>
            <a:pPr marL="342900" indent="-342900">
              <a:tabLst>
                <a:tab pos="914400" algn="l"/>
                <a:tab pos="1371600" algn="l"/>
                <a:tab pos="1828800" algn="l"/>
                <a:tab pos="2286000" algn="l"/>
                <a:tab pos="2743200" algn="l"/>
              </a:tabLst>
            </a:pPr>
            <a:r>
              <a:rPr lang="en-US" sz="2000" dirty="0">
                <a:latin typeface="Arial" pitchFamily="34" charset="0"/>
              </a:rPr>
              <a:t>	writable = true; </a:t>
            </a:r>
          </a:p>
          <a:p>
            <a:pPr marL="342900" indent="-342900">
              <a:tabLst>
                <a:tab pos="914400" algn="l"/>
                <a:tab pos="1371600" algn="l"/>
                <a:tab pos="1828800" algn="l"/>
                <a:tab pos="2286000" algn="l"/>
                <a:tab pos="2743200" algn="l"/>
              </a:tabLst>
            </a:pPr>
            <a:r>
              <a:rPr lang="en-US" sz="2000" dirty="0">
                <a:latin typeface="Arial" pitchFamily="34" charset="0"/>
              </a:rPr>
              <a:t>	} </a:t>
            </a:r>
          </a:p>
          <a:p>
            <a:pPr marL="342900" indent="-342900">
              <a:tabLst>
                <a:tab pos="914400" algn="l"/>
                <a:tab pos="1371600" algn="l"/>
                <a:tab pos="1828800" algn="l"/>
                <a:tab pos="2286000" algn="l"/>
                <a:tab pos="2743200" algn="l"/>
              </a:tabLst>
            </a:pPr>
            <a:r>
              <a:rPr lang="en-US" sz="2000" dirty="0">
                <a:latin typeface="Arial" pitchFamily="34" charset="0"/>
              </a:rPr>
              <a:t>// thread Consumer</a:t>
            </a:r>
          </a:p>
          <a:p>
            <a:pPr marL="342900" indent="-342900">
              <a:tabLst>
                <a:tab pos="914400" algn="l"/>
                <a:tab pos="1371600" algn="l"/>
                <a:tab pos="1828800" algn="l"/>
                <a:tab pos="2286000" algn="l"/>
                <a:tab pos="2743200" algn="l"/>
              </a:tabLst>
            </a:pPr>
            <a:r>
              <a:rPr lang="en-US" sz="2000" dirty="0">
                <a:latin typeface="Arial" pitchFamily="34" charset="0"/>
              </a:rPr>
              <a:t>lock (</a:t>
            </a:r>
            <a:r>
              <a:rPr lang="en-US" sz="2000" dirty="0" err="1">
                <a:latin typeface="Arial" pitchFamily="34" charset="0"/>
              </a:rPr>
              <a:t>obj</a:t>
            </a:r>
            <a:r>
              <a:rPr lang="en-US" sz="2000" dirty="0">
                <a:latin typeface="Arial" pitchFamily="34" charset="0"/>
              </a:rPr>
              <a:t>) { </a:t>
            </a:r>
          </a:p>
          <a:p>
            <a:pPr marL="342900" indent="-342900">
              <a:tabLst>
                <a:tab pos="914400" algn="l"/>
                <a:tab pos="1371600" algn="l"/>
                <a:tab pos="1828800" algn="l"/>
                <a:tab pos="2286000" algn="l"/>
                <a:tab pos="2743200" algn="l"/>
              </a:tabLst>
            </a:pPr>
            <a:r>
              <a:rPr lang="en-US" sz="2000" dirty="0">
                <a:latin typeface="Arial" pitchFamily="34" charset="0"/>
              </a:rPr>
              <a:t>	writable = true; </a:t>
            </a:r>
          </a:p>
          <a:p>
            <a:pPr marL="342900" indent="-342900">
              <a:tabLst>
                <a:tab pos="914400" algn="l"/>
                <a:tab pos="1371600" algn="l"/>
                <a:tab pos="1828800" algn="l"/>
                <a:tab pos="2286000" algn="l"/>
                <a:tab pos="2743200" algn="l"/>
              </a:tabLst>
            </a:pPr>
            <a:r>
              <a:rPr lang="en-US" sz="2000" dirty="0" err="1">
                <a:solidFill>
                  <a:srgbClr val="0000FF"/>
                </a:solidFill>
                <a:latin typeface="Arial" pitchFamily="34" charset="0"/>
              </a:rPr>
              <a:t>Monitor.Pulse</a:t>
            </a:r>
            <a:r>
              <a:rPr lang="en-US" sz="2000" dirty="0">
                <a:solidFill>
                  <a:srgbClr val="0000FF"/>
                </a:solidFill>
                <a:latin typeface="Arial" pitchFamily="34" charset="0"/>
              </a:rPr>
              <a:t>(</a:t>
            </a:r>
            <a:r>
              <a:rPr lang="en-US" sz="2000" dirty="0" err="1">
                <a:solidFill>
                  <a:srgbClr val="0000FF"/>
                </a:solidFill>
                <a:latin typeface="Arial" pitchFamily="34" charset="0"/>
              </a:rPr>
              <a:t>obj</a:t>
            </a:r>
            <a:r>
              <a:rPr lang="en-US" sz="2000" dirty="0">
                <a:solidFill>
                  <a:srgbClr val="0000FF"/>
                </a:solidFill>
                <a:latin typeface="Arial" pitchFamily="34" charset="0"/>
              </a:rPr>
              <a:t>); </a:t>
            </a:r>
          </a:p>
          <a:p>
            <a:pPr marL="342900" indent="-342900">
              <a:tabLst>
                <a:tab pos="914400" algn="l"/>
                <a:tab pos="1371600" algn="l"/>
                <a:tab pos="1828800" algn="l"/>
                <a:tab pos="2286000" algn="l"/>
                <a:tab pos="2743200" algn="l"/>
              </a:tabLst>
            </a:pPr>
            <a:r>
              <a:rPr lang="en-US" sz="2000" dirty="0">
                <a:latin typeface="Arial" pitchFamily="34" charset="0"/>
              </a:rPr>
              <a:t>}</a:t>
            </a:r>
          </a:p>
        </p:txBody>
      </p:sp>
      <p:grpSp>
        <p:nvGrpSpPr>
          <p:cNvPr id="2" name="Group 1">
            <a:extLst>
              <a:ext uri="{FF2B5EF4-FFF2-40B4-BE49-F238E27FC236}">
                <a16:creationId xmlns:a16="http://schemas.microsoft.com/office/drawing/2014/main" id="{CE4BD36D-DF8F-4144-9989-CA517B4494C4}"/>
              </a:ext>
            </a:extLst>
          </p:cNvPr>
          <p:cNvGrpSpPr/>
          <p:nvPr/>
        </p:nvGrpSpPr>
        <p:grpSpPr>
          <a:xfrm>
            <a:off x="4776788" y="3889818"/>
            <a:ext cx="4367212" cy="2379305"/>
            <a:chOff x="204788" y="2514600"/>
            <a:chExt cx="6500812" cy="3541713"/>
          </a:xfrm>
        </p:grpSpPr>
        <p:grpSp>
          <p:nvGrpSpPr>
            <p:cNvPr id="6" name="Group 124">
              <a:extLst>
                <a:ext uri="{FF2B5EF4-FFF2-40B4-BE49-F238E27FC236}">
                  <a16:creationId xmlns:a16="http://schemas.microsoft.com/office/drawing/2014/main" id="{0510C787-69D4-4E88-A9D7-524F4117237E}"/>
                </a:ext>
              </a:extLst>
            </p:cNvPr>
            <p:cNvGrpSpPr>
              <a:grpSpLocks/>
            </p:cNvGrpSpPr>
            <p:nvPr/>
          </p:nvGrpSpPr>
          <p:grpSpPr bwMode="auto">
            <a:xfrm>
              <a:off x="204788" y="2514600"/>
              <a:ext cx="6500812" cy="3541713"/>
              <a:chOff x="693" y="1801"/>
              <a:chExt cx="4095" cy="2231"/>
            </a:xfrm>
          </p:grpSpPr>
          <p:sp>
            <p:nvSpPr>
              <p:cNvPr id="7" name="Oval 89">
                <a:extLst>
                  <a:ext uri="{FF2B5EF4-FFF2-40B4-BE49-F238E27FC236}">
                    <a16:creationId xmlns:a16="http://schemas.microsoft.com/office/drawing/2014/main" id="{142E881E-0AD4-41D9-9F0F-90BB8CF4086C}"/>
                  </a:ext>
                </a:extLst>
              </p:cNvPr>
              <p:cNvSpPr>
                <a:spLocks noChangeArrowheads="1"/>
              </p:cNvSpPr>
              <p:nvPr/>
            </p:nvSpPr>
            <p:spPr bwMode="auto">
              <a:xfrm>
                <a:off x="2332" y="1801"/>
                <a:ext cx="910" cy="243"/>
              </a:xfrm>
              <a:prstGeom prst="ellipse">
                <a:avLst/>
              </a:prstGeom>
              <a:noFill/>
              <a:ln w="12700">
                <a:solidFill>
                  <a:srgbClr val="000000"/>
                </a:solidFill>
                <a:round/>
                <a:headEnd/>
                <a:tailEnd/>
              </a:ln>
            </p:spPr>
            <p:txBody>
              <a:bodyPr/>
              <a:lstStyle/>
              <a:p>
                <a:endParaRPr lang="en-US" sz="1200"/>
              </a:p>
            </p:txBody>
          </p:sp>
          <p:sp>
            <p:nvSpPr>
              <p:cNvPr id="8" name="Rectangle 90">
                <a:extLst>
                  <a:ext uri="{FF2B5EF4-FFF2-40B4-BE49-F238E27FC236}">
                    <a16:creationId xmlns:a16="http://schemas.microsoft.com/office/drawing/2014/main" id="{181C6E8E-B655-4C61-9DD5-6936577BDF95}"/>
                  </a:ext>
                </a:extLst>
              </p:cNvPr>
              <p:cNvSpPr>
                <a:spLocks noChangeArrowheads="1"/>
              </p:cNvSpPr>
              <p:nvPr/>
            </p:nvSpPr>
            <p:spPr bwMode="auto">
              <a:xfrm>
                <a:off x="2592" y="1824"/>
                <a:ext cx="314" cy="116"/>
              </a:xfrm>
              <a:prstGeom prst="rect">
                <a:avLst/>
              </a:prstGeom>
              <a:noFill/>
              <a:ln w="9525">
                <a:noFill/>
                <a:miter lim="800000"/>
                <a:headEnd/>
                <a:tailEnd/>
              </a:ln>
            </p:spPr>
            <p:txBody>
              <a:bodyPr wrap="none" lIns="0" tIns="0" rIns="0" bIns="0">
                <a:spAutoFit/>
              </a:bodyPr>
              <a:lstStyle/>
              <a:p>
                <a:r>
                  <a:rPr lang="en-US" sz="1200" dirty="0">
                    <a:solidFill>
                      <a:srgbClr val="000000"/>
                    </a:solidFill>
                  </a:rPr>
                  <a:t>creation</a:t>
                </a:r>
                <a:endParaRPr lang="en-US" sz="1200" dirty="0"/>
              </a:p>
            </p:txBody>
          </p:sp>
          <p:sp>
            <p:nvSpPr>
              <p:cNvPr id="9" name="Oval 91">
                <a:extLst>
                  <a:ext uri="{FF2B5EF4-FFF2-40B4-BE49-F238E27FC236}">
                    <a16:creationId xmlns:a16="http://schemas.microsoft.com/office/drawing/2014/main" id="{588BD3FC-397A-4869-BEEF-A2697114D0CC}"/>
                  </a:ext>
                </a:extLst>
              </p:cNvPr>
              <p:cNvSpPr>
                <a:spLocks noChangeArrowheads="1"/>
              </p:cNvSpPr>
              <p:nvPr/>
            </p:nvSpPr>
            <p:spPr bwMode="auto">
              <a:xfrm>
                <a:off x="2333" y="2342"/>
                <a:ext cx="909" cy="250"/>
              </a:xfrm>
              <a:prstGeom prst="ellipse">
                <a:avLst/>
              </a:prstGeom>
              <a:noFill/>
              <a:ln w="12700">
                <a:solidFill>
                  <a:srgbClr val="000000"/>
                </a:solidFill>
                <a:round/>
                <a:headEnd/>
                <a:tailEnd/>
              </a:ln>
            </p:spPr>
            <p:txBody>
              <a:bodyPr/>
              <a:lstStyle/>
              <a:p>
                <a:endParaRPr lang="en-US" sz="1200"/>
              </a:p>
            </p:txBody>
          </p:sp>
          <p:sp>
            <p:nvSpPr>
              <p:cNvPr id="10" name="Oval 92">
                <a:extLst>
                  <a:ext uri="{FF2B5EF4-FFF2-40B4-BE49-F238E27FC236}">
                    <a16:creationId xmlns:a16="http://schemas.microsoft.com/office/drawing/2014/main" id="{D5348A3A-839A-495D-9ECB-71CDC171161C}"/>
                  </a:ext>
                </a:extLst>
              </p:cNvPr>
              <p:cNvSpPr>
                <a:spLocks noChangeArrowheads="1"/>
              </p:cNvSpPr>
              <p:nvPr/>
            </p:nvSpPr>
            <p:spPr bwMode="auto">
              <a:xfrm>
                <a:off x="2332" y="3133"/>
                <a:ext cx="910" cy="252"/>
              </a:xfrm>
              <a:prstGeom prst="ellipse">
                <a:avLst/>
              </a:prstGeom>
              <a:noFill/>
              <a:ln w="12700">
                <a:solidFill>
                  <a:srgbClr val="000000"/>
                </a:solidFill>
                <a:round/>
                <a:headEnd/>
                <a:tailEnd/>
              </a:ln>
            </p:spPr>
            <p:txBody>
              <a:bodyPr/>
              <a:lstStyle/>
              <a:p>
                <a:endParaRPr lang="en-US" sz="1200"/>
              </a:p>
            </p:txBody>
          </p:sp>
          <p:sp>
            <p:nvSpPr>
              <p:cNvPr id="11" name="Oval 93">
                <a:extLst>
                  <a:ext uri="{FF2B5EF4-FFF2-40B4-BE49-F238E27FC236}">
                    <a16:creationId xmlns:a16="http://schemas.microsoft.com/office/drawing/2014/main" id="{2CF07E0D-40AA-42AD-960F-0DAB6354E64E}"/>
                  </a:ext>
                </a:extLst>
              </p:cNvPr>
              <p:cNvSpPr>
                <a:spLocks noChangeArrowheads="1"/>
              </p:cNvSpPr>
              <p:nvPr/>
            </p:nvSpPr>
            <p:spPr bwMode="auto">
              <a:xfrm>
                <a:off x="2878" y="3791"/>
                <a:ext cx="878" cy="241"/>
              </a:xfrm>
              <a:prstGeom prst="ellipse">
                <a:avLst/>
              </a:prstGeom>
              <a:noFill/>
              <a:ln w="12700">
                <a:solidFill>
                  <a:srgbClr val="000000"/>
                </a:solidFill>
                <a:round/>
                <a:headEnd/>
                <a:tailEnd/>
              </a:ln>
            </p:spPr>
            <p:txBody>
              <a:bodyPr/>
              <a:lstStyle/>
              <a:p>
                <a:endParaRPr lang="en-US" sz="1200"/>
              </a:p>
            </p:txBody>
          </p:sp>
          <p:sp>
            <p:nvSpPr>
              <p:cNvPr id="12" name="Oval 94">
                <a:extLst>
                  <a:ext uri="{FF2B5EF4-FFF2-40B4-BE49-F238E27FC236}">
                    <a16:creationId xmlns:a16="http://schemas.microsoft.com/office/drawing/2014/main" id="{CF7908D8-B642-40B8-904B-FBF4E00FE8F8}"/>
                  </a:ext>
                </a:extLst>
              </p:cNvPr>
              <p:cNvSpPr>
                <a:spLocks noChangeArrowheads="1"/>
              </p:cNvSpPr>
              <p:nvPr/>
            </p:nvSpPr>
            <p:spPr bwMode="auto">
              <a:xfrm>
                <a:off x="1846" y="3789"/>
                <a:ext cx="879" cy="243"/>
              </a:xfrm>
              <a:prstGeom prst="ellipse">
                <a:avLst/>
              </a:prstGeom>
              <a:noFill/>
              <a:ln w="12700">
                <a:solidFill>
                  <a:srgbClr val="000000"/>
                </a:solidFill>
                <a:round/>
                <a:headEnd/>
                <a:tailEnd/>
              </a:ln>
            </p:spPr>
            <p:txBody>
              <a:bodyPr/>
              <a:lstStyle/>
              <a:p>
                <a:endParaRPr lang="en-US" sz="1200"/>
              </a:p>
            </p:txBody>
          </p:sp>
          <p:sp>
            <p:nvSpPr>
              <p:cNvPr id="13" name="Oval 95">
                <a:extLst>
                  <a:ext uri="{FF2B5EF4-FFF2-40B4-BE49-F238E27FC236}">
                    <a16:creationId xmlns:a16="http://schemas.microsoft.com/office/drawing/2014/main" id="{03B89B4E-67F1-4065-836B-7A69C4CDAC9D}"/>
                  </a:ext>
                </a:extLst>
              </p:cNvPr>
              <p:cNvSpPr>
                <a:spLocks noChangeArrowheads="1"/>
              </p:cNvSpPr>
              <p:nvPr/>
            </p:nvSpPr>
            <p:spPr bwMode="auto">
              <a:xfrm>
                <a:off x="3909" y="3789"/>
                <a:ext cx="879" cy="243"/>
              </a:xfrm>
              <a:prstGeom prst="ellipse">
                <a:avLst/>
              </a:prstGeom>
              <a:noFill/>
              <a:ln w="12700">
                <a:solidFill>
                  <a:srgbClr val="000000"/>
                </a:solidFill>
                <a:round/>
                <a:headEnd/>
                <a:tailEnd/>
              </a:ln>
            </p:spPr>
            <p:txBody>
              <a:bodyPr/>
              <a:lstStyle/>
              <a:p>
                <a:endParaRPr lang="en-US" sz="1200"/>
              </a:p>
            </p:txBody>
          </p:sp>
          <p:sp>
            <p:nvSpPr>
              <p:cNvPr id="14" name="Oval 96">
                <a:extLst>
                  <a:ext uri="{FF2B5EF4-FFF2-40B4-BE49-F238E27FC236}">
                    <a16:creationId xmlns:a16="http://schemas.microsoft.com/office/drawing/2014/main" id="{907872C8-5B2A-400B-AC35-271FDE7BE383}"/>
                  </a:ext>
                </a:extLst>
              </p:cNvPr>
              <p:cNvSpPr>
                <a:spLocks noChangeArrowheads="1"/>
              </p:cNvSpPr>
              <p:nvPr/>
            </p:nvSpPr>
            <p:spPr bwMode="auto">
              <a:xfrm>
                <a:off x="693" y="3789"/>
                <a:ext cx="879" cy="243"/>
              </a:xfrm>
              <a:prstGeom prst="ellipse">
                <a:avLst/>
              </a:prstGeom>
              <a:noFill/>
              <a:ln w="12700">
                <a:solidFill>
                  <a:srgbClr val="000000"/>
                </a:solidFill>
                <a:round/>
                <a:headEnd/>
                <a:tailEnd/>
              </a:ln>
            </p:spPr>
            <p:txBody>
              <a:bodyPr/>
              <a:lstStyle/>
              <a:p>
                <a:endParaRPr lang="en-US" sz="1200"/>
              </a:p>
            </p:txBody>
          </p:sp>
          <p:sp>
            <p:nvSpPr>
              <p:cNvPr id="15" name="Rectangle 97">
                <a:extLst>
                  <a:ext uri="{FF2B5EF4-FFF2-40B4-BE49-F238E27FC236}">
                    <a16:creationId xmlns:a16="http://schemas.microsoft.com/office/drawing/2014/main" id="{5326AA11-332A-420B-92DE-B355B7EFD2F6}"/>
                  </a:ext>
                </a:extLst>
              </p:cNvPr>
              <p:cNvSpPr>
                <a:spLocks noChangeArrowheads="1"/>
              </p:cNvSpPr>
              <p:nvPr/>
            </p:nvSpPr>
            <p:spPr bwMode="auto">
              <a:xfrm>
                <a:off x="2830" y="2085"/>
                <a:ext cx="274" cy="173"/>
              </a:xfrm>
              <a:prstGeom prst="rect">
                <a:avLst/>
              </a:prstGeom>
              <a:noFill/>
              <a:ln w="9525">
                <a:noFill/>
                <a:miter lim="800000"/>
                <a:headEnd/>
                <a:tailEnd/>
              </a:ln>
            </p:spPr>
            <p:txBody>
              <a:bodyPr wrap="none" lIns="0" tIns="0" rIns="0" bIns="0">
                <a:spAutoFit/>
              </a:bodyPr>
              <a:lstStyle/>
              <a:p>
                <a:r>
                  <a:rPr lang="en-US" sz="1200" dirty="0">
                    <a:solidFill>
                      <a:srgbClr val="0066FF"/>
                    </a:solidFill>
                  </a:rPr>
                  <a:t>Start</a:t>
                </a:r>
              </a:p>
            </p:txBody>
          </p:sp>
          <p:sp>
            <p:nvSpPr>
              <p:cNvPr id="16" name="Rectangle 98">
                <a:extLst>
                  <a:ext uri="{FF2B5EF4-FFF2-40B4-BE49-F238E27FC236}">
                    <a16:creationId xmlns:a16="http://schemas.microsoft.com/office/drawing/2014/main" id="{2F9B14BC-8AE8-46C8-8BA2-2A77E1824166}"/>
                  </a:ext>
                </a:extLst>
              </p:cNvPr>
              <p:cNvSpPr>
                <a:spLocks noChangeArrowheads="1"/>
              </p:cNvSpPr>
              <p:nvPr/>
            </p:nvSpPr>
            <p:spPr bwMode="auto">
              <a:xfrm>
                <a:off x="2640" y="2352"/>
                <a:ext cx="216" cy="116"/>
              </a:xfrm>
              <a:prstGeom prst="rect">
                <a:avLst/>
              </a:prstGeom>
              <a:noFill/>
              <a:ln w="9525">
                <a:noFill/>
                <a:miter lim="800000"/>
                <a:headEnd/>
                <a:tailEnd/>
              </a:ln>
            </p:spPr>
            <p:txBody>
              <a:bodyPr wrap="none" lIns="0" tIns="0" rIns="0" bIns="0">
                <a:spAutoFit/>
              </a:bodyPr>
              <a:lstStyle/>
              <a:p>
                <a:r>
                  <a:rPr lang="en-US" sz="1200">
                    <a:solidFill>
                      <a:srgbClr val="000000"/>
                    </a:solidFill>
                  </a:rPr>
                  <a:t>ready</a:t>
                </a:r>
                <a:endParaRPr lang="en-US" sz="1200"/>
              </a:p>
            </p:txBody>
          </p:sp>
          <p:sp>
            <p:nvSpPr>
              <p:cNvPr id="17" name="Rectangle 99">
                <a:extLst>
                  <a:ext uri="{FF2B5EF4-FFF2-40B4-BE49-F238E27FC236}">
                    <a16:creationId xmlns:a16="http://schemas.microsoft.com/office/drawing/2014/main" id="{B60B0DCF-58C7-4C09-B8C1-63C941E99CA8}"/>
                  </a:ext>
                </a:extLst>
              </p:cNvPr>
              <p:cNvSpPr>
                <a:spLocks noChangeArrowheads="1"/>
              </p:cNvSpPr>
              <p:nvPr/>
            </p:nvSpPr>
            <p:spPr bwMode="auto">
              <a:xfrm>
                <a:off x="2592" y="3168"/>
                <a:ext cx="302" cy="116"/>
              </a:xfrm>
              <a:prstGeom prst="rect">
                <a:avLst/>
              </a:prstGeom>
              <a:noFill/>
              <a:ln w="9525">
                <a:noFill/>
                <a:miter lim="800000"/>
                <a:headEnd/>
                <a:tailEnd/>
              </a:ln>
            </p:spPr>
            <p:txBody>
              <a:bodyPr wrap="none" lIns="0" tIns="0" rIns="0" bIns="0">
                <a:spAutoFit/>
              </a:bodyPr>
              <a:lstStyle/>
              <a:p>
                <a:r>
                  <a:rPr lang="en-US" sz="1200">
                    <a:solidFill>
                      <a:srgbClr val="000000"/>
                    </a:solidFill>
                  </a:rPr>
                  <a:t>running</a:t>
                </a:r>
                <a:endParaRPr lang="en-US" sz="1200"/>
              </a:p>
            </p:txBody>
          </p:sp>
          <p:sp>
            <p:nvSpPr>
              <p:cNvPr id="18" name="Rectangle 100">
                <a:extLst>
                  <a:ext uri="{FF2B5EF4-FFF2-40B4-BE49-F238E27FC236}">
                    <a16:creationId xmlns:a16="http://schemas.microsoft.com/office/drawing/2014/main" id="{60DB2DB4-1167-474E-8542-968F96B7677F}"/>
                  </a:ext>
                </a:extLst>
              </p:cNvPr>
              <p:cNvSpPr>
                <a:spLocks noChangeArrowheads="1"/>
              </p:cNvSpPr>
              <p:nvPr/>
            </p:nvSpPr>
            <p:spPr bwMode="auto">
              <a:xfrm>
                <a:off x="912" y="3826"/>
                <a:ext cx="292" cy="116"/>
              </a:xfrm>
              <a:prstGeom prst="rect">
                <a:avLst/>
              </a:prstGeom>
              <a:noFill/>
              <a:ln w="9525">
                <a:noFill/>
                <a:miter lim="800000"/>
                <a:headEnd/>
                <a:tailEnd/>
              </a:ln>
            </p:spPr>
            <p:txBody>
              <a:bodyPr wrap="none" lIns="0" tIns="0" rIns="0" bIns="0">
                <a:spAutoFit/>
              </a:bodyPr>
              <a:lstStyle/>
              <a:p>
                <a:r>
                  <a:rPr lang="en-US" sz="1200">
                    <a:solidFill>
                      <a:srgbClr val="000000"/>
                    </a:solidFill>
                  </a:rPr>
                  <a:t>waiting</a:t>
                </a:r>
                <a:endParaRPr lang="en-US" sz="1200"/>
              </a:p>
            </p:txBody>
          </p:sp>
          <p:sp>
            <p:nvSpPr>
              <p:cNvPr id="19" name="Rectangle 101">
                <a:extLst>
                  <a:ext uri="{FF2B5EF4-FFF2-40B4-BE49-F238E27FC236}">
                    <a16:creationId xmlns:a16="http://schemas.microsoft.com/office/drawing/2014/main" id="{05E8D4E2-0E21-4B3B-821E-B3B518C4E8D8}"/>
                  </a:ext>
                </a:extLst>
              </p:cNvPr>
              <p:cNvSpPr>
                <a:spLocks noChangeArrowheads="1"/>
              </p:cNvSpPr>
              <p:nvPr/>
            </p:nvSpPr>
            <p:spPr bwMode="auto">
              <a:xfrm>
                <a:off x="2064" y="3811"/>
                <a:ext cx="324" cy="116"/>
              </a:xfrm>
              <a:prstGeom prst="rect">
                <a:avLst/>
              </a:prstGeom>
              <a:noFill/>
              <a:ln w="9525">
                <a:noFill/>
                <a:miter lim="800000"/>
                <a:headEnd/>
                <a:tailEnd/>
              </a:ln>
            </p:spPr>
            <p:txBody>
              <a:bodyPr wrap="none" lIns="0" tIns="0" rIns="0" bIns="0">
                <a:spAutoFit/>
              </a:bodyPr>
              <a:lstStyle/>
              <a:p>
                <a:r>
                  <a:rPr lang="en-US" sz="1200">
                    <a:solidFill>
                      <a:srgbClr val="000000"/>
                    </a:solidFill>
                  </a:rPr>
                  <a:t>sleeping</a:t>
                </a:r>
                <a:endParaRPr lang="en-US" sz="1200"/>
              </a:p>
            </p:txBody>
          </p:sp>
          <p:sp>
            <p:nvSpPr>
              <p:cNvPr id="20" name="Rectangle 102">
                <a:extLst>
                  <a:ext uri="{FF2B5EF4-FFF2-40B4-BE49-F238E27FC236}">
                    <a16:creationId xmlns:a16="http://schemas.microsoft.com/office/drawing/2014/main" id="{7AABC6C8-4087-4185-AC6B-61CC10614B1E}"/>
                  </a:ext>
                </a:extLst>
              </p:cNvPr>
              <p:cNvSpPr>
                <a:spLocks noChangeArrowheads="1"/>
              </p:cNvSpPr>
              <p:nvPr/>
            </p:nvSpPr>
            <p:spPr bwMode="auto">
              <a:xfrm>
                <a:off x="4152" y="3826"/>
                <a:ext cx="308" cy="116"/>
              </a:xfrm>
              <a:prstGeom prst="rect">
                <a:avLst/>
              </a:prstGeom>
              <a:noFill/>
              <a:ln w="9525">
                <a:noFill/>
                <a:miter lim="800000"/>
                <a:headEnd/>
                <a:tailEnd/>
              </a:ln>
            </p:spPr>
            <p:txBody>
              <a:bodyPr wrap="none" lIns="0" tIns="0" rIns="0" bIns="0">
                <a:spAutoFit/>
              </a:bodyPr>
              <a:lstStyle/>
              <a:p>
                <a:r>
                  <a:rPr lang="en-US" sz="1200">
                    <a:solidFill>
                      <a:srgbClr val="000000"/>
                    </a:solidFill>
                  </a:rPr>
                  <a:t>blocked</a:t>
                </a:r>
                <a:endParaRPr lang="en-US" sz="1200"/>
              </a:p>
            </p:txBody>
          </p:sp>
          <p:sp>
            <p:nvSpPr>
              <p:cNvPr id="21" name="Rectangle 103">
                <a:extLst>
                  <a:ext uri="{FF2B5EF4-FFF2-40B4-BE49-F238E27FC236}">
                    <a16:creationId xmlns:a16="http://schemas.microsoft.com/office/drawing/2014/main" id="{131A7C80-6899-435F-9FE8-384A42CFEDAF}"/>
                  </a:ext>
                </a:extLst>
              </p:cNvPr>
              <p:cNvSpPr>
                <a:spLocks noChangeArrowheads="1"/>
              </p:cNvSpPr>
              <p:nvPr/>
            </p:nvSpPr>
            <p:spPr bwMode="auto">
              <a:xfrm>
                <a:off x="3024" y="3826"/>
                <a:ext cx="417" cy="116"/>
              </a:xfrm>
              <a:prstGeom prst="rect">
                <a:avLst/>
              </a:prstGeom>
              <a:noFill/>
              <a:ln w="9525">
                <a:noFill/>
                <a:miter lim="800000"/>
                <a:headEnd/>
                <a:tailEnd/>
              </a:ln>
            </p:spPr>
            <p:txBody>
              <a:bodyPr wrap="none" lIns="0" tIns="0" rIns="0" bIns="0">
                <a:spAutoFit/>
              </a:bodyPr>
              <a:lstStyle/>
              <a:p>
                <a:r>
                  <a:rPr lang="en-US" sz="1200">
                    <a:solidFill>
                      <a:srgbClr val="000000"/>
                    </a:solidFill>
                  </a:rPr>
                  <a:t>terminated</a:t>
                </a:r>
                <a:endParaRPr lang="en-US" sz="1200"/>
              </a:p>
            </p:txBody>
          </p:sp>
          <p:sp>
            <p:nvSpPr>
              <p:cNvPr id="22" name="Rectangle 104">
                <a:extLst>
                  <a:ext uri="{FF2B5EF4-FFF2-40B4-BE49-F238E27FC236}">
                    <a16:creationId xmlns:a16="http://schemas.microsoft.com/office/drawing/2014/main" id="{777D4AB3-AF15-43F1-82A5-563D761F099E}"/>
                  </a:ext>
                </a:extLst>
              </p:cNvPr>
              <p:cNvSpPr>
                <a:spLocks noChangeArrowheads="1"/>
              </p:cNvSpPr>
              <p:nvPr/>
            </p:nvSpPr>
            <p:spPr bwMode="auto">
              <a:xfrm>
                <a:off x="1200" y="2212"/>
                <a:ext cx="322" cy="349"/>
              </a:xfrm>
              <a:prstGeom prst="rect">
                <a:avLst/>
              </a:prstGeom>
              <a:noFill/>
              <a:ln w="9525">
                <a:noFill/>
                <a:miter lim="800000"/>
                <a:headEnd/>
                <a:tailEnd/>
              </a:ln>
            </p:spPr>
            <p:txBody>
              <a:bodyPr wrap="none" lIns="0" tIns="0" rIns="0" bIns="0">
                <a:spAutoFit/>
              </a:bodyPr>
              <a:lstStyle/>
              <a:p>
                <a:r>
                  <a:rPr lang="en-US" sz="1200">
                    <a:solidFill>
                      <a:srgbClr val="000000"/>
                    </a:solidFill>
                  </a:rPr>
                  <a:t>sleep </a:t>
                </a:r>
              </a:p>
              <a:p>
                <a:r>
                  <a:rPr lang="en-US" sz="1200">
                    <a:solidFill>
                      <a:srgbClr val="000000"/>
                    </a:solidFill>
                  </a:rPr>
                  <a:t>interval </a:t>
                </a:r>
              </a:p>
              <a:p>
                <a:r>
                  <a:rPr lang="en-US" sz="1200">
                    <a:solidFill>
                      <a:srgbClr val="000000"/>
                    </a:solidFill>
                  </a:rPr>
                  <a:t>expires</a:t>
                </a:r>
                <a:endParaRPr lang="en-US" sz="1200"/>
              </a:p>
            </p:txBody>
          </p:sp>
          <p:sp>
            <p:nvSpPr>
              <p:cNvPr id="23" name="Rectangle 105">
                <a:extLst>
                  <a:ext uri="{FF2B5EF4-FFF2-40B4-BE49-F238E27FC236}">
                    <a16:creationId xmlns:a16="http://schemas.microsoft.com/office/drawing/2014/main" id="{1FE63629-90EA-4AC1-BD14-3A7BADFE0270}"/>
                  </a:ext>
                </a:extLst>
              </p:cNvPr>
              <p:cNvSpPr>
                <a:spLocks noChangeArrowheads="1"/>
              </p:cNvSpPr>
              <p:nvPr/>
            </p:nvSpPr>
            <p:spPr bwMode="auto">
              <a:xfrm>
                <a:off x="996" y="3216"/>
                <a:ext cx="313" cy="173"/>
              </a:xfrm>
              <a:prstGeom prst="rect">
                <a:avLst/>
              </a:prstGeom>
              <a:noFill/>
              <a:ln w="9525">
                <a:noFill/>
                <a:miter lim="800000"/>
                <a:headEnd/>
                <a:tailEnd/>
              </a:ln>
            </p:spPr>
            <p:txBody>
              <a:bodyPr wrap="none" lIns="0" tIns="0" rIns="0" bIns="0">
                <a:spAutoFit/>
              </a:bodyPr>
              <a:lstStyle/>
              <a:p>
                <a:r>
                  <a:rPr lang="en-US" sz="1200" dirty="0">
                    <a:solidFill>
                      <a:srgbClr val="0066FF"/>
                    </a:solidFill>
                  </a:rPr>
                  <a:t>Pulse</a:t>
                </a:r>
              </a:p>
            </p:txBody>
          </p:sp>
          <p:sp>
            <p:nvSpPr>
              <p:cNvPr id="24" name="Rectangle 106">
                <a:extLst>
                  <a:ext uri="{FF2B5EF4-FFF2-40B4-BE49-F238E27FC236}">
                    <a16:creationId xmlns:a16="http://schemas.microsoft.com/office/drawing/2014/main" id="{7A22FD2F-0535-4A08-BC08-163B9DDE56A4}"/>
                  </a:ext>
                </a:extLst>
              </p:cNvPr>
              <p:cNvSpPr>
                <a:spLocks noChangeArrowheads="1"/>
              </p:cNvSpPr>
              <p:nvPr/>
            </p:nvSpPr>
            <p:spPr bwMode="auto">
              <a:xfrm>
                <a:off x="3909" y="2940"/>
                <a:ext cx="405" cy="116"/>
              </a:xfrm>
              <a:prstGeom prst="rect">
                <a:avLst/>
              </a:prstGeom>
              <a:noFill/>
              <a:ln w="9525">
                <a:noFill/>
                <a:miter lim="800000"/>
                <a:headEnd/>
                <a:tailEnd/>
              </a:ln>
            </p:spPr>
            <p:txBody>
              <a:bodyPr wrap="none" lIns="0" tIns="0" rIns="0" bIns="0">
                <a:spAutoFit/>
              </a:bodyPr>
              <a:lstStyle/>
              <a:p>
                <a:r>
                  <a:rPr lang="en-US" sz="1200" dirty="0">
                    <a:solidFill>
                      <a:srgbClr val="000000"/>
                    </a:solidFill>
                  </a:rPr>
                  <a:t>unblocked</a:t>
                </a:r>
                <a:endParaRPr lang="en-US" sz="1200" dirty="0"/>
              </a:p>
            </p:txBody>
          </p:sp>
          <p:sp>
            <p:nvSpPr>
              <p:cNvPr id="25" name="Rectangle 107">
                <a:extLst>
                  <a:ext uri="{FF2B5EF4-FFF2-40B4-BE49-F238E27FC236}">
                    <a16:creationId xmlns:a16="http://schemas.microsoft.com/office/drawing/2014/main" id="{029E6A0D-ABD9-491F-9B57-C12ABB4FFDDE}"/>
                  </a:ext>
                </a:extLst>
              </p:cNvPr>
              <p:cNvSpPr>
                <a:spLocks noChangeArrowheads="1"/>
              </p:cNvSpPr>
              <p:nvPr/>
            </p:nvSpPr>
            <p:spPr bwMode="auto">
              <a:xfrm>
                <a:off x="1935" y="3183"/>
                <a:ext cx="271" cy="173"/>
              </a:xfrm>
              <a:prstGeom prst="rect">
                <a:avLst/>
              </a:prstGeom>
              <a:noFill/>
              <a:ln w="9525">
                <a:noFill/>
                <a:miter lim="800000"/>
                <a:headEnd/>
                <a:tailEnd/>
              </a:ln>
            </p:spPr>
            <p:txBody>
              <a:bodyPr wrap="none" lIns="0" tIns="0" rIns="0" bIns="0">
                <a:spAutoFit/>
              </a:bodyPr>
              <a:lstStyle/>
              <a:p>
                <a:r>
                  <a:rPr lang="en-US" sz="1200" dirty="0">
                    <a:solidFill>
                      <a:srgbClr val="0066FF"/>
                    </a:solidFill>
                  </a:rPr>
                  <a:t>Wait</a:t>
                </a:r>
              </a:p>
            </p:txBody>
          </p:sp>
          <p:sp>
            <p:nvSpPr>
              <p:cNvPr id="26" name="Rectangle 109">
                <a:extLst>
                  <a:ext uri="{FF2B5EF4-FFF2-40B4-BE49-F238E27FC236}">
                    <a16:creationId xmlns:a16="http://schemas.microsoft.com/office/drawing/2014/main" id="{D2AF86B3-EB2B-4177-9BAC-41C1C2D258BD}"/>
                  </a:ext>
                </a:extLst>
              </p:cNvPr>
              <p:cNvSpPr>
                <a:spLocks noChangeArrowheads="1"/>
              </p:cNvSpPr>
              <p:nvPr/>
            </p:nvSpPr>
            <p:spPr bwMode="auto">
              <a:xfrm>
                <a:off x="2028" y="3523"/>
                <a:ext cx="322" cy="173"/>
              </a:xfrm>
              <a:prstGeom prst="rect">
                <a:avLst/>
              </a:prstGeom>
              <a:noFill/>
              <a:ln w="9525">
                <a:noFill/>
                <a:miter lim="800000"/>
                <a:headEnd/>
                <a:tailEnd/>
              </a:ln>
            </p:spPr>
            <p:txBody>
              <a:bodyPr wrap="none" lIns="0" tIns="0" rIns="0" bIns="0">
                <a:spAutoFit/>
              </a:bodyPr>
              <a:lstStyle/>
              <a:p>
                <a:r>
                  <a:rPr lang="en-US" sz="1200" dirty="0">
                    <a:solidFill>
                      <a:srgbClr val="0066FF"/>
                    </a:solidFill>
                  </a:rPr>
                  <a:t>Sleep</a:t>
                </a:r>
              </a:p>
            </p:txBody>
          </p:sp>
          <p:sp>
            <p:nvSpPr>
              <p:cNvPr id="27" name="Rectangle 110">
                <a:extLst>
                  <a:ext uri="{FF2B5EF4-FFF2-40B4-BE49-F238E27FC236}">
                    <a16:creationId xmlns:a16="http://schemas.microsoft.com/office/drawing/2014/main" id="{118B55B6-91C7-4E63-A0DB-780946124F32}"/>
                  </a:ext>
                </a:extLst>
              </p:cNvPr>
              <p:cNvSpPr>
                <a:spLocks noChangeArrowheads="1"/>
              </p:cNvSpPr>
              <p:nvPr/>
            </p:nvSpPr>
            <p:spPr bwMode="auto">
              <a:xfrm>
                <a:off x="3472" y="3219"/>
                <a:ext cx="216" cy="116"/>
              </a:xfrm>
              <a:prstGeom prst="rect">
                <a:avLst/>
              </a:prstGeom>
              <a:noFill/>
              <a:ln w="9525">
                <a:noFill/>
                <a:miter lim="800000"/>
                <a:headEnd/>
                <a:tailEnd/>
              </a:ln>
            </p:spPr>
            <p:txBody>
              <a:bodyPr wrap="none" lIns="0" tIns="0" rIns="0" bIns="0">
                <a:spAutoFit/>
              </a:bodyPr>
              <a:lstStyle/>
              <a:p>
                <a:r>
                  <a:rPr lang="en-US" sz="1200">
                    <a:solidFill>
                      <a:srgbClr val="000000"/>
                    </a:solidFill>
                  </a:rPr>
                  <a:t>block</a:t>
                </a:r>
                <a:endParaRPr lang="en-US" sz="1200"/>
              </a:p>
            </p:txBody>
          </p:sp>
          <p:cxnSp>
            <p:nvCxnSpPr>
              <p:cNvPr id="28" name="AutoShape 111">
                <a:extLst>
                  <a:ext uri="{FF2B5EF4-FFF2-40B4-BE49-F238E27FC236}">
                    <a16:creationId xmlns:a16="http://schemas.microsoft.com/office/drawing/2014/main" id="{20C02F95-98A7-4771-9CBE-1C46ECF228C0}"/>
                  </a:ext>
                </a:extLst>
              </p:cNvPr>
              <p:cNvCxnSpPr>
                <a:cxnSpLocks noChangeShapeType="1"/>
                <a:stCxn id="7" idx="4"/>
                <a:endCxn id="9" idx="0"/>
              </p:cNvCxnSpPr>
              <p:nvPr/>
            </p:nvCxnSpPr>
            <p:spPr bwMode="auto">
              <a:xfrm>
                <a:off x="2787" y="2044"/>
                <a:ext cx="1" cy="298"/>
              </a:xfrm>
              <a:prstGeom prst="straightConnector1">
                <a:avLst/>
              </a:prstGeom>
              <a:noFill/>
              <a:ln w="9525">
                <a:solidFill>
                  <a:schemeClr val="tx1"/>
                </a:solidFill>
                <a:round/>
                <a:headEnd/>
                <a:tailEnd type="triangle" w="med" len="med"/>
              </a:ln>
            </p:spPr>
          </p:cxnSp>
          <p:cxnSp>
            <p:nvCxnSpPr>
              <p:cNvPr id="29" name="AutoShape 112">
                <a:extLst>
                  <a:ext uri="{FF2B5EF4-FFF2-40B4-BE49-F238E27FC236}">
                    <a16:creationId xmlns:a16="http://schemas.microsoft.com/office/drawing/2014/main" id="{0EAE88F6-8B20-4525-985C-3E3D4EAE5F22}"/>
                  </a:ext>
                </a:extLst>
              </p:cNvPr>
              <p:cNvCxnSpPr>
                <a:cxnSpLocks noChangeShapeType="1"/>
                <a:stCxn id="10" idx="1"/>
                <a:endCxn id="9" idx="3"/>
              </p:cNvCxnSpPr>
              <p:nvPr/>
            </p:nvCxnSpPr>
            <p:spPr bwMode="auto">
              <a:xfrm flipV="1">
                <a:off x="2464" y="2556"/>
                <a:ext cx="2" cy="614"/>
              </a:xfrm>
              <a:prstGeom prst="straightConnector1">
                <a:avLst/>
              </a:prstGeom>
              <a:noFill/>
              <a:ln w="9525">
                <a:solidFill>
                  <a:schemeClr val="tx1"/>
                </a:solidFill>
                <a:round/>
                <a:headEnd/>
                <a:tailEnd type="triangle" w="med" len="med"/>
              </a:ln>
            </p:spPr>
          </p:cxnSp>
          <p:cxnSp>
            <p:nvCxnSpPr>
              <p:cNvPr id="30" name="AutoShape 113">
                <a:extLst>
                  <a:ext uri="{FF2B5EF4-FFF2-40B4-BE49-F238E27FC236}">
                    <a16:creationId xmlns:a16="http://schemas.microsoft.com/office/drawing/2014/main" id="{5D2B3732-65D0-4A44-B88E-3CBB124F64D8}"/>
                  </a:ext>
                </a:extLst>
              </p:cNvPr>
              <p:cNvCxnSpPr>
                <a:cxnSpLocks noChangeShapeType="1"/>
                <a:stCxn id="9" idx="5"/>
                <a:endCxn id="10" idx="7"/>
              </p:cNvCxnSpPr>
              <p:nvPr/>
            </p:nvCxnSpPr>
            <p:spPr bwMode="auto">
              <a:xfrm>
                <a:off x="3109" y="2556"/>
                <a:ext cx="0" cy="614"/>
              </a:xfrm>
              <a:prstGeom prst="straightConnector1">
                <a:avLst/>
              </a:prstGeom>
              <a:noFill/>
              <a:ln w="9525">
                <a:solidFill>
                  <a:schemeClr val="tx1"/>
                </a:solidFill>
                <a:round/>
                <a:headEnd/>
                <a:tailEnd type="triangle" w="med" len="med"/>
              </a:ln>
            </p:spPr>
          </p:cxnSp>
          <p:cxnSp>
            <p:nvCxnSpPr>
              <p:cNvPr id="31" name="AutoShape 114">
                <a:extLst>
                  <a:ext uri="{FF2B5EF4-FFF2-40B4-BE49-F238E27FC236}">
                    <a16:creationId xmlns:a16="http://schemas.microsoft.com/office/drawing/2014/main" id="{7C9ED98A-4402-4D1E-885E-A249216F42BD}"/>
                  </a:ext>
                </a:extLst>
              </p:cNvPr>
              <p:cNvCxnSpPr>
                <a:cxnSpLocks noChangeShapeType="1"/>
                <a:stCxn id="10" idx="3"/>
                <a:endCxn id="12" idx="0"/>
              </p:cNvCxnSpPr>
              <p:nvPr/>
            </p:nvCxnSpPr>
            <p:spPr bwMode="auto">
              <a:xfrm flipH="1">
                <a:off x="2286" y="3348"/>
                <a:ext cx="178" cy="441"/>
              </a:xfrm>
              <a:prstGeom prst="straightConnector1">
                <a:avLst/>
              </a:prstGeom>
              <a:noFill/>
              <a:ln w="9525">
                <a:solidFill>
                  <a:schemeClr val="tx1"/>
                </a:solidFill>
                <a:round/>
                <a:headEnd/>
                <a:tailEnd type="triangle" w="med" len="med"/>
              </a:ln>
            </p:spPr>
          </p:cxnSp>
          <p:cxnSp>
            <p:nvCxnSpPr>
              <p:cNvPr id="32" name="AutoShape 115">
                <a:extLst>
                  <a:ext uri="{FF2B5EF4-FFF2-40B4-BE49-F238E27FC236}">
                    <a16:creationId xmlns:a16="http://schemas.microsoft.com/office/drawing/2014/main" id="{95C6BDC0-39C0-4228-9724-56DBBF4DD85F}"/>
                  </a:ext>
                </a:extLst>
              </p:cNvPr>
              <p:cNvCxnSpPr>
                <a:cxnSpLocks noChangeShapeType="1"/>
                <a:stCxn id="10" idx="2"/>
                <a:endCxn id="14" idx="0"/>
              </p:cNvCxnSpPr>
              <p:nvPr/>
            </p:nvCxnSpPr>
            <p:spPr bwMode="auto">
              <a:xfrm flipH="1">
                <a:off x="1133" y="3260"/>
                <a:ext cx="1199" cy="529"/>
              </a:xfrm>
              <a:prstGeom prst="straightConnector1">
                <a:avLst/>
              </a:prstGeom>
              <a:noFill/>
              <a:ln w="9525">
                <a:solidFill>
                  <a:schemeClr val="tx1"/>
                </a:solidFill>
                <a:round/>
                <a:headEnd/>
                <a:tailEnd type="triangle" w="med" len="med"/>
              </a:ln>
            </p:spPr>
          </p:cxnSp>
          <p:cxnSp>
            <p:nvCxnSpPr>
              <p:cNvPr id="33" name="AutoShape 116">
                <a:extLst>
                  <a:ext uri="{FF2B5EF4-FFF2-40B4-BE49-F238E27FC236}">
                    <a16:creationId xmlns:a16="http://schemas.microsoft.com/office/drawing/2014/main" id="{924BAD32-6100-4BD8-9E73-C3FBF93E0149}"/>
                  </a:ext>
                </a:extLst>
              </p:cNvPr>
              <p:cNvCxnSpPr>
                <a:cxnSpLocks noChangeShapeType="1"/>
                <a:stCxn id="10" idx="5"/>
                <a:endCxn id="11" idx="0"/>
              </p:cNvCxnSpPr>
              <p:nvPr/>
            </p:nvCxnSpPr>
            <p:spPr bwMode="auto">
              <a:xfrm>
                <a:off x="3109" y="3348"/>
                <a:ext cx="209" cy="443"/>
              </a:xfrm>
              <a:prstGeom prst="straightConnector1">
                <a:avLst/>
              </a:prstGeom>
              <a:noFill/>
              <a:ln w="9525">
                <a:solidFill>
                  <a:schemeClr val="tx1"/>
                </a:solidFill>
                <a:round/>
                <a:headEnd/>
                <a:tailEnd type="triangle" w="med" len="med"/>
              </a:ln>
            </p:spPr>
          </p:cxnSp>
          <p:cxnSp>
            <p:nvCxnSpPr>
              <p:cNvPr id="34" name="AutoShape 117">
                <a:extLst>
                  <a:ext uri="{FF2B5EF4-FFF2-40B4-BE49-F238E27FC236}">
                    <a16:creationId xmlns:a16="http://schemas.microsoft.com/office/drawing/2014/main" id="{ECC40927-F42B-4433-A2FE-D501B880818C}"/>
                  </a:ext>
                </a:extLst>
              </p:cNvPr>
              <p:cNvCxnSpPr>
                <a:cxnSpLocks noChangeShapeType="1"/>
                <a:stCxn id="10" idx="6"/>
                <a:endCxn id="13" idx="0"/>
              </p:cNvCxnSpPr>
              <p:nvPr/>
            </p:nvCxnSpPr>
            <p:spPr bwMode="auto">
              <a:xfrm>
                <a:off x="3242" y="3260"/>
                <a:ext cx="1107" cy="529"/>
              </a:xfrm>
              <a:prstGeom prst="straightConnector1">
                <a:avLst/>
              </a:prstGeom>
              <a:noFill/>
              <a:ln w="9525">
                <a:solidFill>
                  <a:schemeClr val="tx1"/>
                </a:solidFill>
                <a:round/>
                <a:headEnd/>
                <a:tailEnd type="triangle" w="med" len="med"/>
              </a:ln>
            </p:spPr>
          </p:cxnSp>
          <p:cxnSp>
            <p:nvCxnSpPr>
              <p:cNvPr id="35" name="AutoShape 118">
                <a:extLst>
                  <a:ext uri="{FF2B5EF4-FFF2-40B4-BE49-F238E27FC236}">
                    <a16:creationId xmlns:a16="http://schemas.microsoft.com/office/drawing/2014/main" id="{ED38E69A-3264-49C1-A7D5-26FDAEBD6C40}"/>
                  </a:ext>
                </a:extLst>
              </p:cNvPr>
              <p:cNvCxnSpPr>
                <a:cxnSpLocks noChangeShapeType="1"/>
                <a:stCxn id="13" idx="7"/>
                <a:endCxn id="9" idx="6"/>
              </p:cNvCxnSpPr>
              <p:nvPr/>
            </p:nvCxnSpPr>
            <p:spPr bwMode="auto">
              <a:xfrm flipH="1" flipV="1">
                <a:off x="3242" y="2467"/>
                <a:ext cx="1417" cy="1358"/>
              </a:xfrm>
              <a:prstGeom prst="straightConnector1">
                <a:avLst/>
              </a:prstGeom>
              <a:noFill/>
              <a:ln w="9525">
                <a:solidFill>
                  <a:schemeClr val="tx1"/>
                </a:solidFill>
                <a:round/>
                <a:headEnd/>
                <a:tailEnd type="triangle" w="med" len="med"/>
              </a:ln>
            </p:spPr>
          </p:cxnSp>
          <p:cxnSp>
            <p:nvCxnSpPr>
              <p:cNvPr id="36" name="AutoShape 119">
                <a:extLst>
                  <a:ext uri="{FF2B5EF4-FFF2-40B4-BE49-F238E27FC236}">
                    <a16:creationId xmlns:a16="http://schemas.microsoft.com/office/drawing/2014/main" id="{43A6C979-ADAF-445B-8ACA-7965AB317549}"/>
                  </a:ext>
                </a:extLst>
              </p:cNvPr>
              <p:cNvCxnSpPr>
                <a:cxnSpLocks noChangeShapeType="1"/>
                <a:stCxn id="14" idx="1"/>
                <a:endCxn id="9" idx="2"/>
              </p:cNvCxnSpPr>
              <p:nvPr/>
            </p:nvCxnSpPr>
            <p:spPr bwMode="auto">
              <a:xfrm flipV="1">
                <a:off x="822" y="2467"/>
                <a:ext cx="1511" cy="1358"/>
              </a:xfrm>
              <a:prstGeom prst="straightConnector1">
                <a:avLst/>
              </a:prstGeom>
              <a:noFill/>
              <a:ln w="9525">
                <a:solidFill>
                  <a:schemeClr val="tx1"/>
                </a:solidFill>
                <a:round/>
                <a:headEnd/>
                <a:tailEnd type="triangle" w="med" len="med"/>
              </a:ln>
            </p:spPr>
          </p:cxnSp>
          <p:cxnSp>
            <p:nvCxnSpPr>
              <p:cNvPr id="37" name="AutoShape 120">
                <a:extLst>
                  <a:ext uri="{FF2B5EF4-FFF2-40B4-BE49-F238E27FC236}">
                    <a16:creationId xmlns:a16="http://schemas.microsoft.com/office/drawing/2014/main" id="{85687A2C-943F-47E6-A099-F59AE0911048}"/>
                  </a:ext>
                </a:extLst>
              </p:cNvPr>
              <p:cNvCxnSpPr>
                <a:cxnSpLocks noChangeShapeType="1"/>
                <a:stCxn id="12" idx="2"/>
                <a:endCxn id="9" idx="1"/>
              </p:cNvCxnSpPr>
              <p:nvPr/>
            </p:nvCxnSpPr>
            <p:spPr bwMode="auto">
              <a:xfrm rot="10800000" flipH="1">
                <a:off x="1846" y="2379"/>
                <a:ext cx="620" cy="1532"/>
              </a:xfrm>
              <a:prstGeom prst="bentConnector4">
                <a:avLst>
                  <a:gd name="adj1" fmla="val -29389"/>
                  <a:gd name="adj2" fmla="val 114273"/>
                </a:avLst>
              </a:prstGeom>
              <a:noFill/>
              <a:ln w="9525">
                <a:solidFill>
                  <a:schemeClr val="tx1"/>
                </a:solidFill>
                <a:miter lim="800000"/>
                <a:headEnd/>
                <a:tailEnd type="triangle" w="med" len="med"/>
              </a:ln>
            </p:spPr>
          </p:cxnSp>
          <p:sp>
            <p:nvSpPr>
              <p:cNvPr id="38" name="Rectangle 121">
                <a:extLst>
                  <a:ext uri="{FF2B5EF4-FFF2-40B4-BE49-F238E27FC236}">
                    <a16:creationId xmlns:a16="http://schemas.microsoft.com/office/drawing/2014/main" id="{10B802A8-CA85-4591-A74D-C0E9F53322CE}"/>
                  </a:ext>
                </a:extLst>
              </p:cNvPr>
              <p:cNvSpPr>
                <a:spLocks noChangeArrowheads="1"/>
              </p:cNvSpPr>
              <p:nvPr/>
            </p:nvSpPr>
            <p:spPr bwMode="auto">
              <a:xfrm>
                <a:off x="2197" y="2688"/>
                <a:ext cx="340" cy="233"/>
              </a:xfrm>
              <a:prstGeom prst="rect">
                <a:avLst/>
              </a:prstGeom>
              <a:solidFill>
                <a:schemeClr val="bg1"/>
              </a:solidFill>
              <a:ln w="9525">
                <a:noFill/>
                <a:miter lim="800000"/>
                <a:headEnd/>
                <a:tailEnd/>
              </a:ln>
            </p:spPr>
            <p:txBody>
              <a:bodyPr wrap="none" lIns="0" tIns="0" rIns="0" bIns="0">
                <a:spAutoFit/>
              </a:bodyPr>
              <a:lstStyle/>
              <a:p>
                <a:r>
                  <a:rPr lang="en-US" sz="1200">
                    <a:solidFill>
                      <a:srgbClr val="000000"/>
                    </a:solidFill>
                  </a:rPr>
                  <a:t>quantum</a:t>
                </a:r>
              </a:p>
              <a:p>
                <a:r>
                  <a:rPr lang="en-US" sz="1200">
                    <a:solidFill>
                      <a:srgbClr val="000000"/>
                    </a:solidFill>
                  </a:rPr>
                  <a:t>expires</a:t>
                </a:r>
              </a:p>
            </p:txBody>
          </p:sp>
          <p:sp>
            <p:nvSpPr>
              <p:cNvPr id="39" name="Rectangle 122">
                <a:extLst>
                  <a:ext uri="{FF2B5EF4-FFF2-40B4-BE49-F238E27FC236}">
                    <a16:creationId xmlns:a16="http://schemas.microsoft.com/office/drawing/2014/main" id="{EA5F3366-9111-4EFB-A1B0-03B5E5FE7211}"/>
                  </a:ext>
                </a:extLst>
              </p:cNvPr>
              <p:cNvSpPr>
                <a:spLocks noChangeArrowheads="1"/>
              </p:cNvSpPr>
              <p:nvPr/>
            </p:nvSpPr>
            <p:spPr bwMode="auto">
              <a:xfrm>
                <a:off x="2897" y="2758"/>
                <a:ext cx="324" cy="116"/>
              </a:xfrm>
              <a:prstGeom prst="rect">
                <a:avLst/>
              </a:prstGeom>
              <a:solidFill>
                <a:schemeClr val="bg1"/>
              </a:solidFill>
              <a:ln w="9525">
                <a:noFill/>
                <a:miter lim="800000"/>
                <a:headEnd/>
                <a:tailEnd/>
              </a:ln>
            </p:spPr>
            <p:txBody>
              <a:bodyPr wrap="none" lIns="0" tIns="0" rIns="0" bIns="0">
                <a:spAutoFit/>
              </a:bodyPr>
              <a:lstStyle/>
              <a:p>
                <a:r>
                  <a:rPr lang="en-US" sz="1200">
                    <a:solidFill>
                      <a:srgbClr val="000000"/>
                    </a:solidFill>
                  </a:rPr>
                  <a:t>dispatch</a:t>
                </a:r>
                <a:endParaRPr lang="en-US" sz="1200"/>
              </a:p>
            </p:txBody>
          </p:sp>
          <p:sp>
            <p:nvSpPr>
              <p:cNvPr id="40" name="Rectangle 123">
                <a:extLst>
                  <a:ext uri="{FF2B5EF4-FFF2-40B4-BE49-F238E27FC236}">
                    <a16:creationId xmlns:a16="http://schemas.microsoft.com/office/drawing/2014/main" id="{31682BDE-CE5B-4285-A37C-6D8958E068A4}"/>
                  </a:ext>
                </a:extLst>
              </p:cNvPr>
              <p:cNvSpPr>
                <a:spLocks noChangeArrowheads="1"/>
              </p:cNvSpPr>
              <p:nvPr/>
            </p:nvSpPr>
            <p:spPr bwMode="auto">
              <a:xfrm>
                <a:off x="2696" y="3523"/>
                <a:ext cx="357" cy="116"/>
              </a:xfrm>
              <a:prstGeom prst="rect">
                <a:avLst/>
              </a:prstGeom>
              <a:noFill/>
              <a:ln w="9525">
                <a:noFill/>
                <a:miter lim="800000"/>
                <a:headEnd/>
                <a:tailEnd/>
              </a:ln>
            </p:spPr>
            <p:txBody>
              <a:bodyPr wrap="none" lIns="0" tIns="0" rIns="0" bIns="0">
                <a:spAutoFit/>
              </a:bodyPr>
              <a:lstStyle/>
              <a:p>
                <a:r>
                  <a:rPr lang="en-US" sz="1200">
                    <a:solidFill>
                      <a:srgbClr val="000000"/>
                    </a:solidFill>
                  </a:rPr>
                  <a:t>complete</a:t>
                </a:r>
                <a:endParaRPr lang="en-US" sz="1200"/>
              </a:p>
            </p:txBody>
          </p:sp>
        </p:grpSp>
        <p:sp>
          <p:nvSpPr>
            <p:cNvPr id="41" name="Rectangle 40">
              <a:extLst>
                <a:ext uri="{FF2B5EF4-FFF2-40B4-BE49-F238E27FC236}">
                  <a16:creationId xmlns:a16="http://schemas.microsoft.com/office/drawing/2014/main" id="{DF29FEAF-591A-4741-90C2-F6D8DEDE5929}"/>
                </a:ext>
              </a:extLst>
            </p:cNvPr>
            <p:cNvSpPr/>
            <p:nvPr/>
          </p:nvSpPr>
          <p:spPr>
            <a:xfrm>
              <a:off x="492949" y="4343401"/>
              <a:ext cx="1064700" cy="412327"/>
            </a:xfrm>
            <a:prstGeom prst="rect">
              <a:avLst/>
            </a:prstGeom>
          </p:spPr>
          <p:txBody>
            <a:bodyPr wrap="none">
              <a:spAutoFit/>
            </a:bodyPr>
            <a:lstStyle/>
            <a:p>
              <a:r>
                <a:rPr lang="en-US" sz="1200" dirty="0" err="1">
                  <a:solidFill>
                    <a:srgbClr val="0066FF"/>
                  </a:solidFill>
                </a:rPr>
                <a:t>PulseAll</a:t>
              </a:r>
              <a:endParaRPr lang="en-US" sz="1200" dirty="0">
                <a:solidFill>
                  <a:srgbClr val="0066FF"/>
                </a:solidFill>
              </a:endParaRPr>
            </a:p>
          </p:txBody>
        </p:sp>
      </p:grpSp>
    </p:spTree>
    <p:extLst>
      <p:ext uri="{BB962C8B-B14F-4D97-AF65-F5344CB8AC3E}">
        <p14:creationId xmlns:p14="http://schemas.microsoft.com/office/powerpoint/2010/main" val="3713786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443396"/>
                                        </p:tgtEl>
                                        <p:attrNameLst>
                                          <p:attrName>style.visibility</p:attrName>
                                        </p:attrNameLst>
                                      </p:cBhvr>
                                      <p:to>
                                        <p:strVal val="visible"/>
                                      </p:to>
                                    </p:set>
                                    <p:animEffect transition="in" filter="wedge">
                                      <p:cBhvr>
                                        <p:cTn id="7" dur="2000"/>
                                        <p:tgtEl>
                                          <p:spTgt spid="443396"/>
                                        </p:tgtEl>
                                      </p:cBhvr>
                                    </p:animEffect>
                                  </p:childTnLst>
                                </p:cTn>
                              </p:par>
                            </p:childTnLst>
                          </p:cTn>
                        </p:par>
                        <p:par>
                          <p:cTn id="8" fill="hold">
                            <p:stCondLst>
                              <p:cond delay="2000"/>
                            </p:stCondLst>
                            <p:childTnLst>
                              <p:par>
                                <p:cTn id="9" presetID="42" presetClass="entr" presetSubtype="0" fill="hold" nodeType="afterEffect">
                                  <p:stCondLst>
                                    <p:cond delay="20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p:spPr>
        <p:txBody>
          <a:bodyPr/>
          <a:lstStyle/>
          <a:p>
            <a:fld id="{238B5682-D30A-4CAD-9AE6-B9FBF821693A}" type="slidenum">
              <a:rPr lang="en-US" smtClean="0"/>
              <a:pPr/>
              <a:t>205</a:t>
            </a:fld>
            <a:endParaRPr lang="en-US"/>
          </a:p>
        </p:txBody>
      </p:sp>
      <p:sp>
        <p:nvSpPr>
          <p:cNvPr id="23555" name="Rectangle 2"/>
          <p:cNvSpPr>
            <a:spLocks noGrp="1" noChangeArrowheads="1"/>
          </p:cNvSpPr>
          <p:nvPr>
            <p:ph type="title"/>
          </p:nvPr>
        </p:nvSpPr>
        <p:spPr>
          <a:xfrm>
            <a:off x="1143000" y="152400"/>
            <a:ext cx="7924800" cy="623888"/>
          </a:xfrm>
        </p:spPr>
        <p:txBody>
          <a:bodyPr/>
          <a:lstStyle/>
          <a:p>
            <a:pPr eaLnBrk="1" hangingPunct="1"/>
            <a:r>
              <a:rPr lang="en-US"/>
              <a:t>Wait( ) and Pulse( ) methods in Monitor</a:t>
            </a:r>
          </a:p>
        </p:txBody>
      </p:sp>
      <p:sp>
        <p:nvSpPr>
          <p:cNvPr id="444420" name="Text Box 4"/>
          <p:cNvSpPr txBox="1">
            <a:spLocks noChangeArrowheads="1"/>
          </p:cNvSpPr>
          <p:nvPr/>
        </p:nvSpPr>
        <p:spPr bwMode="auto">
          <a:xfrm>
            <a:off x="823732" y="879390"/>
            <a:ext cx="8244068" cy="5826210"/>
          </a:xfrm>
          <a:prstGeom prst="rect">
            <a:avLst/>
          </a:prstGeom>
          <a:noFill/>
          <a:ln w="9525">
            <a:noFill/>
            <a:miter lim="800000"/>
            <a:headEnd/>
            <a:tailEnd/>
          </a:ln>
        </p:spPr>
        <p:txBody>
          <a:bodyPr wrap="square">
            <a:spAutoFit/>
          </a:bodyPr>
          <a:lstStyle/>
          <a:p>
            <a:pPr marL="342900" indent="-342900">
              <a:tabLst>
                <a:tab pos="914400" algn="l"/>
                <a:tab pos="1371600" algn="l"/>
              </a:tabLst>
            </a:pPr>
            <a:r>
              <a:rPr lang="en-US" dirty="0">
                <a:latin typeface="Arial" pitchFamily="34" charset="0"/>
              </a:rPr>
              <a:t>	static void </a:t>
            </a:r>
            <a:r>
              <a:rPr lang="en-US" dirty="0">
                <a:solidFill>
                  <a:srgbClr val="0000FF"/>
                </a:solidFill>
                <a:latin typeface="Arial" pitchFamily="34" charset="0"/>
              </a:rPr>
              <a:t>Producer</a:t>
            </a:r>
            <a:r>
              <a:rPr lang="en-US" dirty="0">
                <a:latin typeface="Arial" pitchFamily="34" charset="0"/>
              </a:rPr>
              <a:t>() {	</a:t>
            </a:r>
          </a:p>
          <a:p>
            <a:pPr marL="342900" indent="-342900">
              <a:tabLst>
                <a:tab pos="914400" algn="l"/>
                <a:tab pos="1371600" algn="l"/>
              </a:tabLst>
            </a:pPr>
            <a:r>
              <a:rPr lang="en-US" dirty="0">
                <a:latin typeface="Arial" pitchFamily="34" charset="0"/>
              </a:rPr>
              <a:t>		string[ ]  </a:t>
            </a:r>
            <a:r>
              <a:rPr lang="en-US" dirty="0" err="1">
                <a:latin typeface="Arial" pitchFamily="34" charset="0"/>
              </a:rPr>
              <a:t>str</a:t>
            </a:r>
            <a:r>
              <a:rPr lang="en-US" dirty="0">
                <a:latin typeface="Arial" pitchFamily="34" charset="0"/>
              </a:rPr>
              <a:t> = new string[ ] {“item1”, “item2”, item3”};</a:t>
            </a:r>
          </a:p>
          <a:p>
            <a:pPr marL="342900" indent="-342900">
              <a:tabLst>
                <a:tab pos="914400" algn="l"/>
                <a:tab pos="1371600" algn="l"/>
              </a:tabLst>
            </a:pPr>
            <a:r>
              <a:rPr lang="en-US" dirty="0">
                <a:latin typeface="Arial" pitchFamily="34" charset="0"/>
              </a:rPr>
              <a:t>		lock(queue)  {</a:t>
            </a:r>
          </a:p>
          <a:p>
            <a:pPr marL="342900" indent="-342900">
              <a:tabLst>
                <a:tab pos="914400" algn="l"/>
                <a:tab pos="1371600" algn="l"/>
              </a:tabLst>
            </a:pPr>
            <a:r>
              <a:rPr lang="en-US" dirty="0">
                <a:latin typeface="Arial" pitchFamily="34" charset="0"/>
              </a:rPr>
              <a:t>			</a:t>
            </a:r>
            <a:r>
              <a:rPr lang="en-US" dirty="0" err="1">
                <a:solidFill>
                  <a:srgbClr val="990000"/>
                </a:solidFill>
                <a:latin typeface="Arial" pitchFamily="34" charset="0"/>
              </a:rPr>
              <a:t>foreach</a:t>
            </a:r>
            <a:r>
              <a:rPr lang="en-US" dirty="0">
                <a:solidFill>
                  <a:srgbClr val="990000"/>
                </a:solidFill>
                <a:latin typeface="Arial" pitchFamily="34" charset="0"/>
              </a:rPr>
              <a:t> </a:t>
            </a:r>
            <a:r>
              <a:rPr lang="en-US" dirty="0">
                <a:latin typeface="Arial" pitchFamily="34" charset="0"/>
              </a:rPr>
              <a:t>(string item in </a:t>
            </a:r>
            <a:r>
              <a:rPr lang="en-US" dirty="0" err="1">
                <a:latin typeface="Arial" pitchFamily="34" charset="0"/>
              </a:rPr>
              <a:t>str</a:t>
            </a:r>
            <a:r>
              <a:rPr lang="en-US" dirty="0">
                <a:latin typeface="Arial" pitchFamily="34" charset="0"/>
              </a:rPr>
              <a:t>) {</a:t>
            </a:r>
          </a:p>
          <a:p>
            <a:pPr marL="342900" indent="-342900">
              <a:tabLst>
                <a:tab pos="914400" algn="l"/>
                <a:tab pos="1371600" algn="l"/>
              </a:tabLst>
            </a:pPr>
            <a:r>
              <a:rPr lang="en-US" dirty="0">
                <a:latin typeface="Arial" pitchFamily="34" charset="0"/>
              </a:rPr>
              <a:t>				</a:t>
            </a:r>
            <a:r>
              <a:rPr lang="en-US" dirty="0" err="1">
                <a:latin typeface="Arial" pitchFamily="34" charset="0"/>
              </a:rPr>
              <a:t>quene.Enqueue</a:t>
            </a:r>
            <a:r>
              <a:rPr lang="en-US" dirty="0">
                <a:latin typeface="Arial" pitchFamily="34" charset="0"/>
              </a:rPr>
              <a:t> (item);</a:t>
            </a:r>
          </a:p>
          <a:p>
            <a:pPr marL="342900" indent="-342900">
              <a:tabLst>
                <a:tab pos="914400" algn="l"/>
                <a:tab pos="1371600" algn="l"/>
              </a:tabLst>
            </a:pPr>
            <a:r>
              <a:rPr lang="en-US" dirty="0">
                <a:latin typeface="Arial" pitchFamily="34" charset="0"/>
              </a:rPr>
              <a:t>				</a:t>
            </a:r>
            <a:r>
              <a:rPr lang="en-US" dirty="0" err="1">
                <a:solidFill>
                  <a:schemeClr val="tx2"/>
                </a:solidFill>
                <a:latin typeface="Arial" pitchFamily="34" charset="0"/>
              </a:rPr>
              <a:t>Monitor.Pulse</a:t>
            </a:r>
            <a:r>
              <a:rPr lang="en-US" dirty="0">
                <a:latin typeface="Arial" pitchFamily="34" charset="0"/>
              </a:rPr>
              <a:t>(queue);	// notify available item</a:t>
            </a:r>
          </a:p>
          <a:p>
            <a:pPr marL="342900" indent="-342900">
              <a:tabLst>
                <a:tab pos="914400" algn="l"/>
                <a:tab pos="1371600" algn="l"/>
              </a:tabLst>
            </a:pPr>
            <a:r>
              <a:rPr lang="en-US" dirty="0">
                <a:latin typeface="Arial" pitchFamily="34" charset="0"/>
              </a:rPr>
              <a:t>				</a:t>
            </a:r>
            <a:r>
              <a:rPr lang="en-US" dirty="0" err="1">
                <a:solidFill>
                  <a:schemeClr val="tx2"/>
                </a:solidFill>
                <a:latin typeface="Arial" pitchFamily="34" charset="0"/>
              </a:rPr>
              <a:t>Monitor.Wait</a:t>
            </a:r>
            <a:r>
              <a:rPr lang="en-US" dirty="0">
                <a:latin typeface="Arial" pitchFamily="34" charset="0"/>
              </a:rPr>
              <a:t>(queue);</a:t>
            </a:r>
          </a:p>
          <a:p>
            <a:pPr marL="342900" indent="-342900">
              <a:tabLst>
                <a:tab pos="914400" algn="l"/>
                <a:tab pos="1371600" algn="l"/>
              </a:tabLst>
            </a:pPr>
            <a:r>
              <a:rPr lang="en-US" dirty="0">
                <a:latin typeface="Arial" pitchFamily="34" charset="0"/>
              </a:rPr>
              <a:t>				</a:t>
            </a:r>
            <a:r>
              <a:rPr lang="en-US" dirty="0" err="1">
                <a:latin typeface="Arial" pitchFamily="34" charset="0"/>
              </a:rPr>
              <a:t>Thread.Sleep</a:t>
            </a:r>
            <a:r>
              <a:rPr lang="en-US" dirty="0">
                <a:latin typeface="Arial" pitchFamily="34" charset="0"/>
              </a:rPr>
              <a:t>(500);</a:t>
            </a:r>
          </a:p>
          <a:p>
            <a:pPr marL="342900" indent="-342900">
              <a:lnSpc>
                <a:spcPct val="70000"/>
              </a:lnSpc>
              <a:tabLst>
                <a:tab pos="914400" algn="l"/>
                <a:tab pos="1371600" algn="l"/>
              </a:tabLst>
            </a:pPr>
            <a:r>
              <a:rPr lang="en-US" dirty="0">
                <a:latin typeface="Arial" pitchFamily="34" charset="0"/>
              </a:rPr>
              <a:t>	}	}	}</a:t>
            </a:r>
          </a:p>
          <a:p>
            <a:pPr marL="342900" indent="-342900">
              <a:tabLst>
                <a:tab pos="914400" algn="l"/>
                <a:tab pos="1371600" algn="l"/>
                <a:tab pos="1828800" algn="l"/>
                <a:tab pos="2286000" algn="l"/>
                <a:tab pos="2743200" algn="l"/>
              </a:tabLst>
            </a:pPr>
            <a:r>
              <a:rPr lang="en-US" dirty="0">
                <a:latin typeface="Arial" pitchFamily="34" charset="0"/>
              </a:rPr>
              <a:t>	static void </a:t>
            </a:r>
            <a:r>
              <a:rPr lang="en-US" dirty="0">
                <a:solidFill>
                  <a:srgbClr val="0000FF"/>
                </a:solidFill>
                <a:latin typeface="Arial" pitchFamily="34" charset="0"/>
              </a:rPr>
              <a:t>Consumer</a:t>
            </a:r>
            <a:r>
              <a:rPr lang="en-US" dirty="0">
                <a:latin typeface="Arial" pitchFamily="34" charset="0"/>
              </a:rPr>
              <a:t>() {	</a:t>
            </a:r>
          </a:p>
          <a:p>
            <a:pPr marL="342900" indent="-342900">
              <a:tabLst>
                <a:tab pos="914400" algn="l"/>
                <a:tab pos="1371600" algn="l"/>
                <a:tab pos="1828800" algn="l"/>
                <a:tab pos="2286000" algn="l"/>
                <a:tab pos="2743200" algn="l"/>
              </a:tabLst>
            </a:pPr>
            <a:r>
              <a:rPr lang="en-US" dirty="0">
                <a:latin typeface="Arial" pitchFamily="34" charset="0"/>
              </a:rPr>
              <a:t>		lock(queue)  {</a:t>
            </a:r>
          </a:p>
          <a:p>
            <a:pPr marL="342900" indent="-342900">
              <a:tabLst>
                <a:tab pos="914400" algn="l"/>
                <a:tab pos="1371600" algn="l"/>
                <a:tab pos="1828800" algn="l"/>
                <a:tab pos="2286000" algn="l"/>
                <a:tab pos="2743200" algn="l"/>
              </a:tabLst>
            </a:pPr>
            <a:r>
              <a:rPr lang="en-US" dirty="0">
                <a:latin typeface="Arial" pitchFamily="34" charset="0"/>
              </a:rPr>
              <a:t>			while (true) {</a:t>
            </a:r>
          </a:p>
          <a:p>
            <a:pPr marL="342900" indent="-342900">
              <a:tabLst>
                <a:tab pos="914400" algn="l"/>
                <a:tab pos="1371600" algn="l"/>
                <a:tab pos="1828800" algn="l"/>
                <a:tab pos="2286000" algn="l"/>
                <a:tab pos="2743200" algn="l"/>
              </a:tabLst>
            </a:pPr>
            <a:r>
              <a:rPr lang="en-US" dirty="0">
                <a:latin typeface="Arial" pitchFamily="34" charset="0"/>
              </a:rPr>
              <a:t>				if (</a:t>
            </a:r>
            <a:r>
              <a:rPr lang="en-US" dirty="0" err="1">
                <a:latin typeface="Arial" pitchFamily="34" charset="0"/>
              </a:rPr>
              <a:t>queue.Count</a:t>
            </a:r>
            <a:r>
              <a:rPr lang="en-US" dirty="0">
                <a:latin typeface="Arial" pitchFamily="34" charset="0"/>
              </a:rPr>
              <a:t> &gt; 0) {</a:t>
            </a:r>
          </a:p>
          <a:p>
            <a:pPr marL="342900" indent="-342900">
              <a:tabLst>
                <a:tab pos="914400" algn="l"/>
                <a:tab pos="1371600" algn="l"/>
                <a:tab pos="1828800" algn="l"/>
                <a:tab pos="2286000" algn="l"/>
                <a:tab pos="2743200" algn="l"/>
              </a:tabLst>
            </a:pPr>
            <a:r>
              <a:rPr lang="en-US" dirty="0">
                <a:latin typeface="Arial" pitchFamily="34" charset="0"/>
              </a:rPr>
              <a:t>					while (</a:t>
            </a:r>
            <a:r>
              <a:rPr lang="en-US" dirty="0" err="1">
                <a:latin typeface="Arial" pitchFamily="34" charset="0"/>
              </a:rPr>
              <a:t>queue.Count</a:t>
            </a:r>
            <a:r>
              <a:rPr lang="en-US" dirty="0">
                <a:latin typeface="Arial" pitchFamily="34" charset="0"/>
              </a:rPr>
              <a:t> &gt; 0) {</a:t>
            </a:r>
          </a:p>
          <a:p>
            <a:pPr marL="342900" indent="-342900">
              <a:tabLst>
                <a:tab pos="914400" algn="l"/>
                <a:tab pos="1371600" algn="l"/>
                <a:tab pos="1828800" algn="l"/>
                <a:tab pos="2286000" algn="l"/>
                <a:tab pos="2743200" algn="l"/>
              </a:tabLst>
            </a:pPr>
            <a:r>
              <a:rPr lang="en-US" dirty="0">
                <a:latin typeface="Arial" pitchFamily="34" charset="0"/>
              </a:rPr>
              <a:t>						string item = (string) </a:t>
            </a:r>
            <a:r>
              <a:rPr lang="en-US" dirty="0" err="1">
                <a:latin typeface="Arial" pitchFamily="34" charset="0"/>
              </a:rPr>
              <a:t>queue.Dequeue</a:t>
            </a:r>
            <a:r>
              <a:rPr lang="en-US" dirty="0">
                <a:latin typeface="Arial" pitchFamily="34" charset="0"/>
              </a:rPr>
              <a:t>();</a:t>
            </a:r>
          </a:p>
          <a:p>
            <a:pPr marL="342900" indent="-342900">
              <a:tabLst>
                <a:tab pos="914400" algn="l"/>
                <a:tab pos="1371600" algn="l"/>
                <a:tab pos="1828800" algn="l"/>
                <a:tab pos="2286000" algn="l"/>
                <a:tab pos="2743200" algn="l"/>
              </a:tabLst>
            </a:pPr>
            <a:r>
              <a:rPr lang="en-US" dirty="0">
                <a:latin typeface="Arial" pitchFamily="34" charset="0"/>
              </a:rPr>
              <a:t>						</a:t>
            </a:r>
            <a:r>
              <a:rPr lang="en-US" dirty="0" err="1">
                <a:latin typeface="Arial" pitchFamily="34" charset="0"/>
              </a:rPr>
              <a:t>ConsoleWriteLine</a:t>
            </a:r>
            <a:r>
              <a:rPr lang="en-US" dirty="0">
                <a:latin typeface="Arial" pitchFamily="34" charset="0"/>
              </a:rPr>
              <a:t>(item);</a:t>
            </a:r>
          </a:p>
          <a:p>
            <a:pPr marL="342900" indent="-342900">
              <a:tabLst>
                <a:tab pos="914400" algn="l"/>
                <a:tab pos="1371600" algn="l"/>
                <a:tab pos="1828800" algn="l"/>
                <a:tab pos="2286000" algn="l"/>
                <a:tab pos="2743200" algn="l"/>
              </a:tabLst>
            </a:pPr>
            <a:r>
              <a:rPr lang="en-US" dirty="0">
                <a:latin typeface="Arial" pitchFamily="34" charset="0"/>
              </a:rPr>
              <a:t>					} // </a:t>
            </a:r>
            <a:r>
              <a:rPr lang="en-US" dirty="0" err="1">
                <a:latin typeface="Arial" pitchFamily="34" charset="0"/>
              </a:rPr>
              <a:t>endwhile</a:t>
            </a:r>
            <a:endParaRPr lang="en-US" dirty="0">
              <a:latin typeface="Arial" pitchFamily="34" charset="0"/>
            </a:endParaRPr>
          </a:p>
          <a:p>
            <a:pPr marL="342900" indent="-342900">
              <a:tabLst>
                <a:tab pos="914400" algn="l"/>
                <a:tab pos="1371600" algn="l"/>
                <a:tab pos="1828800" algn="l"/>
                <a:tab pos="2286000" algn="l"/>
                <a:tab pos="2743200" algn="l"/>
              </a:tabLst>
            </a:pPr>
            <a:r>
              <a:rPr lang="en-US" dirty="0">
                <a:latin typeface="Arial" pitchFamily="34" charset="0"/>
              </a:rPr>
              <a:t>					</a:t>
            </a:r>
            <a:r>
              <a:rPr lang="en-US" dirty="0" err="1">
                <a:solidFill>
                  <a:schemeClr val="tx2"/>
                </a:solidFill>
                <a:latin typeface="Arial" pitchFamily="34" charset="0"/>
              </a:rPr>
              <a:t>Monitor.Pulse</a:t>
            </a:r>
            <a:r>
              <a:rPr lang="en-US" dirty="0">
                <a:latin typeface="Arial" pitchFamily="34" charset="0"/>
              </a:rPr>
              <a:t>(queue);	// space available</a:t>
            </a:r>
          </a:p>
          <a:p>
            <a:pPr marL="342900" indent="-342900">
              <a:tabLst>
                <a:tab pos="914400" algn="l"/>
                <a:tab pos="1371600" algn="l"/>
                <a:tab pos="1828800" algn="l"/>
                <a:tab pos="2286000" algn="l"/>
                <a:tab pos="2743200" algn="l"/>
              </a:tabLst>
            </a:pPr>
            <a:r>
              <a:rPr lang="en-US" dirty="0">
                <a:latin typeface="Arial" pitchFamily="34" charset="0"/>
              </a:rPr>
              <a:t>				} // </a:t>
            </a:r>
            <a:r>
              <a:rPr lang="en-US" dirty="0" err="1">
                <a:latin typeface="Arial" pitchFamily="34" charset="0"/>
              </a:rPr>
              <a:t>endif</a:t>
            </a:r>
            <a:endParaRPr lang="en-US" dirty="0">
              <a:latin typeface="Arial" pitchFamily="34" charset="0"/>
            </a:endParaRPr>
          </a:p>
          <a:p>
            <a:pPr marL="342900" indent="-342900">
              <a:tabLst>
                <a:tab pos="914400" algn="l"/>
                <a:tab pos="1371600" algn="l"/>
                <a:tab pos="1828800" algn="l"/>
                <a:tab pos="2286000" algn="l"/>
                <a:tab pos="2743200" algn="l"/>
              </a:tabLst>
            </a:pPr>
            <a:r>
              <a:rPr lang="en-US" dirty="0">
                <a:latin typeface="Arial" pitchFamily="34" charset="0"/>
              </a:rPr>
              <a:t>				</a:t>
            </a:r>
            <a:r>
              <a:rPr lang="en-US" dirty="0" err="1">
                <a:solidFill>
                  <a:schemeClr val="tx2"/>
                </a:solidFill>
                <a:latin typeface="Arial" pitchFamily="34" charset="0"/>
              </a:rPr>
              <a:t>Monitor.Wait</a:t>
            </a:r>
            <a:r>
              <a:rPr lang="en-US" dirty="0">
                <a:latin typeface="Arial" pitchFamily="34" charset="0"/>
              </a:rPr>
              <a:t>(queue)</a:t>
            </a:r>
          </a:p>
          <a:p>
            <a:pPr marL="342900" indent="-342900">
              <a:tabLst>
                <a:tab pos="914400" algn="l"/>
                <a:tab pos="1371600" algn="l"/>
                <a:tab pos="1828800" algn="l"/>
                <a:tab pos="2286000" algn="l"/>
                <a:tab pos="2743200" algn="l"/>
              </a:tabLst>
            </a:pPr>
            <a:r>
              <a:rPr lang="en-US" dirty="0">
                <a:latin typeface="Arial" pitchFamily="34" charset="0"/>
              </a:rPr>
              <a:t>	}	}	} </a:t>
            </a:r>
          </a:p>
        </p:txBody>
      </p:sp>
    </p:spTree>
    <p:extLst>
      <p:ext uri="{BB962C8B-B14F-4D97-AF65-F5344CB8AC3E}">
        <p14:creationId xmlns:p14="http://schemas.microsoft.com/office/powerpoint/2010/main" val="13521276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withEffect">
                                  <p:stCondLst>
                                    <p:cond delay="0"/>
                                  </p:stCondLst>
                                  <p:childTnLst>
                                    <p:set>
                                      <p:cBhvr>
                                        <p:cTn id="6" dur="1" fill="hold">
                                          <p:stCondLst>
                                            <p:cond delay="0"/>
                                          </p:stCondLst>
                                        </p:cTn>
                                        <p:tgtEl>
                                          <p:spTgt spid="444420"/>
                                        </p:tgtEl>
                                        <p:attrNameLst>
                                          <p:attrName>style.visibility</p:attrName>
                                        </p:attrNameLst>
                                      </p:cBhvr>
                                      <p:to>
                                        <p:strVal val="visible"/>
                                      </p:to>
                                    </p:set>
                                    <p:animEffect transition="in" filter="wedge">
                                      <p:cBhvr>
                                        <p:cTn id="7" dur="2000"/>
                                        <p:tgtEl>
                                          <p:spTgt spid="444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0" grpId="0"/>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p:spPr>
        <p:txBody>
          <a:bodyPr/>
          <a:lstStyle/>
          <a:p>
            <a:fld id="{E105EFDF-7093-44FF-A7B6-4396357FB4A1}" type="slidenum">
              <a:rPr lang="en-US" smtClean="0"/>
              <a:pPr/>
              <a:t>206</a:t>
            </a:fld>
            <a:endParaRPr lang="en-US"/>
          </a:p>
        </p:txBody>
      </p:sp>
      <p:sp>
        <p:nvSpPr>
          <p:cNvPr id="24579" name="Rectangle 2"/>
          <p:cNvSpPr>
            <a:spLocks noGrp="1" noChangeArrowheads="1"/>
          </p:cNvSpPr>
          <p:nvPr>
            <p:ph type="title"/>
          </p:nvPr>
        </p:nvSpPr>
        <p:spPr>
          <a:xfrm>
            <a:off x="1524000" y="0"/>
            <a:ext cx="7162800" cy="788988"/>
          </a:xfrm>
          <a:noFill/>
        </p:spPr>
        <p:txBody>
          <a:bodyPr/>
          <a:lstStyle/>
          <a:p>
            <a:pPr eaLnBrk="1" hangingPunct="1"/>
            <a:r>
              <a:rPr lang="en-US"/>
              <a:t>Reader/Writer Locks</a:t>
            </a:r>
          </a:p>
        </p:txBody>
      </p:sp>
      <p:sp>
        <p:nvSpPr>
          <p:cNvPr id="24580" name="Text Box 5"/>
          <p:cNvSpPr txBox="1">
            <a:spLocks noChangeArrowheads="1"/>
          </p:cNvSpPr>
          <p:nvPr/>
        </p:nvSpPr>
        <p:spPr bwMode="auto">
          <a:xfrm>
            <a:off x="365125" y="1181100"/>
            <a:ext cx="8626475" cy="1631950"/>
          </a:xfrm>
          <a:prstGeom prst="rect">
            <a:avLst/>
          </a:prstGeom>
          <a:noFill/>
          <a:ln w="9525">
            <a:noFill/>
            <a:miter lim="800000"/>
            <a:headEnd/>
            <a:tailEnd/>
          </a:ln>
        </p:spPr>
        <p:txBody>
          <a:bodyPr>
            <a:spAutoFit/>
          </a:bodyPr>
          <a:lstStyle/>
          <a:p>
            <a:pPr marL="225425" indent="-225425">
              <a:buFontTx/>
              <a:buChar char="•"/>
            </a:pPr>
            <a:r>
              <a:rPr lang="en-US" sz="2000"/>
              <a:t>Reader/Writer locks have the same functions as Monitor for preventing simultaneous access to the shared  resources that can cause problems;</a:t>
            </a:r>
          </a:p>
          <a:p>
            <a:pPr marL="225425" indent="-225425">
              <a:buFontTx/>
              <a:buChar char="•"/>
            </a:pPr>
            <a:r>
              <a:rPr lang="en-US" sz="2000"/>
              <a:t>Reader/Writer locks are smarter: They allow simultaneous reads – leading to better performance;</a:t>
            </a:r>
          </a:p>
          <a:p>
            <a:pPr marL="225425" indent="-225425">
              <a:buFontTx/>
              <a:buChar char="•"/>
            </a:pPr>
            <a:r>
              <a:rPr lang="en-US" sz="2000"/>
              <a:t>They do not allow overlapped read-write  or write-write.</a:t>
            </a:r>
          </a:p>
        </p:txBody>
      </p:sp>
      <p:sp>
        <p:nvSpPr>
          <p:cNvPr id="24581" name="Text Box 9"/>
          <p:cNvSpPr txBox="1">
            <a:spLocks noChangeArrowheads="1"/>
          </p:cNvSpPr>
          <p:nvPr/>
        </p:nvSpPr>
        <p:spPr bwMode="auto">
          <a:xfrm>
            <a:off x="457200" y="3352800"/>
            <a:ext cx="2038350" cy="366713"/>
          </a:xfrm>
          <a:prstGeom prst="rect">
            <a:avLst/>
          </a:prstGeom>
          <a:noFill/>
          <a:ln w="9525">
            <a:noFill/>
            <a:miter lim="800000"/>
            <a:headEnd/>
            <a:tailEnd/>
          </a:ln>
        </p:spPr>
        <p:txBody>
          <a:bodyPr wrap="none">
            <a:spAutoFit/>
          </a:bodyPr>
          <a:lstStyle/>
          <a:p>
            <a:r>
              <a:rPr lang="en-US"/>
              <a:t>AcquireReaderLock</a:t>
            </a:r>
          </a:p>
        </p:txBody>
      </p:sp>
      <p:sp>
        <p:nvSpPr>
          <p:cNvPr id="24582" name="Text Box 10"/>
          <p:cNvSpPr txBox="1">
            <a:spLocks noChangeArrowheads="1"/>
          </p:cNvSpPr>
          <p:nvPr/>
        </p:nvSpPr>
        <p:spPr bwMode="auto">
          <a:xfrm>
            <a:off x="3429000" y="3352800"/>
            <a:ext cx="2012950" cy="366713"/>
          </a:xfrm>
          <a:prstGeom prst="rect">
            <a:avLst/>
          </a:prstGeom>
          <a:noFill/>
          <a:ln w="9525">
            <a:noFill/>
            <a:miter lim="800000"/>
            <a:headEnd/>
            <a:tailEnd/>
          </a:ln>
        </p:spPr>
        <p:txBody>
          <a:bodyPr wrap="none">
            <a:spAutoFit/>
          </a:bodyPr>
          <a:lstStyle/>
          <a:p>
            <a:r>
              <a:rPr lang="en-US"/>
              <a:t>ReleaseReaderLock</a:t>
            </a:r>
          </a:p>
        </p:txBody>
      </p:sp>
      <p:sp>
        <p:nvSpPr>
          <p:cNvPr id="24583" name="Text Box 11"/>
          <p:cNvSpPr txBox="1">
            <a:spLocks noChangeArrowheads="1"/>
          </p:cNvSpPr>
          <p:nvPr/>
        </p:nvSpPr>
        <p:spPr bwMode="auto">
          <a:xfrm>
            <a:off x="457200" y="4191000"/>
            <a:ext cx="1987550" cy="366713"/>
          </a:xfrm>
          <a:prstGeom prst="rect">
            <a:avLst/>
          </a:prstGeom>
          <a:noFill/>
          <a:ln w="9525">
            <a:noFill/>
            <a:miter lim="800000"/>
            <a:headEnd/>
            <a:tailEnd/>
          </a:ln>
        </p:spPr>
        <p:txBody>
          <a:bodyPr wrap="none">
            <a:spAutoFit/>
          </a:bodyPr>
          <a:lstStyle/>
          <a:p>
            <a:r>
              <a:rPr lang="en-US"/>
              <a:t>AcquireWriterLock</a:t>
            </a:r>
          </a:p>
        </p:txBody>
      </p:sp>
      <p:sp>
        <p:nvSpPr>
          <p:cNvPr id="24584" name="Text Box 12"/>
          <p:cNvSpPr txBox="1">
            <a:spLocks noChangeArrowheads="1"/>
          </p:cNvSpPr>
          <p:nvPr/>
        </p:nvSpPr>
        <p:spPr bwMode="auto">
          <a:xfrm>
            <a:off x="4514850" y="4191000"/>
            <a:ext cx="1962150" cy="366713"/>
          </a:xfrm>
          <a:prstGeom prst="rect">
            <a:avLst/>
          </a:prstGeom>
          <a:noFill/>
          <a:ln w="9525">
            <a:noFill/>
            <a:miter lim="800000"/>
            <a:headEnd/>
            <a:tailEnd/>
          </a:ln>
        </p:spPr>
        <p:txBody>
          <a:bodyPr wrap="none">
            <a:spAutoFit/>
          </a:bodyPr>
          <a:lstStyle/>
          <a:p>
            <a:r>
              <a:rPr lang="en-US"/>
              <a:t>ReleaseWriterLock</a:t>
            </a:r>
          </a:p>
        </p:txBody>
      </p:sp>
      <p:sp>
        <p:nvSpPr>
          <p:cNvPr id="24585" name="Text Box 13"/>
          <p:cNvSpPr txBox="1">
            <a:spLocks noChangeArrowheads="1"/>
          </p:cNvSpPr>
          <p:nvPr/>
        </p:nvSpPr>
        <p:spPr bwMode="auto">
          <a:xfrm>
            <a:off x="457200" y="3733800"/>
            <a:ext cx="2038350" cy="366713"/>
          </a:xfrm>
          <a:prstGeom prst="rect">
            <a:avLst/>
          </a:prstGeom>
          <a:noFill/>
          <a:ln w="9525">
            <a:noFill/>
            <a:miter lim="800000"/>
            <a:headEnd/>
            <a:tailEnd/>
          </a:ln>
        </p:spPr>
        <p:txBody>
          <a:bodyPr wrap="none">
            <a:spAutoFit/>
          </a:bodyPr>
          <a:lstStyle/>
          <a:p>
            <a:r>
              <a:rPr lang="en-US"/>
              <a:t>AcquireReaderLock</a:t>
            </a:r>
          </a:p>
        </p:txBody>
      </p:sp>
      <p:sp>
        <p:nvSpPr>
          <p:cNvPr id="24586" name="Text Box 14"/>
          <p:cNvSpPr txBox="1">
            <a:spLocks noChangeArrowheads="1"/>
          </p:cNvSpPr>
          <p:nvPr/>
        </p:nvSpPr>
        <p:spPr bwMode="auto">
          <a:xfrm>
            <a:off x="3429000" y="3733800"/>
            <a:ext cx="2012950" cy="366713"/>
          </a:xfrm>
          <a:prstGeom prst="rect">
            <a:avLst/>
          </a:prstGeom>
          <a:noFill/>
          <a:ln w="9525">
            <a:noFill/>
            <a:miter lim="800000"/>
            <a:headEnd/>
            <a:tailEnd/>
          </a:ln>
        </p:spPr>
        <p:txBody>
          <a:bodyPr wrap="none">
            <a:spAutoFit/>
          </a:bodyPr>
          <a:lstStyle/>
          <a:p>
            <a:r>
              <a:rPr lang="en-US"/>
              <a:t>ReleaseReaderLock</a:t>
            </a:r>
          </a:p>
        </p:txBody>
      </p:sp>
      <p:sp>
        <p:nvSpPr>
          <p:cNvPr id="24587" name="Rectangle 15"/>
          <p:cNvSpPr>
            <a:spLocks noChangeArrowheads="1"/>
          </p:cNvSpPr>
          <p:nvPr/>
        </p:nvSpPr>
        <p:spPr bwMode="auto">
          <a:xfrm>
            <a:off x="2495550" y="3429000"/>
            <a:ext cx="933450" cy="152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4588" name="Rectangle 16"/>
          <p:cNvSpPr>
            <a:spLocks noChangeArrowheads="1"/>
          </p:cNvSpPr>
          <p:nvPr/>
        </p:nvSpPr>
        <p:spPr bwMode="auto">
          <a:xfrm>
            <a:off x="2495550" y="3886200"/>
            <a:ext cx="933450" cy="152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4589" name="Rectangle 17"/>
          <p:cNvSpPr>
            <a:spLocks noChangeArrowheads="1"/>
          </p:cNvSpPr>
          <p:nvPr/>
        </p:nvSpPr>
        <p:spPr bwMode="auto">
          <a:xfrm>
            <a:off x="3581400" y="4343400"/>
            <a:ext cx="933450" cy="152400"/>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4590" name="Line 18"/>
          <p:cNvSpPr>
            <a:spLocks noChangeShapeType="1"/>
          </p:cNvSpPr>
          <p:nvPr/>
        </p:nvSpPr>
        <p:spPr bwMode="auto">
          <a:xfrm>
            <a:off x="2495550" y="4419600"/>
            <a:ext cx="1085850" cy="0"/>
          </a:xfrm>
          <a:prstGeom prst="line">
            <a:avLst/>
          </a:prstGeom>
          <a:noFill/>
          <a:ln w="9525">
            <a:solidFill>
              <a:schemeClr val="tx1"/>
            </a:solidFill>
            <a:prstDash val="dashDot"/>
            <a:round/>
            <a:headEnd/>
            <a:tailEnd type="triangle" w="med" len="med"/>
          </a:ln>
        </p:spPr>
        <p:txBody>
          <a:bodyPr/>
          <a:lstStyle/>
          <a:p>
            <a:endParaRPr lang="en-US"/>
          </a:p>
        </p:txBody>
      </p:sp>
      <p:sp>
        <p:nvSpPr>
          <p:cNvPr id="24591" name="Text Box 30"/>
          <p:cNvSpPr txBox="1">
            <a:spLocks noChangeArrowheads="1"/>
          </p:cNvSpPr>
          <p:nvPr/>
        </p:nvSpPr>
        <p:spPr bwMode="auto">
          <a:xfrm>
            <a:off x="1447800" y="4662488"/>
            <a:ext cx="1987550" cy="366712"/>
          </a:xfrm>
          <a:prstGeom prst="rect">
            <a:avLst/>
          </a:prstGeom>
          <a:noFill/>
          <a:ln w="9525">
            <a:noFill/>
            <a:miter lim="800000"/>
            <a:headEnd/>
            <a:tailEnd/>
          </a:ln>
        </p:spPr>
        <p:txBody>
          <a:bodyPr wrap="none">
            <a:spAutoFit/>
          </a:bodyPr>
          <a:lstStyle/>
          <a:p>
            <a:r>
              <a:rPr lang="en-US"/>
              <a:t>AcquireWriterLock</a:t>
            </a:r>
          </a:p>
        </p:txBody>
      </p:sp>
      <p:sp>
        <p:nvSpPr>
          <p:cNvPr id="24592" name="Text Box 31"/>
          <p:cNvSpPr txBox="1">
            <a:spLocks noChangeArrowheads="1"/>
          </p:cNvSpPr>
          <p:nvPr/>
        </p:nvSpPr>
        <p:spPr bwMode="auto">
          <a:xfrm>
            <a:off x="5505450" y="4662488"/>
            <a:ext cx="1962150" cy="366712"/>
          </a:xfrm>
          <a:prstGeom prst="rect">
            <a:avLst/>
          </a:prstGeom>
          <a:noFill/>
          <a:ln w="9525">
            <a:noFill/>
            <a:miter lim="800000"/>
            <a:headEnd/>
            <a:tailEnd/>
          </a:ln>
        </p:spPr>
        <p:txBody>
          <a:bodyPr wrap="none">
            <a:spAutoFit/>
          </a:bodyPr>
          <a:lstStyle/>
          <a:p>
            <a:r>
              <a:rPr lang="en-US"/>
              <a:t>ReleaseWriterLock</a:t>
            </a:r>
          </a:p>
        </p:txBody>
      </p:sp>
      <p:sp>
        <p:nvSpPr>
          <p:cNvPr id="24593" name="Rectangle 32"/>
          <p:cNvSpPr>
            <a:spLocks noChangeArrowheads="1"/>
          </p:cNvSpPr>
          <p:nvPr/>
        </p:nvSpPr>
        <p:spPr bwMode="auto">
          <a:xfrm>
            <a:off x="4572000" y="4814888"/>
            <a:ext cx="933450" cy="152400"/>
          </a:xfrm>
          <a:prstGeom prst="rect">
            <a:avLst/>
          </a:prstGeom>
          <a:solidFill>
            <a:schemeClr val="folHlink"/>
          </a:solidFill>
          <a:ln w="9525">
            <a:solidFill>
              <a:schemeClr val="tx1"/>
            </a:solidFill>
            <a:miter lim="800000"/>
            <a:headEnd/>
            <a:tailEnd/>
          </a:ln>
        </p:spPr>
        <p:txBody>
          <a:bodyPr wrap="none" anchor="ctr"/>
          <a:lstStyle/>
          <a:p>
            <a:endParaRPr lang="en-US"/>
          </a:p>
        </p:txBody>
      </p:sp>
      <p:sp>
        <p:nvSpPr>
          <p:cNvPr id="24594" name="Line 33"/>
          <p:cNvSpPr>
            <a:spLocks noChangeShapeType="1"/>
          </p:cNvSpPr>
          <p:nvPr/>
        </p:nvSpPr>
        <p:spPr bwMode="auto">
          <a:xfrm>
            <a:off x="3486150" y="4891088"/>
            <a:ext cx="1085850" cy="0"/>
          </a:xfrm>
          <a:prstGeom prst="line">
            <a:avLst/>
          </a:prstGeom>
          <a:noFill/>
          <a:ln w="9525">
            <a:solidFill>
              <a:schemeClr val="tx1"/>
            </a:solidFill>
            <a:prstDash val="dashDot"/>
            <a:round/>
            <a:headEnd/>
            <a:tailEnd type="triangle" w="med" len="med"/>
          </a:ln>
        </p:spPr>
        <p:txBody>
          <a:bodyPr/>
          <a:lstStyle/>
          <a:p>
            <a:endParaRPr lang="en-US"/>
          </a:p>
        </p:txBody>
      </p:sp>
      <p:sp>
        <p:nvSpPr>
          <p:cNvPr id="24595" name="Text Box 34"/>
          <p:cNvSpPr txBox="1">
            <a:spLocks noChangeArrowheads="1"/>
          </p:cNvSpPr>
          <p:nvPr/>
        </p:nvSpPr>
        <p:spPr bwMode="auto">
          <a:xfrm>
            <a:off x="3092450" y="5119688"/>
            <a:ext cx="2038350" cy="366712"/>
          </a:xfrm>
          <a:prstGeom prst="rect">
            <a:avLst/>
          </a:prstGeom>
          <a:noFill/>
          <a:ln w="9525">
            <a:noFill/>
            <a:miter lim="800000"/>
            <a:headEnd/>
            <a:tailEnd/>
          </a:ln>
        </p:spPr>
        <p:txBody>
          <a:bodyPr wrap="none">
            <a:spAutoFit/>
          </a:bodyPr>
          <a:lstStyle/>
          <a:p>
            <a:r>
              <a:rPr lang="en-US"/>
              <a:t>AcquireReaderLock</a:t>
            </a:r>
          </a:p>
        </p:txBody>
      </p:sp>
      <p:sp>
        <p:nvSpPr>
          <p:cNvPr id="24596" name="Text Box 35"/>
          <p:cNvSpPr txBox="1">
            <a:spLocks noChangeArrowheads="1"/>
          </p:cNvSpPr>
          <p:nvPr/>
        </p:nvSpPr>
        <p:spPr bwMode="auto">
          <a:xfrm>
            <a:off x="6521450" y="5119688"/>
            <a:ext cx="2012950" cy="366712"/>
          </a:xfrm>
          <a:prstGeom prst="rect">
            <a:avLst/>
          </a:prstGeom>
          <a:noFill/>
          <a:ln w="9525">
            <a:noFill/>
            <a:miter lim="800000"/>
            <a:headEnd/>
            <a:tailEnd/>
          </a:ln>
        </p:spPr>
        <p:txBody>
          <a:bodyPr wrap="none">
            <a:spAutoFit/>
          </a:bodyPr>
          <a:lstStyle/>
          <a:p>
            <a:r>
              <a:rPr lang="en-US"/>
              <a:t>ReleaseReaderLock</a:t>
            </a:r>
          </a:p>
        </p:txBody>
      </p:sp>
      <p:sp>
        <p:nvSpPr>
          <p:cNvPr id="24597" name="Rectangle 36"/>
          <p:cNvSpPr>
            <a:spLocks noChangeArrowheads="1"/>
          </p:cNvSpPr>
          <p:nvPr/>
        </p:nvSpPr>
        <p:spPr bwMode="auto">
          <a:xfrm>
            <a:off x="5588000" y="5272088"/>
            <a:ext cx="933450" cy="1524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24598" name="Line 38"/>
          <p:cNvSpPr>
            <a:spLocks noChangeShapeType="1"/>
          </p:cNvSpPr>
          <p:nvPr/>
        </p:nvSpPr>
        <p:spPr bwMode="auto">
          <a:xfrm>
            <a:off x="5130800" y="5334000"/>
            <a:ext cx="431800" cy="0"/>
          </a:xfrm>
          <a:prstGeom prst="line">
            <a:avLst/>
          </a:prstGeom>
          <a:noFill/>
          <a:ln w="9525">
            <a:solidFill>
              <a:schemeClr val="tx1"/>
            </a:solidFill>
            <a:prstDash val="dashDot"/>
            <a:round/>
            <a:headEnd/>
            <a:tailEnd type="triangle" w="med" len="med"/>
          </a:ln>
        </p:spPr>
        <p:txBody>
          <a:bodyPr/>
          <a:lstStyle/>
          <a:p>
            <a:endParaRPr lang="en-US"/>
          </a:p>
        </p:txBody>
      </p:sp>
    </p:spTree>
    <p:extLst>
      <p:ext uri="{BB962C8B-B14F-4D97-AF65-F5344CB8AC3E}">
        <p14:creationId xmlns:p14="http://schemas.microsoft.com/office/powerpoint/2010/main" val="2971382214"/>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noFill/>
        </p:spPr>
        <p:txBody>
          <a:bodyPr/>
          <a:lstStyle/>
          <a:p>
            <a:fld id="{4EF51809-1E6F-495C-B1A8-322E5A69601C}" type="slidenum">
              <a:rPr lang="en-US" smtClean="0"/>
              <a:pPr/>
              <a:t>207</a:t>
            </a:fld>
            <a:endParaRPr lang="en-US"/>
          </a:p>
        </p:txBody>
      </p:sp>
      <p:sp>
        <p:nvSpPr>
          <p:cNvPr id="25603" name="Rectangle 2"/>
          <p:cNvSpPr>
            <a:spLocks noGrp="1" noChangeArrowheads="1"/>
          </p:cNvSpPr>
          <p:nvPr>
            <p:ph type="title"/>
          </p:nvPr>
        </p:nvSpPr>
        <p:spPr/>
        <p:txBody>
          <a:bodyPr/>
          <a:lstStyle/>
          <a:p>
            <a:pPr eaLnBrk="1" hangingPunct="1"/>
            <a:r>
              <a:rPr lang="en-US" sz="2800"/>
              <a:t>Example Using ReaderWriter Locks: Main</a:t>
            </a:r>
          </a:p>
        </p:txBody>
      </p:sp>
      <p:sp>
        <p:nvSpPr>
          <p:cNvPr id="25604" name="Rectangle 3"/>
          <p:cNvSpPr>
            <a:spLocks noGrp="1" noChangeArrowheads="1"/>
          </p:cNvSpPr>
          <p:nvPr>
            <p:ph type="body" idx="1"/>
          </p:nvPr>
        </p:nvSpPr>
        <p:spPr>
          <a:xfrm>
            <a:off x="685800" y="1066800"/>
            <a:ext cx="8269288" cy="5334000"/>
          </a:xfrm>
        </p:spPr>
        <p:txBody>
          <a:bodyPr/>
          <a:lstStyle/>
          <a:p>
            <a:pPr eaLnBrk="1" hangingPunct="1">
              <a:lnSpc>
                <a:spcPct val="80000"/>
              </a:lnSpc>
              <a:buFont typeface="Wingdings" pitchFamily="2" charset="2"/>
              <a:buNone/>
              <a:tabLst>
                <a:tab pos="682625" algn="l"/>
                <a:tab pos="1030288" algn="l"/>
              </a:tabLst>
            </a:pPr>
            <a:r>
              <a:rPr lang="en-US" sz="1800" noProof="1">
                <a:latin typeface="Arial" pitchFamily="34" charset="0"/>
              </a:rPr>
              <a:t>using System;</a:t>
            </a:r>
          </a:p>
          <a:p>
            <a:pPr eaLnBrk="1" hangingPunct="1">
              <a:lnSpc>
                <a:spcPct val="80000"/>
              </a:lnSpc>
              <a:buFont typeface="Wingdings" pitchFamily="2" charset="2"/>
              <a:buNone/>
              <a:tabLst>
                <a:tab pos="682625" algn="l"/>
                <a:tab pos="1030288" algn="l"/>
              </a:tabLst>
            </a:pPr>
            <a:r>
              <a:rPr lang="en-US" sz="1800" noProof="1">
                <a:latin typeface="Arial" pitchFamily="34" charset="0"/>
              </a:rPr>
              <a:t>using System.Threading;</a:t>
            </a:r>
          </a:p>
          <a:p>
            <a:pPr eaLnBrk="1" hangingPunct="1">
              <a:lnSpc>
                <a:spcPct val="80000"/>
              </a:lnSpc>
              <a:buFont typeface="Wingdings" pitchFamily="2" charset="2"/>
              <a:buNone/>
              <a:tabLst>
                <a:tab pos="682625" algn="l"/>
                <a:tab pos="1030288" algn="l"/>
              </a:tabLst>
            </a:pPr>
            <a:r>
              <a:rPr lang="en-US" sz="1800" noProof="1">
                <a:latin typeface="Arial" pitchFamily="34" charset="0"/>
              </a:rPr>
              <a:t>class MyApp</a:t>
            </a:r>
            <a:r>
              <a:rPr lang="en-US" sz="1800" dirty="0">
                <a:latin typeface="Arial" pitchFamily="34" charset="0"/>
              </a:rPr>
              <a:t> </a:t>
            </a:r>
            <a:r>
              <a:rPr lang="en-US" sz="1800" noProof="1">
                <a:latin typeface="Arial" pitchFamily="34" charset="0"/>
              </a:rPr>
              <a:t>{</a:t>
            </a:r>
          </a:p>
          <a:p>
            <a:pPr eaLnBrk="1" hangingPunct="1">
              <a:lnSpc>
                <a:spcPct val="80000"/>
              </a:lnSpc>
              <a:buFont typeface="Wingdings" pitchFamily="2" charset="2"/>
              <a:buNone/>
              <a:tabLst>
                <a:tab pos="682625" algn="l"/>
                <a:tab pos="1030288" algn="l"/>
              </a:tabLst>
            </a:pPr>
            <a:r>
              <a:rPr lang="en-US" sz="1800" noProof="1">
                <a:latin typeface="Arial" pitchFamily="34" charset="0"/>
              </a:rPr>
              <a:t>    static Random rng = new Random();</a:t>
            </a:r>
          </a:p>
          <a:p>
            <a:pPr eaLnBrk="1" hangingPunct="1">
              <a:lnSpc>
                <a:spcPct val="80000"/>
              </a:lnSpc>
              <a:buFont typeface="Wingdings" pitchFamily="2" charset="2"/>
              <a:buNone/>
              <a:tabLst>
                <a:tab pos="682625" algn="l"/>
                <a:tab pos="1030288" algn="l"/>
              </a:tabLst>
            </a:pPr>
            <a:r>
              <a:rPr lang="en-US" sz="1800" noProof="1">
                <a:latin typeface="Arial" pitchFamily="34" charset="0"/>
              </a:rPr>
              <a:t>    static byte[</a:t>
            </a:r>
            <a:r>
              <a:rPr lang="en-US" sz="1800" dirty="0">
                <a:latin typeface="Arial" pitchFamily="34" charset="0"/>
              </a:rPr>
              <a:t> </a:t>
            </a:r>
            <a:r>
              <a:rPr lang="en-US" sz="1800" noProof="1">
                <a:latin typeface="Arial" pitchFamily="34" charset="0"/>
              </a:rPr>
              <a:t>] buffer = new byte[100];</a:t>
            </a:r>
          </a:p>
          <a:p>
            <a:pPr eaLnBrk="1" hangingPunct="1">
              <a:lnSpc>
                <a:spcPct val="80000"/>
              </a:lnSpc>
              <a:buFont typeface="Wingdings" pitchFamily="2" charset="2"/>
              <a:buNone/>
              <a:tabLst>
                <a:tab pos="682625" algn="l"/>
                <a:tab pos="1030288" algn="l"/>
              </a:tabLst>
            </a:pPr>
            <a:r>
              <a:rPr lang="en-US" sz="1800" noProof="1">
                <a:latin typeface="Arial" pitchFamily="34" charset="0"/>
              </a:rPr>
              <a:t>    static Thread writer;</a:t>
            </a:r>
          </a:p>
          <a:p>
            <a:pPr eaLnBrk="1" hangingPunct="1">
              <a:lnSpc>
                <a:spcPct val="80000"/>
              </a:lnSpc>
              <a:buFont typeface="Wingdings" pitchFamily="2" charset="2"/>
              <a:buNone/>
              <a:tabLst>
                <a:tab pos="682625" algn="l"/>
                <a:tab pos="1030288" algn="l"/>
              </a:tabLst>
            </a:pPr>
            <a:r>
              <a:rPr lang="en-US" sz="1800" noProof="1">
                <a:latin typeface="Arial" pitchFamily="34" charset="0"/>
              </a:rPr>
              <a:t>    static </a:t>
            </a:r>
            <a:r>
              <a:rPr lang="en-US" sz="1800" noProof="1">
                <a:solidFill>
                  <a:srgbClr val="990000"/>
                </a:solidFill>
                <a:latin typeface="Arial" pitchFamily="34" charset="0"/>
              </a:rPr>
              <a:t>ReaderWriterLock </a:t>
            </a:r>
            <a:r>
              <a:rPr lang="en-US" sz="1800" u="sng" noProof="1">
                <a:solidFill>
                  <a:srgbClr val="990000"/>
                </a:solidFill>
                <a:latin typeface="Arial" pitchFamily="34" charset="0"/>
              </a:rPr>
              <a:t>rwlock</a:t>
            </a:r>
            <a:r>
              <a:rPr lang="en-US" sz="1800" noProof="1">
                <a:solidFill>
                  <a:srgbClr val="990000"/>
                </a:solidFill>
                <a:latin typeface="Arial" pitchFamily="34" charset="0"/>
              </a:rPr>
              <a:t> = new ReaderWriterLock();</a:t>
            </a:r>
            <a:r>
              <a:rPr lang="en-US" sz="1800" dirty="0">
                <a:latin typeface="Arial" pitchFamily="34" charset="0"/>
              </a:rPr>
              <a:t> </a:t>
            </a:r>
            <a:r>
              <a:rPr lang="en-US" sz="1800" dirty="0">
                <a:solidFill>
                  <a:schemeClr val="accent1"/>
                </a:solidFill>
                <a:latin typeface="Arial" pitchFamily="34" charset="0"/>
              </a:rPr>
              <a:t>// lib class</a:t>
            </a:r>
            <a:endParaRPr lang="en-US" sz="1800" noProof="1">
              <a:latin typeface="Arial" pitchFamily="34" charset="0"/>
            </a:endParaRPr>
          </a:p>
          <a:p>
            <a:pPr eaLnBrk="1" hangingPunct="1">
              <a:lnSpc>
                <a:spcPct val="80000"/>
              </a:lnSpc>
              <a:buFont typeface="Wingdings" pitchFamily="2" charset="2"/>
              <a:buNone/>
              <a:tabLst>
                <a:tab pos="682625" algn="l"/>
                <a:tab pos="1030288" algn="l"/>
              </a:tabLst>
            </a:pPr>
            <a:r>
              <a:rPr lang="en-US" sz="1800" noProof="1">
                <a:latin typeface="Arial" pitchFamily="34" charset="0"/>
              </a:rPr>
              <a:t>    static void Main()    {</a:t>
            </a:r>
          </a:p>
          <a:p>
            <a:pPr eaLnBrk="1" hangingPunct="1">
              <a:lnSpc>
                <a:spcPct val="80000"/>
              </a:lnSpc>
              <a:buFont typeface="Wingdings" pitchFamily="2" charset="2"/>
              <a:buNone/>
              <a:tabLst>
                <a:tab pos="682625" algn="l"/>
                <a:tab pos="1030288" algn="l"/>
              </a:tabLst>
            </a:pPr>
            <a:r>
              <a:rPr lang="en-US" sz="1800" noProof="1">
                <a:latin typeface="Arial" pitchFamily="34" charset="0"/>
              </a:rPr>
              <a:t>		for (int i = 0; i &lt; 100; i++)</a:t>
            </a:r>
            <a:r>
              <a:rPr lang="en-US" sz="1800" dirty="0">
                <a:latin typeface="Arial" pitchFamily="34" charset="0"/>
              </a:rPr>
              <a:t>	 	</a:t>
            </a:r>
            <a:r>
              <a:rPr lang="en-US" sz="1800" noProof="1">
                <a:solidFill>
                  <a:schemeClr val="accent1"/>
                </a:solidFill>
                <a:latin typeface="Arial" pitchFamily="34" charset="0"/>
              </a:rPr>
              <a:t>// Initialize the buffer</a:t>
            </a:r>
            <a:endParaRPr lang="en-US" sz="1800" noProof="1">
              <a:latin typeface="Arial" pitchFamily="34" charset="0"/>
            </a:endParaRPr>
          </a:p>
          <a:p>
            <a:pPr eaLnBrk="1" hangingPunct="1">
              <a:lnSpc>
                <a:spcPct val="80000"/>
              </a:lnSpc>
              <a:buFont typeface="Wingdings" pitchFamily="2" charset="2"/>
              <a:buNone/>
              <a:tabLst>
                <a:tab pos="682625" algn="l"/>
                <a:tab pos="1030288" algn="l"/>
              </a:tabLst>
            </a:pPr>
            <a:r>
              <a:rPr lang="en-US" sz="1800" noProof="1">
                <a:latin typeface="Arial" pitchFamily="34" charset="0"/>
              </a:rPr>
              <a:t>            	buffer[i] = (byte)(i + 1);        </a:t>
            </a:r>
            <a:endParaRPr lang="en-US" sz="1800" noProof="1">
              <a:solidFill>
                <a:schemeClr val="accent1"/>
              </a:solidFill>
              <a:latin typeface="Arial" pitchFamily="34" charset="0"/>
            </a:endParaRPr>
          </a:p>
          <a:p>
            <a:pPr eaLnBrk="1" hangingPunct="1">
              <a:lnSpc>
                <a:spcPct val="80000"/>
              </a:lnSpc>
              <a:buFont typeface="Wingdings" pitchFamily="2" charset="2"/>
              <a:buNone/>
              <a:tabLst>
                <a:tab pos="682625" algn="l"/>
                <a:tab pos="1030288" algn="l"/>
              </a:tabLst>
            </a:pPr>
            <a:r>
              <a:rPr lang="en-US" sz="1800" noProof="1">
                <a:solidFill>
                  <a:srgbClr val="0000FF"/>
                </a:solidFill>
                <a:latin typeface="Arial" pitchFamily="34" charset="0"/>
              </a:rPr>
              <a:t>		writer = new Thread(new ThreadStart(WriterFunc));</a:t>
            </a:r>
            <a:r>
              <a:rPr lang="en-US" sz="1800" dirty="0">
                <a:solidFill>
                  <a:srgbClr val="0000FF"/>
                </a:solidFill>
                <a:latin typeface="Arial" pitchFamily="34" charset="0"/>
              </a:rPr>
              <a:t> </a:t>
            </a:r>
            <a:endParaRPr lang="en-US" sz="1800" noProof="1">
              <a:solidFill>
                <a:srgbClr val="0000FF"/>
              </a:solidFill>
              <a:latin typeface="Arial" pitchFamily="34" charset="0"/>
            </a:endParaRPr>
          </a:p>
          <a:p>
            <a:pPr eaLnBrk="1" hangingPunct="1">
              <a:lnSpc>
                <a:spcPct val="80000"/>
              </a:lnSpc>
              <a:buFont typeface="Wingdings" pitchFamily="2" charset="2"/>
              <a:buNone/>
              <a:tabLst>
                <a:tab pos="682625" algn="l"/>
                <a:tab pos="1030288" algn="l"/>
              </a:tabLst>
            </a:pPr>
            <a:r>
              <a:rPr lang="en-US" sz="1800" noProof="1">
                <a:latin typeface="Arial" pitchFamily="34" charset="0"/>
              </a:rPr>
              <a:t>        	writer.Start();</a:t>
            </a:r>
            <a:r>
              <a:rPr lang="en-US" sz="1800" dirty="0">
                <a:latin typeface="Arial" pitchFamily="34" charset="0"/>
              </a:rPr>
              <a:t>	 		</a:t>
            </a:r>
            <a:r>
              <a:rPr lang="en-US" sz="1800" noProof="1">
                <a:solidFill>
                  <a:schemeClr val="accent1"/>
                </a:solidFill>
                <a:latin typeface="Arial" pitchFamily="34" charset="0"/>
              </a:rPr>
              <a:t>// Start </a:t>
            </a:r>
            <a:r>
              <a:rPr lang="en-US" sz="1800" b="1" noProof="1">
                <a:solidFill>
                  <a:schemeClr val="accent1"/>
                </a:solidFill>
                <a:latin typeface="Arial" pitchFamily="34" charset="0"/>
              </a:rPr>
              <a:t>one</a:t>
            </a:r>
            <a:r>
              <a:rPr lang="en-US" sz="1800" noProof="1">
                <a:solidFill>
                  <a:schemeClr val="accent1"/>
                </a:solidFill>
                <a:latin typeface="Arial" pitchFamily="34" charset="0"/>
              </a:rPr>
              <a:t> writer thread</a:t>
            </a:r>
            <a:endParaRPr lang="en-US" sz="1800" noProof="1">
              <a:latin typeface="Arial" pitchFamily="34" charset="0"/>
            </a:endParaRPr>
          </a:p>
          <a:p>
            <a:pPr eaLnBrk="1" hangingPunct="1">
              <a:lnSpc>
                <a:spcPct val="80000"/>
              </a:lnSpc>
              <a:buFont typeface="Wingdings" pitchFamily="2" charset="2"/>
              <a:buNone/>
              <a:tabLst>
                <a:tab pos="682625" algn="l"/>
                <a:tab pos="1030288" algn="l"/>
              </a:tabLst>
            </a:pPr>
            <a:r>
              <a:rPr lang="en-US" sz="1800" dirty="0">
                <a:latin typeface="Arial" pitchFamily="34" charset="0"/>
              </a:rPr>
              <a:t>	  	</a:t>
            </a:r>
            <a:r>
              <a:rPr lang="en-US" sz="1800" noProof="1">
                <a:latin typeface="Arial" pitchFamily="34" charset="0"/>
              </a:rPr>
              <a:t>Thread[</a:t>
            </a:r>
            <a:r>
              <a:rPr lang="en-US" sz="1800" dirty="0">
                <a:latin typeface="Arial" pitchFamily="34" charset="0"/>
              </a:rPr>
              <a:t> </a:t>
            </a:r>
            <a:r>
              <a:rPr lang="en-US" sz="1800" noProof="1">
                <a:latin typeface="Arial" pitchFamily="34" charset="0"/>
              </a:rPr>
              <a:t>] readers = new Thread[10];</a:t>
            </a:r>
            <a:r>
              <a:rPr lang="en-US" sz="1800" dirty="0">
                <a:latin typeface="Arial" pitchFamily="34" charset="0"/>
              </a:rPr>
              <a:t>	</a:t>
            </a:r>
            <a:r>
              <a:rPr lang="en-US" sz="1800" noProof="1">
                <a:solidFill>
                  <a:schemeClr val="accent1"/>
                </a:solidFill>
                <a:latin typeface="Arial" pitchFamily="34" charset="0"/>
              </a:rPr>
              <a:t>// Create </a:t>
            </a:r>
            <a:r>
              <a:rPr lang="en-US" sz="1800" b="1" dirty="0">
                <a:solidFill>
                  <a:schemeClr val="accent1"/>
                </a:solidFill>
                <a:latin typeface="Arial" pitchFamily="34" charset="0"/>
              </a:rPr>
              <a:t>ten</a:t>
            </a:r>
            <a:r>
              <a:rPr lang="en-US" sz="1800" noProof="1">
                <a:solidFill>
                  <a:schemeClr val="accent1"/>
                </a:solidFill>
                <a:latin typeface="Arial" pitchFamily="34" charset="0"/>
              </a:rPr>
              <a:t> reader threads</a:t>
            </a:r>
          </a:p>
          <a:p>
            <a:pPr eaLnBrk="1" hangingPunct="1">
              <a:lnSpc>
                <a:spcPct val="80000"/>
              </a:lnSpc>
              <a:buFont typeface="Wingdings" pitchFamily="2" charset="2"/>
              <a:buNone/>
              <a:tabLst>
                <a:tab pos="682625" algn="l"/>
                <a:tab pos="1030288" algn="l"/>
              </a:tabLst>
            </a:pPr>
            <a:r>
              <a:rPr lang="en-US" sz="1800" noProof="1">
                <a:latin typeface="Arial" pitchFamily="34" charset="0"/>
              </a:rPr>
              <a:t>        	for (int i = 0; i &lt; </a:t>
            </a:r>
            <a:r>
              <a:rPr lang="en-US" sz="1800" noProof="1">
                <a:solidFill>
                  <a:srgbClr val="990000"/>
                </a:solidFill>
                <a:latin typeface="Arial" pitchFamily="34" charset="0"/>
              </a:rPr>
              <a:t>10;</a:t>
            </a:r>
            <a:r>
              <a:rPr lang="en-US" sz="1800" noProof="1">
                <a:latin typeface="Arial" pitchFamily="34" charset="0"/>
              </a:rPr>
              <a:t> i++) {</a:t>
            </a:r>
          </a:p>
          <a:p>
            <a:pPr eaLnBrk="1" hangingPunct="1">
              <a:lnSpc>
                <a:spcPct val="80000"/>
              </a:lnSpc>
              <a:buFont typeface="Wingdings" pitchFamily="2" charset="2"/>
              <a:buNone/>
              <a:tabLst>
                <a:tab pos="682625" algn="l"/>
                <a:tab pos="1030288" algn="l"/>
              </a:tabLst>
            </a:pPr>
            <a:r>
              <a:rPr lang="en-US" sz="1800" noProof="1">
                <a:latin typeface="Arial" pitchFamily="34" charset="0"/>
              </a:rPr>
              <a:t>            	</a:t>
            </a:r>
            <a:r>
              <a:rPr lang="en-US" sz="1800" noProof="1">
                <a:solidFill>
                  <a:srgbClr val="0000FF"/>
                </a:solidFill>
                <a:latin typeface="Arial" pitchFamily="34" charset="0"/>
              </a:rPr>
              <a:t>readers[i] = new Thread(new ThreadStart(ReaderFunc));</a:t>
            </a:r>
          </a:p>
          <a:p>
            <a:pPr eaLnBrk="1" hangingPunct="1">
              <a:lnSpc>
                <a:spcPct val="80000"/>
              </a:lnSpc>
              <a:buFont typeface="Wingdings" pitchFamily="2" charset="2"/>
              <a:buNone/>
              <a:tabLst>
                <a:tab pos="682625" algn="l"/>
                <a:tab pos="1030288" algn="l"/>
              </a:tabLst>
            </a:pPr>
            <a:r>
              <a:rPr lang="en-US" sz="1800" noProof="1">
                <a:latin typeface="Arial" pitchFamily="34" charset="0"/>
              </a:rPr>
              <a:t>            	readers[i].Name = (i + 1).ToString();</a:t>
            </a:r>
          </a:p>
          <a:p>
            <a:pPr eaLnBrk="1" hangingPunct="1">
              <a:lnSpc>
                <a:spcPct val="80000"/>
              </a:lnSpc>
              <a:buFont typeface="Wingdings" pitchFamily="2" charset="2"/>
              <a:buNone/>
              <a:tabLst>
                <a:tab pos="682625" algn="l"/>
                <a:tab pos="1030288" algn="l"/>
              </a:tabLst>
            </a:pPr>
            <a:r>
              <a:rPr lang="en-US" sz="1800" noProof="1">
                <a:latin typeface="Arial" pitchFamily="34" charset="0"/>
              </a:rPr>
              <a:t>            	readers[i].Start();</a:t>
            </a:r>
          </a:p>
          <a:p>
            <a:pPr eaLnBrk="1" hangingPunct="1">
              <a:lnSpc>
                <a:spcPct val="80000"/>
              </a:lnSpc>
              <a:buFont typeface="Wingdings" pitchFamily="2" charset="2"/>
              <a:buNone/>
              <a:tabLst>
                <a:tab pos="682625" algn="l"/>
                <a:tab pos="1030288" algn="l"/>
              </a:tabLst>
            </a:pPr>
            <a:r>
              <a:rPr lang="en-US" sz="1800" noProof="1">
                <a:latin typeface="Arial" pitchFamily="34" charset="0"/>
              </a:rPr>
              <a:t>		}</a:t>
            </a:r>
            <a:r>
              <a:rPr lang="en-US" sz="1800" dirty="0">
                <a:latin typeface="Arial" pitchFamily="34" charset="0"/>
              </a:rPr>
              <a:t> </a:t>
            </a:r>
            <a:r>
              <a:rPr lang="en-US" sz="1800" dirty="0">
                <a:solidFill>
                  <a:schemeClr val="accent1"/>
                </a:solidFill>
                <a:latin typeface="Arial" pitchFamily="34" charset="0"/>
              </a:rPr>
              <a:t>// end for</a:t>
            </a:r>
            <a:endParaRPr lang="en-US" sz="1800" noProof="1">
              <a:solidFill>
                <a:schemeClr val="accent1"/>
              </a:solidFill>
              <a:latin typeface="Arial" pitchFamily="34" charset="0"/>
            </a:endParaRPr>
          </a:p>
          <a:p>
            <a:pPr eaLnBrk="1" hangingPunct="1">
              <a:lnSpc>
                <a:spcPct val="80000"/>
              </a:lnSpc>
              <a:buFont typeface="Wingdings" pitchFamily="2" charset="2"/>
              <a:buNone/>
              <a:tabLst>
                <a:tab pos="682625" algn="l"/>
                <a:tab pos="1030288" algn="l"/>
              </a:tabLst>
            </a:pPr>
            <a:r>
              <a:rPr lang="en-US" sz="1800" noProof="1">
                <a:latin typeface="Arial" pitchFamily="34" charset="0"/>
              </a:rPr>
              <a:t>	}</a:t>
            </a:r>
            <a:r>
              <a:rPr lang="en-US" sz="1800" dirty="0">
                <a:latin typeface="Arial" pitchFamily="34" charset="0"/>
              </a:rPr>
              <a:t> </a:t>
            </a:r>
            <a:r>
              <a:rPr lang="en-US" sz="1800" dirty="0">
                <a:solidFill>
                  <a:schemeClr val="accent1"/>
                </a:solidFill>
                <a:latin typeface="Arial" pitchFamily="34" charset="0"/>
              </a:rPr>
              <a:t>// end Main()</a:t>
            </a:r>
          </a:p>
        </p:txBody>
      </p:sp>
      <p:sp>
        <p:nvSpPr>
          <p:cNvPr id="5" name="Oval Callout 4"/>
          <p:cNvSpPr>
            <a:spLocks noChangeArrowheads="1"/>
          </p:cNvSpPr>
          <p:nvPr/>
        </p:nvSpPr>
        <p:spPr bwMode="auto">
          <a:xfrm>
            <a:off x="5334000" y="1066800"/>
            <a:ext cx="2971800" cy="1219200"/>
          </a:xfrm>
          <a:prstGeom prst="wedgeEllipseCallout">
            <a:avLst>
              <a:gd name="adj1" fmla="val -69329"/>
              <a:gd name="adj2" fmla="val 84509"/>
            </a:avLst>
          </a:prstGeom>
          <a:solidFill>
            <a:schemeClr val="accent1"/>
          </a:solidFill>
          <a:ln w="9525" algn="ctr">
            <a:solidFill>
              <a:schemeClr val="tx1"/>
            </a:solidFill>
            <a:round/>
            <a:headEnd/>
            <a:tailEnd/>
          </a:ln>
        </p:spPr>
        <p:txBody>
          <a:bodyPr/>
          <a:lstStyle/>
          <a:p>
            <a:pPr algn="ctr"/>
            <a:r>
              <a:rPr lang="en-US"/>
              <a:t>Create an object of ReaderWriteLock class</a:t>
            </a:r>
          </a:p>
        </p:txBody>
      </p:sp>
    </p:spTree>
    <p:extLst>
      <p:ext uri="{BB962C8B-B14F-4D97-AF65-F5344CB8AC3E}">
        <p14:creationId xmlns:p14="http://schemas.microsoft.com/office/powerpoint/2010/main" val="1908945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a:noFill/>
        </p:spPr>
        <p:txBody>
          <a:bodyPr/>
          <a:lstStyle/>
          <a:p>
            <a:fld id="{49C0E75E-B1F2-4534-849B-0BF441082DE3}" type="slidenum">
              <a:rPr lang="en-US" smtClean="0"/>
              <a:pPr/>
              <a:t>208</a:t>
            </a:fld>
            <a:endParaRPr lang="en-US"/>
          </a:p>
        </p:txBody>
      </p:sp>
      <p:sp>
        <p:nvSpPr>
          <p:cNvPr id="26627" name="Rectangle 2"/>
          <p:cNvSpPr>
            <a:spLocks noGrp="1" noChangeArrowheads="1"/>
          </p:cNvSpPr>
          <p:nvPr>
            <p:ph type="title"/>
          </p:nvPr>
        </p:nvSpPr>
        <p:spPr/>
        <p:txBody>
          <a:bodyPr/>
          <a:lstStyle/>
          <a:p>
            <a:pPr eaLnBrk="1" hangingPunct="1"/>
            <a:r>
              <a:rPr lang="en-US" sz="2800"/>
              <a:t>Example Using ReaderWriter Locks: Reader</a:t>
            </a:r>
          </a:p>
        </p:txBody>
      </p:sp>
      <p:sp>
        <p:nvSpPr>
          <p:cNvPr id="26628" name="Rectangle 3"/>
          <p:cNvSpPr>
            <a:spLocks noGrp="1" noChangeArrowheads="1"/>
          </p:cNvSpPr>
          <p:nvPr>
            <p:ph type="body" idx="1"/>
          </p:nvPr>
        </p:nvSpPr>
        <p:spPr>
          <a:xfrm>
            <a:off x="798513" y="990600"/>
            <a:ext cx="8269287" cy="5791200"/>
          </a:xfrm>
        </p:spPr>
        <p:txBody>
          <a:bodyPr/>
          <a:lstStyle/>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static void ReaderFunc()</a:t>
            </a:r>
            <a:r>
              <a:rPr lang="en-US" sz="1800">
                <a:latin typeface="Arial" pitchFamily="34" charset="0"/>
              </a:rPr>
              <a:t> </a:t>
            </a:r>
            <a:r>
              <a:rPr lang="en-US" sz="1800" noProof="1">
                <a:latin typeface="Arial" pitchFamily="34" charset="0"/>
              </a:rPr>
              <a:t> {</a:t>
            </a:r>
          </a:p>
          <a:p>
            <a:pPr eaLnBrk="1" hangingPunct="1">
              <a:lnSpc>
                <a:spcPct val="80000"/>
              </a:lnSpc>
              <a:buFont typeface="Wingdings" pitchFamily="2" charset="2"/>
              <a:buNone/>
              <a:tabLst>
                <a:tab pos="685800" algn="l"/>
                <a:tab pos="1092200" algn="l"/>
                <a:tab pos="1485900" algn="l"/>
              </a:tabLst>
            </a:pPr>
            <a:r>
              <a:rPr lang="en-US" sz="1800">
                <a:latin typeface="Arial" pitchFamily="34" charset="0"/>
              </a:rPr>
              <a:t>	</a:t>
            </a:r>
            <a:r>
              <a:rPr lang="en-US" sz="1800" noProof="1">
                <a:latin typeface="Arial" pitchFamily="34" charset="0"/>
              </a:rPr>
              <a:t>for (int i = 0; writer.IsAlive; i++)</a:t>
            </a:r>
            <a:r>
              <a:rPr lang="en-US" sz="1800">
                <a:latin typeface="Arial" pitchFamily="34" charset="0"/>
              </a:rPr>
              <a:t> {		</a:t>
            </a:r>
            <a:r>
              <a:rPr lang="en-US" sz="1800" noProof="1">
                <a:solidFill>
                  <a:schemeClr val="accent1"/>
                </a:solidFill>
                <a:latin typeface="Arial" pitchFamily="34" charset="0"/>
              </a:rPr>
              <a:t>// Loop until the writer thread ends</a:t>
            </a:r>
          </a:p>
          <a:p>
            <a:pPr eaLnBrk="1" hangingPunct="1">
              <a:lnSpc>
                <a:spcPct val="80000"/>
              </a:lnSpc>
              <a:buFont typeface="Wingdings" pitchFamily="2" charset="2"/>
              <a:buNone/>
              <a:tabLst>
                <a:tab pos="685800" algn="l"/>
                <a:tab pos="1092200" algn="l"/>
                <a:tab pos="1485900" algn="l"/>
              </a:tabLst>
            </a:pPr>
            <a:r>
              <a:rPr lang="en-US" sz="1800">
                <a:latin typeface="Arial" pitchFamily="34" charset="0"/>
              </a:rPr>
              <a:t>		</a:t>
            </a:r>
            <a:r>
              <a:rPr lang="en-US" sz="1800" noProof="1">
                <a:latin typeface="Arial" pitchFamily="34" charset="0"/>
              </a:rPr>
              <a:t>int sum = 0;</a:t>
            </a:r>
          </a:p>
          <a:p>
            <a:pPr eaLnBrk="1" hangingPunct="1">
              <a:lnSpc>
                <a:spcPct val="80000"/>
              </a:lnSpc>
              <a:buFont typeface="Wingdings" pitchFamily="2" charset="2"/>
              <a:buNone/>
              <a:tabLst>
                <a:tab pos="685800" algn="l"/>
                <a:tab pos="1092200" algn="l"/>
                <a:tab pos="1485900" algn="l"/>
              </a:tabLst>
            </a:pPr>
            <a:r>
              <a:rPr lang="en-US" sz="1800">
                <a:latin typeface="Arial" pitchFamily="34" charset="0"/>
              </a:rPr>
              <a:t>		</a:t>
            </a:r>
            <a:r>
              <a:rPr lang="en-US" sz="1800" u="sng" noProof="1">
                <a:solidFill>
                  <a:srgbClr val="990000"/>
                </a:solidFill>
                <a:latin typeface="Arial" pitchFamily="34" charset="0"/>
              </a:rPr>
              <a:t>rwlock</a:t>
            </a:r>
            <a:r>
              <a:rPr lang="en-US" sz="1800" noProof="1">
                <a:solidFill>
                  <a:srgbClr val="990000"/>
                </a:solidFill>
                <a:latin typeface="Arial" pitchFamily="34" charset="0"/>
              </a:rPr>
              <a:t>.AcquireReaderLock(Timeout.Infinite); </a:t>
            </a:r>
            <a:r>
              <a:rPr lang="en-US" sz="1800" noProof="1">
                <a:solidFill>
                  <a:schemeClr val="accent1"/>
                </a:solidFill>
                <a:latin typeface="Arial" pitchFamily="34" charset="0"/>
              </a:rPr>
              <a:t>// or a number in millisec</a:t>
            </a: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try {</a:t>
            </a:r>
          </a:p>
          <a:p>
            <a:pPr eaLnBrk="1" hangingPunct="1">
              <a:lnSpc>
                <a:spcPct val="80000"/>
              </a:lnSpc>
              <a:buFont typeface="Wingdings" pitchFamily="2" charset="2"/>
              <a:buNone/>
              <a:tabLst>
                <a:tab pos="685800" algn="l"/>
                <a:tab pos="1092200" algn="l"/>
                <a:tab pos="1485900" algn="l"/>
              </a:tabLst>
            </a:pPr>
            <a:r>
              <a:rPr lang="en-US" sz="1800">
                <a:latin typeface="Arial" pitchFamily="34" charset="0"/>
              </a:rPr>
              <a:t>			</a:t>
            </a:r>
            <a:r>
              <a:rPr lang="en-US" sz="1800" noProof="1">
                <a:latin typeface="Arial" pitchFamily="34" charset="0"/>
              </a:rPr>
              <a:t>for (int k = 0; k &lt; 100; k++)</a:t>
            </a:r>
            <a:r>
              <a:rPr lang="en-US" sz="1800">
                <a:latin typeface="Arial" pitchFamily="34" charset="0"/>
              </a:rPr>
              <a:t>	</a:t>
            </a:r>
            <a:r>
              <a:rPr lang="en-US" sz="1800" noProof="1">
                <a:solidFill>
                  <a:schemeClr val="accent1"/>
                </a:solidFill>
                <a:latin typeface="Arial" pitchFamily="34" charset="0"/>
              </a:rPr>
              <a:t>// Sum the values in the buffer</a:t>
            </a:r>
          </a:p>
          <a:p>
            <a:pPr eaLnBrk="1" hangingPunct="1">
              <a:lnSpc>
                <a:spcPct val="80000"/>
              </a:lnSpc>
              <a:buFont typeface="Wingdings" pitchFamily="2" charset="2"/>
              <a:buNone/>
              <a:tabLst>
                <a:tab pos="685800" algn="l"/>
                <a:tab pos="1092200" algn="l"/>
                <a:tab pos="1485900" algn="l"/>
              </a:tabLst>
            </a:pPr>
            <a:r>
              <a:rPr lang="en-US" sz="1800">
                <a:latin typeface="Arial" pitchFamily="34" charset="0"/>
              </a:rPr>
              <a:t>				</a:t>
            </a:r>
            <a:r>
              <a:rPr lang="en-US" sz="1800" noProof="1">
                <a:latin typeface="Arial" pitchFamily="34" charset="0"/>
              </a:rPr>
              <a:t>sum += buffer[k];</a:t>
            </a:r>
          </a:p>
          <a:p>
            <a:pPr eaLnBrk="1" hangingPunct="1">
              <a:lnSpc>
                <a:spcPct val="80000"/>
              </a:lnSpc>
              <a:buFont typeface="Wingdings" pitchFamily="2" charset="2"/>
              <a:buNone/>
              <a:tabLst>
                <a:tab pos="685800" algn="l"/>
                <a:tab pos="1092200" algn="l"/>
                <a:tab pos="1485900" algn="l"/>
              </a:tabLst>
            </a:pPr>
            <a:r>
              <a:rPr lang="en-US" sz="1800">
                <a:latin typeface="Arial" pitchFamily="34" charset="0"/>
              </a:rPr>
              <a:t>		</a:t>
            </a:r>
            <a:r>
              <a:rPr lang="en-US" sz="1800" noProof="1">
                <a:latin typeface="Arial" pitchFamily="34" charset="0"/>
              </a:rPr>
              <a:t>}</a:t>
            </a:r>
          </a:p>
          <a:p>
            <a:pPr eaLnBrk="1" hangingPunct="1">
              <a:lnSpc>
                <a:spcPct val="80000"/>
              </a:lnSpc>
              <a:buFont typeface="Wingdings" pitchFamily="2" charset="2"/>
              <a:buNone/>
              <a:tabLst>
                <a:tab pos="685800" algn="l"/>
                <a:tab pos="1092200" algn="l"/>
                <a:tab pos="1485900" algn="l"/>
              </a:tabLst>
            </a:pPr>
            <a:r>
              <a:rPr lang="en-US" sz="1800">
                <a:latin typeface="Arial" pitchFamily="34" charset="0"/>
              </a:rPr>
              <a:t>		</a:t>
            </a:r>
            <a:r>
              <a:rPr lang="en-US" sz="1800" noProof="1">
                <a:latin typeface="Arial" pitchFamily="34" charset="0"/>
              </a:rPr>
              <a:t>finally</a:t>
            </a:r>
            <a:r>
              <a:rPr lang="en-US" sz="1800">
                <a:latin typeface="Arial" pitchFamily="34" charset="0"/>
              </a:rPr>
              <a:t> </a:t>
            </a:r>
            <a:r>
              <a:rPr lang="en-US" sz="1800" noProof="1">
                <a:latin typeface="Arial" pitchFamily="34" charset="0"/>
              </a:rPr>
              <a:t> {</a:t>
            </a:r>
          </a:p>
          <a:p>
            <a:pPr eaLnBrk="1" hangingPunct="1">
              <a:lnSpc>
                <a:spcPct val="80000"/>
              </a:lnSpc>
              <a:buFont typeface="Wingdings" pitchFamily="2" charset="2"/>
              <a:buNone/>
              <a:tabLst>
                <a:tab pos="685800" algn="l"/>
                <a:tab pos="1092200" algn="l"/>
                <a:tab pos="1485900" algn="l"/>
              </a:tabLst>
            </a:pPr>
            <a:r>
              <a:rPr lang="en-US" sz="1800">
                <a:latin typeface="Arial" pitchFamily="34" charset="0"/>
              </a:rPr>
              <a:t>			</a:t>
            </a:r>
            <a:r>
              <a:rPr lang="en-US" sz="1800" noProof="1">
                <a:solidFill>
                  <a:srgbClr val="990000"/>
                </a:solidFill>
                <a:latin typeface="Arial" pitchFamily="34" charset="0"/>
              </a:rPr>
              <a:t>rwlock.ReleaseReaderLock();</a:t>
            </a:r>
          </a:p>
          <a:p>
            <a:pPr eaLnBrk="1" hangingPunct="1">
              <a:lnSpc>
                <a:spcPct val="80000"/>
              </a:lnSpc>
              <a:buFont typeface="Wingdings" pitchFamily="2" charset="2"/>
              <a:buNone/>
              <a:tabLst>
                <a:tab pos="685800" algn="l"/>
                <a:tab pos="1092200" algn="l"/>
                <a:tab pos="1485900" algn="l"/>
              </a:tabLst>
            </a:pPr>
            <a:r>
              <a:rPr lang="en-US" sz="1800">
                <a:latin typeface="Arial" pitchFamily="34" charset="0"/>
              </a:rPr>
              <a:t>		</a:t>
            </a:r>
            <a:r>
              <a:rPr lang="en-US" sz="1800" noProof="1">
                <a:latin typeface="Arial" pitchFamily="34" charset="0"/>
              </a:rPr>
              <a:t>}</a:t>
            </a:r>
          </a:p>
          <a:p>
            <a:pPr eaLnBrk="1" hangingPunct="1">
              <a:lnSpc>
                <a:spcPct val="80000"/>
              </a:lnSpc>
              <a:buFont typeface="Wingdings" pitchFamily="2" charset="2"/>
              <a:buNone/>
              <a:tabLst>
                <a:tab pos="685800" algn="l"/>
                <a:tab pos="1092200" algn="l"/>
                <a:tab pos="1485900" algn="l"/>
              </a:tabLst>
            </a:pPr>
            <a:r>
              <a:rPr lang="en-US" sz="1800">
                <a:latin typeface="Arial" pitchFamily="34" charset="0"/>
              </a:rPr>
              <a:t>		</a:t>
            </a:r>
            <a:r>
              <a:rPr lang="en-US" sz="1800" noProof="1">
                <a:latin typeface="Arial" pitchFamily="34" charset="0"/>
              </a:rPr>
              <a:t>Console.WriteLine("sum = {0}", sum);</a:t>
            </a:r>
            <a:endParaRPr lang="en-US" sz="1800">
              <a:latin typeface="Arial" pitchFamily="34" charset="0"/>
            </a:endParaRPr>
          </a:p>
          <a:p>
            <a:pPr eaLnBrk="1" hangingPunct="1">
              <a:lnSpc>
                <a:spcPct val="80000"/>
              </a:lnSpc>
              <a:buFont typeface="Wingdings" pitchFamily="2" charset="2"/>
              <a:buNone/>
              <a:tabLst>
                <a:tab pos="685800" algn="l"/>
                <a:tab pos="1092200" algn="l"/>
                <a:tab pos="1485900" algn="l"/>
              </a:tabLst>
            </a:pPr>
            <a:r>
              <a:rPr lang="en-US" sz="1800">
                <a:latin typeface="Arial" pitchFamily="34" charset="0"/>
              </a:rPr>
              <a:t>		</a:t>
            </a:r>
            <a:r>
              <a:rPr lang="en-US" sz="1800" noProof="1">
                <a:latin typeface="Arial" pitchFamily="34" charset="0"/>
              </a:rPr>
              <a:t>if (sum != 5050)</a:t>
            </a:r>
            <a:r>
              <a:rPr lang="en-US" sz="1800">
                <a:latin typeface="Arial" pitchFamily="34" charset="0"/>
              </a:rPr>
              <a:t>	{ 	</a:t>
            </a:r>
            <a:r>
              <a:rPr lang="en-US" sz="1800" noProof="1">
                <a:solidFill>
                  <a:schemeClr val="accent1"/>
                </a:solidFill>
                <a:latin typeface="Arial" pitchFamily="34" charset="0"/>
              </a:rPr>
              <a:t>// Report an error if the sum is incorrect</a:t>
            </a:r>
          </a:p>
          <a:p>
            <a:pPr eaLnBrk="1" hangingPunct="1">
              <a:lnSpc>
                <a:spcPct val="80000"/>
              </a:lnSpc>
              <a:buFont typeface="Wingdings" pitchFamily="2" charset="2"/>
              <a:buNone/>
              <a:tabLst>
                <a:tab pos="685800" algn="l"/>
                <a:tab pos="1092200" algn="l"/>
                <a:tab pos="1485900" algn="l"/>
              </a:tabLst>
            </a:pPr>
            <a:r>
              <a:rPr lang="en-US" sz="1800">
                <a:latin typeface="Arial" pitchFamily="34" charset="0"/>
              </a:rPr>
              <a:t>			</a:t>
            </a:r>
            <a:r>
              <a:rPr lang="en-US" sz="1800" noProof="1">
                <a:latin typeface="Arial" pitchFamily="34" charset="0"/>
              </a:rPr>
              <a:t>string message = String.Format("Thread {0} " +</a:t>
            </a:r>
            <a:r>
              <a:rPr lang="en-US" sz="1800">
                <a:latin typeface="Arial" pitchFamily="34" charset="0"/>
              </a:rPr>
              <a:t> </a:t>
            </a:r>
            <a:r>
              <a:rPr lang="en-US" sz="1800" noProof="1">
                <a:latin typeface="Arial" pitchFamily="34" charset="0"/>
              </a:rPr>
              <a:t>"reports a corrupt</a:t>
            </a:r>
            <a:r>
              <a:rPr lang="en-US" sz="1800">
                <a:latin typeface="Arial" pitchFamily="34" charset="0"/>
              </a:rPr>
              <a:t> 	</a:t>
            </a:r>
            <a:r>
              <a:rPr lang="en-US" sz="1800" noProof="1">
                <a:latin typeface="Arial" pitchFamily="34" charset="0"/>
              </a:rPr>
              <a:t>read on iteration {1}",</a:t>
            </a:r>
            <a:r>
              <a:rPr lang="en-US" sz="1800">
                <a:latin typeface="Arial" pitchFamily="34" charset="0"/>
              </a:rPr>
              <a:t> </a:t>
            </a:r>
            <a:r>
              <a:rPr lang="en-US" sz="1800" noProof="1">
                <a:latin typeface="Arial" pitchFamily="34" charset="0"/>
              </a:rPr>
              <a:t>Thread.CurrentThread.Name, i + 1);</a:t>
            </a:r>
          </a:p>
          <a:p>
            <a:pPr eaLnBrk="1" hangingPunct="1">
              <a:lnSpc>
                <a:spcPct val="80000"/>
              </a:lnSpc>
              <a:buFont typeface="Wingdings" pitchFamily="2" charset="2"/>
              <a:buNone/>
              <a:tabLst>
                <a:tab pos="685800" algn="l"/>
                <a:tab pos="1092200" algn="l"/>
                <a:tab pos="1485900" algn="l"/>
              </a:tabLst>
            </a:pPr>
            <a:r>
              <a:rPr lang="en-US" sz="1800">
                <a:latin typeface="Arial" pitchFamily="34" charset="0"/>
              </a:rPr>
              <a:t>			</a:t>
            </a:r>
            <a:r>
              <a:rPr lang="en-US" sz="1800" noProof="1">
                <a:latin typeface="Arial" pitchFamily="34" charset="0"/>
              </a:rPr>
              <a:t>Console.WriteLine(message);</a:t>
            </a:r>
          </a:p>
          <a:p>
            <a:pPr eaLnBrk="1" hangingPunct="1">
              <a:lnSpc>
                <a:spcPct val="80000"/>
              </a:lnSpc>
              <a:buFont typeface="Wingdings" pitchFamily="2" charset="2"/>
              <a:buNone/>
              <a:tabLst>
                <a:tab pos="685800" algn="l"/>
                <a:tab pos="1092200" algn="l"/>
                <a:tab pos="1485900" algn="l"/>
              </a:tabLst>
            </a:pPr>
            <a:r>
              <a:rPr lang="en-US" sz="1800">
                <a:latin typeface="Arial" pitchFamily="34" charset="0"/>
              </a:rPr>
              <a:t>			</a:t>
            </a:r>
            <a:r>
              <a:rPr lang="en-US" sz="1800" noProof="1">
                <a:latin typeface="Arial" pitchFamily="34" charset="0"/>
              </a:rPr>
              <a:t>writer.Abort();</a:t>
            </a:r>
          </a:p>
          <a:p>
            <a:pPr eaLnBrk="1" hangingPunct="1">
              <a:lnSpc>
                <a:spcPct val="80000"/>
              </a:lnSpc>
              <a:buFont typeface="Wingdings" pitchFamily="2" charset="2"/>
              <a:buNone/>
              <a:tabLst>
                <a:tab pos="685800" algn="l"/>
                <a:tab pos="1092200" algn="l"/>
                <a:tab pos="1485900" algn="l"/>
              </a:tabLst>
            </a:pPr>
            <a:r>
              <a:rPr lang="en-US" sz="1800">
                <a:latin typeface="Arial" pitchFamily="34" charset="0"/>
              </a:rPr>
              <a:t>			</a:t>
            </a:r>
            <a:r>
              <a:rPr lang="en-US" sz="1800" noProof="1">
                <a:latin typeface="Arial" pitchFamily="34" charset="0"/>
              </a:rPr>
              <a:t>return;</a:t>
            </a: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a:t>
            </a:r>
            <a:r>
              <a:rPr lang="en-US" sz="1800">
                <a:latin typeface="Arial" pitchFamily="34" charset="0"/>
              </a:rPr>
              <a:t> </a:t>
            </a:r>
            <a:r>
              <a:rPr lang="en-US" sz="1800">
                <a:solidFill>
                  <a:schemeClr val="accent1"/>
                </a:solidFill>
                <a:latin typeface="Arial" pitchFamily="34" charset="0"/>
              </a:rPr>
              <a:t>// end if</a:t>
            </a:r>
            <a:endParaRPr lang="en-US" sz="1800" noProof="1">
              <a:solidFill>
                <a:schemeClr val="accent1"/>
              </a:solidFill>
              <a:latin typeface="Arial" pitchFamily="34" charset="0"/>
            </a:endParaRP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a:t>
            </a:r>
            <a:r>
              <a:rPr lang="en-US" sz="1800">
                <a:latin typeface="Arial" pitchFamily="34" charset="0"/>
              </a:rPr>
              <a:t> </a:t>
            </a:r>
            <a:r>
              <a:rPr lang="en-US" sz="1800">
                <a:solidFill>
                  <a:schemeClr val="accent1"/>
                </a:solidFill>
                <a:latin typeface="Arial" pitchFamily="34" charset="0"/>
              </a:rPr>
              <a:t>// end for</a:t>
            </a:r>
            <a:endParaRPr lang="en-US" sz="1800" noProof="1">
              <a:solidFill>
                <a:schemeClr val="accent1"/>
              </a:solidFill>
              <a:latin typeface="Arial" pitchFamily="34" charset="0"/>
            </a:endParaRP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a:t>
            </a:r>
            <a:r>
              <a:rPr lang="en-US" sz="1800">
                <a:latin typeface="Arial" pitchFamily="34" charset="0"/>
              </a:rPr>
              <a:t> </a:t>
            </a:r>
            <a:r>
              <a:rPr lang="en-US" sz="1800">
                <a:solidFill>
                  <a:schemeClr val="accent1"/>
                </a:solidFill>
                <a:latin typeface="Arial" pitchFamily="34" charset="0"/>
              </a:rPr>
              <a:t>// end ReaderFunc</a:t>
            </a:r>
          </a:p>
        </p:txBody>
      </p:sp>
    </p:spTree>
    <p:extLst>
      <p:ext uri="{BB962C8B-B14F-4D97-AF65-F5344CB8AC3E}">
        <p14:creationId xmlns:p14="http://schemas.microsoft.com/office/powerpoint/2010/main" val="347753597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a:noFill/>
        </p:spPr>
        <p:txBody>
          <a:bodyPr/>
          <a:lstStyle/>
          <a:p>
            <a:fld id="{1981A59B-7F22-4BB2-8AE0-96492BBADA1B}" type="slidenum">
              <a:rPr lang="en-US" smtClean="0"/>
              <a:pPr/>
              <a:t>209</a:t>
            </a:fld>
            <a:endParaRPr lang="en-US"/>
          </a:p>
        </p:txBody>
      </p:sp>
      <p:sp>
        <p:nvSpPr>
          <p:cNvPr id="27651" name="Rectangle 2"/>
          <p:cNvSpPr>
            <a:spLocks noGrp="1" noChangeArrowheads="1"/>
          </p:cNvSpPr>
          <p:nvPr>
            <p:ph type="title"/>
          </p:nvPr>
        </p:nvSpPr>
        <p:spPr/>
        <p:txBody>
          <a:bodyPr/>
          <a:lstStyle/>
          <a:p>
            <a:pPr eaLnBrk="1" hangingPunct="1"/>
            <a:r>
              <a:rPr lang="en-US" sz="2800"/>
              <a:t>Example Using ReaderWriter Locks: Writer</a:t>
            </a:r>
          </a:p>
        </p:txBody>
      </p:sp>
      <p:sp>
        <p:nvSpPr>
          <p:cNvPr id="27652" name="Rectangle 3"/>
          <p:cNvSpPr>
            <a:spLocks noGrp="1" noChangeArrowheads="1"/>
          </p:cNvSpPr>
          <p:nvPr>
            <p:ph type="body" idx="1"/>
          </p:nvPr>
        </p:nvSpPr>
        <p:spPr>
          <a:xfrm>
            <a:off x="1752600" y="990600"/>
            <a:ext cx="7315200" cy="5791200"/>
          </a:xfrm>
        </p:spPr>
        <p:txBody>
          <a:bodyPr/>
          <a:lstStyle/>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static void WriterFunc()</a:t>
            </a:r>
            <a:r>
              <a:rPr lang="en-US" sz="1800" dirty="0">
                <a:latin typeface="Arial" pitchFamily="34" charset="0"/>
              </a:rPr>
              <a:t> </a:t>
            </a:r>
            <a:r>
              <a:rPr lang="en-US" sz="1800" noProof="1">
                <a:latin typeface="Arial" pitchFamily="34" charset="0"/>
              </a:rPr>
              <a:t>{</a:t>
            </a: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DateTime start = DateTime.Now;</a:t>
            </a: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a:t>
            </a:r>
            <a:r>
              <a:rPr lang="en-US" sz="1800" noProof="1">
                <a:solidFill>
                  <a:schemeClr val="accent1"/>
                </a:solidFill>
                <a:latin typeface="Arial" pitchFamily="34" charset="0"/>
              </a:rPr>
              <a:t>// Loop for up to 10 seconds</a:t>
            </a: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while ((DateTime.Now - start).Seconds &lt; 10) {</a:t>
            </a: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int j = rng.Next(0, 100);</a:t>
            </a: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int k = rng.Next(0, 100);</a:t>
            </a: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a:t>
            </a:r>
            <a:r>
              <a:rPr lang="en-US" sz="1800" noProof="1">
                <a:solidFill>
                  <a:srgbClr val="990000"/>
                </a:solidFill>
                <a:latin typeface="Arial" pitchFamily="34" charset="0"/>
              </a:rPr>
              <a:t>rwlock.AcquireWriterLock(300); // wait for 300 millisec</a:t>
            </a: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try</a:t>
            </a:r>
            <a:r>
              <a:rPr lang="en-US" sz="1800" dirty="0">
                <a:latin typeface="Arial" pitchFamily="34" charset="0"/>
              </a:rPr>
              <a:t> </a:t>
            </a:r>
            <a:r>
              <a:rPr lang="en-US" sz="1800" noProof="1">
                <a:latin typeface="Arial" pitchFamily="34" charset="0"/>
              </a:rPr>
              <a:t>{</a:t>
            </a: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Swap(ref buffer[j], ref buffer[k]);</a:t>
            </a: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a:t>
            </a: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finally</a:t>
            </a:r>
            <a:r>
              <a:rPr lang="en-US" sz="1800" dirty="0">
                <a:latin typeface="Arial" pitchFamily="34" charset="0"/>
              </a:rPr>
              <a:t> </a:t>
            </a:r>
            <a:r>
              <a:rPr lang="en-US" sz="1800" noProof="1">
                <a:latin typeface="Arial" pitchFamily="34" charset="0"/>
              </a:rPr>
              <a:t> {</a:t>
            </a: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a:t>
            </a:r>
            <a:r>
              <a:rPr lang="en-US" sz="1800" noProof="1">
                <a:solidFill>
                  <a:srgbClr val="990000"/>
                </a:solidFill>
                <a:latin typeface="Arial" pitchFamily="34" charset="0"/>
              </a:rPr>
              <a:t>rwlock.ReleaseWriterLock();</a:t>
            </a: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a:t>
            </a: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a:t>
            </a:r>
            <a:r>
              <a:rPr lang="en-US" sz="1800" dirty="0">
                <a:latin typeface="Arial" pitchFamily="34" charset="0"/>
              </a:rPr>
              <a:t> </a:t>
            </a:r>
            <a:r>
              <a:rPr lang="en-US" sz="1800" dirty="0">
                <a:solidFill>
                  <a:schemeClr val="accent1"/>
                </a:solidFill>
                <a:latin typeface="Arial" pitchFamily="34" charset="0"/>
              </a:rPr>
              <a:t>// end while</a:t>
            </a:r>
            <a:endParaRPr lang="en-US" sz="1800" noProof="1">
              <a:solidFill>
                <a:schemeClr val="accent1"/>
              </a:solidFill>
              <a:latin typeface="Arial" pitchFamily="34" charset="0"/>
            </a:endParaRP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a:t>
            </a:r>
            <a:r>
              <a:rPr lang="en-US" sz="1800" dirty="0">
                <a:latin typeface="Arial" pitchFamily="34" charset="0"/>
              </a:rPr>
              <a:t> </a:t>
            </a:r>
            <a:r>
              <a:rPr lang="en-US" sz="1800" dirty="0">
                <a:solidFill>
                  <a:schemeClr val="accent1"/>
                </a:solidFill>
                <a:latin typeface="Arial" pitchFamily="34" charset="0"/>
              </a:rPr>
              <a:t>// end </a:t>
            </a:r>
            <a:r>
              <a:rPr lang="en-US" sz="1800" dirty="0" err="1">
                <a:solidFill>
                  <a:schemeClr val="accent1"/>
                </a:solidFill>
                <a:latin typeface="Arial" pitchFamily="34" charset="0"/>
              </a:rPr>
              <a:t>WriteFunc</a:t>
            </a:r>
            <a:endParaRPr lang="en-US" sz="1800" noProof="1">
              <a:solidFill>
                <a:schemeClr val="accent1"/>
              </a:solidFill>
              <a:latin typeface="Arial" pitchFamily="34" charset="0"/>
            </a:endParaRP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static void Swap(ref byte a, ref byte b)</a:t>
            </a:r>
            <a:r>
              <a:rPr lang="en-US" sz="1800" dirty="0">
                <a:latin typeface="Arial" pitchFamily="34" charset="0"/>
              </a:rPr>
              <a:t> </a:t>
            </a:r>
            <a:r>
              <a:rPr lang="en-US" sz="1800" noProof="1">
                <a:latin typeface="Arial" pitchFamily="34" charset="0"/>
              </a:rPr>
              <a:t> {</a:t>
            </a: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byte tmp = a;</a:t>
            </a: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a = b;</a:t>
            </a: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b = tmp;</a:t>
            </a: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    }</a:t>
            </a:r>
          </a:p>
          <a:p>
            <a:pPr eaLnBrk="1" hangingPunct="1">
              <a:lnSpc>
                <a:spcPct val="80000"/>
              </a:lnSpc>
              <a:buFont typeface="Wingdings" pitchFamily="2" charset="2"/>
              <a:buNone/>
              <a:tabLst>
                <a:tab pos="685800" algn="l"/>
                <a:tab pos="1092200" algn="l"/>
                <a:tab pos="1485900" algn="l"/>
              </a:tabLst>
            </a:pPr>
            <a:r>
              <a:rPr lang="en-US" sz="1800" noProof="1">
                <a:latin typeface="Arial" pitchFamily="34" charset="0"/>
              </a:rPr>
              <a:t>}</a:t>
            </a:r>
            <a:endParaRPr lang="en-US" sz="1800" dirty="0">
              <a:latin typeface="Arial" pitchFamily="34" charset="0"/>
            </a:endParaRPr>
          </a:p>
        </p:txBody>
      </p:sp>
      <p:grpSp>
        <p:nvGrpSpPr>
          <p:cNvPr id="5" name="Group 4"/>
          <p:cNvGrpSpPr/>
          <p:nvPr/>
        </p:nvGrpSpPr>
        <p:grpSpPr>
          <a:xfrm>
            <a:off x="762000" y="5410200"/>
            <a:ext cx="1540292" cy="762000"/>
            <a:chOff x="669508" y="5410200"/>
            <a:chExt cx="1540292" cy="762000"/>
          </a:xfrm>
        </p:grpSpPr>
        <p:cxnSp>
          <p:nvCxnSpPr>
            <p:cNvPr id="3" name="Straight Arrow Connector 2"/>
            <p:cNvCxnSpPr/>
            <p:nvPr/>
          </p:nvCxnSpPr>
          <p:spPr bwMode="auto">
            <a:xfrm>
              <a:off x="1143000" y="5410200"/>
              <a:ext cx="1066800" cy="0"/>
            </a:xfrm>
            <a:prstGeom prst="straightConnector1">
              <a:avLst/>
            </a:prstGeom>
            <a:solidFill>
              <a:schemeClr val="accent1"/>
            </a:solidFill>
            <a:ln w="19050" cap="flat" cmpd="sng" algn="ctr">
              <a:solidFill>
                <a:srgbClr val="990000"/>
              </a:solidFill>
              <a:prstDash val="solid"/>
              <a:round/>
              <a:headEnd type="none" w="med" len="med"/>
              <a:tailEnd type="arrow"/>
            </a:ln>
            <a:effectLst/>
          </p:spPr>
        </p:cxnSp>
        <p:cxnSp>
          <p:nvCxnSpPr>
            <p:cNvPr id="7" name="Straight Arrow Connector 6"/>
            <p:cNvCxnSpPr/>
            <p:nvPr/>
          </p:nvCxnSpPr>
          <p:spPr bwMode="auto">
            <a:xfrm>
              <a:off x="1143000" y="6172200"/>
              <a:ext cx="1066800" cy="0"/>
            </a:xfrm>
            <a:prstGeom prst="straightConnector1">
              <a:avLst/>
            </a:prstGeom>
            <a:solidFill>
              <a:schemeClr val="accent1"/>
            </a:solidFill>
            <a:ln w="19050" cap="flat" cmpd="sng" algn="ctr">
              <a:solidFill>
                <a:srgbClr val="990000"/>
              </a:solidFill>
              <a:prstDash val="solid"/>
              <a:round/>
              <a:headEnd type="none" w="med" len="med"/>
              <a:tailEnd type="arrow"/>
            </a:ln>
            <a:effectLst/>
          </p:spPr>
        </p:cxnSp>
        <p:sp>
          <p:nvSpPr>
            <p:cNvPr id="4" name="TextBox 3"/>
            <p:cNvSpPr txBox="1"/>
            <p:nvPr/>
          </p:nvSpPr>
          <p:spPr>
            <a:xfrm>
              <a:off x="669508" y="5410200"/>
              <a:ext cx="1370888" cy="646331"/>
            </a:xfrm>
            <a:prstGeom prst="rect">
              <a:avLst/>
            </a:prstGeom>
            <a:noFill/>
          </p:spPr>
          <p:txBody>
            <a:bodyPr wrap="none" rtlCol="0">
              <a:spAutoFit/>
            </a:bodyPr>
            <a:lstStyle/>
            <a:p>
              <a:r>
                <a:rPr lang="en-US" dirty="0"/>
                <a:t>Can you put </a:t>
              </a:r>
            </a:p>
            <a:p>
              <a:r>
                <a:rPr lang="en-US" dirty="0"/>
                <a:t>lock here?</a:t>
              </a:r>
            </a:p>
          </p:txBody>
        </p:sp>
      </p:grpSp>
    </p:spTree>
    <p:extLst>
      <p:ext uri="{BB962C8B-B14F-4D97-AF65-F5344CB8AC3E}">
        <p14:creationId xmlns:p14="http://schemas.microsoft.com/office/powerpoint/2010/main" val="328935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250" fill="hold"/>
                                        <p:tgtEl>
                                          <p:spTgt spid="5"/>
                                        </p:tgtEl>
                                        <p:attrNameLst>
                                          <p:attrName>ppt_x</p:attrName>
                                        </p:attrNameLst>
                                      </p:cBhvr>
                                      <p:tavLst>
                                        <p:tav tm="0">
                                          <p:val>
                                            <p:strVal val="0-#ppt_w/2"/>
                                          </p:val>
                                        </p:tav>
                                        <p:tav tm="100000">
                                          <p:val>
                                            <p:strVal val="#ppt_x"/>
                                          </p:val>
                                        </p:tav>
                                      </p:tavLst>
                                    </p:anim>
                                    <p:anim calcmode="lin" valueType="num">
                                      <p:cBhvr additive="base">
                                        <p:cTn id="8" dur="2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ounded Rectangle 96"/>
          <p:cNvSpPr/>
          <p:nvPr/>
        </p:nvSpPr>
        <p:spPr bwMode="auto">
          <a:xfrm>
            <a:off x="3429000" y="6019800"/>
            <a:ext cx="1371600" cy="838200"/>
          </a:xfrm>
          <a:prstGeom prst="round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98" name="Rounded Rectangle 97"/>
          <p:cNvSpPr/>
          <p:nvPr/>
        </p:nvSpPr>
        <p:spPr bwMode="auto">
          <a:xfrm>
            <a:off x="3482974" y="3771900"/>
            <a:ext cx="1371600" cy="838200"/>
          </a:xfrm>
          <a:prstGeom prst="round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99" name="Rounded Rectangle 98"/>
          <p:cNvSpPr/>
          <p:nvPr/>
        </p:nvSpPr>
        <p:spPr bwMode="auto">
          <a:xfrm>
            <a:off x="3429000" y="2438400"/>
            <a:ext cx="1371600" cy="838200"/>
          </a:xfrm>
          <a:prstGeom prst="round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100" name="Rounded Rectangle 99"/>
          <p:cNvSpPr/>
          <p:nvPr/>
        </p:nvSpPr>
        <p:spPr bwMode="auto">
          <a:xfrm>
            <a:off x="3429000" y="1524000"/>
            <a:ext cx="1371600" cy="838200"/>
          </a:xfrm>
          <a:prstGeom prst="round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96" name="Rounded Rectangle 95"/>
          <p:cNvSpPr/>
          <p:nvPr/>
        </p:nvSpPr>
        <p:spPr bwMode="auto">
          <a:xfrm>
            <a:off x="3429000" y="5105400"/>
            <a:ext cx="1371600" cy="838200"/>
          </a:xfrm>
          <a:prstGeom prst="roundRect">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28" name="Rounded Rectangle 27"/>
          <p:cNvSpPr/>
          <p:nvPr/>
        </p:nvSpPr>
        <p:spPr>
          <a:xfrm>
            <a:off x="76200" y="228600"/>
            <a:ext cx="2590800" cy="64008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 name="Oval 3"/>
          <p:cNvSpPr/>
          <p:nvPr/>
        </p:nvSpPr>
        <p:spPr>
          <a:xfrm>
            <a:off x="1524000" y="990600"/>
            <a:ext cx="8382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Oval 9"/>
          <p:cNvSpPr/>
          <p:nvPr/>
        </p:nvSpPr>
        <p:spPr>
          <a:xfrm>
            <a:off x="1524000" y="1905000"/>
            <a:ext cx="8382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1447800" y="34290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 name="Oval 13"/>
          <p:cNvSpPr/>
          <p:nvPr/>
        </p:nvSpPr>
        <p:spPr>
          <a:xfrm>
            <a:off x="1447800" y="5715000"/>
            <a:ext cx="8382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p:cNvSpPr/>
          <p:nvPr/>
        </p:nvSpPr>
        <p:spPr>
          <a:xfrm>
            <a:off x="1447800" y="4800600"/>
            <a:ext cx="838200" cy="8382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181" name="TextBox 15"/>
          <p:cNvSpPr txBox="1">
            <a:spLocks noChangeArrowheads="1"/>
          </p:cNvSpPr>
          <p:nvPr/>
        </p:nvSpPr>
        <p:spPr bwMode="auto">
          <a:xfrm>
            <a:off x="1752600" y="2819400"/>
            <a:ext cx="24288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nSpc>
                <a:spcPts val="1200"/>
              </a:lnSpc>
            </a:pPr>
            <a:r>
              <a:rPr lang="en-US"/>
              <a:t>.</a:t>
            </a:r>
          </a:p>
          <a:p>
            <a:pPr>
              <a:lnSpc>
                <a:spcPts val="1200"/>
              </a:lnSpc>
            </a:pPr>
            <a:r>
              <a:rPr lang="en-US"/>
              <a:t>.</a:t>
            </a:r>
          </a:p>
          <a:p>
            <a:pPr>
              <a:lnSpc>
                <a:spcPts val="1200"/>
              </a:lnSpc>
            </a:pPr>
            <a:r>
              <a:rPr lang="en-US"/>
              <a:t>.</a:t>
            </a:r>
          </a:p>
        </p:txBody>
      </p:sp>
      <p:sp>
        <p:nvSpPr>
          <p:cNvPr id="7182" name="TextBox 16"/>
          <p:cNvSpPr txBox="1">
            <a:spLocks noChangeArrowheads="1"/>
          </p:cNvSpPr>
          <p:nvPr/>
        </p:nvSpPr>
        <p:spPr bwMode="auto">
          <a:xfrm>
            <a:off x="1752600" y="4224338"/>
            <a:ext cx="2428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nSpc>
                <a:spcPts val="1200"/>
              </a:lnSpc>
            </a:pPr>
            <a:r>
              <a:rPr lang="en-US"/>
              <a:t>.</a:t>
            </a:r>
          </a:p>
          <a:p>
            <a:pPr>
              <a:lnSpc>
                <a:spcPts val="1200"/>
              </a:lnSpc>
            </a:pPr>
            <a:r>
              <a:rPr lang="en-US"/>
              <a:t>.</a:t>
            </a:r>
          </a:p>
          <a:p>
            <a:pPr>
              <a:lnSpc>
                <a:spcPts val="1200"/>
              </a:lnSpc>
            </a:pPr>
            <a:r>
              <a:rPr lang="en-US"/>
              <a:t>.</a:t>
            </a:r>
          </a:p>
        </p:txBody>
      </p:sp>
      <p:sp>
        <p:nvSpPr>
          <p:cNvPr id="7183" name="TextBox 17"/>
          <p:cNvSpPr txBox="1">
            <a:spLocks noChangeArrowheads="1"/>
          </p:cNvSpPr>
          <p:nvPr/>
        </p:nvSpPr>
        <p:spPr bwMode="auto">
          <a:xfrm>
            <a:off x="1371600" y="3730625"/>
            <a:ext cx="942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400" dirty="0" err="1">
                <a:solidFill>
                  <a:schemeClr val="bg1"/>
                </a:solidFill>
              </a:rPr>
              <a:t>WebStrar</a:t>
            </a:r>
            <a:endParaRPr lang="en-US" sz="1400" dirty="0">
              <a:solidFill>
                <a:schemeClr val="bg1"/>
              </a:solidFill>
            </a:endParaRPr>
          </a:p>
        </p:txBody>
      </p:sp>
      <p:sp>
        <p:nvSpPr>
          <p:cNvPr id="20" name="Rectangle 19"/>
          <p:cNvSpPr/>
          <p:nvPr/>
        </p:nvSpPr>
        <p:spPr>
          <a:xfrm>
            <a:off x="3581400" y="1600200"/>
            <a:ext cx="1066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Site 1</a:t>
            </a:r>
          </a:p>
        </p:txBody>
      </p:sp>
      <p:sp>
        <p:nvSpPr>
          <p:cNvPr id="21" name="Rectangle 20"/>
          <p:cNvSpPr/>
          <p:nvPr/>
        </p:nvSpPr>
        <p:spPr>
          <a:xfrm>
            <a:off x="3581400" y="2514600"/>
            <a:ext cx="1066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Site 2</a:t>
            </a:r>
          </a:p>
        </p:txBody>
      </p:sp>
      <p:sp>
        <p:nvSpPr>
          <p:cNvPr id="22" name="Rectangle 21"/>
          <p:cNvSpPr/>
          <p:nvPr/>
        </p:nvSpPr>
        <p:spPr>
          <a:xfrm>
            <a:off x="3635374" y="3848100"/>
            <a:ext cx="1066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Site 100</a:t>
            </a:r>
          </a:p>
        </p:txBody>
      </p:sp>
      <p:sp>
        <p:nvSpPr>
          <p:cNvPr id="25" name="Rectangle 24"/>
          <p:cNvSpPr/>
          <p:nvPr/>
        </p:nvSpPr>
        <p:spPr>
          <a:xfrm>
            <a:off x="3581400" y="5181600"/>
            <a:ext cx="1066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Site 199</a:t>
            </a:r>
          </a:p>
        </p:txBody>
      </p:sp>
      <p:sp>
        <p:nvSpPr>
          <p:cNvPr id="26" name="Rectangle 25"/>
          <p:cNvSpPr/>
          <p:nvPr/>
        </p:nvSpPr>
        <p:spPr>
          <a:xfrm>
            <a:off x="3581400" y="6096000"/>
            <a:ext cx="1066800" cy="685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Site 200</a:t>
            </a:r>
          </a:p>
        </p:txBody>
      </p:sp>
      <p:sp>
        <p:nvSpPr>
          <p:cNvPr id="7189" name="TextBox 26"/>
          <p:cNvSpPr txBox="1">
            <a:spLocks noChangeArrowheads="1"/>
          </p:cNvSpPr>
          <p:nvPr/>
        </p:nvSpPr>
        <p:spPr bwMode="auto">
          <a:xfrm>
            <a:off x="4038600" y="4572000"/>
            <a:ext cx="24288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nSpc>
                <a:spcPts val="1200"/>
              </a:lnSpc>
            </a:pPr>
            <a:r>
              <a:rPr lang="en-US" sz="1600"/>
              <a:t>.</a:t>
            </a:r>
          </a:p>
          <a:p>
            <a:pPr>
              <a:lnSpc>
                <a:spcPts val="1200"/>
              </a:lnSpc>
            </a:pPr>
            <a:r>
              <a:rPr lang="en-US" sz="1600"/>
              <a:t>.</a:t>
            </a:r>
          </a:p>
          <a:p>
            <a:pPr>
              <a:lnSpc>
                <a:spcPts val="1200"/>
              </a:lnSpc>
            </a:pPr>
            <a:r>
              <a:rPr lang="en-US" sz="1600"/>
              <a:t>.</a:t>
            </a:r>
          </a:p>
        </p:txBody>
      </p:sp>
      <p:sp>
        <p:nvSpPr>
          <p:cNvPr id="7190" name="TextBox 18"/>
          <p:cNvSpPr txBox="1">
            <a:spLocks noChangeArrowheads="1"/>
          </p:cNvSpPr>
          <p:nvPr/>
        </p:nvSpPr>
        <p:spPr bwMode="auto">
          <a:xfrm rot="-5400000">
            <a:off x="-900112" y="4030662"/>
            <a:ext cx="29654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r>
              <a:rPr lang="en-US" sz="2000" dirty="0"/>
              <a:t>ASU </a:t>
            </a:r>
            <a:r>
              <a:rPr lang="en-US" sz="2000" dirty="0" err="1"/>
              <a:t>SoD</a:t>
            </a:r>
            <a:r>
              <a:rPr lang="en-US" sz="2000" dirty="0"/>
              <a:t> / AWS </a:t>
            </a:r>
          </a:p>
          <a:p>
            <a:pPr algn="ctr"/>
            <a:r>
              <a:rPr lang="en-US" sz="2000" dirty="0"/>
              <a:t>Server on Demand Cloud</a:t>
            </a:r>
          </a:p>
        </p:txBody>
      </p:sp>
      <p:cxnSp>
        <p:nvCxnSpPr>
          <p:cNvPr id="30" name="Elbow Connector 29"/>
          <p:cNvCxnSpPr>
            <a:stCxn id="12" idx="6"/>
            <a:endCxn id="20" idx="1"/>
          </p:cNvCxnSpPr>
          <p:nvPr/>
        </p:nvCxnSpPr>
        <p:spPr>
          <a:xfrm flipV="1">
            <a:off x="2286000" y="1943100"/>
            <a:ext cx="1295400" cy="19050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2" idx="6"/>
            <a:endCxn id="21" idx="1"/>
          </p:cNvCxnSpPr>
          <p:nvPr/>
        </p:nvCxnSpPr>
        <p:spPr>
          <a:xfrm flipV="1">
            <a:off x="2286000" y="2857500"/>
            <a:ext cx="1295400" cy="9906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12" idx="6"/>
            <a:endCxn id="22" idx="1"/>
          </p:cNvCxnSpPr>
          <p:nvPr/>
        </p:nvCxnSpPr>
        <p:spPr>
          <a:xfrm>
            <a:off x="2286000" y="3848100"/>
            <a:ext cx="1349374" cy="342900"/>
          </a:xfrm>
          <a:prstGeom prst="bentConnector3">
            <a:avLst>
              <a:gd name="adj1" fmla="val 4855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12" idx="6"/>
            <a:endCxn id="25" idx="1"/>
          </p:cNvCxnSpPr>
          <p:nvPr/>
        </p:nvCxnSpPr>
        <p:spPr>
          <a:xfrm>
            <a:off x="2286000" y="3848100"/>
            <a:ext cx="1295400" cy="16764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2" idx="6"/>
            <a:endCxn id="26" idx="1"/>
          </p:cNvCxnSpPr>
          <p:nvPr/>
        </p:nvCxnSpPr>
        <p:spPr>
          <a:xfrm>
            <a:off x="2286000" y="3848100"/>
            <a:ext cx="1295400" cy="2590800"/>
          </a:xfrm>
          <a:prstGeom prst="bentConnector3">
            <a:avLst>
              <a:gd name="adj1" fmla="val 50751"/>
            </a:avLst>
          </a:prstGeom>
          <a:ln>
            <a:tailEnd type="arrow"/>
          </a:ln>
        </p:spPr>
        <p:style>
          <a:lnRef idx="1">
            <a:schemeClr val="accent1"/>
          </a:lnRef>
          <a:fillRef idx="0">
            <a:schemeClr val="accent1"/>
          </a:fillRef>
          <a:effectRef idx="0">
            <a:schemeClr val="accent1"/>
          </a:effectRef>
          <a:fontRef idx="minor">
            <a:schemeClr val="tx1"/>
          </a:fontRef>
        </p:style>
      </p:cxnSp>
      <p:sp>
        <p:nvSpPr>
          <p:cNvPr id="7196" name="TextBox 40"/>
          <p:cNvSpPr txBox="1">
            <a:spLocks noChangeArrowheads="1"/>
          </p:cNvSpPr>
          <p:nvPr/>
        </p:nvSpPr>
        <p:spPr bwMode="auto">
          <a:xfrm>
            <a:off x="1509713" y="304800"/>
            <a:ext cx="928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r>
              <a:rPr lang="en-US"/>
              <a:t>Virtual</a:t>
            </a:r>
          </a:p>
          <a:p>
            <a:pPr algn="ctr"/>
            <a:r>
              <a:rPr lang="en-US"/>
              <a:t>Servers</a:t>
            </a:r>
          </a:p>
        </p:txBody>
      </p:sp>
      <p:sp>
        <p:nvSpPr>
          <p:cNvPr id="7197" name="TextBox 41"/>
          <p:cNvSpPr txBox="1">
            <a:spLocks noChangeArrowheads="1"/>
          </p:cNvSpPr>
          <p:nvPr/>
        </p:nvSpPr>
        <p:spPr bwMode="auto">
          <a:xfrm>
            <a:off x="3152775" y="801688"/>
            <a:ext cx="20923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r>
              <a:rPr lang="en-US"/>
              <a:t>Multitenancy</a:t>
            </a:r>
          </a:p>
          <a:p>
            <a:pPr algn="ctr"/>
            <a:r>
              <a:rPr lang="en-US"/>
              <a:t>One for each group</a:t>
            </a:r>
          </a:p>
        </p:txBody>
      </p:sp>
      <p:sp>
        <p:nvSpPr>
          <p:cNvPr id="7198" name="TextBox 44"/>
          <p:cNvSpPr txBox="1">
            <a:spLocks noChangeArrowheads="1"/>
          </p:cNvSpPr>
          <p:nvPr/>
        </p:nvSpPr>
        <p:spPr bwMode="auto">
          <a:xfrm>
            <a:off x="5908675" y="2438400"/>
            <a:ext cx="13303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100"/>
              <a:t>Site Root Folder</a:t>
            </a:r>
          </a:p>
        </p:txBody>
      </p:sp>
      <p:grpSp>
        <p:nvGrpSpPr>
          <p:cNvPr id="7199" name="Group 61"/>
          <p:cNvGrpSpPr>
            <a:grpSpLocks/>
          </p:cNvGrpSpPr>
          <p:nvPr/>
        </p:nvGrpSpPr>
        <p:grpSpPr bwMode="auto">
          <a:xfrm>
            <a:off x="5159375" y="2438400"/>
            <a:ext cx="3908425" cy="2895600"/>
            <a:chOff x="533400" y="1295400"/>
            <a:chExt cx="7696200" cy="5095561"/>
          </a:xfrm>
        </p:grpSpPr>
        <p:sp>
          <p:nvSpPr>
            <p:cNvPr id="91" name="Rectangle 5"/>
            <p:cNvSpPr/>
            <p:nvPr/>
          </p:nvSpPr>
          <p:spPr>
            <a:xfrm>
              <a:off x="533400" y="1722825"/>
              <a:ext cx="7696200" cy="466813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sp>
          <p:nvSpPr>
            <p:cNvPr id="92" name="Freeform 11"/>
            <p:cNvSpPr/>
            <p:nvPr/>
          </p:nvSpPr>
          <p:spPr>
            <a:xfrm>
              <a:off x="533400" y="1295400"/>
              <a:ext cx="1638021" cy="421837"/>
            </a:xfrm>
            <a:custGeom>
              <a:avLst/>
              <a:gdLst>
                <a:gd name="connsiteX0" fmla="*/ 0 w 1635162"/>
                <a:gd name="connsiteY0" fmla="*/ 462579 h 462579"/>
                <a:gd name="connsiteX1" fmla="*/ 204395 w 1635162"/>
                <a:gd name="connsiteY1" fmla="*/ 0 h 462579"/>
                <a:gd name="connsiteX2" fmla="*/ 1355463 w 1635162"/>
                <a:gd name="connsiteY2" fmla="*/ 0 h 462579"/>
                <a:gd name="connsiteX3" fmla="*/ 1635162 w 1635162"/>
                <a:gd name="connsiteY3" fmla="*/ 462579 h 462579"/>
              </a:gdLst>
              <a:ahLst/>
              <a:cxnLst>
                <a:cxn ang="0">
                  <a:pos x="connsiteX0" y="connsiteY0"/>
                </a:cxn>
                <a:cxn ang="0">
                  <a:pos x="connsiteX1" y="connsiteY1"/>
                </a:cxn>
                <a:cxn ang="0">
                  <a:pos x="connsiteX2" y="connsiteY2"/>
                </a:cxn>
                <a:cxn ang="0">
                  <a:pos x="connsiteX3" y="connsiteY3"/>
                </a:cxn>
              </a:cxnLst>
              <a:rect l="l" t="t" r="r" b="b"/>
              <a:pathLst>
                <a:path w="1635162" h="462579">
                  <a:moveTo>
                    <a:pt x="0" y="462579"/>
                  </a:moveTo>
                  <a:lnTo>
                    <a:pt x="204395" y="0"/>
                  </a:lnTo>
                  <a:lnTo>
                    <a:pt x="1355463" y="0"/>
                  </a:lnTo>
                  <a:lnTo>
                    <a:pt x="1635162" y="462579"/>
                  </a:lnTo>
                </a:path>
              </a:pathLst>
            </a:cu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a:p>
          </p:txBody>
        </p:sp>
      </p:grpSp>
      <p:grpSp>
        <p:nvGrpSpPr>
          <p:cNvPr id="7200" name="Group 13"/>
          <p:cNvGrpSpPr>
            <a:grpSpLocks/>
          </p:cNvGrpSpPr>
          <p:nvPr/>
        </p:nvGrpSpPr>
        <p:grpSpPr bwMode="auto">
          <a:xfrm>
            <a:off x="5275263" y="3392488"/>
            <a:ext cx="863600" cy="808037"/>
            <a:chOff x="1376979" y="871369"/>
            <a:chExt cx="5862021" cy="5605631"/>
          </a:xfrm>
        </p:grpSpPr>
        <p:sp>
          <p:nvSpPr>
            <p:cNvPr id="89" name="Rectangle 88"/>
            <p:cNvSpPr/>
            <p:nvPr/>
          </p:nvSpPr>
          <p:spPr>
            <a:xfrm>
              <a:off x="1376979" y="1344926"/>
              <a:ext cx="5862021" cy="513207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0"/>
            </a:p>
          </p:txBody>
        </p:sp>
        <p:sp>
          <p:nvSpPr>
            <p:cNvPr id="90" name="Freeform 89"/>
            <p:cNvSpPr/>
            <p:nvPr/>
          </p:nvSpPr>
          <p:spPr>
            <a:xfrm>
              <a:off x="1376979" y="871369"/>
              <a:ext cx="1637918" cy="462547"/>
            </a:xfrm>
            <a:custGeom>
              <a:avLst/>
              <a:gdLst>
                <a:gd name="connsiteX0" fmla="*/ 0 w 1635162"/>
                <a:gd name="connsiteY0" fmla="*/ 462579 h 462579"/>
                <a:gd name="connsiteX1" fmla="*/ 204395 w 1635162"/>
                <a:gd name="connsiteY1" fmla="*/ 0 h 462579"/>
                <a:gd name="connsiteX2" fmla="*/ 1355463 w 1635162"/>
                <a:gd name="connsiteY2" fmla="*/ 0 h 462579"/>
                <a:gd name="connsiteX3" fmla="*/ 1635162 w 1635162"/>
                <a:gd name="connsiteY3" fmla="*/ 462579 h 462579"/>
              </a:gdLst>
              <a:ahLst/>
              <a:cxnLst>
                <a:cxn ang="0">
                  <a:pos x="connsiteX0" y="connsiteY0"/>
                </a:cxn>
                <a:cxn ang="0">
                  <a:pos x="connsiteX1" y="connsiteY1"/>
                </a:cxn>
                <a:cxn ang="0">
                  <a:pos x="connsiteX2" y="connsiteY2"/>
                </a:cxn>
                <a:cxn ang="0">
                  <a:pos x="connsiteX3" y="connsiteY3"/>
                </a:cxn>
              </a:cxnLst>
              <a:rect l="l" t="t" r="r" b="b"/>
              <a:pathLst>
                <a:path w="1635162" h="462579">
                  <a:moveTo>
                    <a:pt x="0" y="462579"/>
                  </a:moveTo>
                  <a:lnTo>
                    <a:pt x="204395" y="0"/>
                  </a:lnTo>
                  <a:lnTo>
                    <a:pt x="1355463" y="0"/>
                  </a:lnTo>
                  <a:lnTo>
                    <a:pt x="1635162" y="462579"/>
                  </a:lnTo>
                </a:path>
              </a:pathLst>
            </a:custGeom>
            <a:ln w="1905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a:p>
          </p:txBody>
        </p:sp>
      </p:grpSp>
      <p:grpSp>
        <p:nvGrpSpPr>
          <p:cNvPr id="7201" name="Group 16"/>
          <p:cNvGrpSpPr>
            <a:grpSpLocks/>
          </p:cNvGrpSpPr>
          <p:nvPr/>
        </p:nvGrpSpPr>
        <p:grpSpPr bwMode="auto">
          <a:xfrm>
            <a:off x="6203950" y="3392488"/>
            <a:ext cx="863600" cy="808037"/>
            <a:chOff x="1376979" y="871369"/>
            <a:chExt cx="5862021" cy="5605631"/>
          </a:xfrm>
        </p:grpSpPr>
        <p:sp>
          <p:nvSpPr>
            <p:cNvPr id="87" name="Rectangle 86"/>
            <p:cNvSpPr/>
            <p:nvPr/>
          </p:nvSpPr>
          <p:spPr>
            <a:xfrm>
              <a:off x="1376979" y="1344926"/>
              <a:ext cx="5862021" cy="513207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sp>
          <p:nvSpPr>
            <p:cNvPr id="88" name="Freeform 87"/>
            <p:cNvSpPr/>
            <p:nvPr/>
          </p:nvSpPr>
          <p:spPr>
            <a:xfrm>
              <a:off x="1376979" y="871369"/>
              <a:ext cx="1637918" cy="462547"/>
            </a:xfrm>
            <a:custGeom>
              <a:avLst/>
              <a:gdLst>
                <a:gd name="connsiteX0" fmla="*/ 0 w 1635162"/>
                <a:gd name="connsiteY0" fmla="*/ 462579 h 462579"/>
                <a:gd name="connsiteX1" fmla="*/ 204395 w 1635162"/>
                <a:gd name="connsiteY1" fmla="*/ 0 h 462579"/>
                <a:gd name="connsiteX2" fmla="*/ 1355463 w 1635162"/>
                <a:gd name="connsiteY2" fmla="*/ 0 h 462579"/>
                <a:gd name="connsiteX3" fmla="*/ 1635162 w 1635162"/>
                <a:gd name="connsiteY3" fmla="*/ 462579 h 462579"/>
              </a:gdLst>
              <a:ahLst/>
              <a:cxnLst>
                <a:cxn ang="0">
                  <a:pos x="connsiteX0" y="connsiteY0"/>
                </a:cxn>
                <a:cxn ang="0">
                  <a:pos x="connsiteX1" y="connsiteY1"/>
                </a:cxn>
                <a:cxn ang="0">
                  <a:pos x="connsiteX2" y="connsiteY2"/>
                </a:cxn>
                <a:cxn ang="0">
                  <a:pos x="connsiteX3" y="connsiteY3"/>
                </a:cxn>
              </a:cxnLst>
              <a:rect l="l" t="t" r="r" b="b"/>
              <a:pathLst>
                <a:path w="1635162" h="462579">
                  <a:moveTo>
                    <a:pt x="0" y="462579"/>
                  </a:moveTo>
                  <a:lnTo>
                    <a:pt x="204395" y="0"/>
                  </a:lnTo>
                  <a:lnTo>
                    <a:pt x="1355463" y="0"/>
                  </a:lnTo>
                  <a:lnTo>
                    <a:pt x="1635162" y="462579"/>
                  </a:lnTo>
                </a:path>
              </a:pathLst>
            </a:custGeom>
            <a:ln w="1905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a:p>
          </p:txBody>
        </p:sp>
      </p:grpSp>
      <p:grpSp>
        <p:nvGrpSpPr>
          <p:cNvPr id="7202" name="Group 19"/>
          <p:cNvGrpSpPr>
            <a:grpSpLocks/>
          </p:cNvGrpSpPr>
          <p:nvPr/>
        </p:nvGrpSpPr>
        <p:grpSpPr bwMode="auto">
          <a:xfrm>
            <a:off x="7132638" y="3392488"/>
            <a:ext cx="863600" cy="808037"/>
            <a:chOff x="1376979" y="871369"/>
            <a:chExt cx="5862021" cy="5605631"/>
          </a:xfrm>
        </p:grpSpPr>
        <p:sp>
          <p:nvSpPr>
            <p:cNvPr id="85" name="Rectangle 84"/>
            <p:cNvSpPr/>
            <p:nvPr/>
          </p:nvSpPr>
          <p:spPr>
            <a:xfrm>
              <a:off x="1376979" y="1344926"/>
              <a:ext cx="5862021" cy="513207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sp>
          <p:nvSpPr>
            <p:cNvPr id="86" name="Freeform 85"/>
            <p:cNvSpPr/>
            <p:nvPr/>
          </p:nvSpPr>
          <p:spPr>
            <a:xfrm>
              <a:off x="1376979" y="871369"/>
              <a:ext cx="1637918" cy="462547"/>
            </a:xfrm>
            <a:custGeom>
              <a:avLst/>
              <a:gdLst>
                <a:gd name="connsiteX0" fmla="*/ 0 w 1635162"/>
                <a:gd name="connsiteY0" fmla="*/ 462579 h 462579"/>
                <a:gd name="connsiteX1" fmla="*/ 204395 w 1635162"/>
                <a:gd name="connsiteY1" fmla="*/ 0 h 462579"/>
                <a:gd name="connsiteX2" fmla="*/ 1355463 w 1635162"/>
                <a:gd name="connsiteY2" fmla="*/ 0 h 462579"/>
                <a:gd name="connsiteX3" fmla="*/ 1635162 w 1635162"/>
                <a:gd name="connsiteY3" fmla="*/ 462579 h 462579"/>
              </a:gdLst>
              <a:ahLst/>
              <a:cxnLst>
                <a:cxn ang="0">
                  <a:pos x="connsiteX0" y="connsiteY0"/>
                </a:cxn>
                <a:cxn ang="0">
                  <a:pos x="connsiteX1" y="connsiteY1"/>
                </a:cxn>
                <a:cxn ang="0">
                  <a:pos x="connsiteX2" y="connsiteY2"/>
                </a:cxn>
                <a:cxn ang="0">
                  <a:pos x="connsiteX3" y="connsiteY3"/>
                </a:cxn>
              </a:cxnLst>
              <a:rect l="l" t="t" r="r" b="b"/>
              <a:pathLst>
                <a:path w="1635162" h="462579">
                  <a:moveTo>
                    <a:pt x="0" y="462579"/>
                  </a:moveTo>
                  <a:lnTo>
                    <a:pt x="204395" y="0"/>
                  </a:lnTo>
                  <a:lnTo>
                    <a:pt x="1355463" y="0"/>
                  </a:lnTo>
                  <a:lnTo>
                    <a:pt x="1635162" y="462579"/>
                  </a:lnTo>
                </a:path>
              </a:pathLst>
            </a:custGeom>
            <a:ln w="1905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a:p>
          </p:txBody>
        </p:sp>
      </p:grpSp>
      <p:grpSp>
        <p:nvGrpSpPr>
          <p:cNvPr id="7203" name="Group 22"/>
          <p:cNvGrpSpPr>
            <a:grpSpLocks/>
          </p:cNvGrpSpPr>
          <p:nvPr/>
        </p:nvGrpSpPr>
        <p:grpSpPr bwMode="auto">
          <a:xfrm>
            <a:off x="5275263" y="4284663"/>
            <a:ext cx="863600" cy="809625"/>
            <a:chOff x="1376979" y="871369"/>
            <a:chExt cx="5862021" cy="5605631"/>
          </a:xfrm>
        </p:grpSpPr>
        <p:sp>
          <p:nvSpPr>
            <p:cNvPr id="83" name="Rectangle 82"/>
            <p:cNvSpPr/>
            <p:nvPr/>
          </p:nvSpPr>
          <p:spPr>
            <a:xfrm>
              <a:off x="1376979" y="1343997"/>
              <a:ext cx="5862021" cy="513300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sp>
          <p:nvSpPr>
            <p:cNvPr id="84" name="Freeform 24"/>
            <p:cNvSpPr/>
            <p:nvPr/>
          </p:nvSpPr>
          <p:spPr>
            <a:xfrm>
              <a:off x="1376979" y="871369"/>
              <a:ext cx="1637918" cy="461640"/>
            </a:xfrm>
            <a:custGeom>
              <a:avLst/>
              <a:gdLst>
                <a:gd name="connsiteX0" fmla="*/ 0 w 1635162"/>
                <a:gd name="connsiteY0" fmla="*/ 462579 h 462579"/>
                <a:gd name="connsiteX1" fmla="*/ 204395 w 1635162"/>
                <a:gd name="connsiteY1" fmla="*/ 0 h 462579"/>
                <a:gd name="connsiteX2" fmla="*/ 1355463 w 1635162"/>
                <a:gd name="connsiteY2" fmla="*/ 0 h 462579"/>
                <a:gd name="connsiteX3" fmla="*/ 1635162 w 1635162"/>
                <a:gd name="connsiteY3" fmla="*/ 462579 h 462579"/>
              </a:gdLst>
              <a:ahLst/>
              <a:cxnLst>
                <a:cxn ang="0">
                  <a:pos x="connsiteX0" y="connsiteY0"/>
                </a:cxn>
                <a:cxn ang="0">
                  <a:pos x="connsiteX1" y="connsiteY1"/>
                </a:cxn>
                <a:cxn ang="0">
                  <a:pos x="connsiteX2" y="connsiteY2"/>
                </a:cxn>
                <a:cxn ang="0">
                  <a:pos x="connsiteX3" y="connsiteY3"/>
                </a:cxn>
              </a:cxnLst>
              <a:rect l="l" t="t" r="r" b="b"/>
              <a:pathLst>
                <a:path w="1635162" h="462579">
                  <a:moveTo>
                    <a:pt x="0" y="462579"/>
                  </a:moveTo>
                  <a:lnTo>
                    <a:pt x="204395" y="0"/>
                  </a:lnTo>
                  <a:lnTo>
                    <a:pt x="1355463" y="0"/>
                  </a:lnTo>
                  <a:lnTo>
                    <a:pt x="1635162" y="462579"/>
                  </a:lnTo>
                </a:path>
              </a:pathLst>
            </a:custGeom>
            <a:ln w="1905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a:p>
          </p:txBody>
        </p:sp>
      </p:grpSp>
      <p:grpSp>
        <p:nvGrpSpPr>
          <p:cNvPr id="7204" name="Group 25"/>
          <p:cNvGrpSpPr>
            <a:grpSpLocks/>
          </p:cNvGrpSpPr>
          <p:nvPr/>
        </p:nvGrpSpPr>
        <p:grpSpPr bwMode="auto">
          <a:xfrm>
            <a:off x="6203950" y="4284663"/>
            <a:ext cx="863600" cy="809625"/>
            <a:chOff x="1376979" y="871369"/>
            <a:chExt cx="5862021" cy="5605631"/>
          </a:xfrm>
        </p:grpSpPr>
        <p:sp>
          <p:nvSpPr>
            <p:cNvPr id="81" name="Rectangle 80"/>
            <p:cNvSpPr/>
            <p:nvPr/>
          </p:nvSpPr>
          <p:spPr>
            <a:xfrm>
              <a:off x="1376979" y="1343997"/>
              <a:ext cx="5862021" cy="513300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sp>
          <p:nvSpPr>
            <p:cNvPr id="82" name="Freeform 81"/>
            <p:cNvSpPr/>
            <p:nvPr/>
          </p:nvSpPr>
          <p:spPr>
            <a:xfrm>
              <a:off x="1376979" y="871369"/>
              <a:ext cx="1637918" cy="461640"/>
            </a:xfrm>
            <a:custGeom>
              <a:avLst/>
              <a:gdLst>
                <a:gd name="connsiteX0" fmla="*/ 0 w 1635162"/>
                <a:gd name="connsiteY0" fmla="*/ 462579 h 462579"/>
                <a:gd name="connsiteX1" fmla="*/ 204395 w 1635162"/>
                <a:gd name="connsiteY1" fmla="*/ 0 h 462579"/>
                <a:gd name="connsiteX2" fmla="*/ 1355463 w 1635162"/>
                <a:gd name="connsiteY2" fmla="*/ 0 h 462579"/>
                <a:gd name="connsiteX3" fmla="*/ 1635162 w 1635162"/>
                <a:gd name="connsiteY3" fmla="*/ 462579 h 462579"/>
              </a:gdLst>
              <a:ahLst/>
              <a:cxnLst>
                <a:cxn ang="0">
                  <a:pos x="connsiteX0" y="connsiteY0"/>
                </a:cxn>
                <a:cxn ang="0">
                  <a:pos x="connsiteX1" y="connsiteY1"/>
                </a:cxn>
                <a:cxn ang="0">
                  <a:pos x="connsiteX2" y="connsiteY2"/>
                </a:cxn>
                <a:cxn ang="0">
                  <a:pos x="connsiteX3" y="connsiteY3"/>
                </a:cxn>
              </a:cxnLst>
              <a:rect l="l" t="t" r="r" b="b"/>
              <a:pathLst>
                <a:path w="1635162" h="462579">
                  <a:moveTo>
                    <a:pt x="0" y="462579"/>
                  </a:moveTo>
                  <a:lnTo>
                    <a:pt x="204395" y="0"/>
                  </a:lnTo>
                  <a:lnTo>
                    <a:pt x="1355463" y="0"/>
                  </a:lnTo>
                  <a:lnTo>
                    <a:pt x="1635162" y="462579"/>
                  </a:lnTo>
                </a:path>
              </a:pathLst>
            </a:custGeom>
            <a:ln w="1905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a:p>
          </p:txBody>
        </p:sp>
      </p:grpSp>
      <p:sp>
        <p:nvSpPr>
          <p:cNvPr id="7210" name="TextBox 56"/>
          <p:cNvSpPr txBox="1">
            <a:spLocks noChangeArrowheads="1"/>
          </p:cNvSpPr>
          <p:nvPr/>
        </p:nvSpPr>
        <p:spPr bwMode="auto">
          <a:xfrm>
            <a:off x="6203950" y="3754438"/>
            <a:ext cx="6461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100"/>
              <a:t>Page1</a:t>
            </a:r>
          </a:p>
        </p:txBody>
      </p:sp>
      <p:sp>
        <p:nvSpPr>
          <p:cNvPr id="7211" name="TextBox 57"/>
          <p:cNvSpPr txBox="1">
            <a:spLocks noChangeArrowheads="1"/>
          </p:cNvSpPr>
          <p:nvPr/>
        </p:nvSpPr>
        <p:spPr bwMode="auto">
          <a:xfrm>
            <a:off x="5267325" y="3733800"/>
            <a:ext cx="6762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100" dirty="0"/>
              <a:t>Page 0</a:t>
            </a:r>
          </a:p>
        </p:txBody>
      </p:sp>
      <p:sp>
        <p:nvSpPr>
          <p:cNvPr id="7212" name="TextBox 58"/>
          <p:cNvSpPr txBox="1">
            <a:spLocks noChangeArrowheads="1"/>
          </p:cNvSpPr>
          <p:nvPr/>
        </p:nvSpPr>
        <p:spPr bwMode="auto">
          <a:xfrm>
            <a:off x="7132638" y="3754438"/>
            <a:ext cx="6461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100"/>
              <a:t>Page2</a:t>
            </a:r>
          </a:p>
        </p:txBody>
      </p:sp>
      <p:sp>
        <p:nvSpPr>
          <p:cNvPr id="7213" name="TextBox 59"/>
          <p:cNvSpPr txBox="1">
            <a:spLocks noChangeArrowheads="1"/>
          </p:cNvSpPr>
          <p:nvPr/>
        </p:nvSpPr>
        <p:spPr bwMode="auto">
          <a:xfrm>
            <a:off x="6203950" y="4684713"/>
            <a:ext cx="6461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100"/>
              <a:t>Page5</a:t>
            </a:r>
          </a:p>
        </p:txBody>
      </p:sp>
      <p:sp>
        <p:nvSpPr>
          <p:cNvPr id="7214" name="TextBox 60"/>
          <p:cNvSpPr txBox="1">
            <a:spLocks noChangeArrowheads="1"/>
          </p:cNvSpPr>
          <p:nvPr/>
        </p:nvSpPr>
        <p:spPr bwMode="auto">
          <a:xfrm>
            <a:off x="5275263" y="4684713"/>
            <a:ext cx="6461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100"/>
              <a:t>Page4</a:t>
            </a:r>
          </a:p>
        </p:txBody>
      </p:sp>
      <p:sp>
        <p:nvSpPr>
          <p:cNvPr id="7215" name="TextBox 61"/>
          <p:cNvSpPr txBox="1">
            <a:spLocks noChangeArrowheads="1"/>
          </p:cNvSpPr>
          <p:nvPr/>
        </p:nvSpPr>
        <p:spPr bwMode="auto">
          <a:xfrm>
            <a:off x="7373938" y="4652477"/>
            <a:ext cx="3609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100" dirty="0"/>
              <a:t>. . .</a:t>
            </a:r>
          </a:p>
        </p:txBody>
      </p:sp>
      <p:grpSp>
        <p:nvGrpSpPr>
          <p:cNvPr id="7218" name="Group 53"/>
          <p:cNvGrpSpPr>
            <a:grpSpLocks/>
          </p:cNvGrpSpPr>
          <p:nvPr/>
        </p:nvGrpSpPr>
        <p:grpSpPr bwMode="auto">
          <a:xfrm>
            <a:off x="8088313" y="3392488"/>
            <a:ext cx="863600" cy="808037"/>
            <a:chOff x="1376979" y="871369"/>
            <a:chExt cx="5862021" cy="5605631"/>
          </a:xfrm>
        </p:grpSpPr>
        <p:sp>
          <p:nvSpPr>
            <p:cNvPr id="71" name="Rectangle 70"/>
            <p:cNvSpPr/>
            <p:nvPr/>
          </p:nvSpPr>
          <p:spPr>
            <a:xfrm>
              <a:off x="1376979" y="1344926"/>
              <a:ext cx="5862021" cy="513207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sp>
          <p:nvSpPr>
            <p:cNvPr id="72" name="Freeform 71"/>
            <p:cNvSpPr/>
            <p:nvPr/>
          </p:nvSpPr>
          <p:spPr>
            <a:xfrm>
              <a:off x="1376979" y="871369"/>
              <a:ext cx="1637918" cy="462547"/>
            </a:xfrm>
            <a:custGeom>
              <a:avLst/>
              <a:gdLst>
                <a:gd name="connsiteX0" fmla="*/ 0 w 1635162"/>
                <a:gd name="connsiteY0" fmla="*/ 462579 h 462579"/>
                <a:gd name="connsiteX1" fmla="*/ 204395 w 1635162"/>
                <a:gd name="connsiteY1" fmla="*/ 0 h 462579"/>
                <a:gd name="connsiteX2" fmla="*/ 1355463 w 1635162"/>
                <a:gd name="connsiteY2" fmla="*/ 0 h 462579"/>
                <a:gd name="connsiteX3" fmla="*/ 1635162 w 1635162"/>
                <a:gd name="connsiteY3" fmla="*/ 462579 h 462579"/>
              </a:gdLst>
              <a:ahLst/>
              <a:cxnLst>
                <a:cxn ang="0">
                  <a:pos x="connsiteX0" y="connsiteY0"/>
                </a:cxn>
                <a:cxn ang="0">
                  <a:pos x="connsiteX1" y="connsiteY1"/>
                </a:cxn>
                <a:cxn ang="0">
                  <a:pos x="connsiteX2" y="connsiteY2"/>
                </a:cxn>
                <a:cxn ang="0">
                  <a:pos x="connsiteX3" y="connsiteY3"/>
                </a:cxn>
              </a:cxnLst>
              <a:rect l="l" t="t" r="r" b="b"/>
              <a:pathLst>
                <a:path w="1635162" h="462579">
                  <a:moveTo>
                    <a:pt x="0" y="462579"/>
                  </a:moveTo>
                  <a:lnTo>
                    <a:pt x="204395" y="0"/>
                  </a:lnTo>
                  <a:lnTo>
                    <a:pt x="1355463" y="0"/>
                  </a:lnTo>
                  <a:lnTo>
                    <a:pt x="1635162" y="462579"/>
                  </a:lnTo>
                </a:path>
              </a:pathLst>
            </a:custGeom>
            <a:ln w="1905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a:p>
          </p:txBody>
        </p:sp>
      </p:grpSp>
      <p:sp>
        <p:nvSpPr>
          <p:cNvPr id="7219" name="TextBox 65"/>
          <p:cNvSpPr txBox="1">
            <a:spLocks noChangeArrowheads="1"/>
          </p:cNvSpPr>
          <p:nvPr/>
        </p:nvSpPr>
        <p:spPr bwMode="auto">
          <a:xfrm>
            <a:off x="8088313" y="3754438"/>
            <a:ext cx="6445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100"/>
              <a:t>Page3</a:t>
            </a:r>
          </a:p>
        </p:txBody>
      </p:sp>
      <p:grpSp>
        <p:nvGrpSpPr>
          <p:cNvPr id="7220" name="Group 57"/>
          <p:cNvGrpSpPr>
            <a:grpSpLocks/>
          </p:cNvGrpSpPr>
          <p:nvPr/>
        </p:nvGrpSpPr>
        <p:grpSpPr bwMode="auto">
          <a:xfrm>
            <a:off x="8101013" y="4297363"/>
            <a:ext cx="863600" cy="808037"/>
            <a:chOff x="1376979" y="871369"/>
            <a:chExt cx="5862021" cy="5605631"/>
          </a:xfrm>
        </p:grpSpPr>
        <p:sp>
          <p:nvSpPr>
            <p:cNvPr id="69" name="Rectangle 68"/>
            <p:cNvSpPr/>
            <p:nvPr/>
          </p:nvSpPr>
          <p:spPr>
            <a:xfrm>
              <a:off x="1376979" y="1344926"/>
              <a:ext cx="5862021" cy="513207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100"/>
            </a:p>
          </p:txBody>
        </p:sp>
        <p:sp>
          <p:nvSpPr>
            <p:cNvPr id="70" name="Freeform 69"/>
            <p:cNvSpPr/>
            <p:nvPr/>
          </p:nvSpPr>
          <p:spPr>
            <a:xfrm>
              <a:off x="1376979" y="871369"/>
              <a:ext cx="1637918" cy="462547"/>
            </a:xfrm>
            <a:custGeom>
              <a:avLst/>
              <a:gdLst>
                <a:gd name="connsiteX0" fmla="*/ 0 w 1635162"/>
                <a:gd name="connsiteY0" fmla="*/ 462579 h 462579"/>
                <a:gd name="connsiteX1" fmla="*/ 204395 w 1635162"/>
                <a:gd name="connsiteY1" fmla="*/ 0 h 462579"/>
                <a:gd name="connsiteX2" fmla="*/ 1355463 w 1635162"/>
                <a:gd name="connsiteY2" fmla="*/ 0 h 462579"/>
                <a:gd name="connsiteX3" fmla="*/ 1635162 w 1635162"/>
                <a:gd name="connsiteY3" fmla="*/ 462579 h 462579"/>
              </a:gdLst>
              <a:ahLst/>
              <a:cxnLst>
                <a:cxn ang="0">
                  <a:pos x="connsiteX0" y="connsiteY0"/>
                </a:cxn>
                <a:cxn ang="0">
                  <a:pos x="connsiteX1" y="connsiteY1"/>
                </a:cxn>
                <a:cxn ang="0">
                  <a:pos x="connsiteX2" y="connsiteY2"/>
                </a:cxn>
                <a:cxn ang="0">
                  <a:pos x="connsiteX3" y="connsiteY3"/>
                </a:cxn>
              </a:cxnLst>
              <a:rect l="l" t="t" r="r" b="b"/>
              <a:pathLst>
                <a:path w="1635162" h="462579">
                  <a:moveTo>
                    <a:pt x="0" y="462579"/>
                  </a:moveTo>
                  <a:lnTo>
                    <a:pt x="204395" y="0"/>
                  </a:lnTo>
                  <a:lnTo>
                    <a:pt x="1355463" y="0"/>
                  </a:lnTo>
                  <a:lnTo>
                    <a:pt x="1635162" y="462579"/>
                  </a:lnTo>
                </a:path>
              </a:pathLst>
            </a:custGeom>
            <a:ln w="1905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100"/>
            </a:p>
          </p:txBody>
        </p:sp>
      </p:grpSp>
      <p:sp>
        <p:nvSpPr>
          <p:cNvPr id="7221" name="TextBox 67"/>
          <p:cNvSpPr txBox="1">
            <a:spLocks noChangeArrowheads="1"/>
          </p:cNvSpPr>
          <p:nvPr/>
        </p:nvSpPr>
        <p:spPr bwMode="auto">
          <a:xfrm>
            <a:off x="8101013" y="4659313"/>
            <a:ext cx="6158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100" dirty="0"/>
              <a:t>Page10</a:t>
            </a:r>
          </a:p>
        </p:txBody>
      </p:sp>
      <p:sp>
        <p:nvSpPr>
          <p:cNvPr id="7222" name="TextBox 92"/>
          <p:cNvSpPr txBox="1">
            <a:spLocks noChangeArrowheads="1"/>
          </p:cNvSpPr>
          <p:nvPr/>
        </p:nvSpPr>
        <p:spPr bwMode="auto">
          <a:xfrm>
            <a:off x="5562600" y="1676400"/>
            <a:ext cx="3200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r>
              <a:rPr lang="en-US"/>
              <a:t>Multiple Folders for each tenant</a:t>
            </a:r>
          </a:p>
          <a:p>
            <a:pPr algn="ctr"/>
            <a:r>
              <a:rPr lang="en-US"/>
              <a:t>One folder for each member</a:t>
            </a:r>
          </a:p>
        </p:txBody>
      </p:sp>
      <p:cxnSp>
        <p:nvCxnSpPr>
          <p:cNvPr id="95" name="Elbow Connector 94"/>
          <p:cNvCxnSpPr>
            <a:stCxn id="22" idx="3"/>
          </p:cNvCxnSpPr>
          <p:nvPr/>
        </p:nvCxnSpPr>
        <p:spPr>
          <a:xfrm>
            <a:off x="4702174" y="4191000"/>
            <a:ext cx="511175" cy="3683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7224" name="TextBox 93"/>
          <p:cNvSpPr txBox="1">
            <a:spLocks noChangeArrowheads="1"/>
          </p:cNvSpPr>
          <p:nvPr/>
        </p:nvSpPr>
        <p:spPr bwMode="auto">
          <a:xfrm>
            <a:off x="3332800" y="0"/>
            <a:ext cx="51930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r>
              <a:rPr lang="en-US" sz="2400" dirty="0">
                <a:solidFill>
                  <a:srgbClr val="0033CC"/>
                </a:solidFill>
              </a:rPr>
              <a:t>CSE445/598 Virtual Server </a:t>
            </a:r>
            <a:r>
              <a:rPr lang="en-US" sz="2400" dirty="0">
                <a:solidFill>
                  <a:srgbClr val="990000"/>
                </a:solidFill>
              </a:rPr>
              <a:t>WebStrar </a:t>
            </a:r>
          </a:p>
          <a:p>
            <a:pPr algn="ctr"/>
            <a:r>
              <a:rPr lang="en-US" sz="2400" dirty="0">
                <a:solidFill>
                  <a:srgbClr val="0033CC"/>
                </a:solidFill>
              </a:rPr>
              <a:t>in ASU </a:t>
            </a:r>
            <a:r>
              <a:rPr lang="en-US" sz="2400" dirty="0" err="1">
                <a:solidFill>
                  <a:srgbClr val="0033CC"/>
                </a:solidFill>
              </a:rPr>
              <a:t>SoD</a:t>
            </a:r>
            <a:r>
              <a:rPr lang="en-US" sz="2400" dirty="0">
                <a:solidFill>
                  <a:srgbClr val="0033CC"/>
                </a:solidFill>
              </a:rPr>
              <a:t> Cloud </a:t>
            </a:r>
            <a:r>
              <a:rPr lang="en-US" sz="2400" dirty="0">
                <a:solidFill>
                  <a:srgbClr val="0033CC"/>
                </a:solidFill>
                <a:sym typeface="Wingdings" panose="05000000000000000000" pitchFamily="2" charset="2"/>
              </a:rPr>
              <a:t> AWS Cloud</a:t>
            </a:r>
            <a:endParaRPr lang="en-US" sz="2400" dirty="0">
              <a:solidFill>
                <a:srgbClr val="0033CC"/>
              </a:solidFill>
            </a:endParaRPr>
          </a:p>
        </p:txBody>
      </p:sp>
      <p:sp>
        <p:nvSpPr>
          <p:cNvPr id="7225" name="TextBox 100"/>
          <p:cNvSpPr txBox="1">
            <a:spLocks noChangeArrowheads="1"/>
          </p:cNvSpPr>
          <p:nvPr/>
        </p:nvSpPr>
        <p:spPr bwMode="auto">
          <a:xfrm>
            <a:off x="5105400" y="5791200"/>
            <a:ext cx="992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b="0"/>
              <a:t>Isolation</a:t>
            </a:r>
          </a:p>
        </p:txBody>
      </p:sp>
      <p:cxnSp>
        <p:nvCxnSpPr>
          <p:cNvPr id="7226" name="Straight Arrow Connector 102"/>
          <p:cNvCxnSpPr>
            <a:cxnSpLocks noChangeShapeType="1"/>
            <a:stCxn id="7225" idx="1"/>
            <a:endCxn id="96" idx="3"/>
          </p:cNvCxnSpPr>
          <p:nvPr/>
        </p:nvCxnSpPr>
        <p:spPr bwMode="auto">
          <a:xfrm rot="10800000">
            <a:off x="4800600" y="5524500"/>
            <a:ext cx="304800" cy="4508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227" name="Straight Arrow Connector 104"/>
          <p:cNvCxnSpPr>
            <a:cxnSpLocks noChangeShapeType="1"/>
            <a:stCxn id="7225" idx="1"/>
            <a:endCxn id="97" idx="3"/>
          </p:cNvCxnSpPr>
          <p:nvPr/>
        </p:nvCxnSpPr>
        <p:spPr bwMode="auto">
          <a:xfrm rot="10800000" flipV="1">
            <a:off x="4800600" y="5975350"/>
            <a:ext cx="304800" cy="4635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228" name="TextBox 105"/>
          <p:cNvSpPr txBox="1">
            <a:spLocks noChangeArrowheads="1"/>
          </p:cNvSpPr>
          <p:nvPr/>
        </p:nvSpPr>
        <p:spPr bwMode="auto">
          <a:xfrm>
            <a:off x="6330950" y="5526088"/>
            <a:ext cx="14033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b="0"/>
              <a:t>No Isolation </a:t>
            </a:r>
          </a:p>
          <a:p>
            <a:r>
              <a:rPr lang="en-US" b="0"/>
              <a:t>Implemented</a:t>
            </a:r>
          </a:p>
        </p:txBody>
      </p:sp>
      <p:cxnSp>
        <p:nvCxnSpPr>
          <p:cNvPr id="7229" name="Straight Arrow Connector 107"/>
          <p:cNvCxnSpPr>
            <a:cxnSpLocks noChangeShapeType="1"/>
            <a:stCxn id="7228" idx="0"/>
            <a:endCxn id="81" idx="2"/>
          </p:cNvCxnSpPr>
          <p:nvPr/>
        </p:nvCxnSpPr>
        <p:spPr bwMode="auto">
          <a:xfrm rot="16200000" flipV="1">
            <a:off x="6618288" y="5111750"/>
            <a:ext cx="431800" cy="3968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230" name="Straight Arrow Connector 109"/>
          <p:cNvCxnSpPr>
            <a:cxnSpLocks noChangeShapeType="1"/>
            <a:stCxn id="7228" idx="0"/>
            <a:endCxn id="79" idx="2"/>
          </p:cNvCxnSpPr>
          <p:nvPr/>
        </p:nvCxnSpPr>
        <p:spPr bwMode="auto">
          <a:xfrm rot="5400000" flipH="1" flipV="1">
            <a:off x="7082632" y="5044281"/>
            <a:ext cx="431800" cy="53181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231" name="Straight Arrow Connector 111"/>
          <p:cNvCxnSpPr>
            <a:cxnSpLocks noChangeShapeType="1"/>
            <a:stCxn id="7228" idx="0"/>
            <a:endCxn id="83" idx="2"/>
          </p:cNvCxnSpPr>
          <p:nvPr/>
        </p:nvCxnSpPr>
        <p:spPr bwMode="auto">
          <a:xfrm rot="16200000" flipV="1">
            <a:off x="6153944" y="4647407"/>
            <a:ext cx="431800" cy="132556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232" name="Straight Arrow Connector 113"/>
          <p:cNvCxnSpPr>
            <a:cxnSpLocks noChangeShapeType="1"/>
            <a:stCxn id="7228" idx="0"/>
            <a:endCxn id="69" idx="2"/>
          </p:cNvCxnSpPr>
          <p:nvPr/>
        </p:nvCxnSpPr>
        <p:spPr bwMode="auto">
          <a:xfrm rot="5400000" flipH="1" flipV="1">
            <a:off x="7572375" y="4565650"/>
            <a:ext cx="420688" cy="15001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233" name="TextBox 114"/>
          <p:cNvSpPr txBox="1">
            <a:spLocks noChangeArrowheads="1"/>
          </p:cNvSpPr>
          <p:nvPr/>
        </p:nvSpPr>
        <p:spPr bwMode="auto">
          <a:xfrm>
            <a:off x="228600" y="944563"/>
            <a:ext cx="9144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600" b="0"/>
              <a:t>Each server has its own OS, DB, and software</a:t>
            </a:r>
          </a:p>
        </p:txBody>
      </p:sp>
      <p:cxnSp>
        <p:nvCxnSpPr>
          <p:cNvPr id="7234" name="Straight Arrow Connector 116"/>
          <p:cNvCxnSpPr>
            <a:cxnSpLocks noChangeShapeType="1"/>
            <a:stCxn id="7233" idx="3"/>
            <a:endCxn id="4" idx="2"/>
          </p:cNvCxnSpPr>
          <p:nvPr/>
        </p:nvCxnSpPr>
        <p:spPr bwMode="auto">
          <a:xfrm flipV="1">
            <a:off x="1143000" y="1409700"/>
            <a:ext cx="381000" cy="32067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235" name="Straight Arrow Connector 118"/>
          <p:cNvCxnSpPr>
            <a:cxnSpLocks noChangeShapeType="1"/>
            <a:stCxn id="7233" idx="3"/>
            <a:endCxn id="10" idx="2"/>
          </p:cNvCxnSpPr>
          <p:nvPr/>
        </p:nvCxnSpPr>
        <p:spPr bwMode="auto">
          <a:xfrm>
            <a:off x="1143000" y="1730375"/>
            <a:ext cx="381000" cy="5937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236" name="TextBox 122"/>
          <p:cNvSpPr txBox="1">
            <a:spLocks noChangeArrowheads="1"/>
          </p:cNvSpPr>
          <p:nvPr/>
        </p:nvSpPr>
        <p:spPr bwMode="auto">
          <a:xfrm>
            <a:off x="5562600" y="2819400"/>
            <a:ext cx="23526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b="0" dirty="0"/>
              <a:t>Windows server, </a:t>
            </a:r>
            <a:r>
              <a:rPr lang="en-US" b="0" dirty="0" err="1"/>
              <a:t>.Net</a:t>
            </a:r>
            <a:r>
              <a:rPr lang="en-US" b="0" dirty="0"/>
              <a:t> 4</a:t>
            </a:r>
          </a:p>
        </p:txBody>
      </p:sp>
      <p:sp>
        <p:nvSpPr>
          <p:cNvPr id="3" name="TextBox 26">
            <a:extLst>
              <a:ext uri="{FF2B5EF4-FFF2-40B4-BE49-F238E27FC236}">
                <a16:creationId xmlns:a16="http://schemas.microsoft.com/office/drawing/2014/main" id="{75B0F29C-55FB-8BCA-2364-FF9528AF8B9F}"/>
              </a:ext>
            </a:extLst>
          </p:cNvPr>
          <p:cNvSpPr txBox="1">
            <a:spLocks noChangeArrowheads="1"/>
          </p:cNvSpPr>
          <p:nvPr/>
        </p:nvSpPr>
        <p:spPr bwMode="auto">
          <a:xfrm>
            <a:off x="4040447" y="3201064"/>
            <a:ext cx="242888"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nSpc>
                <a:spcPts val="1200"/>
              </a:lnSpc>
            </a:pPr>
            <a:r>
              <a:rPr lang="en-US" sz="1600"/>
              <a:t>.</a:t>
            </a:r>
          </a:p>
          <a:p>
            <a:pPr>
              <a:lnSpc>
                <a:spcPts val="1200"/>
              </a:lnSpc>
            </a:pPr>
            <a:r>
              <a:rPr lang="en-US" sz="1600"/>
              <a:t>.</a:t>
            </a:r>
          </a:p>
          <a:p>
            <a:pPr>
              <a:lnSpc>
                <a:spcPts val="1200"/>
              </a:lnSpc>
            </a:pPr>
            <a:r>
              <a:rPr lang="en-US" sz="1600"/>
              <a:t>.</a:t>
            </a:r>
          </a:p>
        </p:txBody>
      </p:sp>
    </p:spTree>
    <p:extLst>
      <p:ext uri="{BB962C8B-B14F-4D97-AF65-F5344CB8AC3E}">
        <p14:creationId xmlns:p14="http://schemas.microsoft.com/office/powerpoint/2010/main" val="155782275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1447800" y="152400"/>
            <a:ext cx="7391400" cy="623888"/>
          </a:xfrm>
        </p:spPr>
        <p:txBody>
          <a:bodyPr/>
          <a:lstStyle/>
          <a:p>
            <a:r>
              <a:rPr lang="en-US" i="1"/>
              <a:t>Monitor</a:t>
            </a:r>
            <a:r>
              <a:rPr lang="en-US"/>
              <a:t> class vs. </a:t>
            </a:r>
            <a:r>
              <a:rPr lang="en-US" i="1"/>
              <a:t>ReaderWriterLock</a:t>
            </a:r>
            <a:r>
              <a:rPr lang="en-US"/>
              <a:t> class</a:t>
            </a:r>
          </a:p>
        </p:txBody>
      </p:sp>
      <p:sp>
        <p:nvSpPr>
          <p:cNvPr id="81923" name="Content Placeholder 2"/>
          <p:cNvSpPr>
            <a:spLocks noGrp="1"/>
          </p:cNvSpPr>
          <p:nvPr>
            <p:ph idx="1"/>
          </p:nvPr>
        </p:nvSpPr>
        <p:spPr>
          <a:xfrm>
            <a:off x="304800" y="1219200"/>
            <a:ext cx="8686800" cy="5410200"/>
          </a:xfrm>
        </p:spPr>
        <p:txBody>
          <a:bodyPr/>
          <a:lstStyle/>
          <a:p>
            <a:r>
              <a:rPr lang="en-US" sz="2400" i="1" dirty="0" err="1"/>
              <a:t>ReaderWriterLock</a:t>
            </a:r>
            <a:r>
              <a:rPr lang="en-US" sz="2400" dirty="0"/>
              <a:t> class allows reader-reader to overlap, but does NOT allow reader-writer and writer-writer to overlap;</a:t>
            </a:r>
          </a:p>
          <a:p>
            <a:r>
              <a:rPr lang="en-US" sz="2400" dirty="0"/>
              <a:t>We need to instantiate an object of </a:t>
            </a:r>
            <a:r>
              <a:rPr lang="en-US" sz="2400" i="1" noProof="1"/>
              <a:t>ReaderWriterLock</a:t>
            </a:r>
            <a:r>
              <a:rPr lang="en-US" sz="2400" noProof="1"/>
              <a:t> class before using the methods of the class:</a:t>
            </a:r>
          </a:p>
          <a:p>
            <a:pPr>
              <a:lnSpc>
                <a:spcPct val="150000"/>
              </a:lnSpc>
              <a:buFont typeface="Wingdings" pitchFamily="2" charset="2"/>
              <a:buNone/>
            </a:pPr>
            <a:r>
              <a:rPr lang="en-US" sz="2400" noProof="1"/>
              <a:t>	</a:t>
            </a:r>
            <a:r>
              <a:rPr lang="en-US" sz="2400" noProof="1">
                <a:solidFill>
                  <a:srgbClr val="990000"/>
                </a:solidFill>
                <a:latin typeface="Arial" pitchFamily="34" charset="0"/>
              </a:rPr>
              <a:t>ReaderWriterLock </a:t>
            </a:r>
            <a:r>
              <a:rPr lang="en-US" sz="2400" u="sng" noProof="1">
                <a:solidFill>
                  <a:srgbClr val="990000"/>
                </a:solidFill>
                <a:latin typeface="Arial" pitchFamily="34" charset="0"/>
              </a:rPr>
              <a:t>rwlock</a:t>
            </a:r>
            <a:r>
              <a:rPr lang="en-US" sz="2400" noProof="1">
                <a:solidFill>
                  <a:srgbClr val="990000"/>
                </a:solidFill>
                <a:latin typeface="Arial" pitchFamily="34" charset="0"/>
              </a:rPr>
              <a:t> = new ReaderWriterLock();</a:t>
            </a:r>
            <a:r>
              <a:rPr lang="en-US" sz="2400" dirty="0">
                <a:latin typeface="Arial" pitchFamily="34" charset="0"/>
              </a:rPr>
              <a:t> </a:t>
            </a:r>
            <a:endParaRPr lang="en-US" sz="2400" dirty="0"/>
          </a:p>
          <a:p>
            <a:r>
              <a:rPr lang="en-US" sz="2400" i="1" dirty="0" err="1"/>
              <a:t>ReaderWriterLock</a:t>
            </a:r>
            <a:r>
              <a:rPr lang="en-US" sz="2400" dirty="0"/>
              <a:t> class’s lock acquiring methods have a time-out: how long to wait before being blocked, while </a:t>
            </a:r>
            <a:r>
              <a:rPr lang="en-US" sz="2400" dirty="0" err="1"/>
              <a:t>Monitor.Enter</a:t>
            </a:r>
            <a:r>
              <a:rPr lang="en-US" sz="2400" dirty="0"/>
              <a:t> is blocked immediately; and </a:t>
            </a:r>
            <a:r>
              <a:rPr lang="en-US" sz="2400" i="1" dirty="0" err="1"/>
              <a:t>Monitor.TryEnter</a:t>
            </a:r>
            <a:r>
              <a:rPr lang="en-US" sz="2400" dirty="0"/>
              <a:t> gives up immediately without being blocked  and can also wait for certain time:</a:t>
            </a:r>
          </a:p>
          <a:p>
            <a:pPr>
              <a:lnSpc>
                <a:spcPct val="150000"/>
              </a:lnSpc>
              <a:buFont typeface="Wingdings" pitchFamily="2" charset="2"/>
              <a:buNone/>
            </a:pPr>
            <a:r>
              <a:rPr lang="en-US" sz="2400" dirty="0"/>
              <a:t>	</a:t>
            </a:r>
            <a:r>
              <a:rPr lang="en-US" sz="2400" noProof="1">
                <a:solidFill>
                  <a:srgbClr val="990000"/>
                </a:solidFill>
                <a:latin typeface="Arial" pitchFamily="34" charset="0"/>
              </a:rPr>
              <a:t>rwlock.AcquireReaderLock(Timeout.Infinite); // forever</a:t>
            </a:r>
          </a:p>
          <a:p>
            <a:pPr>
              <a:lnSpc>
                <a:spcPct val="150000"/>
              </a:lnSpc>
              <a:buFont typeface="Wingdings" pitchFamily="2" charset="2"/>
              <a:buNone/>
            </a:pPr>
            <a:r>
              <a:rPr lang="en-US" sz="2400" noProof="1">
                <a:solidFill>
                  <a:srgbClr val="990000"/>
                </a:solidFill>
                <a:latin typeface="Arial" pitchFamily="34" charset="0"/>
              </a:rPr>
              <a:t>	rwlock.AcquireWriterLock(300); // wait for 300 millisec</a:t>
            </a:r>
            <a:endParaRPr lang="en-US" sz="2400" dirty="0"/>
          </a:p>
        </p:txBody>
      </p:sp>
      <p:sp>
        <p:nvSpPr>
          <p:cNvPr id="28676" name="Slide Number Placeholder 3"/>
          <p:cNvSpPr>
            <a:spLocks noGrp="1"/>
          </p:cNvSpPr>
          <p:nvPr>
            <p:ph type="sldNum" sz="quarter" idx="12"/>
          </p:nvPr>
        </p:nvSpPr>
        <p:spPr>
          <a:xfrm>
            <a:off x="76200" y="304800"/>
            <a:ext cx="914400" cy="457200"/>
          </a:xfrm>
          <a:noFill/>
        </p:spPr>
        <p:txBody>
          <a:bodyPr/>
          <a:lstStyle/>
          <a:p>
            <a:fld id="{393ED5CA-8FBD-4CA4-B393-371B6851C1D7}" type="slidenum">
              <a:rPr lang="en-US" smtClean="0"/>
              <a:pPr/>
              <a:t>210</a:t>
            </a:fld>
            <a:endParaRPr lang="en-US"/>
          </a:p>
        </p:txBody>
      </p:sp>
    </p:spTree>
    <p:extLst>
      <p:ext uri="{BB962C8B-B14F-4D97-AF65-F5344CB8AC3E}">
        <p14:creationId xmlns:p14="http://schemas.microsoft.com/office/powerpoint/2010/main" val="13176612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1923">
                                            <p:txEl>
                                              <p:pRg st="1" end="1"/>
                                            </p:txEl>
                                          </p:spTgt>
                                        </p:tgtEl>
                                        <p:attrNameLst>
                                          <p:attrName>style.visibility</p:attrName>
                                        </p:attrNameLst>
                                      </p:cBhvr>
                                      <p:to>
                                        <p:strVal val="visible"/>
                                      </p:to>
                                    </p:set>
                                    <p:animEffect transition="in" filter="wipe(left)">
                                      <p:cBhvr>
                                        <p:cTn id="7" dur="500"/>
                                        <p:tgtEl>
                                          <p:spTgt spid="81923">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81923">
                                            <p:txEl>
                                              <p:pRg st="2" end="2"/>
                                            </p:txEl>
                                          </p:spTgt>
                                        </p:tgtEl>
                                        <p:attrNameLst>
                                          <p:attrName>style.visibility</p:attrName>
                                        </p:attrNameLst>
                                      </p:cBhvr>
                                      <p:to>
                                        <p:strVal val="visible"/>
                                      </p:to>
                                    </p:set>
                                    <p:animEffect transition="in" filter="wipe(left)">
                                      <p:cBhvr>
                                        <p:cTn id="10" dur="500"/>
                                        <p:tgtEl>
                                          <p:spTgt spid="81923">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81923">
                                            <p:txEl>
                                              <p:pRg st="3" end="3"/>
                                            </p:txEl>
                                          </p:spTgt>
                                        </p:tgtEl>
                                        <p:attrNameLst>
                                          <p:attrName>style.visibility</p:attrName>
                                        </p:attrNameLst>
                                      </p:cBhvr>
                                      <p:to>
                                        <p:strVal val="visible"/>
                                      </p:to>
                                    </p:set>
                                    <p:animEffect transition="in" filter="wipe(left)">
                                      <p:cBhvr>
                                        <p:cTn id="15" dur="500"/>
                                        <p:tgtEl>
                                          <p:spTgt spid="81923">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81923">
                                            <p:txEl>
                                              <p:pRg st="4" end="4"/>
                                            </p:txEl>
                                          </p:spTgt>
                                        </p:tgtEl>
                                        <p:attrNameLst>
                                          <p:attrName>style.visibility</p:attrName>
                                        </p:attrNameLst>
                                      </p:cBhvr>
                                      <p:to>
                                        <p:strVal val="visible"/>
                                      </p:to>
                                    </p:set>
                                    <p:animEffect transition="in" filter="wipe(left)">
                                      <p:cBhvr>
                                        <p:cTn id="18" dur="500"/>
                                        <p:tgtEl>
                                          <p:spTgt spid="81923">
                                            <p:txEl>
                                              <p:pRg st="4" end="4"/>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81923">
                                            <p:txEl>
                                              <p:pRg st="5" end="5"/>
                                            </p:txEl>
                                          </p:spTgt>
                                        </p:tgtEl>
                                        <p:attrNameLst>
                                          <p:attrName>style.visibility</p:attrName>
                                        </p:attrNameLst>
                                      </p:cBhvr>
                                      <p:to>
                                        <p:strVal val="visible"/>
                                      </p:to>
                                    </p:set>
                                    <p:animEffect transition="in" filter="wipe(left)">
                                      <p:cBhvr>
                                        <p:cTn id="21" dur="500"/>
                                        <p:tgtEl>
                                          <p:spTgt spid="819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1524000" y="152400"/>
            <a:ext cx="7391400" cy="623888"/>
          </a:xfrm>
        </p:spPr>
        <p:txBody>
          <a:bodyPr/>
          <a:lstStyle/>
          <a:p>
            <a:r>
              <a:rPr lang="en-US" i="1"/>
              <a:t>Monitor</a:t>
            </a:r>
            <a:r>
              <a:rPr lang="en-US"/>
              <a:t> vs. </a:t>
            </a:r>
            <a:r>
              <a:rPr lang="en-US" i="1"/>
              <a:t>ReaderWriterLock</a:t>
            </a:r>
            <a:r>
              <a:rPr lang="en-US"/>
              <a:t> (contd.)</a:t>
            </a:r>
          </a:p>
        </p:txBody>
      </p:sp>
      <p:sp>
        <p:nvSpPr>
          <p:cNvPr id="3" name="Content Placeholder 2"/>
          <p:cNvSpPr>
            <a:spLocks noGrp="1"/>
          </p:cNvSpPr>
          <p:nvPr>
            <p:ph idx="1"/>
          </p:nvPr>
        </p:nvSpPr>
        <p:spPr>
          <a:xfrm>
            <a:off x="609600" y="1143000"/>
            <a:ext cx="8077200" cy="5334000"/>
          </a:xfrm>
        </p:spPr>
        <p:txBody>
          <a:bodyPr/>
          <a:lstStyle/>
          <a:p>
            <a:pPr>
              <a:defRPr/>
            </a:pPr>
            <a:r>
              <a:rPr lang="en-US" sz="2400" dirty="0"/>
              <a:t>Monitor class methods use an parameter, 	</a:t>
            </a:r>
            <a:r>
              <a:rPr lang="en-US" sz="2400" i="1" dirty="0" err="1"/>
              <a:t>Monitor.Enter</a:t>
            </a:r>
            <a:r>
              <a:rPr lang="en-US" sz="2400" dirty="0"/>
              <a:t>(</a:t>
            </a:r>
            <a:r>
              <a:rPr lang="en-US" sz="2400" i="1" dirty="0">
                <a:solidFill>
                  <a:schemeClr val="tx2">
                    <a:lumMod val="60000"/>
                    <a:lumOff val="40000"/>
                  </a:schemeClr>
                </a:solidFill>
              </a:rPr>
              <a:t>buffer</a:t>
            </a:r>
            <a:r>
              <a:rPr lang="en-US" sz="2400" dirty="0"/>
              <a:t>);	// blocked</a:t>
            </a:r>
          </a:p>
          <a:p>
            <a:pPr>
              <a:buFont typeface="Wingdings" pitchFamily="2" charset="2"/>
              <a:buNone/>
              <a:defRPr/>
            </a:pPr>
            <a:r>
              <a:rPr lang="en-US" sz="2400" i="1" dirty="0"/>
              <a:t>		</a:t>
            </a:r>
            <a:r>
              <a:rPr lang="en-US" sz="2400" i="1" dirty="0" err="1"/>
              <a:t>Monitor.TryEnter</a:t>
            </a:r>
            <a:r>
              <a:rPr lang="en-US" sz="2400" dirty="0"/>
              <a:t>(</a:t>
            </a:r>
            <a:r>
              <a:rPr lang="en-US" sz="2400" i="1" dirty="0">
                <a:solidFill>
                  <a:schemeClr val="tx2">
                    <a:lumMod val="60000"/>
                    <a:lumOff val="40000"/>
                  </a:schemeClr>
                </a:solidFill>
              </a:rPr>
              <a:t>buffer</a:t>
            </a:r>
            <a:r>
              <a:rPr lang="en-US" sz="2400" dirty="0"/>
              <a:t>);	// not blocked</a:t>
            </a:r>
          </a:p>
          <a:p>
            <a:pPr>
              <a:buFont typeface="Wingdings" pitchFamily="2" charset="2"/>
              <a:buNone/>
              <a:defRPr/>
            </a:pPr>
            <a:r>
              <a:rPr lang="en-US" sz="2400" dirty="0"/>
              <a:t>	Both to define what object to lock, while </a:t>
            </a:r>
          </a:p>
          <a:p>
            <a:pPr>
              <a:defRPr/>
            </a:pPr>
            <a:r>
              <a:rPr lang="en-US" sz="2400" i="1" dirty="0" err="1"/>
              <a:t>ReaderWriterLock</a:t>
            </a:r>
            <a:r>
              <a:rPr lang="en-US" sz="2400" dirty="0"/>
              <a:t> class’s lock acquiring methods do not specify what object to lock – Thus, it locks all objects accessed by the statements between the lock and unlock – similar to Java synchronized method:</a:t>
            </a:r>
          </a:p>
          <a:p>
            <a:pPr>
              <a:lnSpc>
                <a:spcPct val="150000"/>
              </a:lnSpc>
              <a:buFont typeface="Wingdings" pitchFamily="2" charset="2"/>
              <a:buNone/>
              <a:defRPr/>
            </a:pPr>
            <a:r>
              <a:rPr lang="en-US" sz="2400" dirty="0"/>
              <a:t>	</a:t>
            </a:r>
            <a:r>
              <a:rPr lang="en-US" sz="2400" noProof="1">
                <a:latin typeface="Arial" pitchFamily="34" charset="0"/>
              </a:rPr>
              <a:t>rwlock.AcquireReaderLock(</a:t>
            </a:r>
            <a:r>
              <a:rPr lang="en-US" sz="2400" noProof="1">
                <a:solidFill>
                  <a:schemeClr val="tx2"/>
                </a:solidFill>
                <a:latin typeface="Arial" pitchFamily="34" charset="0"/>
              </a:rPr>
              <a:t>Timeout.Infinite</a:t>
            </a:r>
            <a:r>
              <a:rPr lang="en-US" sz="2400" noProof="1">
                <a:latin typeface="Arial" pitchFamily="34" charset="0"/>
              </a:rPr>
              <a:t>); // forever</a:t>
            </a:r>
          </a:p>
          <a:p>
            <a:pPr>
              <a:lnSpc>
                <a:spcPct val="150000"/>
              </a:lnSpc>
              <a:buFont typeface="Wingdings" pitchFamily="2" charset="2"/>
              <a:buNone/>
              <a:defRPr/>
            </a:pPr>
            <a:r>
              <a:rPr lang="en-US" sz="2400" noProof="1">
                <a:latin typeface="Arial" pitchFamily="34" charset="0"/>
              </a:rPr>
              <a:t>	rwlock.AcquireWriterLock(</a:t>
            </a:r>
            <a:r>
              <a:rPr lang="en-US" sz="2400" noProof="1">
                <a:solidFill>
                  <a:schemeClr val="tx2"/>
                </a:solidFill>
                <a:latin typeface="Arial" pitchFamily="34" charset="0"/>
              </a:rPr>
              <a:t>300</a:t>
            </a:r>
            <a:r>
              <a:rPr lang="en-US" sz="2400" noProof="1">
                <a:latin typeface="Arial" pitchFamily="34" charset="0"/>
              </a:rPr>
              <a:t>); // wait for 300 millisec</a:t>
            </a:r>
            <a:endParaRPr lang="en-US" sz="2400" dirty="0"/>
          </a:p>
          <a:p>
            <a:pPr>
              <a:defRPr/>
            </a:pPr>
            <a:r>
              <a:rPr lang="en-US" sz="2400" dirty="0"/>
              <a:t>However, you do not have to quote for the entire method. You can quote just the statements accessing a single object.</a:t>
            </a:r>
          </a:p>
        </p:txBody>
      </p:sp>
      <p:sp>
        <p:nvSpPr>
          <p:cNvPr id="29700" name="Slide Number Placeholder 3"/>
          <p:cNvSpPr>
            <a:spLocks noGrp="1"/>
          </p:cNvSpPr>
          <p:nvPr>
            <p:ph type="sldNum" sz="quarter" idx="12"/>
          </p:nvPr>
        </p:nvSpPr>
        <p:spPr>
          <a:noFill/>
        </p:spPr>
        <p:txBody>
          <a:bodyPr/>
          <a:lstStyle/>
          <a:p>
            <a:fld id="{F7650945-EB40-4421-B592-E9C049AD790F}" type="slidenum">
              <a:rPr lang="en-US" smtClean="0"/>
              <a:pPr/>
              <a:t>211</a:t>
            </a:fld>
            <a:endParaRPr lang="en-US"/>
          </a:p>
        </p:txBody>
      </p:sp>
    </p:spTree>
    <p:extLst>
      <p:ext uri="{BB962C8B-B14F-4D97-AF65-F5344CB8AC3E}">
        <p14:creationId xmlns:p14="http://schemas.microsoft.com/office/powerpoint/2010/main" val="12401885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up)">
                                      <p:cBhvr>
                                        <p:cTn id="7" dur="500"/>
                                        <p:tgtEl>
                                          <p:spTgt spid="3">
                                            <p:txEl>
                                              <p:pRg st="3" end="3"/>
                                            </p:txEl>
                                          </p:spTgt>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wipe(up)">
                                      <p:cBhvr>
                                        <p:cTn id="11" dur="500"/>
                                        <p:tgtEl>
                                          <p:spTgt spid="3">
                                            <p:txEl>
                                              <p:pRg st="4" end="4"/>
                                            </p:txEl>
                                          </p:spTgt>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up)">
                                      <p:cBhvr>
                                        <p:cTn id="15" dur="500"/>
                                        <p:tgtEl>
                                          <p:spTgt spid="3">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wipe(up)">
                                      <p:cBhvr>
                                        <p:cTn id="2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p:spPr>
        <p:txBody>
          <a:bodyPr/>
          <a:lstStyle/>
          <a:p>
            <a:fld id="{147C24D9-9B71-46E1-8CD0-987EC03A3D77}" type="slidenum">
              <a:rPr lang="en-US" smtClean="0"/>
              <a:pPr/>
              <a:t>212</a:t>
            </a:fld>
            <a:endParaRPr lang="en-US"/>
          </a:p>
        </p:txBody>
      </p:sp>
      <p:sp>
        <p:nvSpPr>
          <p:cNvPr id="30723" name="Rectangle 2"/>
          <p:cNvSpPr>
            <a:spLocks noGrp="1" noChangeArrowheads="1"/>
          </p:cNvSpPr>
          <p:nvPr>
            <p:ph type="title"/>
          </p:nvPr>
        </p:nvSpPr>
        <p:spPr>
          <a:xfrm>
            <a:off x="1295400" y="76200"/>
            <a:ext cx="7391400" cy="560388"/>
          </a:xfrm>
          <a:noFill/>
        </p:spPr>
        <p:txBody>
          <a:bodyPr/>
          <a:lstStyle/>
          <a:p>
            <a:pPr eaLnBrk="1" hangingPunct="1"/>
            <a:r>
              <a:rPr lang="en-US"/>
              <a:t>How is Monitor implemented?</a:t>
            </a:r>
          </a:p>
        </p:txBody>
      </p:sp>
      <p:sp>
        <p:nvSpPr>
          <p:cNvPr id="30724" name="Rectangle 105"/>
          <p:cNvSpPr>
            <a:spLocks noChangeArrowheads="1"/>
          </p:cNvSpPr>
          <p:nvPr/>
        </p:nvSpPr>
        <p:spPr bwMode="auto">
          <a:xfrm>
            <a:off x="3187700" y="1143000"/>
            <a:ext cx="2362200" cy="4038600"/>
          </a:xfrm>
          <a:prstGeom prst="rect">
            <a:avLst/>
          </a:prstGeom>
          <a:solidFill>
            <a:srgbClr val="CCECFF"/>
          </a:solidFill>
          <a:ln w="9525">
            <a:solidFill>
              <a:schemeClr val="tx1"/>
            </a:solidFill>
            <a:miter lim="800000"/>
            <a:headEnd/>
            <a:tailEnd/>
          </a:ln>
        </p:spPr>
        <p:txBody>
          <a:bodyPr wrap="none" anchor="ctr"/>
          <a:lstStyle/>
          <a:p>
            <a:endParaRPr lang="en-US"/>
          </a:p>
        </p:txBody>
      </p:sp>
      <p:sp>
        <p:nvSpPr>
          <p:cNvPr id="82949" name="Text Box 106"/>
          <p:cNvSpPr txBox="1">
            <a:spLocks noChangeArrowheads="1"/>
          </p:cNvSpPr>
          <p:nvPr/>
        </p:nvSpPr>
        <p:spPr bwMode="auto">
          <a:xfrm>
            <a:off x="4057650" y="838200"/>
            <a:ext cx="666750" cy="366713"/>
          </a:xfrm>
          <a:prstGeom prst="rect">
            <a:avLst/>
          </a:prstGeom>
          <a:noFill/>
          <a:ln w="9525">
            <a:noFill/>
            <a:miter lim="800000"/>
            <a:headEnd/>
            <a:tailEnd/>
          </a:ln>
        </p:spPr>
        <p:txBody>
          <a:bodyPr wrap="none">
            <a:spAutoFit/>
          </a:bodyPr>
          <a:lstStyle/>
          <a:p>
            <a:pPr>
              <a:defRPr/>
            </a:pPr>
            <a:r>
              <a:rPr lang="en-US" dirty="0">
                <a:solidFill>
                  <a:schemeClr val="accent1">
                    <a:lumMod val="50000"/>
                  </a:schemeClr>
                </a:solidFill>
              </a:rPr>
              <a:t>Heap</a:t>
            </a:r>
          </a:p>
        </p:txBody>
      </p:sp>
      <p:sp>
        <p:nvSpPr>
          <p:cNvPr id="30726" name="Rectangle 107"/>
          <p:cNvSpPr>
            <a:spLocks noChangeArrowheads="1"/>
          </p:cNvSpPr>
          <p:nvPr/>
        </p:nvSpPr>
        <p:spPr bwMode="auto">
          <a:xfrm>
            <a:off x="3492500" y="1905000"/>
            <a:ext cx="1828800" cy="304800"/>
          </a:xfrm>
          <a:prstGeom prst="rect">
            <a:avLst/>
          </a:prstGeom>
          <a:solidFill>
            <a:srgbClr val="FFFFCC"/>
          </a:solidFill>
          <a:ln w="9525">
            <a:solidFill>
              <a:schemeClr val="tx1"/>
            </a:solidFill>
            <a:miter lim="800000"/>
            <a:headEnd/>
            <a:tailEnd/>
          </a:ln>
        </p:spPr>
        <p:txBody>
          <a:bodyPr wrap="none" anchor="ctr"/>
          <a:lstStyle/>
          <a:p>
            <a:pPr algn="ctr"/>
            <a:r>
              <a:rPr lang="en-US" sz="1600"/>
              <a:t>Method table pointer</a:t>
            </a:r>
          </a:p>
        </p:txBody>
      </p:sp>
      <p:sp>
        <p:nvSpPr>
          <p:cNvPr id="30727" name="Rectangle 108"/>
          <p:cNvSpPr>
            <a:spLocks noChangeArrowheads="1"/>
          </p:cNvSpPr>
          <p:nvPr/>
        </p:nvSpPr>
        <p:spPr bwMode="auto">
          <a:xfrm>
            <a:off x="3492500" y="2209800"/>
            <a:ext cx="1828800" cy="304800"/>
          </a:xfrm>
          <a:prstGeom prst="rect">
            <a:avLst/>
          </a:prstGeom>
          <a:solidFill>
            <a:srgbClr val="FFFFCC"/>
          </a:solidFill>
          <a:ln w="9525">
            <a:solidFill>
              <a:schemeClr val="tx1"/>
            </a:solidFill>
            <a:miter lim="800000"/>
            <a:headEnd/>
            <a:tailEnd/>
          </a:ln>
        </p:spPr>
        <p:txBody>
          <a:bodyPr wrap="none" anchor="ctr"/>
          <a:lstStyle/>
          <a:p>
            <a:pPr algn="ctr"/>
            <a:r>
              <a:rPr lang="en-US"/>
              <a:t>SyncBlock index</a:t>
            </a:r>
          </a:p>
        </p:txBody>
      </p:sp>
      <p:sp>
        <p:nvSpPr>
          <p:cNvPr id="30728" name="Rectangle 109"/>
          <p:cNvSpPr>
            <a:spLocks noChangeArrowheads="1"/>
          </p:cNvSpPr>
          <p:nvPr/>
        </p:nvSpPr>
        <p:spPr bwMode="auto">
          <a:xfrm>
            <a:off x="3492500" y="2514600"/>
            <a:ext cx="1828800" cy="762000"/>
          </a:xfrm>
          <a:prstGeom prst="rect">
            <a:avLst/>
          </a:prstGeom>
          <a:solidFill>
            <a:srgbClr val="FFFFCC"/>
          </a:solidFill>
          <a:ln w="9525">
            <a:solidFill>
              <a:schemeClr val="tx1"/>
            </a:solidFill>
            <a:miter lim="800000"/>
            <a:headEnd/>
            <a:tailEnd/>
          </a:ln>
        </p:spPr>
        <p:txBody>
          <a:bodyPr wrap="none" anchor="ctr"/>
          <a:lstStyle/>
          <a:p>
            <a:pPr algn="ctr"/>
            <a:r>
              <a:rPr lang="en-US"/>
              <a:t>Instance data</a:t>
            </a:r>
          </a:p>
        </p:txBody>
      </p:sp>
      <p:sp>
        <p:nvSpPr>
          <p:cNvPr id="30729" name="Rectangle 110"/>
          <p:cNvSpPr>
            <a:spLocks noChangeArrowheads="1"/>
          </p:cNvSpPr>
          <p:nvPr/>
        </p:nvSpPr>
        <p:spPr bwMode="auto">
          <a:xfrm>
            <a:off x="3492500" y="3429000"/>
            <a:ext cx="1828800" cy="304800"/>
          </a:xfrm>
          <a:prstGeom prst="rect">
            <a:avLst/>
          </a:prstGeom>
          <a:solidFill>
            <a:srgbClr val="CCCCFF"/>
          </a:solidFill>
          <a:ln w="9525">
            <a:solidFill>
              <a:schemeClr val="tx1"/>
            </a:solidFill>
            <a:miter lim="800000"/>
            <a:headEnd/>
            <a:tailEnd/>
          </a:ln>
        </p:spPr>
        <p:txBody>
          <a:bodyPr wrap="none" anchor="ctr"/>
          <a:lstStyle/>
          <a:p>
            <a:pPr algn="ctr"/>
            <a:r>
              <a:rPr lang="en-US" sz="1600"/>
              <a:t>Method table pointer</a:t>
            </a:r>
          </a:p>
        </p:txBody>
      </p:sp>
      <p:sp>
        <p:nvSpPr>
          <p:cNvPr id="30730" name="Rectangle 111"/>
          <p:cNvSpPr>
            <a:spLocks noChangeArrowheads="1"/>
          </p:cNvSpPr>
          <p:nvPr/>
        </p:nvSpPr>
        <p:spPr bwMode="auto">
          <a:xfrm>
            <a:off x="3492500" y="3733800"/>
            <a:ext cx="1828800" cy="304800"/>
          </a:xfrm>
          <a:prstGeom prst="rect">
            <a:avLst/>
          </a:prstGeom>
          <a:solidFill>
            <a:srgbClr val="CCCCFF"/>
          </a:solidFill>
          <a:ln w="9525">
            <a:solidFill>
              <a:schemeClr val="tx1"/>
            </a:solidFill>
            <a:miter lim="800000"/>
            <a:headEnd/>
            <a:tailEnd/>
          </a:ln>
        </p:spPr>
        <p:txBody>
          <a:bodyPr wrap="none" anchor="ctr"/>
          <a:lstStyle/>
          <a:p>
            <a:pPr algn="ctr"/>
            <a:r>
              <a:rPr lang="en-US"/>
              <a:t>SyncBlock index</a:t>
            </a:r>
          </a:p>
        </p:txBody>
      </p:sp>
      <p:sp>
        <p:nvSpPr>
          <p:cNvPr id="30731" name="Rectangle 112"/>
          <p:cNvSpPr>
            <a:spLocks noChangeArrowheads="1"/>
          </p:cNvSpPr>
          <p:nvPr/>
        </p:nvSpPr>
        <p:spPr bwMode="auto">
          <a:xfrm>
            <a:off x="3492500" y="4038600"/>
            <a:ext cx="1828800" cy="533400"/>
          </a:xfrm>
          <a:prstGeom prst="rect">
            <a:avLst/>
          </a:prstGeom>
          <a:solidFill>
            <a:srgbClr val="CCCCFF"/>
          </a:solidFill>
          <a:ln w="9525">
            <a:solidFill>
              <a:schemeClr val="tx1"/>
            </a:solidFill>
            <a:miter lim="800000"/>
            <a:headEnd/>
            <a:tailEnd/>
          </a:ln>
        </p:spPr>
        <p:txBody>
          <a:bodyPr wrap="none" anchor="ctr"/>
          <a:lstStyle/>
          <a:p>
            <a:pPr algn="ctr"/>
            <a:r>
              <a:rPr lang="en-US"/>
              <a:t>Instance data</a:t>
            </a:r>
          </a:p>
        </p:txBody>
      </p:sp>
      <p:sp>
        <p:nvSpPr>
          <p:cNvPr id="30732" name="Rectangle 113"/>
          <p:cNvSpPr>
            <a:spLocks noChangeArrowheads="1"/>
          </p:cNvSpPr>
          <p:nvPr/>
        </p:nvSpPr>
        <p:spPr bwMode="auto">
          <a:xfrm>
            <a:off x="901700" y="1828800"/>
            <a:ext cx="1600200" cy="228600"/>
          </a:xfrm>
          <a:prstGeom prst="rect">
            <a:avLst/>
          </a:prstGeom>
          <a:solidFill>
            <a:srgbClr val="FFFFCC"/>
          </a:solidFill>
          <a:ln w="9525">
            <a:solidFill>
              <a:schemeClr val="tx1"/>
            </a:solidFill>
            <a:miter lim="800000"/>
            <a:headEnd/>
            <a:tailEnd/>
          </a:ln>
        </p:spPr>
        <p:txBody>
          <a:bodyPr wrap="none" anchor="ctr"/>
          <a:lstStyle/>
          <a:p>
            <a:pPr algn="ctr"/>
            <a:r>
              <a:rPr lang="en-US"/>
              <a:t>method 1</a:t>
            </a:r>
          </a:p>
        </p:txBody>
      </p:sp>
      <p:sp>
        <p:nvSpPr>
          <p:cNvPr id="30733" name="Rectangle 114"/>
          <p:cNvSpPr>
            <a:spLocks noChangeArrowheads="1"/>
          </p:cNvSpPr>
          <p:nvPr/>
        </p:nvSpPr>
        <p:spPr bwMode="auto">
          <a:xfrm>
            <a:off x="901700" y="2057400"/>
            <a:ext cx="1600200" cy="228600"/>
          </a:xfrm>
          <a:prstGeom prst="rect">
            <a:avLst/>
          </a:prstGeom>
          <a:solidFill>
            <a:srgbClr val="FFFFCC"/>
          </a:solidFill>
          <a:ln w="9525">
            <a:solidFill>
              <a:schemeClr val="tx1"/>
            </a:solidFill>
            <a:miter lim="800000"/>
            <a:headEnd/>
            <a:tailEnd/>
          </a:ln>
        </p:spPr>
        <p:txBody>
          <a:bodyPr wrap="none" anchor="ctr"/>
          <a:lstStyle/>
          <a:p>
            <a:pPr algn="ctr"/>
            <a:r>
              <a:rPr lang="en-US"/>
              <a:t>method 2</a:t>
            </a:r>
          </a:p>
        </p:txBody>
      </p:sp>
      <p:sp>
        <p:nvSpPr>
          <p:cNvPr id="30734" name="Rectangle 115"/>
          <p:cNvSpPr>
            <a:spLocks noChangeArrowheads="1"/>
          </p:cNvSpPr>
          <p:nvPr/>
        </p:nvSpPr>
        <p:spPr bwMode="auto">
          <a:xfrm>
            <a:off x="901700" y="2286000"/>
            <a:ext cx="1600200" cy="228600"/>
          </a:xfrm>
          <a:prstGeom prst="rect">
            <a:avLst/>
          </a:prstGeom>
          <a:solidFill>
            <a:srgbClr val="FFFFCC"/>
          </a:solidFill>
          <a:ln w="9525">
            <a:solidFill>
              <a:schemeClr val="tx1"/>
            </a:solidFill>
            <a:miter lim="800000"/>
            <a:headEnd/>
            <a:tailEnd/>
          </a:ln>
        </p:spPr>
        <p:txBody>
          <a:bodyPr wrap="none" anchor="ctr"/>
          <a:lstStyle/>
          <a:p>
            <a:pPr algn="ctr"/>
            <a:endParaRPr lang="en-GB"/>
          </a:p>
        </p:txBody>
      </p:sp>
      <p:sp>
        <p:nvSpPr>
          <p:cNvPr id="30735" name="Rectangle 116"/>
          <p:cNvSpPr>
            <a:spLocks noChangeArrowheads="1"/>
          </p:cNvSpPr>
          <p:nvPr/>
        </p:nvSpPr>
        <p:spPr bwMode="auto">
          <a:xfrm>
            <a:off x="901700" y="2514600"/>
            <a:ext cx="1600200" cy="228600"/>
          </a:xfrm>
          <a:prstGeom prst="rect">
            <a:avLst/>
          </a:prstGeom>
          <a:solidFill>
            <a:srgbClr val="FFFFCC"/>
          </a:solidFill>
          <a:ln w="9525">
            <a:solidFill>
              <a:schemeClr val="tx1"/>
            </a:solidFill>
            <a:miter lim="800000"/>
            <a:headEnd/>
            <a:tailEnd/>
          </a:ln>
        </p:spPr>
        <p:txBody>
          <a:bodyPr wrap="none" anchor="ctr"/>
          <a:lstStyle/>
          <a:p>
            <a:pPr algn="ctr"/>
            <a:r>
              <a:rPr lang="en-US"/>
              <a:t>method n</a:t>
            </a:r>
          </a:p>
        </p:txBody>
      </p:sp>
      <p:sp>
        <p:nvSpPr>
          <p:cNvPr id="30736" name="Text Box 117"/>
          <p:cNvSpPr txBox="1">
            <a:spLocks noChangeArrowheads="1"/>
          </p:cNvSpPr>
          <p:nvPr/>
        </p:nvSpPr>
        <p:spPr bwMode="auto">
          <a:xfrm>
            <a:off x="977900" y="1066800"/>
            <a:ext cx="1371600" cy="641350"/>
          </a:xfrm>
          <a:prstGeom prst="rect">
            <a:avLst/>
          </a:prstGeom>
          <a:noFill/>
          <a:ln w="9525">
            <a:noFill/>
            <a:miter lim="800000"/>
            <a:headEnd/>
            <a:tailEnd/>
          </a:ln>
        </p:spPr>
        <p:txBody>
          <a:bodyPr wrap="none">
            <a:spAutoFit/>
          </a:bodyPr>
          <a:lstStyle/>
          <a:p>
            <a:pPr algn="ctr"/>
            <a:r>
              <a:rPr lang="en-US"/>
              <a:t>Dynamic</a:t>
            </a:r>
          </a:p>
          <a:p>
            <a:pPr algn="ctr"/>
            <a:r>
              <a:rPr lang="en-US"/>
              <a:t>method table</a:t>
            </a:r>
          </a:p>
        </p:txBody>
      </p:sp>
      <p:sp>
        <p:nvSpPr>
          <p:cNvPr id="30737" name="Freeform 118"/>
          <p:cNvSpPr>
            <a:spLocks/>
          </p:cNvSpPr>
          <p:nvPr/>
        </p:nvSpPr>
        <p:spPr bwMode="auto">
          <a:xfrm>
            <a:off x="520700" y="1676400"/>
            <a:ext cx="2971800" cy="381000"/>
          </a:xfrm>
          <a:custGeom>
            <a:avLst/>
            <a:gdLst>
              <a:gd name="T0" fmla="*/ 2147483647 w 1872"/>
              <a:gd name="T1" fmla="*/ 2147483647 h 240"/>
              <a:gd name="T2" fmla="*/ 2147483647 w 1872"/>
              <a:gd name="T3" fmla="*/ 2147483647 h 240"/>
              <a:gd name="T4" fmla="*/ 2147483647 w 1872"/>
              <a:gd name="T5" fmla="*/ 0 h 240"/>
              <a:gd name="T6" fmla="*/ 0 w 1872"/>
              <a:gd name="T7" fmla="*/ 0 h 240"/>
              <a:gd name="T8" fmla="*/ 0 w 1872"/>
              <a:gd name="T9" fmla="*/ 2147483647 h 240"/>
              <a:gd name="T10" fmla="*/ 2147483647 w 1872"/>
              <a:gd name="T11" fmla="*/ 2147483647 h 240"/>
              <a:gd name="T12" fmla="*/ 0 60000 65536"/>
              <a:gd name="T13" fmla="*/ 0 60000 65536"/>
              <a:gd name="T14" fmla="*/ 0 60000 65536"/>
              <a:gd name="T15" fmla="*/ 0 60000 65536"/>
              <a:gd name="T16" fmla="*/ 0 60000 65536"/>
              <a:gd name="T17" fmla="*/ 0 60000 65536"/>
              <a:gd name="T18" fmla="*/ 0 w 1872"/>
              <a:gd name="T19" fmla="*/ 0 h 240"/>
              <a:gd name="T20" fmla="*/ 1872 w 1872"/>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1872" h="240">
                <a:moveTo>
                  <a:pt x="1872" y="240"/>
                </a:moveTo>
                <a:lnTo>
                  <a:pt x="1440" y="240"/>
                </a:lnTo>
                <a:lnTo>
                  <a:pt x="1440" y="0"/>
                </a:lnTo>
                <a:lnTo>
                  <a:pt x="0" y="0"/>
                </a:lnTo>
                <a:lnTo>
                  <a:pt x="0" y="144"/>
                </a:lnTo>
                <a:lnTo>
                  <a:pt x="240" y="144"/>
                </a:lnTo>
              </a:path>
            </a:pathLst>
          </a:custGeom>
          <a:noFill/>
          <a:ln w="9525">
            <a:solidFill>
              <a:schemeClr val="tx1"/>
            </a:solidFill>
            <a:round/>
            <a:headEnd/>
            <a:tailEnd type="arrow" w="med" len="med"/>
          </a:ln>
        </p:spPr>
        <p:txBody>
          <a:bodyPr/>
          <a:lstStyle/>
          <a:p>
            <a:endParaRPr lang="en-US"/>
          </a:p>
        </p:txBody>
      </p:sp>
      <p:sp>
        <p:nvSpPr>
          <p:cNvPr id="30738" name="Rectangle 119"/>
          <p:cNvSpPr>
            <a:spLocks noChangeArrowheads="1"/>
          </p:cNvSpPr>
          <p:nvPr/>
        </p:nvSpPr>
        <p:spPr bwMode="auto">
          <a:xfrm>
            <a:off x="901700" y="3352800"/>
            <a:ext cx="1600200" cy="228600"/>
          </a:xfrm>
          <a:prstGeom prst="rect">
            <a:avLst/>
          </a:prstGeom>
          <a:solidFill>
            <a:srgbClr val="CCCCFF"/>
          </a:solidFill>
          <a:ln w="9525">
            <a:solidFill>
              <a:schemeClr val="tx1"/>
            </a:solidFill>
            <a:miter lim="800000"/>
            <a:headEnd/>
            <a:tailEnd/>
          </a:ln>
        </p:spPr>
        <p:txBody>
          <a:bodyPr wrap="none" anchor="ctr"/>
          <a:lstStyle/>
          <a:p>
            <a:pPr algn="ctr"/>
            <a:r>
              <a:rPr lang="en-US"/>
              <a:t>method 1</a:t>
            </a:r>
          </a:p>
        </p:txBody>
      </p:sp>
      <p:sp>
        <p:nvSpPr>
          <p:cNvPr id="30739" name="Rectangle 120"/>
          <p:cNvSpPr>
            <a:spLocks noChangeArrowheads="1"/>
          </p:cNvSpPr>
          <p:nvPr/>
        </p:nvSpPr>
        <p:spPr bwMode="auto">
          <a:xfrm>
            <a:off x="901700" y="3581400"/>
            <a:ext cx="1600200" cy="228600"/>
          </a:xfrm>
          <a:prstGeom prst="rect">
            <a:avLst/>
          </a:prstGeom>
          <a:solidFill>
            <a:srgbClr val="CCCCFF"/>
          </a:solidFill>
          <a:ln w="9525">
            <a:solidFill>
              <a:schemeClr val="tx1"/>
            </a:solidFill>
            <a:miter lim="800000"/>
            <a:headEnd/>
            <a:tailEnd/>
          </a:ln>
        </p:spPr>
        <p:txBody>
          <a:bodyPr wrap="none" anchor="ctr"/>
          <a:lstStyle/>
          <a:p>
            <a:pPr algn="ctr"/>
            <a:r>
              <a:rPr lang="en-US"/>
              <a:t>method 2</a:t>
            </a:r>
          </a:p>
        </p:txBody>
      </p:sp>
      <p:sp>
        <p:nvSpPr>
          <p:cNvPr id="30740" name="Rectangle 121"/>
          <p:cNvSpPr>
            <a:spLocks noChangeArrowheads="1"/>
          </p:cNvSpPr>
          <p:nvPr/>
        </p:nvSpPr>
        <p:spPr bwMode="auto">
          <a:xfrm>
            <a:off x="901700" y="3810000"/>
            <a:ext cx="1600200" cy="228600"/>
          </a:xfrm>
          <a:prstGeom prst="rect">
            <a:avLst/>
          </a:prstGeom>
          <a:solidFill>
            <a:srgbClr val="CCCCFF"/>
          </a:solidFill>
          <a:ln w="9525">
            <a:solidFill>
              <a:schemeClr val="tx1"/>
            </a:solidFill>
            <a:miter lim="800000"/>
            <a:headEnd/>
            <a:tailEnd/>
          </a:ln>
        </p:spPr>
        <p:txBody>
          <a:bodyPr wrap="none" anchor="ctr"/>
          <a:lstStyle/>
          <a:p>
            <a:pPr algn="ctr"/>
            <a:endParaRPr lang="en-GB"/>
          </a:p>
        </p:txBody>
      </p:sp>
      <p:sp>
        <p:nvSpPr>
          <p:cNvPr id="30741" name="Rectangle 122"/>
          <p:cNvSpPr>
            <a:spLocks noChangeArrowheads="1"/>
          </p:cNvSpPr>
          <p:nvPr/>
        </p:nvSpPr>
        <p:spPr bwMode="auto">
          <a:xfrm>
            <a:off x="901700" y="4038600"/>
            <a:ext cx="1600200" cy="228600"/>
          </a:xfrm>
          <a:prstGeom prst="rect">
            <a:avLst/>
          </a:prstGeom>
          <a:solidFill>
            <a:srgbClr val="CCCCFF"/>
          </a:solidFill>
          <a:ln w="9525">
            <a:solidFill>
              <a:schemeClr val="tx1"/>
            </a:solidFill>
            <a:miter lim="800000"/>
            <a:headEnd/>
            <a:tailEnd/>
          </a:ln>
        </p:spPr>
        <p:txBody>
          <a:bodyPr wrap="none" anchor="ctr"/>
          <a:lstStyle/>
          <a:p>
            <a:pPr algn="ctr"/>
            <a:r>
              <a:rPr lang="en-US"/>
              <a:t>method m</a:t>
            </a:r>
          </a:p>
        </p:txBody>
      </p:sp>
      <p:sp>
        <p:nvSpPr>
          <p:cNvPr id="30742" name="Freeform 123"/>
          <p:cNvSpPr>
            <a:spLocks/>
          </p:cNvSpPr>
          <p:nvPr/>
        </p:nvSpPr>
        <p:spPr bwMode="auto">
          <a:xfrm>
            <a:off x="520700" y="3200400"/>
            <a:ext cx="2971800" cy="381000"/>
          </a:xfrm>
          <a:custGeom>
            <a:avLst/>
            <a:gdLst>
              <a:gd name="T0" fmla="*/ 2147483647 w 1872"/>
              <a:gd name="T1" fmla="*/ 2147483647 h 240"/>
              <a:gd name="T2" fmla="*/ 2147483647 w 1872"/>
              <a:gd name="T3" fmla="*/ 2147483647 h 240"/>
              <a:gd name="T4" fmla="*/ 2147483647 w 1872"/>
              <a:gd name="T5" fmla="*/ 0 h 240"/>
              <a:gd name="T6" fmla="*/ 0 w 1872"/>
              <a:gd name="T7" fmla="*/ 0 h 240"/>
              <a:gd name="T8" fmla="*/ 0 w 1872"/>
              <a:gd name="T9" fmla="*/ 2147483647 h 240"/>
              <a:gd name="T10" fmla="*/ 2147483647 w 1872"/>
              <a:gd name="T11" fmla="*/ 2147483647 h 240"/>
              <a:gd name="T12" fmla="*/ 0 60000 65536"/>
              <a:gd name="T13" fmla="*/ 0 60000 65536"/>
              <a:gd name="T14" fmla="*/ 0 60000 65536"/>
              <a:gd name="T15" fmla="*/ 0 60000 65536"/>
              <a:gd name="T16" fmla="*/ 0 60000 65536"/>
              <a:gd name="T17" fmla="*/ 0 60000 65536"/>
              <a:gd name="T18" fmla="*/ 0 w 1872"/>
              <a:gd name="T19" fmla="*/ 0 h 240"/>
              <a:gd name="T20" fmla="*/ 1872 w 1872"/>
              <a:gd name="T21" fmla="*/ 240 h 240"/>
            </a:gdLst>
            <a:ahLst/>
            <a:cxnLst>
              <a:cxn ang="T12">
                <a:pos x="T0" y="T1"/>
              </a:cxn>
              <a:cxn ang="T13">
                <a:pos x="T2" y="T3"/>
              </a:cxn>
              <a:cxn ang="T14">
                <a:pos x="T4" y="T5"/>
              </a:cxn>
              <a:cxn ang="T15">
                <a:pos x="T6" y="T7"/>
              </a:cxn>
              <a:cxn ang="T16">
                <a:pos x="T8" y="T9"/>
              </a:cxn>
              <a:cxn ang="T17">
                <a:pos x="T10" y="T11"/>
              </a:cxn>
            </a:cxnLst>
            <a:rect l="T18" t="T19" r="T20" b="T21"/>
            <a:pathLst>
              <a:path w="1872" h="240">
                <a:moveTo>
                  <a:pt x="1872" y="240"/>
                </a:moveTo>
                <a:lnTo>
                  <a:pt x="1440" y="240"/>
                </a:lnTo>
                <a:lnTo>
                  <a:pt x="1440" y="0"/>
                </a:lnTo>
                <a:lnTo>
                  <a:pt x="0" y="0"/>
                </a:lnTo>
                <a:lnTo>
                  <a:pt x="0" y="144"/>
                </a:lnTo>
                <a:lnTo>
                  <a:pt x="240" y="144"/>
                </a:lnTo>
              </a:path>
            </a:pathLst>
          </a:custGeom>
          <a:noFill/>
          <a:ln w="9525">
            <a:solidFill>
              <a:schemeClr val="tx1"/>
            </a:solidFill>
            <a:round/>
            <a:headEnd/>
            <a:tailEnd type="arrow" w="med" len="med"/>
          </a:ln>
        </p:spPr>
        <p:txBody>
          <a:bodyPr/>
          <a:lstStyle/>
          <a:p>
            <a:endParaRPr lang="en-US"/>
          </a:p>
        </p:txBody>
      </p:sp>
      <p:sp>
        <p:nvSpPr>
          <p:cNvPr id="30743" name="Rectangle 124"/>
          <p:cNvSpPr>
            <a:spLocks noChangeArrowheads="1"/>
          </p:cNvSpPr>
          <p:nvPr/>
        </p:nvSpPr>
        <p:spPr bwMode="auto">
          <a:xfrm>
            <a:off x="6388100" y="16002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0744" name="Rectangle 125"/>
          <p:cNvSpPr>
            <a:spLocks noChangeArrowheads="1"/>
          </p:cNvSpPr>
          <p:nvPr/>
        </p:nvSpPr>
        <p:spPr bwMode="auto">
          <a:xfrm>
            <a:off x="6388100" y="18288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0745" name="Rectangle 126"/>
          <p:cNvSpPr>
            <a:spLocks noChangeArrowheads="1"/>
          </p:cNvSpPr>
          <p:nvPr/>
        </p:nvSpPr>
        <p:spPr bwMode="auto">
          <a:xfrm>
            <a:off x="6388100" y="20574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0746" name="Rectangle 127"/>
          <p:cNvSpPr>
            <a:spLocks noChangeArrowheads="1"/>
          </p:cNvSpPr>
          <p:nvPr/>
        </p:nvSpPr>
        <p:spPr bwMode="auto">
          <a:xfrm>
            <a:off x="6388100" y="22860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0747" name="Rectangle 128"/>
          <p:cNvSpPr>
            <a:spLocks noChangeArrowheads="1"/>
          </p:cNvSpPr>
          <p:nvPr/>
        </p:nvSpPr>
        <p:spPr bwMode="auto">
          <a:xfrm>
            <a:off x="6388100" y="25146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0748" name="Rectangle 129"/>
          <p:cNvSpPr>
            <a:spLocks noChangeArrowheads="1"/>
          </p:cNvSpPr>
          <p:nvPr/>
        </p:nvSpPr>
        <p:spPr bwMode="auto">
          <a:xfrm>
            <a:off x="6388100" y="27432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0749" name="Rectangle 130"/>
          <p:cNvSpPr>
            <a:spLocks noChangeArrowheads="1"/>
          </p:cNvSpPr>
          <p:nvPr/>
        </p:nvSpPr>
        <p:spPr bwMode="auto">
          <a:xfrm>
            <a:off x="6388100" y="2971800"/>
            <a:ext cx="1600200" cy="228600"/>
          </a:xfrm>
          <a:prstGeom prst="rect">
            <a:avLst/>
          </a:prstGeom>
          <a:solidFill>
            <a:srgbClr val="FFFFCC"/>
          </a:solidFill>
          <a:ln w="9525">
            <a:solidFill>
              <a:schemeClr val="tx1"/>
            </a:solidFill>
            <a:miter lim="800000"/>
            <a:headEnd/>
            <a:tailEnd/>
          </a:ln>
        </p:spPr>
        <p:txBody>
          <a:bodyPr wrap="none" anchor="ctr"/>
          <a:lstStyle/>
          <a:p>
            <a:pPr algn="ctr"/>
            <a:r>
              <a:rPr lang="en-US"/>
              <a:t>lock: true/false</a:t>
            </a:r>
          </a:p>
        </p:txBody>
      </p:sp>
      <p:sp>
        <p:nvSpPr>
          <p:cNvPr id="30750" name="Rectangle 131"/>
          <p:cNvSpPr>
            <a:spLocks noChangeArrowheads="1"/>
          </p:cNvSpPr>
          <p:nvPr/>
        </p:nvSpPr>
        <p:spPr bwMode="auto">
          <a:xfrm>
            <a:off x="6388100" y="32004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0751" name="Rectangle 132"/>
          <p:cNvSpPr>
            <a:spLocks noChangeArrowheads="1"/>
          </p:cNvSpPr>
          <p:nvPr/>
        </p:nvSpPr>
        <p:spPr bwMode="auto">
          <a:xfrm>
            <a:off x="6388100" y="34290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0752" name="Rectangle 133"/>
          <p:cNvSpPr>
            <a:spLocks noChangeArrowheads="1"/>
          </p:cNvSpPr>
          <p:nvPr/>
        </p:nvSpPr>
        <p:spPr bwMode="auto">
          <a:xfrm>
            <a:off x="6388100" y="3657600"/>
            <a:ext cx="1600200" cy="228600"/>
          </a:xfrm>
          <a:prstGeom prst="rect">
            <a:avLst/>
          </a:prstGeom>
          <a:solidFill>
            <a:srgbClr val="CCCCFF"/>
          </a:solidFill>
          <a:ln w="9525">
            <a:solidFill>
              <a:schemeClr val="tx1"/>
            </a:solidFill>
            <a:miter lim="800000"/>
            <a:headEnd/>
            <a:tailEnd/>
          </a:ln>
        </p:spPr>
        <p:txBody>
          <a:bodyPr wrap="none" anchor="ctr"/>
          <a:lstStyle/>
          <a:p>
            <a:pPr algn="ctr"/>
            <a:r>
              <a:rPr lang="en-US"/>
              <a:t>lock: true/false</a:t>
            </a:r>
          </a:p>
        </p:txBody>
      </p:sp>
      <p:sp>
        <p:nvSpPr>
          <p:cNvPr id="30753" name="Rectangle 134"/>
          <p:cNvSpPr>
            <a:spLocks noChangeArrowheads="1"/>
          </p:cNvSpPr>
          <p:nvPr/>
        </p:nvSpPr>
        <p:spPr bwMode="auto">
          <a:xfrm>
            <a:off x="6388100" y="38862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0754" name="Rectangle 135"/>
          <p:cNvSpPr>
            <a:spLocks noChangeArrowheads="1"/>
          </p:cNvSpPr>
          <p:nvPr/>
        </p:nvSpPr>
        <p:spPr bwMode="auto">
          <a:xfrm>
            <a:off x="6388100" y="41148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0755" name="Rectangle 136"/>
          <p:cNvSpPr>
            <a:spLocks noChangeArrowheads="1"/>
          </p:cNvSpPr>
          <p:nvPr/>
        </p:nvSpPr>
        <p:spPr bwMode="auto">
          <a:xfrm>
            <a:off x="6388100" y="43434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0756" name="Rectangle 137"/>
          <p:cNvSpPr>
            <a:spLocks noChangeArrowheads="1"/>
          </p:cNvSpPr>
          <p:nvPr/>
        </p:nvSpPr>
        <p:spPr bwMode="auto">
          <a:xfrm>
            <a:off x="6388100" y="45720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0757" name="Rectangle 138"/>
          <p:cNvSpPr>
            <a:spLocks noChangeArrowheads="1"/>
          </p:cNvSpPr>
          <p:nvPr/>
        </p:nvSpPr>
        <p:spPr bwMode="auto">
          <a:xfrm>
            <a:off x="6388100" y="48006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0758" name="Rectangle 139"/>
          <p:cNvSpPr>
            <a:spLocks noChangeArrowheads="1"/>
          </p:cNvSpPr>
          <p:nvPr/>
        </p:nvSpPr>
        <p:spPr bwMode="auto">
          <a:xfrm>
            <a:off x="6388100" y="50292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0759" name="Text Box 143"/>
          <p:cNvSpPr txBox="1">
            <a:spLocks noChangeArrowheads="1"/>
          </p:cNvSpPr>
          <p:nvPr/>
        </p:nvSpPr>
        <p:spPr bwMode="auto">
          <a:xfrm>
            <a:off x="6311900" y="1219200"/>
            <a:ext cx="1765300" cy="366713"/>
          </a:xfrm>
          <a:prstGeom prst="rect">
            <a:avLst/>
          </a:prstGeom>
          <a:noFill/>
          <a:ln w="9525">
            <a:noFill/>
            <a:miter lim="800000"/>
            <a:headEnd/>
            <a:tailEnd/>
          </a:ln>
        </p:spPr>
        <p:txBody>
          <a:bodyPr wrap="none">
            <a:spAutoFit/>
          </a:bodyPr>
          <a:lstStyle/>
          <a:p>
            <a:r>
              <a:rPr lang="en-US"/>
              <a:t>SyncBlock Table</a:t>
            </a:r>
          </a:p>
        </p:txBody>
      </p:sp>
      <p:sp>
        <p:nvSpPr>
          <p:cNvPr id="30760" name="Freeform 144"/>
          <p:cNvSpPr>
            <a:spLocks/>
          </p:cNvSpPr>
          <p:nvPr/>
        </p:nvSpPr>
        <p:spPr bwMode="auto">
          <a:xfrm>
            <a:off x="5321300" y="2362200"/>
            <a:ext cx="1066800" cy="685800"/>
          </a:xfrm>
          <a:custGeom>
            <a:avLst/>
            <a:gdLst>
              <a:gd name="T0" fmla="*/ 0 w 672"/>
              <a:gd name="T1" fmla="*/ 0 h 480"/>
              <a:gd name="T2" fmla="*/ 2147483647 w 672"/>
              <a:gd name="T3" fmla="*/ 0 h 480"/>
              <a:gd name="T4" fmla="*/ 2147483647 w 672"/>
              <a:gd name="T5" fmla="*/ 2147483647 h 480"/>
              <a:gd name="T6" fmla="*/ 2147483647 w 672"/>
              <a:gd name="T7" fmla="*/ 2147483647 h 480"/>
              <a:gd name="T8" fmla="*/ 0 60000 65536"/>
              <a:gd name="T9" fmla="*/ 0 60000 65536"/>
              <a:gd name="T10" fmla="*/ 0 60000 65536"/>
              <a:gd name="T11" fmla="*/ 0 60000 65536"/>
              <a:gd name="T12" fmla="*/ 0 w 672"/>
              <a:gd name="T13" fmla="*/ 0 h 480"/>
              <a:gd name="T14" fmla="*/ 672 w 672"/>
              <a:gd name="T15" fmla="*/ 480 h 480"/>
            </a:gdLst>
            <a:ahLst/>
            <a:cxnLst>
              <a:cxn ang="T8">
                <a:pos x="T0" y="T1"/>
              </a:cxn>
              <a:cxn ang="T9">
                <a:pos x="T2" y="T3"/>
              </a:cxn>
              <a:cxn ang="T10">
                <a:pos x="T4" y="T5"/>
              </a:cxn>
              <a:cxn ang="T11">
                <a:pos x="T6" y="T7"/>
              </a:cxn>
            </a:cxnLst>
            <a:rect l="T12" t="T13" r="T14" b="T15"/>
            <a:pathLst>
              <a:path w="672" h="480">
                <a:moveTo>
                  <a:pt x="0" y="0"/>
                </a:moveTo>
                <a:lnTo>
                  <a:pt x="336" y="0"/>
                </a:lnTo>
                <a:lnTo>
                  <a:pt x="336" y="480"/>
                </a:lnTo>
                <a:lnTo>
                  <a:pt x="672" y="480"/>
                </a:lnTo>
              </a:path>
            </a:pathLst>
          </a:custGeom>
          <a:noFill/>
          <a:ln w="9525">
            <a:solidFill>
              <a:schemeClr val="tx1"/>
            </a:solidFill>
            <a:round/>
            <a:headEnd/>
            <a:tailEnd type="arrow" w="med" len="med"/>
          </a:ln>
        </p:spPr>
        <p:txBody>
          <a:bodyPr/>
          <a:lstStyle/>
          <a:p>
            <a:endParaRPr lang="en-US"/>
          </a:p>
        </p:txBody>
      </p:sp>
      <p:sp>
        <p:nvSpPr>
          <p:cNvPr id="30761" name="Freeform 145"/>
          <p:cNvSpPr>
            <a:spLocks/>
          </p:cNvSpPr>
          <p:nvPr/>
        </p:nvSpPr>
        <p:spPr bwMode="auto">
          <a:xfrm>
            <a:off x="5321300" y="3581400"/>
            <a:ext cx="1066800" cy="228600"/>
          </a:xfrm>
          <a:custGeom>
            <a:avLst/>
            <a:gdLst>
              <a:gd name="T0" fmla="*/ 0 w 672"/>
              <a:gd name="T1" fmla="*/ 0 h 480"/>
              <a:gd name="T2" fmla="*/ 2147483647 w 672"/>
              <a:gd name="T3" fmla="*/ 0 h 480"/>
              <a:gd name="T4" fmla="*/ 2147483647 w 672"/>
              <a:gd name="T5" fmla="*/ 2147483647 h 480"/>
              <a:gd name="T6" fmla="*/ 2147483647 w 672"/>
              <a:gd name="T7" fmla="*/ 2147483647 h 480"/>
              <a:gd name="T8" fmla="*/ 0 60000 65536"/>
              <a:gd name="T9" fmla="*/ 0 60000 65536"/>
              <a:gd name="T10" fmla="*/ 0 60000 65536"/>
              <a:gd name="T11" fmla="*/ 0 60000 65536"/>
              <a:gd name="T12" fmla="*/ 0 w 672"/>
              <a:gd name="T13" fmla="*/ 0 h 480"/>
              <a:gd name="T14" fmla="*/ 672 w 672"/>
              <a:gd name="T15" fmla="*/ 480 h 480"/>
            </a:gdLst>
            <a:ahLst/>
            <a:cxnLst>
              <a:cxn ang="T8">
                <a:pos x="T0" y="T1"/>
              </a:cxn>
              <a:cxn ang="T9">
                <a:pos x="T2" y="T3"/>
              </a:cxn>
              <a:cxn ang="T10">
                <a:pos x="T4" y="T5"/>
              </a:cxn>
              <a:cxn ang="T11">
                <a:pos x="T6" y="T7"/>
              </a:cxn>
            </a:cxnLst>
            <a:rect l="T12" t="T13" r="T14" b="T15"/>
            <a:pathLst>
              <a:path w="672" h="480">
                <a:moveTo>
                  <a:pt x="0" y="0"/>
                </a:moveTo>
                <a:lnTo>
                  <a:pt x="336" y="0"/>
                </a:lnTo>
                <a:lnTo>
                  <a:pt x="336" y="480"/>
                </a:lnTo>
                <a:lnTo>
                  <a:pt x="672" y="480"/>
                </a:lnTo>
              </a:path>
            </a:pathLst>
          </a:custGeom>
          <a:noFill/>
          <a:ln w="9525">
            <a:solidFill>
              <a:schemeClr val="tx1"/>
            </a:solidFill>
            <a:round/>
            <a:headEnd/>
            <a:tailEnd type="arrow" w="med" len="med"/>
          </a:ln>
        </p:spPr>
        <p:txBody>
          <a:bodyPr/>
          <a:lstStyle/>
          <a:p>
            <a:endParaRPr lang="en-US"/>
          </a:p>
        </p:txBody>
      </p:sp>
      <p:sp>
        <p:nvSpPr>
          <p:cNvPr id="30762" name="Text Box 146"/>
          <p:cNvSpPr txBox="1">
            <a:spLocks noChangeArrowheads="1"/>
          </p:cNvSpPr>
          <p:nvPr/>
        </p:nvSpPr>
        <p:spPr bwMode="auto">
          <a:xfrm>
            <a:off x="441325" y="5334000"/>
            <a:ext cx="8550275" cy="1190625"/>
          </a:xfrm>
          <a:prstGeom prst="rect">
            <a:avLst/>
          </a:prstGeom>
          <a:noFill/>
          <a:ln w="9525">
            <a:noFill/>
            <a:miter lim="800000"/>
            <a:headEnd/>
            <a:tailEnd/>
          </a:ln>
        </p:spPr>
        <p:txBody>
          <a:bodyPr>
            <a:spAutoFit/>
          </a:bodyPr>
          <a:lstStyle/>
          <a:p>
            <a:pPr marL="228600" indent="-228600"/>
            <a:r>
              <a:rPr lang="en-US" dirty="0"/>
              <a:t>Before entering an object referenced by “buffer”, the runtime checks if the lock is on/off.</a:t>
            </a:r>
          </a:p>
          <a:p>
            <a:pPr marL="228600" indent="-228600">
              <a:buFontTx/>
              <a:buChar char="•"/>
            </a:pPr>
            <a:r>
              <a:rPr lang="en-US" dirty="0"/>
              <a:t>If the lock is on (true), the thread issuing the </a:t>
            </a:r>
            <a:r>
              <a:rPr lang="en-US" i="1" dirty="0" err="1"/>
              <a:t>Monitor.Enter</a:t>
            </a:r>
            <a:r>
              <a:rPr lang="en-US" dirty="0"/>
              <a:t> is blocked.</a:t>
            </a:r>
          </a:p>
          <a:p>
            <a:pPr marL="228600" indent="-228600">
              <a:buFontTx/>
              <a:buChar char="•"/>
            </a:pPr>
            <a:r>
              <a:rPr lang="en-US" dirty="0"/>
              <a:t>If the lock is off (false), the lock is turned on and the thread accesses the object referenced by buffer.</a:t>
            </a:r>
          </a:p>
        </p:txBody>
      </p:sp>
      <p:sp>
        <p:nvSpPr>
          <p:cNvPr id="30763" name="Line 147"/>
          <p:cNvSpPr>
            <a:spLocks noChangeShapeType="1"/>
          </p:cNvSpPr>
          <p:nvPr/>
        </p:nvSpPr>
        <p:spPr bwMode="auto">
          <a:xfrm>
            <a:off x="2743200" y="1204913"/>
            <a:ext cx="749300" cy="738187"/>
          </a:xfrm>
          <a:prstGeom prst="line">
            <a:avLst/>
          </a:prstGeom>
          <a:noFill/>
          <a:ln w="9525">
            <a:solidFill>
              <a:schemeClr val="tx1"/>
            </a:solidFill>
            <a:round/>
            <a:headEnd/>
            <a:tailEnd type="triangle" w="med" len="med"/>
          </a:ln>
        </p:spPr>
        <p:txBody>
          <a:bodyPr/>
          <a:lstStyle/>
          <a:p>
            <a:endParaRPr lang="en-US"/>
          </a:p>
        </p:txBody>
      </p:sp>
      <p:sp>
        <p:nvSpPr>
          <p:cNvPr id="30764" name="Text Box 148"/>
          <p:cNvSpPr txBox="1">
            <a:spLocks noChangeArrowheads="1"/>
          </p:cNvSpPr>
          <p:nvPr/>
        </p:nvSpPr>
        <p:spPr bwMode="auto">
          <a:xfrm>
            <a:off x="2362200" y="852488"/>
            <a:ext cx="742950" cy="366712"/>
          </a:xfrm>
          <a:prstGeom prst="rect">
            <a:avLst/>
          </a:prstGeom>
          <a:noFill/>
          <a:ln w="9525">
            <a:noFill/>
            <a:miter lim="800000"/>
            <a:headEnd/>
            <a:tailEnd/>
          </a:ln>
        </p:spPr>
        <p:txBody>
          <a:bodyPr wrap="none">
            <a:spAutoFit/>
          </a:bodyPr>
          <a:lstStyle/>
          <a:p>
            <a:r>
              <a:rPr lang="en-US"/>
              <a:t>buffer</a:t>
            </a:r>
          </a:p>
        </p:txBody>
      </p:sp>
      <p:sp>
        <p:nvSpPr>
          <p:cNvPr id="30765" name="Rounded Rectangular Callout 44"/>
          <p:cNvSpPr>
            <a:spLocks noChangeArrowheads="1"/>
          </p:cNvSpPr>
          <p:nvPr/>
        </p:nvSpPr>
        <p:spPr bwMode="auto">
          <a:xfrm>
            <a:off x="7988300" y="293688"/>
            <a:ext cx="990600" cy="685800"/>
          </a:xfrm>
          <a:prstGeom prst="wedgeRoundRectCallout">
            <a:avLst>
              <a:gd name="adj1" fmla="val -90579"/>
              <a:gd name="adj2" fmla="val 83241"/>
              <a:gd name="adj3" fmla="val 16667"/>
            </a:avLst>
          </a:prstGeom>
          <a:solidFill>
            <a:schemeClr val="accent1"/>
          </a:solidFill>
          <a:ln w="9525" algn="ctr">
            <a:solidFill>
              <a:schemeClr val="tx1"/>
            </a:solidFill>
            <a:round/>
            <a:headEnd/>
            <a:tailEnd/>
          </a:ln>
        </p:spPr>
        <p:txBody>
          <a:bodyPr/>
          <a:lstStyle/>
          <a:p>
            <a:r>
              <a:rPr lang="en-US"/>
              <a:t>Easy to search</a:t>
            </a:r>
          </a:p>
        </p:txBody>
      </p:sp>
    </p:spTree>
    <p:extLst>
      <p:ext uri="{BB962C8B-B14F-4D97-AF65-F5344CB8AC3E}">
        <p14:creationId xmlns:p14="http://schemas.microsoft.com/office/powerpoint/2010/main" val="2380913495"/>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9"/>
          <p:cNvSpPr>
            <a:spLocks noChangeArrowheads="1"/>
          </p:cNvSpPr>
          <p:nvPr/>
        </p:nvSpPr>
        <p:spPr bwMode="auto">
          <a:xfrm>
            <a:off x="928688" y="80963"/>
            <a:ext cx="8062912" cy="644525"/>
          </a:xfrm>
          <a:prstGeom prst="rect">
            <a:avLst/>
          </a:prstGeom>
          <a:noFill/>
          <a:ln w="9525">
            <a:noFill/>
            <a:miter lim="800000"/>
            <a:headEnd/>
            <a:tailEnd/>
          </a:ln>
        </p:spPr>
        <p:txBody>
          <a:bodyPr lIns="96744" tIns="48372" rIns="96744" bIns="48372" anchor="ctr"/>
          <a:lstStyle/>
          <a:p>
            <a:pPr marL="363538" indent="-363538" algn="ctr" defTabSz="966788">
              <a:lnSpc>
                <a:spcPct val="85000"/>
              </a:lnSpc>
              <a:spcBef>
                <a:spcPct val="20000"/>
              </a:spcBef>
            </a:pPr>
            <a:r>
              <a:rPr lang="en-US" sz="3200" b="1" dirty="0">
                <a:solidFill>
                  <a:schemeClr val="tx2"/>
                </a:solidFill>
                <a:cs typeface="Times New Roman" pitchFamily="18" charset="0"/>
              </a:rPr>
              <a:t>Allocating Memory to a Program (Text Ch2)</a:t>
            </a:r>
            <a:endParaRPr lang="en-US" sz="3200" b="1" dirty="0">
              <a:solidFill>
                <a:schemeClr val="tx2"/>
              </a:solidFill>
            </a:endParaRPr>
          </a:p>
        </p:txBody>
      </p:sp>
      <p:sp>
        <p:nvSpPr>
          <p:cNvPr id="31747" name="Text Box 31"/>
          <p:cNvSpPr txBox="1">
            <a:spLocks noChangeArrowheads="1"/>
          </p:cNvSpPr>
          <p:nvPr/>
        </p:nvSpPr>
        <p:spPr bwMode="auto">
          <a:xfrm>
            <a:off x="914400" y="990600"/>
            <a:ext cx="7737475" cy="457200"/>
          </a:xfrm>
          <a:prstGeom prst="rect">
            <a:avLst/>
          </a:prstGeom>
          <a:noFill/>
          <a:ln w="9525">
            <a:noFill/>
            <a:miter lim="800000"/>
            <a:headEnd/>
            <a:tailEnd/>
          </a:ln>
        </p:spPr>
        <p:txBody>
          <a:bodyPr wrap="none">
            <a:spAutoFit/>
          </a:bodyPr>
          <a:lstStyle/>
          <a:p>
            <a:r>
              <a:rPr lang="en-US"/>
              <a:t>OS allocates the memory block (starting address + block size)</a:t>
            </a:r>
          </a:p>
        </p:txBody>
      </p:sp>
      <p:grpSp>
        <p:nvGrpSpPr>
          <p:cNvPr id="31748" name="Group 39"/>
          <p:cNvGrpSpPr>
            <a:grpSpLocks/>
          </p:cNvGrpSpPr>
          <p:nvPr/>
        </p:nvGrpSpPr>
        <p:grpSpPr bwMode="auto">
          <a:xfrm>
            <a:off x="1129755" y="1758105"/>
            <a:ext cx="7861845" cy="4569670"/>
            <a:chOff x="1843" y="991"/>
            <a:chExt cx="3101" cy="1802"/>
          </a:xfrm>
        </p:grpSpPr>
        <p:sp>
          <p:nvSpPr>
            <p:cNvPr id="31749" name="Rectangle 40"/>
            <p:cNvSpPr>
              <a:spLocks noChangeArrowheads="1"/>
            </p:cNvSpPr>
            <p:nvPr/>
          </p:nvSpPr>
          <p:spPr bwMode="auto">
            <a:xfrm>
              <a:off x="2632" y="1044"/>
              <a:ext cx="861" cy="1747"/>
            </a:xfrm>
            <a:prstGeom prst="rect">
              <a:avLst/>
            </a:prstGeom>
            <a:noFill/>
            <a:ln w="9525">
              <a:solidFill>
                <a:schemeClr val="tx1"/>
              </a:solidFill>
              <a:miter lim="800000"/>
              <a:headEnd/>
              <a:tailEnd/>
            </a:ln>
          </p:spPr>
          <p:txBody>
            <a:bodyPr wrap="none" anchor="ctr"/>
            <a:lstStyle/>
            <a:p>
              <a:endParaRPr lang="en-US"/>
            </a:p>
          </p:txBody>
        </p:sp>
        <p:sp>
          <p:nvSpPr>
            <p:cNvPr id="31750" name="Text Box 41"/>
            <p:cNvSpPr txBox="1">
              <a:spLocks noChangeArrowheads="1"/>
            </p:cNvSpPr>
            <p:nvPr/>
          </p:nvSpPr>
          <p:spPr bwMode="auto">
            <a:xfrm>
              <a:off x="1843" y="991"/>
              <a:ext cx="589" cy="133"/>
            </a:xfrm>
            <a:prstGeom prst="rect">
              <a:avLst/>
            </a:prstGeom>
            <a:noFill/>
            <a:ln w="9525">
              <a:noFill/>
              <a:miter lim="800000"/>
              <a:headEnd/>
              <a:tailEnd/>
            </a:ln>
          </p:spPr>
          <p:txBody>
            <a:bodyPr wrap="none">
              <a:spAutoFit/>
            </a:bodyPr>
            <a:lstStyle/>
            <a:p>
              <a:r>
                <a:rPr lang="en-US" sz="1600" dirty="0"/>
                <a:t>Starting address</a:t>
              </a:r>
            </a:p>
          </p:txBody>
        </p:sp>
        <p:sp>
          <p:nvSpPr>
            <p:cNvPr id="31751" name="Line 42"/>
            <p:cNvSpPr>
              <a:spLocks noChangeShapeType="1"/>
            </p:cNvSpPr>
            <p:nvPr/>
          </p:nvSpPr>
          <p:spPr bwMode="auto">
            <a:xfrm>
              <a:off x="3037" y="1044"/>
              <a:ext cx="0" cy="1747"/>
            </a:xfrm>
            <a:prstGeom prst="line">
              <a:avLst/>
            </a:prstGeom>
            <a:noFill/>
            <a:ln w="9525">
              <a:solidFill>
                <a:schemeClr val="tx1"/>
              </a:solidFill>
              <a:prstDash val="dash"/>
              <a:round/>
              <a:headEnd type="triangle" w="med" len="med"/>
              <a:tailEnd type="triangle" w="med" len="med"/>
            </a:ln>
          </p:spPr>
          <p:txBody>
            <a:bodyPr/>
            <a:lstStyle/>
            <a:p>
              <a:endParaRPr lang="en-US"/>
            </a:p>
          </p:txBody>
        </p:sp>
        <p:sp>
          <p:nvSpPr>
            <p:cNvPr id="31752" name="Text Box 43"/>
            <p:cNvSpPr txBox="1">
              <a:spLocks noChangeArrowheads="1"/>
            </p:cNvSpPr>
            <p:nvPr/>
          </p:nvSpPr>
          <p:spPr bwMode="auto">
            <a:xfrm>
              <a:off x="2810" y="1909"/>
              <a:ext cx="410" cy="133"/>
            </a:xfrm>
            <a:prstGeom prst="rect">
              <a:avLst/>
            </a:prstGeom>
            <a:solidFill>
              <a:schemeClr val="bg1"/>
            </a:solidFill>
            <a:ln w="9525">
              <a:noFill/>
              <a:miter lim="800000"/>
              <a:headEnd/>
              <a:tailEnd/>
            </a:ln>
          </p:spPr>
          <p:txBody>
            <a:bodyPr wrap="none">
              <a:spAutoFit/>
            </a:bodyPr>
            <a:lstStyle/>
            <a:p>
              <a:r>
                <a:rPr lang="en-US" sz="1600"/>
                <a:t>Block size</a:t>
              </a:r>
            </a:p>
          </p:txBody>
        </p:sp>
        <p:sp>
          <p:nvSpPr>
            <p:cNvPr id="31753" name="Line 44"/>
            <p:cNvSpPr>
              <a:spLocks noChangeShapeType="1"/>
            </p:cNvSpPr>
            <p:nvPr/>
          </p:nvSpPr>
          <p:spPr bwMode="auto">
            <a:xfrm>
              <a:off x="2465" y="2727"/>
              <a:ext cx="127" cy="0"/>
            </a:xfrm>
            <a:prstGeom prst="line">
              <a:avLst/>
            </a:prstGeom>
            <a:noFill/>
            <a:ln w="12700">
              <a:solidFill>
                <a:schemeClr val="tx1"/>
              </a:solidFill>
              <a:round/>
              <a:headEnd/>
              <a:tailEnd type="triangle" w="med" len="med"/>
            </a:ln>
          </p:spPr>
          <p:txBody>
            <a:bodyPr/>
            <a:lstStyle/>
            <a:p>
              <a:endParaRPr lang="en-US"/>
            </a:p>
          </p:txBody>
        </p:sp>
        <p:sp>
          <p:nvSpPr>
            <p:cNvPr id="31754" name="Text Box 45"/>
            <p:cNvSpPr txBox="1">
              <a:spLocks noChangeArrowheads="1"/>
            </p:cNvSpPr>
            <p:nvPr/>
          </p:nvSpPr>
          <p:spPr bwMode="auto">
            <a:xfrm>
              <a:off x="1975" y="2658"/>
              <a:ext cx="672" cy="133"/>
            </a:xfrm>
            <a:prstGeom prst="rect">
              <a:avLst/>
            </a:prstGeom>
            <a:noFill/>
            <a:ln w="12700">
              <a:noFill/>
              <a:miter lim="800000"/>
              <a:headEnd/>
              <a:tailEnd/>
            </a:ln>
          </p:spPr>
          <p:txBody>
            <a:bodyPr>
              <a:spAutoFit/>
            </a:bodyPr>
            <a:lstStyle/>
            <a:p>
              <a:r>
                <a:rPr lang="en-US" sz="1600" dirty="0"/>
                <a:t>Stack pointer</a:t>
              </a:r>
            </a:p>
          </p:txBody>
        </p:sp>
        <p:sp>
          <p:nvSpPr>
            <p:cNvPr id="31755" name="Line 46"/>
            <p:cNvSpPr>
              <a:spLocks noChangeShapeType="1"/>
            </p:cNvSpPr>
            <p:nvPr/>
          </p:nvSpPr>
          <p:spPr bwMode="auto">
            <a:xfrm>
              <a:off x="2448" y="1739"/>
              <a:ext cx="152" cy="0"/>
            </a:xfrm>
            <a:prstGeom prst="line">
              <a:avLst/>
            </a:prstGeom>
            <a:noFill/>
            <a:ln w="12700">
              <a:solidFill>
                <a:schemeClr val="tx1"/>
              </a:solidFill>
              <a:round/>
              <a:headEnd/>
              <a:tailEnd type="triangle" w="med" len="med"/>
            </a:ln>
          </p:spPr>
          <p:txBody>
            <a:bodyPr/>
            <a:lstStyle/>
            <a:p>
              <a:endParaRPr lang="en-US"/>
            </a:p>
          </p:txBody>
        </p:sp>
        <p:sp>
          <p:nvSpPr>
            <p:cNvPr id="31756" name="Text Box 47"/>
            <p:cNvSpPr txBox="1">
              <a:spLocks noChangeArrowheads="1"/>
            </p:cNvSpPr>
            <p:nvPr/>
          </p:nvSpPr>
          <p:spPr bwMode="auto">
            <a:xfrm>
              <a:off x="1948" y="1667"/>
              <a:ext cx="508" cy="134"/>
            </a:xfrm>
            <a:prstGeom prst="rect">
              <a:avLst/>
            </a:prstGeom>
            <a:noFill/>
            <a:ln w="12700">
              <a:noFill/>
              <a:miter lim="800000"/>
              <a:headEnd/>
              <a:tailEnd/>
            </a:ln>
          </p:spPr>
          <p:txBody>
            <a:bodyPr wrap="none">
              <a:spAutoFit/>
            </a:bodyPr>
            <a:lstStyle/>
            <a:p>
              <a:r>
                <a:rPr lang="en-US" sz="1600" dirty="0"/>
                <a:t>Heap pointer</a:t>
              </a:r>
            </a:p>
          </p:txBody>
        </p:sp>
        <p:sp>
          <p:nvSpPr>
            <p:cNvPr id="31757" name="Rectangle 48"/>
            <p:cNvSpPr>
              <a:spLocks noChangeArrowheads="1"/>
            </p:cNvSpPr>
            <p:nvPr/>
          </p:nvSpPr>
          <p:spPr bwMode="auto">
            <a:xfrm>
              <a:off x="3557" y="1680"/>
              <a:ext cx="1387" cy="328"/>
            </a:xfrm>
            <a:prstGeom prst="rect">
              <a:avLst/>
            </a:prstGeom>
            <a:noFill/>
            <a:ln w="12700">
              <a:noFill/>
              <a:miter lim="800000"/>
              <a:headEnd/>
              <a:tailEnd/>
            </a:ln>
          </p:spPr>
          <p:txBody>
            <a:bodyPr>
              <a:spAutoFit/>
            </a:bodyPr>
            <a:lstStyle/>
            <a:p>
              <a:pPr>
                <a:spcBef>
                  <a:spcPct val="50000"/>
                </a:spcBef>
              </a:pPr>
              <a:r>
                <a:rPr lang="en-US" sz="1600"/>
                <a:t>Objects created</a:t>
              </a:r>
              <a:br>
                <a:rPr lang="en-US" sz="1600"/>
              </a:br>
              <a:r>
                <a:rPr lang="en-US" sz="1600"/>
                <a:t>using “new”, including member functions/methods</a:t>
              </a:r>
            </a:p>
          </p:txBody>
        </p:sp>
        <p:sp>
          <p:nvSpPr>
            <p:cNvPr id="31758" name="Rectangle 49"/>
            <p:cNvSpPr>
              <a:spLocks noChangeArrowheads="1"/>
            </p:cNvSpPr>
            <p:nvPr/>
          </p:nvSpPr>
          <p:spPr bwMode="auto">
            <a:xfrm>
              <a:off x="3524" y="2654"/>
              <a:ext cx="1177" cy="134"/>
            </a:xfrm>
            <a:prstGeom prst="rect">
              <a:avLst/>
            </a:prstGeom>
            <a:noFill/>
            <a:ln w="12700">
              <a:noFill/>
              <a:miter lim="800000"/>
              <a:headEnd/>
              <a:tailEnd/>
            </a:ln>
          </p:spPr>
          <p:txBody>
            <a:bodyPr wrap="square">
              <a:spAutoFit/>
            </a:bodyPr>
            <a:lstStyle/>
            <a:p>
              <a:pPr>
                <a:spcBef>
                  <a:spcPct val="50000"/>
                </a:spcBef>
              </a:pPr>
              <a:r>
                <a:rPr lang="en-US" sz="1600" dirty="0"/>
                <a:t>All local variables of value type</a:t>
              </a:r>
            </a:p>
          </p:txBody>
        </p:sp>
        <p:sp>
          <p:nvSpPr>
            <p:cNvPr id="31759" name="Text Box 50"/>
            <p:cNvSpPr txBox="1">
              <a:spLocks noChangeArrowheads="1"/>
            </p:cNvSpPr>
            <p:nvPr/>
          </p:nvSpPr>
          <p:spPr bwMode="auto">
            <a:xfrm>
              <a:off x="3557" y="1349"/>
              <a:ext cx="1003" cy="229"/>
            </a:xfrm>
            <a:prstGeom prst="rect">
              <a:avLst/>
            </a:prstGeom>
            <a:noFill/>
            <a:ln w="12700">
              <a:noFill/>
              <a:miter lim="800000"/>
              <a:headEnd/>
              <a:tailEnd/>
            </a:ln>
          </p:spPr>
          <p:txBody>
            <a:bodyPr>
              <a:spAutoFit/>
            </a:bodyPr>
            <a:lstStyle/>
            <a:p>
              <a:r>
                <a:rPr lang="en-US" sz="1600"/>
                <a:t>size known at compilation time</a:t>
              </a:r>
            </a:p>
          </p:txBody>
        </p:sp>
        <p:sp>
          <p:nvSpPr>
            <p:cNvPr id="31760" name="Rectangle 51"/>
            <p:cNvSpPr>
              <a:spLocks noChangeArrowheads="1"/>
            </p:cNvSpPr>
            <p:nvPr/>
          </p:nvSpPr>
          <p:spPr bwMode="auto">
            <a:xfrm>
              <a:off x="2624" y="1689"/>
              <a:ext cx="868" cy="1103"/>
            </a:xfrm>
            <a:prstGeom prst="rect">
              <a:avLst/>
            </a:prstGeom>
            <a:solidFill>
              <a:schemeClr val="bg1"/>
            </a:solidFill>
            <a:ln w="12700">
              <a:solidFill>
                <a:schemeClr val="tx1"/>
              </a:solidFill>
              <a:miter lim="800000"/>
              <a:headEnd/>
              <a:tailEnd/>
            </a:ln>
          </p:spPr>
          <p:txBody>
            <a:bodyPr wrap="none" anchor="ctr"/>
            <a:lstStyle/>
            <a:p>
              <a:endParaRPr lang="en-US"/>
            </a:p>
          </p:txBody>
        </p:sp>
        <p:sp>
          <p:nvSpPr>
            <p:cNvPr id="31761" name="Rectangle 52"/>
            <p:cNvSpPr>
              <a:spLocks noChangeArrowheads="1"/>
            </p:cNvSpPr>
            <p:nvPr/>
          </p:nvSpPr>
          <p:spPr bwMode="auto">
            <a:xfrm>
              <a:off x="2624" y="1298"/>
              <a:ext cx="868" cy="391"/>
            </a:xfrm>
            <a:prstGeom prst="rect">
              <a:avLst/>
            </a:prstGeom>
            <a:solidFill>
              <a:schemeClr val="bg1"/>
            </a:solidFill>
            <a:ln w="12700">
              <a:solidFill>
                <a:schemeClr val="tx1"/>
              </a:solidFill>
              <a:miter lim="800000"/>
              <a:headEnd/>
              <a:tailEnd/>
            </a:ln>
          </p:spPr>
          <p:txBody>
            <a:bodyPr wrap="none" anchor="ctr"/>
            <a:lstStyle/>
            <a:p>
              <a:pPr algn="ctr"/>
              <a:r>
                <a:rPr lang="en-US" sz="1600"/>
                <a:t>Global and static </a:t>
              </a:r>
              <a:br>
                <a:rPr lang="en-US" sz="1600"/>
              </a:br>
              <a:r>
                <a:rPr lang="en-US" sz="1600"/>
                <a:t>variables &amp; objects</a:t>
              </a:r>
            </a:p>
          </p:txBody>
        </p:sp>
        <p:sp>
          <p:nvSpPr>
            <p:cNvPr id="31762" name="Line 53"/>
            <p:cNvSpPr>
              <a:spLocks noChangeShapeType="1"/>
            </p:cNvSpPr>
            <p:nvPr/>
          </p:nvSpPr>
          <p:spPr bwMode="auto">
            <a:xfrm>
              <a:off x="3048" y="1830"/>
              <a:ext cx="0" cy="329"/>
            </a:xfrm>
            <a:prstGeom prst="line">
              <a:avLst/>
            </a:prstGeom>
            <a:noFill/>
            <a:ln w="12700">
              <a:solidFill>
                <a:schemeClr val="tx1"/>
              </a:solidFill>
              <a:round/>
              <a:headEnd/>
              <a:tailEnd type="triangle" w="med" len="med"/>
            </a:ln>
          </p:spPr>
          <p:txBody>
            <a:bodyPr/>
            <a:lstStyle/>
            <a:p>
              <a:endParaRPr lang="en-US"/>
            </a:p>
          </p:txBody>
        </p:sp>
        <p:sp>
          <p:nvSpPr>
            <p:cNvPr id="31763" name="Line 54"/>
            <p:cNvSpPr>
              <a:spLocks noChangeShapeType="1"/>
            </p:cNvSpPr>
            <p:nvPr/>
          </p:nvSpPr>
          <p:spPr bwMode="auto">
            <a:xfrm>
              <a:off x="3048" y="2343"/>
              <a:ext cx="0" cy="329"/>
            </a:xfrm>
            <a:prstGeom prst="line">
              <a:avLst/>
            </a:prstGeom>
            <a:noFill/>
            <a:ln w="12700">
              <a:solidFill>
                <a:schemeClr val="tx1"/>
              </a:solidFill>
              <a:round/>
              <a:headEnd type="triangle" w="med" len="med"/>
              <a:tailEnd/>
            </a:ln>
          </p:spPr>
          <p:txBody>
            <a:bodyPr/>
            <a:lstStyle/>
            <a:p>
              <a:endParaRPr lang="en-US"/>
            </a:p>
          </p:txBody>
        </p:sp>
        <p:sp>
          <p:nvSpPr>
            <p:cNvPr id="31764" name="Text Box 55"/>
            <p:cNvSpPr txBox="1">
              <a:spLocks noChangeArrowheads="1"/>
            </p:cNvSpPr>
            <p:nvPr/>
          </p:nvSpPr>
          <p:spPr bwMode="auto">
            <a:xfrm>
              <a:off x="2929" y="1679"/>
              <a:ext cx="257" cy="134"/>
            </a:xfrm>
            <a:prstGeom prst="rect">
              <a:avLst/>
            </a:prstGeom>
            <a:noFill/>
            <a:ln w="12700">
              <a:noFill/>
              <a:miter lim="800000"/>
              <a:headEnd/>
              <a:tailEnd/>
            </a:ln>
          </p:spPr>
          <p:txBody>
            <a:bodyPr wrap="none">
              <a:spAutoFit/>
            </a:bodyPr>
            <a:lstStyle/>
            <a:p>
              <a:r>
                <a:rPr lang="en-US" sz="1600" b="1"/>
                <a:t>Heap</a:t>
              </a:r>
            </a:p>
          </p:txBody>
        </p:sp>
        <p:sp>
          <p:nvSpPr>
            <p:cNvPr id="31765" name="Text Box 56"/>
            <p:cNvSpPr txBox="1">
              <a:spLocks noChangeArrowheads="1"/>
            </p:cNvSpPr>
            <p:nvPr/>
          </p:nvSpPr>
          <p:spPr bwMode="auto">
            <a:xfrm>
              <a:off x="2920" y="2659"/>
              <a:ext cx="266" cy="134"/>
            </a:xfrm>
            <a:prstGeom prst="rect">
              <a:avLst/>
            </a:prstGeom>
            <a:noFill/>
            <a:ln w="12700">
              <a:noFill/>
              <a:miter lim="800000"/>
              <a:headEnd/>
              <a:tailEnd/>
            </a:ln>
          </p:spPr>
          <p:txBody>
            <a:bodyPr wrap="none">
              <a:spAutoFit/>
            </a:bodyPr>
            <a:lstStyle/>
            <a:p>
              <a:r>
                <a:rPr lang="en-US" sz="1600" b="1"/>
                <a:t>Stack</a:t>
              </a:r>
            </a:p>
          </p:txBody>
        </p:sp>
        <p:sp>
          <p:nvSpPr>
            <p:cNvPr id="31766" name="Rectangle 57"/>
            <p:cNvSpPr>
              <a:spLocks noChangeArrowheads="1"/>
            </p:cNvSpPr>
            <p:nvPr/>
          </p:nvSpPr>
          <p:spPr bwMode="auto">
            <a:xfrm>
              <a:off x="2624" y="1045"/>
              <a:ext cx="868" cy="253"/>
            </a:xfrm>
            <a:prstGeom prst="rect">
              <a:avLst/>
            </a:prstGeom>
            <a:solidFill>
              <a:schemeClr val="bg1"/>
            </a:solidFill>
            <a:ln w="12700">
              <a:solidFill>
                <a:schemeClr val="tx1"/>
              </a:solidFill>
              <a:miter lim="800000"/>
              <a:headEnd/>
              <a:tailEnd/>
            </a:ln>
          </p:spPr>
          <p:txBody>
            <a:bodyPr wrap="none" anchor="ctr"/>
            <a:lstStyle/>
            <a:p>
              <a:pPr algn="ctr">
                <a:lnSpc>
                  <a:spcPct val="80000"/>
                </a:lnSpc>
              </a:pPr>
              <a:r>
                <a:rPr lang="en-US" sz="1600"/>
                <a:t>Program code</a:t>
              </a:r>
            </a:p>
          </p:txBody>
        </p:sp>
        <p:sp>
          <p:nvSpPr>
            <p:cNvPr id="31767" name="Text Box 58"/>
            <p:cNvSpPr txBox="1">
              <a:spLocks noChangeArrowheads="1"/>
            </p:cNvSpPr>
            <p:nvPr/>
          </p:nvSpPr>
          <p:spPr bwMode="auto">
            <a:xfrm>
              <a:off x="3557" y="1008"/>
              <a:ext cx="859" cy="229"/>
            </a:xfrm>
            <a:prstGeom prst="rect">
              <a:avLst/>
            </a:prstGeom>
            <a:noFill/>
            <a:ln w="12700">
              <a:noFill/>
              <a:miter lim="800000"/>
              <a:headEnd/>
              <a:tailEnd/>
            </a:ln>
          </p:spPr>
          <p:txBody>
            <a:bodyPr>
              <a:spAutoFit/>
            </a:bodyPr>
            <a:lstStyle/>
            <a:p>
              <a:r>
                <a:rPr lang="en-US" sz="1600"/>
                <a:t>size known at compilation time</a:t>
              </a:r>
            </a:p>
          </p:txBody>
        </p:sp>
        <p:sp>
          <p:nvSpPr>
            <p:cNvPr id="31768" name="Text Box 59"/>
            <p:cNvSpPr txBox="1">
              <a:spLocks noChangeArrowheads="1"/>
            </p:cNvSpPr>
            <p:nvPr/>
          </p:nvSpPr>
          <p:spPr bwMode="auto">
            <a:xfrm>
              <a:off x="1885" y="1320"/>
              <a:ext cx="580" cy="134"/>
            </a:xfrm>
            <a:prstGeom prst="rect">
              <a:avLst/>
            </a:prstGeom>
            <a:noFill/>
            <a:ln w="9525">
              <a:noFill/>
              <a:miter lim="800000"/>
              <a:headEnd/>
              <a:tailEnd/>
            </a:ln>
          </p:spPr>
          <p:txBody>
            <a:bodyPr wrap="none">
              <a:spAutoFit/>
            </a:bodyPr>
            <a:lstStyle/>
            <a:p>
              <a:pPr eaLnBrk="1" hangingPunct="1"/>
              <a:r>
                <a:rPr lang="en-US" sz="1600" b="1" dirty="0"/>
                <a:t>Static memory</a:t>
              </a:r>
            </a:p>
          </p:txBody>
        </p:sp>
        <p:grpSp>
          <p:nvGrpSpPr>
            <p:cNvPr id="31769" name="Group 60"/>
            <p:cNvGrpSpPr>
              <a:grpSpLocks/>
            </p:cNvGrpSpPr>
            <p:nvPr/>
          </p:nvGrpSpPr>
          <p:grpSpPr bwMode="auto">
            <a:xfrm>
              <a:off x="2496" y="1104"/>
              <a:ext cx="96" cy="576"/>
              <a:chOff x="2496" y="1104"/>
              <a:chExt cx="96" cy="480"/>
            </a:xfrm>
          </p:grpSpPr>
          <p:sp>
            <p:nvSpPr>
              <p:cNvPr id="31771" name="Freeform 61"/>
              <p:cNvSpPr>
                <a:spLocks/>
              </p:cNvSpPr>
              <p:nvPr/>
            </p:nvSpPr>
            <p:spPr bwMode="auto">
              <a:xfrm>
                <a:off x="2496" y="1104"/>
                <a:ext cx="96" cy="240"/>
              </a:xfrm>
              <a:custGeom>
                <a:avLst/>
                <a:gdLst>
                  <a:gd name="T0" fmla="*/ 96 w 96"/>
                  <a:gd name="T1" fmla="*/ 0 h 240"/>
                  <a:gd name="T2" fmla="*/ 48 w 96"/>
                  <a:gd name="T3" fmla="*/ 48 h 240"/>
                  <a:gd name="T4" fmla="*/ 48 w 96"/>
                  <a:gd name="T5" fmla="*/ 192 h 240"/>
                  <a:gd name="T6" fmla="*/ 0 w 96"/>
                  <a:gd name="T7" fmla="*/ 240 h 240"/>
                  <a:gd name="T8" fmla="*/ 0 60000 65536"/>
                  <a:gd name="T9" fmla="*/ 0 60000 65536"/>
                  <a:gd name="T10" fmla="*/ 0 60000 65536"/>
                  <a:gd name="T11" fmla="*/ 0 60000 65536"/>
                  <a:gd name="T12" fmla="*/ 0 w 96"/>
                  <a:gd name="T13" fmla="*/ 0 h 240"/>
                  <a:gd name="T14" fmla="*/ 96 w 96"/>
                  <a:gd name="T15" fmla="*/ 240 h 240"/>
                </a:gdLst>
                <a:ahLst/>
                <a:cxnLst>
                  <a:cxn ang="T8">
                    <a:pos x="T0" y="T1"/>
                  </a:cxn>
                  <a:cxn ang="T9">
                    <a:pos x="T2" y="T3"/>
                  </a:cxn>
                  <a:cxn ang="T10">
                    <a:pos x="T4" y="T5"/>
                  </a:cxn>
                  <a:cxn ang="T11">
                    <a:pos x="T6" y="T7"/>
                  </a:cxn>
                </a:cxnLst>
                <a:rect l="T12" t="T13" r="T14" b="T15"/>
                <a:pathLst>
                  <a:path w="96" h="240">
                    <a:moveTo>
                      <a:pt x="96" y="0"/>
                    </a:moveTo>
                    <a:lnTo>
                      <a:pt x="48" y="48"/>
                    </a:lnTo>
                    <a:lnTo>
                      <a:pt x="48" y="192"/>
                    </a:lnTo>
                    <a:lnTo>
                      <a:pt x="0" y="240"/>
                    </a:lnTo>
                  </a:path>
                </a:pathLst>
              </a:custGeom>
              <a:noFill/>
              <a:ln w="9525">
                <a:solidFill>
                  <a:schemeClr val="tx1"/>
                </a:solidFill>
                <a:round/>
                <a:headEnd/>
                <a:tailEnd/>
              </a:ln>
            </p:spPr>
            <p:txBody>
              <a:bodyPr/>
              <a:lstStyle/>
              <a:p>
                <a:endParaRPr lang="en-US"/>
              </a:p>
            </p:txBody>
          </p:sp>
          <p:sp>
            <p:nvSpPr>
              <p:cNvPr id="31772" name="Freeform 62"/>
              <p:cNvSpPr>
                <a:spLocks/>
              </p:cNvSpPr>
              <p:nvPr/>
            </p:nvSpPr>
            <p:spPr bwMode="auto">
              <a:xfrm flipV="1">
                <a:off x="2496" y="1344"/>
                <a:ext cx="96" cy="240"/>
              </a:xfrm>
              <a:custGeom>
                <a:avLst/>
                <a:gdLst>
                  <a:gd name="T0" fmla="*/ 96 w 96"/>
                  <a:gd name="T1" fmla="*/ 0 h 240"/>
                  <a:gd name="T2" fmla="*/ 48 w 96"/>
                  <a:gd name="T3" fmla="*/ 48 h 240"/>
                  <a:gd name="T4" fmla="*/ 48 w 96"/>
                  <a:gd name="T5" fmla="*/ 192 h 240"/>
                  <a:gd name="T6" fmla="*/ 0 w 96"/>
                  <a:gd name="T7" fmla="*/ 240 h 240"/>
                  <a:gd name="T8" fmla="*/ 0 60000 65536"/>
                  <a:gd name="T9" fmla="*/ 0 60000 65536"/>
                  <a:gd name="T10" fmla="*/ 0 60000 65536"/>
                  <a:gd name="T11" fmla="*/ 0 60000 65536"/>
                  <a:gd name="T12" fmla="*/ 0 w 96"/>
                  <a:gd name="T13" fmla="*/ 0 h 240"/>
                  <a:gd name="T14" fmla="*/ 96 w 96"/>
                  <a:gd name="T15" fmla="*/ 240 h 240"/>
                </a:gdLst>
                <a:ahLst/>
                <a:cxnLst>
                  <a:cxn ang="T8">
                    <a:pos x="T0" y="T1"/>
                  </a:cxn>
                  <a:cxn ang="T9">
                    <a:pos x="T2" y="T3"/>
                  </a:cxn>
                  <a:cxn ang="T10">
                    <a:pos x="T4" y="T5"/>
                  </a:cxn>
                  <a:cxn ang="T11">
                    <a:pos x="T6" y="T7"/>
                  </a:cxn>
                </a:cxnLst>
                <a:rect l="T12" t="T13" r="T14" b="T15"/>
                <a:pathLst>
                  <a:path w="96" h="240">
                    <a:moveTo>
                      <a:pt x="96" y="0"/>
                    </a:moveTo>
                    <a:lnTo>
                      <a:pt x="48" y="48"/>
                    </a:lnTo>
                    <a:lnTo>
                      <a:pt x="48" y="192"/>
                    </a:lnTo>
                    <a:lnTo>
                      <a:pt x="0" y="240"/>
                    </a:lnTo>
                  </a:path>
                </a:pathLst>
              </a:custGeom>
              <a:noFill/>
              <a:ln w="9525">
                <a:solidFill>
                  <a:schemeClr val="tx1"/>
                </a:solidFill>
                <a:round/>
                <a:headEnd/>
                <a:tailEnd/>
              </a:ln>
            </p:spPr>
            <p:txBody>
              <a:bodyPr/>
              <a:lstStyle/>
              <a:p>
                <a:endParaRPr lang="en-US"/>
              </a:p>
            </p:txBody>
          </p:sp>
        </p:grpSp>
        <p:sp>
          <p:nvSpPr>
            <p:cNvPr id="31770" name="Line 63"/>
            <p:cNvSpPr>
              <a:spLocks noChangeShapeType="1"/>
            </p:cNvSpPr>
            <p:nvPr/>
          </p:nvSpPr>
          <p:spPr bwMode="auto">
            <a:xfrm>
              <a:off x="2448" y="1056"/>
              <a:ext cx="144" cy="0"/>
            </a:xfrm>
            <a:prstGeom prst="line">
              <a:avLst/>
            </a:prstGeom>
            <a:noFill/>
            <a:ln w="9525">
              <a:solidFill>
                <a:schemeClr val="tx1"/>
              </a:solidFill>
              <a:round/>
              <a:headEnd/>
              <a:tailEnd type="triangle" w="med" len="med"/>
            </a:ln>
          </p:spPr>
          <p:txBody>
            <a:bodyPr/>
            <a:lstStyle/>
            <a:p>
              <a:endParaRPr lang="en-US"/>
            </a:p>
          </p:txBody>
        </p:sp>
      </p:grpSp>
    </p:spTree>
    <p:extLst>
      <p:ext uri="{BB962C8B-B14F-4D97-AF65-F5344CB8AC3E}">
        <p14:creationId xmlns:p14="http://schemas.microsoft.com/office/powerpoint/2010/main" val="318949854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066800" y="152400"/>
            <a:ext cx="8001000" cy="623888"/>
          </a:xfrm>
        </p:spPr>
        <p:txBody>
          <a:bodyPr/>
          <a:lstStyle/>
          <a:p>
            <a:pPr algn="ctr"/>
            <a:r>
              <a:rPr lang="en-US" dirty="0"/>
              <a:t>C# Boxing and Unboxing of Value Type </a:t>
            </a:r>
            <a:r>
              <a:rPr lang="en-US" dirty="0" err="1"/>
              <a:t>Var</a:t>
            </a:r>
            <a:endParaRPr lang="en-US" dirty="0"/>
          </a:p>
        </p:txBody>
      </p:sp>
      <p:sp>
        <p:nvSpPr>
          <p:cNvPr id="32771" name="Slide Number Placeholder 3"/>
          <p:cNvSpPr>
            <a:spLocks noGrp="1"/>
          </p:cNvSpPr>
          <p:nvPr>
            <p:ph type="sldNum" sz="quarter" idx="12"/>
          </p:nvPr>
        </p:nvSpPr>
        <p:spPr>
          <a:noFill/>
        </p:spPr>
        <p:txBody>
          <a:bodyPr/>
          <a:lstStyle/>
          <a:p>
            <a:fld id="{F1F0CC78-EBC9-473A-8D0A-B03C11780947}" type="slidenum">
              <a:rPr lang="en-US" smtClean="0"/>
              <a:pPr/>
              <a:t>214</a:t>
            </a:fld>
            <a:endParaRPr lang="en-US"/>
          </a:p>
        </p:txBody>
      </p:sp>
      <p:sp>
        <p:nvSpPr>
          <p:cNvPr id="32772" name="Text Box 77"/>
          <p:cNvSpPr txBox="1">
            <a:spLocks noChangeArrowheads="1"/>
          </p:cNvSpPr>
          <p:nvPr/>
        </p:nvSpPr>
        <p:spPr bwMode="auto">
          <a:xfrm>
            <a:off x="152400" y="1030287"/>
            <a:ext cx="8382000" cy="3694113"/>
          </a:xfrm>
          <a:prstGeom prst="rect">
            <a:avLst/>
          </a:prstGeom>
          <a:noFill/>
          <a:ln w="9525">
            <a:noFill/>
            <a:miter lim="800000"/>
            <a:headEnd/>
            <a:tailEnd/>
          </a:ln>
        </p:spPr>
        <p:txBody>
          <a:bodyPr>
            <a:spAutoFit/>
          </a:bodyPr>
          <a:lstStyle/>
          <a:p>
            <a:r>
              <a:rPr lang="en-US" dirty="0"/>
              <a:t>class </a:t>
            </a:r>
            <a:r>
              <a:rPr lang="en-US" dirty="0" err="1"/>
              <a:t>testBox</a:t>
            </a:r>
            <a:endParaRPr lang="en-US" dirty="0"/>
          </a:p>
          <a:p>
            <a:r>
              <a:rPr lang="en-US" dirty="0"/>
              <a:t>    {</a:t>
            </a:r>
          </a:p>
          <a:p>
            <a:r>
              <a:rPr lang="en-US" dirty="0"/>
              <a:t>        static void Main(string[] </a:t>
            </a:r>
            <a:r>
              <a:rPr lang="en-US" dirty="0" err="1"/>
              <a:t>args</a:t>
            </a:r>
            <a:r>
              <a:rPr lang="en-US" dirty="0"/>
              <a:t>)</a:t>
            </a:r>
          </a:p>
          <a:p>
            <a:r>
              <a:rPr lang="en-US" dirty="0"/>
              <a:t>        {</a:t>
            </a:r>
          </a:p>
          <a:p>
            <a:r>
              <a:rPr lang="en-US" dirty="0"/>
              <a:t>            </a:t>
            </a:r>
            <a:r>
              <a:rPr lang="en-US" dirty="0" err="1"/>
              <a:t>int</a:t>
            </a:r>
            <a:r>
              <a:rPr lang="en-US" dirty="0"/>
              <a:t> va1 = 55;</a:t>
            </a:r>
          </a:p>
          <a:p>
            <a:r>
              <a:rPr lang="en-US" dirty="0"/>
              <a:t>            object box = va1; 	//box </a:t>
            </a:r>
            <a:r>
              <a:rPr lang="en-US" dirty="0" err="1"/>
              <a:t>int</a:t>
            </a:r>
            <a:r>
              <a:rPr lang="en-US" dirty="0"/>
              <a:t> value va1 into reference type</a:t>
            </a:r>
          </a:p>
          <a:p>
            <a:r>
              <a:rPr lang="en-US" dirty="0"/>
              <a:t>            va1 = va1 * 2;</a:t>
            </a:r>
          </a:p>
          <a:p>
            <a:r>
              <a:rPr lang="it-IT" dirty="0"/>
              <a:t>            Console.WriteLine ("va1 value is: {0}", va1);</a:t>
            </a:r>
          </a:p>
          <a:p>
            <a:r>
              <a:rPr lang="en-US" dirty="0"/>
              <a:t>            int va2 = (int)box;	// unbox and cast to an object</a:t>
            </a:r>
          </a:p>
          <a:p>
            <a:r>
              <a:rPr lang="it-IT" dirty="0"/>
              <a:t>            Console.WriteLine("va2 value is: {0}", va2);</a:t>
            </a:r>
          </a:p>
          <a:p>
            <a:r>
              <a:rPr lang="en-US" dirty="0"/>
              <a:t>            // </a:t>
            </a:r>
            <a:r>
              <a:rPr lang="en-US" dirty="0" err="1"/>
              <a:t>int</a:t>
            </a:r>
            <a:r>
              <a:rPr lang="en-US" dirty="0"/>
              <a:t> va3 = box.va1;	INCORRECT: va1 is NOT a member of box</a:t>
            </a:r>
          </a:p>
          <a:p>
            <a:r>
              <a:rPr lang="en-US" dirty="0"/>
              <a:t>        }</a:t>
            </a:r>
          </a:p>
          <a:p>
            <a:r>
              <a:rPr lang="en-US" dirty="0"/>
              <a:t>  }</a:t>
            </a:r>
          </a:p>
        </p:txBody>
      </p:sp>
      <p:pic>
        <p:nvPicPr>
          <p:cNvPr id="206851" name="Picture 3"/>
          <p:cNvPicPr>
            <a:picLocks noChangeAspect="1" noChangeArrowheads="1"/>
          </p:cNvPicPr>
          <p:nvPr/>
        </p:nvPicPr>
        <p:blipFill>
          <a:blip r:embed="rId3" cstate="print"/>
          <a:srcRect/>
          <a:stretch>
            <a:fillRect/>
          </a:stretch>
        </p:blipFill>
        <p:spPr bwMode="auto">
          <a:xfrm>
            <a:off x="2438400" y="4800600"/>
            <a:ext cx="6132513" cy="1981200"/>
          </a:xfrm>
          <a:prstGeom prst="rect">
            <a:avLst/>
          </a:prstGeom>
          <a:noFill/>
          <a:ln w="9525">
            <a:noFill/>
            <a:miter lim="800000"/>
            <a:headEnd/>
            <a:tailEnd/>
          </a:ln>
        </p:spPr>
      </p:pic>
      <p:sp>
        <p:nvSpPr>
          <p:cNvPr id="10" name="Oval Callout 9"/>
          <p:cNvSpPr>
            <a:spLocks noChangeArrowheads="1"/>
          </p:cNvSpPr>
          <p:nvPr/>
        </p:nvSpPr>
        <p:spPr bwMode="auto">
          <a:xfrm>
            <a:off x="7391400" y="2438400"/>
            <a:ext cx="1676400" cy="1905000"/>
          </a:xfrm>
          <a:prstGeom prst="wedgeEllipseCallout">
            <a:avLst>
              <a:gd name="adj1" fmla="val -164340"/>
              <a:gd name="adj2" fmla="val 108722"/>
            </a:avLst>
          </a:prstGeom>
          <a:solidFill>
            <a:schemeClr val="accent1"/>
          </a:solidFill>
          <a:ln w="9525" algn="ctr">
            <a:solidFill>
              <a:schemeClr val="tx1"/>
            </a:solidFill>
            <a:round/>
            <a:headEnd/>
            <a:tailEnd/>
          </a:ln>
        </p:spPr>
        <p:txBody>
          <a:bodyPr/>
          <a:lstStyle/>
          <a:p>
            <a:pPr algn="ctr"/>
            <a:r>
              <a:rPr lang="en-US" dirty="0"/>
              <a:t>va1 and boxed va1 are two different variables!</a:t>
            </a:r>
          </a:p>
        </p:txBody>
      </p:sp>
    </p:spTree>
    <p:extLst>
      <p:ext uri="{BB962C8B-B14F-4D97-AF65-F5344CB8AC3E}">
        <p14:creationId xmlns:p14="http://schemas.microsoft.com/office/powerpoint/2010/main" val="39981334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06851"/>
                                        </p:tgtEl>
                                        <p:attrNameLst>
                                          <p:attrName>style.visibility</p:attrName>
                                        </p:attrNameLst>
                                      </p:cBhvr>
                                      <p:to>
                                        <p:strVal val="visible"/>
                                      </p:to>
                                    </p:set>
                                    <p:animEffect transition="in" filter="dissolve">
                                      <p:cBhvr>
                                        <p:cTn id="7" dur="500"/>
                                        <p:tgtEl>
                                          <p:spTgt spid="206851"/>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p:spPr>
        <p:txBody>
          <a:bodyPr/>
          <a:lstStyle/>
          <a:p>
            <a:fld id="{CEDB4726-3A99-4858-B3D2-86DDCFCC6198}" type="slidenum">
              <a:rPr lang="en-US" smtClean="0"/>
              <a:pPr/>
              <a:t>215</a:t>
            </a:fld>
            <a:endParaRPr lang="en-US"/>
          </a:p>
        </p:txBody>
      </p:sp>
      <p:sp>
        <p:nvSpPr>
          <p:cNvPr id="33795" name="Rectangle 2"/>
          <p:cNvSpPr>
            <a:spLocks noGrp="1" noChangeArrowheads="1"/>
          </p:cNvSpPr>
          <p:nvPr>
            <p:ph type="title"/>
          </p:nvPr>
        </p:nvSpPr>
        <p:spPr>
          <a:xfrm>
            <a:off x="1295400" y="76200"/>
            <a:ext cx="7696200" cy="560388"/>
          </a:xfrm>
          <a:noFill/>
        </p:spPr>
        <p:txBody>
          <a:bodyPr/>
          <a:lstStyle/>
          <a:p>
            <a:pPr eaLnBrk="1" hangingPunct="1"/>
            <a:r>
              <a:rPr lang="en-US"/>
              <a:t>Can </a:t>
            </a:r>
            <a:r>
              <a:rPr lang="en-US" i="1"/>
              <a:t>Monitor.Method(p)</a:t>
            </a:r>
            <a:r>
              <a:rPr lang="en-US"/>
              <a:t> Take Value Type?</a:t>
            </a:r>
          </a:p>
        </p:txBody>
      </p:sp>
      <p:sp>
        <p:nvSpPr>
          <p:cNvPr id="33796" name="Text Box 44"/>
          <p:cNvSpPr txBox="1">
            <a:spLocks noChangeArrowheads="1"/>
          </p:cNvSpPr>
          <p:nvPr/>
        </p:nvSpPr>
        <p:spPr bwMode="auto">
          <a:xfrm>
            <a:off x="323850" y="1143000"/>
            <a:ext cx="2312988" cy="2586038"/>
          </a:xfrm>
          <a:prstGeom prst="rect">
            <a:avLst/>
          </a:prstGeom>
          <a:noFill/>
          <a:ln w="9525">
            <a:noFill/>
            <a:miter lim="800000"/>
            <a:headEnd/>
            <a:tailEnd/>
          </a:ln>
        </p:spPr>
        <p:txBody>
          <a:bodyPr wrap="none">
            <a:spAutoFit/>
          </a:bodyPr>
          <a:lstStyle/>
          <a:p>
            <a:pPr>
              <a:tabLst>
                <a:tab pos="457200" algn="l"/>
                <a:tab pos="914400" algn="l"/>
              </a:tabLst>
            </a:pPr>
            <a:r>
              <a:rPr lang="en-US" dirty="0">
                <a:latin typeface="Arial" pitchFamily="34" charset="0"/>
              </a:rPr>
              <a:t>int static </a:t>
            </a:r>
            <a:r>
              <a:rPr lang="en-US" dirty="0" err="1">
                <a:latin typeface="Arial" pitchFamily="34" charset="0"/>
              </a:rPr>
              <a:t>va</a:t>
            </a:r>
            <a:r>
              <a:rPr lang="en-US" dirty="0">
                <a:latin typeface="Arial" pitchFamily="34" charset="0"/>
              </a:rPr>
              <a:t> =2;</a:t>
            </a:r>
          </a:p>
          <a:p>
            <a:pPr>
              <a:tabLst>
                <a:tab pos="457200" algn="l"/>
                <a:tab pos="914400" algn="l"/>
              </a:tabLst>
            </a:pPr>
            <a:r>
              <a:rPr lang="en-US" dirty="0">
                <a:latin typeface="Arial" pitchFamily="34" charset="0"/>
              </a:rPr>
              <a:t>…</a:t>
            </a:r>
          </a:p>
          <a:p>
            <a:pPr>
              <a:tabLst>
                <a:tab pos="457200" algn="l"/>
                <a:tab pos="914400" algn="l"/>
              </a:tabLst>
            </a:pPr>
            <a:r>
              <a:rPr lang="en-US" dirty="0" err="1">
                <a:latin typeface="Arial" pitchFamily="34" charset="0"/>
              </a:rPr>
              <a:t>Monitor.Enter</a:t>
            </a:r>
            <a:r>
              <a:rPr lang="en-US" dirty="0">
                <a:latin typeface="Arial" pitchFamily="34" charset="0"/>
              </a:rPr>
              <a:t>(</a:t>
            </a:r>
            <a:r>
              <a:rPr lang="en-US" dirty="0" err="1">
                <a:solidFill>
                  <a:srgbClr val="FF0000"/>
                </a:solidFill>
                <a:latin typeface="Arial" pitchFamily="34" charset="0"/>
              </a:rPr>
              <a:t>va</a:t>
            </a:r>
            <a:r>
              <a:rPr lang="en-US" dirty="0">
                <a:latin typeface="Arial" pitchFamily="34" charset="0"/>
              </a:rPr>
              <a:t>);</a:t>
            </a:r>
          </a:p>
          <a:p>
            <a:pPr>
              <a:tabLst>
                <a:tab pos="457200" algn="l"/>
                <a:tab pos="914400" algn="l"/>
              </a:tabLst>
            </a:pPr>
            <a:r>
              <a:rPr lang="en-US" dirty="0">
                <a:latin typeface="Arial" pitchFamily="34" charset="0"/>
              </a:rPr>
              <a:t>try {</a:t>
            </a:r>
          </a:p>
          <a:p>
            <a:pPr>
              <a:tabLst>
                <a:tab pos="457200" algn="l"/>
                <a:tab pos="914400" algn="l"/>
              </a:tabLst>
            </a:pPr>
            <a:r>
              <a:rPr lang="en-US" dirty="0">
                <a:latin typeface="Arial" pitchFamily="34" charset="0"/>
              </a:rPr>
              <a:t>	</a:t>
            </a:r>
            <a:r>
              <a:rPr lang="en-US" dirty="0" err="1">
                <a:solidFill>
                  <a:srgbClr val="FF0000"/>
                </a:solidFill>
                <a:latin typeface="Arial" pitchFamily="34" charset="0"/>
              </a:rPr>
              <a:t>va</a:t>
            </a:r>
            <a:r>
              <a:rPr lang="en-US" dirty="0">
                <a:latin typeface="Arial" pitchFamily="34" charset="0"/>
              </a:rPr>
              <a:t> = 2*va+5;</a:t>
            </a:r>
          </a:p>
          <a:p>
            <a:pPr>
              <a:tabLst>
                <a:tab pos="457200" algn="l"/>
                <a:tab pos="914400" algn="l"/>
              </a:tabLst>
            </a:pPr>
            <a:r>
              <a:rPr lang="en-US" dirty="0">
                <a:latin typeface="Arial" pitchFamily="34" charset="0"/>
              </a:rPr>
              <a:t>}</a:t>
            </a:r>
          </a:p>
          <a:p>
            <a:pPr>
              <a:tabLst>
                <a:tab pos="457200" algn="l"/>
                <a:tab pos="914400" algn="l"/>
              </a:tabLst>
            </a:pPr>
            <a:r>
              <a:rPr lang="en-US" dirty="0">
                <a:latin typeface="Arial" pitchFamily="34" charset="0"/>
              </a:rPr>
              <a:t>finally {</a:t>
            </a:r>
          </a:p>
          <a:p>
            <a:pPr>
              <a:tabLst>
                <a:tab pos="457200" algn="l"/>
                <a:tab pos="914400" algn="l"/>
              </a:tabLst>
            </a:pPr>
            <a:r>
              <a:rPr lang="en-US" dirty="0">
                <a:latin typeface="Arial" pitchFamily="34" charset="0"/>
              </a:rPr>
              <a:t>	</a:t>
            </a:r>
            <a:r>
              <a:rPr lang="en-US" dirty="0" err="1">
                <a:latin typeface="Arial" pitchFamily="34" charset="0"/>
              </a:rPr>
              <a:t>Monitor.Exit</a:t>
            </a:r>
            <a:r>
              <a:rPr lang="en-US" dirty="0">
                <a:latin typeface="Arial" pitchFamily="34" charset="0"/>
              </a:rPr>
              <a:t>(</a:t>
            </a:r>
            <a:r>
              <a:rPr lang="en-US" dirty="0" err="1">
                <a:solidFill>
                  <a:srgbClr val="FF0000"/>
                </a:solidFill>
                <a:latin typeface="Arial" pitchFamily="34" charset="0"/>
              </a:rPr>
              <a:t>va</a:t>
            </a:r>
            <a:r>
              <a:rPr lang="en-US" dirty="0">
                <a:latin typeface="Arial" pitchFamily="34" charset="0"/>
              </a:rPr>
              <a:t>);</a:t>
            </a:r>
          </a:p>
          <a:p>
            <a:pPr>
              <a:tabLst>
                <a:tab pos="457200" algn="l"/>
                <a:tab pos="914400" algn="l"/>
              </a:tabLst>
            </a:pPr>
            <a:r>
              <a:rPr lang="en-US" dirty="0">
                <a:latin typeface="Arial" pitchFamily="34" charset="0"/>
              </a:rPr>
              <a:t>}</a:t>
            </a:r>
          </a:p>
        </p:txBody>
      </p:sp>
      <p:sp>
        <p:nvSpPr>
          <p:cNvPr id="33797" name="Text Box 45"/>
          <p:cNvSpPr txBox="1">
            <a:spLocks noChangeArrowheads="1"/>
          </p:cNvSpPr>
          <p:nvPr/>
        </p:nvSpPr>
        <p:spPr bwMode="auto">
          <a:xfrm>
            <a:off x="231775" y="4000500"/>
            <a:ext cx="2282825" cy="1739900"/>
          </a:xfrm>
          <a:prstGeom prst="rect">
            <a:avLst/>
          </a:prstGeom>
          <a:noFill/>
          <a:ln w="9525">
            <a:noFill/>
            <a:miter lim="800000"/>
            <a:headEnd/>
            <a:tailEnd/>
          </a:ln>
        </p:spPr>
        <p:txBody>
          <a:bodyPr>
            <a:spAutoFit/>
          </a:bodyPr>
          <a:lstStyle/>
          <a:p>
            <a:r>
              <a:rPr lang="en-US"/>
              <a:t>What would happen?</a:t>
            </a:r>
          </a:p>
          <a:p>
            <a:r>
              <a:rPr lang="en-US"/>
              <a:t>The compiler is obligated to issue a box operation for each use of </a:t>
            </a:r>
            <a:r>
              <a:rPr lang="en-US">
                <a:solidFill>
                  <a:srgbClr val="FF0000"/>
                </a:solidFill>
              </a:rPr>
              <a:t>v</a:t>
            </a:r>
            <a:r>
              <a:rPr lang="en-US">
                <a:solidFill>
                  <a:srgbClr val="FF0000"/>
                </a:solidFill>
                <a:latin typeface="Arial" pitchFamily="34" charset="0"/>
              </a:rPr>
              <a:t>a</a:t>
            </a:r>
            <a:r>
              <a:rPr lang="en-US"/>
              <a:t> in the place of a reference type!</a:t>
            </a:r>
          </a:p>
        </p:txBody>
      </p:sp>
      <p:sp>
        <p:nvSpPr>
          <p:cNvPr id="33798" name="Rectangle 3"/>
          <p:cNvSpPr>
            <a:spLocks noChangeArrowheads="1"/>
          </p:cNvSpPr>
          <p:nvPr/>
        </p:nvSpPr>
        <p:spPr bwMode="auto">
          <a:xfrm>
            <a:off x="4508500" y="1828800"/>
            <a:ext cx="2120900" cy="4038600"/>
          </a:xfrm>
          <a:prstGeom prst="rect">
            <a:avLst/>
          </a:prstGeom>
          <a:solidFill>
            <a:srgbClr val="CCECFF"/>
          </a:solidFill>
          <a:ln w="9525">
            <a:solidFill>
              <a:schemeClr val="tx1"/>
            </a:solidFill>
            <a:miter lim="800000"/>
            <a:headEnd/>
            <a:tailEnd/>
          </a:ln>
        </p:spPr>
        <p:txBody>
          <a:bodyPr wrap="none" anchor="ctr"/>
          <a:lstStyle/>
          <a:p>
            <a:endParaRPr lang="en-US"/>
          </a:p>
        </p:txBody>
      </p:sp>
      <p:sp>
        <p:nvSpPr>
          <p:cNvPr id="33799" name="Text Box 4"/>
          <p:cNvSpPr txBox="1">
            <a:spLocks noChangeArrowheads="1"/>
          </p:cNvSpPr>
          <p:nvPr/>
        </p:nvSpPr>
        <p:spPr bwMode="auto">
          <a:xfrm>
            <a:off x="5257800" y="1524000"/>
            <a:ext cx="666750" cy="366713"/>
          </a:xfrm>
          <a:prstGeom prst="rect">
            <a:avLst/>
          </a:prstGeom>
          <a:noFill/>
          <a:ln w="9525">
            <a:noFill/>
            <a:miter lim="800000"/>
            <a:headEnd/>
            <a:tailEnd/>
          </a:ln>
        </p:spPr>
        <p:txBody>
          <a:bodyPr wrap="none">
            <a:spAutoFit/>
          </a:bodyPr>
          <a:lstStyle/>
          <a:p>
            <a:r>
              <a:rPr lang="en-US"/>
              <a:t>Heap</a:t>
            </a:r>
          </a:p>
        </p:txBody>
      </p:sp>
      <p:sp>
        <p:nvSpPr>
          <p:cNvPr id="33800" name="Rectangle 22"/>
          <p:cNvSpPr>
            <a:spLocks noChangeArrowheads="1"/>
          </p:cNvSpPr>
          <p:nvPr/>
        </p:nvSpPr>
        <p:spPr bwMode="auto">
          <a:xfrm>
            <a:off x="7226300" y="22860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3801" name="Rectangle 23"/>
          <p:cNvSpPr>
            <a:spLocks noChangeArrowheads="1"/>
          </p:cNvSpPr>
          <p:nvPr/>
        </p:nvSpPr>
        <p:spPr bwMode="auto">
          <a:xfrm>
            <a:off x="7226300" y="25146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3802" name="Rectangle 24"/>
          <p:cNvSpPr>
            <a:spLocks noChangeArrowheads="1"/>
          </p:cNvSpPr>
          <p:nvPr/>
        </p:nvSpPr>
        <p:spPr bwMode="auto">
          <a:xfrm>
            <a:off x="7226300" y="27432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3803" name="Rectangle 25"/>
          <p:cNvSpPr>
            <a:spLocks noChangeArrowheads="1"/>
          </p:cNvSpPr>
          <p:nvPr/>
        </p:nvSpPr>
        <p:spPr bwMode="auto">
          <a:xfrm>
            <a:off x="7226300" y="29718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3804" name="Rectangle 26"/>
          <p:cNvSpPr>
            <a:spLocks noChangeArrowheads="1"/>
          </p:cNvSpPr>
          <p:nvPr/>
        </p:nvSpPr>
        <p:spPr bwMode="auto">
          <a:xfrm>
            <a:off x="7226300" y="32004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3805" name="Rectangle 27"/>
          <p:cNvSpPr>
            <a:spLocks noChangeArrowheads="1"/>
          </p:cNvSpPr>
          <p:nvPr/>
        </p:nvSpPr>
        <p:spPr bwMode="auto">
          <a:xfrm>
            <a:off x="7226300" y="34290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3806" name="Rectangle 28"/>
          <p:cNvSpPr>
            <a:spLocks noChangeArrowheads="1"/>
          </p:cNvSpPr>
          <p:nvPr/>
        </p:nvSpPr>
        <p:spPr bwMode="auto">
          <a:xfrm>
            <a:off x="7226300" y="36576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3807" name="Rectangle 29"/>
          <p:cNvSpPr>
            <a:spLocks noChangeArrowheads="1"/>
          </p:cNvSpPr>
          <p:nvPr/>
        </p:nvSpPr>
        <p:spPr bwMode="auto">
          <a:xfrm>
            <a:off x="7226300" y="38862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3808" name="Rectangle 30"/>
          <p:cNvSpPr>
            <a:spLocks noChangeArrowheads="1"/>
          </p:cNvSpPr>
          <p:nvPr/>
        </p:nvSpPr>
        <p:spPr bwMode="auto">
          <a:xfrm>
            <a:off x="7226300" y="41148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3809" name="Rectangle 31"/>
          <p:cNvSpPr>
            <a:spLocks noChangeArrowheads="1"/>
          </p:cNvSpPr>
          <p:nvPr/>
        </p:nvSpPr>
        <p:spPr bwMode="auto">
          <a:xfrm>
            <a:off x="7226300" y="43434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3810" name="Rectangle 32"/>
          <p:cNvSpPr>
            <a:spLocks noChangeArrowheads="1"/>
          </p:cNvSpPr>
          <p:nvPr/>
        </p:nvSpPr>
        <p:spPr bwMode="auto">
          <a:xfrm>
            <a:off x="7226300" y="45720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3811" name="Rectangle 33"/>
          <p:cNvSpPr>
            <a:spLocks noChangeArrowheads="1"/>
          </p:cNvSpPr>
          <p:nvPr/>
        </p:nvSpPr>
        <p:spPr bwMode="auto">
          <a:xfrm>
            <a:off x="7226300" y="48006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3812" name="Rectangle 34"/>
          <p:cNvSpPr>
            <a:spLocks noChangeArrowheads="1"/>
          </p:cNvSpPr>
          <p:nvPr/>
        </p:nvSpPr>
        <p:spPr bwMode="auto">
          <a:xfrm>
            <a:off x="7226300" y="50292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3813" name="Rectangle 35"/>
          <p:cNvSpPr>
            <a:spLocks noChangeArrowheads="1"/>
          </p:cNvSpPr>
          <p:nvPr/>
        </p:nvSpPr>
        <p:spPr bwMode="auto">
          <a:xfrm>
            <a:off x="7226300" y="52578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3814" name="Rectangle 36"/>
          <p:cNvSpPr>
            <a:spLocks noChangeArrowheads="1"/>
          </p:cNvSpPr>
          <p:nvPr/>
        </p:nvSpPr>
        <p:spPr bwMode="auto">
          <a:xfrm>
            <a:off x="7226300" y="54864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3815" name="Rectangle 37"/>
          <p:cNvSpPr>
            <a:spLocks noChangeArrowheads="1"/>
          </p:cNvSpPr>
          <p:nvPr/>
        </p:nvSpPr>
        <p:spPr bwMode="auto">
          <a:xfrm>
            <a:off x="7226300" y="57150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3816" name="Text Box 38"/>
          <p:cNvSpPr txBox="1">
            <a:spLocks noChangeArrowheads="1"/>
          </p:cNvSpPr>
          <p:nvPr/>
        </p:nvSpPr>
        <p:spPr bwMode="auto">
          <a:xfrm>
            <a:off x="7150100" y="1905000"/>
            <a:ext cx="1765300" cy="366713"/>
          </a:xfrm>
          <a:prstGeom prst="rect">
            <a:avLst/>
          </a:prstGeom>
          <a:noFill/>
          <a:ln w="9525">
            <a:noFill/>
            <a:miter lim="800000"/>
            <a:headEnd/>
            <a:tailEnd/>
          </a:ln>
        </p:spPr>
        <p:txBody>
          <a:bodyPr wrap="none">
            <a:spAutoFit/>
          </a:bodyPr>
          <a:lstStyle/>
          <a:p>
            <a:r>
              <a:rPr lang="en-US"/>
              <a:t>SyncBlock Table</a:t>
            </a:r>
          </a:p>
        </p:txBody>
      </p:sp>
      <p:grpSp>
        <p:nvGrpSpPr>
          <p:cNvPr id="2" name="Group 55"/>
          <p:cNvGrpSpPr>
            <a:grpSpLocks/>
          </p:cNvGrpSpPr>
          <p:nvPr/>
        </p:nvGrpSpPr>
        <p:grpSpPr bwMode="auto">
          <a:xfrm>
            <a:off x="2209800" y="1905000"/>
            <a:ext cx="6616700" cy="1981200"/>
            <a:chOff x="1392" y="1200"/>
            <a:chExt cx="4168" cy="1248"/>
          </a:xfrm>
        </p:grpSpPr>
        <p:sp>
          <p:nvSpPr>
            <p:cNvPr id="33829" name="Rectangle 5"/>
            <p:cNvSpPr>
              <a:spLocks noChangeArrowheads="1"/>
            </p:cNvSpPr>
            <p:nvPr/>
          </p:nvSpPr>
          <p:spPr bwMode="auto">
            <a:xfrm>
              <a:off x="2936" y="1632"/>
              <a:ext cx="1152" cy="192"/>
            </a:xfrm>
            <a:prstGeom prst="rect">
              <a:avLst/>
            </a:prstGeom>
            <a:solidFill>
              <a:srgbClr val="FFFFCC"/>
            </a:solidFill>
            <a:ln w="9525">
              <a:solidFill>
                <a:schemeClr val="tx1"/>
              </a:solidFill>
              <a:miter lim="800000"/>
              <a:headEnd/>
              <a:tailEnd/>
            </a:ln>
          </p:spPr>
          <p:txBody>
            <a:bodyPr wrap="none" anchor="ctr"/>
            <a:lstStyle/>
            <a:p>
              <a:pPr algn="ctr"/>
              <a:r>
                <a:rPr lang="en-US" sz="1600"/>
                <a:t>Method table pointer</a:t>
              </a:r>
            </a:p>
          </p:txBody>
        </p:sp>
        <p:sp>
          <p:nvSpPr>
            <p:cNvPr id="33830" name="Rectangle 6"/>
            <p:cNvSpPr>
              <a:spLocks noChangeArrowheads="1"/>
            </p:cNvSpPr>
            <p:nvPr/>
          </p:nvSpPr>
          <p:spPr bwMode="auto">
            <a:xfrm>
              <a:off x="2936" y="1824"/>
              <a:ext cx="1152" cy="192"/>
            </a:xfrm>
            <a:prstGeom prst="rect">
              <a:avLst/>
            </a:prstGeom>
            <a:solidFill>
              <a:srgbClr val="FFFFCC"/>
            </a:solidFill>
            <a:ln w="9525">
              <a:solidFill>
                <a:schemeClr val="tx1"/>
              </a:solidFill>
              <a:miter lim="800000"/>
              <a:headEnd/>
              <a:tailEnd/>
            </a:ln>
          </p:spPr>
          <p:txBody>
            <a:bodyPr wrap="none" anchor="ctr"/>
            <a:lstStyle/>
            <a:p>
              <a:pPr algn="ctr"/>
              <a:r>
                <a:rPr lang="en-US"/>
                <a:t>SyncBlock index</a:t>
              </a:r>
            </a:p>
          </p:txBody>
        </p:sp>
        <p:sp>
          <p:nvSpPr>
            <p:cNvPr id="33831" name="Rectangle 7"/>
            <p:cNvSpPr>
              <a:spLocks noChangeArrowheads="1"/>
            </p:cNvSpPr>
            <p:nvPr/>
          </p:nvSpPr>
          <p:spPr bwMode="auto">
            <a:xfrm>
              <a:off x="2936" y="2016"/>
              <a:ext cx="1152" cy="207"/>
            </a:xfrm>
            <a:prstGeom prst="rect">
              <a:avLst/>
            </a:prstGeom>
            <a:solidFill>
              <a:srgbClr val="FFFFCC"/>
            </a:solidFill>
            <a:ln w="9525">
              <a:solidFill>
                <a:schemeClr val="tx1"/>
              </a:solidFill>
              <a:miter lim="800000"/>
              <a:headEnd/>
              <a:tailEnd/>
            </a:ln>
          </p:spPr>
          <p:txBody>
            <a:bodyPr wrap="none" anchor="ctr"/>
            <a:lstStyle/>
            <a:p>
              <a:pPr algn="ctr"/>
              <a:r>
                <a:rPr lang="en-US"/>
                <a:t>boxed va = 2 </a:t>
              </a:r>
            </a:p>
          </p:txBody>
        </p:sp>
        <p:sp>
          <p:nvSpPr>
            <p:cNvPr id="33832" name="Text Box 47"/>
            <p:cNvSpPr txBox="1">
              <a:spLocks noChangeArrowheads="1"/>
            </p:cNvSpPr>
            <p:nvPr/>
          </p:nvSpPr>
          <p:spPr bwMode="auto">
            <a:xfrm>
              <a:off x="2840" y="1401"/>
              <a:ext cx="1328" cy="231"/>
            </a:xfrm>
            <a:prstGeom prst="rect">
              <a:avLst/>
            </a:prstGeom>
            <a:noFill/>
            <a:ln w="9525">
              <a:noFill/>
              <a:miter lim="800000"/>
              <a:headEnd/>
              <a:tailEnd/>
            </a:ln>
          </p:spPr>
          <p:txBody>
            <a:bodyPr wrap="none">
              <a:spAutoFit/>
            </a:bodyPr>
            <a:lstStyle/>
            <a:p>
              <a:r>
                <a:rPr lang="en-US"/>
                <a:t>Boxed value type (1)</a:t>
              </a:r>
            </a:p>
          </p:txBody>
        </p:sp>
        <p:sp>
          <p:nvSpPr>
            <p:cNvPr id="33833" name="Freeform 49"/>
            <p:cNvSpPr>
              <a:spLocks/>
            </p:cNvSpPr>
            <p:nvPr/>
          </p:nvSpPr>
          <p:spPr bwMode="auto">
            <a:xfrm>
              <a:off x="1392" y="1200"/>
              <a:ext cx="1536" cy="528"/>
            </a:xfrm>
            <a:custGeom>
              <a:avLst/>
              <a:gdLst>
                <a:gd name="T0" fmla="*/ 0 w 1536"/>
                <a:gd name="T1" fmla="*/ 0 h 576"/>
                <a:gd name="T2" fmla="*/ 864 w 1536"/>
                <a:gd name="T3" fmla="*/ 0 h 576"/>
                <a:gd name="T4" fmla="*/ 864 w 1536"/>
                <a:gd name="T5" fmla="*/ 23 h 576"/>
                <a:gd name="T6" fmla="*/ 1536 w 1536"/>
                <a:gd name="T7" fmla="*/ 23 h 576"/>
                <a:gd name="T8" fmla="*/ 0 60000 65536"/>
                <a:gd name="T9" fmla="*/ 0 60000 65536"/>
                <a:gd name="T10" fmla="*/ 0 60000 65536"/>
                <a:gd name="T11" fmla="*/ 0 60000 65536"/>
                <a:gd name="T12" fmla="*/ 0 w 1536"/>
                <a:gd name="T13" fmla="*/ 0 h 576"/>
                <a:gd name="T14" fmla="*/ 1536 w 1536"/>
                <a:gd name="T15" fmla="*/ 576 h 576"/>
              </a:gdLst>
              <a:ahLst/>
              <a:cxnLst>
                <a:cxn ang="T8">
                  <a:pos x="T0" y="T1"/>
                </a:cxn>
                <a:cxn ang="T9">
                  <a:pos x="T2" y="T3"/>
                </a:cxn>
                <a:cxn ang="T10">
                  <a:pos x="T4" y="T5"/>
                </a:cxn>
                <a:cxn ang="T11">
                  <a:pos x="T6" y="T7"/>
                </a:cxn>
              </a:cxnLst>
              <a:rect l="T12" t="T13" r="T14" b="T15"/>
              <a:pathLst>
                <a:path w="1536" h="576">
                  <a:moveTo>
                    <a:pt x="0" y="0"/>
                  </a:moveTo>
                  <a:lnTo>
                    <a:pt x="864" y="0"/>
                  </a:lnTo>
                  <a:lnTo>
                    <a:pt x="864" y="576"/>
                  </a:lnTo>
                  <a:lnTo>
                    <a:pt x="1536" y="576"/>
                  </a:lnTo>
                </a:path>
              </a:pathLst>
            </a:custGeom>
            <a:noFill/>
            <a:ln w="9525">
              <a:solidFill>
                <a:schemeClr val="tx1"/>
              </a:solidFill>
              <a:round/>
              <a:headEnd/>
              <a:tailEnd type="arrow" w="med" len="med"/>
            </a:ln>
          </p:spPr>
          <p:txBody>
            <a:bodyPr/>
            <a:lstStyle/>
            <a:p>
              <a:endParaRPr lang="en-US"/>
            </a:p>
          </p:txBody>
        </p:sp>
        <p:sp>
          <p:nvSpPr>
            <p:cNvPr id="33834" name="Freeform 39"/>
            <p:cNvSpPr>
              <a:spLocks/>
            </p:cNvSpPr>
            <p:nvPr/>
          </p:nvSpPr>
          <p:spPr bwMode="auto">
            <a:xfrm>
              <a:off x="4088" y="1920"/>
              <a:ext cx="464" cy="432"/>
            </a:xfrm>
            <a:custGeom>
              <a:avLst/>
              <a:gdLst>
                <a:gd name="T0" fmla="*/ 0 w 672"/>
                <a:gd name="T1" fmla="*/ 0 h 480"/>
                <a:gd name="T2" fmla="*/ 1 w 672"/>
                <a:gd name="T3" fmla="*/ 0 h 480"/>
                <a:gd name="T4" fmla="*/ 1 w 672"/>
                <a:gd name="T5" fmla="*/ 11 h 480"/>
                <a:gd name="T6" fmla="*/ 1 w 672"/>
                <a:gd name="T7" fmla="*/ 11 h 480"/>
                <a:gd name="T8" fmla="*/ 0 60000 65536"/>
                <a:gd name="T9" fmla="*/ 0 60000 65536"/>
                <a:gd name="T10" fmla="*/ 0 60000 65536"/>
                <a:gd name="T11" fmla="*/ 0 60000 65536"/>
                <a:gd name="T12" fmla="*/ 0 w 672"/>
                <a:gd name="T13" fmla="*/ 0 h 480"/>
                <a:gd name="T14" fmla="*/ 672 w 672"/>
                <a:gd name="T15" fmla="*/ 480 h 480"/>
              </a:gdLst>
              <a:ahLst/>
              <a:cxnLst>
                <a:cxn ang="T8">
                  <a:pos x="T0" y="T1"/>
                </a:cxn>
                <a:cxn ang="T9">
                  <a:pos x="T2" y="T3"/>
                </a:cxn>
                <a:cxn ang="T10">
                  <a:pos x="T4" y="T5"/>
                </a:cxn>
                <a:cxn ang="T11">
                  <a:pos x="T6" y="T7"/>
                </a:cxn>
              </a:cxnLst>
              <a:rect l="T12" t="T13" r="T14" b="T15"/>
              <a:pathLst>
                <a:path w="672" h="480">
                  <a:moveTo>
                    <a:pt x="0" y="0"/>
                  </a:moveTo>
                  <a:lnTo>
                    <a:pt x="336" y="0"/>
                  </a:lnTo>
                  <a:lnTo>
                    <a:pt x="336" y="480"/>
                  </a:lnTo>
                  <a:lnTo>
                    <a:pt x="672" y="480"/>
                  </a:lnTo>
                </a:path>
              </a:pathLst>
            </a:custGeom>
            <a:noFill/>
            <a:ln w="9525">
              <a:solidFill>
                <a:schemeClr val="tx1"/>
              </a:solidFill>
              <a:round/>
              <a:headEnd/>
              <a:tailEnd type="arrow" w="med" len="med"/>
            </a:ln>
          </p:spPr>
          <p:txBody>
            <a:bodyPr/>
            <a:lstStyle/>
            <a:p>
              <a:endParaRPr lang="en-US"/>
            </a:p>
          </p:txBody>
        </p:sp>
        <p:sp>
          <p:nvSpPr>
            <p:cNvPr id="33835" name="Rectangle 53"/>
            <p:cNvSpPr>
              <a:spLocks noChangeArrowheads="1"/>
            </p:cNvSpPr>
            <p:nvPr/>
          </p:nvSpPr>
          <p:spPr bwMode="auto">
            <a:xfrm>
              <a:off x="4552" y="2304"/>
              <a:ext cx="1008" cy="144"/>
            </a:xfrm>
            <a:prstGeom prst="rect">
              <a:avLst/>
            </a:prstGeom>
            <a:solidFill>
              <a:srgbClr val="FFFFCC"/>
            </a:solidFill>
            <a:ln w="9525">
              <a:solidFill>
                <a:schemeClr val="tx1"/>
              </a:solidFill>
              <a:miter lim="800000"/>
              <a:headEnd/>
              <a:tailEnd/>
            </a:ln>
          </p:spPr>
          <p:txBody>
            <a:bodyPr wrap="none" anchor="ctr"/>
            <a:lstStyle/>
            <a:p>
              <a:pPr algn="ctr"/>
              <a:r>
                <a:rPr lang="en-US"/>
                <a:t>lock: true</a:t>
              </a:r>
            </a:p>
          </p:txBody>
        </p:sp>
      </p:grpSp>
      <p:grpSp>
        <p:nvGrpSpPr>
          <p:cNvPr id="3" name="Group 56"/>
          <p:cNvGrpSpPr>
            <a:grpSpLocks/>
          </p:cNvGrpSpPr>
          <p:nvPr/>
        </p:nvGrpSpPr>
        <p:grpSpPr bwMode="auto">
          <a:xfrm>
            <a:off x="2514600" y="3276600"/>
            <a:ext cx="6311900" cy="1752600"/>
            <a:chOff x="1584" y="2064"/>
            <a:chExt cx="3976" cy="1104"/>
          </a:xfrm>
        </p:grpSpPr>
        <p:sp>
          <p:nvSpPr>
            <p:cNvPr id="33822" name="Rectangle 8"/>
            <p:cNvSpPr>
              <a:spLocks noChangeArrowheads="1"/>
            </p:cNvSpPr>
            <p:nvPr/>
          </p:nvSpPr>
          <p:spPr bwMode="auto">
            <a:xfrm>
              <a:off x="2936" y="2592"/>
              <a:ext cx="1152" cy="192"/>
            </a:xfrm>
            <a:prstGeom prst="rect">
              <a:avLst/>
            </a:prstGeom>
            <a:solidFill>
              <a:srgbClr val="FFFFCC"/>
            </a:solidFill>
            <a:ln w="9525">
              <a:solidFill>
                <a:schemeClr val="tx1"/>
              </a:solidFill>
              <a:miter lim="800000"/>
              <a:headEnd/>
              <a:tailEnd/>
            </a:ln>
          </p:spPr>
          <p:txBody>
            <a:bodyPr wrap="none" anchor="ctr"/>
            <a:lstStyle/>
            <a:p>
              <a:pPr algn="ctr"/>
              <a:r>
                <a:rPr lang="en-US" sz="1600"/>
                <a:t>Method table pointer</a:t>
              </a:r>
            </a:p>
          </p:txBody>
        </p:sp>
        <p:sp>
          <p:nvSpPr>
            <p:cNvPr id="33823" name="Rectangle 9"/>
            <p:cNvSpPr>
              <a:spLocks noChangeArrowheads="1"/>
            </p:cNvSpPr>
            <p:nvPr/>
          </p:nvSpPr>
          <p:spPr bwMode="auto">
            <a:xfrm>
              <a:off x="2936" y="2784"/>
              <a:ext cx="1152" cy="192"/>
            </a:xfrm>
            <a:prstGeom prst="rect">
              <a:avLst/>
            </a:prstGeom>
            <a:solidFill>
              <a:srgbClr val="FFFFCC"/>
            </a:solidFill>
            <a:ln w="9525">
              <a:solidFill>
                <a:schemeClr val="tx1"/>
              </a:solidFill>
              <a:miter lim="800000"/>
              <a:headEnd/>
              <a:tailEnd/>
            </a:ln>
          </p:spPr>
          <p:txBody>
            <a:bodyPr wrap="none" anchor="ctr"/>
            <a:lstStyle/>
            <a:p>
              <a:pPr algn="ctr"/>
              <a:r>
                <a:rPr lang="en-US"/>
                <a:t>SyncBlock index</a:t>
              </a:r>
            </a:p>
          </p:txBody>
        </p:sp>
        <p:sp>
          <p:nvSpPr>
            <p:cNvPr id="33824" name="Rectangle 10"/>
            <p:cNvSpPr>
              <a:spLocks noChangeArrowheads="1"/>
            </p:cNvSpPr>
            <p:nvPr/>
          </p:nvSpPr>
          <p:spPr bwMode="auto">
            <a:xfrm>
              <a:off x="2936" y="2976"/>
              <a:ext cx="1152" cy="192"/>
            </a:xfrm>
            <a:prstGeom prst="rect">
              <a:avLst/>
            </a:prstGeom>
            <a:solidFill>
              <a:srgbClr val="FFFFCC"/>
            </a:solidFill>
            <a:ln w="9525">
              <a:solidFill>
                <a:schemeClr val="tx1"/>
              </a:solidFill>
              <a:miter lim="800000"/>
              <a:headEnd/>
              <a:tailEnd/>
            </a:ln>
          </p:spPr>
          <p:txBody>
            <a:bodyPr wrap="none" anchor="ctr"/>
            <a:lstStyle/>
            <a:p>
              <a:pPr algn="ctr"/>
              <a:r>
                <a:rPr lang="en-US"/>
                <a:t>boxed va = 2</a:t>
              </a:r>
            </a:p>
          </p:txBody>
        </p:sp>
        <p:sp>
          <p:nvSpPr>
            <p:cNvPr id="33825" name="Text Box 48"/>
            <p:cNvSpPr txBox="1">
              <a:spLocks noChangeArrowheads="1"/>
            </p:cNvSpPr>
            <p:nvPr/>
          </p:nvSpPr>
          <p:spPr bwMode="auto">
            <a:xfrm>
              <a:off x="2840" y="2400"/>
              <a:ext cx="1328" cy="231"/>
            </a:xfrm>
            <a:prstGeom prst="rect">
              <a:avLst/>
            </a:prstGeom>
            <a:noFill/>
            <a:ln w="9525">
              <a:noFill/>
              <a:miter lim="800000"/>
              <a:headEnd/>
              <a:tailEnd/>
            </a:ln>
          </p:spPr>
          <p:txBody>
            <a:bodyPr wrap="none">
              <a:spAutoFit/>
            </a:bodyPr>
            <a:lstStyle/>
            <a:p>
              <a:r>
                <a:rPr lang="en-US"/>
                <a:t>Boxed value type (2)</a:t>
              </a:r>
            </a:p>
          </p:txBody>
        </p:sp>
        <p:sp>
          <p:nvSpPr>
            <p:cNvPr id="33826" name="Freeform 50"/>
            <p:cNvSpPr>
              <a:spLocks/>
            </p:cNvSpPr>
            <p:nvPr/>
          </p:nvSpPr>
          <p:spPr bwMode="auto">
            <a:xfrm>
              <a:off x="1584" y="2064"/>
              <a:ext cx="1344" cy="624"/>
            </a:xfrm>
            <a:custGeom>
              <a:avLst/>
              <a:gdLst>
                <a:gd name="T0" fmla="*/ 0 w 1536"/>
                <a:gd name="T1" fmla="*/ 0 h 576"/>
                <a:gd name="T2" fmla="*/ 7 w 1536"/>
                <a:gd name="T3" fmla="*/ 0 h 576"/>
                <a:gd name="T4" fmla="*/ 7 w 1536"/>
                <a:gd name="T5" fmla="*/ 11138 h 576"/>
                <a:gd name="T6" fmla="*/ 11 w 1536"/>
                <a:gd name="T7" fmla="*/ 11138 h 576"/>
                <a:gd name="T8" fmla="*/ 0 60000 65536"/>
                <a:gd name="T9" fmla="*/ 0 60000 65536"/>
                <a:gd name="T10" fmla="*/ 0 60000 65536"/>
                <a:gd name="T11" fmla="*/ 0 60000 65536"/>
                <a:gd name="T12" fmla="*/ 0 w 1536"/>
                <a:gd name="T13" fmla="*/ 0 h 576"/>
                <a:gd name="T14" fmla="*/ 1536 w 1536"/>
                <a:gd name="T15" fmla="*/ 576 h 576"/>
              </a:gdLst>
              <a:ahLst/>
              <a:cxnLst>
                <a:cxn ang="T8">
                  <a:pos x="T0" y="T1"/>
                </a:cxn>
                <a:cxn ang="T9">
                  <a:pos x="T2" y="T3"/>
                </a:cxn>
                <a:cxn ang="T10">
                  <a:pos x="T4" y="T5"/>
                </a:cxn>
                <a:cxn ang="T11">
                  <a:pos x="T6" y="T7"/>
                </a:cxn>
              </a:cxnLst>
              <a:rect l="T12" t="T13" r="T14" b="T15"/>
              <a:pathLst>
                <a:path w="1536" h="576">
                  <a:moveTo>
                    <a:pt x="0" y="0"/>
                  </a:moveTo>
                  <a:lnTo>
                    <a:pt x="864" y="0"/>
                  </a:lnTo>
                  <a:lnTo>
                    <a:pt x="864" y="576"/>
                  </a:lnTo>
                  <a:lnTo>
                    <a:pt x="1536" y="576"/>
                  </a:lnTo>
                </a:path>
              </a:pathLst>
            </a:custGeom>
            <a:noFill/>
            <a:ln w="9525">
              <a:solidFill>
                <a:schemeClr val="tx1"/>
              </a:solidFill>
              <a:round/>
              <a:headEnd/>
              <a:tailEnd type="arrow" w="med" len="med"/>
            </a:ln>
          </p:spPr>
          <p:txBody>
            <a:bodyPr/>
            <a:lstStyle/>
            <a:p>
              <a:endParaRPr lang="en-US"/>
            </a:p>
          </p:txBody>
        </p:sp>
        <p:sp>
          <p:nvSpPr>
            <p:cNvPr id="33827" name="Freeform 40"/>
            <p:cNvSpPr>
              <a:spLocks/>
            </p:cNvSpPr>
            <p:nvPr/>
          </p:nvSpPr>
          <p:spPr bwMode="auto">
            <a:xfrm>
              <a:off x="4088" y="2688"/>
              <a:ext cx="464" cy="144"/>
            </a:xfrm>
            <a:custGeom>
              <a:avLst/>
              <a:gdLst>
                <a:gd name="T0" fmla="*/ 0 w 672"/>
                <a:gd name="T1" fmla="*/ 0 h 480"/>
                <a:gd name="T2" fmla="*/ 1 w 672"/>
                <a:gd name="T3" fmla="*/ 0 h 480"/>
                <a:gd name="T4" fmla="*/ 1 w 672"/>
                <a:gd name="T5" fmla="*/ 0 h 480"/>
                <a:gd name="T6" fmla="*/ 1 w 672"/>
                <a:gd name="T7" fmla="*/ 0 h 480"/>
                <a:gd name="T8" fmla="*/ 0 60000 65536"/>
                <a:gd name="T9" fmla="*/ 0 60000 65536"/>
                <a:gd name="T10" fmla="*/ 0 60000 65536"/>
                <a:gd name="T11" fmla="*/ 0 60000 65536"/>
                <a:gd name="T12" fmla="*/ 0 w 672"/>
                <a:gd name="T13" fmla="*/ 0 h 480"/>
                <a:gd name="T14" fmla="*/ 672 w 672"/>
                <a:gd name="T15" fmla="*/ 480 h 480"/>
              </a:gdLst>
              <a:ahLst/>
              <a:cxnLst>
                <a:cxn ang="T8">
                  <a:pos x="T0" y="T1"/>
                </a:cxn>
                <a:cxn ang="T9">
                  <a:pos x="T2" y="T3"/>
                </a:cxn>
                <a:cxn ang="T10">
                  <a:pos x="T4" y="T5"/>
                </a:cxn>
                <a:cxn ang="T11">
                  <a:pos x="T6" y="T7"/>
                </a:cxn>
              </a:cxnLst>
              <a:rect l="T12" t="T13" r="T14" b="T15"/>
              <a:pathLst>
                <a:path w="672" h="480">
                  <a:moveTo>
                    <a:pt x="0" y="0"/>
                  </a:moveTo>
                  <a:lnTo>
                    <a:pt x="336" y="0"/>
                  </a:lnTo>
                  <a:lnTo>
                    <a:pt x="336" y="480"/>
                  </a:lnTo>
                  <a:lnTo>
                    <a:pt x="672" y="480"/>
                  </a:lnTo>
                </a:path>
              </a:pathLst>
            </a:custGeom>
            <a:noFill/>
            <a:ln w="9525">
              <a:solidFill>
                <a:schemeClr val="tx1"/>
              </a:solidFill>
              <a:round/>
              <a:headEnd/>
              <a:tailEnd type="arrow" w="med" len="med"/>
            </a:ln>
          </p:spPr>
          <p:txBody>
            <a:bodyPr/>
            <a:lstStyle/>
            <a:p>
              <a:endParaRPr lang="en-US"/>
            </a:p>
          </p:txBody>
        </p:sp>
        <p:sp>
          <p:nvSpPr>
            <p:cNvPr id="33828" name="Rectangle 54"/>
            <p:cNvSpPr>
              <a:spLocks noChangeArrowheads="1"/>
            </p:cNvSpPr>
            <p:nvPr/>
          </p:nvSpPr>
          <p:spPr bwMode="auto">
            <a:xfrm>
              <a:off x="4552" y="2736"/>
              <a:ext cx="1008" cy="144"/>
            </a:xfrm>
            <a:prstGeom prst="rect">
              <a:avLst/>
            </a:prstGeom>
            <a:solidFill>
              <a:srgbClr val="FFFFCC"/>
            </a:solidFill>
            <a:ln w="9525">
              <a:solidFill>
                <a:schemeClr val="tx1"/>
              </a:solidFill>
              <a:miter lim="800000"/>
              <a:headEnd/>
              <a:tailEnd/>
            </a:ln>
          </p:spPr>
          <p:txBody>
            <a:bodyPr wrap="none" anchor="ctr"/>
            <a:lstStyle/>
            <a:p>
              <a:pPr algn="ctr"/>
              <a:r>
                <a:rPr lang="en-US"/>
                <a:t>unlock: false</a:t>
              </a:r>
            </a:p>
          </p:txBody>
        </p:sp>
      </p:grpSp>
      <p:sp>
        <p:nvSpPr>
          <p:cNvPr id="33819" name="Rectangle 41"/>
          <p:cNvSpPr>
            <a:spLocks noChangeArrowheads="1"/>
          </p:cNvSpPr>
          <p:nvPr/>
        </p:nvSpPr>
        <p:spPr bwMode="auto">
          <a:xfrm>
            <a:off x="4495800" y="990600"/>
            <a:ext cx="2120900" cy="304800"/>
          </a:xfrm>
          <a:prstGeom prst="rect">
            <a:avLst/>
          </a:prstGeom>
          <a:solidFill>
            <a:srgbClr val="FFFFCC"/>
          </a:solidFill>
          <a:ln w="9525" algn="ctr">
            <a:solidFill>
              <a:schemeClr val="tx1"/>
            </a:solidFill>
            <a:round/>
            <a:headEnd/>
            <a:tailEnd/>
          </a:ln>
        </p:spPr>
        <p:txBody>
          <a:bodyPr/>
          <a:lstStyle/>
          <a:p>
            <a:pPr algn="ctr"/>
            <a:r>
              <a:rPr lang="en-US"/>
              <a:t>va = 2</a:t>
            </a:r>
          </a:p>
        </p:txBody>
      </p:sp>
      <p:cxnSp>
        <p:nvCxnSpPr>
          <p:cNvPr id="33820" name="Elbow Connector 46"/>
          <p:cNvCxnSpPr>
            <a:cxnSpLocks noChangeShapeType="1"/>
          </p:cNvCxnSpPr>
          <p:nvPr/>
        </p:nvCxnSpPr>
        <p:spPr bwMode="auto">
          <a:xfrm flipV="1">
            <a:off x="1981200" y="1143000"/>
            <a:ext cx="2514600" cy="152400"/>
          </a:xfrm>
          <a:prstGeom prst="bentConnector3">
            <a:avLst>
              <a:gd name="adj1" fmla="val 50000"/>
            </a:avLst>
          </a:prstGeom>
          <a:noFill/>
          <a:ln w="9525" algn="ctr">
            <a:solidFill>
              <a:schemeClr val="tx1"/>
            </a:solidFill>
            <a:round/>
            <a:headEnd/>
            <a:tailEnd type="arrow" w="med" len="med"/>
          </a:ln>
        </p:spPr>
      </p:cxnSp>
      <p:sp>
        <p:nvSpPr>
          <p:cNvPr id="33821" name="TextBox 48"/>
          <p:cNvSpPr txBox="1">
            <a:spLocks noChangeArrowheads="1"/>
          </p:cNvSpPr>
          <p:nvPr/>
        </p:nvSpPr>
        <p:spPr bwMode="auto">
          <a:xfrm>
            <a:off x="6629400" y="914400"/>
            <a:ext cx="658813" cy="369888"/>
          </a:xfrm>
          <a:prstGeom prst="rect">
            <a:avLst/>
          </a:prstGeom>
          <a:noFill/>
          <a:ln w="9525">
            <a:noFill/>
            <a:miter lim="800000"/>
            <a:headEnd/>
            <a:tailEnd/>
          </a:ln>
        </p:spPr>
        <p:txBody>
          <a:bodyPr wrap="none">
            <a:spAutoFit/>
          </a:bodyPr>
          <a:lstStyle/>
          <a:p>
            <a:r>
              <a:rPr lang="en-US"/>
              <a:t>stack</a:t>
            </a:r>
          </a:p>
        </p:txBody>
      </p:sp>
      <p:sp>
        <p:nvSpPr>
          <p:cNvPr id="4" name="Rounded Rectangular Callout 3"/>
          <p:cNvSpPr/>
          <p:nvPr/>
        </p:nvSpPr>
        <p:spPr bwMode="auto">
          <a:xfrm>
            <a:off x="2361446" y="5364162"/>
            <a:ext cx="1905754" cy="1295400"/>
          </a:xfrm>
          <a:prstGeom prst="wedgeRoundRectCallout">
            <a:avLst>
              <a:gd name="adj1" fmla="val 44255"/>
              <a:gd name="adj2" fmla="val -133889"/>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Unlocking an object that is not locked will cause an exception.</a:t>
            </a:r>
          </a:p>
        </p:txBody>
      </p:sp>
    </p:spTree>
    <p:extLst>
      <p:ext uri="{BB962C8B-B14F-4D97-AF65-F5344CB8AC3E}">
        <p14:creationId xmlns:p14="http://schemas.microsoft.com/office/powerpoint/2010/main" val="16865769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p:spPr>
        <p:txBody>
          <a:bodyPr/>
          <a:lstStyle/>
          <a:p>
            <a:fld id="{19EA3E11-6E80-4164-BA69-BF546C3D5365}" type="slidenum">
              <a:rPr lang="en-US" smtClean="0"/>
              <a:pPr/>
              <a:t>216</a:t>
            </a:fld>
            <a:endParaRPr lang="en-US"/>
          </a:p>
        </p:txBody>
      </p:sp>
      <p:sp>
        <p:nvSpPr>
          <p:cNvPr id="34819" name="Rectangle 2"/>
          <p:cNvSpPr>
            <a:spLocks noGrp="1" noChangeArrowheads="1"/>
          </p:cNvSpPr>
          <p:nvPr>
            <p:ph type="title"/>
          </p:nvPr>
        </p:nvSpPr>
        <p:spPr>
          <a:xfrm>
            <a:off x="1066800" y="152400"/>
            <a:ext cx="7924800" cy="623888"/>
          </a:xfrm>
        </p:spPr>
        <p:txBody>
          <a:bodyPr/>
          <a:lstStyle/>
          <a:p>
            <a:pPr eaLnBrk="1" hangingPunct="1"/>
            <a:r>
              <a:rPr lang="en-US"/>
              <a:t>Can Monitor.</a:t>
            </a:r>
            <a:r>
              <a:rPr lang="en-US" i="1"/>
              <a:t>Method</a:t>
            </a:r>
            <a:r>
              <a:rPr lang="en-US"/>
              <a:t>(p) Take Value Type?</a:t>
            </a:r>
          </a:p>
        </p:txBody>
      </p:sp>
      <p:sp>
        <p:nvSpPr>
          <p:cNvPr id="34820" name="Text Box 3"/>
          <p:cNvSpPr txBox="1">
            <a:spLocks noChangeArrowheads="1"/>
          </p:cNvSpPr>
          <p:nvPr/>
        </p:nvSpPr>
        <p:spPr bwMode="auto">
          <a:xfrm>
            <a:off x="304800" y="944563"/>
            <a:ext cx="7924800" cy="1570037"/>
          </a:xfrm>
          <a:prstGeom prst="rect">
            <a:avLst/>
          </a:prstGeom>
          <a:noFill/>
          <a:ln w="9525">
            <a:noFill/>
            <a:miter lim="800000"/>
            <a:headEnd/>
            <a:tailEnd/>
          </a:ln>
        </p:spPr>
        <p:txBody>
          <a:bodyPr>
            <a:spAutoFit/>
          </a:bodyPr>
          <a:lstStyle/>
          <a:p>
            <a:pPr eaLnBrk="1" hangingPunct="1"/>
            <a:r>
              <a:rPr lang="en-US" sz="2400" dirty="0"/>
              <a:t>Using automatic boxing will cause incorrect lock and unlock. You have to manually box the value type variables if you want to have thread-safe access to such variables</a:t>
            </a:r>
          </a:p>
          <a:p>
            <a:pPr eaLnBrk="1" hangingPunct="1"/>
            <a:r>
              <a:rPr lang="en-US" sz="2400" dirty="0"/>
              <a:t>Will the variable </a:t>
            </a:r>
            <a:r>
              <a:rPr lang="en-US" sz="2000" dirty="0" err="1">
                <a:latin typeface="Arial" pitchFamily="34" charset="0"/>
              </a:rPr>
              <a:t>va</a:t>
            </a:r>
            <a:r>
              <a:rPr lang="en-US" sz="2400" dirty="0"/>
              <a:t> protected?</a:t>
            </a:r>
          </a:p>
        </p:txBody>
      </p:sp>
      <p:sp>
        <p:nvSpPr>
          <p:cNvPr id="34821" name="Text Box 5"/>
          <p:cNvSpPr txBox="1">
            <a:spLocks noChangeArrowheads="1"/>
          </p:cNvSpPr>
          <p:nvPr/>
        </p:nvSpPr>
        <p:spPr bwMode="auto">
          <a:xfrm>
            <a:off x="304800" y="2895600"/>
            <a:ext cx="2466975" cy="3416300"/>
          </a:xfrm>
          <a:prstGeom prst="rect">
            <a:avLst/>
          </a:prstGeom>
          <a:noFill/>
          <a:ln w="9525">
            <a:noFill/>
            <a:miter lim="800000"/>
            <a:headEnd/>
            <a:tailEnd/>
          </a:ln>
        </p:spPr>
        <p:txBody>
          <a:bodyPr wrap="none">
            <a:spAutoFit/>
          </a:bodyPr>
          <a:lstStyle/>
          <a:p>
            <a:pPr>
              <a:tabLst>
                <a:tab pos="457200" algn="l"/>
                <a:tab pos="914400" algn="l"/>
              </a:tabLst>
            </a:pPr>
            <a:r>
              <a:rPr lang="en-US" dirty="0">
                <a:latin typeface="Arial" pitchFamily="34" charset="0"/>
              </a:rPr>
              <a:t>int static </a:t>
            </a:r>
            <a:r>
              <a:rPr lang="en-US" dirty="0" err="1">
                <a:latin typeface="Arial" pitchFamily="34" charset="0"/>
              </a:rPr>
              <a:t>va</a:t>
            </a:r>
            <a:r>
              <a:rPr lang="en-US" dirty="0">
                <a:latin typeface="Arial" pitchFamily="34" charset="0"/>
              </a:rPr>
              <a:t> =2;</a:t>
            </a:r>
          </a:p>
          <a:p>
            <a:pPr>
              <a:tabLst>
                <a:tab pos="457200" algn="l"/>
                <a:tab pos="914400" algn="l"/>
              </a:tabLst>
            </a:pPr>
            <a:r>
              <a:rPr lang="en-US" dirty="0">
                <a:latin typeface="Arial" pitchFamily="34" charset="0"/>
              </a:rPr>
              <a:t>object </a:t>
            </a:r>
            <a:r>
              <a:rPr lang="en-US" dirty="0">
                <a:solidFill>
                  <a:srgbClr val="008000"/>
                </a:solidFill>
                <a:latin typeface="Arial" pitchFamily="34" charset="0"/>
              </a:rPr>
              <a:t>box</a:t>
            </a:r>
            <a:r>
              <a:rPr lang="en-US" dirty="0">
                <a:latin typeface="Arial" pitchFamily="34" charset="0"/>
              </a:rPr>
              <a:t>= </a:t>
            </a:r>
            <a:r>
              <a:rPr lang="en-US" dirty="0" err="1">
                <a:solidFill>
                  <a:srgbClr val="FF0000"/>
                </a:solidFill>
                <a:latin typeface="Arial" pitchFamily="34" charset="0"/>
              </a:rPr>
              <a:t>v</a:t>
            </a:r>
            <a:r>
              <a:rPr lang="en-US" dirty="0" err="1">
                <a:solidFill>
                  <a:schemeClr val="hlink"/>
                </a:solidFill>
                <a:latin typeface="Arial" pitchFamily="34" charset="0"/>
              </a:rPr>
              <a:t>a</a:t>
            </a:r>
            <a:r>
              <a:rPr lang="en-US" dirty="0">
                <a:latin typeface="Arial" pitchFamily="34" charset="0"/>
              </a:rPr>
              <a:t>;	</a:t>
            </a:r>
          </a:p>
          <a:p>
            <a:pPr>
              <a:tabLst>
                <a:tab pos="457200" algn="l"/>
                <a:tab pos="914400" algn="l"/>
              </a:tabLst>
            </a:pPr>
            <a:r>
              <a:rPr lang="en-US" dirty="0">
                <a:latin typeface="Arial" pitchFamily="34" charset="0"/>
              </a:rPr>
              <a:t>// The compiler will </a:t>
            </a:r>
          </a:p>
          <a:p>
            <a:pPr>
              <a:tabLst>
                <a:tab pos="457200" algn="l"/>
                <a:tab pos="914400" algn="l"/>
              </a:tabLst>
            </a:pPr>
            <a:r>
              <a:rPr lang="en-US" dirty="0">
                <a:latin typeface="Arial" pitchFamily="34" charset="0"/>
              </a:rPr>
              <a:t>// perform boxing here</a:t>
            </a:r>
          </a:p>
          <a:p>
            <a:pPr>
              <a:tabLst>
                <a:tab pos="457200" algn="l"/>
                <a:tab pos="914400" algn="l"/>
              </a:tabLst>
            </a:pPr>
            <a:r>
              <a:rPr lang="en-US" dirty="0">
                <a:latin typeface="Arial" pitchFamily="34" charset="0"/>
              </a:rPr>
              <a:t>…</a:t>
            </a:r>
          </a:p>
          <a:p>
            <a:pPr>
              <a:tabLst>
                <a:tab pos="457200" algn="l"/>
                <a:tab pos="914400" algn="l"/>
              </a:tabLst>
            </a:pPr>
            <a:r>
              <a:rPr lang="en-US" dirty="0" err="1">
                <a:latin typeface="Arial" pitchFamily="34" charset="0"/>
              </a:rPr>
              <a:t>Monitor.Enter</a:t>
            </a:r>
            <a:r>
              <a:rPr lang="en-US" dirty="0">
                <a:latin typeface="Arial" pitchFamily="34" charset="0"/>
              </a:rPr>
              <a:t>(</a:t>
            </a:r>
            <a:r>
              <a:rPr lang="en-US" dirty="0">
                <a:solidFill>
                  <a:srgbClr val="008000"/>
                </a:solidFill>
                <a:latin typeface="Arial" pitchFamily="34" charset="0"/>
              </a:rPr>
              <a:t>box</a:t>
            </a:r>
            <a:r>
              <a:rPr lang="en-US" dirty="0">
                <a:latin typeface="Arial" pitchFamily="34" charset="0"/>
              </a:rPr>
              <a:t>);</a:t>
            </a:r>
          </a:p>
          <a:p>
            <a:pPr>
              <a:tabLst>
                <a:tab pos="457200" algn="l"/>
                <a:tab pos="914400" algn="l"/>
              </a:tabLst>
            </a:pPr>
            <a:r>
              <a:rPr lang="en-US" dirty="0">
                <a:latin typeface="Arial" pitchFamily="34" charset="0"/>
              </a:rPr>
              <a:t>try {</a:t>
            </a:r>
          </a:p>
          <a:p>
            <a:pPr>
              <a:tabLst>
                <a:tab pos="457200" algn="l"/>
                <a:tab pos="914400" algn="l"/>
              </a:tabLst>
            </a:pPr>
            <a:r>
              <a:rPr lang="en-US" dirty="0">
                <a:latin typeface="Arial" pitchFamily="34" charset="0"/>
              </a:rPr>
              <a:t>	</a:t>
            </a:r>
            <a:r>
              <a:rPr lang="en-US" dirty="0" err="1">
                <a:latin typeface="Arial" pitchFamily="34" charset="0"/>
              </a:rPr>
              <a:t>va</a:t>
            </a:r>
            <a:r>
              <a:rPr lang="en-US" dirty="0">
                <a:latin typeface="Arial" pitchFamily="34" charset="0"/>
              </a:rPr>
              <a:t> = 2*va+5;</a:t>
            </a:r>
          </a:p>
          <a:p>
            <a:pPr>
              <a:tabLst>
                <a:tab pos="457200" algn="l"/>
                <a:tab pos="914400" algn="l"/>
              </a:tabLst>
            </a:pPr>
            <a:r>
              <a:rPr lang="en-US" dirty="0">
                <a:latin typeface="Arial" pitchFamily="34" charset="0"/>
              </a:rPr>
              <a:t>}</a:t>
            </a:r>
          </a:p>
          <a:p>
            <a:pPr>
              <a:tabLst>
                <a:tab pos="457200" algn="l"/>
                <a:tab pos="914400" algn="l"/>
              </a:tabLst>
            </a:pPr>
            <a:r>
              <a:rPr lang="en-US" dirty="0">
                <a:latin typeface="Arial" pitchFamily="34" charset="0"/>
              </a:rPr>
              <a:t>finally {</a:t>
            </a:r>
          </a:p>
          <a:p>
            <a:pPr>
              <a:tabLst>
                <a:tab pos="457200" algn="l"/>
                <a:tab pos="914400" algn="l"/>
              </a:tabLst>
            </a:pPr>
            <a:r>
              <a:rPr lang="en-US" dirty="0">
                <a:latin typeface="Arial" pitchFamily="34" charset="0"/>
              </a:rPr>
              <a:t>	</a:t>
            </a:r>
            <a:r>
              <a:rPr lang="en-US" dirty="0" err="1">
                <a:latin typeface="Arial" pitchFamily="34" charset="0"/>
              </a:rPr>
              <a:t>Monitor.Exit</a:t>
            </a:r>
            <a:r>
              <a:rPr lang="en-US" dirty="0">
                <a:latin typeface="Arial" pitchFamily="34" charset="0"/>
              </a:rPr>
              <a:t>(</a:t>
            </a:r>
            <a:r>
              <a:rPr lang="en-US" dirty="0">
                <a:solidFill>
                  <a:srgbClr val="008000"/>
                </a:solidFill>
                <a:latin typeface="Arial" pitchFamily="34" charset="0"/>
              </a:rPr>
              <a:t>box</a:t>
            </a:r>
            <a:r>
              <a:rPr lang="en-US" dirty="0">
                <a:latin typeface="Arial" pitchFamily="34" charset="0"/>
              </a:rPr>
              <a:t>);</a:t>
            </a:r>
          </a:p>
          <a:p>
            <a:pPr>
              <a:tabLst>
                <a:tab pos="457200" algn="l"/>
                <a:tab pos="914400" algn="l"/>
              </a:tabLst>
            </a:pPr>
            <a:r>
              <a:rPr lang="en-US" dirty="0">
                <a:latin typeface="Arial" pitchFamily="34" charset="0"/>
              </a:rPr>
              <a:t>}</a:t>
            </a:r>
          </a:p>
        </p:txBody>
      </p:sp>
      <p:sp>
        <p:nvSpPr>
          <p:cNvPr id="34822" name="Rectangle 7"/>
          <p:cNvSpPr>
            <a:spLocks noChangeArrowheads="1"/>
          </p:cNvSpPr>
          <p:nvPr/>
        </p:nvSpPr>
        <p:spPr bwMode="auto">
          <a:xfrm>
            <a:off x="4508500" y="2895600"/>
            <a:ext cx="2120900" cy="3886200"/>
          </a:xfrm>
          <a:prstGeom prst="rect">
            <a:avLst/>
          </a:prstGeom>
          <a:solidFill>
            <a:srgbClr val="CCECFF"/>
          </a:solidFill>
          <a:ln w="9525">
            <a:solidFill>
              <a:schemeClr val="tx1"/>
            </a:solidFill>
            <a:miter lim="800000"/>
            <a:headEnd/>
            <a:tailEnd/>
          </a:ln>
        </p:spPr>
        <p:txBody>
          <a:bodyPr wrap="none" anchor="ctr"/>
          <a:lstStyle/>
          <a:p>
            <a:endParaRPr lang="en-US"/>
          </a:p>
        </p:txBody>
      </p:sp>
      <p:sp>
        <p:nvSpPr>
          <p:cNvPr id="34823" name="Rectangle 20"/>
          <p:cNvSpPr>
            <a:spLocks noChangeArrowheads="1"/>
          </p:cNvSpPr>
          <p:nvPr/>
        </p:nvSpPr>
        <p:spPr bwMode="auto">
          <a:xfrm>
            <a:off x="7239000" y="34290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4824" name="Rectangle 21"/>
          <p:cNvSpPr>
            <a:spLocks noChangeArrowheads="1"/>
          </p:cNvSpPr>
          <p:nvPr/>
        </p:nvSpPr>
        <p:spPr bwMode="auto">
          <a:xfrm>
            <a:off x="7239000" y="36576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4825" name="Rectangle 22"/>
          <p:cNvSpPr>
            <a:spLocks noChangeArrowheads="1"/>
          </p:cNvSpPr>
          <p:nvPr/>
        </p:nvSpPr>
        <p:spPr bwMode="auto">
          <a:xfrm>
            <a:off x="7239000" y="38862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4826" name="Rectangle 23"/>
          <p:cNvSpPr>
            <a:spLocks noChangeArrowheads="1"/>
          </p:cNvSpPr>
          <p:nvPr/>
        </p:nvSpPr>
        <p:spPr bwMode="auto">
          <a:xfrm>
            <a:off x="7239000" y="41148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4827" name="Rectangle 24"/>
          <p:cNvSpPr>
            <a:spLocks noChangeArrowheads="1"/>
          </p:cNvSpPr>
          <p:nvPr/>
        </p:nvSpPr>
        <p:spPr bwMode="auto">
          <a:xfrm>
            <a:off x="7239000" y="43434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4828" name="Rectangle 25"/>
          <p:cNvSpPr>
            <a:spLocks noChangeArrowheads="1"/>
          </p:cNvSpPr>
          <p:nvPr/>
        </p:nvSpPr>
        <p:spPr bwMode="auto">
          <a:xfrm>
            <a:off x="7239000" y="45720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4829" name="Rectangle 26"/>
          <p:cNvSpPr>
            <a:spLocks noChangeArrowheads="1"/>
          </p:cNvSpPr>
          <p:nvPr/>
        </p:nvSpPr>
        <p:spPr bwMode="auto">
          <a:xfrm>
            <a:off x="7239000" y="48006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4830" name="Rectangle 27"/>
          <p:cNvSpPr>
            <a:spLocks noChangeArrowheads="1"/>
          </p:cNvSpPr>
          <p:nvPr/>
        </p:nvSpPr>
        <p:spPr bwMode="auto">
          <a:xfrm>
            <a:off x="7239000" y="50292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4831" name="Rectangle 28"/>
          <p:cNvSpPr>
            <a:spLocks noChangeArrowheads="1"/>
          </p:cNvSpPr>
          <p:nvPr/>
        </p:nvSpPr>
        <p:spPr bwMode="auto">
          <a:xfrm>
            <a:off x="7239000" y="52578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4832" name="Rectangle 29"/>
          <p:cNvSpPr>
            <a:spLocks noChangeArrowheads="1"/>
          </p:cNvSpPr>
          <p:nvPr/>
        </p:nvSpPr>
        <p:spPr bwMode="auto">
          <a:xfrm>
            <a:off x="7239000" y="54864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4833" name="Rectangle 30"/>
          <p:cNvSpPr>
            <a:spLocks noChangeArrowheads="1"/>
          </p:cNvSpPr>
          <p:nvPr/>
        </p:nvSpPr>
        <p:spPr bwMode="auto">
          <a:xfrm>
            <a:off x="7239000" y="57150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4834" name="Rectangle 31"/>
          <p:cNvSpPr>
            <a:spLocks noChangeArrowheads="1"/>
          </p:cNvSpPr>
          <p:nvPr/>
        </p:nvSpPr>
        <p:spPr bwMode="auto">
          <a:xfrm>
            <a:off x="7239000" y="59436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4835" name="Rectangle 32"/>
          <p:cNvSpPr>
            <a:spLocks noChangeArrowheads="1"/>
          </p:cNvSpPr>
          <p:nvPr/>
        </p:nvSpPr>
        <p:spPr bwMode="auto">
          <a:xfrm>
            <a:off x="7239000" y="61722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4836" name="Rectangle 33"/>
          <p:cNvSpPr>
            <a:spLocks noChangeArrowheads="1"/>
          </p:cNvSpPr>
          <p:nvPr/>
        </p:nvSpPr>
        <p:spPr bwMode="auto">
          <a:xfrm>
            <a:off x="7239000" y="640080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4837" name="Text Box 36"/>
          <p:cNvSpPr txBox="1">
            <a:spLocks noChangeArrowheads="1"/>
          </p:cNvSpPr>
          <p:nvPr/>
        </p:nvSpPr>
        <p:spPr bwMode="auto">
          <a:xfrm>
            <a:off x="7150100" y="2971800"/>
            <a:ext cx="1765300" cy="366713"/>
          </a:xfrm>
          <a:prstGeom prst="rect">
            <a:avLst/>
          </a:prstGeom>
          <a:noFill/>
          <a:ln w="9525">
            <a:noFill/>
            <a:miter lim="800000"/>
            <a:headEnd/>
            <a:tailEnd/>
          </a:ln>
        </p:spPr>
        <p:txBody>
          <a:bodyPr wrap="none">
            <a:spAutoFit/>
          </a:bodyPr>
          <a:lstStyle/>
          <a:p>
            <a:r>
              <a:rPr lang="en-US"/>
              <a:t>SyncBlock Table</a:t>
            </a:r>
          </a:p>
        </p:txBody>
      </p:sp>
      <p:grpSp>
        <p:nvGrpSpPr>
          <p:cNvPr id="2" name="Group 45"/>
          <p:cNvGrpSpPr>
            <a:grpSpLocks/>
          </p:cNvGrpSpPr>
          <p:nvPr/>
        </p:nvGrpSpPr>
        <p:grpSpPr bwMode="auto">
          <a:xfrm>
            <a:off x="2362200" y="2909888"/>
            <a:ext cx="6477000" cy="1662112"/>
            <a:chOff x="1488" y="1833"/>
            <a:chExt cx="4080" cy="1047"/>
          </a:xfrm>
        </p:grpSpPr>
        <p:sp>
          <p:nvSpPr>
            <p:cNvPr id="34847" name="Freeform 37"/>
            <p:cNvSpPr>
              <a:spLocks/>
            </p:cNvSpPr>
            <p:nvPr/>
          </p:nvSpPr>
          <p:spPr bwMode="auto">
            <a:xfrm>
              <a:off x="4088" y="2352"/>
              <a:ext cx="464" cy="432"/>
            </a:xfrm>
            <a:custGeom>
              <a:avLst/>
              <a:gdLst>
                <a:gd name="T0" fmla="*/ 0 w 672"/>
                <a:gd name="T1" fmla="*/ 0 h 480"/>
                <a:gd name="T2" fmla="*/ 1 w 672"/>
                <a:gd name="T3" fmla="*/ 0 h 480"/>
                <a:gd name="T4" fmla="*/ 1 w 672"/>
                <a:gd name="T5" fmla="*/ 11 h 480"/>
                <a:gd name="T6" fmla="*/ 1 w 672"/>
                <a:gd name="T7" fmla="*/ 11 h 480"/>
                <a:gd name="T8" fmla="*/ 0 60000 65536"/>
                <a:gd name="T9" fmla="*/ 0 60000 65536"/>
                <a:gd name="T10" fmla="*/ 0 60000 65536"/>
                <a:gd name="T11" fmla="*/ 0 60000 65536"/>
                <a:gd name="T12" fmla="*/ 0 w 672"/>
                <a:gd name="T13" fmla="*/ 0 h 480"/>
                <a:gd name="T14" fmla="*/ 672 w 672"/>
                <a:gd name="T15" fmla="*/ 480 h 480"/>
              </a:gdLst>
              <a:ahLst/>
              <a:cxnLst>
                <a:cxn ang="T8">
                  <a:pos x="T0" y="T1"/>
                </a:cxn>
                <a:cxn ang="T9">
                  <a:pos x="T2" y="T3"/>
                </a:cxn>
                <a:cxn ang="T10">
                  <a:pos x="T4" y="T5"/>
                </a:cxn>
                <a:cxn ang="T11">
                  <a:pos x="T6" y="T7"/>
                </a:cxn>
              </a:cxnLst>
              <a:rect l="T12" t="T13" r="T14" b="T15"/>
              <a:pathLst>
                <a:path w="672" h="480">
                  <a:moveTo>
                    <a:pt x="0" y="0"/>
                  </a:moveTo>
                  <a:lnTo>
                    <a:pt x="336" y="0"/>
                  </a:lnTo>
                  <a:lnTo>
                    <a:pt x="336" y="480"/>
                  </a:lnTo>
                  <a:lnTo>
                    <a:pt x="672" y="480"/>
                  </a:lnTo>
                </a:path>
              </a:pathLst>
            </a:custGeom>
            <a:noFill/>
            <a:ln w="9525">
              <a:solidFill>
                <a:schemeClr val="tx1"/>
              </a:solidFill>
              <a:round/>
              <a:headEnd/>
              <a:tailEnd type="arrow" w="med" len="med"/>
            </a:ln>
          </p:spPr>
          <p:txBody>
            <a:bodyPr/>
            <a:lstStyle/>
            <a:p>
              <a:endParaRPr lang="en-US"/>
            </a:p>
          </p:txBody>
        </p:sp>
        <p:grpSp>
          <p:nvGrpSpPr>
            <p:cNvPr id="34848" name="Group 43"/>
            <p:cNvGrpSpPr>
              <a:grpSpLocks/>
            </p:cNvGrpSpPr>
            <p:nvPr/>
          </p:nvGrpSpPr>
          <p:grpSpPr bwMode="auto">
            <a:xfrm>
              <a:off x="1488" y="1833"/>
              <a:ext cx="4080" cy="1047"/>
              <a:chOff x="1488" y="1833"/>
              <a:chExt cx="4080" cy="1047"/>
            </a:xfrm>
          </p:grpSpPr>
          <p:sp>
            <p:nvSpPr>
              <p:cNvPr id="34849" name="Rectangle 9"/>
              <p:cNvSpPr>
                <a:spLocks noChangeArrowheads="1"/>
              </p:cNvSpPr>
              <p:nvPr/>
            </p:nvSpPr>
            <p:spPr bwMode="auto">
              <a:xfrm>
                <a:off x="2936" y="2064"/>
                <a:ext cx="1152" cy="192"/>
              </a:xfrm>
              <a:prstGeom prst="rect">
                <a:avLst/>
              </a:prstGeom>
              <a:solidFill>
                <a:srgbClr val="FFFFCC"/>
              </a:solidFill>
              <a:ln w="9525">
                <a:solidFill>
                  <a:schemeClr val="tx1"/>
                </a:solidFill>
                <a:miter lim="800000"/>
                <a:headEnd/>
                <a:tailEnd/>
              </a:ln>
            </p:spPr>
            <p:txBody>
              <a:bodyPr wrap="none" anchor="ctr"/>
              <a:lstStyle/>
              <a:p>
                <a:pPr algn="ctr"/>
                <a:r>
                  <a:rPr lang="en-US" sz="1600"/>
                  <a:t>Method table pointer</a:t>
                </a:r>
              </a:p>
            </p:txBody>
          </p:sp>
          <p:sp>
            <p:nvSpPr>
              <p:cNvPr id="34850" name="Rectangle 10"/>
              <p:cNvSpPr>
                <a:spLocks noChangeArrowheads="1"/>
              </p:cNvSpPr>
              <p:nvPr/>
            </p:nvSpPr>
            <p:spPr bwMode="auto">
              <a:xfrm>
                <a:off x="2936" y="2256"/>
                <a:ext cx="1152" cy="192"/>
              </a:xfrm>
              <a:prstGeom prst="rect">
                <a:avLst/>
              </a:prstGeom>
              <a:solidFill>
                <a:srgbClr val="FFFFCC"/>
              </a:solidFill>
              <a:ln w="9525">
                <a:solidFill>
                  <a:schemeClr val="tx1"/>
                </a:solidFill>
                <a:miter lim="800000"/>
                <a:headEnd/>
                <a:tailEnd/>
              </a:ln>
            </p:spPr>
            <p:txBody>
              <a:bodyPr wrap="none" anchor="ctr"/>
              <a:lstStyle/>
              <a:p>
                <a:pPr algn="ctr"/>
                <a:r>
                  <a:rPr lang="en-US"/>
                  <a:t>SyncBlock index</a:t>
                </a:r>
              </a:p>
            </p:txBody>
          </p:sp>
          <p:sp>
            <p:nvSpPr>
              <p:cNvPr id="34851" name="Rectangle 11"/>
              <p:cNvSpPr>
                <a:spLocks noChangeArrowheads="1"/>
              </p:cNvSpPr>
              <p:nvPr/>
            </p:nvSpPr>
            <p:spPr bwMode="auto">
              <a:xfrm>
                <a:off x="2936" y="2448"/>
                <a:ext cx="1152" cy="207"/>
              </a:xfrm>
              <a:prstGeom prst="rect">
                <a:avLst/>
              </a:prstGeom>
              <a:solidFill>
                <a:srgbClr val="FFFFCC"/>
              </a:solidFill>
              <a:ln w="9525">
                <a:solidFill>
                  <a:schemeClr val="tx1"/>
                </a:solidFill>
                <a:miter lim="800000"/>
                <a:headEnd/>
                <a:tailEnd/>
              </a:ln>
            </p:spPr>
            <p:txBody>
              <a:bodyPr wrap="none" anchor="ctr"/>
              <a:lstStyle/>
              <a:p>
                <a:pPr algn="ctr"/>
                <a:r>
                  <a:rPr lang="en-US"/>
                  <a:t>boxed va = 2 </a:t>
                </a:r>
              </a:p>
            </p:txBody>
          </p:sp>
          <p:sp>
            <p:nvSpPr>
              <p:cNvPr id="34852" name="Text Box 15"/>
              <p:cNvSpPr txBox="1">
                <a:spLocks noChangeArrowheads="1"/>
              </p:cNvSpPr>
              <p:nvPr/>
            </p:nvSpPr>
            <p:spPr bwMode="auto">
              <a:xfrm>
                <a:off x="2840" y="1833"/>
                <a:ext cx="1328" cy="231"/>
              </a:xfrm>
              <a:prstGeom prst="rect">
                <a:avLst/>
              </a:prstGeom>
              <a:noFill/>
              <a:ln w="9525">
                <a:noFill/>
                <a:miter lim="800000"/>
                <a:headEnd/>
                <a:tailEnd/>
              </a:ln>
            </p:spPr>
            <p:txBody>
              <a:bodyPr wrap="none">
                <a:spAutoFit/>
              </a:bodyPr>
              <a:lstStyle/>
              <a:p>
                <a:r>
                  <a:rPr lang="en-US"/>
                  <a:t>Boxed value type (1)</a:t>
                </a:r>
              </a:p>
            </p:txBody>
          </p:sp>
          <p:sp>
            <p:nvSpPr>
              <p:cNvPr id="34853" name="Freeform 17"/>
              <p:cNvSpPr>
                <a:spLocks/>
              </p:cNvSpPr>
              <p:nvPr/>
            </p:nvSpPr>
            <p:spPr bwMode="auto">
              <a:xfrm flipV="1">
                <a:off x="1488" y="2160"/>
                <a:ext cx="1440" cy="672"/>
              </a:xfrm>
              <a:custGeom>
                <a:avLst/>
                <a:gdLst>
                  <a:gd name="T0" fmla="*/ 0 w 1536"/>
                  <a:gd name="T1" fmla="*/ 0 h 576"/>
                  <a:gd name="T2" fmla="*/ 81 w 1536"/>
                  <a:gd name="T3" fmla="*/ 0 h 576"/>
                  <a:gd name="T4" fmla="*/ 81 w 1536"/>
                  <a:gd name="T5" fmla="*/ 172612 h 576"/>
                  <a:gd name="T6" fmla="*/ 142 w 1536"/>
                  <a:gd name="T7" fmla="*/ 172612 h 576"/>
                  <a:gd name="T8" fmla="*/ 0 60000 65536"/>
                  <a:gd name="T9" fmla="*/ 0 60000 65536"/>
                  <a:gd name="T10" fmla="*/ 0 60000 65536"/>
                  <a:gd name="T11" fmla="*/ 0 60000 65536"/>
                  <a:gd name="T12" fmla="*/ 0 w 1536"/>
                  <a:gd name="T13" fmla="*/ 0 h 576"/>
                  <a:gd name="T14" fmla="*/ 1536 w 1536"/>
                  <a:gd name="T15" fmla="*/ 576 h 576"/>
                </a:gdLst>
                <a:ahLst/>
                <a:cxnLst>
                  <a:cxn ang="T8">
                    <a:pos x="T0" y="T1"/>
                  </a:cxn>
                  <a:cxn ang="T9">
                    <a:pos x="T2" y="T3"/>
                  </a:cxn>
                  <a:cxn ang="T10">
                    <a:pos x="T4" y="T5"/>
                  </a:cxn>
                  <a:cxn ang="T11">
                    <a:pos x="T6" y="T7"/>
                  </a:cxn>
                </a:cxnLst>
                <a:rect l="T12" t="T13" r="T14" b="T15"/>
                <a:pathLst>
                  <a:path w="1536" h="576">
                    <a:moveTo>
                      <a:pt x="0" y="0"/>
                    </a:moveTo>
                    <a:lnTo>
                      <a:pt x="864" y="0"/>
                    </a:lnTo>
                    <a:lnTo>
                      <a:pt x="864" y="576"/>
                    </a:lnTo>
                    <a:lnTo>
                      <a:pt x="1536" y="576"/>
                    </a:lnTo>
                  </a:path>
                </a:pathLst>
              </a:custGeom>
              <a:noFill/>
              <a:ln w="9525">
                <a:solidFill>
                  <a:schemeClr val="tx1"/>
                </a:solidFill>
                <a:round/>
                <a:headEnd/>
                <a:tailEnd type="arrow" w="med" len="med"/>
              </a:ln>
            </p:spPr>
            <p:txBody>
              <a:bodyPr/>
              <a:lstStyle/>
              <a:p>
                <a:endParaRPr lang="en-US"/>
              </a:p>
            </p:txBody>
          </p:sp>
          <p:sp>
            <p:nvSpPr>
              <p:cNvPr id="34854" name="Rectangle 41"/>
              <p:cNvSpPr>
                <a:spLocks noChangeArrowheads="1"/>
              </p:cNvSpPr>
              <p:nvPr/>
            </p:nvSpPr>
            <p:spPr bwMode="auto">
              <a:xfrm>
                <a:off x="4560" y="2736"/>
                <a:ext cx="1008" cy="144"/>
              </a:xfrm>
              <a:prstGeom prst="rect">
                <a:avLst/>
              </a:prstGeom>
              <a:solidFill>
                <a:schemeClr val="hlink"/>
              </a:solidFill>
              <a:ln w="9525">
                <a:solidFill>
                  <a:schemeClr val="tx1"/>
                </a:solidFill>
                <a:miter lim="800000"/>
                <a:headEnd/>
                <a:tailEnd/>
              </a:ln>
            </p:spPr>
            <p:txBody>
              <a:bodyPr wrap="none" anchor="ctr"/>
              <a:lstStyle/>
              <a:p>
                <a:pPr algn="ctr"/>
                <a:r>
                  <a:rPr lang="en-US"/>
                  <a:t>Lock</a:t>
                </a:r>
              </a:p>
            </p:txBody>
          </p:sp>
        </p:grpSp>
      </p:grpSp>
      <p:grpSp>
        <p:nvGrpSpPr>
          <p:cNvPr id="4" name="Group 44"/>
          <p:cNvGrpSpPr>
            <a:grpSpLocks/>
          </p:cNvGrpSpPr>
          <p:nvPr/>
        </p:nvGrpSpPr>
        <p:grpSpPr bwMode="auto">
          <a:xfrm>
            <a:off x="2590800" y="3505200"/>
            <a:ext cx="6248400" cy="2362200"/>
            <a:chOff x="1632" y="2208"/>
            <a:chExt cx="3936" cy="1488"/>
          </a:xfrm>
        </p:grpSpPr>
        <p:sp>
          <p:nvSpPr>
            <p:cNvPr id="34845" name="Freeform 18"/>
            <p:cNvSpPr>
              <a:spLocks/>
            </p:cNvSpPr>
            <p:nvPr/>
          </p:nvSpPr>
          <p:spPr bwMode="auto">
            <a:xfrm flipV="1">
              <a:off x="1632" y="2208"/>
              <a:ext cx="1296" cy="1488"/>
            </a:xfrm>
            <a:custGeom>
              <a:avLst/>
              <a:gdLst>
                <a:gd name="T0" fmla="*/ 0 w 1536"/>
                <a:gd name="T1" fmla="*/ 0 h 576"/>
                <a:gd name="T2" fmla="*/ 3 w 1536"/>
                <a:gd name="T3" fmla="*/ 0 h 576"/>
                <a:gd name="T4" fmla="*/ 3 w 1536"/>
                <a:gd name="T5" fmla="*/ 2147483647 h 576"/>
                <a:gd name="T6" fmla="*/ 3 w 1536"/>
                <a:gd name="T7" fmla="*/ 2147483647 h 576"/>
                <a:gd name="T8" fmla="*/ 0 60000 65536"/>
                <a:gd name="T9" fmla="*/ 0 60000 65536"/>
                <a:gd name="T10" fmla="*/ 0 60000 65536"/>
                <a:gd name="T11" fmla="*/ 0 60000 65536"/>
                <a:gd name="T12" fmla="*/ 0 w 1536"/>
                <a:gd name="T13" fmla="*/ 0 h 576"/>
                <a:gd name="T14" fmla="*/ 1536 w 1536"/>
                <a:gd name="T15" fmla="*/ 576 h 576"/>
              </a:gdLst>
              <a:ahLst/>
              <a:cxnLst>
                <a:cxn ang="T8">
                  <a:pos x="T0" y="T1"/>
                </a:cxn>
                <a:cxn ang="T9">
                  <a:pos x="T2" y="T3"/>
                </a:cxn>
                <a:cxn ang="T10">
                  <a:pos x="T4" y="T5"/>
                </a:cxn>
                <a:cxn ang="T11">
                  <a:pos x="T6" y="T7"/>
                </a:cxn>
              </a:cxnLst>
              <a:rect l="T12" t="T13" r="T14" b="T15"/>
              <a:pathLst>
                <a:path w="1536" h="576">
                  <a:moveTo>
                    <a:pt x="0" y="0"/>
                  </a:moveTo>
                  <a:lnTo>
                    <a:pt x="864" y="0"/>
                  </a:lnTo>
                  <a:lnTo>
                    <a:pt x="864" y="576"/>
                  </a:lnTo>
                  <a:lnTo>
                    <a:pt x="1536" y="576"/>
                  </a:lnTo>
                </a:path>
              </a:pathLst>
            </a:custGeom>
            <a:noFill/>
            <a:ln w="9525">
              <a:solidFill>
                <a:schemeClr val="tx1"/>
              </a:solidFill>
              <a:round/>
              <a:headEnd/>
              <a:tailEnd type="arrow" w="med" len="med"/>
            </a:ln>
          </p:spPr>
          <p:txBody>
            <a:bodyPr/>
            <a:lstStyle/>
            <a:p>
              <a:endParaRPr lang="en-US"/>
            </a:p>
          </p:txBody>
        </p:sp>
        <p:sp>
          <p:nvSpPr>
            <p:cNvPr id="34846" name="Rectangle 42"/>
            <p:cNvSpPr>
              <a:spLocks noChangeArrowheads="1"/>
            </p:cNvSpPr>
            <p:nvPr/>
          </p:nvSpPr>
          <p:spPr bwMode="auto">
            <a:xfrm>
              <a:off x="4560" y="2736"/>
              <a:ext cx="1008" cy="144"/>
            </a:xfrm>
            <a:prstGeom prst="rect">
              <a:avLst/>
            </a:prstGeom>
            <a:solidFill>
              <a:srgbClr val="FFFFCC"/>
            </a:solidFill>
            <a:ln w="9525">
              <a:solidFill>
                <a:schemeClr val="tx1"/>
              </a:solidFill>
              <a:miter lim="800000"/>
              <a:headEnd/>
              <a:tailEnd/>
            </a:ln>
          </p:spPr>
          <p:txBody>
            <a:bodyPr wrap="none" anchor="ctr"/>
            <a:lstStyle/>
            <a:p>
              <a:pPr algn="ctr"/>
              <a:r>
                <a:rPr lang="en-US"/>
                <a:t>Unlock</a:t>
              </a:r>
            </a:p>
          </p:txBody>
        </p:sp>
      </p:grpSp>
      <p:sp>
        <p:nvSpPr>
          <p:cNvPr id="34840" name="Rectangle 33"/>
          <p:cNvSpPr>
            <a:spLocks noChangeArrowheads="1"/>
          </p:cNvSpPr>
          <p:nvPr/>
        </p:nvSpPr>
        <p:spPr bwMode="auto">
          <a:xfrm>
            <a:off x="4508500" y="2438400"/>
            <a:ext cx="2120900" cy="304800"/>
          </a:xfrm>
          <a:prstGeom prst="rect">
            <a:avLst/>
          </a:prstGeom>
          <a:solidFill>
            <a:srgbClr val="FFFFCC"/>
          </a:solidFill>
          <a:ln w="9525" algn="ctr">
            <a:solidFill>
              <a:schemeClr val="tx1"/>
            </a:solidFill>
            <a:round/>
            <a:headEnd/>
            <a:tailEnd/>
          </a:ln>
        </p:spPr>
        <p:txBody>
          <a:bodyPr/>
          <a:lstStyle/>
          <a:p>
            <a:pPr algn="ctr"/>
            <a:r>
              <a:rPr lang="en-US"/>
              <a:t>va = 2</a:t>
            </a:r>
          </a:p>
        </p:txBody>
      </p:sp>
      <p:cxnSp>
        <p:nvCxnSpPr>
          <p:cNvPr id="34841" name="Elbow Connector 34"/>
          <p:cNvCxnSpPr>
            <a:cxnSpLocks noChangeShapeType="1"/>
            <a:endCxn id="34840" idx="1"/>
          </p:cNvCxnSpPr>
          <p:nvPr/>
        </p:nvCxnSpPr>
        <p:spPr bwMode="auto">
          <a:xfrm flipV="1">
            <a:off x="2133600" y="2590800"/>
            <a:ext cx="2374900" cy="533400"/>
          </a:xfrm>
          <a:prstGeom prst="bentConnector3">
            <a:avLst>
              <a:gd name="adj1" fmla="val 34492"/>
            </a:avLst>
          </a:prstGeom>
          <a:noFill/>
          <a:ln w="9525" algn="ctr">
            <a:solidFill>
              <a:schemeClr val="tx1"/>
            </a:solidFill>
            <a:round/>
            <a:headEnd/>
            <a:tailEnd type="arrow" w="med" len="med"/>
          </a:ln>
        </p:spPr>
      </p:cxnSp>
      <p:sp>
        <p:nvSpPr>
          <p:cNvPr id="44" name="Freeform 43"/>
          <p:cNvSpPr>
            <a:spLocks noChangeArrowheads="1"/>
          </p:cNvSpPr>
          <p:nvPr/>
        </p:nvSpPr>
        <p:spPr bwMode="auto">
          <a:xfrm>
            <a:off x="2220913" y="2667000"/>
            <a:ext cx="2268537" cy="2355850"/>
          </a:xfrm>
          <a:custGeom>
            <a:avLst/>
            <a:gdLst>
              <a:gd name="T0" fmla="*/ 0 w 2268187"/>
              <a:gd name="T1" fmla="*/ 2865701 h 2339439"/>
              <a:gd name="T2" fmla="*/ 954142 w 2268187"/>
              <a:gd name="T3" fmla="*/ 2865701 h 2339439"/>
              <a:gd name="T4" fmla="*/ 966073 w 2268187"/>
              <a:gd name="T5" fmla="*/ 0 h 2339439"/>
              <a:gd name="T6" fmla="*/ 2278016 w 2268187"/>
              <a:gd name="T7" fmla="*/ 0 h 2339439"/>
              <a:gd name="T8" fmla="*/ 0 60000 65536"/>
              <a:gd name="T9" fmla="*/ 0 60000 65536"/>
              <a:gd name="T10" fmla="*/ 0 60000 65536"/>
              <a:gd name="T11" fmla="*/ 0 60000 65536"/>
              <a:gd name="T12" fmla="*/ 0 w 2268187"/>
              <a:gd name="T13" fmla="*/ 0 h 2339439"/>
              <a:gd name="T14" fmla="*/ 2268187 w 2268187"/>
              <a:gd name="T15" fmla="*/ 2339439 h 2339439"/>
            </a:gdLst>
            <a:ahLst/>
            <a:cxnLst>
              <a:cxn ang="T8">
                <a:pos x="T0" y="T1"/>
              </a:cxn>
              <a:cxn ang="T9">
                <a:pos x="T2" y="T3"/>
              </a:cxn>
              <a:cxn ang="T10">
                <a:pos x="T4" y="T5"/>
              </a:cxn>
              <a:cxn ang="T11">
                <a:pos x="T6" y="T7"/>
              </a:cxn>
            </a:cxnLst>
            <a:rect l="T12" t="T13" r="T14" b="T15"/>
            <a:pathLst>
              <a:path w="2268187" h="2339439">
                <a:moveTo>
                  <a:pt x="0" y="2339439"/>
                </a:moveTo>
                <a:lnTo>
                  <a:pt x="950026" y="2339439"/>
                </a:lnTo>
                <a:cubicBezTo>
                  <a:pt x="953984" y="1559626"/>
                  <a:pt x="957943" y="779813"/>
                  <a:pt x="961901" y="0"/>
                </a:cubicBezTo>
                <a:lnTo>
                  <a:pt x="2268187" y="0"/>
                </a:lnTo>
              </a:path>
            </a:pathLst>
          </a:custGeom>
          <a:noFill/>
          <a:ln w="9525" algn="ctr">
            <a:solidFill>
              <a:schemeClr val="tx1"/>
            </a:solidFill>
            <a:round/>
            <a:headEnd/>
            <a:tailEnd type="arrow" w="med" len="med"/>
          </a:ln>
        </p:spPr>
        <p:txBody>
          <a:bodyPr/>
          <a:lstStyle/>
          <a:p>
            <a:endParaRPr lang="en-US"/>
          </a:p>
        </p:txBody>
      </p:sp>
      <p:sp>
        <p:nvSpPr>
          <p:cNvPr id="34843" name="TextBox 46"/>
          <p:cNvSpPr txBox="1">
            <a:spLocks noChangeArrowheads="1"/>
          </p:cNvSpPr>
          <p:nvPr/>
        </p:nvSpPr>
        <p:spPr bwMode="auto">
          <a:xfrm>
            <a:off x="6629400" y="2406650"/>
            <a:ext cx="658813" cy="368300"/>
          </a:xfrm>
          <a:prstGeom prst="rect">
            <a:avLst/>
          </a:prstGeom>
          <a:noFill/>
          <a:ln w="9525">
            <a:noFill/>
            <a:miter lim="800000"/>
            <a:headEnd/>
            <a:tailEnd/>
          </a:ln>
        </p:spPr>
        <p:txBody>
          <a:bodyPr wrap="none">
            <a:spAutoFit/>
          </a:bodyPr>
          <a:lstStyle/>
          <a:p>
            <a:r>
              <a:rPr lang="en-US"/>
              <a:t>stack</a:t>
            </a:r>
          </a:p>
        </p:txBody>
      </p:sp>
      <p:sp>
        <p:nvSpPr>
          <p:cNvPr id="34844" name="Text Box 4"/>
          <p:cNvSpPr txBox="1">
            <a:spLocks noChangeArrowheads="1"/>
          </p:cNvSpPr>
          <p:nvPr/>
        </p:nvSpPr>
        <p:spPr bwMode="auto">
          <a:xfrm>
            <a:off x="5200650" y="6400800"/>
            <a:ext cx="666750" cy="366713"/>
          </a:xfrm>
          <a:prstGeom prst="rect">
            <a:avLst/>
          </a:prstGeom>
          <a:noFill/>
          <a:ln w="9525">
            <a:noFill/>
            <a:miter lim="800000"/>
            <a:headEnd/>
            <a:tailEnd/>
          </a:ln>
        </p:spPr>
        <p:txBody>
          <a:bodyPr>
            <a:spAutoFit/>
          </a:bodyPr>
          <a:lstStyle/>
          <a:p>
            <a:r>
              <a:rPr lang="en-US"/>
              <a:t>Heap</a:t>
            </a:r>
          </a:p>
        </p:txBody>
      </p:sp>
    </p:spTree>
    <p:extLst>
      <p:ext uri="{BB962C8B-B14F-4D97-AF65-F5344CB8AC3E}">
        <p14:creationId xmlns:p14="http://schemas.microsoft.com/office/powerpoint/2010/main" val="40677132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noFill/>
        </p:spPr>
        <p:txBody>
          <a:bodyPr/>
          <a:lstStyle/>
          <a:p>
            <a:fld id="{DD2D5C9A-B6DC-4416-A6C0-1D8F5996170F}" type="slidenum">
              <a:rPr lang="en-US" smtClean="0"/>
              <a:pPr/>
              <a:t>217</a:t>
            </a:fld>
            <a:endParaRPr lang="en-US"/>
          </a:p>
        </p:txBody>
      </p:sp>
      <p:sp>
        <p:nvSpPr>
          <p:cNvPr id="35843" name="Rectangle 2"/>
          <p:cNvSpPr>
            <a:spLocks noGrp="1" noChangeArrowheads="1"/>
          </p:cNvSpPr>
          <p:nvPr>
            <p:ph type="title"/>
          </p:nvPr>
        </p:nvSpPr>
        <p:spPr>
          <a:xfrm>
            <a:off x="1066800" y="152400"/>
            <a:ext cx="7924800" cy="623888"/>
          </a:xfrm>
        </p:spPr>
        <p:txBody>
          <a:bodyPr/>
          <a:lstStyle/>
          <a:p>
            <a:pPr eaLnBrk="1" hangingPunct="1"/>
            <a:r>
              <a:rPr lang="en-US"/>
              <a:t>Can Monitor.</a:t>
            </a:r>
            <a:r>
              <a:rPr lang="en-US" i="1"/>
              <a:t>Method</a:t>
            </a:r>
            <a:r>
              <a:rPr lang="en-US"/>
              <a:t>(p) Take Value Type?</a:t>
            </a:r>
          </a:p>
        </p:txBody>
      </p:sp>
      <p:sp>
        <p:nvSpPr>
          <p:cNvPr id="35844" name="Text Box 3"/>
          <p:cNvSpPr txBox="1">
            <a:spLocks noChangeArrowheads="1"/>
          </p:cNvSpPr>
          <p:nvPr/>
        </p:nvSpPr>
        <p:spPr bwMode="auto">
          <a:xfrm>
            <a:off x="3048000" y="762000"/>
            <a:ext cx="3441700" cy="461665"/>
          </a:xfrm>
          <a:prstGeom prst="rect">
            <a:avLst/>
          </a:prstGeom>
          <a:noFill/>
          <a:ln w="9525">
            <a:noFill/>
            <a:miter lim="800000"/>
            <a:headEnd/>
            <a:tailEnd/>
          </a:ln>
        </p:spPr>
        <p:txBody>
          <a:bodyPr wrap="square">
            <a:spAutoFit/>
          </a:bodyPr>
          <a:lstStyle/>
          <a:p>
            <a:pPr eaLnBrk="1" hangingPunct="1"/>
            <a:r>
              <a:rPr lang="en-US" sz="2400" dirty="0"/>
              <a:t>The Correct/Best Version:</a:t>
            </a:r>
          </a:p>
        </p:txBody>
      </p:sp>
      <p:sp>
        <p:nvSpPr>
          <p:cNvPr id="35845" name="Text Box 5"/>
          <p:cNvSpPr txBox="1">
            <a:spLocks noChangeArrowheads="1"/>
          </p:cNvSpPr>
          <p:nvPr/>
        </p:nvSpPr>
        <p:spPr bwMode="auto">
          <a:xfrm>
            <a:off x="228600" y="990600"/>
            <a:ext cx="3733800" cy="5909310"/>
          </a:xfrm>
          <a:prstGeom prst="rect">
            <a:avLst/>
          </a:prstGeom>
          <a:noFill/>
          <a:ln w="9525">
            <a:noFill/>
            <a:miter lim="800000"/>
            <a:headEnd/>
            <a:tailEnd/>
          </a:ln>
        </p:spPr>
        <p:txBody>
          <a:bodyPr>
            <a:spAutoFit/>
          </a:bodyPr>
          <a:lstStyle/>
          <a:p>
            <a:r>
              <a:rPr lang="en-US" dirty="0"/>
              <a:t>class </a:t>
            </a:r>
            <a:r>
              <a:rPr lang="en-US" dirty="0" err="1"/>
              <a:t>testBox</a:t>
            </a:r>
            <a:endParaRPr lang="en-US" dirty="0"/>
          </a:p>
          <a:p>
            <a:r>
              <a:rPr lang="en-US" dirty="0"/>
              <a:t>    {</a:t>
            </a:r>
          </a:p>
          <a:p>
            <a:r>
              <a:rPr lang="en-US" dirty="0"/>
              <a:t>        static void Main(string[ ] args)</a:t>
            </a:r>
          </a:p>
          <a:p>
            <a:r>
              <a:rPr lang="en-US" dirty="0"/>
              <a:t>        {</a:t>
            </a:r>
          </a:p>
          <a:p>
            <a:r>
              <a:rPr lang="en-US" dirty="0"/>
              <a:t>            int </a:t>
            </a:r>
            <a:r>
              <a:rPr lang="en-US" dirty="0">
                <a:latin typeface="Arial" pitchFamily="34" charset="0"/>
              </a:rPr>
              <a:t>static </a:t>
            </a:r>
            <a:r>
              <a:rPr lang="en-US" dirty="0" err="1"/>
              <a:t>va</a:t>
            </a:r>
            <a:r>
              <a:rPr lang="en-US" dirty="0"/>
              <a:t> = 2;</a:t>
            </a:r>
          </a:p>
          <a:p>
            <a:r>
              <a:rPr lang="en-US" dirty="0"/>
              <a:t>            object box = </a:t>
            </a:r>
            <a:r>
              <a:rPr lang="en-US" dirty="0" err="1"/>
              <a:t>va</a:t>
            </a:r>
            <a:r>
              <a:rPr lang="en-US" dirty="0"/>
              <a:t>;</a:t>
            </a:r>
          </a:p>
          <a:p>
            <a:r>
              <a:rPr lang="en-US" dirty="0"/>
              <a:t>            // manual boxing here</a:t>
            </a:r>
          </a:p>
          <a:p>
            <a:r>
              <a:rPr lang="en-US" dirty="0"/>
              <a:t>           </a:t>
            </a:r>
          </a:p>
          <a:p>
            <a:r>
              <a:rPr lang="en-US" dirty="0"/>
              <a:t>           </a:t>
            </a:r>
            <a:r>
              <a:rPr lang="en-US" dirty="0" err="1"/>
              <a:t>Monitor.Enter</a:t>
            </a:r>
            <a:r>
              <a:rPr lang="en-US" dirty="0"/>
              <a:t>(box);</a:t>
            </a:r>
          </a:p>
          <a:p>
            <a:r>
              <a:rPr lang="en-US" dirty="0"/>
              <a:t>            try</a:t>
            </a:r>
          </a:p>
          <a:p>
            <a:r>
              <a:rPr lang="en-US" dirty="0"/>
              <a:t>            {</a:t>
            </a:r>
          </a:p>
          <a:p>
            <a:r>
              <a:rPr lang="en-US" dirty="0"/>
              <a:t>                box.va = 2 * (int)box + 5;</a:t>
            </a:r>
          </a:p>
          <a:p>
            <a:r>
              <a:rPr lang="en-US" dirty="0"/>
              <a:t>            }</a:t>
            </a:r>
          </a:p>
          <a:p>
            <a:r>
              <a:rPr lang="en-US" dirty="0"/>
              <a:t>            finally</a:t>
            </a:r>
          </a:p>
          <a:p>
            <a:r>
              <a:rPr lang="en-US" dirty="0"/>
              <a:t>            {</a:t>
            </a:r>
          </a:p>
          <a:p>
            <a:r>
              <a:rPr lang="en-US" dirty="0"/>
              <a:t>                </a:t>
            </a:r>
            <a:r>
              <a:rPr lang="en-US" dirty="0" err="1"/>
              <a:t>Monitor.Exit</a:t>
            </a:r>
            <a:r>
              <a:rPr lang="en-US" dirty="0"/>
              <a:t>(box);</a:t>
            </a:r>
          </a:p>
          <a:p>
            <a:r>
              <a:rPr lang="en-US" dirty="0"/>
              <a:t>            }</a:t>
            </a:r>
          </a:p>
          <a:p>
            <a:r>
              <a:rPr lang="en-US" dirty="0"/>
              <a:t>            </a:t>
            </a:r>
            <a:r>
              <a:rPr lang="en-US" dirty="0" err="1"/>
              <a:t>va</a:t>
            </a:r>
            <a:r>
              <a:rPr lang="en-US" dirty="0"/>
              <a:t> = (int)box;</a:t>
            </a:r>
          </a:p>
          <a:p>
            <a:r>
              <a:rPr lang="en-US" dirty="0"/>
              <a:t>            // do other things</a:t>
            </a:r>
          </a:p>
          <a:p>
            <a:r>
              <a:rPr lang="en-US" dirty="0"/>
              <a:t>        }</a:t>
            </a:r>
          </a:p>
          <a:p>
            <a:r>
              <a:rPr lang="en-US" dirty="0"/>
              <a:t>}</a:t>
            </a:r>
            <a:endParaRPr lang="en-US" dirty="0">
              <a:latin typeface="Arial" pitchFamily="34" charset="0"/>
            </a:endParaRPr>
          </a:p>
        </p:txBody>
      </p:sp>
      <p:sp>
        <p:nvSpPr>
          <p:cNvPr id="35846" name="Rectangle 7"/>
          <p:cNvSpPr>
            <a:spLocks noChangeArrowheads="1"/>
          </p:cNvSpPr>
          <p:nvPr/>
        </p:nvSpPr>
        <p:spPr bwMode="auto">
          <a:xfrm>
            <a:off x="4508500" y="2916237"/>
            <a:ext cx="2120900" cy="3581400"/>
          </a:xfrm>
          <a:prstGeom prst="rect">
            <a:avLst/>
          </a:prstGeom>
          <a:solidFill>
            <a:srgbClr val="CCECFF"/>
          </a:solidFill>
          <a:ln w="9525">
            <a:solidFill>
              <a:schemeClr val="tx1"/>
            </a:solidFill>
            <a:miter lim="800000"/>
            <a:headEnd/>
            <a:tailEnd/>
          </a:ln>
        </p:spPr>
        <p:txBody>
          <a:bodyPr wrap="none" anchor="ctr"/>
          <a:lstStyle/>
          <a:p>
            <a:endParaRPr lang="en-US"/>
          </a:p>
        </p:txBody>
      </p:sp>
      <p:sp>
        <p:nvSpPr>
          <p:cNvPr id="35847" name="Rectangle 20"/>
          <p:cNvSpPr>
            <a:spLocks noChangeArrowheads="1"/>
          </p:cNvSpPr>
          <p:nvPr/>
        </p:nvSpPr>
        <p:spPr bwMode="auto">
          <a:xfrm>
            <a:off x="7239000" y="313055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5848" name="Rectangle 21"/>
          <p:cNvSpPr>
            <a:spLocks noChangeArrowheads="1"/>
          </p:cNvSpPr>
          <p:nvPr/>
        </p:nvSpPr>
        <p:spPr bwMode="auto">
          <a:xfrm>
            <a:off x="7239000" y="335915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5849" name="Rectangle 22"/>
          <p:cNvSpPr>
            <a:spLocks noChangeArrowheads="1"/>
          </p:cNvSpPr>
          <p:nvPr/>
        </p:nvSpPr>
        <p:spPr bwMode="auto">
          <a:xfrm>
            <a:off x="7239000" y="358775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5850" name="Rectangle 23"/>
          <p:cNvSpPr>
            <a:spLocks noChangeArrowheads="1"/>
          </p:cNvSpPr>
          <p:nvPr/>
        </p:nvSpPr>
        <p:spPr bwMode="auto">
          <a:xfrm>
            <a:off x="7239000" y="381635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5851" name="Rectangle 24"/>
          <p:cNvSpPr>
            <a:spLocks noChangeArrowheads="1"/>
          </p:cNvSpPr>
          <p:nvPr/>
        </p:nvSpPr>
        <p:spPr bwMode="auto">
          <a:xfrm>
            <a:off x="7239000" y="404495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5852" name="Rectangle 25"/>
          <p:cNvSpPr>
            <a:spLocks noChangeArrowheads="1"/>
          </p:cNvSpPr>
          <p:nvPr/>
        </p:nvSpPr>
        <p:spPr bwMode="auto">
          <a:xfrm>
            <a:off x="7239000" y="427355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5853" name="Rectangle 26"/>
          <p:cNvSpPr>
            <a:spLocks noChangeArrowheads="1"/>
          </p:cNvSpPr>
          <p:nvPr/>
        </p:nvSpPr>
        <p:spPr bwMode="auto">
          <a:xfrm>
            <a:off x="7239000" y="450215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5854" name="Rectangle 27"/>
          <p:cNvSpPr>
            <a:spLocks noChangeArrowheads="1"/>
          </p:cNvSpPr>
          <p:nvPr/>
        </p:nvSpPr>
        <p:spPr bwMode="auto">
          <a:xfrm>
            <a:off x="7239000" y="473075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5855" name="Rectangle 28"/>
          <p:cNvSpPr>
            <a:spLocks noChangeArrowheads="1"/>
          </p:cNvSpPr>
          <p:nvPr/>
        </p:nvSpPr>
        <p:spPr bwMode="auto">
          <a:xfrm>
            <a:off x="7239000" y="495935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5856" name="Rectangle 29"/>
          <p:cNvSpPr>
            <a:spLocks noChangeArrowheads="1"/>
          </p:cNvSpPr>
          <p:nvPr/>
        </p:nvSpPr>
        <p:spPr bwMode="auto">
          <a:xfrm>
            <a:off x="7239000" y="518795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5857" name="Rectangle 30"/>
          <p:cNvSpPr>
            <a:spLocks noChangeArrowheads="1"/>
          </p:cNvSpPr>
          <p:nvPr/>
        </p:nvSpPr>
        <p:spPr bwMode="auto">
          <a:xfrm>
            <a:off x="7239000" y="541655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5858" name="Rectangle 31"/>
          <p:cNvSpPr>
            <a:spLocks noChangeArrowheads="1"/>
          </p:cNvSpPr>
          <p:nvPr/>
        </p:nvSpPr>
        <p:spPr bwMode="auto">
          <a:xfrm>
            <a:off x="7239000" y="564515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5859" name="Rectangle 32"/>
          <p:cNvSpPr>
            <a:spLocks noChangeArrowheads="1"/>
          </p:cNvSpPr>
          <p:nvPr/>
        </p:nvSpPr>
        <p:spPr bwMode="auto">
          <a:xfrm>
            <a:off x="7239000" y="587375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5860" name="Rectangle 33"/>
          <p:cNvSpPr>
            <a:spLocks noChangeArrowheads="1"/>
          </p:cNvSpPr>
          <p:nvPr/>
        </p:nvSpPr>
        <p:spPr bwMode="auto">
          <a:xfrm>
            <a:off x="7239000" y="6102350"/>
            <a:ext cx="1600200" cy="228600"/>
          </a:xfrm>
          <a:prstGeom prst="rect">
            <a:avLst/>
          </a:prstGeom>
          <a:solidFill>
            <a:schemeClr val="bg1"/>
          </a:solidFill>
          <a:ln w="9525">
            <a:solidFill>
              <a:schemeClr val="tx1"/>
            </a:solidFill>
            <a:miter lim="800000"/>
            <a:headEnd/>
            <a:tailEnd/>
          </a:ln>
        </p:spPr>
        <p:txBody>
          <a:bodyPr wrap="none" anchor="ctr"/>
          <a:lstStyle/>
          <a:p>
            <a:pPr algn="ctr"/>
            <a:endParaRPr lang="en-GB"/>
          </a:p>
        </p:txBody>
      </p:sp>
      <p:sp>
        <p:nvSpPr>
          <p:cNvPr id="35861" name="Text Box 36"/>
          <p:cNvSpPr txBox="1">
            <a:spLocks noChangeArrowheads="1"/>
          </p:cNvSpPr>
          <p:nvPr/>
        </p:nvSpPr>
        <p:spPr bwMode="auto">
          <a:xfrm>
            <a:off x="7150100" y="2701925"/>
            <a:ext cx="1765300" cy="366712"/>
          </a:xfrm>
          <a:prstGeom prst="rect">
            <a:avLst/>
          </a:prstGeom>
          <a:noFill/>
          <a:ln w="9525">
            <a:noFill/>
            <a:miter lim="800000"/>
            <a:headEnd/>
            <a:tailEnd/>
          </a:ln>
        </p:spPr>
        <p:txBody>
          <a:bodyPr wrap="none">
            <a:spAutoFit/>
          </a:bodyPr>
          <a:lstStyle/>
          <a:p>
            <a:r>
              <a:rPr lang="en-US"/>
              <a:t>SyncBlock Table</a:t>
            </a:r>
          </a:p>
        </p:txBody>
      </p:sp>
      <p:sp>
        <p:nvSpPr>
          <p:cNvPr id="35862" name="Freeform 37"/>
          <p:cNvSpPr>
            <a:spLocks/>
          </p:cNvSpPr>
          <p:nvPr/>
        </p:nvSpPr>
        <p:spPr bwMode="auto">
          <a:xfrm>
            <a:off x="6489700" y="3892550"/>
            <a:ext cx="736600" cy="685800"/>
          </a:xfrm>
          <a:custGeom>
            <a:avLst/>
            <a:gdLst>
              <a:gd name="T0" fmla="*/ 0 w 672"/>
              <a:gd name="T1" fmla="*/ 0 h 480"/>
              <a:gd name="T2" fmla="*/ 2147483647 w 672"/>
              <a:gd name="T3" fmla="*/ 0 h 480"/>
              <a:gd name="T4" fmla="*/ 2147483647 w 672"/>
              <a:gd name="T5" fmla="*/ 2147483647 h 480"/>
              <a:gd name="T6" fmla="*/ 2147483647 w 672"/>
              <a:gd name="T7" fmla="*/ 2147483647 h 480"/>
              <a:gd name="T8" fmla="*/ 0 60000 65536"/>
              <a:gd name="T9" fmla="*/ 0 60000 65536"/>
              <a:gd name="T10" fmla="*/ 0 60000 65536"/>
              <a:gd name="T11" fmla="*/ 0 60000 65536"/>
              <a:gd name="T12" fmla="*/ 0 w 672"/>
              <a:gd name="T13" fmla="*/ 0 h 480"/>
              <a:gd name="T14" fmla="*/ 672 w 672"/>
              <a:gd name="T15" fmla="*/ 480 h 480"/>
            </a:gdLst>
            <a:ahLst/>
            <a:cxnLst>
              <a:cxn ang="T8">
                <a:pos x="T0" y="T1"/>
              </a:cxn>
              <a:cxn ang="T9">
                <a:pos x="T2" y="T3"/>
              </a:cxn>
              <a:cxn ang="T10">
                <a:pos x="T4" y="T5"/>
              </a:cxn>
              <a:cxn ang="T11">
                <a:pos x="T6" y="T7"/>
              </a:cxn>
            </a:cxnLst>
            <a:rect l="T12" t="T13" r="T14" b="T15"/>
            <a:pathLst>
              <a:path w="672" h="480">
                <a:moveTo>
                  <a:pt x="0" y="0"/>
                </a:moveTo>
                <a:lnTo>
                  <a:pt x="336" y="0"/>
                </a:lnTo>
                <a:lnTo>
                  <a:pt x="336" y="480"/>
                </a:lnTo>
                <a:lnTo>
                  <a:pt x="672" y="480"/>
                </a:lnTo>
              </a:path>
            </a:pathLst>
          </a:custGeom>
          <a:noFill/>
          <a:ln w="9525">
            <a:solidFill>
              <a:schemeClr val="tx1"/>
            </a:solidFill>
            <a:round/>
            <a:headEnd/>
            <a:tailEnd type="arrow" w="med" len="med"/>
          </a:ln>
        </p:spPr>
        <p:txBody>
          <a:bodyPr/>
          <a:lstStyle/>
          <a:p>
            <a:endParaRPr lang="en-US"/>
          </a:p>
        </p:txBody>
      </p:sp>
      <p:sp>
        <p:nvSpPr>
          <p:cNvPr id="35863" name="Rectangle 9"/>
          <p:cNvSpPr>
            <a:spLocks noChangeArrowheads="1"/>
          </p:cNvSpPr>
          <p:nvPr/>
        </p:nvSpPr>
        <p:spPr bwMode="auto">
          <a:xfrm>
            <a:off x="4660900" y="3435350"/>
            <a:ext cx="1828800" cy="304800"/>
          </a:xfrm>
          <a:prstGeom prst="rect">
            <a:avLst/>
          </a:prstGeom>
          <a:solidFill>
            <a:srgbClr val="FFFFCC"/>
          </a:solidFill>
          <a:ln w="9525">
            <a:solidFill>
              <a:schemeClr val="tx1"/>
            </a:solidFill>
            <a:miter lim="800000"/>
            <a:headEnd/>
            <a:tailEnd/>
          </a:ln>
        </p:spPr>
        <p:txBody>
          <a:bodyPr wrap="none" anchor="ctr"/>
          <a:lstStyle/>
          <a:p>
            <a:pPr algn="ctr"/>
            <a:r>
              <a:rPr lang="en-US" sz="1600"/>
              <a:t>Method table pointer</a:t>
            </a:r>
          </a:p>
        </p:txBody>
      </p:sp>
      <p:sp>
        <p:nvSpPr>
          <p:cNvPr id="35864" name="Rectangle 10"/>
          <p:cNvSpPr>
            <a:spLocks noChangeArrowheads="1"/>
          </p:cNvSpPr>
          <p:nvPr/>
        </p:nvSpPr>
        <p:spPr bwMode="auto">
          <a:xfrm>
            <a:off x="4660900" y="3740150"/>
            <a:ext cx="1828800" cy="304800"/>
          </a:xfrm>
          <a:prstGeom prst="rect">
            <a:avLst/>
          </a:prstGeom>
          <a:solidFill>
            <a:srgbClr val="FFFFCC"/>
          </a:solidFill>
          <a:ln w="9525">
            <a:solidFill>
              <a:schemeClr val="tx1"/>
            </a:solidFill>
            <a:miter lim="800000"/>
            <a:headEnd/>
            <a:tailEnd/>
          </a:ln>
        </p:spPr>
        <p:txBody>
          <a:bodyPr wrap="none" anchor="ctr"/>
          <a:lstStyle/>
          <a:p>
            <a:pPr algn="ctr"/>
            <a:r>
              <a:rPr lang="en-US"/>
              <a:t>SyncBlock index</a:t>
            </a:r>
          </a:p>
        </p:txBody>
      </p:sp>
      <p:sp>
        <p:nvSpPr>
          <p:cNvPr id="35865" name="Rectangle 11"/>
          <p:cNvSpPr>
            <a:spLocks noChangeArrowheads="1"/>
          </p:cNvSpPr>
          <p:nvPr/>
        </p:nvSpPr>
        <p:spPr bwMode="auto">
          <a:xfrm>
            <a:off x="4660900" y="4044950"/>
            <a:ext cx="1828800" cy="328612"/>
          </a:xfrm>
          <a:prstGeom prst="rect">
            <a:avLst/>
          </a:prstGeom>
          <a:solidFill>
            <a:srgbClr val="FFFFCC"/>
          </a:solidFill>
          <a:ln w="9525">
            <a:solidFill>
              <a:schemeClr val="tx1"/>
            </a:solidFill>
            <a:miter lim="800000"/>
            <a:headEnd/>
            <a:tailEnd/>
          </a:ln>
        </p:spPr>
        <p:txBody>
          <a:bodyPr wrap="none" anchor="ctr"/>
          <a:lstStyle/>
          <a:p>
            <a:pPr algn="ctr"/>
            <a:r>
              <a:rPr lang="en-US"/>
              <a:t>boxed va</a:t>
            </a:r>
          </a:p>
        </p:txBody>
      </p:sp>
      <p:sp>
        <p:nvSpPr>
          <p:cNvPr id="35866" name="Text Box 15"/>
          <p:cNvSpPr txBox="1">
            <a:spLocks noChangeArrowheads="1"/>
          </p:cNvSpPr>
          <p:nvPr/>
        </p:nvSpPr>
        <p:spPr bwMode="auto">
          <a:xfrm>
            <a:off x="4508500" y="3068637"/>
            <a:ext cx="2108200" cy="366713"/>
          </a:xfrm>
          <a:prstGeom prst="rect">
            <a:avLst/>
          </a:prstGeom>
          <a:noFill/>
          <a:ln w="9525">
            <a:noFill/>
            <a:miter lim="800000"/>
            <a:headEnd/>
            <a:tailEnd/>
          </a:ln>
        </p:spPr>
        <p:txBody>
          <a:bodyPr wrap="none">
            <a:spAutoFit/>
          </a:bodyPr>
          <a:lstStyle/>
          <a:p>
            <a:r>
              <a:rPr lang="en-US"/>
              <a:t>Boxed value type (1)</a:t>
            </a:r>
          </a:p>
        </p:txBody>
      </p:sp>
      <p:sp>
        <p:nvSpPr>
          <p:cNvPr id="35867" name="Freeform 17"/>
          <p:cNvSpPr>
            <a:spLocks/>
          </p:cNvSpPr>
          <p:nvPr/>
        </p:nvSpPr>
        <p:spPr bwMode="auto">
          <a:xfrm>
            <a:off x="2971800" y="3373437"/>
            <a:ext cx="1676400" cy="61913"/>
          </a:xfrm>
          <a:custGeom>
            <a:avLst/>
            <a:gdLst>
              <a:gd name="T0" fmla="*/ 0 w 1536"/>
              <a:gd name="T1" fmla="*/ 0 h 576"/>
              <a:gd name="T2" fmla="*/ 2147483647 w 1536"/>
              <a:gd name="T3" fmla="*/ 0 h 576"/>
              <a:gd name="T4" fmla="*/ 2147483647 w 1536"/>
              <a:gd name="T5" fmla="*/ 2147483647 h 576"/>
              <a:gd name="T6" fmla="*/ 2147483647 w 1536"/>
              <a:gd name="T7" fmla="*/ 2147483647 h 576"/>
              <a:gd name="T8" fmla="*/ 0 60000 65536"/>
              <a:gd name="T9" fmla="*/ 0 60000 65536"/>
              <a:gd name="T10" fmla="*/ 0 60000 65536"/>
              <a:gd name="T11" fmla="*/ 0 60000 65536"/>
              <a:gd name="T12" fmla="*/ 0 w 1536"/>
              <a:gd name="T13" fmla="*/ 0 h 576"/>
              <a:gd name="T14" fmla="*/ 1536 w 1536"/>
              <a:gd name="T15" fmla="*/ 576 h 576"/>
            </a:gdLst>
            <a:ahLst/>
            <a:cxnLst>
              <a:cxn ang="T8">
                <a:pos x="T0" y="T1"/>
              </a:cxn>
              <a:cxn ang="T9">
                <a:pos x="T2" y="T3"/>
              </a:cxn>
              <a:cxn ang="T10">
                <a:pos x="T4" y="T5"/>
              </a:cxn>
              <a:cxn ang="T11">
                <a:pos x="T6" y="T7"/>
              </a:cxn>
            </a:cxnLst>
            <a:rect l="T12" t="T13" r="T14" b="T15"/>
            <a:pathLst>
              <a:path w="1536" h="576">
                <a:moveTo>
                  <a:pt x="0" y="0"/>
                </a:moveTo>
                <a:lnTo>
                  <a:pt x="864" y="0"/>
                </a:lnTo>
                <a:lnTo>
                  <a:pt x="864" y="576"/>
                </a:lnTo>
                <a:lnTo>
                  <a:pt x="1536" y="576"/>
                </a:lnTo>
              </a:path>
            </a:pathLst>
          </a:custGeom>
          <a:noFill/>
          <a:ln w="9525">
            <a:solidFill>
              <a:schemeClr val="tx1"/>
            </a:solidFill>
            <a:round/>
            <a:headEnd/>
            <a:tailEnd type="arrow" w="med" len="med"/>
          </a:ln>
        </p:spPr>
        <p:txBody>
          <a:bodyPr/>
          <a:lstStyle/>
          <a:p>
            <a:endParaRPr lang="en-US"/>
          </a:p>
        </p:txBody>
      </p:sp>
      <p:sp>
        <p:nvSpPr>
          <p:cNvPr id="35868" name="Rectangle 41"/>
          <p:cNvSpPr>
            <a:spLocks noChangeArrowheads="1"/>
          </p:cNvSpPr>
          <p:nvPr/>
        </p:nvSpPr>
        <p:spPr bwMode="auto">
          <a:xfrm>
            <a:off x="7239000" y="4502150"/>
            <a:ext cx="1600200" cy="228600"/>
          </a:xfrm>
          <a:prstGeom prst="rect">
            <a:avLst/>
          </a:prstGeom>
          <a:solidFill>
            <a:schemeClr val="hlink"/>
          </a:solidFill>
          <a:ln w="9525">
            <a:solidFill>
              <a:schemeClr val="tx1"/>
            </a:solidFill>
            <a:miter lim="800000"/>
            <a:headEnd/>
            <a:tailEnd/>
          </a:ln>
        </p:spPr>
        <p:txBody>
          <a:bodyPr wrap="none" anchor="ctr"/>
          <a:lstStyle/>
          <a:p>
            <a:pPr algn="ctr"/>
            <a:r>
              <a:rPr lang="en-US"/>
              <a:t>Lock</a:t>
            </a:r>
          </a:p>
        </p:txBody>
      </p:sp>
      <p:sp>
        <p:nvSpPr>
          <p:cNvPr id="85016" name="Freeform 18"/>
          <p:cNvSpPr>
            <a:spLocks/>
          </p:cNvSpPr>
          <p:nvPr/>
        </p:nvSpPr>
        <p:spPr bwMode="auto">
          <a:xfrm flipV="1">
            <a:off x="3124200" y="3740150"/>
            <a:ext cx="1524000" cy="1614487"/>
          </a:xfrm>
          <a:custGeom>
            <a:avLst/>
            <a:gdLst>
              <a:gd name="T0" fmla="*/ 0 w 1536"/>
              <a:gd name="T1" fmla="*/ 0 h 576"/>
              <a:gd name="T2" fmla="*/ 2147483647 w 1536"/>
              <a:gd name="T3" fmla="*/ 0 h 576"/>
              <a:gd name="T4" fmla="*/ 2147483647 w 1536"/>
              <a:gd name="T5" fmla="*/ 2147483647 h 576"/>
              <a:gd name="T6" fmla="*/ 2147483647 w 1536"/>
              <a:gd name="T7" fmla="*/ 2147483647 h 576"/>
              <a:gd name="T8" fmla="*/ 0 60000 65536"/>
              <a:gd name="T9" fmla="*/ 0 60000 65536"/>
              <a:gd name="T10" fmla="*/ 0 60000 65536"/>
              <a:gd name="T11" fmla="*/ 0 60000 65536"/>
              <a:gd name="T12" fmla="*/ 0 w 1536"/>
              <a:gd name="T13" fmla="*/ 0 h 576"/>
              <a:gd name="T14" fmla="*/ 1536 w 1536"/>
              <a:gd name="T15" fmla="*/ 576 h 576"/>
            </a:gdLst>
            <a:ahLst/>
            <a:cxnLst>
              <a:cxn ang="T8">
                <a:pos x="T0" y="T1"/>
              </a:cxn>
              <a:cxn ang="T9">
                <a:pos x="T2" y="T3"/>
              </a:cxn>
              <a:cxn ang="T10">
                <a:pos x="T4" y="T5"/>
              </a:cxn>
              <a:cxn ang="T11">
                <a:pos x="T6" y="T7"/>
              </a:cxn>
            </a:cxnLst>
            <a:rect l="T12" t="T13" r="T14" b="T15"/>
            <a:pathLst>
              <a:path w="1536" h="576">
                <a:moveTo>
                  <a:pt x="0" y="0"/>
                </a:moveTo>
                <a:lnTo>
                  <a:pt x="864" y="0"/>
                </a:lnTo>
                <a:lnTo>
                  <a:pt x="864" y="576"/>
                </a:lnTo>
                <a:lnTo>
                  <a:pt x="1536" y="576"/>
                </a:lnTo>
              </a:path>
            </a:pathLst>
          </a:custGeom>
          <a:noFill/>
          <a:ln w="9525">
            <a:solidFill>
              <a:schemeClr val="tx1"/>
            </a:solidFill>
            <a:round/>
            <a:headEnd/>
            <a:tailEnd type="arrow" w="med" len="med"/>
          </a:ln>
        </p:spPr>
        <p:txBody>
          <a:bodyPr/>
          <a:lstStyle/>
          <a:p>
            <a:endParaRPr lang="en-US"/>
          </a:p>
        </p:txBody>
      </p:sp>
      <p:sp>
        <p:nvSpPr>
          <p:cNvPr id="35870" name="Rectangle 42"/>
          <p:cNvSpPr>
            <a:spLocks noChangeArrowheads="1"/>
          </p:cNvSpPr>
          <p:nvPr/>
        </p:nvSpPr>
        <p:spPr bwMode="auto">
          <a:xfrm>
            <a:off x="7239000" y="4502150"/>
            <a:ext cx="1600200" cy="228600"/>
          </a:xfrm>
          <a:prstGeom prst="rect">
            <a:avLst/>
          </a:prstGeom>
          <a:solidFill>
            <a:srgbClr val="FFFFCC"/>
          </a:solidFill>
          <a:ln w="9525">
            <a:solidFill>
              <a:schemeClr val="tx1"/>
            </a:solidFill>
            <a:miter lim="800000"/>
            <a:headEnd/>
            <a:tailEnd/>
          </a:ln>
        </p:spPr>
        <p:txBody>
          <a:bodyPr wrap="none" anchor="ctr"/>
          <a:lstStyle/>
          <a:p>
            <a:pPr algn="ctr"/>
            <a:r>
              <a:rPr lang="en-US"/>
              <a:t>Unlock</a:t>
            </a:r>
          </a:p>
        </p:txBody>
      </p:sp>
      <p:sp>
        <p:nvSpPr>
          <p:cNvPr id="35871" name="Rectangle 33"/>
          <p:cNvSpPr>
            <a:spLocks noChangeArrowheads="1"/>
          </p:cNvSpPr>
          <p:nvPr/>
        </p:nvSpPr>
        <p:spPr bwMode="auto">
          <a:xfrm>
            <a:off x="4508500" y="2306637"/>
            <a:ext cx="2120900" cy="304800"/>
          </a:xfrm>
          <a:prstGeom prst="rect">
            <a:avLst/>
          </a:prstGeom>
          <a:solidFill>
            <a:srgbClr val="FFFFCC"/>
          </a:solidFill>
          <a:ln w="9525" algn="ctr">
            <a:solidFill>
              <a:schemeClr val="tx1"/>
            </a:solidFill>
            <a:round/>
            <a:headEnd/>
            <a:tailEnd/>
          </a:ln>
        </p:spPr>
        <p:txBody>
          <a:bodyPr/>
          <a:lstStyle/>
          <a:p>
            <a:pPr algn="ctr"/>
            <a:r>
              <a:rPr lang="en-US"/>
              <a:t>va = 2</a:t>
            </a:r>
          </a:p>
        </p:txBody>
      </p:sp>
      <p:cxnSp>
        <p:nvCxnSpPr>
          <p:cNvPr id="35872" name="Elbow Connector 34"/>
          <p:cNvCxnSpPr>
            <a:cxnSpLocks noChangeShapeType="1"/>
            <a:endCxn id="35871" idx="1"/>
          </p:cNvCxnSpPr>
          <p:nvPr/>
        </p:nvCxnSpPr>
        <p:spPr bwMode="auto">
          <a:xfrm>
            <a:off x="2667000" y="2306637"/>
            <a:ext cx="1841500" cy="152400"/>
          </a:xfrm>
          <a:prstGeom prst="bentConnector3">
            <a:avLst>
              <a:gd name="adj1" fmla="val 50000"/>
            </a:avLst>
          </a:prstGeom>
          <a:noFill/>
          <a:ln w="9525" algn="ctr">
            <a:solidFill>
              <a:schemeClr val="tx1"/>
            </a:solidFill>
            <a:round/>
            <a:headEnd/>
            <a:tailEnd type="arrow" w="med" len="med"/>
          </a:ln>
        </p:spPr>
      </p:cxnSp>
      <p:sp>
        <p:nvSpPr>
          <p:cNvPr id="36" name="Freeform 35"/>
          <p:cNvSpPr>
            <a:spLocks noChangeArrowheads="1"/>
          </p:cNvSpPr>
          <p:nvPr/>
        </p:nvSpPr>
        <p:spPr bwMode="auto">
          <a:xfrm>
            <a:off x="3733800" y="3587750"/>
            <a:ext cx="927100" cy="685800"/>
          </a:xfrm>
          <a:custGeom>
            <a:avLst/>
            <a:gdLst>
              <a:gd name="T0" fmla="*/ 0 w 2268187"/>
              <a:gd name="T1" fmla="*/ 0 h 2339439"/>
              <a:gd name="T2" fmla="*/ 0 w 2268187"/>
              <a:gd name="T3" fmla="*/ 0 h 2339439"/>
              <a:gd name="T4" fmla="*/ 0 w 2268187"/>
              <a:gd name="T5" fmla="*/ 0 h 2339439"/>
              <a:gd name="T6" fmla="*/ 0 w 2268187"/>
              <a:gd name="T7" fmla="*/ 0 h 2339439"/>
              <a:gd name="T8" fmla="*/ 0 60000 65536"/>
              <a:gd name="T9" fmla="*/ 0 60000 65536"/>
              <a:gd name="T10" fmla="*/ 0 60000 65536"/>
              <a:gd name="T11" fmla="*/ 0 60000 65536"/>
              <a:gd name="T12" fmla="*/ 0 w 2268187"/>
              <a:gd name="T13" fmla="*/ 0 h 2339439"/>
              <a:gd name="T14" fmla="*/ 2268187 w 2268187"/>
              <a:gd name="T15" fmla="*/ 2339439 h 2339439"/>
            </a:gdLst>
            <a:ahLst/>
            <a:cxnLst>
              <a:cxn ang="T8">
                <a:pos x="T0" y="T1"/>
              </a:cxn>
              <a:cxn ang="T9">
                <a:pos x="T2" y="T3"/>
              </a:cxn>
              <a:cxn ang="T10">
                <a:pos x="T4" y="T5"/>
              </a:cxn>
              <a:cxn ang="T11">
                <a:pos x="T6" y="T7"/>
              </a:cxn>
            </a:cxnLst>
            <a:rect l="T12" t="T13" r="T14" b="T15"/>
            <a:pathLst>
              <a:path w="2268187" h="2339439">
                <a:moveTo>
                  <a:pt x="0" y="2339439"/>
                </a:moveTo>
                <a:lnTo>
                  <a:pt x="950026" y="2339439"/>
                </a:lnTo>
                <a:cubicBezTo>
                  <a:pt x="953984" y="1559626"/>
                  <a:pt x="957943" y="779813"/>
                  <a:pt x="961901" y="0"/>
                </a:cubicBezTo>
                <a:lnTo>
                  <a:pt x="2268187" y="0"/>
                </a:lnTo>
              </a:path>
            </a:pathLst>
          </a:custGeom>
          <a:noFill/>
          <a:ln w="9525" algn="ctr">
            <a:solidFill>
              <a:schemeClr val="tx1"/>
            </a:solidFill>
            <a:round/>
            <a:headEnd/>
            <a:tailEnd type="arrow" w="med" len="med"/>
          </a:ln>
        </p:spPr>
        <p:txBody>
          <a:bodyPr/>
          <a:lstStyle/>
          <a:p>
            <a:endParaRPr lang="en-US"/>
          </a:p>
        </p:txBody>
      </p:sp>
      <p:sp>
        <p:nvSpPr>
          <p:cNvPr id="35874" name="TextBox 37"/>
          <p:cNvSpPr txBox="1">
            <a:spLocks noChangeArrowheads="1"/>
          </p:cNvSpPr>
          <p:nvPr/>
        </p:nvSpPr>
        <p:spPr bwMode="auto">
          <a:xfrm>
            <a:off x="5276850" y="1936750"/>
            <a:ext cx="658813" cy="369887"/>
          </a:xfrm>
          <a:prstGeom prst="rect">
            <a:avLst/>
          </a:prstGeom>
          <a:noFill/>
          <a:ln w="9525">
            <a:noFill/>
            <a:miter lim="800000"/>
            <a:headEnd/>
            <a:tailEnd/>
          </a:ln>
        </p:spPr>
        <p:txBody>
          <a:bodyPr wrap="none">
            <a:spAutoFit/>
          </a:bodyPr>
          <a:lstStyle/>
          <a:p>
            <a:r>
              <a:rPr lang="en-US"/>
              <a:t>stack</a:t>
            </a:r>
          </a:p>
        </p:txBody>
      </p:sp>
      <p:sp>
        <p:nvSpPr>
          <p:cNvPr id="35875" name="Text Box 4"/>
          <p:cNvSpPr txBox="1">
            <a:spLocks noChangeArrowheads="1"/>
          </p:cNvSpPr>
          <p:nvPr/>
        </p:nvSpPr>
        <p:spPr bwMode="auto">
          <a:xfrm>
            <a:off x="5276850" y="6116637"/>
            <a:ext cx="666750" cy="366713"/>
          </a:xfrm>
          <a:prstGeom prst="rect">
            <a:avLst/>
          </a:prstGeom>
          <a:noFill/>
          <a:ln w="9525">
            <a:noFill/>
            <a:miter lim="800000"/>
            <a:headEnd/>
            <a:tailEnd/>
          </a:ln>
        </p:spPr>
        <p:txBody>
          <a:bodyPr>
            <a:spAutoFit/>
          </a:bodyPr>
          <a:lstStyle/>
          <a:p>
            <a:r>
              <a:rPr lang="en-US"/>
              <a:t>Heap</a:t>
            </a:r>
          </a:p>
        </p:txBody>
      </p:sp>
    </p:spTree>
    <p:extLst>
      <p:ext uri="{BB962C8B-B14F-4D97-AF65-F5344CB8AC3E}">
        <p14:creationId xmlns:p14="http://schemas.microsoft.com/office/powerpoint/2010/main" val="23839708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5016"/>
                                        </p:tgtEl>
                                        <p:attrNameLst>
                                          <p:attrName>style.visibility</p:attrName>
                                        </p:attrNameLst>
                                      </p:cBhvr>
                                      <p:to>
                                        <p:strVal val="visible"/>
                                      </p:to>
                                    </p:set>
                                    <p:animEffect transition="in" filter="wipe(down)">
                                      <p:cBhvr>
                                        <p:cTn id="12" dur="500"/>
                                        <p:tgtEl>
                                          <p:spTgt spid="85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16" grpId="0" animBg="1"/>
      <p:bldP spid="36"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Callout 4"/>
          <p:cNvSpPr>
            <a:spLocks noChangeArrowheads="1"/>
          </p:cNvSpPr>
          <p:nvPr/>
        </p:nvSpPr>
        <p:spPr bwMode="auto">
          <a:xfrm>
            <a:off x="6400800" y="1524000"/>
            <a:ext cx="2667000" cy="1143000"/>
          </a:xfrm>
          <a:prstGeom prst="wedgeEllipseCallout">
            <a:avLst>
              <a:gd name="adj1" fmla="val -99352"/>
              <a:gd name="adj2" fmla="val 8527"/>
            </a:avLst>
          </a:prstGeom>
          <a:solidFill>
            <a:schemeClr val="accent2">
              <a:lumMod val="20000"/>
              <a:lumOff val="80000"/>
            </a:schemeClr>
          </a:solidFill>
          <a:ln w="9525" algn="ctr">
            <a:solidFill>
              <a:schemeClr val="tx1"/>
            </a:solidFill>
            <a:round/>
            <a:headEnd/>
            <a:tailEnd/>
          </a:ln>
        </p:spPr>
        <p:txBody>
          <a:bodyPr/>
          <a:lstStyle/>
          <a:p>
            <a:pPr algn="ctr"/>
            <a:r>
              <a:rPr lang="en-US"/>
              <a:t>Require to create an instance/object before using it.</a:t>
            </a:r>
          </a:p>
        </p:txBody>
      </p:sp>
      <p:sp>
        <p:nvSpPr>
          <p:cNvPr id="36866" name="Slide Number Placeholder 5"/>
          <p:cNvSpPr>
            <a:spLocks noGrp="1"/>
          </p:cNvSpPr>
          <p:nvPr>
            <p:ph type="sldNum" sz="quarter" idx="12"/>
          </p:nvPr>
        </p:nvSpPr>
        <p:spPr>
          <a:noFill/>
        </p:spPr>
        <p:txBody>
          <a:bodyPr/>
          <a:lstStyle/>
          <a:p>
            <a:fld id="{C448EFC8-3DD8-4A44-9863-317052455813}" type="slidenum">
              <a:rPr lang="en-US" smtClean="0"/>
              <a:pPr/>
              <a:t>218</a:t>
            </a:fld>
            <a:endParaRPr lang="en-US"/>
          </a:p>
        </p:txBody>
      </p:sp>
      <p:sp>
        <p:nvSpPr>
          <p:cNvPr id="36867" name="Rectangle 2"/>
          <p:cNvSpPr>
            <a:spLocks noGrp="1" noChangeArrowheads="1"/>
          </p:cNvSpPr>
          <p:nvPr>
            <p:ph type="title"/>
          </p:nvPr>
        </p:nvSpPr>
        <p:spPr/>
        <p:txBody>
          <a:bodyPr/>
          <a:lstStyle/>
          <a:p>
            <a:pPr eaLnBrk="1" hangingPunct="1"/>
            <a:r>
              <a:rPr lang="en-US"/>
              <a:t>Mutex: Mutually Exclusive</a:t>
            </a:r>
          </a:p>
        </p:txBody>
      </p:sp>
      <p:sp>
        <p:nvSpPr>
          <p:cNvPr id="36868" name="Rectangle 3"/>
          <p:cNvSpPr>
            <a:spLocks noGrp="1" noChangeArrowheads="1"/>
          </p:cNvSpPr>
          <p:nvPr>
            <p:ph type="body" idx="1"/>
          </p:nvPr>
        </p:nvSpPr>
        <p:spPr>
          <a:xfrm>
            <a:off x="685800" y="1066800"/>
            <a:ext cx="8269288" cy="5334000"/>
          </a:xfrm>
        </p:spPr>
        <p:txBody>
          <a:bodyPr/>
          <a:lstStyle/>
          <a:p>
            <a:pPr marL="0" indent="0" eaLnBrk="1" hangingPunct="1">
              <a:lnSpc>
                <a:spcPct val="90000"/>
              </a:lnSpc>
              <a:buFont typeface="Wingdings" pitchFamily="2" charset="2"/>
              <a:buNone/>
              <a:tabLst>
                <a:tab pos="457200" algn="l"/>
                <a:tab pos="914400" algn="l"/>
                <a:tab pos="1371600" algn="l"/>
                <a:tab pos="1828800" algn="l"/>
              </a:tabLst>
            </a:pPr>
            <a:r>
              <a:rPr lang="en-US" dirty="0"/>
              <a:t>Another mechanism for preventing simultaneous access to shared resources. </a:t>
            </a:r>
          </a:p>
          <a:p>
            <a:pPr marL="0" indent="0" eaLnBrk="1" hangingPunct="1">
              <a:lnSpc>
                <a:spcPct val="130000"/>
              </a:lnSpc>
              <a:buFont typeface="Wingdings" pitchFamily="2" charset="2"/>
              <a:buNone/>
              <a:tabLst>
                <a:tab pos="457200" algn="l"/>
                <a:tab pos="914400" algn="l"/>
                <a:tab pos="1371600" algn="l"/>
                <a:tab pos="1828800" algn="l"/>
              </a:tabLst>
            </a:pPr>
            <a:r>
              <a:rPr lang="en-US" sz="2400" dirty="0" err="1">
                <a:solidFill>
                  <a:srgbClr val="0000FF"/>
                </a:solidFill>
                <a:latin typeface="Arial" pitchFamily="34" charset="0"/>
              </a:rPr>
              <a:t>Mutex</a:t>
            </a:r>
            <a:r>
              <a:rPr lang="en-US" sz="2400" dirty="0">
                <a:solidFill>
                  <a:srgbClr val="0000FF"/>
                </a:solidFill>
                <a:latin typeface="Arial" pitchFamily="34" charset="0"/>
              </a:rPr>
              <a:t> </a:t>
            </a:r>
            <a:r>
              <a:rPr lang="en-US" sz="2400" dirty="0" err="1">
                <a:latin typeface="Arial" pitchFamily="34" charset="0"/>
              </a:rPr>
              <a:t>myMutex</a:t>
            </a:r>
            <a:r>
              <a:rPr lang="en-US" sz="2400" dirty="0">
                <a:latin typeface="Arial" pitchFamily="34" charset="0"/>
              </a:rPr>
              <a:t> = new </a:t>
            </a:r>
            <a:r>
              <a:rPr lang="en-US" sz="2400" dirty="0" err="1">
                <a:solidFill>
                  <a:srgbClr val="0000FF"/>
                </a:solidFill>
                <a:latin typeface="Arial" pitchFamily="34" charset="0"/>
              </a:rPr>
              <a:t>Mutex</a:t>
            </a:r>
            <a:r>
              <a:rPr lang="en-US" sz="2400" dirty="0">
                <a:latin typeface="Arial" pitchFamily="34" charset="0"/>
              </a:rPr>
              <a:t>();	</a:t>
            </a:r>
            <a:r>
              <a:rPr lang="en-US" sz="2400" dirty="0">
                <a:solidFill>
                  <a:schemeClr val="accent1"/>
                </a:solidFill>
                <a:latin typeface="Arial" pitchFamily="34" charset="0"/>
              </a:rPr>
              <a:t>// lib class</a:t>
            </a:r>
          </a:p>
          <a:p>
            <a:pPr marL="0" indent="0" eaLnBrk="1" hangingPunct="1">
              <a:lnSpc>
                <a:spcPct val="90000"/>
              </a:lnSpc>
              <a:buFont typeface="Wingdings" pitchFamily="2" charset="2"/>
              <a:buNone/>
              <a:tabLst>
                <a:tab pos="457200" algn="l"/>
                <a:tab pos="914400" algn="l"/>
                <a:tab pos="1371600" algn="l"/>
                <a:tab pos="1828800" algn="l"/>
              </a:tabLst>
            </a:pPr>
            <a:r>
              <a:rPr lang="en-US" sz="2400" dirty="0">
                <a:latin typeface="Arial" pitchFamily="34" charset="0"/>
              </a:rPr>
              <a:t>…</a:t>
            </a:r>
          </a:p>
          <a:p>
            <a:pPr marL="0" indent="0" eaLnBrk="1" hangingPunct="1">
              <a:lnSpc>
                <a:spcPct val="90000"/>
              </a:lnSpc>
              <a:buFont typeface="Wingdings" pitchFamily="2" charset="2"/>
              <a:buNone/>
              <a:tabLst>
                <a:tab pos="457200" algn="l"/>
                <a:tab pos="914400" algn="l"/>
                <a:tab pos="1371600" algn="l"/>
                <a:tab pos="1828800" algn="l"/>
              </a:tabLst>
            </a:pPr>
            <a:r>
              <a:rPr lang="en-US" sz="2400" dirty="0" err="1">
                <a:latin typeface="Arial" pitchFamily="34" charset="0"/>
              </a:rPr>
              <a:t>myMutex</a:t>
            </a:r>
            <a:r>
              <a:rPr lang="en-US" sz="2400" dirty="0" err="1">
                <a:solidFill>
                  <a:srgbClr val="0000FF"/>
                </a:solidFill>
                <a:latin typeface="Arial" pitchFamily="34" charset="0"/>
              </a:rPr>
              <a:t>.WaitOne</a:t>
            </a:r>
            <a:r>
              <a:rPr lang="en-US" sz="2400" dirty="0">
                <a:latin typeface="Arial" pitchFamily="34" charset="0"/>
              </a:rPr>
              <a:t>();		</a:t>
            </a:r>
            <a:r>
              <a:rPr lang="en-US" sz="2400" dirty="0">
                <a:solidFill>
                  <a:schemeClr val="accent1"/>
                </a:solidFill>
                <a:latin typeface="Arial" pitchFamily="34" charset="0"/>
              </a:rPr>
              <a:t>// build-in method</a:t>
            </a:r>
          </a:p>
          <a:p>
            <a:pPr marL="0" indent="0" eaLnBrk="1" hangingPunct="1">
              <a:lnSpc>
                <a:spcPct val="90000"/>
              </a:lnSpc>
              <a:buFont typeface="Wingdings" pitchFamily="2" charset="2"/>
              <a:buNone/>
              <a:tabLst>
                <a:tab pos="457200" algn="l"/>
                <a:tab pos="914400" algn="l"/>
                <a:tab pos="1371600" algn="l"/>
                <a:tab pos="1828800" algn="l"/>
              </a:tabLst>
            </a:pPr>
            <a:r>
              <a:rPr lang="en-US" sz="2400" dirty="0">
                <a:latin typeface="Arial" pitchFamily="34" charset="0"/>
              </a:rPr>
              <a:t>Try {</a:t>
            </a:r>
          </a:p>
          <a:p>
            <a:pPr marL="0" indent="0" eaLnBrk="1" hangingPunct="1">
              <a:lnSpc>
                <a:spcPct val="90000"/>
              </a:lnSpc>
              <a:buFont typeface="Wingdings" pitchFamily="2" charset="2"/>
              <a:buNone/>
              <a:tabLst>
                <a:tab pos="457200" algn="l"/>
                <a:tab pos="914400" algn="l"/>
                <a:tab pos="1371600" algn="l"/>
                <a:tab pos="1828800" algn="l"/>
              </a:tabLst>
            </a:pPr>
            <a:r>
              <a:rPr lang="en-US" sz="2400" dirty="0">
                <a:latin typeface="Arial" pitchFamily="34" charset="0"/>
              </a:rPr>
              <a:t>	// lock and access object</a:t>
            </a:r>
          </a:p>
          <a:p>
            <a:pPr marL="0" indent="0" eaLnBrk="1" hangingPunct="1">
              <a:lnSpc>
                <a:spcPct val="90000"/>
              </a:lnSpc>
              <a:buFont typeface="Wingdings" pitchFamily="2" charset="2"/>
              <a:buNone/>
              <a:tabLst>
                <a:tab pos="457200" algn="l"/>
                <a:tab pos="914400" algn="l"/>
                <a:tab pos="1371600" algn="l"/>
                <a:tab pos="1828800" algn="l"/>
              </a:tabLst>
            </a:pPr>
            <a:r>
              <a:rPr lang="en-US" sz="2400" dirty="0">
                <a:latin typeface="Arial" pitchFamily="34" charset="0"/>
              </a:rPr>
              <a:t>}</a:t>
            </a:r>
          </a:p>
          <a:p>
            <a:pPr marL="0" indent="0" eaLnBrk="1" hangingPunct="1">
              <a:lnSpc>
                <a:spcPct val="90000"/>
              </a:lnSpc>
              <a:buFont typeface="Wingdings" pitchFamily="2" charset="2"/>
              <a:buNone/>
              <a:tabLst>
                <a:tab pos="457200" algn="l"/>
                <a:tab pos="914400" algn="l"/>
                <a:tab pos="1371600" algn="l"/>
                <a:tab pos="1828800" algn="l"/>
              </a:tabLst>
            </a:pPr>
            <a:r>
              <a:rPr lang="en-US" sz="2400" dirty="0">
                <a:latin typeface="Arial" pitchFamily="34" charset="0"/>
              </a:rPr>
              <a:t>finally {</a:t>
            </a:r>
          </a:p>
          <a:p>
            <a:pPr marL="0" indent="0" eaLnBrk="1" hangingPunct="1">
              <a:lnSpc>
                <a:spcPct val="90000"/>
              </a:lnSpc>
              <a:buFont typeface="Wingdings" pitchFamily="2" charset="2"/>
              <a:buNone/>
              <a:tabLst>
                <a:tab pos="457200" algn="l"/>
                <a:tab pos="914400" algn="l"/>
                <a:tab pos="1371600" algn="l"/>
                <a:tab pos="1828800" algn="l"/>
              </a:tabLst>
            </a:pPr>
            <a:r>
              <a:rPr lang="en-US" sz="2400" dirty="0">
                <a:latin typeface="Arial" pitchFamily="34" charset="0"/>
              </a:rPr>
              <a:t>	</a:t>
            </a:r>
            <a:r>
              <a:rPr lang="en-US" sz="2400" dirty="0" err="1">
                <a:latin typeface="Arial" pitchFamily="34" charset="0"/>
              </a:rPr>
              <a:t>myMutex</a:t>
            </a:r>
            <a:r>
              <a:rPr lang="en-US" sz="2400" dirty="0" err="1">
                <a:solidFill>
                  <a:srgbClr val="0000FF"/>
                </a:solidFill>
                <a:latin typeface="Arial" pitchFamily="34" charset="0"/>
              </a:rPr>
              <a:t>.ReleaseMutex</a:t>
            </a:r>
            <a:r>
              <a:rPr lang="en-US" sz="2400" dirty="0">
                <a:latin typeface="Arial" pitchFamily="34" charset="0"/>
              </a:rPr>
              <a:t>();</a:t>
            </a:r>
          </a:p>
          <a:p>
            <a:pPr marL="0" indent="0" eaLnBrk="1" hangingPunct="1">
              <a:lnSpc>
                <a:spcPct val="90000"/>
              </a:lnSpc>
              <a:buFont typeface="Wingdings" pitchFamily="2" charset="2"/>
              <a:buNone/>
              <a:tabLst>
                <a:tab pos="457200" algn="l"/>
                <a:tab pos="914400" algn="l"/>
                <a:tab pos="1371600" algn="l"/>
                <a:tab pos="1828800" algn="l"/>
              </a:tabLst>
            </a:pPr>
            <a:r>
              <a:rPr lang="en-US" sz="2400" dirty="0">
                <a:latin typeface="Arial" pitchFamily="34" charset="0"/>
              </a:rPr>
              <a:t>}</a:t>
            </a:r>
          </a:p>
        </p:txBody>
      </p:sp>
      <p:sp>
        <p:nvSpPr>
          <p:cNvPr id="2" name="TextBox 1"/>
          <p:cNvSpPr txBox="1"/>
          <p:nvPr/>
        </p:nvSpPr>
        <p:spPr>
          <a:xfrm>
            <a:off x="5057775" y="3581400"/>
            <a:ext cx="3871573" cy="2985433"/>
          </a:xfrm>
          <a:prstGeom prst="rect">
            <a:avLst/>
          </a:prstGeom>
          <a:solidFill>
            <a:schemeClr val="bg1">
              <a:lumMod val="95000"/>
            </a:schemeClr>
          </a:solidFill>
          <a:ln>
            <a:solidFill>
              <a:schemeClr val="tx1"/>
            </a:solidFill>
          </a:ln>
        </p:spPr>
        <p:txBody>
          <a:bodyPr wrap="none" rtlCol="0">
            <a:spAutoFit/>
          </a:bodyPr>
          <a:lstStyle/>
          <a:p>
            <a:r>
              <a:rPr lang="en-US" sz="2000" dirty="0"/>
              <a:t>UNIX </a:t>
            </a:r>
            <a:r>
              <a:rPr lang="en-US" sz="2000" dirty="0" err="1"/>
              <a:t>Mutex</a:t>
            </a:r>
            <a:r>
              <a:rPr lang="en-US" sz="2000" dirty="0"/>
              <a:t>:</a:t>
            </a:r>
          </a:p>
          <a:p>
            <a:r>
              <a:rPr lang="en-US" sz="2000" dirty="0" err="1"/>
              <a:t>pthread_mutex_init</a:t>
            </a:r>
            <a:r>
              <a:rPr lang="en-US" sz="2000" dirty="0"/>
              <a:t> (</a:t>
            </a:r>
            <a:r>
              <a:rPr lang="en-US" sz="2000" dirty="0" err="1"/>
              <a:t>mutex,attr</a:t>
            </a:r>
            <a:r>
              <a:rPr lang="en-US" sz="2000" dirty="0"/>
              <a:t>)</a:t>
            </a:r>
          </a:p>
          <a:p>
            <a:r>
              <a:rPr lang="en-US" sz="2000" dirty="0" err="1"/>
              <a:t>pthread_mutex_destroy</a:t>
            </a:r>
            <a:r>
              <a:rPr lang="en-US" sz="2000" dirty="0"/>
              <a:t> (</a:t>
            </a:r>
            <a:r>
              <a:rPr lang="en-US" sz="2000" dirty="0" err="1"/>
              <a:t>mutex</a:t>
            </a:r>
            <a:r>
              <a:rPr lang="en-US" sz="2000" dirty="0"/>
              <a:t>)</a:t>
            </a:r>
          </a:p>
          <a:p>
            <a:r>
              <a:rPr lang="en-US" sz="2000" dirty="0" err="1"/>
              <a:t>pthread_mutexattr_init</a:t>
            </a:r>
            <a:r>
              <a:rPr lang="en-US" sz="2000" dirty="0"/>
              <a:t> (</a:t>
            </a:r>
            <a:r>
              <a:rPr lang="en-US" sz="2000" dirty="0" err="1"/>
              <a:t>attr</a:t>
            </a:r>
            <a:r>
              <a:rPr lang="en-US" sz="2000" dirty="0"/>
              <a:t>)</a:t>
            </a:r>
          </a:p>
          <a:p>
            <a:r>
              <a:rPr lang="en-US" sz="2000" dirty="0" err="1"/>
              <a:t>pthread_mutexattr_destroy</a:t>
            </a:r>
            <a:r>
              <a:rPr lang="en-US" sz="2000" dirty="0"/>
              <a:t> (</a:t>
            </a:r>
            <a:r>
              <a:rPr lang="en-US" sz="2000" dirty="0" err="1"/>
              <a:t>attr</a:t>
            </a:r>
            <a:r>
              <a:rPr lang="en-US" sz="2000" dirty="0"/>
              <a:t>)</a:t>
            </a:r>
          </a:p>
          <a:p>
            <a:r>
              <a:rPr lang="en-US" dirty="0" err="1"/>
              <a:t>pthread_mutex_lock</a:t>
            </a:r>
            <a:r>
              <a:rPr lang="en-US" dirty="0"/>
              <a:t> (</a:t>
            </a:r>
            <a:r>
              <a:rPr lang="en-US" dirty="0" err="1"/>
              <a:t>mutex</a:t>
            </a:r>
            <a:r>
              <a:rPr lang="en-US" dirty="0"/>
              <a:t>)</a:t>
            </a:r>
          </a:p>
          <a:p>
            <a:r>
              <a:rPr lang="en-US" dirty="0" err="1"/>
              <a:t>pthread_mutex_trylock</a:t>
            </a:r>
            <a:r>
              <a:rPr lang="en-US" dirty="0"/>
              <a:t> (</a:t>
            </a:r>
            <a:r>
              <a:rPr lang="en-US" dirty="0" err="1"/>
              <a:t>mutex</a:t>
            </a:r>
            <a:r>
              <a:rPr lang="en-US" dirty="0"/>
              <a:t>)</a:t>
            </a:r>
          </a:p>
          <a:p>
            <a:r>
              <a:rPr lang="en-US" dirty="0" err="1"/>
              <a:t>pthread_mutex_unlock</a:t>
            </a:r>
            <a:r>
              <a:rPr lang="en-US" dirty="0"/>
              <a:t> (</a:t>
            </a:r>
            <a:r>
              <a:rPr lang="en-US" dirty="0" err="1"/>
              <a:t>mutex</a:t>
            </a:r>
            <a:r>
              <a:rPr lang="en-US" dirty="0"/>
              <a:t>)</a:t>
            </a:r>
          </a:p>
          <a:p>
            <a:r>
              <a:rPr lang="en-US" dirty="0"/>
              <a:t>Ref: </a:t>
            </a:r>
          </a:p>
          <a:p>
            <a:r>
              <a:rPr lang="en-US" sz="1600" dirty="0"/>
              <a:t>https://computing.llnl.gov/tutorials/pthreads/</a:t>
            </a:r>
          </a:p>
        </p:txBody>
      </p:sp>
    </p:spTree>
    <p:extLst>
      <p:ext uri="{BB962C8B-B14F-4D97-AF65-F5344CB8AC3E}">
        <p14:creationId xmlns:p14="http://schemas.microsoft.com/office/powerpoint/2010/main" val="20137460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841ABBF5-4E19-45CA-B8EB-838D55E009DB}" type="slidenum">
              <a:rPr lang="en-US" smtClean="0"/>
              <a:pPr/>
              <a:t>219</a:t>
            </a:fld>
            <a:endParaRPr lang="en-US"/>
          </a:p>
        </p:txBody>
      </p:sp>
      <p:sp>
        <p:nvSpPr>
          <p:cNvPr id="37891" name="Rectangle 2"/>
          <p:cNvSpPr>
            <a:spLocks noGrp="1" noChangeArrowheads="1"/>
          </p:cNvSpPr>
          <p:nvPr>
            <p:ph type="title"/>
          </p:nvPr>
        </p:nvSpPr>
        <p:spPr/>
        <p:txBody>
          <a:bodyPr/>
          <a:lstStyle/>
          <a:p>
            <a:pPr eaLnBrk="1" hangingPunct="1"/>
            <a:r>
              <a:rPr lang="en-US"/>
              <a:t>Why Another Mechanism?</a:t>
            </a:r>
          </a:p>
        </p:txBody>
      </p:sp>
      <p:sp>
        <p:nvSpPr>
          <p:cNvPr id="88068" name="Rectangle 3"/>
          <p:cNvSpPr>
            <a:spLocks noGrp="1" noChangeArrowheads="1"/>
          </p:cNvSpPr>
          <p:nvPr>
            <p:ph type="body" idx="1"/>
          </p:nvPr>
        </p:nvSpPr>
        <p:spPr>
          <a:xfrm>
            <a:off x="685800" y="1295400"/>
            <a:ext cx="8269288" cy="4837113"/>
          </a:xfrm>
        </p:spPr>
        <p:txBody>
          <a:bodyPr/>
          <a:lstStyle/>
          <a:p>
            <a:pPr eaLnBrk="1" hangingPunct="1"/>
            <a:r>
              <a:rPr lang="en-US"/>
              <a:t>Mutex has the power to synchronize both </a:t>
            </a:r>
            <a:r>
              <a:rPr lang="en-US">
                <a:solidFill>
                  <a:srgbClr val="990000"/>
                </a:solidFill>
              </a:rPr>
              <a:t>threads</a:t>
            </a:r>
            <a:r>
              <a:rPr lang="en-US"/>
              <a:t> and </a:t>
            </a:r>
            <a:r>
              <a:rPr lang="en-US">
                <a:solidFill>
                  <a:srgbClr val="990000"/>
                </a:solidFill>
              </a:rPr>
              <a:t>processes</a:t>
            </a:r>
            <a:r>
              <a:rPr lang="en-US"/>
              <a:t> belonging to different applications in OS; Monitors and locks do not have this capacity!</a:t>
            </a:r>
          </a:p>
          <a:p>
            <a:pPr eaLnBrk="1" hangingPunct="1"/>
            <a:r>
              <a:rPr lang="en-US"/>
              <a:t>If a thread acquires a mutex and terminates without freeing it, the system can detect the orphan situation and automatically free it;</a:t>
            </a:r>
          </a:p>
          <a:p>
            <a:pPr eaLnBrk="1" hangingPunct="1"/>
            <a:r>
              <a:rPr lang="en-US"/>
              <a:t>Mutex operations are orders of magnitude slower than the inner-application synchronization mechanisms. Do not use them unless you need to synchronizes </a:t>
            </a:r>
            <a:r>
              <a:rPr lang="en-US">
                <a:solidFill>
                  <a:srgbClr val="990000"/>
                </a:solidFill>
              </a:rPr>
              <a:t>processes</a:t>
            </a:r>
            <a:r>
              <a:rPr lang="en-US"/>
              <a:t> among different applications.</a:t>
            </a:r>
          </a:p>
        </p:txBody>
      </p:sp>
    </p:spTree>
    <p:extLst>
      <p:ext uri="{BB962C8B-B14F-4D97-AF65-F5344CB8AC3E}">
        <p14:creationId xmlns:p14="http://schemas.microsoft.com/office/powerpoint/2010/main" val="3271004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8068">
                                            <p:txEl>
                                              <p:pRg st="1" end="1"/>
                                            </p:txEl>
                                          </p:spTgt>
                                        </p:tgtEl>
                                        <p:attrNameLst>
                                          <p:attrName>style.visibility</p:attrName>
                                        </p:attrNameLst>
                                      </p:cBhvr>
                                      <p:to>
                                        <p:strVal val="visible"/>
                                      </p:to>
                                    </p:set>
                                    <p:animEffect transition="in" filter="wipe(left)">
                                      <p:cBhvr>
                                        <p:cTn id="7" dur="500"/>
                                        <p:tgtEl>
                                          <p:spTgt spid="88068">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8068">
                                            <p:txEl>
                                              <p:pRg st="2" end="2"/>
                                            </p:txEl>
                                          </p:spTgt>
                                        </p:tgtEl>
                                        <p:attrNameLst>
                                          <p:attrName>style.visibility</p:attrName>
                                        </p:attrNameLst>
                                      </p:cBhvr>
                                      <p:to>
                                        <p:strVal val="visible"/>
                                      </p:to>
                                    </p:set>
                                    <p:animEffect transition="in" filter="wipe(left)">
                                      <p:cBhvr>
                                        <p:cTn id="12" dur="500"/>
                                        <p:tgtEl>
                                          <p:spTgt spid="880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C56EDD66-B298-4E79-BDA7-E8E672554446}" type="slidenum">
              <a:rPr lang="en-US" b="0" smtClean="0">
                <a:solidFill>
                  <a:schemeClr val="tx2"/>
                </a:solidFill>
              </a:rPr>
              <a:pPr/>
              <a:t>22</a:t>
            </a:fld>
            <a:endParaRPr lang="en-US" b="0">
              <a:solidFill>
                <a:schemeClr val="tx2"/>
              </a:solidFill>
            </a:endParaRPr>
          </a:p>
        </p:txBody>
      </p:sp>
      <p:sp>
        <p:nvSpPr>
          <p:cNvPr id="8195" name="Rectangle 2"/>
          <p:cNvSpPr>
            <a:spLocks noGrp="1" noChangeArrowheads="1"/>
          </p:cNvSpPr>
          <p:nvPr>
            <p:ph type="title"/>
          </p:nvPr>
        </p:nvSpPr>
        <p:spPr>
          <a:xfrm>
            <a:off x="1295400" y="76200"/>
            <a:ext cx="7620000" cy="623888"/>
          </a:xfrm>
        </p:spPr>
        <p:txBody>
          <a:bodyPr/>
          <a:lstStyle/>
          <a:p>
            <a:pPr eaLnBrk="1" hangingPunct="1"/>
            <a:r>
              <a:rPr lang="en-GB"/>
              <a:t>Thin-Client and Fat-Client Architectures</a:t>
            </a:r>
            <a:endParaRPr lang="en-GB" b="0"/>
          </a:p>
        </p:txBody>
      </p:sp>
      <p:sp>
        <p:nvSpPr>
          <p:cNvPr id="8196" name="Rectangle 3"/>
          <p:cNvSpPr>
            <a:spLocks noGrp="1" noChangeArrowheads="1"/>
          </p:cNvSpPr>
          <p:nvPr>
            <p:ph type="body" idx="1"/>
          </p:nvPr>
        </p:nvSpPr>
        <p:spPr>
          <a:xfrm>
            <a:off x="304800" y="1219200"/>
            <a:ext cx="8077200" cy="5029200"/>
          </a:xfrm>
        </p:spPr>
        <p:txBody>
          <a:bodyPr/>
          <a:lstStyle/>
          <a:p>
            <a:pPr eaLnBrk="1" hangingPunct="1"/>
            <a:r>
              <a:rPr lang="en-GB" sz="2400" i="1" dirty="0"/>
              <a:t>Thin-client architecture</a:t>
            </a:r>
          </a:p>
          <a:p>
            <a:pPr lvl="1" eaLnBrk="1" hangingPunct="1"/>
            <a:r>
              <a:rPr lang="en-GB" sz="2400" dirty="0"/>
              <a:t>All of the application processing and data management are carried out on the server.</a:t>
            </a:r>
          </a:p>
          <a:p>
            <a:pPr lvl="1" eaLnBrk="1" hangingPunct="1"/>
            <a:r>
              <a:rPr lang="en-GB" sz="2400" dirty="0"/>
              <a:t>The client is simply responsible for running the presentation/GUI software.</a:t>
            </a:r>
          </a:p>
          <a:p>
            <a:pPr eaLnBrk="1" hangingPunct="1"/>
            <a:r>
              <a:rPr lang="en-GB" sz="2400" i="1" dirty="0"/>
              <a:t>Fat-client (Thick-client) architecture</a:t>
            </a:r>
          </a:p>
          <a:p>
            <a:pPr lvl="1" eaLnBrk="1" hangingPunct="1"/>
            <a:r>
              <a:rPr lang="en-GB" sz="2400" dirty="0"/>
              <a:t>The software on the client implements the application logic and the interactions with the users.</a:t>
            </a:r>
          </a:p>
          <a:p>
            <a:pPr lvl="1" eaLnBrk="1" hangingPunct="1"/>
            <a:r>
              <a:rPr lang="en-GB" sz="2400" dirty="0"/>
              <a:t>The </a:t>
            </a:r>
            <a:r>
              <a:rPr lang="en-GB" sz="2400" dirty="0">
                <a:highlight>
                  <a:srgbClr val="FFFF00"/>
                </a:highlight>
              </a:rPr>
              <a:t>server is responsible for data management (database) only.</a:t>
            </a:r>
          </a:p>
          <a:p>
            <a:pPr lvl="1" eaLnBrk="1" hangingPunct="1"/>
            <a:r>
              <a:rPr lang="en-GB" sz="2400" dirty="0">
                <a:solidFill>
                  <a:srgbClr val="0033CC"/>
                </a:solidFill>
              </a:rPr>
              <a:t>Example: Many game programs, Adobe Flash and MS Silverlight support Fat Clients, HTML5 can also support Fat Clients, where intensive processing and responsiveness are required.</a:t>
            </a:r>
          </a:p>
          <a:p>
            <a:pPr eaLnBrk="1" hangingPunct="1"/>
            <a:endParaRPr lang="en-GB" sz="2400" dirty="0"/>
          </a:p>
        </p:txBody>
      </p:sp>
    </p:spTree>
    <p:extLst>
      <p:ext uri="{BB962C8B-B14F-4D97-AF65-F5344CB8AC3E}">
        <p14:creationId xmlns:p14="http://schemas.microsoft.com/office/powerpoint/2010/main" val="24806231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a:noFill/>
        </p:spPr>
        <p:txBody>
          <a:bodyPr/>
          <a:lstStyle/>
          <a:p>
            <a:fld id="{CDAE5826-2F40-4ED3-8D3B-A252D95E5633}" type="slidenum">
              <a:rPr lang="en-US" smtClean="0"/>
              <a:pPr/>
              <a:t>220</a:t>
            </a:fld>
            <a:endParaRPr lang="en-US"/>
          </a:p>
        </p:txBody>
      </p:sp>
      <p:sp>
        <p:nvSpPr>
          <p:cNvPr id="38915" name="Rectangle 2"/>
          <p:cNvSpPr>
            <a:spLocks noGrp="1" noChangeArrowheads="1"/>
          </p:cNvSpPr>
          <p:nvPr>
            <p:ph type="title"/>
          </p:nvPr>
        </p:nvSpPr>
        <p:spPr/>
        <p:txBody>
          <a:bodyPr/>
          <a:lstStyle/>
          <a:p>
            <a:pPr eaLnBrk="1" hangingPunct="1"/>
            <a:r>
              <a:rPr lang="en-US" sz="2800"/>
              <a:t>Reaching Cross-Application Synchronization</a:t>
            </a:r>
          </a:p>
        </p:txBody>
      </p:sp>
      <p:sp>
        <p:nvSpPr>
          <p:cNvPr id="38916" name="Rectangle 5"/>
          <p:cNvSpPr>
            <a:spLocks noGrp="1" noChangeArrowheads="1"/>
          </p:cNvSpPr>
          <p:nvPr>
            <p:ph type="body" idx="1"/>
          </p:nvPr>
        </p:nvSpPr>
        <p:spPr>
          <a:xfrm>
            <a:off x="457200" y="1295400"/>
            <a:ext cx="8534400" cy="5105400"/>
          </a:xfrm>
          <a:noFill/>
        </p:spPr>
        <p:txBody>
          <a:bodyPr/>
          <a:lstStyle/>
          <a:p>
            <a:pPr marL="0" indent="0" eaLnBrk="1" hangingPunct="1">
              <a:buFont typeface="Wingdings" pitchFamily="2" charset="2"/>
              <a:buNone/>
              <a:tabLst>
                <a:tab pos="457200" algn="l"/>
                <a:tab pos="914400" algn="l"/>
                <a:tab pos="1371600" algn="l"/>
                <a:tab pos="1828800" algn="l"/>
              </a:tabLst>
            </a:pPr>
            <a:r>
              <a:rPr lang="en-US" sz="2400" b="1" dirty="0">
                <a:solidFill>
                  <a:srgbClr val="990000"/>
                </a:solidFill>
                <a:latin typeface="Arial" pitchFamily="34" charset="0"/>
              </a:rPr>
              <a:t>// In Applications A and B, create same-named mutexes</a:t>
            </a:r>
          </a:p>
          <a:p>
            <a:pPr marL="0" indent="0" eaLnBrk="1" hangingPunct="1">
              <a:buFont typeface="Wingdings" pitchFamily="2" charset="2"/>
              <a:buNone/>
              <a:tabLst>
                <a:tab pos="457200" algn="l"/>
                <a:tab pos="914400" algn="l"/>
                <a:tab pos="1371600" algn="l"/>
                <a:tab pos="1828800" algn="l"/>
              </a:tabLst>
            </a:pPr>
            <a:r>
              <a:rPr lang="en-US" sz="2400" dirty="0">
                <a:latin typeface="Arial" pitchFamily="34" charset="0"/>
              </a:rPr>
              <a:t>Mutex </a:t>
            </a:r>
            <a:r>
              <a:rPr lang="en-US" sz="2400" dirty="0" err="1">
                <a:solidFill>
                  <a:schemeClr val="folHlink"/>
                </a:solidFill>
                <a:latin typeface="Arial" pitchFamily="34" charset="0"/>
              </a:rPr>
              <a:t>myMutex</a:t>
            </a:r>
            <a:r>
              <a:rPr lang="en-US" sz="2400" dirty="0">
                <a:latin typeface="Arial" pitchFamily="34" charset="0"/>
              </a:rPr>
              <a:t> = new Mutex(“</a:t>
            </a:r>
            <a:r>
              <a:rPr lang="en-US" sz="2400" dirty="0" err="1">
                <a:solidFill>
                  <a:srgbClr val="990000"/>
                </a:solidFill>
                <a:latin typeface="Arial" pitchFamily="34" charset="0"/>
              </a:rPr>
              <a:t>named_shared_mutexes</a:t>
            </a:r>
            <a:r>
              <a:rPr lang="en-US" sz="2400" dirty="0">
                <a:latin typeface="Arial" pitchFamily="34" charset="0"/>
              </a:rPr>
              <a:t>”);	</a:t>
            </a:r>
          </a:p>
          <a:p>
            <a:pPr marL="0" indent="0" eaLnBrk="1" hangingPunct="1">
              <a:buFont typeface="Wingdings" pitchFamily="2" charset="2"/>
              <a:buNone/>
              <a:tabLst>
                <a:tab pos="457200" algn="l"/>
                <a:tab pos="914400" algn="l"/>
                <a:tab pos="1371600" algn="l"/>
                <a:tab pos="1828800" algn="l"/>
              </a:tabLst>
            </a:pPr>
            <a:r>
              <a:rPr lang="en-US" sz="2400" dirty="0">
                <a:latin typeface="Arial" pitchFamily="34" charset="0"/>
              </a:rPr>
              <a:t>…</a:t>
            </a:r>
          </a:p>
          <a:p>
            <a:pPr marL="0" indent="0" eaLnBrk="1" hangingPunct="1">
              <a:buFont typeface="Wingdings" pitchFamily="2" charset="2"/>
              <a:buNone/>
              <a:tabLst>
                <a:tab pos="457200" algn="l"/>
                <a:tab pos="914400" algn="l"/>
                <a:tab pos="1371600" algn="l"/>
                <a:tab pos="1828800" algn="l"/>
              </a:tabLst>
            </a:pPr>
            <a:r>
              <a:rPr lang="en-US" sz="2400" dirty="0" err="1">
                <a:solidFill>
                  <a:schemeClr val="folHlink"/>
                </a:solidFill>
                <a:latin typeface="Arial" pitchFamily="34" charset="0"/>
              </a:rPr>
              <a:t>myMutex</a:t>
            </a:r>
            <a:r>
              <a:rPr lang="en-US" sz="2400" dirty="0" err="1">
                <a:latin typeface="Arial" pitchFamily="34" charset="0"/>
              </a:rPr>
              <a:t>.WaitOne</a:t>
            </a:r>
            <a:r>
              <a:rPr lang="en-US" sz="2400" dirty="0">
                <a:latin typeface="Arial" pitchFamily="34" charset="0"/>
              </a:rPr>
              <a:t>();	// build-in method</a:t>
            </a:r>
          </a:p>
          <a:p>
            <a:pPr marL="0" indent="0" eaLnBrk="1" hangingPunct="1">
              <a:buFont typeface="Wingdings" pitchFamily="2" charset="2"/>
              <a:buNone/>
              <a:tabLst>
                <a:tab pos="457200" algn="l"/>
                <a:tab pos="914400" algn="l"/>
                <a:tab pos="1371600" algn="l"/>
                <a:tab pos="1828800" algn="l"/>
              </a:tabLst>
            </a:pPr>
            <a:r>
              <a:rPr lang="en-US" sz="2400" dirty="0">
                <a:latin typeface="Arial" pitchFamily="34" charset="0"/>
              </a:rPr>
              <a:t>Try {</a:t>
            </a:r>
          </a:p>
          <a:p>
            <a:pPr marL="0" indent="0" eaLnBrk="1" hangingPunct="1">
              <a:buFont typeface="Wingdings" pitchFamily="2" charset="2"/>
              <a:buNone/>
              <a:tabLst>
                <a:tab pos="457200" algn="l"/>
                <a:tab pos="914400" algn="l"/>
                <a:tab pos="1371600" algn="l"/>
                <a:tab pos="1828800" algn="l"/>
              </a:tabLst>
            </a:pPr>
            <a:r>
              <a:rPr lang="en-US" sz="2400" dirty="0">
                <a:latin typeface="Arial" pitchFamily="34" charset="0"/>
              </a:rPr>
              <a:t>	// objects here will be mutually exclusive </a:t>
            </a:r>
          </a:p>
          <a:p>
            <a:pPr marL="0" indent="0" eaLnBrk="1" hangingPunct="1">
              <a:buFont typeface="Wingdings" pitchFamily="2" charset="2"/>
              <a:buNone/>
              <a:tabLst>
                <a:tab pos="457200" algn="l"/>
                <a:tab pos="914400" algn="l"/>
                <a:tab pos="1371600" algn="l"/>
                <a:tab pos="1828800" algn="l"/>
              </a:tabLst>
            </a:pPr>
            <a:r>
              <a:rPr lang="en-US" sz="2400" dirty="0">
                <a:latin typeface="Arial" pitchFamily="34" charset="0"/>
              </a:rPr>
              <a:t>	…</a:t>
            </a:r>
          </a:p>
          <a:p>
            <a:pPr marL="0" indent="0" eaLnBrk="1" hangingPunct="1">
              <a:buFont typeface="Wingdings" pitchFamily="2" charset="2"/>
              <a:buNone/>
              <a:tabLst>
                <a:tab pos="457200" algn="l"/>
                <a:tab pos="914400" algn="l"/>
                <a:tab pos="1371600" algn="l"/>
                <a:tab pos="1828800" algn="l"/>
              </a:tabLst>
            </a:pPr>
            <a:r>
              <a:rPr lang="en-US" sz="2400" dirty="0">
                <a:latin typeface="Arial" pitchFamily="34" charset="0"/>
              </a:rPr>
              <a:t>}</a:t>
            </a:r>
          </a:p>
          <a:p>
            <a:pPr marL="0" indent="0" eaLnBrk="1" hangingPunct="1">
              <a:buFont typeface="Wingdings" pitchFamily="2" charset="2"/>
              <a:buNone/>
              <a:tabLst>
                <a:tab pos="457200" algn="l"/>
                <a:tab pos="914400" algn="l"/>
                <a:tab pos="1371600" algn="l"/>
                <a:tab pos="1828800" algn="l"/>
              </a:tabLst>
            </a:pPr>
            <a:r>
              <a:rPr lang="en-US" sz="2400" dirty="0">
                <a:latin typeface="Arial" pitchFamily="34" charset="0"/>
              </a:rPr>
              <a:t>finally {</a:t>
            </a:r>
          </a:p>
          <a:p>
            <a:pPr marL="0" indent="0" eaLnBrk="1" hangingPunct="1">
              <a:buFont typeface="Wingdings" pitchFamily="2" charset="2"/>
              <a:buNone/>
              <a:tabLst>
                <a:tab pos="457200" algn="l"/>
                <a:tab pos="914400" algn="l"/>
                <a:tab pos="1371600" algn="l"/>
                <a:tab pos="1828800" algn="l"/>
              </a:tabLst>
            </a:pPr>
            <a:r>
              <a:rPr lang="en-US" sz="2400" dirty="0">
                <a:latin typeface="Arial" pitchFamily="34" charset="0"/>
              </a:rPr>
              <a:t>	</a:t>
            </a:r>
            <a:r>
              <a:rPr lang="en-US" sz="2400" dirty="0" err="1">
                <a:solidFill>
                  <a:schemeClr val="folHlink"/>
                </a:solidFill>
                <a:latin typeface="Arial" pitchFamily="34" charset="0"/>
              </a:rPr>
              <a:t>myMutex</a:t>
            </a:r>
            <a:r>
              <a:rPr lang="en-US" sz="2400" dirty="0" err="1">
                <a:latin typeface="Arial" pitchFamily="34" charset="0"/>
              </a:rPr>
              <a:t>.ReleaseMutex</a:t>
            </a:r>
            <a:r>
              <a:rPr lang="en-US" sz="2400" dirty="0">
                <a:latin typeface="Arial" pitchFamily="34" charset="0"/>
              </a:rPr>
              <a:t>();</a:t>
            </a:r>
          </a:p>
          <a:p>
            <a:pPr marL="0" indent="0" eaLnBrk="1" hangingPunct="1">
              <a:buFont typeface="Wingdings" pitchFamily="2" charset="2"/>
              <a:buNone/>
              <a:tabLst>
                <a:tab pos="457200" algn="l"/>
                <a:tab pos="914400" algn="l"/>
                <a:tab pos="1371600" algn="l"/>
                <a:tab pos="1828800" algn="l"/>
              </a:tabLst>
            </a:pPr>
            <a:r>
              <a:rPr lang="en-US" sz="2400" dirty="0">
                <a:latin typeface="Arial" pitchFamily="34" charset="0"/>
              </a:rPr>
              <a:t>}</a:t>
            </a:r>
          </a:p>
        </p:txBody>
      </p:sp>
      <p:sp>
        <p:nvSpPr>
          <p:cNvPr id="5" name="Rounded Rectangular Callout 4"/>
          <p:cNvSpPr>
            <a:spLocks noChangeArrowheads="1"/>
          </p:cNvSpPr>
          <p:nvPr/>
        </p:nvSpPr>
        <p:spPr bwMode="auto">
          <a:xfrm>
            <a:off x="6754813" y="3200400"/>
            <a:ext cx="2209800" cy="2057400"/>
          </a:xfrm>
          <a:prstGeom prst="wedgeRoundRectCallout">
            <a:avLst>
              <a:gd name="adj1" fmla="val -49551"/>
              <a:gd name="adj2" fmla="val -99662"/>
              <a:gd name="adj3" fmla="val 16667"/>
            </a:avLst>
          </a:prstGeom>
          <a:solidFill>
            <a:srgbClr val="FFFFCC"/>
          </a:solidFill>
          <a:ln w="9525" algn="ctr">
            <a:solidFill>
              <a:schemeClr val="tx1"/>
            </a:solidFill>
            <a:round/>
            <a:headEnd/>
            <a:tailEnd/>
          </a:ln>
        </p:spPr>
        <p:txBody>
          <a:bodyPr/>
          <a:lstStyle/>
          <a:p>
            <a:r>
              <a:rPr lang="en-US" sz="2400" dirty="0" err="1"/>
              <a:t>Mutex</a:t>
            </a:r>
            <a:r>
              <a:rPr lang="en-US" sz="2400" dirty="0"/>
              <a:t> Attack: Creating the same named </a:t>
            </a:r>
            <a:r>
              <a:rPr lang="en-US" sz="2400" dirty="0" err="1"/>
              <a:t>mutex</a:t>
            </a:r>
            <a:r>
              <a:rPr lang="en-US" sz="2400" dirty="0"/>
              <a:t> to disrupt others</a:t>
            </a:r>
          </a:p>
        </p:txBody>
      </p:sp>
    </p:spTree>
    <p:extLst>
      <p:ext uri="{BB962C8B-B14F-4D97-AF65-F5344CB8AC3E}">
        <p14:creationId xmlns:p14="http://schemas.microsoft.com/office/powerpoint/2010/main" val="160385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
          <p:cNvSpPr>
            <a:spLocks noChangeArrowheads="1"/>
          </p:cNvSpPr>
          <p:nvPr/>
        </p:nvSpPr>
        <p:spPr bwMode="auto">
          <a:xfrm>
            <a:off x="0" y="2895600"/>
            <a:ext cx="9144000" cy="3352800"/>
          </a:xfrm>
          <a:prstGeom prst="rect">
            <a:avLst/>
          </a:prstGeom>
          <a:noFill/>
          <a:ln w="9525">
            <a:noFill/>
            <a:miter lim="800000"/>
            <a:headEnd/>
            <a:tailEnd/>
          </a:ln>
        </p:spPr>
        <p:txBody>
          <a:bodyPr lIns="96736" tIns="48368" rIns="96736" bIns="48368"/>
          <a:lstStyle/>
          <a:p>
            <a:pPr marL="363538" indent="-363538" algn="ctr" defTabSz="966788">
              <a:lnSpc>
                <a:spcPct val="125000"/>
              </a:lnSpc>
              <a:spcBef>
                <a:spcPct val="20000"/>
              </a:spcBef>
              <a:buClr>
                <a:srgbClr val="000000"/>
              </a:buClr>
              <a:buSzPct val="75000"/>
              <a:buFont typeface="Wingdings" pitchFamily="2" charset="2"/>
              <a:buNone/>
            </a:pPr>
            <a:r>
              <a:rPr lang="en-US" sz="2400" b="1" dirty="0"/>
              <a:t>Chapter 2</a:t>
            </a:r>
          </a:p>
          <a:p>
            <a:pPr marL="363538" indent="-363538" algn="ctr" defTabSz="966788">
              <a:lnSpc>
                <a:spcPct val="125000"/>
              </a:lnSpc>
              <a:spcBef>
                <a:spcPct val="20000"/>
              </a:spcBef>
              <a:buClr>
                <a:srgbClr val="000000"/>
              </a:buClr>
              <a:buSzPct val="75000"/>
              <a:buFont typeface="Wingdings" pitchFamily="2" charset="2"/>
              <a:buNone/>
            </a:pPr>
            <a:r>
              <a:rPr lang="en-US" sz="2400" b="1" dirty="0"/>
              <a:t>Distributed Computing and Multithreading</a:t>
            </a:r>
          </a:p>
          <a:p>
            <a:pPr marL="363538" indent="-363538" algn="ctr" defTabSz="966788">
              <a:lnSpc>
                <a:spcPct val="125000"/>
              </a:lnSpc>
              <a:spcBef>
                <a:spcPct val="20000"/>
              </a:spcBef>
              <a:buClr>
                <a:srgbClr val="000000"/>
              </a:buClr>
              <a:buSzPct val="75000"/>
              <a:buFont typeface="Wingdings" pitchFamily="2" charset="2"/>
              <a:buNone/>
            </a:pPr>
            <a:r>
              <a:rPr lang="en-US" sz="3200" b="1" dirty="0">
                <a:solidFill>
                  <a:schemeClr val="folHlink"/>
                </a:solidFill>
              </a:rPr>
              <a:t>Lecture 08: </a:t>
            </a:r>
            <a:br>
              <a:rPr lang="en-US" sz="3200" b="1" dirty="0">
                <a:solidFill>
                  <a:schemeClr val="folHlink"/>
                </a:solidFill>
              </a:rPr>
            </a:br>
            <a:r>
              <a:rPr lang="en-US" sz="3200" b="1" dirty="0">
                <a:solidFill>
                  <a:schemeClr val="folHlink"/>
                </a:solidFill>
              </a:rPr>
              <a:t>Coordination and Event-Driven Programming</a:t>
            </a:r>
          </a:p>
          <a:p>
            <a:pPr marL="363538" indent="-363538" algn="ctr" defTabSz="966788">
              <a:lnSpc>
                <a:spcPct val="125000"/>
              </a:lnSpc>
              <a:spcBef>
                <a:spcPct val="20000"/>
              </a:spcBef>
              <a:buClr>
                <a:srgbClr val="000000"/>
              </a:buClr>
              <a:buSzPct val="75000"/>
              <a:buFont typeface="Wingdings" pitchFamily="2" charset="2"/>
              <a:buNone/>
            </a:pPr>
            <a:endParaRPr lang="en-US" sz="2800" b="1" dirty="0">
              <a:solidFill>
                <a:srgbClr val="0066FF"/>
              </a:solidFill>
            </a:endParaRPr>
          </a:p>
          <a:p>
            <a:pPr marL="363538" indent="-363538" algn="ctr" defTabSz="966788">
              <a:lnSpc>
                <a:spcPct val="125000"/>
              </a:lnSpc>
              <a:spcBef>
                <a:spcPct val="20000"/>
              </a:spcBef>
              <a:buClr>
                <a:srgbClr val="000000"/>
              </a:buClr>
              <a:buSzPct val="75000"/>
              <a:buFont typeface="Wingdings" pitchFamily="2" charset="2"/>
              <a:buNone/>
            </a:pPr>
            <a:r>
              <a:rPr lang="en-US" sz="2800" b="1" dirty="0">
                <a:solidFill>
                  <a:schemeClr val="folHlink"/>
                </a:solidFill>
              </a:rPr>
              <a:t>(Reading: Text Chapter 2)</a:t>
            </a:r>
          </a:p>
        </p:txBody>
      </p:sp>
      <p:sp>
        <p:nvSpPr>
          <p:cNvPr id="3075" name="Rectangle 12"/>
          <p:cNvSpPr>
            <a:spLocks noChangeArrowheads="1"/>
          </p:cNvSpPr>
          <p:nvPr/>
        </p:nvSpPr>
        <p:spPr bwMode="auto">
          <a:xfrm>
            <a:off x="685800" y="1524000"/>
            <a:ext cx="7821613" cy="1149350"/>
          </a:xfrm>
          <a:prstGeom prst="rect">
            <a:avLst/>
          </a:prstGeom>
          <a:noFill/>
          <a:ln w="9525">
            <a:noFill/>
            <a:miter lim="800000"/>
            <a:headEnd/>
            <a:tailEnd/>
          </a:ln>
        </p:spPr>
        <p:txBody>
          <a:bodyPr lIns="96736" tIns="48368" rIns="96736" bIns="48368" anchor="ctr"/>
          <a:lstStyle/>
          <a:p>
            <a:pPr marL="363538" indent="-363538" algn="ctr" defTabSz="966788">
              <a:lnSpc>
                <a:spcPct val="115000"/>
              </a:lnSpc>
              <a:spcBef>
                <a:spcPct val="20000"/>
              </a:spcBef>
            </a:pPr>
            <a:r>
              <a:rPr lang="en-GB" altLang="en-US" sz="2100" b="1" i="1">
                <a:solidFill>
                  <a:srgbClr val="280099"/>
                </a:solidFill>
              </a:rPr>
              <a:t>CSE 445 / CSE 598</a:t>
            </a:r>
          </a:p>
          <a:p>
            <a:pPr marL="363538" indent="-363538" algn="ctr" defTabSz="966788">
              <a:lnSpc>
                <a:spcPct val="85000"/>
              </a:lnSpc>
              <a:spcBef>
                <a:spcPct val="20000"/>
              </a:spcBef>
            </a:pPr>
            <a:r>
              <a:rPr lang="en-GB" altLang="en-US" sz="3000" b="1" i="1">
                <a:solidFill>
                  <a:srgbClr val="280099"/>
                </a:solidFill>
              </a:rPr>
              <a:t>Distributed Software Development</a:t>
            </a:r>
            <a:endParaRPr lang="en-US" altLang="en-US" sz="3000" b="1" i="1">
              <a:solidFill>
                <a:srgbClr val="280099"/>
              </a:solidFill>
            </a:endParaRPr>
          </a:p>
        </p:txBody>
      </p:sp>
      <p:grpSp>
        <p:nvGrpSpPr>
          <p:cNvPr id="10" name="Group 9">
            <a:extLst>
              <a:ext uri="{FF2B5EF4-FFF2-40B4-BE49-F238E27FC236}">
                <a16:creationId xmlns:a16="http://schemas.microsoft.com/office/drawing/2014/main" id="{3E947C38-BF0F-4D9D-8496-5ADC74736B99}"/>
              </a:ext>
            </a:extLst>
          </p:cNvPr>
          <p:cNvGrpSpPr/>
          <p:nvPr/>
        </p:nvGrpSpPr>
        <p:grpSpPr>
          <a:xfrm>
            <a:off x="771525" y="327583"/>
            <a:ext cx="4562475" cy="596882"/>
            <a:chOff x="203520" y="327583"/>
            <a:chExt cx="4562475" cy="596882"/>
          </a:xfrm>
        </p:grpSpPr>
        <p:pic>
          <p:nvPicPr>
            <p:cNvPr id="11" name="Picture 10">
              <a:extLst>
                <a:ext uri="{FF2B5EF4-FFF2-40B4-BE49-F238E27FC236}">
                  <a16:creationId xmlns:a16="http://schemas.microsoft.com/office/drawing/2014/main" id="{A26EE222-F0C0-4B8C-B35B-6AC0D79DDF39}"/>
                </a:ext>
              </a:extLst>
            </p:cNvPr>
            <p:cNvPicPr>
              <a:picLocks noChangeAspect="1"/>
            </p:cNvPicPr>
            <p:nvPr/>
          </p:nvPicPr>
          <p:blipFill>
            <a:blip r:embed="rId3"/>
            <a:stretch>
              <a:fillRect/>
            </a:stretch>
          </p:blipFill>
          <p:spPr>
            <a:xfrm>
              <a:off x="203520" y="327583"/>
              <a:ext cx="4562475" cy="257175"/>
            </a:xfrm>
            <a:prstGeom prst="rect">
              <a:avLst/>
            </a:prstGeom>
          </p:spPr>
        </p:pic>
        <p:pic>
          <p:nvPicPr>
            <p:cNvPr id="12" name="Picture 11" descr="Arizona State University - Ira A. Fulton Schools of Engineering">
              <a:extLst>
                <a:ext uri="{FF2B5EF4-FFF2-40B4-BE49-F238E27FC236}">
                  <a16:creationId xmlns:a16="http://schemas.microsoft.com/office/drawing/2014/main" id="{FD4C9704-4D84-452F-8752-B0D1D08034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520" y="581564"/>
              <a:ext cx="2143125" cy="3429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8700725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325A657-1DB5-4CC7-8159-CE9FA4FF4432}" type="slidenum">
              <a:rPr lang="en-US" smtClean="0"/>
              <a:pPr/>
              <a:t>222</a:t>
            </a:fld>
            <a:endParaRPr lang="en-US"/>
          </a:p>
        </p:txBody>
      </p:sp>
      <p:sp>
        <p:nvSpPr>
          <p:cNvPr id="4099" name="Rectangle 2"/>
          <p:cNvSpPr>
            <a:spLocks noGrp="1" noChangeArrowheads="1"/>
          </p:cNvSpPr>
          <p:nvPr>
            <p:ph type="title"/>
          </p:nvPr>
        </p:nvSpPr>
        <p:spPr/>
        <p:txBody>
          <a:bodyPr/>
          <a:lstStyle/>
          <a:p>
            <a:pPr eaLnBrk="1" hangingPunct="1"/>
            <a:r>
              <a:rPr lang="en-US" sz="3600"/>
              <a:t>Chapter </a:t>
            </a:r>
            <a:r>
              <a:rPr lang="en-US" sz="3600" dirty="0"/>
              <a:t>2 Roadmap</a:t>
            </a:r>
          </a:p>
        </p:txBody>
      </p:sp>
      <p:sp>
        <p:nvSpPr>
          <p:cNvPr id="4100" name="Rectangle 3"/>
          <p:cNvSpPr>
            <a:spLocks noGrp="1" noChangeArrowheads="1"/>
          </p:cNvSpPr>
          <p:nvPr>
            <p:ph type="body" idx="1"/>
          </p:nvPr>
        </p:nvSpPr>
        <p:spPr>
          <a:xfrm>
            <a:off x="1828800" y="1066800"/>
            <a:ext cx="6934200" cy="5562600"/>
          </a:xfrm>
        </p:spPr>
        <p:txBody>
          <a:bodyPr/>
          <a:lstStyle/>
          <a:p>
            <a:pPr eaLnBrk="1" hangingPunct="1">
              <a:defRPr/>
            </a:pPr>
            <a:r>
              <a:rPr lang="en-US" dirty="0">
                <a:solidFill>
                  <a:schemeClr val="bg1">
                    <a:lumMod val="50000"/>
                  </a:schemeClr>
                </a:solidFill>
              </a:rPr>
              <a:t>Basic concepts of multithreading and multitasking in Unix OS</a:t>
            </a:r>
          </a:p>
          <a:p>
            <a:pPr eaLnBrk="1" hangingPunct="1">
              <a:defRPr/>
            </a:pPr>
            <a:r>
              <a:rPr lang="en-US" dirty="0">
                <a:solidFill>
                  <a:schemeClr val="bg1">
                    <a:lumMod val="50000"/>
                  </a:schemeClr>
                </a:solidFill>
              </a:rPr>
              <a:t>Java multithreading </a:t>
            </a:r>
          </a:p>
          <a:p>
            <a:pPr eaLnBrk="1" hangingPunct="1">
              <a:defRPr/>
            </a:pPr>
            <a:r>
              <a:rPr lang="en-US" dirty="0">
                <a:solidFill>
                  <a:schemeClr val="bg1">
                    <a:lumMod val="50000"/>
                  </a:schemeClr>
                </a:solidFill>
              </a:rPr>
              <a:t>C# multithreading using Thread, Monitor, </a:t>
            </a:r>
            <a:r>
              <a:rPr lang="en-US" dirty="0" err="1">
                <a:solidFill>
                  <a:schemeClr val="bg1">
                    <a:lumMod val="50000"/>
                  </a:schemeClr>
                </a:solidFill>
              </a:rPr>
              <a:t>ReaderWriterLock</a:t>
            </a:r>
            <a:r>
              <a:rPr lang="en-US" dirty="0">
                <a:solidFill>
                  <a:schemeClr val="bg1">
                    <a:lumMod val="50000"/>
                  </a:schemeClr>
                </a:solidFill>
              </a:rPr>
              <a:t> classes, </a:t>
            </a:r>
            <a:r>
              <a:rPr lang="en-US" dirty="0" err="1">
                <a:solidFill>
                  <a:schemeClr val="bg1">
                    <a:lumMod val="50000"/>
                  </a:schemeClr>
                </a:solidFill>
              </a:rPr>
              <a:t>Mutex</a:t>
            </a:r>
            <a:endParaRPr lang="en-US" dirty="0">
              <a:solidFill>
                <a:schemeClr val="bg1">
                  <a:lumMod val="50000"/>
                </a:schemeClr>
              </a:solidFill>
            </a:endParaRPr>
          </a:p>
          <a:p>
            <a:pPr eaLnBrk="1" hangingPunct="1">
              <a:defRPr/>
            </a:pPr>
            <a:r>
              <a:rPr lang="en-US" dirty="0">
                <a:solidFill>
                  <a:srgbClr val="0000FF"/>
                </a:solidFill>
              </a:rPr>
              <a:t>Indivisible Instruction vs. Lock</a:t>
            </a:r>
          </a:p>
          <a:p>
            <a:pPr eaLnBrk="1" hangingPunct="1">
              <a:defRPr/>
            </a:pPr>
            <a:r>
              <a:rPr lang="en-US" dirty="0">
                <a:solidFill>
                  <a:srgbClr val="0000FF"/>
                </a:solidFill>
              </a:rPr>
              <a:t>Semaphore</a:t>
            </a:r>
          </a:p>
          <a:p>
            <a:pPr eaLnBrk="1" hangingPunct="1">
              <a:defRPr/>
            </a:pPr>
            <a:r>
              <a:rPr lang="en-US" dirty="0">
                <a:solidFill>
                  <a:srgbClr val="0000FF"/>
                </a:solidFill>
              </a:rPr>
              <a:t>Coordination Events</a:t>
            </a:r>
          </a:p>
          <a:p>
            <a:pPr eaLnBrk="1" hangingPunct="1">
              <a:defRPr/>
            </a:pPr>
            <a:r>
              <a:rPr lang="en-US" dirty="0">
                <a:solidFill>
                  <a:srgbClr val="0000FF"/>
                </a:solidFill>
              </a:rPr>
              <a:t>Event-driven Programming </a:t>
            </a:r>
          </a:p>
          <a:p>
            <a:pPr eaLnBrk="1" hangingPunct="1">
              <a:defRPr/>
            </a:pPr>
            <a:r>
              <a:rPr lang="en-US" dirty="0">
                <a:solidFill>
                  <a:srgbClr val="0000FF"/>
                </a:solidFill>
              </a:rPr>
              <a:t>Case study of event-driven programming</a:t>
            </a:r>
          </a:p>
          <a:p>
            <a:pPr eaLnBrk="1" hangingPunct="1">
              <a:defRPr/>
            </a:pPr>
            <a:r>
              <a:rPr lang="en-US" dirty="0"/>
              <a:t>Async and Threading Performance</a:t>
            </a:r>
          </a:p>
        </p:txBody>
      </p:sp>
      <p:sp>
        <p:nvSpPr>
          <p:cNvPr id="2" name="TextBox 1"/>
          <p:cNvSpPr txBox="1"/>
          <p:nvPr/>
        </p:nvSpPr>
        <p:spPr>
          <a:xfrm>
            <a:off x="76200" y="1143000"/>
            <a:ext cx="1507144" cy="461665"/>
          </a:xfrm>
          <a:prstGeom prst="rect">
            <a:avLst/>
          </a:prstGeom>
          <a:noFill/>
        </p:spPr>
        <p:txBody>
          <a:bodyPr wrap="none">
            <a:spAutoFit/>
          </a:bodyPr>
          <a:lstStyle/>
          <a:p>
            <a:pPr>
              <a:defRPr/>
            </a:pPr>
            <a:r>
              <a:rPr lang="en-US" sz="2400" dirty="0">
                <a:solidFill>
                  <a:schemeClr val="bg1">
                    <a:lumMod val="50000"/>
                  </a:schemeClr>
                </a:solidFill>
              </a:rPr>
              <a:t>Lecture 05</a:t>
            </a:r>
          </a:p>
        </p:txBody>
      </p:sp>
      <p:sp>
        <p:nvSpPr>
          <p:cNvPr id="6" name="TextBox 5"/>
          <p:cNvSpPr txBox="1"/>
          <p:nvPr/>
        </p:nvSpPr>
        <p:spPr>
          <a:xfrm>
            <a:off x="76200" y="2019300"/>
            <a:ext cx="1507144" cy="461665"/>
          </a:xfrm>
          <a:prstGeom prst="rect">
            <a:avLst/>
          </a:prstGeom>
          <a:noFill/>
        </p:spPr>
        <p:txBody>
          <a:bodyPr wrap="none">
            <a:spAutoFit/>
          </a:bodyPr>
          <a:lstStyle/>
          <a:p>
            <a:pPr>
              <a:defRPr/>
            </a:pPr>
            <a:r>
              <a:rPr lang="en-US" sz="2400" dirty="0">
                <a:solidFill>
                  <a:schemeClr val="bg1">
                    <a:lumMod val="50000"/>
                  </a:schemeClr>
                </a:solidFill>
              </a:rPr>
              <a:t>Lecture 06</a:t>
            </a:r>
          </a:p>
        </p:txBody>
      </p:sp>
      <p:sp>
        <p:nvSpPr>
          <p:cNvPr id="7" name="TextBox 6"/>
          <p:cNvSpPr txBox="1"/>
          <p:nvPr/>
        </p:nvSpPr>
        <p:spPr>
          <a:xfrm>
            <a:off x="76200" y="2628900"/>
            <a:ext cx="1507144" cy="461665"/>
          </a:xfrm>
          <a:prstGeom prst="rect">
            <a:avLst/>
          </a:prstGeom>
          <a:noFill/>
        </p:spPr>
        <p:txBody>
          <a:bodyPr wrap="none">
            <a:spAutoFit/>
          </a:bodyPr>
          <a:lstStyle/>
          <a:p>
            <a:pPr>
              <a:defRPr/>
            </a:pPr>
            <a:r>
              <a:rPr lang="en-US" sz="2400" dirty="0">
                <a:solidFill>
                  <a:schemeClr val="bg1">
                    <a:lumMod val="50000"/>
                  </a:schemeClr>
                </a:solidFill>
              </a:rPr>
              <a:t>Lecture 07</a:t>
            </a:r>
          </a:p>
        </p:txBody>
      </p:sp>
      <p:sp>
        <p:nvSpPr>
          <p:cNvPr id="4104" name="TextBox 7"/>
          <p:cNvSpPr txBox="1">
            <a:spLocks noChangeArrowheads="1"/>
          </p:cNvSpPr>
          <p:nvPr/>
        </p:nvSpPr>
        <p:spPr bwMode="auto">
          <a:xfrm>
            <a:off x="93663" y="3505200"/>
            <a:ext cx="1507144" cy="461665"/>
          </a:xfrm>
          <a:prstGeom prst="rect">
            <a:avLst/>
          </a:prstGeom>
          <a:noFill/>
          <a:ln w="9525">
            <a:noFill/>
            <a:miter lim="800000"/>
            <a:headEnd/>
            <a:tailEnd/>
          </a:ln>
        </p:spPr>
        <p:txBody>
          <a:bodyPr wrap="none">
            <a:spAutoFit/>
          </a:bodyPr>
          <a:lstStyle/>
          <a:p>
            <a:r>
              <a:rPr lang="en-US" sz="2400" dirty="0">
                <a:solidFill>
                  <a:srgbClr val="0000FF"/>
                </a:solidFill>
              </a:rPr>
              <a:t>Lecture 08</a:t>
            </a:r>
          </a:p>
        </p:txBody>
      </p:sp>
      <p:sp>
        <p:nvSpPr>
          <p:cNvPr id="9" name="TextBox 7"/>
          <p:cNvSpPr txBox="1">
            <a:spLocks noChangeArrowheads="1"/>
          </p:cNvSpPr>
          <p:nvPr/>
        </p:nvSpPr>
        <p:spPr bwMode="auto">
          <a:xfrm>
            <a:off x="76200" y="6048375"/>
            <a:ext cx="1507144" cy="461665"/>
          </a:xfrm>
          <a:prstGeom prst="rect">
            <a:avLst/>
          </a:prstGeom>
          <a:noFill/>
          <a:ln w="9525">
            <a:noFill/>
            <a:miter lim="800000"/>
            <a:headEnd/>
            <a:tailEnd/>
          </a:ln>
        </p:spPr>
        <p:txBody>
          <a:bodyPr wrap="none">
            <a:spAutoFit/>
          </a:bodyPr>
          <a:lstStyle/>
          <a:p>
            <a:r>
              <a:rPr lang="en-US" sz="2400" dirty="0"/>
              <a:t>Lecture 09</a:t>
            </a:r>
          </a:p>
        </p:txBody>
      </p:sp>
    </p:spTree>
    <p:extLst>
      <p:ext uri="{BB962C8B-B14F-4D97-AF65-F5344CB8AC3E}">
        <p14:creationId xmlns:p14="http://schemas.microsoft.com/office/powerpoint/2010/main" val="291518128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noFill/>
        </p:spPr>
        <p:txBody>
          <a:bodyPr/>
          <a:lstStyle/>
          <a:p>
            <a:fld id="{8FD3F941-2A23-43F1-8668-8715E9306243}" type="slidenum">
              <a:rPr lang="en-US" smtClean="0"/>
              <a:pPr/>
              <a:t>223</a:t>
            </a:fld>
            <a:endParaRPr lang="en-US"/>
          </a:p>
        </p:txBody>
      </p:sp>
      <p:sp>
        <p:nvSpPr>
          <p:cNvPr id="8195" name="Rectangle 2"/>
          <p:cNvSpPr>
            <a:spLocks noGrp="1" noChangeArrowheads="1"/>
          </p:cNvSpPr>
          <p:nvPr>
            <p:ph type="title"/>
          </p:nvPr>
        </p:nvSpPr>
        <p:spPr>
          <a:xfrm>
            <a:off x="1143000" y="76200"/>
            <a:ext cx="7532688" cy="838200"/>
          </a:xfrm>
        </p:spPr>
        <p:txBody>
          <a:bodyPr/>
          <a:lstStyle/>
          <a:p>
            <a:pPr algn="ctr" eaLnBrk="1" hangingPunct="1"/>
            <a:r>
              <a:rPr lang="en-US" sz="2800" dirty="0"/>
              <a:t>Implementation Issue: </a:t>
            </a:r>
            <a:br>
              <a:rPr lang="en-US" sz="2800" dirty="0"/>
            </a:br>
            <a:r>
              <a:rPr lang="en-US" sz="2800" dirty="0"/>
              <a:t>How Do We Turn On the Lock?</a:t>
            </a:r>
          </a:p>
        </p:txBody>
      </p:sp>
      <p:sp>
        <p:nvSpPr>
          <p:cNvPr id="8196" name="Rectangle 3"/>
          <p:cNvSpPr>
            <a:spLocks noGrp="1" noChangeArrowheads="1"/>
          </p:cNvSpPr>
          <p:nvPr>
            <p:ph type="body" idx="1"/>
          </p:nvPr>
        </p:nvSpPr>
        <p:spPr>
          <a:xfrm>
            <a:off x="685800" y="1295400"/>
            <a:ext cx="8458200" cy="4700588"/>
          </a:xfrm>
        </p:spPr>
        <p:txBody>
          <a:bodyPr/>
          <a:lstStyle/>
          <a:p>
            <a:pPr eaLnBrk="1" hangingPunct="1">
              <a:lnSpc>
                <a:spcPct val="120000"/>
              </a:lnSpc>
              <a:buFont typeface="Wingdings" pitchFamily="2" charset="2"/>
              <a:buNone/>
              <a:tabLst>
                <a:tab pos="914400" algn="l"/>
                <a:tab pos="2006600" algn="l"/>
                <a:tab pos="2578100" algn="l"/>
              </a:tabLst>
            </a:pPr>
            <a:r>
              <a:rPr lang="en-US" dirty="0">
                <a:solidFill>
                  <a:srgbClr val="0000FF"/>
                </a:solidFill>
                <a:latin typeface="Arial" charset="0"/>
              </a:rPr>
              <a:t>// Lock(Buffer):</a:t>
            </a:r>
            <a:r>
              <a:rPr lang="en-US" dirty="0">
                <a:latin typeface="Arial" charset="0"/>
              </a:rPr>
              <a:t>	</a:t>
            </a:r>
          </a:p>
          <a:p>
            <a:pPr eaLnBrk="1" hangingPunct="1">
              <a:lnSpc>
                <a:spcPct val="120000"/>
              </a:lnSpc>
              <a:buFont typeface="Wingdings" pitchFamily="2" charset="2"/>
              <a:buNone/>
              <a:tabLst>
                <a:tab pos="914400" algn="l"/>
                <a:tab pos="2006600" algn="l"/>
                <a:tab pos="2578100" algn="l"/>
              </a:tabLst>
            </a:pPr>
            <a:r>
              <a:rPr lang="en-US" sz="2400" b="1" dirty="0">
                <a:latin typeface="Arial" charset="0"/>
              </a:rPr>
              <a:t>if</a:t>
            </a:r>
            <a:r>
              <a:rPr lang="en-US" sz="2400" dirty="0">
                <a:latin typeface="Arial" charset="0"/>
              </a:rPr>
              <a:t>  (</a:t>
            </a:r>
            <a:r>
              <a:rPr lang="en-US" sz="2400" dirty="0" err="1">
                <a:latin typeface="Arial" charset="0"/>
              </a:rPr>
              <a:t>Buffer.lock</a:t>
            </a:r>
            <a:r>
              <a:rPr lang="en-US" sz="2400" dirty="0">
                <a:latin typeface="Arial" charset="0"/>
              </a:rPr>
              <a:t> == “off”)   </a:t>
            </a:r>
          </a:p>
          <a:p>
            <a:pPr eaLnBrk="1" hangingPunct="1">
              <a:lnSpc>
                <a:spcPct val="120000"/>
              </a:lnSpc>
              <a:buFont typeface="Wingdings" pitchFamily="2" charset="2"/>
              <a:buNone/>
              <a:tabLst>
                <a:tab pos="914400" algn="l"/>
                <a:tab pos="2006600" algn="l"/>
                <a:tab pos="2578100" algn="l"/>
              </a:tabLst>
            </a:pPr>
            <a:r>
              <a:rPr lang="en-US" sz="2400" b="1" dirty="0">
                <a:latin typeface="Arial" charset="0"/>
              </a:rPr>
              <a:t>			then</a:t>
            </a:r>
            <a:r>
              <a:rPr lang="en-US" sz="2400" dirty="0">
                <a:latin typeface="Arial" charset="0"/>
              </a:rPr>
              <a:t> </a:t>
            </a:r>
          </a:p>
          <a:p>
            <a:pPr eaLnBrk="1" hangingPunct="1">
              <a:lnSpc>
                <a:spcPct val="120000"/>
              </a:lnSpc>
              <a:buFont typeface="Wingdings" pitchFamily="2" charset="2"/>
              <a:buNone/>
              <a:tabLst>
                <a:tab pos="914400" algn="l"/>
                <a:tab pos="2006600" algn="l"/>
                <a:tab pos="2578100" algn="l"/>
              </a:tabLst>
            </a:pPr>
            <a:r>
              <a:rPr lang="en-US" sz="2400" dirty="0">
                <a:latin typeface="Arial" charset="0"/>
              </a:rPr>
              <a:t>				</a:t>
            </a:r>
            <a:r>
              <a:rPr lang="en-US" sz="2400" dirty="0" err="1">
                <a:latin typeface="Arial" charset="0"/>
              </a:rPr>
              <a:t>Buffer.lock</a:t>
            </a:r>
            <a:r>
              <a:rPr lang="en-US" sz="2400" dirty="0">
                <a:latin typeface="Arial" charset="0"/>
              </a:rPr>
              <a:t> = “on”</a:t>
            </a:r>
          </a:p>
          <a:p>
            <a:pPr eaLnBrk="1" hangingPunct="1">
              <a:lnSpc>
                <a:spcPct val="120000"/>
              </a:lnSpc>
              <a:buFont typeface="Wingdings" pitchFamily="2" charset="2"/>
              <a:buNone/>
              <a:tabLst>
                <a:tab pos="914400" algn="l"/>
                <a:tab pos="2006600" algn="l"/>
                <a:tab pos="2578100" algn="l"/>
              </a:tabLst>
            </a:pPr>
            <a:r>
              <a:rPr lang="en-US" sz="2400" dirty="0">
                <a:latin typeface="Arial" charset="0"/>
              </a:rPr>
              <a:t>				Access object Buffer</a:t>
            </a:r>
          </a:p>
          <a:p>
            <a:pPr eaLnBrk="1" hangingPunct="1">
              <a:lnSpc>
                <a:spcPct val="120000"/>
              </a:lnSpc>
              <a:buFont typeface="Wingdings" pitchFamily="2" charset="2"/>
              <a:buNone/>
              <a:tabLst>
                <a:tab pos="914400" algn="l"/>
                <a:tab pos="2006600" algn="l"/>
                <a:tab pos="2578100" algn="l"/>
              </a:tabLst>
            </a:pPr>
            <a:r>
              <a:rPr lang="en-US" sz="2400" dirty="0">
                <a:latin typeface="Arial" charset="0"/>
              </a:rPr>
              <a:t>			</a:t>
            </a:r>
            <a:r>
              <a:rPr lang="en-US" sz="2400" b="1" dirty="0">
                <a:latin typeface="Arial" charset="0"/>
              </a:rPr>
              <a:t>else</a:t>
            </a:r>
            <a:br>
              <a:rPr lang="en-US" sz="2400" dirty="0">
                <a:latin typeface="Arial" charset="0"/>
              </a:rPr>
            </a:br>
            <a:r>
              <a:rPr lang="en-US" sz="2400" dirty="0">
                <a:latin typeface="Arial" charset="0"/>
              </a:rPr>
              <a:t>			wait/blocked until  </a:t>
            </a:r>
            <a:r>
              <a:rPr lang="en-US" sz="2400" dirty="0" err="1">
                <a:latin typeface="Arial" charset="0"/>
              </a:rPr>
              <a:t>Buffer.lock</a:t>
            </a:r>
            <a:r>
              <a:rPr lang="en-US" sz="2400" dirty="0">
                <a:latin typeface="Arial" charset="0"/>
              </a:rPr>
              <a:t> == “off”</a:t>
            </a:r>
          </a:p>
          <a:p>
            <a:pPr eaLnBrk="1" hangingPunct="1">
              <a:lnSpc>
                <a:spcPct val="120000"/>
              </a:lnSpc>
              <a:buFont typeface="Wingdings" pitchFamily="2" charset="2"/>
              <a:buNone/>
              <a:tabLst>
                <a:tab pos="914400" algn="l"/>
                <a:tab pos="2006600" algn="l"/>
                <a:tab pos="2578100" algn="l"/>
              </a:tabLst>
            </a:pPr>
            <a:r>
              <a:rPr lang="en-US" sz="2400" dirty="0">
                <a:latin typeface="Arial" charset="0"/>
              </a:rPr>
              <a:t>				</a:t>
            </a:r>
            <a:r>
              <a:rPr lang="en-US" sz="2400" dirty="0" err="1">
                <a:latin typeface="Arial" charset="0"/>
              </a:rPr>
              <a:t>Buffer.lock</a:t>
            </a:r>
            <a:r>
              <a:rPr lang="en-US" sz="2400" dirty="0">
                <a:latin typeface="Arial" charset="0"/>
              </a:rPr>
              <a:t> = “on”;</a:t>
            </a:r>
          </a:p>
          <a:p>
            <a:pPr eaLnBrk="1" hangingPunct="1">
              <a:lnSpc>
                <a:spcPct val="120000"/>
              </a:lnSpc>
              <a:buFont typeface="Wingdings" pitchFamily="2" charset="2"/>
              <a:buNone/>
              <a:tabLst>
                <a:tab pos="914400" algn="l"/>
                <a:tab pos="2006600" algn="l"/>
                <a:tab pos="2578100" algn="l"/>
              </a:tabLst>
            </a:pPr>
            <a:r>
              <a:rPr lang="en-US" sz="2400" dirty="0">
                <a:latin typeface="Arial" charset="0"/>
              </a:rPr>
              <a:t>				…</a:t>
            </a:r>
          </a:p>
          <a:p>
            <a:pPr eaLnBrk="1" hangingPunct="1">
              <a:buFont typeface="Wingdings" pitchFamily="2" charset="2"/>
              <a:buNone/>
              <a:tabLst>
                <a:tab pos="914400" algn="l"/>
                <a:tab pos="2006600" algn="l"/>
                <a:tab pos="2578100" algn="l"/>
              </a:tabLst>
            </a:pPr>
            <a:r>
              <a:rPr lang="en-US" dirty="0">
                <a:latin typeface="Arial" charset="0"/>
              </a:rPr>
              <a:t>	</a:t>
            </a:r>
          </a:p>
        </p:txBody>
      </p:sp>
      <p:grpSp>
        <p:nvGrpSpPr>
          <p:cNvPr id="2" name="Group 16"/>
          <p:cNvGrpSpPr>
            <a:grpSpLocks/>
          </p:cNvGrpSpPr>
          <p:nvPr/>
        </p:nvGrpSpPr>
        <p:grpSpPr bwMode="auto">
          <a:xfrm>
            <a:off x="152401" y="2362200"/>
            <a:ext cx="3148990" cy="584200"/>
            <a:chOff x="152400" y="2819400"/>
            <a:chExt cx="3219356" cy="583959"/>
          </a:xfrm>
        </p:grpSpPr>
        <p:sp>
          <p:nvSpPr>
            <p:cNvPr id="8202" name="Explosion 1 10"/>
            <p:cNvSpPr>
              <a:spLocks noChangeArrowheads="1"/>
            </p:cNvSpPr>
            <p:nvPr/>
          </p:nvSpPr>
          <p:spPr bwMode="auto">
            <a:xfrm>
              <a:off x="152400" y="2819400"/>
              <a:ext cx="2286392" cy="583959"/>
            </a:xfrm>
            <a:prstGeom prst="irregularSeal1">
              <a:avLst/>
            </a:prstGeom>
            <a:solidFill>
              <a:schemeClr val="accent1"/>
            </a:solidFill>
            <a:ln w="9525" algn="ctr">
              <a:solidFill>
                <a:schemeClr val="tx1"/>
              </a:solidFill>
              <a:round/>
              <a:headEnd/>
              <a:tailEnd/>
            </a:ln>
          </p:spPr>
          <p:txBody>
            <a:bodyPr/>
            <a:lstStyle/>
            <a:p>
              <a:pPr algn="ctr">
                <a:lnSpc>
                  <a:spcPts val="1600"/>
                </a:lnSpc>
              </a:pPr>
              <a:r>
                <a:rPr lang="en-US"/>
                <a:t>interrupt</a:t>
              </a:r>
            </a:p>
          </p:txBody>
        </p:sp>
        <p:cxnSp>
          <p:nvCxnSpPr>
            <p:cNvPr id="8203" name="Straight Arrow Connector 14"/>
            <p:cNvCxnSpPr>
              <a:cxnSpLocks noChangeShapeType="1"/>
              <a:stCxn id="8202" idx="3"/>
            </p:cNvCxnSpPr>
            <p:nvPr/>
          </p:nvCxnSpPr>
          <p:spPr bwMode="auto">
            <a:xfrm>
              <a:off x="2438792" y="3178697"/>
              <a:ext cx="932964" cy="224662"/>
            </a:xfrm>
            <a:prstGeom prst="straightConnector1">
              <a:avLst/>
            </a:prstGeom>
            <a:noFill/>
            <a:ln w="9525" algn="ctr">
              <a:solidFill>
                <a:schemeClr val="tx1"/>
              </a:solidFill>
              <a:round/>
              <a:headEnd/>
              <a:tailEnd type="arrow" w="med" len="med"/>
            </a:ln>
          </p:spPr>
        </p:cxnSp>
      </p:grpSp>
      <p:grpSp>
        <p:nvGrpSpPr>
          <p:cNvPr id="3" name="Group 17"/>
          <p:cNvGrpSpPr>
            <a:grpSpLocks/>
          </p:cNvGrpSpPr>
          <p:nvPr/>
        </p:nvGrpSpPr>
        <p:grpSpPr bwMode="auto">
          <a:xfrm>
            <a:off x="5867400" y="1490009"/>
            <a:ext cx="2577363" cy="2308324"/>
            <a:chOff x="6141194" y="2057874"/>
            <a:chExt cx="2576654" cy="2307769"/>
          </a:xfrm>
        </p:grpSpPr>
        <p:sp>
          <p:nvSpPr>
            <p:cNvPr id="8200" name="TextBox 4"/>
            <p:cNvSpPr txBox="1">
              <a:spLocks noChangeArrowheads="1"/>
            </p:cNvSpPr>
            <p:nvPr/>
          </p:nvSpPr>
          <p:spPr bwMode="auto">
            <a:xfrm>
              <a:off x="6858555" y="2057874"/>
              <a:ext cx="1859293" cy="2307769"/>
            </a:xfrm>
            <a:prstGeom prst="rect">
              <a:avLst/>
            </a:prstGeom>
            <a:noFill/>
            <a:ln w="9525">
              <a:noFill/>
              <a:miter lim="800000"/>
              <a:headEnd/>
              <a:tailEnd/>
            </a:ln>
          </p:spPr>
          <p:txBody>
            <a:bodyPr wrap="none">
              <a:spAutoFit/>
            </a:bodyPr>
            <a:lstStyle/>
            <a:p>
              <a:r>
                <a:rPr lang="en-US" sz="2400" dirty="0">
                  <a:solidFill>
                    <a:srgbClr val="990000"/>
                  </a:solidFill>
                </a:rPr>
                <a:t>Solution:</a:t>
              </a:r>
            </a:p>
            <a:p>
              <a:r>
                <a:rPr lang="en-US" sz="2400" dirty="0">
                  <a:solidFill>
                    <a:schemeClr val="tx2"/>
                  </a:solidFill>
                </a:rPr>
                <a:t>Indivisible </a:t>
              </a:r>
            </a:p>
            <a:p>
              <a:r>
                <a:rPr lang="en-US" sz="2400" dirty="0">
                  <a:solidFill>
                    <a:schemeClr val="tx2"/>
                  </a:solidFill>
                </a:rPr>
                <a:t>operations</a:t>
              </a:r>
            </a:p>
            <a:p>
              <a:r>
                <a:rPr lang="en-US" sz="2400" dirty="0">
                  <a:solidFill>
                    <a:schemeClr val="tx2"/>
                  </a:solidFill>
                </a:rPr>
                <a:t>supported by </a:t>
              </a:r>
            </a:p>
            <a:p>
              <a:r>
                <a:rPr lang="en-US" sz="2400" dirty="0">
                  <a:solidFill>
                    <a:schemeClr val="tx2"/>
                  </a:solidFill>
                </a:rPr>
                <a:t>Hardware </a:t>
              </a:r>
              <a:br>
                <a:rPr lang="en-US" sz="2400" dirty="0">
                  <a:solidFill>
                    <a:schemeClr val="tx2"/>
                  </a:solidFill>
                </a:rPr>
              </a:br>
              <a:r>
                <a:rPr lang="en-US" sz="2400" dirty="0">
                  <a:solidFill>
                    <a:schemeClr val="tx2"/>
                  </a:solidFill>
                  <a:sym typeface="Wingdings" panose="05000000000000000000" pitchFamily="2" charset="2"/>
                </a:rPr>
                <a:t> </a:t>
              </a:r>
              <a:r>
                <a:rPr lang="en-US" sz="2400" dirty="0">
                  <a:solidFill>
                    <a:schemeClr val="tx2"/>
                  </a:solidFill>
                </a:rPr>
                <a:t>CSE230</a:t>
              </a:r>
            </a:p>
          </p:txBody>
        </p:sp>
        <p:sp>
          <p:nvSpPr>
            <p:cNvPr id="8201" name="Left Brace 15"/>
            <p:cNvSpPr>
              <a:spLocks/>
            </p:cNvSpPr>
            <p:nvPr/>
          </p:nvSpPr>
          <p:spPr bwMode="auto">
            <a:xfrm flipH="1">
              <a:off x="6141194" y="2590800"/>
              <a:ext cx="533400" cy="1295436"/>
            </a:xfrm>
            <a:prstGeom prst="leftBrace">
              <a:avLst>
                <a:gd name="adj1" fmla="val 8329"/>
                <a:gd name="adj2" fmla="val 50000"/>
              </a:avLst>
            </a:prstGeom>
            <a:noFill/>
            <a:ln w="9525" algn="ctr">
              <a:solidFill>
                <a:schemeClr val="tx1"/>
              </a:solidFill>
              <a:round/>
              <a:headEnd/>
              <a:tailEnd/>
            </a:ln>
          </p:spPr>
          <p:txBody>
            <a:bodyPr/>
            <a:lstStyle/>
            <a:p>
              <a:endParaRPr lang="en-US"/>
            </a:p>
          </p:txBody>
        </p:sp>
      </p:grpSp>
      <p:sp>
        <p:nvSpPr>
          <p:cNvPr id="11" name="Left Brace 15"/>
          <p:cNvSpPr>
            <a:spLocks/>
          </p:cNvSpPr>
          <p:nvPr/>
        </p:nvSpPr>
        <p:spPr bwMode="auto">
          <a:xfrm flipH="1">
            <a:off x="8382000" y="4419600"/>
            <a:ext cx="400050" cy="808690"/>
          </a:xfrm>
          <a:prstGeom prst="leftBrace">
            <a:avLst>
              <a:gd name="adj1" fmla="val 8328"/>
              <a:gd name="adj2" fmla="val 50000"/>
            </a:avLst>
          </a:prstGeom>
          <a:noFill/>
          <a:ln w="9525" algn="ctr">
            <a:solidFill>
              <a:schemeClr val="tx1"/>
            </a:solidFill>
            <a:round/>
            <a:headEnd/>
            <a:tailEnd/>
          </a:ln>
        </p:spPr>
        <p:txBody>
          <a:bodyPr/>
          <a:lstStyle/>
          <a:p>
            <a:endParaRPr lang="en-US"/>
          </a:p>
        </p:txBody>
      </p:sp>
      <p:pic>
        <p:nvPicPr>
          <p:cNvPr id="12" name="Picture 5" descr="C:\Users\ychen10\AppData\Local\Microsoft\Windows\Temporary Internet Files\Content.IE5\3Q6K222H\MC90044190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489" y="3719608"/>
            <a:ext cx="1520825"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76200" y="2895600"/>
            <a:ext cx="2133600" cy="1200329"/>
          </a:xfrm>
          <a:prstGeom prst="rect">
            <a:avLst/>
          </a:prstGeom>
          <a:noFill/>
        </p:spPr>
        <p:txBody>
          <a:bodyPr wrap="square" rtlCol="0">
            <a:spAutoFit/>
          </a:bodyPr>
          <a:lstStyle/>
          <a:p>
            <a:r>
              <a:rPr lang="en-US" sz="2400" dirty="0">
                <a:solidFill>
                  <a:srgbClr val="990000"/>
                </a:solidFill>
              </a:rPr>
              <a:t>Do I need another lock to lock the lock?</a:t>
            </a:r>
          </a:p>
        </p:txBody>
      </p:sp>
      <p:sp>
        <p:nvSpPr>
          <p:cNvPr id="14" name="TextBox 13"/>
          <p:cNvSpPr txBox="1"/>
          <p:nvPr/>
        </p:nvSpPr>
        <p:spPr>
          <a:xfrm>
            <a:off x="76200" y="5493603"/>
            <a:ext cx="2667000" cy="830997"/>
          </a:xfrm>
          <a:prstGeom prst="rect">
            <a:avLst/>
          </a:prstGeom>
          <a:noFill/>
        </p:spPr>
        <p:txBody>
          <a:bodyPr wrap="square" rtlCol="0">
            <a:spAutoFit/>
          </a:bodyPr>
          <a:lstStyle/>
          <a:p>
            <a:r>
              <a:rPr lang="en-US" sz="2400" dirty="0">
                <a:solidFill>
                  <a:srgbClr val="990000"/>
                </a:solidFill>
              </a:rPr>
              <a:t>Then, who watches the watchdog?</a:t>
            </a:r>
          </a:p>
        </p:txBody>
      </p:sp>
    </p:spTree>
    <p:extLst>
      <p:ext uri="{BB962C8B-B14F-4D97-AF65-F5344CB8AC3E}">
        <p14:creationId xmlns:p14="http://schemas.microsoft.com/office/powerpoint/2010/main" val="1815107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fltVal val="0"/>
                                          </p:val>
                                        </p:tav>
                                        <p:tav tm="100000">
                                          <p:val>
                                            <p:strVal val="#ppt_h"/>
                                          </p:val>
                                        </p:tav>
                                      </p:tavLst>
                                    </p:anim>
                                  </p:childTnLst>
                                </p:cTn>
                              </p:par>
                            </p:childTnLst>
                          </p:cTn>
                        </p:par>
                        <p:par>
                          <p:cTn id="30" fill="hold" nodeType="afterGroup">
                            <p:stCondLst>
                              <p:cond delay="500"/>
                            </p:stCondLst>
                            <p:childTnLst>
                              <p:par>
                                <p:cTn id="31" presetID="2" presetClass="entr" presetSubtype="4"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14" grpId="0"/>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a:t>Object Lock vs. Indivisible Operations</a:t>
            </a:r>
          </a:p>
        </p:txBody>
      </p:sp>
      <p:sp>
        <p:nvSpPr>
          <p:cNvPr id="7171" name="Content Placeholder 2"/>
          <p:cNvSpPr>
            <a:spLocks noGrp="1"/>
          </p:cNvSpPr>
          <p:nvPr>
            <p:ph idx="1"/>
          </p:nvPr>
        </p:nvSpPr>
        <p:spPr>
          <a:xfrm>
            <a:off x="304800" y="1066800"/>
            <a:ext cx="8650288" cy="5791200"/>
          </a:xfrm>
        </p:spPr>
        <p:txBody>
          <a:bodyPr/>
          <a:lstStyle/>
          <a:p>
            <a:r>
              <a:rPr lang="en-US" dirty="0">
                <a:solidFill>
                  <a:srgbClr val="0000FF"/>
                </a:solidFill>
              </a:rPr>
              <a:t>Locking</a:t>
            </a:r>
            <a:r>
              <a:rPr lang="en-US" dirty="0"/>
              <a:t> an object (or modifying a semaphore) involves two operations: Testing and setting;</a:t>
            </a:r>
          </a:p>
          <a:p>
            <a:r>
              <a:rPr lang="en-US" dirty="0"/>
              <a:t>The locked object cannot be accessed after being locked;</a:t>
            </a:r>
          </a:p>
          <a:p>
            <a:r>
              <a:rPr lang="en-US" dirty="0">
                <a:solidFill>
                  <a:srgbClr val="FF0000"/>
                </a:solidFill>
              </a:rPr>
              <a:t>The problem occurs, if a thread tests the value of a lock and the value is false (free), then the thread is interrupted.</a:t>
            </a:r>
          </a:p>
          <a:p>
            <a:r>
              <a:rPr lang="en-US" dirty="0">
                <a:solidFill>
                  <a:srgbClr val="0000FF"/>
                </a:solidFill>
              </a:rPr>
              <a:t>Indivisible operations </a:t>
            </a:r>
            <a:r>
              <a:rPr lang="en-US" dirty="0"/>
              <a:t>do not lock the object (bit);</a:t>
            </a:r>
          </a:p>
          <a:p>
            <a:r>
              <a:rPr lang="en-US" dirty="0"/>
              <a:t>If multiple threads/processes exist, there is a possibility that another thread can access the object (bit) at the same time;</a:t>
            </a:r>
          </a:p>
          <a:p>
            <a:r>
              <a:rPr lang="en-US" dirty="0"/>
              <a:t>Hardware support is necessary to </a:t>
            </a:r>
            <a:r>
              <a:rPr lang="en-US" dirty="0">
                <a:solidFill>
                  <a:srgbClr val="0000FF"/>
                </a:solidFill>
              </a:rPr>
              <a:t>test and lock </a:t>
            </a:r>
            <a:r>
              <a:rPr lang="en-US" dirty="0"/>
              <a:t>in an indivisible instruction at the instruction level!</a:t>
            </a:r>
          </a:p>
        </p:txBody>
      </p:sp>
      <p:sp>
        <p:nvSpPr>
          <p:cNvPr id="10244" name="Slide Number Placeholder 3"/>
          <p:cNvSpPr>
            <a:spLocks noGrp="1"/>
          </p:cNvSpPr>
          <p:nvPr>
            <p:ph type="sldNum" sz="quarter" idx="12"/>
          </p:nvPr>
        </p:nvSpPr>
        <p:spPr>
          <a:noFill/>
        </p:spPr>
        <p:txBody>
          <a:bodyPr/>
          <a:lstStyle/>
          <a:p>
            <a:fld id="{D6C5FF8E-11B7-48D3-A5E2-67428F427AA4}" type="slidenum">
              <a:rPr lang="en-US" smtClean="0"/>
              <a:pPr/>
              <a:t>224</a:t>
            </a:fld>
            <a:endParaRPr lang="en-US"/>
          </a:p>
        </p:txBody>
      </p:sp>
    </p:spTree>
    <p:extLst>
      <p:ext uri="{BB962C8B-B14F-4D97-AF65-F5344CB8AC3E}">
        <p14:creationId xmlns:p14="http://schemas.microsoft.com/office/powerpoint/2010/main" val="21481433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7171">
                                            <p:txEl>
                                              <p:pRg st="2" end="2"/>
                                            </p:txEl>
                                          </p:spTgt>
                                        </p:tgtEl>
                                        <p:attrNameLst>
                                          <p:attrName>style.visibility</p:attrName>
                                        </p:attrNameLst>
                                      </p:cBhvr>
                                      <p:to>
                                        <p:strVal val="visible"/>
                                      </p:to>
                                    </p:set>
                                    <p:anim calcmode="lin" valueType="num">
                                      <p:cBhvr>
                                        <p:cTn id="7" dur="1000" fill="hold"/>
                                        <p:tgtEl>
                                          <p:spTgt spid="7171">
                                            <p:txEl>
                                              <p:pRg st="2" end="2"/>
                                            </p:txEl>
                                          </p:spTgt>
                                        </p:tgtEl>
                                        <p:attrNameLst>
                                          <p:attrName>ppt_w</p:attrName>
                                        </p:attrNameLst>
                                      </p:cBhvr>
                                      <p:tavLst>
                                        <p:tav tm="0">
                                          <p:val>
                                            <p:fltVal val="0"/>
                                          </p:val>
                                        </p:tav>
                                        <p:tav tm="100000">
                                          <p:val>
                                            <p:strVal val="#ppt_w"/>
                                          </p:val>
                                        </p:tav>
                                      </p:tavLst>
                                    </p:anim>
                                    <p:anim calcmode="lin" valueType="num">
                                      <p:cBhvr>
                                        <p:cTn id="8" dur="1000" fill="hold"/>
                                        <p:tgtEl>
                                          <p:spTgt spid="7171">
                                            <p:txEl>
                                              <p:pRg st="2" end="2"/>
                                            </p:txEl>
                                          </p:spTgt>
                                        </p:tgtEl>
                                        <p:attrNameLst>
                                          <p:attrName>ppt_h</p:attrName>
                                        </p:attrNameLst>
                                      </p:cBhvr>
                                      <p:tavLst>
                                        <p:tav tm="0">
                                          <p:val>
                                            <p:fltVal val="0"/>
                                          </p:val>
                                        </p:tav>
                                        <p:tav tm="100000">
                                          <p:val>
                                            <p:strVal val="#ppt_h"/>
                                          </p:val>
                                        </p:tav>
                                      </p:tavLst>
                                    </p:anim>
                                    <p:anim calcmode="lin" valueType="num">
                                      <p:cBhvr>
                                        <p:cTn id="9" dur="1000" fill="hold"/>
                                        <p:tgtEl>
                                          <p:spTgt spid="7171">
                                            <p:txEl>
                                              <p:pRg st="2" end="2"/>
                                            </p:txEl>
                                          </p:spTgt>
                                        </p:tgtEl>
                                        <p:attrNameLst>
                                          <p:attrName>style.rotation</p:attrName>
                                        </p:attrNameLst>
                                      </p:cBhvr>
                                      <p:tavLst>
                                        <p:tav tm="0">
                                          <p:val>
                                            <p:fltVal val="90"/>
                                          </p:val>
                                        </p:tav>
                                        <p:tav tm="100000">
                                          <p:val>
                                            <p:fltVal val="0"/>
                                          </p:val>
                                        </p:tav>
                                      </p:tavLst>
                                    </p:anim>
                                    <p:animEffect transition="in" filter="fade">
                                      <p:cBhvr>
                                        <p:cTn id="10" dur="1000"/>
                                        <p:tgtEl>
                                          <p:spTgt spid="717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7171">
                                            <p:txEl>
                                              <p:pRg st="3" end="3"/>
                                            </p:txEl>
                                          </p:spTgt>
                                        </p:tgtEl>
                                        <p:attrNameLst>
                                          <p:attrName>style.visibility</p:attrName>
                                        </p:attrNameLst>
                                      </p:cBhvr>
                                      <p:to>
                                        <p:strVal val="visible"/>
                                      </p:to>
                                    </p:set>
                                    <p:animEffect transition="in" filter="wipe(up)">
                                      <p:cBhvr>
                                        <p:cTn id="15" dur="500"/>
                                        <p:tgtEl>
                                          <p:spTgt spid="7171">
                                            <p:txEl>
                                              <p:pRg st="3" end="3"/>
                                            </p:txEl>
                                          </p:spTgt>
                                        </p:tgtEl>
                                      </p:cBhvr>
                                    </p:animEffect>
                                  </p:childTnLst>
                                </p:cTn>
                              </p:par>
                            </p:childTnLst>
                          </p:cTn>
                        </p:par>
                        <p:par>
                          <p:cTn id="16" fill="hold" nodeType="afterGroup">
                            <p:stCondLst>
                              <p:cond delay="500"/>
                            </p:stCondLst>
                            <p:childTnLst>
                              <p:par>
                                <p:cTn id="17" presetID="22" presetClass="entr" presetSubtype="1" fill="hold" nodeType="afterEffect">
                                  <p:stCondLst>
                                    <p:cond delay="0"/>
                                  </p:stCondLst>
                                  <p:childTnLst>
                                    <p:set>
                                      <p:cBhvr>
                                        <p:cTn id="18" dur="1" fill="hold">
                                          <p:stCondLst>
                                            <p:cond delay="0"/>
                                          </p:stCondLst>
                                        </p:cTn>
                                        <p:tgtEl>
                                          <p:spTgt spid="7171">
                                            <p:txEl>
                                              <p:pRg st="4" end="4"/>
                                            </p:txEl>
                                          </p:spTgt>
                                        </p:tgtEl>
                                        <p:attrNameLst>
                                          <p:attrName>style.visibility</p:attrName>
                                        </p:attrNameLst>
                                      </p:cBhvr>
                                      <p:to>
                                        <p:strVal val="visible"/>
                                      </p:to>
                                    </p:set>
                                    <p:animEffect transition="in" filter="wipe(up)">
                                      <p:cBhvr>
                                        <p:cTn id="19" dur="500"/>
                                        <p:tgtEl>
                                          <p:spTgt spid="7171">
                                            <p:txEl>
                                              <p:pRg st="4" end="4"/>
                                            </p:txEl>
                                          </p:spTgt>
                                        </p:tgtEl>
                                      </p:cBhvr>
                                    </p:animEffect>
                                  </p:childTnLst>
                                </p:cTn>
                              </p:par>
                            </p:childTnLst>
                          </p:cTn>
                        </p:par>
                        <p:par>
                          <p:cTn id="20" fill="hold" nodeType="afterGroup">
                            <p:stCondLst>
                              <p:cond delay="1000"/>
                            </p:stCondLst>
                            <p:childTnLst>
                              <p:par>
                                <p:cTn id="21" presetID="22" presetClass="entr" presetSubtype="1" fill="hold" nodeType="afterEffect">
                                  <p:stCondLst>
                                    <p:cond delay="0"/>
                                  </p:stCondLst>
                                  <p:childTnLst>
                                    <p:set>
                                      <p:cBhvr>
                                        <p:cTn id="22" dur="1" fill="hold">
                                          <p:stCondLst>
                                            <p:cond delay="0"/>
                                          </p:stCondLst>
                                        </p:cTn>
                                        <p:tgtEl>
                                          <p:spTgt spid="7171">
                                            <p:txEl>
                                              <p:pRg st="5" end="5"/>
                                            </p:txEl>
                                          </p:spTgt>
                                        </p:tgtEl>
                                        <p:attrNameLst>
                                          <p:attrName>style.visibility</p:attrName>
                                        </p:attrNameLst>
                                      </p:cBhvr>
                                      <p:to>
                                        <p:strVal val="visible"/>
                                      </p:to>
                                    </p:set>
                                    <p:animEffect transition="in" filter="wipe(up)">
                                      <p:cBhvr>
                                        <p:cTn id="23" dur="500"/>
                                        <p:tgtEl>
                                          <p:spTgt spid="7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295400" y="76200"/>
            <a:ext cx="7620000" cy="623888"/>
          </a:xfrm>
        </p:spPr>
        <p:txBody>
          <a:bodyPr/>
          <a:lstStyle/>
          <a:p>
            <a:r>
              <a:rPr lang="en-US" dirty="0"/>
              <a:t>Bit Test and Set Instructions in MC68000</a:t>
            </a:r>
          </a:p>
        </p:txBody>
      </p:sp>
      <p:sp>
        <p:nvSpPr>
          <p:cNvPr id="11267" name="Slide Number Placeholder 3"/>
          <p:cNvSpPr>
            <a:spLocks noGrp="1"/>
          </p:cNvSpPr>
          <p:nvPr>
            <p:ph type="sldNum" sz="quarter" idx="12"/>
          </p:nvPr>
        </p:nvSpPr>
        <p:spPr>
          <a:noFill/>
        </p:spPr>
        <p:txBody>
          <a:bodyPr/>
          <a:lstStyle/>
          <a:p>
            <a:fld id="{931E71FD-CBBF-4A42-B099-3FAD481E436C}" type="slidenum">
              <a:rPr lang="en-US" smtClean="0"/>
              <a:pPr/>
              <a:t>225</a:t>
            </a:fld>
            <a:endParaRPr lang="en-US"/>
          </a:p>
        </p:txBody>
      </p:sp>
      <p:sp>
        <p:nvSpPr>
          <p:cNvPr id="11268" name="Text Box 4"/>
          <p:cNvSpPr txBox="1">
            <a:spLocks noChangeArrowheads="1"/>
          </p:cNvSpPr>
          <p:nvPr/>
        </p:nvSpPr>
        <p:spPr bwMode="auto">
          <a:xfrm>
            <a:off x="914400" y="976313"/>
            <a:ext cx="7620000" cy="1212640"/>
          </a:xfrm>
          <a:prstGeom prst="rect">
            <a:avLst/>
          </a:prstGeom>
          <a:noFill/>
          <a:ln w="9525">
            <a:noFill/>
            <a:miter lim="800000"/>
            <a:headEnd/>
            <a:tailEnd/>
          </a:ln>
        </p:spPr>
        <p:txBody>
          <a:bodyPr wrap="square">
            <a:spAutoFit/>
          </a:bodyPr>
          <a:lstStyle/>
          <a:p>
            <a:pPr>
              <a:lnSpc>
                <a:spcPct val="130000"/>
              </a:lnSpc>
            </a:pPr>
            <a:r>
              <a:rPr lang="en-US" sz="2800" dirty="0"/>
              <a:t>Three indivisible instructions that </a:t>
            </a:r>
            <a:r>
              <a:rPr lang="en-US" sz="2800" dirty="0">
                <a:solidFill>
                  <a:srgbClr val="990000"/>
                </a:solidFill>
              </a:rPr>
              <a:t>test</a:t>
            </a:r>
            <a:r>
              <a:rPr lang="en-US" sz="2800" dirty="0"/>
              <a:t> a flag, </a:t>
            </a:r>
            <a:r>
              <a:rPr lang="en-US" sz="2800" dirty="0">
                <a:solidFill>
                  <a:srgbClr val="990000"/>
                </a:solidFill>
              </a:rPr>
              <a:t>lock</a:t>
            </a:r>
            <a:r>
              <a:rPr lang="en-US" sz="2800" dirty="0"/>
              <a:t> the location, and </a:t>
            </a:r>
            <a:r>
              <a:rPr lang="en-US" sz="2800" dirty="0">
                <a:solidFill>
                  <a:srgbClr val="990000"/>
                </a:solidFill>
              </a:rPr>
              <a:t>change</a:t>
            </a:r>
            <a:r>
              <a:rPr lang="en-US" sz="2800" dirty="0"/>
              <a:t> it in the same instruction: </a:t>
            </a:r>
          </a:p>
        </p:txBody>
      </p:sp>
      <p:sp>
        <p:nvSpPr>
          <p:cNvPr id="11269" name="Text Box 4"/>
          <p:cNvSpPr txBox="1">
            <a:spLocks noChangeArrowheads="1"/>
          </p:cNvSpPr>
          <p:nvPr/>
        </p:nvSpPr>
        <p:spPr bwMode="auto">
          <a:xfrm>
            <a:off x="838200" y="4398963"/>
            <a:ext cx="6858000" cy="1773237"/>
          </a:xfrm>
          <a:prstGeom prst="rect">
            <a:avLst/>
          </a:prstGeom>
          <a:noFill/>
          <a:ln w="9525">
            <a:noFill/>
            <a:miter lim="800000"/>
            <a:headEnd/>
            <a:tailEnd/>
          </a:ln>
        </p:spPr>
        <p:txBody>
          <a:bodyPr>
            <a:spAutoFit/>
          </a:bodyPr>
          <a:lstStyle/>
          <a:p>
            <a:pPr>
              <a:lnSpc>
                <a:spcPct val="130000"/>
              </a:lnSpc>
            </a:pPr>
            <a:r>
              <a:rPr lang="en-US" sz="2800"/>
              <a:t>BSET  R</a:t>
            </a:r>
            <a:r>
              <a:rPr lang="en-US" sz="2800" baseline="-25000"/>
              <a:t>index</a:t>
            </a:r>
            <a:r>
              <a:rPr lang="en-US" sz="2800"/>
              <a:t>, M</a:t>
            </a:r>
            <a:r>
              <a:rPr lang="en-US" sz="2800" baseline="-25000"/>
              <a:t>target	</a:t>
            </a:r>
            <a:r>
              <a:rPr lang="en-US" sz="2800"/>
              <a:t>if L = 0, set L = 1</a:t>
            </a:r>
            <a:r>
              <a:rPr lang="en-US" sz="2800" baseline="-25000"/>
              <a:t>	</a:t>
            </a:r>
          </a:p>
          <a:p>
            <a:pPr>
              <a:lnSpc>
                <a:spcPct val="130000"/>
              </a:lnSpc>
            </a:pPr>
            <a:r>
              <a:rPr lang="en-US" sz="2800"/>
              <a:t>BCLR  R</a:t>
            </a:r>
            <a:r>
              <a:rPr lang="en-US" sz="2800" baseline="-25000"/>
              <a:t>index</a:t>
            </a:r>
            <a:r>
              <a:rPr lang="en-US" sz="2800"/>
              <a:t>, M</a:t>
            </a:r>
            <a:r>
              <a:rPr lang="en-US" sz="2800" baseline="-25000"/>
              <a:t>target	</a:t>
            </a:r>
            <a:r>
              <a:rPr lang="en-US" sz="2800"/>
              <a:t>if L = 1, set L = 0</a:t>
            </a:r>
          </a:p>
          <a:p>
            <a:pPr>
              <a:lnSpc>
                <a:spcPct val="130000"/>
              </a:lnSpc>
            </a:pPr>
            <a:r>
              <a:rPr lang="en-US" sz="2800"/>
              <a:t>BCHG  R</a:t>
            </a:r>
            <a:r>
              <a:rPr lang="en-US" sz="2800" baseline="-25000"/>
              <a:t>index</a:t>
            </a:r>
            <a:r>
              <a:rPr lang="en-US" sz="2800"/>
              <a:t>, M</a:t>
            </a:r>
            <a:r>
              <a:rPr lang="en-US" sz="2800" baseline="-25000"/>
              <a:t>target	</a:t>
            </a:r>
            <a:r>
              <a:rPr lang="en-US" sz="2800"/>
              <a:t>if L = b, set L = </a:t>
            </a:r>
            <a:r>
              <a:rPr lang="en-US" sz="2800">
                <a:sym typeface="Symbol" pitchFamily="18" charset="2"/>
              </a:rPr>
              <a:t>b</a:t>
            </a:r>
            <a:endParaRPr lang="en-US" sz="2800"/>
          </a:p>
        </p:txBody>
      </p:sp>
      <p:sp>
        <p:nvSpPr>
          <p:cNvPr id="11270" name="Rectangle 33"/>
          <p:cNvSpPr>
            <a:spLocks noChangeArrowheads="1"/>
          </p:cNvSpPr>
          <p:nvPr/>
        </p:nvSpPr>
        <p:spPr bwMode="auto">
          <a:xfrm>
            <a:off x="3352800" y="2808288"/>
            <a:ext cx="2971800" cy="533400"/>
          </a:xfrm>
          <a:prstGeom prst="rect">
            <a:avLst/>
          </a:prstGeom>
          <a:solidFill>
            <a:schemeClr val="bg1"/>
          </a:solidFill>
          <a:ln w="9525" algn="ctr">
            <a:solidFill>
              <a:schemeClr val="tx1"/>
            </a:solidFill>
            <a:round/>
            <a:headEnd/>
            <a:tailEnd/>
          </a:ln>
        </p:spPr>
        <p:txBody>
          <a:bodyPr/>
          <a:lstStyle/>
          <a:p>
            <a:endParaRPr lang="en-US"/>
          </a:p>
        </p:txBody>
      </p:sp>
      <p:sp>
        <p:nvSpPr>
          <p:cNvPr id="11271" name="Rectangle 34"/>
          <p:cNvSpPr>
            <a:spLocks noChangeArrowheads="1"/>
          </p:cNvSpPr>
          <p:nvPr/>
        </p:nvSpPr>
        <p:spPr bwMode="auto">
          <a:xfrm>
            <a:off x="3352800" y="2209800"/>
            <a:ext cx="1042988" cy="523875"/>
          </a:xfrm>
          <a:prstGeom prst="rect">
            <a:avLst/>
          </a:prstGeom>
          <a:noFill/>
          <a:ln w="9525">
            <a:noFill/>
            <a:miter lim="800000"/>
            <a:headEnd/>
            <a:tailEnd/>
          </a:ln>
        </p:spPr>
        <p:txBody>
          <a:bodyPr wrap="none">
            <a:spAutoFit/>
          </a:bodyPr>
          <a:lstStyle/>
          <a:p>
            <a:r>
              <a:rPr lang="en-US" sz="2800"/>
              <a:t>M</a:t>
            </a:r>
            <a:r>
              <a:rPr lang="en-US" sz="2800" baseline="-25000"/>
              <a:t>target</a:t>
            </a:r>
            <a:endParaRPr lang="en-US" sz="2800"/>
          </a:p>
        </p:txBody>
      </p:sp>
      <p:sp>
        <p:nvSpPr>
          <p:cNvPr id="11272" name="Rectangle 35"/>
          <p:cNvSpPr>
            <a:spLocks noChangeArrowheads="1"/>
          </p:cNvSpPr>
          <p:nvPr/>
        </p:nvSpPr>
        <p:spPr bwMode="auto">
          <a:xfrm>
            <a:off x="990600" y="3525838"/>
            <a:ext cx="2971800" cy="533400"/>
          </a:xfrm>
          <a:prstGeom prst="rect">
            <a:avLst/>
          </a:prstGeom>
          <a:solidFill>
            <a:schemeClr val="bg1"/>
          </a:solidFill>
          <a:ln w="9525" algn="ctr">
            <a:solidFill>
              <a:schemeClr val="tx1"/>
            </a:solidFill>
            <a:round/>
            <a:headEnd/>
            <a:tailEnd/>
          </a:ln>
        </p:spPr>
        <p:txBody>
          <a:bodyPr/>
          <a:lstStyle/>
          <a:p>
            <a:endParaRPr lang="en-US"/>
          </a:p>
        </p:txBody>
      </p:sp>
      <p:sp>
        <p:nvSpPr>
          <p:cNvPr id="11273" name="Rectangle 36"/>
          <p:cNvSpPr>
            <a:spLocks noChangeArrowheads="1"/>
          </p:cNvSpPr>
          <p:nvPr/>
        </p:nvSpPr>
        <p:spPr bwMode="auto">
          <a:xfrm>
            <a:off x="5105400" y="2808288"/>
            <a:ext cx="381000" cy="533400"/>
          </a:xfrm>
          <a:prstGeom prst="rect">
            <a:avLst/>
          </a:prstGeom>
          <a:solidFill>
            <a:schemeClr val="accent1"/>
          </a:solidFill>
          <a:ln w="9525" algn="ctr">
            <a:solidFill>
              <a:schemeClr val="tx1"/>
            </a:solidFill>
            <a:round/>
            <a:headEnd/>
            <a:tailEnd/>
          </a:ln>
        </p:spPr>
        <p:txBody>
          <a:bodyPr/>
          <a:lstStyle/>
          <a:p>
            <a:r>
              <a:rPr lang="en-US" sz="2400"/>
              <a:t>L</a:t>
            </a:r>
          </a:p>
        </p:txBody>
      </p:sp>
      <p:cxnSp>
        <p:nvCxnSpPr>
          <p:cNvPr id="11274" name="Shape 38"/>
          <p:cNvCxnSpPr>
            <a:cxnSpLocks noChangeShapeType="1"/>
            <a:stCxn id="11272" idx="3"/>
            <a:endCxn id="11273" idx="2"/>
          </p:cNvCxnSpPr>
          <p:nvPr/>
        </p:nvCxnSpPr>
        <p:spPr bwMode="auto">
          <a:xfrm flipV="1">
            <a:off x="3962400" y="3341688"/>
            <a:ext cx="1333500" cy="450850"/>
          </a:xfrm>
          <a:prstGeom prst="bentConnector2">
            <a:avLst/>
          </a:prstGeom>
          <a:noFill/>
          <a:ln w="9525" algn="ctr">
            <a:solidFill>
              <a:schemeClr val="tx1"/>
            </a:solidFill>
            <a:round/>
            <a:headEnd/>
            <a:tailEnd type="arrow" w="med" len="med"/>
          </a:ln>
        </p:spPr>
      </p:cxnSp>
      <p:sp>
        <p:nvSpPr>
          <p:cNvPr id="11275" name="Rectangle 39"/>
          <p:cNvSpPr>
            <a:spLocks noChangeArrowheads="1"/>
          </p:cNvSpPr>
          <p:nvPr/>
        </p:nvSpPr>
        <p:spPr bwMode="auto">
          <a:xfrm>
            <a:off x="990600" y="3001963"/>
            <a:ext cx="955675" cy="523875"/>
          </a:xfrm>
          <a:prstGeom prst="rect">
            <a:avLst/>
          </a:prstGeom>
          <a:noFill/>
          <a:ln w="9525">
            <a:noFill/>
            <a:miter lim="800000"/>
            <a:headEnd/>
            <a:tailEnd/>
          </a:ln>
        </p:spPr>
        <p:txBody>
          <a:bodyPr wrap="none">
            <a:spAutoFit/>
          </a:bodyPr>
          <a:lstStyle/>
          <a:p>
            <a:r>
              <a:rPr lang="en-US" sz="2800"/>
              <a:t>R</a:t>
            </a:r>
            <a:r>
              <a:rPr lang="en-US" sz="2800" baseline="-25000"/>
              <a:t>index</a:t>
            </a:r>
            <a:endParaRPr lang="en-US" sz="2800"/>
          </a:p>
        </p:txBody>
      </p:sp>
      <p:sp>
        <p:nvSpPr>
          <p:cNvPr id="41" name="Rounded Rectangular Callout 40"/>
          <p:cNvSpPr>
            <a:spLocks noChangeArrowheads="1"/>
          </p:cNvSpPr>
          <p:nvPr/>
        </p:nvSpPr>
        <p:spPr bwMode="auto">
          <a:xfrm>
            <a:off x="6553200" y="2471736"/>
            <a:ext cx="2514600" cy="1719263"/>
          </a:xfrm>
          <a:prstGeom prst="wedgeRoundRectCallout">
            <a:avLst>
              <a:gd name="adj1" fmla="val -73483"/>
              <a:gd name="adj2" fmla="val 64034"/>
              <a:gd name="adj3" fmla="val 16667"/>
            </a:avLst>
          </a:prstGeom>
          <a:solidFill>
            <a:srgbClr val="FFFFCC"/>
          </a:solidFill>
          <a:ln w="9525" algn="ctr">
            <a:solidFill>
              <a:schemeClr val="tx1"/>
            </a:solidFill>
            <a:round/>
            <a:headEnd/>
            <a:tailEnd/>
          </a:ln>
        </p:spPr>
        <p:txBody>
          <a:bodyPr/>
          <a:lstStyle/>
          <a:p>
            <a:r>
              <a:rPr lang="en-US" sz="2000" dirty="0"/>
              <a:t>We need this indivisible instruction to turn on the lock-bit in the object to be locked.</a:t>
            </a:r>
          </a:p>
        </p:txBody>
      </p:sp>
      <p:sp>
        <p:nvSpPr>
          <p:cNvPr id="11277" name="TextBox 41"/>
          <p:cNvSpPr txBox="1">
            <a:spLocks noChangeArrowheads="1"/>
          </p:cNvSpPr>
          <p:nvPr/>
        </p:nvSpPr>
        <p:spPr bwMode="auto">
          <a:xfrm rot="-5400000">
            <a:off x="-566737" y="1641475"/>
            <a:ext cx="1809750" cy="523875"/>
          </a:xfrm>
          <a:prstGeom prst="rect">
            <a:avLst/>
          </a:prstGeom>
          <a:noFill/>
          <a:ln w="9525">
            <a:noFill/>
            <a:miter lim="800000"/>
            <a:headEnd/>
            <a:tailEnd/>
          </a:ln>
        </p:spPr>
        <p:txBody>
          <a:bodyPr wrap="none">
            <a:spAutoFit/>
          </a:bodyPr>
          <a:lstStyle/>
          <a:p>
            <a:r>
              <a:rPr lang="en-US" sz="2800">
                <a:solidFill>
                  <a:srgbClr val="0070C0"/>
                </a:solidFill>
              </a:rPr>
              <a:t>Case Study</a:t>
            </a:r>
          </a:p>
        </p:txBody>
      </p:sp>
    </p:spTree>
    <p:extLst>
      <p:ext uri="{BB962C8B-B14F-4D97-AF65-F5344CB8AC3E}">
        <p14:creationId xmlns:p14="http://schemas.microsoft.com/office/powerpoint/2010/main" val="30443249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a:solidFill>
                  <a:srgbClr val="FF0000"/>
                </a:solidFill>
              </a:rPr>
              <a:t>MIPS</a:t>
            </a:r>
            <a:r>
              <a:rPr lang="en-US" dirty="0"/>
              <a:t> Solution of Atomic Operations</a:t>
            </a:r>
          </a:p>
        </p:txBody>
      </p:sp>
      <p:sp>
        <p:nvSpPr>
          <p:cNvPr id="12291" name="Content Placeholder 2"/>
          <p:cNvSpPr>
            <a:spLocks noGrp="1"/>
          </p:cNvSpPr>
          <p:nvPr>
            <p:ph idx="1"/>
          </p:nvPr>
        </p:nvSpPr>
        <p:spPr>
          <a:xfrm>
            <a:off x="381000" y="1066800"/>
            <a:ext cx="8345488" cy="1600200"/>
          </a:xfrm>
        </p:spPr>
        <p:txBody>
          <a:bodyPr/>
          <a:lstStyle/>
          <a:p>
            <a:r>
              <a:rPr lang="en-US" dirty="0"/>
              <a:t>MIPS Instruction Set implements a pair of specially configured instructions: Load Linked (</a:t>
            </a:r>
            <a:r>
              <a:rPr lang="en-US" dirty="0">
                <a:solidFill>
                  <a:srgbClr val="0000FF"/>
                </a:solidFill>
              </a:rPr>
              <a:t>LL</a:t>
            </a:r>
            <a:r>
              <a:rPr lang="en-US" dirty="0"/>
              <a:t>) and </a:t>
            </a:r>
            <a:r>
              <a:rPr lang="en-AU" dirty="0"/>
              <a:t>Store Conditional (</a:t>
            </a:r>
            <a:r>
              <a:rPr lang="en-AU" dirty="0">
                <a:solidFill>
                  <a:srgbClr val="0000FF"/>
                </a:solidFill>
              </a:rPr>
              <a:t>SC</a:t>
            </a:r>
            <a:r>
              <a:rPr lang="en-AU" dirty="0"/>
              <a:t>): SC </a:t>
            </a:r>
            <a:r>
              <a:rPr lang="en-AU" dirty="0">
                <a:solidFill>
                  <a:srgbClr val="C00000"/>
                </a:solidFill>
              </a:rPr>
              <a:t>cannot</a:t>
            </a:r>
            <a:r>
              <a:rPr lang="en-AU" dirty="0"/>
              <a:t> write back if the data at the location has been modified.</a:t>
            </a:r>
            <a:endParaRPr lang="en-US" dirty="0"/>
          </a:p>
        </p:txBody>
      </p:sp>
      <p:sp>
        <p:nvSpPr>
          <p:cNvPr id="12292" name="Slide Number Placeholder 3"/>
          <p:cNvSpPr>
            <a:spLocks noGrp="1"/>
          </p:cNvSpPr>
          <p:nvPr>
            <p:ph type="sldNum" sz="quarter" idx="12"/>
          </p:nvPr>
        </p:nvSpPr>
        <p:spPr>
          <a:noFill/>
        </p:spPr>
        <p:txBody>
          <a:bodyPr/>
          <a:lstStyle/>
          <a:p>
            <a:fld id="{6B62952D-B3F7-437F-9DC1-8B65751F69C9}" type="slidenum">
              <a:rPr lang="en-US" smtClean="0"/>
              <a:pPr/>
              <a:t>226</a:t>
            </a:fld>
            <a:endParaRPr lang="en-US"/>
          </a:p>
        </p:txBody>
      </p:sp>
      <p:sp>
        <p:nvSpPr>
          <p:cNvPr id="5" name="Rectangle 4"/>
          <p:cNvSpPr/>
          <p:nvPr/>
        </p:nvSpPr>
        <p:spPr>
          <a:xfrm>
            <a:off x="798512" y="2971800"/>
            <a:ext cx="8040688" cy="1570038"/>
          </a:xfrm>
          <a:prstGeom prst="rect">
            <a:avLst/>
          </a:prstGeom>
        </p:spPr>
        <p:txBody>
          <a:bodyPr wrap="square">
            <a:spAutoFit/>
          </a:bodyPr>
          <a:lstStyle/>
          <a:p>
            <a:pPr marL="342900" indent="-342900">
              <a:lnSpc>
                <a:spcPct val="90000"/>
              </a:lnSpc>
              <a:spcBef>
                <a:spcPct val="65000"/>
              </a:spcBef>
              <a:buClr>
                <a:schemeClr val="accent1"/>
              </a:buClr>
              <a:buSzPct val="75000"/>
              <a:tabLst>
                <a:tab pos="3028950" algn="l"/>
              </a:tabLst>
              <a:defRPr/>
            </a:pPr>
            <a:r>
              <a:rPr lang="en-US" sz="2400" kern="0" dirty="0">
                <a:latin typeface="Courier New" pitchFamily="49" charset="0"/>
              </a:rPr>
              <a:t>LW $t1, 0($s1)	#load data $t1 </a:t>
            </a:r>
            <a:r>
              <a:rPr lang="en-US" sz="2400" kern="0" dirty="0">
                <a:latin typeface="Courier New" pitchFamily="49" charset="0"/>
                <a:sym typeface="Wingdings" pitchFamily="2" charset="2"/>
              </a:rPr>
              <a:t> M[$s1]</a:t>
            </a:r>
          </a:p>
          <a:p>
            <a:pPr marL="342900" indent="-342900">
              <a:lnSpc>
                <a:spcPct val="90000"/>
              </a:lnSpc>
              <a:spcBef>
                <a:spcPct val="65000"/>
              </a:spcBef>
              <a:buClr>
                <a:schemeClr val="accent1"/>
              </a:buClr>
              <a:buSzPct val="75000"/>
              <a:tabLst>
                <a:tab pos="3028950" algn="l"/>
              </a:tabLst>
              <a:defRPr/>
            </a:pPr>
            <a:r>
              <a:rPr lang="en-US" sz="2400" kern="0" dirty="0">
                <a:latin typeface="Courier New" pitchFamily="49" charset="0"/>
                <a:sym typeface="Wingdings" pitchFamily="2" charset="2"/>
              </a:rPr>
              <a:t>AND $t1, $t1, $t0	# modify data in $t1</a:t>
            </a:r>
            <a:endParaRPr lang="en-US" sz="2400" kern="0" dirty="0">
              <a:latin typeface="Courier New" pitchFamily="49" charset="0"/>
            </a:endParaRPr>
          </a:p>
          <a:p>
            <a:pPr marL="342900" indent="-342900">
              <a:lnSpc>
                <a:spcPct val="90000"/>
              </a:lnSpc>
              <a:spcBef>
                <a:spcPct val="65000"/>
              </a:spcBef>
              <a:buClr>
                <a:schemeClr val="accent1"/>
              </a:buClr>
              <a:buSzPct val="75000"/>
              <a:tabLst>
                <a:tab pos="3028950" algn="l"/>
              </a:tabLst>
              <a:defRPr/>
            </a:pPr>
            <a:r>
              <a:rPr lang="en-US" sz="2400" kern="0" dirty="0">
                <a:latin typeface="Courier New" pitchFamily="49" charset="0"/>
              </a:rPr>
              <a:t>SW $t1, 0($s1)	#store data </a:t>
            </a:r>
            <a:r>
              <a:rPr lang="en-US" sz="2400" kern="0" dirty="0">
                <a:latin typeface="Courier New" pitchFamily="49" charset="0"/>
                <a:sym typeface="Wingdings" pitchFamily="2" charset="2"/>
              </a:rPr>
              <a:t>M[$s1]  $t1</a:t>
            </a:r>
          </a:p>
        </p:txBody>
      </p:sp>
      <p:sp>
        <p:nvSpPr>
          <p:cNvPr id="7" name="Rectangle 6"/>
          <p:cNvSpPr/>
          <p:nvPr/>
        </p:nvSpPr>
        <p:spPr>
          <a:xfrm>
            <a:off x="798512" y="4983163"/>
            <a:ext cx="8040688" cy="1570037"/>
          </a:xfrm>
          <a:prstGeom prst="rect">
            <a:avLst/>
          </a:prstGeom>
        </p:spPr>
        <p:txBody>
          <a:bodyPr wrap="square">
            <a:spAutoFit/>
          </a:bodyPr>
          <a:lstStyle/>
          <a:p>
            <a:pPr marL="342900" indent="-342900">
              <a:lnSpc>
                <a:spcPct val="90000"/>
              </a:lnSpc>
              <a:spcBef>
                <a:spcPct val="65000"/>
              </a:spcBef>
              <a:buClr>
                <a:schemeClr val="accent1"/>
              </a:buClr>
              <a:buSzPct val="75000"/>
              <a:tabLst>
                <a:tab pos="3028950" algn="l"/>
              </a:tabLst>
              <a:defRPr/>
            </a:pPr>
            <a:r>
              <a:rPr lang="en-US" sz="2400" b="1" kern="0" dirty="0">
                <a:solidFill>
                  <a:srgbClr val="0000FF"/>
                </a:solidFill>
                <a:latin typeface="Courier New" pitchFamily="49" charset="0"/>
              </a:rPr>
              <a:t>LL</a:t>
            </a:r>
            <a:r>
              <a:rPr lang="en-US" sz="2400" kern="0" dirty="0">
                <a:latin typeface="Courier New" pitchFamily="49" charset="0"/>
              </a:rPr>
              <a:t> $t1, 0($s1)	#load data $t1 </a:t>
            </a:r>
            <a:r>
              <a:rPr lang="en-US" sz="2400" kern="0" dirty="0">
                <a:latin typeface="Courier New" pitchFamily="49" charset="0"/>
                <a:sym typeface="Wingdings" pitchFamily="2" charset="2"/>
              </a:rPr>
              <a:t> M[$s1]</a:t>
            </a:r>
          </a:p>
          <a:p>
            <a:pPr marL="342900" indent="-342900">
              <a:lnSpc>
                <a:spcPct val="90000"/>
              </a:lnSpc>
              <a:spcBef>
                <a:spcPct val="65000"/>
              </a:spcBef>
              <a:buClr>
                <a:schemeClr val="accent1"/>
              </a:buClr>
              <a:buSzPct val="75000"/>
              <a:tabLst>
                <a:tab pos="3028950" algn="l"/>
              </a:tabLst>
              <a:defRPr/>
            </a:pPr>
            <a:r>
              <a:rPr lang="en-US" sz="2400" kern="0" dirty="0">
                <a:latin typeface="Courier New" pitchFamily="49" charset="0"/>
                <a:sym typeface="Wingdings" pitchFamily="2" charset="2"/>
              </a:rPr>
              <a:t>AND $t1, $t1, $t0	# modify data in $t1</a:t>
            </a:r>
            <a:endParaRPr lang="en-US" sz="2400" kern="0" dirty="0">
              <a:latin typeface="Courier New" pitchFamily="49" charset="0"/>
            </a:endParaRPr>
          </a:p>
          <a:p>
            <a:pPr marL="342900" indent="-342900">
              <a:lnSpc>
                <a:spcPct val="90000"/>
              </a:lnSpc>
              <a:spcBef>
                <a:spcPct val="65000"/>
              </a:spcBef>
              <a:buClr>
                <a:schemeClr val="accent1"/>
              </a:buClr>
              <a:buSzPct val="75000"/>
              <a:tabLst>
                <a:tab pos="3028950" algn="l"/>
              </a:tabLst>
              <a:defRPr/>
            </a:pPr>
            <a:r>
              <a:rPr lang="en-US" sz="2400" b="1" kern="0" dirty="0">
                <a:solidFill>
                  <a:srgbClr val="0000FF"/>
                </a:solidFill>
                <a:latin typeface="Courier New" pitchFamily="49" charset="0"/>
              </a:rPr>
              <a:t>SC</a:t>
            </a:r>
            <a:r>
              <a:rPr lang="en-US" sz="2400" kern="0" dirty="0">
                <a:latin typeface="Courier New" pitchFamily="49" charset="0"/>
              </a:rPr>
              <a:t> $t1, 0($s1)	#store data </a:t>
            </a:r>
            <a:r>
              <a:rPr lang="en-US" sz="2400" kern="0" dirty="0">
                <a:latin typeface="Courier New" pitchFamily="49" charset="0"/>
                <a:sym typeface="Wingdings" pitchFamily="2" charset="2"/>
              </a:rPr>
              <a:t>M[$s1]  $t1</a:t>
            </a:r>
          </a:p>
        </p:txBody>
      </p:sp>
      <p:sp>
        <p:nvSpPr>
          <p:cNvPr id="2" name="Arrow: Right 1">
            <a:extLst>
              <a:ext uri="{FF2B5EF4-FFF2-40B4-BE49-F238E27FC236}">
                <a16:creationId xmlns:a16="http://schemas.microsoft.com/office/drawing/2014/main" id="{3E3D2325-540F-16D5-FF05-CE1B288ED53B}"/>
              </a:ext>
            </a:extLst>
          </p:cNvPr>
          <p:cNvSpPr/>
          <p:nvPr/>
        </p:nvSpPr>
        <p:spPr bwMode="auto">
          <a:xfrm>
            <a:off x="304800" y="3374571"/>
            <a:ext cx="457200" cy="15240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3" name="Arrow: Right 2">
            <a:extLst>
              <a:ext uri="{FF2B5EF4-FFF2-40B4-BE49-F238E27FC236}">
                <a16:creationId xmlns:a16="http://schemas.microsoft.com/office/drawing/2014/main" id="{5F4D78A8-1447-0197-8317-966D51B0DCB3}"/>
              </a:ext>
            </a:extLst>
          </p:cNvPr>
          <p:cNvSpPr/>
          <p:nvPr/>
        </p:nvSpPr>
        <p:spPr bwMode="auto">
          <a:xfrm>
            <a:off x="344617" y="3968296"/>
            <a:ext cx="457200" cy="15240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23904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9" presetClass="emph" presetSubtype="0" grpId="1" nodeType="afterEffect">
                                  <p:stCondLst>
                                    <p:cond delay="2250"/>
                                  </p:stCondLst>
                                  <p:childTnLst>
                                    <p:set>
                                      <p:cBhvr>
                                        <p:cTn id="22" dur="indefinite"/>
                                        <p:tgtEl>
                                          <p:spTgt spid="5"/>
                                        </p:tgtEl>
                                        <p:attrNameLst>
                                          <p:attrName>style.opacity</p:attrName>
                                        </p:attrNameLst>
                                      </p:cBhvr>
                                      <p:to>
                                        <p:strVal val="0.5"/>
                                      </p:to>
                                    </p:set>
                                    <p:animEffect filter="image" prLst="opacity: 0.5">
                                      <p:cBhvr rctx="IE">
                                        <p:cTn id="23" dur="indefinite"/>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2" grpId="0" animBg="1"/>
      <p:bldP spid="3"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p:spPr>
        <p:txBody>
          <a:bodyPr/>
          <a:lstStyle/>
          <a:p>
            <a:fld id="{1EED1F22-A1F7-4FE7-AC56-FB18D8B49DED}" type="slidenum">
              <a:rPr lang="en-US" smtClean="0"/>
              <a:pPr/>
              <a:t>227</a:t>
            </a:fld>
            <a:endParaRPr lang="en-US"/>
          </a:p>
        </p:txBody>
      </p:sp>
      <p:sp>
        <p:nvSpPr>
          <p:cNvPr id="9219" name="Rectangle 2"/>
          <p:cNvSpPr>
            <a:spLocks noGrp="1" noChangeArrowheads="1"/>
          </p:cNvSpPr>
          <p:nvPr>
            <p:ph type="title"/>
          </p:nvPr>
        </p:nvSpPr>
        <p:spPr>
          <a:xfrm>
            <a:off x="874713" y="0"/>
            <a:ext cx="8193087" cy="623888"/>
          </a:xfrm>
        </p:spPr>
        <p:txBody>
          <a:bodyPr/>
          <a:lstStyle/>
          <a:p>
            <a:pPr eaLnBrk="1" hangingPunct="1"/>
            <a:r>
              <a:rPr lang="en-US" sz="2800" dirty="0"/>
              <a:t>Semaphore: Managing Multiple Identical Resources</a:t>
            </a:r>
          </a:p>
        </p:txBody>
      </p:sp>
      <p:sp>
        <p:nvSpPr>
          <p:cNvPr id="6148" name="Rectangle 3"/>
          <p:cNvSpPr>
            <a:spLocks noGrp="1" noChangeArrowheads="1"/>
          </p:cNvSpPr>
          <p:nvPr>
            <p:ph type="body" idx="1"/>
          </p:nvPr>
        </p:nvSpPr>
        <p:spPr>
          <a:xfrm>
            <a:off x="685800" y="990600"/>
            <a:ext cx="8269288" cy="5334000"/>
          </a:xfrm>
        </p:spPr>
        <p:txBody>
          <a:bodyPr/>
          <a:lstStyle/>
          <a:p>
            <a:pPr eaLnBrk="1" hangingPunct="1">
              <a:tabLst>
                <a:tab pos="914400" algn="l"/>
                <a:tab pos="2006600" algn="l"/>
                <a:tab pos="2578100" algn="l"/>
              </a:tabLst>
            </a:pPr>
            <a:r>
              <a:rPr lang="en-US" dirty="0"/>
              <a:t>A</a:t>
            </a:r>
            <a:r>
              <a:rPr lang="en-US" b="1" dirty="0"/>
              <a:t> Semaphore</a:t>
            </a:r>
            <a:r>
              <a:rPr lang="en-US" dirty="0"/>
              <a:t> is a flag preventing more processes (P) than permitted from accessing a pool of resources (R) at the same time: P </a:t>
            </a:r>
            <a:r>
              <a:rPr lang="en-US" dirty="0">
                <a:sym typeface="Symbol" pitchFamily="18" charset="2"/>
              </a:rPr>
              <a:t></a:t>
            </a:r>
            <a:r>
              <a:rPr lang="en-US" dirty="0"/>
              <a:t> R</a:t>
            </a:r>
          </a:p>
          <a:p>
            <a:pPr eaLnBrk="1" hangingPunct="1">
              <a:tabLst>
                <a:tab pos="914400" algn="l"/>
                <a:tab pos="2006600" algn="l"/>
                <a:tab pos="2578100" algn="l"/>
              </a:tabLst>
            </a:pPr>
            <a:r>
              <a:rPr lang="en-US" dirty="0"/>
              <a:t>A semaphore is usually implemented by a non-negative integer </a:t>
            </a:r>
            <a:r>
              <a:rPr lang="en-US" i="1" dirty="0"/>
              <a:t>s</a:t>
            </a:r>
            <a:r>
              <a:rPr lang="en-US" dirty="0"/>
              <a:t> ≥ 0, which can be modified by certain operations only, such as Unix system calls </a:t>
            </a:r>
            <a:r>
              <a:rPr lang="en-US" b="1" dirty="0"/>
              <a:t>wait(s)</a:t>
            </a:r>
            <a:r>
              <a:rPr lang="en-US" dirty="0"/>
              <a:t> and </a:t>
            </a:r>
            <a:r>
              <a:rPr lang="en-US" b="1" dirty="0"/>
              <a:t>signal(s)</a:t>
            </a:r>
            <a:r>
              <a:rPr lang="en-US" dirty="0"/>
              <a:t>:</a:t>
            </a:r>
          </a:p>
          <a:p>
            <a:pPr eaLnBrk="1" hangingPunct="1">
              <a:tabLst>
                <a:tab pos="914400" algn="l"/>
                <a:tab pos="2006600" algn="l"/>
                <a:tab pos="2578100" algn="l"/>
              </a:tabLst>
            </a:pPr>
            <a:endParaRPr lang="en-US" dirty="0"/>
          </a:p>
          <a:p>
            <a:pPr eaLnBrk="1" hangingPunct="1">
              <a:lnSpc>
                <a:spcPct val="120000"/>
              </a:lnSpc>
              <a:buFont typeface="Wingdings" pitchFamily="2" charset="2"/>
              <a:buNone/>
              <a:tabLst>
                <a:tab pos="914400" algn="l"/>
                <a:tab pos="2006600" algn="l"/>
                <a:tab pos="2578100" algn="l"/>
              </a:tabLst>
            </a:pPr>
            <a:r>
              <a:rPr lang="en-US" dirty="0">
                <a:latin typeface="Arial" charset="0"/>
              </a:rPr>
              <a:t>	wait(s):	</a:t>
            </a:r>
            <a:r>
              <a:rPr lang="en-US" b="1" dirty="0">
                <a:latin typeface="Arial" charset="0"/>
              </a:rPr>
              <a:t>if</a:t>
            </a:r>
            <a:r>
              <a:rPr lang="en-US" dirty="0">
                <a:latin typeface="Arial" charset="0"/>
              </a:rPr>
              <a:t>  s &gt; 0  </a:t>
            </a:r>
            <a:r>
              <a:rPr lang="en-US" b="1" dirty="0">
                <a:latin typeface="Arial" charset="0"/>
              </a:rPr>
              <a:t>then</a:t>
            </a:r>
            <a:r>
              <a:rPr lang="en-US" dirty="0">
                <a:latin typeface="Arial" charset="0"/>
              </a:rPr>
              <a:t>  s := s - 1  </a:t>
            </a:r>
            <a:r>
              <a:rPr lang="en-US" b="1" dirty="0">
                <a:latin typeface="Arial" charset="0"/>
              </a:rPr>
              <a:t>else</a:t>
            </a:r>
            <a:br>
              <a:rPr lang="en-US" dirty="0">
                <a:latin typeface="Arial" charset="0"/>
              </a:rPr>
            </a:br>
            <a:r>
              <a:rPr lang="en-US" dirty="0">
                <a:latin typeface="Arial" charset="0"/>
              </a:rPr>
              <a:t>			wait until  s &gt; 0, then s := s - 1;</a:t>
            </a:r>
          </a:p>
          <a:p>
            <a:pPr eaLnBrk="1" hangingPunct="1">
              <a:buFont typeface="Wingdings" pitchFamily="2" charset="2"/>
              <a:buNone/>
              <a:tabLst>
                <a:tab pos="914400" algn="l"/>
                <a:tab pos="2006600" algn="l"/>
                <a:tab pos="2578100" algn="l"/>
              </a:tabLst>
            </a:pPr>
            <a:r>
              <a:rPr lang="en-US" dirty="0">
                <a:latin typeface="Arial" charset="0"/>
              </a:rPr>
              <a:t>	signal(s):	s := s + 1;</a:t>
            </a:r>
          </a:p>
        </p:txBody>
      </p:sp>
      <p:grpSp>
        <p:nvGrpSpPr>
          <p:cNvPr id="2" name="Group 9"/>
          <p:cNvGrpSpPr>
            <a:grpSpLocks/>
          </p:cNvGrpSpPr>
          <p:nvPr/>
        </p:nvGrpSpPr>
        <p:grpSpPr bwMode="auto">
          <a:xfrm>
            <a:off x="3200400" y="3957638"/>
            <a:ext cx="5911850" cy="1200150"/>
            <a:chOff x="3200400" y="3957935"/>
            <a:chExt cx="5912543" cy="1200329"/>
          </a:xfrm>
        </p:grpSpPr>
        <p:sp>
          <p:nvSpPr>
            <p:cNvPr id="9225" name="TextBox 4"/>
            <p:cNvSpPr txBox="1">
              <a:spLocks noChangeArrowheads="1"/>
            </p:cNvSpPr>
            <p:nvPr/>
          </p:nvSpPr>
          <p:spPr bwMode="auto">
            <a:xfrm>
              <a:off x="5791200" y="3957935"/>
              <a:ext cx="3321743" cy="1200329"/>
            </a:xfrm>
            <a:prstGeom prst="rect">
              <a:avLst/>
            </a:prstGeom>
            <a:noFill/>
            <a:ln w="9525">
              <a:noFill/>
              <a:miter lim="800000"/>
              <a:headEnd/>
              <a:tailEnd/>
            </a:ln>
          </p:spPr>
          <p:txBody>
            <a:bodyPr wrap="none">
              <a:spAutoFit/>
            </a:bodyPr>
            <a:lstStyle/>
            <a:p>
              <a:r>
                <a:rPr lang="en-US" sz="2400">
                  <a:solidFill>
                    <a:schemeClr val="tx2"/>
                  </a:solidFill>
                </a:rPr>
                <a:t>Indivisible operations</a:t>
              </a:r>
            </a:p>
            <a:p>
              <a:r>
                <a:rPr lang="en-US" sz="2400">
                  <a:solidFill>
                    <a:schemeClr val="tx2"/>
                  </a:solidFill>
                </a:rPr>
                <a:t>	      supported by </a:t>
              </a:r>
            </a:p>
            <a:p>
              <a:r>
                <a:rPr lang="en-US" sz="2400">
                  <a:solidFill>
                    <a:schemeClr val="tx2"/>
                  </a:solidFill>
                </a:rPr>
                <a:t>		hardware</a:t>
              </a:r>
            </a:p>
          </p:txBody>
        </p:sp>
        <p:sp>
          <p:nvSpPr>
            <p:cNvPr id="9226" name="Freeform 5"/>
            <p:cNvSpPr>
              <a:spLocks noChangeArrowheads="1"/>
            </p:cNvSpPr>
            <p:nvPr/>
          </p:nvSpPr>
          <p:spPr bwMode="auto">
            <a:xfrm>
              <a:off x="3200400" y="4191000"/>
              <a:ext cx="3213100" cy="584200"/>
            </a:xfrm>
            <a:custGeom>
              <a:avLst/>
              <a:gdLst>
                <a:gd name="T0" fmla="*/ 0 w 3213100"/>
                <a:gd name="T1" fmla="*/ 584200 h 584200"/>
                <a:gd name="T2" fmla="*/ 76200 w 3213100"/>
                <a:gd name="T3" fmla="*/ 381000 h 584200"/>
                <a:gd name="T4" fmla="*/ 2057400 w 3213100"/>
                <a:gd name="T5" fmla="*/ 381000 h 584200"/>
                <a:gd name="T6" fmla="*/ 2590800 w 3213100"/>
                <a:gd name="T7" fmla="*/ 0 h 584200"/>
                <a:gd name="T8" fmla="*/ 2336800 w 3213100"/>
                <a:gd name="T9" fmla="*/ 381000 h 584200"/>
                <a:gd name="T10" fmla="*/ 3124200 w 3213100"/>
                <a:gd name="T11" fmla="*/ 381000 h 584200"/>
                <a:gd name="T12" fmla="*/ 3213100 w 3213100"/>
                <a:gd name="T13" fmla="*/ 520700 h 584200"/>
                <a:gd name="T14" fmla="*/ 0 60000 65536"/>
                <a:gd name="T15" fmla="*/ 0 60000 65536"/>
                <a:gd name="T16" fmla="*/ 0 60000 65536"/>
                <a:gd name="T17" fmla="*/ 0 60000 65536"/>
                <a:gd name="T18" fmla="*/ 0 60000 65536"/>
                <a:gd name="T19" fmla="*/ 0 60000 65536"/>
                <a:gd name="T20" fmla="*/ 0 60000 65536"/>
                <a:gd name="T21" fmla="*/ 0 w 3213100"/>
                <a:gd name="T22" fmla="*/ 0 h 584200"/>
                <a:gd name="T23" fmla="*/ 3213100 w 3213100"/>
                <a:gd name="T24" fmla="*/ 584200 h 5842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13100" h="584200">
                  <a:moveTo>
                    <a:pt x="0" y="584200"/>
                  </a:moveTo>
                  <a:lnTo>
                    <a:pt x="76200" y="381000"/>
                  </a:lnTo>
                  <a:lnTo>
                    <a:pt x="2057400" y="381000"/>
                  </a:lnTo>
                  <a:lnTo>
                    <a:pt x="2590800" y="0"/>
                  </a:lnTo>
                  <a:lnTo>
                    <a:pt x="2336800" y="381000"/>
                  </a:lnTo>
                  <a:lnTo>
                    <a:pt x="3124200" y="381000"/>
                  </a:lnTo>
                  <a:lnTo>
                    <a:pt x="3213100" y="520700"/>
                  </a:lnTo>
                </a:path>
              </a:pathLst>
            </a:custGeom>
            <a:noFill/>
            <a:ln w="9525" algn="ctr">
              <a:solidFill>
                <a:schemeClr val="tx1"/>
              </a:solidFill>
              <a:round/>
              <a:headEnd/>
              <a:tailEnd/>
            </a:ln>
          </p:spPr>
          <p:txBody>
            <a:bodyPr/>
            <a:lstStyle/>
            <a:p>
              <a:endParaRPr lang="en-US"/>
            </a:p>
          </p:txBody>
        </p:sp>
      </p:grpSp>
      <p:grpSp>
        <p:nvGrpSpPr>
          <p:cNvPr id="3" name="Group 10"/>
          <p:cNvGrpSpPr>
            <a:grpSpLocks/>
          </p:cNvGrpSpPr>
          <p:nvPr/>
        </p:nvGrpSpPr>
        <p:grpSpPr bwMode="auto">
          <a:xfrm>
            <a:off x="4940300" y="5664200"/>
            <a:ext cx="3213100" cy="1046163"/>
            <a:chOff x="4940300" y="5664200"/>
            <a:chExt cx="3213100" cy="1045865"/>
          </a:xfrm>
        </p:grpSpPr>
        <p:sp>
          <p:nvSpPr>
            <p:cNvPr id="9223" name="Freeform 7"/>
            <p:cNvSpPr>
              <a:spLocks noChangeArrowheads="1"/>
            </p:cNvSpPr>
            <p:nvPr/>
          </p:nvSpPr>
          <p:spPr bwMode="auto">
            <a:xfrm flipH="1" flipV="1">
              <a:off x="4940300" y="5664200"/>
              <a:ext cx="3213100" cy="584200"/>
            </a:xfrm>
            <a:custGeom>
              <a:avLst/>
              <a:gdLst>
                <a:gd name="T0" fmla="*/ 0 w 3213100"/>
                <a:gd name="T1" fmla="*/ 584200 h 584200"/>
                <a:gd name="T2" fmla="*/ 76200 w 3213100"/>
                <a:gd name="T3" fmla="*/ 381000 h 584200"/>
                <a:gd name="T4" fmla="*/ 2057400 w 3213100"/>
                <a:gd name="T5" fmla="*/ 381000 h 584200"/>
                <a:gd name="T6" fmla="*/ 2590800 w 3213100"/>
                <a:gd name="T7" fmla="*/ 0 h 584200"/>
                <a:gd name="T8" fmla="*/ 2336800 w 3213100"/>
                <a:gd name="T9" fmla="*/ 381000 h 584200"/>
                <a:gd name="T10" fmla="*/ 3124200 w 3213100"/>
                <a:gd name="T11" fmla="*/ 381000 h 584200"/>
                <a:gd name="T12" fmla="*/ 3213100 w 3213100"/>
                <a:gd name="T13" fmla="*/ 520700 h 584200"/>
                <a:gd name="T14" fmla="*/ 0 60000 65536"/>
                <a:gd name="T15" fmla="*/ 0 60000 65536"/>
                <a:gd name="T16" fmla="*/ 0 60000 65536"/>
                <a:gd name="T17" fmla="*/ 0 60000 65536"/>
                <a:gd name="T18" fmla="*/ 0 60000 65536"/>
                <a:gd name="T19" fmla="*/ 0 60000 65536"/>
                <a:gd name="T20" fmla="*/ 0 60000 65536"/>
                <a:gd name="T21" fmla="*/ 0 w 3213100"/>
                <a:gd name="T22" fmla="*/ 0 h 584200"/>
                <a:gd name="T23" fmla="*/ 3213100 w 3213100"/>
                <a:gd name="T24" fmla="*/ 584200 h 5842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13100" h="584200">
                  <a:moveTo>
                    <a:pt x="0" y="584200"/>
                  </a:moveTo>
                  <a:lnTo>
                    <a:pt x="76200" y="381000"/>
                  </a:lnTo>
                  <a:lnTo>
                    <a:pt x="2057400" y="381000"/>
                  </a:lnTo>
                  <a:lnTo>
                    <a:pt x="2590800" y="0"/>
                  </a:lnTo>
                  <a:lnTo>
                    <a:pt x="2336800" y="381000"/>
                  </a:lnTo>
                  <a:lnTo>
                    <a:pt x="3124200" y="381000"/>
                  </a:lnTo>
                  <a:lnTo>
                    <a:pt x="3213100" y="520700"/>
                  </a:lnTo>
                </a:path>
              </a:pathLst>
            </a:custGeom>
            <a:noFill/>
            <a:ln w="9525" algn="ctr">
              <a:solidFill>
                <a:schemeClr val="tx1"/>
              </a:solidFill>
              <a:round/>
              <a:headEnd/>
              <a:tailEnd/>
            </a:ln>
          </p:spPr>
          <p:txBody>
            <a:bodyPr/>
            <a:lstStyle/>
            <a:p>
              <a:endParaRPr lang="en-US"/>
            </a:p>
          </p:txBody>
        </p:sp>
        <p:sp>
          <p:nvSpPr>
            <p:cNvPr id="9224" name="TextBox 8"/>
            <p:cNvSpPr txBox="1">
              <a:spLocks noChangeArrowheads="1"/>
            </p:cNvSpPr>
            <p:nvPr/>
          </p:nvSpPr>
          <p:spPr bwMode="auto">
            <a:xfrm>
              <a:off x="4985064" y="6248400"/>
              <a:ext cx="2856872" cy="461665"/>
            </a:xfrm>
            <a:prstGeom prst="rect">
              <a:avLst/>
            </a:prstGeom>
            <a:noFill/>
            <a:ln w="9525">
              <a:noFill/>
              <a:miter lim="800000"/>
              <a:headEnd/>
              <a:tailEnd/>
            </a:ln>
          </p:spPr>
          <p:txBody>
            <a:bodyPr wrap="none">
              <a:spAutoFit/>
            </a:bodyPr>
            <a:lstStyle/>
            <a:p>
              <a:r>
                <a:rPr lang="en-US" sz="2400">
                  <a:solidFill>
                    <a:schemeClr val="tx2"/>
                  </a:solidFill>
                </a:rPr>
                <a:t>Indivisible operations</a:t>
              </a:r>
            </a:p>
          </p:txBody>
        </p:sp>
      </p:grpSp>
    </p:spTree>
    <p:extLst>
      <p:ext uri="{BB962C8B-B14F-4D97-AF65-F5344CB8AC3E}">
        <p14:creationId xmlns:p14="http://schemas.microsoft.com/office/powerpoint/2010/main" val="22758527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148">
                                            <p:txEl>
                                              <p:pRg st="1" end="1"/>
                                            </p:txEl>
                                          </p:spTgt>
                                        </p:tgtEl>
                                        <p:attrNameLst>
                                          <p:attrName>style.visibility</p:attrName>
                                        </p:attrNameLst>
                                      </p:cBhvr>
                                      <p:to>
                                        <p:strVal val="visible"/>
                                      </p:to>
                                    </p:set>
                                    <p:animEffect transition="in" filter="wipe(up)">
                                      <p:cBhvr>
                                        <p:cTn id="7" dur="500"/>
                                        <p:tgtEl>
                                          <p:spTgt spid="6148">
                                            <p:txEl>
                                              <p:pRg st="1" end="1"/>
                                            </p:txEl>
                                          </p:spTgt>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148">
                                            <p:txEl>
                                              <p:pRg st="3" end="3"/>
                                            </p:txEl>
                                          </p:spTgt>
                                        </p:tgtEl>
                                        <p:attrNameLst>
                                          <p:attrName>style.visibility</p:attrName>
                                        </p:attrNameLst>
                                      </p:cBhvr>
                                      <p:to>
                                        <p:strVal val="visible"/>
                                      </p:to>
                                    </p:set>
                                    <p:animEffect transition="in" filter="wipe(up)">
                                      <p:cBhvr>
                                        <p:cTn id="12" dur="500"/>
                                        <p:tgtEl>
                                          <p:spTgt spid="6148">
                                            <p:txEl>
                                              <p:pRg st="3" end="3"/>
                                            </p:txEl>
                                          </p:spTgt>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6148">
                                            <p:txEl>
                                              <p:pRg st="4" end="4"/>
                                            </p:txEl>
                                          </p:spTgt>
                                        </p:tgtEl>
                                        <p:attrNameLst>
                                          <p:attrName>style.visibility</p:attrName>
                                        </p:attrNameLst>
                                      </p:cBhvr>
                                      <p:to>
                                        <p:strVal val="visible"/>
                                      </p:to>
                                    </p:set>
                                    <p:animEffect transition="in" filter="wipe(up)">
                                      <p:cBhvr>
                                        <p:cTn id="16" dur="500"/>
                                        <p:tgtEl>
                                          <p:spTgt spid="6148">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nodeType="afterGroup">
                            <p:stCondLst>
                              <p:cond delay="500"/>
                            </p:stCondLst>
                            <p:childTnLst>
                              <p:par>
                                <p:cTn id="23" presetID="22" presetClass="entr" presetSubtype="1"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up)">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p:spPr>
        <p:txBody>
          <a:bodyPr/>
          <a:lstStyle/>
          <a:p>
            <a:fld id="{5320ED87-B238-46CD-B7C9-1AB9E07EB0E6}" type="slidenum">
              <a:rPr lang="en-US" smtClean="0"/>
              <a:pPr/>
              <a:t>228</a:t>
            </a:fld>
            <a:endParaRPr lang="en-US"/>
          </a:p>
        </p:txBody>
      </p:sp>
      <p:sp>
        <p:nvSpPr>
          <p:cNvPr id="13315" name="Rectangle 2"/>
          <p:cNvSpPr>
            <a:spLocks noGrp="1" noChangeArrowheads="1"/>
          </p:cNvSpPr>
          <p:nvPr>
            <p:ph type="title"/>
          </p:nvPr>
        </p:nvSpPr>
        <p:spPr/>
        <p:txBody>
          <a:bodyPr/>
          <a:lstStyle/>
          <a:p>
            <a:pPr eaLnBrk="1" hangingPunct="1"/>
            <a:r>
              <a:rPr lang="en-US" dirty="0"/>
              <a:t>C# Semaphore </a:t>
            </a:r>
          </a:p>
        </p:txBody>
      </p:sp>
      <p:sp>
        <p:nvSpPr>
          <p:cNvPr id="13316" name="Rectangle 3"/>
          <p:cNvSpPr>
            <a:spLocks noGrp="1" noChangeArrowheads="1"/>
          </p:cNvSpPr>
          <p:nvPr>
            <p:ph type="body" idx="1"/>
          </p:nvPr>
        </p:nvSpPr>
        <p:spPr>
          <a:xfrm>
            <a:off x="533400" y="1295400"/>
            <a:ext cx="8421688" cy="4837113"/>
          </a:xfrm>
        </p:spPr>
        <p:txBody>
          <a:bodyPr/>
          <a:lstStyle/>
          <a:p>
            <a:pPr eaLnBrk="1" hangingPunct="1">
              <a:lnSpc>
                <a:spcPct val="90000"/>
              </a:lnSpc>
            </a:pPr>
            <a:r>
              <a:rPr lang="en-US" dirty="0"/>
              <a:t>A </a:t>
            </a:r>
            <a:r>
              <a:rPr lang="en-US" b="1" dirty="0">
                <a:solidFill>
                  <a:schemeClr val="tx2"/>
                </a:solidFill>
              </a:rPr>
              <a:t>Semaphore</a:t>
            </a:r>
            <a:r>
              <a:rPr lang="en-US" dirty="0"/>
              <a:t> class is defined to control access to a pool of resources. A thread decrements the semaphore </a:t>
            </a:r>
            <a:r>
              <a:rPr lang="en-US" dirty="0">
                <a:solidFill>
                  <a:srgbClr val="990000"/>
                </a:solidFill>
              </a:rPr>
              <a:t>count</a:t>
            </a:r>
            <a:r>
              <a:rPr lang="en-US" dirty="0"/>
              <a:t> by calling the </a:t>
            </a:r>
            <a:r>
              <a:rPr lang="en-US" dirty="0">
                <a:solidFill>
                  <a:srgbClr val="0000FF"/>
                </a:solidFill>
              </a:rPr>
              <a:t>indivisible</a:t>
            </a:r>
            <a:r>
              <a:rPr lang="en-US" dirty="0"/>
              <a:t> </a:t>
            </a:r>
            <a:r>
              <a:rPr lang="en-US" b="1" dirty="0" err="1">
                <a:solidFill>
                  <a:schemeClr val="tx2"/>
                </a:solidFill>
              </a:rPr>
              <a:t>WaitOne</a:t>
            </a:r>
            <a:r>
              <a:rPr lang="en-US" dirty="0"/>
              <a:t> method, and increments the semaphore by calling the </a:t>
            </a:r>
            <a:r>
              <a:rPr lang="en-US" b="1" dirty="0">
                <a:solidFill>
                  <a:schemeClr val="tx2"/>
                </a:solidFill>
              </a:rPr>
              <a:t>Release</a:t>
            </a:r>
            <a:r>
              <a:rPr lang="en-US" dirty="0"/>
              <a:t> method. </a:t>
            </a:r>
          </a:p>
          <a:p>
            <a:pPr eaLnBrk="1" hangingPunct="1">
              <a:lnSpc>
                <a:spcPct val="90000"/>
              </a:lnSpc>
            </a:pPr>
            <a:r>
              <a:rPr lang="en-US" dirty="0"/>
              <a:t>When the </a:t>
            </a:r>
            <a:r>
              <a:rPr lang="en-US" dirty="0">
                <a:solidFill>
                  <a:srgbClr val="990000"/>
                </a:solidFill>
              </a:rPr>
              <a:t>count</a:t>
            </a:r>
            <a:r>
              <a:rPr lang="en-US" dirty="0"/>
              <a:t> is zero, subsequent requests are blocked until other threads release the semaphore. </a:t>
            </a:r>
          </a:p>
          <a:p>
            <a:pPr eaLnBrk="1" hangingPunct="1">
              <a:lnSpc>
                <a:spcPct val="90000"/>
              </a:lnSpc>
            </a:pPr>
            <a:r>
              <a:rPr lang="en-US" dirty="0"/>
              <a:t>When all threads have released the semaphore, the count is at the max value specified when the semaphore was created;</a:t>
            </a:r>
          </a:p>
          <a:p>
            <a:pPr eaLnBrk="1" hangingPunct="1">
              <a:lnSpc>
                <a:spcPct val="90000"/>
              </a:lnSpc>
            </a:pPr>
            <a:r>
              <a:rPr lang="en-US" dirty="0"/>
              <a:t>A release call, when the count is at its max value, will throw an </a:t>
            </a:r>
            <a:r>
              <a:rPr lang="en-US" dirty="0">
                <a:solidFill>
                  <a:srgbClr val="990000"/>
                </a:solidFill>
              </a:rPr>
              <a:t>exception</a:t>
            </a:r>
            <a:r>
              <a:rPr lang="en-US" dirty="0"/>
              <a:t>! Why?</a:t>
            </a:r>
          </a:p>
        </p:txBody>
      </p:sp>
    </p:spTree>
    <p:extLst>
      <p:ext uri="{BB962C8B-B14F-4D97-AF65-F5344CB8AC3E}">
        <p14:creationId xmlns:p14="http://schemas.microsoft.com/office/powerpoint/2010/main" val="132606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3316">
                                            <p:txEl>
                                              <p:pRg st="0" end="0"/>
                                            </p:txEl>
                                          </p:spTgt>
                                        </p:tgtEl>
                                        <p:attrNameLst>
                                          <p:attrName>style.opacity</p:attrName>
                                        </p:attrNameLst>
                                      </p:cBhvr>
                                      <p:to>
                                        <p:strVal val="0.5"/>
                                      </p:to>
                                    </p:set>
                                    <p:animEffect filter="image" prLst="opacity: 0.5">
                                      <p:cBhvr rctx="IE">
                                        <p:cTn id="7" dur="indefinite"/>
                                        <p:tgtEl>
                                          <p:spTgt spid="13316">
                                            <p:txEl>
                                              <p:pRg st="0" end="0"/>
                                            </p:txEl>
                                          </p:spTgt>
                                        </p:tgtEl>
                                      </p:cBhvr>
                                    </p:animEffect>
                                  </p:childTnLst>
                                </p:cTn>
                              </p:par>
                            </p:childTnLst>
                          </p:cTn>
                        </p:par>
                        <p:par>
                          <p:cTn id="8" fill="hold">
                            <p:stCondLst>
                              <p:cond delay="0"/>
                            </p:stCondLst>
                            <p:childTnLst>
                              <p:par>
                                <p:cTn id="9" presetID="22" presetClass="entr" presetSubtype="8" fill="hold" nodeType="afterEffect">
                                  <p:stCondLst>
                                    <p:cond delay="0"/>
                                  </p:stCondLst>
                                  <p:childTnLst>
                                    <p:set>
                                      <p:cBhvr>
                                        <p:cTn id="10" dur="1" fill="hold">
                                          <p:stCondLst>
                                            <p:cond delay="0"/>
                                          </p:stCondLst>
                                        </p:cTn>
                                        <p:tgtEl>
                                          <p:spTgt spid="13316">
                                            <p:txEl>
                                              <p:pRg st="1" end="1"/>
                                            </p:txEl>
                                          </p:spTgt>
                                        </p:tgtEl>
                                        <p:attrNameLst>
                                          <p:attrName>style.visibility</p:attrName>
                                        </p:attrNameLst>
                                      </p:cBhvr>
                                      <p:to>
                                        <p:strVal val="visible"/>
                                      </p:to>
                                    </p:set>
                                    <p:animEffect transition="in" filter="wipe(left)">
                                      <p:cBhvr>
                                        <p:cTn id="11" dur="500"/>
                                        <p:tgtEl>
                                          <p:spTgt spid="1331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13316">
                                            <p:txEl>
                                              <p:pRg st="1" end="1"/>
                                            </p:txEl>
                                          </p:spTgt>
                                        </p:tgtEl>
                                        <p:attrNameLst>
                                          <p:attrName>style.opacity</p:attrName>
                                        </p:attrNameLst>
                                      </p:cBhvr>
                                      <p:to>
                                        <p:strVal val="0.5"/>
                                      </p:to>
                                    </p:set>
                                    <p:animEffect filter="image" prLst="opacity: 0.5">
                                      <p:cBhvr rctx="IE">
                                        <p:cTn id="16" dur="indefinite"/>
                                        <p:tgtEl>
                                          <p:spTgt spid="13316">
                                            <p:txEl>
                                              <p:pRg st="1" end="1"/>
                                            </p:txEl>
                                          </p:spTgt>
                                        </p:tgtEl>
                                      </p:cBhvr>
                                    </p:animEffect>
                                  </p:childTnLst>
                                </p:cTn>
                              </p:par>
                            </p:childTnLst>
                          </p:cTn>
                        </p:par>
                        <p:par>
                          <p:cTn id="17" fill="hold">
                            <p:stCondLst>
                              <p:cond delay="0"/>
                            </p:stCondLst>
                            <p:childTnLst>
                              <p:par>
                                <p:cTn id="18" presetID="22" presetClass="entr" presetSubtype="8" fill="hold" nodeType="afterEffect">
                                  <p:stCondLst>
                                    <p:cond delay="0"/>
                                  </p:stCondLst>
                                  <p:childTnLst>
                                    <p:set>
                                      <p:cBhvr>
                                        <p:cTn id="19" dur="1" fill="hold">
                                          <p:stCondLst>
                                            <p:cond delay="0"/>
                                          </p:stCondLst>
                                        </p:cTn>
                                        <p:tgtEl>
                                          <p:spTgt spid="13316">
                                            <p:txEl>
                                              <p:pRg st="2" end="2"/>
                                            </p:txEl>
                                          </p:spTgt>
                                        </p:tgtEl>
                                        <p:attrNameLst>
                                          <p:attrName>style.visibility</p:attrName>
                                        </p:attrNameLst>
                                      </p:cBhvr>
                                      <p:to>
                                        <p:strVal val="visible"/>
                                      </p:to>
                                    </p:set>
                                    <p:animEffect transition="in" filter="wipe(left)">
                                      <p:cBhvr>
                                        <p:cTn id="20" dur="500"/>
                                        <p:tgtEl>
                                          <p:spTgt spid="1331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13316">
                                            <p:txEl>
                                              <p:pRg st="2" end="2"/>
                                            </p:txEl>
                                          </p:spTgt>
                                        </p:tgtEl>
                                        <p:attrNameLst>
                                          <p:attrName>style.opacity</p:attrName>
                                        </p:attrNameLst>
                                      </p:cBhvr>
                                      <p:to>
                                        <p:strVal val="0.5"/>
                                      </p:to>
                                    </p:set>
                                    <p:animEffect filter="image" prLst="opacity: 0.5">
                                      <p:cBhvr rctx="IE">
                                        <p:cTn id="25" dur="indefinite"/>
                                        <p:tgtEl>
                                          <p:spTgt spid="13316">
                                            <p:txEl>
                                              <p:pRg st="2" end="2"/>
                                            </p:txEl>
                                          </p:spTgt>
                                        </p:tgtEl>
                                      </p:cBhvr>
                                    </p:animEffect>
                                  </p:childTnLst>
                                </p:cTn>
                              </p:par>
                            </p:childTnLst>
                          </p:cTn>
                        </p:par>
                        <p:par>
                          <p:cTn id="26" fill="hold">
                            <p:stCondLst>
                              <p:cond delay="0"/>
                            </p:stCondLst>
                            <p:childTnLst>
                              <p:par>
                                <p:cTn id="27" presetID="22" presetClass="entr" presetSubtype="8" fill="hold" nodeType="afterEffect">
                                  <p:stCondLst>
                                    <p:cond delay="0"/>
                                  </p:stCondLst>
                                  <p:childTnLst>
                                    <p:set>
                                      <p:cBhvr>
                                        <p:cTn id="28" dur="1" fill="hold">
                                          <p:stCondLst>
                                            <p:cond delay="0"/>
                                          </p:stCondLst>
                                        </p:cTn>
                                        <p:tgtEl>
                                          <p:spTgt spid="13316">
                                            <p:txEl>
                                              <p:pRg st="3" end="3"/>
                                            </p:txEl>
                                          </p:spTgt>
                                        </p:tgtEl>
                                        <p:attrNameLst>
                                          <p:attrName>style.visibility</p:attrName>
                                        </p:attrNameLst>
                                      </p:cBhvr>
                                      <p:to>
                                        <p:strVal val="visible"/>
                                      </p:to>
                                    </p:set>
                                    <p:animEffect transition="in" filter="wipe(left)">
                                      <p:cBhvr>
                                        <p:cTn id="29" dur="500"/>
                                        <p:tgtEl>
                                          <p:spTgt spid="133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p:spPr>
        <p:txBody>
          <a:bodyPr/>
          <a:lstStyle/>
          <a:p>
            <a:fld id="{4F43C335-C9C7-41F0-8ADF-A73D9C0408C3}" type="slidenum">
              <a:rPr lang="en-US" smtClean="0"/>
              <a:pPr/>
              <a:t>229</a:t>
            </a:fld>
            <a:endParaRPr lang="en-US"/>
          </a:p>
        </p:txBody>
      </p:sp>
      <p:sp>
        <p:nvSpPr>
          <p:cNvPr id="14339" name="Rectangle 2"/>
          <p:cNvSpPr>
            <a:spLocks noGrp="1" noChangeArrowheads="1"/>
          </p:cNvSpPr>
          <p:nvPr>
            <p:ph type="title"/>
          </p:nvPr>
        </p:nvSpPr>
        <p:spPr>
          <a:xfrm>
            <a:off x="1447800" y="76200"/>
            <a:ext cx="7620000" cy="623888"/>
          </a:xfrm>
        </p:spPr>
        <p:txBody>
          <a:bodyPr/>
          <a:lstStyle/>
          <a:p>
            <a:pPr eaLnBrk="1" hangingPunct="1"/>
            <a:r>
              <a:rPr lang="en-US" sz="2800" dirty="0">
                <a:highlight>
                  <a:srgbClr val="FFFF00"/>
                </a:highlight>
              </a:rPr>
              <a:t>Example</a:t>
            </a:r>
            <a:r>
              <a:rPr lang="en-US" sz="2400" dirty="0">
                <a:highlight>
                  <a:srgbClr val="FFFF00"/>
                </a:highlight>
              </a:rPr>
              <a:t>: </a:t>
            </a:r>
            <a:r>
              <a:rPr lang="en-US" sz="2400" noProof="1">
                <a:solidFill>
                  <a:srgbClr val="008000"/>
                </a:solidFill>
                <a:highlight>
                  <a:srgbClr val="FFFF00"/>
                </a:highlight>
              </a:rPr>
              <a:t>A semaphore that simulates a resource pool</a:t>
            </a:r>
            <a:endParaRPr lang="en-US" sz="2400" dirty="0">
              <a:solidFill>
                <a:srgbClr val="008000"/>
              </a:solidFill>
              <a:highlight>
                <a:srgbClr val="FFFF00"/>
              </a:highlight>
            </a:endParaRPr>
          </a:p>
        </p:txBody>
      </p:sp>
      <p:sp>
        <p:nvSpPr>
          <p:cNvPr id="14340" name="Rectangle 3"/>
          <p:cNvSpPr>
            <a:spLocks noGrp="1" noChangeArrowheads="1"/>
          </p:cNvSpPr>
          <p:nvPr>
            <p:ph type="body" idx="1"/>
          </p:nvPr>
        </p:nvSpPr>
        <p:spPr>
          <a:xfrm>
            <a:off x="457200" y="914400"/>
            <a:ext cx="8534400" cy="5943600"/>
          </a:xfrm>
          <a:solidFill>
            <a:schemeClr val="bg1"/>
          </a:solidFill>
        </p:spPr>
        <p:txBody>
          <a:bodyPr/>
          <a:lstStyle/>
          <a:p>
            <a:pPr eaLnBrk="1" hangingPunct="1">
              <a:buFont typeface="Wingdings" pitchFamily="2" charset="2"/>
              <a:buNone/>
            </a:pPr>
            <a:r>
              <a:rPr lang="en-US" sz="1800" noProof="1">
                <a:latin typeface="Arial" charset="0"/>
              </a:rPr>
              <a:t>using System;  </a:t>
            </a:r>
            <a:r>
              <a:rPr lang="en-US" sz="1800" dirty="0">
                <a:solidFill>
                  <a:srgbClr val="008000"/>
                </a:solidFill>
                <a:latin typeface="Arial" charset="0"/>
              </a:rPr>
              <a:t> </a:t>
            </a:r>
            <a:r>
              <a:rPr lang="en-US" sz="1800" noProof="1">
                <a:latin typeface="Arial" charset="0"/>
              </a:rPr>
              <a:t>using System.Threading;</a:t>
            </a:r>
          </a:p>
          <a:p>
            <a:pPr eaLnBrk="1" hangingPunct="1">
              <a:buFont typeface="Wingdings" pitchFamily="2" charset="2"/>
              <a:buNone/>
            </a:pPr>
            <a:r>
              <a:rPr lang="en-US" sz="1800" noProof="1">
                <a:latin typeface="Arial" charset="0"/>
              </a:rPr>
              <a:t>public class SemaphoreExample {</a:t>
            </a:r>
          </a:p>
          <a:p>
            <a:pPr eaLnBrk="1" hangingPunct="1">
              <a:buFont typeface="Wingdings" pitchFamily="2" charset="2"/>
              <a:buNone/>
            </a:pPr>
            <a:r>
              <a:rPr lang="en-US" sz="1800" noProof="1">
                <a:latin typeface="Arial" charset="0"/>
              </a:rPr>
              <a:t>    private static Semaphore _pool;</a:t>
            </a:r>
          </a:p>
          <a:p>
            <a:pPr eaLnBrk="1" hangingPunct="1">
              <a:buFont typeface="Wingdings" pitchFamily="2" charset="2"/>
              <a:buNone/>
            </a:pPr>
            <a:r>
              <a:rPr lang="en-US" sz="1800" noProof="1">
                <a:latin typeface="Arial" charset="0"/>
              </a:rPr>
              <a:t>    private static int padding = 0;</a:t>
            </a:r>
          </a:p>
          <a:p>
            <a:pPr eaLnBrk="1" hangingPunct="1">
              <a:buFont typeface="Wingdings" pitchFamily="2" charset="2"/>
              <a:buNone/>
            </a:pPr>
            <a:r>
              <a:rPr lang="en-US" sz="1800" noProof="1">
                <a:latin typeface="Arial" charset="0"/>
              </a:rPr>
              <a:t>    public static void </a:t>
            </a:r>
            <a:r>
              <a:rPr lang="en-US" sz="1800" noProof="1">
                <a:solidFill>
                  <a:srgbClr val="0000FF"/>
                </a:solidFill>
                <a:latin typeface="Arial" charset="0"/>
              </a:rPr>
              <a:t>Main</a:t>
            </a:r>
            <a:r>
              <a:rPr lang="en-US" sz="1800" noProof="1">
                <a:latin typeface="Arial" charset="0"/>
              </a:rPr>
              <a:t>() {</a:t>
            </a:r>
          </a:p>
          <a:p>
            <a:pPr eaLnBrk="1" hangingPunct="1">
              <a:buFont typeface="Wingdings" pitchFamily="2" charset="2"/>
              <a:buNone/>
            </a:pPr>
            <a:r>
              <a:rPr lang="en-US" sz="1800" noProof="1">
                <a:latin typeface="Arial" charset="0"/>
              </a:rPr>
              <a:t>        </a:t>
            </a:r>
            <a:r>
              <a:rPr lang="en-US" sz="1800" noProof="1">
                <a:solidFill>
                  <a:srgbClr val="990000"/>
                </a:solidFill>
                <a:latin typeface="Arial" charset="0"/>
              </a:rPr>
              <a:t>_pool = new Semaphore(0, 3);</a:t>
            </a:r>
            <a:r>
              <a:rPr lang="en-US" sz="1800" noProof="1">
                <a:latin typeface="Arial" charset="0"/>
              </a:rPr>
              <a:t> </a:t>
            </a:r>
            <a:r>
              <a:rPr lang="en-US" sz="1800" dirty="0">
                <a:latin typeface="Arial" charset="0"/>
              </a:rPr>
              <a:t>             </a:t>
            </a:r>
            <a:r>
              <a:rPr lang="en-US" sz="1800" noProof="1">
                <a:solidFill>
                  <a:srgbClr val="008000"/>
                </a:solidFill>
                <a:latin typeface="Arial" charset="0"/>
              </a:rPr>
              <a:t>// create a semaphore of max value 3</a:t>
            </a:r>
          </a:p>
          <a:p>
            <a:pPr eaLnBrk="1" hangingPunct="1">
              <a:buFont typeface="Wingdings" pitchFamily="2" charset="2"/>
              <a:buNone/>
            </a:pPr>
            <a:r>
              <a:rPr lang="en-US" sz="1800" noProof="1">
                <a:latin typeface="Arial" charset="0"/>
              </a:rPr>
              <a:t>        </a:t>
            </a:r>
            <a:r>
              <a:rPr lang="en-US" sz="1800" dirty="0">
                <a:solidFill>
                  <a:srgbClr val="008000"/>
                </a:solidFill>
                <a:latin typeface="Arial" charset="0"/>
              </a:rPr>
              <a:t>			</a:t>
            </a:r>
            <a:r>
              <a:rPr lang="en-US" sz="1800" noProof="1">
                <a:solidFill>
                  <a:srgbClr val="008000"/>
                </a:solidFill>
                <a:latin typeface="Arial" charset="0"/>
              </a:rPr>
              <a:t>// </a:t>
            </a:r>
            <a:r>
              <a:rPr lang="en-US" sz="1800" noProof="1">
                <a:solidFill>
                  <a:srgbClr val="990000"/>
                </a:solidFill>
                <a:latin typeface="Arial" charset="0"/>
              </a:rPr>
              <a:t>The initial count is zero</a:t>
            </a:r>
            <a:r>
              <a:rPr lang="en-US" sz="1800" noProof="1">
                <a:solidFill>
                  <a:srgbClr val="008000"/>
                </a:solidFill>
                <a:latin typeface="Arial" charset="0"/>
              </a:rPr>
              <a:t>, so that the entire semaphore</a:t>
            </a:r>
          </a:p>
          <a:p>
            <a:pPr eaLnBrk="1" hangingPunct="1">
              <a:buFont typeface="Wingdings" pitchFamily="2" charset="2"/>
              <a:buNone/>
            </a:pPr>
            <a:r>
              <a:rPr lang="en-US" sz="1800" noProof="1">
                <a:solidFill>
                  <a:srgbClr val="008000"/>
                </a:solidFill>
                <a:latin typeface="Arial" charset="0"/>
              </a:rPr>
              <a:t>        </a:t>
            </a:r>
            <a:r>
              <a:rPr lang="en-US" sz="1800" dirty="0">
                <a:solidFill>
                  <a:srgbClr val="008000"/>
                </a:solidFill>
                <a:latin typeface="Arial" charset="0"/>
              </a:rPr>
              <a:t>			</a:t>
            </a:r>
            <a:r>
              <a:rPr lang="en-US" sz="1800" noProof="1">
                <a:solidFill>
                  <a:srgbClr val="008000"/>
                </a:solidFill>
                <a:latin typeface="Arial" charset="0"/>
              </a:rPr>
              <a:t>// </a:t>
            </a:r>
            <a:r>
              <a:rPr lang="en-US" sz="1800" dirty="0">
                <a:solidFill>
                  <a:srgbClr val="008000"/>
                </a:solidFill>
                <a:latin typeface="Arial" charset="0"/>
              </a:rPr>
              <a:t>   </a:t>
            </a:r>
            <a:r>
              <a:rPr lang="en-US" sz="1800" noProof="1">
                <a:solidFill>
                  <a:srgbClr val="008000"/>
                </a:solidFill>
                <a:latin typeface="Arial" charset="0"/>
              </a:rPr>
              <a:t>count is initially</a:t>
            </a:r>
            <a:r>
              <a:rPr lang="en-US" sz="1800" dirty="0">
                <a:solidFill>
                  <a:srgbClr val="008000"/>
                </a:solidFill>
                <a:latin typeface="Arial" charset="0"/>
              </a:rPr>
              <a:t> </a:t>
            </a:r>
            <a:r>
              <a:rPr lang="en-US" sz="1800" noProof="1">
                <a:solidFill>
                  <a:srgbClr val="008000"/>
                </a:solidFill>
                <a:latin typeface="Arial" charset="0"/>
              </a:rPr>
              <a:t>owned by the main program thread</a:t>
            </a:r>
          </a:p>
          <a:p>
            <a:pPr eaLnBrk="1" hangingPunct="1">
              <a:buFont typeface="Wingdings" pitchFamily="2" charset="2"/>
              <a:buNone/>
            </a:pPr>
            <a:r>
              <a:rPr lang="en-US" sz="1800" noProof="1">
                <a:latin typeface="Arial" charset="0"/>
              </a:rPr>
              <a:t>        for (int i = 1; i &lt;= 5; i++) {</a:t>
            </a:r>
            <a:r>
              <a:rPr lang="en-US" sz="1800" dirty="0">
                <a:latin typeface="Arial" charset="0"/>
              </a:rPr>
              <a:t>		</a:t>
            </a:r>
            <a:r>
              <a:rPr lang="en-US" sz="1800" noProof="1">
                <a:solidFill>
                  <a:srgbClr val="008000"/>
                </a:solidFill>
                <a:latin typeface="Arial" charset="0"/>
              </a:rPr>
              <a:t>// Create 5 numbered threads.</a:t>
            </a:r>
          </a:p>
          <a:p>
            <a:pPr eaLnBrk="1" hangingPunct="1">
              <a:buFont typeface="Wingdings" pitchFamily="2" charset="2"/>
              <a:buNone/>
            </a:pPr>
            <a:r>
              <a:rPr lang="en-US" sz="1800" noProof="1">
                <a:latin typeface="Arial" charset="0"/>
              </a:rPr>
              <a:t>            Thread t = new Thread(new ParameterizedThreadStart(</a:t>
            </a:r>
            <a:r>
              <a:rPr lang="en-US" sz="1800" noProof="1">
                <a:solidFill>
                  <a:schemeClr val="folHlink"/>
                </a:solidFill>
                <a:latin typeface="Arial" charset="0"/>
              </a:rPr>
              <a:t>Worker</a:t>
            </a:r>
            <a:r>
              <a:rPr lang="en-US" sz="1800" noProof="1">
                <a:latin typeface="Arial" charset="0"/>
              </a:rPr>
              <a:t>));</a:t>
            </a:r>
          </a:p>
          <a:p>
            <a:pPr eaLnBrk="1" hangingPunct="1">
              <a:buFont typeface="Wingdings" pitchFamily="2" charset="2"/>
              <a:buNone/>
            </a:pPr>
            <a:r>
              <a:rPr lang="en-US" sz="1800" noProof="1">
                <a:latin typeface="Arial" charset="0"/>
              </a:rPr>
              <a:t>            t.Start(i);</a:t>
            </a:r>
            <a:r>
              <a:rPr lang="en-US" sz="1800" dirty="0">
                <a:latin typeface="Arial" charset="0"/>
              </a:rPr>
              <a:t>		</a:t>
            </a:r>
            <a:r>
              <a:rPr lang="en-US" sz="1800" dirty="0">
                <a:solidFill>
                  <a:srgbClr val="008000"/>
                </a:solidFill>
                <a:latin typeface="Arial" charset="0"/>
              </a:rPr>
              <a:t>// </a:t>
            </a:r>
            <a:r>
              <a:rPr lang="en-US" sz="1800" dirty="0" err="1">
                <a:solidFill>
                  <a:srgbClr val="008000"/>
                </a:solidFill>
                <a:latin typeface="Arial" charset="0"/>
              </a:rPr>
              <a:t>i</a:t>
            </a:r>
            <a:r>
              <a:rPr lang="en-US" sz="1800" dirty="0">
                <a:solidFill>
                  <a:srgbClr val="008000"/>
                </a:solidFill>
                <a:latin typeface="Arial" charset="0"/>
              </a:rPr>
              <a:t> is passed to the constructor of Worker()</a:t>
            </a:r>
            <a:endParaRPr lang="en-US" sz="1800" noProof="1">
              <a:solidFill>
                <a:srgbClr val="008000"/>
              </a:solidFill>
              <a:latin typeface="Arial" charset="0"/>
            </a:endParaRPr>
          </a:p>
          <a:p>
            <a:pPr eaLnBrk="1" hangingPunct="1">
              <a:buFont typeface="Wingdings" pitchFamily="2" charset="2"/>
              <a:buNone/>
            </a:pPr>
            <a:r>
              <a:rPr lang="en-US" sz="1800" noProof="1">
                <a:latin typeface="Arial" charset="0"/>
              </a:rPr>
              <a:t>        }</a:t>
            </a:r>
          </a:p>
          <a:p>
            <a:pPr eaLnBrk="1" hangingPunct="1">
              <a:buFont typeface="Wingdings" pitchFamily="2" charset="2"/>
              <a:buNone/>
            </a:pPr>
            <a:r>
              <a:rPr lang="en-US" sz="1800" noProof="1">
                <a:latin typeface="Arial" charset="0"/>
              </a:rPr>
              <a:t>        Thread.Sleep(500); </a:t>
            </a:r>
            <a:r>
              <a:rPr lang="en-US" sz="1800" dirty="0">
                <a:latin typeface="Arial" charset="0"/>
              </a:rPr>
              <a:t>	</a:t>
            </a:r>
            <a:r>
              <a:rPr lang="en-US" sz="1800" noProof="1">
                <a:solidFill>
                  <a:srgbClr val="008000"/>
                </a:solidFill>
                <a:latin typeface="Arial" charset="0"/>
              </a:rPr>
              <a:t>// Wait for 0.5 sec, to allow all threads to start</a:t>
            </a:r>
          </a:p>
          <a:p>
            <a:pPr eaLnBrk="1" hangingPunct="1">
              <a:buFont typeface="Wingdings" pitchFamily="2" charset="2"/>
              <a:buNone/>
            </a:pPr>
            <a:r>
              <a:rPr lang="en-US" sz="1800" noProof="1">
                <a:latin typeface="Arial" charset="0"/>
              </a:rPr>
              <a:t>        Console.WriteLine("Main thread calls Release(3).");</a:t>
            </a:r>
          </a:p>
          <a:p>
            <a:pPr eaLnBrk="1" hangingPunct="1">
              <a:buFont typeface="Wingdings" pitchFamily="2" charset="2"/>
              <a:buNone/>
            </a:pPr>
            <a:r>
              <a:rPr lang="en-US" sz="1800" noProof="1">
                <a:latin typeface="Arial" charset="0"/>
              </a:rPr>
              <a:t>        </a:t>
            </a:r>
            <a:r>
              <a:rPr lang="en-US" sz="1800" noProof="1">
                <a:solidFill>
                  <a:srgbClr val="990000"/>
                </a:solidFill>
                <a:latin typeface="Arial" charset="0"/>
              </a:rPr>
              <a:t>_pool.Release(3);</a:t>
            </a:r>
            <a:r>
              <a:rPr lang="en-US" sz="1800" noProof="1">
                <a:latin typeface="Arial" charset="0"/>
              </a:rPr>
              <a:t> </a:t>
            </a:r>
            <a:r>
              <a:rPr lang="en-US" sz="1800" dirty="0">
                <a:latin typeface="Arial" charset="0"/>
              </a:rPr>
              <a:t>	</a:t>
            </a:r>
            <a:r>
              <a:rPr lang="en-US" sz="1800" noProof="1">
                <a:solidFill>
                  <a:srgbClr val="008000"/>
                </a:solidFill>
                <a:latin typeface="Arial" charset="0"/>
              </a:rPr>
              <a:t>// set semaphore to 3 (max value)</a:t>
            </a:r>
          </a:p>
          <a:p>
            <a:pPr eaLnBrk="1" hangingPunct="1">
              <a:buFont typeface="Wingdings" pitchFamily="2" charset="2"/>
              <a:buNone/>
            </a:pPr>
            <a:r>
              <a:rPr lang="en-US" sz="1800" noProof="1">
                <a:latin typeface="Arial" charset="0"/>
              </a:rPr>
              <a:t>        Console.WriteLine("Main thread exits.");</a:t>
            </a:r>
          </a:p>
          <a:p>
            <a:pPr eaLnBrk="1" hangingPunct="1">
              <a:buFont typeface="Wingdings" pitchFamily="2" charset="2"/>
              <a:buNone/>
            </a:pPr>
            <a:r>
              <a:rPr lang="en-US" sz="1800" noProof="1">
                <a:latin typeface="Arial" charset="0"/>
              </a:rPr>
              <a:t>    }</a:t>
            </a:r>
            <a:endParaRPr lang="en-US" sz="1800" dirty="0">
              <a:latin typeface="Arial" charset="0"/>
            </a:endParaRPr>
          </a:p>
        </p:txBody>
      </p:sp>
      <p:sp>
        <p:nvSpPr>
          <p:cNvPr id="2" name="Rounded Rectangular Callout 1"/>
          <p:cNvSpPr/>
          <p:nvPr/>
        </p:nvSpPr>
        <p:spPr bwMode="auto">
          <a:xfrm>
            <a:off x="5410200" y="990600"/>
            <a:ext cx="2971800" cy="1295400"/>
          </a:xfrm>
          <a:prstGeom prst="wedgeRoundRectCallout">
            <a:avLst>
              <a:gd name="adj1" fmla="val -73980"/>
              <a:gd name="adj2" fmla="val 5241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This piece of code shows</a:t>
            </a:r>
            <a:r>
              <a:rPr kumimoji="0" lang="en-US" sz="1800" b="0" i="0" u="none" strike="noStrike" cap="none" normalizeH="0" dirty="0">
                <a:ln>
                  <a:noFill/>
                </a:ln>
                <a:solidFill>
                  <a:schemeClr val="tx1"/>
                </a:solidFill>
                <a:effectLst/>
                <a:latin typeface="Times New Roman" pitchFamily="18" charset="0"/>
              </a:rPr>
              <a:t> semaphore only. A different mechanism must be used to lock the resources.</a:t>
            </a:r>
            <a:endParaRPr kumimoji="0" lang="en-US" sz="1800" b="0" i="0" u="none" strike="noStrike" cap="none" normalizeH="0" baseline="0" dirty="0">
              <a:ln>
                <a:noFill/>
              </a:ln>
              <a:solidFill>
                <a:schemeClr val="tx1"/>
              </a:solidFill>
              <a:effectLst/>
              <a:latin typeface="Times New Roman" pitchFamily="18" charset="0"/>
            </a:endParaRPr>
          </a:p>
        </p:txBody>
      </p:sp>
      <p:cxnSp>
        <p:nvCxnSpPr>
          <p:cNvPr id="4" name="Straight Connector 3"/>
          <p:cNvCxnSpPr/>
          <p:nvPr/>
        </p:nvCxnSpPr>
        <p:spPr bwMode="auto">
          <a:xfrm>
            <a:off x="1474694" y="3886200"/>
            <a:ext cx="1878106"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8" name="Straight Connector 7"/>
          <p:cNvCxnSpPr/>
          <p:nvPr/>
        </p:nvCxnSpPr>
        <p:spPr bwMode="auto">
          <a:xfrm>
            <a:off x="6934200" y="4191000"/>
            <a:ext cx="762000"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49605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91ABD347-3BA2-43B1-8935-B3736E5BC362}" type="slidenum">
              <a:rPr lang="en-US" b="0" smtClean="0">
                <a:solidFill>
                  <a:schemeClr val="tx2"/>
                </a:solidFill>
              </a:rPr>
              <a:pPr/>
              <a:t>23</a:t>
            </a:fld>
            <a:endParaRPr lang="en-US" b="0">
              <a:solidFill>
                <a:schemeClr val="tx2"/>
              </a:solidFill>
            </a:endParaRPr>
          </a:p>
        </p:txBody>
      </p:sp>
      <p:sp>
        <p:nvSpPr>
          <p:cNvPr id="9219" name="Rectangle 2"/>
          <p:cNvSpPr>
            <a:spLocks noGrp="1" noChangeArrowheads="1"/>
          </p:cNvSpPr>
          <p:nvPr>
            <p:ph type="title"/>
          </p:nvPr>
        </p:nvSpPr>
        <p:spPr/>
        <p:txBody>
          <a:bodyPr/>
          <a:lstStyle/>
          <a:p>
            <a:pPr eaLnBrk="1" hangingPunct="1"/>
            <a:r>
              <a:rPr lang="en-US" dirty="0"/>
              <a:t>Traditional Three-Tier Architecture</a:t>
            </a:r>
            <a:endParaRPr lang="en-GB" dirty="0"/>
          </a:p>
        </p:txBody>
      </p:sp>
      <p:sp>
        <p:nvSpPr>
          <p:cNvPr id="9220" name="Rectangle 3"/>
          <p:cNvSpPr>
            <a:spLocks noGrp="1" noChangeArrowheads="1"/>
          </p:cNvSpPr>
          <p:nvPr>
            <p:ph type="body" idx="1"/>
          </p:nvPr>
        </p:nvSpPr>
        <p:spPr>
          <a:xfrm>
            <a:off x="685800" y="1524000"/>
            <a:ext cx="5638800" cy="4608513"/>
          </a:xfrm>
        </p:spPr>
        <p:txBody>
          <a:bodyPr/>
          <a:lstStyle/>
          <a:p>
            <a:pPr eaLnBrk="1" hangingPunct="1"/>
            <a:r>
              <a:rPr lang="en-GB" dirty="0"/>
              <a:t>Each layer may execute on a separate processor;</a:t>
            </a:r>
          </a:p>
          <a:p>
            <a:pPr eaLnBrk="1" hangingPunct="1"/>
            <a:r>
              <a:rPr lang="en-GB" dirty="0"/>
              <a:t>A more balanced approach, which allows for better performance than a thin-client approach and is simpler to manage than a fat-client approach;</a:t>
            </a:r>
          </a:p>
          <a:p>
            <a:pPr eaLnBrk="1" hangingPunct="1"/>
            <a:r>
              <a:rPr lang="en-GB" dirty="0"/>
              <a:t>A more scalable architecture - as demands increase, extra servers can be added.</a:t>
            </a:r>
          </a:p>
        </p:txBody>
      </p:sp>
      <p:grpSp>
        <p:nvGrpSpPr>
          <p:cNvPr id="9221" name="Group 4"/>
          <p:cNvGrpSpPr>
            <a:grpSpLocks/>
          </p:cNvGrpSpPr>
          <p:nvPr/>
        </p:nvGrpSpPr>
        <p:grpSpPr bwMode="auto">
          <a:xfrm>
            <a:off x="6629400" y="1828800"/>
            <a:ext cx="2057400" cy="3200400"/>
            <a:chOff x="1728" y="1152"/>
            <a:chExt cx="2064" cy="2016"/>
          </a:xfrm>
        </p:grpSpPr>
        <p:sp>
          <p:nvSpPr>
            <p:cNvPr id="9222" name="Rectangle 5"/>
            <p:cNvSpPr>
              <a:spLocks noChangeArrowheads="1"/>
            </p:cNvSpPr>
            <p:nvPr/>
          </p:nvSpPr>
          <p:spPr bwMode="auto">
            <a:xfrm>
              <a:off x="1728" y="1152"/>
              <a:ext cx="2064" cy="384"/>
            </a:xfrm>
            <a:prstGeom prst="rect">
              <a:avLst/>
            </a:prstGeom>
            <a:solidFill>
              <a:srgbClr val="FFFFCC"/>
            </a:solidFill>
            <a:ln w="9525">
              <a:solidFill>
                <a:schemeClr val="tx1"/>
              </a:solidFill>
              <a:miter lim="800000"/>
              <a:headEnd/>
              <a:tailEnd/>
            </a:ln>
          </p:spPr>
          <p:txBody>
            <a:bodyPr wrap="none" anchor="ctr"/>
            <a:lstStyle/>
            <a:p>
              <a:pPr algn="ctr"/>
              <a:r>
                <a:rPr lang="en-US"/>
                <a:t>Presentation </a:t>
              </a:r>
            </a:p>
            <a:p>
              <a:pPr algn="ctr"/>
              <a:r>
                <a:rPr lang="en-US"/>
                <a:t>Layer (GUI)</a:t>
              </a:r>
              <a:endParaRPr lang="en-GB"/>
            </a:p>
          </p:txBody>
        </p:sp>
        <p:sp>
          <p:nvSpPr>
            <p:cNvPr id="9223" name="Rectangle 6"/>
            <p:cNvSpPr>
              <a:spLocks noChangeArrowheads="1"/>
            </p:cNvSpPr>
            <p:nvPr/>
          </p:nvSpPr>
          <p:spPr bwMode="auto">
            <a:xfrm>
              <a:off x="1728" y="1968"/>
              <a:ext cx="2064" cy="384"/>
            </a:xfrm>
            <a:prstGeom prst="rect">
              <a:avLst/>
            </a:prstGeom>
            <a:solidFill>
              <a:srgbClr val="FFFFCC"/>
            </a:solidFill>
            <a:ln w="9525">
              <a:solidFill>
                <a:schemeClr val="tx1"/>
              </a:solidFill>
              <a:miter lim="800000"/>
              <a:headEnd/>
              <a:tailEnd/>
            </a:ln>
          </p:spPr>
          <p:txBody>
            <a:bodyPr wrap="none" anchor="ctr"/>
            <a:lstStyle/>
            <a:p>
              <a:pPr algn="ctr"/>
              <a:r>
                <a:rPr lang="en-US"/>
                <a:t>Application </a:t>
              </a:r>
            </a:p>
            <a:p>
              <a:pPr algn="ctr"/>
              <a:r>
                <a:rPr lang="en-US"/>
                <a:t>Processing Layer</a:t>
              </a:r>
              <a:endParaRPr lang="en-GB"/>
            </a:p>
          </p:txBody>
        </p:sp>
        <p:sp>
          <p:nvSpPr>
            <p:cNvPr id="9224" name="Rectangle 7"/>
            <p:cNvSpPr>
              <a:spLocks noChangeArrowheads="1"/>
            </p:cNvSpPr>
            <p:nvPr/>
          </p:nvSpPr>
          <p:spPr bwMode="auto">
            <a:xfrm>
              <a:off x="1728" y="2784"/>
              <a:ext cx="2064" cy="384"/>
            </a:xfrm>
            <a:prstGeom prst="rect">
              <a:avLst/>
            </a:prstGeom>
            <a:solidFill>
              <a:srgbClr val="FFFFCC"/>
            </a:solidFill>
            <a:ln w="9525">
              <a:solidFill>
                <a:schemeClr val="tx1"/>
              </a:solidFill>
              <a:miter lim="800000"/>
              <a:headEnd/>
              <a:tailEnd/>
            </a:ln>
          </p:spPr>
          <p:txBody>
            <a:bodyPr wrap="none" anchor="ctr"/>
            <a:lstStyle/>
            <a:p>
              <a:pPr algn="ctr"/>
              <a:r>
                <a:rPr lang="en-US"/>
                <a:t>Data Management </a:t>
              </a:r>
            </a:p>
            <a:p>
              <a:pPr algn="ctr"/>
              <a:r>
                <a:rPr lang="en-US"/>
                <a:t>Layer</a:t>
              </a:r>
              <a:endParaRPr lang="en-GB"/>
            </a:p>
          </p:txBody>
        </p:sp>
        <p:cxnSp>
          <p:nvCxnSpPr>
            <p:cNvPr id="9225" name="AutoShape 8"/>
            <p:cNvCxnSpPr>
              <a:cxnSpLocks noChangeShapeType="1"/>
              <a:stCxn id="9222" idx="2"/>
              <a:endCxn id="9223" idx="0"/>
            </p:cNvCxnSpPr>
            <p:nvPr/>
          </p:nvCxnSpPr>
          <p:spPr bwMode="auto">
            <a:xfrm>
              <a:off x="2760" y="1536"/>
              <a:ext cx="0" cy="432"/>
            </a:xfrm>
            <a:prstGeom prst="straightConnector1">
              <a:avLst/>
            </a:prstGeom>
            <a:noFill/>
            <a:ln w="38100">
              <a:solidFill>
                <a:schemeClr val="tx2"/>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9226" name="AutoShape 9"/>
            <p:cNvCxnSpPr>
              <a:cxnSpLocks noChangeShapeType="1"/>
              <a:stCxn id="9223" idx="2"/>
              <a:endCxn id="9224" idx="0"/>
            </p:cNvCxnSpPr>
            <p:nvPr/>
          </p:nvCxnSpPr>
          <p:spPr bwMode="auto">
            <a:xfrm>
              <a:off x="2760" y="2352"/>
              <a:ext cx="0" cy="432"/>
            </a:xfrm>
            <a:prstGeom prst="straightConnector1">
              <a:avLst/>
            </a:prstGeom>
            <a:noFill/>
            <a:ln w="38100">
              <a:solidFill>
                <a:schemeClr val="tx2"/>
              </a:solidFill>
              <a:round/>
              <a:headEnd type="triangle" w="med" len="me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77694372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p:spPr>
        <p:txBody>
          <a:bodyPr/>
          <a:lstStyle/>
          <a:p>
            <a:fld id="{09E0D52D-0B1C-4627-B33F-043264E688FF}" type="slidenum">
              <a:rPr lang="en-US" smtClean="0"/>
              <a:pPr/>
              <a:t>230</a:t>
            </a:fld>
            <a:endParaRPr lang="en-US"/>
          </a:p>
        </p:txBody>
      </p:sp>
      <p:sp>
        <p:nvSpPr>
          <p:cNvPr id="15363" name="Rectangle 2"/>
          <p:cNvSpPr>
            <a:spLocks noGrp="1" noChangeArrowheads="1"/>
          </p:cNvSpPr>
          <p:nvPr>
            <p:ph type="title"/>
          </p:nvPr>
        </p:nvSpPr>
        <p:spPr/>
        <p:txBody>
          <a:bodyPr/>
          <a:lstStyle/>
          <a:p>
            <a:pPr eaLnBrk="1" hangingPunct="1"/>
            <a:r>
              <a:rPr lang="en-US" dirty="0"/>
              <a:t>The Worker Method Started as Threads</a:t>
            </a:r>
          </a:p>
        </p:txBody>
      </p:sp>
      <p:sp>
        <p:nvSpPr>
          <p:cNvPr id="15364" name="Rectangle 4"/>
          <p:cNvSpPr>
            <a:spLocks noGrp="1" noChangeArrowheads="1"/>
          </p:cNvSpPr>
          <p:nvPr>
            <p:ph type="body" idx="1"/>
          </p:nvPr>
        </p:nvSpPr>
        <p:spPr>
          <a:xfrm>
            <a:off x="457200" y="914400"/>
            <a:ext cx="8534400" cy="5943600"/>
          </a:xfrm>
          <a:solidFill>
            <a:schemeClr val="bg1"/>
          </a:solidFill>
        </p:spPr>
        <p:txBody>
          <a:bodyPr/>
          <a:lstStyle/>
          <a:p>
            <a:pPr eaLnBrk="1" hangingPunct="1">
              <a:lnSpc>
                <a:spcPct val="130000"/>
              </a:lnSpc>
              <a:buFont typeface="Wingdings" pitchFamily="2" charset="2"/>
              <a:buNone/>
            </a:pPr>
            <a:r>
              <a:rPr lang="en-US" sz="2000" noProof="1">
                <a:latin typeface="Arial" charset="0"/>
              </a:rPr>
              <a:t> private static void</a:t>
            </a:r>
            <a:r>
              <a:rPr lang="en-US" sz="2000" noProof="1">
                <a:solidFill>
                  <a:schemeClr val="folHlink"/>
                </a:solidFill>
                <a:latin typeface="Arial" charset="0"/>
              </a:rPr>
              <a:t> Worker</a:t>
            </a:r>
            <a:r>
              <a:rPr lang="en-US" sz="2000" noProof="1">
                <a:latin typeface="Arial" charset="0"/>
              </a:rPr>
              <a:t>(object  num)</a:t>
            </a:r>
            <a:r>
              <a:rPr lang="en-US" sz="2000" dirty="0">
                <a:latin typeface="Arial" charset="0"/>
              </a:rPr>
              <a:t> </a:t>
            </a:r>
            <a:r>
              <a:rPr lang="en-US" sz="2000" noProof="1">
                <a:latin typeface="Arial" charset="0"/>
              </a:rPr>
              <a:t>{  // thread method</a:t>
            </a:r>
          </a:p>
          <a:p>
            <a:pPr eaLnBrk="1" hangingPunct="1">
              <a:lnSpc>
                <a:spcPct val="130000"/>
              </a:lnSpc>
              <a:buFont typeface="Wingdings" pitchFamily="2" charset="2"/>
              <a:buNone/>
            </a:pPr>
            <a:r>
              <a:rPr lang="en-US" sz="2000" noProof="1">
                <a:latin typeface="Arial" charset="0"/>
              </a:rPr>
              <a:t>        </a:t>
            </a:r>
            <a:r>
              <a:rPr lang="en-US" sz="2000" noProof="1">
                <a:solidFill>
                  <a:srgbClr val="008000"/>
                </a:solidFill>
                <a:latin typeface="Arial" charset="0"/>
              </a:rPr>
              <a:t>// Each worker thread begins by requesting the</a:t>
            </a:r>
            <a:r>
              <a:rPr lang="en-US" sz="2000" dirty="0">
                <a:solidFill>
                  <a:srgbClr val="008000"/>
                </a:solidFill>
                <a:latin typeface="Arial" charset="0"/>
              </a:rPr>
              <a:t> </a:t>
            </a:r>
            <a:r>
              <a:rPr lang="en-US" sz="2000" noProof="1">
                <a:solidFill>
                  <a:srgbClr val="008000"/>
                </a:solidFill>
                <a:latin typeface="Arial" charset="0"/>
              </a:rPr>
              <a:t>semaphore.</a:t>
            </a:r>
          </a:p>
          <a:p>
            <a:pPr eaLnBrk="1" hangingPunct="1">
              <a:lnSpc>
                <a:spcPct val="130000"/>
              </a:lnSpc>
              <a:buFont typeface="Wingdings" pitchFamily="2" charset="2"/>
              <a:buNone/>
            </a:pPr>
            <a:r>
              <a:rPr lang="en-US" sz="2000" noProof="1">
                <a:latin typeface="Arial" charset="0"/>
              </a:rPr>
              <a:t>        Console.WriteLine("Thread {0} begins " +</a:t>
            </a:r>
          </a:p>
          <a:p>
            <a:pPr eaLnBrk="1" hangingPunct="1">
              <a:lnSpc>
                <a:spcPct val="130000"/>
              </a:lnSpc>
              <a:buFont typeface="Wingdings" pitchFamily="2" charset="2"/>
              <a:buNone/>
            </a:pPr>
            <a:r>
              <a:rPr lang="en-US" sz="2000" noProof="1">
                <a:latin typeface="Arial" charset="0"/>
              </a:rPr>
              <a:t>            </a:t>
            </a:r>
            <a:r>
              <a:rPr lang="en-US" sz="2000" dirty="0">
                <a:latin typeface="Arial" charset="0"/>
              </a:rPr>
              <a:t>		</a:t>
            </a:r>
            <a:r>
              <a:rPr lang="en-US" sz="2000" noProof="1">
                <a:latin typeface="Arial" charset="0"/>
              </a:rPr>
              <a:t>"and waits for the semaphore.", num);</a:t>
            </a:r>
          </a:p>
          <a:p>
            <a:pPr eaLnBrk="1" hangingPunct="1">
              <a:lnSpc>
                <a:spcPct val="130000"/>
              </a:lnSpc>
              <a:buFont typeface="Wingdings" pitchFamily="2" charset="2"/>
              <a:buNone/>
            </a:pPr>
            <a:r>
              <a:rPr lang="en-US" sz="2000" noProof="1">
                <a:latin typeface="Arial" charset="0"/>
              </a:rPr>
              <a:t>        </a:t>
            </a:r>
            <a:r>
              <a:rPr lang="en-US" sz="2000" noProof="1">
                <a:solidFill>
                  <a:srgbClr val="990000"/>
                </a:solidFill>
                <a:latin typeface="Arial" charset="0"/>
              </a:rPr>
              <a:t>_pool.WaitOne();</a:t>
            </a:r>
            <a:r>
              <a:rPr lang="en-US" sz="2000" dirty="0">
                <a:latin typeface="Arial" charset="0"/>
              </a:rPr>
              <a:t>			</a:t>
            </a:r>
            <a:r>
              <a:rPr lang="en-US" sz="2000" dirty="0">
                <a:solidFill>
                  <a:srgbClr val="008000"/>
                </a:solidFill>
                <a:latin typeface="Arial" charset="0"/>
              </a:rPr>
              <a:t>// Requesting a resource</a:t>
            </a:r>
            <a:endParaRPr lang="en-US" sz="2000" noProof="1">
              <a:solidFill>
                <a:srgbClr val="008000"/>
              </a:solidFill>
              <a:latin typeface="Arial" charset="0"/>
            </a:endParaRPr>
          </a:p>
          <a:p>
            <a:pPr eaLnBrk="1" hangingPunct="1">
              <a:lnSpc>
                <a:spcPct val="130000"/>
              </a:lnSpc>
              <a:buFont typeface="Wingdings" pitchFamily="2" charset="2"/>
              <a:buNone/>
            </a:pPr>
            <a:r>
              <a:rPr lang="en-US" sz="2000" noProof="1">
                <a:latin typeface="Arial" charset="0"/>
              </a:rPr>
              <a:t>        padding = padding + 100; </a:t>
            </a:r>
            <a:r>
              <a:rPr lang="en-US" sz="2000" dirty="0">
                <a:latin typeface="Arial" charset="0"/>
              </a:rPr>
              <a:t>		</a:t>
            </a:r>
            <a:r>
              <a:rPr lang="en-US" sz="2000" noProof="1">
                <a:solidFill>
                  <a:srgbClr val="008000"/>
                </a:solidFill>
                <a:latin typeface="Arial" charset="0"/>
              </a:rPr>
              <a:t>// Define padding interval</a:t>
            </a:r>
          </a:p>
          <a:p>
            <a:pPr eaLnBrk="1" hangingPunct="1">
              <a:lnSpc>
                <a:spcPct val="130000"/>
              </a:lnSpc>
              <a:buFont typeface="Wingdings" pitchFamily="2" charset="2"/>
              <a:buNone/>
            </a:pPr>
            <a:r>
              <a:rPr lang="en-US" sz="2000" noProof="1">
                <a:latin typeface="Arial" charset="0"/>
              </a:rPr>
              <a:t>        Console.WriteLine("Thread {0} enters the semaphore.", num);</a:t>
            </a:r>
          </a:p>
          <a:p>
            <a:pPr eaLnBrk="1" hangingPunct="1">
              <a:lnSpc>
                <a:spcPct val="130000"/>
              </a:lnSpc>
              <a:buFont typeface="Wingdings" pitchFamily="2" charset="2"/>
              <a:buNone/>
            </a:pPr>
            <a:r>
              <a:rPr lang="en-US" sz="2000" noProof="1">
                <a:latin typeface="Arial" charset="0"/>
              </a:rPr>
              <a:t>        Thread.Sleep(1000 + padding);</a:t>
            </a:r>
            <a:r>
              <a:rPr lang="en-US" sz="2000" dirty="0">
                <a:latin typeface="Arial" charset="0"/>
              </a:rPr>
              <a:t>	</a:t>
            </a:r>
            <a:r>
              <a:rPr lang="en-US" sz="2000" dirty="0">
                <a:solidFill>
                  <a:srgbClr val="008000"/>
                </a:solidFill>
                <a:latin typeface="Arial" charset="0"/>
              </a:rPr>
              <a:t>// Sleep about 1 second</a:t>
            </a:r>
            <a:r>
              <a:rPr lang="en-US" sz="2000" dirty="0">
                <a:latin typeface="Arial" charset="0"/>
              </a:rPr>
              <a:t> </a:t>
            </a:r>
            <a:r>
              <a:rPr lang="en-US" sz="2000" dirty="0">
                <a:solidFill>
                  <a:srgbClr val="008000"/>
                </a:solidFill>
                <a:latin typeface="Arial" charset="0"/>
              </a:rPr>
              <a:t>plus</a:t>
            </a:r>
            <a:endParaRPr lang="en-US" sz="2000" noProof="1">
              <a:solidFill>
                <a:srgbClr val="008000"/>
              </a:solidFill>
              <a:latin typeface="Arial" charset="0"/>
            </a:endParaRPr>
          </a:p>
          <a:p>
            <a:pPr eaLnBrk="1" hangingPunct="1">
              <a:lnSpc>
                <a:spcPct val="130000"/>
              </a:lnSpc>
              <a:buFont typeface="Wingdings" pitchFamily="2" charset="2"/>
              <a:buNone/>
            </a:pPr>
            <a:r>
              <a:rPr lang="en-US" sz="2000" noProof="1">
                <a:latin typeface="Arial" charset="0"/>
              </a:rPr>
              <a:t>        Console.WriteLine("Thread {0} releases the semaphore.", num);</a:t>
            </a:r>
          </a:p>
          <a:p>
            <a:pPr eaLnBrk="1" hangingPunct="1">
              <a:lnSpc>
                <a:spcPct val="130000"/>
              </a:lnSpc>
              <a:buFont typeface="Wingdings" pitchFamily="2" charset="2"/>
              <a:buNone/>
            </a:pPr>
            <a:r>
              <a:rPr lang="en-US" sz="2000" noProof="1">
                <a:latin typeface="Arial" charset="0"/>
              </a:rPr>
              <a:t>        Console.WriteLine("Thread {0} previous semaphore count: {1}",</a:t>
            </a:r>
          </a:p>
          <a:p>
            <a:pPr eaLnBrk="1" hangingPunct="1">
              <a:lnSpc>
                <a:spcPct val="130000"/>
              </a:lnSpc>
              <a:buFont typeface="Wingdings" pitchFamily="2" charset="2"/>
              <a:buNone/>
            </a:pPr>
            <a:r>
              <a:rPr lang="en-US" sz="2000" noProof="1">
                <a:latin typeface="Arial" charset="0"/>
              </a:rPr>
              <a:t>            num, </a:t>
            </a:r>
            <a:r>
              <a:rPr lang="en-US" sz="2000" noProof="1">
                <a:solidFill>
                  <a:srgbClr val="990000"/>
                </a:solidFill>
                <a:latin typeface="Arial" charset="0"/>
              </a:rPr>
              <a:t>_pool.Release()</a:t>
            </a:r>
            <a:r>
              <a:rPr lang="en-US" sz="2000" noProof="1">
                <a:latin typeface="Arial" charset="0"/>
              </a:rPr>
              <a:t>);</a:t>
            </a:r>
            <a:r>
              <a:rPr lang="en-US" sz="2000" dirty="0">
                <a:latin typeface="Arial" charset="0"/>
              </a:rPr>
              <a:t>		</a:t>
            </a:r>
            <a:r>
              <a:rPr lang="en-US" sz="2000" dirty="0">
                <a:solidFill>
                  <a:srgbClr val="008000"/>
                </a:solidFill>
                <a:latin typeface="Arial" charset="0"/>
              </a:rPr>
              <a:t>// Release one resource</a:t>
            </a:r>
            <a:endParaRPr lang="en-US" sz="2000" noProof="1">
              <a:solidFill>
                <a:srgbClr val="008000"/>
              </a:solidFill>
              <a:latin typeface="Arial" charset="0"/>
            </a:endParaRPr>
          </a:p>
          <a:p>
            <a:pPr eaLnBrk="1" hangingPunct="1">
              <a:lnSpc>
                <a:spcPct val="130000"/>
              </a:lnSpc>
              <a:buFont typeface="Wingdings" pitchFamily="2" charset="2"/>
              <a:buNone/>
            </a:pPr>
            <a:r>
              <a:rPr lang="en-US" sz="2000" noProof="1">
                <a:latin typeface="Arial" charset="0"/>
              </a:rPr>
              <a:t>    }</a:t>
            </a:r>
          </a:p>
          <a:p>
            <a:pPr eaLnBrk="1" hangingPunct="1">
              <a:lnSpc>
                <a:spcPct val="130000"/>
              </a:lnSpc>
              <a:buFont typeface="Wingdings" pitchFamily="2" charset="2"/>
              <a:buNone/>
            </a:pPr>
            <a:r>
              <a:rPr lang="en-US" sz="2000" noProof="1">
                <a:latin typeface="Arial" charset="0"/>
              </a:rPr>
              <a:t>}</a:t>
            </a:r>
            <a:endParaRPr lang="en-US" sz="2000" dirty="0">
              <a:latin typeface="Arial" charset="0"/>
            </a:endParaRPr>
          </a:p>
        </p:txBody>
      </p:sp>
    </p:spTree>
    <p:extLst>
      <p:ext uri="{BB962C8B-B14F-4D97-AF65-F5344CB8AC3E}">
        <p14:creationId xmlns:p14="http://schemas.microsoft.com/office/powerpoint/2010/main" val="174860722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p:spPr>
        <p:txBody>
          <a:bodyPr/>
          <a:lstStyle/>
          <a:p>
            <a:fld id="{57869884-F326-4E2F-8234-7A166B426CC5}" type="slidenum">
              <a:rPr lang="en-US" smtClean="0"/>
              <a:pPr/>
              <a:t>231</a:t>
            </a:fld>
            <a:endParaRPr lang="en-US"/>
          </a:p>
        </p:txBody>
      </p:sp>
      <p:sp>
        <p:nvSpPr>
          <p:cNvPr id="16387" name="Rectangle 2"/>
          <p:cNvSpPr>
            <a:spLocks noGrp="1" noChangeArrowheads="1"/>
          </p:cNvSpPr>
          <p:nvPr>
            <p:ph type="title"/>
          </p:nvPr>
        </p:nvSpPr>
        <p:spPr>
          <a:xfrm>
            <a:off x="2286000" y="76200"/>
            <a:ext cx="6781800" cy="623888"/>
          </a:xfrm>
        </p:spPr>
        <p:txBody>
          <a:bodyPr/>
          <a:lstStyle/>
          <a:p>
            <a:pPr eaLnBrk="1" hangingPunct="1"/>
            <a:r>
              <a:rPr lang="en-US" dirty="0"/>
              <a:t>Output</a:t>
            </a:r>
          </a:p>
        </p:txBody>
      </p:sp>
      <p:pic>
        <p:nvPicPr>
          <p:cNvPr id="16388" name="Picture 5"/>
          <p:cNvPicPr>
            <a:picLocks noChangeAspect="1" noChangeArrowheads="1"/>
          </p:cNvPicPr>
          <p:nvPr/>
        </p:nvPicPr>
        <p:blipFill>
          <a:blip r:embed="rId3" cstate="print"/>
          <a:srcRect/>
          <a:stretch>
            <a:fillRect/>
          </a:stretch>
        </p:blipFill>
        <p:spPr bwMode="auto">
          <a:xfrm>
            <a:off x="2133600" y="900113"/>
            <a:ext cx="6858000" cy="5957887"/>
          </a:xfrm>
          <a:prstGeom prst="rect">
            <a:avLst/>
          </a:prstGeom>
          <a:noFill/>
          <a:ln w="9525">
            <a:noFill/>
            <a:miter lim="800000"/>
            <a:headEnd/>
            <a:tailEnd/>
          </a:ln>
        </p:spPr>
      </p:pic>
      <p:grpSp>
        <p:nvGrpSpPr>
          <p:cNvPr id="2" name="Group 12"/>
          <p:cNvGrpSpPr>
            <a:grpSpLocks/>
          </p:cNvGrpSpPr>
          <p:nvPr/>
        </p:nvGrpSpPr>
        <p:grpSpPr bwMode="auto">
          <a:xfrm>
            <a:off x="136525" y="1447800"/>
            <a:ext cx="1997075" cy="1066800"/>
            <a:chOff x="86" y="912"/>
            <a:chExt cx="1258" cy="672"/>
          </a:xfrm>
        </p:grpSpPr>
        <p:sp>
          <p:nvSpPr>
            <p:cNvPr id="16406" name="Text Box 6"/>
            <p:cNvSpPr txBox="1">
              <a:spLocks noChangeArrowheads="1"/>
            </p:cNvSpPr>
            <p:nvPr/>
          </p:nvSpPr>
          <p:spPr bwMode="auto">
            <a:xfrm>
              <a:off x="86" y="1008"/>
              <a:ext cx="1162" cy="404"/>
            </a:xfrm>
            <a:prstGeom prst="rect">
              <a:avLst/>
            </a:prstGeom>
            <a:noFill/>
            <a:ln w="9525">
              <a:noFill/>
              <a:miter lim="800000"/>
              <a:headEnd/>
              <a:tailEnd/>
            </a:ln>
          </p:spPr>
          <p:txBody>
            <a:bodyPr>
              <a:spAutoFit/>
            </a:bodyPr>
            <a:lstStyle/>
            <a:p>
              <a:pPr algn="r"/>
              <a:r>
                <a:rPr lang="en-US"/>
                <a:t>Blocked because semaphore = 0</a:t>
              </a:r>
            </a:p>
          </p:txBody>
        </p:sp>
        <p:grpSp>
          <p:nvGrpSpPr>
            <p:cNvPr id="16407" name="Group 9"/>
            <p:cNvGrpSpPr>
              <a:grpSpLocks/>
            </p:cNvGrpSpPr>
            <p:nvPr/>
          </p:nvGrpSpPr>
          <p:grpSpPr bwMode="auto">
            <a:xfrm>
              <a:off x="1248" y="912"/>
              <a:ext cx="96" cy="672"/>
              <a:chOff x="1248" y="912"/>
              <a:chExt cx="96" cy="768"/>
            </a:xfrm>
          </p:grpSpPr>
          <p:sp>
            <p:nvSpPr>
              <p:cNvPr id="16408" name="Freeform 7"/>
              <p:cNvSpPr>
                <a:spLocks/>
              </p:cNvSpPr>
              <p:nvPr/>
            </p:nvSpPr>
            <p:spPr bwMode="auto">
              <a:xfrm>
                <a:off x="1248" y="912"/>
                <a:ext cx="96" cy="384"/>
              </a:xfrm>
              <a:custGeom>
                <a:avLst/>
                <a:gdLst>
                  <a:gd name="T0" fmla="*/ 96 w 96"/>
                  <a:gd name="T1" fmla="*/ 0 h 384"/>
                  <a:gd name="T2" fmla="*/ 48 w 96"/>
                  <a:gd name="T3" fmla="*/ 48 h 384"/>
                  <a:gd name="T4" fmla="*/ 48 w 96"/>
                  <a:gd name="T5" fmla="*/ 336 h 384"/>
                  <a:gd name="T6" fmla="*/ 0 w 96"/>
                  <a:gd name="T7" fmla="*/ 384 h 384"/>
                  <a:gd name="T8" fmla="*/ 0 60000 65536"/>
                  <a:gd name="T9" fmla="*/ 0 60000 65536"/>
                  <a:gd name="T10" fmla="*/ 0 60000 65536"/>
                  <a:gd name="T11" fmla="*/ 0 60000 65536"/>
                  <a:gd name="T12" fmla="*/ 0 w 96"/>
                  <a:gd name="T13" fmla="*/ 0 h 384"/>
                  <a:gd name="T14" fmla="*/ 96 w 96"/>
                  <a:gd name="T15" fmla="*/ 384 h 384"/>
                </a:gdLst>
                <a:ahLst/>
                <a:cxnLst>
                  <a:cxn ang="T8">
                    <a:pos x="T0" y="T1"/>
                  </a:cxn>
                  <a:cxn ang="T9">
                    <a:pos x="T2" y="T3"/>
                  </a:cxn>
                  <a:cxn ang="T10">
                    <a:pos x="T4" y="T5"/>
                  </a:cxn>
                  <a:cxn ang="T11">
                    <a:pos x="T6" y="T7"/>
                  </a:cxn>
                </a:cxnLst>
                <a:rect l="T12" t="T13" r="T14" b="T15"/>
                <a:pathLst>
                  <a:path w="96" h="384">
                    <a:moveTo>
                      <a:pt x="96" y="0"/>
                    </a:moveTo>
                    <a:lnTo>
                      <a:pt x="48" y="48"/>
                    </a:lnTo>
                    <a:lnTo>
                      <a:pt x="48" y="336"/>
                    </a:lnTo>
                    <a:lnTo>
                      <a:pt x="0" y="384"/>
                    </a:lnTo>
                  </a:path>
                </a:pathLst>
              </a:custGeom>
              <a:noFill/>
              <a:ln w="9525">
                <a:solidFill>
                  <a:schemeClr val="tx1"/>
                </a:solidFill>
                <a:round/>
                <a:headEnd/>
                <a:tailEnd/>
              </a:ln>
            </p:spPr>
            <p:txBody>
              <a:bodyPr/>
              <a:lstStyle/>
              <a:p>
                <a:endParaRPr lang="en-US"/>
              </a:p>
            </p:txBody>
          </p:sp>
          <p:sp>
            <p:nvSpPr>
              <p:cNvPr id="16409" name="Freeform 8"/>
              <p:cNvSpPr>
                <a:spLocks/>
              </p:cNvSpPr>
              <p:nvPr/>
            </p:nvSpPr>
            <p:spPr bwMode="auto">
              <a:xfrm flipV="1">
                <a:off x="1248" y="1296"/>
                <a:ext cx="96" cy="384"/>
              </a:xfrm>
              <a:custGeom>
                <a:avLst/>
                <a:gdLst>
                  <a:gd name="T0" fmla="*/ 96 w 96"/>
                  <a:gd name="T1" fmla="*/ 0 h 384"/>
                  <a:gd name="T2" fmla="*/ 48 w 96"/>
                  <a:gd name="T3" fmla="*/ 48 h 384"/>
                  <a:gd name="T4" fmla="*/ 48 w 96"/>
                  <a:gd name="T5" fmla="*/ 336 h 384"/>
                  <a:gd name="T6" fmla="*/ 0 w 96"/>
                  <a:gd name="T7" fmla="*/ 384 h 384"/>
                  <a:gd name="T8" fmla="*/ 0 60000 65536"/>
                  <a:gd name="T9" fmla="*/ 0 60000 65536"/>
                  <a:gd name="T10" fmla="*/ 0 60000 65536"/>
                  <a:gd name="T11" fmla="*/ 0 60000 65536"/>
                  <a:gd name="T12" fmla="*/ 0 w 96"/>
                  <a:gd name="T13" fmla="*/ 0 h 384"/>
                  <a:gd name="T14" fmla="*/ 96 w 96"/>
                  <a:gd name="T15" fmla="*/ 384 h 384"/>
                </a:gdLst>
                <a:ahLst/>
                <a:cxnLst>
                  <a:cxn ang="T8">
                    <a:pos x="T0" y="T1"/>
                  </a:cxn>
                  <a:cxn ang="T9">
                    <a:pos x="T2" y="T3"/>
                  </a:cxn>
                  <a:cxn ang="T10">
                    <a:pos x="T4" y="T5"/>
                  </a:cxn>
                  <a:cxn ang="T11">
                    <a:pos x="T6" y="T7"/>
                  </a:cxn>
                </a:cxnLst>
                <a:rect l="T12" t="T13" r="T14" b="T15"/>
                <a:pathLst>
                  <a:path w="96" h="384">
                    <a:moveTo>
                      <a:pt x="96" y="0"/>
                    </a:moveTo>
                    <a:lnTo>
                      <a:pt x="48" y="48"/>
                    </a:lnTo>
                    <a:lnTo>
                      <a:pt x="48" y="336"/>
                    </a:lnTo>
                    <a:lnTo>
                      <a:pt x="0" y="384"/>
                    </a:lnTo>
                  </a:path>
                </a:pathLst>
              </a:custGeom>
              <a:noFill/>
              <a:ln w="9525">
                <a:solidFill>
                  <a:schemeClr val="tx1"/>
                </a:solidFill>
                <a:round/>
                <a:headEnd/>
                <a:tailEnd/>
              </a:ln>
            </p:spPr>
            <p:txBody>
              <a:bodyPr/>
              <a:lstStyle/>
              <a:p>
                <a:endParaRPr lang="en-US"/>
              </a:p>
            </p:txBody>
          </p:sp>
        </p:grpSp>
      </p:grpSp>
      <p:grpSp>
        <p:nvGrpSpPr>
          <p:cNvPr id="4" name="Group 22"/>
          <p:cNvGrpSpPr>
            <a:grpSpLocks/>
          </p:cNvGrpSpPr>
          <p:nvPr/>
        </p:nvGrpSpPr>
        <p:grpSpPr bwMode="auto">
          <a:xfrm>
            <a:off x="228600" y="2452688"/>
            <a:ext cx="1905000" cy="366712"/>
            <a:chOff x="144" y="1545"/>
            <a:chExt cx="1200" cy="231"/>
          </a:xfrm>
        </p:grpSpPr>
        <p:sp>
          <p:nvSpPr>
            <p:cNvPr id="16404" name="Rectangle 10"/>
            <p:cNvSpPr>
              <a:spLocks noChangeArrowheads="1"/>
            </p:cNvSpPr>
            <p:nvPr/>
          </p:nvSpPr>
          <p:spPr bwMode="auto">
            <a:xfrm>
              <a:off x="144" y="1545"/>
              <a:ext cx="965" cy="231"/>
            </a:xfrm>
            <a:prstGeom prst="rect">
              <a:avLst/>
            </a:prstGeom>
            <a:noFill/>
            <a:ln w="9525">
              <a:noFill/>
              <a:miter lim="800000"/>
              <a:headEnd/>
              <a:tailEnd/>
            </a:ln>
          </p:spPr>
          <p:txBody>
            <a:bodyPr wrap="none">
              <a:spAutoFit/>
            </a:bodyPr>
            <a:lstStyle/>
            <a:p>
              <a:r>
                <a:rPr lang="en-US"/>
                <a:t>semaphore = 3</a:t>
              </a:r>
            </a:p>
          </p:txBody>
        </p:sp>
        <p:sp>
          <p:nvSpPr>
            <p:cNvPr id="16405" name="AutoShape 11"/>
            <p:cNvSpPr>
              <a:spLocks noChangeArrowheads="1"/>
            </p:cNvSpPr>
            <p:nvPr/>
          </p:nvSpPr>
          <p:spPr bwMode="auto">
            <a:xfrm>
              <a:off x="1152" y="1584"/>
              <a:ext cx="192" cy="192"/>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grpSp>
      <p:sp>
        <p:nvSpPr>
          <p:cNvPr id="474125" name="Rectangle 13"/>
          <p:cNvSpPr>
            <a:spLocks noChangeArrowheads="1"/>
          </p:cNvSpPr>
          <p:nvPr/>
        </p:nvSpPr>
        <p:spPr bwMode="auto">
          <a:xfrm>
            <a:off x="228600" y="2741613"/>
            <a:ext cx="1531938" cy="1190625"/>
          </a:xfrm>
          <a:prstGeom prst="rect">
            <a:avLst/>
          </a:prstGeom>
          <a:noFill/>
          <a:ln w="9525">
            <a:noFill/>
            <a:miter lim="800000"/>
            <a:headEnd/>
            <a:tailEnd/>
          </a:ln>
        </p:spPr>
        <p:txBody>
          <a:bodyPr wrap="none">
            <a:spAutoFit/>
          </a:bodyPr>
          <a:lstStyle/>
          <a:p>
            <a:pPr algn="r"/>
            <a:r>
              <a:rPr lang="en-US"/>
              <a:t>2</a:t>
            </a:r>
          </a:p>
          <a:p>
            <a:pPr algn="r"/>
            <a:r>
              <a:rPr lang="en-US"/>
              <a:t>1</a:t>
            </a:r>
          </a:p>
          <a:p>
            <a:pPr algn="r"/>
            <a:r>
              <a:rPr lang="en-US"/>
              <a:t>semaphore = 0</a:t>
            </a:r>
          </a:p>
          <a:p>
            <a:pPr algn="r"/>
            <a:r>
              <a:rPr lang="en-US"/>
              <a:t>1</a:t>
            </a:r>
          </a:p>
        </p:txBody>
      </p:sp>
      <p:grpSp>
        <p:nvGrpSpPr>
          <p:cNvPr id="5" name="Group 23"/>
          <p:cNvGrpSpPr>
            <a:grpSpLocks/>
          </p:cNvGrpSpPr>
          <p:nvPr/>
        </p:nvGrpSpPr>
        <p:grpSpPr bwMode="auto">
          <a:xfrm>
            <a:off x="220663" y="3976688"/>
            <a:ext cx="1912937" cy="641350"/>
            <a:chOff x="139" y="2505"/>
            <a:chExt cx="1205" cy="404"/>
          </a:xfrm>
        </p:grpSpPr>
        <p:sp>
          <p:nvSpPr>
            <p:cNvPr id="16402" name="AutoShape 14"/>
            <p:cNvSpPr>
              <a:spLocks noChangeArrowheads="1"/>
            </p:cNvSpPr>
            <p:nvPr/>
          </p:nvSpPr>
          <p:spPr bwMode="auto">
            <a:xfrm>
              <a:off x="1152" y="2544"/>
              <a:ext cx="192" cy="192"/>
            </a:xfrm>
            <a:prstGeom prst="leftArrow">
              <a:avLst>
                <a:gd name="adj1" fmla="val 50000"/>
                <a:gd name="adj2" fmla="val 25000"/>
              </a:avLst>
            </a:prstGeom>
            <a:solidFill>
              <a:srgbClr val="990000"/>
            </a:solidFill>
            <a:ln w="9525">
              <a:solidFill>
                <a:schemeClr val="tx1"/>
              </a:solidFill>
              <a:miter lim="800000"/>
              <a:headEnd/>
              <a:tailEnd/>
            </a:ln>
          </p:spPr>
          <p:txBody>
            <a:bodyPr wrap="none" anchor="ctr"/>
            <a:lstStyle/>
            <a:p>
              <a:endParaRPr lang="en-US"/>
            </a:p>
          </p:txBody>
        </p:sp>
        <p:sp>
          <p:nvSpPr>
            <p:cNvPr id="16403" name="Rectangle 15"/>
            <p:cNvSpPr>
              <a:spLocks noChangeArrowheads="1"/>
            </p:cNvSpPr>
            <p:nvPr/>
          </p:nvSpPr>
          <p:spPr bwMode="auto">
            <a:xfrm>
              <a:off x="139" y="2505"/>
              <a:ext cx="965" cy="404"/>
            </a:xfrm>
            <a:prstGeom prst="rect">
              <a:avLst/>
            </a:prstGeom>
            <a:noFill/>
            <a:ln w="9525">
              <a:noFill/>
              <a:miter lim="800000"/>
              <a:headEnd/>
              <a:tailEnd/>
            </a:ln>
          </p:spPr>
          <p:txBody>
            <a:bodyPr wrap="none">
              <a:spAutoFit/>
            </a:bodyPr>
            <a:lstStyle/>
            <a:p>
              <a:pPr algn="r"/>
              <a:r>
                <a:rPr lang="en-US"/>
                <a:t>semaphore = 0</a:t>
              </a:r>
            </a:p>
            <a:p>
              <a:pPr algn="r"/>
              <a:r>
                <a:rPr lang="en-US"/>
                <a:t>1</a:t>
              </a:r>
            </a:p>
          </p:txBody>
        </p:sp>
      </p:grpSp>
      <p:grpSp>
        <p:nvGrpSpPr>
          <p:cNvPr id="6" name="Group 24"/>
          <p:cNvGrpSpPr>
            <a:grpSpLocks/>
          </p:cNvGrpSpPr>
          <p:nvPr/>
        </p:nvGrpSpPr>
        <p:grpSpPr bwMode="auto">
          <a:xfrm>
            <a:off x="228600" y="4616450"/>
            <a:ext cx="1912938" cy="641350"/>
            <a:chOff x="144" y="2908"/>
            <a:chExt cx="1205" cy="404"/>
          </a:xfrm>
        </p:grpSpPr>
        <p:sp>
          <p:nvSpPr>
            <p:cNvPr id="16400" name="AutoShape 16"/>
            <p:cNvSpPr>
              <a:spLocks noChangeArrowheads="1"/>
            </p:cNvSpPr>
            <p:nvPr/>
          </p:nvSpPr>
          <p:spPr bwMode="auto">
            <a:xfrm>
              <a:off x="1157" y="2947"/>
              <a:ext cx="192" cy="192"/>
            </a:xfrm>
            <a:prstGeom prst="leftArrow">
              <a:avLst>
                <a:gd name="adj1" fmla="val 50000"/>
                <a:gd name="adj2" fmla="val 25000"/>
              </a:avLst>
            </a:prstGeom>
            <a:solidFill>
              <a:srgbClr val="990000"/>
            </a:solidFill>
            <a:ln w="9525">
              <a:solidFill>
                <a:schemeClr val="tx1"/>
              </a:solidFill>
              <a:miter lim="800000"/>
              <a:headEnd/>
              <a:tailEnd/>
            </a:ln>
          </p:spPr>
          <p:txBody>
            <a:bodyPr wrap="none" anchor="ctr"/>
            <a:lstStyle/>
            <a:p>
              <a:endParaRPr lang="en-US"/>
            </a:p>
          </p:txBody>
        </p:sp>
        <p:sp>
          <p:nvSpPr>
            <p:cNvPr id="16401" name="Rectangle 17"/>
            <p:cNvSpPr>
              <a:spLocks noChangeArrowheads="1"/>
            </p:cNvSpPr>
            <p:nvPr/>
          </p:nvSpPr>
          <p:spPr bwMode="auto">
            <a:xfrm>
              <a:off x="144" y="2908"/>
              <a:ext cx="965" cy="404"/>
            </a:xfrm>
            <a:prstGeom prst="rect">
              <a:avLst/>
            </a:prstGeom>
            <a:noFill/>
            <a:ln w="9525">
              <a:noFill/>
              <a:miter lim="800000"/>
              <a:headEnd/>
              <a:tailEnd/>
            </a:ln>
          </p:spPr>
          <p:txBody>
            <a:bodyPr wrap="none">
              <a:spAutoFit/>
            </a:bodyPr>
            <a:lstStyle/>
            <a:p>
              <a:pPr algn="r"/>
              <a:r>
                <a:rPr lang="en-US"/>
                <a:t>semaphore = 0</a:t>
              </a:r>
            </a:p>
            <a:p>
              <a:pPr algn="r"/>
              <a:r>
                <a:rPr lang="en-US"/>
                <a:t>1</a:t>
              </a:r>
            </a:p>
          </p:txBody>
        </p:sp>
      </p:grpSp>
      <p:grpSp>
        <p:nvGrpSpPr>
          <p:cNvPr id="7" name="Group 25"/>
          <p:cNvGrpSpPr>
            <a:grpSpLocks/>
          </p:cNvGrpSpPr>
          <p:nvPr/>
        </p:nvGrpSpPr>
        <p:grpSpPr bwMode="auto">
          <a:xfrm>
            <a:off x="228600" y="5257800"/>
            <a:ext cx="1912938" cy="366713"/>
            <a:chOff x="144" y="3312"/>
            <a:chExt cx="1205" cy="231"/>
          </a:xfrm>
        </p:grpSpPr>
        <p:sp>
          <p:nvSpPr>
            <p:cNvPr id="16398" name="AutoShape 18"/>
            <p:cNvSpPr>
              <a:spLocks noChangeArrowheads="1"/>
            </p:cNvSpPr>
            <p:nvPr/>
          </p:nvSpPr>
          <p:spPr bwMode="auto">
            <a:xfrm>
              <a:off x="1157" y="3351"/>
              <a:ext cx="192" cy="192"/>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16399" name="Rectangle 19"/>
            <p:cNvSpPr>
              <a:spLocks noChangeArrowheads="1"/>
            </p:cNvSpPr>
            <p:nvPr/>
          </p:nvSpPr>
          <p:spPr bwMode="auto">
            <a:xfrm>
              <a:off x="144" y="3312"/>
              <a:ext cx="965" cy="231"/>
            </a:xfrm>
            <a:prstGeom prst="rect">
              <a:avLst/>
            </a:prstGeom>
            <a:noFill/>
            <a:ln w="9525">
              <a:noFill/>
              <a:miter lim="800000"/>
              <a:headEnd/>
              <a:tailEnd/>
            </a:ln>
          </p:spPr>
          <p:txBody>
            <a:bodyPr wrap="none">
              <a:spAutoFit/>
            </a:bodyPr>
            <a:lstStyle/>
            <a:p>
              <a:pPr algn="r"/>
              <a:r>
                <a:rPr lang="en-US"/>
                <a:t>semaphore = 2</a:t>
              </a:r>
            </a:p>
          </p:txBody>
        </p:sp>
      </p:grpSp>
      <p:grpSp>
        <p:nvGrpSpPr>
          <p:cNvPr id="8" name="Group 26"/>
          <p:cNvGrpSpPr>
            <a:grpSpLocks/>
          </p:cNvGrpSpPr>
          <p:nvPr/>
        </p:nvGrpSpPr>
        <p:grpSpPr bwMode="auto">
          <a:xfrm>
            <a:off x="228600" y="5957888"/>
            <a:ext cx="1912938" cy="366712"/>
            <a:chOff x="144" y="3753"/>
            <a:chExt cx="1205" cy="231"/>
          </a:xfrm>
        </p:grpSpPr>
        <p:sp>
          <p:nvSpPr>
            <p:cNvPr id="16396" name="AutoShape 20"/>
            <p:cNvSpPr>
              <a:spLocks noChangeArrowheads="1"/>
            </p:cNvSpPr>
            <p:nvPr/>
          </p:nvSpPr>
          <p:spPr bwMode="auto">
            <a:xfrm>
              <a:off x="1157" y="3792"/>
              <a:ext cx="192" cy="192"/>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16397" name="Rectangle 21"/>
            <p:cNvSpPr>
              <a:spLocks noChangeArrowheads="1"/>
            </p:cNvSpPr>
            <p:nvPr/>
          </p:nvSpPr>
          <p:spPr bwMode="auto">
            <a:xfrm>
              <a:off x="144" y="3753"/>
              <a:ext cx="965" cy="231"/>
            </a:xfrm>
            <a:prstGeom prst="rect">
              <a:avLst/>
            </a:prstGeom>
            <a:noFill/>
            <a:ln w="9525">
              <a:noFill/>
              <a:miter lim="800000"/>
              <a:headEnd/>
              <a:tailEnd/>
            </a:ln>
          </p:spPr>
          <p:txBody>
            <a:bodyPr wrap="none">
              <a:spAutoFit/>
            </a:bodyPr>
            <a:lstStyle/>
            <a:p>
              <a:pPr algn="r"/>
              <a:r>
                <a:rPr lang="en-US"/>
                <a:t>semaphore = 3</a:t>
              </a:r>
            </a:p>
          </p:txBody>
        </p:sp>
      </p:grpSp>
    </p:spTree>
    <p:extLst>
      <p:ext uri="{BB962C8B-B14F-4D97-AF65-F5344CB8AC3E}">
        <p14:creationId xmlns:p14="http://schemas.microsoft.com/office/powerpoint/2010/main" val="7996476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74125"/>
                                        </p:tgtEl>
                                        <p:attrNameLst>
                                          <p:attrName>style.visibility</p:attrName>
                                        </p:attrNameLst>
                                      </p:cBhvr>
                                      <p:to>
                                        <p:strVal val="visible"/>
                                      </p:to>
                                    </p:set>
                                    <p:animEffect transition="in" filter="wipe(up)">
                                      <p:cBhvr>
                                        <p:cTn id="17" dur="500"/>
                                        <p:tgtEl>
                                          <p:spTgt spid="4741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right)">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25" grpId="0"/>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Semaphore and Monitor/Lock</a:t>
            </a:r>
          </a:p>
        </p:txBody>
      </p:sp>
      <p:sp>
        <p:nvSpPr>
          <p:cNvPr id="3" name="Content Placeholder 2"/>
          <p:cNvSpPr>
            <a:spLocks noGrp="1"/>
          </p:cNvSpPr>
          <p:nvPr>
            <p:ph idx="1"/>
          </p:nvPr>
        </p:nvSpPr>
        <p:spPr>
          <a:xfrm>
            <a:off x="228600" y="1143000"/>
            <a:ext cx="8839200" cy="5562600"/>
          </a:xfrm>
        </p:spPr>
        <p:txBody>
          <a:bodyPr/>
          <a:lstStyle/>
          <a:p>
            <a:pPr marL="0" indent="0">
              <a:buNone/>
            </a:pPr>
            <a:r>
              <a:rPr lang="en-US" sz="2400" dirty="0"/>
              <a:t>Semaphore is different from monitor and lock in multiple ways. </a:t>
            </a:r>
          </a:p>
          <a:p>
            <a:r>
              <a:rPr lang="en-US" sz="2400" dirty="0"/>
              <a:t>Semaphore keeps track of </a:t>
            </a:r>
            <a:r>
              <a:rPr lang="en-US" sz="2400" dirty="0">
                <a:solidFill>
                  <a:srgbClr val="0000FF"/>
                </a:solidFill>
              </a:rPr>
              <a:t>how many resources </a:t>
            </a:r>
            <a:r>
              <a:rPr lang="en-US" sz="2400" dirty="0"/>
              <a:t>are used and how many are still free. </a:t>
            </a:r>
          </a:p>
          <a:p>
            <a:r>
              <a:rPr lang="en-US" sz="2400" dirty="0"/>
              <a:t>However, it is a variable that is </a:t>
            </a:r>
            <a:r>
              <a:rPr lang="en-US" sz="2400" dirty="0">
                <a:solidFill>
                  <a:srgbClr val="0000FF"/>
                </a:solidFill>
              </a:rPr>
              <a:t>not associated with the objects </a:t>
            </a:r>
            <a:r>
              <a:rPr lang="en-US" sz="2400" dirty="0"/>
              <a:t>to be protected.</a:t>
            </a:r>
          </a:p>
          <a:p>
            <a:r>
              <a:rPr lang="en-US" sz="2400" dirty="0"/>
              <a:t>Each object may still need monitor or lock to prevent simultaneous accesses, depending on how the accesses are arranged. </a:t>
            </a:r>
            <a:r>
              <a:rPr lang="en-US" sz="2400" dirty="0">
                <a:solidFill>
                  <a:srgbClr val="0000FF"/>
                </a:solidFill>
              </a:rPr>
              <a:t>For example</a:t>
            </a:r>
          </a:p>
          <a:p>
            <a:pPr lvl="1"/>
            <a:r>
              <a:rPr lang="en-US" sz="2000" dirty="0"/>
              <a:t>A buffer has 3 cells (objects) that can be used for data exchange between producers and consumers. </a:t>
            </a:r>
          </a:p>
          <a:p>
            <a:pPr lvl="1"/>
            <a:r>
              <a:rPr lang="en-US" sz="2000" dirty="0"/>
              <a:t>If the arrangement is to allow the thread randomly trying the cells, locks will still be necessary. If an algorithm can map each thread to a free cell, no lock is necessary. </a:t>
            </a:r>
          </a:p>
          <a:p>
            <a:pPr lvl="1"/>
            <a:r>
              <a:rPr lang="en-US" sz="2000" dirty="0">
                <a:solidFill>
                  <a:srgbClr val="0000FF"/>
                </a:solidFill>
              </a:rPr>
              <a:t>A zero semaphore value can block a thread from trying the buffer. If the semaphore value &gt; 1, and more than 1 threads are allowed to access the buffer cells. </a:t>
            </a:r>
            <a:r>
              <a:rPr lang="en-US" sz="2000" dirty="0">
                <a:solidFill>
                  <a:srgbClr val="990000"/>
                </a:solidFill>
              </a:rPr>
              <a:t>This solution is required in project 2,</a:t>
            </a:r>
          </a:p>
        </p:txBody>
      </p:sp>
      <p:sp>
        <p:nvSpPr>
          <p:cNvPr id="4" name="Slide Number Placeholder 3"/>
          <p:cNvSpPr>
            <a:spLocks noGrp="1"/>
          </p:cNvSpPr>
          <p:nvPr>
            <p:ph type="sldNum" sz="quarter" idx="12"/>
          </p:nvPr>
        </p:nvSpPr>
        <p:spPr/>
        <p:txBody>
          <a:bodyPr/>
          <a:lstStyle/>
          <a:p>
            <a:pPr>
              <a:defRPr/>
            </a:pPr>
            <a:fld id="{F8A8353D-6DFA-438A-AA04-19BFE909D582}" type="slidenum">
              <a:rPr lang="en-US" smtClean="0"/>
              <a:pPr>
                <a:defRPr/>
              </a:pPr>
              <a:t>232</a:t>
            </a:fld>
            <a:endParaRPr lang="en-US"/>
          </a:p>
        </p:txBody>
      </p:sp>
      <p:grpSp>
        <p:nvGrpSpPr>
          <p:cNvPr id="7" name="Group 6"/>
          <p:cNvGrpSpPr/>
          <p:nvPr/>
        </p:nvGrpSpPr>
        <p:grpSpPr>
          <a:xfrm>
            <a:off x="57150" y="5029201"/>
            <a:ext cx="1085850" cy="824968"/>
            <a:chOff x="0" y="4212266"/>
            <a:chExt cx="914400" cy="685800"/>
          </a:xfrm>
        </p:grpSpPr>
        <p:sp>
          <p:nvSpPr>
            <p:cNvPr id="5" name="Explosion 2 4"/>
            <p:cNvSpPr/>
            <p:nvPr/>
          </p:nvSpPr>
          <p:spPr bwMode="auto">
            <a:xfrm>
              <a:off x="0" y="4212266"/>
              <a:ext cx="914400" cy="685800"/>
            </a:xfrm>
            <a:prstGeom prst="irregularSeal2">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tx1"/>
                </a:solidFill>
                <a:effectLst/>
                <a:latin typeface="Times New Roman" pitchFamily="18" charset="0"/>
              </a:endParaRPr>
            </a:p>
          </p:txBody>
        </p:sp>
        <p:sp>
          <p:nvSpPr>
            <p:cNvPr id="6" name="Rectangle 5"/>
            <p:cNvSpPr/>
            <p:nvPr/>
          </p:nvSpPr>
          <p:spPr>
            <a:xfrm>
              <a:off x="165488" y="4385846"/>
              <a:ext cx="583426" cy="434955"/>
            </a:xfrm>
            <a:prstGeom prst="rect">
              <a:avLst/>
            </a:prstGeom>
          </p:spPr>
          <p:txBody>
            <a:bodyPr wrap="none">
              <a:spAutoFit/>
            </a:bodyPr>
            <a:lstStyle/>
            <a:p>
              <a:r>
                <a:rPr lang="en-US" sz="1400" dirty="0"/>
                <a:t>Project</a:t>
              </a:r>
              <a:br>
                <a:rPr lang="en-US" sz="1400" dirty="0"/>
              </a:br>
              <a:r>
                <a:rPr lang="en-US" sz="1400" dirty="0"/>
                <a:t>    2</a:t>
              </a:r>
            </a:p>
          </p:txBody>
        </p:sp>
      </p:grpSp>
    </p:spTree>
    <p:extLst>
      <p:ext uri="{BB962C8B-B14F-4D97-AF65-F5344CB8AC3E}">
        <p14:creationId xmlns:p14="http://schemas.microsoft.com/office/powerpoint/2010/main" val="127607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wipe(up)">
                                      <p:cBhvr>
                                        <p:cTn id="11" dur="500"/>
                                        <p:tgtEl>
                                          <p:spTgt spid="3">
                                            <p:txEl>
                                              <p:pRg st="5" end="5"/>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wipe(up)">
                                      <p:cBhvr>
                                        <p:cTn id="15" dur="500"/>
                                        <p:tgtEl>
                                          <p:spTgt spid="3">
                                            <p:txEl>
                                              <p:pRg st="6" end="6"/>
                                            </p:txEl>
                                          </p:spTgt>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arking lo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2186" y="2068761"/>
            <a:ext cx="1144487" cy="11444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1999129" y="3661639"/>
            <a:ext cx="4680301" cy="3094814"/>
          </a:xfrm>
          <a:prstGeom prst="rect">
            <a:avLst/>
          </a:prstGeom>
        </p:spPr>
      </p:pic>
      <p:sp>
        <p:nvSpPr>
          <p:cNvPr id="2" name="Title 1"/>
          <p:cNvSpPr>
            <a:spLocks noGrp="1"/>
          </p:cNvSpPr>
          <p:nvPr>
            <p:ph type="title"/>
          </p:nvPr>
        </p:nvSpPr>
        <p:spPr>
          <a:xfrm>
            <a:off x="914400" y="-76200"/>
            <a:ext cx="8153400" cy="990600"/>
          </a:xfrm>
        </p:spPr>
        <p:txBody>
          <a:bodyPr/>
          <a:lstStyle/>
          <a:p>
            <a:pPr algn="ctr"/>
            <a:r>
              <a:rPr lang="en-US" sz="2800" dirty="0"/>
              <a:t>Semaphore &amp; Lock: Two Independent Mechanisms</a:t>
            </a:r>
            <a:br>
              <a:rPr lang="en-US" sz="2800" dirty="0"/>
            </a:br>
            <a:r>
              <a:rPr lang="en-US" sz="2800" dirty="0"/>
              <a:t>But Work Together To Make it More Efficient</a:t>
            </a:r>
          </a:p>
        </p:txBody>
      </p:sp>
      <p:sp>
        <p:nvSpPr>
          <p:cNvPr id="4" name="Slide Number Placeholder 3"/>
          <p:cNvSpPr>
            <a:spLocks noGrp="1"/>
          </p:cNvSpPr>
          <p:nvPr>
            <p:ph type="sldNum" sz="quarter" idx="12"/>
          </p:nvPr>
        </p:nvSpPr>
        <p:spPr/>
        <p:txBody>
          <a:bodyPr/>
          <a:lstStyle/>
          <a:p>
            <a:pPr>
              <a:defRPr/>
            </a:pPr>
            <a:fld id="{F8A8353D-6DFA-438A-AA04-19BFE909D582}" type="slidenum">
              <a:rPr lang="en-US" smtClean="0"/>
              <a:pPr>
                <a:defRPr/>
              </a:pPr>
              <a:t>233</a:t>
            </a:fld>
            <a:endParaRPr lang="en-US"/>
          </a:p>
        </p:txBody>
      </p:sp>
      <p:grpSp>
        <p:nvGrpSpPr>
          <p:cNvPr id="15" name="Group 14"/>
          <p:cNvGrpSpPr/>
          <p:nvPr/>
        </p:nvGrpSpPr>
        <p:grpSpPr>
          <a:xfrm>
            <a:off x="609600" y="1219200"/>
            <a:ext cx="8256486" cy="1856590"/>
            <a:chOff x="609600" y="1219200"/>
            <a:chExt cx="8256486" cy="2438400"/>
          </a:xfrm>
        </p:grpSpPr>
        <p:grpSp>
          <p:nvGrpSpPr>
            <p:cNvPr id="9" name="Group 8"/>
            <p:cNvGrpSpPr/>
            <p:nvPr/>
          </p:nvGrpSpPr>
          <p:grpSpPr>
            <a:xfrm>
              <a:off x="4294086" y="1219200"/>
              <a:ext cx="4572000" cy="2438400"/>
              <a:chOff x="5257800" y="1447800"/>
              <a:chExt cx="3429000" cy="1828800"/>
            </a:xfrm>
          </p:grpSpPr>
          <p:cxnSp>
            <p:nvCxnSpPr>
              <p:cNvPr id="6" name="Straight Connector 5"/>
              <p:cNvCxnSpPr/>
              <p:nvPr/>
            </p:nvCxnSpPr>
            <p:spPr bwMode="auto">
              <a:xfrm>
                <a:off x="5257800" y="1447800"/>
                <a:ext cx="3429000" cy="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8" name="Straight Connector 7"/>
              <p:cNvCxnSpPr/>
              <p:nvPr/>
            </p:nvCxnSpPr>
            <p:spPr bwMode="auto">
              <a:xfrm>
                <a:off x="56388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10" name="Straight Connector 9"/>
              <p:cNvCxnSpPr/>
              <p:nvPr/>
            </p:nvCxnSpPr>
            <p:spPr bwMode="auto">
              <a:xfrm>
                <a:off x="68580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11" name="Straight Connector 10"/>
              <p:cNvCxnSpPr/>
              <p:nvPr/>
            </p:nvCxnSpPr>
            <p:spPr bwMode="auto">
              <a:xfrm>
                <a:off x="70104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12" name="Straight Connector 11"/>
              <p:cNvCxnSpPr/>
              <p:nvPr/>
            </p:nvCxnSpPr>
            <p:spPr bwMode="auto">
              <a:xfrm>
                <a:off x="54864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13" name="Straight Connector 12"/>
              <p:cNvCxnSpPr/>
              <p:nvPr/>
            </p:nvCxnSpPr>
            <p:spPr bwMode="auto">
              <a:xfrm>
                <a:off x="82296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14" name="Straight Connector 13"/>
              <p:cNvCxnSpPr/>
              <p:nvPr/>
            </p:nvCxnSpPr>
            <p:spPr bwMode="auto">
              <a:xfrm>
                <a:off x="83820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grpSp>
        <p:grpSp>
          <p:nvGrpSpPr>
            <p:cNvPr id="20" name="Group 19"/>
            <p:cNvGrpSpPr/>
            <p:nvPr/>
          </p:nvGrpSpPr>
          <p:grpSpPr>
            <a:xfrm>
              <a:off x="609600" y="1219200"/>
              <a:ext cx="4572000" cy="2438400"/>
              <a:chOff x="5257800" y="1447800"/>
              <a:chExt cx="3429000" cy="1828800"/>
            </a:xfrm>
          </p:grpSpPr>
          <p:cxnSp>
            <p:nvCxnSpPr>
              <p:cNvPr id="21" name="Straight Connector 20"/>
              <p:cNvCxnSpPr/>
              <p:nvPr/>
            </p:nvCxnSpPr>
            <p:spPr bwMode="auto">
              <a:xfrm>
                <a:off x="5257800" y="1447800"/>
                <a:ext cx="3429000" cy="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2" name="Straight Connector 21"/>
              <p:cNvCxnSpPr/>
              <p:nvPr/>
            </p:nvCxnSpPr>
            <p:spPr bwMode="auto">
              <a:xfrm>
                <a:off x="56388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3" name="Straight Connector 22"/>
              <p:cNvCxnSpPr/>
              <p:nvPr/>
            </p:nvCxnSpPr>
            <p:spPr bwMode="auto">
              <a:xfrm>
                <a:off x="68580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4" name="Straight Connector 23"/>
              <p:cNvCxnSpPr/>
              <p:nvPr/>
            </p:nvCxnSpPr>
            <p:spPr bwMode="auto">
              <a:xfrm>
                <a:off x="70104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5" name="Straight Connector 24"/>
              <p:cNvCxnSpPr/>
              <p:nvPr/>
            </p:nvCxnSpPr>
            <p:spPr bwMode="auto">
              <a:xfrm>
                <a:off x="54864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6" name="Straight Connector 25"/>
              <p:cNvCxnSpPr/>
              <p:nvPr/>
            </p:nvCxnSpPr>
            <p:spPr bwMode="auto">
              <a:xfrm>
                <a:off x="82296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7" name="Straight Connector 26"/>
              <p:cNvCxnSpPr/>
              <p:nvPr/>
            </p:nvCxnSpPr>
            <p:spPr bwMode="auto">
              <a:xfrm>
                <a:off x="83820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grpSp>
      </p:grpSp>
      <p:pic>
        <p:nvPicPr>
          <p:cNvPr id="1035" name="Picture 11" descr="http://image.motortrend.com/f/oftheyear/car/1301_2013_motor_trend_car_of_the_year_tesla_model_s/41007734+w644/2013-tesla-model-s-front-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9499" y="1600200"/>
            <a:ext cx="1283402"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s://encrypted-tbn1.gstatic.com/images?q=tbn:ANd9GcQP_ubOnVsOqRqM6hN5KBD6b5CwE5xY3mfe-26hVouv3Wr4TSj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5682" y="1805050"/>
            <a:ext cx="968404" cy="86195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ular Callout 15"/>
          <p:cNvSpPr/>
          <p:nvPr/>
        </p:nvSpPr>
        <p:spPr bwMode="auto">
          <a:xfrm>
            <a:off x="7310718" y="4630226"/>
            <a:ext cx="1678629" cy="533400"/>
          </a:xfrm>
          <a:prstGeom prst="wedgeRoundRectCallout">
            <a:avLst>
              <a:gd name="adj1" fmla="val -123047"/>
              <a:gd name="adj2" fmla="val -137042"/>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Semaphore</a:t>
            </a:r>
            <a:endParaRPr kumimoji="0" lang="en-US" sz="1800" b="0" i="0" u="none" strike="noStrike" cap="none" normalizeH="0" baseline="0" dirty="0">
              <a:ln>
                <a:noFill/>
              </a:ln>
              <a:solidFill>
                <a:schemeClr val="tx1"/>
              </a:solidFill>
              <a:effectLst/>
              <a:latin typeface="Times New Roman" pitchFamily="18" charset="0"/>
            </a:endParaRPr>
          </a:p>
        </p:txBody>
      </p:sp>
      <p:sp>
        <p:nvSpPr>
          <p:cNvPr id="33" name="Rounded Rectangular Callout 32"/>
          <p:cNvSpPr/>
          <p:nvPr/>
        </p:nvSpPr>
        <p:spPr bwMode="auto">
          <a:xfrm>
            <a:off x="7519143" y="3758317"/>
            <a:ext cx="1474686" cy="533400"/>
          </a:xfrm>
          <a:prstGeom prst="wedgeRoundRectCallout">
            <a:avLst>
              <a:gd name="adj1" fmla="val -59486"/>
              <a:gd name="adj2" fmla="val -204662"/>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lock</a:t>
            </a:r>
            <a:endParaRPr kumimoji="0" lang="en-US" sz="18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90701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035"/>
                                        </p:tgtEl>
                                        <p:attrNameLst>
                                          <p:attrName>style.visibility</p:attrName>
                                        </p:attrNameLst>
                                      </p:cBhvr>
                                      <p:to>
                                        <p:strVal val="visible"/>
                                      </p:to>
                                    </p:set>
                                    <p:animEffect transition="in" filter="fade">
                                      <p:cBhvr>
                                        <p:cTn id="11" dur="1000"/>
                                        <p:tgtEl>
                                          <p:spTgt spid="1035"/>
                                        </p:tgtEl>
                                      </p:cBhvr>
                                    </p:animEffect>
                                    <p:anim calcmode="lin" valueType="num">
                                      <p:cBhvr>
                                        <p:cTn id="12" dur="1000" fill="hold"/>
                                        <p:tgtEl>
                                          <p:spTgt spid="1035"/>
                                        </p:tgtEl>
                                        <p:attrNameLst>
                                          <p:attrName>ppt_x</p:attrName>
                                        </p:attrNameLst>
                                      </p:cBhvr>
                                      <p:tavLst>
                                        <p:tav tm="0">
                                          <p:val>
                                            <p:strVal val="#ppt_x"/>
                                          </p:val>
                                        </p:tav>
                                        <p:tav tm="100000">
                                          <p:val>
                                            <p:strVal val="#ppt_x"/>
                                          </p:val>
                                        </p:tav>
                                      </p:tavLst>
                                    </p:anim>
                                    <p:anim calcmode="lin" valueType="num">
                                      <p:cBhvr>
                                        <p:cTn id="13" dur="1000" fill="hold"/>
                                        <p:tgtEl>
                                          <p:spTgt spid="103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037"/>
                                        </p:tgtEl>
                                        <p:attrNameLst>
                                          <p:attrName>style.visibility</p:attrName>
                                        </p:attrNameLst>
                                      </p:cBhvr>
                                      <p:to>
                                        <p:strVal val="visible"/>
                                      </p:to>
                                    </p:set>
                                    <p:animEffect transition="in" filter="fade">
                                      <p:cBhvr>
                                        <p:cTn id="17" dur="1000"/>
                                        <p:tgtEl>
                                          <p:spTgt spid="1037"/>
                                        </p:tgtEl>
                                      </p:cBhvr>
                                    </p:animEffect>
                                    <p:anim calcmode="lin" valueType="num">
                                      <p:cBhvr>
                                        <p:cTn id="18" dur="1000" fill="hold"/>
                                        <p:tgtEl>
                                          <p:spTgt spid="1037"/>
                                        </p:tgtEl>
                                        <p:attrNameLst>
                                          <p:attrName>ppt_x</p:attrName>
                                        </p:attrNameLst>
                                      </p:cBhvr>
                                      <p:tavLst>
                                        <p:tav tm="0">
                                          <p:val>
                                            <p:strVal val="#ppt_x"/>
                                          </p:val>
                                        </p:tav>
                                        <p:tav tm="100000">
                                          <p:val>
                                            <p:strVal val="#ppt_x"/>
                                          </p:val>
                                        </p:tav>
                                      </p:tavLst>
                                    </p:anim>
                                    <p:anim calcmode="lin" valueType="num">
                                      <p:cBhvr>
                                        <p:cTn id="19" dur="1000" fill="hold"/>
                                        <p:tgtEl>
                                          <p:spTgt spid="103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1000"/>
                                        <p:tgtEl>
                                          <p:spTgt spid="1026"/>
                                        </p:tgtEl>
                                      </p:cBhvr>
                                    </p:animEffect>
                                    <p:anim calcmode="lin" valueType="num">
                                      <p:cBhvr>
                                        <p:cTn id="25" dur="1000" fill="hold"/>
                                        <p:tgtEl>
                                          <p:spTgt spid="1026"/>
                                        </p:tgtEl>
                                        <p:attrNameLst>
                                          <p:attrName>ppt_x</p:attrName>
                                        </p:attrNameLst>
                                      </p:cBhvr>
                                      <p:tavLst>
                                        <p:tav tm="0">
                                          <p:val>
                                            <p:strVal val="#ppt_x"/>
                                          </p:val>
                                        </p:tav>
                                        <p:tav tm="100000">
                                          <p:val>
                                            <p:strVal val="#ppt_x"/>
                                          </p:val>
                                        </p:tav>
                                      </p:tavLst>
                                    </p:anim>
                                    <p:anim calcmode="lin" valueType="num">
                                      <p:cBhvr>
                                        <p:cTn id="26" dur="1000" fill="hold"/>
                                        <p:tgtEl>
                                          <p:spTgt spid="1026"/>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left)">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3"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p:spPr>
        <p:txBody>
          <a:bodyPr/>
          <a:lstStyle/>
          <a:p>
            <a:fld id="{56EE5CA8-C203-4D56-A0B0-9D7F668F5F7A}" type="slidenum">
              <a:rPr lang="en-US" smtClean="0"/>
              <a:pPr/>
              <a:t>234</a:t>
            </a:fld>
            <a:endParaRPr lang="en-US"/>
          </a:p>
        </p:txBody>
      </p:sp>
      <p:sp>
        <p:nvSpPr>
          <p:cNvPr id="17411" name="Rectangle 2"/>
          <p:cNvSpPr>
            <a:spLocks noGrp="1" noChangeArrowheads="1"/>
          </p:cNvSpPr>
          <p:nvPr>
            <p:ph type="title"/>
          </p:nvPr>
        </p:nvSpPr>
        <p:spPr/>
        <p:txBody>
          <a:bodyPr/>
          <a:lstStyle/>
          <a:p>
            <a:pPr eaLnBrk="1" hangingPunct="1"/>
            <a:r>
              <a:rPr lang="en-US" dirty="0"/>
              <a:t>Named Semaphores in Windows OS</a:t>
            </a:r>
          </a:p>
        </p:txBody>
      </p:sp>
      <p:sp>
        <p:nvSpPr>
          <p:cNvPr id="17412" name="Rectangle 3"/>
          <p:cNvSpPr>
            <a:spLocks noGrp="1" noChangeArrowheads="1"/>
          </p:cNvSpPr>
          <p:nvPr>
            <p:ph type="body" idx="1"/>
          </p:nvPr>
        </p:nvSpPr>
        <p:spPr>
          <a:xfrm>
            <a:off x="685800" y="1219200"/>
            <a:ext cx="8269288" cy="5334000"/>
          </a:xfrm>
        </p:spPr>
        <p:txBody>
          <a:bodyPr/>
          <a:lstStyle/>
          <a:p>
            <a:pPr marL="0" indent="0" eaLnBrk="1" hangingPunct="1">
              <a:lnSpc>
                <a:spcPct val="120000"/>
              </a:lnSpc>
              <a:buNone/>
            </a:pPr>
            <a:r>
              <a:rPr lang="en-US" sz="2400" dirty="0"/>
              <a:t>Like named </a:t>
            </a:r>
            <a:r>
              <a:rPr lang="en-US" sz="2400" dirty="0" err="1"/>
              <a:t>Mutex</a:t>
            </a:r>
            <a:r>
              <a:rPr lang="en-US" sz="2400" dirty="0"/>
              <a:t>, the Windows operating system allows semaphores to have names: </a:t>
            </a:r>
          </a:p>
          <a:p>
            <a:pPr eaLnBrk="1" hangingPunct="1">
              <a:lnSpc>
                <a:spcPct val="120000"/>
              </a:lnSpc>
            </a:pPr>
            <a:r>
              <a:rPr lang="en-US" sz="2400" dirty="0"/>
              <a:t>A </a:t>
            </a:r>
            <a:r>
              <a:rPr lang="en-US" sz="2400" dirty="0">
                <a:solidFill>
                  <a:srgbClr val="0000FF"/>
                </a:solidFill>
              </a:rPr>
              <a:t>named semaphore </a:t>
            </a:r>
            <a:r>
              <a:rPr lang="en-US" sz="2400" dirty="0"/>
              <a:t>is system wide. That is, once the named semaphore is created, it is visible to all threads in all processes. </a:t>
            </a:r>
          </a:p>
          <a:p>
            <a:pPr eaLnBrk="1" hangingPunct="1">
              <a:lnSpc>
                <a:spcPct val="120000"/>
              </a:lnSpc>
            </a:pPr>
            <a:r>
              <a:rPr lang="en-US" sz="2400" dirty="0"/>
              <a:t>Named semaphore can be used for synchronizing the activities among OS processes as well as among threads.</a:t>
            </a:r>
          </a:p>
          <a:p>
            <a:pPr eaLnBrk="1" hangingPunct="1">
              <a:lnSpc>
                <a:spcPct val="120000"/>
              </a:lnSpc>
            </a:pPr>
            <a:r>
              <a:rPr lang="en-US" sz="2400" dirty="0">
                <a:solidFill>
                  <a:srgbClr val="990000"/>
                </a:solidFill>
              </a:rPr>
              <a:t>Caution</a:t>
            </a:r>
            <a:r>
              <a:rPr lang="en-US" sz="2400" dirty="0"/>
              <a:t>: Because named semaphores are system wide, another process that uses the same name can access your semaphore unexpectedly. Malicious code executing on the same computer could use this as the basis of a </a:t>
            </a:r>
            <a:r>
              <a:rPr lang="en-US" sz="2400" dirty="0">
                <a:solidFill>
                  <a:srgbClr val="990000"/>
                </a:solidFill>
              </a:rPr>
              <a:t>denial-of-service attack</a:t>
            </a:r>
            <a:r>
              <a:rPr lang="en-US" sz="2400" dirty="0"/>
              <a:t> </a:t>
            </a:r>
          </a:p>
        </p:txBody>
      </p:sp>
    </p:spTree>
    <p:extLst>
      <p:ext uri="{BB962C8B-B14F-4D97-AF65-F5344CB8AC3E}">
        <p14:creationId xmlns:p14="http://schemas.microsoft.com/office/powerpoint/2010/main" val="316001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p:spPr>
        <p:txBody>
          <a:bodyPr/>
          <a:lstStyle/>
          <a:p>
            <a:fld id="{2CE231A4-00E8-4318-8A1F-9C671EB82DFB}" type="slidenum">
              <a:rPr lang="en-US" smtClean="0"/>
              <a:pPr/>
              <a:t>235</a:t>
            </a:fld>
            <a:endParaRPr lang="en-US"/>
          </a:p>
        </p:txBody>
      </p:sp>
      <p:sp>
        <p:nvSpPr>
          <p:cNvPr id="18435" name="Rectangle 2"/>
          <p:cNvSpPr>
            <a:spLocks noGrp="1" noChangeArrowheads="1"/>
          </p:cNvSpPr>
          <p:nvPr>
            <p:ph type="title"/>
          </p:nvPr>
        </p:nvSpPr>
        <p:spPr/>
        <p:txBody>
          <a:bodyPr/>
          <a:lstStyle/>
          <a:p>
            <a:pPr eaLnBrk="1" hangingPunct="1"/>
            <a:r>
              <a:rPr lang="en-US" dirty="0"/>
              <a:t>Example: Let’s Play Ping Pong</a:t>
            </a:r>
          </a:p>
        </p:txBody>
      </p:sp>
      <p:sp>
        <p:nvSpPr>
          <p:cNvPr id="18436" name="Text Box 6"/>
          <p:cNvSpPr txBox="1">
            <a:spLocks noChangeArrowheads="1"/>
          </p:cNvSpPr>
          <p:nvPr/>
        </p:nvSpPr>
        <p:spPr bwMode="auto">
          <a:xfrm>
            <a:off x="2889250" y="5715000"/>
            <a:ext cx="463550" cy="366713"/>
          </a:xfrm>
          <a:prstGeom prst="rect">
            <a:avLst/>
          </a:prstGeom>
          <a:noFill/>
          <a:ln w="9525">
            <a:noFill/>
            <a:miter lim="800000"/>
            <a:headEnd/>
            <a:tailEnd/>
          </a:ln>
        </p:spPr>
        <p:txBody>
          <a:bodyPr wrap="none">
            <a:spAutoFit/>
          </a:bodyPr>
          <a:lstStyle/>
          <a:p>
            <a:pPr eaLnBrk="1" hangingPunct="1"/>
            <a:r>
              <a:rPr lang="en-US">
                <a:latin typeface="Arial" charset="0"/>
              </a:rPr>
              <a:t>A1</a:t>
            </a:r>
          </a:p>
        </p:txBody>
      </p:sp>
      <p:sp>
        <p:nvSpPr>
          <p:cNvPr id="18437" name="Text Box 7"/>
          <p:cNvSpPr txBox="1">
            <a:spLocks noChangeArrowheads="1"/>
          </p:cNvSpPr>
          <p:nvPr/>
        </p:nvSpPr>
        <p:spPr bwMode="auto">
          <a:xfrm>
            <a:off x="4413250" y="5638800"/>
            <a:ext cx="463550" cy="366713"/>
          </a:xfrm>
          <a:prstGeom prst="rect">
            <a:avLst/>
          </a:prstGeom>
          <a:noFill/>
          <a:ln w="9525">
            <a:noFill/>
            <a:miter lim="800000"/>
            <a:headEnd/>
            <a:tailEnd/>
          </a:ln>
        </p:spPr>
        <p:txBody>
          <a:bodyPr wrap="none">
            <a:spAutoFit/>
          </a:bodyPr>
          <a:lstStyle/>
          <a:p>
            <a:pPr eaLnBrk="1" hangingPunct="1"/>
            <a:r>
              <a:rPr lang="en-US">
                <a:latin typeface="Arial" charset="0"/>
              </a:rPr>
              <a:t>A2</a:t>
            </a:r>
          </a:p>
        </p:txBody>
      </p:sp>
      <p:sp>
        <p:nvSpPr>
          <p:cNvPr id="18438" name="Text Box 8"/>
          <p:cNvSpPr txBox="1">
            <a:spLocks noChangeArrowheads="1"/>
          </p:cNvSpPr>
          <p:nvPr/>
        </p:nvSpPr>
        <p:spPr bwMode="auto">
          <a:xfrm>
            <a:off x="1355725" y="1462088"/>
            <a:ext cx="463550" cy="366712"/>
          </a:xfrm>
          <a:prstGeom prst="rect">
            <a:avLst/>
          </a:prstGeom>
          <a:noFill/>
          <a:ln w="9525">
            <a:noFill/>
            <a:miter lim="800000"/>
            <a:headEnd/>
            <a:tailEnd/>
          </a:ln>
        </p:spPr>
        <p:txBody>
          <a:bodyPr wrap="none">
            <a:spAutoFit/>
          </a:bodyPr>
          <a:lstStyle/>
          <a:p>
            <a:pPr eaLnBrk="1" hangingPunct="1"/>
            <a:r>
              <a:rPr lang="en-US">
                <a:latin typeface="Arial" charset="0"/>
              </a:rPr>
              <a:t>B1</a:t>
            </a:r>
          </a:p>
        </p:txBody>
      </p:sp>
      <p:sp>
        <p:nvSpPr>
          <p:cNvPr id="18439" name="Text Box 9"/>
          <p:cNvSpPr txBox="1">
            <a:spLocks noChangeArrowheads="1"/>
          </p:cNvSpPr>
          <p:nvPr/>
        </p:nvSpPr>
        <p:spPr bwMode="auto">
          <a:xfrm>
            <a:off x="4413250" y="1447800"/>
            <a:ext cx="463550" cy="366713"/>
          </a:xfrm>
          <a:prstGeom prst="rect">
            <a:avLst/>
          </a:prstGeom>
          <a:noFill/>
          <a:ln w="9525">
            <a:noFill/>
            <a:miter lim="800000"/>
            <a:headEnd/>
            <a:tailEnd/>
          </a:ln>
        </p:spPr>
        <p:txBody>
          <a:bodyPr>
            <a:spAutoFit/>
          </a:bodyPr>
          <a:lstStyle/>
          <a:p>
            <a:pPr eaLnBrk="1" hangingPunct="1"/>
            <a:r>
              <a:rPr lang="en-US">
                <a:latin typeface="Arial" charset="0"/>
              </a:rPr>
              <a:t>B2</a:t>
            </a:r>
          </a:p>
        </p:txBody>
      </p:sp>
      <p:sp>
        <p:nvSpPr>
          <p:cNvPr id="18440" name="Rectangle 10"/>
          <p:cNvSpPr>
            <a:spLocks noChangeArrowheads="1"/>
          </p:cNvSpPr>
          <p:nvPr/>
        </p:nvSpPr>
        <p:spPr bwMode="auto">
          <a:xfrm>
            <a:off x="2352675" y="1981200"/>
            <a:ext cx="1822450" cy="3352800"/>
          </a:xfrm>
          <a:prstGeom prst="rect">
            <a:avLst/>
          </a:prstGeom>
          <a:solidFill>
            <a:schemeClr val="accent1"/>
          </a:solidFill>
          <a:ln w="76200">
            <a:solidFill>
              <a:srgbClr val="DDDDDD"/>
            </a:solidFill>
            <a:miter lim="800000"/>
            <a:headEnd/>
            <a:tailEnd/>
          </a:ln>
        </p:spPr>
        <p:txBody>
          <a:bodyPr wrap="none" anchor="ctr"/>
          <a:lstStyle/>
          <a:p>
            <a:pPr algn="ctr"/>
            <a:endParaRPr lang="en-US">
              <a:solidFill>
                <a:schemeClr val="folHlink"/>
              </a:solidFill>
            </a:endParaRPr>
          </a:p>
        </p:txBody>
      </p:sp>
      <p:sp>
        <p:nvSpPr>
          <p:cNvPr id="18441" name="Line 11"/>
          <p:cNvSpPr>
            <a:spLocks noChangeShapeType="1"/>
          </p:cNvSpPr>
          <p:nvPr/>
        </p:nvSpPr>
        <p:spPr bwMode="auto">
          <a:xfrm>
            <a:off x="2051050" y="3657600"/>
            <a:ext cx="2362200" cy="0"/>
          </a:xfrm>
          <a:prstGeom prst="line">
            <a:avLst/>
          </a:prstGeom>
          <a:noFill/>
          <a:ln w="76200">
            <a:solidFill>
              <a:schemeClr val="tx1"/>
            </a:solidFill>
            <a:round/>
            <a:headEnd/>
            <a:tailEnd/>
          </a:ln>
        </p:spPr>
        <p:txBody>
          <a:bodyPr/>
          <a:lstStyle/>
          <a:p>
            <a:endParaRPr lang="en-US"/>
          </a:p>
        </p:txBody>
      </p:sp>
      <p:sp>
        <p:nvSpPr>
          <p:cNvPr id="18442" name="Oval 12"/>
          <p:cNvSpPr>
            <a:spLocks noChangeArrowheads="1"/>
          </p:cNvSpPr>
          <p:nvPr/>
        </p:nvSpPr>
        <p:spPr bwMode="auto">
          <a:xfrm>
            <a:off x="2352675" y="1447800"/>
            <a:ext cx="304800" cy="304800"/>
          </a:xfrm>
          <a:prstGeom prst="ellipse">
            <a:avLst/>
          </a:prstGeom>
          <a:solidFill>
            <a:schemeClr val="tx2"/>
          </a:solidFill>
          <a:ln w="9525">
            <a:solidFill>
              <a:schemeClr val="tx1"/>
            </a:solidFill>
            <a:round/>
            <a:headEnd/>
            <a:tailEnd/>
          </a:ln>
        </p:spPr>
        <p:txBody>
          <a:bodyPr wrap="none" anchor="ctr"/>
          <a:lstStyle/>
          <a:p>
            <a:endParaRPr lang="en-US"/>
          </a:p>
        </p:txBody>
      </p:sp>
      <p:sp>
        <p:nvSpPr>
          <p:cNvPr id="18443" name="Freeform 13"/>
          <p:cNvSpPr>
            <a:spLocks/>
          </p:cNvSpPr>
          <p:nvPr/>
        </p:nvSpPr>
        <p:spPr bwMode="auto">
          <a:xfrm>
            <a:off x="2127250" y="1600200"/>
            <a:ext cx="762000" cy="152400"/>
          </a:xfrm>
          <a:custGeom>
            <a:avLst/>
            <a:gdLst>
              <a:gd name="T0" fmla="*/ 0 w 480"/>
              <a:gd name="T1" fmla="*/ 2147483647 h 96"/>
              <a:gd name="T2" fmla="*/ 2147483647 w 480"/>
              <a:gd name="T3" fmla="*/ 0 h 96"/>
              <a:gd name="T4" fmla="*/ 2147483647 w 480"/>
              <a:gd name="T5" fmla="*/ 0 h 96"/>
              <a:gd name="T6" fmla="*/ 2147483647 w 480"/>
              <a:gd name="T7" fmla="*/ 2147483647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48"/>
                </a:moveTo>
                <a:lnTo>
                  <a:pt x="48" y="0"/>
                </a:lnTo>
                <a:lnTo>
                  <a:pt x="432" y="0"/>
                </a:lnTo>
                <a:lnTo>
                  <a:pt x="480" y="96"/>
                </a:lnTo>
              </a:path>
            </a:pathLst>
          </a:custGeom>
          <a:noFill/>
          <a:ln w="57150">
            <a:solidFill>
              <a:schemeClr val="tx2"/>
            </a:solidFill>
            <a:round/>
            <a:headEnd/>
            <a:tailEnd/>
          </a:ln>
        </p:spPr>
        <p:txBody>
          <a:bodyPr/>
          <a:lstStyle/>
          <a:p>
            <a:endParaRPr lang="en-US"/>
          </a:p>
        </p:txBody>
      </p:sp>
      <p:sp>
        <p:nvSpPr>
          <p:cNvPr id="482318" name="Oval 14"/>
          <p:cNvSpPr>
            <a:spLocks noChangeArrowheads="1"/>
          </p:cNvSpPr>
          <p:nvPr/>
        </p:nvSpPr>
        <p:spPr bwMode="auto">
          <a:xfrm>
            <a:off x="2051050" y="1676400"/>
            <a:ext cx="152400" cy="152400"/>
          </a:xfrm>
          <a:prstGeom prst="ellipse">
            <a:avLst/>
          </a:prstGeom>
          <a:solidFill>
            <a:srgbClr val="990000"/>
          </a:solidFill>
          <a:ln w="9525">
            <a:solidFill>
              <a:schemeClr val="tx1"/>
            </a:solidFill>
            <a:prstDash val="dash"/>
            <a:round/>
            <a:headEnd/>
            <a:tailEnd/>
          </a:ln>
        </p:spPr>
        <p:txBody>
          <a:bodyPr wrap="none" anchor="ctr"/>
          <a:lstStyle/>
          <a:p>
            <a:endParaRPr lang="en-US"/>
          </a:p>
        </p:txBody>
      </p:sp>
      <p:sp>
        <p:nvSpPr>
          <p:cNvPr id="18445" name="Oval 17"/>
          <p:cNvSpPr>
            <a:spLocks noChangeArrowheads="1"/>
          </p:cNvSpPr>
          <p:nvPr/>
        </p:nvSpPr>
        <p:spPr bwMode="auto">
          <a:xfrm>
            <a:off x="3797300" y="1447800"/>
            <a:ext cx="304800" cy="304800"/>
          </a:xfrm>
          <a:prstGeom prst="ellipse">
            <a:avLst/>
          </a:prstGeom>
          <a:solidFill>
            <a:schemeClr val="tx2"/>
          </a:solidFill>
          <a:ln w="9525">
            <a:solidFill>
              <a:schemeClr val="tx1"/>
            </a:solidFill>
            <a:round/>
            <a:headEnd/>
            <a:tailEnd/>
          </a:ln>
        </p:spPr>
        <p:txBody>
          <a:bodyPr wrap="none" anchor="ctr"/>
          <a:lstStyle/>
          <a:p>
            <a:endParaRPr lang="en-US"/>
          </a:p>
        </p:txBody>
      </p:sp>
      <p:sp>
        <p:nvSpPr>
          <p:cNvPr id="18446" name="Freeform 18"/>
          <p:cNvSpPr>
            <a:spLocks/>
          </p:cNvSpPr>
          <p:nvPr/>
        </p:nvSpPr>
        <p:spPr bwMode="auto">
          <a:xfrm>
            <a:off x="3571875" y="1600200"/>
            <a:ext cx="762000" cy="152400"/>
          </a:xfrm>
          <a:custGeom>
            <a:avLst/>
            <a:gdLst>
              <a:gd name="T0" fmla="*/ 0 w 480"/>
              <a:gd name="T1" fmla="*/ 2147483647 h 96"/>
              <a:gd name="T2" fmla="*/ 2147483647 w 480"/>
              <a:gd name="T3" fmla="*/ 0 h 96"/>
              <a:gd name="T4" fmla="*/ 2147483647 w 480"/>
              <a:gd name="T5" fmla="*/ 0 h 96"/>
              <a:gd name="T6" fmla="*/ 2147483647 w 480"/>
              <a:gd name="T7" fmla="*/ 2147483647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48"/>
                </a:moveTo>
                <a:lnTo>
                  <a:pt x="48" y="0"/>
                </a:lnTo>
                <a:lnTo>
                  <a:pt x="432" y="0"/>
                </a:lnTo>
                <a:lnTo>
                  <a:pt x="480" y="96"/>
                </a:lnTo>
              </a:path>
            </a:pathLst>
          </a:custGeom>
          <a:noFill/>
          <a:ln w="57150">
            <a:solidFill>
              <a:schemeClr val="tx2"/>
            </a:solidFill>
            <a:round/>
            <a:headEnd/>
            <a:tailEnd/>
          </a:ln>
        </p:spPr>
        <p:txBody>
          <a:bodyPr/>
          <a:lstStyle/>
          <a:p>
            <a:endParaRPr lang="en-US"/>
          </a:p>
        </p:txBody>
      </p:sp>
      <p:sp>
        <p:nvSpPr>
          <p:cNvPr id="482323" name="Oval 19"/>
          <p:cNvSpPr>
            <a:spLocks noChangeArrowheads="1"/>
          </p:cNvSpPr>
          <p:nvPr/>
        </p:nvSpPr>
        <p:spPr bwMode="auto">
          <a:xfrm>
            <a:off x="3495675" y="1676400"/>
            <a:ext cx="152400" cy="152400"/>
          </a:xfrm>
          <a:prstGeom prst="ellipse">
            <a:avLst/>
          </a:prstGeom>
          <a:solidFill>
            <a:srgbClr val="990000"/>
          </a:solidFill>
          <a:ln w="9525">
            <a:solidFill>
              <a:schemeClr val="tx1"/>
            </a:solidFill>
            <a:prstDash val="dash"/>
            <a:round/>
            <a:headEnd/>
            <a:tailEnd/>
          </a:ln>
        </p:spPr>
        <p:txBody>
          <a:bodyPr wrap="none" anchor="ctr"/>
          <a:lstStyle/>
          <a:p>
            <a:endParaRPr lang="en-US"/>
          </a:p>
        </p:txBody>
      </p:sp>
      <p:grpSp>
        <p:nvGrpSpPr>
          <p:cNvPr id="2" name="Group 31"/>
          <p:cNvGrpSpPr>
            <a:grpSpLocks/>
          </p:cNvGrpSpPr>
          <p:nvPr/>
        </p:nvGrpSpPr>
        <p:grpSpPr bwMode="auto">
          <a:xfrm>
            <a:off x="2130425" y="5486400"/>
            <a:ext cx="838200" cy="381000"/>
            <a:chOff x="1640" y="3456"/>
            <a:chExt cx="528" cy="240"/>
          </a:xfrm>
        </p:grpSpPr>
        <p:sp>
          <p:nvSpPr>
            <p:cNvPr id="18455" name="Oval 21"/>
            <p:cNvSpPr>
              <a:spLocks noChangeArrowheads="1"/>
            </p:cNvSpPr>
            <p:nvPr/>
          </p:nvSpPr>
          <p:spPr bwMode="auto">
            <a:xfrm flipH="1" flipV="1">
              <a:off x="1786" y="3504"/>
              <a:ext cx="192" cy="192"/>
            </a:xfrm>
            <a:prstGeom prst="ellipse">
              <a:avLst/>
            </a:prstGeom>
            <a:solidFill>
              <a:srgbClr val="FF9900"/>
            </a:solidFill>
            <a:ln w="9525">
              <a:solidFill>
                <a:schemeClr val="tx1"/>
              </a:solidFill>
              <a:round/>
              <a:headEnd/>
              <a:tailEnd/>
            </a:ln>
          </p:spPr>
          <p:txBody>
            <a:bodyPr wrap="none" anchor="ctr"/>
            <a:lstStyle/>
            <a:p>
              <a:endParaRPr lang="en-US"/>
            </a:p>
          </p:txBody>
        </p:sp>
        <p:sp>
          <p:nvSpPr>
            <p:cNvPr id="18456" name="Freeform 22"/>
            <p:cNvSpPr>
              <a:spLocks/>
            </p:cNvSpPr>
            <p:nvPr/>
          </p:nvSpPr>
          <p:spPr bwMode="auto">
            <a:xfrm flipH="1" flipV="1">
              <a:off x="1640" y="3504"/>
              <a:ext cx="480" cy="96"/>
            </a:xfrm>
            <a:custGeom>
              <a:avLst/>
              <a:gdLst>
                <a:gd name="T0" fmla="*/ 0 w 480"/>
                <a:gd name="T1" fmla="*/ 48 h 96"/>
                <a:gd name="T2" fmla="*/ 48 w 480"/>
                <a:gd name="T3" fmla="*/ 0 h 96"/>
                <a:gd name="T4" fmla="*/ 432 w 480"/>
                <a:gd name="T5" fmla="*/ 0 h 96"/>
                <a:gd name="T6" fmla="*/ 480 w 480"/>
                <a:gd name="T7" fmla="*/ 96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48"/>
                  </a:moveTo>
                  <a:lnTo>
                    <a:pt x="48" y="0"/>
                  </a:lnTo>
                  <a:lnTo>
                    <a:pt x="432" y="0"/>
                  </a:lnTo>
                  <a:lnTo>
                    <a:pt x="480" y="96"/>
                  </a:lnTo>
                </a:path>
              </a:pathLst>
            </a:custGeom>
            <a:noFill/>
            <a:ln w="57150">
              <a:solidFill>
                <a:srgbClr val="FF9900"/>
              </a:solidFill>
              <a:round/>
              <a:headEnd/>
              <a:tailEnd/>
            </a:ln>
          </p:spPr>
          <p:txBody>
            <a:bodyPr/>
            <a:lstStyle/>
            <a:p>
              <a:endParaRPr lang="en-US"/>
            </a:p>
          </p:txBody>
        </p:sp>
        <p:sp>
          <p:nvSpPr>
            <p:cNvPr id="18457" name="Oval 23"/>
            <p:cNvSpPr>
              <a:spLocks noChangeArrowheads="1"/>
            </p:cNvSpPr>
            <p:nvPr/>
          </p:nvSpPr>
          <p:spPr bwMode="auto">
            <a:xfrm flipH="1" flipV="1">
              <a:off x="2072" y="3456"/>
              <a:ext cx="96" cy="96"/>
            </a:xfrm>
            <a:prstGeom prst="ellipse">
              <a:avLst/>
            </a:prstGeom>
            <a:solidFill>
              <a:schemeClr val="bg2"/>
            </a:solidFill>
            <a:ln w="9525">
              <a:solidFill>
                <a:schemeClr val="tx1"/>
              </a:solidFill>
              <a:prstDash val="dash"/>
              <a:round/>
              <a:headEnd/>
              <a:tailEnd/>
            </a:ln>
          </p:spPr>
          <p:txBody>
            <a:bodyPr wrap="none" anchor="ctr"/>
            <a:lstStyle/>
            <a:p>
              <a:endParaRPr lang="en-US"/>
            </a:p>
          </p:txBody>
        </p:sp>
      </p:grpSp>
      <p:sp>
        <p:nvSpPr>
          <p:cNvPr id="18449" name="Oval 25"/>
          <p:cNvSpPr>
            <a:spLocks noChangeArrowheads="1"/>
          </p:cNvSpPr>
          <p:nvPr/>
        </p:nvSpPr>
        <p:spPr bwMode="auto">
          <a:xfrm flipV="1">
            <a:off x="3876675" y="5562600"/>
            <a:ext cx="304800" cy="304800"/>
          </a:xfrm>
          <a:prstGeom prst="ellipse">
            <a:avLst/>
          </a:prstGeom>
          <a:solidFill>
            <a:srgbClr val="FF9900"/>
          </a:solidFill>
          <a:ln w="9525">
            <a:solidFill>
              <a:schemeClr val="tx1"/>
            </a:solidFill>
            <a:round/>
            <a:headEnd/>
            <a:tailEnd/>
          </a:ln>
        </p:spPr>
        <p:txBody>
          <a:bodyPr wrap="none" anchor="ctr"/>
          <a:lstStyle/>
          <a:p>
            <a:endParaRPr lang="en-US"/>
          </a:p>
        </p:txBody>
      </p:sp>
      <p:sp>
        <p:nvSpPr>
          <p:cNvPr id="18450" name="Freeform 26"/>
          <p:cNvSpPr>
            <a:spLocks/>
          </p:cNvSpPr>
          <p:nvPr/>
        </p:nvSpPr>
        <p:spPr bwMode="auto">
          <a:xfrm flipV="1">
            <a:off x="3651250" y="5562600"/>
            <a:ext cx="762000" cy="152400"/>
          </a:xfrm>
          <a:custGeom>
            <a:avLst/>
            <a:gdLst>
              <a:gd name="T0" fmla="*/ 0 w 480"/>
              <a:gd name="T1" fmla="*/ 2147483647 h 96"/>
              <a:gd name="T2" fmla="*/ 2147483647 w 480"/>
              <a:gd name="T3" fmla="*/ 0 h 96"/>
              <a:gd name="T4" fmla="*/ 2147483647 w 480"/>
              <a:gd name="T5" fmla="*/ 0 h 96"/>
              <a:gd name="T6" fmla="*/ 2147483647 w 480"/>
              <a:gd name="T7" fmla="*/ 2147483647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48"/>
                </a:moveTo>
                <a:lnTo>
                  <a:pt x="48" y="0"/>
                </a:lnTo>
                <a:lnTo>
                  <a:pt x="432" y="0"/>
                </a:lnTo>
                <a:lnTo>
                  <a:pt x="480" y="96"/>
                </a:lnTo>
              </a:path>
            </a:pathLst>
          </a:custGeom>
          <a:noFill/>
          <a:ln w="57150">
            <a:solidFill>
              <a:srgbClr val="FF9900"/>
            </a:solidFill>
            <a:round/>
            <a:headEnd/>
            <a:tailEnd/>
          </a:ln>
        </p:spPr>
        <p:txBody>
          <a:bodyPr/>
          <a:lstStyle/>
          <a:p>
            <a:endParaRPr lang="en-US"/>
          </a:p>
        </p:txBody>
      </p:sp>
      <p:sp>
        <p:nvSpPr>
          <p:cNvPr id="482331" name="Oval 27"/>
          <p:cNvSpPr>
            <a:spLocks noChangeArrowheads="1"/>
          </p:cNvSpPr>
          <p:nvPr/>
        </p:nvSpPr>
        <p:spPr bwMode="auto">
          <a:xfrm flipV="1">
            <a:off x="3575050" y="5486400"/>
            <a:ext cx="152400" cy="152400"/>
          </a:xfrm>
          <a:prstGeom prst="ellipse">
            <a:avLst/>
          </a:prstGeom>
          <a:solidFill>
            <a:schemeClr val="bg2"/>
          </a:solidFill>
          <a:ln w="9525">
            <a:solidFill>
              <a:schemeClr val="tx1"/>
            </a:solidFill>
            <a:prstDash val="dash"/>
            <a:round/>
            <a:headEnd/>
            <a:tailEnd/>
          </a:ln>
        </p:spPr>
        <p:txBody>
          <a:bodyPr wrap="none" anchor="ctr"/>
          <a:lstStyle/>
          <a:p>
            <a:endParaRPr lang="en-US"/>
          </a:p>
        </p:txBody>
      </p:sp>
      <p:sp>
        <p:nvSpPr>
          <p:cNvPr id="482333" name="Oval 29"/>
          <p:cNvSpPr>
            <a:spLocks noChangeArrowheads="1"/>
          </p:cNvSpPr>
          <p:nvPr/>
        </p:nvSpPr>
        <p:spPr bwMode="auto">
          <a:xfrm>
            <a:off x="2816225" y="4991100"/>
            <a:ext cx="228600" cy="228600"/>
          </a:xfrm>
          <a:prstGeom prst="ellipse">
            <a:avLst/>
          </a:prstGeom>
          <a:solidFill>
            <a:schemeClr val="accent2"/>
          </a:solidFill>
          <a:ln w="9525">
            <a:solidFill>
              <a:schemeClr val="accent2"/>
            </a:solidFill>
            <a:round/>
            <a:headEnd/>
            <a:tailEnd/>
          </a:ln>
        </p:spPr>
        <p:txBody>
          <a:bodyPr wrap="none" anchor="ctr"/>
          <a:lstStyle/>
          <a:p>
            <a:endParaRPr lang="en-US"/>
          </a:p>
        </p:txBody>
      </p:sp>
      <p:sp>
        <p:nvSpPr>
          <p:cNvPr id="482334" name="Text Box 30"/>
          <p:cNvSpPr txBox="1">
            <a:spLocks noChangeArrowheads="1"/>
          </p:cNvSpPr>
          <p:nvPr/>
        </p:nvSpPr>
        <p:spPr bwMode="auto">
          <a:xfrm>
            <a:off x="5867400" y="914400"/>
            <a:ext cx="2911475" cy="5262979"/>
          </a:xfrm>
          <a:prstGeom prst="rect">
            <a:avLst/>
          </a:prstGeom>
          <a:noFill/>
          <a:ln w="9525">
            <a:noFill/>
            <a:miter lim="800000"/>
            <a:headEnd/>
            <a:tailEnd/>
          </a:ln>
        </p:spPr>
        <p:txBody>
          <a:bodyPr>
            <a:spAutoFit/>
          </a:bodyPr>
          <a:lstStyle/>
          <a:p>
            <a:pPr marL="225425" indent="-225425">
              <a:buFontTx/>
              <a:buChar char="•"/>
            </a:pPr>
            <a:r>
              <a:rPr lang="en-US" sz="2400" b="1" dirty="0">
                <a:solidFill>
                  <a:srgbClr val="0000FF"/>
                </a:solidFill>
              </a:rPr>
              <a:t>Tennis</a:t>
            </a:r>
            <a:r>
              <a:rPr lang="en-US" sz="2400" dirty="0"/>
              <a:t>: The two players on one site can compete to strike the ball;</a:t>
            </a:r>
          </a:p>
          <a:p>
            <a:pPr marL="225425" indent="-225425">
              <a:buFontTx/>
              <a:buChar char="•"/>
            </a:pPr>
            <a:r>
              <a:rPr lang="en-US" sz="2400" b="1" dirty="0">
                <a:solidFill>
                  <a:srgbClr val="0000FF"/>
                </a:solidFill>
              </a:rPr>
              <a:t>Table Tennis</a:t>
            </a:r>
            <a:r>
              <a:rPr lang="en-US" sz="2400" dirty="0"/>
              <a:t>: The players must take turns to strike the ball; No player is allowed to strike the ball twice in a row.</a:t>
            </a:r>
          </a:p>
          <a:p>
            <a:pPr marL="225425" indent="-225425">
              <a:buFontTx/>
              <a:buChar char="•"/>
            </a:pPr>
            <a:r>
              <a:rPr lang="en-US" sz="2400" dirty="0"/>
              <a:t>What mechanisms can be used to program the two cases ?</a:t>
            </a:r>
          </a:p>
        </p:txBody>
      </p:sp>
      <p:pic>
        <p:nvPicPr>
          <p:cNvPr id="15389" name="Picture 29" descr="C:\Users\ychen10\AppData\Local\Microsoft\Windows\Temporary Internet Files\Content.IE5\DFC0DTSG\MM900178313[1].gif"/>
          <p:cNvPicPr>
            <a:picLocks noChangeAspect="1" noChangeArrowheads="1" noCrop="1"/>
          </p:cNvPicPr>
          <p:nvPr/>
        </p:nvPicPr>
        <p:blipFill>
          <a:blip r:embed="rId3" cstate="print"/>
          <a:srcRect/>
          <a:stretch>
            <a:fillRect/>
          </a:stretch>
        </p:blipFill>
        <p:spPr bwMode="auto">
          <a:xfrm>
            <a:off x="6858000" y="6019800"/>
            <a:ext cx="666750" cy="666750"/>
          </a:xfrm>
          <a:prstGeom prst="rect">
            <a:avLst/>
          </a:prstGeom>
          <a:noFill/>
          <a:ln w="9525">
            <a:noFill/>
            <a:miter lim="800000"/>
            <a:headEnd/>
            <a:tailEnd/>
          </a:ln>
        </p:spPr>
      </p:pic>
    </p:spTree>
    <p:extLst>
      <p:ext uri="{BB962C8B-B14F-4D97-AF65-F5344CB8AC3E}">
        <p14:creationId xmlns:p14="http://schemas.microsoft.com/office/powerpoint/2010/main" val="16495641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82334"/>
                                        </p:tgtEl>
                                        <p:attrNameLst>
                                          <p:attrName>style.visibility</p:attrName>
                                        </p:attrNameLst>
                                      </p:cBhvr>
                                      <p:to>
                                        <p:strVal val="visible"/>
                                      </p:to>
                                    </p:set>
                                    <p:animEffect transition="in" filter="wipe(up)">
                                      <p:cBhvr>
                                        <p:cTn id="7" dur="500"/>
                                        <p:tgtEl>
                                          <p:spTgt spid="482334"/>
                                        </p:tgtEl>
                                      </p:cBhvr>
                                    </p:animEffect>
                                  </p:childTnLst>
                                </p:cTn>
                              </p:par>
                            </p:childTnLst>
                          </p:cTn>
                        </p:par>
                        <p:par>
                          <p:cTn id="8" fill="hold" nodeType="afterGroup">
                            <p:stCondLst>
                              <p:cond delay="500"/>
                            </p:stCondLst>
                            <p:childTnLst>
                              <p:par>
                                <p:cTn id="9" presetID="0" presetClass="path" presetSubtype="0" accel="50000" decel="50000" fill="hold" grpId="0" nodeType="afterEffect">
                                  <p:stCondLst>
                                    <p:cond delay="0"/>
                                  </p:stCondLst>
                                  <p:childTnLst>
                                    <p:animMotion origin="layout" path="M -1.11111E-6 -9.89824E-7 C 0.04236 -0.20999 0.08472 -0.41975 0.10278 -0.4216 C 0.12083 -0.42345 0.12916 -0.01018 0.10833 -0.01087 C 0.0875 -0.01156 0.00139 -0.42669 -0.02188 -0.4253 C -0.04514 -0.42391 -0.03837 -0.213 -0.03143 -0.00185 " pathEditMode="relative" ptsTypes="aaaaA">
                                      <p:cBhvr>
                                        <p:cTn id="10" dur="5000" fill="hold"/>
                                        <p:tgtEl>
                                          <p:spTgt spid="482333"/>
                                        </p:tgtEl>
                                        <p:attrNameLst>
                                          <p:attrName>ppt_x</p:attrName>
                                          <p:attrName>ppt_y</p:attrName>
                                        </p:attrNameLst>
                                      </p:cBhvr>
                                    </p:animMotion>
                                  </p:childTnLst>
                                </p:cTn>
                              </p:par>
                              <p:par>
                                <p:cTn id="11" presetID="8" presetClass="emph" presetSubtype="0" fill="hold" nodeType="withEffect">
                                  <p:stCondLst>
                                    <p:cond delay="0"/>
                                  </p:stCondLst>
                                  <p:childTnLst>
                                    <p:animRot by="-21600000">
                                      <p:cBhvr>
                                        <p:cTn id="12" dur="500" fill="hold"/>
                                        <p:tgtEl>
                                          <p:spTgt spid="2"/>
                                        </p:tgtEl>
                                        <p:attrNameLst>
                                          <p:attrName>r</p:attrName>
                                        </p:attrNameLst>
                                      </p:cBhvr>
                                    </p:animRot>
                                  </p:childTnLst>
                                </p:cTn>
                              </p:par>
                            </p:childTnLst>
                          </p:cTn>
                        </p:par>
                        <p:par>
                          <p:cTn id="13" fill="hold" nodeType="afterGroup">
                            <p:stCondLst>
                              <p:cond delay="5500"/>
                            </p:stCondLst>
                            <p:childTnLst>
                              <p:par>
                                <p:cTn id="14" presetID="0" presetClass="path" presetSubtype="0" accel="50000" decel="50000" fill="hold" grpId="1" nodeType="afterEffect">
                                  <p:stCondLst>
                                    <p:cond delay="0"/>
                                  </p:stCondLst>
                                  <p:childTnLst>
                                    <p:animMotion origin="layout" path="M -0.03142 -0.00185 C 0.00052 -0.21647 0.03247 -0.43085 0.04792 -0.429 C 0.06337 -0.42715 0.07847 0.00971 0.06163 0.00902 C 0.04479 0.00833 -0.03316 -0.43201 -0.05347 -0.4327 C -0.07378 -0.43339 -0.08611 0.00624 -0.06024 0.00532 C -0.03437 0.00439 0.07795 -0.43871 0.10139 -0.43802 C 0.12483 -0.43733 0.09931 0.0081 0.0809 0.00902 C 0.0625 0.00995 -0.00104 -0.4327 -0.00955 -0.4327 C -0.01806 -0.4327 0.00608 -0.21184 0.03021 0.00902 " pathEditMode="relative" ptsTypes="aaaaaaaaA">
                                      <p:cBhvr>
                                        <p:cTn id="15" dur="5000" fill="hold"/>
                                        <p:tgtEl>
                                          <p:spTgt spid="482333"/>
                                        </p:tgtEl>
                                        <p:attrNameLst>
                                          <p:attrName>ppt_x</p:attrName>
                                          <p:attrName>ppt_y</p:attrName>
                                        </p:attrNameLst>
                                      </p:cBhvr>
                                    </p:animMotion>
                                  </p:childTnLst>
                                </p:cTn>
                              </p:par>
                              <p:par>
                                <p:cTn id="16" presetID="35" presetClass="emph" presetSubtype="0" fill="hold" grpId="0" nodeType="withEffect">
                                  <p:stCondLst>
                                    <p:cond delay="0"/>
                                  </p:stCondLst>
                                  <p:childTnLst>
                                    <p:anim calcmode="discrete" valueType="str">
                                      <p:cBhvr>
                                        <p:cTn id="17" dur="1000" fill="hold"/>
                                        <p:tgtEl>
                                          <p:spTgt spid="482331"/>
                                        </p:tgtEl>
                                        <p:attrNameLst>
                                          <p:attrName>style.visibility</p:attrName>
                                        </p:attrNameLst>
                                      </p:cBhvr>
                                      <p:tavLst>
                                        <p:tav tm="0">
                                          <p:val>
                                            <p:strVal val="hidden"/>
                                          </p:val>
                                        </p:tav>
                                        <p:tav tm="50000">
                                          <p:val>
                                            <p:strVal val="visible"/>
                                          </p:val>
                                        </p:tav>
                                      </p:tavLst>
                                    </p:anim>
                                  </p:childTnLst>
                                </p:cTn>
                              </p:par>
                              <p:par>
                                <p:cTn id="18" presetID="8" presetClass="emph" presetSubtype="0" fill="hold" grpId="0" nodeType="withEffect">
                                  <p:stCondLst>
                                    <p:cond delay="0"/>
                                  </p:stCondLst>
                                  <p:childTnLst>
                                    <p:animRot by="21600000">
                                      <p:cBhvr>
                                        <p:cTn id="19" dur="2000" fill="hold"/>
                                        <p:tgtEl>
                                          <p:spTgt spid="482318"/>
                                        </p:tgtEl>
                                        <p:attrNameLst>
                                          <p:attrName>r</p:attrName>
                                        </p:attrNameLst>
                                      </p:cBhvr>
                                    </p:animRot>
                                  </p:childTnLst>
                                </p:cTn>
                              </p:par>
                              <p:par>
                                <p:cTn id="20" presetID="8" presetClass="emph" presetSubtype="0" fill="hold" grpId="0" nodeType="withEffect">
                                  <p:stCondLst>
                                    <p:cond delay="0"/>
                                  </p:stCondLst>
                                  <p:childTnLst>
                                    <p:animRot by="21600000">
                                      <p:cBhvr>
                                        <p:cTn id="21" dur="2000" fill="hold"/>
                                        <p:tgtEl>
                                          <p:spTgt spid="482323"/>
                                        </p:tgtEl>
                                        <p:attrNameLst>
                                          <p:attrName>r</p:attrName>
                                        </p:attrNameLst>
                                      </p:cBhvr>
                                    </p:animRot>
                                  </p:childTnLst>
                                </p:cTn>
                              </p:par>
                              <p:par>
                                <p:cTn id="22" presetID="35" presetClass="emph" presetSubtype="0" fill="hold" grpId="1" nodeType="withEffect">
                                  <p:stCondLst>
                                    <p:cond delay="0"/>
                                  </p:stCondLst>
                                  <p:childTnLst>
                                    <p:anim calcmode="discrete" valueType="str">
                                      <p:cBhvr>
                                        <p:cTn id="23" dur="1000" fill="hold"/>
                                        <p:tgtEl>
                                          <p:spTgt spid="482323"/>
                                        </p:tgtEl>
                                        <p:attrNameLst>
                                          <p:attrName>style.visibility</p:attrName>
                                        </p:attrNameLst>
                                      </p:cBhvr>
                                      <p:tavLst>
                                        <p:tav tm="0">
                                          <p:val>
                                            <p:strVal val="hidden"/>
                                          </p:val>
                                        </p:tav>
                                        <p:tav tm="50000">
                                          <p:val>
                                            <p:strVal val="visible"/>
                                          </p:val>
                                        </p:tav>
                                      </p:tavLst>
                                    </p:anim>
                                  </p:childTnLst>
                                </p:cTn>
                              </p:par>
                              <p:par>
                                <p:cTn id="24" presetID="8" presetClass="emph" presetSubtype="0" fill="hold" grpId="1" nodeType="withEffect">
                                  <p:stCondLst>
                                    <p:cond delay="0"/>
                                  </p:stCondLst>
                                  <p:childTnLst>
                                    <p:animRot by="21600000">
                                      <p:cBhvr>
                                        <p:cTn id="25" dur="2000" fill="hold"/>
                                        <p:tgtEl>
                                          <p:spTgt spid="482331"/>
                                        </p:tgtEl>
                                        <p:attrNameLst>
                                          <p:attrName>r</p:attrName>
                                        </p:attrNameLst>
                                      </p:cBhvr>
                                    </p:animRot>
                                  </p:childTnLst>
                                </p:cTn>
                              </p:par>
                              <p:par>
                                <p:cTn id="26" presetID="35" presetClass="emph" presetSubtype="0" fill="hold" grpId="1" nodeType="withEffect">
                                  <p:stCondLst>
                                    <p:cond delay="0"/>
                                  </p:stCondLst>
                                  <p:childTnLst>
                                    <p:anim calcmode="discrete" valueType="str">
                                      <p:cBhvr>
                                        <p:cTn id="27" dur="1000" fill="hold"/>
                                        <p:tgtEl>
                                          <p:spTgt spid="482318"/>
                                        </p:tgtEl>
                                        <p:attrNameLst>
                                          <p:attrName>style.visibility</p:attrName>
                                        </p:attrNameLst>
                                      </p:cBhvr>
                                      <p:tavLst>
                                        <p:tav tm="0">
                                          <p:val>
                                            <p:strVal val="hidden"/>
                                          </p:val>
                                        </p:tav>
                                        <p:tav tm="50000">
                                          <p:val>
                                            <p:strVal val="visible"/>
                                          </p:val>
                                        </p:tav>
                                      </p:tavLst>
                                    </p:anim>
                                  </p:childTnLst>
                                </p:cTn>
                              </p:par>
                            </p:childTnLst>
                          </p:cTn>
                        </p:par>
                        <p:par>
                          <p:cTn id="28" fill="hold" nodeType="afterGroup">
                            <p:stCondLst>
                              <p:cond delay="10500"/>
                            </p:stCondLst>
                            <p:childTnLst>
                              <p:par>
                                <p:cTn id="29" presetID="41" presetClass="path" presetSubtype="0" accel="50000" decel="50000" fill="hold" grpId="2" nodeType="afterEffect">
                                  <p:stCondLst>
                                    <p:cond delay="0"/>
                                  </p:stCondLst>
                                  <p:childTnLst>
                                    <p:animMotion origin="layout" path="M -0.03142 -0.00185 C -0.03681 -0.00717 -0.05521 -0.01226 -0.06163 -0.01226 C -0.1026 -0.01226 -0.14462 0.07099 -0.14462 0.15425 C -0.14462 0.11216 -0.16563 0.07099 -0.18542 0.07099 C -0.20642 0.07099 -0.22639 0.11262 -0.22639 0.15425 C -0.22639 0.13344 -0.23681 0.11216 -0.2474 0.11216 C -0.25781 0.11216 -0.2684 0.13274 -0.2684 0.15425 C -0.2684 0.14338 -0.27361 0.13344 -0.27882 0.13344 C -0.2842 0.13344 -0.28941 0.14384 -0.28941 0.15425 C -0.28941 0.1487 -0.29219 0.14338 -0.29462 0.14338 C -0.29601 0.14338 -0.29983 0.1487 -0.29983 0.15425 C -0.29983 0.15124 -0.30122 0.1487 -0.3026 0.1487 C -0.3026 0.14801 -0.30538 0.15124 -0.30538 0.15425 C -0.30538 0.15263 -0.30538 0.15124 -0.30677 0.15124 C -0.30677 0.15194 -0.30816 0.15286 -0.30816 0.15425 C -0.30816 0.15333 -0.30816 0.15263 -0.30816 0.15194 C -0.30955 0.15194 -0.30955 0.15286 -0.30955 0.15356 C -0.31094 0.15356 -0.31094 0.15286 -0.31094 0.15194 C -0.31215 0.15194 -0.31215 0.15286 -0.31215 0.15356 " pathEditMode="relative" rAng="0" ptsTypes="fffffffffffffffffff">
                                      <p:cBhvr>
                                        <p:cTn id="30" dur="5000" fill="hold"/>
                                        <p:tgtEl>
                                          <p:spTgt spid="482333"/>
                                        </p:tgtEl>
                                        <p:attrNameLst>
                                          <p:attrName>ppt_x</p:attrName>
                                          <p:attrName>ppt_y</p:attrName>
                                        </p:attrNameLst>
                                      </p:cBhvr>
                                      <p:rCtr x="-14000" y="7300"/>
                                    </p:animMotion>
                                  </p:childTnLst>
                                </p:cTn>
                              </p:par>
                              <p:par>
                                <p:cTn id="31" presetID="8" presetClass="emph" presetSubtype="0" fill="hold" nodeType="withEffect">
                                  <p:stCondLst>
                                    <p:cond delay="0"/>
                                  </p:stCondLst>
                                  <p:childTnLst>
                                    <p:animRot by="-21600000">
                                      <p:cBhvr>
                                        <p:cTn id="32" dur="2000" fill="hold"/>
                                        <p:tgtEl>
                                          <p:spTgt spid="2"/>
                                        </p:tgtEl>
                                        <p:attrNameLst>
                                          <p:attrName>r</p:attrName>
                                        </p:attrNameLst>
                                      </p:cBhvr>
                                    </p:animRot>
                                  </p:childTnLst>
                                </p:cTn>
                              </p:par>
                              <p:par>
                                <p:cTn id="33" presetID="8" presetClass="emph" presetSubtype="0" fill="hold" grpId="2" nodeType="withEffect">
                                  <p:stCondLst>
                                    <p:cond delay="0"/>
                                  </p:stCondLst>
                                  <p:childTnLst>
                                    <p:animRot by="21600000">
                                      <p:cBhvr>
                                        <p:cTn id="34" dur="2000" fill="hold"/>
                                        <p:tgtEl>
                                          <p:spTgt spid="482318"/>
                                        </p:tgtEl>
                                        <p:attrNameLst>
                                          <p:attrName>r</p:attrName>
                                        </p:attrNameLst>
                                      </p:cBhvr>
                                    </p:animRot>
                                  </p:childTnLst>
                                </p:cTn>
                              </p:par>
                              <p:par>
                                <p:cTn id="35" presetID="8" presetClass="emph" presetSubtype="0" fill="hold" grpId="2" nodeType="withEffect">
                                  <p:stCondLst>
                                    <p:cond delay="0"/>
                                  </p:stCondLst>
                                  <p:childTnLst>
                                    <p:animRot by="21600000">
                                      <p:cBhvr>
                                        <p:cTn id="36" dur="2000" fill="hold"/>
                                        <p:tgtEl>
                                          <p:spTgt spid="482323"/>
                                        </p:tgtEl>
                                        <p:attrNameLst>
                                          <p:attrName>r</p:attrName>
                                        </p:attrNameLst>
                                      </p:cBhvr>
                                    </p:animRot>
                                  </p:childTnLst>
                                </p:cTn>
                              </p:par>
                              <p:par>
                                <p:cTn id="37" presetID="8" presetClass="emph" presetSubtype="0" fill="hold" grpId="2" nodeType="withEffect">
                                  <p:stCondLst>
                                    <p:cond delay="0"/>
                                  </p:stCondLst>
                                  <p:childTnLst>
                                    <p:animRot by="21600000">
                                      <p:cBhvr>
                                        <p:cTn id="38" dur="2000" fill="hold"/>
                                        <p:tgtEl>
                                          <p:spTgt spid="482331"/>
                                        </p:tgtEl>
                                        <p:attrNameLst>
                                          <p:attrName>r</p:attrName>
                                        </p:attrNameLst>
                                      </p:cBhvr>
                                    </p:animRot>
                                  </p:childTnLst>
                                </p:cTn>
                              </p:par>
                              <p:par>
                                <p:cTn id="39" presetID="53" presetClass="entr" presetSubtype="16" fill="hold" nodeType="withEffect">
                                  <p:stCondLst>
                                    <p:cond delay="0"/>
                                  </p:stCondLst>
                                  <p:childTnLst>
                                    <p:set>
                                      <p:cBhvr>
                                        <p:cTn id="40" dur="1" fill="hold">
                                          <p:stCondLst>
                                            <p:cond delay="0"/>
                                          </p:stCondLst>
                                        </p:cTn>
                                        <p:tgtEl>
                                          <p:spTgt spid="15389"/>
                                        </p:tgtEl>
                                        <p:attrNameLst>
                                          <p:attrName>style.visibility</p:attrName>
                                        </p:attrNameLst>
                                      </p:cBhvr>
                                      <p:to>
                                        <p:strVal val="visible"/>
                                      </p:to>
                                    </p:set>
                                    <p:anim calcmode="lin" valueType="num">
                                      <p:cBhvr>
                                        <p:cTn id="41" dur="500" fill="hold"/>
                                        <p:tgtEl>
                                          <p:spTgt spid="15389"/>
                                        </p:tgtEl>
                                        <p:attrNameLst>
                                          <p:attrName>ppt_w</p:attrName>
                                        </p:attrNameLst>
                                      </p:cBhvr>
                                      <p:tavLst>
                                        <p:tav tm="0">
                                          <p:val>
                                            <p:fltVal val="0"/>
                                          </p:val>
                                        </p:tav>
                                        <p:tav tm="100000">
                                          <p:val>
                                            <p:strVal val="#ppt_w"/>
                                          </p:val>
                                        </p:tav>
                                      </p:tavLst>
                                    </p:anim>
                                    <p:anim calcmode="lin" valueType="num">
                                      <p:cBhvr>
                                        <p:cTn id="42" dur="500" fill="hold"/>
                                        <p:tgtEl>
                                          <p:spTgt spid="15389"/>
                                        </p:tgtEl>
                                        <p:attrNameLst>
                                          <p:attrName>ppt_h</p:attrName>
                                        </p:attrNameLst>
                                      </p:cBhvr>
                                      <p:tavLst>
                                        <p:tav tm="0">
                                          <p:val>
                                            <p:fltVal val="0"/>
                                          </p:val>
                                        </p:tav>
                                        <p:tav tm="100000">
                                          <p:val>
                                            <p:strVal val="#ppt_h"/>
                                          </p:val>
                                        </p:tav>
                                      </p:tavLst>
                                    </p:anim>
                                    <p:animEffect transition="in" filter="fade">
                                      <p:cBhvr>
                                        <p:cTn id="43" dur="500"/>
                                        <p:tgtEl>
                                          <p:spTgt spid="15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18" grpId="0" animBg="1"/>
      <p:bldP spid="482318" grpId="1" animBg="1"/>
      <p:bldP spid="482318" grpId="2" animBg="1"/>
      <p:bldP spid="482323" grpId="0" animBg="1"/>
      <p:bldP spid="482323" grpId="1" animBg="1"/>
      <p:bldP spid="482323" grpId="2" animBg="1"/>
      <p:bldP spid="482331" grpId="0" animBg="1"/>
      <p:bldP spid="482331" grpId="1" animBg="1"/>
      <p:bldP spid="482331" grpId="2" animBg="1"/>
      <p:bldP spid="482333" grpId="0" animBg="1"/>
      <p:bldP spid="482333" grpId="1" animBg="1"/>
      <p:bldP spid="482333" grpId="2" animBg="1"/>
      <p:bldP spid="482334" grpId="0"/>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p:spPr>
        <p:txBody>
          <a:bodyPr/>
          <a:lstStyle/>
          <a:p>
            <a:fld id="{70C3B43D-7B3C-4F80-816A-703957AB03F6}" type="slidenum">
              <a:rPr lang="en-US" smtClean="0"/>
              <a:pPr/>
              <a:t>236</a:t>
            </a:fld>
            <a:endParaRPr lang="en-US"/>
          </a:p>
        </p:txBody>
      </p:sp>
      <p:sp>
        <p:nvSpPr>
          <p:cNvPr id="19459" name="Rectangle 2"/>
          <p:cNvSpPr>
            <a:spLocks noGrp="1" noChangeArrowheads="1"/>
          </p:cNvSpPr>
          <p:nvPr>
            <p:ph type="title"/>
          </p:nvPr>
        </p:nvSpPr>
        <p:spPr/>
        <p:txBody>
          <a:bodyPr/>
          <a:lstStyle/>
          <a:p>
            <a:pPr eaLnBrk="1" hangingPunct="1"/>
            <a:r>
              <a:rPr lang="en-US" dirty="0"/>
              <a:t>Coordination Events</a:t>
            </a:r>
          </a:p>
        </p:txBody>
      </p:sp>
      <p:sp>
        <p:nvSpPr>
          <p:cNvPr id="19460" name="Rectangle 3"/>
          <p:cNvSpPr>
            <a:spLocks noGrp="1" noChangeArrowheads="1"/>
          </p:cNvSpPr>
          <p:nvPr>
            <p:ph type="body" idx="1"/>
          </p:nvPr>
        </p:nvSpPr>
        <p:spPr>
          <a:xfrm>
            <a:off x="457200" y="1143000"/>
            <a:ext cx="8534400" cy="5715000"/>
          </a:xfrm>
          <a:noFill/>
        </p:spPr>
        <p:txBody>
          <a:bodyPr/>
          <a:lstStyle/>
          <a:p>
            <a:pPr marL="457200" indent="-457200" eaLnBrk="1" hangingPunct="1">
              <a:tabLst>
                <a:tab pos="457200" algn="l"/>
                <a:tab pos="914400" algn="l"/>
                <a:tab pos="1371600" algn="l"/>
                <a:tab pos="1828800" algn="l"/>
              </a:tabLst>
            </a:pPr>
            <a:r>
              <a:rPr lang="en-US" sz="2400" dirty="0">
                <a:latin typeface="Arial" charset="0"/>
              </a:rPr>
              <a:t>Monitors and Locks are used to guard shared resources from being accessed simultaneously:</a:t>
            </a:r>
          </a:p>
          <a:p>
            <a:pPr marL="857250" lvl="1" eaLnBrk="1" hangingPunct="1">
              <a:tabLst>
                <a:tab pos="457200" algn="l"/>
                <a:tab pos="914400" algn="l"/>
                <a:tab pos="1371600" algn="l"/>
                <a:tab pos="1828800" algn="l"/>
              </a:tabLst>
            </a:pPr>
            <a:r>
              <a:rPr lang="en-US" sz="2400" dirty="0">
                <a:latin typeface="Arial" charset="0"/>
              </a:rPr>
              <a:t>The threads compete for resources – it does not matter which thread wins;</a:t>
            </a:r>
          </a:p>
          <a:p>
            <a:pPr marL="857250" lvl="1" eaLnBrk="1" hangingPunct="1">
              <a:tabLst>
                <a:tab pos="457200" algn="l"/>
                <a:tab pos="914400" algn="l"/>
                <a:tab pos="1371600" algn="l"/>
                <a:tab pos="1828800" algn="l"/>
              </a:tabLst>
            </a:pPr>
            <a:r>
              <a:rPr lang="en-US" sz="2400" dirty="0">
                <a:solidFill>
                  <a:srgbClr val="FF0000"/>
                </a:solidFill>
                <a:latin typeface="Arial" charset="0"/>
              </a:rPr>
              <a:t>Tennis</a:t>
            </a:r>
          </a:p>
          <a:p>
            <a:pPr marL="457200" indent="-457200" eaLnBrk="1" hangingPunct="1">
              <a:tabLst>
                <a:tab pos="457200" algn="l"/>
                <a:tab pos="914400" algn="l"/>
                <a:tab pos="1371600" algn="l"/>
                <a:tab pos="1828800" algn="l"/>
              </a:tabLst>
            </a:pPr>
            <a:r>
              <a:rPr lang="en-US" sz="2400" dirty="0">
                <a:solidFill>
                  <a:srgbClr val="0000FF"/>
                </a:solidFill>
                <a:latin typeface="Arial" charset="0"/>
              </a:rPr>
              <a:t>Coordination events </a:t>
            </a:r>
            <a:r>
              <a:rPr lang="en-US" sz="2400" dirty="0">
                <a:latin typeface="Arial" charset="0"/>
              </a:rPr>
              <a:t>are used for defining the order of executions among threads – also called </a:t>
            </a:r>
            <a:r>
              <a:rPr lang="en-US" sz="2400" dirty="0">
                <a:solidFill>
                  <a:srgbClr val="0000FF"/>
                </a:solidFill>
                <a:latin typeface="Arial" charset="0"/>
              </a:rPr>
              <a:t>thread triggers</a:t>
            </a:r>
            <a:r>
              <a:rPr lang="en-US" sz="2400" dirty="0">
                <a:latin typeface="Arial" charset="0"/>
              </a:rPr>
              <a:t>.</a:t>
            </a:r>
          </a:p>
          <a:p>
            <a:pPr marL="857250" lvl="1" eaLnBrk="1" hangingPunct="1">
              <a:tabLst>
                <a:tab pos="457200" algn="l"/>
                <a:tab pos="914400" algn="l"/>
                <a:tab pos="1371600" algn="l"/>
                <a:tab pos="1828800" algn="l"/>
              </a:tabLst>
            </a:pPr>
            <a:r>
              <a:rPr lang="en-US" sz="2400" dirty="0">
                <a:latin typeface="Arial" charset="0"/>
              </a:rPr>
              <a:t>The focus is on the coordination and the order of execution.</a:t>
            </a:r>
          </a:p>
          <a:p>
            <a:pPr marL="857250" lvl="1" eaLnBrk="1" hangingPunct="1">
              <a:tabLst>
                <a:tab pos="457200" algn="l"/>
                <a:tab pos="914400" algn="l"/>
                <a:tab pos="1371600" algn="l"/>
                <a:tab pos="1828800" algn="l"/>
              </a:tabLst>
            </a:pPr>
            <a:r>
              <a:rPr lang="en-US" sz="2400" dirty="0">
                <a:solidFill>
                  <a:srgbClr val="FF0000"/>
                </a:solidFill>
                <a:latin typeface="Arial" charset="0"/>
              </a:rPr>
              <a:t>Table tennis </a:t>
            </a:r>
            <a:r>
              <a:rPr lang="en-US" sz="2400" dirty="0">
                <a:latin typeface="Arial" charset="0"/>
              </a:rPr>
              <a:t>is an example. But there are other orders:</a:t>
            </a:r>
          </a:p>
          <a:p>
            <a:pPr marL="857250" lvl="1" eaLnBrk="1" hangingPunct="1">
              <a:tabLst>
                <a:tab pos="457200" algn="l"/>
                <a:tab pos="914400" algn="l"/>
                <a:tab pos="1371600" algn="l"/>
                <a:tab pos="1828800" algn="l"/>
              </a:tabLst>
            </a:pPr>
            <a:r>
              <a:rPr lang="en-US" sz="2400" dirty="0">
                <a:latin typeface="Arial" charset="0"/>
              </a:rPr>
              <a:t>Producer wants to fill out the buffer before allowing the consumer to read the buffer. This cannot be done using monitors/locks/semaphore</a:t>
            </a:r>
          </a:p>
        </p:txBody>
      </p:sp>
    </p:spTree>
    <p:extLst>
      <p:ext uri="{BB962C8B-B14F-4D97-AF65-F5344CB8AC3E}">
        <p14:creationId xmlns:p14="http://schemas.microsoft.com/office/powerpoint/2010/main" val="285599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19460">
                                            <p:txEl>
                                              <p:pRg st="3" end="3"/>
                                            </p:txEl>
                                          </p:spTgt>
                                        </p:tgtEl>
                                        <p:attrNameLst>
                                          <p:attrName>style.visibility</p:attrName>
                                        </p:attrNameLst>
                                      </p:cBhvr>
                                      <p:to>
                                        <p:strVal val="visible"/>
                                      </p:to>
                                    </p:set>
                                    <p:animEffect transition="in" filter="wipe(up)">
                                      <p:cBhvr>
                                        <p:cTn id="7" dur="500"/>
                                        <p:tgtEl>
                                          <p:spTgt spid="19460">
                                            <p:txEl>
                                              <p:pRg st="3" end="3"/>
                                            </p:txEl>
                                          </p:spTgt>
                                        </p:tgtEl>
                                      </p:cBhvr>
                                    </p:animEffect>
                                  </p:childTnLst>
                                </p:cTn>
                              </p:par>
                            </p:childTnLst>
                          </p:cTn>
                        </p:par>
                        <p:par>
                          <p:cTn id="8" fill="hold">
                            <p:stCondLst>
                              <p:cond delay="2500"/>
                            </p:stCondLst>
                            <p:childTnLst>
                              <p:par>
                                <p:cTn id="9" presetID="22" presetClass="entr" presetSubtype="1" fill="hold" nodeType="afterEffect">
                                  <p:stCondLst>
                                    <p:cond delay="0"/>
                                  </p:stCondLst>
                                  <p:childTnLst>
                                    <p:set>
                                      <p:cBhvr>
                                        <p:cTn id="10" dur="1" fill="hold">
                                          <p:stCondLst>
                                            <p:cond delay="0"/>
                                          </p:stCondLst>
                                        </p:cTn>
                                        <p:tgtEl>
                                          <p:spTgt spid="19460">
                                            <p:txEl>
                                              <p:pRg st="4" end="4"/>
                                            </p:txEl>
                                          </p:spTgt>
                                        </p:tgtEl>
                                        <p:attrNameLst>
                                          <p:attrName>style.visibility</p:attrName>
                                        </p:attrNameLst>
                                      </p:cBhvr>
                                      <p:to>
                                        <p:strVal val="visible"/>
                                      </p:to>
                                    </p:set>
                                    <p:animEffect transition="in" filter="wipe(up)">
                                      <p:cBhvr>
                                        <p:cTn id="11" dur="500"/>
                                        <p:tgtEl>
                                          <p:spTgt spid="19460">
                                            <p:txEl>
                                              <p:pRg st="4" end="4"/>
                                            </p:txEl>
                                          </p:spTgt>
                                        </p:tgtEl>
                                      </p:cBhvr>
                                    </p:animEffect>
                                  </p:childTnLst>
                                </p:cTn>
                              </p:par>
                            </p:childTnLst>
                          </p:cTn>
                        </p:par>
                        <p:par>
                          <p:cTn id="12" fill="hold">
                            <p:stCondLst>
                              <p:cond delay="3000"/>
                            </p:stCondLst>
                            <p:childTnLst>
                              <p:par>
                                <p:cTn id="13" presetID="22" presetClass="entr" presetSubtype="1" fill="hold" nodeType="afterEffect">
                                  <p:stCondLst>
                                    <p:cond delay="0"/>
                                  </p:stCondLst>
                                  <p:childTnLst>
                                    <p:set>
                                      <p:cBhvr>
                                        <p:cTn id="14" dur="1" fill="hold">
                                          <p:stCondLst>
                                            <p:cond delay="0"/>
                                          </p:stCondLst>
                                        </p:cTn>
                                        <p:tgtEl>
                                          <p:spTgt spid="19460">
                                            <p:txEl>
                                              <p:pRg st="5" end="5"/>
                                            </p:txEl>
                                          </p:spTgt>
                                        </p:tgtEl>
                                        <p:attrNameLst>
                                          <p:attrName>style.visibility</p:attrName>
                                        </p:attrNameLst>
                                      </p:cBhvr>
                                      <p:to>
                                        <p:strVal val="visible"/>
                                      </p:to>
                                    </p:set>
                                    <p:animEffect transition="in" filter="wipe(up)">
                                      <p:cBhvr>
                                        <p:cTn id="15" dur="500"/>
                                        <p:tgtEl>
                                          <p:spTgt spid="19460">
                                            <p:txEl>
                                              <p:pRg st="5" end="5"/>
                                            </p:txEl>
                                          </p:spTgt>
                                        </p:tgtEl>
                                      </p:cBhvr>
                                    </p:animEffect>
                                  </p:childTnLst>
                                </p:cTn>
                              </p:par>
                            </p:childTnLst>
                          </p:cTn>
                        </p:par>
                        <p:par>
                          <p:cTn id="16" fill="hold">
                            <p:stCondLst>
                              <p:cond delay="3500"/>
                            </p:stCondLst>
                            <p:childTnLst>
                              <p:par>
                                <p:cTn id="17" presetID="22" presetClass="entr" presetSubtype="1" fill="hold" nodeType="afterEffect">
                                  <p:stCondLst>
                                    <p:cond delay="0"/>
                                  </p:stCondLst>
                                  <p:childTnLst>
                                    <p:set>
                                      <p:cBhvr>
                                        <p:cTn id="18" dur="1" fill="hold">
                                          <p:stCondLst>
                                            <p:cond delay="0"/>
                                          </p:stCondLst>
                                        </p:cTn>
                                        <p:tgtEl>
                                          <p:spTgt spid="19460">
                                            <p:txEl>
                                              <p:pRg st="6" end="6"/>
                                            </p:txEl>
                                          </p:spTgt>
                                        </p:tgtEl>
                                        <p:attrNameLst>
                                          <p:attrName>style.visibility</p:attrName>
                                        </p:attrNameLst>
                                      </p:cBhvr>
                                      <p:to>
                                        <p:strVal val="visible"/>
                                      </p:to>
                                    </p:set>
                                    <p:animEffect transition="in" filter="wipe(up)">
                                      <p:cBhvr>
                                        <p:cTn id="19" dur="500"/>
                                        <p:tgtEl>
                                          <p:spTgt spid="1946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p:spPr>
        <p:txBody>
          <a:bodyPr/>
          <a:lstStyle/>
          <a:p>
            <a:fld id="{D1600E3D-09D5-4AAB-8B3E-8FB47E98EC8D}" type="slidenum">
              <a:rPr lang="en-US" smtClean="0"/>
              <a:pPr/>
              <a:t>237</a:t>
            </a:fld>
            <a:endParaRPr lang="en-US"/>
          </a:p>
        </p:txBody>
      </p:sp>
      <p:sp>
        <p:nvSpPr>
          <p:cNvPr id="20483" name="Rectangle 2"/>
          <p:cNvSpPr>
            <a:spLocks noGrp="1" noChangeArrowheads="1"/>
          </p:cNvSpPr>
          <p:nvPr>
            <p:ph type="title"/>
          </p:nvPr>
        </p:nvSpPr>
        <p:spPr/>
        <p:txBody>
          <a:bodyPr/>
          <a:lstStyle/>
          <a:p>
            <a:pPr eaLnBrk="1" hangingPunct="1"/>
            <a:r>
              <a:rPr lang="en-US" dirty="0"/>
              <a:t>Mechanisms Supporting Events</a:t>
            </a:r>
          </a:p>
        </p:txBody>
      </p:sp>
      <p:sp>
        <p:nvSpPr>
          <p:cNvPr id="20484" name="Rectangle 3"/>
          <p:cNvSpPr>
            <a:spLocks noGrp="1" noChangeArrowheads="1"/>
          </p:cNvSpPr>
          <p:nvPr>
            <p:ph type="body" idx="1"/>
          </p:nvPr>
        </p:nvSpPr>
        <p:spPr>
          <a:xfrm>
            <a:off x="228600" y="1143000"/>
            <a:ext cx="8915400" cy="5334000"/>
          </a:xfrm>
          <a:noFill/>
        </p:spPr>
        <p:txBody>
          <a:bodyPr/>
          <a:lstStyle/>
          <a:p>
            <a:pPr marL="457200" indent="-457200" eaLnBrk="1" hangingPunct="1">
              <a:tabLst>
                <a:tab pos="457200" algn="l"/>
                <a:tab pos="914400" algn="l"/>
                <a:tab pos="1371600" algn="l"/>
                <a:tab pos="1828800" algn="l"/>
              </a:tabLst>
            </a:pPr>
            <a:r>
              <a:rPr lang="en-US" sz="2400" dirty="0">
                <a:latin typeface="Arial" charset="0"/>
              </a:rPr>
              <a:t>Windows OS supports two types of predefined (built-in) coordination events:</a:t>
            </a:r>
          </a:p>
          <a:p>
            <a:pPr marL="857250" lvl="1" eaLnBrk="1" hangingPunct="1">
              <a:tabLst>
                <a:tab pos="457200" algn="l"/>
                <a:tab pos="914400" algn="l"/>
                <a:tab pos="1371600" algn="l"/>
                <a:tab pos="1828800" algn="l"/>
              </a:tabLst>
            </a:pPr>
            <a:r>
              <a:rPr lang="en-US" sz="2400" dirty="0">
                <a:latin typeface="Arial" charset="0"/>
              </a:rPr>
              <a:t>Auto-reset events</a:t>
            </a:r>
          </a:p>
          <a:p>
            <a:pPr marL="857250" lvl="1" eaLnBrk="1" hangingPunct="1">
              <a:tabLst>
                <a:tab pos="457200" algn="l"/>
                <a:tab pos="914400" algn="l"/>
                <a:tab pos="1371600" algn="l"/>
                <a:tab pos="1828800" algn="l"/>
              </a:tabLst>
            </a:pPr>
            <a:r>
              <a:rPr lang="en-US" sz="2400" dirty="0">
                <a:latin typeface="Arial" charset="0"/>
              </a:rPr>
              <a:t>Manual-reset events</a:t>
            </a:r>
          </a:p>
          <a:p>
            <a:pPr marL="457200" indent="-457200" eaLnBrk="1" hangingPunct="1">
              <a:tabLst>
                <a:tab pos="457200" algn="l"/>
                <a:tab pos="914400" algn="l"/>
                <a:tab pos="1371600" algn="l"/>
                <a:tab pos="1828800" algn="l"/>
              </a:tabLst>
            </a:pPr>
            <a:r>
              <a:rPr lang="en-US" sz="2400" dirty="0" err="1">
                <a:latin typeface="Arial" charset="0"/>
              </a:rPr>
              <a:t>.Net</a:t>
            </a:r>
            <a:r>
              <a:rPr lang="en-US" sz="2400" dirty="0">
                <a:latin typeface="Arial" charset="0"/>
              </a:rPr>
              <a:t> class library wraps these OS kernel objects into classes</a:t>
            </a:r>
          </a:p>
          <a:p>
            <a:pPr marL="857250" lvl="1" eaLnBrk="1" hangingPunct="1">
              <a:tabLst>
                <a:tab pos="457200" algn="l"/>
                <a:tab pos="914400" algn="l"/>
                <a:tab pos="1371600" algn="l"/>
                <a:tab pos="1828800" algn="l"/>
              </a:tabLst>
            </a:pPr>
            <a:r>
              <a:rPr lang="en-US" sz="2400" i="1" dirty="0" err="1">
                <a:latin typeface="Arial" charset="0"/>
              </a:rPr>
              <a:t>AutoResetEvent</a:t>
            </a:r>
            <a:endParaRPr lang="en-US" sz="2400" i="1" dirty="0">
              <a:latin typeface="Arial" charset="0"/>
            </a:endParaRPr>
          </a:p>
          <a:p>
            <a:pPr marL="857250" lvl="1" eaLnBrk="1" hangingPunct="1">
              <a:tabLst>
                <a:tab pos="457200" algn="l"/>
                <a:tab pos="914400" algn="l"/>
                <a:tab pos="1371600" algn="l"/>
                <a:tab pos="1828800" algn="l"/>
              </a:tabLst>
            </a:pPr>
            <a:r>
              <a:rPr lang="en-US" sz="2400" i="1" dirty="0" err="1">
                <a:latin typeface="Arial" charset="0"/>
              </a:rPr>
              <a:t>ManualResetEvent</a:t>
            </a:r>
            <a:endParaRPr lang="en-US" sz="2400" i="1" dirty="0">
              <a:latin typeface="Arial" charset="0"/>
            </a:endParaRPr>
          </a:p>
          <a:p>
            <a:pPr marL="457200" indent="-457200" eaLnBrk="1" hangingPunct="1">
              <a:tabLst>
                <a:tab pos="457200" algn="l"/>
                <a:tab pos="914400" algn="l"/>
                <a:tab pos="1371600" algn="l"/>
                <a:tab pos="1828800" algn="l"/>
              </a:tabLst>
            </a:pPr>
            <a:r>
              <a:rPr lang="en-US" sz="2400" dirty="0">
                <a:latin typeface="Arial" charset="0"/>
              </a:rPr>
              <a:t>Both classes contain methods:</a:t>
            </a:r>
            <a:endParaRPr lang="en-US" sz="2400" i="1" dirty="0">
              <a:latin typeface="Arial" charset="0"/>
            </a:endParaRPr>
          </a:p>
          <a:p>
            <a:pPr marL="857250" lvl="1" eaLnBrk="1" hangingPunct="1">
              <a:tabLst>
                <a:tab pos="457200" algn="l"/>
                <a:tab pos="914400" algn="l"/>
                <a:tab pos="1371600" algn="l"/>
                <a:tab pos="1828800" algn="l"/>
              </a:tabLst>
            </a:pPr>
            <a:r>
              <a:rPr lang="en-US" sz="2400" i="1" dirty="0">
                <a:latin typeface="Arial" charset="0"/>
              </a:rPr>
              <a:t>Set</a:t>
            </a:r>
            <a:r>
              <a:rPr lang="en-US" sz="2400" dirty="0">
                <a:latin typeface="Arial" charset="0"/>
              </a:rPr>
              <a:t>: set an event </a:t>
            </a:r>
          </a:p>
          <a:p>
            <a:pPr marL="857250" lvl="1" eaLnBrk="1" hangingPunct="1">
              <a:tabLst>
                <a:tab pos="457200" algn="l"/>
                <a:tab pos="914400" algn="l"/>
                <a:tab pos="1371600" algn="l"/>
                <a:tab pos="1828800" algn="l"/>
              </a:tabLst>
            </a:pPr>
            <a:r>
              <a:rPr lang="en-US" sz="2400" i="1" dirty="0">
                <a:latin typeface="Arial" charset="0"/>
              </a:rPr>
              <a:t>Reset</a:t>
            </a:r>
            <a:r>
              <a:rPr lang="en-US" sz="2400" dirty="0">
                <a:latin typeface="Arial" charset="0"/>
              </a:rPr>
              <a:t>: reset an event</a:t>
            </a:r>
          </a:p>
          <a:p>
            <a:pPr marL="857250" lvl="1" eaLnBrk="1" hangingPunct="1">
              <a:tabLst>
                <a:tab pos="457200" algn="l"/>
                <a:tab pos="914400" algn="l"/>
                <a:tab pos="1371600" algn="l"/>
                <a:tab pos="1828800" algn="l"/>
              </a:tabLst>
            </a:pPr>
            <a:r>
              <a:rPr lang="en-US" sz="2400" i="1" dirty="0" err="1">
                <a:latin typeface="Arial" charset="0"/>
              </a:rPr>
              <a:t>WaitOne</a:t>
            </a:r>
            <a:r>
              <a:rPr lang="en-US" sz="2400" dirty="0">
                <a:latin typeface="Arial" charset="0"/>
              </a:rPr>
              <a:t>: blocked until the event becomes set. If called on an event that is set, it runs immediately: no waiting.</a:t>
            </a:r>
          </a:p>
        </p:txBody>
      </p:sp>
    </p:spTree>
    <p:extLst>
      <p:ext uri="{BB962C8B-B14F-4D97-AF65-F5344CB8AC3E}">
        <p14:creationId xmlns:p14="http://schemas.microsoft.com/office/powerpoint/2010/main" val="124425281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p:spPr>
        <p:txBody>
          <a:bodyPr/>
          <a:lstStyle/>
          <a:p>
            <a:fld id="{C461E556-99CC-42AF-89FE-1CF83185B43A}" type="slidenum">
              <a:rPr lang="en-US" smtClean="0"/>
              <a:pPr/>
              <a:t>238</a:t>
            </a:fld>
            <a:endParaRPr lang="en-US"/>
          </a:p>
        </p:txBody>
      </p:sp>
      <p:sp>
        <p:nvSpPr>
          <p:cNvPr id="21507" name="Rectangle 2"/>
          <p:cNvSpPr>
            <a:spLocks noGrp="1" noChangeArrowheads="1"/>
          </p:cNvSpPr>
          <p:nvPr>
            <p:ph type="title"/>
          </p:nvPr>
        </p:nvSpPr>
        <p:spPr/>
        <p:txBody>
          <a:bodyPr/>
          <a:lstStyle/>
          <a:p>
            <a:pPr eaLnBrk="1" hangingPunct="1"/>
            <a:r>
              <a:rPr lang="en-US" dirty="0"/>
              <a:t>Threads Printing Odd / Even Numbers</a:t>
            </a:r>
          </a:p>
        </p:txBody>
      </p:sp>
      <p:sp>
        <p:nvSpPr>
          <p:cNvPr id="21508" name="Rectangle 3"/>
          <p:cNvSpPr>
            <a:spLocks noGrp="1" noChangeArrowheads="1"/>
          </p:cNvSpPr>
          <p:nvPr>
            <p:ph type="body" idx="1"/>
          </p:nvPr>
        </p:nvSpPr>
        <p:spPr>
          <a:xfrm>
            <a:off x="304800" y="1295400"/>
            <a:ext cx="8534400" cy="5410200"/>
          </a:xfrm>
        </p:spPr>
        <p:txBody>
          <a:bodyPr/>
          <a:lstStyle/>
          <a:p>
            <a:pPr eaLnBrk="1" hangingPunct="1">
              <a:lnSpc>
                <a:spcPct val="80000"/>
              </a:lnSpc>
              <a:buFont typeface="Wingdings" pitchFamily="2" charset="2"/>
              <a:buNone/>
              <a:tabLst>
                <a:tab pos="685800" algn="l"/>
                <a:tab pos="1092200" algn="l"/>
                <a:tab pos="1485900" algn="l"/>
              </a:tabLst>
            </a:pPr>
            <a:r>
              <a:rPr lang="en-US" sz="1800" dirty="0">
                <a:latin typeface="Arial" charset="0"/>
              </a:rPr>
              <a:t>using System; using </a:t>
            </a:r>
            <a:r>
              <a:rPr lang="en-US" sz="1800" dirty="0" err="1">
                <a:latin typeface="Arial" charset="0"/>
              </a:rPr>
              <a:t>System.Threading</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class </a:t>
            </a:r>
            <a:r>
              <a:rPr lang="en-US" sz="1800" dirty="0" err="1">
                <a:latin typeface="Arial" charset="0"/>
              </a:rPr>
              <a:t>MyApp</a:t>
            </a: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void Main()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 Create two threads</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 thread1 = new Thread(new </a:t>
            </a:r>
            <a:r>
              <a:rPr lang="en-US" sz="1800" dirty="0" err="1">
                <a:latin typeface="Arial" charset="0"/>
              </a:rPr>
              <a:t>ThreadStart</a:t>
            </a:r>
            <a:r>
              <a:rPr lang="en-US" sz="1800" dirty="0">
                <a:latin typeface="Arial" charset="0"/>
              </a:rPr>
              <a:t>(</a:t>
            </a:r>
            <a:r>
              <a:rPr lang="en-US" sz="1800" dirty="0" err="1">
                <a:solidFill>
                  <a:schemeClr val="folHlink"/>
                </a:solidFill>
                <a:latin typeface="Arial" charset="0"/>
              </a:rPr>
              <a:t>ThreadFuncEven</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 thread2 = new Thread(new </a:t>
            </a:r>
            <a:r>
              <a:rPr lang="en-US" sz="1800" dirty="0" err="1">
                <a:latin typeface="Arial" charset="0"/>
              </a:rPr>
              <a:t>ThreadStart</a:t>
            </a:r>
            <a:r>
              <a:rPr lang="en-US" sz="1800" dirty="0">
                <a:latin typeface="Arial" charset="0"/>
              </a:rPr>
              <a:t>(</a:t>
            </a:r>
            <a:r>
              <a:rPr lang="en-US" sz="1800" dirty="0" err="1">
                <a:solidFill>
                  <a:srgbClr val="008000"/>
                </a:solidFill>
                <a:latin typeface="Arial" charset="0"/>
              </a:rPr>
              <a:t>ThreadFuncOdd</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thread1.Start();  // Start the threads</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thread2.Start();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void</a:t>
            </a:r>
            <a:r>
              <a:rPr lang="en-US" sz="1800" dirty="0">
                <a:solidFill>
                  <a:schemeClr val="folHlink"/>
                </a:solidFill>
                <a:latin typeface="Arial" charset="0"/>
              </a:rPr>
              <a:t> </a:t>
            </a:r>
            <a:r>
              <a:rPr lang="en-US" sz="1800" dirty="0" err="1">
                <a:solidFill>
                  <a:schemeClr val="folHlink"/>
                </a:solidFill>
                <a:latin typeface="Arial" charset="0"/>
              </a:rPr>
              <a:t>ThreadFuncEven</a:t>
            </a: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for (</a:t>
            </a:r>
            <a:r>
              <a:rPr lang="en-US" sz="1800" dirty="0" err="1">
                <a:latin typeface="Arial" charset="0"/>
              </a:rPr>
              <a:t>int</a:t>
            </a:r>
            <a:r>
              <a:rPr lang="en-US" sz="1800" dirty="0">
                <a:latin typeface="Arial" charset="0"/>
              </a:rPr>
              <a:t> </a:t>
            </a:r>
            <a:r>
              <a:rPr lang="en-US" sz="1800" dirty="0" err="1">
                <a:latin typeface="Arial" charset="0"/>
              </a:rPr>
              <a:t>i</a:t>
            </a:r>
            <a:r>
              <a:rPr lang="en-US" sz="1800" dirty="0">
                <a:latin typeface="Arial" charset="0"/>
              </a:rPr>
              <a:t> = 0; </a:t>
            </a:r>
            <a:r>
              <a:rPr lang="en-US" sz="1800" dirty="0" err="1">
                <a:latin typeface="Arial" charset="0"/>
              </a:rPr>
              <a:t>i</a:t>
            </a:r>
            <a:r>
              <a:rPr lang="en-US" sz="1800" dirty="0">
                <a:latin typeface="Arial" charset="0"/>
              </a:rPr>
              <a:t> &lt; 100; </a:t>
            </a:r>
            <a:r>
              <a:rPr lang="en-US" sz="1800" dirty="0" err="1">
                <a:latin typeface="Arial" charset="0"/>
              </a:rPr>
              <a:t>i</a:t>
            </a:r>
            <a:r>
              <a:rPr lang="en-US" sz="1800" dirty="0">
                <a:latin typeface="Arial" charset="0"/>
              </a:rPr>
              <a:t> += 2)</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r>
              <a:rPr lang="en-US" sz="1800" dirty="0" err="1">
                <a:latin typeface="Arial" charset="0"/>
              </a:rPr>
              <a:t>Console.WriteLine</a:t>
            </a:r>
            <a:r>
              <a:rPr lang="en-US" sz="1800" dirty="0">
                <a:latin typeface="Arial" charset="0"/>
              </a:rPr>
              <a:t>(</a:t>
            </a:r>
            <a:r>
              <a:rPr lang="en-US" sz="1800" dirty="0" err="1">
                <a:latin typeface="Arial" charset="0"/>
              </a:rPr>
              <a:t>i</a:t>
            </a:r>
            <a:r>
              <a:rPr lang="en-US" sz="1800" dirty="0">
                <a:latin typeface="Arial" charset="0"/>
              </a:rPr>
              <a:t>);  // Output the next even number</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void </a:t>
            </a:r>
            <a:r>
              <a:rPr lang="en-US" sz="1800" dirty="0" err="1">
                <a:solidFill>
                  <a:srgbClr val="008000"/>
                </a:solidFill>
                <a:latin typeface="Arial" charset="0"/>
              </a:rPr>
              <a:t>ThreadFuncOdd</a:t>
            </a: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for (</a:t>
            </a:r>
            <a:r>
              <a:rPr lang="en-US" sz="1800" dirty="0" err="1">
                <a:latin typeface="Arial" charset="0"/>
              </a:rPr>
              <a:t>int</a:t>
            </a:r>
            <a:r>
              <a:rPr lang="en-US" sz="1800" dirty="0">
                <a:latin typeface="Arial" charset="0"/>
              </a:rPr>
              <a:t> </a:t>
            </a:r>
            <a:r>
              <a:rPr lang="en-US" sz="1800" dirty="0" err="1">
                <a:latin typeface="Arial" charset="0"/>
              </a:rPr>
              <a:t>i</a:t>
            </a:r>
            <a:r>
              <a:rPr lang="en-US" sz="1800" dirty="0">
                <a:latin typeface="Arial" charset="0"/>
              </a:rPr>
              <a:t> = 1; </a:t>
            </a:r>
            <a:r>
              <a:rPr lang="en-US" sz="1800" dirty="0" err="1">
                <a:latin typeface="Arial" charset="0"/>
              </a:rPr>
              <a:t>i</a:t>
            </a:r>
            <a:r>
              <a:rPr lang="en-US" sz="1800" dirty="0">
                <a:latin typeface="Arial" charset="0"/>
              </a:rPr>
              <a:t> &lt; 100; </a:t>
            </a:r>
            <a:r>
              <a:rPr lang="en-US" sz="1800" dirty="0" err="1">
                <a:latin typeface="Arial" charset="0"/>
              </a:rPr>
              <a:t>i</a:t>
            </a:r>
            <a:r>
              <a:rPr lang="en-US" sz="1800" dirty="0">
                <a:latin typeface="Arial" charset="0"/>
              </a:rPr>
              <a:t> += 2)</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r>
              <a:rPr lang="en-US" sz="1800" dirty="0" err="1">
                <a:latin typeface="Arial" charset="0"/>
              </a:rPr>
              <a:t>Console.WriteLine</a:t>
            </a:r>
            <a:r>
              <a:rPr lang="en-US" sz="1800" dirty="0">
                <a:latin typeface="Arial" charset="0"/>
              </a:rPr>
              <a:t>(</a:t>
            </a:r>
            <a:r>
              <a:rPr lang="en-US" sz="1800" dirty="0" err="1">
                <a:latin typeface="Arial" charset="0"/>
              </a:rPr>
              <a:t>i</a:t>
            </a:r>
            <a:r>
              <a:rPr lang="en-US" sz="1800" dirty="0">
                <a:latin typeface="Arial" charset="0"/>
              </a:rPr>
              <a:t>);  // Output the next odd number</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a:t>
            </a:r>
          </a:p>
        </p:txBody>
      </p:sp>
      <p:sp>
        <p:nvSpPr>
          <p:cNvPr id="21509" name="Text Box 4"/>
          <p:cNvSpPr txBox="1">
            <a:spLocks noChangeArrowheads="1"/>
          </p:cNvSpPr>
          <p:nvPr/>
        </p:nvSpPr>
        <p:spPr bwMode="auto">
          <a:xfrm>
            <a:off x="5695950" y="776288"/>
            <a:ext cx="2990850" cy="396875"/>
          </a:xfrm>
          <a:prstGeom prst="rect">
            <a:avLst/>
          </a:prstGeom>
          <a:noFill/>
          <a:ln w="9525">
            <a:noFill/>
            <a:miter lim="800000"/>
            <a:headEnd/>
            <a:tailEnd/>
          </a:ln>
        </p:spPr>
        <p:txBody>
          <a:bodyPr>
            <a:spAutoFit/>
          </a:bodyPr>
          <a:lstStyle/>
          <a:p>
            <a:r>
              <a:rPr lang="en-US" sz="2000" b="1">
                <a:solidFill>
                  <a:schemeClr val="tx2"/>
                </a:solidFill>
              </a:rPr>
              <a:t>Version without events</a:t>
            </a:r>
          </a:p>
        </p:txBody>
      </p:sp>
      <p:grpSp>
        <p:nvGrpSpPr>
          <p:cNvPr id="2" name="Group 7"/>
          <p:cNvGrpSpPr>
            <a:grpSpLocks/>
          </p:cNvGrpSpPr>
          <p:nvPr/>
        </p:nvGrpSpPr>
        <p:grpSpPr bwMode="auto">
          <a:xfrm>
            <a:off x="7994650" y="3048000"/>
            <a:ext cx="768350" cy="3657600"/>
            <a:chOff x="5036" y="1920"/>
            <a:chExt cx="484" cy="2304"/>
          </a:xfrm>
        </p:grpSpPr>
        <p:sp>
          <p:nvSpPr>
            <p:cNvPr id="21511" name="Rectangle 5"/>
            <p:cNvSpPr>
              <a:spLocks noChangeArrowheads="1"/>
            </p:cNvSpPr>
            <p:nvPr/>
          </p:nvSpPr>
          <p:spPr bwMode="auto">
            <a:xfrm>
              <a:off x="5040" y="2112"/>
              <a:ext cx="480" cy="2112"/>
            </a:xfrm>
            <a:prstGeom prst="rect">
              <a:avLst/>
            </a:prstGeom>
            <a:solidFill>
              <a:schemeClr val="tx1"/>
            </a:solidFill>
            <a:ln w="9525">
              <a:solidFill>
                <a:schemeClr val="tx1"/>
              </a:solidFill>
              <a:miter lim="800000"/>
              <a:headEnd/>
              <a:tailEnd/>
            </a:ln>
          </p:spPr>
          <p:txBody>
            <a:bodyPr wrap="none" anchor="ctr"/>
            <a:lstStyle/>
            <a:p>
              <a:r>
                <a:rPr lang="en-US" dirty="0">
                  <a:solidFill>
                    <a:schemeClr val="bg1"/>
                  </a:solidFill>
                  <a:latin typeface="Arial" charset="0"/>
                </a:rPr>
                <a:t>0</a:t>
              </a:r>
            </a:p>
            <a:p>
              <a:r>
                <a:rPr lang="en-US" dirty="0">
                  <a:solidFill>
                    <a:schemeClr val="bg1"/>
                  </a:solidFill>
                  <a:latin typeface="Arial" charset="0"/>
                </a:rPr>
                <a:t>2</a:t>
              </a:r>
            </a:p>
            <a:p>
              <a:r>
                <a:rPr lang="en-US" dirty="0">
                  <a:solidFill>
                    <a:schemeClr val="bg1"/>
                  </a:solidFill>
                  <a:latin typeface="Arial" charset="0"/>
                </a:rPr>
                <a:t>4</a:t>
              </a:r>
            </a:p>
            <a:p>
              <a:r>
                <a:rPr lang="en-US" dirty="0">
                  <a:solidFill>
                    <a:schemeClr val="bg1"/>
                  </a:solidFill>
                  <a:latin typeface="Arial" charset="0"/>
                </a:rPr>
                <a:t>6</a:t>
              </a:r>
            </a:p>
            <a:p>
              <a:r>
                <a:rPr lang="en-US" dirty="0">
                  <a:solidFill>
                    <a:schemeClr val="bg1"/>
                  </a:solidFill>
                  <a:latin typeface="Arial" charset="0"/>
                </a:rPr>
                <a:t>8</a:t>
              </a:r>
            </a:p>
            <a:p>
              <a:r>
                <a:rPr lang="en-US" dirty="0">
                  <a:solidFill>
                    <a:schemeClr val="bg1"/>
                  </a:solidFill>
                  <a:latin typeface="Arial" charset="0"/>
                </a:rPr>
                <a:t>1</a:t>
              </a:r>
            </a:p>
            <a:p>
              <a:r>
                <a:rPr lang="en-US" dirty="0">
                  <a:solidFill>
                    <a:schemeClr val="bg1"/>
                  </a:solidFill>
                  <a:latin typeface="Arial" charset="0"/>
                </a:rPr>
                <a:t>3</a:t>
              </a:r>
            </a:p>
            <a:p>
              <a:r>
                <a:rPr lang="en-US" dirty="0">
                  <a:solidFill>
                    <a:schemeClr val="bg1"/>
                  </a:solidFill>
                  <a:latin typeface="Arial" charset="0"/>
                </a:rPr>
                <a:t>5</a:t>
              </a:r>
            </a:p>
            <a:p>
              <a:r>
                <a:rPr lang="en-US" dirty="0">
                  <a:solidFill>
                    <a:schemeClr val="bg1"/>
                  </a:solidFill>
                  <a:latin typeface="Arial" charset="0"/>
                </a:rPr>
                <a:t>10</a:t>
              </a:r>
            </a:p>
            <a:p>
              <a:r>
                <a:rPr lang="en-US" dirty="0">
                  <a:solidFill>
                    <a:schemeClr val="bg1"/>
                  </a:solidFill>
                  <a:latin typeface="Arial" charset="0"/>
                </a:rPr>
                <a:t>12</a:t>
              </a:r>
            </a:p>
            <a:p>
              <a:r>
                <a:rPr lang="en-US" dirty="0">
                  <a:solidFill>
                    <a:schemeClr val="bg1"/>
                  </a:solidFill>
                  <a:latin typeface="Arial" charset="0"/>
                </a:rPr>
                <a:t>14</a:t>
              </a:r>
            </a:p>
            <a:p>
              <a:r>
                <a:rPr lang="en-US" dirty="0">
                  <a:solidFill>
                    <a:schemeClr val="bg1"/>
                  </a:solidFill>
                  <a:latin typeface="Arial" charset="0"/>
                </a:rPr>
                <a:t>…</a:t>
              </a:r>
            </a:p>
          </p:txBody>
        </p:sp>
        <p:sp>
          <p:nvSpPr>
            <p:cNvPr id="21512" name="Text Box 6"/>
            <p:cNvSpPr txBox="1">
              <a:spLocks noChangeArrowheads="1"/>
            </p:cNvSpPr>
            <p:nvPr/>
          </p:nvSpPr>
          <p:spPr bwMode="auto">
            <a:xfrm>
              <a:off x="5036" y="1920"/>
              <a:ext cx="484" cy="231"/>
            </a:xfrm>
            <a:prstGeom prst="rect">
              <a:avLst/>
            </a:prstGeom>
            <a:noFill/>
            <a:ln w="9525">
              <a:noFill/>
              <a:miter lim="800000"/>
              <a:headEnd/>
              <a:tailEnd/>
            </a:ln>
          </p:spPr>
          <p:txBody>
            <a:bodyPr wrap="none">
              <a:spAutoFit/>
            </a:bodyPr>
            <a:lstStyle/>
            <a:p>
              <a:r>
                <a:rPr lang="en-US"/>
                <a:t>output</a:t>
              </a:r>
            </a:p>
          </p:txBody>
        </p:sp>
      </p:grpSp>
      <p:cxnSp>
        <p:nvCxnSpPr>
          <p:cNvPr id="4" name="Straight Arrow Connector 3"/>
          <p:cNvCxnSpPr/>
          <p:nvPr/>
        </p:nvCxnSpPr>
        <p:spPr bwMode="auto">
          <a:xfrm flipH="1">
            <a:off x="3429000" y="2590800"/>
            <a:ext cx="2667000" cy="1219200"/>
          </a:xfrm>
          <a:prstGeom prst="straightConnector1">
            <a:avLst/>
          </a:prstGeom>
          <a:solidFill>
            <a:schemeClr val="accent1"/>
          </a:solidFill>
          <a:ln w="9525" cap="flat" cmpd="sng" algn="ctr">
            <a:solidFill>
              <a:srgbClr val="0000FF"/>
            </a:solidFill>
            <a:prstDash val="lgDash"/>
            <a:round/>
            <a:headEnd type="none" w="med" len="med"/>
            <a:tailEnd type="arrow"/>
          </a:ln>
          <a:effectLst/>
        </p:spPr>
      </p:cxnSp>
      <p:cxnSp>
        <p:nvCxnSpPr>
          <p:cNvPr id="11" name="Straight Arrow Connector 10"/>
          <p:cNvCxnSpPr/>
          <p:nvPr/>
        </p:nvCxnSpPr>
        <p:spPr bwMode="auto">
          <a:xfrm flipH="1">
            <a:off x="3352800" y="2971800"/>
            <a:ext cx="2743200" cy="1905000"/>
          </a:xfrm>
          <a:prstGeom prst="straightConnector1">
            <a:avLst/>
          </a:prstGeom>
          <a:solidFill>
            <a:schemeClr val="accent1"/>
          </a:solidFill>
          <a:ln w="9525" cap="flat" cmpd="sng" algn="ctr">
            <a:solidFill>
              <a:schemeClr val="accent5">
                <a:lumMod val="50000"/>
              </a:schemeClr>
            </a:solidFill>
            <a:prstDash val="lgDash"/>
            <a:round/>
            <a:headEnd type="none" w="med" len="med"/>
            <a:tailEnd type="arrow"/>
          </a:ln>
          <a:effectLst/>
        </p:spPr>
      </p:cxnSp>
    </p:spTree>
    <p:extLst>
      <p:ext uri="{BB962C8B-B14F-4D97-AF65-F5344CB8AC3E}">
        <p14:creationId xmlns:p14="http://schemas.microsoft.com/office/powerpoint/2010/main" val="1343524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1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p:spPr>
        <p:txBody>
          <a:bodyPr/>
          <a:lstStyle/>
          <a:p>
            <a:fld id="{B17CFE3E-F3F7-4B70-AA79-F56D895CA96A}" type="slidenum">
              <a:rPr lang="en-US" smtClean="0"/>
              <a:pPr/>
              <a:t>239</a:t>
            </a:fld>
            <a:endParaRPr lang="en-US"/>
          </a:p>
        </p:txBody>
      </p:sp>
      <p:sp>
        <p:nvSpPr>
          <p:cNvPr id="22531" name="Rectangle 2"/>
          <p:cNvSpPr>
            <a:spLocks noGrp="1" noChangeArrowheads="1"/>
          </p:cNvSpPr>
          <p:nvPr>
            <p:ph type="title"/>
          </p:nvPr>
        </p:nvSpPr>
        <p:spPr>
          <a:xfrm>
            <a:off x="1295400" y="152400"/>
            <a:ext cx="7772400" cy="623888"/>
          </a:xfrm>
        </p:spPr>
        <p:txBody>
          <a:bodyPr/>
          <a:lstStyle/>
          <a:p>
            <a:pPr eaLnBrk="1" hangingPunct="1"/>
            <a:r>
              <a:rPr lang="en-US" dirty="0"/>
              <a:t>Creating Event Objects</a:t>
            </a:r>
          </a:p>
        </p:txBody>
      </p:sp>
      <p:sp>
        <p:nvSpPr>
          <p:cNvPr id="22532" name="Rectangle 3"/>
          <p:cNvSpPr>
            <a:spLocks noGrp="1" noChangeArrowheads="1"/>
          </p:cNvSpPr>
          <p:nvPr>
            <p:ph type="body" idx="1"/>
          </p:nvPr>
        </p:nvSpPr>
        <p:spPr>
          <a:xfrm>
            <a:off x="228600" y="1066800"/>
            <a:ext cx="8534400" cy="5410200"/>
          </a:xfrm>
        </p:spPr>
        <p:txBody>
          <a:bodyPr/>
          <a:lstStyle/>
          <a:p>
            <a:pPr eaLnBrk="1" hangingPunct="1">
              <a:lnSpc>
                <a:spcPct val="80000"/>
              </a:lnSpc>
              <a:buFont typeface="Wingdings" pitchFamily="2" charset="2"/>
              <a:buNone/>
              <a:tabLst>
                <a:tab pos="685800" algn="l"/>
                <a:tab pos="1092200" algn="l"/>
                <a:tab pos="1485900" algn="l"/>
              </a:tabLst>
            </a:pPr>
            <a:r>
              <a:rPr lang="en-US" sz="1800" dirty="0">
                <a:latin typeface="Arial" charset="0"/>
              </a:rPr>
              <a:t> class </a:t>
            </a:r>
            <a:r>
              <a:rPr lang="en-US" sz="1800" dirty="0" err="1">
                <a:latin typeface="Arial" charset="0"/>
              </a:rPr>
              <a:t>MyApp</a:t>
            </a: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a:t>
            </a:r>
            <a:r>
              <a:rPr lang="en-US" sz="1800" dirty="0" err="1">
                <a:latin typeface="Arial" charset="0"/>
              </a:rPr>
              <a:t>AutoResetEvent</a:t>
            </a:r>
            <a:r>
              <a:rPr lang="en-US" sz="1800" dirty="0">
                <a:latin typeface="Arial" charset="0"/>
              </a:rPr>
              <a:t> </a:t>
            </a:r>
            <a:r>
              <a:rPr lang="en-US" sz="1800" dirty="0">
                <a:solidFill>
                  <a:schemeClr val="folHlink"/>
                </a:solidFill>
                <a:latin typeface="Arial" charset="0"/>
              </a:rPr>
              <a:t>event1</a:t>
            </a:r>
            <a:r>
              <a:rPr lang="en-US" sz="1800" dirty="0">
                <a:latin typeface="Arial" charset="0"/>
              </a:rPr>
              <a:t> = new </a:t>
            </a:r>
            <a:r>
              <a:rPr lang="en-US" sz="1800" dirty="0" err="1">
                <a:latin typeface="Arial" charset="0"/>
              </a:rPr>
              <a:t>AutoResetEvent</a:t>
            </a:r>
            <a:r>
              <a:rPr lang="en-US" sz="1800" dirty="0">
                <a:latin typeface="Arial" charset="0"/>
              </a:rPr>
              <a:t>(</a:t>
            </a:r>
            <a:r>
              <a:rPr lang="en-US" sz="1800" dirty="0">
                <a:solidFill>
                  <a:srgbClr val="FF0000"/>
                </a:solidFill>
                <a:latin typeface="Arial" charset="0"/>
              </a:rPr>
              <a:t>false</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a:t>
            </a:r>
            <a:r>
              <a:rPr lang="en-US" sz="1800" dirty="0" err="1">
                <a:latin typeface="Arial" charset="0"/>
              </a:rPr>
              <a:t>AutoResetEvent</a:t>
            </a:r>
            <a:r>
              <a:rPr lang="en-US" sz="1800" dirty="0">
                <a:latin typeface="Arial" charset="0"/>
              </a:rPr>
              <a:t> </a:t>
            </a:r>
            <a:r>
              <a:rPr lang="en-US" sz="1800" dirty="0">
                <a:solidFill>
                  <a:schemeClr val="folHlink"/>
                </a:solidFill>
                <a:latin typeface="Arial" charset="0"/>
              </a:rPr>
              <a:t>event2</a:t>
            </a:r>
            <a:r>
              <a:rPr lang="en-US" sz="1800" dirty="0">
                <a:latin typeface="Arial" charset="0"/>
              </a:rPr>
              <a:t> = new </a:t>
            </a:r>
            <a:r>
              <a:rPr lang="en-US" sz="1800" dirty="0" err="1">
                <a:latin typeface="Arial" charset="0"/>
              </a:rPr>
              <a:t>AutoResetEvent</a:t>
            </a:r>
            <a:r>
              <a:rPr lang="en-US" sz="1800" dirty="0">
                <a:latin typeface="Arial" charset="0"/>
              </a:rPr>
              <a:t>(</a:t>
            </a:r>
            <a:r>
              <a:rPr lang="en-US" sz="1800" dirty="0">
                <a:solidFill>
                  <a:srgbClr val="FF0000"/>
                </a:solidFill>
                <a:latin typeface="Arial" charset="0"/>
              </a:rPr>
              <a:t>false</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endParaRPr lang="en-US" sz="1800" dirty="0">
              <a:latin typeface="Arial" charset="0"/>
            </a:endParaRP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void Main()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try {	</a:t>
            </a:r>
            <a:r>
              <a:rPr lang="en-US" sz="1800" dirty="0">
                <a:solidFill>
                  <a:schemeClr val="accent1"/>
                </a:solidFill>
                <a:latin typeface="Arial" charset="0"/>
              </a:rPr>
              <a:t>// Create two threads</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 thread1 = new Thread(new </a:t>
            </a:r>
            <a:r>
              <a:rPr lang="en-US" sz="1800" dirty="0" err="1">
                <a:latin typeface="Arial" charset="0"/>
              </a:rPr>
              <a:t>ThreadStart</a:t>
            </a:r>
            <a:r>
              <a:rPr lang="en-US" sz="1800" dirty="0">
                <a:latin typeface="Arial" charset="0"/>
              </a:rPr>
              <a:t>(</a:t>
            </a:r>
            <a:r>
              <a:rPr lang="en-US" sz="1800" dirty="0" err="1">
                <a:latin typeface="Arial" charset="0"/>
              </a:rPr>
              <a:t>ThreadFuncEven</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 thread2 = new Thread(new </a:t>
            </a:r>
            <a:r>
              <a:rPr lang="en-US" sz="1800" dirty="0" err="1">
                <a:latin typeface="Arial" charset="0"/>
              </a:rPr>
              <a:t>ThreadStart</a:t>
            </a:r>
            <a:r>
              <a:rPr lang="en-US" sz="1800" dirty="0">
                <a:latin typeface="Arial" charset="0"/>
              </a:rPr>
              <a:t>(</a:t>
            </a:r>
            <a:r>
              <a:rPr lang="en-US" sz="1800" dirty="0" err="1">
                <a:latin typeface="Arial" charset="0"/>
              </a:rPr>
              <a:t>ThreadFuncOdd</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thread1.Start(); 	</a:t>
            </a:r>
            <a:r>
              <a:rPr lang="en-US" sz="1800" dirty="0">
                <a:solidFill>
                  <a:schemeClr val="accent1"/>
                </a:solidFill>
                <a:latin typeface="Arial" charset="0"/>
              </a:rPr>
              <a:t>// Start the threads</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thread2.Start();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thread1.Join();  	</a:t>
            </a:r>
            <a:r>
              <a:rPr lang="en-US" sz="1800" dirty="0">
                <a:solidFill>
                  <a:schemeClr val="accent1"/>
                </a:solidFill>
                <a:latin typeface="Arial" charset="0"/>
              </a:rPr>
              <a:t>// Wait for the child threads to end</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thread2.Join();</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finally</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event1.Close();	</a:t>
            </a:r>
            <a:r>
              <a:rPr lang="en-US" sz="1800" dirty="0">
                <a:solidFill>
                  <a:schemeClr val="accent1"/>
                </a:solidFill>
                <a:latin typeface="Arial" charset="0"/>
              </a:rPr>
              <a:t>// Close the events</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event2.Close();</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p:txBody>
      </p:sp>
    </p:spTree>
    <p:extLst>
      <p:ext uri="{BB962C8B-B14F-4D97-AF65-F5344CB8AC3E}">
        <p14:creationId xmlns:p14="http://schemas.microsoft.com/office/powerpoint/2010/main" val="3389777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C4136B1D-B51C-4F38-ACA8-9A4BDEE1327D}" type="slidenum">
              <a:rPr lang="en-US" b="0" smtClean="0">
                <a:solidFill>
                  <a:schemeClr val="tx2"/>
                </a:solidFill>
              </a:rPr>
              <a:pPr/>
              <a:t>24</a:t>
            </a:fld>
            <a:endParaRPr lang="en-US" b="0">
              <a:solidFill>
                <a:schemeClr val="tx2"/>
              </a:solidFill>
            </a:endParaRPr>
          </a:p>
        </p:txBody>
      </p:sp>
      <p:sp>
        <p:nvSpPr>
          <p:cNvPr id="10243" name="Rectangle 2"/>
          <p:cNvSpPr>
            <a:spLocks noGrp="1" noChangeArrowheads="1"/>
          </p:cNvSpPr>
          <p:nvPr>
            <p:ph type="title"/>
          </p:nvPr>
        </p:nvSpPr>
        <p:spPr/>
        <p:txBody>
          <a:bodyPr/>
          <a:lstStyle/>
          <a:p>
            <a:pPr eaLnBrk="1" hangingPunct="1"/>
            <a:r>
              <a:rPr lang="en-GB" sz="2800"/>
              <a:t>Example: A 3-Tier Internet Banking System</a:t>
            </a:r>
            <a:endParaRPr lang="en-GB" sz="2800" b="0"/>
          </a:p>
        </p:txBody>
      </p:sp>
      <p:sp>
        <p:nvSpPr>
          <p:cNvPr id="10244" name="Oval 5"/>
          <p:cNvSpPr>
            <a:spLocks noChangeArrowheads="1"/>
          </p:cNvSpPr>
          <p:nvPr/>
        </p:nvSpPr>
        <p:spPr bwMode="auto">
          <a:xfrm>
            <a:off x="3476625" y="2981325"/>
            <a:ext cx="1752600" cy="1752600"/>
          </a:xfrm>
          <a:prstGeom prst="ellipse">
            <a:avLst/>
          </a:prstGeom>
          <a:solidFill>
            <a:schemeClr val="accent1"/>
          </a:solidFill>
          <a:ln w="9525">
            <a:solidFill>
              <a:schemeClr val="tx1"/>
            </a:solidFill>
            <a:round/>
            <a:headEnd/>
            <a:tailEnd/>
          </a:ln>
        </p:spPr>
        <p:txBody>
          <a:bodyPr wrap="none" anchor="ctr"/>
          <a:lstStyle/>
          <a:p>
            <a:pPr algn="ctr"/>
            <a:r>
              <a:rPr lang="en-US" b="0" dirty="0"/>
              <a:t>Web Server</a:t>
            </a:r>
          </a:p>
          <a:p>
            <a:pPr algn="ctr"/>
            <a:r>
              <a:rPr lang="en-US" b="0" dirty="0"/>
              <a:t>for account </a:t>
            </a:r>
          </a:p>
          <a:p>
            <a:pPr algn="ctr"/>
            <a:r>
              <a:rPr lang="en-US" b="0" dirty="0"/>
              <a:t>service </a:t>
            </a:r>
          </a:p>
          <a:p>
            <a:pPr algn="ctr"/>
            <a:r>
              <a:rPr lang="en-US" b="0" dirty="0"/>
              <a:t>provision</a:t>
            </a:r>
            <a:endParaRPr lang="en-GB" b="0" dirty="0"/>
          </a:p>
        </p:txBody>
      </p:sp>
      <p:sp>
        <p:nvSpPr>
          <p:cNvPr id="10245" name="Rectangle 6"/>
          <p:cNvSpPr>
            <a:spLocks noChangeArrowheads="1"/>
          </p:cNvSpPr>
          <p:nvPr/>
        </p:nvSpPr>
        <p:spPr bwMode="auto">
          <a:xfrm>
            <a:off x="1524000" y="1676400"/>
            <a:ext cx="685800" cy="381000"/>
          </a:xfrm>
          <a:prstGeom prst="rect">
            <a:avLst/>
          </a:prstGeom>
          <a:solidFill>
            <a:srgbClr val="FFFFCC"/>
          </a:solidFill>
          <a:ln w="9525">
            <a:solidFill>
              <a:schemeClr val="tx1"/>
            </a:solidFill>
            <a:miter lim="800000"/>
            <a:headEnd/>
            <a:tailEnd/>
          </a:ln>
        </p:spPr>
        <p:txBody>
          <a:bodyPr wrap="none" anchor="ctr"/>
          <a:lstStyle/>
          <a:p>
            <a:pPr algn="ctr"/>
            <a:r>
              <a:rPr lang="en-US" b="0"/>
              <a:t>Client</a:t>
            </a:r>
            <a:endParaRPr lang="en-GB" b="0"/>
          </a:p>
        </p:txBody>
      </p:sp>
      <p:sp>
        <p:nvSpPr>
          <p:cNvPr id="10246" name="Rectangle 7"/>
          <p:cNvSpPr>
            <a:spLocks noChangeArrowheads="1"/>
          </p:cNvSpPr>
          <p:nvPr/>
        </p:nvSpPr>
        <p:spPr bwMode="auto">
          <a:xfrm>
            <a:off x="2790825" y="1485900"/>
            <a:ext cx="685800" cy="381000"/>
          </a:xfrm>
          <a:prstGeom prst="rect">
            <a:avLst/>
          </a:prstGeom>
          <a:solidFill>
            <a:srgbClr val="FFFFCC"/>
          </a:solidFill>
          <a:ln w="9525">
            <a:solidFill>
              <a:schemeClr val="tx1"/>
            </a:solidFill>
            <a:miter lim="800000"/>
            <a:headEnd/>
            <a:tailEnd/>
          </a:ln>
        </p:spPr>
        <p:txBody>
          <a:bodyPr wrap="none" anchor="ctr"/>
          <a:lstStyle/>
          <a:p>
            <a:pPr algn="ctr"/>
            <a:r>
              <a:rPr lang="en-US" b="0"/>
              <a:t>Client</a:t>
            </a:r>
            <a:endParaRPr lang="en-GB" b="0"/>
          </a:p>
        </p:txBody>
      </p:sp>
      <p:sp>
        <p:nvSpPr>
          <p:cNvPr id="10247" name="Rectangle 8"/>
          <p:cNvSpPr>
            <a:spLocks noChangeArrowheads="1"/>
          </p:cNvSpPr>
          <p:nvPr/>
        </p:nvSpPr>
        <p:spPr bwMode="auto">
          <a:xfrm>
            <a:off x="838200" y="3695700"/>
            <a:ext cx="685800" cy="381000"/>
          </a:xfrm>
          <a:prstGeom prst="rect">
            <a:avLst/>
          </a:prstGeom>
          <a:solidFill>
            <a:srgbClr val="FFFFCC"/>
          </a:solidFill>
          <a:ln w="9525">
            <a:solidFill>
              <a:schemeClr val="tx1"/>
            </a:solidFill>
            <a:miter lim="800000"/>
            <a:headEnd/>
            <a:tailEnd/>
          </a:ln>
        </p:spPr>
        <p:txBody>
          <a:bodyPr wrap="none" anchor="ctr"/>
          <a:lstStyle/>
          <a:p>
            <a:pPr algn="ctr"/>
            <a:r>
              <a:rPr lang="en-US" b="0"/>
              <a:t>Client</a:t>
            </a:r>
            <a:endParaRPr lang="en-GB" b="0"/>
          </a:p>
        </p:txBody>
      </p:sp>
      <p:sp>
        <p:nvSpPr>
          <p:cNvPr id="10248" name="Rectangle 9"/>
          <p:cNvSpPr>
            <a:spLocks noChangeArrowheads="1"/>
          </p:cNvSpPr>
          <p:nvPr/>
        </p:nvSpPr>
        <p:spPr bwMode="auto">
          <a:xfrm>
            <a:off x="838200" y="2628900"/>
            <a:ext cx="685800" cy="381000"/>
          </a:xfrm>
          <a:prstGeom prst="rect">
            <a:avLst/>
          </a:prstGeom>
          <a:solidFill>
            <a:srgbClr val="FFFFCC"/>
          </a:solidFill>
          <a:ln w="9525">
            <a:solidFill>
              <a:schemeClr val="tx1"/>
            </a:solidFill>
            <a:miter lim="800000"/>
            <a:headEnd/>
            <a:tailEnd/>
          </a:ln>
        </p:spPr>
        <p:txBody>
          <a:bodyPr wrap="none" anchor="ctr"/>
          <a:lstStyle/>
          <a:p>
            <a:pPr algn="ctr"/>
            <a:r>
              <a:rPr lang="en-US" b="0"/>
              <a:t>Client</a:t>
            </a:r>
            <a:endParaRPr lang="en-GB" b="0"/>
          </a:p>
        </p:txBody>
      </p:sp>
      <p:cxnSp>
        <p:nvCxnSpPr>
          <p:cNvPr id="10249" name="AutoShape 10"/>
          <p:cNvCxnSpPr>
            <a:cxnSpLocks noChangeShapeType="1"/>
            <a:stCxn id="10245" idx="2"/>
            <a:endCxn id="10244" idx="1"/>
          </p:cNvCxnSpPr>
          <p:nvPr/>
        </p:nvCxnSpPr>
        <p:spPr bwMode="auto">
          <a:xfrm>
            <a:off x="1866900" y="2057400"/>
            <a:ext cx="1866900" cy="11811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250" name="AutoShape 11"/>
          <p:cNvCxnSpPr>
            <a:cxnSpLocks noChangeShapeType="1"/>
            <a:stCxn id="10246" idx="2"/>
            <a:endCxn id="10244" idx="0"/>
          </p:cNvCxnSpPr>
          <p:nvPr/>
        </p:nvCxnSpPr>
        <p:spPr bwMode="auto">
          <a:xfrm>
            <a:off x="3133725" y="1866900"/>
            <a:ext cx="1219200" cy="11144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251" name="AutoShape 12"/>
          <p:cNvCxnSpPr>
            <a:cxnSpLocks noChangeShapeType="1"/>
            <a:stCxn id="10248" idx="3"/>
            <a:endCxn id="10244" idx="2"/>
          </p:cNvCxnSpPr>
          <p:nvPr/>
        </p:nvCxnSpPr>
        <p:spPr bwMode="auto">
          <a:xfrm>
            <a:off x="1524000" y="2819400"/>
            <a:ext cx="1952625" cy="103822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0252" name="AutoShape 13"/>
          <p:cNvCxnSpPr>
            <a:cxnSpLocks noChangeShapeType="1"/>
            <a:stCxn id="10247" idx="3"/>
            <a:endCxn id="10244" idx="3"/>
          </p:cNvCxnSpPr>
          <p:nvPr/>
        </p:nvCxnSpPr>
        <p:spPr bwMode="auto">
          <a:xfrm>
            <a:off x="1524000" y="3886200"/>
            <a:ext cx="2209800" cy="59055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0253" name="AutoShape 14"/>
          <p:cNvSpPr>
            <a:spLocks noChangeArrowheads="1"/>
          </p:cNvSpPr>
          <p:nvPr/>
        </p:nvSpPr>
        <p:spPr bwMode="auto">
          <a:xfrm>
            <a:off x="6477000" y="4267200"/>
            <a:ext cx="1905000" cy="1981200"/>
          </a:xfrm>
          <a:prstGeom prst="flowChartMagneticDisk">
            <a:avLst/>
          </a:prstGeom>
          <a:solidFill>
            <a:srgbClr val="AFEFE9"/>
          </a:solidFill>
          <a:ln w="9525">
            <a:solidFill>
              <a:schemeClr val="tx1"/>
            </a:solidFill>
            <a:round/>
            <a:headEnd/>
            <a:tailEnd/>
          </a:ln>
        </p:spPr>
        <p:txBody>
          <a:bodyPr wrap="none" anchor="ctr"/>
          <a:lstStyle/>
          <a:p>
            <a:pPr algn="ctr"/>
            <a:r>
              <a:rPr lang="en-US" b="0"/>
              <a:t>Database server</a:t>
            </a:r>
          </a:p>
          <a:p>
            <a:pPr algn="ctr"/>
            <a:r>
              <a:rPr lang="en-US" b="0"/>
              <a:t>Customer</a:t>
            </a:r>
          </a:p>
          <a:p>
            <a:pPr algn="ctr"/>
            <a:r>
              <a:rPr lang="en-US" b="0"/>
              <a:t>account</a:t>
            </a:r>
          </a:p>
          <a:p>
            <a:pPr algn="ctr"/>
            <a:r>
              <a:rPr lang="en-US" b="0"/>
              <a:t>database</a:t>
            </a:r>
            <a:endParaRPr lang="en-GB" b="0"/>
          </a:p>
        </p:txBody>
      </p:sp>
      <p:cxnSp>
        <p:nvCxnSpPr>
          <p:cNvPr id="10254" name="AutoShape 15"/>
          <p:cNvCxnSpPr>
            <a:cxnSpLocks noChangeShapeType="1"/>
            <a:stCxn id="10244" idx="5"/>
            <a:endCxn id="10253" idx="2"/>
          </p:cNvCxnSpPr>
          <p:nvPr/>
        </p:nvCxnSpPr>
        <p:spPr bwMode="auto">
          <a:xfrm>
            <a:off x="4972050" y="4476750"/>
            <a:ext cx="1504950" cy="781050"/>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10255" name="Text Box 16"/>
          <p:cNvSpPr txBox="1">
            <a:spLocks noChangeArrowheads="1"/>
          </p:cNvSpPr>
          <p:nvPr/>
        </p:nvSpPr>
        <p:spPr bwMode="auto">
          <a:xfrm>
            <a:off x="2081475" y="2605750"/>
            <a:ext cx="8899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b="0" dirty="0"/>
              <a:t>HTTP</a:t>
            </a:r>
          </a:p>
          <a:p>
            <a:r>
              <a:rPr lang="en-US" b="0" dirty="0"/>
              <a:t>HTTPS</a:t>
            </a:r>
          </a:p>
        </p:txBody>
      </p:sp>
      <p:sp>
        <p:nvSpPr>
          <p:cNvPr id="10256" name="Text Box 17"/>
          <p:cNvSpPr txBox="1">
            <a:spLocks noChangeArrowheads="1"/>
          </p:cNvSpPr>
          <p:nvPr/>
        </p:nvSpPr>
        <p:spPr bwMode="auto">
          <a:xfrm>
            <a:off x="5022133" y="4963447"/>
            <a:ext cx="11430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b="0" dirty="0"/>
              <a:t>Database requests and responses</a:t>
            </a:r>
          </a:p>
        </p:txBody>
      </p:sp>
      <p:sp>
        <p:nvSpPr>
          <p:cNvPr id="2" name="TextBox 1"/>
          <p:cNvSpPr txBox="1"/>
          <p:nvPr/>
        </p:nvSpPr>
        <p:spPr>
          <a:xfrm>
            <a:off x="110613" y="4439334"/>
            <a:ext cx="1980029" cy="646331"/>
          </a:xfrm>
          <a:prstGeom prst="rect">
            <a:avLst/>
          </a:prstGeom>
          <a:noFill/>
        </p:spPr>
        <p:txBody>
          <a:bodyPr wrap="none" rtlCol="0">
            <a:spAutoFit/>
          </a:bodyPr>
          <a:lstStyle/>
          <a:p>
            <a:r>
              <a:rPr lang="en-US" b="0" dirty="0"/>
              <a:t>Presentation Layer </a:t>
            </a:r>
          </a:p>
          <a:p>
            <a:r>
              <a:rPr lang="en-US" b="0" dirty="0"/>
              <a:t>in Client Browsers</a:t>
            </a:r>
          </a:p>
        </p:txBody>
      </p:sp>
      <p:sp>
        <p:nvSpPr>
          <p:cNvPr id="18" name="TextBox 17"/>
          <p:cNvSpPr txBox="1"/>
          <p:nvPr/>
        </p:nvSpPr>
        <p:spPr>
          <a:xfrm>
            <a:off x="3169674" y="4720396"/>
            <a:ext cx="1852459" cy="923330"/>
          </a:xfrm>
          <a:prstGeom prst="rect">
            <a:avLst/>
          </a:prstGeom>
          <a:noFill/>
        </p:spPr>
        <p:txBody>
          <a:bodyPr wrap="square" rtlCol="0">
            <a:spAutoFit/>
          </a:bodyPr>
          <a:lstStyle/>
          <a:p>
            <a:r>
              <a:rPr lang="en-US" b="0" dirty="0"/>
              <a:t>Business Logic Layer </a:t>
            </a:r>
          </a:p>
          <a:p>
            <a:r>
              <a:rPr lang="en-US" b="0" dirty="0"/>
              <a:t>in server</a:t>
            </a:r>
          </a:p>
        </p:txBody>
      </p:sp>
      <p:sp>
        <p:nvSpPr>
          <p:cNvPr id="19" name="TextBox 18"/>
          <p:cNvSpPr txBox="1"/>
          <p:nvPr/>
        </p:nvSpPr>
        <p:spPr>
          <a:xfrm>
            <a:off x="7086600" y="3395960"/>
            <a:ext cx="1495425" cy="923330"/>
          </a:xfrm>
          <a:prstGeom prst="rect">
            <a:avLst/>
          </a:prstGeom>
          <a:noFill/>
        </p:spPr>
        <p:txBody>
          <a:bodyPr wrap="square" rtlCol="0">
            <a:spAutoFit/>
          </a:bodyPr>
          <a:lstStyle/>
          <a:p>
            <a:r>
              <a:rPr lang="en-US" b="0" dirty="0"/>
              <a:t>Data Management Layer </a:t>
            </a:r>
          </a:p>
        </p:txBody>
      </p:sp>
    </p:spTree>
    <p:extLst>
      <p:ext uri="{BB962C8B-B14F-4D97-AF65-F5344CB8AC3E}">
        <p14:creationId xmlns:p14="http://schemas.microsoft.com/office/powerpoint/2010/main" val="322066247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p:spPr>
        <p:txBody>
          <a:bodyPr/>
          <a:lstStyle/>
          <a:p>
            <a:fld id="{3F957E58-B65E-41D8-A021-2646F38712D3}" type="slidenum">
              <a:rPr lang="en-US" smtClean="0"/>
              <a:pPr/>
              <a:t>240</a:t>
            </a:fld>
            <a:endParaRPr lang="en-US"/>
          </a:p>
        </p:txBody>
      </p:sp>
      <p:sp>
        <p:nvSpPr>
          <p:cNvPr id="23555" name="Rectangle 2"/>
          <p:cNvSpPr>
            <a:spLocks noGrp="1" noChangeArrowheads="1"/>
          </p:cNvSpPr>
          <p:nvPr>
            <p:ph type="title"/>
          </p:nvPr>
        </p:nvSpPr>
        <p:spPr>
          <a:xfrm>
            <a:off x="1295400" y="152400"/>
            <a:ext cx="7772400" cy="623888"/>
          </a:xfrm>
        </p:spPr>
        <p:txBody>
          <a:bodyPr/>
          <a:lstStyle/>
          <a:p>
            <a:pPr eaLnBrk="1" hangingPunct="1"/>
            <a:r>
              <a:rPr lang="en-US" dirty="0"/>
              <a:t>Use Events to Define the Order of Printing </a:t>
            </a:r>
          </a:p>
        </p:txBody>
      </p:sp>
      <p:sp>
        <p:nvSpPr>
          <p:cNvPr id="23556" name="Rectangle 3"/>
          <p:cNvSpPr>
            <a:spLocks noGrp="1" noChangeArrowheads="1"/>
          </p:cNvSpPr>
          <p:nvPr>
            <p:ph type="body" idx="1"/>
          </p:nvPr>
        </p:nvSpPr>
        <p:spPr>
          <a:xfrm>
            <a:off x="228600" y="1066800"/>
            <a:ext cx="8534400" cy="5562600"/>
          </a:xfrm>
        </p:spPr>
        <p:txBody>
          <a:bodyPr/>
          <a:lstStyle/>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static void </a:t>
            </a:r>
            <a:r>
              <a:rPr lang="en-US" sz="1800" dirty="0" err="1">
                <a:latin typeface="Arial" charset="0"/>
              </a:rPr>
              <a:t>ThreadFuncEven</a:t>
            </a:r>
            <a:r>
              <a:rPr lang="en-US" sz="1800" dirty="0">
                <a:latin typeface="Arial" charset="0"/>
              </a:rPr>
              <a:t>()</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for (</a:t>
            </a:r>
            <a:r>
              <a:rPr lang="en-US" sz="1800" dirty="0" err="1">
                <a:latin typeface="Arial" charset="0"/>
              </a:rPr>
              <a:t>int</a:t>
            </a:r>
            <a:r>
              <a:rPr lang="en-US" sz="1800" dirty="0">
                <a:latin typeface="Arial" charset="0"/>
              </a:rPr>
              <a:t> </a:t>
            </a:r>
            <a:r>
              <a:rPr lang="en-US" sz="1800" dirty="0" err="1">
                <a:latin typeface="Arial" charset="0"/>
              </a:rPr>
              <a:t>i</a:t>
            </a:r>
            <a:r>
              <a:rPr lang="en-US" sz="1800" dirty="0">
                <a:latin typeface="Arial" charset="0"/>
              </a:rPr>
              <a:t> = 0; </a:t>
            </a:r>
            <a:r>
              <a:rPr lang="en-US" sz="1800" dirty="0" err="1">
                <a:latin typeface="Arial" charset="0"/>
              </a:rPr>
              <a:t>i</a:t>
            </a:r>
            <a:r>
              <a:rPr lang="en-US" sz="1800" dirty="0">
                <a:latin typeface="Arial" charset="0"/>
              </a:rPr>
              <a:t> &lt; 100; </a:t>
            </a:r>
            <a:r>
              <a:rPr lang="en-US" sz="1800" dirty="0" err="1">
                <a:latin typeface="Arial" charset="0"/>
              </a:rPr>
              <a:t>i</a:t>
            </a:r>
            <a:r>
              <a:rPr lang="en-US" sz="1800" dirty="0">
                <a:latin typeface="Arial" charset="0"/>
              </a:rPr>
              <a:t> += 2)</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err="1">
                <a:latin typeface="Arial" charset="0"/>
              </a:rPr>
              <a:t>Console.WriteLine</a:t>
            </a:r>
            <a:r>
              <a:rPr lang="en-US" sz="1800" dirty="0">
                <a:latin typeface="Arial" charset="0"/>
              </a:rPr>
              <a:t>(</a:t>
            </a:r>
            <a:r>
              <a:rPr lang="en-US" sz="1800" dirty="0" err="1">
                <a:latin typeface="Arial" charset="0"/>
              </a:rPr>
              <a:t>i</a:t>
            </a:r>
            <a:r>
              <a:rPr lang="en-US" sz="1800" dirty="0">
                <a:latin typeface="Arial" charset="0"/>
              </a:rPr>
              <a:t>);  	// Output the next even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a:solidFill>
                  <a:schemeClr val="tx2"/>
                </a:solidFill>
                <a:latin typeface="Arial" charset="0"/>
              </a:rPr>
              <a:t>event1.Set();</a:t>
            </a:r>
            <a:r>
              <a:rPr lang="en-US" sz="1800" dirty="0">
                <a:latin typeface="Arial" charset="0"/>
              </a:rPr>
              <a:t>            	// Release the other thread</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a:solidFill>
                  <a:schemeClr val="tx2"/>
                </a:solidFill>
                <a:latin typeface="Arial" charset="0"/>
              </a:rPr>
              <a:t>event2.WaitOne();</a:t>
            </a:r>
            <a:r>
              <a:rPr lang="en-US" sz="1800" dirty="0">
                <a:latin typeface="Arial" charset="0"/>
              </a:rPr>
              <a:t>        	// Wait for the other thread</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static void </a:t>
            </a:r>
            <a:r>
              <a:rPr lang="en-US" sz="1800" dirty="0" err="1">
                <a:latin typeface="Arial" charset="0"/>
              </a:rPr>
              <a:t>ThreadFuncOdd</a:t>
            </a:r>
            <a:r>
              <a:rPr lang="en-US" sz="1800" dirty="0">
                <a:latin typeface="Arial" charset="0"/>
              </a:rPr>
              <a:t>()</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for (</a:t>
            </a:r>
            <a:r>
              <a:rPr lang="en-US" sz="1800" dirty="0" err="1">
                <a:latin typeface="Arial" charset="0"/>
              </a:rPr>
              <a:t>int</a:t>
            </a:r>
            <a:r>
              <a:rPr lang="en-US" sz="1800" dirty="0">
                <a:latin typeface="Arial" charset="0"/>
              </a:rPr>
              <a:t> </a:t>
            </a:r>
            <a:r>
              <a:rPr lang="en-US" sz="1800" dirty="0" err="1">
                <a:latin typeface="Arial" charset="0"/>
              </a:rPr>
              <a:t>i</a:t>
            </a:r>
            <a:r>
              <a:rPr lang="en-US" sz="1800" dirty="0">
                <a:latin typeface="Arial" charset="0"/>
              </a:rPr>
              <a:t> = 1; </a:t>
            </a:r>
            <a:r>
              <a:rPr lang="en-US" sz="1800" dirty="0" err="1">
                <a:latin typeface="Arial" charset="0"/>
              </a:rPr>
              <a:t>i</a:t>
            </a:r>
            <a:r>
              <a:rPr lang="en-US" sz="1800" dirty="0">
                <a:latin typeface="Arial" charset="0"/>
              </a:rPr>
              <a:t> &lt; 101; </a:t>
            </a:r>
            <a:r>
              <a:rPr lang="en-US" sz="1800" dirty="0" err="1">
                <a:latin typeface="Arial" charset="0"/>
              </a:rPr>
              <a:t>i</a:t>
            </a:r>
            <a:r>
              <a:rPr lang="en-US" sz="1800" dirty="0">
                <a:latin typeface="Arial" charset="0"/>
              </a:rPr>
              <a:t> += 2)</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a:solidFill>
                  <a:schemeClr val="tx2"/>
                </a:solidFill>
                <a:latin typeface="Arial" charset="0"/>
              </a:rPr>
              <a:t>event1.WaitOne();</a:t>
            </a:r>
            <a:r>
              <a:rPr lang="en-US" sz="1800" dirty="0">
                <a:latin typeface="Arial" charset="0"/>
              </a:rPr>
              <a:t>        	// Wait for the other thread</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err="1">
                <a:latin typeface="Arial" charset="0"/>
              </a:rPr>
              <a:t>Console.WriteLine</a:t>
            </a:r>
            <a:r>
              <a:rPr lang="en-US" sz="1800" dirty="0">
                <a:latin typeface="Arial" charset="0"/>
              </a:rPr>
              <a:t>(</a:t>
            </a:r>
            <a:r>
              <a:rPr lang="en-US" sz="1800" dirty="0" err="1">
                <a:latin typeface="Arial" charset="0"/>
              </a:rPr>
              <a:t>i</a:t>
            </a:r>
            <a:r>
              <a:rPr lang="en-US" sz="1800" dirty="0">
                <a:latin typeface="Arial" charset="0"/>
              </a:rPr>
              <a:t>);  	// Output the next odd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a:solidFill>
                  <a:schemeClr val="tx2"/>
                </a:solidFill>
                <a:latin typeface="Arial" charset="0"/>
              </a:rPr>
              <a:t>event2.Set();</a:t>
            </a:r>
            <a:r>
              <a:rPr lang="en-US" sz="1800" dirty="0">
                <a:latin typeface="Arial" charset="0"/>
              </a:rPr>
              <a:t>            	// Release the other thread</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solidFill>
                  <a:schemeClr val="folHlink"/>
                </a:solidFill>
                <a:latin typeface="Arial" charset="0"/>
              </a:rPr>
              <a:t>}</a:t>
            </a:r>
          </a:p>
        </p:txBody>
      </p:sp>
      <p:grpSp>
        <p:nvGrpSpPr>
          <p:cNvPr id="2" name="Group 8"/>
          <p:cNvGrpSpPr>
            <a:grpSpLocks/>
          </p:cNvGrpSpPr>
          <p:nvPr/>
        </p:nvGrpSpPr>
        <p:grpSpPr bwMode="auto">
          <a:xfrm>
            <a:off x="6629400" y="869302"/>
            <a:ext cx="768350" cy="3733800"/>
            <a:chOff x="5036" y="1920"/>
            <a:chExt cx="484" cy="2448"/>
          </a:xfrm>
        </p:grpSpPr>
        <p:sp>
          <p:nvSpPr>
            <p:cNvPr id="23558" name="Rectangle 9"/>
            <p:cNvSpPr>
              <a:spLocks noChangeArrowheads="1"/>
            </p:cNvSpPr>
            <p:nvPr/>
          </p:nvSpPr>
          <p:spPr bwMode="auto">
            <a:xfrm>
              <a:off x="5040" y="2160"/>
              <a:ext cx="480" cy="2208"/>
            </a:xfrm>
            <a:prstGeom prst="rect">
              <a:avLst/>
            </a:prstGeom>
            <a:solidFill>
              <a:schemeClr val="tx1"/>
            </a:solidFill>
            <a:ln w="9525">
              <a:solidFill>
                <a:schemeClr val="tx1"/>
              </a:solidFill>
              <a:miter lim="800000"/>
              <a:headEnd/>
              <a:tailEnd/>
            </a:ln>
          </p:spPr>
          <p:txBody>
            <a:bodyPr wrap="none" anchor="ctr"/>
            <a:lstStyle/>
            <a:p>
              <a:r>
                <a:rPr lang="en-US" dirty="0">
                  <a:solidFill>
                    <a:schemeClr val="bg1"/>
                  </a:solidFill>
                  <a:latin typeface="Arial" charset="0"/>
                </a:rPr>
                <a:t>0</a:t>
              </a:r>
            </a:p>
            <a:p>
              <a:r>
                <a:rPr lang="en-US" dirty="0">
                  <a:solidFill>
                    <a:schemeClr val="bg1"/>
                  </a:solidFill>
                  <a:latin typeface="Arial" charset="0"/>
                </a:rPr>
                <a:t>1</a:t>
              </a:r>
            </a:p>
            <a:p>
              <a:r>
                <a:rPr lang="en-US" dirty="0">
                  <a:solidFill>
                    <a:schemeClr val="bg1"/>
                  </a:solidFill>
                  <a:latin typeface="Arial" charset="0"/>
                </a:rPr>
                <a:t>2</a:t>
              </a:r>
            </a:p>
            <a:p>
              <a:r>
                <a:rPr lang="en-US" dirty="0">
                  <a:solidFill>
                    <a:schemeClr val="bg1"/>
                  </a:solidFill>
                  <a:latin typeface="Arial" charset="0"/>
                </a:rPr>
                <a:t>3</a:t>
              </a:r>
            </a:p>
            <a:p>
              <a:r>
                <a:rPr lang="en-US" dirty="0">
                  <a:solidFill>
                    <a:schemeClr val="bg1"/>
                  </a:solidFill>
                  <a:latin typeface="Arial" charset="0"/>
                </a:rPr>
                <a:t>4</a:t>
              </a:r>
            </a:p>
            <a:p>
              <a:r>
                <a:rPr lang="en-US" dirty="0">
                  <a:solidFill>
                    <a:schemeClr val="bg1"/>
                  </a:solidFill>
                  <a:latin typeface="Arial" charset="0"/>
                </a:rPr>
                <a:t>5</a:t>
              </a:r>
            </a:p>
            <a:p>
              <a:r>
                <a:rPr lang="en-US" dirty="0">
                  <a:solidFill>
                    <a:schemeClr val="bg1"/>
                  </a:solidFill>
                  <a:latin typeface="Arial" charset="0"/>
                </a:rPr>
                <a:t>6</a:t>
              </a:r>
            </a:p>
            <a:p>
              <a:r>
                <a:rPr lang="en-US" dirty="0">
                  <a:solidFill>
                    <a:schemeClr val="bg1"/>
                  </a:solidFill>
                  <a:latin typeface="Arial" charset="0"/>
                </a:rPr>
                <a:t>7</a:t>
              </a:r>
            </a:p>
            <a:p>
              <a:r>
                <a:rPr lang="en-US" dirty="0">
                  <a:solidFill>
                    <a:schemeClr val="bg1"/>
                  </a:solidFill>
                  <a:latin typeface="Arial" charset="0"/>
                </a:rPr>
                <a:t>8</a:t>
              </a:r>
            </a:p>
            <a:p>
              <a:r>
                <a:rPr lang="en-US" dirty="0">
                  <a:solidFill>
                    <a:schemeClr val="bg1"/>
                  </a:solidFill>
                  <a:latin typeface="Arial" charset="0"/>
                </a:rPr>
                <a:t>9</a:t>
              </a:r>
            </a:p>
            <a:p>
              <a:r>
                <a:rPr lang="en-US" dirty="0">
                  <a:solidFill>
                    <a:schemeClr val="bg1"/>
                  </a:solidFill>
                  <a:latin typeface="Arial" charset="0"/>
                </a:rPr>
                <a:t>10</a:t>
              </a:r>
            </a:p>
            <a:p>
              <a:r>
                <a:rPr lang="en-US" dirty="0">
                  <a:solidFill>
                    <a:schemeClr val="bg1"/>
                  </a:solidFill>
                  <a:latin typeface="Arial" charset="0"/>
                </a:rPr>
                <a:t>…</a:t>
              </a:r>
            </a:p>
          </p:txBody>
        </p:sp>
        <p:sp>
          <p:nvSpPr>
            <p:cNvPr id="23559" name="Text Box 10"/>
            <p:cNvSpPr txBox="1">
              <a:spLocks noChangeArrowheads="1"/>
            </p:cNvSpPr>
            <p:nvPr/>
          </p:nvSpPr>
          <p:spPr bwMode="auto">
            <a:xfrm>
              <a:off x="5036" y="1920"/>
              <a:ext cx="484" cy="231"/>
            </a:xfrm>
            <a:prstGeom prst="rect">
              <a:avLst/>
            </a:prstGeom>
            <a:noFill/>
            <a:ln w="9525">
              <a:noFill/>
              <a:miter lim="800000"/>
              <a:headEnd/>
              <a:tailEnd/>
            </a:ln>
          </p:spPr>
          <p:txBody>
            <a:bodyPr wrap="none">
              <a:spAutoFit/>
            </a:bodyPr>
            <a:lstStyle/>
            <a:p>
              <a:r>
                <a:rPr lang="en-US" dirty="0"/>
                <a:t>output</a:t>
              </a:r>
            </a:p>
          </p:txBody>
        </p:sp>
      </p:grpSp>
      <p:pic>
        <p:nvPicPr>
          <p:cNvPr id="8" name="Picture 5" descr="C:\Users\ychen10\AppData\Local\Microsoft\Windows\Temporary Internet Files\Content.IE5\3Q6K222H\MC90044190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5565912"/>
            <a:ext cx="940627" cy="1111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3733800" y="5715000"/>
            <a:ext cx="1905000" cy="1015663"/>
          </a:xfrm>
          <a:prstGeom prst="rect">
            <a:avLst/>
          </a:prstGeom>
          <a:noFill/>
        </p:spPr>
        <p:txBody>
          <a:bodyPr wrap="square" rtlCol="0">
            <a:spAutoFit/>
          </a:bodyPr>
          <a:lstStyle/>
          <a:p>
            <a:r>
              <a:rPr lang="en-US" sz="2000" dirty="0">
                <a:solidFill>
                  <a:srgbClr val="990000"/>
                </a:solidFill>
              </a:rPr>
              <a:t>What are </a:t>
            </a:r>
            <a:br>
              <a:rPr lang="en-US" sz="2000" dirty="0">
                <a:solidFill>
                  <a:srgbClr val="990000"/>
                </a:solidFill>
              </a:rPr>
            </a:br>
            <a:r>
              <a:rPr lang="en-US" sz="2000" dirty="0" err="1">
                <a:solidFill>
                  <a:srgbClr val="990000"/>
                </a:solidFill>
              </a:rPr>
              <a:t>Monitor.Wait</a:t>
            </a:r>
            <a:endParaRPr lang="en-US" sz="2000" dirty="0">
              <a:solidFill>
                <a:srgbClr val="990000"/>
              </a:solidFill>
            </a:endParaRPr>
          </a:p>
          <a:p>
            <a:r>
              <a:rPr lang="en-US" sz="2000" dirty="0" err="1">
                <a:solidFill>
                  <a:srgbClr val="990000"/>
                </a:solidFill>
              </a:rPr>
              <a:t>Monitor.Pulse</a:t>
            </a:r>
            <a:r>
              <a:rPr lang="en-US" sz="2000" dirty="0">
                <a:solidFill>
                  <a:srgbClr val="990000"/>
                </a:solidFill>
              </a:rPr>
              <a:t>?</a:t>
            </a:r>
          </a:p>
        </p:txBody>
      </p:sp>
      <p:sp>
        <p:nvSpPr>
          <p:cNvPr id="3" name="Rounded Rectangular Callout 2"/>
          <p:cNvSpPr/>
          <p:nvPr/>
        </p:nvSpPr>
        <p:spPr bwMode="auto">
          <a:xfrm>
            <a:off x="6705600" y="5670468"/>
            <a:ext cx="1828800" cy="733783"/>
          </a:xfrm>
          <a:prstGeom prst="wedgeRoundRectCallout">
            <a:avLst>
              <a:gd name="adj1" fmla="val -74729"/>
              <a:gd name="adj2" fmla="val -5078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There is an object involved</a:t>
            </a:r>
          </a:p>
        </p:txBody>
      </p:sp>
      <p:grpSp>
        <p:nvGrpSpPr>
          <p:cNvPr id="10" name="Group 9">
            <a:extLst>
              <a:ext uri="{FF2B5EF4-FFF2-40B4-BE49-F238E27FC236}">
                <a16:creationId xmlns:a16="http://schemas.microsoft.com/office/drawing/2014/main" id="{21D0B9CB-C8CA-43A8-F36A-7DBBF1D4239F}"/>
              </a:ext>
            </a:extLst>
          </p:cNvPr>
          <p:cNvGrpSpPr/>
          <p:nvPr/>
        </p:nvGrpSpPr>
        <p:grpSpPr>
          <a:xfrm>
            <a:off x="7651393" y="1244708"/>
            <a:ext cx="1594564" cy="4038817"/>
            <a:chOff x="7651393" y="1244708"/>
            <a:chExt cx="1594564" cy="4038817"/>
          </a:xfrm>
        </p:grpSpPr>
        <p:pic>
          <p:nvPicPr>
            <p:cNvPr id="5" name="Picture 4">
              <a:extLst>
                <a:ext uri="{FF2B5EF4-FFF2-40B4-BE49-F238E27FC236}">
                  <a16:creationId xmlns:a16="http://schemas.microsoft.com/office/drawing/2014/main" id="{B9DDB6A4-EB75-D75F-7D8F-289CFE92C040}"/>
                </a:ext>
              </a:extLst>
            </p:cNvPr>
            <p:cNvPicPr>
              <a:picLocks noChangeAspect="1"/>
            </p:cNvPicPr>
            <p:nvPr/>
          </p:nvPicPr>
          <p:blipFill>
            <a:blip r:embed="rId4"/>
            <a:stretch>
              <a:fillRect/>
            </a:stretch>
          </p:blipFill>
          <p:spPr>
            <a:xfrm>
              <a:off x="8153400" y="1244708"/>
              <a:ext cx="438150" cy="3343275"/>
            </a:xfrm>
            <a:prstGeom prst="rect">
              <a:avLst/>
            </a:prstGeom>
          </p:spPr>
        </p:pic>
        <p:sp>
          <p:nvSpPr>
            <p:cNvPr id="7" name="Text Box 10">
              <a:extLst>
                <a:ext uri="{FF2B5EF4-FFF2-40B4-BE49-F238E27FC236}">
                  <a16:creationId xmlns:a16="http://schemas.microsoft.com/office/drawing/2014/main" id="{E9D2413D-CB02-12A9-2C57-F8238BF8BE33}"/>
                </a:ext>
              </a:extLst>
            </p:cNvPr>
            <p:cNvSpPr txBox="1">
              <a:spLocks noChangeArrowheads="1"/>
            </p:cNvSpPr>
            <p:nvPr/>
          </p:nvSpPr>
          <p:spPr bwMode="auto">
            <a:xfrm>
              <a:off x="7651393" y="4637194"/>
              <a:ext cx="1594564" cy="646331"/>
            </a:xfrm>
            <a:prstGeom prst="rect">
              <a:avLst/>
            </a:prstGeom>
            <a:noFill/>
            <a:ln w="9525">
              <a:noFill/>
              <a:miter lim="800000"/>
              <a:headEnd/>
              <a:tailEnd/>
            </a:ln>
          </p:spPr>
          <p:txBody>
            <a:bodyPr wrap="square">
              <a:spAutoFit/>
            </a:bodyPr>
            <a:lstStyle/>
            <a:p>
              <a:r>
                <a:rPr lang="en-US" dirty="0"/>
                <a:t>How to output this sequence?</a:t>
              </a:r>
            </a:p>
          </p:txBody>
        </p:sp>
      </p:grpSp>
    </p:spTree>
    <p:extLst>
      <p:ext uri="{BB962C8B-B14F-4D97-AF65-F5344CB8AC3E}">
        <p14:creationId xmlns:p14="http://schemas.microsoft.com/office/powerpoint/2010/main" val="3394863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p:spPr>
        <p:txBody>
          <a:bodyPr/>
          <a:lstStyle/>
          <a:p>
            <a:fld id="{55D0E67E-4927-4B7C-B03B-DADFF9C5C6A5}" type="slidenum">
              <a:rPr lang="en-US" smtClean="0"/>
              <a:pPr/>
              <a:t>241</a:t>
            </a:fld>
            <a:endParaRPr lang="en-US"/>
          </a:p>
        </p:txBody>
      </p:sp>
      <p:sp>
        <p:nvSpPr>
          <p:cNvPr id="24579" name="Rectangle 2"/>
          <p:cNvSpPr>
            <a:spLocks noGrp="1" noChangeArrowheads="1"/>
          </p:cNvSpPr>
          <p:nvPr>
            <p:ph type="title"/>
          </p:nvPr>
        </p:nvSpPr>
        <p:spPr>
          <a:xfrm>
            <a:off x="1447800" y="152400"/>
            <a:ext cx="7086600" cy="623888"/>
          </a:xfrm>
        </p:spPr>
        <p:txBody>
          <a:bodyPr/>
          <a:lstStyle/>
          <a:p>
            <a:pPr eaLnBrk="1" hangingPunct="1"/>
            <a:r>
              <a:rPr lang="en-US" sz="2800" i="1" dirty="0" err="1">
                <a:latin typeface="Arial" charset="0"/>
              </a:rPr>
              <a:t>AutoResetEvent</a:t>
            </a:r>
            <a:r>
              <a:rPr lang="en-US" sz="2800" dirty="0"/>
              <a:t>  vs. </a:t>
            </a:r>
            <a:r>
              <a:rPr lang="en-US" sz="2800" i="1" dirty="0" err="1">
                <a:latin typeface="Arial" charset="0"/>
              </a:rPr>
              <a:t>ManualResetEvent</a:t>
            </a:r>
            <a:endParaRPr lang="en-US" sz="2800" i="1" dirty="0">
              <a:latin typeface="Arial" charset="0"/>
            </a:endParaRPr>
          </a:p>
        </p:txBody>
      </p:sp>
      <p:sp>
        <p:nvSpPr>
          <p:cNvPr id="24580" name="Rectangle 3"/>
          <p:cNvSpPr>
            <a:spLocks noGrp="1" noChangeArrowheads="1"/>
          </p:cNvSpPr>
          <p:nvPr>
            <p:ph type="body" idx="1"/>
          </p:nvPr>
        </p:nvSpPr>
        <p:spPr>
          <a:xfrm>
            <a:off x="457200" y="1676400"/>
            <a:ext cx="8534400" cy="5334000"/>
          </a:xfrm>
          <a:noFill/>
        </p:spPr>
        <p:txBody>
          <a:bodyPr/>
          <a:lstStyle/>
          <a:p>
            <a:pPr marL="457200" indent="-457200" eaLnBrk="1" hangingPunct="1">
              <a:tabLst>
                <a:tab pos="457200" algn="l"/>
                <a:tab pos="914400" algn="l"/>
                <a:tab pos="1371600" algn="l"/>
                <a:tab pos="1828800" algn="l"/>
              </a:tabLst>
            </a:pPr>
            <a:r>
              <a:rPr lang="en-US" sz="2400" i="1" dirty="0" err="1">
                <a:latin typeface="Arial" charset="0"/>
              </a:rPr>
              <a:t>AutoResetEvent</a:t>
            </a:r>
            <a:r>
              <a:rPr lang="en-US" sz="2400" i="1" dirty="0">
                <a:latin typeface="Arial" charset="0"/>
              </a:rPr>
              <a:t> </a:t>
            </a:r>
            <a:r>
              <a:rPr lang="en-US" sz="2400" dirty="0">
                <a:latin typeface="Arial" charset="0"/>
              </a:rPr>
              <a:t>Class</a:t>
            </a:r>
          </a:p>
          <a:p>
            <a:pPr marL="857250" lvl="1" eaLnBrk="1" hangingPunct="1">
              <a:tabLst>
                <a:tab pos="457200" algn="l"/>
                <a:tab pos="914400" algn="l"/>
                <a:tab pos="1371600" algn="l"/>
                <a:tab pos="1828800" algn="l"/>
              </a:tabLst>
            </a:pPr>
            <a:r>
              <a:rPr lang="en-US" sz="2400" i="1" dirty="0">
                <a:latin typeface="Arial" charset="0"/>
              </a:rPr>
              <a:t>event1.</a:t>
            </a:r>
            <a:r>
              <a:rPr lang="en-US" sz="2400" i="1" dirty="0">
                <a:solidFill>
                  <a:srgbClr val="990000"/>
                </a:solidFill>
                <a:latin typeface="Arial" charset="0"/>
              </a:rPr>
              <a:t>reset</a:t>
            </a:r>
            <a:r>
              <a:rPr lang="en-US" sz="2400" i="1" dirty="0">
                <a:latin typeface="Arial" charset="0"/>
              </a:rPr>
              <a:t> </a:t>
            </a:r>
            <a:r>
              <a:rPr lang="en-US" sz="2400" dirty="0">
                <a:latin typeface="Arial" charset="0"/>
              </a:rPr>
              <a:t>do not need to be called explicitly;</a:t>
            </a:r>
            <a:endParaRPr lang="en-US" sz="2400" i="1" dirty="0">
              <a:latin typeface="Arial" charset="0"/>
            </a:endParaRPr>
          </a:p>
          <a:p>
            <a:pPr marL="857250" lvl="1" eaLnBrk="1" hangingPunct="1">
              <a:tabLst>
                <a:tab pos="457200" algn="l"/>
                <a:tab pos="914400" algn="l"/>
                <a:tab pos="1371600" algn="l"/>
                <a:tab pos="1828800" algn="l"/>
              </a:tabLst>
            </a:pPr>
            <a:r>
              <a:rPr lang="en-US" sz="2400" i="1" dirty="0">
                <a:latin typeface="Arial" charset="0"/>
              </a:rPr>
              <a:t>It is called automatically before event1.WaitOne method is called;</a:t>
            </a:r>
          </a:p>
          <a:p>
            <a:pPr marL="857250" lvl="1" eaLnBrk="1" hangingPunct="1">
              <a:tabLst>
                <a:tab pos="457200" algn="l"/>
                <a:tab pos="914400" algn="l"/>
                <a:tab pos="1371600" algn="l"/>
                <a:tab pos="1828800" algn="l"/>
              </a:tabLst>
            </a:pPr>
            <a:r>
              <a:rPr lang="en-US" sz="2400" i="1" dirty="0" err="1">
                <a:latin typeface="Arial" charset="0"/>
              </a:rPr>
              <a:t>WaitOne</a:t>
            </a:r>
            <a:r>
              <a:rPr lang="en-US" sz="2400" i="1" dirty="0">
                <a:latin typeface="Arial" charset="0"/>
              </a:rPr>
              <a:t> will always be blocked and activated by a later event1.set</a:t>
            </a:r>
          </a:p>
          <a:p>
            <a:pPr marL="857250" lvl="1" eaLnBrk="1" hangingPunct="1">
              <a:tabLst>
                <a:tab pos="457200" algn="l"/>
                <a:tab pos="914400" algn="l"/>
                <a:tab pos="1371600" algn="l"/>
                <a:tab pos="1828800" algn="l"/>
              </a:tabLst>
            </a:pPr>
            <a:r>
              <a:rPr lang="en-US" sz="2400" i="1" dirty="0">
                <a:latin typeface="Arial" charset="0"/>
              </a:rPr>
              <a:t>It triggers only one thread at a time</a:t>
            </a:r>
          </a:p>
          <a:p>
            <a:pPr marL="457200" indent="-457200" eaLnBrk="1" hangingPunct="1">
              <a:tabLst>
                <a:tab pos="457200" algn="l"/>
                <a:tab pos="914400" algn="l"/>
                <a:tab pos="1371600" algn="l"/>
                <a:tab pos="1828800" algn="l"/>
              </a:tabLst>
            </a:pPr>
            <a:r>
              <a:rPr lang="en-US" sz="2400" dirty="0">
                <a:latin typeface="Arial" charset="0"/>
              </a:rPr>
              <a:t>If</a:t>
            </a:r>
            <a:r>
              <a:rPr lang="en-US" sz="2400" i="1" dirty="0">
                <a:latin typeface="Arial" charset="0"/>
              </a:rPr>
              <a:t> </a:t>
            </a:r>
            <a:r>
              <a:rPr lang="en-US" sz="2400" i="1" dirty="0" err="1">
                <a:latin typeface="Arial" charset="0"/>
              </a:rPr>
              <a:t>ManualResetEvent</a:t>
            </a:r>
            <a:r>
              <a:rPr lang="en-US" sz="2400" i="1" dirty="0">
                <a:latin typeface="Arial" charset="0"/>
              </a:rPr>
              <a:t> C</a:t>
            </a:r>
            <a:r>
              <a:rPr lang="en-US" sz="2400" dirty="0">
                <a:latin typeface="Arial" charset="0"/>
              </a:rPr>
              <a:t>lass is used in the program</a:t>
            </a:r>
          </a:p>
          <a:p>
            <a:pPr marL="857250" lvl="1" eaLnBrk="1" hangingPunct="1">
              <a:tabLst>
                <a:tab pos="457200" algn="l"/>
                <a:tab pos="914400" algn="l"/>
                <a:tab pos="1371600" algn="l"/>
                <a:tab pos="1828800" algn="l"/>
              </a:tabLst>
            </a:pPr>
            <a:r>
              <a:rPr lang="en-US" sz="2400" i="1" dirty="0">
                <a:latin typeface="Arial" charset="0"/>
              </a:rPr>
              <a:t>event1.reset </a:t>
            </a:r>
            <a:r>
              <a:rPr lang="en-US" sz="2400" dirty="0">
                <a:latin typeface="Arial" charset="0"/>
              </a:rPr>
              <a:t>needs to be called before each</a:t>
            </a:r>
            <a:r>
              <a:rPr lang="en-US" sz="2400" i="1" dirty="0">
                <a:latin typeface="Arial" charset="0"/>
              </a:rPr>
              <a:t> event1.WaitOne </a:t>
            </a:r>
            <a:r>
              <a:rPr lang="en-US" sz="2400" dirty="0">
                <a:latin typeface="Arial" charset="0"/>
              </a:rPr>
              <a:t>call</a:t>
            </a:r>
            <a:r>
              <a:rPr lang="en-US" sz="2400" i="1" dirty="0">
                <a:latin typeface="Arial" charset="0"/>
              </a:rPr>
              <a:t>.</a:t>
            </a:r>
          </a:p>
          <a:p>
            <a:pPr marL="857250" lvl="1" eaLnBrk="1" hangingPunct="1">
              <a:tabLst>
                <a:tab pos="457200" algn="l"/>
                <a:tab pos="914400" algn="l"/>
                <a:tab pos="1371600" algn="l"/>
                <a:tab pos="1828800" algn="l"/>
              </a:tabLst>
            </a:pPr>
            <a:r>
              <a:rPr lang="en-US" sz="2400" i="1" dirty="0">
                <a:latin typeface="Arial" charset="0"/>
              </a:rPr>
              <a:t>It triggers all threads waiting for the event</a:t>
            </a:r>
            <a:endParaRPr lang="en-US" sz="2400" dirty="0">
              <a:latin typeface="Arial" charset="0"/>
            </a:endParaRPr>
          </a:p>
        </p:txBody>
      </p:sp>
      <p:pic>
        <p:nvPicPr>
          <p:cNvPr id="24581" name="Picture 4" descr="MCj02088780000[1]"/>
          <p:cNvPicPr>
            <a:picLocks noChangeAspect="1" noChangeArrowheads="1"/>
          </p:cNvPicPr>
          <p:nvPr/>
        </p:nvPicPr>
        <p:blipFill>
          <a:blip r:embed="rId3" cstate="print"/>
          <a:srcRect/>
          <a:stretch>
            <a:fillRect/>
          </a:stretch>
        </p:blipFill>
        <p:spPr bwMode="auto">
          <a:xfrm>
            <a:off x="6096000" y="928688"/>
            <a:ext cx="2046287" cy="1128712"/>
          </a:xfrm>
          <a:prstGeom prst="rect">
            <a:avLst/>
          </a:prstGeom>
          <a:noFill/>
          <a:ln w="9525">
            <a:noFill/>
            <a:miter lim="800000"/>
            <a:headEnd/>
            <a:tailEnd/>
          </a:ln>
        </p:spPr>
      </p:pic>
    </p:spTree>
    <p:extLst>
      <p:ext uri="{BB962C8B-B14F-4D97-AF65-F5344CB8AC3E}">
        <p14:creationId xmlns:p14="http://schemas.microsoft.com/office/powerpoint/2010/main" val="219189642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ctrTitle"/>
          </p:nvPr>
        </p:nvSpPr>
        <p:spPr>
          <a:xfrm>
            <a:off x="1600200" y="990600"/>
            <a:ext cx="6934200" cy="1462088"/>
          </a:xfrm>
        </p:spPr>
        <p:txBody>
          <a:bodyPr/>
          <a:lstStyle/>
          <a:p>
            <a:r>
              <a:rPr lang="en-US"/>
              <a:t>Event-Driven Programming Paradigm</a:t>
            </a:r>
          </a:p>
        </p:txBody>
      </p:sp>
      <p:sp>
        <p:nvSpPr>
          <p:cNvPr id="25603" name="Subtitle 2"/>
          <p:cNvSpPr>
            <a:spLocks noGrp="1"/>
          </p:cNvSpPr>
          <p:nvPr>
            <p:ph type="subTitle" idx="1"/>
          </p:nvPr>
        </p:nvSpPr>
        <p:spPr/>
        <p:txBody>
          <a:bodyPr/>
          <a:lstStyle/>
          <a:p>
            <a:r>
              <a:rPr lang="en-US" b="1" dirty="0"/>
              <a:t>Events and Delegates</a:t>
            </a:r>
          </a:p>
          <a:p>
            <a:r>
              <a:rPr lang="en-US" dirty="0"/>
              <a:t>Reading: Text Section 2.6</a:t>
            </a:r>
          </a:p>
        </p:txBody>
      </p:sp>
    </p:spTree>
    <p:extLst>
      <p:ext uri="{BB962C8B-B14F-4D97-AF65-F5344CB8AC3E}">
        <p14:creationId xmlns:p14="http://schemas.microsoft.com/office/powerpoint/2010/main" val="64198857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dirty="0"/>
              <a:t>General Event-Driven Programming</a:t>
            </a:r>
          </a:p>
        </p:txBody>
      </p:sp>
      <p:sp>
        <p:nvSpPr>
          <p:cNvPr id="26627" name="Content Placeholder 2"/>
          <p:cNvSpPr>
            <a:spLocks noGrp="1"/>
          </p:cNvSpPr>
          <p:nvPr>
            <p:ph idx="1"/>
          </p:nvPr>
        </p:nvSpPr>
        <p:spPr>
          <a:xfrm>
            <a:off x="381000" y="1066800"/>
            <a:ext cx="8305800" cy="5638800"/>
          </a:xfrm>
        </p:spPr>
        <p:txBody>
          <a:bodyPr/>
          <a:lstStyle/>
          <a:p>
            <a:r>
              <a:rPr lang="en-US" dirty="0"/>
              <a:t>Event-driven programming is a </a:t>
            </a:r>
            <a:r>
              <a:rPr lang="en-US" dirty="0">
                <a:solidFill>
                  <a:srgbClr val="0000FF"/>
                </a:solidFill>
              </a:rPr>
              <a:t>parallel</a:t>
            </a:r>
            <a:r>
              <a:rPr lang="en-US" dirty="0"/>
              <a:t> programming paradigm that allows interactions between the computer program and the user or the  environment;</a:t>
            </a:r>
          </a:p>
          <a:p>
            <a:r>
              <a:rPr lang="en-US" dirty="0"/>
              <a:t>It assumes </a:t>
            </a:r>
            <a:r>
              <a:rPr lang="en-US" i="1" dirty="0">
                <a:solidFill>
                  <a:srgbClr val="0000FF"/>
                </a:solidFill>
              </a:rPr>
              <a:t>unlimited number </a:t>
            </a:r>
            <a:r>
              <a:rPr lang="en-US" dirty="0"/>
              <a:t>of processors available. The job can be done at an event’s occurrence. No need to wait for the processor’s availability.</a:t>
            </a:r>
          </a:p>
          <a:p>
            <a:r>
              <a:rPr lang="en-US" dirty="0"/>
              <a:t>The execution flows of the program are determined by </a:t>
            </a:r>
          </a:p>
          <a:p>
            <a:pPr lvl="1">
              <a:buFont typeface="Wingdings" pitchFamily="2" charset="2"/>
              <a:buChar char="q"/>
            </a:pPr>
            <a:r>
              <a:rPr lang="en-US" dirty="0"/>
              <a:t>user actions, such as a mouse click or a key press in GUI programming!</a:t>
            </a:r>
          </a:p>
          <a:p>
            <a:pPr lvl="1">
              <a:buFont typeface="Wingdings" pitchFamily="2" charset="2"/>
              <a:buChar char="q"/>
            </a:pPr>
            <a:r>
              <a:rPr lang="en-US" dirty="0"/>
              <a:t>sensor outputs (e.g., touch sensor, motion sensor, etc.), and  </a:t>
            </a:r>
          </a:p>
          <a:p>
            <a:pPr lvl="1">
              <a:buFont typeface="Wingdings" pitchFamily="2" charset="2"/>
              <a:buChar char="q"/>
            </a:pPr>
            <a:r>
              <a:rPr lang="en-US" dirty="0"/>
              <a:t>messages from other programs</a:t>
            </a:r>
          </a:p>
        </p:txBody>
      </p:sp>
      <p:sp>
        <p:nvSpPr>
          <p:cNvPr id="2" name="Slide Number Placeholder 1"/>
          <p:cNvSpPr>
            <a:spLocks noGrp="1"/>
          </p:cNvSpPr>
          <p:nvPr>
            <p:ph type="sldNum" sz="quarter" idx="12"/>
          </p:nvPr>
        </p:nvSpPr>
        <p:spPr/>
        <p:txBody>
          <a:bodyPr/>
          <a:lstStyle/>
          <a:p>
            <a:pPr>
              <a:defRPr/>
            </a:pPr>
            <a:fld id="{F8A8353D-6DFA-438A-AA04-19BFE909D582}" type="slidenum">
              <a:rPr lang="en-US" smtClean="0"/>
              <a:pPr>
                <a:defRPr/>
              </a:pPr>
              <a:t>243</a:t>
            </a:fld>
            <a:endParaRPr lang="en-US"/>
          </a:p>
        </p:txBody>
      </p:sp>
    </p:spTree>
    <p:extLst>
      <p:ext uri="{BB962C8B-B14F-4D97-AF65-F5344CB8AC3E}">
        <p14:creationId xmlns:p14="http://schemas.microsoft.com/office/powerpoint/2010/main" val="297364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6627">
                                            <p:txEl>
                                              <p:pRg st="0" end="0"/>
                                            </p:txEl>
                                          </p:spTgt>
                                        </p:tgtEl>
                                        <p:attrNameLst>
                                          <p:attrName>style.opacity</p:attrName>
                                        </p:attrNameLst>
                                      </p:cBhvr>
                                      <p:to>
                                        <p:strVal val="0.5"/>
                                      </p:to>
                                    </p:set>
                                    <p:animEffect filter="image" prLst="opacity: 0.5">
                                      <p:cBhvr rctx="IE">
                                        <p:cTn id="7" dur="indefinite"/>
                                        <p:tgtEl>
                                          <p:spTgt spid="26627">
                                            <p:txEl>
                                              <p:pRg st="0" end="0"/>
                                            </p:txEl>
                                          </p:spTgt>
                                        </p:tgtEl>
                                      </p:cBhvr>
                                    </p:animEffect>
                                  </p:childTnLst>
                                </p:cTn>
                              </p:par>
                              <p:par>
                                <p:cTn id="8" presetID="9" presetClass="emph" presetSubtype="0" nodeType="withEffect">
                                  <p:stCondLst>
                                    <p:cond delay="0"/>
                                  </p:stCondLst>
                                  <p:childTnLst>
                                    <p:set>
                                      <p:cBhvr>
                                        <p:cTn id="9" dur="indefinite"/>
                                        <p:tgtEl>
                                          <p:spTgt spid="26627">
                                            <p:txEl>
                                              <p:pRg st="1" end="1"/>
                                            </p:txEl>
                                          </p:spTgt>
                                        </p:tgtEl>
                                        <p:attrNameLst>
                                          <p:attrName>style.opacity</p:attrName>
                                        </p:attrNameLst>
                                      </p:cBhvr>
                                      <p:to>
                                        <p:strVal val="0.5"/>
                                      </p:to>
                                    </p:set>
                                    <p:animEffect filter="image" prLst="opacity: 0.5">
                                      <p:cBhvr rctx="IE">
                                        <p:cTn id="10" dur="indefinite"/>
                                        <p:tgtEl>
                                          <p:spTgt spid="26627">
                                            <p:txEl>
                                              <p:pRg st="1" end="1"/>
                                            </p:txEl>
                                          </p:spTgt>
                                        </p:tgtEl>
                                      </p:cBhvr>
                                    </p:animEffect>
                                  </p:childTnLst>
                                </p:cTn>
                              </p:par>
                            </p:childTnLst>
                          </p:cTn>
                        </p:par>
                        <p:par>
                          <p:cTn id="11" fill="hold">
                            <p:stCondLst>
                              <p:cond delay="0"/>
                            </p:stCondLst>
                            <p:childTnLst>
                              <p:par>
                                <p:cTn id="12" presetID="22" presetClass="entr" presetSubtype="1" fill="hold" nodeType="afterEffect">
                                  <p:stCondLst>
                                    <p:cond delay="0"/>
                                  </p:stCondLst>
                                  <p:childTnLst>
                                    <p:set>
                                      <p:cBhvr>
                                        <p:cTn id="13" dur="1" fill="hold">
                                          <p:stCondLst>
                                            <p:cond delay="0"/>
                                          </p:stCondLst>
                                        </p:cTn>
                                        <p:tgtEl>
                                          <p:spTgt spid="26627">
                                            <p:txEl>
                                              <p:pRg st="2" end="2"/>
                                            </p:txEl>
                                          </p:spTgt>
                                        </p:tgtEl>
                                        <p:attrNameLst>
                                          <p:attrName>style.visibility</p:attrName>
                                        </p:attrNameLst>
                                      </p:cBhvr>
                                      <p:to>
                                        <p:strVal val="visible"/>
                                      </p:to>
                                    </p:set>
                                    <p:animEffect transition="in" filter="wipe(up)">
                                      <p:cBhvr>
                                        <p:cTn id="14" dur="500"/>
                                        <p:tgtEl>
                                          <p:spTgt spid="26627">
                                            <p:txEl>
                                              <p:pRg st="2" end="2"/>
                                            </p:txEl>
                                          </p:spTgt>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26627">
                                            <p:txEl>
                                              <p:pRg st="3" end="3"/>
                                            </p:txEl>
                                          </p:spTgt>
                                        </p:tgtEl>
                                        <p:attrNameLst>
                                          <p:attrName>style.visibility</p:attrName>
                                        </p:attrNameLst>
                                      </p:cBhvr>
                                      <p:to>
                                        <p:strVal val="visible"/>
                                      </p:to>
                                    </p:set>
                                    <p:animEffect transition="in" filter="wipe(up)">
                                      <p:cBhvr>
                                        <p:cTn id="18" dur="500"/>
                                        <p:tgtEl>
                                          <p:spTgt spid="26627">
                                            <p:txEl>
                                              <p:pRg st="3" end="3"/>
                                            </p:txEl>
                                          </p:spTgt>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26627">
                                            <p:txEl>
                                              <p:pRg st="4" end="4"/>
                                            </p:txEl>
                                          </p:spTgt>
                                        </p:tgtEl>
                                        <p:attrNameLst>
                                          <p:attrName>style.visibility</p:attrName>
                                        </p:attrNameLst>
                                      </p:cBhvr>
                                      <p:to>
                                        <p:strVal val="visible"/>
                                      </p:to>
                                    </p:set>
                                    <p:animEffect transition="in" filter="wipe(up)">
                                      <p:cBhvr>
                                        <p:cTn id="22" dur="500"/>
                                        <p:tgtEl>
                                          <p:spTgt spid="26627">
                                            <p:txEl>
                                              <p:pRg st="4" end="4"/>
                                            </p:txEl>
                                          </p:spTgt>
                                        </p:tgtEl>
                                      </p:cBhvr>
                                    </p:animEffect>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26627">
                                            <p:txEl>
                                              <p:pRg st="5" end="5"/>
                                            </p:txEl>
                                          </p:spTgt>
                                        </p:tgtEl>
                                        <p:attrNameLst>
                                          <p:attrName>style.visibility</p:attrName>
                                        </p:attrNameLst>
                                      </p:cBhvr>
                                      <p:to>
                                        <p:strVal val="visible"/>
                                      </p:to>
                                    </p:set>
                                    <p:animEffect transition="in" filter="wipe(up)">
                                      <p:cBhvr>
                                        <p:cTn id="26" dur="500"/>
                                        <p:tgtEl>
                                          <p:spTgt spid="266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143000" y="198438"/>
            <a:ext cx="7848600" cy="563562"/>
          </a:xfrm>
        </p:spPr>
        <p:txBody>
          <a:bodyPr/>
          <a:lstStyle/>
          <a:p>
            <a:r>
              <a:rPr lang="en-US" dirty="0"/>
              <a:t>Control Flow-Based Programming (Polling)</a:t>
            </a:r>
          </a:p>
        </p:txBody>
      </p:sp>
      <p:sp>
        <p:nvSpPr>
          <p:cNvPr id="27651" name="Rectangle 3"/>
          <p:cNvSpPr>
            <a:spLocks noChangeArrowheads="1"/>
          </p:cNvSpPr>
          <p:nvPr/>
        </p:nvSpPr>
        <p:spPr bwMode="auto">
          <a:xfrm>
            <a:off x="1371600" y="1219200"/>
            <a:ext cx="3276600" cy="5486400"/>
          </a:xfrm>
          <a:prstGeom prst="rect">
            <a:avLst/>
          </a:prstGeom>
          <a:solidFill>
            <a:srgbClr val="FFFFCC"/>
          </a:solidFill>
          <a:ln w="9525" algn="ctr">
            <a:solidFill>
              <a:schemeClr val="bg1"/>
            </a:solidFill>
            <a:round/>
            <a:headEnd/>
            <a:tailEnd/>
          </a:ln>
        </p:spPr>
        <p:txBody>
          <a:bodyPr/>
          <a:lstStyle/>
          <a:p>
            <a:endParaRPr lang="en-US"/>
          </a:p>
        </p:txBody>
      </p:sp>
      <p:sp>
        <p:nvSpPr>
          <p:cNvPr id="27652" name="TextBox 4"/>
          <p:cNvSpPr txBox="1">
            <a:spLocks noChangeArrowheads="1"/>
          </p:cNvSpPr>
          <p:nvPr/>
        </p:nvSpPr>
        <p:spPr bwMode="auto">
          <a:xfrm>
            <a:off x="685800" y="1219200"/>
            <a:ext cx="671513" cy="369888"/>
          </a:xfrm>
          <a:prstGeom prst="rect">
            <a:avLst/>
          </a:prstGeom>
          <a:solidFill>
            <a:schemeClr val="bg1"/>
          </a:solidFill>
          <a:ln w="9525">
            <a:noFill/>
            <a:miter lim="800000"/>
            <a:headEnd/>
            <a:tailEnd/>
          </a:ln>
        </p:spPr>
        <p:txBody>
          <a:bodyPr wrap="none">
            <a:spAutoFit/>
          </a:bodyPr>
          <a:lstStyle/>
          <a:p>
            <a:r>
              <a:rPr lang="en-US"/>
              <a:t>Main</a:t>
            </a:r>
          </a:p>
        </p:txBody>
      </p:sp>
      <p:sp>
        <p:nvSpPr>
          <p:cNvPr id="27653" name="Rectangle 5"/>
          <p:cNvSpPr>
            <a:spLocks noChangeArrowheads="1"/>
          </p:cNvSpPr>
          <p:nvPr/>
        </p:nvSpPr>
        <p:spPr bwMode="auto">
          <a:xfrm>
            <a:off x="2514600" y="1676400"/>
            <a:ext cx="1219200" cy="533400"/>
          </a:xfrm>
          <a:prstGeom prst="rect">
            <a:avLst/>
          </a:prstGeom>
          <a:solidFill>
            <a:srgbClr val="00B8FF"/>
          </a:solidFill>
          <a:ln w="9525" algn="ctr">
            <a:solidFill>
              <a:schemeClr val="tx1"/>
            </a:solidFill>
            <a:round/>
            <a:headEnd/>
            <a:tailEnd/>
          </a:ln>
        </p:spPr>
        <p:txBody>
          <a:bodyPr/>
          <a:lstStyle/>
          <a:p>
            <a:endParaRPr lang="en-US"/>
          </a:p>
        </p:txBody>
      </p:sp>
      <p:sp>
        <p:nvSpPr>
          <p:cNvPr id="27654" name="Oval 6"/>
          <p:cNvSpPr>
            <a:spLocks noChangeArrowheads="1"/>
          </p:cNvSpPr>
          <p:nvPr/>
        </p:nvSpPr>
        <p:spPr bwMode="auto">
          <a:xfrm>
            <a:off x="2971800" y="2514600"/>
            <a:ext cx="304800" cy="304800"/>
          </a:xfrm>
          <a:prstGeom prst="ellipse">
            <a:avLst/>
          </a:prstGeom>
          <a:solidFill>
            <a:srgbClr val="00B8FF"/>
          </a:solidFill>
          <a:ln w="9525" algn="ctr">
            <a:solidFill>
              <a:schemeClr val="tx1"/>
            </a:solidFill>
            <a:round/>
            <a:headEnd/>
            <a:tailEnd/>
          </a:ln>
        </p:spPr>
        <p:txBody>
          <a:bodyPr/>
          <a:lstStyle/>
          <a:p>
            <a:endParaRPr lang="en-US"/>
          </a:p>
        </p:txBody>
      </p:sp>
      <p:sp>
        <p:nvSpPr>
          <p:cNvPr id="27655" name="Rectangle 7"/>
          <p:cNvSpPr>
            <a:spLocks noChangeArrowheads="1"/>
          </p:cNvSpPr>
          <p:nvPr/>
        </p:nvSpPr>
        <p:spPr bwMode="auto">
          <a:xfrm>
            <a:off x="5257800" y="1905000"/>
            <a:ext cx="1371600" cy="533400"/>
          </a:xfrm>
          <a:prstGeom prst="rect">
            <a:avLst/>
          </a:prstGeom>
          <a:solidFill>
            <a:srgbClr val="FFFFCC"/>
          </a:solidFill>
          <a:ln w="9525" algn="ctr">
            <a:solidFill>
              <a:schemeClr val="tx1"/>
            </a:solidFill>
            <a:round/>
            <a:headEnd/>
            <a:tailEnd/>
          </a:ln>
        </p:spPr>
        <p:txBody>
          <a:bodyPr/>
          <a:lstStyle/>
          <a:p>
            <a:pPr algn="ctr"/>
            <a:r>
              <a:rPr lang="en-US"/>
              <a:t>Temperature</a:t>
            </a:r>
          </a:p>
        </p:txBody>
      </p:sp>
      <p:sp>
        <p:nvSpPr>
          <p:cNvPr id="27656" name="Rectangle 8"/>
          <p:cNvSpPr>
            <a:spLocks noChangeArrowheads="1"/>
          </p:cNvSpPr>
          <p:nvPr/>
        </p:nvSpPr>
        <p:spPr bwMode="auto">
          <a:xfrm>
            <a:off x="5257800" y="4724400"/>
            <a:ext cx="1371600" cy="609600"/>
          </a:xfrm>
          <a:prstGeom prst="rect">
            <a:avLst/>
          </a:prstGeom>
          <a:solidFill>
            <a:srgbClr val="CCFFFF"/>
          </a:solidFill>
          <a:ln w="9525" algn="ctr">
            <a:solidFill>
              <a:schemeClr val="tx1"/>
            </a:solidFill>
            <a:round/>
            <a:headEnd/>
            <a:tailEnd/>
          </a:ln>
        </p:spPr>
        <p:txBody>
          <a:bodyPr/>
          <a:lstStyle/>
          <a:p>
            <a:pPr algn="ctr"/>
            <a:r>
              <a:rPr lang="en-US"/>
              <a:t>Breaking News</a:t>
            </a:r>
          </a:p>
        </p:txBody>
      </p:sp>
      <p:sp>
        <p:nvSpPr>
          <p:cNvPr id="10" name="Rectangle 9"/>
          <p:cNvSpPr/>
          <p:nvPr/>
        </p:nvSpPr>
        <p:spPr bwMode="auto">
          <a:xfrm>
            <a:off x="5257800" y="3276600"/>
            <a:ext cx="1371600" cy="609600"/>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Exchange rate</a:t>
            </a:r>
          </a:p>
        </p:txBody>
      </p:sp>
      <p:cxnSp>
        <p:nvCxnSpPr>
          <p:cNvPr id="27658" name="Straight Arrow Connector 13"/>
          <p:cNvCxnSpPr>
            <a:cxnSpLocks noChangeShapeType="1"/>
            <a:stCxn id="27654" idx="7"/>
          </p:cNvCxnSpPr>
          <p:nvPr/>
        </p:nvCxnSpPr>
        <p:spPr bwMode="auto">
          <a:xfrm rot="5400000" flipH="1" flipV="1">
            <a:off x="3917950" y="1219200"/>
            <a:ext cx="654050" cy="2025650"/>
          </a:xfrm>
          <a:prstGeom prst="straightConnector1">
            <a:avLst/>
          </a:prstGeom>
          <a:noFill/>
          <a:ln w="9525" algn="ctr">
            <a:solidFill>
              <a:schemeClr val="tx1"/>
            </a:solidFill>
            <a:round/>
            <a:headEnd/>
            <a:tailEnd type="arrow" w="med" len="med"/>
          </a:ln>
        </p:spPr>
      </p:cxnSp>
      <p:cxnSp>
        <p:nvCxnSpPr>
          <p:cNvPr id="27659" name="Straight Arrow Connector 15"/>
          <p:cNvCxnSpPr>
            <a:cxnSpLocks noChangeShapeType="1"/>
            <a:endCxn id="27654" idx="6"/>
          </p:cNvCxnSpPr>
          <p:nvPr/>
        </p:nvCxnSpPr>
        <p:spPr bwMode="auto">
          <a:xfrm rot="10800000" flipV="1">
            <a:off x="3276600" y="2438400"/>
            <a:ext cx="1981200" cy="228600"/>
          </a:xfrm>
          <a:prstGeom prst="straightConnector1">
            <a:avLst/>
          </a:prstGeom>
          <a:noFill/>
          <a:ln w="9525" algn="ctr">
            <a:solidFill>
              <a:schemeClr val="tx1"/>
            </a:solidFill>
            <a:round/>
            <a:headEnd/>
            <a:tailEnd type="arrow" w="med" len="med"/>
          </a:ln>
        </p:spPr>
      </p:cxnSp>
      <p:cxnSp>
        <p:nvCxnSpPr>
          <p:cNvPr id="27660" name="Straight Arrow Connector 17"/>
          <p:cNvCxnSpPr>
            <a:cxnSpLocks noChangeShapeType="1"/>
            <a:stCxn id="27653" idx="2"/>
            <a:endCxn id="27654" idx="0"/>
          </p:cNvCxnSpPr>
          <p:nvPr/>
        </p:nvCxnSpPr>
        <p:spPr bwMode="auto">
          <a:xfrm rot="5400000">
            <a:off x="2971801" y="2362200"/>
            <a:ext cx="304800" cy="3175"/>
          </a:xfrm>
          <a:prstGeom prst="straightConnector1">
            <a:avLst/>
          </a:prstGeom>
          <a:noFill/>
          <a:ln w="9525" algn="ctr">
            <a:solidFill>
              <a:schemeClr val="tx1"/>
            </a:solidFill>
            <a:round/>
            <a:headEnd/>
            <a:tailEnd type="arrow" w="med" len="med"/>
          </a:ln>
        </p:spPr>
      </p:cxnSp>
      <p:sp>
        <p:nvSpPr>
          <p:cNvPr id="27661" name="Rectangle 19"/>
          <p:cNvSpPr>
            <a:spLocks noChangeArrowheads="1"/>
          </p:cNvSpPr>
          <p:nvPr/>
        </p:nvSpPr>
        <p:spPr bwMode="auto">
          <a:xfrm>
            <a:off x="2514600" y="3048000"/>
            <a:ext cx="1219200" cy="533400"/>
          </a:xfrm>
          <a:prstGeom prst="rect">
            <a:avLst/>
          </a:prstGeom>
          <a:solidFill>
            <a:srgbClr val="00B8FF"/>
          </a:solidFill>
          <a:ln w="9525" algn="ctr">
            <a:solidFill>
              <a:schemeClr val="tx1"/>
            </a:solidFill>
            <a:round/>
            <a:headEnd/>
            <a:tailEnd/>
          </a:ln>
        </p:spPr>
        <p:txBody>
          <a:bodyPr/>
          <a:lstStyle/>
          <a:p>
            <a:endParaRPr lang="en-US"/>
          </a:p>
        </p:txBody>
      </p:sp>
      <p:sp>
        <p:nvSpPr>
          <p:cNvPr id="27662" name="Oval 20"/>
          <p:cNvSpPr>
            <a:spLocks noChangeArrowheads="1"/>
          </p:cNvSpPr>
          <p:nvPr/>
        </p:nvSpPr>
        <p:spPr bwMode="auto">
          <a:xfrm>
            <a:off x="2971800" y="3886200"/>
            <a:ext cx="304800" cy="304800"/>
          </a:xfrm>
          <a:prstGeom prst="ellipse">
            <a:avLst/>
          </a:prstGeom>
          <a:solidFill>
            <a:srgbClr val="00B8FF"/>
          </a:solidFill>
          <a:ln w="9525" algn="ctr">
            <a:solidFill>
              <a:schemeClr val="tx1"/>
            </a:solidFill>
            <a:round/>
            <a:headEnd/>
            <a:tailEnd/>
          </a:ln>
        </p:spPr>
        <p:txBody>
          <a:bodyPr/>
          <a:lstStyle/>
          <a:p>
            <a:endParaRPr lang="en-US"/>
          </a:p>
        </p:txBody>
      </p:sp>
      <p:cxnSp>
        <p:nvCxnSpPr>
          <p:cNvPr id="27663" name="Straight Arrow Connector 21"/>
          <p:cNvCxnSpPr>
            <a:cxnSpLocks noChangeShapeType="1"/>
            <a:stCxn id="27661" idx="2"/>
            <a:endCxn id="27662" idx="0"/>
          </p:cNvCxnSpPr>
          <p:nvPr/>
        </p:nvCxnSpPr>
        <p:spPr bwMode="auto">
          <a:xfrm rot="5400000">
            <a:off x="2971801" y="3733800"/>
            <a:ext cx="304800" cy="3175"/>
          </a:xfrm>
          <a:prstGeom prst="straightConnector1">
            <a:avLst/>
          </a:prstGeom>
          <a:noFill/>
          <a:ln w="9525" algn="ctr">
            <a:solidFill>
              <a:schemeClr val="tx1"/>
            </a:solidFill>
            <a:round/>
            <a:headEnd/>
            <a:tailEnd type="arrow" w="med" len="med"/>
          </a:ln>
        </p:spPr>
      </p:cxnSp>
      <p:cxnSp>
        <p:nvCxnSpPr>
          <p:cNvPr id="27664" name="Straight Arrow Connector 23"/>
          <p:cNvCxnSpPr>
            <a:cxnSpLocks noChangeShapeType="1"/>
            <a:stCxn id="27654" idx="4"/>
            <a:endCxn id="27661" idx="0"/>
          </p:cNvCxnSpPr>
          <p:nvPr/>
        </p:nvCxnSpPr>
        <p:spPr bwMode="auto">
          <a:xfrm rot="5400000">
            <a:off x="3009901" y="2933700"/>
            <a:ext cx="228600" cy="3175"/>
          </a:xfrm>
          <a:prstGeom prst="straightConnector1">
            <a:avLst/>
          </a:prstGeom>
          <a:noFill/>
          <a:ln w="9525" algn="ctr">
            <a:solidFill>
              <a:schemeClr val="tx1"/>
            </a:solidFill>
            <a:round/>
            <a:headEnd/>
            <a:tailEnd type="arrow" w="med" len="med"/>
          </a:ln>
        </p:spPr>
      </p:cxnSp>
      <p:cxnSp>
        <p:nvCxnSpPr>
          <p:cNvPr id="27665" name="Straight Arrow Connector 25"/>
          <p:cNvCxnSpPr>
            <a:cxnSpLocks noChangeShapeType="1"/>
            <a:stCxn id="27662" idx="7"/>
          </p:cNvCxnSpPr>
          <p:nvPr/>
        </p:nvCxnSpPr>
        <p:spPr bwMode="auto">
          <a:xfrm rot="5400000" flipH="1" flipV="1">
            <a:off x="3917950" y="2590800"/>
            <a:ext cx="654050" cy="2025650"/>
          </a:xfrm>
          <a:prstGeom prst="straightConnector1">
            <a:avLst/>
          </a:prstGeom>
          <a:noFill/>
          <a:ln w="9525" algn="ctr">
            <a:solidFill>
              <a:schemeClr val="tx1"/>
            </a:solidFill>
            <a:round/>
            <a:headEnd/>
            <a:tailEnd type="arrow" w="med" len="med"/>
          </a:ln>
        </p:spPr>
      </p:cxnSp>
      <p:cxnSp>
        <p:nvCxnSpPr>
          <p:cNvPr id="27666" name="Straight Arrow Connector 27"/>
          <p:cNvCxnSpPr>
            <a:cxnSpLocks noChangeShapeType="1"/>
            <a:endCxn id="27662" idx="6"/>
          </p:cNvCxnSpPr>
          <p:nvPr/>
        </p:nvCxnSpPr>
        <p:spPr bwMode="auto">
          <a:xfrm rot="10800000" flipV="1">
            <a:off x="3276600" y="3886200"/>
            <a:ext cx="1981200" cy="152400"/>
          </a:xfrm>
          <a:prstGeom prst="straightConnector1">
            <a:avLst/>
          </a:prstGeom>
          <a:noFill/>
          <a:ln w="9525" algn="ctr">
            <a:solidFill>
              <a:schemeClr val="tx1"/>
            </a:solidFill>
            <a:round/>
            <a:headEnd/>
            <a:tailEnd type="arrow" w="med" len="med"/>
          </a:ln>
        </p:spPr>
      </p:cxnSp>
      <p:sp>
        <p:nvSpPr>
          <p:cNvPr id="27667" name="Rectangle 28"/>
          <p:cNvSpPr>
            <a:spLocks noChangeArrowheads="1"/>
          </p:cNvSpPr>
          <p:nvPr/>
        </p:nvSpPr>
        <p:spPr bwMode="auto">
          <a:xfrm>
            <a:off x="1828800" y="4495800"/>
            <a:ext cx="1066800" cy="533400"/>
          </a:xfrm>
          <a:prstGeom prst="rect">
            <a:avLst/>
          </a:prstGeom>
          <a:solidFill>
            <a:srgbClr val="00B8FF"/>
          </a:solidFill>
          <a:ln w="9525" algn="ctr">
            <a:solidFill>
              <a:schemeClr val="tx1"/>
            </a:solidFill>
            <a:round/>
            <a:headEnd/>
            <a:tailEnd/>
          </a:ln>
        </p:spPr>
        <p:txBody>
          <a:bodyPr/>
          <a:lstStyle/>
          <a:p>
            <a:endParaRPr lang="en-US"/>
          </a:p>
        </p:txBody>
      </p:sp>
      <p:sp>
        <p:nvSpPr>
          <p:cNvPr id="27668" name="Rectangle 29"/>
          <p:cNvSpPr>
            <a:spLocks noChangeArrowheads="1"/>
          </p:cNvSpPr>
          <p:nvPr/>
        </p:nvSpPr>
        <p:spPr bwMode="auto">
          <a:xfrm>
            <a:off x="3352800" y="4495800"/>
            <a:ext cx="1066800" cy="533400"/>
          </a:xfrm>
          <a:prstGeom prst="rect">
            <a:avLst/>
          </a:prstGeom>
          <a:solidFill>
            <a:srgbClr val="00B8FF"/>
          </a:solidFill>
          <a:ln w="9525" algn="ctr">
            <a:solidFill>
              <a:schemeClr val="tx1"/>
            </a:solidFill>
            <a:round/>
            <a:headEnd/>
            <a:tailEnd/>
          </a:ln>
        </p:spPr>
        <p:txBody>
          <a:bodyPr/>
          <a:lstStyle/>
          <a:p>
            <a:endParaRPr lang="en-US"/>
          </a:p>
        </p:txBody>
      </p:sp>
      <p:cxnSp>
        <p:nvCxnSpPr>
          <p:cNvPr id="27669" name="Straight Arrow Connector 31"/>
          <p:cNvCxnSpPr>
            <a:cxnSpLocks noChangeShapeType="1"/>
            <a:stCxn id="27662" idx="3"/>
            <a:endCxn id="27667" idx="0"/>
          </p:cNvCxnSpPr>
          <p:nvPr/>
        </p:nvCxnSpPr>
        <p:spPr bwMode="auto">
          <a:xfrm rot="5400000">
            <a:off x="2514600" y="3994150"/>
            <a:ext cx="349250" cy="654050"/>
          </a:xfrm>
          <a:prstGeom prst="straightConnector1">
            <a:avLst/>
          </a:prstGeom>
          <a:noFill/>
          <a:ln w="9525" algn="ctr">
            <a:solidFill>
              <a:schemeClr val="tx1"/>
            </a:solidFill>
            <a:round/>
            <a:headEnd/>
            <a:tailEnd type="arrow" w="med" len="med"/>
          </a:ln>
        </p:spPr>
      </p:cxnSp>
      <p:cxnSp>
        <p:nvCxnSpPr>
          <p:cNvPr id="27670" name="Straight Arrow Connector 33"/>
          <p:cNvCxnSpPr>
            <a:cxnSpLocks noChangeShapeType="1"/>
            <a:stCxn id="27662" idx="5"/>
            <a:endCxn id="27668" idx="0"/>
          </p:cNvCxnSpPr>
          <p:nvPr/>
        </p:nvCxnSpPr>
        <p:spPr bwMode="auto">
          <a:xfrm rot="16200000" flipH="1">
            <a:off x="3384550" y="3994150"/>
            <a:ext cx="349250" cy="654050"/>
          </a:xfrm>
          <a:prstGeom prst="straightConnector1">
            <a:avLst/>
          </a:prstGeom>
          <a:noFill/>
          <a:ln w="9525" algn="ctr">
            <a:solidFill>
              <a:schemeClr val="tx1"/>
            </a:solidFill>
            <a:round/>
            <a:headEnd/>
            <a:tailEnd type="arrow" w="med" len="med"/>
          </a:ln>
        </p:spPr>
      </p:cxnSp>
      <p:sp>
        <p:nvSpPr>
          <p:cNvPr id="27671" name="TextBox 35"/>
          <p:cNvSpPr txBox="1">
            <a:spLocks noChangeArrowheads="1"/>
          </p:cNvSpPr>
          <p:nvPr/>
        </p:nvSpPr>
        <p:spPr bwMode="auto">
          <a:xfrm>
            <a:off x="4953000" y="1306513"/>
            <a:ext cx="1838325" cy="369887"/>
          </a:xfrm>
          <a:prstGeom prst="rect">
            <a:avLst/>
          </a:prstGeom>
          <a:solidFill>
            <a:schemeClr val="bg1"/>
          </a:solidFill>
          <a:ln w="9525">
            <a:noFill/>
            <a:miter lim="800000"/>
            <a:headEnd/>
            <a:tailEnd/>
          </a:ln>
        </p:spPr>
        <p:txBody>
          <a:bodyPr wrap="none">
            <a:spAutoFit/>
          </a:bodyPr>
          <a:lstStyle/>
          <a:p>
            <a:r>
              <a:rPr lang="en-US"/>
              <a:t>Methods/Services</a:t>
            </a:r>
          </a:p>
        </p:txBody>
      </p:sp>
      <p:sp>
        <p:nvSpPr>
          <p:cNvPr id="27672" name="Oval 36"/>
          <p:cNvSpPr>
            <a:spLocks noChangeArrowheads="1"/>
          </p:cNvSpPr>
          <p:nvPr/>
        </p:nvSpPr>
        <p:spPr bwMode="auto">
          <a:xfrm>
            <a:off x="3733800" y="5257800"/>
            <a:ext cx="304800" cy="304800"/>
          </a:xfrm>
          <a:prstGeom prst="ellipse">
            <a:avLst/>
          </a:prstGeom>
          <a:solidFill>
            <a:srgbClr val="00B8FF"/>
          </a:solidFill>
          <a:ln w="9525" algn="ctr">
            <a:solidFill>
              <a:schemeClr val="tx1"/>
            </a:solidFill>
            <a:round/>
            <a:headEnd/>
            <a:tailEnd/>
          </a:ln>
        </p:spPr>
        <p:txBody>
          <a:bodyPr/>
          <a:lstStyle/>
          <a:p>
            <a:endParaRPr lang="en-US"/>
          </a:p>
        </p:txBody>
      </p:sp>
      <p:cxnSp>
        <p:nvCxnSpPr>
          <p:cNvPr id="27673" name="Straight Arrow Connector 37"/>
          <p:cNvCxnSpPr>
            <a:cxnSpLocks noChangeShapeType="1"/>
            <a:stCxn id="27672" idx="7"/>
          </p:cNvCxnSpPr>
          <p:nvPr/>
        </p:nvCxnSpPr>
        <p:spPr bwMode="auto">
          <a:xfrm rot="5400000" flipH="1" flipV="1">
            <a:off x="4337050" y="4381500"/>
            <a:ext cx="577850" cy="1263650"/>
          </a:xfrm>
          <a:prstGeom prst="straightConnector1">
            <a:avLst/>
          </a:prstGeom>
          <a:noFill/>
          <a:ln w="9525" algn="ctr">
            <a:solidFill>
              <a:schemeClr val="tx1"/>
            </a:solidFill>
            <a:round/>
            <a:headEnd/>
            <a:tailEnd type="arrow" w="med" len="med"/>
          </a:ln>
        </p:spPr>
      </p:cxnSp>
      <p:cxnSp>
        <p:nvCxnSpPr>
          <p:cNvPr id="27674" name="Straight Arrow Connector 38"/>
          <p:cNvCxnSpPr>
            <a:cxnSpLocks noChangeShapeType="1"/>
            <a:endCxn id="27672" idx="6"/>
          </p:cNvCxnSpPr>
          <p:nvPr/>
        </p:nvCxnSpPr>
        <p:spPr bwMode="auto">
          <a:xfrm rot="10800000" flipV="1">
            <a:off x="4038600" y="5334000"/>
            <a:ext cx="1219200" cy="76200"/>
          </a:xfrm>
          <a:prstGeom prst="straightConnector1">
            <a:avLst/>
          </a:prstGeom>
          <a:noFill/>
          <a:ln w="9525" algn="ctr">
            <a:solidFill>
              <a:schemeClr val="tx1"/>
            </a:solidFill>
            <a:round/>
            <a:headEnd/>
            <a:tailEnd type="arrow" w="med" len="med"/>
          </a:ln>
        </p:spPr>
      </p:cxnSp>
      <p:cxnSp>
        <p:nvCxnSpPr>
          <p:cNvPr id="27675" name="Straight Arrow Connector 43"/>
          <p:cNvCxnSpPr>
            <a:cxnSpLocks noChangeShapeType="1"/>
            <a:stCxn id="27668" idx="2"/>
            <a:endCxn id="27672" idx="0"/>
          </p:cNvCxnSpPr>
          <p:nvPr/>
        </p:nvCxnSpPr>
        <p:spPr bwMode="auto">
          <a:xfrm rot="5400000">
            <a:off x="3771901" y="5143500"/>
            <a:ext cx="228600" cy="3175"/>
          </a:xfrm>
          <a:prstGeom prst="straightConnector1">
            <a:avLst/>
          </a:prstGeom>
          <a:noFill/>
          <a:ln w="9525" algn="ctr">
            <a:solidFill>
              <a:schemeClr val="tx1"/>
            </a:solidFill>
            <a:round/>
            <a:headEnd/>
            <a:tailEnd type="arrow" w="med" len="med"/>
          </a:ln>
        </p:spPr>
      </p:cxnSp>
      <p:cxnSp>
        <p:nvCxnSpPr>
          <p:cNvPr id="27676" name="Straight Arrow Connector 45"/>
          <p:cNvCxnSpPr>
            <a:cxnSpLocks noChangeShapeType="1"/>
            <a:stCxn id="27667" idx="2"/>
          </p:cNvCxnSpPr>
          <p:nvPr/>
        </p:nvCxnSpPr>
        <p:spPr bwMode="auto">
          <a:xfrm rot="16200000" flipH="1">
            <a:off x="2247900" y="5143500"/>
            <a:ext cx="685800" cy="457200"/>
          </a:xfrm>
          <a:prstGeom prst="straightConnector1">
            <a:avLst/>
          </a:prstGeom>
          <a:noFill/>
          <a:ln w="9525" algn="ctr">
            <a:solidFill>
              <a:schemeClr val="tx1"/>
            </a:solidFill>
            <a:round/>
            <a:headEnd/>
            <a:tailEnd type="arrow" w="med" len="med"/>
          </a:ln>
        </p:spPr>
      </p:cxnSp>
      <p:cxnSp>
        <p:nvCxnSpPr>
          <p:cNvPr id="27677" name="Straight Arrow Connector 49"/>
          <p:cNvCxnSpPr>
            <a:cxnSpLocks noChangeShapeType="1"/>
            <a:endCxn id="27653" idx="0"/>
          </p:cNvCxnSpPr>
          <p:nvPr/>
        </p:nvCxnSpPr>
        <p:spPr bwMode="auto">
          <a:xfrm rot="5400000">
            <a:off x="2819401" y="1371600"/>
            <a:ext cx="609600" cy="3175"/>
          </a:xfrm>
          <a:prstGeom prst="straightConnector1">
            <a:avLst/>
          </a:prstGeom>
          <a:noFill/>
          <a:ln w="9525" algn="ctr">
            <a:solidFill>
              <a:schemeClr val="tx1"/>
            </a:solidFill>
            <a:round/>
            <a:headEnd/>
            <a:tailEnd type="arrow" w="med" len="med"/>
          </a:ln>
        </p:spPr>
      </p:cxnSp>
      <p:sp>
        <p:nvSpPr>
          <p:cNvPr id="27678" name="Rectangle 29"/>
          <p:cNvSpPr>
            <a:spLocks noChangeArrowheads="1"/>
          </p:cNvSpPr>
          <p:nvPr/>
        </p:nvSpPr>
        <p:spPr bwMode="auto">
          <a:xfrm>
            <a:off x="2667000" y="5715000"/>
            <a:ext cx="1066800" cy="533400"/>
          </a:xfrm>
          <a:prstGeom prst="rect">
            <a:avLst/>
          </a:prstGeom>
          <a:solidFill>
            <a:srgbClr val="00B8FF"/>
          </a:solidFill>
          <a:ln w="9525" algn="ctr">
            <a:solidFill>
              <a:schemeClr val="tx1"/>
            </a:solidFill>
            <a:round/>
            <a:headEnd/>
            <a:tailEnd/>
          </a:ln>
        </p:spPr>
        <p:txBody>
          <a:bodyPr/>
          <a:lstStyle/>
          <a:p>
            <a:endParaRPr lang="en-US"/>
          </a:p>
        </p:txBody>
      </p:sp>
      <p:cxnSp>
        <p:nvCxnSpPr>
          <p:cNvPr id="27679" name="Straight Arrow Connector 34"/>
          <p:cNvCxnSpPr>
            <a:cxnSpLocks noChangeShapeType="1"/>
            <a:stCxn id="27672" idx="3"/>
          </p:cNvCxnSpPr>
          <p:nvPr/>
        </p:nvCxnSpPr>
        <p:spPr bwMode="auto">
          <a:xfrm rot="5400000">
            <a:off x="3505200" y="5441950"/>
            <a:ext cx="196850" cy="349250"/>
          </a:xfrm>
          <a:prstGeom prst="straightConnector1">
            <a:avLst/>
          </a:prstGeom>
          <a:noFill/>
          <a:ln w="9525" algn="ctr">
            <a:solidFill>
              <a:schemeClr val="tx1"/>
            </a:solidFill>
            <a:round/>
            <a:headEnd/>
            <a:tailEnd type="arrow" w="med" len="med"/>
          </a:ln>
        </p:spPr>
      </p:cxnSp>
      <p:cxnSp>
        <p:nvCxnSpPr>
          <p:cNvPr id="27680" name="Shape 38"/>
          <p:cNvCxnSpPr>
            <a:cxnSpLocks noChangeShapeType="1"/>
            <a:stCxn id="27678" idx="2"/>
            <a:endCxn id="27653" idx="0"/>
          </p:cNvCxnSpPr>
          <p:nvPr/>
        </p:nvCxnSpPr>
        <p:spPr bwMode="auto">
          <a:xfrm rot="5400000" flipH="1">
            <a:off x="876300" y="3924300"/>
            <a:ext cx="4572000" cy="76200"/>
          </a:xfrm>
          <a:prstGeom prst="bentConnector5">
            <a:avLst>
              <a:gd name="adj1" fmla="val -5000"/>
              <a:gd name="adj2" fmla="val 2050000"/>
              <a:gd name="adj3" fmla="val 105000"/>
            </a:avLst>
          </a:prstGeom>
          <a:noFill/>
          <a:ln w="9525" algn="ctr">
            <a:solidFill>
              <a:schemeClr val="tx1"/>
            </a:solidFill>
            <a:round/>
            <a:headEnd/>
            <a:tailEnd type="arrow" w="med" len="med"/>
          </a:ln>
        </p:spPr>
      </p:cxnSp>
      <p:sp>
        <p:nvSpPr>
          <p:cNvPr id="27681" name="TextBox 1"/>
          <p:cNvSpPr txBox="1">
            <a:spLocks noChangeArrowheads="1"/>
          </p:cNvSpPr>
          <p:nvPr/>
        </p:nvSpPr>
        <p:spPr bwMode="auto">
          <a:xfrm>
            <a:off x="5549285" y="5797550"/>
            <a:ext cx="851515" cy="369332"/>
          </a:xfrm>
          <a:prstGeom prst="rect">
            <a:avLst/>
          </a:prstGeom>
          <a:noFill/>
          <a:ln w="9525">
            <a:noFill/>
            <a:miter lim="800000"/>
            <a:headEnd/>
            <a:tailEnd/>
          </a:ln>
        </p:spPr>
        <p:txBody>
          <a:bodyPr wrap="none">
            <a:spAutoFit/>
          </a:bodyPr>
          <a:lstStyle/>
          <a:p>
            <a:r>
              <a:rPr lang="en-US" dirty="0"/>
              <a:t>Polling</a:t>
            </a:r>
          </a:p>
        </p:txBody>
      </p:sp>
      <p:sp>
        <p:nvSpPr>
          <p:cNvPr id="2" name="Rounded Rectangular Callout 1"/>
          <p:cNvSpPr/>
          <p:nvPr/>
        </p:nvSpPr>
        <p:spPr bwMode="auto">
          <a:xfrm>
            <a:off x="7467600" y="2898776"/>
            <a:ext cx="1600200" cy="1598612"/>
          </a:xfrm>
          <a:prstGeom prst="wedgeRoundRectCallout">
            <a:avLst>
              <a:gd name="adj1" fmla="val -109869"/>
              <a:gd name="adj2" fmla="val -8914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Only when the control flow is here: Processor available</a:t>
            </a:r>
            <a:endParaRPr kumimoji="0" lang="en-US" sz="1800" b="0" i="0" u="none" strike="noStrike" cap="none" normalizeH="0" baseline="0" dirty="0">
              <a:ln>
                <a:noFill/>
              </a:ln>
              <a:solidFill>
                <a:schemeClr val="tx1"/>
              </a:solidFill>
              <a:effectLst/>
              <a:latin typeface="Times New Roman" pitchFamily="18" charset="0"/>
            </a:endParaRPr>
          </a:p>
        </p:txBody>
      </p:sp>
      <p:sp>
        <p:nvSpPr>
          <p:cNvPr id="35" name="Rounded Rectangular Callout 34"/>
          <p:cNvSpPr/>
          <p:nvPr/>
        </p:nvSpPr>
        <p:spPr bwMode="auto">
          <a:xfrm>
            <a:off x="7467600" y="2897188"/>
            <a:ext cx="1600200" cy="1598612"/>
          </a:xfrm>
          <a:prstGeom prst="wedgeRoundRectCallout">
            <a:avLst>
              <a:gd name="adj1" fmla="val -109869"/>
              <a:gd name="adj2" fmla="val -2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Only when the control flow is here: Processor available</a:t>
            </a:r>
            <a:endParaRPr kumimoji="0" lang="en-US" sz="1800" b="0" i="0" u="none" strike="noStrike" cap="none" normalizeH="0" baseline="0" dirty="0">
              <a:ln>
                <a:noFill/>
              </a:ln>
              <a:solidFill>
                <a:schemeClr val="tx1"/>
              </a:solidFill>
              <a:effectLst/>
              <a:latin typeface="Times New Roman" pitchFamily="18" charset="0"/>
            </a:endParaRPr>
          </a:p>
        </p:txBody>
      </p:sp>
      <p:sp>
        <p:nvSpPr>
          <p:cNvPr id="36" name="Rounded Rectangular Callout 35"/>
          <p:cNvSpPr/>
          <p:nvPr/>
        </p:nvSpPr>
        <p:spPr bwMode="auto">
          <a:xfrm>
            <a:off x="7467600" y="2895600"/>
            <a:ext cx="1600200" cy="1598612"/>
          </a:xfrm>
          <a:prstGeom prst="wedgeRoundRectCallout">
            <a:avLst>
              <a:gd name="adj1" fmla="val -108540"/>
              <a:gd name="adj2" fmla="val 7447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Only when the control flow is here: Processor available</a:t>
            </a:r>
            <a:endParaRPr kumimoji="0" lang="en-US" sz="1800" b="0" i="0" u="none" strike="noStrike" cap="none" normalizeH="0" baseline="0" dirty="0">
              <a:ln>
                <a:noFill/>
              </a:ln>
              <a:solidFill>
                <a:schemeClr val="tx1"/>
              </a:solidFill>
              <a:effectLst/>
              <a:latin typeface="Times New Roman" pitchFamily="18" charset="0"/>
            </a:endParaRPr>
          </a:p>
        </p:txBody>
      </p:sp>
      <p:sp>
        <p:nvSpPr>
          <p:cNvPr id="3" name="Freeform 2"/>
          <p:cNvSpPr/>
          <p:nvPr/>
        </p:nvSpPr>
        <p:spPr bwMode="auto">
          <a:xfrm>
            <a:off x="1704975" y="4038600"/>
            <a:ext cx="657225" cy="1495425"/>
          </a:xfrm>
          <a:custGeom>
            <a:avLst/>
            <a:gdLst>
              <a:gd name="connsiteX0" fmla="*/ 676275 w 685800"/>
              <a:gd name="connsiteY0" fmla="*/ 990600 h 1495425"/>
              <a:gd name="connsiteX1" fmla="*/ 676275 w 685800"/>
              <a:gd name="connsiteY1" fmla="*/ 1495425 h 1495425"/>
              <a:gd name="connsiteX2" fmla="*/ 0 w 685800"/>
              <a:gd name="connsiteY2" fmla="*/ 1495425 h 1495425"/>
              <a:gd name="connsiteX3" fmla="*/ 0 w 685800"/>
              <a:gd name="connsiteY3" fmla="*/ 0 h 1495425"/>
              <a:gd name="connsiteX4" fmla="*/ 685800 w 685800"/>
              <a:gd name="connsiteY4" fmla="*/ 0 h 1495425"/>
              <a:gd name="connsiteX5" fmla="*/ 685800 w 685800"/>
              <a:gd name="connsiteY5" fmla="*/ 466725 h 149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1495425">
                <a:moveTo>
                  <a:pt x="676275" y="990600"/>
                </a:moveTo>
                <a:lnTo>
                  <a:pt x="676275" y="1495425"/>
                </a:lnTo>
                <a:lnTo>
                  <a:pt x="0" y="1495425"/>
                </a:lnTo>
                <a:lnTo>
                  <a:pt x="0" y="0"/>
                </a:lnTo>
                <a:lnTo>
                  <a:pt x="685800" y="0"/>
                </a:lnTo>
                <a:lnTo>
                  <a:pt x="685800" y="466725"/>
                </a:lnTo>
              </a:path>
            </a:pathLst>
          </a:custGeom>
          <a:noFill/>
          <a:ln w="9525"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4" name="Slide Number Placeholder 3"/>
          <p:cNvSpPr>
            <a:spLocks noGrp="1"/>
          </p:cNvSpPr>
          <p:nvPr>
            <p:ph type="sldNum" sz="quarter" idx="12"/>
          </p:nvPr>
        </p:nvSpPr>
        <p:spPr/>
        <p:txBody>
          <a:bodyPr/>
          <a:lstStyle/>
          <a:p>
            <a:pPr>
              <a:defRPr/>
            </a:pPr>
            <a:fld id="{F8A8353D-6DFA-438A-AA04-19BFE909D582}" type="slidenum">
              <a:rPr lang="en-US" smtClean="0"/>
              <a:pPr>
                <a:defRPr/>
              </a:pPr>
              <a:t>244</a:t>
            </a:fld>
            <a:endParaRPr lang="en-US"/>
          </a:p>
        </p:txBody>
      </p:sp>
    </p:spTree>
    <p:extLst>
      <p:ext uri="{BB962C8B-B14F-4D97-AF65-F5344CB8AC3E}">
        <p14:creationId xmlns:p14="http://schemas.microsoft.com/office/powerpoint/2010/main" val="170055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500"/>
                                        <p:tgtEl>
                                          <p:spTgt spid="36"/>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27681"/>
                                        </p:tgtEl>
                                        <p:attrNameLst>
                                          <p:attrName>style.visibility</p:attrName>
                                        </p:attrNameLst>
                                      </p:cBhvr>
                                      <p:to>
                                        <p:strVal val="visible"/>
                                      </p:to>
                                    </p:set>
                                    <p:anim calcmode="lin" valueType="num">
                                      <p:cBhvr additive="base">
                                        <p:cTn id="17" dur="500" fill="hold"/>
                                        <p:tgtEl>
                                          <p:spTgt spid="27681"/>
                                        </p:tgtEl>
                                        <p:attrNameLst>
                                          <p:attrName>ppt_x</p:attrName>
                                        </p:attrNameLst>
                                      </p:cBhvr>
                                      <p:tavLst>
                                        <p:tav tm="0">
                                          <p:val>
                                            <p:strVal val="#ppt_x"/>
                                          </p:val>
                                        </p:tav>
                                        <p:tav tm="100000">
                                          <p:val>
                                            <p:strVal val="#ppt_x"/>
                                          </p:val>
                                        </p:tav>
                                      </p:tavLst>
                                    </p:anim>
                                    <p:anim calcmode="lin" valueType="num">
                                      <p:cBhvr additive="base">
                                        <p:cTn id="18" dur="500" fill="hold"/>
                                        <p:tgtEl>
                                          <p:spTgt spid="276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81" grpId="0"/>
      <p:bldP spid="2" grpId="0" animBg="1"/>
      <p:bldP spid="35" grpId="0" animBg="1"/>
      <p:bldP spid="36"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rot="16200000">
            <a:off x="-2247900" y="2705100"/>
            <a:ext cx="5562600" cy="914400"/>
          </a:xfrm>
        </p:spPr>
        <p:txBody>
          <a:bodyPr/>
          <a:lstStyle/>
          <a:p>
            <a:r>
              <a:rPr lang="en-US">
                <a:solidFill>
                  <a:srgbClr val="00B050"/>
                </a:solidFill>
              </a:rPr>
              <a:t>Event-Drive Programming</a:t>
            </a:r>
            <a:endParaRPr lang="en-US"/>
          </a:p>
        </p:txBody>
      </p:sp>
      <p:sp>
        <p:nvSpPr>
          <p:cNvPr id="28675" name="Rectangle 3"/>
          <p:cNvSpPr>
            <a:spLocks noChangeArrowheads="1"/>
          </p:cNvSpPr>
          <p:nvPr/>
        </p:nvSpPr>
        <p:spPr bwMode="auto">
          <a:xfrm>
            <a:off x="1676400" y="533400"/>
            <a:ext cx="1676400" cy="914400"/>
          </a:xfrm>
          <a:prstGeom prst="rect">
            <a:avLst/>
          </a:prstGeom>
          <a:solidFill>
            <a:schemeClr val="bg1"/>
          </a:solidFill>
          <a:ln w="9525" algn="ctr">
            <a:solidFill>
              <a:schemeClr val="tx1"/>
            </a:solidFill>
            <a:round/>
            <a:headEnd/>
            <a:tailEnd/>
          </a:ln>
        </p:spPr>
        <p:txBody>
          <a:bodyPr/>
          <a:lstStyle/>
          <a:p>
            <a:pPr algn="ctr"/>
            <a:r>
              <a:rPr lang="en-US"/>
              <a:t>Control the motors</a:t>
            </a:r>
          </a:p>
        </p:txBody>
      </p:sp>
      <p:sp>
        <p:nvSpPr>
          <p:cNvPr id="28676" name="Rectangle 4"/>
          <p:cNvSpPr>
            <a:spLocks noChangeArrowheads="1"/>
          </p:cNvSpPr>
          <p:nvPr/>
        </p:nvSpPr>
        <p:spPr bwMode="auto">
          <a:xfrm>
            <a:off x="1676400" y="1447800"/>
            <a:ext cx="1676400" cy="1371600"/>
          </a:xfrm>
          <a:prstGeom prst="rect">
            <a:avLst/>
          </a:prstGeom>
          <a:solidFill>
            <a:schemeClr val="bg1"/>
          </a:solidFill>
          <a:ln w="9525" algn="ctr">
            <a:solidFill>
              <a:schemeClr val="tx1"/>
            </a:solidFill>
            <a:round/>
            <a:headEnd/>
            <a:tailEnd/>
          </a:ln>
        </p:spPr>
        <p:txBody>
          <a:bodyPr/>
          <a:lstStyle/>
          <a:p>
            <a:pPr algn="ctr"/>
            <a:r>
              <a:rPr lang="en-US"/>
              <a:t>Receiving information from base station</a:t>
            </a:r>
          </a:p>
        </p:txBody>
      </p:sp>
      <p:sp>
        <p:nvSpPr>
          <p:cNvPr id="11" name="Rectangle 10"/>
          <p:cNvSpPr>
            <a:spLocks noChangeArrowheads="1"/>
          </p:cNvSpPr>
          <p:nvPr/>
        </p:nvSpPr>
        <p:spPr bwMode="auto">
          <a:xfrm>
            <a:off x="6248400" y="1062038"/>
            <a:ext cx="1828800" cy="385762"/>
          </a:xfrm>
          <a:prstGeom prst="rect">
            <a:avLst/>
          </a:prstGeom>
          <a:solidFill>
            <a:schemeClr val="bg1"/>
          </a:solidFill>
          <a:ln w="9525" algn="ctr">
            <a:solidFill>
              <a:schemeClr val="tx1"/>
            </a:solidFill>
            <a:round/>
            <a:headEnd/>
            <a:tailEnd/>
          </a:ln>
        </p:spPr>
        <p:txBody>
          <a:bodyPr/>
          <a:lstStyle/>
          <a:p>
            <a:pPr algn="ctr"/>
            <a:r>
              <a:rPr lang="en-US"/>
              <a:t>Sonar sensor</a:t>
            </a:r>
          </a:p>
        </p:txBody>
      </p:sp>
      <p:sp>
        <p:nvSpPr>
          <p:cNvPr id="28678" name="Rectangle 15"/>
          <p:cNvSpPr>
            <a:spLocks noChangeArrowheads="1"/>
          </p:cNvSpPr>
          <p:nvPr/>
        </p:nvSpPr>
        <p:spPr bwMode="auto">
          <a:xfrm>
            <a:off x="1676400" y="2819400"/>
            <a:ext cx="1676400" cy="533400"/>
          </a:xfrm>
          <a:prstGeom prst="rect">
            <a:avLst/>
          </a:prstGeom>
          <a:solidFill>
            <a:schemeClr val="bg1"/>
          </a:solidFill>
          <a:ln w="9525" algn="ctr">
            <a:solidFill>
              <a:schemeClr val="tx1"/>
            </a:solidFill>
            <a:round/>
            <a:headEnd/>
            <a:tailEnd/>
          </a:ln>
        </p:spPr>
        <p:txBody>
          <a:bodyPr/>
          <a:lstStyle/>
          <a:p>
            <a:pPr algn="ctr"/>
            <a:r>
              <a:rPr lang="en-US"/>
              <a:t>Read Sensors</a:t>
            </a:r>
          </a:p>
        </p:txBody>
      </p:sp>
      <p:sp>
        <p:nvSpPr>
          <p:cNvPr id="21" name="Rectangle 20"/>
          <p:cNvSpPr>
            <a:spLocks noChangeArrowheads="1"/>
          </p:cNvSpPr>
          <p:nvPr/>
        </p:nvSpPr>
        <p:spPr bwMode="auto">
          <a:xfrm>
            <a:off x="6096000" y="3581400"/>
            <a:ext cx="1905000" cy="381000"/>
          </a:xfrm>
          <a:prstGeom prst="rect">
            <a:avLst/>
          </a:prstGeom>
          <a:solidFill>
            <a:schemeClr val="bg1"/>
          </a:solidFill>
          <a:ln w="9525" algn="ctr">
            <a:solidFill>
              <a:schemeClr val="tx1"/>
            </a:solidFill>
            <a:round/>
            <a:headEnd/>
            <a:tailEnd/>
          </a:ln>
        </p:spPr>
        <p:txBody>
          <a:bodyPr/>
          <a:lstStyle/>
          <a:p>
            <a:pPr algn="ctr"/>
            <a:r>
              <a:rPr lang="en-US"/>
              <a:t>Decompression</a:t>
            </a:r>
          </a:p>
        </p:txBody>
      </p:sp>
      <p:cxnSp>
        <p:nvCxnSpPr>
          <p:cNvPr id="22" name="Elbow Connector 21"/>
          <p:cNvCxnSpPr>
            <a:cxnSpLocks noChangeShapeType="1"/>
            <a:stCxn id="28678" idx="2"/>
            <a:endCxn id="21" idx="0"/>
          </p:cNvCxnSpPr>
          <p:nvPr/>
        </p:nvCxnSpPr>
        <p:spPr bwMode="auto">
          <a:xfrm rot="16200000" flipH="1">
            <a:off x="4667250" y="1200150"/>
            <a:ext cx="228600" cy="4533900"/>
          </a:xfrm>
          <a:prstGeom prst="bentConnector3">
            <a:avLst>
              <a:gd name="adj1" fmla="val 50000"/>
            </a:avLst>
          </a:prstGeom>
          <a:noFill/>
          <a:ln w="9525" algn="ctr">
            <a:solidFill>
              <a:schemeClr val="tx1"/>
            </a:solidFill>
            <a:round/>
            <a:headEnd/>
            <a:tailEnd type="arrow" w="med" len="med"/>
          </a:ln>
        </p:spPr>
      </p:cxnSp>
      <p:cxnSp>
        <p:nvCxnSpPr>
          <p:cNvPr id="23" name="Elbow Connector 22"/>
          <p:cNvCxnSpPr>
            <a:cxnSpLocks noChangeShapeType="1"/>
            <a:stCxn id="21" idx="2"/>
            <a:endCxn id="28729" idx="0"/>
          </p:cNvCxnSpPr>
          <p:nvPr/>
        </p:nvCxnSpPr>
        <p:spPr bwMode="auto">
          <a:xfrm rot="5400000">
            <a:off x="4667250" y="1809750"/>
            <a:ext cx="228600" cy="4533900"/>
          </a:xfrm>
          <a:prstGeom prst="bentConnector3">
            <a:avLst>
              <a:gd name="adj1" fmla="val 50000"/>
            </a:avLst>
          </a:prstGeom>
          <a:noFill/>
          <a:ln w="9525" algn="ctr">
            <a:solidFill>
              <a:schemeClr val="tx1"/>
            </a:solidFill>
            <a:round/>
            <a:headEnd/>
            <a:tailEnd type="arrow" w="med" len="med"/>
          </a:ln>
        </p:spPr>
      </p:cxnSp>
      <p:grpSp>
        <p:nvGrpSpPr>
          <p:cNvPr id="2" name="Group 73"/>
          <p:cNvGrpSpPr>
            <a:grpSpLocks/>
          </p:cNvGrpSpPr>
          <p:nvPr/>
        </p:nvGrpSpPr>
        <p:grpSpPr bwMode="auto">
          <a:xfrm>
            <a:off x="1676400" y="4191000"/>
            <a:ext cx="1676400" cy="1600200"/>
            <a:chOff x="1676400" y="4191002"/>
            <a:chExt cx="1676400" cy="1600201"/>
          </a:xfrm>
        </p:grpSpPr>
        <p:sp>
          <p:nvSpPr>
            <p:cNvPr id="28729" name="Rectangle 19"/>
            <p:cNvSpPr>
              <a:spLocks noChangeArrowheads="1"/>
            </p:cNvSpPr>
            <p:nvPr/>
          </p:nvSpPr>
          <p:spPr bwMode="auto">
            <a:xfrm>
              <a:off x="1676400" y="4191002"/>
              <a:ext cx="1676400" cy="609600"/>
            </a:xfrm>
            <a:prstGeom prst="rect">
              <a:avLst/>
            </a:prstGeom>
            <a:solidFill>
              <a:schemeClr val="bg1"/>
            </a:solidFill>
            <a:ln w="9525" algn="ctr">
              <a:solidFill>
                <a:schemeClr val="tx1"/>
              </a:solidFill>
              <a:round/>
              <a:headEnd/>
              <a:tailEnd/>
            </a:ln>
          </p:spPr>
          <p:txBody>
            <a:bodyPr/>
            <a:lstStyle/>
            <a:p>
              <a:pPr algn="ctr"/>
              <a:r>
                <a:rPr lang="en-US"/>
                <a:t>Image processing</a:t>
              </a:r>
            </a:p>
          </p:txBody>
        </p:sp>
        <p:sp>
          <p:nvSpPr>
            <p:cNvPr id="28730" name="Rectangle 23"/>
            <p:cNvSpPr>
              <a:spLocks noChangeArrowheads="1"/>
            </p:cNvSpPr>
            <p:nvPr/>
          </p:nvSpPr>
          <p:spPr bwMode="auto">
            <a:xfrm>
              <a:off x="1676400" y="4800602"/>
              <a:ext cx="1676400" cy="990601"/>
            </a:xfrm>
            <a:prstGeom prst="rect">
              <a:avLst/>
            </a:prstGeom>
            <a:solidFill>
              <a:schemeClr val="bg1"/>
            </a:solidFill>
            <a:ln w="9525" algn="ctr">
              <a:solidFill>
                <a:schemeClr val="tx1"/>
              </a:solidFill>
              <a:round/>
              <a:headEnd/>
              <a:tailEnd/>
            </a:ln>
          </p:spPr>
          <p:txBody>
            <a:bodyPr/>
            <a:lstStyle/>
            <a:p>
              <a:pPr algn="ctr"/>
              <a:r>
                <a:rPr lang="en-US"/>
                <a:t>Sending information to base station</a:t>
              </a:r>
            </a:p>
          </p:txBody>
        </p:sp>
      </p:grpSp>
      <p:sp>
        <p:nvSpPr>
          <p:cNvPr id="33" name="Rectangle 32"/>
          <p:cNvSpPr>
            <a:spLocks noChangeArrowheads="1"/>
          </p:cNvSpPr>
          <p:nvPr/>
        </p:nvSpPr>
        <p:spPr bwMode="auto">
          <a:xfrm>
            <a:off x="6019800" y="6019800"/>
            <a:ext cx="1828800" cy="381000"/>
          </a:xfrm>
          <a:prstGeom prst="rect">
            <a:avLst/>
          </a:prstGeom>
          <a:solidFill>
            <a:schemeClr val="bg1"/>
          </a:solidFill>
          <a:ln w="9525" algn="ctr">
            <a:solidFill>
              <a:schemeClr val="tx1"/>
            </a:solidFill>
            <a:round/>
            <a:headEnd/>
            <a:tailEnd/>
          </a:ln>
        </p:spPr>
        <p:txBody>
          <a:bodyPr/>
          <a:lstStyle/>
          <a:p>
            <a:pPr algn="ctr"/>
            <a:r>
              <a:rPr lang="en-US"/>
              <a:t>Compression</a:t>
            </a:r>
          </a:p>
        </p:txBody>
      </p:sp>
      <p:cxnSp>
        <p:nvCxnSpPr>
          <p:cNvPr id="34" name="Elbow Connector 33"/>
          <p:cNvCxnSpPr>
            <a:cxnSpLocks noChangeShapeType="1"/>
            <a:stCxn id="28730" idx="2"/>
            <a:endCxn id="33" idx="0"/>
          </p:cNvCxnSpPr>
          <p:nvPr/>
        </p:nvCxnSpPr>
        <p:spPr bwMode="auto">
          <a:xfrm rot="16200000" flipH="1">
            <a:off x="4610100" y="3695700"/>
            <a:ext cx="228600" cy="4419600"/>
          </a:xfrm>
          <a:prstGeom prst="bentConnector3">
            <a:avLst>
              <a:gd name="adj1" fmla="val 50000"/>
            </a:avLst>
          </a:prstGeom>
          <a:noFill/>
          <a:ln w="9525" algn="ctr">
            <a:solidFill>
              <a:schemeClr val="tx1"/>
            </a:solidFill>
            <a:round/>
            <a:headEnd/>
            <a:tailEnd type="arrow" w="med" len="med"/>
          </a:ln>
        </p:spPr>
      </p:cxnSp>
      <p:cxnSp>
        <p:nvCxnSpPr>
          <p:cNvPr id="35" name="Elbow Connector 34"/>
          <p:cNvCxnSpPr>
            <a:cxnSpLocks noChangeShapeType="1"/>
            <a:stCxn id="33" idx="2"/>
            <a:endCxn id="36" idx="0"/>
          </p:cNvCxnSpPr>
          <p:nvPr/>
        </p:nvCxnSpPr>
        <p:spPr bwMode="auto">
          <a:xfrm rot="5400000">
            <a:off x="4572000" y="4267200"/>
            <a:ext cx="228600" cy="4495800"/>
          </a:xfrm>
          <a:prstGeom prst="bentConnector3">
            <a:avLst>
              <a:gd name="adj1" fmla="val 50000"/>
            </a:avLst>
          </a:prstGeom>
          <a:noFill/>
          <a:ln w="9525" algn="ctr">
            <a:solidFill>
              <a:schemeClr val="tx1"/>
            </a:solidFill>
            <a:round/>
            <a:headEnd/>
            <a:tailEnd type="arrow" w="med" len="med"/>
          </a:ln>
        </p:spPr>
      </p:cxnSp>
      <p:sp>
        <p:nvSpPr>
          <p:cNvPr id="36" name="Oval 35"/>
          <p:cNvSpPr>
            <a:spLocks noChangeArrowheads="1"/>
          </p:cNvSpPr>
          <p:nvPr/>
        </p:nvSpPr>
        <p:spPr bwMode="auto">
          <a:xfrm>
            <a:off x="2362200" y="6629400"/>
            <a:ext cx="152400" cy="152400"/>
          </a:xfrm>
          <a:prstGeom prst="ellipse">
            <a:avLst/>
          </a:prstGeom>
          <a:solidFill>
            <a:srgbClr val="00B8FF"/>
          </a:solidFill>
          <a:ln w="9525" algn="ctr">
            <a:solidFill>
              <a:schemeClr val="tx1"/>
            </a:solidFill>
            <a:round/>
            <a:headEnd/>
            <a:tailEnd/>
          </a:ln>
        </p:spPr>
        <p:txBody>
          <a:bodyPr/>
          <a:lstStyle/>
          <a:p>
            <a:endParaRPr lang="en-US"/>
          </a:p>
        </p:txBody>
      </p:sp>
      <p:cxnSp>
        <p:nvCxnSpPr>
          <p:cNvPr id="38" name="Shape 37"/>
          <p:cNvCxnSpPr>
            <a:cxnSpLocks noChangeShapeType="1"/>
            <a:stCxn id="36" idx="2"/>
            <a:endCxn id="28675" idx="0"/>
          </p:cNvCxnSpPr>
          <p:nvPr/>
        </p:nvCxnSpPr>
        <p:spPr bwMode="auto">
          <a:xfrm rot="10800000" flipH="1">
            <a:off x="2362200" y="533400"/>
            <a:ext cx="152400" cy="6172200"/>
          </a:xfrm>
          <a:prstGeom prst="bentConnector4">
            <a:avLst>
              <a:gd name="adj1" fmla="val -600000"/>
              <a:gd name="adj2" fmla="val 103704"/>
            </a:avLst>
          </a:prstGeom>
          <a:noFill/>
          <a:ln w="9525" algn="ctr">
            <a:solidFill>
              <a:schemeClr val="tx1"/>
            </a:solidFill>
            <a:round/>
            <a:headEnd/>
            <a:tailEnd type="arrow" w="med" len="med"/>
          </a:ln>
        </p:spPr>
      </p:cxnSp>
      <p:cxnSp>
        <p:nvCxnSpPr>
          <p:cNvPr id="28688" name="Straight Connector 41"/>
          <p:cNvCxnSpPr>
            <a:cxnSpLocks noChangeShapeType="1"/>
          </p:cNvCxnSpPr>
          <p:nvPr/>
        </p:nvCxnSpPr>
        <p:spPr bwMode="auto">
          <a:xfrm rot="5400000">
            <a:off x="1905794" y="3580606"/>
            <a:ext cx="6553200" cy="1588"/>
          </a:xfrm>
          <a:prstGeom prst="line">
            <a:avLst/>
          </a:prstGeom>
          <a:noFill/>
          <a:ln w="9525" algn="ctr">
            <a:solidFill>
              <a:schemeClr val="tx1"/>
            </a:solidFill>
            <a:prstDash val="dash"/>
            <a:round/>
            <a:headEnd/>
            <a:tailEnd/>
          </a:ln>
        </p:spPr>
      </p:cxnSp>
      <p:sp>
        <p:nvSpPr>
          <p:cNvPr id="28" name="Rounded Rectangle 27"/>
          <p:cNvSpPr/>
          <p:nvPr/>
        </p:nvSpPr>
        <p:spPr bwMode="auto">
          <a:xfrm>
            <a:off x="4038600" y="762000"/>
            <a:ext cx="990600" cy="1981200"/>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Event Board</a:t>
            </a:r>
          </a:p>
        </p:txBody>
      </p:sp>
      <p:sp>
        <p:nvSpPr>
          <p:cNvPr id="30" name="Rounded Rectangle 29"/>
          <p:cNvSpPr>
            <a:spLocks noChangeArrowheads="1"/>
          </p:cNvSpPr>
          <p:nvPr/>
        </p:nvSpPr>
        <p:spPr bwMode="auto">
          <a:xfrm>
            <a:off x="4038600" y="4191000"/>
            <a:ext cx="990600" cy="1524000"/>
          </a:xfrm>
          <a:prstGeom prst="roundRect">
            <a:avLst>
              <a:gd name="adj" fmla="val 16667"/>
            </a:avLst>
          </a:prstGeom>
          <a:solidFill>
            <a:srgbClr val="FF0000"/>
          </a:solidFill>
          <a:ln w="9525" algn="ctr">
            <a:solidFill>
              <a:schemeClr val="tx1"/>
            </a:solidFill>
            <a:round/>
            <a:headEnd/>
            <a:tailEnd/>
          </a:ln>
        </p:spPr>
        <p:txBody>
          <a:bodyPr/>
          <a:lstStyle/>
          <a:p>
            <a:pPr algn="ctr"/>
            <a:r>
              <a:rPr lang="en-US"/>
              <a:t>Alert Board</a:t>
            </a:r>
          </a:p>
        </p:txBody>
      </p:sp>
      <p:sp>
        <p:nvSpPr>
          <p:cNvPr id="37" name="Rectangle 36"/>
          <p:cNvSpPr>
            <a:spLocks noChangeArrowheads="1"/>
          </p:cNvSpPr>
          <p:nvPr/>
        </p:nvSpPr>
        <p:spPr bwMode="auto">
          <a:xfrm>
            <a:off x="6248400" y="1519238"/>
            <a:ext cx="1828800" cy="614362"/>
          </a:xfrm>
          <a:prstGeom prst="rect">
            <a:avLst/>
          </a:prstGeom>
          <a:solidFill>
            <a:schemeClr val="bg1"/>
          </a:solidFill>
          <a:ln w="9525" algn="ctr">
            <a:solidFill>
              <a:schemeClr val="tx1"/>
            </a:solidFill>
            <a:round/>
            <a:headEnd/>
            <a:tailEnd/>
          </a:ln>
        </p:spPr>
        <p:txBody>
          <a:bodyPr/>
          <a:lstStyle/>
          <a:p>
            <a:pPr algn="ctr"/>
            <a:r>
              <a:rPr lang="en-US"/>
              <a:t>Temperature sensor </a:t>
            </a:r>
          </a:p>
        </p:txBody>
      </p:sp>
      <p:sp>
        <p:nvSpPr>
          <p:cNvPr id="41" name="Rectangle 40"/>
          <p:cNvSpPr>
            <a:spLocks noChangeArrowheads="1"/>
          </p:cNvSpPr>
          <p:nvPr/>
        </p:nvSpPr>
        <p:spPr bwMode="auto">
          <a:xfrm>
            <a:off x="6248400" y="2205038"/>
            <a:ext cx="1828800" cy="385762"/>
          </a:xfrm>
          <a:prstGeom prst="rect">
            <a:avLst/>
          </a:prstGeom>
          <a:solidFill>
            <a:schemeClr val="bg1"/>
          </a:solidFill>
          <a:ln w="9525" algn="ctr">
            <a:solidFill>
              <a:schemeClr val="tx1"/>
            </a:solidFill>
            <a:round/>
            <a:headEnd/>
            <a:tailEnd/>
          </a:ln>
        </p:spPr>
        <p:txBody>
          <a:bodyPr/>
          <a:lstStyle/>
          <a:p>
            <a:pPr algn="ctr"/>
            <a:r>
              <a:rPr lang="en-US"/>
              <a:t>Compass sensor</a:t>
            </a:r>
          </a:p>
        </p:txBody>
      </p:sp>
      <p:cxnSp>
        <p:nvCxnSpPr>
          <p:cNvPr id="47" name="Straight Arrow Connector 46"/>
          <p:cNvCxnSpPr>
            <a:cxnSpLocks noChangeShapeType="1"/>
          </p:cNvCxnSpPr>
          <p:nvPr/>
        </p:nvCxnSpPr>
        <p:spPr bwMode="auto">
          <a:xfrm rot="10800000">
            <a:off x="5029200" y="4494213"/>
            <a:ext cx="2057400" cy="1587"/>
          </a:xfrm>
          <a:prstGeom prst="straightConnector1">
            <a:avLst/>
          </a:prstGeom>
          <a:noFill/>
          <a:ln w="9525" algn="ctr">
            <a:solidFill>
              <a:schemeClr val="tx1"/>
            </a:solidFill>
            <a:round/>
            <a:headEnd/>
            <a:tailEnd type="arrow" w="med" len="med"/>
          </a:ln>
        </p:spPr>
      </p:cxnSp>
      <p:cxnSp>
        <p:nvCxnSpPr>
          <p:cNvPr id="48" name="Straight Arrow Connector 47"/>
          <p:cNvCxnSpPr>
            <a:cxnSpLocks noChangeShapeType="1"/>
          </p:cNvCxnSpPr>
          <p:nvPr/>
        </p:nvCxnSpPr>
        <p:spPr bwMode="auto">
          <a:xfrm rot="10800000">
            <a:off x="5029200" y="4951413"/>
            <a:ext cx="2057400" cy="1587"/>
          </a:xfrm>
          <a:prstGeom prst="straightConnector1">
            <a:avLst/>
          </a:prstGeom>
          <a:noFill/>
          <a:ln w="9525" algn="ctr">
            <a:solidFill>
              <a:schemeClr val="tx1"/>
            </a:solidFill>
            <a:round/>
            <a:headEnd/>
            <a:tailEnd type="arrow" w="med" len="med"/>
          </a:ln>
        </p:spPr>
      </p:cxnSp>
      <p:cxnSp>
        <p:nvCxnSpPr>
          <p:cNvPr id="49" name="Straight Arrow Connector 48"/>
          <p:cNvCxnSpPr>
            <a:cxnSpLocks noChangeShapeType="1"/>
          </p:cNvCxnSpPr>
          <p:nvPr/>
        </p:nvCxnSpPr>
        <p:spPr bwMode="auto">
          <a:xfrm rot="10800000">
            <a:off x="5029200" y="5408613"/>
            <a:ext cx="2057400" cy="1587"/>
          </a:xfrm>
          <a:prstGeom prst="straightConnector1">
            <a:avLst/>
          </a:prstGeom>
          <a:noFill/>
          <a:ln w="9525" algn="ctr">
            <a:solidFill>
              <a:schemeClr val="tx1"/>
            </a:solidFill>
            <a:round/>
            <a:headEnd/>
            <a:tailEnd type="arrow" w="med" len="med"/>
          </a:ln>
        </p:spPr>
      </p:cxnSp>
      <p:cxnSp>
        <p:nvCxnSpPr>
          <p:cNvPr id="55" name="Straight Arrow Connector 54"/>
          <p:cNvCxnSpPr>
            <a:cxnSpLocks noChangeShapeType="1"/>
          </p:cNvCxnSpPr>
          <p:nvPr/>
        </p:nvCxnSpPr>
        <p:spPr bwMode="auto">
          <a:xfrm rot="5400000" flipH="1" flipV="1">
            <a:off x="2705100" y="1562100"/>
            <a:ext cx="1981200" cy="685800"/>
          </a:xfrm>
          <a:prstGeom prst="straightConnector1">
            <a:avLst/>
          </a:prstGeom>
          <a:noFill/>
          <a:ln w="9525" algn="ctr">
            <a:solidFill>
              <a:schemeClr val="tx1"/>
            </a:solidFill>
            <a:prstDash val="lgDash"/>
            <a:round/>
            <a:headEnd type="arrow" w="med" len="med"/>
            <a:tailEnd type="none" w="med" len="med"/>
          </a:ln>
        </p:spPr>
      </p:cxnSp>
      <p:cxnSp>
        <p:nvCxnSpPr>
          <p:cNvPr id="58" name="Straight Arrow Connector 57"/>
          <p:cNvCxnSpPr>
            <a:cxnSpLocks noChangeShapeType="1"/>
          </p:cNvCxnSpPr>
          <p:nvPr/>
        </p:nvCxnSpPr>
        <p:spPr bwMode="auto">
          <a:xfrm rot="5400000">
            <a:off x="3314700" y="2628900"/>
            <a:ext cx="762000" cy="685800"/>
          </a:xfrm>
          <a:prstGeom prst="straightConnector1">
            <a:avLst/>
          </a:prstGeom>
          <a:noFill/>
          <a:ln w="9525" algn="ctr">
            <a:solidFill>
              <a:schemeClr val="tx1"/>
            </a:solidFill>
            <a:prstDash val="lgDash"/>
            <a:round/>
            <a:headEnd/>
            <a:tailEnd type="arrow" w="med" len="med"/>
          </a:ln>
        </p:spPr>
      </p:cxnSp>
      <p:cxnSp>
        <p:nvCxnSpPr>
          <p:cNvPr id="62" name="Straight Arrow Connector 61"/>
          <p:cNvCxnSpPr>
            <a:cxnSpLocks noChangeShapeType="1"/>
          </p:cNvCxnSpPr>
          <p:nvPr/>
        </p:nvCxnSpPr>
        <p:spPr bwMode="auto">
          <a:xfrm rot="10800000">
            <a:off x="5029200" y="1214438"/>
            <a:ext cx="1219200" cy="1587"/>
          </a:xfrm>
          <a:prstGeom prst="straightConnector1">
            <a:avLst/>
          </a:prstGeom>
          <a:noFill/>
          <a:ln w="9525" algn="ctr">
            <a:solidFill>
              <a:schemeClr val="tx1"/>
            </a:solidFill>
            <a:round/>
            <a:headEnd/>
            <a:tailEnd type="arrow" w="med" len="med"/>
          </a:ln>
        </p:spPr>
      </p:cxnSp>
      <p:cxnSp>
        <p:nvCxnSpPr>
          <p:cNvPr id="63" name="Straight Arrow Connector 62"/>
          <p:cNvCxnSpPr>
            <a:cxnSpLocks noChangeShapeType="1"/>
          </p:cNvCxnSpPr>
          <p:nvPr/>
        </p:nvCxnSpPr>
        <p:spPr bwMode="auto">
          <a:xfrm rot="10800000">
            <a:off x="5029200" y="1751013"/>
            <a:ext cx="1219200" cy="1587"/>
          </a:xfrm>
          <a:prstGeom prst="straightConnector1">
            <a:avLst/>
          </a:prstGeom>
          <a:noFill/>
          <a:ln w="9525" algn="ctr">
            <a:solidFill>
              <a:schemeClr val="tx1"/>
            </a:solidFill>
            <a:round/>
            <a:headEnd/>
            <a:tailEnd type="arrow" w="med" len="med"/>
          </a:ln>
        </p:spPr>
      </p:cxnSp>
      <p:cxnSp>
        <p:nvCxnSpPr>
          <p:cNvPr id="65" name="Straight Arrow Connector 64"/>
          <p:cNvCxnSpPr>
            <a:cxnSpLocks noChangeShapeType="1"/>
          </p:cNvCxnSpPr>
          <p:nvPr/>
        </p:nvCxnSpPr>
        <p:spPr bwMode="auto">
          <a:xfrm rot="10800000">
            <a:off x="5029200" y="2357438"/>
            <a:ext cx="1219200" cy="1587"/>
          </a:xfrm>
          <a:prstGeom prst="straightConnector1">
            <a:avLst/>
          </a:prstGeom>
          <a:noFill/>
          <a:ln w="9525" algn="ctr">
            <a:solidFill>
              <a:schemeClr val="tx1"/>
            </a:solidFill>
            <a:round/>
            <a:headEnd/>
            <a:tailEnd type="arrow" w="med" len="med"/>
          </a:ln>
        </p:spPr>
      </p:cxnSp>
      <p:sp>
        <p:nvSpPr>
          <p:cNvPr id="67" name="TextBox 66"/>
          <p:cNvSpPr txBox="1">
            <a:spLocks noChangeArrowheads="1"/>
          </p:cNvSpPr>
          <p:nvPr/>
        </p:nvSpPr>
        <p:spPr bwMode="auto">
          <a:xfrm rot="-5400000">
            <a:off x="5021263" y="1603375"/>
            <a:ext cx="1300162" cy="369888"/>
          </a:xfrm>
          <a:prstGeom prst="rect">
            <a:avLst/>
          </a:prstGeom>
          <a:solidFill>
            <a:schemeClr val="bg1"/>
          </a:solidFill>
          <a:ln w="9525">
            <a:noFill/>
            <a:miter lim="800000"/>
            <a:headEnd/>
            <a:tailEnd/>
          </a:ln>
        </p:spPr>
        <p:txBody>
          <a:bodyPr wrap="none">
            <a:spAutoFit/>
          </a:bodyPr>
          <a:lstStyle/>
          <a:p>
            <a:r>
              <a:rPr lang="en-US"/>
              <a:t>Notification</a:t>
            </a:r>
          </a:p>
        </p:txBody>
      </p:sp>
      <p:sp>
        <p:nvSpPr>
          <p:cNvPr id="68" name="TextBox 67"/>
          <p:cNvSpPr txBox="1">
            <a:spLocks noChangeArrowheads="1"/>
          </p:cNvSpPr>
          <p:nvPr/>
        </p:nvSpPr>
        <p:spPr bwMode="auto">
          <a:xfrm rot="-5400000">
            <a:off x="5468144" y="4629944"/>
            <a:ext cx="1371600" cy="646112"/>
          </a:xfrm>
          <a:prstGeom prst="rect">
            <a:avLst/>
          </a:prstGeom>
          <a:solidFill>
            <a:schemeClr val="bg1"/>
          </a:solidFill>
          <a:ln w="9525">
            <a:noFill/>
            <a:miter lim="800000"/>
            <a:headEnd/>
            <a:tailEnd/>
          </a:ln>
        </p:spPr>
        <p:txBody>
          <a:bodyPr>
            <a:spAutoFit/>
          </a:bodyPr>
          <a:lstStyle/>
          <a:p>
            <a:pPr algn="ctr"/>
            <a:r>
              <a:rPr lang="en-US"/>
              <a:t>Interrupt / Notification</a:t>
            </a:r>
          </a:p>
        </p:txBody>
      </p:sp>
      <p:cxnSp>
        <p:nvCxnSpPr>
          <p:cNvPr id="70" name="Straight Arrow Connector 69"/>
          <p:cNvCxnSpPr>
            <a:cxnSpLocks noChangeShapeType="1"/>
          </p:cNvCxnSpPr>
          <p:nvPr/>
        </p:nvCxnSpPr>
        <p:spPr bwMode="auto">
          <a:xfrm rot="10800000" flipV="1">
            <a:off x="3429000" y="5562600"/>
            <a:ext cx="609600" cy="152400"/>
          </a:xfrm>
          <a:prstGeom prst="straightConnector1">
            <a:avLst/>
          </a:prstGeom>
          <a:noFill/>
          <a:ln w="9525" algn="ctr">
            <a:solidFill>
              <a:schemeClr val="tx1"/>
            </a:solidFill>
            <a:round/>
            <a:headEnd/>
            <a:tailEnd type="arrow" w="med" len="med"/>
          </a:ln>
        </p:spPr>
      </p:cxnSp>
      <p:cxnSp>
        <p:nvCxnSpPr>
          <p:cNvPr id="73" name="Straight Arrow Connector 72"/>
          <p:cNvCxnSpPr>
            <a:cxnSpLocks noChangeShapeType="1"/>
          </p:cNvCxnSpPr>
          <p:nvPr/>
        </p:nvCxnSpPr>
        <p:spPr bwMode="auto">
          <a:xfrm rot="16200000" flipV="1">
            <a:off x="1866900" y="2171700"/>
            <a:ext cx="3733800" cy="609600"/>
          </a:xfrm>
          <a:prstGeom prst="straightConnector1">
            <a:avLst/>
          </a:prstGeom>
          <a:noFill/>
          <a:ln w="9525" algn="ctr">
            <a:solidFill>
              <a:schemeClr val="tx1"/>
            </a:solidFill>
            <a:round/>
            <a:headEnd/>
            <a:tailEnd type="arrow" w="med" len="med"/>
          </a:ln>
        </p:spPr>
      </p:cxnSp>
      <p:cxnSp>
        <p:nvCxnSpPr>
          <p:cNvPr id="28705" name="Straight Arrow Connector 75"/>
          <p:cNvCxnSpPr>
            <a:cxnSpLocks noChangeShapeType="1"/>
            <a:endCxn id="28675" idx="0"/>
          </p:cNvCxnSpPr>
          <p:nvPr/>
        </p:nvCxnSpPr>
        <p:spPr bwMode="auto">
          <a:xfrm rot="5400000">
            <a:off x="2325688" y="342900"/>
            <a:ext cx="379412" cy="1588"/>
          </a:xfrm>
          <a:prstGeom prst="straightConnector1">
            <a:avLst/>
          </a:prstGeom>
          <a:noFill/>
          <a:ln w="9525" algn="ctr">
            <a:solidFill>
              <a:schemeClr val="tx1"/>
            </a:solidFill>
            <a:round/>
            <a:headEnd/>
            <a:tailEnd type="arrow" w="med" len="med"/>
          </a:ln>
        </p:spPr>
      </p:cxnSp>
      <p:sp>
        <p:nvSpPr>
          <p:cNvPr id="28706" name="TextBox 38"/>
          <p:cNvSpPr txBox="1">
            <a:spLocks noChangeArrowheads="1"/>
          </p:cNvSpPr>
          <p:nvPr/>
        </p:nvSpPr>
        <p:spPr bwMode="auto">
          <a:xfrm>
            <a:off x="5791200" y="304800"/>
            <a:ext cx="1831975" cy="369888"/>
          </a:xfrm>
          <a:prstGeom prst="rect">
            <a:avLst/>
          </a:prstGeom>
          <a:noFill/>
          <a:ln w="9525">
            <a:noFill/>
            <a:miter lim="800000"/>
            <a:headEnd/>
            <a:tailEnd/>
          </a:ln>
        </p:spPr>
        <p:txBody>
          <a:bodyPr wrap="none">
            <a:spAutoFit/>
          </a:bodyPr>
          <a:lstStyle/>
          <a:p>
            <a:r>
              <a:rPr lang="en-US"/>
              <a:t>Parallel Activities</a:t>
            </a:r>
          </a:p>
        </p:txBody>
      </p:sp>
      <p:sp>
        <p:nvSpPr>
          <p:cNvPr id="28707" name="TextBox 38"/>
          <p:cNvSpPr txBox="1">
            <a:spLocks noChangeArrowheads="1"/>
          </p:cNvSpPr>
          <p:nvPr/>
        </p:nvSpPr>
        <p:spPr bwMode="auto">
          <a:xfrm>
            <a:off x="2667000" y="76200"/>
            <a:ext cx="671513" cy="369888"/>
          </a:xfrm>
          <a:prstGeom prst="rect">
            <a:avLst/>
          </a:prstGeom>
          <a:noFill/>
          <a:ln w="9525">
            <a:noFill/>
            <a:miter lim="800000"/>
            <a:headEnd/>
            <a:tailEnd/>
          </a:ln>
        </p:spPr>
        <p:txBody>
          <a:bodyPr wrap="none">
            <a:spAutoFit/>
          </a:bodyPr>
          <a:lstStyle/>
          <a:p>
            <a:r>
              <a:rPr lang="en-US"/>
              <a:t>Main</a:t>
            </a:r>
          </a:p>
        </p:txBody>
      </p:sp>
      <p:grpSp>
        <p:nvGrpSpPr>
          <p:cNvPr id="3" name="Group 44"/>
          <p:cNvGrpSpPr>
            <a:grpSpLocks/>
          </p:cNvGrpSpPr>
          <p:nvPr/>
        </p:nvGrpSpPr>
        <p:grpSpPr bwMode="auto">
          <a:xfrm>
            <a:off x="8229600" y="1101725"/>
            <a:ext cx="381000" cy="228600"/>
            <a:chOff x="8229600" y="1101725"/>
            <a:chExt cx="381000" cy="228600"/>
          </a:xfrm>
        </p:grpSpPr>
        <p:sp>
          <p:nvSpPr>
            <p:cNvPr id="28727" name="Oval 41"/>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28" name="Straight Arrow Connector 43"/>
            <p:cNvCxnSpPr>
              <a:cxnSpLocks noChangeShapeType="1"/>
              <a:stCxn id="28727"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grpSp>
        <p:nvGrpSpPr>
          <p:cNvPr id="4" name="Group 45"/>
          <p:cNvGrpSpPr>
            <a:grpSpLocks/>
          </p:cNvGrpSpPr>
          <p:nvPr/>
        </p:nvGrpSpPr>
        <p:grpSpPr bwMode="auto">
          <a:xfrm>
            <a:off x="8229600" y="1676400"/>
            <a:ext cx="381000" cy="228600"/>
            <a:chOff x="8229600" y="1101725"/>
            <a:chExt cx="381000" cy="228600"/>
          </a:xfrm>
        </p:grpSpPr>
        <p:sp>
          <p:nvSpPr>
            <p:cNvPr id="28725" name="Oval 49"/>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26" name="Straight Arrow Connector 50"/>
            <p:cNvCxnSpPr>
              <a:cxnSpLocks noChangeShapeType="1"/>
              <a:stCxn id="28725"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grpSp>
        <p:nvGrpSpPr>
          <p:cNvPr id="5" name="Group 51"/>
          <p:cNvGrpSpPr>
            <a:grpSpLocks/>
          </p:cNvGrpSpPr>
          <p:nvPr/>
        </p:nvGrpSpPr>
        <p:grpSpPr bwMode="auto">
          <a:xfrm>
            <a:off x="8229600" y="2286000"/>
            <a:ext cx="381000" cy="228600"/>
            <a:chOff x="8229600" y="1101725"/>
            <a:chExt cx="381000" cy="228600"/>
          </a:xfrm>
        </p:grpSpPr>
        <p:sp>
          <p:nvSpPr>
            <p:cNvPr id="28723" name="Oval 52"/>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24" name="Straight Arrow Connector 53"/>
            <p:cNvCxnSpPr>
              <a:cxnSpLocks noChangeShapeType="1"/>
              <a:stCxn id="28723"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grpSp>
        <p:nvGrpSpPr>
          <p:cNvPr id="6" name="Group 55"/>
          <p:cNvGrpSpPr>
            <a:grpSpLocks/>
          </p:cNvGrpSpPr>
          <p:nvPr/>
        </p:nvGrpSpPr>
        <p:grpSpPr bwMode="auto">
          <a:xfrm>
            <a:off x="8610600" y="4343400"/>
            <a:ext cx="381000" cy="228600"/>
            <a:chOff x="8229600" y="1101725"/>
            <a:chExt cx="381000" cy="228600"/>
          </a:xfrm>
        </p:grpSpPr>
        <p:sp>
          <p:nvSpPr>
            <p:cNvPr id="28721" name="Oval 56"/>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22" name="Straight Arrow Connector 58"/>
            <p:cNvCxnSpPr>
              <a:cxnSpLocks noChangeShapeType="1"/>
              <a:stCxn id="28721"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sp>
        <p:nvSpPr>
          <p:cNvPr id="17" name="Rectangle 16"/>
          <p:cNvSpPr>
            <a:spLocks noChangeArrowheads="1"/>
          </p:cNvSpPr>
          <p:nvPr/>
        </p:nvSpPr>
        <p:spPr bwMode="auto">
          <a:xfrm>
            <a:off x="6858000" y="4267200"/>
            <a:ext cx="1676400" cy="381000"/>
          </a:xfrm>
          <a:prstGeom prst="rect">
            <a:avLst/>
          </a:prstGeom>
          <a:solidFill>
            <a:srgbClr val="FFFF00"/>
          </a:solidFill>
          <a:ln w="9525" algn="ctr">
            <a:solidFill>
              <a:schemeClr val="tx1"/>
            </a:solidFill>
            <a:round/>
            <a:headEnd/>
            <a:tailEnd/>
          </a:ln>
        </p:spPr>
        <p:txBody>
          <a:bodyPr/>
          <a:lstStyle/>
          <a:p>
            <a:pPr algn="ctr"/>
            <a:r>
              <a:rPr lang="en-US"/>
              <a:t>Touch Sensor 1</a:t>
            </a:r>
          </a:p>
        </p:txBody>
      </p:sp>
      <p:sp>
        <p:nvSpPr>
          <p:cNvPr id="31" name="Rectangle 30"/>
          <p:cNvSpPr>
            <a:spLocks noChangeArrowheads="1"/>
          </p:cNvSpPr>
          <p:nvPr/>
        </p:nvSpPr>
        <p:spPr bwMode="auto">
          <a:xfrm>
            <a:off x="6858000" y="4724400"/>
            <a:ext cx="1676400" cy="381000"/>
          </a:xfrm>
          <a:prstGeom prst="rect">
            <a:avLst/>
          </a:prstGeom>
          <a:solidFill>
            <a:srgbClr val="FFFF00"/>
          </a:solidFill>
          <a:ln w="9525" algn="ctr">
            <a:solidFill>
              <a:schemeClr val="tx1"/>
            </a:solidFill>
            <a:round/>
            <a:headEnd/>
            <a:tailEnd/>
          </a:ln>
        </p:spPr>
        <p:txBody>
          <a:bodyPr/>
          <a:lstStyle/>
          <a:p>
            <a:pPr algn="ctr"/>
            <a:r>
              <a:rPr lang="en-US"/>
              <a:t>Touch Sensor 2</a:t>
            </a:r>
          </a:p>
        </p:txBody>
      </p:sp>
      <p:sp>
        <p:nvSpPr>
          <p:cNvPr id="32" name="Rectangle 31"/>
          <p:cNvSpPr>
            <a:spLocks noChangeArrowheads="1"/>
          </p:cNvSpPr>
          <p:nvPr/>
        </p:nvSpPr>
        <p:spPr bwMode="auto">
          <a:xfrm>
            <a:off x="6858000" y="5181600"/>
            <a:ext cx="1676400" cy="381000"/>
          </a:xfrm>
          <a:prstGeom prst="rect">
            <a:avLst/>
          </a:prstGeom>
          <a:solidFill>
            <a:srgbClr val="FFFF00"/>
          </a:solidFill>
          <a:ln w="9525" algn="ctr">
            <a:solidFill>
              <a:schemeClr val="tx1"/>
            </a:solidFill>
            <a:round/>
            <a:headEnd/>
            <a:tailEnd/>
          </a:ln>
        </p:spPr>
        <p:txBody>
          <a:bodyPr/>
          <a:lstStyle/>
          <a:p>
            <a:pPr algn="ctr"/>
            <a:r>
              <a:rPr lang="en-US"/>
              <a:t>Fire Sensor</a:t>
            </a:r>
          </a:p>
        </p:txBody>
      </p:sp>
      <p:grpSp>
        <p:nvGrpSpPr>
          <p:cNvPr id="7" name="Group 59"/>
          <p:cNvGrpSpPr>
            <a:grpSpLocks/>
          </p:cNvGrpSpPr>
          <p:nvPr/>
        </p:nvGrpSpPr>
        <p:grpSpPr bwMode="auto">
          <a:xfrm>
            <a:off x="8610600" y="4800600"/>
            <a:ext cx="381000" cy="228600"/>
            <a:chOff x="8229600" y="1101725"/>
            <a:chExt cx="381000" cy="228600"/>
          </a:xfrm>
        </p:grpSpPr>
        <p:sp>
          <p:nvSpPr>
            <p:cNvPr id="28719" name="Oval 60"/>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20" name="Straight Arrow Connector 63"/>
            <p:cNvCxnSpPr>
              <a:cxnSpLocks noChangeShapeType="1"/>
              <a:stCxn id="28719"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grpSp>
        <p:nvGrpSpPr>
          <p:cNvPr id="8" name="Group 65"/>
          <p:cNvGrpSpPr>
            <a:grpSpLocks/>
          </p:cNvGrpSpPr>
          <p:nvPr/>
        </p:nvGrpSpPr>
        <p:grpSpPr bwMode="auto">
          <a:xfrm>
            <a:off x="8610600" y="5257800"/>
            <a:ext cx="381000" cy="228600"/>
            <a:chOff x="8229600" y="1101725"/>
            <a:chExt cx="381000" cy="228600"/>
          </a:xfrm>
        </p:grpSpPr>
        <p:sp>
          <p:nvSpPr>
            <p:cNvPr id="28717" name="Oval 68"/>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18" name="Straight Arrow Connector 70"/>
            <p:cNvCxnSpPr>
              <a:cxnSpLocks noChangeShapeType="1"/>
              <a:stCxn id="28717"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sp>
        <p:nvSpPr>
          <p:cNvPr id="9" name="Slide Number Placeholder 8"/>
          <p:cNvSpPr>
            <a:spLocks noGrp="1"/>
          </p:cNvSpPr>
          <p:nvPr>
            <p:ph type="sldNum" sz="quarter" idx="12"/>
          </p:nvPr>
        </p:nvSpPr>
        <p:spPr/>
        <p:txBody>
          <a:bodyPr/>
          <a:lstStyle/>
          <a:p>
            <a:pPr>
              <a:defRPr/>
            </a:pPr>
            <a:fld id="{F8A8353D-6DFA-438A-AA04-19BFE909D582}" type="slidenum">
              <a:rPr lang="en-US" smtClean="0"/>
              <a:pPr>
                <a:defRPr/>
              </a:pPr>
              <a:t>245</a:t>
            </a:fld>
            <a:endParaRPr lang="en-US"/>
          </a:p>
        </p:txBody>
      </p:sp>
      <p:sp>
        <p:nvSpPr>
          <p:cNvPr id="10" name="TextBox 38">
            <a:extLst>
              <a:ext uri="{FF2B5EF4-FFF2-40B4-BE49-F238E27FC236}">
                <a16:creationId xmlns:a16="http://schemas.microsoft.com/office/drawing/2014/main" id="{E3A3E997-7149-A910-9C30-AF26BB1BE66C}"/>
              </a:ext>
            </a:extLst>
          </p:cNvPr>
          <p:cNvSpPr txBox="1">
            <a:spLocks noChangeArrowheads="1"/>
          </p:cNvSpPr>
          <p:nvPr/>
        </p:nvSpPr>
        <p:spPr bwMode="auto">
          <a:xfrm>
            <a:off x="4130586" y="1709772"/>
            <a:ext cx="838691" cy="646331"/>
          </a:xfrm>
          <a:prstGeom prst="rect">
            <a:avLst/>
          </a:prstGeom>
          <a:noFill/>
          <a:ln w="9525">
            <a:noFill/>
            <a:miter lim="800000"/>
            <a:headEnd/>
            <a:tailEnd/>
          </a:ln>
        </p:spPr>
        <p:txBody>
          <a:bodyPr wrap="none">
            <a:spAutoFit/>
          </a:bodyPr>
          <a:lstStyle/>
          <a:p>
            <a:pPr algn="ctr"/>
            <a:r>
              <a:rPr lang="en-US" sz="1800" dirty="0"/>
              <a:t>New</a:t>
            </a:r>
          </a:p>
          <a:p>
            <a:pPr algn="ctr"/>
            <a:r>
              <a:rPr lang="en-US" sz="1800" dirty="0"/>
              <a:t>thread</a:t>
            </a:r>
          </a:p>
        </p:txBody>
      </p:sp>
      <p:sp>
        <p:nvSpPr>
          <p:cNvPr id="12" name="TextBox 38">
            <a:extLst>
              <a:ext uri="{FF2B5EF4-FFF2-40B4-BE49-F238E27FC236}">
                <a16:creationId xmlns:a16="http://schemas.microsoft.com/office/drawing/2014/main" id="{478BCA95-2ABF-EFF4-5256-4DCDBD889BF0}"/>
              </a:ext>
            </a:extLst>
          </p:cNvPr>
          <p:cNvSpPr txBox="1">
            <a:spLocks noChangeArrowheads="1"/>
          </p:cNvSpPr>
          <p:nvPr/>
        </p:nvSpPr>
        <p:spPr bwMode="auto">
          <a:xfrm>
            <a:off x="4095014" y="4924983"/>
            <a:ext cx="838691" cy="646331"/>
          </a:xfrm>
          <a:prstGeom prst="rect">
            <a:avLst/>
          </a:prstGeom>
          <a:noFill/>
          <a:ln w="9525">
            <a:noFill/>
            <a:miter lim="800000"/>
            <a:headEnd/>
            <a:tailEnd/>
          </a:ln>
        </p:spPr>
        <p:txBody>
          <a:bodyPr wrap="none">
            <a:spAutoFit/>
          </a:bodyPr>
          <a:lstStyle/>
          <a:p>
            <a:pPr algn="ctr"/>
            <a:r>
              <a:rPr lang="en-US" sz="1800" dirty="0"/>
              <a:t>New</a:t>
            </a:r>
          </a:p>
          <a:p>
            <a:pPr algn="ctr"/>
            <a:r>
              <a:rPr lang="en-US" sz="1800" dirty="0"/>
              <a:t>thread</a:t>
            </a:r>
          </a:p>
        </p:txBody>
      </p:sp>
    </p:spTree>
    <p:extLst>
      <p:ext uri="{BB962C8B-B14F-4D97-AF65-F5344CB8AC3E}">
        <p14:creationId xmlns:p14="http://schemas.microsoft.com/office/powerpoint/2010/main" val="3229402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childTnLst>
                          </p:cTn>
                        </p:par>
                        <p:par>
                          <p:cTn id="12" fill="hold" nodeType="afterGroup">
                            <p:stCondLst>
                              <p:cond delay="1000"/>
                            </p:stCondLst>
                            <p:childTnLst>
                              <p:par>
                                <p:cTn id="13" presetID="22" presetClass="entr" presetSubtype="2"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right)">
                                      <p:cBhvr>
                                        <p:cTn id="15" dur="500"/>
                                        <p:tgtEl>
                                          <p:spTgt spid="23"/>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cTn>
                              </p:par>
                            </p:childTnLst>
                          </p:cTn>
                        </p:par>
                        <p:par>
                          <p:cTn id="25" fill="hold" nodeType="afterGroup">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up)">
                                      <p:cBhvr>
                                        <p:cTn id="28" dur="500"/>
                                        <p:tgtEl>
                                          <p:spTgt spid="33"/>
                                        </p:tgtEl>
                                      </p:cBhvr>
                                    </p:animEffect>
                                  </p:childTnLst>
                                </p:cTn>
                              </p:par>
                            </p:childTnLst>
                          </p:cTn>
                        </p:par>
                        <p:par>
                          <p:cTn id="29" fill="hold" nodeType="afterGroup">
                            <p:stCondLst>
                              <p:cond delay="1000"/>
                            </p:stCondLst>
                            <p:childTnLst>
                              <p:par>
                                <p:cTn id="30" presetID="22" presetClass="entr" presetSubtype="8" fill="hold"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par>
                          <p:cTn id="33" fill="hold" nodeType="afterGroup">
                            <p:stCondLst>
                              <p:cond delay="1500"/>
                            </p:stCondLst>
                            <p:childTnLst>
                              <p:par>
                                <p:cTn id="34" presetID="22" presetClass="entr" presetSubtype="1"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500"/>
                                        <p:tgtEl>
                                          <p:spTgt spid="36"/>
                                        </p:tgtEl>
                                      </p:cBhvr>
                                    </p:animEffect>
                                  </p:childTnLst>
                                </p:cTn>
                              </p:par>
                            </p:childTnLst>
                          </p:cTn>
                        </p:par>
                        <p:par>
                          <p:cTn id="37" fill="hold" nodeType="afterGroup">
                            <p:stCondLst>
                              <p:cond delay="2000"/>
                            </p:stCondLst>
                            <p:childTnLst>
                              <p:par>
                                <p:cTn id="38" presetID="22" presetClass="entr" presetSubtype="4" fill="hold"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down)">
                                      <p:cBhvr>
                                        <p:cTn id="40" dur="500"/>
                                        <p:tgtEl>
                                          <p:spTgt spid="3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5"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1000" fill="hold"/>
                                        <p:tgtEl>
                                          <p:spTgt spid="28"/>
                                        </p:tgtEl>
                                        <p:attrNameLst>
                                          <p:attrName>ppt_w</p:attrName>
                                        </p:attrNameLst>
                                      </p:cBhvr>
                                      <p:tavLst>
                                        <p:tav tm="0">
                                          <p:val>
                                            <p:fltVal val="0"/>
                                          </p:val>
                                        </p:tav>
                                        <p:tav tm="100000">
                                          <p:val>
                                            <p:strVal val="#ppt_w"/>
                                          </p:val>
                                        </p:tav>
                                      </p:tavLst>
                                    </p:anim>
                                    <p:anim calcmode="lin" valueType="num">
                                      <p:cBhvr>
                                        <p:cTn id="46" dur="1000" fill="hold"/>
                                        <p:tgtEl>
                                          <p:spTgt spid="28"/>
                                        </p:tgtEl>
                                        <p:attrNameLst>
                                          <p:attrName>ppt_h</p:attrName>
                                        </p:attrNameLst>
                                      </p:cBhvr>
                                      <p:tavLst>
                                        <p:tav tm="0">
                                          <p:val>
                                            <p:fltVal val="0"/>
                                          </p:val>
                                        </p:tav>
                                        <p:tav tm="100000">
                                          <p:val>
                                            <p:strVal val="#ppt_h"/>
                                          </p:val>
                                        </p:tav>
                                      </p:tavLst>
                                    </p:anim>
                                    <p:anim calcmode="lin" valueType="num">
                                      <p:cBhvr>
                                        <p:cTn id="47" dur="1000" fill="hold"/>
                                        <p:tgtEl>
                                          <p:spTgt spid="28"/>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28"/>
                                        </p:tgtEl>
                                        <p:attrNameLst>
                                          <p:attrName>ppt_y</p:attrName>
                                        </p:attrNameLst>
                                      </p:cBhvr>
                                      <p:tavLst>
                                        <p:tav tm="0" fmla="#ppt_y+(sin(-2*pi*(1-$))*-#ppt_x+cos(-2*pi*(1-$))*(1-#ppt_y))*(1-$)">
                                          <p:val>
                                            <p:fltVal val="0"/>
                                          </p:val>
                                        </p:tav>
                                        <p:tav tm="100000">
                                          <p:val>
                                            <p:fltVal val="1"/>
                                          </p:val>
                                        </p:tav>
                                      </p:tavLst>
                                    </p:anim>
                                  </p:childTnLst>
                                </p:cTn>
                              </p:par>
                            </p:childTnLst>
                          </p:cTn>
                        </p:par>
                        <p:par>
                          <p:cTn id="49" fill="hold" nodeType="afterGroup">
                            <p:stCondLst>
                              <p:cond delay="1000"/>
                            </p:stCondLst>
                            <p:childTnLst>
                              <p:par>
                                <p:cTn id="50" presetID="42"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childTnLst>
                          </p:cTn>
                        </p:par>
                        <p:par>
                          <p:cTn id="55" fill="hold">
                            <p:stCondLst>
                              <p:cond delay="2000"/>
                            </p:stCondLst>
                            <p:childTnLst>
                              <p:par>
                                <p:cTn id="56" presetID="24" presetClass="entr" presetSubtype="0" fill="hold" grpId="0" nodeType="afterEffect">
                                  <p:stCondLst>
                                    <p:cond delay="0"/>
                                  </p:stCondLst>
                                  <p:childTnLst>
                                    <p:set>
                                      <p:cBhvr>
                                        <p:cTn id="57" dur="1" fill="hold">
                                          <p:stCondLst>
                                            <p:cond delay="0"/>
                                          </p:stCondLst>
                                        </p:cTn>
                                        <p:tgtEl>
                                          <p:spTgt spid="11"/>
                                        </p:tgtEl>
                                        <p:attrNameLst>
                                          <p:attrName>style.visibility</p:attrName>
                                        </p:attrNameLst>
                                      </p:cBhvr>
                                      <p:to>
                                        <p:strVal val="visible"/>
                                      </p:to>
                                    </p:set>
                                    <p:anim to="" calcmode="lin" valueType="num">
                                      <p:cBhvr>
                                        <p:cTn id="58" dur="1" fill="hold"/>
                                        <p:tgtEl>
                                          <p:spTgt spid="11"/>
                                        </p:tgtEl>
                                        <p:attrNameLst>
                                          <p:attrName/>
                                        </p:attrNameLst>
                                      </p:cBhvr>
                                    </p:anim>
                                  </p:childTnLst>
                                </p:cTn>
                              </p:par>
                              <p:par>
                                <p:cTn id="59" presetID="24"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 to="" calcmode="lin" valueType="num">
                                      <p:cBhvr>
                                        <p:cTn id="61" dur="1" fill="hold"/>
                                        <p:tgtEl>
                                          <p:spTgt spid="37"/>
                                        </p:tgtEl>
                                        <p:attrNameLst>
                                          <p:attrName/>
                                        </p:attrNameLst>
                                      </p:cBhvr>
                                    </p:anim>
                                  </p:childTnLst>
                                </p:cTn>
                              </p:par>
                              <p:par>
                                <p:cTn id="62" presetID="24" presetClass="entr" presetSubtype="0" fill="hold" grpId="0" nodeType="withEffect">
                                  <p:stCondLst>
                                    <p:cond delay="0"/>
                                  </p:stCondLst>
                                  <p:childTnLst>
                                    <p:set>
                                      <p:cBhvr>
                                        <p:cTn id="63" dur="1" fill="hold">
                                          <p:stCondLst>
                                            <p:cond delay="0"/>
                                          </p:stCondLst>
                                        </p:cTn>
                                        <p:tgtEl>
                                          <p:spTgt spid="41"/>
                                        </p:tgtEl>
                                        <p:attrNameLst>
                                          <p:attrName>style.visibility</p:attrName>
                                        </p:attrNameLst>
                                      </p:cBhvr>
                                      <p:to>
                                        <p:strVal val="visible"/>
                                      </p:to>
                                    </p:set>
                                    <p:anim to="" calcmode="lin" valueType="num">
                                      <p:cBhvr>
                                        <p:cTn id="64" dur="1" fill="hold"/>
                                        <p:tgtEl>
                                          <p:spTgt spid="41"/>
                                        </p:tgtEl>
                                        <p:attrNameLst>
                                          <p:attrName/>
                                        </p:attrNameLst>
                                      </p:cBhvr>
                                    </p:anim>
                                  </p:childTnLst>
                                </p:cTn>
                              </p:par>
                            </p:childTnLst>
                          </p:cTn>
                        </p:par>
                        <p:par>
                          <p:cTn id="65" fill="hold" nodeType="afterGroup">
                            <p:stCondLst>
                              <p:cond delay="2000"/>
                            </p:stCondLst>
                            <p:childTnLst>
                              <p:par>
                                <p:cTn id="66" presetID="22" presetClass="entr" presetSubtype="2" fill="hold" nodeType="after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wipe(right)">
                                      <p:cBhvr>
                                        <p:cTn id="68" dur="500"/>
                                        <p:tgtEl>
                                          <p:spTgt spid="62"/>
                                        </p:tgtEl>
                                      </p:cBhvr>
                                    </p:animEffect>
                                  </p:childTnLst>
                                </p:cTn>
                              </p:par>
                              <p:par>
                                <p:cTn id="69" presetID="22" presetClass="entr" presetSubtype="2"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wipe(right)">
                                      <p:cBhvr>
                                        <p:cTn id="71" dur="500"/>
                                        <p:tgtEl>
                                          <p:spTgt spid="63"/>
                                        </p:tgtEl>
                                      </p:cBhvr>
                                    </p:animEffect>
                                  </p:childTnLst>
                                </p:cTn>
                              </p:par>
                              <p:par>
                                <p:cTn id="72" presetID="22" presetClass="entr" presetSubtype="2" fill="hold"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wipe(right)">
                                      <p:cBhvr>
                                        <p:cTn id="74" dur="500"/>
                                        <p:tgtEl>
                                          <p:spTgt spid="65"/>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wipe(right)">
                                      <p:cBhvr>
                                        <p:cTn id="77" dur="500"/>
                                        <p:tgtEl>
                                          <p:spTgt spid="67"/>
                                        </p:tgtEl>
                                      </p:cBhvr>
                                    </p:animEffect>
                                  </p:childTnLst>
                                </p:cTn>
                              </p:par>
                            </p:childTnLst>
                          </p:cTn>
                        </p:par>
                        <p:par>
                          <p:cTn id="78" fill="hold" nodeType="afterGroup">
                            <p:stCondLst>
                              <p:cond delay="2500"/>
                            </p:stCondLst>
                            <p:childTnLst>
                              <p:par>
                                <p:cTn id="79" presetID="22" presetClass="entr" presetSubtype="4" fill="hold" nodeType="after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wipe(down)">
                                      <p:cBhvr>
                                        <p:cTn id="81" dur="500"/>
                                        <p:tgtEl>
                                          <p:spTgt spid="55"/>
                                        </p:tgtEl>
                                      </p:cBhvr>
                                    </p:animEffect>
                                  </p:childTnLst>
                                </p:cTn>
                              </p:par>
                            </p:childTnLst>
                          </p:cTn>
                        </p:par>
                        <p:par>
                          <p:cTn id="82" fill="hold" nodeType="afterGroup">
                            <p:stCondLst>
                              <p:cond delay="3000"/>
                            </p:stCondLst>
                            <p:childTnLst>
                              <p:par>
                                <p:cTn id="83" presetID="22" presetClass="entr" presetSubtype="1" fill="hold" grpId="1" nodeType="after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wipe(up)">
                                      <p:cBhvr>
                                        <p:cTn id="85" dur="500"/>
                                        <p:tgtEl>
                                          <p:spTgt spid="28"/>
                                        </p:tgtEl>
                                      </p:cBhvr>
                                    </p:animEffect>
                                  </p:childTnLst>
                                </p:cTn>
                              </p:par>
                            </p:childTnLst>
                          </p:cTn>
                        </p:par>
                        <p:par>
                          <p:cTn id="86" fill="hold" nodeType="afterGroup">
                            <p:stCondLst>
                              <p:cond delay="4500"/>
                            </p:stCondLst>
                            <p:childTnLst>
                              <p:par>
                                <p:cTn id="87" presetID="22" presetClass="entr" presetSubtype="1" fill="hold" nodeType="after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wipe(up)">
                                      <p:cBhvr>
                                        <p:cTn id="89" dur="500"/>
                                        <p:tgtEl>
                                          <p:spTgt spid="58"/>
                                        </p:tgtEl>
                                      </p:cBhvr>
                                    </p:animEffect>
                                  </p:childTnLst>
                                </p:cTn>
                              </p:par>
                            </p:childTnLst>
                          </p:cTn>
                        </p:par>
                        <p:par>
                          <p:cTn id="90" fill="hold" nodeType="afterGroup">
                            <p:stCondLst>
                              <p:cond delay="5000"/>
                            </p:stCondLst>
                            <p:childTnLst>
                              <p:par>
                                <p:cTn id="91" presetID="10" presetClass="entr" presetSubtype="0" fill="hold" nodeType="after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fade">
                                      <p:cBhvr>
                                        <p:cTn id="93" dur="2000"/>
                                        <p:tgtEl>
                                          <p:spTgt spid="3"/>
                                        </p:tgtEl>
                                      </p:cBhvr>
                                    </p:animEffect>
                                  </p:childTnLst>
                                </p:cTn>
                              </p:par>
                              <p:par>
                                <p:cTn id="94" presetID="10" presetClass="entr" presetSubtype="0" fill="hold" nodeType="with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fade">
                                      <p:cBhvr>
                                        <p:cTn id="96" dur="2000"/>
                                        <p:tgtEl>
                                          <p:spTgt spid="4"/>
                                        </p:tgtEl>
                                      </p:cBhvr>
                                    </p:animEffect>
                                  </p:childTnLst>
                                </p:cTn>
                              </p:par>
                              <p:par>
                                <p:cTn id="97" presetID="10" presetClass="entr" presetSubtype="0" fill="hold" nodeType="with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fade">
                                      <p:cBhvr>
                                        <p:cTn id="99" dur="2000"/>
                                        <p:tgtEl>
                                          <p:spTgt spid="5"/>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5" presetClass="entr" presetSubtype="0" fill="hold" grpId="0" nodeType="clickEffect">
                                  <p:stCondLst>
                                    <p:cond delay="0"/>
                                  </p:stCondLst>
                                  <p:iterate type="lt">
                                    <p:tmPct val="0"/>
                                  </p:iterate>
                                  <p:childTnLst>
                                    <p:set>
                                      <p:cBhvr>
                                        <p:cTn id="103" dur="1" fill="hold">
                                          <p:stCondLst>
                                            <p:cond delay="0"/>
                                          </p:stCondLst>
                                        </p:cTn>
                                        <p:tgtEl>
                                          <p:spTgt spid="30"/>
                                        </p:tgtEl>
                                        <p:attrNameLst>
                                          <p:attrName>style.visibility</p:attrName>
                                        </p:attrNameLst>
                                      </p:cBhvr>
                                      <p:to>
                                        <p:strVal val="visible"/>
                                      </p:to>
                                    </p:set>
                                    <p:anim calcmode="lin" valueType="num">
                                      <p:cBhvr>
                                        <p:cTn id="104" dur="1000" fill="hold"/>
                                        <p:tgtEl>
                                          <p:spTgt spid="30"/>
                                        </p:tgtEl>
                                        <p:attrNameLst>
                                          <p:attrName>ppt_w</p:attrName>
                                        </p:attrNameLst>
                                      </p:cBhvr>
                                      <p:tavLst>
                                        <p:tav tm="0">
                                          <p:val>
                                            <p:fltVal val="0"/>
                                          </p:val>
                                        </p:tav>
                                        <p:tav tm="100000">
                                          <p:val>
                                            <p:strVal val="#ppt_w"/>
                                          </p:val>
                                        </p:tav>
                                      </p:tavLst>
                                    </p:anim>
                                    <p:anim calcmode="lin" valueType="num">
                                      <p:cBhvr>
                                        <p:cTn id="105" dur="1000" fill="hold"/>
                                        <p:tgtEl>
                                          <p:spTgt spid="30"/>
                                        </p:tgtEl>
                                        <p:attrNameLst>
                                          <p:attrName>ppt_h</p:attrName>
                                        </p:attrNameLst>
                                      </p:cBhvr>
                                      <p:tavLst>
                                        <p:tav tm="0">
                                          <p:val>
                                            <p:fltVal val="0"/>
                                          </p:val>
                                        </p:tav>
                                        <p:tav tm="100000">
                                          <p:val>
                                            <p:strVal val="#ppt_h"/>
                                          </p:val>
                                        </p:tav>
                                      </p:tavLst>
                                    </p:anim>
                                    <p:anim calcmode="lin" valueType="num">
                                      <p:cBhvr>
                                        <p:cTn id="106" dur="1000" fill="hold"/>
                                        <p:tgtEl>
                                          <p:spTgt spid="30"/>
                                        </p:tgtEl>
                                        <p:attrNameLst>
                                          <p:attrName>ppt_x</p:attrName>
                                        </p:attrNameLst>
                                      </p:cBhvr>
                                      <p:tavLst>
                                        <p:tav tm="0" fmla="#ppt_x+(cos(-2*pi*(1-$))*-#ppt_x-sin(-2*pi*(1-$))*(1-#ppt_y))*(1-$)">
                                          <p:val>
                                            <p:fltVal val="0"/>
                                          </p:val>
                                        </p:tav>
                                        <p:tav tm="100000">
                                          <p:val>
                                            <p:fltVal val="1"/>
                                          </p:val>
                                        </p:tav>
                                      </p:tavLst>
                                    </p:anim>
                                    <p:anim calcmode="lin" valueType="num">
                                      <p:cBhvr>
                                        <p:cTn id="107" dur="1000" fill="hold"/>
                                        <p:tgtEl>
                                          <p:spTgt spid="30"/>
                                        </p:tgtEl>
                                        <p:attrNameLst>
                                          <p:attrName>ppt_y</p:attrName>
                                        </p:attrNameLst>
                                      </p:cBhvr>
                                      <p:tavLst>
                                        <p:tav tm="0" fmla="#ppt_y+(sin(-2*pi*(1-$))*-#ppt_x+cos(-2*pi*(1-$))*(1-#ppt_y))*(1-$)">
                                          <p:val>
                                            <p:fltVal val="0"/>
                                          </p:val>
                                        </p:tav>
                                        <p:tav tm="100000">
                                          <p:val>
                                            <p:fltVal val="1"/>
                                          </p:val>
                                        </p:tav>
                                      </p:tavLst>
                                    </p:anim>
                                  </p:childTnLst>
                                </p:cTn>
                              </p:par>
                            </p:childTnLst>
                          </p:cTn>
                        </p:par>
                        <p:par>
                          <p:cTn id="108" fill="hold">
                            <p:stCondLst>
                              <p:cond delay="1000"/>
                            </p:stCondLst>
                            <p:childTnLst>
                              <p:par>
                                <p:cTn id="109" presetID="42" presetClass="entr" presetSubtype="0" fill="hold" grpId="0" nodeType="afterEffect">
                                  <p:stCondLst>
                                    <p:cond delay="0"/>
                                  </p:stCondLst>
                                  <p:childTnLst>
                                    <p:set>
                                      <p:cBhvr>
                                        <p:cTn id="110" dur="1" fill="hold">
                                          <p:stCondLst>
                                            <p:cond delay="0"/>
                                          </p:stCondLst>
                                        </p:cTn>
                                        <p:tgtEl>
                                          <p:spTgt spid="12"/>
                                        </p:tgtEl>
                                        <p:attrNameLst>
                                          <p:attrName>style.visibility</p:attrName>
                                        </p:attrNameLst>
                                      </p:cBhvr>
                                      <p:to>
                                        <p:strVal val="visible"/>
                                      </p:to>
                                    </p:set>
                                    <p:animEffect transition="in" filter="fade">
                                      <p:cBhvr>
                                        <p:cTn id="111" dur="1000"/>
                                        <p:tgtEl>
                                          <p:spTgt spid="12"/>
                                        </p:tgtEl>
                                      </p:cBhvr>
                                    </p:animEffect>
                                    <p:anim calcmode="lin" valueType="num">
                                      <p:cBhvr>
                                        <p:cTn id="112" dur="1000" fill="hold"/>
                                        <p:tgtEl>
                                          <p:spTgt spid="12"/>
                                        </p:tgtEl>
                                        <p:attrNameLst>
                                          <p:attrName>ppt_x</p:attrName>
                                        </p:attrNameLst>
                                      </p:cBhvr>
                                      <p:tavLst>
                                        <p:tav tm="0">
                                          <p:val>
                                            <p:strVal val="#ppt_x"/>
                                          </p:val>
                                        </p:tav>
                                        <p:tav tm="100000">
                                          <p:val>
                                            <p:strVal val="#ppt_x"/>
                                          </p:val>
                                        </p:tav>
                                      </p:tavLst>
                                    </p:anim>
                                    <p:anim calcmode="lin" valueType="num">
                                      <p:cBhvr>
                                        <p:cTn id="113" dur="1000" fill="hold"/>
                                        <p:tgtEl>
                                          <p:spTgt spid="12"/>
                                        </p:tgtEl>
                                        <p:attrNameLst>
                                          <p:attrName>ppt_y</p:attrName>
                                        </p:attrNameLst>
                                      </p:cBhvr>
                                      <p:tavLst>
                                        <p:tav tm="0">
                                          <p:val>
                                            <p:strVal val="#ppt_y+.1"/>
                                          </p:val>
                                        </p:tav>
                                        <p:tav tm="100000">
                                          <p:val>
                                            <p:strVal val="#ppt_y"/>
                                          </p:val>
                                        </p:tav>
                                      </p:tavLst>
                                    </p:anim>
                                  </p:childTnLst>
                                </p:cTn>
                              </p:par>
                              <p:par>
                                <p:cTn id="114" presetID="22" presetClass="entr" presetSubtype="2" fill="hold" grpId="0" nodeType="with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wipe(right)">
                                      <p:cBhvr>
                                        <p:cTn id="116" dur="500"/>
                                        <p:tgtEl>
                                          <p:spTgt spid="68"/>
                                        </p:tgtEl>
                                      </p:cBhvr>
                                    </p:animEffect>
                                  </p:childTnLst>
                                </p:cTn>
                              </p:par>
                            </p:childTnLst>
                          </p:cTn>
                        </p:par>
                        <p:par>
                          <p:cTn id="117" fill="hold" nodeType="afterGroup">
                            <p:stCondLst>
                              <p:cond delay="2000"/>
                            </p:stCondLst>
                            <p:childTnLst>
                              <p:par>
                                <p:cTn id="118" presetID="24" presetClass="entr" presetSubtype="0" fill="hold" grpId="0" nodeType="afterEffect">
                                  <p:stCondLst>
                                    <p:cond delay="0"/>
                                  </p:stCondLst>
                                  <p:childTnLst>
                                    <p:set>
                                      <p:cBhvr>
                                        <p:cTn id="119" dur="1" fill="hold">
                                          <p:stCondLst>
                                            <p:cond delay="0"/>
                                          </p:stCondLst>
                                        </p:cTn>
                                        <p:tgtEl>
                                          <p:spTgt spid="17"/>
                                        </p:tgtEl>
                                        <p:attrNameLst>
                                          <p:attrName>style.visibility</p:attrName>
                                        </p:attrNameLst>
                                      </p:cBhvr>
                                      <p:to>
                                        <p:strVal val="visible"/>
                                      </p:to>
                                    </p:set>
                                    <p:anim to="" calcmode="lin" valueType="num">
                                      <p:cBhvr>
                                        <p:cTn id="120" dur="1" fill="hold"/>
                                        <p:tgtEl>
                                          <p:spTgt spid="17"/>
                                        </p:tgtEl>
                                        <p:attrNameLst>
                                          <p:attrName/>
                                        </p:attrNameLst>
                                      </p:cBhvr>
                                    </p:anim>
                                  </p:childTnLst>
                                </p:cTn>
                              </p:par>
                              <p:par>
                                <p:cTn id="121" presetID="24" presetClass="entr" presetSubtype="0" fill="hold" grpId="0" nodeType="withEffect">
                                  <p:stCondLst>
                                    <p:cond delay="0"/>
                                  </p:stCondLst>
                                  <p:childTnLst>
                                    <p:set>
                                      <p:cBhvr>
                                        <p:cTn id="122" dur="1" fill="hold">
                                          <p:stCondLst>
                                            <p:cond delay="0"/>
                                          </p:stCondLst>
                                        </p:cTn>
                                        <p:tgtEl>
                                          <p:spTgt spid="31"/>
                                        </p:tgtEl>
                                        <p:attrNameLst>
                                          <p:attrName>style.visibility</p:attrName>
                                        </p:attrNameLst>
                                      </p:cBhvr>
                                      <p:to>
                                        <p:strVal val="visible"/>
                                      </p:to>
                                    </p:set>
                                    <p:anim to="" calcmode="lin" valueType="num">
                                      <p:cBhvr>
                                        <p:cTn id="123" dur="1" fill="hold"/>
                                        <p:tgtEl>
                                          <p:spTgt spid="31"/>
                                        </p:tgtEl>
                                        <p:attrNameLst>
                                          <p:attrName/>
                                        </p:attrNameLst>
                                      </p:cBhvr>
                                    </p:anim>
                                  </p:childTnLst>
                                </p:cTn>
                              </p:par>
                              <p:par>
                                <p:cTn id="124" presetID="24" presetClass="entr" presetSubtype="0" fill="hold" grpId="0" nodeType="withEffect">
                                  <p:stCondLst>
                                    <p:cond delay="0"/>
                                  </p:stCondLst>
                                  <p:childTnLst>
                                    <p:set>
                                      <p:cBhvr>
                                        <p:cTn id="125" dur="1" fill="hold">
                                          <p:stCondLst>
                                            <p:cond delay="0"/>
                                          </p:stCondLst>
                                        </p:cTn>
                                        <p:tgtEl>
                                          <p:spTgt spid="32"/>
                                        </p:tgtEl>
                                        <p:attrNameLst>
                                          <p:attrName>style.visibility</p:attrName>
                                        </p:attrNameLst>
                                      </p:cBhvr>
                                      <p:to>
                                        <p:strVal val="visible"/>
                                      </p:to>
                                    </p:set>
                                    <p:anim to="" calcmode="lin" valueType="num">
                                      <p:cBhvr>
                                        <p:cTn id="126" dur="1" fill="hold"/>
                                        <p:tgtEl>
                                          <p:spTgt spid="32"/>
                                        </p:tgtEl>
                                        <p:attrNameLst>
                                          <p:attrName/>
                                        </p:attrNameLst>
                                      </p:cBhvr>
                                    </p:anim>
                                  </p:childTnLst>
                                </p:cTn>
                              </p:par>
                            </p:childTnLst>
                          </p:cTn>
                        </p:par>
                        <p:par>
                          <p:cTn id="127" fill="hold" nodeType="afterGroup">
                            <p:stCondLst>
                              <p:cond delay="2000"/>
                            </p:stCondLst>
                            <p:childTnLst>
                              <p:par>
                                <p:cTn id="128" presetID="22" presetClass="entr" presetSubtype="2" fill="hold" nodeType="after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wipe(right)">
                                      <p:cBhvr>
                                        <p:cTn id="130" dur="500"/>
                                        <p:tgtEl>
                                          <p:spTgt spid="47"/>
                                        </p:tgtEl>
                                      </p:cBhvr>
                                    </p:animEffect>
                                  </p:childTnLst>
                                </p:cTn>
                              </p:par>
                              <p:par>
                                <p:cTn id="131" presetID="22" presetClass="entr" presetSubtype="2" fill="hold" nodeType="withEffect">
                                  <p:stCondLst>
                                    <p:cond delay="0"/>
                                  </p:stCondLst>
                                  <p:childTnLst>
                                    <p:set>
                                      <p:cBhvr>
                                        <p:cTn id="132" dur="1" fill="hold">
                                          <p:stCondLst>
                                            <p:cond delay="0"/>
                                          </p:stCondLst>
                                        </p:cTn>
                                        <p:tgtEl>
                                          <p:spTgt spid="48"/>
                                        </p:tgtEl>
                                        <p:attrNameLst>
                                          <p:attrName>style.visibility</p:attrName>
                                        </p:attrNameLst>
                                      </p:cBhvr>
                                      <p:to>
                                        <p:strVal val="visible"/>
                                      </p:to>
                                    </p:set>
                                    <p:animEffect transition="in" filter="wipe(right)">
                                      <p:cBhvr>
                                        <p:cTn id="133" dur="500"/>
                                        <p:tgtEl>
                                          <p:spTgt spid="48"/>
                                        </p:tgtEl>
                                      </p:cBhvr>
                                    </p:animEffect>
                                  </p:childTnLst>
                                </p:cTn>
                              </p:par>
                              <p:par>
                                <p:cTn id="134" presetID="22" presetClass="entr" presetSubtype="2" fill="hold" nodeType="with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wipe(right)">
                                      <p:cBhvr>
                                        <p:cTn id="136" dur="500"/>
                                        <p:tgtEl>
                                          <p:spTgt spid="49"/>
                                        </p:tgtEl>
                                      </p:cBhvr>
                                    </p:animEffect>
                                  </p:childTnLst>
                                </p:cTn>
                              </p:par>
                            </p:childTnLst>
                          </p:cTn>
                        </p:par>
                        <p:par>
                          <p:cTn id="137" fill="hold" nodeType="afterGroup">
                            <p:stCondLst>
                              <p:cond delay="2500"/>
                            </p:stCondLst>
                            <p:childTnLst>
                              <p:par>
                                <p:cTn id="138" presetID="22" presetClass="entr" presetSubtype="4" fill="hold" nodeType="afterEffect">
                                  <p:stCondLst>
                                    <p:cond delay="0"/>
                                  </p:stCondLst>
                                  <p:childTnLst>
                                    <p:set>
                                      <p:cBhvr>
                                        <p:cTn id="139" dur="1" fill="hold">
                                          <p:stCondLst>
                                            <p:cond delay="0"/>
                                          </p:stCondLst>
                                        </p:cTn>
                                        <p:tgtEl>
                                          <p:spTgt spid="73"/>
                                        </p:tgtEl>
                                        <p:attrNameLst>
                                          <p:attrName>style.visibility</p:attrName>
                                        </p:attrNameLst>
                                      </p:cBhvr>
                                      <p:to>
                                        <p:strVal val="visible"/>
                                      </p:to>
                                    </p:set>
                                    <p:animEffect transition="in" filter="wipe(down)">
                                      <p:cBhvr>
                                        <p:cTn id="140" dur="500"/>
                                        <p:tgtEl>
                                          <p:spTgt spid="73"/>
                                        </p:tgtEl>
                                      </p:cBhvr>
                                    </p:animEffect>
                                  </p:childTnLst>
                                </p:cTn>
                              </p:par>
                            </p:childTnLst>
                          </p:cTn>
                        </p:par>
                        <p:par>
                          <p:cTn id="141" fill="hold" nodeType="afterGroup">
                            <p:stCondLst>
                              <p:cond delay="3000"/>
                            </p:stCondLst>
                            <p:childTnLst>
                              <p:par>
                                <p:cTn id="142" presetID="22" presetClass="entr" presetSubtype="1" fill="hold" nodeType="afterEffect">
                                  <p:stCondLst>
                                    <p:cond delay="0"/>
                                  </p:stCondLst>
                                  <p:childTnLst>
                                    <p:set>
                                      <p:cBhvr>
                                        <p:cTn id="143" dur="1" fill="hold">
                                          <p:stCondLst>
                                            <p:cond delay="0"/>
                                          </p:stCondLst>
                                        </p:cTn>
                                        <p:tgtEl>
                                          <p:spTgt spid="70"/>
                                        </p:tgtEl>
                                        <p:attrNameLst>
                                          <p:attrName>style.visibility</p:attrName>
                                        </p:attrNameLst>
                                      </p:cBhvr>
                                      <p:to>
                                        <p:strVal val="visible"/>
                                      </p:to>
                                    </p:set>
                                    <p:animEffect transition="in" filter="wipe(up)">
                                      <p:cBhvr>
                                        <p:cTn id="144" dur="500"/>
                                        <p:tgtEl>
                                          <p:spTgt spid="70"/>
                                        </p:tgtEl>
                                      </p:cBhvr>
                                    </p:animEffect>
                                  </p:childTnLst>
                                </p:cTn>
                              </p:par>
                            </p:childTnLst>
                          </p:cTn>
                        </p:par>
                        <p:par>
                          <p:cTn id="145" fill="hold" nodeType="afterGroup">
                            <p:stCondLst>
                              <p:cond delay="3500"/>
                            </p:stCondLst>
                            <p:childTnLst>
                              <p:par>
                                <p:cTn id="146" presetID="26" presetClass="emph" presetSubtype="0" repeatCount="indefinite" fill="hold" grpId="1" nodeType="afterEffect">
                                  <p:stCondLst>
                                    <p:cond delay="0"/>
                                  </p:stCondLst>
                                  <p:endCondLst>
                                    <p:cond evt="onNext" delay="0">
                                      <p:tgtEl>
                                        <p:sldTgt/>
                                      </p:tgtEl>
                                    </p:cond>
                                  </p:endCondLst>
                                  <p:iterate type="lt">
                                    <p:tmPct val="0"/>
                                  </p:iterate>
                                  <p:childTnLst>
                                    <p:animEffect transition="out" filter="fade">
                                      <p:cBhvr>
                                        <p:cTn id="147" dur="500" tmFilter="0, 0; .2, .5; .8, .5; 1, 0"/>
                                        <p:tgtEl>
                                          <p:spTgt spid="30"/>
                                        </p:tgtEl>
                                      </p:cBhvr>
                                    </p:animEffect>
                                    <p:animScale>
                                      <p:cBhvr>
                                        <p:cTn id="148" dur="250" autoRev="1" fill="hold"/>
                                        <p:tgtEl>
                                          <p:spTgt spid="30"/>
                                        </p:tgtEl>
                                      </p:cBhvr>
                                      <p:by x="105000" y="105000"/>
                                    </p:animScale>
                                  </p:childTnLst>
                                </p:cTn>
                              </p:par>
                              <p:par>
                                <p:cTn id="149" presetID="10" presetClass="entr" presetSubtype="0" fill="hold" nodeType="withEffect">
                                  <p:stCondLst>
                                    <p:cond delay="0"/>
                                  </p:stCondLst>
                                  <p:childTnLst>
                                    <p:set>
                                      <p:cBhvr>
                                        <p:cTn id="150" dur="1" fill="hold">
                                          <p:stCondLst>
                                            <p:cond delay="0"/>
                                          </p:stCondLst>
                                        </p:cTn>
                                        <p:tgtEl>
                                          <p:spTgt spid="6"/>
                                        </p:tgtEl>
                                        <p:attrNameLst>
                                          <p:attrName>style.visibility</p:attrName>
                                        </p:attrNameLst>
                                      </p:cBhvr>
                                      <p:to>
                                        <p:strVal val="visible"/>
                                      </p:to>
                                    </p:set>
                                    <p:animEffect transition="in" filter="fade">
                                      <p:cBhvr>
                                        <p:cTn id="151" dur="2000"/>
                                        <p:tgtEl>
                                          <p:spTgt spid="6"/>
                                        </p:tgtEl>
                                      </p:cBhvr>
                                    </p:animEffect>
                                  </p:childTnLst>
                                </p:cTn>
                              </p:par>
                              <p:par>
                                <p:cTn id="152" presetID="10" presetClass="entr" presetSubtype="0" fill="hold" nodeType="withEffect">
                                  <p:stCondLst>
                                    <p:cond delay="0"/>
                                  </p:stCondLst>
                                  <p:childTnLst>
                                    <p:set>
                                      <p:cBhvr>
                                        <p:cTn id="153" dur="1" fill="hold">
                                          <p:stCondLst>
                                            <p:cond delay="0"/>
                                          </p:stCondLst>
                                        </p:cTn>
                                        <p:tgtEl>
                                          <p:spTgt spid="7"/>
                                        </p:tgtEl>
                                        <p:attrNameLst>
                                          <p:attrName>style.visibility</p:attrName>
                                        </p:attrNameLst>
                                      </p:cBhvr>
                                      <p:to>
                                        <p:strVal val="visible"/>
                                      </p:to>
                                    </p:set>
                                    <p:animEffect transition="in" filter="fade">
                                      <p:cBhvr>
                                        <p:cTn id="154" dur="2000"/>
                                        <p:tgtEl>
                                          <p:spTgt spid="7"/>
                                        </p:tgtEl>
                                      </p:cBhvr>
                                    </p:animEffect>
                                  </p:childTnLst>
                                </p:cTn>
                              </p:par>
                              <p:par>
                                <p:cTn id="155" presetID="10" presetClass="entr" presetSubtype="0" fill="hold" nodeType="withEffect">
                                  <p:stCondLst>
                                    <p:cond delay="0"/>
                                  </p:stCondLst>
                                  <p:childTnLst>
                                    <p:set>
                                      <p:cBhvr>
                                        <p:cTn id="156" dur="1" fill="hold">
                                          <p:stCondLst>
                                            <p:cond delay="0"/>
                                          </p:stCondLst>
                                        </p:cTn>
                                        <p:tgtEl>
                                          <p:spTgt spid="8"/>
                                        </p:tgtEl>
                                        <p:attrNameLst>
                                          <p:attrName>style.visibility</p:attrName>
                                        </p:attrNameLst>
                                      </p:cBhvr>
                                      <p:to>
                                        <p:strVal val="visible"/>
                                      </p:to>
                                    </p:set>
                                    <p:animEffect transition="in" filter="fade">
                                      <p:cBhvr>
                                        <p:cTn id="15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animBg="1"/>
      <p:bldP spid="33" grpId="0" animBg="1"/>
      <p:bldP spid="36" grpId="0" animBg="1"/>
      <p:bldP spid="28" grpId="0" animBg="1"/>
      <p:bldP spid="28" grpId="1" animBg="1"/>
      <p:bldP spid="30" grpId="0" animBg="1"/>
      <p:bldP spid="30" grpId="1" animBg="1"/>
      <p:bldP spid="37" grpId="0" animBg="1"/>
      <p:bldP spid="41" grpId="0" animBg="1"/>
      <p:bldP spid="67" grpId="0" animBg="1"/>
      <p:bldP spid="68" grpId="0" animBg="1"/>
      <p:bldP spid="17" grpId="0" animBg="1"/>
      <p:bldP spid="31" grpId="0" animBg="1"/>
      <p:bldP spid="32" grpId="0" animBg="1"/>
      <p:bldP spid="10" grpId="0"/>
      <p:bldP spid="12"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33" name="Picture 37"/>
          <p:cNvPicPr>
            <a:picLocks noChangeAspect="1" noChangeArrowheads="1"/>
          </p:cNvPicPr>
          <p:nvPr/>
        </p:nvPicPr>
        <p:blipFill>
          <a:blip r:embed="rId3" cstate="print"/>
          <a:srcRect/>
          <a:stretch>
            <a:fillRect/>
          </a:stretch>
        </p:blipFill>
        <p:spPr bwMode="auto">
          <a:xfrm>
            <a:off x="2307298" y="691033"/>
            <a:ext cx="1478084" cy="3652367"/>
          </a:xfrm>
          <a:prstGeom prst="rect">
            <a:avLst/>
          </a:prstGeom>
          <a:noFill/>
          <a:ln w="9525">
            <a:noFill/>
            <a:miter lim="800000"/>
            <a:headEnd/>
            <a:tailEnd/>
          </a:ln>
        </p:spPr>
      </p:pic>
      <p:sp>
        <p:nvSpPr>
          <p:cNvPr id="29698" name="Title 1"/>
          <p:cNvSpPr>
            <a:spLocks noGrp="1"/>
          </p:cNvSpPr>
          <p:nvPr>
            <p:ph type="title"/>
          </p:nvPr>
        </p:nvSpPr>
        <p:spPr>
          <a:xfrm>
            <a:off x="1219200" y="-76200"/>
            <a:ext cx="7772400" cy="685800"/>
          </a:xfrm>
        </p:spPr>
        <p:txBody>
          <a:bodyPr/>
          <a:lstStyle/>
          <a:p>
            <a:r>
              <a:rPr lang="en-US" sz="2800" dirty="0"/>
              <a:t>Event-Driven Programming is a Necessity</a:t>
            </a:r>
          </a:p>
        </p:txBody>
      </p:sp>
      <p:pic>
        <p:nvPicPr>
          <p:cNvPr id="29722"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21320794">
            <a:off x="2620062" y="1378660"/>
            <a:ext cx="862046" cy="414874"/>
          </a:xfrm>
          <a:prstGeom prst="rect">
            <a:avLst/>
          </a:prstGeom>
          <a:noFill/>
          <a:ln w="9525">
            <a:noFill/>
            <a:miter lim="800000"/>
            <a:headEnd/>
            <a:tailEnd/>
          </a:ln>
        </p:spPr>
      </p:pic>
      <p:sp>
        <p:nvSpPr>
          <p:cNvPr id="29724" name="TextBox 35"/>
          <p:cNvSpPr txBox="1">
            <a:spLocks noChangeArrowheads="1"/>
          </p:cNvSpPr>
          <p:nvPr/>
        </p:nvSpPr>
        <p:spPr bwMode="auto">
          <a:xfrm>
            <a:off x="1219200" y="1110614"/>
            <a:ext cx="699161" cy="562612"/>
          </a:xfrm>
          <a:prstGeom prst="rect">
            <a:avLst/>
          </a:prstGeom>
          <a:noFill/>
          <a:ln w="9525">
            <a:noFill/>
            <a:miter lim="800000"/>
            <a:headEnd/>
            <a:tailEnd/>
          </a:ln>
        </p:spPr>
        <p:txBody>
          <a:bodyPr wrap="none">
            <a:spAutoFit/>
          </a:bodyPr>
          <a:lstStyle/>
          <a:p>
            <a:r>
              <a:rPr lang="en-US" dirty="0"/>
              <a:t>Sonar</a:t>
            </a:r>
          </a:p>
          <a:p>
            <a:r>
              <a:rPr lang="en-US" dirty="0"/>
              <a:t>sensor</a:t>
            </a:r>
          </a:p>
        </p:txBody>
      </p:sp>
      <p:sp>
        <p:nvSpPr>
          <p:cNvPr id="29725" name="TextBox 36"/>
          <p:cNvSpPr txBox="1">
            <a:spLocks noChangeArrowheads="1"/>
          </p:cNvSpPr>
          <p:nvPr/>
        </p:nvSpPr>
        <p:spPr bwMode="auto">
          <a:xfrm>
            <a:off x="1322388" y="1944285"/>
            <a:ext cx="699161" cy="562612"/>
          </a:xfrm>
          <a:prstGeom prst="rect">
            <a:avLst/>
          </a:prstGeom>
          <a:noFill/>
          <a:ln w="9525">
            <a:noFill/>
            <a:miter lim="800000"/>
            <a:headEnd/>
            <a:tailEnd/>
          </a:ln>
        </p:spPr>
        <p:txBody>
          <a:bodyPr wrap="none">
            <a:spAutoFit/>
          </a:bodyPr>
          <a:lstStyle/>
          <a:p>
            <a:r>
              <a:rPr lang="en-US" dirty="0"/>
              <a:t>Touch </a:t>
            </a:r>
          </a:p>
          <a:p>
            <a:r>
              <a:rPr lang="en-US" dirty="0"/>
              <a:t>sensor</a:t>
            </a:r>
          </a:p>
        </p:txBody>
      </p:sp>
      <p:cxnSp>
        <p:nvCxnSpPr>
          <p:cNvPr id="38" name="Straight Arrow Connector 37"/>
          <p:cNvCxnSpPr>
            <a:stCxn id="29724" idx="3"/>
            <a:endCxn id="29722" idx="1"/>
          </p:cNvCxnSpPr>
          <p:nvPr/>
        </p:nvCxnSpPr>
        <p:spPr bwMode="auto">
          <a:xfrm>
            <a:off x="1918361" y="1391920"/>
            <a:ext cx="703122" cy="22914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9725" idx="3"/>
            <a:endCxn id="29734" idx="3"/>
          </p:cNvCxnSpPr>
          <p:nvPr/>
        </p:nvCxnSpPr>
        <p:spPr bwMode="auto">
          <a:xfrm flipV="1">
            <a:off x="2021549" y="2178970"/>
            <a:ext cx="884565" cy="4662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9700" name="Picture 17" descr="C:\Users\ychen10\AppData\Local\Microsoft\Windows\Temporary Internet Files\Content.IE5\ARV6DFI3\MC900431564[1].png"/>
          <p:cNvPicPr>
            <a:picLocks noChangeAspect="1" noChangeArrowheads="1"/>
          </p:cNvPicPr>
          <p:nvPr/>
        </p:nvPicPr>
        <p:blipFill>
          <a:blip r:embed="rId5" cstate="print"/>
          <a:srcRect/>
          <a:stretch>
            <a:fillRect/>
          </a:stretch>
        </p:blipFill>
        <p:spPr bwMode="auto">
          <a:xfrm>
            <a:off x="6477000" y="1700684"/>
            <a:ext cx="1219200" cy="1228725"/>
          </a:xfrm>
          <a:prstGeom prst="rect">
            <a:avLst/>
          </a:prstGeom>
          <a:noFill/>
          <a:ln w="9525">
            <a:noFill/>
            <a:miter lim="800000"/>
            <a:headEnd/>
            <a:tailEnd/>
          </a:ln>
        </p:spPr>
      </p:pic>
      <p:cxnSp>
        <p:nvCxnSpPr>
          <p:cNvPr id="29701" name="Straight Arrow Connector 3"/>
          <p:cNvCxnSpPr>
            <a:cxnSpLocks noChangeShapeType="1"/>
            <a:stCxn id="29722" idx="3"/>
          </p:cNvCxnSpPr>
          <p:nvPr/>
        </p:nvCxnSpPr>
        <p:spPr bwMode="auto">
          <a:xfrm>
            <a:off x="3480687" y="1551129"/>
            <a:ext cx="3148713" cy="627841"/>
          </a:xfrm>
          <a:prstGeom prst="straightConnector1">
            <a:avLst/>
          </a:prstGeom>
          <a:noFill/>
          <a:ln w="9525" algn="ctr">
            <a:solidFill>
              <a:schemeClr val="tx1"/>
            </a:solidFill>
            <a:prstDash val="dash"/>
            <a:round/>
            <a:headEnd type="arrow" w="med" len="med"/>
            <a:tailEnd type="arrow" w="med" len="med"/>
          </a:ln>
        </p:spPr>
      </p:cxnSp>
      <p:cxnSp>
        <p:nvCxnSpPr>
          <p:cNvPr id="29702" name="Straight Arrow Connector 45"/>
          <p:cNvCxnSpPr>
            <a:cxnSpLocks noChangeShapeType="1"/>
            <a:stCxn id="29734" idx="1"/>
          </p:cNvCxnSpPr>
          <p:nvPr/>
        </p:nvCxnSpPr>
        <p:spPr bwMode="auto">
          <a:xfrm>
            <a:off x="3134714" y="2178970"/>
            <a:ext cx="4038600" cy="136077"/>
          </a:xfrm>
          <a:prstGeom prst="straightConnector1">
            <a:avLst/>
          </a:prstGeom>
          <a:noFill/>
          <a:ln w="9525" algn="ctr">
            <a:solidFill>
              <a:schemeClr val="tx1"/>
            </a:solidFill>
            <a:prstDash val="dash"/>
            <a:round/>
            <a:headEnd type="arrow" w="med" len="med"/>
            <a:tailEnd type="arrow" w="med" len="med"/>
          </a:ln>
        </p:spPr>
      </p:cxnSp>
      <p:sp>
        <p:nvSpPr>
          <p:cNvPr id="29703" name="TextBox 16384"/>
          <p:cNvSpPr txBox="1">
            <a:spLocks noChangeArrowheads="1"/>
          </p:cNvSpPr>
          <p:nvPr/>
        </p:nvSpPr>
        <p:spPr bwMode="auto">
          <a:xfrm>
            <a:off x="228600" y="4244876"/>
            <a:ext cx="8305800" cy="2308324"/>
          </a:xfrm>
          <a:prstGeom prst="rect">
            <a:avLst/>
          </a:prstGeom>
          <a:noFill/>
          <a:ln w="9525">
            <a:noFill/>
            <a:miter lim="800000"/>
            <a:headEnd/>
            <a:tailEnd/>
          </a:ln>
        </p:spPr>
        <p:txBody>
          <a:bodyPr>
            <a:spAutoFit/>
          </a:bodyPr>
          <a:lstStyle/>
          <a:p>
            <a:pPr marL="463550" indent="-463550">
              <a:buFont typeface="Wingdings" pitchFamily="2" charset="2"/>
              <a:buChar char="q"/>
            </a:pPr>
            <a:r>
              <a:rPr lang="en-US" sz="2400" dirty="0"/>
              <a:t>You can </a:t>
            </a:r>
            <a:r>
              <a:rPr lang="en-US" sz="2400" dirty="0">
                <a:solidFill>
                  <a:srgbClr val="FF0000"/>
                </a:solidFill>
              </a:rPr>
              <a:t>poll the values of the sonar sensor</a:t>
            </a:r>
            <a:r>
              <a:rPr lang="en-US" sz="2400" dirty="0"/>
              <a:t>, e.g., once every second. You can then generate an alert if the measured distance is shorter than 5 feet.</a:t>
            </a:r>
          </a:p>
          <a:p>
            <a:pPr marL="463550" indent="-463550">
              <a:buFont typeface="Wingdings" pitchFamily="2" charset="2"/>
              <a:buChar char="q"/>
            </a:pPr>
            <a:r>
              <a:rPr lang="en-US" sz="2400" dirty="0"/>
              <a:t>But you </a:t>
            </a:r>
            <a:r>
              <a:rPr lang="en-US" sz="2400" dirty="0">
                <a:solidFill>
                  <a:srgbClr val="FF0000"/>
                </a:solidFill>
              </a:rPr>
              <a:t>cannot poll the touch sensor value efficiently</a:t>
            </a:r>
            <a:r>
              <a:rPr lang="en-US" sz="2400" dirty="0"/>
              <a:t>. You need poll it every millisecond, in order not to miss a touch.</a:t>
            </a:r>
          </a:p>
          <a:p>
            <a:pPr marL="463550" indent="-463550">
              <a:buFont typeface="Wingdings" pitchFamily="2" charset="2"/>
              <a:buChar char="q"/>
            </a:pPr>
            <a:r>
              <a:rPr lang="en-US" sz="2400" dirty="0">
                <a:solidFill>
                  <a:srgbClr val="0000FF"/>
                </a:solidFill>
              </a:rPr>
              <a:t>How do you write event-driven programs?</a:t>
            </a:r>
          </a:p>
        </p:txBody>
      </p:sp>
      <p:pic>
        <p:nvPicPr>
          <p:cNvPr id="29704" name="Picture 18" descr="C:\Users\ychen10\AppData\Local\Microsoft\Windows\Temporary Internet Files\Content.IE5\GFY32NLE\MC900441341[1].png"/>
          <p:cNvPicPr>
            <a:picLocks noChangeAspect="1" noChangeArrowheads="1"/>
          </p:cNvPicPr>
          <p:nvPr/>
        </p:nvPicPr>
        <p:blipFill>
          <a:blip r:embed="rId6" cstate="print"/>
          <a:srcRect/>
          <a:stretch>
            <a:fillRect/>
          </a:stretch>
        </p:blipFill>
        <p:spPr bwMode="auto">
          <a:xfrm flipH="1">
            <a:off x="7010400" y="2225591"/>
            <a:ext cx="1657350" cy="1714500"/>
          </a:xfrm>
          <a:prstGeom prst="rect">
            <a:avLst/>
          </a:prstGeom>
          <a:noFill/>
          <a:ln w="9525">
            <a:noFill/>
            <a:miter lim="800000"/>
            <a:headEnd/>
            <a:tailEnd/>
          </a:ln>
        </p:spPr>
      </p:pic>
      <p:pic>
        <p:nvPicPr>
          <p:cNvPr id="29734" name="Picture 38"/>
          <p:cNvPicPr>
            <a:picLocks noChangeAspect="1" noChangeArrowheads="1"/>
          </p:cNvPicPr>
          <p:nvPr/>
        </p:nvPicPr>
        <p:blipFill>
          <a:blip r:embed="rId7" cstate="print"/>
          <a:srcRect/>
          <a:stretch>
            <a:fillRect/>
          </a:stretch>
        </p:blipFill>
        <p:spPr bwMode="auto">
          <a:xfrm flipH="1">
            <a:off x="2906114" y="1919538"/>
            <a:ext cx="228600" cy="518864"/>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F8A8353D-6DFA-438A-AA04-19BFE909D582}" type="slidenum">
              <a:rPr lang="en-US" smtClean="0"/>
              <a:pPr>
                <a:defRPr/>
              </a:pPr>
              <a:t>246</a:t>
            </a:fld>
            <a:endParaRPr lang="en-US"/>
          </a:p>
        </p:txBody>
      </p:sp>
    </p:spTree>
    <p:extLst>
      <p:ext uri="{BB962C8B-B14F-4D97-AF65-F5344CB8AC3E}">
        <p14:creationId xmlns:p14="http://schemas.microsoft.com/office/powerpoint/2010/main" val="131511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703"/>
                                        </p:tgtEl>
                                        <p:attrNameLst>
                                          <p:attrName>style.visibility</p:attrName>
                                        </p:attrNameLst>
                                      </p:cBhvr>
                                      <p:to>
                                        <p:strVal val="visible"/>
                                      </p:to>
                                    </p:set>
                                    <p:animEffect transition="in" filter="fade">
                                      <p:cBhvr>
                                        <p:cTn id="7" dur="1000"/>
                                        <p:tgtEl>
                                          <p:spTgt spid="29703"/>
                                        </p:tgtEl>
                                      </p:cBhvr>
                                    </p:animEffect>
                                    <p:anim calcmode="lin" valueType="num">
                                      <p:cBhvr>
                                        <p:cTn id="8" dur="1000" fill="hold"/>
                                        <p:tgtEl>
                                          <p:spTgt spid="29703"/>
                                        </p:tgtEl>
                                        <p:attrNameLst>
                                          <p:attrName>ppt_x</p:attrName>
                                        </p:attrNameLst>
                                      </p:cBhvr>
                                      <p:tavLst>
                                        <p:tav tm="0">
                                          <p:val>
                                            <p:strVal val="#ppt_x"/>
                                          </p:val>
                                        </p:tav>
                                        <p:tav tm="100000">
                                          <p:val>
                                            <p:strVal val="#ppt_x"/>
                                          </p:val>
                                        </p:tav>
                                      </p:tavLst>
                                    </p:anim>
                                    <p:anim calcmode="lin" valueType="num">
                                      <p:cBhvr>
                                        <p:cTn id="9" dur="1000" fill="hold"/>
                                        <p:tgtEl>
                                          <p:spTgt spid="297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3"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5138" y="1741488"/>
            <a:ext cx="2133600" cy="2373312"/>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0723" name="Title 1"/>
          <p:cNvSpPr>
            <a:spLocks noGrp="1"/>
          </p:cNvSpPr>
          <p:nvPr>
            <p:ph type="title"/>
          </p:nvPr>
        </p:nvSpPr>
        <p:spPr/>
        <p:txBody>
          <a:bodyPr/>
          <a:lstStyle/>
          <a:p>
            <a:r>
              <a:rPr lang="en-US" dirty="0"/>
              <a:t>Events and Event Handling Design</a:t>
            </a:r>
          </a:p>
        </p:txBody>
      </p:sp>
      <p:sp>
        <p:nvSpPr>
          <p:cNvPr id="30724" name="Slide Number Placeholder 3"/>
          <p:cNvSpPr>
            <a:spLocks noGrp="1"/>
          </p:cNvSpPr>
          <p:nvPr>
            <p:ph type="sldNum" sz="quarter" idx="12"/>
          </p:nvPr>
        </p:nvSpPr>
        <p:spPr>
          <a:noFill/>
        </p:spPr>
        <p:txBody>
          <a:bodyPr/>
          <a:lstStyle/>
          <a:p>
            <a:fld id="{13BB5DFB-DBBA-4027-9FD7-33C867748FC2}" type="slidenum">
              <a:rPr lang="zh-CN" altLang="en-US" smtClean="0">
                <a:ea typeface="SimSun" pitchFamily="2" charset="-122"/>
              </a:rPr>
              <a:pPr/>
              <a:t>247</a:t>
            </a:fld>
            <a:endParaRPr lang="en-US" altLang="zh-CN">
              <a:ea typeface="SimSun" pitchFamily="2" charset="-122"/>
            </a:endParaRPr>
          </a:p>
        </p:txBody>
      </p:sp>
      <p:sp>
        <p:nvSpPr>
          <p:cNvPr id="5" name="Rounded Rectangle 4"/>
          <p:cNvSpPr/>
          <p:nvPr/>
        </p:nvSpPr>
        <p:spPr>
          <a:xfrm>
            <a:off x="1887538" y="1828800"/>
            <a:ext cx="1828800" cy="6096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Events taking or</a:t>
            </a:r>
          </a:p>
          <a:p>
            <a:pPr algn="ctr">
              <a:defRPr/>
            </a:pPr>
            <a:r>
              <a:rPr lang="en-US" dirty="0"/>
              <a:t>event generation</a:t>
            </a:r>
          </a:p>
        </p:txBody>
      </p:sp>
      <p:sp>
        <p:nvSpPr>
          <p:cNvPr id="6" name="Rounded Rectangle 5"/>
          <p:cNvSpPr/>
          <p:nvPr/>
        </p:nvSpPr>
        <p:spPr>
          <a:xfrm>
            <a:off x="1887538" y="2667000"/>
            <a:ext cx="1828800" cy="6096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Delegates</a:t>
            </a:r>
          </a:p>
          <a:p>
            <a:pPr algn="ctr">
              <a:defRPr/>
            </a:pPr>
            <a:r>
              <a:rPr lang="en-US" dirty="0"/>
              <a:t>(Signatures)</a:t>
            </a:r>
          </a:p>
        </p:txBody>
      </p:sp>
      <p:sp>
        <p:nvSpPr>
          <p:cNvPr id="30727" name="TextBox 7"/>
          <p:cNvSpPr txBox="1">
            <a:spLocks noChangeArrowheads="1"/>
          </p:cNvSpPr>
          <p:nvPr/>
        </p:nvSpPr>
        <p:spPr bwMode="auto">
          <a:xfrm>
            <a:off x="1506538" y="1371600"/>
            <a:ext cx="2532062" cy="369888"/>
          </a:xfrm>
          <a:prstGeom prst="rect">
            <a:avLst/>
          </a:prstGeom>
          <a:noFill/>
          <a:ln w="9525">
            <a:noFill/>
            <a:miter lim="800000"/>
            <a:headEnd/>
            <a:tailEnd/>
          </a:ln>
        </p:spPr>
        <p:txBody>
          <a:bodyPr wrap="none">
            <a:spAutoFit/>
          </a:bodyPr>
          <a:lstStyle/>
          <a:p>
            <a:r>
              <a:rPr lang="en-US"/>
              <a:t>Class A (event service)</a:t>
            </a:r>
          </a:p>
        </p:txBody>
      </p:sp>
      <p:sp>
        <p:nvSpPr>
          <p:cNvPr id="9" name="Rectangle 8"/>
          <p:cNvSpPr/>
          <p:nvPr/>
        </p:nvSpPr>
        <p:spPr>
          <a:xfrm>
            <a:off x="5146675" y="1828800"/>
            <a:ext cx="2608263"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Rounded Rectangle 9"/>
          <p:cNvSpPr/>
          <p:nvPr/>
        </p:nvSpPr>
        <p:spPr>
          <a:xfrm>
            <a:off x="5299075" y="1981200"/>
            <a:ext cx="2303463"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11" name="Rounded Rectangle 10"/>
          <p:cNvSpPr/>
          <p:nvPr/>
        </p:nvSpPr>
        <p:spPr>
          <a:xfrm>
            <a:off x="5299075" y="2590800"/>
            <a:ext cx="2303463"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sp>
        <p:nvSpPr>
          <p:cNvPr id="30731" name="TextBox 11"/>
          <p:cNvSpPr txBox="1">
            <a:spLocks noChangeArrowheads="1"/>
          </p:cNvSpPr>
          <p:nvPr/>
        </p:nvSpPr>
        <p:spPr bwMode="auto">
          <a:xfrm>
            <a:off x="5313363" y="1371600"/>
            <a:ext cx="2365375" cy="369888"/>
          </a:xfrm>
          <a:prstGeom prst="rect">
            <a:avLst/>
          </a:prstGeom>
          <a:noFill/>
          <a:ln w="9525">
            <a:noFill/>
            <a:miter lim="800000"/>
            <a:headEnd/>
            <a:tailEnd/>
          </a:ln>
        </p:spPr>
        <p:txBody>
          <a:bodyPr wrap="none">
            <a:spAutoFit/>
          </a:bodyPr>
          <a:lstStyle/>
          <a:p>
            <a:r>
              <a:rPr lang="en-US"/>
              <a:t>Class B (event client)</a:t>
            </a:r>
          </a:p>
        </p:txBody>
      </p:sp>
      <p:cxnSp>
        <p:nvCxnSpPr>
          <p:cNvPr id="14" name="Straight Arrow Connector 13"/>
          <p:cNvCxnSpPr>
            <a:endCxn id="5" idx="1"/>
          </p:cNvCxnSpPr>
          <p:nvPr/>
        </p:nvCxnSpPr>
        <p:spPr>
          <a:xfrm>
            <a:off x="820738" y="2133600"/>
            <a:ext cx="1066800"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6" idx="0"/>
          </p:cNvCxnSpPr>
          <p:nvPr/>
        </p:nvCxnSpPr>
        <p:spPr>
          <a:xfrm>
            <a:off x="2801938" y="2438400"/>
            <a:ext cx="0" cy="2286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887538" y="3505200"/>
            <a:ext cx="1828800" cy="457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Callbacks</a:t>
            </a:r>
          </a:p>
        </p:txBody>
      </p:sp>
      <p:cxnSp>
        <p:nvCxnSpPr>
          <p:cNvPr id="35" name="Straight Arrow Connector 34"/>
          <p:cNvCxnSpPr>
            <a:endCxn id="11" idx="1"/>
          </p:cNvCxnSpPr>
          <p:nvPr/>
        </p:nvCxnSpPr>
        <p:spPr>
          <a:xfrm flipV="1">
            <a:off x="3716338" y="2819400"/>
            <a:ext cx="1582737" cy="827088"/>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0" idx="1"/>
          </p:cNvCxnSpPr>
          <p:nvPr/>
        </p:nvCxnSpPr>
        <p:spPr>
          <a:xfrm flipH="1">
            <a:off x="3716338" y="2209800"/>
            <a:ext cx="1582737" cy="609600"/>
          </a:xfrm>
          <a:prstGeom prst="straightConnector1">
            <a:avLst/>
          </a:prstGeom>
          <a:ln w="190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41"/>
          <p:cNvGrpSpPr>
            <a:grpSpLocks/>
          </p:cNvGrpSpPr>
          <p:nvPr/>
        </p:nvGrpSpPr>
        <p:grpSpPr bwMode="auto">
          <a:xfrm>
            <a:off x="820738" y="1981200"/>
            <a:ext cx="6951662" cy="3505200"/>
            <a:chOff x="762000" y="2667000"/>
            <a:chExt cx="6951190" cy="3505200"/>
          </a:xfrm>
        </p:grpSpPr>
        <p:cxnSp>
          <p:nvCxnSpPr>
            <p:cNvPr id="24" name="Straight Arrow Connector 23"/>
            <p:cNvCxnSpPr/>
            <p:nvPr/>
          </p:nvCxnSpPr>
          <p:spPr>
            <a:xfrm>
              <a:off x="762000" y="2667000"/>
              <a:ext cx="1066728" cy="1588"/>
            </a:xfrm>
            <a:prstGeom prst="straightConnector1">
              <a:avLst/>
            </a:prstGeom>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62000" y="2971800"/>
              <a:ext cx="1066728" cy="1588"/>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105105" y="4800600"/>
              <a:ext cx="2608085"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7" name="Rounded Rectangle 26"/>
            <p:cNvSpPr/>
            <p:nvPr/>
          </p:nvSpPr>
          <p:spPr>
            <a:xfrm>
              <a:off x="5257495" y="4953000"/>
              <a:ext cx="2303306"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28" name="Rounded Rectangle 27"/>
            <p:cNvSpPr/>
            <p:nvPr/>
          </p:nvSpPr>
          <p:spPr>
            <a:xfrm>
              <a:off x="5257495" y="5562600"/>
              <a:ext cx="2303306"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sp>
          <p:nvSpPr>
            <p:cNvPr id="30746" name="TextBox 28"/>
            <p:cNvSpPr txBox="1">
              <a:spLocks noChangeArrowheads="1"/>
            </p:cNvSpPr>
            <p:nvPr/>
          </p:nvSpPr>
          <p:spPr bwMode="auto">
            <a:xfrm>
              <a:off x="5272240" y="4431268"/>
              <a:ext cx="2377574" cy="369332"/>
            </a:xfrm>
            <a:prstGeom prst="rect">
              <a:avLst/>
            </a:prstGeom>
            <a:noFill/>
            <a:ln w="9525">
              <a:noFill/>
              <a:miter lim="800000"/>
              <a:headEnd/>
              <a:tailEnd/>
            </a:ln>
          </p:spPr>
          <p:txBody>
            <a:bodyPr wrap="none">
              <a:spAutoFit/>
            </a:bodyPr>
            <a:lstStyle/>
            <a:p>
              <a:r>
                <a:rPr lang="en-US"/>
                <a:t>Class C (event client)</a:t>
              </a:r>
            </a:p>
          </p:txBody>
        </p:sp>
        <p:cxnSp>
          <p:nvCxnSpPr>
            <p:cNvPr id="37" name="Straight Arrow Connector 36"/>
            <p:cNvCxnSpPr>
              <a:stCxn id="19" idx="3"/>
              <a:endCxn id="28" idx="1"/>
            </p:cNvCxnSpPr>
            <p:nvPr/>
          </p:nvCxnSpPr>
          <p:spPr>
            <a:xfrm>
              <a:off x="3657403" y="4419600"/>
              <a:ext cx="1600091" cy="1371600"/>
            </a:xfrm>
            <a:prstGeom prst="straightConnector1">
              <a:avLst/>
            </a:prstGeom>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7" idx="1"/>
              <a:endCxn id="6" idx="3"/>
            </p:cNvCxnSpPr>
            <p:nvPr/>
          </p:nvCxnSpPr>
          <p:spPr>
            <a:xfrm flipH="1" flipV="1">
              <a:off x="3657403" y="3657600"/>
              <a:ext cx="1600091" cy="1524000"/>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a:stCxn id="6" idx="2"/>
            <a:endCxn id="19" idx="0"/>
          </p:cNvCxnSpPr>
          <p:nvPr/>
        </p:nvCxnSpPr>
        <p:spPr>
          <a:xfrm rot="5400000">
            <a:off x="2687638" y="3390900"/>
            <a:ext cx="228600" cy="317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9" name="Oval Callout 28"/>
          <p:cNvSpPr/>
          <p:nvPr/>
        </p:nvSpPr>
        <p:spPr>
          <a:xfrm>
            <a:off x="1878013" y="5181600"/>
            <a:ext cx="3200400" cy="1295400"/>
          </a:xfrm>
          <a:prstGeom prst="wedgeEllipseCallout">
            <a:avLst>
              <a:gd name="adj1" fmla="val -18355"/>
              <a:gd name="adj2" fmla="val -14957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Flexibility of deciding when to call back</a:t>
            </a:r>
          </a:p>
        </p:txBody>
      </p:sp>
      <p:sp>
        <p:nvSpPr>
          <p:cNvPr id="30740" name="TextBox 29"/>
          <p:cNvSpPr txBox="1">
            <a:spLocks noChangeArrowheads="1"/>
          </p:cNvSpPr>
          <p:nvPr/>
        </p:nvSpPr>
        <p:spPr bwMode="auto">
          <a:xfrm>
            <a:off x="6232525" y="3276600"/>
            <a:ext cx="473075" cy="369888"/>
          </a:xfrm>
          <a:prstGeom prst="rect">
            <a:avLst/>
          </a:prstGeom>
          <a:noFill/>
          <a:ln w="9525">
            <a:noFill/>
            <a:miter lim="800000"/>
            <a:headEnd/>
            <a:tailEnd/>
          </a:ln>
        </p:spPr>
        <p:txBody>
          <a:bodyPr wrap="none">
            <a:spAutoFit/>
          </a:bodyPr>
          <a:lstStyle/>
          <a:p>
            <a:r>
              <a:rPr lang="en-US"/>
              <a:t>. . .</a:t>
            </a:r>
          </a:p>
        </p:txBody>
      </p:sp>
      <p:sp>
        <p:nvSpPr>
          <p:cNvPr id="30" name="Oval Callout 29"/>
          <p:cNvSpPr/>
          <p:nvPr/>
        </p:nvSpPr>
        <p:spPr>
          <a:xfrm>
            <a:off x="76200" y="4267200"/>
            <a:ext cx="1905000" cy="733425"/>
          </a:xfrm>
          <a:prstGeom prst="wedgeEllipseCallout">
            <a:avLst>
              <a:gd name="adj1" fmla="val 44645"/>
              <a:gd name="adj2" fmla="val -18819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One to many</a:t>
            </a:r>
          </a:p>
        </p:txBody>
      </p:sp>
    </p:spTree>
    <p:extLst>
      <p:ext uri="{BB962C8B-B14F-4D97-AF65-F5344CB8AC3E}">
        <p14:creationId xmlns:p14="http://schemas.microsoft.com/office/powerpoint/2010/main" val="14092174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up)">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 descr="Image result for hos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0682" y="5774098"/>
            <a:ext cx="1331776" cy="99883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pol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3969" y="2459536"/>
            <a:ext cx="1973831" cy="84879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p:cNvPicPr>
            <a:picLocks noChangeAspect="1"/>
          </p:cNvPicPr>
          <p:nvPr/>
        </p:nvPicPr>
        <p:blipFill>
          <a:blip r:embed="rId4"/>
          <a:stretch>
            <a:fillRect/>
          </a:stretch>
        </p:blipFill>
        <p:spPr>
          <a:xfrm>
            <a:off x="4435723" y="5840262"/>
            <a:ext cx="1333388" cy="930661"/>
          </a:xfrm>
          <a:prstGeom prst="rect">
            <a:avLst/>
          </a:prstGeom>
        </p:spPr>
      </p:pic>
      <p:sp>
        <p:nvSpPr>
          <p:cNvPr id="2" name="Title 1"/>
          <p:cNvSpPr>
            <a:spLocks noGrp="1"/>
          </p:cNvSpPr>
          <p:nvPr>
            <p:ph type="title"/>
          </p:nvPr>
        </p:nvSpPr>
        <p:spPr>
          <a:xfrm>
            <a:off x="1905000" y="152400"/>
            <a:ext cx="7162800" cy="623888"/>
          </a:xfrm>
        </p:spPr>
        <p:txBody>
          <a:bodyPr/>
          <a:lstStyle/>
          <a:p>
            <a:r>
              <a:rPr lang="en-US" dirty="0"/>
              <a:t>911 Call Center</a:t>
            </a:r>
          </a:p>
        </p:txBody>
      </p:sp>
      <p:sp>
        <p:nvSpPr>
          <p:cNvPr id="4" name="Slide Number Placeholder 3"/>
          <p:cNvSpPr>
            <a:spLocks noGrp="1"/>
          </p:cNvSpPr>
          <p:nvPr>
            <p:ph type="sldNum" sz="quarter" idx="12"/>
          </p:nvPr>
        </p:nvSpPr>
        <p:spPr/>
        <p:txBody>
          <a:bodyPr/>
          <a:lstStyle/>
          <a:p>
            <a:pPr>
              <a:defRPr/>
            </a:pPr>
            <a:fld id="{F8A8353D-6DFA-438A-AA04-19BFE909D582}" type="slidenum">
              <a:rPr lang="en-US" smtClean="0"/>
              <a:pPr>
                <a:defRPr/>
              </a:pPr>
              <a:t>248</a:t>
            </a:fld>
            <a:endParaRPr lang="en-US" dirty="0"/>
          </a:p>
        </p:txBody>
      </p:sp>
      <p:pic>
        <p:nvPicPr>
          <p:cNvPr id="5" name="Picture 4"/>
          <p:cNvPicPr>
            <a:picLocks noChangeAspect="1"/>
          </p:cNvPicPr>
          <p:nvPr/>
        </p:nvPicPr>
        <p:blipFill>
          <a:blip r:embed="rId5"/>
          <a:stretch>
            <a:fillRect/>
          </a:stretch>
        </p:blipFill>
        <p:spPr>
          <a:xfrm>
            <a:off x="1524000" y="2883932"/>
            <a:ext cx="2191011" cy="1568518"/>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6570192" y="1033463"/>
            <a:ext cx="1862784" cy="1300162"/>
          </a:xfrm>
          <a:prstGeom prst="rect">
            <a:avLst/>
          </a:prstGeom>
        </p:spPr>
      </p:pic>
      <p:pic>
        <p:nvPicPr>
          <p:cNvPr id="1026" name="Picture 2" descr="Image result for poli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35856" y="6230142"/>
            <a:ext cx="1071189" cy="460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ospita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92174" y="4233709"/>
            <a:ext cx="1833681" cy="13752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800498" y="2333625"/>
            <a:ext cx="1638013" cy="369332"/>
          </a:xfrm>
          <a:prstGeom prst="rect">
            <a:avLst/>
          </a:prstGeom>
        </p:spPr>
        <p:txBody>
          <a:bodyPr wrap="none">
            <a:spAutoFit/>
          </a:bodyPr>
          <a:lstStyle/>
          <a:p>
            <a:r>
              <a:rPr lang="en-US" dirty="0"/>
              <a:t>911 Call Center</a:t>
            </a:r>
          </a:p>
        </p:txBody>
      </p:sp>
      <p:cxnSp>
        <p:nvCxnSpPr>
          <p:cNvPr id="9" name="Straight Arrow Connector 8"/>
          <p:cNvCxnSpPr/>
          <p:nvPr/>
        </p:nvCxnSpPr>
        <p:spPr bwMode="auto">
          <a:xfrm>
            <a:off x="381000" y="20502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a:off x="381000" y="23550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381000" y="25074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p:cNvCxnSpPr/>
          <p:nvPr/>
        </p:nvCxnSpPr>
        <p:spPr bwMode="auto">
          <a:xfrm>
            <a:off x="381000" y="26598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p:nvPr/>
        </p:nvCxnSpPr>
        <p:spPr bwMode="auto">
          <a:xfrm>
            <a:off x="381000" y="28122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p:cNvCxnSpPr/>
          <p:nvPr/>
        </p:nvCxnSpPr>
        <p:spPr bwMode="auto">
          <a:xfrm>
            <a:off x="381000" y="29646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Straight Arrow Connector 17"/>
          <p:cNvCxnSpPr/>
          <p:nvPr/>
        </p:nvCxnSpPr>
        <p:spPr bwMode="auto">
          <a:xfrm>
            <a:off x="381000" y="31170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10" name="Group 9"/>
          <p:cNvGrpSpPr/>
          <p:nvPr/>
        </p:nvGrpSpPr>
        <p:grpSpPr>
          <a:xfrm flipV="1">
            <a:off x="381000" y="3726656"/>
            <a:ext cx="838200" cy="1600200"/>
            <a:chOff x="533400" y="2438400"/>
            <a:chExt cx="838200" cy="1600200"/>
          </a:xfrm>
        </p:grpSpPr>
        <p:cxnSp>
          <p:nvCxnSpPr>
            <p:cNvPr id="19" name="Straight Arrow Connector 18"/>
            <p:cNvCxnSpPr/>
            <p:nvPr/>
          </p:nvCxnSpPr>
          <p:spPr bwMode="auto">
            <a:xfrm>
              <a:off x="533400" y="24384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Straight Arrow Connector 19"/>
            <p:cNvCxnSpPr/>
            <p:nvPr/>
          </p:nvCxnSpPr>
          <p:spPr bwMode="auto">
            <a:xfrm>
              <a:off x="533400" y="25908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p:cNvCxnSpPr/>
            <p:nvPr/>
          </p:nvCxnSpPr>
          <p:spPr bwMode="auto">
            <a:xfrm>
              <a:off x="533400" y="27432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p:cNvCxnSpPr/>
            <p:nvPr/>
          </p:nvCxnSpPr>
          <p:spPr bwMode="auto">
            <a:xfrm>
              <a:off x="533400" y="28956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p:cNvCxnSpPr/>
            <p:nvPr/>
          </p:nvCxnSpPr>
          <p:spPr bwMode="auto">
            <a:xfrm>
              <a:off x="533400" y="30480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Straight Arrow Connector 23"/>
            <p:cNvCxnSpPr/>
            <p:nvPr/>
          </p:nvCxnSpPr>
          <p:spPr bwMode="auto">
            <a:xfrm>
              <a:off x="533400" y="32004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Straight Arrow Connector 24"/>
            <p:cNvCxnSpPr/>
            <p:nvPr/>
          </p:nvCxnSpPr>
          <p:spPr bwMode="auto">
            <a:xfrm>
              <a:off x="533400" y="33528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p:cNvCxnSpPr/>
            <p:nvPr/>
          </p:nvCxnSpPr>
          <p:spPr bwMode="auto">
            <a:xfrm>
              <a:off x="533400" y="35052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28" name="Straight Arrow Connector 27"/>
          <p:cNvCxnSpPr/>
          <p:nvPr/>
        </p:nvCxnSpPr>
        <p:spPr bwMode="auto">
          <a:xfrm flipH="1">
            <a:off x="4267200" y="1981200"/>
            <a:ext cx="2133600" cy="1295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Straight Arrow Connector 30"/>
          <p:cNvCxnSpPr/>
          <p:nvPr/>
        </p:nvCxnSpPr>
        <p:spPr bwMode="auto">
          <a:xfrm flipH="1">
            <a:off x="4296309" y="3467100"/>
            <a:ext cx="2104491" cy="304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Straight Arrow Connector 32"/>
          <p:cNvCxnSpPr/>
          <p:nvPr/>
        </p:nvCxnSpPr>
        <p:spPr bwMode="auto">
          <a:xfrm flipH="1" flipV="1">
            <a:off x="4296310" y="4216356"/>
            <a:ext cx="1952090" cy="7304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2" name="TextBox 31"/>
          <p:cNvSpPr txBox="1"/>
          <p:nvPr/>
        </p:nvSpPr>
        <p:spPr>
          <a:xfrm>
            <a:off x="5348554" y="1108714"/>
            <a:ext cx="1242745" cy="923330"/>
          </a:xfrm>
          <a:prstGeom prst="rect">
            <a:avLst/>
          </a:prstGeom>
          <a:noFill/>
        </p:spPr>
        <p:txBody>
          <a:bodyPr wrap="square" rtlCol="0">
            <a:spAutoFit/>
          </a:bodyPr>
          <a:lstStyle/>
          <a:p>
            <a:r>
              <a:rPr lang="en-US" dirty="0"/>
              <a:t>Register their phone numbers</a:t>
            </a:r>
          </a:p>
        </p:txBody>
      </p:sp>
      <p:sp>
        <p:nvSpPr>
          <p:cNvPr id="37" name="TextBox 36"/>
          <p:cNvSpPr txBox="1"/>
          <p:nvPr/>
        </p:nvSpPr>
        <p:spPr>
          <a:xfrm>
            <a:off x="368131" y="1611868"/>
            <a:ext cx="1232069" cy="646331"/>
          </a:xfrm>
          <a:prstGeom prst="rect">
            <a:avLst/>
          </a:prstGeom>
          <a:noFill/>
        </p:spPr>
        <p:txBody>
          <a:bodyPr wrap="none" rtlCol="0">
            <a:spAutoFit/>
          </a:bodyPr>
          <a:lstStyle/>
          <a:p>
            <a:r>
              <a:rPr lang="en-US" dirty="0"/>
              <a:t>Emergency</a:t>
            </a:r>
          </a:p>
          <a:p>
            <a:pPr algn="ctr"/>
            <a:r>
              <a:rPr lang="en-US" dirty="0"/>
              <a:t>calls</a:t>
            </a:r>
          </a:p>
        </p:txBody>
      </p:sp>
      <p:cxnSp>
        <p:nvCxnSpPr>
          <p:cNvPr id="41" name="Straight Arrow Connector 40"/>
          <p:cNvCxnSpPr/>
          <p:nvPr/>
        </p:nvCxnSpPr>
        <p:spPr bwMode="auto">
          <a:xfrm>
            <a:off x="373860" y="2221706"/>
            <a:ext cx="838200" cy="533400"/>
          </a:xfrm>
          <a:prstGeom prst="straightConnector1">
            <a:avLst/>
          </a:prstGeom>
          <a:solidFill>
            <a:schemeClr val="accent1"/>
          </a:solidFill>
          <a:ln w="28575" cap="flat" cmpd="sng" algn="ctr">
            <a:solidFill>
              <a:srgbClr val="0000FF"/>
            </a:solidFill>
            <a:prstDash val="solid"/>
            <a:round/>
            <a:headEnd type="none" w="med" len="med"/>
            <a:tailEnd type="triangle"/>
          </a:ln>
          <a:effectLst/>
        </p:spPr>
      </p:cxnSp>
      <p:cxnSp>
        <p:nvCxnSpPr>
          <p:cNvPr id="42" name="Straight Arrow Connector 41"/>
          <p:cNvCxnSpPr/>
          <p:nvPr/>
        </p:nvCxnSpPr>
        <p:spPr bwMode="auto">
          <a:xfrm>
            <a:off x="366720" y="222170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3" name="TextBox 42"/>
          <p:cNvSpPr txBox="1"/>
          <p:nvPr/>
        </p:nvSpPr>
        <p:spPr>
          <a:xfrm>
            <a:off x="6736281" y="5989131"/>
            <a:ext cx="1641652" cy="646331"/>
          </a:xfrm>
          <a:prstGeom prst="rect">
            <a:avLst/>
          </a:prstGeom>
          <a:noFill/>
        </p:spPr>
        <p:txBody>
          <a:bodyPr wrap="square" rtlCol="0">
            <a:spAutoFit/>
          </a:bodyPr>
          <a:lstStyle/>
          <a:p>
            <a:r>
              <a:rPr lang="en-US" dirty="0"/>
              <a:t>Process the events (cases)</a:t>
            </a:r>
          </a:p>
        </p:txBody>
      </p:sp>
      <p:grpSp>
        <p:nvGrpSpPr>
          <p:cNvPr id="3" name="Group 2"/>
          <p:cNvGrpSpPr/>
          <p:nvPr/>
        </p:nvGrpSpPr>
        <p:grpSpPr>
          <a:xfrm>
            <a:off x="3962400" y="2438400"/>
            <a:ext cx="2958009" cy="1143000"/>
            <a:chOff x="3962400" y="2438400"/>
            <a:chExt cx="2958009" cy="1143000"/>
          </a:xfrm>
        </p:grpSpPr>
        <p:cxnSp>
          <p:nvCxnSpPr>
            <p:cNvPr id="35" name="Straight Arrow Connector 34"/>
            <p:cNvCxnSpPr/>
            <p:nvPr/>
          </p:nvCxnSpPr>
          <p:spPr bwMode="auto">
            <a:xfrm flipV="1">
              <a:off x="3962400" y="2438400"/>
              <a:ext cx="2628899" cy="1143000"/>
            </a:xfrm>
            <a:prstGeom prst="straightConnector1">
              <a:avLst/>
            </a:prstGeom>
            <a:solidFill>
              <a:schemeClr val="accent1"/>
            </a:solidFill>
            <a:ln w="28575" cap="flat" cmpd="sng" algn="ctr">
              <a:solidFill>
                <a:srgbClr val="0000FF"/>
              </a:solidFill>
              <a:prstDash val="solid"/>
              <a:round/>
              <a:headEnd type="none" w="med" len="med"/>
              <a:tailEnd type="triangle"/>
            </a:ln>
            <a:effectLst/>
          </p:spPr>
        </p:cxnSp>
        <p:cxnSp>
          <p:nvCxnSpPr>
            <p:cNvPr id="38" name="Straight Arrow Connector 37"/>
            <p:cNvCxnSpPr/>
            <p:nvPr/>
          </p:nvCxnSpPr>
          <p:spPr bwMode="auto">
            <a:xfrm flipV="1">
              <a:off x="3962400" y="3071518"/>
              <a:ext cx="2958009" cy="509882"/>
            </a:xfrm>
            <a:prstGeom prst="straightConnector1">
              <a:avLst/>
            </a:prstGeom>
            <a:solidFill>
              <a:schemeClr val="accent1"/>
            </a:solidFill>
            <a:ln w="28575" cap="flat" cmpd="sng" algn="ctr">
              <a:solidFill>
                <a:srgbClr val="0000FF"/>
              </a:solidFill>
              <a:prstDash val="solid"/>
              <a:round/>
              <a:headEnd type="none" w="med" len="med"/>
              <a:tailEnd type="triangle"/>
            </a:ln>
            <a:effectLst/>
          </p:spPr>
        </p:cxnSp>
        <p:sp>
          <p:nvSpPr>
            <p:cNvPr id="36" name="TextBox 35"/>
            <p:cNvSpPr txBox="1"/>
            <p:nvPr/>
          </p:nvSpPr>
          <p:spPr>
            <a:xfrm rot="20634010">
              <a:off x="5118974" y="2801268"/>
              <a:ext cx="1767154" cy="369332"/>
            </a:xfrm>
            <a:prstGeom prst="rect">
              <a:avLst/>
            </a:prstGeom>
            <a:noFill/>
          </p:spPr>
          <p:txBody>
            <a:bodyPr wrap="square" rtlCol="0">
              <a:spAutoFit/>
            </a:bodyPr>
            <a:lstStyle/>
            <a:p>
              <a:r>
                <a:rPr lang="en-US" dirty="0">
                  <a:solidFill>
                    <a:srgbClr val="0000FF"/>
                  </a:solidFill>
                </a:rPr>
                <a:t>Call the handler</a:t>
              </a:r>
            </a:p>
          </p:txBody>
        </p:sp>
      </p:grpSp>
      <p:cxnSp>
        <p:nvCxnSpPr>
          <p:cNvPr id="45" name="Straight Arrow Connector 44"/>
          <p:cNvCxnSpPr/>
          <p:nvPr/>
        </p:nvCxnSpPr>
        <p:spPr bwMode="auto">
          <a:xfrm flipH="1" flipV="1">
            <a:off x="2326570" y="4513033"/>
            <a:ext cx="12358" cy="12120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6" name="Straight Arrow Connector 45"/>
          <p:cNvCxnSpPr/>
          <p:nvPr/>
        </p:nvCxnSpPr>
        <p:spPr bwMode="auto">
          <a:xfrm flipH="1" flipV="1">
            <a:off x="3008166" y="4580389"/>
            <a:ext cx="699745" cy="15156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46"/>
          <p:cNvCxnSpPr/>
          <p:nvPr/>
        </p:nvCxnSpPr>
        <p:spPr bwMode="auto">
          <a:xfrm flipH="1" flipV="1">
            <a:off x="3443697" y="4569051"/>
            <a:ext cx="1206473" cy="12712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8" name="TextBox 47"/>
          <p:cNvSpPr txBox="1"/>
          <p:nvPr/>
        </p:nvSpPr>
        <p:spPr>
          <a:xfrm>
            <a:off x="2421168" y="4850768"/>
            <a:ext cx="1242745" cy="923330"/>
          </a:xfrm>
          <a:prstGeom prst="rect">
            <a:avLst/>
          </a:prstGeom>
          <a:noFill/>
        </p:spPr>
        <p:txBody>
          <a:bodyPr wrap="square" rtlCol="0">
            <a:spAutoFit/>
          </a:bodyPr>
          <a:lstStyle/>
          <a:p>
            <a:r>
              <a:rPr lang="en-US" dirty="0"/>
              <a:t>Register their phone numbers</a:t>
            </a:r>
          </a:p>
        </p:txBody>
      </p:sp>
    </p:spTree>
    <p:extLst>
      <p:ext uri="{BB962C8B-B14F-4D97-AF65-F5344CB8AC3E}">
        <p14:creationId xmlns:p14="http://schemas.microsoft.com/office/powerpoint/2010/main" val="126651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right)">
                                      <p:cBhvr>
                                        <p:cTn id="7" dur="500"/>
                                        <p:tgtEl>
                                          <p:spTgt spid="32"/>
                                        </p:tgtEl>
                                      </p:cBhvr>
                                    </p:animEffect>
                                  </p:childTnLst>
                                </p:cTn>
                              </p:par>
                              <p:par>
                                <p:cTn id="8" presetID="22" presetClass="entr" presetSubtype="2"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right)">
                                      <p:cBhvr>
                                        <p:cTn id="10" dur="500"/>
                                        <p:tgtEl>
                                          <p:spTgt spid="28"/>
                                        </p:tgtEl>
                                      </p:cBhvr>
                                    </p:animEffect>
                                  </p:childTnLst>
                                </p:cTn>
                              </p:par>
                              <p:par>
                                <p:cTn id="11" presetID="22" presetClass="entr" presetSubtype="2"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right)">
                                      <p:cBhvr>
                                        <p:cTn id="13" dur="500"/>
                                        <p:tgtEl>
                                          <p:spTgt spid="31"/>
                                        </p:tgtEl>
                                      </p:cBhvr>
                                    </p:animEffect>
                                  </p:childTnLst>
                                </p:cTn>
                              </p:par>
                              <p:par>
                                <p:cTn id="14" presetID="22" presetClass="entr" presetSubtype="2"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right)">
                                      <p:cBhvr>
                                        <p:cTn id="16" dur="500"/>
                                        <p:tgtEl>
                                          <p:spTgt spid="33"/>
                                        </p:tgtEl>
                                      </p:cBhvr>
                                    </p:animEffect>
                                  </p:childTnLst>
                                </p:cTn>
                              </p:par>
                              <p:par>
                                <p:cTn id="17" presetID="2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right)">
                                      <p:cBhvr>
                                        <p:cTn id="19" dur="500"/>
                                        <p:tgtEl>
                                          <p:spTgt spid="45"/>
                                        </p:tgtEl>
                                      </p:cBhvr>
                                    </p:animEffect>
                                  </p:childTnLst>
                                </p:cTn>
                              </p:par>
                              <p:par>
                                <p:cTn id="20" presetID="22" presetClass="entr" presetSubtype="2"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right)">
                                      <p:cBhvr>
                                        <p:cTn id="22" dur="500"/>
                                        <p:tgtEl>
                                          <p:spTgt spid="46"/>
                                        </p:tgtEl>
                                      </p:cBhvr>
                                    </p:animEffect>
                                  </p:childTnLst>
                                </p:cTn>
                              </p:par>
                              <p:par>
                                <p:cTn id="23" presetID="22" presetClass="entr" presetSubtype="2"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right)">
                                      <p:cBhvr>
                                        <p:cTn id="25" dur="500"/>
                                        <p:tgtEl>
                                          <p:spTgt spid="47"/>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right)">
                                      <p:cBhvr>
                                        <p:cTn id="29" dur="500"/>
                                        <p:tgtEl>
                                          <p:spTgt spid="4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left)">
                                      <p:cBhvr>
                                        <p:cTn id="34" dur="500"/>
                                        <p:tgtEl>
                                          <p:spTgt spid="41"/>
                                        </p:tgtEl>
                                      </p:cBhvr>
                                    </p:animEffect>
                                  </p:childTnLst>
                                </p:cTn>
                              </p:par>
                            </p:childTnLst>
                          </p:cTn>
                        </p:par>
                        <p:par>
                          <p:cTn id="35" fill="hold">
                            <p:stCondLst>
                              <p:cond delay="500"/>
                            </p:stCondLst>
                            <p:childTnLst>
                              <p:par>
                                <p:cTn id="36" presetID="22" presetClass="entr" presetSubtype="4" repeatCount="400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8"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990600" y="152400"/>
            <a:ext cx="8077200" cy="623888"/>
          </a:xfrm>
        </p:spPr>
        <p:txBody>
          <a:bodyPr/>
          <a:lstStyle/>
          <a:p>
            <a:pPr algn="ctr"/>
            <a:r>
              <a:rPr lang="en-US" dirty="0"/>
              <a:t>Events and Event Handling Design (contd.)</a:t>
            </a:r>
          </a:p>
        </p:txBody>
      </p:sp>
      <p:sp>
        <p:nvSpPr>
          <p:cNvPr id="31747" name="Slide Number Placeholder 3"/>
          <p:cNvSpPr>
            <a:spLocks noGrp="1"/>
          </p:cNvSpPr>
          <p:nvPr>
            <p:ph type="sldNum" sz="quarter" idx="12"/>
          </p:nvPr>
        </p:nvSpPr>
        <p:spPr>
          <a:noFill/>
        </p:spPr>
        <p:txBody>
          <a:bodyPr/>
          <a:lstStyle/>
          <a:p>
            <a:fld id="{DDB4F414-9A07-483A-AE5E-1561EE4571EC}" type="slidenum">
              <a:rPr lang="en-US" smtClean="0"/>
              <a:pPr/>
              <a:t>249</a:t>
            </a:fld>
            <a:endParaRPr lang="en-US"/>
          </a:p>
        </p:txBody>
      </p:sp>
      <p:sp>
        <p:nvSpPr>
          <p:cNvPr id="5" name="Rectangle 4"/>
          <p:cNvSpPr/>
          <p:nvPr/>
        </p:nvSpPr>
        <p:spPr>
          <a:xfrm>
            <a:off x="457200" y="1752600"/>
            <a:ext cx="4448175" cy="35052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 name="Rounded Rectangle 6"/>
          <p:cNvSpPr/>
          <p:nvPr/>
        </p:nvSpPr>
        <p:spPr>
          <a:xfrm>
            <a:off x="2819400" y="3200400"/>
            <a:ext cx="1828800" cy="838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srgbClr val="FFFFFF"/>
                </a:solidFill>
              </a:rPr>
              <a:t>myDelegate</a:t>
            </a:r>
          </a:p>
          <a:p>
            <a:pPr algn="ctr">
              <a:defRPr/>
            </a:pPr>
            <a:endParaRPr lang="en-US">
              <a:solidFill>
                <a:srgbClr val="FFFFFF"/>
              </a:solidFill>
            </a:endParaRPr>
          </a:p>
          <a:p>
            <a:pPr algn="ctr">
              <a:defRPr/>
            </a:pPr>
            <a:endParaRPr lang="en-US">
              <a:solidFill>
                <a:srgbClr val="FFFFFF"/>
              </a:solidFill>
            </a:endParaRPr>
          </a:p>
        </p:txBody>
      </p:sp>
      <p:sp>
        <p:nvSpPr>
          <p:cNvPr id="31750" name="TextBox 7"/>
          <p:cNvSpPr txBox="1">
            <a:spLocks noChangeArrowheads="1"/>
          </p:cNvSpPr>
          <p:nvPr/>
        </p:nvSpPr>
        <p:spPr bwMode="auto">
          <a:xfrm>
            <a:off x="457200" y="1143000"/>
            <a:ext cx="1941513" cy="369888"/>
          </a:xfrm>
          <a:prstGeom prst="rect">
            <a:avLst/>
          </a:prstGeom>
          <a:noFill/>
          <a:ln w="9525">
            <a:noFill/>
            <a:miter lim="800000"/>
            <a:headEnd/>
            <a:tailEnd/>
          </a:ln>
        </p:spPr>
        <p:txBody>
          <a:bodyPr wrap="none">
            <a:spAutoFit/>
          </a:bodyPr>
          <a:lstStyle/>
          <a:p>
            <a:r>
              <a:rPr lang="en-US"/>
              <a:t>Event service class</a:t>
            </a:r>
          </a:p>
        </p:txBody>
      </p:sp>
      <p:sp>
        <p:nvSpPr>
          <p:cNvPr id="9" name="Rectangle 8"/>
          <p:cNvSpPr/>
          <p:nvPr/>
        </p:nvSpPr>
        <p:spPr>
          <a:xfrm>
            <a:off x="6289675" y="1143000"/>
            <a:ext cx="2608263"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Rounded Rectangle 9"/>
          <p:cNvSpPr/>
          <p:nvPr/>
        </p:nvSpPr>
        <p:spPr>
          <a:xfrm>
            <a:off x="6442075" y="1295400"/>
            <a:ext cx="2303463"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11" name="Rounded Rectangle 10"/>
          <p:cNvSpPr/>
          <p:nvPr/>
        </p:nvSpPr>
        <p:spPr>
          <a:xfrm>
            <a:off x="6442075" y="1905000"/>
            <a:ext cx="2303463"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sp>
        <p:nvSpPr>
          <p:cNvPr id="31754" name="TextBox 11"/>
          <p:cNvSpPr txBox="1">
            <a:spLocks noChangeArrowheads="1"/>
          </p:cNvSpPr>
          <p:nvPr/>
        </p:nvSpPr>
        <p:spPr bwMode="auto">
          <a:xfrm>
            <a:off x="6618288" y="773113"/>
            <a:ext cx="1992312" cy="369887"/>
          </a:xfrm>
          <a:prstGeom prst="rect">
            <a:avLst/>
          </a:prstGeom>
          <a:noFill/>
          <a:ln w="9525">
            <a:noFill/>
            <a:miter lim="800000"/>
            <a:headEnd/>
            <a:tailEnd/>
          </a:ln>
        </p:spPr>
        <p:txBody>
          <a:bodyPr wrap="none">
            <a:spAutoFit/>
          </a:bodyPr>
          <a:lstStyle/>
          <a:p>
            <a:r>
              <a:rPr lang="en-US"/>
              <a:t>Event client classes</a:t>
            </a:r>
          </a:p>
        </p:txBody>
      </p:sp>
      <p:cxnSp>
        <p:nvCxnSpPr>
          <p:cNvPr id="13" name="Straight Arrow Connector 12"/>
          <p:cNvCxnSpPr>
            <a:stCxn id="6" idx="3"/>
          </p:cNvCxnSpPr>
          <p:nvPr/>
        </p:nvCxnSpPr>
        <p:spPr>
          <a:xfrm flipV="1">
            <a:off x="2590800" y="2019300"/>
            <a:ext cx="914400" cy="257175"/>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2819400" y="4343400"/>
            <a:ext cx="1828800" cy="457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Callbacks</a:t>
            </a:r>
          </a:p>
        </p:txBody>
      </p:sp>
      <p:cxnSp>
        <p:nvCxnSpPr>
          <p:cNvPr id="19" name="Straight Arrow Connector 18"/>
          <p:cNvCxnSpPr>
            <a:endCxn id="31763" idx="1"/>
          </p:cNvCxnSpPr>
          <p:nvPr/>
        </p:nvCxnSpPr>
        <p:spPr bwMode="auto">
          <a:xfrm flipV="1">
            <a:off x="2438400" y="2000250"/>
            <a:ext cx="457200" cy="131763"/>
          </a:xfrm>
          <a:prstGeom prst="straightConnector1">
            <a:avLst/>
          </a:prstGeom>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bwMode="auto">
          <a:xfrm flipV="1">
            <a:off x="2438400" y="2019300"/>
            <a:ext cx="1676400" cy="41910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6307138" y="2590800"/>
            <a:ext cx="2608262"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2" name="Rounded Rectangle 21"/>
          <p:cNvSpPr/>
          <p:nvPr/>
        </p:nvSpPr>
        <p:spPr bwMode="auto">
          <a:xfrm>
            <a:off x="6459538" y="27432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23" name="Rounded Rectangle 22"/>
          <p:cNvSpPr/>
          <p:nvPr/>
        </p:nvSpPr>
        <p:spPr bwMode="auto">
          <a:xfrm>
            <a:off x="6459538" y="33528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cxnSp>
        <p:nvCxnSpPr>
          <p:cNvPr id="27" name="Straight Arrow Connector 26"/>
          <p:cNvCxnSpPr>
            <a:stCxn id="7" idx="2"/>
            <a:endCxn id="15" idx="0"/>
          </p:cNvCxnSpPr>
          <p:nvPr/>
        </p:nvCxnSpPr>
        <p:spPr>
          <a:xfrm rot="5400000">
            <a:off x="3581401" y="4191000"/>
            <a:ext cx="304800" cy="317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1763" name="Rectangle 28"/>
          <p:cNvSpPr>
            <a:spLocks noChangeArrowheads="1"/>
          </p:cNvSpPr>
          <p:nvPr/>
        </p:nvSpPr>
        <p:spPr bwMode="auto">
          <a:xfrm>
            <a:off x="2895600" y="1905000"/>
            <a:ext cx="457200" cy="190500"/>
          </a:xfrm>
          <a:prstGeom prst="rect">
            <a:avLst/>
          </a:prstGeom>
          <a:solidFill>
            <a:schemeClr val="bg1"/>
          </a:solidFill>
          <a:ln w="9525" algn="ctr">
            <a:solidFill>
              <a:schemeClr val="tx1"/>
            </a:solidFill>
            <a:round/>
            <a:headEnd/>
            <a:tailEnd/>
          </a:ln>
        </p:spPr>
        <p:txBody>
          <a:bodyPr/>
          <a:lstStyle/>
          <a:p>
            <a:endParaRPr lang="en-US"/>
          </a:p>
        </p:txBody>
      </p:sp>
      <p:cxnSp>
        <p:nvCxnSpPr>
          <p:cNvPr id="42" name="Shape 41"/>
          <p:cNvCxnSpPr>
            <a:stCxn id="10" idx="1"/>
            <a:endCxn id="31763" idx="0"/>
          </p:cNvCxnSpPr>
          <p:nvPr/>
        </p:nvCxnSpPr>
        <p:spPr bwMode="auto">
          <a:xfrm rot="10800000" flipV="1">
            <a:off x="3124200" y="1524000"/>
            <a:ext cx="3317875" cy="381000"/>
          </a:xfrm>
          <a:prstGeom prst="bentConnector2">
            <a:avLst/>
          </a:prstGeom>
          <a:solidFill>
            <a:schemeClr val="accent1"/>
          </a:solidFill>
          <a:ln w="19050" cap="flat" cmpd="sng" algn="ctr">
            <a:solidFill>
              <a:schemeClr val="tx2">
                <a:lumMod val="60000"/>
                <a:lumOff val="40000"/>
              </a:schemeClr>
            </a:solidFill>
            <a:prstDash val="solid"/>
            <a:round/>
            <a:headEnd type="none" w="med" len="med"/>
            <a:tailEnd type="arrow"/>
          </a:ln>
          <a:effectLst/>
        </p:spPr>
      </p:cxnSp>
      <p:sp>
        <p:nvSpPr>
          <p:cNvPr id="31765" name="TextBox 64"/>
          <p:cNvSpPr txBox="1">
            <a:spLocks noChangeArrowheads="1"/>
          </p:cNvSpPr>
          <p:nvPr/>
        </p:nvSpPr>
        <p:spPr bwMode="auto">
          <a:xfrm>
            <a:off x="3124200" y="1111250"/>
            <a:ext cx="1781175" cy="368300"/>
          </a:xfrm>
          <a:prstGeom prst="rect">
            <a:avLst/>
          </a:prstGeom>
          <a:noFill/>
          <a:ln w="9525">
            <a:noFill/>
            <a:miter lim="800000"/>
            <a:headEnd/>
            <a:tailEnd/>
          </a:ln>
        </p:spPr>
        <p:txBody>
          <a:bodyPr wrap="none">
            <a:spAutoFit/>
          </a:bodyPr>
          <a:lstStyle/>
          <a:p>
            <a:r>
              <a:rPr lang="en-US"/>
              <a:t>Subscription lists</a:t>
            </a:r>
          </a:p>
        </p:txBody>
      </p:sp>
      <p:sp>
        <p:nvSpPr>
          <p:cNvPr id="68" name="Rectangle 67"/>
          <p:cNvSpPr/>
          <p:nvPr/>
        </p:nvSpPr>
        <p:spPr bwMode="auto">
          <a:xfrm>
            <a:off x="6307138" y="4038600"/>
            <a:ext cx="2608262"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9" name="Rounded Rectangle 68"/>
          <p:cNvSpPr/>
          <p:nvPr/>
        </p:nvSpPr>
        <p:spPr bwMode="auto">
          <a:xfrm>
            <a:off x="6459538" y="41910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70" name="Rounded Rectangle 69"/>
          <p:cNvSpPr/>
          <p:nvPr/>
        </p:nvSpPr>
        <p:spPr bwMode="auto">
          <a:xfrm>
            <a:off x="6459538" y="48006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cxnSp>
        <p:nvCxnSpPr>
          <p:cNvPr id="72" name="Shape 71"/>
          <p:cNvCxnSpPr>
            <a:cxnSpLocks noChangeShapeType="1"/>
            <a:stCxn id="69" idx="1"/>
          </p:cNvCxnSpPr>
          <p:nvPr/>
        </p:nvCxnSpPr>
        <p:spPr bwMode="auto">
          <a:xfrm rot="10800000">
            <a:off x="4343400" y="1905000"/>
            <a:ext cx="2116138" cy="2514600"/>
          </a:xfrm>
          <a:prstGeom prst="bentConnector4">
            <a:avLst>
              <a:gd name="adj1" fmla="val 44597"/>
              <a:gd name="adj2" fmla="val 109093"/>
            </a:avLst>
          </a:prstGeom>
          <a:noFill/>
          <a:ln w="19050" algn="ctr">
            <a:solidFill>
              <a:srgbClr val="C00000"/>
            </a:solidFill>
            <a:round/>
            <a:headEnd/>
            <a:tailEnd type="arrow" w="med" len="med"/>
          </a:ln>
        </p:spPr>
      </p:cxnSp>
      <p:cxnSp>
        <p:nvCxnSpPr>
          <p:cNvPr id="73" name="Shape 72"/>
          <p:cNvCxnSpPr>
            <a:stCxn id="22" idx="1"/>
          </p:cNvCxnSpPr>
          <p:nvPr/>
        </p:nvCxnSpPr>
        <p:spPr bwMode="auto">
          <a:xfrm rot="10800000">
            <a:off x="3733800" y="1905000"/>
            <a:ext cx="2725738" cy="1066800"/>
          </a:xfrm>
          <a:prstGeom prst="bentConnector4">
            <a:avLst>
              <a:gd name="adj1" fmla="val 17385"/>
              <a:gd name="adj2" fmla="val 128572"/>
            </a:avLst>
          </a:prstGeom>
          <a:solidFill>
            <a:schemeClr val="accent1"/>
          </a:solidFill>
          <a:ln w="19050" cap="flat" cmpd="sng" algn="ctr">
            <a:solidFill>
              <a:schemeClr val="accent5">
                <a:lumMod val="50000"/>
              </a:schemeClr>
            </a:solidFill>
            <a:prstDash val="solid"/>
            <a:round/>
            <a:headEnd type="none" w="med" len="med"/>
            <a:tailEnd type="arrow"/>
          </a:ln>
          <a:effectLst/>
        </p:spPr>
      </p:cxnSp>
      <p:sp>
        <p:nvSpPr>
          <p:cNvPr id="84" name="Rectangle 83"/>
          <p:cNvSpPr/>
          <p:nvPr/>
        </p:nvSpPr>
        <p:spPr bwMode="auto">
          <a:xfrm>
            <a:off x="6307138" y="5486400"/>
            <a:ext cx="2608262"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5" name="Rounded Rectangle 84"/>
          <p:cNvSpPr/>
          <p:nvPr/>
        </p:nvSpPr>
        <p:spPr bwMode="auto">
          <a:xfrm>
            <a:off x="6459538" y="56388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86" name="Rounded Rectangle 85"/>
          <p:cNvSpPr/>
          <p:nvPr/>
        </p:nvSpPr>
        <p:spPr bwMode="auto">
          <a:xfrm>
            <a:off x="6459538" y="62484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sp>
        <p:nvSpPr>
          <p:cNvPr id="94" name="Freeform 93"/>
          <p:cNvSpPr>
            <a:spLocks noChangeArrowheads="1"/>
          </p:cNvSpPr>
          <p:nvPr/>
        </p:nvSpPr>
        <p:spPr bwMode="auto">
          <a:xfrm>
            <a:off x="4572000" y="1778000"/>
            <a:ext cx="1866900" cy="4102100"/>
          </a:xfrm>
          <a:custGeom>
            <a:avLst/>
            <a:gdLst>
              <a:gd name="T0" fmla="*/ 1787536873 w 1447800"/>
              <a:gd name="T1" fmla="*/ 4102100 h 4102100"/>
              <a:gd name="T2" fmla="*/ 595847825 w 1447800"/>
              <a:gd name="T3" fmla="*/ 4102100 h 4102100"/>
              <a:gd name="T4" fmla="*/ 595847825 w 1447800"/>
              <a:gd name="T5" fmla="*/ 0 h 4102100"/>
              <a:gd name="T6" fmla="*/ 250882864 w 1447800"/>
              <a:gd name="T7" fmla="*/ 0 h 4102100"/>
              <a:gd name="T8" fmla="*/ 0 w 1447800"/>
              <a:gd name="T9" fmla="*/ 101600 h 4102100"/>
              <a:gd name="T10" fmla="*/ 0 60000 65536"/>
              <a:gd name="T11" fmla="*/ 0 60000 65536"/>
              <a:gd name="T12" fmla="*/ 0 60000 65536"/>
              <a:gd name="T13" fmla="*/ 0 60000 65536"/>
              <a:gd name="T14" fmla="*/ 0 60000 65536"/>
              <a:gd name="T15" fmla="*/ 0 w 1447800"/>
              <a:gd name="T16" fmla="*/ 0 h 4102100"/>
              <a:gd name="T17" fmla="*/ 1447800 w 1447800"/>
              <a:gd name="T18" fmla="*/ 4102100 h 4102100"/>
            </a:gdLst>
            <a:ahLst/>
            <a:cxnLst>
              <a:cxn ang="T10">
                <a:pos x="T0" y="T1"/>
              </a:cxn>
              <a:cxn ang="T11">
                <a:pos x="T2" y="T3"/>
              </a:cxn>
              <a:cxn ang="T12">
                <a:pos x="T4" y="T5"/>
              </a:cxn>
              <a:cxn ang="T13">
                <a:pos x="T6" y="T7"/>
              </a:cxn>
              <a:cxn ang="T14">
                <a:pos x="T8" y="T9"/>
              </a:cxn>
            </a:cxnLst>
            <a:rect l="T15" t="T16" r="T17" b="T18"/>
            <a:pathLst>
              <a:path w="1447800" h="4102100">
                <a:moveTo>
                  <a:pt x="1447800" y="4102100"/>
                </a:moveTo>
                <a:lnTo>
                  <a:pt x="482600" y="4102100"/>
                </a:lnTo>
                <a:lnTo>
                  <a:pt x="482600" y="0"/>
                </a:lnTo>
                <a:lnTo>
                  <a:pt x="203200" y="0"/>
                </a:lnTo>
                <a:lnTo>
                  <a:pt x="0" y="101600"/>
                </a:lnTo>
              </a:path>
            </a:pathLst>
          </a:custGeom>
          <a:noFill/>
          <a:ln w="28575" algn="ctr">
            <a:solidFill>
              <a:srgbClr val="C00000"/>
            </a:solidFill>
            <a:round/>
            <a:headEnd/>
            <a:tailEnd type="arrow" w="med" len="med"/>
          </a:ln>
        </p:spPr>
        <p:txBody>
          <a:bodyPr/>
          <a:lstStyle/>
          <a:p>
            <a:endParaRPr lang="en-US"/>
          </a:p>
        </p:txBody>
      </p:sp>
      <p:cxnSp>
        <p:nvCxnSpPr>
          <p:cNvPr id="98" name="Straight Arrow Connector 97"/>
          <p:cNvCxnSpPr>
            <a:stCxn id="31790" idx="2"/>
          </p:cNvCxnSpPr>
          <p:nvPr/>
        </p:nvCxnSpPr>
        <p:spPr bwMode="auto">
          <a:xfrm rot="5400000">
            <a:off x="2856707" y="2934494"/>
            <a:ext cx="533400" cy="1587"/>
          </a:xfrm>
          <a:prstGeom prst="straightConnector1">
            <a:avLst/>
          </a:prstGeom>
          <a:solidFill>
            <a:schemeClr val="accent1"/>
          </a:solidFill>
          <a:ln w="28575" cap="flat" cmpd="sng" algn="ctr">
            <a:solidFill>
              <a:schemeClr val="tx2">
                <a:lumMod val="60000"/>
                <a:lumOff val="40000"/>
              </a:schemeClr>
            </a:solidFill>
            <a:prstDash val="solid"/>
            <a:round/>
            <a:headEnd type="none" w="med" len="med"/>
            <a:tailEnd type="arrow"/>
          </a:ln>
          <a:effectLst/>
        </p:spPr>
      </p:cxnSp>
      <p:cxnSp>
        <p:nvCxnSpPr>
          <p:cNvPr id="31776" name="Straight Arrow Connector 98"/>
          <p:cNvCxnSpPr>
            <a:cxnSpLocks noChangeShapeType="1"/>
            <a:stCxn id="31794" idx="2"/>
          </p:cNvCxnSpPr>
          <p:nvPr/>
        </p:nvCxnSpPr>
        <p:spPr bwMode="auto">
          <a:xfrm rot="5400000">
            <a:off x="3467100" y="2933700"/>
            <a:ext cx="533400" cy="0"/>
          </a:xfrm>
          <a:prstGeom prst="straightConnector1">
            <a:avLst/>
          </a:prstGeom>
          <a:noFill/>
          <a:ln w="28575" algn="ctr">
            <a:solidFill>
              <a:srgbClr val="008000"/>
            </a:solidFill>
            <a:round/>
            <a:headEnd/>
            <a:tailEnd type="arrow" w="med" len="med"/>
          </a:ln>
        </p:spPr>
      </p:cxnSp>
      <p:cxnSp>
        <p:nvCxnSpPr>
          <p:cNvPr id="31777" name="Straight Arrow Connector 99"/>
          <p:cNvCxnSpPr>
            <a:cxnSpLocks noChangeShapeType="1"/>
            <a:stCxn id="31798" idx="2"/>
          </p:cNvCxnSpPr>
          <p:nvPr/>
        </p:nvCxnSpPr>
        <p:spPr bwMode="auto">
          <a:xfrm rot="5400000">
            <a:off x="4076700" y="2933700"/>
            <a:ext cx="533400" cy="0"/>
          </a:xfrm>
          <a:prstGeom prst="straightConnector1">
            <a:avLst/>
          </a:prstGeom>
          <a:noFill/>
          <a:ln w="28575" algn="ctr">
            <a:solidFill>
              <a:srgbClr val="C00000"/>
            </a:solidFill>
            <a:round/>
            <a:headEnd/>
            <a:tailEnd type="arrow" w="med" len="med"/>
          </a:ln>
        </p:spPr>
      </p:cxnSp>
      <p:cxnSp>
        <p:nvCxnSpPr>
          <p:cNvPr id="102" name="Straight Arrow Connector 101"/>
          <p:cNvCxnSpPr>
            <a:stCxn id="15" idx="3"/>
            <a:endCxn id="11" idx="1"/>
          </p:cNvCxnSpPr>
          <p:nvPr/>
        </p:nvCxnSpPr>
        <p:spPr bwMode="auto">
          <a:xfrm flipV="1">
            <a:off x="4648200" y="2133600"/>
            <a:ext cx="1793875" cy="2438400"/>
          </a:xfrm>
          <a:prstGeom prst="straightConnector1">
            <a:avLst/>
          </a:prstGeom>
          <a:solidFill>
            <a:schemeClr val="accent1"/>
          </a:solidFill>
          <a:ln w="28575" cap="flat" cmpd="sng" algn="ctr">
            <a:solidFill>
              <a:schemeClr val="tx2">
                <a:lumMod val="60000"/>
                <a:lumOff val="40000"/>
              </a:schemeClr>
            </a:solidFill>
            <a:prstDash val="solid"/>
            <a:round/>
            <a:headEnd type="none" w="med" len="med"/>
            <a:tailEnd type="arrow"/>
          </a:ln>
          <a:effectLst/>
        </p:spPr>
      </p:cxnSp>
      <p:cxnSp>
        <p:nvCxnSpPr>
          <p:cNvPr id="103" name="Straight Arrow Connector 102"/>
          <p:cNvCxnSpPr>
            <a:cxnSpLocks noChangeShapeType="1"/>
            <a:stCxn id="15" idx="3"/>
            <a:endCxn id="23" idx="1"/>
          </p:cNvCxnSpPr>
          <p:nvPr/>
        </p:nvCxnSpPr>
        <p:spPr bwMode="auto">
          <a:xfrm flipV="1">
            <a:off x="4648200" y="3581400"/>
            <a:ext cx="1811338" cy="990600"/>
          </a:xfrm>
          <a:prstGeom prst="straightConnector1">
            <a:avLst/>
          </a:prstGeom>
          <a:noFill/>
          <a:ln w="28575" algn="ctr">
            <a:solidFill>
              <a:srgbClr val="008000"/>
            </a:solidFill>
            <a:round/>
            <a:headEnd/>
            <a:tailEnd type="arrow" w="med" len="med"/>
          </a:ln>
        </p:spPr>
      </p:cxnSp>
      <p:cxnSp>
        <p:nvCxnSpPr>
          <p:cNvPr id="104" name="Straight Arrow Connector 103"/>
          <p:cNvCxnSpPr>
            <a:cxnSpLocks noChangeShapeType="1"/>
            <a:stCxn id="15" idx="3"/>
            <a:endCxn id="70" idx="1"/>
          </p:cNvCxnSpPr>
          <p:nvPr/>
        </p:nvCxnSpPr>
        <p:spPr bwMode="auto">
          <a:xfrm>
            <a:off x="4648200" y="4572000"/>
            <a:ext cx="1811338" cy="457200"/>
          </a:xfrm>
          <a:prstGeom prst="straightConnector1">
            <a:avLst/>
          </a:prstGeom>
          <a:noFill/>
          <a:ln w="28575" algn="ctr">
            <a:solidFill>
              <a:srgbClr val="C00000"/>
            </a:solidFill>
            <a:round/>
            <a:headEnd/>
            <a:tailEnd type="arrow" w="med" len="med"/>
          </a:ln>
        </p:spPr>
      </p:cxnSp>
      <p:cxnSp>
        <p:nvCxnSpPr>
          <p:cNvPr id="105" name="Straight Arrow Connector 104"/>
          <p:cNvCxnSpPr>
            <a:cxnSpLocks noChangeShapeType="1"/>
            <a:stCxn id="15" idx="3"/>
            <a:endCxn id="86" idx="1"/>
          </p:cNvCxnSpPr>
          <p:nvPr/>
        </p:nvCxnSpPr>
        <p:spPr bwMode="auto">
          <a:xfrm>
            <a:off x="4648200" y="4572000"/>
            <a:ext cx="1811338" cy="1905000"/>
          </a:xfrm>
          <a:prstGeom prst="straightConnector1">
            <a:avLst/>
          </a:prstGeom>
          <a:noFill/>
          <a:ln w="28575" algn="ctr">
            <a:solidFill>
              <a:srgbClr val="C00000"/>
            </a:solidFill>
            <a:round/>
            <a:headEnd/>
            <a:tailEnd type="arrow" w="med" len="med"/>
          </a:ln>
        </p:spPr>
      </p:cxnSp>
      <p:sp>
        <p:nvSpPr>
          <p:cNvPr id="6" name="Rounded Rectangle 5"/>
          <p:cNvSpPr/>
          <p:nvPr/>
        </p:nvSpPr>
        <p:spPr>
          <a:xfrm>
            <a:off x="762000" y="1981200"/>
            <a:ext cx="1828800" cy="5905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Events taking or event generation</a:t>
            </a:r>
          </a:p>
        </p:txBody>
      </p:sp>
      <p:cxnSp>
        <p:nvCxnSpPr>
          <p:cNvPr id="56" name="Straight Arrow Connector 55"/>
          <p:cNvCxnSpPr>
            <a:stCxn id="31786" idx="2"/>
            <a:endCxn id="6" idx="1"/>
          </p:cNvCxnSpPr>
          <p:nvPr/>
        </p:nvCxnSpPr>
        <p:spPr>
          <a:xfrm>
            <a:off x="319088" y="2270125"/>
            <a:ext cx="442912" cy="635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bwMode="auto">
          <a:xfrm>
            <a:off x="304800" y="2168525"/>
            <a:ext cx="457200" cy="1588"/>
          </a:xfrm>
          <a:prstGeom prst="straightConnector1">
            <a:avLst/>
          </a:prstGeom>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bwMode="auto">
          <a:xfrm>
            <a:off x="304800" y="2360613"/>
            <a:ext cx="457200" cy="1587"/>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1786" name="TextBox 111"/>
          <p:cNvSpPr txBox="1">
            <a:spLocks noChangeArrowheads="1"/>
          </p:cNvSpPr>
          <p:nvPr/>
        </p:nvSpPr>
        <p:spPr bwMode="auto">
          <a:xfrm rot="-5400000">
            <a:off x="-583406" y="2085181"/>
            <a:ext cx="1435100" cy="369888"/>
          </a:xfrm>
          <a:prstGeom prst="rect">
            <a:avLst/>
          </a:prstGeom>
          <a:noFill/>
          <a:ln w="9525">
            <a:noFill/>
            <a:miter lim="800000"/>
            <a:headEnd/>
            <a:tailEnd/>
          </a:ln>
        </p:spPr>
        <p:txBody>
          <a:bodyPr wrap="none">
            <a:spAutoFit/>
          </a:bodyPr>
          <a:lstStyle/>
          <a:p>
            <a:r>
              <a:rPr lang="en-US"/>
              <a:t>Sensor inputs</a:t>
            </a:r>
          </a:p>
        </p:txBody>
      </p:sp>
      <p:sp>
        <p:nvSpPr>
          <p:cNvPr id="31787" name="Rectangle 114"/>
          <p:cNvSpPr>
            <a:spLocks noChangeArrowheads="1"/>
          </p:cNvSpPr>
          <p:nvPr/>
        </p:nvSpPr>
        <p:spPr bwMode="auto">
          <a:xfrm>
            <a:off x="2895600" y="3505200"/>
            <a:ext cx="1676400" cy="381000"/>
          </a:xfrm>
          <a:prstGeom prst="rect">
            <a:avLst/>
          </a:prstGeom>
          <a:solidFill>
            <a:schemeClr val="accent1"/>
          </a:solidFill>
          <a:ln w="9525" algn="ctr">
            <a:solidFill>
              <a:schemeClr val="tx1"/>
            </a:solidFill>
            <a:round/>
            <a:headEnd/>
            <a:tailEnd/>
          </a:ln>
        </p:spPr>
        <p:txBody>
          <a:bodyPr/>
          <a:lstStyle/>
          <a:p>
            <a:pPr algn="ctr"/>
            <a:r>
              <a:rPr lang="en-US"/>
              <a:t>functionName</a:t>
            </a:r>
          </a:p>
        </p:txBody>
      </p:sp>
      <p:sp>
        <p:nvSpPr>
          <p:cNvPr id="31788" name="Rectangle 121"/>
          <p:cNvSpPr>
            <a:spLocks noChangeArrowheads="1"/>
          </p:cNvSpPr>
          <p:nvPr/>
        </p:nvSpPr>
        <p:spPr bwMode="auto">
          <a:xfrm>
            <a:off x="2895600" y="2095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89" name="Rectangle 122"/>
          <p:cNvSpPr>
            <a:spLocks noChangeArrowheads="1"/>
          </p:cNvSpPr>
          <p:nvPr/>
        </p:nvSpPr>
        <p:spPr bwMode="auto">
          <a:xfrm>
            <a:off x="2895600" y="22860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0" name="Rectangle 123"/>
          <p:cNvSpPr>
            <a:spLocks noChangeArrowheads="1"/>
          </p:cNvSpPr>
          <p:nvPr/>
        </p:nvSpPr>
        <p:spPr bwMode="auto">
          <a:xfrm>
            <a:off x="2895600" y="2476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1" name="Rectangle 125"/>
          <p:cNvSpPr>
            <a:spLocks noChangeArrowheads="1"/>
          </p:cNvSpPr>
          <p:nvPr/>
        </p:nvSpPr>
        <p:spPr bwMode="auto">
          <a:xfrm>
            <a:off x="3505200" y="19050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2" name="Rectangle 126"/>
          <p:cNvSpPr>
            <a:spLocks noChangeArrowheads="1"/>
          </p:cNvSpPr>
          <p:nvPr/>
        </p:nvSpPr>
        <p:spPr bwMode="auto">
          <a:xfrm>
            <a:off x="3505200" y="2095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3" name="Rectangle 127"/>
          <p:cNvSpPr>
            <a:spLocks noChangeArrowheads="1"/>
          </p:cNvSpPr>
          <p:nvPr/>
        </p:nvSpPr>
        <p:spPr bwMode="auto">
          <a:xfrm>
            <a:off x="3505200" y="22860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4" name="Rectangle 128"/>
          <p:cNvSpPr>
            <a:spLocks noChangeArrowheads="1"/>
          </p:cNvSpPr>
          <p:nvPr/>
        </p:nvSpPr>
        <p:spPr bwMode="auto">
          <a:xfrm>
            <a:off x="3505200" y="2476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5" name="Rectangle 129"/>
          <p:cNvSpPr>
            <a:spLocks noChangeArrowheads="1"/>
          </p:cNvSpPr>
          <p:nvPr/>
        </p:nvSpPr>
        <p:spPr bwMode="auto">
          <a:xfrm>
            <a:off x="4114800" y="19050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6" name="Rectangle 130"/>
          <p:cNvSpPr>
            <a:spLocks noChangeArrowheads="1"/>
          </p:cNvSpPr>
          <p:nvPr/>
        </p:nvSpPr>
        <p:spPr bwMode="auto">
          <a:xfrm>
            <a:off x="4114800" y="2095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7" name="Rectangle 131"/>
          <p:cNvSpPr>
            <a:spLocks noChangeArrowheads="1"/>
          </p:cNvSpPr>
          <p:nvPr/>
        </p:nvSpPr>
        <p:spPr bwMode="auto">
          <a:xfrm>
            <a:off x="4114800" y="22860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8" name="Rectangle 132"/>
          <p:cNvSpPr>
            <a:spLocks noChangeArrowheads="1"/>
          </p:cNvSpPr>
          <p:nvPr/>
        </p:nvSpPr>
        <p:spPr bwMode="auto">
          <a:xfrm>
            <a:off x="4114800" y="2476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136" name="Rectangle 135"/>
          <p:cNvSpPr>
            <a:spLocks noChangeArrowheads="1"/>
          </p:cNvSpPr>
          <p:nvPr/>
        </p:nvSpPr>
        <p:spPr bwMode="auto">
          <a:xfrm>
            <a:off x="2895600" y="1905000"/>
            <a:ext cx="457200" cy="190500"/>
          </a:xfrm>
          <a:prstGeom prst="rect">
            <a:avLst/>
          </a:prstGeom>
          <a:solidFill>
            <a:srgbClr val="CCCCFF"/>
          </a:solidFill>
          <a:ln w="9525" algn="ctr">
            <a:solidFill>
              <a:schemeClr val="tx1"/>
            </a:solidFill>
            <a:round/>
            <a:headEnd/>
            <a:tailEnd/>
          </a:ln>
        </p:spPr>
        <p:txBody>
          <a:bodyPr/>
          <a:lstStyle/>
          <a:p>
            <a:endParaRPr lang="en-US"/>
          </a:p>
        </p:txBody>
      </p:sp>
      <p:sp>
        <p:nvSpPr>
          <p:cNvPr id="137" name="Rectangle 136"/>
          <p:cNvSpPr>
            <a:spLocks noChangeArrowheads="1"/>
          </p:cNvSpPr>
          <p:nvPr/>
        </p:nvSpPr>
        <p:spPr bwMode="auto">
          <a:xfrm>
            <a:off x="3505200" y="1905000"/>
            <a:ext cx="457200" cy="190500"/>
          </a:xfrm>
          <a:prstGeom prst="rect">
            <a:avLst/>
          </a:prstGeom>
          <a:solidFill>
            <a:srgbClr val="00B050"/>
          </a:solidFill>
          <a:ln w="9525" algn="ctr">
            <a:solidFill>
              <a:schemeClr val="tx1"/>
            </a:solidFill>
            <a:round/>
            <a:headEnd/>
            <a:tailEnd/>
          </a:ln>
        </p:spPr>
        <p:txBody>
          <a:bodyPr/>
          <a:lstStyle/>
          <a:p>
            <a:endParaRPr lang="en-US"/>
          </a:p>
        </p:txBody>
      </p:sp>
      <p:sp>
        <p:nvSpPr>
          <p:cNvPr id="138" name="Rectangle 137"/>
          <p:cNvSpPr>
            <a:spLocks noChangeArrowheads="1"/>
          </p:cNvSpPr>
          <p:nvPr/>
        </p:nvSpPr>
        <p:spPr bwMode="auto">
          <a:xfrm>
            <a:off x="4114800" y="1905000"/>
            <a:ext cx="457200" cy="190500"/>
          </a:xfrm>
          <a:prstGeom prst="rect">
            <a:avLst/>
          </a:prstGeom>
          <a:solidFill>
            <a:srgbClr val="C00000"/>
          </a:solidFill>
          <a:ln w="9525" algn="ctr">
            <a:solidFill>
              <a:schemeClr val="tx1"/>
            </a:solidFill>
            <a:round/>
            <a:headEnd/>
            <a:tailEnd/>
          </a:ln>
        </p:spPr>
        <p:txBody>
          <a:bodyPr/>
          <a:lstStyle/>
          <a:p>
            <a:endParaRPr lang="en-US"/>
          </a:p>
        </p:txBody>
      </p:sp>
      <p:sp>
        <p:nvSpPr>
          <p:cNvPr id="139" name="Rectangle 138"/>
          <p:cNvSpPr>
            <a:spLocks noChangeArrowheads="1"/>
          </p:cNvSpPr>
          <p:nvPr/>
        </p:nvSpPr>
        <p:spPr bwMode="auto">
          <a:xfrm>
            <a:off x="4114800" y="2095500"/>
            <a:ext cx="457200" cy="190500"/>
          </a:xfrm>
          <a:prstGeom prst="rect">
            <a:avLst/>
          </a:prstGeom>
          <a:solidFill>
            <a:srgbClr val="C00000"/>
          </a:solidFill>
          <a:ln w="9525" algn="ctr">
            <a:solidFill>
              <a:schemeClr val="tx1"/>
            </a:solidFill>
            <a:round/>
            <a:headEnd/>
            <a:tailEnd/>
          </a:ln>
        </p:spPr>
        <p:txBody>
          <a:bodyPr/>
          <a:lstStyle/>
          <a:p>
            <a:endParaRPr lang="en-US"/>
          </a:p>
        </p:txBody>
      </p:sp>
      <p:sp>
        <p:nvSpPr>
          <p:cNvPr id="59" name="Rounded Rectangle 58"/>
          <p:cNvSpPr/>
          <p:nvPr/>
        </p:nvSpPr>
        <p:spPr>
          <a:xfrm>
            <a:off x="685800" y="4040188"/>
            <a:ext cx="1828800" cy="106521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srgbClr val="FFFFFF"/>
                </a:solidFill>
              </a:rPr>
              <a:t>Orchestration</a:t>
            </a:r>
          </a:p>
          <a:p>
            <a:pPr algn="ctr">
              <a:defRPr/>
            </a:pPr>
            <a:endParaRPr lang="en-US">
              <a:solidFill>
                <a:srgbClr val="FFFFFF"/>
              </a:solidFill>
            </a:endParaRPr>
          </a:p>
          <a:p>
            <a:pPr algn="ctr">
              <a:defRPr/>
            </a:pPr>
            <a:endParaRPr lang="en-US">
              <a:solidFill>
                <a:srgbClr val="FFFFFF"/>
              </a:solidFill>
            </a:endParaRPr>
          </a:p>
        </p:txBody>
      </p:sp>
      <p:cxnSp>
        <p:nvCxnSpPr>
          <p:cNvPr id="60" name="Straight Arrow Connector 59"/>
          <p:cNvCxnSpPr>
            <a:stCxn id="15" idx="1"/>
            <a:endCxn id="59" idx="3"/>
          </p:cNvCxnSpPr>
          <p:nvPr/>
        </p:nvCxnSpPr>
        <p:spPr>
          <a:xfrm rot="10800000" flipV="1">
            <a:off x="2514600" y="4572000"/>
            <a:ext cx="3048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457200" y="5638800"/>
            <a:ext cx="1066800" cy="457200"/>
          </a:xfrm>
          <a:prstGeom prst="roundRect">
            <a:avLst/>
          </a:prstGeom>
          <a:solidFill>
            <a:schemeClr val="bg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Action</a:t>
            </a:r>
          </a:p>
        </p:txBody>
      </p:sp>
      <p:sp>
        <p:nvSpPr>
          <p:cNvPr id="62" name="Rounded Rectangle 61"/>
          <p:cNvSpPr/>
          <p:nvPr/>
        </p:nvSpPr>
        <p:spPr>
          <a:xfrm>
            <a:off x="1905000" y="5638800"/>
            <a:ext cx="1066800" cy="457200"/>
          </a:xfrm>
          <a:prstGeom prst="roundRect">
            <a:avLst/>
          </a:prstGeom>
          <a:solidFill>
            <a:schemeClr val="bg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Action</a:t>
            </a:r>
          </a:p>
        </p:txBody>
      </p:sp>
      <p:sp>
        <p:nvSpPr>
          <p:cNvPr id="31807" name="TextBox 62"/>
          <p:cNvSpPr txBox="1">
            <a:spLocks noChangeArrowheads="1"/>
          </p:cNvSpPr>
          <p:nvPr/>
        </p:nvSpPr>
        <p:spPr bwMode="auto">
          <a:xfrm>
            <a:off x="1524000" y="5573713"/>
            <a:ext cx="415925" cy="369887"/>
          </a:xfrm>
          <a:prstGeom prst="rect">
            <a:avLst/>
          </a:prstGeom>
          <a:noFill/>
          <a:ln w="9525">
            <a:noFill/>
            <a:miter lim="800000"/>
            <a:headEnd/>
            <a:tailEnd/>
          </a:ln>
        </p:spPr>
        <p:txBody>
          <a:bodyPr wrap="none">
            <a:spAutoFit/>
          </a:bodyPr>
          <a:lstStyle/>
          <a:p>
            <a:r>
              <a:rPr lang="en-US"/>
              <a:t>…</a:t>
            </a:r>
          </a:p>
        </p:txBody>
      </p:sp>
      <p:cxnSp>
        <p:nvCxnSpPr>
          <p:cNvPr id="64" name="Straight Arrow Connector 63"/>
          <p:cNvCxnSpPr>
            <a:stCxn id="59" idx="2"/>
            <a:endCxn id="62" idx="0"/>
          </p:cNvCxnSpPr>
          <p:nvPr/>
        </p:nvCxnSpPr>
        <p:spPr>
          <a:xfrm rot="16200000" flipH="1">
            <a:off x="1752600" y="4953000"/>
            <a:ext cx="533400" cy="838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59" idx="2"/>
            <a:endCxn id="61" idx="0"/>
          </p:cNvCxnSpPr>
          <p:nvPr/>
        </p:nvCxnSpPr>
        <p:spPr>
          <a:xfrm rot="5400000">
            <a:off x="1028700" y="5067300"/>
            <a:ext cx="53340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0" name="Isosceles Triangle 99"/>
          <p:cNvSpPr>
            <a:spLocks noChangeArrowheads="1"/>
          </p:cNvSpPr>
          <p:nvPr/>
        </p:nvSpPr>
        <p:spPr bwMode="auto">
          <a:xfrm>
            <a:off x="8364538" y="4953000"/>
            <a:ext cx="381000" cy="241300"/>
          </a:xfrm>
          <a:prstGeom prst="triangle">
            <a:avLst>
              <a:gd name="adj" fmla="val 50000"/>
            </a:avLst>
          </a:prstGeom>
          <a:solidFill>
            <a:srgbClr val="FFC000"/>
          </a:solidFill>
          <a:ln w="9525" algn="ctr">
            <a:solidFill>
              <a:schemeClr val="tx1"/>
            </a:solidFill>
            <a:round/>
            <a:headEnd/>
            <a:tailEnd/>
          </a:ln>
        </p:spPr>
        <p:txBody>
          <a:bodyPr/>
          <a:lstStyle/>
          <a:p>
            <a:endParaRPr lang="en-US"/>
          </a:p>
        </p:txBody>
      </p:sp>
      <p:sp>
        <p:nvSpPr>
          <p:cNvPr id="101" name="Oval 100"/>
          <p:cNvSpPr>
            <a:spLocks noChangeArrowheads="1"/>
          </p:cNvSpPr>
          <p:nvPr/>
        </p:nvSpPr>
        <p:spPr bwMode="auto">
          <a:xfrm>
            <a:off x="8382000" y="2057400"/>
            <a:ext cx="228600" cy="228600"/>
          </a:xfrm>
          <a:prstGeom prst="ellipse">
            <a:avLst/>
          </a:prstGeom>
          <a:solidFill>
            <a:srgbClr val="FFC000"/>
          </a:solidFill>
          <a:ln w="9525" algn="ctr">
            <a:solidFill>
              <a:schemeClr val="tx1"/>
            </a:solidFill>
            <a:prstDash val="dash"/>
            <a:round/>
            <a:headEnd/>
            <a:tailEnd/>
          </a:ln>
        </p:spPr>
        <p:txBody>
          <a:bodyPr/>
          <a:lstStyle/>
          <a:p>
            <a:endParaRPr lang="en-US"/>
          </a:p>
        </p:txBody>
      </p:sp>
      <p:sp>
        <p:nvSpPr>
          <p:cNvPr id="106" name="Rounded Rectangle 105"/>
          <p:cNvSpPr>
            <a:spLocks noChangeArrowheads="1"/>
          </p:cNvSpPr>
          <p:nvPr/>
        </p:nvSpPr>
        <p:spPr bwMode="auto">
          <a:xfrm>
            <a:off x="8382000" y="3467100"/>
            <a:ext cx="228600" cy="228600"/>
          </a:xfrm>
          <a:prstGeom prst="roundRect">
            <a:avLst>
              <a:gd name="adj" fmla="val 16667"/>
            </a:avLst>
          </a:prstGeom>
          <a:solidFill>
            <a:srgbClr val="FFC000"/>
          </a:solidFill>
          <a:ln w="9525" algn="ctr">
            <a:solidFill>
              <a:schemeClr val="tx1"/>
            </a:solidFill>
            <a:round/>
            <a:headEnd/>
            <a:tailEnd/>
          </a:ln>
        </p:spPr>
        <p:txBody>
          <a:bodyPr/>
          <a:lstStyle/>
          <a:p>
            <a:endParaRPr lang="en-US"/>
          </a:p>
        </p:txBody>
      </p:sp>
      <p:sp>
        <p:nvSpPr>
          <p:cNvPr id="107" name="Snip Diagonal Corner Rectangle 106"/>
          <p:cNvSpPr/>
          <p:nvPr/>
        </p:nvSpPr>
        <p:spPr bwMode="auto">
          <a:xfrm>
            <a:off x="8496300" y="6477000"/>
            <a:ext cx="227013" cy="152400"/>
          </a:xfrm>
          <a:prstGeom prst="snip2DiagRect">
            <a:avLst/>
          </a:prstGeom>
          <a:solidFill>
            <a:srgbClr val="FFC000"/>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2" name="Oval Callout 1"/>
          <p:cNvSpPr/>
          <p:nvPr/>
        </p:nvSpPr>
        <p:spPr bwMode="auto">
          <a:xfrm>
            <a:off x="3048000" y="5943600"/>
            <a:ext cx="2590800" cy="838200"/>
          </a:xfrm>
          <a:prstGeom prst="wedgeEllipseCallout">
            <a:avLst>
              <a:gd name="adj1" fmla="val -42995"/>
              <a:gd name="adj2" fmla="val -152641"/>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Is there build-in support?</a:t>
            </a:r>
          </a:p>
        </p:txBody>
      </p:sp>
    </p:spTree>
    <p:extLst>
      <p:ext uri="{BB962C8B-B14F-4D97-AF65-F5344CB8AC3E}">
        <p14:creationId xmlns:p14="http://schemas.microsoft.com/office/powerpoint/2010/main" val="6872080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right)">
                                      <p:cBhvr>
                                        <p:cTn id="7" dur="500"/>
                                        <p:tgtEl>
                                          <p:spTgt spid="42"/>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wipe(up)">
                                      <p:cBhvr>
                                        <p:cTn id="11" dur="500"/>
                                        <p:tgtEl>
                                          <p:spTgt spid="1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nodeType="click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wipe(right)">
                                      <p:cBhvr>
                                        <p:cTn id="16" dur="500"/>
                                        <p:tgtEl>
                                          <p:spTgt spid="73"/>
                                        </p:tgtEl>
                                      </p:cBhvr>
                                    </p:animEffect>
                                  </p:childTnLst>
                                </p:cTn>
                              </p:par>
                            </p:childTnLst>
                          </p:cTn>
                        </p:par>
                        <p:par>
                          <p:cTn id="17" fill="hold" nodeType="afterGroup">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37"/>
                                        </p:tgtEl>
                                        <p:attrNameLst>
                                          <p:attrName>style.visibility</p:attrName>
                                        </p:attrNameLst>
                                      </p:cBhvr>
                                      <p:to>
                                        <p:strVal val="visible"/>
                                      </p:to>
                                    </p:set>
                                    <p:animEffect transition="in" filter="wipe(up)">
                                      <p:cBhvr>
                                        <p:cTn id="20" dur="500"/>
                                        <p:tgtEl>
                                          <p:spTgt spid="13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2" fill="hold"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right)">
                                      <p:cBhvr>
                                        <p:cTn id="25" dur="500"/>
                                        <p:tgtEl>
                                          <p:spTgt spid="72"/>
                                        </p:tgtEl>
                                      </p:cBhvr>
                                    </p:animEffect>
                                  </p:childTnLst>
                                </p:cTn>
                              </p:par>
                            </p:childTnLst>
                          </p:cTn>
                        </p:par>
                        <p:par>
                          <p:cTn id="26" fill="hold" nodeType="afterGroup">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wipe(up)">
                                      <p:cBhvr>
                                        <p:cTn id="29" dur="500"/>
                                        <p:tgtEl>
                                          <p:spTgt spid="13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wipe(right)">
                                      <p:cBhvr>
                                        <p:cTn id="34" dur="500"/>
                                        <p:tgtEl>
                                          <p:spTgt spid="94"/>
                                        </p:tgtEl>
                                      </p:cBhvr>
                                    </p:animEffect>
                                  </p:childTnLst>
                                </p:cTn>
                              </p:par>
                            </p:childTnLst>
                          </p:cTn>
                        </p:par>
                        <p:par>
                          <p:cTn id="35" fill="hold" nodeType="afterGroup">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wipe(up)">
                                      <p:cBhvr>
                                        <p:cTn id="38" dur="500"/>
                                        <p:tgtEl>
                                          <p:spTgt spid="13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wipe(left)">
                                      <p:cBhvr>
                                        <p:cTn id="43" dur="500"/>
                                        <p:tgtEl>
                                          <p:spTgt spid="10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42" presetClass="path" presetSubtype="0" accel="50000" decel="50000" fill="hold" grpId="1" nodeType="clickEffect">
                                  <p:stCondLst>
                                    <p:cond delay="0"/>
                                  </p:stCondLst>
                                  <p:childTnLst>
                                    <p:animMotion origin="layout" path="M 3.33333E-6 3.33333E-6 L 0.05833 0.24166 " pathEditMode="relative" rAng="0" ptsTypes="AA">
                                      <p:cBhvr>
                                        <p:cTn id="47" dur="2000" fill="hold"/>
                                        <p:tgtEl>
                                          <p:spTgt spid="136"/>
                                        </p:tgtEl>
                                        <p:attrNameLst>
                                          <p:attrName>ppt_x</p:attrName>
                                          <p:attrName>ppt_y</p:attrName>
                                        </p:attrNameLst>
                                      </p:cBhvr>
                                      <p:rCtr x="29" y="121"/>
                                    </p:animMotion>
                                  </p:childTnLst>
                                </p:cTn>
                              </p:par>
                            </p:childTnLst>
                          </p:cTn>
                        </p:par>
                        <p:par>
                          <p:cTn id="48" fill="hold" nodeType="afterGroup">
                            <p:stCondLst>
                              <p:cond delay="2000"/>
                            </p:stCondLst>
                            <p:childTnLst>
                              <p:par>
                                <p:cTn id="49" presetID="42" presetClass="path" presetSubtype="0" accel="50000" decel="50000" fill="hold" grpId="2" nodeType="afterEffect">
                                  <p:stCondLst>
                                    <p:cond delay="0"/>
                                  </p:stCondLst>
                                  <p:childTnLst>
                                    <p:animMotion origin="layout" path="M 0.05833 0.24166 L 0.05833 0.36389 " pathEditMode="relative" rAng="0" ptsTypes="AA">
                                      <p:cBhvr>
                                        <p:cTn id="50" dur="2000" fill="hold"/>
                                        <p:tgtEl>
                                          <p:spTgt spid="136"/>
                                        </p:tgtEl>
                                        <p:attrNameLst>
                                          <p:attrName>ppt_x</p:attrName>
                                          <p:attrName>ppt_y</p:attrName>
                                        </p:attrNameLst>
                                      </p:cBhvr>
                                      <p:rCtr x="0" y="61"/>
                                    </p:animMotion>
                                  </p:childTnLst>
                                </p:cTn>
                              </p:par>
                            </p:childTnLst>
                          </p:cTn>
                        </p:par>
                        <p:par>
                          <p:cTn id="51" fill="hold" nodeType="afterGroup">
                            <p:stCondLst>
                              <p:cond delay="4000"/>
                            </p:stCondLst>
                            <p:childTnLst>
                              <p:par>
                                <p:cTn id="52" presetID="63" presetClass="path" presetSubtype="0" accel="50000" decel="50000" fill="hold" grpId="3" nodeType="afterEffect">
                                  <p:stCondLst>
                                    <p:cond delay="0"/>
                                  </p:stCondLst>
                                  <p:childTnLst>
                                    <p:animMotion origin="layout" path="M 0.05833 0.36389 L 0.175 0.36389 " pathEditMode="relative" rAng="0" ptsTypes="AA">
                                      <p:cBhvr>
                                        <p:cTn id="53" dur="2000" fill="hold"/>
                                        <p:tgtEl>
                                          <p:spTgt spid="136"/>
                                        </p:tgtEl>
                                        <p:attrNameLst>
                                          <p:attrName>ppt_x</p:attrName>
                                          <p:attrName>ppt_y</p:attrName>
                                        </p:attrNameLst>
                                      </p:cBhvr>
                                      <p:rCtr x="58" y="0"/>
                                    </p:animMotion>
                                  </p:childTnLst>
                                </p:cTn>
                              </p:par>
                            </p:childTnLst>
                          </p:cTn>
                        </p:par>
                        <p:par>
                          <p:cTn id="54" fill="hold" nodeType="afterGroup">
                            <p:stCondLst>
                              <p:cond delay="6000"/>
                            </p:stCondLst>
                            <p:childTnLst>
                              <p:par>
                                <p:cTn id="55" presetID="64" presetClass="path" presetSubtype="0" accel="50000" decel="50000" fill="hold" grpId="4" nodeType="afterEffect">
                                  <p:stCondLst>
                                    <p:cond delay="0"/>
                                  </p:stCondLst>
                                  <p:childTnLst>
                                    <p:animMotion origin="layout" path="M 0.175 0.36389 L 0.35833 0.03055 " pathEditMode="relative" rAng="0" ptsTypes="AA">
                                      <p:cBhvr>
                                        <p:cTn id="56" dur="2000" fill="hold"/>
                                        <p:tgtEl>
                                          <p:spTgt spid="136"/>
                                        </p:tgtEl>
                                        <p:attrNameLst>
                                          <p:attrName>ppt_x</p:attrName>
                                          <p:attrName>ppt_y</p:attrName>
                                        </p:attrNameLst>
                                      </p:cBhvr>
                                      <p:rCtr x="92" y="-167"/>
                                    </p:animMotion>
                                  </p:childTnLst>
                                </p:cTn>
                              </p:par>
                            </p:childTnLst>
                          </p:cTn>
                        </p:par>
                        <p:par>
                          <p:cTn id="57" fill="hold" nodeType="afterGroup">
                            <p:stCondLst>
                              <p:cond delay="8000"/>
                            </p:stCondLst>
                            <p:childTnLst>
                              <p:par>
                                <p:cTn id="58" presetID="63" presetClass="path" presetSubtype="0" accel="50000" decel="50000" fill="hold" grpId="5" nodeType="afterEffect">
                                  <p:stCondLst>
                                    <p:cond delay="0"/>
                                  </p:stCondLst>
                                  <p:childTnLst>
                                    <p:animMotion origin="layout" path="M 0.35833 0.03055 L 0.5 0.03055 " pathEditMode="relative" rAng="0" ptsTypes="AA">
                                      <p:cBhvr>
                                        <p:cTn id="59" dur="2000" fill="hold"/>
                                        <p:tgtEl>
                                          <p:spTgt spid="136"/>
                                        </p:tgtEl>
                                        <p:attrNameLst>
                                          <p:attrName>ppt_x</p:attrName>
                                          <p:attrName>ppt_y</p:attrName>
                                        </p:attrNameLst>
                                      </p:cBhvr>
                                      <p:rCtr x="71" y="0"/>
                                    </p:animMotion>
                                  </p:childTnLst>
                                </p:cTn>
                              </p:par>
                            </p:childTnLst>
                          </p:cTn>
                        </p:par>
                        <p:par>
                          <p:cTn id="60" fill="hold" nodeType="afterGroup">
                            <p:stCondLst>
                              <p:cond delay="10000"/>
                            </p:stCondLst>
                            <p:childTnLst>
                              <p:par>
                                <p:cTn id="61" presetID="8" presetClass="emph" presetSubtype="0" fill="hold" grpId="6" nodeType="afterEffect">
                                  <p:stCondLst>
                                    <p:cond delay="0"/>
                                  </p:stCondLst>
                                  <p:childTnLst>
                                    <p:animRot by="21600000">
                                      <p:cBhvr>
                                        <p:cTn id="62" dur="2000" fill="hold"/>
                                        <p:tgtEl>
                                          <p:spTgt spid="136"/>
                                        </p:tgtEl>
                                        <p:attrNameLst>
                                          <p:attrName>r</p:attrName>
                                        </p:attrNameLst>
                                      </p:cBhvr>
                                    </p:animRo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wipe(left)">
                                      <p:cBhvr>
                                        <p:cTn id="67" dur="500"/>
                                        <p:tgtEl>
                                          <p:spTgt spid="103"/>
                                        </p:tgtEl>
                                      </p:cBhvr>
                                    </p:animEffect>
                                  </p:childTnLst>
                                </p:cTn>
                              </p:par>
                            </p:childTnLst>
                          </p:cTn>
                        </p:par>
                        <p:par>
                          <p:cTn id="68" fill="hold" nodeType="afterGroup">
                            <p:stCondLst>
                              <p:cond delay="500"/>
                            </p:stCondLst>
                            <p:childTnLst>
                              <p:par>
                                <p:cTn id="69" presetID="22" presetClass="entr" presetSubtype="8" fill="hold" nodeType="afterEffect">
                                  <p:stCondLst>
                                    <p:cond delay="0"/>
                                  </p:stCondLst>
                                  <p:childTnLst>
                                    <p:set>
                                      <p:cBhvr>
                                        <p:cTn id="70" dur="1" fill="hold">
                                          <p:stCondLst>
                                            <p:cond delay="0"/>
                                          </p:stCondLst>
                                        </p:cTn>
                                        <p:tgtEl>
                                          <p:spTgt spid="104"/>
                                        </p:tgtEl>
                                        <p:attrNameLst>
                                          <p:attrName>style.visibility</p:attrName>
                                        </p:attrNameLst>
                                      </p:cBhvr>
                                      <p:to>
                                        <p:strVal val="visible"/>
                                      </p:to>
                                    </p:set>
                                    <p:animEffect transition="in" filter="wipe(left)">
                                      <p:cBhvr>
                                        <p:cTn id="71" dur="500"/>
                                        <p:tgtEl>
                                          <p:spTgt spid="104"/>
                                        </p:tgtEl>
                                      </p:cBhvr>
                                    </p:animEffect>
                                  </p:childTnLst>
                                </p:cTn>
                              </p:par>
                            </p:childTnLst>
                          </p:cTn>
                        </p:par>
                        <p:par>
                          <p:cTn id="72" fill="hold" nodeType="afterGroup">
                            <p:stCondLst>
                              <p:cond delay="1000"/>
                            </p:stCondLst>
                            <p:childTnLst>
                              <p:par>
                                <p:cTn id="73" presetID="22" presetClass="entr" presetSubtype="8" fill="hold" nodeType="afterEffect">
                                  <p:stCondLst>
                                    <p:cond delay="0"/>
                                  </p:stCondLst>
                                  <p:childTnLst>
                                    <p:set>
                                      <p:cBhvr>
                                        <p:cTn id="74" dur="1" fill="hold">
                                          <p:stCondLst>
                                            <p:cond delay="0"/>
                                          </p:stCondLst>
                                        </p:cTn>
                                        <p:tgtEl>
                                          <p:spTgt spid="105"/>
                                        </p:tgtEl>
                                        <p:attrNameLst>
                                          <p:attrName>style.visibility</p:attrName>
                                        </p:attrNameLst>
                                      </p:cBhvr>
                                      <p:to>
                                        <p:strVal val="visible"/>
                                      </p:to>
                                    </p:set>
                                    <p:animEffect transition="in" filter="wipe(left)">
                                      <p:cBhvr>
                                        <p:cTn id="75" dur="500"/>
                                        <p:tgtEl>
                                          <p:spTgt spid="105"/>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01"/>
                                        </p:tgtEl>
                                        <p:attrNameLst>
                                          <p:attrName>style.visibility</p:attrName>
                                        </p:attrNameLst>
                                      </p:cBhvr>
                                      <p:to>
                                        <p:strVal val="visible"/>
                                      </p:to>
                                    </p:set>
                                    <p:animEffect transition="in" filter="fade">
                                      <p:cBhvr>
                                        <p:cTn id="80" dur="2000"/>
                                        <p:tgtEl>
                                          <p:spTgt spid="101"/>
                                        </p:tgtEl>
                                      </p:cBhvr>
                                    </p:animEffect>
                                  </p:childTnLst>
                                </p:cTn>
                              </p:par>
                              <p:par>
                                <p:cTn id="81" presetID="10" presetClass="exit" presetSubtype="0" fill="hold" grpId="7" nodeType="withEffect">
                                  <p:stCondLst>
                                    <p:cond delay="0"/>
                                  </p:stCondLst>
                                  <p:childTnLst>
                                    <p:animEffect transition="out" filter="fade">
                                      <p:cBhvr>
                                        <p:cTn id="82" dur="2000"/>
                                        <p:tgtEl>
                                          <p:spTgt spid="136"/>
                                        </p:tgtEl>
                                      </p:cBhvr>
                                    </p:animEffect>
                                    <p:set>
                                      <p:cBhvr>
                                        <p:cTn id="83" dur="1" fill="hold">
                                          <p:stCondLst>
                                            <p:cond delay="1999"/>
                                          </p:stCondLst>
                                        </p:cTn>
                                        <p:tgtEl>
                                          <p:spTgt spid="136"/>
                                        </p:tgtEl>
                                        <p:attrNameLst>
                                          <p:attrName>style.visibility</p:attrName>
                                        </p:attrNameLst>
                                      </p:cBhvr>
                                      <p:to>
                                        <p:strVal val="hidden"/>
                                      </p:to>
                                    </p:set>
                                  </p:childTnLst>
                                </p:cTn>
                              </p:par>
                              <p:par>
                                <p:cTn id="84" presetID="10" presetClass="entr" presetSubtype="0" fill="hold" grpId="0" nodeType="withEffect">
                                  <p:stCondLst>
                                    <p:cond delay="0"/>
                                  </p:stCondLst>
                                  <p:childTnLst>
                                    <p:set>
                                      <p:cBhvr>
                                        <p:cTn id="85" dur="1" fill="hold">
                                          <p:stCondLst>
                                            <p:cond delay="0"/>
                                          </p:stCondLst>
                                        </p:cTn>
                                        <p:tgtEl>
                                          <p:spTgt spid="106"/>
                                        </p:tgtEl>
                                        <p:attrNameLst>
                                          <p:attrName>style.visibility</p:attrName>
                                        </p:attrNameLst>
                                      </p:cBhvr>
                                      <p:to>
                                        <p:strVal val="visible"/>
                                      </p:to>
                                    </p:set>
                                    <p:animEffect transition="in" filter="fade">
                                      <p:cBhvr>
                                        <p:cTn id="86" dur="2000"/>
                                        <p:tgtEl>
                                          <p:spTgt spid="10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00"/>
                                        </p:tgtEl>
                                        <p:attrNameLst>
                                          <p:attrName>style.visibility</p:attrName>
                                        </p:attrNameLst>
                                      </p:cBhvr>
                                      <p:to>
                                        <p:strVal val="visible"/>
                                      </p:to>
                                    </p:set>
                                    <p:animEffect transition="in" filter="fade">
                                      <p:cBhvr>
                                        <p:cTn id="89" dur="2000"/>
                                        <p:tgtEl>
                                          <p:spTgt spid="100"/>
                                        </p:tgtEl>
                                      </p:cBhvr>
                                    </p:animEffect>
                                  </p:childTnLst>
                                </p:cTn>
                              </p:par>
                              <p:par>
                                <p:cTn id="90" presetID="10" presetClass="entr" presetSubtype="0" fill="hold" nodeType="withEffect">
                                  <p:stCondLst>
                                    <p:cond delay="0"/>
                                  </p:stCondLst>
                                  <p:childTnLst>
                                    <p:set>
                                      <p:cBhvr>
                                        <p:cTn id="91" dur="1" fill="hold">
                                          <p:stCondLst>
                                            <p:cond delay="0"/>
                                          </p:stCondLst>
                                        </p:cTn>
                                        <p:tgtEl>
                                          <p:spTgt spid="107"/>
                                        </p:tgtEl>
                                        <p:attrNameLst>
                                          <p:attrName>style.visibility</p:attrName>
                                        </p:attrNameLst>
                                      </p:cBhvr>
                                      <p:to>
                                        <p:strVal val="visible"/>
                                      </p:to>
                                    </p:set>
                                    <p:animEffect transition="in" filter="fade">
                                      <p:cBhvr>
                                        <p:cTn id="92" dur="2000"/>
                                        <p:tgtEl>
                                          <p:spTgt spid="107"/>
                                        </p:tgtEl>
                                      </p:cBhvr>
                                    </p:animEffect>
                                  </p:childTnLst>
                                </p:cTn>
                              </p:par>
                            </p:childTnLst>
                          </p:cTn>
                        </p:par>
                        <p:par>
                          <p:cTn id="93" fill="hold" nodeType="afterGroup">
                            <p:stCondLst>
                              <p:cond delay="2000"/>
                            </p:stCondLst>
                            <p:childTnLst>
                              <p:par>
                                <p:cTn id="94" presetID="0" presetClass="path" presetSubtype="0" accel="50000" decel="50000" fill="hold" grpId="1" nodeType="afterEffect">
                                  <p:stCondLst>
                                    <p:cond delay="0"/>
                                  </p:stCondLst>
                                  <p:childTnLst>
                                    <p:animMotion origin="layout" path="M 0 0 C -0.08299 -0.02871 -0.1658 -0.05718 -0.23542 0.00139 C -0.30521 0.05995 -0.32587 0.29236 -0.41771 0.35139 C -0.50972 0.41041 -0.64861 0.38287 -0.7875 0.35555 " pathEditMode="relative" ptsTypes="aaaA">
                                      <p:cBhvr>
                                        <p:cTn id="95" dur="2000" fill="hold"/>
                                        <p:tgtEl>
                                          <p:spTgt spid="101"/>
                                        </p:tgtEl>
                                        <p:attrNameLst>
                                          <p:attrName>ppt_x</p:attrName>
                                          <p:attrName>ppt_y</p:attrName>
                                        </p:attrNameLst>
                                      </p:cBhvr>
                                    </p:animMotion>
                                  </p:childTnLst>
                                </p:cTn>
                              </p:par>
                              <p:par>
                                <p:cTn id="96" presetID="0" presetClass="path" presetSubtype="0" accel="50000" decel="50000" fill="hold" grpId="1" nodeType="withEffect">
                                  <p:stCondLst>
                                    <p:cond delay="0"/>
                                  </p:stCondLst>
                                  <p:childTnLst>
                                    <p:animMotion origin="layout" path="M 0 0 L -0.22292 0 L -0.42292 0.14722 L -0.74271 0.15417 " pathEditMode="relative" ptsTypes="AAAA">
                                      <p:cBhvr>
                                        <p:cTn id="97" dur="2000" fill="hold"/>
                                        <p:tgtEl>
                                          <p:spTgt spid="106"/>
                                        </p:tgtEl>
                                        <p:attrNameLst>
                                          <p:attrName>ppt_x</p:attrName>
                                          <p:attrName>ppt_y</p:attrName>
                                        </p:attrNameLst>
                                      </p:cBhvr>
                                    </p:animMotion>
                                  </p:childTnLst>
                                </p:cTn>
                              </p:par>
                              <p:par>
                                <p:cTn id="98" presetID="0" presetClass="path" presetSubtype="0" accel="50000" decel="50000" fill="hold" grpId="1" nodeType="withEffect">
                                  <p:stCondLst>
                                    <p:cond delay="0"/>
                                  </p:stCondLst>
                                  <p:childTnLst>
                                    <p:animMotion origin="layout" path="M 0 0 L -0.23021 -0.00972 L -0.42917 -0.07638 L -0.71875 -0.02916 " pathEditMode="relative" ptsTypes="AAAA">
                                      <p:cBhvr>
                                        <p:cTn id="99" dur="2000" fill="hold"/>
                                        <p:tgtEl>
                                          <p:spTgt spid="100"/>
                                        </p:tgtEl>
                                        <p:attrNameLst>
                                          <p:attrName>ppt_x</p:attrName>
                                          <p:attrName>ppt_y</p:attrName>
                                        </p:attrNameLst>
                                      </p:cBhvr>
                                    </p:animMotion>
                                  </p:childTnLst>
                                </p:cTn>
                              </p:par>
                              <p:par>
                                <p:cTn id="100" presetID="0" presetClass="path" presetSubtype="0" accel="50000" decel="50000" fill="hold" nodeType="withEffect">
                                  <p:stCondLst>
                                    <p:cond delay="0"/>
                                  </p:stCondLst>
                                  <p:childTnLst>
                                    <p:animMotion origin="layout" path="M 0 0 L -0.24062 -0.0125 L -0.43437 -0.29306 L -0.7 -0.29028 " pathEditMode="relative" ptsTypes="AAAA">
                                      <p:cBhvr>
                                        <p:cTn id="101" dur="2000" fill="hold"/>
                                        <p:tgtEl>
                                          <p:spTgt spid="107"/>
                                        </p:tgtEl>
                                        <p:attrNameLst>
                                          <p:attrName>ppt_x</p:attrName>
                                          <p:attrName>ppt_y</p:attrName>
                                        </p:attrNameLst>
                                      </p:cBhvr>
                                    </p:animMotion>
                                  </p:childTnLst>
                                </p:cTn>
                              </p:par>
                            </p:childTnLst>
                          </p:cTn>
                        </p:par>
                        <p:par>
                          <p:cTn id="102" fill="hold" nodeType="afterGroup">
                            <p:stCondLst>
                              <p:cond delay="4000"/>
                            </p:stCondLst>
                            <p:childTnLst>
                              <p:par>
                                <p:cTn id="103" presetID="8" presetClass="emph" presetSubtype="0" fill="hold" grpId="2" nodeType="afterEffect">
                                  <p:stCondLst>
                                    <p:cond delay="0"/>
                                  </p:stCondLst>
                                  <p:childTnLst>
                                    <p:animRot by="21600000">
                                      <p:cBhvr>
                                        <p:cTn id="104" dur="2000" fill="hold"/>
                                        <p:tgtEl>
                                          <p:spTgt spid="101"/>
                                        </p:tgtEl>
                                        <p:attrNameLst>
                                          <p:attrName>r</p:attrName>
                                        </p:attrNameLst>
                                      </p:cBhvr>
                                    </p:animRot>
                                  </p:childTnLst>
                                </p:cTn>
                              </p:par>
                              <p:par>
                                <p:cTn id="105" presetID="8" presetClass="emph" presetSubtype="0" fill="hold" grpId="2" nodeType="withEffect">
                                  <p:stCondLst>
                                    <p:cond delay="0"/>
                                  </p:stCondLst>
                                  <p:childTnLst>
                                    <p:animRot by="21600000">
                                      <p:cBhvr>
                                        <p:cTn id="106" dur="2000" fill="hold"/>
                                        <p:tgtEl>
                                          <p:spTgt spid="106"/>
                                        </p:tgtEl>
                                        <p:attrNameLst>
                                          <p:attrName>r</p:attrName>
                                        </p:attrNameLst>
                                      </p:cBhvr>
                                    </p:animRot>
                                  </p:childTnLst>
                                </p:cTn>
                              </p:par>
                              <p:par>
                                <p:cTn id="107" presetID="8" presetClass="emph" presetSubtype="0" fill="hold" grpId="2" nodeType="withEffect">
                                  <p:stCondLst>
                                    <p:cond delay="0"/>
                                  </p:stCondLst>
                                  <p:childTnLst>
                                    <p:animRot by="21600000">
                                      <p:cBhvr>
                                        <p:cTn id="108" dur="2000" fill="hold"/>
                                        <p:tgtEl>
                                          <p:spTgt spid="100"/>
                                        </p:tgtEl>
                                        <p:attrNameLst>
                                          <p:attrName>r</p:attrName>
                                        </p:attrNameLst>
                                      </p:cBhvr>
                                    </p:animRot>
                                  </p:childTnLst>
                                </p:cTn>
                              </p:par>
                              <p:par>
                                <p:cTn id="109" presetID="8" presetClass="emph" presetSubtype="0" fill="hold" nodeType="withEffect">
                                  <p:stCondLst>
                                    <p:cond delay="0"/>
                                  </p:stCondLst>
                                  <p:childTnLst>
                                    <p:animRot by="21600000">
                                      <p:cBhvr>
                                        <p:cTn id="110" dur="2000" fill="hold"/>
                                        <p:tgtEl>
                                          <p:spTgt spid="107"/>
                                        </p:tgtEl>
                                        <p:attrNameLst>
                                          <p:attrName>r</p:attrName>
                                        </p:attrNameLst>
                                      </p:cBhvr>
                                    </p:animRot>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
                                        </p:tgtEl>
                                        <p:attrNameLst>
                                          <p:attrName>style.visibility</p:attrName>
                                        </p:attrNameLst>
                                      </p:cBhvr>
                                      <p:to>
                                        <p:strVal val="visible"/>
                                      </p:to>
                                    </p:set>
                                    <p:anim calcmode="lin" valueType="num">
                                      <p:cBhvr additive="base">
                                        <p:cTn id="115" dur="500" fill="hold"/>
                                        <p:tgtEl>
                                          <p:spTgt spid="2"/>
                                        </p:tgtEl>
                                        <p:attrNameLst>
                                          <p:attrName>ppt_x</p:attrName>
                                        </p:attrNameLst>
                                      </p:cBhvr>
                                      <p:tavLst>
                                        <p:tav tm="0">
                                          <p:val>
                                            <p:strVal val="#ppt_x"/>
                                          </p:val>
                                        </p:tav>
                                        <p:tav tm="100000">
                                          <p:val>
                                            <p:strVal val="#ppt_x"/>
                                          </p:val>
                                        </p:tav>
                                      </p:tavLst>
                                    </p:anim>
                                    <p:anim calcmode="lin" valueType="num">
                                      <p:cBhvr additive="base">
                                        <p:cTn id="1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136" grpId="0" animBg="1"/>
      <p:bldP spid="136" grpId="1" animBg="1"/>
      <p:bldP spid="136" grpId="2" animBg="1"/>
      <p:bldP spid="136" grpId="3" animBg="1"/>
      <p:bldP spid="136" grpId="4" animBg="1"/>
      <p:bldP spid="136" grpId="5" animBg="1"/>
      <p:bldP spid="136" grpId="6" animBg="1"/>
      <p:bldP spid="136" grpId="7" animBg="1"/>
      <p:bldP spid="137" grpId="0" animBg="1"/>
      <p:bldP spid="138" grpId="0" animBg="1"/>
      <p:bldP spid="139" grpId="0" animBg="1"/>
      <p:bldP spid="100" grpId="0" animBg="1"/>
      <p:bldP spid="100" grpId="1" animBg="1"/>
      <p:bldP spid="100" grpId="2" animBg="1"/>
      <p:bldP spid="101" grpId="0" animBg="1"/>
      <p:bldP spid="101" grpId="1" animBg="1"/>
      <p:bldP spid="101" grpId="2" animBg="1"/>
      <p:bldP spid="106" grpId="0" animBg="1"/>
      <p:bldP spid="106" grpId="1" animBg="1"/>
      <p:bldP spid="106" grpId="2" animBg="1"/>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7FC87823-3889-43B8-9F7E-CA90F90D532F}" type="slidenum">
              <a:rPr lang="en-US" b="0" smtClean="0">
                <a:solidFill>
                  <a:schemeClr val="tx2"/>
                </a:solidFill>
              </a:rPr>
              <a:pPr/>
              <a:t>25</a:t>
            </a:fld>
            <a:endParaRPr lang="en-US" b="0">
              <a:solidFill>
                <a:schemeClr val="tx2"/>
              </a:solidFill>
            </a:endParaRPr>
          </a:p>
        </p:txBody>
      </p:sp>
      <p:sp>
        <p:nvSpPr>
          <p:cNvPr id="11267" name="Rectangle 2"/>
          <p:cNvSpPr>
            <a:spLocks noGrp="1" noChangeArrowheads="1"/>
          </p:cNvSpPr>
          <p:nvPr>
            <p:ph type="title"/>
          </p:nvPr>
        </p:nvSpPr>
        <p:spPr>
          <a:xfrm>
            <a:off x="1143000" y="152400"/>
            <a:ext cx="7924800" cy="623888"/>
          </a:xfrm>
        </p:spPr>
        <p:txBody>
          <a:bodyPr/>
          <a:lstStyle/>
          <a:p>
            <a:pPr eaLnBrk="1" hangingPunct="1"/>
            <a:r>
              <a:rPr lang="en-US"/>
              <a:t>Four-Tier Architecture with a Service Layer</a:t>
            </a:r>
            <a:endParaRPr lang="en-GB"/>
          </a:p>
        </p:txBody>
      </p:sp>
      <p:sp>
        <p:nvSpPr>
          <p:cNvPr id="20484" name="Rectangle 3"/>
          <p:cNvSpPr>
            <a:spLocks noGrp="1" noChangeArrowheads="1"/>
          </p:cNvSpPr>
          <p:nvPr>
            <p:ph type="body" idx="1"/>
          </p:nvPr>
        </p:nvSpPr>
        <p:spPr>
          <a:xfrm>
            <a:off x="152400" y="1219200"/>
            <a:ext cx="5334000" cy="5105400"/>
          </a:xfrm>
        </p:spPr>
        <p:txBody>
          <a:bodyPr/>
          <a:lstStyle/>
          <a:p>
            <a:pPr eaLnBrk="1" hangingPunct="1"/>
            <a:r>
              <a:rPr lang="en-GB" dirty="0"/>
              <a:t>Each layer may execute on a separate processor;</a:t>
            </a:r>
          </a:p>
          <a:p>
            <a:pPr eaLnBrk="1" hangingPunct="1"/>
            <a:r>
              <a:rPr lang="en-GB" dirty="0"/>
              <a:t>Application is largely composed of</a:t>
            </a:r>
            <a:r>
              <a:rPr lang="en-GB" dirty="0">
                <a:solidFill>
                  <a:schemeClr val="tx2"/>
                </a:solidFill>
              </a:rPr>
              <a:t> existing services, running on a different server (repository), provided by external service providers;</a:t>
            </a:r>
          </a:p>
          <a:p>
            <a:pPr eaLnBrk="1" hangingPunct="1"/>
            <a:r>
              <a:rPr lang="en-GB" dirty="0"/>
              <a:t>This is an example of Service-Oriented Architecture (SOA);</a:t>
            </a:r>
          </a:p>
          <a:p>
            <a:pPr eaLnBrk="1" hangingPunct="1"/>
            <a:r>
              <a:rPr lang="en-GB" dirty="0"/>
              <a:t>SOA does not have to be in N-Tier. It can be a tree or graph too.</a:t>
            </a:r>
          </a:p>
        </p:txBody>
      </p:sp>
      <p:sp>
        <p:nvSpPr>
          <p:cNvPr id="11269" name="Rectangle 5"/>
          <p:cNvSpPr>
            <a:spLocks noChangeArrowheads="1"/>
          </p:cNvSpPr>
          <p:nvPr/>
        </p:nvSpPr>
        <p:spPr bwMode="auto">
          <a:xfrm>
            <a:off x="5715000" y="1219200"/>
            <a:ext cx="2057400" cy="536575"/>
          </a:xfrm>
          <a:prstGeom prst="rect">
            <a:avLst/>
          </a:prstGeom>
          <a:solidFill>
            <a:srgbClr val="FFFFCC"/>
          </a:solidFill>
          <a:ln w="9525">
            <a:solidFill>
              <a:schemeClr val="tx1"/>
            </a:solidFill>
            <a:miter lim="800000"/>
            <a:headEnd/>
            <a:tailEnd/>
          </a:ln>
        </p:spPr>
        <p:txBody>
          <a:bodyPr wrap="none" anchor="ctr"/>
          <a:lstStyle/>
          <a:p>
            <a:pPr algn="ctr"/>
            <a:r>
              <a:rPr lang="en-US" b="0"/>
              <a:t>Presentation </a:t>
            </a:r>
          </a:p>
          <a:p>
            <a:pPr algn="ctr"/>
            <a:r>
              <a:rPr lang="en-US" b="0"/>
              <a:t>Layer (GUI)</a:t>
            </a:r>
            <a:endParaRPr lang="en-GB" b="0"/>
          </a:p>
        </p:txBody>
      </p:sp>
      <p:sp>
        <p:nvSpPr>
          <p:cNvPr id="11270" name="Rectangle 6"/>
          <p:cNvSpPr>
            <a:spLocks noChangeArrowheads="1"/>
          </p:cNvSpPr>
          <p:nvPr/>
        </p:nvSpPr>
        <p:spPr bwMode="auto">
          <a:xfrm>
            <a:off x="5715000" y="2360613"/>
            <a:ext cx="2057400" cy="538162"/>
          </a:xfrm>
          <a:prstGeom prst="rect">
            <a:avLst/>
          </a:prstGeom>
          <a:solidFill>
            <a:srgbClr val="FFFFCC"/>
          </a:solidFill>
          <a:ln w="9525">
            <a:solidFill>
              <a:schemeClr val="tx1"/>
            </a:solidFill>
            <a:miter lim="800000"/>
            <a:headEnd/>
            <a:tailEnd/>
          </a:ln>
        </p:spPr>
        <p:txBody>
          <a:bodyPr wrap="none" anchor="ctr"/>
          <a:lstStyle/>
          <a:p>
            <a:pPr algn="ctr"/>
            <a:r>
              <a:rPr lang="en-US" b="0"/>
              <a:t>Application </a:t>
            </a:r>
          </a:p>
          <a:p>
            <a:pPr algn="ctr"/>
            <a:r>
              <a:rPr lang="en-US" b="0"/>
              <a:t>Processing Layer</a:t>
            </a:r>
            <a:endParaRPr lang="en-GB" b="0"/>
          </a:p>
        </p:txBody>
      </p:sp>
      <p:sp>
        <p:nvSpPr>
          <p:cNvPr id="20488" name="Rectangle 7"/>
          <p:cNvSpPr>
            <a:spLocks noChangeArrowheads="1"/>
          </p:cNvSpPr>
          <p:nvPr/>
        </p:nvSpPr>
        <p:spPr bwMode="auto">
          <a:xfrm>
            <a:off x="5715000" y="3962400"/>
            <a:ext cx="2057400" cy="609600"/>
          </a:xfrm>
          <a:prstGeom prst="rect">
            <a:avLst/>
          </a:prstGeom>
          <a:solidFill>
            <a:srgbClr val="CCECFF"/>
          </a:solidFill>
          <a:ln w="9525">
            <a:solidFill>
              <a:schemeClr val="tx1"/>
            </a:solidFill>
            <a:miter lim="800000"/>
            <a:headEnd/>
            <a:tailEnd/>
          </a:ln>
        </p:spPr>
        <p:txBody>
          <a:bodyPr wrap="none" anchor="ctr"/>
          <a:lstStyle/>
          <a:p>
            <a:pPr algn="ctr"/>
            <a:r>
              <a:rPr lang="en-US" b="0" dirty="0">
                <a:highlight>
                  <a:srgbClr val="FFFF00"/>
                </a:highlight>
              </a:rPr>
              <a:t>Service Repository </a:t>
            </a:r>
          </a:p>
          <a:p>
            <a:pPr algn="ctr"/>
            <a:r>
              <a:rPr lang="en-US" b="0" dirty="0">
                <a:highlight>
                  <a:srgbClr val="FFFF00"/>
                </a:highlight>
              </a:rPr>
              <a:t>Layer</a:t>
            </a:r>
            <a:endParaRPr lang="en-GB" b="0" dirty="0">
              <a:highlight>
                <a:srgbClr val="FFFF00"/>
              </a:highlight>
            </a:endParaRPr>
          </a:p>
        </p:txBody>
      </p:sp>
      <p:cxnSp>
        <p:nvCxnSpPr>
          <p:cNvPr id="11272" name="AutoShape 8"/>
          <p:cNvCxnSpPr>
            <a:cxnSpLocks noChangeShapeType="1"/>
            <a:stCxn id="11269" idx="2"/>
            <a:endCxn id="11270" idx="0"/>
          </p:cNvCxnSpPr>
          <p:nvPr/>
        </p:nvCxnSpPr>
        <p:spPr bwMode="auto">
          <a:xfrm>
            <a:off x="6743700" y="1755775"/>
            <a:ext cx="0" cy="604838"/>
          </a:xfrm>
          <a:prstGeom prst="straightConnector1">
            <a:avLst/>
          </a:prstGeom>
          <a:noFill/>
          <a:ln w="38100">
            <a:solidFill>
              <a:schemeClr val="tx2"/>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11273" name="AutoShape 9"/>
          <p:cNvCxnSpPr>
            <a:cxnSpLocks noChangeShapeType="1"/>
            <a:stCxn id="11270" idx="2"/>
            <a:endCxn id="20488" idx="0"/>
          </p:cNvCxnSpPr>
          <p:nvPr/>
        </p:nvCxnSpPr>
        <p:spPr bwMode="auto">
          <a:xfrm rot="5400000">
            <a:off x="6212681" y="3429794"/>
            <a:ext cx="1063625" cy="1588"/>
          </a:xfrm>
          <a:prstGeom prst="straightConnector1">
            <a:avLst/>
          </a:prstGeom>
          <a:noFill/>
          <a:ln w="38100">
            <a:solidFill>
              <a:schemeClr val="tx2"/>
            </a:solidFill>
            <a:round/>
            <a:headEnd type="triangle" w="med" len="med"/>
            <a:tailEnd type="triangle" w="med" len="med"/>
          </a:ln>
          <a:extLst>
            <a:ext uri="{909E8E84-426E-40DD-AFC4-6F175D3DCCD1}">
              <a14:hiddenFill xmlns:a14="http://schemas.microsoft.com/office/drawing/2010/main">
                <a:noFill/>
              </a14:hiddenFill>
            </a:ext>
          </a:extLst>
        </p:spPr>
      </p:cxnSp>
      <p:sp>
        <p:nvSpPr>
          <p:cNvPr id="11274" name="Rectangle 7"/>
          <p:cNvSpPr>
            <a:spLocks noChangeArrowheads="1"/>
          </p:cNvSpPr>
          <p:nvPr/>
        </p:nvSpPr>
        <p:spPr bwMode="auto">
          <a:xfrm>
            <a:off x="5715000" y="5409733"/>
            <a:ext cx="2057400" cy="538163"/>
          </a:xfrm>
          <a:prstGeom prst="rect">
            <a:avLst/>
          </a:prstGeom>
          <a:solidFill>
            <a:srgbClr val="FFFFCC"/>
          </a:solidFill>
          <a:ln w="9525">
            <a:solidFill>
              <a:schemeClr val="tx1"/>
            </a:solidFill>
            <a:miter lim="800000"/>
            <a:headEnd/>
            <a:tailEnd/>
          </a:ln>
        </p:spPr>
        <p:txBody>
          <a:bodyPr wrap="none" anchor="ctr"/>
          <a:lstStyle/>
          <a:p>
            <a:pPr algn="ctr"/>
            <a:r>
              <a:rPr lang="en-US" b="0" dirty="0"/>
              <a:t>Data Management </a:t>
            </a:r>
          </a:p>
          <a:p>
            <a:pPr algn="ctr"/>
            <a:r>
              <a:rPr lang="en-US" b="0" dirty="0"/>
              <a:t>Layer outside App</a:t>
            </a:r>
            <a:endParaRPr lang="en-GB" b="0" dirty="0"/>
          </a:p>
        </p:txBody>
      </p:sp>
      <p:cxnSp>
        <p:nvCxnSpPr>
          <p:cNvPr id="11275" name="AutoShape 9"/>
          <p:cNvCxnSpPr>
            <a:cxnSpLocks noChangeShapeType="1"/>
            <a:stCxn id="20488" idx="2"/>
            <a:endCxn id="11274" idx="0"/>
          </p:cNvCxnSpPr>
          <p:nvPr/>
        </p:nvCxnSpPr>
        <p:spPr bwMode="auto">
          <a:xfrm>
            <a:off x="6743700" y="4572000"/>
            <a:ext cx="0" cy="837733"/>
          </a:xfrm>
          <a:prstGeom prst="straightConnector1">
            <a:avLst/>
          </a:prstGeom>
          <a:noFill/>
          <a:ln w="38100">
            <a:solidFill>
              <a:schemeClr val="tx2"/>
            </a:solidFill>
            <a:round/>
            <a:headEnd type="triangle" w="med" len="med"/>
            <a:tailEnd type="triangle" w="med" len="med"/>
          </a:ln>
          <a:extLst>
            <a:ext uri="{909E8E84-426E-40DD-AFC4-6F175D3DCCD1}">
              <a14:hiddenFill xmlns:a14="http://schemas.microsoft.com/office/drawing/2010/main">
                <a:noFill/>
              </a14:hiddenFill>
            </a:ext>
          </a:extLst>
        </p:spPr>
      </p:cxnSp>
      <p:sp>
        <p:nvSpPr>
          <p:cNvPr id="26" name="Freeform 25"/>
          <p:cNvSpPr>
            <a:spLocks noChangeArrowheads="1"/>
          </p:cNvSpPr>
          <p:nvPr/>
        </p:nvSpPr>
        <p:spPr bwMode="auto">
          <a:xfrm>
            <a:off x="5257800" y="2895600"/>
            <a:ext cx="990600" cy="2514133"/>
          </a:xfrm>
          <a:custGeom>
            <a:avLst/>
            <a:gdLst>
              <a:gd name="T0" fmla="*/ 2147483647 w 822960"/>
              <a:gd name="T1" fmla="*/ 0 h 2296160"/>
              <a:gd name="T2" fmla="*/ 2147483647 w 822960"/>
              <a:gd name="T3" fmla="*/ 451670 h 2296160"/>
              <a:gd name="T4" fmla="*/ 42685754 w 822960"/>
              <a:gd name="T5" fmla="*/ 451670 h 2296160"/>
              <a:gd name="T6" fmla="*/ 0 w 822960"/>
              <a:gd name="T7" fmla="*/ 1947185 h 2296160"/>
              <a:gd name="T8" fmla="*/ 2147483647 w 822960"/>
              <a:gd name="T9" fmla="*/ 1947185 h 2296160"/>
              <a:gd name="T10" fmla="*/ 2147483647 w 822960"/>
              <a:gd name="T11" fmla="*/ 2268365 h 2296160"/>
              <a:gd name="T12" fmla="*/ 0 60000 65536"/>
              <a:gd name="T13" fmla="*/ 0 60000 65536"/>
              <a:gd name="T14" fmla="*/ 0 60000 65536"/>
              <a:gd name="T15" fmla="*/ 0 60000 65536"/>
              <a:gd name="T16" fmla="*/ 0 60000 65536"/>
              <a:gd name="T17" fmla="*/ 0 60000 65536"/>
              <a:gd name="T18" fmla="*/ 0 w 822960"/>
              <a:gd name="T19" fmla="*/ 0 h 2296160"/>
              <a:gd name="T20" fmla="*/ 822960 w 822960"/>
              <a:gd name="T21" fmla="*/ 2296160 h 2296160"/>
            </a:gdLst>
            <a:ahLst/>
            <a:cxnLst>
              <a:cxn ang="T12">
                <a:pos x="T0" y="T1"/>
              </a:cxn>
              <a:cxn ang="T13">
                <a:pos x="T2" y="T3"/>
              </a:cxn>
              <a:cxn ang="T14">
                <a:pos x="T4" y="T5"/>
              </a:cxn>
              <a:cxn ang="T15">
                <a:pos x="T6" y="T7"/>
              </a:cxn>
              <a:cxn ang="T16">
                <a:pos x="T8" y="T9"/>
              </a:cxn>
              <a:cxn ang="T17">
                <a:pos x="T10" y="T11"/>
              </a:cxn>
            </a:cxnLst>
            <a:rect l="T18" t="T19" r="T20" b="T21"/>
            <a:pathLst>
              <a:path w="822960" h="2296160">
                <a:moveTo>
                  <a:pt x="822960" y="0"/>
                </a:moveTo>
                <a:lnTo>
                  <a:pt x="822960" y="457200"/>
                </a:lnTo>
                <a:lnTo>
                  <a:pt x="10160" y="457200"/>
                </a:lnTo>
                <a:cubicBezTo>
                  <a:pt x="6773" y="961813"/>
                  <a:pt x="3387" y="1466427"/>
                  <a:pt x="0" y="1971040"/>
                </a:cubicBezTo>
                <a:lnTo>
                  <a:pt x="741680" y="1971040"/>
                </a:lnTo>
                <a:lnTo>
                  <a:pt x="741680" y="2296160"/>
                </a:lnTo>
              </a:path>
            </a:pathLst>
          </a:custGeom>
          <a:noFill/>
          <a:ln w="38100" algn="ctr">
            <a:solidFill>
              <a:schemeClr val="tx2"/>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 name="Group 27"/>
          <p:cNvGrpSpPr>
            <a:grpSpLocks/>
          </p:cNvGrpSpPr>
          <p:nvPr/>
        </p:nvGrpSpPr>
        <p:grpSpPr bwMode="auto">
          <a:xfrm>
            <a:off x="7204075" y="2905125"/>
            <a:ext cx="1787525" cy="828675"/>
            <a:chOff x="7203440" y="2905760"/>
            <a:chExt cx="1788160" cy="828040"/>
          </a:xfrm>
        </p:grpSpPr>
        <p:sp>
          <p:nvSpPr>
            <p:cNvPr id="11278" name="Rectangle 7"/>
            <p:cNvSpPr>
              <a:spLocks noChangeArrowheads="1"/>
            </p:cNvSpPr>
            <p:nvPr/>
          </p:nvSpPr>
          <p:spPr bwMode="auto">
            <a:xfrm>
              <a:off x="7696200" y="3124200"/>
              <a:ext cx="1295400" cy="609600"/>
            </a:xfrm>
            <a:prstGeom prst="rect">
              <a:avLst/>
            </a:prstGeom>
            <a:solidFill>
              <a:srgbClr val="FFFFCC"/>
            </a:solidFill>
            <a:ln w="9525">
              <a:solidFill>
                <a:schemeClr val="tx1"/>
              </a:solidFill>
              <a:miter lim="800000"/>
              <a:headEnd/>
              <a:tailEnd/>
            </a:ln>
          </p:spPr>
          <p:txBody>
            <a:bodyPr wrap="none" anchor="ctr"/>
            <a:lstStyle/>
            <a:p>
              <a:pPr algn="ctr"/>
              <a:r>
                <a:rPr lang="en-US" b="0" dirty="0"/>
                <a:t>In-App Data </a:t>
              </a:r>
            </a:p>
            <a:p>
              <a:pPr algn="ctr"/>
              <a:r>
                <a:rPr lang="en-US" b="0" dirty="0"/>
                <a:t>Management </a:t>
              </a:r>
            </a:p>
          </p:txBody>
        </p:sp>
        <p:sp>
          <p:nvSpPr>
            <p:cNvPr id="11279" name="Freeform 26"/>
            <p:cNvSpPr>
              <a:spLocks noChangeArrowheads="1"/>
            </p:cNvSpPr>
            <p:nvPr/>
          </p:nvSpPr>
          <p:spPr bwMode="auto">
            <a:xfrm>
              <a:off x="7203440" y="2905760"/>
              <a:ext cx="487680" cy="518160"/>
            </a:xfrm>
            <a:custGeom>
              <a:avLst/>
              <a:gdLst>
                <a:gd name="T0" fmla="*/ 0 w 487680"/>
                <a:gd name="T1" fmla="*/ 0 h 518160"/>
                <a:gd name="T2" fmla="*/ 0 w 487680"/>
                <a:gd name="T3" fmla="*/ 518160 h 518160"/>
                <a:gd name="T4" fmla="*/ 487680 w 487680"/>
                <a:gd name="T5" fmla="*/ 518160 h 518160"/>
                <a:gd name="T6" fmla="*/ 0 60000 65536"/>
                <a:gd name="T7" fmla="*/ 0 60000 65536"/>
                <a:gd name="T8" fmla="*/ 0 60000 65536"/>
                <a:gd name="T9" fmla="*/ 0 w 487680"/>
                <a:gd name="T10" fmla="*/ 0 h 518160"/>
                <a:gd name="T11" fmla="*/ 487680 w 487680"/>
                <a:gd name="T12" fmla="*/ 518160 h 518160"/>
              </a:gdLst>
              <a:ahLst/>
              <a:cxnLst>
                <a:cxn ang="T6">
                  <a:pos x="T0" y="T1"/>
                </a:cxn>
                <a:cxn ang="T7">
                  <a:pos x="T2" y="T3"/>
                </a:cxn>
                <a:cxn ang="T8">
                  <a:pos x="T4" y="T5"/>
                </a:cxn>
              </a:cxnLst>
              <a:rect l="T9" t="T10" r="T11" b="T12"/>
              <a:pathLst>
                <a:path w="487680" h="518160">
                  <a:moveTo>
                    <a:pt x="0" y="0"/>
                  </a:moveTo>
                  <a:lnTo>
                    <a:pt x="0" y="518160"/>
                  </a:lnTo>
                  <a:lnTo>
                    <a:pt x="487680" y="518160"/>
                  </a:lnTo>
                </a:path>
              </a:pathLst>
            </a:custGeom>
            <a:noFill/>
            <a:ln w="38100" algn="ctr">
              <a:solidFill>
                <a:schemeClr val="tx2"/>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6" name="Group 27">
            <a:extLst>
              <a:ext uri="{FF2B5EF4-FFF2-40B4-BE49-F238E27FC236}">
                <a16:creationId xmlns:a16="http://schemas.microsoft.com/office/drawing/2014/main" id="{979EE29D-1CD2-4D8D-84D4-0006BA230271}"/>
              </a:ext>
            </a:extLst>
          </p:cNvPr>
          <p:cNvGrpSpPr>
            <a:grpSpLocks/>
          </p:cNvGrpSpPr>
          <p:nvPr/>
        </p:nvGrpSpPr>
        <p:grpSpPr bwMode="auto">
          <a:xfrm>
            <a:off x="7279816" y="4604867"/>
            <a:ext cx="1787525" cy="707465"/>
            <a:chOff x="7203440" y="3026877"/>
            <a:chExt cx="1788160" cy="706923"/>
          </a:xfrm>
        </p:grpSpPr>
        <p:sp>
          <p:nvSpPr>
            <p:cNvPr id="17" name="Rectangle 7">
              <a:extLst>
                <a:ext uri="{FF2B5EF4-FFF2-40B4-BE49-F238E27FC236}">
                  <a16:creationId xmlns:a16="http://schemas.microsoft.com/office/drawing/2014/main" id="{40FEC58F-C053-4AA6-8C8A-DB3F5D5D66B0}"/>
                </a:ext>
              </a:extLst>
            </p:cNvPr>
            <p:cNvSpPr>
              <a:spLocks noChangeArrowheads="1"/>
            </p:cNvSpPr>
            <p:nvPr/>
          </p:nvSpPr>
          <p:spPr bwMode="auto">
            <a:xfrm>
              <a:off x="7696200" y="3124200"/>
              <a:ext cx="1295400" cy="609600"/>
            </a:xfrm>
            <a:prstGeom prst="rect">
              <a:avLst/>
            </a:prstGeom>
            <a:solidFill>
              <a:srgbClr val="FFFFCC"/>
            </a:solidFill>
            <a:ln w="9525">
              <a:solidFill>
                <a:schemeClr val="tx1"/>
              </a:solidFill>
              <a:miter lim="800000"/>
              <a:headEnd/>
              <a:tailEnd/>
            </a:ln>
          </p:spPr>
          <p:txBody>
            <a:bodyPr wrap="none" anchor="ctr"/>
            <a:lstStyle/>
            <a:p>
              <a:pPr algn="ctr"/>
              <a:r>
                <a:rPr lang="en-US" b="0"/>
                <a:t>Data </a:t>
              </a:r>
            </a:p>
            <a:p>
              <a:pPr algn="ctr"/>
              <a:r>
                <a:rPr lang="en-US" b="0"/>
                <a:t>Management </a:t>
              </a:r>
            </a:p>
          </p:txBody>
        </p:sp>
        <p:sp>
          <p:nvSpPr>
            <p:cNvPr id="18" name="Freeform 26">
              <a:extLst>
                <a:ext uri="{FF2B5EF4-FFF2-40B4-BE49-F238E27FC236}">
                  <a16:creationId xmlns:a16="http://schemas.microsoft.com/office/drawing/2014/main" id="{DF4CB69A-889D-4392-9DBC-C5D18D207D12}"/>
                </a:ext>
              </a:extLst>
            </p:cNvPr>
            <p:cNvSpPr>
              <a:spLocks noChangeArrowheads="1"/>
            </p:cNvSpPr>
            <p:nvPr/>
          </p:nvSpPr>
          <p:spPr bwMode="auto">
            <a:xfrm>
              <a:off x="7203440" y="3026877"/>
              <a:ext cx="487680" cy="397043"/>
            </a:xfrm>
            <a:custGeom>
              <a:avLst/>
              <a:gdLst>
                <a:gd name="T0" fmla="*/ 0 w 487680"/>
                <a:gd name="T1" fmla="*/ 0 h 518160"/>
                <a:gd name="T2" fmla="*/ 0 w 487680"/>
                <a:gd name="T3" fmla="*/ 518160 h 518160"/>
                <a:gd name="T4" fmla="*/ 487680 w 487680"/>
                <a:gd name="T5" fmla="*/ 518160 h 518160"/>
                <a:gd name="T6" fmla="*/ 0 60000 65536"/>
                <a:gd name="T7" fmla="*/ 0 60000 65536"/>
                <a:gd name="T8" fmla="*/ 0 60000 65536"/>
                <a:gd name="T9" fmla="*/ 0 w 487680"/>
                <a:gd name="T10" fmla="*/ 0 h 518160"/>
                <a:gd name="T11" fmla="*/ 487680 w 487680"/>
                <a:gd name="T12" fmla="*/ 518160 h 518160"/>
              </a:gdLst>
              <a:ahLst/>
              <a:cxnLst>
                <a:cxn ang="T6">
                  <a:pos x="T0" y="T1"/>
                </a:cxn>
                <a:cxn ang="T7">
                  <a:pos x="T2" y="T3"/>
                </a:cxn>
                <a:cxn ang="T8">
                  <a:pos x="T4" y="T5"/>
                </a:cxn>
              </a:cxnLst>
              <a:rect l="T9" t="T10" r="T11" b="T12"/>
              <a:pathLst>
                <a:path w="487680" h="518160">
                  <a:moveTo>
                    <a:pt x="0" y="0"/>
                  </a:moveTo>
                  <a:lnTo>
                    <a:pt x="0" y="518160"/>
                  </a:lnTo>
                  <a:lnTo>
                    <a:pt x="487680" y="518160"/>
                  </a:lnTo>
                </a:path>
              </a:pathLst>
            </a:custGeom>
            <a:noFill/>
            <a:ln w="38100" algn="ctr">
              <a:solidFill>
                <a:schemeClr val="tx2"/>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3" name="Speech Bubble: Rectangle with Corners Rounded 2">
            <a:extLst>
              <a:ext uri="{FF2B5EF4-FFF2-40B4-BE49-F238E27FC236}">
                <a16:creationId xmlns:a16="http://schemas.microsoft.com/office/drawing/2014/main" id="{BDC6B862-A760-15C8-807E-BCE8FFD40955}"/>
              </a:ext>
            </a:extLst>
          </p:cNvPr>
          <p:cNvSpPr/>
          <p:nvPr/>
        </p:nvSpPr>
        <p:spPr bwMode="auto">
          <a:xfrm>
            <a:off x="8042279" y="1981200"/>
            <a:ext cx="1062033" cy="803028"/>
          </a:xfrm>
          <a:prstGeom prst="wedgeRoundRectCallout">
            <a:avLst>
              <a:gd name="adj1" fmla="val -52461"/>
              <a:gd name="adj2" fmla="val 9858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rPr>
              <a:t>Not accessible outside</a:t>
            </a:r>
          </a:p>
        </p:txBody>
      </p:sp>
      <p:sp>
        <p:nvSpPr>
          <p:cNvPr id="4" name="Speech Bubble: Rectangle with Corners Rounded 3">
            <a:extLst>
              <a:ext uri="{FF2B5EF4-FFF2-40B4-BE49-F238E27FC236}">
                <a16:creationId xmlns:a16="http://schemas.microsoft.com/office/drawing/2014/main" id="{5EFC393E-DA1F-3A04-F648-CC0A85A8AEDF}"/>
              </a:ext>
            </a:extLst>
          </p:cNvPr>
          <p:cNvSpPr/>
          <p:nvPr/>
        </p:nvSpPr>
        <p:spPr bwMode="auto">
          <a:xfrm>
            <a:off x="7204076" y="6054972"/>
            <a:ext cx="1094264" cy="803028"/>
          </a:xfrm>
          <a:prstGeom prst="wedgeRoundRectCallout">
            <a:avLst>
              <a:gd name="adj1" fmla="val -90291"/>
              <a:gd name="adj2" fmla="val -6873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rPr>
              <a:t>Shared by many applications</a:t>
            </a:r>
          </a:p>
        </p:txBody>
      </p:sp>
    </p:spTree>
    <p:extLst>
      <p:ext uri="{BB962C8B-B14F-4D97-AF65-F5344CB8AC3E}">
        <p14:creationId xmlns:p14="http://schemas.microsoft.com/office/powerpoint/2010/main" val="62836839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mph" presetSubtype="0" fill="hold" grpId="0" nodeType="afterEffect">
                                  <p:stCondLst>
                                    <p:cond delay="0"/>
                                  </p:stCondLst>
                                  <p:childTnLst>
                                    <p:animScale>
                                      <p:cBhvr>
                                        <p:cTn id="6" dur="2000" fill="hold"/>
                                        <p:tgtEl>
                                          <p:spTgt spid="20488"/>
                                        </p:tgtEl>
                                      </p:cBhvr>
                                      <p:by x="150000" y="150000"/>
                                    </p:animScale>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20484">
                                            <p:txEl>
                                              <p:pRg st="3" end="3"/>
                                            </p:txEl>
                                          </p:spTgt>
                                        </p:tgtEl>
                                        <p:attrNameLst>
                                          <p:attrName>style.visibility</p:attrName>
                                        </p:attrNameLst>
                                      </p:cBhvr>
                                      <p:to>
                                        <p:strVal val="visible"/>
                                      </p:to>
                                    </p:set>
                                    <p:animEffect transition="in" filter="wipe(left)">
                                      <p:cBhvr>
                                        <p:cTn id="11" dur="500"/>
                                        <p:tgtEl>
                                          <p:spTgt spid="20484">
                                            <p:txEl>
                                              <p:pRg st="3" end="3"/>
                                            </p:txEl>
                                          </p:spTgt>
                                        </p:tgtEl>
                                      </p:cBhvr>
                                    </p:animEffect>
                                  </p:childTnLst>
                                </p:cTn>
                              </p:par>
                            </p:childTnLst>
                          </p:cTn>
                        </p:par>
                        <p:par>
                          <p:cTn id="12" fill="hold" nodeType="afterGroup">
                            <p:stCondLst>
                              <p:cond delay="500"/>
                            </p:stCondLst>
                            <p:childTnLst>
                              <p:par>
                                <p:cTn id="13" presetID="6" presetClass="emph" presetSubtype="0" fill="hold" grpId="1" nodeType="afterEffect">
                                  <p:stCondLst>
                                    <p:cond delay="0"/>
                                  </p:stCondLst>
                                  <p:childTnLst>
                                    <p:animScale>
                                      <p:cBhvr>
                                        <p:cTn id="14" dur="2000" fill="hold"/>
                                        <p:tgtEl>
                                          <p:spTgt spid="20488"/>
                                        </p:tgtEl>
                                      </p:cBhvr>
                                      <p:by x="75000" y="75000"/>
                                    </p:animScale>
                                  </p:childTnLst>
                                </p:cTn>
                              </p:par>
                            </p:childTnLst>
                          </p:cTn>
                        </p:par>
                        <p:par>
                          <p:cTn id="15" fill="hold" nodeType="afterGroup">
                            <p:stCondLst>
                              <p:cond delay="2500"/>
                            </p:stCondLst>
                            <p:childTnLst>
                              <p:par>
                                <p:cTn id="16" presetID="22" presetClass="entr" presetSubtype="8"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nodeType="afterGroup">
                            <p:stCondLst>
                              <p:cond delay="3000"/>
                            </p:stCondLst>
                            <p:childTnLst>
                              <p:par>
                                <p:cTn id="20" presetID="22" presetClass="entr" presetSubtype="1" fill="hold" grpId="0"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childTnLst>
                          </p:cTn>
                        </p:par>
                        <p:par>
                          <p:cTn id="23" fill="hold">
                            <p:stCondLst>
                              <p:cond delay="3500"/>
                            </p:stCondLst>
                            <p:childTnLst>
                              <p:par>
                                <p:cTn id="24" presetID="22" presetClass="entr" presetSubtype="8"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par>
                          <p:cTn id="27" fill="hold">
                            <p:stCondLst>
                              <p:cond delay="4000"/>
                            </p:stCondLst>
                            <p:childTnLst>
                              <p:par>
                                <p:cTn id="28" presetID="22" presetClass="entr" presetSubtype="8"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par>
                          <p:cTn id="31" fill="hold">
                            <p:stCondLst>
                              <p:cond delay="4500"/>
                            </p:stCondLst>
                            <p:childTnLst>
                              <p:par>
                                <p:cTn id="32" presetID="22" presetClass="entr" presetSubtype="8"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8" grpId="0" animBg="1"/>
      <p:bldP spid="20488" grpId="1" animBg="1"/>
      <p:bldP spid="26" grpId="0" animBg="1"/>
      <p:bldP spid="3" grpId="0" animBg="1"/>
      <p:bldP spid="4"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066800" y="152400"/>
            <a:ext cx="8001000" cy="623888"/>
          </a:xfrm>
        </p:spPr>
        <p:txBody>
          <a:bodyPr/>
          <a:lstStyle/>
          <a:p>
            <a:pPr algn="ctr"/>
            <a:r>
              <a:rPr lang="en-US" dirty="0">
                <a:highlight>
                  <a:srgbClr val="FFFF00"/>
                </a:highlight>
              </a:rPr>
              <a:t>C# Delegate for Events and Event Handling</a:t>
            </a:r>
          </a:p>
        </p:txBody>
      </p:sp>
      <p:sp>
        <p:nvSpPr>
          <p:cNvPr id="32771" name="Content Placeholder 2"/>
          <p:cNvSpPr>
            <a:spLocks noGrp="1"/>
          </p:cNvSpPr>
          <p:nvPr>
            <p:ph idx="1"/>
          </p:nvPr>
        </p:nvSpPr>
        <p:spPr>
          <a:xfrm>
            <a:off x="464574" y="1311786"/>
            <a:ext cx="8458200" cy="5317614"/>
          </a:xfrm>
        </p:spPr>
        <p:txBody>
          <a:bodyPr/>
          <a:lstStyle/>
          <a:p>
            <a:r>
              <a:rPr lang="en-GB" sz="2400" dirty="0"/>
              <a:t>A delegate is a design pattern</a:t>
            </a:r>
          </a:p>
          <a:p>
            <a:r>
              <a:rPr lang="en-GB" sz="2400" dirty="0"/>
              <a:t>A delegate declaration defines a reference type that can be used to </a:t>
            </a:r>
            <a:r>
              <a:rPr lang="en-GB" sz="2400" dirty="0">
                <a:solidFill>
                  <a:srgbClr val="0000FF"/>
                </a:solidFill>
              </a:rPr>
              <a:t>encapsulate</a:t>
            </a:r>
            <a:r>
              <a:rPr lang="en-GB" sz="2400" dirty="0"/>
              <a:t> a method with a specific signature (prototype);</a:t>
            </a:r>
          </a:p>
          <a:p>
            <a:r>
              <a:rPr lang="en-GB" sz="2400" dirty="0"/>
              <a:t>A delegate can be used like a class to create an instance, which </a:t>
            </a:r>
            <a:r>
              <a:rPr lang="en-GB" sz="2400" dirty="0">
                <a:solidFill>
                  <a:srgbClr val="0000FF"/>
                </a:solidFill>
              </a:rPr>
              <a:t>encapsulates</a:t>
            </a:r>
            <a:r>
              <a:rPr lang="en-GB" sz="2400" dirty="0"/>
              <a:t> static or instance </a:t>
            </a:r>
            <a:r>
              <a:rPr lang="en-GB" sz="2400" dirty="0">
                <a:solidFill>
                  <a:srgbClr val="0000FF"/>
                </a:solidFill>
              </a:rPr>
              <a:t>methods</a:t>
            </a:r>
            <a:r>
              <a:rPr lang="en-GB" sz="2400" dirty="0"/>
              <a:t>; </a:t>
            </a:r>
          </a:p>
          <a:p>
            <a:r>
              <a:rPr lang="en-GB" sz="2400" dirty="0"/>
              <a:t>A delegate creates a variable that points to a function/method;</a:t>
            </a:r>
          </a:p>
          <a:p>
            <a:r>
              <a:rPr lang="en-GB" sz="2400" dirty="0"/>
              <a:t>A delegate is similar to a function pointer in C++;</a:t>
            </a:r>
          </a:p>
          <a:p>
            <a:r>
              <a:rPr lang="en-GB" sz="2400" dirty="0"/>
              <a:t>A delegate allows a method name to be passed as a parameter, and thus allow the same method call to be associated with different methods.</a:t>
            </a:r>
            <a:endParaRPr lang="en-US" sz="2400" dirty="0"/>
          </a:p>
          <a:p>
            <a:r>
              <a:rPr lang="en-GB" sz="2400" dirty="0"/>
              <a:t>A delegate can be used to take subscription of </a:t>
            </a:r>
            <a:r>
              <a:rPr lang="en-GB" sz="2400" dirty="0" err="1"/>
              <a:t>callback</a:t>
            </a:r>
            <a:r>
              <a:rPr lang="en-GB" sz="2400" dirty="0"/>
              <a:t> methods by passing the name of the event handler to the delegate reference</a:t>
            </a:r>
            <a:endParaRPr lang="en-US" sz="2400" dirty="0"/>
          </a:p>
        </p:txBody>
      </p:sp>
      <p:sp>
        <p:nvSpPr>
          <p:cNvPr id="32772" name="Slide Number Placeholder 3"/>
          <p:cNvSpPr>
            <a:spLocks noGrp="1"/>
          </p:cNvSpPr>
          <p:nvPr>
            <p:ph type="sldNum" sz="quarter" idx="12"/>
          </p:nvPr>
        </p:nvSpPr>
        <p:spPr>
          <a:xfrm>
            <a:off x="76200" y="304800"/>
            <a:ext cx="990600" cy="457200"/>
          </a:xfrm>
          <a:noFill/>
        </p:spPr>
        <p:txBody>
          <a:bodyPr/>
          <a:lstStyle/>
          <a:p>
            <a:fld id="{4CF6A62B-A9E9-4878-BBB7-48BE416582CC}" type="slidenum">
              <a:rPr lang="en-US" smtClean="0"/>
              <a:pPr/>
              <a:t>250</a:t>
            </a:fld>
            <a:endParaRPr lang="en-US"/>
          </a:p>
        </p:txBody>
      </p:sp>
      <p:sp>
        <p:nvSpPr>
          <p:cNvPr id="32773" name="TextBox 4"/>
          <p:cNvSpPr txBox="1">
            <a:spLocks noChangeArrowheads="1"/>
          </p:cNvSpPr>
          <p:nvPr/>
        </p:nvSpPr>
        <p:spPr bwMode="auto">
          <a:xfrm>
            <a:off x="1524000" y="838200"/>
            <a:ext cx="2709863" cy="369888"/>
          </a:xfrm>
          <a:prstGeom prst="rect">
            <a:avLst/>
          </a:prstGeom>
          <a:noFill/>
          <a:ln w="9525">
            <a:noFill/>
            <a:miter lim="800000"/>
            <a:headEnd/>
            <a:tailEnd/>
          </a:ln>
        </p:spPr>
        <p:txBody>
          <a:bodyPr wrap="none">
            <a:spAutoFit/>
          </a:bodyPr>
          <a:lstStyle/>
          <a:p>
            <a:r>
              <a:rPr lang="en-US"/>
              <a:t>Reading: Text section 2.6.2</a:t>
            </a:r>
          </a:p>
        </p:txBody>
      </p:sp>
    </p:spTree>
    <p:extLst>
      <p:ext uri="{BB962C8B-B14F-4D97-AF65-F5344CB8AC3E}">
        <p14:creationId xmlns:p14="http://schemas.microsoft.com/office/powerpoint/2010/main" val="169417061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a:spLocks noGrp="1"/>
          </p:cNvSpPr>
          <p:nvPr>
            <p:ph idx="1"/>
          </p:nvPr>
        </p:nvSpPr>
        <p:spPr>
          <a:xfrm>
            <a:off x="3505200" y="812800"/>
            <a:ext cx="5486400" cy="5969000"/>
          </a:xfrm>
          <a:solidFill>
            <a:schemeClr val="bg1"/>
          </a:solidFill>
          <a:ln>
            <a:solidFill>
              <a:schemeClr val="tx1"/>
            </a:solidFill>
          </a:ln>
        </p:spPr>
        <p:txBody>
          <a:bodyPr/>
          <a:lstStyle/>
          <a:p>
            <a:pPr marL="0" indent="0">
              <a:buFont typeface="Wingdings" pitchFamily="2" charset="2"/>
              <a:buNone/>
              <a:tabLst>
                <a:tab pos="341313" algn="l"/>
                <a:tab pos="682625" algn="l"/>
                <a:tab pos="1025525" algn="l"/>
                <a:tab pos="1376363" algn="l"/>
              </a:tabLst>
              <a:defRPr/>
            </a:pPr>
            <a:r>
              <a:rPr lang="en-US" sz="1600" b="1" dirty="0">
                <a:latin typeface="Arial" charset="0"/>
                <a:cs typeface="Arial" charset="0"/>
              </a:rPr>
              <a:t>delegate</a:t>
            </a:r>
            <a:r>
              <a:rPr lang="en-US" sz="1600" dirty="0">
                <a:latin typeface="Arial" charset="0"/>
                <a:cs typeface="Arial" charset="0"/>
              </a:rPr>
              <a:t> </a:t>
            </a:r>
            <a:r>
              <a:rPr lang="en-US" sz="1600" b="1" dirty="0">
                <a:solidFill>
                  <a:srgbClr val="0000FF"/>
                </a:solidFill>
                <a:latin typeface="Arial" charset="0"/>
                <a:cs typeface="Arial" charset="0"/>
              </a:rPr>
              <a:t>double</a:t>
            </a:r>
            <a:r>
              <a:rPr lang="en-US" sz="1600" dirty="0">
                <a:solidFill>
                  <a:srgbClr val="0000FF"/>
                </a:solidFill>
                <a:latin typeface="Arial" charset="0"/>
                <a:cs typeface="Arial" charset="0"/>
              </a:rPr>
              <a:t> </a:t>
            </a:r>
            <a:r>
              <a:rPr lang="en-US" sz="1600" dirty="0" err="1">
                <a:solidFill>
                  <a:srgbClr val="990000"/>
                </a:solidFill>
                <a:latin typeface="Arial" charset="0"/>
                <a:cs typeface="Arial" charset="0"/>
              </a:rPr>
              <a:t>MyDelegate</a:t>
            </a:r>
            <a:r>
              <a:rPr lang="en-US" sz="1600" dirty="0">
                <a:latin typeface="Arial" charset="0"/>
                <a:cs typeface="Arial" charset="0"/>
              </a:rPr>
              <a:t>(</a:t>
            </a:r>
            <a:r>
              <a:rPr lang="en-US" sz="1600" b="1" dirty="0" err="1">
                <a:solidFill>
                  <a:srgbClr val="0000FF"/>
                </a:solidFill>
                <a:latin typeface="Arial" charset="0"/>
                <a:cs typeface="Arial" charset="0"/>
              </a:rPr>
              <a:t>int</a:t>
            </a:r>
            <a:r>
              <a:rPr lang="en-US" sz="1600" dirty="0">
                <a:latin typeface="Arial" charset="0"/>
                <a:cs typeface="Arial" charset="0"/>
              </a:rPr>
              <a:t> i);  // Declare a delegate</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class Program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public static void Main()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 call the delegates as instance methods</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r>
              <a:rPr lang="en-US" sz="1600" dirty="0" err="1">
                <a:solidFill>
                  <a:srgbClr val="990000"/>
                </a:solidFill>
                <a:latin typeface="Arial" charset="0"/>
                <a:cs typeface="Arial" charset="0"/>
              </a:rPr>
              <a:t>MyDelegate</a:t>
            </a:r>
            <a:r>
              <a:rPr lang="en-US" sz="1600" dirty="0">
                <a:latin typeface="Arial" charset="0"/>
                <a:cs typeface="Arial" charset="0"/>
              </a:rPr>
              <a:t> d1 = new </a:t>
            </a:r>
            <a:r>
              <a:rPr lang="en-US" sz="1600" dirty="0" err="1">
                <a:latin typeface="Arial" charset="0"/>
                <a:cs typeface="Arial" charset="0"/>
              </a:rPr>
              <a:t>MyDelegate</a:t>
            </a:r>
            <a:r>
              <a:rPr lang="en-US" sz="1600" dirty="0">
                <a:latin typeface="Arial" charset="0"/>
                <a:cs typeface="Arial" charset="0"/>
              </a:rPr>
              <a:t>(</a:t>
            </a:r>
            <a:r>
              <a:rPr lang="en-US" sz="1600" dirty="0" err="1">
                <a:solidFill>
                  <a:schemeClr val="accent1">
                    <a:lumMod val="75000"/>
                  </a:schemeClr>
                </a:solidFill>
                <a:latin typeface="Arial" charset="0"/>
                <a:cs typeface="Arial" charset="0"/>
              </a:rPr>
              <a:t>Pi_Plus</a:t>
            </a:r>
            <a:r>
              <a:rPr lang="en-US" sz="1600" dirty="0">
                <a:latin typeface="Arial" charset="0"/>
                <a:cs typeface="Arial" charset="0"/>
              </a:rPr>
              <a:t>);</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d1(10);	</a:t>
            </a:r>
            <a:r>
              <a:rPr lang="en-US" sz="1600" dirty="0">
                <a:solidFill>
                  <a:schemeClr val="accent1">
                    <a:lumMod val="75000"/>
                  </a:schemeClr>
                </a:solidFill>
                <a:latin typeface="Arial" charset="0"/>
                <a:cs typeface="Arial" charset="0"/>
              </a:rPr>
              <a:t>// Call </a:t>
            </a:r>
            <a:r>
              <a:rPr lang="en-US" sz="1600" dirty="0" err="1">
                <a:solidFill>
                  <a:schemeClr val="accent1">
                    <a:lumMod val="75000"/>
                  </a:schemeClr>
                </a:solidFill>
                <a:latin typeface="Arial" charset="0"/>
                <a:cs typeface="Arial" charset="0"/>
              </a:rPr>
              <a:t>Pi_Plus</a:t>
            </a:r>
            <a:r>
              <a:rPr lang="en-US" sz="1600" dirty="0">
                <a:solidFill>
                  <a:schemeClr val="accent1">
                    <a:lumMod val="75000"/>
                  </a:schemeClr>
                </a:solidFill>
                <a:latin typeface="Arial" charset="0"/>
                <a:cs typeface="Arial" charset="0"/>
              </a:rPr>
              <a:t> method using delegate</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r>
              <a:rPr lang="en-US" sz="1600" dirty="0" err="1">
                <a:solidFill>
                  <a:srgbClr val="990000"/>
                </a:solidFill>
                <a:latin typeface="Arial" charset="0"/>
                <a:cs typeface="Arial" charset="0"/>
              </a:rPr>
              <a:t>MyDelegate</a:t>
            </a:r>
            <a:r>
              <a:rPr lang="en-US" sz="1600" dirty="0">
                <a:latin typeface="Arial" charset="0"/>
                <a:cs typeface="Arial" charset="0"/>
              </a:rPr>
              <a:t> d2 = new </a:t>
            </a:r>
            <a:r>
              <a:rPr lang="en-US" sz="1600" dirty="0" err="1">
                <a:latin typeface="Arial" charset="0"/>
                <a:cs typeface="Arial" charset="0"/>
              </a:rPr>
              <a:t>MyDelegate</a:t>
            </a:r>
            <a:r>
              <a:rPr lang="en-US" sz="1600" dirty="0">
                <a:latin typeface="Arial" charset="0"/>
                <a:cs typeface="Arial" charset="0"/>
              </a:rPr>
              <a:t>(</a:t>
            </a:r>
            <a:r>
              <a:rPr lang="en-US" sz="1600" dirty="0" err="1">
                <a:solidFill>
                  <a:schemeClr val="accent1">
                    <a:lumMod val="75000"/>
                  </a:schemeClr>
                </a:solidFill>
                <a:latin typeface="Arial" charset="0"/>
                <a:cs typeface="Arial" charset="0"/>
              </a:rPr>
              <a:t>E_Plus</a:t>
            </a:r>
            <a:r>
              <a:rPr lang="en-US" sz="1600" dirty="0">
                <a:latin typeface="Arial" charset="0"/>
                <a:cs typeface="Arial" charset="0"/>
              </a:rPr>
              <a:t>);</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d2(20); 	</a:t>
            </a:r>
            <a:r>
              <a:rPr lang="en-US" sz="1600" dirty="0">
                <a:solidFill>
                  <a:schemeClr val="accent1">
                    <a:lumMod val="75000"/>
                  </a:schemeClr>
                </a:solidFill>
                <a:latin typeface="Arial" charset="0"/>
                <a:cs typeface="Arial" charset="0"/>
              </a:rPr>
              <a:t>// Call </a:t>
            </a:r>
            <a:r>
              <a:rPr lang="en-US" sz="1600" dirty="0" err="1">
                <a:solidFill>
                  <a:schemeClr val="accent1">
                    <a:lumMod val="75000"/>
                  </a:schemeClr>
                </a:solidFill>
                <a:latin typeface="Arial" charset="0"/>
                <a:cs typeface="Arial" charset="0"/>
              </a:rPr>
              <a:t>E_Plus</a:t>
            </a:r>
            <a:r>
              <a:rPr lang="en-US" sz="1600" dirty="0">
                <a:solidFill>
                  <a:schemeClr val="accent1">
                    <a:lumMod val="75000"/>
                  </a:schemeClr>
                </a:solidFill>
                <a:latin typeface="Arial" charset="0"/>
                <a:cs typeface="Arial" charset="0"/>
              </a:rPr>
              <a:t> method using same delegate</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public static double </a:t>
            </a:r>
            <a:r>
              <a:rPr lang="en-US" sz="1600" dirty="0" err="1">
                <a:solidFill>
                  <a:srgbClr val="0070C0"/>
                </a:solidFill>
                <a:latin typeface="Arial" charset="0"/>
                <a:cs typeface="Arial" charset="0"/>
              </a:rPr>
              <a:t>Pi_Plus</a:t>
            </a:r>
            <a:r>
              <a:rPr lang="en-US" sz="1600" dirty="0">
                <a:latin typeface="Arial" charset="0"/>
                <a:cs typeface="Arial" charset="0"/>
              </a:rPr>
              <a:t>(</a:t>
            </a:r>
            <a:r>
              <a:rPr lang="en-US" sz="1600" dirty="0" err="1">
                <a:solidFill>
                  <a:srgbClr val="0000FF"/>
                </a:solidFill>
                <a:latin typeface="Arial" charset="0"/>
                <a:cs typeface="Arial" charset="0"/>
              </a:rPr>
              <a:t>int</a:t>
            </a:r>
            <a:r>
              <a:rPr lang="en-US" sz="1600" dirty="0">
                <a:solidFill>
                  <a:srgbClr val="0000FF"/>
                </a:solidFill>
                <a:latin typeface="Arial" charset="0"/>
                <a:cs typeface="Arial" charset="0"/>
              </a:rPr>
              <a:t> i</a:t>
            </a:r>
            <a:r>
              <a:rPr lang="en-US" sz="1600" dirty="0">
                <a:latin typeface="Arial" charset="0"/>
                <a:cs typeface="Arial" charset="0"/>
              </a:rPr>
              <a:t>)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double p = </a:t>
            </a:r>
            <a:r>
              <a:rPr lang="en-US" sz="1600" dirty="0" err="1">
                <a:latin typeface="Arial" charset="0"/>
                <a:cs typeface="Arial" charset="0"/>
              </a:rPr>
              <a:t>i</a:t>
            </a:r>
            <a:r>
              <a:rPr lang="en-US" sz="1600" dirty="0">
                <a:latin typeface="Arial" charset="0"/>
                <a:cs typeface="Arial" charset="0"/>
              </a:rPr>
              <a:t> + </a:t>
            </a:r>
            <a:r>
              <a:rPr lang="en-US" sz="1600" dirty="0" err="1">
                <a:latin typeface="Arial" charset="0"/>
                <a:cs typeface="Arial" charset="0"/>
              </a:rPr>
              <a:t>System.Math.PI</a:t>
            </a:r>
            <a:r>
              <a:rPr lang="en-US" sz="1600" dirty="0">
                <a:latin typeface="Arial" charset="0"/>
                <a:cs typeface="Arial" charset="0"/>
              </a:rPr>
              <a:t>;</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r>
              <a:rPr lang="en-US" sz="1600" dirty="0" err="1">
                <a:latin typeface="Arial" charset="0"/>
                <a:cs typeface="Arial" charset="0"/>
              </a:rPr>
              <a:t>System.Console.WriteLine</a:t>
            </a:r>
            <a:r>
              <a:rPr lang="en-US" sz="1600" dirty="0">
                <a:latin typeface="Arial" charset="0"/>
                <a:cs typeface="Arial" charset="0"/>
              </a:rPr>
              <a:t>("Handler Pi: {0}", p);</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return p;</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public static double </a:t>
            </a:r>
            <a:r>
              <a:rPr lang="en-US" sz="1600" dirty="0" err="1">
                <a:solidFill>
                  <a:srgbClr val="0070C0"/>
                </a:solidFill>
                <a:latin typeface="Arial" charset="0"/>
                <a:cs typeface="Arial" charset="0"/>
              </a:rPr>
              <a:t>E_Plus</a:t>
            </a:r>
            <a:r>
              <a:rPr lang="en-US" sz="1600" dirty="0">
                <a:latin typeface="Arial" charset="0"/>
                <a:cs typeface="Arial" charset="0"/>
              </a:rPr>
              <a:t>(</a:t>
            </a:r>
            <a:r>
              <a:rPr lang="en-US" sz="1600" dirty="0" err="1">
                <a:solidFill>
                  <a:srgbClr val="0000FF"/>
                </a:solidFill>
                <a:latin typeface="Arial" charset="0"/>
                <a:cs typeface="Arial" charset="0"/>
              </a:rPr>
              <a:t>int</a:t>
            </a:r>
            <a:r>
              <a:rPr lang="en-US" sz="1600" dirty="0">
                <a:solidFill>
                  <a:srgbClr val="0000FF"/>
                </a:solidFill>
                <a:latin typeface="Arial" charset="0"/>
                <a:cs typeface="Arial" charset="0"/>
              </a:rPr>
              <a:t> i</a:t>
            </a:r>
            <a:r>
              <a:rPr lang="en-US" sz="1600" dirty="0">
                <a:latin typeface="Arial" charset="0"/>
                <a:cs typeface="Arial" charset="0"/>
              </a:rPr>
              <a:t>)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double e = </a:t>
            </a:r>
            <a:r>
              <a:rPr lang="en-US" sz="1600" dirty="0" err="1">
                <a:latin typeface="Arial" charset="0"/>
                <a:cs typeface="Arial" charset="0"/>
              </a:rPr>
              <a:t>i</a:t>
            </a:r>
            <a:r>
              <a:rPr lang="en-US" sz="1600" dirty="0">
                <a:latin typeface="Arial" charset="0"/>
                <a:cs typeface="Arial" charset="0"/>
              </a:rPr>
              <a:t> + </a:t>
            </a:r>
            <a:r>
              <a:rPr lang="en-US" sz="1600" dirty="0" err="1">
                <a:latin typeface="Arial" charset="0"/>
                <a:cs typeface="Arial" charset="0"/>
              </a:rPr>
              <a:t>System.Math.E</a:t>
            </a:r>
            <a:r>
              <a:rPr lang="en-US" sz="1600" dirty="0">
                <a:latin typeface="Arial" charset="0"/>
                <a:cs typeface="Arial" charset="0"/>
              </a:rPr>
              <a:t>;</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r>
              <a:rPr lang="en-US" sz="1600" dirty="0" err="1">
                <a:latin typeface="Arial" charset="0"/>
                <a:cs typeface="Arial" charset="0"/>
              </a:rPr>
              <a:t>System.Console.WriteLine</a:t>
            </a:r>
            <a:r>
              <a:rPr lang="en-US" sz="1600" dirty="0">
                <a:latin typeface="Arial" charset="0"/>
                <a:cs typeface="Arial" charset="0"/>
              </a:rPr>
              <a:t>("Handler E called: {0}", e);</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return e;</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a:t>
            </a:r>
          </a:p>
        </p:txBody>
      </p:sp>
      <p:sp>
        <p:nvSpPr>
          <p:cNvPr id="33795" name="Slide Number Placeholder 3"/>
          <p:cNvSpPr>
            <a:spLocks noGrp="1"/>
          </p:cNvSpPr>
          <p:nvPr>
            <p:ph type="sldNum" sz="quarter" idx="12"/>
          </p:nvPr>
        </p:nvSpPr>
        <p:spPr>
          <a:noFill/>
        </p:spPr>
        <p:txBody>
          <a:bodyPr/>
          <a:lstStyle/>
          <a:p>
            <a:fld id="{C1837E1D-A4E4-4B8F-BA36-619E8A92C3CC}" type="slidenum">
              <a:rPr lang="en-US" smtClean="0"/>
              <a:pPr/>
              <a:t>251</a:t>
            </a:fld>
            <a:endParaRPr lang="en-US"/>
          </a:p>
        </p:txBody>
      </p:sp>
      <p:grpSp>
        <p:nvGrpSpPr>
          <p:cNvPr id="2" name="Group 22"/>
          <p:cNvGrpSpPr>
            <a:grpSpLocks/>
          </p:cNvGrpSpPr>
          <p:nvPr/>
        </p:nvGrpSpPr>
        <p:grpSpPr bwMode="auto">
          <a:xfrm>
            <a:off x="193675" y="1295400"/>
            <a:ext cx="3692525" cy="1055688"/>
            <a:chOff x="194102" y="1371600"/>
            <a:chExt cx="3692098" cy="1055132"/>
          </a:xfrm>
        </p:grpSpPr>
        <p:sp>
          <p:nvSpPr>
            <p:cNvPr id="33808" name="Rounded Rectangle 5"/>
            <p:cNvSpPr>
              <a:spLocks noChangeArrowheads="1"/>
            </p:cNvSpPr>
            <p:nvPr/>
          </p:nvSpPr>
          <p:spPr bwMode="auto">
            <a:xfrm>
              <a:off x="609600" y="1664732"/>
              <a:ext cx="1600200" cy="762000"/>
            </a:xfrm>
            <a:prstGeom prst="roundRect">
              <a:avLst>
                <a:gd name="adj" fmla="val 16667"/>
              </a:avLst>
            </a:prstGeom>
            <a:solidFill>
              <a:schemeClr val="accent1"/>
            </a:solidFill>
            <a:ln w="9525" algn="ctr">
              <a:solidFill>
                <a:schemeClr val="tx1"/>
              </a:solidFill>
              <a:round/>
              <a:headEnd/>
              <a:tailEnd/>
            </a:ln>
          </p:spPr>
          <p:txBody>
            <a:bodyPr/>
            <a:lstStyle/>
            <a:p>
              <a:endParaRPr lang="en-US"/>
            </a:p>
          </p:txBody>
        </p:sp>
        <p:sp>
          <p:nvSpPr>
            <p:cNvPr id="33809" name="TextBox 6"/>
            <p:cNvSpPr txBox="1">
              <a:spLocks noChangeArrowheads="1"/>
            </p:cNvSpPr>
            <p:nvPr/>
          </p:nvSpPr>
          <p:spPr bwMode="auto">
            <a:xfrm>
              <a:off x="533400" y="1371600"/>
              <a:ext cx="1277914" cy="338554"/>
            </a:xfrm>
            <a:prstGeom prst="rect">
              <a:avLst/>
            </a:prstGeom>
            <a:noFill/>
            <a:ln w="9525">
              <a:noFill/>
              <a:miter lim="800000"/>
              <a:headEnd/>
              <a:tailEnd/>
            </a:ln>
          </p:spPr>
          <p:txBody>
            <a:bodyPr wrap="none">
              <a:spAutoFit/>
            </a:bodyPr>
            <a:lstStyle/>
            <a:p>
              <a:r>
                <a:rPr lang="en-US" sz="1600">
                  <a:latin typeface="Arial" charset="0"/>
                  <a:cs typeface="Arial" charset="0"/>
                </a:rPr>
                <a:t>MyDelegate</a:t>
              </a:r>
            </a:p>
          </p:txBody>
        </p:sp>
        <p:sp>
          <p:nvSpPr>
            <p:cNvPr id="33810" name="TextBox 7"/>
            <p:cNvSpPr txBox="1">
              <a:spLocks noChangeArrowheads="1"/>
            </p:cNvSpPr>
            <p:nvPr/>
          </p:nvSpPr>
          <p:spPr bwMode="auto">
            <a:xfrm>
              <a:off x="194102" y="1861066"/>
              <a:ext cx="415498" cy="369332"/>
            </a:xfrm>
            <a:prstGeom prst="rect">
              <a:avLst/>
            </a:prstGeom>
            <a:noFill/>
            <a:ln w="9525">
              <a:noFill/>
              <a:miter lim="800000"/>
              <a:headEnd/>
              <a:tailEnd/>
            </a:ln>
          </p:spPr>
          <p:txBody>
            <a:bodyPr wrap="none">
              <a:spAutoFit/>
            </a:bodyPr>
            <a:lstStyle/>
            <a:p>
              <a:r>
                <a:rPr lang="en-US"/>
                <a:t>d1</a:t>
              </a:r>
            </a:p>
          </p:txBody>
        </p:sp>
        <p:sp>
          <p:nvSpPr>
            <p:cNvPr id="33811" name="Rectangle 8"/>
            <p:cNvSpPr>
              <a:spLocks noChangeArrowheads="1"/>
            </p:cNvSpPr>
            <p:nvPr/>
          </p:nvSpPr>
          <p:spPr bwMode="auto">
            <a:xfrm>
              <a:off x="914400" y="1849398"/>
              <a:ext cx="896914" cy="381000"/>
            </a:xfrm>
            <a:prstGeom prst="rect">
              <a:avLst/>
            </a:prstGeom>
            <a:solidFill>
              <a:srgbClr val="FFFFCC"/>
            </a:solidFill>
            <a:ln w="9525" algn="ctr">
              <a:solidFill>
                <a:schemeClr val="tx1"/>
              </a:solidFill>
              <a:round/>
              <a:headEnd/>
              <a:tailEnd/>
            </a:ln>
          </p:spPr>
          <p:txBody>
            <a:bodyPr/>
            <a:lstStyle/>
            <a:p>
              <a:r>
                <a:rPr lang="en-US"/>
                <a:t>Pi_Plus</a:t>
              </a:r>
            </a:p>
          </p:txBody>
        </p:sp>
        <p:sp>
          <p:nvSpPr>
            <p:cNvPr id="33812" name="TextBox 9"/>
            <p:cNvSpPr txBox="1">
              <a:spLocks noChangeArrowheads="1"/>
            </p:cNvSpPr>
            <p:nvPr/>
          </p:nvSpPr>
          <p:spPr bwMode="auto">
            <a:xfrm>
              <a:off x="2229906" y="1861066"/>
              <a:ext cx="569387" cy="369332"/>
            </a:xfrm>
            <a:prstGeom prst="rect">
              <a:avLst/>
            </a:prstGeom>
            <a:noFill/>
            <a:ln w="9525">
              <a:noFill/>
              <a:miter lim="800000"/>
              <a:headEnd/>
              <a:tailEnd/>
            </a:ln>
          </p:spPr>
          <p:txBody>
            <a:bodyPr wrap="none">
              <a:spAutoFit/>
            </a:bodyPr>
            <a:lstStyle/>
            <a:p>
              <a:r>
                <a:rPr lang="en-US"/>
                <a:t>(10)</a:t>
              </a:r>
            </a:p>
          </p:txBody>
        </p:sp>
        <p:cxnSp>
          <p:nvCxnSpPr>
            <p:cNvPr id="33813" name="Straight Arrow Connector 16"/>
            <p:cNvCxnSpPr>
              <a:cxnSpLocks noChangeShapeType="1"/>
            </p:cNvCxnSpPr>
            <p:nvPr/>
          </p:nvCxnSpPr>
          <p:spPr bwMode="auto">
            <a:xfrm rot="10800000">
              <a:off x="2819400" y="2057400"/>
              <a:ext cx="1066800" cy="172998"/>
            </a:xfrm>
            <a:prstGeom prst="straightConnector1">
              <a:avLst/>
            </a:prstGeom>
            <a:noFill/>
            <a:ln w="9525" algn="ctr">
              <a:solidFill>
                <a:schemeClr val="tx1"/>
              </a:solidFill>
              <a:round/>
              <a:headEnd/>
              <a:tailEnd type="arrow" w="med" len="med"/>
            </a:ln>
          </p:spPr>
        </p:cxnSp>
      </p:grpSp>
      <p:grpSp>
        <p:nvGrpSpPr>
          <p:cNvPr id="3" name="Group 23"/>
          <p:cNvGrpSpPr>
            <a:grpSpLocks/>
          </p:cNvGrpSpPr>
          <p:nvPr/>
        </p:nvGrpSpPr>
        <p:grpSpPr bwMode="auto">
          <a:xfrm>
            <a:off x="214313" y="2514600"/>
            <a:ext cx="3557587" cy="1055687"/>
            <a:chOff x="214209" y="2602468"/>
            <a:chExt cx="3557688" cy="1055132"/>
          </a:xfrm>
        </p:grpSpPr>
        <p:sp>
          <p:nvSpPr>
            <p:cNvPr id="33802" name="Rounded Rectangle 10"/>
            <p:cNvSpPr>
              <a:spLocks noChangeArrowheads="1"/>
            </p:cNvSpPr>
            <p:nvPr/>
          </p:nvSpPr>
          <p:spPr bwMode="auto">
            <a:xfrm>
              <a:off x="629707" y="2895600"/>
              <a:ext cx="1600200" cy="762000"/>
            </a:xfrm>
            <a:prstGeom prst="roundRect">
              <a:avLst>
                <a:gd name="adj" fmla="val 16667"/>
              </a:avLst>
            </a:prstGeom>
            <a:solidFill>
              <a:schemeClr val="accent1"/>
            </a:solidFill>
            <a:ln w="9525" algn="ctr">
              <a:solidFill>
                <a:schemeClr val="tx1"/>
              </a:solidFill>
              <a:round/>
              <a:headEnd/>
              <a:tailEnd/>
            </a:ln>
          </p:spPr>
          <p:txBody>
            <a:bodyPr/>
            <a:lstStyle/>
            <a:p>
              <a:endParaRPr lang="en-US"/>
            </a:p>
          </p:txBody>
        </p:sp>
        <p:sp>
          <p:nvSpPr>
            <p:cNvPr id="33803" name="TextBox 11"/>
            <p:cNvSpPr txBox="1">
              <a:spLocks noChangeArrowheads="1"/>
            </p:cNvSpPr>
            <p:nvPr/>
          </p:nvSpPr>
          <p:spPr bwMode="auto">
            <a:xfrm>
              <a:off x="553507" y="2602468"/>
              <a:ext cx="1277914" cy="338554"/>
            </a:xfrm>
            <a:prstGeom prst="rect">
              <a:avLst/>
            </a:prstGeom>
            <a:noFill/>
            <a:ln w="9525">
              <a:noFill/>
              <a:miter lim="800000"/>
              <a:headEnd/>
              <a:tailEnd/>
            </a:ln>
          </p:spPr>
          <p:txBody>
            <a:bodyPr wrap="none">
              <a:spAutoFit/>
            </a:bodyPr>
            <a:lstStyle/>
            <a:p>
              <a:r>
                <a:rPr lang="en-US" sz="1600">
                  <a:latin typeface="Arial" charset="0"/>
                  <a:cs typeface="Arial" charset="0"/>
                </a:rPr>
                <a:t>MyDelegate</a:t>
              </a:r>
            </a:p>
          </p:txBody>
        </p:sp>
        <p:sp>
          <p:nvSpPr>
            <p:cNvPr id="33804" name="TextBox 12"/>
            <p:cNvSpPr txBox="1">
              <a:spLocks noChangeArrowheads="1"/>
            </p:cNvSpPr>
            <p:nvPr/>
          </p:nvSpPr>
          <p:spPr bwMode="auto">
            <a:xfrm>
              <a:off x="214209" y="3091934"/>
              <a:ext cx="415498" cy="369332"/>
            </a:xfrm>
            <a:prstGeom prst="rect">
              <a:avLst/>
            </a:prstGeom>
            <a:noFill/>
            <a:ln w="9525">
              <a:noFill/>
              <a:miter lim="800000"/>
              <a:headEnd/>
              <a:tailEnd/>
            </a:ln>
          </p:spPr>
          <p:txBody>
            <a:bodyPr wrap="none">
              <a:spAutoFit/>
            </a:bodyPr>
            <a:lstStyle/>
            <a:p>
              <a:r>
                <a:rPr lang="en-US"/>
                <a:t>d2</a:t>
              </a:r>
            </a:p>
          </p:txBody>
        </p:sp>
        <p:sp>
          <p:nvSpPr>
            <p:cNvPr id="33805" name="Rectangle 13"/>
            <p:cNvSpPr>
              <a:spLocks noChangeArrowheads="1"/>
            </p:cNvSpPr>
            <p:nvPr/>
          </p:nvSpPr>
          <p:spPr bwMode="auto">
            <a:xfrm>
              <a:off x="934507" y="3080266"/>
              <a:ext cx="896914" cy="381000"/>
            </a:xfrm>
            <a:prstGeom prst="rect">
              <a:avLst/>
            </a:prstGeom>
            <a:solidFill>
              <a:srgbClr val="FFFFCC"/>
            </a:solidFill>
            <a:ln w="9525" algn="ctr">
              <a:solidFill>
                <a:schemeClr val="tx1"/>
              </a:solidFill>
              <a:round/>
              <a:headEnd/>
              <a:tailEnd/>
            </a:ln>
          </p:spPr>
          <p:txBody>
            <a:bodyPr/>
            <a:lstStyle/>
            <a:p>
              <a:r>
                <a:rPr lang="en-US"/>
                <a:t>E_Plus</a:t>
              </a:r>
            </a:p>
          </p:txBody>
        </p:sp>
        <p:sp>
          <p:nvSpPr>
            <p:cNvPr id="33806" name="TextBox 14"/>
            <p:cNvSpPr txBox="1">
              <a:spLocks noChangeArrowheads="1"/>
            </p:cNvSpPr>
            <p:nvPr/>
          </p:nvSpPr>
          <p:spPr bwMode="auto">
            <a:xfrm>
              <a:off x="2250013" y="3091934"/>
              <a:ext cx="569387" cy="369332"/>
            </a:xfrm>
            <a:prstGeom prst="rect">
              <a:avLst/>
            </a:prstGeom>
            <a:noFill/>
            <a:ln w="9525">
              <a:noFill/>
              <a:miter lim="800000"/>
              <a:headEnd/>
              <a:tailEnd/>
            </a:ln>
          </p:spPr>
          <p:txBody>
            <a:bodyPr wrap="none">
              <a:spAutoFit/>
            </a:bodyPr>
            <a:lstStyle/>
            <a:p>
              <a:r>
                <a:rPr lang="en-US"/>
                <a:t>(20)</a:t>
              </a:r>
            </a:p>
          </p:txBody>
        </p:sp>
        <p:cxnSp>
          <p:nvCxnSpPr>
            <p:cNvPr id="33807" name="Straight Arrow Connector 17"/>
            <p:cNvCxnSpPr>
              <a:cxnSpLocks noChangeShapeType="1"/>
            </p:cNvCxnSpPr>
            <p:nvPr/>
          </p:nvCxnSpPr>
          <p:spPr bwMode="auto">
            <a:xfrm flipH="1">
              <a:off x="2819400" y="2926148"/>
              <a:ext cx="952497" cy="274252"/>
            </a:xfrm>
            <a:prstGeom prst="straightConnector1">
              <a:avLst/>
            </a:prstGeom>
            <a:noFill/>
            <a:ln w="9525" algn="ctr">
              <a:solidFill>
                <a:schemeClr val="tx1"/>
              </a:solidFill>
              <a:round/>
              <a:headEnd/>
              <a:tailEnd type="arrow" w="med" len="med"/>
            </a:ln>
          </p:spPr>
        </p:cxnSp>
      </p:grpSp>
      <p:pic>
        <p:nvPicPr>
          <p:cNvPr id="59395" name="Picture 3"/>
          <p:cNvPicPr>
            <a:picLocks noChangeAspect="1" noChangeArrowheads="1"/>
          </p:cNvPicPr>
          <p:nvPr/>
        </p:nvPicPr>
        <p:blipFill>
          <a:blip r:embed="rId3" cstate="print"/>
          <a:srcRect/>
          <a:stretch>
            <a:fillRect/>
          </a:stretch>
        </p:blipFill>
        <p:spPr bwMode="auto">
          <a:xfrm>
            <a:off x="0" y="4724400"/>
            <a:ext cx="3429000" cy="1149350"/>
          </a:xfrm>
          <a:prstGeom prst="rect">
            <a:avLst/>
          </a:prstGeom>
          <a:noFill/>
          <a:ln w="9525">
            <a:noFill/>
            <a:miter lim="800000"/>
            <a:headEnd/>
            <a:tailEnd/>
          </a:ln>
        </p:spPr>
      </p:pic>
      <p:sp>
        <p:nvSpPr>
          <p:cNvPr id="25" name="TextBox 24"/>
          <p:cNvSpPr txBox="1"/>
          <p:nvPr/>
        </p:nvSpPr>
        <p:spPr>
          <a:xfrm>
            <a:off x="1477963" y="152400"/>
            <a:ext cx="5995987" cy="584200"/>
          </a:xfrm>
          <a:prstGeom prst="rect">
            <a:avLst/>
          </a:prstGeom>
          <a:noFill/>
        </p:spPr>
        <p:txBody>
          <a:bodyPr wrap="none">
            <a:spAutoFit/>
          </a:bodyPr>
          <a:lstStyle/>
          <a:p>
            <a:pPr>
              <a:defRPr/>
            </a:pPr>
            <a:r>
              <a:rPr lang="en-US" sz="3200" b="1" dirty="0">
                <a:solidFill>
                  <a:schemeClr val="tx2"/>
                </a:solidFill>
                <a:latin typeface="+mj-lt"/>
                <a:ea typeface="+mj-ea"/>
                <a:cs typeface="+mj-cs"/>
              </a:rPr>
              <a:t>Getting Started with C# Delegate</a:t>
            </a:r>
          </a:p>
        </p:txBody>
      </p:sp>
      <p:sp>
        <p:nvSpPr>
          <p:cNvPr id="20" name="Freeform 19"/>
          <p:cNvSpPr>
            <a:spLocks noChangeArrowheads="1"/>
          </p:cNvSpPr>
          <p:nvPr/>
        </p:nvSpPr>
        <p:spPr bwMode="auto">
          <a:xfrm>
            <a:off x="7053263" y="2101850"/>
            <a:ext cx="1722437" cy="1473200"/>
          </a:xfrm>
          <a:custGeom>
            <a:avLst/>
            <a:gdLst>
              <a:gd name="T0" fmla="*/ 1002911 w 1721922"/>
              <a:gd name="T1" fmla="*/ 0 h 1472541"/>
              <a:gd name="T2" fmla="*/ 1731215 w 1721922"/>
              <a:gd name="T3" fmla="*/ 0 h 1472541"/>
              <a:gd name="T4" fmla="*/ 1731215 w 1721922"/>
              <a:gd name="T5" fmla="*/ 1484448 h 1472541"/>
              <a:gd name="T6" fmla="*/ 0 w 1721922"/>
              <a:gd name="T7" fmla="*/ 1484448 h 1472541"/>
              <a:gd name="T8" fmla="*/ 0 60000 65536"/>
              <a:gd name="T9" fmla="*/ 0 60000 65536"/>
              <a:gd name="T10" fmla="*/ 0 60000 65536"/>
              <a:gd name="T11" fmla="*/ 0 60000 65536"/>
              <a:gd name="T12" fmla="*/ 0 w 1721922"/>
              <a:gd name="T13" fmla="*/ 0 h 1472541"/>
              <a:gd name="T14" fmla="*/ 1721922 w 1721922"/>
              <a:gd name="T15" fmla="*/ 1472541 h 1472541"/>
            </a:gdLst>
            <a:ahLst/>
            <a:cxnLst>
              <a:cxn ang="T8">
                <a:pos x="T0" y="T1"/>
              </a:cxn>
              <a:cxn ang="T9">
                <a:pos x="T2" y="T3"/>
              </a:cxn>
              <a:cxn ang="T10">
                <a:pos x="T4" y="T5"/>
              </a:cxn>
              <a:cxn ang="T11">
                <a:pos x="T6" y="T7"/>
              </a:cxn>
            </a:cxnLst>
            <a:rect l="T12" t="T13" r="T14" b="T15"/>
            <a:pathLst>
              <a:path w="1721922" h="1472541">
                <a:moveTo>
                  <a:pt x="997527" y="0"/>
                </a:moveTo>
                <a:lnTo>
                  <a:pt x="1721922" y="0"/>
                </a:lnTo>
                <a:lnTo>
                  <a:pt x="1721922" y="1472541"/>
                </a:lnTo>
                <a:lnTo>
                  <a:pt x="0" y="1472541"/>
                </a:lnTo>
              </a:path>
            </a:pathLst>
          </a:custGeom>
          <a:noFill/>
          <a:ln w="9525" algn="ctr">
            <a:solidFill>
              <a:schemeClr val="tx1"/>
            </a:solidFill>
            <a:round/>
            <a:headEnd/>
            <a:tailEnd type="triangle" w="med" len="med"/>
          </a:ln>
        </p:spPr>
        <p:txBody>
          <a:bodyPr/>
          <a:lstStyle/>
          <a:p>
            <a:endParaRPr lang="en-US"/>
          </a:p>
        </p:txBody>
      </p:sp>
      <p:sp>
        <p:nvSpPr>
          <p:cNvPr id="21" name="Freeform 20"/>
          <p:cNvSpPr>
            <a:spLocks noChangeArrowheads="1"/>
          </p:cNvSpPr>
          <p:nvPr/>
        </p:nvSpPr>
        <p:spPr bwMode="auto">
          <a:xfrm>
            <a:off x="7053263" y="2724150"/>
            <a:ext cx="1557337" cy="2305050"/>
          </a:xfrm>
          <a:custGeom>
            <a:avLst/>
            <a:gdLst>
              <a:gd name="T0" fmla="*/ 147824 w 1721922"/>
              <a:gd name="T1" fmla="*/ 0 h 1472541"/>
              <a:gd name="T2" fmla="*/ 255174 w 1721922"/>
              <a:gd name="T3" fmla="*/ 0 h 1472541"/>
              <a:gd name="T4" fmla="*/ 255174 w 1721922"/>
              <a:gd name="T5" fmla="*/ 2147483647 h 1472541"/>
              <a:gd name="T6" fmla="*/ 0 w 1721922"/>
              <a:gd name="T7" fmla="*/ 2147483647 h 1472541"/>
              <a:gd name="T8" fmla="*/ 0 60000 65536"/>
              <a:gd name="T9" fmla="*/ 0 60000 65536"/>
              <a:gd name="T10" fmla="*/ 0 60000 65536"/>
              <a:gd name="T11" fmla="*/ 0 60000 65536"/>
              <a:gd name="T12" fmla="*/ 0 w 1721922"/>
              <a:gd name="T13" fmla="*/ 0 h 1472541"/>
              <a:gd name="T14" fmla="*/ 1721922 w 1721922"/>
              <a:gd name="T15" fmla="*/ 1472541 h 1472541"/>
            </a:gdLst>
            <a:ahLst/>
            <a:cxnLst>
              <a:cxn ang="T8">
                <a:pos x="T0" y="T1"/>
              </a:cxn>
              <a:cxn ang="T9">
                <a:pos x="T2" y="T3"/>
              </a:cxn>
              <a:cxn ang="T10">
                <a:pos x="T4" y="T5"/>
              </a:cxn>
              <a:cxn ang="T11">
                <a:pos x="T6" y="T7"/>
              </a:cxn>
            </a:cxnLst>
            <a:rect l="T12" t="T13" r="T14" b="T15"/>
            <a:pathLst>
              <a:path w="1721922" h="1472541">
                <a:moveTo>
                  <a:pt x="997527" y="0"/>
                </a:moveTo>
                <a:lnTo>
                  <a:pt x="1721922" y="0"/>
                </a:lnTo>
                <a:lnTo>
                  <a:pt x="1721922" y="1472541"/>
                </a:lnTo>
                <a:lnTo>
                  <a:pt x="0" y="1472541"/>
                </a:lnTo>
              </a:path>
            </a:pathLst>
          </a:custGeom>
          <a:noFill/>
          <a:ln w="9525" algn="ctr">
            <a:solidFill>
              <a:schemeClr val="tx1"/>
            </a:solidFill>
            <a:round/>
            <a:headEnd/>
            <a:tailEnd type="triangle" w="med" len="med"/>
          </a:ln>
        </p:spPr>
        <p:txBody>
          <a:bodyPr/>
          <a:lstStyle/>
          <a:p>
            <a:endParaRPr lang="en-US"/>
          </a:p>
        </p:txBody>
      </p:sp>
      <p:cxnSp>
        <p:nvCxnSpPr>
          <p:cNvPr id="5" name="Straight Arrow Connector 4"/>
          <p:cNvCxnSpPr/>
          <p:nvPr/>
        </p:nvCxnSpPr>
        <p:spPr bwMode="auto">
          <a:xfrm>
            <a:off x="1600200" y="2101850"/>
            <a:ext cx="4343400" cy="1359312"/>
          </a:xfrm>
          <a:prstGeom prst="straightConnector1">
            <a:avLst/>
          </a:prstGeom>
          <a:solidFill>
            <a:schemeClr val="accent1"/>
          </a:solidFill>
          <a:ln w="9525" cap="flat" cmpd="sng" algn="ctr">
            <a:solidFill>
              <a:srgbClr val="FF0000"/>
            </a:solidFill>
            <a:prstDash val="lgDash"/>
            <a:round/>
            <a:headEnd type="none" w="med" len="med"/>
            <a:tailEnd type="arrow"/>
          </a:ln>
          <a:effectLst/>
        </p:spPr>
      </p:cxnSp>
      <p:cxnSp>
        <p:nvCxnSpPr>
          <p:cNvPr id="24" name="Straight Arrow Connector 23"/>
          <p:cNvCxnSpPr/>
          <p:nvPr/>
        </p:nvCxnSpPr>
        <p:spPr bwMode="auto">
          <a:xfrm>
            <a:off x="1600200" y="3304974"/>
            <a:ext cx="4229100" cy="1648026"/>
          </a:xfrm>
          <a:prstGeom prst="straightConnector1">
            <a:avLst/>
          </a:prstGeom>
          <a:solidFill>
            <a:schemeClr val="accent1"/>
          </a:solidFill>
          <a:ln w="9525" cap="flat" cmpd="sng" algn="ctr">
            <a:solidFill>
              <a:srgbClr val="FF0000"/>
            </a:solidFill>
            <a:prstDash val="lgDash"/>
            <a:round/>
            <a:headEnd type="none" w="med" len="med"/>
            <a:tailEnd type="arrow"/>
          </a:ln>
          <a:effectLst/>
        </p:spPr>
      </p:cxnSp>
      <p:sp>
        <p:nvSpPr>
          <p:cNvPr id="4" name="Rounded Rectangular Callout 3"/>
          <p:cNvSpPr/>
          <p:nvPr/>
        </p:nvSpPr>
        <p:spPr bwMode="auto">
          <a:xfrm>
            <a:off x="6265068" y="1191798"/>
            <a:ext cx="576263" cy="338732"/>
          </a:xfrm>
          <a:prstGeom prst="wedgeRoundRectCallout">
            <a:avLst>
              <a:gd name="adj1" fmla="val -177857"/>
              <a:gd name="adj2" fmla="val 388687"/>
              <a:gd name="adj3" fmla="val 1666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rgbClr val="0000FF"/>
                </a:solidFill>
                <a:effectLst/>
                <a:latin typeface="Times New Roman" pitchFamily="18" charset="0"/>
              </a:rPr>
              <a:t>+=</a:t>
            </a:r>
          </a:p>
        </p:txBody>
      </p:sp>
    </p:spTree>
    <p:extLst>
      <p:ext uri="{BB962C8B-B14F-4D97-AF65-F5344CB8AC3E}">
        <p14:creationId xmlns:p14="http://schemas.microsoft.com/office/powerpoint/2010/main" val="23905654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par>
                          <p:cTn id="13" fill="hold" nodeType="afterGroup">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right)">
                                      <p:cBhvr>
                                        <p:cTn id="16" dur="500"/>
                                        <p:tgtEl>
                                          <p:spTgt spid="20"/>
                                        </p:tgtEl>
                                      </p:cBhvr>
                                    </p:animEffect>
                                  </p:childTnLst>
                                </p:cTn>
                              </p:par>
                            </p:childTnLst>
                          </p:cTn>
                        </p:par>
                        <p:par>
                          <p:cTn id="17" fill="hold" nodeType="afterGroup">
                            <p:stCondLst>
                              <p:cond delay="1000"/>
                            </p:stCondLst>
                            <p:childTnLst>
                              <p:par>
                                <p:cTn id="18" presetID="22" presetClass="entr" presetSubtype="2"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par>
                          <p:cTn id="21" fill="hold" nodeType="withGroup">
                            <p:stCondLst>
                              <p:cond delay="15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59395"/>
                                        </p:tgtEl>
                                        <p:attrNameLst>
                                          <p:attrName>style.visibility</p:attrName>
                                        </p:attrNameLst>
                                      </p:cBhvr>
                                      <p:to>
                                        <p:strVal val="visible"/>
                                      </p:to>
                                    </p:set>
                                    <p:anim calcmode="lin" valueType="num">
                                      <p:cBhvr>
                                        <p:cTn id="33" dur="500" fill="hold"/>
                                        <p:tgtEl>
                                          <p:spTgt spid="59395"/>
                                        </p:tgtEl>
                                        <p:attrNameLst>
                                          <p:attrName>ppt_w</p:attrName>
                                        </p:attrNameLst>
                                      </p:cBhvr>
                                      <p:tavLst>
                                        <p:tav tm="0">
                                          <p:val>
                                            <p:fltVal val="0"/>
                                          </p:val>
                                        </p:tav>
                                        <p:tav tm="100000">
                                          <p:val>
                                            <p:strVal val="#ppt_w"/>
                                          </p:val>
                                        </p:tav>
                                      </p:tavLst>
                                    </p:anim>
                                    <p:anim calcmode="lin" valueType="num">
                                      <p:cBhvr>
                                        <p:cTn id="34" dur="500" fill="hold"/>
                                        <p:tgtEl>
                                          <p:spTgt spid="59395"/>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ounded Rectangle 13"/>
          <p:cNvSpPr>
            <a:spLocks noChangeArrowheads="1"/>
          </p:cNvSpPr>
          <p:nvPr/>
        </p:nvSpPr>
        <p:spPr bwMode="auto">
          <a:xfrm>
            <a:off x="754063" y="4876800"/>
            <a:ext cx="1752600" cy="1066800"/>
          </a:xfrm>
          <a:prstGeom prst="roundRect">
            <a:avLst>
              <a:gd name="adj" fmla="val 16667"/>
            </a:avLst>
          </a:prstGeom>
          <a:solidFill>
            <a:schemeClr val="accent1"/>
          </a:solidFill>
          <a:ln w="9525" algn="ctr">
            <a:solidFill>
              <a:schemeClr val="tx1"/>
            </a:solidFill>
            <a:round/>
            <a:headEnd/>
            <a:tailEnd/>
          </a:ln>
        </p:spPr>
        <p:txBody>
          <a:bodyPr/>
          <a:lstStyle/>
          <a:p>
            <a:endParaRPr lang="en-US"/>
          </a:p>
        </p:txBody>
      </p:sp>
      <p:sp>
        <p:nvSpPr>
          <p:cNvPr id="34819" name="Rounded Rectangle 8"/>
          <p:cNvSpPr>
            <a:spLocks noChangeArrowheads="1"/>
          </p:cNvSpPr>
          <p:nvPr/>
        </p:nvSpPr>
        <p:spPr bwMode="auto">
          <a:xfrm>
            <a:off x="754063" y="3124200"/>
            <a:ext cx="1752600" cy="1066800"/>
          </a:xfrm>
          <a:prstGeom prst="roundRect">
            <a:avLst>
              <a:gd name="adj" fmla="val 16667"/>
            </a:avLst>
          </a:prstGeom>
          <a:solidFill>
            <a:schemeClr val="accent1"/>
          </a:solidFill>
          <a:ln w="9525" algn="ctr">
            <a:solidFill>
              <a:schemeClr val="tx1"/>
            </a:solidFill>
            <a:round/>
            <a:headEnd/>
            <a:tailEnd/>
          </a:ln>
        </p:spPr>
        <p:txBody>
          <a:bodyPr/>
          <a:lstStyle/>
          <a:p>
            <a:endParaRPr lang="en-US"/>
          </a:p>
        </p:txBody>
      </p:sp>
      <p:sp>
        <p:nvSpPr>
          <p:cNvPr id="34820" name="Title 1"/>
          <p:cNvSpPr>
            <a:spLocks noGrp="1"/>
          </p:cNvSpPr>
          <p:nvPr>
            <p:ph type="title"/>
          </p:nvPr>
        </p:nvSpPr>
        <p:spPr/>
        <p:txBody>
          <a:bodyPr/>
          <a:lstStyle/>
          <a:p>
            <a:r>
              <a:rPr lang="en-US" dirty="0"/>
              <a:t>Defining Event Using Delegate</a:t>
            </a:r>
          </a:p>
        </p:txBody>
      </p:sp>
      <p:sp>
        <p:nvSpPr>
          <p:cNvPr id="34821" name="Slide Number Placeholder 3"/>
          <p:cNvSpPr>
            <a:spLocks noGrp="1"/>
          </p:cNvSpPr>
          <p:nvPr>
            <p:ph type="sldNum" sz="quarter" idx="12"/>
          </p:nvPr>
        </p:nvSpPr>
        <p:spPr>
          <a:xfrm>
            <a:off x="76200" y="304800"/>
            <a:ext cx="922338" cy="457200"/>
          </a:xfrm>
          <a:noFill/>
        </p:spPr>
        <p:txBody>
          <a:bodyPr/>
          <a:lstStyle/>
          <a:p>
            <a:fld id="{E7FD885A-C0D1-4036-8FB7-15CB4BDA0F27}" type="slidenum">
              <a:rPr lang="en-US" smtClean="0"/>
              <a:pPr/>
              <a:t>252</a:t>
            </a:fld>
            <a:endParaRPr lang="en-US"/>
          </a:p>
        </p:txBody>
      </p:sp>
      <p:grpSp>
        <p:nvGrpSpPr>
          <p:cNvPr id="34822" name="Group 10"/>
          <p:cNvGrpSpPr>
            <a:grpSpLocks/>
          </p:cNvGrpSpPr>
          <p:nvPr/>
        </p:nvGrpSpPr>
        <p:grpSpPr bwMode="auto">
          <a:xfrm>
            <a:off x="1058863" y="3276600"/>
            <a:ext cx="1066800" cy="762000"/>
            <a:chOff x="914400" y="1905000"/>
            <a:chExt cx="1066800" cy="762000"/>
          </a:xfrm>
        </p:grpSpPr>
        <p:sp>
          <p:nvSpPr>
            <p:cNvPr id="34847" name="Rounded Rectangle 5"/>
            <p:cNvSpPr>
              <a:spLocks noChangeArrowheads="1"/>
            </p:cNvSpPr>
            <p:nvPr/>
          </p:nvSpPr>
          <p:spPr bwMode="auto">
            <a:xfrm>
              <a:off x="914400" y="2133600"/>
              <a:ext cx="152400" cy="304800"/>
            </a:xfrm>
            <a:prstGeom prst="roundRect">
              <a:avLst>
                <a:gd name="adj" fmla="val 16667"/>
              </a:avLst>
            </a:prstGeom>
            <a:solidFill>
              <a:srgbClr val="FFFFCC"/>
            </a:solidFill>
            <a:ln w="9525" algn="ctr">
              <a:solidFill>
                <a:schemeClr val="tx1"/>
              </a:solidFill>
              <a:round/>
              <a:headEnd/>
              <a:tailEnd/>
            </a:ln>
          </p:spPr>
          <p:txBody>
            <a:bodyPr/>
            <a:lstStyle/>
            <a:p>
              <a:endParaRPr lang="en-US"/>
            </a:p>
          </p:txBody>
        </p:sp>
        <p:sp>
          <p:nvSpPr>
            <p:cNvPr id="34848" name="Rounded Rectangle 4"/>
            <p:cNvSpPr>
              <a:spLocks noChangeArrowheads="1"/>
            </p:cNvSpPr>
            <p:nvPr/>
          </p:nvSpPr>
          <p:spPr bwMode="auto">
            <a:xfrm>
              <a:off x="990600" y="1905000"/>
              <a:ext cx="990600" cy="762000"/>
            </a:xfrm>
            <a:prstGeom prst="roundRect">
              <a:avLst>
                <a:gd name="adj" fmla="val 16667"/>
              </a:avLst>
            </a:prstGeom>
            <a:solidFill>
              <a:srgbClr val="FFFFCC"/>
            </a:solidFill>
            <a:ln w="9525" algn="ctr">
              <a:solidFill>
                <a:schemeClr val="tx1"/>
              </a:solidFill>
              <a:round/>
              <a:headEnd/>
              <a:tailEnd/>
            </a:ln>
          </p:spPr>
          <p:txBody>
            <a:bodyPr/>
            <a:lstStyle/>
            <a:p>
              <a:pPr algn="ctr"/>
              <a:r>
                <a:rPr lang="en-US"/>
                <a:t>Touch sensor</a:t>
              </a:r>
            </a:p>
          </p:txBody>
        </p:sp>
      </p:grpSp>
      <p:sp>
        <p:nvSpPr>
          <p:cNvPr id="34823" name="TextBox 9"/>
          <p:cNvSpPr txBox="1">
            <a:spLocks noChangeArrowheads="1"/>
          </p:cNvSpPr>
          <p:nvPr/>
        </p:nvSpPr>
        <p:spPr bwMode="auto">
          <a:xfrm>
            <a:off x="754063" y="2754313"/>
            <a:ext cx="1325563" cy="369887"/>
          </a:xfrm>
          <a:prstGeom prst="rect">
            <a:avLst/>
          </a:prstGeom>
          <a:noFill/>
          <a:ln w="9525">
            <a:noFill/>
            <a:miter lim="800000"/>
            <a:headEnd/>
            <a:tailEnd/>
          </a:ln>
        </p:spPr>
        <p:txBody>
          <a:bodyPr wrap="none">
            <a:spAutoFit/>
          </a:bodyPr>
          <a:lstStyle/>
          <a:p>
            <a:r>
              <a:rPr lang="en-US"/>
              <a:t>MyDelegate</a:t>
            </a:r>
          </a:p>
        </p:txBody>
      </p:sp>
      <p:sp>
        <p:nvSpPr>
          <p:cNvPr id="34824" name="TextBox 14"/>
          <p:cNvSpPr txBox="1">
            <a:spLocks noChangeArrowheads="1"/>
          </p:cNvSpPr>
          <p:nvPr/>
        </p:nvSpPr>
        <p:spPr bwMode="auto">
          <a:xfrm>
            <a:off x="838201" y="4506913"/>
            <a:ext cx="1325562" cy="369887"/>
          </a:xfrm>
          <a:prstGeom prst="rect">
            <a:avLst/>
          </a:prstGeom>
          <a:noFill/>
          <a:ln w="9525">
            <a:noFill/>
            <a:miter lim="800000"/>
            <a:headEnd/>
            <a:tailEnd/>
          </a:ln>
        </p:spPr>
        <p:txBody>
          <a:bodyPr wrap="none">
            <a:spAutoFit/>
          </a:bodyPr>
          <a:lstStyle/>
          <a:p>
            <a:r>
              <a:rPr lang="en-US"/>
              <a:t>MyDelegate</a:t>
            </a:r>
          </a:p>
        </p:txBody>
      </p:sp>
      <p:sp>
        <p:nvSpPr>
          <p:cNvPr id="34825" name="Rounded Rectangle 15"/>
          <p:cNvSpPr>
            <a:spLocks noChangeArrowheads="1"/>
          </p:cNvSpPr>
          <p:nvPr/>
        </p:nvSpPr>
        <p:spPr bwMode="auto">
          <a:xfrm>
            <a:off x="4030663" y="3429000"/>
            <a:ext cx="2209800" cy="2286000"/>
          </a:xfrm>
          <a:prstGeom prst="roundRect">
            <a:avLst>
              <a:gd name="adj" fmla="val 16667"/>
            </a:avLst>
          </a:prstGeom>
          <a:solidFill>
            <a:srgbClr val="FFFF00"/>
          </a:solidFill>
          <a:ln w="9525" algn="ctr">
            <a:solidFill>
              <a:schemeClr val="tx1"/>
            </a:solidFill>
            <a:round/>
            <a:headEnd/>
            <a:tailEnd/>
          </a:ln>
        </p:spPr>
        <p:txBody>
          <a:bodyPr/>
          <a:lstStyle/>
          <a:p>
            <a:endParaRPr lang="en-US"/>
          </a:p>
        </p:txBody>
      </p:sp>
      <p:sp>
        <p:nvSpPr>
          <p:cNvPr id="34826" name="TextBox 16"/>
          <p:cNvSpPr txBox="1">
            <a:spLocks noChangeArrowheads="1"/>
          </p:cNvSpPr>
          <p:nvPr/>
        </p:nvSpPr>
        <p:spPr bwMode="auto">
          <a:xfrm>
            <a:off x="4178301" y="3048000"/>
            <a:ext cx="1223412" cy="369332"/>
          </a:xfrm>
          <a:prstGeom prst="rect">
            <a:avLst/>
          </a:prstGeom>
          <a:noFill/>
          <a:ln w="9525">
            <a:noFill/>
            <a:miter lim="800000"/>
            <a:headEnd/>
            <a:tailEnd/>
          </a:ln>
        </p:spPr>
        <p:txBody>
          <a:bodyPr wrap="none">
            <a:spAutoFit/>
          </a:bodyPr>
          <a:lstStyle/>
          <a:p>
            <a:r>
              <a:rPr lang="en-US" dirty="0" err="1"/>
              <a:t>EventClass</a:t>
            </a:r>
            <a:endParaRPr lang="en-US" dirty="0"/>
          </a:p>
        </p:txBody>
      </p:sp>
      <p:sp>
        <p:nvSpPr>
          <p:cNvPr id="34827" name="Rounded Rectangle 17"/>
          <p:cNvSpPr>
            <a:spLocks noChangeArrowheads="1"/>
          </p:cNvSpPr>
          <p:nvPr/>
        </p:nvSpPr>
        <p:spPr bwMode="auto">
          <a:xfrm>
            <a:off x="4259263" y="3962400"/>
            <a:ext cx="1752600" cy="1066800"/>
          </a:xfrm>
          <a:prstGeom prst="roundRect">
            <a:avLst>
              <a:gd name="adj" fmla="val 16667"/>
            </a:avLst>
          </a:prstGeom>
          <a:solidFill>
            <a:schemeClr val="accent1"/>
          </a:solidFill>
          <a:ln w="9525" algn="ctr">
            <a:solidFill>
              <a:schemeClr val="tx1"/>
            </a:solidFill>
            <a:round/>
            <a:headEnd/>
            <a:tailEnd/>
          </a:ln>
        </p:spPr>
        <p:txBody>
          <a:bodyPr/>
          <a:lstStyle/>
          <a:p>
            <a:endParaRPr lang="en-US"/>
          </a:p>
          <a:p>
            <a:pPr algn="ctr"/>
            <a:r>
              <a:rPr lang="en-US"/>
              <a:t>MyDelegate</a:t>
            </a:r>
          </a:p>
        </p:txBody>
      </p:sp>
      <p:sp>
        <p:nvSpPr>
          <p:cNvPr id="34828" name="Rectangle 19"/>
          <p:cNvSpPr>
            <a:spLocks noChangeArrowheads="1"/>
          </p:cNvSpPr>
          <p:nvPr/>
        </p:nvSpPr>
        <p:spPr bwMode="auto">
          <a:xfrm>
            <a:off x="4281488" y="3581400"/>
            <a:ext cx="2525713" cy="369888"/>
          </a:xfrm>
          <a:prstGeom prst="rect">
            <a:avLst/>
          </a:prstGeom>
          <a:noFill/>
          <a:ln w="9525">
            <a:noFill/>
            <a:miter lim="800000"/>
            <a:headEnd/>
            <a:tailEnd/>
          </a:ln>
        </p:spPr>
        <p:txBody>
          <a:bodyPr wrap="none">
            <a:spAutoFit/>
          </a:bodyPr>
          <a:lstStyle/>
          <a:p>
            <a:pPr algn="ctr"/>
            <a:r>
              <a:rPr lang="en-US" dirty="0" err="1"/>
              <a:t>MyEvent</a:t>
            </a:r>
            <a:r>
              <a:rPr lang="en-US" dirty="0"/>
              <a:t>: </a:t>
            </a:r>
            <a:r>
              <a:rPr lang="en-US" dirty="0" err="1"/>
              <a:t>EventInterface</a:t>
            </a:r>
            <a:endParaRPr lang="en-US" dirty="0"/>
          </a:p>
        </p:txBody>
      </p:sp>
      <p:sp>
        <p:nvSpPr>
          <p:cNvPr id="34829" name="Rectangle 20"/>
          <p:cNvSpPr>
            <a:spLocks noChangeArrowheads="1"/>
          </p:cNvSpPr>
          <p:nvPr/>
        </p:nvSpPr>
        <p:spPr bwMode="auto">
          <a:xfrm>
            <a:off x="4281488" y="5302250"/>
            <a:ext cx="1570038" cy="368300"/>
          </a:xfrm>
          <a:prstGeom prst="rect">
            <a:avLst/>
          </a:prstGeom>
          <a:noFill/>
          <a:ln w="9525">
            <a:noFill/>
            <a:miter lim="800000"/>
            <a:headEnd/>
            <a:tailEnd/>
          </a:ln>
        </p:spPr>
        <p:txBody>
          <a:bodyPr wrap="none">
            <a:spAutoFit/>
          </a:bodyPr>
          <a:lstStyle/>
          <a:p>
            <a:r>
              <a:rPr lang="en-US"/>
              <a:t>EventEmitter()</a:t>
            </a:r>
          </a:p>
        </p:txBody>
      </p:sp>
      <p:grpSp>
        <p:nvGrpSpPr>
          <p:cNvPr id="3" name="Group 42"/>
          <p:cNvGrpSpPr>
            <a:grpSpLocks/>
          </p:cNvGrpSpPr>
          <p:nvPr/>
        </p:nvGrpSpPr>
        <p:grpSpPr bwMode="auto">
          <a:xfrm>
            <a:off x="5851526" y="3657599"/>
            <a:ext cx="3055937" cy="1874044"/>
            <a:chOff x="6011863" y="2286000"/>
            <a:chExt cx="3055937" cy="1874637"/>
          </a:xfrm>
        </p:grpSpPr>
        <p:sp>
          <p:nvSpPr>
            <p:cNvPr id="34845" name="Explosion 1 27"/>
            <p:cNvSpPr>
              <a:spLocks noChangeArrowheads="1"/>
            </p:cNvSpPr>
            <p:nvPr/>
          </p:nvSpPr>
          <p:spPr bwMode="auto">
            <a:xfrm>
              <a:off x="6934200" y="2286000"/>
              <a:ext cx="2133600" cy="1632466"/>
            </a:xfrm>
            <a:prstGeom prst="irregularSeal1">
              <a:avLst/>
            </a:prstGeom>
            <a:solidFill>
              <a:srgbClr val="FFFFCC"/>
            </a:solidFill>
            <a:ln w="9525" algn="ctr">
              <a:solidFill>
                <a:schemeClr val="tx1"/>
              </a:solidFill>
              <a:round/>
              <a:headEnd/>
              <a:tailEnd/>
            </a:ln>
          </p:spPr>
          <p:txBody>
            <a:bodyPr/>
            <a:lstStyle/>
            <a:p>
              <a:pPr algn="ctr"/>
              <a:r>
                <a:rPr lang="en-US"/>
                <a:t>Touched event</a:t>
              </a:r>
            </a:p>
          </p:txBody>
        </p:sp>
        <p:cxnSp>
          <p:nvCxnSpPr>
            <p:cNvPr id="34846" name="Straight Arrow Connector 29"/>
            <p:cNvCxnSpPr>
              <a:cxnSpLocks noChangeShapeType="1"/>
            </p:cNvCxnSpPr>
            <p:nvPr/>
          </p:nvCxnSpPr>
          <p:spPr bwMode="auto">
            <a:xfrm>
              <a:off x="6011863" y="4159049"/>
              <a:ext cx="762000" cy="1588"/>
            </a:xfrm>
            <a:prstGeom prst="straightConnector1">
              <a:avLst/>
            </a:prstGeom>
            <a:noFill/>
            <a:ln w="9525" algn="ctr">
              <a:solidFill>
                <a:schemeClr val="tx1"/>
              </a:solidFill>
              <a:round/>
              <a:headEnd/>
              <a:tailEnd type="arrow" w="med" len="med"/>
            </a:ln>
          </p:spPr>
        </p:cxnSp>
      </p:grpSp>
      <p:grpSp>
        <p:nvGrpSpPr>
          <p:cNvPr id="4" name="Group 33"/>
          <p:cNvGrpSpPr>
            <a:grpSpLocks/>
          </p:cNvGrpSpPr>
          <p:nvPr/>
        </p:nvGrpSpPr>
        <p:grpSpPr bwMode="auto">
          <a:xfrm>
            <a:off x="2535362" y="3593068"/>
            <a:ext cx="1752600" cy="799906"/>
            <a:chOff x="2506663" y="3391094"/>
            <a:chExt cx="1752600" cy="799906"/>
          </a:xfrm>
        </p:grpSpPr>
        <p:cxnSp>
          <p:nvCxnSpPr>
            <p:cNvPr id="34843" name="Straight Arrow Connector 22"/>
            <p:cNvCxnSpPr>
              <a:cxnSpLocks noChangeShapeType="1"/>
              <a:stCxn id="34819" idx="3"/>
            </p:cNvCxnSpPr>
            <p:nvPr/>
          </p:nvCxnSpPr>
          <p:spPr bwMode="auto">
            <a:xfrm>
              <a:off x="2506663" y="3657600"/>
              <a:ext cx="1752600" cy="533400"/>
            </a:xfrm>
            <a:prstGeom prst="straightConnector1">
              <a:avLst/>
            </a:prstGeom>
            <a:noFill/>
            <a:ln w="9525" algn="ctr">
              <a:solidFill>
                <a:schemeClr val="tx1"/>
              </a:solidFill>
              <a:prstDash val="dash"/>
              <a:round/>
              <a:headEnd/>
              <a:tailEnd type="arrow" w="med" len="med"/>
            </a:ln>
          </p:spPr>
        </p:cxnSp>
        <p:sp>
          <p:nvSpPr>
            <p:cNvPr id="34844" name="TextBox 31"/>
            <p:cNvSpPr txBox="1">
              <a:spLocks noChangeArrowheads="1"/>
            </p:cNvSpPr>
            <p:nvPr/>
          </p:nvSpPr>
          <p:spPr bwMode="auto">
            <a:xfrm>
              <a:off x="3169954" y="3391094"/>
              <a:ext cx="518091" cy="369332"/>
            </a:xfrm>
            <a:prstGeom prst="rect">
              <a:avLst/>
            </a:prstGeom>
            <a:noFill/>
            <a:ln w="9525">
              <a:noFill/>
              <a:miter lim="800000"/>
              <a:headEnd/>
              <a:tailEnd/>
            </a:ln>
          </p:spPr>
          <p:txBody>
            <a:bodyPr wrap="none">
              <a:spAutoFit/>
            </a:bodyPr>
            <a:lstStyle/>
            <a:p>
              <a:r>
                <a:rPr lang="en-US" dirty="0"/>
                <a:t>add</a:t>
              </a:r>
            </a:p>
          </p:txBody>
        </p:sp>
      </p:grpSp>
      <p:grpSp>
        <p:nvGrpSpPr>
          <p:cNvPr id="5" name="Group 37"/>
          <p:cNvGrpSpPr>
            <a:grpSpLocks/>
          </p:cNvGrpSpPr>
          <p:nvPr/>
        </p:nvGrpSpPr>
        <p:grpSpPr bwMode="auto">
          <a:xfrm>
            <a:off x="2535362" y="4812268"/>
            <a:ext cx="1752600" cy="783463"/>
            <a:chOff x="2506663" y="4626737"/>
            <a:chExt cx="1752600" cy="783463"/>
          </a:xfrm>
        </p:grpSpPr>
        <p:cxnSp>
          <p:nvCxnSpPr>
            <p:cNvPr id="34841" name="Straight Arrow Connector 24"/>
            <p:cNvCxnSpPr>
              <a:cxnSpLocks noChangeShapeType="1"/>
              <a:stCxn id="34818" idx="3"/>
            </p:cNvCxnSpPr>
            <p:nvPr/>
          </p:nvCxnSpPr>
          <p:spPr bwMode="auto">
            <a:xfrm flipV="1">
              <a:off x="2506663" y="4876800"/>
              <a:ext cx="1752600" cy="533400"/>
            </a:xfrm>
            <a:prstGeom prst="straightConnector1">
              <a:avLst/>
            </a:prstGeom>
            <a:noFill/>
            <a:ln w="9525" algn="ctr">
              <a:solidFill>
                <a:schemeClr val="tx1"/>
              </a:solidFill>
              <a:prstDash val="dash"/>
              <a:round/>
              <a:headEnd/>
              <a:tailEnd type="arrow" w="med" len="med"/>
            </a:ln>
          </p:spPr>
        </p:cxnSp>
        <p:sp>
          <p:nvSpPr>
            <p:cNvPr id="34842" name="TextBox 32"/>
            <p:cNvSpPr txBox="1">
              <a:spLocks noChangeArrowheads="1"/>
            </p:cNvSpPr>
            <p:nvPr/>
          </p:nvSpPr>
          <p:spPr bwMode="auto">
            <a:xfrm>
              <a:off x="3169954" y="4626737"/>
              <a:ext cx="518091" cy="369332"/>
            </a:xfrm>
            <a:prstGeom prst="rect">
              <a:avLst/>
            </a:prstGeom>
            <a:noFill/>
            <a:ln w="9525">
              <a:noFill/>
              <a:miter lim="800000"/>
              <a:headEnd/>
              <a:tailEnd/>
            </a:ln>
          </p:spPr>
          <p:txBody>
            <a:bodyPr wrap="none">
              <a:spAutoFit/>
            </a:bodyPr>
            <a:lstStyle/>
            <a:p>
              <a:r>
                <a:rPr lang="en-US" dirty="0"/>
                <a:t>add</a:t>
              </a:r>
            </a:p>
          </p:txBody>
        </p:sp>
      </p:grpSp>
      <p:grpSp>
        <p:nvGrpSpPr>
          <p:cNvPr id="6" name="Group 34"/>
          <p:cNvGrpSpPr>
            <a:grpSpLocks/>
          </p:cNvGrpSpPr>
          <p:nvPr/>
        </p:nvGrpSpPr>
        <p:grpSpPr bwMode="auto">
          <a:xfrm>
            <a:off x="1058863" y="3276600"/>
            <a:ext cx="1066800" cy="762000"/>
            <a:chOff x="914400" y="1905000"/>
            <a:chExt cx="1066800" cy="762000"/>
          </a:xfrm>
        </p:grpSpPr>
        <p:sp>
          <p:nvSpPr>
            <p:cNvPr id="34839" name="Rounded Rectangle 35"/>
            <p:cNvSpPr>
              <a:spLocks noChangeArrowheads="1"/>
            </p:cNvSpPr>
            <p:nvPr/>
          </p:nvSpPr>
          <p:spPr bwMode="auto">
            <a:xfrm>
              <a:off x="914400" y="2133600"/>
              <a:ext cx="152400" cy="304800"/>
            </a:xfrm>
            <a:prstGeom prst="roundRect">
              <a:avLst>
                <a:gd name="adj" fmla="val 16667"/>
              </a:avLst>
            </a:prstGeom>
            <a:solidFill>
              <a:srgbClr val="FFFFCC"/>
            </a:solidFill>
            <a:ln w="9525" algn="ctr">
              <a:solidFill>
                <a:schemeClr val="tx1"/>
              </a:solidFill>
              <a:round/>
              <a:headEnd/>
              <a:tailEnd/>
            </a:ln>
          </p:spPr>
          <p:txBody>
            <a:bodyPr/>
            <a:lstStyle/>
            <a:p>
              <a:endParaRPr lang="en-US"/>
            </a:p>
          </p:txBody>
        </p:sp>
        <p:sp>
          <p:nvSpPr>
            <p:cNvPr id="34840" name="Rounded Rectangle 36"/>
            <p:cNvSpPr>
              <a:spLocks noChangeArrowheads="1"/>
            </p:cNvSpPr>
            <p:nvPr/>
          </p:nvSpPr>
          <p:spPr bwMode="auto">
            <a:xfrm>
              <a:off x="990600" y="1905000"/>
              <a:ext cx="990600" cy="762000"/>
            </a:xfrm>
            <a:prstGeom prst="roundRect">
              <a:avLst>
                <a:gd name="adj" fmla="val 16667"/>
              </a:avLst>
            </a:prstGeom>
            <a:solidFill>
              <a:srgbClr val="FFFFCC"/>
            </a:solidFill>
            <a:ln w="9525" algn="ctr">
              <a:solidFill>
                <a:schemeClr val="tx1"/>
              </a:solidFill>
              <a:round/>
              <a:headEnd/>
              <a:tailEnd/>
            </a:ln>
          </p:spPr>
          <p:txBody>
            <a:bodyPr/>
            <a:lstStyle/>
            <a:p>
              <a:pPr algn="ctr"/>
              <a:r>
                <a:rPr lang="en-US"/>
                <a:t>Touch sensor</a:t>
              </a:r>
            </a:p>
          </p:txBody>
        </p:sp>
      </p:grpSp>
      <p:grpSp>
        <p:nvGrpSpPr>
          <p:cNvPr id="7" name="Group 38"/>
          <p:cNvGrpSpPr/>
          <p:nvPr/>
        </p:nvGrpSpPr>
        <p:grpSpPr>
          <a:xfrm>
            <a:off x="1020763" y="5029200"/>
            <a:ext cx="1143000" cy="762000"/>
            <a:chOff x="838200" y="3200400"/>
            <a:chExt cx="1143000" cy="762000"/>
          </a:xfrm>
          <a:solidFill>
            <a:schemeClr val="accent1">
              <a:lumMod val="20000"/>
              <a:lumOff val="80000"/>
            </a:schemeClr>
          </a:solidFill>
        </p:grpSpPr>
        <p:sp>
          <p:nvSpPr>
            <p:cNvPr id="40" name="Oval 39"/>
            <p:cNvSpPr/>
            <p:nvPr/>
          </p:nvSpPr>
          <p:spPr bwMode="auto">
            <a:xfrm>
              <a:off x="838200" y="3429000"/>
              <a:ext cx="304800" cy="304800"/>
            </a:xfrm>
            <a:prstGeom prst="ellipse">
              <a:avLst/>
            </a:prstGeom>
            <a:grp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41" name="Rounded Rectangle 40"/>
            <p:cNvSpPr/>
            <p:nvPr/>
          </p:nvSpPr>
          <p:spPr bwMode="auto">
            <a:xfrm>
              <a:off x="990600" y="3200400"/>
              <a:ext cx="990600" cy="762000"/>
            </a:xfrm>
            <a:prstGeom prst="roundRect">
              <a:avLst/>
            </a:prstGeom>
            <a:grpFill/>
            <a:ln w="9525" cap="flat" cmpd="sng" algn="ctr">
              <a:solidFill>
                <a:schemeClr val="tx1"/>
              </a:solidFill>
              <a:prstDash val="solid"/>
              <a:round/>
              <a:headEnd type="none" w="med" len="med"/>
              <a:tailEnd type="none" w="med" len="med"/>
            </a:ln>
            <a:effectLst/>
          </p:spPr>
          <p:txBody>
            <a:bodyPr/>
            <a:lstStyle/>
            <a:p>
              <a:pPr algn="ctr">
                <a:defRPr/>
              </a:pPr>
              <a:r>
                <a:rPr lang="en-US" dirty="0"/>
                <a:t>Motion sensor</a:t>
              </a:r>
            </a:p>
          </p:txBody>
        </p:sp>
      </p:grpSp>
      <p:grpSp>
        <p:nvGrpSpPr>
          <p:cNvPr id="9" name="Group 12"/>
          <p:cNvGrpSpPr/>
          <p:nvPr/>
        </p:nvGrpSpPr>
        <p:grpSpPr>
          <a:xfrm>
            <a:off x="1020763" y="5029200"/>
            <a:ext cx="1143000" cy="762000"/>
            <a:chOff x="838200" y="3200400"/>
            <a:chExt cx="1143000" cy="762000"/>
          </a:xfrm>
          <a:solidFill>
            <a:schemeClr val="accent1">
              <a:lumMod val="20000"/>
              <a:lumOff val="80000"/>
            </a:schemeClr>
          </a:solidFill>
        </p:grpSpPr>
        <p:sp>
          <p:nvSpPr>
            <p:cNvPr id="12" name="Oval 11"/>
            <p:cNvSpPr/>
            <p:nvPr/>
          </p:nvSpPr>
          <p:spPr bwMode="auto">
            <a:xfrm>
              <a:off x="838200" y="3429000"/>
              <a:ext cx="304800" cy="304800"/>
            </a:xfrm>
            <a:prstGeom prst="ellipse">
              <a:avLst/>
            </a:prstGeom>
            <a:grp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8" name="Rounded Rectangle 7"/>
            <p:cNvSpPr/>
            <p:nvPr/>
          </p:nvSpPr>
          <p:spPr bwMode="auto">
            <a:xfrm>
              <a:off x="990600" y="3200400"/>
              <a:ext cx="990600" cy="762000"/>
            </a:xfrm>
            <a:prstGeom prst="roundRect">
              <a:avLst/>
            </a:prstGeom>
            <a:grpFill/>
            <a:ln w="9525" cap="flat" cmpd="sng" algn="ctr">
              <a:solidFill>
                <a:schemeClr val="tx1"/>
              </a:solidFill>
              <a:prstDash val="solid"/>
              <a:round/>
              <a:headEnd type="none" w="med" len="med"/>
              <a:tailEnd type="none" w="med" len="med"/>
            </a:ln>
            <a:effectLst/>
          </p:spPr>
          <p:txBody>
            <a:bodyPr/>
            <a:lstStyle/>
            <a:p>
              <a:pPr algn="ctr">
                <a:defRPr/>
              </a:pPr>
              <a:r>
                <a:rPr lang="en-US" dirty="0"/>
                <a:t>Motion sensor</a:t>
              </a:r>
            </a:p>
          </p:txBody>
        </p:sp>
      </p:grpSp>
      <p:grpSp>
        <p:nvGrpSpPr>
          <p:cNvPr id="10" name="Group 44"/>
          <p:cNvGrpSpPr>
            <a:grpSpLocks/>
          </p:cNvGrpSpPr>
          <p:nvPr/>
        </p:nvGrpSpPr>
        <p:grpSpPr bwMode="auto">
          <a:xfrm>
            <a:off x="6011863" y="3668713"/>
            <a:ext cx="2895600" cy="1633537"/>
            <a:chOff x="6019800" y="4572000"/>
            <a:chExt cx="2895600" cy="1632466"/>
          </a:xfrm>
        </p:grpSpPr>
        <p:sp>
          <p:nvSpPr>
            <p:cNvPr id="31" name="Explosion 1 30"/>
            <p:cNvSpPr/>
            <p:nvPr/>
          </p:nvSpPr>
          <p:spPr bwMode="auto">
            <a:xfrm>
              <a:off x="6781800" y="4572000"/>
              <a:ext cx="2133600" cy="1632466"/>
            </a:xfrm>
            <a:prstGeom prst="irregularSeal1">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Motion event</a:t>
              </a:r>
            </a:p>
          </p:txBody>
        </p:sp>
        <p:cxnSp>
          <p:nvCxnSpPr>
            <p:cNvPr id="34838" name="Straight Arrow Connector 43"/>
            <p:cNvCxnSpPr>
              <a:cxnSpLocks noChangeShapeType="1"/>
            </p:cNvCxnSpPr>
            <p:nvPr/>
          </p:nvCxnSpPr>
          <p:spPr bwMode="auto">
            <a:xfrm>
              <a:off x="6019800" y="5410200"/>
              <a:ext cx="762000" cy="1588"/>
            </a:xfrm>
            <a:prstGeom prst="straightConnector1">
              <a:avLst/>
            </a:prstGeom>
            <a:noFill/>
            <a:ln w="9525" algn="ctr">
              <a:solidFill>
                <a:schemeClr val="tx1"/>
              </a:solidFill>
              <a:round/>
              <a:headEnd/>
              <a:tailEnd type="arrow" w="med" len="med"/>
            </a:ln>
          </p:spPr>
        </p:cxnSp>
      </p:grpSp>
      <p:sp>
        <p:nvSpPr>
          <p:cNvPr id="2" name="TextBox 1"/>
          <p:cNvSpPr txBox="1"/>
          <p:nvPr/>
        </p:nvSpPr>
        <p:spPr>
          <a:xfrm>
            <a:off x="1020763" y="981461"/>
            <a:ext cx="7247633" cy="1569660"/>
          </a:xfrm>
          <a:prstGeom prst="rect">
            <a:avLst/>
          </a:prstGeom>
          <a:noFill/>
        </p:spPr>
        <p:txBody>
          <a:bodyPr wrap="square" rtlCol="0">
            <a:spAutoFit/>
          </a:bodyPr>
          <a:lstStyle/>
          <a:p>
            <a:r>
              <a:rPr lang="en-US" sz="2400" dirty="0"/>
              <a:t>To define an </a:t>
            </a:r>
            <a:r>
              <a:rPr lang="en-US" sz="2400" dirty="0">
                <a:solidFill>
                  <a:srgbClr val="0000FF"/>
                </a:solidFill>
              </a:rPr>
              <a:t>event</a:t>
            </a:r>
            <a:r>
              <a:rPr lang="en-US" sz="2400" dirty="0"/>
              <a:t>, we need to define two things:</a:t>
            </a:r>
          </a:p>
          <a:p>
            <a:pPr marL="285750" indent="-285750">
              <a:buFont typeface="Arial" panose="020B0604020202020204" pitchFamily="34" charset="0"/>
              <a:buChar char="•"/>
            </a:pPr>
            <a:r>
              <a:rPr lang="en-US" sz="2400" dirty="0"/>
              <a:t>A container that allows for subscription: Use delegate</a:t>
            </a:r>
          </a:p>
          <a:p>
            <a:pPr marL="285750" indent="-285750">
              <a:buFont typeface="Arial" panose="020B0604020202020204" pitchFamily="34" charset="0"/>
              <a:buChar char="•"/>
            </a:pPr>
            <a:r>
              <a:rPr lang="en-US" sz="2400" dirty="0"/>
              <a:t>An event emitter that sends an event/notification to all subscribers: Call the delegate.</a:t>
            </a:r>
          </a:p>
        </p:txBody>
      </p:sp>
    </p:spTree>
    <p:extLst>
      <p:ext uri="{BB962C8B-B14F-4D97-AF65-F5344CB8AC3E}">
        <p14:creationId xmlns:p14="http://schemas.microsoft.com/office/powerpoint/2010/main" val="26996599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nodeType="afterGroup">
                            <p:stCondLst>
                              <p:cond delay="500"/>
                            </p:stCondLst>
                            <p:childTnLst>
                              <p:par>
                                <p:cTn id="9" presetID="63" presetClass="path" presetSubtype="0" accel="50000" decel="50000" fill="hold" nodeType="afterEffect">
                                  <p:stCondLst>
                                    <p:cond delay="0"/>
                                  </p:stCondLst>
                                  <p:childTnLst>
                                    <p:animMotion origin="layout" path="M -1.94444E-6 -3.33333E-6 L 0.38334 0.12223 " pathEditMode="relative" rAng="0" ptsTypes="AA">
                                      <p:cBhvr>
                                        <p:cTn id="10" dur="2000" fill="hold"/>
                                        <p:tgtEl>
                                          <p:spTgt spid="6"/>
                                        </p:tgtEl>
                                        <p:attrNameLst>
                                          <p:attrName>ppt_x</p:attrName>
                                          <p:attrName>ppt_y</p:attrName>
                                        </p:attrNameLst>
                                      </p:cBhvr>
                                      <p:rCtr x="19167" y="6111"/>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xit" presetSubtype="4" fill="hold" nodeType="clickEffect">
                                  <p:stCondLst>
                                    <p:cond delay="0"/>
                                  </p:stCondLst>
                                  <p:childTnLst>
                                    <p:anim calcmode="lin" valueType="num">
                                      <p:cBhvr additive="base">
                                        <p:cTn id="19" dur="500"/>
                                        <p:tgtEl>
                                          <p:spTgt spid="6"/>
                                        </p:tgtEl>
                                        <p:attrNameLst>
                                          <p:attrName>ppt_x</p:attrName>
                                        </p:attrNameLst>
                                      </p:cBhvr>
                                      <p:tavLst>
                                        <p:tav tm="0">
                                          <p:val>
                                            <p:strVal val="ppt_x"/>
                                          </p:val>
                                        </p:tav>
                                        <p:tav tm="100000">
                                          <p:val>
                                            <p:strVal val="ppt_x"/>
                                          </p:val>
                                        </p:tav>
                                      </p:tavLst>
                                    </p:anim>
                                    <p:anim calcmode="lin" valueType="num">
                                      <p:cBhvr additive="base">
                                        <p:cTn id="20" dur="500"/>
                                        <p:tgtEl>
                                          <p:spTgt spid="6"/>
                                        </p:tgtEl>
                                        <p:attrNameLst>
                                          <p:attrName>ppt_y</p:attrName>
                                        </p:attrNameLst>
                                      </p:cBhvr>
                                      <p:tavLst>
                                        <p:tav tm="0">
                                          <p:val>
                                            <p:strVal val="ppt_y"/>
                                          </p:val>
                                        </p:tav>
                                        <p:tav tm="100000">
                                          <p:val>
                                            <p:strVal val="1+ppt_h/2"/>
                                          </p:val>
                                        </p:tav>
                                      </p:tavLst>
                                    </p:anim>
                                    <p:set>
                                      <p:cBhvr>
                                        <p:cTn id="21" dur="1" fill="hold">
                                          <p:stCondLst>
                                            <p:cond delay="499"/>
                                          </p:stCondLst>
                                        </p:cTn>
                                        <p:tgtEl>
                                          <p:spTgt spid="6"/>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2000"/>
                                        <p:tgtEl>
                                          <p:spTgt spid="4"/>
                                        </p:tgtEl>
                                      </p:cBhvr>
                                    </p:animEffect>
                                    <p:set>
                                      <p:cBhvr>
                                        <p:cTn id="24" dur="1" fill="hold">
                                          <p:stCondLst>
                                            <p:cond delay="1999"/>
                                          </p:stCondLst>
                                        </p:cTn>
                                        <p:tgtEl>
                                          <p:spTgt spid="4"/>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2000"/>
                                        <p:tgtEl>
                                          <p:spTgt spid="3"/>
                                        </p:tgtEl>
                                      </p:cBhvr>
                                    </p:animEffect>
                                    <p:set>
                                      <p:cBhvr>
                                        <p:cTn id="27" dur="1" fill="hold">
                                          <p:stCondLst>
                                            <p:cond delay="1999"/>
                                          </p:stCondLst>
                                        </p:cTn>
                                        <p:tgtEl>
                                          <p:spTgt spid="3"/>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par>
                          <p:cTn id="33" fill="hold" nodeType="afterGroup">
                            <p:stCondLst>
                              <p:cond delay="500"/>
                            </p:stCondLst>
                            <p:childTnLst>
                              <p:par>
                                <p:cTn id="34" presetID="63" presetClass="path" presetSubtype="0" accel="50000" decel="50000" fill="hold" nodeType="afterEffect">
                                  <p:stCondLst>
                                    <p:cond delay="0"/>
                                  </p:stCondLst>
                                  <p:childTnLst>
                                    <p:animMotion origin="layout" path="M -1.94444E-6 1.11111E-6 L 0.38334 -0.1331 " pathEditMode="relative" rAng="0" ptsTypes="AA">
                                      <p:cBhvr>
                                        <p:cTn id="35" dur="2000" fill="hold"/>
                                        <p:tgtEl>
                                          <p:spTgt spid="9"/>
                                        </p:tgtEl>
                                        <p:attrNameLst>
                                          <p:attrName>ppt_x</p:attrName>
                                          <p:attrName>ppt_y</p:attrName>
                                        </p:attrNameLst>
                                      </p:cBhvr>
                                      <p:rCtr x="19167" y="-6667"/>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8" name="TextBox 7">
            <a:extLst>
              <a:ext uri="{FF2B5EF4-FFF2-40B4-BE49-F238E27FC236}">
                <a16:creationId xmlns:a16="http://schemas.microsoft.com/office/drawing/2014/main" id="{797BF6AA-F88B-BC53-C7B5-402D24F0C94B}"/>
              </a:ext>
            </a:extLst>
          </p:cNvPr>
          <p:cNvSpPr txBox="1"/>
          <p:nvPr/>
        </p:nvSpPr>
        <p:spPr>
          <a:xfrm>
            <a:off x="763797" y="1539251"/>
            <a:ext cx="8304003" cy="4801314"/>
          </a:xfrm>
          <a:prstGeom prst="rect">
            <a:avLst/>
          </a:prstGeom>
          <a:noFill/>
        </p:spPr>
        <p:txBody>
          <a:bodyPr wrap="square">
            <a:spAutoFit/>
          </a:bodyPr>
          <a:lstStyle/>
          <a:p>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System;</a:t>
            </a:r>
          </a:p>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delegate</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MyDelegate</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delegate declaration</a:t>
            </a:r>
            <a:endParaRPr lang="en-US"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interface</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EventInterface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event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MyDelegate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MyEvent</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Define event using delegate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EventEmitter</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to be implemented in </a:t>
            </a:r>
            <a:r>
              <a:rPr lang="en-US" sz="1800" dirty="0" err="1">
                <a:solidFill>
                  <a:srgbClr val="008000"/>
                </a:solidFill>
                <a:latin typeface="Cascadia Mono" panose="020B0609020000020004" pitchFamily="49" charset="0"/>
              </a:rPr>
              <a:t>EventClass</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a:t>
            </a:r>
          </a:p>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EventClass</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EventInterface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implement the interface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event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MyDelegate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MyEvent</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(1) Define an event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EventEmitter</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MyEvent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null</a:t>
            </a:r>
            <a:r>
              <a:rPr lang="en-US" sz="1800" dirty="0">
                <a:solidFill>
                  <a:srgbClr val="000000"/>
                </a:solidFill>
                <a:latin typeface="Cascadia Mono" panose="020B0609020000020004" pitchFamily="49" charset="0"/>
              </a:rPr>
              <a:t>)</a:t>
            </a:r>
            <a:r>
              <a:rPr lang="en-US" sz="1800" dirty="0">
                <a:latin typeface="Cascadia Mono" panose="020B0609020000020004" pitchFamily="49" charset="0"/>
              </a:rPr>
              <a:t> </a:t>
            </a:r>
            <a:r>
              <a:rPr lang="en-US" sz="1800" dirty="0">
                <a:solidFill>
                  <a:srgbClr val="008000"/>
                </a:solidFill>
                <a:latin typeface="Cascadia Mono" panose="020B0609020000020004" pitchFamily="49" charset="0"/>
              </a:rPr>
              <a:t>// There is a subscriber</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MyEvent</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Call delegate to emit an event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a:t>
            </a:r>
          </a:p>
          <a:p>
            <a:r>
              <a:rPr lang="en-US" sz="1800" dirty="0">
                <a:solidFill>
                  <a:srgbClr val="008000"/>
                </a:solidFill>
                <a:latin typeface="Cascadia Mono" panose="020B0609020000020004" pitchFamily="49" charset="0"/>
              </a:rPr>
              <a:t>// continue next page</a:t>
            </a:r>
            <a:endParaRPr lang="en-US" sz="1800" dirty="0"/>
          </a:p>
        </p:txBody>
      </p:sp>
      <p:sp>
        <p:nvSpPr>
          <p:cNvPr id="2" name="Rectangle 2">
            <a:extLst>
              <a:ext uri="{FF2B5EF4-FFF2-40B4-BE49-F238E27FC236}">
                <a16:creationId xmlns:a16="http://schemas.microsoft.com/office/drawing/2014/main" id="{CF70F477-28B8-6136-B240-B829FF6A03F0}"/>
              </a:ext>
            </a:extLst>
          </p:cNvPr>
          <p:cNvSpPr>
            <a:spLocks noGrp="1" noChangeArrowheads="1"/>
          </p:cNvSpPr>
          <p:nvPr>
            <p:ph type="title"/>
          </p:nvPr>
        </p:nvSpPr>
        <p:spPr>
          <a:xfrm>
            <a:off x="1371600" y="152400"/>
            <a:ext cx="7696200" cy="623888"/>
          </a:xfrm>
          <a:noFill/>
          <a:ln w="9525">
            <a:noFill/>
            <a:miter lim="800000"/>
            <a:headEnd/>
            <a:tailEnd/>
          </a:ln>
        </p:spPr>
        <p:txBody>
          <a:bodyPr vert="horz" wrap="square" lIns="91440" tIns="45720" rIns="91440" bIns="45720" numCol="1" anchor="b" anchorCtr="0" compatLnSpc="1">
            <a:prstTxWarp prst="textNoShape">
              <a:avLst/>
            </a:prstTxWarp>
          </a:bodyPr>
          <a:lstStyle/>
          <a:p>
            <a:pPr>
              <a:spcBef>
                <a:spcPct val="0"/>
              </a:spcBef>
              <a:spcAft>
                <a:spcPct val="0"/>
              </a:spcAft>
            </a:pPr>
            <a:r>
              <a:rPr lang="en-US" sz="3200" dirty="0">
                <a:solidFill>
                  <a:schemeClr val="tx2"/>
                </a:solidFill>
                <a:latin typeface="+mj-lt"/>
                <a:ea typeface="+mj-ea"/>
                <a:cs typeface="+mj-cs"/>
              </a:rPr>
              <a:t>Declaring Event Using Delegate (code)</a:t>
            </a:r>
          </a:p>
        </p:txBody>
      </p:sp>
      <p:sp>
        <p:nvSpPr>
          <p:cNvPr id="4" name="Freeform 1">
            <a:extLst>
              <a:ext uri="{FF2B5EF4-FFF2-40B4-BE49-F238E27FC236}">
                <a16:creationId xmlns:a16="http://schemas.microsoft.com/office/drawing/2014/main" id="{CC1ADD68-8BA1-1076-D520-FA781AE53AB4}"/>
              </a:ext>
            </a:extLst>
          </p:cNvPr>
          <p:cNvSpPr/>
          <p:nvPr/>
        </p:nvSpPr>
        <p:spPr bwMode="auto">
          <a:xfrm>
            <a:off x="480905" y="3041418"/>
            <a:ext cx="632730" cy="1402774"/>
          </a:xfrm>
          <a:custGeom>
            <a:avLst/>
            <a:gdLst>
              <a:gd name="connsiteX0" fmla="*/ 504825 w 504825"/>
              <a:gd name="connsiteY0" fmla="*/ 0 h 1409700"/>
              <a:gd name="connsiteX1" fmla="*/ 9525 w 504825"/>
              <a:gd name="connsiteY1" fmla="*/ 0 h 1409700"/>
              <a:gd name="connsiteX2" fmla="*/ 0 w 504825"/>
              <a:gd name="connsiteY2" fmla="*/ 1400175 h 1409700"/>
              <a:gd name="connsiteX3" fmla="*/ 409575 w 504825"/>
              <a:gd name="connsiteY3" fmla="*/ 1409700 h 1409700"/>
              <a:gd name="connsiteX0" fmla="*/ 434588 w 434588"/>
              <a:gd name="connsiteY0" fmla="*/ 0 h 1409700"/>
              <a:gd name="connsiteX1" fmla="*/ 9525 w 434588"/>
              <a:gd name="connsiteY1" fmla="*/ 0 h 1409700"/>
              <a:gd name="connsiteX2" fmla="*/ 0 w 434588"/>
              <a:gd name="connsiteY2" fmla="*/ 1400175 h 1409700"/>
              <a:gd name="connsiteX3" fmla="*/ 409575 w 434588"/>
              <a:gd name="connsiteY3" fmla="*/ 1409700 h 1409700"/>
            </a:gdLst>
            <a:ahLst/>
            <a:cxnLst>
              <a:cxn ang="0">
                <a:pos x="connsiteX0" y="connsiteY0"/>
              </a:cxn>
              <a:cxn ang="0">
                <a:pos x="connsiteX1" y="connsiteY1"/>
              </a:cxn>
              <a:cxn ang="0">
                <a:pos x="connsiteX2" y="connsiteY2"/>
              </a:cxn>
              <a:cxn ang="0">
                <a:pos x="connsiteX3" y="connsiteY3"/>
              </a:cxn>
            </a:cxnLst>
            <a:rect l="l" t="t" r="r" b="b"/>
            <a:pathLst>
              <a:path w="434588" h="1409700">
                <a:moveTo>
                  <a:pt x="434588" y="0"/>
                </a:moveTo>
                <a:lnTo>
                  <a:pt x="9525" y="0"/>
                </a:lnTo>
                <a:lnTo>
                  <a:pt x="0" y="1400175"/>
                </a:lnTo>
                <a:lnTo>
                  <a:pt x="409575" y="1409700"/>
                </a:lnTo>
              </a:path>
            </a:pathLst>
          </a:custGeom>
          <a:noFill/>
          <a:ln w="9525"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ts val="12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5" name="Freeform 5">
            <a:extLst>
              <a:ext uri="{FF2B5EF4-FFF2-40B4-BE49-F238E27FC236}">
                <a16:creationId xmlns:a16="http://schemas.microsoft.com/office/drawing/2014/main" id="{BD72E43C-9360-6A48-3B0E-E366ED152631}"/>
              </a:ext>
            </a:extLst>
          </p:cNvPr>
          <p:cNvSpPr/>
          <p:nvPr/>
        </p:nvSpPr>
        <p:spPr bwMode="auto">
          <a:xfrm>
            <a:off x="608810" y="2888672"/>
            <a:ext cx="504825" cy="1402773"/>
          </a:xfrm>
          <a:custGeom>
            <a:avLst/>
            <a:gdLst>
              <a:gd name="connsiteX0" fmla="*/ 504825 w 504825"/>
              <a:gd name="connsiteY0" fmla="*/ 0 h 1409700"/>
              <a:gd name="connsiteX1" fmla="*/ 9525 w 504825"/>
              <a:gd name="connsiteY1" fmla="*/ 0 h 1409700"/>
              <a:gd name="connsiteX2" fmla="*/ 0 w 504825"/>
              <a:gd name="connsiteY2" fmla="*/ 1400175 h 1409700"/>
              <a:gd name="connsiteX3" fmla="*/ 409575 w 504825"/>
              <a:gd name="connsiteY3" fmla="*/ 1409700 h 1409700"/>
            </a:gdLst>
            <a:ahLst/>
            <a:cxnLst>
              <a:cxn ang="0">
                <a:pos x="connsiteX0" y="connsiteY0"/>
              </a:cxn>
              <a:cxn ang="0">
                <a:pos x="connsiteX1" y="connsiteY1"/>
              </a:cxn>
              <a:cxn ang="0">
                <a:pos x="connsiteX2" y="connsiteY2"/>
              </a:cxn>
              <a:cxn ang="0">
                <a:pos x="connsiteX3" y="connsiteY3"/>
              </a:cxn>
            </a:cxnLst>
            <a:rect l="l" t="t" r="r" b="b"/>
            <a:pathLst>
              <a:path w="504825" h="1409700">
                <a:moveTo>
                  <a:pt x="504825" y="0"/>
                </a:moveTo>
                <a:lnTo>
                  <a:pt x="9525" y="0"/>
                </a:lnTo>
                <a:lnTo>
                  <a:pt x="0" y="1400175"/>
                </a:lnTo>
                <a:lnTo>
                  <a:pt x="409575" y="1409700"/>
                </a:lnTo>
              </a:path>
            </a:pathLst>
          </a:custGeom>
          <a:noFill/>
          <a:ln w="9525"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ts val="12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6" name="Freeform: Shape 5">
            <a:extLst>
              <a:ext uri="{FF2B5EF4-FFF2-40B4-BE49-F238E27FC236}">
                <a16:creationId xmlns:a16="http://schemas.microsoft.com/office/drawing/2014/main" id="{31AF65B9-AAB3-7017-B307-F8CB7B8AAE90}"/>
              </a:ext>
            </a:extLst>
          </p:cNvPr>
          <p:cNvSpPr/>
          <p:nvPr/>
        </p:nvSpPr>
        <p:spPr bwMode="auto">
          <a:xfrm>
            <a:off x="3875809" y="4607687"/>
            <a:ext cx="447452" cy="711062"/>
          </a:xfrm>
          <a:custGeom>
            <a:avLst/>
            <a:gdLst>
              <a:gd name="connsiteX0" fmla="*/ 0 w 1715678"/>
              <a:gd name="connsiteY0" fmla="*/ 820132 h 820132"/>
              <a:gd name="connsiteX1" fmla="*/ 1715678 w 1715678"/>
              <a:gd name="connsiteY1" fmla="*/ 820132 h 820132"/>
              <a:gd name="connsiteX2" fmla="*/ 1480008 w 1715678"/>
              <a:gd name="connsiteY2" fmla="*/ 0 h 820132"/>
            </a:gdLst>
            <a:ahLst/>
            <a:cxnLst>
              <a:cxn ang="0">
                <a:pos x="connsiteX0" y="connsiteY0"/>
              </a:cxn>
              <a:cxn ang="0">
                <a:pos x="connsiteX1" y="connsiteY1"/>
              </a:cxn>
              <a:cxn ang="0">
                <a:pos x="connsiteX2" y="connsiteY2"/>
              </a:cxn>
            </a:cxnLst>
            <a:rect l="l" t="t" r="r" b="b"/>
            <a:pathLst>
              <a:path w="1715678" h="820132">
                <a:moveTo>
                  <a:pt x="0" y="820132"/>
                </a:moveTo>
                <a:lnTo>
                  <a:pt x="1715678" y="820132"/>
                </a:lnTo>
                <a:lnTo>
                  <a:pt x="1480008" y="0"/>
                </a:lnTo>
              </a:path>
            </a:pathLst>
          </a:custGeom>
          <a:noFill/>
          <a:ln w="9525" cap="flat" cmpd="sng" algn="ctr">
            <a:solidFill>
              <a:schemeClr val="tx1"/>
            </a:solidFill>
            <a:prstDash val="lgDash"/>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ts val="12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51568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450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10" name="TextBox 9">
            <a:extLst>
              <a:ext uri="{FF2B5EF4-FFF2-40B4-BE49-F238E27FC236}">
                <a16:creationId xmlns:a16="http://schemas.microsoft.com/office/drawing/2014/main" id="{EC2095D1-6D4F-07A6-9A57-6DBE7D0A16E9}"/>
              </a:ext>
            </a:extLst>
          </p:cNvPr>
          <p:cNvSpPr txBox="1"/>
          <p:nvPr/>
        </p:nvSpPr>
        <p:spPr>
          <a:xfrm>
            <a:off x="76200" y="1097423"/>
            <a:ext cx="9067800" cy="5755422"/>
          </a:xfrm>
          <a:prstGeom prst="rect">
            <a:avLst/>
          </a:prstGeom>
          <a:noFill/>
        </p:spPr>
        <p:txBody>
          <a:bodyPr wrap="square">
            <a:spAutoFit/>
          </a:bodyPr>
          <a:lstStyle/>
          <a:p>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class</a:t>
            </a:r>
            <a:r>
              <a:rPr lang="en-US" sz="1600" dirty="0">
                <a:solidFill>
                  <a:srgbClr val="000000"/>
                </a:solidFill>
                <a:latin typeface="Cascadia Mono" panose="020B0609020000020004" pitchFamily="49" charset="0"/>
              </a:rPr>
              <a:t> </a:t>
            </a:r>
            <a:r>
              <a:rPr lang="en-US" sz="1600" dirty="0" err="1">
                <a:solidFill>
                  <a:srgbClr val="2B91AF"/>
                </a:solidFill>
                <a:latin typeface="Cascadia Mono" panose="020B0609020000020004" pitchFamily="49" charset="0"/>
              </a:rPr>
              <a:t>MainClass</a:t>
            </a:r>
            <a:r>
              <a:rPr lang="en-US" sz="1600" dirty="0">
                <a:latin typeface="Cascadia Mono" panose="020B0609020000020004" pitchFamily="49" charset="0"/>
              </a:rPr>
              <a:t> </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static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private</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void</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TouchSensor</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   </a:t>
            </a:r>
            <a:r>
              <a:rPr lang="en-US" sz="1600" dirty="0">
                <a:solidFill>
                  <a:srgbClr val="008000"/>
                </a:solidFill>
                <a:latin typeface="Cascadia Mono" panose="020B0609020000020004" pitchFamily="49" charset="0"/>
              </a:rPr>
              <a:t>// Event handler touch sensor</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"Touched"</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static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private</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void</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MotionSensor</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   </a:t>
            </a:r>
            <a:r>
              <a:rPr lang="en-US" sz="1600" dirty="0">
                <a:solidFill>
                  <a:srgbClr val="008000"/>
                </a:solidFill>
                <a:latin typeface="Cascadia Mono" panose="020B0609020000020004" pitchFamily="49" charset="0"/>
              </a:rPr>
              <a:t>// Event handler motion sensor</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"Motion Detected"</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static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void</a:t>
            </a:r>
            <a:r>
              <a:rPr lang="en-US" sz="1600" dirty="0">
                <a:solidFill>
                  <a:srgbClr val="000000"/>
                </a:solidFill>
                <a:latin typeface="Cascadia Mono" panose="020B0609020000020004" pitchFamily="49" charset="0"/>
              </a:rPr>
              <a:t> Main()</a:t>
            </a:r>
          </a:p>
          <a:p>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EventInterface</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EventClass</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i.MyEvent</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MyDelegate</a:t>
            </a:r>
            <a:r>
              <a:rPr lang="en-US" sz="1600" dirty="0">
                <a:solidFill>
                  <a:srgbClr val="000000"/>
                </a:solidFill>
                <a:latin typeface="Cascadia Mono" panose="020B0609020000020004" pitchFamily="49" charset="0"/>
              </a:rPr>
              <a:t>(</a:t>
            </a:r>
            <a:r>
              <a:rPr lang="en-US" sz="1600" dirty="0" err="1">
                <a:solidFill>
                  <a:srgbClr val="000000"/>
                </a:solidFill>
                <a:latin typeface="Cascadia Mono" panose="020B0609020000020004" pitchFamily="49" charset="0"/>
              </a:rPr>
              <a:t>TouchSensor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Add an event method</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i.EventEmitter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Emit an event</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i.MyEvent</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MyDelegate</a:t>
            </a:r>
            <a:r>
              <a:rPr lang="en-US" sz="1600" dirty="0">
                <a:solidFill>
                  <a:srgbClr val="000000"/>
                </a:solidFill>
                <a:latin typeface="Cascadia Mono" panose="020B0609020000020004" pitchFamily="49" charset="0"/>
              </a:rPr>
              <a:t>(</a:t>
            </a:r>
            <a:r>
              <a:rPr lang="en-US" sz="1600" dirty="0" err="1">
                <a:solidFill>
                  <a:srgbClr val="000000"/>
                </a:solidFill>
                <a:latin typeface="Cascadia Mono" panose="020B0609020000020004" pitchFamily="49" charset="0"/>
              </a:rPr>
              <a:t>TouchSensor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Remove the method</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 Touch senor removed"</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i.MyEvent</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MyDelegate</a:t>
            </a:r>
            <a:r>
              <a:rPr lang="en-US" sz="1600" dirty="0">
                <a:solidFill>
                  <a:srgbClr val="000000"/>
                </a:solidFill>
                <a:latin typeface="Cascadia Mono" panose="020B0609020000020004" pitchFamily="49" charset="0"/>
              </a:rPr>
              <a:t>(</a:t>
            </a:r>
            <a:r>
              <a:rPr lang="en-US" sz="1600" dirty="0" err="1">
                <a:solidFill>
                  <a:srgbClr val="000000"/>
                </a:solidFill>
                <a:latin typeface="Cascadia Mono" panose="020B0609020000020004" pitchFamily="49" charset="0"/>
              </a:rPr>
              <a:t>MotionSensor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Add an event method</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i.EventEmitter</a:t>
            </a:r>
            <a:r>
              <a:rPr lang="en-US" sz="1600" dirty="0">
                <a:solidFill>
                  <a:srgbClr val="000000"/>
                </a:solidFill>
                <a:latin typeface="Cascadia Mono" panose="020B0609020000020004" pitchFamily="49" charset="0"/>
              </a:rPr>
              <a:t>();</a:t>
            </a:r>
            <a:r>
              <a:rPr lang="en-US" sz="1600" dirty="0">
                <a:solidFill>
                  <a:srgbClr val="008000"/>
                </a:solidFill>
                <a:latin typeface="Cascadia Mono" panose="020B0609020000020004" pitchFamily="49" charset="0"/>
              </a:rPr>
              <a:t>// Emit an event</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i.MyEvent</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MyDelegate</a:t>
            </a:r>
            <a:r>
              <a:rPr lang="en-US" sz="1600" dirty="0">
                <a:solidFill>
                  <a:srgbClr val="000000"/>
                </a:solidFill>
                <a:latin typeface="Cascadia Mono" panose="020B0609020000020004" pitchFamily="49" charset="0"/>
              </a:rPr>
              <a:t>(</a:t>
            </a:r>
            <a:r>
              <a:rPr lang="en-US" sz="1600" dirty="0" err="1">
                <a:solidFill>
                  <a:srgbClr val="000000"/>
                </a:solidFill>
                <a:latin typeface="Cascadia Mono" panose="020B0609020000020004" pitchFamily="49" charset="0"/>
              </a:rPr>
              <a:t>TouchSensor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Add an event method</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 Touch senor added again"</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i.EventEmitter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Emit an event</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a:t>
            </a:r>
            <a:endParaRPr lang="en-US" sz="1600" dirty="0"/>
          </a:p>
        </p:txBody>
      </p:sp>
      <p:sp>
        <p:nvSpPr>
          <p:cNvPr id="2" name="Rectangle 2">
            <a:extLst>
              <a:ext uri="{FF2B5EF4-FFF2-40B4-BE49-F238E27FC236}">
                <a16:creationId xmlns:a16="http://schemas.microsoft.com/office/drawing/2014/main" id="{CF70F477-28B8-6136-B240-B829FF6A03F0}"/>
              </a:ext>
            </a:extLst>
          </p:cNvPr>
          <p:cNvSpPr>
            <a:spLocks noGrp="1" noChangeArrowheads="1"/>
          </p:cNvSpPr>
          <p:nvPr>
            <p:ph type="title"/>
          </p:nvPr>
        </p:nvSpPr>
        <p:spPr>
          <a:xfrm>
            <a:off x="1371600" y="152400"/>
            <a:ext cx="7696200" cy="623888"/>
          </a:xfrm>
          <a:noFill/>
          <a:ln w="9525">
            <a:noFill/>
            <a:miter lim="800000"/>
            <a:headEnd/>
            <a:tailEnd/>
          </a:ln>
        </p:spPr>
        <p:txBody>
          <a:bodyPr spcFirstLastPara="1" vert="horz" wrap="square" lIns="91440" tIns="45720" rIns="91440" bIns="45720" numCol="1" anchor="b" anchorCtr="0" compatLnSpc="1">
            <a:prstTxWarp prst="textNoShape">
              <a:avLst/>
            </a:prstTxWarp>
            <a:normAutofit/>
          </a:bodyPr>
          <a:lstStyle/>
          <a:p>
            <a:pPr>
              <a:spcBef>
                <a:spcPct val="0"/>
              </a:spcBef>
              <a:spcAft>
                <a:spcPct val="0"/>
              </a:spcAft>
            </a:pPr>
            <a:r>
              <a:rPr lang="en-US" sz="3200" dirty="0">
                <a:solidFill>
                  <a:schemeClr val="tx2"/>
                </a:solidFill>
                <a:latin typeface="+mj-lt"/>
                <a:ea typeface="+mj-ea"/>
                <a:cs typeface="+mj-cs"/>
              </a:rPr>
              <a:t>Delegate in Event-Driven Programming</a:t>
            </a:r>
          </a:p>
        </p:txBody>
      </p:sp>
      <p:sp>
        <p:nvSpPr>
          <p:cNvPr id="4" name="Rounded Rectangular Callout 4">
            <a:extLst>
              <a:ext uri="{FF2B5EF4-FFF2-40B4-BE49-F238E27FC236}">
                <a16:creationId xmlns:a16="http://schemas.microsoft.com/office/drawing/2014/main" id="{1E262DFB-A441-46F7-C329-0AABAC0083CE}"/>
              </a:ext>
            </a:extLst>
          </p:cNvPr>
          <p:cNvSpPr>
            <a:spLocks noChangeArrowheads="1"/>
          </p:cNvSpPr>
          <p:nvPr/>
        </p:nvSpPr>
        <p:spPr bwMode="auto">
          <a:xfrm>
            <a:off x="3190009" y="6201681"/>
            <a:ext cx="2840181" cy="623455"/>
          </a:xfrm>
          <a:prstGeom prst="wedgeRoundRectCallout">
            <a:avLst>
              <a:gd name="adj1" fmla="val -57050"/>
              <a:gd name="adj2" fmla="val -121356"/>
              <a:gd name="adj3" fmla="val 16667"/>
            </a:avLst>
          </a:prstGeom>
          <a:noFill/>
          <a:ln w="9525" algn="ctr">
            <a:solidFill>
              <a:schemeClr val="tx1"/>
            </a:solidFill>
            <a:round/>
            <a:headEnd/>
            <a:tailEnd/>
          </a:ln>
        </p:spPr>
        <p:txBody>
          <a:bodyPr/>
          <a:lstStyle/>
          <a:p>
            <a:r>
              <a:rPr lang="en-US" sz="1800" dirty="0"/>
              <a:t>Now, we have both event handlers added</a:t>
            </a:r>
          </a:p>
        </p:txBody>
      </p:sp>
      <p:sp>
        <p:nvSpPr>
          <p:cNvPr id="5" name="Oval 4">
            <a:extLst>
              <a:ext uri="{FF2B5EF4-FFF2-40B4-BE49-F238E27FC236}">
                <a16:creationId xmlns:a16="http://schemas.microsoft.com/office/drawing/2014/main" id="{07476625-44AA-95B0-79B0-DCCECB0C2680}"/>
              </a:ext>
            </a:extLst>
          </p:cNvPr>
          <p:cNvSpPr>
            <a:spLocks noChangeArrowheads="1"/>
          </p:cNvSpPr>
          <p:nvPr/>
        </p:nvSpPr>
        <p:spPr bwMode="auto">
          <a:xfrm>
            <a:off x="2244438" y="4000498"/>
            <a:ext cx="381000" cy="363681"/>
          </a:xfrm>
          <a:prstGeom prst="ellipse">
            <a:avLst/>
          </a:prstGeom>
          <a:noFill/>
          <a:ln w="19050" algn="ctr">
            <a:solidFill>
              <a:srgbClr val="008000"/>
            </a:solidFill>
            <a:round/>
            <a:headEnd/>
            <a:tailEnd/>
          </a:ln>
        </p:spPr>
        <p:txBody>
          <a:bodyPr/>
          <a:lstStyle/>
          <a:p>
            <a:endParaRPr lang="en-US"/>
          </a:p>
        </p:txBody>
      </p:sp>
      <p:sp>
        <p:nvSpPr>
          <p:cNvPr id="6" name="Oval 5">
            <a:extLst>
              <a:ext uri="{FF2B5EF4-FFF2-40B4-BE49-F238E27FC236}">
                <a16:creationId xmlns:a16="http://schemas.microsoft.com/office/drawing/2014/main" id="{D0AB8E58-213D-7EFB-1B0C-1B1C777876F9}"/>
              </a:ext>
            </a:extLst>
          </p:cNvPr>
          <p:cNvSpPr>
            <a:spLocks noChangeArrowheads="1"/>
          </p:cNvSpPr>
          <p:nvPr/>
        </p:nvSpPr>
        <p:spPr bwMode="auto">
          <a:xfrm>
            <a:off x="6632862" y="3953738"/>
            <a:ext cx="533400" cy="457200"/>
          </a:xfrm>
          <a:prstGeom prst="ellipse">
            <a:avLst/>
          </a:prstGeom>
          <a:noFill/>
          <a:ln w="19050" algn="ctr">
            <a:solidFill>
              <a:srgbClr val="008000"/>
            </a:solidFill>
            <a:round/>
            <a:headEnd/>
            <a:tailEnd/>
          </a:ln>
        </p:spPr>
        <p:txBody>
          <a:bodyPr/>
          <a:lstStyle/>
          <a:p>
            <a:endParaRPr lang="en-US"/>
          </a:p>
        </p:txBody>
      </p:sp>
      <p:sp>
        <p:nvSpPr>
          <p:cNvPr id="7" name="Oval 6">
            <a:extLst>
              <a:ext uri="{FF2B5EF4-FFF2-40B4-BE49-F238E27FC236}">
                <a16:creationId xmlns:a16="http://schemas.microsoft.com/office/drawing/2014/main" id="{C642B83C-37B0-C9A8-9FBA-7F04EAE106FC}"/>
              </a:ext>
            </a:extLst>
          </p:cNvPr>
          <p:cNvSpPr>
            <a:spLocks noChangeArrowheads="1"/>
          </p:cNvSpPr>
          <p:nvPr/>
        </p:nvSpPr>
        <p:spPr bwMode="auto">
          <a:xfrm>
            <a:off x="2254829" y="4506189"/>
            <a:ext cx="381000" cy="363681"/>
          </a:xfrm>
          <a:prstGeom prst="ellipse">
            <a:avLst/>
          </a:prstGeom>
          <a:noFill/>
          <a:ln w="19050" algn="ctr">
            <a:solidFill>
              <a:srgbClr val="C00000"/>
            </a:solidFill>
            <a:round/>
            <a:headEnd/>
            <a:tailEnd/>
          </a:ln>
        </p:spPr>
        <p:txBody>
          <a:bodyPr/>
          <a:lstStyle/>
          <a:p>
            <a:endParaRPr lang="en-US"/>
          </a:p>
        </p:txBody>
      </p:sp>
      <p:sp>
        <p:nvSpPr>
          <p:cNvPr id="8" name="Oval 7">
            <a:extLst>
              <a:ext uri="{FF2B5EF4-FFF2-40B4-BE49-F238E27FC236}">
                <a16:creationId xmlns:a16="http://schemas.microsoft.com/office/drawing/2014/main" id="{AA44CCCD-E1AD-46B4-73EA-7F89237CA5AB}"/>
              </a:ext>
            </a:extLst>
          </p:cNvPr>
          <p:cNvSpPr>
            <a:spLocks noChangeArrowheads="1"/>
          </p:cNvSpPr>
          <p:nvPr/>
        </p:nvSpPr>
        <p:spPr bwMode="auto">
          <a:xfrm>
            <a:off x="6632861" y="4476744"/>
            <a:ext cx="865911" cy="457200"/>
          </a:xfrm>
          <a:prstGeom prst="ellipse">
            <a:avLst/>
          </a:prstGeom>
          <a:noFill/>
          <a:ln w="19050" algn="ctr">
            <a:solidFill>
              <a:srgbClr val="C00000"/>
            </a:solidFill>
            <a:round/>
            <a:headEnd/>
            <a:tailEnd/>
          </a:ln>
        </p:spPr>
        <p:txBody>
          <a:bodyPr/>
          <a:lstStyle/>
          <a:p>
            <a:endParaRPr lang="en-US"/>
          </a:p>
        </p:txBody>
      </p:sp>
      <p:pic>
        <p:nvPicPr>
          <p:cNvPr id="9" name="Picture 8">
            <a:extLst>
              <a:ext uri="{FF2B5EF4-FFF2-40B4-BE49-F238E27FC236}">
                <a16:creationId xmlns:a16="http://schemas.microsoft.com/office/drawing/2014/main" id="{2A4AAAC0-324F-4904-AD36-2CE1ED8025E1}"/>
              </a:ext>
            </a:extLst>
          </p:cNvPr>
          <p:cNvPicPr>
            <a:picLocks noChangeAspect="1"/>
          </p:cNvPicPr>
          <p:nvPr/>
        </p:nvPicPr>
        <p:blipFill>
          <a:blip r:embed="rId3"/>
          <a:stretch>
            <a:fillRect/>
          </a:stretch>
        </p:blipFill>
        <p:spPr>
          <a:xfrm>
            <a:off x="5638800" y="1288781"/>
            <a:ext cx="3276595" cy="1492111"/>
          </a:xfrm>
          <a:prstGeom prst="rect">
            <a:avLst/>
          </a:prstGeom>
        </p:spPr>
      </p:pic>
    </p:spTree>
    <p:extLst>
      <p:ext uri="{BB962C8B-B14F-4D97-AF65-F5344CB8AC3E}">
        <p14:creationId xmlns:p14="http://schemas.microsoft.com/office/powerpoint/2010/main" val="87552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500"/>
                                        <p:tgtEl>
                                          <p:spTgt spid="4"/>
                                        </p:tgtEl>
                                      </p:cBhvr>
                                    </p:animEffect>
                                  </p:childTnLst>
                                </p:cTn>
                              </p:par>
                            </p:childTnLst>
                          </p:cTn>
                        </p:par>
                        <p:par>
                          <p:cTn id="29" fill="hold">
                            <p:stCondLst>
                              <p:cond delay="500"/>
                            </p:stCondLst>
                            <p:childTnLst>
                              <p:par>
                                <p:cTn id="30" presetID="42" presetClass="entr" presetSubtype="0" fill="hold" nodeType="afterEffect">
                                  <p:stCondLst>
                                    <p:cond delay="50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8AA7-17AC-4190-AF00-A4188136B2DA}"/>
              </a:ext>
            </a:extLst>
          </p:cNvPr>
          <p:cNvSpPr>
            <a:spLocks noGrp="1"/>
          </p:cNvSpPr>
          <p:nvPr>
            <p:ph type="ctrTitle"/>
          </p:nvPr>
        </p:nvSpPr>
        <p:spPr>
          <a:xfrm>
            <a:off x="1095176" y="856956"/>
            <a:ext cx="6781800" cy="1219200"/>
          </a:xfrm>
        </p:spPr>
        <p:txBody>
          <a:bodyPr/>
          <a:lstStyle/>
          <a:p>
            <a:pPr algn="ctr"/>
            <a:r>
              <a:rPr lang="en-US" sz="3200" dirty="0"/>
              <a:t>Event-Driven e-Commerce</a:t>
            </a:r>
            <a:br>
              <a:rPr lang="en-US" sz="3200" dirty="0"/>
            </a:br>
            <a:r>
              <a:rPr lang="en-US" dirty="0"/>
              <a:t>Case Study</a:t>
            </a:r>
          </a:p>
        </p:txBody>
      </p:sp>
      <p:grpSp>
        <p:nvGrpSpPr>
          <p:cNvPr id="8" name="Group 7">
            <a:extLst>
              <a:ext uri="{FF2B5EF4-FFF2-40B4-BE49-F238E27FC236}">
                <a16:creationId xmlns:a16="http://schemas.microsoft.com/office/drawing/2014/main" id="{487416E8-04B3-4E5A-A3B5-B9BC35DB09B9}"/>
              </a:ext>
            </a:extLst>
          </p:cNvPr>
          <p:cNvGrpSpPr/>
          <p:nvPr/>
        </p:nvGrpSpPr>
        <p:grpSpPr>
          <a:xfrm>
            <a:off x="228600" y="3581400"/>
            <a:ext cx="1295400" cy="609600"/>
            <a:chOff x="342900" y="3429000"/>
            <a:chExt cx="1295400" cy="609600"/>
          </a:xfrm>
        </p:grpSpPr>
        <p:sp>
          <p:nvSpPr>
            <p:cNvPr id="4" name="Isosceles Triangle 3">
              <a:extLst>
                <a:ext uri="{FF2B5EF4-FFF2-40B4-BE49-F238E27FC236}">
                  <a16:creationId xmlns:a16="http://schemas.microsoft.com/office/drawing/2014/main" id="{CEF0B4BF-A1E8-43AE-8209-754AB8E014B6}"/>
                </a:ext>
              </a:extLst>
            </p:cNvPr>
            <p:cNvSpPr/>
            <p:nvPr/>
          </p:nvSpPr>
          <p:spPr bwMode="auto">
            <a:xfrm>
              <a:off x="342900" y="3429000"/>
              <a:ext cx="1295400" cy="381000"/>
            </a:xfrm>
            <a:prstGeom prs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5" name="Rectangle 4">
              <a:extLst>
                <a:ext uri="{FF2B5EF4-FFF2-40B4-BE49-F238E27FC236}">
                  <a16:creationId xmlns:a16="http://schemas.microsoft.com/office/drawing/2014/main" id="{C771E107-D9C1-412C-B35F-D946B919A3B0}"/>
                </a:ext>
              </a:extLst>
            </p:cNvPr>
            <p:cNvSpPr/>
            <p:nvPr/>
          </p:nvSpPr>
          <p:spPr bwMode="auto">
            <a:xfrm>
              <a:off x="533400" y="3810000"/>
              <a:ext cx="914400" cy="2286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grpSp>
      <p:grpSp>
        <p:nvGrpSpPr>
          <p:cNvPr id="9" name="Group 8">
            <a:extLst>
              <a:ext uri="{FF2B5EF4-FFF2-40B4-BE49-F238E27FC236}">
                <a16:creationId xmlns:a16="http://schemas.microsoft.com/office/drawing/2014/main" id="{963067D0-9C7E-4D18-8319-3C4EC98AC787}"/>
              </a:ext>
            </a:extLst>
          </p:cNvPr>
          <p:cNvGrpSpPr/>
          <p:nvPr/>
        </p:nvGrpSpPr>
        <p:grpSpPr>
          <a:xfrm>
            <a:off x="243191" y="4495800"/>
            <a:ext cx="1295400" cy="609600"/>
            <a:chOff x="342900" y="3429000"/>
            <a:chExt cx="1295400" cy="609600"/>
          </a:xfrm>
          <a:solidFill>
            <a:srgbClr val="00B050"/>
          </a:solidFill>
        </p:grpSpPr>
        <p:sp>
          <p:nvSpPr>
            <p:cNvPr id="10" name="Isosceles Triangle 9">
              <a:extLst>
                <a:ext uri="{FF2B5EF4-FFF2-40B4-BE49-F238E27FC236}">
                  <a16:creationId xmlns:a16="http://schemas.microsoft.com/office/drawing/2014/main" id="{4BB3D041-211B-4B7F-8098-1D47A8231543}"/>
                </a:ext>
              </a:extLst>
            </p:cNvPr>
            <p:cNvSpPr/>
            <p:nvPr/>
          </p:nvSpPr>
          <p:spPr bwMode="auto">
            <a:xfrm>
              <a:off x="342900" y="3429000"/>
              <a:ext cx="1295400" cy="381000"/>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1" name="Rectangle 10">
              <a:extLst>
                <a:ext uri="{FF2B5EF4-FFF2-40B4-BE49-F238E27FC236}">
                  <a16:creationId xmlns:a16="http://schemas.microsoft.com/office/drawing/2014/main" id="{BBF0AC30-E7D3-4101-88C1-E409E01871C8}"/>
                </a:ext>
              </a:extLst>
            </p:cNvPr>
            <p:cNvSpPr/>
            <p:nvPr/>
          </p:nvSpPr>
          <p:spPr bwMode="auto">
            <a:xfrm>
              <a:off x="533400" y="3810000"/>
              <a:ext cx="914400" cy="228600"/>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grpSp>
      <p:grpSp>
        <p:nvGrpSpPr>
          <p:cNvPr id="12" name="Group 11">
            <a:extLst>
              <a:ext uri="{FF2B5EF4-FFF2-40B4-BE49-F238E27FC236}">
                <a16:creationId xmlns:a16="http://schemas.microsoft.com/office/drawing/2014/main" id="{641F73C1-A73E-45F0-89D4-75AC598F6B29}"/>
              </a:ext>
            </a:extLst>
          </p:cNvPr>
          <p:cNvGrpSpPr/>
          <p:nvPr/>
        </p:nvGrpSpPr>
        <p:grpSpPr>
          <a:xfrm>
            <a:off x="257782" y="5410200"/>
            <a:ext cx="1295400" cy="609600"/>
            <a:chOff x="342900" y="3429000"/>
            <a:chExt cx="1295400" cy="609600"/>
          </a:xfrm>
          <a:solidFill>
            <a:srgbClr val="00B0F0"/>
          </a:solidFill>
        </p:grpSpPr>
        <p:sp>
          <p:nvSpPr>
            <p:cNvPr id="13" name="Isosceles Triangle 12">
              <a:extLst>
                <a:ext uri="{FF2B5EF4-FFF2-40B4-BE49-F238E27FC236}">
                  <a16:creationId xmlns:a16="http://schemas.microsoft.com/office/drawing/2014/main" id="{69310B58-B57E-4B80-8A64-CEEA612A88A2}"/>
                </a:ext>
              </a:extLst>
            </p:cNvPr>
            <p:cNvSpPr/>
            <p:nvPr/>
          </p:nvSpPr>
          <p:spPr bwMode="auto">
            <a:xfrm>
              <a:off x="342900" y="3429000"/>
              <a:ext cx="1295400" cy="381000"/>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4" name="Rectangle 13">
              <a:extLst>
                <a:ext uri="{FF2B5EF4-FFF2-40B4-BE49-F238E27FC236}">
                  <a16:creationId xmlns:a16="http://schemas.microsoft.com/office/drawing/2014/main" id="{460CCEB1-31A2-4688-98CE-3C1D1C802BEE}"/>
                </a:ext>
              </a:extLst>
            </p:cNvPr>
            <p:cNvSpPr/>
            <p:nvPr/>
          </p:nvSpPr>
          <p:spPr bwMode="auto">
            <a:xfrm>
              <a:off x="533400" y="3810000"/>
              <a:ext cx="914400" cy="228600"/>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grpSp>
      <p:sp>
        <p:nvSpPr>
          <p:cNvPr id="18" name="TextBox 17">
            <a:extLst>
              <a:ext uri="{FF2B5EF4-FFF2-40B4-BE49-F238E27FC236}">
                <a16:creationId xmlns:a16="http://schemas.microsoft.com/office/drawing/2014/main" id="{90D40653-67C2-41CE-A9E5-7C94C1E4CC99}"/>
              </a:ext>
            </a:extLst>
          </p:cNvPr>
          <p:cNvSpPr txBox="1"/>
          <p:nvPr/>
        </p:nvSpPr>
        <p:spPr>
          <a:xfrm>
            <a:off x="576529" y="5638800"/>
            <a:ext cx="697627" cy="369332"/>
          </a:xfrm>
          <a:prstGeom prst="rect">
            <a:avLst/>
          </a:prstGeom>
          <a:noFill/>
        </p:spPr>
        <p:txBody>
          <a:bodyPr wrap="none" rtlCol="0">
            <a:spAutoFit/>
          </a:bodyPr>
          <a:lstStyle/>
          <a:p>
            <a:r>
              <a:rPr lang="en-US" dirty="0"/>
              <a:t>Hotel</a:t>
            </a:r>
          </a:p>
        </p:txBody>
      </p:sp>
      <p:sp>
        <p:nvSpPr>
          <p:cNvPr id="19" name="Rectangle: Top Corners Snipped 18">
            <a:extLst>
              <a:ext uri="{FF2B5EF4-FFF2-40B4-BE49-F238E27FC236}">
                <a16:creationId xmlns:a16="http://schemas.microsoft.com/office/drawing/2014/main" id="{2799E2BE-423C-4E7E-8063-BD3071E819B3}"/>
              </a:ext>
            </a:extLst>
          </p:cNvPr>
          <p:cNvSpPr/>
          <p:nvPr/>
        </p:nvSpPr>
        <p:spPr bwMode="auto">
          <a:xfrm>
            <a:off x="4038600" y="3581400"/>
            <a:ext cx="990600" cy="609600"/>
          </a:xfrm>
          <a:prstGeom prst="snip2Same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Travel Agency</a:t>
            </a:r>
          </a:p>
        </p:txBody>
      </p:sp>
      <p:sp>
        <p:nvSpPr>
          <p:cNvPr id="20" name="TextBox 19">
            <a:extLst>
              <a:ext uri="{FF2B5EF4-FFF2-40B4-BE49-F238E27FC236}">
                <a16:creationId xmlns:a16="http://schemas.microsoft.com/office/drawing/2014/main" id="{6C074575-E94D-4245-9E4B-E610AB7CDF1F}"/>
              </a:ext>
            </a:extLst>
          </p:cNvPr>
          <p:cNvSpPr txBox="1"/>
          <p:nvPr/>
        </p:nvSpPr>
        <p:spPr>
          <a:xfrm>
            <a:off x="527486" y="3810000"/>
            <a:ext cx="697627" cy="369332"/>
          </a:xfrm>
          <a:prstGeom prst="rect">
            <a:avLst/>
          </a:prstGeom>
          <a:noFill/>
        </p:spPr>
        <p:txBody>
          <a:bodyPr wrap="none" rtlCol="0">
            <a:spAutoFit/>
          </a:bodyPr>
          <a:lstStyle/>
          <a:p>
            <a:r>
              <a:rPr lang="en-US" dirty="0"/>
              <a:t>Hotel</a:t>
            </a:r>
          </a:p>
        </p:txBody>
      </p:sp>
      <p:sp>
        <p:nvSpPr>
          <p:cNvPr id="21" name="TextBox 20">
            <a:extLst>
              <a:ext uri="{FF2B5EF4-FFF2-40B4-BE49-F238E27FC236}">
                <a16:creationId xmlns:a16="http://schemas.microsoft.com/office/drawing/2014/main" id="{93A047DA-578B-4F21-8AC0-6EA228016D65}"/>
              </a:ext>
            </a:extLst>
          </p:cNvPr>
          <p:cNvSpPr txBox="1"/>
          <p:nvPr/>
        </p:nvSpPr>
        <p:spPr>
          <a:xfrm>
            <a:off x="552210" y="4736068"/>
            <a:ext cx="697627" cy="369332"/>
          </a:xfrm>
          <a:prstGeom prst="rect">
            <a:avLst/>
          </a:prstGeom>
          <a:noFill/>
        </p:spPr>
        <p:txBody>
          <a:bodyPr wrap="none" rtlCol="0">
            <a:spAutoFit/>
          </a:bodyPr>
          <a:lstStyle/>
          <a:p>
            <a:r>
              <a:rPr lang="en-US" dirty="0"/>
              <a:t>Hotel</a:t>
            </a:r>
          </a:p>
        </p:txBody>
      </p:sp>
      <p:sp>
        <p:nvSpPr>
          <p:cNvPr id="22" name="Rectangle: Top Corners Snipped 21">
            <a:extLst>
              <a:ext uri="{FF2B5EF4-FFF2-40B4-BE49-F238E27FC236}">
                <a16:creationId xmlns:a16="http://schemas.microsoft.com/office/drawing/2014/main" id="{3292194B-C687-434B-BFC7-D0884638435F}"/>
              </a:ext>
            </a:extLst>
          </p:cNvPr>
          <p:cNvSpPr/>
          <p:nvPr/>
        </p:nvSpPr>
        <p:spPr bwMode="auto">
          <a:xfrm>
            <a:off x="4038600" y="4267200"/>
            <a:ext cx="990600" cy="609600"/>
          </a:xfrm>
          <a:prstGeom prst="snip2Same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Travel Agency</a:t>
            </a:r>
          </a:p>
        </p:txBody>
      </p:sp>
      <p:sp>
        <p:nvSpPr>
          <p:cNvPr id="23" name="Rectangle: Top Corners Snipped 22">
            <a:extLst>
              <a:ext uri="{FF2B5EF4-FFF2-40B4-BE49-F238E27FC236}">
                <a16:creationId xmlns:a16="http://schemas.microsoft.com/office/drawing/2014/main" id="{E9EC821C-D66E-4416-BB26-3861BC0200A7}"/>
              </a:ext>
            </a:extLst>
          </p:cNvPr>
          <p:cNvSpPr/>
          <p:nvPr/>
        </p:nvSpPr>
        <p:spPr bwMode="auto">
          <a:xfrm>
            <a:off x="4038600" y="4953000"/>
            <a:ext cx="990600" cy="609600"/>
          </a:xfrm>
          <a:prstGeom prst="snip2SameRect">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Travel Agency</a:t>
            </a:r>
          </a:p>
        </p:txBody>
      </p:sp>
      <p:sp>
        <p:nvSpPr>
          <p:cNvPr id="24" name="Rectangle: Top Corners Snipped 23">
            <a:extLst>
              <a:ext uri="{FF2B5EF4-FFF2-40B4-BE49-F238E27FC236}">
                <a16:creationId xmlns:a16="http://schemas.microsoft.com/office/drawing/2014/main" id="{338D012D-3F89-4137-98A3-7AB4FDB61905}"/>
              </a:ext>
            </a:extLst>
          </p:cNvPr>
          <p:cNvSpPr/>
          <p:nvPr/>
        </p:nvSpPr>
        <p:spPr bwMode="auto">
          <a:xfrm>
            <a:off x="4038600" y="5638800"/>
            <a:ext cx="990600" cy="609600"/>
          </a:xfrm>
          <a:prstGeom prst="snip2Same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Travel Agency</a:t>
            </a:r>
          </a:p>
        </p:txBody>
      </p:sp>
      <p:sp>
        <p:nvSpPr>
          <p:cNvPr id="26" name="Arrow: Right 25">
            <a:extLst>
              <a:ext uri="{FF2B5EF4-FFF2-40B4-BE49-F238E27FC236}">
                <a16:creationId xmlns:a16="http://schemas.microsoft.com/office/drawing/2014/main" id="{8BBD3009-EA6D-4826-81DA-D408A41AD3D0}"/>
              </a:ext>
            </a:extLst>
          </p:cNvPr>
          <p:cNvSpPr/>
          <p:nvPr/>
        </p:nvSpPr>
        <p:spPr bwMode="auto">
          <a:xfrm>
            <a:off x="2133600" y="4507468"/>
            <a:ext cx="914400" cy="521732"/>
          </a:xfrm>
          <a:prstGeom prst="rightArrow">
            <a:avLst/>
          </a:prstGeom>
          <a:solidFill>
            <a:srgbClr val="CC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27" name="TextBox 26">
            <a:extLst>
              <a:ext uri="{FF2B5EF4-FFF2-40B4-BE49-F238E27FC236}">
                <a16:creationId xmlns:a16="http://schemas.microsoft.com/office/drawing/2014/main" id="{EBB94AB1-DA57-497D-8DA8-78FA56FADDFD}"/>
              </a:ext>
            </a:extLst>
          </p:cNvPr>
          <p:cNvSpPr txBox="1"/>
          <p:nvPr/>
        </p:nvSpPr>
        <p:spPr>
          <a:xfrm>
            <a:off x="1602354" y="3788480"/>
            <a:ext cx="2114681" cy="646331"/>
          </a:xfrm>
          <a:prstGeom prst="rect">
            <a:avLst/>
          </a:prstGeom>
          <a:noFill/>
        </p:spPr>
        <p:txBody>
          <a:bodyPr wrap="none" rtlCol="0">
            <a:spAutoFit/>
          </a:bodyPr>
          <a:lstStyle/>
          <a:p>
            <a:pPr algn="ctr"/>
            <a:r>
              <a:rPr lang="en-US" dirty="0"/>
              <a:t>Block purchase:</a:t>
            </a:r>
          </a:p>
          <a:p>
            <a:pPr algn="ctr"/>
            <a:r>
              <a:rPr lang="en-US" dirty="0"/>
              <a:t>the more the cheaper</a:t>
            </a:r>
          </a:p>
        </p:txBody>
      </p:sp>
      <p:grpSp>
        <p:nvGrpSpPr>
          <p:cNvPr id="38" name="Group 37">
            <a:extLst>
              <a:ext uri="{FF2B5EF4-FFF2-40B4-BE49-F238E27FC236}">
                <a16:creationId xmlns:a16="http://schemas.microsoft.com/office/drawing/2014/main" id="{11D9306A-DA1F-4F35-8686-288142E79C26}"/>
              </a:ext>
            </a:extLst>
          </p:cNvPr>
          <p:cNvGrpSpPr/>
          <p:nvPr/>
        </p:nvGrpSpPr>
        <p:grpSpPr>
          <a:xfrm>
            <a:off x="7790705" y="5653841"/>
            <a:ext cx="152400" cy="304800"/>
            <a:chOff x="6438900" y="3200400"/>
            <a:chExt cx="304800" cy="609600"/>
          </a:xfrm>
        </p:grpSpPr>
        <p:sp>
          <p:nvSpPr>
            <p:cNvPr id="28" name="Oval 27">
              <a:extLst>
                <a:ext uri="{FF2B5EF4-FFF2-40B4-BE49-F238E27FC236}">
                  <a16:creationId xmlns:a16="http://schemas.microsoft.com/office/drawing/2014/main" id="{E32EF945-B91D-4A81-B044-7554B27BB5A0}"/>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30" name="Straight Connector 29">
              <a:extLst>
                <a:ext uri="{FF2B5EF4-FFF2-40B4-BE49-F238E27FC236}">
                  <a16:creationId xmlns:a16="http://schemas.microsoft.com/office/drawing/2014/main" id="{457C01A9-1D76-4CC3-BDC4-82C74D086E83}"/>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1BF11829-08A4-4FA7-BD9E-88B4E3505461}"/>
                </a:ext>
              </a:extLst>
            </p:cNvPr>
            <p:cNvCxnSpPr>
              <a:cxnSpLocks/>
              <a:stCxn id="28"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E566D16B-EF2B-4F35-A780-A9BAF48B8B90}"/>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D6AAD51A-2C6B-4161-B9B0-21F84B18F0EB}"/>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9" name="Group 38">
            <a:extLst>
              <a:ext uri="{FF2B5EF4-FFF2-40B4-BE49-F238E27FC236}">
                <a16:creationId xmlns:a16="http://schemas.microsoft.com/office/drawing/2014/main" id="{31BA41BB-C57C-47D6-8A55-F4FEB44BC69B}"/>
              </a:ext>
            </a:extLst>
          </p:cNvPr>
          <p:cNvGrpSpPr/>
          <p:nvPr/>
        </p:nvGrpSpPr>
        <p:grpSpPr>
          <a:xfrm>
            <a:off x="7950994" y="4760697"/>
            <a:ext cx="152400" cy="304800"/>
            <a:chOff x="6438900" y="3200400"/>
            <a:chExt cx="304800" cy="609600"/>
          </a:xfrm>
        </p:grpSpPr>
        <p:sp>
          <p:nvSpPr>
            <p:cNvPr id="40" name="Oval 39">
              <a:extLst>
                <a:ext uri="{FF2B5EF4-FFF2-40B4-BE49-F238E27FC236}">
                  <a16:creationId xmlns:a16="http://schemas.microsoft.com/office/drawing/2014/main" id="{121D8DA8-1F77-415A-A86F-56EA01475CD8}"/>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41" name="Straight Connector 40">
              <a:extLst>
                <a:ext uri="{FF2B5EF4-FFF2-40B4-BE49-F238E27FC236}">
                  <a16:creationId xmlns:a16="http://schemas.microsoft.com/office/drawing/2014/main" id="{D509E22F-A2EA-4EEA-BF7D-7DA7F464E466}"/>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5EFEA1CD-CE55-4B8D-AFE9-D0C2E77862B1}"/>
                </a:ext>
              </a:extLst>
            </p:cNvPr>
            <p:cNvCxnSpPr>
              <a:cxnSpLocks/>
              <a:stCxn id="40"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53C5174A-446B-464A-90B2-40F9FD802308}"/>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DE350CC0-935A-4C9C-A1B9-1C187E702D05}"/>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45" name="Group 44">
            <a:extLst>
              <a:ext uri="{FF2B5EF4-FFF2-40B4-BE49-F238E27FC236}">
                <a16:creationId xmlns:a16="http://schemas.microsoft.com/office/drawing/2014/main" id="{C4E9EBB3-CCB1-4C3C-9B8E-231374881B8D}"/>
              </a:ext>
            </a:extLst>
          </p:cNvPr>
          <p:cNvGrpSpPr/>
          <p:nvPr/>
        </p:nvGrpSpPr>
        <p:grpSpPr>
          <a:xfrm>
            <a:off x="7685040" y="3589187"/>
            <a:ext cx="152400" cy="304800"/>
            <a:chOff x="6438900" y="3200400"/>
            <a:chExt cx="304800" cy="609600"/>
          </a:xfrm>
        </p:grpSpPr>
        <p:sp>
          <p:nvSpPr>
            <p:cNvPr id="46" name="Oval 45">
              <a:extLst>
                <a:ext uri="{FF2B5EF4-FFF2-40B4-BE49-F238E27FC236}">
                  <a16:creationId xmlns:a16="http://schemas.microsoft.com/office/drawing/2014/main" id="{C07240CE-6544-4A4C-BD89-575869A5AE13}"/>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47" name="Straight Connector 46">
              <a:extLst>
                <a:ext uri="{FF2B5EF4-FFF2-40B4-BE49-F238E27FC236}">
                  <a16:creationId xmlns:a16="http://schemas.microsoft.com/office/drawing/2014/main" id="{DBB7E583-436D-4302-BC72-ACC7143DB940}"/>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779AFD79-E710-43DF-BCC9-CFDB4D234715}"/>
                </a:ext>
              </a:extLst>
            </p:cNvPr>
            <p:cNvCxnSpPr>
              <a:cxnSpLocks/>
              <a:stCxn id="46"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BD46282B-C67D-49C6-9FA9-B6E8B302C837}"/>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2193FBCD-ADDF-4B6B-A303-4392C6B5499F}"/>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51" name="Group 50">
            <a:extLst>
              <a:ext uri="{FF2B5EF4-FFF2-40B4-BE49-F238E27FC236}">
                <a16:creationId xmlns:a16="http://schemas.microsoft.com/office/drawing/2014/main" id="{DDC1533E-1458-4CF5-9A69-F625E034BCF2}"/>
              </a:ext>
            </a:extLst>
          </p:cNvPr>
          <p:cNvGrpSpPr/>
          <p:nvPr/>
        </p:nvGrpSpPr>
        <p:grpSpPr>
          <a:xfrm>
            <a:off x="8106666" y="5349041"/>
            <a:ext cx="152400" cy="304800"/>
            <a:chOff x="6438900" y="3200400"/>
            <a:chExt cx="304800" cy="609600"/>
          </a:xfrm>
        </p:grpSpPr>
        <p:sp>
          <p:nvSpPr>
            <p:cNvPr id="52" name="Oval 51">
              <a:extLst>
                <a:ext uri="{FF2B5EF4-FFF2-40B4-BE49-F238E27FC236}">
                  <a16:creationId xmlns:a16="http://schemas.microsoft.com/office/drawing/2014/main" id="{CC2C6A52-1AA2-48CD-9C5A-493BFF82B156}"/>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53" name="Straight Connector 52">
              <a:extLst>
                <a:ext uri="{FF2B5EF4-FFF2-40B4-BE49-F238E27FC236}">
                  <a16:creationId xmlns:a16="http://schemas.microsoft.com/office/drawing/2014/main" id="{72EAFA65-9589-446D-A0D0-F8B9D653C932}"/>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91BC7885-E989-4445-98BA-F8342C854E10}"/>
                </a:ext>
              </a:extLst>
            </p:cNvPr>
            <p:cNvCxnSpPr>
              <a:cxnSpLocks/>
              <a:stCxn id="52"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B8E58EBB-2900-43CA-9289-79A78ECEFD9F}"/>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4508E294-2C6C-4D85-ABDB-22ADDDE5CA6C}"/>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57" name="Group 56">
            <a:extLst>
              <a:ext uri="{FF2B5EF4-FFF2-40B4-BE49-F238E27FC236}">
                <a16:creationId xmlns:a16="http://schemas.microsoft.com/office/drawing/2014/main" id="{83119172-55F8-4A45-9E93-D68C87211503}"/>
              </a:ext>
            </a:extLst>
          </p:cNvPr>
          <p:cNvGrpSpPr/>
          <p:nvPr/>
        </p:nvGrpSpPr>
        <p:grpSpPr>
          <a:xfrm>
            <a:off x="7897116" y="3908134"/>
            <a:ext cx="152400" cy="304800"/>
            <a:chOff x="6438900" y="3200400"/>
            <a:chExt cx="304800" cy="609600"/>
          </a:xfrm>
        </p:grpSpPr>
        <p:sp>
          <p:nvSpPr>
            <p:cNvPr id="58" name="Oval 57">
              <a:extLst>
                <a:ext uri="{FF2B5EF4-FFF2-40B4-BE49-F238E27FC236}">
                  <a16:creationId xmlns:a16="http://schemas.microsoft.com/office/drawing/2014/main" id="{67325FE0-3102-4DC7-87DE-B223BE18BC61}"/>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59" name="Straight Connector 58">
              <a:extLst>
                <a:ext uri="{FF2B5EF4-FFF2-40B4-BE49-F238E27FC236}">
                  <a16:creationId xmlns:a16="http://schemas.microsoft.com/office/drawing/2014/main" id="{E7C48775-86B4-492F-94E1-73ACAE055598}"/>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2D3B432D-0B6D-4330-AF05-BEE6C6D8EE38}"/>
                </a:ext>
              </a:extLst>
            </p:cNvPr>
            <p:cNvCxnSpPr>
              <a:cxnSpLocks/>
              <a:stCxn id="58"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1" name="Straight Connector 60">
              <a:extLst>
                <a:ext uri="{FF2B5EF4-FFF2-40B4-BE49-F238E27FC236}">
                  <a16:creationId xmlns:a16="http://schemas.microsoft.com/office/drawing/2014/main" id="{75F1C7E2-2AE8-4A4E-AE45-7FCDB989C54D}"/>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66C2EB46-5E10-41CA-9567-4DBD5C7558A0}"/>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63" name="Group 62">
            <a:extLst>
              <a:ext uri="{FF2B5EF4-FFF2-40B4-BE49-F238E27FC236}">
                <a16:creationId xmlns:a16="http://schemas.microsoft.com/office/drawing/2014/main" id="{50703958-E18E-4123-9162-38170A84DEAA}"/>
              </a:ext>
            </a:extLst>
          </p:cNvPr>
          <p:cNvGrpSpPr/>
          <p:nvPr/>
        </p:nvGrpSpPr>
        <p:grpSpPr>
          <a:xfrm>
            <a:off x="8157964" y="4308314"/>
            <a:ext cx="152400" cy="304800"/>
            <a:chOff x="6438900" y="3200400"/>
            <a:chExt cx="304800" cy="609600"/>
          </a:xfrm>
        </p:grpSpPr>
        <p:sp>
          <p:nvSpPr>
            <p:cNvPr id="64" name="Oval 63">
              <a:extLst>
                <a:ext uri="{FF2B5EF4-FFF2-40B4-BE49-F238E27FC236}">
                  <a16:creationId xmlns:a16="http://schemas.microsoft.com/office/drawing/2014/main" id="{CFFFD273-64D5-49E9-9FCE-3FB8FDA76E3E}"/>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65" name="Straight Connector 64">
              <a:extLst>
                <a:ext uri="{FF2B5EF4-FFF2-40B4-BE49-F238E27FC236}">
                  <a16:creationId xmlns:a16="http://schemas.microsoft.com/office/drawing/2014/main" id="{DFFF5924-9C97-4AFD-AF32-984EDC36CE0B}"/>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7D447D8A-DFBB-4846-9FDE-0218FE2113F6}"/>
                </a:ext>
              </a:extLst>
            </p:cNvPr>
            <p:cNvCxnSpPr>
              <a:cxnSpLocks/>
              <a:stCxn id="64"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C3F98163-66BA-46AC-B466-5276764A909A}"/>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 name="Straight Connector 67">
              <a:extLst>
                <a:ext uri="{FF2B5EF4-FFF2-40B4-BE49-F238E27FC236}">
                  <a16:creationId xmlns:a16="http://schemas.microsoft.com/office/drawing/2014/main" id="{CB312A35-583A-41EE-B13B-55E88E728686}"/>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69" name="Group 68">
            <a:extLst>
              <a:ext uri="{FF2B5EF4-FFF2-40B4-BE49-F238E27FC236}">
                <a16:creationId xmlns:a16="http://schemas.microsoft.com/office/drawing/2014/main" id="{1B820CFC-9D3C-4673-BF0C-90615A15D456}"/>
              </a:ext>
            </a:extLst>
          </p:cNvPr>
          <p:cNvGrpSpPr/>
          <p:nvPr/>
        </p:nvGrpSpPr>
        <p:grpSpPr>
          <a:xfrm>
            <a:off x="8020941" y="6019800"/>
            <a:ext cx="152400" cy="304800"/>
            <a:chOff x="6438900" y="3200400"/>
            <a:chExt cx="304800" cy="609600"/>
          </a:xfrm>
        </p:grpSpPr>
        <p:sp>
          <p:nvSpPr>
            <p:cNvPr id="70" name="Oval 69">
              <a:extLst>
                <a:ext uri="{FF2B5EF4-FFF2-40B4-BE49-F238E27FC236}">
                  <a16:creationId xmlns:a16="http://schemas.microsoft.com/office/drawing/2014/main" id="{8AB6F2A3-0F2F-4DC5-93EB-196E42A05323}"/>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71" name="Straight Connector 70">
              <a:extLst>
                <a:ext uri="{FF2B5EF4-FFF2-40B4-BE49-F238E27FC236}">
                  <a16:creationId xmlns:a16="http://schemas.microsoft.com/office/drawing/2014/main" id="{F4D39740-7BDB-492E-96D6-7921991BA270}"/>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2" name="Straight Connector 71">
              <a:extLst>
                <a:ext uri="{FF2B5EF4-FFF2-40B4-BE49-F238E27FC236}">
                  <a16:creationId xmlns:a16="http://schemas.microsoft.com/office/drawing/2014/main" id="{FDF6CF51-417E-474C-A3B1-ABDE2B169BF1}"/>
                </a:ext>
              </a:extLst>
            </p:cNvPr>
            <p:cNvCxnSpPr>
              <a:cxnSpLocks/>
              <a:stCxn id="70"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E1599173-E84D-4899-BF46-A14F7ACBB627}"/>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A6B017C-DD62-46E1-8454-255B597B6454}"/>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75" name="Group 74">
            <a:extLst>
              <a:ext uri="{FF2B5EF4-FFF2-40B4-BE49-F238E27FC236}">
                <a16:creationId xmlns:a16="http://schemas.microsoft.com/office/drawing/2014/main" id="{B6C160E9-52D2-457E-B0A8-4D5CAD15182E}"/>
              </a:ext>
            </a:extLst>
          </p:cNvPr>
          <p:cNvGrpSpPr/>
          <p:nvPr/>
        </p:nvGrpSpPr>
        <p:grpSpPr>
          <a:xfrm>
            <a:off x="7217270" y="3429635"/>
            <a:ext cx="152400" cy="304800"/>
            <a:chOff x="6438900" y="3200400"/>
            <a:chExt cx="304800" cy="609600"/>
          </a:xfrm>
        </p:grpSpPr>
        <p:sp>
          <p:nvSpPr>
            <p:cNvPr id="76" name="Oval 75">
              <a:extLst>
                <a:ext uri="{FF2B5EF4-FFF2-40B4-BE49-F238E27FC236}">
                  <a16:creationId xmlns:a16="http://schemas.microsoft.com/office/drawing/2014/main" id="{5573FEBD-AC83-40E8-807A-32DF3E26451D}"/>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77" name="Straight Connector 76">
              <a:extLst>
                <a:ext uri="{FF2B5EF4-FFF2-40B4-BE49-F238E27FC236}">
                  <a16:creationId xmlns:a16="http://schemas.microsoft.com/office/drawing/2014/main" id="{082F114C-73D8-43EB-81E5-8DA7B5B6D3CA}"/>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7F5EA97E-8ABD-4862-AE8F-721C2A68D737}"/>
                </a:ext>
              </a:extLst>
            </p:cNvPr>
            <p:cNvCxnSpPr>
              <a:cxnSpLocks/>
              <a:stCxn id="76"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5BCD63FA-699C-462A-A996-4FDB65AC47BC}"/>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AA835B2B-EBF1-46A2-9215-6D703CFCBA5A}"/>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81" name="Group 80">
            <a:extLst>
              <a:ext uri="{FF2B5EF4-FFF2-40B4-BE49-F238E27FC236}">
                <a16:creationId xmlns:a16="http://schemas.microsoft.com/office/drawing/2014/main" id="{0CC54AE7-BB83-4BCA-89D5-6F46E184FCFD}"/>
              </a:ext>
            </a:extLst>
          </p:cNvPr>
          <p:cNvGrpSpPr/>
          <p:nvPr/>
        </p:nvGrpSpPr>
        <p:grpSpPr>
          <a:xfrm>
            <a:off x="7363716" y="3532037"/>
            <a:ext cx="152400" cy="304800"/>
            <a:chOff x="6438900" y="3200400"/>
            <a:chExt cx="304800" cy="609600"/>
          </a:xfrm>
        </p:grpSpPr>
        <p:sp>
          <p:nvSpPr>
            <p:cNvPr id="82" name="Oval 81">
              <a:extLst>
                <a:ext uri="{FF2B5EF4-FFF2-40B4-BE49-F238E27FC236}">
                  <a16:creationId xmlns:a16="http://schemas.microsoft.com/office/drawing/2014/main" id="{CE803B3C-2C5C-4C61-BA96-9D86A60703D7}"/>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83" name="Straight Connector 82">
              <a:extLst>
                <a:ext uri="{FF2B5EF4-FFF2-40B4-BE49-F238E27FC236}">
                  <a16:creationId xmlns:a16="http://schemas.microsoft.com/office/drawing/2014/main" id="{3DD677AE-FD27-4D97-BB04-74086FEF55E1}"/>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0DC449D7-5F9B-4552-BC69-B6491FBC0C3F}"/>
                </a:ext>
              </a:extLst>
            </p:cNvPr>
            <p:cNvCxnSpPr>
              <a:cxnSpLocks/>
              <a:stCxn id="82"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FA22AD3A-A9EC-40E2-91E1-2CE64403E4EB}"/>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91874B35-BC37-45E7-A01A-9ECBFE0F5B6C}"/>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87" name="Group 86">
            <a:extLst>
              <a:ext uri="{FF2B5EF4-FFF2-40B4-BE49-F238E27FC236}">
                <a16:creationId xmlns:a16="http://schemas.microsoft.com/office/drawing/2014/main" id="{B06C6BDC-2C0A-4F65-9843-29A56056CCF7}"/>
              </a:ext>
            </a:extLst>
          </p:cNvPr>
          <p:cNvGrpSpPr/>
          <p:nvPr/>
        </p:nvGrpSpPr>
        <p:grpSpPr>
          <a:xfrm>
            <a:off x="7896026" y="3421251"/>
            <a:ext cx="152400" cy="304800"/>
            <a:chOff x="6438900" y="3200400"/>
            <a:chExt cx="304800" cy="609600"/>
          </a:xfrm>
        </p:grpSpPr>
        <p:sp>
          <p:nvSpPr>
            <p:cNvPr id="88" name="Oval 87">
              <a:extLst>
                <a:ext uri="{FF2B5EF4-FFF2-40B4-BE49-F238E27FC236}">
                  <a16:creationId xmlns:a16="http://schemas.microsoft.com/office/drawing/2014/main" id="{B94BCAD9-3BED-4309-B13E-A4B950E88706}"/>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89" name="Straight Connector 88">
              <a:extLst>
                <a:ext uri="{FF2B5EF4-FFF2-40B4-BE49-F238E27FC236}">
                  <a16:creationId xmlns:a16="http://schemas.microsoft.com/office/drawing/2014/main" id="{7A33F16A-1286-467C-BBDC-8EE7478B60AA}"/>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951B9D80-3CD7-4E8B-B281-5CB381F0470D}"/>
                </a:ext>
              </a:extLst>
            </p:cNvPr>
            <p:cNvCxnSpPr>
              <a:cxnSpLocks/>
              <a:stCxn id="88"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1" name="Straight Connector 90">
              <a:extLst>
                <a:ext uri="{FF2B5EF4-FFF2-40B4-BE49-F238E27FC236}">
                  <a16:creationId xmlns:a16="http://schemas.microsoft.com/office/drawing/2014/main" id="{12067110-8ACC-43DB-867C-5072FCD95A3F}"/>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192442FD-1D24-4D06-A26E-35B7EB802899}"/>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93" name="Group 92">
            <a:extLst>
              <a:ext uri="{FF2B5EF4-FFF2-40B4-BE49-F238E27FC236}">
                <a16:creationId xmlns:a16="http://schemas.microsoft.com/office/drawing/2014/main" id="{0D3618C3-511B-4D91-A943-7EA0CF06410E}"/>
              </a:ext>
            </a:extLst>
          </p:cNvPr>
          <p:cNvGrpSpPr/>
          <p:nvPr/>
        </p:nvGrpSpPr>
        <p:grpSpPr>
          <a:xfrm>
            <a:off x="8047333" y="3908134"/>
            <a:ext cx="152400" cy="304800"/>
            <a:chOff x="6438900" y="3200400"/>
            <a:chExt cx="304800" cy="609600"/>
          </a:xfrm>
        </p:grpSpPr>
        <p:sp>
          <p:nvSpPr>
            <p:cNvPr id="94" name="Oval 93">
              <a:extLst>
                <a:ext uri="{FF2B5EF4-FFF2-40B4-BE49-F238E27FC236}">
                  <a16:creationId xmlns:a16="http://schemas.microsoft.com/office/drawing/2014/main" id="{B92FF0A0-8B30-4E37-8D0A-2A9CC1F39785}"/>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95" name="Straight Connector 94">
              <a:extLst>
                <a:ext uri="{FF2B5EF4-FFF2-40B4-BE49-F238E27FC236}">
                  <a16:creationId xmlns:a16="http://schemas.microsoft.com/office/drawing/2014/main" id="{85F688D1-1259-4EA7-80F6-A72B8A523164}"/>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723DE07F-2BBE-4034-B557-409D07130D0B}"/>
                </a:ext>
              </a:extLst>
            </p:cNvPr>
            <p:cNvCxnSpPr>
              <a:cxnSpLocks/>
              <a:stCxn id="94"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B84C320F-DFED-4DD5-903B-EBEFBAAD2A19}"/>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184D5CAA-A99A-49B6-93E9-33858FF29A68}"/>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99" name="Group 98">
            <a:extLst>
              <a:ext uri="{FF2B5EF4-FFF2-40B4-BE49-F238E27FC236}">
                <a16:creationId xmlns:a16="http://schemas.microsoft.com/office/drawing/2014/main" id="{034E29E5-B990-4578-BD11-21B345B6AAF6}"/>
              </a:ext>
            </a:extLst>
          </p:cNvPr>
          <p:cNvGrpSpPr/>
          <p:nvPr/>
        </p:nvGrpSpPr>
        <p:grpSpPr>
          <a:xfrm>
            <a:off x="8305800" y="5628158"/>
            <a:ext cx="152400" cy="304800"/>
            <a:chOff x="6438900" y="3200400"/>
            <a:chExt cx="304800" cy="609600"/>
          </a:xfrm>
        </p:grpSpPr>
        <p:sp>
          <p:nvSpPr>
            <p:cNvPr id="100" name="Oval 99">
              <a:extLst>
                <a:ext uri="{FF2B5EF4-FFF2-40B4-BE49-F238E27FC236}">
                  <a16:creationId xmlns:a16="http://schemas.microsoft.com/office/drawing/2014/main" id="{22239C49-E354-40D0-9154-A8395083FC17}"/>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01" name="Straight Connector 100">
              <a:extLst>
                <a:ext uri="{FF2B5EF4-FFF2-40B4-BE49-F238E27FC236}">
                  <a16:creationId xmlns:a16="http://schemas.microsoft.com/office/drawing/2014/main" id="{250F8728-F949-4F40-AF30-C316CC1DA118}"/>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2" name="Straight Connector 101">
              <a:extLst>
                <a:ext uri="{FF2B5EF4-FFF2-40B4-BE49-F238E27FC236}">
                  <a16:creationId xmlns:a16="http://schemas.microsoft.com/office/drawing/2014/main" id="{797FDDD9-3DA9-4AD9-A6A2-E5A546C08DC8}"/>
                </a:ext>
              </a:extLst>
            </p:cNvPr>
            <p:cNvCxnSpPr>
              <a:cxnSpLocks/>
              <a:stCxn id="100"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3DDC01D6-40E8-46EE-B24E-4227B1B5EA37}"/>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97F1BA6C-9BA7-4460-B7FF-D25CB055FF7F}"/>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05" name="Group 104">
            <a:extLst>
              <a:ext uri="{FF2B5EF4-FFF2-40B4-BE49-F238E27FC236}">
                <a16:creationId xmlns:a16="http://schemas.microsoft.com/office/drawing/2014/main" id="{83E8CEC1-7664-4884-A25D-5DD3C393F382}"/>
              </a:ext>
            </a:extLst>
          </p:cNvPr>
          <p:cNvGrpSpPr/>
          <p:nvPr/>
        </p:nvGrpSpPr>
        <p:grpSpPr>
          <a:xfrm>
            <a:off x="7687566" y="4155914"/>
            <a:ext cx="152400" cy="304800"/>
            <a:chOff x="6438900" y="3200400"/>
            <a:chExt cx="304800" cy="609600"/>
          </a:xfrm>
        </p:grpSpPr>
        <p:sp>
          <p:nvSpPr>
            <p:cNvPr id="106" name="Oval 105">
              <a:extLst>
                <a:ext uri="{FF2B5EF4-FFF2-40B4-BE49-F238E27FC236}">
                  <a16:creationId xmlns:a16="http://schemas.microsoft.com/office/drawing/2014/main" id="{DFE422D5-1840-401B-8554-9D25E0C42A8B}"/>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07" name="Straight Connector 106">
              <a:extLst>
                <a:ext uri="{FF2B5EF4-FFF2-40B4-BE49-F238E27FC236}">
                  <a16:creationId xmlns:a16="http://schemas.microsoft.com/office/drawing/2014/main" id="{E61E4513-07EE-42CC-9E79-94828DA36E9E}"/>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570000CB-5FCD-4FA8-9F4D-680831C818D4}"/>
                </a:ext>
              </a:extLst>
            </p:cNvPr>
            <p:cNvCxnSpPr>
              <a:cxnSpLocks/>
              <a:stCxn id="106"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0C247180-55D3-4B1C-85C2-FB22251485B9}"/>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31C7A730-D470-4398-AC9F-0A70A56BD106}"/>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11" name="Group 110">
            <a:extLst>
              <a:ext uri="{FF2B5EF4-FFF2-40B4-BE49-F238E27FC236}">
                <a16:creationId xmlns:a16="http://schemas.microsoft.com/office/drawing/2014/main" id="{23A85010-395B-4178-BFC5-8108F0C18637}"/>
              </a:ext>
            </a:extLst>
          </p:cNvPr>
          <p:cNvGrpSpPr/>
          <p:nvPr/>
        </p:nvGrpSpPr>
        <p:grpSpPr>
          <a:xfrm>
            <a:off x="8211441" y="4844346"/>
            <a:ext cx="152400" cy="304800"/>
            <a:chOff x="6438900" y="3200400"/>
            <a:chExt cx="304800" cy="609600"/>
          </a:xfrm>
        </p:grpSpPr>
        <p:sp>
          <p:nvSpPr>
            <p:cNvPr id="112" name="Oval 111">
              <a:extLst>
                <a:ext uri="{FF2B5EF4-FFF2-40B4-BE49-F238E27FC236}">
                  <a16:creationId xmlns:a16="http://schemas.microsoft.com/office/drawing/2014/main" id="{A46FBBC2-1ABC-42E9-9069-ECE585967EFB}"/>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13" name="Straight Connector 112">
              <a:extLst>
                <a:ext uri="{FF2B5EF4-FFF2-40B4-BE49-F238E27FC236}">
                  <a16:creationId xmlns:a16="http://schemas.microsoft.com/office/drawing/2014/main" id="{195D39B3-C926-4424-9FF8-DB44CD768542}"/>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FB21A32F-10AA-43F1-B1B3-0F06C3A6814A}"/>
                </a:ext>
              </a:extLst>
            </p:cNvPr>
            <p:cNvCxnSpPr>
              <a:cxnSpLocks/>
              <a:stCxn id="112"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C4724943-938D-4EB1-B609-DA7B22BF5A5D}"/>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A7D30C04-2FF4-420A-8D88-6D8B4C833B68}"/>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17" name="Group 116">
            <a:extLst>
              <a:ext uri="{FF2B5EF4-FFF2-40B4-BE49-F238E27FC236}">
                <a16:creationId xmlns:a16="http://schemas.microsoft.com/office/drawing/2014/main" id="{010FF3E4-D6FB-464E-8754-840722E98EFF}"/>
              </a:ext>
            </a:extLst>
          </p:cNvPr>
          <p:cNvGrpSpPr/>
          <p:nvPr/>
        </p:nvGrpSpPr>
        <p:grpSpPr>
          <a:xfrm>
            <a:off x="7276901" y="4089557"/>
            <a:ext cx="152400" cy="304800"/>
            <a:chOff x="6438900" y="3200400"/>
            <a:chExt cx="304800" cy="609600"/>
          </a:xfrm>
        </p:grpSpPr>
        <p:sp>
          <p:nvSpPr>
            <p:cNvPr id="118" name="Oval 117">
              <a:extLst>
                <a:ext uri="{FF2B5EF4-FFF2-40B4-BE49-F238E27FC236}">
                  <a16:creationId xmlns:a16="http://schemas.microsoft.com/office/drawing/2014/main" id="{6EF3A1A9-7FB9-41CE-8C64-2E26612754D0}"/>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19" name="Straight Connector 118">
              <a:extLst>
                <a:ext uri="{FF2B5EF4-FFF2-40B4-BE49-F238E27FC236}">
                  <a16:creationId xmlns:a16="http://schemas.microsoft.com/office/drawing/2014/main" id="{90E8BE2D-F917-4C94-8E09-2CF2BB779727}"/>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0" name="Straight Connector 119">
              <a:extLst>
                <a:ext uri="{FF2B5EF4-FFF2-40B4-BE49-F238E27FC236}">
                  <a16:creationId xmlns:a16="http://schemas.microsoft.com/office/drawing/2014/main" id="{EF96DF69-257D-4BE4-B223-765F52A0EC1D}"/>
                </a:ext>
              </a:extLst>
            </p:cNvPr>
            <p:cNvCxnSpPr>
              <a:cxnSpLocks/>
              <a:stCxn id="118"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1" name="Straight Connector 120">
              <a:extLst>
                <a:ext uri="{FF2B5EF4-FFF2-40B4-BE49-F238E27FC236}">
                  <a16:creationId xmlns:a16="http://schemas.microsoft.com/office/drawing/2014/main" id="{9611E190-ECD9-4E5D-86A2-673CEB430824}"/>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F295F598-024A-41AE-B9E5-979728A6299E}"/>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23" name="Group 122">
            <a:extLst>
              <a:ext uri="{FF2B5EF4-FFF2-40B4-BE49-F238E27FC236}">
                <a16:creationId xmlns:a16="http://schemas.microsoft.com/office/drawing/2014/main" id="{0CD0A9B5-125A-4DD2-9DFD-83C25503AA3F}"/>
              </a:ext>
            </a:extLst>
          </p:cNvPr>
          <p:cNvGrpSpPr/>
          <p:nvPr/>
        </p:nvGrpSpPr>
        <p:grpSpPr>
          <a:xfrm>
            <a:off x="7326908" y="4637868"/>
            <a:ext cx="152400" cy="304800"/>
            <a:chOff x="6438900" y="3200400"/>
            <a:chExt cx="304800" cy="609600"/>
          </a:xfrm>
        </p:grpSpPr>
        <p:sp>
          <p:nvSpPr>
            <p:cNvPr id="124" name="Oval 123">
              <a:extLst>
                <a:ext uri="{FF2B5EF4-FFF2-40B4-BE49-F238E27FC236}">
                  <a16:creationId xmlns:a16="http://schemas.microsoft.com/office/drawing/2014/main" id="{E9965497-6793-46D9-9078-D294CAACDE22}"/>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25" name="Straight Connector 124">
              <a:extLst>
                <a:ext uri="{FF2B5EF4-FFF2-40B4-BE49-F238E27FC236}">
                  <a16:creationId xmlns:a16="http://schemas.microsoft.com/office/drawing/2014/main" id="{D2BF69C4-77F6-48AD-A5BB-F312B565AA22}"/>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 name="Straight Connector 125">
              <a:extLst>
                <a:ext uri="{FF2B5EF4-FFF2-40B4-BE49-F238E27FC236}">
                  <a16:creationId xmlns:a16="http://schemas.microsoft.com/office/drawing/2014/main" id="{BAB713E2-7CC1-4F48-9BE9-7D2FA9F0943C}"/>
                </a:ext>
              </a:extLst>
            </p:cNvPr>
            <p:cNvCxnSpPr>
              <a:cxnSpLocks/>
              <a:stCxn id="124"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A1089B29-6806-4383-8EBD-12F8905DD40E}"/>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 name="Straight Connector 127">
              <a:extLst>
                <a:ext uri="{FF2B5EF4-FFF2-40B4-BE49-F238E27FC236}">
                  <a16:creationId xmlns:a16="http://schemas.microsoft.com/office/drawing/2014/main" id="{A3978C82-0DF4-45DE-BADB-292A0B49E3E7}"/>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29" name="Group 128">
            <a:extLst>
              <a:ext uri="{FF2B5EF4-FFF2-40B4-BE49-F238E27FC236}">
                <a16:creationId xmlns:a16="http://schemas.microsoft.com/office/drawing/2014/main" id="{C4E66720-37B7-4DE2-8D21-24FD16FC5E75}"/>
              </a:ext>
            </a:extLst>
          </p:cNvPr>
          <p:cNvGrpSpPr/>
          <p:nvPr/>
        </p:nvGrpSpPr>
        <p:grpSpPr>
          <a:xfrm>
            <a:off x="7222133" y="5098295"/>
            <a:ext cx="152400" cy="304800"/>
            <a:chOff x="6438900" y="3200400"/>
            <a:chExt cx="304800" cy="609600"/>
          </a:xfrm>
        </p:grpSpPr>
        <p:sp>
          <p:nvSpPr>
            <p:cNvPr id="130" name="Oval 129">
              <a:extLst>
                <a:ext uri="{FF2B5EF4-FFF2-40B4-BE49-F238E27FC236}">
                  <a16:creationId xmlns:a16="http://schemas.microsoft.com/office/drawing/2014/main" id="{C195CE19-133D-4794-8BF5-60756F6755D1}"/>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31" name="Straight Connector 130">
              <a:extLst>
                <a:ext uri="{FF2B5EF4-FFF2-40B4-BE49-F238E27FC236}">
                  <a16:creationId xmlns:a16="http://schemas.microsoft.com/office/drawing/2014/main" id="{327899F1-E3A1-4752-AAAC-E330B302621D}"/>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18C62814-0D47-483D-970E-75A3543CDFD2}"/>
                </a:ext>
              </a:extLst>
            </p:cNvPr>
            <p:cNvCxnSpPr>
              <a:cxnSpLocks/>
              <a:stCxn id="130"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8A92966B-FF12-44B9-8F4F-9C427991FDE0}"/>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23754A4A-6483-41D6-8DE0-EA837473DB09}"/>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35" name="Group 134">
            <a:extLst>
              <a:ext uri="{FF2B5EF4-FFF2-40B4-BE49-F238E27FC236}">
                <a16:creationId xmlns:a16="http://schemas.microsoft.com/office/drawing/2014/main" id="{1265D892-783F-4E58-979B-94687BC15ABC}"/>
              </a:ext>
            </a:extLst>
          </p:cNvPr>
          <p:cNvGrpSpPr/>
          <p:nvPr/>
        </p:nvGrpSpPr>
        <p:grpSpPr>
          <a:xfrm>
            <a:off x="7332760" y="5701466"/>
            <a:ext cx="152400" cy="304800"/>
            <a:chOff x="6438900" y="3200400"/>
            <a:chExt cx="304800" cy="609600"/>
          </a:xfrm>
        </p:grpSpPr>
        <p:sp>
          <p:nvSpPr>
            <p:cNvPr id="136" name="Oval 135">
              <a:extLst>
                <a:ext uri="{FF2B5EF4-FFF2-40B4-BE49-F238E27FC236}">
                  <a16:creationId xmlns:a16="http://schemas.microsoft.com/office/drawing/2014/main" id="{B7961332-31CF-432C-A06F-C72255BA9F5B}"/>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37" name="Straight Connector 136">
              <a:extLst>
                <a:ext uri="{FF2B5EF4-FFF2-40B4-BE49-F238E27FC236}">
                  <a16:creationId xmlns:a16="http://schemas.microsoft.com/office/drawing/2014/main" id="{9A481E45-148D-445A-B8EF-F37BB98476B7}"/>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B1EA76A0-EB68-4D9A-84E7-AC87A1FD71A7}"/>
                </a:ext>
              </a:extLst>
            </p:cNvPr>
            <p:cNvCxnSpPr>
              <a:cxnSpLocks/>
              <a:stCxn id="136"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9A9A5745-B6BD-418F-BD74-695DEDB252D6}"/>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A216D21B-A4CD-4B64-86C8-ED287BE63BD1}"/>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41" name="Group 140">
            <a:extLst>
              <a:ext uri="{FF2B5EF4-FFF2-40B4-BE49-F238E27FC236}">
                <a16:creationId xmlns:a16="http://schemas.microsoft.com/office/drawing/2014/main" id="{78442015-2852-4234-9977-465FDFA8B831}"/>
              </a:ext>
            </a:extLst>
          </p:cNvPr>
          <p:cNvGrpSpPr/>
          <p:nvPr/>
        </p:nvGrpSpPr>
        <p:grpSpPr>
          <a:xfrm>
            <a:off x="7580265" y="6019800"/>
            <a:ext cx="152400" cy="304800"/>
            <a:chOff x="6438900" y="3200400"/>
            <a:chExt cx="304800" cy="609600"/>
          </a:xfrm>
        </p:grpSpPr>
        <p:sp>
          <p:nvSpPr>
            <p:cNvPr id="142" name="Oval 141">
              <a:extLst>
                <a:ext uri="{FF2B5EF4-FFF2-40B4-BE49-F238E27FC236}">
                  <a16:creationId xmlns:a16="http://schemas.microsoft.com/office/drawing/2014/main" id="{A12D4055-8C1D-45BE-8D18-B6FE81652F9A}"/>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43" name="Straight Connector 142">
              <a:extLst>
                <a:ext uri="{FF2B5EF4-FFF2-40B4-BE49-F238E27FC236}">
                  <a16:creationId xmlns:a16="http://schemas.microsoft.com/office/drawing/2014/main" id="{3B5CCF9A-A716-4458-A0AC-3738FF33B72A}"/>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A9F05183-4D5F-44EF-AD54-E1C5CCC1E9B3}"/>
                </a:ext>
              </a:extLst>
            </p:cNvPr>
            <p:cNvCxnSpPr>
              <a:cxnSpLocks/>
              <a:stCxn id="142"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FF70D88C-4F30-49E2-AFD3-0AA455E480EC}"/>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7613FEC3-C000-4120-8C0F-FB4F30767E01}"/>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47" name="Group 146">
            <a:extLst>
              <a:ext uri="{FF2B5EF4-FFF2-40B4-BE49-F238E27FC236}">
                <a16:creationId xmlns:a16="http://schemas.microsoft.com/office/drawing/2014/main" id="{C99380AC-E88B-4BC6-91CD-BBBAB3D940CE}"/>
              </a:ext>
            </a:extLst>
          </p:cNvPr>
          <p:cNvGrpSpPr/>
          <p:nvPr/>
        </p:nvGrpSpPr>
        <p:grpSpPr>
          <a:xfrm>
            <a:off x="7687566" y="4579023"/>
            <a:ext cx="152400" cy="304800"/>
            <a:chOff x="6438900" y="3200400"/>
            <a:chExt cx="304800" cy="609600"/>
          </a:xfrm>
        </p:grpSpPr>
        <p:sp>
          <p:nvSpPr>
            <p:cNvPr id="148" name="Oval 147">
              <a:extLst>
                <a:ext uri="{FF2B5EF4-FFF2-40B4-BE49-F238E27FC236}">
                  <a16:creationId xmlns:a16="http://schemas.microsoft.com/office/drawing/2014/main" id="{2E4C70BE-95FE-4C4C-83B8-EB451DC920EF}"/>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49" name="Straight Connector 148">
              <a:extLst>
                <a:ext uri="{FF2B5EF4-FFF2-40B4-BE49-F238E27FC236}">
                  <a16:creationId xmlns:a16="http://schemas.microsoft.com/office/drawing/2014/main" id="{2FA50E08-F5D1-4350-B1F4-7FC2AA77D2AD}"/>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0" name="Straight Connector 149">
              <a:extLst>
                <a:ext uri="{FF2B5EF4-FFF2-40B4-BE49-F238E27FC236}">
                  <a16:creationId xmlns:a16="http://schemas.microsoft.com/office/drawing/2014/main" id="{DEC732BC-B3C1-4460-BDE7-F1637C8B0BAA}"/>
                </a:ext>
              </a:extLst>
            </p:cNvPr>
            <p:cNvCxnSpPr>
              <a:cxnSpLocks/>
              <a:stCxn id="148"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A47919BF-CBFD-4490-9E29-7906326D27DF}"/>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388E1FD4-6798-4FAF-9DB4-25D4771CD95F}"/>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53" name="Group 152">
            <a:extLst>
              <a:ext uri="{FF2B5EF4-FFF2-40B4-BE49-F238E27FC236}">
                <a16:creationId xmlns:a16="http://schemas.microsoft.com/office/drawing/2014/main" id="{80D4B972-2340-49FE-944A-5642294414AE}"/>
              </a:ext>
            </a:extLst>
          </p:cNvPr>
          <p:cNvGrpSpPr/>
          <p:nvPr/>
        </p:nvGrpSpPr>
        <p:grpSpPr>
          <a:xfrm>
            <a:off x="7743626" y="5154532"/>
            <a:ext cx="152400" cy="304800"/>
            <a:chOff x="6438900" y="3200400"/>
            <a:chExt cx="304800" cy="609600"/>
          </a:xfrm>
        </p:grpSpPr>
        <p:sp>
          <p:nvSpPr>
            <p:cNvPr id="154" name="Oval 153">
              <a:extLst>
                <a:ext uri="{FF2B5EF4-FFF2-40B4-BE49-F238E27FC236}">
                  <a16:creationId xmlns:a16="http://schemas.microsoft.com/office/drawing/2014/main" id="{5B6073F2-E86B-4A21-8C7E-3364CF9D5CC8}"/>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55" name="Straight Connector 154">
              <a:extLst>
                <a:ext uri="{FF2B5EF4-FFF2-40B4-BE49-F238E27FC236}">
                  <a16:creationId xmlns:a16="http://schemas.microsoft.com/office/drawing/2014/main" id="{C02C6A92-5161-4403-8F33-3C58473CFE57}"/>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E187ADEF-A925-4605-B296-C50F0F002DAD}"/>
                </a:ext>
              </a:extLst>
            </p:cNvPr>
            <p:cNvCxnSpPr>
              <a:cxnSpLocks/>
              <a:stCxn id="154"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7" name="Straight Connector 156">
              <a:extLst>
                <a:ext uri="{FF2B5EF4-FFF2-40B4-BE49-F238E27FC236}">
                  <a16:creationId xmlns:a16="http://schemas.microsoft.com/office/drawing/2014/main" id="{B34367FB-1C6B-4054-8B10-036A5BDDB132}"/>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77C87A27-C87C-4CA2-B442-AFECC777A35C}"/>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159" name="TextBox 158">
            <a:extLst>
              <a:ext uri="{FF2B5EF4-FFF2-40B4-BE49-F238E27FC236}">
                <a16:creationId xmlns:a16="http://schemas.microsoft.com/office/drawing/2014/main" id="{73B6B551-5770-4FEC-A7BF-814109A5888F}"/>
              </a:ext>
            </a:extLst>
          </p:cNvPr>
          <p:cNvSpPr txBox="1"/>
          <p:nvPr/>
        </p:nvSpPr>
        <p:spPr>
          <a:xfrm>
            <a:off x="7126356" y="2955542"/>
            <a:ext cx="1140056" cy="369332"/>
          </a:xfrm>
          <a:prstGeom prst="rect">
            <a:avLst/>
          </a:prstGeom>
          <a:noFill/>
        </p:spPr>
        <p:txBody>
          <a:bodyPr wrap="none" rtlCol="0">
            <a:spAutoFit/>
          </a:bodyPr>
          <a:lstStyle/>
          <a:p>
            <a:r>
              <a:rPr lang="en-US" dirty="0"/>
              <a:t>End Users</a:t>
            </a:r>
          </a:p>
        </p:txBody>
      </p:sp>
      <p:sp>
        <p:nvSpPr>
          <p:cNvPr id="160" name="Arrow: Right 159">
            <a:extLst>
              <a:ext uri="{FF2B5EF4-FFF2-40B4-BE49-F238E27FC236}">
                <a16:creationId xmlns:a16="http://schemas.microsoft.com/office/drawing/2014/main" id="{1A16C088-7E30-4560-A26A-AD53F17C24EF}"/>
              </a:ext>
            </a:extLst>
          </p:cNvPr>
          <p:cNvSpPr/>
          <p:nvPr/>
        </p:nvSpPr>
        <p:spPr bwMode="auto">
          <a:xfrm>
            <a:off x="5502318" y="4536914"/>
            <a:ext cx="914400" cy="521732"/>
          </a:xfrm>
          <a:prstGeom prst="rightArrow">
            <a:avLst/>
          </a:prstGeom>
          <a:solidFill>
            <a:srgbClr val="CC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61" name="TextBox 160">
            <a:extLst>
              <a:ext uri="{FF2B5EF4-FFF2-40B4-BE49-F238E27FC236}">
                <a16:creationId xmlns:a16="http://schemas.microsoft.com/office/drawing/2014/main" id="{BAB38C04-856F-434E-9A07-B30C3891FC35}"/>
              </a:ext>
            </a:extLst>
          </p:cNvPr>
          <p:cNvSpPr txBox="1"/>
          <p:nvPr/>
        </p:nvSpPr>
        <p:spPr>
          <a:xfrm>
            <a:off x="5153687" y="4141003"/>
            <a:ext cx="1704313" cy="369332"/>
          </a:xfrm>
          <a:prstGeom prst="rect">
            <a:avLst/>
          </a:prstGeom>
          <a:noFill/>
        </p:spPr>
        <p:txBody>
          <a:bodyPr wrap="none" rtlCol="0">
            <a:spAutoFit/>
          </a:bodyPr>
          <a:lstStyle/>
          <a:p>
            <a:r>
              <a:rPr lang="en-US" dirty="0"/>
              <a:t>Sell to end users</a:t>
            </a:r>
          </a:p>
        </p:txBody>
      </p:sp>
      <p:sp>
        <p:nvSpPr>
          <p:cNvPr id="163" name="Freeform: Shape 162">
            <a:extLst>
              <a:ext uri="{FF2B5EF4-FFF2-40B4-BE49-F238E27FC236}">
                <a16:creationId xmlns:a16="http://schemas.microsoft.com/office/drawing/2014/main" id="{641E0003-E6C0-4887-A9AD-15F46477176F}"/>
              </a:ext>
            </a:extLst>
          </p:cNvPr>
          <p:cNvSpPr/>
          <p:nvPr/>
        </p:nvSpPr>
        <p:spPr bwMode="auto">
          <a:xfrm>
            <a:off x="1596859" y="5708388"/>
            <a:ext cx="5600028" cy="810412"/>
          </a:xfrm>
          <a:custGeom>
            <a:avLst/>
            <a:gdLst>
              <a:gd name="connsiteX0" fmla="*/ 0 w 5650706"/>
              <a:gd name="connsiteY0" fmla="*/ 7143 h 641142"/>
              <a:gd name="connsiteX1" fmla="*/ 542925 w 5650706"/>
              <a:gd name="connsiteY1" fmla="*/ 378618 h 641142"/>
              <a:gd name="connsiteX2" fmla="*/ 1500187 w 5650706"/>
              <a:gd name="connsiteY2" fmla="*/ 535781 h 641142"/>
              <a:gd name="connsiteX3" fmla="*/ 3786187 w 5650706"/>
              <a:gd name="connsiteY3" fmla="*/ 635793 h 641142"/>
              <a:gd name="connsiteX4" fmla="*/ 5129212 w 5650706"/>
              <a:gd name="connsiteY4" fmla="*/ 371475 h 641142"/>
              <a:gd name="connsiteX5" fmla="*/ 5650706 w 5650706"/>
              <a:gd name="connsiteY5" fmla="*/ 0 h 64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0706" h="641142">
                <a:moveTo>
                  <a:pt x="0" y="7143"/>
                </a:moveTo>
                <a:cubicBezTo>
                  <a:pt x="146447" y="148827"/>
                  <a:pt x="292894" y="290512"/>
                  <a:pt x="542925" y="378618"/>
                </a:cubicBezTo>
                <a:cubicBezTo>
                  <a:pt x="792956" y="466724"/>
                  <a:pt x="959643" y="492919"/>
                  <a:pt x="1500187" y="535781"/>
                </a:cubicBezTo>
                <a:cubicBezTo>
                  <a:pt x="2040731" y="578643"/>
                  <a:pt x="3181350" y="663177"/>
                  <a:pt x="3786187" y="635793"/>
                </a:cubicBezTo>
                <a:cubicBezTo>
                  <a:pt x="4391024" y="608409"/>
                  <a:pt x="4818459" y="477440"/>
                  <a:pt x="5129212" y="371475"/>
                </a:cubicBezTo>
                <a:cubicBezTo>
                  <a:pt x="5439965" y="265510"/>
                  <a:pt x="5545335" y="132755"/>
                  <a:pt x="5650706" y="0"/>
                </a:cubicBezTo>
              </a:path>
            </a:pathLst>
          </a:custGeom>
          <a:noFill/>
          <a:ln w="9525"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64" name="TextBox 163">
            <a:extLst>
              <a:ext uri="{FF2B5EF4-FFF2-40B4-BE49-F238E27FC236}">
                <a16:creationId xmlns:a16="http://schemas.microsoft.com/office/drawing/2014/main" id="{B75A961B-751C-4383-A685-F1D9C5CD4A2A}"/>
              </a:ext>
            </a:extLst>
          </p:cNvPr>
          <p:cNvSpPr txBox="1"/>
          <p:nvPr/>
        </p:nvSpPr>
        <p:spPr>
          <a:xfrm>
            <a:off x="2396966" y="6408676"/>
            <a:ext cx="3999813" cy="369332"/>
          </a:xfrm>
          <a:prstGeom prst="rect">
            <a:avLst/>
          </a:prstGeom>
          <a:noFill/>
        </p:spPr>
        <p:txBody>
          <a:bodyPr wrap="none" rtlCol="0">
            <a:spAutoFit/>
          </a:bodyPr>
          <a:lstStyle/>
          <a:p>
            <a:r>
              <a:rPr lang="en-US" dirty="0"/>
              <a:t>Direct purchase could be more expensive</a:t>
            </a:r>
          </a:p>
        </p:txBody>
      </p:sp>
      <p:sp>
        <p:nvSpPr>
          <p:cNvPr id="165" name="TextBox 164">
            <a:extLst>
              <a:ext uri="{FF2B5EF4-FFF2-40B4-BE49-F238E27FC236}">
                <a16:creationId xmlns:a16="http://schemas.microsoft.com/office/drawing/2014/main" id="{645D0720-B138-4BE2-B1CD-0421E99BA5C1}"/>
              </a:ext>
            </a:extLst>
          </p:cNvPr>
          <p:cNvSpPr txBox="1"/>
          <p:nvPr/>
        </p:nvSpPr>
        <p:spPr>
          <a:xfrm>
            <a:off x="278370" y="2868394"/>
            <a:ext cx="1293944" cy="646331"/>
          </a:xfrm>
          <a:prstGeom prst="rect">
            <a:avLst/>
          </a:prstGeom>
          <a:noFill/>
        </p:spPr>
        <p:txBody>
          <a:bodyPr wrap="none" rtlCol="0">
            <a:spAutoFit/>
          </a:bodyPr>
          <a:lstStyle/>
          <a:p>
            <a:r>
              <a:rPr lang="en-US" dirty="0"/>
              <a:t>Holiday Inn</a:t>
            </a:r>
          </a:p>
          <a:p>
            <a:r>
              <a:rPr lang="en-US" dirty="0"/>
              <a:t>Hilton, etc.</a:t>
            </a:r>
          </a:p>
        </p:txBody>
      </p:sp>
      <p:sp>
        <p:nvSpPr>
          <p:cNvPr id="166" name="TextBox 165">
            <a:extLst>
              <a:ext uri="{FF2B5EF4-FFF2-40B4-BE49-F238E27FC236}">
                <a16:creationId xmlns:a16="http://schemas.microsoft.com/office/drawing/2014/main" id="{44656C33-7898-43DC-A2EA-D6993CA7F033}"/>
              </a:ext>
            </a:extLst>
          </p:cNvPr>
          <p:cNvSpPr txBox="1"/>
          <p:nvPr/>
        </p:nvSpPr>
        <p:spPr>
          <a:xfrm>
            <a:off x="3848084" y="2815522"/>
            <a:ext cx="1447832" cy="646331"/>
          </a:xfrm>
          <a:prstGeom prst="rect">
            <a:avLst/>
          </a:prstGeom>
          <a:noFill/>
        </p:spPr>
        <p:txBody>
          <a:bodyPr wrap="none" rtlCol="0">
            <a:spAutoFit/>
          </a:bodyPr>
          <a:lstStyle/>
          <a:p>
            <a:r>
              <a:rPr lang="en-US" dirty="0"/>
              <a:t>hotels.com</a:t>
            </a:r>
          </a:p>
          <a:p>
            <a:r>
              <a:rPr lang="en-US" dirty="0"/>
              <a:t>priceline.com</a:t>
            </a:r>
          </a:p>
        </p:txBody>
      </p:sp>
    </p:spTree>
    <p:extLst>
      <p:ext uri="{BB962C8B-B14F-4D97-AF65-F5344CB8AC3E}">
        <p14:creationId xmlns:p14="http://schemas.microsoft.com/office/powerpoint/2010/main" val="394298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22" presetClass="entr" presetSubtype="8" fill="hold" grpId="0" nodeType="afterEffect">
                                  <p:stCondLst>
                                    <p:cond delay="500"/>
                                  </p:stCondLst>
                                  <p:childTnLst>
                                    <p:set>
                                      <p:cBhvr>
                                        <p:cTn id="13" dur="1" fill="hold">
                                          <p:stCondLst>
                                            <p:cond delay="0"/>
                                          </p:stCondLst>
                                        </p:cTn>
                                        <p:tgtEl>
                                          <p:spTgt spid="166"/>
                                        </p:tgtEl>
                                        <p:attrNameLst>
                                          <p:attrName>style.visibility</p:attrName>
                                        </p:attrNameLst>
                                      </p:cBhvr>
                                      <p:to>
                                        <p:strVal val="visible"/>
                                      </p:to>
                                    </p:set>
                                    <p:animEffect transition="in" filter="wipe(left)">
                                      <p:cBhvr>
                                        <p:cTn id="14" dur="500"/>
                                        <p:tgtEl>
                                          <p:spTgt spid="16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1000"/>
                                        <p:tgtEl>
                                          <p:spTgt spid="19"/>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par>
                          <p:cTn id="30" fill="hold">
                            <p:stCondLst>
                              <p:cond delay="3000"/>
                            </p:stCondLst>
                            <p:childTnLst>
                              <p:par>
                                <p:cTn id="31" presetID="22" presetClass="entr" presetSubtype="8" fill="hold" grpId="0" nodeType="afterEffect">
                                  <p:stCondLst>
                                    <p:cond delay="4250"/>
                                  </p:stCondLst>
                                  <p:childTnLst>
                                    <p:set>
                                      <p:cBhvr>
                                        <p:cTn id="32" dur="1" fill="hold">
                                          <p:stCondLst>
                                            <p:cond delay="0"/>
                                          </p:stCondLst>
                                        </p:cTn>
                                        <p:tgtEl>
                                          <p:spTgt spid="161"/>
                                        </p:tgtEl>
                                        <p:attrNameLst>
                                          <p:attrName>style.visibility</p:attrName>
                                        </p:attrNameLst>
                                      </p:cBhvr>
                                      <p:to>
                                        <p:strVal val="visible"/>
                                      </p:to>
                                    </p:set>
                                    <p:animEffect transition="in" filter="wipe(left)">
                                      <p:cBhvr>
                                        <p:cTn id="33" dur="500"/>
                                        <p:tgtEl>
                                          <p:spTgt spid="161"/>
                                        </p:tgtEl>
                                      </p:cBhvr>
                                    </p:animEffect>
                                  </p:childTnLst>
                                </p:cTn>
                              </p:par>
                              <p:par>
                                <p:cTn id="34" presetID="22" presetClass="entr" presetSubtype="8" fill="hold" grpId="0" nodeType="withEffect">
                                  <p:stCondLst>
                                    <p:cond delay="4250"/>
                                  </p:stCondLst>
                                  <p:childTnLst>
                                    <p:set>
                                      <p:cBhvr>
                                        <p:cTn id="35" dur="1" fill="hold">
                                          <p:stCondLst>
                                            <p:cond delay="0"/>
                                          </p:stCondLst>
                                        </p:cTn>
                                        <p:tgtEl>
                                          <p:spTgt spid="160"/>
                                        </p:tgtEl>
                                        <p:attrNameLst>
                                          <p:attrName>style.visibility</p:attrName>
                                        </p:attrNameLst>
                                      </p:cBhvr>
                                      <p:to>
                                        <p:strVal val="visible"/>
                                      </p:to>
                                    </p:set>
                                    <p:animEffect transition="in" filter="wipe(left)">
                                      <p:cBhvr>
                                        <p:cTn id="36" dur="500"/>
                                        <p:tgtEl>
                                          <p:spTgt spid="160"/>
                                        </p:tgtEl>
                                      </p:cBhvr>
                                    </p:animEffect>
                                  </p:childTnLst>
                                </p:cTn>
                              </p:par>
                            </p:childTnLst>
                          </p:cTn>
                        </p:par>
                        <p:par>
                          <p:cTn id="37" fill="hold">
                            <p:stCondLst>
                              <p:cond delay="7750"/>
                            </p:stCondLst>
                            <p:childTnLst>
                              <p:par>
                                <p:cTn id="38" presetID="42" presetClass="entr" presetSubtype="0" fill="hold"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10"/>
                                        <p:tgtEl>
                                          <p:spTgt spid="38"/>
                                        </p:tgtEl>
                                      </p:cBhvr>
                                    </p:animEffect>
                                    <p:anim calcmode="lin" valueType="num">
                                      <p:cBhvr>
                                        <p:cTn id="41" dur="10" fill="hold"/>
                                        <p:tgtEl>
                                          <p:spTgt spid="38"/>
                                        </p:tgtEl>
                                        <p:attrNameLst>
                                          <p:attrName>ppt_x</p:attrName>
                                        </p:attrNameLst>
                                      </p:cBhvr>
                                      <p:tavLst>
                                        <p:tav tm="0">
                                          <p:val>
                                            <p:strVal val="#ppt_x"/>
                                          </p:val>
                                        </p:tav>
                                        <p:tav tm="100000">
                                          <p:val>
                                            <p:strVal val="#ppt_x"/>
                                          </p:val>
                                        </p:tav>
                                      </p:tavLst>
                                    </p:anim>
                                    <p:anim calcmode="lin" valueType="num">
                                      <p:cBhvr>
                                        <p:cTn id="42" dur="10" fill="hold"/>
                                        <p:tgtEl>
                                          <p:spTgt spid="38"/>
                                        </p:tgtEl>
                                        <p:attrNameLst>
                                          <p:attrName>ppt_y</p:attrName>
                                        </p:attrNameLst>
                                      </p:cBhvr>
                                      <p:tavLst>
                                        <p:tav tm="0">
                                          <p:val>
                                            <p:strVal val="#ppt_y+.1"/>
                                          </p:val>
                                        </p:tav>
                                        <p:tav tm="100000">
                                          <p:val>
                                            <p:strVal val="#ppt_y"/>
                                          </p:val>
                                        </p:tav>
                                      </p:tavLst>
                                    </p:anim>
                                  </p:childTnLst>
                                </p:cTn>
                              </p:par>
                            </p:childTnLst>
                          </p:cTn>
                        </p:par>
                        <p:par>
                          <p:cTn id="43" fill="hold">
                            <p:stCondLst>
                              <p:cond delay="7760"/>
                            </p:stCondLst>
                            <p:childTnLst>
                              <p:par>
                                <p:cTn id="44" presetID="42"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10"/>
                                        <p:tgtEl>
                                          <p:spTgt spid="39"/>
                                        </p:tgtEl>
                                      </p:cBhvr>
                                    </p:animEffect>
                                    <p:anim calcmode="lin" valueType="num">
                                      <p:cBhvr>
                                        <p:cTn id="47" dur="10" fill="hold"/>
                                        <p:tgtEl>
                                          <p:spTgt spid="39"/>
                                        </p:tgtEl>
                                        <p:attrNameLst>
                                          <p:attrName>ppt_x</p:attrName>
                                        </p:attrNameLst>
                                      </p:cBhvr>
                                      <p:tavLst>
                                        <p:tav tm="0">
                                          <p:val>
                                            <p:strVal val="#ppt_x"/>
                                          </p:val>
                                        </p:tav>
                                        <p:tav tm="100000">
                                          <p:val>
                                            <p:strVal val="#ppt_x"/>
                                          </p:val>
                                        </p:tav>
                                      </p:tavLst>
                                    </p:anim>
                                    <p:anim calcmode="lin" valueType="num">
                                      <p:cBhvr>
                                        <p:cTn id="48" dur="10" fill="hold"/>
                                        <p:tgtEl>
                                          <p:spTgt spid="39"/>
                                        </p:tgtEl>
                                        <p:attrNameLst>
                                          <p:attrName>ppt_y</p:attrName>
                                        </p:attrNameLst>
                                      </p:cBhvr>
                                      <p:tavLst>
                                        <p:tav tm="0">
                                          <p:val>
                                            <p:strVal val="#ppt_y+.1"/>
                                          </p:val>
                                        </p:tav>
                                        <p:tav tm="100000">
                                          <p:val>
                                            <p:strVal val="#ppt_y"/>
                                          </p:val>
                                        </p:tav>
                                      </p:tavLst>
                                    </p:anim>
                                  </p:childTnLst>
                                </p:cTn>
                              </p:par>
                            </p:childTnLst>
                          </p:cTn>
                        </p:par>
                        <p:par>
                          <p:cTn id="49" fill="hold">
                            <p:stCondLst>
                              <p:cond delay="7770"/>
                            </p:stCondLst>
                            <p:childTnLst>
                              <p:par>
                                <p:cTn id="50" presetID="42" presetClass="entr" presetSubtype="0" fill="hold"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10"/>
                                        <p:tgtEl>
                                          <p:spTgt spid="45"/>
                                        </p:tgtEl>
                                      </p:cBhvr>
                                    </p:animEffect>
                                    <p:anim calcmode="lin" valueType="num">
                                      <p:cBhvr>
                                        <p:cTn id="53" dur="10" fill="hold"/>
                                        <p:tgtEl>
                                          <p:spTgt spid="45"/>
                                        </p:tgtEl>
                                        <p:attrNameLst>
                                          <p:attrName>ppt_x</p:attrName>
                                        </p:attrNameLst>
                                      </p:cBhvr>
                                      <p:tavLst>
                                        <p:tav tm="0">
                                          <p:val>
                                            <p:strVal val="#ppt_x"/>
                                          </p:val>
                                        </p:tav>
                                        <p:tav tm="100000">
                                          <p:val>
                                            <p:strVal val="#ppt_x"/>
                                          </p:val>
                                        </p:tav>
                                      </p:tavLst>
                                    </p:anim>
                                    <p:anim calcmode="lin" valueType="num">
                                      <p:cBhvr>
                                        <p:cTn id="54" dur="10" fill="hold"/>
                                        <p:tgtEl>
                                          <p:spTgt spid="45"/>
                                        </p:tgtEl>
                                        <p:attrNameLst>
                                          <p:attrName>ppt_y</p:attrName>
                                        </p:attrNameLst>
                                      </p:cBhvr>
                                      <p:tavLst>
                                        <p:tav tm="0">
                                          <p:val>
                                            <p:strVal val="#ppt_y+.1"/>
                                          </p:val>
                                        </p:tav>
                                        <p:tav tm="100000">
                                          <p:val>
                                            <p:strVal val="#ppt_y"/>
                                          </p:val>
                                        </p:tav>
                                      </p:tavLst>
                                    </p:anim>
                                  </p:childTnLst>
                                </p:cTn>
                              </p:par>
                            </p:childTnLst>
                          </p:cTn>
                        </p:par>
                        <p:par>
                          <p:cTn id="55" fill="hold">
                            <p:stCondLst>
                              <p:cond delay="7780"/>
                            </p:stCondLst>
                            <p:childTnLst>
                              <p:par>
                                <p:cTn id="56" presetID="42" presetClass="entr" presetSubtype="0" fill="hold" nodeType="after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10"/>
                                        <p:tgtEl>
                                          <p:spTgt spid="51"/>
                                        </p:tgtEl>
                                      </p:cBhvr>
                                    </p:animEffect>
                                    <p:anim calcmode="lin" valueType="num">
                                      <p:cBhvr>
                                        <p:cTn id="59" dur="10" fill="hold"/>
                                        <p:tgtEl>
                                          <p:spTgt spid="51"/>
                                        </p:tgtEl>
                                        <p:attrNameLst>
                                          <p:attrName>ppt_x</p:attrName>
                                        </p:attrNameLst>
                                      </p:cBhvr>
                                      <p:tavLst>
                                        <p:tav tm="0">
                                          <p:val>
                                            <p:strVal val="#ppt_x"/>
                                          </p:val>
                                        </p:tav>
                                        <p:tav tm="100000">
                                          <p:val>
                                            <p:strVal val="#ppt_x"/>
                                          </p:val>
                                        </p:tav>
                                      </p:tavLst>
                                    </p:anim>
                                    <p:anim calcmode="lin" valueType="num">
                                      <p:cBhvr>
                                        <p:cTn id="60" dur="10" fill="hold"/>
                                        <p:tgtEl>
                                          <p:spTgt spid="51"/>
                                        </p:tgtEl>
                                        <p:attrNameLst>
                                          <p:attrName>ppt_y</p:attrName>
                                        </p:attrNameLst>
                                      </p:cBhvr>
                                      <p:tavLst>
                                        <p:tav tm="0">
                                          <p:val>
                                            <p:strVal val="#ppt_y+.1"/>
                                          </p:val>
                                        </p:tav>
                                        <p:tav tm="100000">
                                          <p:val>
                                            <p:strVal val="#ppt_y"/>
                                          </p:val>
                                        </p:tav>
                                      </p:tavLst>
                                    </p:anim>
                                  </p:childTnLst>
                                </p:cTn>
                              </p:par>
                            </p:childTnLst>
                          </p:cTn>
                        </p:par>
                        <p:par>
                          <p:cTn id="61" fill="hold">
                            <p:stCondLst>
                              <p:cond delay="7790"/>
                            </p:stCondLst>
                            <p:childTnLst>
                              <p:par>
                                <p:cTn id="62" presetID="42" presetClass="entr" presetSubtype="0" fill="hold" nodeType="after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10"/>
                                        <p:tgtEl>
                                          <p:spTgt spid="57"/>
                                        </p:tgtEl>
                                      </p:cBhvr>
                                    </p:animEffect>
                                    <p:anim calcmode="lin" valueType="num">
                                      <p:cBhvr>
                                        <p:cTn id="65" dur="10" fill="hold"/>
                                        <p:tgtEl>
                                          <p:spTgt spid="57"/>
                                        </p:tgtEl>
                                        <p:attrNameLst>
                                          <p:attrName>ppt_x</p:attrName>
                                        </p:attrNameLst>
                                      </p:cBhvr>
                                      <p:tavLst>
                                        <p:tav tm="0">
                                          <p:val>
                                            <p:strVal val="#ppt_x"/>
                                          </p:val>
                                        </p:tav>
                                        <p:tav tm="100000">
                                          <p:val>
                                            <p:strVal val="#ppt_x"/>
                                          </p:val>
                                        </p:tav>
                                      </p:tavLst>
                                    </p:anim>
                                    <p:anim calcmode="lin" valueType="num">
                                      <p:cBhvr>
                                        <p:cTn id="66" dur="10" fill="hold"/>
                                        <p:tgtEl>
                                          <p:spTgt spid="57"/>
                                        </p:tgtEl>
                                        <p:attrNameLst>
                                          <p:attrName>ppt_y</p:attrName>
                                        </p:attrNameLst>
                                      </p:cBhvr>
                                      <p:tavLst>
                                        <p:tav tm="0">
                                          <p:val>
                                            <p:strVal val="#ppt_y+.1"/>
                                          </p:val>
                                        </p:tav>
                                        <p:tav tm="100000">
                                          <p:val>
                                            <p:strVal val="#ppt_y"/>
                                          </p:val>
                                        </p:tav>
                                      </p:tavLst>
                                    </p:anim>
                                  </p:childTnLst>
                                </p:cTn>
                              </p:par>
                            </p:childTnLst>
                          </p:cTn>
                        </p:par>
                        <p:par>
                          <p:cTn id="67" fill="hold">
                            <p:stCondLst>
                              <p:cond delay="7800"/>
                            </p:stCondLst>
                            <p:childTnLst>
                              <p:par>
                                <p:cTn id="68" presetID="42" presetClass="entr" presetSubtype="0" fill="hold" nodeType="after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10"/>
                                        <p:tgtEl>
                                          <p:spTgt spid="63"/>
                                        </p:tgtEl>
                                      </p:cBhvr>
                                    </p:animEffect>
                                    <p:anim calcmode="lin" valueType="num">
                                      <p:cBhvr>
                                        <p:cTn id="71" dur="10" fill="hold"/>
                                        <p:tgtEl>
                                          <p:spTgt spid="63"/>
                                        </p:tgtEl>
                                        <p:attrNameLst>
                                          <p:attrName>ppt_x</p:attrName>
                                        </p:attrNameLst>
                                      </p:cBhvr>
                                      <p:tavLst>
                                        <p:tav tm="0">
                                          <p:val>
                                            <p:strVal val="#ppt_x"/>
                                          </p:val>
                                        </p:tav>
                                        <p:tav tm="100000">
                                          <p:val>
                                            <p:strVal val="#ppt_x"/>
                                          </p:val>
                                        </p:tav>
                                      </p:tavLst>
                                    </p:anim>
                                    <p:anim calcmode="lin" valueType="num">
                                      <p:cBhvr>
                                        <p:cTn id="72" dur="10" fill="hold"/>
                                        <p:tgtEl>
                                          <p:spTgt spid="63"/>
                                        </p:tgtEl>
                                        <p:attrNameLst>
                                          <p:attrName>ppt_y</p:attrName>
                                        </p:attrNameLst>
                                      </p:cBhvr>
                                      <p:tavLst>
                                        <p:tav tm="0">
                                          <p:val>
                                            <p:strVal val="#ppt_y+.1"/>
                                          </p:val>
                                        </p:tav>
                                        <p:tav tm="100000">
                                          <p:val>
                                            <p:strVal val="#ppt_y"/>
                                          </p:val>
                                        </p:tav>
                                      </p:tavLst>
                                    </p:anim>
                                  </p:childTnLst>
                                </p:cTn>
                              </p:par>
                            </p:childTnLst>
                          </p:cTn>
                        </p:par>
                        <p:par>
                          <p:cTn id="73" fill="hold">
                            <p:stCondLst>
                              <p:cond delay="7810"/>
                            </p:stCondLst>
                            <p:childTnLst>
                              <p:par>
                                <p:cTn id="74" presetID="42" presetClass="entr" presetSubtype="0" fill="hold" nodeType="after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10"/>
                                        <p:tgtEl>
                                          <p:spTgt spid="69"/>
                                        </p:tgtEl>
                                      </p:cBhvr>
                                    </p:animEffect>
                                    <p:anim calcmode="lin" valueType="num">
                                      <p:cBhvr>
                                        <p:cTn id="77" dur="10" fill="hold"/>
                                        <p:tgtEl>
                                          <p:spTgt spid="69"/>
                                        </p:tgtEl>
                                        <p:attrNameLst>
                                          <p:attrName>ppt_x</p:attrName>
                                        </p:attrNameLst>
                                      </p:cBhvr>
                                      <p:tavLst>
                                        <p:tav tm="0">
                                          <p:val>
                                            <p:strVal val="#ppt_x"/>
                                          </p:val>
                                        </p:tav>
                                        <p:tav tm="100000">
                                          <p:val>
                                            <p:strVal val="#ppt_x"/>
                                          </p:val>
                                        </p:tav>
                                      </p:tavLst>
                                    </p:anim>
                                    <p:anim calcmode="lin" valueType="num">
                                      <p:cBhvr>
                                        <p:cTn id="78" dur="10" fill="hold"/>
                                        <p:tgtEl>
                                          <p:spTgt spid="69"/>
                                        </p:tgtEl>
                                        <p:attrNameLst>
                                          <p:attrName>ppt_y</p:attrName>
                                        </p:attrNameLst>
                                      </p:cBhvr>
                                      <p:tavLst>
                                        <p:tav tm="0">
                                          <p:val>
                                            <p:strVal val="#ppt_y+.1"/>
                                          </p:val>
                                        </p:tav>
                                        <p:tav tm="100000">
                                          <p:val>
                                            <p:strVal val="#ppt_y"/>
                                          </p:val>
                                        </p:tav>
                                      </p:tavLst>
                                    </p:anim>
                                  </p:childTnLst>
                                </p:cTn>
                              </p:par>
                            </p:childTnLst>
                          </p:cTn>
                        </p:par>
                        <p:par>
                          <p:cTn id="79" fill="hold">
                            <p:stCondLst>
                              <p:cond delay="7820"/>
                            </p:stCondLst>
                            <p:childTnLst>
                              <p:par>
                                <p:cTn id="80" presetID="42" presetClass="entr" presetSubtype="0" fill="hold" nodeType="afterEffect">
                                  <p:stCondLst>
                                    <p:cond delay="0"/>
                                  </p:stCondLst>
                                  <p:childTnLst>
                                    <p:set>
                                      <p:cBhvr>
                                        <p:cTn id="81" dur="1" fill="hold">
                                          <p:stCondLst>
                                            <p:cond delay="0"/>
                                          </p:stCondLst>
                                        </p:cTn>
                                        <p:tgtEl>
                                          <p:spTgt spid="75"/>
                                        </p:tgtEl>
                                        <p:attrNameLst>
                                          <p:attrName>style.visibility</p:attrName>
                                        </p:attrNameLst>
                                      </p:cBhvr>
                                      <p:to>
                                        <p:strVal val="visible"/>
                                      </p:to>
                                    </p:set>
                                    <p:animEffect transition="in" filter="fade">
                                      <p:cBhvr>
                                        <p:cTn id="82" dur="10"/>
                                        <p:tgtEl>
                                          <p:spTgt spid="75"/>
                                        </p:tgtEl>
                                      </p:cBhvr>
                                    </p:animEffect>
                                    <p:anim calcmode="lin" valueType="num">
                                      <p:cBhvr>
                                        <p:cTn id="83" dur="10" fill="hold"/>
                                        <p:tgtEl>
                                          <p:spTgt spid="75"/>
                                        </p:tgtEl>
                                        <p:attrNameLst>
                                          <p:attrName>ppt_x</p:attrName>
                                        </p:attrNameLst>
                                      </p:cBhvr>
                                      <p:tavLst>
                                        <p:tav tm="0">
                                          <p:val>
                                            <p:strVal val="#ppt_x"/>
                                          </p:val>
                                        </p:tav>
                                        <p:tav tm="100000">
                                          <p:val>
                                            <p:strVal val="#ppt_x"/>
                                          </p:val>
                                        </p:tav>
                                      </p:tavLst>
                                    </p:anim>
                                    <p:anim calcmode="lin" valueType="num">
                                      <p:cBhvr>
                                        <p:cTn id="84" dur="10" fill="hold"/>
                                        <p:tgtEl>
                                          <p:spTgt spid="75"/>
                                        </p:tgtEl>
                                        <p:attrNameLst>
                                          <p:attrName>ppt_y</p:attrName>
                                        </p:attrNameLst>
                                      </p:cBhvr>
                                      <p:tavLst>
                                        <p:tav tm="0">
                                          <p:val>
                                            <p:strVal val="#ppt_y+.1"/>
                                          </p:val>
                                        </p:tav>
                                        <p:tav tm="100000">
                                          <p:val>
                                            <p:strVal val="#ppt_y"/>
                                          </p:val>
                                        </p:tav>
                                      </p:tavLst>
                                    </p:anim>
                                  </p:childTnLst>
                                </p:cTn>
                              </p:par>
                            </p:childTnLst>
                          </p:cTn>
                        </p:par>
                        <p:par>
                          <p:cTn id="85" fill="hold">
                            <p:stCondLst>
                              <p:cond delay="7830"/>
                            </p:stCondLst>
                            <p:childTnLst>
                              <p:par>
                                <p:cTn id="86" presetID="42" presetClass="entr" presetSubtype="0" fill="hold" nodeType="afterEffect">
                                  <p:stCondLst>
                                    <p:cond delay="0"/>
                                  </p:stCondLst>
                                  <p:childTnLst>
                                    <p:set>
                                      <p:cBhvr>
                                        <p:cTn id="87" dur="1" fill="hold">
                                          <p:stCondLst>
                                            <p:cond delay="0"/>
                                          </p:stCondLst>
                                        </p:cTn>
                                        <p:tgtEl>
                                          <p:spTgt spid="81"/>
                                        </p:tgtEl>
                                        <p:attrNameLst>
                                          <p:attrName>style.visibility</p:attrName>
                                        </p:attrNameLst>
                                      </p:cBhvr>
                                      <p:to>
                                        <p:strVal val="visible"/>
                                      </p:to>
                                    </p:set>
                                    <p:animEffect transition="in" filter="fade">
                                      <p:cBhvr>
                                        <p:cTn id="88" dur="10"/>
                                        <p:tgtEl>
                                          <p:spTgt spid="81"/>
                                        </p:tgtEl>
                                      </p:cBhvr>
                                    </p:animEffect>
                                    <p:anim calcmode="lin" valueType="num">
                                      <p:cBhvr>
                                        <p:cTn id="89" dur="10" fill="hold"/>
                                        <p:tgtEl>
                                          <p:spTgt spid="81"/>
                                        </p:tgtEl>
                                        <p:attrNameLst>
                                          <p:attrName>ppt_x</p:attrName>
                                        </p:attrNameLst>
                                      </p:cBhvr>
                                      <p:tavLst>
                                        <p:tav tm="0">
                                          <p:val>
                                            <p:strVal val="#ppt_x"/>
                                          </p:val>
                                        </p:tav>
                                        <p:tav tm="100000">
                                          <p:val>
                                            <p:strVal val="#ppt_x"/>
                                          </p:val>
                                        </p:tav>
                                      </p:tavLst>
                                    </p:anim>
                                    <p:anim calcmode="lin" valueType="num">
                                      <p:cBhvr>
                                        <p:cTn id="90" dur="10" fill="hold"/>
                                        <p:tgtEl>
                                          <p:spTgt spid="81"/>
                                        </p:tgtEl>
                                        <p:attrNameLst>
                                          <p:attrName>ppt_y</p:attrName>
                                        </p:attrNameLst>
                                      </p:cBhvr>
                                      <p:tavLst>
                                        <p:tav tm="0">
                                          <p:val>
                                            <p:strVal val="#ppt_y+.1"/>
                                          </p:val>
                                        </p:tav>
                                        <p:tav tm="100000">
                                          <p:val>
                                            <p:strVal val="#ppt_y"/>
                                          </p:val>
                                        </p:tav>
                                      </p:tavLst>
                                    </p:anim>
                                  </p:childTnLst>
                                </p:cTn>
                              </p:par>
                            </p:childTnLst>
                          </p:cTn>
                        </p:par>
                        <p:par>
                          <p:cTn id="91" fill="hold">
                            <p:stCondLst>
                              <p:cond delay="7840"/>
                            </p:stCondLst>
                            <p:childTnLst>
                              <p:par>
                                <p:cTn id="92" presetID="42" presetClass="entr" presetSubtype="0" fill="hold" nodeType="afterEffect">
                                  <p:stCondLst>
                                    <p:cond delay="0"/>
                                  </p:stCondLst>
                                  <p:childTnLst>
                                    <p:set>
                                      <p:cBhvr>
                                        <p:cTn id="93" dur="1" fill="hold">
                                          <p:stCondLst>
                                            <p:cond delay="0"/>
                                          </p:stCondLst>
                                        </p:cTn>
                                        <p:tgtEl>
                                          <p:spTgt spid="87"/>
                                        </p:tgtEl>
                                        <p:attrNameLst>
                                          <p:attrName>style.visibility</p:attrName>
                                        </p:attrNameLst>
                                      </p:cBhvr>
                                      <p:to>
                                        <p:strVal val="visible"/>
                                      </p:to>
                                    </p:set>
                                    <p:animEffect transition="in" filter="fade">
                                      <p:cBhvr>
                                        <p:cTn id="94" dur="10"/>
                                        <p:tgtEl>
                                          <p:spTgt spid="87"/>
                                        </p:tgtEl>
                                      </p:cBhvr>
                                    </p:animEffect>
                                    <p:anim calcmode="lin" valueType="num">
                                      <p:cBhvr>
                                        <p:cTn id="95" dur="10" fill="hold"/>
                                        <p:tgtEl>
                                          <p:spTgt spid="87"/>
                                        </p:tgtEl>
                                        <p:attrNameLst>
                                          <p:attrName>ppt_x</p:attrName>
                                        </p:attrNameLst>
                                      </p:cBhvr>
                                      <p:tavLst>
                                        <p:tav tm="0">
                                          <p:val>
                                            <p:strVal val="#ppt_x"/>
                                          </p:val>
                                        </p:tav>
                                        <p:tav tm="100000">
                                          <p:val>
                                            <p:strVal val="#ppt_x"/>
                                          </p:val>
                                        </p:tav>
                                      </p:tavLst>
                                    </p:anim>
                                    <p:anim calcmode="lin" valueType="num">
                                      <p:cBhvr>
                                        <p:cTn id="96" dur="10" fill="hold"/>
                                        <p:tgtEl>
                                          <p:spTgt spid="87"/>
                                        </p:tgtEl>
                                        <p:attrNameLst>
                                          <p:attrName>ppt_y</p:attrName>
                                        </p:attrNameLst>
                                      </p:cBhvr>
                                      <p:tavLst>
                                        <p:tav tm="0">
                                          <p:val>
                                            <p:strVal val="#ppt_y+.1"/>
                                          </p:val>
                                        </p:tav>
                                        <p:tav tm="100000">
                                          <p:val>
                                            <p:strVal val="#ppt_y"/>
                                          </p:val>
                                        </p:tav>
                                      </p:tavLst>
                                    </p:anim>
                                  </p:childTnLst>
                                </p:cTn>
                              </p:par>
                            </p:childTnLst>
                          </p:cTn>
                        </p:par>
                        <p:par>
                          <p:cTn id="97" fill="hold">
                            <p:stCondLst>
                              <p:cond delay="7850"/>
                            </p:stCondLst>
                            <p:childTnLst>
                              <p:par>
                                <p:cTn id="98" presetID="42" presetClass="entr" presetSubtype="0" fill="hold" nodeType="afterEffect">
                                  <p:stCondLst>
                                    <p:cond delay="0"/>
                                  </p:stCondLst>
                                  <p:childTnLst>
                                    <p:set>
                                      <p:cBhvr>
                                        <p:cTn id="99" dur="1" fill="hold">
                                          <p:stCondLst>
                                            <p:cond delay="0"/>
                                          </p:stCondLst>
                                        </p:cTn>
                                        <p:tgtEl>
                                          <p:spTgt spid="93"/>
                                        </p:tgtEl>
                                        <p:attrNameLst>
                                          <p:attrName>style.visibility</p:attrName>
                                        </p:attrNameLst>
                                      </p:cBhvr>
                                      <p:to>
                                        <p:strVal val="visible"/>
                                      </p:to>
                                    </p:set>
                                    <p:animEffect transition="in" filter="fade">
                                      <p:cBhvr>
                                        <p:cTn id="100" dur="10"/>
                                        <p:tgtEl>
                                          <p:spTgt spid="93"/>
                                        </p:tgtEl>
                                      </p:cBhvr>
                                    </p:animEffect>
                                    <p:anim calcmode="lin" valueType="num">
                                      <p:cBhvr>
                                        <p:cTn id="101" dur="10" fill="hold"/>
                                        <p:tgtEl>
                                          <p:spTgt spid="93"/>
                                        </p:tgtEl>
                                        <p:attrNameLst>
                                          <p:attrName>ppt_x</p:attrName>
                                        </p:attrNameLst>
                                      </p:cBhvr>
                                      <p:tavLst>
                                        <p:tav tm="0">
                                          <p:val>
                                            <p:strVal val="#ppt_x"/>
                                          </p:val>
                                        </p:tav>
                                        <p:tav tm="100000">
                                          <p:val>
                                            <p:strVal val="#ppt_x"/>
                                          </p:val>
                                        </p:tav>
                                      </p:tavLst>
                                    </p:anim>
                                    <p:anim calcmode="lin" valueType="num">
                                      <p:cBhvr>
                                        <p:cTn id="102" dur="10" fill="hold"/>
                                        <p:tgtEl>
                                          <p:spTgt spid="93"/>
                                        </p:tgtEl>
                                        <p:attrNameLst>
                                          <p:attrName>ppt_y</p:attrName>
                                        </p:attrNameLst>
                                      </p:cBhvr>
                                      <p:tavLst>
                                        <p:tav tm="0">
                                          <p:val>
                                            <p:strVal val="#ppt_y+.1"/>
                                          </p:val>
                                        </p:tav>
                                        <p:tav tm="100000">
                                          <p:val>
                                            <p:strVal val="#ppt_y"/>
                                          </p:val>
                                        </p:tav>
                                      </p:tavLst>
                                    </p:anim>
                                  </p:childTnLst>
                                </p:cTn>
                              </p:par>
                            </p:childTnLst>
                          </p:cTn>
                        </p:par>
                        <p:par>
                          <p:cTn id="103" fill="hold">
                            <p:stCondLst>
                              <p:cond delay="7860"/>
                            </p:stCondLst>
                            <p:childTnLst>
                              <p:par>
                                <p:cTn id="104" presetID="42" presetClass="entr" presetSubtype="0" fill="hold" nodeType="after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fade">
                                      <p:cBhvr>
                                        <p:cTn id="106" dur="10"/>
                                        <p:tgtEl>
                                          <p:spTgt spid="99"/>
                                        </p:tgtEl>
                                      </p:cBhvr>
                                    </p:animEffect>
                                    <p:anim calcmode="lin" valueType="num">
                                      <p:cBhvr>
                                        <p:cTn id="107" dur="10" fill="hold"/>
                                        <p:tgtEl>
                                          <p:spTgt spid="99"/>
                                        </p:tgtEl>
                                        <p:attrNameLst>
                                          <p:attrName>ppt_x</p:attrName>
                                        </p:attrNameLst>
                                      </p:cBhvr>
                                      <p:tavLst>
                                        <p:tav tm="0">
                                          <p:val>
                                            <p:strVal val="#ppt_x"/>
                                          </p:val>
                                        </p:tav>
                                        <p:tav tm="100000">
                                          <p:val>
                                            <p:strVal val="#ppt_x"/>
                                          </p:val>
                                        </p:tav>
                                      </p:tavLst>
                                    </p:anim>
                                    <p:anim calcmode="lin" valueType="num">
                                      <p:cBhvr>
                                        <p:cTn id="108" dur="10" fill="hold"/>
                                        <p:tgtEl>
                                          <p:spTgt spid="99"/>
                                        </p:tgtEl>
                                        <p:attrNameLst>
                                          <p:attrName>ppt_y</p:attrName>
                                        </p:attrNameLst>
                                      </p:cBhvr>
                                      <p:tavLst>
                                        <p:tav tm="0">
                                          <p:val>
                                            <p:strVal val="#ppt_y+.1"/>
                                          </p:val>
                                        </p:tav>
                                        <p:tav tm="100000">
                                          <p:val>
                                            <p:strVal val="#ppt_y"/>
                                          </p:val>
                                        </p:tav>
                                      </p:tavLst>
                                    </p:anim>
                                  </p:childTnLst>
                                </p:cTn>
                              </p:par>
                            </p:childTnLst>
                          </p:cTn>
                        </p:par>
                        <p:par>
                          <p:cTn id="109" fill="hold">
                            <p:stCondLst>
                              <p:cond delay="7870"/>
                            </p:stCondLst>
                            <p:childTnLst>
                              <p:par>
                                <p:cTn id="110" presetID="42" presetClass="entr" presetSubtype="0" fill="hold" nodeType="afterEffect">
                                  <p:stCondLst>
                                    <p:cond delay="0"/>
                                  </p:stCondLst>
                                  <p:childTnLst>
                                    <p:set>
                                      <p:cBhvr>
                                        <p:cTn id="111" dur="1" fill="hold">
                                          <p:stCondLst>
                                            <p:cond delay="0"/>
                                          </p:stCondLst>
                                        </p:cTn>
                                        <p:tgtEl>
                                          <p:spTgt spid="105"/>
                                        </p:tgtEl>
                                        <p:attrNameLst>
                                          <p:attrName>style.visibility</p:attrName>
                                        </p:attrNameLst>
                                      </p:cBhvr>
                                      <p:to>
                                        <p:strVal val="visible"/>
                                      </p:to>
                                    </p:set>
                                    <p:animEffect transition="in" filter="fade">
                                      <p:cBhvr>
                                        <p:cTn id="112" dur="10"/>
                                        <p:tgtEl>
                                          <p:spTgt spid="105"/>
                                        </p:tgtEl>
                                      </p:cBhvr>
                                    </p:animEffect>
                                    <p:anim calcmode="lin" valueType="num">
                                      <p:cBhvr>
                                        <p:cTn id="113" dur="10" fill="hold"/>
                                        <p:tgtEl>
                                          <p:spTgt spid="105"/>
                                        </p:tgtEl>
                                        <p:attrNameLst>
                                          <p:attrName>ppt_x</p:attrName>
                                        </p:attrNameLst>
                                      </p:cBhvr>
                                      <p:tavLst>
                                        <p:tav tm="0">
                                          <p:val>
                                            <p:strVal val="#ppt_x"/>
                                          </p:val>
                                        </p:tav>
                                        <p:tav tm="100000">
                                          <p:val>
                                            <p:strVal val="#ppt_x"/>
                                          </p:val>
                                        </p:tav>
                                      </p:tavLst>
                                    </p:anim>
                                    <p:anim calcmode="lin" valueType="num">
                                      <p:cBhvr>
                                        <p:cTn id="114" dur="10" fill="hold"/>
                                        <p:tgtEl>
                                          <p:spTgt spid="105"/>
                                        </p:tgtEl>
                                        <p:attrNameLst>
                                          <p:attrName>ppt_y</p:attrName>
                                        </p:attrNameLst>
                                      </p:cBhvr>
                                      <p:tavLst>
                                        <p:tav tm="0">
                                          <p:val>
                                            <p:strVal val="#ppt_y+.1"/>
                                          </p:val>
                                        </p:tav>
                                        <p:tav tm="100000">
                                          <p:val>
                                            <p:strVal val="#ppt_y"/>
                                          </p:val>
                                        </p:tav>
                                      </p:tavLst>
                                    </p:anim>
                                  </p:childTnLst>
                                </p:cTn>
                              </p:par>
                            </p:childTnLst>
                          </p:cTn>
                        </p:par>
                        <p:par>
                          <p:cTn id="115" fill="hold">
                            <p:stCondLst>
                              <p:cond delay="7880"/>
                            </p:stCondLst>
                            <p:childTnLst>
                              <p:par>
                                <p:cTn id="116" presetID="42" presetClass="entr" presetSubtype="0" fill="hold" nodeType="afterEffect">
                                  <p:stCondLst>
                                    <p:cond delay="0"/>
                                  </p:stCondLst>
                                  <p:childTnLst>
                                    <p:set>
                                      <p:cBhvr>
                                        <p:cTn id="117" dur="1" fill="hold">
                                          <p:stCondLst>
                                            <p:cond delay="0"/>
                                          </p:stCondLst>
                                        </p:cTn>
                                        <p:tgtEl>
                                          <p:spTgt spid="111"/>
                                        </p:tgtEl>
                                        <p:attrNameLst>
                                          <p:attrName>style.visibility</p:attrName>
                                        </p:attrNameLst>
                                      </p:cBhvr>
                                      <p:to>
                                        <p:strVal val="visible"/>
                                      </p:to>
                                    </p:set>
                                    <p:animEffect transition="in" filter="fade">
                                      <p:cBhvr>
                                        <p:cTn id="118" dur="10"/>
                                        <p:tgtEl>
                                          <p:spTgt spid="111"/>
                                        </p:tgtEl>
                                      </p:cBhvr>
                                    </p:animEffect>
                                    <p:anim calcmode="lin" valueType="num">
                                      <p:cBhvr>
                                        <p:cTn id="119" dur="10" fill="hold"/>
                                        <p:tgtEl>
                                          <p:spTgt spid="111"/>
                                        </p:tgtEl>
                                        <p:attrNameLst>
                                          <p:attrName>ppt_x</p:attrName>
                                        </p:attrNameLst>
                                      </p:cBhvr>
                                      <p:tavLst>
                                        <p:tav tm="0">
                                          <p:val>
                                            <p:strVal val="#ppt_x"/>
                                          </p:val>
                                        </p:tav>
                                        <p:tav tm="100000">
                                          <p:val>
                                            <p:strVal val="#ppt_x"/>
                                          </p:val>
                                        </p:tav>
                                      </p:tavLst>
                                    </p:anim>
                                    <p:anim calcmode="lin" valueType="num">
                                      <p:cBhvr>
                                        <p:cTn id="120" dur="10" fill="hold"/>
                                        <p:tgtEl>
                                          <p:spTgt spid="111"/>
                                        </p:tgtEl>
                                        <p:attrNameLst>
                                          <p:attrName>ppt_y</p:attrName>
                                        </p:attrNameLst>
                                      </p:cBhvr>
                                      <p:tavLst>
                                        <p:tav tm="0">
                                          <p:val>
                                            <p:strVal val="#ppt_y+.1"/>
                                          </p:val>
                                        </p:tav>
                                        <p:tav tm="100000">
                                          <p:val>
                                            <p:strVal val="#ppt_y"/>
                                          </p:val>
                                        </p:tav>
                                      </p:tavLst>
                                    </p:anim>
                                  </p:childTnLst>
                                </p:cTn>
                              </p:par>
                            </p:childTnLst>
                          </p:cTn>
                        </p:par>
                        <p:par>
                          <p:cTn id="121" fill="hold">
                            <p:stCondLst>
                              <p:cond delay="7890"/>
                            </p:stCondLst>
                            <p:childTnLst>
                              <p:par>
                                <p:cTn id="122" presetID="42" presetClass="entr" presetSubtype="0" fill="hold" nodeType="afterEffect">
                                  <p:stCondLst>
                                    <p:cond delay="0"/>
                                  </p:stCondLst>
                                  <p:childTnLst>
                                    <p:set>
                                      <p:cBhvr>
                                        <p:cTn id="123" dur="1" fill="hold">
                                          <p:stCondLst>
                                            <p:cond delay="0"/>
                                          </p:stCondLst>
                                        </p:cTn>
                                        <p:tgtEl>
                                          <p:spTgt spid="117"/>
                                        </p:tgtEl>
                                        <p:attrNameLst>
                                          <p:attrName>style.visibility</p:attrName>
                                        </p:attrNameLst>
                                      </p:cBhvr>
                                      <p:to>
                                        <p:strVal val="visible"/>
                                      </p:to>
                                    </p:set>
                                    <p:animEffect transition="in" filter="fade">
                                      <p:cBhvr>
                                        <p:cTn id="124" dur="10"/>
                                        <p:tgtEl>
                                          <p:spTgt spid="117"/>
                                        </p:tgtEl>
                                      </p:cBhvr>
                                    </p:animEffect>
                                    <p:anim calcmode="lin" valueType="num">
                                      <p:cBhvr>
                                        <p:cTn id="125" dur="10" fill="hold"/>
                                        <p:tgtEl>
                                          <p:spTgt spid="117"/>
                                        </p:tgtEl>
                                        <p:attrNameLst>
                                          <p:attrName>ppt_x</p:attrName>
                                        </p:attrNameLst>
                                      </p:cBhvr>
                                      <p:tavLst>
                                        <p:tav tm="0">
                                          <p:val>
                                            <p:strVal val="#ppt_x"/>
                                          </p:val>
                                        </p:tav>
                                        <p:tav tm="100000">
                                          <p:val>
                                            <p:strVal val="#ppt_x"/>
                                          </p:val>
                                        </p:tav>
                                      </p:tavLst>
                                    </p:anim>
                                    <p:anim calcmode="lin" valueType="num">
                                      <p:cBhvr>
                                        <p:cTn id="126" dur="10" fill="hold"/>
                                        <p:tgtEl>
                                          <p:spTgt spid="117"/>
                                        </p:tgtEl>
                                        <p:attrNameLst>
                                          <p:attrName>ppt_y</p:attrName>
                                        </p:attrNameLst>
                                      </p:cBhvr>
                                      <p:tavLst>
                                        <p:tav tm="0">
                                          <p:val>
                                            <p:strVal val="#ppt_y+.1"/>
                                          </p:val>
                                        </p:tav>
                                        <p:tav tm="100000">
                                          <p:val>
                                            <p:strVal val="#ppt_y"/>
                                          </p:val>
                                        </p:tav>
                                      </p:tavLst>
                                    </p:anim>
                                  </p:childTnLst>
                                </p:cTn>
                              </p:par>
                            </p:childTnLst>
                          </p:cTn>
                        </p:par>
                        <p:par>
                          <p:cTn id="127" fill="hold">
                            <p:stCondLst>
                              <p:cond delay="7900"/>
                            </p:stCondLst>
                            <p:childTnLst>
                              <p:par>
                                <p:cTn id="128" presetID="42" presetClass="entr" presetSubtype="0" fill="hold" nodeType="afterEffect">
                                  <p:stCondLst>
                                    <p:cond delay="0"/>
                                  </p:stCondLst>
                                  <p:childTnLst>
                                    <p:set>
                                      <p:cBhvr>
                                        <p:cTn id="129" dur="1" fill="hold">
                                          <p:stCondLst>
                                            <p:cond delay="0"/>
                                          </p:stCondLst>
                                        </p:cTn>
                                        <p:tgtEl>
                                          <p:spTgt spid="123"/>
                                        </p:tgtEl>
                                        <p:attrNameLst>
                                          <p:attrName>style.visibility</p:attrName>
                                        </p:attrNameLst>
                                      </p:cBhvr>
                                      <p:to>
                                        <p:strVal val="visible"/>
                                      </p:to>
                                    </p:set>
                                    <p:animEffect transition="in" filter="fade">
                                      <p:cBhvr>
                                        <p:cTn id="130" dur="10"/>
                                        <p:tgtEl>
                                          <p:spTgt spid="123"/>
                                        </p:tgtEl>
                                      </p:cBhvr>
                                    </p:animEffect>
                                    <p:anim calcmode="lin" valueType="num">
                                      <p:cBhvr>
                                        <p:cTn id="131" dur="10" fill="hold"/>
                                        <p:tgtEl>
                                          <p:spTgt spid="123"/>
                                        </p:tgtEl>
                                        <p:attrNameLst>
                                          <p:attrName>ppt_x</p:attrName>
                                        </p:attrNameLst>
                                      </p:cBhvr>
                                      <p:tavLst>
                                        <p:tav tm="0">
                                          <p:val>
                                            <p:strVal val="#ppt_x"/>
                                          </p:val>
                                        </p:tav>
                                        <p:tav tm="100000">
                                          <p:val>
                                            <p:strVal val="#ppt_x"/>
                                          </p:val>
                                        </p:tav>
                                      </p:tavLst>
                                    </p:anim>
                                    <p:anim calcmode="lin" valueType="num">
                                      <p:cBhvr>
                                        <p:cTn id="132" dur="10" fill="hold"/>
                                        <p:tgtEl>
                                          <p:spTgt spid="123"/>
                                        </p:tgtEl>
                                        <p:attrNameLst>
                                          <p:attrName>ppt_y</p:attrName>
                                        </p:attrNameLst>
                                      </p:cBhvr>
                                      <p:tavLst>
                                        <p:tav tm="0">
                                          <p:val>
                                            <p:strVal val="#ppt_y+.1"/>
                                          </p:val>
                                        </p:tav>
                                        <p:tav tm="100000">
                                          <p:val>
                                            <p:strVal val="#ppt_y"/>
                                          </p:val>
                                        </p:tav>
                                      </p:tavLst>
                                    </p:anim>
                                  </p:childTnLst>
                                </p:cTn>
                              </p:par>
                            </p:childTnLst>
                          </p:cTn>
                        </p:par>
                        <p:par>
                          <p:cTn id="133" fill="hold">
                            <p:stCondLst>
                              <p:cond delay="7910"/>
                            </p:stCondLst>
                            <p:childTnLst>
                              <p:par>
                                <p:cTn id="134" presetID="42" presetClass="entr" presetSubtype="0" fill="hold" nodeType="afterEffect">
                                  <p:stCondLst>
                                    <p:cond delay="0"/>
                                  </p:stCondLst>
                                  <p:childTnLst>
                                    <p:set>
                                      <p:cBhvr>
                                        <p:cTn id="135" dur="1" fill="hold">
                                          <p:stCondLst>
                                            <p:cond delay="0"/>
                                          </p:stCondLst>
                                        </p:cTn>
                                        <p:tgtEl>
                                          <p:spTgt spid="129"/>
                                        </p:tgtEl>
                                        <p:attrNameLst>
                                          <p:attrName>style.visibility</p:attrName>
                                        </p:attrNameLst>
                                      </p:cBhvr>
                                      <p:to>
                                        <p:strVal val="visible"/>
                                      </p:to>
                                    </p:set>
                                    <p:animEffect transition="in" filter="fade">
                                      <p:cBhvr>
                                        <p:cTn id="136" dur="10"/>
                                        <p:tgtEl>
                                          <p:spTgt spid="129"/>
                                        </p:tgtEl>
                                      </p:cBhvr>
                                    </p:animEffect>
                                    <p:anim calcmode="lin" valueType="num">
                                      <p:cBhvr>
                                        <p:cTn id="137" dur="10" fill="hold"/>
                                        <p:tgtEl>
                                          <p:spTgt spid="129"/>
                                        </p:tgtEl>
                                        <p:attrNameLst>
                                          <p:attrName>ppt_x</p:attrName>
                                        </p:attrNameLst>
                                      </p:cBhvr>
                                      <p:tavLst>
                                        <p:tav tm="0">
                                          <p:val>
                                            <p:strVal val="#ppt_x"/>
                                          </p:val>
                                        </p:tav>
                                        <p:tav tm="100000">
                                          <p:val>
                                            <p:strVal val="#ppt_x"/>
                                          </p:val>
                                        </p:tav>
                                      </p:tavLst>
                                    </p:anim>
                                    <p:anim calcmode="lin" valueType="num">
                                      <p:cBhvr>
                                        <p:cTn id="138" dur="10" fill="hold"/>
                                        <p:tgtEl>
                                          <p:spTgt spid="129"/>
                                        </p:tgtEl>
                                        <p:attrNameLst>
                                          <p:attrName>ppt_y</p:attrName>
                                        </p:attrNameLst>
                                      </p:cBhvr>
                                      <p:tavLst>
                                        <p:tav tm="0">
                                          <p:val>
                                            <p:strVal val="#ppt_y+.1"/>
                                          </p:val>
                                        </p:tav>
                                        <p:tav tm="100000">
                                          <p:val>
                                            <p:strVal val="#ppt_y"/>
                                          </p:val>
                                        </p:tav>
                                      </p:tavLst>
                                    </p:anim>
                                  </p:childTnLst>
                                </p:cTn>
                              </p:par>
                            </p:childTnLst>
                          </p:cTn>
                        </p:par>
                        <p:par>
                          <p:cTn id="139" fill="hold">
                            <p:stCondLst>
                              <p:cond delay="7920"/>
                            </p:stCondLst>
                            <p:childTnLst>
                              <p:par>
                                <p:cTn id="140" presetID="42" presetClass="entr" presetSubtype="0" fill="hold" nodeType="afterEffect">
                                  <p:stCondLst>
                                    <p:cond delay="0"/>
                                  </p:stCondLst>
                                  <p:childTnLst>
                                    <p:set>
                                      <p:cBhvr>
                                        <p:cTn id="141" dur="1" fill="hold">
                                          <p:stCondLst>
                                            <p:cond delay="0"/>
                                          </p:stCondLst>
                                        </p:cTn>
                                        <p:tgtEl>
                                          <p:spTgt spid="135"/>
                                        </p:tgtEl>
                                        <p:attrNameLst>
                                          <p:attrName>style.visibility</p:attrName>
                                        </p:attrNameLst>
                                      </p:cBhvr>
                                      <p:to>
                                        <p:strVal val="visible"/>
                                      </p:to>
                                    </p:set>
                                    <p:animEffect transition="in" filter="fade">
                                      <p:cBhvr>
                                        <p:cTn id="142" dur="10"/>
                                        <p:tgtEl>
                                          <p:spTgt spid="135"/>
                                        </p:tgtEl>
                                      </p:cBhvr>
                                    </p:animEffect>
                                    <p:anim calcmode="lin" valueType="num">
                                      <p:cBhvr>
                                        <p:cTn id="143" dur="10" fill="hold"/>
                                        <p:tgtEl>
                                          <p:spTgt spid="135"/>
                                        </p:tgtEl>
                                        <p:attrNameLst>
                                          <p:attrName>ppt_x</p:attrName>
                                        </p:attrNameLst>
                                      </p:cBhvr>
                                      <p:tavLst>
                                        <p:tav tm="0">
                                          <p:val>
                                            <p:strVal val="#ppt_x"/>
                                          </p:val>
                                        </p:tav>
                                        <p:tav tm="100000">
                                          <p:val>
                                            <p:strVal val="#ppt_x"/>
                                          </p:val>
                                        </p:tav>
                                      </p:tavLst>
                                    </p:anim>
                                    <p:anim calcmode="lin" valueType="num">
                                      <p:cBhvr>
                                        <p:cTn id="144" dur="10" fill="hold"/>
                                        <p:tgtEl>
                                          <p:spTgt spid="135"/>
                                        </p:tgtEl>
                                        <p:attrNameLst>
                                          <p:attrName>ppt_y</p:attrName>
                                        </p:attrNameLst>
                                      </p:cBhvr>
                                      <p:tavLst>
                                        <p:tav tm="0">
                                          <p:val>
                                            <p:strVal val="#ppt_y+.1"/>
                                          </p:val>
                                        </p:tav>
                                        <p:tav tm="100000">
                                          <p:val>
                                            <p:strVal val="#ppt_y"/>
                                          </p:val>
                                        </p:tav>
                                      </p:tavLst>
                                    </p:anim>
                                  </p:childTnLst>
                                </p:cTn>
                              </p:par>
                            </p:childTnLst>
                          </p:cTn>
                        </p:par>
                        <p:par>
                          <p:cTn id="145" fill="hold">
                            <p:stCondLst>
                              <p:cond delay="7930"/>
                            </p:stCondLst>
                            <p:childTnLst>
                              <p:par>
                                <p:cTn id="146" presetID="42" presetClass="entr" presetSubtype="0" fill="hold" nodeType="afterEffect">
                                  <p:stCondLst>
                                    <p:cond delay="0"/>
                                  </p:stCondLst>
                                  <p:childTnLst>
                                    <p:set>
                                      <p:cBhvr>
                                        <p:cTn id="147" dur="1" fill="hold">
                                          <p:stCondLst>
                                            <p:cond delay="0"/>
                                          </p:stCondLst>
                                        </p:cTn>
                                        <p:tgtEl>
                                          <p:spTgt spid="141"/>
                                        </p:tgtEl>
                                        <p:attrNameLst>
                                          <p:attrName>style.visibility</p:attrName>
                                        </p:attrNameLst>
                                      </p:cBhvr>
                                      <p:to>
                                        <p:strVal val="visible"/>
                                      </p:to>
                                    </p:set>
                                    <p:animEffect transition="in" filter="fade">
                                      <p:cBhvr>
                                        <p:cTn id="148" dur="10"/>
                                        <p:tgtEl>
                                          <p:spTgt spid="141"/>
                                        </p:tgtEl>
                                      </p:cBhvr>
                                    </p:animEffect>
                                    <p:anim calcmode="lin" valueType="num">
                                      <p:cBhvr>
                                        <p:cTn id="149" dur="10" fill="hold"/>
                                        <p:tgtEl>
                                          <p:spTgt spid="141"/>
                                        </p:tgtEl>
                                        <p:attrNameLst>
                                          <p:attrName>ppt_x</p:attrName>
                                        </p:attrNameLst>
                                      </p:cBhvr>
                                      <p:tavLst>
                                        <p:tav tm="0">
                                          <p:val>
                                            <p:strVal val="#ppt_x"/>
                                          </p:val>
                                        </p:tav>
                                        <p:tav tm="100000">
                                          <p:val>
                                            <p:strVal val="#ppt_x"/>
                                          </p:val>
                                        </p:tav>
                                      </p:tavLst>
                                    </p:anim>
                                    <p:anim calcmode="lin" valueType="num">
                                      <p:cBhvr>
                                        <p:cTn id="150" dur="10" fill="hold"/>
                                        <p:tgtEl>
                                          <p:spTgt spid="141"/>
                                        </p:tgtEl>
                                        <p:attrNameLst>
                                          <p:attrName>ppt_y</p:attrName>
                                        </p:attrNameLst>
                                      </p:cBhvr>
                                      <p:tavLst>
                                        <p:tav tm="0">
                                          <p:val>
                                            <p:strVal val="#ppt_y+.1"/>
                                          </p:val>
                                        </p:tav>
                                        <p:tav tm="100000">
                                          <p:val>
                                            <p:strVal val="#ppt_y"/>
                                          </p:val>
                                        </p:tav>
                                      </p:tavLst>
                                    </p:anim>
                                  </p:childTnLst>
                                </p:cTn>
                              </p:par>
                            </p:childTnLst>
                          </p:cTn>
                        </p:par>
                        <p:par>
                          <p:cTn id="151" fill="hold">
                            <p:stCondLst>
                              <p:cond delay="7940"/>
                            </p:stCondLst>
                            <p:childTnLst>
                              <p:par>
                                <p:cTn id="152" presetID="42" presetClass="entr" presetSubtype="0" fill="hold" nodeType="afterEffect">
                                  <p:stCondLst>
                                    <p:cond delay="0"/>
                                  </p:stCondLst>
                                  <p:childTnLst>
                                    <p:set>
                                      <p:cBhvr>
                                        <p:cTn id="153" dur="1" fill="hold">
                                          <p:stCondLst>
                                            <p:cond delay="0"/>
                                          </p:stCondLst>
                                        </p:cTn>
                                        <p:tgtEl>
                                          <p:spTgt spid="147"/>
                                        </p:tgtEl>
                                        <p:attrNameLst>
                                          <p:attrName>style.visibility</p:attrName>
                                        </p:attrNameLst>
                                      </p:cBhvr>
                                      <p:to>
                                        <p:strVal val="visible"/>
                                      </p:to>
                                    </p:set>
                                    <p:animEffect transition="in" filter="fade">
                                      <p:cBhvr>
                                        <p:cTn id="154" dur="10"/>
                                        <p:tgtEl>
                                          <p:spTgt spid="147"/>
                                        </p:tgtEl>
                                      </p:cBhvr>
                                    </p:animEffect>
                                    <p:anim calcmode="lin" valueType="num">
                                      <p:cBhvr>
                                        <p:cTn id="155" dur="10" fill="hold"/>
                                        <p:tgtEl>
                                          <p:spTgt spid="147"/>
                                        </p:tgtEl>
                                        <p:attrNameLst>
                                          <p:attrName>ppt_x</p:attrName>
                                        </p:attrNameLst>
                                      </p:cBhvr>
                                      <p:tavLst>
                                        <p:tav tm="0">
                                          <p:val>
                                            <p:strVal val="#ppt_x"/>
                                          </p:val>
                                        </p:tav>
                                        <p:tav tm="100000">
                                          <p:val>
                                            <p:strVal val="#ppt_x"/>
                                          </p:val>
                                        </p:tav>
                                      </p:tavLst>
                                    </p:anim>
                                    <p:anim calcmode="lin" valueType="num">
                                      <p:cBhvr>
                                        <p:cTn id="156" dur="10" fill="hold"/>
                                        <p:tgtEl>
                                          <p:spTgt spid="147"/>
                                        </p:tgtEl>
                                        <p:attrNameLst>
                                          <p:attrName>ppt_y</p:attrName>
                                        </p:attrNameLst>
                                      </p:cBhvr>
                                      <p:tavLst>
                                        <p:tav tm="0">
                                          <p:val>
                                            <p:strVal val="#ppt_y+.1"/>
                                          </p:val>
                                        </p:tav>
                                        <p:tav tm="100000">
                                          <p:val>
                                            <p:strVal val="#ppt_y"/>
                                          </p:val>
                                        </p:tav>
                                      </p:tavLst>
                                    </p:anim>
                                  </p:childTnLst>
                                </p:cTn>
                              </p:par>
                            </p:childTnLst>
                          </p:cTn>
                        </p:par>
                        <p:par>
                          <p:cTn id="157" fill="hold">
                            <p:stCondLst>
                              <p:cond delay="7950"/>
                            </p:stCondLst>
                            <p:childTnLst>
                              <p:par>
                                <p:cTn id="158" presetID="42" presetClass="entr" presetSubtype="0" fill="hold" nodeType="afterEffect">
                                  <p:stCondLst>
                                    <p:cond delay="0"/>
                                  </p:stCondLst>
                                  <p:childTnLst>
                                    <p:set>
                                      <p:cBhvr>
                                        <p:cTn id="159" dur="1" fill="hold">
                                          <p:stCondLst>
                                            <p:cond delay="0"/>
                                          </p:stCondLst>
                                        </p:cTn>
                                        <p:tgtEl>
                                          <p:spTgt spid="153"/>
                                        </p:tgtEl>
                                        <p:attrNameLst>
                                          <p:attrName>style.visibility</p:attrName>
                                        </p:attrNameLst>
                                      </p:cBhvr>
                                      <p:to>
                                        <p:strVal val="visible"/>
                                      </p:to>
                                    </p:set>
                                    <p:animEffect transition="in" filter="fade">
                                      <p:cBhvr>
                                        <p:cTn id="160" dur="10"/>
                                        <p:tgtEl>
                                          <p:spTgt spid="153"/>
                                        </p:tgtEl>
                                      </p:cBhvr>
                                    </p:animEffect>
                                    <p:anim calcmode="lin" valueType="num">
                                      <p:cBhvr>
                                        <p:cTn id="161" dur="10" fill="hold"/>
                                        <p:tgtEl>
                                          <p:spTgt spid="153"/>
                                        </p:tgtEl>
                                        <p:attrNameLst>
                                          <p:attrName>ppt_x</p:attrName>
                                        </p:attrNameLst>
                                      </p:cBhvr>
                                      <p:tavLst>
                                        <p:tav tm="0">
                                          <p:val>
                                            <p:strVal val="#ppt_x"/>
                                          </p:val>
                                        </p:tav>
                                        <p:tav tm="100000">
                                          <p:val>
                                            <p:strVal val="#ppt_x"/>
                                          </p:val>
                                        </p:tav>
                                      </p:tavLst>
                                    </p:anim>
                                    <p:anim calcmode="lin" valueType="num">
                                      <p:cBhvr>
                                        <p:cTn id="162" dur="10" fill="hold"/>
                                        <p:tgtEl>
                                          <p:spTgt spid="153"/>
                                        </p:tgtEl>
                                        <p:attrNameLst>
                                          <p:attrName>ppt_y</p:attrName>
                                        </p:attrNameLst>
                                      </p:cBhvr>
                                      <p:tavLst>
                                        <p:tav tm="0">
                                          <p:val>
                                            <p:strVal val="#ppt_y+.1"/>
                                          </p:val>
                                        </p:tav>
                                        <p:tav tm="100000">
                                          <p:val>
                                            <p:strVal val="#ppt_y"/>
                                          </p:val>
                                        </p:tav>
                                      </p:tavLst>
                                    </p:anim>
                                  </p:childTnLst>
                                </p:cTn>
                              </p:par>
                            </p:childTnLst>
                          </p:cTn>
                        </p:par>
                        <p:par>
                          <p:cTn id="163" fill="hold">
                            <p:stCondLst>
                              <p:cond delay="7960"/>
                            </p:stCondLst>
                            <p:childTnLst>
                              <p:par>
                                <p:cTn id="164" presetID="42" presetClass="entr" presetSubtype="0" fill="hold" grpId="0" nodeType="afterEffect">
                                  <p:stCondLst>
                                    <p:cond delay="0"/>
                                  </p:stCondLst>
                                  <p:childTnLst>
                                    <p:set>
                                      <p:cBhvr>
                                        <p:cTn id="165" dur="1" fill="hold">
                                          <p:stCondLst>
                                            <p:cond delay="0"/>
                                          </p:stCondLst>
                                        </p:cTn>
                                        <p:tgtEl>
                                          <p:spTgt spid="159"/>
                                        </p:tgtEl>
                                        <p:attrNameLst>
                                          <p:attrName>style.visibility</p:attrName>
                                        </p:attrNameLst>
                                      </p:cBhvr>
                                      <p:to>
                                        <p:strVal val="visible"/>
                                      </p:to>
                                    </p:set>
                                    <p:animEffect transition="in" filter="fade">
                                      <p:cBhvr>
                                        <p:cTn id="166" dur="1000"/>
                                        <p:tgtEl>
                                          <p:spTgt spid="159"/>
                                        </p:tgtEl>
                                      </p:cBhvr>
                                    </p:animEffect>
                                    <p:anim calcmode="lin" valueType="num">
                                      <p:cBhvr>
                                        <p:cTn id="167" dur="1000" fill="hold"/>
                                        <p:tgtEl>
                                          <p:spTgt spid="159"/>
                                        </p:tgtEl>
                                        <p:attrNameLst>
                                          <p:attrName>ppt_x</p:attrName>
                                        </p:attrNameLst>
                                      </p:cBhvr>
                                      <p:tavLst>
                                        <p:tav tm="0">
                                          <p:val>
                                            <p:strVal val="#ppt_x"/>
                                          </p:val>
                                        </p:tav>
                                        <p:tav tm="100000">
                                          <p:val>
                                            <p:strVal val="#ppt_x"/>
                                          </p:val>
                                        </p:tav>
                                      </p:tavLst>
                                    </p:anim>
                                    <p:anim calcmode="lin" valueType="num">
                                      <p:cBhvr>
                                        <p:cTn id="168" dur="1000" fill="hold"/>
                                        <p:tgtEl>
                                          <p:spTgt spid="159"/>
                                        </p:tgtEl>
                                        <p:attrNameLst>
                                          <p:attrName>ppt_y</p:attrName>
                                        </p:attrNameLst>
                                      </p:cBhvr>
                                      <p:tavLst>
                                        <p:tav tm="0">
                                          <p:val>
                                            <p:strVal val="#ppt_y+.1"/>
                                          </p:val>
                                        </p:tav>
                                        <p:tav tm="100000">
                                          <p:val>
                                            <p:strVal val="#ppt_y"/>
                                          </p:val>
                                        </p:tav>
                                      </p:tavLst>
                                    </p:anim>
                                  </p:childTnLst>
                                </p:cTn>
                              </p:par>
                            </p:childTnLst>
                          </p:cTn>
                        </p:par>
                        <p:par>
                          <p:cTn id="169" fill="hold">
                            <p:stCondLst>
                              <p:cond delay="8960"/>
                            </p:stCondLst>
                            <p:childTnLst>
                              <p:par>
                                <p:cTn id="170" presetID="22" presetClass="entr" presetSubtype="8" fill="hold" grpId="0" nodeType="afterEffect">
                                  <p:stCondLst>
                                    <p:cond delay="0"/>
                                  </p:stCondLst>
                                  <p:childTnLst>
                                    <p:set>
                                      <p:cBhvr>
                                        <p:cTn id="171" dur="1" fill="hold">
                                          <p:stCondLst>
                                            <p:cond delay="0"/>
                                          </p:stCondLst>
                                        </p:cTn>
                                        <p:tgtEl>
                                          <p:spTgt spid="163"/>
                                        </p:tgtEl>
                                        <p:attrNameLst>
                                          <p:attrName>style.visibility</p:attrName>
                                        </p:attrNameLst>
                                      </p:cBhvr>
                                      <p:to>
                                        <p:strVal val="visible"/>
                                      </p:to>
                                    </p:set>
                                    <p:animEffect transition="in" filter="wipe(left)">
                                      <p:cBhvr>
                                        <p:cTn id="172" dur="500"/>
                                        <p:tgtEl>
                                          <p:spTgt spid="163"/>
                                        </p:tgtEl>
                                      </p:cBhvr>
                                    </p:animEffect>
                                  </p:childTnLst>
                                </p:cTn>
                              </p:par>
                              <p:par>
                                <p:cTn id="173" presetID="22" presetClass="entr" presetSubtype="8" fill="hold" grpId="0" nodeType="withEffect">
                                  <p:stCondLst>
                                    <p:cond delay="0"/>
                                  </p:stCondLst>
                                  <p:childTnLst>
                                    <p:set>
                                      <p:cBhvr>
                                        <p:cTn id="174" dur="1" fill="hold">
                                          <p:stCondLst>
                                            <p:cond delay="0"/>
                                          </p:stCondLst>
                                        </p:cTn>
                                        <p:tgtEl>
                                          <p:spTgt spid="164"/>
                                        </p:tgtEl>
                                        <p:attrNameLst>
                                          <p:attrName>style.visibility</p:attrName>
                                        </p:attrNameLst>
                                      </p:cBhvr>
                                      <p:to>
                                        <p:strVal val="visible"/>
                                      </p:to>
                                    </p:set>
                                    <p:animEffect transition="in" filter="wipe(left)">
                                      <p:cBhvr>
                                        <p:cTn id="175"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3" grpId="0" animBg="1"/>
      <p:bldP spid="24" grpId="0" animBg="1"/>
      <p:bldP spid="26" grpId="0" animBg="1"/>
      <p:bldP spid="27" grpId="0"/>
      <p:bldP spid="159" grpId="0"/>
      <p:bldP spid="160" grpId="0" animBg="1"/>
      <p:bldP spid="161" grpId="0"/>
      <p:bldP spid="163" grpId="0" animBg="1"/>
      <p:bldP spid="164" grpId="0"/>
      <p:bldP spid="166"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162997" y="86756"/>
            <a:ext cx="7772400" cy="623888"/>
          </a:xfrm>
        </p:spPr>
        <p:txBody>
          <a:bodyPr/>
          <a:lstStyle/>
          <a:p>
            <a:r>
              <a:rPr lang="en-US" sz="2800" dirty="0"/>
              <a:t>Event-Driven e-Commerce Example (Text 2.6.3)</a:t>
            </a:r>
          </a:p>
        </p:txBody>
      </p:sp>
      <p:sp>
        <p:nvSpPr>
          <p:cNvPr id="37891" name="Slide Number Placeholder 3"/>
          <p:cNvSpPr>
            <a:spLocks noGrp="1"/>
          </p:cNvSpPr>
          <p:nvPr>
            <p:ph type="sldNum" sz="quarter" idx="12"/>
          </p:nvPr>
        </p:nvSpPr>
        <p:spPr>
          <a:noFill/>
        </p:spPr>
        <p:txBody>
          <a:bodyPr/>
          <a:lstStyle/>
          <a:p>
            <a:fld id="{79AE3938-D85A-400F-9891-7D261115202D}" type="slidenum">
              <a:rPr lang="en-US" smtClean="0"/>
              <a:pPr/>
              <a:t>256</a:t>
            </a:fld>
            <a:endParaRPr lang="en-US"/>
          </a:p>
        </p:txBody>
      </p:sp>
      <p:sp>
        <p:nvSpPr>
          <p:cNvPr id="37892" name="Rectangle 18"/>
          <p:cNvSpPr>
            <a:spLocks noChangeArrowheads="1"/>
          </p:cNvSpPr>
          <p:nvPr/>
        </p:nvSpPr>
        <p:spPr bwMode="auto">
          <a:xfrm>
            <a:off x="457200" y="1589088"/>
            <a:ext cx="2971800" cy="3048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Int32 </a:t>
            </a:r>
            <a:r>
              <a:rPr lang="en-US" sz="1600" dirty="0" err="1">
                <a:latin typeface="Tahoma" pitchFamily="34" charset="0"/>
                <a:cs typeface="Tahoma" pitchFamily="34" charset="0"/>
              </a:rPr>
              <a:t>roomPrice</a:t>
            </a:r>
            <a:r>
              <a:rPr lang="en-US" sz="1600" dirty="0">
                <a:latin typeface="Tahoma" pitchFamily="34" charset="0"/>
                <a:cs typeface="Tahoma" pitchFamily="34" charset="0"/>
              </a:rPr>
              <a:t>;</a:t>
            </a:r>
          </a:p>
        </p:txBody>
      </p:sp>
      <p:sp>
        <p:nvSpPr>
          <p:cNvPr id="37893" name="Rectangle 37"/>
          <p:cNvSpPr>
            <a:spLocks noChangeArrowheads="1"/>
          </p:cNvSpPr>
          <p:nvPr/>
        </p:nvSpPr>
        <p:spPr bwMode="auto">
          <a:xfrm>
            <a:off x="1084263" y="1219200"/>
            <a:ext cx="1274708" cy="369332"/>
          </a:xfrm>
          <a:prstGeom prst="rect">
            <a:avLst/>
          </a:prstGeom>
          <a:noFill/>
          <a:ln w="9525">
            <a:noFill/>
            <a:miter lim="800000"/>
            <a:headEnd/>
            <a:tailEnd/>
          </a:ln>
        </p:spPr>
        <p:txBody>
          <a:bodyPr wrap="none">
            <a:spAutoFit/>
          </a:bodyPr>
          <a:lstStyle/>
          <a:p>
            <a:r>
              <a:rPr lang="en-US" dirty="0">
                <a:latin typeface="Tahoma" pitchFamily="34" charset="0"/>
                <a:cs typeface="Tahoma" pitchFamily="34" charset="0"/>
              </a:rPr>
              <a:t>class Hotel</a:t>
            </a:r>
          </a:p>
        </p:txBody>
      </p:sp>
      <p:sp>
        <p:nvSpPr>
          <p:cNvPr id="37894" name="Rectangle 38"/>
          <p:cNvSpPr>
            <a:spLocks noChangeArrowheads="1"/>
          </p:cNvSpPr>
          <p:nvPr/>
        </p:nvSpPr>
        <p:spPr bwMode="auto">
          <a:xfrm>
            <a:off x="457200" y="1893888"/>
            <a:ext cx="2971800" cy="3048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Int32 </a:t>
            </a:r>
            <a:r>
              <a:rPr lang="en-US" sz="1600" dirty="0" err="1">
                <a:latin typeface="Tahoma" pitchFamily="34" charset="0"/>
                <a:cs typeface="Tahoma" pitchFamily="34" charset="0"/>
              </a:rPr>
              <a:t>getPrice</a:t>
            </a:r>
            <a:r>
              <a:rPr lang="en-US" sz="1600" dirty="0">
                <a:latin typeface="Tahoma" pitchFamily="34" charset="0"/>
                <a:cs typeface="Tahoma" pitchFamily="34" charset="0"/>
              </a:rPr>
              <a:t>();</a:t>
            </a:r>
          </a:p>
        </p:txBody>
      </p:sp>
      <p:sp>
        <p:nvSpPr>
          <p:cNvPr id="37895" name="Rectangle 39"/>
          <p:cNvSpPr>
            <a:spLocks noChangeArrowheads="1"/>
          </p:cNvSpPr>
          <p:nvPr/>
        </p:nvSpPr>
        <p:spPr bwMode="auto">
          <a:xfrm>
            <a:off x="457200" y="2503488"/>
            <a:ext cx="2971800" cy="5334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void </a:t>
            </a:r>
            <a:r>
              <a:rPr lang="en-US" sz="1600" dirty="0" err="1">
                <a:latin typeface="Tahoma" pitchFamily="34" charset="0"/>
                <a:cs typeface="Tahoma" pitchFamily="34" charset="0"/>
              </a:rPr>
              <a:t>changePrice</a:t>
            </a:r>
            <a:r>
              <a:rPr lang="en-US" sz="1600" dirty="0">
                <a:latin typeface="Tahoma" pitchFamily="34" charset="0"/>
                <a:cs typeface="Tahoma" pitchFamily="34" charset="0"/>
              </a:rPr>
              <a:t>();</a:t>
            </a:r>
          </a:p>
          <a:p>
            <a:pPr algn="ctr"/>
            <a:r>
              <a:rPr lang="en-US" sz="1600" dirty="0">
                <a:latin typeface="Tahoma" pitchFamily="34" charset="0"/>
                <a:cs typeface="Tahoma" pitchFamily="34" charset="0"/>
              </a:rPr>
              <a:t>Emit event if price drops;</a:t>
            </a:r>
          </a:p>
        </p:txBody>
      </p:sp>
      <p:sp>
        <p:nvSpPr>
          <p:cNvPr id="37896" name="Rectangle 40"/>
          <p:cNvSpPr>
            <a:spLocks noChangeArrowheads="1"/>
          </p:cNvSpPr>
          <p:nvPr/>
        </p:nvSpPr>
        <p:spPr bwMode="auto">
          <a:xfrm>
            <a:off x="457200" y="2198688"/>
            <a:ext cx="2971800" cy="3048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event </a:t>
            </a:r>
            <a:r>
              <a:rPr lang="en-US" sz="1600" dirty="0" err="1">
                <a:solidFill>
                  <a:srgbClr val="990000"/>
                </a:solidFill>
                <a:latin typeface="Tahoma" pitchFamily="34" charset="0"/>
                <a:cs typeface="Tahoma" pitchFamily="34" charset="0"/>
              </a:rPr>
              <a:t>priceCutEvent</a:t>
            </a:r>
            <a:r>
              <a:rPr lang="en-US" sz="1600" dirty="0">
                <a:latin typeface="Tahoma" pitchFamily="34" charset="0"/>
                <a:cs typeface="Tahoma" pitchFamily="34" charset="0"/>
              </a:rPr>
              <a:t> </a:t>
            </a:r>
            <a:r>
              <a:rPr lang="en-US" sz="1600" dirty="0" err="1">
                <a:latin typeface="Tahoma" pitchFamily="34" charset="0"/>
                <a:cs typeface="Tahoma" pitchFamily="34" charset="0"/>
              </a:rPr>
              <a:t>priceCut</a:t>
            </a:r>
            <a:r>
              <a:rPr lang="en-US" sz="1600" dirty="0">
                <a:latin typeface="Tahoma" pitchFamily="34" charset="0"/>
                <a:cs typeface="Tahoma" pitchFamily="34" charset="0"/>
              </a:rPr>
              <a:t>;</a:t>
            </a:r>
          </a:p>
        </p:txBody>
      </p:sp>
      <p:sp>
        <p:nvSpPr>
          <p:cNvPr id="37897" name="Rectangle 41"/>
          <p:cNvSpPr>
            <a:spLocks noChangeArrowheads="1"/>
          </p:cNvSpPr>
          <p:nvPr/>
        </p:nvSpPr>
        <p:spPr bwMode="auto">
          <a:xfrm>
            <a:off x="457200" y="3036888"/>
            <a:ext cx="2971800" cy="5334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void </a:t>
            </a:r>
            <a:r>
              <a:rPr lang="en-US" sz="1600" dirty="0" err="1">
                <a:latin typeface="Tahoma" pitchFamily="34" charset="0"/>
                <a:cs typeface="Tahoma" pitchFamily="34" charset="0"/>
              </a:rPr>
              <a:t>hotelFunc</a:t>
            </a:r>
            <a:r>
              <a:rPr lang="en-US" sz="1600" dirty="0">
                <a:latin typeface="Tahoma" pitchFamily="34" charset="0"/>
                <a:cs typeface="Tahoma" pitchFamily="34" charset="0"/>
              </a:rPr>
              <a:t>();</a:t>
            </a:r>
          </a:p>
          <a:p>
            <a:pPr algn="ctr"/>
            <a:r>
              <a:rPr lang="en-US" sz="1600" dirty="0">
                <a:latin typeface="Tahoma" pitchFamily="34" charset="0"/>
                <a:cs typeface="Tahoma" pitchFamily="34" charset="0"/>
              </a:rPr>
              <a:t>running as thread; </a:t>
            </a:r>
          </a:p>
        </p:txBody>
      </p:sp>
      <p:sp>
        <p:nvSpPr>
          <p:cNvPr id="37898" name="Rectangle 43"/>
          <p:cNvSpPr>
            <a:spLocks noChangeArrowheads="1"/>
          </p:cNvSpPr>
          <p:nvPr/>
        </p:nvSpPr>
        <p:spPr bwMode="auto">
          <a:xfrm>
            <a:off x="6189663" y="1600200"/>
            <a:ext cx="1479892" cy="369332"/>
          </a:xfrm>
          <a:prstGeom prst="rect">
            <a:avLst/>
          </a:prstGeom>
          <a:noFill/>
          <a:ln w="9525">
            <a:noFill/>
            <a:miter lim="800000"/>
            <a:headEnd/>
            <a:tailEnd/>
          </a:ln>
        </p:spPr>
        <p:txBody>
          <a:bodyPr wrap="none">
            <a:spAutoFit/>
          </a:bodyPr>
          <a:lstStyle/>
          <a:p>
            <a:r>
              <a:rPr lang="en-US" dirty="0">
                <a:latin typeface="Tahoma" pitchFamily="34" charset="0"/>
                <a:cs typeface="Tahoma" pitchFamily="34" charset="0"/>
              </a:rPr>
              <a:t>class Agency</a:t>
            </a:r>
          </a:p>
        </p:txBody>
      </p:sp>
      <p:sp>
        <p:nvSpPr>
          <p:cNvPr id="37899" name="Rectangle 45"/>
          <p:cNvSpPr>
            <a:spLocks noChangeArrowheads="1"/>
          </p:cNvSpPr>
          <p:nvPr/>
        </p:nvSpPr>
        <p:spPr bwMode="auto">
          <a:xfrm>
            <a:off x="5791200" y="2503488"/>
            <a:ext cx="2514600" cy="925512"/>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void </a:t>
            </a:r>
            <a:r>
              <a:rPr lang="en-US" sz="1600" dirty="0" err="1">
                <a:latin typeface="Tahoma" pitchFamily="34" charset="0"/>
                <a:cs typeface="Tahoma" pitchFamily="34" charset="0"/>
              </a:rPr>
              <a:t>roomOnSale</a:t>
            </a:r>
            <a:r>
              <a:rPr lang="en-US" sz="1600" dirty="0">
                <a:latin typeface="Tahoma" pitchFamily="34" charset="0"/>
                <a:cs typeface="Tahoma" pitchFamily="34" charset="0"/>
              </a:rPr>
              <a:t>();</a:t>
            </a:r>
          </a:p>
          <a:p>
            <a:pPr algn="ctr"/>
            <a:r>
              <a:rPr lang="en-US" sz="1600" dirty="0">
                <a:latin typeface="Tahoma" pitchFamily="34" charset="0"/>
                <a:cs typeface="Tahoma" pitchFamily="34" charset="0"/>
              </a:rPr>
              <a:t>Event Handler; </a:t>
            </a:r>
            <a:br>
              <a:rPr lang="en-US" sz="1600" dirty="0">
                <a:latin typeface="Tahoma" pitchFamily="34" charset="0"/>
                <a:cs typeface="Tahoma" pitchFamily="34" charset="0"/>
              </a:rPr>
            </a:br>
            <a:r>
              <a:rPr lang="en-US" sz="1600" dirty="0">
                <a:latin typeface="Tahoma" pitchFamily="34" charset="0"/>
                <a:cs typeface="Tahoma" pitchFamily="34" charset="0"/>
              </a:rPr>
              <a:t>for calling back;</a:t>
            </a:r>
          </a:p>
        </p:txBody>
      </p:sp>
      <p:sp>
        <p:nvSpPr>
          <p:cNvPr id="37900" name="Rectangle 47"/>
          <p:cNvSpPr>
            <a:spLocks noChangeArrowheads="1"/>
          </p:cNvSpPr>
          <p:nvPr/>
        </p:nvSpPr>
        <p:spPr bwMode="auto">
          <a:xfrm>
            <a:off x="5791200" y="1981200"/>
            <a:ext cx="2514600" cy="5334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void </a:t>
            </a:r>
            <a:r>
              <a:rPr lang="en-US" sz="1600" dirty="0" err="1">
                <a:latin typeface="Tahoma" pitchFamily="34" charset="0"/>
                <a:cs typeface="Tahoma" pitchFamily="34" charset="0"/>
              </a:rPr>
              <a:t>agencyFunc</a:t>
            </a:r>
            <a:r>
              <a:rPr lang="en-US" sz="1600" dirty="0">
                <a:latin typeface="Tahoma" pitchFamily="34" charset="0"/>
                <a:cs typeface="Tahoma" pitchFamily="34" charset="0"/>
              </a:rPr>
              <a:t>();</a:t>
            </a:r>
          </a:p>
          <a:p>
            <a:pPr algn="ctr"/>
            <a:r>
              <a:rPr lang="en-US" sz="1600" dirty="0">
                <a:latin typeface="Tahoma" pitchFamily="34" charset="0"/>
                <a:cs typeface="Tahoma" pitchFamily="34" charset="0"/>
              </a:rPr>
              <a:t>running as thread; </a:t>
            </a:r>
          </a:p>
        </p:txBody>
      </p:sp>
      <p:sp>
        <p:nvSpPr>
          <p:cNvPr id="37901" name="Rectangle 48"/>
          <p:cNvSpPr>
            <a:spLocks noChangeArrowheads="1"/>
          </p:cNvSpPr>
          <p:nvPr/>
        </p:nvSpPr>
        <p:spPr bwMode="auto">
          <a:xfrm>
            <a:off x="3505200" y="1077913"/>
            <a:ext cx="3962400" cy="369887"/>
          </a:xfrm>
          <a:prstGeom prst="rect">
            <a:avLst/>
          </a:prstGeom>
          <a:noFill/>
          <a:ln w="9525">
            <a:noFill/>
            <a:miter lim="800000"/>
            <a:headEnd/>
            <a:tailEnd/>
          </a:ln>
        </p:spPr>
        <p:txBody>
          <a:bodyPr>
            <a:spAutoFit/>
          </a:bodyPr>
          <a:lstStyle/>
          <a:p>
            <a:r>
              <a:rPr lang="en-US" dirty="0">
                <a:latin typeface="Tahoma" pitchFamily="34" charset="0"/>
                <a:cs typeface="Tahoma" pitchFamily="34" charset="0"/>
              </a:rPr>
              <a:t>delegate </a:t>
            </a:r>
            <a:r>
              <a:rPr lang="en-US" dirty="0" err="1">
                <a:solidFill>
                  <a:srgbClr val="990000"/>
                </a:solidFill>
                <a:latin typeface="Tahoma" pitchFamily="34" charset="0"/>
                <a:cs typeface="Tahoma" pitchFamily="34" charset="0"/>
              </a:rPr>
              <a:t>priceCutEvent</a:t>
            </a:r>
            <a:r>
              <a:rPr lang="en-US" dirty="0">
                <a:latin typeface="Tahoma" pitchFamily="34" charset="0"/>
                <a:cs typeface="Tahoma" pitchFamily="34" charset="0"/>
              </a:rPr>
              <a:t>();</a:t>
            </a:r>
          </a:p>
        </p:txBody>
      </p:sp>
      <p:sp>
        <p:nvSpPr>
          <p:cNvPr id="50" name="Rectangle 49"/>
          <p:cNvSpPr>
            <a:spLocks noChangeArrowheads="1"/>
          </p:cNvSpPr>
          <p:nvPr/>
        </p:nvSpPr>
        <p:spPr bwMode="auto">
          <a:xfrm>
            <a:off x="2057400" y="4256088"/>
            <a:ext cx="5257800" cy="3048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Start a Hotel thread;</a:t>
            </a:r>
          </a:p>
        </p:txBody>
      </p:sp>
      <p:sp>
        <p:nvSpPr>
          <p:cNvPr id="51" name="Rectangle 50"/>
          <p:cNvSpPr>
            <a:spLocks noChangeArrowheads="1"/>
          </p:cNvSpPr>
          <p:nvPr/>
        </p:nvSpPr>
        <p:spPr bwMode="auto">
          <a:xfrm>
            <a:off x="2971800" y="3886200"/>
            <a:ext cx="3170868" cy="369332"/>
          </a:xfrm>
          <a:prstGeom prst="rect">
            <a:avLst/>
          </a:prstGeom>
          <a:noFill/>
          <a:ln w="9525">
            <a:noFill/>
            <a:miter lim="800000"/>
            <a:headEnd/>
            <a:tailEnd/>
          </a:ln>
        </p:spPr>
        <p:txBody>
          <a:bodyPr wrap="none">
            <a:spAutoFit/>
          </a:bodyPr>
          <a:lstStyle/>
          <a:p>
            <a:r>
              <a:rPr lang="en-US" dirty="0">
                <a:latin typeface="Tahoma" pitchFamily="34" charset="0"/>
                <a:cs typeface="Tahoma" pitchFamily="34" charset="0"/>
              </a:rPr>
              <a:t>class </a:t>
            </a:r>
            <a:r>
              <a:rPr lang="en-US" dirty="0" err="1">
                <a:latin typeface="Tahoma" pitchFamily="34" charset="0"/>
                <a:cs typeface="Tahoma" pitchFamily="34" charset="0"/>
              </a:rPr>
              <a:t>myApplication</a:t>
            </a:r>
            <a:r>
              <a:rPr lang="en-US" dirty="0">
                <a:latin typeface="Tahoma" pitchFamily="34" charset="0"/>
                <a:cs typeface="Tahoma" pitchFamily="34" charset="0"/>
              </a:rPr>
              <a:t> – Main();</a:t>
            </a:r>
          </a:p>
        </p:txBody>
      </p:sp>
      <p:sp>
        <p:nvSpPr>
          <p:cNvPr id="52" name="Rectangle 51"/>
          <p:cNvSpPr>
            <a:spLocks noChangeArrowheads="1"/>
          </p:cNvSpPr>
          <p:nvPr/>
        </p:nvSpPr>
        <p:spPr bwMode="auto">
          <a:xfrm>
            <a:off x="2057400" y="4560888"/>
            <a:ext cx="5257800" cy="3048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Start N Agency threads;</a:t>
            </a:r>
          </a:p>
        </p:txBody>
      </p:sp>
      <p:sp>
        <p:nvSpPr>
          <p:cNvPr id="54" name="Rectangle 53"/>
          <p:cNvSpPr>
            <a:spLocks noChangeArrowheads="1"/>
          </p:cNvSpPr>
          <p:nvPr/>
        </p:nvSpPr>
        <p:spPr bwMode="auto">
          <a:xfrm>
            <a:off x="2057400" y="4865688"/>
            <a:ext cx="5257800" cy="4572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Register the event handler to the event;</a:t>
            </a:r>
          </a:p>
        </p:txBody>
      </p:sp>
      <p:cxnSp>
        <p:nvCxnSpPr>
          <p:cNvPr id="57" name="Curved Connector 56"/>
          <p:cNvCxnSpPr>
            <a:cxnSpLocks noChangeShapeType="1"/>
            <a:stCxn id="50" idx="1"/>
            <a:endCxn id="37897" idx="1"/>
          </p:cNvCxnSpPr>
          <p:nvPr/>
        </p:nvCxnSpPr>
        <p:spPr bwMode="auto">
          <a:xfrm rot="10800000">
            <a:off x="457200" y="3303588"/>
            <a:ext cx="1600200" cy="1104900"/>
          </a:xfrm>
          <a:prstGeom prst="curvedConnector3">
            <a:avLst>
              <a:gd name="adj1" fmla="val 114286"/>
            </a:avLst>
          </a:prstGeom>
          <a:noFill/>
          <a:ln w="9525" algn="ctr">
            <a:solidFill>
              <a:schemeClr val="tx1"/>
            </a:solidFill>
            <a:round/>
            <a:headEnd/>
            <a:tailEnd type="triangle" w="med" len="med"/>
          </a:ln>
        </p:spPr>
      </p:cxnSp>
      <p:cxnSp>
        <p:nvCxnSpPr>
          <p:cNvPr id="59" name="Curved Connector 58"/>
          <p:cNvCxnSpPr>
            <a:cxnSpLocks noChangeShapeType="1"/>
            <a:stCxn id="52" idx="3"/>
            <a:endCxn id="37900" idx="3"/>
          </p:cNvCxnSpPr>
          <p:nvPr/>
        </p:nvCxnSpPr>
        <p:spPr bwMode="auto">
          <a:xfrm flipV="1">
            <a:off x="7315200" y="2247900"/>
            <a:ext cx="990600" cy="2465388"/>
          </a:xfrm>
          <a:prstGeom prst="curvedConnector3">
            <a:avLst>
              <a:gd name="adj1" fmla="val 123079"/>
            </a:avLst>
          </a:prstGeom>
          <a:noFill/>
          <a:ln w="38100" algn="ctr">
            <a:solidFill>
              <a:schemeClr val="tx1"/>
            </a:solidFill>
            <a:round/>
            <a:headEnd/>
            <a:tailEnd type="triangle" w="med" len="med"/>
          </a:ln>
        </p:spPr>
      </p:cxnSp>
      <p:cxnSp>
        <p:nvCxnSpPr>
          <p:cNvPr id="61" name="Straight Arrow Connector 60"/>
          <p:cNvCxnSpPr>
            <a:cxnSpLocks noChangeShapeType="1"/>
          </p:cNvCxnSpPr>
          <p:nvPr/>
        </p:nvCxnSpPr>
        <p:spPr bwMode="auto">
          <a:xfrm rot="16200000" flipV="1">
            <a:off x="5375276" y="3851275"/>
            <a:ext cx="2144712" cy="515937"/>
          </a:xfrm>
          <a:prstGeom prst="straightConnector1">
            <a:avLst/>
          </a:prstGeom>
          <a:noFill/>
          <a:ln w="9525" algn="ctr">
            <a:solidFill>
              <a:schemeClr val="tx1"/>
            </a:solidFill>
            <a:round/>
            <a:headEnd/>
            <a:tailEnd type="arrow" w="med" len="med"/>
          </a:ln>
        </p:spPr>
      </p:cxnSp>
      <p:cxnSp>
        <p:nvCxnSpPr>
          <p:cNvPr id="63" name="Straight Arrow Connector 62"/>
          <p:cNvCxnSpPr>
            <a:cxnSpLocks noChangeShapeType="1"/>
            <a:stCxn id="37899" idx="1"/>
            <a:endCxn id="37896" idx="3"/>
          </p:cNvCxnSpPr>
          <p:nvPr/>
        </p:nvCxnSpPr>
        <p:spPr bwMode="auto">
          <a:xfrm flipH="1" flipV="1">
            <a:off x="3429000" y="2351088"/>
            <a:ext cx="2362200" cy="615156"/>
          </a:xfrm>
          <a:prstGeom prst="straightConnector1">
            <a:avLst/>
          </a:prstGeom>
          <a:noFill/>
          <a:ln w="9525" algn="ctr">
            <a:solidFill>
              <a:schemeClr val="tx1"/>
            </a:solidFill>
            <a:round/>
            <a:headEnd/>
            <a:tailEnd type="arrow" w="med" len="med"/>
          </a:ln>
        </p:spPr>
      </p:cxnSp>
      <p:grpSp>
        <p:nvGrpSpPr>
          <p:cNvPr id="2" name="Group 68"/>
          <p:cNvGrpSpPr>
            <a:grpSpLocks/>
          </p:cNvGrpSpPr>
          <p:nvPr/>
        </p:nvGrpSpPr>
        <p:grpSpPr bwMode="auto">
          <a:xfrm>
            <a:off x="2438400" y="5370513"/>
            <a:ext cx="1485900" cy="1400175"/>
            <a:chOff x="2286000" y="4724400"/>
            <a:chExt cx="2514600" cy="1981200"/>
          </a:xfrm>
        </p:grpSpPr>
        <p:sp>
          <p:nvSpPr>
            <p:cNvPr id="37918" name="Rectangle 63"/>
            <p:cNvSpPr>
              <a:spLocks noChangeArrowheads="1"/>
            </p:cNvSpPr>
            <p:nvPr/>
          </p:nvSpPr>
          <p:spPr bwMode="auto">
            <a:xfrm>
              <a:off x="2286000" y="4724400"/>
              <a:ext cx="2514600" cy="3048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Int32 </a:t>
              </a:r>
              <a:r>
                <a:rPr lang="en-US" sz="900" dirty="0" err="1">
                  <a:latin typeface="Tahoma" pitchFamily="34" charset="0"/>
                  <a:cs typeface="Tahoma" pitchFamily="34" charset="0"/>
                </a:rPr>
                <a:t>roomPrice</a:t>
              </a:r>
              <a:r>
                <a:rPr lang="en-US" sz="900" dirty="0">
                  <a:latin typeface="Tahoma" pitchFamily="34" charset="0"/>
                  <a:cs typeface="Tahoma" pitchFamily="34" charset="0"/>
                </a:rPr>
                <a:t>;</a:t>
              </a:r>
            </a:p>
          </p:txBody>
        </p:sp>
        <p:sp>
          <p:nvSpPr>
            <p:cNvPr id="37919" name="Rectangle 64"/>
            <p:cNvSpPr>
              <a:spLocks noChangeArrowheads="1"/>
            </p:cNvSpPr>
            <p:nvPr/>
          </p:nvSpPr>
          <p:spPr bwMode="auto">
            <a:xfrm>
              <a:off x="2286000" y="5029200"/>
              <a:ext cx="2514600" cy="3048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Int32 </a:t>
              </a:r>
              <a:r>
                <a:rPr lang="en-US" sz="900" dirty="0" err="1">
                  <a:latin typeface="Tahoma" pitchFamily="34" charset="0"/>
                  <a:cs typeface="Tahoma" pitchFamily="34" charset="0"/>
                </a:rPr>
                <a:t>getPrice</a:t>
              </a:r>
              <a:r>
                <a:rPr lang="en-US" sz="900" dirty="0">
                  <a:latin typeface="Tahoma" pitchFamily="34" charset="0"/>
                  <a:cs typeface="Tahoma" pitchFamily="34" charset="0"/>
                </a:rPr>
                <a:t>();</a:t>
              </a:r>
            </a:p>
          </p:txBody>
        </p:sp>
        <p:sp>
          <p:nvSpPr>
            <p:cNvPr id="37920" name="Rectangle 65"/>
            <p:cNvSpPr>
              <a:spLocks noChangeArrowheads="1"/>
            </p:cNvSpPr>
            <p:nvPr/>
          </p:nvSpPr>
          <p:spPr bwMode="auto">
            <a:xfrm>
              <a:off x="2286000" y="5638800"/>
              <a:ext cx="2514600" cy="5334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void </a:t>
              </a:r>
              <a:r>
                <a:rPr lang="en-US" sz="900" dirty="0" err="1">
                  <a:latin typeface="Tahoma" pitchFamily="34" charset="0"/>
                  <a:cs typeface="Tahoma" pitchFamily="34" charset="0"/>
                </a:rPr>
                <a:t>changePrice</a:t>
              </a:r>
              <a:r>
                <a:rPr lang="en-US" sz="900" dirty="0">
                  <a:latin typeface="Tahoma" pitchFamily="34" charset="0"/>
                  <a:cs typeface="Tahoma" pitchFamily="34" charset="0"/>
                </a:rPr>
                <a:t>();</a:t>
              </a:r>
            </a:p>
            <a:p>
              <a:pPr algn="ctr"/>
              <a:r>
                <a:rPr lang="en-US" sz="900" dirty="0">
                  <a:latin typeface="Tahoma" pitchFamily="34" charset="0"/>
                  <a:cs typeface="Tahoma" pitchFamily="34" charset="0"/>
                </a:rPr>
                <a:t>Emit event if price drops;</a:t>
              </a:r>
            </a:p>
          </p:txBody>
        </p:sp>
        <p:sp>
          <p:nvSpPr>
            <p:cNvPr id="37921" name="Rectangle 66"/>
            <p:cNvSpPr>
              <a:spLocks noChangeArrowheads="1"/>
            </p:cNvSpPr>
            <p:nvPr/>
          </p:nvSpPr>
          <p:spPr bwMode="auto">
            <a:xfrm>
              <a:off x="2286000" y="5334000"/>
              <a:ext cx="2514600" cy="3048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event </a:t>
              </a:r>
              <a:r>
                <a:rPr lang="en-US" sz="900" dirty="0" err="1">
                  <a:latin typeface="Tahoma" pitchFamily="34" charset="0"/>
                  <a:cs typeface="Tahoma" pitchFamily="34" charset="0"/>
                </a:rPr>
                <a:t>priceCut</a:t>
              </a:r>
              <a:r>
                <a:rPr lang="en-US" sz="900" dirty="0">
                  <a:latin typeface="Tahoma" pitchFamily="34" charset="0"/>
                  <a:cs typeface="Tahoma" pitchFamily="34" charset="0"/>
                </a:rPr>
                <a:t>;</a:t>
              </a:r>
            </a:p>
          </p:txBody>
        </p:sp>
        <p:sp>
          <p:nvSpPr>
            <p:cNvPr id="37922" name="Rectangle 67"/>
            <p:cNvSpPr>
              <a:spLocks noChangeArrowheads="1"/>
            </p:cNvSpPr>
            <p:nvPr/>
          </p:nvSpPr>
          <p:spPr bwMode="auto">
            <a:xfrm>
              <a:off x="2286000" y="6172200"/>
              <a:ext cx="2514600" cy="5334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void </a:t>
              </a:r>
              <a:r>
                <a:rPr lang="en-US" sz="900" dirty="0" err="1">
                  <a:latin typeface="Tahoma" pitchFamily="34" charset="0"/>
                  <a:cs typeface="Tahoma" pitchFamily="34" charset="0"/>
                </a:rPr>
                <a:t>hotelFunc</a:t>
              </a:r>
              <a:r>
                <a:rPr lang="en-US" sz="900" dirty="0">
                  <a:latin typeface="Tahoma" pitchFamily="34" charset="0"/>
                  <a:cs typeface="Tahoma" pitchFamily="34" charset="0"/>
                </a:rPr>
                <a:t>();</a:t>
              </a:r>
            </a:p>
            <a:p>
              <a:pPr algn="ctr"/>
              <a:r>
                <a:rPr lang="en-US" sz="900" dirty="0">
                  <a:latin typeface="Tahoma" pitchFamily="34" charset="0"/>
                  <a:cs typeface="Tahoma" pitchFamily="34" charset="0"/>
                </a:rPr>
                <a:t>running as thread; </a:t>
              </a:r>
            </a:p>
          </p:txBody>
        </p:sp>
      </p:grpSp>
      <p:grpSp>
        <p:nvGrpSpPr>
          <p:cNvPr id="3" name="Group 71"/>
          <p:cNvGrpSpPr>
            <a:grpSpLocks/>
          </p:cNvGrpSpPr>
          <p:nvPr/>
        </p:nvGrpSpPr>
        <p:grpSpPr bwMode="auto">
          <a:xfrm>
            <a:off x="5181600" y="5511800"/>
            <a:ext cx="1524000" cy="1193800"/>
            <a:chOff x="5943600" y="2133600"/>
            <a:chExt cx="2514600" cy="1447800"/>
          </a:xfrm>
        </p:grpSpPr>
        <p:sp>
          <p:nvSpPr>
            <p:cNvPr id="37916" name="Rectangle 69"/>
            <p:cNvSpPr>
              <a:spLocks noChangeArrowheads="1"/>
            </p:cNvSpPr>
            <p:nvPr/>
          </p:nvSpPr>
          <p:spPr bwMode="auto">
            <a:xfrm>
              <a:off x="5943600" y="2655332"/>
              <a:ext cx="2514600" cy="926068"/>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void </a:t>
              </a:r>
              <a:r>
                <a:rPr lang="en-US" sz="900" dirty="0" err="1">
                  <a:latin typeface="Tahoma" pitchFamily="34" charset="0"/>
                  <a:cs typeface="Tahoma" pitchFamily="34" charset="0"/>
                </a:rPr>
                <a:t>roomOnSale</a:t>
              </a:r>
              <a:r>
                <a:rPr lang="en-US" sz="900" dirty="0">
                  <a:latin typeface="Tahoma" pitchFamily="34" charset="0"/>
                  <a:cs typeface="Tahoma" pitchFamily="34" charset="0"/>
                </a:rPr>
                <a:t>();</a:t>
              </a:r>
            </a:p>
            <a:p>
              <a:pPr algn="ctr"/>
              <a:r>
                <a:rPr lang="en-US" sz="900" dirty="0">
                  <a:latin typeface="Tahoma" pitchFamily="34" charset="0"/>
                  <a:cs typeface="Tahoma" pitchFamily="34" charset="0"/>
                </a:rPr>
                <a:t>Event Handler;</a:t>
              </a:r>
              <a:br>
                <a:rPr lang="en-US" sz="900" dirty="0">
                  <a:latin typeface="Tahoma" pitchFamily="34" charset="0"/>
                  <a:cs typeface="Tahoma" pitchFamily="34" charset="0"/>
                </a:rPr>
              </a:br>
              <a:r>
                <a:rPr lang="en-US" sz="900" dirty="0">
                  <a:latin typeface="Tahoma" pitchFamily="34" charset="0"/>
                  <a:cs typeface="Tahoma" pitchFamily="34" charset="0"/>
                </a:rPr>
                <a:t>for calling back;</a:t>
              </a:r>
            </a:p>
          </p:txBody>
        </p:sp>
        <p:sp>
          <p:nvSpPr>
            <p:cNvPr id="37917" name="Rectangle 70"/>
            <p:cNvSpPr>
              <a:spLocks noChangeArrowheads="1"/>
            </p:cNvSpPr>
            <p:nvPr/>
          </p:nvSpPr>
          <p:spPr bwMode="auto">
            <a:xfrm>
              <a:off x="5943600" y="2133600"/>
              <a:ext cx="2514600" cy="5334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void </a:t>
              </a:r>
              <a:r>
                <a:rPr lang="en-US" sz="900" dirty="0" err="1">
                  <a:latin typeface="Tahoma" pitchFamily="34" charset="0"/>
                  <a:cs typeface="Tahoma" pitchFamily="34" charset="0"/>
                </a:rPr>
                <a:t>agencyFunc</a:t>
              </a:r>
              <a:r>
                <a:rPr lang="en-US" sz="900" dirty="0">
                  <a:latin typeface="Tahoma" pitchFamily="34" charset="0"/>
                  <a:cs typeface="Tahoma" pitchFamily="34" charset="0"/>
                </a:rPr>
                <a:t>();</a:t>
              </a:r>
            </a:p>
            <a:p>
              <a:pPr algn="ctr"/>
              <a:r>
                <a:rPr lang="en-US" sz="900" dirty="0">
                  <a:latin typeface="Tahoma" pitchFamily="34" charset="0"/>
                  <a:cs typeface="Tahoma" pitchFamily="34" charset="0"/>
                </a:rPr>
                <a:t>running as thread;</a:t>
              </a:r>
            </a:p>
          </p:txBody>
        </p:sp>
      </p:grpSp>
      <p:cxnSp>
        <p:nvCxnSpPr>
          <p:cNvPr id="74" name="Straight Arrow Connector 73"/>
          <p:cNvCxnSpPr>
            <a:cxnSpLocks noChangeShapeType="1"/>
          </p:cNvCxnSpPr>
          <p:nvPr/>
        </p:nvCxnSpPr>
        <p:spPr bwMode="auto">
          <a:xfrm>
            <a:off x="3924300" y="5908675"/>
            <a:ext cx="1257300" cy="107950"/>
          </a:xfrm>
          <a:prstGeom prst="straightConnector1">
            <a:avLst/>
          </a:prstGeom>
          <a:noFill/>
          <a:ln w="38100" algn="ctr">
            <a:solidFill>
              <a:srgbClr val="C00000"/>
            </a:solidFill>
            <a:round/>
            <a:headEnd/>
            <a:tailEnd type="arrow" w="med" len="med"/>
          </a:ln>
        </p:spPr>
      </p:cxnSp>
      <p:sp>
        <p:nvSpPr>
          <p:cNvPr id="76" name="Freeform 75"/>
          <p:cNvSpPr>
            <a:spLocks noChangeArrowheads="1"/>
          </p:cNvSpPr>
          <p:nvPr/>
        </p:nvSpPr>
        <p:spPr bwMode="auto">
          <a:xfrm>
            <a:off x="2078038" y="6432550"/>
            <a:ext cx="285750" cy="273050"/>
          </a:xfrm>
          <a:custGeom>
            <a:avLst/>
            <a:gdLst>
              <a:gd name="T0" fmla="*/ 301010 w 285008"/>
              <a:gd name="T1" fmla="*/ 271410 h 273132"/>
              <a:gd name="T2" fmla="*/ 0 w 285008"/>
              <a:gd name="T3" fmla="*/ 271410 h 273132"/>
              <a:gd name="T4" fmla="*/ 0 w 285008"/>
              <a:gd name="T5" fmla="*/ 0 h 273132"/>
              <a:gd name="T6" fmla="*/ 288460 w 285008"/>
              <a:gd name="T7" fmla="*/ 0 h 273132"/>
              <a:gd name="T8" fmla="*/ 0 60000 65536"/>
              <a:gd name="T9" fmla="*/ 0 60000 65536"/>
              <a:gd name="T10" fmla="*/ 0 60000 65536"/>
              <a:gd name="T11" fmla="*/ 0 60000 65536"/>
              <a:gd name="T12" fmla="*/ 0 w 285008"/>
              <a:gd name="T13" fmla="*/ 0 h 273132"/>
              <a:gd name="T14" fmla="*/ 285008 w 285008"/>
              <a:gd name="T15" fmla="*/ 273132 h 273132"/>
            </a:gdLst>
            <a:ahLst/>
            <a:cxnLst>
              <a:cxn ang="T8">
                <a:pos x="T0" y="T1"/>
              </a:cxn>
              <a:cxn ang="T9">
                <a:pos x="T2" y="T3"/>
              </a:cxn>
              <a:cxn ang="T10">
                <a:pos x="T4" y="T5"/>
              </a:cxn>
              <a:cxn ang="T11">
                <a:pos x="T6" y="T7"/>
              </a:cxn>
            </a:cxnLst>
            <a:rect l="T12" t="T13" r="T14" b="T15"/>
            <a:pathLst>
              <a:path w="285008" h="273132">
                <a:moveTo>
                  <a:pt x="285008" y="273132"/>
                </a:moveTo>
                <a:lnTo>
                  <a:pt x="0" y="273132"/>
                </a:lnTo>
                <a:lnTo>
                  <a:pt x="0" y="0"/>
                </a:lnTo>
                <a:lnTo>
                  <a:pt x="273132" y="0"/>
                </a:lnTo>
              </a:path>
            </a:pathLst>
          </a:custGeom>
          <a:noFill/>
          <a:ln w="19050" algn="ctr">
            <a:solidFill>
              <a:srgbClr val="C00000"/>
            </a:solidFill>
            <a:round/>
            <a:headEnd/>
            <a:tailEnd type="arrow" w="med" len="med"/>
          </a:ln>
        </p:spPr>
        <p:txBody>
          <a:bodyPr/>
          <a:lstStyle/>
          <a:p>
            <a:endParaRPr lang="en-US"/>
          </a:p>
        </p:txBody>
      </p:sp>
      <p:sp>
        <p:nvSpPr>
          <p:cNvPr id="77" name="Freeform 76"/>
          <p:cNvSpPr>
            <a:spLocks noChangeArrowheads="1"/>
          </p:cNvSpPr>
          <p:nvPr/>
        </p:nvSpPr>
        <p:spPr bwMode="auto">
          <a:xfrm flipH="1">
            <a:off x="6800850" y="5594350"/>
            <a:ext cx="285750" cy="273050"/>
          </a:xfrm>
          <a:custGeom>
            <a:avLst/>
            <a:gdLst>
              <a:gd name="T0" fmla="*/ 301010 w 285008"/>
              <a:gd name="T1" fmla="*/ 271410 h 273132"/>
              <a:gd name="T2" fmla="*/ 0 w 285008"/>
              <a:gd name="T3" fmla="*/ 271410 h 273132"/>
              <a:gd name="T4" fmla="*/ 0 w 285008"/>
              <a:gd name="T5" fmla="*/ 0 h 273132"/>
              <a:gd name="T6" fmla="*/ 288460 w 285008"/>
              <a:gd name="T7" fmla="*/ 0 h 273132"/>
              <a:gd name="T8" fmla="*/ 0 60000 65536"/>
              <a:gd name="T9" fmla="*/ 0 60000 65536"/>
              <a:gd name="T10" fmla="*/ 0 60000 65536"/>
              <a:gd name="T11" fmla="*/ 0 60000 65536"/>
              <a:gd name="T12" fmla="*/ 0 w 285008"/>
              <a:gd name="T13" fmla="*/ 0 h 273132"/>
              <a:gd name="T14" fmla="*/ 285008 w 285008"/>
              <a:gd name="T15" fmla="*/ 273132 h 273132"/>
            </a:gdLst>
            <a:ahLst/>
            <a:cxnLst>
              <a:cxn ang="T8">
                <a:pos x="T0" y="T1"/>
              </a:cxn>
              <a:cxn ang="T9">
                <a:pos x="T2" y="T3"/>
              </a:cxn>
              <a:cxn ang="T10">
                <a:pos x="T4" y="T5"/>
              </a:cxn>
              <a:cxn ang="T11">
                <a:pos x="T6" y="T7"/>
              </a:cxn>
            </a:cxnLst>
            <a:rect l="T12" t="T13" r="T14" b="T15"/>
            <a:pathLst>
              <a:path w="285008" h="273132">
                <a:moveTo>
                  <a:pt x="285008" y="273132"/>
                </a:moveTo>
                <a:lnTo>
                  <a:pt x="0" y="273132"/>
                </a:lnTo>
                <a:lnTo>
                  <a:pt x="0" y="0"/>
                </a:lnTo>
                <a:lnTo>
                  <a:pt x="273132" y="0"/>
                </a:lnTo>
              </a:path>
            </a:pathLst>
          </a:custGeom>
          <a:noFill/>
          <a:ln w="19050" algn="ctr">
            <a:solidFill>
              <a:srgbClr val="C00000"/>
            </a:solidFill>
            <a:round/>
            <a:headEnd/>
            <a:tailEnd type="arrow" w="med" len="med"/>
          </a:ln>
        </p:spPr>
        <p:txBody>
          <a:bodyPr/>
          <a:lstStyle/>
          <a:p>
            <a:endParaRPr lang="en-US"/>
          </a:p>
        </p:txBody>
      </p:sp>
      <p:cxnSp>
        <p:nvCxnSpPr>
          <p:cNvPr id="81" name="Straight Arrow Connector 80"/>
          <p:cNvCxnSpPr>
            <a:cxnSpLocks noChangeShapeType="1"/>
            <a:endCxn id="37896" idx="3"/>
          </p:cNvCxnSpPr>
          <p:nvPr/>
        </p:nvCxnSpPr>
        <p:spPr bwMode="auto">
          <a:xfrm flipH="1">
            <a:off x="3429000" y="1447800"/>
            <a:ext cx="1447800" cy="903288"/>
          </a:xfrm>
          <a:prstGeom prst="straightConnector1">
            <a:avLst/>
          </a:prstGeom>
          <a:noFill/>
          <a:ln w="9525" algn="ctr">
            <a:solidFill>
              <a:schemeClr val="tx1"/>
            </a:solidFill>
            <a:round/>
            <a:headEnd/>
            <a:tailEnd type="arrow" w="med" len="med"/>
          </a:ln>
        </p:spPr>
      </p:cxnSp>
      <p:grpSp>
        <p:nvGrpSpPr>
          <p:cNvPr id="35" name="Group 34"/>
          <p:cNvGrpSpPr/>
          <p:nvPr/>
        </p:nvGrpSpPr>
        <p:grpSpPr>
          <a:xfrm>
            <a:off x="7305675" y="711200"/>
            <a:ext cx="1623237" cy="882606"/>
            <a:chOff x="0" y="4212266"/>
            <a:chExt cx="914400" cy="685800"/>
          </a:xfrm>
        </p:grpSpPr>
        <p:sp>
          <p:nvSpPr>
            <p:cNvPr id="36" name="Explosion 2 35"/>
            <p:cNvSpPr/>
            <p:nvPr/>
          </p:nvSpPr>
          <p:spPr bwMode="auto">
            <a:xfrm>
              <a:off x="0" y="4212266"/>
              <a:ext cx="914400" cy="685800"/>
            </a:xfrm>
            <a:prstGeom prst="irregularSeal2">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tx1"/>
                </a:solidFill>
                <a:effectLst/>
                <a:latin typeface="Times New Roman" pitchFamily="18" charset="0"/>
              </a:endParaRPr>
            </a:p>
          </p:txBody>
        </p:sp>
        <p:sp>
          <p:nvSpPr>
            <p:cNvPr id="37" name="Rectangle 36"/>
            <p:cNvSpPr/>
            <p:nvPr/>
          </p:nvSpPr>
          <p:spPr>
            <a:xfrm>
              <a:off x="100088" y="4441094"/>
              <a:ext cx="714223" cy="286977"/>
            </a:xfrm>
            <a:prstGeom prst="rect">
              <a:avLst/>
            </a:prstGeom>
          </p:spPr>
          <p:txBody>
            <a:bodyPr wrap="none">
              <a:spAutoFit/>
            </a:bodyPr>
            <a:lstStyle/>
            <a:p>
              <a:pPr algn="ctr"/>
              <a:r>
                <a:rPr lang="en-US" dirty="0"/>
                <a:t>Project 2</a:t>
              </a:r>
            </a:p>
          </p:txBody>
        </p:sp>
      </p:grpSp>
      <p:sp>
        <p:nvSpPr>
          <p:cNvPr id="39" name="TextBox 38">
            <a:extLst>
              <a:ext uri="{FF2B5EF4-FFF2-40B4-BE49-F238E27FC236}">
                <a16:creationId xmlns:a16="http://schemas.microsoft.com/office/drawing/2014/main" id="{F40B7554-D190-4033-8E61-84A5475B5946}"/>
              </a:ext>
            </a:extLst>
          </p:cNvPr>
          <p:cNvSpPr txBox="1"/>
          <p:nvPr/>
        </p:nvSpPr>
        <p:spPr>
          <a:xfrm>
            <a:off x="959570" y="6387810"/>
            <a:ext cx="1478830" cy="307777"/>
          </a:xfrm>
          <a:prstGeom prst="rect">
            <a:avLst/>
          </a:prstGeom>
          <a:noFill/>
        </p:spPr>
        <p:txBody>
          <a:bodyPr wrap="square">
            <a:spAutoFit/>
          </a:bodyPr>
          <a:lstStyle/>
          <a:p>
            <a:r>
              <a:rPr lang="en-US" sz="1400" dirty="0">
                <a:latin typeface="Tahoma" pitchFamily="34" charset="0"/>
                <a:cs typeface="Tahoma" pitchFamily="34" charset="0"/>
              </a:rPr>
              <a:t>Hotel thread</a:t>
            </a:r>
            <a:endParaRPr lang="en-US" sz="1400" dirty="0"/>
          </a:p>
        </p:txBody>
      </p:sp>
      <p:sp>
        <p:nvSpPr>
          <p:cNvPr id="40" name="TextBox 39">
            <a:extLst>
              <a:ext uri="{FF2B5EF4-FFF2-40B4-BE49-F238E27FC236}">
                <a16:creationId xmlns:a16="http://schemas.microsoft.com/office/drawing/2014/main" id="{6774958E-CDEA-4835-8861-1276C09296E0}"/>
              </a:ext>
            </a:extLst>
          </p:cNvPr>
          <p:cNvSpPr txBox="1"/>
          <p:nvPr/>
        </p:nvSpPr>
        <p:spPr>
          <a:xfrm>
            <a:off x="7086600" y="5561623"/>
            <a:ext cx="1478830" cy="307777"/>
          </a:xfrm>
          <a:prstGeom prst="rect">
            <a:avLst/>
          </a:prstGeom>
          <a:noFill/>
        </p:spPr>
        <p:txBody>
          <a:bodyPr wrap="square">
            <a:spAutoFit/>
          </a:bodyPr>
          <a:lstStyle/>
          <a:p>
            <a:r>
              <a:rPr lang="en-US" sz="1400" dirty="0">
                <a:latin typeface="Tahoma" pitchFamily="34" charset="0"/>
                <a:cs typeface="Tahoma" pitchFamily="34" charset="0"/>
              </a:rPr>
              <a:t>Agency thread</a:t>
            </a:r>
            <a:endParaRPr lang="en-US" sz="1400" dirty="0"/>
          </a:p>
        </p:txBody>
      </p:sp>
    </p:spTree>
    <p:extLst>
      <p:ext uri="{BB962C8B-B14F-4D97-AF65-F5344CB8AC3E}">
        <p14:creationId xmlns:p14="http://schemas.microsoft.com/office/powerpoint/2010/main" val="26966462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wipe(up)">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2000"/>
                                        <p:tgtEl>
                                          <p:spTgt spid="5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2000"/>
                                        <p:tgtEl>
                                          <p:spTgt spid="5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2000"/>
                                        <p:tgtEl>
                                          <p:spTgt spid="52"/>
                                        </p:tgtEl>
                                      </p:cBhvr>
                                    </p:animEffect>
                                  </p:childTnLst>
                                </p:cTn>
                              </p:par>
                            </p:childTnLst>
                          </p:cTn>
                        </p:par>
                        <p:par>
                          <p:cTn id="24" fill="hold" nodeType="afterGroup">
                            <p:stCondLst>
                              <p:cond delay="2000"/>
                            </p:stCondLst>
                            <p:childTnLst>
                              <p:par>
                                <p:cTn id="25" presetID="22" presetClass="entr" presetSubtype="2"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right)">
                                      <p:cBhvr>
                                        <p:cTn id="27" dur="500"/>
                                        <p:tgtEl>
                                          <p:spTgt spid="57"/>
                                        </p:tgtEl>
                                      </p:cBhvr>
                                    </p:animEffect>
                                  </p:childTnLst>
                                </p:cTn>
                              </p:par>
                            </p:childTnLst>
                          </p:cTn>
                        </p:par>
                        <p:par>
                          <p:cTn id="28" fill="hold" nodeType="afterGroup">
                            <p:stCondLst>
                              <p:cond delay="2500"/>
                            </p:stCondLst>
                            <p:childTnLst>
                              <p:par>
                                <p:cTn id="29" presetID="22" presetClass="entr" presetSubtype="8"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500"/>
                                        <p:tgtEl>
                                          <p:spTgt spid="5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2000"/>
                                        <p:tgtEl>
                                          <p:spTgt spid="54"/>
                                        </p:tgtEl>
                                      </p:cBhvr>
                                    </p:animEffect>
                                  </p:childTnLst>
                                </p:cTn>
                              </p:par>
                            </p:childTnLst>
                          </p:cTn>
                        </p:par>
                        <p:par>
                          <p:cTn id="37" fill="hold" nodeType="afterGroup">
                            <p:stCondLst>
                              <p:cond delay="2000"/>
                            </p:stCondLst>
                            <p:childTnLst>
                              <p:par>
                                <p:cTn id="38" presetID="22" presetClass="entr" presetSubtype="4" fill="hold" nodeType="after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wipe(down)">
                                      <p:cBhvr>
                                        <p:cTn id="40" dur="500"/>
                                        <p:tgtEl>
                                          <p:spTgt spid="61"/>
                                        </p:tgtEl>
                                      </p:cBhvr>
                                    </p:animEffect>
                                  </p:childTnLst>
                                </p:cTn>
                              </p:par>
                            </p:childTnLst>
                          </p:cTn>
                        </p:par>
                        <p:par>
                          <p:cTn id="41" fill="hold" nodeType="afterGroup">
                            <p:stCondLst>
                              <p:cond delay="2500"/>
                            </p:stCondLst>
                            <p:childTnLst>
                              <p:par>
                                <p:cTn id="42" presetID="22" presetClass="entr" presetSubtype="4" fill="hold" nodeType="after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wipe(down)">
                                      <p:cBhvr>
                                        <p:cTn id="44" dur="500"/>
                                        <p:tgtEl>
                                          <p:spTgt spid="6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up)">
                                      <p:cBhvr>
                                        <p:cTn id="49" dur="500"/>
                                        <p:tgtEl>
                                          <p:spTgt spid="2"/>
                                        </p:tgtEl>
                                      </p:cBhvr>
                                    </p:animEffect>
                                  </p:childTnLst>
                                </p:cTn>
                              </p:par>
                              <p:par>
                                <p:cTn id="50" presetID="42" presetClass="entr" presetSubtype="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1000"/>
                                        <p:tgtEl>
                                          <p:spTgt spid="39"/>
                                        </p:tgtEl>
                                      </p:cBhvr>
                                    </p:animEffect>
                                    <p:anim calcmode="lin" valueType="num">
                                      <p:cBhvr>
                                        <p:cTn id="53" dur="1000" fill="hold"/>
                                        <p:tgtEl>
                                          <p:spTgt spid="39"/>
                                        </p:tgtEl>
                                        <p:attrNameLst>
                                          <p:attrName>ppt_x</p:attrName>
                                        </p:attrNameLst>
                                      </p:cBhvr>
                                      <p:tavLst>
                                        <p:tav tm="0">
                                          <p:val>
                                            <p:strVal val="#ppt_x"/>
                                          </p:val>
                                        </p:tav>
                                        <p:tav tm="100000">
                                          <p:val>
                                            <p:strVal val="#ppt_x"/>
                                          </p:val>
                                        </p:tav>
                                      </p:tavLst>
                                    </p:anim>
                                    <p:anim calcmode="lin" valueType="num">
                                      <p:cBhvr>
                                        <p:cTn id="54" dur="1000" fill="hold"/>
                                        <p:tgtEl>
                                          <p:spTgt spid="39"/>
                                        </p:tgtEl>
                                        <p:attrNameLst>
                                          <p:attrName>ppt_y</p:attrName>
                                        </p:attrNameLst>
                                      </p:cBhvr>
                                      <p:tavLst>
                                        <p:tav tm="0">
                                          <p:val>
                                            <p:strVal val="#ppt_y+.1"/>
                                          </p:val>
                                        </p:tav>
                                        <p:tav tm="100000">
                                          <p:val>
                                            <p:strVal val="#ppt_y"/>
                                          </p:val>
                                        </p:tav>
                                      </p:tavLst>
                                    </p:anim>
                                  </p:childTnLst>
                                </p:cTn>
                              </p:par>
                              <p:par>
                                <p:cTn id="55" presetID="22" presetClass="entr" presetSubtype="1"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up)">
                                      <p:cBhvr>
                                        <p:cTn id="57" dur="500"/>
                                        <p:tgtEl>
                                          <p:spTgt spid="3"/>
                                        </p:tgtEl>
                                      </p:cBhvr>
                                    </p:animEffect>
                                  </p:childTnLst>
                                </p:cTn>
                              </p:par>
                              <p:par>
                                <p:cTn id="58" presetID="42"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1000"/>
                                        <p:tgtEl>
                                          <p:spTgt spid="40"/>
                                        </p:tgtEl>
                                      </p:cBhvr>
                                    </p:animEffect>
                                    <p:anim calcmode="lin" valueType="num">
                                      <p:cBhvr>
                                        <p:cTn id="61" dur="1000" fill="hold"/>
                                        <p:tgtEl>
                                          <p:spTgt spid="40"/>
                                        </p:tgtEl>
                                        <p:attrNameLst>
                                          <p:attrName>ppt_x</p:attrName>
                                        </p:attrNameLst>
                                      </p:cBhvr>
                                      <p:tavLst>
                                        <p:tav tm="0">
                                          <p:val>
                                            <p:strVal val="#ppt_x"/>
                                          </p:val>
                                        </p:tav>
                                        <p:tav tm="100000">
                                          <p:val>
                                            <p:strVal val="#ppt_x"/>
                                          </p:val>
                                        </p:tav>
                                      </p:tavLst>
                                    </p:anim>
                                    <p:anim calcmode="lin" valueType="num">
                                      <p:cBhvr>
                                        <p:cTn id="62" dur="1000" fill="hold"/>
                                        <p:tgtEl>
                                          <p:spTgt spid="40"/>
                                        </p:tgtEl>
                                        <p:attrNameLst>
                                          <p:attrName>ppt_y</p:attrName>
                                        </p:attrNameLst>
                                      </p:cBhvr>
                                      <p:tavLst>
                                        <p:tav tm="0">
                                          <p:val>
                                            <p:strVal val="#ppt_y+.1"/>
                                          </p:val>
                                        </p:tav>
                                        <p:tav tm="100000">
                                          <p:val>
                                            <p:strVal val="#ppt_y"/>
                                          </p:val>
                                        </p:tav>
                                      </p:tavLst>
                                    </p:anim>
                                  </p:childTnLst>
                                </p:cTn>
                              </p:par>
                            </p:childTnLst>
                          </p:cTn>
                        </p:par>
                        <p:par>
                          <p:cTn id="63" fill="hold">
                            <p:stCondLst>
                              <p:cond delay="1000"/>
                            </p:stCondLst>
                            <p:childTnLst>
                              <p:par>
                                <p:cTn id="64" presetID="22" presetClass="entr" presetSubtype="8" repeatCount="3000" fill="hold" nodeType="after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wipe(left)">
                                      <p:cBhvr>
                                        <p:cTn id="66" dur="2000"/>
                                        <p:tgtEl>
                                          <p:spTgt spid="74"/>
                                        </p:tgtEl>
                                      </p:cBhvr>
                                    </p:animEffect>
                                  </p:childTnLst>
                                </p:cTn>
                              </p:par>
                              <p:par>
                                <p:cTn id="67" presetID="22" presetClass="entr" presetSubtype="4" repeatCount="3000" fill="hold" grpId="0" nodeType="with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wipe(down)">
                                      <p:cBhvr>
                                        <p:cTn id="69" dur="2000"/>
                                        <p:tgtEl>
                                          <p:spTgt spid="77"/>
                                        </p:tgtEl>
                                      </p:cBhvr>
                                    </p:animEffect>
                                  </p:childTnLst>
                                </p:cTn>
                              </p:par>
                              <p:par>
                                <p:cTn id="70" presetID="22" presetClass="entr" presetSubtype="4" repeatCount="3000" fill="hold" grpId="0" nodeType="with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wipe(down)">
                                      <p:cBhvr>
                                        <p:cTn id="72" dur="2000"/>
                                        <p:tgtEl>
                                          <p:spTgt spid="76"/>
                                        </p:tgtEl>
                                      </p:cBhvr>
                                    </p:animEffect>
                                  </p:childTnLst>
                                </p:cTn>
                              </p:par>
                            </p:childTnLst>
                          </p:cTn>
                        </p:par>
                        <p:par>
                          <p:cTn id="73" fill="hold" nodeType="afterGroup">
                            <p:stCondLst>
                              <p:cond delay="7000"/>
                            </p:stCondLst>
                            <p:childTnLst>
                              <p:par>
                                <p:cTn id="74" presetID="10" presetClass="exit" presetSubtype="0" fill="hold" grpId="1" nodeType="afterEffect">
                                  <p:stCondLst>
                                    <p:cond delay="0"/>
                                  </p:stCondLst>
                                  <p:childTnLst>
                                    <p:animEffect transition="out" filter="fade">
                                      <p:cBhvr>
                                        <p:cTn id="75" dur="2000"/>
                                        <p:tgtEl>
                                          <p:spTgt spid="77"/>
                                        </p:tgtEl>
                                      </p:cBhvr>
                                    </p:animEffect>
                                    <p:set>
                                      <p:cBhvr>
                                        <p:cTn id="76" dur="1" fill="hold">
                                          <p:stCondLst>
                                            <p:cond delay="1999"/>
                                          </p:stCondLst>
                                        </p:cTn>
                                        <p:tgtEl>
                                          <p:spTgt spid="77"/>
                                        </p:tgtEl>
                                        <p:attrNameLst>
                                          <p:attrName>style.visibility</p:attrName>
                                        </p:attrNameLst>
                                      </p:cBhvr>
                                      <p:to>
                                        <p:strVal val="hidden"/>
                                      </p:to>
                                    </p:set>
                                  </p:childTnLst>
                                </p:cTn>
                              </p:par>
                              <p:par>
                                <p:cTn id="77" presetID="22" presetClass="entr" presetSubtype="8" repeatCount="2000" fill="hold" nodeType="with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wipe(left)">
                                      <p:cBhvr>
                                        <p:cTn id="79" dur="2000"/>
                                        <p:tgtEl>
                                          <p:spTgt spid="74"/>
                                        </p:tgtEl>
                                      </p:cBhvr>
                                    </p:animEffect>
                                  </p:childTnLst>
                                </p:cTn>
                              </p:par>
                              <p:par>
                                <p:cTn id="80" presetID="22" presetClass="entr" presetSubtype="4" repeatCount="2000" fill="hold" grpId="1" nodeType="withEffect">
                                  <p:stCondLst>
                                    <p:cond delay="0"/>
                                  </p:stCondLst>
                                  <p:childTnLst>
                                    <p:set>
                                      <p:cBhvr>
                                        <p:cTn id="81" dur="1" fill="hold">
                                          <p:stCondLst>
                                            <p:cond delay="0"/>
                                          </p:stCondLst>
                                        </p:cTn>
                                        <p:tgtEl>
                                          <p:spTgt spid="76"/>
                                        </p:tgtEl>
                                        <p:attrNameLst>
                                          <p:attrName>style.visibility</p:attrName>
                                        </p:attrNameLst>
                                      </p:cBhvr>
                                      <p:to>
                                        <p:strVal val="visible"/>
                                      </p:to>
                                    </p:set>
                                    <p:animEffect transition="in" filter="wipe(down)">
                                      <p:cBhvr>
                                        <p:cTn id="82"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52" grpId="0" animBg="1"/>
      <p:bldP spid="54" grpId="0" animBg="1"/>
      <p:bldP spid="76" grpId="0" animBg="1"/>
      <p:bldP spid="76" grpId="1" animBg="1"/>
      <p:bldP spid="77" grpId="0" animBg="1"/>
      <p:bldP spid="77" grpId="1" animBg="1"/>
      <p:bldP spid="39" grpId="0"/>
      <p:bldP spid="40"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a:noFill/>
        </p:spPr>
        <p:txBody>
          <a:bodyPr/>
          <a:lstStyle/>
          <a:p>
            <a:fld id="{01D10AC5-FD63-4585-B157-862BE8C9E2B9}" type="slidenum">
              <a:rPr lang="en-US" smtClean="0"/>
              <a:pPr/>
              <a:t>257</a:t>
            </a:fld>
            <a:endParaRPr lang="en-US"/>
          </a:p>
        </p:txBody>
      </p:sp>
      <p:sp>
        <p:nvSpPr>
          <p:cNvPr id="38915" name="Rectangle 2"/>
          <p:cNvSpPr>
            <a:spLocks noGrp="1" noChangeArrowheads="1"/>
          </p:cNvSpPr>
          <p:nvPr>
            <p:ph type="title"/>
          </p:nvPr>
        </p:nvSpPr>
        <p:spPr>
          <a:xfrm>
            <a:off x="1828800" y="152400"/>
            <a:ext cx="7239000" cy="623888"/>
          </a:xfrm>
        </p:spPr>
        <p:txBody>
          <a:bodyPr/>
          <a:lstStyle/>
          <a:p>
            <a:pPr eaLnBrk="1" hangingPunct="1"/>
            <a:r>
              <a:rPr lang="en-US" dirty="0"/>
              <a:t>Event-Driven e-Commerce (1)</a:t>
            </a:r>
          </a:p>
        </p:txBody>
      </p:sp>
      <p:sp>
        <p:nvSpPr>
          <p:cNvPr id="443396" name="Text Box 4"/>
          <p:cNvSpPr txBox="1">
            <a:spLocks noChangeArrowheads="1"/>
          </p:cNvSpPr>
          <p:nvPr/>
        </p:nvSpPr>
        <p:spPr bwMode="auto">
          <a:xfrm>
            <a:off x="152400" y="1128230"/>
            <a:ext cx="8991600" cy="5632311"/>
          </a:xfrm>
          <a:prstGeom prst="rect">
            <a:avLst/>
          </a:prstGeom>
          <a:noFill/>
          <a:ln w="9525">
            <a:noFill/>
            <a:miter lim="800000"/>
            <a:headEnd/>
            <a:tailEnd/>
          </a:ln>
        </p:spPr>
        <p:txBody>
          <a:bodyPr wrap="square">
            <a:spAutoFit/>
          </a:bodyPr>
          <a:lstStyle/>
          <a:p>
            <a:r>
              <a:rPr lang="en-US" sz="2400" dirty="0">
                <a:latin typeface="Arial" charset="0"/>
                <a:cs typeface="Arial" charset="0"/>
              </a:rPr>
              <a:t>namespace eCommerce {</a:t>
            </a:r>
          </a:p>
          <a:p>
            <a:r>
              <a:rPr lang="en-US" sz="2400" dirty="0">
                <a:latin typeface="Arial" charset="0"/>
                <a:cs typeface="Arial" charset="0"/>
              </a:rPr>
              <a:t>    public </a:t>
            </a:r>
            <a:r>
              <a:rPr lang="en-US" sz="2400" dirty="0">
                <a:solidFill>
                  <a:srgbClr val="0070C0"/>
                </a:solidFill>
                <a:latin typeface="Arial" charset="0"/>
                <a:cs typeface="Arial" charset="0"/>
              </a:rPr>
              <a:t>delegate</a:t>
            </a:r>
            <a:r>
              <a:rPr lang="en-US" sz="2400" dirty="0">
                <a:latin typeface="Arial" charset="0"/>
                <a:cs typeface="Arial" charset="0"/>
              </a:rPr>
              <a:t> void </a:t>
            </a:r>
            <a:r>
              <a:rPr lang="en-US" sz="2400" dirty="0" err="1">
                <a:solidFill>
                  <a:srgbClr val="990000"/>
                </a:solidFill>
                <a:latin typeface="Arial" charset="0"/>
                <a:cs typeface="Arial" charset="0"/>
              </a:rPr>
              <a:t>priceCutEvent</a:t>
            </a:r>
            <a:r>
              <a:rPr lang="en-US" sz="2400" dirty="0">
                <a:latin typeface="Arial" charset="0"/>
                <a:cs typeface="Arial" charset="0"/>
              </a:rPr>
              <a:t>(Int32 pr); </a:t>
            </a:r>
            <a:r>
              <a:rPr lang="en-US" sz="2000" dirty="0">
                <a:latin typeface="Arial" charset="0"/>
                <a:cs typeface="Arial" charset="0"/>
              </a:rPr>
              <a:t>// Define a delegate</a:t>
            </a:r>
            <a:endParaRPr lang="en-US" sz="2400" dirty="0">
              <a:latin typeface="Arial" charset="0"/>
              <a:cs typeface="Arial" charset="0"/>
            </a:endParaRPr>
          </a:p>
          <a:p>
            <a:r>
              <a:rPr lang="en-US" sz="2400" dirty="0">
                <a:latin typeface="Arial" charset="0"/>
                <a:cs typeface="Arial" charset="0"/>
              </a:rPr>
              <a:t>    public </a:t>
            </a:r>
            <a:r>
              <a:rPr lang="en-US" sz="2400" dirty="0">
                <a:solidFill>
                  <a:srgbClr val="0070C0"/>
                </a:solidFill>
                <a:latin typeface="Arial" charset="0"/>
                <a:cs typeface="Arial" charset="0"/>
              </a:rPr>
              <a:t>class</a:t>
            </a:r>
            <a:r>
              <a:rPr lang="en-US" sz="2400" dirty="0">
                <a:latin typeface="Arial" charset="0"/>
                <a:cs typeface="Arial" charset="0"/>
              </a:rPr>
              <a:t> Hotel {</a:t>
            </a:r>
          </a:p>
          <a:p>
            <a:r>
              <a:rPr lang="en-US" sz="2400" dirty="0">
                <a:latin typeface="Arial" charset="0"/>
                <a:cs typeface="Arial" charset="0"/>
              </a:rPr>
              <a:t>        static Random </a:t>
            </a:r>
            <a:r>
              <a:rPr lang="en-US" sz="2400" dirty="0" err="1">
                <a:latin typeface="Arial" charset="0"/>
                <a:cs typeface="Arial" charset="0"/>
              </a:rPr>
              <a:t>rng</a:t>
            </a:r>
            <a:r>
              <a:rPr lang="en-US" sz="2400" dirty="0">
                <a:latin typeface="Arial" charset="0"/>
                <a:cs typeface="Arial" charset="0"/>
              </a:rPr>
              <a:t> = new Random(); </a:t>
            </a:r>
            <a:r>
              <a:rPr lang="en-US" sz="2000" dirty="0">
                <a:latin typeface="Arial" charset="0"/>
                <a:cs typeface="Arial" charset="0"/>
              </a:rPr>
              <a:t>// random number object</a:t>
            </a:r>
            <a:endParaRPr lang="en-US" sz="2400" dirty="0">
              <a:latin typeface="Arial" charset="0"/>
              <a:cs typeface="Arial" charset="0"/>
            </a:endParaRPr>
          </a:p>
          <a:p>
            <a:r>
              <a:rPr lang="en-US" sz="2400" dirty="0">
                <a:latin typeface="Arial" charset="0"/>
                <a:cs typeface="Arial" charset="0"/>
              </a:rPr>
              <a:t>        public static </a:t>
            </a:r>
            <a:r>
              <a:rPr lang="en-US" sz="2400" dirty="0">
                <a:solidFill>
                  <a:srgbClr val="0070C0"/>
                </a:solidFill>
                <a:latin typeface="Arial" charset="0"/>
                <a:cs typeface="Arial" charset="0"/>
              </a:rPr>
              <a:t>event</a:t>
            </a:r>
            <a:r>
              <a:rPr lang="en-US" sz="2400" dirty="0">
                <a:latin typeface="Arial" charset="0"/>
                <a:cs typeface="Arial" charset="0"/>
              </a:rPr>
              <a:t> </a:t>
            </a:r>
            <a:r>
              <a:rPr lang="en-US" sz="2400" dirty="0" err="1">
                <a:solidFill>
                  <a:srgbClr val="990000"/>
                </a:solidFill>
                <a:latin typeface="Arial" charset="0"/>
                <a:cs typeface="Arial" charset="0"/>
              </a:rPr>
              <a:t>priceCutEvent</a:t>
            </a:r>
            <a:r>
              <a:rPr lang="en-US" sz="2400" dirty="0">
                <a:latin typeface="Arial" charset="0"/>
                <a:cs typeface="Arial" charset="0"/>
              </a:rPr>
              <a:t> </a:t>
            </a:r>
            <a:r>
              <a:rPr lang="en-US" sz="2400" dirty="0" err="1">
                <a:solidFill>
                  <a:srgbClr val="0000FF"/>
                </a:solidFill>
                <a:latin typeface="Arial" charset="0"/>
                <a:cs typeface="Arial" charset="0"/>
              </a:rPr>
              <a:t>priceCut</a:t>
            </a:r>
            <a:r>
              <a:rPr lang="en-US" sz="2400" dirty="0">
                <a:latin typeface="Arial" charset="0"/>
                <a:cs typeface="Arial" charset="0"/>
              </a:rPr>
              <a:t>; </a:t>
            </a:r>
            <a:r>
              <a:rPr lang="en-US" sz="1600" dirty="0">
                <a:latin typeface="Arial" charset="0"/>
                <a:cs typeface="Arial" charset="0"/>
              </a:rPr>
              <a:t>// Link event to delegate</a:t>
            </a:r>
            <a:endParaRPr lang="en-US" sz="2400" dirty="0">
              <a:latin typeface="Arial" charset="0"/>
              <a:cs typeface="Arial" charset="0"/>
            </a:endParaRPr>
          </a:p>
          <a:p>
            <a:r>
              <a:rPr lang="en-US" sz="2400" dirty="0">
                <a:latin typeface="Arial" charset="0"/>
                <a:cs typeface="Arial" charset="0"/>
              </a:rPr>
              <a:t>        private static Int32 </a:t>
            </a:r>
            <a:r>
              <a:rPr lang="en-US" sz="2400" dirty="0" err="1">
                <a:latin typeface="Arial" charset="0"/>
                <a:cs typeface="Arial" charset="0"/>
              </a:rPr>
              <a:t>roomPrice</a:t>
            </a:r>
            <a:r>
              <a:rPr lang="en-US" sz="2400" dirty="0">
                <a:latin typeface="Arial" charset="0"/>
                <a:cs typeface="Arial" charset="0"/>
              </a:rPr>
              <a:t> = 100;</a:t>
            </a:r>
          </a:p>
          <a:p>
            <a:r>
              <a:rPr lang="en-US" sz="2400" dirty="0">
                <a:latin typeface="Arial" charset="0"/>
                <a:cs typeface="Arial" charset="0"/>
              </a:rPr>
              <a:t>        public Int32 </a:t>
            </a:r>
            <a:r>
              <a:rPr lang="en-US" sz="2400" dirty="0" err="1">
                <a:latin typeface="Arial" charset="0"/>
                <a:cs typeface="Arial" charset="0"/>
              </a:rPr>
              <a:t>getPrice</a:t>
            </a:r>
            <a:r>
              <a:rPr lang="en-US" sz="2400" dirty="0">
                <a:latin typeface="Arial" charset="0"/>
                <a:cs typeface="Arial" charset="0"/>
              </a:rPr>
              <a:t>() { return </a:t>
            </a:r>
            <a:r>
              <a:rPr lang="en-US" sz="2400" dirty="0" err="1">
                <a:latin typeface="Arial" charset="0"/>
                <a:cs typeface="Arial" charset="0"/>
              </a:rPr>
              <a:t>roomPrice</a:t>
            </a:r>
            <a:r>
              <a:rPr lang="en-US" sz="2400" dirty="0">
                <a:latin typeface="Arial" charset="0"/>
                <a:cs typeface="Arial" charset="0"/>
              </a:rPr>
              <a:t>; }</a:t>
            </a:r>
          </a:p>
          <a:p>
            <a:r>
              <a:rPr lang="en-US" sz="2400" dirty="0">
                <a:latin typeface="Arial" charset="0"/>
                <a:cs typeface="Arial" charset="0"/>
              </a:rPr>
              <a:t>        public static void </a:t>
            </a:r>
            <a:r>
              <a:rPr lang="en-US" sz="2400" dirty="0" err="1">
                <a:latin typeface="Arial" charset="0"/>
                <a:cs typeface="Arial" charset="0"/>
              </a:rPr>
              <a:t>changePrice</a:t>
            </a:r>
            <a:r>
              <a:rPr lang="en-US" sz="2400" dirty="0">
                <a:latin typeface="Arial" charset="0"/>
                <a:cs typeface="Arial" charset="0"/>
              </a:rPr>
              <a:t>(Int32 price)  {</a:t>
            </a:r>
          </a:p>
          <a:p>
            <a:r>
              <a:rPr lang="en-US" sz="2400" dirty="0">
                <a:latin typeface="Arial" charset="0"/>
                <a:cs typeface="Arial" charset="0"/>
              </a:rPr>
              <a:t>            if (price &lt; </a:t>
            </a:r>
            <a:r>
              <a:rPr lang="en-US" sz="2400" dirty="0" err="1">
                <a:latin typeface="Arial" charset="0"/>
                <a:cs typeface="Arial" charset="0"/>
              </a:rPr>
              <a:t>roomPrice</a:t>
            </a:r>
            <a:r>
              <a:rPr lang="en-US" sz="2400" dirty="0">
                <a:latin typeface="Arial" charset="0"/>
                <a:cs typeface="Arial" charset="0"/>
              </a:rPr>
              <a:t>)</a:t>
            </a:r>
          </a:p>
          <a:p>
            <a:r>
              <a:rPr lang="en-US" sz="2400" dirty="0">
                <a:latin typeface="Arial" charset="0"/>
                <a:cs typeface="Arial" charset="0"/>
              </a:rPr>
              <a:t>            { // a price cut</a:t>
            </a:r>
          </a:p>
          <a:p>
            <a:r>
              <a:rPr lang="en-US" sz="2400" dirty="0">
                <a:latin typeface="Arial" charset="0"/>
                <a:cs typeface="Arial" charset="0"/>
              </a:rPr>
              <a:t>                if (</a:t>
            </a:r>
            <a:r>
              <a:rPr lang="en-US" sz="2400" dirty="0" err="1">
                <a:solidFill>
                  <a:srgbClr val="0000FF"/>
                </a:solidFill>
                <a:latin typeface="Arial" charset="0"/>
                <a:cs typeface="Arial" charset="0"/>
              </a:rPr>
              <a:t>priceCut</a:t>
            </a:r>
            <a:r>
              <a:rPr lang="en-US" sz="2400" dirty="0">
                <a:latin typeface="Arial" charset="0"/>
                <a:cs typeface="Arial" charset="0"/>
              </a:rPr>
              <a:t> != null)   // there is at least a subscriber</a:t>
            </a:r>
          </a:p>
          <a:p>
            <a:r>
              <a:rPr lang="en-US" sz="2400" dirty="0">
                <a:latin typeface="Arial" charset="0"/>
                <a:cs typeface="Arial" charset="0"/>
              </a:rPr>
              <a:t>                    </a:t>
            </a:r>
            <a:r>
              <a:rPr lang="en-US" sz="2400" dirty="0" err="1">
                <a:latin typeface="Arial" charset="0"/>
                <a:cs typeface="Arial" charset="0"/>
              </a:rPr>
              <a:t>priceCut</a:t>
            </a:r>
            <a:r>
              <a:rPr lang="en-US" sz="2400" dirty="0">
                <a:latin typeface="Arial" charset="0"/>
                <a:cs typeface="Arial" charset="0"/>
              </a:rPr>
              <a:t>(price);    // emit </a:t>
            </a:r>
            <a:r>
              <a:rPr lang="en-US" sz="2400" dirty="0">
                <a:solidFill>
                  <a:srgbClr val="0070C0"/>
                </a:solidFill>
                <a:latin typeface="Arial" charset="0"/>
                <a:cs typeface="Arial" charset="0"/>
              </a:rPr>
              <a:t>event</a:t>
            </a:r>
            <a:r>
              <a:rPr lang="en-US" sz="2400" dirty="0">
                <a:latin typeface="Arial" charset="0"/>
                <a:cs typeface="Arial" charset="0"/>
              </a:rPr>
              <a:t> to subscribers</a:t>
            </a:r>
          </a:p>
          <a:p>
            <a:r>
              <a:rPr lang="en-US" sz="2400" dirty="0">
                <a:latin typeface="Arial" charset="0"/>
                <a:cs typeface="Arial" charset="0"/>
              </a:rPr>
              <a:t>            }</a:t>
            </a:r>
          </a:p>
          <a:p>
            <a:r>
              <a:rPr lang="en-US" sz="2400" dirty="0">
                <a:latin typeface="Arial" charset="0"/>
                <a:cs typeface="Arial" charset="0"/>
              </a:rPr>
              <a:t>            </a:t>
            </a:r>
            <a:r>
              <a:rPr lang="en-US" sz="2400" dirty="0" err="1">
                <a:latin typeface="Arial" charset="0"/>
                <a:cs typeface="Arial" charset="0"/>
              </a:rPr>
              <a:t>roomPrice</a:t>
            </a:r>
            <a:r>
              <a:rPr lang="en-US" sz="2400" dirty="0">
                <a:latin typeface="Arial" charset="0"/>
                <a:cs typeface="Arial" charset="0"/>
              </a:rPr>
              <a:t> = price;</a:t>
            </a:r>
          </a:p>
          <a:p>
            <a:r>
              <a:rPr lang="en-US" sz="2400" dirty="0">
                <a:latin typeface="Arial" charset="0"/>
                <a:cs typeface="Arial" charset="0"/>
              </a:rPr>
              <a:t>        }</a:t>
            </a:r>
          </a:p>
        </p:txBody>
      </p:sp>
    </p:spTree>
    <p:extLst>
      <p:ext uri="{BB962C8B-B14F-4D97-AF65-F5344CB8AC3E}">
        <p14:creationId xmlns:p14="http://schemas.microsoft.com/office/powerpoint/2010/main" val="1088085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withEffect">
                                  <p:stCondLst>
                                    <p:cond delay="0"/>
                                  </p:stCondLst>
                                  <p:childTnLst>
                                    <p:set>
                                      <p:cBhvr>
                                        <p:cTn id="6" dur="1" fill="hold">
                                          <p:stCondLst>
                                            <p:cond delay="0"/>
                                          </p:stCondLst>
                                        </p:cTn>
                                        <p:tgtEl>
                                          <p:spTgt spid="443396"/>
                                        </p:tgtEl>
                                        <p:attrNameLst>
                                          <p:attrName>style.visibility</p:attrName>
                                        </p:attrNameLst>
                                      </p:cBhvr>
                                      <p:to>
                                        <p:strVal val="visible"/>
                                      </p:to>
                                    </p:set>
                                    <p:animEffect transition="in" filter="wedge">
                                      <p:cBhvr>
                                        <p:cTn id="7" dur="2000"/>
                                        <p:tgtEl>
                                          <p:spTgt spid="443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a:noFill/>
        </p:spPr>
        <p:txBody>
          <a:bodyPr/>
          <a:lstStyle/>
          <a:p>
            <a:fld id="{B1C50546-7F86-4FD7-BD86-86A871971772}" type="slidenum">
              <a:rPr lang="en-US" smtClean="0"/>
              <a:pPr/>
              <a:t>258</a:t>
            </a:fld>
            <a:endParaRPr lang="en-US"/>
          </a:p>
        </p:txBody>
      </p:sp>
      <p:sp>
        <p:nvSpPr>
          <p:cNvPr id="39939" name="Rectangle 2"/>
          <p:cNvSpPr>
            <a:spLocks noGrp="1" noChangeArrowheads="1"/>
          </p:cNvSpPr>
          <p:nvPr>
            <p:ph type="title"/>
          </p:nvPr>
        </p:nvSpPr>
        <p:spPr>
          <a:xfrm>
            <a:off x="1600200" y="152400"/>
            <a:ext cx="7467600" cy="623888"/>
          </a:xfrm>
        </p:spPr>
        <p:txBody>
          <a:bodyPr/>
          <a:lstStyle/>
          <a:p>
            <a:pPr eaLnBrk="1" hangingPunct="1"/>
            <a:r>
              <a:rPr lang="en-US" dirty="0"/>
              <a:t>Event-Driven e-Commerce (2)</a:t>
            </a:r>
          </a:p>
        </p:txBody>
      </p:sp>
      <p:sp>
        <p:nvSpPr>
          <p:cNvPr id="443396" name="Text Box 4"/>
          <p:cNvSpPr txBox="1">
            <a:spLocks noChangeArrowheads="1"/>
          </p:cNvSpPr>
          <p:nvPr/>
        </p:nvSpPr>
        <p:spPr bwMode="auto">
          <a:xfrm>
            <a:off x="152400" y="1219200"/>
            <a:ext cx="8915400" cy="4893647"/>
          </a:xfrm>
          <a:prstGeom prst="rect">
            <a:avLst/>
          </a:prstGeom>
          <a:noFill/>
          <a:ln w="9525">
            <a:noFill/>
            <a:miter lim="800000"/>
            <a:headEnd/>
            <a:tailEnd/>
          </a:ln>
        </p:spPr>
        <p:txBody>
          <a:bodyPr>
            <a:spAutoFit/>
          </a:bodyPr>
          <a:lstStyle/>
          <a:p>
            <a:r>
              <a:rPr lang="en-US" sz="2400" dirty="0">
                <a:latin typeface="Arial" charset="0"/>
                <a:cs typeface="Arial" charset="0"/>
              </a:rPr>
              <a:t>        public void </a:t>
            </a:r>
            <a:r>
              <a:rPr lang="en-US" sz="2400" dirty="0" err="1">
                <a:latin typeface="Arial" charset="0"/>
                <a:cs typeface="Arial" charset="0"/>
              </a:rPr>
              <a:t>hotelFunc</a:t>
            </a:r>
            <a:r>
              <a:rPr lang="en-US" sz="2400" dirty="0">
                <a:latin typeface="Arial" charset="0"/>
                <a:cs typeface="Arial" charset="0"/>
              </a:rPr>
              <a:t>()  // a part of class Hotel </a:t>
            </a:r>
          </a:p>
          <a:p>
            <a:r>
              <a:rPr lang="en-US" sz="2400" dirty="0">
                <a:latin typeface="Arial" charset="0"/>
                <a:cs typeface="Arial" charset="0"/>
              </a:rPr>
              <a:t>        {</a:t>
            </a:r>
          </a:p>
          <a:p>
            <a:r>
              <a:rPr lang="en-US" sz="2400" dirty="0">
                <a:latin typeface="Arial" charset="0"/>
                <a:cs typeface="Arial" charset="0"/>
              </a:rPr>
              <a:t>            for (Int32 </a:t>
            </a:r>
            <a:r>
              <a:rPr lang="en-US" sz="2400" dirty="0" err="1">
                <a:latin typeface="Arial" charset="0"/>
                <a:cs typeface="Arial" charset="0"/>
              </a:rPr>
              <a:t>i</a:t>
            </a:r>
            <a:r>
              <a:rPr lang="en-US" sz="2400" dirty="0">
                <a:latin typeface="Arial" charset="0"/>
                <a:cs typeface="Arial" charset="0"/>
              </a:rPr>
              <a:t> = 0; </a:t>
            </a:r>
            <a:r>
              <a:rPr lang="en-US" sz="2400" dirty="0" err="1">
                <a:latin typeface="Arial" charset="0"/>
                <a:cs typeface="Arial" charset="0"/>
              </a:rPr>
              <a:t>i</a:t>
            </a:r>
            <a:r>
              <a:rPr lang="en-US" sz="2400" dirty="0">
                <a:latin typeface="Arial" charset="0"/>
                <a:cs typeface="Arial" charset="0"/>
              </a:rPr>
              <a:t> &lt; 50; </a:t>
            </a:r>
            <a:r>
              <a:rPr lang="en-US" sz="2400" dirty="0" err="1">
                <a:latin typeface="Arial" charset="0"/>
                <a:cs typeface="Arial" charset="0"/>
              </a:rPr>
              <a:t>i</a:t>
            </a:r>
            <a:r>
              <a:rPr lang="en-US" sz="2400" dirty="0">
                <a:latin typeface="Arial" charset="0"/>
                <a:cs typeface="Arial" charset="0"/>
              </a:rPr>
              <a:t>++)</a:t>
            </a:r>
          </a:p>
          <a:p>
            <a:r>
              <a:rPr lang="en-US" sz="2400" dirty="0">
                <a:latin typeface="Arial" charset="0"/>
                <a:cs typeface="Arial" charset="0"/>
              </a:rPr>
              <a:t>            {</a:t>
            </a:r>
          </a:p>
          <a:p>
            <a:r>
              <a:rPr lang="en-US" sz="2400" dirty="0">
                <a:latin typeface="Arial" charset="0"/>
                <a:cs typeface="Arial" charset="0"/>
              </a:rPr>
              <a:t>                </a:t>
            </a:r>
            <a:r>
              <a:rPr lang="en-US" sz="2400" dirty="0" err="1">
                <a:latin typeface="Arial" charset="0"/>
                <a:cs typeface="Arial" charset="0"/>
              </a:rPr>
              <a:t>Thread.Sleep</a:t>
            </a:r>
            <a:r>
              <a:rPr lang="en-US" sz="2400" dirty="0">
                <a:latin typeface="Arial" charset="0"/>
                <a:cs typeface="Arial" charset="0"/>
              </a:rPr>
              <a:t>(500);</a:t>
            </a:r>
          </a:p>
          <a:p>
            <a:r>
              <a:rPr lang="en-US" sz="2400" dirty="0">
                <a:latin typeface="Arial" charset="0"/>
                <a:cs typeface="Arial" charset="0"/>
              </a:rPr>
              <a:t>                // Take the order from the queue of the orders;</a:t>
            </a:r>
          </a:p>
          <a:p>
            <a:r>
              <a:rPr lang="en-US" sz="2400" dirty="0">
                <a:latin typeface="Arial" charset="0"/>
                <a:cs typeface="Arial" charset="0"/>
              </a:rPr>
              <a:t>                // Decide the price based on the orders</a:t>
            </a:r>
          </a:p>
          <a:p>
            <a:r>
              <a:rPr lang="en-US" sz="2400" dirty="0">
                <a:latin typeface="Arial" charset="0"/>
                <a:cs typeface="Arial" charset="0"/>
              </a:rPr>
              <a:t>                Int32 p = </a:t>
            </a:r>
            <a:r>
              <a:rPr lang="en-US" sz="2400" dirty="0" err="1">
                <a:latin typeface="Arial" charset="0"/>
                <a:cs typeface="Arial" charset="0"/>
              </a:rPr>
              <a:t>rng.Next</a:t>
            </a:r>
            <a:r>
              <a:rPr lang="en-US" sz="2400" dirty="0">
                <a:latin typeface="Arial" charset="0"/>
                <a:cs typeface="Arial" charset="0"/>
              </a:rPr>
              <a:t>(50, 100);</a:t>
            </a:r>
          </a:p>
          <a:p>
            <a:r>
              <a:rPr lang="en-US" sz="2400" dirty="0">
                <a:latin typeface="Arial" charset="0"/>
                <a:cs typeface="Arial" charset="0"/>
              </a:rPr>
              <a:t>                // </a:t>
            </a:r>
            <a:r>
              <a:rPr lang="en-US" sz="2400" dirty="0" err="1">
                <a:latin typeface="Arial" charset="0"/>
                <a:cs typeface="Arial" charset="0"/>
              </a:rPr>
              <a:t>Console.WriteLine</a:t>
            </a:r>
            <a:r>
              <a:rPr lang="en-US" sz="2400" dirty="0">
                <a:latin typeface="Arial" charset="0"/>
                <a:cs typeface="Arial" charset="0"/>
              </a:rPr>
              <a:t>("New Price is {0}", p);</a:t>
            </a:r>
          </a:p>
          <a:p>
            <a:r>
              <a:rPr lang="en-US" sz="2400" dirty="0">
                <a:latin typeface="Arial" charset="0"/>
                <a:cs typeface="Arial" charset="0"/>
              </a:rPr>
              <a:t>                </a:t>
            </a:r>
            <a:r>
              <a:rPr lang="en-US" sz="2400" dirty="0" err="1">
                <a:latin typeface="Arial" charset="0"/>
                <a:cs typeface="Arial" charset="0"/>
              </a:rPr>
              <a:t>Hotel.changePrice</a:t>
            </a:r>
            <a:r>
              <a:rPr lang="en-US" sz="2400" dirty="0">
                <a:latin typeface="Arial" charset="0"/>
                <a:cs typeface="Arial" charset="0"/>
              </a:rPr>
              <a:t>(p);</a:t>
            </a:r>
          </a:p>
          <a:p>
            <a:r>
              <a:rPr lang="en-US" sz="2400" dirty="0">
                <a:latin typeface="Arial" charset="0"/>
                <a:cs typeface="Arial" charset="0"/>
              </a:rPr>
              <a:t>            }</a:t>
            </a:r>
          </a:p>
          <a:p>
            <a:r>
              <a:rPr lang="en-US" sz="2400" dirty="0">
                <a:latin typeface="Arial" charset="0"/>
                <a:cs typeface="Arial" charset="0"/>
              </a:rPr>
              <a:t>        }</a:t>
            </a:r>
          </a:p>
          <a:p>
            <a:r>
              <a:rPr lang="en-US" sz="2400" dirty="0">
                <a:latin typeface="Arial" charset="0"/>
                <a:cs typeface="Arial" charset="0"/>
              </a:rPr>
              <a:t>    } </a:t>
            </a:r>
          </a:p>
        </p:txBody>
      </p:sp>
    </p:spTree>
    <p:extLst>
      <p:ext uri="{BB962C8B-B14F-4D97-AF65-F5344CB8AC3E}">
        <p14:creationId xmlns:p14="http://schemas.microsoft.com/office/powerpoint/2010/main" val="36602993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withEffect">
                                  <p:stCondLst>
                                    <p:cond delay="0"/>
                                  </p:stCondLst>
                                  <p:childTnLst>
                                    <p:set>
                                      <p:cBhvr>
                                        <p:cTn id="6" dur="1" fill="hold">
                                          <p:stCondLst>
                                            <p:cond delay="0"/>
                                          </p:stCondLst>
                                        </p:cTn>
                                        <p:tgtEl>
                                          <p:spTgt spid="443396"/>
                                        </p:tgtEl>
                                        <p:attrNameLst>
                                          <p:attrName>style.visibility</p:attrName>
                                        </p:attrNameLst>
                                      </p:cBhvr>
                                      <p:to>
                                        <p:strVal val="visible"/>
                                      </p:to>
                                    </p:set>
                                    <p:animEffect transition="in" filter="wedge">
                                      <p:cBhvr>
                                        <p:cTn id="7" dur="2000"/>
                                        <p:tgtEl>
                                          <p:spTgt spid="443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p:spPr>
        <p:txBody>
          <a:bodyPr/>
          <a:lstStyle/>
          <a:p>
            <a:fld id="{3F079926-7719-47D6-8761-02CEDBCF44F4}" type="slidenum">
              <a:rPr lang="en-US" smtClean="0"/>
              <a:pPr/>
              <a:t>259</a:t>
            </a:fld>
            <a:endParaRPr lang="en-US"/>
          </a:p>
        </p:txBody>
      </p:sp>
      <p:sp>
        <p:nvSpPr>
          <p:cNvPr id="40963" name="Rectangle 2"/>
          <p:cNvSpPr>
            <a:spLocks noGrp="1" noChangeArrowheads="1"/>
          </p:cNvSpPr>
          <p:nvPr>
            <p:ph type="title"/>
          </p:nvPr>
        </p:nvSpPr>
        <p:spPr>
          <a:xfrm>
            <a:off x="1600200" y="152400"/>
            <a:ext cx="7467600" cy="623888"/>
          </a:xfrm>
        </p:spPr>
        <p:txBody>
          <a:bodyPr/>
          <a:lstStyle/>
          <a:p>
            <a:pPr eaLnBrk="1" hangingPunct="1"/>
            <a:r>
              <a:rPr lang="en-US" dirty="0"/>
              <a:t>Event-Driven e-Commerce (3)</a:t>
            </a:r>
          </a:p>
        </p:txBody>
      </p:sp>
      <p:sp>
        <p:nvSpPr>
          <p:cNvPr id="443396" name="Text Box 4"/>
          <p:cNvSpPr txBox="1">
            <a:spLocks noChangeArrowheads="1"/>
          </p:cNvSpPr>
          <p:nvPr/>
        </p:nvSpPr>
        <p:spPr bwMode="auto">
          <a:xfrm>
            <a:off x="304800" y="990600"/>
            <a:ext cx="8915400" cy="5632311"/>
          </a:xfrm>
          <a:prstGeom prst="rect">
            <a:avLst/>
          </a:prstGeom>
          <a:noFill/>
          <a:ln w="9525">
            <a:noFill/>
            <a:miter lim="800000"/>
            <a:headEnd/>
            <a:tailEnd/>
          </a:ln>
        </p:spPr>
        <p:txBody>
          <a:bodyPr>
            <a:spAutoFit/>
          </a:bodyPr>
          <a:lstStyle/>
          <a:p>
            <a:r>
              <a:rPr lang="en-US" sz="2400" dirty="0">
                <a:latin typeface="Arial" charset="0"/>
                <a:cs typeface="Arial" charset="0"/>
              </a:rPr>
              <a:t> public class Agency {</a:t>
            </a:r>
          </a:p>
          <a:p>
            <a:r>
              <a:rPr lang="en-US" sz="2400" dirty="0">
                <a:latin typeface="Arial" charset="0"/>
                <a:cs typeface="Arial" charset="0"/>
              </a:rPr>
              <a:t>        public void </a:t>
            </a:r>
            <a:r>
              <a:rPr lang="en-US" sz="2400" dirty="0" err="1">
                <a:latin typeface="Arial" charset="0"/>
                <a:cs typeface="Arial" charset="0"/>
              </a:rPr>
              <a:t>agencyFunc</a:t>
            </a:r>
            <a:r>
              <a:rPr lang="en-US" sz="2400" dirty="0">
                <a:latin typeface="Arial" charset="0"/>
                <a:cs typeface="Arial" charset="0"/>
              </a:rPr>
              <a:t>() {   //for starting thread</a:t>
            </a:r>
          </a:p>
          <a:p>
            <a:r>
              <a:rPr lang="en-US" sz="2400" dirty="0">
                <a:latin typeface="Arial" charset="0"/>
                <a:cs typeface="Arial" charset="0"/>
              </a:rPr>
              <a:t>            Hotel </a:t>
            </a:r>
            <a:r>
              <a:rPr lang="en-US" sz="2400" dirty="0" err="1">
                <a:latin typeface="Arial" charset="0"/>
                <a:cs typeface="Arial" charset="0"/>
              </a:rPr>
              <a:t>hotel</a:t>
            </a:r>
            <a:r>
              <a:rPr lang="en-US" sz="2400" dirty="0">
                <a:latin typeface="Arial" charset="0"/>
                <a:cs typeface="Arial" charset="0"/>
              </a:rPr>
              <a:t> = new Hotel();</a:t>
            </a:r>
          </a:p>
          <a:p>
            <a:r>
              <a:rPr lang="en-US" sz="2400" dirty="0">
                <a:latin typeface="Arial" charset="0"/>
                <a:cs typeface="Arial" charset="0"/>
              </a:rPr>
              <a:t>            for (Int32 </a:t>
            </a:r>
            <a:r>
              <a:rPr lang="en-US" sz="2400" dirty="0" err="1">
                <a:latin typeface="Arial" charset="0"/>
                <a:cs typeface="Arial" charset="0"/>
              </a:rPr>
              <a:t>i</a:t>
            </a:r>
            <a:r>
              <a:rPr lang="en-US" sz="2400" dirty="0">
                <a:latin typeface="Arial" charset="0"/>
                <a:cs typeface="Arial" charset="0"/>
              </a:rPr>
              <a:t> = 0; </a:t>
            </a:r>
            <a:r>
              <a:rPr lang="en-US" sz="2400" dirty="0" err="1">
                <a:latin typeface="Arial" charset="0"/>
                <a:cs typeface="Arial" charset="0"/>
              </a:rPr>
              <a:t>i</a:t>
            </a:r>
            <a:r>
              <a:rPr lang="en-US" sz="2400" dirty="0">
                <a:latin typeface="Arial" charset="0"/>
                <a:cs typeface="Arial" charset="0"/>
              </a:rPr>
              <a:t> &lt; 10; </a:t>
            </a:r>
            <a:r>
              <a:rPr lang="en-US" sz="2400" dirty="0" err="1">
                <a:latin typeface="Arial" charset="0"/>
                <a:cs typeface="Arial" charset="0"/>
              </a:rPr>
              <a:t>i</a:t>
            </a:r>
            <a:r>
              <a:rPr lang="en-US" sz="2400" dirty="0">
                <a:latin typeface="Arial" charset="0"/>
                <a:cs typeface="Arial" charset="0"/>
              </a:rPr>
              <a:t>++)  {</a:t>
            </a:r>
          </a:p>
          <a:p>
            <a:r>
              <a:rPr lang="en-US" sz="2400" dirty="0">
                <a:latin typeface="Arial" charset="0"/>
                <a:cs typeface="Arial" charset="0"/>
              </a:rPr>
              <a:t>                </a:t>
            </a:r>
            <a:r>
              <a:rPr lang="en-US" sz="2400" dirty="0" err="1">
                <a:latin typeface="Arial" charset="0"/>
                <a:cs typeface="Arial" charset="0"/>
              </a:rPr>
              <a:t>Thread.Sleep</a:t>
            </a:r>
            <a:r>
              <a:rPr lang="en-US" sz="2400" dirty="0">
                <a:latin typeface="Arial" charset="0"/>
                <a:cs typeface="Arial" charset="0"/>
              </a:rPr>
              <a:t>(1000);  Int32 p = </a:t>
            </a:r>
            <a:r>
              <a:rPr lang="en-US" sz="2400" dirty="0" err="1">
                <a:latin typeface="Arial" charset="0"/>
                <a:cs typeface="Arial" charset="0"/>
              </a:rPr>
              <a:t>hotel.getPrice</a:t>
            </a:r>
            <a:r>
              <a:rPr lang="en-US" sz="2400" dirty="0">
                <a:latin typeface="Arial" charset="0"/>
                <a:cs typeface="Arial" charset="0"/>
              </a:rPr>
              <a:t>();</a:t>
            </a:r>
          </a:p>
          <a:p>
            <a:r>
              <a:rPr lang="en-US" sz="2400" dirty="0">
                <a:latin typeface="Arial" charset="0"/>
                <a:cs typeface="Arial" charset="0"/>
              </a:rPr>
              <a:t>                </a:t>
            </a:r>
            <a:r>
              <a:rPr lang="en-US" sz="2400" dirty="0" err="1">
                <a:latin typeface="Arial" charset="0"/>
                <a:cs typeface="Arial" charset="0"/>
              </a:rPr>
              <a:t>Console.WriteLine</a:t>
            </a:r>
            <a:r>
              <a:rPr lang="en-US" sz="2400" dirty="0">
                <a:latin typeface="Arial" charset="0"/>
                <a:cs typeface="Arial" charset="0"/>
              </a:rPr>
              <a:t>("</a:t>
            </a:r>
            <a:r>
              <a:rPr lang="en-US" sz="2400" dirty="0" err="1">
                <a:latin typeface="Arial" charset="0"/>
                <a:cs typeface="Arial" charset="0"/>
              </a:rPr>
              <a:t>TravelAgency</a:t>
            </a:r>
            <a:r>
              <a:rPr lang="en-US" sz="2400" dirty="0">
                <a:latin typeface="Arial" charset="0"/>
                <a:cs typeface="Arial" charset="0"/>
              </a:rPr>
              <a:t>{0} has everyday low price: ${1} each", </a:t>
            </a:r>
            <a:r>
              <a:rPr lang="en-US" sz="2400" dirty="0" err="1">
                <a:latin typeface="Arial" charset="0"/>
                <a:cs typeface="Arial" charset="0"/>
              </a:rPr>
              <a:t>Thread.CurrentThread.Name</a:t>
            </a:r>
            <a:r>
              <a:rPr lang="en-US" sz="2400" dirty="0">
                <a:latin typeface="Arial" charset="0"/>
                <a:cs typeface="Arial" charset="0"/>
              </a:rPr>
              <a:t>, p); </a:t>
            </a:r>
          </a:p>
          <a:p>
            <a:r>
              <a:rPr lang="en-US" sz="2400" dirty="0">
                <a:latin typeface="Arial" charset="0"/>
                <a:cs typeface="Arial" charset="0"/>
              </a:rPr>
              <a:t>	  }</a:t>
            </a:r>
          </a:p>
          <a:p>
            <a:r>
              <a:rPr lang="en-US" sz="2400" dirty="0">
                <a:latin typeface="Arial" charset="0"/>
                <a:cs typeface="Arial" charset="0"/>
              </a:rPr>
              <a:t>        }</a:t>
            </a:r>
          </a:p>
          <a:p>
            <a:r>
              <a:rPr lang="en-US" sz="2400" dirty="0">
                <a:latin typeface="Arial" charset="0"/>
                <a:cs typeface="Arial" charset="0"/>
              </a:rPr>
              <a:t>        public void </a:t>
            </a:r>
            <a:r>
              <a:rPr lang="en-US" sz="2400" dirty="0" err="1">
                <a:latin typeface="Arial" charset="0"/>
                <a:cs typeface="Arial" charset="0"/>
              </a:rPr>
              <a:t>roomOnSale</a:t>
            </a:r>
            <a:r>
              <a:rPr lang="en-US" sz="2400" dirty="0">
                <a:latin typeface="Arial" charset="0"/>
                <a:cs typeface="Arial" charset="0"/>
              </a:rPr>
              <a:t>(Int32 p)  </a:t>
            </a:r>
            <a:r>
              <a:rPr lang="en-US" sz="2400" dirty="0">
                <a:solidFill>
                  <a:srgbClr val="0000FF"/>
                </a:solidFill>
                <a:latin typeface="Arial" charset="0"/>
                <a:cs typeface="Arial" charset="0"/>
              </a:rPr>
              <a:t>{  // Event handler</a:t>
            </a:r>
          </a:p>
          <a:p>
            <a:r>
              <a:rPr lang="en-US" sz="2400" dirty="0">
                <a:latin typeface="Arial" charset="0"/>
                <a:cs typeface="Arial" charset="0"/>
              </a:rPr>
              <a:t>           // order rooms from Hotel – send order into queue</a:t>
            </a:r>
          </a:p>
          <a:p>
            <a:r>
              <a:rPr lang="en-US" sz="2400" dirty="0">
                <a:latin typeface="Arial" charset="0"/>
                <a:cs typeface="Arial" charset="0"/>
              </a:rPr>
              <a:t>            </a:t>
            </a:r>
            <a:r>
              <a:rPr lang="en-US" sz="2400" dirty="0" err="1">
                <a:latin typeface="Arial" charset="0"/>
                <a:cs typeface="Arial" charset="0"/>
              </a:rPr>
              <a:t>Console.WriteLine</a:t>
            </a:r>
            <a:r>
              <a:rPr lang="en-US" sz="2400" dirty="0">
                <a:latin typeface="Arial" charset="0"/>
                <a:cs typeface="Arial" charset="0"/>
              </a:rPr>
              <a:t>("</a:t>
            </a:r>
            <a:r>
              <a:rPr lang="en-US" sz="2400" dirty="0" err="1">
                <a:latin typeface="Arial" charset="0"/>
                <a:cs typeface="Arial" charset="0"/>
              </a:rPr>
              <a:t>TravelAgency</a:t>
            </a:r>
            <a:r>
              <a:rPr lang="en-US" sz="2400" dirty="0">
                <a:latin typeface="Arial" charset="0"/>
                <a:cs typeface="Arial" charset="0"/>
              </a:rPr>
              <a:t>{0} rooms are on sale: as low as ${1} each", </a:t>
            </a:r>
            <a:r>
              <a:rPr lang="en-US" sz="2400" dirty="0" err="1">
                <a:latin typeface="Arial" charset="0"/>
                <a:cs typeface="Arial" charset="0"/>
              </a:rPr>
              <a:t>Thread.CurrentThread.Name</a:t>
            </a:r>
            <a:r>
              <a:rPr lang="en-US" sz="2400" dirty="0">
                <a:latin typeface="Arial" charset="0"/>
                <a:cs typeface="Arial" charset="0"/>
              </a:rPr>
              <a:t>, p); </a:t>
            </a:r>
          </a:p>
          <a:p>
            <a:r>
              <a:rPr lang="en-US" sz="2400" dirty="0">
                <a:latin typeface="Arial" charset="0"/>
                <a:cs typeface="Arial" charset="0"/>
              </a:rPr>
              <a:t>        }</a:t>
            </a:r>
          </a:p>
          <a:p>
            <a:r>
              <a:rPr lang="en-US" sz="2400" dirty="0">
                <a:latin typeface="Arial" charset="0"/>
                <a:cs typeface="Arial" charset="0"/>
              </a:rPr>
              <a:t>    }    </a:t>
            </a:r>
          </a:p>
        </p:txBody>
      </p:sp>
      <p:sp>
        <p:nvSpPr>
          <p:cNvPr id="5" name="Rounded Rectangular Callout 4"/>
          <p:cNvSpPr>
            <a:spLocks noChangeArrowheads="1"/>
          </p:cNvSpPr>
          <p:nvPr/>
        </p:nvSpPr>
        <p:spPr bwMode="auto">
          <a:xfrm>
            <a:off x="3429000" y="6172200"/>
            <a:ext cx="4808456" cy="609600"/>
          </a:xfrm>
          <a:prstGeom prst="wedgeRoundRectCallout">
            <a:avLst>
              <a:gd name="adj1" fmla="val 15241"/>
              <a:gd name="adj2" fmla="val -114654"/>
              <a:gd name="adj3" fmla="val 16667"/>
            </a:avLst>
          </a:prstGeom>
          <a:solidFill>
            <a:srgbClr val="FFFFCC"/>
          </a:solidFill>
          <a:ln w="9525" algn="ctr">
            <a:solidFill>
              <a:schemeClr val="tx1"/>
            </a:solidFill>
            <a:round/>
            <a:headEnd/>
            <a:tailEnd/>
          </a:ln>
        </p:spPr>
        <p:txBody>
          <a:bodyPr/>
          <a:lstStyle/>
          <a:p>
            <a:r>
              <a:rPr lang="en-US" dirty="0"/>
              <a:t>This will not be able to print the agency thread’s name, as this code is executed in Hotel thread.</a:t>
            </a:r>
          </a:p>
        </p:txBody>
      </p:sp>
      <p:cxnSp>
        <p:nvCxnSpPr>
          <p:cNvPr id="40966" name="Straight Connector 2"/>
          <p:cNvCxnSpPr>
            <a:cxnSpLocks noChangeShapeType="1"/>
          </p:cNvCxnSpPr>
          <p:nvPr/>
        </p:nvCxnSpPr>
        <p:spPr bwMode="auto">
          <a:xfrm>
            <a:off x="3429000" y="5791200"/>
            <a:ext cx="3886200" cy="0"/>
          </a:xfrm>
          <a:prstGeom prst="line">
            <a:avLst/>
          </a:prstGeom>
          <a:noFill/>
          <a:ln w="9525" algn="ctr">
            <a:solidFill>
              <a:schemeClr val="tx1"/>
            </a:solidFill>
            <a:round/>
            <a:headEnd/>
            <a:tailEnd/>
          </a:ln>
        </p:spPr>
      </p:cxnSp>
      <p:sp>
        <p:nvSpPr>
          <p:cNvPr id="2" name="Speech Bubble: Rectangle with Corners Rounded 1">
            <a:extLst>
              <a:ext uri="{FF2B5EF4-FFF2-40B4-BE49-F238E27FC236}">
                <a16:creationId xmlns:a16="http://schemas.microsoft.com/office/drawing/2014/main" id="{5284D01F-3516-4DDA-BB2C-7317D0611F54}"/>
              </a:ext>
            </a:extLst>
          </p:cNvPr>
          <p:cNvSpPr/>
          <p:nvPr/>
        </p:nvSpPr>
        <p:spPr bwMode="auto">
          <a:xfrm>
            <a:off x="7924800" y="990600"/>
            <a:ext cx="990600" cy="1052513"/>
          </a:xfrm>
          <a:prstGeom prst="wedgeRoundRectCallout">
            <a:avLst>
              <a:gd name="adj1" fmla="val -94302"/>
              <a:gd name="adj2" fmla="val 91755"/>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Obtain regular prize</a:t>
            </a:r>
          </a:p>
        </p:txBody>
      </p:sp>
      <p:sp>
        <p:nvSpPr>
          <p:cNvPr id="8" name="Speech Bubble: Rectangle with Corners Rounded 7">
            <a:extLst>
              <a:ext uri="{FF2B5EF4-FFF2-40B4-BE49-F238E27FC236}">
                <a16:creationId xmlns:a16="http://schemas.microsoft.com/office/drawing/2014/main" id="{DC94DCDA-A9CE-46FA-8328-AA18773EBF82}"/>
              </a:ext>
            </a:extLst>
          </p:cNvPr>
          <p:cNvSpPr/>
          <p:nvPr/>
        </p:nvSpPr>
        <p:spPr bwMode="auto">
          <a:xfrm>
            <a:off x="7423322" y="3280498"/>
            <a:ext cx="990600" cy="1052513"/>
          </a:xfrm>
          <a:prstGeom prst="wedgeRoundRectCallout">
            <a:avLst>
              <a:gd name="adj1" fmla="val -261454"/>
              <a:gd name="adj2" fmla="val 58882"/>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Obtain special prize</a:t>
            </a:r>
          </a:p>
        </p:txBody>
      </p:sp>
    </p:spTree>
    <p:extLst>
      <p:ext uri="{BB962C8B-B14F-4D97-AF65-F5344CB8AC3E}">
        <p14:creationId xmlns:p14="http://schemas.microsoft.com/office/powerpoint/2010/main" val="35059205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withEffect">
                                  <p:stCondLst>
                                    <p:cond delay="0"/>
                                  </p:stCondLst>
                                  <p:childTnLst>
                                    <p:set>
                                      <p:cBhvr>
                                        <p:cTn id="6" dur="1" fill="hold">
                                          <p:stCondLst>
                                            <p:cond delay="0"/>
                                          </p:stCondLst>
                                        </p:cTn>
                                        <p:tgtEl>
                                          <p:spTgt spid="443396"/>
                                        </p:tgtEl>
                                        <p:attrNameLst>
                                          <p:attrName>style.visibility</p:attrName>
                                        </p:attrNameLst>
                                      </p:cBhvr>
                                      <p:to>
                                        <p:strVal val="visible"/>
                                      </p:to>
                                    </p:set>
                                    <p:animEffect transition="in" filter="wedge">
                                      <p:cBhvr>
                                        <p:cTn id="7" dur="2000"/>
                                        <p:tgtEl>
                                          <p:spTgt spid="443396"/>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250"/>
                                        <p:tgtEl>
                                          <p:spTgt spid="2"/>
                                        </p:tgtEl>
                                      </p:cBhvr>
                                    </p:animEffect>
                                    <p:anim calcmode="lin" valueType="num">
                                      <p:cBhvr>
                                        <p:cTn id="12" dur="1250" fill="hold"/>
                                        <p:tgtEl>
                                          <p:spTgt spid="2"/>
                                        </p:tgtEl>
                                        <p:attrNameLst>
                                          <p:attrName>ppt_x</p:attrName>
                                        </p:attrNameLst>
                                      </p:cBhvr>
                                      <p:tavLst>
                                        <p:tav tm="0">
                                          <p:val>
                                            <p:strVal val="#ppt_x"/>
                                          </p:val>
                                        </p:tav>
                                        <p:tav tm="100000">
                                          <p:val>
                                            <p:strVal val="#ppt_x"/>
                                          </p:val>
                                        </p:tav>
                                      </p:tavLst>
                                    </p:anim>
                                    <p:anim calcmode="lin" valueType="num">
                                      <p:cBhvr>
                                        <p:cTn id="13" dur="125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325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250"/>
                                        <p:tgtEl>
                                          <p:spTgt spid="8"/>
                                        </p:tgtEl>
                                      </p:cBhvr>
                                    </p:animEffect>
                                    <p:anim calcmode="lin" valueType="num">
                                      <p:cBhvr>
                                        <p:cTn id="18" dur="1250" fill="hold"/>
                                        <p:tgtEl>
                                          <p:spTgt spid="8"/>
                                        </p:tgtEl>
                                        <p:attrNameLst>
                                          <p:attrName>ppt_x</p:attrName>
                                        </p:attrNameLst>
                                      </p:cBhvr>
                                      <p:tavLst>
                                        <p:tav tm="0">
                                          <p:val>
                                            <p:strVal val="#ppt_x"/>
                                          </p:val>
                                        </p:tav>
                                        <p:tav tm="100000">
                                          <p:val>
                                            <p:strVal val="#ppt_x"/>
                                          </p:val>
                                        </p:tav>
                                      </p:tavLst>
                                    </p:anim>
                                    <p:anim calcmode="lin" valueType="num">
                                      <p:cBhvr>
                                        <p:cTn id="19" dur="12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p:bldP spid="5" grpId="0" animBg="1"/>
      <p:bldP spid="2"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19E6F6BC-6DF8-4D47-B993-4D42C612E24D}" type="slidenum">
              <a:rPr lang="en-US" b="0" smtClean="0">
                <a:solidFill>
                  <a:schemeClr val="tx2"/>
                </a:solidFill>
              </a:rPr>
              <a:pPr/>
              <a:t>26</a:t>
            </a:fld>
            <a:endParaRPr lang="en-US" b="0">
              <a:solidFill>
                <a:schemeClr val="tx2"/>
              </a:solidFill>
            </a:endParaRPr>
          </a:p>
        </p:txBody>
      </p:sp>
      <p:sp>
        <p:nvSpPr>
          <p:cNvPr id="12291" name="Rectangle 2"/>
          <p:cNvSpPr>
            <a:spLocks noGrp="1" noChangeArrowheads="1"/>
          </p:cNvSpPr>
          <p:nvPr>
            <p:ph type="title"/>
          </p:nvPr>
        </p:nvSpPr>
        <p:spPr>
          <a:xfrm>
            <a:off x="990600" y="152400"/>
            <a:ext cx="8077200" cy="1066800"/>
          </a:xfrm>
        </p:spPr>
        <p:txBody>
          <a:bodyPr/>
          <a:lstStyle/>
          <a:p>
            <a:pPr eaLnBrk="1" hangingPunct="1">
              <a:lnSpc>
                <a:spcPct val="150000"/>
              </a:lnSpc>
            </a:pPr>
            <a:r>
              <a:rPr lang="en-US"/>
              <a:t>Four-Tier Architecture: Java EE Application </a:t>
            </a:r>
            <a:br>
              <a:rPr lang="en-US"/>
            </a:br>
            <a:r>
              <a:rPr lang="en-US" sz="1800" b="0"/>
              <a:t>Source: Java Enterprise Edition</a:t>
            </a:r>
            <a:endParaRPr lang="en-GB" sz="1800" b="0"/>
          </a:p>
        </p:txBody>
      </p:sp>
      <p:pic>
        <p:nvPicPr>
          <p:cNvPr id="122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95400"/>
            <a:ext cx="6019800" cy="49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Box 17"/>
          <p:cNvSpPr txBox="1">
            <a:spLocks noChangeArrowheads="1"/>
          </p:cNvSpPr>
          <p:nvPr/>
        </p:nvSpPr>
        <p:spPr bwMode="auto">
          <a:xfrm>
            <a:off x="7224713" y="1828800"/>
            <a:ext cx="1614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b="0"/>
              <a:t>Client Machine</a:t>
            </a:r>
          </a:p>
        </p:txBody>
      </p:sp>
      <p:sp>
        <p:nvSpPr>
          <p:cNvPr id="12294" name="TextBox 18"/>
          <p:cNvSpPr txBox="1">
            <a:spLocks noChangeArrowheads="1"/>
          </p:cNvSpPr>
          <p:nvPr/>
        </p:nvSpPr>
        <p:spPr bwMode="auto">
          <a:xfrm>
            <a:off x="7243763" y="3810000"/>
            <a:ext cx="15954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b="0"/>
              <a:t>Java EE Server</a:t>
            </a:r>
          </a:p>
        </p:txBody>
      </p:sp>
      <p:sp>
        <p:nvSpPr>
          <p:cNvPr id="12295" name="TextBox 19"/>
          <p:cNvSpPr txBox="1">
            <a:spLocks noChangeArrowheads="1"/>
          </p:cNvSpPr>
          <p:nvPr/>
        </p:nvSpPr>
        <p:spPr bwMode="auto">
          <a:xfrm>
            <a:off x="7223125" y="5410200"/>
            <a:ext cx="14938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b="0"/>
              <a:t>EIS Database </a:t>
            </a:r>
          </a:p>
          <a:p>
            <a:r>
              <a:rPr lang="en-US" b="0"/>
              <a:t>Server</a:t>
            </a:r>
          </a:p>
        </p:txBody>
      </p:sp>
      <p:sp>
        <p:nvSpPr>
          <p:cNvPr id="12296" name="Rectangle 20"/>
          <p:cNvSpPr>
            <a:spLocks noChangeArrowheads="1"/>
          </p:cNvSpPr>
          <p:nvPr/>
        </p:nvSpPr>
        <p:spPr bwMode="auto">
          <a:xfrm>
            <a:off x="2590800" y="5334000"/>
            <a:ext cx="13731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latin typeface="Arial" pitchFamily="34" charset="0"/>
                <a:cs typeface="Arial" pitchFamily="34" charset="0"/>
              </a:rPr>
              <a:t>Enterprise </a:t>
            </a:r>
          </a:p>
          <a:p>
            <a:r>
              <a:rPr lang="en-US" sz="1600">
                <a:latin typeface="Arial" pitchFamily="34" charset="0"/>
                <a:cs typeface="Arial" pitchFamily="34" charset="0"/>
              </a:rPr>
              <a:t>Information </a:t>
            </a:r>
          </a:p>
          <a:p>
            <a:r>
              <a:rPr lang="en-US" sz="1600">
                <a:latin typeface="Arial" pitchFamily="34" charset="0"/>
                <a:cs typeface="Arial" pitchFamily="34" charset="0"/>
              </a:rPr>
              <a:t>System</a:t>
            </a:r>
          </a:p>
        </p:txBody>
      </p:sp>
      <p:sp>
        <p:nvSpPr>
          <p:cNvPr id="22" name="Rectangle 21"/>
          <p:cNvSpPr>
            <a:spLocks noChangeArrowheads="1"/>
          </p:cNvSpPr>
          <p:nvPr/>
        </p:nvSpPr>
        <p:spPr bwMode="auto">
          <a:xfrm>
            <a:off x="5486400" y="4343400"/>
            <a:ext cx="1295400" cy="381000"/>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Rectangle 22"/>
          <p:cNvSpPr>
            <a:spLocks noChangeArrowheads="1"/>
          </p:cNvSpPr>
          <p:nvPr/>
        </p:nvSpPr>
        <p:spPr bwMode="auto">
          <a:xfrm>
            <a:off x="5486400" y="5562600"/>
            <a:ext cx="1295400" cy="381000"/>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 name="Rectangle 23"/>
          <p:cNvSpPr>
            <a:spLocks noChangeArrowheads="1"/>
          </p:cNvSpPr>
          <p:nvPr/>
        </p:nvSpPr>
        <p:spPr bwMode="auto">
          <a:xfrm>
            <a:off x="5486400" y="3429000"/>
            <a:ext cx="1295400" cy="381000"/>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 name="Rectangle 24"/>
          <p:cNvSpPr>
            <a:spLocks noChangeArrowheads="1"/>
          </p:cNvSpPr>
          <p:nvPr/>
        </p:nvSpPr>
        <p:spPr bwMode="auto">
          <a:xfrm>
            <a:off x="5486400" y="1981200"/>
            <a:ext cx="1295400" cy="381000"/>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extLst>
      <p:ext uri="{BB962C8B-B14F-4D97-AF65-F5344CB8AC3E}">
        <p14:creationId xmlns:p14="http://schemas.microsoft.com/office/powerpoint/2010/main" val="215289420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noFill/>
        </p:spPr>
        <p:txBody>
          <a:bodyPr/>
          <a:lstStyle/>
          <a:p>
            <a:fld id="{51E6C1CE-3051-4590-BD8D-C2CE5542A253}" type="slidenum">
              <a:rPr lang="en-US" smtClean="0"/>
              <a:pPr/>
              <a:t>260</a:t>
            </a:fld>
            <a:endParaRPr lang="en-US"/>
          </a:p>
        </p:txBody>
      </p:sp>
      <p:sp>
        <p:nvSpPr>
          <p:cNvPr id="41987" name="Rectangle 2"/>
          <p:cNvSpPr>
            <a:spLocks noGrp="1" noChangeArrowheads="1"/>
          </p:cNvSpPr>
          <p:nvPr>
            <p:ph type="title"/>
          </p:nvPr>
        </p:nvSpPr>
        <p:spPr>
          <a:xfrm>
            <a:off x="1600200" y="152400"/>
            <a:ext cx="7467600" cy="623888"/>
          </a:xfrm>
        </p:spPr>
        <p:txBody>
          <a:bodyPr/>
          <a:lstStyle/>
          <a:p>
            <a:pPr eaLnBrk="1" hangingPunct="1"/>
            <a:r>
              <a:rPr lang="en-US" dirty="0"/>
              <a:t>Event-Driven e-Commerce (4): Main</a:t>
            </a:r>
          </a:p>
        </p:txBody>
      </p:sp>
      <p:sp>
        <p:nvSpPr>
          <p:cNvPr id="443396" name="Text Box 4"/>
          <p:cNvSpPr txBox="1">
            <a:spLocks noChangeArrowheads="1"/>
          </p:cNvSpPr>
          <p:nvPr/>
        </p:nvSpPr>
        <p:spPr bwMode="auto">
          <a:xfrm>
            <a:off x="76200" y="1066800"/>
            <a:ext cx="8915400" cy="5632311"/>
          </a:xfrm>
          <a:prstGeom prst="rect">
            <a:avLst/>
          </a:prstGeom>
          <a:noFill/>
          <a:ln w="9525">
            <a:noFill/>
            <a:miter lim="800000"/>
            <a:headEnd/>
            <a:tailEnd/>
          </a:ln>
        </p:spPr>
        <p:txBody>
          <a:bodyPr>
            <a:spAutoFit/>
          </a:bodyPr>
          <a:lstStyle/>
          <a:p>
            <a:r>
              <a:rPr lang="en-US" sz="2000" dirty="0">
                <a:latin typeface="Arial" charset="0"/>
                <a:cs typeface="Arial" charset="0"/>
              </a:rPr>
              <a:t> public class </a:t>
            </a:r>
            <a:r>
              <a:rPr lang="en-US" sz="2000" dirty="0" err="1">
                <a:latin typeface="Arial" charset="0"/>
                <a:cs typeface="Arial" charset="0"/>
              </a:rPr>
              <a:t>myApplication</a:t>
            </a:r>
            <a:r>
              <a:rPr lang="en-US" sz="2000" dirty="0">
                <a:latin typeface="Arial" charset="0"/>
                <a:cs typeface="Arial" charset="0"/>
              </a:rPr>
              <a:t> {</a:t>
            </a:r>
          </a:p>
          <a:p>
            <a:r>
              <a:rPr lang="en-US" sz="2000" dirty="0">
                <a:latin typeface="Arial" charset="0"/>
                <a:cs typeface="Arial" charset="0"/>
              </a:rPr>
              <a:t>        static void </a:t>
            </a:r>
            <a:r>
              <a:rPr lang="en-US" sz="2000" dirty="0">
                <a:solidFill>
                  <a:srgbClr val="0000FF"/>
                </a:solidFill>
                <a:latin typeface="Arial" charset="0"/>
                <a:cs typeface="Arial" charset="0"/>
              </a:rPr>
              <a:t>Main</a:t>
            </a:r>
            <a:r>
              <a:rPr lang="en-US" sz="2000" dirty="0">
                <a:latin typeface="Arial" charset="0"/>
                <a:cs typeface="Arial" charset="0"/>
              </a:rPr>
              <a:t>(string[] </a:t>
            </a:r>
            <a:r>
              <a:rPr lang="en-US" sz="2000" dirty="0" err="1">
                <a:latin typeface="Arial" charset="0"/>
                <a:cs typeface="Arial" charset="0"/>
              </a:rPr>
              <a:t>args</a:t>
            </a:r>
            <a:r>
              <a:rPr lang="en-US" sz="2000" dirty="0">
                <a:latin typeface="Arial" charset="0"/>
                <a:cs typeface="Arial" charset="0"/>
              </a:rPr>
              <a:t>)  {</a:t>
            </a:r>
          </a:p>
          <a:p>
            <a:r>
              <a:rPr lang="en-US" sz="2000" dirty="0">
                <a:latin typeface="Arial" charset="0"/>
                <a:cs typeface="Arial" charset="0"/>
              </a:rPr>
              <a:t>            Hotel </a:t>
            </a:r>
            <a:r>
              <a:rPr lang="en-US" sz="2000" dirty="0" err="1">
                <a:latin typeface="Arial" charset="0"/>
                <a:cs typeface="Arial" charset="0"/>
              </a:rPr>
              <a:t>hotel</a:t>
            </a:r>
            <a:r>
              <a:rPr lang="en-US" sz="2000" dirty="0">
                <a:latin typeface="Arial" charset="0"/>
                <a:cs typeface="Arial" charset="0"/>
              </a:rPr>
              <a:t> = new Hotel();</a:t>
            </a:r>
          </a:p>
          <a:p>
            <a:r>
              <a:rPr lang="en-US" sz="2000" dirty="0">
                <a:latin typeface="Arial" charset="0"/>
                <a:cs typeface="Arial" charset="0"/>
              </a:rPr>
              <a:t>            Thread </a:t>
            </a:r>
            <a:r>
              <a:rPr lang="en-US" sz="2000" dirty="0" err="1">
                <a:latin typeface="Arial" charset="0"/>
                <a:cs typeface="Arial" charset="0"/>
              </a:rPr>
              <a:t>hotelThread</a:t>
            </a:r>
            <a:r>
              <a:rPr lang="en-US" sz="2000" dirty="0">
                <a:latin typeface="Arial" charset="0"/>
                <a:cs typeface="Arial" charset="0"/>
              </a:rPr>
              <a:t> = new Thread(new </a:t>
            </a:r>
            <a:r>
              <a:rPr lang="en-US" sz="2000" dirty="0" err="1">
                <a:latin typeface="Arial" charset="0"/>
                <a:cs typeface="Arial" charset="0"/>
              </a:rPr>
              <a:t>ThreadStart</a:t>
            </a:r>
            <a:r>
              <a:rPr lang="en-US" sz="2000" dirty="0">
                <a:latin typeface="Arial" charset="0"/>
                <a:cs typeface="Arial" charset="0"/>
              </a:rPr>
              <a:t>(</a:t>
            </a:r>
            <a:r>
              <a:rPr lang="en-US" sz="2000" dirty="0" err="1">
                <a:latin typeface="Arial" charset="0"/>
                <a:cs typeface="Arial" charset="0"/>
              </a:rPr>
              <a:t>hotel.hotelFunc</a:t>
            </a:r>
            <a:r>
              <a:rPr lang="en-US" sz="2000" dirty="0">
                <a:latin typeface="Arial" charset="0"/>
                <a:cs typeface="Arial" charset="0"/>
              </a:rPr>
              <a:t>));</a:t>
            </a:r>
          </a:p>
          <a:p>
            <a:r>
              <a:rPr lang="en-US" sz="2000" dirty="0">
                <a:latin typeface="Arial" charset="0"/>
                <a:cs typeface="Arial" charset="0"/>
              </a:rPr>
              <a:t>            </a:t>
            </a:r>
            <a:r>
              <a:rPr lang="en-US" sz="2000" dirty="0" err="1">
                <a:latin typeface="Arial" charset="0"/>
                <a:cs typeface="Arial" charset="0"/>
              </a:rPr>
              <a:t>hotelThread.Start</a:t>
            </a:r>
            <a:r>
              <a:rPr lang="en-US" sz="2000" dirty="0">
                <a:latin typeface="Arial" charset="0"/>
                <a:cs typeface="Arial" charset="0"/>
              </a:rPr>
              <a:t>();         // Start one </a:t>
            </a:r>
            <a:r>
              <a:rPr lang="en-US" sz="2000" dirty="0" err="1">
                <a:latin typeface="Arial" charset="0"/>
                <a:cs typeface="Arial" charset="0"/>
              </a:rPr>
              <a:t>hotelThread</a:t>
            </a:r>
            <a:r>
              <a:rPr lang="en-US" sz="2000" dirty="0">
                <a:latin typeface="Arial" charset="0"/>
                <a:cs typeface="Arial" charset="0"/>
              </a:rPr>
              <a:t> thread</a:t>
            </a:r>
          </a:p>
          <a:p>
            <a:r>
              <a:rPr lang="en-US" sz="2000" dirty="0">
                <a:latin typeface="Arial" charset="0"/>
                <a:cs typeface="Arial" charset="0"/>
              </a:rPr>
              <a:t>            Agency </a:t>
            </a:r>
            <a:r>
              <a:rPr lang="en-US" sz="2000" dirty="0" err="1">
                <a:latin typeface="Arial" charset="0"/>
                <a:cs typeface="Arial" charset="0"/>
              </a:rPr>
              <a:t>agencyThread</a:t>
            </a:r>
            <a:r>
              <a:rPr lang="en-US" sz="2000" dirty="0">
                <a:latin typeface="Arial" charset="0"/>
                <a:cs typeface="Arial" charset="0"/>
              </a:rPr>
              <a:t> = new Agency();</a:t>
            </a:r>
          </a:p>
          <a:p>
            <a:r>
              <a:rPr lang="en-US" sz="2000" dirty="0">
                <a:latin typeface="Arial" charset="0"/>
                <a:cs typeface="Arial" charset="0"/>
              </a:rPr>
              <a:t>            </a:t>
            </a:r>
            <a:r>
              <a:rPr lang="en-US" sz="2000" dirty="0" err="1">
                <a:latin typeface="Arial" charset="0"/>
                <a:cs typeface="Arial" charset="0"/>
              </a:rPr>
              <a:t>Hotel.priceCut</a:t>
            </a:r>
            <a:r>
              <a:rPr lang="en-US" sz="2000" dirty="0">
                <a:latin typeface="Arial" charset="0"/>
                <a:cs typeface="Arial" charset="0"/>
              </a:rPr>
              <a:t> += new </a:t>
            </a:r>
            <a:r>
              <a:rPr lang="en-US" sz="2000" dirty="0" err="1">
                <a:solidFill>
                  <a:srgbClr val="990000"/>
                </a:solidFill>
                <a:latin typeface="Arial" charset="0"/>
                <a:cs typeface="Arial" charset="0"/>
              </a:rPr>
              <a:t>priceCutEvent</a:t>
            </a:r>
            <a:r>
              <a:rPr lang="en-US" sz="2000" dirty="0">
                <a:latin typeface="Arial" charset="0"/>
                <a:cs typeface="Arial" charset="0"/>
              </a:rPr>
              <a:t>(</a:t>
            </a:r>
            <a:r>
              <a:rPr lang="en-US" sz="2000" dirty="0" err="1">
                <a:latin typeface="Arial" charset="0"/>
                <a:cs typeface="Arial" charset="0"/>
              </a:rPr>
              <a:t>agencyThread.roomOnSale</a:t>
            </a:r>
            <a:r>
              <a:rPr lang="en-US" sz="2000" dirty="0">
                <a:latin typeface="Arial" charset="0"/>
                <a:cs typeface="Arial" charset="0"/>
              </a:rPr>
              <a:t>);</a:t>
            </a:r>
          </a:p>
          <a:p>
            <a:r>
              <a:rPr lang="en-US" sz="2000" dirty="0">
                <a:latin typeface="Arial" charset="0"/>
                <a:cs typeface="Arial" charset="0"/>
              </a:rPr>
              <a:t>            Thread[] agencies = new Thread[3];</a:t>
            </a:r>
          </a:p>
          <a:p>
            <a:r>
              <a:rPr lang="en-US" sz="2000" dirty="0">
                <a:latin typeface="Arial" charset="0"/>
                <a:cs typeface="Arial" charset="0"/>
              </a:rPr>
              <a:t>            for (int </a:t>
            </a:r>
            <a:r>
              <a:rPr lang="en-US" sz="2000" dirty="0" err="1">
                <a:latin typeface="Arial" charset="0"/>
                <a:cs typeface="Arial" charset="0"/>
              </a:rPr>
              <a:t>i</a:t>
            </a:r>
            <a:r>
              <a:rPr lang="en-US" sz="2000" dirty="0">
                <a:latin typeface="Arial" charset="0"/>
                <a:cs typeface="Arial" charset="0"/>
              </a:rPr>
              <a:t> = 0; </a:t>
            </a:r>
            <a:r>
              <a:rPr lang="en-US" sz="2000" dirty="0" err="1">
                <a:latin typeface="Arial" charset="0"/>
                <a:cs typeface="Arial" charset="0"/>
              </a:rPr>
              <a:t>i</a:t>
            </a:r>
            <a:r>
              <a:rPr lang="en-US" sz="2000" dirty="0">
                <a:latin typeface="Arial" charset="0"/>
                <a:cs typeface="Arial" charset="0"/>
              </a:rPr>
              <a:t> &lt; 3; </a:t>
            </a:r>
            <a:r>
              <a:rPr lang="en-US" sz="2000" dirty="0" err="1">
                <a:latin typeface="Arial" charset="0"/>
                <a:cs typeface="Arial" charset="0"/>
              </a:rPr>
              <a:t>i</a:t>
            </a:r>
            <a:r>
              <a:rPr lang="en-US" sz="2000" dirty="0">
                <a:latin typeface="Arial" charset="0"/>
                <a:cs typeface="Arial" charset="0"/>
              </a:rPr>
              <a:t>++)</a:t>
            </a:r>
          </a:p>
          <a:p>
            <a:r>
              <a:rPr lang="en-US" sz="2000" dirty="0">
                <a:latin typeface="Arial" charset="0"/>
                <a:cs typeface="Arial" charset="0"/>
              </a:rPr>
              <a:t>            { // N =  3 here to start N agency threads</a:t>
            </a:r>
          </a:p>
          <a:p>
            <a:r>
              <a:rPr lang="en-US" sz="2000" dirty="0">
                <a:latin typeface="Arial" charset="0"/>
                <a:cs typeface="Arial" charset="0"/>
              </a:rPr>
              <a:t>                agencies[</a:t>
            </a:r>
            <a:r>
              <a:rPr lang="en-US" sz="2000" dirty="0" err="1">
                <a:latin typeface="Arial" charset="0"/>
                <a:cs typeface="Arial" charset="0"/>
              </a:rPr>
              <a:t>i</a:t>
            </a:r>
            <a:r>
              <a:rPr lang="en-US" sz="2000" dirty="0">
                <a:latin typeface="Arial" charset="0"/>
                <a:cs typeface="Arial" charset="0"/>
              </a:rPr>
              <a:t>] = new Thread(new</a:t>
            </a:r>
            <a:br>
              <a:rPr lang="en-US" sz="2000" dirty="0">
                <a:latin typeface="Arial" charset="0"/>
                <a:cs typeface="Arial" charset="0"/>
              </a:rPr>
            </a:br>
            <a:r>
              <a:rPr lang="en-US" sz="2000" dirty="0">
                <a:latin typeface="Arial" charset="0"/>
                <a:cs typeface="Arial" charset="0"/>
              </a:rPr>
              <a:t>				 </a:t>
            </a:r>
            <a:r>
              <a:rPr lang="en-US" sz="2000" dirty="0" err="1">
                <a:latin typeface="Arial" charset="0"/>
                <a:cs typeface="Arial" charset="0"/>
              </a:rPr>
              <a:t>ThreadStart</a:t>
            </a:r>
            <a:r>
              <a:rPr lang="en-US" sz="2000" dirty="0">
                <a:latin typeface="Arial" charset="0"/>
                <a:cs typeface="Arial" charset="0"/>
              </a:rPr>
              <a:t>(</a:t>
            </a:r>
            <a:r>
              <a:rPr lang="en-US" sz="2000" dirty="0" err="1">
                <a:latin typeface="Arial" charset="0"/>
                <a:cs typeface="Arial" charset="0"/>
              </a:rPr>
              <a:t>agencyThread.agencyFunc</a:t>
            </a:r>
            <a:r>
              <a:rPr lang="en-US" sz="2000" dirty="0">
                <a:latin typeface="Arial" charset="0"/>
                <a:cs typeface="Arial" charset="0"/>
              </a:rPr>
              <a:t>));</a:t>
            </a:r>
          </a:p>
          <a:p>
            <a:r>
              <a:rPr lang="en-US" sz="2000" dirty="0">
                <a:latin typeface="Arial" charset="0"/>
                <a:cs typeface="Arial" charset="0"/>
              </a:rPr>
              <a:t>                agencies[</a:t>
            </a:r>
            <a:r>
              <a:rPr lang="en-US" sz="2000" dirty="0" err="1">
                <a:latin typeface="Arial" charset="0"/>
                <a:cs typeface="Arial" charset="0"/>
              </a:rPr>
              <a:t>i</a:t>
            </a:r>
            <a:r>
              <a:rPr lang="en-US" sz="2000" dirty="0">
                <a:latin typeface="Arial" charset="0"/>
                <a:cs typeface="Arial" charset="0"/>
              </a:rPr>
              <a:t>].Name = (</a:t>
            </a:r>
            <a:r>
              <a:rPr lang="en-US" sz="2000" dirty="0" err="1">
                <a:latin typeface="Arial" charset="0"/>
                <a:cs typeface="Arial" charset="0"/>
              </a:rPr>
              <a:t>i</a:t>
            </a:r>
            <a:r>
              <a:rPr lang="en-US" sz="2000" dirty="0">
                <a:latin typeface="Arial" charset="0"/>
                <a:cs typeface="Arial" charset="0"/>
              </a:rPr>
              <a:t> + 1).</a:t>
            </a:r>
            <a:r>
              <a:rPr lang="en-US" sz="2000" dirty="0" err="1">
                <a:latin typeface="Arial" charset="0"/>
                <a:cs typeface="Arial" charset="0"/>
              </a:rPr>
              <a:t>ToString</a:t>
            </a:r>
            <a:r>
              <a:rPr lang="en-US" sz="2000" dirty="0">
                <a:latin typeface="Arial" charset="0"/>
                <a:cs typeface="Arial" charset="0"/>
              </a:rPr>
              <a:t>();</a:t>
            </a:r>
          </a:p>
          <a:p>
            <a:r>
              <a:rPr lang="en-US" sz="2000" dirty="0">
                <a:latin typeface="Arial" charset="0"/>
                <a:cs typeface="Arial" charset="0"/>
              </a:rPr>
              <a:t>                agencies[</a:t>
            </a:r>
            <a:r>
              <a:rPr lang="en-US" sz="2000" dirty="0" err="1">
                <a:latin typeface="Arial" charset="0"/>
                <a:cs typeface="Arial" charset="0"/>
              </a:rPr>
              <a:t>i</a:t>
            </a:r>
            <a:r>
              <a:rPr lang="en-US" sz="2000" dirty="0">
                <a:latin typeface="Arial" charset="0"/>
                <a:cs typeface="Arial" charset="0"/>
              </a:rPr>
              <a:t>].Start();</a:t>
            </a:r>
          </a:p>
          <a:p>
            <a:r>
              <a:rPr lang="en-US" sz="2000" dirty="0">
                <a:latin typeface="Arial" charset="0"/>
                <a:cs typeface="Arial" charset="0"/>
              </a:rPr>
              <a:t>            }</a:t>
            </a:r>
          </a:p>
          <a:p>
            <a:r>
              <a:rPr lang="en-US" sz="2000" dirty="0">
                <a:latin typeface="Arial" charset="0"/>
                <a:cs typeface="Arial" charset="0"/>
              </a:rPr>
              <a:t>        }</a:t>
            </a:r>
          </a:p>
          <a:p>
            <a:r>
              <a:rPr lang="en-US" sz="2000" dirty="0">
                <a:latin typeface="Arial" charset="0"/>
                <a:cs typeface="Arial" charset="0"/>
              </a:rPr>
              <a:t>    }</a:t>
            </a:r>
          </a:p>
          <a:p>
            <a:r>
              <a:rPr lang="en-US" sz="2000" dirty="0">
                <a:latin typeface="Arial" charset="0"/>
                <a:cs typeface="Arial" charset="0"/>
              </a:rPr>
              <a:t>}</a:t>
            </a:r>
          </a:p>
        </p:txBody>
      </p:sp>
      <p:sp>
        <p:nvSpPr>
          <p:cNvPr id="2" name="Rounded Rectangular Callout 1"/>
          <p:cNvSpPr/>
          <p:nvPr/>
        </p:nvSpPr>
        <p:spPr bwMode="auto">
          <a:xfrm>
            <a:off x="5715000" y="3493417"/>
            <a:ext cx="2743200" cy="533400"/>
          </a:xfrm>
          <a:prstGeom prst="wedgeRoundRectCallout">
            <a:avLst>
              <a:gd name="adj1" fmla="val -74955"/>
              <a:gd name="adj2" fmla="val -101654"/>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Subscribe to event</a:t>
            </a:r>
          </a:p>
        </p:txBody>
      </p:sp>
    </p:spTree>
    <p:extLst>
      <p:ext uri="{BB962C8B-B14F-4D97-AF65-F5344CB8AC3E}">
        <p14:creationId xmlns:p14="http://schemas.microsoft.com/office/powerpoint/2010/main" val="1723583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withEffect">
                                  <p:stCondLst>
                                    <p:cond delay="0"/>
                                  </p:stCondLst>
                                  <p:childTnLst>
                                    <p:set>
                                      <p:cBhvr>
                                        <p:cTn id="6" dur="1" fill="hold">
                                          <p:stCondLst>
                                            <p:cond delay="0"/>
                                          </p:stCondLst>
                                        </p:cTn>
                                        <p:tgtEl>
                                          <p:spTgt spid="443396"/>
                                        </p:tgtEl>
                                        <p:attrNameLst>
                                          <p:attrName>style.visibility</p:attrName>
                                        </p:attrNameLst>
                                      </p:cBhvr>
                                      <p:to>
                                        <p:strVal val="visible"/>
                                      </p:to>
                                    </p:set>
                                    <p:animEffect transition="in" filter="wedge">
                                      <p:cBhvr>
                                        <p:cTn id="7" dur="2000"/>
                                        <p:tgtEl>
                                          <p:spTgt spid="443396"/>
                                        </p:tgtEl>
                                      </p:cBhvr>
                                    </p:animEffect>
                                  </p:childTnLst>
                                </p:cTn>
                              </p:par>
                            </p:childTnLst>
                          </p:cTn>
                        </p:par>
                        <p:par>
                          <p:cTn id="8" fill="hold">
                            <p:stCondLst>
                              <p:cond delay="2000"/>
                            </p:stCondLst>
                            <p:childTnLst>
                              <p:par>
                                <p:cTn id="9" presetID="22" presetClass="entr" presetSubtype="8" fill="hold" grpId="0" nodeType="afterEffect">
                                  <p:stCondLst>
                                    <p:cond delay="250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p:bldP spid="2"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1447800" y="152400"/>
            <a:ext cx="7620000" cy="381000"/>
          </a:xfrm>
        </p:spPr>
        <p:txBody>
          <a:bodyPr/>
          <a:lstStyle/>
          <a:p>
            <a:r>
              <a:rPr lang="en-US" dirty="0"/>
              <a:t>Event-Driven e-Commerce (Output)</a:t>
            </a:r>
          </a:p>
        </p:txBody>
      </p:sp>
      <p:sp>
        <p:nvSpPr>
          <p:cNvPr id="43011" name="Slide Number Placeholder 3"/>
          <p:cNvSpPr>
            <a:spLocks noGrp="1"/>
          </p:cNvSpPr>
          <p:nvPr>
            <p:ph type="sldNum" sz="quarter" idx="12"/>
          </p:nvPr>
        </p:nvSpPr>
        <p:spPr>
          <a:noFill/>
        </p:spPr>
        <p:txBody>
          <a:bodyPr/>
          <a:lstStyle/>
          <a:p>
            <a:fld id="{DD15069C-AAFD-4578-9472-655293A4A2ED}" type="slidenum">
              <a:rPr lang="en-US" smtClean="0"/>
              <a:pPr/>
              <a:t>261</a:t>
            </a:fld>
            <a:endParaRPr lang="en-US"/>
          </a:p>
        </p:txBody>
      </p:sp>
      <p:pic>
        <p:nvPicPr>
          <p:cNvPr id="2" name="Picture 1">
            <a:extLst>
              <a:ext uri="{FF2B5EF4-FFF2-40B4-BE49-F238E27FC236}">
                <a16:creationId xmlns:a16="http://schemas.microsoft.com/office/drawing/2014/main" id="{AD8152C9-D4DD-4E86-9F8F-BE9BB56685A7}"/>
              </a:ext>
            </a:extLst>
          </p:cNvPr>
          <p:cNvPicPr>
            <a:picLocks noChangeAspect="1"/>
          </p:cNvPicPr>
          <p:nvPr/>
        </p:nvPicPr>
        <p:blipFill>
          <a:blip r:embed="rId3"/>
          <a:stretch>
            <a:fillRect/>
          </a:stretch>
        </p:blipFill>
        <p:spPr>
          <a:xfrm>
            <a:off x="1447800" y="533400"/>
            <a:ext cx="4476750" cy="6305550"/>
          </a:xfrm>
          <a:prstGeom prst="rect">
            <a:avLst/>
          </a:prstGeom>
        </p:spPr>
      </p:pic>
      <p:sp>
        <p:nvSpPr>
          <p:cNvPr id="4" name="Freeform: Shape 3">
            <a:extLst>
              <a:ext uri="{FF2B5EF4-FFF2-40B4-BE49-F238E27FC236}">
                <a16:creationId xmlns:a16="http://schemas.microsoft.com/office/drawing/2014/main" id="{3261E60E-7C2E-4A91-96C8-FB49AEC38D5E}"/>
              </a:ext>
            </a:extLst>
          </p:cNvPr>
          <p:cNvSpPr/>
          <p:nvPr/>
        </p:nvSpPr>
        <p:spPr bwMode="auto">
          <a:xfrm>
            <a:off x="5535038" y="1566153"/>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7" name="Freeform: Shape 6">
            <a:extLst>
              <a:ext uri="{FF2B5EF4-FFF2-40B4-BE49-F238E27FC236}">
                <a16:creationId xmlns:a16="http://schemas.microsoft.com/office/drawing/2014/main" id="{FB4ADF97-729A-40F4-A40C-04D2BCDE97DE}"/>
              </a:ext>
            </a:extLst>
          </p:cNvPr>
          <p:cNvSpPr/>
          <p:nvPr/>
        </p:nvSpPr>
        <p:spPr bwMode="auto">
          <a:xfrm>
            <a:off x="5511124" y="2286000"/>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6" name="Freeform: Shape 5">
            <a:extLst>
              <a:ext uri="{FF2B5EF4-FFF2-40B4-BE49-F238E27FC236}">
                <a16:creationId xmlns:a16="http://schemas.microsoft.com/office/drawing/2014/main" id="{AC7B4567-CA72-4E94-A037-CFFD33607E76}"/>
              </a:ext>
            </a:extLst>
          </p:cNvPr>
          <p:cNvSpPr/>
          <p:nvPr/>
        </p:nvSpPr>
        <p:spPr bwMode="auto">
          <a:xfrm>
            <a:off x="5807413" y="2597285"/>
            <a:ext cx="535021" cy="116732"/>
          </a:xfrm>
          <a:custGeom>
            <a:avLst/>
            <a:gdLst>
              <a:gd name="connsiteX0" fmla="*/ 0 w 535021"/>
              <a:gd name="connsiteY0" fmla="*/ 0 h 116732"/>
              <a:gd name="connsiteX1" fmla="*/ 535021 w 535021"/>
              <a:gd name="connsiteY1" fmla="*/ 0 h 116732"/>
              <a:gd name="connsiteX2" fmla="*/ 535021 w 535021"/>
              <a:gd name="connsiteY2" fmla="*/ 116732 h 116732"/>
              <a:gd name="connsiteX3" fmla="*/ 116732 w 535021"/>
              <a:gd name="connsiteY3" fmla="*/ 116732 h 116732"/>
            </a:gdLst>
            <a:ahLst/>
            <a:cxnLst>
              <a:cxn ang="0">
                <a:pos x="connsiteX0" y="connsiteY0"/>
              </a:cxn>
              <a:cxn ang="0">
                <a:pos x="connsiteX1" y="connsiteY1"/>
              </a:cxn>
              <a:cxn ang="0">
                <a:pos x="connsiteX2" y="connsiteY2"/>
              </a:cxn>
              <a:cxn ang="0">
                <a:pos x="connsiteX3" y="connsiteY3"/>
              </a:cxn>
            </a:cxnLst>
            <a:rect l="l" t="t" r="r" b="b"/>
            <a:pathLst>
              <a:path w="535021" h="116732">
                <a:moveTo>
                  <a:pt x="0" y="0"/>
                </a:moveTo>
                <a:lnTo>
                  <a:pt x="535021" y="0"/>
                </a:lnTo>
                <a:lnTo>
                  <a:pt x="535021" y="116732"/>
                </a:lnTo>
                <a:lnTo>
                  <a:pt x="116732" y="116732"/>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1" name="Freeform: Shape 10">
            <a:extLst>
              <a:ext uri="{FF2B5EF4-FFF2-40B4-BE49-F238E27FC236}">
                <a16:creationId xmlns:a16="http://schemas.microsoft.com/office/drawing/2014/main" id="{7945DBEA-47DF-48CA-8533-31DCF71804F9}"/>
              </a:ext>
            </a:extLst>
          </p:cNvPr>
          <p:cNvSpPr/>
          <p:nvPr/>
        </p:nvSpPr>
        <p:spPr bwMode="auto">
          <a:xfrm>
            <a:off x="5506665" y="3327062"/>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2" name="Freeform: Shape 11">
            <a:extLst>
              <a:ext uri="{FF2B5EF4-FFF2-40B4-BE49-F238E27FC236}">
                <a16:creationId xmlns:a16="http://schemas.microsoft.com/office/drawing/2014/main" id="{3E0CC90B-20E8-4BD7-A6ED-6DED06FDB9AA}"/>
              </a:ext>
            </a:extLst>
          </p:cNvPr>
          <p:cNvSpPr/>
          <p:nvPr/>
        </p:nvSpPr>
        <p:spPr bwMode="auto">
          <a:xfrm>
            <a:off x="5802954" y="3638347"/>
            <a:ext cx="535021" cy="116732"/>
          </a:xfrm>
          <a:custGeom>
            <a:avLst/>
            <a:gdLst>
              <a:gd name="connsiteX0" fmla="*/ 0 w 535021"/>
              <a:gd name="connsiteY0" fmla="*/ 0 h 116732"/>
              <a:gd name="connsiteX1" fmla="*/ 535021 w 535021"/>
              <a:gd name="connsiteY1" fmla="*/ 0 h 116732"/>
              <a:gd name="connsiteX2" fmla="*/ 535021 w 535021"/>
              <a:gd name="connsiteY2" fmla="*/ 116732 h 116732"/>
              <a:gd name="connsiteX3" fmla="*/ 116732 w 535021"/>
              <a:gd name="connsiteY3" fmla="*/ 116732 h 116732"/>
            </a:gdLst>
            <a:ahLst/>
            <a:cxnLst>
              <a:cxn ang="0">
                <a:pos x="connsiteX0" y="connsiteY0"/>
              </a:cxn>
              <a:cxn ang="0">
                <a:pos x="connsiteX1" y="connsiteY1"/>
              </a:cxn>
              <a:cxn ang="0">
                <a:pos x="connsiteX2" y="connsiteY2"/>
              </a:cxn>
              <a:cxn ang="0">
                <a:pos x="connsiteX3" y="connsiteY3"/>
              </a:cxn>
            </a:cxnLst>
            <a:rect l="l" t="t" r="r" b="b"/>
            <a:pathLst>
              <a:path w="535021" h="116732">
                <a:moveTo>
                  <a:pt x="0" y="0"/>
                </a:moveTo>
                <a:lnTo>
                  <a:pt x="535021" y="0"/>
                </a:lnTo>
                <a:lnTo>
                  <a:pt x="535021" y="116732"/>
                </a:lnTo>
                <a:lnTo>
                  <a:pt x="116732" y="116732"/>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3" name="Freeform: Shape 12">
            <a:extLst>
              <a:ext uri="{FF2B5EF4-FFF2-40B4-BE49-F238E27FC236}">
                <a16:creationId xmlns:a16="http://schemas.microsoft.com/office/drawing/2014/main" id="{E0D1DDD3-138A-49C8-A7DD-EAA296B546B9}"/>
              </a:ext>
            </a:extLst>
          </p:cNvPr>
          <p:cNvSpPr/>
          <p:nvPr/>
        </p:nvSpPr>
        <p:spPr bwMode="auto">
          <a:xfrm>
            <a:off x="5513150" y="4767059"/>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4" name="Freeform: Shape 13">
            <a:extLst>
              <a:ext uri="{FF2B5EF4-FFF2-40B4-BE49-F238E27FC236}">
                <a16:creationId xmlns:a16="http://schemas.microsoft.com/office/drawing/2014/main" id="{646EE28B-1B52-4431-A07A-660747DF0A6A}"/>
              </a:ext>
            </a:extLst>
          </p:cNvPr>
          <p:cNvSpPr/>
          <p:nvPr/>
        </p:nvSpPr>
        <p:spPr bwMode="auto">
          <a:xfrm>
            <a:off x="5520851" y="5576531"/>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5" name="Freeform: Shape 14">
            <a:extLst>
              <a:ext uri="{FF2B5EF4-FFF2-40B4-BE49-F238E27FC236}">
                <a16:creationId xmlns:a16="http://schemas.microsoft.com/office/drawing/2014/main" id="{B239E53E-CE05-4A6A-87FE-E4936BD4DEFD}"/>
              </a:ext>
            </a:extLst>
          </p:cNvPr>
          <p:cNvSpPr/>
          <p:nvPr/>
        </p:nvSpPr>
        <p:spPr bwMode="auto">
          <a:xfrm>
            <a:off x="5510719" y="6324600"/>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9" name="TextBox 8">
            <a:extLst>
              <a:ext uri="{FF2B5EF4-FFF2-40B4-BE49-F238E27FC236}">
                <a16:creationId xmlns:a16="http://schemas.microsoft.com/office/drawing/2014/main" id="{CCA80A74-F4BA-4943-BC9F-F2C297895A62}"/>
              </a:ext>
            </a:extLst>
          </p:cNvPr>
          <p:cNvSpPr txBox="1"/>
          <p:nvPr/>
        </p:nvSpPr>
        <p:spPr>
          <a:xfrm>
            <a:off x="6440760" y="1524000"/>
            <a:ext cx="2680542" cy="338554"/>
          </a:xfrm>
          <a:prstGeom prst="rect">
            <a:avLst/>
          </a:prstGeom>
          <a:noFill/>
        </p:spPr>
        <p:txBody>
          <a:bodyPr wrap="none" rtlCol="0">
            <a:spAutoFit/>
          </a:bodyPr>
          <a:lstStyle/>
          <a:p>
            <a:r>
              <a:rPr lang="en-US" sz="1600" dirty="0"/>
              <a:t>Price change from high to low</a:t>
            </a:r>
          </a:p>
        </p:txBody>
      </p:sp>
    </p:spTree>
    <p:extLst>
      <p:ext uri="{BB962C8B-B14F-4D97-AF65-F5344CB8AC3E}">
        <p14:creationId xmlns:p14="http://schemas.microsoft.com/office/powerpoint/2010/main" val="256579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up)">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6" grpId="0" animBg="1"/>
      <p:bldP spid="11" grpId="0" animBg="1"/>
      <p:bldP spid="12" grpId="0" animBg="1"/>
      <p:bldP spid="13" grpId="0" animBg="1"/>
      <p:bldP spid="14" grpId="0" animBg="1"/>
      <p:bldP spid="15" grpId="0" animBg="1"/>
      <p:bldP spid="9"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
          <p:cNvSpPr>
            <a:spLocks noChangeArrowheads="1"/>
          </p:cNvSpPr>
          <p:nvPr/>
        </p:nvSpPr>
        <p:spPr bwMode="auto">
          <a:xfrm>
            <a:off x="646112" y="2819400"/>
            <a:ext cx="8345487" cy="2743200"/>
          </a:xfrm>
          <a:prstGeom prst="rect">
            <a:avLst/>
          </a:prstGeom>
          <a:noFill/>
          <a:ln w="9525">
            <a:noFill/>
            <a:miter lim="800000"/>
            <a:headEnd/>
            <a:tailEnd/>
          </a:ln>
        </p:spPr>
        <p:txBody>
          <a:bodyPr lIns="96736" tIns="48368" rIns="96736" bIns="48368"/>
          <a:lstStyle/>
          <a:p>
            <a:pPr marL="363538" indent="-363538" defTabSz="966788">
              <a:lnSpc>
                <a:spcPct val="125000"/>
              </a:lnSpc>
              <a:spcBef>
                <a:spcPct val="20000"/>
              </a:spcBef>
              <a:buClr>
                <a:srgbClr val="000000"/>
              </a:buClr>
              <a:buSzPct val="75000"/>
              <a:buFont typeface="Wingdings" pitchFamily="2" charset="2"/>
              <a:buNone/>
            </a:pPr>
            <a:endParaRPr lang="en-US" sz="2400" dirty="0">
              <a:solidFill>
                <a:schemeClr val="folHlink"/>
              </a:solidFill>
            </a:endParaRPr>
          </a:p>
          <a:p>
            <a:pPr defTabSz="966788">
              <a:spcBef>
                <a:spcPct val="20000"/>
              </a:spcBef>
              <a:buClr>
                <a:srgbClr val="000000"/>
              </a:buClr>
              <a:buSzPct val="75000"/>
              <a:buFont typeface="Wingdings" pitchFamily="2" charset="2"/>
              <a:buNone/>
            </a:pPr>
            <a:r>
              <a:rPr lang="en-US" sz="3600" dirty="0">
                <a:solidFill>
                  <a:schemeClr val="folHlink"/>
                </a:solidFill>
              </a:rPr>
              <a:t>Performance of</a:t>
            </a:r>
          </a:p>
          <a:p>
            <a:pPr defTabSz="966788">
              <a:spcBef>
                <a:spcPct val="20000"/>
              </a:spcBef>
              <a:buClr>
                <a:srgbClr val="000000"/>
              </a:buClr>
              <a:buSzPct val="75000"/>
              <a:buFont typeface="Wingdings" pitchFamily="2" charset="2"/>
              <a:buNone/>
            </a:pPr>
            <a:r>
              <a:rPr lang="en-US" sz="3600" dirty="0">
                <a:solidFill>
                  <a:schemeClr val="folHlink"/>
                </a:solidFill>
              </a:rPr>
              <a:t>Multithreading and Asynchronous Computing</a:t>
            </a:r>
          </a:p>
        </p:txBody>
      </p:sp>
      <p:sp>
        <p:nvSpPr>
          <p:cNvPr id="3075" name="Rectangle 11"/>
          <p:cNvSpPr>
            <a:spLocks noChangeArrowheads="1"/>
          </p:cNvSpPr>
          <p:nvPr/>
        </p:nvSpPr>
        <p:spPr bwMode="auto">
          <a:xfrm>
            <a:off x="646112" y="5567464"/>
            <a:ext cx="2920403" cy="482401"/>
          </a:xfrm>
          <a:prstGeom prst="rect">
            <a:avLst/>
          </a:prstGeom>
          <a:noFill/>
          <a:ln w="9525">
            <a:noFill/>
            <a:miter lim="800000"/>
            <a:headEnd/>
            <a:tailEnd/>
          </a:ln>
        </p:spPr>
        <p:txBody>
          <a:bodyPr wrap="none" lIns="96736" tIns="48368" rIns="96736" bIns="48368">
            <a:spAutoFit/>
          </a:bodyPr>
          <a:lstStyle/>
          <a:p>
            <a:pPr algn="ctr" defTabSz="966788"/>
            <a:r>
              <a:rPr lang="en-US" sz="2500" dirty="0"/>
              <a:t>Yinong Chen (Ph.D.)</a:t>
            </a:r>
          </a:p>
        </p:txBody>
      </p:sp>
      <p:sp>
        <p:nvSpPr>
          <p:cNvPr id="3078" name="Rectangle 12"/>
          <p:cNvSpPr>
            <a:spLocks noChangeArrowheads="1"/>
          </p:cNvSpPr>
          <p:nvPr/>
        </p:nvSpPr>
        <p:spPr bwMode="auto">
          <a:xfrm>
            <a:off x="1017588" y="1676400"/>
            <a:ext cx="7288212" cy="1149350"/>
          </a:xfrm>
          <a:prstGeom prst="rect">
            <a:avLst/>
          </a:prstGeom>
          <a:noFill/>
          <a:ln w="9525">
            <a:noFill/>
            <a:miter lim="800000"/>
            <a:headEnd/>
            <a:tailEnd/>
          </a:ln>
        </p:spPr>
        <p:txBody>
          <a:bodyPr lIns="96736" tIns="48368" rIns="96736" bIns="48368" anchor="ctr"/>
          <a:lstStyle/>
          <a:p>
            <a:pPr marL="363538" indent="-363538" defTabSz="966788">
              <a:lnSpc>
                <a:spcPct val="85000"/>
              </a:lnSpc>
              <a:spcBef>
                <a:spcPct val="20000"/>
              </a:spcBef>
            </a:pPr>
            <a:r>
              <a:rPr lang="en-GB" altLang="en-US" sz="3000" b="1" i="1" dirty="0">
                <a:solidFill>
                  <a:srgbClr val="280099"/>
                </a:solidFill>
              </a:rPr>
              <a:t>CSE445 / CSE598</a:t>
            </a:r>
          </a:p>
          <a:p>
            <a:pPr marL="363538" indent="-363538" defTabSz="966788">
              <a:lnSpc>
                <a:spcPct val="85000"/>
              </a:lnSpc>
              <a:spcBef>
                <a:spcPct val="20000"/>
              </a:spcBef>
            </a:pPr>
            <a:r>
              <a:rPr lang="en-GB" altLang="en-US" sz="3000" b="1" i="1" dirty="0">
                <a:solidFill>
                  <a:srgbClr val="280099"/>
                </a:solidFill>
              </a:rPr>
              <a:t>Distributed Software Development</a:t>
            </a:r>
            <a:endParaRPr lang="en-US" altLang="en-US" sz="3000" b="1" i="1" dirty="0">
              <a:solidFill>
                <a:srgbClr val="280099"/>
              </a:solidFill>
            </a:endParaRPr>
          </a:p>
        </p:txBody>
      </p:sp>
      <p:grpSp>
        <p:nvGrpSpPr>
          <p:cNvPr id="10" name="Group 9">
            <a:extLst>
              <a:ext uri="{FF2B5EF4-FFF2-40B4-BE49-F238E27FC236}">
                <a16:creationId xmlns:a16="http://schemas.microsoft.com/office/drawing/2014/main" id="{2FA73C78-CBA2-4502-A3BD-765E211F5840}"/>
              </a:ext>
            </a:extLst>
          </p:cNvPr>
          <p:cNvGrpSpPr/>
          <p:nvPr/>
        </p:nvGrpSpPr>
        <p:grpSpPr>
          <a:xfrm>
            <a:off x="771525" y="327583"/>
            <a:ext cx="4562475" cy="596882"/>
            <a:chOff x="203520" y="327583"/>
            <a:chExt cx="4562475" cy="596882"/>
          </a:xfrm>
        </p:grpSpPr>
        <p:pic>
          <p:nvPicPr>
            <p:cNvPr id="11" name="Picture 10">
              <a:extLst>
                <a:ext uri="{FF2B5EF4-FFF2-40B4-BE49-F238E27FC236}">
                  <a16:creationId xmlns:a16="http://schemas.microsoft.com/office/drawing/2014/main" id="{49E68890-AB96-49CA-8E8D-48CC89C03417}"/>
                </a:ext>
              </a:extLst>
            </p:cNvPr>
            <p:cNvPicPr>
              <a:picLocks noChangeAspect="1"/>
            </p:cNvPicPr>
            <p:nvPr/>
          </p:nvPicPr>
          <p:blipFill>
            <a:blip r:embed="rId3"/>
            <a:stretch>
              <a:fillRect/>
            </a:stretch>
          </p:blipFill>
          <p:spPr>
            <a:xfrm>
              <a:off x="203520" y="327583"/>
              <a:ext cx="4562475" cy="257175"/>
            </a:xfrm>
            <a:prstGeom prst="rect">
              <a:avLst/>
            </a:prstGeom>
          </p:spPr>
        </p:pic>
        <p:pic>
          <p:nvPicPr>
            <p:cNvPr id="12" name="Picture 11" descr="Arizona State University - Ira A. Fulton Schools of Engineering">
              <a:extLst>
                <a:ext uri="{FF2B5EF4-FFF2-40B4-BE49-F238E27FC236}">
                  <a16:creationId xmlns:a16="http://schemas.microsoft.com/office/drawing/2014/main" id="{9687ECA9-829C-479C-8018-6548E1B8E0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520" y="581564"/>
              <a:ext cx="2143125" cy="3429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508908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dirty="0"/>
              <a:t>Lecture Outline</a:t>
            </a:r>
          </a:p>
        </p:txBody>
      </p:sp>
      <p:sp>
        <p:nvSpPr>
          <p:cNvPr id="4099" name="Content Placeholder 2"/>
          <p:cNvSpPr>
            <a:spLocks noGrp="1"/>
          </p:cNvSpPr>
          <p:nvPr>
            <p:ph idx="1"/>
          </p:nvPr>
        </p:nvSpPr>
        <p:spPr>
          <a:xfrm>
            <a:off x="762000" y="1371600"/>
            <a:ext cx="8077200" cy="4876800"/>
          </a:xfrm>
        </p:spPr>
        <p:txBody>
          <a:bodyPr/>
          <a:lstStyle/>
          <a:p>
            <a:pPr>
              <a:lnSpc>
                <a:spcPct val="150000"/>
              </a:lnSpc>
            </a:pPr>
            <a:r>
              <a:rPr lang="en-US" sz="2400" dirty="0"/>
              <a:t>Multithreading for Performance</a:t>
            </a:r>
          </a:p>
          <a:p>
            <a:pPr>
              <a:lnSpc>
                <a:spcPct val="150000"/>
              </a:lnSpc>
            </a:pPr>
            <a:r>
              <a:rPr lang="en-US" sz="2400" dirty="0"/>
              <a:t>Architecture: </a:t>
            </a:r>
            <a:r>
              <a:rPr lang="en-US" sz="2400" dirty="0" err="1"/>
              <a:t>HyperThreading</a:t>
            </a:r>
            <a:r>
              <a:rPr lang="en-US" sz="2400" dirty="0"/>
              <a:t> and Multi-core processors</a:t>
            </a:r>
          </a:p>
          <a:p>
            <a:pPr>
              <a:lnSpc>
                <a:spcPct val="150000"/>
              </a:lnSpc>
            </a:pPr>
            <a:r>
              <a:rPr lang="en-US" sz="2400" dirty="0">
                <a:ea typeface="+mn-ea"/>
                <a:cs typeface="+mn-cs"/>
              </a:rPr>
              <a:t>Synchronous vs. asynchronous function calls and their performance</a:t>
            </a:r>
          </a:p>
          <a:p>
            <a:pPr>
              <a:lnSpc>
                <a:spcPct val="150000"/>
              </a:lnSpc>
            </a:pPr>
            <a:r>
              <a:rPr lang="en-US" sz="2400" dirty="0"/>
              <a:t>Performance indicators: Speedup and efficiency</a:t>
            </a:r>
          </a:p>
          <a:p>
            <a:pPr>
              <a:lnSpc>
                <a:spcPct val="150000"/>
              </a:lnSpc>
            </a:pPr>
            <a:r>
              <a:rPr lang="en-US" sz="2400" dirty="0"/>
              <a:t>Case Study: Multithreading Performance Experiment Using Intel Many-core Testing Lab (32-Core Computer) </a:t>
            </a:r>
          </a:p>
        </p:txBody>
      </p:sp>
      <p:sp>
        <p:nvSpPr>
          <p:cNvPr id="4100" name="Slide Number Placeholder 3"/>
          <p:cNvSpPr>
            <a:spLocks noGrp="1"/>
          </p:cNvSpPr>
          <p:nvPr>
            <p:ph type="sldNum" sz="quarter" idx="12"/>
          </p:nvPr>
        </p:nvSpPr>
        <p:spPr>
          <a:noFill/>
        </p:spPr>
        <p:txBody>
          <a:bodyPr/>
          <a:lstStyle/>
          <a:p>
            <a:fld id="{69ED79CA-304E-4A7D-B8DC-9D18A05F882F}" type="slidenum">
              <a:rPr lang="en-US" smtClean="0"/>
              <a:pPr/>
              <a:t>263</a:t>
            </a:fld>
            <a:endParaRPr lang="en-US"/>
          </a:p>
        </p:txBody>
      </p:sp>
    </p:spTree>
    <p:extLst>
      <p:ext uri="{BB962C8B-B14F-4D97-AF65-F5344CB8AC3E}">
        <p14:creationId xmlns:p14="http://schemas.microsoft.com/office/powerpoint/2010/main" val="29435984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990600" y="152400"/>
            <a:ext cx="8077200" cy="623888"/>
          </a:xfrm>
        </p:spPr>
        <p:txBody>
          <a:bodyPr/>
          <a:lstStyle/>
          <a:p>
            <a:pPr algn="r"/>
            <a:r>
              <a:rPr lang="en-US" dirty="0"/>
              <a:t>Multithreading and Multi-Core Architecture</a:t>
            </a:r>
          </a:p>
        </p:txBody>
      </p:sp>
      <p:sp>
        <p:nvSpPr>
          <p:cNvPr id="5123" name="Content Placeholder 2"/>
          <p:cNvSpPr>
            <a:spLocks noGrp="1"/>
          </p:cNvSpPr>
          <p:nvPr>
            <p:ph idx="1"/>
          </p:nvPr>
        </p:nvSpPr>
        <p:spPr>
          <a:xfrm>
            <a:off x="533400" y="1143000"/>
            <a:ext cx="8269288" cy="5334000"/>
          </a:xfrm>
        </p:spPr>
        <p:txBody>
          <a:bodyPr/>
          <a:lstStyle/>
          <a:p>
            <a:r>
              <a:rPr lang="en-US" b="1" dirty="0"/>
              <a:t>Single-Threading:</a:t>
            </a:r>
          </a:p>
          <a:p>
            <a:pPr>
              <a:buFont typeface="Wingdings" pitchFamily="2" charset="2"/>
              <a:buNone/>
            </a:pPr>
            <a:r>
              <a:rPr lang="en-US" dirty="0"/>
              <a:t>	 Serial execution - One thread at a time.</a:t>
            </a:r>
          </a:p>
          <a:p>
            <a:r>
              <a:rPr lang="en-US" b="1" dirty="0"/>
              <a:t>Multithreading on Single Core</a:t>
            </a:r>
          </a:p>
          <a:p>
            <a:pPr>
              <a:buFont typeface="Wingdings" pitchFamily="2" charset="2"/>
              <a:buNone/>
            </a:pPr>
            <a:r>
              <a:rPr lang="en-US" dirty="0"/>
              <a:t>	Multiple threads executed on one processor by using context switching.</a:t>
            </a:r>
          </a:p>
          <a:p>
            <a:r>
              <a:rPr lang="en-US" b="1" dirty="0" err="1"/>
              <a:t>HyperThreading</a:t>
            </a:r>
            <a:r>
              <a:rPr lang="en-US" b="1" dirty="0"/>
              <a:t> Architecture (Hardware-level):</a:t>
            </a:r>
          </a:p>
          <a:p>
            <a:pPr>
              <a:buFont typeface="Wingdings" pitchFamily="2" charset="2"/>
              <a:buNone/>
            </a:pPr>
            <a:r>
              <a:rPr lang="en-US" dirty="0"/>
              <a:t>	Two threads execute simultaneously on the same processor with additional threading logic.</a:t>
            </a:r>
          </a:p>
          <a:p>
            <a:r>
              <a:rPr lang="en-US" b="1" dirty="0"/>
              <a:t>Multi-Core Architecture:</a:t>
            </a:r>
          </a:p>
          <a:p>
            <a:pPr>
              <a:buFont typeface="Wingdings" pitchFamily="2" charset="2"/>
              <a:buNone/>
            </a:pPr>
            <a:r>
              <a:rPr lang="en-US" dirty="0"/>
              <a:t>	Threads are distributed among the cores with True Parallel Computing</a:t>
            </a:r>
          </a:p>
        </p:txBody>
      </p:sp>
      <p:sp>
        <p:nvSpPr>
          <p:cNvPr id="5124" name="Slide Number Placeholder 3"/>
          <p:cNvSpPr>
            <a:spLocks noGrp="1"/>
          </p:cNvSpPr>
          <p:nvPr>
            <p:ph type="sldNum" sz="quarter" idx="12"/>
          </p:nvPr>
        </p:nvSpPr>
        <p:spPr>
          <a:noFill/>
        </p:spPr>
        <p:txBody>
          <a:bodyPr/>
          <a:lstStyle/>
          <a:p>
            <a:fld id="{088A3228-318C-44DD-90C6-2F3866D51892}" type="slidenum">
              <a:rPr lang="en-US" smtClean="0"/>
              <a:pPr/>
              <a:t>264</a:t>
            </a:fld>
            <a:endParaRPr lang="en-US"/>
          </a:p>
        </p:txBody>
      </p:sp>
      <p:sp>
        <p:nvSpPr>
          <p:cNvPr id="5" name="Rounded Rectangular Callout 4"/>
          <p:cNvSpPr>
            <a:spLocks noChangeArrowheads="1"/>
          </p:cNvSpPr>
          <p:nvPr/>
        </p:nvSpPr>
        <p:spPr bwMode="auto">
          <a:xfrm>
            <a:off x="7208115" y="1447800"/>
            <a:ext cx="1783485" cy="1295400"/>
          </a:xfrm>
          <a:prstGeom prst="wedgeRoundRectCallout">
            <a:avLst>
              <a:gd name="adj1" fmla="val -135804"/>
              <a:gd name="adj2" fmla="val 27356"/>
              <a:gd name="adj3" fmla="val 16667"/>
            </a:avLst>
          </a:prstGeom>
          <a:solidFill>
            <a:srgbClr val="FFFFCC"/>
          </a:solidFill>
          <a:ln w="9525" algn="ctr">
            <a:solidFill>
              <a:schemeClr val="tx1"/>
            </a:solidFill>
            <a:round/>
            <a:headEnd/>
            <a:tailEnd/>
          </a:ln>
        </p:spPr>
        <p:txBody>
          <a:bodyPr/>
          <a:lstStyle/>
          <a:p>
            <a:r>
              <a:rPr lang="en-US" dirty="0"/>
              <a:t>The benefit of threading will be limited in performance</a:t>
            </a:r>
          </a:p>
        </p:txBody>
      </p:sp>
    </p:spTree>
    <p:extLst>
      <p:ext uri="{BB962C8B-B14F-4D97-AF65-F5344CB8AC3E}">
        <p14:creationId xmlns:p14="http://schemas.microsoft.com/office/powerpoint/2010/main" val="13508386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bwMode="auto">
          <a:xfrm>
            <a:off x="2403475" y="1095375"/>
            <a:ext cx="4302125" cy="2209800"/>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6147" name="Title 1"/>
          <p:cNvSpPr>
            <a:spLocks noGrp="1"/>
          </p:cNvSpPr>
          <p:nvPr>
            <p:ph type="title"/>
          </p:nvPr>
        </p:nvSpPr>
        <p:spPr>
          <a:xfrm>
            <a:off x="1143000" y="152400"/>
            <a:ext cx="7924800" cy="623888"/>
          </a:xfrm>
        </p:spPr>
        <p:txBody>
          <a:bodyPr/>
          <a:lstStyle/>
          <a:p>
            <a:r>
              <a:rPr lang="en-US" dirty="0"/>
              <a:t>Single Core and </a:t>
            </a:r>
            <a:r>
              <a:rPr lang="en-US" dirty="0" err="1"/>
              <a:t>HyperThreading</a:t>
            </a:r>
            <a:r>
              <a:rPr lang="en-US" dirty="0"/>
              <a:t> Processor </a:t>
            </a:r>
          </a:p>
        </p:txBody>
      </p:sp>
      <p:sp>
        <p:nvSpPr>
          <p:cNvPr id="6148" name="Slide Number Placeholder 3"/>
          <p:cNvSpPr>
            <a:spLocks noGrp="1"/>
          </p:cNvSpPr>
          <p:nvPr>
            <p:ph type="sldNum" sz="quarter" idx="12"/>
          </p:nvPr>
        </p:nvSpPr>
        <p:spPr>
          <a:xfrm>
            <a:off x="76200" y="304800"/>
            <a:ext cx="609600" cy="457200"/>
          </a:xfrm>
          <a:noFill/>
        </p:spPr>
        <p:txBody>
          <a:bodyPr/>
          <a:lstStyle/>
          <a:p>
            <a:fld id="{414D632B-AFFA-4A68-AFBC-E4F09272613F}" type="slidenum">
              <a:rPr lang="en-US" smtClean="0"/>
              <a:pPr/>
              <a:t>265</a:t>
            </a:fld>
            <a:endParaRPr lang="en-US"/>
          </a:p>
        </p:txBody>
      </p:sp>
      <p:sp>
        <p:nvSpPr>
          <p:cNvPr id="6149" name="Rectangle 4"/>
          <p:cNvSpPr>
            <a:spLocks noChangeArrowheads="1"/>
          </p:cNvSpPr>
          <p:nvPr/>
        </p:nvSpPr>
        <p:spPr bwMode="auto">
          <a:xfrm>
            <a:off x="3744913" y="1295400"/>
            <a:ext cx="1828800" cy="904875"/>
          </a:xfrm>
          <a:prstGeom prst="rect">
            <a:avLst/>
          </a:prstGeom>
          <a:solidFill>
            <a:srgbClr val="FFFFCC"/>
          </a:solidFill>
          <a:ln w="9525" algn="ctr">
            <a:solidFill>
              <a:schemeClr val="tx1"/>
            </a:solidFill>
            <a:round/>
            <a:headEnd/>
            <a:tailEnd/>
          </a:ln>
        </p:spPr>
        <p:txBody>
          <a:bodyPr/>
          <a:lstStyle/>
          <a:p>
            <a:pPr algn="ctr"/>
            <a:r>
              <a:rPr lang="en-US" dirty="0"/>
              <a:t>Control Unit</a:t>
            </a:r>
          </a:p>
          <a:p>
            <a:pPr algn="ctr"/>
            <a:r>
              <a:rPr lang="en-US" dirty="0"/>
              <a:t>Registers</a:t>
            </a:r>
          </a:p>
          <a:p>
            <a:pPr algn="ctr"/>
            <a:r>
              <a:rPr lang="en-US" dirty="0"/>
              <a:t>Interrupt Logic</a:t>
            </a:r>
          </a:p>
        </p:txBody>
      </p:sp>
      <p:sp>
        <p:nvSpPr>
          <p:cNvPr id="6150" name="Freeform 6"/>
          <p:cNvSpPr>
            <a:spLocks noChangeArrowheads="1"/>
          </p:cNvSpPr>
          <p:nvPr/>
        </p:nvSpPr>
        <p:spPr bwMode="auto">
          <a:xfrm>
            <a:off x="2566988" y="2703513"/>
            <a:ext cx="1382712" cy="534987"/>
          </a:xfrm>
          <a:custGeom>
            <a:avLst/>
            <a:gdLst>
              <a:gd name="T0" fmla="*/ 0 w 1828800"/>
              <a:gd name="T1" fmla="*/ 12336 h 534389"/>
              <a:gd name="T2" fmla="*/ 43 w 1828800"/>
              <a:gd name="T3" fmla="*/ 12336 h 534389"/>
              <a:gd name="T4" fmla="*/ 51 w 1828800"/>
              <a:gd name="T5" fmla="*/ 222040 h 534389"/>
              <a:gd name="T6" fmla="*/ 61 w 1828800"/>
              <a:gd name="T7" fmla="*/ 0 h 534389"/>
              <a:gd name="T8" fmla="*/ 103 w 1828800"/>
              <a:gd name="T9" fmla="*/ 0 h 534389"/>
              <a:gd name="T10" fmla="*/ 84 w 1828800"/>
              <a:gd name="T11" fmla="*/ 555100 h 534389"/>
              <a:gd name="T12" fmla="*/ 15 w 1828800"/>
              <a:gd name="T13" fmla="*/ 555100 h 534389"/>
              <a:gd name="T14" fmla="*/ 0 w 1828800"/>
              <a:gd name="T15" fmla="*/ 12336 h 534389"/>
              <a:gd name="T16" fmla="*/ 0 60000 65536"/>
              <a:gd name="T17" fmla="*/ 0 60000 65536"/>
              <a:gd name="T18" fmla="*/ 0 60000 65536"/>
              <a:gd name="T19" fmla="*/ 0 60000 65536"/>
              <a:gd name="T20" fmla="*/ 0 60000 65536"/>
              <a:gd name="T21" fmla="*/ 0 60000 65536"/>
              <a:gd name="T22" fmla="*/ 0 60000 65536"/>
              <a:gd name="T23" fmla="*/ 0 60000 65536"/>
              <a:gd name="T24" fmla="*/ 0 w 1828800"/>
              <a:gd name="T25" fmla="*/ 0 h 534389"/>
              <a:gd name="T26" fmla="*/ 1828800 w 1828800"/>
              <a:gd name="T27" fmla="*/ 534389 h 5343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28800" h="534389">
                <a:moveTo>
                  <a:pt x="0" y="11875"/>
                </a:moveTo>
                <a:lnTo>
                  <a:pt x="771896" y="11875"/>
                </a:lnTo>
                <a:lnTo>
                  <a:pt x="914400" y="213755"/>
                </a:lnTo>
                <a:lnTo>
                  <a:pt x="1080654" y="0"/>
                </a:lnTo>
                <a:lnTo>
                  <a:pt x="1828800" y="0"/>
                </a:lnTo>
                <a:lnTo>
                  <a:pt x="1484415" y="534389"/>
                </a:lnTo>
                <a:lnTo>
                  <a:pt x="261257" y="534389"/>
                </a:lnTo>
                <a:lnTo>
                  <a:pt x="0" y="11875"/>
                </a:lnTo>
                <a:close/>
              </a:path>
            </a:pathLst>
          </a:custGeom>
          <a:solidFill>
            <a:schemeClr val="bg1"/>
          </a:solidFill>
          <a:ln w="9525" algn="ctr">
            <a:solidFill>
              <a:schemeClr val="tx1"/>
            </a:solidFill>
            <a:round/>
            <a:headEnd/>
            <a:tailEnd/>
          </a:ln>
        </p:spPr>
        <p:txBody>
          <a:bodyPr/>
          <a:lstStyle/>
          <a:p>
            <a:pPr algn="ctr">
              <a:lnSpc>
                <a:spcPct val="200000"/>
              </a:lnSpc>
            </a:pPr>
            <a:r>
              <a:rPr lang="en-US" sz="1400"/>
              <a:t>Integer ALU</a:t>
            </a:r>
          </a:p>
        </p:txBody>
      </p:sp>
      <p:sp>
        <p:nvSpPr>
          <p:cNvPr id="6151" name="Freeform 7"/>
          <p:cNvSpPr>
            <a:spLocks noChangeArrowheads="1"/>
          </p:cNvSpPr>
          <p:nvPr/>
        </p:nvSpPr>
        <p:spPr bwMode="auto">
          <a:xfrm>
            <a:off x="3951288" y="2703513"/>
            <a:ext cx="1382712" cy="534987"/>
          </a:xfrm>
          <a:custGeom>
            <a:avLst/>
            <a:gdLst>
              <a:gd name="T0" fmla="*/ 0 w 1828800"/>
              <a:gd name="T1" fmla="*/ 12336 h 534389"/>
              <a:gd name="T2" fmla="*/ 43 w 1828800"/>
              <a:gd name="T3" fmla="*/ 12336 h 534389"/>
              <a:gd name="T4" fmla="*/ 51 w 1828800"/>
              <a:gd name="T5" fmla="*/ 222040 h 534389"/>
              <a:gd name="T6" fmla="*/ 61 w 1828800"/>
              <a:gd name="T7" fmla="*/ 0 h 534389"/>
              <a:gd name="T8" fmla="*/ 103 w 1828800"/>
              <a:gd name="T9" fmla="*/ 0 h 534389"/>
              <a:gd name="T10" fmla="*/ 84 w 1828800"/>
              <a:gd name="T11" fmla="*/ 555100 h 534389"/>
              <a:gd name="T12" fmla="*/ 15 w 1828800"/>
              <a:gd name="T13" fmla="*/ 555100 h 534389"/>
              <a:gd name="T14" fmla="*/ 0 w 1828800"/>
              <a:gd name="T15" fmla="*/ 12336 h 534389"/>
              <a:gd name="T16" fmla="*/ 0 60000 65536"/>
              <a:gd name="T17" fmla="*/ 0 60000 65536"/>
              <a:gd name="T18" fmla="*/ 0 60000 65536"/>
              <a:gd name="T19" fmla="*/ 0 60000 65536"/>
              <a:gd name="T20" fmla="*/ 0 60000 65536"/>
              <a:gd name="T21" fmla="*/ 0 60000 65536"/>
              <a:gd name="T22" fmla="*/ 0 60000 65536"/>
              <a:gd name="T23" fmla="*/ 0 60000 65536"/>
              <a:gd name="T24" fmla="*/ 0 w 1828800"/>
              <a:gd name="T25" fmla="*/ 0 h 534389"/>
              <a:gd name="T26" fmla="*/ 1828800 w 1828800"/>
              <a:gd name="T27" fmla="*/ 534389 h 5343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28800" h="534389">
                <a:moveTo>
                  <a:pt x="0" y="11875"/>
                </a:moveTo>
                <a:lnTo>
                  <a:pt x="771896" y="11875"/>
                </a:lnTo>
                <a:lnTo>
                  <a:pt x="914400" y="213755"/>
                </a:lnTo>
                <a:lnTo>
                  <a:pt x="1080654" y="0"/>
                </a:lnTo>
                <a:lnTo>
                  <a:pt x="1828800" y="0"/>
                </a:lnTo>
                <a:lnTo>
                  <a:pt x="1484415" y="534389"/>
                </a:lnTo>
                <a:lnTo>
                  <a:pt x="261257" y="534389"/>
                </a:lnTo>
                <a:lnTo>
                  <a:pt x="0" y="11875"/>
                </a:lnTo>
                <a:close/>
              </a:path>
            </a:pathLst>
          </a:custGeom>
          <a:solidFill>
            <a:schemeClr val="bg1"/>
          </a:solidFill>
          <a:ln w="9525" algn="ctr">
            <a:solidFill>
              <a:schemeClr val="tx1"/>
            </a:solidFill>
            <a:round/>
            <a:headEnd/>
            <a:tailEnd/>
          </a:ln>
        </p:spPr>
        <p:txBody>
          <a:bodyPr/>
          <a:lstStyle/>
          <a:p>
            <a:pPr algn="ctr">
              <a:lnSpc>
                <a:spcPct val="200000"/>
              </a:lnSpc>
            </a:pPr>
            <a:r>
              <a:rPr lang="en-US" sz="1400"/>
              <a:t>Float ALU</a:t>
            </a:r>
          </a:p>
        </p:txBody>
      </p:sp>
      <p:sp>
        <p:nvSpPr>
          <p:cNvPr id="6152" name="Rectangle 8"/>
          <p:cNvSpPr>
            <a:spLocks noChangeArrowheads="1"/>
          </p:cNvSpPr>
          <p:nvPr/>
        </p:nvSpPr>
        <p:spPr bwMode="auto">
          <a:xfrm>
            <a:off x="5410200" y="2703513"/>
            <a:ext cx="966788" cy="534987"/>
          </a:xfrm>
          <a:prstGeom prst="rect">
            <a:avLst/>
          </a:prstGeom>
          <a:solidFill>
            <a:schemeClr val="bg1"/>
          </a:solidFill>
          <a:ln w="9525" algn="ctr">
            <a:solidFill>
              <a:schemeClr val="tx1"/>
            </a:solidFill>
            <a:round/>
            <a:headEnd/>
            <a:tailEnd/>
          </a:ln>
        </p:spPr>
        <p:txBody>
          <a:bodyPr/>
          <a:lstStyle/>
          <a:p>
            <a:pPr algn="ctr">
              <a:lnSpc>
                <a:spcPct val="150000"/>
              </a:lnSpc>
            </a:pPr>
            <a:r>
              <a:rPr lang="en-US"/>
              <a:t>Cache</a:t>
            </a:r>
          </a:p>
        </p:txBody>
      </p:sp>
      <p:sp>
        <p:nvSpPr>
          <p:cNvPr id="6153" name="Rectangle 16"/>
          <p:cNvSpPr>
            <a:spLocks noChangeArrowheads="1"/>
          </p:cNvSpPr>
          <p:nvPr/>
        </p:nvSpPr>
        <p:spPr bwMode="auto">
          <a:xfrm>
            <a:off x="228600" y="1738610"/>
            <a:ext cx="1905000" cy="830997"/>
          </a:xfrm>
          <a:prstGeom prst="rect">
            <a:avLst/>
          </a:prstGeom>
          <a:noFill/>
          <a:ln w="9525">
            <a:noFill/>
            <a:miter lim="800000"/>
            <a:headEnd/>
            <a:tailEnd/>
          </a:ln>
        </p:spPr>
        <p:txBody>
          <a:bodyPr>
            <a:spAutoFit/>
          </a:bodyPr>
          <a:lstStyle/>
          <a:p>
            <a:r>
              <a:rPr lang="en-US" sz="2400" dirty="0"/>
              <a:t>Single Core Processor</a:t>
            </a:r>
          </a:p>
        </p:txBody>
      </p:sp>
      <p:grpSp>
        <p:nvGrpSpPr>
          <p:cNvPr id="2" name="Group 16"/>
          <p:cNvGrpSpPr>
            <a:grpSpLocks/>
          </p:cNvGrpSpPr>
          <p:nvPr/>
        </p:nvGrpSpPr>
        <p:grpSpPr bwMode="auto">
          <a:xfrm>
            <a:off x="212767" y="3810000"/>
            <a:ext cx="6553200" cy="2514600"/>
            <a:chOff x="838200" y="3809976"/>
            <a:chExt cx="6553200" cy="2515076"/>
          </a:xfrm>
        </p:grpSpPr>
        <p:sp>
          <p:nvSpPr>
            <p:cNvPr id="11" name="Rounded Rectangle 10"/>
            <p:cNvSpPr/>
            <p:nvPr/>
          </p:nvSpPr>
          <p:spPr bwMode="auto">
            <a:xfrm>
              <a:off x="3100388" y="3809976"/>
              <a:ext cx="4291012" cy="2515076"/>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6158" name="Rectangle 11"/>
            <p:cNvSpPr>
              <a:spLocks noChangeArrowheads="1"/>
            </p:cNvSpPr>
            <p:nvPr/>
          </p:nvSpPr>
          <p:spPr bwMode="auto">
            <a:xfrm>
              <a:off x="3265488" y="4178300"/>
              <a:ext cx="1828800" cy="904875"/>
            </a:xfrm>
            <a:prstGeom prst="rect">
              <a:avLst/>
            </a:prstGeom>
            <a:solidFill>
              <a:srgbClr val="FFFFCC"/>
            </a:solidFill>
            <a:ln w="9525" algn="ctr">
              <a:solidFill>
                <a:schemeClr val="tx1"/>
              </a:solidFill>
              <a:round/>
              <a:headEnd/>
              <a:tailEnd/>
            </a:ln>
          </p:spPr>
          <p:txBody>
            <a:bodyPr/>
            <a:lstStyle/>
            <a:p>
              <a:pPr algn="ctr"/>
              <a:r>
                <a:rPr lang="en-US"/>
                <a:t>Control Unit</a:t>
              </a:r>
            </a:p>
            <a:p>
              <a:pPr algn="ctr"/>
              <a:r>
                <a:rPr lang="en-US"/>
                <a:t>Registers</a:t>
              </a:r>
            </a:p>
            <a:p>
              <a:pPr algn="ctr"/>
              <a:r>
                <a:rPr lang="en-US"/>
                <a:t>Interrupt Logic</a:t>
              </a:r>
            </a:p>
          </p:txBody>
        </p:sp>
        <p:sp>
          <p:nvSpPr>
            <p:cNvPr id="6159" name="Freeform 12"/>
            <p:cNvSpPr>
              <a:spLocks noChangeArrowheads="1"/>
            </p:cNvSpPr>
            <p:nvPr/>
          </p:nvSpPr>
          <p:spPr bwMode="auto">
            <a:xfrm>
              <a:off x="3252788" y="5587206"/>
              <a:ext cx="1384300" cy="534987"/>
            </a:xfrm>
            <a:custGeom>
              <a:avLst/>
              <a:gdLst>
                <a:gd name="T0" fmla="*/ 0 w 1828800"/>
                <a:gd name="T1" fmla="*/ 12336 h 534389"/>
                <a:gd name="T2" fmla="*/ 45 w 1828800"/>
                <a:gd name="T3" fmla="*/ 12336 h 534389"/>
                <a:gd name="T4" fmla="*/ 54 w 1828800"/>
                <a:gd name="T5" fmla="*/ 222040 h 534389"/>
                <a:gd name="T6" fmla="*/ 63 w 1828800"/>
                <a:gd name="T7" fmla="*/ 0 h 534389"/>
                <a:gd name="T8" fmla="*/ 107 w 1828800"/>
                <a:gd name="T9" fmla="*/ 0 h 534389"/>
                <a:gd name="T10" fmla="*/ 86 w 1828800"/>
                <a:gd name="T11" fmla="*/ 555100 h 534389"/>
                <a:gd name="T12" fmla="*/ 15 w 1828800"/>
                <a:gd name="T13" fmla="*/ 555100 h 534389"/>
                <a:gd name="T14" fmla="*/ 0 w 1828800"/>
                <a:gd name="T15" fmla="*/ 12336 h 534389"/>
                <a:gd name="T16" fmla="*/ 0 60000 65536"/>
                <a:gd name="T17" fmla="*/ 0 60000 65536"/>
                <a:gd name="T18" fmla="*/ 0 60000 65536"/>
                <a:gd name="T19" fmla="*/ 0 60000 65536"/>
                <a:gd name="T20" fmla="*/ 0 60000 65536"/>
                <a:gd name="T21" fmla="*/ 0 60000 65536"/>
                <a:gd name="T22" fmla="*/ 0 60000 65536"/>
                <a:gd name="T23" fmla="*/ 0 60000 65536"/>
                <a:gd name="T24" fmla="*/ 0 w 1828800"/>
                <a:gd name="T25" fmla="*/ 0 h 534389"/>
                <a:gd name="T26" fmla="*/ 1828800 w 1828800"/>
                <a:gd name="T27" fmla="*/ 534389 h 5343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28800" h="534389">
                  <a:moveTo>
                    <a:pt x="0" y="11875"/>
                  </a:moveTo>
                  <a:lnTo>
                    <a:pt x="771896" y="11875"/>
                  </a:lnTo>
                  <a:lnTo>
                    <a:pt x="914400" y="213755"/>
                  </a:lnTo>
                  <a:lnTo>
                    <a:pt x="1080654" y="0"/>
                  </a:lnTo>
                  <a:lnTo>
                    <a:pt x="1828800" y="0"/>
                  </a:lnTo>
                  <a:lnTo>
                    <a:pt x="1484415" y="534389"/>
                  </a:lnTo>
                  <a:lnTo>
                    <a:pt x="261257" y="534389"/>
                  </a:lnTo>
                  <a:lnTo>
                    <a:pt x="0" y="11875"/>
                  </a:lnTo>
                  <a:close/>
                </a:path>
              </a:pathLst>
            </a:custGeom>
            <a:solidFill>
              <a:schemeClr val="bg1"/>
            </a:solidFill>
            <a:ln w="9525" algn="ctr">
              <a:solidFill>
                <a:schemeClr val="tx1"/>
              </a:solidFill>
              <a:round/>
              <a:headEnd/>
              <a:tailEnd/>
            </a:ln>
          </p:spPr>
          <p:txBody>
            <a:bodyPr/>
            <a:lstStyle/>
            <a:p>
              <a:pPr algn="ctr">
                <a:lnSpc>
                  <a:spcPct val="200000"/>
                </a:lnSpc>
              </a:pPr>
              <a:r>
                <a:rPr lang="en-US" sz="1400"/>
                <a:t>Integer ALU</a:t>
              </a:r>
            </a:p>
          </p:txBody>
        </p:sp>
        <p:sp>
          <p:nvSpPr>
            <p:cNvPr id="6160" name="Freeform 13"/>
            <p:cNvSpPr>
              <a:spLocks noChangeArrowheads="1"/>
            </p:cNvSpPr>
            <p:nvPr/>
          </p:nvSpPr>
          <p:spPr bwMode="auto">
            <a:xfrm>
              <a:off x="4637088" y="5587206"/>
              <a:ext cx="1382712" cy="534987"/>
            </a:xfrm>
            <a:custGeom>
              <a:avLst/>
              <a:gdLst>
                <a:gd name="T0" fmla="*/ 0 w 1828800"/>
                <a:gd name="T1" fmla="*/ 12336 h 534389"/>
                <a:gd name="T2" fmla="*/ 43 w 1828800"/>
                <a:gd name="T3" fmla="*/ 12336 h 534389"/>
                <a:gd name="T4" fmla="*/ 51 w 1828800"/>
                <a:gd name="T5" fmla="*/ 222040 h 534389"/>
                <a:gd name="T6" fmla="*/ 61 w 1828800"/>
                <a:gd name="T7" fmla="*/ 0 h 534389"/>
                <a:gd name="T8" fmla="*/ 103 w 1828800"/>
                <a:gd name="T9" fmla="*/ 0 h 534389"/>
                <a:gd name="T10" fmla="*/ 84 w 1828800"/>
                <a:gd name="T11" fmla="*/ 555100 h 534389"/>
                <a:gd name="T12" fmla="*/ 15 w 1828800"/>
                <a:gd name="T13" fmla="*/ 555100 h 534389"/>
                <a:gd name="T14" fmla="*/ 0 w 1828800"/>
                <a:gd name="T15" fmla="*/ 12336 h 534389"/>
                <a:gd name="T16" fmla="*/ 0 60000 65536"/>
                <a:gd name="T17" fmla="*/ 0 60000 65536"/>
                <a:gd name="T18" fmla="*/ 0 60000 65536"/>
                <a:gd name="T19" fmla="*/ 0 60000 65536"/>
                <a:gd name="T20" fmla="*/ 0 60000 65536"/>
                <a:gd name="T21" fmla="*/ 0 60000 65536"/>
                <a:gd name="T22" fmla="*/ 0 60000 65536"/>
                <a:gd name="T23" fmla="*/ 0 60000 65536"/>
                <a:gd name="T24" fmla="*/ 0 w 1828800"/>
                <a:gd name="T25" fmla="*/ 0 h 534389"/>
                <a:gd name="T26" fmla="*/ 1828800 w 1828800"/>
                <a:gd name="T27" fmla="*/ 534389 h 5343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28800" h="534389">
                  <a:moveTo>
                    <a:pt x="0" y="11875"/>
                  </a:moveTo>
                  <a:lnTo>
                    <a:pt x="771896" y="11875"/>
                  </a:lnTo>
                  <a:lnTo>
                    <a:pt x="914400" y="213755"/>
                  </a:lnTo>
                  <a:lnTo>
                    <a:pt x="1080654" y="0"/>
                  </a:lnTo>
                  <a:lnTo>
                    <a:pt x="1828800" y="0"/>
                  </a:lnTo>
                  <a:lnTo>
                    <a:pt x="1484415" y="534389"/>
                  </a:lnTo>
                  <a:lnTo>
                    <a:pt x="261257" y="534389"/>
                  </a:lnTo>
                  <a:lnTo>
                    <a:pt x="0" y="11875"/>
                  </a:lnTo>
                  <a:close/>
                </a:path>
              </a:pathLst>
            </a:custGeom>
            <a:solidFill>
              <a:schemeClr val="bg1"/>
            </a:solidFill>
            <a:ln w="9525" algn="ctr">
              <a:solidFill>
                <a:schemeClr val="tx1"/>
              </a:solidFill>
              <a:round/>
              <a:headEnd/>
              <a:tailEnd/>
            </a:ln>
          </p:spPr>
          <p:txBody>
            <a:bodyPr/>
            <a:lstStyle/>
            <a:p>
              <a:pPr algn="ctr">
                <a:lnSpc>
                  <a:spcPct val="200000"/>
                </a:lnSpc>
              </a:pPr>
              <a:r>
                <a:rPr lang="en-US" sz="1400"/>
                <a:t>Float ALU</a:t>
              </a:r>
            </a:p>
          </p:txBody>
        </p:sp>
        <p:sp>
          <p:nvSpPr>
            <p:cNvPr id="6161" name="Rectangle 14"/>
            <p:cNvSpPr>
              <a:spLocks noChangeArrowheads="1"/>
            </p:cNvSpPr>
            <p:nvPr/>
          </p:nvSpPr>
          <p:spPr bwMode="auto">
            <a:xfrm>
              <a:off x="6084888" y="5587206"/>
              <a:ext cx="977900" cy="534987"/>
            </a:xfrm>
            <a:prstGeom prst="rect">
              <a:avLst/>
            </a:prstGeom>
            <a:solidFill>
              <a:schemeClr val="bg1"/>
            </a:solidFill>
            <a:ln w="9525" algn="ctr">
              <a:solidFill>
                <a:schemeClr val="tx1"/>
              </a:solidFill>
              <a:round/>
              <a:headEnd/>
              <a:tailEnd/>
            </a:ln>
          </p:spPr>
          <p:txBody>
            <a:bodyPr/>
            <a:lstStyle/>
            <a:p>
              <a:pPr algn="ctr">
                <a:lnSpc>
                  <a:spcPct val="150000"/>
                </a:lnSpc>
              </a:pPr>
              <a:r>
                <a:rPr lang="en-US" dirty="0"/>
                <a:t>Cache</a:t>
              </a:r>
            </a:p>
          </p:txBody>
        </p:sp>
        <p:sp>
          <p:nvSpPr>
            <p:cNvPr id="6162" name="Rectangle 15"/>
            <p:cNvSpPr>
              <a:spLocks noChangeArrowheads="1"/>
            </p:cNvSpPr>
            <p:nvPr/>
          </p:nvSpPr>
          <p:spPr bwMode="auto">
            <a:xfrm>
              <a:off x="5233988" y="4178300"/>
              <a:ext cx="1828800" cy="904875"/>
            </a:xfrm>
            <a:prstGeom prst="rect">
              <a:avLst/>
            </a:prstGeom>
            <a:solidFill>
              <a:schemeClr val="accent2">
                <a:lumMod val="40000"/>
                <a:lumOff val="60000"/>
              </a:schemeClr>
            </a:solidFill>
            <a:ln w="9525" algn="ctr">
              <a:solidFill>
                <a:schemeClr val="tx1"/>
              </a:solidFill>
              <a:round/>
              <a:headEnd/>
              <a:tailEnd/>
            </a:ln>
          </p:spPr>
          <p:txBody>
            <a:bodyPr/>
            <a:lstStyle/>
            <a:p>
              <a:pPr algn="ctr"/>
              <a:r>
                <a:rPr lang="en-US" dirty="0"/>
                <a:t>Control Unit</a:t>
              </a:r>
            </a:p>
            <a:p>
              <a:pPr algn="ctr"/>
              <a:r>
                <a:rPr lang="en-US" dirty="0"/>
                <a:t>Registers</a:t>
              </a:r>
            </a:p>
            <a:p>
              <a:pPr algn="ctr"/>
              <a:r>
                <a:rPr lang="en-US" dirty="0"/>
                <a:t>Interrupt Logic</a:t>
              </a:r>
            </a:p>
          </p:txBody>
        </p:sp>
        <p:sp>
          <p:nvSpPr>
            <p:cNvPr id="6163" name="Rectangle 17"/>
            <p:cNvSpPr>
              <a:spLocks noChangeArrowheads="1"/>
            </p:cNvSpPr>
            <p:nvPr/>
          </p:nvSpPr>
          <p:spPr bwMode="auto">
            <a:xfrm>
              <a:off x="838200" y="4080836"/>
              <a:ext cx="2514600" cy="1939360"/>
            </a:xfrm>
            <a:prstGeom prst="rect">
              <a:avLst/>
            </a:prstGeom>
            <a:noFill/>
            <a:ln w="9525">
              <a:noFill/>
              <a:miter lim="800000"/>
              <a:headEnd/>
              <a:tailEnd/>
            </a:ln>
          </p:spPr>
          <p:txBody>
            <a:bodyPr wrap="square">
              <a:spAutoFit/>
            </a:bodyPr>
            <a:lstStyle/>
            <a:p>
              <a:r>
                <a:rPr lang="en-US" sz="2400" dirty="0" err="1"/>
                <a:t>HyperThreading</a:t>
              </a:r>
              <a:r>
                <a:rPr lang="en-US" sz="2400" dirty="0"/>
                <a:t> Processor: </a:t>
              </a:r>
              <a:br>
                <a:rPr lang="en-US" sz="2400" dirty="0"/>
              </a:br>
              <a:r>
                <a:rPr lang="en-US" sz="2400" dirty="0"/>
                <a:t>Allows to share the unused execution units </a:t>
              </a:r>
            </a:p>
          </p:txBody>
        </p:sp>
      </p:grpSp>
      <p:sp>
        <p:nvSpPr>
          <p:cNvPr id="6155" name="Rectangle 4"/>
          <p:cNvSpPr>
            <a:spLocks noChangeArrowheads="1"/>
          </p:cNvSpPr>
          <p:nvPr/>
        </p:nvSpPr>
        <p:spPr bwMode="auto">
          <a:xfrm>
            <a:off x="2566988" y="2334513"/>
            <a:ext cx="2767012" cy="333375"/>
          </a:xfrm>
          <a:prstGeom prst="rect">
            <a:avLst/>
          </a:prstGeom>
          <a:solidFill>
            <a:schemeClr val="bg1"/>
          </a:solidFill>
          <a:ln w="9525" algn="ctr">
            <a:solidFill>
              <a:schemeClr val="tx1"/>
            </a:solidFill>
            <a:round/>
            <a:headEnd/>
            <a:tailEnd/>
          </a:ln>
        </p:spPr>
        <p:txBody>
          <a:bodyPr/>
          <a:lstStyle/>
          <a:p>
            <a:pPr algn="ctr"/>
            <a:r>
              <a:rPr lang="en-US" dirty="0"/>
              <a:t>Execution Unit / Datapath</a:t>
            </a:r>
          </a:p>
        </p:txBody>
      </p:sp>
      <p:sp>
        <p:nvSpPr>
          <p:cNvPr id="6156" name="Rectangle 4"/>
          <p:cNvSpPr>
            <a:spLocks noChangeArrowheads="1"/>
          </p:cNvSpPr>
          <p:nvPr/>
        </p:nvSpPr>
        <p:spPr bwMode="auto">
          <a:xfrm>
            <a:off x="2627355" y="5217413"/>
            <a:ext cx="2790508" cy="333375"/>
          </a:xfrm>
          <a:prstGeom prst="rect">
            <a:avLst/>
          </a:prstGeom>
          <a:solidFill>
            <a:schemeClr val="bg1"/>
          </a:solidFill>
          <a:ln w="9525" algn="ctr">
            <a:solidFill>
              <a:schemeClr val="tx1"/>
            </a:solidFill>
            <a:round/>
            <a:headEnd/>
            <a:tailEnd/>
          </a:ln>
        </p:spPr>
        <p:txBody>
          <a:bodyPr/>
          <a:lstStyle/>
          <a:p>
            <a:pPr algn="ctr"/>
            <a:r>
              <a:rPr lang="en-US" dirty="0"/>
              <a:t>Execution Unit / Datapath</a:t>
            </a:r>
          </a:p>
          <a:p>
            <a:pPr algn="ctr"/>
            <a:endParaRPr lang="en-US" dirty="0"/>
          </a:p>
        </p:txBody>
      </p:sp>
      <p:sp>
        <p:nvSpPr>
          <p:cNvPr id="20" name="Rectangle 19"/>
          <p:cNvSpPr/>
          <p:nvPr/>
        </p:nvSpPr>
        <p:spPr>
          <a:xfrm>
            <a:off x="6765967" y="3810000"/>
            <a:ext cx="2301833" cy="2585323"/>
          </a:xfrm>
          <a:prstGeom prst="rect">
            <a:avLst/>
          </a:prstGeom>
        </p:spPr>
        <p:txBody>
          <a:bodyPr wrap="square">
            <a:spAutoFit/>
          </a:bodyPr>
          <a:lstStyle/>
          <a:p>
            <a:r>
              <a:rPr lang="en-US" dirty="0"/>
              <a:t>It appears to OS to have two processors, resulting  two threads are assigned to the processor. Executing two mixed threads will reduce instruction dependency for pipelined processor!</a:t>
            </a:r>
          </a:p>
        </p:txBody>
      </p:sp>
      <p:sp>
        <p:nvSpPr>
          <p:cNvPr id="4" name="TextBox 3"/>
          <p:cNvSpPr txBox="1"/>
          <p:nvPr/>
        </p:nvSpPr>
        <p:spPr>
          <a:xfrm>
            <a:off x="5117588" y="712701"/>
            <a:ext cx="1858201" cy="369332"/>
          </a:xfrm>
          <a:prstGeom prst="rect">
            <a:avLst/>
          </a:prstGeom>
          <a:noFill/>
        </p:spPr>
        <p:txBody>
          <a:bodyPr wrap="none" rtlCol="0">
            <a:spAutoFit/>
          </a:bodyPr>
          <a:lstStyle/>
          <a:p>
            <a:r>
              <a:rPr lang="en-US" dirty="0"/>
              <a:t>Instruction stream</a:t>
            </a:r>
          </a:p>
        </p:txBody>
      </p:sp>
      <p:sp>
        <p:nvSpPr>
          <p:cNvPr id="5" name="Bent Arrow 4"/>
          <p:cNvSpPr/>
          <p:nvPr/>
        </p:nvSpPr>
        <p:spPr bwMode="auto">
          <a:xfrm rot="5400000" flipV="1">
            <a:off x="4608394" y="792797"/>
            <a:ext cx="369943" cy="525281"/>
          </a:xfrm>
          <a:prstGeom prst="bent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26" name="Bent Arrow 25"/>
          <p:cNvSpPr/>
          <p:nvPr/>
        </p:nvSpPr>
        <p:spPr bwMode="auto">
          <a:xfrm rot="5400000" flipV="1">
            <a:off x="3567944" y="3573283"/>
            <a:ext cx="489771" cy="525281"/>
          </a:xfrm>
          <a:prstGeom prst="bent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27" name="Bent Arrow 26"/>
          <p:cNvSpPr/>
          <p:nvPr/>
        </p:nvSpPr>
        <p:spPr bwMode="auto">
          <a:xfrm rot="5400000" flipV="1">
            <a:off x="5427955" y="3573283"/>
            <a:ext cx="489771" cy="525281"/>
          </a:xfrm>
          <a:prstGeom prst="bent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96702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ppt_w</p:attrName>
                                        </p:attrNameLst>
                                      </p:cBhvr>
                                      <p:tavLst>
                                        <p:tav tm="0">
                                          <p:val>
                                            <p:fltVal val="0"/>
                                          </p:val>
                                        </p:tav>
                                        <p:tav tm="100000">
                                          <p:val>
                                            <p:strVal val="#ppt_w"/>
                                          </p:val>
                                        </p:tav>
                                      </p:tavLst>
                                    </p:anim>
                                    <p:anim calcmode="lin" valueType="num">
                                      <p:cBhvr>
                                        <p:cTn id="17" dur="500" fill="hold"/>
                                        <p:tgtEl>
                                          <p:spTgt spid="2"/>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0"/>
                                  </p:stCondLst>
                                  <p:childTnLst>
                                    <p:set>
                                      <p:cBhvr>
                                        <p:cTn id="19" dur="1" fill="hold">
                                          <p:stCondLst>
                                            <p:cond delay="0"/>
                                          </p:stCondLst>
                                        </p:cTn>
                                        <p:tgtEl>
                                          <p:spTgt spid="6156"/>
                                        </p:tgtEl>
                                        <p:attrNameLst>
                                          <p:attrName>style.visibility</p:attrName>
                                        </p:attrNameLst>
                                      </p:cBhvr>
                                      <p:to>
                                        <p:strVal val="visible"/>
                                      </p:to>
                                    </p:set>
                                    <p:anim calcmode="lin" valueType="num">
                                      <p:cBhvr>
                                        <p:cTn id="20" dur="500" fill="hold"/>
                                        <p:tgtEl>
                                          <p:spTgt spid="6156"/>
                                        </p:tgtEl>
                                        <p:attrNameLst>
                                          <p:attrName>ppt_w</p:attrName>
                                        </p:attrNameLst>
                                      </p:cBhvr>
                                      <p:tavLst>
                                        <p:tav tm="0">
                                          <p:val>
                                            <p:fltVal val="0"/>
                                          </p:val>
                                        </p:tav>
                                        <p:tav tm="100000">
                                          <p:val>
                                            <p:strVal val="#ppt_w"/>
                                          </p:val>
                                        </p:tav>
                                      </p:tavLst>
                                    </p:anim>
                                    <p:anim calcmode="lin" valueType="num">
                                      <p:cBhvr>
                                        <p:cTn id="21" dur="500" fill="hold"/>
                                        <p:tgtEl>
                                          <p:spTgt spid="6156"/>
                                        </p:tgtEl>
                                        <p:attrNameLst>
                                          <p:attrName>ppt_h</p:attrName>
                                        </p:attrNameLst>
                                      </p:cBhvr>
                                      <p:tavLst>
                                        <p:tav tm="0">
                                          <p:val>
                                            <p:fltVal val="0"/>
                                          </p:val>
                                        </p:tav>
                                        <p:tav tm="100000">
                                          <p:val>
                                            <p:strVal val="#ppt_h"/>
                                          </p:val>
                                        </p:tav>
                                      </p:tavLst>
                                    </p:anim>
                                  </p:childTnLst>
                                </p:cTn>
                              </p:par>
                            </p:childTnLst>
                          </p:cTn>
                        </p:par>
                        <p:par>
                          <p:cTn id="22" fill="hold">
                            <p:stCondLst>
                              <p:cond delay="500"/>
                            </p:stCondLst>
                            <p:childTnLst>
                              <p:par>
                                <p:cTn id="23" presetID="2" presetClass="entr" presetSubtype="4"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2" presetClass="entr" presetSubtype="2"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right)">
                                      <p:cBhvr>
                                        <p:cTn id="30" dur="500"/>
                                        <p:tgtEl>
                                          <p:spTgt spid="26"/>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wipe(right)">
                                      <p:cBhvr>
                                        <p:cTn id="3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6" grpId="0" animBg="1"/>
      <p:bldP spid="20" grpId="0"/>
      <p:bldP spid="4" grpId="0"/>
      <p:bldP spid="5" grpId="0" animBg="1"/>
      <p:bldP spid="26" grpId="0" animBg="1"/>
      <p:bldP spid="27"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bwMode="auto">
          <a:xfrm>
            <a:off x="509588" y="1095375"/>
            <a:ext cx="8329612" cy="2209800"/>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7171" name="Title 1"/>
          <p:cNvSpPr>
            <a:spLocks noGrp="1"/>
          </p:cNvSpPr>
          <p:nvPr>
            <p:ph type="title"/>
          </p:nvPr>
        </p:nvSpPr>
        <p:spPr>
          <a:xfrm>
            <a:off x="1143000" y="152400"/>
            <a:ext cx="7924800" cy="623888"/>
          </a:xfrm>
        </p:spPr>
        <p:txBody>
          <a:bodyPr/>
          <a:lstStyle/>
          <a:p>
            <a:r>
              <a:rPr lang="en-US" dirty="0"/>
              <a:t>Multi-Core and </a:t>
            </a:r>
            <a:r>
              <a:rPr lang="en-US" dirty="0" err="1"/>
              <a:t>HyperThreading</a:t>
            </a:r>
            <a:r>
              <a:rPr lang="en-US" dirty="0"/>
              <a:t> Processor </a:t>
            </a:r>
          </a:p>
        </p:txBody>
      </p:sp>
      <p:sp>
        <p:nvSpPr>
          <p:cNvPr id="7172" name="Slide Number Placeholder 3"/>
          <p:cNvSpPr>
            <a:spLocks noGrp="1"/>
          </p:cNvSpPr>
          <p:nvPr>
            <p:ph type="sldNum" sz="quarter" idx="12"/>
          </p:nvPr>
        </p:nvSpPr>
        <p:spPr>
          <a:xfrm>
            <a:off x="76200" y="304800"/>
            <a:ext cx="609600" cy="457200"/>
          </a:xfrm>
          <a:noFill/>
        </p:spPr>
        <p:txBody>
          <a:bodyPr/>
          <a:lstStyle/>
          <a:p>
            <a:fld id="{F14F3E78-5AF1-4AD9-B9E3-3377DD4C95BD}" type="slidenum">
              <a:rPr lang="en-US" smtClean="0"/>
              <a:pPr/>
              <a:t>266</a:t>
            </a:fld>
            <a:endParaRPr lang="en-US"/>
          </a:p>
        </p:txBody>
      </p:sp>
      <p:sp>
        <p:nvSpPr>
          <p:cNvPr id="7173" name="Rectangle 4"/>
          <p:cNvSpPr>
            <a:spLocks noChangeArrowheads="1"/>
          </p:cNvSpPr>
          <p:nvPr/>
        </p:nvSpPr>
        <p:spPr bwMode="auto">
          <a:xfrm>
            <a:off x="1852613" y="1295400"/>
            <a:ext cx="1828800" cy="904875"/>
          </a:xfrm>
          <a:prstGeom prst="rect">
            <a:avLst/>
          </a:prstGeom>
          <a:solidFill>
            <a:srgbClr val="FFFFCC"/>
          </a:solidFill>
          <a:ln w="9525" algn="ctr">
            <a:solidFill>
              <a:schemeClr val="tx1"/>
            </a:solidFill>
            <a:round/>
            <a:headEnd/>
            <a:tailEnd/>
          </a:ln>
        </p:spPr>
        <p:txBody>
          <a:bodyPr/>
          <a:lstStyle/>
          <a:p>
            <a:pPr algn="ctr"/>
            <a:r>
              <a:rPr lang="en-US"/>
              <a:t>Control Unit</a:t>
            </a:r>
          </a:p>
          <a:p>
            <a:pPr algn="ctr"/>
            <a:r>
              <a:rPr lang="en-US"/>
              <a:t>Registers</a:t>
            </a:r>
          </a:p>
          <a:p>
            <a:pPr algn="ctr"/>
            <a:r>
              <a:rPr lang="en-US"/>
              <a:t>Interrupt Logic</a:t>
            </a:r>
          </a:p>
        </p:txBody>
      </p:sp>
      <p:sp>
        <p:nvSpPr>
          <p:cNvPr id="7174" name="Freeform 6"/>
          <p:cNvSpPr>
            <a:spLocks noChangeArrowheads="1"/>
          </p:cNvSpPr>
          <p:nvPr/>
        </p:nvSpPr>
        <p:spPr bwMode="auto">
          <a:xfrm>
            <a:off x="509588" y="2703513"/>
            <a:ext cx="1382712" cy="534987"/>
          </a:xfrm>
          <a:custGeom>
            <a:avLst/>
            <a:gdLst>
              <a:gd name="T0" fmla="*/ 0 w 1828800"/>
              <a:gd name="T1" fmla="*/ 12336 h 534389"/>
              <a:gd name="T2" fmla="*/ 43 w 1828800"/>
              <a:gd name="T3" fmla="*/ 12336 h 534389"/>
              <a:gd name="T4" fmla="*/ 51 w 1828800"/>
              <a:gd name="T5" fmla="*/ 222040 h 534389"/>
              <a:gd name="T6" fmla="*/ 61 w 1828800"/>
              <a:gd name="T7" fmla="*/ 0 h 534389"/>
              <a:gd name="T8" fmla="*/ 103 w 1828800"/>
              <a:gd name="T9" fmla="*/ 0 h 534389"/>
              <a:gd name="T10" fmla="*/ 84 w 1828800"/>
              <a:gd name="T11" fmla="*/ 555100 h 534389"/>
              <a:gd name="T12" fmla="*/ 15 w 1828800"/>
              <a:gd name="T13" fmla="*/ 555100 h 534389"/>
              <a:gd name="T14" fmla="*/ 0 w 1828800"/>
              <a:gd name="T15" fmla="*/ 12336 h 534389"/>
              <a:gd name="T16" fmla="*/ 0 60000 65536"/>
              <a:gd name="T17" fmla="*/ 0 60000 65536"/>
              <a:gd name="T18" fmla="*/ 0 60000 65536"/>
              <a:gd name="T19" fmla="*/ 0 60000 65536"/>
              <a:gd name="T20" fmla="*/ 0 60000 65536"/>
              <a:gd name="T21" fmla="*/ 0 60000 65536"/>
              <a:gd name="T22" fmla="*/ 0 60000 65536"/>
              <a:gd name="T23" fmla="*/ 0 60000 65536"/>
              <a:gd name="T24" fmla="*/ 0 w 1828800"/>
              <a:gd name="T25" fmla="*/ 0 h 534389"/>
              <a:gd name="T26" fmla="*/ 1828800 w 1828800"/>
              <a:gd name="T27" fmla="*/ 534389 h 5343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28800" h="534389">
                <a:moveTo>
                  <a:pt x="0" y="11875"/>
                </a:moveTo>
                <a:lnTo>
                  <a:pt x="771896" y="11875"/>
                </a:lnTo>
                <a:lnTo>
                  <a:pt x="914400" y="213755"/>
                </a:lnTo>
                <a:lnTo>
                  <a:pt x="1080654" y="0"/>
                </a:lnTo>
                <a:lnTo>
                  <a:pt x="1828800" y="0"/>
                </a:lnTo>
                <a:lnTo>
                  <a:pt x="1484415" y="534389"/>
                </a:lnTo>
                <a:lnTo>
                  <a:pt x="261257" y="534389"/>
                </a:lnTo>
                <a:lnTo>
                  <a:pt x="0" y="11875"/>
                </a:lnTo>
                <a:close/>
              </a:path>
            </a:pathLst>
          </a:custGeom>
          <a:solidFill>
            <a:schemeClr val="bg1"/>
          </a:solidFill>
          <a:ln w="9525" algn="ctr">
            <a:solidFill>
              <a:schemeClr val="tx1"/>
            </a:solidFill>
            <a:round/>
            <a:headEnd/>
            <a:tailEnd/>
          </a:ln>
        </p:spPr>
        <p:txBody>
          <a:bodyPr/>
          <a:lstStyle/>
          <a:p>
            <a:pPr algn="ctr">
              <a:lnSpc>
                <a:spcPct val="200000"/>
              </a:lnSpc>
            </a:pPr>
            <a:r>
              <a:rPr lang="en-US" sz="1600"/>
              <a:t>Integer ALU</a:t>
            </a:r>
          </a:p>
        </p:txBody>
      </p:sp>
      <p:sp>
        <p:nvSpPr>
          <p:cNvPr id="7175" name="Freeform 7"/>
          <p:cNvSpPr>
            <a:spLocks noChangeArrowheads="1"/>
          </p:cNvSpPr>
          <p:nvPr/>
        </p:nvSpPr>
        <p:spPr bwMode="auto">
          <a:xfrm>
            <a:off x="1939925" y="2732088"/>
            <a:ext cx="1384300" cy="533400"/>
          </a:xfrm>
          <a:custGeom>
            <a:avLst/>
            <a:gdLst>
              <a:gd name="T0" fmla="*/ 0 w 1828800"/>
              <a:gd name="T1" fmla="*/ 11249 h 534389"/>
              <a:gd name="T2" fmla="*/ 45 w 1828800"/>
              <a:gd name="T3" fmla="*/ 11249 h 534389"/>
              <a:gd name="T4" fmla="*/ 54 w 1828800"/>
              <a:gd name="T5" fmla="*/ 202504 h 534389"/>
              <a:gd name="T6" fmla="*/ 63 w 1828800"/>
              <a:gd name="T7" fmla="*/ 0 h 534389"/>
              <a:gd name="T8" fmla="*/ 107 w 1828800"/>
              <a:gd name="T9" fmla="*/ 0 h 534389"/>
              <a:gd name="T10" fmla="*/ 86 w 1828800"/>
              <a:gd name="T11" fmla="*/ 506261 h 534389"/>
              <a:gd name="T12" fmla="*/ 15 w 1828800"/>
              <a:gd name="T13" fmla="*/ 506261 h 534389"/>
              <a:gd name="T14" fmla="*/ 0 w 1828800"/>
              <a:gd name="T15" fmla="*/ 11249 h 534389"/>
              <a:gd name="T16" fmla="*/ 0 60000 65536"/>
              <a:gd name="T17" fmla="*/ 0 60000 65536"/>
              <a:gd name="T18" fmla="*/ 0 60000 65536"/>
              <a:gd name="T19" fmla="*/ 0 60000 65536"/>
              <a:gd name="T20" fmla="*/ 0 60000 65536"/>
              <a:gd name="T21" fmla="*/ 0 60000 65536"/>
              <a:gd name="T22" fmla="*/ 0 60000 65536"/>
              <a:gd name="T23" fmla="*/ 0 60000 65536"/>
              <a:gd name="T24" fmla="*/ 0 w 1828800"/>
              <a:gd name="T25" fmla="*/ 0 h 534389"/>
              <a:gd name="T26" fmla="*/ 1828800 w 1828800"/>
              <a:gd name="T27" fmla="*/ 534389 h 5343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28800" h="534389">
                <a:moveTo>
                  <a:pt x="0" y="11875"/>
                </a:moveTo>
                <a:lnTo>
                  <a:pt x="771896" y="11875"/>
                </a:lnTo>
                <a:lnTo>
                  <a:pt x="914400" y="213755"/>
                </a:lnTo>
                <a:lnTo>
                  <a:pt x="1080654" y="0"/>
                </a:lnTo>
                <a:lnTo>
                  <a:pt x="1828800" y="0"/>
                </a:lnTo>
                <a:lnTo>
                  <a:pt x="1484415" y="534389"/>
                </a:lnTo>
                <a:lnTo>
                  <a:pt x="261257" y="534389"/>
                </a:lnTo>
                <a:lnTo>
                  <a:pt x="0" y="11875"/>
                </a:lnTo>
                <a:close/>
              </a:path>
            </a:pathLst>
          </a:custGeom>
          <a:solidFill>
            <a:schemeClr val="bg1"/>
          </a:solidFill>
          <a:ln w="9525" algn="ctr">
            <a:solidFill>
              <a:schemeClr val="tx1"/>
            </a:solidFill>
            <a:round/>
            <a:headEnd/>
            <a:tailEnd/>
          </a:ln>
        </p:spPr>
        <p:txBody>
          <a:bodyPr/>
          <a:lstStyle/>
          <a:p>
            <a:pPr algn="ctr">
              <a:lnSpc>
                <a:spcPct val="200000"/>
              </a:lnSpc>
            </a:pPr>
            <a:r>
              <a:rPr lang="en-US" sz="1600"/>
              <a:t>Float ALU</a:t>
            </a:r>
          </a:p>
        </p:txBody>
      </p:sp>
      <p:sp>
        <p:nvSpPr>
          <p:cNvPr id="7176" name="Rectangle 8"/>
          <p:cNvSpPr>
            <a:spLocks noChangeArrowheads="1"/>
          </p:cNvSpPr>
          <p:nvPr/>
        </p:nvSpPr>
        <p:spPr bwMode="auto">
          <a:xfrm>
            <a:off x="3505200" y="2703513"/>
            <a:ext cx="1055688" cy="534987"/>
          </a:xfrm>
          <a:prstGeom prst="rect">
            <a:avLst/>
          </a:prstGeom>
          <a:solidFill>
            <a:schemeClr val="bg1"/>
          </a:solidFill>
          <a:ln w="9525" algn="ctr">
            <a:solidFill>
              <a:schemeClr val="tx1"/>
            </a:solidFill>
            <a:round/>
            <a:headEnd/>
            <a:tailEnd/>
          </a:ln>
        </p:spPr>
        <p:txBody>
          <a:bodyPr/>
          <a:lstStyle/>
          <a:p>
            <a:pPr algn="ctr">
              <a:lnSpc>
                <a:spcPct val="150000"/>
              </a:lnSpc>
            </a:pPr>
            <a:r>
              <a:rPr lang="en-US"/>
              <a:t>Cache</a:t>
            </a:r>
          </a:p>
        </p:txBody>
      </p:sp>
      <p:sp>
        <p:nvSpPr>
          <p:cNvPr id="7177" name="Rectangle 16"/>
          <p:cNvSpPr>
            <a:spLocks noChangeArrowheads="1"/>
          </p:cNvSpPr>
          <p:nvPr/>
        </p:nvSpPr>
        <p:spPr bwMode="auto">
          <a:xfrm>
            <a:off x="3848100" y="3200400"/>
            <a:ext cx="2857500" cy="523875"/>
          </a:xfrm>
          <a:prstGeom prst="rect">
            <a:avLst/>
          </a:prstGeom>
          <a:noFill/>
          <a:ln w="9525">
            <a:noFill/>
            <a:miter lim="800000"/>
            <a:headEnd/>
            <a:tailEnd/>
          </a:ln>
        </p:spPr>
        <p:txBody>
          <a:bodyPr>
            <a:spAutoFit/>
          </a:bodyPr>
          <a:lstStyle/>
          <a:p>
            <a:r>
              <a:rPr lang="en-US" sz="2800" dirty="0"/>
              <a:t>Multi-Core </a:t>
            </a:r>
          </a:p>
        </p:txBody>
      </p:sp>
      <p:sp>
        <p:nvSpPr>
          <p:cNvPr id="7178" name="Rectangle 18"/>
          <p:cNvSpPr>
            <a:spLocks noChangeArrowheads="1"/>
          </p:cNvSpPr>
          <p:nvPr/>
        </p:nvSpPr>
        <p:spPr bwMode="auto">
          <a:xfrm>
            <a:off x="5967413" y="1295400"/>
            <a:ext cx="1828800" cy="904875"/>
          </a:xfrm>
          <a:prstGeom prst="rect">
            <a:avLst/>
          </a:prstGeom>
          <a:solidFill>
            <a:srgbClr val="FFFFCC"/>
          </a:solidFill>
          <a:ln w="9525" algn="ctr">
            <a:solidFill>
              <a:schemeClr val="tx1"/>
            </a:solidFill>
            <a:round/>
            <a:headEnd/>
            <a:tailEnd/>
          </a:ln>
        </p:spPr>
        <p:txBody>
          <a:bodyPr/>
          <a:lstStyle/>
          <a:p>
            <a:pPr algn="ctr"/>
            <a:r>
              <a:rPr lang="en-US"/>
              <a:t>Control Unit</a:t>
            </a:r>
          </a:p>
          <a:p>
            <a:pPr algn="ctr"/>
            <a:r>
              <a:rPr lang="en-US"/>
              <a:t>Registers</a:t>
            </a:r>
          </a:p>
          <a:p>
            <a:pPr algn="ctr"/>
            <a:r>
              <a:rPr lang="en-US"/>
              <a:t>Interrupt Logic</a:t>
            </a:r>
          </a:p>
        </p:txBody>
      </p:sp>
      <p:sp>
        <p:nvSpPr>
          <p:cNvPr id="7179" name="Freeform 19"/>
          <p:cNvSpPr>
            <a:spLocks noChangeArrowheads="1"/>
          </p:cNvSpPr>
          <p:nvPr/>
        </p:nvSpPr>
        <p:spPr bwMode="auto">
          <a:xfrm>
            <a:off x="4724400" y="2703513"/>
            <a:ext cx="1382713" cy="534987"/>
          </a:xfrm>
          <a:custGeom>
            <a:avLst/>
            <a:gdLst>
              <a:gd name="T0" fmla="*/ 0 w 1828800"/>
              <a:gd name="T1" fmla="*/ 12336 h 534389"/>
              <a:gd name="T2" fmla="*/ 43 w 1828800"/>
              <a:gd name="T3" fmla="*/ 12336 h 534389"/>
              <a:gd name="T4" fmla="*/ 51 w 1828800"/>
              <a:gd name="T5" fmla="*/ 222040 h 534389"/>
              <a:gd name="T6" fmla="*/ 61 w 1828800"/>
              <a:gd name="T7" fmla="*/ 0 h 534389"/>
              <a:gd name="T8" fmla="*/ 103 w 1828800"/>
              <a:gd name="T9" fmla="*/ 0 h 534389"/>
              <a:gd name="T10" fmla="*/ 84 w 1828800"/>
              <a:gd name="T11" fmla="*/ 555100 h 534389"/>
              <a:gd name="T12" fmla="*/ 15 w 1828800"/>
              <a:gd name="T13" fmla="*/ 555100 h 534389"/>
              <a:gd name="T14" fmla="*/ 0 w 1828800"/>
              <a:gd name="T15" fmla="*/ 12336 h 534389"/>
              <a:gd name="T16" fmla="*/ 0 60000 65536"/>
              <a:gd name="T17" fmla="*/ 0 60000 65536"/>
              <a:gd name="T18" fmla="*/ 0 60000 65536"/>
              <a:gd name="T19" fmla="*/ 0 60000 65536"/>
              <a:gd name="T20" fmla="*/ 0 60000 65536"/>
              <a:gd name="T21" fmla="*/ 0 60000 65536"/>
              <a:gd name="T22" fmla="*/ 0 60000 65536"/>
              <a:gd name="T23" fmla="*/ 0 60000 65536"/>
              <a:gd name="T24" fmla="*/ 0 w 1828800"/>
              <a:gd name="T25" fmla="*/ 0 h 534389"/>
              <a:gd name="T26" fmla="*/ 1828800 w 1828800"/>
              <a:gd name="T27" fmla="*/ 534389 h 5343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28800" h="534389">
                <a:moveTo>
                  <a:pt x="0" y="11875"/>
                </a:moveTo>
                <a:lnTo>
                  <a:pt x="771896" y="11875"/>
                </a:lnTo>
                <a:lnTo>
                  <a:pt x="914400" y="213755"/>
                </a:lnTo>
                <a:lnTo>
                  <a:pt x="1080654" y="0"/>
                </a:lnTo>
                <a:lnTo>
                  <a:pt x="1828800" y="0"/>
                </a:lnTo>
                <a:lnTo>
                  <a:pt x="1484415" y="534389"/>
                </a:lnTo>
                <a:lnTo>
                  <a:pt x="261257" y="534389"/>
                </a:lnTo>
                <a:lnTo>
                  <a:pt x="0" y="11875"/>
                </a:lnTo>
                <a:close/>
              </a:path>
            </a:pathLst>
          </a:custGeom>
          <a:solidFill>
            <a:schemeClr val="bg1"/>
          </a:solidFill>
          <a:ln w="9525" algn="ctr">
            <a:solidFill>
              <a:schemeClr val="tx1"/>
            </a:solidFill>
            <a:round/>
            <a:headEnd/>
            <a:tailEnd/>
          </a:ln>
        </p:spPr>
        <p:txBody>
          <a:bodyPr/>
          <a:lstStyle/>
          <a:p>
            <a:pPr algn="ctr">
              <a:lnSpc>
                <a:spcPct val="200000"/>
              </a:lnSpc>
            </a:pPr>
            <a:r>
              <a:rPr lang="en-US" sz="1600"/>
              <a:t>Integer ALU</a:t>
            </a:r>
          </a:p>
        </p:txBody>
      </p:sp>
      <p:sp>
        <p:nvSpPr>
          <p:cNvPr id="7180" name="Freeform 20"/>
          <p:cNvSpPr>
            <a:spLocks noChangeArrowheads="1"/>
          </p:cNvSpPr>
          <p:nvPr/>
        </p:nvSpPr>
        <p:spPr bwMode="auto">
          <a:xfrm>
            <a:off x="6118225" y="2703513"/>
            <a:ext cx="1384300" cy="534987"/>
          </a:xfrm>
          <a:custGeom>
            <a:avLst/>
            <a:gdLst>
              <a:gd name="T0" fmla="*/ 0 w 1828800"/>
              <a:gd name="T1" fmla="*/ 12336 h 534389"/>
              <a:gd name="T2" fmla="*/ 45 w 1828800"/>
              <a:gd name="T3" fmla="*/ 12336 h 534389"/>
              <a:gd name="T4" fmla="*/ 54 w 1828800"/>
              <a:gd name="T5" fmla="*/ 222040 h 534389"/>
              <a:gd name="T6" fmla="*/ 63 w 1828800"/>
              <a:gd name="T7" fmla="*/ 0 h 534389"/>
              <a:gd name="T8" fmla="*/ 107 w 1828800"/>
              <a:gd name="T9" fmla="*/ 0 h 534389"/>
              <a:gd name="T10" fmla="*/ 86 w 1828800"/>
              <a:gd name="T11" fmla="*/ 555100 h 534389"/>
              <a:gd name="T12" fmla="*/ 15 w 1828800"/>
              <a:gd name="T13" fmla="*/ 555100 h 534389"/>
              <a:gd name="T14" fmla="*/ 0 w 1828800"/>
              <a:gd name="T15" fmla="*/ 12336 h 534389"/>
              <a:gd name="T16" fmla="*/ 0 60000 65536"/>
              <a:gd name="T17" fmla="*/ 0 60000 65536"/>
              <a:gd name="T18" fmla="*/ 0 60000 65536"/>
              <a:gd name="T19" fmla="*/ 0 60000 65536"/>
              <a:gd name="T20" fmla="*/ 0 60000 65536"/>
              <a:gd name="T21" fmla="*/ 0 60000 65536"/>
              <a:gd name="T22" fmla="*/ 0 60000 65536"/>
              <a:gd name="T23" fmla="*/ 0 60000 65536"/>
              <a:gd name="T24" fmla="*/ 0 w 1828800"/>
              <a:gd name="T25" fmla="*/ 0 h 534389"/>
              <a:gd name="T26" fmla="*/ 1828800 w 1828800"/>
              <a:gd name="T27" fmla="*/ 534389 h 5343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28800" h="534389">
                <a:moveTo>
                  <a:pt x="0" y="11875"/>
                </a:moveTo>
                <a:lnTo>
                  <a:pt x="771896" y="11875"/>
                </a:lnTo>
                <a:lnTo>
                  <a:pt x="914400" y="213755"/>
                </a:lnTo>
                <a:lnTo>
                  <a:pt x="1080654" y="0"/>
                </a:lnTo>
                <a:lnTo>
                  <a:pt x="1828800" y="0"/>
                </a:lnTo>
                <a:lnTo>
                  <a:pt x="1484415" y="534389"/>
                </a:lnTo>
                <a:lnTo>
                  <a:pt x="261257" y="534389"/>
                </a:lnTo>
                <a:lnTo>
                  <a:pt x="0" y="11875"/>
                </a:lnTo>
                <a:close/>
              </a:path>
            </a:pathLst>
          </a:custGeom>
          <a:solidFill>
            <a:schemeClr val="bg1"/>
          </a:solidFill>
          <a:ln w="9525" algn="ctr">
            <a:solidFill>
              <a:schemeClr val="tx1"/>
            </a:solidFill>
            <a:round/>
            <a:headEnd/>
            <a:tailEnd/>
          </a:ln>
        </p:spPr>
        <p:txBody>
          <a:bodyPr/>
          <a:lstStyle/>
          <a:p>
            <a:pPr algn="ctr">
              <a:lnSpc>
                <a:spcPct val="200000"/>
              </a:lnSpc>
            </a:pPr>
            <a:r>
              <a:rPr lang="en-US" sz="1600"/>
              <a:t>Float ALU</a:t>
            </a:r>
          </a:p>
        </p:txBody>
      </p:sp>
      <p:sp>
        <p:nvSpPr>
          <p:cNvPr id="7181" name="Rectangle 21"/>
          <p:cNvSpPr>
            <a:spLocks noChangeArrowheads="1"/>
          </p:cNvSpPr>
          <p:nvPr/>
        </p:nvSpPr>
        <p:spPr bwMode="auto">
          <a:xfrm>
            <a:off x="7631113" y="2703513"/>
            <a:ext cx="914400" cy="534987"/>
          </a:xfrm>
          <a:prstGeom prst="rect">
            <a:avLst/>
          </a:prstGeom>
          <a:solidFill>
            <a:schemeClr val="bg1"/>
          </a:solidFill>
          <a:ln w="9525" algn="ctr">
            <a:solidFill>
              <a:schemeClr val="tx1"/>
            </a:solidFill>
            <a:round/>
            <a:headEnd/>
            <a:tailEnd/>
          </a:ln>
        </p:spPr>
        <p:txBody>
          <a:bodyPr/>
          <a:lstStyle/>
          <a:p>
            <a:pPr algn="ctr">
              <a:lnSpc>
                <a:spcPct val="150000"/>
              </a:lnSpc>
            </a:pPr>
            <a:r>
              <a:rPr lang="en-US"/>
              <a:t>Cache</a:t>
            </a:r>
          </a:p>
        </p:txBody>
      </p:sp>
      <p:cxnSp>
        <p:nvCxnSpPr>
          <p:cNvPr id="7182" name="Straight Connector 23"/>
          <p:cNvCxnSpPr>
            <a:cxnSpLocks noChangeShapeType="1"/>
          </p:cNvCxnSpPr>
          <p:nvPr/>
        </p:nvCxnSpPr>
        <p:spPr bwMode="auto">
          <a:xfrm rot="5400000">
            <a:off x="3850481" y="2201069"/>
            <a:ext cx="1595438" cy="0"/>
          </a:xfrm>
          <a:prstGeom prst="line">
            <a:avLst/>
          </a:prstGeom>
          <a:noFill/>
          <a:ln w="9525" algn="ctr">
            <a:solidFill>
              <a:schemeClr val="tx1"/>
            </a:solidFill>
            <a:prstDash val="dash"/>
            <a:round/>
            <a:headEnd/>
            <a:tailEnd/>
          </a:ln>
        </p:spPr>
      </p:cxnSp>
      <p:grpSp>
        <p:nvGrpSpPr>
          <p:cNvPr id="2" name="Group 27"/>
          <p:cNvGrpSpPr>
            <a:grpSpLocks/>
          </p:cNvGrpSpPr>
          <p:nvPr/>
        </p:nvGrpSpPr>
        <p:grpSpPr bwMode="auto">
          <a:xfrm>
            <a:off x="509588" y="4049712"/>
            <a:ext cx="8177212" cy="2732088"/>
            <a:chOff x="509588" y="3949700"/>
            <a:chExt cx="8177212" cy="2732088"/>
          </a:xfrm>
        </p:grpSpPr>
        <p:sp>
          <p:nvSpPr>
            <p:cNvPr id="11" name="Rounded Rectangle 10"/>
            <p:cNvSpPr/>
            <p:nvPr/>
          </p:nvSpPr>
          <p:spPr bwMode="auto">
            <a:xfrm>
              <a:off x="509588" y="3949700"/>
              <a:ext cx="8177212" cy="2209800"/>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7189" name="Rectangle 11"/>
            <p:cNvSpPr>
              <a:spLocks noChangeArrowheads="1"/>
            </p:cNvSpPr>
            <p:nvPr/>
          </p:nvSpPr>
          <p:spPr bwMode="auto">
            <a:xfrm>
              <a:off x="644525" y="4178300"/>
              <a:ext cx="1828800" cy="904875"/>
            </a:xfrm>
            <a:prstGeom prst="rect">
              <a:avLst/>
            </a:prstGeom>
            <a:solidFill>
              <a:srgbClr val="FFFFCC"/>
            </a:solidFill>
            <a:ln w="9525" algn="ctr">
              <a:solidFill>
                <a:schemeClr val="tx1"/>
              </a:solidFill>
              <a:round/>
              <a:headEnd/>
              <a:tailEnd/>
            </a:ln>
          </p:spPr>
          <p:txBody>
            <a:bodyPr/>
            <a:lstStyle/>
            <a:p>
              <a:pPr algn="ctr"/>
              <a:r>
                <a:rPr lang="en-US"/>
                <a:t>Control Unit</a:t>
              </a:r>
            </a:p>
            <a:p>
              <a:pPr algn="ctr"/>
              <a:r>
                <a:rPr lang="en-US"/>
                <a:t>Registers</a:t>
              </a:r>
            </a:p>
            <a:p>
              <a:pPr algn="ctr"/>
              <a:r>
                <a:rPr lang="en-US"/>
                <a:t>Interrupt Logic</a:t>
              </a:r>
            </a:p>
          </p:txBody>
        </p:sp>
        <p:sp>
          <p:nvSpPr>
            <p:cNvPr id="7190" name="Freeform 12"/>
            <p:cNvSpPr>
              <a:spLocks noChangeArrowheads="1"/>
            </p:cNvSpPr>
            <p:nvPr/>
          </p:nvSpPr>
          <p:spPr bwMode="auto">
            <a:xfrm>
              <a:off x="509589" y="5587206"/>
              <a:ext cx="1382712" cy="534987"/>
            </a:xfrm>
            <a:custGeom>
              <a:avLst/>
              <a:gdLst>
                <a:gd name="T0" fmla="*/ 0 w 1828800"/>
                <a:gd name="T1" fmla="*/ 12336 h 534389"/>
                <a:gd name="T2" fmla="*/ 43 w 1828800"/>
                <a:gd name="T3" fmla="*/ 12336 h 534389"/>
                <a:gd name="T4" fmla="*/ 51 w 1828800"/>
                <a:gd name="T5" fmla="*/ 222040 h 534389"/>
                <a:gd name="T6" fmla="*/ 61 w 1828800"/>
                <a:gd name="T7" fmla="*/ 0 h 534389"/>
                <a:gd name="T8" fmla="*/ 103 w 1828800"/>
                <a:gd name="T9" fmla="*/ 0 h 534389"/>
                <a:gd name="T10" fmla="*/ 84 w 1828800"/>
                <a:gd name="T11" fmla="*/ 555100 h 534389"/>
                <a:gd name="T12" fmla="*/ 15 w 1828800"/>
                <a:gd name="T13" fmla="*/ 555100 h 534389"/>
                <a:gd name="T14" fmla="*/ 0 w 1828800"/>
                <a:gd name="T15" fmla="*/ 12336 h 534389"/>
                <a:gd name="T16" fmla="*/ 0 60000 65536"/>
                <a:gd name="T17" fmla="*/ 0 60000 65536"/>
                <a:gd name="T18" fmla="*/ 0 60000 65536"/>
                <a:gd name="T19" fmla="*/ 0 60000 65536"/>
                <a:gd name="T20" fmla="*/ 0 60000 65536"/>
                <a:gd name="T21" fmla="*/ 0 60000 65536"/>
                <a:gd name="T22" fmla="*/ 0 60000 65536"/>
                <a:gd name="T23" fmla="*/ 0 60000 65536"/>
                <a:gd name="T24" fmla="*/ 0 w 1828800"/>
                <a:gd name="T25" fmla="*/ 0 h 534389"/>
                <a:gd name="T26" fmla="*/ 1828800 w 1828800"/>
                <a:gd name="T27" fmla="*/ 534389 h 5343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28800" h="534389">
                  <a:moveTo>
                    <a:pt x="0" y="11875"/>
                  </a:moveTo>
                  <a:lnTo>
                    <a:pt x="771896" y="11875"/>
                  </a:lnTo>
                  <a:lnTo>
                    <a:pt x="914400" y="213755"/>
                  </a:lnTo>
                  <a:lnTo>
                    <a:pt x="1080654" y="0"/>
                  </a:lnTo>
                  <a:lnTo>
                    <a:pt x="1828800" y="0"/>
                  </a:lnTo>
                  <a:lnTo>
                    <a:pt x="1484415" y="534389"/>
                  </a:lnTo>
                  <a:lnTo>
                    <a:pt x="261257" y="534389"/>
                  </a:lnTo>
                  <a:lnTo>
                    <a:pt x="0" y="11875"/>
                  </a:lnTo>
                  <a:close/>
                </a:path>
              </a:pathLst>
            </a:custGeom>
            <a:solidFill>
              <a:schemeClr val="bg1"/>
            </a:solidFill>
            <a:ln w="9525" algn="ctr">
              <a:solidFill>
                <a:schemeClr val="tx1"/>
              </a:solidFill>
              <a:round/>
              <a:headEnd/>
              <a:tailEnd/>
            </a:ln>
          </p:spPr>
          <p:txBody>
            <a:bodyPr/>
            <a:lstStyle/>
            <a:p>
              <a:pPr algn="ctr">
                <a:lnSpc>
                  <a:spcPct val="200000"/>
                </a:lnSpc>
              </a:pPr>
              <a:r>
                <a:rPr lang="en-US" sz="1600"/>
                <a:t>Integer ALU</a:t>
              </a:r>
            </a:p>
          </p:txBody>
        </p:sp>
        <p:sp>
          <p:nvSpPr>
            <p:cNvPr id="7191" name="Freeform 13"/>
            <p:cNvSpPr>
              <a:spLocks noChangeArrowheads="1"/>
            </p:cNvSpPr>
            <p:nvPr/>
          </p:nvSpPr>
          <p:spPr bwMode="auto">
            <a:xfrm>
              <a:off x="1939925" y="5587206"/>
              <a:ext cx="1384300" cy="534987"/>
            </a:xfrm>
            <a:custGeom>
              <a:avLst/>
              <a:gdLst>
                <a:gd name="T0" fmla="*/ 0 w 1828800"/>
                <a:gd name="T1" fmla="*/ 12336 h 534389"/>
                <a:gd name="T2" fmla="*/ 45 w 1828800"/>
                <a:gd name="T3" fmla="*/ 12336 h 534389"/>
                <a:gd name="T4" fmla="*/ 54 w 1828800"/>
                <a:gd name="T5" fmla="*/ 222040 h 534389"/>
                <a:gd name="T6" fmla="*/ 63 w 1828800"/>
                <a:gd name="T7" fmla="*/ 0 h 534389"/>
                <a:gd name="T8" fmla="*/ 107 w 1828800"/>
                <a:gd name="T9" fmla="*/ 0 h 534389"/>
                <a:gd name="T10" fmla="*/ 86 w 1828800"/>
                <a:gd name="T11" fmla="*/ 555100 h 534389"/>
                <a:gd name="T12" fmla="*/ 15 w 1828800"/>
                <a:gd name="T13" fmla="*/ 555100 h 534389"/>
                <a:gd name="T14" fmla="*/ 0 w 1828800"/>
                <a:gd name="T15" fmla="*/ 12336 h 534389"/>
                <a:gd name="T16" fmla="*/ 0 60000 65536"/>
                <a:gd name="T17" fmla="*/ 0 60000 65536"/>
                <a:gd name="T18" fmla="*/ 0 60000 65536"/>
                <a:gd name="T19" fmla="*/ 0 60000 65536"/>
                <a:gd name="T20" fmla="*/ 0 60000 65536"/>
                <a:gd name="T21" fmla="*/ 0 60000 65536"/>
                <a:gd name="T22" fmla="*/ 0 60000 65536"/>
                <a:gd name="T23" fmla="*/ 0 60000 65536"/>
                <a:gd name="T24" fmla="*/ 0 w 1828800"/>
                <a:gd name="T25" fmla="*/ 0 h 534389"/>
                <a:gd name="T26" fmla="*/ 1828800 w 1828800"/>
                <a:gd name="T27" fmla="*/ 534389 h 5343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28800" h="534389">
                  <a:moveTo>
                    <a:pt x="0" y="11875"/>
                  </a:moveTo>
                  <a:lnTo>
                    <a:pt x="771896" y="11875"/>
                  </a:lnTo>
                  <a:lnTo>
                    <a:pt x="914400" y="213755"/>
                  </a:lnTo>
                  <a:lnTo>
                    <a:pt x="1080654" y="0"/>
                  </a:lnTo>
                  <a:lnTo>
                    <a:pt x="1828800" y="0"/>
                  </a:lnTo>
                  <a:lnTo>
                    <a:pt x="1484415" y="534389"/>
                  </a:lnTo>
                  <a:lnTo>
                    <a:pt x="261257" y="534389"/>
                  </a:lnTo>
                  <a:lnTo>
                    <a:pt x="0" y="11875"/>
                  </a:lnTo>
                  <a:close/>
                </a:path>
              </a:pathLst>
            </a:custGeom>
            <a:solidFill>
              <a:schemeClr val="bg1"/>
            </a:solidFill>
            <a:ln w="9525" algn="ctr">
              <a:solidFill>
                <a:schemeClr val="tx1"/>
              </a:solidFill>
              <a:round/>
              <a:headEnd/>
              <a:tailEnd/>
            </a:ln>
          </p:spPr>
          <p:txBody>
            <a:bodyPr/>
            <a:lstStyle/>
            <a:p>
              <a:pPr algn="ctr">
                <a:lnSpc>
                  <a:spcPct val="200000"/>
                </a:lnSpc>
              </a:pPr>
              <a:r>
                <a:rPr lang="en-US" sz="1600"/>
                <a:t>Float ALU</a:t>
              </a:r>
            </a:p>
          </p:txBody>
        </p:sp>
        <p:sp>
          <p:nvSpPr>
            <p:cNvPr id="7192" name="Rectangle 14"/>
            <p:cNvSpPr>
              <a:spLocks noChangeArrowheads="1"/>
            </p:cNvSpPr>
            <p:nvPr/>
          </p:nvSpPr>
          <p:spPr bwMode="auto">
            <a:xfrm>
              <a:off x="3429000" y="5587206"/>
              <a:ext cx="1055688" cy="534987"/>
            </a:xfrm>
            <a:prstGeom prst="rect">
              <a:avLst/>
            </a:prstGeom>
            <a:solidFill>
              <a:schemeClr val="bg1"/>
            </a:solidFill>
            <a:ln w="9525" algn="ctr">
              <a:solidFill>
                <a:schemeClr val="tx1"/>
              </a:solidFill>
              <a:round/>
              <a:headEnd/>
              <a:tailEnd/>
            </a:ln>
          </p:spPr>
          <p:txBody>
            <a:bodyPr/>
            <a:lstStyle/>
            <a:p>
              <a:pPr algn="ctr">
                <a:lnSpc>
                  <a:spcPct val="150000"/>
                </a:lnSpc>
              </a:pPr>
              <a:r>
                <a:rPr lang="en-US"/>
                <a:t>Cache</a:t>
              </a:r>
            </a:p>
          </p:txBody>
        </p:sp>
        <p:sp>
          <p:nvSpPr>
            <p:cNvPr id="7193" name="Rectangle 15"/>
            <p:cNvSpPr>
              <a:spLocks noChangeArrowheads="1"/>
            </p:cNvSpPr>
            <p:nvPr/>
          </p:nvSpPr>
          <p:spPr bwMode="auto">
            <a:xfrm>
              <a:off x="2614613" y="4178300"/>
              <a:ext cx="1828800" cy="904875"/>
            </a:xfrm>
            <a:prstGeom prst="rect">
              <a:avLst/>
            </a:prstGeom>
            <a:solidFill>
              <a:schemeClr val="accent2">
                <a:lumMod val="40000"/>
                <a:lumOff val="60000"/>
              </a:schemeClr>
            </a:solidFill>
            <a:ln w="9525" algn="ctr">
              <a:solidFill>
                <a:schemeClr val="tx1"/>
              </a:solidFill>
              <a:round/>
              <a:headEnd/>
              <a:tailEnd/>
            </a:ln>
          </p:spPr>
          <p:txBody>
            <a:bodyPr/>
            <a:lstStyle/>
            <a:p>
              <a:pPr algn="ctr"/>
              <a:r>
                <a:rPr lang="en-US" dirty="0"/>
                <a:t>Control Unit</a:t>
              </a:r>
            </a:p>
            <a:p>
              <a:pPr algn="ctr"/>
              <a:r>
                <a:rPr lang="en-US" dirty="0"/>
                <a:t>Registers</a:t>
              </a:r>
            </a:p>
            <a:p>
              <a:pPr algn="ctr"/>
              <a:r>
                <a:rPr lang="en-US" dirty="0"/>
                <a:t>Interrupt Logic</a:t>
              </a:r>
            </a:p>
          </p:txBody>
        </p:sp>
        <p:sp>
          <p:nvSpPr>
            <p:cNvPr id="7194" name="Rectangle 17"/>
            <p:cNvSpPr>
              <a:spLocks noChangeArrowheads="1"/>
            </p:cNvSpPr>
            <p:nvPr/>
          </p:nvSpPr>
          <p:spPr bwMode="auto">
            <a:xfrm>
              <a:off x="2157413" y="6159500"/>
              <a:ext cx="6224587" cy="522288"/>
            </a:xfrm>
            <a:prstGeom prst="rect">
              <a:avLst/>
            </a:prstGeom>
            <a:noFill/>
            <a:ln w="9525">
              <a:noFill/>
              <a:miter lim="800000"/>
              <a:headEnd/>
              <a:tailEnd/>
            </a:ln>
          </p:spPr>
          <p:txBody>
            <a:bodyPr>
              <a:spAutoFit/>
            </a:bodyPr>
            <a:lstStyle/>
            <a:p>
              <a:r>
                <a:rPr lang="en-US" sz="2800"/>
                <a:t>Multi-Core with HyperThreading</a:t>
              </a:r>
            </a:p>
          </p:txBody>
        </p:sp>
        <p:sp>
          <p:nvSpPr>
            <p:cNvPr id="7195" name="Rectangle 24"/>
            <p:cNvSpPr>
              <a:spLocks noChangeArrowheads="1"/>
            </p:cNvSpPr>
            <p:nvPr/>
          </p:nvSpPr>
          <p:spPr bwMode="auto">
            <a:xfrm>
              <a:off x="4748213" y="4178300"/>
              <a:ext cx="1828800" cy="904875"/>
            </a:xfrm>
            <a:prstGeom prst="rect">
              <a:avLst/>
            </a:prstGeom>
            <a:solidFill>
              <a:srgbClr val="FFFFCC"/>
            </a:solidFill>
            <a:ln w="9525" algn="ctr">
              <a:solidFill>
                <a:schemeClr val="tx1"/>
              </a:solidFill>
              <a:round/>
              <a:headEnd/>
              <a:tailEnd/>
            </a:ln>
          </p:spPr>
          <p:txBody>
            <a:bodyPr/>
            <a:lstStyle/>
            <a:p>
              <a:pPr algn="ctr"/>
              <a:r>
                <a:rPr lang="en-US"/>
                <a:t>Control Unit</a:t>
              </a:r>
            </a:p>
            <a:p>
              <a:pPr algn="ctr"/>
              <a:r>
                <a:rPr lang="en-US"/>
                <a:t>Registers</a:t>
              </a:r>
            </a:p>
            <a:p>
              <a:pPr algn="ctr"/>
              <a:r>
                <a:rPr lang="en-US"/>
                <a:t>Interrupt Logic</a:t>
              </a:r>
            </a:p>
          </p:txBody>
        </p:sp>
        <p:sp>
          <p:nvSpPr>
            <p:cNvPr id="7196" name="Freeform 25"/>
            <p:cNvSpPr>
              <a:spLocks noChangeArrowheads="1"/>
            </p:cNvSpPr>
            <p:nvPr/>
          </p:nvSpPr>
          <p:spPr bwMode="auto">
            <a:xfrm>
              <a:off x="4648200" y="5587206"/>
              <a:ext cx="1384300" cy="534987"/>
            </a:xfrm>
            <a:custGeom>
              <a:avLst/>
              <a:gdLst>
                <a:gd name="T0" fmla="*/ 0 w 1828800"/>
                <a:gd name="T1" fmla="*/ 12336 h 534389"/>
                <a:gd name="T2" fmla="*/ 45 w 1828800"/>
                <a:gd name="T3" fmla="*/ 12336 h 534389"/>
                <a:gd name="T4" fmla="*/ 54 w 1828800"/>
                <a:gd name="T5" fmla="*/ 222040 h 534389"/>
                <a:gd name="T6" fmla="*/ 63 w 1828800"/>
                <a:gd name="T7" fmla="*/ 0 h 534389"/>
                <a:gd name="T8" fmla="*/ 107 w 1828800"/>
                <a:gd name="T9" fmla="*/ 0 h 534389"/>
                <a:gd name="T10" fmla="*/ 86 w 1828800"/>
                <a:gd name="T11" fmla="*/ 555100 h 534389"/>
                <a:gd name="T12" fmla="*/ 15 w 1828800"/>
                <a:gd name="T13" fmla="*/ 555100 h 534389"/>
                <a:gd name="T14" fmla="*/ 0 w 1828800"/>
                <a:gd name="T15" fmla="*/ 12336 h 534389"/>
                <a:gd name="T16" fmla="*/ 0 60000 65536"/>
                <a:gd name="T17" fmla="*/ 0 60000 65536"/>
                <a:gd name="T18" fmla="*/ 0 60000 65536"/>
                <a:gd name="T19" fmla="*/ 0 60000 65536"/>
                <a:gd name="T20" fmla="*/ 0 60000 65536"/>
                <a:gd name="T21" fmla="*/ 0 60000 65536"/>
                <a:gd name="T22" fmla="*/ 0 60000 65536"/>
                <a:gd name="T23" fmla="*/ 0 60000 65536"/>
                <a:gd name="T24" fmla="*/ 0 w 1828800"/>
                <a:gd name="T25" fmla="*/ 0 h 534389"/>
                <a:gd name="T26" fmla="*/ 1828800 w 1828800"/>
                <a:gd name="T27" fmla="*/ 534389 h 5343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28800" h="534389">
                  <a:moveTo>
                    <a:pt x="0" y="11875"/>
                  </a:moveTo>
                  <a:lnTo>
                    <a:pt x="771896" y="11875"/>
                  </a:lnTo>
                  <a:lnTo>
                    <a:pt x="914400" y="213755"/>
                  </a:lnTo>
                  <a:lnTo>
                    <a:pt x="1080654" y="0"/>
                  </a:lnTo>
                  <a:lnTo>
                    <a:pt x="1828800" y="0"/>
                  </a:lnTo>
                  <a:lnTo>
                    <a:pt x="1484415" y="534389"/>
                  </a:lnTo>
                  <a:lnTo>
                    <a:pt x="261257" y="534389"/>
                  </a:lnTo>
                  <a:lnTo>
                    <a:pt x="0" y="11875"/>
                  </a:lnTo>
                  <a:close/>
                </a:path>
              </a:pathLst>
            </a:custGeom>
            <a:solidFill>
              <a:schemeClr val="bg1"/>
            </a:solidFill>
            <a:ln w="9525" algn="ctr">
              <a:solidFill>
                <a:schemeClr val="tx1"/>
              </a:solidFill>
              <a:round/>
              <a:headEnd/>
              <a:tailEnd/>
            </a:ln>
          </p:spPr>
          <p:txBody>
            <a:bodyPr/>
            <a:lstStyle/>
            <a:p>
              <a:pPr algn="ctr">
                <a:lnSpc>
                  <a:spcPct val="200000"/>
                </a:lnSpc>
              </a:pPr>
              <a:r>
                <a:rPr lang="en-US" sz="1600"/>
                <a:t>Integer ALU</a:t>
              </a:r>
            </a:p>
          </p:txBody>
        </p:sp>
        <p:sp>
          <p:nvSpPr>
            <p:cNvPr id="7197" name="Freeform 26"/>
            <p:cNvSpPr>
              <a:spLocks noChangeArrowheads="1"/>
            </p:cNvSpPr>
            <p:nvPr/>
          </p:nvSpPr>
          <p:spPr bwMode="auto">
            <a:xfrm>
              <a:off x="6107113" y="5587206"/>
              <a:ext cx="1382712" cy="534987"/>
            </a:xfrm>
            <a:custGeom>
              <a:avLst/>
              <a:gdLst>
                <a:gd name="T0" fmla="*/ 0 w 1828800"/>
                <a:gd name="T1" fmla="*/ 12336 h 534389"/>
                <a:gd name="T2" fmla="*/ 43 w 1828800"/>
                <a:gd name="T3" fmla="*/ 12336 h 534389"/>
                <a:gd name="T4" fmla="*/ 51 w 1828800"/>
                <a:gd name="T5" fmla="*/ 222040 h 534389"/>
                <a:gd name="T6" fmla="*/ 61 w 1828800"/>
                <a:gd name="T7" fmla="*/ 0 h 534389"/>
                <a:gd name="T8" fmla="*/ 103 w 1828800"/>
                <a:gd name="T9" fmla="*/ 0 h 534389"/>
                <a:gd name="T10" fmla="*/ 84 w 1828800"/>
                <a:gd name="T11" fmla="*/ 555100 h 534389"/>
                <a:gd name="T12" fmla="*/ 15 w 1828800"/>
                <a:gd name="T13" fmla="*/ 555100 h 534389"/>
                <a:gd name="T14" fmla="*/ 0 w 1828800"/>
                <a:gd name="T15" fmla="*/ 12336 h 534389"/>
                <a:gd name="T16" fmla="*/ 0 60000 65536"/>
                <a:gd name="T17" fmla="*/ 0 60000 65536"/>
                <a:gd name="T18" fmla="*/ 0 60000 65536"/>
                <a:gd name="T19" fmla="*/ 0 60000 65536"/>
                <a:gd name="T20" fmla="*/ 0 60000 65536"/>
                <a:gd name="T21" fmla="*/ 0 60000 65536"/>
                <a:gd name="T22" fmla="*/ 0 60000 65536"/>
                <a:gd name="T23" fmla="*/ 0 60000 65536"/>
                <a:gd name="T24" fmla="*/ 0 w 1828800"/>
                <a:gd name="T25" fmla="*/ 0 h 534389"/>
                <a:gd name="T26" fmla="*/ 1828800 w 1828800"/>
                <a:gd name="T27" fmla="*/ 534389 h 5343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28800" h="534389">
                  <a:moveTo>
                    <a:pt x="0" y="11875"/>
                  </a:moveTo>
                  <a:lnTo>
                    <a:pt x="771896" y="11875"/>
                  </a:lnTo>
                  <a:lnTo>
                    <a:pt x="914400" y="213755"/>
                  </a:lnTo>
                  <a:lnTo>
                    <a:pt x="1080654" y="0"/>
                  </a:lnTo>
                  <a:lnTo>
                    <a:pt x="1828800" y="0"/>
                  </a:lnTo>
                  <a:lnTo>
                    <a:pt x="1484415" y="534389"/>
                  </a:lnTo>
                  <a:lnTo>
                    <a:pt x="261257" y="534389"/>
                  </a:lnTo>
                  <a:lnTo>
                    <a:pt x="0" y="11875"/>
                  </a:lnTo>
                  <a:close/>
                </a:path>
              </a:pathLst>
            </a:custGeom>
            <a:solidFill>
              <a:schemeClr val="bg1"/>
            </a:solidFill>
            <a:ln w="9525" algn="ctr">
              <a:solidFill>
                <a:schemeClr val="tx1"/>
              </a:solidFill>
              <a:round/>
              <a:headEnd/>
              <a:tailEnd/>
            </a:ln>
          </p:spPr>
          <p:txBody>
            <a:bodyPr/>
            <a:lstStyle/>
            <a:p>
              <a:pPr algn="ctr">
                <a:lnSpc>
                  <a:spcPct val="200000"/>
                </a:lnSpc>
              </a:pPr>
              <a:r>
                <a:rPr lang="en-US" sz="1600"/>
                <a:t>Float ALU</a:t>
              </a:r>
            </a:p>
          </p:txBody>
        </p:sp>
        <p:sp>
          <p:nvSpPr>
            <p:cNvPr id="7198" name="Rectangle 27"/>
            <p:cNvSpPr>
              <a:spLocks noChangeArrowheads="1"/>
            </p:cNvSpPr>
            <p:nvPr/>
          </p:nvSpPr>
          <p:spPr bwMode="auto">
            <a:xfrm>
              <a:off x="7567613" y="5587206"/>
              <a:ext cx="814387" cy="534987"/>
            </a:xfrm>
            <a:prstGeom prst="rect">
              <a:avLst/>
            </a:prstGeom>
            <a:solidFill>
              <a:schemeClr val="bg1"/>
            </a:solidFill>
            <a:ln w="9525" algn="ctr">
              <a:solidFill>
                <a:schemeClr val="tx1"/>
              </a:solidFill>
              <a:round/>
              <a:headEnd/>
              <a:tailEnd/>
            </a:ln>
          </p:spPr>
          <p:txBody>
            <a:bodyPr/>
            <a:lstStyle/>
            <a:p>
              <a:pPr algn="ctr">
                <a:lnSpc>
                  <a:spcPct val="150000"/>
                </a:lnSpc>
              </a:pPr>
              <a:r>
                <a:rPr lang="en-US"/>
                <a:t>Cache</a:t>
              </a:r>
            </a:p>
          </p:txBody>
        </p:sp>
        <p:sp>
          <p:nvSpPr>
            <p:cNvPr id="7199" name="Rectangle 28"/>
            <p:cNvSpPr>
              <a:spLocks noChangeArrowheads="1"/>
            </p:cNvSpPr>
            <p:nvPr/>
          </p:nvSpPr>
          <p:spPr bwMode="auto">
            <a:xfrm>
              <a:off x="6716713" y="4178300"/>
              <a:ext cx="1828800" cy="904875"/>
            </a:xfrm>
            <a:prstGeom prst="rect">
              <a:avLst/>
            </a:prstGeom>
            <a:solidFill>
              <a:schemeClr val="accent2">
                <a:lumMod val="40000"/>
                <a:lumOff val="60000"/>
              </a:schemeClr>
            </a:solidFill>
            <a:ln w="9525" algn="ctr">
              <a:solidFill>
                <a:schemeClr val="tx1"/>
              </a:solidFill>
              <a:round/>
              <a:headEnd/>
              <a:tailEnd/>
            </a:ln>
          </p:spPr>
          <p:txBody>
            <a:bodyPr/>
            <a:lstStyle/>
            <a:p>
              <a:pPr algn="ctr"/>
              <a:r>
                <a:rPr lang="en-US" dirty="0"/>
                <a:t>Control Unit</a:t>
              </a:r>
            </a:p>
            <a:p>
              <a:pPr algn="ctr"/>
              <a:r>
                <a:rPr lang="en-US" dirty="0"/>
                <a:t>Registers</a:t>
              </a:r>
            </a:p>
            <a:p>
              <a:pPr algn="ctr"/>
              <a:r>
                <a:rPr lang="en-US" dirty="0"/>
                <a:t>Interrupt Logic</a:t>
              </a:r>
            </a:p>
          </p:txBody>
        </p:sp>
        <p:cxnSp>
          <p:nvCxnSpPr>
            <p:cNvPr id="7200" name="Straight Connector 29"/>
            <p:cNvCxnSpPr>
              <a:cxnSpLocks noChangeShapeType="1"/>
            </p:cNvCxnSpPr>
            <p:nvPr/>
          </p:nvCxnSpPr>
          <p:spPr bwMode="auto">
            <a:xfrm rot="5400000">
              <a:off x="3814762" y="5056188"/>
              <a:ext cx="1597025" cy="0"/>
            </a:xfrm>
            <a:prstGeom prst="line">
              <a:avLst/>
            </a:prstGeom>
            <a:noFill/>
            <a:ln w="9525" algn="ctr">
              <a:solidFill>
                <a:schemeClr val="tx1"/>
              </a:solidFill>
              <a:prstDash val="dash"/>
              <a:round/>
              <a:headEnd/>
              <a:tailEnd/>
            </a:ln>
          </p:spPr>
        </p:cxnSp>
      </p:grpSp>
      <p:sp>
        <p:nvSpPr>
          <p:cNvPr id="7184" name="Rectangle 4"/>
          <p:cNvSpPr>
            <a:spLocks noChangeArrowheads="1"/>
          </p:cNvSpPr>
          <p:nvPr/>
        </p:nvSpPr>
        <p:spPr bwMode="auto">
          <a:xfrm>
            <a:off x="609601" y="2346388"/>
            <a:ext cx="2679698" cy="333375"/>
          </a:xfrm>
          <a:prstGeom prst="rect">
            <a:avLst/>
          </a:prstGeom>
          <a:solidFill>
            <a:schemeClr val="bg1"/>
          </a:solidFill>
          <a:ln w="9525" algn="ctr">
            <a:solidFill>
              <a:schemeClr val="tx1"/>
            </a:solidFill>
            <a:round/>
            <a:headEnd/>
            <a:tailEnd/>
          </a:ln>
        </p:spPr>
        <p:txBody>
          <a:bodyPr/>
          <a:lstStyle/>
          <a:p>
            <a:pPr algn="ctr"/>
            <a:r>
              <a:rPr lang="en-US" dirty="0"/>
              <a:t>Execution Unit / Datapath</a:t>
            </a:r>
          </a:p>
        </p:txBody>
      </p:sp>
      <p:sp>
        <p:nvSpPr>
          <p:cNvPr id="7185" name="Rectangle 4"/>
          <p:cNvSpPr>
            <a:spLocks noChangeArrowheads="1"/>
          </p:cNvSpPr>
          <p:nvPr/>
        </p:nvSpPr>
        <p:spPr bwMode="auto">
          <a:xfrm>
            <a:off x="4748213" y="2346388"/>
            <a:ext cx="2679698" cy="333375"/>
          </a:xfrm>
          <a:prstGeom prst="rect">
            <a:avLst/>
          </a:prstGeom>
          <a:solidFill>
            <a:schemeClr val="bg1"/>
          </a:solidFill>
          <a:ln w="9525" algn="ctr">
            <a:solidFill>
              <a:schemeClr val="tx1"/>
            </a:solidFill>
            <a:round/>
            <a:headEnd/>
            <a:tailEnd/>
          </a:ln>
        </p:spPr>
        <p:txBody>
          <a:bodyPr/>
          <a:lstStyle/>
          <a:p>
            <a:pPr algn="ctr"/>
            <a:r>
              <a:rPr lang="en-US" dirty="0"/>
              <a:t>Execution Unit / Datapath</a:t>
            </a:r>
          </a:p>
        </p:txBody>
      </p:sp>
      <p:sp>
        <p:nvSpPr>
          <p:cNvPr id="7186" name="Rectangle 4"/>
          <p:cNvSpPr>
            <a:spLocks noChangeArrowheads="1"/>
          </p:cNvSpPr>
          <p:nvPr/>
        </p:nvSpPr>
        <p:spPr bwMode="auto">
          <a:xfrm>
            <a:off x="609600" y="5329300"/>
            <a:ext cx="2679699" cy="333375"/>
          </a:xfrm>
          <a:prstGeom prst="rect">
            <a:avLst/>
          </a:prstGeom>
          <a:solidFill>
            <a:schemeClr val="bg1"/>
          </a:solidFill>
          <a:ln w="9525" algn="ctr">
            <a:solidFill>
              <a:schemeClr val="tx1"/>
            </a:solidFill>
            <a:round/>
            <a:headEnd/>
            <a:tailEnd/>
          </a:ln>
        </p:spPr>
        <p:txBody>
          <a:bodyPr/>
          <a:lstStyle/>
          <a:p>
            <a:pPr algn="ctr"/>
            <a:r>
              <a:rPr lang="en-US" dirty="0"/>
              <a:t>Execution Unit / Datapath</a:t>
            </a:r>
          </a:p>
        </p:txBody>
      </p:sp>
      <p:sp>
        <p:nvSpPr>
          <p:cNvPr id="7187" name="Rectangle 4"/>
          <p:cNvSpPr>
            <a:spLocks noChangeArrowheads="1"/>
          </p:cNvSpPr>
          <p:nvPr/>
        </p:nvSpPr>
        <p:spPr bwMode="auto">
          <a:xfrm>
            <a:off x="4674394" y="5329300"/>
            <a:ext cx="2815431" cy="333375"/>
          </a:xfrm>
          <a:prstGeom prst="rect">
            <a:avLst/>
          </a:prstGeom>
          <a:solidFill>
            <a:schemeClr val="bg1"/>
          </a:solidFill>
          <a:ln w="9525" algn="ctr">
            <a:solidFill>
              <a:schemeClr val="tx1"/>
            </a:solidFill>
            <a:round/>
            <a:headEnd/>
            <a:tailEnd/>
          </a:ln>
        </p:spPr>
        <p:txBody>
          <a:bodyPr/>
          <a:lstStyle/>
          <a:p>
            <a:pPr algn="ctr"/>
            <a:r>
              <a:rPr lang="en-US" dirty="0"/>
              <a:t>Execution Unit / Datapath</a:t>
            </a:r>
          </a:p>
        </p:txBody>
      </p:sp>
      <p:sp>
        <p:nvSpPr>
          <p:cNvPr id="33" name="Bent Arrow 32"/>
          <p:cNvSpPr/>
          <p:nvPr/>
        </p:nvSpPr>
        <p:spPr bwMode="auto">
          <a:xfrm rot="5400000" flipV="1">
            <a:off x="2649830" y="787874"/>
            <a:ext cx="489771" cy="525281"/>
          </a:xfrm>
          <a:prstGeom prst="bent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34" name="Bent Arrow 33"/>
          <p:cNvSpPr/>
          <p:nvPr/>
        </p:nvSpPr>
        <p:spPr bwMode="auto">
          <a:xfrm rot="5400000" flipV="1">
            <a:off x="6833778" y="775356"/>
            <a:ext cx="489771" cy="525281"/>
          </a:xfrm>
          <a:prstGeom prst="bent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35" name="Bent Arrow 34"/>
          <p:cNvSpPr/>
          <p:nvPr/>
        </p:nvSpPr>
        <p:spPr bwMode="auto">
          <a:xfrm rot="5400000" flipV="1">
            <a:off x="1555403" y="3711467"/>
            <a:ext cx="489771" cy="525281"/>
          </a:xfrm>
          <a:prstGeom prst="bent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36" name="Bent Arrow 35"/>
          <p:cNvSpPr/>
          <p:nvPr/>
        </p:nvSpPr>
        <p:spPr bwMode="auto">
          <a:xfrm rot="5400000" flipV="1">
            <a:off x="3378674" y="3739858"/>
            <a:ext cx="489771" cy="525281"/>
          </a:xfrm>
          <a:prstGeom prst="bent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37" name="Bent Arrow 36"/>
          <p:cNvSpPr/>
          <p:nvPr/>
        </p:nvSpPr>
        <p:spPr bwMode="auto">
          <a:xfrm rot="5400000" flipV="1">
            <a:off x="5680368" y="3739857"/>
            <a:ext cx="489771" cy="525281"/>
          </a:xfrm>
          <a:prstGeom prst="bent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38" name="Bent Arrow 37"/>
          <p:cNvSpPr/>
          <p:nvPr/>
        </p:nvSpPr>
        <p:spPr bwMode="auto">
          <a:xfrm rot="5400000" flipV="1">
            <a:off x="7569674" y="3739857"/>
            <a:ext cx="489771" cy="525281"/>
          </a:xfrm>
          <a:prstGeom prst="bentArrow">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942241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right)">
                                      <p:cBhvr>
                                        <p:cTn id="7" dur="500"/>
                                        <p:tgtEl>
                                          <p:spTgt spid="3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right)">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7186"/>
                                        </p:tgtEl>
                                        <p:attrNameLst>
                                          <p:attrName>style.visibility</p:attrName>
                                        </p:attrNameLst>
                                      </p:cBhvr>
                                      <p:to>
                                        <p:strVal val="visible"/>
                                      </p:to>
                                    </p:set>
                                    <p:anim calcmode="lin" valueType="num">
                                      <p:cBhvr>
                                        <p:cTn id="19" dur="500" fill="hold"/>
                                        <p:tgtEl>
                                          <p:spTgt spid="7186"/>
                                        </p:tgtEl>
                                        <p:attrNameLst>
                                          <p:attrName>ppt_w</p:attrName>
                                        </p:attrNameLst>
                                      </p:cBhvr>
                                      <p:tavLst>
                                        <p:tav tm="0">
                                          <p:val>
                                            <p:fltVal val="0"/>
                                          </p:val>
                                        </p:tav>
                                        <p:tav tm="100000">
                                          <p:val>
                                            <p:strVal val="#ppt_w"/>
                                          </p:val>
                                        </p:tav>
                                      </p:tavLst>
                                    </p:anim>
                                    <p:anim calcmode="lin" valueType="num">
                                      <p:cBhvr>
                                        <p:cTn id="20" dur="500" fill="hold"/>
                                        <p:tgtEl>
                                          <p:spTgt spid="7186"/>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7187"/>
                                        </p:tgtEl>
                                        <p:attrNameLst>
                                          <p:attrName>style.visibility</p:attrName>
                                        </p:attrNameLst>
                                      </p:cBhvr>
                                      <p:to>
                                        <p:strVal val="visible"/>
                                      </p:to>
                                    </p:set>
                                    <p:anim calcmode="lin" valueType="num">
                                      <p:cBhvr>
                                        <p:cTn id="23" dur="500" fill="hold"/>
                                        <p:tgtEl>
                                          <p:spTgt spid="7187"/>
                                        </p:tgtEl>
                                        <p:attrNameLst>
                                          <p:attrName>ppt_w</p:attrName>
                                        </p:attrNameLst>
                                      </p:cBhvr>
                                      <p:tavLst>
                                        <p:tav tm="0">
                                          <p:val>
                                            <p:fltVal val="0"/>
                                          </p:val>
                                        </p:tav>
                                        <p:tav tm="100000">
                                          <p:val>
                                            <p:strVal val="#ppt_w"/>
                                          </p:val>
                                        </p:tav>
                                      </p:tavLst>
                                    </p:anim>
                                    <p:anim calcmode="lin" valueType="num">
                                      <p:cBhvr>
                                        <p:cTn id="24" dur="500" fill="hold"/>
                                        <p:tgtEl>
                                          <p:spTgt spid="7187"/>
                                        </p:tgtEl>
                                        <p:attrNameLst>
                                          <p:attrName>ppt_h</p:attrName>
                                        </p:attrNameLst>
                                      </p:cBhvr>
                                      <p:tavLst>
                                        <p:tav tm="0">
                                          <p:val>
                                            <p:fltVal val="0"/>
                                          </p:val>
                                        </p:tav>
                                        <p:tav tm="100000">
                                          <p:val>
                                            <p:strVal val="#ppt_h"/>
                                          </p:val>
                                        </p:tav>
                                      </p:tavLst>
                                    </p:anim>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right)">
                                      <p:cBhvr>
                                        <p:cTn id="28" dur="500"/>
                                        <p:tgtEl>
                                          <p:spTgt spid="35"/>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right)">
                                      <p:cBhvr>
                                        <p:cTn id="31" dur="500"/>
                                        <p:tgtEl>
                                          <p:spTgt spid="36"/>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right)">
                                      <p:cBhvr>
                                        <p:cTn id="34" dur="500"/>
                                        <p:tgtEl>
                                          <p:spTgt spid="37"/>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right)">
                                      <p:cBhvr>
                                        <p:cTn id="3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6" grpId="0" animBg="1"/>
      <p:bldP spid="7187" grpId="0" animBg="1"/>
      <p:bldP spid="33" grpId="0" animBg="1"/>
      <p:bldP spid="34" grpId="0" animBg="1"/>
      <p:bldP spid="35" grpId="0" animBg="1"/>
      <p:bldP spid="36" grpId="0" animBg="1"/>
      <p:bldP spid="37" grpId="0" animBg="1"/>
      <p:bldP spid="38"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dirty="0"/>
              <a:t>Intel’s Software Support to Multi-Core</a:t>
            </a:r>
          </a:p>
        </p:txBody>
      </p:sp>
      <p:sp>
        <p:nvSpPr>
          <p:cNvPr id="11267" name="Content Placeholder 2"/>
          <p:cNvSpPr>
            <a:spLocks noGrp="1"/>
          </p:cNvSpPr>
          <p:nvPr>
            <p:ph idx="1"/>
          </p:nvPr>
        </p:nvSpPr>
        <p:spPr>
          <a:xfrm>
            <a:off x="685800" y="1295400"/>
            <a:ext cx="8229600" cy="5410200"/>
          </a:xfrm>
        </p:spPr>
        <p:txBody>
          <a:bodyPr/>
          <a:lstStyle/>
          <a:p>
            <a:pPr>
              <a:buNone/>
            </a:pPr>
            <a:r>
              <a:rPr lang="en-US" dirty="0"/>
              <a:t>One of the Intel’s solutions: </a:t>
            </a:r>
            <a:br>
              <a:rPr lang="en-US" dirty="0"/>
            </a:br>
            <a:r>
              <a:rPr lang="en-US" dirty="0"/>
              <a:t>Intel® Threading Building Blocks (Intel® </a:t>
            </a:r>
            <a:r>
              <a:rPr lang="en-US" b="1" dirty="0"/>
              <a:t>TBB</a:t>
            </a:r>
            <a:r>
              <a:rPr lang="en-US" dirty="0"/>
              <a:t>)</a:t>
            </a:r>
          </a:p>
          <a:p>
            <a:r>
              <a:rPr lang="en-US" dirty="0"/>
              <a:t>TBB is a set of library functions primarily designed for optimizing computation-intensive applications, such as graphics processing in gaming.</a:t>
            </a:r>
          </a:p>
          <a:p>
            <a:r>
              <a:rPr lang="en-US" dirty="0">
                <a:highlight>
                  <a:srgbClr val="FFFF00"/>
                </a:highlight>
              </a:rPr>
              <a:t>TBB can enhance the performance of these applications with relatively small amounts of coding effort</a:t>
            </a:r>
            <a:r>
              <a:rPr lang="en-US" dirty="0"/>
              <a:t>. </a:t>
            </a:r>
          </a:p>
          <a:p>
            <a:r>
              <a:rPr lang="en-US" dirty="0"/>
              <a:t>Even for a serial application, TBB techniques demonstrate straightforward ways of introducing performance threading.</a:t>
            </a:r>
          </a:p>
        </p:txBody>
      </p:sp>
      <p:sp>
        <p:nvSpPr>
          <p:cNvPr id="11268" name="Slide Number Placeholder 3"/>
          <p:cNvSpPr>
            <a:spLocks noGrp="1"/>
          </p:cNvSpPr>
          <p:nvPr>
            <p:ph type="sldNum" sz="quarter" idx="12"/>
          </p:nvPr>
        </p:nvSpPr>
        <p:spPr>
          <a:noFill/>
        </p:spPr>
        <p:txBody>
          <a:bodyPr/>
          <a:lstStyle/>
          <a:p>
            <a:fld id="{4632C704-6AAF-40C0-A665-9C6EBDB633F8}" type="slidenum">
              <a:rPr lang="en-US" smtClean="0"/>
              <a:pPr/>
              <a:t>267</a:t>
            </a:fld>
            <a:endParaRPr lang="en-US"/>
          </a:p>
        </p:txBody>
      </p:sp>
    </p:spTree>
    <p:extLst>
      <p:ext uri="{BB962C8B-B14F-4D97-AF65-F5344CB8AC3E}">
        <p14:creationId xmlns:p14="http://schemas.microsoft.com/office/powerpoint/2010/main" val="156192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267">
                                            <p:txEl>
                                              <p:pRg st="2" end="2"/>
                                            </p:txEl>
                                          </p:spTgt>
                                        </p:tgtEl>
                                        <p:attrNameLst>
                                          <p:attrName>style.visibility</p:attrName>
                                        </p:attrNameLst>
                                      </p:cBhvr>
                                      <p:to>
                                        <p:strVal val="visible"/>
                                      </p:to>
                                    </p:set>
                                    <p:animEffect transition="in" filter="wipe(left)">
                                      <p:cBhvr>
                                        <p:cTn id="7" dur="500"/>
                                        <p:tgtEl>
                                          <p:spTgt spid="1126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267">
                                            <p:txEl>
                                              <p:pRg st="3" end="3"/>
                                            </p:txEl>
                                          </p:spTgt>
                                        </p:tgtEl>
                                        <p:attrNameLst>
                                          <p:attrName>style.visibility</p:attrName>
                                        </p:attrNameLst>
                                      </p:cBhvr>
                                      <p:to>
                                        <p:strVal val="visible"/>
                                      </p:to>
                                    </p:set>
                                    <p:animEffect transition="in" filter="wipe(left)">
                                      <p:cBhvr>
                                        <p:cTn id="12" dur="500"/>
                                        <p:tgtEl>
                                          <p:spTgt spid="112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a:highlight>
                  <a:srgbClr val="FFFF00"/>
                </a:highlight>
              </a:rPr>
              <a:t>Key Ideas of Intel® TBB</a:t>
            </a:r>
          </a:p>
        </p:txBody>
      </p:sp>
      <p:sp>
        <p:nvSpPr>
          <p:cNvPr id="10243" name="Content Placeholder 2"/>
          <p:cNvSpPr>
            <a:spLocks noGrp="1"/>
          </p:cNvSpPr>
          <p:nvPr>
            <p:ph idx="1"/>
          </p:nvPr>
        </p:nvSpPr>
        <p:spPr>
          <a:xfrm>
            <a:off x="835871" y="2743200"/>
            <a:ext cx="7924800" cy="3283651"/>
          </a:xfrm>
        </p:spPr>
        <p:txBody>
          <a:bodyPr/>
          <a:lstStyle/>
          <a:p>
            <a:pPr>
              <a:buFont typeface="Wingdings" pitchFamily="2" charset="2"/>
              <a:buNone/>
            </a:pPr>
            <a:r>
              <a:rPr lang="en-US" sz="3200" dirty="0">
                <a:solidFill>
                  <a:srgbClr val="0000FF"/>
                </a:solidFill>
              </a:rPr>
              <a:t>Improve parallel computing possibility by:</a:t>
            </a:r>
          </a:p>
          <a:p>
            <a:r>
              <a:rPr lang="en-US" sz="3200" dirty="0">
                <a:solidFill>
                  <a:srgbClr val="0000FF"/>
                </a:solidFill>
              </a:rPr>
              <a:t>Turning synchronous (blocking) calls into asynchronous (non-blocking) calls using </a:t>
            </a:r>
            <a:r>
              <a:rPr lang="en-US" sz="3200" dirty="0">
                <a:solidFill>
                  <a:srgbClr val="008000"/>
                </a:solidFill>
              </a:rPr>
              <a:t>event-driven programming </a:t>
            </a:r>
            <a:r>
              <a:rPr lang="en-US" sz="3200" dirty="0">
                <a:solidFill>
                  <a:srgbClr val="0000FF"/>
                </a:solidFill>
              </a:rPr>
              <a:t>paradigm.</a:t>
            </a:r>
          </a:p>
          <a:p>
            <a:r>
              <a:rPr lang="en-US" sz="3200" dirty="0">
                <a:solidFill>
                  <a:srgbClr val="0000FF"/>
                </a:solidFill>
              </a:rPr>
              <a:t>Converting nested (</a:t>
            </a:r>
            <a:r>
              <a:rPr lang="en-US" sz="3200" dirty="0">
                <a:solidFill>
                  <a:srgbClr val="00B0F0"/>
                </a:solidFill>
              </a:rPr>
              <a:t>vertical</a:t>
            </a:r>
            <a:r>
              <a:rPr lang="en-US" sz="3200" dirty="0">
                <a:solidFill>
                  <a:srgbClr val="0000FF"/>
                </a:solidFill>
              </a:rPr>
              <a:t>) method calls (threads) into </a:t>
            </a:r>
            <a:r>
              <a:rPr lang="en-US" sz="3200" dirty="0">
                <a:solidFill>
                  <a:srgbClr val="00B0F0"/>
                </a:solidFill>
              </a:rPr>
              <a:t>flat</a:t>
            </a:r>
            <a:r>
              <a:rPr lang="en-US" sz="3200" dirty="0">
                <a:solidFill>
                  <a:srgbClr val="0000FF"/>
                </a:solidFill>
              </a:rPr>
              <a:t> method calls.</a:t>
            </a:r>
          </a:p>
        </p:txBody>
      </p:sp>
      <p:sp>
        <p:nvSpPr>
          <p:cNvPr id="12292" name="Slide Number Placeholder 3"/>
          <p:cNvSpPr>
            <a:spLocks noGrp="1"/>
          </p:cNvSpPr>
          <p:nvPr>
            <p:ph type="sldNum" sz="quarter" idx="12"/>
          </p:nvPr>
        </p:nvSpPr>
        <p:spPr>
          <a:noFill/>
        </p:spPr>
        <p:txBody>
          <a:bodyPr/>
          <a:lstStyle/>
          <a:p>
            <a:fld id="{52E2BEA7-1699-494A-8A5B-E882548279FE}" type="slidenum">
              <a:rPr lang="en-US" smtClean="0"/>
              <a:pPr/>
              <a:t>268</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219200"/>
            <a:ext cx="4191000" cy="1184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5379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wipe(left)">
                                      <p:cBhvr>
                                        <p:cTn id="7" dur="500"/>
                                        <p:tgtEl>
                                          <p:spTgt spid="10243">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animEffect transition="in" filter="wipe(left)">
                                      <p:cBhvr>
                                        <p:cTn id="11" dur="500"/>
                                        <p:tgtEl>
                                          <p:spTgt spid="10243">
                                            <p:txEl>
                                              <p:pRg st="1" end="1"/>
                                            </p:txEl>
                                          </p:spTgt>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animEffect transition="in" filter="wipe(left)">
                                      <p:cBhvr>
                                        <p:cTn id="15" dur="500"/>
                                        <p:tgtEl>
                                          <p:spTgt spid="102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dirty="0"/>
              <a:t>Synchronous Calls of a Large Thread</a:t>
            </a:r>
          </a:p>
        </p:txBody>
      </p:sp>
      <p:sp>
        <p:nvSpPr>
          <p:cNvPr id="13315" name="Slide Number Placeholder 3"/>
          <p:cNvSpPr>
            <a:spLocks noGrp="1"/>
          </p:cNvSpPr>
          <p:nvPr>
            <p:ph type="sldNum" sz="quarter" idx="12"/>
          </p:nvPr>
        </p:nvSpPr>
        <p:spPr>
          <a:noFill/>
        </p:spPr>
        <p:txBody>
          <a:bodyPr/>
          <a:lstStyle/>
          <a:p>
            <a:fld id="{9D820D41-25B6-49F3-BDF1-05BC17867B9B}" type="slidenum">
              <a:rPr lang="en-US" smtClean="0"/>
              <a:pPr/>
              <a:t>269</a:t>
            </a:fld>
            <a:endParaRPr lang="en-US"/>
          </a:p>
        </p:txBody>
      </p:sp>
      <p:grpSp>
        <p:nvGrpSpPr>
          <p:cNvPr id="13316" name="Group 20"/>
          <p:cNvGrpSpPr>
            <a:grpSpLocks/>
          </p:cNvGrpSpPr>
          <p:nvPr/>
        </p:nvGrpSpPr>
        <p:grpSpPr bwMode="auto">
          <a:xfrm>
            <a:off x="1295400" y="1352550"/>
            <a:ext cx="6096000" cy="5048250"/>
            <a:chOff x="1447800" y="1219200"/>
            <a:chExt cx="4876800" cy="4038600"/>
          </a:xfrm>
        </p:grpSpPr>
        <p:sp>
          <p:nvSpPr>
            <p:cNvPr id="25" name="Flowchart: Terminator 24"/>
            <p:cNvSpPr/>
            <p:nvPr/>
          </p:nvSpPr>
          <p:spPr bwMode="auto">
            <a:xfrm>
              <a:off x="4419600" y="4495800"/>
              <a:ext cx="1828800" cy="457200"/>
            </a:xfrm>
            <a:prstGeom prst="flowChartTerminato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2000" dirty="0"/>
                <a:t>Task processing</a:t>
              </a:r>
            </a:p>
          </p:txBody>
        </p:sp>
        <p:cxnSp>
          <p:nvCxnSpPr>
            <p:cNvPr id="13318" name="Straight Arrow Connector 28"/>
            <p:cNvCxnSpPr>
              <a:cxnSpLocks noChangeShapeType="1"/>
              <a:stCxn id="13" idx="2"/>
              <a:endCxn id="25" idx="0"/>
            </p:cNvCxnSpPr>
            <p:nvPr/>
          </p:nvCxnSpPr>
          <p:spPr bwMode="auto">
            <a:xfrm rot="16200000" flipH="1">
              <a:off x="4876007" y="4037806"/>
              <a:ext cx="457200" cy="458787"/>
            </a:xfrm>
            <a:prstGeom prst="straightConnector1">
              <a:avLst/>
            </a:prstGeom>
            <a:noFill/>
            <a:ln w="9525" algn="ctr">
              <a:solidFill>
                <a:schemeClr val="tx1"/>
              </a:solidFill>
              <a:round/>
              <a:headEnd/>
              <a:tailEnd type="arrow" w="med" len="med"/>
            </a:ln>
          </p:spPr>
        </p:cxnSp>
        <p:cxnSp>
          <p:nvCxnSpPr>
            <p:cNvPr id="13319" name="Straight Arrow Connector 29"/>
            <p:cNvCxnSpPr>
              <a:cxnSpLocks noChangeShapeType="1"/>
              <a:stCxn id="13" idx="2"/>
              <a:endCxn id="26" idx="0"/>
            </p:cNvCxnSpPr>
            <p:nvPr/>
          </p:nvCxnSpPr>
          <p:spPr bwMode="auto">
            <a:xfrm rot="16200000" flipH="1">
              <a:off x="4723607" y="4190206"/>
              <a:ext cx="609600" cy="306387"/>
            </a:xfrm>
            <a:prstGeom prst="straightConnector1">
              <a:avLst/>
            </a:prstGeom>
            <a:noFill/>
            <a:ln w="9525" algn="ctr">
              <a:solidFill>
                <a:schemeClr val="tx1"/>
              </a:solidFill>
              <a:round/>
              <a:headEnd/>
              <a:tailEnd type="arrow" w="med" len="med"/>
            </a:ln>
          </p:spPr>
        </p:cxnSp>
        <p:sp>
          <p:nvSpPr>
            <p:cNvPr id="5" name="Rectangle 4"/>
            <p:cNvSpPr/>
            <p:nvPr/>
          </p:nvSpPr>
          <p:spPr bwMode="auto">
            <a:xfrm>
              <a:off x="3810000" y="2362200"/>
              <a:ext cx="2209800" cy="4572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2000" dirty="0"/>
                <a:t>Entry Point / Root</a:t>
              </a:r>
            </a:p>
          </p:txBody>
        </p:sp>
        <p:sp>
          <p:nvSpPr>
            <p:cNvPr id="6" name="Flowchart: Terminator 5"/>
            <p:cNvSpPr/>
            <p:nvPr/>
          </p:nvSpPr>
          <p:spPr bwMode="auto">
            <a:xfrm>
              <a:off x="4495800" y="3276600"/>
              <a:ext cx="1828800" cy="457200"/>
            </a:xfrm>
            <a:prstGeom prst="flowChartTerminato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2000" dirty="0"/>
                <a:t>Task processing</a:t>
              </a:r>
            </a:p>
          </p:txBody>
        </p:sp>
        <p:sp>
          <p:nvSpPr>
            <p:cNvPr id="13322" name="Rectangle 8"/>
            <p:cNvSpPr>
              <a:spLocks noChangeArrowheads="1"/>
            </p:cNvSpPr>
            <p:nvPr/>
          </p:nvSpPr>
          <p:spPr bwMode="auto">
            <a:xfrm>
              <a:off x="1447800" y="1219200"/>
              <a:ext cx="1827213" cy="381000"/>
            </a:xfrm>
            <a:prstGeom prst="rect">
              <a:avLst/>
            </a:prstGeom>
            <a:solidFill>
              <a:srgbClr val="FFFFCC"/>
            </a:solidFill>
            <a:ln w="9525" algn="ctr">
              <a:solidFill>
                <a:schemeClr val="tx1"/>
              </a:solidFill>
              <a:round/>
              <a:headEnd/>
              <a:tailEnd/>
            </a:ln>
          </p:spPr>
          <p:txBody>
            <a:bodyPr/>
            <a:lstStyle/>
            <a:p>
              <a:pPr algn="ctr"/>
              <a:r>
                <a:rPr lang="en-US" sz="2000"/>
                <a:t>Caller spawns</a:t>
              </a:r>
            </a:p>
          </p:txBody>
        </p:sp>
        <p:cxnSp>
          <p:nvCxnSpPr>
            <p:cNvPr id="13323" name="Shape 10"/>
            <p:cNvCxnSpPr>
              <a:cxnSpLocks noChangeShapeType="1"/>
              <a:stCxn id="13332" idx="3"/>
              <a:endCxn id="5" idx="1"/>
            </p:cNvCxnSpPr>
            <p:nvPr/>
          </p:nvCxnSpPr>
          <p:spPr bwMode="auto">
            <a:xfrm>
              <a:off x="3275013" y="1866900"/>
              <a:ext cx="534987" cy="723900"/>
            </a:xfrm>
            <a:prstGeom prst="curvedConnector3">
              <a:avLst>
                <a:gd name="adj1" fmla="val 50000"/>
              </a:avLst>
            </a:prstGeom>
            <a:noFill/>
            <a:ln w="9525" algn="ctr">
              <a:solidFill>
                <a:schemeClr val="tx1"/>
              </a:solidFill>
              <a:round/>
              <a:headEnd type="arrow" w="med" len="med"/>
              <a:tailEnd type="none" w="med" len="med"/>
            </a:ln>
          </p:spPr>
        </p:cxnSp>
        <p:sp>
          <p:nvSpPr>
            <p:cNvPr id="12" name="Flowchart: Terminator 11"/>
            <p:cNvSpPr/>
            <p:nvPr/>
          </p:nvSpPr>
          <p:spPr bwMode="auto">
            <a:xfrm>
              <a:off x="4191000" y="3429000"/>
              <a:ext cx="1828800" cy="457200"/>
            </a:xfrm>
            <a:prstGeom prst="flowChartTerminato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2000" dirty="0"/>
                <a:t>Task processing</a:t>
              </a:r>
            </a:p>
          </p:txBody>
        </p:sp>
        <p:sp>
          <p:nvSpPr>
            <p:cNvPr id="13" name="Flowchart: Terminator 12"/>
            <p:cNvSpPr/>
            <p:nvPr/>
          </p:nvSpPr>
          <p:spPr bwMode="auto">
            <a:xfrm>
              <a:off x="3961130" y="3581400"/>
              <a:ext cx="1828800" cy="457200"/>
            </a:xfrm>
            <a:prstGeom prst="flowChartTerminato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2000" dirty="0"/>
                <a:t>Task processing</a:t>
              </a:r>
            </a:p>
          </p:txBody>
        </p:sp>
        <p:cxnSp>
          <p:nvCxnSpPr>
            <p:cNvPr id="13326" name="Straight Arrow Connector 7"/>
            <p:cNvCxnSpPr>
              <a:cxnSpLocks noChangeShapeType="1"/>
              <a:stCxn id="5" idx="2"/>
              <a:endCxn id="13" idx="0"/>
            </p:cNvCxnSpPr>
            <p:nvPr/>
          </p:nvCxnSpPr>
          <p:spPr bwMode="auto">
            <a:xfrm rot="5400000">
              <a:off x="4514057" y="3180556"/>
              <a:ext cx="762000" cy="39687"/>
            </a:xfrm>
            <a:prstGeom prst="straightConnector1">
              <a:avLst/>
            </a:prstGeom>
            <a:noFill/>
            <a:ln w="9525" algn="ctr">
              <a:solidFill>
                <a:schemeClr val="tx1"/>
              </a:solidFill>
              <a:round/>
              <a:headEnd/>
              <a:tailEnd type="arrow" w="med" len="med"/>
            </a:ln>
          </p:spPr>
        </p:cxnSp>
        <p:cxnSp>
          <p:nvCxnSpPr>
            <p:cNvPr id="13327" name="Straight Arrow Connector 14"/>
            <p:cNvCxnSpPr>
              <a:cxnSpLocks noChangeShapeType="1"/>
              <a:stCxn id="5" idx="2"/>
              <a:endCxn id="6" idx="0"/>
            </p:cNvCxnSpPr>
            <p:nvPr/>
          </p:nvCxnSpPr>
          <p:spPr bwMode="auto">
            <a:xfrm rot="16200000" flipH="1">
              <a:off x="4933950" y="2800350"/>
              <a:ext cx="457200" cy="495300"/>
            </a:xfrm>
            <a:prstGeom prst="straightConnector1">
              <a:avLst/>
            </a:prstGeom>
            <a:noFill/>
            <a:ln w="9525" algn="ctr">
              <a:solidFill>
                <a:schemeClr val="tx1"/>
              </a:solidFill>
              <a:round/>
              <a:headEnd/>
              <a:tailEnd type="arrow" w="med" len="med"/>
            </a:ln>
          </p:spPr>
        </p:cxnSp>
        <p:cxnSp>
          <p:nvCxnSpPr>
            <p:cNvPr id="13328" name="Straight Arrow Connector 15"/>
            <p:cNvCxnSpPr>
              <a:cxnSpLocks noChangeShapeType="1"/>
              <a:stCxn id="5" idx="2"/>
              <a:endCxn id="12" idx="0"/>
            </p:cNvCxnSpPr>
            <p:nvPr/>
          </p:nvCxnSpPr>
          <p:spPr bwMode="auto">
            <a:xfrm rot="16200000" flipH="1">
              <a:off x="4705350" y="3028950"/>
              <a:ext cx="609600" cy="190500"/>
            </a:xfrm>
            <a:prstGeom prst="straightConnector1">
              <a:avLst/>
            </a:prstGeom>
            <a:noFill/>
            <a:ln w="9525" algn="ctr">
              <a:solidFill>
                <a:schemeClr val="tx1"/>
              </a:solidFill>
              <a:round/>
              <a:headEnd/>
              <a:tailEnd type="arrow" w="med" len="med"/>
            </a:ln>
          </p:spPr>
        </p:cxnSp>
        <p:sp>
          <p:nvSpPr>
            <p:cNvPr id="26" name="Flowchart: Terminator 25"/>
            <p:cNvSpPr/>
            <p:nvPr/>
          </p:nvSpPr>
          <p:spPr bwMode="auto">
            <a:xfrm>
              <a:off x="4267200" y="4648200"/>
              <a:ext cx="1828800" cy="457200"/>
            </a:xfrm>
            <a:prstGeom prst="flowChartTerminato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2000" dirty="0"/>
                <a:t>Task processing</a:t>
              </a:r>
            </a:p>
          </p:txBody>
        </p:sp>
        <p:sp>
          <p:nvSpPr>
            <p:cNvPr id="27" name="Flowchart: Terminator 26"/>
            <p:cNvSpPr/>
            <p:nvPr/>
          </p:nvSpPr>
          <p:spPr bwMode="auto">
            <a:xfrm>
              <a:off x="3961130" y="4800600"/>
              <a:ext cx="1828800" cy="457200"/>
            </a:xfrm>
            <a:prstGeom prst="flowChartTerminato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sz="2000" dirty="0"/>
                <a:t>Task processing</a:t>
              </a:r>
            </a:p>
          </p:txBody>
        </p:sp>
        <p:cxnSp>
          <p:nvCxnSpPr>
            <p:cNvPr id="13331" name="Straight Arrow Connector 27"/>
            <p:cNvCxnSpPr>
              <a:cxnSpLocks noChangeShapeType="1"/>
              <a:endCxn id="27" idx="0"/>
            </p:cNvCxnSpPr>
            <p:nvPr/>
          </p:nvCxnSpPr>
          <p:spPr bwMode="auto">
            <a:xfrm rot="5400000">
              <a:off x="4495007" y="4418806"/>
              <a:ext cx="762000" cy="1587"/>
            </a:xfrm>
            <a:prstGeom prst="straightConnector1">
              <a:avLst/>
            </a:prstGeom>
            <a:noFill/>
            <a:ln w="9525" algn="ctr">
              <a:solidFill>
                <a:schemeClr val="tx1"/>
              </a:solidFill>
              <a:round/>
              <a:headEnd/>
              <a:tailEnd type="arrow" w="med" len="med"/>
            </a:ln>
          </p:spPr>
        </p:cxnSp>
        <p:sp>
          <p:nvSpPr>
            <p:cNvPr id="13332" name="Rectangle 42"/>
            <p:cNvSpPr>
              <a:spLocks noChangeArrowheads="1"/>
            </p:cNvSpPr>
            <p:nvPr/>
          </p:nvSpPr>
          <p:spPr bwMode="auto">
            <a:xfrm>
              <a:off x="1447800" y="1676400"/>
              <a:ext cx="1827213" cy="381000"/>
            </a:xfrm>
            <a:prstGeom prst="rect">
              <a:avLst/>
            </a:prstGeom>
            <a:solidFill>
              <a:srgbClr val="FFFFCC"/>
            </a:solidFill>
            <a:ln w="9525" algn="ctr">
              <a:solidFill>
                <a:schemeClr val="tx1"/>
              </a:solidFill>
              <a:round/>
              <a:headEnd/>
              <a:tailEnd/>
            </a:ln>
          </p:spPr>
          <p:txBody>
            <a:bodyPr/>
            <a:lstStyle/>
            <a:p>
              <a:pPr algn="ctr"/>
              <a:r>
                <a:rPr lang="en-US" sz="2000"/>
                <a:t>Caller Waits</a:t>
              </a:r>
            </a:p>
          </p:txBody>
        </p:sp>
        <p:cxnSp>
          <p:nvCxnSpPr>
            <p:cNvPr id="13333" name="Shape 43"/>
            <p:cNvCxnSpPr>
              <a:cxnSpLocks noChangeShapeType="1"/>
              <a:stCxn id="13322" idx="3"/>
              <a:endCxn id="5" idx="0"/>
            </p:cNvCxnSpPr>
            <p:nvPr/>
          </p:nvCxnSpPr>
          <p:spPr bwMode="auto">
            <a:xfrm>
              <a:off x="3275013" y="1409700"/>
              <a:ext cx="1639887" cy="952500"/>
            </a:xfrm>
            <a:prstGeom prst="curvedConnector2">
              <a:avLst/>
            </a:prstGeom>
            <a:noFill/>
            <a:ln w="9525" algn="ctr">
              <a:solidFill>
                <a:schemeClr val="tx1"/>
              </a:solidFill>
              <a:round/>
              <a:headEnd/>
              <a:tailEnd type="arrow" w="med" len="med"/>
            </a:ln>
          </p:spPr>
        </p:cxnSp>
      </p:grpSp>
      <p:sp>
        <p:nvSpPr>
          <p:cNvPr id="2" name="Rounded Rectangular Callout 1"/>
          <p:cNvSpPr/>
          <p:nvPr/>
        </p:nvSpPr>
        <p:spPr bwMode="auto">
          <a:xfrm>
            <a:off x="1826816" y="3524249"/>
            <a:ext cx="1752600" cy="419101"/>
          </a:xfrm>
          <a:prstGeom prst="wedgeRoundRectCallout">
            <a:avLst>
              <a:gd name="adj1" fmla="val 151273"/>
              <a:gd name="adj2" fmla="val -36673"/>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Method calls</a:t>
            </a:r>
          </a:p>
        </p:txBody>
      </p:sp>
      <p:sp>
        <p:nvSpPr>
          <p:cNvPr id="23" name="Rounded Rectangular Callout 22"/>
          <p:cNvSpPr/>
          <p:nvPr/>
        </p:nvSpPr>
        <p:spPr bwMode="auto">
          <a:xfrm>
            <a:off x="1826816" y="5143499"/>
            <a:ext cx="1752600" cy="419101"/>
          </a:xfrm>
          <a:prstGeom prst="wedgeRoundRectCallout">
            <a:avLst>
              <a:gd name="adj1" fmla="val 151273"/>
              <a:gd name="adj2" fmla="val -36673"/>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Method calls</a:t>
            </a:r>
          </a:p>
        </p:txBody>
      </p:sp>
    </p:spTree>
    <p:extLst>
      <p:ext uri="{BB962C8B-B14F-4D97-AF65-F5344CB8AC3E}">
        <p14:creationId xmlns:p14="http://schemas.microsoft.com/office/powerpoint/2010/main" val="408733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2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3000"/>
                            </p:stCondLst>
                            <p:childTnLst>
                              <p:par>
                                <p:cTn id="9" presetID="22" presetClass="entr" presetSubtype="2"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right)">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092BD66F-CDE3-40A0-943C-FF0838915485}" type="slidenum">
              <a:rPr lang="en-US" b="0" smtClean="0">
                <a:solidFill>
                  <a:schemeClr val="tx2"/>
                </a:solidFill>
              </a:rPr>
              <a:pPr/>
              <a:t>27</a:t>
            </a:fld>
            <a:endParaRPr lang="en-US" b="0">
              <a:solidFill>
                <a:schemeClr val="tx2"/>
              </a:solidFill>
            </a:endParaRPr>
          </a:p>
        </p:txBody>
      </p:sp>
      <p:pic>
        <p:nvPicPr>
          <p:cNvPr id="133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990600"/>
            <a:ext cx="8299450" cy="556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Rectangle 2"/>
          <p:cNvSpPr>
            <a:spLocks noGrp="1" noChangeArrowheads="1"/>
          </p:cNvSpPr>
          <p:nvPr>
            <p:ph type="title"/>
          </p:nvPr>
        </p:nvSpPr>
        <p:spPr>
          <a:xfrm>
            <a:off x="1676400" y="152400"/>
            <a:ext cx="7391400" cy="609600"/>
          </a:xfrm>
        </p:spPr>
        <p:txBody>
          <a:bodyPr/>
          <a:lstStyle/>
          <a:p>
            <a:pPr eaLnBrk="1" hangingPunct="1">
              <a:lnSpc>
                <a:spcPct val="150000"/>
              </a:lnSpc>
            </a:pPr>
            <a:r>
              <a:rPr lang="en-US" dirty="0"/>
              <a:t>Java EE Application (</a:t>
            </a:r>
            <a:r>
              <a:rPr lang="en-US" dirty="0">
                <a:highlight>
                  <a:srgbClr val="FFFF00"/>
                </a:highlight>
              </a:rPr>
              <a:t>not strictly tiered</a:t>
            </a:r>
            <a:r>
              <a:rPr lang="en-US" dirty="0"/>
              <a:t>)</a:t>
            </a:r>
            <a:endParaRPr lang="en-GB" sz="1800" b="0" dirty="0"/>
          </a:p>
        </p:txBody>
      </p:sp>
      <p:sp>
        <p:nvSpPr>
          <p:cNvPr id="2" name="Rounded Rectangular Callout 1"/>
          <p:cNvSpPr/>
          <p:nvPr/>
        </p:nvSpPr>
        <p:spPr bwMode="auto">
          <a:xfrm>
            <a:off x="5638800" y="838200"/>
            <a:ext cx="1447800" cy="457200"/>
          </a:xfrm>
          <a:prstGeom prst="wedgeRoundRectCallout">
            <a:avLst>
              <a:gd name="adj1" fmla="val -36945"/>
              <a:gd name="adj2" fmla="val 103316"/>
              <a:gd name="adj3" fmla="val 16667"/>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Thin client</a:t>
            </a:r>
          </a:p>
        </p:txBody>
      </p:sp>
      <p:sp>
        <p:nvSpPr>
          <p:cNvPr id="6" name="Rounded Rectangular Callout 5"/>
          <p:cNvSpPr/>
          <p:nvPr/>
        </p:nvSpPr>
        <p:spPr bwMode="auto">
          <a:xfrm>
            <a:off x="1828800" y="830424"/>
            <a:ext cx="1447800" cy="457200"/>
          </a:xfrm>
          <a:prstGeom prst="wedgeRoundRectCallout">
            <a:avLst>
              <a:gd name="adj1" fmla="val -36945"/>
              <a:gd name="adj2" fmla="val 10331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Thick client</a:t>
            </a:r>
          </a:p>
        </p:txBody>
      </p:sp>
      <p:cxnSp>
        <p:nvCxnSpPr>
          <p:cNvPr id="4" name="Straight Connector 3">
            <a:extLst>
              <a:ext uri="{FF2B5EF4-FFF2-40B4-BE49-F238E27FC236}">
                <a16:creationId xmlns:a16="http://schemas.microsoft.com/office/drawing/2014/main" id="{215DE88C-EC6F-6D56-9A74-917F07316121}"/>
              </a:ext>
            </a:extLst>
          </p:cNvPr>
          <p:cNvCxnSpPr/>
          <p:nvPr/>
        </p:nvCxnSpPr>
        <p:spPr bwMode="auto">
          <a:xfrm>
            <a:off x="2133600" y="2026920"/>
            <a:ext cx="914400"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cxnSp>
        <p:nvCxnSpPr>
          <p:cNvPr id="5" name="Straight Connector 4">
            <a:extLst>
              <a:ext uri="{FF2B5EF4-FFF2-40B4-BE49-F238E27FC236}">
                <a16:creationId xmlns:a16="http://schemas.microsoft.com/office/drawing/2014/main" id="{42F28387-08EE-40FB-EE1D-4B70B4CE2D16}"/>
              </a:ext>
            </a:extLst>
          </p:cNvPr>
          <p:cNvCxnSpPr>
            <a:cxnSpLocks/>
          </p:cNvCxnSpPr>
          <p:nvPr/>
        </p:nvCxnSpPr>
        <p:spPr bwMode="auto">
          <a:xfrm>
            <a:off x="4724400" y="1828800"/>
            <a:ext cx="2209800" cy="0"/>
          </a:xfrm>
          <a:prstGeom prst="line">
            <a:avLst/>
          </a:prstGeom>
          <a:solidFill>
            <a:schemeClr val="accent1"/>
          </a:solidFill>
          <a:ln w="95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28890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38" name="Straight Arrow Connector 38"/>
          <p:cNvCxnSpPr>
            <a:cxnSpLocks noChangeShapeType="1"/>
            <a:stCxn id="31" idx="2"/>
            <a:endCxn id="35" idx="0"/>
          </p:cNvCxnSpPr>
          <p:nvPr/>
        </p:nvCxnSpPr>
        <p:spPr bwMode="auto">
          <a:xfrm rot="16200000" flipH="1">
            <a:off x="4952207" y="2666206"/>
            <a:ext cx="457200" cy="458787"/>
          </a:xfrm>
          <a:prstGeom prst="straightConnector1">
            <a:avLst/>
          </a:prstGeom>
          <a:noFill/>
          <a:ln w="9525" algn="ctr">
            <a:solidFill>
              <a:schemeClr val="tx1"/>
            </a:solidFill>
            <a:round/>
            <a:headEnd/>
            <a:tailEnd type="arrow" w="med" len="med"/>
          </a:ln>
        </p:spPr>
      </p:cxnSp>
      <p:sp>
        <p:nvSpPr>
          <p:cNvPr id="14339" name="Title 1"/>
          <p:cNvSpPr>
            <a:spLocks noGrp="1"/>
          </p:cNvSpPr>
          <p:nvPr>
            <p:ph type="title"/>
          </p:nvPr>
        </p:nvSpPr>
        <p:spPr>
          <a:xfrm>
            <a:off x="1219200" y="152400"/>
            <a:ext cx="7848600" cy="623888"/>
          </a:xfrm>
        </p:spPr>
        <p:txBody>
          <a:bodyPr/>
          <a:lstStyle/>
          <a:p>
            <a:r>
              <a:rPr lang="en-US" dirty="0"/>
              <a:t>TBB Asynchronous Call on Smaller Thread</a:t>
            </a:r>
          </a:p>
        </p:txBody>
      </p:sp>
      <p:sp>
        <p:nvSpPr>
          <p:cNvPr id="14340" name="Slide Number Placeholder 3"/>
          <p:cNvSpPr>
            <a:spLocks noGrp="1"/>
          </p:cNvSpPr>
          <p:nvPr>
            <p:ph type="sldNum" sz="quarter" idx="12"/>
          </p:nvPr>
        </p:nvSpPr>
        <p:spPr>
          <a:xfrm>
            <a:off x="76200" y="304800"/>
            <a:ext cx="1371600" cy="457200"/>
          </a:xfrm>
          <a:noFill/>
        </p:spPr>
        <p:txBody>
          <a:bodyPr/>
          <a:lstStyle/>
          <a:p>
            <a:fld id="{10F4F5FC-1EF9-4AF8-892E-AA1A71F5963F}" type="slidenum">
              <a:rPr lang="en-US" smtClean="0"/>
              <a:pPr/>
              <a:t>270</a:t>
            </a:fld>
            <a:endParaRPr lang="en-US"/>
          </a:p>
        </p:txBody>
      </p:sp>
      <p:sp>
        <p:nvSpPr>
          <p:cNvPr id="13317" name="Rectangle 19"/>
          <p:cNvSpPr>
            <a:spLocks noChangeArrowheads="1"/>
          </p:cNvSpPr>
          <p:nvPr/>
        </p:nvSpPr>
        <p:spPr bwMode="auto">
          <a:xfrm>
            <a:off x="4038600" y="990600"/>
            <a:ext cx="2057400" cy="457200"/>
          </a:xfrm>
          <a:prstGeom prst="rect">
            <a:avLst/>
          </a:prstGeom>
          <a:solidFill>
            <a:schemeClr val="bg1"/>
          </a:solidFill>
          <a:ln w="9525" algn="ctr">
            <a:solidFill>
              <a:schemeClr val="tx1">
                <a:lumMod val="50000"/>
                <a:lumOff val="50000"/>
              </a:schemeClr>
            </a:solidFill>
            <a:prstDash val="dash"/>
            <a:round/>
            <a:headEnd/>
            <a:tailEnd/>
          </a:ln>
        </p:spPr>
        <p:txBody>
          <a:bodyPr/>
          <a:lstStyle/>
          <a:p>
            <a:pPr algn="ctr">
              <a:defRPr/>
            </a:pPr>
            <a:r>
              <a:rPr lang="en-US"/>
              <a:t>Entry Point / Root</a:t>
            </a:r>
          </a:p>
        </p:txBody>
      </p:sp>
      <p:sp>
        <p:nvSpPr>
          <p:cNvPr id="21" name="Flowchart: Terminator 20"/>
          <p:cNvSpPr/>
          <p:nvPr/>
        </p:nvSpPr>
        <p:spPr bwMode="auto">
          <a:xfrm>
            <a:off x="4572000" y="1905000"/>
            <a:ext cx="1828800" cy="457200"/>
          </a:xfrm>
          <a:prstGeom prst="flowChartTerminato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Task processing</a:t>
            </a:r>
          </a:p>
        </p:txBody>
      </p:sp>
      <p:sp>
        <p:nvSpPr>
          <p:cNvPr id="14343" name="Rectangle 21"/>
          <p:cNvSpPr>
            <a:spLocks noChangeArrowheads="1"/>
          </p:cNvSpPr>
          <p:nvPr/>
        </p:nvSpPr>
        <p:spPr bwMode="auto">
          <a:xfrm>
            <a:off x="1560479" y="1055046"/>
            <a:ext cx="1979613" cy="914400"/>
          </a:xfrm>
          <a:prstGeom prst="rect">
            <a:avLst/>
          </a:prstGeom>
          <a:solidFill>
            <a:srgbClr val="FFFFCC"/>
          </a:solidFill>
          <a:ln w="9525" algn="ctr">
            <a:solidFill>
              <a:schemeClr val="tx1"/>
            </a:solidFill>
            <a:round/>
            <a:headEnd/>
            <a:tailEnd/>
          </a:ln>
        </p:spPr>
        <p:txBody>
          <a:bodyPr/>
          <a:lstStyle/>
          <a:p>
            <a:pPr algn="ctr"/>
            <a:r>
              <a:rPr lang="en-US" dirty="0"/>
              <a:t>Caller spawns </a:t>
            </a:r>
          </a:p>
          <a:p>
            <a:pPr algn="ctr"/>
            <a:r>
              <a:rPr lang="en-US" dirty="0"/>
              <a:t>without waiting</a:t>
            </a:r>
          </a:p>
          <a:p>
            <a:pPr marL="285750" indent="-285750" algn="ctr">
              <a:buFont typeface="Arial" panose="020B0604020202020204" pitchFamily="34" charset="0"/>
              <a:buChar char="•"/>
            </a:pPr>
            <a:r>
              <a:rPr lang="en-US" dirty="0"/>
              <a:t>Event handler</a:t>
            </a:r>
          </a:p>
        </p:txBody>
      </p:sp>
      <p:sp>
        <p:nvSpPr>
          <p:cNvPr id="24" name="Flowchart: Terminator 23"/>
          <p:cNvSpPr/>
          <p:nvPr/>
        </p:nvSpPr>
        <p:spPr bwMode="auto">
          <a:xfrm>
            <a:off x="4267200" y="2057400"/>
            <a:ext cx="1828800" cy="457200"/>
          </a:xfrm>
          <a:prstGeom prst="flowChartTerminato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Task processing</a:t>
            </a:r>
          </a:p>
        </p:txBody>
      </p:sp>
      <p:sp>
        <p:nvSpPr>
          <p:cNvPr id="31" name="Flowchart: Terminator 30"/>
          <p:cNvSpPr/>
          <p:nvPr/>
        </p:nvSpPr>
        <p:spPr bwMode="auto">
          <a:xfrm>
            <a:off x="4037013" y="2209800"/>
            <a:ext cx="1828800" cy="457200"/>
          </a:xfrm>
          <a:prstGeom prst="flowChartTerminato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Task processing</a:t>
            </a:r>
          </a:p>
        </p:txBody>
      </p:sp>
      <p:cxnSp>
        <p:nvCxnSpPr>
          <p:cNvPr id="13322" name="Straight Arrow Connector 31"/>
          <p:cNvCxnSpPr>
            <a:cxnSpLocks noChangeShapeType="1"/>
            <a:stCxn id="13317" idx="2"/>
            <a:endCxn id="31" idx="0"/>
          </p:cNvCxnSpPr>
          <p:nvPr/>
        </p:nvCxnSpPr>
        <p:spPr bwMode="auto">
          <a:xfrm rot="5400000">
            <a:off x="4628357" y="1770856"/>
            <a:ext cx="762000" cy="115887"/>
          </a:xfrm>
          <a:prstGeom prst="straightConnector1">
            <a:avLst/>
          </a:prstGeom>
          <a:noFill/>
          <a:ln w="9525" algn="ctr">
            <a:solidFill>
              <a:schemeClr val="tx1">
                <a:lumMod val="50000"/>
                <a:lumOff val="50000"/>
              </a:schemeClr>
            </a:solidFill>
            <a:prstDash val="dash"/>
            <a:round/>
            <a:headEnd/>
            <a:tailEnd type="arrow" w="med" len="med"/>
          </a:ln>
        </p:spPr>
      </p:cxnSp>
      <p:cxnSp>
        <p:nvCxnSpPr>
          <p:cNvPr id="13323" name="Straight Arrow Connector 32"/>
          <p:cNvCxnSpPr>
            <a:cxnSpLocks noChangeShapeType="1"/>
            <a:stCxn id="13317" idx="2"/>
            <a:endCxn id="21" idx="0"/>
          </p:cNvCxnSpPr>
          <p:nvPr/>
        </p:nvCxnSpPr>
        <p:spPr bwMode="auto">
          <a:xfrm rot="16200000" flipH="1">
            <a:off x="5048250" y="1466850"/>
            <a:ext cx="457200" cy="419100"/>
          </a:xfrm>
          <a:prstGeom prst="straightConnector1">
            <a:avLst/>
          </a:prstGeom>
          <a:noFill/>
          <a:ln w="9525" algn="ctr">
            <a:solidFill>
              <a:schemeClr val="tx1">
                <a:lumMod val="50000"/>
                <a:lumOff val="50000"/>
              </a:schemeClr>
            </a:solidFill>
            <a:prstDash val="dash"/>
            <a:round/>
            <a:headEnd/>
            <a:tailEnd type="arrow" w="med" len="med"/>
          </a:ln>
        </p:spPr>
      </p:cxnSp>
      <p:cxnSp>
        <p:nvCxnSpPr>
          <p:cNvPr id="13324" name="Straight Arrow Connector 33"/>
          <p:cNvCxnSpPr>
            <a:cxnSpLocks noChangeShapeType="1"/>
            <a:stCxn id="13317" idx="2"/>
            <a:endCxn id="24" idx="0"/>
          </p:cNvCxnSpPr>
          <p:nvPr/>
        </p:nvCxnSpPr>
        <p:spPr bwMode="auto">
          <a:xfrm rot="16200000" flipH="1">
            <a:off x="4819650" y="1695450"/>
            <a:ext cx="609600" cy="114300"/>
          </a:xfrm>
          <a:prstGeom prst="straightConnector1">
            <a:avLst/>
          </a:prstGeom>
          <a:noFill/>
          <a:ln w="9525" algn="ctr">
            <a:solidFill>
              <a:schemeClr val="tx1">
                <a:lumMod val="50000"/>
                <a:lumOff val="50000"/>
              </a:schemeClr>
            </a:solidFill>
            <a:prstDash val="dash"/>
            <a:round/>
            <a:headEnd/>
            <a:tailEnd type="arrow" w="med" len="med"/>
          </a:ln>
        </p:spPr>
      </p:cxnSp>
      <p:sp>
        <p:nvSpPr>
          <p:cNvPr id="35" name="Flowchart: Terminator 34"/>
          <p:cNvSpPr/>
          <p:nvPr/>
        </p:nvSpPr>
        <p:spPr bwMode="auto">
          <a:xfrm>
            <a:off x="4495800" y="3124200"/>
            <a:ext cx="1828800" cy="457200"/>
          </a:xfrm>
          <a:prstGeom prst="flowChartTerminato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Task processing</a:t>
            </a:r>
          </a:p>
        </p:txBody>
      </p:sp>
      <p:sp>
        <p:nvSpPr>
          <p:cNvPr id="36" name="Flowchart: Terminator 35"/>
          <p:cNvSpPr/>
          <p:nvPr/>
        </p:nvSpPr>
        <p:spPr bwMode="auto">
          <a:xfrm>
            <a:off x="4343400" y="3276600"/>
            <a:ext cx="1828800" cy="457200"/>
          </a:xfrm>
          <a:prstGeom prst="flowChartTerminato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Task processing</a:t>
            </a:r>
          </a:p>
        </p:txBody>
      </p:sp>
      <p:sp>
        <p:nvSpPr>
          <p:cNvPr id="37" name="Flowchart: Terminator 36"/>
          <p:cNvSpPr/>
          <p:nvPr/>
        </p:nvSpPr>
        <p:spPr bwMode="auto">
          <a:xfrm>
            <a:off x="4037013" y="3429000"/>
            <a:ext cx="1828800" cy="457200"/>
          </a:xfrm>
          <a:prstGeom prst="flowChartTerminato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Task processing</a:t>
            </a:r>
          </a:p>
        </p:txBody>
      </p:sp>
      <p:cxnSp>
        <p:nvCxnSpPr>
          <p:cNvPr id="14352" name="Straight Arrow Connector 37"/>
          <p:cNvCxnSpPr>
            <a:cxnSpLocks noChangeShapeType="1"/>
            <a:endCxn id="37" idx="0"/>
          </p:cNvCxnSpPr>
          <p:nvPr/>
        </p:nvCxnSpPr>
        <p:spPr bwMode="auto">
          <a:xfrm rot="5400000">
            <a:off x="4571207" y="3047206"/>
            <a:ext cx="762000" cy="1587"/>
          </a:xfrm>
          <a:prstGeom prst="straightConnector1">
            <a:avLst/>
          </a:prstGeom>
          <a:noFill/>
          <a:ln w="9525" algn="ctr">
            <a:solidFill>
              <a:schemeClr val="tx1"/>
            </a:solidFill>
            <a:round/>
            <a:headEnd/>
            <a:tailEnd type="arrow" w="med" len="med"/>
          </a:ln>
        </p:spPr>
      </p:cxnSp>
      <p:cxnSp>
        <p:nvCxnSpPr>
          <p:cNvPr id="14353" name="Straight Arrow Connector 39"/>
          <p:cNvCxnSpPr>
            <a:cxnSpLocks noChangeShapeType="1"/>
            <a:stCxn id="31" idx="2"/>
            <a:endCxn id="36" idx="0"/>
          </p:cNvCxnSpPr>
          <p:nvPr/>
        </p:nvCxnSpPr>
        <p:spPr bwMode="auto">
          <a:xfrm rot="16200000" flipH="1">
            <a:off x="4799807" y="2818606"/>
            <a:ext cx="609600" cy="306387"/>
          </a:xfrm>
          <a:prstGeom prst="straightConnector1">
            <a:avLst/>
          </a:prstGeom>
          <a:noFill/>
          <a:ln w="9525" algn="ctr">
            <a:solidFill>
              <a:schemeClr val="tx1"/>
            </a:solidFill>
            <a:round/>
            <a:headEnd/>
            <a:tailEnd type="arrow" w="med" len="med"/>
          </a:ln>
        </p:spPr>
      </p:cxnSp>
      <p:cxnSp>
        <p:nvCxnSpPr>
          <p:cNvPr id="14354" name="Shape 22"/>
          <p:cNvCxnSpPr>
            <a:cxnSpLocks noChangeShapeType="1"/>
            <a:stCxn id="14343" idx="3"/>
          </p:cNvCxnSpPr>
          <p:nvPr/>
        </p:nvCxnSpPr>
        <p:spPr bwMode="auto">
          <a:xfrm>
            <a:off x="3540092" y="1512246"/>
            <a:ext cx="839787" cy="762000"/>
          </a:xfrm>
          <a:prstGeom prst="curvedConnector3">
            <a:avLst>
              <a:gd name="adj1" fmla="val 50000"/>
            </a:avLst>
          </a:prstGeom>
          <a:noFill/>
          <a:ln w="9525" algn="ctr">
            <a:solidFill>
              <a:schemeClr val="tx1"/>
            </a:solidFill>
            <a:round/>
            <a:headEnd/>
            <a:tailEnd type="arrow" w="med" len="med"/>
          </a:ln>
        </p:spPr>
      </p:cxnSp>
      <p:sp>
        <p:nvSpPr>
          <p:cNvPr id="14355" name="Rectangle 41"/>
          <p:cNvSpPr>
            <a:spLocks noChangeArrowheads="1"/>
          </p:cNvSpPr>
          <p:nvPr/>
        </p:nvSpPr>
        <p:spPr bwMode="auto">
          <a:xfrm>
            <a:off x="2513013" y="2514600"/>
            <a:ext cx="1371600" cy="3810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r>
              <a:rPr lang="en-US"/>
              <a:t>doCallback</a:t>
            </a:r>
          </a:p>
        </p:txBody>
      </p:sp>
      <p:cxnSp>
        <p:nvCxnSpPr>
          <p:cNvPr id="14356" name="Curved Connector 43"/>
          <p:cNvCxnSpPr>
            <a:cxnSpLocks noChangeShapeType="1"/>
            <a:stCxn id="14355" idx="3"/>
            <a:endCxn id="31" idx="1"/>
          </p:cNvCxnSpPr>
          <p:nvPr/>
        </p:nvCxnSpPr>
        <p:spPr bwMode="auto">
          <a:xfrm flipV="1">
            <a:off x="3884613" y="2438400"/>
            <a:ext cx="152400" cy="266700"/>
          </a:xfrm>
          <a:prstGeom prst="curvedConnector3">
            <a:avLst>
              <a:gd name="adj1" fmla="val 50000"/>
            </a:avLst>
          </a:prstGeom>
          <a:noFill/>
          <a:ln w="9525" algn="ctr">
            <a:solidFill>
              <a:schemeClr val="tx1"/>
            </a:solidFill>
            <a:round/>
            <a:headEnd type="arrow" w="med" len="med"/>
            <a:tailEnd type="none" w="med" len="med"/>
          </a:ln>
        </p:spPr>
      </p:cxnSp>
      <p:sp>
        <p:nvSpPr>
          <p:cNvPr id="14357" name="Rectangle 52"/>
          <p:cNvSpPr>
            <a:spLocks noChangeArrowheads="1"/>
          </p:cNvSpPr>
          <p:nvPr/>
        </p:nvSpPr>
        <p:spPr bwMode="auto">
          <a:xfrm>
            <a:off x="762000" y="4191000"/>
            <a:ext cx="8153400" cy="2308225"/>
          </a:xfrm>
          <a:prstGeom prst="rect">
            <a:avLst/>
          </a:prstGeom>
          <a:noFill/>
          <a:ln w="9525">
            <a:noFill/>
            <a:miter lim="800000"/>
            <a:headEnd/>
            <a:tailEnd/>
          </a:ln>
        </p:spPr>
        <p:txBody>
          <a:bodyPr>
            <a:spAutoFit/>
          </a:bodyPr>
          <a:lstStyle/>
          <a:p>
            <a:r>
              <a:rPr lang="en-US" dirty="0">
                <a:latin typeface="Arial" charset="0"/>
                <a:cs typeface="Arial" charset="0"/>
              </a:rPr>
              <a:t>void </a:t>
            </a:r>
            <a:r>
              <a:rPr lang="en-US" dirty="0" err="1">
                <a:solidFill>
                  <a:srgbClr val="0000FF"/>
                </a:solidFill>
                <a:highlight>
                  <a:srgbClr val="FFFF00"/>
                </a:highlight>
                <a:latin typeface="Arial" charset="0"/>
                <a:cs typeface="Arial" charset="0"/>
              </a:rPr>
              <a:t>doCallback</a:t>
            </a:r>
            <a:r>
              <a:rPr lang="en-US" dirty="0">
                <a:latin typeface="Arial" charset="0"/>
                <a:cs typeface="Arial" charset="0"/>
              </a:rPr>
              <a:t>(</a:t>
            </a:r>
            <a:r>
              <a:rPr lang="en-US" dirty="0" err="1">
                <a:latin typeface="Arial" charset="0"/>
                <a:cs typeface="Arial" charset="0"/>
              </a:rPr>
              <a:t>FunctionPointer</a:t>
            </a:r>
            <a:r>
              <a:rPr lang="en-US" dirty="0">
                <a:latin typeface="Arial" charset="0"/>
                <a:cs typeface="Arial" charset="0"/>
              </a:rPr>
              <a:t>  </a:t>
            </a:r>
            <a:r>
              <a:rPr lang="en-US" dirty="0" err="1">
                <a:latin typeface="Arial" charset="0"/>
                <a:cs typeface="Arial" charset="0"/>
              </a:rPr>
              <a:t>fCallback</a:t>
            </a:r>
            <a:r>
              <a:rPr lang="en-US" dirty="0">
                <a:latin typeface="Arial" charset="0"/>
                <a:cs typeface="Arial" charset="0"/>
              </a:rPr>
              <a:t>, void *</a:t>
            </a:r>
            <a:r>
              <a:rPr lang="en-US" dirty="0" err="1">
                <a:latin typeface="Arial" charset="0"/>
                <a:cs typeface="Arial" charset="0"/>
              </a:rPr>
              <a:t>pParam</a:t>
            </a:r>
            <a:r>
              <a:rPr lang="en-US" dirty="0">
                <a:latin typeface="Arial" charset="0"/>
                <a:cs typeface="Arial" charset="0"/>
              </a:rPr>
              <a:t>)    // C++ code</a:t>
            </a:r>
          </a:p>
          <a:p>
            <a:r>
              <a:rPr lang="en-US" dirty="0">
                <a:latin typeface="Arial" charset="0"/>
                <a:cs typeface="Arial" charset="0"/>
              </a:rPr>
              <a:t>{  </a:t>
            </a:r>
          </a:p>
          <a:p>
            <a:r>
              <a:rPr lang="en-US" dirty="0">
                <a:latin typeface="Arial" charset="0"/>
                <a:cs typeface="Arial" charset="0"/>
              </a:rPr>
              <a:t>    // allocation with "placement new" syntax, see TBB reference documents  </a:t>
            </a:r>
          </a:p>
          <a:p>
            <a:r>
              <a:rPr lang="en-US" dirty="0">
                <a:latin typeface="Arial" charset="0"/>
                <a:cs typeface="Arial" charset="0"/>
              </a:rPr>
              <a:t>    </a:t>
            </a:r>
            <a:r>
              <a:rPr lang="en-US" dirty="0" err="1">
                <a:latin typeface="Arial" charset="0"/>
                <a:cs typeface="Arial" charset="0"/>
              </a:rPr>
              <a:t>CallbackTask</a:t>
            </a:r>
            <a:r>
              <a:rPr lang="en-US" dirty="0">
                <a:latin typeface="Arial" charset="0"/>
                <a:cs typeface="Arial" charset="0"/>
              </a:rPr>
              <a:t> *</a:t>
            </a:r>
            <a:r>
              <a:rPr lang="en-US" dirty="0" err="1">
                <a:latin typeface="Arial" charset="0"/>
                <a:cs typeface="Arial" charset="0"/>
              </a:rPr>
              <a:t>pCallbackTask</a:t>
            </a:r>
            <a:r>
              <a:rPr lang="en-US" dirty="0">
                <a:latin typeface="Arial" charset="0"/>
                <a:cs typeface="Arial" charset="0"/>
              </a:rPr>
              <a:t> = </a:t>
            </a:r>
            <a:r>
              <a:rPr lang="en-US" dirty="0">
                <a:solidFill>
                  <a:srgbClr val="0000FF"/>
                </a:solidFill>
                <a:latin typeface="Arial" charset="0"/>
                <a:cs typeface="Arial" charset="0"/>
              </a:rPr>
              <a:t>new</a:t>
            </a:r>
            <a:r>
              <a:rPr lang="en-US" dirty="0">
                <a:latin typeface="Arial" charset="0"/>
                <a:cs typeface="Arial" charset="0"/>
              </a:rPr>
              <a:t>(  </a:t>
            </a:r>
          </a:p>
          <a:p>
            <a:r>
              <a:rPr lang="en-US" dirty="0">
                <a:latin typeface="Arial" charset="0"/>
                <a:cs typeface="Arial" charset="0"/>
              </a:rPr>
              <a:t>        </a:t>
            </a:r>
            <a:r>
              <a:rPr lang="en-US" dirty="0" err="1">
                <a:latin typeface="Arial" charset="0"/>
                <a:cs typeface="Arial" charset="0"/>
              </a:rPr>
              <a:t>s_pCallbackRoot</a:t>
            </a:r>
            <a:r>
              <a:rPr lang="en-US" dirty="0">
                <a:latin typeface="Arial" charset="0"/>
                <a:cs typeface="Arial" charset="0"/>
              </a:rPr>
              <a:t>-&gt;</a:t>
            </a:r>
            <a:r>
              <a:rPr lang="en-US" dirty="0" err="1">
                <a:latin typeface="Arial" charset="0"/>
                <a:cs typeface="Arial" charset="0"/>
              </a:rPr>
              <a:t>allocate_additional_child_of</a:t>
            </a:r>
            <a:r>
              <a:rPr lang="en-US" dirty="0">
                <a:latin typeface="Arial" charset="0"/>
                <a:cs typeface="Arial" charset="0"/>
              </a:rPr>
              <a:t>(*</a:t>
            </a:r>
            <a:r>
              <a:rPr lang="en-US" dirty="0" err="1">
                <a:latin typeface="Arial" charset="0"/>
                <a:cs typeface="Arial" charset="0"/>
              </a:rPr>
              <a:t>s_pCallbackRoot</a:t>
            </a:r>
            <a:r>
              <a:rPr lang="en-US" dirty="0">
                <a:latin typeface="Arial" charset="0"/>
                <a:cs typeface="Arial" charset="0"/>
              </a:rPr>
              <a:t>)  </a:t>
            </a:r>
          </a:p>
          <a:p>
            <a:r>
              <a:rPr lang="en-US" dirty="0">
                <a:latin typeface="Arial" charset="0"/>
                <a:cs typeface="Arial" charset="0"/>
              </a:rPr>
              <a:t>    ) </a:t>
            </a:r>
            <a:r>
              <a:rPr lang="en-US" dirty="0" err="1">
                <a:latin typeface="Arial" charset="0"/>
                <a:cs typeface="Arial" charset="0"/>
              </a:rPr>
              <a:t>CallbackTask</a:t>
            </a:r>
            <a:r>
              <a:rPr lang="en-US" dirty="0">
                <a:latin typeface="Arial" charset="0"/>
                <a:cs typeface="Arial" charset="0"/>
              </a:rPr>
              <a:t>(</a:t>
            </a:r>
            <a:r>
              <a:rPr lang="en-US" dirty="0" err="1">
                <a:latin typeface="Arial" charset="0"/>
                <a:cs typeface="Arial" charset="0"/>
              </a:rPr>
              <a:t>fCallback</a:t>
            </a:r>
            <a:r>
              <a:rPr lang="en-US" dirty="0">
                <a:latin typeface="Arial" charset="0"/>
                <a:cs typeface="Arial" charset="0"/>
              </a:rPr>
              <a:t>, </a:t>
            </a:r>
            <a:r>
              <a:rPr lang="en-US" dirty="0" err="1">
                <a:latin typeface="Arial" charset="0"/>
                <a:cs typeface="Arial" charset="0"/>
              </a:rPr>
              <a:t>pParam</a:t>
            </a:r>
            <a:r>
              <a:rPr lang="en-US" dirty="0">
                <a:latin typeface="Arial" charset="0"/>
                <a:cs typeface="Arial" charset="0"/>
              </a:rPr>
              <a:t>);  </a:t>
            </a:r>
          </a:p>
          <a:p>
            <a:r>
              <a:rPr lang="en-US" dirty="0">
                <a:latin typeface="Arial" charset="0"/>
                <a:cs typeface="Arial" charset="0"/>
              </a:rPr>
              <a:t>    </a:t>
            </a:r>
            <a:r>
              <a:rPr lang="en-US" dirty="0" err="1">
                <a:latin typeface="Arial" charset="0"/>
                <a:cs typeface="Arial" charset="0"/>
              </a:rPr>
              <a:t>s_pCallbackRoot</a:t>
            </a:r>
            <a:r>
              <a:rPr lang="en-US" dirty="0">
                <a:latin typeface="Arial" charset="0"/>
                <a:cs typeface="Arial" charset="0"/>
              </a:rPr>
              <a:t>-&gt;spawn(*</a:t>
            </a:r>
            <a:r>
              <a:rPr lang="en-US" dirty="0" err="1">
                <a:latin typeface="Arial" charset="0"/>
                <a:cs typeface="Arial" charset="0"/>
              </a:rPr>
              <a:t>pCallbackTask</a:t>
            </a:r>
            <a:r>
              <a:rPr lang="en-US" dirty="0">
                <a:latin typeface="Arial" charset="0"/>
                <a:cs typeface="Arial" charset="0"/>
              </a:rPr>
              <a:t>);  </a:t>
            </a:r>
          </a:p>
          <a:p>
            <a:r>
              <a:rPr lang="en-US" dirty="0">
                <a:latin typeface="Arial" charset="0"/>
                <a:cs typeface="Arial" charset="0"/>
              </a:rPr>
              <a:t>}  </a:t>
            </a:r>
          </a:p>
        </p:txBody>
      </p:sp>
      <p:sp>
        <p:nvSpPr>
          <p:cNvPr id="14358" name="Rounded Rectangular Callout 63"/>
          <p:cNvSpPr>
            <a:spLocks noChangeArrowheads="1"/>
          </p:cNvSpPr>
          <p:nvPr/>
        </p:nvSpPr>
        <p:spPr bwMode="auto">
          <a:xfrm>
            <a:off x="7391400" y="838200"/>
            <a:ext cx="1219200" cy="1219200"/>
          </a:xfrm>
          <a:prstGeom prst="wedgeRoundRectCallout">
            <a:avLst>
              <a:gd name="adj1" fmla="val -148431"/>
              <a:gd name="adj2" fmla="val -19875"/>
              <a:gd name="adj3" fmla="val 16667"/>
            </a:avLst>
          </a:prstGeom>
          <a:solidFill>
            <a:schemeClr val="accent1"/>
          </a:solidFill>
          <a:ln w="9525" algn="ctr">
            <a:solidFill>
              <a:schemeClr val="tx1"/>
            </a:solidFill>
            <a:round/>
            <a:headEnd/>
            <a:tailEnd/>
          </a:ln>
        </p:spPr>
        <p:txBody>
          <a:bodyPr/>
          <a:lstStyle/>
          <a:p>
            <a:r>
              <a:rPr lang="en-US"/>
              <a:t>Root node will not be created</a:t>
            </a:r>
          </a:p>
        </p:txBody>
      </p:sp>
      <p:cxnSp>
        <p:nvCxnSpPr>
          <p:cNvPr id="28" name="Curved Connector 43"/>
          <p:cNvCxnSpPr>
            <a:cxnSpLocks noChangeShapeType="1"/>
            <a:endCxn id="14355" idx="1"/>
          </p:cNvCxnSpPr>
          <p:nvPr/>
        </p:nvCxnSpPr>
        <p:spPr bwMode="auto">
          <a:xfrm rot="16200000" flipH="1">
            <a:off x="1712914" y="1905001"/>
            <a:ext cx="876300" cy="723898"/>
          </a:xfrm>
          <a:prstGeom prst="curvedConnector2">
            <a:avLst/>
          </a:prstGeom>
          <a:noFill/>
          <a:ln w="9525" algn="ctr">
            <a:solidFill>
              <a:schemeClr val="tx1"/>
            </a:solidFill>
            <a:round/>
            <a:headEnd type="arrow" w="med" len="med"/>
            <a:tailEnd type="none" w="med" len="med"/>
          </a:ln>
        </p:spPr>
      </p:cxnSp>
      <p:cxnSp>
        <p:nvCxnSpPr>
          <p:cNvPr id="34" name="Curved Connector 43"/>
          <p:cNvCxnSpPr>
            <a:cxnSpLocks noChangeShapeType="1"/>
          </p:cNvCxnSpPr>
          <p:nvPr/>
        </p:nvCxnSpPr>
        <p:spPr bwMode="auto">
          <a:xfrm rot="5400000">
            <a:off x="1707158" y="2902941"/>
            <a:ext cx="1270398" cy="1255714"/>
          </a:xfrm>
          <a:prstGeom prst="curvedConnector3">
            <a:avLst>
              <a:gd name="adj1" fmla="val 50000"/>
            </a:avLst>
          </a:prstGeom>
          <a:noFill/>
          <a:ln w="9525" algn="ctr">
            <a:solidFill>
              <a:schemeClr val="tx1"/>
            </a:solidFill>
            <a:prstDash val="lgDash"/>
            <a:round/>
            <a:headEnd type="arrow" w="med" len="med"/>
            <a:tailEnd type="none" w="med" len="med"/>
          </a:ln>
        </p:spPr>
      </p:cxnSp>
      <p:sp>
        <p:nvSpPr>
          <p:cNvPr id="2" name="Rounded Rectangular Callout 1"/>
          <p:cNvSpPr/>
          <p:nvPr/>
        </p:nvSpPr>
        <p:spPr bwMode="auto">
          <a:xfrm>
            <a:off x="6629400" y="5879897"/>
            <a:ext cx="2286000" cy="838200"/>
          </a:xfrm>
          <a:prstGeom prst="wedgeRoundRectCallout">
            <a:avLst>
              <a:gd name="adj1" fmla="val -67285"/>
              <a:gd name="adj2" fmla="val -51283"/>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Starting a new thread from this method</a:t>
            </a:r>
          </a:p>
        </p:txBody>
      </p:sp>
    </p:spTree>
    <p:extLst>
      <p:ext uri="{BB962C8B-B14F-4D97-AF65-F5344CB8AC3E}">
        <p14:creationId xmlns:p14="http://schemas.microsoft.com/office/powerpoint/2010/main" val="90607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75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990600" y="152400"/>
            <a:ext cx="7315200" cy="623888"/>
          </a:xfrm>
        </p:spPr>
        <p:txBody>
          <a:bodyPr/>
          <a:lstStyle/>
          <a:p>
            <a:pPr algn="ctr"/>
            <a:r>
              <a:rPr lang="en-US" dirty="0"/>
              <a:t>Creating a Root for Async Calls</a:t>
            </a:r>
          </a:p>
        </p:txBody>
      </p:sp>
      <p:sp>
        <p:nvSpPr>
          <p:cNvPr id="10243" name="Content Placeholder 2"/>
          <p:cNvSpPr>
            <a:spLocks noGrp="1"/>
          </p:cNvSpPr>
          <p:nvPr>
            <p:ph idx="1"/>
          </p:nvPr>
        </p:nvSpPr>
        <p:spPr>
          <a:xfrm>
            <a:off x="457200" y="979251"/>
            <a:ext cx="8382000" cy="5867400"/>
          </a:xfrm>
        </p:spPr>
        <p:txBody>
          <a:bodyPr/>
          <a:lstStyle/>
          <a:p>
            <a:r>
              <a:rPr lang="en-US" dirty="0"/>
              <a:t>A central </a:t>
            </a:r>
            <a:r>
              <a:rPr lang="en-US" dirty="0">
                <a:solidFill>
                  <a:srgbClr val="0000FF"/>
                </a:solidFill>
              </a:rPr>
              <a:t>root</a:t>
            </a:r>
            <a:r>
              <a:rPr lang="en-US" dirty="0"/>
              <a:t> can keep track all async calls and explicitly waits for them to complete. </a:t>
            </a:r>
            <a:br>
              <a:rPr lang="en-US" dirty="0"/>
            </a:br>
            <a:r>
              <a:rPr lang="en-US" dirty="0"/>
              <a:t>Analogy: </a:t>
            </a:r>
            <a:r>
              <a:rPr lang="en-US" dirty="0">
                <a:solidFill>
                  <a:srgbClr val="00B0F0"/>
                </a:solidFill>
              </a:rPr>
              <a:t>Registered mail and the tracking center</a:t>
            </a:r>
            <a:r>
              <a:rPr lang="en-US" dirty="0"/>
              <a:t>.</a:t>
            </a:r>
          </a:p>
          <a:p>
            <a:r>
              <a:rPr lang="en-US" dirty="0">
                <a:highlight>
                  <a:srgbClr val="FFFF00"/>
                </a:highlight>
              </a:rPr>
              <a:t>TBB uses a </a:t>
            </a:r>
            <a:r>
              <a:rPr lang="en-US" dirty="0">
                <a:solidFill>
                  <a:srgbClr val="0000FF"/>
                </a:solidFill>
                <a:highlight>
                  <a:srgbClr val="FFFF00"/>
                </a:highlight>
              </a:rPr>
              <a:t>Promise</a:t>
            </a:r>
            <a:r>
              <a:rPr lang="en-US" dirty="0">
                <a:highlight>
                  <a:srgbClr val="FFFF00"/>
                </a:highlight>
              </a:rPr>
              <a:t> system: When handling a request for asynchronous execution, the Promise system provides the calling thread an object that acts as a link to the asynchronous call</a:t>
            </a:r>
            <a:r>
              <a:rPr lang="en-US" dirty="0"/>
              <a:t>.</a:t>
            </a:r>
          </a:p>
          <a:p>
            <a:r>
              <a:rPr lang="en-US" dirty="0"/>
              <a:t>This Promise object allows the calling thread to wait on the asynchronous call when necessary.</a:t>
            </a:r>
          </a:p>
          <a:p>
            <a:r>
              <a:rPr lang="en-US" dirty="0">
                <a:solidFill>
                  <a:srgbClr val="0000FF"/>
                </a:solidFill>
                <a:highlight>
                  <a:srgbClr val="FFFF00"/>
                </a:highlight>
              </a:rPr>
              <a:t>Promise</a:t>
            </a:r>
            <a:r>
              <a:rPr lang="en-US" dirty="0">
                <a:highlight>
                  <a:srgbClr val="FFFF00"/>
                </a:highlight>
              </a:rPr>
              <a:t> is a solution used in JavaScript for supporting asynchronous computing</a:t>
            </a:r>
            <a:r>
              <a:rPr lang="en-US" dirty="0"/>
              <a:t>: </a:t>
            </a:r>
            <a:r>
              <a:rPr lang="en-US" sz="2000" dirty="0">
                <a:hlinkClick r:id="rId3"/>
              </a:rPr>
              <a:t>https://developers.google.com/web/fundamentals/primers/promises</a:t>
            </a:r>
            <a:endParaRPr lang="en-US" sz="2000" dirty="0"/>
          </a:p>
          <a:p>
            <a:r>
              <a:rPr lang="en-US" dirty="0">
                <a:solidFill>
                  <a:srgbClr val="0000FF"/>
                </a:solidFill>
                <a:highlight>
                  <a:srgbClr val="FFFF00"/>
                </a:highlight>
              </a:rPr>
              <a:t>Promise</a:t>
            </a:r>
            <a:r>
              <a:rPr lang="en-US" dirty="0">
                <a:highlight>
                  <a:srgbClr val="FFFF00"/>
                </a:highlight>
              </a:rPr>
              <a:t> is also used in Java and C# (</a:t>
            </a:r>
            <a:r>
              <a:rPr lang="en-US" dirty="0">
                <a:solidFill>
                  <a:srgbClr val="0000FF"/>
                </a:solidFill>
                <a:highlight>
                  <a:srgbClr val="FFFF00"/>
                </a:highlight>
              </a:rPr>
              <a:t>Task</a:t>
            </a:r>
            <a:r>
              <a:rPr lang="en-US" dirty="0">
                <a:highlight>
                  <a:srgbClr val="FFFF00"/>
                </a:highlight>
              </a:rPr>
              <a:t>)</a:t>
            </a:r>
            <a:r>
              <a:rPr lang="en-US" dirty="0"/>
              <a:t>.</a:t>
            </a:r>
          </a:p>
          <a:p>
            <a:endParaRPr lang="en-US" dirty="0"/>
          </a:p>
        </p:txBody>
      </p:sp>
      <p:sp>
        <p:nvSpPr>
          <p:cNvPr id="15364" name="Slide Number Placeholder 3"/>
          <p:cNvSpPr>
            <a:spLocks noGrp="1"/>
          </p:cNvSpPr>
          <p:nvPr>
            <p:ph type="sldNum" sz="quarter" idx="12"/>
          </p:nvPr>
        </p:nvSpPr>
        <p:spPr>
          <a:xfrm>
            <a:off x="76200" y="304800"/>
            <a:ext cx="838200" cy="457200"/>
          </a:xfrm>
          <a:noFill/>
        </p:spPr>
        <p:txBody>
          <a:bodyPr/>
          <a:lstStyle/>
          <a:p>
            <a:fld id="{03F7A8B4-1183-4DDD-A3F8-9915D5417F92}" type="slidenum">
              <a:rPr lang="en-US" smtClean="0"/>
              <a:pPr/>
              <a:t>271</a:t>
            </a:fld>
            <a:endParaRPr lang="en-US"/>
          </a:p>
        </p:txBody>
      </p:sp>
    </p:spTree>
    <p:extLst>
      <p:ext uri="{BB962C8B-B14F-4D97-AF65-F5344CB8AC3E}">
        <p14:creationId xmlns:p14="http://schemas.microsoft.com/office/powerpoint/2010/main" val="42027279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wipe(left)">
                                      <p:cBhvr>
                                        <p:cTn id="7" dur="500"/>
                                        <p:tgtEl>
                                          <p:spTgt spid="1024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243">
                                            <p:txEl>
                                              <p:pRg st="1" end="1"/>
                                            </p:txEl>
                                          </p:spTgt>
                                        </p:tgtEl>
                                        <p:attrNameLst>
                                          <p:attrName>style.visibility</p:attrName>
                                        </p:attrNameLst>
                                      </p:cBhvr>
                                      <p:to>
                                        <p:strVal val="visible"/>
                                      </p:to>
                                    </p:set>
                                    <p:animEffect transition="in" filter="wipe(left)">
                                      <p:cBhvr>
                                        <p:cTn id="12" dur="500"/>
                                        <p:tgtEl>
                                          <p:spTgt spid="1024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243">
                                            <p:txEl>
                                              <p:pRg st="2" end="2"/>
                                            </p:txEl>
                                          </p:spTgt>
                                        </p:tgtEl>
                                        <p:attrNameLst>
                                          <p:attrName>style.visibility</p:attrName>
                                        </p:attrNameLst>
                                      </p:cBhvr>
                                      <p:to>
                                        <p:strVal val="visible"/>
                                      </p:to>
                                    </p:set>
                                    <p:animEffect transition="in" filter="wipe(left)">
                                      <p:cBhvr>
                                        <p:cTn id="17" dur="500"/>
                                        <p:tgtEl>
                                          <p:spTgt spid="102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243">
                                            <p:txEl>
                                              <p:pRg st="3" end="3"/>
                                            </p:txEl>
                                          </p:spTgt>
                                        </p:tgtEl>
                                        <p:attrNameLst>
                                          <p:attrName>style.visibility</p:attrName>
                                        </p:attrNameLst>
                                      </p:cBhvr>
                                      <p:to>
                                        <p:strVal val="visible"/>
                                      </p:to>
                                    </p:set>
                                    <p:animEffect transition="in" filter="wipe(left)">
                                      <p:cBhvr>
                                        <p:cTn id="22" dur="500"/>
                                        <p:tgtEl>
                                          <p:spTgt spid="102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243">
                                            <p:txEl>
                                              <p:pRg st="4" end="4"/>
                                            </p:txEl>
                                          </p:spTgt>
                                        </p:tgtEl>
                                        <p:attrNameLst>
                                          <p:attrName>style.visibility</p:attrName>
                                        </p:attrNameLst>
                                      </p:cBhvr>
                                      <p:to>
                                        <p:strVal val="visible"/>
                                      </p:to>
                                    </p:set>
                                    <p:animEffect transition="in" filter="wipe(left)">
                                      <p:cBhvr>
                                        <p:cTn id="27" dur="500"/>
                                        <p:tgtEl>
                                          <p:spTgt spid="102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bwMode="auto">
          <a:xfrm>
            <a:off x="3674074" y="2286000"/>
            <a:ext cx="2668587" cy="10668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Promise</a:t>
            </a:r>
          </a:p>
        </p:txBody>
      </p:sp>
      <p:cxnSp>
        <p:nvCxnSpPr>
          <p:cNvPr id="16387" name="Straight Arrow Connector 38"/>
          <p:cNvCxnSpPr>
            <a:cxnSpLocks noChangeShapeType="1"/>
            <a:stCxn id="31" idx="2"/>
            <a:endCxn id="35" idx="0"/>
          </p:cNvCxnSpPr>
          <p:nvPr/>
        </p:nvCxnSpPr>
        <p:spPr bwMode="auto">
          <a:xfrm rot="16200000" flipH="1">
            <a:off x="5122668" y="5257006"/>
            <a:ext cx="457200" cy="458787"/>
          </a:xfrm>
          <a:prstGeom prst="straightConnector1">
            <a:avLst/>
          </a:prstGeom>
          <a:noFill/>
          <a:ln w="9525" algn="ctr">
            <a:solidFill>
              <a:schemeClr val="tx1"/>
            </a:solidFill>
            <a:round/>
            <a:headEnd/>
            <a:tailEnd type="arrow" w="med" len="med"/>
          </a:ln>
        </p:spPr>
      </p:cxnSp>
      <p:sp>
        <p:nvSpPr>
          <p:cNvPr id="16388" name="Title 1"/>
          <p:cNvSpPr>
            <a:spLocks noGrp="1"/>
          </p:cNvSpPr>
          <p:nvPr>
            <p:ph type="title"/>
          </p:nvPr>
        </p:nvSpPr>
        <p:spPr>
          <a:xfrm>
            <a:off x="1066800" y="152400"/>
            <a:ext cx="8001000" cy="623888"/>
          </a:xfrm>
        </p:spPr>
        <p:txBody>
          <a:bodyPr/>
          <a:lstStyle/>
          <a:p>
            <a:r>
              <a:rPr lang="en-US" dirty="0"/>
              <a:t>Promise Supporting Sync Calls</a:t>
            </a:r>
          </a:p>
        </p:txBody>
      </p:sp>
      <p:sp>
        <p:nvSpPr>
          <p:cNvPr id="16389" name="Slide Number Placeholder 3"/>
          <p:cNvSpPr>
            <a:spLocks noGrp="1"/>
          </p:cNvSpPr>
          <p:nvPr>
            <p:ph type="sldNum" sz="quarter" idx="12"/>
          </p:nvPr>
        </p:nvSpPr>
        <p:spPr>
          <a:xfrm>
            <a:off x="76200" y="304800"/>
            <a:ext cx="1371600" cy="457200"/>
          </a:xfrm>
          <a:noFill/>
        </p:spPr>
        <p:txBody>
          <a:bodyPr/>
          <a:lstStyle/>
          <a:p>
            <a:fld id="{C5CE5BFE-E35E-4680-9D01-5990E2E36329}" type="slidenum">
              <a:rPr lang="en-US" smtClean="0"/>
              <a:pPr/>
              <a:t>272</a:t>
            </a:fld>
            <a:endParaRPr lang="en-US"/>
          </a:p>
        </p:txBody>
      </p:sp>
      <p:sp>
        <p:nvSpPr>
          <p:cNvPr id="16390" name="Rectangle 19"/>
          <p:cNvSpPr>
            <a:spLocks noChangeArrowheads="1"/>
          </p:cNvSpPr>
          <p:nvPr/>
        </p:nvSpPr>
        <p:spPr bwMode="auto">
          <a:xfrm>
            <a:off x="3978874" y="2667000"/>
            <a:ext cx="2057400" cy="457200"/>
          </a:xfrm>
          <a:prstGeom prst="rect">
            <a:avLst/>
          </a:prstGeom>
          <a:solidFill>
            <a:schemeClr val="bg1"/>
          </a:solidFill>
          <a:ln w="9525" algn="ctr">
            <a:solidFill>
              <a:schemeClr val="tx1"/>
            </a:solidFill>
            <a:prstDash val="dash"/>
            <a:round/>
            <a:headEnd/>
            <a:tailEnd/>
          </a:ln>
        </p:spPr>
        <p:txBody>
          <a:bodyPr/>
          <a:lstStyle/>
          <a:p>
            <a:pPr algn="ctr"/>
            <a:r>
              <a:rPr lang="en-US"/>
              <a:t>Entry Point / Root</a:t>
            </a:r>
          </a:p>
        </p:txBody>
      </p:sp>
      <p:sp>
        <p:nvSpPr>
          <p:cNvPr id="21" name="Flowchart: Terminator 20"/>
          <p:cNvSpPr/>
          <p:nvPr/>
        </p:nvSpPr>
        <p:spPr bwMode="auto">
          <a:xfrm>
            <a:off x="4742461" y="4495800"/>
            <a:ext cx="1828800" cy="457200"/>
          </a:xfrm>
          <a:prstGeom prst="flowChartTerminato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Task processing</a:t>
            </a:r>
          </a:p>
        </p:txBody>
      </p:sp>
      <p:sp>
        <p:nvSpPr>
          <p:cNvPr id="24" name="Flowchart: Terminator 23"/>
          <p:cNvSpPr/>
          <p:nvPr/>
        </p:nvSpPr>
        <p:spPr bwMode="auto">
          <a:xfrm>
            <a:off x="4437661" y="4648200"/>
            <a:ext cx="1828800" cy="457200"/>
          </a:xfrm>
          <a:prstGeom prst="flowChartTerminato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Task processing</a:t>
            </a:r>
          </a:p>
        </p:txBody>
      </p:sp>
      <p:sp>
        <p:nvSpPr>
          <p:cNvPr id="31" name="Flowchart: Terminator 30"/>
          <p:cNvSpPr/>
          <p:nvPr/>
        </p:nvSpPr>
        <p:spPr bwMode="auto">
          <a:xfrm>
            <a:off x="4207474" y="4800600"/>
            <a:ext cx="1828800" cy="457200"/>
          </a:xfrm>
          <a:prstGeom prst="flowChartTerminato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Task processing</a:t>
            </a:r>
          </a:p>
        </p:txBody>
      </p:sp>
      <p:cxnSp>
        <p:nvCxnSpPr>
          <p:cNvPr id="16395" name="Straight Arrow Connector 31"/>
          <p:cNvCxnSpPr>
            <a:cxnSpLocks noChangeShapeType="1"/>
            <a:stCxn id="16390" idx="2"/>
            <a:endCxn id="31" idx="0"/>
          </p:cNvCxnSpPr>
          <p:nvPr/>
        </p:nvCxnSpPr>
        <p:spPr bwMode="auto">
          <a:xfrm rot="16200000" flipH="1">
            <a:off x="4226524" y="3905250"/>
            <a:ext cx="1676400" cy="114300"/>
          </a:xfrm>
          <a:prstGeom prst="straightConnector1">
            <a:avLst/>
          </a:prstGeom>
          <a:noFill/>
          <a:ln w="9525" algn="ctr">
            <a:solidFill>
              <a:schemeClr val="tx1"/>
            </a:solidFill>
            <a:prstDash val="dash"/>
            <a:round/>
            <a:headEnd/>
            <a:tailEnd type="arrow" w="med" len="med"/>
          </a:ln>
        </p:spPr>
      </p:cxnSp>
      <p:cxnSp>
        <p:nvCxnSpPr>
          <p:cNvPr id="16396" name="Straight Arrow Connector 32"/>
          <p:cNvCxnSpPr>
            <a:cxnSpLocks noChangeShapeType="1"/>
            <a:stCxn id="16390" idx="2"/>
            <a:endCxn id="21" idx="0"/>
          </p:cNvCxnSpPr>
          <p:nvPr/>
        </p:nvCxnSpPr>
        <p:spPr bwMode="auto">
          <a:xfrm rot="16200000" flipH="1">
            <a:off x="4646418" y="3485356"/>
            <a:ext cx="1371600" cy="649287"/>
          </a:xfrm>
          <a:prstGeom prst="straightConnector1">
            <a:avLst/>
          </a:prstGeom>
          <a:noFill/>
          <a:ln w="9525" algn="ctr">
            <a:solidFill>
              <a:schemeClr val="tx1"/>
            </a:solidFill>
            <a:prstDash val="dash"/>
            <a:round/>
            <a:headEnd/>
            <a:tailEnd type="arrow" w="med" len="med"/>
          </a:ln>
        </p:spPr>
      </p:cxnSp>
      <p:cxnSp>
        <p:nvCxnSpPr>
          <p:cNvPr id="16397" name="Straight Arrow Connector 33"/>
          <p:cNvCxnSpPr>
            <a:cxnSpLocks noChangeShapeType="1"/>
            <a:stCxn id="16390" idx="2"/>
            <a:endCxn id="24" idx="0"/>
          </p:cNvCxnSpPr>
          <p:nvPr/>
        </p:nvCxnSpPr>
        <p:spPr bwMode="auto">
          <a:xfrm rot="16200000" flipH="1">
            <a:off x="4417818" y="3713956"/>
            <a:ext cx="1524000" cy="344487"/>
          </a:xfrm>
          <a:prstGeom prst="straightConnector1">
            <a:avLst/>
          </a:prstGeom>
          <a:noFill/>
          <a:ln w="9525" algn="ctr">
            <a:solidFill>
              <a:schemeClr val="tx1"/>
            </a:solidFill>
            <a:prstDash val="dash"/>
            <a:round/>
            <a:headEnd/>
            <a:tailEnd type="arrow" w="med" len="med"/>
          </a:ln>
        </p:spPr>
      </p:cxnSp>
      <p:sp>
        <p:nvSpPr>
          <p:cNvPr id="35" name="Flowchart: Terminator 34"/>
          <p:cNvSpPr/>
          <p:nvPr/>
        </p:nvSpPr>
        <p:spPr bwMode="auto">
          <a:xfrm>
            <a:off x="4666261" y="5715000"/>
            <a:ext cx="1828800" cy="457200"/>
          </a:xfrm>
          <a:prstGeom prst="flowChartTerminato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Task processing</a:t>
            </a:r>
          </a:p>
        </p:txBody>
      </p:sp>
      <p:sp>
        <p:nvSpPr>
          <p:cNvPr id="36" name="Flowchart: Terminator 35"/>
          <p:cNvSpPr/>
          <p:nvPr/>
        </p:nvSpPr>
        <p:spPr bwMode="auto">
          <a:xfrm>
            <a:off x="4513861" y="5867400"/>
            <a:ext cx="1828800" cy="457200"/>
          </a:xfrm>
          <a:prstGeom prst="flowChartTerminato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Task processing</a:t>
            </a:r>
          </a:p>
        </p:txBody>
      </p:sp>
      <p:sp>
        <p:nvSpPr>
          <p:cNvPr id="37" name="Flowchart: Terminator 36"/>
          <p:cNvSpPr/>
          <p:nvPr/>
        </p:nvSpPr>
        <p:spPr bwMode="auto">
          <a:xfrm>
            <a:off x="4207474" y="6019800"/>
            <a:ext cx="1828800" cy="457200"/>
          </a:xfrm>
          <a:prstGeom prst="flowChartTerminator">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Task processing</a:t>
            </a:r>
          </a:p>
        </p:txBody>
      </p:sp>
      <p:cxnSp>
        <p:nvCxnSpPr>
          <p:cNvPr id="16401" name="Straight Arrow Connector 37"/>
          <p:cNvCxnSpPr>
            <a:cxnSpLocks noChangeShapeType="1"/>
            <a:endCxn id="37" idx="0"/>
          </p:cNvCxnSpPr>
          <p:nvPr/>
        </p:nvCxnSpPr>
        <p:spPr bwMode="auto">
          <a:xfrm rot="5400000">
            <a:off x="4741668" y="5638006"/>
            <a:ext cx="762000" cy="1587"/>
          </a:xfrm>
          <a:prstGeom prst="straightConnector1">
            <a:avLst/>
          </a:prstGeom>
          <a:noFill/>
          <a:ln w="9525" algn="ctr">
            <a:solidFill>
              <a:schemeClr val="tx1"/>
            </a:solidFill>
            <a:round/>
            <a:headEnd/>
            <a:tailEnd type="arrow" w="med" len="med"/>
          </a:ln>
        </p:spPr>
      </p:cxnSp>
      <p:cxnSp>
        <p:nvCxnSpPr>
          <p:cNvPr id="16402" name="Straight Arrow Connector 39"/>
          <p:cNvCxnSpPr>
            <a:cxnSpLocks noChangeShapeType="1"/>
            <a:stCxn id="31" idx="2"/>
            <a:endCxn id="36" idx="0"/>
          </p:cNvCxnSpPr>
          <p:nvPr/>
        </p:nvCxnSpPr>
        <p:spPr bwMode="auto">
          <a:xfrm rot="16200000" flipH="1">
            <a:off x="4970268" y="5409406"/>
            <a:ext cx="609600" cy="306387"/>
          </a:xfrm>
          <a:prstGeom prst="straightConnector1">
            <a:avLst/>
          </a:prstGeom>
          <a:noFill/>
          <a:ln w="9525" algn="ctr">
            <a:solidFill>
              <a:schemeClr val="tx1"/>
            </a:solidFill>
            <a:round/>
            <a:headEnd/>
            <a:tailEnd type="arrow" w="med" len="med"/>
          </a:ln>
        </p:spPr>
      </p:cxnSp>
      <p:cxnSp>
        <p:nvCxnSpPr>
          <p:cNvPr id="16403" name="Shape 22"/>
          <p:cNvCxnSpPr>
            <a:cxnSpLocks noChangeShapeType="1"/>
            <a:stCxn id="16392" idx="3"/>
          </p:cNvCxnSpPr>
          <p:nvPr/>
        </p:nvCxnSpPr>
        <p:spPr bwMode="auto">
          <a:xfrm>
            <a:off x="2055813" y="3771900"/>
            <a:ext cx="2265962" cy="1066799"/>
          </a:xfrm>
          <a:prstGeom prst="curvedConnector3">
            <a:avLst>
              <a:gd name="adj1" fmla="val 50000"/>
            </a:avLst>
          </a:prstGeom>
          <a:noFill/>
          <a:ln w="9525" algn="ctr">
            <a:solidFill>
              <a:schemeClr val="tx1"/>
            </a:solidFill>
            <a:round/>
            <a:headEnd/>
            <a:tailEnd type="arrow" w="med" len="med"/>
          </a:ln>
        </p:spPr>
      </p:cxnSp>
      <p:sp>
        <p:nvSpPr>
          <p:cNvPr id="16404" name="Rectangle 41"/>
          <p:cNvSpPr>
            <a:spLocks noChangeArrowheads="1"/>
          </p:cNvSpPr>
          <p:nvPr/>
        </p:nvSpPr>
        <p:spPr bwMode="auto">
          <a:xfrm>
            <a:off x="2445844" y="5295899"/>
            <a:ext cx="1371600" cy="3810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r>
              <a:rPr lang="en-US" dirty="0" err="1"/>
              <a:t>doCallback</a:t>
            </a:r>
            <a:endParaRPr lang="en-US" dirty="0"/>
          </a:p>
        </p:txBody>
      </p:sp>
      <p:cxnSp>
        <p:nvCxnSpPr>
          <p:cNvPr id="16405" name="Curved Connector 43"/>
          <p:cNvCxnSpPr>
            <a:cxnSpLocks noChangeShapeType="1"/>
            <a:stCxn id="16404" idx="3"/>
            <a:endCxn id="31" idx="1"/>
          </p:cNvCxnSpPr>
          <p:nvPr/>
        </p:nvCxnSpPr>
        <p:spPr bwMode="auto">
          <a:xfrm flipV="1">
            <a:off x="3817444" y="5029200"/>
            <a:ext cx="390030" cy="457199"/>
          </a:xfrm>
          <a:prstGeom prst="curvedConnector3">
            <a:avLst>
              <a:gd name="adj1" fmla="val 50000"/>
            </a:avLst>
          </a:prstGeom>
          <a:noFill/>
          <a:ln w="9525" algn="ctr">
            <a:solidFill>
              <a:schemeClr val="tx1"/>
            </a:solidFill>
            <a:round/>
            <a:headEnd type="arrow" w="med" len="med"/>
            <a:tailEnd type="none" w="med" len="med"/>
          </a:ln>
        </p:spPr>
      </p:cxnSp>
      <p:sp>
        <p:nvSpPr>
          <p:cNvPr id="43" name="Rectangle 42"/>
          <p:cNvSpPr/>
          <p:nvPr/>
        </p:nvSpPr>
        <p:spPr bwMode="auto">
          <a:xfrm>
            <a:off x="6723661" y="1319151"/>
            <a:ext cx="1828800" cy="381000"/>
          </a:xfrm>
          <a:prstGeom prst="rect">
            <a:avLst/>
          </a:prstGeom>
          <a:solidFill>
            <a:schemeClr val="accent2">
              <a:lumMod val="20000"/>
              <a:lumOff val="80000"/>
            </a:schemeClr>
          </a:solidFill>
          <a:ln w="9525" cap="flat" cmpd="sng" algn="ctr">
            <a:solidFill>
              <a:schemeClr val="tx1"/>
            </a:solidFill>
            <a:prstDash val="dash"/>
            <a:round/>
            <a:headEnd type="none" w="med" len="med"/>
            <a:tailEnd type="none" w="med" len="med"/>
          </a:ln>
          <a:effectLst/>
        </p:spPr>
        <p:txBody>
          <a:bodyPr/>
          <a:lstStyle/>
          <a:p>
            <a:pPr algn="ctr">
              <a:defRPr/>
            </a:pPr>
            <a:r>
              <a:rPr lang="en-US" dirty="0"/>
              <a:t>Wait with Mutex</a:t>
            </a:r>
          </a:p>
        </p:txBody>
      </p:sp>
      <p:cxnSp>
        <p:nvCxnSpPr>
          <p:cNvPr id="16407" name="Curved Connector 45"/>
          <p:cNvCxnSpPr>
            <a:cxnSpLocks noChangeShapeType="1"/>
            <a:stCxn id="43" idx="1"/>
          </p:cNvCxnSpPr>
          <p:nvPr/>
        </p:nvCxnSpPr>
        <p:spPr bwMode="auto">
          <a:xfrm rot="10800000" flipV="1">
            <a:off x="6266461" y="1509650"/>
            <a:ext cx="457200" cy="776349"/>
          </a:xfrm>
          <a:prstGeom prst="curvedConnector2">
            <a:avLst/>
          </a:prstGeom>
          <a:noFill/>
          <a:ln w="9525" algn="ctr">
            <a:solidFill>
              <a:schemeClr val="tx1"/>
            </a:solidFill>
            <a:round/>
            <a:headEnd/>
            <a:tailEnd type="arrow" w="med" len="med"/>
          </a:ln>
        </p:spPr>
      </p:cxnSp>
      <p:sp>
        <p:nvSpPr>
          <p:cNvPr id="49" name="Rounded Rectangular Callout 48"/>
          <p:cNvSpPr/>
          <p:nvPr/>
        </p:nvSpPr>
        <p:spPr bwMode="auto">
          <a:xfrm>
            <a:off x="835025" y="952499"/>
            <a:ext cx="3200400" cy="1257301"/>
          </a:xfrm>
          <a:prstGeom prst="wedgeRoundRectCallout">
            <a:avLst>
              <a:gd name="adj1" fmla="val 56862"/>
              <a:gd name="adj2" fmla="val 51199"/>
              <a:gd name="adj3" fmla="val 16667"/>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defRPr/>
            </a:pPr>
            <a:r>
              <a:rPr lang="en-US" dirty="0"/>
              <a:t>The root is encapsulated in lib function Promise. It starts if necessary: When the promise has a </a:t>
            </a:r>
            <a:r>
              <a:rPr lang="en-US" dirty="0" err="1">
                <a:solidFill>
                  <a:srgbClr val="FF0000"/>
                </a:solidFill>
              </a:rPr>
              <a:t>Mutex.Wait</a:t>
            </a:r>
            <a:r>
              <a:rPr lang="en-US" dirty="0"/>
              <a:t> request for it. </a:t>
            </a:r>
          </a:p>
        </p:txBody>
      </p:sp>
      <p:sp>
        <p:nvSpPr>
          <p:cNvPr id="5" name="Freeform 4"/>
          <p:cNvSpPr/>
          <p:nvPr/>
        </p:nvSpPr>
        <p:spPr bwMode="auto">
          <a:xfrm>
            <a:off x="802821" y="2667000"/>
            <a:ext cx="2873829" cy="1295400"/>
          </a:xfrm>
          <a:custGeom>
            <a:avLst/>
            <a:gdLst>
              <a:gd name="connsiteX0" fmla="*/ 961902 w 2861954"/>
              <a:gd name="connsiteY0" fmla="*/ 1543792 h 1959429"/>
              <a:gd name="connsiteX1" fmla="*/ 961902 w 2861954"/>
              <a:gd name="connsiteY1" fmla="*/ 1947553 h 1959429"/>
              <a:gd name="connsiteX2" fmla="*/ 0 w 2861954"/>
              <a:gd name="connsiteY2" fmla="*/ 1959429 h 1959429"/>
              <a:gd name="connsiteX3" fmla="*/ 0 w 2861954"/>
              <a:gd name="connsiteY3" fmla="*/ 0 h 1959429"/>
              <a:gd name="connsiteX4" fmla="*/ 2861954 w 2861954"/>
              <a:gd name="connsiteY4" fmla="*/ 11875 h 1959429"/>
              <a:gd name="connsiteX0" fmla="*/ 973777 w 2873829"/>
              <a:gd name="connsiteY0" fmla="*/ 1543792 h 1959429"/>
              <a:gd name="connsiteX1" fmla="*/ 973777 w 2873829"/>
              <a:gd name="connsiteY1" fmla="*/ 1947553 h 1959429"/>
              <a:gd name="connsiteX2" fmla="*/ 11875 w 2873829"/>
              <a:gd name="connsiteY2" fmla="*/ 1959429 h 1959429"/>
              <a:gd name="connsiteX3" fmla="*/ 0 w 2873829"/>
              <a:gd name="connsiteY3" fmla="*/ 47501 h 1959429"/>
              <a:gd name="connsiteX4" fmla="*/ 11875 w 2873829"/>
              <a:gd name="connsiteY4" fmla="*/ 0 h 1959429"/>
              <a:gd name="connsiteX5" fmla="*/ 2873829 w 2873829"/>
              <a:gd name="connsiteY5" fmla="*/ 11875 h 1959429"/>
              <a:gd name="connsiteX0" fmla="*/ 973777 w 2873829"/>
              <a:gd name="connsiteY0" fmla="*/ 1531917 h 1947554"/>
              <a:gd name="connsiteX1" fmla="*/ 973777 w 2873829"/>
              <a:gd name="connsiteY1" fmla="*/ 1935678 h 1947554"/>
              <a:gd name="connsiteX2" fmla="*/ 11875 w 2873829"/>
              <a:gd name="connsiteY2" fmla="*/ 1947554 h 1947554"/>
              <a:gd name="connsiteX3" fmla="*/ 0 w 2873829"/>
              <a:gd name="connsiteY3" fmla="*/ 35626 h 1947554"/>
              <a:gd name="connsiteX4" fmla="*/ 0 w 2873829"/>
              <a:gd name="connsiteY4" fmla="*/ 0 h 1947554"/>
              <a:gd name="connsiteX5" fmla="*/ 2873829 w 2873829"/>
              <a:gd name="connsiteY5" fmla="*/ 0 h 19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3829" h="1947554">
                <a:moveTo>
                  <a:pt x="973777" y="1531917"/>
                </a:moveTo>
                <a:lnTo>
                  <a:pt x="973777" y="1935678"/>
                </a:lnTo>
                <a:lnTo>
                  <a:pt x="11875" y="1947554"/>
                </a:lnTo>
                <a:cubicBezTo>
                  <a:pt x="11875" y="1310245"/>
                  <a:pt x="0" y="672935"/>
                  <a:pt x="0" y="35626"/>
                </a:cubicBezTo>
                <a:lnTo>
                  <a:pt x="0" y="0"/>
                </a:lnTo>
                <a:lnTo>
                  <a:pt x="2873829" y="0"/>
                </a:lnTo>
              </a:path>
            </a:pathLst>
          </a:custGeom>
          <a:noFill/>
          <a:ln w="9525" cap="flat" cmpd="sng" algn="ctr">
            <a:solidFill>
              <a:schemeClr val="tx1"/>
            </a:solidFill>
            <a:prstDash val="lgDash"/>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6" name="Rectangle 5"/>
          <p:cNvSpPr/>
          <p:nvPr/>
        </p:nvSpPr>
        <p:spPr>
          <a:xfrm>
            <a:off x="2401173" y="2678668"/>
            <a:ext cx="1275477" cy="369332"/>
          </a:xfrm>
          <a:prstGeom prst="rect">
            <a:avLst/>
          </a:prstGeom>
        </p:spPr>
        <p:txBody>
          <a:bodyPr wrap="none">
            <a:spAutoFit/>
          </a:bodyPr>
          <a:lstStyle/>
          <a:p>
            <a:r>
              <a:rPr lang="en-US" dirty="0" err="1">
                <a:solidFill>
                  <a:srgbClr val="FF0000"/>
                </a:solidFill>
              </a:rPr>
              <a:t>Mutex.Wait</a:t>
            </a:r>
            <a:endParaRPr lang="en-US" dirty="0"/>
          </a:p>
        </p:txBody>
      </p:sp>
      <p:sp>
        <p:nvSpPr>
          <p:cNvPr id="16392" name="Rectangle 21"/>
          <p:cNvSpPr>
            <a:spLocks noChangeArrowheads="1"/>
          </p:cNvSpPr>
          <p:nvPr/>
        </p:nvSpPr>
        <p:spPr bwMode="auto">
          <a:xfrm>
            <a:off x="76200" y="3314700"/>
            <a:ext cx="1979613" cy="914400"/>
          </a:xfrm>
          <a:prstGeom prst="rect">
            <a:avLst/>
          </a:prstGeom>
          <a:solidFill>
            <a:srgbClr val="FFFFCC"/>
          </a:solidFill>
          <a:ln w="9525" algn="ctr">
            <a:solidFill>
              <a:schemeClr val="tx1"/>
            </a:solidFill>
            <a:round/>
            <a:headEnd/>
            <a:tailEnd/>
          </a:ln>
        </p:spPr>
        <p:txBody>
          <a:bodyPr/>
          <a:lstStyle/>
          <a:p>
            <a:pPr algn="ctr"/>
            <a:r>
              <a:rPr lang="en-US" dirty="0"/>
              <a:t>Caller spawns </a:t>
            </a:r>
          </a:p>
          <a:p>
            <a:pPr algn="ctr"/>
            <a:r>
              <a:rPr lang="en-US" dirty="0"/>
              <a:t>without waiting</a:t>
            </a:r>
          </a:p>
          <a:p>
            <a:pPr marL="285750" indent="-285750" algn="ctr">
              <a:buFont typeface="Arial" panose="020B0604020202020204" pitchFamily="34" charset="0"/>
              <a:buChar char="•"/>
            </a:pPr>
            <a:r>
              <a:rPr lang="en-US" dirty="0"/>
              <a:t>Event handler</a:t>
            </a:r>
          </a:p>
        </p:txBody>
      </p:sp>
      <p:cxnSp>
        <p:nvCxnSpPr>
          <p:cNvPr id="30" name="Curved Connector 43"/>
          <p:cNvCxnSpPr>
            <a:cxnSpLocks noChangeShapeType="1"/>
            <a:stCxn id="16404" idx="1"/>
          </p:cNvCxnSpPr>
          <p:nvPr/>
        </p:nvCxnSpPr>
        <p:spPr bwMode="auto">
          <a:xfrm rot="10800000">
            <a:off x="319688" y="4152901"/>
            <a:ext cx="2126156" cy="1333499"/>
          </a:xfrm>
          <a:prstGeom prst="curvedConnector3">
            <a:avLst>
              <a:gd name="adj1" fmla="val 100175"/>
            </a:avLst>
          </a:prstGeom>
          <a:noFill/>
          <a:ln w="9525" algn="ctr">
            <a:solidFill>
              <a:schemeClr val="tx1"/>
            </a:solidFill>
            <a:prstDash val="lgDash"/>
            <a:round/>
            <a:headEnd/>
            <a:tailEnd type="arrow" w="med" len="med"/>
          </a:ln>
        </p:spPr>
      </p:cxnSp>
      <p:sp>
        <p:nvSpPr>
          <p:cNvPr id="28" name="Rounded Rectangular Callout 27"/>
          <p:cNvSpPr/>
          <p:nvPr/>
        </p:nvSpPr>
        <p:spPr bwMode="auto">
          <a:xfrm>
            <a:off x="6561689" y="2587672"/>
            <a:ext cx="2402003" cy="1162051"/>
          </a:xfrm>
          <a:prstGeom prst="wedgeRoundRectCallout">
            <a:avLst>
              <a:gd name="adj1" fmla="val -60390"/>
              <a:gd name="adj2" fmla="val -65934"/>
              <a:gd name="adj3" fmla="val 16667"/>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anchor="ctr"/>
          <a:lstStyle/>
          <a:p>
            <a:pPr>
              <a:defRPr/>
            </a:pPr>
            <a:r>
              <a:rPr lang="en-US" dirty="0"/>
              <a:t>Promise will succeed if all tasks succeed. Promise will fail if one of the tasks fails. </a:t>
            </a:r>
          </a:p>
        </p:txBody>
      </p:sp>
      <p:sp>
        <p:nvSpPr>
          <p:cNvPr id="2" name="TextBox 1">
            <a:extLst>
              <a:ext uri="{FF2B5EF4-FFF2-40B4-BE49-F238E27FC236}">
                <a16:creationId xmlns:a16="http://schemas.microsoft.com/office/drawing/2014/main" id="{99D5883F-91C3-4C23-B707-49AD014D8B8F}"/>
              </a:ext>
            </a:extLst>
          </p:cNvPr>
          <p:cNvSpPr txBox="1"/>
          <p:nvPr/>
        </p:nvSpPr>
        <p:spPr>
          <a:xfrm>
            <a:off x="4482159" y="3745468"/>
            <a:ext cx="633507" cy="369332"/>
          </a:xfrm>
          <a:prstGeom prst="rect">
            <a:avLst/>
          </a:prstGeom>
          <a:noFill/>
        </p:spPr>
        <p:txBody>
          <a:bodyPr wrap="none" rtlCol="0">
            <a:spAutoFit/>
          </a:bodyPr>
          <a:lstStyle/>
          <a:p>
            <a:r>
              <a:rPr lang="en-US" dirty="0"/>
              <a:t>joins</a:t>
            </a:r>
          </a:p>
        </p:txBody>
      </p:sp>
      <p:sp>
        <p:nvSpPr>
          <p:cNvPr id="3" name="TextBox 2">
            <a:extLst>
              <a:ext uri="{FF2B5EF4-FFF2-40B4-BE49-F238E27FC236}">
                <a16:creationId xmlns:a16="http://schemas.microsoft.com/office/drawing/2014/main" id="{E46130AE-B959-EDB0-6601-002300AF9B5F}"/>
              </a:ext>
            </a:extLst>
          </p:cNvPr>
          <p:cNvSpPr txBox="1"/>
          <p:nvPr/>
        </p:nvSpPr>
        <p:spPr>
          <a:xfrm>
            <a:off x="6722073" y="4159370"/>
            <a:ext cx="2239226" cy="1200329"/>
          </a:xfrm>
          <a:prstGeom prst="rect">
            <a:avLst/>
          </a:prstGeom>
          <a:noFill/>
        </p:spPr>
        <p:txBody>
          <a:bodyPr wrap="square" rtlCol="0">
            <a:spAutoFit/>
          </a:bodyPr>
          <a:lstStyle/>
          <a:p>
            <a:r>
              <a:rPr lang="en-US" dirty="0"/>
              <a:t>Functions to be called asynchronously and return values through call back</a:t>
            </a:r>
          </a:p>
        </p:txBody>
      </p:sp>
    </p:spTree>
    <p:extLst>
      <p:ext uri="{BB962C8B-B14F-4D97-AF65-F5344CB8AC3E}">
        <p14:creationId xmlns:p14="http://schemas.microsoft.com/office/powerpoint/2010/main" val="20832429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295400" y="28755"/>
            <a:ext cx="7814093" cy="589472"/>
          </a:xfrm>
        </p:spPr>
        <p:txBody>
          <a:bodyPr/>
          <a:lstStyle/>
          <a:p>
            <a:r>
              <a:rPr lang="en-US" sz="2000" dirty="0">
                <a:highlight>
                  <a:srgbClr val="FFFF00"/>
                </a:highlight>
              </a:rPr>
              <a:t>JavaScript Examples Using 1) Event and 2) Promise, Respectively</a:t>
            </a:r>
          </a:p>
        </p:txBody>
      </p:sp>
      <p:sp>
        <p:nvSpPr>
          <p:cNvPr id="17411" name="Slide Number Placeholder 3"/>
          <p:cNvSpPr>
            <a:spLocks noGrp="1"/>
          </p:cNvSpPr>
          <p:nvPr>
            <p:ph type="sldNum" sz="quarter" idx="12"/>
          </p:nvPr>
        </p:nvSpPr>
        <p:spPr>
          <a:noFill/>
        </p:spPr>
        <p:txBody>
          <a:bodyPr/>
          <a:lstStyle/>
          <a:p>
            <a:fld id="{2AE88F9C-7363-42CB-8A4F-9650DEFA36D6}" type="slidenum">
              <a:rPr lang="en-US" smtClean="0"/>
              <a:pPr/>
              <a:t>273</a:t>
            </a:fld>
            <a:endParaRPr lang="en-US"/>
          </a:p>
        </p:txBody>
      </p:sp>
      <p:sp>
        <p:nvSpPr>
          <p:cNvPr id="5" name="Rectangle 4"/>
          <p:cNvSpPr/>
          <p:nvPr/>
        </p:nvSpPr>
        <p:spPr>
          <a:xfrm>
            <a:off x="76200" y="1066800"/>
            <a:ext cx="4114800" cy="5262979"/>
          </a:xfrm>
          <a:prstGeom prst="rect">
            <a:avLst/>
          </a:prstGeom>
          <a:solidFill>
            <a:schemeClr val="bg1">
              <a:lumMod val="95000"/>
            </a:schemeClr>
          </a:solidFill>
          <a:ln>
            <a:solidFill>
              <a:schemeClr val="tx1"/>
            </a:solidFill>
          </a:ln>
        </p:spPr>
        <p:txBody>
          <a:bodyPr wrap="square">
            <a:spAutoFit/>
          </a:bodyPr>
          <a:lstStyle/>
          <a:p>
            <a:pPr>
              <a:defRPr/>
            </a:pPr>
            <a:r>
              <a:rPr lang="en-US" sz="1600" dirty="0">
                <a:latin typeface="Arial" pitchFamily="34" charset="0"/>
                <a:cs typeface="Arial" pitchFamily="34" charset="0"/>
              </a:rPr>
              <a:t>function loaded(r) { // event handler</a:t>
            </a:r>
          </a:p>
          <a:p>
            <a:pPr>
              <a:defRPr/>
            </a:pPr>
            <a:r>
              <a:rPr lang="en-US" sz="1600" dirty="0">
                <a:latin typeface="Arial" pitchFamily="34" charset="0"/>
                <a:cs typeface="Arial" pitchFamily="34" charset="0"/>
              </a:rPr>
              <a:t>  // extract the price from r</a:t>
            </a:r>
          </a:p>
          <a:p>
            <a:pPr>
              <a:defRPr/>
            </a:pPr>
            <a:r>
              <a:rPr lang="en-US" sz="1600" dirty="0">
                <a:latin typeface="Arial" pitchFamily="34" charset="0"/>
                <a:cs typeface="Arial" pitchFamily="34" charset="0"/>
              </a:rPr>
              <a:t>}</a:t>
            </a:r>
          </a:p>
          <a:p>
            <a:pPr>
              <a:defRPr/>
            </a:pPr>
            <a:r>
              <a:rPr lang="en-US" sz="1600" dirty="0">
                <a:latin typeface="Arial" pitchFamily="34" charset="0"/>
                <a:cs typeface="Arial" pitchFamily="34" charset="0"/>
              </a:rPr>
              <a:t>var r1 = </a:t>
            </a:r>
            <a:r>
              <a:rPr lang="en-US" sz="1600" dirty="0" err="1">
                <a:latin typeface="Arial" pitchFamily="34" charset="0"/>
                <a:cs typeface="Arial" pitchFamily="34" charset="0"/>
              </a:rPr>
              <a:t>queryFlight</a:t>
            </a:r>
            <a:r>
              <a:rPr lang="en-US" sz="1600" dirty="0">
                <a:latin typeface="Arial" pitchFamily="34" charset="0"/>
                <a:cs typeface="Arial" pitchFamily="34" charset="0"/>
              </a:rPr>
              <a:t>(); // Background</a:t>
            </a:r>
          </a:p>
          <a:p>
            <a:pPr>
              <a:defRPr/>
            </a:pPr>
            <a:r>
              <a:rPr lang="en-US" sz="1600" dirty="0">
                <a:latin typeface="Arial" pitchFamily="34" charset="0"/>
                <a:cs typeface="Arial" pitchFamily="34" charset="0"/>
              </a:rPr>
              <a:t>var r2 = </a:t>
            </a:r>
            <a:r>
              <a:rPr lang="en-US" sz="1600" dirty="0" err="1">
                <a:latin typeface="Arial" pitchFamily="34" charset="0"/>
                <a:cs typeface="Arial" pitchFamily="34" charset="0"/>
              </a:rPr>
              <a:t>queryHotel</a:t>
            </a:r>
            <a:r>
              <a:rPr lang="en-US" sz="1600" dirty="0">
                <a:latin typeface="Arial" pitchFamily="34" charset="0"/>
                <a:cs typeface="Arial" pitchFamily="34" charset="0"/>
              </a:rPr>
              <a:t>(); // Background</a:t>
            </a:r>
          </a:p>
          <a:p>
            <a:pPr>
              <a:defRPr/>
            </a:pPr>
            <a:endParaRPr lang="en-US" sz="1600" dirty="0">
              <a:latin typeface="Arial" pitchFamily="34" charset="0"/>
              <a:cs typeface="Arial" pitchFamily="34" charset="0"/>
            </a:endParaRPr>
          </a:p>
          <a:p>
            <a:pPr>
              <a:defRPr/>
            </a:pPr>
            <a:r>
              <a:rPr lang="en-US" sz="1600" dirty="0">
                <a:latin typeface="Arial" pitchFamily="34" charset="0"/>
                <a:cs typeface="Arial" pitchFamily="34" charset="0"/>
              </a:rPr>
              <a:t>if (r1.complete) { loaded(r1); }</a:t>
            </a:r>
          </a:p>
          <a:p>
            <a:pPr>
              <a:defRPr/>
            </a:pPr>
            <a:r>
              <a:rPr lang="en-US" sz="1600" dirty="0">
                <a:latin typeface="Arial" pitchFamily="34" charset="0"/>
                <a:cs typeface="Arial" pitchFamily="34" charset="0"/>
              </a:rPr>
              <a:t>else {</a:t>
            </a:r>
          </a:p>
          <a:p>
            <a:pPr>
              <a:defRPr/>
            </a:pPr>
            <a:r>
              <a:rPr lang="en-US" sz="1600" dirty="0">
                <a:latin typeface="Arial" pitchFamily="34" charset="0"/>
                <a:cs typeface="Arial" pitchFamily="34" charset="0"/>
              </a:rPr>
              <a:t>  r1.add</a:t>
            </a:r>
            <a:r>
              <a:rPr lang="en-US" sz="1600" dirty="0">
                <a:solidFill>
                  <a:srgbClr val="0000FF"/>
                </a:solidFill>
                <a:latin typeface="Arial" pitchFamily="34" charset="0"/>
                <a:cs typeface="Arial" pitchFamily="34" charset="0"/>
              </a:rPr>
              <a:t>EventListener</a:t>
            </a:r>
            <a:r>
              <a:rPr lang="en-US" sz="1600" dirty="0">
                <a:latin typeface="Arial" pitchFamily="34" charset="0"/>
                <a:cs typeface="Arial" pitchFamily="34" charset="0"/>
              </a:rPr>
              <a:t>('load', loaded(r1));</a:t>
            </a:r>
          </a:p>
          <a:p>
            <a:pPr>
              <a:defRPr/>
            </a:pPr>
            <a:r>
              <a:rPr lang="en-US" sz="1600" dirty="0">
                <a:latin typeface="Arial" pitchFamily="34" charset="0"/>
                <a:cs typeface="Arial" pitchFamily="34" charset="0"/>
              </a:rPr>
              <a:t>}</a:t>
            </a:r>
          </a:p>
          <a:p>
            <a:pPr>
              <a:defRPr/>
            </a:pPr>
            <a:r>
              <a:rPr lang="en-US" sz="1600" dirty="0">
                <a:latin typeface="Arial" pitchFamily="34" charset="0"/>
                <a:cs typeface="Arial" pitchFamily="34" charset="0"/>
              </a:rPr>
              <a:t>r1.add</a:t>
            </a:r>
            <a:r>
              <a:rPr lang="en-US" sz="1600" dirty="0">
                <a:solidFill>
                  <a:srgbClr val="0000FF"/>
                </a:solidFill>
                <a:latin typeface="Arial" pitchFamily="34" charset="0"/>
                <a:cs typeface="Arial" pitchFamily="34" charset="0"/>
              </a:rPr>
              <a:t>EventListener</a:t>
            </a:r>
            <a:r>
              <a:rPr lang="en-US" sz="1600" dirty="0">
                <a:latin typeface="Arial" pitchFamily="34" charset="0"/>
                <a:cs typeface="Arial" pitchFamily="34" charset="0"/>
              </a:rPr>
              <a:t>('error', function() {</a:t>
            </a:r>
          </a:p>
          <a:p>
            <a:pPr>
              <a:defRPr/>
            </a:pPr>
            <a:r>
              <a:rPr lang="en-US" sz="1600" dirty="0">
                <a:latin typeface="Arial" pitchFamily="34" charset="0"/>
                <a:cs typeface="Arial" pitchFamily="34" charset="0"/>
              </a:rPr>
              <a:t>  // report error</a:t>
            </a:r>
          </a:p>
          <a:p>
            <a:pPr>
              <a:defRPr/>
            </a:pPr>
            <a:r>
              <a:rPr lang="en-US" sz="1600" dirty="0">
                <a:latin typeface="Arial" pitchFamily="34" charset="0"/>
                <a:cs typeface="Arial" pitchFamily="34" charset="0"/>
              </a:rPr>
              <a:t>});</a:t>
            </a:r>
          </a:p>
          <a:p>
            <a:pPr>
              <a:defRPr/>
            </a:pPr>
            <a:endParaRPr lang="en-US" sz="1600" dirty="0">
              <a:latin typeface="Arial" pitchFamily="34" charset="0"/>
              <a:cs typeface="Arial" pitchFamily="34" charset="0"/>
            </a:endParaRPr>
          </a:p>
          <a:p>
            <a:pPr>
              <a:defRPr/>
            </a:pPr>
            <a:r>
              <a:rPr lang="en-US" sz="1600" dirty="0">
                <a:latin typeface="Arial" pitchFamily="34" charset="0"/>
                <a:cs typeface="Arial" pitchFamily="34" charset="0"/>
              </a:rPr>
              <a:t>if (r2.complete) { loaded(r2); }</a:t>
            </a:r>
          </a:p>
          <a:p>
            <a:pPr>
              <a:defRPr/>
            </a:pPr>
            <a:r>
              <a:rPr lang="en-US" sz="1600" dirty="0">
                <a:latin typeface="Arial" pitchFamily="34" charset="0"/>
                <a:cs typeface="Arial" pitchFamily="34" charset="0"/>
              </a:rPr>
              <a:t>else {</a:t>
            </a:r>
          </a:p>
          <a:p>
            <a:pPr>
              <a:defRPr/>
            </a:pPr>
            <a:r>
              <a:rPr lang="en-US" sz="1600" dirty="0">
                <a:latin typeface="Arial" pitchFamily="34" charset="0"/>
                <a:cs typeface="Arial" pitchFamily="34" charset="0"/>
              </a:rPr>
              <a:t>  r2.add</a:t>
            </a:r>
            <a:r>
              <a:rPr lang="en-US" sz="1600" dirty="0">
                <a:solidFill>
                  <a:srgbClr val="0000FF"/>
                </a:solidFill>
                <a:latin typeface="Arial" pitchFamily="34" charset="0"/>
                <a:cs typeface="Arial" pitchFamily="34" charset="0"/>
              </a:rPr>
              <a:t>EventListener</a:t>
            </a:r>
            <a:r>
              <a:rPr lang="en-US" sz="1600" dirty="0">
                <a:latin typeface="Arial" pitchFamily="34" charset="0"/>
                <a:cs typeface="Arial" pitchFamily="34" charset="0"/>
              </a:rPr>
              <a:t>('load', loaded(r1);</a:t>
            </a:r>
          </a:p>
          <a:p>
            <a:pPr>
              <a:defRPr/>
            </a:pPr>
            <a:r>
              <a:rPr lang="en-US" sz="1600" dirty="0">
                <a:latin typeface="Arial" pitchFamily="34" charset="0"/>
                <a:cs typeface="Arial" pitchFamily="34" charset="0"/>
              </a:rPr>
              <a:t>}</a:t>
            </a:r>
          </a:p>
          <a:p>
            <a:pPr>
              <a:defRPr/>
            </a:pPr>
            <a:r>
              <a:rPr lang="en-US" sz="1600" dirty="0">
                <a:latin typeface="Arial" pitchFamily="34" charset="0"/>
                <a:cs typeface="Arial" pitchFamily="34" charset="0"/>
              </a:rPr>
              <a:t>r2.add</a:t>
            </a:r>
            <a:r>
              <a:rPr lang="en-US" sz="1600" dirty="0">
                <a:solidFill>
                  <a:srgbClr val="0000FF"/>
                </a:solidFill>
                <a:latin typeface="Arial" pitchFamily="34" charset="0"/>
                <a:cs typeface="Arial" pitchFamily="34" charset="0"/>
              </a:rPr>
              <a:t>EventListener</a:t>
            </a:r>
            <a:r>
              <a:rPr lang="en-US" sz="1600" dirty="0">
                <a:latin typeface="Arial" pitchFamily="34" charset="0"/>
                <a:cs typeface="Arial" pitchFamily="34" charset="0"/>
              </a:rPr>
              <a:t>('error', function() {</a:t>
            </a:r>
          </a:p>
          <a:p>
            <a:pPr>
              <a:defRPr/>
            </a:pPr>
            <a:r>
              <a:rPr lang="en-US" sz="1600" dirty="0">
                <a:latin typeface="Arial" pitchFamily="34" charset="0"/>
                <a:cs typeface="Arial" pitchFamily="34" charset="0"/>
              </a:rPr>
              <a:t>  // report error</a:t>
            </a:r>
          </a:p>
          <a:p>
            <a:pPr>
              <a:defRPr/>
            </a:pPr>
            <a:r>
              <a:rPr lang="en-US" sz="1600" dirty="0">
                <a:latin typeface="Arial" pitchFamily="34" charset="0"/>
                <a:cs typeface="Arial" pitchFamily="34" charset="0"/>
              </a:rPr>
              <a:t>});</a:t>
            </a:r>
          </a:p>
        </p:txBody>
      </p:sp>
      <p:sp>
        <p:nvSpPr>
          <p:cNvPr id="10" name="Rectangle 9"/>
          <p:cNvSpPr/>
          <p:nvPr/>
        </p:nvSpPr>
        <p:spPr>
          <a:xfrm>
            <a:off x="4724400" y="1066799"/>
            <a:ext cx="4267200" cy="3293209"/>
          </a:xfrm>
          <a:prstGeom prst="rect">
            <a:avLst/>
          </a:prstGeom>
          <a:solidFill>
            <a:schemeClr val="bg1">
              <a:lumMod val="95000"/>
            </a:schemeClr>
          </a:solidFill>
          <a:ln>
            <a:solidFill>
              <a:schemeClr val="tx1"/>
            </a:solidFill>
          </a:ln>
        </p:spPr>
        <p:txBody>
          <a:bodyPr wrap="square">
            <a:spAutoFit/>
          </a:bodyPr>
          <a:lstStyle/>
          <a:p>
            <a:pPr>
              <a:defRPr/>
            </a:pPr>
            <a:r>
              <a:rPr lang="en-US" sz="1600" dirty="0">
                <a:latin typeface="Arial" pitchFamily="34" charset="0"/>
                <a:cs typeface="Arial" pitchFamily="34" charset="0"/>
              </a:rPr>
              <a:t>function loaded(r) {</a:t>
            </a:r>
          </a:p>
          <a:p>
            <a:pPr>
              <a:defRPr/>
            </a:pPr>
            <a:r>
              <a:rPr lang="en-US" sz="1600" dirty="0">
                <a:latin typeface="Arial" pitchFamily="34" charset="0"/>
                <a:cs typeface="Arial" pitchFamily="34" charset="0"/>
              </a:rPr>
              <a:t>  // extract the price from r</a:t>
            </a:r>
          </a:p>
          <a:p>
            <a:pPr>
              <a:defRPr/>
            </a:pPr>
            <a:r>
              <a:rPr lang="en-US" sz="1600" dirty="0">
                <a:latin typeface="Arial" pitchFamily="34" charset="0"/>
                <a:cs typeface="Arial" pitchFamily="34" charset="0"/>
              </a:rPr>
              <a:t>}</a:t>
            </a:r>
          </a:p>
          <a:p>
            <a:pPr>
              <a:defRPr/>
            </a:pPr>
            <a:r>
              <a:rPr lang="en-US" sz="1600" dirty="0">
                <a:latin typeface="Arial" pitchFamily="34" charset="0"/>
                <a:cs typeface="Arial" pitchFamily="34" charset="0"/>
              </a:rPr>
              <a:t>var r1 = </a:t>
            </a:r>
            <a:r>
              <a:rPr lang="en-US" sz="1600" dirty="0" err="1">
                <a:latin typeface="Arial" pitchFamily="34" charset="0"/>
                <a:cs typeface="Arial" pitchFamily="34" charset="0"/>
              </a:rPr>
              <a:t>queryFlight</a:t>
            </a:r>
            <a:r>
              <a:rPr lang="en-US" sz="1600" dirty="0">
                <a:latin typeface="Arial" pitchFamily="34" charset="0"/>
                <a:cs typeface="Arial" pitchFamily="34" charset="0"/>
              </a:rPr>
              <a:t>(); // Background</a:t>
            </a:r>
          </a:p>
          <a:p>
            <a:pPr>
              <a:defRPr/>
            </a:pPr>
            <a:r>
              <a:rPr lang="en-US" sz="1600" dirty="0">
                <a:latin typeface="Arial" pitchFamily="34" charset="0"/>
                <a:cs typeface="Arial" pitchFamily="34" charset="0"/>
              </a:rPr>
              <a:t>var r2 = </a:t>
            </a:r>
            <a:r>
              <a:rPr lang="en-US" sz="1600" dirty="0" err="1">
                <a:latin typeface="Arial" pitchFamily="34" charset="0"/>
                <a:cs typeface="Arial" pitchFamily="34" charset="0"/>
              </a:rPr>
              <a:t>queryHotel</a:t>
            </a:r>
            <a:r>
              <a:rPr lang="en-US" sz="1600" dirty="0">
                <a:latin typeface="Arial" pitchFamily="34" charset="0"/>
                <a:cs typeface="Arial" pitchFamily="34" charset="0"/>
              </a:rPr>
              <a:t>(); // Background</a:t>
            </a:r>
          </a:p>
          <a:p>
            <a:pPr>
              <a:defRPr/>
            </a:pPr>
            <a:endParaRPr lang="en-US" sz="1600" dirty="0">
              <a:latin typeface="Arial" pitchFamily="34" charset="0"/>
              <a:cs typeface="Arial" pitchFamily="34" charset="0"/>
            </a:endParaRPr>
          </a:p>
          <a:p>
            <a:pPr>
              <a:defRPr/>
            </a:pPr>
            <a:r>
              <a:rPr lang="en-US" sz="1600" dirty="0" err="1">
                <a:solidFill>
                  <a:srgbClr val="0000FF"/>
                </a:solidFill>
                <a:latin typeface="Arial" pitchFamily="34" charset="0"/>
                <a:cs typeface="Arial" pitchFamily="34" charset="0"/>
              </a:rPr>
              <a:t>Promise</a:t>
            </a:r>
            <a:r>
              <a:rPr lang="en-US" sz="1600" dirty="0" err="1">
                <a:latin typeface="Arial" pitchFamily="34" charset="0"/>
                <a:cs typeface="Arial" pitchFamily="34" charset="0"/>
              </a:rPr>
              <a:t>.all</a:t>
            </a:r>
            <a:r>
              <a:rPr lang="en-US" sz="1600" dirty="0">
                <a:latin typeface="Arial" pitchFamily="34" charset="0"/>
                <a:cs typeface="Arial" pitchFamily="34" charset="0"/>
              </a:rPr>
              <a:t>([r1.ready(), r2.ready()] ).then(function()  {</a:t>
            </a:r>
          </a:p>
          <a:p>
            <a:pPr>
              <a:defRPr/>
            </a:pPr>
            <a:r>
              <a:rPr lang="en-US" sz="1600" dirty="0">
                <a:latin typeface="Arial" pitchFamily="34" charset="0"/>
                <a:cs typeface="Arial" pitchFamily="34" charset="0"/>
              </a:rPr>
              <a:t>  loaded(r1);</a:t>
            </a:r>
          </a:p>
          <a:p>
            <a:pPr>
              <a:defRPr/>
            </a:pPr>
            <a:r>
              <a:rPr lang="en-US" sz="1600" dirty="0">
                <a:latin typeface="Arial" pitchFamily="34" charset="0"/>
                <a:cs typeface="Arial" pitchFamily="34" charset="0"/>
              </a:rPr>
              <a:t>  loaded(r2);</a:t>
            </a:r>
          </a:p>
          <a:p>
            <a:pPr>
              <a:defRPr/>
            </a:pPr>
            <a:r>
              <a:rPr lang="en-US" sz="1600" dirty="0">
                <a:latin typeface="Arial" pitchFamily="34" charset="0"/>
                <a:cs typeface="Arial" pitchFamily="34" charset="0"/>
              </a:rPr>
              <a:t>}, function() {</a:t>
            </a:r>
          </a:p>
          <a:p>
            <a:pPr>
              <a:defRPr/>
            </a:pPr>
            <a:r>
              <a:rPr lang="en-US" sz="1600" dirty="0">
                <a:latin typeface="Arial" pitchFamily="34" charset="0"/>
                <a:cs typeface="Arial" pitchFamily="34" charset="0"/>
              </a:rPr>
              <a:t>  // one or more not loaded: failed</a:t>
            </a:r>
          </a:p>
          <a:p>
            <a:pPr>
              <a:defRPr/>
            </a:pPr>
            <a:r>
              <a:rPr lang="en-US" sz="1600" dirty="0">
                <a:latin typeface="Arial" pitchFamily="34" charset="0"/>
                <a:cs typeface="Arial" pitchFamily="34" charset="0"/>
              </a:rPr>
              <a:t>});</a:t>
            </a:r>
          </a:p>
        </p:txBody>
      </p:sp>
      <p:sp>
        <p:nvSpPr>
          <p:cNvPr id="7" name="Freeform 6"/>
          <p:cNvSpPr/>
          <p:nvPr/>
        </p:nvSpPr>
        <p:spPr bwMode="auto">
          <a:xfrm>
            <a:off x="3441940" y="1207697"/>
            <a:ext cx="500333" cy="1984075"/>
          </a:xfrm>
          <a:custGeom>
            <a:avLst/>
            <a:gdLst>
              <a:gd name="connsiteX0" fmla="*/ 1915064 w 2104845"/>
              <a:gd name="connsiteY0" fmla="*/ 2001328 h 2001328"/>
              <a:gd name="connsiteX1" fmla="*/ 2104845 w 2104845"/>
              <a:gd name="connsiteY1" fmla="*/ 2001328 h 2001328"/>
              <a:gd name="connsiteX2" fmla="*/ 2104845 w 2104845"/>
              <a:gd name="connsiteY2" fmla="*/ 0 h 2001328"/>
              <a:gd name="connsiteX3" fmla="*/ 0 w 2104845"/>
              <a:gd name="connsiteY3" fmla="*/ 0 h 2001328"/>
              <a:gd name="connsiteX0" fmla="*/ 1613140 w 2104845"/>
              <a:gd name="connsiteY0" fmla="*/ 2001328 h 2001328"/>
              <a:gd name="connsiteX1" fmla="*/ 2104845 w 2104845"/>
              <a:gd name="connsiteY1" fmla="*/ 2001328 h 2001328"/>
              <a:gd name="connsiteX2" fmla="*/ 2104845 w 2104845"/>
              <a:gd name="connsiteY2" fmla="*/ 0 h 2001328"/>
              <a:gd name="connsiteX3" fmla="*/ 0 w 2104845"/>
              <a:gd name="connsiteY3" fmla="*/ 0 h 2001328"/>
              <a:gd name="connsiteX0" fmla="*/ 1699404 w 2104845"/>
              <a:gd name="connsiteY0" fmla="*/ 2012572 h 2012572"/>
              <a:gd name="connsiteX1" fmla="*/ 2104845 w 2104845"/>
              <a:gd name="connsiteY1" fmla="*/ 2001328 h 2012572"/>
              <a:gd name="connsiteX2" fmla="*/ 2104845 w 2104845"/>
              <a:gd name="connsiteY2" fmla="*/ 0 h 2012572"/>
              <a:gd name="connsiteX3" fmla="*/ 0 w 2104845"/>
              <a:gd name="connsiteY3" fmla="*/ 0 h 2012572"/>
              <a:gd name="connsiteX0" fmla="*/ 1785669 w 2104845"/>
              <a:gd name="connsiteY0" fmla="*/ 2003859 h 2003859"/>
              <a:gd name="connsiteX1" fmla="*/ 2104845 w 2104845"/>
              <a:gd name="connsiteY1" fmla="*/ 2001328 h 2003859"/>
              <a:gd name="connsiteX2" fmla="*/ 2104845 w 2104845"/>
              <a:gd name="connsiteY2" fmla="*/ 0 h 2003859"/>
              <a:gd name="connsiteX3" fmla="*/ 0 w 2104845"/>
              <a:gd name="connsiteY3" fmla="*/ 0 h 2003859"/>
              <a:gd name="connsiteX0" fmla="*/ 370937 w 690113"/>
              <a:gd name="connsiteY0" fmla="*/ 2003859 h 2003859"/>
              <a:gd name="connsiteX1" fmla="*/ 690113 w 690113"/>
              <a:gd name="connsiteY1" fmla="*/ 2001328 h 2003859"/>
              <a:gd name="connsiteX2" fmla="*/ 690113 w 690113"/>
              <a:gd name="connsiteY2" fmla="*/ 0 h 2003859"/>
              <a:gd name="connsiteX3" fmla="*/ 0 w 690113"/>
              <a:gd name="connsiteY3" fmla="*/ 0 h 2003859"/>
            </a:gdLst>
            <a:ahLst/>
            <a:cxnLst>
              <a:cxn ang="0">
                <a:pos x="connsiteX0" y="connsiteY0"/>
              </a:cxn>
              <a:cxn ang="0">
                <a:pos x="connsiteX1" y="connsiteY1"/>
              </a:cxn>
              <a:cxn ang="0">
                <a:pos x="connsiteX2" y="connsiteY2"/>
              </a:cxn>
              <a:cxn ang="0">
                <a:pos x="connsiteX3" y="connsiteY3"/>
              </a:cxn>
            </a:cxnLst>
            <a:rect l="l" t="t" r="r" b="b"/>
            <a:pathLst>
              <a:path w="690113" h="2003859">
                <a:moveTo>
                  <a:pt x="370937" y="2003859"/>
                </a:moveTo>
                <a:lnTo>
                  <a:pt x="690113" y="2001328"/>
                </a:lnTo>
                <a:lnTo>
                  <a:pt x="690113" y="0"/>
                </a:lnTo>
                <a:lnTo>
                  <a:pt x="0" y="0"/>
                </a:lnTo>
              </a:path>
            </a:pathLst>
          </a:custGeom>
          <a:noFill/>
          <a:ln w="9525" cap="flat" cmpd="sng" algn="ctr">
            <a:solidFill>
              <a:srgbClr val="00B0F0"/>
            </a:solidFill>
            <a:prstDash val="lgDash"/>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2" name="Freeform 11"/>
          <p:cNvSpPr/>
          <p:nvPr/>
        </p:nvSpPr>
        <p:spPr bwMode="auto">
          <a:xfrm>
            <a:off x="3631721" y="1207698"/>
            <a:ext cx="500332" cy="3951700"/>
          </a:xfrm>
          <a:custGeom>
            <a:avLst/>
            <a:gdLst>
              <a:gd name="connsiteX0" fmla="*/ 1915064 w 2104845"/>
              <a:gd name="connsiteY0" fmla="*/ 2001328 h 2001328"/>
              <a:gd name="connsiteX1" fmla="*/ 2104845 w 2104845"/>
              <a:gd name="connsiteY1" fmla="*/ 2001328 h 2001328"/>
              <a:gd name="connsiteX2" fmla="*/ 2104845 w 2104845"/>
              <a:gd name="connsiteY2" fmla="*/ 0 h 2001328"/>
              <a:gd name="connsiteX3" fmla="*/ 0 w 2104845"/>
              <a:gd name="connsiteY3" fmla="*/ 0 h 2001328"/>
              <a:gd name="connsiteX0" fmla="*/ 1613140 w 2104845"/>
              <a:gd name="connsiteY0" fmla="*/ 2001328 h 2001328"/>
              <a:gd name="connsiteX1" fmla="*/ 2104845 w 2104845"/>
              <a:gd name="connsiteY1" fmla="*/ 2001328 h 2001328"/>
              <a:gd name="connsiteX2" fmla="*/ 2104845 w 2104845"/>
              <a:gd name="connsiteY2" fmla="*/ 0 h 2001328"/>
              <a:gd name="connsiteX3" fmla="*/ 0 w 2104845"/>
              <a:gd name="connsiteY3" fmla="*/ 0 h 2001328"/>
              <a:gd name="connsiteX0" fmla="*/ 1699404 w 2104845"/>
              <a:gd name="connsiteY0" fmla="*/ 2012572 h 2012572"/>
              <a:gd name="connsiteX1" fmla="*/ 2104845 w 2104845"/>
              <a:gd name="connsiteY1" fmla="*/ 2001328 h 2012572"/>
              <a:gd name="connsiteX2" fmla="*/ 2104845 w 2104845"/>
              <a:gd name="connsiteY2" fmla="*/ 0 h 2012572"/>
              <a:gd name="connsiteX3" fmla="*/ 0 w 2104845"/>
              <a:gd name="connsiteY3" fmla="*/ 0 h 2012572"/>
              <a:gd name="connsiteX0" fmla="*/ 1742536 w 2104845"/>
              <a:gd name="connsiteY0" fmla="*/ 1999466 h 2001328"/>
              <a:gd name="connsiteX1" fmla="*/ 2104845 w 2104845"/>
              <a:gd name="connsiteY1" fmla="*/ 2001328 h 2001328"/>
              <a:gd name="connsiteX2" fmla="*/ 2104845 w 2104845"/>
              <a:gd name="connsiteY2" fmla="*/ 0 h 2001328"/>
              <a:gd name="connsiteX3" fmla="*/ 0 w 2104845"/>
              <a:gd name="connsiteY3" fmla="*/ 0 h 2001328"/>
              <a:gd name="connsiteX0" fmla="*/ 138023 w 500332"/>
              <a:gd name="connsiteY0" fmla="*/ 1999466 h 2001328"/>
              <a:gd name="connsiteX1" fmla="*/ 500332 w 500332"/>
              <a:gd name="connsiteY1" fmla="*/ 2001328 h 2001328"/>
              <a:gd name="connsiteX2" fmla="*/ 500332 w 500332"/>
              <a:gd name="connsiteY2" fmla="*/ 0 h 2001328"/>
              <a:gd name="connsiteX3" fmla="*/ 0 w 500332"/>
              <a:gd name="connsiteY3" fmla="*/ 0 h 2001328"/>
            </a:gdLst>
            <a:ahLst/>
            <a:cxnLst>
              <a:cxn ang="0">
                <a:pos x="connsiteX0" y="connsiteY0"/>
              </a:cxn>
              <a:cxn ang="0">
                <a:pos x="connsiteX1" y="connsiteY1"/>
              </a:cxn>
              <a:cxn ang="0">
                <a:pos x="connsiteX2" y="connsiteY2"/>
              </a:cxn>
              <a:cxn ang="0">
                <a:pos x="connsiteX3" y="connsiteY3"/>
              </a:cxn>
            </a:cxnLst>
            <a:rect l="l" t="t" r="r" b="b"/>
            <a:pathLst>
              <a:path w="500332" h="2001328">
                <a:moveTo>
                  <a:pt x="138023" y="1999466"/>
                </a:moveTo>
                <a:lnTo>
                  <a:pt x="500332" y="2001328"/>
                </a:lnTo>
                <a:lnTo>
                  <a:pt x="500332" y="0"/>
                </a:lnTo>
                <a:lnTo>
                  <a:pt x="0" y="0"/>
                </a:lnTo>
              </a:path>
            </a:pathLst>
          </a:custGeom>
          <a:noFill/>
          <a:ln w="9525" cap="flat" cmpd="sng" algn="ctr">
            <a:solidFill>
              <a:srgbClr val="00B0F0"/>
            </a:solidFill>
            <a:prstDash val="lgDash"/>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8" name="Rounded Rectangular Callout 7"/>
          <p:cNvSpPr/>
          <p:nvPr/>
        </p:nvSpPr>
        <p:spPr bwMode="auto">
          <a:xfrm>
            <a:off x="6336098" y="4572000"/>
            <a:ext cx="2773396" cy="1905000"/>
          </a:xfrm>
          <a:prstGeom prst="wedgeRoundRectCallout">
            <a:avLst>
              <a:gd name="adj1" fmla="val -41362"/>
              <a:gd name="adj2" fmla="val -67915"/>
              <a:gd name="adj3" fmla="val 16667"/>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Promise waits for all the listed results</a:t>
            </a:r>
            <a:r>
              <a:rPr kumimoji="0" lang="en-US" sz="1800" b="0" i="0" u="none" strike="noStrike" cap="none" normalizeH="0" dirty="0">
                <a:ln>
                  <a:noFill/>
                </a:ln>
                <a:solidFill>
                  <a:schemeClr val="tx1"/>
                </a:solidFill>
                <a:effectLst/>
                <a:latin typeface="Times New Roman" pitchFamily="18" charset="0"/>
              </a:rPr>
              <a:t> to </a:t>
            </a:r>
            <a:r>
              <a:rPr kumimoji="0" lang="en-US" sz="1800" b="0" i="0" u="none" strike="noStrike" cap="none" normalizeH="0" dirty="0">
                <a:ln>
                  <a:noFill/>
                </a:ln>
                <a:solidFill>
                  <a:srgbClr val="0000FF"/>
                </a:solidFill>
                <a:effectLst/>
                <a:latin typeface="Times New Roman" pitchFamily="18" charset="0"/>
              </a:rPr>
              <a:t>join</a:t>
            </a:r>
            <a:r>
              <a:rPr kumimoji="0" lang="en-US" sz="1800" b="0" i="0" u="none" strike="noStrike" cap="none" normalizeH="0" dirty="0">
                <a:ln>
                  <a:noFill/>
                </a:ln>
                <a:solidFill>
                  <a:schemeClr val="tx1"/>
                </a:solidFill>
                <a:effectLst/>
                <a:latin typeface="Times New Roman" pitchFamily="18" charset="0"/>
              </a:rPr>
              <a:t>;</a:t>
            </a:r>
          </a:p>
          <a:p>
            <a:pPr marL="0" marR="0" indent="0" algn="l" defTabSz="914400" rtl="0" eaLnBrk="0" fontAlgn="base" latinLnBrk="0" hangingPunct="0">
              <a:lnSpc>
                <a:spcPct val="100000"/>
              </a:lnSpc>
              <a:spcBef>
                <a:spcPct val="0"/>
              </a:spcBef>
              <a:spcAft>
                <a:spcPct val="0"/>
              </a:spcAft>
              <a:buClrTx/>
              <a:buSzTx/>
              <a:buFontTx/>
              <a:buNone/>
              <a:tabLst/>
            </a:pPr>
            <a:r>
              <a:rPr lang="en-US" baseline="0" dirty="0"/>
              <a:t>If all results are “load”, Promise succeeds and obtain the prices.</a:t>
            </a:r>
          </a:p>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dirty="0">
                <a:ln>
                  <a:noFill/>
                </a:ln>
                <a:solidFill>
                  <a:schemeClr val="tx1"/>
                </a:solidFill>
                <a:effectLst/>
                <a:latin typeface="Times New Roman" pitchFamily="18" charset="0"/>
              </a:rPr>
              <a:t>Otherwise, report failure.</a:t>
            </a:r>
            <a:endParaRPr kumimoji="0" lang="en-US" sz="1800" b="0" i="0" u="none" strike="noStrike" cap="none" normalizeH="0" baseline="0" dirty="0">
              <a:ln>
                <a:noFill/>
              </a:ln>
              <a:solidFill>
                <a:schemeClr val="tx1"/>
              </a:solidFill>
              <a:effectLst/>
              <a:latin typeface="Times New Roman" pitchFamily="18" charset="0"/>
            </a:endParaRPr>
          </a:p>
        </p:txBody>
      </p:sp>
      <p:sp>
        <p:nvSpPr>
          <p:cNvPr id="14" name="Freeform 13"/>
          <p:cNvSpPr/>
          <p:nvPr/>
        </p:nvSpPr>
        <p:spPr bwMode="auto">
          <a:xfrm>
            <a:off x="2863970" y="1207696"/>
            <a:ext cx="1022230" cy="1535504"/>
          </a:xfrm>
          <a:custGeom>
            <a:avLst/>
            <a:gdLst>
              <a:gd name="connsiteX0" fmla="*/ 1915064 w 2104845"/>
              <a:gd name="connsiteY0" fmla="*/ 2001328 h 2001328"/>
              <a:gd name="connsiteX1" fmla="*/ 2104845 w 2104845"/>
              <a:gd name="connsiteY1" fmla="*/ 2001328 h 2001328"/>
              <a:gd name="connsiteX2" fmla="*/ 2104845 w 2104845"/>
              <a:gd name="connsiteY2" fmla="*/ 0 h 2001328"/>
              <a:gd name="connsiteX3" fmla="*/ 0 w 2104845"/>
              <a:gd name="connsiteY3" fmla="*/ 0 h 2001328"/>
              <a:gd name="connsiteX0" fmla="*/ 1613140 w 2104845"/>
              <a:gd name="connsiteY0" fmla="*/ 2001328 h 2001328"/>
              <a:gd name="connsiteX1" fmla="*/ 2104845 w 2104845"/>
              <a:gd name="connsiteY1" fmla="*/ 2001328 h 2001328"/>
              <a:gd name="connsiteX2" fmla="*/ 2104845 w 2104845"/>
              <a:gd name="connsiteY2" fmla="*/ 0 h 2001328"/>
              <a:gd name="connsiteX3" fmla="*/ 0 w 2104845"/>
              <a:gd name="connsiteY3" fmla="*/ 0 h 2001328"/>
              <a:gd name="connsiteX0" fmla="*/ 1699404 w 2104845"/>
              <a:gd name="connsiteY0" fmla="*/ 2012572 h 2012572"/>
              <a:gd name="connsiteX1" fmla="*/ 2104845 w 2104845"/>
              <a:gd name="connsiteY1" fmla="*/ 2001328 h 2012572"/>
              <a:gd name="connsiteX2" fmla="*/ 2104845 w 2104845"/>
              <a:gd name="connsiteY2" fmla="*/ 0 h 2012572"/>
              <a:gd name="connsiteX3" fmla="*/ 0 w 2104845"/>
              <a:gd name="connsiteY3" fmla="*/ 0 h 2012572"/>
              <a:gd name="connsiteX0" fmla="*/ 1742536 w 2104845"/>
              <a:gd name="connsiteY0" fmla="*/ 1999466 h 2001328"/>
              <a:gd name="connsiteX1" fmla="*/ 2104845 w 2104845"/>
              <a:gd name="connsiteY1" fmla="*/ 2001328 h 2001328"/>
              <a:gd name="connsiteX2" fmla="*/ 2104845 w 2104845"/>
              <a:gd name="connsiteY2" fmla="*/ 0 h 2001328"/>
              <a:gd name="connsiteX3" fmla="*/ 0 w 2104845"/>
              <a:gd name="connsiteY3" fmla="*/ 0 h 2001328"/>
              <a:gd name="connsiteX0" fmla="*/ 819510 w 2104845"/>
              <a:gd name="connsiteY0" fmla="*/ 1965736 h 2001328"/>
              <a:gd name="connsiteX1" fmla="*/ 2104845 w 2104845"/>
              <a:gd name="connsiteY1" fmla="*/ 2001328 h 2001328"/>
              <a:gd name="connsiteX2" fmla="*/ 2104845 w 2104845"/>
              <a:gd name="connsiteY2" fmla="*/ 0 h 2001328"/>
              <a:gd name="connsiteX3" fmla="*/ 0 w 2104845"/>
              <a:gd name="connsiteY3" fmla="*/ 0 h 2001328"/>
              <a:gd name="connsiteX0" fmla="*/ 819510 w 2104845"/>
              <a:gd name="connsiteY0" fmla="*/ 1988223 h 2001328"/>
              <a:gd name="connsiteX1" fmla="*/ 2104845 w 2104845"/>
              <a:gd name="connsiteY1" fmla="*/ 2001328 h 2001328"/>
              <a:gd name="connsiteX2" fmla="*/ 2104845 w 2104845"/>
              <a:gd name="connsiteY2" fmla="*/ 0 h 2001328"/>
              <a:gd name="connsiteX3" fmla="*/ 0 w 2104845"/>
              <a:gd name="connsiteY3" fmla="*/ 0 h 2001328"/>
              <a:gd name="connsiteX0" fmla="*/ 819510 w 2104845"/>
              <a:gd name="connsiteY0" fmla="*/ 2010708 h 2010708"/>
              <a:gd name="connsiteX1" fmla="*/ 2104845 w 2104845"/>
              <a:gd name="connsiteY1" fmla="*/ 2001328 h 2010708"/>
              <a:gd name="connsiteX2" fmla="*/ 2104845 w 2104845"/>
              <a:gd name="connsiteY2" fmla="*/ 0 h 2010708"/>
              <a:gd name="connsiteX3" fmla="*/ 0 w 2104845"/>
              <a:gd name="connsiteY3" fmla="*/ 0 h 2010708"/>
              <a:gd name="connsiteX0" fmla="*/ 836763 w 2104845"/>
              <a:gd name="connsiteY0" fmla="*/ 1999465 h 2001328"/>
              <a:gd name="connsiteX1" fmla="*/ 2104845 w 2104845"/>
              <a:gd name="connsiteY1" fmla="*/ 2001328 h 2001328"/>
              <a:gd name="connsiteX2" fmla="*/ 2104845 w 2104845"/>
              <a:gd name="connsiteY2" fmla="*/ 0 h 2001328"/>
              <a:gd name="connsiteX3" fmla="*/ 0 w 2104845"/>
              <a:gd name="connsiteY3" fmla="*/ 0 h 2001328"/>
              <a:gd name="connsiteX0" fmla="*/ 0 w 1268082"/>
              <a:gd name="connsiteY0" fmla="*/ 1999465 h 2001328"/>
              <a:gd name="connsiteX1" fmla="*/ 1268082 w 1268082"/>
              <a:gd name="connsiteY1" fmla="*/ 2001328 h 2001328"/>
              <a:gd name="connsiteX2" fmla="*/ 1268082 w 1268082"/>
              <a:gd name="connsiteY2" fmla="*/ 0 h 2001328"/>
              <a:gd name="connsiteX3" fmla="*/ 724618 w 1268082"/>
              <a:gd name="connsiteY3" fmla="*/ 22487 h 2001328"/>
            </a:gdLst>
            <a:ahLst/>
            <a:cxnLst>
              <a:cxn ang="0">
                <a:pos x="connsiteX0" y="connsiteY0"/>
              </a:cxn>
              <a:cxn ang="0">
                <a:pos x="connsiteX1" y="connsiteY1"/>
              </a:cxn>
              <a:cxn ang="0">
                <a:pos x="connsiteX2" y="connsiteY2"/>
              </a:cxn>
              <a:cxn ang="0">
                <a:pos x="connsiteX3" y="connsiteY3"/>
              </a:cxn>
            </a:cxnLst>
            <a:rect l="l" t="t" r="r" b="b"/>
            <a:pathLst>
              <a:path w="1268082" h="2001328">
                <a:moveTo>
                  <a:pt x="0" y="1999465"/>
                </a:moveTo>
                <a:lnTo>
                  <a:pt x="1268082" y="2001328"/>
                </a:lnTo>
                <a:lnTo>
                  <a:pt x="1268082" y="0"/>
                </a:lnTo>
                <a:lnTo>
                  <a:pt x="724618" y="22487"/>
                </a:lnTo>
              </a:path>
            </a:pathLst>
          </a:custGeom>
          <a:noFill/>
          <a:ln w="9525" cap="flat" cmpd="sng" algn="ctr">
            <a:solidFill>
              <a:srgbClr val="00B0F0"/>
            </a:solidFill>
            <a:prstDash val="lgDash"/>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5" name="Freeform 14"/>
          <p:cNvSpPr/>
          <p:nvPr/>
        </p:nvSpPr>
        <p:spPr bwMode="auto">
          <a:xfrm>
            <a:off x="2863968" y="1207695"/>
            <a:ext cx="1174632" cy="3452008"/>
          </a:xfrm>
          <a:custGeom>
            <a:avLst/>
            <a:gdLst>
              <a:gd name="connsiteX0" fmla="*/ 1915064 w 2104845"/>
              <a:gd name="connsiteY0" fmla="*/ 2001328 h 2001328"/>
              <a:gd name="connsiteX1" fmla="*/ 2104845 w 2104845"/>
              <a:gd name="connsiteY1" fmla="*/ 2001328 h 2001328"/>
              <a:gd name="connsiteX2" fmla="*/ 2104845 w 2104845"/>
              <a:gd name="connsiteY2" fmla="*/ 0 h 2001328"/>
              <a:gd name="connsiteX3" fmla="*/ 0 w 2104845"/>
              <a:gd name="connsiteY3" fmla="*/ 0 h 2001328"/>
              <a:gd name="connsiteX0" fmla="*/ 1613140 w 2104845"/>
              <a:gd name="connsiteY0" fmla="*/ 2001328 h 2001328"/>
              <a:gd name="connsiteX1" fmla="*/ 2104845 w 2104845"/>
              <a:gd name="connsiteY1" fmla="*/ 2001328 h 2001328"/>
              <a:gd name="connsiteX2" fmla="*/ 2104845 w 2104845"/>
              <a:gd name="connsiteY2" fmla="*/ 0 h 2001328"/>
              <a:gd name="connsiteX3" fmla="*/ 0 w 2104845"/>
              <a:gd name="connsiteY3" fmla="*/ 0 h 2001328"/>
              <a:gd name="connsiteX0" fmla="*/ 1699404 w 2104845"/>
              <a:gd name="connsiteY0" fmla="*/ 2012572 h 2012572"/>
              <a:gd name="connsiteX1" fmla="*/ 2104845 w 2104845"/>
              <a:gd name="connsiteY1" fmla="*/ 2001328 h 2012572"/>
              <a:gd name="connsiteX2" fmla="*/ 2104845 w 2104845"/>
              <a:gd name="connsiteY2" fmla="*/ 0 h 2012572"/>
              <a:gd name="connsiteX3" fmla="*/ 0 w 2104845"/>
              <a:gd name="connsiteY3" fmla="*/ 0 h 2012572"/>
              <a:gd name="connsiteX0" fmla="*/ 1742536 w 2104845"/>
              <a:gd name="connsiteY0" fmla="*/ 1999466 h 2001328"/>
              <a:gd name="connsiteX1" fmla="*/ 2104845 w 2104845"/>
              <a:gd name="connsiteY1" fmla="*/ 2001328 h 2001328"/>
              <a:gd name="connsiteX2" fmla="*/ 2104845 w 2104845"/>
              <a:gd name="connsiteY2" fmla="*/ 0 h 2001328"/>
              <a:gd name="connsiteX3" fmla="*/ 0 w 2104845"/>
              <a:gd name="connsiteY3" fmla="*/ 0 h 2001328"/>
              <a:gd name="connsiteX0" fmla="*/ 819510 w 2104845"/>
              <a:gd name="connsiteY0" fmla="*/ 1965736 h 2001328"/>
              <a:gd name="connsiteX1" fmla="*/ 2104845 w 2104845"/>
              <a:gd name="connsiteY1" fmla="*/ 2001328 h 2001328"/>
              <a:gd name="connsiteX2" fmla="*/ 2104845 w 2104845"/>
              <a:gd name="connsiteY2" fmla="*/ 0 h 2001328"/>
              <a:gd name="connsiteX3" fmla="*/ 0 w 2104845"/>
              <a:gd name="connsiteY3" fmla="*/ 0 h 2001328"/>
              <a:gd name="connsiteX0" fmla="*/ 819510 w 2104845"/>
              <a:gd name="connsiteY0" fmla="*/ 1988223 h 2001328"/>
              <a:gd name="connsiteX1" fmla="*/ 2104845 w 2104845"/>
              <a:gd name="connsiteY1" fmla="*/ 2001328 h 2001328"/>
              <a:gd name="connsiteX2" fmla="*/ 2104845 w 2104845"/>
              <a:gd name="connsiteY2" fmla="*/ 0 h 2001328"/>
              <a:gd name="connsiteX3" fmla="*/ 0 w 2104845"/>
              <a:gd name="connsiteY3" fmla="*/ 0 h 2001328"/>
              <a:gd name="connsiteX0" fmla="*/ 819510 w 2104845"/>
              <a:gd name="connsiteY0" fmla="*/ 2010708 h 2010708"/>
              <a:gd name="connsiteX1" fmla="*/ 2104845 w 2104845"/>
              <a:gd name="connsiteY1" fmla="*/ 2001328 h 2010708"/>
              <a:gd name="connsiteX2" fmla="*/ 2104845 w 2104845"/>
              <a:gd name="connsiteY2" fmla="*/ 0 h 2010708"/>
              <a:gd name="connsiteX3" fmla="*/ 0 w 2104845"/>
              <a:gd name="connsiteY3" fmla="*/ 0 h 2010708"/>
              <a:gd name="connsiteX0" fmla="*/ 836763 w 2104845"/>
              <a:gd name="connsiteY0" fmla="*/ 1999465 h 2001328"/>
              <a:gd name="connsiteX1" fmla="*/ 2104845 w 2104845"/>
              <a:gd name="connsiteY1" fmla="*/ 2001328 h 2001328"/>
              <a:gd name="connsiteX2" fmla="*/ 2104845 w 2104845"/>
              <a:gd name="connsiteY2" fmla="*/ 0 h 2001328"/>
              <a:gd name="connsiteX3" fmla="*/ 0 w 2104845"/>
              <a:gd name="connsiteY3" fmla="*/ 0 h 2001328"/>
              <a:gd name="connsiteX0" fmla="*/ 0 w 1268082"/>
              <a:gd name="connsiteY0" fmla="*/ 1999465 h 2001328"/>
              <a:gd name="connsiteX1" fmla="*/ 1268082 w 1268082"/>
              <a:gd name="connsiteY1" fmla="*/ 2001328 h 2001328"/>
              <a:gd name="connsiteX2" fmla="*/ 1268082 w 1268082"/>
              <a:gd name="connsiteY2" fmla="*/ 0 h 2001328"/>
              <a:gd name="connsiteX3" fmla="*/ 664233 w 1268082"/>
              <a:gd name="connsiteY3" fmla="*/ 5001 h 2001328"/>
            </a:gdLst>
            <a:ahLst/>
            <a:cxnLst>
              <a:cxn ang="0">
                <a:pos x="connsiteX0" y="connsiteY0"/>
              </a:cxn>
              <a:cxn ang="0">
                <a:pos x="connsiteX1" y="connsiteY1"/>
              </a:cxn>
              <a:cxn ang="0">
                <a:pos x="connsiteX2" y="connsiteY2"/>
              </a:cxn>
              <a:cxn ang="0">
                <a:pos x="connsiteX3" y="connsiteY3"/>
              </a:cxn>
            </a:cxnLst>
            <a:rect l="l" t="t" r="r" b="b"/>
            <a:pathLst>
              <a:path w="1268082" h="2001328">
                <a:moveTo>
                  <a:pt x="0" y="1999465"/>
                </a:moveTo>
                <a:lnTo>
                  <a:pt x="1268082" y="2001328"/>
                </a:lnTo>
                <a:lnTo>
                  <a:pt x="1268082" y="0"/>
                </a:lnTo>
                <a:lnTo>
                  <a:pt x="664233" y="5001"/>
                </a:lnTo>
              </a:path>
            </a:pathLst>
          </a:custGeom>
          <a:noFill/>
          <a:ln w="9525" cap="flat" cmpd="sng" algn="ctr">
            <a:solidFill>
              <a:srgbClr val="00B0F0"/>
            </a:solidFill>
            <a:prstDash val="lgDash"/>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6" name="Rounded Rectangular Callout 15"/>
          <p:cNvSpPr/>
          <p:nvPr/>
        </p:nvSpPr>
        <p:spPr bwMode="auto">
          <a:xfrm>
            <a:off x="4310222" y="4876800"/>
            <a:ext cx="1961177" cy="1555615"/>
          </a:xfrm>
          <a:prstGeom prst="wedgeRoundRectCallout">
            <a:avLst>
              <a:gd name="adj1" fmla="val -78310"/>
              <a:gd name="adj2" fmla="val 1401"/>
              <a:gd name="adj3" fmla="val 16667"/>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Use individual events and</a:t>
            </a:r>
            <a:r>
              <a:rPr kumimoji="0" lang="en-US" sz="1800" b="0" i="0" u="none" strike="noStrike" cap="none" normalizeH="0" dirty="0">
                <a:ln>
                  <a:noFill/>
                </a:ln>
                <a:solidFill>
                  <a:schemeClr val="tx1"/>
                </a:solidFill>
                <a:effectLst/>
                <a:latin typeface="Times New Roman" pitchFamily="18" charset="0"/>
              </a:rPr>
              <a:t> handlers to deal with different situations.</a:t>
            </a:r>
            <a:endParaRPr kumimoji="0" lang="en-US" sz="1800" b="0" i="0" u="none" strike="noStrike" cap="none" normalizeH="0" baseline="0" dirty="0">
              <a:ln>
                <a:noFill/>
              </a:ln>
              <a:solidFill>
                <a:schemeClr val="tx1"/>
              </a:solidFill>
              <a:effectLst/>
              <a:latin typeface="Times New Roman" pitchFamily="18" charset="0"/>
            </a:endParaRPr>
          </a:p>
        </p:txBody>
      </p:sp>
      <p:sp>
        <p:nvSpPr>
          <p:cNvPr id="3" name="TextBox 2">
            <a:extLst>
              <a:ext uri="{FF2B5EF4-FFF2-40B4-BE49-F238E27FC236}">
                <a16:creationId xmlns:a16="http://schemas.microsoft.com/office/drawing/2014/main" id="{7E8D8A40-BA28-FCD0-2373-35504BAA89FB}"/>
              </a:ext>
            </a:extLst>
          </p:cNvPr>
          <p:cNvSpPr txBox="1"/>
          <p:nvPr/>
        </p:nvSpPr>
        <p:spPr>
          <a:xfrm>
            <a:off x="1785560" y="6329779"/>
            <a:ext cx="1452113" cy="369332"/>
          </a:xfrm>
          <a:prstGeom prst="rect">
            <a:avLst/>
          </a:prstGeom>
          <a:noFill/>
        </p:spPr>
        <p:txBody>
          <a:bodyPr wrap="square">
            <a:spAutoFit/>
          </a:bodyPr>
          <a:lstStyle/>
          <a:p>
            <a:r>
              <a:rPr lang="en-US" sz="1800" dirty="0"/>
              <a:t>Using Event</a:t>
            </a:r>
            <a:endParaRPr lang="en-US" dirty="0"/>
          </a:p>
        </p:txBody>
      </p:sp>
      <p:sp>
        <p:nvSpPr>
          <p:cNvPr id="4" name="TextBox 3">
            <a:extLst>
              <a:ext uri="{FF2B5EF4-FFF2-40B4-BE49-F238E27FC236}">
                <a16:creationId xmlns:a16="http://schemas.microsoft.com/office/drawing/2014/main" id="{B4C91358-8DD0-EEA5-B165-D4AC011D030F}"/>
              </a:ext>
            </a:extLst>
          </p:cNvPr>
          <p:cNvSpPr txBox="1"/>
          <p:nvPr/>
        </p:nvSpPr>
        <p:spPr>
          <a:xfrm>
            <a:off x="4665453" y="4360008"/>
            <a:ext cx="1961177" cy="369332"/>
          </a:xfrm>
          <a:prstGeom prst="rect">
            <a:avLst/>
          </a:prstGeom>
          <a:noFill/>
        </p:spPr>
        <p:txBody>
          <a:bodyPr wrap="square">
            <a:spAutoFit/>
          </a:bodyPr>
          <a:lstStyle/>
          <a:p>
            <a:r>
              <a:rPr lang="en-US" sz="1800" dirty="0"/>
              <a:t>Using Promise</a:t>
            </a:r>
            <a:endParaRPr lang="en-US" dirty="0"/>
          </a:p>
        </p:txBody>
      </p:sp>
    </p:spTree>
    <p:extLst>
      <p:ext uri="{BB962C8B-B14F-4D97-AF65-F5344CB8AC3E}">
        <p14:creationId xmlns:p14="http://schemas.microsoft.com/office/powerpoint/2010/main" val="176791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par>
                          <p:cTn id="19" fill="hold">
                            <p:stCondLst>
                              <p:cond delay="1500"/>
                            </p:stCondLst>
                            <p:childTnLst>
                              <p:par>
                                <p:cTn id="20" presetID="22" presetClass="entr" presetSubtype="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16" grpId="0" animBg="1"/>
      <p:bldP spid="4" grpId="0"/>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219200" y="152400"/>
            <a:ext cx="7848600" cy="623888"/>
          </a:xfrm>
        </p:spPr>
        <p:txBody>
          <a:bodyPr/>
          <a:lstStyle/>
          <a:p>
            <a:r>
              <a:rPr lang="en-US" dirty="0"/>
              <a:t>Other Solutions of Improving Performance</a:t>
            </a:r>
          </a:p>
        </p:txBody>
      </p:sp>
      <p:sp>
        <p:nvSpPr>
          <p:cNvPr id="18435" name="Content Placeholder 2"/>
          <p:cNvSpPr>
            <a:spLocks noGrp="1"/>
          </p:cNvSpPr>
          <p:nvPr>
            <p:ph idx="1"/>
          </p:nvPr>
        </p:nvSpPr>
        <p:spPr>
          <a:xfrm>
            <a:off x="457200" y="990600"/>
            <a:ext cx="8269288" cy="5257800"/>
          </a:xfrm>
        </p:spPr>
        <p:txBody>
          <a:bodyPr/>
          <a:lstStyle/>
          <a:p>
            <a:pPr>
              <a:lnSpc>
                <a:spcPts val="3200"/>
              </a:lnSpc>
              <a:buFont typeface="Wingdings" pitchFamily="2" charset="2"/>
              <a:buNone/>
            </a:pPr>
            <a:r>
              <a:rPr lang="en-US" dirty="0"/>
              <a:t>For examples:</a:t>
            </a:r>
          </a:p>
          <a:p>
            <a:pPr>
              <a:lnSpc>
                <a:spcPts val="3200"/>
              </a:lnSpc>
            </a:pPr>
            <a:r>
              <a:rPr lang="en-US" sz="2400" dirty="0">
                <a:solidFill>
                  <a:srgbClr val="0000FF"/>
                </a:solidFill>
                <a:highlight>
                  <a:srgbClr val="FFFF00"/>
                </a:highlight>
              </a:rPr>
              <a:t>Task </a:t>
            </a:r>
            <a:r>
              <a:rPr lang="en-US" sz="2400" dirty="0">
                <a:highlight>
                  <a:srgbClr val="FFFF00"/>
                </a:highlight>
              </a:rPr>
              <a:t>(</a:t>
            </a:r>
            <a:r>
              <a:rPr lang="en-US" sz="2400" dirty="0" err="1">
                <a:highlight>
                  <a:srgbClr val="FFFF00"/>
                </a:highlight>
              </a:rPr>
              <a:t>Threading.Tasks</a:t>
            </a:r>
            <a:r>
              <a:rPr lang="en-US" sz="2400" dirty="0">
                <a:highlight>
                  <a:srgbClr val="FFFF00"/>
                </a:highlight>
              </a:rPr>
              <a:t> namespace) in C#</a:t>
            </a:r>
          </a:p>
          <a:p>
            <a:pPr>
              <a:lnSpc>
                <a:spcPts val="3200"/>
              </a:lnSpc>
            </a:pPr>
            <a:r>
              <a:rPr lang="en-US" sz="2400" dirty="0">
                <a:solidFill>
                  <a:srgbClr val="0000FF"/>
                </a:solidFill>
              </a:rPr>
              <a:t>OpenMP </a:t>
            </a:r>
            <a:r>
              <a:rPr lang="en-US" sz="2400" dirty="0"/>
              <a:t>(Open Multi-Processing) is an API that supports multi-platform shared memory multiprocessing programming in C, C++ and Fortran on many architectures. It consists of a set of compiler directives, library routines, and environment variables that influence run-time behavior [http://en.wikipedia.org/wiki/OpenMP].</a:t>
            </a:r>
          </a:p>
          <a:p>
            <a:pPr>
              <a:lnSpc>
                <a:spcPts val="3200"/>
              </a:lnSpc>
            </a:pPr>
            <a:r>
              <a:rPr lang="en-US" sz="2400" dirty="0" err="1">
                <a:solidFill>
                  <a:srgbClr val="0000FF"/>
                </a:solidFill>
              </a:rPr>
              <a:t>Pthreads</a:t>
            </a:r>
            <a:r>
              <a:rPr lang="en-US" sz="2400" dirty="0">
                <a:solidFill>
                  <a:srgbClr val="0000FF"/>
                </a:solidFill>
              </a:rPr>
              <a:t> </a:t>
            </a:r>
            <a:r>
              <a:rPr lang="en-US" sz="2400" dirty="0"/>
              <a:t>(POSIX Threads) define a set of C library types, functions and constants, which can be used for improving threading performance.</a:t>
            </a:r>
          </a:p>
          <a:p>
            <a:pPr>
              <a:lnSpc>
                <a:spcPts val="3200"/>
              </a:lnSpc>
            </a:pPr>
            <a:r>
              <a:rPr lang="en-US" sz="2400" dirty="0"/>
              <a:t>Visual Studio uses </a:t>
            </a:r>
            <a:r>
              <a:rPr lang="en-US" sz="2400" dirty="0">
                <a:solidFill>
                  <a:srgbClr val="0000FF"/>
                </a:solidFill>
              </a:rPr>
              <a:t>Generic Class </a:t>
            </a:r>
            <a:r>
              <a:rPr lang="en-US" sz="2400" dirty="0"/>
              <a:t>to enable parallel computing in C++ (Ref. Chen: Introduction to Programming Languages)</a:t>
            </a:r>
          </a:p>
        </p:txBody>
      </p:sp>
      <p:sp>
        <p:nvSpPr>
          <p:cNvPr id="18436" name="Slide Number Placeholder 3"/>
          <p:cNvSpPr>
            <a:spLocks noGrp="1"/>
          </p:cNvSpPr>
          <p:nvPr>
            <p:ph type="sldNum" sz="quarter" idx="12"/>
          </p:nvPr>
        </p:nvSpPr>
        <p:spPr>
          <a:noFill/>
        </p:spPr>
        <p:txBody>
          <a:bodyPr/>
          <a:lstStyle/>
          <a:p>
            <a:fld id="{4B565BBA-40BA-4299-9EDF-C55CBFAE3163}" type="slidenum">
              <a:rPr lang="en-US" smtClean="0"/>
              <a:pPr/>
              <a:t>274</a:t>
            </a:fld>
            <a:endParaRPr lang="en-US"/>
          </a:p>
        </p:txBody>
      </p:sp>
      <p:sp>
        <p:nvSpPr>
          <p:cNvPr id="2" name="Arrow: Left 1">
            <a:extLst>
              <a:ext uri="{FF2B5EF4-FFF2-40B4-BE49-F238E27FC236}">
                <a16:creationId xmlns:a16="http://schemas.microsoft.com/office/drawing/2014/main" id="{7BBCBE84-DA61-437D-B93C-979672AC7F35}"/>
              </a:ext>
            </a:extLst>
          </p:cNvPr>
          <p:cNvSpPr/>
          <p:nvPr/>
        </p:nvSpPr>
        <p:spPr bwMode="auto">
          <a:xfrm>
            <a:off x="6019800" y="1455102"/>
            <a:ext cx="685800" cy="5334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73373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17AD5-8E19-1B5E-7A71-DF33699F11BF}"/>
              </a:ext>
            </a:extLst>
          </p:cNvPr>
          <p:cNvSpPr>
            <a:spLocks noGrp="1"/>
          </p:cNvSpPr>
          <p:nvPr>
            <p:ph type="title"/>
          </p:nvPr>
        </p:nvSpPr>
        <p:spPr/>
        <p:txBody>
          <a:bodyPr/>
          <a:lstStyle/>
          <a:p>
            <a:r>
              <a:rPr lang="en-US" dirty="0"/>
              <a:t>Asynchronous Communication Schemas</a:t>
            </a:r>
          </a:p>
        </p:txBody>
      </p:sp>
      <p:sp>
        <p:nvSpPr>
          <p:cNvPr id="4" name="Slide Number Placeholder 3">
            <a:extLst>
              <a:ext uri="{FF2B5EF4-FFF2-40B4-BE49-F238E27FC236}">
                <a16:creationId xmlns:a16="http://schemas.microsoft.com/office/drawing/2014/main" id="{75C340ED-A95E-128F-2ACE-399D9910905A}"/>
              </a:ext>
            </a:extLst>
          </p:cNvPr>
          <p:cNvSpPr>
            <a:spLocks noGrp="1"/>
          </p:cNvSpPr>
          <p:nvPr>
            <p:ph type="sldNum" sz="quarter" idx="12"/>
          </p:nvPr>
        </p:nvSpPr>
        <p:spPr/>
        <p:txBody>
          <a:bodyPr/>
          <a:lstStyle/>
          <a:p>
            <a:pPr>
              <a:defRPr/>
            </a:pPr>
            <a:fld id="{EE0DF119-116B-4D18-ADF3-794E8A307570}" type="slidenum">
              <a:rPr lang="en-US" smtClean="0"/>
              <a:pPr>
                <a:defRPr/>
              </a:pPr>
              <a:t>275</a:t>
            </a:fld>
            <a:endParaRPr lang="en-US" dirty="0"/>
          </a:p>
        </p:txBody>
      </p:sp>
      <p:sp>
        <p:nvSpPr>
          <p:cNvPr id="5" name="Oval 13">
            <a:extLst>
              <a:ext uri="{FF2B5EF4-FFF2-40B4-BE49-F238E27FC236}">
                <a16:creationId xmlns:a16="http://schemas.microsoft.com/office/drawing/2014/main" id="{534C1CAF-E187-F0F3-DC2C-E857D66CBDBB}"/>
              </a:ext>
            </a:extLst>
          </p:cNvPr>
          <p:cNvSpPr>
            <a:spLocks noChangeArrowheads="1"/>
          </p:cNvSpPr>
          <p:nvPr/>
        </p:nvSpPr>
        <p:spPr bwMode="auto">
          <a:xfrm>
            <a:off x="3296089" y="1343213"/>
            <a:ext cx="1143000" cy="533400"/>
          </a:xfrm>
          <a:prstGeom prst="ellipse">
            <a:avLst/>
          </a:prstGeom>
          <a:solidFill>
            <a:schemeClr val="bg1">
              <a:lumMod val="85000"/>
            </a:schemeClr>
          </a:solidFill>
          <a:ln w="9525" algn="ctr">
            <a:solidFill>
              <a:schemeClr val="tx1"/>
            </a:solidFill>
            <a:round/>
            <a:headEnd/>
            <a:tailEnd/>
          </a:ln>
        </p:spPr>
        <p:txBody>
          <a:bodyPr/>
          <a:lstStyle/>
          <a:p>
            <a:r>
              <a:rPr lang="en-US" dirty="0"/>
              <a:t>Caller</a:t>
            </a:r>
          </a:p>
        </p:txBody>
      </p:sp>
      <p:sp>
        <p:nvSpPr>
          <p:cNvPr id="6" name="Right Arrow 14">
            <a:extLst>
              <a:ext uri="{FF2B5EF4-FFF2-40B4-BE49-F238E27FC236}">
                <a16:creationId xmlns:a16="http://schemas.microsoft.com/office/drawing/2014/main" id="{86F0179E-DC5B-4675-8BBF-B912A7FBFE10}"/>
              </a:ext>
            </a:extLst>
          </p:cNvPr>
          <p:cNvSpPr>
            <a:spLocks noChangeArrowheads="1"/>
          </p:cNvSpPr>
          <p:nvPr/>
        </p:nvSpPr>
        <p:spPr bwMode="auto">
          <a:xfrm>
            <a:off x="4922499" y="1286468"/>
            <a:ext cx="2617788" cy="381000"/>
          </a:xfrm>
          <a:prstGeom prst="rightArrow">
            <a:avLst>
              <a:gd name="adj1" fmla="val 50000"/>
              <a:gd name="adj2" fmla="val 50004"/>
            </a:avLst>
          </a:prstGeom>
          <a:solidFill>
            <a:srgbClr val="FFFFCC"/>
          </a:solidFill>
          <a:ln w="9525" algn="ctr">
            <a:solidFill>
              <a:schemeClr val="tx1"/>
            </a:solidFill>
            <a:round/>
            <a:headEnd/>
            <a:tailEnd/>
          </a:ln>
        </p:spPr>
        <p:txBody>
          <a:bodyPr/>
          <a:lstStyle/>
          <a:p>
            <a:endParaRPr lang="en-US"/>
          </a:p>
        </p:txBody>
      </p:sp>
      <p:sp>
        <p:nvSpPr>
          <p:cNvPr id="7" name="Oval 6">
            <a:extLst>
              <a:ext uri="{FF2B5EF4-FFF2-40B4-BE49-F238E27FC236}">
                <a16:creationId xmlns:a16="http://schemas.microsoft.com/office/drawing/2014/main" id="{56B97456-EEEC-5880-5F7C-CC283C10E415}"/>
              </a:ext>
            </a:extLst>
          </p:cNvPr>
          <p:cNvSpPr/>
          <p:nvPr/>
        </p:nvSpPr>
        <p:spPr bwMode="auto">
          <a:xfrm>
            <a:off x="7696200" y="1343213"/>
            <a:ext cx="1219200" cy="5334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dirty="0"/>
              <a:t>Callee</a:t>
            </a:r>
          </a:p>
        </p:txBody>
      </p:sp>
      <p:sp>
        <p:nvSpPr>
          <p:cNvPr id="9" name="Right Arrow 19">
            <a:extLst>
              <a:ext uri="{FF2B5EF4-FFF2-40B4-BE49-F238E27FC236}">
                <a16:creationId xmlns:a16="http://schemas.microsoft.com/office/drawing/2014/main" id="{ED0B3881-27E5-3B41-560B-422E4B298C11}"/>
              </a:ext>
            </a:extLst>
          </p:cNvPr>
          <p:cNvSpPr>
            <a:spLocks noChangeArrowheads="1"/>
          </p:cNvSpPr>
          <p:nvPr/>
        </p:nvSpPr>
        <p:spPr bwMode="auto">
          <a:xfrm flipH="1">
            <a:off x="4617699" y="1438868"/>
            <a:ext cx="2565400" cy="381000"/>
          </a:xfrm>
          <a:prstGeom prst="rightArrow">
            <a:avLst>
              <a:gd name="adj1" fmla="val 50000"/>
              <a:gd name="adj2" fmla="val 50001"/>
            </a:avLst>
          </a:prstGeom>
          <a:solidFill>
            <a:srgbClr val="FFFFCC"/>
          </a:solidFill>
          <a:ln w="9525" algn="ctr">
            <a:solidFill>
              <a:schemeClr val="tx1"/>
            </a:solidFill>
            <a:round/>
            <a:headEnd/>
            <a:tailEnd/>
          </a:ln>
        </p:spPr>
        <p:txBody>
          <a:bodyPr/>
          <a:lstStyle/>
          <a:p>
            <a:endParaRPr lang="en-US"/>
          </a:p>
        </p:txBody>
      </p:sp>
      <p:sp>
        <p:nvSpPr>
          <p:cNvPr id="11" name="TextBox 10">
            <a:extLst>
              <a:ext uri="{FF2B5EF4-FFF2-40B4-BE49-F238E27FC236}">
                <a16:creationId xmlns:a16="http://schemas.microsoft.com/office/drawing/2014/main" id="{91285F7A-89BA-7EB4-F5E4-9C7093DD73B6}"/>
              </a:ext>
            </a:extLst>
          </p:cNvPr>
          <p:cNvSpPr txBox="1"/>
          <p:nvPr/>
        </p:nvSpPr>
        <p:spPr>
          <a:xfrm>
            <a:off x="465931" y="1228491"/>
            <a:ext cx="2098405" cy="830997"/>
          </a:xfrm>
          <a:prstGeom prst="rect">
            <a:avLst/>
          </a:prstGeom>
          <a:noFill/>
        </p:spPr>
        <p:txBody>
          <a:bodyPr wrap="square">
            <a:spAutoFit/>
          </a:bodyPr>
          <a:lstStyle/>
          <a:p>
            <a:r>
              <a:rPr lang="en-US" sz="2400" dirty="0">
                <a:solidFill>
                  <a:schemeClr val="bg1">
                    <a:lumMod val="50000"/>
                  </a:schemeClr>
                </a:solidFill>
                <a:latin typeface="+mj-lt"/>
                <a:ea typeface="+mj-ea"/>
                <a:cs typeface="+mj-cs"/>
              </a:rPr>
              <a:t>Synchronous block waiting</a:t>
            </a:r>
          </a:p>
        </p:txBody>
      </p:sp>
      <p:grpSp>
        <p:nvGrpSpPr>
          <p:cNvPr id="46" name="Group 45">
            <a:extLst>
              <a:ext uri="{FF2B5EF4-FFF2-40B4-BE49-F238E27FC236}">
                <a16:creationId xmlns:a16="http://schemas.microsoft.com/office/drawing/2014/main" id="{093A9D30-71EE-7280-6FEE-07E5F2F12AED}"/>
              </a:ext>
            </a:extLst>
          </p:cNvPr>
          <p:cNvGrpSpPr/>
          <p:nvPr/>
        </p:nvGrpSpPr>
        <p:grpSpPr>
          <a:xfrm>
            <a:off x="448570" y="2197241"/>
            <a:ext cx="8466830" cy="830997"/>
            <a:chOff x="448570" y="2197241"/>
            <a:chExt cx="8466830" cy="830997"/>
          </a:xfrm>
        </p:grpSpPr>
        <p:sp>
          <p:nvSpPr>
            <p:cNvPr id="12" name="Oval 13">
              <a:extLst>
                <a:ext uri="{FF2B5EF4-FFF2-40B4-BE49-F238E27FC236}">
                  <a16:creationId xmlns:a16="http://schemas.microsoft.com/office/drawing/2014/main" id="{7F304A71-C2FA-9DA0-7E22-2819C21E91F9}"/>
                </a:ext>
              </a:extLst>
            </p:cNvPr>
            <p:cNvSpPr>
              <a:spLocks noChangeArrowheads="1"/>
            </p:cNvSpPr>
            <p:nvPr/>
          </p:nvSpPr>
          <p:spPr bwMode="auto">
            <a:xfrm>
              <a:off x="3296089" y="2388443"/>
              <a:ext cx="1143000" cy="533400"/>
            </a:xfrm>
            <a:prstGeom prst="ellipse">
              <a:avLst/>
            </a:prstGeom>
            <a:solidFill>
              <a:schemeClr val="accent1"/>
            </a:solidFill>
            <a:ln w="9525" algn="ctr">
              <a:solidFill>
                <a:schemeClr val="tx1"/>
              </a:solidFill>
              <a:round/>
              <a:headEnd/>
              <a:tailEnd/>
            </a:ln>
          </p:spPr>
          <p:txBody>
            <a:bodyPr/>
            <a:lstStyle/>
            <a:p>
              <a:r>
                <a:rPr lang="en-US" dirty="0"/>
                <a:t>Caller</a:t>
              </a:r>
            </a:p>
          </p:txBody>
        </p:sp>
        <p:sp>
          <p:nvSpPr>
            <p:cNvPr id="13" name="Right Arrow 14">
              <a:extLst>
                <a:ext uri="{FF2B5EF4-FFF2-40B4-BE49-F238E27FC236}">
                  <a16:creationId xmlns:a16="http://schemas.microsoft.com/office/drawing/2014/main" id="{BC1F03E9-2B38-D185-18D6-00F8F03978CE}"/>
                </a:ext>
              </a:extLst>
            </p:cNvPr>
            <p:cNvSpPr>
              <a:spLocks noChangeArrowheads="1"/>
            </p:cNvSpPr>
            <p:nvPr/>
          </p:nvSpPr>
          <p:spPr bwMode="auto">
            <a:xfrm>
              <a:off x="4916619" y="2458920"/>
              <a:ext cx="2617788" cy="381000"/>
            </a:xfrm>
            <a:prstGeom prst="rightArrow">
              <a:avLst>
                <a:gd name="adj1" fmla="val 50000"/>
                <a:gd name="adj2" fmla="val 50004"/>
              </a:avLst>
            </a:prstGeom>
            <a:solidFill>
              <a:srgbClr val="FFFFCC"/>
            </a:solidFill>
            <a:ln w="9525" algn="ctr">
              <a:solidFill>
                <a:schemeClr val="tx1"/>
              </a:solidFill>
              <a:round/>
              <a:headEnd/>
              <a:tailEnd/>
            </a:ln>
          </p:spPr>
          <p:txBody>
            <a:bodyPr/>
            <a:lstStyle/>
            <a:p>
              <a:endParaRPr lang="en-US"/>
            </a:p>
          </p:txBody>
        </p:sp>
        <p:sp>
          <p:nvSpPr>
            <p:cNvPr id="14" name="Oval 13">
              <a:extLst>
                <a:ext uri="{FF2B5EF4-FFF2-40B4-BE49-F238E27FC236}">
                  <a16:creationId xmlns:a16="http://schemas.microsoft.com/office/drawing/2014/main" id="{87B31B93-AB4A-D12A-9DFE-B4B59C485117}"/>
                </a:ext>
              </a:extLst>
            </p:cNvPr>
            <p:cNvSpPr/>
            <p:nvPr/>
          </p:nvSpPr>
          <p:spPr bwMode="auto">
            <a:xfrm>
              <a:off x="7696200" y="2388443"/>
              <a:ext cx="1219200" cy="533400"/>
            </a:xfrm>
            <a:prstGeom prst="ellipse">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dirty="0"/>
                <a:t>Callee</a:t>
              </a:r>
            </a:p>
          </p:txBody>
        </p:sp>
        <p:sp>
          <p:nvSpPr>
            <p:cNvPr id="16" name="TextBox 15">
              <a:extLst>
                <a:ext uri="{FF2B5EF4-FFF2-40B4-BE49-F238E27FC236}">
                  <a16:creationId xmlns:a16="http://schemas.microsoft.com/office/drawing/2014/main" id="{9FED1412-2EFD-A96A-874E-2A4EB742B8B8}"/>
                </a:ext>
              </a:extLst>
            </p:cNvPr>
            <p:cNvSpPr txBox="1"/>
            <p:nvPr/>
          </p:nvSpPr>
          <p:spPr>
            <a:xfrm>
              <a:off x="448570" y="2197241"/>
              <a:ext cx="2098405" cy="830997"/>
            </a:xfrm>
            <a:prstGeom prst="rect">
              <a:avLst/>
            </a:prstGeom>
            <a:noFill/>
          </p:spPr>
          <p:txBody>
            <a:bodyPr wrap="square">
              <a:spAutoFit/>
            </a:bodyPr>
            <a:lstStyle/>
            <a:p>
              <a:r>
                <a:rPr lang="en-US" sz="2400" dirty="0">
                  <a:solidFill>
                    <a:schemeClr val="tx2"/>
                  </a:solidFill>
                  <a:latin typeface="+mj-lt"/>
                  <a:ea typeface="+mj-ea"/>
                  <a:cs typeface="+mj-cs"/>
                </a:rPr>
                <a:t>Asynchronous one-way</a:t>
              </a:r>
            </a:p>
          </p:txBody>
        </p:sp>
      </p:grpSp>
      <p:grpSp>
        <p:nvGrpSpPr>
          <p:cNvPr id="47" name="Group 46">
            <a:extLst>
              <a:ext uri="{FF2B5EF4-FFF2-40B4-BE49-F238E27FC236}">
                <a16:creationId xmlns:a16="http://schemas.microsoft.com/office/drawing/2014/main" id="{080B64A1-CD22-8D6C-D335-D59C2E83DF00}"/>
              </a:ext>
            </a:extLst>
          </p:cNvPr>
          <p:cNvGrpSpPr/>
          <p:nvPr/>
        </p:nvGrpSpPr>
        <p:grpSpPr>
          <a:xfrm>
            <a:off x="465931" y="3242101"/>
            <a:ext cx="8449469" cy="996272"/>
            <a:chOff x="465931" y="3242101"/>
            <a:chExt cx="8449469" cy="996272"/>
          </a:xfrm>
        </p:grpSpPr>
        <p:sp>
          <p:nvSpPr>
            <p:cNvPr id="17" name="Oval 13">
              <a:extLst>
                <a:ext uri="{FF2B5EF4-FFF2-40B4-BE49-F238E27FC236}">
                  <a16:creationId xmlns:a16="http://schemas.microsoft.com/office/drawing/2014/main" id="{9F3E922C-DB78-C742-6DF3-C86C2D2EAC0A}"/>
                </a:ext>
              </a:extLst>
            </p:cNvPr>
            <p:cNvSpPr>
              <a:spLocks noChangeArrowheads="1"/>
            </p:cNvSpPr>
            <p:nvPr/>
          </p:nvSpPr>
          <p:spPr bwMode="auto">
            <a:xfrm>
              <a:off x="3296089" y="3402758"/>
              <a:ext cx="1143000" cy="533400"/>
            </a:xfrm>
            <a:prstGeom prst="ellipse">
              <a:avLst/>
            </a:prstGeom>
            <a:solidFill>
              <a:schemeClr val="accent1"/>
            </a:solidFill>
            <a:ln w="9525" algn="ctr">
              <a:solidFill>
                <a:schemeClr val="tx1"/>
              </a:solidFill>
              <a:round/>
              <a:headEnd/>
              <a:tailEnd/>
            </a:ln>
          </p:spPr>
          <p:txBody>
            <a:bodyPr/>
            <a:lstStyle/>
            <a:p>
              <a:r>
                <a:rPr lang="en-US" dirty="0"/>
                <a:t>Caller</a:t>
              </a:r>
            </a:p>
          </p:txBody>
        </p:sp>
        <p:sp>
          <p:nvSpPr>
            <p:cNvPr id="18" name="Right Arrow 14">
              <a:extLst>
                <a:ext uri="{FF2B5EF4-FFF2-40B4-BE49-F238E27FC236}">
                  <a16:creationId xmlns:a16="http://schemas.microsoft.com/office/drawing/2014/main" id="{44C054D0-1EA2-1626-4542-DA5201E39F76}"/>
                </a:ext>
              </a:extLst>
            </p:cNvPr>
            <p:cNvSpPr>
              <a:spLocks noChangeArrowheads="1"/>
            </p:cNvSpPr>
            <p:nvPr/>
          </p:nvSpPr>
          <p:spPr bwMode="auto">
            <a:xfrm>
              <a:off x="4905636" y="3246054"/>
              <a:ext cx="2617788" cy="381000"/>
            </a:xfrm>
            <a:prstGeom prst="rightArrow">
              <a:avLst>
                <a:gd name="adj1" fmla="val 50000"/>
                <a:gd name="adj2" fmla="val 50004"/>
              </a:avLst>
            </a:prstGeom>
            <a:solidFill>
              <a:srgbClr val="FFFFCC"/>
            </a:solidFill>
            <a:ln w="9525" algn="ctr">
              <a:solidFill>
                <a:schemeClr val="tx1"/>
              </a:solidFill>
              <a:round/>
              <a:headEnd/>
              <a:tailEnd/>
            </a:ln>
          </p:spPr>
          <p:txBody>
            <a:bodyPr/>
            <a:lstStyle/>
            <a:p>
              <a:endParaRPr lang="en-US"/>
            </a:p>
          </p:txBody>
        </p:sp>
        <p:sp>
          <p:nvSpPr>
            <p:cNvPr id="19" name="Oval 18">
              <a:extLst>
                <a:ext uri="{FF2B5EF4-FFF2-40B4-BE49-F238E27FC236}">
                  <a16:creationId xmlns:a16="http://schemas.microsoft.com/office/drawing/2014/main" id="{5D1BE6E7-6F81-B9B2-2664-BD725ABC0293}"/>
                </a:ext>
              </a:extLst>
            </p:cNvPr>
            <p:cNvSpPr/>
            <p:nvPr/>
          </p:nvSpPr>
          <p:spPr bwMode="auto">
            <a:xfrm>
              <a:off x="7696200" y="3402758"/>
              <a:ext cx="1219200" cy="533400"/>
            </a:xfrm>
            <a:prstGeom prst="ellipse">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dirty="0"/>
                <a:t>Callee</a:t>
              </a:r>
            </a:p>
          </p:txBody>
        </p:sp>
        <p:sp>
          <p:nvSpPr>
            <p:cNvPr id="20" name="Right Arrow 19">
              <a:extLst>
                <a:ext uri="{FF2B5EF4-FFF2-40B4-BE49-F238E27FC236}">
                  <a16:creationId xmlns:a16="http://schemas.microsoft.com/office/drawing/2014/main" id="{55F15AE5-42D3-9321-1982-F1AE367E34EE}"/>
                </a:ext>
              </a:extLst>
            </p:cNvPr>
            <p:cNvSpPr>
              <a:spLocks noChangeArrowheads="1"/>
            </p:cNvSpPr>
            <p:nvPr/>
          </p:nvSpPr>
          <p:spPr bwMode="auto">
            <a:xfrm flipH="1">
              <a:off x="4785247" y="3657600"/>
              <a:ext cx="2565400" cy="381000"/>
            </a:xfrm>
            <a:prstGeom prst="rightArrow">
              <a:avLst>
                <a:gd name="adj1" fmla="val 50000"/>
                <a:gd name="adj2" fmla="val 50001"/>
              </a:avLst>
            </a:prstGeom>
            <a:solidFill>
              <a:srgbClr val="FFFFCC"/>
            </a:solidFill>
            <a:ln w="9525" algn="ctr">
              <a:solidFill>
                <a:schemeClr val="tx1"/>
              </a:solidFill>
              <a:round/>
              <a:headEnd/>
              <a:tailEnd/>
            </a:ln>
          </p:spPr>
          <p:txBody>
            <a:bodyPr/>
            <a:lstStyle/>
            <a:p>
              <a:endParaRPr lang="en-US"/>
            </a:p>
          </p:txBody>
        </p:sp>
        <p:sp>
          <p:nvSpPr>
            <p:cNvPr id="21" name="TextBox 20">
              <a:extLst>
                <a:ext uri="{FF2B5EF4-FFF2-40B4-BE49-F238E27FC236}">
                  <a16:creationId xmlns:a16="http://schemas.microsoft.com/office/drawing/2014/main" id="{5CE568F7-C126-0CCF-BF34-5BBA9812E95E}"/>
                </a:ext>
              </a:extLst>
            </p:cNvPr>
            <p:cNvSpPr txBox="1"/>
            <p:nvPr/>
          </p:nvSpPr>
          <p:spPr>
            <a:xfrm>
              <a:off x="465931" y="3242101"/>
              <a:ext cx="2098405" cy="830997"/>
            </a:xfrm>
            <a:prstGeom prst="rect">
              <a:avLst/>
            </a:prstGeom>
            <a:noFill/>
          </p:spPr>
          <p:txBody>
            <a:bodyPr wrap="square">
              <a:spAutoFit/>
            </a:bodyPr>
            <a:lstStyle/>
            <a:p>
              <a:r>
                <a:rPr lang="en-US" sz="2400" dirty="0">
                  <a:solidFill>
                    <a:schemeClr val="tx2"/>
                  </a:solidFill>
                  <a:highlight>
                    <a:srgbClr val="FFFF00"/>
                  </a:highlight>
                  <a:latin typeface="+mj-lt"/>
                  <a:ea typeface="+mj-ea"/>
                  <a:cs typeface="+mj-cs"/>
                </a:rPr>
                <a:t>Asynchronous callback</a:t>
              </a:r>
            </a:p>
          </p:txBody>
        </p:sp>
        <p:sp>
          <p:nvSpPr>
            <p:cNvPr id="23" name="TextBox 22">
              <a:extLst>
                <a:ext uri="{FF2B5EF4-FFF2-40B4-BE49-F238E27FC236}">
                  <a16:creationId xmlns:a16="http://schemas.microsoft.com/office/drawing/2014/main" id="{87664CAA-1445-71E4-744B-85D60D935AA9}"/>
                </a:ext>
              </a:extLst>
            </p:cNvPr>
            <p:cNvSpPr txBox="1"/>
            <p:nvPr/>
          </p:nvSpPr>
          <p:spPr>
            <a:xfrm>
              <a:off x="5643030" y="3869041"/>
              <a:ext cx="1143000" cy="369332"/>
            </a:xfrm>
            <a:prstGeom prst="rect">
              <a:avLst/>
            </a:prstGeom>
            <a:noFill/>
          </p:spPr>
          <p:txBody>
            <a:bodyPr wrap="square">
              <a:spAutoFit/>
            </a:bodyPr>
            <a:lstStyle/>
            <a:p>
              <a:pPr algn="ctr"/>
              <a:r>
                <a:rPr lang="en-US" sz="1800" dirty="0">
                  <a:solidFill>
                    <a:schemeClr val="tx2"/>
                  </a:solidFill>
                  <a:latin typeface="+mj-lt"/>
                  <a:ea typeface="+mj-ea"/>
                  <a:cs typeface="+mj-cs"/>
                </a:rPr>
                <a:t>callback</a:t>
              </a:r>
              <a:endParaRPr lang="en-US" dirty="0"/>
            </a:p>
          </p:txBody>
        </p:sp>
      </p:grpSp>
      <p:sp>
        <p:nvSpPr>
          <p:cNvPr id="24" name="TextBox 23">
            <a:extLst>
              <a:ext uri="{FF2B5EF4-FFF2-40B4-BE49-F238E27FC236}">
                <a16:creationId xmlns:a16="http://schemas.microsoft.com/office/drawing/2014/main" id="{34DD4883-59C2-8A93-E999-848F9462A171}"/>
              </a:ext>
            </a:extLst>
          </p:cNvPr>
          <p:cNvSpPr txBox="1"/>
          <p:nvPr/>
        </p:nvSpPr>
        <p:spPr>
          <a:xfrm>
            <a:off x="5445901" y="1618663"/>
            <a:ext cx="1143000" cy="369332"/>
          </a:xfrm>
          <a:prstGeom prst="rect">
            <a:avLst/>
          </a:prstGeom>
          <a:noFill/>
        </p:spPr>
        <p:txBody>
          <a:bodyPr wrap="square">
            <a:spAutoFit/>
          </a:bodyPr>
          <a:lstStyle/>
          <a:p>
            <a:pPr algn="ctr"/>
            <a:r>
              <a:rPr lang="en-US" sz="1800" dirty="0">
                <a:solidFill>
                  <a:schemeClr val="tx2"/>
                </a:solidFill>
                <a:latin typeface="+mj-lt"/>
                <a:ea typeface="+mj-ea"/>
                <a:cs typeface="+mj-cs"/>
              </a:rPr>
              <a:t>response</a:t>
            </a:r>
            <a:endParaRPr lang="en-US" dirty="0"/>
          </a:p>
        </p:txBody>
      </p:sp>
      <p:grpSp>
        <p:nvGrpSpPr>
          <p:cNvPr id="48" name="Group 47">
            <a:extLst>
              <a:ext uri="{FF2B5EF4-FFF2-40B4-BE49-F238E27FC236}">
                <a16:creationId xmlns:a16="http://schemas.microsoft.com/office/drawing/2014/main" id="{1CA2F824-B983-8296-DA96-E982607DA362}"/>
              </a:ext>
            </a:extLst>
          </p:cNvPr>
          <p:cNvGrpSpPr/>
          <p:nvPr/>
        </p:nvGrpSpPr>
        <p:grpSpPr>
          <a:xfrm>
            <a:off x="509911" y="4345076"/>
            <a:ext cx="8401976" cy="986836"/>
            <a:chOff x="509911" y="4345076"/>
            <a:chExt cx="8401976" cy="986836"/>
          </a:xfrm>
        </p:grpSpPr>
        <p:sp>
          <p:nvSpPr>
            <p:cNvPr id="31" name="Oval 13">
              <a:extLst>
                <a:ext uri="{FF2B5EF4-FFF2-40B4-BE49-F238E27FC236}">
                  <a16:creationId xmlns:a16="http://schemas.microsoft.com/office/drawing/2014/main" id="{1506610B-0D69-12CB-C91A-06B1EC2A544A}"/>
                </a:ext>
              </a:extLst>
            </p:cNvPr>
            <p:cNvSpPr>
              <a:spLocks noChangeArrowheads="1"/>
            </p:cNvSpPr>
            <p:nvPr/>
          </p:nvSpPr>
          <p:spPr bwMode="auto">
            <a:xfrm>
              <a:off x="3283612" y="4345076"/>
              <a:ext cx="1143000" cy="533400"/>
            </a:xfrm>
            <a:prstGeom prst="ellipse">
              <a:avLst/>
            </a:prstGeom>
            <a:solidFill>
              <a:schemeClr val="accent1"/>
            </a:solidFill>
            <a:ln w="9525" algn="ctr">
              <a:solidFill>
                <a:schemeClr val="tx1"/>
              </a:solidFill>
              <a:round/>
              <a:headEnd/>
              <a:tailEnd/>
            </a:ln>
          </p:spPr>
          <p:txBody>
            <a:bodyPr/>
            <a:lstStyle/>
            <a:p>
              <a:r>
                <a:rPr lang="en-US" dirty="0"/>
                <a:t>Caller</a:t>
              </a:r>
            </a:p>
          </p:txBody>
        </p:sp>
        <p:sp>
          <p:nvSpPr>
            <p:cNvPr id="32" name="Right Arrow 14">
              <a:extLst>
                <a:ext uri="{FF2B5EF4-FFF2-40B4-BE49-F238E27FC236}">
                  <a16:creationId xmlns:a16="http://schemas.microsoft.com/office/drawing/2014/main" id="{EC9E0D16-0E50-ADFE-C80E-FCD06B65A3B3}"/>
                </a:ext>
              </a:extLst>
            </p:cNvPr>
            <p:cNvSpPr>
              <a:spLocks noChangeArrowheads="1"/>
            </p:cNvSpPr>
            <p:nvPr/>
          </p:nvSpPr>
          <p:spPr bwMode="auto">
            <a:xfrm>
              <a:off x="4918986" y="4465808"/>
              <a:ext cx="2617788" cy="381000"/>
            </a:xfrm>
            <a:prstGeom prst="rightArrow">
              <a:avLst>
                <a:gd name="adj1" fmla="val 50000"/>
                <a:gd name="adj2" fmla="val 50004"/>
              </a:avLst>
            </a:prstGeom>
            <a:solidFill>
              <a:srgbClr val="FFFFCC"/>
            </a:solidFill>
            <a:ln w="9525" algn="ctr">
              <a:solidFill>
                <a:schemeClr val="tx1"/>
              </a:solidFill>
              <a:round/>
              <a:headEnd/>
              <a:tailEnd/>
            </a:ln>
          </p:spPr>
          <p:txBody>
            <a:bodyPr/>
            <a:lstStyle/>
            <a:p>
              <a:endParaRPr lang="en-US"/>
            </a:p>
          </p:txBody>
        </p:sp>
        <p:sp>
          <p:nvSpPr>
            <p:cNvPr id="33" name="Oval 32">
              <a:extLst>
                <a:ext uri="{FF2B5EF4-FFF2-40B4-BE49-F238E27FC236}">
                  <a16:creationId xmlns:a16="http://schemas.microsoft.com/office/drawing/2014/main" id="{F11BA522-F67F-CA0F-F6B3-F8682462E726}"/>
                </a:ext>
              </a:extLst>
            </p:cNvPr>
            <p:cNvSpPr/>
            <p:nvPr/>
          </p:nvSpPr>
          <p:spPr bwMode="auto">
            <a:xfrm>
              <a:off x="7692687" y="4522553"/>
              <a:ext cx="1219200" cy="533400"/>
            </a:xfrm>
            <a:prstGeom prst="ellipse">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dirty="0"/>
                <a:t>Callee</a:t>
              </a:r>
            </a:p>
          </p:txBody>
        </p:sp>
        <p:sp>
          <p:nvSpPr>
            <p:cNvPr id="34" name="Right Arrow 19">
              <a:extLst>
                <a:ext uri="{FF2B5EF4-FFF2-40B4-BE49-F238E27FC236}">
                  <a16:creationId xmlns:a16="http://schemas.microsoft.com/office/drawing/2014/main" id="{B3A129A9-0776-BB7F-CB4F-15DEEE644720}"/>
                </a:ext>
              </a:extLst>
            </p:cNvPr>
            <p:cNvSpPr>
              <a:spLocks noChangeArrowheads="1"/>
            </p:cNvSpPr>
            <p:nvPr/>
          </p:nvSpPr>
          <p:spPr bwMode="auto">
            <a:xfrm flipH="1">
              <a:off x="4746082" y="4765101"/>
              <a:ext cx="2565400" cy="381000"/>
            </a:xfrm>
            <a:prstGeom prst="rightArrow">
              <a:avLst>
                <a:gd name="adj1" fmla="val 50000"/>
                <a:gd name="adj2" fmla="val 50001"/>
              </a:avLst>
            </a:prstGeom>
            <a:solidFill>
              <a:srgbClr val="FFFFCC"/>
            </a:solidFill>
            <a:ln w="9525" algn="ctr">
              <a:solidFill>
                <a:schemeClr val="tx1"/>
              </a:solidFill>
              <a:round/>
              <a:headEnd/>
              <a:tailEnd/>
            </a:ln>
          </p:spPr>
          <p:txBody>
            <a:bodyPr/>
            <a:lstStyle/>
            <a:p>
              <a:endParaRPr lang="en-US"/>
            </a:p>
          </p:txBody>
        </p:sp>
        <p:sp>
          <p:nvSpPr>
            <p:cNvPr id="35" name="TextBox 34">
              <a:extLst>
                <a:ext uri="{FF2B5EF4-FFF2-40B4-BE49-F238E27FC236}">
                  <a16:creationId xmlns:a16="http://schemas.microsoft.com/office/drawing/2014/main" id="{0729402E-7EE5-7E15-A514-248B310CEEEF}"/>
                </a:ext>
              </a:extLst>
            </p:cNvPr>
            <p:cNvSpPr txBox="1"/>
            <p:nvPr/>
          </p:nvSpPr>
          <p:spPr>
            <a:xfrm>
              <a:off x="509911" y="4400178"/>
              <a:ext cx="2617788" cy="830997"/>
            </a:xfrm>
            <a:prstGeom prst="rect">
              <a:avLst/>
            </a:prstGeom>
            <a:noFill/>
          </p:spPr>
          <p:txBody>
            <a:bodyPr wrap="square">
              <a:spAutoFit/>
            </a:bodyPr>
            <a:lstStyle/>
            <a:p>
              <a:r>
                <a:rPr lang="en-US" sz="2400" dirty="0">
                  <a:solidFill>
                    <a:schemeClr val="tx2"/>
                  </a:solidFill>
                  <a:latin typeface="+mj-lt"/>
                  <a:ea typeface="+mj-ea"/>
                  <a:cs typeface="+mj-cs"/>
                </a:rPr>
                <a:t>Asynchronous caller non-blocking</a:t>
              </a:r>
            </a:p>
          </p:txBody>
        </p:sp>
        <p:sp>
          <p:nvSpPr>
            <p:cNvPr id="36" name="TextBox 35">
              <a:extLst>
                <a:ext uri="{FF2B5EF4-FFF2-40B4-BE49-F238E27FC236}">
                  <a16:creationId xmlns:a16="http://schemas.microsoft.com/office/drawing/2014/main" id="{AA329B52-1785-C583-78D2-215D00681046}"/>
                </a:ext>
              </a:extLst>
            </p:cNvPr>
            <p:cNvSpPr txBox="1"/>
            <p:nvPr/>
          </p:nvSpPr>
          <p:spPr>
            <a:xfrm>
              <a:off x="5463465" y="4962580"/>
              <a:ext cx="1143000" cy="369332"/>
            </a:xfrm>
            <a:prstGeom prst="rect">
              <a:avLst/>
            </a:prstGeom>
            <a:noFill/>
          </p:spPr>
          <p:txBody>
            <a:bodyPr wrap="square">
              <a:spAutoFit/>
            </a:bodyPr>
            <a:lstStyle/>
            <a:p>
              <a:pPr algn="ctr"/>
              <a:r>
                <a:rPr lang="en-US" sz="1800" dirty="0">
                  <a:solidFill>
                    <a:schemeClr val="tx2"/>
                  </a:solidFill>
                  <a:latin typeface="+mj-lt"/>
                  <a:ea typeface="+mj-ea"/>
                  <a:cs typeface="+mj-cs"/>
                </a:rPr>
                <a:t>response</a:t>
              </a:r>
              <a:endParaRPr lang="en-US" dirty="0"/>
            </a:p>
          </p:txBody>
        </p:sp>
        <p:sp>
          <p:nvSpPr>
            <p:cNvPr id="37" name="Oval 13">
              <a:extLst>
                <a:ext uri="{FF2B5EF4-FFF2-40B4-BE49-F238E27FC236}">
                  <a16:creationId xmlns:a16="http://schemas.microsoft.com/office/drawing/2014/main" id="{E3252A45-E619-9B57-7126-E9B452A00C7C}"/>
                </a:ext>
              </a:extLst>
            </p:cNvPr>
            <p:cNvSpPr>
              <a:spLocks noChangeArrowheads="1"/>
            </p:cNvSpPr>
            <p:nvPr/>
          </p:nvSpPr>
          <p:spPr bwMode="auto">
            <a:xfrm>
              <a:off x="3603082" y="4736486"/>
              <a:ext cx="1143000" cy="533400"/>
            </a:xfrm>
            <a:prstGeom prst="ellipse">
              <a:avLst/>
            </a:prstGeom>
            <a:solidFill>
              <a:schemeClr val="accent1">
                <a:lumMod val="40000"/>
                <a:lumOff val="60000"/>
              </a:schemeClr>
            </a:solidFill>
            <a:ln w="9525" algn="ctr">
              <a:solidFill>
                <a:schemeClr val="tx1"/>
              </a:solidFill>
              <a:round/>
              <a:headEnd/>
              <a:tailEnd/>
            </a:ln>
          </p:spPr>
          <p:txBody>
            <a:bodyPr/>
            <a:lstStyle/>
            <a:p>
              <a:endParaRPr lang="en-US" dirty="0"/>
            </a:p>
          </p:txBody>
        </p:sp>
      </p:grpSp>
      <p:grpSp>
        <p:nvGrpSpPr>
          <p:cNvPr id="52" name="Group 51">
            <a:extLst>
              <a:ext uri="{FF2B5EF4-FFF2-40B4-BE49-F238E27FC236}">
                <a16:creationId xmlns:a16="http://schemas.microsoft.com/office/drawing/2014/main" id="{6E5868EF-B53D-3D19-4D15-8E19994C9F23}"/>
              </a:ext>
            </a:extLst>
          </p:cNvPr>
          <p:cNvGrpSpPr/>
          <p:nvPr/>
        </p:nvGrpSpPr>
        <p:grpSpPr>
          <a:xfrm>
            <a:off x="506297" y="5421167"/>
            <a:ext cx="8436665" cy="1132033"/>
            <a:chOff x="506297" y="5421167"/>
            <a:chExt cx="8436665" cy="1132033"/>
          </a:xfrm>
        </p:grpSpPr>
        <p:sp>
          <p:nvSpPr>
            <p:cNvPr id="50" name="Oval 13">
              <a:extLst>
                <a:ext uri="{FF2B5EF4-FFF2-40B4-BE49-F238E27FC236}">
                  <a16:creationId xmlns:a16="http://schemas.microsoft.com/office/drawing/2014/main" id="{2A4CC158-9149-8EF9-2B83-0F2A1EEB0E4E}"/>
                </a:ext>
              </a:extLst>
            </p:cNvPr>
            <p:cNvSpPr>
              <a:spLocks noChangeArrowheads="1"/>
            </p:cNvSpPr>
            <p:nvPr/>
          </p:nvSpPr>
          <p:spPr bwMode="auto">
            <a:xfrm>
              <a:off x="3279998" y="5421167"/>
              <a:ext cx="1466084" cy="1069464"/>
            </a:xfrm>
            <a:prstGeom prst="ellipse">
              <a:avLst/>
            </a:prstGeom>
            <a:solidFill>
              <a:schemeClr val="accent1">
                <a:lumMod val="20000"/>
                <a:lumOff val="80000"/>
              </a:schemeClr>
            </a:solidFill>
            <a:ln w="9525" algn="ctr">
              <a:solidFill>
                <a:schemeClr val="tx1"/>
              </a:solidFill>
              <a:round/>
              <a:headEnd/>
              <a:tailEnd/>
            </a:ln>
          </p:spPr>
          <p:txBody>
            <a:bodyPr anchor="b"/>
            <a:lstStyle/>
            <a:p>
              <a:r>
                <a:rPr lang="en-US" dirty="0"/>
                <a:t>Task</a:t>
              </a:r>
            </a:p>
          </p:txBody>
        </p:sp>
        <p:sp>
          <p:nvSpPr>
            <p:cNvPr id="38" name="Oval 13">
              <a:extLst>
                <a:ext uri="{FF2B5EF4-FFF2-40B4-BE49-F238E27FC236}">
                  <a16:creationId xmlns:a16="http://schemas.microsoft.com/office/drawing/2014/main" id="{13BB10C8-1033-B757-0D78-87D414F0D4B7}"/>
                </a:ext>
              </a:extLst>
            </p:cNvPr>
            <p:cNvSpPr>
              <a:spLocks noChangeArrowheads="1"/>
            </p:cNvSpPr>
            <p:nvPr/>
          </p:nvSpPr>
          <p:spPr bwMode="auto">
            <a:xfrm>
              <a:off x="3450035" y="5494117"/>
              <a:ext cx="1143000" cy="533400"/>
            </a:xfrm>
            <a:prstGeom prst="ellipse">
              <a:avLst/>
            </a:prstGeom>
            <a:solidFill>
              <a:schemeClr val="accent1"/>
            </a:solidFill>
            <a:ln w="9525" algn="ctr">
              <a:solidFill>
                <a:schemeClr val="tx1"/>
              </a:solidFill>
              <a:round/>
              <a:headEnd/>
              <a:tailEnd/>
            </a:ln>
          </p:spPr>
          <p:txBody>
            <a:bodyPr/>
            <a:lstStyle/>
            <a:p>
              <a:r>
                <a:rPr lang="en-US" dirty="0"/>
                <a:t>Caller</a:t>
              </a:r>
            </a:p>
          </p:txBody>
        </p:sp>
        <p:sp>
          <p:nvSpPr>
            <p:cNvPr id="39" name="Right Arrow 14">
              <a:extLst>
                <a:ext uri="{FF2B5EF4-FFF2-40B4-BE49-F238E27FC236}">
                  <a16:creationId xmlns:a16="http://schemas.microsoft.com/office/drawing/2014/main" id="{5AF46C79-1198-E7BF-D3A2-BB0C327FE4AB}"/>
                </a:ext>
              </a:extLst>
            </p:cNvPr>
            <p:cNvSpPr>
              <a:spLocks noChangeArrowheads="1"/>
            </p:cNvSpPr>
            <p:nvPr/>
          </p:nvSpPr>
          <p:spPr bwMode="auto">
            <a:xfrm>
              <a:off x="4950061" y="5687096"/>
              <a:ext cx="2617788" cy="381000"/>
            </a:xfrm>
            <a:prstGeom prst="rightArrow">
              <a:avLst>
                <a:gd name="adj1" fmla="val 50000"/>
                <a:gd name="adj2" fmla="val 50004"/>
              </a:avLst>
            </a:prstGeom>
            <a:solidFill>
              <a:srgbClr val="FFFFCC"/>
            </a:solidFill>
            <a:ln w="9525" algn="ctr">
              <a:solidFill>
                <a:schemeClr val="tx1"/>
              </a:solidFill>
              <a:round/>
              <a:headEnd/>
              <a:tailEnd/>
            </a:ln>
          </p:spPr>
          <p:txBody>
            <a:bodyPr/>
            <a:lstStyle/>
            <a:p>
              <a:endParaRPr lang="en-US"/>
            </a:p>
          </p:txBody>
        </p:sp>
        <p:sp>
          <p:nvSpPr>
            <p:cNvPr id="40" name="Oval 39">
              <a:extLst>
                <a:ext uri="{FF2B5EF4-FFF2-40B4-BE49-F238E27FC236}">
                  <a16:creationId xmlns:a16="http://schemas.microsoft.com/office/drawing/2014/main" id="{20212CC7-7DA1-C956-37F9-7931CF18C448}"/>
                </a:ext>
              </a:extLst>
            </p:cNvPr>
            <p:cNvSpPr/>
            <p:nvPr/>
          </p:nvSpPr>
          <p:spPr bwMode="auto">
            <a:xfrm>
              <a:off x="7723762" y="5743841"/>
              <a:ext cx="1219200" cy="533400"/>
            </a:xfrm>
            <a:prstGeom prst="ellipse">
              <a:avLst/>
            </a:prstGeom>
            <a:solidFill>
              <a:schemeClr val="accent6">
                <a:lumMod val="60000"/>
                <a:lumOff val="40000"/>
              </a:schemeClr>
            </a:solidFill>
            <a:ln w="9525" cap="flat" cmpd="sng" algn="ctr">
              <a:solidFill>
                <a:schemeClr val="tx1"/>
              </a:solidFill>
              <a:prstDash val="solid"/>
              <a:round/>
              <a:headEnd type="none" w="med" len="med"/>
              <a:tailEnd type="none" w="med" len="med"/>
            </a:ln>
            <a:effectLst/>
          </p:spPr>
          <p:txBody>
            <a:bodyPr anchor="ctr"/>
            <a:lstStyle/>
            <a:p>
              <a:pPr algn="ctr">
                <a:defRPr/>
              </a:pPr>
              <a:r>
                <a:rPr lang="en-US" dirty="0"/>
                <a:t>Callee</a:t>
              </a:r>
            </a:p>
          </p:txBody>
        </p:sp>
        <p:sp>
          <p:nvSpPr>
            <p:cNvPr id="41" name="Right Arrow 19">
              <a:extLst>
                <a:ext uri="{FF2B5EF4-FFF2-40B4-BE49-F238E27FC236}">
                  <a16:creationId xmlns:a16="http://schemas.microsoft.com/office/drawing/2014/main" id="{36138FC5-D475-E4E4-C775-D63C3DB8F1FC}"/>
                </a:ext>
              </a:extLst>
            </p:cNvPr>
            <p:cNvSpPr>
              <a:spLocks noChangeArrowheads="1"/>
            </p:cNvSpPr>
            <p:nvPr/>
          </p:nvSpPr>
          <p:spPr bwMode="auto">
            <a:xfrm flipH="1">
              <a:off x="4777157" y="5986389"/>
              <a:ext cx="2565400" cy="381000"/>
            </a:xfrm>
            <a:prstGeom prst="rightArrow">
              <a:avLst>
                <a:gd name="adj1" fmla="val 50000"/>
                <a:gd name="adj2" fmla="val 50001"/>
              </a:avLst>
            </a:prstGeom>
            <a:solidFill>
              <a:srgbClr val="FFFFCC"/>
            </a:solidFill>
            <a:ln w="9525" algn="ctr">
              <a:solidFill>
                <a:schemeClr val="tx1"/>
              </a:solidFill>
              <a:round/>
              <a:headEnd/>
              <a:tailEnd/>
            </a:ln>
          </p:spPr>
          <p:txBody>
            <a:bodyPr/>
            <a:lstStyle/>
            <a:p>
              <a:endParaRPr lang="en-US"/>
            </a:p>
          </p:txBody>
        </p:sp>
        <p:sp>
          <p:nvSpPr>
            <p:cNvPr id="42" name="TextBox 41">
              <a:extLst>
                <a:ext uri="{FF2B5EF4-FFF2-40B4-BE49-F238E27FC236}">
                  <a16:creationId xmlns:a16="http://schemas.microsoft.com/office/drawing/2014/main" id="{69220351-D630-8F77-642E-1D32062DD85F}"/>
                </a:ext>
              </a:extLst>
            </p:cNvPr>
            <p:cNvSpPr txBox="1"/>
            <p:nvPr/>
          </p:nvSpPr>
          <p:spPr>
            <a:xfrm>
              <a:off x="506297" y="5533586"/>
              <a:ext cx="2617788" cy="830997"/>
            </a:xfrm>
            <a:prstGeom prst="rect">
              <a:avLst/>
            </a:prstGeom>
            <a:noFill/>
          </p:spPr>
          <p:txBody>
            <a:bodyPr wrap="square">
              <a:spAutoFit/>
            </a:bodyPr>
            <a:lstStyle/>
            <a:p>
              <a:r>
                <a:rPr lang="en-US" sz="2400" dirty="0">
                  <a:solidFill>
                    <a:schemeClr val="tx2"/>
                  </a:solidFill>
                  <a:latin typeface="+mj-lt"/>
                  <a:ea typeface="+mj-ea"/>
                  <a:cs typeface="+mj-cs"/>
                </a:rPr>
                <a:t>Asynchronous caller non-blocking</a:t>
              </a:r>
            </a:p>
          </p:txBody>
        </p:sp>
        <p:sp>
          <p:nvSpPr>
            <p:cNvPr id="43" name="TextBox 42">
              <a:extLst>
                <a:ext uri="{FF2B5EF4-FFF2-40B4-BE49-F238E27FC236}">
                  <a16:creationId xmlns:a16="http://schemas.microsoft.com/office/drawing/2014/main" id="{EFAEDC5D-9C40-6C0F-EC72-A8665167E033}"/>
                </a:ext>
              </a:extLst>
            </p:cNvPr>
            <p:cNvSpPr txBox="1"/>
            <p:nvPr/>
          </p:nvSpPr>
          <p:spPr>
            <a:xfrm>
              <a:off x="5494540" y="6183868"/>
              <a:ext cx="1143000" cy="369332"/>
            </a:xfrm>
            <a:prstGeom prst="rect">
              <a:avLst/>
            </a:prstGeom>
            <a:noFill/>
          </p:spPr>
          <p:txBody>
            <a:bodyPr wrap="square">
              <a:spAutoFit/>
            </a:bodyPr>
            <a:lstStyle/>
            <a:p>
              <a:pPr algn="ctr"/>
              <a:r>
                <a:rPr lang="en-US" sz="1800" dirty="0">
                  <a:solidFill>
                    <a:schemeClr val="tx2"/>
                  </a:solidFill>
                  <a:latin typeface="+mj-lt"/>
                  <a:ea typeface="+mj-ea"/>
                  <a:cs typeface="+mj-cs"/>
                </a:rPr>
                <a:t>response</a:t>
              </a:r>
              <a:endParaRPr lang="en-US" dirty="0"/>
            </a:p>
          </p:txBody>
        </p:sp>
        <p:sp>
          <p:nvSpPr>
            <p:cNvPr id="51" name="TextBox 50">
              <a:extLst>
                <a:ext uri="{FF2B5EF4-FFF2-40B4-BE49-F238E27FC236}">
                  <a16:creationId xmlns:a16="http://schemas.microsoft.com/office/drawing/2014/main" id="{AD03E36A-6206-894A-B8DD-85C7EB3324CD}"/>
                </a:ext>
              </a:extLst>
            </p:cNvPr>
            <p:cNvSpPr txBox="1"/>
            <p:nvPr/>
          </p:nvSpPr>
          <p:spPr>
            <a:xfrm>
              <a:off x="4211087" y="5955899"/>
              <a:ext cx="479618" cy="369332"/>
            </a:xfrm>
            <a:prstGeom prst="rect">
              <a:avLst/>
            </a:prstGeom>
            <a:noFill/>
          </p:spPr>
          <p:txBody>
            <a:bodyPr wrap="none" rtlCol="0">
              <a:spAutoFit/>
            </a:bodyPr>
            <a:lstStyle/>
            <a:p>
              <a:r>
                <a:rPr lang="en-US" dirty="0"/>
                <a:t>var</a:t>
              </a:r>
            </a:p>
          </p:txBody>
        </p:sp>
      </p:grpSp>
      <p:sp>
        <p:nvSpPr>
          <p:cNvPr id="8" name="TextBox 7">
            <a:extLst>
              <a:ext uri="{FF2B5EF4-FFF2-40B4-BE49-F238E27FC236}">
                <a16:creationId xmlns:a16="http://schemas.microsoft.com/office/drawing/2014/main" id="{2F44F73D-0DCB-98D0-979E-51C99AC61268}"/>
              </a:ext>
            </a:extLst>
          </p:cNvPr>
          <p:cNvSpPr txBox="1"/>
          <p:nvPr/>
        </p:nvSpPr>
        <p:spPr>
          <a:xfrm>
            <a:off x="3589214" y="4749648"/>
            <a:ext cx="1139170" cy="523220"/>
          </a:xfrm>
          <a:prstGeom prst="rect">
            <a:avLst/>
          </a:prstGeom>
          <a:noFill/>
        </p:spPr>
        <p:txBody>
          <a:bodyPr wrap="square">
            <a:spAutoFit/>
          </a:bodyPr>
          <a:lstStyle/>
          <a:p>
            <a:pPr algn="ctr"/>
            <a:r>
              <a:rPr lang="en-US" sz="1400" dirty="0"/>
              <a:t>A new waiter thread</a:t>
            </a:r>
          </a:p>
        </p:txBody>
      </p:sp>
    </p:spTree>
    <p:extLst>
      <p:ext uri="{BB962C8B-B14F-4D97-AF65-F5344CB8AC3E}">
        <p14:creationId xmlns:p14="http://schemas.microsoft.com/office/powerpoint/2010/main" val="349071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lef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additive="base">
                                        <p:cTn id="25" dur="500" fill="hold"/>
                                        <p:tgtEl>
                                          <p:spTgt spid="52"/>
                                        </p:tgtEl>
                                        <p:attrNameLst>
                                          <p:attrName>ppt_x</p:attrName>
                                        </p:attrNameLst>
                                      </p:cBhvr>
                                      <p:tavLst>
                                        <p:tav tm="0">
                                          <p:val>
                                            <p:strVal val="0-#ppt_w/2"/>
                                          </p:val>
                                        </p:tav>
                                        <p:tav tm="100000">
                                          <p:val>
                                            <p:strVal val="#ppt_x"/>
                                          </p:val>
                                        </p:tav>
                                      </p:tavLst>
                                    </p:anim>
                                    <p:anim calcmode="lin" valueType="num">
                                      <p:cBhvr additive="base">
                                        <p:cTn id="26"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E0563-714B-ED66-7999-64763FBD49B6}"/>
              </a:ext>
            </a:extLst>
          </p:cNvPr>
          <p:cNvSpPr>
            <a:spLocks noGrp="1"/>
          </p:cNvSpPr>
          <p:nvPr>
            <p:ph type="title"/>
          </p:nvPr>
        </p:nvSpPr>
        <p:spPr>
          <a:xfrm>
            <a:off x="798512" y="152400"/>
            <a:ext cx="7507288" cy="623888"/>
          </a:xfrm>
        </p:spPr>
        <p:txBody>
          <a:bodyPr/>
          <a:lstStyle/>
          <a:p>
            <a:pPr algn="ctr"/>
            <a:r>
              <a:rPr lang="en-US" dirty="0"/>
              <a:t>Synchronous Solution</a:t>
            </a:r>
          </a:p>
        </p:txBody>
      </p:sp>
      <p:sp>
        <p:nvSpPr>
          <p:cNvPr id="3" name="Content Placeholder 2">
            <a:extLst>
              <a:ext uri="{FF2B5EF4-FFF2-40B4-BE49-F238E27FC236}">
                <a16:creationId xmlns:a16="http://schemas.microsoft.com/office/drawing/2014/main" id="{A0EB488C-C003-75E6-5B95-93B75C3B6ABB}"/>
              </a:ext>
            </a:extLst>
          </p:cNvPr>
          <p:cNvSpPr>
            <a:spLocks noGrp="1"/>
          </p:cNvSpPr>
          <p:nvPr>
            <p:ph idx="1"/>
          </p:nvPr>
        </p:nvSpPr>
        <p:spPr>
          <a:xfrm>
            <a:off x="465931" y="950866"/>
            <a:ext cx="6400800" cy="4989513"/>
          </a:xfrm>
        </p:spPr>
        <p:txBody>
          <a:bodyPr/>
          <a:lstStyle/>
          <a:p>
            <a:r>
              <a:rPr lang="en-US" sz="2400" dirty="0"/>
              <a:t>Synchronous solution</a:t>
            </a:r>
          </a:p>
          <a:p>
            <a:r>
              <a:rPr lang="en-US" sz="2400" dirty="0">
                <a:solidFill>
                  <a:srgbClr val="0000FF"/>
                </a:solidFill>
              </a:rPr>
              <a:t>Task</a:t>
            </a:r>
            <a:r>
              <a:rPr lang="en-US" sz="2400" dirty="0"/>
              <a:t> class </a:t>
            </a:r>
            <a:r>
              <a:rPr lang="en-US" sz="2400" dirty="0">
                <a:sym typeface="Wingdings" panose="05000000000000000000" pitchFamily="2" charset="2"/>
              </a:rPr>
              <a:t> </a:t>
            </a:r>
            <a:r>
              <a:rPr lang="en-US" sz="2400" dirty="0"/>
              <a:t>Asynchronous solution</a:t>
            </a:r>
          </a:p>
          <a:p>
            <a:endParaRPr lang="en-US" sz="2400" dirty="0"/>
          </a:p>
          <a:p>
            <a:r>
              <a:rPr lang="en-US" sz="2400" dirty="0"/>
              <a:t>Synchronous Travel Booking Example</a:t>
            </a:r>
          </a:p>
          <a:p>
            <a:pPr marL="514350" indent="-514350">
              <a:buSzPct val="100000"/>
              <a:buFont typeface="+mj-lt"/>
              <a:buAutoNum type="arabicPeriod"/>
            </a:pPr>
            <a:r>
              <a:rPr lang="en-US" sz="2000" dirty="0"/>
              <a:t>Main() function that call the </a:t>
            </a:r>
            <a:br>
              <a:rPr lang="en-US" sz="2000" dirty="0"/>
            </a:br>
            <a:r>
              <a:rPr lang="en-US" sz="2000" dirty="0"/>
              <a:t>following functions</a:t>
            </a:r>
          </a:p>
          <a:p>
            <a:pPr marL="514350" indent="-514350">
              <a:buSzPct val="100000"/>
              <a:buFont typeface="+mj-lt"/>
              <a:buAutoNum type="arabicPeriod"/>
            </a:pPr>
            <a:r>
              <a:rPr lang="en-US" sz="2000" dirty="0"/>
              <a:t>Apply Travel Permission() </a:t>
            </a:r>
          </a:p>
          <a:p>
            <a:pPr marL="514350" indent="-514350">
              <a:buSzPct val="100000"/>
              <a:buFont typeface="+mj-lt"/>
              <a:buAutoNum type="arabicPeriod"/>
            </a:pPr>
            <a:r>
              <a:rPr lang="en-US" sz="2000" dirty="0"/>
              <a:t>Book Flight(): find three flights </a:t>
            </a:r>
            <a:br>
              <a:rPr lang="en-US" sz="2000" dirty="0"/>
            </a:br>
            <a:r>
              <a:rPr lang="en-US" sz="2000" dirty="0"/>
              <a:t>and choose the one with the </a:t>
            </a:r>
            <a:br>
              <a:rPr lang="en-US" sz="2000" dirty="0"/>
            </a:br>
            <a:r>
              <a:rPr lang="en-US" sz="2000" dirty="0"/>
              <a:t>lowest price</a:t>
            </a:r>
          </a:p>
          <a:p>
            <a:pPr marL="514350" indent="-514350">
              <a:buSzPct val="100000"/>
              <a:buFont typeface="+mj-lt"/>
              <a:buAutoNum type="arabicPeriod"/>
            </a:pPr>
            <a:r>
              <a:rPr lang="en-US" sz="2000" dirty="0"/>
              <a:t>Book Hotel(): find two hotels </a:t>
            </a:r>
            <a:br>
              <a:rPr lang="en-US" sz="2000" dirty="0"/>
            </a:br>
            <a:r>
              <a:rPr lang="en-US" sz="2000" dirty="0"/>
              <a:t>and choose the one with the </a:t>
            </a:r>
            <a:br>
              <a:rPr lang="en-US" sz="2000" dirty="0"/>
            </a:br>
            <a:r>
              <a:rPr lang="en-US" sz="2000" dirty="0"/>
              <a:t>lowest price</a:t>
            </a:r>
          </a:p>
          <a:p>
            <a:pPr marL="514350" indent="-514350">
              <a:buSzPct val="100000"/>
              <a:buFont typeface="+mj-lt"/>
              <a:buAutoNum type="arabicPeriod"/>
            </a:pPr>
            <a:r>
              <a:rPr lang="en-US" sz="2000" dirty="0"/>
              <a:t>Book Car(): Book a Car</a:t>
            </a:r>
          </a:p>
        </p:txBody>
      </p:sp>
      <p:sp>
        <p:nvSpPr>
          <p:cNvPr id="4" name="Slide Number Placeholder 3">
            <a:extLst>
              <a:ext uri="{FF2B5EF4-FFF2-40B4-BE49-F238E27FC236}">
                <a16:creationId xmlns:a16="http://schemas.microsoft.com/office/drawing/2014/main" id="{881CDDCD-4DBB-CCC1-B5BD-0135A4929DDF}"/>
              </a:ext>
            </a:extLst>
          </p:cNvPr>
          <p:cNvSpPr>
            <a:spLocks noGrp="1"/>
          </p:cNvSpPr>
          <p:nvPr>
            <p:ph type="sldNum" sz="quarter" idx="12"/>
          </p:nvPr>
        </p:nvSpPr>
        <p:spPr/>
        <p:txBody>
          <a:bodyPr/>
          <a:lstStyle/>
          <a:p>
            <a:pPr>
              <a:defRPr/>
            </a:pPr>
            <a:fld id="{EE0DF119-116B-4D18-ADF3-794E8A307570}" type="slidenum">
              <a:rPr lang="en-US" smtClean="0"/>
              <a:pPr>
                <a:defRPr/>
              </a:pPr>
              <a:t>276</a:t>
            </a:fld>
            <a:endParaRPr lang="en-US" dirty="0"/>
          </a:p>
        </p:txBody>
      </p:sp>
      <p:sp>
        <p:nvSpPr>
          <p:cNvPr id="5" name="Arrow: Left 4">
            <a:extLst>
              <a:ext uri="{FF2B5EF4-FFF2-40B4-BE49-F238E27FC236}">
                <a16:creationId xmlns:a16="http://schemas.microsoft.com/office/drawing/2014/main" id="{C8E0C13A-36EE-41BF-4C20-9925321A8E42}"/>
              </a:ext>
            </a:extLst>
          </p:cNvPr>
          <p:cNvSpPr/>
          <p:nvPr/>
        </p:nvSpPr>
        <p:spPr bwMode="auto">
          <a:xfrm>
            <a:off x="3705742" y="943050"/>
            <a:ext cx="685800" cy="5334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grpSp>
        <p:nvGrpSpPr>
          <p:cNvPr id="7" name="Group 6">
            <a:extLst>
              <a:ext uri="{FF2B5EF4-FFF2-40B4-BE49-F238E27FC236}">
                <a16:creationId xmlns:a16="http://schemas.microsoft.com/office/drawing/2014/main" id="{F3CB9C7E-32E1-F6CF-028E-22A300F78D7B}"/>
              </a:ext>
            </a:extLst>
          </p:cNvPr>
          <p:cNvGrpSpPr/>
          <p:nvPr/>
        </p:nvGrpSpPr>
        <p:grpSpPr>
          <a:xfrm>
            <a:off x="4567667" y="2745706"/>
            <a:ext cx="4304292" cy="3767846"/>
            <a:chOff x="1511052" y="566603"/>
            <a:chExt cx="3095832" cy="2709997"/>
          </a:xfrm>
        </p:grpSpPr>
        <p:sp>
          <p:nvSpPr>
            <p:cNvPr id="8" name="Rectangle 7">
              <a:extLst>
                <a:ext uri="{FF2B5EF4-FFF2-40B4-BE49-F238E27FC236}">
                  <a16:creationId xmlns:a16="http://schemas.microsoft.com/office/drawing/2014/main" id="{AFD0E253-3074-4997-5F85-9A8C8B5995DE}"/>
                </a:ext>
              </a:extLst>
            </p:cNvPr>
            <p:cNvSpPr/>
            <p:nvPr/>
          </p:nvSpPr>
          <p:spPr>
            <a:xfrm>
              <a:off x="1807664" y="1279374"/>
              <a:ext cx="769529" cy="19972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a:extLst>
                <a:ext uri="{FF2B5EF4-FFF2-40B4-BE49-F238E27FC236}">
                  <a16:creationId xmlns:a16="http://schemas.microsoft.com/office/drawing/2014/main" id="{79FE6411-C9F2-9217-8584-9FA6CB6CA22A}"/>
                </a:ext>
              </a:extLst>
            </p:cNvPr>
            <p:cNvSpPr/>
            <p:nvPr/>
          </p:nvSpPr>
          <p:spPr>
            <a:xfrm>
              <a:off x="3110098" y="1279374"/>
              <a:ext cx="1496786" cy="3999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ApplyPermission</a:t>
              </a:r>
              <a:r>
                <a:rPr lang="en-US" dirty="0">
                  <a:solidFill>
                    <a:schemeClr val="tx1"/>
                  </a:solidFill>
                </a:rPr>
                <a:t>()</a:t>
              </a:r>
            </a:p>
          </p:txBody>
        </p:sp>
        <p:sp>
          <p:nvSpPr>
            <p:cNvPr id="10" name="TextBox 9">
              <a:extLst>
                <a:ext uri="{FF2B5EF4-FFF2-40B4-BE49-F238E27FC236}">
                  <a16:creationId xmlns:a16="http://schemas.microsoft.com/office/drawing/2014/main" id="{46D90C7E-6FBF-E827-90E0-0D5FDE9150DB}"/>
                </a:ext>
              </a:extLst>
            </p:cNvPr>
            <p:cNvSpPr txBox="1"/>
            <p:nvPr/>
          </p:nvSpPr>
          <p:spPr>
            <a:xfrm>
              <a:off x="1716608" y="593536"/>
              <a:ext cx="940071" cy="461665"/>
            </a:xfrm>
            <a:prstGeom prst="rect">
              <a:avLst/>
            </a:prstGeom>
            <a:noFill/>
          </p:spPr>
          <p:txBody>
            <a:bodyPr wrap="square" rtlCol="0">
              <a:spAutoFit/>
            </a:bodyPr>
            <a:lstStyle/>
            <a:p>
              <a:pPr algn="ctr"/>
              <a:r>
                <a:rPr lang="en-US" dirty="0"/>
                <a:t>Start the Main thread</a:t>
              </a:r>
            </a:p>
          </p:txBody>
        </p:sp>
        <p:sp>
          <p:nvSpPr>
            <p:cNvPr id="11" name="Rectangle 10">
              <a:extLst>
                <a:ext uri="{FF2B5EF4-FFF2-40B4-BE49-F238E27FC236}">
                  <a16:creationId xmlns:a16="http://schemas.microsoft.com/office/drawing/2014/main" id="{4C1BD522-952B-561C-7FB8-91BE559CE1A5}"/>
                </a:ext>
              </a:extLst>
            </p:cNvPr>
            <p:cNvSpPr/>
            <p:nvPr/>
          </p:nvSpPr>
          <p:spPr>
            <a:xfrm>
              <a:off x="3110098" y="2815846"/>
              <a:ext cx="1496786" cy="39992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RentCar</a:t>
              </a:r>
              <a:r>
                <a:rPr lang="en-US" dirty="0">
                  <a:solidFill>
                    <a:schemeClr val="tx1"/>
                  </a:solidFill>
                </a:rPr>
                <a:t>()</a:t>
              </a:r>
            </a:p>
          </p:txBody>
        </p:sp>
        <p:sp>
          <p:nvSpPr>
            <p:cNvPr id="12" name="Rectangle 11">
              <a:extLst>
                <a:ext uri="{FF2B5EF4-FFF2-40B4-BE49-F238E27FC236}">
                  <a16:creationId xmlns:a16="http://schemas.microsoft.com/office/drawing/2014/main" id="{12DD4084-12FA-CDF5-1142-02D5B386C6E7}"/>
                </a:ext>
              </a:extLst>
            </p:cNvPr>
            <p:cNvSpPr/>
            <p:nvPr/>
          </p:nvSpPr>
          <p:spPr>
            <a:xfrm>
              <a:off x="3110098" y="1809879"/>
              <a:ext cx="1496786" cy="39992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BookHotel</a:t>
              </a:r>
              <a:r>
                <a:rPr lang="en-US" dirty="0">
                  <a:solidFill>
                    <a:schemeClr val="tx1"/>
                  </a:solidFill>
                </a:rPr>
                <a:t>()</a:t>
              </a:r>
            </a:p>
          </p:txBody>
        </p:sp>
        <p:sp>
          <p:nvSpPr>
            <p:cNvPr id="13" name="Rectangle 12">
              <a:extLst>
                <a:ext uri="{FF2B5EF4-FFF2-40B4-BE49-F238E27FC236}">
                  <a16:creationId xmlns:a16="http://schemas.microsoft.com/office/drawing/2014/main" id="{25A7FC6D-F686-AD77-198B-C553957FA59A}"/>
                </a:ext>
              </a:extLst>
            </p:cNvPr>
            <p:cNvSpPr/>
            <p:nvPr/>
          </p:nvSpPr>
          <p:spPr>
            <a:xfrm>
              <a:off x="3110098" y="2295024"/>
              <a:ext cx="1496786" cy="39992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BookFlight</a:t>
              </a:r>
              <a:r>
                <a:rPr lang="en-US" dirty="0">
                  <a:solidFill>
                    <a:schemeClr val="tx1"/>
                  </a:solidFill>
                </a:rPr>
                <a:t>()</a:t>
              </a:r>
            </a:p>
          </p:txBody>
        </p:sp>
        <p:cxnSp>
          <p:nvCxnSpPr>
            <p:cNvPr id="14" name="Straight Arrow Connector 13">
              <a:extLst>
                <a:ext uri="{FF2B5EF4-FFF2-40B4-BE49-F238E27FC236}">
                  <a16:creationId xmlns:a16="http://schemas.microsoft.com/office/drawing/2014/main" id="{036DDCC0-F4EE-33F4-B824-ADF45E8189B5}"/>
                </a:ext>
              </a:extLst>
            </p:cNvPr>
            <p:cNvCxnSpPr>
              <a:cxnSpLocks/>
              <a:stCxn id="10" idx="2"/>
              <a:endCxn id="8" idx="0"/>
            </p:cNvCxnSpPr>
            <p:nvPr/>
          </p:nvCxnSpPr>
          <p:spPr>
            <a:xfrm>
              <a:off x="2186644" y="1055201"/>
              <a:ext cx="5785" cy="224174"/>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41E9FBD-3E8B-6B71-B641-B2C63001CC20}"/>
                </a:ext>
              </a:extLst>
            </p:cNvPr>
            <p:cNvSpPr txBox="1"/>
            <p:nvPr/>
          </p:nvSpPr>
          <p:spPr>
            <a:xfrm>
              <a:off x="3289111" y="566603"/>
              <a:ext cx="1289805" cy="646331"/>
            </a:xfrm>
            <a:prstGeom prst="rect">
              <a:avLst/>
            </a:prstGeom>
            <a:noFill/>
          </p:spPr>
          <p:txBody>
            <a:bodyPr wrap="square" rtlCol="0">
              <a:spAutoFit/>
            </a:bodyPr>
            <a:lstStyle/>
            <a:p>
              <a:pPr algn="ctr"/>
              <a:r>
                <a:rPr lang="en-US" dirty="0"/>
                <a:t>Executed within Main thread sequentially</a:t>
              </a:r>
            </a:p>
          </p:txBody>
        </p:sp>
        <p:sp>
          <p:nvSpPr>
            <p:cNvPr id="16" name="Freeform: Shape 15">
              <a:extLst>
                <a:ext uri="{FF2B5EF4-FFF2-40B4-BE49-F238E27FC236}">
                  <a16:creationId xmlns:a16="http://schemas.microsoft.com/office/drawing/2014/main" id="{BE4024D5-110D-AFCD-82AA-AC0ED155A2B4}"/>
                </a:ext>
              </a:extLst>
            </p:cNvPr>
            <p:cNvSpPr/>
            <p:nvPr/>
          </p:nvSpPr>
          <p:spPr>
            <a:xfrm>
              <a:off x="2188078" y="1325403"/>
              <a:ext cx="914400" cy="46197"/>
            </a:xfrm>
            <a:custGeom>
              <a:avLst/>
              <a:gdLst>
                <a:gd name="connsiteX0" fmla="*/ 0 w 914400"/>
                <a:gd name="connsiteY0" fmla="*/ 0 h 129540"/>
                <a:gd name="connsiteX1" fmla="*/ 0 w 914400"/>
                <a:gd name="connsiteY1" fmla="*/ 129540 h 129540"/>
                <a:gd name="connsiteX2" fmla="*/ 914400 w 914400"/>
                <a:gd name="connsiteY2" fmla="*/ 129540 h 129540"/>
              </a:gdLst>
              <a:ahLst/>
              <a:cxnLst>
                <a:cxn ang="0">
                  <a:pos x="connsiteX0" y="connsiteY0"/>
                </a:cxn>
                <a:cxn ang="0">
                  <a:pos x="connsiteX1" y="connsiteY1"/>
                </a:cxn>
                <a:cxn ang="0">
                  <a:pos x="connsiteX2" y="connsiteY2"/>
                </a:cxn>
              </a:cxnLst>
              <a:rect l="l" t="t" r="r" b="b"/>
              <a:pathLst>
                <a:path w="914400" h="129540">
                  <a:moveTo>
                    <a:pt x="0" y="0"/>
                  </a:moveTo>
                  <a:lnTo>
                    <a:pt x="0" y="129540"/>
                  </a:lnTo>
                  <a:lnTo>
                    <a:pt x="914400" y="129540"/>
                  </a:lnTo>
                </a:path>
              </a:pathLst>
            </a:custGeom>
            <a:solidFill>
              <a:schemeClr val="bg1"/>
            </a:solidFill>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32C3DF0B-2593-F16C-63E6-C44906EBACD7}"/>
                </a:ext>
              </a:extLst>
            </p:cNvPr>
            <p:cNvSpPr/>
            <p:nvPr/>
          </p:nvSpPr>
          <p:spPr>
            <a:xfrm flipV="1">
              <a:off x="2188078" y="1636912"/>
              <a:ext cx="914400" cy="149505"/>
            </a:xfrm>
            <a:custGeom>
              <a:avLst/>
              <a:gdLst>
                <a:gd name="connsiteX0" fmla="*/ 0 w 914400"/>
                <a:gd name="connsiteY0" fmla="*/ 0 h 129540"/>
                <a:gd name="connsiteX1" fmla="*/ 0 w 914400"/>
                <a:gd name="connsiteY1" fmla="*/ 129540 h 129540"/>
                <a:gd name="connsiteX2" fmla="*/ 914400 w 914400"/>
                <a:gd name="connsiteY2" fmla="*/ 129540 h 129540"/>
              </a:gdLst>
              <a:ahLst/>
              <a:cxnLst>
                <a:cxn ang="0">
                  <a:pos x="connsiteX0" y="connsiteY0"/>
                </a:cxn>
                <a:cxn ang="0">
                  <a:pos x="connsiteX1" y="connsiteY1"/>
                </a:cxn>
                <a:cxn ang="0">
                  <a:pos x="connsiteX2" y="connsiteY2"/>
                </a:cxn>
              </a:cxnLst>
              <a:rect l="l" t="t" r="r" b="b"/>
              <a:pathLst>
                <a:path w="914400" h="129540">
                  <a:moveTo>
                    <a:pt x="0" y="0"/>
                  </a:moveTo>
                  <a:lnTo>
                    <a:pt x="0" y="129540"/>
                  </a:lnTo>
                  <a:lnTo>
                    <a:pt x="914400" y="129540"/>
                  </a:lnTo>
                </a:path>
              </a:pathLst>
            </a:custGeom>
            <a:solidFill>
              <a:schemeClr val="bg1"/>
            </a:solidFill>
            <a:ln w="127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Shape 17">
              <a:extLst>
                <a:ext uri="{FF2B5EF4-FFF2-40B4-BE49-F238E27FC236}">
                  <a16:creationId xmlns:a16="http://schemas.microsoft.com/office/drawing/2014/main" id="{A2022D18-FEEE-834B-2620-AA261E9108D3}"/>
                </a:ext>
              </a:extLst>
            </p:cNvPr>
            <p:cNvSpPr/>
            <p:nvPr/>
          </p:nvSpPr>
          <p:spPr>
            <a:xfrm>
              <a:off x="2182091" y="1818926"/>
              <a:ext cx="914400" cy="46197"/>
            </a:xfrm>
            <a:custGeom>
              <a:avLst/>
              <a:gdLst>
                <a:gd name="connsiteX0" fmla="*/ 0 w 914400"/>
                <a:gd name="connsiteY0" fmla="*/ 0 h 129540"/>
                <a:gd name="connsiteX1" fmla="*/ 0 w 914400"/>
                <a:gd name="connsiteY1" fmla="*/ 129540 h 129540"/>
                <a:gd name="connsiteX2" fmla="*/ 914400 w 914400"/>
                <a:gd name="connsiteY2" fmla="*/ 129540 h 129540"/>
              </a:gdLst>
              <a:ahLst/>
              <a:cxnLst>
                <a:cxn ang="0">
                  <a:pos x="connsiteX0" y="connsiteY0"/>
                </a:cxn>
                <a:cxn ang="0">
                  <a:pos x="connsiteX1" y="connsiteY1"/>
                </a:cxn>
                <a:cxn ang="0">
                  <a:pos x="connsiteX2" y="connsiteY2"/>
                </a:cxn>
              </a:cxnLst>
              <a:rect l="l" t="t" r="r" b="b"/>
              <a:pathLst>
                <a:path w="914400" h="129540">
                  <a:moveTo>
                    <a:pt x="0" y="0"/>
                  </a:moveTo>
                  <a:lnTo>
                    <a:pt x="0" y="129540"/>
                  </a:lnTo>
                  <a:lnTo>
                    <a:pt x="914400" y="129540"/>
                  </a:lnTo>
                </a:path>
              </a:pathLst>
            </a:custGeom>
            <a:solidFill>
              <a:schemeClr val="bg1"/>
            </a:solidFill>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Shape 18">
              <a:extLst>
                <a:ext uri="{FF2B5EF4-FFF2-40B4-BE49-F238E27FC236}">
                  <a16:creationId xmlns:a16="http://schemas.microsoft.com/office/drawing/2014/main" id="{D2C601ED-A1A1-E751-604D-C65E8790DB0B}"/>
                </a:ext>
              </a:extLst>
            </p:cNvPr>
            <p:cNvSpPr/>
            <p:nvPr/>
          </p:nvSpPr>
          <p:spPr>
            <a:xfrm flipV="1">
              <a:off x="2182091" y="2130435"/>
              <a:ext cx="914400" cy="149505"/>
            </a:xfrm>
            <a:custGeom>
              <a:avLst/>
              <a:gdLst>
                <a:gd name="connsiteX0" fmla="*/ 0 w 914400"/>
                <a:gd name="connsiteY0" fmla="*/ 0 h 129540"/>
                <a:gd name="connsiteX1" fmla="*/ 0 w 914400"/>
                <a:gd name="connsiteY1" fmla="*/ 129540 h 129540"/>
                <a:gd name="connsiteX2" fmla="*/ 914400 w 914400"/>
                <a:gd name="connsiteY2" fmla="*/ 129540 h 129540"/>
              </a:gdLst>
              <a:ahLst/>
              <a:cxnLst>
                <a:cxn ang="0">
                  <a:pos x="connsiteX0" y="connsiteY0"/>
                </a:cxn>
                <a:cxn ang="0">
                  <a:pos x="connsiteX1" y="connsiteY1"/>
                </a:cxn>
                <a:cxn ang="0">
                  <a:pos x="connsiteX2" y="connsiteY2"/>
                </a:cxn>
              </a:cxnLst>
              <a:rect l="l" t="t" r="r" b="b"/>
              <a:pathLst>
                <a:path w="914400" h="129540">
                  <a:moveTo>
                    <a:pt x="0" y="0"/>
                  </a:moveTo>
                  <a:lnTo>
                    <a:pt x="0" y="129540"/>
                  </a:lnTo>
                  <a:lnTo>
                    <a:pt x="914400" y="129540"/>
                  </a:lnTo>
                </a:path>
              </a:pathLst>
            </a:custGeom>
            <a:solidFill>
              <a:schemeClr val="bg1"/>
            </a:solidFill>
            <a:ln w="127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B59A09B8-40CE-A4B4-0C04-40799761626D}"/>
                </a:ext>
              </a:extLst>
            </p:cNvPr>
            <p:cNvSpPr/>
            <p:nvPr/>
          </p:nvSpPr>
          <p:spPr>
            <a:xfrm>
              <a:off x="2176104" y="2312449"/>
              <a:ext cx="914400" cy="46197"/>
            </a:xfrm>
            <a:custGeom>
              <a:avLst/>
              <a:gdLst>
                <a:gd name="connsiteX0" fmla="*/ 0 w 914400"/>
                <a:gd name="connsiteY0" fmla="*/ 0 h 129540"/>
                <a:gd name="connsiteX1" fmla="*/ 0 w 914400"/>
                <a:gd name="connsiteY1" fmla="*/ 129540 h 129540"/>
                <a:gd name="connsiteX2" fmla="*/ 914400 w 914400"/>
                <a:gd name="connsiteY2" fmla="*/ 129540 h 129540"/>
              </a:gdLst>
              <a:ahLst/>
              <a:cxnLst>
                <a:cxn ang="0">
                  <a:pos x="connsiteX0" y="connsiteY0"/>
                </a:cxn>
                <a:cxn ang="0">
                  <a:pos x="connsiteX1" y="connsiteY1"/>
                </a:cxn>
                <a:cxn ang="0">
                  <a:pos x="connsiteX2" y="connsiteY2"/>
                </a:cxn>
              </a:cxnLst>
              <a:rect l="l" t="t" r="r" b="b"/>
              <a:pathLst>
                <a:path w="914400" h="129540">
                  <a:moveTo>
                    <a:pt x="0" y="0"/>
                  </a:moveTo>
                  <a:lnTo>
                    <a:pt x="0" y="129540"/>
                  </a:lnTo>
                  <a:lnTo>
                    <a:pt x="914400" y="129540"/>
                  </a:lnTo>
                </a:path>
              </a:pathLst>
            </a:custGeom>
            <a:solidFill>
              <a:schemeClr val="bg1"/>
            </a:solidFill>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Shape 20">
              <a:extLst>
                <a:ext uri="{FF2B5EF4-FFF2-40B4-BE49-F238E27FC236}">
                  <a16:creationId xmlns:a16="http://schemas.microsoft.com/office/drawing/2014/main" id="{238AD27A-1A0E-1DFE-5AC0-34E029510FFD}"/>
                </a:ext>
              </a:extLst>
            </p:cNvPr>
            <p:cNvSpPr/>
            <p:nvPr/>
          </p:nvSpPr>
          <p:spPr>
            <a:xfrm flipV="1">
              <a:off x="2176104" y="2623958"/>
              <a:ext cx="914400" cy="149505"/>
            </a:xfrm>
            <a:custGeom>
              <a:avLst/>
              <a:gdLst>
                <a:gd name="connsiteX0" fmla="*/ 0 w 914400"/>
                <a:gd name="connsiteY0" fmla="*/ 0 h 129540"/>
                <a:gd name="connsiteX1" fmla="*/ 0 w 914400"/>
                <a:gd name="connsiteY1" fmla="*/ 129540 h 129540"/>
                <a:gd name="connsiteX2" fmla="*/ 914400 w 914400"/>
                <a:gd name="connsiteY2" fmla="*/ 129540 h 129540"/>
              </a:gdLst>
              <a:ahLst/>
              <a:cxnLst>
                <a:cxn ang="0">
                  <a:pos x="connsiteX0" y="connsiteY0"/>
                </a:cxn>
                <a:cxn ang="0">
                  <a:pos x="connsiteX1" y="connsiteY1"/>
                </a:cxn>
                <a:cxn ang="0">
                  <a:pos x="connsiteX2" y="connsiteY2"/>
                </a:cxn>
              </a:cxnLst>
              <a:rect l="l" t="t" r="r" b="b"/>
              <a:pathLst>
                <a:path w="914400" h="129540">
                  <a:moveTo>
                    <a:pt x="0" y="0"/>
                  </a:moveTo>
                  <a:lnTo>
                    <a:pt x="0" y="129540"/>
                  </a:lnTo>
                  <a:lnTo>
                    <a:pt x="914400" y="129540"/>
                  </a:lnTo>
                </a:path>
              </a:pathLst>
            </a:custGeom>
            <a:solidFill>
              <a:schemeClr val="bg1"/>
            </a:solidFill>
            <a:ln w="127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Shape 21">
              <a:extLst>
                <a:ext uri="{FF2B5EF4-FFF2-40B4-BE49-F238E27FC236}">
                  <a16:creationId xmlns:a16="http://schemas.microsoft.com/office/drawing/2014/main" id="{58AA2839-FDB0-F0DA-B824-7D35A5A557EC}"/>
                </a:ext>
              </a:extLst>
            </p:cNvPr>
            <p:cNvSpPr/>
            <p:nvPr/>
          </p:nvSpPr>
          <p:spPr>
            <a:xfrm>
              <a:off x="2170117" y="2805972"/>
              <a:ext cx="914400" cy="46197"/>
            </a:xfrm>
            <a:custGeom>
              <a:avLst/>
              <a:gdLst>
                <a:gd name="connsiteX0" fmla="*/ 0 w 914400"/>
                <a:gd name="connsiteY0" fmla="*/ 0 h 129540"/>
                <a:gd name="connsiteX1" fmla="*/ 0 w 914400"/>
                <a:gd name="connsiteY1" fmla="*/ 129540 h 129540"/>
                <a:gd name="connsiteX2" fmla="*/ 914400 w 914400"/>
                <a:gd name="connsiteY2" fmla="*/ 129540 h 129540"/>
              </a:gdLst>
              <a:ahLst/>
              <a:cxnLst>
                <a:cxn ang="0">
                  <a:pos x="connsiteX0" y="connsiteY0"/>
                </a:cxn>
                <a:cxn ang="0">
                  <a:pos x="connsiteX1" y="connsiteY1"/>
                </a:cxn>
                <a:cxn ang="0">
                  <a:pos x="connsiteX2" y="connsiteY2"/>
                </a:cxn>
              </a:cxnLst>
              <a:rect l="l" t="t" r="r" b="b"/>
              <a:pathLst>
                <a:path w="914400" h="129540">
                  <a:moveTo>
                    <a:pt x="0" y="0"/>
                  </a:moveTo>
                  <a:lnTo>
                    <a:pt x="0" y="129540"/>
                  </a:lnTo>
                  <a:lnTo>
                    <a:pt x="914400" y="129540"/>
                  </a:lnTo>
                </a:path>
              </a:pathLst>
            </a:custGeom>
            <a:solidFill>
              <a:schemeClr val="bg1"/>
            </a:solidFill>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6EB87112-8375-2BA3-BA54-740D96F75C40}"/>
                </a:ext>
              </a:extLst>
            </p:cNvPr>
            <p:cNvSpPr/>
            <p:nvPr/>
          </p:nvSpPr>
          <p:spPr>
            <a:xfrm flipV="1">
              <a:off x="2170117" y="3117481"/>
              <a:ext cx="914400" cy="149505"/>
            </a:xfrm>
            <a:custGeom>
              <a:avLst/>
              <a:gdLst>
                <a:gd name="connsiteX0" fmla="*/ 0 w 914400"/>
                <a:gd name="connsiteY0" fmla="*/ 0 h 129540"/>
                <a:gd name="connsiteX1" fmla="*/ 0 w 914400"/>
                <a:gd name="connsiteY1" fmla="*/ 129540 h 129540"/>
                <a:gd name="connsiteX2" fmla="*/ 914400 w 914400"/>
                <a:gd name="connsiteY2" fmla="*/ 129540 h 129540"/>
              </a:gdLst>
              <a:ahLst/>
              <a:cxnLst>
                <a:cxn ang="0">
                  <a:pos x="connsiteX0" y="connsiteY0"/>
                </a:cxn>
                <a:cxn ang="0">
                  <a:pos x="connsiteX1" y="connsiteY1"/>
                </a:cxn>
                <a:cxn ang="0">
                  <a:pos x="connsiteX2" y="connsiteY2"/>
                </a:cxn>
              </a:cxnLst>
              <a:rect l="l" t="t" r="r" b="b"/>
              <a:pathLst>
                <a:path w="914400" h="129540">
                  <a:moveTo>
                    <a:pt x="0" y="0"/>
                  </a:moveTo>
                  <a:lnTo>
                    <a:pt x="0" y="129540"/>
                  </a:lnTo>
                  <a:lnTo>
                    <a:pt x="914400" y="129540"/>
                  </a:lnTo>
                </a:path>
              </a:pathLst>
            </a:custGeom>
            <a:solidFill>
              <a:schemeClr val="bg1"/>
            </a:solidFill>
            <a:ln w="127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9D0785BF-3506-3A33-2FF7-9B060705D65E}"/>
                </a:ext>
              </a:extLst>
            </p:cNvPr>
            <p:cNvSpPr txBox="1"/>
            <p:nvPr/>
          </p:nvSpPr>
          <p:spPr>
            <a:xfrm>
              <a:off x="1511052" y="1041710"/>
              <a:ext cx="1143000" cy="276999"/>
            </a:xfrm>
            <a:prstGeom prst="rect">
              <a:avLst/>
            </a:prstGeom>
            <a:noFill/>
          </p:spPr>
          <p:txBody>
            <a:bodyPr wrap="square">
              <a:spAutoFit/>
            </a:bodyPr>
            <a:lstStyle/>
            <a:p>
              <a:r>
                <a:rPr lang="en-US" dirty="0">
                  <a:latin typeface="+mn-lt"/>
                  <a:cs typeface="+mn-cs"/>
                </a:rPr>
                <a:t>Main()</a:t>
              </a:r>
            </a:p>
          </p:txBody>
        </p:sp>
      </p:grpSp>
    </p:spTree>
    <p:extLst>
      <p:ext uri="{BB962C8B-B14F-4D97-AF65-F5344CB8AC3E}">
        <p14:creationId xmlns:p14="http://schemas.microsoft.com/office/powerpoint/2010/main" val="15833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10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up)">
                                      <p:cBhvr>
                                        <p:cTn id="13" dur="500"/>
                                        <p:tgtEl>
                                          <p:spTgt spid="3">
                                            <p:txEl>
                                              <p:pRg st="3" end="3"/>
                                            </p:txEl>
                                          </p:spTgt>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up)">
                                      <p:cBhvr>
                                        <p:cTn id="17" dur="500"/>
                                        <p:tgtEl>
                                          <p:spTgt spid="3">
                                            <p:txEl>
                                              <p:pRg st="4" end="4"/>
                                            </p:txEl>
                                          </p:spTgt>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up)">
                                      <p:cBhvr>
                                        <p:cTn id="21" dur="500"/>
                                        <p:tgtEl>
                                          <p:spTgt spid="3">
                                            <p:txEl>
                                              <p:pRg st="5" end="5"/>
                                            </p:txEl>
                                          </p:spTgt>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up)">
                                      <p:cBhvr>
                                        <p:cTn id="25" dur="500"/>
                                        <p:tgtEl>
                                          <p:spTgt spid="3">
                                            <p:txEl>
                                              <p:pRg st="6" end="6"/>
                                            </p:txEl>
                                          </p:spTgt>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wipe(up)">
                                      <p:cBhvr>
                                        <p:cTn id="29" dur="500"/>
                                        <p:tgtEl>
                                          <p:spTgt spid="3">
                                            <p:txEl>
                                              <p:pRg st="7" end="7"/>
                                            </p:txEl>
                                          </p:spTgt>
                                        </p:tgtEl>
                                      </p:cBhvr>
                                    </p:animEffect>
                                  </p:childTnLst>
                                </p:cTn>
                              </p:par>
                            </p:childTnLst>
                          </p:cTn>
                        </p:par>
                        <p:par>
                          <p:cTn id="30" fill="hold">
                            <p:stCondLst>
                              <p:cond delay="2500"/>
                            </p:stCondLst>
                            <p:childTnLst>
                              <p:par>
                                <p:cTn id="31" presetID="22" presetClass="entr" presetSubtype="1"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wipe(up)">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1250" fill="hold"/>
                                        <p:tgtEl>
                                          <p:spTgt spid="7"/>
                                        </p:tgtEl>
                                        <p:attrNameLst>
                                          <p:attrName>ppt_x</p:attrName>
                                        </p:attrNameLst>
                                      </p:cBhvr>
                                      <p:tavLst>
                                        <p:tav tm="0">
                                          <p:val>
                                            <p:strVal val="#ppt_x"/>
                                          </p:val>
                                        </p:tav>
                                        <p:tav tm="100000">
                                          <p:val>
                                            <p:strVal val="#ppt_x"/>
                                          </p:val>
                                        </p:tav>
                                      </p:tavLst>
                                    </p:anim>
                                    <p:anim calcmode="lin" valueType="num">
                                      <p:cBhvr additive="base">
                                        <p:cTn id="39" dur="1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82774-7CED-C687-E901-9639E145FCB2}"/>
              </a:ext>
            </a:extLst>
          </p:cNvPr>
          <p:cNvSpPr>
            <a:spLocks noGrp="1"/>
          </p:cNvSpPr>
          <p:nvPr>
            <p:ph type="title"/>
          </p:nvPr>
        </p:nvSpPr>
        <p:spPr>
          <a:xfrm>
            <a:off x="1295400" y="152400"/>
            <a:ext cx="7772400" cy="623888"/>
          </a:xfrm>
        </p:spPr>
        <p:txBody>
          <a:bodyPr/>
          <a:lstStyle/>
          <a:p>
            <a:r>
              <a:rPr lang="en-US" dirty="0"/>
              <a:t>Synchronous Solution: (1) Define Classes</a:t>
            </a:r>
          </a:p>
        </p:txBody>
      </p:sp>
      <p:sp>
        <p:nvSpPr>
          <p:cNvPr id="3" name="Content Placeholder 2">
            <a:extLst>
              <a:ext uri="{FF2B5EF4-FFF2-40B4-BE49-F238E27FC236}">
                <a16:creationId xmlns:a16="http://schemas.microsoft.com/office/drawing/2014/main" id="{B9D73062-024E-A5FB-3E1D-EA11F8B8F3A6}"/>
              </a:ext>
            </a:extLst>
          </p:cNvPr>
          <p:cNvSpPr>
            <a:spLocks noGrp="1"/>
          </p:cNvSpPr>
          <p:nvPr>
            <p:ph idx="1"/>
          </p:nvPr>
        </p:nvSpPr>
        <p:spPr>
          <a:xfrm>
            <a:off x="228600" y="1219200"/>
            <a:ext cx="8754050" cy="5753100"/>
          </a:xfrm>
        </p:spPr>
        <p:txBody>
          <a:bodyPr/>
          <a:lstStyle/>
          <a:p>
            <a:pPr marL="0" indent="0">
              <a:buNone/>
              <a:tabLst>
                <a:tab pos="457200" algn="l"/>
                <a:tab pos="1371600" algn="l"/>
              </a:tabLst>
            </a:pPr>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System;</a:t>
            </a:r>
          </a:p>
          <a:p>
            <a:pPr marL="0" indent="0">
              <a:buNone/>
              <a:tabLst>
                <a:tab pos="457200" algn="l"/>
                <a:tab pos="1371600" algn="l"/>
              </a:tabLst>
            </a:pPr>
            <a:r>
              <a:rPr lang="en-US" sz="1800" dirty="0">
                <a:solidFill>
                  <a:srgbClr val="0000FF"/>
                </a:solidFill>
                <a:latin typeface="Cascadia Mono" panose="020B0609020000020004" pitchFamily="49" charset="0"/>
              </a:rPr>
              <a:t>namespace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Travelbooking</a:t>
            </a:r>
            <a:r>
              <a:rPr lang="en-US" sz="1800" dirty="0">
                <a:solidFill>
                  <a:srgbClr val="000000"/>
                </a:solidFill>
                <a:latin typeface="Cascadia Mono" panose="020B0609020000020004" pitchFamily="49" charset="0"/>
              </a:rPr>
              <a:t> {</a:t>
            </a:r>
          </a:p>
          <a:p>
            <a:pPr marL="0" indent="0">
              <a:buNone/>
              <a:tabLst>
                <a:tab pos="457200" algn="l"/>
                <a:tab pos="1371600" algn="l"/>
              </a:tabLst>
            </a:pP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The following four classes are empty for simplicity. </a:t>
            </a:r>
          </a:p>
          <a:p>
            <a:pPr marL="0" indent="0">
              <a:buNone/>
              <a:tabLst>
                <a:tab pos="457200" algn="l"/>
                <a:tab pos="1371600" algn="l"/>
              </a:tabLst>
            </a:pPr>
            <a:r>
              <a:rPr lang="en-US" sz="1800" dirty="0">
                <a:solidFill>
                  <a:srgbClr val="008000"/>
                </a:solidFill>
                <a:latin typeface="Cascadia Mono" panose="020B0609020000020004" pitchFamily="49" charset="0"/>
              </a:rPr>
              <a:t>	// You can add properties and methods for more functions.</a:t>
            </a:r>
            <a:endParaRPr lang="en-US" sz="1800" dirty="0">
              <a:solidFill>
                <a:srgbClr val="000000"/>
              </a:solidFill>
              <a:latin typeface="Cascadia Mono" panose="020B0609020000020004" pitchFamily="49" charset="0"/>
            </a:endParaRPr>
          </a:p>
          <a:p>
            <a:pPr marL="0" indent="0">
              <a:buNone/>
              <a:tabLst>
                <a:tab pos="457200" algn="l"/>
                <a:tab pos="1371600" algn="l"/>
              </a:tabLst>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internal</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Car</a:t>
            </a:r>
            <a:r>
              <a:rPr lang="en-US" sz="1800" dirty="0">
                <a:solidFill>
                  <a:srgbClr val="000000"/>
                </a:solidFill>
                <a:latin typeface="Cascadia Mono" panose="020B0609020000020004" pitchFamily="49" charset="0"/>
              </a:rPr>
              <a:t> { }</a:t>
            </a:r>
          </a:p>
          <a:p>
            <a:pPr marL="0" indent="0">
              <a:buNone/>
              <a:tabLst>
                <a:tab pos="457200" algn="l"/>
                <a:tab pos="1371600" algn="l"/>
              </a:tabLst>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internal</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Flight</a:t>
            </a:r>
            <a:r>
              <a:rPr lang="en-US" sz="1800" dirty="0">
                <a:solidFill>
                  <a:srgbClr val="000000"/>
                </a:solidFill>
                <a:latin typeface="Cascadia Mono" panose="020B0609020000020004" pitchFamily="49" charset="0"/>
              </a:rPr>
              <a:t> { }</a:t>
            </a:r>
          </a:p>
          <a:p>
            <a:pPr marL="0" indent="0">
              <a:buNone/>
              <a:tabLst>
                <a:tab pos="457200" algn="l"/>
                <a:tab pos="1371600" algn="l"/>
              </a:tabLst>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internal</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Hotel</a:t>
            </a:r>
            <a:r>
              <a:rPr lang="en-US" sz="1800" dirty="0">
                <a:solidFill>
                  <a:srgbClr val="000000"/>
                </a:solidFill>
                <a:latin typeface="Cascadia Mono" panose="020B0609020000020004" pitchFamily="49" charset="0"/>
              </a:rPr>
              <a:t> { }</a:t>
            </a:r>
          </a:p>
          <a:p>
            <a:pPr marL="0" indent="0">
              <a:buNone/>
              <a:tabLst>
                <a:tab pos="457200" algn="l"/>
                <a:tab pos="1371600" algn="l"/>
              </a:tabLst>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internal</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Permission</a:t>
            </a:r>
            <a:r>
              <a:rPr lang="en-US" sz="1800" dirty="0">
                <a:solidFill>
                  <a:srgbClr val="000000"/>
                </a:solidFill>
                <a:latin typeface="Cascadia Mono" panose="020B0609020000020004" pitchFamily="49" charset="0"/>
              </a:rPr>
              <a:t> { }</a:t>
            </a:r>
          </a:p>
          <a:p>
            <a:pPr marL="0" indent="0">
              <a:buNone/>
              <a:tabLst>
                <a:tab pos="457200" algn="l"/>
                <a:tab pos="1371600" algn="l"/>
              </a:tabLst>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Program</a:t>
            </a:r>
            <a:r>
              <a:rPr lang="en-US" sz="1800" dirty="0">
                <a:solidFill>
                  <a:srgbClr val="000000"/>
                </a:solidFill>
                <a:latin typeface="Cascadia Mono" panose="020B0609020000020004" pitchFamily="49" charset="0"/>
              </a:rPr>
              <a:t> {</a:t>
            </a:r>
          </a:p>
          <a:p>
            <a:pPr marL="0" indent="0">
              <a:buNone/>
              <a:tabLst>
                <a:tab pos="457200" algn="l"/>
                <a:tab pos="1371600" algn="l"/>
              </a:tabLst>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Random </a:t>
            </a:r>
            <a:r>
              <a:rPr lang="en-US" sz="1800" dirty="0" err="1">
                <a:solidFill>
                  <a:srgbClr val="000000"/>
                </a:solidFill>
                <a:latin typeface="Cascadia Mono" panose="020B0609020000020004" pitchFamily="49" charset="0"/>
              </a:rPr>
              <a:t>rng</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Random();</a:t>
            </a:r>
          </a:p>
          <a:p>
            <a:pPr marL="0" indent="0">
              <a:buNone/>
              <a:tabLst>
                <a:tab pos="457200" algn="l"/>
                <a:tab pos="1371600" algn="l"/>
              </a:tabLst>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jobTime</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milisec</a:t>
            </a:r>
            <a:r>
              <a:rPr lang="en-US" sz="1800" dirty="0">
                <a:solidFill>
                  <a:srgbClr val="000000"/>
                </a:solidFill>
                <a:latin typeface="Cascadia Mono" panose="020B0609020000020004" pitchFamily="49" charset="0"/>
              </a:rPr>
              <a:t>) {</a:t>
            </a:r>
          </a:p>
          <a:p>
            <a:pPr marL="0" indent="0">
              <a:buNone/>
              <a:tabLst>
                <a:tab pos="457200" algn="l"/>
                <a:tab pos="13716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DateTime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jobStart</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DateTime.Now</a:t>
            </a:r>
            <a:r>
              <a:rPr lang="en-US" sz="1800" dirty="0">
                <a:solidFill>
                  <a:srgbClr val="000000"/>
                </a:solidFill>
                <a:latin typeface="Cascadia Mono" panose="020B0609020000020004" pitchFamily="49" charset="0"/>
              </a:rPr>
              <a:t>;</a:t>
            </a:r>
          </a:p>
          <a:p>
            <a:pPr marL="0" indent="0">
              <a:buNone/>
              <a:tabLst>
                <a:tab pos="457200" algn="l"/>
                <a:tab pos="1371600" algn="l"/>
              </a:tabLst>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while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TimeSpan</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DateTime.Now</a:t>
            </a:r>
            <a:r>
              <a:rPr lang="en-US" sz="1800" dirty="0">
                <a:solidFill>
                  <a:srgbClr val="000000"/>
                </a:solidFill>
                <a:latin typeface="Cascadia Mono" panose="020B0609020000020004" pitchFamily="49" charset="0"/>
              </a:rPr>
              <a:t> –</a:t>
            </a:r>
          </a:p>
          <a:p>
            <a:pPr marL="0" indent="0">
              <a:buNone/>
              <a:tabLst>
                <a:tab pos="457200" algn="l"/>
                <a:tab pos="13716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jobStart</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TotalMilliseconds</a:t>
            </a:r>
            <a:r>
              <a:rPr lang="en-US" sz="1800" dirty="0">
                <a:solidFill>
                  <a:srgbClr val="000000"/>
                </a:solidFill>
                <a:latin typeface="Cascadia Mono" panose="020B0609020000020004" pitchFamily="49" charset="0"/>
              </a:rPr>
              <a:t> &lt; </a:t>
            </a:r>
            <a:r>
              <a:rPr lang="en-US" sz="1800" dirty="0" err="1">
                <a:solidFill>
                  <a:srgbClr val="000000"/>
                </a:solidFill>
                <a:latin typeface="Cascadia Mono" panose="020B0609020000020004" pitchFamily="49" charset="0"/>
              </a:rPr>
              <a:t>milisec</a:t>
            </a:r>
            <a:r>
              <a:rPr lang="en-US" sz="1800" dirty="0">
                <a:solidFill>
                  <a:srgbClr val="000000"/>
                </a:solidFill>
                <a:latin typeface="Cascadia Mono" panose="020B0609020000020004" pitchFamily="49" charset="0"/>
              </a:rPr>
              <a:t>)</a:t>
            </a:r>
          </a:p>
          <a:p>
            <a:pPr marL="0" indent="0">
              <a:buNone/>
              <a:tabLst>
                <a:tab pos="457200" algn="l"/>
                <a:tab pos="1371600" algn="l"/>
              </a:tabLst>
            </a:pPr>
            <a:r>
              <a:rPr lang="en-US" sz="1800" dirty="0">
                <a:solidFill>
                  <a:srgbClr val="000000"/>
                </a:solidFill>
                <a:latin typeface="Cascadia Mono" panose="020B0609020000020004" pitchFamily="49" charset="0"/>
              </a:rPr>
              <a:t>           { } </a:t>
            </a:r>
            <a:r>
              <a:rPr lang="en-US" sz="1800" dirty="0">
                <a:solidFill>
                  <a:srgbClr val="008000"/>
                </a:solidFill>
                <a:latin typeface="Cascadia Mono" panose="020B0609020000020004" pitchFamily="49" charset="0"/>
              </a:rPr>
              <a:t>// hold processor</a:t>
            </a:r>
          </a:p>
          <a:p>
            <a:pPr marL="0" indent="0">
              <a:buNone/>
              <a:tabLst>
                <a:tab pos="457200" algn="l"/>
                <a:tab pos="1371600" algn="l"/>
              </a:tabLst>
            </a:pPr>
            <a:r>
              <a:rPr lang="en-US" sz="1800" dirty="0">
                <a:solidFill>
                  <a:srgbClr val="000000"/>
                </a:solidFill>
                <a:latin typeface="Cascadia Mono" panose="020B0609020000020004" pitchFamily="49" charset="0"/>
              </a:rPr>
              <a:t>        }</a:t>
            </a:r>
            <a:endParaRPr lang="en-US" dirty="0"/>
          </a:p>
        </p:txBody>
      </p:sp>
      <p:sp>
        <p:nvSpPr>
          <p:cNvPr id="4" name="Slide Number Placeholder 3">
            <a:extLst>
              <a:ext uri="{FF2B5EF4-FFF2-40B4-BE49-F238E27FC236}">
                <a16:creationId xmlns:a16="http://schemas.microsoft.com/office/drawing/2014/main" id="{6984A2C6-3915-2E4C-54F8-ED41CB6B3018}"/>
              </a:ext>
            </a:extLst>
          </p:cNvPr>
          <p:cNvSpPr>
            <a:spLocks noGrp="1"/>
          </p:cNvSpPr>
          <p:nvPr>
            <p:ph type="sldNum" sz="quarter" idx="12"/>
          </p:nvPr>
        </p:nvSpPr>
        <p:spPr/>
        <p:txBody>
          <a:bodyPr/>
          <a:lstStyle/>
          <a:p>
            <a:pPr>
              <a:defRPr/>
            </a:pPr>
            <a:fld id="{EE0DF119-116B-4D18-ADF3-794E8A307570}" type="slidenum">
              <a:rPr lang="en-US" smtClean="0"/>
              <a:pPr>
                <a:defRPr/>
              </a:pPr>
              <a:t>277</a:t>
            </a:fld>
            <a:endParaRPr lang="en-US" dirty="0"/>
          </a:p>
        </p:txBody>
      </p:sp>
      <p:sp>
        <p:nvSpPr>
          <p:cNvPr id="6" name="Right Brace 5">
            <a:extLst>
              <a:ext uri="{FF2B5EF4-FFF2-40B4-BE49-F238E27FC236}">
                <a16:creationId xmlns:a16="http://schemas.microsoft.com/office/drawing/2014/main" id="{88557F7C-1C78-D793-C070-F2EE53C0337C}"/>
              </a:ext>
            </a:extLst>
          </p:cNvPr>
          <p:cNvSpPr/>
          <p:nvPr/>
        </p:nvSpPr>
        <p:spPr bwMode="auto">
          <a:xfrm>
            <a:off x="7239001" y="4572000"/>
            <a:ext cx="457200" cy="1524000"/>
          </a:xfrm>
          <a:prstGeom prst="rightBrace">
            <a:avLst/>
          </a:prstGeom>
          <a:noFill/>
          <a:ln w="12700"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7" name="TextBox 6">
            <a:extLst>
              <a:ext uri="{FF2B5EF4-FFF2-40B4-BE49-F238E27FC236}">
                <a16:creationId xmlns:a16="http://schemas.microsoft.com/office/drawing/2014/main" id="{00B00939-B13D-1407-CD61-A5ADE18F0782}"/>
              </a:ext>
            </a:extLst>
          </p:cNvPr>
          <p:cNvSpPr txBox="1"/>
          <p:nvPr/>
        </p:nvSpPr>
        <p:spPr>
          <a:xfrm>
            <a:off x="7774022" y="4318337"/>
            <a:ext cx="1371599" cy="2031325"/>
          </a:xfrm>
          <a:prstGeom prst="rect">
            <a:avLst/>
          </a:prstGeom>
          <a:noFill/>
        </p:spPr>
        <p:txBody>
          <a:bodyPr wrap="square" rtlCol="0">
            <a:spAutoFit/>
          </a:bodyPr>
          <a:lstStyle/>
          <a:p>
            <a:r>
              <a:rPr lang="en-US" dirty="0"/>
              <a:t>Delay function that holds processor to simulate the actual job time.</a:t>
            </a:r>
          </a:p>
        </p:txBody>
      </p:sp>
      <p:cxnSp>
        <p:nvCxnSpPr>
          <p:cNvPr id="8" name="Straight Connector 7">
            <a:extLst>
              <a:ext uri="{FF2B5EF4-FFF2-40B4-BE49-F238E27FC236}">
                <a16:creationId xmlns:a16="http://schemas.microsoft.com/office/drawing/2014/main" id="{755DAE66-06A5-42B9-871D-69E6356E5F0F}"/>
              </a:ext>
            </a:extLst>
          </p:cNvPr>
          <p:cNvCxnSpPr>
            <a:cxnSpLocks/>
          </p:cNvCxnSpPr>
          <p:nvPr/>
        </p:nvCxnSpPr>
        <p:spPr bwMode="auto">
          <a:xfrm>
            <a:off x="1371600" y="4876800"/>
            <a:ext cx="4343400" cy="0"/>
          </a:xfrm>
          <a:prstGeom prst="line">
            <a:avLst/>
          </a:prstGeom>
          <a:ln w="19050">
            <a:solidFill>
              <a:srgbClr val="99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17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250"/>
                                        <p:tgtEl>
                                          <p:spTgt spid="8"/>
                                        </p:tgtEl>
                                      </p:cBhvr>
                                    </p:animEffect>
                                  </p:childTnLst>
                                </p:cTn>
                              </p:par>
                            </p:childTnLst>
                          </p:cTn>
                        </p:par>
                        <p:par>
                          <p:cTn id="8" fill="hold">
                            <p:stCondLst>
                              <p:cond delay="1250"/>
                            </p:stCondLst>
                            <p:childTnLst>
                              <p:par>
                                <p:cTn id="9" presetID="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750"/>
                            </p:stCondLst>
                            <p:childTnLst>
                              <p:par>
                                <p:cTn id="14" presetID="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0-#ppt_w/2"/>
                                          </p:val>
                                        </p:tav>
                                        <p:tav tm="100000">
                                          <p:val>
                                            <p:strVal val="#ppt_x"/>
                                          </p:val>
                                        </p:tav>
                                      </p:tavLst>
                                    </p:anim>
                                    <p:anim calcmode="lin" valueType="num">
                                      <p:cBhvr additive="base">
                                        <p:cTn id="17"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82774-7CED-C687-E901-9639E145FCB2}"/>
              </a:ext>
            </a:extLst>
          </p:cNvPr>
          <p:cNvSpPr>
            <a:spLocks noGrp="1"/>
          </p:cNvSpPr>
          <p:nvPr>
            <p:ph type="title"/>
          </p:nvPr>
        </p:nvSpPr>
        <p:spPr/>
        <p:txBody>
          <a:bodyPr/>
          <a:lstStyle/>
          <a:p>
            <a:r>
              <a:rPr lang="en-US" dirty="0"/>
              <a:t>Synchronous Solution: (2) Main Function</a:t>
            </a:r>
          </a:p>
        </p:txBody>
      </p:sp>
      <p:sp>
        <p:nvSpPr>
          <p:cNvPr id="3" name="Content Placeholder 2">
            <a:extLst>
              <a:ext uri="{FF2B5EF4-FFF2-40B4-BE49-F238E27FC236}">
                <a16:creationId xmlns:a16="http://schemas.microsoft.com/office/drawing/2014/main" id="{B9D73062-024E-A5FB-3E1D-EA11F8B8F3A6}"/>
              </a:ext>
            </a:extLst>
          </p:cNvPr>
          <p:cNvSpPr>
            <a:spLocks noGrp="1"/>
          </p:cNvSpPr>
          <p:nvPr>
            <p:ph idx="1"/>
          </p:nvPr>
        </p:nvSpPr>
        <p:spPr>
          <a:xfrm>
            <a:off x="0" y="1295400"/>
            <a:ext cx="9124951" cy="5562600"/>
          </a:xfrm>
        </p:spPr>
        <p:txBody>
          <a:bodyPr/>
          <a:lstStyle/>
          <a:p>
            <a:pPr marL="0" indent="0">
              <a:buNone/>
              <a:tabLst>
                <a:tab pos="457200" algn="l"/>
                <a:tab pos="914400" algn="l"/>
              </a:tabLst>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Main(</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args</a:t>
            </a:r>
            <a:r>
              <a:rPr lang="en-US" sz="1800" dirty="0">
                <a:solidFill>
                  <a:srgbClr val="000000"/>
                </a:solidFill>
                <a:latin typeface="Cascadia Mono" panose="020B0609020000020004" pitchFamily="49" charset="0"/>
              </a:rPr>
              <a:t>) {</a:t>
            </a:r>
          </a:p>
          <a:p>
            <a:pPr marL="0" indent="0">
              <a:buNone/>
              <a:tabLst>
                <a:tab pos="457200" algn="l"/>
                <a:tab pos="9144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DateTime</a:t>
            </a:r>
            <a:r>
              <a:rPr lang="en-US" sz="1800" dirty="0">
                <a:solidFill>
                  <a:srgbClr val="000000"/>
                </a:solidFill>
                <a:latin typeface="Cascadia Mono" panose="020B0609020000020004" pitchFamily="49" charset="0"/>
              </a:rPr>
              <a:t> start = </a:t>
            </a:r>
            <a:r>
              <a:rPr lang="en-US" sz="1800" dirty="0" err="1">
                <a:solidFill>
                  <a:srgbClr val="000000"/>
                </a:solidFill>
                <a:latin typeface="Cascadia Mono" panose="020B0609020000020004" pitchFamily="49" charset="0"/>
              </a:rPr>
              <a:t>DateTime.Now</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Starting time</a:t>
            </a:r>
            <a:endParaRPr lang="en-US" sz="1800" dirty="0">
              <a:solidFill>
                <a:srgbClr val="000000"/>
              </a:solidFill>
              <a:latin typeface="Cascadia Mono" panose="020B0609020000020004" pitchFamily="49" charset="0"/>
            </a:endParaRPr>
          </a:p>
          <a:p>
            <a:pPr marL="0" indent="0">
              <a:buNone/>
              <a:tabLst>
                <a:tab pos="457200" algn="l"/>
                <a:tab pos="914400" algn="l"/>
              </a:tabLst>
            </a:pPr>
            <a:r>
              <a:rPr lang="en-US" sz="1800" dirty="0">
                <a:solidFill>
                  <a:srgbClr val="000000"/>
                </a:solidFill>
                <a:latin typeface="Cascadia Mono" panose="020B0609020000020004" pitchFamily="49" charset="0"/>
              </a:rPr>
              <a:t>	Permission permit = </a:t>
            </a:r>
            <a:r>
              <a:rPr lang="en-US" sz="1800" dirty="0" err="1">
                <a:solidFill>
                  <a:srgbClr val="000000"/>
                </a:solidFill>
                <a:latin typeface="Cascadia Mono" panose="020B0609020000020004" pitchFamily="49" charset="0"/>
              </a:rPr>
              <a:t>ApplyPermission</a:t>
            </a:r>
            <a:r>
              <a:rPr lang="en-US" sz="1800" dirty="0">
                <a:solidFill>
                  <a:srgbClr val="000000"/>
                </a:solidFill>
                <a:latin typeface="Cascadia Mono" panose="020B0609020000020004" pitchFamily="49" charset="0"/>
              </a:rPr>
              <a:t>();</a:t>
            </a:r>
          </a:p>
          <a:p>
            <a:pPr marL="0" indent="0">
              <a:buNone/>
              <a:tabLst>
                <a:tab pos="457200" algn="l"/>
                <a:tab pos="914400" algn="l"/>
              </a:tabLst>
            </a:pPr>
            <a:r>
              <a:rPr lang="en-US" sz="18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100" dirty="0">
                <a:solidFill>
                  <a:srgbClr val="A31515"/>
                </a:solidFill>
                <a:latin typeface="Cascadia Mono" panose="020B0609020000020004" pitchFamily="49" charset="0"/>
              </a:rPr>
              <a:t>"Time used so far: "</a:t>
            </a:r>
            <a:r>
              <a:rPr lang="en-US" sz="1100" dirty="0">
                <a:solidFill>
                  <a:srgbClr val="000000"/>
                </a:solidFill>
                <a:latin typeface="Cascadia Mono" panose="020B0609020000020004" pitchFamily="49" charset="0"/>
              </a:rPr>
              <a:t>+((</a:t>
            </a:r>
            <a:r>
              <a:rPr lang="en-US" sz="1100" dirty="0" err="1">
                <a:solidFill>
                  <a:srgbClr val="000000"/>
                </a:solidFill>
                <a:latin typeface="Cascadia Mono" panose="020B0609020000020004" pitchFamily="49" charset="0"/>
              </a:rPr>
              <a:t>TimeSpan</a:t>
            </a:r>
            <a:r>
              <a:rPr lang="en-US" sz="1100" dirty="0">
                <a:solidFill>
                  <a:srgbClr val="000000"/>
                </a:solidFill>
                <a:latin typeface="Cascadia Mono" panose="020B0609020000020004" pitchFamily="49" charset="0"/>
              </a:rPr>
              <a:t>)(</a:t>
            </a:r>
            <a:r>
              <a:rPr lang="en-US" sz="1100" dirty="0" err="1">
                <a:solidFill>
                  <a:srgbClr val="000000"/>
                </a:solidFill>
                <a:latin typeface="Cascadia Mono" panose="020B0609020000020004" pitchFamily="49" charset="0"/>
              </a:rPr>
              <a:t>DateTime.Now</a:t>
            </a:r>
            <a:r>
              <a:rPr lang="en-US" sz="1100" dirty="0">
                <a:solidFill>
                  <a:srgbClr val="000000"/>
                </a:solidFill>
                <a:latin typeface="Cascadia Mono" panose="020B0609020000020004" pitchFamily="49" charset="0"/>
              </a:rPr>
              <a:t> - start)).</a:t>
            </a:r>
            <a:r>
              <a:rPr lang="en-US" sz="1100" dirty="0" err="1">
                <a:solidFill>
                  <a:srgbClr val="000000"/>
                </a:solidFill>
                <a:latin typeface="Cascadia Mono" panose="020B0609020000020004" pitchFamily="49" charset="0"/>
              </a:rPr>
              <a:t>TotalMilliseconds</a:t>
            </a:r>
            <a:r>
              <a:rPr lang="en-US" sz="1600" dirty="0">
                <a:solidFill>
                  <a:srgbClr val="000000"/>
                </a:solidFill>
                <a:latin typeface="Cascadia Mono" panose="020B0609020000020004" pitchFamily="49" charset="0"/>
              </a:rPr>
              <a:t>)</a:t>
            </a:r>
            <a:r>
              <a:rPr lang="en-US" sz="1800" dirty="0">
                <a:solidFill>
                  <a:srgbClr val="000000"/>
                </a:solidFill>
                <a:latin typeface="Cascadia Mono" panose="020B0609020000020004" pitchFamily="49" charset="0"/>
              </a:rPr>
              <a:t>;</a:t>
            </a:r>
          </a:p>
          <a:p>
            <a:pPr marL="0" indent="0">
              <a:buNone/>
              <a:tabLst>
                <a:tab pos="457200" algn="l"/>
                <a:tab pos="9144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(permit);</a:t>
            </a:r>
          </a:p>
          <a:p>
            <a:pPr marL="0" indent="0">
              <a:buNone/>
              <a:tabLst>
                <a:tab pos="457200" algn="l"/>
                <a:tab pos="914400" algn="l"/>
              </a:tabLst>
            </a:pPr>
            <a:r>
              <a:rPr lang="en-US" sz="1800" dirty="0">
                <a:solidFill>
                  <a:srgbClr val="000000"/>
                </a:solidFill>
                <a:latin typeface="Cascadia Mono" panose="020B0609020000020004" pitchFamily="49" charset="0"/>
              </a:rPr>
              <a:t>	Car </a:t>
            </a:r>
            <a:r>
              <a:rPr lang="en-US" sz="1800" dirty="0" err="1">
                <a:solidFill>
                  <a:srgbClr val="000000"/>
                </a:solidFill>
                <a:latin typeface="Cascadia Mono" panose="020B0609020000020004" pitchFamily="49" charset="0"/>
              </a:rPr>
              <a:t>car</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RentCar</a:t>
            </a:r>
            <a:r>
              <a:rPr lang="en-US" sz="1800" dirty="0">
                <a:solidFill>
                  <a:srgbClr val="000000"/>
                </a:solidFill>
                <a:latin typeface="Cascadia Mono" panose="020B0609020000020004" pitchFamily="49" charset="0"/>
              </a:rPr>
              <a:t>();</a:t>
            </a:r>
          </a:p>
          <a:p>
            <a:pPr marL="0" indent="0">
              <a:buNone/>
              <a:tabLst>
                <a:tab pos="457200" algn="l"/>
                <a:tab pos="914400" algn="l"/>
              </a:tabLst>
            </a:pPr>
            <a:r>
              <a:rPr lang="en-US" sz="18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100" dirty="0">
                <a:solidFill>
                  <a:srgbClr val="A31515"/>
                </a:solidFill>
                <a:latin typeface="Cascadia Mono" panose="020B0609020000020004" pitchFamily="49" charset="0"/>
              </a:rPr>
              <a:t>"Time used so far: "</a:t>
            </a:r>
            <a:r>
              <a:rPr lang="en-US" sz="1100" dirty="0">
                <a:solidFill>
                  <a:srgbClr val="000000"/>
                </a:solidFill>
                <a:latin typeface="Cascadia Mono" panose="020B0609020000020004" pitchFamily="49" charset="0"/>
              </a:rPr>
              <a:t>+((</a:t>
            </a:r>
            <a:r>
              <a:rPr lang="en-US" sz="1100" dirty="0" err="1">
                <a:solidFill>
                  <a:srgbClr val="000000"/>
                </a:solidFill>
                <a:latin typeface="Cascadia Mono" panose="020B0609020000020004" pitchFamily="49" charset="0"/>
              </a:rPr>
              <a:t>TimeSpan</a:t>
            </a:r>
            <a:r>
              <a:rPr lang="en-US" sz="1100" dirty="0">
                <a:solidFill>
                  <a:srgbClr val="000000"/>
                </a:solidFill>
                <a:latin typeface="Cascadia Mono" panose="020B0609020000020004" pitchFamily="49" charset="0"/>
              </a:rPr>
              <a:t>)(</a:t>
            </a:r>
            <a:r>
              <a:rPr lang="en-US" sz="1100" dirty="0" err="1">
                <a:solidFill>
                  <a:srgbClr val="000000"/>
                </a:solidFill>
                <a:latin typeface="Cascadia Mono" panose="020B0609020000020004" pitchFamily="49" charset="0"/>
              </a:rPr>
              <a:t>DateTime.Now</a:t>
            </a:r>
            <a:r>
              <a:rPr lang="en-US" sz="1100" dirty="0">
                <a:solidFill>
                  <a:srgbClr val="000000"/>
                </a:solidFill>
                <a:latin typeface="Cascadia Mono" panose="020B0609020000020004" pitchFamily="49" charset="0"/>
              </a:rPr>
              <a:t> - start)).</a:t>
            </a:r>
            <a:r>
              <a:rPr lang="en-US" sz="1100" dirty="0" err="1">
                <a:solidFill>
                  <a:srgbClr val="000000"/>
                </a:solidFill>
                <a:latin typeface="Cascadia Mono" panose="020B0609020000020004" pitchFamily="49" charset="0"/>
              </a:rPr>
              <a:t>TotalMilliseconds</a:t>
            </a:r>
            <a:r>
              <a:rPr lang="en-US" sz="1600" dirty="0">
                <a:solidFill>
                  <a:srgbClr val="000000"/>
                </a:solidFill>
                <a:latin typeface="Cascadia Mono" panose="020B0609020000020004" pitchFamily="49" charset="0"/>
              </a:rPr>
              <a:t>)</a:t>
            </a:r>
            <a:r>
              <a:rPr lang="en-US" sz="1800" dirty="0">
                <a:solidFill>
                  <a:srgbClr val="000000"/>
                </a:solidFill>
                <a:latin typeface="Cascadia Mono" panose="020B0609020000020004" pitchFamily="49" charset="0"/>
              </a:rPr>
              <a:t>;</a:t>
            </a:r>
          </a:p>
          <a:p>
            <a:pPr marL="0" indent="0">
              <a:buNone/>
              <a:tabLst>
                <a:tab pos="457200" algn="l"/>
                <a:tab pos="9144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(car);</a:t>
            </a:r>
          </a:p>
          <a:p>
            <a:pPr marL="0" indent="0">
              <a:buNone/>
              <a:tabLst>
                <a:tab pos="457200" algn="l"/>
                <a:tab pos="914400" algn="l"/>
              </a:tabLst>
            </a:pPr>
            <a:r>
              <a:rPr lang="en-US" sz="1800" dirty="0">
                <a:solidFill>
                  <a:srgbClr val="000000"/>
                </a:solidFill>
                <a:latin typeface="Cascadia Mono" panose="020B0609020000020004" pitchFamily="49" charset="0"/>
              </a:rPr>
              <a:t>	Flight </a:t>
            </a:r>
            <a:r>
              <a:rPr lang="en-US" sz="1800" dirty="0" err="1">
                <a:solidFill>
                  <a:srgbClr val="000000"/>
                </a:solidFill>
                <a:latin typeface="Cascadia Mono" panose="020B0609020000020004" pitchFamily="49" charset="0"/>
              </a:rPr>
              <a:t>flight</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BookFlights</a:t>
            </a:r>
            <a:r>
              <a:rPr lang="en-US" sz="1800" dirty="0">
                <a:solidFill>
                  <a:srgbClr val="000000"/>
                </a:solidFill>
                <a:latin typeface="Cascadia Mono" panose="020B0609020000020004" pitchFamily="49" charset="0"/>
              </a:rPr>
              <a:t>(3);</a:t>
            </a:r>
          </a:p>
          <a:p>
            <a:pPr marL="0" indent="0">
              <a:buNone/>
              <a:tabLst>
                <a:tab pos="457200" algn="l"/>
                <a:tab pos="914400" algn="l"/>
              </a:tabLst>
            </a:pPr>
            <a:r>
              <a:rPr lang="en-US" sz="18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100" dirty="0">
                <a:solidFill>
                  <a:srgbClr val="A31515"/>
                </a:solidFill>
                <a:latin typeface="Cascadia Mono" panose="020B0609020000020004" pitchFamily="49" charset="0"/>
              </a:rPr>
              <a:t>"Time used so far: "</a:t>
            </a:r>
            <a:r>
              <a:rPr lang="en-US" sz="1100" dirty="0">
                <a:solidFill>
                  <a:srgbClr val="000000"/>
                </a:solidFill>
                <a:latin typeface="Cascadia Mono" panose="020B0609020000020004" pitchFamily="49" charset="0"/>
              </a:rPr>
              <a:t>+((</a:t>
            </a:r>
            <a:r>
              <a:rPr lang="en-US" sz="1100" dirty="0" err="1">
                <a:solidFill>
                  <a:srgbClr val="000000"/>
                </a:solidFill>
                <a:latin typeface="Cascadia Mono" panose="020B0609020000020004" pitchFamily="49" charset="0"/>
              </a:rPr>
              <a:t>TimeSpan</a:t>
            </a:r>
            <a:r>
              <a:rPr lang="en-US" sz="1100" dirty="0">
                <a:solidFill>
                  <a:srgbClr val="000000"/>
                </a:solidFill>
                <a:latin typeface="Cascadia Mono" panose="020B0609020000020004" pitchFamily="49" charset="0"/>
              </a:rPr>
              <a:t>)(</a:t>
            </a:r>
            <a:r>
              <a:rPr lang="en-US" sz="1100" dirty="0" err="1">
                <a:solidFill>
                  <a:srgbClr val="000000"/>
                </a:solidFill>
                <a:latin typeface="Cascadia Mono" panose="020B0609020000020004" pitchFamily="49" charset="0"/>
              </a:rPr>
              <a:t>DateTime.Now</a:t>
            </a:r>
            <a:r>
              <a:rPr lang="en-US" sz="1100" dirty="0">
                <a:solidFill>
                  <a:srgbClr val="000000"/>
                </a:solidFill>
                <a:latin typeface="Cascadia Mono" panose="020B0609020000020004" pitchFamily="49" charset="0"/>
              </a:rPr>
              <a:t> - start)).</a:t>
            </a:r>
            <a:r>
              <a:rPr lang="en-US" sz="1100" dirty="0" err="1">
                <a:solidFill>
                  <a:srgbClr val="000000"/>
                </a:solidFill>
                <a:latin typeface="Cascadia Mono" panose="020B0609020000020004" pitchFamily="49" charset="0"/>
              </a:rPr>
              <a:t>TotalMilliseconds</a:t>
            </a:r>
            <a:r>
              <a:rPr lang="en-US" sz="1600" dirty="0">
                <a:solidFill>
                  <a:srgbClr val="000000"/>
                </a:solidFill>
                <a:latin typeface="Cascadia Mono" panose="020B0609020000020004" pitchFamily="49" charset="0"/>
              </a:rPr>
              <a:t>)</a:t>
            </a:r>
            <a:r>
              <a:rPr lang="en-US" sz="1800" dirty="0">
                <a:solidFill>
                  <a:srgbClr val="000000"/>
                </a:solidFill>
                <a:latin typeface="Cascadia Mono" panose="020B0609020000020004" pitchFamily="49" charset="0"/>
              </a:rPr>
              <a:t>;</a:t>
            </a:r>
          </a:p>
          <a:p>
            <a:pPr marL="0" indent="0">
              <a:buNone/>
              <a:tabLst>
                <a:tab pos="457200" algn="l"/>
                <a:tab pos="9144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(flight);</a:t>
            </a:r>
          </a:p>
          <a:p>
            <a:pPr marL="0" indent="0">
              <a:buNone/>
              <a:tabLst>
                <a:tab pos="457200" algn="l"/>
                <a:tab pos="914400" algn="l"/>
              </a:tabLst>
            </a:pPr>
            <a:r>
              <a:rPr lang="en-US" sz="1800" dirty="0">
                <a:solidFill>
                  <a:srgbClr val="000000"/>
                </a:solidFill>
                <a:latin typeface="Cascadia Mono" panose="020B0609020000020004" pitchFamily="49" charset="0"/>
              </a:rPr>
              <a:t>	Hotel </a:t>
            </a:r>
            <a:r>
              <a:rPr lang="en-US" sz="1800" dirty="0" err="1">
                <a:solidFill>
                  <a:srgbClr val="000000"/>
                </a:solidFill>
                <a:latin typeface="Cascadia Mono" panose="020B0609020000020004" pitchFamily="49" charset="0"/>
              </a:rPr>
              <a:t>hotel</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BookHotels</a:t>
            </a:r>
            <a:r>
              <a:rPr lang="en-US" sz="1800" dirty="0">
                <a:solidFill>
                  <a:srgbClr val="000000"/>
                </a:solidFill>
                <a:latin typeface="Cascadia Mono" panose="020B0609020000020004" pitchFamily="49" charset="0"/>
              </a:rPr>
              <a:t>(2);</a:t>
            </a:r>
          </a:p>
          <a:p>
            <a:pPr marL="0" indent="0">
              <a:buNone/>
              <a:tabLst>
                <a:tab pos="457200" algn="l"/>
                <a:tab pos="914400" algn="l"/>
              </a:tabLst>
            </a:pPr>
            <a:r>
              <a:rPr lang="en-US" sz="18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100" dirty="0">
                <a:solidFill>
                  <a:srgbClr val="A31515"/>
                </a:solidFill>
                <a:latin typeface="Cascadia Mono" panose="020B0609020000020004" pitchFamily="49" charset="0"/>
              </a:rPr>
              <a:t>"Time used so far: "</a:t>
            </a:r>
            <a:r>
              <a:rPr lang="en-US" sz="1100" dirty="0">
                <a:solidFill>
                  <a:srgbClr val="000000"/>
                </a:solidFill>
                <a:latin typeface="Cascadia Mono" panose="020B0609020000020004" pitchFamily="49" charset="0"/>
              </a:rPr>
              <a:t>+((</a:t>
            </a:r>
            <a:r>
              <a:rPr lang="en-US" sz="1100" dirty="0" err="1">
                <a:solidFill>
                  <a:srgbClr val="000000"/>
                </a:solidFill>
                <a:latin typeface="Cascadia Mono" panose="020B0609020000020004" pitchFamily="49" charset="0"/>
              </a:rPr>
              <a:t>TimeSpan</a:t>
            </a:r>
            <a:r>
              <a:rPr lang="en-US" sz="1100" dirty="0">
                <a:solidFill>
                  <a:srgbClr val="000000"/>
                </a:solidFill>
                <a:latin typeface="Cascadia Mono" panose="020B0609020000020004" pitchFamily="49" charset="0"/>
              </a:rPr>
              <a:t>)(</a:t>
            </a:r>
            <a:r>
              <a:rPr lang="en-US" sz="1100" dirty="0" err="1">
                <a:solidFill>
                  <a:srgbClr val="000000"/>
                </a:solidFill>
                <a:latin typeface="Cascadia Mono" panose="020B0609020000020004" pitchFamily="49" charset="0"/>
              </a:rPr>
              <a:t>DateTime.Now</a:t>
            </a:r>
            <a:r>
              <a:rPr lang="en-US" sz="1100" dirty="0">
                <a:solidFill>
                  <a:srgbClr val="000000"/>
                </a:solidFill>
                <a:latin typeface="Cascadia Mono" panose="020B0609020000020004" pitchFamily="49" charset="0"/>
              </a:rPr>
              <a:t> - start)).</a:t>
            </a:r>
            <a:r>
              <a:rPr lang="en-US" sz="1100" dirty="0" err="1">
                <a:solidFill>
                  <a:srgbClr val="000000"/>
                </a:solidFill>
                <a:latin typeface="Cascadia Mono" panose="020B0609020000020004" pitchFamily="49" charset="0"/>
              </a:rPr>
              <a:t>TotalMilliseconds</a:t>
            </a:r>
            <a:r>
              <a:rPr lang="en-US" sz="1600" dirty="0">
                <a:solidFill>
                  <a:srgbClr val="000000"/>
                </a:solidFill>
                <a:latin typeface="Cascadia Mono" panose="020B0609020000020004" pitchFamily="49" charset="0"/>
              </a:rPr>
              <a:t>)</a:t>
            </a:r>
            <a:r>
              <a:rPr lang="en-US" sz="1800" dirty="0">
                <a:solidFill>
                  <a:srgbClr val="000000"/>
                </a:solidFill>
                <a:latin typeface="Cascadia Mono" panose="020B0609020000020004" pitchFamily="49" charset="0"/>
              </a:rPr>
              <a:t>;</a:t>
            </a:r>
          </a:p>
          <a:p>
            <a:pPr marL="0" indent="0">
              <a:buNone/>
              <a:tabLst>
                <a:tab pos="457200" algn="l"/>
                <a:tab pos="9144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(hotel);</a:t>
            </a:r>
          </a:p>
          <a:p>
            <a:pPr marL="0" indent="0">
              <a:buNone/>
              <a:tabLst>
                <a:tab pos="457200" algn="l"/>
                <a:tab pos="914400" algn="l"/>
              </a:tabLst>
            </a:pPr>
            <a:r>
              <a:rPr lang="en-US" sz="1800" dirty="0">
                <a:solidFill>
                  <a:srgbClr val="000000"/>
                </a:solidFill>
                <a:latin typeface="Cascadia Mono" panose="020B0609020000020004" pitchFamily="49" charset="0"/>
              </a:rPr>
              <a:t> }</a:t>
            </a:r>
            <a:endParaRPr lang="en-US" dirty="0"/>
          </a:p>
        </p:txBody>
      </p:sp>
      <p:sp>
        <p:nvSpPr>
          <p:cNvPr id="4" name="Slide Number Placeholder 3">
            <a:extLst>
              <a:ext uri="{FF2B5EF4-FFF2-40B4-BE49-F238E27FC236}">
                <a16:creationId xmlns:a16="http://schemas.microsoft.com/office/drawing/2014/main" id="{6984A2C6-3915-2E4C-54F8-ED41CB6B3018}"/>
              </a:ext>
            </a:extLst>
          </p:cNvPr>
          <p:cNvSpPr>
            <a:spLocks noGrp="1"/>
          </p:cNvSpPr>
          <p:nvPr>
            <p:ph type="sldNum" sz="quarter" idx="12"/>
          </p:nvPr>
        </p:nvSpPr>
        <p:spPr/>
        <p:txBody>
          <a:bodyPr/>
          <a:lstStyle/>
          <a:p>
            <a:pPr>
              <a:defRPr/>
            </a:pPr>
            <a:fld id="{EE0DF119-116B-4D18-ADF3-794E8A307570}" type="slidenum">
              <a:rPr lang="en-US" smtClean="0"/>
              <a:pPr>
                <a:defRPr/>
              </a:pPr>
              <a:t>278</a:t>
            </a:fld>
            <a:endParaRPr lang="en-US" dirty="0"/>
          </a:p>
        </p:txBody>
      </p:sp>
      <p:cxnSp>
        <p:nvCxnSpPr>
          <p:cNvPr id="6" name="Straight Connector 5">
            <a:extLst>
              <a:ext uri="{FF2B5EF4-FFF2-40B4-BE49-F238E27FC236}">
                <a16:creationId xmlns:a16="http://schemas.microsoft.com/office/drawing/2014/main" id="{B5855500-AA36-8BCA-9564-AB2D3DEE113F}"/>
              </a:ext>
            </a:extLst>
          </p:cNvPr>
          <p:cNvCxnSpPr/>
          <p:nvPr/>
        </p:nvCxnSpPr>
        <p:spPr bwMode="auto">
          <a:xfrm>
            <a:off x="533400" y="2305456"/>
            <a:ext cx="5029200" cy="0"/>
          </a:xfrm>
          <a:prstGeom prst="line">
            <a:avLst/>
          </a:prstGeom>
          <a:ln w="19050">
            <a:solidFill>
              <a:srgbClr val="99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BBA1078-B283-C71D-919F-67200D41E7D3}"/>
              </a:ext>
            </a:extLst>
          </p:cNvPr>
          <p:cNvCxnSpPr>
            <a:cxnSpLocks/>
          </p:cNvCxnSpPr>
          <p:nvPr/>
        </p:nvCxnSpPr>
        <p:spPr bwMode="auto">
          <a:xfrm>
            <a:off x="533400" y="3276600"/>
            <a:ext cx="2819400" cy="0"/>
          </a:xfrm>
          <a:prstGeom prst="line">
            <a:avLst/>
          </a:prstGeom>
          <a:ln w="19050">
            <a:solidFill>
              <a:srgbClr val="99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26053E7-9DB6-9C18-E71D-B83E9679DF06}"/>
              </a:ext>
            </a:extLst>
          </p:cNvPr>
          <p:cNvCxnSpPr>
            <a:cxnSpLocks/>
          </p:cNvCxnSpPr>
          <p:nvPr/>
        </p:nvCxnSpPr>
        <p:spPr bwMode="auto">
          <a:xfrm>
            <a:off x="533400" y="4276928"/>
            <a:ext cx="4191000" cy="0"/>
          </a:xfrm>
          <a:prstGeom prst="line">
            <a:avLst/>
          </a:prstGeom>
          <a:ln w="19050">
            <a:solidFill>
              <a:srgbClr val="99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8B40936-2F59-0ED4-8637-5AFA13769AB9}"/>
              </a:ext>
            </a:extLst>
          </p:cNvPr>
          <p:cNvCxnSpPr>
            <a:cxnSpLocks/>
          </p:cNvCxnSpPr>
          <p:nvPr/>
        </p:nvCxnSpPr>
        <p:spPr bwMode="auto">
          <a:xfrm>
            <a:off x="533400" y="5257800"/>
            <a:ext cx="3810000" cy="0"/>
          </a:xfrm>
          <a:prstGeom prst="line">
            <a:avLst/>
          </a:prstGeom>
          <a:ln w="19050">
            <a:solidFill>
              <a:srgbClr val="99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345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82774-7CED-C687-E901-9639E145FCB2}"/>
              </a:ext>
            </a:extLst>
          </p:cNvPr>
          <p:cNvSpPr>
            <a:spLocks noGrp="1"/>
          </p:cNvSpPr>
          <p:nvPr>
            <p:ph type="title"/>
          </p:nvPr>
        </p:nvSpPr>
        <p:spPr/>
        <p:txBody>
          <a:bodyPr/>
          <a:lstStyle/>
          <a:p>
            <a:r>
              <a:rPr lang="en-US" dirty="0"/>
              <a:t>(3) Permission and Hotel Functions</a:t>
            </a:r>
          </a:p>
        </p:txBody>
      </p:sp>
      <p:sp>
        <p:nvSpPr>
          <p:cNvPr id="3" name="Content Placeholder 2">
            <a:extLst>
              <a:ext uri="{FF2B5EF4-FFF2-40B4-BE49-F238E27FC236}">
                <a16:creationId xmlns:a16="http://schemas.microsoft.com/office/drawing/2014/main" id="{B9D73062-024E-A5FB-3E1D-EA11F8B8F3A6}"/>
              </a:ext>
            </a:extLst>
          </p:cNvPr>
          <p:cNvSpPr>
            <a:spLocks noGrp="1"/>
          </p:cNvSpPr>
          <p:nvPr>
            <p:ph idx="1"/>
          </p:nvPr>
        </p:nvSpPr>
        <p:spPr>
          <a:xfrm>
            <a:off x="990600" y="914400"/>
            <a:ext cx="7467601" cy="5943600"/>
          </a:xfrm>
        </p:spPr>
        <p:txBody>
          <a:bodyPr/>
          <a:lstStyle/>
          <a:p>
            <a:pPr marL="0" indent="0">
              <a:buNone/>
              <a:tabLst>
                <a:tab pos="457200" algn="l"/>
                <a:tab pos="914400" algn="l"/>
              </a:tabLst>
            </a:pP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Permission </a:t>
            </a:r>
            <a:r>
              <a:rPr lang="en-US" sz="1800" dirty="0" err="1">
                <a:solidFill>
                  <a:srgbClr val="000000"/>
                </a:solidFill>
                <a:latin typeface="Cascadia Mono" panose="020B0609020000020004" pitchFamily="49" charset="0"/>
              </a:rPr>
              <a:t>ApplyPermission</a:t>
            </a:r>
            <a:r>
              <a:rPr lang="en-US" sz="1800" dirty="0">
                <a:solidFill>
                  <a:srgbClr val="000000"/>
                </a:solidFill>
                <a:latin typeface="Cascadia Mono" panose="020B0609020000020004" pitchFamily="49" charset="0"/>
              </a:rPr>
              <a:t>() {</a:t>
            </a:r>
          </a:p>
          <a:p>
            <a:pPr marL="0" indent="0">
              <a:buNone/>
              <a:tabLst>
                <a:tab pos="457200" algn="l"/>
                <a:tab pos="9144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"Applying Permission ..."</a:t>
            </a:r>
            <a:r>
              <a:rPr lang="en-US" sz="1800" dirty="0">
                <a:solidFill>
                  <a:srgbClr val="000000"/>
                </a:solidFill>
                <a:latin typeface="Cascadia Mono" panose="020B0609020000020004" pitchFamily="49" charset="0"/>
              </a:rPr>
              <a:t>);</a:t>
            </a:r>
          </a:p>
          <a:p>
            <a:pPr marL="0" indent="0">
              <a:buNone/>
              <a:tabLst>
                <a:tab pos="457200" algn="l"/>
                <a:tab pos="9144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jobTime</a:t>
            </a:r>
            <a:r>
              <a:rPr lang="en-US" sz="1800" dirty="0">
                <a:solidFill>
                  <a:srgbClr val="000000"/>
                </a:solidFill>
                <a:latin typeface="Cascadia Mono" panose="020B0609020000020004" pitchFamily="49" charset="0"/>
              </a:rPr>
              <a:t>(500); </a:t>
            </a:r>
            <a:r>
              <a:rPr lang="en-US" sz="1800" dirty="0">
                <a:solidFill>
                  <a:schemeClr val="accent5">
                    <a:lumMod val="50000"/>
                  </a:schemeClr>
                </a:solidFill>
                <a:latin typeface="Cascadia Mono" panose="020B0609020000020004" pitchFamily="49" charset="0"/>
              </a:rPr>
              <a:t>// Delay</a:t>
            </a:r>
          </a:p>
          <a:p>
            <a:pPr marL="0" indent="0">
              <a:buNone/>
              <a:tabLst>
                <a:tab pos="457200" algn="l"/>
                <a:tab pos="9144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"Permission is acquired"</a:t>
            </a:r>
            <a:r>
              <a:rPr lang="en-US" sz="1800" dirty="0">
                <a:solidFill>
                  <a:srgbClr val="000000"/>
                </a:solidFill>
                <a:latin typeface="Cascadia Mono" panose="020B0609020000020004" pitchFamily="49" charset="0"/>
              </a:rPr>
              <a:t>);</a:t>
            </a:r>
          </a:p>
          <a:p>
            <a:pPr marL="0" indent="0">
              <a:buNone/>
              <a:tabLst>
                <a:tab pos="457200" algn="l"/>
                <a:tab pos="914400" algn="l"/>
              </a:tabLst>
            </a:pPr>
            <a:r>
              <a:rPr lang="en-US" sz="1800" dirty="0">
                <a:solidFill>
                  <a:srgbClr val="0000FF"/>
                </a:solidFill>
                <a:latin typeface="Cascadia Mono" panose="020B0609020000020004" pitchFamily="49" charset="0"/>
              </a:rPr>
              <a:t>	return</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Permission();</a:t>
            </a:r>
          </a:p>
          <a:p>
            <a:pPr marL="0" indent="0">
              <a:buNone/>
              <a:tabLst>
                <a:tab pos="457200" algn="l"/>
                <a:tab pos="914400" algn="l"/>
              </a:tabLst>
            </a:pPr>
            <a:r>
              <a:rPr lang="en-US" sz="1800" dirty="0">
                <a:solidFill>
                  <a:srgbClr val="000000"/>
                </a:solidFill>
                <a:latin typeface="Cascadia Mono" panose="020B0609020000020004" pitchFamily="49" charset="0"/>
              </a:rPr>
              <a:t>}</a:t>
            </a:r>
          </a:p>
          <a:p>
            <a:pPr marL="0" indent="0">
              <a:buNone/>
              <a:tabLst>
                <a:tab pos="457200" algn="l"/>
                <a:tab pos="914400" algn="l"/>
              </a:tabLst>
            </a:pP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Hotel </a:t>
            </a:r>
            <a:r>
              <a:rPr lang="en-US" sz="1800" dirty="0" err="1">
                <a:solidFill>
                  <a:srgbClr val="000000"/>
                </a:solidFill>
                <a:latin typeface="Cascadia Mono" panose="020B0609020000020004" pitchFamily="49" charset="0"/>
              </a:rPr>
              <a:t>BookHotels</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h) {</a:t>
            </a:r>
          </a:p>
          <a:p>
            <a:pPr marL="0" indent="0">
              <a:buNone/>
              <a:tabLst>
                <a:tab pos="457200" algn="l"/>
                <a:tab pos="914400" algn="l"/>
              </a:tabLst>
            </a:pPr>
            <a:r>
              <a:rPr lang="en-US" sz="1800" dirty="0">
                <a:solidFill>
                  <a:srgbClr val="0000FF"/>
                </a:solidFill>
                <a:latin typeface="Cascadia Mono" panose="020B0609020000020004" pitchFamily="49" charset="0"/>
              </a:rPr>
              <a:t>	int</a:t>
            </a:r>
            <a:r>
              <a:rPr lang="en-US" sz="1800" dirty="0">
                <a:solidFill>
                  <a:srgbClr val="000000"/>
                </a:solidFill>
                <a:latin typeface="Cascadia Mono" panose="020B0609020000020004" pitchFamily="49" charset="0"/>
              </a:rPr>
              <a:t>[] price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[h];</a:t>
            </a:r>
          </a:p>
          <a:p>
            <a:pPr marL="0" indent="0">
              <a:buNone/>
              <a:tabLst>
                <a:tab pos="457200" algn="l"/>
                <a:tab pos="914400" algn="l"/>
              </a:tabLst>
            </a:pPr>
            <a:r>
              <a:rPr lang="en-US" sz="1800" dirty="0">
                <a:solidFill>
                  <a:srgbClr val="0000FF"/>
                </a:solidFill>
                <a:latin typeface="Cascadia Mono" panose="020B0609020000020004" pitchFamily="49" charset="0"/>
              </a:rPr>
              <a:t>	int</a:t>
            </a:r>
            <a:r>
              <a:rPr lang="en-US" sz="1800" dirty="0">
                <a:solidFill>
                  <a:srgbClr val="000000"/>
                </a:solidFill>
                <a:latin typeface="Cascadia Mono" panose="020B0609020000020004" pitchFamily="49" charset="0"/>
              </a:rPr>
              <a:t> min = 1000; </a:t>
            </a:r>
            <a:r>
              <a:rPr lang="en-US" sz="1800" dirty="0">
                <a:solidFill>
                  <a:schemeClr val="accent5">
                    <a:lumMod val="50000"/>
                  </a:schemeClr>
                </a:solidFill>
                <a:latin typeface="Cascadia Mono" panose="020B0609020000020004" pitchFamily="49" charset="0"/>
              </a:rPr>
              <a:t>// a large initial value</a:t>
            </a:r>
          </a:p>
          <a:p>
            <a:pPr marL="0" indent="0">
              <a:buNone/>
              <a:tabLst>
                <a:tab pos="457200" algn="l"/>
                <a:tab pos="9144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"Booking hotel ... "</a:t>
            </a:r>
            <a:r>
              <a:rPr lang="en-US" sz="1800" dirty="0">
                <a:solidFill>
                  <a:srgbClr val="000000"/>
                </a:solidFill>
                <a:latin typeface="Cascadia Mono" panose="020B0609020000020004" pitchFamily="49" charset="0"/>
              </a:rPr>
              <a:t>);</a:t>
            </a:r>
          </a:p>
          <a:p>
            <a:pPr marL="0" indent="0">
              <a:buNone/>
              <a:tabLst>
                <a:tab pos="457200" algn="l"/>
                <a:tab pos="914400" algn="l"/>
              </a:tabLst>
            </a:pPr>
            <a:r>
              <a:rPr lang="nn-NO" sz="1800" dirty="0">
                <a:solidFill>
                  <a:srgbClr val="0000FF"/>
                </a:solidFill>
                <a:latin typeface="Cascadia Mono" panose="020B0609020000020004" pitchFamily="49" charset="0"/>
              </a:rPr>
              <a:t>	for</a:t>
            </a:r>
            <a:r>
              <a:rPr lang="nn-NO" sz="1800" dirty="0">
                <a:solidFill>
                  <a:srgbClr val="000000"/>
                </a:solidFill>
                <a:latin typeface="Cascadia Mono" panose="020B0609020000020004" pitchFamily="49" charset="0"/>
              </a:rPr>
              <a:t> (</a:t>
            </a:r>
            <a:r>
              <a:rPr lang="nn-NO" sz="1800" dirty="0">
                <a:solidFill>
                  <a:srgbClr val="0000FF"/>
                </a:solidFill>
                <a:latin typeface="Cascadia Mono" panose="020B0609020000020004" pitchFamily="49" charset="0"/>
              </a:rPr>
              <a:t>int</a:t>
            </a:r>
            <a:r>
              <a:rPr lang="nn-NO" sz="1800" dirty="0">
                <a:solidFill>
                  <a:srgbClr val="000000"/>
                </a:solidFill>
                <a:latin typeface="Cascadia Mono" panose="020B0609020000020004" pitchFamily="49" charset="0"/>
              </a:rPr>
              <a:t> i = 0; i &lt; h; i++) </a:t>
            </a:r>
            <a:r>
              <a:rPr lang="en-US" sz="1800" dirty="0">
                <a:solidFill>
                  <a:srgbClr val="000000"/>
                </a:solidFill>
                <a:latin typeface="Cascadia Mono" panose="020B0609020000020004" pitchFamily="49" charset="0"/>
              </a:rPr>
              <a:t>{</a:t>
            </a:r>
          </a:p>
          <a:p>
            <a:pPr marL="0" indent="0">
              <a:buNone/>
              <a:tabLst>
                <a:tab pos="457200" algn="l"/>
                <a:tab pos="914400" algn="l"/>
              </a:tabLst>
            </a:pPr>
            <a:r>
              <a:rPr lang="en-US" sz="1800" dirty="0">
                <a:solidFill>
                  <a:srgbClr val="000000"/>
                </a:solidFill>
                <a:latin typeface="Cascadia Mono" panose="020B0609020000020004" pitchFamily="49" charset="0"/>
              </a:rPr>
              <a:t>		price[</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rng.Next</a:t>
            </a:r>
            <a:r>
              <a:rPr lang="en-US" sz="1800" dirty="0">
                <a:solidFill>
                  <a:srgbClr val="000000"/>
                </a:solidFill>
                <a:latin typeface="Cascadia Mono" panose="020B0609020000020004" pitchFamily="49" charset="0"/>
              </a:rPr>
              <a:t>(100, 199);</a:t>
            </a:r>
          </a:p>
          <a:p>
            <a:pPr marL="0" indent="0">
              <a:buNone/>
              <a:tabLst>
                <a:tab pos="457200" algn="l"/>
                <a:tab pos="914400" algn="l"/>
              </a:tabLst>
            </a:pPr>
            <a:r>
              <a:rPr lang="en-US" sz="1800" dirty="0">
                <a:solidFill>
                  <a:srgbClr val="0000FF"/>
                </a:solidFill>
                <a:latin typeface="Cascadia Mono" panose="020B0609020000020004" pitchFamily="49" charset="0"/>
              </a:rPr>
              <a:t>		if</a:t>
            </a:r>
            <a:r>
              <a:rPr lang="en-US" sz="1800" dirty="0">
                <a:solidFill>
                  <a:srgbClr val="000000"/>
                </a:solidFill>
                <a:latin typeface="Cascadia Mono" panose="020B0609020000020004" pitchFamily="49" charset="0"/>
              </a:rPr>
              <a:t> (price[</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 &lt; min) min = price[</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a:t>
            </a:r>
          </a:p>
          <a:p>
            <a:pPr marL="0" indent="0">
              <a:buNone/>
              <a:tabLst>
                <a:tab pos="457200" algn="l"/>
                <a:tab pos="9144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jobTime</a:t>
            </a:r>
            <a:r>
              <a:rPr lang="en-US" sz="1800" dirty="0">
                <a:solidFill>
                  <a:srgbClr val="000000"/>
                </a:solidFill>
                <a:latin typeface="Cascadia Mono" panose="020B0609020000020004" pitchFamily="49" charset="0"/>
              </a:rPr>
              <a:t>(500); </a:t>
            </a:r>
            <a:r>
              <a:rPr lang="en-US" sz="1800" dirty="0">
                <a:solidFill>
                  <a:schemeClr val="accent5">
                    <a:lumMod val="50000"/>
                  </a:schemeClr>
                </a:solidFill>
                <a:latin typeface="Cascadia Mono" panose="020B0609020000020004" pitchFamily="49" charset="0"/>
              </a:rPr>
              <a:t>// Delay</a:t>
            </a:r>
            <a:endParaRPr lang="en-US" sz="1800" dirty="0">
              <a:solidFill>
                <a:srgbClr val="000000"/>
              </a:solidFill>
              <a:latin typeface="Cascadia Mono" panose="020B0609020000020004" pitchFamily="49" charset="0"/>
            </a:endParaRPr>
          </a:p>
          <a:p>
            <a:pPr marL="0" indent="0">
              <a:buNone/>
              <a:tabLst>
                <a:tab pos="457200" algn="l"/>
                <a:tab pos="914400" algn="l"/>
              </a:tabLst>
            </a:pPr>
            <a:r>
              <a:rPr lang="en-US" sz="1800" dirty="0">
                <a:solidFill>
                  <a:srgbClr val="000000"/>
                </a:solidFill>
                <a:latin typeface="Cascadia Mono" panose="020B0609020000020004" pitchFamily="49" charset="0"/>
              </a:rPr>
              <a:t>	}</a:t>
            </a:r>
          </a:p>
          <a:p>
            <a:pPr marL="0" indent="0">
              <a:buNone/>
              <a:tabLst>
                <a:tab pos="457200" algn="l"/>
                <a:tab pos="9144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"The hotel price is $"</a:t>
            </a:r>
            <a:r>
              <a:rPr lang="en-US" sz="1800" dirty="0">
                <a:solidFill>
                  <a:srgbClr val="000000"/>
                </a:solidFill>
                <a:latin typeface="Cascadia Mono" panose="020B0609020000020004" pitchFamily="49" charset="0"/>
              </a:rPr>
              <a:t> + min);</a:t>
            </a:r>
          </a:p>
          <a:p>
            <a:pPr marL="0" indent="0">
              <a:buNone/>
              <a:tabLst>
                <a:tab pos="457200" algn="l"/>
                <a:tab pos="914400" algn="l"/>
              </a:tabLst>
            </a:pPr>
            <a:r>
              <a:rPr lang="en-US" sz="1800" dirty="0">
                <a:solidFill>
                  <a:srgbClr val="0000FF"/>
                </a:solidFill>
                <a:latin typeface="Cascadia Mono" panose="020B0609020000020004" pitchFamily="49" charset="0"/>
              </a:rPr>
              <a:t>		return</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Hotel();</a:t>
            </a:r>
          </a:p>
          <a:p>
            <a:pPr marL="0" indent="0">
              <a:buNone/>
              <a:tabLst>
                <a:tab pos="457200" algn="l"/>
                <a:tab pos="914400" algn="l"/>
              </a:tabLst>
            </a:pPr>
            <a:r>
              <a:rPr lang="en-US" sz="1800" dirty="0">
                <a:solidFill>
                  <a:srgbClr val="000000"/>
                </a:solidFill>
                <a:latin typeface="Cascadia Mono" panose="020B0609020000020004" pitchFamily="49" charset="0"/>
              </a:rPr>
              <a:t>}</a:t>
            </a:r>
            <a:endParaRPr lang="en-US" dirty="0"/>
          </a:p>
        </p:txBody>
      </p:sp>
      <p:sp>
        <p:nvSpPr>
          <p:cNvPr id="4" name="Slide Number Placeholder 3">
            <a:extLst>
              <a:ext uri="{FF2B5EF4-FFF2-40B4-BE49-F238E27FC236}">
                <a16:creationId xmlns:a16="http://schemas.microsoft.com/office/drawing/2014/main" id="{6984A2C6-3915-2E4C-54F8-ED41CB6B3018}"/>
              </a:ext>
            </a:extLst>
          </p:cNvPr>
          <p:cNvSpPr>
            <a:spLocks noGrp="1"/>
          </p:cNvSpPr>
          <p:nvPr>
            <p:ph type="sldNum" sz="quarter" idx="12"/>
          </p:nvPr>
        </p:nvSpPr>
        <p:spPr/>
        <p:txBody>
          <a:bodyPr/>
          <a:lstStyle/>
          <a:p>
            <a:pPr>
              <a:defRPr/>
            </a:pPr>
            <a:fld id="{EE0DF119-116B-4D18-ADF3-794E8A307570}" type="slidenum">
              <a:rPr lang="en-US" smtClean="0"/>
              <a:pPr>
                <a:defRPr/>
              </a:pPr>
              <a:t>279</a:t>
            </a:fld>
            <a:endParaRPr lang="en-US" dirty="0"/>
          </a:p>
        </p:txBody>
      </p:sp>
    </p:spTree>
    <p:extLst>
      <p:ext uri="{BB962C8B-B14F-4D97-AF65-F5344CB8AC3E}">
        <p14:creationId xmlns:p14="http://schemas.microsoft.com/office/powerpoint/2010/main" val="3318383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5512B3EC-4B77-40DB-9B54-47A9CB673664}" type="slidenum">
              <a:rPr lang="en-US" b="0" smtClean="0">
                <a:solidFill>
                  <a:schemeClr val="tx2"/>
                </a:solidFill>
              </a:rPr>
              <a:pPr/>
              <a:t>28</a:t>
            </a:fld>
            <a:endParaRPr lang="en-US" b="0">
              <a:solidFill>
                <a:schemeClr val="tx2"/>
              </a:solidFill>
            </a:endParaRPr>
          </a:p>
        </p:txBody>
      </p:sp>
      <p:sp>
        <p:nvSpPr>
          <p:cNvPr id="14339" name="Rectangle 2"/>
          <p:cNvSpPr>
            <a:spLocks noGrp="1" noChangeArrowheads="1"/>
          </p:cNvSpPr>
          <p:nvPr>
            <p:ph type="title"/>
          </p:nvPr>
        </p:nvSpPr>
        <p:spPr/>
        <p:txBody>
          <a:bodyPr/>
          <a:lstStyle/>
          <a:p>
            <a:pPr eaLnBrk="1" hangingPunct="1"/>
            <a:r>
              <a:rPr lang="en-GB"/>
              <a:t>Distributed Object Architecture</a:t>
            </a:r>
            <a:endParaRPr lang="en-GB" b="0"/>
          </a:p>
        </p:txBody>
      </p:sp>
      <p:sp>
        <p:nvSpPr>
          <p:cNvPr id="14340" name="Rectangle 3"/>
          <p:cNvSpPr>
            <a:spLocks noGrp="1" noChangeArrowheads="1"/>
          </p:cNvSpPr>
          <p:nvPr>
            <p:ph type="body" idx="1"/>
          </p:nvPr>
        </p:nvSpPr>
        <p:spPr>
          <a:xfrm>
            <a:off x="381000" y="1143000"/>
            <a:ext cx="8574088" cy="5715000"/>
          </a:xfrm>
        </p:spPr>
        <p:txBody>
          <a:bodyPr/>
          <a:lstStyle/>
          <a:p>
            <a:pPr eaLnBrk="1" hangingPunct="1">
              <a:lnSpc>
                <a:spcPct val="120000"/>
              </a:lnSpc>
              <a:buFont typeface="Wingdings" pitchFamily="2" charset="2"/>
              <a:buNone/>
            </a:pPr>
            <a:r>
              <a:rPr lang="en-GB" sz="2400" dirty="0"/>
              <a:t>In distributed object architecture:</a:t>
            </a:r>
          </a:p>
          <a:p>
            <a:pPr eaLnBrk="1" hangingPunct="1">
              <a:lnSpc>
                <a:spcPct val="120000"/>
              </a:lnSpc>
            </a:pPr>
            <a:r>
              <a:rPr lang="en-GB" sz="2400" dirty="0"/>
              <a:t>There is </a:t>
            </a:r>
            <a:r>
              <a:rPr lang="en-GB" sz="2400" dirty="0">
                <a:highlight>
                  <a:srgbClr val="FFFF00"/>
                </a:highlight>
              </a:rPr>
              <a:t>no distinction between clients and servers</a:t>
            </a:r>
          </a:p>
          <a:p>
            <a:pPr eaLnBrk="1" hangingPunct="1">
              <a:lnSpc>
                <a:spcPct val="120000"/>
              </a:lnSpc>
            </a:pPr>
            <a:r>
              <a:rPr lang="en-GB" sz="2400" dirty="0"/>
              <a:t>Each distributable component is an object that provides </a:t>
            </a:r>
            <a:r>
              <a:rPr lang="en-GB" sz="2400" dirty="0">
                <a:solidFill>
                  <a:srgbClr val="0033CC"/>
                </a:solidFill>
              </a:rPr>
              <a:t>services</a:t>
            </a:r>
            <a:r>
              <a:rPr lang="en-GB" sz="2400" dirty="0"/>
              <a:t> to other objects and receives </a:t>
            </a:r>
            <a:r>
              <a:rPr lang="en-GB" sz="2400" dirty="0">
                <a:solidFill>
                  <a:srgbClr val="0033CC"/>
                </a:solidFill>
              </a:rPr>
              <a:t>services</a:t>
            </a:r>
            <a:r>
              <a:rPr lang="en-GB" sz="2400" dirty="0"/>
              <a:t> from other objects</a:t>
            </a:r>
          </a:p>
          <a:p>
            <a:pPr eaLnBrk="1" hangingPunct="1">
              <a:lnSpc>
                <a:spcPct val="120000"/>
              </a:lnSpc>
            </a:pPr>
            <a:r>
              <a:rPr lang="en-GB" sz="2400" dirty="0"/>
              <a:t>Object communication is through a middleware system called an </a:t>
            </a:r>
            <a:r>
              <a:rPr lang="en-GB" sz="2400" dirty="0">
                <a:solidFill>
                  <a:srgbClr val="0033CC"/>
                </a:solidFill>
              </a:rPr>
              <a:t>object request broker </a:t>
            </a:r>
            <a:r>
              <a:rPr lang="en-GB" sz="2400" dirty="0"/>
              <a:t>(ORB, also called software bus)</a:t>
            </a:r>
          </a:p>
          <a:p>
            <a:pPr eaLnBrk="1" hangingPunct="1">
              <a:lnSpc>
                <a:spcPct val="120000"/>
              </a:lnSpc>
            </a:pPr>
            <a:r>
              <a:rPr lang="en-GB" sz="2400" dirty="0"/>
              <a:t>However, </a:t>
            </a:r>
            <a:r>
              <a:rPr lang="en-GB" sz="2400" dirty="0">
                <a:highlight>
                  <a:srgbClr val="FFFF00"/>
                </a:highlight>
              </a:rPr>
              <a:t>more complex to design than client-server systems</a:t>
            </a:r>
          </a:p>
          <a:p>
            <a:pPr eaLnBrk="1" hangingPunct="1">
              <a:lnSpc>
                <a:spcPct val="120000"/>
              </a:lnSpc>
            </a:pPr>
            <a:r>
              <a:rPr lang="en-GB" sz="2400" dirty="0"/>
              <a:t>No explicit separation of duties – The same person/team designs the same types of objects and the entire system, which requires complex skill to handle.</a:t>
            </a:r>
          </a:p>
          <a:p>
            <a:pPr eaLnBrk="1" hangingPunct="1">
              <a:lnSpc>
                <a:spcPct val="120000"/>
              </a:lnSpc>
            </a:pPr>
            <a:r>
              <a:rPr lang="en-GB" sz="2400" dirty="0"/>
              <a:t>There are competing standards.</a:t>
            </a:r>
          </a:p>
        </p:txBody>
      </p:sp>
    </p:spTree>
    <p:extLst>
      <p:ext uri="{BB962C8B-B14F-4D97-AF65-F5344CB8AC3E}">
        <p14:creationId xmlns:p14="http://schemas.microsoft.com/office/powerpoint/2010/main" val="333606377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82774-7CED-C687-E901-9639E145FCB2}"/>
              </a:ext>
            </a:extLst>
          </p:cNvPr>
          <p:cNvSpPr>
            <a:spLocks noGrp="1"/>
          </p:cNvSpPr>
          <p:nvPr>
            <p:ph type="title"/>
          </p:nvPr>
        </p:nvSpPr>
        <p:spPr/>
        <p:txBody>
          <a:bodyPr/>
          <a:lstStyle/>
          <a:p>
            <a:r>
              <a:rPr lang="en-US" dirty="0"/>
              <a:t>(4) Flight and Car Functions</a:t>
            </a:r>
          </a:p>
        </p:txBody>
      </p:sp>
      <p:sp>
        <p:nvSpPr>
          <p:cNvPr id="3" name="Content Placeholder 2">
            <a:extLst>
              <a:ext uri="{FF2B5EF4-FFF2-40B4-BE49-F238E27FC236}">
                <a16:creationId xmlns:a16="http://schemas.microsoft.com/office/drawing/2014/main" id="{B9D73062-024E-A5FB-3E1D-EA11F8B8F3A6}"/>
              </a:ext>
            </a:extLst>
          </p:cNvPr>
          <p:cNvSpPr>
            <a:spLocks noGrp="1"/>
          </p:cNvSpPr>
          <p:nvPr>
            <p:ph idx="1"/>
          </p:nvPr>
        </p:nvSpPr>
        <p:spPr>
          <a:xfrm>
            <a:off x="1219200" y="820366"/>
            <a:ext cx="7848600" cy="5943600"/>
          </a:xfrm>
        </p:spPr>
        <p:txBody>
          <a:bodyPr/>
          <a:lstStyle/>
          <a:p>
            <a:pPr marL="0" indent="0">
              <a:buNone/>
              <a:tabLst>
                <a:tab pos="457200" algn="l"/>
                <a:tab pos="914400" algn="l"/>
              </a:tabLst>
            </a:pP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Flight </a:t>
            </a:r>
            <a:r>
              <a:rPr lang="en-US" sz="1800" dirty="0" err="1">
                <a:solidFill>
                  <a:srgbClr val="000000"/>
                </a:solidFill>
                <a:latin typeface="Cascadia Mono" panose="020B0609020000020004" pitchFamily="49" charset="0"/>
              </a:rPr>
              <a:t>BookFlights</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f) {</a:t>
            </a:r>
          </a:p>
          <a:p>
            <a:pPr marL="0" indent="0">
              <a:buNone/>
              <a:tabLst>
                <a:tab pos="457200" algn="l"/>
                <a:tab pos="914400" algn="l"/>
              </a:tabLst>
            </a:pPr>
            <a:r>
              <a:rPr lang="en-US" sz="1800" dirty="0">
                <a:solidFill>
                  <a:srgbClr val="0000FF"/>
                </a:solidFill>
                <a:latin typeface="Cascadia Mono" panose="020B0609020000020004" pitchFamily="49" charset="0"/>
              </a:rPr>
              <a:t>	int</a:t>
            </a:r>
            <a:r>
              <a:rPr lang="en-US" sz="1800" dirty="0">
                <a:solidFill>
                  <a:srgbClr val="000000"/>
                </a:solidFill>
                <a:latin typeface="Cascadia Mono" panose="020B0609020000020004" pitchFamily="49" charset="0"/>
              </a:rPr>
              <a:t>[] price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[f];</a:t>
            </a:r>
          </a:p>
          <a:p>
            <a:pPr marL="0" indent="0">
              <a:buNone/>
              <a:tabLst>
                <a:tab pos="457200" algn="l"/>
                <a:tab pos="914400" algn="l"/>
              </a:tabLst>
            </a:pPr>
            <a:r>
              <a:rPr lang="en-US" sz="1800" dirty="0">
                <a:solidFill>
                  <a:srgbClr val="0000FF"/>
                </a:solidFill>
                <a:latin typeface="Cascadia Mono" panose="020B0609020000020004" pitchFamily="49" charset="0"/>
              </a:rPr>
              <a:t>	int</a:t>
            </a:r>
            <a:r>
              <a:rPr lang="en-US" sz="1800" dirty="0">
                <a:solidFill>
                  <a:srgbClr val="000000"/>
                </a:solidFill>
                <a:latin typeface="Cascadia Mono" panose="020B0609020000020004" pitchFamily="49" charset="0"/>
              </a:rPr>
              <a:t> min = 1000; </a:t>
            </a:r>
            <a:r>
              <a:rPr lang="en-US" sz="1800" dirty="0">
                <a:solidFill>
                  <a:schemeClr val="accent5">
                    <a:lumMod val="50000"/>
                  </a:schemeClr>
                </a:solidFill>
                <a:latin typeface="Cascadia Mono" panose="020B0609020000020004" pitchFamily="49" charset="0"/>
              </a:rPr>
              <a:t>// a large initial value</a:t>
            </a:r>
            <a:endParaRPr lang="en-US" sz="1800" dirty="0">
              <a:solidFill>
                <a:srgbClr val="000000"/>
              </a:solidFill>
              <a:latin typeface="Cascadia Mono" panose="020B0609020000020004" pitchFamily="49" charset="0"/>
            </a:endParaRPr>
          </a:p>
          <a:p>
            <a:pPr marL="0" indent="0">
              <a:buNone/>
              <a:tabLst>
                <a:tab pos="457200" algn="l"/>
                <a:tab pos="9144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"Booking flight ... "</a:t>
            </a:r>
            <a:r>
              <a:rPr lang="en-US" sz="1800" dirty="0">
                <a:solidFill>
                  <a:srgbClr val="000000"/>
                </a:solidFill>
                <a:latin typeface="Cascadia Mono" panose="020B0609020000020004" pitchFamily="49" charset="0"/>
              </a:rPr>
              <a:t>);</a:t>
            </a:r>
          </a:p>
          <a:p>
            <a:pPr marL="0" indent="0">
              <a:buNone/>
              <a:tabLst>
                <a:tab pos="457200" algn="l"/>
                <a:tab pos="914400" algn="l"/>
              </a:tabLst>
            </a:pPr>
            <a:r>
              <a:rPr lang="nn-NO" sz="1800" dirty="0">
                <a:solidFill>
                  <a:srgbClr val="0000FF"/>
                </a:solidFill>
                <a:latin typeface="Cascadia Mono" panose="020B0609020000020004" pitchFamily="49" charset="0"/>
              </a:rPr>
              <a:t>	for</a:t>
            </a:r>
            <a:r>
              <a:rPr lang="nn-NO" sz="1800" dirty="0">
                <a:solidFill>
                  <a:srgbClr val="000000"/>
                </a:solidFill>
                <a:latin typeface="Cascadia Mono" panose="020B0609020000020004" pitchFamily="49" charset="0"/>
              </a:rPr>
              <a:t> (</a:t>
            </a:r>
            <a:r>
              <a:rPr lang="nn-NO" sz="1800" dirty="0">
                <a:solidFill>
                  <a:srgbClr val="0000FF"/>
                </a:solidFill>
                <a:latin typeface="Cascadia Mono" panose="020B0609020000020004" pitchFamily="49" charset="0"/>
              </a:rPr>
              <a:t>int</a:t>
            </a:r>
            <a:r>
              <a:rPr lang="nn-NO" sz="1800" dirty="0">
                <a:solidFill>
                  <a:srgbClr val="000000"/>
                </a:solidFill>
                <a:latin typeface="Cascadia Mono" panose="020B0609020000020004" pitchFamily="49" charset="0"/>
              </a:rPr>
              <a:t> i = 0; i &lt; f; i++) </a:t>
            </a:r>
            <a:r>
              <a:rPr lang="en-US" sz="1800" dirty="0">
                <a:solidFill>
                  <a:srgbClr val="000000"/>
                </a:solidFill>
                <a:latin typeface="Cascadia Mono" panose="020B0609020000020004" pitchFamily="49" charset="0"/>
              </a:rPr>
              <a:t>{</a:t>
            </a:r>
          </a:p>
          <a:p>
            <a:pPr marL="0" indent="0">
              <a:buNone/>
              <a:tabLst>
                <a:tab pos="457200" algn="l"/>
                <a:tab pos="914400" algn="l"/>
              </a:tabLst>
            </a:pPr>
            <a:r>
              <a:rPr lang="en-US" sz="1800" dirty="0">
                <a:solidFill>
                  <a:srgbClr val="000000"/>
                </a:solidFill>
                <a:latin typeface="Cascadia Mono" panose="020B0609020000020004" pitchFamily="49" charset="0"/>
              </a:rPr>
              <a:t>		price[</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rng.Next</a:t>
            </a:r>
            <a:r>
              <a:rPr lang="en-US" sz="1800" dirty="0">
                <a:solidFill>
                  <a:srgbClr val="000000"/>
                </a:solidFill>
                <a:latin typeface="Cascadia Mono" panose="020B0609020000020004" pitchFamily="49" charset="0"/>
              </a:rPr>
              <a:t>(200, 399);</a:t>
            </a:r>
          </a:p>
          <a:p>
            <a:pPr marL="0" indent="0">
              <a:buNone/>
              <a:tabLst>
                <a:tab pos="457200" algn="l"/>
                <a:tab pos="914400" algn="l"/>
              </a:tabLst>
            </a:pPr>
            <a:r>
              <a:rPr lang="en-US" sz="1800" dirty="0">
                <a:solidFill>
                  <a:srgbClr val="0000FF"/>
                </a:solidFill>
                <a:latin typeface="Cascadia Mono" panose="020B0609020000020004" pitchFamily="49" charset="0"/>
              </a:rPr>
              <a:t>		if</a:t>
            </a:r>
            <a:r>
              <a:rPr lang="en-US" sz="1800" dirty="0">
                <a:solidFill>
                  <a:srgbClr val="000000"/>
                </a:solidFill>
                <a:latin typeface="Cascadia Mono" panose="020B0609020000020004" pitchFamily="49" charset="0"/>
              </a:rPr>
              <a:t> (price[</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 &lt; min) min = price[</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a:t>
            </a:r>
          </a:p>
          <a:p>
            <a:pPr marL="0" indent="0">
              <a:buNone/>
              <a:tabLst>
                <a:tab pos="457200" algn="l"/>
                <a:tab pos="9144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jobTime</a:t>
            </a:r>
            <a:r>
              <a:rPr lang="en-US" sz="1800" dirty="0">
                <a:solidFill>
                  <a:srgbClr val="000000"/>
                </a:solidFill>
                <a:latin typeface="Cascadia Mono" panose="020B0609020000020004" pitchFamily="49" charset="0"/>
              </a:rPr>
              <a:t>(500); </a:t>
            </a:r>
            <a:r>
              <a:rPr lang="en-US" sz="1800" dirty="0">
                <a:solidFill>
                  <a:schemeClr val="accent5">
                    <a:lumMod val="50000"/>
                  </a:schemeClr>
                </a:solidFill>
                <a:latin typeface="Cascadia Mono" panose="020B0609020000020004" pitchFamily="49" charset="0"/>
              </a:rPr>
              <a:t>// Delay</a:t>
            </a:r>
            <a:endParaRPr lang="en-US" sz="1800" dirty="0">
              <a:solidFill>
                <a:srgbClr val="000000"/>
              </a:solidFill>
              <a:latin typeface="Cascadia Mono" panose="020B0609020000020004" pitchFamily="49" charset="0"/>
            </a:endParaRPr>
          </a:p>
          <a:p>
            <a:pPr marL="0" indent="0">
              <a:buNone/>
              <a:tabLst>
                <a:tab pos="457200" algn="l"/>
                <a:tab pos="914400" algn="l"/>
              </a:tabLst>
            </a:pPr>
            <a:r>
              <a:rPr lang="en-US" sz="1800" dirty="0">
                <a:solidFill>
                  <a:srgbClr val="000000"/>
                </a:solidFill>
                <a:latin typeface="Cascadia Mono" panose="020B0609020000020004" pitchFamily="49" charset="0"/>
              </a:rPr>
              <a:t>	}</a:t>
            </a:r>
          </a:p>
          <a:p>
            <a:pPr marL="0" indent="0">
              <a:buNone/>
              <a:tabLst>
                <a:tab pos="457200" algn="l"/>
                <a:tab pos="9144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"The flight price is $"</a:t>
            </a:r>
            <a:r>
              <a:rPr lang="en-US" sz="1800" dirty="0">
                <a:solidFill>
                  <a:srgbClr val="000000"/>
                </a:solidFill>
                <a:latin typeface="Cascadia Mono" panose="020B0609020000020004" pitchFamily="49" charset="0"/>
              </a:rPr>
              <a:t> + min);</a:t>
            </a:r>
          </a:p>
          <a:p>
            <a:pPr marL="0" indent="0">
              <a:buNone/>
              <a:tabLst>
                <a:tab pos="457200" algn="l"/>
                <a:tab pos="914400" algn="l"/>
              </a:tabLst>
            </a:pPr>
            <a:r>
              <a:rPr lang="en-US" sz="1800" dirty="0">
                <a:solidFill>
                  <a:srgbClr val="0000FF"/>
                </a:solidFill>
                <a:latin typeface="Cascadia Mono" panose="020B0609020000020004" pitchFamily="49" charset="0"/>
              </a:rPr>
              <a:t>	return</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Flight();</a:t>
            </a:r>
          </a:p>
          <a:p>
            <a:pPr marL="0" indent="0">
              <a:buNone/>
              <a:tabLst>
                <a:tab pos="457200" algn="l"/>
                <a:tab pos="914400" algn="l"/>
              </a:tabLst>
            </a:pPr>
            <a:r>
              <a:rPr lang="en-US" sz="1800" dirty="0">
                <a:solidFill>
                  <a:srgbClr val="000000"/>
                </a:solidFill>
                <a:latin typeface="Cascadia Mono" panose="020B0609020000020004" pitchFamily="49" charset="0"/>
              </a:rPr>
              <a:t>}</a:t>
            </a:r>
          </a:p>
          <a:p>
            <a:pPr marL="0" indent="0">
              <a:buNone/>
              <a:tabLst>
                <a:tab pos="457200" algn="l"/>
                <a:tab pos="914400" algn="l"/>
              </a:tabLst>
            </a:pP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Car </a:t>
            </a:r>
            <a:r>
              <a:rPr lang="en-US" sz="1800" dirty="0" err="1">
                <a:solidFill>
                  <a:srgbClr val="000000"/>
                </a:solidFill>
                <a:latin typeface="Cascadia Mono" panose="020B0609020000020004" pitchFamily="49" charset="0"/>
              </a:rPr>
              <a:t>RentCar</a:t>
            </a:r>
            <a:r>
              <a:rPr lang="en-US" sz="1800" dirty="0">
                <a:solidFill>
                  <a:srgbClr val="000000"/>
                </a:solidFill>
                <a:latin typeface="Cascadia Mono" panose="020B0609020000020004" pitchFamily="49" charset="0"/>
              </a:rPr>
              <a:t>() {</a:t>
            </a:r>
          </a:p>
          <a:p>
            <a:pPr marL="0" indent="0">
              <a:buNone/>
              <a:tabLst>
                <a:tab pos="457200" algn="l"/>
                <a:tab pos="9144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"Renting a car ... "</a:t>
            </a:r>
            <a:r>
              <a:rPr lang="en-US" sz="1800" dirty="0">
                <a:solidFill>
                  <a:srgbClr val="000000"/>
                </a:solidFill>
                <a:latin typeface="Cascadia Mono" panose="020B0609020000020004" pitchFamily="49" charset="0"/>
              </a:rPr>
              <a:t>);</a:t>
            </a:r>
          </a:p>
          <a:p>
            <a:pPr marL="0" indent="0">
              <a:buNone/>
              <a:tabLst>
                <a:tab pos="457200" algn="l"/>
                <a:tab pos="914400" algn="l"/>
              </a:tabLst>
            </a:pPr>
            <a:r>
              <a:rPr lang="en-US" sz="1800" dirty="0">
                <a:solidFill>
                  <a:srgbClr val="0000FF"/>
                </a:solidFill>
                <a:latin typeface="Cascadia Mono" panose="020B0609020000020004" pitchFamily="49" charset="0"/>
              </a:rPr>
              <a:t>	int</a:t>
            </a:r>
            <a:r>
              <a:rPr lang="en-US" sz="1800" dirty="0">
                <a:solidFill>
                  <a:srgbClr val="000000"/>
                </a:solidFill>
                <a:latin typeface="Cascadia Mono" panose="020B0609020000020004" pitchFamily="49" charset="0"/>
              </a:rPr>
              <a:t> price = </a:t>
            </a:r>
            <a:r>
              <a:rPr lang="en-US" sz="1800" dirty="0" err="1">
                <a:solidFill>
                  <a:srgbClr val="000000"/>
                </a:solidFill>
                <a:latin typeface="Cascadia Mono" panose="020B0609020000020004" pitchFamily="49" charset="0"/>
              </a:rPr>
              <a:t>rng.Next</a:t>
            </a:r>
            <a:r>
              <a:rPr lang="en-US" sz="1800" dirty="0">
                <a:solidFill>
                  <a:srgbClr val="000000"/>
                </a:solidFill>
                <a:latin typeface="Cascadia Mono" panose="020B0609020000020004" pitchFamily="49" charset="0"/>
              </a:rPr>
              <a:t>(50, 99);</a:t>
            </a:r>
          </a:p>
          <a:p>
            <a:pPr marL="0" indent="0">
              <a:buNone/>
              <a:tabLst>
                <a:tab pos="457200" algn="l"/>
                <a:tab pos="9144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jobTime</a:t>
            </a:r>
            <a:r>
              <a:rPr lang="en-US" sz="1800" dirty="0">
                <a:solidFill>
                  <a:srgbClr val="000000"/>
                </a:solidFill>
                <a:latin typeface="Cascadia Mono" panose="020B0609020000020004" pitchFamily="49" charset="0"/>
              </a:rPr>
              <a:t>(500); </a:t>
            </a:r>
            <a:r>
              <a:rPr lang="en-US" sz="1800" dirty="0">
                <a:solidFill>
                  <a:schemeClr val="accent5">
                    <a:lumMod val="50000"/>
                  </a:schemeClr>
                </a:solidFill>
                <a:latin typeface="Cascadia Mono" panose="020B0609020000020004" pitchFamily="49" charset="0"/>
              </a:rPr>
              <a:t>// Delay</a:t>
            </a:r>
            <a:endParaRPr lang="en-US" sz="1800" dirty="0">
              <a:solidFill>
                <a:srgbClr val="000000"/>
              </a:solidFill>
              <a:latin typeface="Cascadia Mono" panose="020B0609020000020004" pitchFamily="49" charset="0"/>
            </a:endParaRPr>
          </a:p>
          <a:p>
            <a:pPr marL="0" indent="0">
              <a:buNone/>
              <a:tabLst>
                <a:tab pos="457200" algn="l"/>
                <a:tab pos="9144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"The rental car price is $"</a:t>
            </a:r>
            <a:r>
              <a:rPr lang="en-US" sz="1800" dirty="0">
                <a:solidFill>
                  <a:srgbClr val="000000"/>
                </a:solidFill>
                <a:latin typeface="Cascadia Mono" panose="020B0609020000020004" pitchFamily="49" charset="0"/>
              </a:rPr>
              <a:t>+price);</a:t>
            </a:r>
          </a:p>
          <a:p>
            <a:pPr marL="0" indent="0">
              <a:buNone/>
              <a:tabLst>
                <a:tab pos="457200" algn="l"/>
                <a:tab pos="914400" algn="l"/>
              </a:tabLst>
            </a:pPr>
            <a:r>
              <a:rPr lang="en-US" sz="1800" dirty="0">
                <a:solidFill>
                  <a:srgbClr val="0000FF"/>
                </a:solidFill>
                <a:latin typeface="Cascadia Mono" panose="020B0609020000020004" pitchFamily="49" charset="0"/>
              </a:rPr>
              <a:t>	return</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Car(); } } }</a:t>
            </a:r>
          </a:p>
        </p:txBody>
      </p:sp>
      <p:sp>
        <p:nvSpPr>
          <p:cNvPr id="4" name="Slide Number Placeholder 3">
            <a:extLst>
              <a:ext uri="{FF2B5EF4-FFF2-40B4-BE49-F238E27FC236}">
                <a16:creationId xmlns:a16="http://schemas.microsoft.com/office/drawing/2014/main" id="{6984A2C6-3915-2E4C-54F8-ED41CB6B3018}"/>
              </a:ext>
            </a:extLst>
          </p:cNvPr>
          <p:cNvSpPr>
            <a:spLocks noGrp="1"/>
          </p:cNvSpPr>
          <p:nvPr>
            <p:ph type="sldNum" sz="quarter" idx="12"/>
          </p:nvPr>
        </p:nvSpPr>
        <p:spPr/>
        <p:txBody>
          <a:bodyPr/>
          <a:lstStyle/>
          <a:p>
            <a:pPr>
              <a:defRPr/>
            </a:pPr>
            <a:fld id="{EE0DF119-116B-4D18-ADF3-794E8A307570}" type="slidenum">
              <a:rPr lang="en-US" smtClean="0"/>
              <a:pPr>
                <a:defRPr/>
              </a:pPr>
              <a:t>280</a:t>
            </a:fld>
            <a:endParaRPr lang="en-US" dirty="0"/>
          </a:p>
        </p:txBody>
      </p:sp>
    </p:spTree>
    <p:extLst>
      <p:ext uri="{BB962C8B-B14F-4D97-AF65-F5344CB8AC3E}">
        <p14:creationId xmlns:p14="http://schemas.microsoft.com/office/powerpoint/2010/main" val="41027098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4CFB-0993-F357-F286-93D99AF078D2}"/>
              </a:ext>
            </a:extLst>
          </p:cNvPr>
          <p:cNvSpPr>
            <a:spLocks noGrp="1"/>
          </p:cNvSpPr>
          <p:nvPr>
            <p:ph type="title"/>
          </p:nvPr>
        </p:nvSpPr>
        <p:spPr/>
        <p:txBody>
          <a:bodyPr/>
          <a:lstStyle/>
          <a:p>
            <a:r>
              <a:rPr lang="en-US" dirty="0"/>
              <a:t>Synchronous Solution Outputs</a:t>
            </a:r>
          </a:p>
        </p:txBody>
      </p:sp>
      <p:sp>
        <p:nvSpPr>
          <p:cNvPr id="4" name="Slide Number Placeholder 3">
            <a:extLst>
              <a:ext uri="{FF2B5EF4-FFF2-40B4-BE49-F238E27FC236}">
                <a16:creationId xmlns:a16="http://schemas.microsoft.com/office/drawing/2014/main" id="{ADA3DC15-A269-6809-79F8-4E0B1EA8CE3E}"/>
              </a:ext>
            </a:extLst>
          </p:cNvPr>
          <p:cNvSpPr>
            <a:spLocks noGrp="1"/>
          </p:cNvSpPr>
          <p:nvPr>
            <p:ph type="sldNum" sz="quarter" idx="12"/>
          </p:nvPr>
        </p:nvSpPr>
        <p:spPr/>
        <p:txBody>
          <a:bodyPr/>
          <a:lstStyle/>
          <a:p>
            <a:pPr>
              <a:defRPr/>
            </a:pPr>
            <a:fld id="{EE0DF119-116B-4D18-ADF3-794E8A307570}" type="slidenum">
              <a:rPr lang="en-US" smtClean="0"/>
              <a:pPr>
                <a:defRPr/>
              </a:pPr>
              <a:t>281</a:t>
            </a:fld>
            <a:endParaRPr lang="en-US" dirty="0"/>
          </a:p>
        </p:txBody>
      </p:sp>
      <p:pic>
        <p:nvPicPr>
          <p:cNvPr id="3" name="Picture 2" descr="A screen shot of a black screen&#10;&#10;Description automatically generated">
            <a:extLst>
              <a:ext uri="{FF2B5EF4-FFF2-40B4-BE49-F238E27FC236}">
                <a16:creationId xmlns:a16="http://schemas.microsoft.com/office/drawing/2014/main" id="{764159F1-4858-1D39-A635-CCFA4603E4BF}"/>
              </a:ext>
            </a:extLst>
          </p:cNvPr>
          <p:cNvPicPr>
            <a:picLocks noChangeAspect="1"/>
          </p:cNvPicPr>
          <p:nvPr/>
        </p:nvPicPr>
        <p:blipFill>
          <a:blip r:embed="rId2"/>
          <a:stretch>
            <a:fillRect/>
          </a:stretch>
        </p:blipFill>
        <p:spPr>
          <a:xfrm>
            <a:off x="2286000" y="875489"/>
            <a:ext cx="4724400" cy="5439736"/>
          </a:xfrm>
          <a:prstGeom prst="rect">
            <a:avLst/>
          </a:prstGeom>
        </p:spPr>
      </p:pic>
    </p:spTree>
    <p:extLst>
      <p:ext uri="{BB962C8B-B14F-4D97-AF65-F5344CB8AC3E}">
        <p14:creationId xmlns:p14="http://schemas.microsoft.com/office/powerpoint/2010/main" val="356682780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E0563-714B-ED66-7999-64763FBD49B6}"/>
              </a:ext>
            </a:extLst>
          </p:cNvPr>
          <p:cNvSpPr>
            <a:spLocks noGrp="1"/>
          </p:cNvSpPr>
          <p:nvPr>
            <p:ph type="title"/>
          </p:nvPr>
        </p:nvSpPr>
        <p:spPr>
          <a:xfrm>
            <a:off x="798512" y="152400"/>
            <a:ext cx="8269288" cy="623888"/>
          </a:xfrm>
        </p:spPr>
        <p:txBody>
          <a:bodyPr/>
          <a:lstStyle/>
          <a:p>
            <a:pPr algn="ctr"/>
            <a:r>
              <a:rPr lang="en-US" dirty="0">
                <a:solidFill>
                  <a:srgbClr val="C00000"/>
                </a:solidFill>
                <a:highlight>
                  <a:srgbClr val="FFFF00"/>
                </a:highlight>
              </a:rPr>
              <a:t>Asynchronous</a:t>
            </a:r>
            <a:r>
              <a:rPr lang="en-US" dirty="0">
                <a:highlight>
                  <a:srgbClr val="FFFF00"/>
                </a:highlight>
              </a:rPr>
              <a:t> Solution</a:t>
            </a:r>
          </a:p>
        </p:txBody>
      </p:sp>
      <p:sp>
        <p:nvSpPr>
          <p:cNvPr id="4" name="Slide Number Placeholder 3">
            <a:extLst>
              <a:ext uri="{FF2B5EF4-FFF2-40B4-BE49-F238E27FC236}">
                <a16:creationId xmlns:a16="http://schemas.microsoft.com/office/drawing/2014/main" id="{881CDDCD-4DBB-CCC1-B5BD-0135A4929DDF}"/>
              </a:ext>
            </a:extLst>
          </p:cNvPr>
          <p:cNvSpPr>
            <a:spLocks noGrp="1"/>
          </p:cNvSpPr>
          <p:nvPr>
            <p:ph type="sldNum" sz="quarter" idx="12"/>
          </p:nvPr>
        </p:nvSpPr>
        <p:spPr/>
        <p:txBody>
          <a:bodyPr/>
          <a:lstStyle/>
          <a:p>
            <a:pPr>
              <a:defRPr/>
            </a:pPr>
            <a:fld id="{EE0DF119-116B-4D18-ADF3-794E8A307570}" type="slidenum">
              <a:rPr lang="en-US" smtClean="0"/>
              <a:pPr>
                <a:defRPr/>
              </a:pPr>
              <a:t>282</a:t>
            </a:fld>
            <a:endParaRPr lang="en-US" dirty="0"/>
          </a:p>
        </p:txBody>
      </p:sp>
      <p:sp>
        <p:nvSpPr>
          <p:cNvPr id="6" name="Rectangle 5">
            <a:extLst>
              <a:ext uri="{FF2B5EF4-FFF2-40B4-BE49-F238E27FC236}">
                <a16:creationId xmlns:a16="http://schemas.microsoft.com/office/drawing/2014/main" id="{4D3160CE-CCC7-96C9-6448-1F7175BDD2CF}"/>
              </a:ext>
            </a:extLst>
          </p:cNvPr>
          <p:cNvSpPr/>
          <p:nvPr/>
        </p:nvSpPr>
        <p:spPr>
          <a:xfrm>
            <a:off x="2014385" y="4113323"/>
            <a:ext cx="1110514" cy="107633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Task Main()</a:t>
            </a:r>
          </a:p>
        </p:txBody>
      </p:sp>
      <p:sp>
        <p:nvSpPr>
          <p:cNvPr id="25" name="Rectangle 24">
            <a:extLst>
              <a:ext uri="{FF2B5EF4-FFF2-40B4-BE49-F238E27FC236}">
                <a16:creationId xmlns:a16="http://schemas.microsoft.com/office/drawing/2014/main" id="{366B95C4-D95A-6E9C-D1F5-42DE00F1F7AC}"/>
              </a:ext>
            </a:extLst>
          </p:cNvPr>
          <p:cNvSpPr/>
          <p:nvPr/>
        </p:nvSpPr>
        <p:spPr>
          <a:xfrm>
            <a:off x="228600" y="4193987"/>
            <a:ext cx="1496786" cy="762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String Apply</a:t>
            </a:r>
            <a:br>
              <a:rPr lang="en-US" dirty="0">
                <a:solidFill>
                  <a:schemeClr val="tx1"/>
                </a:solidFill>
              </a:rPr>
            </a:br>
            <a:r>
              <a:rPr lang="en-US" dirty="0">
                <a:solidFill>
                  <a:schemeClr val="tx1"/>
                </a:solidFill>
              </a:rPr>
              <a:t>Permission()</a:t>
            </a:r>
          </a:p>
        </p:txBody>
      </p:sp>
      <p:sp>
        <p:nvSpPr>
          <p:cNvPr id="26" name="Rectangle 25">
            <a:extLst>
              <a:ext uri="{FF2B5EF4-FFF2-40B4-BE49-F238E27FC236}">
                <a16:creationId xmlns:a16="http://schemas.microsoft.com/office/drawing/2014/main" id="{99015697-0F1B-E6AC-82D3-B1714FD666BA}"/>
              </a:ext>
            </a:extLst>
          </p:cNvPr>
          <p:cNvSpPr/>
          <p:nvPr/>
        </p:nvSpPr>
        <p:spPr>
          <a:xfrm>
            <a:off x="3758124" y="2903660"/>
            <a:ext cx="1676400" cy="6531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00FF"/>
                </a:solidFill>
              </a:rPr>
              <a:t>Task</a:t>
            </a:r>
            <a:r>
              <a:rPr lang="en-US" dirty="0">
                <a:solidFill>
                  <a:schemeClr val="tx1"/>
                </a:solidFill>
              </a:rPr>
              <a:t> class</a:t>
            </a:r>
          </a:p>
        </p:txBody>
      </p:sp>
      <p:sp>
        <p:nvSpPr>
          <p:cNvPr id="27" name="TextBox 26">
            <a:extLst>
              <a:ext uri="{FF2B5EF4-FFF2-40B4-BE49-F238E27FC236}">
                <a16:creationId xmlns:a16="http://schemas.microsoft.com/office/drawing/2014/main" id="{D04B867E-71DC-4B35-9D6A-7615E418ECF7}"/>
              </a:ext>
            </a:extLst>
          </p:cNvPr>
          <p:cNvSpPr txBox="1"/>
          <p:nvPr/>
        </p:nvSpPr>
        <p:spPr>
          <a:xfrm>
            <a:off x="237833" y="3102742"/>
            <a:ext cx="1543005" cy="1015663"/>
          </a:xfrm>
          <a:prstGeom prst="rect">
            <a:avLst/>
          </a:prstGeom>
          <a:noFill/>
        </p:spPr>
        <p:txBody>
          <a:bodyPr wrap="square" rtlCol="0">
            <a:spAutoFit/>
          </a:bodyPr>
          <a:lstStyle/>
          <a:p>
            <a:pPr algn="ctr"/>
            <a:r>
              <a:rPr lang="en-US" sz="2000" dirty="0"/>
              <a:t>Started and executed in main thread</a:t>
            </a:r>
          </a:p>
        </p:txBody>
      </p:sp>
      <p:grpSp>
        <p:nvGrpSpPr>
          <p:cNvPr id="42" name="Group 41">
            <a:extLst>
              <a:ext uri="{FF2B5EF4-FFF2-40B4-BE49-F238E27FC236}">
                <a16:creationId xmlns:a16="http://schemas.microsoft.com/office/drawing/2014/main" id="{6F2F7577-6D28-57EA-5D33-D436010C461C}"/>
              </a:ext>
            </a:extLst>
          </p:cNvPr>
          <p:cNvGrpSpPr/>
          <p:nvPr/>
        </p:nvGrpSpPr>
        <p:grpSpPr>
          <a:xfrm>
            <a:off x="3301127" y="4113323"/>
            <a:ext cx="5614273" cy="673011"/>
            <a:chOff x="3325684" y="4486263"/>
            <a:chExt cx="5252210" cy="673011"/>
          </a:xfrm>
        </p:grpSpPr>
        <p:sp>
          <p:nvSpPr>
            <p:cNvPr id="28" name="Rectangle 27">
              <a:extLst>
                <a:ext uri="{FF2B5EF4-FFF2-40B4-BE49-F238E27FC236}">
                  <a16:creationId xmlns:a16="http://schemas.microsoft.com/office/drawing/2014/main" id="{569E2EF6-0729-257F-24AC-95A4552C04D1}"/>
                </a:ext>
              </a:extLst>
            </p:cNvPr>
            <p:cNvSpPr/>
            <p:nvPr/>
          </p:nvSpPr>
          <p:spPr>
            <a:xfrm>
              <a:off x="3325684" y="4486264"/>
              <a:ext cx="1496786" cy="6730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Task&lt;Car&gt; </a:t>
              </a:r>
              <a:r>
                <a:rPr lang="en-US" sz="1600" dirty="0" err="1">
                  <a:solidFill>
                    <a:schemeClr val="tx1"/>
                  </a:solidFill>
                </a:rPr>
                <a:t>RentCarAsync</a:t>
              </a:r>
              <a:r>
                <a:rPr lang="en-US" sz="1600" dirty="0">
                  <a:solidFill>
                    <a:schemeClr val="tx1"/>
                  </a:solidFill>
                </a:rPr>
                <a:t>()</a:t>
              </a:r>
            </a:p>
          </p:txBody>
        </p:sp>
        <p:sp>
          <p:nvSpPr>
            <p:cNvPr id="29" name="Rectangle 28">
              <a:extLst>
                <a:ext uri="{FF2B5EF4-FFF2-40B4-BE49-F238E27FC236}">
                  <a16:creationId xmlns:a16="http://schemas.microsoft.com/office/drawing/2014/main" id="{7494AAA5-2A8F-2165-0F31-896B51E54BAD}"/>
                </a:ext>
              </a:extLst>
            </p:cNvPr>
            <p:cNvSpPr/>
            <p:nvPr/>
          </p:nvSpPr>
          <p:spPr>
            <a:xfrm>
              <a:off x="5024324" y="4498249"/>
              <a:ext cx="1681095" cy="6610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Task&lt;Hotel&gt; </a:t>
              </a:r>
              <a:r>
                <a:rPr lang="en-US" sz="1600" dirty="0" err="1">
                  <a:solidFill>
                    <a:schemeClr val="tx1"/>
                  </a:solidFill>
                </a:rPr>
                <a:t>BookHotelAsync</a:t>
              </a:r>
              <a:r>
                <a:rPr lang="en-US" sz="1600" dirty="0">
                  <a:solidFill>
                    <a:schemeClr val="tx1"/>
                  </a:solidFill>
                </a:rPr>
                <a:t>()</a:t>
              </a:r>
            </a:p>
          </p:txBody>
        </p:sp>
        <p:sp>
          <p:nvSpPr>
            <p:cNvPr id="30" name="Rectangle 29">
              <a:extLst>
                <a:ext uri="{FF2B5EF4-FFF2-40B4-BE49-F238E27FC236}">
                  <a16:creationId xmlns:a16="http://schemas.microsoft.com/office/drawing/2014/main" id="{9ACD6BC6-7FF0-44B4-49F5-A601430E6AA5}"/>
                </a:ext>
              </a:extLst>
            </p:cNvPr>
            <p:cNvSpPr/>
            <p:nvPr/>
          </p:nvSpPr>
          <p:spPr>
            <a:xfrm>
              <a:off x="6907274" y="4486263"/>
              <a:ext cx="1670620" cy="6610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Task&lt;Flight&gt; </a:t>
              </a:r>
              <a:r>
                <a:rPr lang="en-US" sz="1600" dirty="0" err="1">
                  <a:solidFill>
                    <a:schemeClr val="tx1"/>
                  </a:solidFill>
                </a:rPr>
                <a:t>BookFlightAsync</a:t>
              </a:r>
              <a:r>
                <a:rPr lang="en-US" sz="1600" dirty="0">
                  <a:solidFill>
                    <a:schemeClr val="tx1"/>
                  </a:solidFill>
                </a:rPr>
                <a:t>()</a:t>
              </a:r>
            </a:p>
          </p:txBody>
        </p:sp>
      </p:grpSp>
      <p:cxnSp>
        <p:nvCxnSpPr>
          <p:cNvPr id="31" name="Straight Arrow Connector 30">
            <a:extLst>
              <a:ext uri="{FF2B5EF4-FFF2-40B4-BE49-F238E27FC236}">
                <a16:creationId xmlns:a16="http://schemas.microsoft.com/office/drawing/2014/main" id="{87332434-35BD-630F-7358-76B8FBA0E90A}"/>
              </a:ext>
            </a:extLst>
          </p:cNvPr>
          <p:cNvCxnSpPr>
            <a:cxnSpLocks/>
            <a:stCxn id="26" idx="2"/>
            <a:endCxn id="29" idx="0"/>
          </p:cNvCxnSpPr>
          <p:nvPr/>
        </p:nvCxnSpPr>
        <p:spPr>
          <a:xfrm>
            <a:off x="4596324" y="3556803"/>
            <a:ext cx="1419030" cy="568506"/>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55C4832-A514-B65C-8B7D-0CFCBEED6A8F}"/>
              </a:ext>
            </a:extLst>
          </p:cNvPr>
          <p:cNvCxnSpPr>
            <a:cxnSpLocks/>
            <a:stCxn id="26" idx="2"/>
            <a:endCxn id="30" idx="0"/>
          </p:cNvCxnSpPr>
          <p:nvPr/>
        </p:nvCxnSpPr>
        <p:spPr>
          <a:xfrm>
            <a:off x="4596324" y="3556803"/>
            <a:ext cx="3426184" cy="55652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B3C9B07-EA22-C5FE-CDD6-A034680EAA8F}"/>
              </a:ext>
            </a:extLst>
          </p:cNvPr>
          <p:cNvCxnSpPr>
            <a:cxnSpLocks/>
            <a:stCxn id="26" idx="2"/>
            <a:endCxn id="28" idx="0"/>
          </p:cNvCxnSpPr>
          <p:nvPr/>
        </p:nvCxnSpPr>
        <p:spPr>
          <a:xfrm flipH="1">
            <a:off x="4101111" y="3556803"/>
            <a:ext cx="495213" cy="556521"/>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7F19EC4-D734-7C2B-FEF5-D41CC48F886C}"/>
              </a:ext>
            </a:extLst>
          </p:cNvPr>
          <p:cNvSpPr txBox="1"/>
          <p:nvPr/>
        </p:nvSpPr>
        <p:spPr>
          <a:xfrm>
            <a:off x="6106717" y="2819400"/>
            <a:ext cx="2666011" cy="1015663"/>
          </a:xfrm>
          <a:prstGeom prst="rect">
            <a:avLst/>
          </a:prstGeom>
          <a:noFill/>
        </p:spPr>
        <p:txBody>
          <a:bodyPr wrap="square" rtlCol="0">
            <a:spAutoFit/>
          </a:bodyPr>
          <a:lstStyle/>
          <a:p>
            <a:r>
              <a:rPr lang="en-US" sz="2000" dirty="0"/>
              <a:t>Started by Task and executed in thread pool simultaneously</a:t>
            </a:r>
          </a:p>
        </p:txBody>
      </p:sp>
      <p:cxnSp>
        <p:nvCxnSpPr>
          <p:cNvPr id="35" name="Straight Arrow Connector 34">
            <a:extLst>
              <a:ext uri="{FF2B5EF4-FFF2-40B4-BE49-F238E27FC236}">
                <a16:creationId xmlns:a16="http://schemas.microsoft.com/office/drawing/2014/main" id="{10B0E40A-3B10-2FB6-8F54-23A47A69443C}"/>
              </a:ext>
            </a:extLst>
          </p:cNvPr>
          <p:cNvCxnSpPr>
            <a:cxnSpLocks/>
            <a:stCxn id="26" idx="2"/>
            <a:endCxn id="6" idx="0"/>
          </p:cNvCxnSpPr>
          <p:nvPr/>
        </p:nvCxnSpPr>
        <p:spPr>
          <a:xfrm flipH="1">
            <a:off x="2569642" y="3556803"/>
            <a:ext cx="2026682" cy="55652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6" name="Freeform: Shape 35">
            <a:extLst>
              <a:ext uri="{FF2B5EF4-FFF2-40B4-BE49-F238E27FC236}">
                <a16:creationId xmlns:a16="http://schemas.microsoft.com/office/drawing/2014/main" id="{C5A28140-688F-CD3D-A812-915EF17EC4DF}"/>
              </a:ext>
            </a:extLst>
          </p:cNvPr>
          <p:cNvSpPr/>
          <p:nvPr/>
        </p:nvSpPr>
        <p:spPr>
          <a:xfrm flipH="1">
            <a:off x="1725386" y="4264487"/>
            <a:ext cx="439706" cy="92281"/>
          </a:xfrm>
          <a:custGeom>
            <a:avLst/>
            <a:gdLst>
              <a:gd name="connsiteX0" fmla="*/ 0 w 914400"/>
              <a:gd name="connsiteY0" fmla="*/ 0 h 129540"/>
              <a:gd name="connsiteX1" fmla="*/ 0 w 914400"/>
              <a:gd name="connsiteY1" fmla="*/ 129540 h 129540"/>
              <a:gd name="connsiteX2" fmla="*/ 914400 w 914400"/>
              <a:gd name="connsiteY2" fmla="*/ 129540 h 129540"/>
            </a:gdLst>
            <a:ahLst/>
            <a:cxnLst>
              <a:cxn ang="0">
                <a:pos x="connsiteX0" y="connsiteY0"/>
              </a:cxn>
              <a:cxn ang="0">
                <a:pos x="connsiteX1" y="connsiteY1"/>
              </a:cxn>
              <a:cxn ang="0">
                <a:pos x="connsiteX2" y="connsiteY2"/>
              </a:cxn>
            </a:cxnLst>
            <a:rect l="l" t="t" r="r" b="b"/>
            <a:pathLst>
              <a:path w="914400" h="129540">
                <a:moveTo>
                  <a:pt x="0" y="0"/>
                </a:moveTo>
                <a:lnTo>
                  <a:pt x="0" y="129540"/>
                </a:lnTo>
                <a:lnTo>
                  <a:pt x="914400" y="129540"/>
                </a:lnTo>
              </a:path>
            </a:pathLst>
          </a:custGeom>
          <a:noFill/>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5E9F800C-E074-BCA4-ABF0-8CA2F5CFAC12}"/>
              </a:ext>
            </a:extLst>
          </p:cNvPr>
          <p:cNvSpPr/>
          <p:nvPr/>
        </p:nvSpPr>
        <p:spPr>
          <a:xfrm flipH="1" flipV="1">
            <a:off x="1742182" y="4878111"/>
            <a:ext cx="439706" cy="145629"/>
          </a:xfrm>
          <a:custGeom>
            <a:avLst/>
            <a:gdLst>
              <a:gd name="connsiteX0" fmla="*/ 0 w 914400"/>
              <a:gd name="connsiteY0" fmla="*/ 0 h 129540"/>
              <a:gd name="connsiteX1" fmla="*/ 0 w 914400"/>
              <a:gd name="connsiteY1" fmla="*/ 129540 h 129540"/>
              <a:gd name="connsiteX2" fmla="*/ 914400 w 914400"/>
              <a:gd name="connsiteY2" fmla="*/ 129540 h 129540"/>
            </a:gdLst>
            <a:ahLst/>
            <a:cxnLst>
              <a:cxn ang="0">
                <a:pos x="connsiteX0" y="connsiteY0"/>
              </a:cxn>
              <a:cxn ang="0">
                <a:pos x="connsiteX1" y="connsiteY1"/>
              </a:cxn>
              <a:cxn ang="0">
                <a:pos x="connsiteX2" y="connsiteY2"/>
              </a:cxn>
            </a:cxnLst>
            <a:rect l="l" t="t" r="r" b="b"/>
            <a:pathLst>
              <a:path w="914400" h="129540">
                <a:moveTo>
                  <a:pt x="0" y="0"/>
                </a:moveTo>
                <a:lnTo>
                  <a:pt x="0" y="129540"/>
                </a:lnTo>
                <a:lnTo>
                  <a:pt x="914400" y="129540"/>
                </a:lnTo>
              </a:path>
            </a:pathLst>
          </a:custGeom>
          <a:noFill/>
          <a:ln w="1270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7" name="Group 46">
            <a:extLst>
              <a:ext uri="{FF2B5EF4-FFF2-40B4-BE49-F238E27FC236}">
                <a16:creationId xmlns:a16="http://schemas.microsoft.com/office/drawing/2014/main" id="{6C7FFF82-C2A8-8B00-4324-63ED6BFE516F}"/>
              </a:ext>
            </a:extLst>
          </p:cNvPr>
          <p:cNvGrpSpPr/>
          <p:nvPr/>
        </p:nvGrpSpPr>
        <p:grpSpPr>
          <a:xfrm>
            <a:off x="4419600" y="1057219"/>
            <a:ext cx="4258469" cy="2033848"/>
            <a:chOff x="4361931" y="1066800"/>
            <a:chExt cx="4258469" cy="2033848"/>
          </a:xfrm>
        </p:grpSpPr>
        <p:sp>
          <p:nvSpPr>
            <p:cNvPr id="44" name="TextBox 43">
              <a:extLst>
                <a:ext uri="{FF2B5EF4-FFF2-40B4-BE49-F238E27FC236}">
                  <a16:creationId xmlns:a16="http://schemas.microsoft.com/office/drawing/2014/main" id="{8A2F26C6-1DD4-1764-7C64-426A82A383F8}"/>
                </a:ext>
              </a:extLst>
            </p:cNvPr>
            <p:cNvSpPr txBox="1"/>
            <p:nvPr/>
          </p:nvSpPr>
          <p:spPr>
            <a:xfrm>
              <a:off x="4988163" y="1066800"/>
              <a:ext cx="3632237" cy="1477328"/>
            </a:xfrm>
            <a:prstGeom prst="rect">
              <a:avLst/>
            </a:prstGeom>
            <a:noFill/>
          </p:spPr>
          <p:txBody>
            <a:bodyPr wrap="square">
              <a:spAutoFit/>
            </a:bodyPr>
            <a:lstStyle/>
            <a:p>
              <a:r>
                <a:rPr lang="en-US" sz="1800" dirty="0">
                  <a:effectLst/>
                  <a:latin typeface="Times New Roman" panose="02020603050405020304" pitchFamily="18" charset="0"/>
                  <a:ea typeface="SimSun" panose="02010600030101010101" pitchFamily="2" charset="-122"/>
                </a:rPr>
                <a:t>In </a:t>
              </a:r>
              <a:r>
                <a:rPr lang="en-US" sz="1800" dirty="0" err="1">
                  <a:effectLst/>
                  <a:latin typeface="Times New Roman" panose="02020603050405020304" pitchFamily="18" charset="0"/>
                  <a:ea typeface="SimSun" panose="02010600030101010101" pitchFamily="2" charset="-122"/>
                </a:rPr>
                <a:t>Threading.Tasks</a:t>
              </a:r>
              <a:r>
                <a:rPr lang="en-US" sz="1800" dirty="0">
                  <a:effectLst/>
                  <a:latin typeface="Times New Roman" panose="02020603050405020304" pitchFamily="18" charset="0"/>
                  <a:ea typeface="SimSun" panose="02010600030101010101" pitchFamily="2" charset="-122"/>
                </a:rPr>
                <a:t> namespace, </a:t>
              </a:r>
              <a:r>
                <a:rPr lang="en-US" sz="1800" dirty="0">
                  <a:solidFill>
                    <a:srgbClr val="0000FF"/>
                  </a:solidFill>
                  <a:effectLst/>
                  <a:latin typeface="Times New Roman" panose="02020603050405020304" pitchFamily="18" charset="0"/>
                  <a:ea typeface="SimSun" panose="02010600030101010101" pitchFamily="2" charset="-122"/>
                </a:rPr>
                <a:t>Task</a:t>
              </a:r>
              <a:r>
                <a:rPr lang="en-US" sz="1800" dirty="0">
                  <a:effectLst/>
                  <a:latin typeface="Times New Roman" panose="02020603050405020304" pitchFamily="18" charset="0"/>
                  <a:ea typeface="SimSun" panose="02010600030101010101" pitchFamily="2" charset="-122"/>
                </a:rPr>
                <a:t> class is designed to support asynchronous and parallel processing using multithreading model – It uses a pool of threads. </a:t>
              </a:r>
              <a:endParaRPr lang="en-US" dirty="0"/>
            </a:p>
          </p:txBody>
        </p:sp>
        <p:cxnSp>
          <p:nvCxnSpPr>
            <p:cNvPr id="46" name="Straight Arrow Connector 45">
              <a:extLst>
                <a:ext uri="{FF2B5EF4-FFF2-40B4-BE49-F238E27FC236}">
                  <a16:creationId xmlns:a16="http://schemas.microsoft.com/office/drawing/2014/main" id="{7FB69DD4-93D3-06C9-358F-478827044AF5}"/>
                </a:ext>
              </a:extLst>
            </p:cNvPr>
            <p:cNvCxnSpPr>
              <a:cxnSpLocks/>
              <a:stCxn id="44" idx="1"/>
            </p:cNvCxnSpPr>
            <p:nvPr/>
          </p:nvCxnSpPr>
          <p:spPr bwMode="auto">
            <a:xfrm flipH="1">
              <a:off x="4361931" y="1805464"/>
              <a:ext cx="626232" cy="129518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sp>
        <p:nvSpPr>
          <p:cNvPr id="7" name="TextBox 6">
            <a:extLst>
              <a:ext uri="{FF2B5EF4-FFF2-40B4-BE49-F238E27FC236}">
                <a16:creationId xmlns:a16="http://schemas.microsoft.com/office/drawing/2014/main" id="{E6721684-79F3-4935-F4E4-4F0ECC41B4D6}"/>
              </a:ext>
            </a:extLst>
          </p:cNvPr>
          <p:cNvSpPr txBox="1"/>
          <p:nvPr/>
        </p:nvSpPr>
        <p:spPr>
          <a:xfrm>
            <a:off x="2165092" y="5850685"/>
            <a:ext cx="7101605" cy="646331"/>
          </a:xfrm>
          <a:prstGeom prst="rect">
            <a:avLst/>
          </a:prstGeom>
          <a:noFill/>
        </p:spPr>
        <p:txBody>
          <a:bodyPr wrap="square">
            <a:spAutoFit/>
          </a:bodyPr>
          <a:lstStyle/>
          <a:p>
            <a:r>
              <a:rPr lang="en-US" sz="1800" dirty="0">
                <a:effectLst/>
                <a:latin typeface="Times New Roman" panose="02020603050405020304" pitchFamily="18" charset="0"/>
                <a:ea typeface="SimSun" panose="02010600030101010101" pitchFamily="2" charset="-122"/>
              </a:rPr>
              <a:t>The </a:t>
            </a:r>
            <a:r>
              <a:rPr lang="en-US" dirty="0">
                <a:solidFill>
                  <a:srgbClr val="0000FF"/>
                </a:solidFill>
                <a:ea typeface="SimSun" panose="02010600030101010101" pitchFamily="2" charset="-122"/>
              </a:rPr>
              <a:t>await</a:t>
            </a:r>
            <a:r>
              <a:rPr lang="en-US" sz="1200" dirty="0">
                <a:effectLst/>
                <a:latin typeface="Courier New" panose="02070309020205020404" pitchFamily="49" charset="0"/>
                <a:ea typeface="SimSun" panose="02010600030101010101" pitchFamily="2" charset="-122"/>
              </a:rPr>
              <a:t> </a:t>
            </a:r>
            <a:r>
              <a:rPr lang="en-US" sz="1800" dirty="0">
                <a:effectLst/>
                <a:latin typeface="Times New Roman" panose="02020603050405020304" pitchFamily="18" charset="0"/>
                <a:ea typeface="SimSun" panose="02010600030101010101" pitchFamily="2" charset="-122"/>
              </a:rPr>
              <a:t>operator suspends current thread (free processor) </a:t>
            </a:r>
            <a:r>
              <a:rPr lang="en-US" dirty="0"/>
              <a:t>until the asynchronous operation, which it waits for, completes.</a:t>
            </a:r>
          </a:p>
        </p:txBody>
      </p:sp>
      <p:sp>
        <p:nvSpPr>
          <p:cNvPr id="10" name="TextBox 9">
            <a:extLst>
              <a:ext uri="{FF2B5EF4-FFF2-40B4-BE49-F238E27FC236}">
                <a16:creationId xmlns:a16="http://schemas.microsoft.com/office/drawing/2014/main" id="{3415846B-A854-2658-2C0B-BD222790C7BF}"/>
              </a:ext>
            </a:extLst>
          </p:cNvPr>
          <p:cNvSpPr txBox="1"/>
          <p:nvPr/>
        </p:nvSpPr>
        <p:spPr>
          <a:xfrm>
            <a:off x="3103986" y="5211335"/>
            <a:ext cx="2026682" cy="338554"/>
          </a:xfrm>
          <a:prstGeom prst="rect">
            <a:avLst/>
          </a:prstGeom>
          <a:noFill/>
        </p:spPr>
        <p:txBody>
          <a:bodyPr wrap="square">
            <a:spAutoFit/>
          </a:bodyPr>
          <a:lstStyle/>
          <a:p>
            <a:pPr algn="ctr"/>
            <a:r>
              <a:rPr lang="en-US" sz="1600" dirty="0">
                <a:solidFill>
                  <a:srgbClr val="0000FF"/>
                </a:solidFill>
                <a:latin typeface="+mn-lt"/>
              </a:rPr>
              <a:t>await</a:t>
            </a:r>
            <a:r>
              <a:rPr lang="en-US" sz="1600" dirty="0">
                <a:latin typeface="+mn-lt"/>
              </a:rPr>
              <a:t> </a:t>
            </a:r>
            <a:r>
              <a:rPr lang="en-US" sz="1600" dirty="0" err="1">
                <a:solidFill>
                  <a:schemeClr val="tx1"/>
                </a:solidFill>
              </a:rPr>
              <a:t>RentCarAsync</a:t>
            </a:r>
            <a:r>
              <a:rPr lang="en-US" sz="1600" dirty="0">
                <a:solidFill>
                  <a:schemeClr val="tx1"/>
                </a:solidFill>
              </a:rPr>
              <a:t>()</a:t>
            </a:r>
            <a:r>
              <a:rPr lang="en-US" sz="1600" dirty="0">
                <a:latin typeface="+mn-lt"/>
              </a:rPr>
              <a:t> </a:t>
            </a:r>
          </a:p>
        </p:txBody>
      </p:sp>
      <p:sp>
        <p:nvSpPr>
          <p:cNvPr id="11" name="TextBox 10">
            <a:extLst>
              <a:ext uri="{FF2B5EF4-FFF2-40B4-BE49-F238E27FC236}">
                <a16:creationId xmlns:a16="http://schemas.microsoft.com/office/drawing/2014/main" id="{01114FBE-837A-CF6E-4648-265FEEE77063}"/>
              </a:ext>
            </a:extLst>
          </p:cNvPr>
          <p:cNvSpPr txBox="1"/>
          <p:nvPr/>
        </p:nvSpPr>
        <p:spPr>
          <a:xfrm>
            <a:off x="5023007" y="5032494"/>
            <a:ext cx="1999386" cy="584775"/>
          </a:xfrm>
          <a:prstGeom prst="rect">
            <a:avLst/>
          </a:prstGeom>
          <a:noFill/>
        </p:spPr>
        <p:txBody>
          <a:bodyPr wrap="square">
            <a:spAutoFit/>
          </a:bodyPr>
          <a:lstStyle/>
          <a:p>
            <a:pPr algn="ctr"/>
            <a:r>
              <a:rPr lang="en-US" sz="1600" dirty="0">
                <a:solidFill>
                  <a:srgbClr val="0000FF"/>
                </a:solidFill>
                <a:latin typeface="+mn-lt"/>
              </a:rPr>
              <a:t>await</a:t>
            </a:r>
            <a:r>
              <a:rPr lang="en-US" sz="1600" dirty="0">
                <a:latin typeface="+mn-lt"/>
              </a:rPr>
              <a:t> </a:t>
            </a:r>
            <a:r>
              <a:rPr lang="en-US" sz="1600" dirty="0" err="1">
                <a:solidFill>
                  <a:schemeClr val="tx1"/>
                </a:solidFill>
              </a:rPr>
              <a:t>BookHotelAsync</a:t>
            </a:r>
            <a:r>
              <a:rPr lang="en-US" sz="1600" dirty="0">
                <a:solidFill>
                  <a:schemeClr val="tx1"/>
                </a:solidFill>
              </a:rPr>
              <a:t>()</a:t>
            </a:r>
            <a:r>
              <a:rPr lang="en-US" sz="1600" dirty="0">
                <a:latin typeface="+mn-lt"/>
              </a:rPr>
              <a:t> </a:t>
            </a:r>
          </a:p>
        </p:txBody>
      </p:sp>
      <p:sp>
        <p:nvSpPr>
          <p:cNvPr id="12" name="TextBox 11">
            <a:extLst>
              <a:ext uri="{FF2B5EF4-FFF2-40B4-BE49-F238E27FC236}">
                <a16:creationId xmlns:a16="http://schemas.microsoft.com/office/drawing/2014/main" id="{A9F450B5-FC07-3392-B66D-0201CADCC35F}"/>
              </a:ext>
            </a:extLst>
          </p:cNvPr>
          <p:cNvSpPr txBox="1"/>
          <p:nvPr/>
        </p:nvSpPr>
        <p:spPr>
          <a:xfrm>
            <a:off x="7028017" y="5029200"/>
            <a:ext cx="1999386" cy="584775"/>
          </a:xfrm>
          <a:prstGeom prst="rect">
            <a:avLst/>
          </a:prstGeom>
          <a:noFill/>
        </p:spPr>
        <p:txBody>
          <a:bodyPr wrap="square">
            <a:spAutoFit/>
          </a:bodyPr>
          <a:lstStyle/>
          <a:p>
            <a:pPr algn="ctr"/>
            <a:r>
              <a:rPr lang="en-US" sz="1600" dirty="0">
                <a:solidFill>
                  <a:srgbClr val="0000FF"/>
                </a:solidFill>
                <a:latin typeface="+mn-lt"/>
              </a:rPr>
              <a:t>await</a:t>
            </a:r>
            <a:r>
              <a:rPr lang="en-US" sz="1600" dirty="0">
                <a:latin typeface="+mn-lt"/>
              </a:rPr>
              <a:t> </a:t>
            </a:r>
            <a:r>
              <a:rPr lang="en-US" sz="1600" dirty="0" err="1">
                <a:solidFill>
                  <a:schemeClr val="tx1"/>
                </a:solidFill>
              </a:rPr>
              <a:t>BookFlightAsync</a:t>
            </a:r>
            <a:r>
              <a:rPr lang="en-US" sz="1600" dirty="0">
                <a:solidFill>
                  <a:schemeClr val="tx1"/>
                </a:solidFill>
              </a:rPr>
              <a:t>()</a:t>
            </a:r>
            <a:r>
              <a:rPr lang="en-US" sz="1600" dirty="0">
                <a:latin typeface="+mn-lt"/>
              </a:rPr>
              <a:t> </a:t>
            </a:r>
          </a:p>
        </p:txBody>
      </p:sp>
      <p:cxnSp>
        <p:nvCxnSpPr>
          <p:cNvPr id="16" name="Straight Arrow Connector 15">
            <a:extLst>
              <a:ext uri="{FF2B5EF4-FFF2-40B4-BE49-F238E27FC236}">
                <a16:creationId xmlns:a16="http://schemas.microsoft.com/office/drawing/2014/main" id="{9D240E1D-EE83-681B-7D28-6D6563A7BFE4}"/>
              </a:ext>
            </a:extLst>
          </p:cNvPr>
          <p:cNvCxnSpPr>
            <a:cxnSpLocks/>
            <a:stCxn id="28" idx="2"/>
            <a:endCxn id="10" idx="0"/>
          </p:cNvCxnSpPr>
          <p:nvPr/>
        </p:nvCxnSpPr>
        <p:spPr bwMode="auto">
          <a:xfrm>
            <a:off x="4101111" y="4786334"/>
            <a:ext cx="16216" cy="425001"/>
          </a:xfrm>
          <a:prstGeom prst="straightConnector1">
            <a:avLst/>
          </a:prstGeom>
          <a:solidFill>
            <a:schemeClr val="accent1"/>
          </a:solidFill>
          <a:ln w="9525" cap="flat" cmpd="sng" algn="ctr">
            <a:solidFill>
              <a:schemeClr val="tx1"/>
            </a:solidFill>
            <a:prstDash val="lgDash"/>
            <a:round/>
            <a:headEnd type="none" w="med" len="med"/>
            <a:tailEnd type="triangle"/>
          </a:ln>
          <a:effectLst/>
        </p:spPr>
      </p:cxnSp>
      <p:cxnSp>
        <p:nvCxnSpPr>
          <p:cNvPr id="40" name="Straight Arrow Connector 39">
            <a:extLst>
              <a:ext uri="{FF2B5EF4-FFF2-40B4-BE49-F238E27FC236}">
                <a16:creationId xmlns:a16="http://schemas.microsoft.com/office/drawing/2014/main" id="{C1D061C9-A924-DFA3-956B-DE987375578B}"/>
              </a:ext>
            </a:extLst>
          </p:cNvPr>
          <p:cNvCxnSpPr>
            <a:cxnSpLocks/>
            <a:stCxn id="30" idx="2"/>
            <a:endCxn id="12" idx="0"/>
          </p:cNvCxnSpPr>
          <p:nvPr/>
        </p:nvCxnSpPr>
        <p:spPr bwMode="auto">
          <a:xfrm>
            <a:off x="8022508" y="4774348"/>
            <a:ext cx="5202" cy="254852"/>
          </a:xfrm>
          <a:prstGeom prst="straightConnector1">
            <a:avLst/>
          </a:prstGeom>
          <a:solidFill>
            <a:schemeClr val="accent1"/>
          </a:solidFill>
          <a:ln w="9525" cap="flat" cmpd="sng" algn="ctr">
            <a:solidFill>
              <a:schemeClr val="tx1"/>
            </a:solidFill>
            <a:prstDash val="lgDash"/>
            <a:round/>
            <a:headEnd type="none" w="med" len="med"/>
            <a:tailEnd type="triangle"/>
          </a:ln>
          <a:effectLst/>
        </p:spPr>
      </p:cxnSp>
      <p:cxnSp>
        <p:nvCxnSpPr>
          <p:cNvPr id="41" name="Straight Arrow Connector 40">
            <a:extLst>
              <a:ext uri="{FF2B5EF4-FFF2-40B4-BE49-F238E27FC236}">
                <a16:creationId xmlns:a16="http://schemas.microsoft.com/office/drawing/2014/main" id="{88396493-BC39-C136-C363-E7CA5065F5AD}"/>
              </a:ext>
            </a:extLst>
          </p:cNvPr>
          <p:cNvCxnSpPr>
            <a:cxnSpLocks/>
            <a:stCxn id="29" idx="2"/>
            <a:endCxn id="11" idx="0"/>
          </p:cNvCxnSpPr>
          <p:nvPr/>
        </p:nvCxnSpPr>
        <p:spPr bwMode="auto">
          <a:xfrm>
            <a:off x="6015354" y="4786334"/>
            <a:ext cx="7346" cy="246160"/>
          </a:xfrm>
          <a:prstGeom prst="straightConnector1">
            <a:avLst/>
          </a:prstGeom>
          <a:solidFill>
            <a:schemeClr val="accent1"/>
          </a:solidFill>
          <a:ln w="9525" cap="flat" cmpd="sng" algn="ctr">
            <a:solidFill>
              <a:schemeClr val="tx1"/>
            </a:solidFill>
            <a:prstDash val="lgDash"/>
            <a:round/>
            <a:headEnd type="none" w="med" len="med"/>
            <a:tailEnd type="triangle"/>
          </a:ln>
          <a:effectLst/>
        </p:spPr>
      </p:cxnSp>
      <p:sp>
        <p:nvSpPr>
          <p:cNvPr id="8" name="TextBox 7">
            <a:extLst>
              <a:ext uri="{FF2B5EF4-FFF2-40B4-BE49-F238E27FC236}">
                <a16:creationId xmlns:a16="http://schemas.microsoft.com/office/drawing/2014/main" id="{09D0EA2B-4510-2053-A74C-E97E7FF1A640}"/>
              </a:ext>
            </a:extLst>
          </p:cNvPr>
          <p:cNvSpPr txBox="1"/>
          <p:nvPr/>
        </p:nvSpPr>
        <p:spPr>
          <a:xfrm>
            <a:off x="222463" y="1181988"/>
            <a:ext cx="4110286" cy="1200329"/>
          </a:xfrm>
          <a:prstGeom prst="rect">
            <a:avLst/>
          </a:prstGeom>
          <a:noFill/>
        </p:spPr>
        <p:txBody>
          <a:bodyPr wrap="square">
            <a:spAutoFit/>
          </a:bodyPr>
          <a:lstStyle/>
          <a:p>
            <a:pPr marL="342900" indent="-342900">
              <a:buFont typeface="Arial" panose="020B0604020202020204" pitchFamily="34" charset="0"/>
              <a:buChar char="•"/>
            </a:pPr>
            <a:r>
              <a:rPr lang="en-US" sz="2400" dirty="0">
                <a:solidFill>
                  <a:schemeClr val="bg1">
                    <a:lumMod val="65000"/>
                  </a:schemeClr>
                </a:solidFill>
              </a:rPr>
              <a:t>Synchronous solution</a:t>
            </a:r>
          </a:p>
          <a:p>
            <a:pPr marL="342900" indent="-342900">
              <a:buFont typeface="Arial" panose="020B0604020202020204" pitchFamily="34" charset="0"/>
              <a:buChar char="•"/>
            </a:pPr>
            <a:r>
              <a:rPr lang="en-US" sz="2400" dirty="0">
                <a:solidFill>
                  <a:srgbClr val="0000FF"/>
                </a:solidFill>
              </a:rPr>
              <a:t>Task</a:t>
            </a:r>
            <a:r>
              <a:rPr lang="en-US" sz="2400" dirty="0"/>
              <a:t> class </a:t>
            </a:r>
            <a:r>
              <a:rPr lang="en-US" sz="2400" dirty="0">
                <a:sym typeface="Wingdings" panose="05000000000000000000" pitchFamily="2" charset="2"/>
              </a:rPr>
              <a:t> </a:t>
            </a:r>
            <a:r>
              <a:rPr lang="en-US" sz="2400" dirty="0"/>
              <a:t>Asynchronous solution</a:t>
            </a:r>
          </a:p>
        </p:txBody>
      </p:sp>
      <p:sp>
        <p:nvSpPr>
          <p:cNvPr id="14" name="Arrow: Left 13">
            <a:extLst>
              <a:ext uri="{FF2B5EF4-FFF2-40B4-BE49-F238E27FC236}">
                <a16:creationId xmlns:a16="http://schemas.microsoft.com/office/drawing/2014/main" id="{922D4857-D05D-4B6C-C1DF-51D50734A75B}"/>
              </a:ext>
            </a:extLst>
          </p:cNvPr>
          <p:cNvSpPr/>
          <p:nvPr/>
        </p:nvSpPr>
        <p:spPr bwMode="auto">
          <a:xfrm rot="1393350">
            <a:off x="2052665" y="1968735"/>
            <a:ext cx="685800" cy="533400"/>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7" name="TextBox 16">
            <a:extLst>
              <a:ext uri="{FF2B5EF4-FFF2-40B4-BE49-F238E27FC236}">
                <a16:creationId xmlns:a16="http://schemas.microsoft.com/office/drawing/2014/main" id="{5A0CBF88-2C72-5FDA-996F-20DBBF22CE44}"/>
              </a:ext>
            </a:extLst>
          </p:cNvPr>
          <p:cNvSpPr txBox="1"/>
          <p:nvPr/>
        </p:nvSpPr>
        <p:spPr>
          <a:xfrm>
            <a:off x="321563" y="4973237"/>
            <a:ext cx="1398779" cy="338554"/>
          </a:xfrm>
          <a:prstGeom prst="rect">
            <a:avLst/>
          </a:prstGeom>
          <a:noFill/>
        </p:spPr>
        <p:txBody>
          <a:bodyPr wrap="square">
            <a:spAutoFit/>
          </a:bodyPr>
          <a:lstStyle/>
          <a:p>
            <a:r>
              <a:rPr lang="en-US" sz="1600" dirty="0">
                <a:solidFill>
                  <a:schemeClr val="bg1">
                    <a:lumMod val="65000"/>
                  </a:schemeClr>
                </a:solidFill>
              </a:rPr>
              <a:t>Synchronous</a:t>
            </a:r>
            <a:endParaRPr lang="en-US" sz="1600" dirty="0"/>
          </a:p>
        </p:txBody>
      </p:sp>
      <p:cxnSp>
        <p:nvCxnSpPr>
          <p:cNvPr id="20" name="Straight Arrow Connector 19">
            <a:extLst>
              <a:ext uri="{FF2B5EF4-FFF2-40B4-BE49-F238E27FC236}">
                <a16:creationId xmlns:a16="http://schemas.microsoft.com/office/drawing/2014/main" id="{02FD4715-A317-0DA7-C05D-68EF858AFC36}"/>
              </a:ext>
            </a:extLst>
          </p:cNvPr>
          <p:cNvCxnSpPr>
            <a:cxnSpLocks/>
          </p:cNvCxnSpPr>
          <p:nvPr/>
        </p:nvCxnSpPr>
        <p:spPr bwMode="auto">
          <a:xfrm flipH="1">
            <a:off x="2939300" y="5490456"/>
            <a:ext cx="402249" cy="40140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60009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1+#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42" presetClass="entr" presetSubtype="0" fill="hold" nodeType="afterEffect">
                                  <p:stCondLst>
                                    <p:cond delay="225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250"/>
                                        <p:tgtEl>
                                          <p:spTgt spid="47"/>
                                        </p:tgtEl>
                                      </p:cBhvr>
                                    </p:animEffect>
                                    <p:anim calcmode="lin" valueType="num">
                                      <p:cBhvr>
                                        <p:cTn id="13" dur="1250" fill="hold"/>
                                        <p:tgtEl>
                                          <p:spTgt spid="47"/>
                                        </p:tgtEl>
                                        <p:attrNameLst>
                                          <p:attrName>ppt_x</p:attrName>
                                        </p:attrNameLst>
                                      </p:cBhvr>
                                      <p:tavLst>
                                        <p:tav tm="0">
                                          <p:val>
                                            <p:strVal val="#ppt_x"/>
                                          </p:val>
                                        </p:tav>
                                        <p:tav tm="100000">
                                          <p:val>
                                            <p:strVal val="#ppt_x"/>
                                          </p:val>
                                        </p:tav>
                                      </p:tavLst>
                                    </p:anim>
                                    <p:anim calcmode="lin" valueType="num">
                                      <p:cBhvr>
                                        <p:cTn id="14" dur="125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1769A-BB41-C8DD-DF92-DB600CD5378F}"/>
              </a:ext>
            </a:extLst>
          </p:cNvPr>
          <p:cNvSpPr>
            <a:spLocks noGrp="1"/>
          </p:cNvSpPr>
          <p:nvPr>
            <p:ph type="title"/>
          </p:nvPr>
        </p:nvSpPr>
        <p:spPr>
          <a:xfrm>
            <a:off x="1295400" y="152400"/>
            <a:ext cx="7772400" cy="623888"/>
          </a:xfrm>
        </p:spPr>
        <p:txBody>
          <a:bodyPr/>
          <a:lstStyle/>
          <a:p>
            <a:r>
              <a:rPr lang="en-US" dirty="0">
                <a:solidFill>
                  <a:srgbClr val="C00000"/>
                </a:solidFill>
              </a:rPr>
              <a:t>Asynchronous</a:t>
            </a:r>
            <a:r>
              <a:rPr lang="en-US" dirty="0"/>
              <a:t> Version Define Classes</a:t>
            </a:r>
          </a:p>
        </p:txBody>
      </p:sp>
      <p:sp>
        <p:nvSpPr>
          <p:cNvPr id="3" name="Content Placeholder 2">
            <a:extLst>
              <a:ext uri="{FF2B5EF4-FFF2-40B4-BE49-F238E27FC236}">
                <a16:creationId xmlns:a16="http://schemas.microsoft.com/office/drawing/2014/main" id="{D4D436D3-D497-F104-91FE-ABC8C0DEE34F}"/>
              </a:ext>
            </a:extLst>
          </p:cNvPr>
          <p:cNvSpPr>
            <a:spLocks noGrp="1"/>
          </p:cNvSpPr>
          <p:nvPr>
            <p:ph idx="1"/>
          </p:nvPr>
        </p:nvSpPr>
        <p:spPr>
          <a:xfrm>
            <a:off x="685800" y="1143000"/>
            <a:ext cx="8269288" cy="5562600"/>
          </a:xfrm>
        </p:spPr>
        <p:txBody>
          <a:bodyPr/>
          <a:lstStyle/>
          <a:p>
            <a:pPr marL="0" indent="0">
              <a:buNone/>
              <a:tabLst>
                <a:tab pos="457200" algn="l"/>
                <a:tab pos="914400" algn="l"/>
                <a:tab pos="1371600" algn="l"/>
              </a:tabLst>
            </a:pPr>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System;</a:t>
            </a:r>
          </a:p>
          <a:p>
            <a:pPr marL="0" indent="0">
              <a:buNone/>
              <a:tabLst>
                <a:tab pos="457200" algn="l"/>
                <a:tab pos="914400" algn="l"/>
                <a:tab pos="1371600" algn="l"/>
              </a:tabLst>
            </a:pPr>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System.Threading.Tasks</a:t>
            </a:r>
            <a:r>
              <a:rPr lang="en-US" sz="1800" dirty="0">
                <a:solidFill>
                  <a:srgbClr val="000000"/>
                </a:solidFill>
                <a:latin typeface="Cascadia Mono" panose="020B0609020000020004" pitchFamily="49" charset="0"/>
              </a:rPr>
              <a:t>;</a:t>
            </a:r>
          </a:p>
          <a:p>
            <a:pPr marL="0" indent="0">
              <a:buNone/>
              <a:tabLst>
                <a:tab pos="457200" algn="l"/>
                <a:tab pos="914400" algn="l"/>
                <a:tab pos="1371600" algn="l"/>
              </a:tabLst>
            </a:pPr>
            <a:r>
              <a:rPr lang="en-US" sz="1800" dirty="0">
                <a:solidFill>
                  <a:srgbClr val="0000FF"/>
                </a:solidFill>
                <a:latin typeface="Cascadia Mono" panose="020B0609020000020004" pitchFamily="49" charset="0"/>
              </a:rPr>
              <a:t>namespace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TravelbookingAsync</a:t>
            </a:r>
            <a:r>
              <a:rPr lang="en-US" sz="1800" dirty="0">
                <a:solidFill>
                  <a:srgbClr val="000000"/>
                </a:solidFill>
                <a:latin typeface="Cascadia Mono" panose="020B0609020000020004" pitchFamily="49" charset="0"/>
              </a:rPr>
              <a:t> {</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The following four classes  are empty for simplicity. You can add properties and methods for more details.</a:t>
            </a:r>
            <a:endParaRPr lang="en-US" sz="1800" dirty="0">
              <a:solidFill>
                <a:srgbClr val="000000"/>
              </a:solidFill>
              <a:latin typeface="Cascadia Mono" panose="020B0609020000020004" pitchFamily="49" charset="0"/>
            </a:endParaRP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internal</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Car</a:t>
            </a:r>
            <a:r>
              <a:rPr lang="en-US" sz="1800" dirty="0">
                <a:solidFill>
                  <a:srgbClr val="000000"/>
                </a:solidFill>
                <a:latin typeface="Cascadia Mono" panose="020B0609020000020004" pitchFamily="49" charset="0"/>
              </a:rPr>
              <a:t> { }</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internal</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Flight</a:t>
            </a:r>
            <a:r>
              <a:rPr lang="en-US" sz="1800" dirty="0">
                <a:solidFill>
                  <a:srgbClr val="000000"/>
                </a:solidFill>
                <a:latin typeface="Cascadia Mono" panose="020B0609020000020004" pitchFamily="49" charset="0"/>
              </a:rPr>
              <a:t> { }</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internal</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Hotel</a:t>
            </a:r>
            <a:r>
              <a:rPr lang="en-US" sz="1800" dirty="0">
                <a:solidFill>
                  <a:srgbClr val="000000"/>
                </a:solidFill>
                <a:latin typeface="Cascadia Mono" panose="020B0609020000020004" pitchFamily="49" charset="0"/>
              </a:rPr>
              <a:t> { }</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internal</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Permission</a:t>
            </a:r>
            <a:r>
              <a:rPr lang="en-US" sz="1800" dirty="0">
                <a:solidFill>
                  <a:srgbClr val="000000"/>
                </a:solidFill>
                <a:latin typeface="Cascadia Mono" panose="020B0609020000020004" pitchFamily="49" charset="0"/>
              </a:rPr>
              <a:t> { }</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Program</a:t>
            </a:r>
            <a:r>
              <a:rPr lang="en-US" sz="1800" dirty="0">
                <a:solidFill>
                  <a:srgbClr val="000000"/>
                </a:solidFill>
                <a:latin typeface="Cascadia Mono" panose="020B0609020000020004" pitchFamily="49" charset="0"/>
              </a:rPr>
              <a:t> {</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Random </a:t>
            </a:r>
            <a:r>
              <a:rPr lang="en-US" sz="1800" dirty="0" err="1">
                <a:solidFill>
                  <a:srgbClr val="000000"/>
                </a:solidFill>
                <a:latin typeface="Cascadia Mono" panose="020B0609020000020004" pitchFamily="49" charset="0"/>
              </a:rPr>
              <a:t>rng</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Random();</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jobTime</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milisec</a:t>
            </a:r>
            <a:r>
              <a:rPr lang="en-US" sz="1800" dirty="0">
                <a:solidFill>
                  <a:srgbClr val="000000"/>
                </a:solidFill>
                <a:latin typeface="Cascadia Mono" panose="020B0609020000020004" pitchFamily="49" charset="0"/>
              </a:rPr>
              <a:t>) {</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DateTime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jobStart</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DateTime.Now</a:t>
            </a:r>
            <a:r>
              <a:rPr lang="en-US" sz="1800" dirty="0">
                <a:solidFill>
                  <a:srgbClr val="000000"/>
                </a:solidFill>
                <a:latin typeface="Cascadia Mono" panose="020B0609020000020004" pitchFamily="49" charset="0"/>
              </a:rPr>
              <a:t>;</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while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TimeSpan</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DateTime.Now</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jobStart</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TotalMilliseconds</a:t>
            </a:r>
            <a:r>
              <a:rPr lang="en-US" sz="1800" dirty="0">
                <a:solidFill>
                  <a:srgbClr val="000000"/>
                </a:solidFill>
                <a:latin typeface="Cascadia Mono" panose="020B0609020000020004" pitchFamily="49" charset="0"/>
              </a:rPr>
              <a:t> &lt; </a:t>
            </a:r>
            <a:r>
              <a:rPr lang="en-US" sz="1800" dirty="0" err="1">
                <a:solidFill>
                  <a:srgbClr val="000000"/>
                </a:solidFill>
                <a:latin typeface="Cascadia Mono" panose="020B0609020000020004" pitchFamily="49" charset="0"/>
              </a:rPr>
              <a:t>milisec</a:t>
            </a:r>
            <a:r>
              <a:rPr lang="en-US" sz="1800" dirty="0">
                <a:solidFill>
                  <a:srgbClr val="000000"/>
                </a:solidFill>
                <a:latin typeface="Cascadia Mono" panose="020B0609020000020004" pitchFamily="49" charset="0"/>
              </a:rPr>
              <a:t>) { }</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a:t>
            </a:r>
          </a:p>
          <a:p>
            <a:pPr marL="0" indent="0">
              <a:buNone/>
              <a:tabLst>
                <a:tab pos="457200" algn="l"/>
                <a:tab pos="914400" algn="l"/>
                <a:tab pos="1371600" algn="l"/>
              </a:tabLst>
            </a:pPr>
            <a:endParaRPr lang="en-US" dirty="0"/>
          </a:p>
        </p:txBody>
      </p:sp>
      <p:sp>
        <p:nvSpPr>
          <p:cNvPr id="4" name="Slide Number Placeholder 3">
            <a:extLst>
              <a:ext uri="{FF2B5EF4-FFF2-40B4-BE49-F238E27FC236}">
                <a16:creationId xmlns:a16="http://schemas.microsoft.com/office/drawing/2014/main" id="{3D09AD26-6D5E-DB9F-CD60-AF8AA3D05175}"/>
              </a:ext>
            </a:extLst>
          </p:cNvPr>
          <p:cNvSpPr>
            <a:spLocks noGrp="1"/>
          </p:cNvSpPr>
          <p:nvPr>
            <p:ph type="sldNum" sz="quarter" idx="12"/>
          </p:nvPr>
        </p:nvSpPr>
        <p:spPr/>
        <p:txBody>
          <a:bodyPr/>
          <a:lstStyle/>
          <a:p>
            <a:pPr>
              <a:defRPr/>
            </a:pPr>
            <a:fld id="{EE0DF119-116B-4D18-ADF3-794E8A307570}" type="slidenum">
              <a:rPr lang="en-US" smtClean="0"/>
              <a:pPr>
                <a:defRPr/>
              </a:pPr>
              <a:t>283</a:t>
            </a:fld>
            <a:endParaRPr lang="en-US" dirty="0"/>
          </a:p>
        </p:txBody>
      </p:sp>
      <p:cxnSp>
        <p:nvCxnSpPr>
          <p:cNvPr id="5" name="Straight Connector 4">
            <a:extLst>
              <a:ext uri="{FF2B5EF4-FFF2-40B4-BE49-F238E27FC236}">
                <a16:creationId xmlns:a16="http://schemas.microsoft.com/office/drawing/2014/main" id="{BC832F3A-B169-3FB9-3EBB-5722DEB6EE9D}"/>
              </a:ext>
            </a:extLst>
          </p:cNvPr>
          <p:cNvCxnSpPr>
            <a:cxnSpLocks/>
          </p:cNvCxnSpPr>
          <p:nvPr/>
        </p:nvCxnSpPr>
        <p:spPr bwMode="auto">
          <a:xfrm>
            <a:off x="762000" y="1828800"/>
            <a:ext cx="3886200" cy="0"/>
          </a:xfrm>
          <a:prstGeom prst="line">
            <a:avLst/>
          </a:prstGeom>
          <a:ln w="19050">
            <a:solidFill>
              <a:srgbClr val="99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Right Brace 6">
            <a:extLst>
              <a:ext uri="{FF2B5EF4-FFF2-40B4-BE49-F238E27FC236}">
                <a16:creationId xmlns:a16="http://schemas.microsoft.com/office/drawing/2014/main" id="{0F314076-1820-F958-FC08-82C27C14DC16}"/>
              </a:ext>
            </a:extLst>
          </p:cNvPr>
          <p:cNvSpPr/>
          <p:nvPr/>
        </p:nvSpPr>
        <p:spPr bwMode="auto">
          <a:xfrm>
            <a:off x="7010400" y="4699338"/>
            <a:ext cx="457200" cy="1219200"/>
          </a:xfrm>
          <a:prstGeom prst="rightBrace">
            <a:avLst/>
          </a:prstGeom>
          <a:noFill/>
          <a:ln w="19050"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8" name="TextBox 7">
            <a:extLst>
              <a:ext uri="{FF2B5EF4-FFF2-40B4-BE49-F238E27FC236}">
                <a16:creationId xmlns:a16="http://schemas.microsoft.com/office/drawing/2014/main" id="{B62A4E79-8D68-8131-C0A3-EC16529696B9}"/>
              </a:ext>
            </a:extLst>
          </p:cNvPr>
          <p:cNvSpPr txBox="1"/>
          <p:nvPr/>
        </p:nvSpPr>
        <p:spPr>
          <a:xfrm>
            <a:off x="7589197" y="4293275"/>
            <a:ext cx="1371599" cy="2031325"/>
          </a:xfrm>
          <a:prstGeom prst="rect">
            <a:avLst/>
          </a:prstGeom>
          <a:noFill/>
        </p:spPr>
        <p:txBody>
          <a:bodyPr wrap="square" rtlCol="0">
            <a:spAutoFit/>
          </a:bodyPr>
          <a:lstStyle/>
          <a:p>
            <a:r>
              <a:rPr lang="en-US" dirty="0"/>
              <a:t>Delay function that holds processor to simulate the actual job time</a:t>
            </a:r>
          </a:p>
        </p:txBody>
      </p:sp>
      <p:cxnSp>
        <p:nvCxnSpPr>
          <p:cNvPr id="9" name="Straight Connector 8">
            <a:extLst>
              <a:ext uri="{FF2B5EF4-FFF2-40B4-BE49-F238E27FC236}">
                <a16:creationId xmlns:a16="http://schemas.microsoft.com/office/drawing/2014/main" id="{E7D1AE31-024D-BF70-7C50-D6C8682BDB81}"/>
              </a:ext>
            </a:extLst>
          </p:cNvPr>
          <p:cNvCxnSpPr>
            <a:cxnSpLocks/>
          </p:cNvCxnSpPr>
          <p:nvPr/>
        </p:nvCxnSpPr>
        <p:spPr bwMode="auto">
          <a:xfrm>
            <a:off x="1828800" y="5056760"/>
            <a:ext cx="4267200" cy="0"/>
          </a:xfrm>
          <a:prstGeom prst="line">
            <a:avLst/>
          </a:prstGeom>
          <a:ln w="19050">
            <a:solidFill>
              <a:srgbClr val="99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28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0-#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1769A-BB41-C8DD-DF92-DB600CD5378F}"/>
              </a:ext>
            </a:extLst>
          </p:cNvPr>
          <p:cNvSpPr>
            <a:spLocks noGrp="1"/>
          </p:cNvSpPr>
          <p:nvPr>
            <p:ph type="title"/>
          </p:nvPr>
        </p:nvSpPr>
        <p:spPr>
          <a:xfrm>
            <a:off x="1219200" y="152400"/>
            <a:ext cx="7848600" cy="623888"/>
          </a:xfrm>
        </p:spPr>
        <p:txBody>
          <a:bodyPr/>
          <a:lstStyle/>
          <a:p>
            <a:r>
              <a:rPr lang="en-US" dirty="0">
                <a:solidFill>
                  <a:srgbClr val="C00000"/>
                </a:solidFill>
              </a:rPr>
              <a:t>Asynchronous</a:t>
            </a:r>
            <a:r>
              <a:rPr lang="en-US" dirty="0"/>
              <a:t> Version Main Function</a:t>
            </a:r>
          </a:p>
        </p:txBody>
      </p:sp>
      <p:sp>
        <p:nvSpPr>
          <p:cNvPr id="3" name="Content Placeholder 2">
            <a:extLst>
              <a:ext uri="{FF2B5EF4-FFF2-40B4-BE49-F238E27FC236}">
                <a16:creationId xmlns:a16="http://schemas.microsoft.com/office/drawing/2014/main" id="{D4D436D3-D497-F104-91FE-ABC8C0DEE34F}"/>
              </a:ext>
            </a:extLst>
          </p:cNvPr>
          <p:cNvSpPr>
            <a:spLocks noGrp="1"/>
          </p:cNvSpPr>
          <p:nvPr>
            <p:ph idx="1"/>
          </p:nvPr>
        </p:nvSpPr>
        <p:spPr>
          <a:xfrm>
            <a:off x="152400" y="914400"/>
            <a:ext cx="8991600" cy="5562600"/>
          </a:xfrm>
        </p:spPr>
        <p:txBody>
          <a:bodyPr/>
          <a:lstStyle/>
          <a:p>
            <a:pPr marL="0" indent="0">
              <a:buNone/>
              <a:tabLst>
                <a:tab pos="457200" algn="l"/>
                <a:tab pos="914400" algn="l"/>
                <a:tab pos="1371600" algn="l"/>
              </a:tabLst>
            </a:pP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async</a:t>
            </a:r>
            <a:r>
              <a:rPr lang="en-US" sz="1800" dirty="0">
                <a:solidFill>
                  <a:srgbClr val="000000"/>
                </a:solidFill>
                <a:latin typeface="Cascadia Mono" panose="020B0609020000020004" pitchFamily="49" charset="0"/>
              </a:rPr>
              <a:t> Task Main(</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args</a:t>
            </a:r>
            <a:r>
              <a:rPr lang="en-US" sz="1800" dirty="0">
                <a:solidFill>
                  <a:srgbClr val="000000"/>
                </a:solidFill>
                <a:latin typeface="Cascadia Mono" panose="020B0609020000020004" pitchFamily="49" charset="0"/>
              </a:rPr>
              <a:t>) {</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DateTime</a:t>
            </a:r>
            <a:r>
              <a:rPr lang="en-US" sz="1800" dirty="0">
                <a:solidFill>
                  <a:srgbClr val="000000"/>
                </a:solidFill>
                <a:latin typeface="Cascadia Mono" panose="020B0609020000020004" pitchFamily="49" charset="0"/>
              </a:rPr>
              <a:t> start = </a:t>
            </a:r>
            <a:r>
              <a:rPr lang="en-US" sz="1800" dirty="0" err="1">
                <a:solidFill>
                  <a:srgbClr val="000000"/>
                </a:solidFill>
                <a:latin typeface="Cascadia Mono" panose="020B0609020000020004" pitchFamily="49" charset="0"/>
              </a:rPr>
              <a:t>DateTime.Now</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Starting time</a:t>
            </a:r>
            <a:endParaRPr lang="en-US" sz="1800" dirty="0">
              <a:solidFill>
                <a:srgbClr val="000000"/>
              </a:solidFill>
              <a:latin typeface="Cascadia Mono" panose="020B0609020000020004" pitchFamily="49" charset="0"/>
            </a:endParaRPr>
          </a:p>
          <a:p>
            <a:pPr marL="0" indent="0">
              <a:buNone/>
              <a:tabLst>
                <a:tab pos="457200" algn="l"/>
                <a:tab pos="914400" algn="l"/>
                <a:tab pos="1371600" algn="l"/>
              </a:tabLst>
            </a:pPr>
            <a:r>
              <a:rPr lang="en-US" sz="1800" dirty="0">
                <a:solidFill>
                  <a:srgbClr val="000000"/>
                </a:solidFill>
                <a:latin typeface="Cascadia Mono" panose="020B0609020000020004" pitchFamily="49" charset="0"/>
              </a:rPr>
              <a:t>	Permission permit = </a:t>
            </a:r>
            <a:r>
              <a:rPr lang="en-US" sz="1800" dirty="0" err="1">
                <a:solidFill>
                  <a:srgbClr val="000000"/>
                </a:solidFill>
                <a:latin typeface="Cascadia Mono" panose="020B0609020000020004" pitchFamily="49" charset="0"/>
              </a:rPr>
              <a:t>ApplyPermission</a:t>
            </a:r>
            <a:r>
              <a:rPr lang="en-US" sz="1800" dirty="0">
                <a:solidFill>
                  <a:srgbClr val="000000"/>
                </a:solidFill>
                <a:latin typeface="Cascadia Mono" panose="020B0609020000020004" pitchFamily="49" charset="0"/>
              </a:rPr>
              <a:t>();</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050" dirty="0">
                <a:solidFill>
                  <a:srgbClr val="A31515"/>
                </a:solidFill>
                <a:latin typeface="Cascadia Mono" panose="020B0609020000020004" pitchFamily="49" charset="0"/>
              </a:rPr>
              <a:t>"Time used so far: "</a:t>
            </a:r>
            <a:r>
              <a:rPr lang="en-US" sz="1050" dirty="0">
                <a:solidFill>
                  <a:srgbClr val="000000"/>
                </a:solidFill>
                <a:latin typeface="Cascadia Mono" panose="020B0609020000020004" pitchFamily="49" charset="0"/>
              </a:rPr>
              <a:t> + ((</a:t>
            </a:r>
            <a:r>
              <a:rPr lang="en-US" sz="1050" dirty="0" err="1">
                <a:solidFill>
                  <a:srgbClr val="000000"/>
                </a:solidFill>
                <a:latin typeface="Cascadia Mono" panose="020B0609020000020004" pitchFamily="49" charset="0"/>
              </a:rPr>
              <a:t>TimeSpan</a:t>
            </a:r>
            <a:r>
              <a:rPr lang="en-US" sz="1050" dirty="0">
                <a:solidFill>
                  <a:srgbClr val="000000"/>
                </a:solidFill>
                <a:latin typeface="Cascadia Mono" panose="020B0609020000020004" pitchFamily="49" charset="0"/>
              </a:rPr>
              <a:t>)(</a:t>
            </a:r>
            <a:r>
              <a:rPr lang="en-US" sz="1050" dirty="0" err="1">
                <a:solidFill>
                  <a:srgbClr val="000000"/>
                </a:solidFill>
                <a:latin typeface="Cascadia Mono" panose="020B0609020000020004" pitchFamily="49" charset="0"/>
              </a:rPr>
              <a:t>DateTime.Now</a:t>
            </a:r>
            <a:r>
              <a:rPr lang="en-US" sz="1050" dirty="0">
                <a:solidFill>
                  <a:srgbClr val="000000"/>
                </a:solidFill>
                <a:latin typeface="Cascadia Mono" panose="020B0609020000020004" pitchFamily="49" charset="0"/>
              </a:rPr>
              <a:t> - start)).</a:t>
            </a:r>
            <a:r>
              <a:rPr lang="en-US" sz="1050" dirty="0" err="1">
                <a:solidFill>
                  <a:srgbClr val="000000"/>
                </a:solidFill>
                <a:latin typeface="Cascadia Mono" panose="020B0609020000020004" pitchFamily="49" charset="0"/>
              </a:rPr>
              <a:t>TotalMilliseconds</a:t>
            </a:r>
            <a:r>
              <a:rPr lang="en-US" sz="1600" dirty="0">
                <a:solidFill>
                  <a:srgbClr val="000000"/>
                </a:solidFill>
                <a:latin typeface="Cascadia Mono" panose="020B0609020000020004" pitchFamily="49" charset="0"/>
              </a:rPr>
              <a:t>);</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(permit);</a:t>
            </a:r>
          </a:p>
          <a:p>
            <a:pPr marL="0" indent="0">
              <a:buNone/>
              <a:tabLst>
                <a:tab pos="457200" algn="l"/>
                <a:tab pos="914400" algn="l"/>
                <a:tab pos="1371600" algn="l"/>
              </a:tabLst>
            </a:pPr>
            <a:r>
              <a:rPr lang="en-US" sz="1800" dirty="0">
                <a:solidFill>
                  <a:srgbClr val="0000FF"/>
                </a:solidFill>
                <a:latin typeface="Cascadia Mono" panose="020B0609020000020004" pitchFamily="49" charset="0"/>
              </a:rPr>
              <a:t>	var</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carTask</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RentCarAsync</a:t>
            </a:r>
            <a:r>
              <a:rPr lang="en-US" sz="1800" dirty="0">
                <a:solidFill>
                  <a:srgbClr val="000000"/>
                </a:solidFill>
                <a:latin typeface="Cascadia Mono" panose="020B0609020000020004" pitchFamily="49" charset="0"/>
              </a:rPr>
              <a:t>();</a:t>
            </a:r>
          </a:p>
          <a:p>
            <a:pPr marL="0" indent="0">
              <a:buNone/>
              <a:tabLst>
                <a:tab pos="457200" algn="l"/>
                <a:tab pos="914400" algn="l"/>
                <a:tab pos="1371600" algn="l"/>
              </a:tabLst>
            </a:pPr>
            <a:r>
              <a:rPr lang="en-US" sz="1800" dirty="0">
                <a:solidFill>
                  <a:srgbClr val="0000FF"/>
                </a:solidFill>
                <a:latin typeface="Cascadia Mono" panose="020B0609020000020004" pitchFamily="49" charset="0"/>
              </a:rPr>
              <a:t>	var</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flightTask</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BookFlightAsync</a:t>
            </a:r>
            <a:r>
              <a:rPr lang="en-US" sz="1800" dirty="0">
                <a:solidFill>
                  <a:srgbClr val="000000"/>
                </a:solidFill>
                <a:latin typeface="Cascadia Mono" panose="020B0609020000020004" pitchFamily="49" charset="0"/>
              </a:rPr>
              <a:t>(3);</a:t>
            </a:r>
          </a:p>
          <a:p>
            <a:pPr marL="0" indent="0">
              <a:buNone/>
              <a:tabLst>
                <a:tab pos="457200" algn="l"/>
                <a:tab pos="914400" algn="l"/>
                <a:tab pos="1371600" algn="l"/>
              </a:tabLst>
            </a:pPr>
            <a:r>
              <a:rPr lang="en-US" sz="1800" dirty="0">
                <a:solidFill>
                  <a:srgbClr val="0000FF"/>
                </a:solidFill>
                <a:latin typeface="Cascadia Mono" panose="020B0609020000020004" pitchFamily="49" charset="0"/>
              </a:rPr>
              <a:t>	var</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hotelTask</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BookHotelAsync</a:t>
            </a:r>
            <a:r>
              <a:rPr lang="en-US" sz="1800" dirty="0">
                <a:solidFill>
                  <a:srgbClr val="000000"/>
                </a:solidFill>
                <a:latin typeface="Cascadia Mono" panose="020B0609020000020004" pitchFamily="49" charset="0"/>
              </a:rPr>
              <a:t>(2);</a:t>
            </a:r>
          </a:p>
          <a:p>
            <a:pPr marL="0" indent="0">
              <a:buNone/>
              <a:tabLst>
                <a:tab pos="457200" algn="l"/>
                <a:tab pos="914400" algn="l"/>
                <a:tab pos="1371600" algn="l"/>
              </a:tabLst>
            </a:pPr>
            <a:r>
              <a:rPr lang="en-US" sz="1800" dirty="0">
                <a:solidFill>
                  <a:srgbClr val="0000FF"/>
                </a:solidFill>
                <a:latin typeface="Cascadia Mono" panose="020B0609020000020004" pitchFamily="49" charset="0"/>
              </a:rPr>
              <a:t>	await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carTask</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Retrieve the asynchronous result</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"Car is rented"</a:t>
            </a:r>
            <a:r>
              <a:rPr lang="en-US" sz="1800" dirty="0">
                <a:solidFill>
                  <a:srgbClr val="000000"/>
                </a:solidFill>
                <a:latin typeface="Cascadia Mono" panose="020B0609020000020004" pitchFamily="49" charset="0"/>
              </a:rPr>
              <a:t>);</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050" dirty="0">
                <a:solidFill>
                  <a:srgbClr val="A31515"/>
                </a:solidFill>
                <a:latin typeface="Cascadia Mono" panose="020B0609020000020004" pitchFamily="49" charset="0"/>
              </a:rPr>
              <a:t>"Time used so far: "</a:t>
            </a:r>
            <a:r>
              <a:rPr lang="en-US" sz="1050" dirty="0">
                <a:solidFill>
                  <a:srgbClr val="000000"/>
                </a:solidFill>
                <a:latin typeface="Cascadia Mono" panose="020B0609020000020004" pitchFamily="49" charset="0"/>
              </a:rPr>
              <a:t>+((</a:t>
            </a:r>
            <a:r>
              <a:rPr lang="en-US" sz="1050" dirty="0" err="1">
                <a:solidFill>
                  <a:srgbClr val="000000"/>
                </a:solidFill>
                <a:latin typeface="Cascadia Mono" panose="020B0609020000020004" pitchFamily="49" charset="0"/>
              </a:rPr>
              <a:t>TimeSpan</a:t>
            </a:r>
            <a:r>
              <a:rPr lang="en-US" sz="1050" dirty="0">
                <a:solidFill>
                  <a:srgbClr val="000000"/>
                </a:solidFill>
                <a:latin typeface="Cascadia Mono" panose="020B0609020000020004" pitchFamily="49" charset="0"/>
              </a:rPr>
              <a:t>)(</a:t>
            </a:r>
            <a:r>
              <a:rPr lang="en-US" sz="1050" dirty="0" err="1">
                <a:solidFill>
                  <a:srgbClr val="000000"/>
                </a:solidFill>
                <a:latin typeface="Cascadia Mono" panose="020B0609020000020004" pitchFamily="49" charset="0"/>
              </a:rPr>
              <a:t>DateTime.Now</a:t>
            </a:r>
            <a:r>
              <a:rPr lang="en-US" sz="1050" dirty="0">
                <a:solidFill>
                  <a:srgbClr val="000000"/>
                </a:solidFill>
                <a:latin typeface="Cascadia Mono" panose="020B0609020000020004" pitchFamily="49" charset="0"/>
              </a:rPr>
              <a:t> - start)).</a:t>
            </a:r>
            <a:r>
              <a:rPr lang="en-US" sz="1050" dirty="0" err="1">
                <a:solidFill>
                  <a:srgbClr val="000000"/>
                </a:solidFill>
                <a:latin typeface="Cascadia Mono" panose="020B0609020000020004" pitchFamily="49" charset="0"/>
              </a:rPr>
              <a:t>TotalMilliseconds</a:t>
            </a:r>
            <a:r>
              <a:rPr lang="en-US" sz="1600" dirty="0">
                <a:solidFill>
                  <a:srgbClr val="000000"/>
                </a:solidFill>
                <a:latin typeface="Cascadia Mono" panose="020B0609020000020004" pitchFamily="49" charset="0"/>
              </a:rPr>
              <a:t>)</a:t>
            </a:r>
            <a:r>
              <a:rPr lang="en-US" sz="1800" dirty="0">
                <a:solidFill>
                  <a:srgbClr val="000000"/>
                </a:solidFill>
                <a:latin typeface="Cascadia Mono" panose="020B0609020000020004" pitchFamily="49" charset="0"/>
              </a:rPr>
              <a:t>;</a:t>
            </a:r>
          </a:p>
          <a:p>
            <a:pPr marL="0" indent="0">
              <a:buNone/>
              <a:tabLst>
                <a:tab pos="457200" algn="l"/>
                <a:tab pos="914400" algn="l"/>
                <a:tab pos="1371600" algn="l"/>
              </a:tabLst>
            </a:pPr>
            <a:r>
              <a:rPr lang="en-US" sz="1800" dirty="0">
                <a:solidFill>
                  <a:srgbClr val="0000FF"/>
                </a:solidFill>
                <a:latin typeface="Cascadia Mono" panose="020B0609020000020004" pitchFamily="49" charset="0"/>
              </a:rPr>
              <a:t>	await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flightTask</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Retrieve the asynchronous result</a:t>
            </a:r>
            <a:endParaRPr lang="en-US" sz="1800" dirty="0">
              <a:solidFill>
                <a:srgbClr val="000000"/>
              </a:solidFill>
              <a:latin typeface="Cascadia Mono" panose="020B0609020000020004" pitchFamily="49" charset="0"/>
            </a:endParaRP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"Flights are booked"</a:t>
            </a:r>
            <a:r>
              <a:rPr lang="en-US" sz="1800" dirty="0">
                <a:solidFill>
                  <a:srgbClr val="000000"/>
                </a:solidFill>
                <a:latin typeface="Cascadia Mono" panose="020B0609020000020004" pitchFamily="49" charset="0"/>
              </a:rPr>
              <a:t>);</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050" dirty="0">
                <a:solidFill>
                  <a:srgbClr val="A31515"/>
                </a:solidFill>
                <a:latin typeface="Cascadia Mono" panose="020B0609020000020004" pitchFamily="49" charset="0"/>
              </a:rPr>
              <a:t>"Time used so far: "</a:t>
            </a:r>
            <a:r>
              <a:rPr lang="en-US" sz="1050" dirty="0">
                <a:solidFill>
                  <a:srgbClr val="000000"/>
                </a:solidFill>
                <a:latin typeface="Cascadia Mono" panose="020B0609020000020004" pitchFamily="49" charset="0"/>
              </a:rPr>
              <a:t> + ((</a:t>
            </a:r>
            <a:r>
              <a:rPr lang="en-US" sz="1050" dirty="0" err="1">
                <a:solidFill>
                  <a:srgbClr val="000000"/>
                </a:solidFill>
                <a:latin typeface="Cascadia Mono" panose="020B0609020000020004" pitchFamily="49" charset="0"/>
              </a:rPr>
              <a:t>TimeSpan</a:t>
            </a:r>
            <a:r>
              <a:rPr lang="en-US" sz="1050" dirty="0">
                <a:solidFill>
                  <a:srgbClr val="000000"/>
                </a:solidFill>
                <a:latin typeface="Cascadia Mono" panose="020B0609020000020004" pitchFamily="49" charset="0"/>
              </a:rPr>
              <a:t>)(</a:t>
            </a:r>
            <a:r>
              <a:rPr lang="en-US" sz="1050" dirty="0" err="1">
                <a:solidFill>
                  <a:srgbClr val="000000"/>
                </a:solidFill>
                <a:latin typeface="Cascadia Mono" panose="020B0609020000020004" pitchFamily="49" charset="0"/>
              </a:rPr>
              <a:t>DateTime.Now</a:t>
            </a:r>
            <a:r>
              <a:rPr lang="en-US" sz="1050" dirty="0">
                <a:solidFill>
                  <a:srgbClr val="000000"/>
                </a:solidFill>
                <a:latin typeface="Cascadia Mono" panose="020B0609020000020004" pitchFamily="49" charset="0"/>
              </a:rPr>
              <a:t> - start)).</a:t>
            </a:r>
            <a:r>
              <a:rPr lang="en-US" sz="1050" dirty="0" err="1">
                <a:solidFill>
                  <a:srgbClr val="000000"/>
                </a:solidFill>
                <a:latin typeface="Cascadia Mono" panose="020B0609020000020004" pitchFamily="49" charset="0"/>
              </a:rPr>
              <a:t>TotalMilliseconds</a:t>
            </a:r>
            <a:r>
              <a:rPr lang="en-US" sz="1600" dirty="0">
                <a:solidFill>
                  <a:srgbClr val="000000"/>
                </a:solidFill>
                <a:latin typeface="Cascadia Mono" panose="020B0609020000020004" pitchFamily="49" charset="0"/>
              </a:rPr>
              <a:t>);</a:t>
            </a:r>
            <a:endParaRPr lang="en-US" sz="1800" dirty="0">
              <a:solidFill>
                <a:srgbClr val="000000"/>
              </a:solidFill>
              <a:latin typeface="Cascadia Mono" panose="020B0609020000020004" pitchFamily="49" charset="0"/>
            </a:endParaRPr>
          </a:p>
          <a:p>
            <a:pPr marL="0" indent="0">
              <a:buNone/>
              <a:tabLst>
                <a:tab pos="457200" algn="l"/>
                <a:tab pos="914400" algn="l"/>
                <a:tab pos="1371600" algn="l"/>
              </a:tabLst>
            </a:pPr>
            <a:r>
              <a:rPr lang="en-US" sz="1800" dirty="0">
                <a:solidFill>
                  <a:srgbClr val="0000FF"/>
                </a:solidFill>
                <a:latin typeface="Cascadia Mono" panose="020B0609020000020004" pitchFamily="49" charset="0"/>
              </a:rPr>
              <a:t>	await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hotelTask</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Retrieve the asynchronous result</a:t>
            </a:r>
            <a:endParaRPr lang="en-US" sz="1800" dirty="0">
              <a:solidFill>
                <a:srgbClr val="000000"/>
              </a:solidFill>
              <a:latin typeface="Cascadia Mono" panose="020B0609020000020004" pitchFamily="49" charset="0"/>
            </a:endParaRP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"Hotel is booked"</a:t>
            </a:r>
            <a:r>
              <a:rPr lang="en-US" sz="1800" dirty="0">
                <a:solidFill>
                  <a:srgbClr val="000000"/>
                </a:solidFill>
                <a:latin typeface="Cascadia Mono" panose="020B0609020000020004" pitchFamily="49" charset="0"/>
              </a:rPr>
              <a:t>);</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050" dirty="0">
                <a:solidFill>
                  <a:srgbClr val="A31515"/>
                </a:solidFill>
                <a:latin typeface="Cascadia Mono" panose="020B0609020000020004" pitchFamily="49" charset="0"/>
              </a:rPr>
              <a:t>"Time used so far: "</a:t>
            </a:r>
            <a:r>
              <a:rPr lang="en-US" sz="1050" dirty="0">
                <a:solidFill>
                  <a:srgbClr val="000000"/>
                </a:solidFill>
                <a:latin typeface="Cascadia Mono" panose="020B0609020000020004" pitchFamily="49" charset="0"/>
              </a:rPr>
              <a:t> + ((</a:t>
            </a:r>
            <a:r>
              <a:rPr lang="en-US" sz="1050" dirty="0" err="1">
                <a:solidFill>
                  <a:srgbClr val="000000"/>
                </a:solidFill>
                <a:latin typeface="Cascadia Mono" panose="020B0609020000020004" pitchFamily="49" charset="0"/>
              </a:rPr>
              <a:t>TimeSpan</a:t>
            </a:r>
            <a:r>
              <a:rPr lang="en-US" sz="1050" dirty="0">
                <a:solidFill>
                  <a:srgbClr val="000000"/>
                </a:solidFill>
                <a:latin typeface="Cascadia Mono" panose="020B0609020000020004" pitchFamily="49" charset="0"/>
              </a:rPr>
              <a:t>)(</a:t>
            </a:r>
            <a:r>
              <a:rPr lang="en-US" sz="1050" dirty="0" err="1">
                <a:solidFill>
                  <a:srgbClr val="000000"/>
                </a:solidFill>
                <a:latin typeface="Cascadia Mono" panose="020B0609020000020004" pitchFamily="49" charset="0"/>
              </a:rPr>
              <a:t>DateTime.Now</a:t>
            </a:r>
            <a:r>
              <a:rPr lang="en-US" sz="1050" dirty="0">
                <a:solidFill>
                  <a:srgbClr val="000000"/>
                </a:solidFill>
                <a:latin typeface="Cascadia Mono" panose="020B0609020000020004" pitchFamily="49" charset="0"/>
              </a:rPr>
              <a:t> - start)).</a:t>
            </a:r>
            <a:r>
              <a:rPr lang="en-US" sz="1050" dirty="0" err="1">
                <a:solidFill>
                  <a:srgbClr val="000000"/>
                </a:solidFill>
                <a:latin typeface="Cascadia Mono" panose="020B0609020000020004" pitchFamily="49" charset="0"/>
              </a:rPr>
              <a:t>TotalMilliseconds</a:t>
            </a:r>
            <a:r>
              <a:rPr lang="en-US" sz="1600" dirty="0">
                <a:solidFill>
                  <a:srgbClr val="000000"/>
                </a:solidFill>
                <a:latin typeface="Cascadia Mono" panose="020B0609020000020004" pitchFamily="49" charset="0"/>
              </a:rPr>
              <a:t>);</a:t>
            </a:r>
            <a:endParaRPr lang="en-US" sz="1800" dirty="0">
              <a:solidFill>
                <a:srgbClr val="000000"/>
              </a:solidFill>
              <a:latin typeface="Cascadia Mono" panose="020B0609020000020004" pitchFamily="49" charset="0"/>
            </a:endParaRPr>
          </a:p>
          <a:p>
            <a:pPr marL="0" indent="0">
              <a:buNone/>
              <a:tabLst>
                <a:tab pos="457200" algn="l"/>
                <a:tab pos="914400" algn="l"/>
                <a:tab pos="1371600" algn="l"/>
              </a:tabLst>
            </a:pPr>
            <a:r>
              <a:rPr lang="en-US" sz="1800" dirty="0">
                <a:solidFill>
                  <a:srgbClr val="000000"/>
                </a:solidFill>
                <a:latin typeface="Cascadia Mono" panose="020B0609020000020004" pitchFamily="49" charset="0"/>
              </a:rPr>
              <a:t>}</a:t>
            </a:r>
          </a:p>
        </p:txBody>
      </p:sp>
      <p:sp>
        <p:nvSpPr>
          <p:cNvPr id="4" name="Slide Number Placeholder 3">
            <a:extLst>
              <a:ext uri="{FF2B5EF4-FFF2-40B4-BE49-F238E27FC236}">
                <a16:creationId xmlns:a16="http://schemas.microsoft.com/office/drawing/2014/main" id="{3D09AD26-6D5E-DB9F-CD60-AF8AA3D05175}"/>
              </a:ext>
            </a:extLst>
          </p:cNvPr>
          <p:cNvSpPr>
            <a:spLocks noGrp="1"/>
          </p:cNvSpPr>
          <p:nvPr>
            <p:ph type="sldNum" sz="quarter" idx="12"/>
          </p:nvPr>
        </p:nvSpPr>
        <p:spPr/>
        <p:txBody>
          <a:bodyPr/>
          <a:lstStyle/>
          <a:p>
            <a:pPr>
              <a:defRPr/>
            </a:pPr>
            <a:fld id="{EE0DF119-116B-4D18-ADF3-794E8A307570}" type="slidenum">
              <a:rPr lang="en-US" smtClean="0"/>
              <a:pPr>
                <a:defRPr/>
              </a:pPr>
              <a:t>284</a:t>
            </a:fld>
            <a:endParaRPr lang="en-US" dirty="0"/>
          </a:p>
        </p:txBody>
      </p:sp>
      <p:sp>
        <p:nvSpPr>
          <p:cNvPr id="5" name="Left Brace 4">
            <a:extLst>
              <a:ext uri="{FF2B5EF4-FFF2-40B4-BE49-F238E27FC236}">
                <a16:creationId xmlns:a16="http://schemas.microsoft.com/office/drawing/2014/main" id="{24D28426-A490-92C7-A1EC-2A7463CC4894}"/>
              </a:ext>
            </a:extLst>
          </p:cNvPr>
          <p:cNvSpPr/>
          <p:nvPr/>
        </p:nvSpPr>
        <p:spPr bwMode="auto">
          <a:xfrm flipH="1">
            <a:off x="5486400" y="2667000"/>
            <a:ext cx="304800" cy="914400"/>
          </a:xfrm>
          <a:prstGeom prst="leftBrace">
            <a:avLst/>
          </a:prstGeom>
          <a:noFill/>
          <a:ln w="19050"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6" name="Straight Connector 5">
            <a:extLst>
              <a:ext uri="{FF2B5EF4-FFF2-40B4-BE49-F238E27FC236}">
                <a16:creationId xmlns:a16="http://schemas.microsoft.com/office/drawing/2014/main" id="{12507AE1-774B-0CC4-BE78-6A9B8E0B279A}"/>
              </a:ext>
            </a:extLst>
          </p:cNvPr>
          <p:cNvCxnSpPr>
            <a:cxnSpLocks/>
          </p:cNvCxnSpPr>
          <p:nvPr/>
        </p:nvCxnSpPr>
        <p:spPr bwMode="auto">
          <a:xfrm>
            <a:off x="685800" y="3886200"/>
            <a:ext cx="1905000" cy="0"/>
          </a:xfrm>
          <a:prstGeom prst="line">
            <a:avLst/>
          </a:prstGeom>
          <a:ln w="19050">
            <a:solidFill>
              <a:srgbClr val="99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FAB1BA0-FE92-EA49-786B-191DBFDCCB33}"/>
              </a:ext>
            </a:extLst>
          </p:cNvPr>
          <p:cNvCxnSpPr>
            <a:cxnSpLocks/>
          </p:cNvCxnSpPr>
          <p:nvPr/>
        </p:nvCxnSpPr>
        <p:spPr bwMode="auto">
          <a:xfrm>
            <a:off x="685800" y="4896256"/>
            <a:ext cx="2286000" cy="0"/>
          </a:xfrm>
          <a:prstGeom prst="line">
            <a:avLst/>
          </a:prstGeom>
          <a:ln w="19050">
            <a:solidFill>
              <a:srgbClr val="99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364D970-D7DA-1B95-D255-59F8B63277B7}"/>
              </a:ext>
            </a:extLst>
          </p:cNvPr>
          <p:cNvCxnSpPr>
            <a:cxnSpLocks/>
          </p:cNvCxnSpPr>
          <p:nvPr/>
        </p:nvCxnSpPr>
        <p:spPr bwMode="auto">
          <a:xfrm>
            <a:off x="685800" y="5906312"/>
            <a:ext cx="2286000" cy="0"/>
          </a:xfrm>
          <a:prstGeom prst="line">
            <a:avLst/>
          </a:prstGeom>
          <a:ln w="19050">
            <a:solidFill>
              <a:srgbClr val="99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9B40737-E0FD-AAC6-BD48-04C40C6D09B5}"/>
              </a:ext>
            </a:extLst>
          </p:cNvPr>
          <p:cNvCxnSpPr>
            <a:cxnSpLocks/>
          </p:cNvCxnSpPr>
          <p:nvPr/>
        </p:nvCxnSpPr>
        <p:spPr bwMode="auto">
          <a:xfrm>
            <a:off x="1143000" y="1258112"/>
            <a:ext cx="1447800" cy="0"/>
          </a:xfrm>
          <a:prstGeom prst="line">
            <a:avLst/>
          </a:prstGeom>
          <a:ln w="19050">
            <a:solidFill>
              <a:srgbClr val="99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3042E6C-7F63-8B53-BB1A-0DCAE8B94E82}"/>
              </a:ext>
            </a:extLst>
          </p:cNvPr>
          <p:cNvSpPr txBox="1"/>
          <p:nvPr/>
        </p:nvSpPr>
        <p:spPr>
          <a:xfrm>
            <a:off x="5943600" y="2462480"/>
            <a:ext cx="3200400" cy="1200329"/>
          </a:xfrm>
          <a:prstGeom prst="rect">
            <a:avLst/>
          </a:prstGeom>
          <a:noFill/>
        </p:spPr>
        <p:txBody>
          <a:bodyPr wrap="square" rtlCol="0">
            <a:spAutoFit/>
          </a:bodyPr>
          <a:lstStyle/>
          <a:p>
            <a:r>
              <a:rPr lang="en-US" dirty="0">
                <a:solidFill>
                  <a:srgbClr val="008000"/>
                </a:solidFill>
                <a:latin typeface="Cascadia Mono" panose="020B0609020000020004" pitchFamily="49" charset="0"/>
              </a:rPr>
              <a:t>Create variables to hold asynchronous results for retrieval. </a:t>
            </a:r>
            <a:br>
              <a:rPr lang="en-US" dirty="0">
                <a:solidFill>
                  <a:srgbClr val="008000"/>
                </a:solidFill>
                <a:latin typeface="Cascadia Mono" panose="020B0609020000020004" pitchFamily="49" charset="0"/>
              </a:rPr>
            </a:br>
            <a:r>
              <a:rPr lang="en-US" dirty="0">
                <a:solidFill>
                  <a:srgbClr val="0000FF"/>
                </a:solidFill>
                <a:latin typeface="Cascadia Mono" panose="020B0609020000020004" pitchFamily="49" charset="0"/>
              </a:rPr>
              <a:t>Not use Callback</a:t>
            </a:r>
            <a:r>
              <a:rPr lang="en-US" dirty="0">
                <a:solidFill>
                  <a:srgbClr val="008000"/>
                </a:solidFill>
                <a:latin typeface="Cascadia Mono" panose="020B0609020000020004" pitchFamily="49" charset="0"/>
              </a:rPr>
              <a:t>!</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A4EE99C0-2CEF-A40C-6BA4-A8BB684914B9}"/>
                  </a:ext>
                </a:extLst>
              </p14:cNvPr>
              <p14:cNvContentPartPr/>
              <p14:nvPr/>
            </p14:nvContentPartPr>
            <p14:xfrm>
              <a:off x="472838" y="2727732"/>
              <a:ext cx="30960" cy="843480"/>
            </p14:xfrm>
          </p:contentPart>
        </mc:Choice>
        <mc:Fallback>
          <p:pic>
            <p:nvPicPr>
              <p:cNvPr id="7" name="Ink 6">
                <a:extLst>
                  <a:ext uri="{FF2B5EF4-FFF2-40B4-BE49-F238E27FC236}">
                    <a16:creationId xmlns:a16="http://schemas.microsoft.com/office/drawing/2014/main" id="{A4EE99C0-2CEF-A40C-6BA4-A8BB684914B9}"/>
                  </a:ext>
                </a:extLst>
              </p:cNvPr>
              <p:cNvPicPr/>
              <p:nvPr/>
            </p:nvPicPr>
            <p:blipFill>
              <a:blip r:embed="rId4"/>
              <a:stretch>
                <a:fillRect/>
              </a:stretch>
            </p:blipFill>
            <p:spPr>
              <a:xfrm>
                <a:off x="463838" y="2718732"/>
                <a:ext cx="48600" cy="861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FA8E4E37-C9ED-2B80-0C78-E86BBCD44A4D}"/>
                  </a:ext>
                </a:extLst>
              </p14:cNvPr>
              <p14:cNvContentPartPr/>
              <p14:nvPr/>
            </p14:nvContentPartPr>
            <p14:xfrm>
              <a:off x="20678" y="2715492"/>
              <a:ext cx="459360" cy="620640"/>
            </p14:xfrm>
          </p:contentPart>
        </mc:Choice>
        <mc:Fallback>
          <p:pic>
            <p:nvPicPr>
              <p:cNvPr id="9" name="Ink 8">
                <a:extLst>
                  <a:ext uri="{FF2B5EF4-FFF2-40B4-BE49-F238E27FC236}">
                    <a16:creationId xmlns:a16="http://schemas.microsoft.com/office/drawing/2014/main" id="{FA8E4E37-C9ED-2B80-0C78-E86BBCD44A4D}"/>
                  </a:ext>
                </a:extLst>
              </p:cNvPr>
              <p:cNvPicPr/>
              <p:nvPr/>
            </p:nvPicPr>
            <p:blipFill>
              <a:blip r:embed="rId6"/>
              <a:stretch>
                <a:fillRect/>
              </a:stretch>
            </p:blipFill>
            <p:spPr>
              <a:xfrm>
                <a:off x="11678" y="2706492"/>
                <a:ext cx="477000" cy="638280"/>
              </a:xfrm>
              <a:prstGeom prst="rect">
                <a:avLst/>
              </a:prstGeom>
            </p:spPr>
          </p:pic>
        </mc:Fallback>
      </mc:AlternateContent>
    </p:spTree>
    <p:extLst>
      <p:ext uri="{BB962C8B-B14F-4D97-AF65-F5344CB8AC3E}">
        <p14:creationId xmlns:p14="http://schemas.microsoft.com/office/powerpoint/2010/main" val="241479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0-#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1769A-BB41-C8DD-DF92-DB600CD5378F}"/>
              </a:ext>
            </a:extLst>
          </p:cNvPr>
          <p:cNvSpPr>
            <a:spLocks noGrp="1"/>
          </p:cNvSpPr>
          <p:nvPr>
            <p:ph type="title"/>
          </p:nvPr>
        </p:nvSpPr>
        <p:spPr/>
        <p:txBody>
          <a:bodyPr/>
          <a:lstStyle/>
          <a:p>
            <a:r>
              <a:rPr lang="en-US" dirty="0">
                <a:solidFill>
                  <a:srgbClr val="C00000"/>
                </a:solidFill>
              </a:rPr>
              <a:t>Asynchronous</a:t>
            </a:r>
            <a:r>
              <a:rPr lang="en-US" dirty="0"/>
              <a:t> Version Functions</a:t>
            </a:r>
          </a:p>
        </p:txBody>
      </p:sp>
      <p:sp>
        <p:nvSpPr>
          <p:cNvPr id="3" name="Content Placeholder 2">
            <a:extLst>
              <a:ext uri="{FF2B5EF4-FFF2-40B4-BE49-F238E27FC236}">
                <a16:creationId xmlns:a16="http://schemas.microsoft.com/office/drawing/2014/main" id="{D4D436D3-D497-F104-91FE-ABC8C0DEE34F}"/>
              </a:ext>
            </a:extLst>
          </p:cNvPr>
          <p:cNvSpPr>
            <a:spLocks noGrp="1"/>
          </p:cNvSpPr>
          <p:nvPr>
            <p:ph idx="1"/>
          </p:nvPr>
        </p:nvSpPr>
        <p:spPr>
          <a:xfrm>
            <a:off x="762000" y="943583"/>
            <a:ext cx="8288337" cy="5562600"/>
          </a:xfrm>
        </p:spPr>
        <p:txBody>
          <a:bodyPr/>
          <a:lstStyle/>
          <a:p>
            <a:pPr marL="0" indent="0">
              <a:buNone/>
              <a:tabLst>
                <a:tab pos="457200" algn="l"/>
                <a:tab pos="914400" algn="l"/>
                <a:tab pos="1371600" algn="l"/>
              </a:tabLst>
            </a:pPr>
            <a:r>
              <a:rPr lang="en-US" sz="1800" dirty="0">
                <a:solidFill>
                  <a:srgbClr val="0000FF"/>
                </a:solidFill>
                <a:latin typeface="Cascadia Mono" panose="020B0609020000020004" pitchFamily="49" charset="0"/>
              </a:rPr>
              <a:t>private</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Permission </a:t>
            </a:r>
            <a:r>
              <a:rPr lang="en-US" sz="1800" dirty="0" err="1">
                <a:solidFill>
                  <a:srgbClr val="000000"/>
                </a:solidFill>
                <a:latin typeface="Cascadia Mono" panose="020B0609020000020004" pitchFamily="49" charset="0"/>
              </a:rPr>
              <a:t>ApplyPermission</a:t>
            </a:r>
            <a:r>
              <a:rPr lang="en-US" sz="1800" dirty="0">
                <a:solidFill>
                  <a:srgbClr val="000000"/>
                </a:solidFill>
                <a:latin typeface="Cascadia Mono" panose="020B0609020000020004" pitchFamily="49" charset="0"/>
              </a:rPr>
              <a:t>() {</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"Applying Permission ..."</a:t>
            </a:r>
            <a:r>
              <a:rPr lang="en-US" sz="1800" dirty="0">
                <a:solidFill>
                  <a:srgbClr val="000000"/>
                </a:solidFill>
                <a:latin typeface="Cascadia Mono" panose="020B0609020000020004" pitchFamily="49" charset="0"/>
              </a:rPr>
              <a:t>);</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jobTime</a:t>
            </a:r>
            <a:r>
              <a:rPr lang="en-US" sz="1800" dirty="0">
                <a:solidFill>
                  <a:srgbClr val="000000"/>
                </a:solidFill>
                <a:latin typeface="Cascadia Mono" panose="020B0609020000020004" pitchFamily="49" charset="0"/>
              </a:rPr>
              <a:t>(500);</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"Permission is acquired"</a:t>
            </a:r>
            <a:r>
              <a:rPr lang="en-US" sz="1800" dirty="0">
                <a:solidFill>
                  <a:srgbClr val="000000"/>
                </a:solidFill>
                <a:latin typeface="Cascadia Mono" panose="020B0609020000020004" pitchFamily="49" charset="0"/>
              </a:rPr>
              <a:t>);</a:t>
            </a:r>
          </a:p>
          <a:p>
            <a:pPr marL="0" indent="0">
              <a:buNone/>
              <a:tabLst>
                <a:tab pos="457200" algn="l"/>
                <a:tab pos="914400" algn="l"/>
                <a:tab pos="1371600" algn="l"/>
              </a:tabLst>
            </a:pPr>
            <a:r>
              <a:rPr lang="en-US" sz="1800" dirty="0">
                <a:solidFill>
                  <a:srgbClr val="0000FF"/>
                </a:solidFill>
                <a:latin typeface="Cascadia Mono" panose="020B0609020000020004" pitchFamily="49" charset="0"/>
              </a:rPr>
              <a:t>	return</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Permission();</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a:t>
            </a:r>
          </a:p>
          <a:p>
            <a:pPr marL="0" indent="0">
              <a:buNone/>
              <a:tabLst>
                <a:tab pos="457200" algn="l"/>
                <a:tab pos="914400" algn="l"/>
                <a:tab pos="1371600" algn="l"/>
              </a:tabLst>
            </a:pPr>
            <a:r>
              <a:rPr lang="en-US" sz="1800" dirty="0">
                <a:solidFill>
                  <a:srgbClr val="0000FF"/>
                </a:solidFill>
                <a:latin typeface="Cascadia Mono" panose="020B0609020000020004" pitchFamily="49" charset="0"/>
              </a:rPr>
              <a:t>private</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async</a:t>
            </a:r>
            <a:r>
              <a:rPr lang="en-US" sz="1800" dirty="0">
                <a:solidFill>
                  <a:srgbClr val="000000"/>
                </a:solidFill>
                <a:latin typeface="Cascadia Mono" panose="020B0609020000020004" pitchFamily="49" charset="0"/>
              </a:rPr>
              <a:t> Task&lt;Hotel&gt; </a:t>
            </a:r>
            <a:r>
              <a:rPr lang="en-US" sz="1800" dirty="0" err="1">
                <a:solidFill>
                  <a:srgbClr val="000000"/>
                </a:solidFill>
                <a:latin typeface="Cascadia Mono" panose="020B0609020000020004" pitchFamily="49" charset="0"/>
              </a:rPr>
              <a:t>BookHotelAsync</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h) {</a:t>
            </a:r>
          </a:p>
          <a:p>
            <a:pPr marL="0" indent="0">
              <a:buNone/>
              <a:tabLst>
                <a:tab pos="457200" algn="l"/>
                <a:tab pos="914400" algn="l"/>
                <a:tab pos="1371600" algn="l"/>
              </a:tabLst>
            </a:pPr>
            <a:r>
              <a:rPr lang="en-US" sz="1800" dirty="0">
                <a:solidFill>
                  <a:srgbClr val="0000FF"/>
                </a:solidFill>
                <a:latin typeface="Cascadia Mono" panose="020B0609020000020004" pitchFamily="49" charset="0"/>
              </a:rPr>
              <a:t>	int</a:t>
            </a:r>
            <a:r>
              <a:rPr lang="en-US" sz="1800" dirty="0">
                <a:solidFill>
                  <a:srgbClr val="000000"/>
                </a:solidFill>
                <a:latin typeface="Cascadia Mono" panose="020B0609020000020004" pitchFamily="49" charset="0"/>
              </a:rPr>
              <a:t>[] price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[h];</a:t>
            </a:r>
          </a:p>
          <a:p>
            <a:pPr marL="0" indent="0">
              <a:buNone/>
              <a:tabLst>
                <a:tab pos="457200" algn="l"/>
                <a:tab pos="914400" algn="l"/>
                <a:tab pos="1371600" algn="l"/>
              </a:tabLst>
            </a:pPr>
            <a:r>
              <a:rPr lang="en-US" sz="1800" dirty="0">
                <a:solidFill>
                  <a:srgbClr val="0000FF"/>
                </a:solidFill>
                <a:latin typeface="Cascadia Mono" panose="020B0609020000020004" pitchFamily="49" charset="0"/>
              </a:rPr>
              <a:t>	int</a:t>
            </a:r>
            <a:r>
              <a:rPr lang="en-US" sz="1800" dirty="0">
                <a:solidFill>
                  <a:srgbClr val="000000"/>
                </a:solidFill>
                <a:latin typeface="Cascadia Mono" panose="020B0609020000020004" pitchFamily="49" charset="0"/>
              </a:rPr>
              <a:t> min = 1000;</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"Booking hotel ... "</a:t>
            </a:r>
            <a:r>
              <a:rPr lang="en-US" sz="1800" dirty="0">
                <a:solidFill>
                  <a:srgbClr val="000000"/>
                </a:solidFill>
                <a:latin typeface="Cascadia Mono" panose="020B0609020000020004" pitchFamily="49" charset="0"/>
              </a:rPr>
              <a:t>);</a:t>
            </a:r>
          </a:p>
          <a:p>
            <a:pPr marL="0" indent="0">
              <a:buNone/>
              <a:tabLst>
                <a:tab pos="457200" algn="l"/>
                <a:tab pos="914400" algn="l"/>
                <a:tab pos="1371600" algn="l"/>
              </a:tabLst>
            </a:pPr>
            <a:r>
              <a:rPr lang="nn-NO" sz="1800" dirty="0">
                <a:solidFill>
                  <a:srgbClr val="0000FF"/>
                </a:solidFill>
                <a:latin typeface="Cascadia Mono" panose="020B0609020000020004" pitchFamily="49" charset="0"/>
              </a:rPr>
              <a:t>	for</a:t>
            </a:r>
            <a:r>
              <a:rPr lang="nn-NO" sz="1800" dirty="0">
                <a:solidFill>
                  <a:srgbClr val="000000"/>
                </a:solidFill>
                <a:latin typeface="Cascadia Mono" panose="020B0609020000020004" pitchFamily="49" charset="0"/>
              </a:rPr>
              <a:t> (</a:t>
            </a:r>
            <a:r>
              <a:rPr lang="nn-NO" sz="1800" dirty="0">
                <a:solidFill>
                  <a:srgbClr val="0000FF"/>
                </a:solidFill>
                <a:latin typeface="Cascadia Mono" panose="020B0609020000020004" pitchFamily="49" charset="0"/>
              </a:rPr>
              <a:t>int</a:t>
            </a:r>
            <a:r>
              <a:rPr lang="nn-NO" sz="1800" dirty="0">
                <a:solidFill>
                  <a:srgbClr val="000000"/>
                </a:solidFill>
                <a:latin typeface="Cascadia Mono" panose="020B0609020000020004" pitchFamily="49" charset="0"/>
              </a:rPr>
              <a:t> i = 0; i &lt; h; i++) </a:t>
            </a:r>
            <a:r>
              <a:rPr lang="en-US" sz="1800" dirty="0">
                <a:solidFill>
                  <a:srgbClr val="000000"/>
                </a:solidFill>
                <a:latin typeface="Cascadia Mono" panose="020B0609020000020004" pitchFamily="49" charset="0"/>
              </a:rPr>
              <a:t>{</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price[</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rng.Next</a:t>
            </a:r>
            <a:r>
              <a:rPr lang="en-US" sz="1800" dirty="0">
                <a:solidFill>
                  <a:srgbClr val="000000"/>
                </a:solidFill>
                <a:latin typeface="Cascadia Mono" panose="020B0609020000020004" pitchFamily="49" charset="0"/>
              </a:rPr>
              <a:t>(100, 199);</a:t>
            </a:r>
          </a:p>
          <a:p>
            <a:pPr marL="0" indent="0">
              <a:buNone/>
              <a:tabLst>
                <a:tab pos="457200" algn="l"/>
                <a:tab pos="914400" algn="l"/>
                <a:tab pos="1371600" algn="l"/>
              </a:tabLst>
            </a:pPr>
            <a:r>
              <a:rPr lang="en-US" sz="1800" dirty="0">
                <a:solidFill>
                  <a:srgbClr val="0000FF"/>
                </a:solidFill>
                <a:latin typeface="Cascadia Mono" panose="020B0609020000020004" pitchFamily="49" charset="0"/>
              </a:rPr>
              <a:t>		if</a:t>
            </a:r>
            <a:r>
              <a:rPr lang="en-US" sz="1800" dirty="0">
                <a:solidFill>
                  <a:srgbClr val="000000"/>
                </a:solidFill>
                <a:latin typeface="Cascadia Mono" panose="020B0609020000020004" pitchFamily="49" charset="0"/>
              </a:rPr>
              <a:t> (price[</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 &lt; min) min = price[</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a:t>
            </a:r>
          </a:p>
          <a:p>
            <a:pPr marL="0" indent="0">
              <a:buNone/>
              <a:tabLst>
                <a:tab pos="457200" algn="l"/>
                <a:tab pos="914400" algn="l"/>
                <a:tab pos="1371600" algn="l"/>
              </a:tabLst>
            </a:pPr>
            <a:r>
              <a:rPr lang="en-US" sz="1800" dirty="0">
                <a:solidFill>
                  <a:srgbClr val="008000"/>
                </a:solidFill>
                <a:latin typeface="Cascadia Mono" panose="020B0609020000020004" pitchFamily="49" charset="0"/>
              </a:rPr>
              <a:t>		//</a:t>
            </a:r>
            <a:r>
              <a:rPr lang="en-US" sz="1800" dirty="0" err="1">
                <a:solidFill>
                  <a:srgbClr val="008000"/>
                </a:solidFill>
                <a:latin typeface="Cascadia Mono" panose="020B0609020000020004" pitchFamily="49" charset="0"/>
              </a:rPr>
              <a:t>jobTime</a:t>
            </a:r>
            <a:r>
              <a:rPr lang="en-US" sz="1800" dirty="0">
                <a:solidFill>
                  <a:srgbClr val="008000"/>
                </a:solidFill>
                <a:latin typeface="Cascadia Mono" panose="020B0609020000020004" pitchFamily="49" charset="0"/>
              </a:rPr>
              <a:t>(500) it does not free processor;</a:t>
            </a:r>
            <a:endParaRPr lang="en-US" sz="1800" dirty="0">
              <a:solidFill>
                <a:srgbClr val="000000"/>
              </a:solidFill>
              <a:latin typeface="Cascadia Mono" panose="020B0609020000020004" pitchFamily="49" charset="0"/>
            </a:endParaRPr>
          </a:p>
          <a:p>
            <a:pPr marL="0" indent="0">
              <a:buNone/>
              <a:tabLst>
                <a:tab pos="457200" algn="l"/>
                <a:tab pos="914400" algn="l"/>
                <a:tab pos="1371600" algn="l"/>
              </a:tabLst>
            </a:pPr>
            <a:r>
              <a:rPr lang="en-US" sz="1800" dirty="0">
                <a:solidFill>
                  <a:srgbClr val="0000FF"/>
                </a:solidFill>
                <a:latin typeface="Cascadia Mono" panose="020B0609020000020004" pitchFamily="49" charset="0"/>
              </a:rPr>
              <a:t>		await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Task.Delay</a:t>
            </a:r>
            <a:r>
              <a:rPr lang="en-US" sz="1800" dirty="0">
                <a:solidFill>
                  <a:srgbClr val="000000"/>
                </a:solidFill>
                <a:latin typeface="Cascadia Mono" panose="020B0609020000020004" pitchFamily="49" charset="0"/>
              </a:rPr>
              <a:t>(500); </a:t>
            </a:r>
            <a:r>
              <a:rPr lang="en-US" sz="1800" dirty="0">
                <a:solidFill>
                  <a:srgbClr val="008000"/>
                </a:solidFill>
                <a:latin typeface="Cascadia Mono" panose="020B0609020000020004" pitchFamily="49" charset="0"/>
              </a:rPr>
              <a:t>// It will free processor</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p>
          <a:p>
            <a:pPr marL="0" indent="0">
              <a:buNone/>
              <a:tabLst>
                <a:tab pos="457200" algn="l"/>
                <a:tab pos="914400" algn="l"/>
                <a:tab pos="1371600" algn="l"/>
              </a:tabLst>
            </a:pPr>
            <a:r>
              <a:rPr lang="en-US" sz="1800" dirty="0">
                <a:solidFill>
                  <a:srgbClr val="0000FF"/>
                </a:solidFill>
                <a:latin typeface="Cascadia Mono" panose="020B0609020000020004" pitchFamily="49" charset="0"/>
              </a:rPr>
              <a:t>	return</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Hotel();</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a:t>
            </a:r>
            <a:endParaRPr lang="en-US" dirty="0"/>
          </a:p>
        </p:txBody>
      </p:sp>
      <p:sp>
        <p:nvSpPr>
          <p:cNvPr id="4" name="Slide Number Placeholder 3">
            <a:extLst>
              <a:ext uri="{FF2B5EF4-FFF2-40B4-BE49-F238E27FC236}">
                <a16:creationId xmlns:a16="http://schemas.microsoft.com/office/drawing/2014/main" id="{3D09AD26-6D5E-DB9F-CD60-AF8AA3D05175}"/>
              </a:ext>
            </a:extLst>
          </p:cNvPr>
          <p:cNvSpPr>
            <a:spLocks noGrp="1"/>
          </p:cNvSpPr>
          <p:nvPr>
            <p:ph type="sldNum" sz="quarter" idx="12"/>
          </p:nvPr>
        </p:nvSpPr>
        <p:spPr/>
        <p:txBody>
          <a:bodyPr/>
          <a:lstStyle/>
          <a:p>
            <a:pPr>
              <a:defRPr/>
            </a:pPr>
            <a:fld id="{EE0DF119-116B-4D18-ADF3-794E8A307570}" type="slidenum">
              <a:rPr lang="en-US" smtClean="0"/>
              <a:pPr>
                <a:defRPr/>
              </a:pPr>
              <a:t>285</a:t>
            </a:fld>
            <a:endParaRPr lang="en-US" dirty="0"/>
          </a:p>
        </p:txBody>
      </p:sp>
      <p:sp>
        <p:nvSpPr>
          <p:cNvPr id="5" name="Right Brace 4">
            <a:extLst>
              <a:ext uri="{FF2B5EF4-FFF2-40B4-BE49-F238E27FC236}">
                <a16:creationId xmlns:a16="http://schemas.microsoft.com/office/drawing/2014/main" id="{EA6211B5-0A21-AC96-CC61-B0C1F2CB54AA}"/>
              </a:ext>
            </a:extLst>
          </p:cNvPr>
          <p:cNvSpPr/>
          <p:nvPr/>
        </p:nvSpPr>
        <p:spPr bwMode="auto">
          <a:xfrm>
            <a:off x="7239000" y="1091863"/>
            <a:ext cx="457200" cy="1219200"/>
          </a:xfrm>
          <a:prstGeom prst="rightBrace">
            <a:avLst/>
          </a:prstGeom>
          <a:noFill/>
          <a:ln w="19050" cap="flat" cmpd="sng" algn="ctr">
            <a:solidFill>
              <a:srgbClr val="99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6" name="TextBox 5">
            <a:extLst>
              <a:ext uri="{FF2B5EF4-FFF2-40B4-BE49-F238E27FC236}">
                <a16:creationId xmlns:a16="http://schemas.microsoft.com/office/drawing/2014/main" id="{30AC3930-10DA-5F98-BE3F-8D53A8043161}"/>
              </a:ext>
            </a:extLst>
          </p:cNvPr>
          <p:cNvSpPr txBox="1"/>
          <p:nvPr/>
        </p:nvSpPr>
        <p:spPr>
          <a:xfrm>
            <a:off x="7711602" y="1312117"/>
            <a:ext cx="1371599" cy="646331"/>
          </a:xfrm>
          <a:prstGeom prst="rect">
            <a:avLst/>
          </a:prstGeom>
          <a:noFill/>
        </p:spPr>
        <p:txBody>
          <a:bodyPr wrap="square" rtlCol="0">
            <a:spAutoFit/>
          </a:bodyPr>
          <a:lstStyle/>
          <a:p>
            <a:r>
              <a:rPr lang="en-US" dirty="0"/>
              <a:t>Still synchronous</a:t>
            </a:r>
          </a:p>
        </p:txBody>
      </p:sp>
      <p:cxnSp>
        <p:nvCxnSpPr>
          <p:cNvPr id="7" name="Straight Connector 6">
            <a:extLst>
              <a:ext uri="{FF2B5EF4-FFF2-40B4-BE49-F238E27FC236}">
                <a16:creationId xmlns:a16="http://schemas.microsoft.com/office/drawing/2014/main" id="{01F28CC5-A59A-EF6F-01EA-B46EC56FB133}"/>
              </a:ext>
            </a:extLst>
          </p:cNvPr>
          <p:cNvCxnSpPr>
            <a:cxnSpLocks/>
          </p:cNvCxnSpPr>
          <p:nvPr/>
        </p:nvCxnSpPr>
        <p:spPr bwMode="auto">
          <a:xfrm>
            <a:off x="2819400" y="3276600"/>
            <a:ext cx="2286000" cy="0"/>
          </a:xfrm>
          <a:prstGeom prst="line">
            <a:avLst/>
          </a:prstGeom>
          <a:ln w="19050">
            <a:solidFill>
              <a:srgbClr val="99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8" name="Ink 7">
                <a:extLst>
                  <a:ext uri="{FF2B5EF4-FFF2-40B4-BE49-F238E27FC236}">
                    <a16:creationId xmlns:a16="http://schemas.microsoft.com/office/drawing/2014/main" id="{A88B9048-C41D-0805-5C3E-DA0FD9DE30CF}"/>
                  </a:ext>
                </a:extLst>
              </p14:cNvPr>
              <p14:cNvContentPartPr/>
              <p14:nvPr/>
            </p14:nvContentPartPr>
            <p14:xfrm>
              <a:off x="1782009" y="5695289"/>
              <a:ext cx="2770200" cy="94320"/>
            </p14:xfrm>
          </p:contentPart>
        </mc:Choice>
        <mc:Fallback>
          <p:pic>
            <p:nvPicPr>
              <p:cNvPr id="8" name="Ink 7">
                <a:extLst>
                  <a:ext uri="{FF2B5EF4-FFF2-40B4-BE49-F238E27FC236}">
                    <a16:creationId xmlns:a16="http://schemas.microsoft.com/office/drawing/2014/main" id="{A88B9048-C41D-0805-5C3E-DA0FD9DE30CF}"/>
                  </a:ext>
                </a:extLst>
              </p:cNvPr>
              <p:cNvPicPr/>
              <p:nvPr/>
            </p:nvPicPr>
            <p:blipFill>
              <a:blip r:embed="rId3"/>
              <a:stretch>
                <a:fillRect/>
              </a:stretch>
            </p:blipFill>
            <p:spPr>
              <a:xfrm>
                <a:off x="1728009" y="5587289"/>
                <a:ext cx="2877840" cy="3099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14D54163-E9E8-B432-1B8D-1164409B70A4}"/>
                  </a:ext>
                </a:extLst>
              </p14:cNvPr>
              <p14:cNvContentPartPr/>
              <p14:nvPr/>
            </p14:nvContentPartPr>
            <p14:xfrm>
              <a:off x="10285569" y="5276609"/>
              <a:ext cx="360" cy="360"/>
            </p14:xfrm>
          </p:contentPart>
        </mc:Choice>
        <mc:Fallback>
          <p:pic>
            <p:nvPicPr>
              <p:cNvPr id="9" name="Ink 8">
                <a:extLst>
                  <a:ext uri="{FF2B5EF4-FFF2-40B4-BE49-F238E27FC236}">
                    <a16:creationId xmlns:a16="http://schemas.microsoft.com/office/drawing/2014/main" id="{14D54163-E9E8-B432-1B8D-1164409B70A4}"/>
                  </a:ext>
                </a:extLst>
              </p:cNvPr>
              <p:cNvPicPr/>
              <p:nvPr/>
            </p:nvPicPr>
            <p:blipFill>
              <a:blip r:embed="rId5"/>
              <a:stretch>
                <a:fillRect/>
              </a:stretch>
            </p:blipFill>
            <p:spPr>
              <a:xfrm>
                <a:off x="10231569" y="5168609"/>
                <a:ext cx="108000" cy="216000"/>
              </a:xfrm>
              <a:prstGeom prst="rect">
                <a:avLst/>
              </a:prstGeom>
            </p:spPr>
          </p:pic>
        </mc:Fallback>
      </mc:AlternateContent>
    </p:spTree>
    <p:extLst>
      <p:ext uri="{BB962C8B-B14F-4D97-AF65-F5344CB8AC3E}">
        <p14:creationId xmlns:p14="http://schemas.microsoft.com/office/powerpoint/2010/main" val="174088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1769A-BB41-C8DD-DF92-DB600CD5378F}"/>
              </a:ext>
            </a:extLst>
          </p:cNvPr>
          <p:cNvSpPr>
            <a:spLocks noGrp="1"/>
          </p:cNvSpPr>
          <p:nvPr>
            <p:ph type="title"/>
          </p:nvPr>
        </p:nvSpPr>
        <p:spPr>
          <a:xfrm>
            <a:off x="1219200" y="152400"/>
            <a:ext cx="7848600" cy="623888"/>
          </a:xfrm>
        </p:spPr>
        <p:txBody>
          <a:bodyPr/>
          <a:lstStyle/>
          <a:p>
            <a:r>
              <a:rPr lang="en-US" dirty="0">
                <a:solidFill>
                  <a:srgbClr val="C00000"/>
                </a:solidFill>
              </a:rPr>
              <a:t>Asynchronous</a:t>
            </a:r>
            <a:r>
              <a:rPr lang="en-US" dirty="0"/>
              <a:t> Version Function Flight</a:t>
            </a:r>
          </a:p>
        </p:txBody>
      </p:sp>
      <p:sp>
        <p:nvSpPr>
          <p:cNvPr id="3" name="Content Placeholder 2">
            <a:extLst>
              <a:ext uri="{FF2B5EF4-FFF2-40B4-BE49-F238E27FC236}">
                <a16:creationId xmlns:a16="http://schemas.microsoft.com/office/drawing/2014/main" id="{D4D436D3-D497-F104-91FE-ABC8C0DEE34F}"/>
              </a:ext>
            </a:extLst>
          </p:cNvPr>
          <p:cNvSpPr>
            <a:spLocks noGrp="1"/>
          </p:cNvSpPr>
          <p:nvPr>
            <p:ph idx="1"/>
          </p:nvPr>
        </p:nvSpPr>
        <p:spPr>
          <a:xfrm>
            <a:off x="855662" y="1447800"/>
            <a:ext cx="8288337" cy="4495800"/>
          </a:xfrm>
        </p:spPr>
        <p:txBody>
          <a:bodyPr/>
          <a:lstStyle/>
          <a:p>
            <a:pPr marL="0" indent="0">
              <a:buNone/>
              <a:tabLst>
                <a:tab pos="457200" algn="l"/>
                <a:tab pos="914400" algn="l"/>
                <a:tab pos="1371600" algn="l"/>
              </a:tabLst>
            </a:pPr>
            <a:r>
              <a:rPr lang="en-US" sz="1800" dirty="0">
                <a:solidFill>
                  <a:srgbClr val="0000FF"/>
                </a:solidFill>
                <a:latin typeface="Cascadia Mono" panose="020B0609020000020004" pitchFamily="49" charset="0"/>
              </a:rPr>
              <a:t>private</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async</a:t>
            </a:r>
            <a:r>
              <a:rPr lang="en-US" sz="1800" dirty="0">
                <a:solidFill>
                  <a:srgbClr val="000000"/>
                </a:solidFill>
                <a:latin typeface="Cascadia Mono" panose="020B0609020000020004" pitchFamily="49" charset="0"/>
              </a:rPr>
              <a:t> Task&lt;Flight&gt; </a:t>
            </a:r>
            <a:r>
              <a:rPr lang="en-US" sz="1800" dirty="0" err="1">
                <a:solidFill>
                  <a:srgbClr val="000000"/>
                </a:solidFill>
                <a:latin typeface="Cascadia Mono" panose="020B0609020000020004" pitchFamily="49" charset="0"/>
              </a:rPr>
              <a:t>BookFlightAsync</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f) {</a:t>
            </a:r>
          </a:p>
          <a:p>
            <a:pPr marL="0" indent="0">
              <a:buNone/>
              <a:tabLst>
                <a:tab pos="457200" algn="l"/>
                <a:tab pos="914400" algn="l"/>
                <a:tab pos="1371600" algn="l"/>
              </a:tabLst>
            </a:pPr>
            <a:r>
              <a:rPr lang="en-US" sz="1800" dirty="0">
                <a:solidFill>
                  <a:srgbClr val="0000FF"/>
                </a:solidFill>
                <a:latin typeface="Cascadia Mono" panose="020B0609020000020004" pitchFamily="49" charset="0"/>
              </a:rPr>
              <a:t>	int</a:t>
            </a:r>
            <a:r>
              <a:rPr lang="en-US" sz="1800" dirty="0">
                <a:solidFill>
                  <a:srgbClr val="000000"/>
                </a:solidFill>
                <a:latin typeface="Cascadia Mono" panose="020B0609020000020004" pitchFamily="49" charset="0"/>
              </a:rPr>
              <a:t>[] price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[f];</a:t>
            </a:r>
          </a:p>
          <a:p>
            <a:pPr marL="0" indent="0">
              <a:buNone/>
              <a:tabLst>
                <a:tab pos="457200" algn="l"/>
                <a:tab pos="914400" algn="l"/>
                <a:tab pos="1371600" algn="l"/>
              </a:tabLst>
            </a:pPr>
            <a:r>
              <a:rPr lang="en-US" sz="1800" dirty="0">
                <a:solidFill>
                  <a:srgbClr val="0000FF"/>
                </a:solidFill>
                <a:latin typeface="Cascadia Mono" panose="020B0609020000020004" pitchFamily="49" charset="0"/>
              </a:rPr>
              <a:t>	int</a:t>
            </a:r>
            <a:r>
              <a:rPr lang="en-US" sz="1800" dirty="0">
                <a:solidFill>
                  <a:srgbClr val="000000"/>
                </a:solidFill>
                <a:latin typeface="Cascadia Mono" panose="020B0609020000020004" pitchFamily="49" charset="0"/>
              </a:rPr>
              <a:t> min = 1000;</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"Booking flight ... "</a:t>
            </a:r>
            <a:r>
              <a:rPr lang="en-US" sz="1800" dirty="0">
                <a:solidFill>
                  <a:srgbClr val="000000"/>
                </a:solidFill>
                <a:latin typeface="Cascadia Mono" panose="020B0609020000020004" pitchFamily="49" charset="0"/>
              </a:rPr>
              <a:t>);</a:t>
            </a:r>
          </a:p>
          <a:p>
            <a:pPr marL="0" indent="0">
              <a:buNone/>
              <a:tabLst>
                <a:tab pos="457200" algn="l"/>
                <a:tab pos="914400" algn="l"/>
                <a:tab pos="1371600" algn="l"/>
              </a:tabLst>
            </a:pPr>
            <a:r>
              <a:rPr lang="nn-NO" sz="1800" dirty="0">
                <a:solidFill>
                  <a:srgbClr val="0000FF"/>
                </a:solidFill>
                <a:latin typeface="Cascadia Mono" panose="020B0609020000020004" pitchFamily="49" charset="0"/>
              </a:rPr>
              <a:t>	for</a:t>
            </a:r>
            <a:r>
              <a:rPr lang="nn-NO" sz="1800" dirty="0">
                <a:solidFill>
                  <a:srgbClr val="000000"/>
                </a:solidFill>
                <a:latin typeface="Cascadia Mono" panose="020B0609020000020004" pitchFamily="49" charset="0"/>
              </a:rPr>
              <a:t> (</a:t>
            </a:r>
            <a:r>
              <a:rPr lang="nn-NO" sz="1800" dirty="0">
                <a:solidFill>
                  <a:srgbClr val="0000FF"/>
                </a:solidFill>
                <a:latin typeface="Cascadia Mono" panose="020B0609020000020004" pitchFamily="49" charset="0"/>
              </a:rPr>
              <a:t>int</a:t>
            </a:r>
            <a:r>
              <a:rPr lang="nn-NO" sz="1800" dirty="0">
                <a:solidFill>
                  <a:srgbClr val="000000"/>
                </a:solidFill>
                <a:latin typeface="Cascadia Mono" panose="020B0609020000020004" pitchFamily="49" charset="0"/>
              </a:rPr>
              <a:t> i = 0; i &lt; f; i++)</a:t>
            </a:r>
            <a:r>
              <a:rPr lang="en-US" sz="1800" dirty="0">
                <a:solidFill>
                  <a:srgbClr val="000000"/>
                </a:solidFill>
                <a:latin typeface="Cascadia Mono" panose="020B0609020000020004" pitchFamily="49" charset="0"/>
              </a:rPr>
              <a:t> {</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price[</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rng.Next</a:t>
            </a:r>
            <a:r>
              <a:rPr lang="en-US" sz="1800" dirty="0">
                <a:solidFill>
                  <a:srgbClr val="000000"/>
                </a:solidFill>
                <a:latin typeface="Cascadia Mono" panose="020B0609020000020004" pitchFamily="49" charset="0"/>
              </a:rPr>
              <a:t>(200, 399);</a:t>
            </a:r>
          </a:p>
          <a:p>
            <a:pPr marL="0" indent="0">
              <a:buNone/>
              <a:tabLst>
                <a:tab pos="457200" algn="l"/>
                <a:tab pos="914400" algn="l"/>
                <a:tab pos="1371600" algn="l"/>
              </a:tabLst>
            </a:pPr>
            <a:r>
              <a:rPr lang="en-US" sz="1800" dirty="0">
                <a:solidFill>
                  <a:srgbClr val="0000FF"/>
                </a:solidFill>
                <a:latin typeface="Cascadia Mono" panose="020B0609020000020004" pitchFamily="49" charset="0"/>
              </a:rPr>
              <a:t>		if</a:t>
            </a:r>
            <a:r>
              <a:rPr lang="en-US" sz="1800" dirty="0">
                <a:solidFill>
                  <a:srgbClr val="000000"/>
                </a:solidFill>
                <a:latin typeface="Cascadia Mono" panose="020B0609020000020004" pitchFamily="49" charset="0"/>
              </a:rPr>
              <a:t> (price[</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 &lt; min) min = price[</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a:t>
            </a:r>
          </a:p>
          <a:p>
            <a:pPr marL="0" indent="0">
              <a:buNone/>
              <a:tabLst>
                <a:tab pos="457200" algn="l"/>
                <a:tab pos="914400" algn="l"/>
                <a:tab pos="1371600" algn="l"/>
              </a:tabLst>
            </a:pPr>
            <a:r>
              <a:rPr lang="en-US" sz="1800" dirty="0">
                <a:solidFill>
                  <a:srgbClr val="008000"/>
                </a:solidFill>
                <a:latin typeface="Cascadia Mono" panose="020B0609020000020004" pitchFamily="49" charset="0"/>
              </a:rPr>
              <a:t>		//</a:t>
            </a:r>
            <a:r>
              <a:rPr lang="en-US" sz="1800" dirty="0" err="1">
                <a:solidFill>
                  <a:srgbClr val="008000"/>
                </a:solidFill>
                <a:latin typeface="Cascadia Mono" panose="020B0609020000020004" pitchFamily="49" charset="0"/>
              </a:rPr>
              <a:t>jobTime</a:t>
            </a:r>
            <a:r>
              <a:rPr lang="en-US" sz="1800" dirty="0">
                <a:solidFill>
                  <a:srgbClr val="008000"/>
                </a:solidFill>
                <a:latin typeface="Cascadia Mono" panose="020B0609020000020004" pitchFamily="49" charset="0"/>
              </a:rPr>
              <a:t>(500) it does not free processor;</a:t>
            </a:r>
            <a:endParaRPr lang="en-US" sz="1800" dirty="0">
              <a:solidFill>
                <a:srgbClr val="000000"/>
              </a:solidFill>
              <a:latin typeface="Cascadia Mono" panose="020B0609020000020004" pitchFamily="49" charset="0"/>
            </a:endParaRPr>
          </a:p>
          <a:p>
            <a:pPr marL="0" indent="0">
              <a:buNone/>
              <a:tabLst>
                <a:tab pos="457200" algn="l"/>
                <a:tab pos="914400" algn="l"/>
                <a:tab pos="1371600" algn="l"/>
              </a:tabLst>
            </a:pPr>
            <a:r>
              <a:rPr lang="en-US" sz="1800" dirty="0">
                <a:solidFill>
                  <a:srgbClr val="0000FF"/>
                </a:solidFill>
                <a:latin typeface="Cascadia Mono" panose="020B0609020000020004" pitchFamily="49" charset="0"/>
              </a:rPr>
              <a:t>		await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Task.Delay</a:t>
            </a:r>
            <a:r>
              <a:rPr lang="en-US" sz="1800" dirty="0">
                <a:solidFill>
                  <a:srgbClr val="000000"/>
                </a:solidFill>
                <a:latin typeface="Cascadia Mono" panose="020B0609020000020004" pitchFamily="49" charset="0"/>
              </a:rPr>
              <a:t>(500); </a:t>
            </a:r>
            <a:r>
              <a:rPr lang="en-US" sz="1800" dirty="0">
                <a:solidFill>
                  <a:srgbClr val="008000"/>
                </a:solidFill>
                <a:latin typeface="Cascadia Mono" panose="020B0609020000020004" pitchFamily="49" charset="0"/>
              </a:rPr>
              <a:t>// It will free processor</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"The flight price is $"</a:t>
            </a:r>
            <a:r>
              <a:rPr lang="en-US" sz="1800" dirty="0">
                <a:solidFill>
                  <a:srgbClr val="000000"/>
                </a:solidFill>
                <a:latin typeface="Cascadia Mono" panose="020B0609020000020004" pitchFamily="49" charset="0"/>
              </a:rPr>
              <a:t> + min);</a:t>
            </a:r>
          </a:p>
          <a:p>
            <a:pPr marL="0" indent="0">
              <a:buNone/>
              <a:tabLst>
                <a:tab pos="457200" algn="l"/>
                <a:tab pos="914400" algn="l"/>
                <a:tab pos="1371600" algn="l"/>
              </a:tabLst>
            </a:pPr>
            <a:r>
              <a:rPr lang="en-US" sz="1800" dirty="0">
                <a:solidFill>
                  <a:srgbClr val="0000FF"/>
                </a:solidFill>
                <a:latin typeface="Cascadia Mono" panose="020B0609020000020004" pitchFamily="49" charset="0"/>
              </a:rPr>
              <a:t>	return</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Flight();</a:t>
            </a:r>
          </a:p>
          <a:p>
            <a:pPr marL="0" indent="0">
              <a:buNone/>
              <a:tabLst>
                <a:tab pos="457200" algn="l"/>
                <a:tab pos="914400" algn="l"/>
                <a:tab pos="1371600" algn="l"/>
              </a:tabLst>
            </a:pPr>
            <a:r>
              <a:rPr lang="en-US" sz="1800" dirty="0">
                <a:solidFill>
                  <a:srgbClr val="000000"/>
                </a:solidFill>
                <a:latin typeface="Cascadia Mono" panose="020B0609020000020004" pitchFamily="49" charset="0"/>
              </a:rPr>
              <a:t>}</a:t>
            </a:r>
          </a:p>
          <a:p>
            <a:pPr marL="0" indent="0">
              <a:buNone/>
              <a:tabLst>
                <a:tab pos="457200" algn="l"/>
                <a:tab pos="914400" algn="l"/>
                <a:tab pos="1371600" algn="l"/>
              </a:tabLst>
            </a:pPr>
            <a:endParaRPr lang="en-US" dirty="0"/>
          </a:p>
        </p:txBody>
      </p:sp>
      <p:sp>
        <p:nvSpPr>
          <p:cNvPr id="4" name="Slide Number Placeholder 3">
            <a:extLst>
              <a:ext uri="{FF2B5EF4-FFF2-40B4-BE49-F238E27FC236}">
                <a16:creationId xmlns:a16="http://schemas.microsoft.com/office/drawing/2014/main" id="{3D09AD26-6D5E-DB9F-CD60-AF8AA3D05175}"/>
              </a:ext>
            </a:extLst>
          </p:cNvPr>
          <p:cNvSpPr>
            <a:spLocks noGrp="1"/>
          </p:cNvSpPr>
          <p:nvPr>
            <p:ph type="sldNum" sz="quarter" idx="12"/>
          </p:nvPr>
        </p:nvSpPr>
        <p:spPr/>
        <p:txBody>
          <a:bodyPr/>
          <a:lstStyle/>
          <a:p>
            <a:pPr>
              <a:defRPr/>
            </a:pPr>
            <a:fld id="{EE0DF119-116B-4D18-ADF3-794E8A307570}" type="slidenum">
              <a:rPr lang="en-US" smtClean="0"/>
              <a:pPr>
                <a:defRPr/>
              </a:pPr>
              <a:t>286</a:t>
            </a:fld>
            <a:endParaRPr lang="en-US" dirty="0"/>
          </a:p>
        </p:txBody>
      </p:sp>
      <p:cxnSp>
        <p:nvCxnSpPr>
          <p:cNvPr id="5" name="Straight Connector 4">
            <a:extLst>
              <a:ext uri="{FF2B5EF4-FFF2-40B4-BE49-F238E27FC236}">
                <a16:creationId xmlns:a16="http://schemas.microsoft.com/office/drawing/2014/main" id="{65CBB382-45C1-498E-0DA3-172BEA336246}"/>
              </a:ext>
            </a:extLst>
          </p:cNvPr>
          <p:cNvCxnSpPr>
            <a:cxnSpLocks/>
          </p:cNvCxnSpPr>
          <p:nvPr/>
        </p:nvCxnSpPr>
        <p:spPr bwMode="auto">
          <a:xfrm>
            <a:off x="2895600" y="1819072"/>
            <a:ext cx="2438400" cy="0"/>
          </a:xfrm>
          <a:prstGeom prst="line">
            <a:avLst/>
          </a:prstGeom>
          <a:ln w="19050">
            <a:solidFill>
              <a:srgbClr val="99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7870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1769A-BB41-C8DD-DF92-DB600CD5378F}"/>
              </a:ext>
            </a:extLst>
          </p:cNvPr>
          <p:cNvSpPr>
            <a:spLocks noGrp="1"/>
          </p:cNvSpPr>
          <p:nvPr>
            <p:ph type="title"/>
          </p:nvPr>
        </p:nvSpPr>
        <p:spPr/>
        <p:txBody>
          <a:bodyPr/>
          <a:lstStyle/>
          <a:p>
            <a:r>
              <a:rPr lang="en-US" dirty="0">
                <a:solidFill>
                  <a:srgbClr val="C00000"/>
                </a:solidFill>
              </a:rPr>
              <a:t>Asynchronous</a:t>
            </a:r>
            <a:r>
              <a:rPr lang="en-US" dirty="0"/>
              <a:t> Version Function Car</a:t>
            </a:r>
          </a:p>
        </p:txBody>
      </p:sp>
      <p:sp>
        <p:nvSpPr>
          <p:cNvPr id="3" name="Content Placeholder 2">
            <a:extLst>
              <a:ext uri="{FF2B5EF4-FFF2-40B4-BE49-F238E27FC236}">
                <a16:creationId xmlns:a16="http://schemas.microsoft.com/office/drawing/2014/main" id="{D4D436D3-D497-F104-91FE-ABC8C0DEE34F}"/>
              </a:ext>
            </a:extLst>
          </p:cNvPr>
          <p:cNvSpPr>
            <a:spLocks noGrp="1"/>
          </p:cNvSpPr>
          <p:nvPr>
            <p:ph idx="1"/>
          </p:nvPr>
        </p:nvSpPr>
        <p:spPr>
          <a:xfrm>
            <a:off x="76200" y="1600200"/>
            <a:ext cx="9067799" cy="3581400"/>
          </a:xfrm>
        </p:spPr>
        <p:txBody>
          <a:bodyPr/>
          <a:lstStyle/>
          <a:p>
            <a:pPr marL="0" indent="0">
              <a:buNone/>
              <a:tabLst>
                <a:tab pos="457200" algn="l"/>
                <a:tab pos="914400" algn="l"/>
                <a:tab pos="1371600" algn="l"/>
                <a:tab pos="1828800" algn="l"/>
                <a:tab pos="2286000" algn="l"/>
                <a:tab pos="2743200" algn="l"/>
              </a:tabLst>
            </a:pPr>
            <a:r>
              <a:rPr lang="en-US" sz="1800" dirty="0">
                <a:solidFill>
                  <a:srgbClr val="0000FF"/>
                </a:solidFill>
                <a:latin typeface="Cascadia Mono" panose="020B0609020000020004" pitchFamily="49" charset="0"/>
              </a:rPr>
              <a:t>		private</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async</a:t>
            </a:r>
            <a:r>
              <a:rPr lang="en-US" sz="1800" dirty="0">
                <a:solidFill>
                  <a:srgbClr val="000000"/>
                </a:solidFill>
                <a:latin typeface="Cascadia Mono" panose="020B0609020000020004" pitchFamily="49" charset="0"/>
              </a:rPr>
              <a:t> Task&lt;Car&gt; </a:t>
            </a:r>
            <a:r>
              <a:rPr lang="en-US" sz="1800" dirty="0" err="1">
                <a:solidFill>
                  <a:srgbClr val="000000"/>
                </a:solidFill>
                <a:latin typeface="Cascadia Mono" panose="020B0609020000020004" pitchFamily="49" charset="0"/>
              </a:rPr>
              <a:t>RentCarAsync</a:t>
            </a:r>
            <a:r>
              <a:rPr lang="en-US" sz="1800" dirty="0">
                <a:solidFill>
                  <a:srgbClr val="000000"/>
                </a:solidFill>
                <a:latin typeface="Cascadia Mono" panose="020B0609020000020004" pitchFamily="49" charset="0"/>
              </a:rPr>
              <a:t>(){</a:t>
            </a:r>
          </a:p>
          <a:p>
            <a:pPr marL="0" indent="0">
              <a:buNone/>
              <a:tabLst>
                <a:tab pos="457200" algn="l"/>
                <a:tab pos="914400" algn="l"/>
                <a:tab pos="1371600" algn="l"/>
                <a:tab pos="1828800" algn="l"/>
                <a:tab pos="2286000" algn="l"/>
                <a:tab pos="27432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"Renting a car ... "</a:t>
            </a:r>
            <a:r>
              <a:rPr lang="en-US" sz="1800" dirty="0">
                <a:solidFill>
                  <a:srgbClr val="000000"/>
                </a:solidFill>
                <a:latin typeface="Cascadia Mono" panose="020B0609020000020004" pitchFamily="49" charset="0"/>
              </a:rPr>
              <a:t>);</a:t>
            </a:r>
          </a:p>
          <a:p>
            <a:pPr marL="0" indent="0">
              <a:buNone/>
              <a:tabLst>
                <a:tab pos="457200" algn="l"/>
                <a:tab pos="914400" algn="l"/>
                <a:tab pos="1371600" algn="l"/>
                <a:tab pos="1828800" algn="l"/>
                <a:tab pos="2286000" algn="l"/>
                <a:tab pos="2743200" algn="l"/>
              </a:tabLst>
            </a:pPr>
            <a:r>
              <a:rPr lang="en-US" sz="1800" dirty="0">
                <a:solidFill>
                  <a:srgbClr val="0000FF"/>
                </a:solidFill>
                <a:latin typeface="Cascadia Mono" panose="020B0609020000020004" pitchFamily="49" charset="0"/>
              </a:rPr>
              <a:t>			int</a:t>
            </a:r>
            <a:r>
              <a:rPr lang="en-US" sz="1800" dirty="0">
                <a:solidFill>
                  <a:srgbClr val="000000"/>
                </a:solidFill>
                <a:latin typeface="Cascadia Mono" panose="020B0609020000020004" pitchFamily="49" charset="0"/>
              </a:rPr>
              <a:t> price = </a:t>
            </a:r>
            <a:r>
              <a:rPr lang="en-US" sz="1800" dirty="0" err="1">
                <a:solidFill>
                  <a:srgbClr val="000000"/>
                </a:solidFill>
                <a:latin typeface="Cascadia Mono" panose="020B0609020000020004" pitchFamily="49" charset="0"/>
              </a:rPr>
              <a:t>rng.Next</a:t>
            </a:r>
            <a:r>
              <a:rPr lang="en-US" sz="1800" dirty="0">
                <a:solidFill>
                  <a:srgbClr val="000000"/>
                </a:solidFill>
                <a:latin typeface="Cascadia Mono" panose="020B0609020000020004" pitchFamily="49" charset="0"/>
              </a:rPr>
              <a:t>(50, 99);</a:t>
            </a:r>
          </a:p>
          <a:p>
            <a:pPr marL="0" indent="0">
              <a:buNone/>
              <a:tabLst>
                <a:tab pos="457200" algn="l"/>
                <a:tab pos="914400" algn="l"/>
                <a:tab pos="1371600" algn="l"/>
                <a:tab pos="1828800" algn="l"/>
                <a:tab pos="2286000" algn="l"/>
                <a:tab pos="2743200" algn="l"/>
              </a:tabLst>
            </a:pP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"The rental car price is $"</a:t>
            </a:r>
            <a:r>
              <a:rPr lang="en-US" sz="1800" dirty="0">
                <a:solidFill>
                  <a:srgbClr val="000000"/>
                </a:solidFill>
                <a:latin typeface="Cascadia Mono" panose="020B0609020000020004" pitchFamily="49" charset="0"/>
              </a:rPr>
              <a:t> + price);</a:t>
            </a:r>
          </a:p>
          <a:p>
            <a:pPr marL="0" indent="0">
              <a:buNone/>
              <a:tabLst>
                <a:tab pos="457200" algn="l"/>
                <a:tab pos="914400" algn="l"/>
                <a:tab pos="1371600" algn="l"/>
              </a:tabLst>
            </a:pPr>
            <a:r>
              <a:rPr lang="en-US" sz="1800" dirty="0">
                <a:solidFill>
                  <a:srgbClr val="008000"/>
                </a:solidFill>
                <a:latin typeface="Cascadia Mono" panose="020B0609020000020004" pitchFamily="49" charset="0"/>
              </a:rPr>
              <a:t>			//</a:t>
            </a:r>
            <a:r>
              <a:rPr lang="en-US" sz="1800" dirty="0" err="1">
                <a:solidFill>
                  <a:srgbClr val="008000"/>
                </a:solidFill>
                <a:latin typeface="Cascadia Mono" panose="020B0609020000020004" pitchFamily="49" charset="0"/>
              </a:rPr>
              <a:t>jobTime</a:t>
            </a:r>
            <a:r>
              <a:rPr lang="en-US" sz="1800" dirty="0">
                <a:solidFill>
                  <a:srgbClr val="008000"/>
                </a:solidFill>
                <a:latin typeface="Cascadia Mono" panose="020B0609020000020004" pitchFamily="49" charset="0"/>
              </a:rPr>
              <a:t>(500) it does not free processor;</a:t>
            </a:r>
            <a:endParaRPr lang="en-US" sz="1800" dirty="0">
              <a:solidFill>
                <a:srgbClr val="000000"/>
              </a:solidFill>
              <a:latin typeface="Cascadia Mono" panose="020B0609020000020004" pitchFamily="49" charset="0"/>
            </a:endParaRPr>
          </a:p>
          <a:p>
            <a:pPr marL="0" indent="0">
              <a:buNone/>
              <a:tabLst>
                <a:tab pos="457200" algn="l"/>
                <a:tab pos="914400" algn="l"/>
                <a:tab pos="1371600" algn="l"/>
              </a:tabLst>
            </a:pPr>
            <a:r>
              <a:rPr lang="en-US" sz="1800" dirty="0">
                <a:solidFill>
                  <a:srgbClr val="0000FF"/>
                </a:solidFill>
                <a:latin typeface="Cascadia Mono" panose="020B0609020000020004" pitchFamily="49" charset="0"/>
              </a:rPr>
              <a:t>			await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Task.Delay</a:t>
            </a:r>
            <a:r>
              <a:rPr lang="en-US" sz="1800" dirty="0">
                <a:solidFill>
                  <a:srgbClr val="000000"/>
                </a:solidFill>
                <a:latin typeface="Cascadia Mono" panose="020B0609020000020004" pitchFamily="49" charset="0"/>
              </a:rPr>
              <a:t>(500); </a:t>
            </a:r>
            <a:r>
              <a:rPr lang="en-US" sz="1800" dirty="0">
                <a:solidFill>
                  <a:srgbClr val="008000"/>
                </a:solidFill>
                <a:latin typeface="Cascadia Mono" panose="020B0609020000020004" pitchFamily="49" charset="0"/>
              </a:rPr>
              <a:t>// It will free processor</a:t>
            </a:r>
          </a:p>
          <a:p>
            <a:pPr marL="0" indent="0">
              <a:buNone/>
              <a:tabLst>
                <a:tab pos="457200" algn="l"/>
                <a:tab pos="914400" algn="l"/>
                <a:tab pos="1371600" algn="l"/>
                <a:tab pos="1828800" algn="l"/>
                <a:tab pos="2286000" algn="l"/>
                <a:tab pos="2743200" algn="l"/>
              </a:tabLst>
            </a:pPr>
            <a:r>
              <a:rPr lang="en-US" sz="1800" dirty="0">
                <a:solidFill>
                  <a:srgbClr val="0000FF"/>
                </a:solidFill>
                <a:latin typeface="Cascadia Mono" panose="020B0609020000020004" pitchFamily="49" charset="0"/>
              </a:rPr>
              <a:t>			return</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Car();</a:t>
            </a:r>
          </a:p>
          <a:p>
            <a:pPr marL="0" indent="0">
              <a:buNone/>
              <a:tabLst>
                <a:tab pos="457200" algn="l"/>
                <a:tab pos="914400" algn="l"/>
                <a:tab pos="1371600" algn="l"/>
                <a:tab pos="1828800" algn="l"/>
                <a:tab pos="2286000" algn="l"/>
                <a:tab pos="2743200" algn="l"/>
              </a:tabLst>
            </a:pPr>
            <a:r>
              <a:rPr lang="en-US" sz="1800" dirty="0">
                <a:solidFill>
                  <a:srgbClr val="000000"/>
                </a:solidFill>
                <a:latin typeface="Cascadia Mono" panose="020B0609020000020004" pitchFamily="49" charset="0"/>
              </a:rPr>
              <a:t>		}</a:t>
            </a:r>
          </a:p>
          <a:p>
            <a:pPr marL="0" indent="0">
              <a:buNone/>
              <a:tabLst>
                <a:tab pos="457200" algn="l"/>
                <a:tab pos="914400" algn="l"/>
                <a:tab pos="1371600" algn="l"/>
                <a:tab pos="1828800" algn="l"/>
                <a:tab pos="2286000" algn="l"/>
                <a:tab pos="2743200" algn="l"/>
              </a:tabLst>
            </a:pPr>
            <a:r>
              <a:rPr lang="en-US" sz="1800" dirty="0">
                <a:solidFill>
                  <a:srgbClr val="000000"/>
                </a:solidFill>
                <a:latin typeface="Cascadia Mono" panose="020B0609020000020004" pitchFamily="49" charset="0"/>
              </a:rPr>
              <a:t>	}</a:t>
            </a:r>
          </a:p>
          <a:p>
            <a:pPr marL="0" indent="0">
              <a:buNone/>
              <a:tabLst>
                <a:tab pos="457200" algn="l"/>
                <a:tab pos="914400" algn="l"/>
                <a:tab pos="1371600" algn="l"/>
                <a:tab pos="1828800" algn="l"/>
                <a:tab pos="2286000" algn="l"/>
                <a:tab pos="2743200" algn="l"/>
              </a:tabLst>
            </a:pPr>
            <a:r>
              <a:rPr lang="en-US" sz="1800" dirty="0">
                <a:solidFill>
                  <a:srgbClr val="000000"/>
                </a:solidFill>
                <a:latin typeface="Cascadia Mono" panose="020B0609020000020004" pitchFamily="49" charset="0"/>
              </a:rPr>
              <a:t>}</a:t>
            </a:r>
          </a:p>
          <a:p>
            <a:pPr marL="0" indent="0">
              <a:buNone/>
              <a:tabLst>
                <a:tab pos="457200" algn="l"/>
                <a:tab pos="914400" algn="l"/>
                <a:tab pos="1371600" algn="l"/>
              </a:tabLst>
            </a:pPr>
            <a:endParaRPr lang="en-US" dirty="0"/>
          </a:p>
        </p:txBody>
      </p:sp>
      <p:sp>
        <p:nvSpPr>
          <p:cNvPr id="4" name="Slide Number Placeholder 3">
            <a:extLst>
              <a:ext uri="{FF2B5EF4-FFF2-40B4-BE49-F238E27FC236}">
                <a16:creationId xmlns:a16="http://schemas.microsoft.com/office/drawing/2014/main" id="{3D09AD26-6D5E-DB9F-CD60-AF8AA3D05175}"/>
              </a:ext>
            </a:extLst>
          </p:cNvPr>
          <p:cNvSpPr>
            <a:spLocks noGrp="1"/>
          </p:cNvSpPr>
          <p:nvPr>
            <p:ph type="sldNum" sz="quarter" idx="12"/>
          </p:nvPr>
        </p:nvSpPr>
        <p:spPr/>
        <p:txBody>
          <a:bodyPr/>
          <a:lstStyle/>
          <a:p>
            <a:pPr>
              <a:defRPr/>
            </a:pPr>
            <a:fld id="{EE0DF119-116B-4D18-ADF3-794E8A307570}" type="slidenum">
              <a:rPr lang="en-US" smtClean="0"/>
              <a:pPr>
                <a:defRPr/>
              </a:pPr>
              <a:t>287</a:t>
            </a:fld>
            <a:endParaRPr lang="en-US" dirty="0"/>
          </a:p>
        </p:txBody>
      </p:sp>
      <p:cxnSp>
        <p:nvCxnSpPr>
          <p:cNvPr id="5" name="Straight Connector 4">
            <a:extLst>
              <a:ext uri="{FF2B5EF4-FFF2-40B4-BE49-F238E27FC236}">
                <a16:creationId xmlns:a16="http://schemas.microsoft.com/office/drawing/2014/main" id="{EE3D0329-948F-B0A4-16BB-CF0D214255EA}"/>
              </a:ext>
            </a:extLst>
          </p:cNvPr>
          <p:cNvCxnSpPr>
            <a:cxnSpLocks/>
          </p:cNvCxnSpPr>
          <p:nvPr/>
        </p:nvCxnSpPr>
        <p:spPr bwMode="auto">
          <a:xfrm>
            <a:off x="3048000" y="1953640"/>
            <a:ext cx="2057400" cy="0"/>
          </a:xfrm>
          <a:prstGeom prst="line">
            <a:avLst/>
          </a:prstGeom>
          <a:ln w="19050">
            <a:solidFill>
              <a:srgbClr val="99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526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9344F-A984-66FC-23EE-F6425884E08E}"/>
              </a:ext>
            </a:extLst>
          </p:cNvPr>
          <p:cNvSpPr>
            <a:spLocks noGrp="1"/>
          </p:cNvSpPr>
          <p:nvPr>
            <p:ph type="title"/>
          </p:nvPr>
        </p:nvSpPr>
        <p:spPr/>
        <p:txBody>
          <a:bodyPr/>
          <a:lstStyle/>
          <a:p>
            <a:r>
              <a:rPr lang="en-US" dirty="0"/>
              <a:t>Asynchronous and Asynchronous Results</a:t>
            </a:r>
          </a:p>
        </p:txBody>
      </p:sp>
      <p:sp>
        <p:nvSpPr>
          <p:cNvPr id="4" name="Slide Number Placeholder 3">
            <a:extLst>
              <a:ext uri="{FF2B5EF4-FFF2-40B4-BE49-F238E27FC236}">
                <a16:creationId xmlns:a16="http://schemas.microsoft.com/office/drawing/2014/main" id="{D3F75A9C-CA72-5E93-5CD8-C15643C02CFE}"/>
              </a:ext>
            </a:extLst>
          </p:cNvPr>
          <p:cNvSpPr>
            <a:spLocks noGrp="1"/>
          </p:cNvSpPr>
          <p:nvPr>
            <p:ph type="sldNum" sz="quarter" idx="12"/>
          </p:nvPr>
        </p:nvSpPr>
        <p:spPr/>
        <p:txBody>
          <a:bodyPr/>
          <a:lstStyle/>
          <a:p>
            <a:pPr>
              <a:defRPr/>
            </a:pPr>
            <a:fld id="{EE0DF119-116B-4D18-ADF3-794E8A307570}" type="slidenum">
              <a:rPr lang="en-US" smtClean="0"/>
              <a:pPr>
                <a:defRPr/>
              </a:pPr>
              <a:t>288</a:t>
            </a:fld>
            <a:endParaRPr lang="en-US" dirty="0"/>
          </a:p>
        </p:txBody>
      </p:sp>
      <p:pic>
        <p:nvPicPr>
          <p:cNvPr id="5" name="Picture 4" descr="A screen shot of a black screen&#10;&#10;Description automatically generated">
            <a:extLst>
              <a:ext uri="{FF2B5EF4-FFF2-40B4-BE49-F238E27FC236}">
                <a16:creationId xmlns:a16="http://schemas.microsoft.com/office/drawing/2014/main" id="{E60A6DFD-F5E1-ADB4-1358-DD9680C19541}"/>
              </a:ext>
            </a:extLst>
          </p:cNvPr>
          <p:cNvPicPr>
            <a:picLocks noChangeAspect="1"/>
          </p:cNvPicPr>
          <p:nvPr/>
        </p:nvPicPr>
        <p:blipFill>
          <a:blip r:embed="rId2"/>
          <a:stretch>
            <a:fillRect/>
          </a:stretch>
        </p:blipFill>
        <p:spPr>
          <a:xfrm>
            <a:off x="4710567" y="1117853"/>
            <a:ext cx="4342642" cy="4729452"/>
          </a:xfrm>
          <a:prstGeom prst="rect">
            <a:avLst/>
          </a:prstGeom>
        </p:spPr>
      </p:pic>
      <p:pic>
        <p:nvPicPr>
          <p:cNvPr id="6" name="Picture 5" descr="A screen shot of a black screen&#10;&#10;Description automatically generated">
            <a:extLst>
              <a:ext uri="{FF2B5EF4-FFF2-40B4-BE49-F238E27FC236}">
                <a16:creationId xmlns:a16="http://schemas.microsoft.com/office/drawing/2014/main" id="{E9F00220-2A0D-8418-A689-C9A3F457A094}"/>
              </a:ext>
            </a:extLst>
          </p:cNvPr>
          <p:cNvPicPr>
            <a:picLocks noChangeAspect="1"/>
          </p:cNvPicPr>
          <p:nvPr/>
        </p:nvPicPr>
        <p:blipFill>
          <a:blip r:embed="rId3"/>
          <a:stretch>
            <a:fillRect/>
          </a:stretch>
        </p:blipFill>
        <p:spPr>
          <a:xfrm>
            <a:off x="300801" y="1108125"/>
            <a:ext cx="4145604" cy="4773303"/>
          </a:xfrm>
          <a:prstGeom prst="rect">
            <a:avLst/>
          </a:prstGeom>
        </p:spPr>
      </p:pic>
      <p:sp>
        <p:nvSpPr>
          <p:cNvPr id="8" name="TextBox 7">
            <a:extLst>
              <a:ext uri="{FF2B5EF4-FFF2-40B4-BE49-F238E27FC236}">
                <a16:creationId xmlns:a16="http://schemas.microsoft.com/office/drawing/2014/main" id="{F6C30A7D-A5E2-8F51-8D00-4A1F6AE2BE2B}"/>
              </a:ext>
            </a:extLst>
          </p:cNvPr>
          <p:cNvSpPr txBox="1"/>
          <p:nvPr/>
        </p:nvSpPr>
        <p:spPr>
          <a:xfrm>
            <a:off x="1219200" y="5895860"/>
            <a:ext cx="2895600" cy="523220"/>
          </a:xfrm>
          <a:prstGeom prst="rect">
            <a:avLst/>
          </a:prstGeom>
          <a:noFill/>
        </p:spPr>
        <p:txBody>
          <a:bodyPr wrap="square">
            <a:spAutoFit/>
          </a:bodyPr>
          <a:lstStyle/>
          <a:p>
            <a:r>
              <a:rPr lang="en-US" sz="2800" dirty="0"/>
              <a:t>Synchronous</a:t>
            </a:r>
          </a:p>
        </p:txBody>
      </p:sp>
      <p:sp>
        <p:nvSpPr>
          <p:cNvPr id="9" name="TextBox 8">
            <a:extLst>
              <a:ext uri="{FF2B5EF4-FFF2-40B4-BE49-F238E27FC236}">
                <a16:creationId xmlns:a16="http://schemas.microsoft.com/office/drawing/2014/main" id="{C6A70052-42C5-4B11-CA7E-7F35B02EA0EE}"/>
              </a:ext>
            </a:extLst>
          </p:cNvPr>
          <p:cNvSpPr txBox="1"/>
          <p:nvPr/>
        </p:nvSpPr>
        <p:spPr>
          <a:xfrm>
            <a:off x="5638800" y="5857555"/>
            <a:ext cx="2895600" cy="523220"/>
          </a:xfrm>
          <a:prstGeom prst="rect">
            <a:avLst/>
          </a:prstGeom>
          <a:noFill/>
        </p:spPr>
        <p:txBody>
          <a:bodyPr wrap="square">
            <a:spAutoFit/>
          </a:bodyPr>
          <a:lstStyle/>
          <a:p>
            <a:r>
              <a:rPr lang="en-US" sz="2800" dirty="0"/>
              <a:t>Asynchronous</a:t>
            </a:r>
          </a:p>
        </p:txBody>
      </p:sp>
      <p:sp>
        <p:nvSpPr>
          <p:cNvPr id="10" name="Oval 9">
            <a:extLst>
              <a:ext uri="{FF2B5EF4-FFF2-40B4-BE49-F238E27FC236}">
                <a16:creationId xmlns:a16="http://schemas.microsoft.com/office/drawing/2014/main" id="{C8C4B140-6742-4FCA-66AA-C37B095E2187}"/>
              </a:ext>
            </a:extLst>
          </p:cNvPr>
          <p:cNvSpPr/>
          <p:nvPr/>
        </p:nvSpPr>
        <p:spPr bwMode="auto">
          <a:xfrm>
            <a:off x="2875388" y="5180146"/>
            <a:ext cx="1600200" cy="457200"/>
          </a:xfrm>
          <a:prstGeom prst="ellipse">
            <a:avLst/>
          </a:prstGeom>
          <a:noFill/>
          <a:ln w="1905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1" name="Oval 10">
            <a:extLst>
              <a:ext uri="{FF2B5EF4-FFF2-40B4-BE49-F238E27FC236}">
                <a16:creationId xmlns:a16="http://schemas.microsoft.com/office/drawing/2014/main" id="{5D9D81F3-1028-C647-A115-BCE8FC6BEC16}"/>
              </a:ext>
            </a:extLst>
          </p:cNvPr>
          <p:cNvSpPr/>
          <p:nvPr/>
        </p:nvSpPr>
        <p:spPr bwMode="auto">
          <a:xfrm>
            <a:off x="7415342" y="5338913"/>
            <a:ext cx="1728658" cy="518642"/>
          </a:xfrm>
          <a:prstGeom prst="ellipse">
            <a:avLst/>
          </a:prstGeom>
          <a:noFill/>
          <a:ln w="1905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4267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8" presetClass="emph" presetSubtype="0" fill="hold" grpId="1" nodeType="afterEffect">
                                  <p:stCondLst>
                                    <p:cond delay="0"/>
                                  </p:stCondLst>
                                  <p:childTnLst>
                                    <p:animRot by="21600000">
                                      <p:cBhvr>
                                        <p:cTn id="12" dur="2000" fill="hold"/>
                                        <p:tgtEl>
                                          <p:spTgt spid="10"/>
                                        </p:tgtEl>
                                        <p:attrNameLst>
                                          <p:attrName>r</p:attrName>
                                        </p:attrNameLst>
                                      </p:cBhvr>
                                    </p:animRot>
                                  </p:childTnLst>
                                </p:cTn>
                              </p:par>
                            </p:childTnLst>
                          </p:cTn>
                        </p:par>
                        <p:par>
                          <p:cTn id="13" fill="hold">
                            <p:stCondLst>
                              <p:cond delay="3000"/>
                            </p:stCondLst>
                            <p:childTnLst>
                              <p:par>
                                <p:cTn id="14" presetID="42"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anim calcmode="lin" valueType="num">
                                      <p:cBhvr>
                                        <p:cTn id="17" dur="1000" fill="hold"/>
                                        <p:tgtEl>
                                          <p:spTgt spid="11"/>
                                        </p:tgtEl>
                                        <p:attrNameLst>
                                          <p:attrName>ppt_x</p:attrName>
                                        </p:attrNameLst>
                                      </p:cBhvr>
                                      <p:tavLst>
                                        <p:tav tm="0">
                                          <p:val>
                                            <p:strVal val="#ppt_x"/>
                                          </p:val>
                                        </p:tav>
                                        <p:tav tm="100000">
                                          <p:val>
                                            <p:strVal val="#ppt_x"/>
                                          </p:val>
                                        </p:tav>
                                      </p:tavLst>
                                    </p:anim>
                                    <p:anim calcmode="lin" valueType="num">
                                      <p:cBhvr>
                                        <p:cTn id="18" dur="1000" fill="hold"/>
                                        <p:tgtEl>
                                          <p:spTgt spid="11"/>
                                        </p:tgtEl>
                                        <p:attrNameLst>
                                          <p:attrName>ppt_y</p:attrName>
                                        </p:attrNameLst>
                                      </p:cBhvr>
                                      <p:tavLst>
                                        <p:tav tm="0">
                                          <p:val>
                                            <p:strVal val="#ppt_y+.1"/>
                                          </p:val>
                                        </p:tav>
                                        <p:tav tm="100000">
                                          <p:val>
                                            <p:strVal val="#ppt_y"/>
                                          </p:val>
                                        </p:tav>
                                      </p:tavLst>
                                    </p:anim>
                                  </p:childTnLst>
                                </p:cTn>
                              </p:par>
                            </p:childTnLst>
                          </p:cTn>
                        </p:par>
                        <p:par>
                          <p:cTn id="19" fill="hold">
                            <p:stCondLst>
                              <p:cond delay="4000"/>
                            </p:stCondLst>
                            <p:childTnLst>
                              <p:par>
                                <p:cTn id="20" presetID="8" presetClass="emph" presetSubtype="0" fill="hold" grpId="1" nodeType="afterEffect">
                                  <p:stCondLst>
                                    <p:cond delay="0"/>
                                  </p:stCondLst>
                                  <p:childTnLst>
                                    <p:animRot by="21600000">
                                      <p:cBhvr>
                                        <p:cTn id="21"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dirty="0"/>
              <a:t>Performance Metrics of Multithreading</a:t>
            </a:r>
          </a:p>
        </p:txBody>
      </p:sp>
      <p:sp>
        <p:nvSpPr>
          <p:cNvPr id="19459" name="Content Placeholder 2"/>
          <p:cNvSpPr>
            <a:spLocks noGrp="1"/>
          </p:cNvSpPr>
          <p:nvPr>
            <p:ph idx="1"/>
          </p:nvPr>
        </p:nvSpPr>
        <p:spPr>
          <a:xfrm>
            <a:off x="685800" y="1066800"/>
            <a:ext cx="8269288" cy="1066800"/>
          </a:xfrm>
        </p:spPr>
        <p:txBody>
          <a:bodyPr/>
          <a:lstStyle/>
          <a:p>
            <a:r>
              <a:rPr lang="en-US" dirty="0"/>
              <a:t>Speedup of a program: The ratio of the base system execution time to the improved system execution time</a:t>
            </a:r>
          </a:p>
          <a:p>
            <a:pPr lvl="1">
              <a:buFont typeface="Wingdings" pitchFamily="2" charset="2"/>
              <a:buNone/>
            </a:pPr>
            <a:endParaRPr lang="en-US" dirty="0"/>
          </a:p>
          <a:p>
            <a:endParaRPr lang="en-US" dirty="0"/>
          </a:p>
        </p:txBody>
      </p:sp>
      <p:sp>
        <p:nvSpPr>
          <p:cNvPr id="19460" name="Slide Number Placeholder 3"/>
          <p:cNvSpPr>
            <a:spLocks noGrp="1"/>
          </p:cNvSpPr>
          <p:nvPr>
            <p:ph type="sldNum" sz="quarter" idx="12"/>
          </p:nvPr>
        </p:nvSpPr>
        <p:spPr>
          <a:noFill/>
        </p:spPr>
        <p:txBody>
          <a:bodyPr/>
          <a:lstStyle/>
          <a:p>
            <a:fld id="{2B88737C-EFC5-4275-A043-F95A60A7612F}" type="slidenum">
              <a:rPr lang="en-US" smtClean="0"/>
              <a:pPr/>
              <a:t>289</a:t>
            </a:fld>
            <a:endParaRPr lang="en-US"/>
          </a:p>
        </p:txBody>
      </p:sp>
      <p:grpSp>
        <p:nvGrpSpPr>
          <p:cNvPr id="19461" name="Group 12"/>
          <p:cNvGrpSpPr>
            <a:grpSpLocks/>
          </p:cNvGrpSpPr>
          <p:nvPr/>
        </p:nvGrpSpPr>
        <p:grpSpPr bwMode="auto">
          <a:xfrm>
            <a:off x="1371600" y="2129133"/>
            <a:ext cx="5700011" cy="912815"/>
            <a:chOff x="1427344" y="2672758"/>
            <a:chExt cx="5699282" cy="913404"/>
          </a:xfrm>
        </p:grpSpPr>
        <p:sp>
          <p:nvSpPr>
            <p:cNvPr id="19482" name="Rectangle 4"/>
            <p:cNvSpPr>
              <a:spLocks noChangeArrowheads="1"/>
            </p:cNvSpPr>
            <p:nvPr/>
          </p:nvSpPr>
          <p:spPr bwMode="auto">
            <a:xfrm>
              <a:off x="3482174" y="2672758"/>
              <a:ext cx="2989924" cy="461963"/>
            </a:xfrm>
            <a:prstGeom prst="rect">
              <a:avLst/>
            </a:prstGeom>
            <a:noFill/>
            <a:ln w="9525">
              <a:noFill/>
              <a:miter lim="800000"/>
              <a:headEnd/>
              <a:tailEnd/>
            </a:ln>
          </p:spPr>
          <p:txBody>
            <a:bodyPr wrap="none">
              <a:spAutoFit/>
            </a:bodyPr>
            <a:lstStyle/>
            <a:p>
              <a:r>
                <a:rPr lang="en-US" sz="2400" dirty="0" err="1"/>
                <a:t>baseExecutionTime</a:t>
              </a:r>
              <a:r>
                <a:rPr lang="en-US" sz="2400" dirty="0"/>
                <a:t>(P)</a:t>
              </a:r>
            </a:p>
          </p:txBody>
        </p:sp>
        <p:sp>
          <p:nvSpPr>
            <p:cNvPr id="19483" name="Rectangle 5"/>
            <p:cNvSpPr>
              <a:spLocks noChangeArrowheads="1"/>
            </p:cNvSpPr>
            <p:nvPr/>
          </p:nvSpPr>
          <p:spPr bwMode="auto">
            <a:xfrm>
              <a:off x="1427344" y="2901806"/>
              <a:ext cx="2101588" cy="461963"/>
            </a:xfrm>
            <a:prstGeom prst="rect">
              <a:avLst/>
            </a:prstGeom>
            <a:noFill/>
            <a:ln w="9525">
              <a:noFill/>
              <a:miter lim="800000"/>
              <a:headEnd/>
              <a:tailEnd/>
            </a:ln>
          </p:spPr>
          <p:txBody>
            <a:bodyPr wrap="none">
              <a:spAutoFit/>
            </a:bodyPr>
            <a:lstStyle/>
            <a:p>
              <a:r>
                <a:rPr lang="en-US" sz="2400" dirty="0"/>
                <a:t>Speedup (P)  = </a:t>
              </a:r>
            </a:p>
          </p:txBody>
        </p:sp>
        <p:sp>
          <p:nvSpPr>
            <p:cNvPr id="19484" name="Rectangle 6"/>
            <p:cNvSpPr>
              <a:spLocks noChangeArrowheads="1"/>
            </p:cNvSpPr>
            <p:nvPr/>
          </p:nvSpPr>
          <p:spPr bwMode="auto">
            <a:xfrm>
              <a:off x="3505200" y="3124199"/>
              <a:ext cx="3621426" cy="461963"/>
            </a:xfrm>
            <a:prstGeom prst="rect">
              <a:avLst/>
            </a:prstGeom>
            <a:noFill/>
            <a:ln w="9525">
              <a:noFill/>
              <a:miter lim="800000"/>
              <a:headEnd/>
              <a:tailEnd/>
            </a:ln>
          </p:spPr>
          <p:txBody>
            <a:bodyPr wrap="none">
              <a:spAutoFit/>
            </a:bodyPr>
            <a:lstStyle/>
            <a:p>
              <a:r>
                <a:rPr lang="en-US" sz="2400" dirty="0" err="1"/>
                <a:t>improvedExecutionTime</a:t>
              </a:r>
              <a:r>
                <a:rPr lang="en-US" sz="2400" dirty="0"/>
                <a:t>(P)</a:t>
              </a:r>
            </a:p>
          </p:txBody>
        </p:sp>
        <p:cxnSp>
          <p:nvCxnSpPr>
            <p:cNvPr id="19485" name="Straight Connector 8"/>
            <p:cNvCxnSpPr>
              <a:cxnSpLocks noChangeShapeType="1"/>
            </p:cNvCxnSpPr>
            <p:nvPr/>
          </p:nvCxnSpPr>
          <p:spPr bwMode="auto">
            <a:xfrm>
              <a:off x="3505200" y="3124199"/>
              <a:ext cx="3137198" cy="0"/>
            </a:xfrm>
            <a:prstGeom prst="line">
              <a:avLst/>
            </a:prstGeom>
            <a:noFill/>
            <a:ln w="9525" algn="ctr">
              <a:solidFill>
                <a:schemeClr val="tx1"/>
              </a:solidFill>
              <a:round/>
              <a:headEnd/>
              <a:tailEnd/>
            </a:ln>
          </p:spPr>
        </p:cxnSp>
      </p:grpSp>
      <p:sp>
        <p:nvSpPr>
          <p:cNvPr id="11" name="Rectangle 10"/>
          <p:cNvSpPr/>
          <p:nvPr/>
        </p:nvSpPr>
        <p:spPr bwMode="auto">
          <a:xfrm>
            <a:off x="2743200" y="3406775"/>
            <a:ext cx="3200400" cy="2933700"/>
          </a:xfrm>
          <a:prstGeom prst="rect">
            <a:avLst/>
          </a:prstGeom>
          <a:solidFill>
            <a:schemeClr val="bg1">
              <a:lumMod val="95000"/>
            </a:schemeClr>
          </a:solidFill>
          <a:ln w="9525" cap="flat" cmpd="sng" algn="ctr">
            <a:solidFill>
              <a:schemeClr val="bg1">
                <a:lumMod val="95000"/>
              </a:schemeClr>
            </a:solidFill>
            <a:prstDash val="solid"/>
            <a:round/>
            <a:headEnd type="none" w="med" len="med"/>
            <a:tailEnd type="none" w="med" len="med"/>
          </a:ln>
          <a:effectLst/>
        </p:spPr>
        <p:txBody>
          <a:bodyPr/>
          <a:lstStyle/>
          <a:p>
            <a:pPr>
              <a:defRPr/>
            </a:pPr>
            <a:endParaRPr lang="en-US"/>
          </a:p>
        </p:txBody>
      </p:sp>
      <p:cxnSp>
        <p:nvCxnSpPr>
          <p:cNvPr id="19463" name="Straight Connector 14"/>
          <p:cNvCxnSpPr>
            <a:cxnSpLocks noChangeShapeType="1"/>
          </p:cNvCxnSpPr>
          <p:nvPr/>
        </p:nvCxnSpPr>
        <p:spPr bwMode="auto">
          <a:xfrm flipV="1">
            <a:off x="2743200" y="3406775"/>
            <a:ext cx="3200400" cy="2933700"/>
          </a:xfrm>
          <a:prstGeom prst="line">
            <a:avLst/>
          </a:prstGeom>
          <a:noFill/>
          <a:ln w="9525" algn="ctr">
            <a:solidFill>
              <a:schemeClr val="tx1"/>
            </a:solidFill>
            <a:round/>
            <a:headEnd/>
            <a:tailEnd/>
          </a:ln>
        </p:spPr>
      </p:cxnSp>
      <p:cxnSp>
        <p:nvCxnSpPr>
          <p:cNvPr id="19464" name="Straight Arrow Connector 16"/>
          <p:cNvCxnSpPr>
            <a:cxnSpLocks noChangeShapeType="1"/>
          </p:cNvCxnSpPr>
          <p:nvPr/>
        </p:nvCxnSpPr>
        <p:spPr bwMode="auto">
          <a:xfrm>
            <a:off x="2743200" y="6340475"/>
            <a:ext cx="3657600" cy="1588"/>
          </a:xfrm>
          <a:prstGeom prst="straightConnector1">
            <a:avLst/>
          </a:prstGeom>
          <a:noFill/>
          <a:ln w="9525" algn="ctr">
            <a:solidFill>
              <a:schemeClr val="tx1"/>
            </a:solidFill>
            <a:round/>
            <a:headEnd/>
            <a:tailEnd type="arrow" w="med" len="med"/>
          </a:ln>
        </p:spPr>
      </p:cxnSp>
      <p:cxnSp>
        <p:nvCxnSpPr>
          <p:cNvPr id="19465" name="Straight Arrow Connector 17"/>
          <p:cNvCxnSpPr>
            <a:cxnSpLocks noChangeShapeType="1"/>
          </p:cNvCxnSpPr>
          <p:nvPr/>
        </p:nvCxnSpPr>
        <p:spPr bwMode="auto">
          <a:xfrm rot="5400000" flipH="1" flipV="1">
            <a:off x="1131093" y="4729957"/>
            <a:ext cx="3224213" cy="0"/>
          </a:xfrm>
          <a:prstGeom prst="straightConnector1">
            <a:avLst/>
          </a:prstGeom>
          <a:noFill/>
          <a:ln w="9525" algn="ctr">
            <a:solidFill>
              <a:schemeClr val="tx1"/>
            </a:solidFill>
            <a:round/>
            <a:headEnd/>
            <a:tailEnd type="arrow" w="med" len="med"/>
          </a:ln>
        </p:spPr>
      </p:cxnSp>
      <p:sp>
        <p:nvSpPr>
          <p:cNvPr id="19466" name="TextBox 20"/>
          <p:cNvSpPr txBox="1">
            <a:spLocks noChangeArrowheads="1"/>
          </p:cNvSpPr>
          <p:nvPr/>
        </p:nvSpPr>
        <p:spPr bwMode="auto">
          <a:xfrm>
            <a:off x="2590800" y="6411913"/>
            <a:ext cx="300038" cy="369887"/>
          </a:xfrm>
          <a:prstGeom prst="rect">
            <a:avLst/>
          </a:prstGeom>
          <a:noFill/>
          <a:ln w="9525">
            <a:noFill/>
            <a:miter lim="800000"/>
            <a:headEnd/>
            <a:tailEnd/>
          </a:ln>
        </p:spPr>
        <p:txBody>
          <a:bodyPr wrap="none">
            <a:spAutoFit/>
          </a:bodyPr>
          <a:lstStyle/>
          <a:p>
            <a:r>
              <a:rPr lang="en-US"/>
              <a:t>1</a:t>
            </a:r>
          </a:p>
        </p:txBody>
      </p:sp>
      <p:sp>
        <p:nvSpPr>
          <p:cNvPr id="19467" name="TextBox 21"/>
          <p:cNvSpPr txBox="1">
            <a:spLocks noChangeArrowheads="1"/>
          </p:cNvSpPr>
          <p:nvPr/>
        </p:nvSpPr>
        <p:spPr bwMode="auto">
          <a:xfrm>
            <a:off x="3052763" y="6411913"/>
            <a:ext cx="300037" cy="369887"/>
          </a:xfrm>
          <a:prstGeom prst="rect">
            <a:avLst/>
          </a:prstGeom>
          <a:noFill/>
          <a:ln w="9525">
            <a:noFill/>
            <a:miter lim="800000"/>
            <a:headEnd/>
            <a:tailEnd/>
          </a:ln>
        </p:spPr>
        <p:txBody>
          <a:bodyPr wrap="none">
            <a:spAutoFit/>
          </a:bodyPr>
          <a:lstStyle/>
          <a:p>
            <a:r>
              <a:rPr lang="en-US"/>
              <a:t>2</a:t>
            </a:r>
          </a:p>
        </p:txBody>
      </p:sp>
      <p:sp>
        <p:nvSpPr>
          <p:cNvPr id="19468" name="TextBox 22"/>
          <p:cNvSpPr txBox="1">
            <a:spLocks noChangeArrowheads="1"/>
          </p:cNvSpPr>
          <p:nvPr/>
        </p:nvSpPr>
        <p:spPr bwMode="auto">
          <a:xfrm>
            <a:off x="3514725" y="6411913"/>
            <a:ext cx="300038" cy="369887"/>
          </a:xfrm>
          <a:prstGeom prst="rect">
            <a:avLst/>
          </a:prstGeom>
          <a:noFill/>
          <a:ln w="9525">
            <a:noFill/>
            <a:miter lim="800000"/>
            <a:headEnd/>
            <a:tailEnd/>
          </a:ln>
        </p:spPr>
        <p:txBody>
          <a:bodyPr wrap="none">
            <a:spAutoFit/>
          </a:bodyPr>
          <a:lstStyle/>
          <a:p>
            <a:r>
              <a:rPr lang="en-US"/>
              <a:t>3</a:t>
            </a:r>
          </a:p>
        </p:txBody>
      </p:sp>
      <p:sp>
        <p:nvSpPr>
          <p:cNvPr id="19469" name="TextBox 23"/>
          <p:cNvSpPr txBox="1">
            <a:spLocks noChangeArrowheads="1"/>
          </p:cNvSpPr>
          <p:nvPr/>
        </p:nvSpPr>
        <p:spPr bwMode="auto">
          <a:xfrm>
            <a:off x="3976688" y="6411913"/>
            <a:ext cx="300037" cy="369887"/>
          </a:xfrm>
          <a:prstGeom prst="rect">
            <a:avLst/>
          </a:prstGeom>
          <a:noFill/>
          <a:ln w="9525">
            <a:noFill/>
            <a:miter lim="800000"/>
            <a:headEnd/>
            <a:tailEnd/>
          </a:ln>
        </p:spPr>
        <p:txBody>
          <a:bodyPr wrap="none">
            <a:spAutoFit/>
          </a:bodyPr>
          <a:lstStyle/>
          <a:p>
            <a:r>
              <a:rPr lang="en-US"/>
              <a:t>4</a:t>
            </a:r>
          </a:p>
        </p:txBody>
      </p:sp>
      <p:sp>
        <p:nvSpPr>
          <p:cNvPr id="19470" name="TextBox 24"/>
          <p:cNvSpPr txBox="1">
            <a:spLocks noChangeArrowheads="1"/>
          </p:cNvSpPr>
          <p:nvPr/>
        </p:nvSpPr>
        <p:spPr bwMode="auto">
          <a:xfrm>
            <a:off x="4438650" y="6411913"/>
            <a:ext cx="300038" cy="369887"/>
          </a:xfrm>
          <a:prstGeom prst="rect">
            <a:avLst/>
          </a:prstGeom>
          <a:noFill/>
          <a:ln w="9525">
            <a:noFill/>
            <a:miter lim="800000"/>
            <a:headEnd/>
            <a:tailEnd/>
          </a:ln>
        </p:spPr>
        <p:txBody>
          <a:bodyPr wrap="none">
            <a:spAutoFit/>
          </a:bodyPr>
          <a:lstStyle/>
          <a:p>
            <a:r>
              <a:rPr lang="en-US"/>
              <a:t>5</a:t>
            </a:r>
          </a:p>
        </p:txBody>
      </p:sp>
      <p:sp>
        <p:nvSpPr>
          <p:cNvPr id="19471" name="TextBox 25"/>
          <p:cNvSpPr txBox="1">
            <a:spLocks noChangeArrowheads="1"/>
          </p:cNvSpPr>
          <p:nvPr/>
        </p:nvSpPr>
        <p:spPr bwMode="auto">
          <a:xfrm>
            <a:off x="4900613" y="6411913"/>
            <a:ext cx="300037" cy="369887"/>
          </a:xfrm>
          <a:prstGeom prst="rect">
            <a:avLst/>
          </a:prstGeom>
          <a:noFill/>
          <a:ln w="9525">
            <a:noFill/>
            <a:miter lim="800000"/>
            <a:headEnd/>
            <a:tailEnd/>
          </a:ln>
        </p:spPr>
        <p:txBody>
          <a:bodyPr wrap="none">
            <a:spAutoFit/>
          </a:bodyPr>
          <a:lstStyle/>
          <a:p>
            <a:r>
              <a:rPr lang="en-US"/>
              <a:t>6</a:t>
            </a:r>
          </a:p>
        </p:txBody>
      </p:sp>
      <p:sp>
        <p:nvSpPr>
          <p:cNvPr id="19472" name="TextBox 26"/>
          <p:cNvSpPr txBox="1">
            <a:spLocks noChangeArrowheads="1"/>
          </p:cNvSpPr>
          <p:nvPr/>
        </p:nvSpPr>
        <p:spPr bwMode="auto">
          <a:xfrm>
            <a:off x="5362575" y="6411913"/>
            <a:ext cx="300038" cy="369887"/>
          </a:xfrm>
          <a:prstGeom prst="rect">
            <a:avLst/>
          </a:prstGeom>
          <a:noFill/>
          <a:ln w="9525">
            <a:noFill/>
            <a:miter lim="800000"/>
            <a:headEnd/>
            <a:tailEnd/>
          </a:ln>
        </p:spPr>
        <p:txBody>
          <a:bodyPr wrap="none">
            <a:spAutoFit/>
          </a:bodyPr>
          <a:lstStyle/>
          <a:p>
            <a:r>
              <a:rPr lang="en-US"/>
              <a:t>7</a:t>
            </a:r>
          </a:p>
        </p:txBody>
      </p:sp>
      <p:sp>
        <p:nvSpPr>
          <p:cNvPr id="19473" name="TextBox 27"/>
          <p:cNvSpPr txBox="1">
            <a:spLocks noChangeArrowheads="1"/>
          </p:cNvSpPr>
          <p:nvPr/>
        </p:nvSpPr>
        <p:spPr bwMode="auto">
          <a:xfrm>
            <a:off x="5824538" y="6411913"/>
            <a:ext cx="300037" cy="369887"/>
          </a:xfrm>
          <a:prstGeom prst="rect">
            <a:avLst/>
          </a:prstGeom>
          <a:noFill/>
          <a:ln w="9525">
            <a:noFill/>
            <a:miter lim="800000"/>
            <a:headEnd/>
            <a:tailEnd/>
          </a:ln>
        </p:spPr>
        <p:txBody>
          <a:bodyPr wrap="none">
            <a:spAutoFit/>
          </a:bodyPr>
          <a:lstStyle/>
          <a:p>
            <a:r>
              <a:rPr lang="en-US"/>
              <a:t>8</a:t>
            </a:r>
          </a:p>
        </p:txBody>
      </p:sp>
      <p:sp>
        <p:nvSpPr>
          <p:cNvPr id="19474" name="TextBox 30"/>
          <p:cNvSpPr txBox="1">
            <a:spLocks noChangeArrowheads="1"/>
          </p:cNvSpPr>
          <p:nvPr/>
        </p:nvSpPr>
        <p:spPr bwMode="auto">
          <a:xfrm>
            <a:off x="2362200" y="3124200"/>
            <a:ext cx="300038" cy="3367088"/>
          </a:xfrm>
          <a:prstGeom prst="rect">
            <a:avLst/>
          </a:prstGeom>
          <a:noFill/>
          <a:ln w="9525">
            <a:noFill/>
            <a:miter lim="800000"/>
            <a:headEnd/>
            <a:tailEnd/>
          </a:ln>
        </p:spPr>
        <p:txBody>
          <a:bodyPr wrap="none">
            <a:spAutoFit/>
          </a:bodyPr>
          <a:lstStyle/>
          <a:p>
            <a:pPr>
              <a:lnSpc>
                <a:spcPct val="150000"/>
              </a:lnSpc>
            </a:pPr>
            <a:r>
              <a:rPr lang="en-US"/>
              <a:t>8</a:t>
            </a:r>
          </a:p>
          <a:p>
            <a:pPr>
              <a:lnSpc>
                <a:spcPct val="150000"/>
              </a:lnSpc>
            </a:pPr>
            <a:r>
              <a:rPr lang="en-US"/>
              <a:t>7</a:t>
            </a:r>
          </a:p>
          <a:p>
            <a:pPr>
              <a:lnSpc>
                <a:spcPct val="150000"/>
              </a:lnSpc>
            </a:pPr>
            <a:r>
              <a:rPr lang="en-US"/>
              <a:t>6</a:t>
            </a:r>
          </a:p>
          <a:p>
            <a:pPr>
              <a:lnSpc>
                <a:spcPct val="150000"/>
              </a:lnSpc>
            </a:pPr>
            <a:r>
              <a:rPr lang="en-US"/>
              <a:t>5</a:t>
            </a:r>
          </a:p>
          <a:p>
            <a:pPr>
              <a:lnSpc>
                <a:spcPct val="150000"/>
              </a:lnSpc>
            </a:pPr>
            <a:r>
              <a:rPr lang="en-US"/>
              <a:t>4</a:t>
            </a:r>
          </a:p>
          <a:p>
            <a:pPr>
              <a:lnSpc>
                <a:spcPct val="150000"/>
              </a:lnSpc>
            </a:pPr>
            <a:r>
              <a:rPr lang="en-US"/>
              <a:t>3</a:t>
            </a:r>
          </a:p>
          <a:p>
            <a:pPr>
              <a:lnSpc>
                <a:spcPct val="150000"/>
              </a:lnSpc>
            </a:pPr>
            <a:r>
              <a:rPr lang="en-US"/>
              <a:t>2</a:t>
            </a:r>
          </a:p>
          <a:p>
            <a:pPr>
              <a:lnSpc>
                <a:spcPct val="150000"/>
              </a:lnSpc>
            </a:pPr>
            <a:r>
              <a:rPr lang="en-US"/>
              <a:t>1</a:t>
            </a:r>
          </a:p>
        </p:txBody>
      </p:sp>
      <p:sp>
        <p:nvSpPr>
          <p:cNvPr id="19475" name="TextBox 31"/>
          <p:cNvSpPr txBox="1">
            <a:spLocks noChangeArrowheads="1"/>
          </p:cNvSpPr>
          <p:nvPr/>
        </p:nvSpPr>
        <p:spPr bwMode="auto">
          <a:xfrm rot="-5400000">
            <a:off x="1534319" y="3772694"/>
            <a:ext cx="1193800" cy="461962"/>
          </a:xfrm>
          <a:prstGeom prst="rect">
            <a:avLst/>
          </a:prstGeom>
          <a:noFill/>
          <a:ln w="9525">
            <a:noFill/>
            <a:miter lim="800000"/>
            <a:headEnd/>
            <a:tailEnd/>
          </a:ln>
        </p:spPr>
        <p:txBody>
          <a:bodyPr wrap="none">
            <a:spAutoFit/>
          </a:bodyPr>
          <a:lstStyle/>
          <a:p>
            <a:r>
              <a:rPr lang="en-US" sz="2400"/>
              <a:t>speedup</a:t>
            </a:r>
          </a:p>
        </p:txBody>
      </p:sp>
      <p:sp>
        <p:nvSpPr>
          <p:cNvPr id="19476" name="TextBox 32"/>
          <p:cNvSpPr txBox="1">
            <a:spLocks noChangeArrowheads="1"/>
          </p:cNvSpPr>
          <p:nvPr/>
        </p:nvSpPr>
        <p:spPr bwMode="auto">
          <a:xfrm>
            <a:off x="6264275" y="6400800"/>
            <a:ext cx="1736725" cy="369888"/>
          </a:xfrm>
          <a:prstGeom prst="rect">
            <a:avLst/>
          </a:prstGeom>
          <a:noFill/>
          <a:ln w="9525">
            <a:noFill/>
            <a:miter lim="800000"/>
            <a:headEnd/>
            <a:tailEnd/>
          </a:ln>
        </p:spPr>
        <p:txBody>
          <a:bodyPr wrap="none">
            <a:spAutoFit/>
          </a:bodyPr>
          <a:lstStyle/>
          <a:p>
            <a:r>
              <a:rPr lang="en-US"/>
              <a:t>Number of cores</a:t>
            </a:r>
          </a:p>
        </p:txBody>
      </p:sp>
      <p:sp>
        <p:nvSpPr>
          <p:cNvPr id="19477" name="Freeform 34"/>
          <p:cNvSpPr>
            <a:spLocks/>
          </p:cNvSpPr>
          <p:nvPr/>
        </p:nvSpPr>
        <p:spPr bwMode="auto">
          <a:xfrm>
            <a:off x="2732088" y="3989388"/>
            <a:ext cx="3217862" cy="2363787"/>
          </a:xfrm>
          <a:custGeom>
            <a:avLst/>
            <a:gdLst>
              <a:gd name="T0" fmla="*/ 0 w 3218213"/>
              <a:gd name="T1" fmla="*/ 2384766 h 2363190"/>
              <a:gd name="T2" fmla="*/ 1502264 w 3218213"/>
              <a:gd name="T3" fmla="*/ 1174412 h 2363190"/>
              <a:gd name="T4" fmla="*/ 2365773 w 3218213"/>
              <a:gd name="T5" fmla="*/ 491335 h 2363190"/>
              <a:gd name="T6" fmla="*/ 2933557 w 3218213"/>
              <a:gd name="T7" fmla="*/ 143800 h 2363190"/>
              <a:gd name="T8" fmla="*/ 3205613 w 3218213"/>
              <a:gd name="T9" fmla="*/ 0 h 2363190"/>
              <a:gd name="T10" fmla="*/ 0 60000 65536"/>
              <a:gd name="T11" fmla="*/ 0 60000 65536"/>
              <a:gd name="T12" fmla="*/ 0 60000 65536"/>
              <a:gd name="T13" fmla="*/ 0 60000 65536"/>
              <a:gd name="T14" fmla="*/ 0 60000 65536"/>
              <a:gd name="T15" fmla="*/ 0 w 3218213"/>
              <a:gd name="T16" fmla="*/ 0 h 2363190"/>
              <a:gd name="T17" fmla="*/ 3218213 w 3218213"/>
              <a:gd name="T18" fmla="*/ 2363190 h 2363190"/>
            </a:gdLst>
            <a:ahLst/>
            <a:cxnLst>
              <a:cxn ang="T10">
                <a:pos x="T0" y="T1"/>
              </a:cxn>
              <a:cxn ang="T11">
                <a:pos x="T2" y="T3"/>
              </a:cxn>
              <a:cxn ang="T12">
                <a:pos x="T4" y="T5"/>
              </a:cxn>
              <a:cxn ang="T13">
                <a:pos x="T6" y="T7"/>
              </a:cxn>
              <a:cxn ang="T14">
                <a:pos x="T8" y="T9"/>
              </a:cxn>
            </a:cxnLst>
            <a:rect l="T15" t="T16" r="T17" b="T18"/>
            <a:pathLst>
              <a:path w="3218213" h="2363190">
                <a:moveTo>
                  <a:pt x="0" y="2363190"/>
                </a:moveTo>
                <a:lnTo>
                  <a:pt x="1508166" y="1163782"/>
                </a:lnTo>
                <a:lnTo>
                  <a:pt x="2375065" y="486888"/>
                </a:lnTo>
                <a:lnTo>
                  <a:pt x="2945080" y="142504"/>
                </a:lnTo>
                <a:lnTo>
                  <a:pt x="3218213" y="0"/>
                </a:lnTo>
              </a:path>
            </a:pathLst>
          </a:custGeom>
          <a:noFill/>
          <a:ln w="9525" cap="flat" cmpd="sng" algn="ctr">
            <a:solidFill>
              <a:schemeClr val="tx1"/>
            </a:solidFill>
            <a:prstDash val="lgDash"/>
            <a:round/>
            <a:headEnd type="none" w="med" len="med"/>
            <a:tailEnd type="none" w="med" len="med"/>
          </a:ln>
        </p:spPr>
        <p:txBody>
          <a:bodyPr/>
          <a:lstStyle/>
          <a:p>
            <a:endParaRPr lang="en-US"/>
          </a:p>
        </p:txBody>
      </p:sp>
      <p:sp>
        <p:nvSpPr>
          <p:cNvPr id="19478" name="Freeform 35"/>
          <p:cNvSpPr>
            <a:spLocks/>
          </p:cNvSpPr>
          <p:nvPr/>
        </p:nvSpPr>
        <p:spPr bwMode="auto">
          <a:xfrm>
            <a:off x="2743200" y="5295900"/>
            <a:ext cx="3206750" cy="1046163"/>
          </a:xfrm>
          <a:custGeom>
            <a:avLst/>
            <a:gdLst>
              <a:gd name="T0" fmla="*/ 0 w 3206338"/>
              <a:gd name="T1" fmla="*/ 1086678 h 1045028"/>
              <a:gd name="T2" fmla="*/ 882842 w 3206338"/>
              <a:gd name="T3" fmla="*/ 444547 h 1045028"/>
              <a:gd name="T4" fmla="*/ 1646392 w 3206338"/>
              <a:gd name="T5" fmla="*/ 61743 h 1045028"/>
              <a:gd name="T6" fmla="*/ 2600810 w 3206338"/>
              <a:gd name="T7" fmla="*/ 0 h 1045028"/>
              <a:gd name="T8" fmla="*/ 3221190 w 3206338"/>
              <a:gd name="T9" fmla="*/ 86439 h 1045028"/>
              <a:gd name="T10" fmla="*/ 0 60000 65536"/>
              <a:gd name="T11" fmla="*/ 0 60000 65536"/>
              <a:gd name="T12" fmla="*/ 0 60000 65536"/>
              <a:gd name="T13" fmla="*/ 0 60000 65536"/>
              <a:gd name="T14" fmla="*/ 0 60000 65536"/>
              <a:gd name="T15" fmla="*/ 0 w 3206338"/>
              <a:gd name="T16" fmla="*/ 0 h 1045028"/>
              <a:gd name="T17" fmla="*/ 3206338 w 3206338"/>
              <a:gd name="T18" fmla="*/ 1045028 h 1045028"/>
            </a:gdLst>
            <a:ahLst/>
            <a:cxnLst>
              <a:cxn ang="T10">
                <a:pos x="T0" y="T1"/>
              </a:cxn>
              <a:cxn ang="T11">
                <a:pos x="T2" y="T3"/>
              </a:cxn>
              <a:cxn ang="T12">
                <a:pos x="T4" y="T5"/>
              </a:cxn>
              <a:cxn ang="T13">
                <a:pos x="T6" y="T7"/>
              </a:cxn>
              <a:cxn ang="T14">
                <a:pos x="T8" y="T9"/>
              </a:cxn>
            </a:cxnLst>
            <a:rect l="T15" t="T16" r="T17" b="T18"/>
            <a:pathLst>
              <a:path w="3206338" h="1045028">
                <a:moveTo>
                  <a:pt x="0" y="1045028"/>
                </a:moveTo>
                <a:lnTo>
                  <a:pt x="878774" y="427511"/>
                </a:lnTo>
                <a:lnTo>
                  <a:pt x="1638795" y="59376"/>
                </a:lnTo>
                <a:lnTo>
                  <a:pt x="2588821" y="0"/>
                </a:lnTo>
                <a:lnTo>
                  <a:pt x="3206338" y="83127"/>
                </a:lnTo>
              </a:path>
            </a:pathLst>
          </a:custGeom>
          <a:noFill/>
          <a:ln w="9525" cap="flat" cmpd="sng" algn="ctr">
            <a:solidFill>
              <a:schemeClr val="tx1"/>
            </a:solidFill>
            <a:prstDash val="dash"/>
            <a:round/>
            <a:headEnd type="none" w="med" len="med"/>
            <a:tailEnd type="none" w="med" len="med"/>
          </a:ln>
        </p:spPr>
        <p:txBody>
          <a:bodyPr/>
          <a:lstStyle/>
          <a:p>
            <a:endParaRPr lang="en-US"/>
          </a:p>
        </p:txBody>
      </p:sp>
      <p:sp>
        <p:nvSpPr>
          <p:cNvPr id="19479" name="TextBox 37"/>
          <p:cNvSpPr txBox="1">
            <a:spLocks noChangeArrowheads="1"/>
          </p:cNvSpPr>
          <p:nvPr/>
        </p:nvSpPr>
        <p:spPr bwMode="auto">
          <a:xfrm>
            <a:off x="5943600" y="3276600"/>
            <a:ext cx="1844675" cy="369888"/>
          </a:xfrm>
          <a:prstGeom prst="rect">
            <a:avLst/>
          </a:prstGeom>
          <a:noFill/>
          <a:ln w="9525">
            <a:noFill/>
            <a:miter lim="800000"/>
            <a:headEnd/>
            <a:tailEnd/>
          </a:ln>
        </p:spPr>
        <p:txBody>
          <a:bodyPr wrap="none">
            <a:spAutoFit/>
          </a:bodyPr>
          <a:lstStyle/>
          <a:p>
            <a:r>
              <a:rPr lang="en-US"/>
              <a:t>Perfect scalability</a:t>
            </a:r>
          </a:p>
        </p:txBody>
      </p:sp>
      <p:sp>
        <p:nvSpPr>
          <p:cNvPr id="19480" name="TextBox 38"/>
          <p:cNvSpPr txBox="1">
            <a:spLocks noChangeArrowheads="1"/>
          </p:cNvSpPr>
          <p:nvPr/>
        </p:nvSpPr>
        <p:spPr bwMode="auto">
          <a:xfrm>
            <a:off x="5959475" y="3810000"/>
            <a:ext cx="1704975" cy="369888"/>
          </a:xfrm>
          <a:prstGeom prst="rect">
            <a:avLst/>
          </a:prstGeom>
          <a:noFill/>
          <a:ln w="9525">
            <a:noFill/>
            <a:miter lim="800000"/>
            <a:headEnd/>
            <a:tailEnd/>
          </a:ln>
        </p:spPr>
        <p:txBody>
          <a:bodyPr wrap="none">
            <a:spAutoFit/>
          </a:bodyPr>
          <a:lstStyle/>
          <a:p>
            <a:r>
              <a:rPr lang="en-US"/>
              <a:t>Good scalability</a:t>
            </a:r>
          </a:p>
        </p:txBody>
      </p:sp>
      <p:sp>
        <p:nvSpPr>
          <p:cNvPr id="19481" name="TextBox 39"/>
          <p:cNvSpPr txBox="1">
            <a:spLocks noChangeArrowheads="1"/>
          </p:cNvSpPr>
          <p:nvPr/>
        </p:nvSpPr>
        <p:spPr bwMode="auto">
          <a:xfrm>
            <a:off x="5949950" y="5181600"/>
            <a:ext cx="1627188" cy="369888"/>
          </a:xfrm>
          <a:prstGeom prst="rect">
            <a:avLst/>
          </a:prstGeom>
          <a:noFill/>
          <a:ln w="9525">
            <a:noFill/>
            <a:miter lim="800000"/>
            <a:headEnd/>
            <a:tailEnd/>
          </a:ln>
        </p:spPr>
        <p:txBody>
          <a:bodyPr wrap="none">
            <a:spAutoFit/>
          </a:bodyPr>
          <a:lstStyle/>
          <a:p>
            <a:r>
              <a:rPr lang="en-US"/>
              <a:t>Poor scalability</a:t>
            </a:r>
          </a:p>
        </p:txBody>
      </p:sp>
    </p:spTree>
    <p:extLst>
      <p:ext uri="{BB962C8B-B14F-4D97-AF65-F5344CB8AC3E}">
        <p14:creationId xmlns:p14="http://schemas.microsoft.com/office/powerpoint/2010/main" val="3387087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B1A77F00-16B6-40DC-B9CF-09433092FA06}" type="slidenum">
              <a:rPr lang="en-US" b="0" smtClean="0">
                <a:solidFill>
                  <a:schemeClr val="tx2"/>
                </a:solidFill>
              </a:rPr>
              <a:pPr/>
              <a:t>29</a:t>
            </a:fld>
            <a:endParaRPr lang="en-US" b="0">
              <a:solidFill>
                <a:schemeClr val="tx2"/>
              </a:solidFill>
            </a:endParaRPr>
          </a:p>
        </p:txBody>
      </p:sp>
      <p:sp>
        <p:nvSpPr>
          <p:cNvPr id="15363" name="Rectangle 2"/>
          <p:cNvSpPr>
            <a:spLocks noGrp="1" noChangeArrowheads="1"/>
          </p:cNvSpPr>
          <p:nvPr>
            <p:ph type="title"/>
          </p:nvPr>
        </p:nvSpPr>
        <p:spPr/>
        <p:txBody>
          <a:bodyPr/>
          <a:lstStyle/>
          <a:p>
            <a:pPr eaLnBrk="1" hangingPunct="1"/>
            <a:r>
              <a:rPr lang="en-GB"/>
              <a:t>Distributed Object Architecture Example</a:t>
            </a:r>
          </a:p>
        </p:txBody>
      </p:sp>
      <p:sp>
        <p:nvSpPr>
          <p:cNvPr id="15364" name="Rectangle 4"/>
          <p:cNvSpPr>
            <a:spLocks noChangeArrowheads="1"/>
          </p:cNvSpPr>
          <p:nvPr/>
        </p:nvSpPr>
        <p:spPr bwMode="auto">
          <a:xfrm>
            <a:off x="1447800" y="3352800"/>
            <a:ext cx="5867400" cy="304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en-US"/>
              <a:t>ORB / Software Bus</a:t>
            </a:r>
            <a:endParaRPr lang="en-GB"/>
          </a:p>
        </p:txBody>
      </p:sp>
      <p:sp>
        <p:nvSpPr>
          <p:cNvPr id="15365" name="Rectangle 5"/>
          <p:cNvSpPr>
            <a:spLocks noChangeArrowheads="1"/>
          </p:cNvSpPr>
          <p:nvPr/>
        </p:nvSpPr>
        <p:spPr bwMode="auto">
          <a:xfrm>
            <a:off x="1905000" y="19050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15366" name="Rectangle 6"/>
          <p:cNvSpPr>
            <a:spLocks noChangeArrowheads="1"/>
          </p:cNvSpPr>
          <p:nvPr/>
        </p:nvSpPr>
        <p:spPr bwMode="auto">
          <a:xfrm>
            <a:off x="1905000" y="22860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15367" name="Rectangle 7"/>
          <p:cNvSpPr>
            <a:spLocks noChangeArrowheads="1"/>
          </p:cNvSpPr>
          <p:nvPr/>
        </p:nvSpPr>
        <p:spPr bwMode="auto">
          <a:xfrm>
            <a:off x="1905000" y="26670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15368" name="Line 8"/>
          <p:cNvSpPr>
            <a:spLocks noChangeShapeType="1"/>
          </p:cNvSpPr>
          <p:nvPr/>
        </p:nvSpPr>
        <p:spPr bwMode="auto">
          <a:xfrm>
            <a:off x="2209800" y="30480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69" name="Rectangle 9"/>
          <p:cNvSpPr>
            <a:spLocks noChangeArrowheads="1"/>
          </p:cNvSpPr>
          <p:nvPr/>
        </p:nvSpPr>
        <p:spPr bwMode="auto">
          <a:xfrm>
            <a:off x="3352800" y="19050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15370" name="Rectangle 10"/>
          <p:cNvSpPr>
            <a:spLocks noChangeArrowheads="1"/>
          </p:cNvSpPr>
          <p:nvPr/>
        </p:nvSpPr>
        <p:spPr bwMode="auto">
          <a:xfrm>
            <a:off x="3352800" y="22860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15371" name="Rectangle 11"/>
          <p:cNvSpPr>
            <a:spLocks noChangeArrowheads="1"/>
          </p:cNvSpPr>
          <p:nvPr/>
        </p:nvSpPr>
        <p:spPr bwMode="auto">
          <a:xfrm>
            <a:off x="3352800" y="26670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15372" name="Line 12"/>
          <p:cNvSpPr>
            <a:spLocks noChangeShapeType="1"/>
          </p:cNvSpPr>
          <p:nvPr/>
        </p:nvSpPr>
        <p:spPr bwMode="auto">
          <a:xfrm>
            <a:off x="3657600" y="30480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73" name="Rectangle 13"/>
          <p:cNvSpPr>
            <a:spLocks noChangeArrowheads="1"/>
          </p:cNvSpPr>
          <p:nvPr/>
        </p:nvSpPr>
        <p:spPr bwMode="auto">
          <a:xfrm>
            <a:off x="4800600" y="19050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15374" name="Rectangle 14"/>
          <p:cNvSpPr>
            <a:spLocks noChangeArrowheads="1"/>
          </p:cNvSpPr>
          <p:nvPr/>
        </p:nvSpPr>
        <p:spPr bwMode="auto">
          <a:xfrm>
            <a:off x="4800600" y="22860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15375" name="Rectangle 15"/>
          <p:cNvSpPr>
            <a:spLocks noChangeArrowheads="1"/>
          </p:cNvSpPr>
          <p:nvPr/>
        </p:nvSpPr>
        <p:spPr bwMode="auto">
          <a:xfrm>
            <a:off x="4800600" y="26670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15376" name="Line 16"/>
          <p:cNvSpPr>
            <a:spLocks noChangeShapeType="1"/>
          </p:cNvSpPr>
          <p:nvPr/>
        </p:nvSpPr>
        <p:spPr bwMode="auto">
          <a:xfrm>
            <a:off x="5105400" y="30480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77" name="Rectangle 17"/>
          <p:cNvSpPr>
            <a:spLocks noChangeArrowheads="1"/>
          </p:cNvSpPr>
          <p:nvPr/>
        </p:nvSpPr>
        <p:spPr bwMode="auto">
          <a:xfrm>
            <a:off x="6248400" y="19050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15378" name="Rectangle 18"/>
          <p:cNvSpPr>
            <a:spLocks noChangeArrowheads="1"/>
          </p:cNvSpPr>
          <p:nvPr/>
        </p:nvSpPr>
        <p:spPr bwMode="auto">
          <a:xfrm>
            <a:off x="6248400" y="22860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15379" name="Rectangle 19"/>
          <p:cNvSpPr>
            <a:spLocks noChangeArrowheads="1"/>
          </p:cNvSpPr>
          <p:nvPr/>
        </p:nvSpPr>
        <p:spPr bwMode="auto">
          <a:xfrm>
            <a:off x="6248400" y="26670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15380" name="Line 20"/>
          <p:cNvSpPr>
            <a:spLocks noChangeShapeType="1"/>
          </p:cNvSpPr>
          <p:nvPr/>
        </p:nvSpPr>
        <p:spPr bwMode="auto">
          <a:xfrm>
            <a:off x="6553200" y="30480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81" name="Rectangle 21"/>
          <p:cNvSpPr>
            <a:spLocks noChangeArrowheads="1"/>
          </p:cNvSpPr>
          <p:nvPr/>
        </p:nvSpPr>
        <p:spPr bwMode="auto">
          <a:xfrm>
            <a:off x="2590800" y="39624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15382" name="Rectangle 22"/>
          <p:cNvSpPr>
            <a:spLocks noChangeArrowheads="1"/>
          </p:cNvSpPr>
          <p:nvPr/>
        </p:nvSpPr>
        <p:spPr bwMode="auto">
          <a:xfrm>
            <a:off x="2590800" y="43434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15383" name="Rectangle 23"/>
          <p:cNvSpPr>
            <a:spLocks noChangeArrowheads="1"/>
          </p:cNvSpPr>
          <p:nvPr/>
        </p:nvSpPr>
        <p:spPr bwMode="auto">
          <a:xfrm>
            <a:off x="2590800" y="47244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15384" name="Rectangle 24"/>
          <p:cNvSpPr>
            <a:spLocks noChangeArrowheads="1"/>
          </p:cNvSpPr>
          <p:nvPr/>
        </p:nvSpPr>
        <p:spPr bwMode="auto">
          <a:xfrm>
            <a:off x="4038600" y="39624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15385" name="Rectangle 25"/>
          <p:cNvSpPr>
            <a:spLocks noChangeArrowheads="1"/>
          </p:cNvSpPr>
          <p:nvPr/>
        </p:nvSpPr>
        <p:spPr bwMode="auto">
          <a:xfrm>
            <a:off x="4038600" y="43434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15386" name="Rectangle 26"/>
          <p:cNvSpPr>
            <a:spLocks noChangeArrowheads="1"/>
          </p:cNvSpPr>
          <p:nvPr/>
        </p:nvSpPr>
        <p:spPr bwMode="auto">
          <a:xfrm>
            <a:off x="4038600" y="47244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15387" name="Rectangle 27"/>
          <p:cNvSpPr>
            <a:spLocks noChangeArrowheads="1"/>
          </p:cNvSpPr>
          <p:nvPr/>
        </p:nvSpPr>
        <p:spPr bwMode="auto">
          <a:xfrm>
            <a:off x="5486400" y="39624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15388" name="Rectangle 28"/>
          <p:cNvSpPr>
            <a:spLocks noChangeArrowheads="1"/>
          </p:cNvSpPr>
          <p:nvPr/>
        </p:nvSpPr>
        <p:spPr bwMode="auto">
          <a:xfrm>
            <a:off x="5486400" y="43434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15389" name="Rectangle 29"/>
          <p:cNvSpPr>
            <a:spLocks noChangeArrowheads="1"/>
          </p:cNvSpPr>
          <p:nvPr/>
        </p:nvSpPr>
        <p:spPr bwMode="auto">
          <a:xfrm>
            <a:off x="5486400" y="47244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15390" name="Line 30"/>
          <p:cNvSpPr>
            <a:spLocks noChangeShapeType="1"/>
          </p:cNvSpPr>
          <p:nvPr/>
        </p:nvSpPr>
        <p:spPr bwMode="auto">
          <a:xfrm>
            <a:off x="2895600" y="36576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91" name="Line 31"/>
          <p:cNvSpPr>
            <a:spLocks noChangeShapeType="1"/>
          </p:cNvSpPr>
          <p:nvPr/>
        </p:nvSpPr>
        <p:spPr bwMode="auto">
          <a:xfrm>
            <a:off x="4343400" y="36576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92" name="Line 32"/>
          <p:cNvSpPr>
            <a:spLocks noChangeShapeType="1"/>
          </p:cNvSpPr>
          <p:nvPr/>
        </p:nvSpPr>
        <p:spPr bwMode="auto">
          <a:xfrm>
            <a:off x="5791200" y="36576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93" name="Text Box 33"/>
          <p:cNvSpPr txBox="1">
            <a:spLocks noChangeArrowheads="1"/>
          </p:cNvSpPr>
          <p:nvPr/>
        </p:nvSpPr>
        <p:spPr bwMode="auto">
          <a:xfrm>
            <a:off x="349250" y="2286000"/>
            <a:ext cx="882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a:t>Objects</a:t>
            </a:r>
            <a:endParaRPr lang="en-GB"/>
          </a:p>
        </p:txBody>
      </p:sp>
      <p:sp>
        <p:nvSpPr>
          <p:cNvPr id="15394" name="Text Box 34"/>
          <p:cNvSpPr txBox="1">
            <a:spLocks noChangeArrowheads="1"/>
          </p:cNvSpPr>
          <p:nvPr/>
        </p:nvSpPr>
        <p:spPr bwMode="auto">
          <a:xfrm>
            <a:off x="501650" y="4357688"/>
            <a:ext cx="882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a:t>Objects</a:t>
            </a:r>
            <a:endParaRPr lang="en-GB"/>
          </a:p>
        </p:txBody>
      </p:sp>
    </p:spTree>
    <p:extLst>
      <p:ext uri="{BB962C8B-B14F-4D97-AF65-F5344CB8AC3E}">
        <p14:creationId xmlns:p14="http://schemas.microsoft.com/office/powerpoint/2010/main" val="44957267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p:spPr>
        <p:txBody>
          <a:bodyPr/>
          <a:lstStyle/>
          <a:p>
            <a:fld id="{B49DFB2F-03D8-4B55-AC56-1B5877E2174F}" type="slidenum">
              <a:rPr lang="en-US" smtClean="0">
                <a:latin typeface="Arial" charset="0"/>
              </a:rPr>
              <a:pPr/>
              <a:t>290</a:t>
            </a:fld>
            <a:endParaRPr lang="en-US">
              <a:latin typeface="Arial" charset="0"/>
            </a:endParaRPr>
          </a:p>
        </p:txBody>
      </p:sp>
      <p:sp>
        <p:nvSpPr>
          <p:cNvPr id="20483" name="AutoShape 2"/>
          <p:cNvSpPr>
            <a:spLocks noGrp="1" noChangeArrowheads="1"/>
          </p:cNvSpPr>
          <p:nvPr>
            <p:ph type="title"/>
          </p:nvPr>
        </p:nvSpPr>
        <p:spPr>
          <a:xfrm>
            <a:off x="2819400" y="152400"/>
            <a:ext cx="5562600" cy="609600"/>
          </a:xfrm>
        </p:spPr>
        <p:txBody>
          <a:bodyPr/>
          <a:lstStyle/>
          <a:p>
            <a:pPr eaLnBrk="1" hangingPunct="1"/>
            <a:r>
              <a:rPr lang="en-US" altLang="en-US" dirty="0">
                <a:highlight>
                  <a:srgbClr val="FFFF00"/>
                </a:highlight>
              </a:rPr>
              <a:t>Amdahl’s Law </a:t>
            </a:r>
            <a:r>
              <a:rPr lang="en-US" altLang="en-US" dirty="0"/>
              <a:t>(Review)</a:t>
            </a:r>
          </a:p>
        </p:txBody>
      </p:sp>
      <p:sp>
        <p:nvSpPr>
          <p:cNvPr id="20484" name="Rectangle 3"/>
          <p:cNvSpPr>
            <a:spLocks noGrp="1" noChangeArrowheads="1"/>
          </p:cNvSpPr>
          <p:nvPr>
            <p:ph type="body" idx="1"/>
          </p:nvPr>
        </p:nvSpPr>
        <p:spPr>
          <a:xfrm>
            <a:off x="2438400" y="2514600"/>
            <a:ext cx="3429000" cy="762000"/>
          </a:xfrm>
        </p:spPr>
        <p:txBody>
          <a:bodyPr/>
          <a:lstStyle/>
          <a:p>
            <a:pPr marL="0" indent="0" algn="ctr" eaLnBrk="1" hangingPunct="1">
              <a:buFont typeface="Wingdings" pitchFamily="2" charset="2"/>
              <a:buNone/>
              <a:tabLst>
                <a:tab pos="1712913" algn="l"/>
              </a:tabLst>
            </a:pPr>
            <a:r>
              <a:rPr lang="en-GB" altLang="en-US" sz="2400" i="1" dirty="0" err="1"/>
              <a:t>baseExecTime</a:t>
            </a:r>
            <a:endParaRPr lang="en-US" altLang="en-US" sz="2400" i="1" dirty="0"/>
          </a:p>
          <a:p>
            <a:pPr marL="0" indent="0" algn="ctr" eaLnBrk="1" hangingPunct="1">
              <a:buFont typeface="Wingdings" pitchFamily="2" charset="2"/>
              <a:buNone/>
              <a:tabLst>
                <a:tab pos="1712913" algn="l"/>
              </a:tabLst>
            </a:pPr>
            <a:r>
              <a:rPr lang="en-GB" altLang="en-US" sz="2400" i="1" dirty="0" err="1"/>
              <a:t>improvedExecTime</a:t>
            </a:r>
            <a:endParaRPr lang="en-GB" altLang="en-US" sz="2400" i="1" dirty="0"/>
          </a:p>
          <a:p>
            <a:pPr marL="0" indent="0" eaLnBrk="1" hangingPunct="1">
              <a:buFont typeface="Wingdings" pitchFamily="2" charset="2"/>
              <a:buNone/>
              <a:tabLst>
                <a:tab pos="1712913" algn="l"/>
              </a:tabLst>
            </a:pPr>
            <a:endParaRPr lang="en-GB" altLang="en-US" sz="2400" i="1" dirty="0"/>
          </a:p>
        </p:txBody>
      </p:sp>
      <p:sp>
        <p:nvSpPr>
          <p:cNvPr id="20485" name="Text Box 4"/>
          <p:cNvSpPr txBox="1">
            <a:spLocks noChangeArrowheads="1"/>
          </p:cNvSpPr>
          <p:nvPr/>
        </p:nvSpPr>
        <p:spPr bwMode="auto">
          <a:xfrm>
            <a:off x="609600" y="1066800"/>
            <a:ext cx="8382000" cy="1570038"/>
          </a:xfrm>
          <a:prstGeom prst="rect">
            <a:avLst/>
          </a:prstGeom>
          <a:noFill/>
          <a:ln w="9525">
            <a:noFill/>
            <a:miter lim="800000"/>
            <a:headEnd/>
            <a:tailEnd/>
          </a:ln>
        </p:spPr>
        <p:txBody>
          <a:bodyPr>
            <a:spAutoFit/>
          </a:bodyPr>
          <a:lstStyle/>
          <a:p>
            <a:r>
              <a:rPr lang="en-US" sz="2400" dirty="0"/>
              <a:t>An N-core design </a:t>
            </a:r>
            <a:r>
              <a:rPr lang="en-US" sz="2400" dirty="0">
                <a:solidFill>
                  <a:srgbClr val="FF0000"/>
                </a:solidFill>
              </a:rPr>
              <a:t>cannot</a:t>
            </a:r>
            <a:r>
              <a:rPr lang="en-US" sz="2400" dirty="0"/>
              <a:t> improve the speed of all components in the system.</a:t>
            </a:r>
          </a:p>
          <a:p>
            <a:r>
              <a:rPr lang="en-GB" altLang="en-US" sz="2400" dirty="0"/>
              <a:t>Assume</a:t>
            </a:r>
            <a:r>
              <a:rPr lang="en-US" altLang="en-US" sz="2400" dirty="0"/>
              <a:t> that </a:t>
            </a:r>
            <a:r>
              <a:rPr lang="en-GB" altLang="en-US" sz="2400" b="1" i="1" dirty="0"/>
              <a:t>f</a:t>
            </a:r>
            <a:r>
              <a:rPr lang="en-GB" altLang="en-US" sz="2400" dirty="0"/>
              <a:t>  fraction of the system is enhanced</a:t>
            </a:r>
            <a:r>
              <a:rPr lang="en-US" altLang="en-US" sz="2400" dirty="0"/>
              <a:t> </a:t>
            </a:r>
            <a:r>
              <a:rPr lang="en-GB" altLang="en-US" sz="2400" dirty="0"/>
              <a:t>by a factor </a:t>
            </a:r>
            <a:r>
              <a:rPr lang="en-GB" altLang="en-US" sz="2400" b="1" i="1" dirty="0"/>
              <a:t>N</a:t>
            </a:r>
          </a:p>
          <a:p>
            <a:r>
              <a:rPr lang="en-US" sz="2400" dirty="0"/>
              <a:t> </a:t>
            </a:r>
          </a:p>
        </p:txBody>
      </p:sp>
      <p:sp>
        <p:nvSpPr>
          <p:cNvPr id="20486" name="Rectangle 5"/>
          <p:cNvSpPr>
            <a:spLocks noChangeArrowheads="1"/>
          </p:cNvSpPr>
          <p:nvPr/>
        </p:nvSpPr>
        <p:spPr bwMode="auto">
          <a:xfrm>
            <a:off x="427038" y="2754313"/>
            <a:ext cx="1554162" cy="461962"/>
          </a:xfrm>
          <a:prstGeom prst="rect">
            <a:avLst/>
          </a:prstGeom>
          <a:noFill/>
          <a:ln w="9525">
            <a:noFill/>
            <a:miter lim="800000"/>
            <a:headEnd/>
            <a:tailEnd/>
          </a:ln>
        </p:spPr>
        <p:txBody>
          <a:bodyPr wrap="none">
            <a:spAutoFit/>
          </a:bodyPr>
          <a:lstStyle/>
          <a:p>
            <a:r>
              <a:rPr lang="en-GB" altLang="en-US" sz="2400" i="1"/>
              <a:t>Speedup</a:t>
            </a:r>
            <a:r>
              <a:rPr lang="en-GB" altLang="en-US" sz="2400"/>
              <a:t>  =</a:t>
            </a:r>
            <a:endParaRPr lang="en-US" sz="2400"/>
          </a:p>
        </p:txBody>
      </p:sp>
      <p:sp>
        <p:nvSpPr>
          <p:cNvPr id="20487" name="Line 7"/>
          <p:cNvSpPr>
            <a:spLocks noChangeShapeType="1"/>
          </p:cNvSpPr>
          <p:nvPr/>
        </p:nvSpPr>
        <p:spPr bwMode="auto">
          <a:xfrm>
            <a:off x="2286000" y="2971800"/>
            <a:ext cx="3657600" cy="0"/>
          </a:xfrm>
          <a:prstGeom prst="line">
            <a:avLst/>
          </a:prstGeom>
          <a:noFill/>
          <a:ln w="9525">
            <a:solidFill>
              <a:schemeClr val="tx1"/>
            </a:solidFill>
            <a:round/>
            <a:headEnd/>
            <a:tailEnd/>
          </a:ln>
        </p:spPr>
        <p:txBody>
          <a:bodyPr/>
          <a:lstStyle/>
          <a:p>
            <a:endParaRPr lang="en-US"/>
          </a:p>
        </p:txBody>
      </p:sp>
      <p:sp>
        <p:nvSpPr>
          <p:cNvPr id="20488" name="Rectangle 6"/>
          <p:cNvSpPr>
            <a:spLocks noChangeArrowheads="1"/>
          </p:cNvSpPr>
          <p:nvPr/>
        </p:nvSpPr>
        <p:spPr bwMode="auto">
          <a:xfrm>
            <a:off x="1703388" y="3744913"/>
            <a:ext cx="7059612" cy="921214"/>
          </a:xfrm>
          <a:prstGeom prst="rect">
            <a:avLst/>
          </a:prstGeom>
          <a:noFill/>
          <a:ln w="9525">
            <a:noFill/>
            <a:miter lim="800000"/>
            <a:headEnd/>
            <a:tailEnd/>
          </a:ln>
        </p:spPr>
        <p:txBody>
          <a:bodyPr>
            <a:spAutoFit/>
          </a:bodyPr>
          <a:lstStyle/>
          <a:p>
            <a:pPr algn="ctr" eaLnBrk="1" hangingPunct="1">
              <a:buFont typeface="Wingdings" pitchFamily="2" charset="2"/>
              <a:buNone/>
              <a:tabLst>
                <a:tab pos="1712913" algn="l"/>
              </a:tabLst>
            </a:pPr>
            <a:r>
              <a:rPr lang="en-GB" altLang="en-US" sz="2400" i="1" dirty="0" err="1"/>
              <a:t>baseExecTime</a:t>
            </a:r>
            <a:endParaRPr lang="en-US" altLang="en-US" sz="2400" i="1" dirty="0"/>
          </a:p>
          <a:p>
            <a:pPr algn="ctr">
              <a:lnSpc>
                <a:spcPct val="140000"/>
              </a:lnSpc>
              <a:tabLst>
                <a:tab pos="1712913" algn="l"/>
              </a:tabLst>
            </a:pPr>
            <a:r>
              <a:rPr lang="en-GB" altLang="en-US" sz="2400" i="1" dirty="0"/>
              <a:t>(f </a:t>
            </a:r>
            <a:r>
              <a:rPr lang="en-GB" altLang="en-US" sz="2400" i="1" dirty="0">
                <a:latin typeface="Arial" charset="0"/>
                <a:cs typeface="Arial" charset="0"/>
              </a:rPr>
              <a:t>x</a:t>
            </a:r>
            <a:r>
              <a:rPr lang="en-GB" altLang="en-US" sz="2400" i="1" dirty="0"/>
              <a:t> </a:t>
            </a:r>
            <a:r>
              <a:rPr lang="en-GB" altLang="en-US" sz="2400" i="1" dirty="0" err="1"/>
              <a:t>baseExecTime</a:t>
            </a:r>
            <a:r>
              <a:rPr lang="en-GB" altLang="en-US" sz="2400" i="1" dirty="0"/>
              <a:t>)/N + (1 – f ) </a:t>
            </a:r>
            <a:r>
              <a:rPr lang="en-GB" altLang="en-US" sz="2400" i="1" dirty="0">
                <a:latin typeface="Arial" charset="0"/>
                <a:cs typeface="Arial" charset="0"/>
              </a:rPr>
              <a:t>x</a:t>
            </a:r>
            <a:r>
              <a:rPr lang="en-GB" altLang="en-US" sz="2400" b="1" i="1" dirty="0"/>
              <a:t> </a:t>
            </a:r>
            <a:r>
              <a:rPr lang="en-GB" altLang="en-US" sz="2400" i="1" dirty="0" err="1"/>
              <a:t>baseExecTime</a:t>
            </a:r>
            <a:endParaRPr lang="en-US" altLang="en-US" sz="2400" i="1" dirty="0"/>
          </a:p>
        </p:txBody>
      </p:sp>
      <p:sp>
        <p:nvSpPr>
          <p:cNvPr id="20489" name="Line 9"/>
          <p:cNvSpPr>
            <a:spLocks noChangeShapeType="1"/>
          </p:cNvSpPr>
          <p:nvPr/>
        </p:nvSpPr>
        <p:spPr bwMode="auto">
          <a:xfrm>
            <a:off x="2117725" y="4202113"/>
            <a:ext cx="6264275" cy="0"/>
          </a:xfrm>
          <a:prstGeom prst="line">
            <a:avLst/>
          </a:prstGeom>
          <a:noFill/>
          <a:ln w="9525">
            <a:solidFill>
              <a:schemeClr val="tx1"/>
            </a:solidFill>
            <a:round/>
            <a:headEnd/>
            <a:tailEnd/>
          </a:ln>
        </p:spPr>
        <p:txBody>
          <a:bodyPr/>
          <a:lstStyle/>
          <a:p>
            <a:endParaRPr lang="en-US"/>
          </a:p>
        </p:txBody>
      </p:sp>
      <p:sp>
        <p:nvSpPr>
          <p:cNvPr id="20490" name="Text Box 10"/>
          <p:cNvSpPr txBox="1">
            <a:spLocks noChangeArrowheads="1"/>
          </p:cNvSpPr>
          <p:nvPr/>
        </p:nvSpPr>
        <p:spPr bwMode="auto">
          <a:xfrm>
            <a:off x="1600200" y="3971925"/>
            <a:ext cx="357188" cy="460375"/>
          </a:xfrm>
          <a:prstGeom prst="rect">
            <a:avLst/>
          </a:prstGeom>
          <a:noFill/>
          <a:ln w="9525">
            <a:noFill/>
            <a:miter lim="800000"/>
            <a:headEnd/>
            <a:tailEnd/>
          </a:ln>
        </p:spPr>
        <p:txBody>
          <a:bodyPr wrap="none">
            <a:spAutoFit/>
          </a:bodyPr>
          <a:lstStyle/>
          <a:p>
            <a:r>
              <a:rPr lang="en-US" sz="2400"/>
              <a:t>=</a:t>
            </a:r>
          </a:p>
        </p:txBody>
      </p:sp>
      <p:grpSp>
        <p:nvGrpSpPr>
          <p:cNvPr id="2" name="Group 14"/>
          <p:cNvGrpSpPr>
            <a:grpSpLocks/>
          </p:cNvGrpSpPr>
          <p:nvPr/>
        </p:nvGrpSpPr>
        <p:grpSpPr bwMode="auto">
          <a:xfrm>
            <a:off x="1625600" y="5181600"/>
            <a:ext cx="4927600" cy="1127125"/>
            <a:chOff x="1360" y="3522"/>
            <a:chExt cx="3104" cy="710"/>
          </a:xfrm>
        </p:grpSpPr>
        <p:sp>
          <p:nvSpPr>
            <p:cNvPr id="20492" name="Rectangle 11"/>
            <p:cNvSpPr>
              <a:spLocks noChangeArrowheads="1"/>
            </p:cNvSpPr>
            <p:nvPr/>
          </p:nvSpPr>
          <p:spPr bwMode="auto">
            <a:xfrm>
              <a:off x="1632" y="3522"/>
              <a:ext cx="2832" cy="710"/>
            </a:xfrm>
            <a:prstGeom prst="rect">
              <a:avLst/>
            </a:prstGeom>
            <a:noFill/>
            <a:ln w="9525">
              <a:noFill/>
              <a:miter lim="800000"/>
              <a:headEnd/>
              <a:tailEnd/>
            </a:ln>
          </p:spPr>
          <p:txBody>
            <a:bodyPr>
              <a:spAutoFit/>
            </a:bodyPr>
            <a:lstStyle/>
            <a:p>
              <a:pPr algn="ctr">
                <a:lnSpc>
                  <a:spcPct val="140000"/>
                </a:lnSpc>
              </a:pPr>
              <a:r>
                <a:rPr lang="en-GB" altLang="en-US" sz="2400"/>
                <a:t>1</a:t>
              </a:r>
              <a:endParaRPr lang="en-US" altLang="en-US" sz="2400"/>
            </a:p>
            <a:p>
              <a:pPr algn="ctr">
                <a:lnSpc>
                  <a:spcPct val="140000"/>
                </a:lnSpc>
              </a:pPr>
              <a:r>
                <a:rPr lang="en-GB" altLang="en-US" sz="2400" i="1"/>
                <a:t>f </a:t>
              </a:r>
              <a:r>
                <a:rPr lang="en-GB" altLang="en-US" sz="2400"/>
                <a:t>/</a:t>
              </a:r>
              <a:r>
                <a:rPr lang="en-GB" altLang="en-US" sz="2400" i="1"/>
                <a:t>N</a:t>
              </a:r>
              <a:r>
                <a:rPr lang="en-GB" altLang="en-US" sz="2400"/>
                <a:t> + (1 – </a:t>
              </a:r>
              <a:r>
                <a:rPr lang="en-GB" altLang="en-US" sz="2400" i="1"/>
                <a:t>f </a:t>
              </a:r>
              <a:r>
                <a:rPr lang="en-GB" altLang="en-US" sz="2400"/>
                <a:t>)</a:t>
              </a:r>
              <a:endParaRPr lang="en-US" altLang="en-US" sz="2400"/>
            </a:p>
          </p:txBody>
        </p:sp>
        <p:sp>
          <p:nvSpPr>
            <p:cNvPr id="20493" name="Line 12"/>
            <p:cNvSpPr>
              <a:spLocks noChangeShapeType="1"/>
            </p:cNvSpPr>
            <p:nvPr/>
          </p:nvSpPr>
          <p:spPr bwMode="auto">
            <a:xfrm>
              <a:off x="1680" y="3848"/>
              <a:ext cx="2640" cy="0"/>
            </a:xfrm>
            <a:prstGeom prst="line">
              <a:avLst/>
            </a:prstGeom>
            <a:noFill/>
            <a:ln w="9525">
              <a:solidFill>
                <a:schemeClr val="tx1"/>
              </a:solidFill>
              <a:round/>
              <a:headEnd/>
              <a:tailEnd/>
            </a:ln>
          </p:spPr>
          <p:txBody>
            <a:bodyPr/>
            <a:lstStyle/>
            <a:p>
              <a:endParaRPr lang="en-US"/>
            </a:p>
          </p:txBody>
        </p:sp>
        <p:sp>
          <p:nvSpPr>
            <p:cNvPr id="20494" name="Text Box 13"/>
            <p:cNvSpPr txBox="1">
              <a:spLocks noChangeArrowheads="1"/>
            </p:cNvSpPr>
            <p:nvPr/>
          </p:nvSpPr>
          <p:spPr bwMode="auto">
            <a:xfrm>
              <a:off x="1360" y="3696"/>
              <a:ext cx="224" cy="288"/>
            </a:xfrm>
            <a:prstGeom prst="rect">
              <a:avLst/>
            </a:prstGeom>
            <a:noFill/>
            <a:ln w="9525">
              <a:noFill/>
              <a:miter lim="800000"/>
              <a:headEnd/>
              <a:tailEnd/>
            </a:ln>
          </p:spPr>
          <p:txBody>
            <a:bodyPr wrap="none">
              <a:spAutoFit/>
            </a:bodyPr>
            <a:lstStyle/>
            <a:p>
              <a:r>
                <a:rPr lang="en-US" sz="2400"/>
                <a:t>=</a:t>
              </a:r>
            </a:p>
          </p:txBody>
        </p:sp>
      </p:grpSp>
    </p:spTree>
    <p:extLst>
      <p:ext uri="{BB962C8B-B14F-4D97-AF65-F5344CB8AC3E}">
        <p14:creationId xmlns:p14="http://schemas.microsoft.com/office/powerpoint/2010/main" val="15027089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4"/>
          <p:cNvSpPr>
            <a:spLocks noGrp="1"/>
          </p:cNvSpPr>
          <p:nvPr>
            <p:ph type="sldNum" sz="quarter" idx="12"/>
          </p:nvPr>
        </p:nvSpPr>
        <p:spPr>
          <a:noFill/>
        </p:spPr>
        <p:txBody>
          <a:bodyPr/>
          <a:lstStyle/>
          <a:p>
            <a:fld id="{16A9AA9F-E013-49E6-8A06-3680C3F7F747}" type="slidenum">
              <a:rPr lang="en-US" smtClean="0">
                <a:latin typeface="Arial" charset="0"/>
              </a:rPr>
              <a:pPr/>
              <a:t>291</a:t>
            </a:fld>
            <a:endParaRPr lang="en-US">
              <a:latin typeface="Arial" charset="0"/>
            </a:endParaRPr>
          </a:p>
        </p:txBody>
      </p:sp>
      <p:sp>
        <p:nvSpPr>
          <p:cNvPr id="21507" name="AutoShape 2"/>
          <p:cNvSpPr>
            <a:spLocks noGrp="1" noChangeArrowheads="1"/>
          </p:cNvSpPr>
          <p:nvPr>
            <p:ph type="title"/>
          </p:nvPr>
        </p:nvSpPr>
        <p:spPr>
          <a:xfrm>
            <a:off x="1477963" y="7938"/>
            <a:ext cx="7391400" cy="806450"/>
          </a:xfrm>
        </p:spPr>
        <p:txBody>
          <a:bodyPr lIns="0" tIns="0" rIns="0" bIns="0"/>
          <a:lstStyle/>
          <a:p>
            <a:pPr eaLnBrk="1" hangingPunct="1"/>
            <a:r>
              <a:rPr lang="en-US" altLang="en-US" dirty="0"/>
              <a:t>Example: Scalability of N-Core</a:t>
            </a:r>
            <a:endParaRPr lang="en-GB" altLang="en-US" dirty="0"/>
          </a:p>
        </p:txBody>
      </p:sp>
      <p:grpSp>
        <p:nvGrpSpPr>
          <p:cNvPr id="21508" name="Group 18"/>
          <p:cNvGrpSpPr>
            <a:grpSpLocks/>
          </p:cNvGrpSpPr>
          <p:nvPr/>
        </p:nvGrpSpPr>
        <p:grpSpPr bwMode="auto">
          <a:xfrm>
            <a:off x="1751013" y="838200"/>
            <a:ext cx="4497387" cy="1069975"/>
            <a:chOff x="2377168" y="1295400"/>
            <a:chExt cx="4496707" cy="1069332"/>
          </a:xfrm>
        </p:grpSpPr>
        <p:sp>
          <p:nvSpPr>
            <p:cNvPr id="21517" name="Rectangle 4"/>
            <p:cNvSpPr>
              <a:spLocks noChangeArrowheads="1"/>
            </p:cNvSpPr>
            <p:nvPr/>
          </p:nvSpPr>
          <p:spPr bwMode="auto">
            <a:xfrm>
              <a:off x="2377168" y="1600200"/>
              <a:ext cx="2279791" cy="461665"/>
            </a:xfrm>
            <a:prstGeom prst="rect">
              <a:avLst/>
            </a:prstGeom>
            <a:noFill/>
            <a:ln w="9525">
              <a:noFill/>
              <a:miter lim="800000"/>
              <a:headEnd/>
              <a:tailEnd/>
            </a:ln>
          </p:spPr>
          <p:txBody>
            <a:bodyPr wrap="none">
              <a:spAutoFit/>
            </a:bodyPr>
            <a:lstStyle/>
            <a:p>
              <a:r>
                <a:rPr lang="en-GB" altLang="en-US" sz="2400" i="1"/>
                <a:t>Speedup </a:t>
              </a:r>
              <a:r>
                <a:rPr lang="en-GB" altLang="en-US" sz="2400"/>
                <a:t>(</a:t>
              </a:r>
              <a:r>
                <a:rPr lang="en-GB" altLang="en-US" sz="2400" i="1"/>
                <a:t>f</a:t>
              </a:r>
              <a:r>
                <a:rPr lang="en-GB" altLang="en-US" sz="2400"/>
                <a:t>, </a:t>
              </a:r>
              <a:r>
                <a:rPr lang="en-GB" altLang="en-US" sz="2400" i="1"/>
                <a:t>N</a:t>
              </a:r>
              <a:r>
                <a:rPr lang="en-GB" altLang="en-US" sz="2400"/>
                <a:t>) = </a:t>
              </a:r>
              <a:endParaRPr lang="en-US" sz="2400"/>
            </a:p>
          </p:txBody>
        </p:sp>
        <p:sp>
          <p:nvSpPr>
            <p:cNvPr id="21518" name="Rectangle 6"/>
            <p:cNvSpPr>
              <a:spLocks noChangeArrowheads="1"/>
            </p:cNvSpPr>
            <p:nvPr/>
          </p:nvSpPr>
          <p:spPr bwMode="auto">
            <a:xfrm>
              <a:off x="4333875" y="1295400"/>
              <a:ext cx="2540000" cy="1069332"/>
            </a:xfrm>
            <a:prstGeom prst="rect">
              <a:avLst/>
            </a:prstGeom>
            <a:noFill/>
            <a:ln w="9525">
              <a:noFill/>
              <a:miter lim="800000"/>
              <a:headEnd/>
              <a:tailEnd/>
            </a:ln>
          </p:spPr>
          <p:txBody>
            <a:bodyPr>
              <a:spAutoFit/>
            </a:bodyPr>
            <a:lstStyle/>
            <a:p>
              <a:pPr algn="ctr">
                <a:lnSpc>
                  <a:spcPct val="140000"/>
                </a:lnSpc>
              </a:pPr>
              <a:r>
                <a:rPr lang="en-GB" altLang="en-US" sz="2400" dirty="0"/>
                <a:t>1</a:t>
              </a:r>
              <a:endParaRPr lang="en-US" altLang="en-US" sz="2400" dirty="0"/>
            </a:p>
            <a:p>
              <a:pPr algn="ctr">
                <a:lnSpc>
                  <a:spcPct val="140000"/>
                </a:lnSpc>
              </a:pPr>
              <a:r>
                <a:rPr lang="en-GB" altLang="en-US" sz="2400" i="1" dirty="0"/>
                <a:t>f </a:t>
              </a:r>
              <a:r>
                <a:rPr lang="en-GB" altLang="en-US" sz="2400" dirty="0"/>
                <a:t>/N + (1 – </a:t>
              </a:r>
              <a:r>
                <a:rPr lang="en-GB" altLang="en-US" sz="2400" i="1" dirty="0"/>
                <a:t>f </a:t>
              </a:r>
              <a:r>
                <a:rPr lang="en-GB" altLang="en-US" sz="2400" dirty="0"/>
                <a:t>)</a:t>
              </a:r>
              <a:endParaRPr lang="en-US" altLang="en-US" sz="2400" dirty="0"/>
            </a:p>
          </p:txBody>
        </p:sp>
        <p:sp>
          <p:nvSpPr>
            <p:cNvPr id="21519" name="Line 7"/>
            <p:cNvSpPr>
              <a:spLocks noChangeShapeType="1"/>
            </p:cNvSpPr>
            <p:nvPr/>
          </p:nvSpPr>
          <p:spPr bwMode="auto">
            <a:xfrm>
              <a:off x="4622800" y="1828800"/>
              <a:ext cx="2082800" cy="0"/>
            </a:xfrm>
            <a:prstGeom prst="line">
              <a:avLst/>
            </a:prstGeom>
            <a:noFill/>
            <a:ln w="9525">
              <a:solidFill>
                <a:schemeClr val="tx1"/>
              </a:solidFill>
              <a:round/>
              <a:headEnd/>
              <a:tailEnd/>
            </a:ln>
          </p:spPr>
          <p:txBody>
            <a:bodyPr/>
            <a:lstStyle/>
            <a:p>
              <a:endParaRPr lang="en-US"/>
            </a:p>
          </p:txBody>
        </p:sp>
      </p:grpSp>
      <p:grpSp>
        <p:nvGrpSpPr>
          <p:cNvPr id="3" name="Group 20"/>
          <p:cNvGrpSpPr>
            <a:grpSpLocks/>
          </p:cNvGrpSpPr>
          <p:nvPr/>
        </p:nvGrpSpPr>
        <p:grpSpPr bwMode="auto">
          <a:xfrm>
            <a:off x="1493838" y="2973388"/>
            <a:ext cx="6172200" cy="1447800"/>
            <a:chOff x="1477963" y="3581400"/>
            <a:chExt cx="6172200" cy="1447800"/>
          </a:xfrm>
        </p:grpSpPr>
        <p:sp>
          <p:nvSpPr>
            <p:cNvPr id="21515" name="Text Box 13"/>
            <p:cNvSpPr txBox="1">
              <a:spLocks noChangeArrowheads="1"/>
            </p:cNvSpPr>
            <p:nvPr/>
          </p:nvSpPr>
          <p:spPr bwMode="auto">
            <a:xfrm>
              <a:off x="1477963" y="3581400"/>
              <a:ext cx="6172200" cy="1447800"/>
            </a:xfrm>
            <a:prstGeom prst="rect">
              <a:avLst/>
            </a:prstGeom>
            <a:noFill/>
            <a:ln w="9525">
              <a:noFill/>
              <a:miter lim="800000"/>
              <a:headEnd/>
              <a:tailEnd/>
            </a:ln>
          </p:spPr>
          <p:txBody>
            <a:bodyPr lIns="0" tIns="0" rIns="0" bIns="0" anchorCtr="1"/>
            <a:lstStyle/>
            <a:p>
              <a:pPr defTabSz="968375">
                <a:lnSpc>
                  <a:spcPct val="85000"/>
                </a:lnSpc>
                <a:tabLst>
                  <a:tab pos="766763" algn="l"/>
                  <a:tab pos="1531938" algn="l"/>
                  <a:tab pos="2298700" algn="l"/>
                  <a:tab pos="3063875" algn="l"/>
                  <a:tab pos="3830638" algn="l"/>
                  <a:tab pos="4595813" algn="l"/>
                  <a:tab pos="5362575" algn="l"/>
                  <a:tab pos="6127750" algn="l"/>
                  <a:tab pos="6894513" algn="l"/>
                  <a:tab pos="7659688" algn="l"/>
                </a:tabLst>
              </a:pPr>
              <a:endParaRPr lang="en-GB" sz="2400"/>
            </a:p>
            <a:p>
              <a:pPr defTabSz="968375">
                <a:lnSpc>
                  <a:spcPct val="85000"/>
                </a:lnSpc>
                <a:tabLst>
                  <a:tab pos="766763" algn="l"/>
                  <a:tab pos="1531938" algn="l"/>
                  <a:tab pos="2298700" algn="l"/>
                  <a:tab pos="3063875" algn="l"/>
                  <a:tab pos="3830638" algn="l"/>
                  <a:tab pos="4595813" algn="l"/>
                  <a:tab pos="5362575" algn="l"/>
                  <a:tab pos="6127750" algn="l"/>
                  <a:tab pos="6894513" algn="l"/>
                  <a:tab pos="7659688" algn="l"/>
                </a:tabLst>
              </a:pPr>
              <a:r>
                <a:rPr lang="en-GB" sz="2400" i="1"/>
                <a:t>                                                </a:t>
              </a:r>
              <a:r>
                <a:rPr lang="en-GB" sz="2400"/>
                <a:t>1</a:t>
              </a:r>
            </a:p>
            <a:p>
              <a:pPr defTabSz="968375">
                <a:lnSpc>
                  <a:spcPct val="85000"/>
                </a:lnSpc>
                <a:tabLst>
                  <a:tab pos="766763" algn="l"/>
                  <a:tab pos="1531938" algn="l"/>
                  <a:tab pos="2298700" algn="l"/>
                  <a:tab pos="3063875" algn="l"/>
                  <a:tab pos="3830638" algn="l"/>
                  <a:tab pos="4595813" algn="l"/>
                  <a:tab pos="5362575" algn="l"/>
                  <a:tab pos="6127750" algn="l"/>
                  <a:tab pos="6894513" algn="l"/>
                  <a:tab pos="7659688" algn="l"/>
                </a:tabLst>
              </a:pPr>
              <a:r>
                <a:rPr lang="en-GB" sz="2400" i="1"/>
                <a:t>Speedup (</a:t>
              </a:r>
              <a:r>
                <a:rPr lang="en-GB" sz="2400" i="1">
                  <a:solidFill>
                    <a:srgbClr val="0033CC"/>
                  </a:solidFill>
                </a:rPr>
                <a:t>0.9</a:t>
              </a:r>
              <a:r>
                <a:rPr lang="en-GB" sz="2400" i="1"/>
                <a:t>, </a:t>
              </a:r>
              <a:r>
                <a:rPr lang="en-GB" sz="2400" i="1">
                  <a:solidFill>
                    <a:srgbClr val="990000"/>
                  </a:solidFill>
                </a:rPr>
                <a:t>N=10</a:t>
              </a:r>
              <a:r>
                <a:rPr lang="en-GB" sz="2400"/>
                <a:t>)  =                           = 5.3</a:t>
              </a:r>
            </a:p>
            <a:p>
              <a:pPr defTabSz="968375">
                <a:lnSpc>
                  <a:spcPct val="85000"/>
                </a:lnSpc>
                <a:tabLst>
                  <a:tab pos="766763" algn="l"/>
                  <a:tab pos="1531938" algn="l"/>
                  <a:tab pos="2298700" algn="l"/>
                  <a:tab pos="3063875" algn="l"/>
                  <a:tab pos="3830638" algn="l"/>
                  <a:tab pos="4595813" algn="l"/>
                  <a:tab pos="5362575" algn="l"/>
                  <a:tab pos="6127750" algn="l"/>
                  <a:tab pos="6894513" algn="l"/>
                  <a:tab pos="7659688" algn="l"/>
                </a:tabLst>
              </a:pPr>
              <a:r>
                <a:rPr lang="en-GB" sz="2400"/>
                <a:t>                                         0.9/10 + 0.1</a:t>
              </a:r>
            </a:p>
            <a:p>
              <a:pPr defTabSz="968375">
                <a:lnSpc>
                  <a:spcPct val="85000"/>
                </a:lnSpc>
                <a:tabLst>
                  <a:tab pos="766763" algn="l"/>
                  <a:tab pos="1531938" algn="l"/>
                  <a:tab pos="2298700" algn="l"/>
                  <a:tab pos="3063875" algn="l"/>
                  <a:tab pos="3830638" algn="l"/>
                  <a:tab pos="4595813" algn="l"/>
                  <a:tab pos="5362575" algn="l"/>
                  <a:tab pos="6127750" algn="l"/>
                  <a:tab pos="6894513" algn="l"/>
                  <a:tab pos="7659688" algn="l"/>
                </a:tabLst>
              </a:pPr>
              <a:endParaRPr lang="en-GB" sz="2400"/>
            </a:p>
            <a:p>
              <a:pPr defTabSz="968375">
                <a:lnSpc>
                  <a:spcPct val="85000"/>
                </a:lnSpc>
                <a:tabLst>
                  <a:tab pos="766763" algn="l"/>
                  <a:tab pos="1531938" algn="l"/>
                  <a:tab pos="2298700" algn="l"/>
                  <a:tab pos="3063875" algn="l"/>
                  <a:tab pos="3830638" algn="l"/>
                  <a:tab pos="4595813" algn="l"/>
                  <a:tab pos="5362575" algn="l"/>
                  <a:tab pos="6127750" algn="l"/>
                  <a:tab pos="6894513" algn="l"/>
                  <a:tab pos="7659688" algn="l"/>
                </a:tabLst>
              </a:pPr>
              <a:r>
                <a:rPr lang="en-GB" sz="2400"/>
                <a:t>                                                </a:t>
              </a:r>
              <a:endParaRPr lang="en-GB" sz="2400" i="1"/>
            </a:p>
          </p:txBody>
        </p:sp>
        <p:sp>
          <p:nvSpPr>
            <p:cNvPr id="21516" name="Line 16"/>
            <p:cNvSpPr>
              <a:spLocks noChangeShapeType="1"/>
            </p:cNvSpPr>
            <p:nvPr/>
          </p:nvSpPr>
          <p:spPr bwMode="auto">
            <a:xfrm>
              <a:off x="4876800" y="4343400"/>
              <a:ext cx="1524000" cy="0"/>
            </a:xfrm>
            <a:prstGeom prst="line">
              <a:avLst/>
            </a:prstGeom>
            <a:noFill/>
            <a:ln w="9525">
              <a:solidFill>
                <a:schemeClr val="tx1"/>
              </a:solidFill>
              <a:round/>
              <a:headEnd/>
              <a:tailEnd/>
            </a:ln>
          </p:spPr>
          <p:txBody>
            <a:bodyPr/>
            <a:lstStyle/>
            <a:p>
              <a:endParaRPr lang="en-US"/>
            </a:p>
          </p:txBody>
        </p:sp>
      </p:grpSp>
      <p:grpSp>
        <p:nvGrpSpPr>
          <p:cNvPr id="4" name="Group 21"/>
          <p:cNvGrpSpPr>
            <a:grpSpLocks/>
          </p:cNvGrpSpPr>
          <p:nvPr/>
        </p:nvGrpSpPr>
        <p:grpSpPr bwMode="auto">
          <a:xfrm>
            <a:off x="762000" y="4648200"/>
            <a:ext cx="7954963" cy="1143000"/>
            <a:chOff x="685800" y="4876800"/>
            <a:chExt cx="7954963" cy="1143000"/>
          </a:xfrm>
        </p:grpSpPr>
        <p:sp>
          <p:nvSpPr>
            <p:cNvPr id="21513" name="Text Box 20"/>
            <p:cNvSpPr txBox="1">
              <a:spLocks noChangeArrowheads="1"/>
            </p:cNvSpPr>
            <p:nvPr/>
          </p:nvSpPr>
          <p:spPr bwMode="auto">
            <a:xfrm>
              <a:off x="685800" y="4876800"/>
              <a:ext cx="7954963" cy="1143000"/>
            </a:xfrm>
            <a:prstGeom prst="rect">
              <a:avLst/>
            </a:prstGeom>
            <a:noFill/>
            <a:ln w="9525">
              <a:noFill/>
              <a:miter lim="800000"/>
              <a:headEnd/>
              <a:tailEnd/>
            </a:ln>
          </p:spPr>
          <p:txBody>
            <a:bodyPr lIns="0" tIns="0" rIns="0" bIns="0" anchorCtr="1"/>
            <a:lstStyle/>
            <a:p>
              <a:pPr defTabSz="968375">
                <a:lnSpc>
                  <a:spcPct val="85000"/>
                </a:lnSpc>
                <a:tabLst>
                  <a:tab pos="766763" algn="l"/>
                  <a:tab pos="1531938" algn="l"/>
                  <a:tab pos="2298700" algn="l"/>
                  <a:tab pos="3063875" algn="l"/>
                  <a:tab pos="3830638" algn="l"/>
                  <a:tab pos="4595813" algn="l"/>
                  <a:tab pos="5362575" algn="l"/>
                  <a:tab pos="6127750" algn="l"/>
                  <a:tab pos="6894513" algn="l"/>
                  <a:tab pos="7659688" algn="l"/>
                </a:tabLst>
              </a:pPr>
              <a:r>
                <a:rPr lang="en-GB" sz="2400"/>
                <a:t>                                                      1</a:t>
              </a:r>
            </a:p>
            <a:p>
              <a:pPr defTabSz="968375">
                <a:lnSpc>
                  <a:spcPct val="85000"/>
                </a:lnSpc>
                <a:tabLst>
                  <a:tab pos="766763" algn="l"/>
                  <a:tab pos="1531938" algn="l"/>
                  <a:tab pos="2298700" algn="l"/>
                  <a:tab pos="3063875" algn="l"/>
                  <a:tab pos="3830638" algn="l"/>
                  <a:tab pos="4595813" algn="l"/>
                  <a:tab pos="5362575" algn="l"/>
                  <a:tab pos="6127750" algn="l"/>
                  <a:tab pos="6894513" algn="l"/>
                  <a:tab pos="7659688" algn="l"/>
                </a:tabLst>
              </a:pPr>
              <a:r>
                <a:rPr lang="en-GB" sz="2400" i="1"/>
                <a:t>Speedup (</a:t>
              </a:r>
              <a:r>
                <a:rPr lang="en-GB" sz="2400" i="1">
                  <a:solidFill>
                    <a:srgbClr val="0033CC"/>
                  </a:solidFill>
                </a:rPr>
                <a:t>0.9</a:t>
              </a:r>
              <a:r>
                <a:rPr lang="en-GB" sz="2400" i="1"/>
                <a:t>, </a:t>
              </a:r>
              <a:r>
                <a:rPr lang="en-GB" sz="2400" i="1">
                  <a:solidFill>
                    <a:srgbClr val="990000"/>
                  </a:solidFill>
                </a:rPr>
                <a:t>N = 100</a:t>
              </a:r>
              <a:r>
                <a:rPr lang="en-GB" sz="2400"/>
                <a:t> ) =                           = 9.1</a:t>
              </a:r>
            </a:p>
            <a:p>
              <a:pPr defTabSz="968375">
                <a:lnSpc>
                  <a:spcPct val="85000"/>
                </a:lnSpc>
                <a:tabLst>
                  <a:tab pos="766763" algn="l"/>
                  <a:tab pos="1531938" algn="l"/>
                  <a:tab pos="2298700" algn="l"/>
                  <a:tab pos="3063875" algn="l"/>
                  <a:tab pos="3830638" algn="l"/>
                  <a:tab pos="4595813" algn="l"/>
                  <a:tab pos="5362575" algn="l"/>
                  <a:tab pos="6127750" algn="l"/>
                  <a:tab pos="6894513" algn="l"/>
                  <a:tab pos="7659688" algn="l"/>
                </a:tabLst>
              </a:pPr>
              <a:r>
                <a:rPr lang="en-GB" sz="2400"/>
                <a:t>                                            0.9/100 + 0.1</a:t>
              </a:r>
            </a:p>
          </p:txBody>
        </p:sp>
        <p:sp>
          <p:nvSpPr>
            <p:cNvPr id="21514" name="Line 23"/>
            <p:cNvSpPr>
              <a:spLocks noChangeShapeType="1"/>
            </p:cNvSpPr>
            <p:nvPr/>
          </p:nvSpPr>
          <p:spPr bwMode="auto">
            <a:xfrm>
              <a:off x="5075237" y="5334000"/>
              <a:ext cx="1706563" cy="0"/>
            </a:xfrm>
            <a:prstGeom prst="line">
              <a:avLst/>
            </a:prstGeom>
            <a:noFill/>
            <a:ln w="9525">
              <a:solidFill>
                <a:schemeClr val="tx1"/>
              </a:solidFill>
              <a:round/>
              <a:headEnd/>
              <a:tailEnd/>
            </a:ln>
          </p:spPr>
          <p:txBody>
            <a:bodyPr/>
            <a:lstStyle/>
            <a:p>
              <a:endParaRPr lang="en-US"/>
            </a:p>
          </p:txBody>
        </p:sp>
      </p:grpSp>
      <p:sp>
        <p:nvSpPr>
          <p:cNvPr id="265242" name="Text Box 26"/>
          <p:cNvSpPr txBox="1">
            <a:spLocks noChangeArrowheads="1"/>
          </p:cNvSpPr>
          <p:nvPr/>
        </p:nvSpPr>
        <p:spPr bwMode="auto">
          <a:xfrm>
            <a:off x="1524000" y="6096000"/>
            <a:ext cx="4419600" cy="609600"/>
          </a:xfrm>
          <a:prstGeom prst="rect">
            <a:avLst/>
          </a:prstGeom>
          <a:noFill/>
          <a:ln w="9525">
            <a:noFill/>
            <a:miter lim="800000"/>
            <a:headEnd/>
            <a:tailEnd/>
          </a:ln>
        </p:spPr>
        <p:txBody>
          <a:bodyPr lIns="0" tIns="0" rIns="0" bIns="0" anchorCtr="1"/>
          <a:lstStyle/>
          <a:p>
            <a:pPr defTabSz="968375">
              <a:lnSpc>
                <a:spcPct val="85000"/>
              </a:lnSpc>
              <a:tabLst>
                <a:tab pos="766763" algn="l"/>
                <a:tab pos="1531938" algn="l"/>
                <a:tab pos="2298700" algn="l"/>
                <a:tab pos="3063875" algn="l"/>
                <a:tab pos="3830638" algn="l"/>
                <a:tab pos="4595813" algn="l"/>
                <a:tab pos="5362575" algn="l"/>
                <a:tab pos="6127750" algn="l"/>
                <a:tab pos="6894513" algn="l"/>
                <a:tab pos="7659688" algn="l"/>
              </a:tabLst>
            </a:pPr>
            <a:r>
              <a:rPr lang="en-GB" sz="2400" i="1"/>
              <a:t>Speedup (</a:t>
            </a:r>
            <a:r>
              <a:rPr lang="en-GB" sz="2400" i="1">
                <a:solidFill>
                  <a:srgbClr val="0033CC"/>
                </a:solidFill>
              </a:rPr>
              <a:t>0.9</a:t>
            </a:r>
            <a:r>
              <a:rPr lang="en-GB" sz="2400" i="1"/>
              <a:t>, </a:t>
            </a:r>
            <a:r>
              <a:rPr lang="en-GB" sz="2400" i="1">
                <a:solidFill>
                  <a:srgbClr val="990000"/>
                </a:solidFill>
              </a:rPr>
              <a:t>N = 1000</a:t>
            </a:r>
            <a:r>
              <a:rPr lang="en-GB" sz="2400" i="1"/>
              <a:t> ) = 9.9</a:t>
            </a:r>
          </a:p>
        </p:txBody>
      </p:sp>
      <p:sp>
        <p:nvSpPr>
          <p:cNvPr id="21512" name="TextBox 17"/>
          <p:cNvSpPr txBox="1">
            <a:spLocks noChangeArrowheads="1"/>
          </p:cNvSpPr>
          <p:nvPr/>
        </p:nvSpPr>
        <p:spPr bwMode="auto">
          <a:xfrm>
            <a:off x="1751013" y="2360613"/>
            <a:ext cx="5464175" cy="461962"/>
          </a:xfrm>
          <a:prstGeom prst="rect">
            <a:avLst/>
          </a:prstGeom>
          <a:noFill/>
          <a:ln w="9525">
            <a:noFill/>
            <a:miter lim="800000"/>
            <a:headEnd/>
            <a:tailEnd/>
          </a:ln>
        </p:spPr>
        <p:txBody>
          <a:bodyPr wrap="none">
            <a:spAutoFit/>
          </a:bodyPr>
          <a:lstStyle/>
          <a:p>
            <a:r>
              <a:rPr lang="en-US" sz="2400"/>
              <a:t>Assume </a:t>
            </a:r>
            <a:r>
              <a:rPr lang="en-US" sz="2400" i="1">
                <a:solidFill>
                  <a:srgbClr val="0000FF"/>
                </a:solidFill>
              </a:rPr>
              <a:t>f</a:t>
            </a:r>
            <a:r>
              <a:rPr lang="en-US" sz="2400"/>
              <a:t> </a:t>
            </a:r>
            <a:r>
              <a:rPr lang="en-US" sz="2400" i="1">
                <a:solidFill>
                  <a:srgbClr val="0000FF"/>
                </a:solidFill>
              </a:rPr>
              <a:t>= 0.9 </a:t>
            </a:r>
            <a:r>
              <a:rPr lang="en-US" sz="2400"/>
              <a:t>and </a:t>
            </a:r>
            <a:r>
              <a:rPr lang="en-US" sz="2400" i="1">
                <a:solidFill>
                  <a:srgbClr val="990000"/>
                </a:solidFill>
              </a:rPr>
              <a:t>N = 10</a:t>
            </a:r>
            <a:r>
              <a:rPr lang="en-US" sz="2400"/>
              <a:t>, 100, and 1000</a:t>
            </a:r>
          </a:p>
        </p:txBody>
      </p:sp>
    </p:spTree>
    <p:extLst>
      <p:ext uri="{BB962C8B-B14F-4D97-AF65-F5344CB8AC3E}">
        <p14:creationId xmlns:p14="http://schemas.microsoft.com/office/powerpoint/2010/main" val="38156359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1" presetClass="entr" presetSubtype="0" fill="hold" grpId="0" nodeType="clickEffect">
                                  <p:stCondLst>
                                    <p:cond delay="0"/>
                                  </p:stCondLst>
                                  <p:iterate type="lt">
                                    <p:tmPct val="5000"/>
                                  </p:iterate>
                                  <p:childTnLst>
                                    <p:set>
                                      <p:cBhvr>
                                        <p:cTn id="16" dur="1" fill="hold">
                                          <p:stCondLst>
                                            <p:cond delay="0"/>
                                          </p:stCondLst>
                                        </p:cTn>
                                        <p:tgtEl>
                                          <p:spTgt spid="265242"/>
                                        </p:tgtEl>
                                        <p:attrNameLst>
                                          <p:attrName>style.visibility</p:attrName>
                                        </p:attrNameLst>
                                      </p:cBhvr>
                                      <p:to>
                                        <p:strVal val="visible"/>
                                      </p:to>
                                    </p:set>
                                    <p:anim calcmode="lin" valueType="num">
                                      <p:cBhvr>
                                        <p:cTn id="17" dur="1000" fill="hold"/>
                                        <p:tgtEl>
                                          <p:spTgt spid="265242"/>
                                        </p:tgtEl>
                                        <p:attrNameLst>
                                          <p:attrName>ppt_w</p:attrName>
                                        </p:attrNameLst>
                                      </p:cBhvr>
                                      <p:tavLst>
                                        <p:tav tm="0">
                                          <p:val>
                                            <p:fltVal val="0"/>
                                          </p:val>
                                        </p:tav>
                                        <p:tav tm="100000">
                                          <p:val>
                                            <p:strVal val="#ppt_w"/>
                                          </p:val>
                                        </p:tav>
                                      </p:tavLst>
                                    </p:anim>
                                    <p:anim calcmode="lin" valueType="num">
                                      <p:cBhvr>
                                        <p:cTn id="18" dur="1000" fill="hold"/>
                                        <p:tgtEl>
                                          <p:spTgt spid="265242"/>
                                        </p:tgtEl>
                                        <p:attrNameLst>
                                          <p:attrName>ppt_h</p:attrName>
                                        </p:attrNameLst>
                                      </p:cBhvr>
                                      <p:tavLst>
                                        <p:tav tm="0">
                                          <p:val>
                                            <p:fltVal val="0"/>
                                          </p:val>
                                        </p:tav>
                                        <p:tav tm="100000">
                                          <p:val>
                                            <p:strVal val="#ppt_h"/>
                                          </p:val>
                                        </p:tav>
                                      </p:tavLst>
                                    </p:anim>
                                    <p:anim calcmode="lin" valueType="num">
                                      <p:cBhvr>
                                        <p:cTn id="19" dur="1000" fill="hold"/>
                                        <p:tgtEl>
                                          <p:spTgt spid="265242"/>
                                        </p:tgtEl>
                                        <p:attrNameLst>
                                          <p:attrName>style.rotation</p:attrName>
                                        </p:attrNameLst>
                                      </p:cBhvr>
                                      <p:tavLst>
                                        <p:tav tm="0">
                                          <p:val>
                                            <p:fltVal val="90"/>
                                          </p:val>
                                        </p:tav>
                                        <p:tav tm="100000">
                                          <p:val>
                                            <p:fltVal val="0"/>
                                          </p:val>
                                        </p:tav>
                                      </p:tavLst>
                                    </p:anim>
                                    <p:animEffect transition="in" filter="fade">
                                      <p:cBhvr>
                                        <p:cTn id="20" dur="1000"/>
                                        <p:tgtEl>
                                          <p:spTgt spid="265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42" grpId="0"/>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1447800" y="76200"/>
            <a:ext cx="7620000" cy="623888"/>
          </a:xfrm>
        </p:spPr>
        <p:txBody>
          <a:bodyPr/>
          <a:lstStyle/>
          <a:p>
            <a:r>
              <a:rPr lang="en-US" sz="2800" dirty="0">
                <a:highlight>
                  <a:srgbClr val="FFFF00"/>
                </a:highlight>
              </a:rPr>
              <a:t>Gustafson's Law</a:t>
            </a:r>
            <a:r>
              <a:rPr lang="en-US" sz="2800" dirty="0"/>
              <a:t>, with a Different Assumption</a:t>
            </a:r>
          </a:p>
        </p:txBody>
      </p:sp>
      <p:sp>
        <p:nvSpPr>
          <p:cNvPr id="22531" name="Content Placeholder 2"/>
          <p:cNvSpPr>
            <a:spLocks noGrp="1"/>
          </p:cNvSpPr>
          <p:nvPr>
            <p:ph idx="1"/>
          </p:nvPr>
        </p:nvSpPr>
        <p:spPr>
          <a:xfrm>
            <a:off x="685800" y="990600"/>
            <a:ext cx="8269288" cy="4495800"/>
          </a:xfrm>
        </p:spPr>
        <p:txBody>
          <a:bodyPr/>
          <a:lstStyle/>
          <a:p>
            <a:r>
              <a:rPr lang="en-US" dirty="0"/>
              <a:t>Amdahl’s Law assumes the fraction 1- </a:t>
            </a:r>
            <a:r>
              <a:rPr lang="en-US" i="1" dirty="0"/>
              <a:t>f</a:t>
            </a:r>
            <a:r>
              <a:rPr lang="en-US" dirty="0"/>
              <a:t> of the serial computing part does not change when multiple cores are added. As the result, the unchanged part will become the bottle-neck, no matter how big the N is.</a:t>
            </a:r>
          </a:p>
          <a:p>
            <a:r>
              <a:rPr lang="en-US" dirty="0">
                <a:highlight>
                  <a:srgbClr val="FFFF00"/>
                </a:highlight>
              </a:rPr>
              <a:t>Gustafson's Law </a:t>
            </a:r>
            <a:r>
              <a:rPr lang="en-US" dirty="0"/>
              <a:t>assumes that the fraction 1- </a:t>
            </a:r>
            <a:r>
              <a:rPr lang="en-US" i="1" dirty="0"/>
              <a:t>f</a:t>
            </a:r>
            <a:r>
              <a:rPr lang="en-US" dirty="0"/>
              <a:t> of the serial computing part will be improved proportionally when multiple cores are added, and thus:</a:t>
            </a:r>
          </a:p>
          <a:p>
            <a:pPr>
              <a:buFont typeface="Wingdings" pitchFamily="2" charset="2"/>
              <a:buNone/>
            </a:pPr>
            <a:r>
              <a:rPr lang="en-US" dirty="0"/>
              <a:t>		speedup(</a:t>
            </a:r>
            <a:r>
              <a:rPr lang="en-US" i="1" dirty="0"/>
              <a:t>f</a:t>
            </a:r>
            <a:r>
              <a:rPr lang="en-US" dirty="0"/>
              <a:t>, </a:t>
            </a:r>
            <a:r>
              <a:rPr lang="en-US" i="1" dirty="0"/>
              <a:t>N</a:t>
            </a:r>
            <a:r>
              <a:rPr lang="en-US" dirty="0"/>
              <a:t>)  = </a:t>
            </a:r>
            <a:r>
              <a:rPr lang="en-US" i="1" dirty="0"/>
              <a:t>N</a:t>
            </a:r>
            <a:r>
              <a:rPr lang="en-US" dirty="0"/>
              <a:t> – </a:t>
            </a:r>
            <a:r>
              <a:rPr lang="en-US" i="1" dirty="0"/>
              <a:t>f</a:t>
            </a:r>
            <a:r>
              <a:rPr lang="en-US" dirty="0"/>
              <a:t> (</a:t>
            </a:r>
            <a:r>
              <a:rPr lang="en-US" i="1" dirty="0"/>
              <a:t>N</a:t>
            </a:r>
            <a:r>
              <a:rPr lang="en-US" dirty="0"/>
              <a:t> – 1)</a:t>
            </a:r>
          </a:p>
          <a:p>
            <a:r>
              <a:rPr lang="en-US" dirty="0"/>
              <a:t>For Assume </a:t>
            </a:r>
            <a:r>
              <a:rPr lang="en-US" i="1" dirty="0">
                <a:solidFill>
                  <a:srgbClr val="0000FF"/>
                </a:solidFill>
              </a:rPr>
              <a:t>f</a:t>
            </a:r>
            <a:r>
              <a:rPr lang="en-US" dirty="0"/>
              <a:t> </a:t>
            </a:r>
            <a:r>
              <a:rPr lang="en-US" i="1" dirty="0">
                <a:solidFill>
                  <a:srgbClr val="0000FF"/>
                </a:solidFill>
              </a:rPr>
              <a:t>= 0.9 </a:t>
            </a:r>
            <a:r>
              <a:rPr lang="en-US" dirty="0"/>
              <a:t>and </a:t>
            </a:r>
            <a:r>
              <a:rPr lang="en-US" i="1" dirty="0">
                <a:solidFill>
                  <a:srgbClr val="990000"/>
                </a:solidFill>
              </a:rPr>
              <a:t>N = 10</a:t>
            </a:r>
            <a:r>
              <a:rPr lang="en-US" dirty="0"/>
              <a:t>, 100, and 1000</a:t>
            </a:r>
          </a:p>
          <a:p>
            <a:endParaRPr lang="en-US" dirty="0"/>
          </a:p>
        </p:txBody>
      </p:sp>
      <p:sp>
        <p:nvSpPr>
          <p:cNvPr id="22532" name="Slide Number Placeholder 3"/>
          <p:cNvSpPr>
            <a:spLocks noGrp="1"/>
          </p:cNvSpPr>
          <p:nvPr>
            <p:ph type="sldNum" sz="quarter" idx="12"/>
          </p:nvPr>
        </p:nvSpPr>
        <p:spPr>
          <a:xfrm>
            <a:off x="76200" y="304800"/>
            <a:ext cx="609600" cy="457200"/>
          </a:xfrm>
          <a:noFill/>
        </p:spPr>
        <p:txBody>
          <a:bodyPr/>
          <a:lstStyle/>
          <a:p>
            <a:fld id="{40A562DB-CF5F-4723-9B51-32B0FD6FCEA3}" type="slidenum">
              <a:rPr lang="en-US" smtClean="0"/>
              <a:pPr/>
              <a:t>292</a:t>
            </a:fld>
            <a:endParaRPr lang="en-US"/>
          </a:p>
        </p:txBody>
      </p:sp>
      <p:graphicFrame>
        <p:nvGraphicFramePr>
          <p:cNvPr id="5" name="Table 4"/>
          <p:cNvGraphicFramePr>
            <a:graphicFrameLocks noGrp="1"/>
          </p:cNvGraphicFramePr>
          <p:nvPr/>
        </p:nvGraphicFramePr>
        <p:xfrm>
          <a:off x="2286000" y="5257800"/>
          <a:ext cx="4572000" cy="1492252"/>
        </p:xfrm>
        <a:graphic>
          <a:graphicData uri="http://schemas.openxmlformats.org/drawingml/2006/table">
            <a:tbl>
              <a:tblPr/>
              <a:tblGrid>
                <a:gridCol w="768350">
                  <a:extLst>
                    <a:ext uri="{9D8B030D-6E8A-4147-A177-3AD203B41FA5}">
                      <a16:colId xmlns:a16="http://schemas.microsoft.com/office/drawing/2014/main" val="20000"/>
                    </a:ext>
                  </a:extLst>
                </a:gridCol>
                <a:gridCol w="769938">
                  <a:extLst>
                    <a:ext uri="{9D8B030D-6E8A-4147-A177-3AD203B41FA5}">
                      <a16:colId xmlns:a16="http://schemas.microsoft.com/office/drawing/2014/main" val="20001"/>
                    </a:ext>
                  </a:extLst>
                </a:gridCol>
                <a:gridCol w="3033712">
                  <a:extLst>
                    <a:ext uri="{9D8B030D-6E8A-4147-A177-3AD203B41FA5}">
                      <a16:colId xmlns:a16="http://schemas.microsoft.com/office/drawing/2014/main" val="20002"/>
                    </a:ext>
                  </a:extLst>
                </a:gridCol>
              </a:tblGrid>
              <a:tr h="37306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1" u="none" strike="noStrike" cap="none" normalizeH="0" baseline="0">
                          <a:ln>
                            <a:noFill/>
                          </a:ln>
                          <a:solidFill>
                            <a:srgbClr val="000000"/>
                          </a:solidFill>
                          <a:effectLst/>
                          <a:latin typeface="Calibri" pitchFamily="34" charset="0"/>
                        </a:rPr>
                        <a:t>f</a:t>
                      </a:r>
                    </a:p>
                  </a:txBody>
                  <a:tcPr marL="12032" marR="12032" marT="12032"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1" u="none" strike="noStrike" cap="none" normalizeH="0" baseline="0">
                          <a:ln>
                            <a:noFill/>
                          </a:ln>
                          <a:solidFill>
                            <a:srgbClr val="000000"/>
                          </a:solidFill>
                          <a:effectLst/>
                          <a:latin typeface="Calibri" pitchFamily="34" charset="0"/>
                        </a:rPr>
                        <a:t>N</a:t>
                      </a:r>
                    </a:p>
                  </a:txBody>
                  <a:tcPr marL="12032" marR="12032" marT="12032"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BEEF3"/>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Calibri" pitchFamily="34" charset="0"/>
                        </a:rPr>
                        <a:t>Speedup = </a:t>
                      </a:r>
                      <a:r>
                        <a:rPr kumimoji="0" lang="en-US" sz="2300" b="0" i="1" u="none" strike="noStrike" cap="none" normalizeH="0" baseline="0">
                          <a:ln>
                            <a:noFill/>
                          </a:ln>
                          <a:solidFill>
                            <a:srgbClr val="000000"/>
                          </a:solidFill>
                          <a:effectLst/>
                          <a:latin typeface="Calibri" pitchFamily="34" charset="0"/>
                        </a:rPr>
                        <a:t>N</a:t>
                      </a:r>
                      <a:r>
                        <a:rPr kumimoji="0" lang="en-US" sz="2300" b="0" i="0" u="none" strike="noStrike" cap="none" normalizeH="0" baseline="0">
                          <a:ln>
                            <a:noFill/>
                          </a:ln>
                          <a:solidFill>
                            <a:srgbClr val="000000"/>
                          </a:solidFill>
                          <a:effectLst/>
                          <a:latin typeface="Calibri" pitchFamily="34" charset="0"/>
                        </a:rPr>
                        <a:t> – </a:t>
                      </a:r>
                      <a:r>
                        <a:rPr kumimoji="0" lang="en-US" sz="2300" b="0" i="1" u="none" strike="noStrike" cap="none" normalizeH="0" baseline="0">
                          <a:ln>
                            <a:noFill/>
                          </a:ln>
                          <a:solidFill>
                            <a:srgbClr val="000000"/>
                          </a:solidFill>
                          <a:effectLst/>
                          <a:latin typeface="Calibri" pitchFamily="34" charset="0"/>
                        </a:rPr>
                        <a:t>f</a:t>
                      </a:r>
                      <a:r>
                        <a:rPr kumimoji="0" lang="en-US" sz="2300" b="0" i="0" u="none" strike="noStrike" cap="none" normalizeH="0" baseline="0">
                          <a:ln>
                            <a:noFill/>
                          </a:ln>
                          <a:solidFill>
                            <a:srgbClr val="000000"/>
                          </a:solidFill>
                          <a:effectLst/>
                          <a:latin typeface="Calibri" pitchFamily="34" charset="0"/>
                        </a:rPr>
                        <a:t> (</a:t>
                      </a:r>
                      <a:r>
                        <a:rPr kumimoji="0" lang="en-US" sz="2300" b="0" i="1" u="none" strike="noStrike" cap="none" normalizeH="0" baseline="0">
                          <a:ln>
                            <a:noFill/>
                          </a:ln>
                          <a:solidFill>
                            <a:srgbClr val="000000"/>
                          </a:solidFill>
                          <a:effectLst/>
                          <a:latin typeface="Calibri" pitchFamily="34" charset="0"/>
                        </a:rPr>
                        <a:t>N</a:t>
                      </a:r>
                      <a:r>
                        <a:rPr kumimoji="0" lang="en-US" sz="2300" b="0" i="0" u="none" strike="noStrike" cap="none" normalizeH="0" baseline="0">
                          <a:ln>
                            <a:noFill/>
                          </a:ln>
                          <a:solidFill>
                            <a:srgbClr val="000000"/>
                          </a:solidFill>
                          <a:effectLst/>
                          <a:latin typeface="Calibri" pitchFamily="34" charset="0"/>
                        </a:rPr>
                        <a:t> – 1)</a:t>
                      </a:r>
                    </a:p>
                  </a:txBody>
                  <a:tcPr marL="12032" marR="12032" marT="12032"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solidFill>
                      <a:srgbClr val="DBEEF3"/>
                    </a:solidFill>
                  </a:tcPr>
                </a:tc>
                <a:extLst>
                  <a:ext uri="{0D108BD9-81ED-4DB2-BD59-A6C34878D82A}">
                    <a16:rowId xmlns:a16="http://schemas.microsoft.com/office/drawing/2014/main" val="10000"/>
                  </a:ext>
                </a:extLst>
              </a:tr>
              <a:tr h="37306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Calibri" pitchFamily="34" charset="0"/>
                        </a:rPr>
                        <a:t>0.9</a:t>
                      </a:r>
                    </a:p>
                  </a:txBody>
                  <a:tcPr marL="12032" marR="12032" marT="12032"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Calibri" pitchFamily="34" charset="0"/>
                        </a:rPr>
                        <a:t>10</a:t>
                      </a:r>
                    </a:p>
                  </a:txBody>
                  <a:tcPr marL="12032" marR="12032" marT="12032"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Calibri" pitchFamily="34" charset="0"/>
                        </a:rPr>
                        <a:t>1.9</a:t>
                      </a:r>
                    </a:p>
                  </a:txBody>
                  <a:tcPr marL="12032" marR="12032" marT="12032"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306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Calibri" pitchFamily="34" charset="0"/>
                        </a:rPr>
                        <a:t>0.9</a:t>
                      </a:r>
                    </a:p>
                  </a:txBody>
                  <a:tcPr marL="12032" marR="12032" marT="12032"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Calibri" pitchFamily="34" charset="0"/>
                        </a:rPr>
                        <a:t>100</a:t>
                      </a:r>
                    </a:p>
                  </a:txBody>
                  <a:tcPr marL="12032" marR="12032" marT="12032"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Calibri" pitchFamily="34" charset="0"/>
                        </a:rPr>
                        <a:t>10.9</a:t>
                      </a:r>
                    </a:p>
                  </a:txBody>
                  <a:tcPr marL="12032" marR="12032" marT="12032"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3063">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Calibri" pitchFamily="34" charset="0"/>
                        </a:rPr>
                        <a:t>0.9</a:t>
                      </a:r>
                    </a:p>
                  </a:txBody>
                  <a:tcPr marL="12032" marR="12032" marT="12032"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a:ln>
                            <a:noFill/>
                          </a:ln>
                          <a:solidFill>
                            <a:srgbClr val="000000"/>
                          </a:solidFill>
                          <a:effectLst/>
                          <a:latin typeface="Calibri" pitchFamily="34" charset="0"/>
                        </a:rPr>
                        <a:t>1000</a:t>
                      </a:r>
                    </a:p>
                  </a:txBody>
                  <a:tcPr marL="12032" marR="12032" marT="12032"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2300" b="0" i="0" u="none" strike="noStrike" cap="none" normalizeH="0" baseline="0" dirty="0">
                          <a:ln>
                            <a:noFill/>
                          </a:ln>
                          <a:solidFill>
                            <a:srgbClr val="000000"/>
                          </a:solidFill>
                          <a:effectLst/>
                          <a:latin typeface="Calibri" pitchFamily="34" charset="0"/>
                        </a:rPr>
                        <a:t>100.9</a:t>
                      </a:r>
                    </a:p>
                  </a:txBody>
                  <a:tcPr marL="12032" marR="12032" marT="12032" marB="0" anchor="b" horzOverflow="overflow">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6729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531">
                                            <p:txEl>
                                              <p:pRg st="1" end="1"/>
                                            </p:txEl>
                                          </p:spTgt>
                                        </p:tgtEl>
                                        <p:attrNameLst>
                                          <p:attrName>style.visibility</p:attrName>
                                        </p:attrNameLst>
                                      </p:cBhvr>
                                      <p:to>
                                        <p:strVal val="visible"/>
                                      </p:to>
                                    </p:set>
                                    <p:animEffect transition="in" filter="wipe(up)">
                                      <p:cBhvr>
                                        <p:cTn id="7" dur="500"/>
                                        <p:tgtEl>
                                          <p:spTgt spid="22531">
                                            <p:txEl>
                                              <p:pRg st="1" end="1"/>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2531">
                                            <p:txEl>
                                              <p:pRg st="2" end="2"/>
                                            </p:txEl>
                                          </p:spTgt>
                                        </p:tgtEl>
                                        <p:attrNameLst>
                                          <p:attrName>style.visibility</p:attrName>
                                        </p:attrNameLst>
                                      </p:cBhvr>
                                      <p:to>
                                        <p:strVal val="visible"/>
                                      </p:to>
                                    </p:set>
                                    <p:animEffect transition="in" filter="wipe(up)">
                                      <p:cBhvr>
                                        <p:cTn id="10" dur="500"/>
                                        <p:tgtEl>
                                          <p:spTgt spid="22531">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animEffect transition="in" filter="wipe(up)">
                                      <p:cBhvr>
                                        <p:cTn id="15" dur="500"/>
                                        <p:tgtEl>
                                          <p:spTgt spid="22531">
                                            <p:txEl>
                                              <p:pRg st="3" end="3"/>
                                            </p:txEl>
                                          </p:spTgt>
                                        </p:tgtEl>
                                      </p:cBhvr>
                                    </p:animEffect>
                                  </p:childTnLst>
                                </p:cTn>
                              </p:par>
                            </p:childTnLst>
                          </p:cTn>
                        </p:par>
                        <p:par>
                          <p:cTn id="16" fill="hold">
                            <p:stCondLst>
                              <p:cond delay="500"/>
                            </p:stCondLst>
                            <p:childTnLst>
                              <p:par>
                                <p:cTn id="17" presetID="22" presetClass="entr" presetSubtype="1"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solidFill>
                  <a:srgbClr val="990000"/>
                </a:solidFill>
              </a:rPr>
              <a:t>Efficiency</a:t>
            </a:r>
            <a:r>
              <a:rPr lang="en-US"/>
              <a:t> of Multi-Core Processors</a:t>
            </a:r>
          </a:p>
        </p:txBody>
      </p:sp>
      <p:sp>
        <p:nvSpPr>
          <p:cNvPr id="20483" name="Content Placeholder 2"/>
          <p:cNvSpPr>
            <a:spLocks noGrp="1"/>
          </p:cNvSpPr>
          <p:nvPr>
            <p:ph idx="1"/>
          </p:nvPr>
        </p:nvSpPr>
        <p:spPr>
          <a:xfrm>
            <a:off x="685800" y="1301750"/>
            <a:ext cx="8269288" cy="2362200"/>
          </a:xfrm>
        </p:spPr>
        <p:txBody>
          <a:bodyPr/>
          <a:lstStyle/>
          <a:p>
            <a:r>
              <a:rPr lang="en-US" dirty="0">
                <a:solidFill>
                  <a:srgbClr val="0000FF"/>
                </a:solidFill>
              </a:rPr>
              <a:t>Speedup</a:t>
            </a:r>
            <a:r>
              <a:rPr lang="en-US" dirty="0"/>
              <a:t> measures how much faster the parallel execution is than the serial execution</a:t>
            </a:r>
          </a:p>
          <a:p>
            <a:r>
              <a:rPr lang="en-US" dirty="0">
                <a:solidFill>
                  <a:srgbClr val="990000"/>
                </a:solidFill>
              </a:rPr>
              <a:t>Efficiency</a:t>
            </a:r>
            <a:r>
              <a:rPr lang="en-US" dirty="0"/>
              <a:t> measures how well the multi-core resources are utilized.</a:t>
            </a:r>
          </a:p>
          <a:p>
            <a:r>
              <a:rPr lang="en-US" dirty="0"/>
              <a:t>Assume the number of cores is </a:t>
            </a:r>
            <a:r>
              <a:rPr lang="en-US" i="1" dirty="0"/>
              <a:t>N</a:t>
            </a:r>
            <a:r>
              <a:rPr lang="en-US" dirty="0"/>
              <a:t> and the speedup is </a:t>
            </a:r>
            <a:r>
              <a:rPr lang="en-US" i="1" dirty="0"/>
              <a:t>S</a:t>
            </a:r>
            <a:r>
              <a:rPr lang="en-US" dirty="0"/>
              <a:t>, relative to a single core implementation when executing program </a:t>
            </a:r>
            <a:r>
              <a:rPr lang="en-US" i="1" dirty="0"/>
              <a:t>P</a:t>
            </a:r>
          </a:p>
          <a:p>
            <a:endParaRPr lang="en-US" dirty="0"/>
          </a:p>
          <a:p>
            <a:pPr lvl="1">
              <a:buFont typeface="Wingdings" pitchFamily="2" charset="2"/>
              <a:buNone/>
            </a:pPr>
            <a:endParaRPr lang="en-US" dirty="0"/>
          </a:p>
          <a:p>
            <a:endParaRPr lang="en-US" dirty="0"/>
          </a:p>
        </p:txBody>
      </p:sp>
      <p:sp>
        <p:nvSpPr>
          <p:cNvPr id="23556" name="Slide Number Placeholder 3"/>
          <p:cNvSpPr>
            <a:spLocks noGrp="1"/>
          </p:cNvSpPr>
          <p:nvPr>
            <p:ph type="sldNum" sz="quarter" idx="12"/>
          </p:nvPr>
        </p:nvSpPr>
        <p:spPr>
          <a:noFill/>
        </p:spPr>
        <p:txBody>
          <a:bodyPr/>
          <a:lstStyle/>
          <a:p>
            <a:fld id="{943644B4-E741-4D7C-89D7-BC9B6EA2E728}" type="slidenum">
              <a:rPr lang="en-US" smtClean="0"/>
              <a:pPr/>
              <a:t>293</a:t>
            </a:fld>
            <a:endParaRPr lang="en-US"/>
          </a:p>
        </p:txBody>
      </p:sp>
      <p:grpSp>
        <p:nvGrpSpPr>
          <p:cNvPr id="2" name="Group 29"/>
          <p:cNvGrpSpPr>
            <a:grpSpLocks/>
          </p:cNvGrpSpPr>
          <p:nvPr/>
        </p:nvGrpSpPr>
        <p:grpSpPr bwMode="auto">
          <a:xfrm>
            <a:off x="2085975" y="4730750"/>
            <a:ext cx="3095625" cy="984250"/>
            <a:chOff x="1198774" y="2600979"/>
            <a:chExt cx="3095093" cy="985183"/>
          </a:xfrm>
        </p:grpSpPr>
        <p:sp>
          <p:nvSpPr>
            <p:cNvPr id="23558" name="Rectangle 33"/>
            <p:cNvSpPr>
              <a:spLocks noChangeArrowheads="1"/>
            </p:cNvSpPr>
            <p:nvPr/>
          </p:nvSpPr>
          <p:spPr bwMode="auto">
            <a:xfrm>
              <a:off x="3560974" y="2600979"/>
              <a:ext cx="732893" cy="461665"/>
            </a:xfrm>
            <a:prstGeom prst="rect">
              <a:avLst/>
            </a:prstGeom>
            <a:noFill/>
            <a:ln w="9525">
              <a:noFill/>
              <a:miter lim="800000"/>
              <a:headEnd/>
              <a:tailEnd/>
            </a:ln>
          </p:spPr>
          <p:txBody>
            <a:bodyPr wrap="none">
              <a:spAutoFit/>
            </a:bodyPr>
            <a:lstStyle/>
            <a:p>
              <a:r>
                <a:rPr lang="en-US" sz="2400" i="1"/>
                <a:t>S</a:t>
              </a:r>
              <a:r>
                <a:rPr lang="en-US" sz="2400"/>
                <a:t>(</a:t>
              </a:r>
              <a:r>
                <a:rPr lang="en-US" sz="2400" i="1"/>
                <a:t>P</a:t>
              </a:r>
              <a:r>
                <a:rPr lang="en-US" sz="2400"/>
                <a:t>)</a:t>
              </a:r>
            </a:p>
          </p:txBody>
        </p:sp>
        <p:sp>
          <p:nvSpPr>
            <p:cNvPr id="23559" name="Rectangle 36"/>
            <p:cNvSpPr>
              <a:spLocks noChangeArrowheads="1"/>
            </p:cNvSpPr>
            <p:nvPr/>
          </p:nvSpPr>
          <p:spPr bwMode="auto">
            <a:xfrm>
              <a:off x="1198774" y="2831067"/>
              <a:ext cx="2162002" cy="461665"/>
            </a:xfrm>
            <a:prstGeom prst="rect">
              <a:avLst/>
            </a:prstGeom>
            <a:noFill/>
            <a:ln w="9525">
              <a:noFill/>
              <a:miter lim="800000"/>
              <a:headEnd/>
              <a:tailEnd/>
            </a:ln>
          </p:spPr>
          <p:txBody>
            <a:bodyPr wrap="none">
              <a:spAutoFit/>
            </a:bodyPr>
            <a:lstStyle/>
            <a:p>
              <a:r>
                <a:rPr lang="en-US" sz="2400"/>
                <a:t>Efficiency(P) = </a:t>
              </a:r>
            </a:p>
          </p:txBody>
        </p:sp>
        <p:sp>
          <p:nvSpPr>
            <p:cNvPr id="23560" name="Rectangle 40"/>
            <p:cNvSpPr>
              <a:spLocks noChangeArrowheads="1"/>
            </p:cNvSpPr>
            <p:nvPr/>
          </p:nvSpPr>
          <p:spPr bwMode="auto">
            <a:xfrm>
              <a:off x="3713374" y="3124199"/>
              <a:ext cx="389783" cy="461963"/>
            </a:xfrm>
            <a:prstGeom prst="rect">
              <a:avLst/>
            </a:prstGeom>
            <a:noFill/>
            <a:ln w="9525">
              <a:noFill/>
              <a:miter lim="800000"/>
              <a:headEnd/>
              <a:tailEnd/>
            </a:ln>
          </p:spPr>
          <p:txBody>
            <a:bodyPr wrap="none">
              <a:spAutoFit/>
            </a:bodyPr>
            <a:lstStyle/>
            <a:p>
              <a:r>
                <a:rPr lang="en-US" sz="2400" i="1"/>
                <a:t>N</a:t>
              </a:r>
            </a:p>
          </p:txBody>
        </p:sp>
        <p:cxnSp>
          <p:nvCxnSpPr>
            <p:cNvPr id="23561" name="Straight Connector 41"/>
            <p:cNvCxnSpPr>
              <a:cxnSpLocks noChangeShapeType="1"/>
            </p:cNvCxnSpPr>
            <p:nvPr/>
          </p:nvCxnSpPr>
          <p:spPr bwMode="auto">
            <a:xfrm>
              <a:off x="3505200" y="3124199"/>
              <a:ext cx="784189" cy="0"/>
            </a:xfrm>
            <a:prstGeom prst="line">
              <a:avLst/>
            </a:prstGeom>
            <a:noFill/>
            <a:ln w="9525" algn="ctr">
              <a:solidFill>
                <a:schemeClr val="tx1"/>
              </a:solidFill>
              <a:round/>
              <a:headEnd/>
              <a:tailEnd/>
            </a:ln>
          </p:spPr>
        </p:cxnSp>
      </p:grpSp>
    </p:spTree>
    <p:extLst>
      <p:ext uri="{BB962C8B-B14F-4D97-AF65-F5344CB8AC3E}">
        <p14:creationId xmlns:p14="http://schemas.microsoft.com/office/powerpoint/2010/main" val="19334459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0483">
                                            <p:txEl>
                                              <p:pRg st="2" end="2"/>
                                            </p:txEl>
                                          </p:spTgt>
                                        </p:tgtEl>
                                        <p:attrNameLst>
                                          <p:attrName>style.visibility</p:attrName>
                                        </p:attrNameLst>
                                      </p:cBhvr>
                                      <p:to>
                                        <p:strVal val="visible"/>
                                      </p:to>
                                    </p:set>
                                    <p:animEffect transition="in" filter="wipe(left)">
                                      <p:cBhvr>
                                        <p:cTn id="7" dur="500"/>
                                        <p:tgtEl>
                                          <p:spTgt spid="20483">
                                            <p:txEl>
                                              <p:pRg st="2" end="2"/>
                                            </p:txEl>
                                          </p:spTgt>
                                        </p:tgtEl>
                                      </p:cBhvr>
                                    </p:animEffect>
                                  </p:childTnLst>
                                </p:cTn>
                              </p:par>
                            </p:childTnLst>
                          </p:cTn>
                        </p:par>
                        <p:par>
                          <p:cTn id="8" fill="hold" nodeType="afterGroup">
                            <p:stCondLst>
                              <p:cond delay="500"/>
                            </p:stCondLst>
                            <p:childTnLst>
                              <p:par>
                                <p:cTn id="9" presetID="2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ctrTitle"/>
          </p:nvPr>
        </p:nvSpPr>
        <p:spPr/>
        <p:txBody>
          <a:bodyPr/>
          <a:lstStyle/>
          <a:p>
            <a:pPr algn="ctr">
              <a:lnSpc>
                <a:spcPct val="150000"/>
              </a:lnSpc>
            </a:pPr>
            <a:r>
              <a:rPr lang="en-US" dirty="0"/>
              <a:t>Performance Measurements </a:t>
            </a:r>
            <a:br>
              <a:rPr lang="en-US" dirty="0"/>
            </a:br>
            <a:r>
              <a:rPr lang="en-US" dirty="0"/>
              <a:t>Using Many (</a:t>
            </a:r>
            <a:r>
              <a:rPr lang="en-US" dirty="0">
                <a:solidFill>
                  <a:srgbClr val="00B050"/>
                </a:solidFill>
              </a:rPr>
              <a:t>32</a:t>
            </a:r>
            <a:r>
              <a:rPr lang="en-US" dirty="0"/>
              <a:t>) Core Processor</a:t>
            </a:r>
          </a:p>
        </p:txBody>
      </p:sp>
      <p:sp>
        <p:nvSpPr>
          <p:cNvPr id="25603" name="Subtitle 2"/>
          <p:cNvSpPr>
            <a:spLocks noGrp="1"/>
          </p:cNvSpPr>
          <p:nvPr>
            <p:ph type="subTitle" idx="1"/>
          </p:nvPr>
        </p:nvSpPr>
        <p:spPr>
          <a:xfrm>
            <a:off x="2362200" y="3352800"/>
            <a:ext cx="5410200" cy="1752600"/>
          </a:xfrm>
        </p:spPr>
        <p:txBody>
          <a:bodyPr/>
          <a:lstStyle/>
          <a:p>
            <a:pPr algn="l">
              <a:lnSpc>
                <a:spcPct val="150000"/>
              </a:lnSpc>
            </a:pPr>
            <a:r>
              <a:rPr lang="en-US" dirty="0"/>
              <a:t>Case Study:</a:t>
            </a:r>
          </a:p>
          <a:p>
            <a:pPr algn="l">
              <a:lnSpc>
                <a:spcPct val="150000"/>
              </a:lnSpc>
            </a:pPr>
            <a:r>
              <a:rPr lang="en-US" dirty="0"/>
              <a:t>Experiment Design and </a:t>
            </a:r>
            <a:br>
              <a:rPr lang="en-US" dirty="0"/>
            </a:br>
            <a:r>
              <a:rPr lang="en-US" dirty="0"/>
              <a:t>Implementation Considerations</a:t>
            </a:r>
          </a:p>
        </p:txBody>
      </p:sp>
    </p:spTree>
    <p:extLst>
      <p:ext uri="{BB962C8B-B14F-4D97-AF65-F5344CB8AC3E}">
        <p14:creationId xmlns:p14="http://schemas.microsoft.com/office/powerpoint/2010/main" val="328848783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1066800" y="152400"/>
            <a:ext cx="8001000" cy="623888"/>
          </a:xfrm>
        </p:spPr>
        <p:txBody>
          <a:bodyPr/>
          <a:lstStyle/>
          <a:p>
            <a:r>
              <a:rPr lang="en-US" sz="2800" dirty="0"/>
              <a:t>Problem Selection: Validating Famous Conjectures</a:t>
            </a:r>
          </a:p>
        </p:txBody>
      </p:sp>
      <p:sp>
        <p:nvSpPr>
          <p:cNvPr id="26627" name="Content Placeholder 2"/>
          <p:cNvSpPr>
            <a:spLocks noGrp="1"/>
          </p:cNvSpPr>
          <p:nvPr>
            <p:ph idx="1"/>
          </p:nvPr>
        </p:nvSpPr>
        <p:spPr>
          <a:xfrm>
            <a:off x="304800" y="1143000"/>
            <a:ext cx="8763000" cy="5562600"/>
          </a:xfrm>
        </p:spPr>
        <p:txBody>
          <a:bodyPr/>
          <a:lstStyle/>
          <a:p>
            <a:r>
              <a:rPr lang="en-US" dirty="0"/>
              <a:t>A </a:t>
            </a:r>
            <a:r>
              <a:rPr lang="en-US" b="1" dirty="0"/>
              <a:t>conjecture</a:t>
            </a:r>
            <a:r>
              <a:rPr lang="en-US" dirty="0"/>
              <a:t> is a proposition or theorem that appears correct, but has not been proven or disproven.</a:t>
            </a:r>
          </a:p>
          <a:p>
            <a:r>
              <a:rPr lang="en-US" dirty="0"/>
              <a:t>Finding counterexample is to disprove.</a:t>
            </a:r>
          </a:p>
          <a:p>
            <a:r>
              <a:rPr lang="en-US" dirty="0"/>
              <a:t>P </a:t>
            </a:r>
            <a:r>
              <a:rPr lang="en-US" dirty="0">
                <a:sym typeface="Symbol" pitchFamily="18" charset="2"/>
              </a:rPr>
              <a:t></a:t>
            </a:r>
            <a:r>
              <a:rPr lang="en-US" dirty="0"/>
              <a:t> NP-Complete (e.g., CSE310, CSE450, CSE551)</a:t>
            </a:r>
          </a:p>
          <a:p>
            <a:r>
              <a:rPr lang="en-US" dirty="0"/>
              <a:t>Beal's Conjecture (1993): Assume </a:t>
            </a:r>
            <a:r>
              <a:rPr lang="en-US" i="1" dirty="0"/>
              <a:t>A</a:t>
            </a:r>
            <a:r>
              <a:rPr lang="en-US" dirty="0"/>
              <a:t>, </a:t>
            </a:r>
            <a:r>
              <a:rPr lang="en-US" i="1" dirty="0"/>
              <a:t>B</a:t>
            </a:r>
            <a:r>
              <a:rPr lang="en-US" dirty="0"/>
              <a:t>, </a:t>
            </a:r>
            <a:r>
              <a:rPr lang="en-US" i="1" dirty="0"/>
              <a:t>C</a:t>
            </a:r>
            <a:r>
              <a:rPr lang="en-US" dirty="0"/>
              <a:t> are positive integers, and x, y, z &gt; 2. If </a:t>
            </a:r>
            <a:r>
              <a:rPr lang="en-US" i="1" dirty="0"/>
              <a:t>A</a:t>
            </a:r>
            <a:r>
              <a:rPr lang="en-US" sz="3200" i="1" baseline="40000" dirty="0"/>
              <a:t>x</a:t>
            </a:r>
            <a:r>
              <a:rPr lang="en-US" dirty="0"/>
              <a:t> + </a:t>
            </a:r>
            <a:r>
              <a:rPr lang="en-US" i="1" dirty="0"/>
              <a:t>B</a:t>
            </a:r>
            <a:r>
              <a:rPr lang="en-US" sz="1100" i="1" dirty="0"/>
              <a:t> </a:t>
            </a:r>
            <a:r>
              <a:rPr lang="en-US" sz="3200" i="1" baseline="40000" dirty="0"/>
              <a:t>y</a:t>
            </a:r>
            <a:r>
              <a:rPr lang="en-US" dirty="0"/>
              <a:t> = </a:t>
            </a:r>
            <a:r>
              <a:rPr lang="en-US" i="1" dirty="0"/>
              <a:t>C</a:t>
            </a:r>
            <a:r>
              <a:rPr lang="en-US" sz="1000" i="1" dirty="0"/>
              <a:t> </a:t>
            </a:r>
            <a:r>
              <a:rPr lang="en-US" sz="3200" i="1" baseline="40000" dirty="0"/>
              <a:t>z</a:t>
            </a:r>
            <a:r>
              <a:rPr lang="en-US" dirty="0"/>
              <a:t>, then, </a:t>
            </a:r>
            <a:r>
              <a:rPr lang="en-US" i="1" dirty="0"/>
              <a:t>A</a:t>
            </a:r>
            <a:r>
              <a:rPr lang="en-US" dirty="0"/>
              <a:t>, </a:t>
            </a:r>
            <a:r>
              <a:rPr lang="en-US" i="1" dirty="0"/>
              <a:t>B</a:t>
            </a:r>
            <a:r>
              <a:rPr lang="en-US" dirty="0"/>
              <a:t>, and </a:t>
            </a:r>
            <a:r>
              <a:rPr lang="en-US" i="1" dirty="0"/>
              <a:t>C</a:t>
            </a:r>
            <a:r>
              <a:rPr lang="en-US" dirty="0"/>
              <a:t> must have a common prime factor. Beal offers </a:t>
            </a:r>
            <a:r>
              <a:rPr lang="en-US" dirty="0">
                <a:solidFill>
                  <a:srgbClr val="0000FF"/>
                </a:solidFill>
              </a:rPr>
              <a:t>US$100K</a:t>
            </a:r>
            <a:r>
              <a:rPr lang="en-US" dirty="0"/>
              <a:t> prize for a proof or a counterexample.</a:t>
            </a:r>
          </a:p>
          <a:p>
            <a:r>
              <a:rPr lang="en-US" dirty="0" err="1"/>
              <a:t>Goldbach's</a:t>
            </a:r>
            <a:r>
              <a:rPr lang="en-US" dirty="0"/>
              <a:t> Conjecture (1742): Every even integer greater than 2 can be expressed as the sum of two primes.</a:t>
            </a:r>
            <a:endParaRPr lang="en-US" b="1" dirty="0">
              <a:solidFill>
                <a:srgbClr val="0000FF"/>
              </a:solidFill>
            </a:endParaRPr>
          </a:p>
          <a:p>
            <a:r>
              <a:rPr lang="en-US" b="1" dirty="0" err="1">
                <a:solidFill>
                  <a:srgbClr val="0000FF"/>
                </a:solidFill>
              </a:rPr>
              <a:t>Collatz</a:t>
            </a:r>
            <a:r>
              <a:rPr lang="en-US" b="1" dirty="0">
                <a:solidFill>
                  <a:srgbClr val="0000FF"/>
                </a:solidFill>
              </a:rPr>
              <a:t> Conjecture (1937): About program correctness </a:t>
            </a:r>
            <a:r>
              <a:rPr lang="en-US" sz="2000" dirty="0"/>
              <a:t>(https://en.wikipedia.org/wiki/Collatz_conjecture)</a:t>
            </a:r>
          </a:p>
        </p:txBody>
      </p:sp>
      <p:sp>
        <p:nvSpPr>
          <p:cNvPr id="26628" name="Slide Number Placeholder 3"/>
          <p:cNvSpPr>
            <a:spLocks noGrp="1"/>
          </p:cNvSpPr>
          <p:nvPr>
            <p:ph type="sldNum" sz="quarter" idx="12"/>
          </p:nvPr>
        </p:nvSpPr>
        <p:spPr>
          <a:noFill/>
        </p:spPr>
        <p:txBody>
          <a:bodyPr/>
          <a:lstStyle/>
          <a:p>
            <a:fld id="{011729AB-9C07-4508-A529-4B222910E95C}" type="slidenum">
              <a:rPr lang="en-US" smtClean="0"/>
              <a:pPr/>
              <a:t>295</a:t>
            </a:fld>
            <a:endParaRPr lang="en-US"/>
          </a:p>
        </p:txBody>
      </p:sp>
    </p:spTree>
    <p:extLst>
      <p:ext uri="{BB962C8B-B14F-4D97-AF65-F5344CB8AC3E}">
        <p14:creationId xmlns:p14="http://schemas.microsoft.com/office/powerpoint/2010/main" val="61353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Effect transition="in" filter="wipe(up)">
                                      <p:cBhvr>
                                        <p:cTn id="7" dur="500"/>
                                        <p:tgtEl>
                                          <p:spTgt spid="26627">
                                            <p:txEl>
                                              <p:pRg st="1" end="1"/>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6627">
                                            <p:txEl>
                                              <p:pRg st="2" end="2"/>
                                            </p:txEl>
                                          </p:spTgt>
                                        </p:tgtEl>
                                        <p:attrNameLst>
                                          <p:attrName>style.visibility</p:attrName>
                                        </p:attrNameLst>
                                      </p:cBhvr>
                                      <p:to>
                                        <p:strVal val="visible"/>
                                      </p:to>
                                    </p:set>
                                    <p:animEffect transition="in" filter="wipe(up)">
                                      <p:cBhvr>
                                        <p:cTn id="11" dur="500"/>
                                        <p:tgtEl>
                                          <p:spTgt spid="26627">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6627">
                                            <p:txEl>
                                              <p:pRg st="3" end="3"/>
                                            </p:txEl>
                                          </p:spTgt>
                                        </p:tgtEl>
                                        <p:attrNameLst>
                                          <p:attrName>style.visibility</p:attrName>
                                        </p:attrNameLst>
                                      </p:cBhvr>
                                      <p:to>
                                        <p:strVal val="visible"/>
                                      </p:to>
                                    </p:set>
                                    <p:animEffect transition="in" filter="wipe(up)">
                                      <p:cBhvr>
                                        <p:cTn id="16" dur="500"/>
                                        <p:tgtEl>
                                          <p:spTgt spid="2662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26627">
                                            <p:txEl>
                                              <p:pRg st="4" end="4"/>
                                            </p:txEl>
                                          </p:spTgt>
                                        </p:tgtEl>
                                        <p:attrNameLst>
                                          <p:attrName>style.visibility</p:attrName>
                                        </p:attrNameLst>
                                      </p:cBhvr>
                                      <p:to>
                                        <p:strVal val="visible"/>
                                      </p:to>
                                    </p:set>
                                    <p:animEffect transition="in" filter="wipe(up)">
                                      <p:cBhvr>
                                        <p:cTn id="21" dur="500"/>
                                        <p:tgtEl>
                                          <p:spTgt spid="2662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6627">
                                            <p:txEl>
                                              <p:pRg st="5" end="5"/>
                                            </p:txEl>
                                          </p:spTgt>
                                        </p:tgtEl>
                                        <p:attrNameLst>
                                          <p:attrName>style.visibility</p:attrName>
                                        </p:attrNameLst>
                                      </p:cBhvr>
                                      <p:to>
                                        <p:strVal val="visible"/>
                                      </p:to>
                                    </p:set>
                                    <p:animEffect transition="in" filter="wipe(up)">
                                      <p:cBhvr>
                                        <p:cTn id="26" dur="500"/>
                                        <p:tgtEl>
                                          <p:spTgt spid="266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143000" y="152400"/>
            <a:ext cx="7924800" cy="623888"/>
          </a:xfrm>
        </p:spPr>
        <p:txBody>
          <a:bodyPr/>
          <a:lstStyle/>
          <a:p>
            <a:r>
              <a:rPr lang="en-US" dirty="0">
                <a:highlight>
                  <a:srgbClr val="FFFF00"/>
                </a:highlight>
              </a:rPr>
              <a:t>Verifying Program Correctness </a:t>
            </a:r>
          </a:p>
        </p:txBody>
      </p:sp>
      <p:sp>
        <p:nvSpPr>
          <p:cNvPr id="27651" name="Content Placeholder 2"/>
          <p:cNvSpPr>
            <a:spLocks noGrp="1"/>
          </p:cNvSpPr>
          <p:nvPr>
            <p:ph idx="1"/>
          </p:nvPr>
        </p:nvSpPr>
        <p:spPr>
          <a:xfrm>
            <a:off x="685800" y="1295400"/>
            <a:ext cx="8269288" cy="4953000"/>
          </a:xfrm>
        </p:spPr>
        <p:txBody>
          <a:bodyPr/>
          <a:lstStyle/>
          <a:p>
            <a:pPr>
              <a:buFont typeface="Wingdings" pitchFamily="2" charset="2"/>
              <a:buNone/>
            </a:pPr>
            <a:r>
              <a:rPr lang="en-US" dirty="0"/>
              <a:t>Program’s total correctness is proven in two steps:</a:t>
            </a:r>
          </a:p>
          <a:p>
            <a:r>
              <a:rPr lang="en-US" b="1" dirty="0">
                <a:solidFill>
                  <a:srgbClr val="0000FF"/>
                </a:solidFill>
              </a:rPr>
              <a:t>Partial correctness</a:t>
            </a:r>
            <a:r>
              <a:rPr lang="en-US" dirty="0"/>
              <a:t>: For every valid input, the program gives correct output when it terminates. Different methods exist:</a:t>
            </a:r>
          </a:p>
          <a:p>
            <a:pPr lvl="1"/>
            <a:r>
              <a:rPr lang="en-US" dirty="0"/>
              <a:t>Induction</a:t>
            </a:r>
          </a:p>
          <a:p>
            <a:pPr lvl="1"/>
            <a:r>
              <a:rPr lang="en-US" dirty="0"/>
              <a:t>Symbolic execution</a:t>
            </a:r>
          </a:p>
          <a:p>
            <a:pPr lvl="1"/>
            <a:r>
              <a:rPr lang="en-US" dirty="0"/>
              <a:t>Other methods</a:t>
            </a:r>
          </a:p>
          <a:p>
            <a:r>
              <a:rPr lang="en-US" b="1" dirty="0">
                <a:solidFill>
                  <a:srgbClr val="0000FF"/>
                </a:solidFill>
              </a:rPr>
              <a:t>Termination</a:t>
            </a:r>
            <a:r>
              <a:rPr lang="en-US" dirty="0"/>
              <a:t>: For every valid input, the program terminates in limited steps (or limited time)</a:t>
            </a:r>
          </a:p>
          <a:p>
            <a:pPr lvl="1"/>
            <a:r>
              <a:rPr lang="en-US" dirty="0"/>
              <a:t>Loop variable must decrease strictly</a:t>
            </a:r>
          </a:p>
        </p:txBody>
      </p:sp>
      <p:sp>
        <p:nvSpPr>
          <p:cNvPr id="27652" name="Slide Number Placeholder 3"/>
          <p:cNvSpPr>
            <a:spLocks noGrp="1"/>
          </p:cNvSpPr>
          <p:nvPr>
            <p:ph type="sldNum" sz="quarter" idx="12"/>
          </p:nvPr>
        </p:nvSpPr>
        <p:spPr>
          <a:noFill/>
        </p:spPr>
        <p:txBody>
          <a:bodyPr/>
          <a:lstStyle/>
          <a:p>
            <a:fld id="{0A22AB7C-030E-4C2C-BA9E-B31406E1CD92}" type="slidenum">
              <a:rPr lang="en-US" smtClean="0"/>
              <a:pPr/>
              <a:t>296</a:t>
            </a:fld>
            <a:endParaRPr lang="en-US"/>
          </a:p>
        </p:txBody>
      </p:sp>
    </p:spTree>
    <p:extLst>
      <p:ext uri="{BB962C8B-B14F-4D97-AF65-F5344CB8AC3E}">
        <p14:creationId xmlns:p14="http://schemas.microsoft.com/office/powerpoint/2010/main" val="348579304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855663" y="152400"/>
            <a:ext cx="8212137" cy="623888"/>
          </a:xfrm>
        </p:spPr>
        <p:txBody>
          <a:bodyPr/>
          <a:lstStyle/>
          <a:p>
            <a:pPr algn="r"/>
            <a:r>
              <a:rPr lang="en-US" dirty="0" err="1">
                <a:highlight>
                  <a:srgbClr val="FFFF00"/>
                </a:highlight>
              </a:rPr>
              <a:t>Collatz</a:t>
            </a:r>
            <a:r>
              <a:rPr lang="en-US" dirty="0">
                <a:highlight>
                  <a:srgbClr val="FFFF00"/>
                </a:highlight>
              </a:rPr>
              <a:t> Conjecture </a:t>
            </a:r>
            <a:r>
              <a:rPr lang="en-US" dirty="0"/>
              <a:t>(Half Or Triple Plus One)</a:t>
            </a:r>
          </a:p>
        </p:txBody>
      </p:sp>
      <p:sp>
        <p:nvSpPr>
          <p:cNvPr id="22531" name="Content Placeholder 2"/>
          <p:cNvSpPr>
            <a:spLocks noGrp="1"/>
          </p:cNvSpPr>
          <p:nvPr>
            <p:ph idx="1"/>
          </p:nvPr>
        </p:nvSpPr>
        <p:spPr>
          <a:xfrm>
            <a:off x="304800" y="1066800"/>
            <a:ext cx="8763000" cy="6005512"/>
          </a:xfrm>
        </p:spPr>
        <p:txBody>
          <a:bodyPr/>
          <a:lstStyle/>
          <a:p>
            <a:pPr marL="0" indent="0">
              <a:buNone/>
            </a:pPr>
            <a:r>
              <a:rPr lang="en-US" dirty="0"/>
              <a:t>The </a:t>
            </a:r>
            <a:r>
              <a:rPr lang="en-US" b="1" dirty="0" err="1"/>
              <a:t>Collatz</a:t>
            </a:r>
            <a:r>
              <a:rPr lang="en-US" b="1" dirty="0"/>
              <a:t> Conjecture:</a:t>
            </a:r>
            <a:r>
              <a:rPr lang="en-US" dirty="0"/>
              <a:t>  </a:t>
            </a:r>
          </a:p>
          <a:p>
            <a:r>
              <a:rPr lang="en-US" dirty="0"/>
              <a:t>Take any natural number </a:t>
            </a:r>
            <a:r>
              <a:rPr lang="en-US" i="1" dirty="0"/>
              <a:t>n</a:t>
            </a:r>
            <a:r>
              <a:rPr lang="en-US" dirty="0"/>
              <a:t>. If </a:t>
            </a:r>
            <a:r>
              <a:rPr lang="en-US" i="1" dirty="0"/>
              <a:t>n</a:t>
            </a:r>
            <a:r>
              <a:rPr lang="en-US" dirty="0"/>
              <a:t> is even, divide it by 2 to get </a:t>
            </a:r>
            <a:r>
              <a:rPr lang="en-US" i="1" dirty="0"/>
              <a:t>n</a:t>
            </a:r>
            <a:r>
              <a:rPr lang="en-US" dirty="0"/>
              <a:t> / 2; if </a:t>
            </a:r>
            <a:r>
              <a:rPr lang="en-US" i="1" dirty="0"/>
              <a:t>n</a:t>
            </a:r>
            <a:r>
              <a:rPr lang="en-US" dirty="0"/>
              <a:t> is odd, multiply it by 3 and add 1 to obtain 3</a:t>
            </a:r>
            <a:r>
              <a:rPr lang="en-US" i="1" dirty="0"/>
              <a:t>n</a:t>
            </a:r>
            <a:r>
              <a:rPr lang="en-US" dirty="0"/>
              <a:t> + 1. Repeat the process until the result is 1. </a:t>
            </a:r>
          </a:p>
          <a:p>
            <a:r>
              <a:rPr lang="en-US" dirty="0"/>
              <a:t>The conjecture is that no matter what number you start with, you will always reach 1 –– the program always terminates.</a:t>
            </a:r>
          </a:p>
          <a:p>
            <a:r>
              <a:rPr lang="en-US" dirty="0"/>
              <a:t>I started a </a:t>
            </a:r>
            <a:r>
              <a:rPr lang="en-US" dirty="0">
                <a:solidFill>
                  <a:srgbClr val="0000FF"/>
                </a:solidFill>
              </a:rPr>
              <a:t>multithreading</a:t>
            </a:r>
            <a:r>
              <a:rPr lang="en-US" dirty="0"/>
              <a:t> program to validate the </a:t>
            </a:r>
            <a:r>
              <a:rPr lang="en-US" dirty="0" err="1"/>
              <a:t>Collatz</a:t>
            </a:r>
            <a:r>
              <a:rPr lang="en-US" dirty="0"/>
              <a:t> Conjecture or find a counterexample. I used </a:t>
            </a:r>
            <a:r>
              <a:rPr lang="en-US" dirty="0">
                <a:solidFill>
                  <a:srgbClr val="0000FF"/>
                </a:solidFill>
              </a:rPr>
              <a:t>32-core</a:t>
            </a:r>
            <a:r>
              <a:rPr lang="en-US" dirty="0"/>
              <a:t> computer to </a:t>
            </a:r>
            <a:r>
              <a:rPr lang="en-US" dirty="0">
                <a:solidFill>
                  <a:srgbClr val="0000FF"/>
                </a:solidFill>
              </a:rPr>
              <a:t>outperform</a:t>
            </a:r>
            <a:r>
              <a:rPr lang="en-US" dirty="0"/>
              <a:t> many efforts people have started running years ago: </a:t>
            </a:r>
            <a:r>
              <a:rPr lang="en-US" dirty="0">
                <a:solidFill>
                  <a:srgbClr val="990000"/>
                </a:solidFill>
              </a:rPr>
              <a:t>My one year could be worth of other’s 32 years!</a:t>
            </a:r>
          </a:p>
        </p:txBody>
      </p:sp>
      <p:sp>
        <p:nvSpPr>
          <p:cNvPr id="28676" name="Slide Number Placeholder 3"/>
          <p:cNvSpPr>
            <a:spLocks noGrp="1"/>
          </p:cNvSpPr>
          <p:nvPr>
            <p:ph type="sldNum" sz="quarter" idx="12"/>
          </p:nvPr>
        </p:nvSpPr>
        <p:spPr>
          <a:noFill/>
        </p:spPr>
        <p:txBody>
          <a:bodyPr/>
          <a:lstStyle/>
          <a:p>
            <a:fld id="{87915A7B-DDE9-452E-8144-573B89336576}" type="slidenum">
              <a:rPr lang="en-US" smtClean="0"/>
              <a:pPr/>
              <a:t>297</a:t>
            </a:fld>
            <a:endParaRPr lang="en-US"/>
          </a:p>
        </p:txBody>
      </p:sp>
      <p:sp>
        <p:nvSpPr>
          <p:cNvPr id="2" name="Rounded Rectangular Callout 1"/>
          <p:cNvSpPr/>
          <p:nvPr/>
        </p:nvSpPr>
        <p:spPr bwMode="auto">
          <a:xfrm>
            <a:off x="2514600" y="6172200"/>
            <a:ext cx="5029200" cy="533400"/>
          </a:xfrm>
          <a:prstGeom prst="wedgeRoundRectCallout">
            <a:avLst>
              <a:gd name="adj1" fmla="val -59086"/>
              <a:gd name="adj2" fmla="val -35459"/>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A challenge to you: Take a 64-core and start today!</a:t>
            </a:r>
          </a:p>
        </p:txBody>
      </p:sp>
    </p:spTree>
    <p:extLst>
      <p:ext uri="{BB962C8B-B14F-4D97-AF65-F5344CB8AC3E}">
        <p14:creationId xmlns:p14="http://schemas.microsoft.com/office/powerpoint/2010/main" val="23663318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531">
                                            <p:txEl>
                                              <p:pRg st="3" end="3"/>
                                            </p:txEl>
                                          </p:spTgt>
                                        </p:tgtEl>
                                        <p:attrNameLst>
                                          <p:attrName>style.visibility</p:attrName>
                                        </p:attrNameLst>
                                      </p:cBhvr>
                                      <p:to>
                                        <p:strVal val="visible"/>
                                      </p:to>
                                    </p:set>
                                    <p:animEffect transition="in" filter="wipe(left)">
                                      <p:cBhvr>
                                        <p:cTn id="7" dur="500"/>
                                        <p:tgtEl>
                                          <p:spTgt spid="2253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685800"/>
            <a:ext cx="7620000" cy="623888"/>
          </a:xfrm>
        </p:spPr>
        <p:txBody>
          <a:bodyPr/>
          <a:lstStyle/>
          <a:p>
            <a:r>
              <a:rPr lang="en-US" dirty="0"/>
              <a:t>Case Study:</a:t>
            </a:r>
            <a:br>
              <a:rPr lang="en-US" dirty="0"/>
            </a:br>
            <a:r>
              <a:rPr lang="en-US" dirty="0">
                <a:highlight>
                  <a:srgbClr val="FFFF00"/>
                </a:highlight>
              </a:rPr>
              <a:t>Efficiency Issues in Multithreading</a:t>
            </a:r>
          </a:p>
        </p:txBody>
      </p:sp>
      <p:sp>
        <p:nvSpPr>
          <p:cNvPr id="3" name="Content Placeholder 2"/>
          <p:cNvSpPr>
            <a:spLocks noGrp="1"/>
          </p:cNvSpPr>
          <p:nvPr>
            <p:ph idx="1"/>
          </p:nvPr>
        </p:nvSpPr>
        <p:spPr/>
        <p:txBody>
          <a:bodyPr/>
          <a:lstStyle/>
          <a:p>
            <a:r>
              <a:rPr lang="en-US" dirty="0"/>
              <a:t>Because the overhead of creating and starting multithreading, the speedup S of N parallel threads will be S &lt; N.</a:t>
            </a:r>
          </a:p>
          <a:p>
            <a:r>
              <a:rPr lang="en-US" dirty="0"/>
              <a:t>If the overhead is so large, it is possible S &lt; 1, meaning that the multiple threading program is slower than the single threaded program. </a:t>
            </a:r>
          </a:p>
          <a:p>
            <a:r>
              <a:rPr lang="en-US" dirty="0"/>
              <a:t>When comparing a multithreading program with the single threaded program, the implementations of its two programs must be fair (not biased).</a:t>
            </a:r>
          </a:p>
        </p:txBody>
      </p:sp>
      <p:sp>
        <p:nvSpPr>
          <p:cNvPr id="4" name="Slide Number Placeholder 3"/>
          <p:cNvSpPr>
            <a:spLocks noGrp="1"/>
          </p:cNvSpPr>
          <p:nvPr>
            <p:ph type="sldNum" sz="quarter" idx="12"/>
          </p:nvPr>
        </p:nvSpPr>
        <p:spPr/>
        <p:txBody>
          <a:bodyPr/>
          <a:lstStyle/>
          <a:p>
            <a:pPr>
              <a:defRPr/>
            </a:pPr>
            <a:fld id="{EE0DF119-116B-4D18-ADF3-794E8A307570}" type="slidenum">
              <a:rPr lang="en-US" smtClean="0"/>
              <a:pPr>
                <a:defRPr/>
              </a:pPr>
              <a:t>298</a:t>
            </a:fld>
            <a:endParaRPr lang="en-US"/>
          </a:p>
        </p:txBody>
      </p:sp>
    </p:spTree>
    <p:extLst>
      <p:ext uri="{BB962C8B-B14F-4D97-AF65-F5344CB8AC3E}">
        <p14:creationId xmlns:p14="http://schemas.microsoft.com/office/powerpoint/2010/main" val="215554391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a:t>The method to be started as a thread</a:t>
            </a:r>
          </a:p>
        </p:txBody>
      </p:sp>
      <p:sp>
        <p:nvSpPr>
          <p:cNvPr id="29699" name="Content Placeholder 2"/>
          <p:cNvSpPr>
            <a:spLocks noGrp="1"/>
          </p:cNvSpPr>
          <p:nvPr>
            <p:ph idx="1"/>
          </p:nvPr>
        </p:nvSpPr>
        <p:spPr>
          <a:xfrm>
            <a:off x="855663" y="914400"/>
            <a:ext cx="8059737" cy="5791200"/>
          </a:xfrm>
        </p:spPr>
        <p:txBody>
          <a:bodyPr/>
          <a:lstStyle/>
          <a:p>
            <a:pPr marL="463550" indent="-463550">
              <a:buFont typeface="Wingdings" pitchFamily="2" charset="2"/>
              <a:buNone/>
              <a:tabLst>
                <a:tab pos="914400" algn="l"/>
                <a:tab pos="1377950" algn="l"/>
                <a:tab pos="1828800" algn="l"/>
                <a:tab pos="2292350" algn="l"/>
                <a:tab pos="2743200" algn="l"/>
                <a:tab pos="3146425" algn="l"/>
              </a:tabLst>
              <a:defRPr/>
            </a:pPr>
            <a:r>
              <a:rPr lang="en-US" sz="1800" dirty="0">
                <a:latin typeface="Arial" pitchFamily="34" charset="0"/>
                <a:cs typeface="Arial" pitchFamily="34" charset="0"/>
              </a:rPr>
              <a:t> class HOTPO {	</a:t>
            </a:r>
            <a:r>
              <a:rPr lang="en-US" sz="1800" dirty="0">
                <a:solidFill>
                  <a:schemeClr val="accent5">
                    <a:lumMod val="25000"/>
                  </a:schemeClr>
                </a:solidFill>
                <a:latin typeface="Arial" pitchFamily="34" charset="0"/>
                <a:cs typeface="Arial" pitchFamily="34" charset="0"/>
              </a:rPr>
              <a:t> //</a:t>
            </a:r>
            <a:r>
              <a:rPr lang="en-US" sz="1800" dirty="0" err="1">
                <a:solidFill>
                  <a:schemeClr val="accent5">
                    <a:lumMod val="25000"/>
                  </a:schemeClr>
                </a:solidFill>
                <a:latin typeface="Arial" pitchFamily="34" charset="0"/>
                <a:cs typeface="Arial" pitchFamily="34" charset="0"/>
              </a:rPr>
              <a:t>Collatz</a:t>
            </a:r>
            <a:r>
              <a:rPr lang="en-US" sz="1800" dirty="0">
                <a:solidFill>
                  <a:schemeClr val="accent5">
                    <a:lumMod val="25000"/>
                  </a:schemeClr>
                </a:solidFill>
                <a:latin typeface="Arial" pitchFamily="34" charset="0"/>
                <a:cs typeface="Arial" pitchFamily="34" charset="0"/>
              </a:rPr>
              <a:t> conjecture: Half Or Triple Plus One </a:t>
            </a:r>
            <a:endParaRPr lang="en-US" sz="1800" dirty="0">
              <a:latin typeface="Arial" pitchFamily="34" charset="0"/>
              <a:cs typeface="Arial" pitchFamily="34" charset="0"/>
            </a:endParaRPr>
          </a:p>
          <a:p>
            <a:pPr marL="463550" indent="-463550">
              <a:buFont typeface="Wingdings" pitchFamily="2" charset="2"/>
              <a:buNone/>
              <a:tabLst>
                <a:tab pos="914400" algn="l"/>
                <a:tab pos="1377950" algn="l"/>
                <a:tab pos="1828800" algn="l"/>
                <a:tab pos="2292350" algn="l"/>
                <a:tab pos="2743200" algn="l"/>
                <a:tab pos="3146425" algn="l"/>
              </a:tabLst>
              <a:defRPr/>
            </a:pPr>
            <a:r>
              <a:rPr lang="en-US" sz="1800" dirty="0">
                <a:latin typeface="Arial" pitchFamily="34" charset="0"/>
                <a:cs typeface="Arial" pitchFamily="34" charset="0"/>
              </a:rPr>
              <a:t>	Int64 s, t;</a:t>
            </a:r>
          </a:p>
          <a:p>
            <a:pPr marL="463550" indent="-463550">
              <a:buFont typeface="Wingdings" pitchFamily="2" charset="2"/>
              <a:buNone/>
              <a:tabLst>
                <a:tab pos="914400" algn="l"/>
                <a:tab pos="1377950" algn="l"/>
                <a:tab pos="1828800" algn="l"/>
                <a:tab pos="2292350" algn="l"/>
                <a:tab pos="2743200" algn="l"/>
                <a:tab pos="3146425" algn="l"/>
              </a:tabLst>
              <a:defRPr/>
            </a:pPr>
            <a:r>
              <a:rPr lang="en-US" sz="1800" dirty="0">
                <a:latin typeface="Arial" pitchFamily="34" charset="0"/>
                <a:cs typeface="Arial" pitchFamily="34" charset="0"/>
              </a:rPr>
              <a:t>	public HOTPO(Int64 start, Int64 terminate)  { // constructor</a:t>
            </a:r>
          </a:p>
          <a:p>
            <a:pPr marL="463550" indent="-463550">
              <a:buFont typeface="Wingdings" pitchFamily="2" charset="2"/>
              <a:buNone/>
              <a:tabLst>
                <a:tab pos="914400" algn="l"/>
                <a:tab pos="1377950" algn="l"/>
                <a:tab pos="1828800" algn="l"/>
                <a:tab pos="2292350" algn="l"/>
                <a:tab pos="2743200" algn="l"/>
                <a:tab pos="3146425" algn="l"/>
              </a:tabLst>
              <a:defRPr/>
            </a:pPr>
            <a:r>
              <a:rPr lang="en-US" sz="1800" dirty="0">
                <a:latin typeface="Arial" pitchFamily="34" charset="0"/>
                <a:cs typeface="Arial" pitchFamily="34" charset="0"/>
              </a:rPr>
              <a:t>            </a:t>
            </a:r>
            <a:r>
              <a:rPr lang="en-US" sz="1800" dirty="0" err="1">
                <a:latin typeface="Arial" pitchFamily="34" charset="0"/>
                <a:cs typeface="Arial" pitchFamily="34" charset="0"/>
              </a:rPr>
              <a:t>this.s</a:t>
            </a:r>
            <a:r>
              <a:rPr lang="en-US" sz="1800" dirty="0">
                <a:latin typeface="Arial" pitchFamily="34" charset="0"/>
                <a:cs typeface="Arial" pitchFamily="34" charset="0"/>
              </a:rPr>
              <a:t> = start;</a:t>
            </a:r>
          </a:p>
          <a:p>
            <a:pPr marL="463550" indent="-463550">
              <a:buFont typeface="Wingdings" pitchFamily="2" charset="2"/>
              <a:buNone/>
              <a:tabLst>
                <a:tab pos="914400" algn="l"/>
                <a:tab pos="1377950" algn="l"/>
                <a:tab pos="1828800" algn="l"/>
                <a:tab pos="2292350" algn="l"/>
                <a:tab pos="2743200" algn="l"/>
                <a:tab pos="3146425" algn="l"/>
              </a:tabLst>
              <a:defRPr/>
            </a:pPr>
            <a:r>
              <a:rPr lang="en-US" sz="1800" dirty="0">
                <a:latin typeface="Arial" pitchFamily="34" charset="0"/>
                <a:cs typeface="Arial" pitchFamily="34" charset="0"/>
              </a:rPr>
              <a:t>            </a:t>
            </a:r>
            <a:r>
              <a:rPr lang="en-US" sz="1800" dirty="0" err="1">
                <a:latin typeface="Arial" pitchFamily="34" charset="0"/>
                <a:cs typeface="Arial" pitchFamily="34" charset="0"/>
              </a:rPr>
              <a:t>this.t</a:t>
            </a:r>
            <a:r>
              <a:rPr lang="en-US" sz="1800" dirty="0">
                <a:latin typeface="Arial" pitchFamily="34" charset="0"/>
                <a:cs typeface="Arial" pitchFamily="34" charset="0"/>
              </a:rPr>
              <a:t> = terminate;</a:t>
            </a:r>
          </a:p>
          <a:p>
            <a:pPr marL="463550" indent="-463550">
              <a:buFont typeface="Wingdings" pitchFamily="2" charset="2"/>
              <a:buNone/>
              <a:tabLst>
                <a:tab pos="914400" algn="l"/>
                <a:tab pos="1377950" algn="l"/>
                <a:tab pos="1828800" algn="l"/>
                <a:tab pos="2292350" algn="l"/>
                <a:tab pos="2743200" algn="l"/>
                <a:tab pos="3146425" algn="l"/>
              </a:tabLst>
              <a:defRPr/>
            </a:pPr>
            <a:r>
              <a:rPr lang="en-US" sz="1800" dirty="0">
                <a:latin typeface="Arial" pitchFamily="34" charset="0"/>
                <a:cs typeface="Arial" pitchFamily="34" charset="0"/>
              </a:rPr>
              <a:t>	}</a:t>
            </a:r>
          </a:p>
          <a:p>
            <a:pPr marL="463550" indent="-463550">
              <a:buFont typeface="Wingdings" pitchFamily="2" charset="2"/>
              <a:buNone/>
              <a:tabLst>
                <a:tab pos="914400" algn="l"/>
                <a:tab pos="1377950" algn="l"/>
                <a:tab pos="1828800" algn="l"/>
                <a:tab pos="2292350" algn="l"/>
                <a:tab pos="2743200" algn="l"/>
                <a:tab pos="3146425" algn="l"/>
              </a:tabLst>
              <a:defRPr/>
            </a:pPr>
            <a:r>
              <a:rPr lang="en-US" sz="1800" dirty="0">
                <a:latin typeface="Arial" pitchFamily="34" charset="0"/>
                <a:cs typeface="Arial" pitchFamily="34" charset="0"/>
              </a:rPr>
              <a:t>        public void </a:t>
            </a:r>
            <a:r>
              <a:rPr lang="en-US" sz="1800" dirty="0" err="1">
                <a:solidFill>
                  <a:srgbClr val="0000FF"/>
                </a:solidFill>
                <a:latin typeface="Arial" pitchFamily="34" charset="0"/>
                <a:cs typeface="Arial" pitchFamily="34" charset="0"/>
              </a:rPr>
              <a:t>hotpoFunc</a:t>
            </a:r>
            <a:r>
              <a:rPr lang="en-US" sz="1800" dirty="0">
                <a:solidFill>
                  <a:srgbClr val="0000FF"/>
                </a:solidFill>
                <a:latin typeface="Arial" pitchFamily="34" charset="0"/>
                <a:cs typeface="Arial" pitchFamily="34" charset="0"/>
              </a:rPr>
              <a:t>()  </a:t>
            </a:r>
            <a:r>
              <a:rPr lang="en-US" sz="1800" dirty="0">
                <a:latin typeface="Arial" pitchFamily="34" charset="0"/>
                <a:cs typeface="Arial" pitchFamily="34" charset="0"/>
              </a:rPr>
              <a:t>{   </a:t>
            </a:r>
          </a:p>
          <a:p>
            <a:pPr marL="463550" indent="-463550">
              <a:buFont typeface="Wingdings" pitchFamily="2" charset="2"/>
              <a:buNone/>
              <a:tabLst>
                <a:tab pos="914400" algn="l"/>
                <a:tab pos="1377950" algn="l"/>
                <a:tab pos="1828800" algn="l"/>
                <a:tab pos="2292350" algn="l"/>
                <a:tab pos="2743200" algn="l"/>
                <a:tab pos="3146425" algn="l"/>
              </a:tabLst>
              <a:defRPr/>
            </a:pPr>
            <a:r>
              <a:rPr lang="en-US" sz="1800" dirty="0">
                <a:latin typeface="Arial" pitchFamily="34" charset="0"/>
                <a:cs typeface="Arial" pitchFamily="34" charset="0"/>
              </a:rPr>
              <a:t>        	for (Int64 </a:t>
            </a:r>
            <a:r>
              <a:rPr lang="en-US" sz="1800" dirty="0" err="1">
                <a:latin typeface="Arial" pitchFamily="34" charset="0"/>
                <a:cs typeface="Arial" pitchFamily="34" charset="0"/>
              </a:rPr>
              <a:t>i</a:t>
            </a:r>
            <a:r>
              <a:rPr lang="en-US" sz="1800" dirty="0">
                <a:latin typeface="Arial" pitchFamily="34" charset="0"/>
                <a:cs typeface="Arial" pitchFamily="34" charset="0"/>
              </a:rPr>
              <a:t> = s; </a:t>
            </a:r>
            <a:r>
              <a:rPr lang="en-US" sz="1800" dirty="0" err="1">
                <a:latin typeface="Arial" pitchFamily="34" charset="0"/>
                <a:cs typeface="Arial" pitchFamily="34" charset="0"/>
              </a:rPr>
              <a:t>i</a:t>
            </a:r>
            <a:r>
              <a:rPr lang="en-US" sz="1800" dirty="0">
                <a:latin typeface="Arial" pitchFamily="34" charset="0"/>
                <a:cs typeface="Arial" pitchFamily="34" charset="0"/>
              </a:rPr>
              <a:t> &lt;= t; </a:t>
            </a:r>
            <a:r>
              <a:rPr lang="en-US" sz="1800" dirty="0" err="1">
                <a:latin typeface="Arial" pitchFamily="34" charset="0"/>
                <a:cs typeface="Arial" pitchFamily="34" charset="0"/>
              </a:rPr>
              <a:t>i</a:t>
            </a:r>
            <a:r>
              <a:rPr lang="en-US" sz="1800" dirty="0">
                <a:latin typeface="Arial" pitchFamily="34" charset="0"/>
                <a:cs typeface="Arial" pitchFamily="34" charset="0"/>
              </a:rPr>
              <a:t>++)  {</a:t>
            </a:r>
          </a:p>
          <a:p>
            <a:pPr marL="463550" indent="-463550">
              <a:buFont typeface="Wingdings" pitchFamily="2" charset="2"/>
              <a:buNone/>
              <a:tabLst>
                <a:tab pos="914400" algn="l"/>
                <a:tab pos="1377950" algn="l"/>
                <a:tab pos="1828800" algn="l"/>
                <a:tab pos="2292350" algn="l"/>
                <a:tab pos="2743200" algn="l"/>
                <a:tab pos="3146425" algn="l"/>
              </a:tabLst>
              <a:defRPr/>
            </a:pPr>
            <a:r>
              <a:rPr lang="en-US" sz="1800" dirty="0">
                <a:latin typeface="Arial" pitchFamily="34" charset="0"/>
                <a:cs typeface="Arial" pitchFamily="34" charset="0"/>
              </a:rPr>
              <a:t>			Int64 n = </a:t>
            </a:r>
            <a:r>
              <a:rPr lang="en-US" sz="1800" dirty="0" err="1">
                <a:latin typeface="Arial" pitchFamily="34" charset="0"/>
                <a:cs typeface="Arial" pitchFamily="34" charset="0"/>
              </a:rPr>
              <a:t>i</a:t>
            </a:r>
            <a:r>
              <a:rPr lang="en-US" sz="1800" dirty="0">
                <a:latin typeface="Arial" pitchFamily="34" charset="0"/>
                <a:cs typeface="Arial" pitchFamily="34" charset="0"/>
              </a:rPr>
              <a:t>;</a:t>
            </a:r>
          </a:p>
          <a:p>
            <a:pPr marL="463550" indent="-463550">
              <a:buFont typeface="Wingdings" pitchFamily="2" charset="2"/>
              <a:buNone/>
              <a:tabLst>
                <a:tab pos="914400" algn="l"/>
                <a:tab pos="1377950" algn="l"/>
                <a:tab pos="1828800" algn="l"/>
                <a:tab pos="2292350" algn="l"/>
                <a:tab pos="2743200" algn="l"/>
                <a:tab pos="3146425" algn="l"/>
              </a:tabLst>
              <a:defRPr/>
            </a:pPr>
            <a:r>
              <a:rPr lang="en-US" sz="1800" dirty="0">
                <a:latin typeface="Arial" pitchFamily="34" charset="0"/>
                <a:cs typeface="Arial" pitchFamily="34" charset="0"/>
              </a:rPr>
              <a:t>                	</a:t>
            </a:r>
            <a:r>
              <a:rPr lang="en-US" sz="1800" dirty="0">
                <a:solidFill>
                  <a:srgbClr val="0000FF"/>
                </a:solidFill>
                <a:latin typeface="Arial" pitchFamily="34" charset="0"/>
                <a:cs typeface="Arial" pitchFamily="34" charset="0"/>
              </a:rPr>
              <a:t>while (n &gt; 1)  {</a:t>
            </a:r>
          </a:p>
          <a:p>
            <a:pPr marL="463550" indent="-463550">
              <a:buFont typeface="Wingdings" pitchFamily="2" charset="2"/>
              <a:buNone/>
              <a:tabLst>
                <a:tab pos="914400" algn="l"/>
                <a:tab pos="1377950" algn="l"/>
                <a:tab pos="1828800" algn="l"/>
                <a:tab pos="2292350" algn="l"/>
                <a:tab pos="2743200" algn="l"/>
                <a:tab pos="3146425" algn="l"/>
              </a:tabLst>
              <a:defRPr/>
            </a:pPr>
            <a:r>
              <a:rPr lang="en-US" sz="1800" dirty="0">
                <a:solidFill>
                  <a:srgbClr val="0000FF"/>
                </a:solidFill>
                <a:latin typeface="Arial" pitchFamily="34" charset="0"/>
                <a:cs typeface="Arial" pitchFamily="34" charset="0"/>
              </a:rPr>
              <a:t>                    		if (n % 2 == 0)  		</a:t>
            </a:r>
            <a:r>
              <a:rPr lang="en-US" sz="1800" dirty="0">
                <a:solidFill>
                  <a:srgbClr val="008000"/>
                </a:solidFill>
                <a:latin typeface="Arial" pitchFamily="34" charset="0"/>
                <a:cs typeface="Arial" pitchFamily="34" charset="0"/>
              </a:rPr>
              <a:t>// if n is even, divide by 2</a:t>
            </a:r>
          </a:p>
          <a:p>
            <a:pPr marL="463550" indent="-463550">
              <a:buFont typeface="Wingdings" pitchFamily="2" charset="2"/>
              <a:buNone/>
              <a:tabLst>
                <a:tab pos="914400" algn="l"/>
                <a:tab pos="1377950" algn="l"/>
                <a:tab pos="1828800" algn="l"/>
                <a:tab pos="2292350" algn="l"/>
                <a:tab pos="2743200" algn="l"/>
                <a:tab pos="3146425" algn="l"/>
              </a:tabLst>
              <a:defRPr/>
            </a:pPr>
            <a:r>
              <a:rPr lang="en-US" sz="1800" dirty="0">
                <a:solidFill>
                  <a:srgbClr val="0000FF"/>
                </a:solidFill>
                <a:latin typeface="Arial" pitchFamily="34" charset="0"/>
                <a:cs typeface="Arial" pitchFamily="34" charset="0"/>
              </a:rPr>
              <a:t>                        		n = n / 2;      		</a:t>
            </a:r>
            <a:r>
              <a:rPr lang="en-US" sz="1800" dirty="0">
                <a:solidFill>
                  <a:srgbClr val="008000"/>
                </a:solidFill>
                <a:latin typeface="Arial" pitchFamily="34" charset="0"/>
                <a:cs typeface="Arial" pitchFamily="34" charset="0"/>
              </a:rPr>
              <a:t>// Integer division</a:t>
            </a:r>
          </a:p>
          <a:p>
            <a:pPr marL="463550" indent="-463550">
              <a:buFont typeface="Wingdings" pitchFamily="2" charset="2"/>
              <a:buNone/>
              <a:tabLst>
                <a:tab pos="914400" algn="l"/>
                <a:tab pos="1377950" algn="l"/>
                <a:tab pos="1828800" algn="l"/>
                <a:tab pos="2292350" algn="l"/>
                <a:tab pos="2743200" algn="l"/>
                <a:tab pos="3146425" algn="l"/>
              </a:tabLst>
              <a:defRPr/>
            </a:pPr>
            <a:r>
              <a:rPr lang="en-US" sz="1800" dirty="0">
                <a:solidFill>
                  <a:srgbClr val="0000FF"/>
                </a:solidFill>
                <a:latin typeface="Arial" pitchFamily="34" charset="0"/>
                <a:cs typeface="Arial" pitchFamily="34" charset="0"/>
              </a:rPr>
              <a:t>                    		else</a:t>
            </a:r>
          </a:p>
          <a:p>
            <a:pPr marL="463550" indent="-463550">
              <a:buFont typeface="Wingdings" pitchFamily="2" charset="2"/>
              <a:buNone/>
              <a:tabLst>
                <a:tab pos="914400" algn="l"/>
                <a:tab pos="1377950" algn="l"/>
                <a:tab pos="1828800" algn="l"/>
                <a:tab pos="2292350" algn="l"/>
                <a:tab pos="2743200" algn="l"/>
                <a:tab pos="3146425" algn="l"/>
              </a:tabLst>
              <a:defRPr/>
            </a:pPr>
            <a:r>
              <a:rPr lang="en-US" sz="1800" dirty="0">
                <a:solidFill>
                  <a:srgbClr val="0000FF"/>
                </a:solidFill>
                <a:latin typeface="Arial" pitchFamily="34" charset="0"/>
                <a:cs typeface="Arial" pitchFamily="34" charset="0"/>
              </a:rPr>
              <a:t>                        		n = 3 * n + 1;		</a:t>
            </a:r>
            <a:r>
              <a:rPr lang="en-US" sz="1800" dirty="0">
                <a:solidFill>
                  <a:srgbClr val="008000"/>
                </a:solidFill>
                <a:latin typeface="Arial" pitchFamily="34" charset="0"/>
                <a:cs typeface="Arial" pitchFamily="34" charset="0"/>
              </a:rPr>
              <a:t>// Multiply 3 and plus 1</a:t>
            </a:r>
          </a:p>
          <a:p>
            <a:pPr marL="463550" indent="-463550">
              <a:buFont typeface="Wingdings" pitchFamily="2" charset="2"/>
              <a:buNone/>
              <a:tabLst>
                <a:tab pos="914400" algn="l"/>
                <a:tab pos="1377950" algn="l"/>
                <a:tab pos="1828800" algn="l"/>
                <a:tab pos="2292350" algn="l"/>
                <a:tab pos="2743200" algn="l"/>
                <a:tab pos="3146425" algn="l"/>
              </a:tabLst>
              <a:defRPr/>
            </a:pPr>
            <a:r>
              <a:rPr lang="en-US" sz="1800" dirty="0">
                <a:latin typeface="Arial" pitchFamily="34" charset="0"/>
                <a:cs typeface="Arial" pitchFamily="34" charset="0"/>
              </a:rPr>
              <a:t>			</a:t>
            </a:r>
            <a:r>
              <a:rPr lang="en-US" sz="1800" dirty="0">
                <a:solidFill>
                  <a:srgbClr val="0000FF"/>
                </a:solidFill>
                <a:latin typeface="Arial" pitchFamily="34" charset="0"/>
                <a:cs typeface="Arial" pitchFamily="34" charset="0"/>
              </a:rPr>
              <a:t>}   </a:t>
            </a:r>
          </a:p>
          <a:p>
            <a:pPr marL="463550" indent="-463550">
              <a:buFont typeface="Wingdings" pitchFamily="2" charset="2"/>
              <a:buNone/>
              <a:tabLst>
                <a:tab pos="914400" algn="l"/>
                <a:tab pos="1377950" algn="l"/>
                <a:tab pos="1828800" algn="l"/>
                <a:tab pos="2292350" algn="l"/>
                <a:tab pos="2743200" algn="l"/>
                <a:tab pos="3146425" algn="l"/>
              </a:tabLst>
              <a:defRPr/>
            </a:pPr>
            <a:r>
              <a:rPr lang="en-US" sz="1800" dirty="0">
                <a:latin typeface="Arial" pitchFamily="34" charset="0"/>
                <a:cs typeface="Arial" pitchFamily="34" charset="0"/>
              </a:rPr>
              <a:t>		}   </a:t>
            </a:r>
          </a:p>
          <a:p>
            <a:pPr marL="463550" indent="-463550">
              <a:buFont typeface="Wingdings" pitchFamily="2" charset="2"/>
              <a:buNone/>
              <a:tabLst>
                <a:tab pos="914400" algn="l"/>
                <a:tab pos="1377950" algn="l"/>
                <a:tab pos="1828800" algn="l"/>
                <a:tab pos="2292350" algn="l"/>
                <a:tab pos="2743200" algn="l"/>
                <a:tab pos="3146425" algn="l"/>
              </a:tabLst>
              <a:defRPr/>
            </a:pPr>
            <a:r>
              <a:rPr lang="en-US" sz="1800" dirty="0">
                <a:latin typeface="Arial" pitchFamily="34" charset="0"/>
                <a:cs typeface="Arial" pitchFamily="34" charset="0"/>
              </a:rPr>
              <a:t>	}</a:t>
            </a:r>
          </a:p>
          <a:p>
            <a:pPr marL="463550" indent="-463550">
              <a:buFont typeface="Wingdings" pitchFamily="2" charset="2"/>
              <a:buNone/>
              <a:tabLst>
                <a:tab pos="914400" algn="l"/>
                <a:tab pos="1377950" algn="l"/>
                <a:tab pos="1828800" algn="l"/>
                <a:tab pos="2292350" algn="l"/>
                <a:tab pos="2743200" algn="l"/>
                <a:tab pos="3146425" algn="l"/>
              </a:tabLst>
              <a:defRPr/>
            </a:pPr>
            <a:r>
              <a:rPr lang="en-US" sz="1800" dirty="0">
                <a:latin typeface="Arial" pitchFamily="34" charset="0"/>
                <a:cs typeface="Arial" pitchFamily="34" charset="0"/>
              </a:rPr>
              <a:t>} </a:t>
            </a:r>
            <a:endParaRPr lang="en-US" sz="1800" dirty="0">
              <a:latin typeface="Arial" charset="0"/>
              <a:cs typeface="Arial" charset="0"/>
            </a:endParaRPr>
          </a:p>
        </p:txBody>
      </p:sp>
      <p:sp>
        <p:nvSpPr>
          <p:cNvPr id="29700" name="Slide Number Placeholder 3"/>
          <p:cNvSpPr>
            <a:spLocks noGrp="1"/>
          </p:cNvSpPr>
          <p:nvPr>
            <p:ph type="sldNum" sz="quarter" idx="12"/>
          </p:nvPr>
        </p:nvSpPr>
        <p:spPr>
          <a:noFill/>
        </p:spPr>
        <p:txBody>
          <a:bodyPr/>
          <a:lstStyle/>
          <a:p>
            <a:fld id="{2E547D6B-9883-4A7C-9FAA-15B2F91163C7}" type="slidenum">
              <a:rPr lang="en-US" smtClean="0"/>
              <a:pPr/>
              <a:t>299</a:t>
            </a:fld>
            <a:endParaRPr lang="en-US"/>
          </a:p>
        </p:txBody>
      </p:sp>
      <p:sp>
        <p:nvSpPr>
          <p:cNvPr id="29701" name="Rectangular Callout 5"/>
          <p:cNvSpPr>
            <a:spLocks noChangeArrowheads="1"/>
          </p:cNvSpPr>
          <p:nvPr/>
        </p:nvSpPr>
        <p:spPr bwMode="auto">
          <a:xfrm>
            <a:off x="6248400" y="2743200"/>
            <a:ext cx="2667000" cy="1182688"/>
          </a:xfrm>
          <a:prstGeom prst="wedgeRectCallout">
            <a:avLst>
              <a:gd name="adj1" fmla="val -119233"/>
              <a:gd name="adj2" fmla="val -15611"/>
            </a:avLst>
          </a:prstGeom>
          <a:solidFill>
            <a:srgbClr val="FFFFCC"/>
          </a:solidFill>
          <a:ln w="9525" algn="ctr">
            <a:solidFill>
              <a:schemeClr val="tx1"/>
            </a:solidFill>
            <a:round/>
            <a:headEnd/>
            <a:tailEnd/>
          </a:ln>
        </p:spPr>
        <p:txBody>
          <a:bodyPr/>
          <a:lstStyle/>
          <a:p>
            <a:r>
              <a:rPr lang="en-US" dirty="0"/>
              <a:t>This function validates all number between start and terminate</a:t>
            </a:r>
          </a:p>
        </p:txBody>
      </p:sp>
    </p:spTree>
    <p:extLst>
      <p:ext uri="{BB962C8B-B14F-4D97-AF65-F5344CB8AC3E}">
        <p14:creationId xmlns:p14="http://schemas.microsoft.com/office/powerpoint/2010/main" val="3794724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B5137E2A-7B1E-411D-94C1-6177EC83EA35}" type="slidenum">
              <a:rPr kumimoji="0" lang="en-US" sz="1800" b="0" i="0" u="none" strike="noStrike" kern="1200" cap="none" spc="0" normalizeH="0" baseline="0" noProof="0" smtClean="0">
                <a:ln>
                  <a:noFill/>
                </a:ln>
                <a:solidFill>
                  <a:srgbClr val="333399"/>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3</a:t>
            </a:fld>
            <a:endParaRPr kumimoji="0" lang="en-US" sz="1800" b="0" i="0" u="none" strike="noStrike" kern="1200" cap="none" spc="0" normalizeH="0" baseline="0" noProof="0">
              <a:ln>
                <a:noFill/>
              </a:ln>
              <a:solidFill>
                <a:srgbClr val="333399"/>
              </a:solidFill>
              <a:effectLst/>
              <a:uLnTx/>
              <a:uFillTx/>
              <a:latin typeface="Times New Roman" pitchFamily="18" charset="0"/>
              <a:ea typeface="+mn-ea"/>
              <a:cs typeface="+mn-cs"/>
            </a:endParaRPr>
          </a:p>
        </p:txBody>
      </p:sp>
      <p:sp>
        <p:nvSpPr>
          <p:cNvPr id="4099" name="Rectangle 2"/>
          <p:cNvSpPr>
            <a:spLocks noGrp="1" noChangeArrowheads="1"/>
          </p:cNvSpPr>
          <p:nvPr>
            <p:ph type="title"/>
          </p:nvPr>
        </p:nvSpPr>
        <p:spPr/>
        <p:txBody>
          <a:bodyPr/>
          <a:lstStyle/>
          <a:p>
            <a:pPr eaLnBrk="1" hangingPunct="1"/>
            <a:r>
              <a:rPr lang="en-US" sz="3600"/>
              <a:t>Roadmap of Chapter 1</a:t>
            </a:r>
          </a:p>
        </p:txBody>
      </p:sp>
      <p:sp>
        <p:nvSpPr>
          <p:cNvPr id="4100" name="Rectangle 3"/>
          <p:cNvSpPr>
            <a:spLocks noGrp="1" noChangeArrowheads="1"/>
          </p:cNvSpPr>
          <p:nvPr>
            <p:ph type="body" idx="1"/>
          </p:nvPr>
        </p:nvSpPr>
        <p:spPr>
          <a:xfrm>
            <a:off x="1828800" y="1066800"/>
            <a:ext cx="7086600" cy="5562600"/>
          </a:xfrm>
        </p:spPr>
        <p:txBody>
          <a:bodyPr/>
          <a:lstStyle/>
          <a:p>
            <a:pPr eaLnBrk="1" hangingPunct="1">
              <a:lnSpc>
                <a:spcPct val="150000"/>
              </a:lnSpc>
            </a:pPr>
            <a:r>
              <a:rPr lang="en-US" sz="2400" dirty="0"/>
              <a:t>Computer Architecture </a:t>
            </a:r>
          </a:p>
          <a:p>
            <a:pPr eaLnBrk="1" hangingPunct="1">
              <a:lnSpc>
                <a:spcPct val="150000"/>
              </a:lnSpc>
            </a:pPr>
            <a:r>
              <a:rPr lang="en-US" sz="2400" dirty="0"/>
              <a:t>Software Architecture</a:t>
            </a:r>
          </a:p>
          <a:p>
            <a:pPr eaLnBrk="1" hangingPunct="1">
              <a:lnSpc>
                <a:spcPct val="150000"/>
              </a:lnSpc>
            </a:pPr>
            <a:r>
              <a:rPr lang="en-US" sz="2400" dirty="0"/>
              <a:t>Distributed Software Architectures</a:t>
            </a:r>
          </a:p>
          <a:p>
            <a:pPr eaLnBrk="1" hangingPunct="1">
              <a:lnSpc>
                <a:spcPct val="150000"/>
              </a:lnSpc>
            </a:pPr>
            <a:r>
              <a:rPr lang="en-US" sz="2400" dirty="0"/>
              <a:t>Client-Server Architecture (Two-Tier Architecture)</a:t>
            </a:r>
          </a:p>
          <a:p>
            <a:pPr eaLnBrk="1" hangingPunct="1">
              <a:lnSpc>
                <a:spcPct val="150000"/>
              </a:lnSpc>
            </a:pPr>
            <a:r>
              <a:rPr lang="en-US" sz="2400" dirty="0"/>
              <a:t>Three-Tier and Four-Tier architecture</a:t>
            </a:r>
          </a:p>
          <a:p>
            <a:pPr eaLnBrk="1" hangingPunct="1">
              <a:lnSpc>
                <a:spcPct val="150000"/>
              </a:lnSpc>
            </a:pPr>
            <a:r>
              <a:rPr lang="en-US" sz="2400" dirty="0"/>
              <a:t>Distributed Object Architecture</a:t>
            </a:r>
          </a:p>
          <a:p>
            <a:pPr eaLnBrk="1" hangingPunct="1">
              <a:lnSpc>
                <a:spcPct val="150000"/>
              </a:lnSpc>
            </a:pPr>
            <a:r>
              <a:rPr lang="en-US" sz="2400" dirty="0"/>
              <a:t>Design Patterns (Review)</a:t>
            </a:r>
          </a:p>
          <a:p>
            <a:pPr eaLnBrk="1" hangingPunct="1">
              <a:lnSpc>
                <a:spcPct val="150000"/>
              </a:lnSpc>
            </a:pPr>
            <a:r>
              <a:rPr lang="en-US" sz="2400" dirty="0"/>
              <a:t>Service-Oriented Architecture</a:t>
            </a:r>
          </a:p>
        </p:txBody>
      </p:sp>
      <p:sp>
        <p:nvSpPr>
          <p:cNvPr id="4101" name="Rectangle 13"/>
          <p:cNvSpPr>
            <a:spLocks noChangeArrowheads="1"/>
          </p:cNvSpPr>
          <p:nvPr/>
        </p:nvSpPr>
        <p:spPr bwMode="auto">
          <a:xfrm>
            <a:off x="533400" y="3810000"/>
            <a:ext cx="5715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marR="0" lvl="0" indent="-342900" algn="l" defTabSz="914400" rtl="0" eaLnBrk="1" fontAlgn="base" latinLnBrk="0" hangingPunct="1">
              <a:lnSpc>
                <a:spcPct val="140000"/>
              </a:lnSpc>
              <a:spcBef>
                <a:spcPct val="20000"/>
              </a:spcBef>
              <a:spcAft>
                <a:spcPct val="0"/>
              </a:spcAft>
              <a:buClr>
                <a:srgbClr val="3333CC"/>
              </a:buClr>
              <a:buSzPct val="60000"/>
              <a:buFont typeface="Wingdings" pitchFamily="2" charset="2"/>
              <a:buChar char="n"/>
              <a:tabLst/>
              <a:defRPr/>
            </a:pPr>
            <a:endParaRPr kumimoji="0" lang="en-GB" sz="2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4102" name="Left Brace 5"/>
          <p:cNvSpPr>
            <a:spLocks/>
          </p:cNvSpPr>
          <p:nvPr/>
        </p:nvSpPr>
        <p:spPr bwMode="auto">
          <a:xfrm>
            <a:off x="1447800" y="1447800"/>
            <a:ext cx="228600" cy="1371600"/>
          </a:xfrm>
          <a:prstGeom prst="leftBrace">
            <a:avLst>
              <a:gd name="adj1" fmla="val 833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4103" name="TextBox 6"/>
          <p:cNvSpPr txBox="1">
            <a:spLocks noChangeArrowheads="1"/>
          </p:cNvSpPr>
          <p:nvPr/>
        </p:nvSpPr>
        <p:spPr bwMode="auto">
          <a:xfrm>
            <a:off x="304800" y="1905000"/>
            <a:ext cx="1063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Lecture 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BE22B7F0-54D4-4112-A02A-A4E305D22CDF}" type="slidenum">
              <a:rPr lang="en-US" b="0" smtClean="0">
                <a:solidFill>
                  <a:schemeClr val="tx2"/>
                </a:solidFill>
              </a:rPr>
              <a:pPr/>
              <a:t>30</a:t>
            </a:fld>
            <a:endParaRPr lang="en-US" b="0">
              <a:solidFill>
                <a:schemeClr val="tx2"/>
              </a:solidFill>
            </a:endParaRPr>
          </a:p>
        </p:txBody>
      </p:sp>
      <p:sp>
        <p:nvSpPr>
          <p:cNvPr id="16387" name="Rectangle 2"/>
          <p:cNvSpPr>
            <a:spLocks noGrp="1" noChangeArrowheads="1"/>
          </p:cNvSpPr>
          <p:nvPr>
            <p:ph type="title"/>
          </p:nvPr>
        </p:nvSpPr>
        <p:spPr>
          <a:xfrm>
            <a:off x="1219200" y="152400"/>
            <a:ext cx="7620000" cy="623888"/>
          </a:xfrm>
        </p:spPr>
        <p:txBody>
          <a:bodyPr/>
          <a:lstStyle/>
          <a:p>
            <a:pPr eaLnBrk="1" hangingPunct="1"/>
            <a:r>
              <a:rPr lang="en-GB" sz="2800"/>
              <a:t>Advantages of Distributed Object Architecture</a:t>
            </a:r>
          </a:p>
        </p:txBody>
      </p:sp>
      <p:sp>
        <p:nvSpPr>
          <p:cNvPr id="16388" name="Rectangle 3"/>
          <p:cNvSpPr>
            <a:spLocks noGrp="1" noChangeArrowheads="1"/>
          </p:cNvSpPr>
          <p:nvPr>
            <p:ph type="body" idx="1"/>
          </p:nvPr>
        </p:nvSpPr>
        <p:spPr>
          <a:xfrm>
            <a:off x="685800" y="1524000"/>
            <a:ext cx="7924800" cy="4608513"/>
          </a:xfrm>
        </p:spPr>
        <p:txBody>
          <a:bodyPr/>
          <a:lstStyle/>
          <a:p>
            <a:pPr eaLnBrk="1" hangingPunct="1">
              <a:lnSpc>
                <a:spcPct val="110000"/>
              </a:lnSpc>
            </a:pPr>
            <a:r>
              <a:rPr lang="en-GB" dirty="0"/>
              <a:t>It is an open system architecture that allows </a:t>
            </a:r>
            <a:r>
              <a:rPr lang="en-GB" dirty="0">
                <a:solidFill>
                  <a:srgbClr val="0033CC"/>
                </a:solidFill>
              </a:rPr>
              <a:t>new resources to be added </a:t>
            </a:r>
            <a:r>
              <a:rPr lang="en-GB" dirty="0"/>
              <a:t>to it as required;</a:t>
            </a:r>
          </a:p>
          <a:p>
            <a:pPr eaLnBrk="1" hangingPunct="1">
              <a:lnSpc>
                <a:spcPct val="110000"/>
              </a:lnSpc>
            </a:pPr>
            <a:r>
              <a:rPr lang="en-GB" dirty="0"/>
              <a:t>The system is flexible and </a:t>
            </a:r>
            <a:r>
              <a:rPr lang="en-GB" dirty="0">
                <a:solidFill>
                  <a:srgbClr val="0033CC"/>
                </a:solidFill>
              </a:rPr>
              <a:t>scalable</a:t>
            </a:r>
            <a:r>
              <a:rPr lang="en-GB" dirty="0"/>
              <a:t>;</a:t>
            </a:r>
          </a:p>
          <a:p>
            <a:pPr eaLnBrk="1" hangingPunct="1">
              <a:lnSpc>
                <a:spcPct val="110000"/>
              </a:lnSpc>
            </a:pPr>
            <a:r>
              <a:rPr lang="en-GB" dirty="0"/>
              <a:t>It is possible (e.g., written in the same language) to reconfigure the system dynamically with objects </a:t>
            </a:r>
            <a:r>
              <a:rPr lang="en-GB" dirty="0">
                <a:solidFill>
                  <a:srgbClr val="0033CC"/>
                </a:solidFill>
              </a:rPr>
              <a:t>migrating</a:t>
            </a:r>
            <a:r>
              <a:rPr lang="en-GB" dirty="0"/>
              <a:t> across the network as required.</a:t>
            </a:r>
          </a:p>
          <a:p>
            <a:pPr eaLnBrk="1" hangingPunct="1">
              <a:lnSpc>
                <a:spcPct val="110000"/>
              </a:lnSpc>
            </a:pPr>
            <a:r>
              <a:rPr lang="en-GB" dirty="0"/>
              <a:t>It allows the system designer to </a:t>
            </a:r>
            <a:r>
              <a:rPr lang="en-GB" dirty="0">
                <a:solidFill>
                  <a:srgbClr val="0033CC"/>
                </a:solidFill>
              </a:rPr>
              <a:t>delay decisions </a:t>
            </a:r>
            <a:r>
              <a:rPr lang="en-GB" dirty="0"/>
              <a:t>on where and how services should be provided;</a:t>
            </a:r>
          </a:p>
        </p:txBody>
      </p:sp>
    </p:spTree>
    <p:extLst>
      <p:ext uri="{BB962C8B-B14F-4D97-AF65-F5344CB8AC3E}">
        <p14:creationId xmlns:p14="http://schemas.microsoft.com/office/powerpoint/2010/main" val="202722453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685800" y="152400"/>
            <a:ext cx="8382000" cy="623888"/>
          </a:xfrm>
        </p:spPr>
        <p:txBody>
          <a:bodyPr/>
          <a:lstStyle/>
          <a:p>
            <a:pPr algn="ctr"/>
            <a:r>
              <a:rPr lang="en-US" sz="2800" dirty="0"/>
              <a:t>Experiment Design for a Core 2 Qua Computer</a:t>
            </a:r>
          </a:p>
        </p:txBody>
      </p:sp>
      <p:sp>
        <p:nvSpPr>
          <p:cNvPr id="30723" name="Content Placeholder 2"/>
          <p:cNvSpPr>
            <a:spLocks noGrp="1"/>
          </p:cNvSpPr>
          <p:nvPr>
            <p:ph idx="1"/>
          </p:nvPr>
        </p:nvSpPr>
        <p:spPr>
          <a:xfrm>
            <a:off x="685800" y="1219200"/>
            <a:ext cx="8269288" cy="1219200"/>
          </a:xfrm>
        </p:spPr>
        <p:txBody>
          <a:bodyPr/>
          <a:lstStyle/>
          <a:p>
            <a:r>
              <a:rPr lang="en-US"/>
              <a:t>Creating 4 threads</a:t>
            </a:r>
          </a:p>
          <a:p>
            <a:r>
              <a:rPr lang="en-US"/>
              <a:t>Each thread processes one fourth of the numbers  </a:t>
            </a:r>
          </a:p>
        </p:txBody>
      </p:sp>
      <p:sp>
        <p:nvSpPr>
          <p:cNvPr id="30724" name="Slide Number Placeholder 3"/>
          <p:cNvSpPr>
            <a:spLocks noGrp="1"/>
          </p:cNvSpPr>
          <p:nvPr>
            <p:ph type="sldNum" sz="quarter" idx="12"/>
          </p:nvPr>
        </p:nvSpPr>
        <p:spPr>
          <a:noFill/>
        </p:spPr>
        <p:txBody>
          <a:bodyPr/>
          <a:lstStyle/>
          <a:p>
            <a:fld id="{08056ED3-D0E4-4FEC-A319-6277D6E5AA1D}" type="slidenum">
              <a:rPr lang="en-US" smtClean="0"/>
              <a:pPr/>
              <a:t>300</a:t>
            </a:fld>
            <a:endParaRPr lang="en-US"/>
          </a:p>
        </p:txBody>
      </p:sp>
      <p:sp>
        <p:nvSpPr>
          <p:cNvPr id="30725" name="Rectangle 4"/>
          <p:cNvSpPr>
            <a:spLocks noChangeArrowheads="1"/>
          </p:cNvSpPr>
          <p:nvPr/>
        </p:nvSpPr>
        <p:spPr bwMode="auto">
          <a:xfrm>
            <a:off x="2057400" y="3592513"/>
            <a:ext cx="1371600" cy="457200"/>
          </a:xfrm>
          <a:prstGeom prst="rect">
            <a:avLst/>
          </a:prstGeom>
          <a:solidFill>
            <a:srgbClr val="FFFFCC"/>
          </a:solidFill>
          <a:ln w="9525" algn="ctr">
            <a:solidFill>
              <a:schemeClr val="tx1"/>
            </a:solidFill>
            <a:round/>
            <a:headEnd/>
            <a:tailEnd/>
          </a:ln>
        </p:spPr>
        <p:txBody>
          <a:bodyPr/>
          <a:lstStyle/>
          <a:p>
            <a:endParaRPr lang="en-US"/>
          </a:p>
        </p:txBody>
      </p:sp>
      <p:sp>
        <p:nvSpPr>
          <p:cNvPr id="30726" name="Rectangle 5"/>
          <p:cNvSpPr>
            <a:spLocks noChangeArrowheads="1"/>
          </p:cNvSpPr>
          <p:nvPr/>
        </p:nvSpPr>
        <p:spPr bwMode="auto">
          <a:xfrm>
            <a:off x="3429000" y="3592513"/>
            <a:ext cx="1371600" cy="457200"/>
          </a:xfrm>
          <a:prstGeom prst="rect">
            <a:avLst/>
          </a:prstGeom>
          <a:solidFill>
            <a:srgbClr val="FFFFCC"/>
          </a:solidFill>
          <a:ln w="9525" algn="ctr">
            <a:solidFill>
              <a:schemeClr val="tx1"/>
            </a:solidFill>
            <a:round/>
            <a:headEnd/>
            <a:tailEnd/>
          </a:ln>
        </p:spPr>
        <p:txBody>
          <a:bodyPr/>
          <a:lstStyle/>
          <a:p>
            <a:endParaRPr lang="en-US"/>
          </a:p>
        </p:txBody>
      </p:sp>
      <p:sp>
        <p:nvSpPr>
          <p:cNvPr id="30727" name="Rectangle 6"/>
          <p:cNvSpPr>
            <a:spLocks noChangeArrowheads="1"/>
          </p:cNvSpPr>
          <p:nvPr/>
        </p:nvSpPr>
        <p:spPr bwMode="auto">
          <a:xfrm>
            <a:off x="4800600" y="3592513"/>
            <a:ext cx="1371600" cy="457200"/>
          </a:xfrm>
          <a:prstGeom prst="rect">
            <a:avLst/>
          </a:prstGeom>
          <a:solidFill>
            <a:srgbClr val="FFFFCC"/>
          </a:solidFill>
          <a:ln w="9525" algn="ctr">
            <a:solidFill>
              <a:schemeClr val="tx1"/>
            </a:solidFill>
            <a:round/>
            <a:headEnd/>
            <a:tailEnd/>
          </a:ln>
        </p:spPr>
        <p:txBody>
          <a:bodyPr/>
          <a:lstStyle/>
          <a:p>
            <a:endParaRPr lang="en-US"/>
          </a:p>
        </p:txBody>
      </p:sp>
      <p:sp>
        <p:nvSpPr>
          <p:cNvPr id="30728" name="Rectangle 7"/>
          <p:cNvSpPr>
            <a:spLocks noChangeArrowheads="1"/>
          </p:cNvSpPr>
          <p:nvPr/>
        </p:nvSpPr>
        <p:spPr bwMode="auto">
          <a:xfrm>
            <a:off x="6172200" y="3592513"/>
            <a:ext cx="1371600" cy="457200"/>
          </a:xfrm>
          <a:prstGeom prst="rect">
            <a:avLst/>
          </a:prstGeom>
          <a:solidFill>
            <a:srgbClr val="FFFFCC"/>
          </a:solidFill>
          <a:ln w="9525" algn="ctr">
            <a:solidFill>
              <a:schemeClr val="tx1"/>
            </a:solidFill>
            <a:round/>
            <a:headEnd/>
            <a:tailEnd/>
          </a:ln>
        </p:spPr>
        <p:txBody>
          <a:bodyPr/>
          <a:lstStyle/>
          <a:p>
            <a:endParaRPr lang="en-US"/>
          </a:p>
        </p:txBody>
      </p:sp>
      <p:sp>
        <p:nvSpPr>
          <p:cNvPr id="30729" name="TextBox 8"/>
          <p:cNvSpPr txBox="1">
            <a:spLocks noChangeArrowheads="1"/>
          </p:cNvSpPr>
          <p:nvPr/>
        </p:nvSpPr>
        <p:spPr bwMode="auto">
          <a:xfrm>
            <a:off x="1985963" y="3973513"/>
            <a:ext cx="300037" cy="369887"/>
          </a:xfrm>
          <a:prstGeom prst="rect">
            <a:avLst/>
          </a:prstGeom>
          <a:noFill/>
          <a:ln w="9525">
            <a:noFill/>
            <a:miter lim="800000"/>
            <a:headEnd/>
            <a:tailEnd/>
          </a:ln>
        </p:spPr>
        <p:txBody>
          <a:bodyPr wrap="none">
            <a:spAutoFit/>
          </a:bodyPr>
          <a:lstStyle/>
          <a:p>
            <a:r>
              <a:rPr lang="en-US"/>
              <a:t>1</a:t>
            </a:r>
          </a:p>
        </p:txBody>
      </p:sp>
      <p:sp>
        <p:nvSpPr>
          <p:cNvPr id="30730" name="TextBox 9"/>
          <p:cNvSpPr txBox="1">
            <a:spLocks noChangeArrowheads="1"/>
          </p:cNvSpPr>
          <p:nvPr/>
        </p:nvSpPr>
        <p:spPr bwMode="auto">
          <a:xfrm>
            <a:off x="3352800" y="3973513"/>
            <a:ext cx="609600" cy="369887"/>
          </a:xfrm>
          <a:prstGeom prst="rect">
            <a:avLst/>
          </a:prstGeom>
          <a:noFill/>
          <a:ln w="9525">
            <a:noFill/>
            <a:miter lim="800000"/>
            <a:headEnd/>
            <a:tailEnd/>
          </a:ln>
        </p:spPr>
        <p:txBody>
          <a:bodyPr wrap="none">
            <a:spAutoFit/>
          </a:bodyPr>
          <a:lstStyle/>
          <a:p>
            <a:r>
              <a:rPr lang="en-US"/>
              <a:t>m+1</a:t>
            </a:r>
          </a:p>
        </p:txBody>
      </p:sp>
      <p:sp>
        <p:nvSpPr>
          <p:cNvPr id="30731" name="TextBox 12"/>
          <p:cNvSpPr txBox="1">
            <a:spLocks noChangeArrowheads="1"/>
          </p:cNvSpPr>
          <p:nvPr/>
        </p:nvSpPr>
        <p:spPr bwMode="auto">
          <a:xfrm>
            <a:off x="4724400" y="3973513"/>
            <a:ext cx="725488" cy="369887"/>
          </a:xfrm>
          <a:prstGeom prst="rect">
            <a:avLst/>
          </a:prstGeom>
          <a:noFill/>
          <a:ln w="9525">
            <a:noFill/>
            <a:miter lim="800000"/>
            <a:headEnd/>
            <a:tailEnd/>
          </a:ln>
        </p:spPr>
        <p:txBody>
          <a:bodyPr wrap="none">
            <a:spAutoFit/>
          </a:bodyPr>
          <a:lstStyle/>
          <a:p>
            <a:r>
              <a:rPr lang="en-US"/>
              <a:t>2m+1</a:t>
            </a:r>
          </a:p>
        </p:txBody>
      </p:sp>
      <p:sp>
        <p:nvSpPr>
          <p:cNvPr id="30732" name="TextBox 13"/>
          <p:cNvSpPr txBox="1">
            <a:spLocks noChangeArrowheads="1"/>
          </p:cNvSpPr>
          <p:nvPr/>
        </p:nvSpPr>
        <p:spPr bwMode="auto">
          <a:xfrm>
            <a:off x="6096000" y="3973513"/>
            <a:ext cx="725488" cy="369887"/>
          </a:xfrm>
          <a:prstGeom prst="rect">
            <a:avLst/>
          </a:prstGeom>
          <a:noFill/>
          <a:ln w="9525">
            <a:noFill/>
            <a:miter lim="800000"/>
            <a:headEnd/>
            <a:tailEnd/>
          </a:ln>
        </p:spPr>
        <p:txBody>
          <a:bodyPr wrap="none">
            <a:spAutoFit/>
          </a:bodyPr>
          <a:lstStyle/>
          <a:p>
            <a:r>
              <a:rPr lang="en-US"/>
              <a:t>3m+1</a:t>
            </a:r>
          </a:p>
        </p:txBody>
      </p:sp>
      <p:sp>
        <p:nvSpPr>
          <p:cNvPr id="30733" name="Rectangle 13"/>
          <p:cNvSpPr>
            <a:spLocks noChangeArrowheads="1"/>
          </p:cNvSpPr>
          <p:nvPr/>
        </p:nvSpPr>
        <p:spPr bwMode="auto">
          <a:xfrm>
            <a:off x="1981200" y="2525713"/>
            <a:ext cx="5486400" cy="457200"/>
          </a:xfrm>
          <a:prstGeom prst="rect">
            <a:avLst/>
          </a:prstGeom>
          <a:solidFill>
            <a:srgbClr val="FFFFCC"/>
          </a:solidFill>
          <a:ln w="9525" algn="ctr">
            <a:solidFill>
              <a:schemeClr val="tx1"/>
            </a:solidFill>
            <a:round/>
            <a:headEnd/>
            <a:tailEnd/>
          </a:ln>
        </p:spPr>
        <p:txBody>
          <a:bodyPr/>
          <a:lstStyle/>
          <a:p>
            <a:endParaRPr lang="en-US"/>
          </a:p>
        </p:txBody>
      </p:sp>
      <p:sp>
        <p:nvSpPr>
          <p:cNvPr id="30734" name="TextBox 14"/>
          <p:cNvSpPr txBox="1">
            <a:spLocks noChangeArrowheads="1"/>
          </p:cNvSpPr>
          <p:nvPr/>
        </p:nvSpPr>
        <p:spPr bwMode="auto">
          <a:xfrm>
            <a:off x="457200" y="2438400"/>
            <a:ext cx="1524000" cy="646113"/>
          </a:xfrm>
          <a:prstGeom prst="rect">
            <a:avLst/>
          </a:prstGeom>
          <a:noFill/>
          <a:ln w="9525">
            <a:noFill/>
            <a:miter lim="800000"/>
            <a:headEnd/>
            <a:tailEnd/>
          </a:ln>
        </p:spPr>
        <p:txBody>
          <a:bodyPr>
            <a:spAutoFit/>
          </a:bodyPr>
          <a:lstStyle/>
          <a:p>
            <a:r>
              <a:rPr lang="en-US"/>
              <a:t>All number from 1 to 4m</a:t>
            </a:r>
          </a:p>
        </p:txBody>
      </p:sp>
      <p:sp>
        <p:nvSpPr>
          <p:cNvPr id="30735" name="TextBox 13"/>
          <p:cNvSpPr txBox="1">
            <a:spLocks noChangeArrowheads="1"/>
          </p:cNvSpPr>
          <p:nvPr/>
        </p:nvSpPr>
        <p:spPr bwMode="auto">
          <a:xfrm>
            <a:off x="7292975" y="4049713"/>
            <a:ext cx="479425" cy="369887"/>
          </a:xfrm>
          <a:prstGeom prst="rect">
            <a:avLst/>
          </a:prstGeom>
          <a:noFill/>
          <a:ln w="9525">
            <a:noFill/>
            <a:miter lim="800000"/>
            <a:headEnd/>
            <a:tailEnd/>
          </a:ln>
        </p:spPr>
        <p:txBody>
          <a:bodyPr wrap="none">
            <a:spAutoFit/>
          </a:bodyPr>
          <a:lstStyle/>
          <a:p>
            <a:r>
              <a:rPr lang="en-US"/>
              <a:t>4m</a:t>
            </a:r>
          </a:p>
        </p:txBody>
      </p:sp>
      <p:sp>
        <p:nvSpPr>
          <p:cNvPr id="30736" name="Rectangle 16"/>
          <p:cNvSpPr>
            <a:spLocks noChangeArrowheads="1"/>
          </p:cNvSpPr>
          <p:nvPr/>
        </p:nvSpPr>
        <p:spPr bwMode="auto">
          <a:xfrm>
            <a:off x="2286000" y="4724400"/>
            <a:ext cx="914400" cy="1219200"/>
          </a:xfrm>
          <a:prstGeom prst="rect">
            <a:avLst/>
          </a:prstGeom>
          <a:solidFill>
            <a:schemeClr val="accent1"/>
          </a:solidFill>
          <a:ln w="9525" algn="ctr">
            <a:solidFill>
              <a:schemeClr val="tx1"/>
            </a:solidFill>
            <a:round/>
            <a:headEnd/>
            <a:tailEnd/>
          </a:ln>
        </p:spPr>
        <p:txBody>
          <a:bodyPr/>
          <a:lstStyle/>
          <a:p>
            <a:pPr algn="ctr"/>
            <a:endParaRPr lang="en-US"/>
          </a:p>
          <a:p>
            <a:pPr algn="ctr"/>
            <a:r>
              <a:rPr lang="en-US"/>
              <a:t>Thread 1</a:t>
            </a:r>
          </a:p>
        </p:txBody>
      </p:sp>
      <p:cxnSp>
        <p:nvCxnSpPr>
          <p:cNvPr id="30737" name="Straight Arrow Connector 18"/>
          <p:cNvCxnSpPr>
            <a:cxnSpLocks noChangeShapeType="1"/>
            <a:stCxn id="30725" idx="2"/>
            <a:endCxn id="30736" idx="0"/>
          </p:cNvCxnSpPr>
          <p:nvPr/>
        </p:nvCxnSpPr>
        <p:spPr bwMode="auto">
          <a:xfrm rot="5400000">
            <a:off x="2405063" y="4386263"/>
            <a:ext cx="676275" cy="3175"/>
          </a:xfrm>
          <a:prstGeom prst="straightConnector1">
            <a:avLst/>
          </a:prstGeom>
          <a:noFill/>
          <a:ln w="9525" algn="ctr">
            <a:solidFill>
              <a:schemeClr val="tx1"/>
            </a:solidFill>
            <a:round/>
            <a:headEnd/>
            <a:tailEnd type="arrow" w="med" len="med"/>
          </a:ln>
        </p:spPr>
      </p:cxnSp>
      <p:sp>
        <p:nvSpPr>
          <p:cNvPr id="30738" name="Rectangle 20"/>
          <p:cNvSpPr>
            <a:spLocks noChangeArrowheads="1"/>
          </p:cNvSpPr>
          <p:nvPr/>
        </p:nvSpPr>
        <p:spPr bwMode="auto">
          <a:xfrm>
            <a:off x="3657600" y="4724400"/>
            <a:ext cx="914400" cy="1219200"/>
          </a:xfrm>
          <a:prstGeom prst="rect">
            <a:avLst/>
          </a:prstGeom>
          <a:solidFill>
            <a:schemeClr val="accent1"/>
          </a:solidFill>
          <a:ln w="9525" algn="ctr">
            <a:solidFill>
              <a:schemeClr val="tx1"/>
            </a:solidFill>
            <a:round/>
            <a:headEnd/>
            <a:tailEnd/>
          </a:ln>
        </p:spPr>
        <p:txBody>
          <a:bodyPr/>
          <a:lstStyle/>
          <a:p>
            <a:pPr algn="ctr"/>
            <a:endParaRPr lang="en-US"/>
          </a:p>
          <a:p>
            <a:pPr algn="ctr"/>
            <a:r>
              <a:rPr lang="en-US"/>
              <a:t>Thread 2</a:t>
            </a:r>
          </a:p>
        </p:txBody>
      </p:sp>
      <p:cxnSp>
        <p:nvCxnSpPr>
          <p:cNvPr id="30739" name="Straight Arrow Connector 21"/>
          <p:cNvCxnSpPr>
            <a:cxnSpLocks noChangeShapeType="1"/>
            <a:stCxn id="30726" idx="2"/>
            <a:endCxn id="30738" idx="0"/>
          </p:cNvCxnSpPr>
          <p:nvPr/>
        </p:nvCxnSpPr>
        <p:spPr bwMode="auto">
          <a:xfrm rot="5400000">
            <a:off x="3776663" y="4386263"/>
            <a:ext cx="676275" cy="3175"/>
          </a:xfrm>
          <a:prstGeom prst="straightConnector1">
            <a:avLst/>
          </a:prstGeom>
          <a:noFill/>
          <a:ln w="9525" algn="ctr">
            <a:solidFill>
              <a:schemeClr val="tx1"/>
            </a:solidFill>
            <a:round/>
            <a:headEnd/>
            <a:tailEnd type="arrow" w="med" len="med"/>
          </a:ln>
        </p:spPr>
      </p:cxnSp>
      <p:sp>
        <p:nvSpPr>
          <p:cNvPr id="30740" name="Rectangle 22"/>
          <p:cNvSpPr>
            <a:spLocks noChangeArrowheads="1"/>
          </p:cNvSpPr>
          <p:nvPr/>
        </p:nvSpPr>
        <p:spPr bwMode="auto">
          <a:xfrm>
            <a:off x="5029200" y="4724400"/>
            <a:ext cx="914400" cy="1219200"/>
          </a:xfrm>
          <a:prstGeom prst="rect">
            <a:avLst/>
          </a:prstGeom>
          <a:solidFill>
            <a:schemeClr val="accent1"/>
          </a:solidFill>
          <a:ln w="9525" algn="ctr">
            <a:solidFill>
              <a:schemeClr val="tx1"/>
            </a:solidFill>
            <a:round/>
            <a:headEnd/>
            <a:tailEnd/>
          </a:ln>
        </p:spPr>
        <p:txBody>
          <a:bodyPr/>
          <a:lstStyle/>
          <a:p>
            <a:pPr algn="ctr"/>
            <a:endParaRPr lang="en-US"/>
          </a:p>
          <a:p>
            <a:pPr algn="ctr"/>
            <a:r>
              <a:rPr lang="en-US"/>
              <a:t>Thread 3</a:t>
            </a:r>
          </a:p>
        </p:txBody>
      </p:sp>
      <p:cxnSp>
        <p:nvCxnSpPr>
          <p:cNvPr id="30741" name="Straight Arrow Connector 23"/>
          <p:cNvCxnSpPr>
            <a:cxnSpLocks noChangeShapeType="1"/>
            <a:stCxn id="30727" idx="2"/>
            <a:endCxn id="30740" idx="0"/>
          </p:cNvCxnSpPr>
          <p:nvPr/>
        </p:nvCxnSpPr>
        <p:spPr bwMode="auto">
          <a:xfrm rot="5400000">
            <a:off x="5148263" y="4386263"/>
            <a:ext cx="676275" cy="3175"/>
          </a:xfrm>
          <a:prstGeom prst="straightConnector1">
            <a:avLst/>
          </a:prstGeom>
          <a:noFill/>
          <a:ln w="9525" algn="ctr">
            <a:solidFill>
              <a:schemeClr val="tx1"/>
            </a:solidFill>
            <a:round/>
            <a:headEnd/>
            <a:tailEnd type="arrow" w="med" len="med"/>
          </a:ln>
        </p:spPr>
      </p:cxnSp>
      <p:sp>
        <p:nvSpPr>
          <p:cNvPr id="30742" name="Rectangle 24"/>
          <p:cNvSpPr>
            <a:spLocks noChangeArrowheads="1"/>
          </p:cNvSpPr>
          <p:nvPr/>
        </p:nvSpPr>
        <p:spPr bwMode="auto">
          <a:xfrm>
            <a:off x="6400800" y="4724400"/>
            <a:ext cx="914400" cy="1219200"/>
          </a:xfrm>
          <a:prstGeom prst="rect">
            <a:avLst/>
          </a:prstGeom>
          <a:solidFill>
            <a:schemeClr val="accent1"/>
          </a:solidFill>
          <a:ln w="9525" algn="ctr">
            <a:solidFill>
              <a:schemeClr val="tx1"/>
            </a:solidFill>
            <a:round/>
            <a:headEnd/>
            <a:tailEnd/>
          </a:ln>
        </p:spPr>
        <p:txBody>
          <a:bodyPr/>
          <a:lstStyle/>
          <a:p>
            <a:pPr algn="ctr"/>
            <a:endParaRPr lang="en-US"/>
          </a:p>
          <a:p>
            <a:pPr algn="ctr"/>
            <a:r>
              <a:rPr lang="en-US"/>
              <a:t>Thread 4</a:t>
            </a:r>
          </a:p>
        </p:txBody>
      </p:sp>
      <p:cxnSp>
        <p:nvCxnSpPr>
          <p:cNvPr id="30743" name="Straight Arrow Connector 25"/>
          <p:cNvCxnSpPr>
            <a:cxnSpLocks noChangeShapeType="1"/>
            <a:endCxn id="30742" idx="0"/>
          </p:cNvCxnSpPr>
          <p:nvPr/>
        </p:nvCxnSpPr>
        <p:spPr bwMode="auto">
          <a:xfrm rot="16200000" flipH="1">
            <a:off x="6519863" y="4386263"/>
            <a:ext cx="674687" cy="1587"/>
          </a:xfrm>
          <a:prstGeom prst="straightConnector1">
            <a:avLst/>
          </a:prstGeom>
          <a:noFill/>
          <a:ln w="9525" algn="ctr">
            <a:solidFill>
              <a:schemeClr val="tx1"/>
            </a:solidFill>
            <a:round/>
            <a:headEnd/>
            <a:tailEnd type="arrow" w="med" len="med"/>
          </a:ln>
        </p:spPr>
      </p:cxnSp>
      <p:sp>
        <p:nvSpPr>
          <p:cNvPr id="30744" name="Down Arrow 29"/>
          <p:cNvSpPr>
            <a:spLocks noChangeArrowheads="1"/>
          </p:cNvSpPr>
          <p:nvPr/>
        </p:nvSpPr>
        <p:spPr bwMode="auto">
          <a:xfrm>
            <a:off x="2589213" y="3160713"/>
            <a:ext cx="230187" cy="268287"/>
          </a:xfrm>
          <a:prstGeom prst="downArrow">
            <a:avLst>
              <a:gd name="adj1" fmla="val 50000"/>
              <a:gd name="adj2" fmla="val 49869"/>
            </a:avLst>
          </a:prstGeom>
          <a:solidFill>
            <a:srgbClr val="FFFFCC"/>
          </a:solidFill>
          <a:ln w="9525" algn="ctr">
            <a:solidFill>
              <a:schemeClr val="tx1"/>
            </a:solidFill>
            <a:round/>
            <a:headEnd/>
            <a:tailEnd/>
          </a:ln>
        </p:spPr>
        <p:txBody>
          <a:bodyPr/>
          <a:lstStyle/>
          <a:p>
            <a:endParaRPr lang="en-US"/>
          </a:p>
        </p:txBody>
      </p:sp>
      <p:sp>
        <p:nvSpPr>
          <p:cNvPr id="30745" name="Down Arrow 31"/>
          <p:cNvSpPr>
            <a:spLocks noChangeArrowheads="1"/>
          </p:cNvSpPr>
          <p:nvPr/>
        </p:nvSpPr>
        <p:spPr bwMode="auto">
          <a:xfrm>
            <a:off x="4037013" y="3160713"/>
            <a:ext cx="230187" cy="268287"/>
          </a:xfrm>
          <a:prstGeom prst="downArrow">
            <a:avLst>
              <a:gd name="adj1" fmla="val 50000"/>
              <a:gd name="adj2" fmla="val 49869"/>
            </a:avLst>
          </a:prstGeom>
          <a:solidFill>
            <a:srgbClr val="FFFFCC"/>
          </a:solidFill>
          <a:ln w="9525" algn="ctr">
            <a:solidFill>
              <a:schemeClr val="tx1"/>
            </a:solidFill>
            <a:round/>
            <a:headEnd/>
            <a:tailEnd/>
          </a:ln>
        </p:spPr>
        <p:txBody>
          <a:bodyPr/>
          <a:lstStyle/>
          <a:p>
            <a:endParaRPr lang="en-US"/>
          </a:p>
        </p:txBody>
      </p:sp>
      <p:sp>
        <p:nvSpPr>
          <p:cNvPr id="30746" name="Down Arrow 32"/>
          <p:cNvSpPr>
            <a:spLocks noChangeArrowheads="1"/>
          </p:cNvSpPr>
          <p:nvPr/>
        </p:nvSpPr>
        <p:spPr bwMode="auto">
          <a:xfrm>
            <a:off x="5484813" y="3160713"/>
            <a:ext cx="230187" cy="268287"/>
          </a:xfrm>
          <a:prstGeom prst="downArrow">
            <a:avLst>
              <a:gd name="adj1" fmla="val 50000"/>
              <a:gd name="adj2" fmla="val 49869"/>
            </a:avLst>
          </a:prstGeom>
          <a:solidFill>
            <a:srgbClr val="FFFFCC"/>
          </a:solidFill>
          <a:ln w="9525" algn="ctr">
            <a:solidFill>
              <a:schemeClr val="tx1"/>
            </a:solidFill>
            <a:round/>
            <a:headEnd/>
            <a:tailEnd/>
          </a:ln>
        </p:spPr>
        <p:txBody>
          <a:bodyPr/>
          <a:lstStyle/>
          <a:p>
            <a:endParaRPr lang="en-US"/>
          </a:p>
        </p:txBody>
      </p:sp>
      <p:sp>
        <p:nvSpPr>
          <p:cNvPr id="30747" name="Down Arrow 33"/>
          <p:cNvSpPr>
            <a:spLocks noChangeArrowheads="1"/>
          </p:cNvSpPr>
          <p:nvPr/>
        </p:nvSpPr>
        <p:spPr bwMode="auto">
          <a:xfrm>
            <a:off x="6932613" y="3160713"/>
            <a:ext cx="230187" cy="268287"/>
          </a:xfrm>
          <a:prstGeom prst="downArrow">
            <a:avLst>
              <a:gd name="adj1" fmla="val 50000"/>
              <a:gd name="adj2" fmla="val 49869"/>
            </a:avLst>
          </a:prstGeom>
          <a:solidFill>
            <a:srgbClr val="FFFFCC"/>
          </a:solidFill>
          <a:ln w="9525" algn="ctr">
            <a:solidFill>
              <a:schemeClr val="tx1"/>
            </a:solidFill>
            <a:round/>
            <a:headEnd/>
            <a:tailEnd/>
          </a:ln>
        </p:spPr>
        <p:txBody>
          <a:bodyPr/>
          <a:lstStyle/>
          <a:p>
            <a:endParaRPr lang="en-US"/>
          </a:p>
        </p:txBody>
      </p:sp>
      <p:sp>
        <p:nvSpPr>
          <p:cNvPr id="30748" name="TextBox 103"/>
          <p:cNvSpPr txBox="1">
            <a:spLocks noChangeArrowheads="1"/>
          </p:cNvSpPr>
          <p:nvPr/>
        </p:nvSpPr>
        <p:spPr bwMode="auto">
          <a:xfrm>
            <a:off x="1981200" y="6134100"/>
            <a:ext cx="5276850" cy="647700"/>
          </a:xfrm>
          <a:prstGeom prst="rect">
            <a:avLst/>
          </a:prstGeom>
          <a:noFill/>
          <a:ln w="9525">
            <a:noFill/>
            <a:miter lim="800000"/>
            <a:headEnd/>
            <a:tailEnd/>
          </a:ln>
        </p:spPr>
        <p:txBody>
          <a:bodyPr>
            <a:spAutoFit/>
          </a:bodyPr>
          <a:lstStyle/>
          <a:p>
            <a:pPr algn="ctr"/>
            <a:r>
              <a:rPr lang="en-US"/>
              <a:t>There is no communication and coordination among the threads to maximize the speedup.</a:t>
            </a:r>
          </a:p>
        </p:txBody>
      </p:sp>
    </p:spTree>
    <p:extLst>
      <p:ext uri="{BB962C8B-B14F-4D97-AF65-F5344CB8AC3E}">
        <p14:creationId xmlns:p14="http://schemas.microsoft.com/office/powerpoint/2010/main" val="266418676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3505200" y="152400"/>
            <a:ext cx="5562600" cy="623888"/>
          </a:xfrm>
        </p:spPr>
        <p:txBody>
          <a:bodyPr/>
          <a:lstStyle/>
          <a:p>
            <a:r>
              <a:rPr lang="en-US" dirty="0"/>
              <a:t>Output (Part)</a:t>
            </a:r>
          </a:p>
        </p:txBody>
      </p:sp>
      <p:sp>
        <p:nvSpPr>
          <p:cNvPr id="31747" name="Slide Number Placeholder 3"/>
          <p:cNvSpPr>
            <a:spLocks noGrp="1"/>
          </p:cNvSpPr>
          <p:nvPr>
            <p:ph type="sldNum" sz="quarter" idx="12"/>
          </p:nvPr>
        </p:nvSpPr>
        <p:spPr>
          <a:noFill/>
        </p:spPr>
        <p:txBody>
          <a:bodyPr/>
          <a:lstStyle/>
          <a:p>
            <a:fld id="{62ECADDA-4BE3-4EBF-BE2E-FD43D8A5C223}" type="slidenum">
              <a:rPr lang="en-US" smtClean="0"/>
              <a:pPr/>
              <a:t>301</a:t>
            </a:fld>
            <a:endParaRPr lang="en-US"/>
          </a:p>
        </p:txBody>
      </p:sp>
      <p:pic>
        <p:nvPicPr>
          <p:cNvPr id="31748" name="Picture 2"/>
          <p:cNvPicPr>
            <a:picLocks noChangeAspect="1" noChangeArrowheads="1"/>
          </p:cNvPicPr>
          <p:nvPr/>
        </p:nvPicPr>
        <p:blipFill>
          <a:blip r:embed="rId3" cstate="print"/>
          <a:srcRect/>
          <a:stretch>
            <a:fillRect/>
          </a:stretch>
        </p:blipFill>
        <p:spPr bwMode="auto">
          <a:xfrm>
            <a:off x="609600" y="828675"/>
            <a:ext cx="7848600" cy="6029325"/>
          </a:xfrm>
          <a:prstGeom prst="rect">
            <a:avLst/>
          </a:prstGeom>
          <a:noFill/>
          <a:ln w="9525">
            <a:noFill/>
            <a:miter lim="800000"/>
            <a:headEnd/>
            <a:tailEnd/>
          </a:ln>
        </p:spPr>
      </p:pic>
    </p:spTree>
    <p:extLst>
      <p:ext uri="{BB962C8B-B14F-4D97-AF65-F5344CB8AC3E}">
        <p14:creationId xmlns:p14="http://schemas.microsoft.com/office/powerpoint/2010/main" val="36205470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066800" y="152400"/>
            <a:ext cx="8001000" cy="623888"/>
          </a:xfrm>
        </p:spPr>
        <p:txBody>
          <a:bodyPr/>
          <a:lstStyle/>
          <a:p>
            <a:r>
              <a:rPr lang="en-US" dirty="0"/>
              <a:t>Speedup and Efficiency on 4-Core Processor</a:t>
            </a:r>
          </a:p>
        </p:txBody>
      </p:sp>
      <p:sp>
        <p:nvSpPr>
          <p:cNvPr id="32771" name="Slide Number Placeholder 3"/>
          <p:cNvSpPr>
            <a:spLocks noGrp="1"/>
          </p:cNvSpPr>
          <p:nvPr>
            <p:ph type="sldNum" sz="quarter" idx="12"/>
          </p:nvPr>
        </p:nvSpPr>
        <p:spPr>
          <a:noFill/>
        </p:spPr>
        <p:txBody>
          <a:bodyPr/>
          <a:lstStyle/>
          <a:p>
            <a:fld id="{384401D5-36A3-4DA8-8F01-E5ACF059F978}" type="slidenum">
              <a:rPr lang="en-US" smtClean="0"/>
              <a:pPr/>
              <a:t>302</a:t>
            </a:fld>
            <a:endParaRPr lang="en-US"/>
          </a:p>
        </p:txBody>
      </p:sp>
      <p:sp>
        <p:nvSpPr>
          <p:cNvPr id="32772" name="Rectangle 6"/>
          <p:cNvSpPr>
            <a:spLocks noChangeArrowheads="1"/>
          </p:cNvSpPr>
          <p:nvPr/>
        </p:nvSpPr>
        <p:spPr bwMode="auto">
          <a:xfrm>
            <a:off x="2971800" y="5553075"/>
            <a:ext cx="3328987" cy="461963"/>
          </a:xfrm>
          <a:prstGeom prst="rect">
            <a:avLst/>
          </a:prstGeom>
          <a:noFill/>
          <a:ln w="9525">
            <a:noFill/>
            <a:miter lim="800000"/>
            <a:headEnd/>
            <a:tailEnd/>
          </a:ln>
        </p:spPr>
        <p:txBody>
          <a:bodyPr wrap="none">
            <a:spAutoFit/>
          </a:bodyPr>
          <a:lstStyle/>
          <a:p>
            <a:r>
              <a:rPr lang="en-US" sz="2400" b="1" dirty="0"/>
              <a:t>Average Speedup = 3.01</a:t>
            </a:r>
          </a:p>
        </p:txBody>
      </p:sp>
      <p:sp>
        <p:nvSpPr>
          <p:cNvPr id="32773" name="Rectangle 7"/>
          <p:cNvSpPr>
            <a:spLocks noChangeArrowheads="1"/>
          </p:cNvSpPr>
          <p:nvPr/>
        </p:nvSpPr>
        <p:spPr bwMode="auto">
          <a:xfrm>
            <a:off x="2962275" y="5943600"/>
            <a:ext cx="3590925" cy="461962"/>
          </a:xfrm>
          <a:prstGeom prst="rect">
            <a:avLst/>
          </a:prstGeom>
          <a:noFill/>
          <a:ln w="9525">
            <a:noFill/>
            <a:miter lim="800000"/>
            <a:headEnd/>
            <a:tailEnd/>
          </a:ln>
        </p:spPr>
        <p:txBody>
          <a:bodyPr wrap="none">
            <a:spAutoFit/>
          </a:bodyPr>
          <a:lstStyle/>
          <a:p>
            <a:r>
              <a:rPr lang="en-US" sz="2400" b="1" dirty="0"/>
              <a:t>Average Efficiency = 75%</a:t>
            </a:r>
          </a:p>
        </p:txBody>
      </p:sp>
      <p:graphicFrame>
        <p:nvGraphicFramePr>
          <p:cNvPr id="9" name="Table 8"/>
          <p:cNvGraphicFramePr>
            <a:graphicFrameLocks noGrp="1"/>
          </p:cNvGraphicFramePr>
          <p:nvPr/>
        </p:nvGraphicFramePr>
        <p:xfrm>
          <a:off x="381000" y="1295400"/>
          <a:ext cx="8408989" cy="4229104"/>
        </p:xfrm>
        <a:graphic>
          <a:graphicData uri="http://schemas.openxmlformats.org/drawingml/2006/table">
            <a:tbl>
              <a:tblPr/>
              <a:tblGrid>
                <a:gridCol w="1877341">
                  <a:extLst>
                    <a:ext uri="{9D8B030D-6E8A-4147-A177-3AD203B41FA5}">
                      <a16:colId xmlns:a16="http://schemas.microsoft.com/office/drawing/2014/main" val="20000"/>
                    </a:ext>
                  </a:extLst>
                </a:gridCol>
                <a:gridCol w="2056429">
                  <a:extLst>
                    <a:ext uri="{9D8B030D-6E8A-4147-A177-3AD203B41FA5}">
                      <a16:colId xmlns:a16="http://schemas.microsoft.com/office/drawing/2014/main" val="20001"/>
                    </a:ext>
                  </a:extLst>
                </a:gridCol>
                <a:gridCol w="1704429">
                  <a:extLst>
                    <a:ext uri="{9D8B030D-6E8A-4147-A177-3AD203B41FA5}">
                      <a16:colId xmlns:a16="http://schemas.microsoft.com/office/drawing/2014/main" val="20002"/>
                    </a:ext>
                  </a:extLst>
                </a:gridCol>
                <a:gridCol w="1333900">
                  <a:extLst>
                    <a:ext uri="{9D8B030D-6E8A-4147-A177-3AD203B41FA5}">
                      <a16:colId xmlns:a16="http://schemas.microsoft.com/office/drawing/2014/main" val="20003"/>
                    </a:ext>
                  </a:extLst>
                </a:gridCol>
                <a:gridCol w="1436890">
                  <a:extLst>
                    <a:ext uri="{9D8B030D-6E8A-4147-A177-3AD203B41FA5}">
                      <a16:colId xmlns:a16="http://schemas.microsoft.com/office/drawing/2014/main" val="20004"/>
                    </a:ext>
                  </a:extLst>
                </a:gridCol>
              </a:tblGrid>
              <a:tr h="384464">
                <a:tc>
                  <a:txBody>
                    <a:bodyPr/>
                    <a:lstStyle/>
                    <a:p>
                      <a:pPr algn="ctr" fontAlgn="b"/>
                      <a:r>
                        <a:rPr lang="en-US" sz="2400" b="0" i="0" u="none" strike="noStrike" dirty="0">
                          <a:solidFill>
                            <a:srgbClr val="000000"/>
                          </a:solidFill>
                          <a:latin typeface="Calibri"/>
                        </a:rPr>
                        <a:t>Input Size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2400" b="0" i="0" u="none" strike="noStrike" dirty="0">
                          <a:solidFill>
                            <a:srgbClr val="000000"/>
                          </a:solidFill>
                          <a:latin typeface="Calibri"/>
                        </a:rPr>
                        <a:t>One thread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2400" b="0" i="0" u="none" strike="noStrike" dirty="0">
                          <a:solidFill>
                            <a:srgbClr val="000000"/>
                          </a:solidFill>
                          <a:latin typeface="Calibri"/>
                        </a:rPr>
                        <a:t>Four Thread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2400" b="0" i="0" u="none" strike="noStrike" dirty="0">
                          <a:solidFill>
                            <a:srgbClr val="000000"/>
                          </a:solidFill>
                          <a:latin typeface="Calibri"/>
                        </a:rPr>
                        <a:t>Speedup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tc>
                  <a:txBody>
                    <a:bodyPr/>
                    <a:lstStyle/>
                    <a:p>
                      <a:pPr algn="ctr" fontAlgn="b"/>
                      <a:r>
                        <a:rPr lang="en-US" sz="2400" b="0" i="0" u="none" strike="noStrike" dirty="0">
                          <a:solidFill>
                            <a:srgbClr val="000000"/>
                          </a:solidFill>
                          <a:latin typeface="Calibri"/>
                        </a:rPr>
                        <a:t>Efficiency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CC"/>
                    </a:solidFill>
                  </a:tcPr>
                </a:tc>
                <a:extLst>
                  <a:ext uri="{0D108BD9-81ED-4DB2-BD59-A6C34878D82A}">
                    <a16:rowId xmlns:a16="http://schemas.microsoft.com/office/drawing/2014/main" val="10000"/>
                  </a:ext>
                </a:extLst>
              </a:tr>
              <a:tr h="384464">
                <a:tc>
                  <a:txBody>
                    <a:bodyPr/>
                    <a:lstStyle/>
                    <a:p>
                      <a:pPr algn="ctr" fontAlgn="b"/>
                      <a:r>
                        <a:rPr lang="en-US" sz="2400" b="0" i="0" u="none" strike="noStrike" dirty="0">
                          <a:solidFill>
                            <a:srgbClr val="000000"/>
                          </a:solidFill>
                          <a:latin typeface="Calibri"/>
                        </a:rPr>
                        <a:t>20,000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20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2.05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4464">
                <a:tc>
                  <a:txBody>
                    <a:bodyPr/>
                    <a:lstStyle/>
                    <a:p>
                      <a:pPr algn="ctr" fontAlgn="b"/>
                      <a:r>
                        <a:rPr lang="en-US" sz="2400" b="0" i="0" u="none" strike="noStrike" dirty="0">
                          <a:solidFill>
                            <a:srgbClr val="000000"/>
                          </a:solidFill>
                          <a:latin typeface="Calibri"/>
                        </a:rPr>
                        <a:t>40,000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2.70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4464">
                <a:tc>
                  <a:txBody>
                    <a:bodyPr/>
                    <a:lstStyle/>
                    <a:p>
                      <a:pPr algn="ctr" fontAlgn="b"/>
                      <a:r>
                        <a:rPr lang="en-US" sz="2400" b="0" i="0" u="none" strike="noStrike" dirty="0">
                          <a:solidFill>
                            <a:srgbClr val="000000"/>
                          </a:solidFill>
                          <a:latin typeface="Calibri"/>
                        </a:rPr>
                        <a:t>60,000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139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2.84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4464">
                <a:tc>
                  <a:txBody>
                    <a:bodyPr/>
                    <a:lstStyle/>
                    <a:p>
                      <a:pPr algn="ctr" fontAlgn="b"/>
                      <a:r>
                        <a:rPr lang="en-US" sz="2400" b="0" i="0" u="none" strike="noStrike" dirty="0">
                          <a:solidFill>
                            <a:srgbClr val="000000"/>
                          </a:solidFill>
                          <a:latin typeface="Calibri"/>
                        </a:rPr>
                        <a:t>80,000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191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3.08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4464">
                <a:tc>
                  <a:txBody>
                    <a:bodyPr/>
                    <a:lstStyle/>
                    <a:p>
                      <a:pPr algn="ctr" fontAlgn="b"/>
                      <a:r>
                        <a:rPr lang="en-US" sz="2400" b="0" i="0" u="none" strike="noStrike" dirty="0">
                          <a:solidFill>
                            <a:srgbClr val="000000"/>
                          </a:solidFill>
                          <a:latin typeface="Calibri"/>
                        </a:rPr>
                        <a:t>100,000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246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2.80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84464">
                <a:tc>
                  <a:txBody>
                    <a:bodyPr/>
                    <a:lstStyle/>
                    <a:p>
                      <a:pPr algn="ctr" fontAlgn="b"/>
                      <a:r>
                        <a:rPr lang="en-US" sz="2400" b="0" i="0" u="none" strike="noStrike" dirty="0">
                          <a:solidFill>
                            <a:srgbClr val="000000"/>
                          </a:solidFill>
                          <a:latin typeface="Calibri"/>
                        </a:rPr>
                        <a:t>120,000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300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3.09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84464">
                <a:tc>
                  <a:txBody>
                    <a:bodyPr/>
                    <a:lstStyle/>
                    <a:p>
                      <a:pPr algn="ctr" fontAlgn="b"/>
                      <a:r>
                        <a:rPr lang="en-US" sz="2400" b="0" i="0" u="none" strike="noStrike" dirty="0">
                          <a:solidFill>
                            <a:srgbClr val="000000"/>
                          </a:solidFill>
                          <a:latin typeface="Calibri"/>
                        </a:rPr>
                        <a:t>140,000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359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101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3.55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89%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84464">
                <a:tc>
                  <a:txBody>
                    <a:bodyPr/>
                    <a:lstStyle/>
                    <a:p>
                      <a:pPr algn="ctr" fontAlgn="b"/>
                      <a:r>
                        <a:rPr lang="en-US" sz="2400" b="0" i="0" u="none" strike="noStrike" dirty="0">
                          <a:solidFill>
                            <a:srgbClr val="000000"/>
                          </a:solidFill>
                          <a:latin typeface="Calibri"/>
                        </a:rPr>
                        <a:t>160,000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414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119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3.48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84464">
                <a:tc>
                  <a:txBody>
                    <a:bodyPr/>
                    <a:lstStyle/>
                    <a:p>
                      <a:pPr algn="ctr" fontAlgn="b"/>
                      <a:r>
                        <a:rPr lang="en-US" sz="2400" b="0" i="0" u="none" strike="noStrike" dirty="0">
                          <a:solidFill>
                            <a:srgbClr val="000000"/>
                          </a:solidFill>
                          <a:latin typeface="Calibri"/>
                        </a:rPr>
                        <a:t>180,000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472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149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3.17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84464">
                <a:tc>
                  <a:txBody>
                    <a:bodyPr/>
                    <a:lstStyle/>
                    <a:p>
                      <a:pPr algn="ctr" fontAlgn="b"/>
                      <a:r>
                        <a:rPr lang="en-US" sz="2400" b="0" i="0" u="none" strike="noStrike" dirty="0">
                          <a:solidFill>
                            <a:srgbClr val="000000"/>
                          </a:solidFill>
                          <a:latin typeface="Calibri"/>
                        </a:rPr>
                        <a:t>200,000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513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153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a:solidFill>
                            <a:srgbClr val="000000"/>
                          </a:solidFill>
                          <a:latin typeface="Calibri"/>
                        </a:rPr>
                        <a:t>3.35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2400" b="0" i="0" u="none" strike="noStrike" dirty="0">
                          <a:solidFill>
                            <a:srgbClr val="000000"/>
                          </a:solidFill>
                          <a:latin typeface="Calibri"/>
                        </a:rPr>
                        <a:t>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32848" name="TextBox 1"/>
          <p:cNvSpPr txBox="1">
            <a:spLocks noChangeArrowheads="1"/>
          </p:cNvSpPr>
          <p:nvPr/>
        </p:nvSpPr>
        <p:spPr bwMode="auto">
          <a:xfrm>
            <a:off x="2417763" y="742950"/>
            <a:ext cx="4211637" cy="400050"/>
          </a:xfrm>
          <a:prstGeom prst="rect">
            <a:avLst/>
          </a:prstGeom>
          <a:noFill/>
          <a:ln w="9525">
            <a:noFill/>
            <a:miter lim="800000"/>
            <a:headEnd/>
            <a:tailEnd/>
          </a:ln>
        </p:spPr>
        <p:txBody>
          <a:bodyPr wrap="none">
            <a:spAutoFit/>
          </a:bodyPr>
          <a:lstStyle/>
          <a:p>
            <a:r>
              <a:rPr lang="en-US" sz="2000" dirty="0"/>
              <a:t>on Intel Core 2 Quad CPU @2.40 GHz</a:t>
            </a:r>
          </a:p>
        </p:txBody>
      </p:sp>
      <p:sp>
        <p:nvSpPr>
          <p:cNvPr id="32849" name="Rounded Rectangular Callout 2"/>
          <p:cNvSpPr>
            <a:spLocks noChangeArrowheads="1"/>
          </p:cNvSpPr>
          <p:nvPr/>
        </p:nvSpPr>
        <p:spPr bwMode="auto">
          <a:xfrm>
            <a:off x="855663" y="5715000"/>
            <a:ext cx="1582737" cy="693738"/>
          </a:xfrm>
          <a:prstGeom prst="wedgeRoundRectCallout">
            <a:avLst>
              <a:gd name="adj1" fmla="val 83755"/>
              <a:gd name="adj2" fmla="val -100306"/>
              <a:gd name="adj3" fmla="val 16667"/>
            </a:avLst>
          </a:prstGeom>
          <a:solidFill>
            <a:schemeClr val="bg1"/>
          </a:solidFill>
          <a:ln w="9525" algn="ctr">
            <a:solidFill>
              <a:schemeClr val="tx1"/>
            </a:solidFill>
            <a:round/>
            <a:headEnd/>
            <a:tailEnd/>
          </a:ln>
        </p:spPr>
        <p:txBody>
          <a:bodyPr/>
          <a:lstStyle/>
          <a:p>
            <a:pPr algn="ctr"/>
            <a:r>
              <a:rPr lang="en-US"/>
              <a:t>Time in milliseconds</a:t>
            </a:r>
          </a:p>
        </p:txBody>
      </p:sp>
      <p:sp>
        <p:nvSpPr>
          <p:cNvPr id="10" name="Rounded Rectangular Callout 2"/>
          <p:cNvSpPr>
            <a:spLocks noChangeArrowheads="1"/>
          </p:cNvSpPr>
          <p:nvPr/>
        </p:nvSpPr>
        <p:spPr bwMode="auto">
          <a:xfrm>
            <a:off x="7305675" y="5827712"/>
            <a:ext cx="1752600" cy="693738"/>
          </a:xfrm>
          <a:prstGeom prst="wedgeRoundRectCallout">
            <a:avLst>
              <a:gd name="adj1" fmla="val 18527"/>
              <a:gd name="adj2" fmla="val -112663"/>
              <a:gd name="adj3" fmla="val 16667"/>
            </a:avLst>
          </a:prstGeom>
          <a:solidFill>
            <a:schemeClr val="bg1"/>
          </a:solidFill>
          <a:ln w="9525" algn="ctr">
            <a:solidFill>
              <a:schemeClr val="tx1"/>
            </a:solidFill>
            <a:round/>
            <a:headEnd/>
            <a:tailEnd/>
          </a:ln>
        </p:spPr>
        <p:txBody>
          <a:bodyPr/>
          <a:lstStyle/>
          <a:p>
            <a:pPr algn="ctr"/>
            <a:r>
              <a:rPr lang="en-US" dirty="0"/>
              <a:t>Efficiency = Speedup / Cores</a:t>
            </a:r>
          </a:p>
        </p:txBody>
      </p:sp>
    </p:spTree>
    <p:extLst>
      <p:ext uri="{BB962C8B-B14F-4D97-AF65-F5344CB8AC3E}">
        <p14:creationId xmlns:p14="http://schemas.microsoft.com/office/powerpoint/2010/main" val="309451157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1066800" y="76200"/>
            <a:ext cx="8001000" cy="623888"/>
          </a:xfrm>
        </p:spPr>
        <p:txBody>
          <a:bodyPr/>
          <a:lstStyle/>
          <a:p>
            <a:pPr algn="ctr"/>
            <a:r>
              <a:rPr lang="en-US" sz="2800" dirty="0"/>
              <a:t>Speedup and Efficiency Observation on 4 Cores</a:t>
            </a:r>
          </a:p>
        </p:txBody>
      </p:sp>
      <p:sp>
        <p:nvSpPr>
          <p:cNvPr id="33795" name="Content Placeholder 2"/>
          <p:cNvSpPr>
            <a:spLocks noGrp="1"/>
          </p:cNvSpPr>
          <p:nvPr>
            <p:ph idx="1"/>
          </p:nvPr>
        </p:nvSpPr>
        <p:spPr>
          <a:xfrm>
            <a:off x="685800" y="990600"/>
            <a:ext cx="8269288" cy="2362200"/>
          </a:xfrm>
        </p:spPr>
        <p:txBody>
          <a:bodyPr/>
          <a:lstStyle/>
          <a:p>
            <a:r>
              <a:rPr lang="en-US"/>
              <a:t>The bigger the problem is, the more efficient are the multi-core and multithreading techniques. </a:t>
            </a:r>
          </a:p>
          <a:p>
            <a:r>
              <a:rPr lang="en-US"/>
              <a:t>The curves are not straight, as other tasks are running on the computer</a:t>
            </a:r>
          </a:p>
          <a:p>
            <a:r>
              <a:rPr lang="en-US"/>
              <a:t>The growth slows down when the problem is too big</a:t>
            </a:r>
          </a:p>
        </p:txBody>
      </p:sp>
      <p:sp>
        <p:nvSpPr>
          <p:cNvPr id="33796" name="Slide Number Placeholder 3"/>
          <p:cNvSpPr>
            <a:spLocks noGrp="1"/>
          </p:cNvSpPr>
          <p:nvPr>
            <p:ph type="sldNum" sz="quarter" idx="12"/>
          </p:nvPr>
        </p:nvSpPr>
        <p:spPr>
          <a:noFill/>
        </p:spPr>
        <p:txBody>
          <a:bodyPr/>
          <a:lstStyle/>
          <a:p>
            <a:fld id="{01764614-CF59-4F4A-8E8F-98D93C6F1F1B}" type="slidenum">
              <a:rPr lang="en-US" smtClean="0"/>
              <a:pPr/>
              <a:t>303</a:t>
            </a:fld>
            <a:endParaRPr lang="en-US"/>
          </a:p>
        </p:txBody>
      </p:sp>
      <p:grpSp>
        <p:nvGrpSpPr>
          <p:cNvPr id="33797" name="Group 11"/>
          <p:cNvGrpSpPr>
            <a:grpSpLocks/>
          </p:cNvGrpSpPr>
          <p:nvPr/>
        </p:nvGrpSpPr>
        <p:grpSpPr bwMode="auto">
          <a:xfrm>
            <a:off x="0" y="3563938"/>
            <a:ext cx="9166225" cy="2822575"/>
            <a:chOff x="0" y="3563680"/>
            <a:chExt cx="9166024" cy="2822154"/>
          </a:xfrm>
        </p:grpSpPr>
        <p:sp>
          <p:nvSpPr>
            <p:cNvPr id="33798" name="TextBox 6"/>
            <p:cNvSpPr txBox="1">
              <a:spLocks noChangeArrowheads="1"/>
            </p:cNvSpPr>
            <p:nvPr/>
          </p:nvSpPr>
          <p:spPr bwMode="auto">
            <a:xfrm>
              <a:off x="1219200" y="6078057"/>
              <a:ext cx="7218514" cy="307777"/>
            </a:xfrm>
            <a:prstGeom prst="rect">
              <a:avLst/>
            </a:prstGeom>
            <a:noFill/>
            <a:ln w="9525">
              <a:noFill/>
              <a:miter lim="800000"/>
              <a:headEnd/>
              <a:tailEnd/>
            </a:ln>
          </p:spPr>
          <p:txBody>
            <a:bodyPr wrap="none">
              <a:spAutoFit/>
            </a:bodyPr>
            <a:lstStyle/>
            <a:p>
              <a:r>
                <a:rPr lang="en-US" sz="1400"/>
                <a:t>Collatz conjecture validation execution time, speedup, and efficiency with different problem sizes</a:t>
              </a:r>
            </a:p>
          </p:txBody>
        </p:sp>
        <p:graphicFrame>
          <p:nvGraphicFramePr>
            <p:cNvPr id="27" name="Chart 26"/>
            <p:cNvGraphicFramePr>
              <a:graphicFrameLocks/>
            </p:cNvGraphicFramePr>
            <p:nvPr/>
          </p:nvGraphicFramePr>
          <p:xfrm>
            <a:off x="2971800" y="3563680"/>
            <a:ext cx="3142970" cy="25143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8" name="Chart 27"/>
            <p:cNvGraphicFramePr>
              <a:graphicFrameLocks/>
            </p:cNvGraphicFramePr>
            <p:nvPr/>
          </p:nvGraphicFramePr>
          <p:xfrm>
            <a:off x="6034483" y="3563680"/>
            <a:ext cx="3131541" cy="251437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9" name="Chart 28"/>
            <p:cNvGraphicFramePr>
              <a:graphicFrameLocks/>
            </p:cNvGraphicFramePr>
            <p:nvPr/>
          </p:nvGraphicFramePr>
          <p:xfrm>
            <a:off x="0" y="3563680"/>
            <a:ext cx="3051539" cy="2514376"/>
          </p:xfrm>
          <a:graphic>
            <a:graphicData uri="http://schemas.openxmlformats.org/drawingml/2006/chart">
              <c:chart xmlns:c="http://schemas.openxmlformats.org/drawingml/2006/chart" xmlns:r="http://schemas.openxmlformats.org/officeDocument/2006/relationships" r:id="rId5"/>
            </a:graphicData>
          </a:graphic>
        </p:graphicFrame>
        <p:sp>
          <p:nvSpPr>
            <p:cNvPr id="33802" name="TextBox 15"/>
            <p:cNvSpPr txBox="1">
              <a:spLocks noChangeArrowheads="1"/>
            </p:cNvSpPr>
            <p:nvPr/>
          </p:nvSpPr>
          <p:spPr bwMode="auto">
            <a:xfrm rot="-1643941">
              <a:off x="1315829" y="4378775"/>
              <a:ext cx="1233030" cy="307777"/>
            </a:xfrm>
            <a:prstGeom prst="rect">
              <a:avLst/>
            </a:prstGeom>
            <a:noFill/>
            <a:ln w="9525">
              <a:noFill/>
              <a:miter lim="800000"/>
              <a:headEnd/>
              <a:tailEnd/>
            </a:ln>
          </p:spPr>
          <p:txBody>
            <a:bodyPr wrap="none">
              <a:spAutoFit/>
            </a:bodyPr>
            <a:lstStyle/>
            <a:p>
              <a:r>
                <a:rPr lang="en-US" sz="1400"/>
                <a:t>On single core</a:t>
              </a:r>
            </a:p>
          </p:txBody>
        </p:sp>
        <p:sp>
          <p:nvSpPr>
            <p:cNvPr id="33803" name="TextBox 16"/>
            <p:cNvSpPr txBox="1">
              <a:spLocks noChangeArrowheads="1"/>
            </p:cNvSpPr>
            <p:nvPr/>
          </p:nvSpPr>
          <p:spPr bwMode="auto">
            <a:xfrm rot="-482293">
              <a:off x="1585356" y="4952308"/>
              <a:ext cx="1172116" cy="307777"/>
            </a:xfrm>
            <a:prstGeom prst="rect">
              <a:avLst/>
            </a:prstGeom>
            <a:noFill/>
            <a:ln w="9525">
              <a:noFill/>
              <a:miter lim="800000"/>
              <a:headEnd/>
              <a:tailEnd/>
            </a:ln>
          </p:spPr>
          <p:txBody>
            <a:bodyPr wrap="none">
              <a:spAutoFit/>
            </a:bodyPr>
            <a:lstStyle/>
            <a:p>
              <a:r>
                <a:rPr lang="en-US" sz="1400"/>
                <a:t>On four cores</a:t>
              </a:r>
            </a:p>
          </p:txBody>
        </p:sp>
      </p:grpSp>
    </p:spTree>
    <p:extLst>
      <p:ext uri="{BB962C8B-B14F-4D97-AF65-F5344CB8AC3E}">
        <p14:creationId xmlns:p14="http://schemas.microsoft.com/office/powerpoint/2010/main" val="127362513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143000" y="152400"/>
            <a:ext cx="7924800" cy="623888"/>
          </a:xfrm>
        </p:spPr>
        <p:txBody>
          <a:bodyPr/>
          <a:lstStyle/>
          <a:p>
            <a:r>
              <a:rPr lang="en-US" dirty="0"/>
              <a:t>Further Experiment on Intel 32-Core MTL</a:t>
            </a:r>
          </a:p>
        </p:txBody>
      </p:sp>
      <p:sp>
        <p:nvSpPr>
          <p:cNvPr id="34819" name="Content Placeholder 2"/>
          <p:cNvSpPr>
            <a:spLocks noGrp="1"/>
          </p:cNvSpPr>
          <p:nvPr>
            <p:ph idx="1"/>
          </p:nvPr>
        </p:nvSpPr>
        <p:spPr>
          <a:xfrm>
            <a:off x="465931" y="1372167"/>
            <a:ext cx="8421688" cy="4953000"/>
          </a:xfrm>
        </p:spPr>
        <p:txBody>
          <a:bodyPr/>
          <a:lstStyle/>
          <a:p>
            <a:r>
              <a:rPr lang="en-US" dirty="0"/>
              <a:t>Questions to explore</a:t>
            </a:r>
          </a:p>
          <a:p>
            <a:pPr lvl="1"/>
            <a:r>
              <a:rPr lang="en-US" sz="2400" dirty="0"/>
              <a:t>What would happen if we make use of more cores by increasing the number of parallel threads?</a:t>
            </a:r>
          </a:p>
          <a:p>
            <a:pPr lvl="1"/>
            <a:r>
              <a:rPr lang="en-US" sz="2400" dirty="0"/>
              <a:t>Can the execution time, speedup, and efficiency improve proportionally to the number of cores (scale up)?</a:t>
            </a:r>
          </a:p>
          <a:p>
            <a:pPr lvl="1"/>
            <a:r>
              <a:rPr lang="en-US" sz="2400" dirty="0"/>
              <a:t>What are overheads by increasing the number of threads?</a:t>
            </a:r>
          </a:p>
          <a:p>
            <a:r>
              <a:rPr lang="en-US" dirty="0"/>
              <a:t>Experiments</a:t>
            </a:r>
          </a:p>
          <a:p>
            <a:pPr lvl="1"/>
            <a:r>
              <a:rPr lang="en-US" sz="2400" dirty="0"/>
              <a:t>The same program is executed in 1, 4, 8, 16, and 32 threads on the 32-core machine in Intel Many-core Testing Lab (MTL);</a:t>
            </a:r>
          </a:p>
          <a:p>
            <a:pPr lvl="1"/>
            <a:r>
              <a:rPr lang="en-US" sz="2400" dirty="0"/>
              <a:t>The times are measured, and speedup and efficiency are calculated </a:t>
            </a:r>
          </a:p>
        </p:txBody>
      </p:sp>
      <p:sp>
        <p:nvSpPr>
          <p:cNvPr id="34820" name="Slide Number Placeholder 3"/>
          <p:cNvSpPr>
            <a:spLocks noGrp="1"/>
          </p:cNvSpPr>
          <p:nvPr>
            <p:ph type="sldNum" sz="quarter" idx="12"/>
          </p:nvPr>
        </p:nvSpPr>
        <p:spPr>
          <a:noFill/>
        </p:spPr>
        <p:txBody>
          <a:bodyPr/>
          <a:lstStyle/>
          <a:p>
            <a:fld id="{86993BD1-DD4D-4DCF-AB96-81447F0DDF28}" type="slidenum">
              <a:rPr lang="en-US" smtClean="0"/>
              <a:pPr/>
              <a:t>304</a:t>
            </a:fld>
            <a:endParaRPr lang="en-US"/>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01931" y="710494"/>
            <a:ext cx="1347406" cy="3459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ular Callout 1"/>
          <p:cNvSpPr/>
          <p:nvPr/>
        </p:nvSpPr>
        <p:spPr bwMode="auto">
          <a:xfrm>
            <a:off x="4251385" y="1003539"/>
            <a:ext cx="3140015" cy="970472"/>
          </a:xfrm>
          <a:prstGeom prst="wedgeRoundRectCallout">
            <a:avLst>
              <a:gd name="adj1" fmla="val 27232"/>
              <a:gd name="adj2" fmla="val -85641"/>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ASU supercomputer center has much faster computer today:</a:t>
            </a:r>
          </a:p>
          <a:p>
            <a:r>
              <a:rPr lang="en-US" dirty="0"/>
              <a:t>https://rcstatus.asu.edu/</a:t>
            </a:r>
            <a:endParaRPr kumimoji="0" lang="en-US" sz="18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6663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175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685800" y="304800"/>
            <a:ext cx="8382000" cy="914400"/>
          </a:xfrm>
        </p:spPr>
        <p:txBody>
          <a:bodyPr/>
          <a:lstStyle/>
          <a:p>
            <a:pPr algn="ctr"/>
            <a:r>
              <a:rPr lang="en-US" sz="2800" dirty="0"/>
              <a:t>Experiment Design for a 32-Core Computer</a:t>
            </a:r>
            <a:br>
              <a:rPr lang="en-US" sz="2800" dirty="0"/>
            </a:br>
            <a:r>
              <a:rPr lang="en-US" sz="2800" dirty="0"/>
              <a:t>Attempt 1</a:t>
            </a:r>
          </a:p>
        </p:txBody>
      </p:sp>
      <p:sp>
        <p:nvSpPr>
          <p:cNvPr id="35843" name="Content Placeholder 2"/>
          <p:cNvSpPr>
            <a:spLocks noGrp="1"/>
          </p:cNvSpPr>
          <p:nvPr>
            <p:ph idx="1"/>
          </p:nvPr>
        </p:nvSpPr>
        <p:spPr>
          <a:xfrm>
            <a:off x="228600" y="1295400"/>
            <a:ext cx="8843962" cy="1219200"/>
          </a:xfrm>
        </p:spPr>
        <p:txBody>
          <a:bodyPr/>
          <a:lstStyle/>
          <a:p>
            <a:r>
              <a:rPr lang="en-US" sz="2400" dirty="0"/>
              <a:t>Creating 1, 4, 8, 16, 32 threads</a:t>
            </a:r>
          </a:p>
          <a:p>
            <a:r>
              <a:rPr lang="en-US" sz="2400" dirty="0"/>
              <a:t>Each thread takes a part (1milliom) of the numbers. For 32 threads: </a:t>
            </a:r>
          </a:p>
        </p:txBody>
      </p:sp>
      <p:sp>
        <p:nvSpPr>
          <p:cNvPr id="35844" name="Slide Number Placeholder 3"/>
          <p:cNvSpPr>
            <a:spLocks noGrp="1"/>
          </p:cNvSpPr>
          <p:nvPr>
            <p:ph type="sldNum" sz="quarter" idx="12"/>
          </p:nvPr>
        </p:nvSpPr>
        <p:spPr>
          <a:noFill/>
        </p:spPr>
        <p:txBody>
          <a:bodyPr/>
          <a:lstStyle/>
          <a:p>
            <a:fld id="{595BA946-AC87-47DE-9F0D-7058DFC4C46A}" type="slidenum">
              <a:rPr lang="en-US" smtClean="0"/>
              <a:pPr/>
              <a:t>305</a:t>
            </a:fld>
            <a:endParaRPr lang="en-US"/>
          </a:p>
        </p:txBody>
      </p:sp>
      <p:sp>
        <p:nvSpPr>
          <p:cNvPr id="35845" name="Rectangle 4"/>
          <p:cNvSpPr>
            <a:spLocks noChangeArrowheads="1"/>
          </p:cNvSpPr>
          <p:nvPr/>
        </p:nvSpPr>
        <p:spPr bwMode="auto">
          <a:xfrm>
            <a:off x="223838" y="3228974"/>
            <a:ext cx="533400" cy="457200"/>
          </a:xfrm>
          <a:prstGeom prst="rect">
            <a:avLst/>
          </a:prstGeom>
          <a:solidFill>
            <a:srgbClr val="FFFFCC"/>
          </a:solidFill>
          <a:ln w="9525" algn="ctr">
            <a:solidFill>
              <a:schemeClr val="tx1"/>
            </a:solidFill>
            <a:round/>
            <a:headEnd/>
            <a:tailEnd/>
          </a:ln>
        </p:spPr>
        <p:txBody>
          <a:bodyPr/>
          <a:lstStyle/>
          <a:p>
            <a:endParaRPr lang="en-US"/>
          </a:p>
        </p:txBody>
      </p:sp>
      <p:sp>
        <p:nvSpPr>
          <p:cNvPr id="35846" name="TextBox 8"/>
          <p:cNvSpPr txBox="1">
            <a:spLocks noChangeArrowheads="1"/>
          </p:cNvSpPr>
          <p:nvPr/>
        </p:nvSpPr>
        <p:spPr bwMode="auto">
          <a:xfrm>
            <a:off x="0" y="3567112"/>
            <a:ext cx="300038" cy="369887"/>
          </a:xfrm>
          <a:prstGeom prst="rect">
            <a:avLst/>
          </a:prstGeom>
          <a:noFill/>
          <a:ln w="9525">
            <a:noFill/>
            <a:miter lim="800000"/>
            <a:headEnd/>
            <a:tailEnd/>
          </a:ln>
        </p:spPr>
        <p:txBody>
          <a:bodyPr wrap="none">
            <a:spAutoFit/>
          </a:bodyPr>
          <a:lstStyle/>
          <a:p>
            <a:r>
              <a:rPr lang="en-US"/>
              <a:t>1</a:t>
            </a:r>
          </a:p>
        </p:txBody>
      </p:sp>
      <p:sp>
        <p:nvSpPr>
          <p:cNvPr id="35847" name="Rectangle 13"/>
          <p:cNvSpPr>
            <a:spLocks noChangeArrowheads="1"/>
          </p:cNvSpPr>
          <p:nvPr/>
        </p:nvSpPr>
        <p:spPr bwMode="auto">
          <a:xfrm>
            <a:off x="223838" y="2362200"/>
            <a:ext cx="8604250" cy="457200"/>
          </a:xfrm>
          <a:prstGeom prst="rect">
            <a:avLst/>
          </a:prstGeom>
          <a:solidFill>
            <a:srgbClr val="FFFFCC"/>
          </a:solidFill>
          <a:ln w="9525" algn="ctr">
            <a:solidFill>
              <a:schemeClr val="tx1"/>
            </a:solidFill>
            <a:round/>
            <a:headEnd/>
            <a:tailEnd/>
          </a:ln>
        </p:spPr>
        <p:txBody>
          <a:bodyPr/>
          <a:lstStyle/>
          <a:p>
            <a:endParaRPr lang="en-US"/>
          </a:p>
        </p:txBody>
      </p:sp>
      <p:sp>
        <p:nvSpPr>
          <p:cNvPr id="35848" name="TextBox 13"/>
          <p:cNvSpPr txBox="1">
            <a:spLocks noChangeArrowheads="1"/>
          </p:cNvSpPr>
          <p:nvPr/>
        </p:nvSpPr>
        <p:spPr bwMode="auto">
          <a:xfrm>
            <a:off x="8610600" y="3609974"/>
            <a:ext cx="595035" cy="369332"/>
          </a:xfrm>
          <a:prstGeom prst="rect">
            <a:avLst/>
          </a:prstGeom>
          <a:noFill/>
          <a:ln w="9525">
            <a:noFill/>
            <a:miter lim="800000"/>
            <a:headEnd/>
            <a:tailEnd/>
          </a:ln>
        </p:spPr>
        <p:txBody>
          <a:bodyPr wrap="none">
            <a:spAutoFit/>
          </a:bodyPr>
          <a:lstStyle/>
          <a:p>
            <a:r>
              <a:rPr lang="en-US" dirty="0"/>
              <a:t>32m</a:t>
            </a:r>
          </a:p>
        </p:txBody>
      </p:sp>
      <p:sp>
        <p:nvSpPr>
          <p:cNvPr id="35849" name="Rectangle 16"/>
          <p:cNvSpPr>
            <a:spLocks noChangeArrowheads="1"/>
          </p:cNvSpPr>
          <p:nvPr/>
        </p:nvSpPr>
        <p:spPr bwMode="auto">
          <a:xfrm rot="5400000">
            <a:off x="-80962" y="4437062"/>
            <a:ext cx="1143000" cy="381000"/>
          </a:xfrm>
          <a:prstGeom prst="rect">
            <a:avLst/>
          </a:prstGeom>
          <a:solidFill>
            <a:schemeClr val="accent1"/>
          </a:solidFill>
          <a:ln w="9525" algn="ctr">
            <a:solidFill>
              <a:schemeClr val="tx1"/>
            </a:solidFill>
            <a:round/>
            <a:headEnd/>
            <a:tailEnd/>
          </a:ln>
        </p:spPr>
        <p:txBody>
          <a:bodyPr/>
          <a:lstStyle/>
          <a:p>
            <a:pPr algn="ctr"/>
            <a:r>
              <a:rPr lang="en-US"/>
              <a:t>Thread 1</a:t>
            </a:r>
          </a:p>
        </p:txBody>
      </p:sp>
      <p:sp>
        <p:nvSpPr>
          <p:cNvPr id="35850" name="Down Arrow 29"/>
          <p:cNvSpPr>
            <a:spLocks noChangeArrowheads="1"/>
          </p:cNvSpPr>
          <p:nvPr/>
        </p:nvSpPr>
        <p:spPr bwMode="auto">
          <a:xfrm>
            <a:off x="2589213" y="2884487"/>
            <a:ext cx="230187" cy="268287"/>
          </a:xfrm>
          <a:prstGeom prst="downArrow">
            <a:avLst>
              <a:gd name="adj1" fmla="val 50000"/>
              <a:gd name="adj2" fmla="val 49869"/>
            </a:avLst>
          </a:prstGeom>
          <a:solidFill>
            <a:srgbClr val="FFFFCC"/>
          </a:solidFill>
          <a:ln w="9525" algn="ctr">
            <a:solidFill>
              <a:schemeClr val="tx1"/>
            </a:solidFill>
            <a:round/>
            <a:headEnd/>
            <a:tailEnd/>
          </a:ln>
        </p:spPr>
        <p:txBody>
          <a:bodyPr/>
          <a:lstStyle/>
          <a:p>
            <a:endParaRPr lang="en-US"/>
          </a:p>
        </p:txBody>
      </p:sp>
      <p:sp>
        <p:nvSpPr>
          <p:cNvPr id="35851" name="Down Arrow 31"/>
          <p:cNvSpPr>
            <a:spLocks noChangeArrowheads="1"/>
          </p:cNvSpPr>
          <p:nvPr/>
        </p:nvSpPr>
        <p:spPr bwMode="auto">
          <a:xfrm>
            <a:off x="4037013" y="2884487"/>
            <a:ext cx="230187" cy="268287"/>
          </a:xfrm>
          <a:prstGeom prst="downArrow">
            <a:avLst>
              <a:gd name="adj1" fmla="val 50000"/>
              <a:gd name="adj2" fmla="val 49869"/>
            </a:avLst>
          </a:prstGeom>
          <a:solidFill>
            <a:srgbClr val="FFFFCC"/>
          </a:solidFill>
          <a:ln w="9525" algn="ctr">
            <a:solidFill>
              <a:schemeClr val="tx1"/>
            </a:solidFill>
            <a:round/>
            <a:headEnd/>
            <a:tailEnd/>
          </a:ln>
        </p:spPr>
        <p:txBody>
          <a:bodyPr/>
          <a:lstStyle/>
          <a:p>
            <a:endParaRPr lang="en-US"/>
          </a:p>
        </p:txBody>
      </p:sp>
      <p:sp>
        <p:nvSpPr>
          <p:cNvPr id="35852" name="Down Arrow 32"/>
          <p:cNvSpPr>
            <a:spLocks noChangeArrowheads="1"/>
          </p:cNvSpPr>
          <p:nvPr/>
        </p:nvSpPr>
        <p:spPr bwMode="auto">
          <a:xfrm>
            <a:off x="5484813" y="2884487"/>
            <a:ext cx="230187" cy="268287"/>
          </a:xfrm>
          <a:prstGeom prst="downArrow">
            <a:avLst>
              <a:gd name="adj1" fmla="val 50000"/>
              <a:gd name="adj2" fmla="val 49869"/>
            </a:avLst>
          </a:prstGeom>
          <a:solidFill>
            <a:srgbClr val="FFFFCC"/>
          </a:solidFill>
          <a:ln w="9525" algn="ctr">
            <a:solidFill>
              <a:schemeClr val="tx1"/>
            </a:solidFill>
            <a:round/>
            <a:headEnd/>
            <a:tailEnd/>
          </a:ln>
        </p:spPr>
        <p:txBody>
          <a:bodyPr/>
          <a:lstStyle/>
          <a:p>
            <a:endParaRPr lang="en-US"/>
          </a:p>
        </p:txBody>
      </p:sp>
      <p:sp>
        <p:nvSpPr>
          <p:cNvPr id="35853" name="Down Arrow 33"/>
          <p:cNvSpPr>
            <a:spLocks noChangeArrowheads="1"/>
          </p:cNvSpPr>
          <p:nvPr/>
        </p:nvSpPr>
        <p:spPr bwMode="auto">
          <a:xfrm>
            <a:off x="6932613" y="2884487"/>
            <a:ext cx="230187" cy="268287"/>
          </a:xfrm>
          <a:prstGeom prst="downArrow">
            <a:avLst>
              <a:gd name="adj1" fmla="val 50000"/>
              <a:gd name="adj2" fmla="val 49869"/>
            </a:avLst>
          </a:prstGeom>
          <a:solidFill>
            <a:srgbClr val="FFFFCC"/>
          </a:solidFill>
          <a:ln w="9525" algn="ctr">
            <a:solidFill>
              <a:schemeClr val="tx1"/>
            </a:solidFill>
            <a:round/>
            <a:headEnd/>
            <a:tailEnd/>
          </a:ln>
        </p:spPr>
        <p:txBody>
          <a:bodyPr/>
          <a:lstStyle/>
          <a:p>
            <a:endParaRPr lang="en-US"/>
          </a:p>
        </p:txBody>
      </p:sp>
      <p:cxnSp>
        <p:nvCxnSpPr>
          <p:cNvPr id="35854" name="Straight Arrow Connector 34"/>
          <p:cNvCxnSpPr>
            <a:cxnSpLocks noChangeShapeType="1"/>
            <a:stCxn id="35845" idx="2"/>
            <a:endCxn id="35849" idx="1"/>
          </p:cNvCxnSpPr>
          <p:nvPr/>
        </p:nvCxnSpPr>
        <p:spPr bwMode="auto">
          <a:xfrm rot="16200000" flipH="1">
            <a:off x="305594" y="3871118"/>
            <a:ext cx="369888" cy="0"/>
          </a:xfrm>
          <a:prstGeom prst="straightConnector1">
            <a:avLst/>
          </a:prstGeom>
          <a:noFill/>
          <a:ln w="9525" algn="ctr">
            <a:solidFill>
              <a:schemeClr val="tx1"/>
            </a:solidFill>
            <a:round/>
            <a:headEnd/>
            <a:tailEnd type="arrow" w="med" len="med"/>
          </a:ln>
        </p:spPr>
      </p:cxnSp>
      <p:sp>
        <p:nvSpPr>
          <p:cNvPr id="35855" name="Rectangle 4"/>
          <p:cNvSpPr>
            <a:spLocks noChangeArrowheads="1"/>
          </p:cNvSpPr>
          <p:nvPr/>
        </p:nvSpPr>
        <p:spPr bwMode="auto">
          <a:xfrm>
            <a:off x="762000" y="3228974"/>
            <a:ext cx="531813" cy="457200"/>
          </a:xfrm>
          <a:prstGeom prst="rect">
            <a:avLst/>
          </a:prstGeom>
          <a:solidFill>
            <a:srgbClr val="FFFFCC"/>
          </a:solidFill>
          <a:ln w="9525" algn="ctr">
            <a:solidFill>
              <a:schemeClr val="tx1"/>
            </a:solidFill>
            <a:round/>
            <a:headEnd/>
            <a:tailEnd/>
          </a:ln>
        </p:spPr>
        <p:txBody>
          <a:bodyPr/>
          <a:lstStyle/>
          <a:p>
            <a:endParaRPr lang="en-US"/>
          </a:p>
        </p:txBody>
      </p:sp>
      <p:sp>
        <p:nvSpPr>
          <p:cNvPr id="35856" name="Rectangle 81"/>
          <p:cNvSpPr>
            <a:spLocks noChangeArrowheads="1"/>
          </p:cNvSpPr>
          <p:nvPr/>
        </p:nvSpPr>
        <p:spPr bwMode="auto">
          <a:xfrm rot="5400000">
            <a:off x="457200" y="4448174"/>
            <a:ext cx="1143000" cy="381000"/>
          </a:xfrm>
          <a:prstGeom prst="rect">
            <a:avLst/>
          </a:prstGeom>
          <a:solidFill>
            <a:schemeClr val="accent1"/>
          </a:solidFill>
          <a:ln w="9525" algn="ctr">
            <a:solidFill>
              <a:schemeClr val="tx1"/>
            </a:solidFill>
            <a:round/>
            <a:headEnd/>
            <a:tailEnd/>
          </a:ln>
        </p:spPr>
        <p:txBody>
          <a:bodyPr/>
          <a:lstStyle/>
          <a:p>
            <a:pPr algn="ctr"/>
            <a:r>
              <a:rPr lang="en-US"/>
              <a:t>Thread 2</a:t>
            </a:r>
          </a:p>
        </p:txBody>
      </p:sp>
      <p:cxnSp>
        <p:nvCxnSpPr>
          <p:cNvPr id="35857" name="Straight Arrow Connector 82"/>
          <p:cNvCxnSpPr>
            <a:cxnSpLocks noChangeShapeType="1"/>
            <a:stCxn id="35855" idx="2"/>
            <a:endCxn id="35856" idx="1"/>
          </p:cNvCxnSpPr>
          <p:nvPr/>
        </p:nvCxnSpPr>
        <p:spPr bwMode="auto">
          <a:xfrm rot="16200000" flipH="1">
            <a:off x="838200" y="3876674"/>
            <a:ext cx="381000" cy="0"/>
          </a:xfrm>
          <a:prstGeom prst="straightConnector1">
            <a:avLst/>
          </a:prstGeom>
          <a:noFill/>
          <a:ln w="9525" algn="ctr">
            <a:solidFill>
              <a:schemeClr val="tx1"/>
            </a:solidFill>
            <a:round/>
            <a:headEnd/>
            <a:tailEnd type="arrow" w="med" len="med"/>
          </a:ln>
        </p:spPr>
      </p:cxnSp>
      <p:sp>
        <p:nvSpPr>
          <p:cNvPr id="35858" name="Rectangle 4"/>
          <p:cNvSpPr>
            <a:spLocks noChangeArrowheads="1"/>
          </p:cNvSpPr>
          <p:nvPr/>
        </p:nvSpPr>
        <p:spPr bwMode="auto">
          <a:xfrm>
            <a:off x="1300163" y="3228974"/>
            <a:ext cx="531812" cy="457200"/>
          </a:xfrm>
          <a:prstGeom prst="rect">
            <a:avLst/>
          </a:prstGeom>
          <a:solidFill>
            <a:srgbClr val="FFFFCC"/>
          </a:solidFill>
          <a:ln w="9525" algn="ctr">
            <a:solidFill>
              <a:schemeClr val="tx1"/>
            </a:solidFill>
            <a:round/>
            <a:headEnd/>
            <a:tailEnd/>
          </a:ln>
        </p:spPr>
        <p:txBody>
          <a:bodyPr/>
          <a:lstStyle/>
          <a:p>
            <a:endParaRPr lang="en-US"/>
          </a:p>
        </p:txBody>
      </p:sp>
      <p:sp>
        <p:nvSpPr>
          <p:cNvPr id="35859" name="Rectangle 84"/>
          <p:cNvSpPr>
            <a:spLocks noChangeArrowheads="1"/>
          </p:cNvSpPr>
          <p:nvPr/>
        </p:nvSpPr>
        <p:spPr bwMode="auto">
          <a:xfrm rot="5400000">
            <a:off x="995363" y="4437062"/>
            <a:ext cx="1143000" cy="381000"/>
          </a:xfrm>
          <a:prstGeom prst="rect">
            <a:avLst/>
          </a:prstGeom>
          <a:solidFill>
            <a:schemeClr val="accent1"/>
          </a:solidFill>
          <a:ln w="9525" algn="ctr">
            <a:solidFill>
              <a:schemeClr val="tx1"/>
            </a:solidFill>
            <a:round/>
            <a:headEnd/>
            <a:tailEnd/>
          </a:ln>
        </p:spPr>
        <p:txBody>
          <a:bodyPr/>
          <a:lstStyle/>
          <a:p>
            <a:pPr algn="ctr"/>
            <a:r>
              <a:rPr lang="en-US"/>
              <a:t>Thread 3</a:t>
            </a:r>
          </a:p>
        </p:txBody>
      </p:sp>
      <p:cxnSp>
        <p:nvCxnSpPr>
          <p:cNvPr id="35860" name="Straight Arrow Connector 85"/>
          <p:cNvCxnSpPr>
            <a:cxnSpLocks noChangeShapeType="1"/>
            <a:stCxn id="35858" idx="2"/>
            <a:endCxn id="35859" idx="1"/>
          </p:cNvCxnSpPr>
          <p:nvPr/>
        </p:nvCxnSpPr>
        <p:spPr bwMode="auto">
          <a:xfrm rot="16200000" flipH="1">
            <a:off x="1381919" y="3871118"/>
            <a:ext cx="369888" cy="0"/>
          </a:xfrm>
          <a:prstGeom prst="straightConnector1">
            <a:avLst/>
          </a:prstGeom>
          <a:noFill/>
          <a:ln w="9525" algn="ctr">
            <a:solidFill>
              <a:schemeClr val="tx1"/>
            </a:solidFill>
            <a:round/>
            <a:headEnd/>
            <a:tailEnd type="arrow" w="med" len="med"/>
          </a:ln>
        </p:spPr>
      </p:cxnSp>
      <p:sp>
        <p:nvSpPr>
          <p:cNvPr id="35861" name="Rectangle 4"/>
          <p:cNvSpPr>
            <a:spLocks noChangeArrowheads="1"/>
          </p:cNvSpPr>
          <p:nvPr/>
        </p:nvSpPr>
        <p:spPr bwMode="auto">
          <a:xfrm>
            <a:off x="1838325" y="3228974"/>
            <a:ext cx="531813" cy="457200"/>
          </a:xfrm>
          <a:prstGeom prst="rect">
            <a:avLst/>
          </a:prstGeom>
          <a:solidFill>
            <a:srgbClr val="FFFFCC"/>
          </a:solidFill>
          <a:ln w="9525" algn="ctr">
            <a:solidFill>
              <a:schemeClr val="tx1"/>
            </a:solidFill>
            <a:round/>
            <a:headEnd/>
            <a:tailEnd/>
          </a:ln>
        </p:spPr>
        <p:txBody>
          <a:bodyPr/>
          <a:lstStyle/>
          <a:p>
            <a:endParaRPr lang="en-US"/>
          </a:p>
        </p:txBody>
      </p:sp>
      <p:sp>
        <p:nvSpPr>
          <p:cNvPr id="35862" name="Rectangle 87"/>
          <p:cNvSpPr>
            <a:spLocks noChangeArrowheads="1"/>
          </p:cNvSpPr>
          <p:nvPr/>
        </p:nvSpPr>
        <p:spPr bwMode="auto">
          <a:xfrm rot="5400000">
            <a:off x="1533525" y="4437062"/>
            <a:ext cx="1143000" cy="381000"/>
          </a:xfrm>
          <a:prstGeom prst="rect">
            <a:avLst/>
          </a:prstGeom>
          <a:solidFill>
            <a:schemeClr val="accent1"/>
          </a:solidFill>
          <a:ln w="9525" algn="ctr">
            <a:solidFill>
              <a:schemeClr val="tx1"/>
            </a:solidFill>
            <a:round/>
            <a:headEnd/>
            <a:tailEnd/>
          </a:ln>
        </p:spPr>
        <p:txBody>
          <a:bodyPr/>
          <a:lstStyle/>
          <a:p>
            <a:pPr algn="ctr"/>
            <a:r>
              <a:rPr lang="en-US"/>
              <a:t>Thread 4</a:t>
            </a:r>
          </a:p>
        </p:txBody>
      </p:sp>
      <p:cxnSp>
        <p:nvCxnSpPr>
          <p:cNvPr id="35863" name="Straight Arrow Connector 88"/>
          <p:cNvCxnSpPr>
            <a:cxnSpLocks noChangeShapeType="1"/>
            <a:stCxn id="35861" idx="2"/>
            <a:endCxn id="35862" idx="1"/>
          </p:cNvCxnSpPr>
          <p:nvPr/>
        </p:nvCxnSpPr>
        <p:spPr bwMode="auto">
          <a:xfrm rot="16200000" flipH="1">
            <a:off x="1920081" y="3871118"/>
            <a:ext cx="369888" cy="0"/>
          </a:xfrm>
          <a:prstGeom prst="straightConnector1">
            <a:avLst/>
          </a:prstGeom>
          <a:noFill/>
          <a:ln w="9525" algn="ctr">
            <a:solidFill>
              <a:schemeClr val="tx1"/>
            </a:solidFill>
            <a:round/>
            <a:headEnd/>
            <a:tailEnd type="arrow" w="med" len="med"/>
          </a:ln>
        </p:spPr>
      </p:cxnSp>
      <p:sp>
        <p:nvSpPr>
          <p:cNvPr id="35864" name="Rectangle 4"/>
          <p:cNvSpPr>
            <a:spLocks noChangeArrowheads="1"/>
          </p:cNvSpPr>
          <p:nvPr/>
        </p:nvSpPr>
        <p:spPr bwMode="auto">
          <a:xfrm>
            <a:off x="2376488" y="3228974"/>
            <a:ext cx="531812" cy="457200"/>
          </a:xfrm>
          <a:prstGeom prst="rect">
            <a:avLst/>
          </a:prstGeom>
          <a:solidFill>
            <a:srgbClr val="FFFFCC"/>
          </a:solidFill>
          <a:ln w="9525" algn="ctr">
            <a:solidFill>
              <a:schemeClr val="tx1"/>
            </a:solidFill>
            <a:round/>
            <a:headEnd/>
            <a:tailEnd/>
          </a:ln>
        </p:spPr>
        <p:txBody>
          <a:bodyPr/>
          <a:lstStyle/>
          <a:p>
            <a:endParaRPr lang="en-US"/>
          </a:p>
        </p:txBody>
      </p:sp>
      <p:sp>
        <p:nvSpPr>
          <p:cNvPr id="35865" name="Rectangle 90"/>
          <p:cNvSpPr>
            <a:spLocks noChangeArrowheads="1"/>
          </p:cNvSpPr>
          <p:nvPr/>
        </p:nvSpPr>
        <p:spPr bwMode="auto">
          <a:xfrm rot="5400000">
            <a:off x="2071688" y="4437062"/>
            <a:ext cx="1143000" cy="381000"/>
          </a:xfrm>
          <a:prstGeom prst="rect">
            <a:avLst/>
          </a:prstGeom>
          <a:solidFill>
            <a:schemeClr val="accent1"/>
          </a:solidFill>
          <a:ln w="9525" algn="ctr">
            <a:solidFill>
              <a:schemeClr val="tx1"/>
            </a:solidFill>
            <a:round/>
            <a:headEnd/>
            <a:tailEnd/>
          </a:ln>
        </p:spPr>
        <p:txBody>
          <a:bodyPr/>
          <a:lstStyle/>
          <a:p>
            <a:pPr algn="ctr"/>
            <a:r>
              <a:rPr lang="en-US"/>
              <a:t>Thread 5</a:t>
            </a:r>
          </a:p>
        </p:txBody>
      </p:sp>
      <p:cxnSp>
        <p:nvCxnSpPr>
          <p:cNvPr id="35866" name="Straight Arrow Connector 91"/>
          <p:cNvCxnSpPr>
            <a:cxnSpLocks noChangeShapeType="1"/>
            <a:stCxn id="35864" idx="2"/>
            <a:endCxn id="35865" idx="1"/>
          </p:cNvCxnSpPr>
          <p:nvPr/>
        </p:nvCxnSpPr>
        <p:spPr bwMode="auto">
          <a:xfrm rot="16200000" flipH="1">
            <a:off x="2458244" y="3871118"/>
            <a:ext cx="369888" cy="0"/>
          </a:xfrm>
          <a:prstGeom prst="straightConnector1">
            <a:avLst/>
          </a:prstGeom>
          <a:noFill/>
          <a:ln w="9525" algn="ctr">
            <a:solidFill>
              <a:schemeClr val="tx1"/>
            </a:solidFill>
            <a:round/>
            <a:headEnd/>
            <a:tailEnd type="arrow" w="med" len="med"/>
          </a:ln>
        </p:spPr>
      </p:cxnSp>
      <p:sp>
        <p:nvSpPr>
          <p:cNvPr id="35867" name="Rectangle 4"/>
          <p:cNvSpPr>
            <a:spLocks noChangeArrowheads="1"/>
          </p:cNvSpPr>
          <p:nvPr/>
        </p:nvSpPr>
        <p:spPr bwMode="auto">
          <a:xfrm>
            <a:off x="2914650" y="3228974"/>
            <a:ext cx="531813" cy="457200"/>
          </a:xfrm>
          <a:prstGeom prst="rect">
            <a:avLst/>
          </a:prstGeom>
          <a:solidFill>
            <a:srgbClr val="FFFFCC"/>
          </a:solidFill>
          <a:ln w="9525" algn="ctr">
            <a:solidFill>
              <a:schemeClr val="tx1"/>
            </a:solidFill>
            <a:round/>
            <a:headEnd/>
            <a:tailEnd/>
          </a:ln>
        </p:spPr>
        <p:txBody>
          <a:bodyPr/>
          <a:lstStyle/>
          <a:p>
            <a:endParaRPr lang="en-US"/>
          </a:p>
        </p:txBody>
      </p:sp>
      <p:sp>
        <p:nvSpPr>
          <p:cNvPr id="35868" name="Rectangle 93"/>
          <p:cNvSpPr>
            <a:spLocks noChangeArrowheads="1"/>
          </p:cNvSpPr>
          <p:nvPr/>
        </p:nvSpPr>
        <p:spPr bwMode="auto">
          <a:xfrm rot="5400000">
            <a:off x="2609850" y="4437062"/>
            <a:ext cx="1143000" cy="381000"/>
          </a:xfrm>
          <a:prstGeom prst="rect">
            <a:avLst/>
          </a:prstGeom>
          <a:solidFill>
            <a:schemeClr val="accent1"/>
          </a:solidFill>
          <a:ln w="9525" algn="ctr">
            <a:solidFill>
              <a:schemeClr val="tx1"/>
            </a:solidFill>
            <a:round/>
            <a:headEnd/>
            <a:tailEnd/>
          </a:ln>
        </p:spPr>
        <p:txBody>
          <a:bodyPr/>
          <a:lstStyle/>
          <a:p>
            <a:pPr algn="ctr"/>
            <a:r>
              <a:rPr lang="en-US"/>
              <a:t>Thread 6</a:t>
            </a:r>
          </a:p>
        </p:txBody>
      </p:sp>
      <p:cxnSp>
        <p:nvCxnSpPr>
          <p:cNvPr id="35869" name="Straight Arrow Connector 94"/>
          <p:cNvCxnSpPr>
            <a:cxnSpLocks noChangeShapeType="1"/>
            <a:stCxn id="35867" idx="2"/>
            <a:endCxn id="35868" idx="1"/>
          </p:cNvCxnSpPr>
          <p:nvPr/>
        </p:nvCxnSpPr>
        <p:spPr bwMode="auto">
          <a:xfrm rot="16200000" flipH="1">
            <a:off x="2996406" y="3871118"/>
            <a:ext cx="369888" cy="0"/>
          </a:xfrm>
          <a:prstGeom prst="straightConnector1">
            <a:avLst/>
          </a:prstGeom>
          <a:noFill/>
          <a:ln w="9525" algn="ctr">
            <a:solidFill>
              <a:schemeClr val="tx1"/>
            </a:solidFill>
            <a:round/>
            <a:headEnd/>
            <a:tailEnd type="arrow" w="med" len="med"/>
          </a:ln>
        </p:spPr>
      </p:cxnSp>
      <p:sp>
        <p:nvSpPr>
          <p:cNvPr id="35870" name="Rectangle 4"/>
          <p:cNvSpPr>
            <a:spLocks noChangeArrowheads="1"/>
          </p:cNvSpPr>
          <p:nvPr/>
        </p:nvSpPr>
        <p:spPr bwMode="auto">
          <a:xfrm>
            <a:off x="3452813" y="3228974"/>
            <a:ext cx="531812" cy="457200"/>
          </a:xfrm>
          <a:prstGeom prst="rect">
            <a:avLst/>
          </a:prstGeom>
          <a:solidFill>
            <a:srgbClr val="FFFFCC"/>
          </a:solidFill>
          <a:ln w="9525" algn="ctr">
            <a:solidFill>
              <a:schemeClr val="tx1"/>
            </a:solidFill>
            <a:round/>
            <a:headEnd/>
            <a:tailEnd/>
          </a:ln>
        </p:spPr>
        <p:txBody>
          <a:bodyPr/>
          <a:lstStyle/>
          <a:p>
            <a:endParaRPr lang="en-US"/>
          </a:p>
        </p:txBody>
      </p:sp>
      <p:sp>
        <p:nvSpPr>
          <p:cNvPr id="35871" name="Rectangle 96"/>
          <p:cNvSpPr>
            <a:spLocks noChangeArrowheads="1"/>
          </p:cNvSpPr>
          <p:nvPr/>
        </p:nvSpPr>
        <p:spPr bwMode="auto">
          <a:xfrm rot="5400000">
            <a:off x="3148013" y="4437062"/>
            <a:ext cx="1143000" cy="381000"/>
          </a:xfrm>
          <a:prstGeom prst="rect">
            <a:avLst/>
          </a:prstGeom>
          <a:solidFill>
            <a:schemeClr val="accent1"/>
          </a:solidFill>
          <a:ln w="9525" algn="ctr">
            <a:solidFill>
              <a:schemeClr val="tx1"/>
            </a:solidFill>
            <a:round/>
            <a:headEnd/>
            <a:tailEnd/>
          </a:ln>
        </p:spPr>
        <p:txBody>
          <a:bodyPr/>
          <a:lstStyle/>
          <a:p>
            <a:pPr algn="ctr"/>
            <a:r>
              <a:rPr lang="en-US"/>
              <a:t>Thread 7</a:t>
            </a:r>
          </a:p>
        </p:txBody>
      </p:sp>
      <p:cxnSp>
        <p:nvCxnSpPr>
          <p:cNvPr id="35872" name="Straight Arrow Connector 97"/>
          <p:cNvCxnSpPr>
            <a:cxnSpLocks noChangeShapeType="1"/>
            <a:stCxn id="35870" idx="2"/>
            <a:endCxn id="35871" idx="1"/>
          </p:cNvCxnSpPr>
          <p:nvPr/>
        </p:nvCxnSpPr>
        <p:spPr bwMode="auto">
          <a:xfrm rot="16200000" flipH="1">
            <a:off x="3534569" y="3871118"/>
            <a:ext cx="369888" cy="0"/>
          </a:xfrm>
          <a:prstGeom prst="straightConnector1">
            <a:avLst/>
          </a:prstGeom>
          <a:noFill/>
          <a:ln w="9525" algn="ctr">
            <a:solidFill>
              <a:schemeClr val="tx1"/>
            </a:solidFill>
            <a:round/>
            <a:headEnd/>
            <a:tailEnd type="arrow" w="med" len="med"/>
          </a:ln>
        </p:spPr>
      </p:cxnSp>
      <p:sp>
        <p:nvSpPr>
          <p:cNvPr id="35873" name="Rectangle 4"/>
          <p:cNvSpPr>
            <a:spLocks noChangeArrowheads="1"/>
          </p:cNvSpPr>
          <p:nvPr/>
        </p:nvSpPr>
        <p:spPr bwMode="auto">
          <a:xfrm>
            <a:off x="3990975" y="3228974"/>
            <a:ext cx="531813" cy="457200"/>
          </a:xfrm>
          <a:prstGeom prst="rect">
            <a:avLst/>
          </a:prstGeom>
          <a:solidFill>
            <a:srgbClr val="FFFFCC"/>
          </a:solidFill>
          <a:ln w="9525" algn="ctr">
            <a:solidFill>
              <a:schemeClr val="tx1"/>
            </a:solidFill>
            <a:round/>
            <a:headEnd/>
            <a:tailEnd/>
          </a:ln>
        </p:spPr>
        <p:txBody>
          <a:bodyPr/>
          <a:lstStyle/>
          <a:p>
            <a:endParaRPr lang="en-US"/>
          </a:p>
        </p:txBody>
      </p:sp>
      <p:sp>
        <p:nvSpPr>
          <p:cNvPr id="35874" name="Rectangle 99"/>
          <p:cNvSpPr>
            <a:spLocks noChangeArrowheads="1"/>
          </p:cNvSpPr>
          <p:nvPr/>
        </p:nvSpPr>
        <p:spPr bwMode="auto">
          <a:xfrm rot="5400000">
            <a:off x="3686175" y="4437062"/>
            <a:ext cx="1143000" cy="381000"/>
          </a:xfrm>
          <a:prstGeom prst="rect">
            <a:avLst/>
          </a:prstGeom>
          <a:solidFill>
            <a:schemeClr val="accent1"/>
          </a:solidFill>
          <a:ln w="9525" algn="ctr">
            <a:solidFill>
              <a:schemeClr val="tx1"/>
            </a:solidFill>
            <a:round/>
            <a:headEnd/>
            <a:tailEnd/>
          </a:ln>
        </p:spPr>
        <p:txBody>
          <a:bodyPr/>
          <a:lstStyle/>
          <a:p>
            <a:pPr algn="ctr"/>
            <a:r>
              <a:rPr lang="en-US"/>
              <a:t>Thread 8</a:t>
            </a:r>
          </a:p>
        </p:txBody>
      </p:sp>
      <p:cxnSp>
        <p:nvCxnSpPr>
          <p:cNvPr id="35875" name="Straight Arrow Connector 100"/>
          <p:cNvCxnSpPr>
            <a:cxnSpLocks noChangeShapeType="1"/>
            <a:stCxn id="35873" idx="2"/>
            <a:endCxn id="35874" idx="1"/>
          </p:cNvCxnSpPr>
          <p:nvPr/>
        </p:nvCxnSpPr>
        <p:spPr bwMode="auto">
          <a:xfrm rot="16200000" flipH="1">
            <a:off x="4072731" y="3871118"/>
            <a:ext cx="369888" cy="0"/>
          </a:xfrm>
          <a:prstGeom prst="straightConnector1">
            <a:avLst/>
          </a:prstGeom>
          <a:noFill/>
          <a:ln w="9525" algn="ctr">
            <a:solidFill>
              <a:schemeClr val="tx1"/>
            </a:solidFill>
            <a:round/>
            <a:headEnd/>
            <a:tailEnd type="arrow" w="med" len="med"/>
          </a:ln>
        </p:spPr>
      </p:cxnSp>
      <p:sp>
        <p:nvSpPr>
          <p:cNvPr id="35876" name="Rectangle 4"/>
          <p:cNvSpPr>
            <a:spLocks noChangeArrowheads="1"/>
          </p:cNvSpPr>
          <p:nvPr/>
        </p:nvSpPr>
        <p:spPr bwMode="auto">
          <a:xfrm>
            <a:off x="4529138" y="3228974"/>
            <a:ext cx="531812" cy="457200"/>
          </a:xfrm>
          <a:prstGeom prst="rect">
            <a:avLst/>
          </a:prstGeom>
          <a:solidFill>
            <a:srgbClr val="FFFFCC"/>
          </a:solidFill>
          <a:ln w="9525" algn="ctr">
            <a:solidFill>
              <a:schemeClr val="tx1"/>
            </a:solidFill>
            <a:round/>
            <a:headEnd/>
            <a:tailEnd/>
          </a:ln>
        </p:spPr>
        <p:txBody>
          <a:bodyPr/>
          <a:lstStyle/>
          <a:p>
            <a:endParaRPr lang="en-US"/>
          </a:p>
        </p:txBody>
      </p:sp>
      <p:sp>
        <p:nvSpPr>
          <p:cNvPr id="35877" name="Rectangle 102"/>
          <p:cNvSpPr>
            <a:spLocks noChangeArrowheads="1"/>
          </p:cNvSpPr>
          <p:nvPr/>
        </p:nvSpPr>
        <p:spPr bwMode="auto">
          <a:xfrm rot="5400000">
            <a:off x="4224338" y="4448174"/>
            <a:ext cx="1143000" cy="381000"/>
          </a:xfrm>
          <a:prstGeom prst="rect">
            <a:avLst/>
          </a:prstGeom>
          <a:solidFill>
            <a:schemeClr val="accent1"/>
          </a:solidFill>
          <a:ln w="9525" algn="ctr">
            <a:solidFill>
              <a:schemeClr val="tx1"/>
            </a:solidFill>
            <a:round/>
            <a:headEnd/>
            <a:tailEnd/>
          </a:ln>
        </p:spPr>
        <p:txBody>
          <a:bodyPr/>
          <a:lstStyle/>
          <a:p>
            <a:pPr algn="ctr"/>
            <a:r>
              <a:rPr lang="en-US"/>
              <a:t>Thread 9</a:t>
            </a:r>
          </a:p>
        </p:txBody>
      </p:sp>
      <p:cxnSp>
        <p:nvCxnSpPr>
          <p:cNvPr id="35878" name="Straight Arrow Connector 103"/>
          <p:cNvCxnSpPr>
            <a:cxnSpLocks noChangeShapeType="1"/>
            <a:stCxn id="35876" idx="2"/>
            <a:endCxn id="35877" idx="1"/>
          </p:cNvCxnSpPr>
          <p:nvPr/>
        </p:nvCxnSpPr>
        <p:spPr bwMode="auto">
          <a:xfrm rot="16200000" flipH="1">
            <a:off x="4605338" y="3876674"/>
            <a:ext cx="381000" cy="0"/>
          </a:xfrm>
          <a:prstGeom prst="straightConnector1">
            <a:avLst/>
          </a:prstGeom>
          <a:noFill/>
          <a:ln w="9525" algn="ctr">
            <a:solidFill>
              <a:schemeClr val="tx1"/>
            </a:solidFill>
            <a:round/>
            <a:headEnd/>
            <a:tailEnd type="arrow" w="med" len="med"/>
          </a:ln>
        </p:spPr>
      </p:cxnSp>
      <p:sp>
        <p:nvSpPr>
          <p:cNvPr id="35879" name="Rectangle 4"/>
          <p:cNvSpPr>
            <a:spLocks noChangeArrowheads="1"/>
          </p:cNvSpPr>
          <p:nvPr/>
        </p:nvSpPr>
        <p:spPr bwMode="auto">
          <a:xfrm>
            <a:off x="5067300" y="3228974"/>
            <a:ext cx="531813" cy="457200"/>
          </a:xfrm>
          <a:prstGeom prst="rect">
            <a:avLst/>
          </a:prstGeom>
          <a:solidFill>
            <a:srgbClr val="FFFFCC"/>
          </a:solidFill>
          <a:ln w="9525" algn="ctr">
            <a:solidFill>
              <a:schemeClr val="tx1"/>
            </a:solidFill>
            <a:round/>
            <a:headEnd/>
            <a:tailEnd/>
          </a:ln>
        </p:spPr>
        <p:txBody>
          <a:bodyPr/>
          <a:lstStyle/>
          <a:p>
            <a:endParaRPr lang="en-US"/>
          </a:p>
        </p:txBody>
      </p:sp>
      <p:sp>
        <p:nvSpPr>
          <p:cNvPr id="35880" name="Rectangle 105"/>
          <p:cNvSpPr>
            <a:spLocks noChangeArrowheads="1"/>
          </p:cNvSpPr>
          <p:nvPr/>
        </p:nvSpPr>
        <p:spPr bwMode="auto">
          <a:xfrm rot="5400000">
            <a:off x="4762500" y="4437062"/>
            <a:ext cx="1143000" cy="381000"/>
          </a:xfrm>
          <a:prstGeom prst="rect">
            <a:avLst/>
          </a:prstGeom>
          <a:solidFill>
            <a:schemeClr val="accent1"/>
          </a:solidFill>
          <a:ln w="9525" algn="ctr">
            <a:solidFill>
              <a:schemeClr val="tx1"/>
            </a:solidFill>
            <a:round/>
            <a:headEnd/>
            <a:tailEnd/>
          </a:ln>
        </p:spPr>
        <p:txBody>
          <a:bodyPr/>
          <a:lstStyle/>
          <a:p>
            <a:pPr algn="ctr"/>
            <a:r>
              <a:rPr lang="en-US"/>
              <a:t>Thread 10</a:t>
            </a:r>
          </a:p>
        </p:txBody>
      </p:sp>
      <p:cxnSp>
        <p:nvCxnSpPr>
          <p:cNvPr id="35881" name="Straight Arrow Connector 106"/>
          <p:cNvCxnSpPr>
            <a:cxnSpLocks noChangeShapeType="1"/>
            <a:stCxn id="35879" idx="2"/>
            <a:endCxn id="35880" idx="1"/>
          </p:cNvCxnSpPr>
          <p:nvPr/>
        </p:nvCxnSpPr>
        <p:spPr bwMode="auto">
          <a:xfrm rot="16200000" flipH="1">
            <a:off x="5149056" y="3871118"/>
            <a:ext cx="369888" cy="0"/>
          </a:xfrm>
          <a:prstGeom prst="straightConnector1">
            <a:avLst/>
          </a:prstGeom>
          <a:noFill/>
          <a:ln w="9525" algn="ctr">
            <a:solidFill>
              <a:schemeClr val="tx1"/>
            </a:solidFill>
            <a:round/>
            <a:headEnd/>
            <a:tailEnd type="arrow" w="med" len="med"/>
          </a:ln>
        </p:spPr>
      </p:cxnSp>
      <p:sp>
        <p:nvSpPr>
          <p:cNvPr id="35882" name="Rectangle 4"/>
          <p:cNvSpPr>
            <a:spLocks noChangeArrowheads="1"/>
          </p:cNvSpPr>
          <p:nvPr/>
        </p:nvSpPr>
        <p:spPr bwMode="auto">
          <a:xfrm>
            <a:off x="5605463" y="3228974"/>
            <a:ext cx="531812" cy="457200"/>
          </a:xfrm>
          <a:prstGeom prst="rect">
            <a:avLst/>
          </a:prstGeom>
          <a:solidFill>
            <a:srgbClr val="FFFFCC"/>
          </a:solidFill>
          <a:ln w="9525" algn="ctr">
            <a:solidFill>
              <a:schemeClr val="tx1"/>
            </a:solidFill>
            <a:round/>
            <a:headEnd/>
            <a:tailEnd/>
          </a:ln>
        </p:spPr>
        <p:txBody>
          <a:bodyPr/>
          <a:lstStyle/>
          <a:p>
            <a:endParaRPr lang="en-US"/>
          </a:p>
        </p:txBody>
      </p:sp>
      <p:sp>
        <p:nvSpPr>
          <p:cNvPr id="35883" name="Rectangle 108"/>
          <p:cNvSpPr>
            <a:spLocks noChangeArrowheads="1"/>
          </p:cNvSpPr>
          <p:nvPr/>
        </p:nvSpPr>
        <p:spPr bwMode="auto">
          <a:xfrm rot="5400000">
            <a:off x="5300663" y="4437062"/>
            <a:ext cx="1143000" cy="381000"/>
          </a:xfrm>
          <a:prstGeom prst="rect">
            <a:avLst/>
          </a:prstGeom>
          <a:solidFill>
            <a:schemeClr val="accent1"/>
          </a:solidFill>
          <a:ln w="9525" algn="ctr">
            <a:solidFill>
              <a:schemeClr val="tx1"/>
            </a:solidFill>
            <a:round/>
            <a:headEnd/>
            <a:tailEnd/>
          </a:ln>
        </p:spPr>
        <p:txBody>
          <a:bodyPr/>
          <a:lstStyle/>
          <a:p>
            <a:pPr algn="ctr"/>
            <a:r>
              <a:rPr lang="en-US"/>
              <a:t>Thread 11</a:t>
            </a:r>
          </a:p>
        </p:txBody>
      </p:sp>
      <p:cxnSp>
        <p:nvCxnSpPr>
          <p:cNvPr id="35884" name="Straight Arrow Connector 109"/>
          <p:cNvCxnSpPr>
            <a:cxnSpLocks noChangeShapeType="1"/>
            <a:stCxn id="35882" idx="2"/>
            <a:endCxn id="35883" idx="1"/>
          </p:cNvCxnSpPr>
          <p:nvPr/>
        </p:nvCxnSpPr>
        <p:spPr bwMode="auto">
          <a:xfrm rot="16200000" flipH="1">
            <a:off x="5687219" y="3871118"/>
            <a:ext cx="369888" cy="0"/>
          </a:xfrm>
          <a:prstGeom prst="straightConnector1">
            <a:avLst/>
          </a:prstGeom>
          <a:noFill/>
          <a:ln w="9525" algn="ctr">
            <a:solidFill>
              <a:schemeClr val="tx1"/>
            </a:solidFill>
            <a:round/>
            <a:headEnd/>
            <a:tailEnd type="arrow" w="med" len="med"/>
          </a:ln>
        </p:spPr>
      </p:cxnSp>
      <p:sp>
        <p:nvSpPr>
          <p:cNvPr id="35885" name="Rectangle 4"/>
          <p:cNvSpPr>
            <a:spLocks noChangeArrowheads="1"/>
          </p:cNvSpPr>
          <p:nvPr/>
        </p:nvSpPr>
        <p:spPr bwMode="auto">
          <a:xfrm>
            <a:off x="6143625" y="3228974"/>
            <a:ext cx="531813" cy="457200"/>
          </a:xfrm>
          <a:prstGeom prst="rect">
            <a:avLst/>
          </a:prstGeom>
          <a:solidFill>
            <a:srgbClr val="FFFFCC"/>
          </a:solidFill>
          <a:ln w="9525" algn="ctr">
            <a:solidFill>
              <a:schemeClr val="tx1"/>
            </a:solidFill>
            <a:round/>
            <a:headEnd/>
            <a:tailEnd/>
          </a:ln>
        </p:spPr>
        <p:txBody>
          <a:bodyPr/>
          <a:lstStyle/>
          <a:p>
            <a:endParaRPr lang="en-US"/>
          </a:p>
        </p:txBody>
      </p:sp>
      <p:sp>
        <p:nvSpPr>
          <p:cNvPr id="35886" name="Rectangle 111"/>
          <p:cNvSpPr>
            <a:spLocks noChangeArrowheads="1"/>
          </p:cNvSpPr>
          <p:nvPr/>
        </p:nvSpPr>
        <p:spPr bwMode="auto">
          <a:xfrm rot="5400000">
            <a:off x="5838825" y="4437062"/>
            <a:ext cx="1143000" cy="381000"/>
          </a:xfrm>
          <a:prstGeom prst="rect">
            <a:avLst/>
          </a:prstGeom>
          <a:solidFill>
            <a:schemeClr val="accent1"/>
          </a:solidFill>
          <a:ln w="9525" algn="ctr">
            <a:solidFill>
              <a:schemeClr val="tx1"/>
            </a:solidFill>
            <a:round/>
            <a:headEnd/>
            <a:tailEnd/>
          </a:ln>
        </p:spPr>
        <p:txBody>
          <a:bodyPr/>
          <a:lstStyle/>
          <a:p>
            <a:pPr algn="ctr"/>
            <a:r>
              <a:rPr lang="en-US"/>
              <a:t>Thread 12</a:t>
            </a:r>
          </a:p>
        </p:txBody>
      </p:sp>
      <p:cxnSp>
        <p:nvCxnSpPr>
          <p:cNvPr id="35887" name="Straight Arrow Connector 112"/>
          <p:cNvCxnSpPr>
            <a:cxnSpLocks noChangeShapeType="1"/>
            <a:stCxn id="35885" idx="2"/>
            <a:endCxn id="35886" idx="1"/>
          </p:cNvCxnSpPr>
          <p:nvPr/>
        </p:nvCxnSpPr>
        <p:spPr bwMode="auto">
          <a:xfrm rot="16200000" flipH="1">
            <a:off x="6225381" y="3871118"/>
            <a:ext cx="369888" cy="0"/>
          </a:xfrm>
          <a:prstGeom prst="straightConnector1">
            <a:avLst/>
          </a:prstGeom>
          <a:noFill/>
          <a:ln w="9525" algn="ctr">
            <a:solidFill>
              <a:schemeClr val="tx1"/>
            </a:solidFill>
            <a:round/>
            <a:headEnd/>
            <a:tailEnd type="arrow" w="med" len="med"/>
          </a:ln>
        </p:spPr>
      </p:cxnSp>
      <p:sp>
        <p:nvSpPr>
          <p:cNvPr id="35888" name="Rectangle 4"/>
          <p:cNvSpPr>
            <a:spLocks noChangeArrowheads="1"/>
          </p:cNvSpPr>
          <p:nvPr/>
        </p:nvSpPr>
        <p:spPr bwMode="auto">
          <a:xfrm>
            <a:off x="6681788" y="3222835"/>
            <a:ext cx="531812" cy="457200"/>
          </a:xfrm>
          <a:prstGeom prst="rect">
            <a:avLst/>
          </a:prstGeom>
          <a:solidFill>
            <a:srgbClr val="FFFFCC"/>
          </a:solidFill>
          <a:ln w="9525" algn="ctr">
            <a:solidFill>
              <a:schemeClr val="tx1"/>
            </a:solidFill>
            <a:round/>
            <a:headEnd/>
            <a:tailEnd/>
          </a:ln>
        </p:spPr>
        <p:txBody>
          <a:bodyPr/>
          <a:lstStyle/>
          <a:p>
            <a:endParaRPr lang="en-US"/>
          </a:p>
        </p:txBody>
      </p:sp>
      <p:sp>
        <p:nvSpPr>
          <p:cNvPr id="35889" name="Rectangle 114"/>
          <p:cNvSpPr>
            <a:spLocks noChangeArrowheads="1"/>
          </p:cNvSpPr>
          <p:nvPr/>
        </p:nvSpPr>
        <p:spPr bwMode="auto">
          <a:xfrm rot="5400000">
            <a:off x="6376988" y="4448174"/>
            <a:ext cx="1143000" cy="381000"/>
          </a:xfrm>
          <a:prstGeom prst="rect">
            <a:avLst/>
          </a:prstGeom>
          <a:solidFill>
            <a:schemeClr val="accent1"/>
          </a:solidFill>
          <a:ln w="9525" algn="ctr">
            <a:solidFill>
              <a:schemeClr val="tx1"/>
            </a:solidFill>
            <a:round/>
            <a:headEnd/>
            <a:tailEnd/>
          </a:ln>
        </p:spPr>
        <p:txBody>
          <a:bodyPr/>
          <a:lstStyle/>
          <a:p>
            <a:pPr algn="ctr"/>
            <a:r>
              <a:rPr lang="en-US"/>
              <a:t>Thread 13</a:t>
            </a:r>
          </a:p>
        </p:txBody>
      </p:sp>
      <p:cxnSp>
        <p:nvCxnSpPr>
          <p:cNvPr id="35890" name="Straight Arrow Connector 115"/>
          <p:cNvCxnSpPr>
            <a:cxnSpLocks noChangeShapeType="1"/>
            <a:stCxn id="35888" idx="2"/>
            <a:endCxn id="35889" idx="1"/>
          </p:cNvCxnSpPr>
          <p:nvPr/>
        </p:nvCxnSpPr>
        <p:spPr bwMode="auto">
          <a:xfrm>
            <a:off x="6947694" y="3680035"/>
            <a:ext cx="794" cy="387139"/>
          </a:xfrm>
          <a:prstGeom prst="straightConnector1">
            <a:avLst/>
          </a:prstGeom>
          <a:noFill/>
          <a:ln w="9525" algn="ctr">
            <a:solidFill>
              <a:schemeClr val="tx1"/>
            </a:solidFill>
            <a:round/>
            <a:headEnd/>
            <a:tailEnd type="arrow" w="med" len="med"/>
          </a:ln>
        </p:spPr>
      </p:cxnSp>
      <p:sp>
        <p:nvSpPr>
          <p:cNvPr id="35891" name="Rectangle 4"/>
          <p:cNvSpPr>
            <a:spLocks noChangeArrowheads="1"/>
          </p:cNvSpPr>
          <p:nvPr/>
        </p:nvSpPr>
        <p:spPr bwMode="auto">
          <a:xfrm>
            <a:off x="7219950" y="3228974"/>
            <a:ext cx="531813" cy="457200"/>
          </a:xfrm>
          <a:prstGeom prst="rect">
            <a:avLst/>
          </a:prstGeom>
          <a:solidFill>
            <a:srgbClr val="FFFFCC"/>
          </a:solidFill>
          <a:ln w="9525" algn="ctr">
            <a:solidFill>
              <a:schemeClr val="tx1"/>
            </a:solidFill>
            <a:round/>
            <a:headEnd/>
            <a:tailEnd/>
          </a:ln>
        </p:spPr>
        <p:txBody>
          <a:bodyPr/>
          <a:lstStyle/>
          <a:p>
            <a:endParaRPr lang="en-US"/>
          </a:p>
        </p:txBody>
      </p:sp>
      <p:sp>
        <p:nvSpPr>
          <p:cNvPr id="35892" name="Rectangle 117"/>
          <p:cNvSpPr>
            <a:spLocks noChangeArrowheads="1"/>
          </p:cNvSpPr>
          <p:nvPr/>
        </p:nvSpPr>
        <p:spPr bwMode="auto">
          <a:xfrm rot="5400000">
            <a:off x="6915150" y="4437062"/>
            <a:ext cx="1143000" cy="381000"/>
          </a:xfrm>
          <a:prstGeom prst="rect">
            <a:avLst/>
          </a:prstGeom>
          <a:solidFill>
            <a:schemeClr val="accent1"/>
          </a:solidFill>
          <a:ln w="9525" algn="ctr">
            <a:solidFill>
              <a:schemeClr val="tx1"/>
            </a:solidFill>
            <a:round/>
            <a:headEnd/>
            <a:tailEnd/>
          </a:ln>
        </p:spPr>
        <p:txBody>
          <a:bodyPr/>
          <a:lstStyle/>
          <a:p>
            <a:pPr algn="ctr"/>
            <a:r>
              <a:rPr lang="en-US"/>
              <a:t>Thread 14</a:t>
            </a:r>
          </a:p>
        </p:txBody>
      </p:sp>
      <p:cxnSp>
        <p:nvCxnSpPr>
          <p:cNvPr id="35893" name="Straight Arrow Connector 118"/>
          <p:cNvCxnSpPr>
            <a:cxnSpLocks noChangeShapeType="1"/>
            <a:stCxn id="35891" idx="2"/>
            <a:endCxn id="35892" idx="1"/>
          </p:cNvCxnSpPr>
          <p:nvPr/>
        </p:nvCxnSpPr>
        <p:spPr bwMode="auto">
          <a:xfrm rot="16200000" flipH="1">
            <a:off x="7301706" y="3871118"/>
            <a:ext cx="369888" cy="0"/>
          </a:xfrm>
          <a:prstGeom prst="straightConnector1">
            <a:avLst/>
          </a:prstGeom>
          <a:noFill/>
          <a:ln w="9525" algn="ctr">
            <a:solidFill>
              <a:schemeClr val="tx1"/>
            </a:solidFill>
            <a:round/>
            <a:headEnd/>
            <a:tailEnd type="arrow" w="med" len="med"/>
          </a:ln>
        </p:spPr>
      </p:cxnSp>
      <p:sp>
        <p:nvSpPr>
          <p:cNvPr id="35897" name="Rectangle 4"/>
          <p:cNvSpPr>
            <a:spLocks noChangeArrowheads="1"/>
          </p:cNvSpPr>
          <p:nvPr/>
        </p:nvSpPr>
        <p:spPr bwMode="auto">
          <a:xfrm>
            <a:off x="8296275" y="3228974"/>
            <a:ext cx="531813" cy="457200"/>
          </a:xfrm>
          <a:prstGeom prst="rect">
            <a:avLst/>
          </a:prstGeom>
          <a:solidFill>
            <a:srgbClr val="FFFFCC"/>
          </a:solidFill>
          <a:ln w="9525" algn="ctr">
            <a:solidFill>
              <a:schemeClr val="tx1"/>
            </a:solidFill>
            <a:round/>
            <a:headEnd/>
            <a:tailEnd/>
          </a:ln>
        </p:spPr>
        <p:txBody>
          <a:bodyPr/>
          <a:lstStyle/>
          <a:p>
            <a:endParaRPr lang="en-US"/>
          </a:p>
        </p:txBody>
      </p:sp>
      <p:sp>
        <p:nvSpPr>
          <p:cNvPr id="35898" name="Rectangle 123"/>
          <p:cNvSpPr>
            <a:spLocks noChangeArrowheads="1"/>
          </p:cNvSpPr>
          <p:nvPr/>
        </p:nvSpPr>
        <p:spPr bwMode="auto">
          <a:xfrm rot="5400000">
            <a:off x="7991475" y="4437062"/>
            <a:ext cx="1143000" cy="381000"/>
          </a:xfrm>
          <a:prstGeom prst="rect">
            <a:avLst/>
          </a:prstGeom>
          <a:solidFill>
            <a:schemeClr val="accent1"/>
          </a:solidFill>
          <a:ln w="9525" algn="ctr">
            <a:solidFill>
              <a:schemeClr val="tx1"/>
            </a:solidFill>
            <a:round/>
            <a:headEnd/>
            <a:tailEnd/>
          </a:ln>
        </p:spPr>
        <p:txBody>
          <a:bodyPr/>
          <a:lstStyle/>
          <a:p>
            <a:pPr algn="ctr"/>
            <a:r>
              <a:rPr lang="en-US" dirty="0"/>
              <a:t>Thread 32</a:t>
            </a:r>
          </a:p>
        </p:txBody>
      </p:sp>
      <p:cxnSp>
        <p:nvCxnSpPr>
          <p:cNvPr id="35899" name="Straight Arrow Connector 124"/>
          <p:cNvCxnSpPr>
            <a:cxnSpLocks noChangeShapeType="1"/>
            <a:stCxn id="35897" idx="2"/>
            <a:endCxn id="35898" idx="1"/>
          </p:cNvCxnSpPr>
          <p:nvPr/>
        </p:nvCxnSpPr>
        <p:spPr bwMode="auto">
          <a:xfrm rot="16200000" flipH="1">
            <a:off x="8378031" y="3871118"/>
            <a:ext cx="369888" cy="0"/>
          </a:xfrm>
          <a:prstGeom prst="straightConnector1">
            <a:avLst/>
          </a:prstGeom>
          <a:noFill/>
          <a:ln w="9525" algn="ctr">
            <a:solidFill>
              <a:schemeClr val="tx1"/>
            </a:solidFill>
            <a:round/>
            <a:headEnd/>
            <a:tailEnd type="arrow" w="med" len="med"/>
          </a:ln>
        </p:spPr>
      </p:cxnSp>
      <p:sp>
        <p:nvSpPr>
          <p:cNvPr id="60" name="Rectangle 13"/>
          <p:cNvSpPr>
            <a:spLocks noChangeArrowheads="1"/>
          </p:cNvSpPr>
          <p:nvPr/>
        </p:nvSpPr>
        <p:spPr bwMode="auto">
          <a:xfrm>
            <a:off x="255629" y="5322887"/>
            <a:ext cx="8604250" cy="381000"/>
          </a:xfrm>
          <a:prstGeom prst="rect">
            <a:avLst/>
          </a:prstGeom>
          <a:solidFill>
            <a:srgbClr val="FF0000"/>
          </a:solidFill>
          <a:ln w="9525" algn="ctr">
            <a:solidFill>
              <a:schemeClr val="tx1"/>
            </a:solidFill>
            <a:round/>
            <a:headEnd/>
            <a:tailEnd/>
          </a:ln>
        </p:spPr>
        <p:txBody>
          <a:bodyPr/>
          <a:lstStyle/>
          <a:p>
            <a:pPr algn="ctr"/>
            <a:r>
              <a:rPr lang="en-US" dirty="0">
                <a:solidFill>
                  <a:schemeClr val="bg1"/>
                </a:solidFill>
              </a:rPr>
              <a:t>Spin Synchronization</a:t>
            </a:r>
          </a:p>
        </p:txBody>
      </p:sp>
      <p:sp>
        <p:nvSpPr>
          <p:cNvPr id="61" name="Down Arrow 31"/>
          <p:cNvSpPr>
            <a:spLocks noChangeArrowheads="1"/>
          </p:cNvSpPr>
          <p:nvPr/>
        </p:nvSpPr>
        <p:spPr bwMode="auto">
          <a:xfrm>
            <a:off x="4418013" y="5780087"/>
            <a:ext cx="230187" cy="268287"/>
          </a:xfrm>
          <a:prstGeom prst="downArrow">
            <a:avLst>
              <a:gd name="adj1" fmla="val 50000"/>
              <a:gd name="adj2" fmla="val 49869"/>
            </a:avLst>
          </a:prstGeom>
          <a:solidFill>
            <a:srgbClr val="FFFFCC"/>
          </a:solidFill>
          <a:ln w="9525" algn="ctr">
            <a:solidFill>
              <a:schemeClr val="tx1"/>
            </a:solidFill>
            <a:round/>
            <a:headEnd/>
            <a:tailEnd/>
          </a:ln>
        </p:spPr>
        <p:txBody>
          <a:bodyPr/>
          <a:lstStyle/>
          <a:p>
            <a:endParaRPr lang="en-US"/>
          </a:p>
        </p:txBody>
      </p:sp>
      <p:sp>
        <p:nvSpPr>
          <p:cNvPr id="62" name="Rectangle 13"/>
          <p:cNvSpPr>
            <a:spLocks noChangeArrowheads="1"/>
          </p:cNvSpPr>
          <p:nvPr/>
        </p:nvSpPr>
        <p:spPr bwMode="auto">
          <a:xfrm>
            <a:off x="255629" y="6096000"/>
            <a:ext cx="8604250" cy="381000"/>
          </a:xfrm>
          <a:prstGeom prst="rect">
            <a:avLst/>
          </a:prstGeom>
          <a:solidFill>
            <a:schemeClr val="bg1"/>
          </a:solidFill>
          <a:ln w="9525" algn="ctr">
            <a:solidFill>
              <a:schemeClr val="tx1"/>
            </a:solidFill>
            <a:round/>
            <a:headEnd/>
            <a:tailEnd/>
          </a:ln>
        </p:spPr>
        <p:txBody>
          <a:bodyPr/>
          <a:lstStyle/>
          <a:p>
            <a:pPr algn="ctr"/>
            <a:r>
              <a:rPr lang="en-US" dirty="0">
                <a:solidFill>
                  <a:srgbClr val="C00000"/>
                </a:solidFill>
              </a:rPr>
              <a:t>Conclusion: Find a solution or not</a:t>
            </a:r>
          </a:p>
        </p:txBody>
      </p:sp>
      <p:sp>
        <p:nvSpPr>
          <p:cNvPr id="2" name="TextBox 1"/>
          <p:cNvSpPr txBox="1"/>
          <p:nvPr/>
        </p:nvSpPr>
        <p:spPr>
          <a:xfrm>
            <a:off x="7823069" y="4454008"/>
            <a:ext cx="473206" cy="369332"/>
          </a:xfrm>
          <a:prstGeom prst="rect">
            <a:avLst/>
          </a:prstGeom>
          <a:noFill/>
        </p:spPr>
        <p:txBody>
          <a:bodyPr wrap="none" rtlCol="0">
            <a:spAutoFit/>
          </a:bodyPr>
          <a:lstStyle/>
          <a:p>
            <a:r>
              <a:rPr lang="en-US" dirty="0"/>
              <a:t>. . .</a:t>
            </a:r>
          </a:p>
        </p:txBody>
      </p:sp>
      <p:sp>
        <p:nvSpPr>
          <p:cNvPr id="64" name="TextBox 63"/>
          <p:cNvSpPr txBox="1"/>
          <p:nvPr/>
        </p:nvSpPr>
        <p:spPr>
          <a:xfrm>
            <a:off x="7776966" y="3272908"/>
            <a:ext cx="473206" cy="369332"/>
          </a:xfrm>
          <a:prstGeom prst="rect">
            <a:avLst/>
          </a:prstGeom>
          <a:noFill/>
        </p:spPr>
        <p:txBody>
          <a:bodyPr wrap="none" rtlCol="0">
            <a:spAutoFit/>
          </a:bodyPr>
          <a:lstStyle/>
          <a:p>
            <a:r>
              <a:rPr lang="en-US" dirty="0"/>
              <a:t>. . .</a:t>
            </a:r>
          </a:p>
        </p:txBody>
      </p:sp>
      <p:sp>
        <p:nvSpPr>
          <p:cNvPr id="3" name="TextBox 2"/>
          <p:cNvSpPr txBox="1"/>
          <p:nvPr/>
        </p:nvSpPr>
        <p:spPr>
          <a:xfrm>
            <a:off x="0" y="2819400"/>
            <a:ext cx="607859" cy="369332"/>
          </a:xfrm>
          <a:prstGeom prst="rect">
            <a:avLst/>
          </a:prstGeom>
          <a:noFill/>
        </p:spPr>
        <p:txBody>
          <a:bodyPr wrap="none" rtlCol="0">
            <a:spAutoFit/>
          </a:bodyPr>
          <a:lstStyle/>
          <a:p>
            <a:r>
              <a:rPr lang="en-US" dirty="0">
                <a:solidFill>
                  <a:srgbClr val="0000FF"/>
                </a:solidFill>
              </a:rPr>
              <a:t>Map</a:t>
            </a:r>
          </a:p>
        </p:txBody>
      </p:sp>
      <p:sp>
        <p:nvSpPr>
          <p:cNvPr id="63" name="TextBox 62"/>
          <p:cNvSpPr txBox="1"/>
          <p:nvPr/>
        </p:nvSpPr>
        <p:spPr>
          <a:xfrm>
            <a:off x="0" y="5717090"/>
            <a:ext cx="877163" cy="369332"/>
          </a:xfrm>
          <a:prstGeom prst="rect">
            <a:avLst/>
          </a:prstGeom>
          <a:noFill/>
        </p:spPr>
        <p:txBody>
          <a:bodyPr wrap="none" rtlCol="0">
            <a:spAutoFit/>
          </a:bodyPr>
          <a:lstStyle/>
          <a:p>
            <a:r>
              <a:rPr lang="en-US" dirty="0">
                <a:solidFill>
                  <a:srgbClr val="0000FF"/>
                </a:solidFill>
              </a:rPr>
              <a:t>Reduce</a:t>
            </a:r>
          </a:p>
        </p:txBody>
      </p:sp>
      <p:sp>
        <p:nvSpPr>
          <p:cNvPr id="66" name="TextBox 65"/>
          <p:cNvSpPr txBox="1"/>
          <p:nvPr/>
        </p:nvSpPr>
        <p:spPr>
          <a:xfrm>
            <a:off x="438581" y="2831068"/>
            <a:ext cx="877163" cy="369332"/>
          </a:xfrm>
          <a:prstGeom prst="rect">
            <a:avLst/>
          </a:prstGeom>
          <a:noFill/>
        </p:spPr>
        <p:txBody>
          <a:bodyPr wrap="none" rtlCol="0">
            <a:spAutoFit/>
          </a:bodyPr>
          <a:lstStyle/>
          <a:p>
            <a:r>
              <a:rPr lang="en-US" dirty="0">
                <a:solidFill>
                  <a:srgbClr val="0000FF"/>
                </a:solidFill>
              </a:rPr>
              <a:t>Reduce</a:t>
            </a:r>
          </a:p>
        </p:txBody>
      </p:sp>
    </p:spTree>
    <p:extLst>
      <p:ext uri="{BB962C8B-B14F-4D97-AF65-F5344CB8AC3E}">
        <p14:creationId xmlns:p14="http://schemas.microsoft.com/office/powerpoint/2010/main" val="342827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6"/>
                                        </p:tgtEl>
                                        <p:attrNameLst>
                                          <p:attrName>style.visibility</p:attrName>
                                        </p:attrNameLst>
                                      </p:cBhvr>
                                      <p:to>
                                        <p:strVal val="visible"/>
                                      </p:to>
                                    </p:set>
                                    <p:anim calcmode="lin" valueType="num">
                                      <p:cBhvr additive="base">
                                        <p:cTn id="12" dur="500" fill="hold"/>
                                        <p:tgtEl>
                                          <p:spTgt spid="66"/>
                                        </p:tgtEl>
                                        <p:attrNameLst>
                                          <p:attrName>ppt_x</p:attrName>
                                        </p:attrNameLst>
                                      </p:cBhvr>
                                      <p:tavLst>
                                        <p:tav tm="0">
                                          <p:val>
                                            <p:strVal val="0-#ppt_w/2"/>
                                          </p:val>
                                        </p:tav>
                                        <p:tav tm="100000">
                                          <p:val>
                                            <p:strVal val="#ppt_x"/>
                                          </p:val>
                                        </p:tav>
                                      </p:tavLst>
                                    </p:anim>
                                    <p:anim calcmode="lin" valueType="num">
                                      <p:cBhvr additive="base">
                                        <p:cTn id="13" dur="500" fill="hold"/>
                                        <p:tgtEl>
                                          <p:spTgt spid="6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2" presetClass="path" presetSubtype="0" accel="50000" decel="50000" fill="hold" grpId="2" nodeType="afterEffect">
                                  <p:stCondLst>
                                    <p:cond delay="3250"/>
                                  </p:stCondLst>
                                  <p:childTnLst>
                                    <p:animMotion origin="layout" path="M -3.33333E-6 3.31175E-6 L -0.05416 0.42668 " pathEditMode="relative" rAng="0" ptsTypes="AA">
                                      <p:cBhvr>
                                        <p:cTn id="16" dur="2500" fill="hold"/>
                                        <p:tgtEl>
                                          <p:spTgt spid="66"/>
                                        </p:tgtEl>
                                        <p:attrNameLst>
                                          <p:attrName>ppt_x</p:attrName>
                                          <p:attrName>ppt_y</p:attrName>
                                        </p:attrNameLst>
                                      </p:cBhvr>
                                      <p:rCtr x="-2708" y="21323"/>
                                    </p:animMotion>
                                  </p:childTnLst>
                                </p:cTn>
                              </p:par>
                            </p:childTnLst>
                          </p:cTn>
                        </p:par>
                        <p:par>
                          <p:cTn id="17" fill="hold">
                            <p:stCondLst>
                              <p:cond delay="6750"/>
                            </p:stCondLst>
                            <p:childTnLst>
                              <p:par>
                                <p:cTn id="18" presetID="10" presetClass="exit" presetSubtype="0" fill="hold" grpId="1" nodeType="afterEffect">
                                  <p:stCondLst>
                                    <p:cond delay="0"/>
                                  </p:stCondLst>
                                  <p:childTnLst>
                                    <p:animEffect transition="out" filter="fade">
                                      <p:cBhvr>
                                        <p:cTn id="19" dur="500"/>
                                        <p:tgtEl>
                                          <p:spTgt spid="66"/>
                                        </p:tgtEl>
                                      </p:cBhvr>
                                    </p:animEffect>
                                    <p:set>
                                      <p:cBhvr>
                                        <p:cTn id="20" dur="1" fill="hold">
                                          <p:stCondLst>
                                            <p:cond delay="499"/>
                                          </p:stCondLst>
                                        </p:cTn>
                                        <p:tgtEl>
                                          <p:spTgt spid="66"/>
                                        </p:tgtEl>
                                        <p:attrNameLst>
                                          <p:attrName>style.visibility</p:attrName>
                                        </p:attrNameLst>
                                      </p:cBhvr>
                                      <p:to>
                                        <p:strVal val="hidden"/>
                                      </p:to>
                                    </p:set>
                                  </p:childTnLst>
                                </p:cTn>
                              </p:par>
                            </p:childTnLst>
                          </p:cTn>
                        </p:par>
                        <p:par>
                          <p:cTn id="21" fill="hold">
                            <p:stCondLst>
                              <p:cond delay="7250"/>
                            </p:stCondLst>
                            <p:childTnLst>
                              <p:par>
                                <p:cTn id="22" presetID="10" presetClass="entr" presetSubtype="0" fill="hold" grpId="0"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3" grpId="0"/>
      <p:bldP spid="66" grpId="0"/>
      <p:bldP spid="66" grpId="1"/>
      <p:bldP spid="66" grpId="2"/>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dirty="0"/>
              <a:t>Experiment Data From Attempt 1</a:t>
            </a:r>
          </a:p>
        </p:txBody>
      </p:sp>
      <p:sp>
        <p:nvSpPr>
          <p:cNvPr id="36867" name="Slide Number Placeholder 3"/>
          <p:cNvSpPr>
            <a:spLocks noGrp="1"/>
          </p:cNvSpPr>
          <p:nvPr>
            <p:ph type="sldNum" sz="quarter" idx="12"/>
          </p:nvPr>
        </p:nvSpPr>
        <p:spPr>
          <a:noFill/>
        </p:spPr>
        <p:txBody>
          <a:bodyPr/>
          <a:lstStyle/>
          <a:p>
            <a:fld id="{D1CC37AD-B8AC-4A8D-842F-FD7924070C61}" type="slidenum">
              <a:rPr lang="en-US" smtClean="0"/>
              <a:pPr/>
              <a:t>306</a:t>
            </a:fld>
            <a:endParaRPr lang="en-US"/>
          </a:p>
        </p:txBody>
      </p:sp>
      <p:pic>
        <p:nvPicPr>
          <p:cNvPr id="36868" name="Picture 1"/>
          <p:cNvPicPr>
            <a:picLocks noChangeAspect="1" noChangeArrowheads="1"/>
          </p:cNvPicPr>
          <p:nvPr/>
        </p:nvPicPr>
        <p:blipFill>
          <a:blip r:embed="rId2" cstate="print"/>
          <a:srcRect/>
          <a:stretch>
            <a:fillRect/>
          </a:stretch>
        </p:blipFill>
        <p:spPr bwMode="auto">
          <a:xfrm>
            <a:off x="76200" y="971550"/>
            <a:ext cx="8991600" cy="2549525"/>
          </a:xfrm>
          <a:prstGeom prst="rect">
            <a:avLst/>
          </a:prstGeom>
          <a:noFill/>
          <a:ln w="9525">
            <a:noFill/>
            <a:miter lim="800000"/>
            <a:headEnd/>
            <a:tailEnd/>
          </a:ln>
        </p:spPr>
      </p:pic>
      <p:pic>
        <p:nvPicPr>
          <p:cNvPr id="36869" name="Picture 2"/>
          <p:cNvPicPr>
            <a:picLocks noChangeAspect="1" noChangeArrowheads="1"/>
          </p:cNvPicPr>
          <p:nvPr/>
        </p:nvPicPr>
        <p:blipFill>
          <a:blip r:embed="rId3" cstate="print"/>
          <a:srcRect/>
          <a:stretch>
            <a:fillRect/>
          </a:stretch>
        </p:blipFill>
        <p:spPr bwMode="auto">
          <a:xfrm>
            <a:off x="-76200" y="4086225"/>
            <a:ext cx="3362325" cy="2771775"/>
          </a:xfrm>
          <a:prstGeom prst="rect">
            <a:avLst/>
          </a:prstGeom>
          <a:noFill/>
          <a:ln w="9525">
            <a:noFill/>
            <a:miter lim="800000"/>
            <a:headEnd/>
            <a:tailEnd/>
          </a:ln>
        </p:spPr>
      </p:pic>
      <p:pic>
        <p:nvPicPr>
          <p:cNvPr id="36870" name="Picture 3"/>
          <p:cNvPicPr>
            <a:picLocks noChangeAspect="1" noChangeArrowheads="1"/>
          </p:cNvPicPr>
          <p:nvPr/>
        </p:nvPicPr>
        <p:blipFill>
          <a:blip r:embed="rId4" cstate="print"/>
          <a:srcRect/>
          <a:stretch>
            <a:fillRect/>
          </a:stretch>
        </p:blipFill>
        <p:spPr bwMode="auto">
          <a:xfrm>
            <a:off x="2895600" y="4086225"/>
            <a:ext cx="3362325" cy="2771775"/>
          </a:xfrm>
          <a:prstGeom prst="rect">
            <a:avLst/>
          </a:prstGeom>
          <a:noFill/>
          <a:ln w="9525">
            <a:noFill/>
            <a:miter lim="800000"/>
            <a:headEnd/>
            <a:tailEnd/>
          </a:ln>
        </p:spPr>
      </p:pic>
      <p:pic>
        <p:nvPicPr>
          <p:cNvPr id="36871" name="Picture 4"/>
          <p:cNvPicPr>
            <a:picLocks noChangeAspect="1" noChangeArrowheads="1"/>
          </p:cNvPicPr>
          <p:nvPr/>
        </p:nvPicPr>
        <p:blipFill>
          <a:blip r:embed="rId5" cstate="print"/>
          <a:srcRect/>
          <a:stretch>
            <a:fillRect/>
          </a:stretch>
        </p:blipFill>
        <p:spPr bwMode="auto">
          <a:xfrm>
            <a:off x="5857875" y="4086225"/>
            <a:ext cx="3362325" cy="2771775"/>
          </a:xfrm>
          <a:prstGeom prst="rect">
            <a:avLst/>
          </a:prstGeom>
          <a:noFill/>
          <a:ln w="9525">
            <a:noFill/>
            <a:miter lim="800000"/>
            <a:headEnd/>
            <a:tailEnd/>
          </a:ln>
        </p:spPr>
      </p:pic>
      <p:sp>
        <p:nvSpPr>
          <p:cNvPr id="36872" name="TextBox 12"/>
          <p:cNvSpPr txBox="1">
            <a:spLocks noChangeArrowheads="1"/>
          </p:cNvSpPr>
          <p:nvPr/>
        </p:nvSpPr>
        <p:spPr bwMode="auto">
          <a:xfrm>
            <a:off x="-30163" y="6172200"/>
            <a:ext cx="563563" cy="523875"/>
          </a:xfrm>
          <a:prstGeom prst="rect">
            <a:avLst/>
          </a:prstGeom>
          <a:noFill/>
          <a:ln w="9525">
            <a:noFill/>
            <a:miter lim="800000"/>
            <a:headEnd/>
            <a:tailEnd/>
          </a:ln>
        </p:spPr>
        <p:txBody>
          <a:bodyPr wrap="none">
            <a:spAutoFit/>
          </a:bodyPr>
          <a:lstStyle/>
          <a:p>
            <a:r>
              <a:rPr lang="en-US" sz="1400"/>
              <a:t>Input</a:t>
            </a:r>
          </a:p>
          <a:p>
            <a:r>
              <a:rPr lang="en-US" sz="1400"/>
              <a:t>size</a:t>
            </a:r>
          </a:p>
        </p:txBody>
      </p:sp>
      <p:sp>
        <p:nvSpPr>
          <p:cNvPr id="36873" name="TextBox 13"/>
          <p:cNvSpPr txBox="1">
            <a:spLocks noChangeArrowheads="1"/>
          </p:cNvSpPr>
          <p:nvPr/>
        </p:nvSpPr>
        <p:spPr bwMode="auto">
          <a:xfrm>
            <a:off x="-14288" y="3744913"/>
            <a:ext cx="2757488" cy="338137"/>
          </a:xfrm>
          <a:prstGeom prst="rect">
            <a:avLst/>
          </a:prstGeom>
          <a:noFill/>
          <a:ln w="9525">
            <a:noFill/>
            <a:miter lim="800000"/>
            <a:headEnd/>
            <a:tailEnd/>
          </a:ln>
        </p:spPr>
        <p:txBody>
          <a:bodyPr wrap="none">
            <a:spAutoFit/>
          </a:bodyPr>
          <a:lstStyle/>
          <a:p>
            <a:r>
              <a:rPr lang="en-US" sz="1600"/>
              <a:t>Time measured in milliseconds</a:t>
            </a:r>
          </a:p>
        </p:txBody>
      </p:sp>
      <p:sp>
        <p:nvSpPr>
          <p:cNvPr id="36874" name="TextBox 14"/>
          <p:cNvSpPr txBox="1">
            <a:spLocks noChangeArrowheads="1"/>
          </p:cNvSpPr>
          <p:nvPr/>
        </p:nvSpPr>
        <p:spPr bwMode="auto">
          <a:xfrm>
            <a:off x="4022725" y="3744913"/>
            <a:ext cx="892175" cy="338137"/>
          </a:xfrm>
          <a:prstGeom prst="rect">
            <a:avLst/>
          </a:prstGeom>
          <a:noFill/>
          <a:ln w="9525">
            <a:noFill/>
            <a:miter lim="800000"/>
            <a:headEnd/>
            <a:tailEnd/>
          </a:ln>
        </p:spPr>
        <p:txBody>
          <a:bodyPr wrap="none">
            <a:spAutoFit/>
          </a:bodyPr>
          <a:lstStyle/>
          <a:p>
            <a:r>
              <a:rPr lang="en-US" sz="1600"/>
              <a:t>Speedup</a:t>
            </a:r>
          </a:p>
        </p:txBody>
      </p:sp>
      <p:sp>
        <p:nvSpPr>
          <p:cNvPr id="36875" name="TextBox 15"/>
          <p:cNvSpPr txBox="1">
            <a:spLocks noChangeArrowheads="1"/>
          </p:cNvSpPr>
          <p:nvPr/>
        </p:nvSpPr>
        <p:spPr bwMode="auto">
          <a:xfrm>
            <a:off x="6962775" y="3744913"/>
            <a:ext cx="1038225" cy="338137"/>
          </a:xfrm>
          <a:prstGeom prst="rect">
            <a:avLst/>
          </a:prstGeom>
          <a:noFill/>
          <a:ln w="9525">
            <a:noFill/>
            <a:miter lim="800000"/>
            <a:headEnd/>
            <a:tailEnd/>
          </a:ln>
        </p:spPr>
        <p:txBody>
          <a:bodyPr wrap="none">
            <a:spAutoFit/>
          </a:bodyPr>
          <a:lstStyle/>
          <a:p>
            <a:r>
              <a:rPr lang="en-US" sz="1600"/>
              <a:t>Efficiency</a:t>
            </a:r>
          </a:p>
        </p:txBody>
      </p:sp>
      <p:sp>
        <p:nvSpPr>
          <p:cNvPr id="2" name="Oval 1"/>
          <p:cNvSpPr/>
          <p:nvPr/>
        </p:nvSpPr>
        <p:spPr bwMode="auto">
          <a:xfrm>
            <a:off x="3645725" y="3299587"/>
            <a:ext cx="2743200" cy="22225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6324600" y="3300350"/>
            <a:ext cx="2743200" cy="22225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43435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ppt_x</p:attrName>
                                        </p:attrNameLst>
                                      </p:cBhvr>
                                      <p:tavLst>
                                        <p:tav tm="0">
                                          <p:val>
                                            <p:strVal val="#ppt_x"/>
                                          </p:val>
                                        </p:tav>
                                        <p:tav tm="100000">
                                          <p:val>
                                            <p:strVal val="#ppt_x"/>
                                          </p:val>
                                        </p:tav>
                                      </p:tavLst>
                                    </p:anim>
                                    <p:anim calcmode="lin" valueType="num">
                                      <p:cBhvr>
                                        <p:cTn id="9" dur="2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4250"/>
                            </p:stCondLst>
                            <p:childTnLst>
                              <p:par>
                                <p:cTn id="11" presetID="42" presetClass="entr" presetSubtype="0" fill="hold" grpId="0" nodeType="afterEffect">
                                  <p:stCondLst>
                                    <p:cond delay="2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000"/>
                                        <p:tgtEl>
                                          <p:spTgt spid="13"/>
                                        </p:tgtEl>
                                      </p:cBhvr>
                                    </p:animEffect>
                                    <p:anim calcmode="lin" valueType="num">
                                      <p:cBhvr>
                                        <p:cTn id="14" dur="2000" fill="hold"/>
                                        <p:tgtEl>
                                          <p:spTgt spid="13"/>
                                        </p:tgtEl>
                                        <p:attrNameLst>
                                          <p:attrName>ppt_x</p:attrName>
                                        </p:attrNameLst>
                                      </p:cBhvr>
                                      <p:tavLst>
                                        <p:tav tm="0">
                                          <p:val>
                                            <p:strVal val="#ppt_x"/>
                                          </p:val>
                                        </p:tav>
                                        <p:tav tm="100000">
                                          <p:val>
                                            <p:strVal val="#ppt_x"/>
                                          </p:val>
                                        </p:tav>
                                      </p:tavLst>
                                    </p:anim>
                                    <p:anim calcmode="lin" valueType="num">
                                      <p:cBhvr>
                                        <p:cTn id="15" dur="2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animBg="1"/>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219200" y="152400"/>
            <a:ext cx="7848600" cy="623888"/>
          </a:xfrm>
        </p:spPr>
        <p:txBody>
          <a:bodyPr/>
          <a:lstStyle/>
          <a:p>
            <a:r>
              <a:rPr lang="en-US" dirty="0"/>
              <a:t>Analysis: 32-Core Attempt 1</a:t>
            </a:r>
          </a:p>
        </p:txBody>
      </p:sp>
      <p:sp>
        <p:nvSpPr>
          <p:cNvPr id="3" name="Content Placeholder 2"/>
          <p:cNvSpPr>
            <a:spLocks noGrp="1"/>
          </p:cNvSpPr>
          <p:nvPr>
            <p:ph idx="1"/>
          </p:nvPr>
        </p:nvSpPr>
        <p:spPr>
          <a:xfrm>
            <a:off x="457200" y="1219200"/>
            <a:ext cx="8497888" cy="4760913"/>
          </a:xfrm>
        </p:spPr>
        <p:txBody>
          <a:bodyPr/>
          <a:lstStyle/>
          <a:p>
            <a:r>
              <a:rPr lang="en-US" dirty="0"/>
              <a:t>The 4-thread performance (3.15 – 79%) of the 32-core is slightly better than that on the 4-core (Core 2 Qua).</a:t>
            </a:r>
          </a:p>
          <a:p>
            <a:r>
              <a:rPr lang="en-US" dirty="0"/>
              <a:t>The 8-thread performance is the highest (3.29 – 41%), but the efficiency is 41% only.</a:t>
            </a:r>
          </a:p>
          <a:p>
            <a:r>
              <a:rPr lang="en-US" dirty="0"/>
              <a:t>The 16-thread performance is much worse, and 32-core performance is the worst.</a:t>
            </a:r>
          </a:p>
          <a:p>
            <a:r>
              <a:rPr lang="en-US" b="1" dirty="0">
                <a:solidFill>
                  <a:srgbClr val="0000FF"/>
                </a:solidFill>
                <a:highlight>
                  <a:srgbClr val="FFFF00"/>
                </a:highlight>
              </a:rPr>
              <a:t>What is wrong?</a:t>
            </a:r>
          </a:p>
          <a:p>
            <a:r>
              <a:rPr lang="en-US" dirty="0"/>
              <a:t>The simple partition is to blame:</a:t>
            </a:r>
          </a:p>
          <a:p>
            <a:pPr lvl="1"/>
            <a:r>
              <a:rPr lang="en-US" dirty="0"/>
              <a:t>The first subset has all the small numbers, while the last subset has all the large number;</a:t>
            </a:r>
          </a:p>
          <a:p>
            <a:pPr lvl="1"/>
            <a:r>
              <a:rPr lang="en-US" dirty="0"/>
              <a:t>The slowest thread counts for the performance.</a:t>
            </a:r>
          </a:p>
          <a:p>
            <a:endParaRPr lang="en-US" dirty="0"/>
          </a:p>
          <a:p>
            <a:endParaRPr lang="en-US" dirty="0"/>
          </a:p>
        </p:txBody>
      </p:sp>
      <p:sp>
        <p:nvSpPr>
          <p:cNvPr id="37892" name="Slide Number Placeholder 3"/>
          <p:cNvSpPr>
            <a:spLocks noGrp="1"/>
          </p:cNvSpPr>
          <p:nvPr>
            <p:ph type="sldNum" sz="quarter" idx="12"/>
          </p:nvPr>
        </p:nvSpPr>
        <p:spPr>
          <a:noFill/>
        </p:spPr>
        <p:txBody>
          <a:bodyPr/>
          <a:lstStyle/>
          <a:p>
            <a:fld id="{D17FDB2D-980F-4024-82E0-E2654A0C3F63}" type="slidenum">
              <a:rPr lang="en-US" smtClean="0"/>
              <a:pPr/>
              <a:t>307</a:t>
            </a:fld>
            <a:endParaRPr lang="en-US"/>
          </a:p>
        </p:txBody>
      </p:sp>
    </p:spTree>
    <p:extLst>
      <p:ext uri="{BB962C8B-B14F-4D97-AF65-F5344CB8AC3E}">
        <p14:creationId xmlns:p14="http://schemas.microsoft.com/office/powerpoint/2010/main" val="42822446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childTnLst>
                          </p:cTn>
                        </p:par>
                        <p:par>
                          <p:cTn id="8" fill="hold" nodeType="afterGroup">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000"/>
                                        <p:tgtEl>
                                          <p:spTgt spid="3">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childTnLst>
                          </p:cTn>
                        </p:par>
                        <p:par>
                          <p:cTn id="17" fill="hold" nodeType="afterGroup">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2000"/>
                                        <p:tgtEl>
                                          <p:spTgt spid="3">
                                            <p:txEl>
                                              <p:pRg st="4" end="4"/>
                                            </p:txEl>
                                          </p:spTgt>
                                        </p:tgtEl>
                                      </p:cBhvr>
                                    </p:animEffect>
                                  </p:childTnLst>
                                </p:cTn>
                              </p:par>
                            </p:childTnLst>
                          </p:cTn>
                        </p:par>
                        <p:par>
                          <p:cTn id="21" fill="hold" nodeType="afterGroup">
                            <p:stCondLst>
                              <p:cond delay="4000"/>
                            </p:stCondLst>
                            <p:childTnLst>
                              <p:par>
                                <p:cTn id="22" presetID="10" presetClass="entr" presetSubtype="0" fill="hold" grpId="0" nodeType="after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childTnLst>
                          </p:cTn>
                        </p:par>
                        <p:par>
                          <p:cTn id="25" fill="hold" nodeType="afterGroup">
                            <p:stCondLst>
                              <p:cond delay="6000"/>
                            </p:stCondLst>
                            <p:childTnLst>
                              <p:par>
                                <p:cTn id="26" presetID="10" presetClass="entr" presetSubtype="0" fill="hold" grpId="0" nodeType="after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685800" y="304800"/>
            <a:ext cx="8382000" cy="398863"/>
          </a:xfrm>
        </p:spPr>
        <p:txBody>
          <a:bodyPr/>
          <a:lstStyle/>
          <a:p>
            <a:pPr algn="ctr"/>
            <a:r>
              <a:rPr lang="en-US" sz="2800" dirty="0"/>
              <a:t>Problem of Attempt 1</a:t>
            </a:r>
          </a:p>
        </p:txBody>
      </p:sp>
      <p:sp>
        <p:nvSpPr>
          <p:cNvPr id="35843" name="Content Placeholder 2"/>
          <p:cNvSpPr>
            <a:spLocks noGrp="1"/>
          </p:cNvSpPr>
          <p:nvPr>
            <p:ph idx="1"/>
          </p:nvPr>
        </p:nvSpPr>
        <p:spPr>
          <a:xfrm>
            <a:off x="685800" y="1295400"/>
            <a:ext cx="8269288" cy="1219200"/>
          </a:xfrm>
        </p:spPr>
        <p:txBody>
          <a:bodyPr/>
          <a:lstStyle/>
          <a:p>
            <a:r>
              <a:rPr lang="en-US" sz="2400" dirty="0"/>
              <a:t>Creating  32 threads, each thread compute 1/32 of the numbers.</a:t>
            </a:r>
          </a:p>
        </p:txBody>
      </p:sp>
      <p:sp>
        <p:nvSpPr>
          <p:cNvPr id="35844" name="Slide Number Placeholder 3"/>
          <p:cNvSpPr>
            <a:spLocks noGrp="1"/>
          </p:cNvSpPr>
          <p:nvPr>
            <p:ph type="sldNum" sz="quarter" idx="12"/>
          </p:nvPr>
        </p:nvSpPr>
        <p:spPr>
          <a:noFill/>
        </p:spPr>
        <p:txBody>
          <a:bodyPr/>
          <a:lstStyle/>
          <a:p>
            <a:fld id="{595BA946-AC87-47DE-9F0D-7058DFC4C46A}" type="slidenum">
              <a:rPr lang="en-US" smtClean="0"/>
              <a:pPr/>
              <a:t>308</a:t>
            </a:fld>
            <a:endParaRPr lang="en-US"/>
          </a:p>
        </p:txBody>
      </p:sp>
      <p:sp>
        <p:nvSpPr>
          <p:cNvPr id="35847" name="Rectangle 13"/>
          <p:cNvSpPr>
            <a:spLocks noChangeArrowheads="1"/>
          </p:cNvSpPr>
          <p:nvPr/>
        </p:nvSpPr>
        <p:spPr bwMode="auto">
          <a:xfrm>
            <a:off x="986131" y="1828800"/>
            <a:ext cx="7994355" cy="457200"/>
          </a:xfrm>
          <a:prstGeom prst="rect">
            <a:avLst/>
          </a:prstGeom>
          <a:solidFill>
            <a:srgbClr val="FFFFCC"/>
          </a:solidFill>
          <a:ln w="9525" algn="ctr">
            <a:solidFill>
              <a:schemeClr val="tx1"/>
            </a:solidFill>
            <a:round/>
            <a:headEnd/>
            <a:tailEnd/>
          </a:ln>
        </p:spPr>
        <p:txBody>
          <a:bodyPr/>
          <a:lstStyle/>
          <a:p>
            <a:endParaRPr lang="en-US"/>
          </a:p>
        </p:txBody>
      </p:sp>
      <p:sp>
        <p:nvSpPr>
          <p:cNvPr id="35850" name="Down Arrow 29"/>
          <p:cNvSpPr>
            <a:spLocks noChangeArrowheads="1"/>
          </p:cNvSpPr>
          <p:nvPr/>
        </p:nvSpPr>
        <p:spPr bwMode="auto">
          <a:xfrm>
            <a:off x="1447800" y="2351087"/>
            <a:ext cx="230187" cy="268287"/>
          </a:xfrm>
          <a:prstGeom prst="downArrow">
            <a:avLst>
              <a:gd name="adj1" fmla="val 50000"/>
              <a:gd name="adj2" fmla="val 49869"/>
            </a:avLst>
          </a:prstGeom>
          <a:solidFill>
            <a:srgbClr val="FFFFCC"/>
          </a:solidFill>
          <a:ln w="9525" algn="ctr">
            <a:solidFill>
              <a:schemeClr val="tx1"/>
            </a:solidFill>
            <a:round/>
            <a:headEnd/>
            <a:tailEnd/>
          </a:ln>
        </p:spPr>
        <p:txBody>
          <a:bodyPr/>
          <a:lstStyle/>
          <a:p>
            <a:endParaRPr lang="en-US"/>
          </a:p>
        </p:txBody>
      </p:sp>
      <p:sp>
        <p:nvSpPr>
          <p:cNvPr id="35851" name="Down Arrow 31"/>
          <p:cNvSpPr>
            <a:spLocks noChangeArrowheads="1"/>
          </p:cNvSpPr>
          <p:nvPr/>
        </p:nvSpPr>
        <p:spPr bwMode="auto">
          <a:xfrm>
            <a:off x="2667000" y="2351087"/>
            <a:ext cx="230187" cy="268287"/>
          </a:xfrm>
          <a:prstGeom prst="downArrow">
            <a:avLst>
              <a:gd name="adj1" fmla="val 50000"/>
              <a:gd name="adj2" fmla="val 49869"/>
            </a:avLst>
          </a:prstGeom>
          <a:solidFill>
            <a:srgbClr val="FFFFCC"/>
          </a:solidFill>
          <a:ln w="9525" algn="ctr">
            <a:solidFill>
              <a:schemeClr val="tx1"/>
            </a:solidFill>
            <a:round/>
            <a:headEnd/>
            <a:tailEnd/>
          </a:ln>
        </p:spPr>
        <p:txBody>
          <a:bodyPr/>
          <a:lstStyle/>
          <a:p>
            <a:endParaRPr lang="en-US"/>
          </a:p>
        </p:txBody>
      </p:sp>
      <p:sp>
        <p:nvSpPr>
          <p:cNvPr id="35852" name="Down Arrow 32"/>
          <p:cNvSpPr>
            <a:spLocks noChangeArrowheads="1"/>
          </p:cNvSpPr>
          <p:nvPr/>
        </p:nvSpPr>
        <p:spPr bwMode="auto">
          <a:xfrm>
            <a:off x="3962400" y="2351087"/>
            <a:ext cx="230187" cy="268287"/>
          </a:xfrm>
          <a:prstGeom prst="downArrow">
            <a:avLst>
              <a:gd name="adj1" fmla="val 50000"/>
              <a:gd name="adj2" fmla="val 49869"/>
            </a:avLst>
          </a:prstGeom>
          <a:solidFill>
            <a:srgbClr val="FFFFCC"/>
          </a:solidFill>
          <a:ln w="9525" algn="ctr">
            <a:solidFill>
              <a:schemeClr val="tx1"/>
            </a:solidFill>
            <a:round/>
            <a:headEnd/>
            <a:tailEnd/>
          </a:ln>
        </p:spPr>
        <p:txBody>
          <a:bodyPr/>
          <a:lstStyle/>
          <a:p>
            <a:endParaRPr lang="en-US"/>
          </a:p>
        </p:txBody>
      </p:sp>
      <p:sp>
        <p:nvSpPr>
          <p:cNvPr id="35853" name="Down Arrow 33"/>
          <p:cNvSpPr>
            <a:spLocks noChangeArrowheads="1"/>
          </p:cNvSpPr>
          <p:nvPr/>
        </p:nvSpPr>
        <p:spPr bwMode="auto">
          <a:xfrm>
            <a:off x="7847012" y="2351087"/>
            <a:ext cx="230187" cy="268287"/>
          </a:xfrm>
          <a:prstGeom prst="downArrow">
            <a:avLst>
              <a:gd name="adj1" fmla="val 50000"/>
              <a:gd name="adj2" fmla="val 49869"/>
            </a:avLst>
          </a:prstGeom>
          <a:solidFill>
            <a:srgbClr val="FFFFCC"/>
          </a:solidFill>
          <a:ln w="9525" algn="ctr">
            <a:solidFill>
              <a:schemeClr val="tx1"/>
            </a:solidFill>
            <a:round/>
            <a:headEnd/>
            <a:tailEnd/>
          </a:ln>
        </p:spPr>
        <p:txBody>
          <a:bodyPr/>
          <a:lstStyle/>
          <a:p>
            <a:endParaRPr lang="en-US"/>
          </a:p>
        </p:txBody>
      </p:sp>
      <p:sp>
        <p:nvSpPr>
          <p:cNvPr id="35845" name="Rectangle 4"/>
          <p:cNvSpPr>
            <a:spLocks noChangeArrowheads="1"/>
          </p:cNvSpPr>
          <p:nvPr/>
        </p:nvSpPr>
        <p:spPr bwMode="auto">
          <a:xfrm>
            <a:off x="990600" y="2695574"/>
            <a:ext cx="1143000" cy="457200"/>
          </a:xfrm>
          <a:prstGeom prst="rect">
            <a:avLst/>
          </a:prstGeom>
          <a:solidFill>
            <a:srgbClr val="FFFFCC"/>
          </a:solidFill>
          <a:ln w="9525" algn="ctr">
            <a:solidFill>
              <a:schemeClr val="tx1"/>
            </a:solidFill>
            <a:round/>
            <a:headEnd/>
            <a:tailEnd/>
          </a:ln>
        </p:spPr>
        <p:txBody>
          <a:bodyPr/>
          <a:lstStyle/>
          <a:p>
            <a:r>
              <a:rPr lang="en-US" dirty="0"/>
              <a:t>1</a:t>
            </a:r>
            <a:r>
              <a:rPr lang="en-US" baseline="30000" dirty="0"/>
              <a:t>st</a:t>
            </a:r>
            <a:r>
              <a:rPr lang="en-US" dirty="0"/>
              <a:t> million</a:t>
            </a:r>
          </a:p>
        </p:txBody>
      </p:sp>
      <p:sp>
        <p:nvSpPr>
          <p:cNvPr id="35855" name="Rectangle 4"/>
          <p:cNvSpPr>
            <a:spLocks noChangeArrowheads="1"/>
          </p:cNvSpPr>
          <p:nvPr/>
        </p:nvSpPr>
        <p:spPr bwMode="auto">
          <a:xfrm>
            <a:off x="2209800" y="2695574"/>
            <a:ext cx="1219200" cy="457200"/>
          </a:xfrm>
          <a:prstGeom prst="rect">
            <a:avLst/>
          </a:prstGeom>
          <a:solidFill>
            <a:srgbClr val="FFFFCC"/>
          </a:solidFill>
          <a:ln w="9525" algn="ctr">
            <a:solidFill>
              <a:schemeClr val="tx1"/>
            </a:solidFill>
            <a:round/>
            <a:headEnd/>
            <a:tailEnd/>
          </a:ln>
        </p:spPr>
        <p:txBody>
          <a:bodyPr/>
          <a:lstStyle/>
          <a:p>
            <a:r>
              <a:rPr lang="en-US" dirty="0"/>
              <a:t>2</a:t>
            </a:r>
            <a:r>
              <a:rPr lang="en-US" baseline="30000" dirty="0"/>
              <a:t>nd</a:t>
            </a:r>
            <a:r>
              <a:rPr lang="en-US" dirty="0"/>
              <a:t> million</a:t>
            </a:r>
          </a:p>
        </p:txBody>
      </p:sp>
      <p:sp>
        <p:nvSpPr>
          <p:cNvPr id="35858" name="Rectangle 4"/>
          <p:cNvSpPr>
            <a:spLocks noChangeArrowheads="1"/>
          </p:cNvSpPr>
          <p:nvPr/>
        </p:nvSpPr>
        <p:spPr bwMode="auto">
          <a:xfrm>
            <a:off x="3505200" y="2695574"/>
            <a:ext cx="1143000" cy="457200"/>
          </a:xfrm>
          <a:prstGeom prst="rect">
            <a:avLst/>
          </a:prstGeom>
          <a:solidFill>
            <a:srgbClr val="FFFFCC"/>
          </a:solidFill>
          <a:ln w="9525" algn="ctr">
            <a:solidFill>
              <a:schemeClr val="tx1"/>
            </a:solidFill>
            <a:round/>
            <a:headEnd/>
            <a:tailEnd/>
          </a:ln>
        </p:spPr>
        <p:txBody>
          <a:bodyPr/>
          <a:lstStyle/>
          <a:p>
            <a:r>
              <a:rPr lang="en-US" dirty="0"/>
              <a:t>3</a:t>
            </a:r>
            <a:r>
              <a:rPr lang="en-US" baseline="30000" dirty="0"/>
              <a:t>rd</a:t>
            </a:r>
            <a:r>
              <a:rPr lang="en-US" dirty="0"/>
              <a:t> million</a:t>
            </a:r>
          </a:p>
        </p:txBody>
      </p:sp>
      <p:sp>
        <p:nvSpPr>
          <p:cNvPr id="35861" name="Rectangle 4"/>
          <p:cNvSpPr>
            <a:spLocks noChangeArrowheads="1"/>
          </p:cNvSpPr>
          <p:nvPr/>
        </p:nvSpPr>
        <p:spPr bwMode="auto">
          <a:xfrm>
            <a:off x="7315200" y="2695574"/>
            <a:ext cx="1371600" cy="457200"/>
          </a:xfrm>
          <a:prstGeom prst="rect">
            <a:avLst/>
          </a:prstGeom>
          <a:solidFill>
            <a:srgbClr val="FFFFCC"/>
          </a:solidFill>
          <a:ln w="9525" algn="ctr">
            <a:solidFill>
              <a:schemeClr val="tx1"/>
            </a:solidFill>
            <a:round/>
            <a:headEnd/>
            <a:tailEnd/>
          </a:ln>
        </p:spPr>
        <p:txBody>
          <a:bodyPr/>
          <a:lstStyle/>
          <a:p>
            <a:r>
              <a:rPr lang="en-US" dirty="0"/>
              <a:t>32</a:t>
            </a:r>
            <a:r>
              <a:rPr lang="en-US" baseline="30000" dirty="0"/>
              <a:t>nd</a:t>
            </a:r>
            <a:r>
              <a:rPr lang="en-US" dirty="0"/>
              <a:t> million</a:t>
            </a:r>
          </a:p>
        </p:txBody>
      </p:sp>
      <p:sp>
        <p:nvSpPr>
          <p:cNvPr id="35862" name="Rectangle 87"/>
          <p:cNvSpPr>
            <a:spLocks noChangeArrowheads="1"/>
          </p:cNvSpPr>
          <p:nvPr/>
        </p:nvSpPr>
        <p:spPr bwMode="auto">
          <a:xfrm>
            <a:off x="7315200" y="3384604"/>
            <a:ext cx="1371599" cy="2330396"/>
          </a:xfrm>
          <a:prstGeom prst="rect">
            <a:avLst/>
          </a:prstGeom>
          <a:solidFill>
            <a:schemeClr val="accent1"/>
          </a:solidFill>
          <a:ln w="9525" algn="ctr">
            <a:solidFill>
              <a:schemeClr val="tx1"/>
            </a:solidFill>
            <a:round/>
            <a:headEnd/>
            <a:tailEnd/>
          </a:ln>
        </p:spPr>
        <p:txBody>
          <a:bodyPr/>
          <a:lstStyle/>
          <a:p>
            <a:pPr algn="ctr"/>
            <a:r>
              <a:rPr lang="en-US" dirty="0"/>
              <a:t>Thread 32</a:t>
            </a:r>
          </a:p>
        </p:txBody>
      </p:sp>
      <p:cxnSp>
        <p:nvCxnSpPr>
          <p:cNvPr id="35863" name="Straight Arrow Connector 88"/>
          <p:cNvCxnSpPr>
            <a:cxnSpLocks noChangeShapeType="1"/>
            <a:stCxn id="35861" idx="2"/>
            <a:endCxn id="35862" idx="0"/>
          </p:cNvCxnSpPr>
          <p:nvPr/>
        </p:nvCxnSpPr>
        <p:spPr bwMode="auto">
          <a:xfrm>
            <a:off x="8001000" y="3152774"/>
            <a:ext cx="0" cy="231830"/>
          </a:xfrm>
          <a:prstGeom prst="straightConnector1">
            <a:avLst/>
          </a:prstGeom>
          <a:noFill/>
          <a:ln w="9525" algn="ctr">
            <a:solidFill>
              <a:schemeClr val="tx1"/>
            </a:solidFill>
            <a:round/>
            <a:headEnd/>
            <a:tailEnd type="arrow" w="med" len="med"/>
          </a:ln>
        </p:spPr>
      </p:cxnSp>
      <p:sp>
        <p:nvSpPr>
          <p:cNvPr id="61" name="Down Arrow 31"/>
          <p:cNvSpPr>
            <a:spLocks noChangeArrowheads="1"/>
          </p:cNvSpPr>
          <p:nvPr/>
        </p:nvSpPr>
        <p:spPr bwMode="auto">
          <a:xfrm>
            <a:off x="4570412" y="5856287"/>
            <a:ext cx="230187" cy="268287"/>
          </a:xfrm>
          <a:prstGeom prst="downArrow">
            <a:avLst>
              <a:gd name="adj1" fmla="val 50000"/>
              <a:gd name="adj2" fmla="val 49869"/>
            </a:avLst>
          </a:prstGeom>
          <a:solidFill>
            <a:srgbClr val="FFFFCC"/>
          </a:solidFill>
          <a:ln w="9525" algn="ctr">
            <a:solidFill>
              <a:schemeClr val="tx1"/>
            </a:solidFill>
            <a:round/>
            <a:headEnd/>
            <a:tailEnd/>
          </a:ln>
        </p:spPr>
        <p:txBody>
          <a:bodyPr/>
          <a:lstStyle/>
          <a:p>
            <a:endParaRPr lang="en-US"/>
          </a:p>
        </p:txBody>
      </p:sp>
      <p:sp>
        <p:nvSpPr>
          <p:cNvPr id="62" name="Rectangle 13"/>
          <p:cNvSpPr>
            <a:spLocks noChangeArrowheads="1"/>
          </p:cNvSpPr>
          <p:nvPr/>
        </p:nvSpPr>
        <p:spPr bwMode="auto">
          <a:xfrm>
            <a:off x="1385180" y="6172200"/>
            <a:ext cx="7179337" cy="381000"/>
          </a:xfrm>
          <a:prstGeom prst="rect">
            <a:avLst/>
          </a:prstGeom>
          <a:solidFill>
            <a:schemeClr val="bg1"/>
          </a:solidFill>
          <a:ln w="9525" algn="ctr">
            <a:solidFill>
              <a:schemeClr val="tx1"/>
            </a:solidFill>
            <a:round/>
            <a:headEnd/>
            <a:tailEnd/>
          </a:ln>
        </p:spPr>
        <p:txBody>
          <a:bodyPr/>
          <a:lstStyle/>
          <a:p>
            <a:pPr algn="ctr"/>
            <a:r>
              <a:rPr lang="en-US" dirty="0">
                <a:solidFill>
                  <a:srgbClr val="C00000"/>
                </a:solidFill>
              </a:rPr>
              <a:t>Conclusion: Find a solution or not</a:t>
            </a:r>
          </a:p>
        </p:txBody>
      </p:sp>
      <p:sp>
        <p:nvSpPr>
          <p:cNvPr id="70" name="Rectangle 87"/>
          <p:cNvSpPr>
            <a:spLocks noChangeArrowheads="1"/>
          </p:cNvSpPr>
          <p:nvPr/>
        </p:nvSpPr>
        <p:spPr bwMode="auto">
          <a:xfrm>
            <a:off x="3505200" y="3384605"/>
            <a:ext cx="1143000" cy="948940"/>
          </a:xfrm>
          <a:prstGeom prst="rect">
            <a:avLst/>
          </a:prstGeom>
          <a:solidFill>
            <a:schemeClr val="accent1"/>
          </a:solidFill>
          <a:ln w="9525" algn="ctr">
            <a:solidFill>
              <a:schemeClr val="tx1"/>
            </a:solidFill>
            <a:round/>
            <a:headEnd/>
            <a:tailEnd/>
          </a:ln>
        </p:spPr>
        <p:txBody>
          <a:bodyPr/>
          <a:lstStyle/>
          <a:p>
            <a:pPr algn="ctr"/>
            <a:r>
              <a:rPr lang="en-US" dirty="0"/>
              <a:t>Thread 3</a:t>
            </a:r>
          </a:p>
        </p:txBody>
      </p:sp>
      <p:cxnSp>
        <p:nvCxnSpPr>
          <p:cNvPr id="71" name="Straight Arrow Connector 88"/>
          <p:cNvCxnSpPr>
            <a:cxnSpLocks noChangeShapeType="1"/>
            <a:endCxn id="70" idx="0"/>
          </p:cNvCxnSpPr>
          <p:nvPr/>
        </p:nvCxnSpPr>
        <p:spPr bwMode="auto">
          <a:xfrm>
            <a:off x="4073744" y="3152774"/>
            <a:ext cx="2956" cy="231831"/>
          </a:xfrm>
          <a:prstGeom prst="straightConnector1">
            <a:avLst/>
          </a:prstGeom>
          <a:noFill/>
          <a:ln w="9525" algn="ctr">
            <a:solidFill>
              <a:schemeClr val="tx1"/>
            </a:solidFill>
            <a:round/>
            <a:headEnd/>
            <a:tailEnd type="arrow" w="med" len="med"/>
          </a:ln>
        </p:spPr>
      </p:cxnSp>
      <p:sp>
        <p:nvSpPr>
          <p:cNvPr id="72" name="Rectangle 87"/>
          <p:cNvSpPr>
            <a:spLocks noChangeArrowheads="1"/>
          </p:cNvSpPr>
          <p:nvPr/>
        </p:nvSpPr>
        <p:spPr bwMode="auto">
          <a:xfrm>
            <a:off x="2209800" y="3384672"/>
            <a:ext cx="1219200" cy="591737"/>
          </a:xfrm>
          <a:prstGeom prst="rect">
            <a:avLst/>
          </a:prstGeom>
          <a:solidFill>
            <a:schemeClr val="accent1"/>
          </a:solidFill>
          <a:ln w="9525" algn="ctr">
            <a:solidFill>
              <a:schemeClr val="tx1"/>
            </a:solidFill>
            <a:round/>
            <a:headEnd/>
            <a:tailEnd/>
          </a:ln>
        </p:spPr>
        <p:txBody>
          <a:bodyPr/>
          <a:lstStyle/>
          <a:p>
            <a:pPr algn="ctr"/>
            <a:r>
              <a:rPr lang="en-US" dirty="0"/>
              <a:t>Thread 2</a:t>
            </a:r>
          </a:p>
        </p:txBody>
      </p:sp>
      <p:cxnSp>
        <p:nvCxnSpPr>
          <p:cNvPr id="73" name="Straight Arrow Connector 88"/>
          <p:cNvCxnSpPr>
            <a:cxnSpLocks noChangeShapeType="1"/>
            <a:endCxn id="72" idx="0"/>
          </p:cNvCxnSpPr>
          <p:nvPr/>
        </p:nvCxnSpPr>
        <p:spPr bwMode="auto">
          <a:xfrm>
            <a:off x="2778344" y="3152842"/>
            <a:ext cx="41056" cy="231830"/>
          </a:xfrm>
          <a:prstGeom prst="straightConnector1">
            <a:avLst/>
          </a:prstGeom>
          <a:noFill/>
          <a:ln w="9525" algn="ctr">
            <a:solidFill>
              <a:schemeClr val="tx1"/>
            </a:solidFill>
            <a:round/>
            <a:headEnd/>
            <a:tailEnd type="arrow" w="med" len="med"/>
          </a:ln>
        </p:spPr>
      </p:cxnSp>
      <p:sp>
        <p:nvSpPr>
          <p:cNvPr id="74" name="Rectangle 87"/>
          <p:cNvSpPr>
            <a:spLocks noChangeArrowheads="1"/>
          </p:cNvSpPr>
          <p:nvPr/>
        </p:nvSpPr>
        <p:spPr bwMode="auto">
          <a:xfrm>
            <a:off x="990600" y="3384604"/>
            <a:ext cx="1143000" cy="403198"/>
          </a:xfrm>
          <a:prstGeom prst="rect">
            <a:avLst/>
          </a:prstGeom>
          <a:solidFill>
            <a:schemeClr val="accent1"/>
          </a:solidFill>
          <a:ln w="9525" algn="ctr">
            <a:solidFill>
              <a:schemeClr val="tx1"/>
            </a:solidFill>
            <a:round/>
            <a:headEnd/>
            <a:tailEnd/>
          </a:ln>
        </p:spPr>
        <p:txBody>
          <a:bodyPr/>
          <a:lstStyle/>
          <a:p>
            <a:pPr algn="ctr"/>
            <a:r>
              <a:rPr lang="en-US" dirty="0"/>
              <a:t>Thread 1</a:t>
            </a:r>
          </a:p>
        </p:txBody>
      </p:sp>
      <p:cxnSp>
        <p:nvCxnSpPr>
          <p:cNvPr id="75" name="Straight Arrow Connector 88"/>
          <p:cNvCxnSpPr>
            <a:cxnSpLocks noChangeShapeType="1"/>
            <a:endCxn id="74" idx="0"/>
          </p:cNvCxnSpPr>
          <p:nvPr/>
        </p:nvCxnSpPr>
        <p:spPr bwMode="auto">
          <a:xfrm>
            <a:off x="1559144" y="3152774"/>
            <a:ext cx="2956" cy="231830"/>
          </a:xfrm>
          <a:prstGeom prst="straightConnector1">
            <a:avLst/>
          </a:prstGeom>
          <a:noFill/>
          <a:ln w="9525" algn="ctr">
            <a:solidFill>
              <a:schemeClr val="tx1"/>
            </a:solidFill>
            <a:round/>
            <a:headEnd/>
            <a:tailEnd type="arrow" w="med" len="med"/>
          </a:ln>
        </p:spPr>
      </p:cxnSp>
      <p:sp>
        <p:nvSpPr>
          <p:cNvPr id="2" name="Curved Right Arrow 1"/>
          <p:cNvSpPr/>
          <p:nvPr/>
        </p:nvSpPr>
        <p:spPr bwMode="auto">
          <a:xfrm flipV="1">
            <a:off x="794162" y="5268913"/>
            <a:ext cx="533400" cy="674687"/>
          </a:xfrm>
          <a:prstGeom prst="curved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5" name="Rounded Rectangular Callout 4"/>
          <p:cNvSpPr/>
          <p:nvPr/>
        </p:nvSpPr>
        <p:spPr bwMode="auto">
          <a:xfrm>
            <a:off x="76201" y="4224061"/>
            <a:ext cx="1600199" cy="914400"/>
          </a:xfrm>
          <a:prstGeom prst="wedgeRoundRectCallout">
            <a:avLst>
              <a:gd name="adj1" fmla="val -1909"/>
              <a:gd name="adj2" fmla="val 92803"/>
              <a:gd name="adj3" fmla="val 1666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a:t>Spin &amp; wait for all threads to complete</a:t>
            </a:r>
          </a:p>
        </p:txBody>
      </p:sp>
      <p:sp>
        <p:nvSpPr>
          <p:cNvPr id="29" name="Down Arrow 33"/>
          <p:cNvSpPr>
            <a:spLocks noChangeArrowheads="1"/>
          </p:cNvSpPr>
          <p:nvPr/>
        </p:nvSpPr>
        <p:spPr bwMode="auto">
          <a:xfrm>
            <a:off x="6521495" y="2351087"/>
            <a:ext cx="230187" cy="268287"/>
          </a:xfrm>
          <a:prstGeom prst="downArrow">
            <a:avLst>
              <a:gd name="adj1" fmla="val 50000"/>
              <a:gd name="adj2" fmla="val 49869"/>
            </a:avLst>
          </a:prstGeom>
          <a:solidFill>
            <a:srgbClr val="FFFFCC"/>
          </a:solidFill>
          <a:ln w="9525" algn="ctr">
            <a:solidFill>
              <a:schemeClr val="tx1"/>
            </a:solidFill>
            <a:round/>
            <a:headEnd/>
            <a:tailEnd/>
          </a:ln>
        </p:spPr>
        <p:txBody>
          <a:bodyPr/>
          <a:lstStyle/>
          <a:p>
            <a:endParaRPr lang="en-US"/>
          </a:p>
        </p:txBody>
      </p:sp>
      <p:sp>
        <p:nvSpPr>
          <p:cNvPr id="30" name="Rectangle 4"/>
          <p:cNvSpPr>
            <a:spLocks noChangeArrowheads="1"/>
          </p:cNvSpPr>
          <p:nvPr/>
        </p:nvSpPr>
        <p:spPr bwMode="auto">
          <a:xfrm>
            <a:off x="5943600" y="2695574"/>
            <a:ext cx="1295400" cy="457200"/>
          </a:xfrm>
          <a:prstGeom prst="rect">
            <a:avLst/>
          </a:prstGeom>
          <a:solidFill>
            <a:srgbClr val="FFFFCC"/>
          </a:solidFill>
          <a:ln w="9525" algn="ctr">
            <a:solidFill>
              <a:schemeClr val="tx1"/>
            </a:solidFill>
            <a:round/>
            <a:headEnd/>
            <a:tailEnd/>
          </a:ln>
        </p:spPr>
        <p:txBody>
          <a:bodyPr/>
          <a:lstStyle/>
          <a:p>
            <a:r>
              <a:rPr lang="en-US" dirty="0"/>
              <a:t>31</a:t>
            </a:r>
            <a:r>
              <a:rPr lang="en-US" baseline="30000" dirty="0"/>
              <a:t>st</a:t>
            </a:r>
            <a:r>
              <a:rPr lang="en-US" dirty="0"/>
              <a:t> million</a:t>
            </a:r>
          </a:p>
        </p:txBody>
      </p:sp>
      <p:sp>
        <p:nvSpPr>
          <p:cNvPr id="31" name="Rectangle 87"/>
          <p:cNvSpPr>
            <a:spLocks noChangeArrowheads="1"/>
          </p:cNvSpPr>
          <p:nvPr/>
        </p:nvSpPr>
        <p:spPr bwMode="auto">
          <a:xfrm>
            <a:off x="5943600" y="3384605"/>
            <a:ext cx="1295400" cy="1688492"/>
          </a:xfrm>
          <a:prstGeom prst="rect">
            <a:avLst/>
          </a:prstGeom>
          <a:solidFill>
            <a:schemeClr val="accent1"/>
          </a:solidFill>
          <a:ln w="9525" algn="ctr">
            <a:solidFill>
              <a:schemeClr val="tx1"/>
            </a:solidFill>
            <a:round/>
            <a:headEnd/>
            <a:tailEnd/>
          </a:ln>
        </p:spPr>
        <p:txBody>
          <a:bodyPr/>
          <a:lstStyle/>
          <a:p>
            <a:pPr algn="ctr"/>
            <a:r>
              <a:rPr lang="en-US" dirty="0"/>
              <a:t>Thread 31</a:t>
            </a:r>
          </a:p>
        </p:txBody>
      </p:sp>
      <p:cxnSp>
        <p:nvCxnSpPr>
          <p:cNvPr id="32" name="Straight Arrow Connector 88"/>
          <p:cNvCxnSpPr>
            <a:cxnSpLocks noChangeShapeType="1"/>
            <a:stCxn id="30" idx="2"/>
            <a:endCxn id="31" idx="0"/>
          </p:cNvCxnSpPr>
          <p:nvPr/>
        </p:nvCxnSpPr>
        <p:spPr bwMode="auto">
          <a:xfrm>
            <a:off x="6591300" y="3152774"/>
            <a:ext cx="0" cy="231831"/>
          </a:xfrm>
          <a:prstGeom prst="straightConnector1">
            <a:avLst/>
          </a:prstGeom>
          <a:noFill/>
          <a:ln w="9525" algn="ctr">
            <a:solidFill>
              <a:schemeClr val="tx1"/>
            </a:solidFill>
            <a:round/>
            <a:headEnd/>
            <a:tailEnd type="arrow" w="med" len="med"/>
          </a:ln>
        </p:spPr>
      </p:cxnSp>
      <p:sp>
        <p:nvSpPr>
          <p:cNvPr id="60" name="Rectangle 13"/>
          <p:cNvSpPr>
            <a:spLocks noChangeArrowheads="1"/>
          </p:cNvSpPr>
          <p:nvPr/>
        </p:nvSpPr>
        <p:spPr bwMode="auto">
          <a:xfrm>
            <a:off x="1385182" y="5432148"/>
            <a:ext cx="7301618" cy="381000"/>
          </a:xfrm>
          <a:prstGeom prst="rect">
            <a:avLst/>
          </a:prstGeom>
          <a:solidFill>
            <a:srgbClr val="FF0000"/>
          </a:solidFill>
          <a:ln w="9525" algn="ctr">
            <a:solidFill>
              <a:schemeClr val="tx1"/>
            </a:solidFill>
            <a:round/>
            <a:headEnd/>
            <a:tailEnd/>
          </a:ln>
        </p:spPr>
        <p:txBody>
          <a:bodyPr/>
          <a:lstStyle/>
          <a:p>
            <a:pPr algn="ctr"/>
            <a:r>
              <a:rPr lang="en-US" dirty="0">
                <a:solidFill>
                  <a:schemeClr val="bg1"/>
                </a:solidFill>
              </a:rPr>
              <a:t>Spin Synchronization</a:t>
            </a:r>
          </a:p>
        </p:txBody>
      </p:sp>
    </p:spTree>
    <p:extLst>
      <p:ext uri="{BB962C8B-B14F-4D97-AF65-F5344CB8AC3E}">
        <p14:creationId xmlns:p14="http://schemas.microsoft.com/office/powerpoint/2010/main" val="382953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1295400" y="228600"/>
            <a:ext cx="7620000" cy="990600"/>
          </a:xfrm>
        </p:spPr>
        <p:txBody>
          <a:bodyPr/>
          <a:lstStyle/>
          <a:p>
            <a:pPr algn="ctr"/>
            <a:r>
              <a:rPr lang="en-US" sz="2800" dirty="0"/>
              <a:t>Using Modulo Operation for Input Partition</a:t>
            </a:r>
            <a:br>
              <a:rPr lang="en-US" sz="2800" dirty="0"/>
            </a:br>
            <a:r>
              <a:rPr lang="en-US" sz="2800" dirty="0"/>
              <a:t>Attempt </a:t>
            </a:r>
            <a:r>
              <a:rPr lang="en-US" sz="2800" dirty="0">
                <a:solidFill>
                  <a:srgbClr val="990000"/>
                </a:solidFill>
              </a:rPr>
              <a:t>2</a:t>
            </a:r>
            <a:r>
              <a:rPr lang="en-US" sz="2800" dirty="0"/>
              <a:t> </a:t>
            </a:r>
          </a:p>
        </p:txBody>
      </p:sp>
      <p:sp>
        <p:nvSpPr>
          <p:cNvPr id="38915" name="Content Placeholder 2"/>
          <p:cNvSpPr>
            <a:spLocks noGrp="1"/>
          </p:cNvSpPr>
          <p:nvPr>
            <p:ph idx="1"/>
          </p:nvPr>
        </p:nvSpPr>
        <p:spPr/>
        <p:txBody>
          <a:bodyPr/>
          <a:lstStyle/>
          <a:p>
            <a:r>
              <a:rPr lang="en-US" dirty="0"/>
              <a:t>To give each thread balanced numbers (mix of small and large), we use </a:t>
            </a:r>
            <a:r>
              <a:rPr lang="en-US" dirty="0">
                <a:solidFill>
                  <a:srgbClr val="0000FF"/>
                </a:solidFill>
              </a:rPr>
              <a:t>modulo </a:t>
            </a:r>
            <a:r>
              <a:rPr lang="en-US" dirty="0"/>
              <a:t>operation;</a:t>
            </a:r>
          </a:p>
          <a:p>
            <a:r>
              <a:rPr lang="en-US" dirty="0"/>
              <a:t>We use N arrays (0.. N-1) to store the numbers to be validated;</a:t>
            </a:r>
          </a:p>
          <a:p>
            <a:pPr lvl="1"/>
            <a:r>
              <a:rPr lang="en-US" dirty="0"/>
              <a:t>One thread program uses one array</a:t>
            </a:r>
          </a:p>
          <a:p>
            <a:pPr lvl="1"/>
            <a:r>
              <a:rPr lang="en-US" dirty="0"/>
              <a:t>32-threads use 32 arrays</a:t>
            </a:r>
          </a:p>
          <a:p>
            <a:r>
              <a:rPr lang="en-US" dirty="0"/>
              <a:t>The number with </a:t>
            </a:r>
            <a:r>
              <a:rPr lang="en-US" dirty="0">
                <a:solidFill>
                  <a:srgbClr val="0000FF"/>
                </a:solidFill>
              </a:rPr>
              <a:t>residue</a:t>
            </a:r>
            <a:r>
              <a:rPr lang="en-US" dirty="0"/>
              <a:t> r goes into array r;</a:t>
            </a:r>
          </a:p>
          <a:p>
            <a:endParaRPr lang="en-US" dirty="0"/>
          </a:p>
          <a:p>
            <a:endParaRPr lang="en-US" dirty="0"/>
          </a:p>
        </p:txBody>
      </p:sp>
      <p:sp>
        <p:nvSpPr>
          <p:cNvPr id="38916" name="Slide Number Placeholder 3"/>
          <p:cNvSpPr>
            <a:spLocks noGrp="1"/>
          </p:cNvSpPr>
          <p:nvPr>
            <p:ph type="sldNum" sz="quarter" idx="12"/>
          </p:nvPr>
        </p:nvSpPr>
        <p:spPr>
          <a:noFill/>
        </p:spPr>
        <p:txBody>
          <a:bodyPr/>
          <a:lstStyle/>
          <a:p>
            <a:fld id="{99FD79D1-C767-4CD6-986C-B0E39A47503D}" type="slidenum">
              <a:rPr lang="en-US" smtClean="0"/>
              <a:pPr/>
              <a:t>309</a:t>
            </a:fld>
            <a:endParaRPr lang="en-US"/>
          </a:p>
        </p:txBody>
      </p:sp>
    </p:spTree>
    <p:extLst>
      <p:ext uri="{BB962C8B-B14F-4D97-AF65-F5344CB8AC3E}">
        <p14:creationId xmlns:p14="http://schemas.microsoft.com/office/powerpoint/2010/main" val="1464362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F328FD67-5D12-41EE-8746-5081504EA23B}" type="slidenum">
              <a:rPr lang="en-US" b="0" smtClean="0">
                <a:solidFill>
                  <a:schemeClr val="tx2"/>
                </a:solidFill>
              </a:rPr>
              <a:pPr/>
              <a:t>31</a:t>
            </a:fld>
            <a:endParaRPr lang="en-US" b="0">
              <a:solidFill>
                <a:schemeClr val="tx2"/>
              </a:solidFill>
            </a:endParaRPr>
          </a:p>
        </p:txBody>
      </p:sp>
      <p:sp>
        <p:nvSpPr>
          <p:cNvPr id="17411" name="Rectangle 2"/>
          <p:cNvSpPr>
            <a:spLocks noGrp="1" noChangeArrowheads="1"/>
          </p:cNvSpPr>
          <p:nvPr>
            <p:ph type="title"/>
          </p:nvPr>
        </p:nvSpPr>
        <p:spPr/>
        <p:txBody>
          <a:bodyPr/>
          <a:lstStyle/>
          <a:p>
            <a:pPr eaLnBrk="1" hangingPunct="1"/>
            <a:r>
              <a:rPr lang="en-GB"/>
              <a:t>Uses of Distributed Object Architecture</a:t>
            </a:r>
          </a:p>
        </p:txBody>
      </p:sp>
      <p:sp>
        <p:nvSpPr>
          <p:cNvPr id="17412" name="Rectangle 3"/>
          <p:cNvSpPr>
            <a:spLocks noGrp="1" noChangeArrowheads="1"/>
          </p:cNvSpPr>
          <p:nvPr>
            <p:ph type="body" idx="1"/>
          </p:nvPr>
        </p:nvSpPr>
        <p:spPr>
          <a:xfrm>
            <a:off x="609600" y="1219200"/>
            <a:ext cx="8077200" cy="5257800"/>
          </a:xfrm>
        </p:spPr>
        <p:txBody>
          <a:bodyPr/>
          <a:lstStyle/>
          <a:p>
            <a:pPr eaLnBrk="1" hangingPunct="1"/>
            <a:r>
              <a:rPr lang="en-GB" dirty="0"/>
              <a:t>As a logical model that allows you to structure and organize the system. </a:t>
            </a:r>
          </a:p>
          <a:p>
            <a:pPr lvl="1" eaLnBrk="1" hangingPunct="1"/>
            <a:r>
              <a:rPr lang="en-GB" dirty="0"/>
              <a:t>You </a:t>
            </a:r>
            <a:r>
              <a:rPr lang="en-GB" dirty="0">
                <a:highlight>
                  <a:srgbClr val="FFFF00"/>
                </a:highlight>
              </a:rPr>
              <a:t>focus on providing application functionality solely in terms of </a:t>
            </a:r>
            <a:r>
              <a:rPr lang="en-GB" dirty="0">
                <a:solidFill>
                  <a:srgbClr val="0033CC"/>
                </a:solidFill>
                <a:highlight>
                  <a:srgbClr val="FFFF00"/>
                </a:highlight>
              </a:rPr>
              <a:t>services</a:t>
            </a:r>
            <a:r>
              <a:rPr lang="en-GB" dirty="0">
                <a:highlight>
                  <a:srgbClr val="FFFF00"/>
                </a:highlight>
              </a:rPr>
              <a:t> and </a:t>
            </a:r>
            <a:r>
              <a:rPr lang="en-GB" dirty="0">
                <a:solidFill>
                  <a:srgbClr val="0033CC"/>
                </a:solidFill>
                <a:highlight>
                  <a:srgbClr val="FFFF00"/>
                </a:highlight>
              </a:rPr>
              <a:t>combinations of services</a:t>
            </a:r>
            <a:r>
              <a:rPr lang="en-GB" dirty="0"/>
              <a:t>;</a:t>
            </a:r>
          </a:p>
          <a:p>
            <a:pPr eaLnBrk="1" hangingPunct="1"/>
            <a:r>
              <a:rPr lang="en-GB" dirty="0"/>
              <a:t>As a more flexible approach to the implementation of </a:t>
            </a:r>
            <a:r>
              <a:rPr lang="en-GB" dirty="0">
                <a:solidFill>
                  <a:srgbClr val="0033CC"/>
                </a:solidFill>
              </a:rPr>
              <a:t>client-server systems</a:t>
            </a:r>
            <a:r>
              <a:rPr lang="en-GB" dirty="0"/>
              <a:t>. </a:t>
            </a:r>
          </a:p>
          <a:p>
            <a:pPr lvl="1" eaLnBrk="1" hangingPunct="1"/>
            <a:r>
              <a:rPr lang="en-GB" dirty="0"/>
              <a:t>The logical model is a client-server model.</a:t>
            </a:r>
          </a:p>
          <a:p>
            <a:pPr lvl="1" eaLnBrk="1" hangingPunct="1"/>
            <a:r>
              <a:rPr lang="en-GB" dirty="0">
                <a:solidFill>
                  <a:srgbClr val="0033CC"/>
                </a:solidFill>
                <a:highlight>
                  <a:srgbClr val="FFFF00"/>
                </a:highlight>
              </a:rPr>
              <a:t>Both clients and servers are realized as distributed objects </a:t>
            </a:r>
            <a:r>
              <a:rPr lang="en-GB" dirty="0">
                <a:highlight>
                  <a:srgbClr val="FFFF00"/>
                </a:highlight>
              </a:rPr>
              <a:t>communicating through a software bus</a:t>
            </a:r>
            <a:r>
              <a:rPr lang="en-GB" dirty="0"/>
              <a:t>.</a:t>
            </a:r>
          </a:p>
          <a:p>
            <a:pPr lvl="1" eaLnBrk="1" hangingPunct="1"/>
            <a:r>
              <a:rPr lang="en-GB" dirty="0"/>
              <a:t>The </a:t>
            </a:r>
            <a:r>
              <a:rPr lang="en-GB" dirty="0">
                <a:highlight>
                  <a:srgbClr val="FFFF00"/>
                </a:highlight>
              </a:rPr>
              <a:t>server does need to not know the client</a:t>
            </a:r>
            <a:r>
              <a:rPr lang="en-GB" dirty="0"/>
              <a:t>.</a:t>
            </a:r>
          </a:p>
          <a:p>
            <a:pPr eaLnBrk="1" hangingPunct="1"/>
            <a:endParaRPr lang="en-GB" dirty="0"/>
          </a:p>
        </p:txBody>
      </p:sp>
    </p:spTree>
    <p:extLst>
      <p:ext uri="{BB962C8B-B14F-4D97-AF65-F5344CB8AC3E}">
        <p14:creationId xmlns:p14="http://schemas.microsoft.com/office/powerpoint/2010/main" val="404357268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cstate="print"/>
          <a:srcRect/>
          <a:stretch>
            <a:fillRect/>
          </a:stretch>
        </p:blipFill>
        <p:spPr bwMode="auto">
          <a:xfrm>
            <a:off x="0" y="4083050"/>
            <a:ext cx="3124200" cy="2667000"/>
          </a:xfrm>
          <a:prstGeom prst="rect">
            <a:avLst/>
          </a:prstGeom>
          <a:noFill/>
          <a:ln w="9525">
            <a:noFill/>
            <a:miter lim="800000"/>
            <a:headEnd/>
            <a:tailEnd/>
          </a:ln>
        </p:spPr>
      </p:pic>
      <p:pic>
        <p:nvPicPr>
          <p:cNvPr id="39939" name="Picture 3"/>
          <p:cNvPicPr>
            <a:picLocks noChangeAspect="1" noChangeArrowheads="1"/>
          </p:cNvPicPr>
          <p:nvPr/>
        </p:nvPicPr>
        <p:blipFill>
          <a:blip r:embed="rId3" cstate="print"/>
          <a:srcRect/>
          <a:stretch>
            <a:fillRect/>
          </a:stretch>
        </p:blipFill>
        <p:spPr bwMode="auto">
          <a:xfrm>
            <a:off x="2971800" y="4090988"/>
            <a:ext cx="3257550" cy="2667000"/>
          </a:xfrm>
          <a:prstGeom prst="rect">
            <a:avLst/>
          </a:prstGeom>
          <a:noFill/>
          <a:ln w="9525">
            <a:noFill/>
            <a:miter lim="800000"/>
            <a:headEnd/>
            <a:tailEnd/>
          </a:ln>
        </p:spPr>
      </p:pic>
      <p:pic>
        <p:nvPicPr>
          <p:cNvPr id="39940" name="Picture 4"/>
          <p:cNvPicPr>
            <a:picLocks noChangeAspect="1" noChangeArrowheads="1"/>
          </p:cNvPicPr>
          <p:nvPr/>
        </p:nvPicPr>
        <p:blipFill>
          <a:blip r:embed="rId4" cstate="print"/>
          <a:srcRect/>
          <a:stretch>
            <a:fillRect/>
          </a:stretch>
        </p:blipFill>
        <p:spPr bwMode="auto">
          <a:xfrm>
            <a:off x="5905500" y="4090988"/>
            <a:ext cx="3238500" cy="2667000"/>
          </a:xfrm>
          <a:prstGeom prst="rect">
            <a:avLst/>
          </a:prstGeom>
          <a:noFill/>
          <a:ln w="9525">
            <a:noFill/>
            <a:miter lim="800000"/>
            <a:headEnd/>
            <a:tailEnd/>
          </a:ln>
        </p:spPr>
      </p:pic>
      <p:sp>
        <p:nvSpPr>
          <p:cNvPr id="39941" name="Title 1"/>
          <p:cNvSpPr>
            <a:spLocks noGrp="1"/>
          </p:cNvSpPr>
          <p:nvPr>
            <p:ph type="title"/>
          </p:nvPr>
        </p:nvSpPr>
        <p:spPr/>
        <p:txBody>
          <a:bodyPr/>
          <a:lstStyle/>
          <a:p>
            <a:r>
              <a:rPr lang="en-US" dirty="0"/>
              <a:t>Experiment Data From Attempt </a:t>
            </a:r>
            <a:r>
              <a:rPr lang="en-US" dirty="0">
                <a:solidFill>
                  <a:srgbClr val="990000"/>
                </a:solidFill>
              </a:rPr>
              <a:t>2</a:t>
            </a:r>
          </a:p>
        </p:txBody>
      </p:sp>
      <p:sp>
        <p:nvSpPr>
          <p:cNvPr id="39942" name="Slide Number Placeholder 3"/>
          <p:cNvSpPr>
            <a:spLocks noGrp="1"/>
          </p:cNvSpPr>
          <p:nvPr>
            <p:ph type="sldNum" sz="quarter" idx="12"/>
          </p:nvPr>
        </p:nvSpPr>
        <p:spPr>
          <a:noFill/>
        </p:spPr>
        <p:txBody>
          <a:bodyPr/>
          <a:lstStyle/>
          <a:p>
            <a:fld id="{5B658C41-B9D3-494D-A396-454C22722B27}" type="slidenum">
              <a:rPr lang="en-US" smtClean="0"/>
              <a:pPr/>
              <a:t>310</a:t>
            </a:fld>
            <a:endParaRPr lang="en-US"/>
          </a:p>
        </p:txBody>
      </p:sp>
      <p:sp>
        <p:nvSpPr>
          <p:cNvPr id="39943" name="TextBox 12"/>
          <p:cNvSpPr txBox="1">
            <a:spLocks noChangeArrowheads="1"/>
          </p:cNvSpPr>
          <p:nvPr/>
        </p:nvSpPr>
        <p:spPr bwMode="auto">
          <a:xfrm>
            <a:off x="-30163" y="6172200"/>
            <a:ext cx="563563" cy="523875"/>
          </a:xfrm>
          <a:prstGeom prst="rect">
            <a:avLst/>
          </a:prstGeom>
          <a:noFill/>
          <a:ln w="9525">
            <a:noFill/>
            <a:miter lim="800000"/>
            <a:headEnd/>
            <a:tailEnd/>
          </a:ln>
        </p:spPr>
        <p:txBody>
          <a:bodyPr wrap="none">
            <a:spAutoFit/>
          </a:bodyPr>
          <a:lstStyle/>
          <a:p>
            <a:r>
              <a:rPr lang="en-US" sz="1400"/>
              <a:t>Input</a:t>
            </a:r>
          </a:p>
          <a:p>
            <a:r>
              <a:rPr lang="en-US" sz="1400"/>
              <a:t>size</a:t>
            </a:r>
          </a:p>
        </p:txBody>
      </p:sp>
      <p:sp>
        <p:nvSpPr>
          <p:cNvPr id="39944" name="TextBox 13"/>
          <p:cNvSpPr txBox="1">
            <a:spLocks noChangeArrowheads="1"/>
          </p:cNvSpPr>
          <p:nvPr/>
        </p:nvSpPr>
        <p:spPr bwMode="auto">
          <a:xfrm>
            <a:off x="-14288" y="3744913"/>
            <a:ext cx="2757488" cy="338137"/>
          </a:xfrm>
          <a:prstGeom prst="rect">
            <a:avLst/>
          </a:prstGeom>
          <a:noFill/>
          <a:ln w="9525">
            <a:noFill/>
            <a:miter lim="800000"/>
            <a:headEnd/>
            <a:tailEnd/>
          </a:ln>
        </p:spPr>
        <p:txBody>
          <a:bodyPr wrap="none">
            <a:spAutoFit/>
          </a:bodyPr>
          <a:lstStyle/>
          <a:p>
            <a:r>
              <a:rPr lang="en-US" sz="1600"/>
              <a:t>Time measured in milliseconds</a:t>
            </a:r>
          </a:p>
        </p:txBody>
      </p:sp>
      <p:sp>
        <p:nvSpPr>
          <p:cNvPr id="39945" name="TextBox 14"/>
          <p:cNvSpPr txBox="1">
            <a:spLocks noChangeArrowheads="1"/>
          </p:cNvSpPr>
          <p:nvPr/>
        </p:nvSpPr>
        <p:spPr bwMode="auto">
          <a:xfrm>
            <a:off x="4022725" y="3744913"/>
            <a:ext cx="892175" cy="338137"/>
          </a:xfrm>
          <a:prstGeom prst="rect">
            <a:avLst/>
          </a:prstGeom>
          <a:noFill/>
          <a:ln w="9525">
            <a:noFill/>
            <a:miter lim="800000"/>
            <a:headEnd/>
            <a:tailEnd/>
          </a:ln>
        </p:spPr>
        <p:txBody>
          <a:bodyPr wrap="none">
            <a:spAutoFit/>
          </a:bodyPr>
          <a:lstStyle/>
          <a:p>
            <a:r>
              <a:rPr lang="en-US" sz="1600"/>
              <a:t>Speedup</a:t>
            </a:r>
          </a:p>
        </p:txBody>
      </p:sp>
      <p:sp>
        <p:nvSpPr>
          <p:cNvPr id="39946" name="TextBox 15"/>
          <p:cNvSpPr txBox="1">
            <a:spLocks noChangeArrowheads="1"/>
          </p:cNvSpPr>
          <p:nvPr/>
        </p:nvSpPr>
        <p:spPr bwMode="auto">
          <a:xfrm>
            <a:off x="6962775" y="3744913"/>
            <a:ext cx="1038225" cy="338137"/>
          </a:xfrm>
          <a:prstGeom prst="rect">
            <a:avLst/>
          </a:prstGeom>
          <a:noFill/>
          <a:ln w="9525">
            <a:noFill/>
            <a:miter lim="800000"/>
            <a:headEnd/>
            <a:tailEnd/>
          </a:ln>
        </p:spPr>
        <p:txBody>
          <a:bodyPr wrap="none">
            <a:spAutoFit/>
          </a:bodyPr>
          <a:lstStyle/>
          <a:p>
            <a:r>
              <a:rPr lang="en-US" sz="1600"/>
              <a:t>Efficiency</a:t>
            </a:r>
          </a:p>
        </p:txBody>
      </p:sp>
      <p:pic>
        <p:nvPicPr>
          <p:cNvPr id="39947" name="Picture 1"/>
          <p:cNvPicPr>
            <a:picLocks noChangeAspect="1" noChangeArrowheads="1"/>
          </p:cNvPicPr>
          <p:nvPr/>
        </p:nvPicPr>
        <p:blipFill>
          <a:blip r:embed="rId5" cstate="print"/>
          <a:srcRect/>
          <a:stretch>
            <a:fillRect/>
          </a:stretch>
        </p:blipFill>
        <p:spPr bwMode="auto">
          <a:xfrm>
            <a:off x="23813" y="914400"/>
            <a:ext cx="9067800" cy="2570163"/>
          </a:xfrm>
          <a:prstGeom prst="rect">
            <a:avLst/>
          </a:prstGeom>
          <a:noFill/>
          <a:ln w="9525">
            <a:noFill/>
            <a:miter lim="800000"/>
            <a:headEnd/>
            <a:tailEnd/>
          </a:ln>
        </p:spPr>
      </p:pic>
      <p:sp>
        <p:nvSpPr>
          <p:cNvPr id="12" name="Oval 11"/>
          <p:cNvSpPr/>
          <p:nvPr/>
        </p:nvSpPr>
        <p:spPr bwMode="auto">
          <a:xfrm>
            <a:off x="3645725" y="3264725"/>
            <a:ext cx="2743200" cy="22225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6324600" y="3265488"/>
            <a:ext cx="2743200" cy="22225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87514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000"/>
                                        <p:tgtEl>
                                          <p:spTgt spid="12"/>
                                        </p:tgtEl>
                                      </p:cBhvr>
                                    </p:animEffect>
                                    <p:anim calcmode="lin" valueType="num">
                                      <p:cBhvr>
                                        <p:cTn id="8" dur="2000" fill="hold"/>
                                        <p:tgtEl>
                                          <p:spTgt spid="12"/>
                                        </p:tgtEl>
                                        <p:attrNameLst>
                                          <p:attrName>ppt_x</p:attrName>
                                        </p:attrNameLst>
                                      </p:cBhvr>
                                      <p:tavLst>
                                        <p:tav tm="0">
                                          <p:val>
                                            <p:strVal val="#ppt_x"/>
                                          </p:val>
                                        </p:tav>
                                        <p:tav tm="100000">
                                          <p:val>
                                            <p:strVal val="#ppt_x"/>
                                          </p:val>
                                        </p:tav>
                                      </p:tavLst>
                                    </p:anim>
                                    <p:anim calcmode="lin" valueType="num">
                                      <p:cBhvr>
                                        <p:cTn id="9" dur="2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4250"/>
                            </p:stCondLst>
                            <p:childTnLst>
                              <p:par>
                                <p:cTn id="11" presetID="42" presetClass="entr" presetSubtype="0" fill="hold" grpId="0" nodeType="afterEffect">
                                  <p:stCondLst>
                                    <p:cond delay="225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2000"/>
                                        <p:tgtEl>
                                          <p:spTgt spid="13"/>
                                        </p:tgtEl>
                                      </p:cBhvr>
                                    </p:animEffect>
                                    <p:anim calcmode="lin" valueType="num">
                                      <p:cBhvr>
                                        <p:cTn id="14" dur="2000" fill="hold"/>
                                        <p:tgtEl>
                                          <p:spTgt spid="13"/>
                                        </p:tgtEl>
                                        <p:attrNameLst>
                                          <p:attrName>ppt_x</p:attrName>
                                        </p:attrNameLst>
                                      </p:cBhvr>
                                      <p:tavLst>
                                        <p:tav tm="0">
                                          <p:val>
                                            <p:strVal val="#ppt_x"/>
                                          </p:val>
                                        </p:tav>
                                        <p:tav tm="100000">
                                          <p:val>
                                            <p:strVal val="#ppt_x"/>
                                          </p:val>
                                        </p:tav>
                                      </p:tavLst>
                                    </p:anim>
                                    <p:anim calcmode="lin" valueType="num">
                                      <p:cBhvr>
                                        <p:cTn id="15" dur="2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219200" y="152400"/>
            <a:ext cx="7848600" cy="623888"/>
          </a:xfrm>
        </p:spPr>
        <p:txBody>
          <a:bodyPr/>
          <a:lstStyle/>
          <a:p>
            <a:r>
              <a:rPr lang="en-US" dirty="0"/>
              <a:t>Analysis: 32-Core Attempt </a:t>
            </a:r>
            <a:r>
              <a:rPr lang="en-US" dirty="0">
                <a:solidFill>
                  <a:srgbClr val="990000"/>
                </a:solidFill>
              </a:rPr>
              <a:t>2</a:t>
            </a:r>
          </a:p>
        </p:txBody>
      </p:sp>
      <p:sp>
        <p:nvSpPr>
          <p:cNvPr id="3" name="Content Placeholder 2"/>
          <p:cNvSpPr>
            <a:spLocks noGrp="1"/>
          </p:cNvSpPr>
          <p:nvPr>
            <p:ph idx="1"/>
          </p:nvPr>
        </p:nvSpPr>
        <p:spPr>
          <a:xfrm>
            <a:off x="304800" y="1143000"/>
            <a:ext cx="8839200" cy="5410200"/>
          </a:xfrm>
        </p:spPr>
        <p:txBody>
          <a:bodyPr/>
          <a:lstStyle/>
          <a:p>
            <a:r>
              <a:rPr lang="en-US" dirty="0"/>
              <a:t>The 4-thread performance (5.08 – 127%) against the 1-thread implementation.</a:t>
            </a:r>
          </a:p>
          <a:p>
            <a:r>
              <a:rPr lang="en-US" dirty="0"/>
              <a:t>The 8-thread performance is the highest (8.63 – 108%).</a:t>
            </a:r>
          </a:p>
          <a:p>
            <a:r>
              <a:rPr lang="en-US" dirty="0"/>
              <a:t>The 16-thread performance is the highest (12.77 - 80%).</a:t>
            </a:r>
          </a:p>
          <a:p>
            <a:r>
              <a:rPr lang="en-US" b="1" dirty="0">
                <a:solidFill>
                  <a:srgbClr val="0000FF"/>
                </a:solidFill>
                <a:highlight>
                  <a:srgbClr val="FFFF00"/>
                </a:highlight>
              </a:rPr>
              <a:t>What is wrong?</a:t>
            </a:r>
          </a:p>
          <a:p>
            <a:r>
              <a:rPr lang="en-US" dirty="0">
                <a:highlight>
                  <a:srgbClr val="FFFF00"/>
                </a:highlight>
              </a:rPr>
              <a:t>The single thread is unfairly implemented</a:t>
            </a:r>
            <a:r>
              <a:rPr lang="en-US" dirty="0"/>
              <a:t>:</a:t>
            </a:r>
          </a:p>
          <a:p>
            <a:pPr lvl="1"/>
            <a:r>
              <a:rPr lang="en-US" dirty="0"/>
              <a:t>The single thread program uses a single large array;</a:t>
            </a:r>
          </a:p>
          <a:p>
            <a:pPr lvl="1"/>
            <a:r>
              <a:rPr lang="en-US" dirty="0"/>
              <a:t>The 32-thread program uses 32 smaller arrays;</a:t>
            </a:r>
          </a:p>
          <a:p>
            <a:pPr lvl="1"/>
            <a:r>
              <a:rPr lang="en-US" dirty="0"/>
              <a:t>The memory management of the system must have placed the large array far from the processor, resulting in slower data access. Data structure impact dominates.</a:t>
            </a:r>
          </a:p>
          <a:p>
            <a:endParaRPr lang="en-US" dirty="0"/>
          </a:p>
          <a:p>
            <a:endParaRPr lang="en-US" dirty="0"/>
          </a:p>
        </p:txBody>
      </p:sp>
      <p:sp>
        <p:nvSpPr>
          <p:cNvPr id="40964" name="Slide Number Placeholder 3"/>
          <p:cNvSpPr>
            <a:spLocks noGrp="1"/>
          </p:cNvSpPr>
          <p:nvPr>
            <p:ph type="sldNum" sz="quarter" idx="12"/>
          </p:nvPr>
        </p:nvSpPr>
        <p:spPr>
          <a:noFill/>
        </p:spPr>
        <p:txBody>
          <a:bodyPr/>
          <a:lstStyle/>
          <a:p>
            <a:fld id="{AB8D6CA4-4D94-499B-B394-9ACC59EE6FB2}" type="slidenum">
              <a:rPr lang="en-US" smtClean="0"/>
              <a:pPr/>
              <a:t>311</a:t>
            </a:fld>
            <a:endParaRPr lang="en-US"/>
          </a:p>
        </p:txBody>
      </p:sp>
    </p:spTree>
    <p:extLst>
      <p:ext uri="{BB962C8B-B14F-4D97-AF65-F5344CB8AC3E}">
        <p14:creationId xmlns:p14="http://schemas.microsoft.com/office/powerpoint/2010/main" val="95675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childTnLst>
                          </p:cTn>
                        </p:par>
                        <p:par>
                          <p:cTn id="8" fill="hold" nodeType="afterGroup">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2000"/>
                                        <p:tgtEl>
                                          <p:spTgt spid="3">
                                            <p:txEl>
                                              <p:pRg st="2" end="2"/>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2000"/>
                                        <p:tgtEl>
                                          <p:spTgt spid="3">
                                            <p:txEl>
                                              <p:pRg st="3" end="3"/>
                                            </p:txEl>
                                          </p:spTgt>
                                        </p:tgtEl>
                                      </p:cBhvr>
                                    </p:animEffect>
                                  </p:childTnLst>
                                </p:cTn>
                              </p:par>
                            </p:childTnLst>
                          </p:cTn>
                        </p:par>
                        <p:par>
                          <p:cTn id="17" fill="hold" nodeType="afterGroup">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2000"/>
                                        <p:tgtEl>
                                          <p:spTgt spid="3">
                                            <p:txEl>
                                              <p:pRg st="4" end="4"/>
                                            </p:txEl>
                                          </p:spTgt>
                                        </p:tgtEl>
                                      </p:cBhvr>
                                    </p:animEffect>
                                  </p:childTnLst>
                                </p:cTn>
                              </p:par>
                            </p:childTnLst>
                          </p:cTn>
                        </p:par>
                        <p:par>
                          <p:cTn id="21" fill="hold" nodeType="afterGroup">
                            <p:stCondLst>
                              <p:cond delay="4000"/>
                            </p:stCondLst>
                            <p:childTnLst>
                              <p:par>
                                <p:cTn id="22" presetID="10" presetClass="entr" presetSubtype="0" fill="hold" grpId="0" nodeType="after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2000"/>
                                        <p:tgtEl>
                                          <p:spTgt spid="3">
                                            <p:txEl>
                                              <p:pRg st="5" end="5"/>
                                            </p:txEl>
                                          </p:spTgt>
                                        </p:tgtEl>
                                      </p:cBhvr>
                                    </p:animEffect>
                                  </p:childTnLst>
                                </p:cTn>
                              </p:par>
                            </p:childTnLst>
                          </p:cTn>
                        </p:par>
                        <p:par>
                          <p:cTn id="25" fill="hold" nodeType="afterGroup">
                            <p:stCondLst>
                              <p:cond delay="6000"/>
                            </p:stCondLst>
                            <p:childTnLst>
                              <p:par>
                                <p:cTn id="26" presetID="10" presetClass="entr" presetSubtype="0" fill="hold" grpId="0" nodeType="after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2000"/>
                                        <p:tgtEl>
                                          <p:spTgt spid="3">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1143000" y="76200"/>
            <a:ext cx="7620000" cy="1219200"/>
          </a:xfrm>
        </p:spPr>
        <p:txBody>
          <a:bodyPr/>
          <a:lstStyle/>
          <a:p>
            <a:pPr algn="ctr"/>
            <a:r>
              <a:rPr lang="en-US" dirty="0"/>
              <a:t>Performance: of the 32-Core Attempt </a:t>
            </a:r>
            <a:r>
              <a:rPr lang="en-US" dirty="0">
                <a:solidFill>
                  <a:srgbClr val="00B050"/>
                </a:solidFill>
              </a:rPr>
              <a:t>3</a:t>
            </a:r>
            <a:br>
              <a:rPr lang="en-US" dirty="0">
                <a:solidFill>
                  <a:srgbClr val="00B050"/>
                </a:solidFill>
              </a:rPr>
            </a:br>
            <a:r>
              <a:rPr lang="en-US" dirty="0">
                <a:solidFill>
                  <a:srgbClr val="0000FF"/>
                </a:solidFill>
              </a:rPr>
              <a:t> The Final Version</a:t>
            </a:r>
            <a:endParaRPr lang="en-US" dirty="0">
              <a:solidFill>
                <a:srgbClr val="00B050"/>
              </a:solidFill>
            </a:endParaRPr>
          </a:p>
        </p:txBody>
      </p:sp>
      <p:sp>
        <p:nvSpPr>
          <p:cNvPr id="41987" name="Content Placeholder 2"/>
          <p:cNvSpPr>
            <a:spLocks noGrp="1"/>
          </p:cNvSpPr>
          <p:nvPr>
            <p:ph idx="1"/>
          </p:nvPr>
        </p:nvSpPr>
        <p:spPr>
          <a:xfrm>
            <a:off x="685800" y="1371600"/>
            <a:ext cx="8269288" cy="1817688"/>
          </a:xfrm>
        </p:spPr>
        <p:txBody>
          <a:bodyPr/>
          <a:lstStyle/>
          <a:p>
            <a:r>
              <a:rPr lang="en-US" dirty="0"/>
              <a:t>To be fair to all implementations, we use 32 arrays no matter the number of threads</a:t>
            </a:r>
          </a:p>
          <a:p>
            <a:r>
              <a:rPr lang="en-US" dirty="0"/>
              <a:t>32 arrays for one-thread program</a:t>
            </a:r>
          </a:p>
        </p:txBody>
      </p:sp>
      <p:sp>
        <p:nvSpPr>
          <p:cNvPr id="41988" name="Slide Number Placeholder 3"/>
          <p:cNvSpPr>
            <a:spLocks noGrp="1"/>
          </p:cNvSpPr>
          <p:nvPr>
            <p:ph type="sldNum" sz="quarter" idx="12"/>
          </p:nvPr>
        </p:nvSpPr>
        <p:spPr>
          <a:noFill/>
        </p:spPr>
        <p:txBody>
          <a:bodyPr/>
          <a:lstStyle/>
          <a:p>
            <a:fld id="{403491D7-F494-4D71-ADE6-2E7BAFE5838A}" type="slidenum">
              <a:rPr lang="en-US" smtClean="0"/>
              <a:pPr/>
              <a:t>312</a:t>
            </a:fld>
            <a:endParaRPr lang="en-US"/>
          </a:p>
        </p:txBody>
      </p:sp>
      <p:sp>
        <p:nvSpPr>
          <p:cNvPr id="6" name="Rectangle 5"/>
          <p:cNvSpPr/>
          <p:nvPr/>
        </p:nvSpPr>
        <p:spPr bwMode="auto">
          <a:xfrm>
            <a:off x="3124200" y="3557588"/>
            <a:ext cx="1905000" cy="317976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41990" name="Rectangle 9"/>
          <p:cNvSpPr>
            <a:spLocks noChangeArrowheads="1"/>
          </p:cNvSpPr>
          <p:nvPr/>
        </p:nvSpPr>
        <p:spPr bwMode="auto">
          <a:xfrm>
            <a:off x="3322638" y="384175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1991" name="Rectangle 22"/>
          <p:cNvSpPr>
            <a:spLocks noChangeArrowheads="1"/>
          </p:cNvSpPr>
          <p:nvPr/>
        </p:nvSpPr>
        <p:spPr bwMode="auto">
          <a:xfrm>
            <a:off x="3533775" y="3841750"/>
            <a:ext cx="211138" cy="533400"/>
          </a:xfrm>
          <a:prstGeom prst="rect">
            <a:avLst/>
          </a:prstGeom>
          <a:solidFill>
            <a:srgbClr val="FFFFCC"/>
          </a:solidFill>
          <a:ln w="9525" algn="ctr">
            <a:solidFill>
              <a:schemeClr val="tx1"/>
            </a:solidFill>
            <a:round/>
            <a:headEnd/>
            <a:tailEnd/>
          </a:ln>
        </p:spPr>
        <p:txBody>
          <a:bodyPr/>
          <a:lstStyle/>
          <a:p>
            <a:endParaRPr lang="en-US"/>
          </a:p>
        </p:txBody>
      </p:sp>
      <p:sp>
        <p:nvSpPr>
          <p:cNvPr id="41992" name="Rectangle 23"/>
          <p:cNvSpPr>
            <a:spLocks noChangeArrowheads="1"/>
          </p:cNvSpPr>
          <p:nvPr/>
        </p:nvSpPr>
        <p:spPr bwMode="auto">
          <a:xfrm>
            <a:off x="3744913" y="384175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1993" name="Rectangle 24"/>
          <p:cNvSpPr>
            <a:spLocks noChangeArrowheads="1"/>
          </p:cNvSpPr>
          <p:nvPr/>
        </p:nvSpPr>
        <p:spPr bwMode="auto">
          <a:xfrm>
            <a:off x="3956050" y="3841750"/>
            <a:ext cx="211138" cy="533400"/>
          </a:xfrm>
          <a:prstGeom prst="rect">
            <a:avLst/>
          </a:prstGeom>
          <a:solidFill>
            <a:srgbClr val="FFFFCC"/>
          </a:solidFill>
          <a:ln w="9525" algn="ctr">
            <a:solidFill>
              <a:schemeClr val="tx1"/>
            </a:solidFill>
            <a:round/>
            <a:headEnd/>
            <a:tailEnd/>
          </a:ln>
        </p:spPr>
        <p:txBody>
          <a:bodyPr/>
          <a:lstStyle/>
          <a:p>
            <a:endParaRPr lang="en-US"/>
          </a:p>
        </p:txBody>
      </p:sp>
      <p:sp>
        <p:nvSpPr>
          <p:cNvPr id="41994" name="Rectangle 25"/>
          <p:cNvSpPr>
            <a:spLocks noChangeArrowheads="1"/>
          </p:cNvSpPr>
          <p:nvPr/>
        </p:nvSpPr>
        <p:spPr bwMode="auto">
          <a:xfrm>
            <a:off x="4167188" y="384175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1995" name="Rectangle 26"/>
          <p:cNvSpPr>
            <a:spLocks noChangeArrowheads="1"/>
          </p:cNvSpPr>
          <p:nvPr/>
        </p:nvSpPr>
        <p:spPr bwMode="auto">
          <a:xfrm>
            <a:off x="4378325" y="3841750"/>
            <a:ext cx="211138" cy="533400"/>
          </a:xfrm>
          <a:prstGeom prst="rect">
            <a:avLst/>
          </a:prstGeom>
          <a:solidFill>
            <a:srgbClr val="FFFFCC"/>
          </a:solidFill>
          <a:ln w="9525" algn="ctr">
            <a:solidFill>
              <a:schemeClr val="tx1"/>
            </a:solidFill>
            <a:round/>
            <a:headEnd/>
            <a:tailEnd/>
          </a:ln>
        </p:spPr>
        <p:txBody>
          <a:bodyPr/>
          <a:lstStyle/>
          <a:p>
            <a:endParaRPr lang="en-US"/>
          </a:p>
        </p:txBody>
      </p:sp>
      <p:sp>
        <p:nvSpPr>
          <p:cNvPr id="41996" name="Rectangle 27"/>
          <p:cNvSpPr>
            <a:spLocks noChangeArrowheads="1"/>
          </p:cNvSpPr>
          <p:nvPr/>
        </p:nvSpPr>
        <p:spPr bwMode="auto">
          <a:xfrm>
            <a:off x="4589463" y="384175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1997" name="Rectangle 35"/>
          <p:cNvSpPr>
            <a:spLocks noChangeArrowheads="1"/>
          </p:cNvSpPr>
          <p:nvPr/>
        </p:nvSpPr>
        <p:spPr bwMode="auto">
          <a:xfrm>
            <a:off x="3322638" y="445135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1998" name="Rectangle 36"/>
          <p:cNvSpPr>
            <a:spLocks noChangeArrowheads="1"/>
          </p:cNvSpPr>
          <p:nvPr/>
        </p:nvSpPr>
        <p:spPr bwMode="auto">
          <a:xfrm>
            <a:off x="3533775" y="4451350"/>
            <a:ext cx="211138" cy="533400"/>
          </a:xfrm>
          <a:prstGeom prst="rect">
            <a:avLst/>
          </a:prstGeom>
          <a:solidFill>
            <a:srgbClr val="FFFFCC"/>
          </a:solidFill>
          <a:ln w="9525" algn="ctr">
            <a:solidFill>
              <a:schemeClr val="tx1"/>
            </a:solidFill>
            <a:round/>
            <a:headEnd/>
            <a:tailEnd/>
          </a:ln>
        </p:spPr>
        <p:txBody>
          <a:bodyPr/>
          <a:lstStyle/>
          <a:p>
            <a:endParaRPr lang="en-US"/>
          </a:p>
        </p:txBody>
      </p:sp>
      <p:sp>
        <p:nvSpPr>
          <p:cNvPr id="41999" name="Rectangle 37"/>
          <p:cNvSpPr>
            <a:spLocks noChangeArrowheads="1"/>
          </p:cNvSpPr>
          <p:nvPr/>
        </p:nvSpPr>
        <p:spPr bwMode="auto">
          <a:xfrm>
            <a:off x="3744913" y="445135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2000" name="Rectangle 38"/>
          <p:cNvSpPr>
            <a:spLocks noChangeArrowheads="1"/>
          </p:cNvSpPr>
          <p:nvPr/>
        </p:nvSpPr>
        <p:spPr bwMode="auto">
          <a:xfrm>
            <a:off x="3956050" y="4451350"/>
            <a:ext cx="211138" cy="533400"/>
          </a:xfrm>
          <a:prstGeom prst="rect">
            <a:avLst/>
          </a:prstGeom>
          <a:solidFill>
            <a:srgbClr val="FFFFCC"/>
          </a:solidFill>
          <a:ln w="9525" algn="ctr">
            <a:solidFill>
              <a:schemeClr val="tx1"/>
            </a:solidFill>
            <a:round/>
            <a:headEnd/>
            <a:tailEnd/>
          </a:ln>
        </p:spPr>
        <p:txBody>
          <a:bodyPr/>
          <a:lstStyle/>
          <a:p>
            <a:endParaRPr lang="en-US"/>
          </a:p>
        </p:txBody>
      </p:sp>
      <p:sp>
        <p:nvSpPr>
          <p:cNvPr id="42001" name="Rectangle 39"/>
          <p:cNvSpPr>
            <a:spLocks noChangeArrowheads="1"/>
          </p:cNvSpPr>
          <p:nvPr/>
        </p:nvSpPr>
        <p:spPr bwMode="auto">
          <a:xfrm>
            <a:off x="4167188" y="445135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2002" name="Rectangle 40"/>
          <p:cNvSpPr>
            <a:spLocks noChangeArrowheads="1"/>
          </p:cNvSpPr>
          <p:nvPr/>
        </p:nvSpPr>
        <p:spPr bwMode="auto">
          <a:xfrm>
            <a:off x="4378325" y="4451350"/>
            <a:ext cx="211138" cy="533400"/>
          </a:xfrm>
          <a:prstGeom prst="rect">
            <a:avLst/>
          </a:prstGeom>
          <a:solidFill>
            <a:srgbClr val="FFFFCC"/>
          </a:solidFill>
          <a:ln w="9525" algn="ctr">
            <a:solidFill>
              <a:schemeClr val="tx1"/>
            </a:solidFill>
            <a:round/>
            <a:headEnd/>
            <a:tailEnd/>
          </a:ln>
        </p:spPr>
        <p:txBody>
          <a:bodyPr/>
          <a:lstStyle/>
          <a:p>
            <a:endParaRPr lang="en-US"/>
          </a:p>
        </p:txBody>
      </p:sp>
      <p:sp>
        <p:nvSpPr>
          <p:cNvPr id="42003" name="Rectangle 41"/>
          <p:cNvSpPr>
            <a:spLocks noChangeArrowheads="1"/>
          </p:cNvSpPr>
          <p:nvPr/>
        </p:nvSpPr>
        <p:spPr bwMode="auto">
          <a:xfrm>
            <a:off x="4589463" y="445135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2004" name="Rectangle 42"/>
          <p:cNvSpPr>
            <a:spLocks noChangeArrowheads="1"/>
          </p:cNvSpPr>
          <p:nvPr/>
        </p:nvSpPr>
        <p:spPr bwMode="auto">
          <a:xfrm>
            <a:off x="3322638" y="506095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2005" name="Rectangle 43"/>
          <p:cNvSpPr>
            <a:spLocks noChangeArrowheads="1"/>
          </p:cNvSpPr>
          <p:nvPr/>
        </p:nvSpPr>
        <p:spPr bwMode="auto">
          <a:xfrm>
            <a:off x="3533775" y="5060950"/>
            <a:ext cx="211138" cy="533400"/>
          </a:xfrm>
          <a:prstGeom prst="rect">
            <a:avLst/>
          </a:prstGeom>
          <a:solidFill>
            <a:srgbClr val="FFFFCC"/>
          </a:solidFill>
          <a:ln w="9525" algn="ctr">
            <a:solidFill>
              <a:schemeClr val="tx1"/>
            </a:solidFill>
            <a:round/>
            <a:headEnd/>
            <a:tailEnd/>
          </a:ln>
        </p:spPr>
        <p:txBody>
          <a:bodyPr/>
          <a:lstStyle/>
          <a:p>
            <a:endParaRPr lang="en-US"/>
          </a:p>
        </p:txBody>
      </p:sp>
      <p:sp>
        <p:nvSpPr>
          <p:cNvPr id="42006" name="Rectangle 44"/>
          <p:cNvSpPr>
            <a:spLocks noChangeArrowheads="1"/>
          </p:cNvSpPr>
          <p:nvPr/>
        </p:nvSpPr>
        <p:spPr bwMode="auto">
          <a:xfrm>
            <a:off x="3744913" y="506095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2007" name="Rectangle 45"/>
          <p:cNvSpPr>
            <a:spLocks noChangeArrowheads="1"/>
          </p:cNvSpPr>
          <p:nvPr/>
        </p:nvSpPr>
        <p:spPr bwMode="auto">
          <a:xfrm>
            <a:off x="3956050" y="5060950"/>
            <a:ext cx="211138" cy="533400"/>
          </a:xfrm>
          <a:prstGeom prst="rect">
            <a:avLst/>
          </a:prstGeom>
          <a:solidFill>
            <a:srgbClr val="FFFFCC"/>
          </a:solidFill>
          <a:ln w="9525" algn="ctr">
            <a:solidFill>
              <a:schemeClr val="tx1"/>
            </a:solidFill>
            <a:round/>
            <a:headEnd/>
            <a:tailEnd/>
          </a:ln>
        </p:spPr>
        <p:txBody>
          <a:bodyPr/>
          <a:lstStyle/>
          <a:p>
            <a:endParaRPr lang="en-US"/>
          </a:p>
        </p:txBody>
      </p:sp>
      <p:sp>
        <p:nvSpPr>
          <p:cNvPr id="42008" name="Rectangle 46"/>
          <p:cNvSpPr>
            <a:spLocks noChangeArrowheads="1"/>
          </p:cNvSpPr>
          <p:nvPr/>
        </p:nvSpPr>
        <p:spPr bwMode="auto">
          <a:xfrm>
            <a:off x="4167188" y="506095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2009" name="Rectangle 47"/>
          <p:cNvSpPr>
            <a:spLocks noChangeArrowheads="1"/>
          </p:cNvSpPr>
          <p:nvPr/>
        </p:nvSpPr>
        <p:spPr bwMode="auto">
          <a:xfrm>
            <a:off x="4378325" y="5060950"/>
            <a:ext cx="211138" cy="533400"/>
          </a:xfrm>
          <a:prstGeom prst="rect">
            <a:avLst/>
          </a:prstGeom>
          <a:solidFill>
            <a:srgbClr val="FFFFCC"/>
          </a:solidFill>
          <a:ln w="9525" algn="ctr">
            <a:solidFill>
              <a:schemeClr val="tx1"/>
            </a:solidFill>
            <a:round/>
            <a:headEnd/>
            <a:tailEnd/>
          </a:ln>
        </p:spPr>
        <p:txBody>
          <a:bodyPr/>
          <a:lstStyle/>
          <a:p>
            <a:endParaRPr lang="en-US"/>
          </a:p>
        </p:txBody>
      </p:sp>
      <p:sp>
        <p:nvSpPr>
          <p:cNvPr id="42010" name="Rectangle 48"/>
          <p:cNvSpPr>
            <a:spLocks noChangeArrowheads="1"/>
          </p:cNvSpPr>
          <p:nvPr/>
        </p:nvSpPr>
        <p:spPr bwMode="auto">
          <a:xfrm>
            <a:off x="4589463" y="506095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2011" name="Rectangle 49"/>
          <p:cNvSpPr>
            <a:spLocks noChangeArrowheads="1"/>
          </p:cNvSpPr>
          <p:nvPr/>
        </p:nvSpPr>
        <p:spPr bwMode="auto">
          <a:xfrm>
            <a:off x="3322638" y="597535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2012" name="Rectangle 50"/>
          <p:cNvSpPr>
            <a:spLocks noChangeArrowheads="1"/>
          </p:cNvSpPr>
          <p:nvPr/>
        </p:nvSpPr>
        <p:spPr bwMode="auto">
          <a:xfrm>
            <a:off x="3533775" y="5975350"/>
            <a:ext cx="211138" cy="533400"/>
          </a:xfrm>
          <a:prstGeom prst="rect">
            <a:avLst/>
          </a:prstGeom>
          <a:solidFill>
            <a:srgbClr val="FFFFCC"/>
          </a:solidFill>
          <a:ln w="9525" algn="ctr">
            <a:solidFill>
              <a:schemeClr val="tx1"/>
            </a:solidFill>
            <a:round/>
            <a:headEnd/>
            <a:tailEnd/>
          </a:ln>
        </p:spPr>
        <p:txBody>
          <a:bodyPr/>
          <a:lstStyle/>
          <a:p>
            <a:endParaRPr lang="en-US"/>
          </a:p>
        </p:txBody>
      </p:sp>
      <p:sp>
        <p:nvSpPr>
          <p:cNvPr id="42013" name="Rectangle 51"/>
          <p:cNvSpPr>
            <a:spLocks noChangeArrowheads="1"/>
          </p:cNvSpPr>
          <p:nvPr/>
        </p:nvSpPr>
        <p:spPr bwMode="auto">
          <a:xfrm>
            <a:off x="3744913" y="597535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2014" name="Rectangle 52"/>
          <p:cNvSpPr>
            <a:spLocks noChangeArrowheads="1"/>
          </p:cNvSpPr>
          <p:nvPr/>
        </p:nvSpPr>
        <p:spPr bwMode="auto">
          <a:xfrm>
            <a:off x="3956050" y="5975350"/>
            <a:ext cx="211138" cy="533400"/>
          </a:xfrm>
          <a:prstGeom prst="rect">
            <a:avLst/>
          </a:prstGeom>
          <a:solidFill>
            <a:srgbClr val="FFFFCC"/>
          </a:solidFill>
          <a:ln w="9525" algn="ctr">
            <a:solidFill>
              <a:schemeClr val="tx1"/>
            </a:solidFill>
            <a:round/>
            <a:headEnd/>
            <a:tailEnd/>
          </a:ln>
        </p:spPr>
        <p:txBody>
          <a:bodyPr/>
          <a:lstStyle/>
          <a:p>
            <a:endParaRPr lang="en-US"/>
          </a:p>
        </p:txBody>
      </p:sp>
      <p:sp>
        <p:nvSpPr>
          <p:cNvPr id="42015" name="Rectangle 53"/>
          <p:cNvSpPr>
            <a:spLocks noChangeArrowheads="1"/>
          </p:cNvSpPr>
          <p:nvPr/>
        </p:nvSpPr>
        <p:spPr bwMode="auto">
          <a:xfrm>
            <a:off x="4167188" y="597535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2016" name="Rectangle 54"/>
          <p:cNvSpPr>
            <a:spLocks noChangeArrowheads="1"/>
          </p:cNvSpPr>
          <p:nvPr/>
        </p:nvSpPr>
        <p:spPr bwMode="auto">
          <a:xfrm>
            <a:off x="4378325" y="5975350"/>
            <a:ext cx="211138" cy="533400"/>
          </a:xfrm>
          <a:prstGeom prst="rect">
            <a:avLst/>
          </a:prstGeom>
          <a:solidFill>
            <a:srgbClr val="FFFFCC"/>
          </a:solidFill>
          <a:ln w="9525" algn="ctr">
            <a:solidFill>
              <a:schemeClr val="tx1"/>
            </a:solidFill>
            <a:round/>
            <a:headEnd/>
            <a:tailEnd/>
          </a:ln>
        </p:spPr>
        <p:txBody>
          <a:bodyPr/>
          <a:lstStyle/>
          <a:p>
            <a:endParaRPr lang="en-US"/>
          </a:p>
        </p:txBody>
      </p:sp>
      <p:sp>
        <p:nvSpPr>
          <p:cNvPr id="42017" name="Rectangle 55"/>
          <p:cNvSpPr>
            <a:spLocks noChangeArrowheads="1"/>
          </p:cNvSpPr>
          <p:nvPr/>
        </p:nvSpPr>
        <p:spPr bwMode="auto">
          <a:xfrm>
            <a:off x="4589463" y="597535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2018" name="TextBox 56"/>
          <p:cNvSpPr txBox="1">
            <a:spLocks noChangeArrowheads="1"/>
          </p:cNvSpPr>
          <p:nvPr/>
        </p:nvSpPr>
        <p:spPr bwMode="auto">
          <a:xfrm rot="-5400000">
            <a:off x="-354806" y="4814094"/>
            <a:ext cx="2749550" cy="369888"/>
          </a:xfrm>
          <a:prstGeom prst="rect">
            <a:avLst/>
          </a:prstGeom>
          <a:noFill/>
          <a:ln w="9525">
            <a:noFill/>
            <a:miter lim="800000"/>
            <a:headEnd/>
            <a:tailEnd/>
          </a:ln>
        </p:spPr>
        <p:txBody>
          <a:bodyPr wrap="none">
            <a:spAutoFit/>
          </a:bodyPr>
          <a:lstStyle/>
          <a:p>
            <a:r>
              <a:rPr lang="en-US"/>
              <a:t>All numbers to be validated</a:t>
            </a:r>
          </a:p>
        </p:txBody>
      </p:sp>
      <p:cxnSp>
        <p:nvCxnSpPr>
          <p:cNvPr id="42019" name="Straight Arrow Connector 58"/>
          <p:cNvCxnSpPr>
            <a:cxnSpLocks noChangeShapeType="1"/>
            <a:endCxn id="41990" idx="1"/>
          </p:cNvCxnSpPr>
          <p:nvPr/>
        </p:nvCxnSpPr>
        <p:spPr bwMode="auto">
          <a:xfrm flipV="1">
            <a:off x="1755775" y="4108450"/>
            <a:ext cx="1566863" cy="890588"/>
          </a:xfrm>
          <a:prstGeom prst="straightConnector1">
            <a:avLst/>
          </a:prstGeom>
          <a:noFill/>
          <a:ln w="9525" algn="ctr">
            <a:solidFill>
              <a:schemeClr val="tx1"/>
            </a:solidFill>
            <a:round/>
            <a:headEnd/>
            <a:tailEnd type="arrow" w="med" len="med"/>
          </a:ln>
        </p:spPr>
      </p:cxnSp>
      <p:cxnSp>
        <p:nvCxnSpPr>
          <p:cNvPr id="42020" name="Straight Arrow Connector 59"/>
          <p:cNvCxnSpPr>
            <a:cxnSpLocks noChangeShapeType="1"/>
            <a:endCxn id="41997" idx="1"/>
          </p:cNvCxnSpPr>
          <p:nvPr/>
        </p:nvCxnSpPr>
        <p:spPr bwMode="auto">
          <a:xfrm flipV="1">
            <a:off x="1755775" y="4718050"/>
            <a:ext cx="1566863" cy="280988"/>
          </a:xfrm>
          <a:prstGeom prst="straightConnector1">
            <a:avLst/>
          </a:prstGeom>
          <a:noFill/>
          <a:ln w="9525" algn="ctr">
            <a:solidFill>
              <a:schemeClr val="tx1"/>
            </a:solidFill>
            <a:round/>
            <a:headEnd/>
            <a:tailEnd type="arrow" w="med" len="med"/>
          </a:ln>
        </p:spPr>
      </p:cxnSp>
      <p:cxnSp>
        <p:nvCxnSpPr>
          <p:cNvPr id="42021" name="Straight Arrow Connector 60"/>
          <p:cNvCxnSpPr>
            <a:cxnSpLocks noChangeShapeType="1"/>
            <a:endCxn id="42004" idx="1"/>
          </p:cNvCxnSpPr>
          <p:nvPr/>
        </p:nvCxnSpPr>
        <p:spPr bwMode="auto">
          <a:xfrm>
            <a:off x="1755775" y="4999038"/>
            <a:ext cx="1566863" cy="328612"/>
          </a:xfrm>
          <a:prstGeom prst="straightConnector1">
            <a:avLst/>
          </a:prstGeom>
          <a:noFill/>
          <a:ln w="9525" algn="ctr">
            <a:solidFill>
              <a:schemeClr val="tx1"/>
            </a:solidFill>
            <a:round/>
            <a:headEnd/>
            <a:tailEnd type="arrow" w="med" len="med"/>
          </a:ln>
        </p:spPr>
      </p:cxnSp>
      <p:cxnSp>
        <p:nvCxnSpPr>
          <p:cNvPr id="42022" name="Straight Arrow Connector 61"/>
          <p:cNvCxnSpPr>
            <a:cxnSpLocks noChangeShapeType="1"/>
            <a:endCxn id="42011" idx="1"/>
          </p:cNvCxnSpPr>
          <p:nvPr/>
        </p:nvCxnSpPr>
        <p:spPr bwMode="auto">
          <a:xfrm>
            <a:off x="1755775" y="4999038"/>
            <a:ext cx="1566863" cy="1243012"/>
          </a:xfrm>
          <a:prstGeom prst="straightConnector1">
            <a:avLst/>
          </a:prstGeom>
          <a:noFill/>
          <a:ln w="9525" algn="ctr">
            <a:solidFill>
              <a:schemeClr val="tx1"/>
            </a:solidFill>
            <a:round/>
            <a:headEnd/>
            <a:tailEnd type="arrow" w="med" len="med"/>
          </a:ln>
        </p:spPr>
      </p:cxnSp>
      <p:sp>
        <p:nvSpPr>
          <p:cNvPr id="42023" name="TextBox 68"/>
          <p:cNvSpPr txBox="1">
            <a:spLocks noChangeArrowheads="1"/>
          </p:cNvSpPr>
          <p:nvPr/>
        </p:nvSpPr>
        <p:spPr bwMode="auto">
          <a:xfrm>
            <a:off x="3067050" y="2913063"/>
            <a:ext cx="2038350" cy="646112"/>
          </a:xfrm>
          <a:prstGeom prst="rect">
            <a:avLst/>
          </a:prstGeom>
          <a:noFill/>
          <a:ln w="9525">
            <a:noFill/>
            <a:miter lim="800000"/>
            <a:headEnd/>
            <a:tailEnd/>
          </a:ln>
        </p:spPr>
        <p:txBody>
          <a:bodyPr wrap="none">
            <a:spAutoFit/>
          </a:bodyPr>
          <a:lstStyle/>
          <a:p>
            <a:pPr algn="ctr"/>
            <a:r>
              <a:rPr lang="en-US"/>
              <a:t>List of arrays stored</a:t>
            </a:r>
          </a:p>
          <a:p>
            <a:pPr algn="ctr"/>
            <a:r>
              <a:rPr lang="en-US"/>
              <a:t>partitioned numbers</a:t>
            </a:r>
          </a:p>
        </p:txBody>
      </p:sp>
      <p:sp>
        <p:nvSpPr>
          <p:cNvPr id="42024" name="Rectangle 69"/>
          <p:cNvSpPr>
            <a:spLocks noChangeArrowheads="1"/>
          </p:cNvSpPr>
          <p:nvPr/>
        </p:nvSpPr>
        <p:spPr bwMode="auto">
          <a:xfrm>
            <a:off x="6096000" y="4876800"/>
            <a:ext cx="1828800" cy="533400"/>
          </a:xfrm>
          <a:prstGeom prst="rect">
            <a:avLst/>
          </a:prstGeom>
          <a:solidFill>
            <a:schemeClr val="accent1"/>
          </a:solidFill>
          <a:ln w="9525" algn="ctr">
            <a:solidFill>
              <a:schemeClr val="tx1"/>
            </a:solidFill>
            <a:round/>
            <a:headEnd/>
            <a:tailEnd/>
          </a:ln>
        </p:spPr>
        <p:txBody>
          <a:bodyPr/>
          <a:lstStyle/>
          <a:p>
            <a:pPr algn="ctr">
              <a:lnSpc>
                <a:spcPct val="150000"/>
              </a:lnSpc>
            </a:pPr>
            <a:r>
              <a:rPr lang="en-US"/>
              <a:t>Thread 1</a:t>
            </a:r>
          </a:p>
        </p:txBody>
      </p:sp>
      <p:sp>
        <p:nvSpPr>
          <p:cNvPr id="42025" name="TextBox 70"/>
          <p:cNvSpPr txBox="1">
            <a:spLocks noChangeArrowheads="1"/>
          </p:cNvSpPr>
          <p:nvPr/>
        </p:nvSpPr>
        <p:spPr bwMode="auto">
          <a:xfrm>
            <a:off x="6096000" y="3189288"/>
            <a:ext cx="1276350" cy="369887"/>
          </a:xfrm>
          <a:prstGeom prst="rect">
            <a:avLst/>
          </a:prstGeom>
          <a:noFill/>
          <a:ln w="9525">
            <a:noFill/>
            <a:miter lim="800000"/>
            <a:headEnd/>
            <a:tailEnd/>
          </a:ln>
        </p:spPr>
        <p:txBody>
          <a:bodyPr wrap="none">
            <a:spAutoFit/>
          </a:bodyPr>
          <a:lstStyle/>
          <a:p>
            <a:r>
              <a:rPr lang="en-US"/>
              <a:t>One Thread</a:t>
            </a:r>
          </a:p>
        </p:txBody>
      </p:sp>
      <p:cxnSp>
        <p:nvCxnSpPr>
          <p:cNvPr id="42026" name="Straight Arrow Connector 72"/>
          <p:cNvCxnSpPr>
            <a:cxnSpLocks noChangeShapeType="1"/>
            <a:stCxn id="41996" idx="3"/>
            <a:endCxn id="42024" idx="1"/>
          </p:cNvCxnSpPr>
          <p:nvPr/>
        </p:nvCxnSpPr>
        <p:spPr bwMode="auto">
          <a:xfrm>
            <a:off x="4800600" y="4108450"/>
            <a:ext cx="1295400" cy="1035050"/>
          </a:xfrm>
          <a:prstGeom prst="straightConnector1">
            <a:avLst/>
          </a:prstGeom>
          <a:noFill/>
          <a:ln w="9525" algn="ctr">
            <a:solidFill>
              <a:schemeClr val="tx1"/>
            </a:solidFill>
            <a:round/>
            <a:headEnd/>
            <a:tailEnd type="arrow" w="med" len="med"/>
          </a:ln>
        </p:spPr>
      </p:cxnSp>
      <p:cxnSp>
        <p:nvCxnSpPr>
          <p:cNvPr id="42027" name="Straight Arrow Connector 80"/>
          <p:cNvCxnSpPr>
            <a:cxnSpLocks noChangeShapeType="1"/>
            <a:stCxn id="42003" idx="3"/>
            <a:endCxn id="42024" idx="1"/>
          </p:cNvCxnSpPr>
          <p:nvPr/>
        </p:nvCxnSpPr>
        <p:spPr bwMode="auto">
          <a:xfrm>
            <a:off x="4800600" y="4718050"/>
            <a:ext cx="1295400" cy="425450"/>
          </a:xfrm>
          <a:prstGeom prst="straightConnector1">
            <a:avLst/>
          </a:prstGeom>
          <a:noFill/>
          <a:ln w="9525" algn="ctr">
            <a:solidFill>
              <a:schemeClr val="tx1"/>
            </a:solidFill>
            <a:round/>
            <a:headEnd/>
            <a:tailEnd type="arrow" w="med" len="med"/>
          </a:ln>
        </p:spPr>
      </p:cxnSp>
      <p:cxnSp>
        <p:nvCxnSpPr>
          <p:cNvPr id="42028" name="Straight Arrow Connector 82"/>
          <p:cNvCxnSpPr>
            <a:cxnSpLocks noChangeShapeType="1"/>
            <a:stCxn id="42010" idx="3"/>
            <a:endCxn id="42024" idx="1"/>
          </p:cNvCxnSpPr>
          <p:nvPr/>
        </p:nvCxnSpPr>
        <p:spPr bwMode="auto">
          <a:xfrm flipV="1">
            <a:off x="4800600" y="5143500"/>
            <a:ext cx="1295400" cy="184150"/>
          </a:xfrm>
          <a:prstGeom prst="straightConnector1">
            <a:avLst/>
          </a:prstGeom>
          <a:noFill/>
          <a:ln w="9525" algn="ctr">
            <a:solidFill>
              <a:schemeClr val="tx1"/>
            </a:solidFill>
            <a:round/>
            <a:headEnd/>
            <a:tailEnd type="arrow" w="med" len="med"/>
          </a:ln>
        </p:spPr>
      </p:cxnSp>
      <p:cxnSp>
        <p:nvCxnSpPr>
          <p:cNvPr id="42029" name="Straight Arrow Connector 84"/>
          <p:cNvCxnSpPr>
            <a:cxnSpLocks noChangeShapeType="1"/>
            <a:stCxn id="42017" idx="3"/>
            <a:endCxn id="42024" idx="1"/>
          </p:cNvCxnSpPr>
          <p:nvPr/>
        </p:nvCxnSpPr>
        <p:spPr bwMode="auto">
          <a:xfrm flipV="1">
            <a:off x="4800600" y="5143500"/>
            <a:ext cx="1295400" cy="1098550"/>
          </a:xfrm>
          <a:prstGeom prst="straightConnector1">
            <a:avLst/>
          </a:prstGeom>
          <a:noFill/>
          <a:ln w="9525" algn="ctr">
            <a:solidFill>
              <a:schemeClr val="tx1"/>
            </a:solidFill>
            <a:round/>
            <a:headEnd/>
            <a:tailEnd type="arrow" w="med" len="med"/>
          </a:ln>
        </p:spPr>
      </p:cxnSp>
      <p:cxnSp>
        <p:nvCxnSpPr>
          <p:cNvPr id="42030" name="Straight Arrow Connector 99"/>
          <p:cNvCxnSpPr>
            <a:cxnSpLocks noChangeShapeType="1"/>
            <a:stCxn id="42018" idx="2"/>
          </p:cNvCxnSpPr>
          <p:nvPr/>
        </p:nvCxnSpPr>
        <p:spPr bwMode="auto">
          <a:xfrm>
            <a:off x="1204913" y="4999038"/>
            <a:ext cx="547687" cy="1587"/>
          </a:xfrm>
          <a:prstGeom prst="straightConnector1">
            <a:avLst/>
          </a:prstGeom>
          <a:noFill/>
          <a:ln w="9525" algn="ctr">
            <a:solidFill>
              <a:schemeClr val="tx1"/>
            </a:solidFill>
            <a:round/>
            <a:headEnd/>
            <a:tailEnd type="arrow" w="med" len="med"/>
          </a:ln>
        </p:spPr>
      </p:cxnSp>
      <p:sp>
        <p:nvSpPr>
          <p:cNvPr id="42031" name="TextBox 104"/>
          <p:cNvSpPr txBox="1">
            <a:spLocks noChangeArrowheads="1"/>
          </p:cNvSpPr>
          <p:nvPr/>
        </p:nvSpPr>
        <p:spPr bwMode="auto">
          <a:xfrm>
            <a:off x="1752600" y="5651500"/>
            <a:ext cx="1066800" cy="646113"/>
          </a:xfrm>
          <a:prstGeom prst="rect">
            <a:avLst/>
          </a:prstGeom>
          <a:noFill/>
          <a:ln w="9525">
            <a:noFill/>
            <a:miter lim="800000"/>
            <a:headEnd/>
            <a:tailEnd/>
          </a:ln>
        </p:spPr>
        <p:txBody>
          <a:bodyPr>
            <a:spAutoFit/>
          </a:bodyPr>
          <a:lstStyle/>
          <a:p>
            <a:pPr algn="ctr"/>
            <a:r>
              <a:rPr lang="en-US"/>
              <a:t>Store in 32 arrays</a:t>
            </a:r>
          </a:p>
        </p:txBody>
      </p:sp>
      <p:sp>
        <p:nvSpPr>
          <p:cNvPr id="42032" name="TextBox 107"/>
          <p:cNvSpPr txBox="1">
            <a:spLocks noChangeArrowheads="1"/>
          </p:cNvSpPr>
          <p:nvPr/>
        </p:nvSpPr>
        <p:spPr bwMode="auto">
          <a:xfrm>
            <a:off x="3794125" y="5518150"/>
            <a:ext cx="473075" cy="369888"/>
          </a:xfrm>
          <a:prstGeom prst="rect">
            <a:avLst/>
          </a:prstGeom>
          <a:noFill/>
          <a:ln w="9525">
            <a:noFill/>
            <a:miter lim="800000"/>
            <a:headEnd/>
            <a:tailEnd/>
          </a:ln>
        </p:spPr>
        <p:txBody>
          <a:bodyPr wrap="none">
            <a:spAutoFit/>
          </a:bodyPr>
          <a:lstStyle/>
          <a:p>
            <a:r>
              <a:rPr lang="en-US"/>
              <a:t>. . .</a:t>
            </a:r>
          </a:p>
        </p:txBody>
      </p:sp>
    </p:spTree>
    <p:extLst>
      <p:ext uri="{BB962C8B-B14F-4D97-AF65-F5344CB8AC3E}">
        <p14:creationId xmlns:p14="http://schemas.microsoft.com/office/powerpoint/2010/main" val="47314738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Title 1"/>
          <p:cNvSpPr>
            <a:spLocks noGrp="1"/>
          </p:cNvSpPr>
          <p:nvPr>
            <p:ph type="title"/>
          </p:nvPr>
        </p:nvSpPr>
        <p:spPr>
          <a:xfrm>
            <a:off x="1143000" y="152400"/>
            <a:ext cx="7620000" cy="1143000"/>
          </a:xfrm>
        </p:spPr>
        <p:txBody>
          <a:bodyPr/>
          <a:lstStyle/>
          <a:p>
            <a:pPr algn="ctr"/>
            <a:r>
              <a:rPr lang="en-US" dirty="0"/>
              <a:t>Performance: of the 32-Core Attempt </a:t>
            </a:r>
            <a:r>
              <a:rPr lang="en-US" dirty="0">
                <a:solidFill>
                  <a:srgbClr val="00B050"/>
                </a:solidFill>
              </a:rPr>
              <a:t>3</a:t>
            </a:r>
            <a:br>
              <a:rPr lang="en-US" dirty="0">
                <a:solidFill>
                  <a:srgbClr val="00B050"/>
                </a:solidFill>
              </a:rPr>
            </a:br>
            <a:r>
              <a:rPr lang="en-US" dirty="0">
                <a:solidFill>
                  <a:srgbClr val="0000FF"/>
                </a:solidFill>
              </a:rPr>
              <a:t> The Final Version</a:t>
            </a:r>
            <a:endParaRPr lang="en-US" dirty="0"/>
          </a:p>
        </p:txBody>
      </p:sp>
      <p:sp>
        <p:nvSpPr>
          <p:cNvPr id="43013" name="Slide Number Placeholder 3"/>
          <p:cNvSpPr>
            <a:spLocks noGrp="1"/>
          </p:cNvSpPr>
          <p:nvPr>
            <p:ph type="sldNum" sz="quarter" idx="12"/>
          </p:nvPr>
        </p:nvSpPr>
        <p:spPr>
          <a:noFill/>
        </p:spPr>
        <p:txBody>
          <a:bodyPr/>
          <a:lstStyle/>
          <a:p>
            <a:fld id="{828B77B2-07E2-4D6C-A164-8DD5808F4497}" type="slidenum">
              <a:rPr lang="en-US" smtClean="0"/>
              <a:pPr/>
              <a:t>313</a:t>
            </a:fld>
            <a:endParaRPr lang="en-US"/>
          </a:p>
        </p:txBody>
      </p:sp>
      <p:sp>
        <p:nvSpPr>
          <p:cNvPr id="43064" name="Content Placeholder 2"/>
          <p:cNvSpPr>
            <a:spLocks noGrp="1"/>
          </p:cNvSpPr>
          <p:nvPr>
            <p:ph idx="1"/>
          </p:nvPr>
        </p:nvSpPr>
        <p:spPr>
          <a:xfrm>
            <a:off x="1447800" y="1568450"/>
            <a:ext cx="7507288" cy="641350"/>
          </a:xfrm>
        </p:spPr>
        <p:txBody>
          <a:bodyPr/>
          <a:lstStyle/>
          <a:p>
            <a:r>
              <a:rPr lang="en-US"/>
              <a:t>32 arrays for 32 threads</a:t>
            </a:r>
          </a:p>
        </p:txBody>
      </p:sp>
      <p:grpSp>
        <p:nvGrpSpPr>
          <p:cNvPr id="19" name="Group 18"/>
          <p:cNvGrpSpPr/>
          <p:nvPr/>
        </p:nvGrpSpPr>
        <p:grpSpPr>
          <a:xfrm>
            <a:off x="381000" y="2271713"/>
            <a:ext cx="7888419" cy="3824287"/>
            <a:chOff x="381000" y="2271713"/>
            <a:chExt cx="7888419" cy="3824287"/>
          </a:xfrm>
        </p:grpSpPr>
        <p:grpSp>
          <p:nvGrpSpPr>
            <p:cNvPr id="9" name="Group 8"/>
            <p:cNvGrpSpPr/>
            <p:nvPr/>
          </p:nvGrpSpPr>
          <p:grpSpPr>
            <a:xfrm>
              <a:off x="5715000" y="3810000"/>
              <a:ext cx="2209800" cy="1866901"/>
              <a:chOff x="5715000" y="3259138"/>
              <a:chExt cx="2209800" cy="2684462"/>
            </a:xfrm>
          </p:grpSpPr>
          <p:sp>
            <p:nvSpPr>
              <p:cNvPr id="107" name="Rectangle 106"/>
              <p:cNvSpPr/>
              <p:nvPr/>
            </p:nvSpPr>
            <p:spPr bwMode="auto">
              <a:xfrm>
                <a:off x="5715000" y="3259138"/>
                <a:ext cx="2209800" cy="268446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43048" name="Rectangle 69"/>
              <p:cNvSpPr>
                <a:spLocks noChangeArrowheads="1"/>
              </p:cNvSpPr>
              <p:nvPr/>
            </p:nvSpPr>
            <p:spPr bwMode="auto">
              <a:xfrm>
                <a:off x="5867400" y="3543299"/>
                <a:ext cx="1828800" cy="533400"/>
              </a:xfrm>
              <a:prstGeom prst="rect">
                <a:avLst/>
              </a:prstGeom>
              <a:solidFill>
                <a:schemeClr val="accent1">
                  <a:lumMod val="20000"/>
                  <a:lumOff val="80000"/>
                </a:schemeClr>
              </a:solidFill>
              <a:ln w="9525" algn="ctr">
                <a:solidFill>
                  <a:schemeClr val="tx1"/>
                </a:solidFill>
                <a:round/>
                <a:headEnd/>
                <a:tailEnd/>
              </a:ln>
            </p:spPr>
            <p:txBody>
              <a:bodyPr/>
              <a:lstStyle/>
              <a:p>
                <a:pPr algn="ctr"/>
                <a:r>
                  <a:rPr lang="en-US" dirty="0"/>
                  <a:t>1</a:t>
                </a:r>
              </a:p>
            </p:txBody>
          </p:sp>
          <p:sp>
            <p:nvSpPr>
              <p:cNvPr id="43051" name="Rectangle 79"/>
              <p:cNvSpPr>
                <a:spLocks noChangeArrowheads="1"/>
              </p:cNvSpPr>
              <p:nvPr/>
            </p:nvSpPr>
            <p:spPr bwMode="auto">
              <a:xfrm>
                <a:off x="5867400" y="4152899"/>
                <a:ext cx="1828800" cy="533400"/>
              </a:xfrm>
              <a:prstGeom prst="rect">
                <a:avLst/>
              </a:prstGeom>
              <a:solidFill>
                <a:schemeClr val="accent1">
                  <a:lumMod val="20000"/>
                  <a:lumOff val="80000"/>
                </a:schemeClr>
              </a:solidFill>
              <a:ln w="9525" algn="ctr">
                <a:solidFill>
                  <a:schemeClr val="tx1"/>
                </a:solidFill>
                <a:round/>
                <a:headEnd/>
                <a:tailEnd/>
              </a:ln>
            </p:spPr>
            <p:txBody>
              <a:bodyPr/>
              <a:lstStyle/>
              <a:p>
                <a:pPr algn="ctr"/>
                <a:r>
                  <a:rPr lang="en-US"/>
                  <a:t>2</a:t>
                </a:r>
              </a:p>
            </p:txBody>
          </p:sp>
          <p:sp>
            <p:nvSpPr>
              <p:cNvPr id="43055" name="Rectangle 83"/>
              <p:cNvSpPr>
                <a:spLocks noChangeArrowheads="1"/>
              </p:cNvSpPr>
              <p:nvPr/>
            </p:nvSpPr>
            <p:spPr bwMode="auto">
              <a:xfrm>
                <a:off x="5867400" y="5143499"/>
                <a:ext cx="1828800" cy="533400"/>
              </a:xfrm>
              <a:prstGeom prst="rect">
                <a:avLst/>
              </a:prstGeom>
              <a:solidFill>
                <a:schemeClr val="accent1">
                  <a:lumMod val="20000"/>
                  <a:lumOff val="80000"/>
                </a:schemeClr>
              </a:solidFill>
              <a:ln w="9525" algn="ctr">
                <a:solidFill>
                  <a:schemeClr val="tx1"/>
                </a:solidFill>
                <a:round/>
                <a:headEnd/>
                <a:tailEnd/>
              </a:ln>
            </p:spPr>
            <p:txBody>
              <a:bodyPr/>
              <a:lstStyle/>
              <a:p>
                <a:pPr algn="ctr"/>
                <a:r>
                  <a:rPr lang="en-US" dirty="0"/>
                  <a:t>32</a:t>
                </a:r>
              </a:p>
            </p:txBody>
          </p:sp>
          <p:sp>
            <p:nvSpPr>
              <p:cNvPr id="43063" name="TextBox 108"/>
              <p:cNvSpPr txBox="1">
                <a:spLocks noChangeArrowheads="1"/>
              </p:cNvSpPr>
              <p:nvPr/>
            </p:nvSpPr>
            <p:spPr bwMode="auto">
              <a:xfrm>
                <a:off x="6553200" y="4686299"/>
                <a:ext cx="473075" cy="369888"/>
              </a:xfrm>
              <a:prstGeom prst="rect">
                <a:avLst/>
              </a:prstGeom>
              <a:noFill/>
              <a:ln w="9525">
                <a:noFill/>
                <a:miter lim="800000"/>
                <a:headEnd/>
                <a:tailEnd/>
              </a:ln>
            </p:spPr>
            <p:txBody>
              <a:bodyPr wrap="none">
                <a:spAutoFit/>
              </a:bodyPr>
              <a:lstStyle/>
              <a:p>
                <a:r>
                  <a:rPr lang="en-US"/>
                  <a:t>. . .</a:t>
                </a:r>
              </a:p>
            </p:txBody>
          </p:sp>
        </p:grpSp>
        <p:sp>
          <p:nvSpPr>
            <p:cNvPr id="106" name="Rectangle 105"/>
            <p:cNvSpPr/>
            <p:nvPr/>
          </p:nvSpPr>
          <p:spPr bwMode="auto">
            <a:xfrm>
              <a:off x="3124200" y="2916238"/>
              <a:ext cx="1905000" cy="3179762"/>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43014" name="Rectangle 9"/>
            <p:cNvSpPr>
              <a:spLocks noChangeArrowheads="1"/>
            </p:cNvSpPr>
            <p:nvPr/>
          </p:nvSpPr>
          <p:spPr bwMode="auto">
            <a:xfrm>
              <a:off x="3322638" y="320040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3015" name="Rectangle 22"/>
            <p:cNvSpPr>
              <a:spLocks noChangeArrowheads="1"/>
            </p:cNvSpPr>
            <p:nvPr/>
          </p:nvSpPr>
          <p:spPr bwMode="auto">
            <a:xfrm>
              <a:off x="3533775" y="3200400"/>
              <a:ext cx="211138" cy="533400"/>
            </a:xfrm>
            <a:prstGeom prst="rect">
              <a:avLst/>
            </a:prstGeom>
            <a:solidFill>
              <a:srgbClr val="FFFFCC"/>
            </a:solidFill>
            <a:ln w="9525" algn="ctr">
              <a:solidFill>
                <a:schemeClr val="tx1"/>
              </a:solidFill>
              <a:round/>
              <a:headEnd/>
              <a:tailEnd/>
            </a:ln>
          </p:spPr>
          <p:txBody>
            <a:bodyPr/>
            <a:lstStyle/>
            <a:p>
              <a:endParaRPr lang="en-US"/>
            </a:p>
          </p:txBody>
        </p:sp>
        <p:sp>
          <p:nvSpPr>
            <p:cNvPr id="43016" name="Rectangle 23"/>
            <p:cNvSpPr>
              <a:spLocks noChangeArrowheads="1"/>
            </p:cNvSpPr>
            <p:nvPr/>
          </p:nvSpPr>
          <p:spPr bwMode="auto">
            <a:xfrm>
              <a:off x="3744913" y="320040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3017" name="Rectangle 24"/>
            <p:cNvSpPr>
              <a:spLocks noChangeArrowheads="1"/>
            </p:cNvSpPr>
            <p:nvPr/>
          </p:nvSpPr>
          <p:spPr bwMode="auto">
            <a:xfrm>
              <a:off x="3956050" y="3200400"/>
              <a:ext cx="211138" cy="533400"/>
            </a:xfrm>
            <a:prstGeom prst="rect">
              <a:avLst/>
            </a:prstGeom>
            <a:solidFill>
              <a:srgbClr val="FFFFCC"/>
            </a:solidFill>
            <a:ln w="9525" algn="ctr">
              <a:solidFill>
                <a:schemeClr val="tx1"/>
              </a:solidFill>
              <a:round/>
              <a:headEnd/>
              <a:tailEnd/>
            </a:ln>
          </p:spPr>
          <p:txBody>
            <a:bodyPr/>
            <a:lstStyle/>
            <a:p>
              <a:endParaRPr lang="en-US"/>
            </a:p>
          </p:txBody>
        </p:sp>
        <p:sp>
          <p:nvSpPr>
            <p:cNvPr id="43018" name="Rectangle 25"/>
            <p:cNvSpPr>
              <a:spLocks noChangeArrowheads="1"/>
            </p:cNvSpPr>
            <p:nvPr/>
          </p:nvSpPr>
          <p:spPr bwMode="auto">
            <a:xfrm>
              <a:off x="4167188" y="320040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3019" name="Rectangle 26"/>
            <p:cNvSpPr>
              <a:spLocks noChangeArrowheads="1"/>
            </p:cNvSpPr>
            <p:nvPr/>
          </p:nvSpPr>
          <p:spPr bwMode="auto">
            <a:xfrm>
              <a:off x="4378325" y="3200400"/>
              <a:ext cx="211138" cy="533400"/>
            </a:xfrm>
            <a:prstGeom prst="rect">
              <a:avLst/>
            </a:prstGeom>
            <a:solidFill>
              <a:srgbClr val="FFFFCC"/>
            </a:solidFill>
            <a:ln w="9525" algn="ctr">
              <a:solidFill>
                <a:schemeClr val="tx1"/>
              </a:solidFill>
              <a:round/>
              <a:headEnd/>
              <a:tailEnd/>
            </a:ln>
          </p:spPr>
          <p:txBody>
            <a:bodyPr/>
            <a:lstStyle/>
            <a:p>
              <a:endParaRPr lang="en-US"/>
            </a:p>
          </p:txBody>
        </p:sp>
        <p:sp>
          <p:nvSpPr>
            <p:cNvPr id="43020" name="Rectangle 27"/>
            <p:cNvSpPr>
              <a:spLocks noChangeArrowheads="1"/>
            </p:cNvSpPr>
            <p:nvPr/>
          </p:nvSpPr>
          <p:spPr bwMode="auto">
            <a:xfrm>
              <a:off x="4589463" y="320040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3021" name="Rectangle 35"/>
            <p:cNvSpPr>
              <a:spLocks noChangeArrowheads="1"/>
            </p:cNvSpPr>
            <p:nvPr/>
          </p:nvSpPr>
          <p:spPr bwMode="auto">
            <a:xfrm>
              <a:off x="3322638" y="381000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3022" name="Rectangle 36"/>
            <p:cNvSpPr>
              <a:spLocks noChangeArrowheads="1"/>
            </p:cNvSpPr>
            <p:nvPr/>
          </p:nvSpPr>
          <p:spPr bwMode="auto">
            <a:xfrm>
              <a:off x="3533775" y="3810000"/>
              <a:ext cx="211138" cy="533400"/>
            </a:xfrm>
            <a:prstGeom prst="rect">
              <a:avLst/>
            </a:prstGeom>
            <a:solidFill>
              <a:srgbClr val="FFFFCC"/>
            </a:solidFill>
            <a:ln w="9525" algn="ctr">
              <a:solidFill>
                <a:schemeClr val="tx1"/>
              </a:solidFill>
              <a:round/>
              <a:headEnd/>
              <a:tailEnd/>
            </a:ln>
          </p:spPr>
          <p:txBody>
            <a:bodyPr/>
            <a:lstStyle/>
            <a:p>
              <a:endParaRPr lang="en-US"/>
            </a:p>
          </p:txBody>
        </p:sp>
        <p:sp>
          <p:nvSpPr>
            <p:cNvPr id="43023" name="Rectangle 37"/>
            <p:cNvSpPr>
              <a:spLocks noChangeArrowheads="1"/>
            </p:cNvSpPr>
            <p:nvPr/>
          </p:nvSpPr>
          <p:spPr bwMode="auto">
            <a:xfrm>
              <a:off x="3744913" y="381000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3024" name="Rectangle 38"/>
            <p:cNvSpPr>
              <a:spLocks noChangeArrowheads="1"/>
            </p:cNvSpPr>
            <p:nvPr/>
          </p:nvSpPr>
          <p:spPr bwMode="auto">
            <a:xfrm>
              <a:off x="3956050" y="3810000"/>
              <a:ext cx="211138" cy="533400"/>
            </a:xfrm>
            <a:prstGeom prst="rect">
              <a:avLst/>
            </a:prstGeom>
            <a:solidFill>
              <a:srgbClr val="FFFFCC"/>
            </a:solidFill>
            <a:ln w="9525" algn="ctr">
              <a:solidFill>
                <a:schemeClr val="tx1"/>
              </a:solidFill>
              <a:round/>
              <a:headEnd/>
              <a:tailEnd/>
            </a:ln>
          </p:spPr>
          <p:txBody>
            <a:bodyPr/>
            <a:lstStyle/>
            <a:p>
              <a:endParaRPr lang="en-US"/>
            </a:p>
          </p:txBody>
        </p:sp>
        <p:sp>
          <p:nvSpPr>
            <p:cNvPr id="43025" name="Rectangle 39"/>
            <p:cNvSpPr>
              <a:spLocks noChangeArrowheads="1"/>
            </p:cNvSpPr>
            <p:nvPr/>
          </p:nvSpPr>
          <p:spPr bwMode="auto">
            <a:xfrm>
              <a:off x="4167188" y="381000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3026" name="Rectangle 40"/>
            <p:cNvSpPr>
              <a:spLocks noChangeArrowheads="1"/>
            </p:cNvSpPr>
            <p:nvPr/>
          </p:nvSpPr>
          <p:spPr bwMode="auto">
            <a:xfrm>
              <a:off x="4378325" y="3810000"/>
              <a:ext cx="211138" cy="533400"/>
            </a:xfrm>
            <a:prstGeom prst="rect">
              <a:avLst/>
            </a:prstGeom>
            <a:solidFill>
              <a:srgbClr val="FFFFCC"/>
            </a:solidFill>
            <a:ln w="9525" algn="ctr">
              <a:solidFill>
                <a:schemeClr val="tx1"/>
              </a:solidFill>
              <a:round/>
              <a:headEnd/>
              <a:tailEnd/>
            </a:ln>
          </p:spPr>
          <p:txBody>
            <a:bodyPr/>
            <a:lstStyle/>
            <a:p>
              <a:endParaRPr lang="en-US"/>
            </a:p>
          </p:txBody>
        </p:sp>
        <p:sp>
          <p:nvSpPr>
            <p:cNvPr id="43027" name="Rectangle 41"/>
            <p:cNvSpPr>
              <a:spLocks noChangeArrowheads="1"/>
            </p:cNvSpPr>
            <p:nvPr/>
          </p:nvSpPr>
          <p:spPr bwMode="auto">
            <a:xfrm>
              <a:off x="4589463" y="381000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3035" name="Rectangle 49"/>
            <p:cNvSpPr>
              <a:spLocks noChangeArrowheads="1"/>
            </p:cNvSpPr>
            <p:nvPr/>
          </p:nvSpPr>
          <p:spPr bwMode="auto">
            <a:xfrm>
              <a:off x="3322638" y="533400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3036" name="Rectangle 50"/>
            <p:cNvSpPr>
              <a:spLocks noChangeArrowheads="1"/>
            </p:cNvSpPr>
            <p:nvPr/>
          </p:nvSpPr>
          <p:spPr bwMode="auto">
            <a:xfrm>
              <a:off x="3533775" y="5334000"/>
              <a:ext cx="211138" cy="533400"/>
            </a:xfrm>
            <a:prstGeom prst="rect">
              <a:avLst/>
            </a:prstGeom>
            <a:solidFill>
              <a:srgbClr val="FFFFCC"/>
            </a:solidFill>
            <a:ln w="9525" algn="ctr">
              <a:solidFill>
                <a:schemeClr val="tx1"/>
              </a:solidFill>
              <a:round/>
              <a:headEnd/>
              <a:tailEnd/>
            </a:ln>
          </p:spPr>
          <p:txBody>
            <a:bodyPr/>
            <a:lstStyle/>
            <a:p>
              <a:endParaRPr lang="en-US"/>
            </a:p>
          </p:txBody>
        </p:sp>
        <p:sp>
          <p:nvSpPr>
            <p:cNvPr id="43037" name="Rectangle 51"/>
            <p:cNvSpPr>
              <a:spLocks noChangeArrowheads="1"/>
            </p:cNvSpPr>
            <p:nvPr/>
          </p:nvSpPr>
          <p:spPr bwMode="auto">
            <a:xfrm>
              <a:off x="3744913" y="533400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3038" name="Rectangle 52"/>
            <p:cNvSpPr>
              <a:spLocks noChangeArrowheads="1"/>
            </p:cNvSpPr>
            <p:nvPr/>
          </p:nvSpPr>
          <p:spPr bwMode="auto">
            <a:xfrm>
              <a:off x="3956050" y="5334000"/>
              <a:ext cx="211138" cy="533400"/>
            </a:xfrm>
            <a:prstGeom prst="rect">
              <a:avLst/>
            </a:prstGeom>
            <a:solidFill>
              <a:srgbClr val="FFFFCC"/>
            </a:solidFill>
            <a:ln w="9525" algn="ctr">
              <a:solidFill>
                <a:schemeClr val="tx1"/>
              </a:solidFill>
              <a:round/>
              <a:headEnd/>
              <a:tailEnd/>
            </a:ln>
          </p:spPr>
          <p:txBody>
            <a:bodyPr/>
            <a:lstStyle/>
            <a:p>
              <a:endParaRPr lang="en-US"/>
            </a:p>
          </p:txBody>
        </p:sp>
        <p:sp>
          <p:nvSpPr>
            <p:cNvPr id="43039" name="Rectangle 53"/>
            <p:cNvSpPr>
              <a:spLocks noChangeArrowheads="1"/>
            </p:cNvSpPr>
            <p:nvPr/>
          </p:nvSpPr>
          <p:spPr bwMode="auto">
            <a:xfrm>
              <a:off x="4167188" y="533400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3040" name="Rectangle 54"/>
            <p:cNvSpPr>
              <a:spLocks noChangeArrowheads="1"/>
            </p:cNvSpPr>
            <p:nvPr/>
          </p:nvSpPr>
          <p:spPr bwMode="auto">
            <a:xfrm>
              <a:off x="4378325" y="5334000"/>
              <a:ext cx="211138" cy="533400"/>
            </a:xfrm>
            <a:prstGeom prst="rect">
              <a:avLst/>
            </a:prstGeom>
            <a:solidFill>
              <a:srgbClr val="FFFFCC"/>
            </a:solidFill>
            <a:ln w="9525" algn="ctr">
              <a:solidFill>
                <a:schemeClr val="tx1"/>
              </a:solidFill>
              <a:round/>
              <a:headEnd/>
              <a:tailEnd/>
            </a:ln>
          </p:spPr>
          <p:txBody>
            <a:bodyPr/>
            <a:lstStyle/>
            <a:p>
              <a:endParaRPr lang="en-US"/>
            </a:p>
          </p:txBody>
        </p:sp>
        <p:sp>
          <p:nvSpPr>
            <p:cNvPr id="43041" name="Rectangle 55"/>
            <p:cNvSpPr>
              <a:spLocks noChangeArrowheads="1"/>
            </p:cNvSpPr>
            <p:nvPr/>
          </p:nvSpPr>
          <p:spPr bwMode="auto">
            <a:xfrm>
              <a:off x="4589463" y="5334000"/>
              <a:ext cx="211137" cy="533400"/>
            </a:xfrm>
            <a:prstGeom prst="rect">
              <a:avLst/>
            </a:prstGeom>
            <a:solidFill>
              <a:srgbClr val="FFFFCC"/>
            </a:solidFill>
            <a:ln w="9525" algn="ctr">
              <a:solidFill>
                <a:schemeClr val="tx1"/>
              </a:solidFill>
              <a:round/>
              <a:headEnd/>
              <a:tailEnd/>
            </a:ln>
          </p:spPr>
          <p:txBody>
            <a:bodyPr/>
            <a:lstStyle/>
            <a:p>
              <a:endParaRPr lang="en-US"/>
            </a:p>
          </p:txBody>
        </p:sp>
        <p:sp>
          <p:nvSpPr>
            <p:cNvPr id="43042" name="TextBox 56"/>
            <p:cNvSpPr txBox="1">
              <a:spLocks noChangeArrowheads="1"/>
            </p:cNvSpPr>
            <p:nvPr/>
          </p:nvSpPr>
          <p:spPr bwMode="auto">
            <a:xfrm rot="-5400000">
              <a:off x="-808831" y="4172744"/>
              <a:ext cx="2749550" cy="369888"/>
            </a:xfrm>
            <a:prstGeom prst="rect">
              <a:avLst/>
            </a:prstGeom>
            <a:noFill/>
            <a:ln w="9525">
              <a:noFill/>
              <a:miter lim="800000"/>
              <a:headEnd/>
              <a:tailEnd/>
            </a:ln>
          </p:spPr>
          <p:txBody>
            <a:bodyPr wrap="none">
              <a:spAutoFit/>
            </a:bodyPr>
            <a:lstStyle/>
            <a:p>
              <a:r>
                <a:rPr lang="en-US"/>
                <a:t>All numbers to be validated</a:t>
              </a:r>
            </a:p>
          </p:txBody>
        </p:sp>
        <p:cxnSp>
          <p:nvCxnSpPr>
            <p:cNvPr id="43043" name="Straight Arrow Connector 58"/>
            <p:cNvCxnSpPr>
              <a:cxnSpLocks noChangeShapeType="1"/>
              <a:stCxn id="93" idx="2"/>
              <a:endCxn id="43014" idx="1"/>
            </p:cNvCxnSpPr>
            <p:nvPr/>
          </p:nvCxnSpPr>
          <p:spPr bwMode="auto">
            <a:xfrm flipV="1">
              <a:off x="1755775" y="3467100"/>
              <a:ext cx="1566863" cy="890588"/>
            </a:xfrm>
            <a:prstGeom prst="straightConnector1">
              <a:avLst/>
            </a:prstGeom>
            <a:noFill/>
            <a:ln w="9525" algn="ctr">
              <a:solidFill>
                <a:schemeClr val="tx1"/>
              </a:solidFill>
              <a:round/>
              <a:headEnd/>
              <a:tailEnd type="arrow" w="med" len="med"/>
            </a:ln>
          </p:spPr>
        </p:cxnSp>
        <p:cxnSp>
          <p:nvCxnSpPr>
            <p:cNvPr id="43044" name="Straight Arrow Connector 59"/>
            <p:cNvCxnSpPr>
              <a:cxnSpLocks noChangeShapeType="1"/>
              <a:stCxn id="93" idx="2"/>
              <a:endCxn id="43021" idx="1"/>
            </p:cNvCxnSpPr>
            <p:nvPr/>
          </p:nvCxnSpPr>
          <p:spPr bwMode="auto">
            <a:xfrm flipV="1">
              <a:off x="1755775" y="4076700"/>
              <a:ext cx="1566863" cy="280988"/>
            </a:xfrm>
            <a:prstGeom prst="straightConnector1">
              <a:avLst/>
            </a:prstGeom>
            <a:noFill/>
            <a:ln w="9525" algn="ctr">
              <a:solidFill>
                <a:schemeClr val="tx1"/>
              </a:solidFill>
              <a:round/>
              <a:headEnd/>
              <a:tailEnd type="arrow" w="med" len="med"/>
            </a:ln>
          </p:spPr>
        </p:cxnSp>
        <p:cxnSp>
          <p:nvCxnSpPr>
            <p:cNvPr id="43046" name="Straight Arrow Connector 61"/>
            <p:cNvCxnSpPr>
              <a:cxnSpLocks noChangeShapeType="1"/>
              <a:stCxn id="93" idx="2"/>
              <a:endCxn id="43035" idx="1"/>
            </p:cNvCxnSpPr>
            <p:nvPr/>
          </p:nvCxnSpPr>
          <p:spPr bwMode="auto">
            <a:xfrm>
              <a:off x="1755775" y="4357688"/>
              <a:ext cx="1566863" cy="1243012"/>
            </a:xfrm>
            <a:prstGeom prst="straightConnector1">
              <a:avLst/>
            </a:prstGeom>
            <a:noFill/>
            <a:ln w="9525" algn="ctr">
              <a:solidFill>
                <a:schemeClr val="tx1"/>
              </a:solidFill>
              <a:round/>
              <a:headEnd/>
              <a:tailEnd type="arrow" w="med" len="med"/>
            </a:ln>
          </p:spPr>
        </p:cxnSp>
        <p:sp>
          <p:nvSpPr>
            <p:cNvPr id="43047" name="TextBox 68"/>
            <p:cNvSpPr txBox="1">
              <a:spLocks noChangeArrowheads="1"/>
            </p:cNvSpPr>
            <p:nvPr/>
          </p:nvSpPr>
          <p:spPr bwMode="auto">
            <a:xfrm>
              <a:off x="3067050" y="2271713"/>
              <a:ext cx="2038350" cy="646112"/>
            </a:xfrm>
            <a:prstGeom prst="rect">
              <a:avLst/>
            </a:prstGeom>
            <a:noFill/>
            <a:ln w="9525">
              <a:noFill/>
              <a:miter lim="800000"/>
              <a:headEnd/>
              <a:tailEnd/>
            </a:ln>
          </p:spPr>
          <p:txBody>
            <a:bodyPr wrap="none">
              <a:spAutoFit/>
            </a:bodyPr>
            <a:lstStyle/>
            <a:p>
              <a:pPr algn="ctr"/>
              <a:r>
                <a:rPr lang="en-US"/>
                <a:t>List of arrays stored</a:t>
              </a:r>
            </a:p>
            <a:p>
              <a:pPr algn="ctr"/>
              <a:r>
                <a:rPr lang="en-US"/>
                <a:t>partitioned numbers</a:t>
              </a:r>
            </a:p>
          </p:txBody>
        </p:sp>
        <p:sp>
          <p:nvSpPr>
            <p:cNvPr id="43049" name="TextBox 70"/>
            <p:cNvSpPr txBox="1">
              <a:spLocks noChangeArrowheads="1"/>
            </p:cNvSpPr>
            <p:nvPr/>
          </p:nvSpPr>
          <p:spPr bwMode="auto">
            <a:xfrm>
              <a:off x="5486400" y="5705785"/>
              <a:ext cx="2781531" cy="369332"/>
            </a:xfrm>
            <a:prstGeom prst="rect">
              <a:avLst/>
            </a:prstGeom>
            <a:noFill/>
            <a:ln w="9525">
              <a:noFill/>
              <a:miter lim="800000"/>
              <a:headEnd/>
              <a:tailEnd/>
            </a:ln>
          </p:spPr>
          <p:txBody>
            <a:bodyPr wrap="none">
              <a:spAutoFit/>
            </a:bodyPr>
            <a:lstStyle/>
            <a:p>
              <a:r>
                <a:rPr lang="en-US" dirty="0"/>
                <a:t>Multithread implementation</a:t>
              </a:r>
            </a:p>
          </p:txBody>
        </p:sp>
        <p:cxnSp>
          <p:nvCxnSpPr>
            <p:cNvPr id="43050" name="Straight Arrow Connector 72"/>
            <p:cNvCxnSpPr>
              <a:cxnSpLocks noChangeShapeType="1"/>
              <a:stCxn id="43020" idx="3"/>
              <a:endCxn id="43048" idx="1"/>
            </p:cNvCxnSpPr>
            <p:nvPr/>
          </p:nvCxnSpPr>
          <p:spPr bwMode="auto">
            <a:xfrm>
              <a:off x="4800600" y="3467100"/>
              <a:ext cx="1066800" cy="725995"/>
            </a:xfrm>
            <a:prstGeom prst="straightConnector1">
              <a:avLst/>
            </a:prstGeom>
            <a:noFill/>
            <a:ln w="9525" algn="ctr">
              <a:solidFill>
                <a:schemeClr val="tx1"/>
              </a:solidFill>
              <a:round/>
              <a:headEnd/>
              <a:tailEnd type="arrow" w="med" len="med"/>
            </a:ln>
          </p:spPr>
        </p:cxnSp>
        <p:cxnSp>
          <p:nvCxnSpPr>
            <p:cNvPr id="43052" name="Straight Arrow Connector 80"/>
            <p:cNvCxnSpPr>
              <a:cxnSpLocks noChangeShapeType="1"/>
              <a:stCxn id="43027" idx="3"/>
              <a:endCxn id="43051" idx="1"/>
            </p:cNvCxnSpPr>
            <p:nvPr/>
          </p:nvCxnSpPr>
          <p:spPr bwMode="auto">
            <a:xfrm>
              <a:off x="4800600" y="4076700"/>
              <a:ext cx="1066800" cy="540339"/>
            </a:xfrm>
            <a:prstGeom prst="straightConnector1">
              <a:avLst/>
            </a:prstGeom>
            <a:noFill/>
            <a:ln w="9525" algn="ctr">
              <a:solidFill>
                <a:schemeClr val="tx1"/>
              </a:solidFill>
              <a:round/>
              <a:headEnd/>
              <a:tailEnd type="arrow" w="med" len="med"/>
            </a:ln>
          </p:spPr>
        </p:cxnSp>
        <p:cxnSp>
          <p:nvCxnSpPr>
            <p:cNvPr id="43056" name="Straight Arrow Connector 84"/>
            <p:cNvCxnSpPr>
              <a:cxnSpLocks noChangeShapeType="1"/>
              <a:stCxn id="43041" idx="3"/>
              <a:endCxn id="43055" idx="1"/>
            </p:cNvCxnSpPr>
            <p:nvPr/>
          </p:nvCxnSpPr>
          <p:spPr bwMode="auto">
            <a:xfrm flipV="1">
              <a:off x="4800600" y="5305949"/>
              <a:ext cx="1066800" cy="294751"/>
            </a:xfrm>
            <a:prstGeom prst="straightConnector1">
              <a:avLst/>
            </a:prstGeom>
            <a:noFill/>
            <a:ln w="9525" algn="ctr">
              <a:solidFill>
                <a:schemeClr val="tx1"/>
              </a:solidFill>
              <a:round/>
              <a:headEnd/>
              <a:tailEnd type="arrow" w="med" len="med"/>
            </a:ln>
          </p:spPr>
        </p:cxnSp>
        <p:sp>
          <p:nvSpPr>
            <p:cNvPr id="93" name="Rectangle 92"/>
            <p:cNvSpPr/>
            <p:nvPr/>
          </p:nvSpPr>
          <p:spPr bwMode="auto">
            <a:xfrm rot="16200000">
              <a:off x="454025" y="4129088"/>
              <a:ext cx="2146300" cy="457200"/>
            </a:xfrm>
            <a:prstGeom prst="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Switch</a:t>
              </a:r>
            </a:p>
          </p:txBody>
        </p:sp>
        <p:cxnSp>
          <p:nvCxnSpPr>
            <p:cNvPr id="43058" name="Straight Arrow Connector 99"/>
            <p:cNvCxnSpPr>
              <a:cxnSpLocks noChangeShapeType="1"/>
              <a:stCxn id="43042" idx="2"/>
              <a:endCxn id="93" idx="0"/>
            </p:cNvCxnSpPr>
            <p:nvPr/>
          </p:nvCxnSpPr>
          <p:spPr bwMode="auto">
            <a:xfrm>
              <a:off x="750888" y="4357688"/>
              <a:ext cx="547687" cy="1587"/>
            </a:xfrm>
            <a:prstGeom prst="straightConnector1">
              <a:avLst/>
            </a:prstGeom>
            <a:noFill/>
            <a:ln w="9525" algn="ctr">
              <a:solidFill>
                <a:schemeClr val="tx1"/>
              </a:solidFill>
              <a:round/>
              <a:headEnd/>
              <a:tailEnd type="arrow" w="med" len="med"/>
            </a:ln>
          </p:spPr>
        </p:cxnSp>
        <p:sp>
          <p:nvSpPr>
            <p:cNvPr id="43059" name="TextBox 100"/>
            <p:cNvSpPr txBox="1">
              <a:spLocks noChangeArrowheads="1"/>
            </p:cNvSpPr>
            <p:nvPr/>
          </p:nvSpPr>
          <p:spPr bwMode="auto">
            <a:xfrm>
              <a:off x="734485" y="2546350"/>
              <a:ext cx="1603965" cy="369332"/>
            </a:xfrm>
            <a:prstGeom prst="rect">
              <a:avLst/>
            </a:prstGeom>
            <a:noFill/>
            <a:ln w="9525">
              <a:noFill/>
              <a:miter lim="800000"/>
              <a:headEnd/>
              <a:tailEnd/>
            </a:ln>
          </p:spPr>
          <p:txBody>
            <a:bodyPr wrap="none">
              <a:spAutoFit/>
            </a:bodyPr>
            <a:lstStyle/>
            <a:p>
              <a:r>
                <a:rPr lang="en-US" dirty="0"/>
                <a:t>Number mod T</a:t>
              </a:r>
            </a:p>
          </p:txBody>
        </p:sp>
        <p:cxnSp>
          <p:nvCxnSpPr>
            <p:cNvPr id="43060" name="Straight Arrow Connector 102"/>
            <p:cNvCxnSpPr>
              <a:cxnSpLocks noChangeShapeType="1"/>
              <a:stCxn id="43059" idx="2"/>
              <a:endCxn id="93" idx="3"/>
            </p:cNvCxnSpPr>
            <p:nvPr/>
          </p:nvCxnSpPr>
          <p:spPr bwMode="auto">
            <a:xfrm flipH="1">
              <a:off x="1527175" y="2915682"/>
              <a:ext cx="9293" cy="368856"/>
            </a:xfrm>
            <a:prstGeom prst="straightConnector1">
              <a:avLst/>
            </a:prstGeom>
            <a:noFill/>
            <a:ln w="9525" algn="ctr">
              <a:solidFill>
                <a:schemeClr val="tx1"/>
              </a:solidFill>
              <a:round/>
              <a:headEnd/>
              <a:tailEnd type="arrow" w="med" len="med"/>
            </a:ln>
          </p:spPr>
        </p:cxnSp>
        <p:sp>
          <p:nvSpPr>
            <p:cNvPr id="43061" name="TextBox 104"/>
            <p:cNvSpPr txBox="1">
              <a:spLocks noChangeArrowheads="1"/>
            </p:cNvSpPr>
            <p:nvPr/>
          </p:nvSpPr>
          <p:spPr bwMode="auto">
            <a:xfrm>
              <a:off x="1981200" y="5010150"/>
              <a:ext cx="990600" cy="647700"/>
            </a:xfrm>
            <a:prstGeom prst="rect">
              <a:avLst/>
            </a:prstGeom>
            <a:noFill/>
            <a:ln w="9525">
              <a:noFill/>
              <a:miter lim="800000"/>
              <a:headEnd/>
              <a:tailEnd/>
            </a:ln>
          </p:spPr>
          <p:txBody>
            <a:bodyPr>
              <a:spAutoFit/>
            </a:bodyPr>
            <a:lstStyle/>
            <a:p>
              <a:pPr algn="ctr"/>
              <a:r>
                <a:rPr lang="en-US"/>
                <a:t>Input Partition</a:t>
              </a:r>
            </a:p>
          </p:txBody>
        </p:sp>
        <p:sp>
          <p:nvSpPr>
            <p:cNvPr id="43062" name="TextBox 107"/>
            <p:cNvSpPr txBox="1">
              <a:spLocks noChangeArrowheads="1"/>
            </p:cNvSpPr>
            <p:nvPr/>
          </p:nvSpPr>
          <p:spPr bwMode="auto">
            <a:xfrm>
              <a:off x="3794125" y="4876800"/>
              <a:ext cx="473075" cy="369888"/>
            </a:xfrm>
            <a:prstGeom prst="rect">
              <a:avLst/>
            </a:prstGeom>
            <a:noFill/>
            <a:ln w="9525">
              <a:noFill/>
              <a:miter lim="800000"/>
              <a:headEnd/>
              <a:tailEnd/>
            </a:ln>
          </p:spPr>
          <p:txBody>
            <a:bodyPr wrap="none">
              <a:spAutoFit/>
            </a:bodyPr>
            <a:lstStyle/>
            <a:p>
              <a:r>
                <a:rPr lang="en-US"/>
                <a:t>. . .</a:t>
              </a:r>
            </a:p>
          </p:txBody>
        </p:sp>
        <p:sp>
          <p:nvSpPr>
            <p:cNvPr id="70" name="Rectangle 69"/>
            <p:cNvSpPr/>
            <p:nvPr/>
          </p:nvSpPr>
          <p:spPr bwMode="auto">
            <a:xfrm>
              <a:off x="5715000" y="2915682"/>
              <a:ext cx="2209800" cy="741918"/>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71" name="Rectangle 69"/>
            <p:cNvSpPr>
              <a:spLocks noChangeArrowheads="1"/>
            </p:cNvSpPr>
            <p:nvPr/>
          </p:nvSpPr>
          <p:spPr bwMode="auto">
            <a:xfrm>
              <a:off x="5867400" y="3124200"/>
              <a:ext cx="1828800" cy="370951"/>
            </a:xfrm>
            <a:prstGeom prst="rect">
              <a:avLst/>
            </a:prstGeom>
            <a:solidFill>
              <a:schemeClr val="accent1">
                <a:lumMod val="20000"/>
                <a:lumOff val="80000"/>
              </a:schemeClr>
            </a:solidFill>
            <a:ln w="9525" algn="ctr">
              <a:solidFill>
                <a:schemeClr val="tx1"/>
              </a:solidFill>
              <a:round/>
              <a:headEnd/>
              <a:tailEnd/>
            </a:ln>
          </p:spPr>
          <p:txBody>
            <a:bodyPr/>
            <a:lstStyle/>
            <a:p>
              <a:pPr algn="ctr"/>
              <a:r>
                <a:rPr lang="en-US" dirty="0"/>
                <a:t>1</a:t>
              </a:r>
            </a:p>
          </p:txBody>
        </p:sp>
        <p:cxnSp>
          <p:nvCxnSpPr>
            <p:cNvPr id="75" name="Straight Arrow Connector 72"/>
            <p:cNvCxnSpPr>
              <a:cxnSpLocks noChangeShapeType="1"/>
              <a:stCxn id="43041" idx="3"/>
              <a:endCxn id="71" idx="1"/>
            </p:cNvCxnSpPr>
            <p:nvPr/>
          </p:nvCxnSpPr>
          <p:spPr bwMode="auto">
            <a:xfrm flipV="1">
              <a:off x="4800600" y="3309676"/>
              <a:ext cx="1066800" cy="2291024"/>
            </a:xfrm>
            <a:prstGeom prst="straightConnector1">
              <a:avLst/>
            </a:prstGeom>
            <a:noFill/>
            <a:ln w="9525" algn="ctr">
              <a:solidFill>
                <a:schemeClr val="tx1"/>
              </a:solidFill>
              <a:round/>
              <a:headEnd/>
              <a:tailEnd type="arrow" w="med" len="med"/>
            </a:ln>
          </p:spPr>
        </p:cxnSp>
        <p:cxnSp>
          <p:nvCxnSpPr>
            <p:cNvPr id="76" name="Straight Arrow Connector 72"/>
            <p:cNvCxnSpPr>
              <a:cxnSpLocks noChangeShapeType="1"/>
              <a:stCxn id="43027" idx="3"/>
            </p:cNvCxnSpPr>
            <p:nvPr/>
          </p:nvCxnSpPr>
          <p:spPr bwMode="auto">
            <a:xfrm flipV="1">
              <a:off x="4800600" y="3309675"/>
              <a:ext cx="1066800" cy="767025"/>
            </a:xfrm>
            <a:prstGeom prst="straightConnector1">
              <a:avLst/>
            </a:prstGeom>
            <a:noFill/>
            <a:ln w="9525" algn="ctr">
              <a:solidFill>
                <a:schemeClr val="tx1"/>
              </a:solidFill>
              <a:round/>
              <a:headEnd/>
              <a:tailEnd type="arrow" w="med" len="med"/>
            </a:ln>
          </p:spPr>
        </p:cxnSp>
        <p:cxnSp>
          <p:nvCxnSpPr>
            <p:cNvPr id="77" name="Straight Arrow Connector 72"/>
            <p:cNvCxnSpPr>
              <a:cxnSpLocks noChangeShapeType="1"/>
              <a:stCxn id="43020" idx="3"/>
              <a:endCxn id="71" idx="1"/>
            </p:cNvCxnSpPr>
            <p:nvPr/>
          </p:nvCxnSpPr>
          <p:spPr bwMode="auto">
            <a:xfrm flipV="1">
              <a:off x="4800600" y="3309676"/>
              <a:ext cx="1066800" cy="157424"/>
            </a:xfrm>
            <a:prstGeom prst="straightConnector1">
              <a:avLst/>
            </a:prstGeom>
            <a:noFill/>
            <a:ln w="9525" algn="ctr">
              <a:solidFill>
                <a:schemeClr val="tx1"/>
              </a:solidFill>
              <a:round/>
              <a:headEnd/>
              <a:tailEnd type="arrow" w="med" len="med"/>
            </a:ln>
          </p:spPr>
        </p:cxnSp>
        <p:sp>
          <p:nvSpPr>
            <p:cNvPr id="84" name="TextBox 70"/>
            <p:cNvSpPr txBox="1">
              <a:spLocks noChangeArrowheads="1"/>
            </p:cNvSpPr>
            <p:nvPr/>
          </p:nvSpPr>
          <p:spPr bwMode="auto">
            <a:xfrm>
              <a:off x="5334000" y="2450068"/>
              <a:ext cx="2935419" cy="369332"/>
            </a:xfrm>
            <a:prstGeom prst="rect">
              <a:avLst/>
            </a:prstGeom>
            <a:noFill/>
            <a:ln w="9525">
              <a:noFill/>
              <a:miter lim="800000"/>
              <a:headEnd/>
              <a:tailEnd/>
            </a:ln>
          </p:spPr>
          <p:txBody>
            <a:bodyPr wrap="none">
              <a:spAutoFit/>
            </a:bodyPr>
            <a:lstStyle/>
            <a:p>
              <a:r>
                <a:rPr lang="en-US" dirty="0"/>
                <a:t>Single-thread implementation</a:t>
              </a:r>
            </a:p>
          </p:txBody>
        </p:sp>
      </p:grpSp>
    </p:spTree>
    <p:extLst>
      <p:ext uri="{BB962C8B-B14F-4D97-AF65-F5344CB8AC3E}">
        <p14:creationId xmlns:p14="http://schemas.microsoft.com/office/powerpoint/2010/main" val="305382264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94"/>
          <p:cNvPicPr>
            <a:picLocks noChangeAspect="1" noChangeArrowheads="1"/>
          </p:cNvPicPr>
          <p:nvPr/>
        </p:nvPicPr>
        <p:blipFill>
          <a:blip r:embed="rId2" cstate="print"/>
          <a:srcRect/>
          <a:stretch>
            <a:fillRect/>
          </a:stretch>
        </p:blipFill>
        <p:spPr bwMode="auto">
          <a:xfrm>
            <a:off x="0" y="4083050"/>
            <a:ext cx="3438525" cy="2667000"/>
          </a:xfrm>
          <a:prstGeom prst="rect">
            <a:avLst/>
          </a:prstGeom>
          <a:noFill/>
          <a:ln w="9525">
            <a:noFill/>
            <a:miter lim="800000"/>
            <a:headEnd/>
            <a:tailEnd/>
          </a:ln>
        </p:spPr>
      </p:pic>
      <p:sp>
        <p:nvSpPr>
          <p:cNvPr id="44035" name="TextBox 12"/>
          <p:cNvSpPr txBox="1">
            <a:spLocks noChangeArrowheads="1"/>
          </p:cNvSpPr>
          <p:nvPr/>
        </p:nvSpPr>
        <p:spPr bwMode="auto">
          <a:xfrm>
            <a:off x="-30163" y="6172200"/>
            <a:ext cx="563563" cy="523875"/>
          </a:xfrm>
          <a:prstGeom prst="rect">
            <a:avLst/>
          </a:prstGeom>
          <a:noFill/>
          <a:ln w="9525">
            <a:noFill/>
            <a:miter lim="800000"/>
            <a:headEnd/>
            <a:tailEnd/>
          </a:ln>
        </p:spPr>
        <p:txBody>
          <a:bodyPr wrap="none">
            <a:spAutoFit/>
          </a:bodyPr>
          <a:lstStyle/>
          <a:p>
            <a:r>
              <a:rPr lang="en-US" sz="1400"/>
              <a:t>Input</a:t>
            </a:r>
          </a:p>
          <a:p>
            <a:r>
              <a:rPr lang="en-US" sz="1400"/>
              <a:t>size</a:t>
            </a:r>
          </a:p>
        </p:txBody>
      </p:sp>
      <p:sp>
        <p:nvSpPr>
          <p:cNvPr id="44036" name="TextBox 13"/>
          <p:cNvSpPr txBox="1">
            <a:spLocks noChangeArrowheads="1"/>
          </p:cNvSpPr>
          <p:nvPr/>
        </p:nvSpPr>
        <p:spPr bwMode="auto">
          <a:xfrm>
            <a:off x="-14288" y="3744913"/>
            <a:ext cx="2757488" cy="338137"/>
          </a:xfrm>
          <a:prstGeom prst="rect">
            <a:avLst/>
          </a:prstGeom>
          <a:noFill/>
          <a:ln w="9525">
            <a:noFill/>
            <a:miter lim="800000"/>
            <a:headEnd/>
            <a:tailEnd/>
          </a:ln>
        </p:spPr>
        <p:txBody>
          <a:bodyPr wrap="none">
            <a:spAutoFit/>
          </a:bodyPr>
          <a:lstStyle/>
          <a:p>
            <a:r>
              <a:rPr lang="en-US" sz="1600"/>
              <a:t>Time measured in milliseconds</a:t>
            </a:r>
          </a:p>
        </p:txBody>
      </p:sp>
      <p:sp>
        <p:nvSpPr>
          <p:cNvPr id="44037" name="Title 1"/>
          <p:cNvSpPr>
            <a:spLocks noGrp="1"/>
          </p:cNvSpPr>
          <p:nvPr>
            <p:ph type="title"/>
          </p:nvPr>
        </p:nvSpPr>
        <p:spPr>
          <a:xfrm>
            <a:off x="1143000" y="0"/>
            <a:ext cx="7924800" cy="623888"/>
          </a:xfrm>
        </p:spPr>
        <p:txBody>
          <a:bodyPr/>
          <a:lstStyle/>
          <a:p>
            <a:r>
              <a:rPr lang="en-US" dirty="0"/>
              <a:t>Experiment Results on Intel 32-Core MTL</a:t>
            </a:r>
          </a:p>
        </p:txBody>
      </p:sp>
      <p:sp>
        <p:nvSpPr>
          <p:cNvPr id="44038" name="Slide Number Placeholder 3"/>
          <p:cNvSpPr>
            <a:spLocks noGrp="1"/>
          </p:cNvSpPr>
          <p:nvPr>
            <p:ph type="sldNum" sz="quarter" idx="12"/>
          </p:nvPr>
        </p:nvSpPr>
        <p:spPr>
          <a:noFill/>
        </p:spPr>
        <p:txBody>
          <a:bodyPr/>
          <a:lstStyle/>
          <a:p>
            <a:fld id="{15BDD6BB-C7B3-418A-952F-FAAF0DD780FC}" type="slidenum">
              <a:rPr lang="en-US" smtClean="0"/>
              <a:pPr/>
              <a:t>314</a:t>
            </a:fld>
            <a:endParaRPr lang="en-US"/>
          </a:p>
        </p:txBody>
      </p:sp>
      <p:sp>
        <p:nvSpPr>
          <p:cNvPr id="44039" name="TextBox 14"/>
          <p:cNvSpPr txBox="1">
            <a:spLocks noChangeArrowheads="1"/>
          </p:cNvSpPr>
          <p:nvPr/>
        </p:nvSpPr>
        <p:spPr bwMode="auto">
          <a:xfrm>
            <a:off x="4022725" y="3744913"/>
            <a:ext cx="892175" cy="338137"/>
          </a:xfrm>
          <a:prstGeom prst="rect">
            <a:avLst/>
          </a:prstGeom>
          <a:noFill/>
          <a:ln w="9525">
            <a:noFill/>
            <a:miter lim="800000"/>
            <a:headEnd/>
            <a:tailEnd/>
          </a:ln>
        </p:spPr>
        <p:txBody>
          <a:bodyPr wrap="none">
            <a:spAutoFit/>
          </a:bodyPr>
          <a:lstStyle/>
          <a:p>
            <a:r>
              <a:rPr lang="en-US" sz="1600"/>
              <a:t>Speedup</a:t>
            </a:r>
          </a:p>
        </p:txBody>
      </p:sp>
      <p:sp>
        <p:nvSpPr>
          <p:cNvPr id="44040" name="TextBox 15"/>
          <p:cNvSpPr txBox="1">
            <a:spLocks noChangeArrowheads="1"/>
          </p:cNvSpPr>
          <p:nvPr/>
        </p:nvSpPr>
        <p:spPr bwMode="auto">
          <a:xfrm>
            <a:off x="6962775" y="3744913"/>
            <a:ext cx="1038225" cy="338137"/>
          </a:xfrm>
          <a:prstGeom prst="rect">
            <a:avLst/>
          </a:prstGeom>
          <a:noFill/>
          <a:ln w="9525">
            <a:noFill/>
            <a:miter lim="800000"/>
            <a:headEnd/>
            <a:tailEnd/>
          </a:ln>
        </p:spPr>
        <p:txBody>
          <a:bodyPr wrap="none">
            <a:spAutoFit/>
          </a:bodyPr>
          <a:lstStyle/>
          <a:p>
            <a:r>
              <a:rPr lang="en-US" sz="1600"/>
              <a:t>Efficiency</a:t>
            </a:r>
          </a:p>
        </p:txBody>
      </p:sp>
      <p:pic>
        <p:nvPicPr>
          <p:cNvPr id="44041" name="Picture 193"/>
          <p:cNvPicPr>
            <a:picLocks noChangeAspect="1" noChangeArrowheads="1"/>
          </p:cNvPicPr>
          <p:nvPr/>
        </p:nvPicPr>
        <p:blipFill>
          <a:blip r:embed="rId3" cstate="print"/>
          <a:srcRect/>
          <a:stretch>
            <a:fillRect/>
          </a:stretch>
        </p:blipFill>
        <p:spPr bwMode="auto">
          <a:xfrm>
            <a:off x="76200" y="971550"/>
            <a:ext cx="9067800" cy="2570163"/>
          </a:xfrm>
          <a:prstGeom prst="rect">
            <a:avLst/>
          </a:prstGeom>
          <a:noFill/>
          <a:ln w="9525">
            <a:noFill/>
            <a:miter lim="800000"/>
            <a:headEnd/>
            <a:tailEnd/>
          </a:ln>
        </p:spPr>
      </p:pic>
      <p:pic>
        <p:nvPicPr>
          <p:cNvPr id="44042" name="Picture 195"/>
          <p:cNvPicPr>
            <a:picLocks noChangeAspect="1" noChangeArrowheads="1"/>
          </p:cNvPicPr>
          <p:nvPr/>
        </p:nvPicPr>
        <p:blipFill>
          <a:blip r:embed="rId4" cstate="print"/>
          <a:srcRect/>
          <a:stretch>
            <a:fillRect/>
          </a:stretch>
        </p:blipFill>
        <p:spPr bwMode="auto">
          <a:xfrm>
            <a:off x="3352800" y="4083050"/>
            <a:ext cx="3181350" cy="2667000"/>
          </a:xfrm>
          <a:prstGeom prst="rect">
            <a:avLst/>
          </a:prstGeom>
          <a:noFill/>
          <a:ln w="9525">
            <a:noFill/>
            <a:miter lim="800000"/>
            <a:headEnd/>
            <a:tailEnd/>
          </a:ln>
        </p:spPr>
      </p:pic>
      <p:pic>
        <p:nvPicPr>
          <p:cNvPr id="44043" name="Picture 196"/>
          <p:cNvPicPr>
            <a:picLocks noChangeAspect="1" noChangeArrowheads="1"/>
          </p:cNvPicPr>
          <p:nvPr/>
        </p:nvPicPr>
        <p:blipFill>
          <a:blip r:embed="rId5" cstate="print"/>
          <a:srcRect/>
          <a:stretch>
            <a:fillRect/>
          </a:stretch>
        </p:blipFill>
        <p:spPr bwMode="auto">
          <a:xfrm>
            <a:off x="6429375" y="4083050"/>
            <a:ext cx="2714625" cy="2667000"/>
          </a:xfrm>
          <a:prstGeom prst="rect">
            <a:avLst/>
          </a:prstGeom>
          <a:noFill/>
          <a:ln w="9525">
            <a:noFill/>
            <a:miter lim="800000"/>
            <a:headEnd/>
            <a:tailEnd/>
          </a:ln>
        </p:spPr>
      </p:pic>
      <p:sp>
        <p:nvSpPr>
          <p:cNvPr id="44044" name="Rectangle 1"/>
          <p:cNvSpPr>
            <a:spLocks noChangeArrowheads="1"/>
          </p:cNvSpPr>
          <p:nvPr/>
        </p:nvSpPr>
        <p:spPr bwMode="auto">
          <a:xfrm>
            <a:off x="3627438" y="516575"/>
            <a:ext cx="1887537" cy="369887"/>
          </a:xfrm>
          <a:prstGeom prst="rect">
            <a:avLst/>
          </a:prstGeom>
          <a:noFill/>
          <a:ln w="9525">
            <a:noFill/>
            <a:miter lim="800000"/>
            <a:headEnd/>
            <a:tailEnd/>
          </a:ln>
        </p:spPr>
        <p:txBody>
          <a:bodyPr wrap="none">
            <a:spAutoFit/>
          </a:bodyPr>
          <a:lstStyle/>
          <a:p>
            <a:r>
              <a:rPr lang="en-US" dirty="0">
                <a:solidFill>
                  <a:srgbClr val="0000FF"/>
                </a:solidFill>
              </a:rPr>
              <a:t> The Final Version</a:t>
            </a:r>
            <a:endParaRPr lang="en-US" dirty="0"/>
          </a:p>
        </p:txBody>
      </p:sp>
      <p:sp>
        <p:nvSpPr>
          <p:cNvPr id="13" name="Oval 12"/>
          <p:cNvSpPr/>
          <p:nvPr/>
        </p:nvSpPr>
        <p:spPr bwMode="auto">
          <a:xfrm>
            <a:off x="3657600" y="3323337"/>
            <a:ext cx="2743200" cy="22225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6336475" y="3324100"/>
            <a:ext cx="2743200" cy="22225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91020707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2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ppt_x</p:attrName>
                                        </p:attrNameLst>
                                      </p:cBhvr>
                                      <p:tavLst>
                                        <p:tav tm="0">
                                          <p:val>
                                            <p:strVal val="#ppt_x"/>
                                          </p:val>
                                        </p:tav>
                                        <p:tav tm="100000">
                                          <p:val>
                                            <p:strVal val="#ppt_x"/>
                                          </p:val>
                                        </p:tav>
                                      </p:tavLst>
                                    </p:anim>
                                    <p:anim calcmode="lin" valueType="num">
                                      <p:cBhvr>
                                        <p:cTn id="9" dur="2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4250"/>
                            </p:stCondLst>
                            <p:childTnLst>
                              <p:par>
                                <p:cTn id="11" presetID="42" presetClass="entr" presetSubtype="0" fill="hold" grpId="0" nodeType="afterEffect">
                                  <p:stCondLst>
                                    <p:cond delay="22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000"/>
                                        <p:tgtEl>
                                          <p:spTgt spid="14"/>
                                        </p:tgtEl>
                                      </p:cBhvr>
                                    </p:animEffect>
                                    <p:anim calcmode="lin" valueType="num">
                                      <p:cBhvr>
                                        <p:cTn id="14" dur="2000" fill="hold"/>
                                        <p:tgtEl>
                                          <p:spTgt spid="14"/>
                                        </p:tgtEl>
                                        <p:attrNameLst>
                                          <p:attrName>ppt_x</p:attrName>
                                        </p:attrNameLst>
                                      </p:cBhvr>
                                      <p:tavLst>
                                        <p:tav tm="0">
                                          <p:val>
                                            <p:strVal val="#ppt_x"/>
                                          </p:val>
                                        </p:tav>
                                        <p:tav tm="100000">
                                          <p:val>
                                            <p:strVal val="#ppt_x"/>
                                          </p:val>
                                        </p:tav>
                                      </p:tavLst>
                                    </p:anim>
                                    <p:anim calcmode="lin" valueType="num">
                                      <p:cBhvr>
                                        <p:cTn id="15" dur="2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dirty="0">
                <a:highlight>
                  <a:srgbClr val="FFFF00"/>
                </a:highlight>
              </a:rPr>
              <a:t>Analysis of the Experiment Results</a:t>
            </a:r>
          </a:p>
        </p:txBody>
      </p:sp>
      <p:sp>
        <p:nvSpPr>
          <p:cNvPr id="45059" name="Content Placeholder 2"/>
          <p:cNvSpPr>
            <a:spLocks noGrp="1"/>
          </p:cNvSpPr>
          <p:nvPr>
            <p:ph idx="1"/>
          </p:nvPr>
        </p:nvSpPr>
        <p:spPr>
          <a:xfrm>
            <a:off x="685800" y="990600"/>
            <a:ext cx="8269288" cy="5334000"/>
          </a:xfrm>
        </p:spPr>
        <p:txBody>
          <a:bodyPr/>
          <a:lstStyle/>
          <a:p>
            <a:r>
              <a:rPr lang="en-US" dirty="0"/>
              <a:t>Fair implementations are critical for comparison</a:t>
            </a:r>
          </a:p>
          <a:p>
            <a:r>
              <a:rPr lang="en-US" dirty="0"/>
              <a:t>Execution Time Measured</a:t>
            </a:r>
          </a:p>
          <a:p>
            <a:pPr lvl="1"/>
            <a:r>
              <a:rPr lang="en-US" sz="2400" dirty="0"/>
              <a:t>Increasing threads makes use of more cores and reduces the execution time;</a:t>
            </a:r>
          </a:p>
          <a:p>
            <a:pPr lvl="1"/>
            <a:r>
              <a:rPr lang="en-US" sz="2400" dirty="0"/>
              <a:t>The overhead can exceed the time saved by parallel execution once the thread number becomes too big.</a:t>
            </a:r>
          </a:p>
          <a:p>
            <a:pPr lvl="1"/>
            <a:r>
              <a:rPr lang="en-US" sz="2400" dirty="0"/>
              <a:t>The bigger the input size is, the more time is saved.</a:t>
            </a:r>
          </a:p>
          <a:p>
            <a:r>
              <a:rPr lang="en-US" dirty="0"/>
              <a:t>Speedup (improvement against single thread)</a:t>
            </a:r>
          </a:p>
          <a:p>
            <a:pPr lvl="1"/>
            <a:r>
              <a:rPr lang="en-US" sz="2400" dirty="0"/>
              <a:t>The trend is similar to the trend of execution time</a:t>
            </a:r>
          </a:p>
          <a:p>
            <a:r>
              <a:rPr lang="en-US" dirty="0"/>
              <a:t>Efficiency</a:t>
            </a:r>
          </a:p>
          <a:p>
            <a:pPr lvl="1"/>
            <a:r>
              <a:rPr lang="en-US" sz="2400" dirty="0"/>
              <a:t>Due to the overhead added by managing multithreading, the more threads are used, the lower the efficiency.</a:t>
            </a:r>
          </a:p>
          <a:p>
            <a:pPr lvl="1"/>
            <a:r>
              <a:rPr lang="en-US" sz="2400" dirty="0"/>
              <a:t>The </a:t>
            </a:r>
            <a:r>
              <a:rPr lang="en-US" sz="2400" dirty="0">
                <a:highlight>
                  <a:srgbClr val="FFFF00"/>
                </a:highlight>
              </a:rPr>
              <a:t>bigger the input size, the more efficient</a:t>
            </a:r>
          </a:p>
          <a:p>
            <a:endParaRPr lang="en-US" dirty="0"/>
          </a:p>
        </p:txBody>
      </p:sp>
      <p:sp>
        <p:nvSpPr>
          <p:cNvPr id="45060" name="Slide Number Placeholder 3"/>
          <p:cNvSpPr>
            <a:spLocks noGrp="1"/>
          </p:cNvSpPr>
          <p:nvPr>
            <p:ph type="sldNum" sz="quarter" idx="12"/>
          </p:nvPr>
        </p:nvSpPr>
        <p:spPr>
          <a:noFill/>
        </p:spPr>
        <p:txBody>
          <a:bodyPr/>
          <a:lstStyle/>
          <a:p>
            <a:fld id="{DEB4EAE7-6D57-4A2B-9F3E-64075287A53F}" type="slidenum">
              <a:rPr lang="en-US" smtClean="0"/>
              <a:pPr/>
              <a:t>315</a:t>
            </a:fld>
            <a:endParaRPr lang="en-US"/>
          </a:p>
        </p:txBody>
      </p:sp>
    </p:spTree>
    <p:extLst>
      <p:ext uri="{BB962C8B-B14F-4D97-AF65-F5344CB8AC3E}">
        <p14:creationId xmlns:p14="http://schemas.microsoft.com/office/powerpoint/2010/main" val="235006530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F9D77-8084-7D92-F241-D019153542BE}"/>
              </a:ext>
            </a:extLst>
          </p:cNvPr>
          <p:cNvSpPr>
            <a:spLocks noGrp="1"/>
          </p:cNvSpPr>
          <p:nvPr>
            <p:ph type="ctrTitle"/>
          </p:nvPr>
        </p:nvSpPr>
        <p:spPr>
          <a:xfrm>
            <a:off x="990600" y="1219200"/>
            <a:ext cx="7239000" cy="1462088"/>
          </a:xfrm>
        </p:spPr>
        <p:txBody>
          <a:bodyPr/>
          <a:lstStyle/>
          <a:p>
            <a:pPr algn="ctr"/>
            <a:r>
              <a:rPr lang="en-US" dirty="0"/>
              <a:t>Appendix: Complete Code</a:t>
            </a:r>
          </a:p>
        </p:txBody>
      </p:sp>
      <p:sp>
        <p:nvSpPr>
          <p:cNvPr id="3" name="Subtitle 2">
            <a:extLst>
              <a:ext uri="{FF2B5EF4-FFF2-40B4-BE49-F238E27FC236}">
                <a16:creationId xmlns:a16="http://schemas.microsoft.com/office/drawing/2014/main" id="{EC855213-5650-B871-C07E-96893AD89225}"/>
              </a:ext>
            </a:extLst>
          </p:cNvPr>
          <p:cNvSpPr>
            <a:spLocks noGrp="1"/>
          </p:cNvSpPr>
          <p:nvPr>
            <p:ph type="subTitle" idx="1"/>
          </p:nvPr>
        </p:nvSpPr>
        <p:spPr/>
        <p:txBody>
          <a:bodyPr/>
          <a:lstStyle/>
          <a:p>
            <a:r>
              <a:rPr lang="en-US" dirty="0"/>
              <a:t>Not required</a:t>
            </a:r>
          </a:p>
        </p:txBody>
      </p:sp>
    </p:spTree>
    <p:extLst>
      <p:ext uri="{BB962C8B-B14F-4D97-AF65-F5344CB8AC3E}">
        <p14:creationId xmlns:p14="http://schemas.microsoft.com/office/powerpoint/2010/main" val="380071216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dirty="0"/>
              <a:t>The Complete Program (Attempt 3)</a:t>
            </a:r>
          </a:p>
        </p:txBody>
      </p:sp>
      <p:sp>
        <p:nvSpPr>
          <p:cNvPr id="46083" name="Content Placeholder 2"/>
          <p:cNvSpPr>
            <a:spLocks noGrp="1"/>
          </p:cNvSpPr>
          <p:nvPr>
            <p:ph idx="1"/>
          </p:nvPr>
        </p:nvSpPr>
        <p:spPr>
          <a:xfrm>
            <a:off x="914400" y="1066800"/>
            <a:ext cx="8001000" cy="5638800"/>
          </a:xfrm>
        </p:spPr>
        <p:txBody>
          <a:bodyPr/>
          <a:lstStyle/>
          <a:p>
            <a:pPr>
              <a:buFont typeface="Wingdings" pitchFamily="2" charset="2"/>
              <a:buNone/>
            </a:pPr>
            <a:r>
              <a:rPr lang="en-US" sz="1800" dirty="0">
                <a:latin typeface="Arial" charset="0"/>
                <a:cs typeface="Arial" charset="0"/>
              </a:rPr>
              <a:t>namespace </a:t>
            </a:r>
            <a:r>
              <a:rPr lang="en-US" sz="1800" dirty="0" err="1">
                <a:latin typeface="Arial" charset="0"/>
                <a:cs typeface="Arial" charset="0"/>
              </a:rPr>
              <a:t>Collatz</a:t>
            </a:r>
            <a:r>
              <a:rPr lang="en-US" sz="1800" dirty="0">
                <a:latin typeface="Arial" charset="0"/>
                <a:cs typeface="Arial" charset="0"/>
              </a:rPr>
              <a:t> {</a:t>
            </a:r>
          </a:p>
          <a:p>
            <a:pPr>
              <a:buFont typeface="Wingdings" pitchFamily="2" charset="2"/>
              <a:buNone/>
            </a:pPr>
            <a:r>
              <a:rPr lang="en-US" sz="1800" dirty="0">
                <a:latin typeface="Arial" charset="0"/>
                <a:cs typeface="Arial" charset="0"/>
              </a:rPr>
              <a:t> class HOTPO {</a:t>
            </a:r>
          </a:p>
          <a:p>
            <a:pPr>
              <a:buFont typeface="Wingdings" pitchFamily="2" charset="2"/>
              <a:buNone/>
            </a:pPr>
            <a:r>
              <a:rPr lang="en-US" sz="1800" dirty="0">
                <a:latin typeface="Arial" charset="0"/>
                <a:cs typeface="Arial" charset="0"/>
              </a:rPr>
              <a:t>        List&lt;Int64&gt; </a:t>
            </a:r>
            <a:r>
              <a:rPr lang="en-US" sz="1800" dirty="0" err="1">
                <a:latin typeface="Arial" charset="0"/>
                <a:cs typeface="Arial" charset="0"/>
              </a:rPr>
              <a:t>vs</a:t>
            </a:r>
            <a:r>
              <a:rPr lang="en-US" sz="1800" dirty="0">
                <a:latin typeface="Arial" charset="0"/>
                <a:cs typeface="Arial" charset="0"/>
              </a:rPr>
              <a:t>;</a:t>
            </a:r>
          </a:p>
          <a:p>
            <a:pPr>
              <a:buFont typeface="Wingdings" pitchFamily="2" charset="2"/>
              <a:buNone/>
            </a:pPr>
            <a:r>
              <a:rPr lang="en-US" sz="1800" dirty="0">
                <a:latin typeface="Arial" charset="0"/>
                <a:cs typeface="Arial" charset="0"/>
              </a:rPr>
              <a:t>        public HOTPO(List&lt;Int64&gt; </a:t>
            </a:r>
            <a:r>
              <a:rPr lang="en-US" sz="1800" dirty="0" err="1">
                <a:latin typeface="Arial" charset="0"/>
                <a:cs typeface="Arial" charset="0"/>
              </a:rPr>
              <a:t>validationSet</a:t>
            </a:r>
            <a:r>
              <a:rPr lang="en-US" sz="1800" dirty="0">
                <a:latin typeface="Arial" charset="0"/>
                <a:cs typeface="Arial" charset="0"/>
              </a:rPr>
              <a:t>)  {</a:t>
            </a:r>
          </a:p>
          <a:p>
            <a:pPr>
              <a:buFont typeface="Wingdings" pitchFamily="2" charset="2"/>
              <a:buNone/>
            </a:pPr>
            <a:r>
              <a:rPr lang="en-US" sz="1800" dirty="0">
                <a:latin typeface="Arial" charset="0"/>
                <a:cs typeface="Arial" charset="0"/>
              </a:rPr>
              <a:t>            </a:t>
            </a:r>
            <a:r>
              <a:rPr lang="en-US" sz="1800" dirty="0" err="1">
                <a:latin typeface="Arial" charset="0"/>
                <a:cs typeface="Arial" charset="0"/>
              </a:rPr>
              <a:t>vs</a:t>
            </a:r>
            <a:r>
              <a:rPr lang="en-US" sz="1800" dirty="0">
                <a:latin typeface="Arial" charset="0"/>
                <a:cs typeface="Arial" charset="0"/>
              </a:rPr>
              <a:t> = </a:t>
            </a:r>
            <a:r>
              <a:rPr lang="en-US" sz="1800" dirty="0" err="1">
                <a:latin typeface="Arial" charset="0"/>
                <a:cs typeface="Arial" charset="0"/>
              </a:rPr>
              <a:t>validationSet</a:t>
            </a:r>
            <a:r>
              <a:rPr lang="en-US" sz="1800" dirty="0">
                <a:latin typeface="Arial" charset="0"/>
                <a:cs typeface="Arial" charset="0"/>
              </a:rPr>
              <a:t>;</a:t>
            </a:r>
          </a:p>
          <a:p>
            <a:pPr>
              <a:buFont typeface="Wingdings" pitchFamily="2" charset="2"/>
              <a:buNone/>
            </a:pPr>
            <a:r>
              <a:rPr lang="en-US" sz="1800" dirty="0">
                <a:latin typeface="Arial" charset="0"/>
                <a:cs typeface="Arial" charset="0"/>
              </a:rPr>
              <a:t>        }</a:t>
            </a:r>
          </a:p>
          <a:p>
            <a:pPr>
              <a:buFont typeface="Wingdings" pitchFamily="2" charset="2"/>
              <a:buNone/>
            </a:pPr>
            <a:r>
              <a:rPr lang="en-US" sz="1800" dirty="0">
                <a:latin typeface="Arial" charset="0"/>
                <a:cs typeface="Arial" charset="0"/>
              </a:rPr>
              <a:t>        public void </a:t>
            </a:r>
            <a:r>
              <a:rPr lang="en-US" sz="1800" dirty="0" err="1">
                <a:latin typeface="Arial" charset="0"/>
                <a:cs typeface="Arial" charset="0"/>
              </a:rPr>
              <a:t>hotpoFunc</a:t>
            </a:r>
            <a:r>
              <a:rPr lang="en-US" sz="1800" dirty="0">
                <a:latin typeface="Arial" charset="0"/>
                <a:cs typeface="Arial" charset="0"/>
              </a:rPr>
              <a:t>()  { //</a:t>
            </a:r>
            <a:r>
              <a:rPr lang="en-US" sz="1800" dirty="0" err="1">
                <a:latin typeface="Arial" charset="0"/>
                <a:cs typeface="Arial" charset="0"/>
              </a:rPr>
              <a:t>Collatz</a:t>
            </a:r>
            <a:r>
              <a:rPr lang="en-US" sz="1800" dirty="0">
                <a:latin typeface="Arial" charset="0"/>
                <a:cs typeface="Arial" charset="0"/>
              </a:rPr>
              <a:t> conjecture: Half Or Triple Plus One</a:t>
            </a:r>
          </a:p>
          <a:p>
            <a:pPr>
              <a:buFont typeface="Wingdings" pitchFamily="2" charset="2"/>
              <a:buNone/>
            </a:pPr>
            <a:r>
              <a:rPr lang="en-US" sz="1800" dirty="0">
                <a:latin typeface="Arial" charset="0"/>
                <a:cs typeface="Arial" charset="0"/>
              </a:rPr>
              <a:t>	   </a:t>
            </a:r>
            <a:r>
              <a:rPr lang="en-US" sz="1800" dirty="0" err="1">
                <a:latin typeface="Arial" charset="0"/>
                <a:cs typeface="Arial" charset="0"/>
              </a:rPr>
              <a:t>foreach</a:t>
            </a:r>
            <a:r>
              <a:rPr lang="en-US" sz="1800" dirty="0">
                <a:latin typeface="Arial" charset="0"/>
                <a:cs typeface="Arial" charset="0"/>
              </a:rPr>
              <a:t>(Int64 e in </a:t>
            </a:r>
            <a:r>
              <a:rPr lang="en-US" sz="1800" dirty="0" err="1">
                <a:latin typeface="Arial" charset="0"/>
                <a:cs typeface="Arial" charset="0"/>
              </a:rPr>
              <a:t>vs</a:t>
            </a:r>
            <a:r>
              <a:rPr lang="en-US" sz="1800" dirty="0">
                <a:latin typeface="Arial" charset="0"/>
                <a:cs typeface="Arial" charset="0"/>
              </a:rPr>
              <a:t>) {</a:t>
            </a:r>
          </a:p>
          <a:p>
            <a:pPr>
              <a:buFont typeface="Wingdings" pitchFamily="2" charset="2"/>
              <a:buNone/>
            </a:pPr>
            <a:r>
              <a:rPr lang="en-US" sz="1800" dirty="0">
                <a:latin typeface="Arial" charset="0"/>
                <a:cs typeface="Arial" charset="0"/>
              </a:rPr>
              <a:t>                Int64 n = e;</a:t>
            </a:r>
          </a:p>
          <a:p>
            <a:pPr>
              <a:buFont typeface="Wingdings" pitchFamily="2" charset="2"/>
              <a:buNone/>
            </a:pPr>
            <a:r>
              <a:rPr lang="en-US" sz="1800" dirty="0">
                <a:latin typeface="Arial" charset="0"/>
                <a:cs typeface="Arial" charset="0"/>
              </a:rPr>
              <a:t>                </a:t>
            </a:r>
            <a:r>
              <a:rPr lang="en-US" sz="1800" dirty="0">
                <a:solidFill>
                  <a:srgbClr val="0000FF"/>
                </a:solidFill>
                <a:latin typeface="Arial" charset="0"/>
                <a:cs typeface="Arial" charset="0"/>
              </a:rPr>
              <a:t>while (n &gt; 1)  {</a:t>
            </a:r>
          </a:p>
          <a:p>
            <a:pPr>
              <a:buFont typeface="Wingdings" pitchFamily="2" charset="2"/>
              <a:buNone/>
            </a:pPr>
            <a:r>
              <a:rPr lang="en-US" sz="1800" dirty="0">
                <a:solidFill>
                  <a:srgbClr val="0000FF"/>
                </a:solidFill>
                <a:latin typeface="Arial" charset="0"/>
                <a:cs typeface="Arial" charset="0"/>
              </a:rPr>
              <a:t>                    if (n % 2 == 0)  </a:t>
            </a:r>
            <a:r>
              <a:rPr lang="en-US" sz="1800" dirty="0">
                <a:solidFill>
                  <a:srgbClr val="008000"/>
                </a:solidFill>
                <a:latin typeface="Arial" charset="0"/>
                <a:cs typeface="Arial" charset="0"/>
              </a:rPr>
              <a:t>// if n is even</a:t>
            </a:r>
          </a:p>
          <a:p>
            <a:pPr>
              <a:buFont typeface="Wingdings" pitchFamily="2" charset="2"/>
              <a:buNone/>
            </a:pPr>
            <a:r>
              <a:rPr lang="en-US" sz="1800" dirty="0">
                <a:solidFill>
                  <a:srgbClr val="0000FF"/>
                </a:solidFill>
                <a:latin typeface="Arial" charset="0"/>
                <a:cs typeface="Arial" charset="0"/>
              </a:rPr>
              <a:t>                        n = n / 2;      </a:t>
            </a:r>
            <a:r>
              <a:rPr lang="en-US" sz="1800" dirty="0">
                <a:solidFill>
                  <a:srgbClr val="008000"/>
                </a:solidFill>
                <a:latin typeface="Arial" charset="0"/>
                <a:cs typeface="Arial" charset="0"/>
              </a:rPr>
              <a:t>// Integer division</a:t>
            </a:r>
          </a:p>
          <a:p>
            <a:pPr>
              <a:buFont typeface="Wingdings" pitchFamily="2" charset="2"/>
              <a:buNone/>
            </a:pPr>
            <a:r>
              <a:rPr lang="en-US" sz="1800" dirty="0">
                <a:solidFill>
                  <a:srgbClr val="0000FF"/>
                </a:solidFill>
                <a:latin typeface="Arial" charset="0"/>
                <a:cs typeface="Arial" charset="0"/>
              </a:rPr>
              <a:t>                    else</a:t>
            </a:r>
          </a:p>
          <a:p>
            <a:pPr>
              <a:buFont typeface="Wingdings" pitchFamily="2" charset="2"/>
              <a:buNone/>
            </a:pPr>
            <a:r>
              <a:rPr lang="en-US" sz="1800" dirty="0">
                <a:solidFill>
                  <a:srgbClr val="0000FF"/>
                </a:solidFill>
                <a:latin typeface="Arial" charset="0"/>
                <a:cs typeface="Arial" charset="0"/>
              </a:rPr>
              <a:t>                        n = 3 * n + 1;</a:t>
            </a:r>
          </a:p>
          <a:p>
            <a:pPr>
              <a:buFont typeface="Wingdings" pitchFamily="2" charset="2"/>
              <a:buNone/>
            </a:pPr>
            <a:r>
              <a:rPr lang="en-US" sz="1800" dirty="0">
                <a:latin typeface="Arial" charset="0"/>
                <a:cs typeface="Arial" charset="0"/>
              </a:rPr>
              <a:t>}   }   }  }</a:t>
            </a:r>
          </a:p>
        </p:txBody>
      </p:sp>
      <p:sp>
        <p:nvSpPr>
          <p:cNvPr id="46084" name="Slide Number Placeholder 3"/>
          <p:cNvSpPr>
            <a:spLocks noGrp="1"/>
          </p:cNvSpPr>
          <p:nvPr>
            <p:ph type="sldNum" sz="quarter" idx="12"/>
          </p:nvPr>
        </p:nvSpPr>
        <p:spPr>
          <a:noFill/>
        </p:spPr>
        <p:txBody>
          <a:bodyPr/>
          <a:lstStyle/>
          <a:p>
            <a:fld id="{E8242BAE-97FC-46B4-885B-08D7F51E2984}" type="slidenum">
              <a:rPr lang="en-US" smtClean="0"/>
              <a:pPr/>
              <a:t>317</a:t>
            </a:fld>
            <a:endParaRPr lang="en-US"/>
          </a:p>
        </p:txBody>
      </p:sp>
      <p:sp>
        <p:nvSpPr>
          <p:cNvPr id="46085" name="Rectangular Callout 4"/>
          <p:cNvSpPr>
            <a:spLocks noChangeArrowheads="1"/>
          </p:cNvSpPr>
          <p:nvPr/>
        </p:nvSpPr>
        <p:spPr bwMode="auto">
          <a:xfrm>
            <a:off x="5715000" y="5257800"/>
            <a:ext cx="2667000" cy="1182687"/>
          </a:xfrm>
          <a:prstGeom prst="wedgeRectCallout">
            <a:avLst>
              <a:gd name="adj1" fmla="val -130819"/>
              <a:gd name="adj2" fmla="val -79509"/>
            </a:avLst>
          </a:prstGeom>
          <a:solidFill>
            <a:srgbClr val="FFFFCC"/>
          </a:solidFill>
          <a:ln w="9525" algn="ctr">
            <a:solidFill>
              <a:schemeClr val="tx1"/>
            </a:solidFill>
            <a:round/>
            <a:headEnd/>
            <a:tailEnd/>
          </a:ln>
        </p:spPr>
        <p:txBody>
          <a:bodyPr/>
          <a:lstStyle/>
          <a:p>
            <a:r>
              <a:rPr lang="en-US"/>
              <a:t>The function of </a:t>
            </a:r>
          </a:p>
          <a:p>
            <a:r>
              <a:rPr lang="en-US"/>
              <a:t>Half Or Triple Plus One</a:t>
            </a:r>
          </a:p>
        </p:txBody>
      </p:sp>
      <p:sp>
        <p:nvSpPr>
          <p:cNvPr id="46086" name="Rectangular Callout 5"/>
          <p:cNvSpPr>
            <a:spLocks noChangeArrowheads="1"/>
          </p:cNvSpPr>
          <p:nvPr/>
        </p:nvSpPr>
        <p:spPr bwMode="auto">
          <a:xfrm>
            <a:off x="5715000" y="5257800"/>
            <a:ext cx="2667000" cy="1182687"/>
          </a:xfrm>
          <a:prstGeom prst="wedgeRectCallout">
            <a:avLst>
              <a:gd name="adj1" fmla="val -117898"/>
              <a:gd name="adj2" fmla="val -22639"/>
            </a:avLst>
          </a:prstGeom>
          <a:solidFill>
            <a:srgbClr val="FFFFCC"/>
          </a:solidFill>
          <a:ln w="9525" algn="ctr">
            <a:solidFill>
              <a:schemeClr val="tx1"/>
            </a:solidFill>
            <a:round/>
            <a:headEnd/>
            <a:tailEnd/>
          </a:ln>
        </p:spPr>
        <p:txBody>
          <a:bodyPr/>
          <a:lstStyle/>
          <a:p>
            <a:r>
              <a:rPr lang="en-US"/>
              <a:t>The function of </a:t>
            </a:r>
          </a:p>
          <a:p>
            <a:r>
              <a:rPr lang="en-US"/>
              <a:t>Half Or Triple Plus One.</a:t>
            </a:r>
          </a:p>
          <a:p>
            <a:r>
              <a:rPr lang="en-US"/>
              <a:t>The function will be started as threads</a:t>
            </a:r>
          </a:p>
        </p:txBody>
      </p:sp>
    </p:spTree>
    <p:extLst>
      <p:ext uri="{BB962C8B-B14F-4D97-AF65-F5344CB8AC3E}">
        <p14:creationId xmlns:p14="http://schemas.microsoft.com/office/powerpoint/2010/main" val="72000591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1447800" y="76200"/>
            <a:ext cx="7620000" cy="623888"/>
          </a:xfrm>
        </p:spPr>
        <p:txBody>
          <a:bodyPr/>
          <a:lstStyle/>
          <a:p>
            <a:r>
              <a:rPr lang="en-US" dirty="0"/>
              <a:t>The Program (Console Application)</a:t>
            </a:r>
          </a:p>
        </p:txBody>
      </p:sp>
      <p:sp>
        <p:nvSpPr>
          <p:cNvPr id="47107" name="Content Placeholder 2"/>
          <p:cNvSpPr>
            <a:spLocks noGrp="1"/>
          </p:cNvSpPr>
          <p:nvPr>
            <p:ph idx="1"/>
          </p:nvPr>
        </p:nvSpPr>
        <p:spPr>
          <a:xfrm>
            <a:off x="76200" y="914400"/>
            <a:ext cx="8991600" cy="5486400"/>
          </a:xfrm>
        </p:spPr>
        <p:txBody>
          <a:bodyPr/>
          <a:lstStyle/>
          <a:p>
            <a:pPr>
              <a:buFont typeface="Wingdings" pitchFamily="2" charset="2"/>
              <a:buNone/>
              <a:tabLst>
                <a:tab pos="690563" algn="l"/>
                <a:tab pos="1147763" algn="l"/>
                <a:tab pos="1541463" algn="l"/>
                <a:tab pos="1946275" algn="l"/>
              </a:tabLst>
            </a:pPr>
            <a:r>
              <a:rPr lang="en-US" sz="1800" dirty="0">
                <a:latin typeface="Arial" charset="0"/>
                <a:cs typeface="Arial" charset="0"/>
              </a:rPr>
              <a:t>    class Program  {</a:t>
            </a:r>
          </a:p>
          <a:p>
            <a:pPr>
              <a:buFont typeface="Wingdings" pitchFamily="2" charset="2"/>
              <a:buNone/>
              <a:tabLst>
                <a:tab pos="690563" algn="l"/>
                <a:tab pos="1147763" algn="l"/>
                <a:tab pos="1541463" algn="l"/>
                <a:tab pos="1946275" algn="l"/>
              </a:tabLst>
            </a:pPr>
            <a:r>
              <a:rPr lang="en-US" sz="1800" dirty="0">
                <a:latin typeface="Arial" charset="0"/>
                <a:cs typeface="Arial" charset="0"/>
              </a:rPr>
              <a:t>       static void Main(string[ ] </a:t>
            </a:r>
            <a:r>
              <a:rPr lang="en-US" sz="1800" dirty="0" err="1">
                <a:latin typeface="Arial" charset="0"/>
                <a:cs typeface="Arial" charset="0"/>
              </a:rPr>
              <a:t>args</a:t>
            </a:r>
            <a:r>
              <a:rPr lang="en-US" sz="1800" dirty="0">
                <a:latin typeface="Arial" charset="0"/>
                <a:cs typeface="Arial" charset="0"/>
              </a:rPr>
              <a:t>)  {</a:t>
            </a:r>
          </a:p>
          <a:p>
            <a:pPr>
              <a:buFont typeface="Wingdings" pitchFamily="2" charset="2"/>
              <a:buNone/>
              <a:tabLst>
                <a:tab pos="690563" algn="l"/>
                <a:tab pos="1147763" algn="l"/>
                <a:tab pos="1541463" algn="l"/>
                <a:tab pos="1946275" algn="l"/>
              </a:tabLst>
            </a:pPr>
            <a:r>
              <a:rPr lang="en-US" sz="1800" dirty="0">
                <a:latin typeface="Arial" charset="0"/>
                <a:cs typeface="Arial" charset="0"/>
              </a:rPr>
              <a:t>		Int64 </a:t>
            </a:r>
            <a:r>
              <a:rPr lang="en-US" sz="1800" dirty="0" err="1">
                <a:latin typeface="Arial" charset="0"/>
                <a:cs typeface="Arial" charset="0"/>
              </a:rPr>
              <a:t>repeatNo</a:t>
            </a:r>
            <a:r>
              <a:rPr lang="en-US" sz="1800" dirty="0">
                <a:latin typeface="Arial" charset="0"/>
                <a:cs typeface="Arial" charset="0"/>
              </a:rPr>
              <a:t> = 10;</a:t>
            </a:r>
          </a:p>
          <a:p>
            <a:pPr>
              <a:buFont typeface="Wingdings" pitchFamily="2" charset="2"/>
              <a:buNone/>
              <a:tabLst>
                <a:tab pos="690563" algn="l"/>
                <a:tab pos="1147763" algn="l"/>
                <a:tab pos="1541463" algn="l"/>
                <a:tab pos="1946275" algn="l"/>
              </a:tabLst>
            </a:pPr>
            <a:r>
              <a:rPr lang="en-US" sz="1800" dirty="0">
                <a:latin typeface="Arial" charset="0"/>
                <a:cs typeface="Arial" charset="0"/>
              </a:rPr>
              <a:t>		for (Int64 k = 0; k &lt;= 5; k++) { // </a:t>
            </a:r>
            <a:r>
              <a:rPr lang="en-US" sz="1800" dirty="0" err="1">
                <a:latin typeface="Arial" charset="0"/>
                <a:cs typeface="Arial" charset="0"/>
              </a:rPr>
              <a:t>threadnum</a:t>
            </a:r>
            <a:r>
              <a:rPr lang="en-US" sz="1800" dirty="0">
                <a:latin typeface="Arial" charset="0"/>
                <a:cs typeface="Arial" charset="0"/>
              </a:rPr>
              <a:t> = 1, 2, 4, 8, 16, 32</a:t>
            </a:r>
          </a:p>
          <a:p>
            <a:pPr>
              <a:buFont typeface="Wingdings" pitchFamily="2" charset="2"/>
              <a:buNone/>
              <a:tabLst>
                <a:tab pos="690563" algn="l"/>
                <a:tab pos="1147763" algn="l"/>
                <a:tab pos="1541463" algn="l"/>
                <a:tab pos="1946275" algn="l"/>
              </a:tabLst>
            </a:pPr>
            <a:r>
              <a:rPr lang="en-US" sz="1800" dirty="0">
                <a:latin typeface="Arial" charset="0"/>
                <a:cs typeface="Arial" charset="0"/>
              </a:rPr>
              <a:t>			Int64 </a:t>
            </a:r>
            <a:r>
              <a:rPr lang="en-US" sz="1800" dirty="0" err="1">
                <a:latin typeface="Arial" charset="0"/>
                <a:cs typeface="Arial" charset="0"/>
              </a:rPr>
              <a:t>threadnum</a:t>
            </a:r>
            <a:r>
              <a:rPr lang="en-US" sz="1800" dirty="0">
                <a:latin typeface="Arial" charset="0"/>
                <a:cs typeface="Arial" charset="0"/>
              </a:rPr>
              <a:t> = (Int64)</a:t>
            </a:r>
            <a:r>
              <a:rPr lang="en-US" sz="1800" dirty="0" err="1">
                <a:latin typeface="Arial" charset="0"/>
                <a:cs typeface="Arial" charset="0"/>
              </a:rPr>
              <a:t>System.Math.Pow</a:t>
            </a:r>
            <a:r>
              <a:rPr lang="en-US" sz="1800" dirty="0">
                <a:latin typeface="Arial" charset="0"/>
                <a:cs typeface="Arial" charset="0"/>
              </a:rPr>
              <a:t>(2, k);</a:t>
            </a:r>
          </a:p>
          <a:p>
            <a:pPr>
              <a:buFont typeface="Wingdings" pitchFamily="2" charset="2"/>
              <a:buNone/>
              <a:tabLst>
                <a:tab pos="690563" algn="l"/>
                <a:tab pos="1147763" algn="l"/>
                <a:tab pos="1541463" algn="l"/>
                <a:tab pos="1946275" algn="l"/>
              </a:tabLst>
            </a:pPr>
            <a:r>
              <a:rPr lang="en-US" sz="1800" dirty="0">
                <a:latin typeface="Arial" charset="0"/>
                <a:cs typeface="Arial" charset="0"/>
              </a:rPr>
              <a:t>			for (Int64 r = 1; r &lt;= 100; r = r + 10)  {</a:t>
            </a:r>
          </a:p>
          <a:p>
            <a:pPr>
              <a:buFont typeface="Wingdings" pitchFamily="2" charset="2"/>
              <a:buNone/>
              <a:tabLst>
                <a:tab pos="690563" algn="l"/>
                <a:tab pos="1147763" algn="l"/>
                <a:tab pos="1541463" algn="l"/>
                <a:tab pos="1946275" algn="l"/>
              </a:tabLst>
            </a:pPr>
            <a:r>
              <a:rPr lang="en-US" sz="1800" dirty="0">
                <a:latin typeface="Arial" charset="0"/>
                <a:cs typeface="Arial" charset="0"/>
              </a:rPr>
              <a:t>				float </a:t>
            </a:r>
            <a:r>
              <a:rPr lang="en-US" sz="1800" dirty="0" err="1">
                <a:latin typeface="Arial" charset="0"/>
                <a:cs typeface="Arial" charset="0"/>
              </a:rPr>
              <a:t>totalTime</a:t>
            </a:r>
            <a:r>
              <a:rPr lang="en-US" sz="1800" dirty="0">
                <a:latin typeface="Arial" charset="0"/>
                <a:cs typeface="Arial" charset="0"/>
              </a:rPr>
              <a:t> = 0;</a:t>
            </a:r>
          </a:p>
          <a:p>
            <a:pPr>
              <a:buFont typeface="Wingdings" pitchFamily="2" charset="2"/>
              <a:buNone/>
              <a:tabLst>
                <a:tab pos="690563" algn="l"/>
                <a:tab pos="1147763" algn="l"/>
                <a:tab pos="1541463" algn="l"/>
                <a:tab pos="1946275" algn="l"/>
              </a:tabLst>
            </a:pPr>
            <a:r>
              <a:rPr lang="en-US" sz="1800" dirty="0">
                <a:latin typeface="Arial" charset="0"/>
                <a:cs typeface="Arial" charset="0"/>
              </a:rPr>
              <a:t>                    	Int64 t = r * 50000; // define the step length of iteration</a:t>
            </a:r>
          </a:p>
          <a:p>
            <a:pPr>
              <a:buFont typeface="Wingdings" pitchFamily="2" charset="2"/>
              <a:buNone/>
              <a:tabLst>
                <a:tab pos="690563" algn="l"/>
                <a:tab pos="1147763" algn="l"/>
                <a:tab pos="1541463" algn="l"/>
                <a:tab pos="1946275" algn="l"/>
              </a:tabLst>
            </a:pPr>
            <a:r>
              <a:rPr lang="en-US" sz="1800" dirty="0">
                <a:latin typeface="Arial" charset="0"/>
                <a:cs typeface="Arial" charset="0"/>
              </a:rPr>
              <a:t>                    	</a:t>
            </a:r>
            <a:r>
              <a:rPr lang="en-US" sz="1800" dirty="0" err="1">
                <a:latin typeface="Arial" charset="0"/>
                <a:cs typeface="Arial" charset="0"/>
              </a:rPr>
              <a:t>Console.Write</a:t>
            </a:r>
            <a:r>
              <a:rPr lang="en-US" sz="1800" dirty="0">
                <a:latin typeface="Arial" charset="0"/>
                <a:cs typeface="Arial" charset="0"/>
              </a:rPr>
              <a:t>("The program validate HOTPO function for numbers ");</a:t>
            </a:r>
          </a:p>
          <a:p>
            <a:pPr>
              <a:buFont typeface="Wingdings" pitchFamily="2" charset="2"/>
              <a:buNone/>
              <a:tabLst>
                <a:tab pos="690563" algn="l"/>
                <a:tab pos="1147763" algn="l"/>
                <a:tab pos="1541463" algn="l"/>
                <a:tab pos="1946275" algn="l"/>
              </a:tabLst>
            </a:pPr>
            <a:r>
              <a:rPr lang="en-US" sz="1800" dirty="0">
                <a:latin typeface="Arial" charset="0"/>
                <a:cs typeface="Arial" charset="0"/>
              </a:rPr>
              <a:t>                    	</a:t>
            </a:r>
            <a:r>
              <a:rPr lang="en-US" sz="1800" dirty="0" err="1">
                <a:latin typeface="Arial" charset="0"/>
                <a:cs typeface="Arial" charset="0"/>
              </a:rPr>
              <a:t>Console.WriteLine</a:t>
            </a:r>
            <a:r>
              <a:rPr lang="en-US" sz="1800" dirty="0">
                <a:latin typeface="Arial" charset="0"/>
                <a:cs typeface="Arial" charset="0"/>
              </a:rPr>
              <a:t>("from 1 To " + t);</a:t>
            </a:r>
          </a:p>
          <a:p>
            <a:pPr>
              <a:buFont typeface="Wingdings" pitchFamily="2" charset="2"/>
              <a:buNone/>
              <a:tabLst>
                <a:tab pos="690563" algn="l"/>
                <a:tab pos="1147763" algn="l"/>
                <a:tab pos="1541463" algn="l"/>
                <a:tab pos="1946275" algn="l"/>
              </a:tabLst>
            </a:pPr>
            <a:r>
              <a:rPr lang="en-US" sz="1800" dirty="0">
                <a:latin typeface="Arial" charset="0"/>
                <a:cs typeface="Arial" charset="0"/>
              </a:rPr>
              <a:t>                    	try  {</a:t>
            </a:r>
          </a:p>
          <a:p>
            <a:pPr>
              <a:buFont typeface="Wingdings" pitchFamily="2" charset="2"/>
              <a:buNone/>
              <a:tabLst>
                <a:tab pos="690563" algn="l"/>
                <a:tab pos="1147763" algn="l"/>
                <a:tab pos="1541463" algn="l"/>
                <a:tab pos="1946275" algn="l"/>
              </a:tabLst>
            </a:pPr>
            <a:r>
              <a:rPr lang="en-US" sz="1800" dirty="0">
                <a:latin typeface="Arial" charset="0"/>
                <a:cs typeface="Arial" charset="0"/>
              </a:rPr>
              <a:t>                        HOTPO[] h = new HOTPO[32]; </a:t>
            </a:r>
          </a:p>
          <a:p>
            <a:pPr>
              <a:buFont typeface="Wingdings" pitchFamily="2" charset="2"/>
              <a:buNone/>
              <a:tabLst>
                <a:tab pos="690563" algn="l"/>
                <a:tab pos="1147763" algn="l"/>
                <a:tab pos="1541463" algn="l"/>
                <a:tab pos="1946275" algn="l"/>
              </a:tabLst>
            </a:pPr>
            <a:r>
              <a:rPr lang="en-US" sz="1800" dirty="0">
                <a:latin typeface="Arial" charset="0"/>
                <a:cs typeface="Arial" charset="0"/>
              </a:rPr>
              <a:t>                        List&lt;Int64&gt;[] </a:t>
            </a:r>
            <a:r>
              <a:rPr lang="en-US" sz="1800" dirty="0" err="1">
                <a:latin typeface="Arial" charset="0"/>
                <a:cs typeface="Arial" charset="0"/>
              </a:rPr>
              <a:t>vSetList</a:t>
            </a:r>
            <a:r>
              <a:rPr lang="en-US" sz="1800" dirty="0">
                <a:latin typeface="Arial" charset="0"/>
                <a:cs typeface="Arial" charset="0"/>
              </a:rPr>
              <a:t> = new List&lt;Int64&gt;[32];</a:t>
            </a:r>
          </a:p>
          <a:p>
            <a:pPr>
              <a:buFont typeface="Wingdings" pitchFamily="2" charset="2"/>
              <a:buNone/>
              <a:tabLst>
                <a:tab pos="690563" algn="l"/>
                <a:tab pos="1147763" algn="l"/>
                <a:tab pos="1541463" algn="l"/>
                <a:tab pos="1946275" algn="l"/>
              </a:tabLst>
            </a:pPr>
            <a:r>
              <a:rPr lang="en-US" sz="1800" dirty="0">
                <a:latin typeface="Arial" charset="0"/>
                <a:cs typeface="Arial" charset="0"/>
              </a:rPr>
              <a:t>                        for (Int64 </a:t>
            </a:r>
            <a:r>
              <a:rPr lang="en-US" sz="1800" dirty="0" err="1">
                <a:latin typeface="Arial" charset="0"/>
                <a:cs typeface="Arial" charset="0"/>
              </a:rPr>
              <a:t>i</a:t>
            </a:r>
            <a:r>
              <a:rPr lang="en-US" sz="1800" dirty="0">
                <a:latin typeface="Arial" charset="0"/>
                <a:cs typeface="Arial" charset="0"/>
              </a:rPr>
              <a:t> = 1; </a:t>
            </a:r>
            <a:r>
              <a:rPr lang="en-US" sz="1800" dirty="0" err="1">
                <a:latin typeface="Arial" charset="0"/>
                <a:cs typeface="Arial" charset="0"/>
              </a:rPr>
              <a:t>i</a:t>
            </a:r>
            <a:r>
              <a:rPr lang="en-US" sz="1800" dirty="0">
                <a:latin typeface="Arial" charset="0"/>
                <a:cs typeface="Arial" charset="0"/>
              </a:rPr>
              <a:t> &lt;= t; </a:t>
            </a:r>
            <a:r>
              <a:rPr lang="en-US" sz="1800" dirty="0" err="1">
                <a:latin typeface="Arial" charset="0"/>
                <a:cs typeface="Arial" charset="0"/>
              </a:rPr>
              <a:t>i</a:t>
            </a:r>
            <a:r>
              <a:rPr lang="en-US" sz="1800" dirty="0">
                <a:latin typeface="Arial" charset="0"/>
                <a:cs typeface="Arial" charset="0"/>
              </a:rPr>
              <a:t>++) {</a:t>
            </a:r>
          </a:p>
          <a:p>
            <a:pPr>
              <a:buFont typeface="Wingdings" pitchFamily="2" charset="2"/>
              <a:buNone/>
              <a:tabLst>
                <a:tab pos="690563" algn="l"/>
                <a:tab pos="1147763" algn="l"/>
                <a:tab pos="1541463" algn="l"/>
                <a:tab pos="1946275" algn="l"/>
              </a:tabLst>
            </a:pPr>
            <a:r>
              <a:rPr lang="en-US" sz="1800" dirty="0">
                <a:latin typeface="Arial" charset="0"/>
                <a:cs typeface="Arial" charset="0"/>
              </a:rPr>
              <a:t>                            if (</a:t>
            </a:r>
            <a:r>
              <a:rPr lang="en-US" sz="1800" dirty="0" err="1">
                <a:latin typeface="Arial" charset="0"/>
                <a:cs typeface="Arial" charset="0"/>
              </a:rPr>
              <a:t>vSetList</a:t>
            </a:r>
            <a:r>
              <a:rPr lang="en-US" sz="1800" dirty="0">
                <a:latin typeface="Arial" charset="0"/>
                <a:cs typeface="Arial" charset="0"/>
              </a:rPr>
              <a:t>[</a:t>
            </a:r>
            <a:r>
              <a:rPr lang="en-US" sz="1800" dirty="0" err="1">
                <a:latin typeface="Arial" charset="0"/>
                <a:cs typeface="Arial" charset="0"/>
              </a:rPr>
              <a:t>i</a:t>
            </a:r>
            <a:r>
              <a:rPr lang="en-US" sz="1800" dirty="0">
                <a:latin typeface="Arial" charset="0"/>
                <a:cs typeface="Arial" charset="0"/>
              </a:rPr>
              <a:t> % 32] == null)</a:t>
            </a:r>
          </a:p>
          <a:p>
            <a:pPr>
              <a:buFont typeface="Wingdings" pitchFamily="2" charset="2"/>
              <a:buNone/>
              <a:tabLst>
                <a:tab pos="690563" algn="l"/>
                <a:tab pos="1147763" algn="l"/>
                <a:tab pos="1541463" algn="l"/>
                <a:tab pos="1946275" algn="l"/>
              </a:tabLst>
            </a:pPr>
            <a:r>
              <a:rPr lang="en-US" sz="1800" dirty="0">
                <a:latin typeface="Arial" charset="0"/>
                <a:cs typeface="Arial" charset="0"/>
              </a:rPr>
              <a:t>                                </a:t>
            </a:r>
            <a:r>
              <a:rPr lang="en-US" sz="1800" dirty="0" err="1">
                <a:latin typeface="Arial" charset="0"/>
                <a:cs typeface="Arial" charset="0"/>
              </a:rPr>
              <a:t>vSetList</a:t>
            </a:r>
            <a:r>
              <a:rPr lang="en-US" sz="1800" dirty="0">
                <a:latin typeface="Arial" charset="0"/>
                <a:cs typeface="Arial" charset="0"/>
              </a:rPr>
              <a:t>[</a:t>
            </a:r>
            <a:r>
              <a:rPr lang="en-US" sz="1800" dirty="0" err="1">
                <a:latin typeface="Arial" charset="0"/>
                <a:cs typeface="Arial" charset="0"/>
              </a:rPr>
              <a:t>i</a:t>
            </a:r>
            <a:r>
              <a:rPr lang="en-US" sz="1800" dirty="0">
                <a:latin typeface="Arial" charset="0"/>
                <a:cs typeface="Arial" charset="0"/>
              </a:rPr>
              <a:t> % 32] = new List&lt;Int64&gt;();</a:t>
            </a:r>
          </a:p>
          <a:p>
            <a:pPr>
              <a:buFont typeface="Wingdings" pitchFamily="2" charset="2"/>
              <a:buNone/>
              <a:tabLst>
                <a:tab pos="690563" algn="l"/>
                <a:tab pos="1147763" algn="l"/>
                <a:tab pos="1541463" algn="l"/>
                <a:tab pos="1946275" algn="l"/>
              </a:tabLst>
            </a:pPr>
            <a:r>
              <a:rPr lang="en-US" sz="1800" dirty="0">
                <a:latin typeface="Arial" charset="0"/>
                <a:cs typeface="Arial" charset="0"/>
              </a:rPr>
              <a:t>                            </a:t>
            </a:r>
            <a:r>
              <a:rPr lang="en-US" sz="1800" dirty="0" err="1">
                <a:latin typeface="Arial" charset="0"/>
                <a:cs typeface="Arial" charset="0"/>
              </a:rPr>
              <a:t>vSetList</a:t>
            </a:r>
            <a:r>
              <a:rPr lang="en-US" sz="1800" dirty="0">
                <a:latin typeface="Arial" charset="0"/>
                <a:cs typeface="Arial" charset="0"/>
              </a:rPr>
              <a:t>[</a:t>
            </a:r>
            <a:r>
              <a:rPr lang="en-US" sz="1800" dirty="0" err="1">
                <a:latin typeface="Arial" charset="0"/>
                <a:cs typeface="Arial" charset="0"/>
              </a:rPr>
              <a:t>i</a:t>
            </a:r>
            <a:r>
              <a:rPr lang="en-US" sz="1800" dirty="0">
                <a:latin typeface="Arial" charset="0"/>
                <a:cs typeface="Arial" charset="0"/>
              </a:rPr>
              <a:t> % 32].Add(</a:t>
            </a:r>
            <a:r>
              <a:rPr lang="en-US" sz="1800" dirty="0" err="1">
                <a:latin typeface="Arial" charset="0"/>
                <a:cs typeface="Arial" charset="0"/>
              </a:rPr>
              <a:t>i</a:t>
            </a:r>
            <a:r>
              <a:rPr lang="en-US" sz="1800" dirty="0">
                <a:latin typeface="Arial" charset="0"/>
                <a:cs typeface="Arial" charset="0"/>
              </a:rPr>
              <a:t>);</a:t>
            </a:r>
          </a:p>
          <a:p>
            <a:pPr>
              <a:buFont typeface="Wingdings" pitchFamily="2" charset="2"/>
              <a:buNone/>
              <a:tabLst>
                <a:tab pos="690563" algn="l"/>
                <a:tab pos="1147763" algn="l"/>
                <a:tab pos="1541463" algn="l"/>
                <a:tab pos="1946275" algn="l"/>
              </a:tabLst>
            </a:pPr>
            <a:r>
              <a:rPr lang="en-US" sz="1800" dirty="0">
                <a:latin typeface="Arial" charset="0"/>
                <a:cs typeface="Arial" charset="0"/>
              </a:rPr>
              <a:t>                        }</a:t>
            </a:r>
          </a:p>
        </p:txBody>
      </p:sp>
      <p:sp>
        <p:nvSpPr>
          <p:cNvPr id="47108" name="Slide Number Placeholder 3"/>
          <p:cNvSpPr>
            <a:spLocks noGrp="1"/>
          </p:cNvSpPr>
          <p:nvPr>
            <p:ph type="sldNum" sz="quarter" idx="12"/>
          </p:nvPr>
        </p:nvSpPr>
        <p:spPr>
          <a:noFill/>
        </p:spPr>
        <p:txBody>
          <a:bodyPr/>
          <a:lstStyle/>
          <a:p>
            <a:fld id="{757C4941-AEA5-4802-8870-B28CE418FE68}" type="slidenum">
              <a:rPr lang="en-US" smtClean="0"/>
              <a:pPr/>
              <a:t>318</a:t>
            </a:fld>
            <a:endParaRPr lang="en-US"/>
          </a:p>
        </p:txBody>
      </p:sp>
      <p:sp>
        <p:nvSpPr>
          <p:cNvPr id="47109" name="Rectangular Callout 4"/>
          <p:cNvSpPr>
            <a:spLocks noChangeArrowheads="1"/>
          </p:cNvSpPr>
          <p:nvPr/>
        </p:nvSpPr>
        <p:spPr bwMode="auto">
          <a:xfrm>
            <a:off x="5257800" y="685800"/>
            <a:ext cx="2667000" cy="1211263"/>
          </a:xfrm>
          <a:prstGeom prst="wedgeRectCallout">
            <a:avLst>
              <a:gd name="adj1" fmla="val -134380"/>
              <a:gd name="adj2" fmla="val 37755"/>
            </a:avLst>
          </a:prstGeom>
          <a:solidFill>
            <a:srgbClr val="FFFFCC"/>
          </a:solidFill>
          <a:ln w="9525" algn="ctr">
            <a:solidFill>
              <a:schemeClr val="tx1"/>
            </a:solidFill>
            <a:round/>
            <a:headEnd/>
            <a:tailEnd/>
          </a:ln>
        </p:spPr>
        <p:txBody>
          <a:bodyPr/>
          <a:lstStyle/>
          <a:p>
            <a:r>
              <a:rPr lang="en-US"/>
              <a:t>Prepared for executing the program in multiple iterations for building average results</a:t>
            </a:r>
          </a:p>
        </p:txBody>
      </p:sp>
      <p:sp>
        <p:nvSpPr>
          <p:cNvPr id="47110" name="Rectangular Callout 4"/>
          <p:cNvSpPr>
            <a:spLocks noChangeArrowheads="1"/>
          </p:cNvSpPr>
          <p:nvPr/>
        </p:nvSpPr>
        <p:spPr bwMode="auto">
          <a:xfrm>
            <a:off x="5715000" y="4038600"/>
            <a:ext cx="2667000" cy="762000"/>
          </a:xfrm>
          <a:prstGeom prst="wedgeRectCallout">
            <a:avLst>
              <a:gd name="adj1" fmla="val -82727"/>
              <a:gd name="adj2" fmla="val 49972"/>
            </a:avLst>
          </a:prstGeom>
          <a:solidFill>
            <a:srgbClr val="FFFFCC"/>
          </a:solidFill>
          <a:ln w="9525" algn="ctr">
            <a:solidFill>
              <a:schemeClr val="tx1"/>
            </a:solidFill>
            <a:round/>
            <a:headEnd/>
            <a:tailEnd/>
          </a:ln>
        </p:spPr>
        <p:txBody>
          <a:bodyPr/>
          <a:lstStyle/>
          <a:p>
            <a:r>
              <a:rPr lang="en-US"/>
              <a:t>Load the data into the list of arrays</a:t>
            </a:r>
          </a:p>
        </p:txBody>
      </p:sp>
    </p:spTree>
    <p:extLst>
      <p:ext uri="{BB962C8B-B14F-4D97-AF65-F5344CB8AC3E}">
        <p14:creationId xmlns:p14="http://schemas.microsoft.com/office/powerpoint/2010/main" val="33203404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dirty="0"/>
              <a:t>Partition Inputs into a List of Array</a:t>
            </a:r>
          </a:p>
        </p:txBody>
      </p:sp>
      <p:sp>
        <p:nvSpPr>
          <p:cNvPr id="48131" name="Content Placeholder 2"/>
          <p:cNvSpPr>
            <a:spLocks noGrp="1"/>
          </p:cNvSpPr>
          <p:nvPr>
            <p:ph idx="1"/>
          </p:nvPr>
        </p:nvSpPr>
        <p:spPr>
          <a:xfrm>
            <a:off x="-228600" y="1066800"/>
            <a:ext cx="9296400" cy="5715000"/>
          </a:xfrm>
        </p:spPr>
        <p:txBody>
          <a:bodyPr/>
          <a:lstStyle/>
          <a:p>
            <a:pPr>
              <a:buFont typeface="Wingdings" pitchFamily="2" charset="2"/>
              <a:buNone/>
              <a:tabLst>
                <a:tab pos="744538" algn="l"/>
                <a:tab pos="1147763" algn="l"/>
                <a:tab pos="1489075" algn="l"/>
                <a:tab pos="1828800" algn="l"/>
              </a:tabLst>
            </a:pPr>
            <a:r>
              <a:rPr lang="nn-NO" sz="1800" dirty="0">
                <a:latin typeface="Arial" charset="0"/>
                <a:cs typeface="Arial" charset="0"/>
              </a:rPr>
              <a:t> 				Thread[] ht = new Thread[32]; // create 32 thread object</a:t>
            </a:r>
          </a:p>
          <a:p>
            <a:pPr>
              <a:buFont typeface="Wingdings" pitchFamily="2" charset="2"/>
              <a:buNone/>
              <a:tabLst>
                <a:tab pos="744538" algn="l"/>
                <a:tab pos="1147763" algn="l"/>
                <a:tab pos="1489075" algn="l"/>
                <a:tab pos="1828800" algn="l"/>
              </a:tabLst>
            </a:pPr>
            <a:r>
              <a:rPr lang="nn-NO" sz="1800" dirty="0">
                <a:latin typeface="Arial" charset="0"/>
                <a:cs typeface="Arial" charset="0"/>
              </a:rPr>
              <a:t>                        for (int i = 0; i &lt; repeatNo; i++) {</a:t>
            </a:r>
          </a:p>
          <a:p>
            <a:pPr>
              <a:buFont typeface="Wingdings" pitchFamily="2" charset="2"/>
              <a:buNone/>
              <a:tabLst>
                <a:tab pos="744538" algn="l"/>
                <a:tab pos="1147763" algn="l"/>
                <a:tab pos="1489075" algn="l"/>
                <a:tab pos="1828800" algn="l"/>
              </a:tabLst>
            </a:pPr>
            <a:r>
              <a:rPr lang="nn-NO" sz="1800" dirty="0">
                <a:latin typeface="Arial" charset="0"/>
                <a:cs typeface="Arial" charset="0"/>
              </a:rPr>
              <a:t>                            DateTime startMT = DateTime.Now;</a:t>
            </a:r>
          </a:p>
          <a:p>
            <a:pPr>
              <a:buFont typeface="Wingdings" pitchFamily="2" charset="2"/>
              <a:buNone/>
              <a:tabLst>
                <a:tab pos="744538" algn="l"/>
                <a:tab pos="1147763" algn="l"/>
                <a:tab pos="1489075" algn="l"/>
                <a:tab pos="1828800" algn="l"/>
              </a:tabLst>
            </a:pPr>
            <a:r>
              <a:rPr lang="nn-NO" sz="1800" dirty="0">
                <a:latin typeface="Arial" charset="0"/>
                <a:cs typeface="Arial" charset="0"/>
              </a:rPr>
              <a:t>                            for (Int64 b = 0; b &lt; threadnum; b++) {</a:t>
            </a:r>
          </a:p>
          <a:p>
            <a:pPr>
              <a:buFont typeface="Wingdings" pitchFamily="2" charset="2"/>
              <a:buNone/>
              <a:tabLst>
                <a:tab pos="744538" algn="l"/>
                <a:tab pos="1147763" algn="l"/>
                <a:tab pos="1489075" algn="l"/>
                <a:tab pos="1828800" algn="l"/>
              </a:tabLst>
            </a:pPr>
            <a:r>
              <a:rPr lang="nn-NO" sz="1800" dirty="0">
                <a:latin typeface="Arial" charset="0"/>
                <a:cs typeface="Arial" charset="0"/>
              </a:rPr>
              <a:t>                                for (Int64 count = 0; count &lt; (Int64)System.Math.Pow(2, k); count++){</a:t>
            </a:r>
          </a:p>
          <a:p>
            <a:pPr>
              <a:buFont typeface="Wingdings" pitchFamily="2" charset="2"/>
              <a:buNone/>
              <a:tabLst>
                <a:tab pos="744538" algn="l"/>
                <a:tab pos="1147763" algn="l"/>
                <a:tab pos="1489075" algn="l"/>
                <a:tab pos="1828800" algn="l"/>
              </a:tabLst>
            </a:pPr>
            <a:r>
              <a:rPr lang="nn-NO" sz="1800" dirty="0">
                <a:latin typeface="Arial" charset="0"/>
                <a:cs typeface="Arial" charset="0"/>
              </a:rPr>
              <a:t>                                    Int64 cc = 0;</a:t>
            </a:r>
          </a:p>
          <a:p>
            <a:pPr>
              <a:buFont typeface="Wingdings" pitchFamily="2" charset="2"/>
              <a:buNone/>
              <a:tabLst>
                <a:tab pos="744538" algn="l"/>
                <a:tab pos="1147763" algn="l"/>
                <a:tab pos="1489075" algn="l"/>
                <a:tab pos="1828800" algn="l"/>
              </a:tabLst>
            </a:pPr>
            <a:r>
              <a:rPr lang="nn-NO" sz="1800" dirty="0">
                <a:latin typeface="Arial" charset="0"/>
                <a:cs typeface="Arial" charset="0"/>
              </a:rPr>
              <a:t>                                    for (Int64 m = 0; m &lt; 32; m++) {</a:t>
            </a:r>
          </a:p>
          <a:p>
            <a:pPr>
              <a:buFont typeface="Wingdings" pitchFamily="2" charset="2"/>
              <a:buNone/>
              <a:tabLst>
                <a:tab pos="744538" algn="l"/>
                <a:tab pos="1147763" algn="l"/>
                <a:tab pos="1489075" algn="l"/>
                <a:tab pos="1828800" algn="l"/>
              </a:tabLst>
            </a:pPr>
            <a:r>
              <a:rPr lang="nn-NO" sz="1800" dirty="0">
                <a:latin typeface="Arial" charset="0"/>
                <a:cs typeface="Arial" charset="0"/>
              </a:rPr>
              <a:t>                                        Int64 c = b % threadnum;</a:t>
            </a:r>
          </a:p>
          <a:p>
            <a:pPr>
              <a:buFont typeface="Wingdings" pitchFamily="2" charset="2"/>
              <a:buNone/>
              <a:tabLst>
                <a:tab pos="744538" algn="l"/>
                <a:tab pos="1147763" algn="l"/>
                <a:tab pos="1489075" algn="l"/>
                <a:tab pos="1828800" algn="l"/>
              </a:tabLst>
            </a:pPr>
            <a:r>
              <a:rPr lang="nn-NO" sz="1800" dirty="0">
                <a:latin typeface="Arial" charset="0"/>
                <a:cs typeface="Arial" charset="0"/>
              </a:rPr>
              <a:t>                                        Int64 d = m % threadnum;</a:t>
            </a:r>
          </a:p>
          <a:p>
            <a:pPr>
              <a:buFont typeface="Wingdings" pitchFamily="2" charset="2"/>
              <a:buNone/>
              <a:tabLst>
                <a:tab pos="744538" algn="l"/>
                <a:tab pos="1147763" algn="l"/>
                <a:tab pos="1489075" algn="l"/>
                <a:tab pos="1828800" algn="l"/>
              </a:tabLst>
            </a:pPr>
            <a:r>
              <a:rPr lang="nn-NO" sz="1800" dirty="0">
                <a:latin typeface="Arial" charset="0"/>
                <a:cs typeface="Arial" charset="0"/>
              </a:rPr>
              <a:t>                                        if (c == d) {</a:t>
            </a:r>
          </a:p>
          <a:p>
            <a:pPr>
              <a:buFont typeface="Wingdings" pitchFamily="2" charset="2"/>
              <a:buNone/>
              <a:tabLst>
                <a:tab pos="744538" algn="l"/>
                <a:tab pos="1147763" algn="l"/>
                <a:tab pos="1489075" algn="l"/>
                <a:tab pos="1828800" algn="l"/>
              </a:tabLst>
            </a:pPr>
            <a:r>
              <a:rPr lang="nn-NO" sz="1800" dirty="0">
                <a:latin typeface="Arial" charset="0"/>
                <a:cs typeface="Arial" charset="0"/>
              </a:rPr>
              <a:t>                                            if (h[c] == null)</a:t>
            </a:r>
          </a:p>
          <a:p>
            <a:pPr>
              <a:buFont typeface="Wingdings" pitchFamily="2" charset="2"/>
              <a:buNone/>
              <a:tabLst>
                <a:tab pos="744538" algn="l"/>
                <a:tab pos="1147763" algn="l"/>
                <a:tab pos="1489075" algn="l"/>
                <a:tab pos="1828800" algn="l"/>
              </a:tabLst>
            </a:pPr>
            <a:r>
              <a:rPr lang="nn-NO" sz="1800" dirty="0">
                <a:latin typeface="Arial" charset="0"/>
                <a:cs typeface="Arial" charset="0"/>
              </a:rPr>
              <a:t>                                                if (c != m)</a:t>
            </a:r>
          </a:p>
          <a:p>
            <a:pPr>
              <a:buFont typeface="Wingdings" pitchFamily="2" charset="2"/>
              <a:buNone/>
              <a:tabLst>
                <a:tab pos="744538" algn="l"/>
                <a:tab pos="1147763" algn="l"/>
                <a:tab pos="1489075" algn="l"/>
                <a:tab pos="1828800" algn="l"/>
              </a:tabLst>
            </a:pPr>
            <a:r>
              <a:rPr lang="nn-NO" sz="1800" dirty="0">
                <a:latin typeface="Arial" charset="0"/>
                <a:cs typeface="Arial" charset="0"/>
              </a:rPr>
              <a:t>                                                    vSetList[c].AddRange(vSetList[m].ToArray());</a:t>
            </a:r>
          </a:p>
          <a:p>
            <a:pPr>
              <a:buFont typeface="Wingdings" pitchFamily="2" charset="2"/>
              <a:buNone/>
              <a:tabLst>
                <a:tab pos="744538" algn="l"/>
                <a:tab pos="1147763" algn="l"/>
                <a:tab pos="1489075" algn="l"/>
                <a:tab pos="1828800" algn="l"/>
              </a:tabLst>
            </a:pPr>
            <a:r>
              <a:rPr lang="nn-NO" sz="1800" dirty="0">
                <a:latin typeface="Arial" charset="0"/>
                <a:cs typeface="Arial" charset="0"/>
              </a:rPr>
              <a:t>                                        } cc = c;</a:t>
            </a:r>
          </a:p>
          <a:p>
            <a:pPr>
              <a:buFont typeface="Wingdings" pitchFamily="2" charset="2"/>
              <a:buNone/>
              <a:tabLst>
                <a:tab pos="744538" algn="l"/>
                <a:tab pos="1147763" algn="l"/>
                <a:tab pos="1489075" algn="l"/>
                <a:tab pos="1828800" algn="l"/>
              </a:tabLst>
            </a:pPr>
            <a:r>
              <a:rPr lang="nn-NO" sz="1800" dirty="0">
                <a:latin typeface="Arial" charset="0"/>
                <a:cs typeface="Arial" charset="0"/>
              </a:rPr>
              <a:t>                                    } h[cc] = new HOTPO(vSetList[cc]);</a:t>
            </a:r>
          </a:p>
          <a:p>
            <a:pPr>
              <a:buFont typeface="Wingdings" pitchFamily="2" charset="2"/>
              <a:buNone/>
              <a:tabLst>
                <a:tab pos="744538" algn="l"/>
                <a:tab pos="1147763" algn="l"/>
                <a:tab pos="1489075" algn="l"/>
                <a:tab pos="1828800" algn="l"/>
              </a:tabLst>
            </a:pPr>
            <a:r>
              <a:rPr lang="nn-NO" sz="1800" dirty="0">
                <a:latin typeface="Arial" charset="0"/>
                <a:cs typeface="Arial" charset="0"/>
              </a:rPr>
              <a:t>                                }</a:t>
            </a:r>
          </a:p>
          <a:p>
            <a:pPr>
              <a:buFont typeface="Wingdings" pitchFamily="2" charset="2"/>
              <a:buNone/>
              <a:tabLst>
                <a:tab pos="744538" algn="l"/>
                <a:tab pos="1147763" algn="l"/>
                <a:tab pos="1489075" algn="l"/>
                <a:tab pos="1828800" algn="l"/>
              </a:tabLst>
            </a:pPr>
            <a:r>
              <a:rPr lang="nn-NO" sz="1800" dirty="0">
                <a:latin typeface="Arial" charset="0"/>
                <a:cs typeface="Arial" charset="0"/>
              </a:rPr>
              <a:t>                            }</a:t>
            </a:r>
          </a:p>
        </p:txBody>
      </p:sp>
      <p:sp>
        <p:nvSpPr>
          <p:cNvPr id="48132" name="Slide Number Placeholder 3"/>
          <p:cNvSpPr>
            <a:spLocks noGrp="1"/>
          </p:cNvSpPr>
          <p:nvPr>
            <p:ph type="sldNum" sz="quarter" idx="12"/>
          </p:nvPr>
        </p:nvSpPr>
        <p:spPr>
          <a:noFill/>
        </p:spPr>
        <p:txBody>
          <a:bodyPr/>
          <a:lstStyle/>
          <a:p>
            <a:fld id="{ED8E47A8-7DE0-43AB-BF40-A8F402838ABE}" type="slidenum">
              <a:rPr lang="en-US" smtClean="0"/>
              <a:pPr/>
              <a:t>319</a:t>
            </a:fld>
            <a:endParaRPr lang="en-US"/>
          </a:p>
        </p:txBody>
      </p:sp>
      <p:sp>
        <p:nvSpPr>
          <p:cNvPr id="48133" name="Rectangular Callout 4"/>
          <p:cNvSpPr>
            <a:spLocks noChangeArrowheads="1"/>
          </p:cNvSpPr>
          <p:nvPr/>
        </p:nvSpPr>
        <p:spPr bwMode="auto">
          <a:xfrm>
            <a:off x="6172200" y="3886200"/>
            <a:ext cx="2667000" cy="746125"/>
          </a:xfrm>
          <a:prstGeom prst="wedgeRectCallout">
            <a:avLst>
              <a:gd name="adj1" fmla="val -72931"/>
              <a:gd name="adj2" fmla="val 94343"/>
            </a:avLst>
          </a:prstGeom>
          <a:solidFill>
            <a:srgbClr val="FFFFCC"/>
          </a:solidFill>
          <a:ln w="9525" algn="ctr">
            <a:solidFill>
              <a:schemeClr val="tx1"/>
            </a:solidFill>
            <a:round/>
            <a:headEnd/>
            <a:tailEnd/>
          </a:ln>
        </p:spPr>
        <p:txBody>
          <a:bodyPr/>
          <a:lstStyle/>
          <a:p>
            <a:r>
              <a:rPr lang="en-US"/>
              <a:t>Distribute the numbers into the data arrays.</a:t>
            </a:r>
          </a:p>
        </p:txBody>
      </p:sp>
    </p:spTree>
    <p:extLst>
      <p:ext uri="{BB962C8B-B14F-4D97-AF65-F5344CB8AC3E}">
        <p14:creationId xmlns:p14="http://schemas.microsoft.com/office/powerpoint/2010/main" val="1352776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FCA1A587-C3FF-4FF5-A794-E6074676E20C}" type="slidenum">
              <a:rPr lang="en-US" b="0" smtClean="0">
                <a:solidFill>
                  <a:schemeClr val="tx2"/>
                </a:solidFill>
              </a:rPr>
              <a:pPr/>
              <a:t>32</a:t>
            </a:fld>
            <a:endParaRPr lang="en-US" b="0">
              <a:solidFill>
                <a:schemeClr val="tx2"/>
              </a:solidFill>
            </a:endParaRPr>
          </a:p>
        </p:txBody>
      </p:sp>
      <p:sp>
        <p:nvSpPr>
          <p:cNvPr id="18435" name="Rectangle 2"/>
          <p:cNvSpPr>
            <a:spLocks noGrp="1" noChangeArrowheads="1"/>
          </p:cNvSpPr>
          <p:nvPr>
            <p:ph type="title"/>
          </p:nvPr>
        </p:nvSpPr>
        <p:spPr>
          <a:xfrm>
            <a:off x="874713" y="152400"/>
            <a:ext cx="8193087" cy="623888"/>
          </a:xfrm>
        </p:spPr>
        <p:txBody>
          <a:bodyPr/>
          <a:lstStyle/>
          <a:p>
            <a:pPr algn="r" eaLnBrk="1" hangingPunct="1"/>
            <a:r>
              <a:rPr lang="en-GB" sz="2800" b="0" dirty="0">
                <a:highlight>
                  <a:srgbClr val="FFFF00"/>
                </a:highlight>
              </a:rPr>
              <a:t>CORBA</a:t>
            </a:r>
            <a:r>
              <a:rPr lang="en-GB" sz="2800" b="0" dirty="0"/>
              <a:t>: </a:t>
            </a:r>
            <a:r>
              <a:rPr lang="en-US" sz="2800" b="0" dirty="0"/>
              <a:t>Common Object Request Broker Architecture</a:t>
            </a:r>
            <a:endParaRPr lang="en-GB" sz="2800" b="0" dirty="0"/>
          </a:p>
        </p:txBody>
      </p:sp>
      <p:sp>
        <p:nvSpPr>
          <p:cNvPr id="18436" name="Rectangle 3"/>
          <p:cNvSpPr>
            <a:spLocks noGrp="1" noChangeArrowheads="1"/>
          </p:cNvSpPr>
          <p:nvPr>
            <p:ph type="body" idx="1"/>
          </p:nvPr>
        </p:nvSpPr>
        <p:spPr/>
        <p:txBody>
          <a:bodyPr/>
          <a:lstStyle/>
          <a:p>
            <a:pPr eaLnBrk="1" hangingPunct="1">
              <a:lnSpc>
                <a:spcPct val="90000"/>
              </a:lnSpc>
            </a:pPr>
            <a:r>
              <a:rPr lang="en-GB" dirty="0"/>
              <a:t>Defined by the Object Management Group (OMG)</a:t>
            </a:r>
          </a:p>
          <a:p>
            <a:pPr eaLnBrk="1" hangingPunct="1">
              <a:lnSpc>
                <a:spcPct val="90000"/>
              </a:lnSpc>
            </a:pPr>
            <a:r>
              <a:rPr lang="en-GB" dirty="0"/>
              <a:t>An international standard for an </a:t>
            </a:r>
            <a:r>
              <a:rPr lang="en-GB" i="1" dirty="0">
                <a:solidFill>
                  <a:srgbClr val="0033CC"/>
                </a:solidFill>
              </a:rPr>
              <a:t>Object Request Broker</a:t>
            </a:r>
            <a:r>
              <a:rPr lang="en-GB" i="1" dirty="0"/>
              <a:t> </a:t>
            </a:r>
            <a:r>
              <a:rPr lang="en-GB" dirty="0"/>
              <a:t>- middleware to manage communications between distributed objects/components</a:t>
            </a:r>
          </a:p>
          <a:p>
            <a:pPr eaLnBrk="1" hangingPunct="1">
              <a:lnSpc>
                <a:spcPct val="90000"/>
              </a:lnSpc>
            </a:pPr>
            <a:r>
              <a:rPr lang="en-US" dirty="0"/>
              <a:t>Enable software components written in </a:t>
            </a:r>
            <a:r>
              <a:rPr lang="en-US" dirty="0">
                <a:solidFill>
                  <a:srgbClr val="0033CC"/>
                </a:solidFill>
              </a:rPr>
              <a:t>multiple computer languages</a:t>
            </a:r>
            <a:r>
              <a:rPr lang="en-US" dirty="0"/>
              <a:t> and running on multiple computers to </a:t>
            </a:r>
            <a:r>
              <a:rPr lang="en-US" dirty="0">
                <a:solidFill>
                  <a:srgbClr val="0033CC"/>
                </a:solidFill>
              </a:rPr>
              <a:t>interoperate</a:t>
            </a:r>
            <a:r>
              <a:rPr lang="en-US" dirty="0"/>
              <a:t>;</a:t>
            </a:r>
          </a:p>
          <a:p>
            <a:pPr eaLnBrk="1" hangingPunct="1">
              <a:lnSpc>
                <a:spcPct val="90000"/>
              </a:lnSpc>
            </a:pPr>
            <a:r>
              <a:rPr lang="en-GB" dirty="0"/>
              <a:t>Several implementations of CORBA are available;</a:t>
            </a:r>
          </a:p>
          <a:p>
            <a:pPr eaLnBrk="1" hangingPunct="1">
              <a:lnSpc>
                <a:spcPct val="90000"/>
              </a:lnSpc>
            </a:pPr>
            <a:r>
              <a:rPr lang="en-GB" dirty="0">
                <a:solidFill>
                  <a:srgbClr val="0033CC"/>
                </a:solidFill>
                <a:highlight>
                  <a:srgbClr val="FFFF00"/>
                </a:highlight>
              </a:rPr>
              <a:t>DCOM was an alternative (competing) approach by Microsoft to object request brokers</a:t>
            </a:r>
            <a:r>
              <a:rPr lang="en-GB" dirty="0">
                <a:solidFill>
                  <a:srgbClr val="0033CC"/>
                </a:solidFill>
              </a:rPr>
              <a:t>.</a:t>
            </a:r>
          </a:p>
        </p:txBody>
      </p:sp>
      <p:sp>
        <p:nvSpPr>
          <p:cNvPr id="2" name="Rectangle 1">
            <a:extLst>
              <a:ext uri="{FF2B5EF4-FFF2-40B4-BE49-F238E27FC236}">
                <a16:creationId xmlns:a16="http://schemas.microsoft.com/office/drawing/2014/main" id="{B990D314-54BC-4749-870A-E0C2474EBCAF}"/>
              </a:ext>
            </a:extLst>
          </p:cNvPr>
          <p:cNvSpPr/>
          <p:nvPr/>
        </p:nvSpPr>
        <p:spPr bwMode="auto">
          <a:xfrm>
            <a:off x="4876800" y="5943600"/>
            <a:ext cx="2590800" cy="838200"/>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CSE445 before 2006:</a:t>
            </a:r>
          </a:p>
          <a:p>
            <a:pPr marL="0" marR="0" indent="0" algn="l" defTabSz="914400" rtl="0" eaLnBrk="0" fontAlgn="base" latinLnBrk="0" hangingPunct="0">
              <a:lnSpc>
                <a:spcPct val="100000"/>
              </a:lnSpc>
              <a:spcBef>
                <a:spcPct val="0"/>
              </a:spcBef>
              <a:spcAft>
                <a:spcPct val="0"/>
              </a:spcAft>
              <a:buClrTx/>
              <a:buSzTx/>
              <a:buFontTx/>
              <a:buNone/>
              <a:tabLst/>
            </a:pPr>
            <a:r>
              <a:rPr lang="en-US" b="0" dirty="0"/>
              <a:t>Java Distributed Computing with CORBA</a:t>
            </a:r>
            <a:endParaRPr kumimoji="0" lang="en-US" sz="18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04119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dirty="0"/>
              <a:t>Create and Start Threads</a:t>
            </a:r>
          </a:p>
        </p:txBody>
      </p:sp>
      <p:sp>
        <p:nvSpPr>
          <p:cNvPr id="49155" name="Content Placeholder 2"/>
          <p:cNvSpPr>
            <a:spLocks noGrp="1"/>
          </p:cNvSpPr>
          <p:nvPr>
            <p:ph idx="1"/>
          </p:nvPr>
        </p:nvSpPr>
        <p:spPr>
          <a:xfrm>
            <a:off x="136525" y="1447800"/>
            <a:ext cx="8382000" cy="4800600"/>
          </a:xfrm>
        </p:spPr>
        <p:txBody>
          <a:bodyPr/>
          <a:lstStyle/>
          <a:p>
            <a:pPr>
              <a:buFont typeface="Wingdings" pitchFamily="2" charset="2"/>
              <a:buNone/>
              <a:tabLst>
                <a:tab pos="690563" algn="l"/>
                <a:tab pos="1147763" algn="l"/>
                <a:tab pos="1604963" algn="l"/>
              </a:tabLst>
            </a:pPr>
            <a:r>
              <a:rPr lang="en-US" sz="1800" dirty="0">
                <a:latin typeface="Arial" charset="0"/>
                <a:cs typeface="Arial" charset="0"/>
              </a:rPr>
              <a:t>				for (</a:t>
            </a:r>
            <a:r>
              <a:rPr lang="en-US" sz="1800" dirty="0" err="1">
                <a:latin typeface="Arial" charset="0"/>
                <a:cs typeface="Arial" charset="0"/>
              </a:rPr>
              <a:t>int</a:t>
            </a:r>
            <a:r>
              <a:rPr lang="en-US" sz="1800" dirty="0">
                <a:latin typeface="Arial" charset="0"/>
                <a:cs typeface="Arial" charset="0"/>
              </a:rPr>
              <a:t> g = 0; g &lt; </a:t>
            </a:r>
            <a:r>
              <a:rPr lang="en-US" sz="1800" dirty="0" err="1">
                <a:latin typeface="Arial" charset="0"/>
                <a:cs typeface="Arial" charset="0"/>
              </a:rPr>
              <a:t>threadnum</a:t>
            </a:r>
            <a:r>
              <a:rPr lang="en-US" sz="1800" dirty="0">
                <a:latin typeface="Arial" charset="0"/>
                <a:cs typeface="Arial" charset="0"/>
              </a:rPr>
              <a:t>; g++) </a:t>
            </a:r>
          </a:p>
          <a:p>
            <a:pPr>
              <a:buFont typeface="Wingdings" pitchFamily="2" charset="2"/>
              <a:buNone/>
              <a:tabLst>
                <a:tab pos="690563" algn="l"/>
                <a:tab pos="1147763" algn="l"/>
                <a:tab pos="1604963" algn="l"/>
              </a:tabLst>
            </a:pPr>
            <a:r>
              <a:rPr lang="en-US" sz="1800" dirty="0">
                <a:latin typeface="Arial" charset="0"/>
                <a:cs typeface="Arial" charset="0"/>
              </a:rPr>
              <a:t>                                </a:t>
            </a:r>
            <a:r>
              <a:rPr lang="en-US" sz="1800" dirty="0" err="1">
                <a:latin typeface="Arial" charset="0"/>
                <a:cs typeface="Arial" charset="0"/>
              </a:rPr>
              <a:t>ht</a:t>
            </a:r>
            <a:r>
              <a:rPr lang="en-US" sz="1800" dirty="0">
                <a:latin typeface="Arial" charset="0"/>
                <a:cs typeface="Arial" charset="0"/>
              </a:rPr>
              <a:t>[g] = new Thread(new </a:t>
            </a:r>
            <a:r>
              <a:rPr lang="en-US" sz="1800" dirty="0" err="1">
                <a:latin typeface="Arial" charset="0"/>
                <a:cs typeface="Arial" charset="0"/>
              </a:rPr>
              <a:t>ThreadStart</a:t>
            </a:r>
            <a:r>
              <a:rPr lang="en-US" sz="1800" dirty="0">
                <a:latin typeface="Arial" charset="0"/>
                <a:cs typeface="Arial" charset="0"/>
              </a:rPr>
              <a:t>(h[g].</a:t>
            </a:r>
            <a:r>
              <a:rPr lang="en-US" sz="1800" dirty="0" err="1">
                <a:latin typeface="Arial" charset="0"/>
                <a:cs typeface="Arial" charset="0"/>
              </a:rPr>
              <a:t>hotpoFunc</a:t>
            </a:r>
            <a:r>
              <a:rPr lang="en-US" sz="1800" dirty="0">
                <a:latin typeface="Arial" charset="0"/>
                <a:cs typeface="Arial" charset="0"/>
              </a:rPr>
              <a:t>));</a:t>
            </a:r>
          </a:p>
          <a:p>
            <a:pPr>
              <a:buFont typeface="Wingdings" pitchFamily="2" charset="2"/>
              <a:buNone/>
              <a:tabLst>
                <a:tab pos="690563" algn="l"/>
                <a:tab pos="1147763" algn="l"/>
                <a:tab pos="1604963" algn="l"/>
              </a:tabLst>
            </a:pPr>
            <a:r>
              <a:rPr lang="en-US" sz="1800" dirty="0">
                <a:latin typeface="Arial" charset="0"/>
                <a:cs typeface="Arial" charset="0"/>
              </a:rPr>
              <a:t>				for (</a:t>
            </a:r>
            <a:r>
              <a:rPr lang="en-US" sz="1800" dirty="0" err="1">
                <a:latin typeface="Arial" charset="0"/>
                <a:cs typeface="Arial" charset="0"/>
              </a:rPr>
              <a:t>int</a:t>
            </a:r>
            <a:r>
              <a:rPr lang="en-US" sz="1800" dirty="0">
                <a:latin typeface="Arial" charset="0"/>
                <a:cs typeface="Arial" charset="0"/>
              </a:rPr>
              <a:t> g = 0; g &lt; </a:t>
            </a:r>
            <a:r>
              <a:rPr lang="en-US" sz="1800" dirty="0" err="1">
                <a:latin typeface="Arial" charset="0"/>
                <a:cs typeface="Arial" charset="0"/>
              </a:rPr>
              <a:t>threadnum</a:t>
            </a:r>
            <a:r>
              <a:rPr lang="en-US" sz="1800" dirty="0">
                <a:latin typeface="Arial" charset="0"/>
                <a:cs typeface="Arial" charset="0"/>
              </a:rPr>
              <a:t>; g++)</a:t>
            </a:r>
          </a:p>
          <a:p>
            <a:pPr>
              <a:buFont typeface="Wingdings" pitchFamily="2" charset="2"/>
              <a:buNone/>
              <a:tabLst>
                <a:tab pos="690563" algn="l"/>
                <a:tab pos="1147763" algn="l"/>
                <a:tab pos="1604963" algn="l"/>
              </a:tabLst>
            </a:pPr>
            <a:r>
              <a:rPr lang="en-US" sz="1800" dirty="0">
                <a:latin typeface="Arial" charset="0"/>
                <a:cs typeface="Arial" charset="0"/>
              </a:rPr>
              <a:t>					</a:t>
            </a:r>
            <a:r>
              <a:rPr lang="en-US" sz="1800" dirty="0" err="1">
                <a:latin typeface="Arial" charset="0"/>
                <a:cs typeface="Arial" charset="0"/>
              </a:rPr>
              <a:t>ht</a:t>
            </a:r>
            <a:r>
              <a:rPr lang="en-US" sz="1800" dirty="0">
                <a:latin typeface="Arial" charset="0"/>
                <a:cs typeface="Arial" charset="0"/>
              </a:rPr>
              <a:t>[g].Start();</a:t>
            </a:r>
          </a:p>
          <a:p>
            <a:pPr>
              <a:buFont typeface="Wingdings" pitchFamily="2" charset="2"/>
              <a:buNone/>
              <a:tabLst>
                <a:tab pos="690563" algn="l"/>
                <a:tab pos="1147763" algn="l"/>
                <a:tab pos="1604963" algn="l"/>
              </a:tabLst>
            </a:pPr>
            <a:r>
              <a:rPr lang="en-US" sz="1800" dirty="0">
                <a:latin typeface="Arial" charset="0"/>
                <a:cs typeface="Arial" charset="0"/>
              </a:rPr>
              <a:t>				bool </a:t>
            </a:r>
            <a:r>
              <a:rPr lang="en-US" sz="1800" dirty="0" err="1">
                <a:latin typeface="Arial" charset="0"/>
                <a:cs typeface="Arial" charset="0"/>
              </a:rPr>
              <a:t>itag</a:t>
            </a:r>
            <a:r>
              <a:rPr lang="en-US" sz="1800" dirty="0">
                <a:latin typeface="Arial" charset="0"/>
                <a:cs typeface="Arial" charset="0"/>
              </a:rPr>
              <a:t> = true;</a:t>
            </a:r>
          </a:p>
          <a:p>
            <a:pPr>
              <a:buFont typeface="Wingdings" pitchFamily="2" charset="2"/>
              <a:buNone/>
              <a:tabLst>
                <a:tab pos="690563" algn="l"/>
                <a:tab pos="1147763" algn="l"/>
                <a:tab pos="1604963" algn="l"/>
              </a:tabLst>
            </a:pPr>
            <a:r>
              <a:rPr lang="en-US" sz="1800" dirty="0">
                <a:latin typeface="Arial" charset="0"/>
                <a:cs typeface="Arial" charset="0"/>
              </a:rPr>
              <a:t>				while (</a:t>
            </a:r>
            <a:r>
              <a:rPr lang="en-US" sz="1800" dirty="0" err="1">
                <a:latin typeface="Arial" charset="0"/>
                <a:cs typeface="Arial" charset="0"/>
              </a:rPr>
              <a:t>itag</a:t>
            </a:r>
            <a:r>
              <a:rPr lang="en-US" sz="1800" dirty="0">
                <a:latin typeface="Arial" charset="0"/>
                <a:cs typeface="Arial" charset="0"/>
              </a:rPr>
              <a:t>)  {</a:t>
            </a:r>
          </a:p>
          <a:p>
            <a:pPr>
              <a:buFont typeface="Wingdings" pitchFamily="2" charset="2"/>
              <a:buNone/>
              <a:tabLst>
                <a:tab pos="690563" algn="l"/>
                <a:tab pos="1147763" algn="l"/>
                <a:tab pos="1604963" algn="l"/>
              </a:tabLst>
            </a:pPr>
            <a:r>
              <a:rPr lang="en-US" sz="1800" dirty="0">
                <a:latin typeface="Arial" charset="0"/>
                <a:cs typeface="Arial" charset="0"/>
              </a:rPr>
              <a:t>                                </a:t>
            </a:r>
            <a:r>
              <a:rPr lang="en-US" sz="1800" dirty="0" err="1">
                <a:latin typeface="Arial" charset="0"/>
                <a:cs typeface="Arial" charset="0"/>
              </a:rPr>
              <a:t>itag</a:t>
            </a:r>
            <a:r>
              <a:rPr lang="en-US" sz="1800" dirty="0">
                <a:latin typeface="Arial" charset="0"/>
                <a:cs typeface="Arial" charset="0"/>
              </a:rPr>
              <a:t> = false;</a:t>
            </a:r>
          </a:p>
          <a:p>
            <a:pPr>
              <a:buFont typeface="Wingdings" pitchFamily="2" charset="2"/>
              <a:buNone/>
              <a:tabLst>
                <a:tab pos="690563" algn="l"/>
                <a:tab pos="1147763" algn="l"/>
                <a:tab pos="1604963" algn="l"/>
              </a:tabLst>
            </a:pPr>
            <a:r>
              <a:rPr lang="en-US" sz="1800" dirty="0">
                <a:latin typeface="Arial" charset="0"/>
                <a:cs typeface="Arial" charset="0"/>
              </a:rPr>
              <a:t>                                for (</a:t>
            </a:r>
            <a:r>
              <a:rPr lang="en-US" sz="1800" dirty="0" err="1">
                <a:latin typeface="Arial" charset="0"/>
                <a:cs typeface="Arial" charset="0"/>
              </a:rPr>
              <a:t>int</a:t>
            </a:r>
            <a:r>
              <a:rPr lang="en-US" sz="1800" dirty="0">
                <a:latin typeface="Arial" charset="0"/>
                <a:cs typeface="Arial" charset="0"/>
              </a:rPr>
              <a:t> g = 0; g &lt; </a:t>
            </a:r>
            <a:r>
              <a:rPr lang="en-US" sz="1800" dirty="0" err="1">
                <a:latin typeface="Arial" charset="0"/>
                <a:cs typeface="Arial" charset="0"/>
              </a:rPr>
              <a:t>threadnum</a:t>
            </a:r>
            <a:r>
              <a:rPr lang="en-US" sz="1800" dirty="0">
                <a:latin typeface="Arial" charset="0"/>
                <a:cs typeface="Arial" charset="0"/>
              </a:rPr>
              <a:t>; g++)</a:t>
            </a:r>
          </a:p>
          <a:p>
            <a:pPr>
              <a:buFont typeface="Wingdings" pitchFamily="2" charset="2"/>
              <a:buNone/>
              <a:tabLst>
                <a:tab pos="690563" algn="l"/>
                <a:tab pos="1147763" algn="l"/>
                <a:tab pos="1604963" algn="l"/>
              </a:tabLst>
            </a:pPr>
            <a:r>
              <a:rPr lang="en-US" sz="1800" dirty="0">
                <a:latin typeface="Arial" charset="0"/>
                <a:cs typeface="Arial" charset="0"/>
              </a:rPr>
              <a:t>                                    if (</a:t>
            </a:r>
            <a:r>
              <a:rPr lang="en-US" sz="1800" dirty="0" err="1">
                <a:latin typeface="Arial" charset="0"/>
                <a:cs typeface="Arial" charset="0"/>
              </a:rPr>
              <a:t>ht</a:t>
            </a:r>
            <a:r>
              <a:rPr lang="en-US" sz="1800" dirty="0">
                <a:latin typeface="Arial" charset="0"/>
                <a:cs typeface="Arial" charset="0"/>
              </a:rPr>
              <a:t>[g].</a:t>
            </a:r>
            <a:r>
              <a:rPr lang="en-US" sz="1800" dirty="0" err="1">
                <a:latin typeface="Arial" charset="0"/>
                <a:cs typeface="Arial" charset="0"/>
              </a:rPr>
              <a:t>IsAlive</a:t>
            </a:r>
            <a:r>
              <a:rPr lang="en-US" sz="1800" dirty="0">
                <a:latin typeface="Arial" charset="0"/>
                <a:cs typeface="Arial" charset="0"/>
              </a:rPr>
              <a:t>)</a:t>
            </a:r>
          </a:p>
          <a:p>
            <a:pPr>
              <a:buFont typeface="Wingdings" pitchFamily="2" charset="2"/>
              <a:buNone/>
              <a:tabLst>
                <a:tab pos="690563" algn="l"/>
                <a:tab pos="1147763" algn="l"/>
                <a:tab pos="1604963" algn="l"/>
              </a:tabLst>
            </a:pPr>
            <a:r>
              <a:rPr lang="en-US" sz="1800" dirty="0">
                <a:latin typeface="Arial" charset="0"/>
                <a:cs typeface="Arial" charset="0"/>
              </a:rPr>
              <a:t>                                        </a:t>
            </a:r>
            <a:r>
              <a:rPr lang="en-US" sz="1800" dirty="0" err="1">
                <a:latin typeface="Arial" charset="0"/>
                <a:cs typeface="Arial" charset="0"/>
              </a:rPr>
              <a:t>itag</a:t>
            </a:r>
            <a:r>
              <a:rPr lang="en-US" sz="1800" dirty="0">
                <a:latin typeface="Arial" charset="0"/>
                <a:cs typeface="Arial" charset="0"/>
              </a:rPr>
              <a:t> = true;</a:t>
            </a:r>
          </a:p>
          <a:p>
            <a:pPr>
              <a:buFont typeface="Wingdings" pitchFamily="2" charset="2"/>
              <a:buNone/>
              <a:tabLst>
                <a:tab pos="690563" algn="l"/>
                <a:tab pos="1147763" algn="l"/>
                <a:tab pos="1604963" algn="l"/>
              </a:tabLst>
            </a:pPr>
            <a:r>
              <a:rPr lang="en-US" sz="1800" dirty="0">
                <a:latin typeface="Arial" charset="0"/>
                <a:cs typeface="Arial" charset="0"/>
              </a:rPr>
              <a:t>				};</a:t>
            </a:r>
          </a:p>
          <a:p>
            <a:pPr>
              <a:buFont typeface="Wingdings" pitchFamily="2" charset="2"/>
              <a:buNone/>
              <a:tabLst>
                <a:tab pos="690563" algn="l"/>
                <a:tab pos="1147763" algn="l"/>
                <a:tab pos="1604963" algn="l"/>
              </a:tabLst>
            </a:pPr>
            <a:r>
              <a:rPr lang="en-US" sz="1800" dirty="0">
                <a:latin typeface="Arial" charset="0"/>
                <a:cs typeface="Arial" charset="0"/>
              </a:rPr>
              <a:t>				float </a:t>
            </a:r>
            <a:r>
              <a:rPr lang="en-US" sz="1800" dirty="0" err="1">
                <a:latin typeface="Arial" charset="0"/>
                <a:cs typeface="Arial" charset="0"/>
              </a:rPr>
              <a:t>manyThreadTime</a:t>
            </a:r>
            <a:r>
              <a:rPr lang="en-US" sz="1800" dirty="0">
                <a:latin typeface="Arial" charset="0"/>
                <a:cs typeface="Arial" charset="0"/>
              </a:rPr>
              <a:t> = (</a:t>
            </a:r>
            <a:r>
              <a:rPr lang="en-US" sz="1800" dirty="0" err="1">
                <a:latin typeface="Arial" charset="0"/>
                <a:cs typeface="Arial" charset="0"/>
              </a:rPr>
              <a:t>DateTime.Now</a:t>
            </a:r>
            <a:r>
              <a:rPr lang="en-US" sz="1800" dirty="0">
                <a:latin typeface="Arial" charset="0"/>
                <a:cs typeface="Arial" charset="0"/>
              </a:rPr>
              <a:t> - </a:t>
            </a:r>
            <a:r>
              <a:rPr lang="en-US" sz="1800" dirty="0" err="1">
                <a:latin typeface="Arial" charset="0"/>
                <a:cs typeface="Arial" charset="0"/>
              </a:rPr>
              <a:t>startMT</a:t>
            </a:r>
            <a:r>
              <a:rPr lang="en-US" sz="1800" dirty="0">
                <a:latin typeface="Arial" charset="0"/>
                <a:cs typeface="Arial" charset="0"/>
              </a:rPr>
              <a:t>).Seconds;</a:t>
            </a:r>
          </a:p>
          <a:p>
            <a:pPr>
              <a:buFont typeface="Wingdings" pitchFamily="2" charset="2"/>
              <a:buNone/>
              <a:tabLst>
                <a:tab pos="690563" algn="l"/>
                <a:tab pos="1147763" algn="l"/>
                <a:tab pos="1604963" algn="l"/>
              </a:tabLst>
            </a:pPr>
            <a:r>
              <a:rPr lang="en-US" sz="1800" dirty="0">
                <a:latin typeface="Arial" charset="0"/>
                <a:cs typeface="Arial" charset="0"/>
              </a:rPr>
              <a:t>					if (</a:t>
            </a:r>
            <a:r>
              <a:rPr lang="en-US" sz="1800" dirty="0" err="1">
                <a:latin typeface="Arial" charset="0"/>
                <a:cs typeface="Arial" charset="0"/>
              </a:rPr>
              <a:t>manyThreadTime</a:t>
            </a:r>
            <a:r>
              <a:rPr lang="en-US" sz="1800" dirty="0">
                <a:latin typeface="Arial" charset="0"/>
                <a:cs typeface="Arial" charset="0"/>
              </a:rPr>
              <a:t> &lt; 0)</a:t>
            </a:r>
          </a:p>
          <a:p>
            <a:pPr>
              <a:buFont typeface="Wingdings" pitchFamily="2" charset="2"/>
              <a:buNone/>
              <a:tabLst>
                <a:tab pos="690563" algn="l"/>
                <a:tab pos="1147763" algn="l"/>
                <a:tab pos="1604963" algn="l"/>
              </a:tabLst>
            </a:pPr>
            <a:r>
              <a:rPr lang="en-US" sz="1800" dirty="0">
                <a:latin typeface="Arial" charset="0"/>
                <a:cs typeface="Arial" charset="0"/>
              </a:rPr>
              <a:t>                                </a:t>
            </a:r>
            <a:r>
              <a:rPr lang="en-US" sz="1800" dirty="0" err="1">
                <a:latin typeface="Arial" charset="0"/>
                <a:cs typeface="Arial" charset="0"/>
              </a:rPr>
              <a:t>Console.WriteLine</a:t>
            </a:r>
            <a:r>
              <a:rPr lang="en-US" sz="1800" dirty="0">
                <a:latin typeface="Arial" charset="0"/>
                <a:cs typeface="Arial" charset="0"/>
              </a:rPr>
              <a:t>(</a:t>
            </a:r>
            <a:r>
              <a:rPr lang="en-US" sz="1800" dirty="0" err="1">
                <a:latin typeface="Arial" charset="0"/>
                <a:cs typeface="Arial" charset="0"/>
              </a:rPr>
              <a:t>i</a:t>
            </a:r>
            <a:r>
              <a:rPr lang="en-US" sz="1800" dirty="0">
                <a:latin typeface="Arial" charset="0"/>
                <a:cs typeface="Arial" charset="0"/>
              </a:rPr>
              <a:t> + ": Error");</a:t>
            </a:r>
          </a:p>
          <a:p>
            <a:pPr>
              <a:buFont typeface="Wingdings" pitchFamily="2" charset="2"/>
              <a:buNone/>
              <a:tabLst>
                <a:tab pos="690563" algn="l"/>
                <a:tab pos="1147763" algn="l"/>
                <a:tab pos="1604963" algn="l"/>
              </a:tabLst>
            </a:pPr>
            <a:endParaRPr lang="en-US" sz="1800" dirty="0">
              <a:latin typeface="Arial" charset="0"/>
              <a:cs typeface="Arial" charset="0"/>
            </a:endParaRPr>
          </a:p>
          <a:p>
            <a:pPr>
              <a:buFont typeface="Wingdings" pitchFamily="2" charset="2"/>
              <a:buNone/>
              <a:tabLst>
                <a:tab pos="690563" algn="l"/>
                <a:tab pos="1147763" algn="l"/>
                <a:tab pos="1604963" algn="l"/>
              </a:tabLst>
            </a:pPr>
            <a:endParaRPr lang="en-US" sz="1800" dirty="0">
              <a:latin typeface="Arial" charset="0"/>
              <a:cs typeface="Arial" charset="0"/>
            </a:endParaRPr>
          </a:p>
          <a:p>
            <a:pPr>
              <a:buFont typeface="Wingdings" pitchFamily="2" charset="2"/>
              <a:buNone/>
              <a:tabLst>
                <a:tab pos="690563" algn="l"/>
                <a:tab pos="1147763" algn="l"/>
                <a:tab pos="1604963" algn="l"/>
              </a:tabLst>
            </a:pPr>
            <a:endParaRPr lang="en-US" sz="1800" dirty="0">
              <a:latin typeface="Arial" charset="0"/>
              <a:cs typeface="Arial" charset="0"/>
            </a:endParaRPr>
          </a:p>
        </p:txBody>
      </p:sp>
      <p:sp>
        <p:nvSpPr>
          <p:cNvPr id="49156" name="Slide Number Placeholder 3"/>
          <p:cNvSpPr>
            <a:spLocks noGrp="1"/>
          </p:cNvSpPr>
          <p:nvPr>
            <p:ph type="sldNum" sz="quarter" idx="12"/>
          </p:nvPr>
        </p:nvSpPr>
        <p:spPr>
          <a:xfrm>
            <a:off x="76200" y="304800"/>
            <a:ext cx="1371600" cy="457200"/>
          </a:xfrm>
          <a:noFill/>
        </p:spPr>
        <p:txBody>
          <a:bodyPr/>
          <a:lstStyle/>
          <a:p>
            <a:fld id="{3B29251C-6C39-408C-85FD-8D3F5FA454B6}" type="slidenum">
              <a:rPr lang="en-US" smtClean="0"/>
              <a:pPr/>
              <a:t>320</a:t>
            </a:fld>
            <a:endParaRPr lang="en-US"/>
          </a:p>
        </p:txBody>
      </p:sp>
      <p:sp>
        <p:nvSpPr>
          <p:cNvPr id="49157" name="Rectangular Callout 15"/>
          <p:cNvSpPr>
            <a:spLocks noChangeArrowheads="1"/>
          </p:cNvSpPr>
          <p:nvPr/>
        </p:nvSpPr>
        <p:spPr bwMode="auto">
          <a:xfrm>
            <a:off x="5470525" y="2514600"/>
            <a:ext cx="2073275" cy="762000"/>
          </a:xfrm>
          <a:prstGeom prst="wedgeRectCallout">
            <a:avLst>
              <a:gd name="adj1" fmla="val -156713"/>
              <a:gd name="adj2" fmla="val -27468"/>
            </a:avLst>
          </a:prstGeom>
          <a:solidFill>
            <a:srgbClr val="FFFFCC"/>
          </a:solidFill>
          <a:ln w="9525" algn="ctr">
            <a:solidFill>
              <a:schemeClr val="tx1"/>
            </a:solidFill>
            <a:round/>
            <a:headEnd/>
            <a:tailEnd/>
          </a:ln>
        </p:spPr>
        <p:txBody>
          <a:bodyPr/>
          <a:lstStyle/>
          <a:p>
            <a:r>
              <a:rPr lang="en-US"/>
              <a:t>Start threadnum of threads in a loop.</a:t>
            </a:r>
          </a:p>
        </p:txBody>
      </p:sp>
      <p:sp>
        <p:nvSpPr>
          <p:cNvPr id="49158" name="Rectangular Callout 15"/>
          <p:cNvSpPr>
            <a:spLocks noChangeArrowheads="1"/>
          </p:cNvSpPr>
          <p:nvPr/>
        </p:nvSpPr>
        <p:spPr bwMode="auto">
          <a:xfrm>
            <a:off x="6918325" y="1066800"/>
            <a:ext cx="2073275" cy="762000"/>
          </a:xfrm>
          <a:prstGeom prst="wedgeRectCallout">
            <a:avLst>
              <a:gd name="adj1" fmla="val -128648"/>
              <a:gd name="adj2" fmla="val 27079"/>
            </a:avLst>
          </a:prstGeom>
          <a:solidFill>
            <a:srgbClr val="FFFFCC"/>
          </a:solidFill>
          <a:ln w="9525" algn="ctr">
            <a:solidFill>
              <a:schemeClr val="tx1"/>
            </a:solidFill>
            <a:round/>
            <a:headEnd/>
            <a:tailEnd/>
          </a:ln>
        </p:spPr>
        <p:txBody>
          <a:bodyPr/>
          <a:lstStyle/>
          <a:p>
            <a:r>
              <a:rPr lang="en-US"/>
              <a:t>Create  t objects for t threads</a:t>
            </a:r>
          </a:p>
        </p:txBody>
      </p:sp>
    </p:spTree>
    <p:extLst>
      <p:ext uri="{BB962C8B-B14F-4D97-AF65-F5344CB8AC3E}">
        <p14:creationId xmlns:p14="http://schemas.microsoft.com/office/powerpoint/2010/main" val="171280841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dirty="0"/>
              <a:t>Calculate the Time Used</a:t>
            </a:r>
          </a:p>
        </p:txBody>
      </p:sp>
      <p:sp>
        <p:nvSpPr>
          <p:cNvPr id="50179" name="Content Placeholder 2"/>
          <p:cNvSpPr>
            <a:spLocks noGrp="1"/>
          </p:cNvSpPr>
          <p:nvPr>
            <p:ph idx="1"/>
          </p:nvPr>
        </p:nvSpPr>
        <p:spPr>
          <a:xfrm>
            <a:off x="152400" y="990600"/>
            <a:ext cx="8991600" cy="5715000"/>
          </a:xfrm>
        </p:spPr>
        <p:txBody>
          <a:bodyPr/>
          <a:lstStyle/>
          <a:p>
            <a:pPr>
              <a:buFont typeface="Wingdings" pitchFamily="2" charset="2"/>
              <a:buNone/>
              <a:tabLst>
                <a:tab pos="690563" algn="l"/>
                <a:tab pos="1147763" algn="l"/>
                <a:tab pos="1604963" algn="l"/>
              </a:tabLst>
            </a:pPr>
            <a:r>
              <a:rPr lang="en-US" sz="1800" dirty="0">
                <a:latin typeface="Arial" charset="0"/>
                <a:cs typeface="Arial" charset="0"/>
              </a:rPr>
              <a:t>				if (</a:t>
            </a:r>
            <a:r>
              <a:rPr lang="en-US" sz="1800" dirty="0" err="1">
                <a:latin typeface="Arial" charset="0"/>
                <a:cs typeface="Arial" charset="0"/>
              </a:rPr>
              <a:t>manyThreadTime</a:t>
            </a:r>
            <a:r>
              <a:rPr lang="en-US" sz="1800" dirty="0">
                <a:latin typeface="Arial" charset="0"/>
                <a:cs typeface="Arial" charset="0"/>
              </a:rPr>
              <a:t> != 0) {</a:t>
            </a:r>
          </a:p>
          <a:p>
            <a:pPr>
              <a:buFont typeface="Wingdings" pitchFamily="2" charset="2"/>
              <a:buNone/>
              <a:tabLst>
                <a:tab pos="690563" algn="l"/>
                <a:tab pos="1147763" algn="l"/>
                <a:tab pos="1604963" algn="l"/>
              </a:tabLst>
            </a:pPr>
            <a:r>
              <a:rPr lang="en-US" sz="1800" dirty="0">
                <a:latin typeface="Arial" charset="0"/>
                <a:cs typeface="Arial" charset="0"/>
              </a:rPr>
              <a:t>                                </a:t>
            </a:r>
            <a:r>
              <a:rPr lang="en-US" sz="1800" dirty="0" err="1">
                <a:latin typeface="Arial" charset="0"/>
                <a:cs typeface="Arial" charset="0"/>
              </a:rPr>
              <a:t>manyThreadTime</a:t>
            </a:r>
            <a:r>
              <a:rPr lang="en-US" sz="1800" dirty="0">
                <a:latin typeface="Arial" charset="0"/>
                <a:cs typeface="Arial" charset="0"/>
              </a:rPr>
              <a:t> = </a:t>
            </a:r>
            <a:r>
              <a:rPr lang="en-US" sz="1800" dirty="0" err="1">
                <a:latin typeface="Arial" charset="0"/>
                <a:cs typeface="Arial" charset="0"/>
              </a:rPr>
              <a:t>manyThreadTime</a:t>
            </a:r>
            <a:r>
              <a:rPr lang="en-US" sz="1800" dirty="0">
                <a:latin typeface="Arial" charset="0"/>
                <a:cs typeface="Arial" charset="0"/>
              </a:rPr>
              <a:t> * 1000 + (</a:t>
            </a:r>
            <a:r>
              <a:rPr lang="en-US" sz="1800" dirty="0" err="1">
                <a:latin typeface="Arial" charset="0"/>
                <a:cs typeface="Arial" charset="0"/>
              </a:rPr>
              <a:t>DateTime.Now</a:t>
            </a:r>
            <a:r>
              <a:rPr lang="en-US" sz="1800" dirty="0">
                <a:latin typeface="Arial" charset="0"/>
                <a:cs typeface="Arial" charset="0"/>
              </a:rPr>
              <a:t> - </a:t>
            </a:r>
            <a:r>
              <a:rPr lang="en-US" sz="1800" dirty="0" err="1">
                <a:latin typeface="Arial" charset="0"/>
                <a:cs typeface="Arial" charset="0"/>
              </a:rPr>
              <a:t>startMT</a:t>
            </a:r>
            <a:r>
              <a:rPr lang="en-US" sz="1800" dirty="0">
                <a:latin typeface="Arial" charset="0"/>
                <a:cs typeface="Arial" charset="0"/>
              </a:rPr>
              <a:t>).Milliseconds;</a:t>
            </a:r>
          </a:p>
          <a:p>
            <a:pPr>
              <a:buFont typeface="Wingdings" pitchFamily="2" charset="2"/>
              <a:buNone/>
              <a:tabLst>
                <a:tab pos="690563" algn="l"/>
                <a:tab pos="1147763" algn="l"/>
                <a:tab pos="1604963" algn="l"/>
              </a:tabLst>
            </a:pPr>
            <a:r>
              <a:rPr lang="en-US" sz="1800" dirty="0">
                <a:latin typeface="Arial" charset="0"/>
                <a:cs typeface="Arial" charset="0"/>
              </a:rPr>
              <a:t>                            } else </a:t>
            </a:r>
          </a:p>
          <a:p>
            <a:pPr>
              <a:buFont typeface="Wingdings" pitchFamily="2" charset="2"/>
              <a:buNone/>
              <a:tabLst>
                <a:tab pos="690563" algn="l"/>
                <a:tab pos="1147763" algn="l"/>
                <a:tab pos="1604963" algn="l"/>
              </a:tabLst>
            </a:pPr>
            <a:r>
              <a:rPr lang="en-US" sz="1800" dirty="0">
                <a:latin typeface="Arial" charset="0"/>
                <a:cs typeface="Arial" charset="0"/>
              </a:rPr>
              <a:t>					</a:t>
            </a:r>
            <a:r>
              <a:rPr lang="en-US" sz="1800" dirty="0" err="1">
                <a:latin typeface="Arial" charset="0"/>
                <a:cs typeface="Arial" charset="0"/>
              </a:rPr>
              <a:t>manyThreadTime</a:t>
            </a:r>
            <a:r>
              <a:rPr lang="en-US" sz="1800" dirty="0">
                <a:latin typeface="Arial" charset="0"/>
                <a:cs typeface="Arial" charset="0"/>
              </a:rPr>
              <a:t> = (</a:t>
            </a:r>
            <a:r>
              <a:rPr lang="en-US" sz="1800" dirty="0" err="1">
                <a:latin typeface="Arial" charset="0"/>
                <a:cs typeface="Arial" charset="0"/>
              </a:rPr>
              <a:t>DateTime.Now</a:t>
            </a:r>
            <a:r>
              <a:rPr lang="en-US" sz="1800" dirty="0">
                <a:latin typeface="Arial" charset="0"/>
                <a:cs typeface="Arial" charset="0"/>
              </a:rPr>
              <a:t> - </a:t>
            </a:r>
            <a:r>
              <a:rPr lang="en-US" sz="1800" dirty="0" err="1">
                <a:latin typeface="Arial" charset="0"/>
                <a:cs typeface="Arial" charset="0"/>
              </a:rPr>
              <a:t>startMT</a:t>
            </a:r>
            <a:r>
              <a:rPr lang="en-US" sz="1800" dirty="0">
                <a:latin typeface="Arial" charset="0"/>
                <a:cs typeface="Arial" charset="0"/>
              </a:rPr>
              <a:t>).Milliseconds;</a:t>
            </a:r>
          </a:p>
          <a:p>
            <a:pPr>
              <a:buFont typeface="Wingdings" pitchFamily="2" charset="2"/>
              <a:buNone/>
              <a:tabLst>
                <a:tab pos="690563" algn="l"/>
                <a:tab pos="1147763" algn="l"/>
                <a:tab pos="1604963" algn="l"/>
              </a:tabLst>
            </a:pPr>
            <a:r>
              <a:rPr lang="en-US" sz="1800" dirty="0">
                <a:latin typeface="Arial" charset="0"/>
                <a:cs typeface="Arial" charset="0"/>
              </a:rPr>
              <a:t>                            </a:t>
            </a:r>
            <a:r>
              <a:rPr lang="en-US" sz="1800" dirty="0" err="1">
                <a:latin typeface="Arial" charset="0"/>
                <a:cs typeface="Arial" charset="0"/>
              </a:rPr>
              <a:t>totalTime</a:t>
            </a:r>
            <a:r>
              <a:rPr lang="en-US" sz="1800" dirty="0">
                <a:latin typeface="Arial" charset="0"/>
                <a:cs typeface="Arial" charset="0"/>
              </a:rPr>
              <a:t> = </a:t>
            </a:r>
            <a:r>
              <a:rPr lang="en-US" sz="1800" dirty="0" err="1">
                <a:latin typeface="Arial" charset="0"/>
                <a:cs typeface="Arial" charset="0"/>
              </a:rPr>
              <a:t>totalTime</a:t>
            </a:r>
            <a:r>
              <a:rPr lang="en-US" sz="1800" dirty="0">
                <a:latin typeface="Arial" charset="0"/>
                <a:cs typeface="Arial" charset="0"/>
              </a:rPr>
              <a:t> + </a:t>
            </a:r>
            <a:r>
              <a:rPr lang="en-US" sz="1800" dirty="0" err="1">
                <a:latin typeface="Arial" charset="0"/>
                <a:cs typeface="Arial" charset="0"/>
              </a:rPr>
              <a:t>manyThreadTime</a:t>
            </a:r>
            <a:r>
              <a:rPr lang="en-US" sz="1800" dirty="0">
                <a:latin typeface="Arial" charset="0"/>
                <a:cs typeface="Arial" charset="0"/>
              </a:rPr>
              <a:t>;</a:t>
            </a:r>
          </a:p>
          <a:p>
            <a:pPr>
              <a:buFont typeface="Wingdings" pitchFamily="2" charset="2"/>
              <a:buNone/>
              <a:tabLst>
                <a:tab pos="690563" algn="l"/>
                <a:tab pos="1147763" algn="l"/>
                <a:tab pos="1604963" algn="l"/>
              </a:tabLst>
            </a:pPr>
            <a:r>
              <a:rPr lang="en-US" sz="1800" dirty="0">
                <a:latin typeface="Arial" charset="0"/>
                <a:cs typeface="Arial" charset="0"/>
              </a:rPr>
              <a:t>                            </a:t>
            </a:r>
            <a:r>
              <a:rPr lang="en-US" sz="1800" dirty="0" err="1">
                <a:latin typeface="Arial" charset="0"/>
                <a:cs typeface="Arial" charset="0"/>
              </a:rPr>
              <a:t>Console.WriteLine</a:t>
            </a:r>
            <a:r>
              <a:rPr lang="en-US" sz="1800" dirty="0">
                <a:latin typeface="Arial" charset="0"/>
                <a:cs typeface="Arial" charset="0"/>
              </a:rPr>
              <a:t>(</a:t>
            </a:r>
            <a:r>
              <a:rPr lang="en-US" sz="1800" dirty="0" err="1">
                <a:latin typeface="Arial" charset="0"/>
                <a:cs typeface="Arial" charset="0"/>
              </a:rPr>
              <a:t>i</a:t>
            </a:r>
            <a:r>
              <a:rPr lang="en-US" sz="1800" dirty="0">
                <a:latin typeface="Arial" charset="0"/>
                <a:cs typeface="Arial" charset="0"/>
              </a:rPr>
              <a:t> + ": Time consumed by " + </a:t>
            </a:r>
            <a:r>
              <a:rPr lang="en-US" sz="1800" dirty="0" err="1">
                <a:latin typeface="Arial" charset="0"/>
                <a:cs typeface="Arial" charset="0"/>
              </a:rPr>
              <a:t>threadnum</a:t>
            </a:r>
            <a:r>
              <a:rPr lang="en-US" sz="1800" dirty="0">
                <a:latin typeface="Arial" charset="0"/>
                <a:cs typeface="Arial" charset="0"/>
              </a:rPr>
              <a:t> + " threads in milliseconds is " + </a:t>
            </a:r>
            <a:r>
              <a:rPr lang="en-US" sz="1800" dirty="0" err="1">
                <a:latin typeface="Arial" charset="0"/>
                <a:cs typeface="Arial" charset="0"/>
              </a:rPr>
              <a:t>manyThreadTime</a:t>
            </a:r>
            <a:r>
              <a:rPr lang="en-US" sz="1800" dirty="0">
                <a:latin typeface="Arial" charset="0"/>
                <a:cs typeface="Arial" charset="0"/>
              </a:rPr>
              <a:t>);</a:t>
            </a:r>
          </a:p>
          <a:p>
            <a:pPr>
              <a:buFont typeface="Wingdings" pitchFamily="2" charset="2"/>
              <a:buNone/>
              <a:tabLst>
                <a:tab pos="690563" algn="l"/>
                <a:tab pos="1147763" algn="l"/>
                <a:tab pos="1604963" algn="l"/>
              </a:tabLst>
            </a:pPr>
            <a:r>
              <a:rPr lang="en-US" sz="1800" dirty="0">
                <a:latin typeface="Arial" charset="0"/>
                <a:cs typeface="Arial" charset="0"/>
              </a:rPr>
              <a:t>                        }</a:t>
            </a:r>
          </a:p>
          <a:p>
            <a:pPr>
              <a:buFont typeface="Wingdings" pitchFamily="2" charset="2"/>
              <a:buNone/>
              <a:tabLst>
                <a:tab pos="690563" algn="l"/>
                <a:tab pos="1147763" algn="l"/>
                <a:tab pos="1604963" algn="l"/>
              </a:tabLst>
            </a:pPr>
            <a:r>
              <a:rPr lang="en-US" sz="1800" dirty="0">
                <a:latin typeface="Arial" charset="0"/>
                <a:cs typeface="Arial" charset="0"/>
              </a:rPr>
              <a:t>                    }</a:t>
            </a:r>
          </a:p>
          <a:p>
            <a:pPr>
              <a:buFont typeface="Wingdings" pitchFamily="2" charset="2"/>
              <a:buNone/>
              <a:tabLst>
                <a:tab pos="690563" algn="l"/>
                <a:tab pos="1147763" algn="l"/>
                <a:tab pos="1604963" algn="l"/>
              </a:tabLst>
            </a:pPr>
            <a:r>
              <a:rPr lang="en-US" sz="1800" dirty="0">
                <a:latin typeface="Arial" charset="0"/>
                <a:cs typeface="Arial" charset="0"/>
              </a:rPr>
              <a:t>                    finally  { }</a:t>
            </a:r>
          </a:p>
          <a:p>
            <a:pPr>
              <a:buFont typeface="Wingdings" pitchFamily="2" charset="2"/>
              <a:buNone/>
              <a:tabLst>
                <a:tab pos="690563" algn="l"/>
                <a:tab pos="1147763" algn="l"/>
                <a:tab pos="1604963" algn="l"/>
              </a:tabLst>
            </a:pPr>
            <a:r>
              <a:rPr lang="en-US" sz="1800" dirty="0">
                <a:latin typeface="Arial" charset="0"/>
                <a:cs typeface="Arial" charset="0"/>
              </a:rPr>
              <a:t>                    </a:t>
            </a:r>
            <a:r>
              <a:rPr lang="en-US" sz="1800" dirty="0" err="1">
                <a:latin typeface="Arial" charset="0"/>
                <a:cs typeface="Arial" charset="0"/>
              </a:rPr>
              <a:t>Console.WriteLine</a:t>
            </a:r>
            <a:r>
              <a:rPr lang="en-US" sz="1800" dirty="0">
                <a:latin typeface="Arial" charset="0"/>
                <a:cs typeface="Arial" charset="0"/>
              </a:rPr>
              <a:t>("Average time consumed by " + </a:t>
            </a:r>
            <a:r>
              <a:rPr lang="en-US" sz="1800" dirty="0" err="1">
                <a:latin typeface="Arial" charset="0"/>
                <a:cs typeface="Arial" charset="0"/>
              </a:rPr>
              <a:t>threadnum</a:t>
            </a:r>
            <a:r>
              <a:rPr lang="en-US" sz="1800" dirty="0">
                <a:latin typeface="Arial" charset="0"/>
                <a:cs typeface="Arial" charset="0"/>
              </a:rPr>
              <a:t> + " threads in milliseconds is " + </a:t>
            </a:r>
            <a:r>
              <a:rPr lang="en-US" sz="1800" dirty="0" err="1">
                <a:latin typeface="Arial" charset="0"/>
                <a:cs typeface="Arial" charset="0"/>
              </a:rPr>
              <a:t>totalTime</a:t>
            </a:r>
            <a:r>
              <a:rPr lang="en-US" sz="1800" dirty="0">
                <a:latin typeface="Arial" charset="0"/>
                <a:cs typeface="Arial" charset="0"/>
              </a:rPr>
              <a:t> / </a:t>
            </a:r>
            <a:r>
              <a:rPr lang="en-US" sz="1800" dirty="0" err="1">
                <a:latin typeface="Arial" charset="0"/>
                <a:cs typeface="Arial" charset="0"/>
              </a:rPr>
              <a:t>repeatNo</a:t>
            </a:r>
            <a:r>
              <a:rPr lang="en-US" sz="1800" dirty="0">
                <a:latin typeface="Arial" charset="0"/>
                <a:cs typeface="Arial" charset="0"/>
              </a:rPr>
              <a:t>); ;</a:t>
            </a:r>
          </a:p>
          <a:p>
            <a:pPr>
              <a:buFont typeface="Wingdings" pitchFamily="2" charset="2"/>
              <a:buNone/>
              <a:tabLst>
                <a:tab pos="690563" algn="l"/>
                <a:tab pos="1147763" algn="l"/>
                <a:tab pos="1604963" algn="l"/>
              </a:tabLst>
            </a:pPr>
            <a:r>
              <a:rPr lang="en-US" sz="1800" dirty="0">
                <a:latin typeface="Arial" charset="0"/>
                <a:cs typeface="Arial" charset="0"/>
              </a:rPr>
              <a:t>                }</a:t>
            </a:r>
          </a:p>
          <a:p>
            <a:pPr>
              <a:buFont typeface="Wingdings" pitchFamily="2" charset="2"/>
              <a:buNone/>
              <a:tabLst>
                <a:tab pos="690563" algn="l"/>
                <a:tab pos="1147763" algn="l"/>
                <a:tab pos="1604963" algn="l"/>
              </a:tabLst>
            </a:pPr>
            <a:r>
              <a:rPr lang="en-US" sz="1800" dirty="0">
                <a:latin typeface="Arial" charset="0"/>
                <a:cs typeface="Arial" charset="0"/>
              </a:rPr>
              <a:t>            } </a:t>
            </a:r>
            <a:r>
              <a:rPr lang="en-US" sz="1800" dirty="0" err="1">
                <a:latin typeface="Arial" charset="0"/>
                <a:cs typeface="Arial" charset="0"/>
              </a:rPr>
              <a:t>Console.ReadLine</a:t>
            </a:r>
            <a:r>
              <a:rPr lang="en-US" sz="1800" dirty="0">
                <a:latin typeface="Arial" charset="0"/>
                <a:cs typeface="Arial" charset="0"/>
              </a:rPr>
              <a:t>();</a:t>
            </a:r>
          </a:p>
          <a:p>
            <a:pPr>
              <a:buFont typeface="Wingdings" pitchFamily="2" charset="2"/>
              <a:buNone/>
              <a:tabLst>
                <a:tab pos="690563" algn="l"/>
                <a:tab pos="1147763" algn="l"/>
                <a:tab pos="1604963" algn="l"/>
              </a:tabLst>
            </a:pPr>
            <a:r>
              <a:rPr lang="en-US" sz="1800" dirty="0">
                <a:latin typeface="Arial" charset="0"/>
                <a:cs typeface="Arial" charset="0"/>
              </a:rPr>
              <a:t>        }</a:t>
            </a:r>
          </a:p>
          <a:p>
            <a:pPr>
              <a:buFont typeface="Wingdings" pitchFamily="2" charset="2"/>
              <a:buNone/>
              <a:tabLst>
                <a:tab pos="690563" algn="l"/>
                <a:tab pos="1147763" algn="l"/>
                <a:tab pos="1604963" algn="l"/>
              </a:tabLst>
            </a:pPr>
            <a:r>
              <a:rPr lang="en-US" sz="1800" dirty="0">
                <a:latin typeface="Arial" charset="0"/>
                <a:cs typeface="Arial" charset="0"/>
              </a:rPr>
              <a:t>    }</a:t>
            </a:r>
          </a:p>
          <a:p>
            <a:pPr>
              <a:buFont typeface="Wingdings" pitchFamily="2" charset="2"/>
              <a:buNone/>
              <a:tabLst>
                <a:tab pos="690563" algn="l"/>
                <a:tab pos="1147763" algn="l"/>
                <a:tab pos="1604963" algn="l"/>
              </a:tabLst>
            </a:pPr>
            <a:r>
              <a:rPr lang="en-US" sz="1800" dirty="0">
                <a:latin typeface="Arial" charset="0"/>
                <a:cs typeface="Arial" charset="0"/>
              </a:rPr>
              <a:t>}</a:t>
            </a:r>
          </a:p>
        </p:txBody>
      </p:sp>
      <p:sp>
        <p:nvSpPr>
          <p:cNvPr id="50180" name="Slide Number Placeholder 3"/>
          <p:cNvSpPr>
            <a:spLocks noGrp="1"/>
          </p:cNvSpPr>
          <p:nvPr>
            <p:ph type="sldNum" sz="quarter" idx="12"/>
          </p:nvPr>
        </p:nvSpPr>
        <p:spPr>
          <a:xfrm>
            <a:off x="76200" y="304800"/>
            <a:ext cx="1371600" cy="457200"/>
          </a:xfrm>
          <a:noFill/>
        </p:spPr>
        <p:txBody>
          <a:bodyPr/>
          <a:lstStyle/>
          <a:p>
            <a:fld id="{C0ACE818-490B-4B49-A97E-5DA75C05B23D}" type="slidenum">
              <a:rPr lang="en-US" smtClean="0"/>
              <a:pPr/>
              <a:t>321</a:t>
            </a:fld>
            <a:endParaRPr lang="en-US"/>
          </a:p>
        </p:txBody>
      </p:sp>
    </p:spTree>
    <p:extLst>
      <p:ext uri="{BB962C8B-B14F-4D97-AF65-F5344CB8AC3E}">
        <p14:creationId xmlns:p14="http://schemas.microsoft.com/office/powerpoint/2010/main" val="329495309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3505200" y="152400"/>
            <a:ext cx="5562600" cy="623888"/>
          </a:xfrm>
        </p:spPr>
        <p:txBody>
          <a:bodyPr/>
          <a:lstStyle/>
          <a:p>
            <a:r>
              <a:rPr lang="en-US" dirty="0"/>
              <a:t>Output (Part)</a:t>
            </a:r>
          </a:p>
        </p:txBody>
      </p:sp>
      <p:sp>
        <p:nvSpPr>
          <p:cNvPr id="51203" name="Slide Number Placeholder 3"/>
          <p:cNvSpPr>
            <a:spLocks noGrp="1"/>
          </p:cNvSpPr>
          <p:nvPr>
            <p:ph type="sldNum" sz="quarter" idx="12"/>
          </p:nvPr>
        </p:nvSpPr>
        <p:spPr>
          <a:noFill/>
        </p:spPr>
        <p:txBody>
          <a:bodyPr/>
          <a:lstStyle/>
          <a:p>
            <a:fld id="{6A570EC7-B518-401C-8A70-192560F4F3E3}" type="slidenum">
              <a:rPr lang="en-US" smtClean="0"/>
              <a:pPr/>
              <a:t>322</a:t>
            </a:fld>
            <a:endParaRPr lang="en-US"/>
          </a:p>
        </p:txBody>
      </p:sp>
      <p:pic>
        <p:nvPicPr>
          <p:cNvPr id="51204" name="Picture 5" descr="C:\Users\Yinong\Desktop\Not in Office\The Latest Experiment\3.png"/>
          <p:cNvPicPr>
            <a:picLocks noChangeAspect="1" noChangeArrowheads="1"/>
          </p:cNvPicPr>
          <p:nvPr/>
        </p:nvPicPr>
        <p:blipFill>
          <a:blip r:embed="rId3" cstate="print"/>
          <a:srcRect/>
          <a:stretch>
            <a:fillRect/>
          </a:stretch>
        </p:blipFill>
        <p:spPr bwMode="auto">
          <a:xfrm>
            <a:off x="76200" y="1295400"/>
            <a:ext cx="9018588" cy="4495800"/>
          </a:xfrm>
          <a:prstGeom prst="rect">
            <a:avLst/>
          </a:prstGeom>
          <a:noFill/>
          <a:ln w="9525">
            <a:noFill/>
            <a:miter lim="800000"/>
            <a:headEnd/>
            <a:tailEnd/>
          </a:ln>
        </p:spPr>
      </p:pic>
    </p:spTree>
    <p:extLst>
      <p:ext uri="{BB962C8B-B14F-4D97-AF65-F5344CB8AC3E}">
        <p14:creationId xmlns:p14="http://schemas.microsoft.com/office/powerpoint/2010/main" val="18423049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ctrTitle"/>
          </p:nvPr>
        </p:nvSpPr>
        <p:spPr/>
        <p:txBody>
          <a:bodyPr/>
          <a:lstStyle/>
          <a:p>
            <a:pPr algn="ctr"/>
            <a:r>
              <a:rPr lang="en-US"/>
              <a:t>Multithreading Performance with Communication and Synchronization</a:t>
            </a:r>
          </a:p>
        </p:txBody>
      </p:sp>
      <p:sp>
        <p:nvSpPr>
          <p:cNvPr id="5123" name="Subtitle 2"/>
          <p:cNvSpPr>
            <a:spLocks noGrp="1"/>
          </p:cNvSpPr>
          <p:nvPr>
            <p:ph type="subTitle" idx="1"/>
          </p:nvPr>
        </p:nvSpPr>
        <p:spPr>
          <a:xfrm>
            <a:off x="1371600" y="3352800"/>
            <a:ext cx="6691313" cy="2884488"/>
          </a:xfrm>
        </p:spPr>
        <p:txBody>
          <a:bodyPr/>
          <a:lstStyle/>
          <a:p>
            <a:r>
              <a:rPr lang="en-US" dirty="0"/>
              <a:t>The threads in </a:t>
            </a:r>
            <a:r>
              <a:rPr lang="en-US" dirty="0" err="1"/>
              <a:t>Collatz</a:t>
            </a:r>
            <a:r>
              <a:rPr lang="en-US" dirty="0"/>
              <a:t> Conjecture validation program are independent of each other.</a:t>
            </a:r>
          </a:p>
          <a:p>
            <a:endParaRPr lang="en-US" dirty="0"/>
          </a:p>
          <a:p>
            <a:r>
              <a:rPr lang="en-US" dirty="0"/>
              <a:t>How much performance can be improved if </a:t>
            </a:r>
            <a:r>
              <a:rPr lang="en-US" dirty="0">
                <a:solidFill>
                  <a:srgbClr val="0000FF"/>
                </a:solidFill>
              </a:rPr>
              <a:t>communication and synchronization </a:t>
            </a:r>
            <a:r>
              <a:rPr lang="en-US" dirty="0"/>
              <a:t>are involved among the threads?</a:t>
            </a:r>
          </a:p>
        </p:txBody>
      </p:sp>
    </p:spTree>
    <p:extLst>
      <p:ext uri="{BB962C8B-B14F-4D97-AF65-F5344CB8AC3E}">
        <p14:creationId xmlns:p14="http://schemas.microsoft.com/office/powerpoint/2010/main" val="292628412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219200" y="152400"/>
            <a:ext cx="7848600" cy="623888"/>
          </a:xfrm>
        </p:spPr>
        <p:txBody>
          <a:bodyPr/>
          <a:lstStyle/>
          <a:p>
            <a:r>
              <a:rPr lang="en-US"/>
              <a:t>Performance with Thread Communication </a:t>
            </a:r>
          </a:p>
        </p:txBody>
      </p:sp>
      <p:sp>
        <p:nvSpPr>
          <p:cNvPr id="52227" name="Content Placeholder 2"/>
          <p:cNvSpPr>
            <a:spLocks noGrp="1"/>
          </p:cNvSpPr>
          <p:nvPr>
            <p:ph idx="1"/>
          </p:nvPr>
        </p:nvSpPr>
        <p:spPr>
          <a:xfrm>
            <a:off x="1150937" y="914400"/>
            <a:ext cx="7840663" cy="2455863"/>
          </a:xfrm>
        </p:spPr>
        <p:txBody>
          <a:bodyPr/>
          <a:lstStyle/>
          <a:p>
            <a:pPr marL="0" indent="0">
              <a:buFont typeface="Wingdings" pitchFamily="2" charset="2"/>
              <a:buNone/>
              <a:defRPr/>
            </a:pPr>
            <a:r>
              <a:rPr lang="en-US" sz="2400" dirty="0"/>
              <a:t>Consider the e-commerce system in the diagram</a:t>
            </a:r>
          </a:p>
          <a:p>
            <a:pPr>
              <a:defRPr/>
            </a:pPr>
            <a:r>
              <a:rPr lang="en-US" sz="2400" dirty="0"/>
              <a:t>The threads share the multi-cell buffer;</a:t>
            </a:r>
          </a:p>
          <a:p>
            <a:pPr>
              <a:defRPr/>
            </a:pPr>
            <a:r>
              <a:rPr lang="en-US" sz="2400" dirty="0"/>
              <a:t>Is the encoder or decoder a bottleneck of performance?</a:t>
            </a:r>
          </a:p>
          <a:p>
            <a:pPr>
              <a:defRPr/>
            </a:pPr>
            <a:r>
              <a:rPr lang="en-US" sz="2400" dirty="0"/>
              <a:t>Should the order-processing threads be created in Hotel thread? What are TBB ideas?</a:t>
            </a:r>
          </a:p>
          <a:p>
            <a:pPr>
              <a:defRPr/>
            </a:pPr>
            <a:r>
              <a:rPr lang="en-US" sz="2400" dirty="0"/>
              <a:t>When do we need “Spin Synchronization”?</a:t>
            </a:r>
          </a:p>
        </p:txBody>
      </p:sp>
      <p:sp>
        <p:nvSpPr>
          <p:cNvPr id="614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F4A26539-9111-4447-8487-296DCB7E0679}" type="slidenum">
              <a:rPr lang="en-US" smtClean="0">
                <a:solidFill>
                  <a:schemeClr val="tx2"/>
                </a:solidFill>
              </a:rPr>
              <a:pPr/>
              <a:t>324</a:t>
            </a:fld>
            <a:endParaRPr lang="en-US">
              <a:solidFill>
                <a:schemeClr val="tx2"/>
              </a:solidFill>
            </a:endParaRPr>
          </a:p>
        </p:txBody>
      </p:sp>
      <p:grpSp>
        <p:nvGrpSpPr>
          <p:cNvPr id="6149" name="Group 79"/>
          <p:cNvGrpSpPr>
            <a:grpSpLocks/>
          </p:cNvGrpSpPr>
          <p:nvPr/>
        </p:nvGrpSpPr>
        <p:grpSpPr bwMode="auto">
          <a:xfrm>
            <a:off x="76200" y="3522663"/>
            <a:ext cx="8991600" cy="3259137"/>
            <a:chOff x="76201" y="2683855"/>
            <a:chExt cx="8991599" cy="3259745"/>
          </a:xfrm>
        </p:grpSpPr>
        <p:sp>
          <p:nvSpPr>
            <p:cNvPr id="6" name="Rectangle 5"/>
            <p:cNvSpPr/>
            <p:nvPr/>
          </p:nvSpPr>
          <p:spPr bwMode="auto">
            <a:xfrm>
              <a:off x="3598864" y="3734976"/>
              <a:ext cx="1354137" cy="862173"/>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p>
          </p:txBody>
        </p:sp>
        <p:cxnSp>
          <p:nvCxnSpPr>
            <p:cNvPr id="7" name="Straight Arrow Connector 6"/>
            <p:cNvCxnSpPr/>
            <p:nvPr/>
          </p:nvCxnSpPr>
          <p:spPr bwMode="auto">
            <a:xfrm rot="10800000" flipV="1">
              <a:off x="669926" y="3519036"/>
              <a:ext cx="1163638" cy="158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8" name="AutoShape 61"/>
            <p:cNvSpPr>
              <a:spLocks noChangeArrowheads="1"/>
            </p:cNvSpPr>
            <p:nvPr/>
          </p:nvSpPr>
          <p:spPr bwMode="auto">
            <a:xfrm>
              <a:off x="1833564" y="4247834"/>
              <a:ext cx="933450" cy="619240"/>
            </a:xfrm>
            <a:prstGeom prst="flowChartAlternateProcess">
              <a:avLst/>
            </a:prstGeom>
            <a:solidFill>
              <a:schemeClr val="accent1"/>
            </a:solidFill>
            <a:ln w="9525">
              <a:solidFill>
                <a:schemeClr val="tx1"/>
              </a:solidFill>
              <a:miter lim="800000"/>
              <a:headEnd/>
              <a:tailEnd/>
            </a:ln>
          </p:spPr>
          <p:txBody>
            <a:bodyPr wrap="none" anchor="ctr"/>
            <a:lstStyle/>
            <a:p>
              <a:pPr algn="ctr">
                <a:defRPr/>
              </a:pPr>
              <a:r>
                <a:rPr lang="en-US" dirty="0">
                  <a:latin typeface="+mj-lt"/>
                </a:rPr>
                <a:t>Agency</a:t>
              </a:r>
            </a:p>
            <a:p>
              <a:pPr algn="ctr">
                <a:defRPr/>
              </a:pPr>
              <a:r>
                <a:rPr lang="en-US" dirty="0">
                  <a:latin typeface="+mj-lt"/>
                </a:rPr>
                <a:t>N</a:t>
              </a:r>
            </a:p>
          </p:txBody>
        </p:sp>
        <p:cxnSp>
          <p:nvCxnSpPr>
            <p:cNvPr id="10" name="Elbow Connector 9"/>
            <p:cNvCxnSpPr>
              <a:stCxn id="21" idx="3"/>
              <a:endCxn id="6" idx="1"/>
            </p:cNvCxnSpPr>
            <p:nvPr/>
          </p:nvCxnSpPr>
          <p:spPr bwMode="auto">
            <a:xfrm>
              <a:off x="2767014" y="3644471"/>
              <a:ext cx="831850" cy="520797"/>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8" idx="3"/>
              <a:endCxn id="6" idx="1"/>
            </p:cNvCxnSpPr>
            <p:nvPr/>
          </p:nvCxnSpPr>
          <p:spPr bwMode="auto">
            <a:xfrm flipV="1">
              <a:off x="2767014" y="4165268"/>
              <a:ext cx="831850" cy="392186"/>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3"/>
              <a:endCxn id="14" idx="1"/>
            </p:cNvCxnSpPr>
            <p:nvPr/>
          </p:nvCxnSpPr>
          <p:spPr bwMode="auto">
            <a:xfrm>
              <a:off x="4953000" y="4165268"/>
              <a:ext cx="801688"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10"/>
            <p:cNvSpPr txBox="1">
              <a:spLocks noChangeArrowheads="1"/>
            </p:cNvSpPr>
            <p:nvPr/>
          </p:nvSpPr>
          <p:spPr bwMode="auto">
            <a:xfrm>
              <a:off x="2070101" y="3809602"/>
              <a:ext cx="506413" cy="400125"/>
            </a:xfrm>
            <a:prstGeom prst="rect">
              <a:avLst/>
            </a:prstGeom>
            <a:noFill/>
            <a:ln w="9525">
              <a:noFill/>
              <a:miter lim="800000"/>
              <a:headEnd/>
              <a:tailEnd/>
            </a:ln>
          </p:spPr>
          <p:txBody>
            <a:bodyPr wrap="none">
              <a:spAutoFit/>
            </a:bodyPr>
            <a:lstStyle/>
            <a:p>
              <a:pPr>
                <a:defRPr/>
              </a:pPr>
              <a:r>
                <a:rPr lang="en-US" sz="2000" dirty="0">
                  <a:latin typeface="+mj-lt"/>
                </a:rPr>
                <a:t>. . .</a:t>
              </a:r>
            </a:p>
          </p:txBody>
        </p:sp>
        <p:sp>
          <p:nvSpPr>
            <p:cNvPr id="14" name="AutoShape 62"/>
            <p:cNvSpPr>
              <a:spLocks noChangeArrowheads="1"/>
            </p:cNvSpPr>
            <p:nvPr/>
          </p:nvSpPr>
          <p:spPr bwMode="auto">
            <a:xfrm>
              <a:off x="5754688" y="3734976"/>
              <a:ext cx="1327150" cy="863761"/>
            </a:xfrm>
            <a:prstGeom prst="flowChartAlternateProcess">
              <a:avLst/>
            </a:prstGeom>
            <a:solidFill>
              <a:srgbClr val="FFFF00"/>
            </a:solidFill>
            <a:ln w="9525">
              <a:solidFill>
                <a:schemeClr val="tx1"/>
              </a:solidFill>
              <a:miter lim="800000"/>
              <a:headEnd/>
              <a:tailEnd/>
            </a:ln>
          </p:spPr>
          <p:txBody>
            <a:bodyPr wrap="none" anchor="ctr"/>
            <a:lstStyle/>
            <a:p>
              <a:pPr algn="ctr">
                <a:defRPr/>
              </a:pPr>
              <a:r>
                <a:rPr lang="en-US" sz="2000" dirty="0">
                  <a:latin typeface="+mj-lt"/>
                </a:rPr>
                <a:t>Hotel</a:t>
              </a:r>
              <a:br>
                <a:rPr lang="en-US" sz="2000" dirty="0">
                  <a:latin typeface="+mj-lt"/>
                </a:rPr>
              </a:br>
              <a:r>
                <a:rPr lang="en-US" sz="2000" dirty="0">
                  <a:latin typeface="+mj-lt"/>
                </a:rPr>
                <a:t>thread</a:t>
              </a:r>
            </a:p>
          </p:txBody>
        </p:sp>
        <p:sp>
          <p:nvSpPr>
            <p:cNvPr id="15" name="TextBox 119"/>
            <p:cNvSpPr txBox="1">
              <a:spLocks noChangeArrowheads="1"/>
            </p:cNvSpPr>
            <p:nvPr/>
          </p:nvSpPr>
          <p:spPr bwMode="auto">
            <a:xfrm>
              <a:off x="2446339" y="4525699"/>
              <a:ext cx="3657600" cy="646233"/>
            </a:xfrm>
            <a:prstGeom prst="rect">
              <a:avLst/>
            </a:prstGeom>
            <a:noFill/>
            <a:ln w="9525">
              <a:noFill/>
              <a:miter lim="800000"/>
              <a:headEnd/>
              <a:tailEnd/>
            </a:ln>
          </p:spPr>
          <p:txBody>
            <a:bodyPr>
              <a:spAutoFit/>
            </a:bodyPr>
            <a:lstStyle/>
            <a:p>
              <a:pPr algn="ctr">
                <a:defRPr/>
              </a:pPr>
              <a:r>
                <a:rPr lang="en-US" dirty="0">
                  <a:latin typeface="+mj-lt"/>
                </a:rPr>
                <a:t>Multi-cell buffer</a:t>
              </a:r>
            </a:p>
            <a:p>
              <a:pPr algn="ctr">
                <a:defRPr/>
              </a:pPr>
              <a:r>
                <a:rPr lang="en-US" dirty="0">
                  <a:latin typeface="+mj-lt"/>
                </a:rPr>
                <a:t>with semaphore</a:t>
              </a:r>
            </a:p>
          </p:txBody>
        </p:sp>
        <p:sp>
          <p:nvSpPr>
            <p:cNvPr id="16" name="Oval 15"/>
            <p:cNvSpPr/>
            <p:nvPr/>
          </p:nvSpPr>
          <p:spPr bwMode="auto">
            <a:xfrm>
              <a:off x="3657601" y="2683855"/>
              <a:ext cx="1103313" cy="9764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mj-lt"/>
                </a:rPr>
                <a:t>Main</a:t>
              </a:r>
            </a:p>
          </p:txBody>
        </p:sp>
        <p:sp>
          <p:nvSpPr>
            <p:cNvPr id="17" name="Freeform 16"/>
            <p:cNvSpPr/>
            <p:nvPr/>
          </p:nvSpPr>
          <p:spPr bwMode="auto">
            <a:xfrm>
              <a:off x="2579689" y="4597149"/>
              <a:ext cx="3657600" cy="525561"/>
            </a:xfrm>
            <a:custGeom>
              <a:avLst/>
              <a:gdLst>
                <a:gd name="connsiteX0" fmla="*/ 0 w 3547069"/>
                <a:gd name="connsiteY0" fmla="*/ 301450 h 562707"/>
                <a:gd name="connsiteX1" fmla="*/ 0 w 3547069"/>
                <a:gd name="connsiteY1" fmla="*/ 562707 h 562707"/>
                <a:gd name="connsiteX2" fmla="*/ 3547069 w 3547069"/>
                <a:gd name="connsiteY2" fmla="*/ 562707 h 562707"/>
                <a:gd name="connsiteX3" fmla="*/ 3547069 w 3547069"/>
                <a:gd name="connsiteY3" fmla="*/ 0 h 562707"/>
              </a:gdLst>
              <a:ahLst/>
              <a:cxnLst>
                <a:cxn ang="0">
                  <a:pos x="connsiteX0" y="connsiteY0"/>
                </a:cxn>
                <a:cxn ang="0">
                  <a:pos x="connsiteX1" y="connsiteY1"/>
                </a:cxn>
                <a:cxn ang="0">
                  <a:pos x="connsiteX2" y="connsiteY2"/>
                </a:cxn>
                <a:cxn ang="0">
                  <a:pos x="connsiteX3" y="connsiteY3"/>
                </a:cxn>
              </a:cxnLst>
              <a:rect l="l" t="t" r="r" b="b"/>
              <a:pathLst>
                <a:path w="3547069" h="562707">
                  <a:moveTo>
                    <a:pt x="0" y="301450"/>
                  </a:moveTo>
                  <a:lnTo>
                    <a:pt x="0" y="562707"/>
                  </a:lnTo>
                  <a:lnTo>
                    <a:pt x="3547069" y="562707"/>
                  </a:lnTo>
                  <a:lnTo>
                    <a:pt x="3547069" y="0"/>
                  </a:lnTo>
                </a:path>
              </a:pathLst>
            </a:cu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000">
                <a:latin typeface="+mj-lt"/>
              </a:endParaRPr>
            </a:p>
          </p:txBody>
        </p:sp>
        <p:sp>
          <p:nvSpPr>
            <p:cNvPr id="18" name="TextBox 119"/>
            <p:cNvSpPr txBox="1">
              <a:spLocks noChangeArrowheads="1"/>
            </p:cNvSpPr>
            <p:nvPr/>
          </p:nvSpPr>
          <p:spPr bwMode="auto">
            <a:xfrm>
              <a:off x="3205164" y="5075076"/>
              <a:ext cx="2208212" cy="400125"/>
            </a:xfrm>
            <a:prstGeom prst="rect">
              <a:avLst/>
            </a:prstGeom>
            <a:noFill/>
            <a:ln w="9525">
              <a:noFill/>
              <a:miter lim="800000"/>
              <a:headEnd/>
              <a:tailEnd/>
            </a:ln>
          </p:spPr>
          <p:txBody>
            <a:bodyPr>
              <a:spAutoFit/>
            </a:bodyPr>
            <a:lstStyle/>
            <a:p>
              <a:pPr algn="ctr">
                <a:defRPr/>
              </a:pPr>
              <a:r>
                <a:rPr lang="en-US" sz="2000" dirty="0">
                  <a:latin typeface="+mj-lt"/>
                </a:rPr>
                <a:t>Event subscription</a:t>
              </a:r>
            </a:p>
          </p:txBody>
        </p:sp>
        <p:sp>
          <p:nvSpPr>
            <p:cNvPr id="19" name="Freeform 18"/>
            <p:cNvSpPr/>
            <p:nvPr/>
          </p:nvSpPr>
          <p:spPr bwMode="auto">
            <a:xfrm>
              <a:off x="2024064" y="4582859"/>
              <a:ext cx="4829174" cy="1055884"/>
            </a:xfrm>
            <a:custGeom>
              <a:avLst/>
              <a:gdLst>
                <a:gd name="connsiteX0" fmla="*/ 4582048 w 4582048"/>
                <a:gd name="connsiteY0" fmla="*/ 0 h 1105318"/>
                <a:gd name="connsiteX1" fmla="*/ 4582048 w 4582048"/>
                <a:gd name="connsiteY1" fmla="*/ 1105318 h 1105318"/>
                <a:gd name="connsiteX2" fmla="*/ 0 w 4582048"/>
                <a:gd name="connsiteY2" fmla="*/ 1105318 h 1105318"/>
                <a:gd name="connsiteX3" fmla="*/ 0 w 4582048"/>
                <a:gd name="connsiteY3" fmla="*/ 291402 h 1105318"/>
              </a:gdLst>
              <a:ahLst/>
              <a:cxnLst>
                <a:cxn ang="0">
                  <a:pos x="connsiteX0" y="connsiteY0"/>
                </a:cxn>
                <a:cxn ang="0">
                  <a:pos x="connsiteX1" y="connsiteY1"/>
                </a:cxn>
                <a:cxn ang="0">
                  <a:pos x="connsiteX2" y="connsiteY2"/>
                </a:cxn>
                <a:cxn ang="0">
                  <a:pos x="connsiteX3" y="connsiteY3"/>
                </a:cxn>
              </a:cxnLst>
              <a:rect l="l" t="t" r="r" b="b"/>
              <a:pathLst>
                <a:path w="4582048" h="1105318">
                  <a:moveTo>
                    <a:pt x="4582048" y="0"/>
                  </a:moveTo>
                  <a:lnTo>
                    <a:pt x="4582048" y="1105318"/>
                  </a:lnTo>
                  <a:lnTo>
                    <a:pt x="0" y="1105318"/>
                  </a:lnTo>
                  <a:lnTo>
                    <a:pt x="0" y="291402"/>
                  </a:lnTo>
                </a:path>
              </a:pathLst>
            </a:cu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2000">
                <a:latin typeface="+mj-lt"/>
              </a:endParaRPr>
            </a:p>
          </p:txBody>
        </p:sp>
        <p:sp>
          <p:nvSpPr>
            <p:cNvPr id="20" name="TextBox 119"/>
            <p:cNvSpPr txBox="1">
              <a:spLocks noChangeArrowheads="1"/>
            </p:cNvSpPr>
            <p:nvPr/>
          </p:nvSpPr>
          <p:spPr bwMode="auto">
            <a:xfrm>
              <a:off x="3200401" y="5543475"/>
              <a:ext cx="2208213" cy="400125"/>
            </a:xfrm>
            <a:prstGeom prst="rect">
              <a:avLst/>
            </a:prstGeom>
            <a:noFill/>
            <a:ln w="9525">
              <a:noFill/>
              <a:miter lim="800000"/>
              <a:headEnd/>
              <a:tailEnd/>
            </a:ln>
          </p:spPr>
          <p:txBody>
            <a:bodyPr>
              <a:spAutoFit/>
            </a:bodyPr>
            <a:lstStyle/>
            <a:p>
              <a:pPr algn="ctr">
                <a:defRPr/>
              </a:pPr>
              <a:r>
                <a:rPr lang="en-US" sz="2000" dirty="0">
                  <a:latin typeface="+mj-lt"/>
                </a:rPr>
                <a:t>Event callback</a:t>
              </a:r>
            </a:p>
          </p:txBody>
        </p:sp>
        <p:sp>
          <p:nvSpPr>
            <p:cNvPr id="21" name="AutoShape 60"/>
            <p:cNvSpPr>
              <a:spLocks noChangeArrowheads="1"/>
            </p:cNvSpPr>
            <p:nvPr/>
          </p:nvSpPr>
          <p:spPr bwMode="auto">
            <a:xfrm>
              <a:off x="1833564" y="3330088"/>
              <a:ext cx="933450" cy="630356"/>
            </a:xfrm>
            <a:prstGeom prst="flowChartAlternateProcess">
              <a:avLst/>
            </a:prstGeom>
            <a:solidFill>
              <a:schemeClr val="accent1"/>
            </a:solidFill>
            <a:ln w="9525">
              <a:solidFill>
                <a:schemeClr val="tx1"/>
              </a:solidFill>
              <a:miter lim="800000"/>
              <a:headEnd/>
              <a:tailEnd/>
            </a:ln>
          </p:spPr>
          <p:txBody>
            <a:bodyPr wrap="none" anchor="ctr"/>
            <a:lstStyle/>
            <a:p>
              <a:pPr algn="ctr">
                <a:defRPr/>
              </a:pPr>
              <a:r>
                <a:rPr lang="en-US" dirty="0">
                  <a:latin typeface="+mj-lt"/>
                </a:rPr>
                <a:t>Agency</a:t>
              </a:r>
            </a:p>
            <a:p>
              <a:pPr algn="ctr">
                <a:defRPr/>
              </a:pPr>
              <a:r>
                <a:rPr lang="en-US" dirty="0">
                  <a:latin typeface="+mj-lt"/>
                </a:rPr>
                <a:t>1</a:t>
              </a:r>
            </a:p>
          </p:txBody>
        </p:sp>
        <p:sp>
          <p:nvSpPr>
            <p:cNvPr id="22" name="Rectangle 58"/>
            <p:cNvSpPr>
              <a:spLocks noChangeArrowheads="1"/>
            </p:cNvSpPr>
            <p:nvPr/>
          </p:nvSpPr>
          <p:spPr bwMode="auto">
            <a:xfrm>
              <a:off x="876301" y="2895031"/>
              <a:ext cx="800100" cy="646234"/>
            </a:xfrm>
            <a:prstGeom prst="rect">
              <a:avLst/>
            </a:prstGeom>
            <a:noFill/>
            <a:ln w="9525">
              <a:noFill/>
              <a:miter lim="800000"/>
              <a:headEnd/>
              <a:tailEnd/>
            </a:ln>
          </p:spPr>
          <p:txBody>
            <a:bodyPr wrap="none">
              <a:spAutoFit/>
            </a:bodyPr>
            <a:lstStyle/>
            <a:p>
              <a:pPr algn="ctr">
                <a:defRPr/>
              </a:pPr>
              <a:r>
                <a:rPr lang="en-US" dirty="0">
                  <a:latin typeface="+mj-lt"/>
                </a:rPr>
                <a:t>Order</a:t>
              </a:r>
            </a:p>
            <a:p>
              <a:pPr algn="ctr">
                <a:defRPr/>
              </a:pPr>
              <a:r>
                <a:rPr lang="en-US" dirty="0">
                  <a:latin typeface="+mj-lt"/>
                </a:rPr>
                <a:t>Object</a:t>
              </a:r>
            </a:p>
          </p:txBody>
        </p:sp>
        <p:sp>
          <p:nvSpPr>
            <p:cNvPr id="23" name="Rounded Rectangle 22"/>
            <p:cNvSpPr/>
            <p:nvPr/>
          </p:nvSpPr>
          <p:spPr bwMode="auto">
            <a:xfrm rot="16200000">
              <a:off x="-532774" y="3808863"/>
              <a:ext cx="1811676" cy="593725"/>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mj-lt"/>
                </a:rPr>
                <a:t>Encoder</a:t>
              </a:r>
            </a:p>
          </p:txBody>
        </p:sp>
        <p:cxnSp>
          <p:nvCxnSpPr>
            <p:cNvPr id="24" name="Straight Arrow Connector 23"/>
            <p:cNvCxnSpPr/>
            <p:nvPr/>
          </p:nvCxnSpPr>
          <p:spPr bwMode="auto">
            <a:xfrm rot="10800000">
              <a:off x="669926" y="4538401"/>
              <a:ext cx="1163638" cy="158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5" name="Rectangle 58"/>
            <p:cNvSpPr>
              <a:spLocks noChangeArrowheads="1"/>
            </p:cNvSpPr>
            <p:nvPr/>
          </p:nvSpPr>
          <p:spPr bwMode="auto">
            <a:xfrm>
              <a:off x="800101" y="3925512"/>
              <a:ext cx="800100" cy="646233"/>
            </a:xfrm>
            <a:prstGeom prst="rect">
              <a:avLst/>
            </a:prstGeom>
            <a:noFill/>
            <a:ln w="9525">
              <a:noFill/>
              <a:miter lim="800000"/>
              <a:headEnd/>
              <a:tailEnd/>
            </a:ln>
          </p:spPr>
          <p:txBody>
            <a:bodyPr wrap="none">
              <a:spAutoFit/>
            </a:bodyPr>
            <a:lstStyle/>
            <a:p>
              <a:pPr algn="ctr">
                <a:defRPr/>
              </a:pPr>
              <a:r>
                <a:rPr lang="en-US" dirty="0">
                  <a:latin typeface="+mj-lt"/>
                </a:rPr>
                <a:t>Order</a:t>
              </a:r>
            </a:p>
            <a:p>
              <a:pPr algn="ctr">
                <a:defRPr/>
              </a:pPr>
              <a:r>
                <a:rPr lang="en-US" dirty="0">
                  <a:latin typeface="+mj-lt"/>
                </a:rPr>
                <a:t>Object</a:t>
              </a:r>
            </a:p>
          </p:txBody>
        </p:sp>
        <p:cxnSp>
          <p:nvCxnSpPr>
            <p:cNvPr id="26" name="Straight Arrow Connector 25"/>
            <p:cNvCxnSpPr/>
            <p:nvPr/>
          </p:nvCxnSpPr>
          <p:spPr bwMode="auto">
            <a:xfrm>
              <a:off x="669926" y="3820717"/>
              <a:ext cx="1163638" cy="3176"/>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bwMode="auto">
            <a:xfrm>
              <a:off x="669926" y="4806738"/>
              <a:ext cx="1163638" cy="1588"/>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6172" name="Rectangle 55"/>
            <p:cNvSpPr>
              <a:spLocks noChangeArrowheads="1"/>
            </p:cNvSpPr>
            <p:nvPr/>
          </p:nvSpPr>
          <p:spPr bwMode="auto">
            <a:xfrm>
              <a:off x="838200" y="4785637"/>
              <a:ext cx="6880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t>String</a:t>
              </a:r>
            </a:p>
          </p:txBody>
        </p:sp>
        <p:sp>
          <p:nvSpPr>
            <p:cNvPr id="6173" name="Rectangle 56"/>
            <p:cNvSpPr>
              <a:spLocks noChangeArrowheads="1"/>
            </p:cNvSpPr>
            <p:nvPr/>
          </p:nvSpPr>
          <p:spPr bwMode="auto">
            <a:xfrm>
              <a:off x="914400" y="3547646"/>
              <a:ext cx="6880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t>String</a:t>
              </a:r>
            </a:p>
          </p:txBody>
        </p:sp>
        <p:sp>
          <p:nvSpPr>
            <p:cNvPr id="30" name="Rounded Rectangle 29"/>
            <p:cNvSpPr/>
            <p:nvPr/>
          </p:nvSpPr>
          <p:spPr bwMode="auto">
            <a:xfrm>
              <a:off x="5892800" y="2712435"/>
              <a:ext cx="1189038" cy="425529"/>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dirty="0">
                  <a:solidFill>
                    <a:schemeClr val="tx1"/>
                  </a:solidFill>
                  <a:latin typeface="+mj-lt"/>
                </a:rPr>
                <a:t>Decoder</a:t>
              </a:r>
            </a:p>
          </p:txBody>
        </p:sp>
        <p:cxnSp>
          <p:nvCxnSpPr>
            <p:cNvPr id="31" name="Straight Arrow Connector 30"/>
            <p:cNvCxnSpPr/>
            <p:nvPr/>
          </p:nvCxnSpPr>
          <p:spPr bwMode="auto">
            <a:xfrm rot="5400000">
              <a:off x="6530126" y="3435676"/>
              <a:ext cx="593836" cy="1588"/>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2" name="Rectangle 58"/>
            <p:cNvSpPr>
              <a:spLocks noChangeArrowheads="1"/>
            </p:cNvSpPr>
            <p:nvPr/>
          </p:nvSpPr>
          <p:spPr bwMode="auto">
            <a:xfrm>
              <a:off x="6096000" y="3276102"/>
              <a:ext cx="1338263" cy="233407"/>
            </a:xfrm>
            <a:prstGeom prst="rect">
              <a:avLst/>
            </a:prstGeom>
            <a:solidFill>
              <a:schemeClr val="bg1"/>
            </a:solidFill>
            <a:ln w="9525">
              <a:noFill/>
              <a:miter lim="800000"/>
              <a:headEnd/>
              <a:tailEnd/>
            </a:ln>
          </p:spPr>
          <p:txBody>
            <a:bodyPr wrap="none">
              <a:spAutoFit/>
            </a:bodyPr>
            <a:lstStyle/>
            <a:p>
              <a:pPr>
                <a:lnSpc>
                  <a:spcPts val="1100"/>
                </a:lnSpc>
                <a:defRPr/>
              </a:pPr>
              <a:r>
                <a:rPr lang="en-US" dirty="0" err="1">
                  <a:latin typeface="+mj-lt"/>
                </a:rPr>
                <a:t>OrderObject</a:t>
              </a:r>
              <a:endParaRPr lang="en-US" dirty="0">
                <a:latin typeface="+mj-lt"/>
              </a:endParaRPr>
            </a:p>
          </p:txBody>
        </p:sp>
        <p:cxnSp>
          <p:nvCxnSpPr>
            <p:cNvPr id="33" name="Straight Arrow Connector 32"/>
            <p:cNvCxnSpPr/>
            <p:nvPr/>
          </p:nvCxnSpPr>
          <p:spPr bwMode="auto">
            <a:xfrm rot="5400000" flipH="1" flipV="1">
              <a:off x="5767333" y="3434882"/>
              <a:ext cx="592248" cy="1587"/>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6178" name="Rectangle 62"/>
            <p:cNvSpPr>
              <a:spLocks noChangeArrowheads="1"/>
            </p:cNvSpPr>
            <p:nvPr/>
          </p:nvSpPr>
          <p:spPr bwMode="auto">
            <a:xfrm>
              <a:off x="5410200" y="3276600"/>
              <a:ext cx="6880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600"/>
                <a:t>String</a:t>
              </a:r>
            </a:p>
          </p:txBody>
        </p:sp>
        <p:sp>
          <p:nvSpPr>
            <p:cNvPr id="6179" name="Rectangle 79"/>
            <p:cNvSpPr>
              <a:spLocks noChangeArrowheads="1"/>
            </p:cNvSpPr>
            <p:nvPr/>
          </p:nvSpPr>
          <p:spPr bwMode="auto">
            <a:xfrm>
              <a:off x="2819400" y="3331702"/>
              <a:ext cx="7489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String</a:t>
              </a:r>
              <a:endParaRPr lang="en-US" sz="1600"/>
            </a:p>
          </p:txBody>
        </p:sp>
        <p:sp>
          <p:nvSpPr>
            <p:cNvPr id="6180" name="Rectangle 81"/>
            <p:cNvSpPr>
              <a:spLocks noChangeArrowheads="1"/>
            </p:cNvSpPr>
            <p:nvPr/>
          </p:nvSpPr>
          <p:spPr bwMode="auto">
            <a:xfrm>
              <a:off x="4953000" y="3854236"/>
              <a:ext cx="7489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String</a:t>
              </a:r>
            </a:p>
          </p:txBody>
        </p:sp>
        <p:sp>
          <p:nvSpPr>
            <p:cNvPr id="37" name="Rounded Rectangle 36"/>
            <p:cNvSpPr/>
            <p:nvPr/>
          </p:nvSpPr>
          <p:spPr bwMode="auto">
            <a:xfrm>
              <a:off x="1900239" y="4781333"/>
              <a:ext cx="255587" cy="857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solidFill>
                  <a:srgbClr val="FFFFFF"/>
                </a:solidFill>
              </a:endParaRPr>
            </a:p>
          </p:txBody>
        </p:sp>
        <p:sp>
          <p:nvSpPr>
            <p:cNvPr id="38" name="Rounded Rectangle 37"/>
            <p:cNvSpPr/>
            <p:nvPr/>
          </p:nvSpPr>
          <p:spPr bwMode="auto">
            <a:xfrm>
              <a:off x="1900239" y="3877878"/>
              <a:ext cx="255587" cy="84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3600">
                <a:solidFill>
                  <a:srgbClr val="FFFFFF"/>
                </a:solidFill>
              </a:endParaRPr>
            </a:p>
          </p:txBody>
        </p:sp>
        <p:sp>
          <p:nvSpPr>
            <p:cNvPr id="6183" name="Rectangle 93"/>
            <p:cNvSpPr>
              <a:spLocks noChangeArrowheads="1"/>
            </p:cNvSpPr>
            <p:nvPr/>
          </p:nvSpPr>
          <p:spPr bwMode="auto">
            <a:xfrm>
              <a:off x="1828800" y="2971800"/>
              <a:ext cx="92845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t>Threads</a:t>
              </a:r>
            </a:p>
          </p:txBody>
        </p:sp>
        <p:sp>
          <p:nvSpPr>
            <p:cNvPr id="40" name="Rounded Rectangle 39"/>
            <p:cNvSpPr/>
            <p:nvPr/>
          </p:nvSpPr>
          <p:spPr bwMode="auto">
            <a:xfrm>
              <a:off x="7335838" y="3785786"/>
              <a:ext cx="1619250" cy="473163"/>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err="1">
                  <a:solidFill>
                    <a:schemeClr val="tx1"/>
                  </a:solidFill>
                </a:rPr>
                <a:t>OrderProcessing</a:t>
              </a:r>
              <a:r>
                <a:rPr lang="en-US" sz="1600" dirty="0">
                  <a:solidFill>
                    <a:schemeClr val="tx1"/>
                  </a:solidFill>
                </a:rPr>
                <a:t> Thread</a:t>
              </a:r>
            </a:p>
          </p:txBody>
        </p:sp>
        <p:sp>
          <p:nvSpPr>
            <p:cNvPr id="41" name="Rounded Rectangle 40"/>
            <p:cNvSpPr/>
            <p:nvPr/>
          </p:nvSpPr>
          <p:spPr bwMode="auto">
            <a:xfrm>
              <a:off x="7335838" y="4317697"/>
              <a:ext cx="1619250" cy="527148"/>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err="1">
                  <a:solidFill>
                    <a:schemeClr val="tx1"/>
                  </a:solidFill>
                </a:rPr>
                <a:t>OrderProcessing</a:t>
              </a:r>
              <a:r>
                <a:rPr lang="en-US" sz="1600" dirty="0">
                  <a:solidFill>
                    <a:schemeClr val="tx1"/>
                  </a:solidFill>
                </a:rPr>
                <a:t> Thread</a:t>
              </a:r>
            </a:p>
          </p:txBody>
        </p:sp>
        <p:sp>
          <p:nvSpPr>
            <p:cNvPr id="42" name="Rounded Rectangle 41"/>
            <p:cNvSpPr/>
            <p:nvPr/>
          </p:nvSpPr>
          <p:spPr bwMode="auto">
            <a:xfrm>
              <a:off x="7335838" y="5027442"/>
              <a:ext cx="1619250" cy="579545"/>
            </a:xfrm>
            <a:prstGeom prst="roundRect">
              <a:avLst/>
            </a:prstGeom>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err="1">
                  <a:solidFill>
                    <a:schemeClr val="tx1"/>
                  </a:solidFill>
                </a:rPr>
                <a:t>OrderProcessing</a:t>
              </a:r>
              <a:r>
                <a:rPr lang="en-US" sz="1600" dirty="0">
                  <a:solidFill>
                    <a:schemeClr val="tx1"/>
                  </a:solidFill>
                </a:rPr>
                <a:t> Thread</a:t>
              </a:r>
            </a:p>
          </p:txBody>
        </p:sp>
        <p:sp>
          <p:nvSpPr>
            <p:cNvPr id="43" name="TextBox 110"/>
            <p:cNvSpPr txBox="1">
              <a:spLocks noChangeArrowheads="1"/>
            </p:cNvSpPr>
            <p:nvPr/>
          </p:nvSpPr>
          <p:spPr bwMode="auto">
            <a:xfrm>
              <a:off x="7934325" y="4659073"/>
              <a:ext cx="504825" cy="400125"/>
            </a:xfrm>
            <a:prstGeom prst="rect">
              <a:avLst/>
            </a:prstGeom>
            <a:noFill/>
            <a:ln w="9525">
              <a:noFill/>
              <a:miter lim="800000"/>
              <a:headEnd/>
              <a:tailEnd/>
            </a:ln>
          </p:spPr>
          <p:txBody>
            <a:bodyPr wrap="none">
              <a:spAutoFit/>
            </a:bodyPr>
            <a:lstStyle/>
            <a:p>
              <a:pPr>
                <a:defRPr/>
              </a:pPr>
              <a:r>
                <a:rPr lang="en-US" sz="2000" dirty="0">
                  <a:latin typeface="+mj-lt"/>
                </a:rPr>
                <a:t>. . .</a:t>
              </a:r>
            </a:p>
          </p:txBody>
        </p:sp>
        <p:sp>
          <p:nvSpPr>
            <p:cNvPr id="6188" name="TextBox 100"/>
            <p:cNvSpPr txBox="1">
              <a:spLocks noChangeArrowheads="1"/>
            </p:cNvSpPr>
            <p:nvPr/>
          </p:nvSpPr>
          <p:spPr bwMode="auto">
            <a:xfrm>
              <a:off x="7399430" y="2836340"/>
              <a:ext cx="166837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en-US"/>
                <a:t>A thread is created for each order request</a:t>
              </a:r>
            </a:p>
          </p:txBody>
        </p:sp>
        <p:cxnSp>
          <p:nvCxnSpPr>
            <p:cNvPr id="45" name="Straight Arrow Connector 44"/>
            <p:cNvCxnSpPr>
              <a:stCxn id="14" idx="3"/>
              <a:endCxn id="40" idx="1"/>
            </p:cNvCxnSpPr>
            <p:nvPr/>
          </p:nvCxnSpPr>
          <p:spPr bwMode="auto">
            <a:xfrm flipV="1">
              <a:off x="7081838" y="4022367"/>
              <a:ext cx="254000" cy="144490"/>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4" idx="3"/>
              <a:endCxn id="41" idx="1"/>
            </p:cNvCxnSpPr>
            <p:nvPr/>
          </p:nvCxnSpPr>
          <p:spPr bwMode="auto">
            <a:xfrm>
              <a:off x="7081838" y="4166857"/>
              <a:ext cx="254000" cy="414414"/>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4" idx="3"/>
              <a:endCxn id="42" idx="1"/>
            </p:cNvCxnSpPr>
            <p:nvPr/>
          </p:nvCxnSpPr>
          <p:spPr bwMode="auto">
            <a:xfrm>
              <a:off x="7081838" y="4166857"/>
              <a:ext cx="254000" cy="1151152"/>
            </a:xfrm>
            <a:prstGeom prst="straightConnector1">
              <a:avLst/>
            </a:prstGeom>
            <a:ln>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bwMode="auto">
            <a:xfrm>
              <a:off x="3802062" y="3834213"/>
              <a:ext cx="958851" cy="17148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object</a:t>
              </a:r>
            </a:p>
          </p:txBody>
        </p:sp>
        <p:sp>
          <p:nvSpPr>
            <p:cNvPr id="51" name="Rectangle 50"/>
            <p:cNvSpPr/>
            <p:nvPr/>
          </p:nvSpPr>
          <p:spPr bwMode="auto">
            <a:xfrm>
              <a:off x="3802062" y="4064306"/>
              <a:ext cx="958851" cy="17148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object</a:t>
              </a:r>
              <a:endParaRPr lang="en-US" sz="2000" dirty="0">
                <a:solidFill>
                  <a:schemeClr val="tx1"/>
                </a:solidFill>
              </a:endParaRPr>
            </a:p>
          </p:txBody>
        </p:sp>
        <p:sp>
          <p:nvSpPr>
            <p:cNvPr id="52" name="Rectangle 51"/>
            <p:cNvSpPr/>
            <p:nvPr/>
          </p:nvSpPr>
          <p:spPr bwMode="auto">
            <a:xfrm>
              <a:off x="3802062" y="4294400"/>
              <a:ext cx="958851" cy="17148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object</a:t>
              </a:r>
              <a:endParaRPr lang="en-US" sz="2000" dirty="0">
                <a:solidFill>
                  <a:schemeClr val="tx1"/>
                </a:solidFill>
              </a:endParaRPr>
            </a:p>
          </p:txBody>
        </p:sp>
      </p:grpSp>
    </p:spTree>
    <p:extLst>
      <p:ext uri="{BB962C8B-B14F-4D97-AF65-F5344CB8AC3E}">
        <p14:creationId xmlns:p14="http://schemas.microsoft.com/office/powerpoint/2010/main" val="364998194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fld id="{933EBA1E-D631-4B9E-9261-445C06A6B9F3}" type="slidenum">
              <a:rPr lang="en-US" smtClean="0">
                <a:solidFill>
                  <a:schemeClr val="tx2"/>
                </a:solidFill>
              </a:rPr>
              <a:pPr/>
              <a:t>325</a:t>
            </a:fld>
            <a:endParaRPr lang="en-US">
              <a:solidFill>
                <a:schemeClr val="tx2"/>
              </a:solidFill>
            </a:endParaRPr>
          </a:p>
        </p:txBody>
      </p:sp>
      <p:sp>
        <p:nvSpPr>
          <p:cNvPr id="10243" name="Rectangle 2"/>
          <p:cNvSpPr>
            <a:spLocks noGrp="1" noChangeArrowheads="1"/>
          </p:cNvSpPr>
          <p:nvPr>
            <p:ph type="title"/>
          </p:nvPr>
        </p:nvSpPr>
        <p:spPr/>
        <p:txBody>
          <a:bodyPr/>
          <a:lstStyle/>
          <a:p>
            <a:pPr eaLnBrk="1" hangingPunct="1"/>
            <a:r>
              <a:rPr lang="en-US" dirty="0"/>
              <a:t>Chapter 2 Summary</a:t>
            </a:r>
          </a:p>
        </p:txBody>
      </p:sp>
      <p:sp>
        <p:nvSpPr>
          <p:cNvPr id="31748" name="Rectangle 3"/>
          <p:cNvSpPr>
            <a:spLocks noGrp="1" noChangeArrowheads="1"/>
          </p:cNvSpPr>
          <p:nvPr>
            <p:ph type="body" idx="1"/>
          </p:nvPr>
        </p:nvSpPr>
        <p:spPr>
          <a:xfrm>
            <a:off x="381000" y="990600"/>
            <a:ext cx="8686800" cy="5638800"/>
          </a:xfrm>
        </p:spPr>
        <p:txBody>
          <a:bodyPr/>
          <a:lstStyle/>
          <a:p>
            <a:pPr marL="457200" indent="-457200" eaLnBrk="1" hangingPunct="1">
              <a:tabLst>
                <a:tab pos="457200" algn="l"/>
                <a:tab pos="914400" algn="l"/>
                <a:tab pos="1371600" algn="l"/>
                <a:tab pos="1828800" algn="l"/>
              </a:tabLst>
              <a:defRPr/>
            </a:pPr>
            <a:r>
              <a:rPr lang="en-US" sz="2400" dirty="0"/>
              <a:t>General Issues in Distributed Computing</a:t>
            </a:r>
          </a:p>
          <a:p>
            <a:pPr marL="857250" lvl="1" eaLnBrk="1" hangingPunct="1">
              <a:tabLst>
                <a:tab pos="457200" algn="l"/>
                <a:tab pos="914400" algn="l"/>
                <a:tab pos="1371600" algn="l"/>
                <a:tab pos="1828800" algn="l"/>
              </a:tabLst>
              <a:defRPr/>
            </a:pPr>
            <a:r>
              <a:rPr lang="en-US" sz="2000" dirty="0"/>
              <a:t>Resource sharing, deadlock, and deadlock handling, synchronization</a:t>
            </a:r>
            <a:endParaRPr lang="en-US" sz="2400" dirty="0"/>
          </a:p>
          <a:p>
            <a:pPr marL="457200" indent="-457200" eaLnBrk="1" hangingPunct="1">
              <a:tabLst>
                <a:tab pos="457200" algn="l"/>
                <a:tab pos="914400" algn="l"/>
                <a:tab pos="1371600" algn="l"/>
                <a:tab pos="1828800" algn="l"/>
              </a:tabLst>
              <a:defRPr/>
            </a:pPr>
            <a:r>
              <a:rPr lang="en-US" sz="2400" dirty="0"/>
              <a:t>Creating child process in operating system (Unix)</a:t>
            </a:r>
          </a:p>
          <a:p>
            <a:pPr marL="457200" indent="-457200" eaLnBrk="1" hangingPunct="1">
              <a:tabLst>
                <a:tab pos="457200" algn="l"/>
                <a:tab pos="914400" algn="l"/>
                <a:tab pos="1371600" algn="l"/>
                <a:tab pos="1828800" algn="l"/>
              </a:tabLst>
              <a:defRPr/>
            </a:pPr>
            <a:r>
              <a:rPr lang="en-US" sz="2400" dirty="0"/>
              <a:t>Multithreading in Java and in Python</a:t>
            </a:r>
          </a:p>
          <a:p>
            <a:pPr marL="457200" indent="-457200" eaLnBrk="1" hangingPunct="1">
              <a:tabLst>
                <a:tab pos="457200" algn="l"/>
                <a:tab pos="914400" algn="l"/>
                <a:tab pos="1371600" algn="l"/>
                <a:tab pos="1828800" algn="l"/>
              </a:tabLst>
              <a:defRPr/>
            </a:pPr>
            <a:r>
              <a:rPr lang="en-US" sz="2400" dirty="0"/>
              <a:t>Multithreading in C#</a:t>
            </a:r>
          </a:p>
          <a:p>
            <a:pPr marL="857250" lvl="1" eaLnBrk="1" hangingPunct="1">
              <a:tabLst>
                <a:tab pos="457200" algn="l"/>
                <a:tab pos="914400" algn="l"/>
                <a:tab pos="1371600" algn="l"/>
                <a:tab pos="1828800" algn="l"/>
              </a:tabLst>
              <a:defRPr/>
            </a:pPr>
            <a:r>
              <a:rPr lang="en-US" sz="2000" dirty="0"/>
              <a:t>Monitors / Lock / Conditional Monitors, Reader/Writer Locks / Mutex / Semaphores</a:t>
            </a:r>
          </a:p>
          <a:p>
            <a:pPr marL="857250" lvl="1" eaLnBrk="1" hangingPunct="1">
              <a:tabLst>
                <a:tab pos="457200" algn="l"/>
                <a:tab pos="914400" algn="l"/>
                <a:tab pos="1371600" algn="l"/>
                <a:tab pos="1828800" algn="l"/>
              </a:tabLst>
              <a:defRPr/>
            </a:pPr>
            <a:r>
              <a:rPr lang="en-US" sz="2000" dirty="0"/>
              <a:t>Coordination events: define orders of thread execution</a:t>
            </a:r>
          </a:p>
          <a:p>
            <a:pPr marL="457200" indent="-457200" eaLnBrk="1" hangingPunct="1">
              <a:tabLst>
                <a:tab pos="457200" algn="l"/>
                <a:tab pos="914400" algn="l"/>
                <a:tab pos="1371600" algn="l"/>
                <a:tab pos="1828800" algn="l"/>
              </a:tabLst>
              <a:defRPr/>
            </a:pPr>
            <a:r>
              <a:rPr lang="en-US" sz="2400" dirty="0"/>
              <a:t>Delegate for creating event service &amp; event-driven programming</a:t>
            </a:r>
          </a:p>
          <a:p>
            <a:pPr marL="857250" lvl="1" eaLnBrk="1" hangingPunct="1">
              <a:tabLst>
                <a:tab pos="457200" algn="l"/>
                <a:tab pos="914400" algn="l"/>
                <a:tab pos="1371600" algn="l"/>
                <a:tab pos="1828800" algn="l"/>
              </a:tabLst>
              <a:defRPr/>
            </a:pPr>
            <a:r>
              <a:rPr lang="en-US" sz="2000" dirty="0"/>
              <a:t>Even-driven programming and delegate</a:t>
            </a:r>
          </a:p>
          <a:p>
            <a:pPr marL="857250" lvl="1" eaLnBrk="1" hangingPunct="1">
              <a:tabLst>
                <a:tab pos="457200" algn="l"/>
                <a:tab pos="914400" algn="l"/>
                <a:tab pos="1371600" algn="l"/>
                <a:tab pos="1828800" algn="l"/>
              </a:tabLst>
              <a:defRPr/>
            </a:pPr>
            <a:r>
              <a:rPr lang="en-US" sz="2000" dirty="0"/>
              <a:t>Delegates and callbacks</a:t>
            </a:r>
          </a:p>
          <a:p>
            <a:pPr marL="457200" eaLnBrk="1" hangingPunct="1">
              <a:tabLst>
                <a:tab pos="457200" algn="l"/>
                <a:tab pos="914400" algn="l"/>
                <a:tab pos="1371600" algn="l"/>
                <a:tab pos="1828800" algn="l"/>
              </a:tabLst>
              <a:defRPr/>
            </a:pPr>
            <a:r>
              <a:rPr lang="en-US" sz="2400" dirty="0"/>
              <a:t>Performance and efficiency of Async and multithreading</a:t>
            </a:r>
          </a:p>
          <a:p>
            <a:pPr marL="857250" lvl="1" eaLnBrk="1" hangingPunct="1">
              <a:tabLst>
                <a:tab pos="457200" algn="l"/>
                <a:tab pos="914400" algn="l"/>
                <a:tab pos="1371600" algn="l"/>
                <a:tab pos="1828800" algn="l"/>
              </a:tabLst>
              <a:defRPr/>
            </a:pPr>
            <a:r>
              <a:rPr lang="en-US" sz="2000" dirty="0"/>
              <a:t>Synchronous vs. asynchronous</a:t>
            </a:r>
          </a:p>
          <a:p>
            <a:pPr marL="857250" lvl="1" eaLnBrk="1" hangingPunct="1">
              <a:tabLst>
                <a:tab pos="457200" algn="l"/>
                <a:tab pos="914400" algn="l"/>
                <a:tab pos="1371600" algn="l"/>
                <a:tab pos="1828800" algn="l"/>
              </a:tabLst>
              <a:defRPr/>
            </a:pPr>
            <a:r>
              <a:rPr lang="en-US" sz="2000" dirty="0"/>
              <a:t>Impact of implementation issues</a:t>
            </a:r>
          </a:p>
        </p:txBody>
      </p:sp>
    </p:spTree>
    <p:extLst>
      <p:ext uri="{BB962C8B-B14F-4D97-AF65-F5344CB8AC3E}">
        <p14:creationId xmlns:p14="http://schemas.microsoft.com/office/powerpoint/2010/main" val="903393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1354EAE0-0E1E-4BA9-A212-D22428B9B7BF}" type="slidenum">
              <a:rPr lang="en-US" b="0" smtClean="0">
                <a:solidFill>
                  <a:schemeClr val="tx2"/>
                </a:solidFill>
              </a:rPr>
              <a:pPr/>
              <a:t>33</a:t>
            </a:fld>
            <a:endParaRPr lang="en-US" b="0">
              <a:solidFill>
                <a:schemeClr val="tx2"/>
              </a:solidFill>
            </a:endParaRPr>
          </a:p>
        </p:txBody>
      </p:sp>
      <p:sp>
        <p:nvSpPr>
          <p:cNvPr id="19459" name="Rectangle 2"/>
          <p:cNvSpPr>
            <a:spLocks noGrp="1" noChangeArrowheads="1"/>
          </p:cNvSpPr>
          <p:nvPr>
            <p:ph type="title"/>
          </p:nvPr>
        </p:nvSpPr>
        <p:spPr/>
        <p:txBody>
          <a:bodyPr/>
          <a:lstStyle/>
          <a:p>
            <a:pPr eaLnBrk="1" hangingPunct="1"/>
            <a:r>
              <a:rPr lang="en-GB" b="0"/>
              <a:t>CORBA</a:t>
            </a:r>
          </a:p>
        </p:txBody>
      </p:sp>
      <p:sp>
        <p:nvSpPr>
          <p:cNvPr id="19460" name="Rectangle 3"/>
          <p:cNvSpPr>
            <a:spLocks noGrp="1" noChangeArrowheads="1"/>
          </p:cNvSpPr>
          <p:nvPr>
            <p:ph type="body" idx="1"/>
          </p:nvPr>
        </p:nvSpPr>
        <p:spPr>
          <a:xfrm>
            <a:off x="304800" y="1219200"/>
            <a:ext cx="7391400" cy="4608513"/>
          </a:xfrm>
        </p:spPr>
        <p:txBody>
          <a:bodyPr/>
          <a:lstStyle/>
          <a:p>
            <a:pPr eaLnBrk="1" hangingPunct="1"/>
            <a:r>
              <a:rPr lang="en-GB" sz="2400" dirty="0"/>
              <a:t>CORBA objects are comparable, in principle, to objects in C++ and Java;</a:t>
            </a:r>
          </a:p>
          <a:p>
            <a:pPr eaLnBrk="1" hangingPunct="1"/>
            <a:r>
              <a:rPr lang="en-GB" sz="2400" dirty="0"/>
              <a:t>The objects have a separate interface defined by the </a:t>
            </a:r>
            <a:r>
              <a:rPr lang="en-GB" sz="2400" dirty="0">
                <a:highlight>
                  <a:srgbClr val="FFFF00"/>
                </a:highlight>
              </a:rPr>
              <a:t>Interface Definition Language (</a:t>
            </a:r>
            <a:r>
              <a:rPr lang="en-GB" sz="2400" b="1" dirty="0">
                <a:highlight>
                  <a:srgbClr val="FFFF00"/>
                </a:highlight>
              </a:rPr>
              <a:t>IDL</a:t>
            </a:r>
            <a:r>
              <a:rPr lang="en-GB" sz="2400" dirty="0">
                <a:highlight>
                  <a:srgbClr val="FFFF00"/>
                </a:highlight>
              </a:rPr>
              <a:t>) </a:t>
            </a:r>
            <a:r>
              <a:rPr lang="en-GB" sz="2400" dirty="0"/>
              <a:t>that is similar to C++;</a:t>
            </a:r>
          </a:p>
        </p:txBody>
      </p:sp>
      <p:sp>
        <p:nvSpPr>
          <p:cNvPr id="19462" name="Rectangle 5"/>
          <p:cNvSpPr>
            <a:spLocks noChangeArrowheads="1"/>
          </p:cNvSpPr>
          <p:nvPr/>
        </p:nvSpPr>
        <p:spPr bwMode="auto">
          <a:xfrm>
            <a:off x="228600" y="3244660"/>
            <a:ext cx="5257800" cy="3308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spcBef>
                <a:spcPct val="20000"/>
              </a:spcBef>
              <a:buClr>
                <a:schemeClr val="folHlink"/>
              </a:buClr>
              <a:buSzPct val="60000"/>
              <a:buFont typeface="Wingdings" pitchFamily="2" charset="2"/>
              <a:buChar char="n"/>
            </a:pPr>
            <a:r>
              <a:rPr lang="en-GB" sz="2400" b="0" dirty="0"/>
              <a:t>There is a mapping from this </a:t>
            </a:r>
            <a:r>
              <a:rPr lang="en-GB" sz="2400" b="0" dirty="0">
                <a:solidFill>
                  <a:srgbClr val="990000"/>
                </a:solidFill>
              </a:rPr>
              <a:t>IDL</a:t>
            </a:r>
            <a:r>
              <a:rPr lang="en-GB" sz="2400" b="0" dirty="0"/>
              <a:t> to programming languages (C++, Java, etc.);</a:t>
            </a:r>
          </a:p>
          <a:p>
            <a:pPr marL="342900" indent="-342900" eaLnBrk="1" hangingPunct="1">
              <a:spcBef>
                <a:spcPct val="20000"/>
              </a:spcBef>
              <a:buClr>
                <a:schemeClr val="folHlink"/>
              </a:buClr>
              <a:buSzPct val="60000"/>
              <a:buFont typeface="Wingdings" pitchFamily="2" charset="2"/>
              <a:buChar char="n"/>
            </a:pPr>
            <a:r>
              <a:rPr lang="en-GB" sz="2400" b="0" dirty="0"/>
              <a:t>Therefore, objects written in different languages can communicate with each other;</a:t>
            </a:r>
          </a:p>
          <a:p>
            <a:pPr marL="342900" indent="-342900" eaLnBrk="1" hangingPunct="1">
              <a:spcBef>
                <a:spcPct val="20000"/>
              </a:spcBef>
              <a:buClr>
                <a:schemeClr val="folHlink"/>
              </a:buClr>
              <a:buSzPct val="60000"/>
              <a:buFont typeface="Wingdings" pitchFamily="2" charset="2"/>
              <a:buChar char="n"/>
            </a:pPr>
            <a:r>
              <a:rPr lang="en-GB" sz="2400" b="0" dirty="0"/>
              <a:t>CORBA can be used for implementing a Client-Server Architecture</a:t>
            </a:r>
          </a:p>
        </p:txBody>
      </p:sp>
      <p:sp>
        <p:nvSpPr>
          <p:cNvPr id="20" name="TextBox 19">
            <a:extLst>
              <a:ext uri="{FF2B5EF4-FFF2-40B4-BE49-F238E27FC236}">
                <a16:creationId xmlns:a16="http://schemas.microsoft.com/office/drawing/2014/main" id="{378750A6-CE45-33CE-587D-EA97736CF668}"/>
              </a:ext>
            </a:extLst>
          </p:cNvPr>
          <p:cNvSpPr txBox="1"/>
          <p:nvPr/>
        </p:nvSpPr>
        <p:spPr>
          <a:xfrm>
            <a:off x="4257608" y="5973766"/>
            <a:ext cx="811630" cy="461665"/>
          </a:xfrm>
          <a:prstGeom prst="rect">
            <a:avLst/>
          </a:prstGeom>
          <a:noFill/>
        </p:spPr>
        <p:txBody>
          <a:bodyPr wrap="square">
            <a:spAutoFit/>
          </a:bodyPr>
          <a:lstStyle/>
          <a:p>
            <a:r>
              <a:rPr lang="en-GB" sz="2400" b="0" dirty="0">
                <a:sym typeface="Wingdings" panose="05000000000000000000" pitchFamily="2" charset="2"/>
              </a:rPr>
              <a:t></a:t>
            </a:r>
            <a:endParaRPr lang="en-US" sz="2400" dirty="0"/>
          </a:p>
        </p:txBody>
      </p:sp>
      <p:grpSp>
        <p:nvGrpSpPr>
          <p:cNvPr id="22" name="Group 21">
            <a:extLst>
              <a:ext uri="{FF2B5EF4-FFF2-40B4-BE49-F238E27FC236}">
                <a16:creationId xmlns:a16="http://schemas.microsoft.com/office/drawing/2014/main" id="{7E84FD83-ACD8-A943-8879-3FC3D79B2AC0}"/>
              </a:ext>
            </a:extLst>
          </p:cNvPr>
          <p:cNvGrpSpPr/>
          <p:nvPr/>
        </p:nvGrpSpPr>
        <p:grpSpPr>
          <a:xfrm>
            <a:off x="5695103" y="3560661"/>
            <a:ext cx="3174901" cy="2778976"/>
            <a:chOff x="5695103" y="3560661"/>
            <a:chExt cx="3174901" cy="2778976"/>
          </a:xfrm>
        </p:grpSpPr>
        <p:pic>
          <p:nvPicPr>
            <p:cNvPr id="3" name="Graphic 2" descr="Customer review outline">
              <a:extLst>
                <a:ext uri="{FF2B5EF4-FFF2-40B4-BE49-F238E27FC236}">
                  <a16:creationId xmlns:a16="http://schemas.microsoft.com/office/drawing/2014/main" id="{A9EBE878-2CDC-D4A6-16E9-2EE0A4ECE1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2363" y="3884106"/>
              <a:ext cx="809010" cy="661988"/>
            </a:xfrm>
            <a:prstGeom prst="rect">
              <a:avLst/>
            </a:prstGeom>
          </p:spPr>
        </p:pic>
        <p:sp>
          <p:nvSpPr>
            <p:cNvPr id="4" name="Rectangle 45">
              <a:extLst>
                <a:ext uri="{FF2B5EF4-FFF2-40B4-BE49-F238E27FC236}">
                  <a16:creationId xmlns:a16="http://schemas.microsoft.com/office/drawing/2014/main" id="{546EB2D2-33F6-E350-F40F-37D082BA8CDB}"/>
                </a:ext>
              </a:extLst>
            </p:cNvPr>
            <p:cNvSpPr>
              <a:spLocks noChangeArrowheads="1"/>
            </p:cNvSpPr>
            <p:nvPr/>
          </p:nvSpPr>
          <p:spPr bwMode="auto">
            <a:xfrm>
              <a:off x="5912363" y="4904130"/>
              <a:ext cx="809010" cy="504279"/>
            </a:xfrm>
            <a:prstGeom prst="rect">
              <a:avLst/>
            </a:prstGeom>
            <a:solidFill>
              <a:srgbClr val="FFFFCC"/>
            </a:solidFill>
            <a:ln w="9525">
              <a:solidFill>
                <a:schemeClr val="tx1"/>
              </a:solidFill>
              <a:miter lim="800000"/>
              <a:headEnd/>
              <a:tailEnd/>
            </a:ln>
          </p:spPr>
          <p:txBody>
            <a:bodyPr wrap="none" anchor="ctr"/>
            <a:lstStyle/>
            <a:p>
              <a:pPr algn="ctr"/>
              <a:r>
                <a:rPr lang="en-US" sz="1600" b="0"/>
                <a:t>IDL</a:t>
              </a:r>
            </a:p>
            <a:p>
              <a:pPr algn="ctr"/>
              <a:r>
                <a:rPr lang="en-US" sz="1600" b="0"/>
                <a:t>Stub</a:t>
              </a:r>
              <a:endParaRPr lang="en-GB" sz="1600" b="0"/>
            </a:p>
          </p:txBody>
        </p:sp>
        <p:sp>
          <p:nvSpPr>
            <p:cNvPr id="5" name="Flowchart: Direct Access Storage 4">
              <a:extLst>
                <a:ext uri="{FF2B5EF4-FFF2-40B4-BE49-F238E27FC236}">
                  <a16:creationId xmlns:a16="http://schemas.microsoft.com/office/drawing/2014/main" id="{B3E48C8D-2168-3F05-67E7-595B1D94C693}"/>
                </a:ext>
              </a:extLst>
            </p:cNvPr>
            <p:cNvSpPr/>
            <p:nvPr/>
          </p:nvSpPr>
          <p:spPr bwMode="auto">
            <a:xfrm>
              <a:off x="5740501" y="5731854"/>
              <a:ext cx="1152736" cy="504279"/>
            </a:xfrm>
            <a:prstGeom prst="flowChartMagneticDrum">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Times New Roman" pitchFamily="18" charset="0"/>
              </a:endParaRPr>
            </a:p>
          </p:txBody>
        </p:sp>
        <p:sp>
          <p:nvSpPr>
            <p:cNvPr id="6" name="TextBox 5">
              <a:extLst>
                <a:ext uri="{FF2B5EF4-FFF2-40B4-BE49-F238E27FC236}">
                  <a16:creationId xmlns:a16="http://schemas.microsoft.com/office/drawing/2014/main" id="{8E17A946-FB20-8401-E534-791AB5A15048}"/>
                </a:ext>
              </a:extLst>
            </p:cNvPr>
            <p:cNvSpPr txBox="1"/>
            <p:nvPr/>
          </p:nvSpPr>
          <p:spPr>
            <a:xfrm>
              <a:off x="5695103" y="5745995"/>
              <a:ext cx="971146" cy="523220"/>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rPr>
                <a:t>CORBA</a:t>
              </a:r>
              <a:br>
                <a:rPr kumimoji="0" lang="en-US" sz="1400" b="0" i="0" u="none" strike="noStrike" cap="none" normalizeH="0" baseline="0" dirty="0">
                  <a:ln>
                    <a:noFill/>
                  </a:ln>
                  <a:solidFill>
                    <a:schemeClr val="tx1"/>
                  </a:solidFill>
                  <a:effectLst/>
                  <a:latin typeface="Times New Roman" pitchFamily="18" charset="0"/>
                </a:rPr>
              </a:br>
              <a:r>
                <a:rPr kumimoji="0" lang="en-US" sz="1400" b="0" i="0" u="none" strike="noStrike" cap="none" normalizeH="0" baseline="0" dirty="0">
                  <a:ln>
                    <a:noFill/>
                  </a:ln>
                  <a:solidFill>
                    <a:schemeClr val="tx1"/>
                  </a:solidFill>
                  <a:effectLst/>
                  <a:latin typeface="Times New Roman" pitchFamily="18" charset="0"/>
                </a:rPr>
                <a:t>ORB</a:t>
              </a:r>
            </a:p>
          </p:txBody>
        </p:sp>
        <p:cxnSp>
          <p:nvCxnSpPr>
            <p:cNvPr id="7" name="Straight Arrow Connector 6">
              <a:extLst>
                <a:ext uri="{FF2B5EF4-FFF2-40B4-BE49-F238E27FC236}">
                  <a16:creationId xmlns:a16="http://schemas.microsoft.com/office/drawing/2014/main" id="{50672FC3-3CBB-58BB-81BE-AD10BC07FD5A}"/>
                </a:ext>
              </a:extLst>
            </p:cNvPr>
            <p:cNvCxnSpPr>
              <a:cxnSpLocks/>
              <a:stCxn id="3" idx="2"/>
              <a:endCxn id="4" idx="0"/>
            </p:cNvCxnSpPr>
            <p:nvPr/>
          </p:nvCxnSpPr>
          <p:spPr bwMode="auto">
            <a:xfrm>
              <a:off x="6316868" y="4546094"/>
              <a:ext cx="0" cy="358036"/>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8" name="Straight Arrow Connector 7">
              <a:extLst>
                <a:ext uri="{FF2B5EF4-FFF2-40B4-BE49-F238E27FC236}">
                  <a16:creationId xmlns:a16="http://schemas.microsoft.com/office/drawing/2014/main" id="{ADC0918C-732D-8DE8-F6E4-10E3483101D0}"/>
                </a:ext>
              </a:extLst>
            </p:cNvPr>
            <p:cNvCxnSpPr>
              <a:cxnSpLocks/>
              <a:stCxn id="4" idx="2"/>
              <a:endCxn id="5" idx="0"/>
            </p:cNvCxnSpPr>
            <p:nvPr/>
          </p:nvCxnSpPr>
          <p:spPr bwMode="auto">
            <a:xfrm>
              <a:off x="6316868" y="5408409"/>
              <a:ext cx="1" cy="323445"/>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9" name="Rectangle 45">
              <a:extLst>
                <a:ext uri="{FF2B5EF4-FFF2-40B4-BE49-F238E27FC236}">
                  <a16:creationId xmlns:a16="http://schemas.microsoft.com/office/drawing/2014/main" id="{3D05064C-EE71-8796-A5C1-A65E6707DE3E}"/>
                </a:ext>
              </a:extLst>
            </p:cNvPr>
            <p:cNvSpPr>
              <a:spLocks noChangeArrowheads="1"/>
            </p:cNvSpPr>
            <p:nvPr/>
          </p:nvSpPr>
          <p:spPr bwMode="auto">
            <a:xfrm>
              <a:off x="7751704" y="4914303"/>
              <a:ext cx="809010" cy="504279"/>
            </a:xfrm>
            <a:prstGeom prst="rect">
              <a:avLst/>
            </a:prstGeom>
            <a:solidFill>
              <a:schemeClr val="accent1">
                <a:lumMod val="60000"/>
                <a:lumOff val="40000"/>
              </a:schemeClr>
            </a:solidFill>
            <a:ln w="9525">
              <a:solidFill>
                <a:schemeClr val="tx1"/>
              </a:solidFill>
              <a:miter lim="800000"/>
              <a:headEnd/>
              <a:tailEnd/>
            </a:ln>
          </p:spPr>
          <p:txBody>
            <a:bodyPr wrap="none" anchor="ctr"/>
            <a:lstStyle/>
            <a:p>
              <a:pPr algn="ctr"/>
              <a:r>
                <a:rPr lang="en-GB" sz="1600" b="0" dirty="0">
                  <a:latin typeface="+mn-lt"/>
                </a:rPr>
                <a:t>Skeleton</a:t>
              </a:r>
              <a:endParaRPr lang="en-GB" sz="1600" b="0" dirty="0"/>
            </a:p>
          </p:txBody>
        </p:sp>
        <p:sp>
          <p:nvSpPr>
            <p:cNvPr id="10" name="Flowchart: Direct Access Storage 9">
              <a:extLst>
                <a:ext uri="{FF2B5EF4-FFF2-40B4-BE49-F238E27FC236}">
                  <a16:creationId xmlns:a16="http://schemas.microsoft.com/office/drawing/2014/main" id="{4540D917-9A67-997D-82CC-496197F02764}"/>
                </a:ext>
              </a:extLst>
            </p:cNvPr>
            <p:cNvSpPr/>
            <p:nvPr/>
          </p:nvSpPr>
          <p:spPr bwMode="auto">
            <a:xfrm>
              <a:off x="7579842" y="5742027"/>
              <a:ext cx="1152736" cy="504279"/>
            </a:xfrm>
            <a:prstGeom prst="flowChartMagneticDrum">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Times New Roman" pitchFamily="18" charset="0"/>
              </a:endParaRPr>
            </a:p>
          </p:txBody>
        </p:sp>
        <p:sp>
          <p:nvSpPr>
            <p:cNvPr id="11" name="TextBox 10">
              <a:extLst>
                <a:ext uri="{FF2B5EF4-FFF2-40B4-BE49-F238E27FC236}">
                  <a16:creationId xmlns:a16="http://schemas.microsoft.com/office/drawing/2014/main" id="{744C3A34-E16B-704C-E438-B9804585C533}"/>
                </a:ext>
              </a:extLst>
            </p:cNvPr>
            <p:cNvSpPr txBox="1"/>
            <p:nvPr/>
          </p:nvSpPr>
          <p:spPr>
            <a:xfrm>
              <a:off x="7524716" y="5756168"/>
              <a:ext cx="971146" cy="523220"/>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rPr>
                <a:t>CORBA</a:t>
              </a:r>
              <a:br>
                <a:rPr kumimoji="0" lang="en-US" sz="1400" b="0" i="0" u="none" strike="noStrike" cap="none" normalizeH="0" baseline="0" dirty="0">
                  <a:ln>
                    <a:noFill/>
                  </a:ln>
                  <a:solidFill>
                    <a:schemeClr val="tx1"/>
                  </a:solidFill>
                  <a:effectLst/>
                  <a:latin typeface="Times New Roman" pitchFamily="18" charset="0"/>
                </a:rPr>
              </a:br>
              <a:r>
                <a:rPr kumimoji="0" lang="en-US" sz="1400" b="0" i="0" u="none" strike="noStrike" cap="none" normalizeH="0" baseline="0" dirty="0">
                  <a:ln>
                    <a:noFill/>
                  </a:ln>
                  <a:solidFill>
                    <a:schemeClr val="tx1"/>
                  </a:solidFill>
                  <a:effectLst/>
                  <a:latin typeface="Times New Roman" pitchFamily="18" charset="0"/>
                </a:rPr>
                <a:t>ORB</a:t>
              </a:r>
            </a:p>
          </p:txBody>
        </p:sp>
        <p:cxnSp>
          <p:nvCxnSpPr>
            <p:cNvPr id="12" name="Straight Arrow Connector 11">
              <a:extLst>
                <a:ext uri="{FF2B5EF4-FFF2-40B4-BE49-F238E27FC236}">
                  <a16:creationId xmlns:a16="http://schemas.microsoft.com/office/drawing/2014/main" id="{7300B337-DC6A-196C-2FB9-7B05CC4EDB89}"/>
                </a:ext>
              </a:extLst>
            </p:cNvPr>
            <p:cNvCxnSpPr>
              <a:cxnSpLocks/>
              <a:endCxn id="9" idx="0"/>
            </p:cNvCxnSpPr>
            <p:nvPr/>
          </p:nvCxnSpPr>
          <p:spPr bwMode="auto">
            <a:xfrm>
              <a:off x="8156209" y="4617764"/>
              <a:ext cx="0" cy="296539"/>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13" name="Straight Arrow Connector 12">
              <a:extLst>
                <a:ext uri="{FF2B5EF4-FFF2-40B4-BE49-F238E27FC236}">
                  <a16:creationId xmlns:a16="http://schemas.microsoft.com/office/drawing/2014/main" id="{4534CC7E-744C-C2F5-2DF8-A1D4922DFBFF}"/>
                </a:ext>
              </a:extLst>
            </p:cNvPr>
            <p:cNvCxnSpPr>
              <a:cxnSpLocks/>
              <a:stCxn id="9" idx="2"/>
              <a:endCxn id="10" idx="0"/>
            </p:cNvCxnSpPr>
            <p:nvPr/>
          </p:nvCxnSpPr>
          <p:spPr bwMode="auto">
            <a:xfrm>
              <a:off x="8156209" y="5418582"/>
              <a:ext cx="1" cy="323445"/>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14" name="Rectangle 45">
              <a:extLst>
                <a:ext uri="{FF2B5EF4-FFF2-40B4-BE49-F238E27FC236}">
                  <a16:creationId xmlns:a16="http://schemas.microsoft.com/office/drawing/2014/main" id="{BEE94110-9C96-254A-9AF2-60C007E8FCD1}"/>
                </a:ext>
              </a:extLst>
            </p:cNvPr>
            <p:cNvSpPr>
              <a:spLocks noChangeArrowheads="1"/>
            </p:cNvSpPr>
            <p:nvPr/>
          </p:nvSpPr>
          <p:spPr bwMode="auto">
            <a:xfrm>
              <a:off x="7483374" y="3920516"/>
              <a:ext cx="1386630" cy="687075"/>
            </a:xfrm>
            <a:prstGeom prst="rect">
              <a:avLst/>
            </a:prstGeom>
            <a:solidFill>
              <a:schemeClr val="accent1">
                <a:lumMod val="60000"/>
                <a:lumOff val="40000"/>
              </a:schemeClr>
            </a:solidFill>
            <a:ln w="9525">
              <a:solidFill>
                <a:schemeClr val="tx1"/>
              </a:solidFill>
              <a:miter lim="800000"/>
              <a:headEnd/>
              <a:tailEnd/>
            </a:ln>
          </p:spPr>
          <p:txBody>
            <a:bodyPr wrap="none" anchor="b"/>
            <a:lstStyle/>
            <a:p>
              <a:pPr algn="ctr"/>
              <a:r>
                <a:rPr lang="en-GB" sz="1600" b="0" dirty="0">
                  <a:latin typeface="+mn-lt"/>
                </a:rPr>
                <a:t>Interface</a:t>
              </a:r>
              <a:endParaRPr lang="en-GB" sz="1600" b="0" dirty="0"/>
            </a:p>
          </p:txBody>
        </p:sp>
        <p:sp>
          <p:nvSpPr>
            <p:cNvPr id="15" name="Rectangle 45">
              <a:extLst>
                <a:ext uri="{FF2B5EF4-FFF2-40B4-BE49-F238E27FC236}">
                  <a16:creationId xmlns:a16="http://schemas.microsoft.com/office/drawing/2014/main" id="{35ED3553-21C8-E4C7-D60F-320B51828A70}"/>
                </a:ext>
              </a:extLst>
            </p:cNvPr>
            <p:cNvSpPr>
              <a:spLocks noChangeArrowheads="1"/>
            </p:cNvSpPr>
            <p:nvPr/>
          </p:nvSpPr>
          <p:spPr bwMode="auto">
            <a:xfrm>
              <a:off x="7517236" y="4006130"/>
              <a:ext cx="1318905" cy="296841"/>
            </a:xfrm>
            <a:prstGeom prst="rect">
              <a:avLst/>
            </a:prstGeom>
            <a:solidFill>
              <a:schemeClr val="accent1">
                <a:lumMod val="75000"/>
              </a:schemeClr>
            </a:solidFill>
            <a:ln w="9525">
              <a:solidFill>
                <a:schemeClr val="tx1"/>
              </a:solidFill>
              <a:miter lim="800000"/>
              <a:headEnd/>
              <a:tailEnd/>
            </a:ln>
          </p:spPr>
          <p:txBody>
            <a:bodyPr wrap="none" anchor="ctr"/>
            <a:lstStyle/>
            <a:p>
              <a:pPr algn="ctr"/>
              <a:r>
                <a:rPr lang="en-GB" sz="1600" b="0" dirty="0">
                  <a:latin typeface="+mn-lt"/>
                </a:rPr>
                <a:t>Service code</a:t>
              </a:r>
              <a:endParaRPr lang="en-GB" sz="1600" b="0" dirty="0"/>
            </a:p>
          </p:txBody>
        </p:sp>
        <p:cxnSp>
          <p:nvCxnSpPr>
            <p:cNvPr id="16" name="Straight Arrow Connector 15">
              <a:extLst>
                <a:ext uri="{FF2B5EF4-FFF2-40B4-BE49-F238E27FC236}">
                  <a16:creationId xmlns:a16="http://schemas.microsoft.com/office/drawing/2014/main" id="{73F4551A-3AFD-E523-8268-E8E4DDBB2F8E}"/>
                </a:ext>
              </a:extLst>
            </p:cNvPr>
            <p:cNvCxnSpPr>
              <a:cxnSpLocks/>
              <a:stCxn id="10" idx="1"/>
              <a:endCxn id="5" idx="4"/>
            </p:cNvCxnSpPr>
            <p:nvPr/>
          </p:nvCxnSpPr>
          <p:spPr bwMode="auto">
            <a:xfrm flipH="1" flipV="1">
              <a:off x="6893237" y="5983994"/>
              <a:ext cx="686605" cy="10173"/>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17" name="TextBox 16">
              <a:extLst>
                <a:ext uri="{FF2B5EF4-FFF2-40B4-BE49-F238E27FC236}">
                  <a16:creationId xmlns:a16="http://schemas.microsoft.com/office/drawing/2014/main" id="{5A151524-DAA3-61C8-88A9-12F2B70C21C1}"/>
                </a:ext>
              </a:extLst>
            </p:cNvPr>
            <p:cNvSpPr txBox="1"/>
            <p:nvPr/>
          </p:nvSpPr>
          <p:spPr>
            <a:xfrm>
              <a:off x="5816214" y="3560661"/>
              <a:ext cx="1061942" cy="307777"/>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rPr>
                <a:t>Client / App</a:t>
              </a:r>
            </a:p>
          </p:txBody>
        </p:sp>
        <p:sp>
          <p:nvSpPr>
            <p:cNvPr id="18" name="TextBox 17">
              <a:extLst>
                <a:ext uri="{FF2B5EF4-FFF2-40B4-BE49-F238E27FC236}">
                  <a16:creationId xmlns:a16="http://schemas.microsoft.com/office/drawing/2014/main" id="{9A1286FC-53CB-AB1B-2C84-1BFB467041BA}"/>
                </a:ext>
              </a:extLst>
            </p:cNvPr>
            <p:cNvSpPr txBox="1"/>
            <p:nvPr/>
          </p:nvSpPr>
          <p:spPr>
            <a:xfrm>
              <a:off x="7645717" y="3562742"/>
              <a:ext cx="1061942" cy="307777"/>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rPr>
                <a:t>Server</a:t>
              </a:r>
            </a:p>
          </p:txBody>
        </p:sp>
        <p:sp>
          <p:nvSpPr>
            <p:cNvPr id="21" name="TextBox 20">
              <a:extLst>
                <a:ext uri="{FF2B5EF4-FFF2-40B4-BE49-F238E27FC236}">
                  <a16:creationId xmlns:a16="http://schemas.microsoft.com/office/drawing/2014/main" id="{60792D55-E497-A2D8-F35B-B56F52C834CA}"/>
                </a:ext>
              </a:extLst>
            </p:cNvPr>
            <p:cNvSpPr txBox="1"/>
            <p:nvPr/>
          </p:nvSpPr>
          <p:spPr>
            <a:xfrm>
              <a:off x="6719752" y="6031860"/>
              <a:ext cx="1061942" cy="307777"/>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rPr>
                <a:t>Network</a:t>
              </a:r>
            </a:p>
          </p:txBody>
        </p:sp>
      </p:grpSp>
    </p:spTree>
    <p:extLst>
      <p:ext uri="{BB962C8B-B14F-4D97-AF65-F5344CB8AC3E}">
        <p14:creationId xmlns:p14="http://schemas.microsoft.com/office/powerpoint/2010/main" val="330409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462">
                                            <p:txEl>
                                              <p:pRg st="0" end="0"/>
                                            </p:txEl>
                                          </p:spTgt>
                                        </p:tgtEl>
                                        <p:attrNameLst>
                                          <p:attrName>style.visibility</p:attrName>
                                        </p:attrNameLst>
                                      </p:cBhvr>
                                      <p:to>
                                        <p:strVal val="visible"/>
                                      </p:to>
                                    </p:set>
                                    <p:animEffect transition="in" filter="wipe(up)">
                                      <p:cBhvr>
                                        <p:cTn id="7" dur="500"/>
                                        <p:tgtEl>
                                          <p:spTgt spid="19462">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9462">
                                            <p:txEl>
                                              <p:pRg st="1" end="1"/>
                                            </p:txEl>
                                          </p:spTgt>
                                        </p:tgtEl>
                                        <p:attrNameLst>
                                          <p:attrName>style.visibility</p:attrName>
                                        </p:attrNameLst>
                                      </p:cBhvr>
                                      <p:to>
                                        <p:strVal val="visible"/>
                                      </p:to>
                                    </p:set>
                                    <p:animEffect transition="in" filter="wipe(up)">
                                      <p:cBhvr>
                                        <p:cTn id="11" dur="500"/>
                                        <p:tgtEl>
                                          <p:spTgt spid="1946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9462">
                                            <p:txEl>
                                              <p:pRg st="2" end="2"/>
                                            </p:txEl>
                                          </p:spTgt>
                                        </p:tgtEl>
                                        <p:attrNameLst>
                                          <p:attrName>style.visibility</p:attrName>
                                        </p:attrNameLst>
                                      </p:cBhvr>
                                      <p:to>
                                        <p:strVal val="visible"/>
                                      </p:to>
                                    </p:set>
                                    <p:animEffect transition="in" filter="wipe(left)">
                                      <p:cBhvr>
                                        <p:cTn id="16" dur="500"/>
                                        <p:tgtEl>
                                          <p:spTgt spid="19462">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500" fill="hold"/>
                                        <p:tgtEl>
                                          <p:spTgt spid="20"/>
                                        </p:tgtEl>
                                        <p:attrNameLst>
                                          <p:attrName>ppt_x</p:attrName>
                                        </p:attrNameLst>
                                      </p:cBhvr>
                                      <p:tavLst>
                                        <p:tav tm="0">
                                          <p:val>
                                            <p:strVal val="0-#ppt_w/2"/>
                                          </p:val>
                                        </p:tav>
                                        <p:tav tm="100000">
                                          <p:val>
                                            <p:strVal val="#ppt_x"/>
                                          </p:val>
                                        </p:tav>
                                      </p:tavLst>
                                    </p:anim>
                                    <p:anim calcmode="lin" valueType="num">
                                      <p:cBhvr additive="base">
                                        <p:cTn id="22" dur="500" fill="hold"/>
                                        <p:tgtEl>
                                          <p:spTgt spid="20"/>
                                        </p:tgtEl>
                                        <p:attrNameLst>
                                          <p:attrName>ppt_y</p:attrName>
                                        </p:attrNameLst>
                                      </p:cBhvr>
                                      <p:tavLst>
                                        <p:tav tm="0">
                                          <p:val>
                                            <p:strVal val="#ppt_y"/>
                                          </p:val>
                                        </p:tav>
                                        <p:tav tm="100000">
                                          <p:val>
                                            <p:strVal val="#ppt_y"/>
                                          </p:val>
                                        </p:tav>
                                      </p:tavLst>
                                    </p:anim>
                                  </p:childTnLst>
                                </p:cTn>
                              </p:par>
                            </p:childTnLst>
                          </p:cTn>
                        </p:par>
                        <p:par>
                          <p:cTn id="23" fill="hold">
                            <p:stCondLst>
                              <p:cond delay="500"/>
                            </p:stCondLst>
                            <p:childTnLst>
                              <p:par>
                                <p:cTn id="24" presetID="2" presetClass="entr" presetSubtype="8"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 calcmode="lin" valueType="num">
                                      <p:cBhvr additive="base">
                                        <p:cTn id="26" dur="500" fill="hold"/>
                                        <p:tgtEl>
                                          <p:spTgt spid="22"/>
                                        </p:tgtEl>
                                        <p:attrNameLst>
                                          <p:attrName>ppt_x</p:attrName>
                                        </p:attrNameLst>
                                      </p:cBhvr>
                                      <p:tavLst>
                                        <p:tav tm="0">
                                          <p:val>
                                            <p:strVal val="0-#ppt_w/2"/>
                                          </p:val>
                                        </p:tav>
                                        <p:tav tm="100000">
                                          <p:val>
                                            <p:strVal val="#ppt_x"/>
                                          </p:val>
                                        </p:tav>
                                      </p:tavLst>
                                    </p:anim>
                                    <p:anim calcmode="lin" valueType="num">
                                      <p:cBhvr additive="base">
                                        <p:cTn id="27"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44DD485E-28F5-4EB2-8F61-86EDF045CEEF}" type="slidenum">
              <a:rPr lang="en-US" b="0" smtClean="0">
                <a:solidFill>
                  <a:schemeClr val="tx2"/>
                </a:solidFill>
              </a:rPr>
              <a:pPr/>
              <a:t>34</a:t>
            </a:fld>
            <a:endParaRPr lang="en-US" b="0">
              <a:solidFill>
                <a:schemeClr val="tx2"/>
              </a:solidFill>
            </a:endParaRPr>
          </a:p>
        </p:txBody>
      </p:sp>
      <p:sp>
        <p:nvSpPr>
          <p:cNvPr id="20483" name="Rectangle 2"/>
          <p:cNvSpPr>
            <a:spLocks noGrp="1" noChangeArrowheads="1"/>
          </p:cNvSpPr>
          <p:nvPr>
            <p:ph type="title"/>
          </p:nvPr>
        </p:nvSpPr>
        <p:spPr/>
        <p:txBody>
          <a:bodyPr/>
          <a:lstStyle/>
          <a:p>
            <a:pPr eaLnBrk="1" hangingPunct="1"/>
            <a:r>
              <a:rPr lang="en-GB" b="0"/>
              <a:t>Object Request Broker (ORB)</a:t>
            </a:r>
          </a:p>
        </p:txBody>
      </p:sp>
      <p:sp>
        <p:nvSpPr>
          <p:cNvPr id="20484" name="Rectangle 3"/>
          <p:cNvSpPr>
            <a:spLocks noGrp="1" noChangeArrowheads="1"/>
          </p:cNvSpPr>
          <p:nvPr>
            <p:ph type="body" idx="1"/>
          </p:nvPr>
        </p:nvSpPr>
        <p:spPr>
          <a:xfrm>
            <a:off x="304799" y="1066800"/>
            <a:ext cx="8808305" cy="1676400"/>
          </a:xfrm>
        </p:spPr>
        <p:txBody>
          <a:bodyPr/>
          <a:lstStyle/>
          <a:p>
            <a:pPr eaLnBrk="1" hangingPunct="1">
              <a:lnSpc>
                <a:spcPct val="110000"/>
              </a:lnSpc>
            </a:pPr>
            <a:r>
              <a:rPr lang="en-GB" dirty="0"/>
              <a:t>The ORB handles object communications. </a:t>
            </a:r>
          </a:p>
          <a:p>
            <a:pPr eaLnBrk="1" hangingPunct="1">
              <a:lnSpc>
                <a:spcPct val="110000"/>
              </a:lnSpc>
            </a:pPr>
            <a:r>
              <a:rPr lang="en-GB" dirty="0"/>
              <a:t>A </a:t>
            </a:r>
            <a:r>
              <a:rPr lang="en-GB" dirty="0">
                <a:highlight>
                  <a:srgbClr val="FFFF00"/>
                </a:highlight>
              </a:rPr>
              <a:t>service provider makes its services </a:t>
            </a:r>
            <a:r>
              <a:rPr lang="en-GB" dirty="0">
                <a:solidFill>
                  <a:srgbClr val="0033CC"/>
                </a:solidFill>
                <a:highlight>
                  <a:srgbClr val="FFFF00"/>
                </a:highlight>
              </a:rPr>
              <a:t>known</a:t>
            </a:r>
            <a:r>
              <a:rPr lang="en-GB" dirty="0">
                <a:highlight>
                  <a:srgbClr val="FFFF00"/>
                </a:highlight>
              </a:rPr>
              <a:t> via </a:t>
            </a:r>
            <a:r>
              <a:rPr lang="en-GB" dirty="0">
                <a:solidFill>
                  <a:srgbClr val="0033CC"/>
                </a:solidFill>
                <a:highlight>
                  <a:srgbClr val="FFFF00"/>
                </a:highlight>
              </a:rPr>
              <a:t>stubs</a:t>
            </a:r>
            <a:r>
              <a:rPr lang="en-GB" dirty="0"/>
              <a:t>.</a:t>
            </a:r>
          </a:p>
        </p:txBody>
      </p:sp>
      <p:sp>
        <p:nvSpPr>
          <p:cNvPr id="2" name="Rectangle 1"/>
          <p:cNvSpPr/>
          <p:nvPr/>
        </p:nvSpPr>
        <p:spPr>
          <a:xfrm>
            <a:off x="304800" y="2302523"/>
            <a:ext cx="5257800" cy="5004447"/>
          </a:xfrm>
          <a:prstGeom prst="rect">
            <a:avLst/>
          </a:prstGeom>
        </p:spPr>
        <p:txBody>
          <a:bodyPr wrap="square">
            <a:spAutoFit/>
          </a:bodyPr>
          <a:lstStyle/>
          <a:p>
            <a:pPr marL="342900" indent="-342900" eaLnBrk="1" hangingPunct="1">
              <a:lnSpc>
                <a:spcPct val="110000"/>
              </a:lnSpc>
              <a:spcBef>
                <a:spcPct val="20000"/>
              </a:spcBef>
              <a:buClr>
                <a:schemeClr val="folHlink"/>
              </a:buClr>
              <a:buSzPct val="60000"/>
              <a:buFont typeface="Wingdings" pitchFamily="2" charset="2"/>
              <a:buChar char="n"/>
            </a:pPr>
            <a:r>
              <a:rPr lang="en-GB" sz="2800" b="0" dirty="0">
                <a:latin typeface="+mn-lt"/>
              </a:rPr>
              <a:t>Using an ORB, the calling object binds an IDL stub that defines the interface of the called object.</a:t>
            </a:r>
          </a:p>
          <a:p>
            <a:pPr marL="342900" indent="-342900" eaLnBrk="1" hangingPunct="1">
              <a:lnSpc>
                <a:spcPct val="110000"/>
              </a:lnSpc>
              <a:spcBef>
                <a:spcPct val="20000"/>
              </a:spcBef>
              <a:buClr>
                <a:schemeClr val="folHlink"/>
              </a:buClr>
              <a:buSzPct val="60000"/>
              <a:buFont typeface="Wingdings" pitchFamily="2" charset="2"/>
              <a:buChar char="n"/>
            </a:pPr>
            <a:r>
              <a:rPr lang="en-GB" sz="2800" b="0" dirty="0">
                <a:latin typeface="+mn-lt"/>
              </a:rPr>
              <a:t>Calling this stub results in a call to the ORB, which then calls the required object through a </a:t>
            </a:r>
            <a:r>
              <a:rPr lang="en-GB" sz="2800" b="0" dirty="0">
                <a:solidFill>
                  <a:srgbClr val="0033CC"/>
                </a:solidFill>
                <a:latin typeface="+mn-lt"/>
              </a:rPr>
              <a:t>published</a:t>
            </a:r>
            <a:r>
              <a:rPr lang="en-GB" sz="2800" b="0" dirty="0">
                <a:latin typeface="+mn-lt"/>
              </a:rPr>
              <a:t> IDL skeleton that links the interface to the service implementation.</a:t>
            </a:r>
          </a:p>
          <a:p>
            <a:pPr marL="342900" indent="-342900" eaLnBrk="1" hangingPunct="1">
              <a:lnSpc>
                <a:spcPct val="110000"/>
              </a:lnSpc>
              <a:spcBef>
                <a:spcPct val="20000"/>
              </a:spcBef>
              <a:buClr>
                <a:schemeClr val="folHlink"/>
              </a:buClr>
              <a:buSzPct val="60000"/>
              <a:buFont typeface="Wingdings" pitchFamily="2" charset="2"/>
              <a:buChar char="n"/>
            </a:pPr>
            <a:endParaRPr lang="en-GB" sz="2800" b="0" dirty="0">
              <a:latin typeface="+mn-lt"/>
            </a:endParaRPr>
          </a:p>
        </p:txBody>
      </p:sp>
      <p:sp>
        <p:nvSpPr>
          <p:cNvPr id="3" name="Down Arrow 2"/>
          <p:cNvSpPr/>
          <p:nvPr/>
        </p:nvSpPr>
        <p:spPr bwMode="auto">
          <a:xfrm>
            <a:off x="6789074" y="4513117"/>
            <a:ext cx="187252" cy="1143000"/>
          </a:xfrm>
          <a:prstGeom prst="down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Times New Roman" pitchFamily="18" charset="0"/>
            </a:endParaRPr>
          </a:p>
        </p:txBody>
      </p:sp>
      <p:sp>
        <p:nvSpPr>
          <p:cNvPr id="4" name="Speech Bubble: Rectangle with Corners Rounded 3">
            <a:extLst>
              <a:ext uri="{FF2B5EF4-FFF2-40B4-BE49-F238E27FC236}">
                <a16:creationId xmlns:a16="http://schemas.microsoft.com/office/drawing/2014/main" id="{2D036B52-2B53-4663-AB43-D04674885AC5}"/>
              </a:ext>
            </a:extLst>
          </p:cNvPr>
          <p:cNvSpPr/>
          <p:nvPr/>
        </p:nvSpPr>
        <p:spPr bwMode="auto">
          <a:xfrm>
            <a:off x="7173724" y="762000"/>
            <a:ext cx="1132076" cy="661988"/>
          </a:xfrm>
          <a:prstGeom prst="wedgeRoundRectCallout">
            <a:avLst>
              <a:gd name="adj1" fmla="val -85207"/>
              <a:gd name="adj2" fmla="val 106381"/>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0033CC"/>
                </a:solidFill>
                <a:effectLst/>
                <a:latin typeface="Times New Roman" pitchFamily="18" charset="0"/>
              </a:rPr>
              <a:t>Publish / register</a:t>
            </a:r>
          </a:p>
        </p:txBody>
      </p:sp>
      <p:sp>
        <p:nvSpPr>
          <p:cNvPr id="9" name="Speech Bubble: Rectangle with Corners Rounded 8">
            <a:extLst>
              <a:ext uri="{FF2B5EF4-FFF2-40B4-BE49-F238E27FC236}">
                <a16:creationId xmlns:a16="http://schemas.microsoft.com/office/drawing/2014/main" id="{2DF052D2-9EC0-4E45-8D52-DACD22C610A4}"/>
              </a:ext>
            </a:extLst>
          </p:cNvPr>
          <p:cNvSpPr/>
          <p:nvPr/>
        </p:nvSpPr>
        <p:spPr bwMode="auto">
          <a:xfrm>
            <a:off x="7874557" y="2302523"/>
            <a:ext cx="1132076" cy="661988"/>
          </a:xfrm>
          <a:prstGeom prst="wedgeRoundRectCallout">
            <a:avLst>
              <a:gd name="adj1" fmla="val -15974"/>
              <a:gd name="adj2" fmla="val -90947"/>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0033CC"/>
                </a:solidFill>
                <a:effectLst/>
                <a:latin typeface="Times New Roman" pitchFamily="18" charset="0"/>
              </a:rPr>
              <a:t>Agent</a:t>
            </a:r>
            <a:r>
              <a:rPr kumimoji="0" lang="en-US" sz="1800" b="0" i="0" u="none" strike="noStrike" cap="none" normalizeH="0" dirty="0">
                <a:ln>
                  <a:noFill/>
                </a:ln>
                <a:solidFill>
                  <a:srgbClr val="0033CC"/>
                </a:solidFill>
                <a:effectLst/>
                <a:latin typeface="Times New Roman" pitchFamily="18" charset="0"/>
              </a:rPr>
              <a:t> / broker</a:t>
            </a:r>
            <a:endParaRPr kumimoji="0" lang="en-US" sz="1800" b="0" i="0" u="none" strike="noStrike" cap="none" normalizeH="0" baseline="0" dirty="0">
              <a:ln>
                <a:noFill/>
              </a:ln>
              <a:solidFill>
                <a:srgbClr val="0033CC"/>
              </a:solidFill>
              <a:effectLst/>
              <a:latin typeface="Times New Roman" pitchFamily="18" charset="0"/>
            </a:endParaRPr>
          </a:p>
        </p:txBody>
      </p:sp>
      <p:grpSp>
        <p:nvGrpSpPr>
          <p:cNvPr id="40" name="Group 39">
            <a:extLst>
              <a:ext uri="{FF2B5EF4-FFF2-40B4-BE49-F238E27FC236}">
                <a16:creationId xmlns:a16="http://schemas.microsoft.com/office/drawing/2014/main" id="{D30A821E-8E2D-BBA0-ECD9-4AD448DA1CD6}"/>
              </a:ext>
            </a:extLst>
          </p:cNvPr>
          <p:cNvGrpSpPr/>
          <p:nvPr/>
        </p:nvGrpSpPr>
        <p:grpSpPr>
          <a:xfrm>
            <a:off x="5695103" y="3560661"/>
            <a:ext cx="3174901" cy="2778976"/>
            <a:chOff x="5695103" y="3560661"/>
            <a:chExt cx="3174901" cy="2778976"/>
          </a:xfrm>
        </p:grpSpPr>
        <p:pic>
          <p:nvPicPr>
            <p:cNvPr id="41" name="Graphic 40" descr="Customer review outline">
              <a:extLst>
                <a:ext uri="{FF2B5EF4-FFF2-40B4-BE49-F238E27FC236}">
                  <a16:creationId xmlns:a16="http://schemas.microsoft.com/office/drawing/2014/main" id="{F230827B-1984-FBEE-773C-F85ABF025EF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2363" y="3884106"/>
              <a:ext cx="809010" cy="661988"/>
            </a:xfrm>
            <a:prstGeom prst="rect">
              <a:avLst/>
            </a:prstGeom>
          </p:spPr>
        </p:pic>
        <p:sp>
          <p:nvSpPr>
            <p:cNvPr id="42" name="Rectangle 45">
              <a:extLst>
                <a:ext uri="{FF2B5EF4-FFF2-40B4-BE49-F238E27FC236}">
                  <a16:creationId xmlns:a16="http://schemas.microsoft.com/office/drawing/2014/main" id="{B56D853B-E1A5-0217-0915-1A8DDC3DB0B6}"/>
                </a:ext>
              </a:extLst>
            </p:cNvPr>
            <p:cNvSpPr>
              <a:spLocks noChangeArrowheads="1"/>
            </p:cNvSpPr>
            <p:nvPr/>
          </p:nvSpPr>
          <p:spPr bwMode="auto">
            <a:xfrm>
              <a:off x="5912363" y="4904130"/>
              <a:ext cx="809010" cy="504279"/>
            </a:xfrm>
            <a:prstGeom prst="rect">
              <a:avLst/>
            </a:prstGeom>
            <a:solidFill>
              <a:srgbClr val="FFFFCC"/>
            </a:solidFill>
            <a:ln w="9525">
              <a:solidFill>
                <a:schemeClr val="tx1"/>
              </a:solidFill>
              <a:miter lim="800000"/>
              <a:headEnd/>
              <a:tailEnd/>
            </a:ln>
          </p:spPr>
          <p:txBody>
            <a:bodyPr wrap="none" anchor="ctr"/>
            <a:lstStyle/>
            <a:p>
              <a:pPr algn="ctr"/>
              <a:r>
                <a:rPr lang="en-US" sz="1600" b="0"/>
                <a:t>IDL</a:t>
              </a:r>
            </a:p>
            <a:p>
              <a:pPr algn="ctr"/>
              <a:r>
                <a:rPr lang="en-US" sz="1600" b="0"/>
                <a:t>Stub</a:t>
              </a:r>
              <a:endParaRPr lang="en-GB" sz="1600" b="0"/>
            </a:p>
          </p:txBody>
        </p:sp>
        <p:sp>
          <p:nvSpPr>
            <p:cNvPr id="43" name="Flowchart: Direct Access Storage 42">
              <a:extLst>
                <a:ext uri="{FF2B5EF4-FFF2-40B4-BE49-F238E27FC236}">
                  <a16:creationId xmlns:a16="http://schemas.microsoft.com/office/drawing/2014/main" id="{1DFA5A7C-C28A-EAED-0B0C-631A7FB51D57}"/>
                </a:ext>
              </a:extLst>
            </p:cNvPr>
            <p:cNvSpPr/>
            <p:nvPr/>
          </p:nvSpPr>
          <p:spPr bwMode="auto">
            <a:xfrm>
              <a:off x="5740501" y="5731854"/>
              <a:ext cx="1152736" cy="504279"/>
            </a:xfrm>
            <a:prstGeom prst="flowChartMagneticDrum">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Times New Roman" pitchFamily="18" charset="0"/>
              </a:endParaRPr>
            </a:p>
          </p:txBody>
        </p:sp>
        <p:sp>
          <p:nvSpPr>
            <p:cNvPr id="44" name="TextBox 43">
              <a:extLst>
                <a:ext uri="{FF2B5EF4-FFF2-40B4-BE49-F238E27FC236}">
                  <a16:creationId xmlns:a16="http://schemas.microsoft.com/office/drawing/2014/main" id="{68179209-FDFD-6261-921B-387B395F479F}"/>
                </a:ext>
              </a:extLst>
            </p:cNvPr>
            <p:cNvSpPr txBox="1"/>
            <p:nvPr/>
          </p:nvSpPr>
          <p:spPr>
            <a:xfrm>
              <a:off x="5695103" y="5745995"/>
              <a:ext cx="971146" cy="523220"/>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rPr>
                <a:t>CORBA</a:t>
              </a:r>
              <a:br>
                <a:rPr kumimoji="0" lang="en-US" sz="1400" b="0" i="0" u="none" strike="noStrike" cap="none" normalizeH="0" baseline="0" dirty="0">
                  <a:ln>
                    <a:noFill/>
                  </a:ln>
                  <a:solidFill>
                    <a:schemeClr val="tx1"/>
                  </a:solidFill>
                  <a:effectLst/>
                  <a:latin typeface="Times New Roman" pitchFamily="18" charset="0"/>
                </a:rPr>
              </a:br>
              <a:r>
                <a:rPr kumimoji="0" lang="en-US" sz="1400" b="0" i="0" u="none" strike="noStrike" cap="none" normalizeH="0" baseline="0" dirty="0">
                  <a:ln>
                    <a:noFill/>
                  </a:ln>
                  <a:solidFill>
                    <a:schemeClr val="tx1"/>
                  </a:solidFill>
                  <a:effectLst/>
                  <a:latin typeface="Times New Roman" pitchFamily="18" charset="0"/>
                </a:rPr>
                <a:t>ORB</a:t>
              </a:r>
            </a:p>
          </p:txBody>
        </p:sp>
        <p:cxnSp>
          <p:nvCxnSpPr>
            <p:cNvPr id="45" name="Straight Arrow Connector 44">
              <a:extLst>
                <a:ext uri="{FF2B5EF4-FFF2-40B4-BE49-F238E27FC236}">
                  <a16:creationId xmlns:a16="http://schemas.microsoft.com/office/drawing/2014/main" id="{0562DED6-C016-AFBF-AACB-2F1A9FBAEBF2}"/>
                </a:ext>
              </a:extLst>
            </p:cNvPr>
            <p:cNvCxnSpPr>
              <a:cxnSpLocks/>
              <a:stCxn id="41" idx="2"/>
              <a:endCxn id="42" idx="0"/>
            </p:cNvCxnSpPr>
            <p:nvPr/>
          </p:nvCxnSpPr>
          <p:spPr bwMode="auto">
            <a:xfrm>
              <a:off x="6316868" y="4546094"/>
              <a:ext cx="0" cy="358036"/>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46" name="Straight Arrow Connector 45">
              <a:extLst>
                <a:ext uri="{FF2B5EF4-FFF2-40B4-BE49-F238E27FC236}">
                  <a16:creationId xmlns:a16="http://schemas.microsoft.com/office/drawing/2014/main" id="{F4303BB2-A474-606B-B7B4-1FE1111DCF4F}"/>
                </a:ext>
              </a:extLst>
            </p:cNvPr>
            <p:cNvCxnSpPr>
              <a:cxnSpLocks/>
              <a:stCxn id="42" idx="2"/>
              <a:endCxn id="43" idx="0"/>
            </p:cNvCxnSpPr>
            <p:nvPr/>
          </p:nvCxnSpPr>
          <p:spPr bwMode="auto">
            <a:xfrm>
              <a:off x="6316868" y="5408409"/>
              <a:ext cx="1" cy="323445"/>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47" name="Rectangle 45">
              <a:extLst>
                <a:ext uri="{FF2B5EF4-FFF2-40B4-BE49-F238E27FC236}">
                  <a16:creationId xmlns:a16="http://schemas.microsoft.com/office/drawing/2014/main" id="{F2B9D3AE-E006-85F7-2649-75B290FDB2A4}"/>
                </a:ext>
              </a:extLst>
            </p:cNvPr>
            <p:cNvSpPr>
              <a:spLocks noChangeArrowheads="1"/>
            </p:cNvSpPr>
            <p:nvPr/>
          </p:nvSpPr>
          <p:spPr bwMode="auto">
            <a:xfrm>
              <a:off x="7751704" y="4914303"/>
              <a:ext cx="809010" cy="504279"/>
            </a:xfrm>
            <a:prstGeom prst="rect">
              <a:avLst/>
            </a:prstGeom>
            <a:solidFill>
              <a:schemeClr val="accent1">
                <a:lumMod val="60000"/>
                <a:lumOff val="40000"/>
              </a:schemeClr>
            </a:solidFill>
            <a:ln w="9525">
              <a:solidFill>
                <a:schemeClr val="tx1"/>
              </a:solidFill>
              <a:miter lim="800000"/>
              <a:headEnd/>
              <a:tailEnd/>
            </a:ln>
          </p:spPr>
          <p:txBody>
            <a:bodyPr wrap="none" anchor="ctr"/>
            <a:lstStyle/>
            <a:p>
              <a:pPr algn="ctr"/>
              <a:r>
                <a:rPr lang="en-GB" sz="1600" b="0" dirty="0">
                  <a:latin typeface="+mn-lt"/>
                </a:rPr>
                <a:t>Skeleton</a:t>
              </a:r>
              <a:endParaRPr lang="en-GB" sz="1600" b="0" dirty="0"/>
            </a:p>
          </p:txBody>
        </p:sp>
        <p:sp>
          <p:nvSpPr>
            <p:cNvPr id="48" name="Flowchart: Direct Access Storage 47">
              <a:extLst>
                <a:ext uri="{FF2B5EF4-FFF2-40B4-BE49-F238E27FC236}">
                  <a16:creationId xmlns:a16="http://schemas.microsoft.com/office/drawing/2014/main" id="{B56C7818-4628-D92F-7103-580087EA844A}"/>
                </a:ext>
              </a:extLst>
            </p:cNvPr>
            <p:cNvSpPr/>
            <p:nvPr/>
          </p:nvSpPr>
          <p:spPr bwMode="auto">
            <a:xfrm>
              <a:off x="7579842" y="5742027"/>
              <a:ext cx="1152736" cy="504279"/>
            </a:xfrm>
            <a:prstGeom prst="flowChartMagneticDrum">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a:ln>
                  <a:noFill/>
                </a:ln>
                <a:solidFill>
                  <a:schemeClr val="tx1"/>
                </a:solidFill>
                <a:effectLst/>
                <a:latin typeface="Times New Roman" pitchFamily="18" charset="0"/>
              </a:endParaRPr>
            </a:p>
          </p:txBody>
        </p:sp>
        <p:sp>
          <p:nvSpPr>
            <p:cNvPr id="49" name="TextBox 48">
              <a:extLst>
                <a:ext uri="{FF2B5EF4-FFF2-40B4-BE49-F238E27FC236}">
                  <a16:creationId xmlns:a16="http://schemas.microsoft.com/office/drawing/2014/main" id="{67FF782C-F19F-9A05-3309-D0609F30B059}"/>
                </a:ext>
              </a:extLst>
            </p:cNvPr>
            <p:cNvSpPr txBox="1"/>
            <p:nvPr/>
          </p:nvSpPr>
          <p:spPr>
            <a:xfrm>
              <a:off x="7524716" y="5756168"/>
              <a:ext cx="971146" cy="523220"/>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rPr>
                <a:t>CORBA</a:t>
              </a:r>
              <a:br>
                <a:rPr kumimoji="0" lang="en-US" sz="1400" b="0" i="0" u="none" strike="noStrike" cap="none" normalizeH="0" baseline="0" dirty="0">
                  <a:ln>
                    <a:noFill/>
                  </a:ln>
                  <a:solidFill>
                    <a:schemeClr val="tx1"/>
                  </a:solidFill>
                  <a:effectLst/>
                  <a:latin typeface="Times New Roman" pitchFamily="18" charset="0"/>
                </a:rPr>
              </a:br>
              <a:r>
                <a:rPr kumimoji="0" lang="en-US" sz="1400" b="0" i="0" u="none" strike="noStrike" cap="none" normalizeH="0" baseline="0" dirty="0">
                  <a:ln>
                    <a:noFill/>
                  </a:ln>
                  <a:solidFill>
                    <a:schemeClr val="tx1"/>
                  </a:solidFill>
                  <a:effectLst/>
                  <a:latin typeface="Times New Roman" pitchFamily="18" charset="0"/>
                </a:rPr>
                <a:t>ORB</a:t>
              </a:r>
            </a:p>
          </p:txBody>
        </p:sp>
        <p:cxnSp>
          <p:nvCxnSpPr>
            <p:cNvPr id="50" name="Straight Arrow Connector 49">
              <a:extLst>
                <a:ext uri="{FF2B5EF4-FFF2-40B4-BE49-F238E27FC236}">
                  <a16:creationId xmlns:a16="http://schemas.microsoft.com/office/drawing/2014/main" id="{B25ACCC4-C487-F411-816D-717CAD23BD5E}"/>
                </a:ext>
              </a:extLst>
            </p:cNvPr>
            <p:cNvCxnSpPr>
              <a:cxnSpLocks/>
              <a:endCxn id="47" idx="0"/>
            </p:cNvCxnSpPr>
            <p:nvPr/>
          </p:nvCxnSpPr>
          <p:spPr bwMode="auto">
            <a:xfrm>
              <a:off x="8156209" y="4617764"/>
              <a:ext cx="0" cy="296539"/>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51" name="Straight Arrow Connector 50">
              <a:extLst>
                <a:ext uri="{FF2B5EF4-FFF2-40B4-BE49-F238E27FC236}">
                  <a16:creationId xmlns:a16="http://schemas.microsoft.com/office/drawing/2014/main" id="{696706EB-B6E0-2B27-D58F-2C6F338A9683}"/>
                </a:ext>
              </a:extLst>
            </p:cNvPr>
            <p:cNvCxnSpPr>
              <a:cxnSpLocks/>
              <a:stCxn id="47" idx="2"/>
              <a:endCxn id="48" idx="0"/>
            </p:cNvCxnSpPr>
            <p:nvPr/>
          </p:nvCxnSpPr>
          <p:spPr bwMode="auto">
            <a:xfrm>
              <a:off x="8156209" y="5418582"/>
              <a:ext cx="1" cy="323445"/>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52" name="Rectangle 45">
              <a:extLst>
                <a:ext uri="{FF2B5EF4-FFF2-40B4-BE49-F238E27FC236}">
                  <a16:creationId xmlns:a16="http://schemas.microsoft.com/office/drawing/2014/main" id="{3B413B15-2A6D-3337-8FD4-AA718EFD81BB}"/>
                </a:ext>
              </a:extLst>
            </p:cNvPr>
            <p:cNvSpPr>
              <a:spLocks noChangeArrowheads="1"/>
            </p:cNvSpPr>
            <p:nvPr/>
          </p:nvSpPr>
          <p:spPr bwMode="auto">
            <a:xfrm>
              <a:off x="7483374" y="3920516"/>
              <a:ext cx="1386630" cy="687075"/>
            </a:xfrm>
            <a:prstGeom prst="rect">
              <a:avLst/>
            </a:prstGeom>
            <a:solidFill>
              <a:schemeClr val="accent1">
                <a:lumMod val="60000"/>
                <a:lumOff val="40000"/>
              </a:schemeClr>
            </a:solidFill>
            <a:ln w="9525">
              <a:solidFill>
                <a:schemeClr val="tx1"/>
              </a:solidFill>
              <a:miter lim="800000"/>
              <a:headEnd/>
              <a:tailEnd/>
            </a:ln>
          </p:spPr>
          <p:txBody>
            <a:bodyPr wrap="none" anchor="b"/>
            <a:lstStyle/>
            <a:p>
              <a:pPr algn="ctr"/>
              <a:r>
                <a:rPr lang="en-GB" sz="1600" b="0" dirty="0">
                  <a:latin typeface="+mn-lt"/>
                </a:rPr>
                <a:t>Interface</a:t>
              </a:r>
              <a:endParaRPr lang="en-GB" sz="1600" b="0" dirty="0"/>
            </a:p>
          </p:txBody>
        </p:sp>
        <p:sp>
          <p:nvSpPr>
            <p:cNvPr id="53" name="Rectangle 45">
              <a:extLst>
                <a:ext uri="{FF2B5EF4-FFF2-40B4-BE49-F238E27FC236}">
                  <a16:creationId xmlns:a16="http://schemas.microsoft.com/office/drawing/2014/main" id="{4D5771E1-B454-109F-CDC4-B9FBA83B25F9}"/>
                </a:ext>
              </a:extLst>
            </p:cNvPr>
            <p:cNvSpPr>
              <a:spLocks noChangeArrowheads="1"/>
            </p:cNvSpPr>
            <p:nvPr/>
          </p:nvSpPr>
          <p:spPr bwMode="auto">
            <a:xfrm>
              <a:off x="7517236" y="4006130"/>
              <a:ext cx="1318905" cy="296841"/>
            </a:xfrm>
            <a:prstGeom prst="rect">
              <a:avLst/>
            </a:prstGeom>
            <a:solidFill>
              <a:schemeClr val="accent1">
                <a:lumMod val="75000"/>
              </a:schemeClr>
            </a:solidFill>
            <a:ln w="9525">
              <a:solidFill>
                <a:schemeClr val="tx1"/>
              </a:solidFill>
              <a:miter lim="800000"/>
              <a:headEnd/>
              <a:tailEnd/>
            </a:ln>
          </p:spPr>
          <p:txBody>
            <a:bodyPr wrap="none" anchor="ctr"/>
            <a:lstStyle/>
            <a:p>
              <a:pPr algn="ctr"/>
              <a:r>
                <a:rPr lang="en-GB" sz="1600" b="0" dirty="0">
                  <a:latin typeface="+mn-lt"/>
                </a:rPr>
                <a:t>Service code</a:t>
              </a:r>
              <a:endParaRPr lang="en-GB" sz="1600" b="0" dirty="0"/>
            </a:p>
          </p:txBody>
        </p:sp>
        <p:cxnSp>
          <p:nvCxnSpPr>
            <p:cNvPr id="54" name="Straight Arrow Connector 53">
              <a:extLst>
                <a:ext uri="{FF2B5EF4-FFF2-40B4-BE49-F238E27FC236}">
                  <a16:creationId xmlns:a16="http://schemas.microsoft.com/office/drawing/2014/main" id="{7BF56162-E8A5-14BF-1425-9B5AA4BDEA69}"/>
                </a:ext>
              </a:extLst>
            </p:cNvPr>
            <p:cNvCxnSpPr>
              <a:cxnSpLocks/>
              <a:stCxn id="48" idx="1"/>
              <a:endCxn id="43" idx="4"/>
            </p:cNvCxnSpPr>
            <p:nvPr/>
          </p:nvCxnSpPr>
          <p:spPr bwMode="auto">
            <a:xfrm flipH="1" flipV="1">
              <a:off x="6893237" y="5983994"/>
              <a:ext cx="686605" cy="10173"/>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55" name="TextBox 54">
              <a:extLst>
                <a:ext uri="{FF2B5EF4-FFF2-40B4-BE49-F238E27FC236}">
                  <a16:creationId xmlns:a16="http://schemas.microsoft.com/office/drawing/2014/main" id="{EA8B52D2-80A0-476F-947D-59765B0F6C54}"/>
                </a:ext>
              </a:extLst>
            </p:cNvPr>
            <p:cNvSpPr txBox="1"/>
            <p:nvPr/>
          </p:nvSpPr>
          <p:spPr>
            <a:xfrm>
              <a:off x="5816214" y="3560661"/>
              <a:ext cx="1061942" cy="307777"/>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rPr>
                <a:t>Client / App</a:t>
              </a:r>
            </a:p>
          </p:txBody>
        </p:sp>
        <p:sp>
          <p:nvSpPr>
            <p:cNvPr id="56" name="TextBox 55">
              <a:extLst>
                <a:ext uri="{FF2B5EF4-FFF2-40B4-BE49-F238E27FC236}">
                  <a16:creationId xmlns:a16="http://schemas.microsoft.com/office/drawing/2014/main" id="{8399443F-E13B-C6CE-7706-40769611BC5A}"/>
                </a:ext>
              </a:extLst>
            </p:cNvPr>
            <p:cNvSpPr txBox="1"/>
            <p:nvPr/>
          </p:nvSpPr>
          <p:spPr>
            <a:xfrm>
              <a:off x="7645717" y="3562742"/>
              <a:ext cx="1061942" cy="307777"/>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rPr>
                <a:t>Server</a:t>
              </a:r>
            </a:p>
          </p:txBody>
        </p:sp>
        <p:sp>
          <p:nvSpPr>
            <p:cNvPr id="57" name="TextBox 56">
              <a:extLst>
                <a:ext uri="{FF2B5EF4-FFF2-40B4-BE49-F238E27FC236}">
                  <a16:creationId xmlns:a16="http://schemas.microsoft.com/office/drawing/2014/main" id="{0B1E3814-15C3-5FC4-51F5-52446E887010}"/>
                </a:ext>
              </a:extLst>
            </p:cNvPr>
            <p:cNvSpPr txBox="1"/>
            <p:nvPr/>
          </p:nvSpPr>
          <p:spPr>
            <a:xfrm>
              <a:off x="6719752" y="6031860"/>
              <a:ext cx="1061942" cy="307777"/>
            </a:xfrm>
            <a:prstGeom prst="rect">
              <a:avLst/>
            </a:prstGeom>
            <a:noFill/>
          </p:spPr>
          <p:txBody>
            <a:bodyPr wrap="square">
              <a:spAutoFit/>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Times New Roman" pitchFamily="18" charset="0"/>
                </a:rPr>
                <a:t>Network</a:t>
              </a:r>
            </a:p>
          </p:txBody>
        </p:sp>
      </p:grpSp>
    </p:spTree>
    <p:extLst>
      <p:ext uri="{BB962C8B-B14F-4D97-AF65-F5344CB8AC3E}">
        <p14:creationId xmlns:p14="http://schemas.microsoft.com/office/powerpoint/2010/main" val="288030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 calcmode="lin" valueType="num">
                                      <p:cBhvr additive="base">
                                        <p:cTn id="15" dur="500" fill="hold"/>
                                        <p:tgtEl>
                                          <p:spTgt spid="40"/>
                                        </p:tgtEl>
                                        <p:attrNameLst>
                                          <p:attrName>ppt_x</p:attrName>
                                        </p:attrNameLst>
                                      </p:cBhvr>
                                      <p:tavLst>
                                        <p:tav tm="0">
                                          <p:val>
                                            <p:strVal val="0-#ppt_w/2"/>
                                          </p:val>
                                        </p:tav>
                                        <p:tav tm="100000">
                                          <p:val>
                                            <p:strVal val="#ppt_x"/>
                                          </p:val>
                                        </p:tav>
                                      </p:tavLst>
                                    </p:anim>
                                    <p:anim calcmode="lin" valueType="num">
                                      <p:cBhvr additive="base">
                                        <p:cTn id="16" dur="500" fill="hold"/>
                                        <p:tgtEl>
                                          <p:spTgt spid="40"/>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22" presetClass="entr" presetSubtype="1" repeatCount="3000" fill="hold" grpId="0" nodeType="afterEffect">
                                  <p:stCondLst>
                                    <p:cond delay="750"/>
                                  </p:stCondLst>
                                  <p:childTnLst>
                                    <p:set>
                                      <p:cBhvr>
                                        <p:cTn id="19" dur="1" fill="hold">
                                          <p:stCondLst>
                                            <p:cond delay="0"/>
                                          </p:stCondLst>
                                        </p:cTn>
                                        <p:tgtEl>
                                          <p:spTgt spid="3"/>
                                        </p:tgtEl>
                                        <p:attrNameLst>
                                          <p:attrName>style.visibility</p:attrName>
                                        </p:attrNameLst>
                                      </p:cBhvr>
                                      <p:to>
                                        <p:strVal val="visible"/>
                                      </p:to>
                                    </p:set>
                                    <p:animEffect transition="in" filter="wipe(up)">
                                      <p:cBhvr>
                                        <p:cTn id="20" dur="4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3FFDDB5A-59D1-4564-8ED5-85AA17FC483D}" type="slidenum">
              <a:rPr lang="en-US" b="0" smtClean="0">
                <a:solidFill>
                  <a:schemeClr val="tx2"/>
                </a:solidFill>
              </a:rPr>
              <a:pPr/>
              <a:t>35</a:t>
            </a:fld>
            <a:endParaRPr lang="en-US" b="0">
              <a:solidFill>
                <a:schemeClr val="tx2"/>
              </a:solidFill>
            </a:endParaRPr>
          </a:p>
        </p:txBody>
      </p:sp>
      <p:sp>
        <p:nvSpPr>
          <p:cNvPr id="21507" name="Rectangle 2"/>
          <p:cNvSpPr>
            <a:spLocks noGrp="1" noChangeArrowheads="1"/>
          </p:cNvSpPr>
          <p:nvPr>
            <p:ph type="title"/>
          </p:nvPr>
        </p:nvSpPr>
        <p:spPr/>
        <p:txBody>
          <a:bodyPr/>
          <a:lstStyle/>
          <a:p>
            <a:pPr eaLnBrk="1" hangingPunct="1"/>
            <a:r>
              <a:rPr lang="en-GB"/>
              <a:t>ORB-based Object Communication</a:t>
            </a:r>
          </a:p>
        </p:txBody>
      </p:sp>
      <p:sp>
        <p:nvSpPr>
          <p:cNvPr id="21508" name="Rectangle 3"/>
          <p:cNvSpPr>
            <a:spLocks noChangeArrowheads="1"/>
          </p:cNvSpPr>
          <p:nvPr/>
        </p:nvSpPr>
        <p:spPr bwMode="auto">
          <a:xfrm>
            <a:off x="946150" y="3505200"/>
            <a:ext cx="2819400" cy="1447800"/>
          </a:xfrm>
          <a:prstGeom prst="rect">
            <a:avLst/>
          </a:prstGeom>
          <a:solidFill>
            <a:schemeClr val="accent1"/>
          </a:solidFill>
          <a:ln w="9525">
            <a:solidFill>
              <a:schemeClr val="tx1"/>
            </a:solidFill>
            <a:miter lim="800000"/>
            <a:headEnd/>
            <a:tailEnd/>
          </a:ln>
        </p:spPr>
        <p:txBody>
          <a:bodyPr wrap="none" anchor="ctr"/>
          <a:lstStyle/>
          <a:p>
            <a:pPr algn="ctr"/>
            <a:r>
              <a:rPr lang="en-GB">
                <a:solidFill>
                  <a:schemeClr val="tx2"/>
                </a:solidFill>
              </a:rPr>
              <a:t>Object Request Broker</a:t>
            </a:r>
          </a:p>
        </p:txBody>
      </p:sp>
      <p:sp>
        <p:nvSpPr>
          <p:cNvPr id="21509" name="Rectangle 4"/>
          <p:cNvSpPr>
            <a:spLocks noChangeArrowheads="1"/>
          </p:cNvSpPr>
          <p:nvPr/>
        </p:nvSpPr>
        <p:spPr bwMode="auto">
          <a:xfrm>
            <a:off x="1403350" y="17526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21510" name="Rectangle 5"/>
          <p:cNvSpPr>
            <a:spLocks noChangeArrowheads="1"/>
          </p:cNvSpPr>
          <p:nvPr/>
        </p:nvSpPr>
        <p:spPr bwMode="auto">
          <a:xfrm>
            <a:off x="1403350" y="21336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21511" name="Rectangle 6"/>
          <p:cNvSpPr>
            <a:spLocks noChangeArrowheads="1"/>
          </p:cNvSpPr>
          <p:nvPr/>
        </p:nvSpPr>
        <p:spPr bwMode="auto">
          <a:xfrm>
            <a:off x="1403350" y="25146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21512" name="Line 7"/>
          <p:cNvSpPr>
            <a:spLocks noChangeShapeType="1"/>
          </p:cNvSpPr>
          <p:nvPr/>
        </p:nvSpPr>
        <p:spPr bwMode="auto">
          <a:xfrm>
            <a:off x="1708150" y="28956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3" name="Rectangle 8"/>
          <p:cNvSpPr>
            <a:spLocks noChangeArrowheads="1"/>
          </p:cNvSpPr>
          <p:nvPr/>
        </p:nvSpPr>
        <p:spPr bwMode="auto">
          <a:xfrm>
            <a:off x="2851150" y="17526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21514" name="Rectangle 9"/>
          <p:cNvSpPr>
            <a:spLocks noChangeArrowheads="1"/>
          </p:cNvSpPr>
          <p:nvPr/>
        </p:nvSpPr>
        <p:spPr bwMode="auto">
          <a:xfrm>
            <a:off x="2851150" y="21336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21515" name="Rectangle 10"/>
          <p:cNvSpPr>
            <a:spLocks noChangeArrowheads="1"/>
          </p:cNvSpPr>
          <p:nvPr/>
        </p:nvSpPr>
        <p:spPr bwMode="auto">
          <a:xfrm>
            <a:off x="2851150" y="25146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21516" name="Line 11"/>
          <p:cNvSpPr>
            <a:spLocks noChangeShapeType="1"/>
          </p:cNvSpPr>
          <p:nvPr/>
        </p:nvSpPr>
        <p:spPr bwMode="auto">
          <a:xfrm>
            <a:off x="3155950" y="28956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7" name="Text Box 32"/>
          <p:cNvSpPr txBox="1">
            <a:spLocks noChangeArrowheads="1"/>
          </p:cNvSpPr>
          <p:nvPr/>
        </p:nvSpPr>
        <p:spPr bwMode="auto">
          <a:xfrm>
            <a:off x="1244889" y="1066800"/>
            <a:ext cx="67592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b="0" dirty="0"/>
              <a:t>Distributed Object Architecture:  Objects can use each other’s services.</a:t>
            </a:r>
            <a:endParaRPr lang="en-GB" b="0" dirty="0"/>
          </a:p>
        </p:txBody>
      </p:sp>
      <p:sp>
        <p:nvSpPr>
          <p:cNvPr id="21518" name="Rectangle 34"/>
          <p:cNvSpPr>
            <a:spLocks noChangeArrowheads="1"/>
          </p:cNvSpPr>
          <p:nvPr/>
        </p:nvSpPr>
        <p:spPr bwMode="auto">
          <a:xfrm>
            <a:off x="1403350" y="3200400"/>
            <a:ext cx="609600" cy="685800"/>
          </a:xfrm>
          <a:prstGeom prst="rect">
            <a:avLst/>
          </a:prstGeom>
          <a:solidFill>
            <a:srgbClr val="FFFFCC"/>
          </a:solidFill>
          <a:ln w="9525">
            <a:solidFill>
              <a:schemeClr val="tx1"/>
            </a:solidFill>
            <a:miter lim="800000"/>
            <a:headEnd/>
            <a:tailEnd/>
          </a:ln>
        </p:spPr>
        <p:txBody>
          <a:bodyPr wrap="none" anchor="ctr"/>
          <a:lstStyle/>
          <a:p>
            <a:pPr algn="ctr"/>
            <a:r>
              <a:rPr lang="en-US"/>
              <a:t>IDL</a:t>
            </a:r>
          </a:p>
          <a:p>
            <a:pPr algn="ctr"/>
            <a:r>
              <a:rPr lang="en-US"/>
              <a:t>Stub</a:t>
            </a:r>
            <a:endParaRPr lang="en-GB"/>
          </a:p>
        </p:txBody>
      </p:sp>
      <p:sp>
        <p:nvSpPr>
          <p:cNvPr id="21519" name="Rectangle 35"/>
          <p:cNvSpPr>
            <a:spLocks noChangeArrowheads="1"/>
          </p:cNvSpPr>
          <p:nvPr/>
        </p:nvSpPr>
        <p:spPr bwMode="auto">
          <a:xfrm>
            <a:off x="2851150" y="3200400"/>
            <a:ext cx="609600" cy="685800"/>
          </a:xfrm>
          <a:prstGeom prst="rect">
            <a:avLst/>
          </a:prstGeom>
          <a:solidFill>
            <a:srgbClr val="FFFFCC"/>
          </a:solidFill>
          <a:ln w="9525">
            <a:solidFill>
              <a:schemeClr val="tx1"/>
            </a:solidFill>
            <a:miter lim="800000"/>
            <a:headEnd/>
            <a:tailEnd/>
          </a:ln>
        </p:spPr>
        <p:txBody>
          <a:bodyPr wrap="none" anchor="ctr"/>
          <a:lstStyle/>
          <a:p>
            <a:pPr algn="ctr"/>
            <a:r>
              <a:rPr lang="en-US"/>
              <a:t>IDL</a:t>
            </a:r>
          </a:p>
          <a:p>
            <a:pPr algn="ctr"/>
            <a:r>
              <a:rPr lang="en-US"/>
              <a:t>Stub</a:t>
            </a:r>
            <a:endParaRPr lang="en-GB"/>
          </a:p>
        </p:txBody>
      </p:sp>
      <p:sp>
        <p:nvSpPr>
          <p:cNvPr id="21520" name="Rectangle 36"/>
          <p:cNvSpPr>
            <a:spLocks noChangeArrowheads="1"/>
          </p:cNvSpPr>
          <p:nvPr/>
        </p:nvSpPr>
        <p:spPr bwMode="auto">
          <a:xfrm>
            <a:off x="5791200" y="3505200"/>
            <a:ext cx="2819400" cy="1447800"/>
          </a:xfrm>
          <a:prstGeom prst="rect">
            <a:avLst/>
          </a:prstGeom>
          <a:solidFill>
            <a:schemeClr val="accent1"/>
          </a:solidFill>
          <a:ln w="9525">
            <a:solidFill>
              <a:schemeClr val="tx1"/>
            </a:solidFill>
            <a:miter lim="800000"/>
            <a:headEnd/>
            <a:tailEnd/>
          </a:ln>
        </p:spPr>
        <p:txBody>
          <a:bodyPr wrap="none" anchor="ctr"/>
          <a:lstStyle/>
          <a:p>
            <a:pPr algn="ctr"/>
            <a:r>
              <a:rPr lang="en-GB">
                <a:solidFill>
                  <a:schemeClr val="tx2"/>
                </a:solidFill>
              </a:rPr>
              <a:t>Object Request Broker</a:t>
            </a:r>
          </a:p>
        </p:txBody>
      </p:sp>
      <p:sp>
        <p:nvSpPr>
          <p:cNvPr id="21521" name="Rectangle 37"/>
          <p:cNvSpPr>
            <a:spLocks noChangeArrowheads="1"/>
          </p:cNvSpPr>
          <p:nvPr/>
        </p:nvSpPr>
        <p:spPr bwMode="auto">
          <a:xfrm>
            <a:off x="6248400" y="17526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21522" name="Rectangle 38"/>
          <p:cNvSpPr>
            <a:spLocks noChangeArrowheads="1"/>
          </p:cNvSpPr>
          <p:nvPr/>
        </p:nvSpPr>
        <p:spPr bwMode="auto">
          <a:xfrm>
            <a:off x="6248400" y="21336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21523" name="Rectangle 39"/>
          <p:cNvSpPr>
            <a:spLocks noChangeArrowheads="1"/>
          </p:cNvSpPr>
          <p:nvPr/>
        </p:nvSpPr>
        <p:spPr bwMode="auto">
          <a:xfrm>
            <a:off x="6248400" y="25146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21524" name="Line 40"/>
          <p:cNvSpPr>
            <a:spLocks noChangeShapeType="1"/>
          </p:cNvSpPr>
          <p:nvPr/>
        </p:nvSpPr>
        <p:spPr bwMode="auto">
          <a:xfrm>
            <a:off x="6553200" y="28956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25" name="Rectangle 41"/>
          <p:cNvSpPr>
            <a:spLocks noChangeArrowheads="1"/>
          </p:cNvSpPr>
          <p:nvPr/>
        </p:nvSpPr>
        <p:spPr bwMode="auto">
          <a:xfrm>
            <a:off x="7696200" y="17526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21526" name="Rectangle 42"/>
          <p:cNvSpPr>
            <a:spLocks noChangeArrowheads="1"/>
          </p:cNvSpPr>
          <p:nvPr/>
        </p:nvSpPr>
        <p:spPr bwMode="auto">
          <a:xfrm>
            <a:off x="7696200" y="21336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21527" name="Rectangle 43"/>
          <p:cNvSpPr>
            <a:spLocks noChangeArrowheads="1"/>
          </p:cNvSpPr>
          <p:nvPr/>
        </p:nvSpPr>
        <p:spPr bwMode="auto">
          <a:xfrm>
            <a:off x="7696200" y="2514600"/>
            <a:ext cx="609600" cy="381000"/>
          </a:xfrm>
          <a:prstGeom prst="rect">
            <a:avLst/>
          </a:prstGeom>
          <a:solidFill>
            <a:srgbClr val="AFEFE9"/>
          </a:solidFill>
          <a:ln w="9525">
            <a:solidFill>
              <a:schemeClr val="tx1"/>
            </a:solidFill>
            <a:miter lim="800000"/>
            <a:headEnd/>
            <a:tailEnd/>
          </a:ln>
        </p:spPr>
        <p:txBody>
          <a:bodyPr wrap="none" anchor="ctr"/>
          <a:lstStyle/>
          <a:p>
            <a:endParaRPr lang="en-US"/>
          </a:p>
        </p:txBody>
      </p:sp>
      <p:sp>
        <p:nvSpPr>
          <p:cNvPr id="21528" name="Line 44"/>
          <p:cNvSpPr>
            <a:spLocks noChangeShapeType="1"/>
          </p:cNvSpPr>
          <p:nvPr/>
        </p:nvSpPr>
        <p:spPr bwMode="auto">
          <a:xfrm>
            <a:off x="8001000" y="28956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29" name="Rectangle 45"/>
          <p:cNvSpPr>
            <a:spLocks noChangeArrowheads="1"/>
          </p:cNvSpPr>
          <p:nvPr/>
        </p:nvSpPr>
        <p:spPr bwMode="auto">
          <a:xfrm>
            <a:off x="6248400" y="3200400"/>
            <a:ext cx="609600" cy="685800"/>
          </a:xfrm>
          <a:prstGeom prst="rect">
            <a:avLst/>
          </a:prstGeom>
          <a:solidFill>
            <a:srgbClr val="FFFFCC"/>
          </a:solidFill>
          <a:ln w="9525">
            <a:solidFill>
              <a:schemeClr val="tx1"/>
            </a:solidFill>
            <a:miter lim="800000"/>
            <a:headEnd/>
            <a:tailEnd/>
          </a:ln>
        </p:spPr>
        <p:txBody>
          <a:bodyPr wrap="none" anchor="ctr"/>
          <a:lstStyle/>
          <a:p>
            <a:pPr algn="ctr"/>
            <a:r>
              <a:rPr lang="en-US"/>
              <a:t>IDL</a:t>
            </a:r>
          </a:p>
          <a:p>
            <a:pPr algn="ctr"/>
            <a:r>
              <a:rPr lang="en-US"/>
              <a:t>Stub</a:t>
            </a:r>
            <a:endParaRPr lang="en-GB"/>
          </a:p>
        </p:txBody>
      </p:sp>
      <p:sp>
        <p:nvSpPr>
          <p:cNvPr id="21530" name="Rectangle 46"/>
          <p:cNvSpPr>
            <a:spLocks noChangeArrowheads="1"/>
          </p:cNvSpPr>
          <p:nvPr/>
        </p:nvSpPr>
        <p:spPr bwMode="auto">
          <a:xfrm>
            <a:off x="7696200" y="3200400"/>
            <a:ext cx="609600" cy="685800"/>
          </a:xfrm>
          <a:prstGeom prst="rect">
            <a:avLst/>
          </a:prstGeom>
          <a:solidFill>
            <a:srgbClr val="FFFFCC"/>
          </a:solidFill>
          <a:ln w="9525">
            <a:solidFill>
              <a:schemeClr val="tx1"/>
            </a:solidFill>
            <a:miter lim="800000"/>
            <a:headEnd/>
            <a:tailEnd/>
          </a:ln>
        </p:spPr>
        <p:txBody>
          <a:bodyPr wrap="none" anchor="ctr"/>
          <a:lstStyle/>
          <a:p>
            <a:pPr algn="ctr"/>
            <a:r>
              <a:rPr lang="en-US"/>
              <a:t>IDL</a:t>
            </a:r>
          </a:p>
          <a:p>
            <a:pPr algn="ctr"/>
            <a:r>
              <a:rPr lang="en-US"/>
              <a:t>Stub</a:t>
            </a:r>
            <a:endParaRPr lang="en-GB"/>
          </a:p>
        </p:txBody>
      </p:sp>
      <p:cxnSp>
        <p:nvCxnSpPr>
          <p:cNvPr id="21531" name="AutoShape 48"/>
          <p:cNvCxnSpPr>
            <a:cxnSpLocks noChangeShapeType="1"/>
            <a:stCxn id="21508" idx="2"/>
            <a:endCxn id="21520" idx="2"/>
          </p:cNvCxnSpPr>
          <p:nvPr/>
        </p:nvCxnSpPr>
        <p:spPr bwMode="auto">
          <a:xfrm rot="16200000" flipH="1">
            <a:off x="4777581" y="2531269"/>
            <a:ext cx="1588" cy="4845050"/>
          </a:xfrm>
          <a:prstGeom prst="bentConnector3">
            <a:avLst>
              <a:gd name="adj1" fmla="val 47200014"/>
            </a:avLst>
          </a:prstGeom>
          <a:noFill/>
          <a:ln w="762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sp>
        <p:nvSpPr>
          <p:cNvPr id="21532" name="Text Box 49"/>
          <p:cNvSpPr txBox="1">
            <a:spLocks noChangeArrowheads="1"/>
          </p:cNvSpPr>
          <p:nvPr/>
        </p:nvSpPr>
        <p:spPr bwMode="auto">
          <a:xfrm>
            <a:off x="4273550" y="5753100"/>
            <a:ext cx="98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a:t>Network</a:t>
            </a:r>
            <a:endParaRPr lang="en-GB"/>
          </a:p>
        </p:txBody>
      </p:sp>
      <p:sp>
        <p:nvSpPr>
          <p:cNvPr id="2" name="TextBox 1">
            <a:extLst>
              <a:ext uri="{FF2B5EF4-FFF2-40B4-BE49-F238E27FC236}">
                <a16:creationId xmlns:a16="http://schemas.microsoft.com/office/drawing/2014/main" id="{E9FEB524-142A-63EB-1719-4663361FC5EB}"/>
              </a:ext>
            </a:extLst>
          </p:cNvPr>
          <p:cNvSpPr txBox="1"/>
          <p:nvPr/>
        </p:nvSpPr>
        <p:spPr>
          <a:xfrm>
            <a:off x="2166592" y="2101334"/>
            <a:ext cx="530915" cy="369332"/>
          </a:xfrm>
          <a:prstGeom prst="rect">
            <a:avLst/>
          </a:prstGeom>
          <a:noFill/>
        </p:spPr>
        <p:txBody>
          <a:bodyPr wrap="none" rtlCol="0">
            <a:spAutoFit/>
          </a:bodyPr>
          <a:lstStyle/>
          <a:p>
            <a:r>
              <a:rPr lang="en-US" dirty="0"/>
              <a:t>. . . </a:t>
            </a:r>
          </a:p>
        </p:txBody>
      </p:sp>
      <p:sp>
        <p:nvSpPr>
          <p:cNvPr id="3" name="TextBox 2">
            <a:extLst>
              <a:ext uri="{FF2B5EF4-FFF2-40B4-BE49-F238E27FC236}">
                <a16:creationId xmlns:a16="http://schemas.microsoft.com/office/drawing/2014/main" id="{6D1A3F04-F228-8D62-DA65-AF25AAF2EBF0}"/>
              </a:ext>
            </a:extLst>
          </p:cNvPr>
          <p:cNvSpPr txBox="1"/>
          <p:nvPr/>
        </p:nvSpPr>
        <p:spPr>
          <a:xfrm>
            <a:off x="7011642" y="2136699"/>
            <a:ext cx="530915" cy="369332"/>
          </a:xfrm>
          <a:prstGeom prst="rect">
            <a:avLst/>
          </a:prstGeom>
          <a:noFill/>
        </p:spPr>
        <p:txBody>
          <a:bodyPr wrap="none" rtlCol="0">
            <a:spAutoFit/>
          </a:bodyPr>
          <a:lstStyle/>
          <a:p>
            <a:r>
              <a:rPr lang="en-US" dirty="0"/>
              <a:t>. . . </a:t>
            </a:r>
          </a:p>
        </p:txBody>
      </p:sp>
      <p:sp>
        <p:nvSpPr>
          <p:cNvPr id="4" name="TextBox 3">
            <a:extLst>
              <a:ext uri="{FF2B5EF4-FFF2-40B4-BE49-F238E27FC236}">
                <a16:creationId xmlns:a16="http://schemas.microsoft.com/office/drawing/2014/main" id="{745DB9A4-7CA0-1A5A-8AC6-709697239FFD}"/>
              </a:ext>
            </a:extLst>
          </p:cNvPr>
          <p:cNvSpPr txBox="1"/>
          <p:nvPr/>
        </p:nvSpPr>
        <p:spPr>
          <a:xfrm>
            <a:off x="4500217" y="3998283"/>
            <a:ext cx="530915" cy="369332"/>
          </a:xfrm>
          <a:prstGeom prst="rect">
            <a:avLst/>
          </a:prstGeom>
          <a:noFill/>
        </p:spPr>
        <p:txBody>
          <a:bodyPr wrap="none" rtlCol="0">
            <a:spAutoFit/>
          </a:bodyPr>
          <a:lstStyle/>
          <a:p>
            <a:r>
              <a:rPr lang="en-US" dirty="0"/>
              <a:t>. . . </a:t>
            </a:r>
          </a:p>
        </p:txBody>
      </p:sp>
    </p:spTree>
    <p:extLst>
      <p:ext uri="{BB962C8B-B14F-4D97-AF65-F5344CB8AC3E}">
        <p14:creationId xmlns:p14="http://schemas.microsoft.com/office/powerpoint/2010/main" val="4015040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556221F9-1CB1-49C4-9EF7-E1789263C571}" type="slidenum">
              <a:rPr lang="en-US" b="0" smtClean="0">
                <a:solidFill>
                  <a:schemeClr val="tx2"/>
                </a:solidFill>
              </a:rPr>
              <a:pPr/>
              <a:t>36</a:t>
            </a:fld>
            <a:endParaRPr lang="en-US" b="0">
              <a:solidFill>
                <a:schemeClr val="tx2"/>
              </a:solidFill>
            </a:endParaRPr>
          </a:p>
        </p:txBody>
      </p:sp>
      <p:sp>
        <p:nvSpPr>
          <p:cNvPr id="22531" name="Rectangle 2"/>
          <p:cNvSpPr>
            <a:spLocks noGrp="1" noChangeArrowheads="1"/>
          </p:cNvSpPr>
          <p:nvPr>
            <p:ph type="title"/>
          </p:nvPr>
        </p:nvSpPr>
        <p:spPr>
          <a:xfrm>
            <a:off x="1066800" y="152400"/>
            <a:ext cx="8001000" cy="623888"/>
          </a:xfrm>
        </p:spPr>
        <p:txBody>
          <a:bodyPr/>
          <a:lstStyle/>
          <a:p>
            <a:pPr eaLnBrk="1" hangingPunct="1"/>
            <a:r>
              <a:rPr lang="en-US" sz="2800"/>
              <a:t>MS DCOM: Distributed Component Object Model </a:t>
            </a:r>
          </a:p>
        </p:txBody>
      </p:sp>
      <p:sp>
        <p:nvSpPr>
          <p:cNvPr id="22532" name="Rectangle 3"/>
          <p:cNvSpPr>
            <a:spLocks noGrp="1" noChangeArrowheads="1"/>
          </p:cNvSpPr>
          <p:nvPr>
            <p:ph type="body" idx="1"/>
          </p:nvPr>
        </p:nvSpPr>
        <p:spPr>
          <a:xfrm>
            <a:off x="457200" y="1219200"/>
            <a:ext cx="8497888" cy="4876800"/>
          </a:xfrm>
        </p:spPr>
        <p:txBody>
          <a:bodyPr/>
          <a:lstStyle/>
          <a:p>
            <a:pPr eaLnBrk="1" hangingPunct="1">
              <a:lnSpc>
                <a:spcPct val="110000"/>
              </a:lnSpc>
            </a:pPr>
            <a:r>
              <a:rPr lang="en-US" sz="2400" dirty="0">
                <a:highlight>
                  <a:srgbClr val="FFFF00"/>
                </a:highlight>
              </a:rPr>
              <a:t>Originally, Microsoft distributed object system was called </a:t>
            </a:r>
            <a:r>
              <a:rPr lang="en-US" sz="2400" dirty="0">
                <a:solidFill>
                  <a:srgbClr val="0033CC"/>
                </a:solidFill>
                <a:highlight>
                  <a:srgbClr val="FFFF00"/>
                </a:highlight>
              </a:rPr>
              <a:t>OLE</a:t>
            </a:r>
            <a:r>
              <a:rPr lang="en-US" sz="2400" dirty="0">
                <a:highlight>
                  <a:srgbClr val="FFFF00"/>
                </a:highlight>
              </a:rPr>
              <a:t> (Object Linking and Embedding) and then “</a:t>
            </a:r>
            <a:r>
              <a:rPr lang="en-US" sz="2400" dirty="0">
                <a:solidFill>
                  <a:srgbClr val="0033CC"/>
                </a:solidFill>
                <a:highlight>
                  <a:srgbClr val="FFFF00"/>
                </a:highlight>
              </a:rPr>
              <a:t>Network OLE</a:t>
            </a:r>
            <a:r>
              <a:rPr lang="en-US" sz="2400" dirty="0">
                <a:highlight>
                  <a:srgbClr val="FFFF00"/>
                </a:highlight>
              </a:rPr>
              <a:t>”</a:t>
            </a:r>
            <a:r>
              <a:rPr lang="en-US" sz="2400" dirty="0"/>
              <a:t>; </a:t>
            </a:r>
          </a:p>
          <a:p>
            <a:pPr eaLnBrk="1" hangingPunct="1">
              <a:lnSpc>
                <a:spcPct val="110000"/>
              </a:lnSpc>
            </a:pPr>
            <a:r>
              <a:rPr lang="en-US" sz="2400" dirty="0"/>
              <a:t>It was extended to Microsoft's </a:t>
            </a:r>
            <a:r>
              <a:rPr lang="en-US" sz="2400" dirty="0">
                <a:solidFill>
                  <a:srgbClr val="0033CC"/>
                </a:solidFill>
              </a:rPr>
              <a:t>COM</a:t>
            </a:r>
            <a:r>
              <a:rPr lang="en-US" sz="2400" dirty="0"/>
              <a:t> (Component Object Model) in 1993, which provided the </a:t>
            </a:r>
            <a:r>
              <a:rPr lang="en-US" sz="2400" dirty="0">
                <a:solidFill>
                  <a:srgbClr val="0033CC"/>
                </a:solidFill>
              </a:rPr>
              <a:t>communication</a:t>
            </a:r>
            <a:r>
              <a:rPr lang="en-US" sz="2400" dirty="0"/>
              <a:t> capacity among objects;</a:t>
            </a:r>
          </a:p>
          <a:p>
            <a:pPr eaLnBrk="1" hangingPunct="1">
              <a:lnSpc>
                <a:spcPct val="110000"/>
              </a:lnSpc>
            </a:pPr>
            <a:r>
              <a:rPr lang="en-US" sz="2400" dirty="0"/>
              <a:t>Windows 2000 significantly extended COM and renamed it </a:t>
            </a:r>
            <a:r>
              <a:rPr lang="en-US" sz="2400" dirty="0">
                <a:solidFill>
                  <a:srgbClr val="0033CC"/>
                </a:solidFill>
              </a:rPr>
              <a:t>COM+</a:t>
            </a:r>
            <a:r>
              <a:rPr lang="en-US" sz="2400" dirty="0"/>
              <a:t>. Then, </a:t>
            </a:r>
            <a:r>
              <a:rPr lang="en-US" sz="2400" dirty="0">
                <a:highlight>
                  <a:srgbClr val="FFFF00"/>
                </a:highlight>
              </a:rPr>
              <a:t>COM+ becomes </a:t>
            </a:r>
            <a:r>
              <a:rPr lang="en-US" sz="2400" dirty="0">
                <a:solidFill>
                  <a:srgbClr val="0033CC"/>
                </a:solidFill>
                <a:highlight>
                  <a:srgbClr val="FFFF00"/>
                </a:highlight>
              </a:rPr>
              <a:t>DCOM</a:t>
            </a:r>
            <a:r>
              <a:rPr lang="en-US" sz="2400" dirty="0">
                <a:highlight>
                  <a:srgbClr val="FFFF00"/>
                </a:highlight>
              </a:rPr>
              <a:t> later</a:t>
            </a:r>
            <a:r>
              <a:rPr lang="en-US" sz="2400" dirty="0"/>
              <a:t>;</a:t>
            </a:r>
          </a:p>
          <a:p>
            <a:pPr eaLnBrk="1" hangingPunct="1">
              <a:lnSpc>
                <a:spcPct val="110000"/>
              </a:lnSpc>
            </a:pPr>
            <a:r>
              <a:rPr lang="en-US" sz="2400" dirty="0"/>
              <a:t>DCOM allows software components to distribute across several networked computers to </a:t>
            </a:r>
            <a:r>
              <a:rPr lang="en-US" sz="2400" dirty="0">
                <a:solidFill>
                  <a:srgbClr val="0033CC"/>
                </a:solidFill>
              </a:rPr>
              <a:t>communicate</a:t>
            </a:r>
            <a:r>
              <a:rPr lang="en-US" sz="2400" dirty="0"/>
              <a:t> with each other;</a:t>
            </a:r>
          </a:p>
          <a:p>
            <a:pPr eaLnBrk="1" hangingPunct="1">
              <a:lnSpc>
                <a:spcPct val="110000"/>
              </a:lnSpc>
            </a:pPr>
            <a:r>
              <a:rPr lang="en-US" sz="2400" dirty="0">
                <a:highlight>
                  <a:srgbClr val="FFFF00"/>
                </a:highlight>
              </a:rPr>
              <a:t>All these technologies are integrated into and </a:t>
            </a:r>
            <a:r>
              <a:rPr lang="en-US" sz="2400" b="1" dirty="0">
                <a:solidFill>
                  <a:srgbClr val="FF0000"/>
                </a:solidFill>
                <a:highlight>
                  <a:srgbClr val="FFFF00"/>
                </a:highlight>
              </a:rPr>
              <a:t>replaced</a:t>
            </a:r>
            <a:r>
              <a:rPr lang="en-US" sz="2400" dirty="0">
                <a:highlight>
                  <a:srgbClr val="FFFF00"/>
                </a:highlight>
              </a:rPr>
              <a:t> by Visual Studio .NET</a:t>
            </a:r>
            <a:r>
              <a:rPr lang="en-US" sz="2400" dirty="0"/>
              <a:t>, which supports both Object-Oriented and Service-Oriented Architecture (SOA). </a:t>
            </a:r>
          </a:p>
        </p:txBody>
      </p:sp>
    </p:spTree>
    <p:extLst>
      <p:ext uri="{BB962C8B-B14F-4D97-AF65-F5344CB8AC3E}">
        <p14:creationId xmlns:p14="http://schemas.microsoft.com/office/powerpoint/2010/main" val="27323041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t>Enterprise Service Bus (ESB)</a:t>
            </a:r>
          </a:p>
        </p:txBody>
      </p:sp>
      <p:sp>
        <p:nvSpPr>
          <p:cNvPr id="23555" name="Content Placeholder 2"/>
          <p:cNvSpPr>
            <a:spLocks noGrp="1"/>
          </p:cNvSpPr>
          <p:nvPr>
            <p:ph idx="1"/>
          </p:nvPr>
        </p:nvSpPr>
        <p:spPr>
          <a:xfrm>
            <a:off x="685800" y="1371600"/>
            <a:ext cx="8269288" cy="5334000"/>
          </a:xfrm>
        </p:spPr>
        <p:txBody>
          <a:bodyPr/>
          <a:lstStyle/>
          <a:p>
            <a:r>
              <a:rPr lang="en-US" dirty="0"/>
              <a:t>An ESB provides an </a:t>
            </a:r>
            <a:r>
              <a:rPr lang="en-US" dirty="0">
                <a:solidFill>
                  <a:srgbClr val="0033CC"/>
                </a:solidFill>
              </a:rPr>
              <a:t>abstraction</a:t>
            </a:r>
            <a:r>
              <a:rPr lang="en-US" dirty="0"/>
              <a:t> layer on top of an implementation of an enterprise messaging system;</a:t>
            </a:r>
          </a:p>
          <a:p>
            <a:r>
              <a:rPr lang="en-US" dirty="0"/>
              <a:t>It allows integration </a:t>
            </a:r>
            <a:r>
              <a:rPr lang="en-US" dirty="0">
                <a:solidFill>
                  <a:srgbClr val="0033CC"/>
                </a:solidFill>
              </a:rPr>
              <a:t>architects</a:t>
            </a:r>
            <a:r>
              <a:rPr lang="en-US" dirty="0"/>
              <a:t> to exploit the value of messaging </a:t>
            </a:r>
            <a:r>
              <a:rPr lang="en-US" dirty="0">
                <a:solidFill>
                  <a:srgbClr val="0033CC"/>
                </a:solidFill>
              </a:rPr>
              <a:t>without writing code</a:t>
            </a:r>
            <a:r>
              <a:rPr lang="en-US" dirty="0"/>
              <a:t>. </a:t>
            </a:r>
          </a:p>
          <a:p>
            <a:r>
              <a:rPr lang="en-US" dirty="0"/>
              <a:t>It is the </a:t>
            </a:r>
            <a:r>
              <a:rPr lang="en-US" dirty="0">
                <a:solidFill>
                  <a:srgbClr val="0033CC"/>
                </a:solidFill>
              </a:rPr>
              <a:t>service-oriented version </a:t>
            </a:r>
            <a:r>
              <a:rPr lang="en-US" dirty="0"/>
              <a:t>of ORB.</a:t>
            </a:r>
          </a:p>
          <a:p>
            <a:r>
              <a:rPr lang="en-US" dirty="0"/>
              <a:t>Contrary to the more classical Enterprise Application Integration (EAI) approach (</a:t>
            </a:r>
            <a:r>
              <a:rPr lang="en-US" dirty="0">
                <a:solidFill>
                  <a:srgbClr val="990000"/>
                </a:solidFill>
              </a:rPr>
              <a:t>tightly coupled</a:t>
            </a:r>
            <a:r>
              <a:rPr lang="en-US" dirty="0"/>
              <a:t>), </a:t>
            </a:r>
            <a:r>
              <a:rPr lang="en-US" dirty="0">
                <a:highlight>
                  <a:srgbClr val="FFFF00"/>
                </a:highlight>
              </a:rPr>
              <a:t>ESB provides a </a:t>
            </a:r>
            <a:r>
              <a:rPr lang="en-US" dirty="0">
                <a:solidFill>
                  <a:srgbClr val="0033CC"/>
                </a:solidFill>
                <a:highlight>
                  <a:srgbClr val="FFFF00"/>
                </a:highlight>
              </a:rPr>
              <a:t>loosely coupled </a:t>
            </a:r>
            <a:r>
              <a:rPr lang="en-US" dirty="0">
                <a:highlight>
                  <a:srgbClr val="FFFF00"/>
                </a:highlight>
              </a:rPr>
              <a:t>platform to support distributed functions, with distributed (independent) deployment where needed, while still working in harmony.</a:t>
            </a:r>
          </a:p>
        </p:txBody>
      </p:sp>
      <p:sp>
        <p:nvSpPr>
          <p:cNvPr id="2355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8BA6CE01-66CA-4716-B481-B8C5CE545254}" type="slidenum">
              <a:rPr lang="en-US" b="0" smtClean="0">
                <a:solidFill>
                  <a:schemeClr val="tx2"/>
                </a:solidFill>
              </a:rPr>
              <a:pPr/>
              <a:t>37</a:t>
            </a:fld>
            <a:endParaRPr lang="en-US" b="0">
              <a:solidFill>
                <a:schemeClr val="tx2"/>
              </a:solidFill>
            </a:endParaRPr>
          </a:p>
        </p:txBody>
      </p:sp>
      <p:sp>
        <p:nvSpPr>
          <p:cNvPr id="23557" name="TextBox 4"/>
          <p:cNvSpPr txBox="1">
            <a:spLocks noChangeArrowheads="1"/>
          </p:cNvSpPr>
          <p:nvPr/>
        </p:nvSpPr>
        <p:spPr bwMode="auto">
          <a:xfrm>
            <a:off x="457200" y="909638"/>
            <a:ext cx="85582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2400" b="0">
                <a:solidFill>
                  <a:srgbClr val="FF9900"/>
                </a:solidFill>
              </a:rPr>
              <a:t>Shifting</a:t>
            </a:r>
            <a:r>
              <a:rPr lang="en-US" sz="2400" b="0">
                <a:solidFill>
                  <a:srgbClr val="008000"/>
                </a:solidFill>
              </a:rPr>
              <a:t> from Distributed Object Orientation to Service Orientation</a:t>
            </a:r>
          </a:p>
        </p:txBody>
      </p:sp>
      <p:sp>
        <p:nvSpPr>
          <p:cNvPr id="6" name="Speech Bubble: Rectangle with Corners Rounded 5">
            <a:extLst>
              <a:ext uri="{FF2B5EF4-FFF2-40B4-BE49-F238E27FC236}">
                <a16:creationId xmlns:a16="http://schemas.microsoft.com/office/drawing/2014/main" id="{CCBCBDE4-B6EC-4000-B5AE-E5F3F7C25CE2}"/>
              </a:ext>
            </a:extLst>
          </p:cNvPr>
          <p:cNvSpPr/>
          <p:nvPr/>
        </p:nvSpPr>
        <p:spPr bwMode="auto">
          <a:xfrm>
            <a:off x="7883337" y="2971800"/>
            <a:ext cx="1132076" cy="661988"/>
          </a:xfrm>
          <a:prstGeom prst="wedgeRoundRectCallout">
            <a:avLst>
              <a:gd name="adj1" fmla="val -43903"/>
              <a:gd name="adj2" fmla="val 92254"/>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rgbClr val="0033CC"/>
                </a:solidFill>
                <a:effectLst/>
                <a:latin typeface="Times New Roman" pitchFamily="18" charset="0"/>
              </a:rPr>
              <a:t>CSE446 / CSE598</a:t>
            </a:r>
          </a:p>
        </p:txBody>
      </p:sp>
    </p:spTree>
    <p:extLst>
      <p:ext uri="{BB962C8B-B14F-4D97-AF65-F5344CB8AC3E}">
        <p14:creationId xmlns:p14="http://schemas.microsoft.com/office/powerpoint/2010/main" val="400083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275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838200" y="152400"/>
            <a:ext cx="8305800" cy="609600"/>
          </a:xfrm>
        </p:spPr>
        <p:txBody>
          <a:bodyPr/>
          <a:lstStyle/>
          <a:p>
            <a:pPr algn="ctr"/>
            <a:r>
              <a:rPr lang="en-US"/>
              <a:t>Modeling Business in SOA</a:t>
            </a:r>
          </a:p>
        </p:txBody>
      </p:sp>
      <p:sp>
        <p:nvSpPr>
          <p:cNvPr id="24579" name="Text Box 3"/>
          <p:cNvSpPr txBox="1">
            <a:spLocks noChangeArrowheads="1"/>
          </p:cNvSpPr>
          <p:nvPr/>
        </p:nvSpPr>
        <p:spPr bwMode="auto">
          <a:xfrm>
            <a:off x="1406525" y="1119188"/>
            <a:ext cx="22463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buClr>
                <a:schemeClr val="accent2"/>
              </a:buClr>
              <a:buFont typeface="Wingdings" pitchFamily="2" charset="2"/>
              <a:buNone/>
            </a:pPr>
            <a:r>
              <a:rPr lang="en-US" sz="2000"/>
              <a:t>Turn this model …</a:t>
            </a:r>
          </a:p>
        </p:txBody>
      </p:sp>
      <p:sp>
        <p:nvSpPr>
          <p:cNvPr id="24580" name="AutoShape 4"/>
          <p:cNvSpPr>
            <a:spLocks noChangeArrowheads="1"/>
          </p:cNvSpPr>
          <p:nvPr/>
        </p:nvSpPr>
        <p:spPr bwMode="auto">
          <a:xfrm>
            <a:off x="4452938" y="2216150"/>
            <a:ext cx="490537" cy="523875"/>
          </a:xfrm>
          <a:prstGeom prst="rightArrow">
            <a:avLst>
              <a:gd name="adj1" fmla="val 50000"/>
              <a:gd name="adj2" fmla="val 25000"/>
            </a:avLst>
          </a:prstGeom>
          <a:solidFill>
            <a:srgbClr val="999999"/>
          </a:solidFill>
          <a:ln w="25400">
            <a:solidFill>
              <a:schemeClr val="tx1"/>
            </a:solidFill>
            <a:miter lim="800000"/>
            <a:headEnd/>
            <a:tailEnd/>
          </a:ln>
        </p:spPr>
        <p:txBody>
          <a:bodyPr wrap="none" anchor="ctr"/>
          <a:lstStyle/>
          <a:p>
            <a:endParaRPr lang="en-US"/>
          </a:p>
        </p:txBody>
      </p:sp>
      <p:sp>
        <p:nvSpPr>
          <p:cNvPr id="24581" name="Text Box 5"/>
          <p:cNvSpPr txBox="1">
            <a:spLocks noChangeArrowheads="1"/>
          </p:cNvSpPr>
          <p:nvPr/>
        </p:nvSpPr>
        <p:spPr bwMode="auto">
          <a:xfrm>
            <a:off x="5237163" y="1133475"/>
            <a:ext cx="2154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buClr>
                <a:schemeClr val="accent2"/>
              </a:buClr>
              <a:buFont typeface="Wingdings" pitchFamily="2" charset="2"/>
              <a:buNone/>
            </a:pPr>
            <a:r>
              <a:rPr lang="en-US" sz="2000"/>
              <a:t>…into this (SOA).</a:t>
            </a:r>
          </a:p>
        </p:txBody>
      </p:sp>
      <p:sp>
        <p:nvSpPr>
          <p:cNvPr id="24582" name="Line 6"/>
          <p:cNvSpPr>
            <a:spLocks noChangeShapeType="1"/>
          </p:cNvSpPr>
          <p:nvPr/>
        </p:nvSpPr>
        <p:spPr bwMode="auto">
          <a:xfrm>
            <a:off x="314325" y="3857625"/>
            <a:ext cx="8215313"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wrap="none" anchor="ctr"/>
          <a:lstStyle/>
          <a:p>
            <a:endParaRPr lang="en-US" b="0"/>
          </a:p>
        </p:txBody>
      </p:sp>
      <p:sp>
        <p:nvSpPr>
          <p:cNvPr id="24583" name="Rectangle 7"/>
          <p:cNvSpPr>
            <a:spLocks noChangeArrowheads="1"/>
          </p:cNvSpPr>
          <p:nvPr/>
        </p:nvSpPr>
        <p:spPr bwMode="auto">
          <a:xfrm>
            <a:off x="6472238" y="4011613"/>
            <a:ext cx="2233612"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35000"/>
              </a:spcBef>
              <a:spcAft>
                <a:spcPct val="15000"/>
              </a:spcAft>
              <a:buClr>
                <a:srgbClr val="009900"/>
              </a:buClr>
              <a:buFont typeface="Wingdings" pitchFamily="2" charset="2"/>
              <a:buChar char="ü"/>
            </a:pPr>
            <a:r>
              <a:rPr lang="en-US" b="0" dirty="0"/>
              <a:t>Business applications and their interfaces become </a:t>
            </a:r>
            <a:r>
              <a:rPr lang="en-US" b="0" dirty="0">
                <a:solidFill>
                  <a:srgbClr val="0033CC"/>
                </a:solidFill>
              </a:rPr>
              <a:t>reusable</a:t>
            </a:r>
          </a:p>
        </p:txBody>
      </p:sp>
      <p:sp>
        <p:nvSpPr>
          <p:cNvPr id="24584" name="Rectangle 8"/>
          <p:cNvSpPr>
            <a:spLocks noChangeArrowheads="1"/>
          </p:cNvSpPr>
          <p:nvPr/>
        </p:nvSpPr>
        <p:spPr bwMode="auto">
          <a:xfrm>
            <a:off x="2501900" y="3981450"/>
            <a:ext cx="1987550" cy="149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35000"/>
              </a:spcBef>
              <a:spcAft>
                <a:spcPct val="15000"/>
              </a:spcAft>
              <a:buClr>
                <a:srgbClr val="009900"/>
              </a:buClr>
              <a:buFont typeface="Wingdings" pitchFamily="2" charset="2"/>
              <a:buChar char="ü"/>
            </a:pPr>
            <a:r>
              <a:rPr lang="en-US" b="0" dirty="0">
                <a:solidFill>
                  <a:srgbClr val="0033CC"/>
                </a:solidFill>
              </a:rPr>
              <a:t>Decouples</a:t>
            </a:r>
            <a:r>
              <a:rPr lang="en-US" b="0" dirty="0"/>
              <a:t> the interfaces from the business applications</a:t>
            </a:r>
          </a:p>
        </p:txBody>
      </p:sp>
      <p:sp>
        <p:nvSpPr>
          <p:cNvPr id="24585" name="Rectangle 9"/>
          <p:cNvSpPr>
            <a:spLocks noChangeArrowheads="1"/>
          </p:cNvSpPr>
          <p:nvPr/>
        </p:nvSpPr>
        <p:spPr bwMode="auto">
          <a:xfrm>
            <a:off x="4510088" y="4011613"/>
            <a:ext cx="2062162"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35000"/>
              </a:spcBef>
              <a:spcAft>
                <a:spcPct val="15000"/>
              </a:spcAft>
              <a:buClr>
                <a:srgbClr val="009900"/>
              </a:buClr>
              <a:buFont typeface="Wingdings" pitchFamily="2" charset="2"/>
              <a:buChar char="ü"/>
            </a:pPr>
            <a:r>
              <a:rPr lang="en-US" b="0" dirty="0"/>
              <a:t>The number and </a:t>
            </a:r>
            <a:r>
              <a:rPr lang="en-US" b="0" dirty="0">
                <a:solidFill>
                  <a:srgbClr val="0033CC"/>
                </a:solidFill>
              </a:rPr>
              <a:t>complexity</a:t>
            </a:r>
            <a:r>
              <a:rPr lang="en-US" b="0" dirty="0"/>
              <a:t> of the interfaces are </a:t>
            </a:r>
            <a:r>
              <a:rPr lang="en-US" b="0" dirty="0">
                <a:solidFill>
                  <a:srgbClr val="0033CC"/>
                </a:solidFill>
              </a:rPr>
              <a:t>reduced</a:t>
            </a:r>
          </a:p>
        </p:txBody>
      </p:sp>
      <p:sp>
        <p:nvSpPr>
          <p:cNvPr id="24586" name="Rectangle 10"/>
          <p:cNvSpPr>
            <a:spLocks noChangeArrowheads="1"/>
          </p:cNvSpPr>
          <p:nvPr/>
        </p:nvSpPr>
        <p:spPr bwMode="auto">
          <a:xfrm>
            <a:off x="371475" y="3981450"/>
            <a:ext cx="2246313" cy="149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35000"/>
              </a:spcBef>
              <a:spcAft>
                <a:spcPct val="15000"/>
              </a:spcAft>
              <a:buClr>
                <a:srgbClr val="009900"/>
              </a:buClr>
              <a:buFont typeface="Wingdings" pitchFamily="2" charset="2"/>
              <a:buChar char="ü"/>
            </a:pPr>
            <a:r>
              <a:rPr lang="en-US" b="0" dirty="0"/>
              <a:t>Rich business </a:t>
            </a:r>
            <a:r>
              <a:rPr lang="en-US" b="0" dirty="0">
                <a:solidFill>
                  <a:srgbClr val="0033CC"/>
                </a:solidFill>
              </a:rPr>
              <a:t>abstractions</a:t>
            </a:r>
            <a:r>
              <a:rPr lang="en-US" b="0" dirty="0"/>
              <a:t> describe the application interface</a:t>
            </a:r>
          </a:p>
        </p:txBody>
      </p:sp>
      <p:grpSp>
        <p:nvGrpSpPr>
          <p:cNvPr id="24587" name="Group 56"/>
          <p:cNvGrpSpPr>
            <a:grpSpLocks/>
          </p:cNvGrpSpPr>
          <p:nvPr/>
        </p:nvGrpSpPr>
        <p:grpSpPr bwMode="auto">
          <a:xfrm>
            <a:off x="165100" y="1455738"/>
            <a:ext cx="4330700" cy="1905000"/>
            <a:chOff x="310" y="787"/>
            <a:chExt cx="5013" cy="2889"/>
          </a:xfrm>
        </p:grpSpPr>
        <p:sp>
          <p:nvSpPr>
            <p:cNvPr id="24647" name="Rectangle 57"/>
            <p:cNvSpPr>
              <a:spLocks noChangeArrowheads="1"/>
            </p:cNvSpPr>
            <p:nvPr/>
          </p:nvSpPr>
          <p:spPr bwMode="auto">
            <a:xfrm>
              <a:off x="310" y="787"/>
              <a:ext cx="5013" cy="2889"/>
            </a:xfrm>
            <a:prstGeom prst="rect">
              <a:avLst/>
            </a:prstGeom>
            <a:solidFill>
              <a:srgbClr val="F8F8F8"/>
            </a:solidFill>
            <a:ln w="9525">
              <a:solidFill>
                <a:schemeClr val="tx1"/>
              </a:solidFill>
              <a:miter lim="800000"/>
              <a:headEnd/>
              <a:tailEnd/>
            </a:ln>
          </p:spPr>
          <p:txBody>
            <a:bodyPr wrap="none" anchor="ctr"/>
            <a:lstStyle/>
            <a:p>
              <a:endParaRPr lang="en-US"/>
            </a:p>
          </p:txBody>
        </p:sp>
        <p:sp>
          <p:nvSpPr>
            <p:cNvPr id="24648" name="Rectangle 58"/>
            <p:cNvSpPr>
              <a:spLocks noChangeArrowheads="1"/>
            </p:cNvSpPr>
            <p:nvPr/>
          </p:nvSpPr>
          <p:spPr bwMode="auto">
            <a:xfrm>
              <a:off x="3184" y="1560"/>
              <a:ext cx="196" cy="99"/>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649" name="Rectangle 59"/>
            <p:cNvSpPr>
              <a:spLocks noChangeArrowheads="1"/>
            </p:cNvSpPr>
            <p:nvPr/>
          </p:nvSpPr>
          <p:spPr bwMode="auto">
            <a:xfrm>
              <a:off x="3213" y="1601"/>
              <a:ext cx="9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DFK</a:t>
              </a:r>
              <a:endParaRPr lang="en-US">
                <a:solidFill>
                  <a:srgbClr val="FF0000"/>
                </a:solidFill>
              </a:endParaRPr>
            </a:p>
          </p:txBody>
        </p:sp>
        <p:sp>
          <p:nvSpPr>
            <p:cNvPr id="24650" name="Freeform 60"/>
            <p:cNvSpPr>
              <a:spLocks/>
            </p:cNvSpPr>
            <p:nvPr/>
          </p:nvSpPr>
          <p:spPr bwMode="auto">
            <a:xfrm>
              <a:off x="518" y="3286"/>
              <a:ext cx="319" cy="245"/>
            </a:xfrm>
            <a:custGeom>
              <a:avLst/>
              <a:gdLst>
                <a:gd name="T0" fmla="*/ 0 w 319"/>
                <a:gd name="T1" fmla="*/ 214 h 245"/>
                <a:gd name="T2" fmla="*/ 1 w 319"/>
                <a:gd name="T3" fmla="*/ 218 h 245"/>
                <a:gd name="T4" fmla="*/ 5 w 319"/>
                <a:gd name="T5" fmla="*/ 222 h 245"/>
                <a:gd name="T6" fmla="*/ 12 w 319"/>
                <a:gd name="T7" fmla="*/ 226 h 245"/>
                <a:gd name="T8" fmla="*/ 22 w 319"/>
                <a:gd name="T9" fmla="*/ 229 h 245"/>
                <a:gd name="T10" fmla="*/ 34 w 319"/>
                <a:gd name="T11" fmla="*/ 233 h 245"/>
                <a:gd name="T12" fmla="*/ 48 w 319"/>
                <a:gd name="T13" fmla="*/ 236 h 245"/>
                <a:gd name="T14" fmla="*/ 65 w 319"/>
                <a:gd name="T15" fmla="*/ 239 h 245"/>
                <a:gd name="T16" fmla="*/ 83 w 319"/>
                <a:gd name="T17" fmla="*/ 241 h 245"/>
                <a:gd name="T18" fmla="*/ 102 w 319"/>
                <a:gd name="T19" fmla="*/ 243 h 245"/>
                <a:gd name="T20" fmla="*/ 122 w 319"/>
                <a:gd name="T21" fmla="*/ 244 h 245"/>
                <a:gd name="T22" fmla="*/ 143 w 319"/>
                <a:gd name="T23" fmla="*/ 244 h 245"/>
                <a:gd name="T24" fmla="*/ 165 w 319"/>
                <a:gd name="T25" fmla="*/ 245 h 245"/>
                <a:gd name="T26" fmla="*/ 186 w 319"/>
                <a:gd name="T27" fmla="*/ 244 h 245"/>
                <a:gd name="T28" fmla="*/ 207 w 319"/>
                <a:gd name="T29" fmla="*/ 243 h 245"/>
                <a:gd name="T30" fmla="*/ 227 w 319"/>
                <a:gd name="T31" fmla="*/ 242 h 245"/>
                <a:gd name="T32" fmla="*/ 245 w 319"/>
                <a:gd name="T33" fmla="*/ 240 h 245"/>
                <a:gd name="T34" fmla="*/ 262 w 319"/>
                <a:gd name="T35" fmla="*/ 237 h 245"/>
                <a:gd name="T36" fmla="*/ 278 w 319"/>
                <a:gd name="T37" fmla="*/ 234 h 245"/>
                <a:gd name="T38" fmla="*/ 291 w 319"/>
                <a:gd name="T39" fmla="*/ 231 h 245"/>
                <a:gd name="T40" fmla="*/ 302 w 319"/>
                <a:gd name="T41" fmla="*/ 228 h 245"/>
                <a:gd name="T42" fmla="*/ 310 w 319"/>
                <a:gd name="T43" fmla="*/ 224 h 245"/>
                <a:gd name="T44" fmla="*/ 316 w 319"/>
                <a:gd name="T45" fmla="*/ 220 h 245"/>
                <a:gd name="T46" fmla="*/ 319 w 319"/>
                <a:gd name="T47" fmla="*/ 216 h 245"/>
                <a:gd name="T48" fmla="*/ 319 w 319"/>
                <a:gd name="T49" fmla="*/ 31 h 245"/>
                <a:gd name="T50" fmla="*/ 318 w 319"/>
                <a:gd name="T51" fmla="*/ 27 h 245"/>
                <a:gd name="T52" fmla="*/ 313 w 319"/>
                <a:gd name="T53" fmla="*/ 23 h 245"/>
                <a:gd name="T54" fmla="*/ 306 w 319"/>
                <a:gd name="T55" fmla="*/ 19 h 245"/>
                <a:gd name="T56" fmla="*/ 297 w 319"/>
                <a:gd name="T57" fmla="*/ 15 h 245"/>
                <a:gd name="T58" fmla="*/ 285 w 319"/>
                <a:gd name="T59" fmla="*/ 12 h 245"/>
                <a:gd name="T60" fmla="*/ 270 w 319"/>
                <a:gd name="T61" fmla="*/ 9 h 245"/>
                <a:gd name="T62" fmla="*/ 254 w 319"/>
                <a:gd name="T63" fmla="*/ 6 h 245"/>
                <a:gd name="T64" fmla="*/ 236 w 319"/>
                <a:gd name="T65" fmla="*/ 4 h 245"/>
                <a:gd name="T66" fmla="*/ 217 w 319"/>
                <a:gd name="T67" fmla="*/ 2 h 245"/>
                <a:gd name="T68" fmla="*/ 196 w 319"/>
                <a:gd name="T69" fmla="*/ 1 h 245"/>
                <a:gd name="T70" fmla="*/ 175 w 319"/>
                <a:gd name="T71" fmla="*/ 0 h 245"/>
                <a:gd name="T72" fmla="*/ 154 w 319"/>
                <a:gd name="T73" fmla="*/ 0 h 245"/>
                <a:gd name="T74" fmla="*/ 133 w 319"/>
                <a:gd name="T75" fmla="*/ 1 h 245"/>
                <a:gd name="T76" fmla="*/ 112 w 319"/>
                <a:gd name="T77" fmla="*/ 2 h 245"/>
                <a:gd name="T78" fmla="*/ 92 w 319"/>
                <a:gd name="T79" fmla="*/ 3 h 245"/>
                <a:gd name="T80" fmla="*/ 73 w 319"/>
                <a:gd name="T81" fmla="*/ 5 h 245"/>
                <a:gd name="T82" fmla="*/ 56 w 319"/>
                <a:gd name="T83" fmla="*/ 7 h 245"/>
                <a:gd name="T84" fmla="*/ 41 w 319"/>
                <a:gd name="T85" fmla="*/ 10 h 245"/>
                <a:gd name="T86" fmla="*/ 28 w 319"/>
                <a:gd name="T87" fmla="*/ 14 h 245"/>
                <a:gd name="T88" fmla="*/ 17 w 319"/>
                <a:gd name="T89" fmla="*/ 17 h 245"/>
                <a:gd name="T90" fmla="*/ 9 w 319"/>
                <a:gd name="T91" fmla="*/ 21 h 245"/>
                <a:gd name="T92" fmla="*/ 3 w 319"/>
                <a:gd name="T93" fmla="*/ 25 h 245"/>
                <a:gd name="T94" fmla="*/ 0 w 319"/>
                <a:gd name="T95" fmla="*/ 29 h 24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19"/>
                <a:gd name="T145" fmla="*/ 0 h 245"/>
                <a:gd name="T146" fmla="*/ 319 w 319"/>
                <a:gd name="T147" fmla="*/ 245 h 24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19" h="245">
                  <a:moveTo>
                    <a:pt x="0" y="31"/>
                  </a:moveTo>
                  <a:lnTo>
                    <a:pt x="0" y="214"/>
                  </a:lnTo>
                  <a:lnTo>
                    <a:pt x="0" y="216"/>
                  </a:lnTo>
                  <a:lnTo>
                    <a:pt x="1" y="218"/>
                  </a:lnTo>
                  <a:lnTo>
                    <a:pt x="3" y="220"/>
                  </a:lnTo>
                  <a:lnTo>
                    <a:pt x="5" y="222"/>
                  </a:lnTo>
                  <a:lnTo>
                    <a:pt x="9" y="224"/>
                  </a:lnTo>
                  <a:lnTo>
                    <a:pt x="12" y="226"/>
                  </a:lnTo>
                  <a:lnTo>
                    <a:pt x="17" y="228"/>
                  </a:lnTo>
                  <a:lnTo>
                    <a:pt x="22" y="229"/>
                  </a:lnTo>
                  <a:lnTo>
                    <a:pt x="28" y="231"/>
                  </a:lnTo>
                  <a:lnTo>
                    <a:pt x="34" y="233"/>
                  </a:lnTo>
                  <a:lnTo>
                    <a:pt x="41" y="234"/>
                  </a:lnTo>
                  <a:lnTo>
                    <a:pt x="48" y="236"/>
                  </a:lnTo>
                  <a:lnTo>
                    <a:pt x="56" y="237"/>
                  </a:lnTo>
                  <a:lnTo>
                    <a:pt x="65" y="239"/>
                  </a:lnTo>
                  <a:lnTo>
                    <a:pt x="73" y="240"/>
                  </a:lnTo>
                  <a:lnTo>
                    <a:pt x="83" y="241"/>
                  </a:lnTo>
                  <a:lnTo>
                    <a:pt x="92" y="242"/>
                  </a:lnTo>
                  <a:lnTo>
                    <a:pt x="102" y="243"/>
                  </a:lnTo>
                  <a:lnTo>
                    <a:pt x="112" y="243"/>
                  </a:lnTo>
                  <a:lnTo>
                    <a:pt x="122" y="244"/>
                  </a:lnTo>
                  <a:lnTo>
                    <a:pt x="133" y="244"/>
                  </a:lnTo>
                  <a:lnTo>
                    <a:pt x="143" y="244"/>
                  </a:lnTo>
                  <a:lnTo>
                    <a:pt x="154" y="245"/>
                  </a:lnTo>
                  <a:lnTo>
                    <a:pt x="165" y="245"/>
                  </a:lnTo>
                  <a:lnTo>
                    <a:pt x="175" y="244"/>
                  </a:lnTo>
                  <a:lnTo>
                    <a:pt x="186" y="244"/>
                  </a:lnTo>
                  <a:lnTo>
                    <a:pt x="196" y="244"/>
                  </a:lnTo>
                  <a:lnTo>
                    <a:pt x="207" y="243"/>
                  </a:lnTo>
                  <a:lnTo>
                    <a:pt x="217" y="243"/>
                  </a:lnTo>
                  <a:lnTo>
                    <a:pt x="227" y="242"/>
                  </a:lnTo>
                  <a:lnTo>
                    <a:pt x="236" y="241"/>
                  </a:lnTo>
                  <a:lnTo>
                    <a:pt x="245" y="240"/>
                  </a:lnTo>
                  <a:lnTo>
                    <a:pt x="254" y="239"/>
                  </a:lnTo>
                  <a:lnTo>
                    <a:pt x="262" y="237"/>
                  </a:lnTo>
                  <a:lnTo>
                    <a:pt x="270" y="236"/>
                  </a:lnTo>
                  <a:lnTo>
                    <a:pt x="278" y="234"/>
                  </a:lnTo>
                  <a:lnTo>
                    <a:pt x="285" y="233"/>
                  </a:lnTo>
                  <a:lnTo>
                    <a:pt x="291" y="231"/>
                  </a:lnTo>
                  <a:lnTo>
                    <a:pt x="297" y="229"/>
                  </a:lnTo>
                  <a:lnTo>
                    <a:pt x="302" y="228"/>
                  </a:lnTo>
                  <a:lnTo>
                    <a:pt x="306" y="226"/>
                  </a:lnTo>
                  <a:lnTo>
                    <a:pt x="310" y="224"/>
                  </a:lnTo>
                  <a:lnTo>
                    <a:pt x="313" y="222"/>
                  </a:lnTo>
                  <a:lnTo>
                    <a:pt x="316" y="220"/>
                  </a:lnTo>
                  <a:lnTo>
                    <a:pt x="318" y="218"/>
                  </a:lnTo>
                  <a:lnTo>
                    <a:pt x="319" y="216"/>
                  </a:lnTo>
                  <a:lnTo>
                    <a:pt x="319" y="214"/>
                  </a:lnTo>
                  <a:lnTo>
                    <a:pt x="319" y="31"/>
                  </a:lnTo>
                  <a:lnTo>
                    <a:pt x="319" y="29"/>
                  </a:lnTo>
                  <a:lnTo>
                    <a:pt x="318" y="27"/>
                  </a:lnTo>
                  <a:lnTo>
                    <a:pt x="316" y="25"/>
                  </a:lnTo>
                  <a:lnTo>
                    <a:pt x="313" y="23"/>
                  </a:lnTo>
                  <a:lnTo>
                    <a:pt x="310" y="21"/>
                  </a:lnTo>
                  <a:lnTo>
                    <a:pt x="306" y="19"/>
                  </a:lnTo>
                  <a:lnTo>
                    <a:pt x="302" y="17"/>
                  </a:lnTo>
                  <a:lnTo>
                    <a:pt x="297" y="15"/>
                  </a:lnTo>
                  <a:lnTo>
                    <a:pt x="291" y="14"/>
                  </a:lnTo>
                  <a:lnTo>
                    <a:pt x="285" y="12"/>
                  </a:lnTo>
                  <a:lnTo>
                    <a:pt x="278" y="10"/>
                  </a:lnTo>
                  <a:lnTo>
                    <a:pt x="270" y="9"/>
                  </a:lnTo>
                  <a:lnTo>
                    <a:pt x="262" y="7"/>
                  </a:lnTo>
                  <a:lnTo>
                    <a:pt x="254" y="6"/>
                  </a:lnTo>
                  <a:lnTo>
                    <a:pt x="245" y="5"/>
                  </a:lnTo>
                  <a:lnTo>
                    <a:pt x="236" y="4"/>
                  </a:lnTo>
                  <a:lnTo>
                    <a:pt x="227" y="3"/>
                  </a:lnTo>
                  <a:lnTo>
                    <a:pt x="217" y="2"/>
                  </a:lnTo>
                  <a:lnTo>
                    <a:pt x="207" y="2"/>
                  </a:lnTo>
                  <a:lnTo>
                    <a:pt x="196" y="1"/>
                  </a:lnTo>
                  <a:lnTo>
                    <a:pt x="186" y="1"/>
                  </a:lnTo>
                  <a:lnTo>
                    <a:pt x="175" y="0"/>
                  </a:lnTo>
                  <a:lnTo>
                    <a:pt x="165" y="0"/>
                  </a:lnTo>
                  <a:lnTo>
                    <a:pt x="154" y="0"/>
                  </a:lnTo>
                  <a:lnTo>
                    <a:pt x="143" y="0"/>
                  </a:lnTo>
                  <a:lnTo>
                    <a:pt x="133" y="1"/>
                  </a:lnTo>
                  <a:lnTo>
                    <a:pt x="122" y="1"/>
                  </a:lnTo>
                  <a:lnTo>
                    <a:pt x="112" y="2"/>
                  </a:lnTo>
                  <a:lnTo>
                    <a:pt x="102" y="2"/>
                  </a:lnTo>
                  <a:lnTo>
                    <a:pt x="92" y="3"/>
                  </a:lnTo>
                  <a:lnTo>
                    <a:pt x="83" y="4"/>
                  </a:lnTo>
                  <a:lnTo>
                    <a:pt x="73" y="5"/>
                  </a:lnTo>
                  <a:lnTo>
                    <a:pt x="65" y="6"/>
                  </a:lnTo>
                  <a:lnTo>
                    <a:pt x="56" y="7"/>
                  </a:lnTo>
                  <a:lnTo>
                    <a:pt x="48" y="9"/>
                  </a:lnTo>
                  <a:lnTo>
                    <a:pt x="41" y="10"/>
                  </a:lnTo>
                  <a:lnTo>
                    <a:pt x="34" y="12"/>
                  </a:lnTo>
                  <a:lnTo>
                    <a:pt x="28" y="14"/>
                  </a:lnTo>
                  <a:lnTo>
                    <a:pt x="22" y="15"/>
                  </a:lnTo>
                  <a:lnTo>
                    <a:pt x="17" y="17"/>
                  </a:lnTo>
                  <a:lnTo>
                    <a:pt x="12" y="19"/>
                  </a:lnTo>
                  <a:lnTo>
                    <a:pt x="9" y="21"/>
                  </a:lnTo>
                  <a:lnTo>
                    <a:pt x="5" y="23"/>
                  </a:lnTo>
                  <a:lnTo>
                    <a:pt x="3" y="25"/>
                  </a:lnTo>
                  <a:lnTo>
                    <a:pt x="1" y="27"/>
                  </a:lnTo>
                  <a:lnTo>
                    <a:pt x="0" y="29"/>
                  </a:lnTo>
                  <a:lnTo>
                    <a:pt x="0" y="31"/>
                  </a:lnTo>
                  <a:close/>
                </a:path>
              </a:pathLst>
            </a:custGeom>
            <a:blipFill dpi="0" rotWithShape="0">
              <a:blip r:embed="rId4"/>
              <a:srcRect/>
              <a:tile tx="0" ty="0" sx="100000" sy="100000" flip="none" algn="tl"/>
            </a:blipFill>
            <a:ln w="0">
              <a:solidFill>
                <a:srgbClr val="000000"/>
              </a:solidFill>
              <a:round/>
              <a:headEnd/>
              <a:tailEnd/>
            </a:ln>
          </p:spPr>
          <p:txBody>
            <a:bodyPr/>
            <a:lstStyle/>
            <a:p>
              <a:endParaRPr lang="en-US"/>
            </a:p>
          </p:txBody>
        </p:sp>
        <p:sp>
          <p:nvSpPr>
            <p:cNvPr id="24651" name="Freeform 61"/>
            <p:cNvSpPr>
              <a:spLocks/>
            </p:cNvSpPr>
            <p:nvPr/>
          </p:nvSpPr>
          <p:spPr bwMode="auto">
            <a:xfrm>
              <a:off x="518" y="3317"/>
              <a:ext cx="319" cy="31"/>
            </a:xfrm>
            <a:custGeom>
              <a:avLst/>
              <a:gdLst>
                <a:gd name="T0" fmla="*/ 0 w 319"/>
                <a:gd name="T1" fmla="*/ 0 h 31"/>
                <a:gd name="T2" fmla="*/ 0 w 319"/>
                <a:gd name="T3" fmla="*/ 2 h 31"/>
                <a:gd name="T4" fmla="*/ 1 w 319"/>
                <a:gd name="T5" fmla="*/ 4 h 31"/>
                <a:gd name="T6" fmla="*/ 3 w 319"/>
                <a:gd name="T7" fmla="*/ 6 h 31"/>
                <a:gd name="T8" fmla="*/ 5 w 319"/>
                <a:gd name="T9" fmla="*/ 8 h 31"/>
                <a:gd name="T10" fmla="*/ 9 w 319"/>
                <a:gd name="T11" fmla="*/ 10 h 31"/>
                <a:gd name="T12" fmla="*/ 12 w 319"/>
                <a:gd name="T13" fmla="*/ 12 h 31"/>
                <a:gd name="T14" fmla="*/ 17 w 319"/>
                <a:gd name="T15" fmla="*/ 14 h 31"/>
                <a:gd name="T16" fmla="*/ 22 w 319"/>
                <a:gd name="T17" fmla="*/ 16 h 31"/>
                <a:gd name="T18" fmla="*/ 28 w 319"/>
                <a:gd name="T19" fmla="*/ 17 h 31"/>
                <a:gd name="T20" fmla="*/ 34 w 319"/>
                <a:gd name="T21" fmla="*/ 19 h 31"/>
                <a:gd name="T22" fmla="*/ 41 w 319"/>
                <a:gd name="T23" fmla="*/ 21 h 31"/>
                <a:gd name="T24" fmla="*/ 48 w 319"/>
                <a:gd name="T25" fmla="*/ 22 h 31"/>
                <a:gd name="T26" fmla="*/ 56 w 319"/>
                <a:gd name="T27" fmla="*/ 24 h 31"/>
                <a:gd name="T28" fmla="*/ 65 w 319"/>
                <a:gd name="T29" fmla="*/ 25 h 31"/>
                <a:gd name="T30" fmla="*/ 73 w 319"/>
                <a:gd name="T31" fmla="*/ 26 h 31"/>
                <a:gd name="T32" fmla="*/ 83 w 319"/>
                <a:gd name="T33" fmla="*/ 27 h 31"/>
                <a:gd name="T34" fmla="*/ 92 w 319"/>
                <a:gd name="T35" fmla="*/ 28 h 31"/>
                <a:gd name="T36" fmla="*/ 102 w 319"/>
                <a:gd name="T37" fmla="*/ 29 h 31"/>
                <a:gd name="T38" fmla="*/ 112 w 319"/>
                <a:gd name="T39" fmla="*/ 29 h 31"/>
                <a:gd name="T40" fmla="*/ 122 w 319"/>
                <a:gd name="T41" fmla="*/ 30 h 31"/>
                <a:gd name="T42" fmla="*/ 133 w 319"/>
                <a:gd name="T43" fmla="*/ 30 h 31"/>
                <a:gd name="T44" fmla="*/ 143 w 319"/>
                <a:gd name="T45" fmla="*/ 31 h 31"/>
                <a:gd name="T46" fmla="*/ 154 w 319"/>
                <a:gd name="T47" fmla="*/ 31 h 31"/>
                <a:gd name="T48" fmla="*/ 165 w 319"/>
                <a:gd name="T49" fmla="*/ 31 h 31"/>
                <a:gd name="T50" fmla="*/ 175 w 319"/>
                <a:gd name="T51" fmla="*/ 31 h 31"/>
                <a:gd name="T52" fmla="*/ 186 w 319"/>
                <a:gd name="T53" fmla="*/ 30 h 31"/>
                <a:gd name="T54" fmla="*/ 196 w 319"/>
                <a:gd name="T55" fmla="*/ 30 h 31"/>
                <a:gd name="T56" fmla="*/ 207 w 319"/>
                <a:gd name="T57" fmla="*/ 29 h 31"/>
                <a:gd name="T58" fmla="*/ 217 w 319"/>
                <a:gd name="T59" fmla="*/ 29 h 31"/>
                <a:gd name="T60" fmla="*/ 227 w 319"/>
                <a:gd name="T61" fmla="*/ 28 h 31"/>
                <a:gd name="T62" fmla="*/ 236 w 319"/>
                <a:gd name="T63" fmla="*/ 27 h 31"/>
                <a:gd name="T64" fmla="*/ 245 w 319"/>
                <a:gd name="T65" fmla="*/ 26 h 31"/>
                <a:gd name="T66" fmla="*/ 254 w 319"/>
                <a:gd name="T67" fmla="*/ 25 h 31"/>
                <a:gd name="T68" fmla="*/ 262 w 319"/>
                <a:gd name="T69" fmla="*/ 24 h 31"/>
                <a:gd name="T70" fmla="*/ 270 w 319"/>
                <a:gd name="T71" fmla="*/ 22 h 31"/>
                <a:gd name="T72" fmla="*/ 278 w 319"/>
                <a:gd name="T73" fmla="*/ 21 h 31"/>
                <a:gd name="T74" fmla="*/ 285 w 319"/>
                <a:gd name="T75" fmla="*/ 19 h 31"/>
                <a:gd name="T76" fmla="*/ 291 w 319"/>
                <a:gd name="T77" fmla="*/ 17 h 31"/>
                <a:gd name="T78" fmla="*/ 297 w 319"/>
                <a:gd name="T79" fmla="*/ 16 h 31"/>
                <a:gd name="T80" fmla="*/ 302 w 319"/>
                <a:gd name="T81" fmla="*/ 14 h 31"/>
                <a:gd name="T82" fmla="*/ 306 w 319"/>
                <a:gd name="T83" fmla="*/ 12 h 31"/>
                <a:gd name="T84" fmla="*/ 310 w 319"/>
                <a:gd name="T85" fmla="*/ 10 h 31"/>
                <a:gd name="T86" fmla="*/ 313 w 319"/>
                <a:gd name="T87" fmla="*/ 8 h 31"/>
                <a:gd name="T88" fmla="*/ 316 w 319"/>
                <a:gd name="T89" fmla="*/ 6 h 31"/>
                <a:gd name="T90" fmla="*/ 318 w 319"/>
                <a:gd name="T91" fmla="*/ 4 h 31"/>
                <a:gd name="T92" fmla="*/ 319 w 319"/>
                <a:gd name="T93" fmla="*/ 2 h 31"/>
                <a:gd name="T94" fmla="*/ 319 w 319"/>
                <a:gd name="T95" fmla="*/ 0 h 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19"/>
                <a:gd name="T145" fmla="*/ 0 h 31"/>
                <a:gd name="T146" fmla="*/ 319 w 319"/>
                <a:gd name="T147" fmla="*/ 31 h 3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19" h="31">
                  <a:moveTo>
                    <a:pt x="0" y="0"/>
                  </a:moveTo>
                  <a:lnTo>
                    <a:pt x="0" y="2"/>
                  </a:lnTo>
                  <a:lnTo>
                    <a:pt x="1" y="4"/>
                  </a:lnTo>
                  <a:lnTo>
                    <a:pt x="3" y="6"/>
                  </a:lnTo>
                  <a:lnTo>
                    <a:pt x="5" y="8"/>
                  </a:lnTo>
                  <a:lnTo>
                    <a:pt x="9" y="10"/>
                  </a:lnTo>
                  <a:lnTo>
                    <a:pt x="12" y="12"/>
                  </a:lnTo>
                  <a:lnTo>
                    <a:pt x="17" y="14"/>
                  </a:lnTo>
                  <a:lnTo>
                    <a:pt x="22" y="16"/>
                  </a:lnTo>
                  <a:lnTo>
                    <a:pt x="28" y="17"/>
                  </a:lnTo>
                  <a:lnTo>
                    <a:pt x="34" y="19"/>
                  </a:lnTo>
                  <a:lnTo>
                    <a:pt x="41" y="21"/>
                  </a:lnTo>
                  <a:lnTo>
                    <a:pt x="48" y="22"/>
                  </a:lnTo>
                  <a:lnTo>
                    <a:pt x="56" y="24"/>
                  </a:lnTo>
                  <a:lnTo>
                    <a:pt x="65" y="25"/>
                  </a:lnTo>
                  <a:lnTo>
                    <a:pt x="73" y="26"/>
                  </a:lnTo>
                  <a:lnTo>
                    <a:pt x="83" y="27"/>
                  </a:lnTo>
                  <a:lnTo>
                    <a:pt x="92" y="28"/>
                  </a:lnTo>
                  <a:lnTo>
                    <a:pt x="102" y="29"/>
                  </a:lnTo>
                  <a:lnTo>
                    <a:pt x="112" y="29"/>
                  </a:lnTo>
                  <a:lnTo>
                    <a:pt x="122" y="30"/>
                  </a:lnTo>
                  <a:lnTo>
                    <a:pt x="133" y="30"/>
                  </a:lnTo>
                  <a:lnTo>
                    <a:pt x="143" y="31"/>
                  </a:lnTo>
                  <a:lnTo>
                    <a:pt x="154" y="31"/>
                  </a:lnTo>
                  <a:lnTo>
                    <a:pt x="165" y="31"/>
                  </a:lnTo>
                  <a:lnTo>
                    <a:pt x="175" y="31"/>
                  </a:lnTo>
                  <a:lnTo>
                    <a:pt x="186" y="30"/>
                  </a:lnTo>
                  <a:lnTo>
                    <a:pt x="196" y="30"/>
                  </a:lnTo>
                  <a:lnTo>
                    <a:pt x="207" y="29"/>
                  </a:lnTo>
                  <a:lnTo>
                    <a:pt x="217" y="29"/>
                  </a:lnTo>
                  <a:lnTo>
                    <a:pt x="227" y="28"/>
                  </a:lnTo>
                  <a:lnTo>
                    <a:pt x="236" y="27"/>
                  </a:lnTo>
                  <a:lnTo>
                    <a:pt x="245" y="26"/>
                  </a:lnTo>
                  <a:lnTo>
                    <a:pt x="254" y="25"/>
                  </a:lnTo>
                  <a:lnTo>
                    <a:pt x="262" y="24"/>
                  </a:lnTo>
                  <a:lnTo>
                    <a:pt x="270" y="22"/>
                  </a:lnTo>
                  <a:lnTo>
                    <a:pt x="278" y="21"/>
                  </a:lnTo>
                  <a:lnTo>
                    <a:pt x="285" y="19"/>
                  </a:lnTo>
                  <a:lnTo>
                    <a:pt x="291" y="17"/>
                  </a:lnTo>
                  <a:lnTo>
                    <a:pt x="297" y="16"/>
                  </a:lnTo>
                  <a:lnTo>
                    <a:pt x="302" y="14"/>
                  </a:lnTo>
                  <a:lnTo>
                    <a:pt x="306" y="12"/>
                  </a:lnTo>
                  <a:lnTo>
                    <a:pt x="310" y="10"/>
                  </a:lnTo>
                  <a:lnTo>
                    <a:pt x="313" y="8"/>
                  </a:lnTo>
                  <a:lnTo>
                    <a:pt x="316" y="6"/>
                  </a:lnTo>
                  <a:lnTo>
                    <a:pt x="318" y="4"/>
                  </a:lnTo>
                  <a:lnTo>
                    <a:pt x="319" y="2"/>
                  </a:lnTo>
                  <a:lnTo>
                    <a:pt x="319" y="0"/>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52" name="Rectangle 62"/>
            <p:cNvSpPr>
              <a:spLocks noChangeArrowheads="1"/>
            </p:cNvSpPr>
            <p:nvPr/>
          </p:nvSpPr>
          <p:spPr bwMode="auto">
            <a:xfrm>
              <a:off x="503" y="3375"/>
              <a:ext cx="34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Data Warehouse</a:t>
              </a:r>
              <a:endParaRPr lang="en-US">
                <a:solidFill>
                  <a:srgbClr val="FF0000"/>
                </a:solidFill>
              </a:endParaRPr>
            </a:p>
          </p:txBody>
        </p:sp>
        <p:sp>
          <p:nvSpPr>
            <p:cNvPr id="24653" name="Rectangle 63"/>
            <p:cNvSpPr>
              <a:spLocks noChangeArrowheads="1"/>
            </p:cNvSpPr>
            <p:nvPr/>
          </p:nvSpPr>
          <p:spPr bwMode="auto">
            <a:xfrm>
              <a:off x="1467" y="2604"/>
              <a:ext cx="235" cy="124"/>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654" name="Rectangle 64"/>
            <p:cNvSpPr>
              <a:spLocks noChangeArrowheads="1"/>
            </p:cNvSpPr>
            <p:nvPr/>
          </p:nvSpPr>
          <p:spPr bwMode="auto">
            <a:xfrm>
              <a:off x="1462" y="2641"/>
              <a:ext cx="17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 General</a:t>
              </a:r>
              <a:endParaRPr lang="en-US">
                <a:solidFill>
                  <a:srgbClr val="FF0000"/>
                </a:solidFill>
              </a:endParaRPr>
            </a:p>
          </p:txBody>
        </p:sp>
        <p:sp>
          <p:nvSpPr>
            <p:cNvPr id="24655" name="Rectangle 65"/>
            <p:cNvSpPr>
              <a:spLocks noChangeArrowheads="1"/>
            </p:cNvSpPr>
            <p:nvPr/>
          </p:nvSpPr>
          <p:spPr bwMode="auto">
            <a:xfrm>
              <a:off x="1510" y="2667"/>
              <a:ext cx="14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Ledger</a:t>
              </a:r>
              <a:endParaRPr lang="en-US">
                <a:solidFill>
                  <a:srgbClr val="FF0000"/>
                </a:solidFill>
              </a:endParaRPr>
            </a:p>
          </p:txBody>
        </p:sp>
        <p:sp>
          <p:nvSpPr>
            <p:cNvPr id="24656" name="Rectangle 66"/>
            <p:cNvSpPr>
              <a:spLocks noChangeArrowheads="1"/>
            </p:cNvSpPr>
            <p:nvPr/>
          </p:nvSpPr>
          <p:spPr bwMode="auto">
            <a:xfrm>
              <a:off x="1592" y="2968"/>
              <a:ext cx="434" cy="154"/>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657" name="Rectangle 67"/>
            <p:cNvSpPr>
              <a:spLocks noChangeArrowheads="1"/>
            </p:cNvSpPr>
            <p:nvPr/>
          </p:nvSpPr>
          <p:spPr bwMode="auto">
            <a:xfrm>
              <a:off x="1741" y="3031"/>
              <a:ext cx="7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 AP</a:t>
              </a:r>
              <a:endParaRPr lang="en-US">
                <a:solidFill>
                  <a:srgbClr val="FF0000"/>
                </a:solidFill>
              </a:endParaRPr>
            </a:p>
          </p:txBody>
        </p:sp>
        <p:sp>
          <p:nvSpPr>
            <p:cNvPr id="24658" name="Rectangle 68"/>
            <p:cNvSpPr>
              <a:spLocks noChangeArrowheads="1"/>
            </p:cNvSpPr>
            <p:nvPr/>
          </p:nvSpPr>
          <p:spPr bwMode="auto">
            <a:xfrm>
              <a:off x="2492" y="1085"/>
              <a:ext cx="311" cy="78"/>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659" name="Rectangle 69"/>
            <p:cNvSpPr>
              <a:spLocks noChangeArrowheads="1"/>
            </p:cNvSpPr>
            <p:nvPr/>
          </p:nvSpPr>
          <p:spPr bwMode="auto">
            <a:xfrm>
              <a:off x="2556" y="1102"/>
              <a:ext cx="113"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Sales</a:t>
              </a:r>
              <a:endParaRPr lang="en-US">
                <a:solidFill>
                  <a:srgbClr val="FF0000"/>
                </a:solidFill>
              </a:endParaRPr>
            </a:p>
          </p:txBody>
        </p:sp>
        <p:sp>
          <p:nvSpPr>
            <p:cNvPr id="24660" name="Rectangle 70"/>
            <p:cNvSpPr>
              <a:spLocks noChangeArrowheads="1"/>
            </p:cNvSpPr>
            <p:nvPr/>
          </p:nvSpPr>
          <p:spPr bwMode="auto">
            <a:xfrm>
              <a:off x="2522" y="1124"/>
              <a:ext cx="24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Corrections</a:t>
              </a:r>
              <a:endParaRPr lang="en-US">
                <a:solidFill>
                  <a:srgbClr val="FF0000"/>
                </a:solidFill>
              </a:endParaRPr>
            </a:p>
          </p:txBody>
        </p:sp>
        <p:sp>
          <p:nvSpPr>
            <p:cNvPr id="24661" name="Rectangle 71"/>
            <p:cNvSpPr>
              <a:spLocks noChangeArrowheads="1"/>
            </p:cNvSpPr>
            <p:nvPr/>
          </p:nvSpPr>
          <p:spPr bwMode="auto">
            <a:xfrm>
              <a:off x="4120" y="2203"/>
              <a:ext cx="257" cy="71"/>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662" name="Rectangle 72"/>
            <p:cNvSpPr>
              <a:spLocks noChangeArrowheads="1"/>
            </p:cNvSpPr>
            <p:nvPr/>
          </p:nvSpPr>
          <p:spPr bwMode="auto">
            <a:xfrm>
              <a:off x="4193" y="2212"/>
              <a:ext cx="6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PO</a:t>
              </a:r>
              <a:endParaRPr lang="en-US">
                <a:solidFill>
                  <a:srgbClr val="FF0000"/>
                </a:solidFill>
              </a:endParaRPr>
            </a:p>
          </p:txBody>
        </p:sp>
        <p:sp>
          <p:nvSpPr>
            <p:cNvPr id="24663" name="Rectangle 73"/>
            <p:cNvSpPr>
              <a:spLocks noChangeArrowheads="1"/>
            </p:cNvSpPr>
            <p:nvPr/>
          </p:nvSpPr>
          <p:spPr bwMode="auto">
            <a:xfrm>
              <a:off x="4145" y="2239"/>
              <a:ext cx="20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Receiving</a:t>
              </a:r>
              <a:endParaRPr lang="en-US">
                <a:solidFill>
                  <a:srgbClr val="FF0000"/>
                </a:solidFill>
              </a:endParaRPr>
            </a:p>
          </p:txBody>
        </p:sp>
        <p:sp>
          <p:nvSpPr>
            <p:cNvPr id="24664" name="Rectangle 74"/>
            <p:cNvSpPr>
              <a:spLocks noChangeArrowheads="1"/>
            </p:cNvSpPr>
            <p:nvPr/>
          </p:nvSpPr>
          <p:spPr bwMode="auto">
            <a:xfrm>
              <a:off x="3451" y="1372"/>
              <a:ext cx="214" cy="77"/>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665" name="Rectangle 75"/>
            <p:cNvSpPr>
              <a:spLocks noChangeArrowheads="1"/>
            </p:cNvSpPr>
            <p:nvPr/>
          </p:nvSpPr>
          <p:spPr bwMode="auto">
            <a:xfrm>
              <a:off x="3438" y="1386"/>
              <a:ext cx="196"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Return to</a:t>
              </a:r>
              <a:endParaRPr lang="en-US">
                <a:solidFill>
                  <a:srgbClr val="FF0000"/>
                </a:solidFill>
              </a:endParaRPr>
            </a:p>
          </p:txBody>
        </p:sp>
        <p:sp>
          <p:nvSpPr>
            <p:cNvPr id="24666" name="Rectangle 76"/>
            <p:cNvSpPr>
              <a:spLocks noChangeArrowheads="1"/>
            </p:cNvSpPr>
            <p:nvPr/>
          </p:nvSpPr>
          <p:spPr bwMode="auto">
            <a:xfrm>
              <a:off x="3484" y="1411"/>
              <a:ext cx="152"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Vendor</a:t>
              </a:r>
              <a:endParaRPr lang="en-US">
                <a:solidFill>
                  <a:srgbClr val="FF0000"/>
                </a:solidFill>
              </a:endParaRPr>
            </a:p>
          </p:txBody>
        </p:sp>
        <p:sp>
          <p:nvSpPr>
            <p:cNvPr id="24667" name="Rectangle 77"/>
            <p:cNvSpPr>
              <a:spLocks noChangeArrowheads="1"/>
            </p:cNvSpPr>
            <p:nvPr/>
          </p:nvSpPr>
          <p:spPr bwMode="auto">
            <a:xfrm>
              <a:off x="4730" y="1129"/>
              <a:ext cx="306" cy="118"/>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668" name="Rectangle 78"/>
            <p:cNvSpPr>
              <a:spLocks noChangeArrowheads="1"/>
            </p:cNvSpPr>
            <p:nvPr/>
          </p:nvSpPr>
          <p:spPr bwMode="auto">
            <a:xfrm>
              <a:off x="4740" y="1163"/>
              <a:ext cx="238"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Warehouse</a:t>
              </a:r>
              <a:endParaRPr lang="en-US">
                <a:solidFill>
                  <a:srgbClr val="FF0000"/>
                </a:solidFill>
              </a:endParaRPr>
            </a:p>
          </p:txBody>
        </p:sp>
        <p:sp>
          <p:nvSpPr>
            <p:cNvPr id="24669" name="Rectangle 79"/>
            <p:cNvSpPr>
              <a:spLocks noChangeArrowheads="1"/>
            </p:cNvSpPr>
            <p:nvPr/>
          </p:nvSpPr>
          <p:spPr bwMode="auto">
            <a:xfrm>
              <a:off x="4748" y="1189"/>
              <a:ext cx="26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Management</a:t>
              </a:r>
              <a:endParaRPr lang="en-US">
                <a:solidFill>
                  <a:srgbClr val="FF0000"/>
                </a:solidFill>
              </a:endParaRPr>
            </a:p>
          </p:txBody>
        </p:sp>
        <p:sp>
          <p:nvSpPr>
            <p:cNvPr id="24670" name="Freeform 80"/>
            <p:cNvSpPr>
              <a:spLocks/>
            </p:cNvSpPr>
            <p:nvPr/>
          </p:nvSpPr>
          <p:spPr bwMode="auto">
            <a:xfrm>
              <a:off x="1215" y="1294"/>
              <a:ext cx="37" cy="518"/>
            </a:xfrm>
            <a:custGeom>
              <a:avLst/>
              <a:gdLst>
                <a:gd name="T0" fmla="*/ 0 w 37"/>
                <a:gd name="T1" fmla="*/ 0 h 518"/>
                <a:gd name="T2" fmla="*/ 37 w 37"/>
                <a:gd name="T3" fmla="*/ 0 h 518"/>
                <a:gd name="T4" fmla="*/ 37 w 37"/>
                <a:gd name="T5" fmla="*/ 518 h 518"/>
                <a:gd name="T6" fmla="*/ 28 w 37"/>
                <a:gd name="T7" fmla="*/ 518 h 518"/>
                <a:gd name="T8" fmla="*/ 0 60000 65536"/>
                <a:gd name="T9" fmla="*/ 0 60000 65536"/>
                <a:gd name="T10" fmla="*/ 0 60000 65536"/>
                <a:gd name="T11" fmla="*/ 0 60000 65536"/>
                <a:gd name="T12" fmla="*/ 0 w 37"/>
                <a:gd name="T13" fmla="*/ 0 h 518"/>
                <a:gd name="T14" fmla="*/ 37 w 37"/>
                <a:gd name="T15" fmla="*/ 518 h 518"/>
              </a:gdLst>
              <a:ahLst/>
              <a:cxnLst>
                <a:cxn ang="T8">
                  <a:pos x="T0" y="T1"/>
                </a:cxn>
                <a:cxn ang="T9">
                  <a:pos x="T2" y="T3"/>
                </a:cxn>
                <a:cxn ang="T10">
                  <a:pos x="T4" y="T5"/>
                </a:cxn>
                <a:cxn ang="T11">
                  <a:pos x="T6" y="T7"/>
                </a:cxn>
              </a:cxnLst>
              <a:rect l="T12" t="T13" r="T14" b="T15"/>
              <a:pathLst>
                <a:path w="37" h="518">
                  <a:moveTo>
                    <a:pt x="0" y="0"/>
                  </a:moveTo>
                  <a:lnTo>
                    <a:pt x="37" y="0"/>
                  </a:lnTo>
                  <a:lnTo>
                    <a:pt x="37" y="518"/>
                  </a:lnTo>
                  <a:lnTo>
                    <a:pt x="28" y="518"/>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71" name="Freeform 81"/>
            <p:cNvSpPr>
              <a:spLocks/>
            </p:cNvSpPr>
            <p:nvPr/>
          </p:nvSpPr>
          <p:spPr bwMode="auto">
            <a:xfrm>
              <a:off x="1231" y="1807"/>
              <a:ext cx="14" cy="9"/>
            </a:xfrm>
            <a:custGeom>
              <a:avLst/>
              <a:gdLst>
                <a:gd name="T0" fmla="*/ 12 w 14"/>
                <a:gd name="T1" fmla="*/ 9 h 9"/>
                <a:gd name="T2" fmla="*/ 0 w 14"/>
                <a:gd name="T3" fmla="*/ 5 h 9"/>
                <a:gd name="T4" fmla="*/ 12 w 14"/>
                <a:gd name="T5" fmla="*/ 0 h 9"/>
                <a:gd name="T6" fmla="*/ 13 w 14"/>
                <a:gd name="T7" fmla="*/ 2 h 9"/>
                <a:gd name="T8" fmla="*/ 14 w 14"/>
                <a:gd name="T9" fmla="*/ 5 h 9"/>
                <a:gd name="T10" fmla="*/ 13 w 14"/>
                <a:gd name="T11" fmla="*/ 7 h 9"/>
                <a:gd name="T12" fmla="*/ 12 w 14"/>
                <a:gd name="T13" fmla="*/ 9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12" y="9"/>
                  </a:moveTo>
                  <a:lnTo>
                    <a:pt x="0" y="5"/>
                  </a:lnTo>
                  <a:lnTo>
                    <a:pt x="12" y="0"/>
                  </a:lnTo>
                  <a:lnTo>
                    <a:pt x="13" y="2"/>
                  </a:lnTo>
                  <a:lnTo>
                    <a:pt x="14" y="5"/>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72" name="Freeform 82"/>
            <p:cNvSpPr>
              <a:spLocks/>
            </p:cNvSpPr>
            <p:nvPr/>
          </p:nvSpPr>
          <p:spPr bwMode="auto">
            <a:xfrm>
              <a:off x="812" y="1461"/>
              <a:ext cx="142" cy="325"/>
            </a:xfrm>
            <a:custGeom>
              <a:avLst/>
              <a:gdLst>
                <a:gd name="T0" fmla="*/ 142 w 142"/>
                <a:gd name="T1" fmla="*/ 0 h 325"/>
                <a:gd name="T2" fmla="*/ 142 w 142"/>
                <a:gd name="T3" fmla="*/ 15 h 325"/>
                <a:gd name="T4" fmla="*/ 0 w 142"/>
                <a:gd name="T5" fmla="*/ 15 h 325"/>
                <a:gd name="T6" fmla="*/ 0 w 142"/>
                <a:gd name="T7" fmla="*/ 325 h 325"/>
                <a:gd name="T8" fmla="*/ 92 w 142"/>
                <a:gd name="T9" fmla="*/ 325 h 325"/>
                <a:gd name="T10" fmla="*/ 0 60000 65536"/>
                <a:gd name="T11" fmla="*/ 0 60000 65536"/>
                <a:gd name="T12" fmla="*/ 0 60000 65536"/>
                <a:gd name="T13" fmla="*/ 0 60000 65536"/>
                <a:gd name="T14" fmla="*/ 0 60000 65536"/>
                <a:gd name="T15" fmla="*/ 0 w 142"/>
                <a:gd name="T16" fmla="*/ 0 h 325"/>
                <a:gd name="T17" fmla="*/ 142 w 142"/>
                <a:gd name="T18" fmla="*/ 325 h 325"/>
              </a:gdLst>
              <a:ahLst/>
              <a:cxnLst>
                <a:cxn ang="T10">
                  <a:pos x="T0" y="T1"/>
                </a:cxn>
                <a:cxn ang="T11">
                  <a:pos x="T2" y="T3"/>
                </a:cxn>
                <a:cxn ang="T12">
                  <a:pos x="T4" y="T5"/>
                </a:cxn>
                <a:cxn ang="T13">
                  <a:pos x="T6" y="T7"/>
                </a:cxn>
                <a:cxn ang="T14">
                  <a:pos x="T8" y="T9"/>
                </a:cxn>
              </a:cxnLst>
              <a:rect l="T15" t="T16" r="T17" b="T18"/>
              <a:pathLst>
                <a:path w="142" h="325">
                  <a:moveTo>
                    <a:pt x="142" y="0"/>
                  </a:moveTo>
                  <a:lnTo>
                    <a:pt x="142" y="15"/>
                  </a:lnTo>
                  <a:lnTo>
                    <a:pt x="0" y="15"/>
                  </a:lnTo>
                  <a:lnTo>
                    <a:pt x="0" y="325"/>
                  </a:lnTo>
                  <a:lnTo>
                    <a:pt x="92" y="325"/>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73" name="Freeform 83"/>
            <p:cNvSpPr>
              <a:spLocks/>
            </p:cNvSpPr>
            <p:nvPr/>
          </p:nvSpPr>
          <p:spPr bwMode="auto">
            <a:xfrm>
              <a:off x="902" y="1782"/>
              <a:ext cx="13" cy="9"/>
            </a:xfrm>
            <a:custGeom>
              <a:avLst/>
              <a:gdLst>
                <a:gd name="T0" fmla="*/ 1 w 13"/>
                <a:gd name="T1" fmla="*/ 0 h 9"/>
                <a:gd name="T2" fmla="*/ 13 w 13"/>
                <a:gd name="T3" fmla="*/ 4 h 9"/>
                <a:gd name="T4" fmla="*/ 1 w 13"/>
                <a:gd name="T5" fmla="*/ 9 h 9"/>
                <a:gd name="T6" fmla="*/ 0 w 13"/>
                <a:gd name="T7" fmla="*/ 7 h 9"/>
                <a:gd name="T8" fmla="*/ 0 w 13"/>
                <a:gd name="T9" fmla="*/ 4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4"/>
                  </a:lnTo>
                  <a:lnTo>
                    <a:pt x="1" y="9"/>
                  </a:lnTo>
                  <a:lnTo>
                    <a:pt x="0" y="7"/>
                  </a:lnTo>
                  <a:lnTo>
                    <a:pt x="0" y="4"/>
                  </a:lnTo>
                  <a:lnTo>
                    <a:pt x="0" y="2"/>
                  </a:lnTo>
                  <a:lnTo>
                    <a:pt x="1"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74" name="Freeform 84"/>
            <p:cNvSpPr>
              <a:spLocks/>
            </p:cNvSpPr>
            <p:nvPr/>
          </p:nvSpPr>
          <p:spPr bwMode="auto">
            <a:xfrm>
              <a:off x="599" y="1652"/>
              <a:ext cx="305" cy="111"/>
            </a:xfrm>
            <a:custGeom>
              <a:avLst/>
              <a:gdLst>
                <a:gd name="T0" fmla="*/ 0 w 305"/>
                <a:gd name="T1" fmla="*/ 0 h 111"/>
                <a:gd name="T2" fmla="*/ 0 w 305"/>
                <a:gd name="T3" fmla="*/ 23 h 111"/>
                <a:gd name="T4" fmla="*/ 76 w 305"/>
                <a:gd name="T5" fmla="*/ 23 h 111"/>
                <a:gd name="T6" fmla="*/ 76 w 305"/>
                <a:gd name="T7" fmla="*/ 111 h 111"/>
                <a:gd name="T8" fmla="*/ 208 w 305"/>
                <a:gd name="T9" fmla="*/ 111 h 111"/>
                <a:gd name="T10" fmla="*/ 209 w 305"/>
                <a:gd name="T11" fmla="*/ 110 h 111"/>
                <a:gd name="T12" fmla="*/ 210 w 305"/>
                <a:gd name="T13" fmla="*/ 109 h 111"/>
                <a:gd name="T14" fmla="*/ 211 w 305"/>
                <a:gd name="T15" fmla="*/ 108 h 111"/>
                <a:gd name="T16" fmla="*/ 213 w 305"/>
                <a:gd name="T17" fmla="*/ 108 h 111"/>
                <a:gd name="T18" fmla="*/ 214 w 305"/>
                <a:gd name="T19" fmla="*/ 108 h 111"/>
                <a:gd name="T20" fmla="*/ 216 w 305"/>
                <a:gd name="T21" fmla="*/ 109 h 111"/>
                <a:gd name="T22" fmla="*/ 217 w 305"/>
                <a:gd name="T23" fmla="*/ 110 h 111"/>
                <a:gd name="T24" fmla="*/ 217 w 305"/>
                <a:gd name="T25" fmla="*/ 111 h 111"/>
                <a:gd name="T26" fmla="*/ 305 w 305"/>
                <a:gd name="T27" fmla="*/ 111 h 1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5"/>
                <a:gd name="T43" fmla="*/ 0 h 111"/>
                <a:gd name="T44" fmla="*/ 305 w 305"/>
                <a:gd name="T45" fmla="*/ 111 h 1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5" h="111">
                  <a:moveTo>
                    <a:pt x="0" y="0"/>
                  </a:moveTo>
                  <a:lnTo>
                    <a:pt x="0" y="23"/>
                  </a:lnTo>
                  <a:lnTo>
                    <a:pt x="76" y="23"/>
                  </a:lnTo>
                  <a:lnTo>
                    <a:pt x="76" y="111"/>
                  </a:lnTo>
                  <a:lnTo>
                    <a:pt x="208" y="111"/>
                  </a:lnTo>
                  <a:lnTo>
                    <a:pt x="209" y="110"/>
                  </a:lnTo>
                  <a:lnTo>
                    <a:pt x="210" y="109"/>
                  </a:lnTo>
                  <a:lnTo>
                    <a:pt x="211" y="108"/>
                  </a:lnTo>
                  <a:lnTo>
                    <a:pt x="213" y="108"/>
                  </a:lnTo>
                  <a:lnTo>
                    <a:pt x="214" y="108"/>
                  </a:lnTo>
                  <a:lnTo>
                    <a:pt x="216" y="109"/>
                  </a:lnTo>
                  <a:lnTo>
                    <a:pt x="217" y="110"/>
                  </a:lnTo>
                  <a:lnTo>
                    <a:pt x="217" y="111"/>
                  </a:lnTo>
                  <a:lnTo>
                    <a:pt x="305" y="111"/>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75" name="Freeform 85"/>
            <p:cNvSpPr>
              <a:spLocks/>
            </p:cNvSpPr>
            <p:nvPr/>
          </p:nvSpPr>
          <p:spPr bwMode="auto">
            <a:xfrm>
              <a:off x="593" y="1643"/>
              <a:ext cx="12" cy="11"/>
            </a:xfrm>
            <a:custGeom>
              <a:avLst/>
              <a:gdLst>
                <a:gd name="T0" fmla="*/ 0 w 12"/>
                <a:gd name="T1" fmla="*/ 9 h 11"/>
                <a:gd name="T2" fmla="*/ 6 w 12"/>
                <a:gd name="T3" fmla="*/ 0 h 11"/>
                <a:gd name="T4" fmla="*/ 12 w 12"/>
                <a:gd name="T5" fmla="*/ 9 h 11"/>
                <a:gd name="T6" fmla="*/ 9 w 12"/>
                <a:gd name="T7" fmla="*/ 10 h 11"/>
                <a:gd name="T8" fmla="*/ 6 w 12"/>
                <a:gd name="T9" fmla="*/ 11 h 11"/>
                <a:gd name="T10" fmla="*/ 3 w 12"/>
                <a:gd name="T11" fmla="*/ 10 h 11"/>
                <a:gd name="T12" fmla="*/ 0 w 12"/>
                <a:gd name="T13" fmla="*/ 9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0" y="9"/>
                  </a:moveTo>
                  <a:lnTo>
                    <a:pt x="6" y="0"/>
                  </a:lnTo>
                  <a:lnTo>
                    <a:pt x="12" y="9"/>
                  </a:lnTo>
                  <a:lnTo>
                    <a:pt x="9" y="10"/>
                  </a:lnTo>
                  <a:lnTo>
                    <a:pt x="6" y="11"/>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76" name="Freeform 86"/>
            <p:cNvSpPr>
              <a:spLocks/>
            </p:cNvSpPr>
            <p:nvPr/>
          </p:nvSpPr>
          <p:spPr bwMode="auto">
            <a:xfrm>
              <a:off x="902" y="1758"/>
              <a:ext cx="13" cy="10"/>
            </a:xfrm>
            <a:custGeom>
              <a:avLst/>
              <a:gdLst>
                <a:gd name="T0" fmla="*/ 1 w 13"/>
                <a:gd name="T1" fmla="*/ 0 h 10"/>
                <a:gd name="T2" fmla="*/ 13 w 13"/>
                <a:gd name="T3" fmla="*/ 5 h 10"/>
                <a:gd name="T4" fmla="*/ 1 w 13"/>
                <a:gd name="T5" fmla="*/ 10 h 10"/>
                <a:gd name="T6" fmla="*/ 0 w 13"/>
                <a:gd name="T7" fmla="*/ 7 h 10"/>
                <a:gd name="T8" fmla="*/ 0 w 13"/>
                <a:gd name="T9" fmla="*/ 5 h 10"/>
                <a:gd name="T10" fmla="*/ 0 w 13"/>
                <a:gd name="T11" fmla="*/ 3 h 10"/>
                <a:gd name="T12" fmla="*/ 1 w 13"/>
                <a:gd name="T13" fmla="*/ 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 y="0"/>
                  </a:moveTo>
                  <a:lnTo>
                    <a:pt x="13" y="5"/>
                  </a:lnTo>
                  <a:lnTo>
                    <a:pt x="1" y="10"/>
                  </a:lnTo>
                  <a:lnTo>
                    <a:pt x="0" y="7"/>
                  </a:lnTo>
                  <a:lnTo>
                    <a:pt x="0" y="5"/>
                  </a:lnTo>
                  <a:lnTo>
                    <a:pt x="0" y="3"/>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77" name="Rectangle 87"/>
            <p:cNvSpPr>
              <a:spLocks noChangeArrowheads="1"/>
            </p:cNvSpPr>
            <p:nvPr/>
          </p:nvSpPr>
          <p:spPr bwMode="auto">
            <a:xfrm>
              <a:off x="4157" y="1393"/>
              <a:ext cx="273" cy="75"/>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678" name="Rectangle 88"/>
            <p:cNvSpPr>
              <a:spLocks noChangeArrowheads="1"/>
            </p:cNvSpPr>
            <p:nvPr/>
          </p:nvSpPr>
          <p:spPr bwMode="auto">
            <a:xfrm>
              <a:off x="4147" y="1420"/>
              <a:ext cx="226"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Credit App</a:t>
              </a:r>
              <a:endParaRPr lang="en-US">
                <a:solidFill>
                  <a:srgbClr val="FF0000"/>
                </a:solidFill>
              </a:endParaRPr>
            </a:p>
          </p:txBody>
        </p:sp>
        <p:sp>
          <p:nvSpPr>
            <p:cNvPr id="24679" name="Freeform 89"/>
            <p:cNvSpPr>
              <a:spLocks/>
            </p:cNvSpPr>
            <p:nvPr/>
          </p:nvSpPr>
          <p:spPr bwMode="auto">
            <a:xfrm>
              <a:off x="1027" y="1716"/>
              <a:ext cx="1" cy="35"/>
            </a:xfrm>
            <a:custGeom>
              <a:avLst/>
              <a:gdLst>
                <a:gd name="T0" fmla="*/ 1 w 1"/>
                <a:gd name="T1" fmla="*/ 0 h 35"/>
                <a:gd name="T2" fmla="*/ 1 w 1"/>
                <a:gd name="T3" fmla="*/ 7 h 35"/>
                <a:gd name="T4" fmla="*/ 0 w 1"/>
                <a:gd name="T5" fmla="*/ 7 h 35"/>
                <a:gd name="T6" fmla="*/ 0 w 1"/>
                <a:gd name="T7" fmla="*/ 35 h 35"/>
                <a:gd name="T8" fmla="*/ 0 60000 65536"/>
                <a:gd name="T9" fmla="*/ 0 60000 65536"/>
                <a:gd name="T10" fmla="*/ 0 60000 65536"/>
                <a:gd name="T11" fmla="*/ 0 60000 65536"/>
                <a:gd name="T12" fmla="*/ 0 w 1"/>
                <a:gd name="T13" fmla="*/ 0 h 35"/>
                <a:gd name="T14" fmla="*/ 1 w 1"/>
                <a:gd name="T15" fmla="*/ 35 h 35"/>
              </a:gdLst>
              <a:ahLst/>
              <a:cxnLst>
                <a:cxn ang="T8">
                  <a:pos x="T0" y="T1"/>
                </a:cxn>
                <a:cxn ang="T9">
                  <a:pos x="T2" y="T3"/>
                </a:cxn>
                <a:cxn ang="T10">
                  <a:pos x="T4" y="T5"/>
                </a:cxn>
                <a:cxn ang="T11">
                  <a:pos x="T6" y="T7"/>
                </a:cxn>
              </a:cxnLst>
              <a:rect l="T12" t="T13" r="T14" b="T15"/>
              <a:pathLst>
                <a:path w="1" h="35">
                  <a:moveTo>
                    <a:pt x="1" y="0"/>
                  </a:moveTo>
                  <a:lnTo>
                    <a:pt x="1" y="7"/>
                  </a:lnTo>
                  <a:lnTo>
                    <a:pt x="0" y="7"/>
                  </a:lnTo>
                  <a:lnTo>
                    <a:pt x="0" y="35"/>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80" name="Freeform 90"/>
            <p:cNvSpPr>
              <a:spLocks/>
            </p:cNvSpPr>
            <p:nvPr/>
          </p:nvSpPr>
          <p:spPr bwMode="auto">
            <a:xfrm>
              <a:off x="1022" y="1707"/>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81" name="Freeform 91"/>
            <p:cNvSpPr>
              <a:spLocks/>
            </p:cNvSpPr>
            <p:nvPr/>
          </p:nvSpPr>
          <p:spPr bwMode="auto">
            <a:xfrm>
              <a:off x="1021" y="1750"/>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82" name="Rectangle 92"/>
            <p:cNvSpPr>
              <a:spLocks noChangeArrowheads="1"/>
            </p:cNvSpPr>
            <p:nvPr/>
          </p:nvSpPr>
          <p:spPr bwMode="auto">
            <a:xfrm>
              <a:off x="906" y="1508"/>
              <a:ext cx="262" cy="94"/>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683" name="Rectangle 93"/>
            <p:cNvSpPr>
              <a:spLocks noChangeArrowheads="1"/>
            </p:cNvSpPr>
            <p:nvPr/>
          </p:nvSpPr>
          <p:spPr bwMode="auto">
            <a:xfrm>
              <a:off x="870" y="1529"/>
              <a:ext cx="221"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 Employee</a:t>
              </a:r>
              <a:endParaRPr lang="en-US">
                <a:solidFill>
                  <a:srgbClr val="FF0000"/>
                </a:solidFill>
              </a:endParaRPr>
            </a:p>
          </p:txBody>
        </p:sp>
        <p:sp>
          <p:nvSpPr>
            <p:cNvPr id="24684" name="Rectangle 94"/>
            <p:cNvSpPr>
              <a:spLocks noChangeArrowheads="1"/>
            </p:cNvSpPr>
            <p:nvPr/>
          </p:nvSpPr>
          <p:spPr bwMode="auto">
            <a:xfrm>
              <a:off x="885" y="1555"/>
              <a:ext cx="309"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Change Notice</a:t>
              </a:r>
              <a:endParaRPr lang="en-US">
                <a:solidFill>
                  <a:srgbClr val="FF0000"/>
                </a:solidFill>
              </a:endParaRPr>
            </a:p>
          </p:txBody>
        </p:sp>
        <p:sp>
          <p:nvSpPr>
            <p:cNvPr id="24685" name="Rectangle 95"/>
            <p:cNvSpPr>
              <a:spLocks noChangeArrowheads="1"/>
            </p:cNvSpPr>
            <p:nvPr/>
          </p:nvSpPr>
          <p:spPr bwMode="auto">
            <a:xfrm>
              <a:off x="3659" y="3144"/>
              <a:ext cx="321" cy="99"/>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4686" name="Rectangle 96"/>
            <p:cNvSpPr>
              <a:spLocks noChangeArrowheads="1"/>
            </p:cNvSpPr>
            <p:nvPr/>
          </p:nvSpPr>
          <p:spPr bwMode="auto">
            <a:xfrm>
              <a:off x="3671" y="3149"/>
              <a:ext cx="268" cy="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00" u="sng">
                  <a:solidFill>
                    <a:srgbClr val="000000"/>
                  </a:solidFill>
                </a:rPr>
                <a:t>OTHER  APPS - PC</a:t>
              </a:r>
              <a:endParaRPr lang="en-US">
                <a:solidFill>
                  <a:srgbClr val="FF0000"/>
                </a:solidFill>
              </a:endParaRPr>
            </a:p>
          </p:txBody>
        </p:sp>
        <p:sp>
          <p:nvSpPr>
            <p:cNvPr id="24687" name="Rectangle 97"/>
            <p:cNvSpPr>
              <a:spLocks noChangeArrowheads="1"/>
            </p:cNvSpPr>
            <p:nvPr/>
          </p:nvSpPr>
          <p:spPr bwMode="auto">
            <a:xfrm>
              <a:off x="4883" y="3106"/>
              <a:ext cx="274" cy="59"/>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4688" name="Rectangle 98"/>
            <p:cNvSpPr>
              <a:spLocks noChangeArrowheads="1"/>
            </p:cNvSpPr>
            <p:nvPr/>
          </p:nvSpPr>
          <p:spPr bwMode="auto">
            <a:xfrm>
              <a:off x="4832" y="3108"/>
              <a:ext cx="340" cy="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00" u="sng">
                  <a:solidFill>
                    <a:srgbClr val="000000"/>
                  </a:solidFill>
                </a:rPr>
                <a:t>ACCTS REC  APPS - PC</a:t>
              </a:r>
              <a:endParaRPr lang="en-US">
                <a:solidFill>
                  <a:srgbClr val="FF0000"/>
                </a:solidFill>
              </a:endParaRPr>
            </a:p>
          </p:txBody>
        </p:sp>
        <p:sp>
          <p:nvSpPr>
            <p:cNvPr id="24689" name="Rectangle 99"/>
            <p:cNvSpPr>
              <a:spLocks noChangeArrowheads="1"/>
            </p:cNvSpPr>
            <p:nvPr/>
          </p:nvSpPr>
          <p:spPr bwMode="auto">
            <a:xfrm>
              <a:off x="4058" y="3104"/>
              <a:ext cx="370" cy="53"/>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4690" name="Rectangle 100"/>
            <p:cNvSpPr>
              <a:spLocks noChangeArrowheads="1"/>
            </p:cNvSpPr>
            <p:nvPr/>
          </p:nvSpPr>
          <p:spPr bwMode="auto">
            <a:xfrm>
              <a:off x="3976" y="3108"/>
              <a:ext cx="485" cy="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00" u="sng">
                  <a:solidFill>
                    <a:srgbClr val="000000"/>
                  </a:solidFill>
                </a:rPr>
                <a:t>INVENTORY CONTROL APPS - PC</a:t>
              </a:r>
              <a:endParaRPr lang="en-US">
                <a:solidFill>
                  <a:srgbClr val="FF0000"/>
                </a:solidFill>
              </a:endParaRPr>
            </a:p>
          </p:txBody>
        </p:sp>
        <p:sp>
          <p:nvSpPr>
            <p:cNvPr id="24691" name="Rectangle 101"/>
            <p:cNvSpPr>
              <a:spLocks noChangeArrowheads="1"/>
            </p:cNvSpPr>
            <p:nvPr/>
          </p:nvSpPr>
          <p:spPr bwMode="auto">
            <a:xfrm>
              <a:off x="4459" y="3105"/>
              <a:ext cx="392" cy="53"/>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4692" name="Rectangle 102"/>
            <p:cNvSpPr>
              <a:spLocks noChangeArrowheads="1"/>
            </p:cNvSpPr>
            <p:nvPr/>
          </p:nvSpPr>
          <p:spPr bwMode="auto">
            <a:xfrm>
              <a:off x="4386" y="3108"/>
              <a:ext cx="485" cy="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00" u="sng">
                  <a:solidFill>
                    <a:srgbClr val="000000"/>
                  </a:solidFill>
                </a:rPr>
                <a:t>INVENTORY CONTROL APPS - PC</a:t>
              </a:r>
              <a:endParaRPr lang="en-US">
                <a:solidFill>
                  <a:srgbClr val="FF0000"/>
                </a:solidFill>
              </a:endParaRPr>
            </a:p>
          </p:txBody>
        </p:sp>
        <p:sp>
          <p:nvSpPr>
            <p:cNvPr id="24693" name="Rectangle 103"/>
            <p:cNvSpPr>
              <a:spLocks noChangeArrowheads="1"/>
            </p:cNvSpPr>
            <p:nvPr/>
          </p:nvSpPr>
          <p:spPr bwMode="auto">
            <a:xfrm>
              <a:off x="4005" y="2999"/>
              <a:ext cx="898" cy="58"/>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4694" name="Rectangle 104"/>
            <p:cNvSpPr>
              <a:spLocks noChangeArrowheads="1"/>
            </p:cNvSpPr>
            <p:nvPr/>
          </p:nvSpPr>
          <p:spPr bwMode="auto">
            <a:xfrm>
              <a:off x="4222" y="3014"/>
              <a:ext cx="465"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Journal Entry Tool Kit</a:t>
              </a:r>
              <a:endParaRPr lang="en-US">
                <a:solidFill>
                  <a:srgbClr val="FF0000"/>
                </a:solidFill>
              </a:endParaRPr>
            </a:p>
          </p:txBody>
        </p:sp>
        <p:sp>
          <p:nvSpPr>
            <p:cNvPr id="24695" name="Freeform 105"/>
            <p:cNvSpPr>
              <a:spLocks/>
            </p:cNvSpPr>
            <p:nvPr/>
          </p:nvSpPr>
          <p:spPr bwMode="auto">
            <a:xfrm>
              <a:off x="4667" y="3066"/>
              <a:ext cx="10" cy="38"/>
            </a:xfrm>
            <a:custGeom>
              <a:avLst/>
              <a:gdLst>
                <a:gd name="T0" fmla="*/ 0 w 10"/>
                <a:gd name="T1" fmla="*/ 38 h 38"/>
                <a:gd name="T2" fmla="*/ 0 w 10"/>
                <a:gd name="T3" fmla="*/ 23 h 38"/>
                <a:gd name="T4" fmla="*/ 10 w 10"/>
                <a:gd name="T5" fmla="*/ 23 h 38"/>
                <a:gd name="T6" fmla="*/ 10 w 10"/>
                <a:gd name="T7" fmla="*/ 0 h 38"/>
                <a:gd name="T8" fmla="*/ 0 60000 65536"/>
                <a:gd name="T9" fmla="*/ 0 60000 65536"/>
                <a:gd name="T10" fmla="*/ 0 60000 65536"/>
                <a:gd name="T11" fmla="*/ 0 60000 65536"/>
                <a:gd name="T12" fmla="*/ 0 w 10"/>
                <a:gd name="T13" fmla="*/ 0 h 38"/>
                <a:gd name="T14" fmla="*/ 10 w 10"/>
                <a:gd name="T15" fmla="*/ 38 h 38"/>
              </a:gdLst>
              <a:ahLst/>
              <a:cxnLst>
                <a:cxn ang="T8">
                  <a:pos x="T0" y="T1"/>
                </a:cxn>
                <a:cxn ang="T9">
                  <a:pos x="T2" y="T3"/>
                </a:cxn>
                <a:cxn ang="T10">
                  <a:pos x="T4" y="T5"/>
                </a:cxn>
                <a:cxn ang="T11">
                  <a:pos x="T6" y="T7"/>
                </a:cxn>
              </a:cxnLst>
              <a:rect l="T12" t="T13" r="T14" b="T15"/>
              <a:pathLst>
                <a:path w="10" h="38">
                  <a:moveTo>
                    <a:pt x="0" y="38"/>
                  </a:moveTo>
                  <a:lnTo>
                    <a:pt x="0" y="23"/>
                  </a:lnTo>
                  <a:lnTo>
                    <a:pt x="10" y="23"/>
                  </a:lnTo>
                  <a:lnTo>
                    <a:pt x="1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96" name="Freeform 106"/>
            <p:cNvSpPr>
              <a:spLocks/>
            </p:cNvSpPr>
            <p:nvPr/>
          </p:nvSpPr>
          <p:spPr bwMode="auto">
            <a:xfrm>
              <a:off x="4671" y="3057"/>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97" name="Freeform 107"/>
            <p:cNvSpPr>
              <a:spLocks/>
            </p:cNvSpPr>
            <p:nvPr/>
          </p:nvSpPr>
          <p:spPr bwMode="auto">
            <a:xfrm>
              <a:off x="4908" y="3024"/>
              <a:ext cx="112" cy="82"/>
            </a:xfrm>
            <a:custGeom>
              <a:avLst/>
              <a:gdLst>
                <a:gd name="T0" fmla="*/ 0 w 112"/>
                <a:gd name="T1" fmla="*/ 3 h 82"/>
                <a:gd name="T2" fmla="*/ 4 w 112"/>
                <a:gd name="T3" fmla="*/ 3 h 82"/>
                <a:gd name="T4" fmla="*/ 5 w 112"/>
                <a:gd name="T5" fmla="*/ 2 h 82"/>
                <a:gd name="T6" fmla="*/ 6 w 112"/>
                <a:gd name="T7" fmla="*/ 1 h 82"/>
                <a:gd name="T8" fmla="*/ 7 w 112"/>
                <a:gd name="T9" fmla="*/ 0 h 82"/>
                <a:gd name="T10" fmla="*/ 9 w 112"/>
                <a:gd name="T11" fmla="*/ 0 h 82"/>
                <a:gd name="T12" fmla="*/ 11 w 112"/>
                <a:gd name="T13" fmla="*/ 0 h 82"/>
                <a:gd name="T14" fmla="*/ 12 w 112"/>
                <a:gd name="T15" fmla="*/ 1 h 82"/>
                <a:gd name="T16" fmla="*/ 13 w 112"/>
                <a:gd name="T17" fmla="*/ 2 h 82"/>
                <a:gd name="T18" fmla="*/ 13 w 112"/>
                <a:gd name="T19" fmla="*/ 3 h 82"/>
                <a:gd name="T20" fmla="*/ 112 w 112"/>
                <a:gd name="T21" fmla="*/ 3 h 82"/>
                <a:gd name="T22" fmla="*/ 112 w 112"/>
                <a:gd name="T23" fmla="*/ 82 h 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2"/>
                <a:gd name="T37" fmla="*/ 0 h 82"/>
                <a:gd name="T38" fmla="*/ 112 w 112"/>
                <a:gd name="T39" fmla="*/ 82 h 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2" h="82">
                  <a:moveTo>
                    <a:pt x="0" y="3"/>
                  </a:moveTo>
                  <a:lnTo>
                    <a:pt x="4" y="3"/>
                  </a:lnTo>
                  <a:lnTo>
                    <a:pt x="5" y="2"/>
                  </a:lnTo>
                  <a:lnTo>
                    <a:pt x="6" y="1"/>
                  </a:lnTo>
                  <a:lnTo>
                    <a:pt x="7" y="0"/>
                  </a:lnTo>
                  <a:lnTo>
                    <a:pt x="9" y="0"/>
                  </a:lnTo>
                  <a:lnTo>
                    <a:pt x="11" y="0"/>
                  </a:lnTo>
                  <a:lnTo>
                    <a:pt x="12" y="1"/>
                  </a:lnTo>
                  <a:lnTo>
                    <a:pt x="13" y="2"/>
                  </a:lnTo>
                  <a:lnTo>
                    <a:pt x="13" y="3"/>
                  </a:lnTo>
                  <a:lnTo>
                    <a:pt x="112" y="3"/>
                  </a:lnTo>
                  <a:lnTo>
                    <a:pt x="112" y="82"/>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698" name="Freeform 108"/>
            <p:cNvSpPr>
              <a:spLocks/>
            </p:cNvSpPr>
            <p:nvPr/>
          </p:nvSpPr>
          <p:spPr bwMode="auto">
            <a:xfrm>
              <a:off x="4908" y="3022"/>
              <a:ext cx="13" cy="10"/>
            </a:xfrm>
            <a:custGeom>
              <a:avLst/>
              <a:gdLst>
                <a:gd name="T0" fmla="*/ 12 w 13"/>
                <a:gd name="T1" fmla="*/ 10 h 10"/>
                <a:gd name="T2" fmla="*/ 0 w 13"/>
                <a:gd name="T3" fmla="*/ 5 h 10"/>
                <a:gd name="T4" fmla="*/ 12 w 13"/>
                <a:gd name="T5" fmla="*/ 0 h 10"/>
                <a:gd name="T6" fmla="*/ 13 w 13"/>
                <a:gd name="T7" fmla="*/ 3 h 10"/>
                <a:gd name="T8" fmla="*/ 13 w 13"/>
                <a:gd name="T9" fmla="*/ 5 h 10"/>
                <a:gd name="T10" fmla="*/ 13 w 13"/>
                <a:gd name="T11" fmla="*/ 7 h 10"/>
                <a:gd name="T12" fmla="*/ 12 w 13"/>
                <a:gd name="T13" fmla="*/ 1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2" y="10"/>
                  </a:moveTo>
                  <a:lnTo>
                    <a:pt x="0" y="5"/>
                  </a:lnTo>
                  <a:lnTo>
                    <a:pt x="12" y="0"/>
                  </a:lnTo>
                  <a:lnTo>
                    <a:pt x="13" y="3"/>
                  </a:lnTo>
                  <a:lnTo>
                    <a:pt x="13" y="5"/>
                  </a:lnTo>
                  <a:lnTo>
                    <a:pt x="13" y="7"/>
                  </a:lnTo>
                  <a:lnTo>
                    <a:pt x="1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699" name="Freeform 109"/>
            <p:cNvSpPr>
              <a:spLocks/>
            </p:cNvSpPr>
            <p:nvPr/>
          </p:nvSpPr>
          <p:spPr bwMode="auto">
            <a:xfrm>
              <a:off x="3819" y="3066"/>
              <a:ext cx="220" cy="78"/>
            </a:xfrm>
            <a:custGeom>
              <a:avLst/>
              <a:gdLst>
                <a:gd name="T0" fmla="*/ 0 w 220"/>
                <a:gd name="T1" fmla="*/ 78 h 78"/>
                <a:gd name="T2" fmla="*/ 0 w 220"/>
                <a:gd name="T3" fmla="*/ 62 h 78"/>
                <a:gd name="T4" fmla="*/ 220 w 220"/>
                <a:gd name="T5" fmla="*/ 62 h 78"/>
                <a:gd name="T6" fmla="*/ 220 w 220"/>
                <a:gd name="T7" fmla="*/ 0 h 78"/>
                <a:gd name="T8" fmla="*/ 0 60000 65536"/>
                <a:gd name="T9" fmla="*/ 0 60000 65536"/>
                <a:gd name="T10" fmla="*/ 0 60000 65536"/>
                <a:gd name="T11" fmla="*/ 0 60000 65536"/>
                <a:gd name="T12" fmla="*/ 0 w 220"/>
                <a:gd name="T13" fmla="*/ 0 h 78"/>
                <a:gd name="T14" fmla="*/ 220 w 220"/>
                <a:gd name="T15" fmla="*/ 78 h 78"/>
              </a:gdLst>
              <a:ahLst/>
              <a:cxnLst>
                <a:cxn ang="T8">
                  <a:pos x="T0" y="T1"/>
                </a:cxn>
                <a:cxn ang="T9">
                  <a:pos x="T2" y="T3"/>
                </a:cxn>
                <a:cxn ang="T10">
                  <a:pos x="T4" y="T5"/>
                </a:cxn>
                <a:cxn ang="T11">
                  <a:pos x="T6" y="T7"/>
                </a:cxn>
              </a:cxnLst>
              <a:rect l="T12" t="T13" r="T14" b="T15"/>
              <a:pathLst>
                <a:path w="220" h="78">
                  <a:moveTo>
                    <a:pt x="0" y="78"/>
                  </a:moveTo>
                  <a:lnTo>
                    <a:pt x="0" y="62"/>
                  </a:lnTo>
                  <a:lnTo>
                    <a:pt x="220" y="62"/>
                  </a:lnTo>
                  <a:lnTo>
                    <a:pt x="22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700" name="Freeform 110"/>
            <p:cNvSpPr>
              <a:spLocks/>
            </p:cNvSpPr>
            <p:nvPr/>
          </p:nvSpPr>
          <p:spPr bwMode="auto">
            <a:xfrm>
              <a:off x="4033" y="3057"/>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01" name="Rectangle 111"/>
            <p:cNvSpPr>
              <a:spLocks noChangeArrowheads="1"/>
            </p:cNvSpPr>
            <p:nvPr/>
          </p:nvSpPr>
          <p:spPr bwMode="auto">
            <a:xfrm>
              <a:off x="540" y="2227"/>
              <a:ext cx="241" cy="53"/>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4702" name="Rectangle 112"/>
            <p:cNvSpPr>
              <a:spLocks noChangeArrowheads="1"/>
            </p:cNvSpPr>
            <p:nvPr/>
          </p:nvSpPr>
          <p:spPr bwMode="auto">
            <a:xfrm>
              <a:off x="521" y="2244"/>
              <a:ext cx="226"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Scorecard </a:t>
              </a:r>
              <a:endParaRPr lang="en-US">
                <a:solidFill>
                  <a:srgbClr val="FF0000"/>
                </a:solidFill>
              </a:endParaRPr>
            </a:p>
          </p:txBody>
        </p:sp>
        <p:sp>
          <p:nvSpPr>
            <p:cNvPr id="24703" name="Rectangle 113"/>
            <p:cNvSpPr>
              <a:spLocks noChangeArrowheads="1"/>
            </p:cNvSpPr>
            <p:nvPr/>
          </p:nvSpPr>
          <p:spPr bwMode="auto">
            <a:xfrm>
              <a:off x="483" y="1548"/>
              <a:ext cx="232" cy="95"/>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4704" name="Rectangle 114"/>
            <p:cNvSpPr>
              <a:spLocks noChangeArrowheads="1"/>
            </p:cNvSpPr>
            <p:nvPr/>
          </p:nvSpPr>
          <p:spPr bwMode="auto">
            <a:xfrm>
              <a:off x="472" y="1557"/>
              <a:ext cx="19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Resource</a:t>
              </a:r>
              <a:endParaRPr lang="en-US">
                <a:solidFill>
                  <a:srgbClr val="FF0000"/>
                </a:solidFill>
              </a:endParaRPr>
            </a:p>
          </p:txBody>
        </p:sp>
        <p:sp>
          <p:nvSpPr>
            <p:cNvPr id="24705" name="Rectangle 115"/>
            <p:cNvSpPr>
              <a:spLocks noChangeArrowheads="1"/>
            </p:cNvSpPr>
            <p:nvPr/>
          </p:nvSpPr>
          <p:spPr bwMode="auto">
            <a:xfrm>
              <a:off x="479" y="1584"/>
              <a:ext cx="241"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Scheduling</a:t>
              </a:r>
              <a:endParaRPr lang="en-US">
                <a:solidFill>
                  <a:srgbClr val="FF0000"/>
                </a:solidFill>
              </a:endParaRPr>
            </a:p>
          </p:txBody>
        </p:sp>
        <p:sp>
          <p:nvSpPr>
            <p:cNvPr id="24706" name="Rectangle 116"/>
            <p:cNvSpPr>
              <a:spLocks noChangeArrowheads="1"/>
            </p:cNvSpPr>
            <p:nvPr/>
          </p:nvSpPr>
          <p:spPr bwMode="auto">
            <a:xfrm>
              <a:off x="915" y="1761"/>
              <a:ext cx="316" cy="101"/>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707" name="Rectangle 117"/>
            <p:cNvSpPr>
              <a:spLocks noChangeArrowheads="1"/>
            </p:cNvSpPr>
            <p:nvPr/>
          </p:nvSpPr>
          <p:spPr bwMode="auto">
            <a:xfrm>
              <a:off x="972" y="1786"/>
              <a:ext cx="20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P09 -  P17</a:t>
              </a:r>
              <a:endParaRPr lang="en-US">
                <a:solidFill>
                  <a:srgbClr val="FF0000"/>
                </a:solidFill>
              </a:endParaRPr>
            </a:p>
          </p:txBody>
        </p:sp>
        <p:sp>
          <p:nvSpPr>
            <p:cNvPr id="24708" name="Rectangle 118"/>
            <p:cNvSpPr>
              <a:spLocks noChangeArrowheads="1"/>
            </p:cNvSpPr>
            <p:nvPr/>
          </p:nvSpPr>
          <p:spPr bwMode="auto">
            <a:xfrm>
              <a:off x="1006" y="1810"/>
              <a:ext cx="96"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Cyb.</a:t>
              </a:r>
              <a:endParaRPr lang="en-US">
                <a:solidFill>
                  <a:srgbClr val="FF0000"/>
                </a:solidFill>
              </a:endParaRPr>
            </a:p>
          </p:txBody>
        </p:sp>
        <p:sp>
          <p:nvSpPr>
            <p:cNvPr id="24709" name="Freeform 119"/>
            <p:cNvSpPr>
              <a:spLocks/>
            </p:cNvSpPr>
            <p:nvPr/>
          </p:nvSpPr>
          <p:spPr bwMode="auto">
            <a:xfrm>
              <a:off x="707" y="1504"/>
              <a:ext cx="294" cy="247"/>
            </a:xfrm>
            <a:custGeom>
              <a:avLst/>
              <a:gdLst>
                <a:gd name="T0" fmla="*/ 294 w 294"/>
                <a:gd name="T1" fmla="*/ 247 h 247"/>
                <a:gd name="T2" fmla="*/ 294 w 294"/>
                <a:gd name="T3" fmla="*/ 214 h 247"/>
                <a:gd name="T4" fmla="*/ 184 w 294"/>
                <a:gd name="T5" fmla="*/ 214 h 247"/>
                <a:gd name="T6" fmla="*/ 184 w 294"/>
                <a:gd name="T7" fmla="*/ 4 h 247"/>
                <a:gd name="T8" fmla="*/ 109 w 294"/>
                <a:gd name="T9" fmla="*/ 4 h 247"/>
                <a:gd name="T10" fmla="*/ 109 w 294"/>
                <a:gd name="T11" fmla="*/ 2 h 247"/>
                <a:gd name="T12" fmla="*/ 108 w 294"/>
                <a:gd name="T13" fmla="*/ 1 h 247"/>
                <a:gd name="T14" fmla="*/ 107 w 294"/>
                <a:gd name="T15" fmla="*/ 0 h 247"/>
                <a:gd name="T16" fmla="*/ 105 w 294"/>
                <a:gd name="T17" fmla="*/ 0 h 247"/>
                <a:gd name="T18" fmla="*/ 103 w 294"/>
                <a:gd name="T19" fmla="*/ 0 h 247"/>
                <a:gd name="T20" fmla="*/ 102 w 294"/>
                <a:gd name="T21" fmla="*/ 1 h 247"/>
                <a:gd name="T22" fmla="*/ 101 w 294"/>
                <a:gd name="T23" fmla="*/ 2 h 247"/>
                <a:gd name="T24" fmla="*/ 100 w 294"/>
                <a:gd name="T25" fmla="*/ 4 h 247"/>
                <a:gd name="T26" fmla="*/ 25 w 294"/>
                <a:gd name="T27" fmla="*/ 4 h 247"/>
                <a:gd name="T28" fmla="*/ 25 w 294"/>
                <a:gd name="T29" fmla="*/ 2 h 247"/>
                <a:gd name="T30" fmla="*/ 24 w 294"/>
                <a:gd name="T31" fmla="*/ 1 h 247"/>
                <a:gd name="T32" fmla="*/ 23 w 294"/>
                <a:gd name="T33" fmla="*/ 0 h 247"/>
                <a:gd name="T34" fmla="*/ 21 w 294"/>
                <a:gd name="T35" fmla="*/ 0 h 247"/>
                <a:gd name="T36" fmla="*/ 19 w 294"/>
                <a:gd name="T37" fmla="*/ 0 h 247"/>
                <a:gd name="T38" fmla="*/ 17 w 294"/>
                <a:gd name="T39" fmla="*/ 1 h 247"/>
                <a:gd name="T40" fmla="*/ 17 w 294"/>
                <a:gd name="T41" fmla="*/ 2 h 247"/>
                <a:gd name="T42" fmla="*/ 16 w 294"/>
                <a:gd name="T43" fmla="*/ 4 h 247"/>
                <a:gd name="T44" fmla="*/ 0 w 294"/>
                <a:gd name="T45" fmla="*/ 4 h 2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94"/>
                <a:gd name="T70" fmla="*/ 0 h 247"/>
                <a:gd name="T71" fmla="*/ 294 w 294"/>
                <a:gd name="T72" fmla="*/ 247 h 2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94" h="247">
                  <a:moveTo>
                    <a:pt x="294" y="247"/>
                  </a:moveTo>
                  <a:lnTo>
                    <a:pt x="294" y="214"/>
                  </a:lnTo>
                  <a:lnTo>
                    <a:pt x="184" y="214"/>
                  </a:lnTo>
                  <a:lnTo>
                    <a:pt x="184" y="4"/>
                  </a:lnTo>
                  <a:lnTo>
                    <a:pt x="109" y="4"/>
                  </a:lnTo>
                  <a:lnTo>
                    <a:pt x="109" y="2"/>
                  </a:lnTo>
                  <a:lnTo>
                    <a:pt x="108" y="1"/>
                  </a:lnTo>
                  <a:lnTo>
                    <a:pt x="107" y="0"/>
                  </a:lnTo>
                  <a:lnTo>
                    <a:pt x="105" y="0"/>
                  </a:lnTo>
                  <a:lnTo>
                    <a:pt x="103" y="0"/>
                  </a:lnTo>
                  <a:lnTo>
                    <a:pt x="102" y="1"/>
                  </a:lnTo>
                  <a:lnTo>
                    <a:pt x="101" y="2"/>
                  </a:lnTo>
                  <a:lnTo>
                    <a:pt x="100" y="4"/>
                  </a:lnTo>
                  <a:lnTo>
                    <a:pt x="25" y="4"/>
                  </a:lnTo>
                  <a:lnTo>
                    <a:pt x="25" y="2"/>
                  </a:lnTo>
                  <a:lnTo>
                    <a:pt x="24" y="1"/>
                  </a:lnTo>
                  <a:lnTo>
                    <a:pt x="23" y="0"/>
                  </a:lnTo>
                  <a:lnTo>
                    <a:pt x="21" y="0"/>
                  </a:lnTo>
                  <a:lnTo>
                    <a:pt x="19" y="0"/>
                  </a:lnTo>
                  <a:lnTo>
                    <a:pt x="17" y="1"/>
                  </a:lnTo>
                  <a:lnTo>
                    <a:pt x="17" y="2"/>
                  </a:lnTo>
                  <a:lnTo>
                    <a:pt x="16" y="4"/>
                  </a:lnTo>
                  <a:lnTo>
                    <a:pt x="0" y="4"/>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710" name="Freeform 120"/>
            <p:cNvSpPr>
              <a:spLocks/>
            </p:cNvSpPr>
            <p:nvPr/>
          </p:nvSpPr>
          <p:spPr bwMode="auto">
            <a:xfrm>
              <a:off x="995" y="1750"/>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11" name="Freeform 121"/>
            <p:cNvSpPr>
              <a:spLocks/>
            </p:cNvSpPr>
            <p:nvPr/>
          </p:nvSpPr>
          <p:spPr bwMode="auto">
            <a:xfrm>
              <a:off x="695" y="1503"/>
              <a:ext cx="14" cy="9"/>
            </a:xfrm>
            <a:custGeom>
              <a:avLst/>
              <a:gdLst>
                <a:gd name="T0" fmla="*/ 12 w 14"/>
                <a:gd name="T1" fmla="*/ 9 h 9"/>
                <a:gd name="T2" fmla="*/ 0 w 14"/>
                <a:gd name="T3" fmla="*/ 5 h 9"/>
                <a:gd name="T4" fmla="*/ 12 w 14"/>
                <a:gd name="T5" fmla="*/ 0 h 9"/>
                <a:gd name="T6" fmla="*/ 13 w 14"/>
                <a:gd name="T7" fmla="*/ 2 h 9"/>
                <a:gd name="T8" fmla="*/ 14 w 14"/>
                <a:gd name="T9" fmla="*/ 5 h 9"/>
                <a:gd name="T10" fmla="*/ 13 w 14"/>
                <a:gd name="T11" fmla="*/ 7 h 9"/>
                <a:gd name="T12" fmla="*/ 12 w 14"/>
                <a:gd name="T13" fmla="*/ 9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12" y="9"/>
                  </a:moveTo>
                  <a:lnTo>
                    <a:pt x="0" y="5"/>
                  </a:lnTo>
                  <a:lnTo>
                    <a:pt x="12" y="0"/>
                  </a:lnTo>
                  <a:lnTo>
                    <a:pt x="13" y="2"/>
                  </a:lnTo>
                  <a:lnTo>
                    <a:pt x="14" y="5"/>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12" name="Rectangle 122"/>
            <p:cNvSpPr>
              <a:spLocks noChangeArrowheads="1"/>
            </p:cNvSpPr>
            <p:nvPr/>
          </p:nvSpPr>
          <p:spPr bwMode="auto">
            <a:xfrm>
              <a:off x="889" y="1393"/>
              <a:ext cx="329" cy="73"/>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713" name="Rectangle 123"/>
            <p:cNvSpPr>
              <a:spLocks noChangeArrowheads="1"/>
            </p:cNvSpPr>
            <p:nvPr/>
          </p:nvSpPr>
          <p:spPr bwMode="auto">
            <a:xfrm>
              <a:off x="896" y="1418"/>
              <a:ext cx="246"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 Millennium</a:t>
              </a:r>
              <a:endParaRPr lang="en-US">
                <a:solidFill>
                  <a:srgbClr val="FF0000"/>
                </a:solidFill>
              </a:endParaRPr>
            </a:p>
          </p:txBody>
        </p:sp>
        <p:sp>
          <p:nvSpPr>
            <p:cNvPr id="24714" name="Rectangle 124"/>
            <p:cNvSpPr>
              <a:spLocks noChangeArrowheads="1"/>
            </p:cNvSpPr>
            <p:nvPr/>
          </p:nvSpPr>
          <p:spPr bwMode="auto">
            <a:xfrm>
              <a:off x="864" y="1281"/>
              <a:ext cx="351" cy="78"/>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715" name="Rectangle 125"/>
            <p:cNvSpPr>
              <a:spLocks noChangeArrowheads="1"/>
            </p:cNvSpPr>
            <p:nvPr/>
          </p:nvSpPr>
          <p:spPr bwMode="auto">
            <a:xfrm>
              <a:off x="848" y="1309"/>
              <a:ext cx="30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Millennuim 3.0</a:t>
              </a:r>
              <a:endParaRPr lang="en-US">
                <a:solidFill>
                  <a:srgbClr val="FF0000"/>
                </a:solidFill>
              </a:endParaRPr>
            </a:p>
          </p:txBody>
        </p:sp>
        <p:sp>
          <p:nvSpPr>
            <p:cNvPr id="24716" name="Rectangle 126"/>
            <p:cNvSpPr>
              <a:spLocks noChangeArrowheads="1"/>
            </p:cNvSpPr>
            <p:nvPr/>
          </p:nvSpPr>
          <p:spPr bwMode="auto">
            <a:xfrm>
              <a:off x="516" y="1946"/>
              <a:ext cx="375" cy="54"/>
            </a:xfrm>
            <a:prstGeom prst="rect">
              <a:avLst/>
            </a:prstGeom>
            <a:blipFill dpi="0" rotWithShape="0">
              <a:blip r:embed="rId6"/>
              <a:srcRect/>
              <a:tile tx="0" ty="0" sx="100000" sy="100000" flip="none" algn="tl"/>
            </a:blipFill>
            <a:ln w="0">
              <a:solidFill>
                <a:srgbClr val="000000"/>
              </a:solidFill>
              <a:miter lim="800000"/>
              <a:headEnd/>
              <a:tailEnd/>
            </a:ln>
          </p:spPr>
          <p:txBody>
            <a:bodyPr/>
            <a:lstStyle/>
            <a:p>
              <a:endParaRPr lang="en-US"/>
            </a:p>
          </p:txBody>
        </p:sp>
        <p:sp>
          <p:nvSpPr>
            <p:cNvPr id="24717" name="Rectangle 127"/>
            <p:cNvSpPr>
              <a:spLocks noChangeArrowheads="1"/>
            </p:cNvSpPr>
            <p:nvPr/>
          </p:nvSpPr>
          <p:spPr bwMode="auto">
            <a:xfrm>
              <a:off x="450" y="1950"/>
              <a:ext cx="505"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Banks - ACH and Pos to</a:t>
              </a:r>
              <a:endParaRPr lang="en-US">
                <a:solidFill>
                  <a:srgbClr val="FF0000"/>
                </a:solidFill>
              </a:endParaRPr>
            </a:p>
          </p:txBody>
        </p:sp>
        <p:sp>
          <p:nvSpPr>
            <p:cNvPr id="24718" name="Rectangle 128"/>
            <p:cNvSpPr>
              <a:spLocks noChangeArrowheads="1"/>
            </p:cNvSpPr>
            <p:nvPr/>
          </p:nvSpPr>
          <p:spPr bwMode="auto">
            <a:xfrm>
              <a:off x="666" y="1971"/>
              <a:ext cx="7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Pay</a:t>
              </a:r>
              <a:endParaRPr lang="en-US">
                <a:solidFill>
                  <a:srgbClr val="FF0000"/>
                </a:solidFill>
              </a:endParaRPr>
            </a:p>
          </p:txBody>
        </p:sp>
        <p:sp>
          <p:nvSpPr>
            <p:cNvPr id="24719" name="Freeform 129"/>
            <p:cNvSpPr>
              <a:spLocks/>
            </p:cNvSpPr>
            <p:nvPr/>
          </p:nvSpPr>
          <p:spPr bwMode="auto">
            <a:xfrm>
              <a:off x="873" y="1821"/>
              <a:ext cx="42" cy="118"/>
            </a:xfrm>
            <a:custGeom>
              <a:avLst/>
              <a:gdLst>
                <a:gd name="T0" fmla="*/ 42 w 42"/>
                <a:gd name="T1" fmla="*/ 0 h 118"/>
                <a:gd name="T2" fmla="*/ 0 w 42"/>
                <a:gd name="T3" fmla="*/ 0 h 118"/>
                <a:gd name="T4" fmla="*/ 0 w 42"/>
                <a:gd name="T5" fmla="*/ 118 h 118"/>
                <a:gd name="T6" fmla="*/ 0 60000 65536"/>
                <a:gd name="T7" fmla="*/ 0 60000 65536"/>
                <a:gd name="T8" fmla="*/ 0 60000 65536"/>
                <a:gd name="T9" fmla="*/ 0 w 42"/>
                <a:gd name="T10" fmla="*/ 0 h 118"/>
                <a:gd name="T11" fmla="*/ 42 w 42"/>
                <a:gd name="T12" fmla="*/ 118 h 118"/>
              </a:gdLst>
              <a:ahLst/>
              <a:cxnLst>
                <a:cxn ang="T6">
                  <a:pos x="T0" y="T1"/>
                </a:cxn>
                <a:cxn ang="T7">
                  <a:pos x="T2" y="T3"/>
                </a:cxn>
                <a:cxn ang="T8">
                  <a:pos x="T4" y="T5"/>
                </a:cxn>
              </a:cxnLst>
              <a:rect l="T9" t="T10" r="T11" b="T12"/>
              <a:pathLst>
                <a:path w="42" h="118">
                  <a:moveTo>
                    <a:pt x="42" y="0"/>
                  </a:moveTo>
                  <a:lnTo>
                    <a:pt x="0" y="0"/>
                  </a:lnTo>
                  <a:lnTo>
                    <a:pt x="0" y="118"/>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720" name="Freeform 130"/>
            <p:cNvSpPr>
              <a:spLocks/>
            </p:cNvSpPr>
            <p:nvPr/>
          </p:nvSpPr>
          <p:spPr bwMode="auto">
            <a:xfrm>
              <a:off x="867" y="1938"/>
              <a:ext cx="11" cy="10"/>
            </a:xfrm>
            <a:custGeom>
              <a:avLst/>
              <a:gdLst>
                <a:gd name="T0" fmla="*/ 11 w 11"/>
                <a:gd name="T1" fmla="*/ 1 h 10"/>
                <a:gd name="T2" fmla="*/ 6 w 11"/>
                <a:gd name="T3" fmla="*/ 10 h 10"/>
                <a:gd name="T4" fmla="*/ 0 w 11"/>
                <a:gd name="T5" fmla="*/ 1 h 10"/>
                <a:gd name="T6" fmla="*/ 2 w 11"/>
                <a:gd name="T7" fmla="*/ 0 h 10"/>
                <a:gd name="T8" fmla="*/ 6 w 11"/>
                <a:gd name="T9" fmla="*/ 0 h 10"/>
                <a:gd name="T10" fmla="*/ 9 w 11"/>
                <a:gd name="T11" fmla="*/ 0 h 10"/>
                <a:gd name="T12" fmla="*/ 11 w 11"/>
                <a:gd name="T13" fmla="*/ 1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11" y="1"/>
                  </a:moveTo>
                  <a:lnTo>
                    <a:pt x="6" y="10"/>
                  </a:lnTo>
                  <a:lnTo>
                    <a:pt x="0" y="1"/>
                  </a:lnTo>
                  <a:lnTo>
                    <a:pt x="2" y="0"/>
                  </a:lnTo>
                  <a:lnTo>
                    <a:pt x="6" y="0"/>
                  </a:lnTo>
                  <a:lnTo>
                    <a:pt x="9" y="0"/>
                  </a:lnTo>
                  <a:lnTo>
                    <a:pt x="1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21" name="Rectangle 131"/>
            <p:cNvSpPr>
              <a:spLocks noChangeArrowheads="1"/>
            </p:cNvSpPr>
            <p:nvPr/>
          </p:nvSpPr>
          <p:spPr bwMode="auto">
            <a:xfrm>
              <a:off x="507" y="1789"/>
              <a:ext cx="188" cy="47"/>
            </a:xfrm>
            <a:prstGeom prst="rect">
              <a:avLst/>
            </a:prstGeom>
            <a:blipFill dpi="0" rotWithShape="0">
              <a:blip r:embed="rId6"/>
              <a:srcRect/>
              <a:tile tx="0" ty="0" sx="100000" sy="100000" flip="none" algn="tl"/>
            </a:blipFill>
            <a:ln w="0">
              <a:solidFill>
                <a:srgbClr val="000000"/>
              </a:solidFill>
              <a:miter lim="800000"/>
              <a:headEnd/>
              <a:tailEnd/>
            </a:ln>
          </p:spPr>
          <p:txBody>
            <a:bodyPr/>
            <a:lstStyle/>
            <a:p>
              <a:endParaRPr lang="en-US"/>
            </a:p>
          </p:txBody>
        </p:sp>
        <p:sp>
          <p:nvSpPr>
            <p:cNvPr id="24722" name="Rectangle 132"/>
            <p:cNvSpPr>
              <a:spLocks noChangeArrowheads="1"/>
            </p:cNvSpPr>
            <p:nvPr/>
          </p:nvSpPr>
          <p:spPr bwMode="auto">
            <a:xfrm>
              <a:off x="536" y="1798"/>
              <a:ext cx="12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Cobra</a:t>
              </a:r>
              <a:endParaRPr lang="en-US">
                <a:solidFill>
                  <a:srgbClr val="FF0000"/>
                </a:solidFill>
              </a:endParaRPr>
            </a:p>
          </p:txBody>
        </p:sp>
        <p:sp>
          <p:nvSpPr>
            <p:cNvPr id="24723" name="Freeform 133"/>
            <p:cNvSpPr>
              <a:spLocks/>
            </p:cNvSpPr>
            <p:nvPr/>
          </p:nvSpPr>
          <p:spPr bwMode="auto">
            <a:xfrm>
              <a:off x="707" y="1798"/>
              <a:ext cx="208" cy="15"/>
            </a:xfrm>
            <a:custGeom>
              <a:avLst/>
              <a:gdLst>
                <a:gd name="T0" fmla="*/ 208 w 208"/>
                <a:gd name="T1" fmla="*/ 0 h 15"/>
                <a:gd name="T2" fmla="*/ 69 w 208"/>
                <a:gd name="T3" fmla="*/ 0 h 15"/>
                <a:gd name="T4" fmla="*/ 69 w 208"/>
                <a:gd name="T5" fmla="*/ 15 h 15"/>
                <a:gd name="T6" fmla="*/ 0 w 208"/>
                <a:gd name="T7" fmla="*/ 15 h 15"/>
                <a:gd name="T8" fmla="*/ 0 60000 65536"/>
                <a:gd name="T9" fmla="*/ 0 60000 65536"/>
                <a:gd name="T10" fmla="*/ 0 60000 65536"/>
                <a:gd name="T11" fmla="*/ 0 60000 65536"/>
                <a:gd name="T12" fmla="*/ 0 w 208"/>
                <a:gd name="T13" fmla="*/ 0 h 15"/>
                <a:gd name="T14" fmla="*/ 208 w 208"/>
                <a:gd name="T15" fmla="*/ 15 h 15"/>
              </a:gdLst>
              <a:ahLst/>
              <a:cxnLst>
                <a:cxn ang="T8">
                  <a:pos x="T0" y="T1"/>
                </a:cxn>
                <a:cxn ang="T9">
                  <a:pos x="T2" y="T3"/>
                </a:cxn>
                <a:cxn ang="T10">
                  <a:pos x="T4" y="T5"/>
                </a:cxn>
                <a:cxn ang="T11">
                  <a:pos x="T6" y="T7"/>
                </a:cxn>
              </a:cxnLst>
              <a:rect l="T12" t="T13" r="T14" b="T15"/>
              <a:pathLst>
                <a:path w="208" h="15">
                  <a:moveTo>
                    <a:pt x="208" y="0"/>
                  </a:moveTo>
                  <a:lnTo>
                    <a:pt x="69" y="0"/>
                  </a:lnTo>
                  <a:lnTo>
                    <a:pt x="69" y="15"/>
                  </a:lnTo>
                  <a:lnTo>
                    <a:pt x="0" y="15"/>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724" name="Freeform 134"/>
            <p:cNvSpPr>
              <a:spLocks/>
            </p:cNvSpPr>
            <p:nvPr/>
          </p:nvSpPr>
          <p:spPr bwMode="auto">
            <a:xfrm>
              <a:off x="695" y="1808"/>
              <a:ext cx="14" cy="9"/>
            </a:xfrm>
            <a:custGeom>
              <a:avLst/>
              <a:gdLst>
                <a:gd name="T0" fmla="*/ 12 w 14"/>
                <a:gd name="T1" fmla="*/ 9 h 9"/>
                <a:gd name="T2" fmla="*/ 0 w 14"/>
                <a:gd name="T3" fmla="*/ 5 h 9"/>
                <a:gd name="T4" fmla="*/ 12 w 14"/>
                <a:gd name="T5" fmla="*/ 0 h 9"/>
                <a:gd name="T6" fmla="*/ 13 w 14"/>
                <a:gd name="T7" fmla="*/ 2 h 9"/>
                <a:gd name="T8" fmla="*/ 14 w 14"/>
                <a:gd name="T9" fmla="*/ 5 h 9"/>
                <a:gd name="T10" fmla="*/ 13 w 14"/>
                <a:gd name="T11" fmla="*/ 7 h 9"/>
                <a:gd name="T12" fmla="*/ 12 w 14"/>
                <a:gd name="T13" fmla="*/ 9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12" y="9"/>
                  </a:moveTo>
                  <a:lnTo>
                    <a:pt x="0" y="5"/>
                  </a:lnTo>
                  <a:lnTo>
                    <a:pt x="12" y="0"/>
                  </a:lnTo>
                  <a:lnTo>
                    <a:pt x="13" y="2"/>
                  </a:lnTo>
                  <a:lnTo>
                    <a:pt x="14" y="5"/>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25" name="Freeform 135"/>
            <p:cNvSpPr>
              <a:spLocks/>
            </p:cNvSpPr>
            <p:nvPr/>
          </p:nvSpPr>
          <p:spPr bwMode="auto">
            <a:xfrm>
              <a:off x="1136" y="1611"/>
              <a:ext cx="67" cy="140"/>
            </a:xfrm>
            <a:custGeom>
              <a:avLst/>
              <a:gdLst>
                <a:gd name="T0" fmla="*/ 0 w 67"/>
                <a:gd name="T1" fmla="*/ 0 h 140"/>
                <a:gd name="T2" fmla="*/ 0 w 67"/>
                <a:gd name="T3" fmla="*/ 6 h 140"/>
                <a:gd name="T4" fmla="*/ 48 w 67"/>
                <a:gd name="T5" fmla="*/ 6 h 140"/>
                <a:gd name="T6" fmla="*/ 48 w 67"/>
                <a:gd name="T7" fmla="*/ 5 h 140"/>
                <a:gd name="T8" fmla="*/ 49 w 67"/>
                <a:gd name="T9" fmla="*/ 4 h 140"/>
                <a:gd name="T10" fmla="*/ 51 w 67"/>
                <a:gd name="T11" fmla="*/ 3 h 140"/>
                <a:gd name="T12" fmla="*/ 52 w 67"/>
                <a:gd name="T13" fmla="*/ 3 h 140"/>
                <a:gd name="T14" fmla="*/ 54 w 67"/>
                <a:gd name="T15" fmla="*/ 3 h 140"/>
                <a:gd name="T16" fmla="*/ 56 w 67"/>
                <a:gd name="T17" fmla="*/ 4 h 140"/>
                <a:gd name="T18" fmla="*/ 56 w 67"/>
                <a:gd name="T19" fmla="*/ 5 h 140"/>
                <a:gd name="T20" fmla="*/ 57 w 67"/>
                <a:gd name="T21" fmla="*/ 6 h 140"/>
                <a:gd name="T22" fmla="*/ 67 w 67"/>
                <a:gd name="T23" fmla="*/ 6 h 140"/>
                <a:gd name="T24" fmla="*/ 67 w 67"/>
                <a:gd name="T25" fmla="*/ 140 h 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7"/>
                <a:gd name="T40" fmla="*/ 0 h 140"/>
                <a:gd name="T41" fmla="*/ 67 w 67"/>
                <a:gd name="T42" fmla="*/ 140 h 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7" h="140">
                  <a:moveTo>
                    <a:pt x="0" y="0"/>
                  </a:moveTo>
                  <a:lnTo>
                    <a:pt x="0" y="6"/>
                  </a:lnTo>
                  <a:lnTo>
                    <a:pt x="48" y="6"/>
                  </a:lnTo>
                  <a:lnTo>
                    <a:pt x="48" y="5"/>
                  </a:lnTo>
                  <a:lnTo>
                    <a:pt x="49" y="4"/>
                  </a:lnTo>
                  <a:lnTo>
                    <a:pt x="51" y="3"/>
                  </a:lnTo>
                  <a:lnTo>
                    <a:pt x="52" y="3"/>
                  </a:lnTo>
                  <a:lnTo>
                    <a:pt x="54" y="3"/>
                  </a:lnTo>
                  <a:lnTo>
                    <a:pt x="56" y="4"/>
                  </a:lnTo>
                  <a:lnTo>
                    <a:pt x="56" y="5"/>
                  </a:lnTo>
                  <a:lnTo>
                    <a:pt x="57" y="6"/>
                  </a:lnTo>
                  <a:lnTo>
                    <a:pt x="67" y="6"/>
                  </a:lnTo>
                  <a:lnTo>
                    <a:pt x="67" y="14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726" name="Freeform 136"/>
            <p:cNvSpPr>
              <a:spLocks/>
            </p:cNvSpPr>
            <p:nvPr/>
          </p:nvSpPr>
          <p:spPr bwMode="auto">
            <a:xfrm>
              <a:off x="1130" y="1602"/>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27" name="Freeform 137"/>
            <p:cNvSpPr>
              <a:spLocks/>
            </p:cNvSpPr>
            <p:nvPr/>
          </p:nvSpPr>
          <p:spPr bwMode="auto">
            <a:xfrm>
              <a:off x="1197" y="1750"/>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28" name="Freeform 138"/>
            <p:cNvSpPr>
              <a:spLocks/>
            </p:cNvSpPr>
            <p:nvPr/>
          </p:nvSpPr>
          <p:spPr bwMode="auto">
            <a:xfrm>
              <a:off x="793" y="1862"/>
              <a:ext cx="244" cy="392"/>
            </a:xfrm>
            <a:custGeom>
              <a:avLst/>
              <a:gdLst>
                <a:gd name="T0" fmla="*/ 244 w 244"/>
                <a:gd name="T1" fmla="*/ 0 h 392"/>
                <a:gd name="T2" fmla="*/ 244 w 244"/>
                <a:gd name="T3" fmla="*/ 256 h 392"/>
                <a:gd name="T4" fmla="*/ 177 w 244"/>
                <a:gd name="T5" fmla="*/ 256 h 392"/>
                <a:gd name="T6" fmla="*/ 177 w 244"/>
                <a:gd name="T7" fmla="*/ 255 h 392"/>
                <a:gd name="T8" fmla="*/ 176 w 244"/>
                <a:gd name="T9" fmla="*/ 253 h 392"/>
                <a:gd name="T10" fmla="*/ 174 w 244"/>
                <a:gd name="T11" fmla="*/ 253 h 392"/>
                <a:gd name="T12" fmla="*/ 172 w 244"/>
                <a:gd name="T13" fmla="*/ 252 h 392"/>
                <a:gd name="T14" fmla="*/ 171 w 244"/>
                <a:gd name="T15" fmla="*/ 253 h 392"/>
                <a:gd name="T16" fmla="*/ 169 w 244"/>
                <a:gd name="T17" fmla="*/ 253 h 392"/>
                <a:gd name="T18" fmla="*/ 168 w 244"/>
                <a:gd name="T19" fmla="*/ 255 h 392"/>
                <a:gd name="T20" fmla="*/ 168 w 244"/>
                <a:gd name="T21" fmla="*/ 256 h 392"/>
                <a:gd name="T22" fmla="*/ 71 w 244"/>
                <a:gd name="T23" fmla="*/ 256 h 392"/>
                <a:gd name="T24" fmla="*/ 71 w 244"/>
                <a:gd name="T25" fmla="*/ 392 h 392"/>
                <a:gd name="T26" fmla="*/ 62 w 244"/>
                <a:gd name="T27" fmla="*/ 392 h 392"/>
                <a:gd name="T28" fmla="*/ 62 w 244"/>
                <a:gd name="T29" fmla="*/ 390 h 392"/>
                <a:gd name="T30" fmla="*/ 61 w 244"/>
                <a:gd name="T31" fmla="*/ 388 h 392"/>
                <a:gd name="T32" fmla="*/ 59 w 244"/>
                <a:gd name="T33" fmla="*/ 387 h 392"/>
                <a:gd name="T34" fmla="*/ 58 w 244"/>
                <a:gd name="T35" fmla="*/ 386 h 392"/>
                <a:gd name="T36" fmla="*/ 55 w 244"/>
                <a:gd name="T37" fmla="*/ 386 h 392"/>
                <a:gd name="T38" fmla="*/ 53 w 244"/>
                <a:gd name="T39" fmla="*/ 386 h 392"/>
                <a:gd name="T40" fmla="*/ 51 w 244"/>
                <a:gd name="T41" fmla="*/ 386 h 392"/>
                <a:gd name="T42" fmla="*/ 49 w 244"/>
                <a:gd name="T43" fmla="*/ 387 h 392"/>
                <a:gd name="T44" fmla="*/ 48 w 244"/>
                <a:gd name="T45" fmla="*/ 388 h 392"/>
                <a:gd name="T46" fmla="*/ 47 w 244"/>
                <a:gd name="T47" fmla="*/ 390 h 392"/>
                <a:gd name="T48" fmla="*/ 46 w 244"/>
                <a:gd name="T49" fmla="*/ 392 h 392"/>
                <a:gd name="T50" fmla="*/ 38 w 244"/>
                <a:gd name="T51" fmla="*/ 392 h 392"/>
                <a:gd name="T52" fmla="*/ 38 w 244"/>
                <a:gd name="T53" fmla="*/ 390 h 392"/>
                <a:gd name="T54" fmla="*/ 37 w 244"/>
                <a:gd name="T55" fmla="*/ 389 h 392"/>
                <a:gd name="T56" fmla="*/ 36 w 244"/>
                <a:gd name="T57" fmla="*/ 388 h 392"/>
                <a:gd name="T58" fmla="*/ 34 w 244"/>
                <a:gd name="T59" fmla="*/ 388 h 392"/>
                <a:gd name="T60" fmla="*/ 32 w 244"/>
                <a:gd name="T61" fmla="*/ 388 h 392"/>
                <a:gd name="T62" fmla="*/ 31 w 244"/>
                <a:gd name="T63" fmla="*/ 389 h 392"/>
                <a:gd name="T64" fmla="*/ 30 w 244"/>
                <a:gd name="T65" fmla="*/ 390 h 392"/>
                <a:gd name="T66" fmla="*/ 29 w 244"/>
                <a:gd name="T67" fmla="*/ 392 h 392"/>
                <a:gd name="T68" fmla="*/ 22 w 244"/>
                <a:gd name="T69" fmla="*/ 392 h 392"/>
                <a:gd name="T70" fmla="*/ 21 w 244"/>
                <a:gd name="T71" fmla="*/ 390 h 392"/>
                <a:gd name="T72" fmla="*/ 20 w 244"/>
                <a:gd name="T73" fmla="*/ 389 h 392"/>
                <a:gd name="T74" fmla="*/ 19 w 244"/>
                <a:gd name="T75" fmla="*/ 388 h 392"/>
                <a:gd name="T76" fmla="*/ 17 w 244"/>
                <a:gd name="T77" fmla="*/ 388 h 392"/>
                <a:gd name="T78" fmla="*/ 15 w 244"/>
                <a:gd name="T79" fmla="*/ 388 h 392"/>
                <a:gd name="T80" fmla="*/ 14 w 244"/>
                <a:gd name="T81" fmla="*/ 389 h 392"/>
                <a:gd name="T82" fmla="*/ 13 w 244"/>
                <a:gd name="T83" fmla="*/ 390 h 392"/>
                <a:gd name="T84" fmla="*/ 13 w 244"/>
                <a:gd name="T85" fmla="*/ 392 h 392"/>
                <a:gd name="T86" fmla="*/ 0 w 244"/>
                <a:gd name="T87" fmla="*/ 392 h 39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4"/>
                <a:gd name="T133" fmla="*/ 0 h 392"/>
                <a:gd name="T134" fmla="*/ 244 w 244"/>
                <a:gd name="T135" fmla="*/ 392 h 39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4" h="392">
                  <a:moveTo>
                    <a:pt x="244" y="0"/>
                  </a:moveTo>
                  <a:lnTo>
                    <a:pt x="244" y="256"/>
                  </a:lnTo>
                  <a:lnTo>
                    <a:pt x="177" y="256"/>
                  </a:lnTo>
                  <a:lnTo>
                    <a:pt x="177" y="255"/>
                  </a:lnTo>
                  <a:lnTo>
                    <a:pt x="176" y="253"/>
                  </a:lnTo>
                  <a:lnTo>
                    <a:pt x="174" y="253"/>
                  </a:lnTo>
                  <a:lnTo>
                    <a:pt x="172" y="252"/>
                  </a:lnTo>
                  <a:lnTo>
                    <a:pt x="171" y="253"/>
                  </a:lnTo>
                  <a:lnTo>
                    <a:pt x="169" y="253"/>
                  </a:lnTo>
                  <a:lnTo>
                    <a:pt x="168" y="255"/>
                  </a:lnTo>
                  <a:lnTo>
                    <a:pt x="168" y="256"/>
                  </a:lnTo>
                  <a:lnTo>
                    <a:pt x="71" y="256"/>
                  </a:lnTo>
                  <a:lnTo>
                    <a:pt x="71" y="392"/>
                  </a:lnTo>
                  <a:lnTo>
                    <a:pt x="62" y="392"/>
                  </a:lnTo>
                  <a:lnTo>
                    <a:pt x="62" y="390"/>
                  </a:lnTo>
                  <a:lnTo>
                    <a:pt x="61" y="388"/>
                  </a:lnTo>
                  <a:lnTo>
                    <a:pt x="59" y="387"/>
                  </a:lnTo>
                  <a:lnTo>
                    <a:pt x="58" y="386"/>
                  </a:lnTo>
                  <a:lnTo>
                    <a:pt x="55" y="386"/>
                  </a:lnTo>
                  <a:lnTo>
                    <a:pt x="53" y="386"/>
                  </a:lnTo>
                  <a:lnTo>
                    <a:pt x="51" y="386"/>
                  </a:lnTo>
                  <a:lnTo>
                    <a:pt x="49" y="387"/>
                  </a:lnTo>
                  <a:lnTo>
                    <a:pt x="48" y="388"/>
                  </a:lnTo>
                  <a:lnTo>
                    <a:pt x="47" y="390"/>
                  </a:lnTo>
                  <a:lnTo>
                    <a:pt x="46" y="392"/>
                  </a:lnTo>
                  <a:lnTo>
                    <a:pt x="38" y="392"/>
                  </a:lnTo>
                  <a:lnTo>
                    <a:pt x="38" y="390"/>
                  </a:lnTo>
                  <a:lnTo>
                    <a:pt x="37" y="389"/>
                  </a:lnTo>
                  <a:lnTo>
                    <a:pt x="36" y="388"/>
                  </a:lnTo>
                  <a:lnTo>
                    <a:pt x="34" y="388"/>
                  </a:lnTo>
                  <a:lnTo>
                    <a:pt x="32" y="388"/>
                  </a:lnTo>
                  <a:lnTo>
                    <a:pt x="31" y="389"/>
                  </a:lnTo>
                  <a:lnTo>
                    <a:pt x="30" y="390"/>
                  </a:lnTo>
                  <a:lnTo>
                    <a:pt x="29" y="392"/>
                  </a:lnTo>
                  <a:lnTo>
                    <a:pt x="22" y="392"/>
                  </a:lnTo>
                  <a:lnTo>
                    <a:pt x="21" y="390"/>
                  </a:lnTo>
                  <a:lnTo>
                    <a:pt x="20" y="389"/>
                  </a:lnTo>
                  <a:lnTo>
                    <a:pt x="19" y="388"/>
                  </a:lnTo>
                  <a:lnTo>
                    <a:pt x="17" y="388"/>
                  </a:lnTo>
                  <a:lnTo>
                    <a:pt x="15" y="388"/>
                  </a:lnTo>
                  <a:lnTo>
                    <a:pt x="14" y="389"/>
                  </a:lnTo>
                  <a:lnTo>
                    <a:pt x="13" y="390"/>
                  </a:lnTo>
                  <a:lnTo>
                    <a:pt x="13" y="392"/>
                  </a:lnTo>
                  <a:lnTo>
                    <a:pt x="0" y="392"/>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729" name="Freeform 139"/>
            <p:cNvSpPr>
              <a:spLocks/>
            </p:cNvSpPr>
            <p:nvPr/>
          </p:nvSpPr>
          <p:spPr bwMode="auto">
            <a:xfrm>
              <a:off x="781" y="2249"/>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30" name="Freeform 140"/>
            <p:cNvSpPr>
              <a:spLocks/>
            </p:cNvSpPr>
            <p:nvPr/>
          </p:nvSpPr>
          <p:spPr bwMode="auto">
            <a:xfrm>
              <a:off x="730" y="1622"/>
              <a:ext cx="175" cy="48"/>
            </a:xfrm>
            <a:custGeom>
              <a:avLst/>
              <a:gdLst>
                <a:gd name="T0" fmla="*/ 175 w 175"/>
                <a:gd name="T1" fmla="*/ 48 h 48"/>
                <a:gd name="T2" fmla="*/ 166 w 175"/>
                <a:gd name="T3" fmla="*/ 48 h 48"/>
                <a:gd name="T4" fmla="*/ 165 w 175"/>
                <a:gd name="T5" fmla="*/ 47 h 48"/>
                <a:gd name="T6" fmla="*/ 164 w 175"/>
                <a:gd name="T7" fmla="*/ 46 h 48"/>
                <a:gd name="T8" fmla="*/ 163 w 175"/>
                <a:gd name="T9" fmla="*/ 45 h 48"/>
                <a:gd name="T10" fmla="*/ 161 w 175"/>
                <a:gd name="T11" fmla="*/ 45 h 48"/>
                <a:gd name="T12" fmla="*/ 159 w 175"/>
                <a:gd name="T13" fmla="*/ 45 h 48"/>
                <a:gd name="T14" fmla="*/ 158 w 175"/>
                <a:gd name="T15" fmla="*/ 46 h 48"/>
                <a:gd name="T16" fmla="*/ 157 w 175"/>
                <a:gd name="T17" fmla="*/ 47 h 48"/>
                <a:gd name="T18" fmla="*/ 157 w 175"/>
                <a:gd name="T19" fmla="*/ 48 h 48"/>
                <a:gd name="T20" fmla="*/ 86 w 175"/>
                <a:gd name="T21" fmla="*/ 48 h 48"/>
                <a:gd name="T22" fmla="*/ 86 w 175"/>
                <a:gd name="T23" fmla="*/ 47 h 48"/>
                <a:gd name="T24" fmla="*/ 85 w 175"/>
                <a:gd name="T25" fmla="*/ 46 h 48"/>
                <a:gd name="T26" fmla="*/ 84 w 175"/>
                <a:gd name="T27" fmla="*/ 45 h 48"/>
                <a:gd name="T28" fmla="*/ 82 w 175"/>
                <a:gd name="T29" fmla="*/ 45 h 48"/>
                <a:gd name="T30" fmla="*/ 80 w 175"/>
                <a:gd name="T31" fmla="*/ 45 h 48"/>
                <a:gd name="T32" fmla="*/ 79 w 175"/>
                <a:gd name="T33" fmla="*/ 46 h 48"/>
                <a:gd name="T34" fmla="*/ 78 w 175"/>
                <a:gd name="T35" fmla="*/ 47 h 48"/>
                <a:gd name="T36" fmla="*/ 77 w 175"/>
                <a:gd name="T37" fmla="*/ 48 h 48"/>
                <a:gd name="T38" fmla="*/ 51 w 175"/>
                <a:gd name="T39" fmla="*/ 48 h 48"/>
                <a:gd name="T40" fmla="*/ 50 w 175"/>
                <a:gd name="T41" fmla="*/ 47 h 48"/>
                <a:gd name="T42" fmla="*/ 49 w 175"/>
                <a:gd name="T43" fmla="*/ 46 h 48"/>
                <a:gd name="T44" fmla="*/ 48 w 175"/>
                <a:gd name="T45" fmla="*/ 45 h 48"/>
                <a:gd name="T46" fmla="*/ 46 w 175"/>
                <a:gd name="T47" fmla="*/ 45 h 48"/>
                <a:gd name="T48" fmla="*/ 45 w 175"/>
                <a:gd name="T49" fmla="*/ 45 h 48"/>
                <a:gd name="T50" fmla="*/ 43 w 175"/>
                <a:gd name="T51" fmla="*/ 46 h 48"/>
                <a:gd name="T52" fmla="*/ 42 w 175"/>
                <a:gd name="T53" fmla="*/ 47 h 48"/>
                <a:gd name="T54" fmla="*/ 42 w 175"/>
                <a:gd name="T55" fmla="*/ 48 h 48"/>
                <a:gd name="T56" fmla="*/ 6 w 175"/>
                <a:gd name="T57" fmla="*/ 48 h 48"/>
                <a:gd name="T58" fmla="*/ 6 w 175"/>
                <a:gd name="T59" fmla="*/ 0 h 48"/>
                <a:gd name="T60" fmla="*/ 0 w 175"/>
                <a:gd name="T61" fmla="*/ 0 h 4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75"/>
                <a:gd name="T94" fmla="*/ 0 h 48"/>
                <a:gd name="T95" fmla="*/ 175 w 175"/>
                <a:gd name="T96" fmla="*/ 48 h 4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75" h="48">
                  <a:moveTo>
                    <a:pt x="175" y="48"/>
                  </a:moveTo>
                  <a:lnTo>
                    <a:pt x="166" y="48"/>
                  </a:lnTo>
                  <a:lnTo>
                    <a:pt x="165" y="47"/>
                  </a:lnTo>
                  <a:lnTo>
                    <a:pt x="164" y="46"/>
                  </a:lnTo>
                  <a:lnTo>
                    <a:pt x="163" y="45"/>
                  </a:lnTo>
                  <a:lnTo>
                    <a:pt x="161" y="45"/>
                  </a:lnTo>
                  <a:lnTo>
                    <a:pt x="159" y="45"/>
                  </a:lnTo>
                  <a:lnTo>
                    <a:pt x="158" y="46"/>
                  </a:lnTo>
                  <a:lnTo>
                    <a:pt x="157" y="47"/>
                  </a:lnTo>
                  <a:lnTo>
                    <a:pt x="157" y="48"/>
                  </a:lnTo>
                  <a:lnTo>
                    <a:pt x="86" y="48"/>
                  </a:lnTo>
                  <a:lnTo>
                    <a:pt x="86" y="47"/>
                  </a:lnTo>
                  <a:lnTo>
                    <a:pt x="85" y="46"/>
                  </a:lnTo>
                  <a:lnTo>
                    <a:pt x="84" y="45"/>
                  </a:lnTo>
                  <a:lnTo>
                    <a:pt x="82" y="45"/>
                  </a:lnTo>
                  <a:lnTo>
                    <a:pt x="80" y="45"/>
                  </a:lnTo>
                  <a:lnTo>
                    <a:pt x="79" y="46"/>
                  </a:lnTo>
                  <a:lnTo>
                    <a:pt x="78" y="47"/>
                  </a:lnTo>
                  <a:lnTo>
                    <a:pt x="77" y="48"/>
                  </a:lnTo>
                  <a:lnTo>
                    <a:pt x="51" y="48"/>
                  </a:lnTo>
                  <a:lnTo>
                    <a:pt x="50" y="47"/>
                  </a:lnTo>
                  <a:lnTo>
                    <a:pt x="49" y="46"/>
                  </a:lnTo>
                  <a:lnTo>
                    <a:pt x="48" y="45"/>
                  </a:lnTo>
                  <a:lnTo>
                    <a:pt x="46" y="45"/>
                  </a:lnTo>
                  <a:lnTo>
                    <a:pt x="45" y="45"/>
                  </a:lnTo>
                  <a:lnTo>
                    <a:pt x="43" y="46"/>
                  </a:lnTo>
                  <a:lnTo>
                    <a:pt x="42" y="47"/>
                  </a:lnTo>
                  <a:lnTo>
                    <a:pt x="42" y="48"/>
                  </a:lnTo>
                  <a:lnTo>
                    <a:pt x="6" y="48"/>
                  </a:lnTo>
                  <a:lnTo>
                    <a:pt x="6" y="0"/>
                  </a:lnTo>
                  <a:lnTo>
                    <a:pt x="0" y="0"/>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731" name="Freeform 141"/>
            <p:cNvSpPr>
              <a:spLocks/>
            </p:cNvSpPr>
            <p:nvPr/>
          </p:nvSpPr>
          <p:spPr bwMode="auto">
            <a:xfrm>
              <a:off x="719" y="1618"/>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32" name="Freeform 142"/>
            <p:cNvSpPr>
              <a:spLocks/>
            </p:cNvSpPr>
            <p:nvPr/>
          </p:nvSpPr>
          <p:spPr bwMode="auto">
            <a:xfrm>
              <a:off x="727" y="1596"/>
              <a:ext cx="218" cy="21"/>
            </a:xfrm>
            <a:custGeom>
              <a:avLst/>
              <a:gdLst>
                <a:gd name="T0" fmla="*/ 218 w 218"/>
                <a:gd name="T1" fmla="*/ 6 h 21"/>
                <a:gd name="T2" fmla="*/ 218 w 218"/>
                <a:gd name="T3" fmla="*/ 21 h 21"/>
                <a:gd name="T4" fmla="*/ 169 w 218"/>
                <a:gd name="T5" fmla="*/ 21 h 21"/>
                <a:gd name="T6" fmla="*/ 168 w 218"/>
                <a:gd name="T7" fmla="*/ 20 h 21"/>
                <a:gd name="T8" fmla="*/ 167 w 218"/>
                <a:gd name="T9" fmla="*/ 19 h 21"/>
                <a:gd name="T10" fmla="*/ 166 w 218"/>
                <a:gd name="T11" fmla="*/ 18 h 21"/>
                <a:gd name="T12" fmla="*/ 164 w 218"/>
                <a:gd name="T13" fmla="*/ 18 h 21"/>
                <a:gd name="T14" fmla="*/ 162 w 218"/>
                <a:gd name="T15" fmla="*/ 18 h 21"/>
                <a:gd name="T16" fmla="*/ 161 w 218"/>
                <a:gd name="T17" fmla="*/ 19 h 21"/>
                <a:gd name="T18" fmla="*/ 160 w 218"/>
                <a:gd name="T19" fmla="*/ 20 h 21"/>
                <a:gd name="T20" fmla="*/ 160 w 218"/>
                <a:gd name="T21" fmla="*/ 21 h 21"/>
                <a:gd name="T22" fmla="*/ 89 w 218"/>
                <a:gd name="T23" fmla="*/ 21 h 21"/>
                <a:gd name="T24" fmla="*/ 89 w 218"/>
                <a:gd name="T25" fmla="*/ 20 h 21"/>
                <a:gd name="T26" fmla="*/ 88 w 218"/>
                <a:gd name="T27" fmla="*/ 19 h 21"/>
                <a:gd name="T28" fmla="*/ 87 w 218"/>
                <a:gd name="T29" fmla="*/ 18 h 21"/>
                <a:gd name="T30" fmla="*/ 85 w 218"/>
                <a:gd name="T31" fmla="*/ 18 h 21"/>
                <a:gd name="T32" fmla="*/ 83 w 218"/>
                <a:gd name="T33" fmla="*/ 18 h 21"/>
                <a:gd name="T34" fmla="*/ 82 w 218"/>
                <a:gd name="T35" fmla="*/ 19 h 21"/>
                <a:gd name="T36" fmla="*/ 81 w 218"/>
                <a:gd name="T37" fmla="*/ 20 h 21"/>
                <a:gd name="T38" fmla="*/ 80 w 218"/>
                <a:gd name="T39" fmla="*/ 21 h 21"/>
                <a:gd name="T40" fmla="*/ 54 w 218"/>
                <a:gd name="T41" fmla="*/ 21 h 21"/>
                <a:gd name="T42" fmla="*/ 53 w 218"/>
                <a:gd name="T43" fmla="*/ 20 h 21"/>
                <a:gd name="T44" fmla="*/ 52 w 218"/>
                <a:gd name="T45" fmla="*/ 19 h 21"/>
                <a:gd name="T46" fmla="*/ 51 w 218"/>
                <a:gd name="T47" fmla="*/ 18 h 21"/>
                <a:gd name="T48" fmla="*/ 49 w 218"/>
                <a:gd name="T49" fmla="*/ 18 h 21"/>
                <a:gd name="T50" fmla="*/ 48 w 218"/>
                <a:gd name="T51" fmla="*/ 18 h 21"/>
                <a:gd name="T52" fmla="*/ 46 w 218"/>
                <a:gd name="T53" fmla="*/ 19 h 21"/>
                <a:gd name="T54" fmla="*/ 45 w 218"/>
                <a:gd name="T55" fmla="*/ 20 h 21"/>
                <a:gd name="T56" fmla="*/ 45 w 218"/>
                <a:gd name="T57" fmla="*/ 21 h 21"/>
                <a:gd name="T58" fmla="*/ 22 w 218"/>
                <a:gd name="T59" fmla="*/ 21 h 21"/>
                <a:gd name="T60" fmla="*/ 22 w 218"/>
                <a:gd name="T61" fmla="*/ 0 h 21"/>
                <a:gd name="T62" fmla="*/ 0 w 218"/>
                <a:gd name="T63" fmla="*/ 0 h 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8"/>
                <a:gd name="T97" fmla="*/ 0 h 21"/>
                <a:gd name="T98" fmla="*/ 218 w 218"/>
                <a:gd name="T99" fmla="*/ 21 h 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8" h="21">
                  <a:moveTo>
                    <a:pt x="218" y="6"/>
                  </a:moveTo>
                  <a:lnTo>
                    <a:pt x="218" y="21"/>
                  </a:lnTo>
                  <a:lnTo>
                    <a:pt x="169" y="21"/>
                  </a:lnTo>
                  <a:lnTo>
                    <a:pt x="168" y="20"/>
                  </a:lnTo>
                  <a:lnTo>
                    <a:pt x="167" y="19"/>
                  </a:lnTo>
                  <a:lnTo>
                    <a:pt x="166" y="18"/>
                  </a:lnTo>
                  <a:lnTo>
                    <a:pt x="164" y="18"/>
                  </a:lnTo>
                  <a:lnTo>
                    <a:pt x="162" y="18"/>
                  </a:lnTo>
                  <a:lnTo>
                    <a:pt x="161" y="19"/>
                  </a:lnTo>
                  <a:lnTo>
                    <a:pt x="160" y="20"/>
                  </a:lnTo>
                  <a:lnTo>
                    <a:pt x="160" y="21"/>
                  </a:lnTo>
                  <a:lnTo>
                    <a:pt x="89" y="21"/>
                  </a:lnTo>
                  <a:lnTo>
                    <a:pt x="89" y="20"/>
                  </a:lnTo>
                  <a:lnTo>
                    <a:pt x="88" y="19"/>
                  </a:lnTo>
                  <a:lnTo>
                    <a:pt x="87" y="18"/>
                  </a:lnTo>
                  <a:lnTo>
                    <a:pt x="85" y="18"/>
                  </a:lnTo>
                  <a:lnTo>
                    <a:pt x="83" y="18"/>
                  </a:lnTo>
                  <a:lnTo>
                    <a:pt x="82" y="19"/>
                  </a:lnTo>
                  <a:lnTo>
                    <a:pt x="81" y="20"/>
                  </a:lnTo>
                  <a:lnTo>
                    <a:pt x="80" y="21"/>
                  </a:lnTo>
                  <a:lnTo>
                    <a:pt x="54" y="21"/>
                  </a:lnTo>
                  <a:lnTo>
                    <a:pt x="53" y="20"/>
                  </a:lnTo>
                  <a:lnTo>
                    <a:pt x="52" y="19"/>
                  </a:lnTo>
                  <a:lnTo>
                    <a:pt x="51" y="18"/>
                  </a:lnTo>
                  <a:lnTo>
                    <a:pt x="49" y="18"/>
                  </a:lnTo>
                  <a:lnTo>
                    <a:pt x="48" y="18"/>
                  </a:lnTo>
                  <a:lnTo>
                    <a:pt x="46" y="19"/>
                  </a:lnTo>
                  <a:lnTo>
                    <a:pt x="45" y="20"/>
                  </a:lnTo>
                  <a:lnTo>
                    <a:pt x="45" y="21"/>
                  </a:lnTo>
                  <a:lnTo>
                    <a:pt x="22" y="21"/>
                  </a:lnTo>
                  <a:lnTo>
                    <a:pt x="22" y="0"/>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733" name="Freeform 143"/>
            <p:cNvSpPr>
              <a:spLocks/>
            </p:cNvSpPr>
            <p:nvPr/>
          </p:nvSpPr>
          <p:spPr bwMode="auto">
            <a:xfrm>
              <a:off x="715" y="1591"/>
              <a:ext cx="14" cy="9"/>
            </a:xfrm>
            <a:custGeom>
              <a:avLst/>
              <a:gdLst>
                <a:gd name="T0" fmla="*/ 12 w 14"/>
                <a:gd name="T1" fmla="*/ 9 h 9"/>
                <a:gd name="T2" fmla="*/ 0 w 14"/>
                <a:gd name="T3" fmla="*/ 5 h 9"/>
                <a:gd name="T4" fmla="*/ 12 w 14"/>
                <a:gd name="T5" fmla="*/ 0 h 9"/>
                <a:gd name="T6" fmla="*/ 13 w 14"/>
                <a:gd name="T7" fmla="*/ 2 h 9"/>
                <a:gd name="T8" fmla="*/ 14 w 14"/>
                <a:gd name="T9" fmla="*/ 5 h 9"/>
                <a:gd name="T10" fmla="*/ 13 w 14"/>
                <a:gd name="T11" fmla="*/ 7 h 9"/>
                <a:gd name="T12" fmla="*/ 12 w 14"/>
                <a:gd name="T13" fmla="*/ 9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12" y="9"/>
                  </a:moveTo>
                  <a:lnTo>
                    <a:pt x="0" y="5"/>
                  </a:lnTo>
                  <a:lnTo>
                    <a:pt x="12" y="0"/>
                  </a:lnTo>
                  <a:lnTo>
                    <a:pt x="13" y="2"/>
                  </a:lnTo>
                  <a:lnTo>
                    <a:pt x="14" y="5"/>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34" name="Rectangle 144"/>
            <p:cNvSpPr>
              <a:spLocks noChangeArrowheads="1"/>
            </p:cNvSpPr>
            <p:nvPr/>
          </p:nvSpPr>
          <p:spPr bwMode="auto">
            <a:xfrm>
              <a:off x="2228" y="2021"/>
              <a:ext cx="210" cy="89"/>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735" name="Rectangle 145"/>
            <p:cNvSpPr>
              <a:spLocks noChangeArrowheads="1"/>
            </p:cNvSpPr>
            <p:nvPr/>
          </p:nvSpPr>
          <p:spPr bwMode="auto">
            <a:xfrm>
              <a:off x="2239" y="2041"/>
              <a:ext cx="12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Stock</a:t>
              </a:r>
              <a:endParaRPr lang="en-US">
                <a:solidFill>
                  <a:srgbClr val="FF0000"/>
                </a:solidFill>
              </a:endParaRPr>
            </a:p>
          </p:txBody>
        </p:sp>
        <p:sp>
          <p:nvSpPr>
            <p:cNvPr id="24736" name="Rectangle 146"/>
            <p:cNvSpPr>
              <a:spLocks noChangeArrowheads="1"/>
            </p:cNvSpPr>
            <p:nvPr/>
          </p:nvSpPr>
          <p:spPr bwMode="auto">
            <a:xfrm>
              <a:off x="2267" y="2065"/>
              <a:ext cx="13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Status</a:t>
              </a:r>
              <a:endParaRPr lang="en-US">
                <a:solidFill>
                  <a:srgbClr val="FF0000"/>
                </a:solidFill>
              </a:endParaRPr>
            </a:p>
          </p:txBody>
        </p:sp>
        <p:sp>
          <p:nvSpPr>
            <p:cNvPr id="24737" name="Rectangle 147"/>
            <p:cNvSpPr>
              <a:spLocks noChangeArrowheads="1"/>
            </p:cNvSpPr>
            <p:nvPr/>
          </p:nvSpPr>
          <p:spPr bwMode="auto">
            <a:xfrm>
              <a:off x="1155" y="2298"/>
              <a:ext cx="209" cy="88"/>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738" name="Rectangle 148"/>
            <p:cNvSpPr>
              <a:spLocks noChangeArrowheads="1"/>
            </p:cNvSpPr>
            <p:nvPr/>
          </p:nvSpPr>
          <p:spPr bwMode="auto">
            <a:xfrm>
              <a:off x="1155" y="2328"/>
              <a:ext cx="151"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Polling</a:t>
              </a:r>
              <a:endParaRPr lang="en-US">
                <a:solidFill>
                  <a:srgbClr val="FF0000"/>
                </a:solidFill>
              </a:endParaRPr>
            </a:p>
          </p:txBody>
        </p:sp>
        <p:sp>
          <p:nvSpPr>
            <p:cNvPr id="24739" name="Rectangle 149"/>
            <p:cNvSpPr>
              <a:spLocks noChangeArrowheads="1"/>
            </p:cNvSpPr>
            <p:nvPr/>
          </p:nvSpPr>
          <p:spPr bwMode="auto">
            <a:xfrm>
              <a:off x="905" y="1633"/>
              <a:ext cx="246" cy="74"/>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740" name="Rectangle 150"/>
            <p:cNvSpPr>
              <a:spLocks noChangeArrowheads="1"/>
            </p:cNvSpPr>
            <p:nvPr/>
          </p:nvSpPr>
          <p:spPr bwMode="auto">
            <a:xfrm>
              <a:off x="872" y="1646"/>
              <a:ext cx="25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On-line New</a:t>
              </a:r>
              <a:endParaRPr lang="en-US">
                <a:solidFill>
                  <a:srgbClr val="FF0000"/>
                </a:solidFill>
              </a:endParaRPr>
            </a:p>
          </p:txBody>
        </p:sp>
        <p:sp>
          <p:nvSpPr>
            <p:cNvPr id="24741" name="Rectangle 151"/>
            <p:cNvSpPr>
              <a:spLocks noChangeArrowheads="1"/>
            </p:cNvSpPr>
            <p:nvPr/>
          </p:nvSpPr>
          <p:spPr bwMode="auto">
            <a:xfrm>
              <a:off x="922" y="1671"/>
              <a:ext cx="209"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Hire Entry</a:t>
              </a:r>
              <a:endParaRPr lang="en-US">
                <a:solidFill>
                  <a:srgbClr val="FF0000"/>
                </a:solidFill>
              </a:endParaRPr>
            </a:p>
          </p:txBody>
        </p:sp>
        <p:sp>
          <p:nvSpPr>
            <p:cNvPr id="24742" name="Freeform 152"/>
            <p:cNvSpPr>
              <a:spLocks/>
            </p:cNvSpPr>
            <p:nvPr/>
          </p:nvSpPr>
          <p:spPr bwMode="auto">
            <a:xfrm>
              <a:off x="4196" y="3066"/>
              <a:ext cx="10" cy="38"/>
            </a:xfrm>
            <a:custGeom>
              <a:avLst/>
              <a:gdLst>
                <a:gd name="T0" fmla="*/ 10 w 10"/>
                <a:gd name="T1" fmla="*/ 38 h 38"/>
                <a:gd name="T2" fmla="*/ 10 w 10"/>
                <a:gd name="T3" fmla="*/ 22 h 38"/>
                <a:gd name="T4" fmla="*/ 0 w 10"/>
                <a:gd name="T5" fmla="*/ 22 h 38"/>
                <a:gd name="T6" fmla="*/ 0 w 10"/>
                <a:gd name="T7" fmla="*/ 0 h 38"/>
                <a:gd name="T8" fmla="*/ 0 60000 65536"/>
                <a:gd name="T9" fmla="*/ 0 60000 65536"/>
                <a:gd name="T10" fmla="*/ 0 60000 65536"/>
                <a:gd name="T11" fmla="*/ 0 60000 65536"/>
                <a:gd name="T12" fmla="*/ 0 w 10"/>
                <a:gd name="T13" fmla="*/ 0 h 38"/>
                <a:gd name="T14" fmla="*/ 10 w 10"/>
                <a:gd name="T15" fmla="*/ 38 h 38"/>
              </a:gdLst>
              <a:ahLst/>
              <a:cxnLst>
                <a:cxn ang="T8">
                  <a:pos x="T0" y="T1"/>
                </a:cxn>
                <a:cxn ang="T9">
                  <a:pos x="T2" y="T3"/>
                </a:cxn>
                <a:cxn ang="T10">
                  <a:pos x="T4" y="T5"/>
                </a:cxn>
                <a:cxn ang="T11">
                  <a:pos x="T6" y="T7"/>
                </a:cxn>
              </a:cxnLst>
              <a:rect l="T12" t="T13" r="T14" b="T15"/>
              <a:pathLst>
                <a:path w="10" h="38">
                  <a:moveTo>
                    <a:pt x="10" y="38"/>
                  </a:moveTo>
                  <a:lnTo>
                    <a:pt x="10" y="22"/>
                  </a:lnTo>
                  <a:lnTo>
                    <a:pt x="0" y="22"/>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743" name="Freeform 153"/>
            <p:cNvSpPr>
              <a:spLocks/>
            </p:cNvSpPr>
            <p:nvPr/>
          </p:nvSpPr>
          <p:spPr bwMode="auto">
            <a:xfrm>
              <a:off x="4190" y="3057"/>
              <a:ext cx="11" cy="10"/>
            </a:xfrm>
            <a:custGeom>
              <a:avLst/>
              <a:gdLst>
                <a:gd name="T0" fmla="*/ 0 w 11"/>
                <a:gd name="T1" fmla="*/ 9 h 10"/>
                <a:gd name="T2" fmla="*/ 6 w 11"/>
                <a:gd name="T3" fmla="*/ 0 h 10"/>
                <a:gd name="T4" fmla="*/ 11 w 11"/>
                <a:gd name="T5" fmla="*/ 9 h 10"/>
                <a:gd name="T6" fmla="*/ 9 w 11"/>
                <a:gd name="T7" fmla="*/ 10 h 10"/>
                <a:gd name="T8" fmla="*/ 6 w 11"/>
                <a:gd name="T9" fmla="*/ 10 h 10"/>
                <a:gd name="T10" fmla="*/ 2 w 11"/>
                <a:gd name="T11" fmla="*/ 10 h 10"/>
                <a:gd name="T12" fmla="*/ 0 w 11"/>
                <a:gd name="T13" fmla="*/ 9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0" y="9"/>
                  </a:moveTo>
                  <a:lnTo>
                    <a:pt x="6" y="0"/>
                  </a:lnTo>
                  <a:lnTo>
                    <a:pt x="11" y="9"/>
                  </a:lnTo>
                  <a:lnTo>
                    <a:pt x="9" y="10"/>
                  </a:lnTo>
                  <a:lnTo>
                    <a:pt x="6" y="10"/>
                  </a:lnTo>
                  <a:lnTo>
                    <a:pt x="2"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44" name="Rectangle 154"/>
            <p:cNvSpPr>
              <a:spLocks noChangeArrowheads="1"/>
            </p:cNvSpPr>
            <p:nvPr/>
          </p:nvSpPr>
          <p:spPr bwMode="auto">
            <a:xfrm>
              <a:off x="707" y="1827"/>
              <a:ext cx="98" cy="42"/>
            </a:xfrm>
            <a:prstGeom prst="rect">
              <a:avLst/>
            </a:prstGeom>
            <a:blipFill dpi="0" rotWithShape="0">
              <a:blip r:embed="rId6"/>
              <a:srcRect/>
              <a:tile tx="0" ty="0" sx="100000" sy="100000" flip="none" algn="tl"/>
            </a:blipFill>
            <a:ln w="0">
              <a:solidFill>
                <a:srgbClr val="000000"/>
              </a:solidFill>
              <a:miter lim="800000"/>
              <a:headEnd/>
              <a:tailEnd/>
            </a:ln>
          </p:spPr>
          <p:txBody>
            <a:bodyPr/>
            <a:lstStyle/>
            <a:p>
              <a:endParaRPr lang="en-US"/>
            </a:p>
          </p:txBody>
        </p:sp>
        <p:sp>
          <p:nvSpPr>
            <p:cNvPr id="24745" name="Rectangle 155"/>
            <p:cNvSpPr>
              <a:spLocks noChangeArrowheads="1"/>
            </p:cNvSpPr>
            <p:nvPr/>
          </p:nvSpPr>
          <p:spPr bwMode="auto">
            <a:xfrm>
              <a:off x="716" y="1837"/>
              <a:ext cx="88"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CTS</a:t>
              </a:r>
              <a:endParaRPr lang="en-US">
                <a:solidFill>
                  <a:srgbClr val="FF0000"/>
                </a:solidFill>
              </a:endParaRPr>
            </a:p>
          </p:txBody>
        </p:sp>
        <p:sp>
          <p:nvSpPr>
            <p:cNvPr id="24746" name="Freeform 156"/>
            <p:cNvSpPr>
              <a:spLocks/>
            </p:cNvSpPr>
            <p:nvPr/>
          </p:nvSpPr>
          <p:spPr bwMode="auto">
            <a:xfrm>
              <a:off x="817" y="1810"/>
              <a:ext cx="98" cy="33"/>
            </a:xfrm>
            <a:custGeom>
              <a:avLst/>
              <a:gdLst>
                <a:gd name="T0" fmla="*/ 0 w 98"/>
                <a:gd name="T1" fmla="*/ 33 h 33"/>
                <a:gd name="T2" fmla="*/ 8 w 98"/>
                <a:gd name="T3" fmla="*/ 33 h 33"/>
                <a:gd name="T4" fmla="*/ 8 w 98"/>
                <a:gd name="T5" fmla="*/ 0 h 33"/>
                <a:gd name="T6" fmla="*/ 98 w 98"/>
                <a:gd name="T7" fmla="*/ 0 h 33"/>
                <a:gd name="T8" fmla="*/ 0 60000 65536"/>
                <a:gd name="T9" fmla="*/ 0 60000 65536"/>
                <a:gd name="T10" fmla="*/ 0 60000 65536"/>
                <a:gd name="T11" fmla="*/ 0 60000 65536"/>
                <a:gd name="T12" fmla="*/ 0 w 98"/>
                <a:gd name="T13" fmla="*/ 0 h 33"/>
                <a:gd name="T14" fmla="*/ 98 w 98"/>
                <a:gd name="T15" fmla="*/ 33 h 33"/>
              </a:gdLst>
              <a:ahLst/>
              <a:cxnLst>
                <a:cxn ang="T8">
                  <a:pos x="T0" y="T1"/>
                </a:cxn>
                <a:cxn ang="T9">
                  <a:pos x="T2" y="T3"/>
                </a:cxn>
                <a:cxn ang="T10">
                  <a:pos x="T4" y="T5"/>
                </a:cxn>
                <a:cxn ang="T11">
                  <a:pos x="T6" y="T7"/>
                </a:cxn>
              </a:cxnLst>
              <a:rect l="T12" t="T13" r="T14" b="T15"/>
              <a:pathLst>
                <a:path w="98" h="33">
                  <a:moveTo>
                    <a:pt x="0" y="33"/>
                  </a:moveTo>
                  <a:lnTo>
                    <a:pt x="8" y="33"/>
                  </a:lnTo>
                  <a:lnTo>
                    <a:pt x="8" y="0"/>
                  </a:lnTo>
                  <a:lnTo>
                    <a:pt x="98" y="0"/>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747" name="Freeform 157"/>
            <p:cNvSpPr>
              <a:spLocks/>
            </p:cNvSpPr>
            <p:nvPr/>
          </p:nvSpPr>
          <p:spPr bwMode="auto">
            <a:xfrm>
              <a:off x="806" y="1838"/>
              <a:ext cx="13" cy="9"/>
            </a:xfrm>
            <a:custGeom>
              <a:avLst/>
              <a:gdLst>
                <a:gd name="T0" fmla="*/ 11 w 13"/>
                <a:gd name="T1" fmla="*/ 9 h 9"/>
                <a:gd name="T2" fmla="*/ 0 w 13"/>
                <a:gd name="T3" fmla="*/ 5 h 9"/>
                <a:gd name="T4" fmla="*/ 11 w 13"/>
                <a:gd name="T5" fmla="*/ 0 h 9"/>
                <a:gd name="T6" fmla="*/ 12 w 13"/>
                <a:gd name="T7" fmla="*/ 2 h 9"/>
                <a:gd name="T8" fmla="*/ 13 w 13"/>
                <a:gd name="T9" fmla="*/ 5 h 9"/>
                <a:gd name="T10" fmla="*/ 12 w 13"/>
                <a:gd name="T11" fmla="*/ 7 h 9"/>
                <a:gd name="T12" fmla="*/ 11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1" y="9"/>
                  </a:moveTo>
                  <a:lnTo>
                    <a:pt x="0" y="5"/>
                  </a:lnTo>
                  <a:lnTo>
                    <a:pt x="11" y="0"/>
                  </a:lnTo>
                  <a:lnTo>
                    <a:pt x="12" y="2"/>
                  </a:lnTo>
                  <a:lnTo>
                    <a:pt x="13" y="5"/>
                  </a:lnTo>
                  <a:lnTo>
                    <a:pt x="12" y="7"/>
                  </a:lnTo>
                  <a:lnTo>
                    <a:pt x="11" y="9"/>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48" name="Rectangle 158"/>
            <p:cNvSpPr>
              <a:spLocks noChangeArrowheads="1"/>
            </p:cNvSpPr>
            <p:nvPr/>
          </p:nvSpPr>
          <p:spPr bwMode="auto">
            <a:xfrm>
              <a:off x="506" y="2014"/>
              <a:ext cx="282" cy="109"/>
            </a:xfrm>
            <a:prstGeom prst="rect">
              <a:avLst/>
            </a:prstGeom>
            <a:blipFill dpi="0" rotWithShape="0">
              <a:blip r:embed="rId6"/>
              <a:srcRect/>
              <a:tile tx="0" ty="0" sx="100000" sy="100000" flip="none" algn="tl"/>
            </a:blipFill>
            <a:ln w="0">
              <a:solidFill>
                <a:srgbClr val="000000"/>
              </a:solidFill>
              <a:miter lim="800000"/>
              <a:headEnd/>
              <a:tailEnd/>
            </a:ln>
          </p:spPr>
          <p:txBody>
            <a:bodyPr/>
            <a:lstStyle/>
            <a:p>
              <a:endParaRPr lang="en-US"/>
            </a:p>
          </p:txBody>
        </p:sp>
        <p:sp>
          <p:nvSpPr>
            <p:cNvPr id="24749" name="Rectangle 159"/>
            <p:cNvSpPr>
              <a:spLocks noChangeArrowheads="1"/>
            </p:cNvSpPr>
            <p:nvPr/>
          </p:nvSpPr>
          <p:spPr bwMode="auto">
            <a:xfrm>
              <a:off x="435" y="2020"/>
              <a:ext cx="419"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Plan Administrators</a:t>
              </a:r>
              <a:endParaRPr lang="en-US">
                <a:solidFill>
                  <a:srgbClr val="FF0000"/>
                </a:solidFill>
              </a:endParaRPr>
            </a:p>
          </p:txBody>
        </p:sp>
        <p:sp>
          <p:nvSpPr>
            <p:cNvPr id="24750" name="Rectangle 160"/>
            <p:cNvSpPr>
              <a:spLocks noChangeArrowheads="1"/>
            </p:cNvSpPr>
            <p:nvPr/>
          </p:nvSpPr>
          <p:spPr bwMode="auto">
            <a:xfrm>
              <a:off x="470" y="2041"/>
              <a:ext cx="353"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(401K, PCS, Life)</a:t>
              </a:r>
              <a:endParaRPr lang="en-US">
                <a:solidFill>
                  <a:srgbClr val="FF0000"/>
                </a:solidFill>
              </a:endParaRPr>
            </a:p>
          </p:txBody>
        </p:sp>
        <p:sp>
          <p:nvSpPr>
            <p:cNvPr id="24751" name="Freeform 161"/>
            <p:cNvSpPr>
              <a:spLocks/>
            </p:cNvSpPr>
            <p:nvPr/>
          </p:nvSpPr>
          <p:spPr bwMode="auto">
            <a:xfrm>
              <a:off x="801" y="1862"/>
              <a:ext cx="175" cy="193"/>
            </a:xfrm>
            <a:custGeom>
              <a:avLst/>
              <a:gdLst>
                <a:gd name="T0" fmla="*/ 175 w 175"/>
                <a:gd name="T1" fmla="*/ 0 h 193"/>
                <a:gd name="T2" fmla="*/ 175 w 175"/>
                <a:gd name="T3" fmla="*/ 193 h 193"/>
                <a:gd name="T4" fmla="*/ 169 w 175"/>
                <a:gd name="T5" fmla="*/ 193 h 193"/>
                <a:gd name="T6" fmla="*/ 169 w 175"/>
                <a:gd name="T7" fmla="*/ 191 h 193"/>
                <a:gd name="T8" fmla="*/ 168 w 175"/>
                <a:gd name="T9" fmla="*/ 190 h 193"/>
                <a:gd name="T10" fmla="*/ 166 w 175"/>
                <a:gd name="T11" fmla="*/ 189 h 193"/>
                <a:gd name="T12" fmla="*/ 164 w 175"/>
                <a:gd name="T13" fmla="*/ 189 h 193"/>
                <a:gd name="T14" fmla="*/ 163 w 175"/>
                <a:gd name="T15" fmla="*/ 189 h 193"/>
                <a:gd name="T16" fmla="*/ 161 w 175"/>
                <a:gd name="T17" fmla="*/ 190 h 193"/>
                <a:gd name="T18" fmla="*/ 160 w 175"/>
                <a:gd name="T19" fmla="*/ 191 h 193"/>
                <a:gd name="T20" fmla="*/ 160 w 175"/>
                <a:gd name="T21" fmla="*/ 193 h 193"/>
                <a:gd name="T22" fmla="*/ 151 w 175"/>
                <a:gd name="T23" fmla="*/ 193 h 193"/>
                <a:gd name="T24" fmla="*/ 150 w 175"/>
                <a:gd name="T25" fmla="*/ 191 h 193"/>
                <a:gd name="T26" fmla="*/ 149 w 175"/>
                <a:gd name="T27" fmla="*/ 190 h 193"/>
                <a:gd name="T28" fmla="*/ 148 w 175"/>
                <a:gd name="T29" fmla="*/ 189 h 193"/>
                <a:gd name="T30" fmla="*/ 146 w 175"/>
                <a:gd name="T31" fmla="*/ 189 h 193"/>
                <a:gd name="T32" fmla="*/ 144 w 175"/>
                <a:gd name="T33" fmla="*/ 189 h 193"/>
                <a:gd name="T34" fmla="*/ 143 w 175"/>
                <a:gd name="T35" fmla="*/ 190 h 193"/>
                <a:gd name="T36" fmla="*/ 142 w 175"/>
                <a:gd name="T37" fmla="*/ 191 h 193"/>
                <a:gd name="T38" fmla="*/ 142 w 175"/>
                <a:gd name="T39" fmla="*/ 193 h 193"/>
                <a:gd name="T40" fmla="*/ 30 w 175"/>
                <a:gd name="T41" fmla="*/ 193 h 193"/>
                <a:gd name="T42" fmla="*/ 30 w 175"/>
                <a:gd name="T43" fmla="*/ 191 h 193"/>
                <a:gd name="T44" fmla="*/ 29 w 175"/>
                <a:gd name="T45" fmla="*/ 190 h 193"/>
                <a:gd name="T46" fmla="*/ 28 w 175"/>
                <a:gd name="T47" fmla="*/ 189 h 193"/>
                <a:gd name="T48" fmla="*/ 26 w 175"/>
                <a:gd name="T49" fmla="*/ 189 h 193"/>
                <a:gd name="T50" fmla="*/ 24 w 175"/>
                <a:gd name="T51" fmla="*/ 189 h 193"/>
                <a:gd name="T52" fmla="*/ 23 w 175"/>
                <a:gd name="T53" fmla="*/ 190 h 193"/>
                <a:gd name="T54" fmla="*/ 22 w 175"/>
                <a:gd name="T55" fmla="*/ 191 h 193"/>
                <a:gd name="T56" fmla="*/ 21 w 175"/>
                <a:gd name="T57" fmla="*/ 193 h 193"/>
                <a:gd name="T58" fmla="*/ 0 w 175"/>
                <a:gd name="T59" fmla="*/ 193 h 19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5"/>
                <a:gd name="T91" fmla="*/ 0 h 193"/>
                <a:gd name="T92" fmla="*/ 175 w 175"/>
                <a:gd name="T93" fmla="*/ 193 h 19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5" h="193">
                  <a:moveTo>
                    <a:pt x="175" y="0"/>
                  </a:moveTo>
                  <a:lnTo>
                    <a:pt x="175" y="193"/>
                  </a:lnTo>
                  <a:lnTo>
                    <a:pt x="169" y="193"/>
                  </a:lnTo>
                  <a:lnTo>
                    <a:pt x="169" y="191"/>
                  </a:lnTo>
                  <a:lnTo>
                    <a:pt x="168" y="190"/>
                  </a:lnTo>
                  <a:lnTo>
                    <a:pt x="166" y="189"/>
                  </a:lnTo>
                  <a:lnTo>
                    <a:pt x="164" y="189"/>
                  </a:lnTo>
                  <a:lnTo>
                    <a:pt x="163" y="189"/>
                  </a:lnTo>
                  <a:lnTo>
                    <a:pt x="161" y="190"/>
                  </a:lnTo>
                  <a:lnTo>
                    <a:pt x="160" y="191"/>
                  </a:lnTo>
                  <a:lnTo>
                    <a:pt x="160" y="193"/>
                  </a:lnTo>
                  <a:lnTo>
                    <a:pt x="151" y="193"/>
                  </a:lnTo>
                  <a:lnTo>
                    <a:pt x="150" y="191"/>
                  </a:lnTo>
                  <a:lnTo>
                    <a:pt x="149" y="190"/>
                  </a:lnTo>
                  <a:lnTo>
                    <a:pt x="148" y="189"/>
                  </a:lnTo>
                  <a:lnTo>
                    <a:pt x="146" y="189"/>
                  </a:lnTo>
                  <a:lnTo>
                    <a:pt x="144" y="189"/>
                  </a:lnTo>
                  <a:lnTo>
                    <a:pt x="143" y="190"/>
                  </a:lnTo>
                  <a:lnTo>
                    <a:pt x="142" y="191"/>
                  </a:lnTo>
                  <a:lnTo>
                    <a:pt x="142" y="193"/>
                  </a:lnTo>
                  <a:lnTo>
                    <a:pt x="30" y="193"/>
                  </a:lnTo>
                  <a:lnTo>
                    <a:pt x="30" y="191"/>
                  </a:lnTo>
                  <a:lnTo>
                    <a:pt x="29" y="190"/>
                  </a:lnTo>
                  <a:lnTo>
                    <a:pt x="28" y="189"/>
                  </a:lnTo>
                  <a:lnTo>
                    <a:pt x="26" y="189"/>
                  </a:lnTo>
                  <a:lnTo>
                    <a:pt x="24" y="189"/>
                  </a:lnTo>
                  <a:lnTo>
                    <a:pt x="23" y="190"/>
                  </a:lnTo>
                  <a:lnTo>
                    <a:pt x="22" y="191"/>
                  </a:lnTo>
                  <a:lnTo>
                    <a:pt x="21" y="193"/>
                  </a:lnTo>
                  <a:lnTo>
                    <a:pt x="0" y="19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752" name="Freeform 162"/>
            <p:cNvSpPr>
              <a:spLocks/>
            </p:cNvSpPr>
            <p:nvPr/>
          </p:nvSpPr>
          <p:spPr bwMode="auto">
            <a:xfrm>
              <a:off x="789" y="2050"/>
              <a:ext cx="14" cy="9"/>
            </a:xfrm>
            <a:custGeom>
              <a:avLst/>
              <a:gdLst>
                <a:gd name="T0" fmla="*/ 12 w 14"/>
                <a:gd name="T1" fmla="*/ 9 h 9"/>
                <a:gd name="T2" fmla="*/ 0 w 14"/>
                <a:gd name="T3" fmla="*/ 5 h 9"/>
                <a:gd name="T4" fmla="*/ 12 w 14"/>
                <a:gd name="T5" fmla="*/ 0 h 9"/>
                <a:gd name="T6" fmla="*/ 13 w 14"/>
                <a:gd name="T7" fmla="*/ 2 h 9"/>
                <a:gd name="T8" fmla="*/ 14 w 14"/>
                <a:gd name="T9" fmla="*/ 5 h 9"/>
                <a:gd name="T10" fmla="*/ 13 w 14"/>
                <a:gd name="T11" fmla="*/ 7 h 9"/>
                <a:gd name="T12" fmla="*/ 12 w 14"/>
                <a:gd name="T13" fmla="*/ 9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12" y="9"/>
                  </a:moveTo>
                  <a:lnTo>
                    <a:pt x="0" y="5"/>
                  </a:lnTo>
                  <a:lnTo>
                    <a:pt x="12" y="0"/>
                  </a:lnTo>
                  <a:lnTo>
                    <a:pt x="13" y="2"/>
                  </a:lnTo>
                  <a:lnTo>
                    <a:pt x="14" y="5"/>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753" name="Rectangle 163"/>
            <p:cNvSpPr>
              <a:spLocks noChangeArrowheads="1"/>
            </p:cNvSpPr>
            <p:nvPr/>
          </p:nvSpPr>
          <p:spPr bwMode="auto">
            <a:xfrm>
              <a:off x="1850" y="1382"/>
              <a:ext cx="228" cy="100"/>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754" name="Rectangle 164"/>
            <p:cNvSpPr>
              <a:spLocks noChangeArrowheads="1"/>
            </p:cNvSpPr>
            <p:nvPr/>
          </p:nvSpPr>
          <p:spPr bwMode="auto">
            <a:xfrm>
              <a:off x="1811" y="1408"/>
              <a:ext cx="30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D01 Post Load</a:t>
              </a:r>
              <a:endParaRPr lang="en-US">
                <a:solidFill>
                  <a:srgbClr val="FF0000"/>
                </a:solidFill>
              </a:endParaRPr>
            </a:p>
          </p:txBody>
        </p:sp>
        <p:sp>
          <p:nvSpPr>
            <p:cNvPr id="24755" name="Rectangle 165"/>
            <p:cNvSpPr>
              <a:spLocks noChangeArrowheads="1"/>
            </p:cNvSpPr>
            <p:nvPr/>
          </p:nvSpPr>
          <p:spPr bwMode="auto">
            <a:xfrm>
              <a:off x="1898" y="1432"/>
              <a:ext cx="13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Billing</a:t>
              </a:r>
              <a:endParaRPr lang="en-US">
                <a:solidFill>
                  <a:srgbClr val="FF0000"/>
                </a:solidFill>
              </a:endParaRPr>
            </a:p>
          </p:txBody>
        </p:sp>
        <p:sp>
          <p:nvSpPr>
            <p:cNvPr id="24756" name="Rectangle 166"/>
            <p:cNvSpPr>
              <a:spLocks noChangeArrowheads="1"/>
            </p:cNvSpPr>
            <p:nvPr/>
          </p:nvSpPr>
          <p:spPr bwMode="auto">
            <a:xfrm>
              <a:off x="2730" y="1824"/>
              <a:ext cx="213" cy="98"/>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757" name="Rectangle 167"/>
            <p:cNvSpPr>
              <a:spLocks noChangeArrowheads="1"/>
            </p:cNvSpPr>
            <p:nvPr/>
          </p:nvSpPr>
          <p:spPr bwMode="auto">
            <a:xfrm>
              <a:off x="2754" y="1851"/>
              <a:ext cx="121"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Home</a:t>
              </a:r>
              <a:endParaRPr lang="en-US">
                <a:solidFill>
                  <a:srgbClr val="FF0000"/>
                </a:solidFill>
              </a:endParaRPr>
            </a:p>
          </p:txBody>
        </p:sp>
        <p:sp>
          <p:nvSpPr>
            <p:cNvPr id="24758" name="Rectangle 168"/>
            <p:cNvSpPr>
              <a:spLocks noChangeArrowheads="1"/>
            </p:cNvSpPr>
            <p:nvPr/>
          </p:nvSpPr>
          <p:spPr bwMode="auto">
            <a:xfrm>
              <a:off x="2732" y="1873"/>
              <a:ext cx="206"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Deliveries</a:t>
              </a:r>
              <a:endParaRPr lang="en-US">
                <a:solidFill>
                  <a:srgbClr val="FF0000"/>
                </a:solidFill>
              </a:endParaRPr>
            </a:p>
          </p:txBody>
        </p:sp>
        <p:sp>
          <p:nvSpPr>
            <p:cNvPr id="24759" name="Rectangle 169"/>
            <p:cNvSpPr>
              <a:spLocks noChangeArrowheads="1"/>
            </p:cNvSpPr>
            <p:nvPr/>
          </p:nvSpPr>
          <p:spPr bwMode="auto">
            <a:xfrm>
              <a:off x="4295" y="1925"/>
              <a:ext cx="189" cy="83"/>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760" name="Rectangle 170"/>
            <p:cNvSpPr>
              <a:spLocks noChangeArrowheads="1"/>
            </p:cNvSpPr>
            <p:nvPr/>
          </p:nvSpPr>
          <p:spPr bwMode="auto">
            <a:xfrm>
              <a:off x="4360" y="1940"/>
              <a:ext cx="15"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a:t>
              </a:r>
              <a:endParaRPr lang="en-US">
                <a:solidFill>
                  <a:srgbClr val="FF0000"/>
                </a:solidFill>
              </a:endParaRPr>
            </a:p>
          </p:txBody>
        </p:sp>
        <p:sp>
          <p:nvSpPr>
            <p:cNvPr id="24761" name="Rectangle 171"/>
            <p:cNvSpPr>
              <a:spLocks noChangeArrowheads="1"/>
            </p:cNvSpPr>
            <p:nvPr/>
          </p:nvSpPr>
          <p:spPr bwMode="auto">
            <a:xfrm>
              <a:off x="4288" y="1964"/>
              <a:ext cx="199"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Transfers</a:t>
              </a:r>
              <a:endParaRPr lang="en-US">
                <a:solidFill>
                  <a:srgbClr val="FF0000"/>
                </a:solidFill>
              </a:endParaRPr>
            </a:p>
          </p:txBody>
        </p:sp>
        <p:sp>
          <p:nvSpPr>
            <p:cNvPr id="24762" name="Rectangle 172"/>
            <p:cNvSpPr>
              <a:spLocks noChangeArrowheads="1"/>
            </p:cNvSpPr>
            <p:nvPr/>
          </p:nvSpPr>
          <p:spPr bwMode="auto">
            <a:xfrm>
              <a:off x="4765" y="2435"/>
              <a:ext cx="263" cy="96"/>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4763" name="Rectangle 173"/>
            <p:cNvSpPr>
              <a:spLocks noChangeArrowheads="1"/>
            </p:cNvSpPr>
            <p:nvPr/>
          </p:nvSpPr>
          <p:spPr bwMode="auto">
            <a:xfrm>
              <a:off x="4759" y="2470"/>
              <a:ext cx="189"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Planning</a:t>
              </a:r>
              <a:endParaRPr lang="en-US">
                <a:solidFill>
                  <a:srgbClr val="FF0000"/>
                </a:solidFill>
              </a:endParaRPr>
            </a:p>
          </p:txBody>
        </p:sp>
        <p:sp>
          <p:nvSpPr>
            <p:cNvPr id="24764" name="Rectangle 174"/>
            <p:cNvSpPr>
              <a:spLocks noChangeArrowheads="1"/>
            </p:cNvSpPr>
            <p:nvPr/>
          </p:nvSpPr>
          <p:spPr bwMode="auto">
            <a:xfrm>
              <a:off x="3822" y="2530"/>
              <a:ext cx="257" cy="154"/>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765" name="Rectangle 175"/>
            <p:cNvSpPr>
              <a:spLocks noChangeArrowheads="1"/>
            </p:cNvSpPr>
            <p:nvPr/>
          </p:nvSpPr>
          <p:spPr bwMode="auto">
            <a:xfrm>
              <a:off x="3829" y="2585"/>
              <a:ext cx="19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Purchase</a:t>
              </a:r>
              <a:endParaRPr lang="en-US">
                <a:solidFill>
                  <a:srgbClr val="FF0000"/>
                </a:solidFill>
              </a:endParaRPr>
            </a:p>
          </p:txBody>
        </p:sp>
        <p:sp>
          <p:nvSpPr>
            <p:cNvPr id="24766" name="Rectangle 176"/>
            <p:cNvSpPr>
              <a:spLocks noChangeArrowheads="1"/>
            </p:cNvSpPr>
            <p:nvPr/>
          </p:nvSpPr>
          <p:spPr bwMode="auto">
            <a:xfrm>
              <a:off x="3892" y="2605"/>
              <a:ext cx="119"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Order</a:t>
              </a:r>
              <a:endParaRPr lang="en-US">
                <a:solidFill>
                  <a:srgbClr val="FF0000"/>
                </a:solidFill>
              </a:endParaRPr>
            </a:p>
          </p:txBody>
        </p:sp>
        <p:sp>
          <p:nvSpPr>
            <p:cNvPr id="24767" name="Rectangle 177"/>
            <p:cNvSpPr>
              <a:spLocks noChangeArrowheads="1"/>
            </p:cNvSpPr>
            <p:nvPr/>
          </p:nvSpPr>
          <p:spPr bwMode="auto">
            <a:xfrm>
              <a:off x="2404" y="1476"/>
              <a:ext cx="311" cy="147"/>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768" name="Rectangle 178"/>
            <p:cNvSpPr>
              <a:spLocks noChangeArrowheads="1"/>
            </p:cNvSpPr>
            <p:nvPr/>
          </p:nvSpPr>
          <p:spPr bwMode="auto">
            <a:xfrm>
              <a:off x="2412" y="1524"/>
              <a:ext cx="18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Solution</a:t>
              </a:r>
              <a:endParaRPr lang="en-US">
                <a:solidFill>
                  <a:srgbClr val="FF0000"/>
                </a:solidFill>
              </a:endParaRPr>
            </a:p>
          </p:txBody>
        </p:sp>
        <p:sp>
          <p:nvSpPr>
            <p:cNvPr id="24769" name="Rectangle 179"/>
            <p:cNvSpPr>
              <a:spLocks noChangeArrowheads="1"/>
            </p:cNvSpPr>
            <p:nvPr/>
          </p:nvSpPr>
          <p:spPr bwMode="auto">
            <a:xfrm>
              <a:off x="2467" y="1550"/>
              <a:ext cx="186"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Software</a:t>
              </a:r>
              <a:endParaRPr lang="en-US">
                <a:solidFill>
                  <a:srgbClr val="FF0000"/>
                </a:solidFill>
              </a:endParaRPr>
            </a:p>
          </p:txBody>
        </p:sp>
        <p:sp>
          <p:nvSpPr>
            <p:cNvPr id="24770" name="Rectangle 180"/>
            <p:cNvSpPr>
              <a:spLocks noChangeArrowheads="1"/>
            </p:cNvSpPr>
            <p:nvPr/>
          </p:nvSpPr>
          <p:spPr bwMode="auto">
            <a:xfrm>
              <a:off x="2195" y="2260"/>
              <a:ext cx="376" cy="190"/>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771" name="Rectangle 181"/>
            <p:cNvSpPr>
              <a:spLocks noChangeArrowheads="1"/>
            </p:cNvSpPr>
            <p:nvPr/>
          </p:nvSpPr>
          <p:spPr bwMode="auto">
            <a:xfrm>
              <a:off x="2236" y="2354"/>
              <a:ext cx="29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Inventory Info</a:t>
              </a:r>
              <a:endParaRPr lang="en-US">
                <a:solidFill>
                  <a:srgbClr val="FF0000"/>
                </a:solidFill>
              </a:endParaRPr>
            </a:p>
          </p:txBody>
        </p:sp>
        <p:sp>
          <p:nvSpPr>
            <p:cNvPr id="24772" name="Rectangle 182"/>
            <p:cNvSpPr>
              <a:spLocks noChangeArrowheads="1"/>
            </p:cNvSpPr>
            <p:nvPr/>
          </p:nvSpPr>
          <p:spPr bwMode="auto">
            <a:xfrm>
              <a:off x="1886" y="1176"/>
              <a:ext cx="203" cy="125"/>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773" name="Rectangle 183"/>
            <p:cNvSpPr>
              <a:spLocks noChangeArrowheads="1"/>
            </p:cNvSpPr>
            <p:nvPr/>
          </p:nvSpPr>
          <p:spPr bwMode="auto">
            <a:xfrm>
              <a:off x="1876" y="1240"/>
              <a:ext cx="182"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Interface</a:t>
              </a:r>
              <a:endParaRPr lang="en-US">
                <a:solidFill>
                  <a:srgbClr val="FF0000"/>
                </a:solidFill>
              </a:endParaRPr>
            </a:p>
          </p:txBody>
        </p:sp>
        <p:sp>
          <p:nvSpPr>
            <p:cNvPr id="24774" name="Rectangle 184"/>
            <p:cNvSpPr>
              <a:spLocks noChangeArrowheads="1"/>
            </p:cNvSpPr>
            <p:nvPr/>
          </p:nvSpPr>
          <p:spPr bwMode="auto">
            <a:xfrm>
              <a:off x="2920" y="1304"/>
              <a:ext cx="322" cy="84"/>
            </a:xfrm>
            <a:prstGeom prst="rect">
              <a:avLst/>
            </a:prstGeom>
            <a:blipFill dpi="0" rotWithShape="0">
              <a:blip r:embed="rId3"/>
              <a:srcRect/>
              <a:tile tx="0" ty="0" sx="100000" sy="100000" flip="none" algn="tl"/>
            </a:blipFill>
            <a:ln w="1588">
              <a:solidFill>
                <a:srgbClr val="000000"/>
              </a:solidFill>
              <a:miter lim="800000"/>
              <a:headEnd/>
              <a:tailEnd/>
            </a:ln>
          </p:spPr>
          <p:txBody>
            <a:bodyPr/>
            <a:lstStyle/>
            <a:p>
              <a:endParaRPr lang="en-US"/>
            </a:p>
          </p:txBody>
        </p:sp>
        <p:sp>
          <p:nvSpPr>
            <p:cNvPr id="24775" name="Rectangle 185"/>
            <p:cNvSpPr>
              <a:spLocks noChangeArrowheads="1"/>
            </p:cNvSpPr>
            <p:nvPr/>
          </p:nvSpPr>
          <p:spPr bwMode="auto">
            <a:xfrm>
              <a:off x="2897" y="1334"/>
              <a:ext cx="304"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 Sales Posting</a:t>
              </a:r>
              <a:endParaRPr lang="en-US">
                <a:solidFill>
                  <a:srgbClr val="FF0000"/>
                </a:solidFill>
              </a:endParaRPr>
            </a:p>
          </p:txBody>
        </p:sp>
        <p:sp>
          <p:nvSpPr>
            <p:cNvPr id="24776" name="Rectangle 186"/>
            <p:cNvSpPr>
              <a:spLocks noChangeArrowheads="1"/>
            </p:cNvSpPr>
            <p:nvPr/>
          </p:nvSpPr>
          <p:spPr bwMode="auto">
            <a:xfrm>
              <a:off x="1509" y="2311"/>
              <a:ext cx="314" cy="94"/>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777" name="Rectangle 187"/>
            <p:cNvSpPr>
              <a:spLocks noChangeArrowheads="1"/>
            </p:cNvSpPr>
            <p:nvPr/>
          </p:nvSpPr>
          <p:spPr bwMode="auto">
            <a:xfrm>
              <a:off x="1442" y="2333"/>
              <a:ext cx="388"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Price Management</a:t>
              </a:r>
              <a:endParaRPr lang="en-US">
                <a:solidFill>
                  <a:srgbClr val="FF0000"/>
                </a:solidFill>
              </a:endParaRPr>
            </a:p>
          </p:txBody>
        </p:sp>
        <p:sp>
          <p:nvSpPr>
            <p:cNvPr id="24778" name="Rectangle 188"/>
            <p:cNvSpPr>
              <a:spLocks noChangeArrowheads="1"/>
            </p:cNvSpPr>
            <p:nvPr/>
          </p:nvSpPr>
          <p:spPr bwMode="auto">
            <a:xfrm>
              <a:off x="1587" y="2359"/>
              <a:ext cx="15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System</a:t>
              </a:r>
              <a:endParaRPr lang="en-US">
                <a:solidFill>
                  <a:srgbClr val="FF0000"/>
                </a:solidFill>
              </a:endParaRPr>
            </a:p>
          </p:txBody>
        </p:sp>
        <p:sp>
          <p:nvSpPr>
            <p:cNvPr id="24779" name="Rectangle 189"/>
            <p:cNvSpPr>
              <a:spLocks noChangeArrowheads="1"/>
            </p:cNvSpPr>
            <p:nvPr/>
          </p:nvSpPr>
          <p:spPr bwMode="auto">
            <a:xfrm>
              <a:off x="3296" y="1768"/>
              <a:ext cx="324" cy="179"/>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780" name="Rectangle 190"/>
            <p:cNvSpPr>
              <a:spLocks noChangeArrowheads="1"/>
            </p:cNvSpPr>
            <p:nvPr/>
          </p:nvSpPr>
          <p:spPr bwMode="auto">
            <a:xfrm>
              <a:off x="3281" y="1832"/>
              <a:ext cx="30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Cycle Physical</a:t>
              </a:r>
              <a:endParaRPr lang="en-US">
                <a:solidFill>
                  <a:srgbClr val="FF0000"/>
                </a:solidFill>
              </a:endParaRPr>
            </a:p>
          </p:txBody>
        </p:sp>
        <p:sp>
          <p:nvSpPr>
            <p:cNvPr id="24781" name="Rectangle 191"/>
            <p:cNvSpPr>
              <a:spLocks noChangeArrowheads="1"/>
            </p:cNvSpPr>
            <p:nvPr/>
          </p:nvSpPr>
          <p:spPr bwMode="auto">
            <a:xfrm>
              <a:off x="3357" y="1858"/>
              <a:ext cx="19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Inventory</a:t>
              </a:r>
              <a:endParaRPr lang="en-US">
                <a:solidFill>
                  <a:srgbClr val="FF0000"/>
                </a:solidFill>
              </a:endParaRPr>
            </a:p>
          </p:txBody>
        </p:sp>
        <p:sp>
          <p:nvSpPr>
            <p:cNvPr id="24782" name="Rectangle 192"/>
            <p:cNvSpPr>
              <a:spLocks noChangeArrowheads="1"/>
            </p:cNvSpPr>
            <p:nvPr/>
          </p:nvSpPr>
          <p:spPr bwMode="auto">
            <a:xfrm>
              <a:off x="2730" y="2551"/>
              <a:ext cx="187" cy="94"/>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783" name="Rectangle 193"/>
            <p:cNvSpPr>
              <a:spLocks noChangeArrowheads="1"/>
            </p:cNvSpPr>
            <p:nvPr/>
          </p:nvSpPr>
          <p:spPr bwMode="auto">
            <a:xfrm>
              <a:off x="2756" y="2571"/>
              <a:ext cx="92"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SKU</a:t>
              </a:r>
              <a:endParaRPr lang="en-US">
                <a:solidFill>
                  <a:srgbClr val="FF0000"/>
                </a:solidFill>
              </a:endParaRPr>
            </a:p>
          </p:txBody>
        </p:sp>
        <p:sp>
          <p:nvSpPr>
            <p:cNvPr id="24784" name="Rectangle 194"/>
            <p:cNvSpPr>
              <a:spLocks noChangeArrowheads="1"/>
            </p:cNvSpPr>
            <p:nvPr/>
          </p:nvSpPr>
          <p:spPr bwMode="auto">
            <a:xfrm>
              <a:off x="2704" y="2597"/>
              <a:ext cx="245"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Information</a:t>
              </a:r>
              <a:endParaRPr lang="en-US">
                <a:solidFill>
                  <a:srgbClr val="FF0000"/>
                </a:solidFill>
              </a:endParaRPr>
            </a:p>
          </p:txBody>
        </p:sp>
        <p:sp>
          <p:nvSpPr>
            <p:cNvPr id="24785" name="Rectangle 195"/>
            <p:cNvSpPr>
              <a:spLocks noChangeArrowheads="1"/>
            </p:cNvSpPr>
            <p:nvPr/>
          </p:nvSpPr>
          <p:spPr bwMode="auto">
            <a:xfrm>
              <a:off x="3167" y="2425"/>
              <a:ext cx="247" cy="100"/>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786" name="Rectangle 196"/>
            <p:cNvSpPr>
              <a:spLocks noChangeArrowheads="1"/>
            </p:cNvSpPr>
            <p:nvPr/>
          </p:nvSpPr>
          <p:spPr bwMode="auto">
            <a:xfrm>
              <a:off x="3112" y="2460"/>
              <a:ext cx="353"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Customer Repair</a:t>
              </a:r>
              <a:endParaRPr lang="en-US">
                <a:solidFill>
                  <a:srgbClr val="FF0000"/>
                </a:solidFill>
              </a:endParaRPr>
            </a:p>
          </p:txBody>
        </p:sp>
        <p:sp>
          <p:nvSpPr>
            <p:cNvPr id="24787" name="Rectangle 197"/>
            <p:cNvSpPr>
              <a:spLocks noChangeArrowheads="1"/>
            </p:cNvSpPr>
            <p:nvPr/>
          </p:nvSpPr>
          <p:spPr bwMode="auto">
            <a:xfrm>
              <a:off x="3199" y="2489"/>
              <a:ext cx="183"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Tracking</a:t>
              </a:r>
              <a:endParaRPr lang="en-US">
                <a:solidFill>
                  <a:srgbClr val="FF0000"/>
                </a:solidFill>
              </a:endParaRPr>
            </a:p>
          </p:txBody>
        </p:sp>
        <p:sp>
          <p:nvSpPr>
            <p:cNvPr id="24788" name="Rectangle 198"/>
            <p:cNvSpPr>
              <a:spLocks noChangeArrowheads="1"/>
            </p:cNvSpPr>
            <p:nvPr/>
          </p:nvSpPr>
          <p:spPr bwMode="auto">
            <a:xfrm>
              <a:off x="4204" y="2444"/>
              <a:ext cx="321" cy="110"/>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789" name="Rectangle 199"/>
            <p:cNvSpPr>
              <a:spLocks noChangeArrowheads="1"/>
            </p:cNvSpPr>
            <p:nvPr/>
          </p:nvSpPr>
          <p:spPr bwMode="auto">
            <a:xfrm>
              <a:off x="4178" y="2477"/>
              <a:ext cx="371"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I35 Early Warning</a:t>
              </a:r>
              <a:endParaRPr lang="en-US">
                <a:solidFill>
                  <a:srgbClr val="FF0000"/>
                </a:solidFill>
              </a:endParaRPr>
            </a:p>
          </p:txBody>
        </p:sp>
        <p:sp>
          <p:nvSpPr>
            <p:cNvPr id="24790" name="Rectangle 200"/>
            <p:cNvSpPr>
              <a:spLocks noChangeArrowheads="1"/>
            </p:cNvSpPr>
            <p:nvPr/>
          </p:nvSpPr>
          <p:spPr bwMode="auto">
            <a:xfrm>
              <a:off x="4287" y="2499"/>
              <a:ext cx="15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System</a:t>
              </a:r>
              <a:endParaRPr lang="en-US">
                <a:solidFill>
                  <a:srgbClr val="FF0000"/>
                </a:solidFill>
              </a:endParaRPr>
            </a:p>
          </p:txBody>
        </p:sp>
        <p:sp>
          <p:nvSpPr>
            <p:cNvPr id="24791" name="Rectangle 201"/>
            <p:cNvSpPr>
              <a:spLocks noChangeArrowheads="1"/>
            </p:cNvSpPr>
            <p:nvPr/>
          </p:nvSpPr>
          <p:spPr bwMode="auto">
            <a:xfrm>
              <a:off x="2222" y="2816"/>
              <a:ext cx="234" cy="110"/>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792" name="Rectangle 202"/>
            <p:cNvSpPr>
              <a:spLocks noChangeArrowheads="1"/>
            </p:cNvSpPr>
            <p:nvPr/>
          </p:nvSpPr>
          <p:spPr bwMode="auto">
            <a:xfrm>
              <a:off x="2175" y="2845"/>
              <a:ext cx="26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Merchandise</a:t>
              </a:r>
              <a:endParaRPr lang="en-US">
                <a:solidFill>
                  <a:srgbClr val="FF0000"/>
                </a:solidFill>
              </a:endParaRPr>
            </a:p>
          </p:txBody>
        </p:sp>
        <p:sp>
          <p:nvSpPr>
            <p:cNvPr id="24793" name="Rectangle 203"/>
            <p:cNvSpPr>
              <a:spLocks noChangeArrowheads="1"/>
            </p:cNvSpPr>
            <p:nvPr/>
          </p:nvSpPr>
          <p:spPr bwMode="auto">
            <a:xfrm>
              <a:off x="2249" y="2869"/>
              <a:ext cx="18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Analysis</a:t>
              </a:r>
              <a:endParaRPr lang="en-US">
                <a:solidFill>
                  <a:srgbClr val="FF0000"/>
                </a:solidFill>
              </a:endParaRPr>
            </a:p>
          </p:txBody>
        </p:sp>
        <p:sp>
          <p:nvSpPr>
            <p:cNvPr id="24794" name="Rectangle 204"/>
            <p:cNvSpPr>
              <a:spLocks noChangeArrowheads="1"/>
            </p:cNvSpPr>
            <p:nvPr/>
          </p:nvSpPr>
          <p:spPr bwMode="auto">
            <a:xfrm>
              <a:off x="3670" y="989"/>
              <a:ext cx="278" cy="141"/>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795" name="Rectangle 205"/>
            <p:cNvSpPr>
              <a:spLocks noChangeArrowheads="1"/>
            </p:cNvSpPr>
            <p:nvPr/>
          </p:nvSpPr>
          <p:spPr bwMode="auto">
            <a:xfrm>
              <a:off x="3717" y="1035"/>
              <a:ext cx="189"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I13- Auto</a:t>
              </a:r>
              <a:endParaRPr lang="en-US">
                <a:solidFill>
                  <a:srgbClr val="FF0000"/>
                </a:solidFill>
              </a:endParaRPr>
            </a:p>
          </p:txBody>
        </p:sp>
        <p:sp>
          <p:nvSpPr>
            <p:cNvPr id="24796" name="Rectangle 206"/>
            <p:cNvSpPr>
              <a:spLocks noChangeArrowheads="1"/>
            </p:cNvSpPr>
            <p:nvPr/>
          </p:nvSpPr>
          <p:spPr bwMode="auto">
            <a:xfrm>
              <a:off x="3651" y="1061"/>
              <a:ext cx="316"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Replenishment</a:t>
              </a:r>
              <a:endParaRPr lang="en-US">
                <a:solidFill>
                  <a:srgbClr val="FF0000"/>
                </a:solidFill>
              </a:endParaRPr>
            </a:p>
          </p:txBody>
        </p:sp>
        <p:sp>
          <p:nvSpPr>
            <p:cNvPr id="24797" name="Rectangle 207"/>
            <p:cNvSpPr>
              <a:spLocks noChangeArrowheads="1"/>
            </p:cNvSpPr>
            <p:nvPr/>
          </p:nvSpPr>
          <p:spPr bwMode="auto">
            <a:xfrm>
              <a:off x="2235" y="1899"/>
              <a:ext cx="213" cy="70"/>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798" name="Rectangle 208"/>
            <p:cNvSpPr>
              <a:spLocks noChangeArrowheads="1"/>
            </p:cNvSpPr>
            <p:nvPr/>
          </p:nvSpPr>
          <p:spPr bwMode="auto">
            <a:xfrm>
              <a:off x="2258" y="1921"/>
              <a:ext cx="9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CTO</a:t>
              </a:r>
              <a:endParaRPr lang="en-US">
                <a:solidFill>
                  <a:srgbClr val="FF0000"/>
                </a:solidFill>
              </a:endParaRPr>
            </a:p>
          </p:txBody>
        </p:sp>
        <p:sp>
          <p:nvSpPr>
            <p:cNvPr id="24799" name="Rectangle 209"/>
            <p:cNvSpPr>
              <a:spLocks noChangeArrowheads="1"/>
            </p:cNvSpPr>
            <p:nvPr/>
          </p:nvSpPr>
          <p:spPr bwMode="auto">
            <a:xfrm>
              <a:off x="878" y="2128"/>
              <a:ext cx="175" cy="42"/>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4800" name="Rectangle 210"/>
            <p:cNvSpPr>
              <a:spLocks noChangeArrowheads="1"/>
            </p:cNvSpPr>
            <p:nvPr/>
          </p:nvSpPr>
          <p:spPr bwMode="auto">
            <a:xfrm>
              <a:off x="872" y="2138"/>
              <a:ext cx="186"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Intercept</a:t>
              </a:r>
              <a:endParaRPr lang="en-US">
                <a:solidFill>
                  <a:srgbClr val="FF0000"/>
                </a:solidFill>
              </a:endParaRPr>
            </a:p>
          </p:txBody>
        </p:sp>
        <p:sp>
          <p:nvSpPr>
            <p:cNvPr id="24801" name="Rectangle 211"/>
            <p:cNvSpPr>
              <a:spLocks noChangeArrowheads="1"/>
            </p:cNvSpPr>
            <p:nvPr/>
          </p:nvSpPr>
          <p:spPr bwMode="auto">
            <a:xfrm>
              <a:off x="2722" y="2059"/>
              <a:ext cx="243" cy="95"/>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802" name="Rectangle 212"/>
            <p:cNvSpPr>
              <a:spLocks noChangeArrowheads="1"/>
            </p:cNvSpPr>
            <p:nvPr/>
          </p:nvSpPr>
          <p:spPr bwMode="auto">
            <a:xfrm>
              <a:off x="2703" y="2092"/>
              <a:ext cx="165"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 Counts</a:t>
              </a:r>
              <a:endParaRPr lang="en-US">
                <a:solidFill>
                  <a:srgbClr val="FF0000"/>
                </a:solidFill>
              </a:endParaRPr>
            </a:p>
          </p:txBody>
        </p:sp>
        <p:sp>
          <p:nvSpPr>
            <p:cNvPr id="24803" name="Rectangle 213"/>
            <p:cNvSpPr>
              <a:spLocks noChangeArrowheads="1"/>
            </p:cNvSpPr>
            <p:nvPr/>
          </p:nvSpPr>
          <p:spPr bwMode="auto">
            <a:xfrm>
              <a:off x="549" y="2147"/>
              <a:ext cx="207" cy="60"/>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804" name="Rectangle 214"/>
            <p:cNvSpPr>
              <a:spLocks noChangeArrowheads="1"/>
            </p:cNvSpPr>
            <p:nvPr/>
          </p:nvSpPr>
          <p:spPr bwMode="auto">
            <a:xfrm>
              <a:off x="523" y="2152"/>
              <a:ext cx="20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Employee</a:t>
              </a:r>
              <a:endParaRPr lang="en-US">
                <a:solidFill>
                  <a:srgbClr val="FF0000"/>
                </a:solidFill>
              </a:endParaRPr>
            </a:p>
          </p:txBody>
        </p:sp>
        <p:sp>
          <p:nvSpPr>
            <p:cNvPr id="24805" name="Rectangle 215"/>
            <p:cNvSpPr>
              <a:spLocks noChangeArrowheads="1"/>
            </p:cNvSpPr>
            <p:nvPr/>
          </p:nvSpPr>
          <p:spPr bwMode="auto">
            <a:xfrm>
              <a:off x="554" y="2176"/>
              <a:ext cx="19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Purchase</a:t>
              </a:r>
              <a:endParaRPr lang="en-US">
                <a:solidFill>
                  <a:srgbClr val="FF0000"/>
                </a:solidFill>
              </a:endParaRPr>
            </a:p>
          </p:txBody>
        </p:sp>
        <p:sp>
          <p:nvSpPr>
            <p:cNvPr id="24806" name="Freeform 216"/>
            <p:cNvSpPr>
              <a:spLocks/>
            </p:cNvSpPr>
            <p:nvPr/>
          </p:nvSpPr>
          <p:spPr bwMode="auto">
            <a:xfrm>
              <a:off x="756" y="1872"/>
              <a:ext cx="311" cy="325"/>
            </a:xfrm>
            <a:custGeom>
              <a:avLst/>
              <a:gdLst>
                <a:gd name="T0" fmla="*/ 66 w 311"/>
                <a:gd name="T1" fmla="*/ 325 h 325"/>
                <a:gd name="T2" fmla="*/ 68 w 311"/>
                <a:gd name="T3" fmla="*/ 322 h 325"/>
                <a:gd name="T4" fmla="*/ 71 w 311"/>
                <a:gd name="T5" fmla="*/ 321 h 325"/>
                <a:gd name="T6" fmla="*/ 74 w 311"/>
                <a:gd name="T7" fmla="*/ 322 h 325"/>
                <a:gd name="T8" fmla="*/ 75 w 311"/>
                <a:gd name="T9" fmla="*/ 325 h 325"/>
                <a:gd name="T10" fmla="*/ 90 w 311"/>
                <a:gd name="T11" fmla="*/ 323 h 325"/>
                <a:gd name="T12" fmla="*/ 93 w 311"/>
                <a:gd name="T13" fmla="*/ 321 h 325"/>
                <a:gd name="T14" fmla="*/ 96 w 311"/>
                <a:gd name="T15" fmla="*/ 321 h 325"/>
                <a:gd name="T16" fmla="*/ 99 w 311"/>
                <a:gd name="T17" fmla="*/ 323 h 325"/>
                <a:gd name="T18" fmla="*/ 104 w 311"/>
                <a:gd name="T19" fmla="*/ 325 h 325"/>
                <a:gd name="T20" fmla="*/ 105 w 311"/>
                <a:gd name="T21" fmla="*/ 322 h 325"/>
                <a:gd name="T22" fmla="*/ 108 w 311"/>
                <a:gd name="T23" fmla="*/ 321 h 325"/>
                <a:gd name="T24" fmla="*/ 111 w 311"/>
                <a:gd name="T25" fmla="*/ 322 h 325"/>
                <a:gd name="T26" fmla="*/ 113 w 311"/>
                <a:gd name="T27" fmla="*/ 325 h 325"/>
                <a:gd name="T28" fmla="*/ 142 w 311"/>
                <a:gd name="T29" fmla="*/ 323 h 325"/>
                <a:gd name="T30" fmla="*/ 145 w 311"/>
                <a:gd name="T31" fmla="*/ 321 h 325"/>
                <a:gd name="T32" fmla="*/ 148 w 311"/>
                <a:gd name="T33" fmla="*/ 321 h 325"/>
                <a:gd name="T34" fmla="*/ 151 w 311"/>
                <a:gd name="T35" fmla="*/ 323 h 325"/>
                <a:gd name="T36" fmla="*/ 174 w 311"/>
                <a:gd name="T37" fmla="*/ 325 h 325"/>
                <a:gd name="T38" fmla="*/ 175 w 311"/>
                <a:gd name="T39" fmla="*/ 322 h 325"/>
                <a:gd name="T40" fmla="*/ 178 w 311"/>
                <a:gd name="T41" fmla="*/ 321 h 325"/>
                <a:gd name="T42" fmla="*/ 181 w 311"/>
                <a:gd name="T43" fmla="*/ 322 h 325"/>
                <a:gd name="T44" fmla="*/ 183 w 311"/>
                <a:gd name="T45" fmla="*/ 325 h 325"/>
                <a:gd name="T46" fmla="*/ 199 w 311"/>
                <a:gd name="T47" fmla="*/ 323 h 325"/>
                <a:gd name="T48" fmla="*/ 202 w 311"/>
                <a:gd name="T49" fmla="*/ 321 h 325"/>
                <a:gd name="T50" fmla="*/ 205 w 311"/>
                <a:gd name="T51" fmla="*/ 321 h 325"/>
                <a:gd name="T52" fmla="*/ 207 w 311"/>
                <a:gd name="T53" fmla="*/ 323 h 325"/>
                <a:gd name="T54" fmla="*/ 274 w 311"/>
                <a:gd name="T55" fmla="*/ 325 h 325"/>
                <a:gd name="T56" fmla="*/ 275 w 311"/>
                <a:gd name="T57" fmla="*/ 322 h 325"/>
                <a:gd name="T58" fmla="*/ 278 w 311"/>
                <a:gd name="T59" fmla="*/ 321 h 325"/>
                <a:gd name="T60" fmla="*/ 282 w 311"/>
                <a:gd name="T61" fmla="*/ 322 h 325"/>
                <a:gd name="T62" fmla="*/ 283 w 311"/>
                <a:gd name="T63" fmla="*/ 325 h 325"/>
                <a:gd name="T64" fmla="*/ 311 w 311"/>
                <a:gd name="T65" fmla="*/ 29 h 325"/>
                <a:gd name="T66" fmla="*/ 285 w 311"/>
                <a:gd name="T67" fmla="*/ 28 h 325"/>
                <a:gd name="T68" fmla="*/ 283 w 311"/>
                <a:gd name="T69" fmla="*/ 26 h 325"/>
                <a:gd name="T70" fmla="*/ 279 w 311"/>
                <a:gd name="T71" fmla="*/ 26 h 325"/>
                <a:gd name="T72" fmla="*/ 277 w 311"/>
                <a:gd name="T73" fmla="*/ 28 h 325"/>
                <a:gd name="T74" fmla="*/ 255 w 311"/>
                <a:gd name="T75" fmla="*/ 29 h 3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11"/>
                <a:gd name="T115" fmla="*/ 0 h 325"/>
                <a:gd name="T116" fmla="*/ 311 w 311"/>
                <a:gd name="T117" fmla="*/ 325 h 32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11" h="325">
                  <a:moveTo>
                    <a:pt x="0" y="325"/>
                  </a:moveTo>
                  <a:lnTo>
                    <a:pt x="66" y="325"/>
                  </a:lnTo>
                  <a:lnTo>
                    <a:pt x="67" y="323"/>
                  </a:lnTo>
                  <a:lnTo>
                    <a:pt x="68" y="322"/>
                  </a:lnTo>
                  <a:lnTo>
                    <a:pt x="69" y="321"/>
                  </a:lnTo>
                  <a:lnTo>
                    <a:pt x="71" y="321"/>
                  </a:lnTo>
                  <a:lnTo>
                    <a:pt x="73" y="321"/>
                  </a:lnTo>
                  <a:lnTo>
                    <a:pt x="74" y="322"/>
                  </a:lnTo>
                  <a:lnTo>
                    <a:pt x="75" y="323"/>
                  </a:lnTo>
                  <a:lnTo>
                    <a:pt x="75" y="325"/>
                  </a:lnTo>
                  <a:lnTo>
                    <a:pt x="90" y="325"/>
                  </a:lnTo>
                  <a:lnTo>
                    <a:pt x="90" y="323"/>
                  </a:lnTo>
                  <a:lnTo>
                    <a:pt x="91" y="322"/>
                  </a:lnTo>
                  <a:lnTo>
                    <a:pt x="93" y="321"/>
                  </a:lnTo>
                  <a:lnTo>
                    <a:pt x="95" y="321"/>
                  </a:lnTo>
                  <a:lnTo>
                    <a:pt x="96" y="321"/>
                  </a:lnTo>
                  <a:lnTo>
                    <a:pt x="98" y="322"/>
                  </a:lnTo>
                  <a:lnTo>
                    <a:pt x="99" y="323"/>
                  </a:lnTo>
                  <a:lnTo>
                    <a:pt x="99" y="325"/>
                  </a:lnTo>
                  <a:lnTo>
                    <a:pt x="104" y="325"/>
                  </a:lnTo>
                  <a:lnTo>
                    <a:pt x="104" y="323"/>
                  </a:lnTo>
                  <a:lnTo>
                    <a:pt x="105" y="322"/>
                  </a:lnTo>
                  <a:lnTo>
                    <a:pt x="106" y="321"/>
                  </a:lnTo>
                  <a:lnTo>
                    <a:pt x="108" y="321"/>
                  </a:lnTo>
                  <a:lnTo>
                    <a:pt x="110" y="321"/>
                  </a:lnTo>
                  <a:lnTo>
                    <a:pt x="111" y="322"/>
                  </a:lnTo>
                  <a:lnTo>
                    <a:pt x="112" y="323"/>
                  </a:lnTo>
                  <a:lnTo>
                    <a:pt x="113" y="325"/>
                  </a:lnTo>
                  <a:lnTo>
                    <a:pt x="142" y="325"/>
                  </a:lnTo>
                  <a:lnTo>
                    <a:pt x="142" y="323"/>
                  </a:lnTo>
                  <a:lnTo>
                    <a:pt x="144" y="322"/>
                  </a:lnTo>
                  <a:lnTo>
                    <a:pt x="145" y="321"/>
                  </a:lnTo>
                  <a:lnTo>
                    <a:pt x="147" y="321"/>
                  </a:lnTo>
                  <a:lnTo>
                    <a:pt x="148" y="321"/>
                  </a:lnTo>
                  <a:lnTo>
                    <a:pt x="150" y="322"/>
                  </a:lnTo>
                  <a:lnTo>
                    <a:pt x="151" y="323"/>
                  </a:lnTo>
                  <a:lnTo>
                    <a:pt x="151" y="325"/>
                  </a:lnTo>
                  <a:lnTo>
                    <a:pt x="174" y="325"/>
                  </a:lnTo>
                  <a:lnTo>
                    <a:pt x="174" y="323"/>
                  </a:lnTo>
                  <a:lnTo>
                    <a:pt x="175" y="322"/>
                  </a:lnTo>
                  <a:lnTo>
                    <a:pt x="176" y="321"/>
                  </a:lnTo>
                  <a:lnTo>
                    <a:pt x="178" y="321"/>
                  </a:lnTo>
                  <a:lnTo>
                    <a:pt x="180" y="321"/>
                  </a:lnTo>
                  <a:lnTo>
                    <a:pt x="181" y="322"/>
                  </a:lnTo>
                  <a:lnTo>
                    <a:pt x="182" y="323"/>
                  </a:lnTo>
                  <a:lnTo>
                    <a:pt x="183" y="325"/>
                  </a:lnTo>
                  <a:lnTo>
                    <a:pt x="199" y="325"/>
                  </a:lnTo>
                  <a:lnTo>
                    <a:pt x="199" y="323"/>
                  </a:lnTo>
                  <a:lnTo>
                    <a:pt x="200" y="322"/>
                  </a:lnTo>
                  <a:lnTo>
                    <a:pt x="202" y="321"/>
                  </a:lnTo>
                  <a:lnTo>
                    <a:pt x="203" y="321"/>
                  </a:lnTo>
                  <a:lnTo>
                    <a:pt x="205" y="321"/>
                  </a:lnTo>
                  <a:lnTo>
                    <a:pt x="206" y="322"/>
                  </a:lnTo>
                  <a:lnTo>
                    <a:pt x="207" y="323"/>
                  </a:lnTo>
                  <a:lnTo>
                    <a:pt x="208" y="325"/>
                  </a:lnTo>
                  <a:lnTo>
                    <a:pt x="274" y="325"/>
                  </a:lnTo>
                  <a:lnTo>
                    <a:pt x="274" y="323"/>
                  </a:lnTo>
                  <a:lnTo>
                    <a:pt x="275" y="322"/>
                  </a:lnTo>
                  <a:lnTo>
                    <a:pt x="277" y="321"/>
                  </a:lnTo>
                  <a:lnTo>
                    <a:pt x="278" y="321"/>
                  </a:lnTo>
                  <a:lnTo>
                    <a:pt x="280" y="321"/>
                  </a:lnTo>
                  <a:lnTo>
                    <a:pt x="282" y="322"/>
                  </a:lnTo>
                  <a:lnTo>
                    <a:pt x="283" y="323"/>
                  </a:lnTo>
                  <a:lnTo>
                    <a:pt x="283" y="325"/>
                  </a:lnTo>
                  <a:lnTo>
                    <a:pt x="311" y="325"/>
                  </a:lnTo>
                  <a:lnTo>
                    <a:pt x="311" y="29"/>
                  </a:lnTo>
                  <a:lnTo>
                    <a:pt x="285" y="29"/>
                  </a:lnTo>
                  <a:lnTo>
                    <a:pt x="285" y="28"/>
                  </a:lnTo>
                  <a:lnTo>
                    <a:pt x="284" y="27"/>
                  </a:lnTo>
                  <a:lnTo>
                    <a:pt x="283" y="26"/>
                  </a:lnTo>
                  <a:lnTo>
                    <a:pt x="281" y="26"/>
                  </a:lnTo>
                  <a:lnTo>
                    <a:pt x="279" y="26"/>
                  </a:lnTo>
                  <a:lnTo>
                    <a:pt x="278" y="27"/>
                  </a:lnTo>
                  <a:lnTo>
                    <a:pt x="277" y="28"/>
                  </a:lnTo>
                  <a:lnTo>
                    <a:pt x="276" y="29"/>
                  </a:lnTo>
                  <a:lnTo>
                    <a:pt x="255" y="29"/>
                  </a:lnTo>
                  <a:lnTo>
                    <a:pt x="255"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07" name="Freeform 217"/>
            <p:cNvSpPr>
              <a:spLocks/>
            </p:cNvSpPr>
            <p:nvPr/>
          </p:nvSpPr>
          <p:spPr bwMode="auto">
            <a:xfrm>
              <a:off x="1005" y="1862"/>
              <a:ext cx="12" cy="11"/>
            </a:xfrm>
            <a:custGeom>
              <a:avLst/>
              <a:gdLst>
                <a:gd name="T0" fmla="*/ 0 w 12"/>
                <a:gd name="T1" fmla="*/ 10 h 11"/>
                <a:gd name="T2" fmla="*/ 6 w 12"/>
                <a:gd name="T3" fmla="*/ 0 h 11"/>
                <a:gd name="T4" fmla="*/ 12 w 12"/>
                <a:gd name="T5" fmla="*/ 10 h 11"/>
                <a:gd name="T6" fmla="*/ 9 w 12"/>
                <a:gd name="T7" fmla="*/ 10 h 11"/>
                <a:gd name="T8" fmla="*/ 6 w 12"/>
                <a:gd name="T9" fmla="*/ 11 h 11"/>
                <a:gd name="T10" fmla="*/ 3 w 12"/>
                <a:gd name="T11" fmla="*/ 10 h 11"/>
                <a:gd name="T12" fmla="*/ 0 w 12"/>
                <a:gd name="T13" fmla="*/ 10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0" y="10"/>
                  </a:moveTo>
                  <a:lnTo>
                    <a:pt x="6" y="0"/>
                  </a:lnTo>
                  <a:lnTo>
                    <a:pt x="12" y="10"/>
                  </a:lnTo>
                  <a:lnTo>
                    <a:pt x="9" y="10"/>
                  </a:lnTo>
                  <a:lnTo>
                    <a:pt x="6" y="11"/>
                  </a:lnTo>
                  <a:lnTo>
                    <a:pt x="3"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08" name="Rectangle 218"/>
            <p:cNvSpPr>
              <a:spLocks noChangeArrowheads="1"/>
            </p:cNvSpPr>
            <p:nvPr/>
          </p:nvSpPr>
          <p:spPr bwMode="auto">
            <a:xfrm>
              <a:off x="486" y="2714"/>
              <a:ext cx="191" cy="51"/>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4809" name="Rectangle 219"/>
            <p:cNvSpPr>
              <a:spLocks noChangeArrowheads="1"/>
            </p:cNvSpPr>
            <p:nvPr/>
          </p:nvSpPr>
          <p:spPr bwMode="auto">
            <a:xfrm>
              <a:off x="488" y="2725"/>
              <a:ext cx="12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Tex A</a:t>
              </a:r>
              <a:endParaRPr lang="en-US">
                <a:solidFill>
                  <a:srgbClr val="FF0000"/>
                </a:solidFill>
              </a:endParaRPr>
            </a:p>
          </p:txBody>
        </p:sp>
        <p:sp>
          <p:nvSpPr>
            <p:cNvPr id="24810" name="Rectangle 220"/>
            <p:cNvSpPr>
              <a:spLocks noChangeArrowheads="1"/>
            </p:cNvSpPr>
            <p:nvPr/>
          </p:nvSpPr>
          <p:spPr bwMode="auto">
            <a:xfrm>
              <a:off x="516" y="1868"/>
              <a:ext cx="142" cy="52"/>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4811" name="Rectangle 221"/>
            <p:cNvSpPr>
              <a:spLocks noChangeArrowheads="1"/>
            </p:cNvSpPr>
            <p:nvPr/>
          </p:nvSpPr>
          <p:spPr bwMode="auto">
            <a:xfrm>
              <a:off x="542" y="1870"/>
              <a:ext cx="93"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ACH</a:t>
              </a:r>
              <a:endParaRPr lang="en-US">
                <a:solidFill>
                  <a:srgbClr val="FF0000"/>
                </a:solidFill>
              </a:endParaRPr>
            </a:p>
          </p:txBody>
        </p:sp>
        <p:sp>
          <p:nvSpPr>
            <p:cNvPr id="24812" name="Freeform 222"/>
            <p:cNvSpPr>
              <a:spLocks/>
            </p:cNvSpPr>
            <p:nvPr/>
          </p:nvSpPr>
          <p:spPr bwMode="auto">
            <a:xfrm>
              <a:off x="492" y="1894"/>
              <a:ext cx="24" cy="62"/>
            </a:xfrm>
            <a:custGeom>
              <a:avLst/>
              <a:gdLst>
                <a:gd name="T0" fmla="*/ 24 w 24"/>
                <a:gd name="T1" fmla="*/ 0 h 62"/>
                <a:gd name="T2" fmla="*/ 0 w 24"/>
                <a:gd name="T3" fmla="*/ 0 h 62"/>
                <a:gd name="T4" fmla="*/ 0 w 24"/>
                <a:gd name="T5" fmla="*/ 62 h 62"/>
                <a:gd name="T6" fmla="*/ 12 w 24"/>
                <a:gd name="T7" fmla="*/ 62 h 62"/>
                <a:gd name="T8" fmla="*/ 0 60000 65536"/>
                <a:gd name="T9" fmla="*/ 0 60000 65536"/>
                <a:gd name="T10" fmla="*/ 0 60000 65536"/>
                <a:gd name="T11" fmla="*/ 0 60000 65536"/>
                <a:gd name="T12" fmla="*/ 0 w 24"/>
                <a:gd name="T13" fmla="*/ 0 h 62"/>
                <a:gd name="T14" fmla="*/ 24 w 24"/>
                <a:gd name="T15" fmla="*/ 62 h 62"/>
              </a:gdLst>
              <a:ahLst/>
              <a:cxnLst>
                <a:cxn ang="T8">
                  <a:pos x="T0" y="T1"/>
                </a:cxn>
                <a:cxn ang="T9">
                  <a:pos x="T2" y="T3"/>
                </a:cxn>
                <a:cxn ang="T10">
                  <a:pos x="T4" y="T5"/>
                </a:cxn>
                <a:cxn ang="T11">
                  <a:pos x="T6" y="T7"/>
                </a:cxn>
              </a:cxnLst>
              <a:rect l="T12" t="T13" r="T14" b="T15"/>
              <a:pathLst>
                <a:path w="24" h="62">
                  <a:moveTo>
                    <a:pt x="24" y="0"/>
                  </a:moveTo>
                  <a:lnTo>
                    <a:pt x="0" y="0"/>
                  </a:lnTo>
                  <a:lnTo>
                    <a:pt x="0" y="62"/>
                  </a:lnTo>
                  <a:lnTo>
                    <a:pt x="12" y="62"/>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13" name="Freeform 223"/>
            <p:cNvSpPr>
              <a:spLocks/>
            </p:cNvSpPr>
            <p:nvPr/>
          </p:nvSpPr>
          <p:spPr bwMode="auto">
            <a:xfrm>
              <a:off x="503" y="1951"/>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14" name="Rectangle 224"/>
            <p:cNvSpPr>
              <a:spLocks noChangeArrowheads="1"/>
            </p:cNvSpPr>
            <p:nvPr/>
          </p:nvSpPr>
          <p:spPr bwMode="auto">
            <a:xfrm>
              <a:off x="479" y="1476"/>
              <a:ext cx="216" cy="63"/>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4815" name="Rectangle 225"/>
            <p:cNvSpPr>
              <a:spLocks noChangeArrowheads="1"/>
            </p:cNvSpPr>
            <p:nvPr/>
          </p:nvSpPr>
          <p:spPr bwMode="auto">
            <a:xfrm>
              <a:off x="437" y="1495"/>
              <a:ext cx="301"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Stock Options</a:t>
              </a:r>
              <a:endParaRPr lang="en-US">
                <a:solidFill>
                  <a:srgbClr val="FF0000"/>
                </a:solidFill>
              </a:endParaRPr>
            </a:p>
          </p:txBody>
        </p:sp>
        <p:sp>
          <p:nvSpPr>
            <p:cNvPr id="24816" name="Rectangle 226"/>
            <p:cNvSpPr>
              <a:spLocks noChangeArrowheads="1"/>
            </p:cNvSpPr>
            <p:nvPr/>
          </p:nvSpPr>
          <p:spPr bwMode="auto">
            <a:xfrm>
              <a:off x="4680" y="929"/>
              <a:ext cx="327" cy="78"/>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817" name="Rectangle 227"/>
            <p:cNvSpPr>
              <a:spLocks noChangeArrowheads="1"/>
            </p:cNvSpPr>
            <p:nvPr/>
          </p:nvSpPr>
          <p:spPr bwMode="auto">
            <a:xfrm>
              <a:off x="4608" y="941"/>
              <a:ext cx="423"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Customer Perceived</a:t>
              </a:r>
              <a:endParaRPr lang="en-US">
                <a:solidFill>
                  <a:srgbClr val="FF0000"/>
                </a:solidFill>
              </a:endParaRPr>
            </a:p>
          </p:txBody>
        </p:sp>
        <p:sp>
          <p:nvSpPr>
            <p:cNvPr id="24818" name="Rectangle 228"/>
            <p:cNvSpPr>
              <a:spLocks noChangeArrowheads="1"/>
            </p:cNvSpPr>
            <p:nvPr/>
          </p:nvSpPr>
          <p:spPr bwMode="auto">
            <a:xfrm>
              <a:off x="4757" y="972"/>
              <a:ext cx="175"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In-Stock</a:t>
              </a:r>
              <a:endParaRPr lang="en-US">
                <a:solidFill>
                  <a:srgbClr val="FF0000"/>
                </a:solidFill>
              </a:endParaRPr>
            </a:p>
          </p:txBody>
        </p:sp>
        <p:sp>
          <p:nvSpPr>
            <p:cNvPr id="24819" name="Rectangle 229"/>
            <p:cNvSpPr>
              <a:spLocks noChangeArrowheads="1"/>
            </p:cNvSpPr>
            <p:nvPr/>
          </p:nvSpPr>
          <p:spPr bwMode="auto">
            <a:xfrm>
              <a:off x="496" y="2817"/>
              <a:ext cx="192" cy="104"/>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820" name="Rectangle 230"/>
            <p:cNvSpPr>
              <a:spLocks noChangeArrowheads="1"/>
            </p:cNvSpPr>
            <p:nvPr/>
          </p:nvSpPr>
          <p:spPr bwMode="auto">
            <a:xfrm>
              <a:off x="510" y="2855"/>
              <a:ext cx="52"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Tx</a:t>
              </a:r>
              <a:endParaRPr lang="en-US">
                <a:solidFill>
                  <a:srgbClr val="FF0000"/>
                </a:solidFill>
              </a:endParaRPr>
            </a:p>
          </p:txBody>
        </p:sp>
        <p:sp>
          <p:nvSpPr>
            <p:cNvPr id="24821" name="Rectangle 231"/>
            <p:cNvSpPr>
              <a:spLocks noChangeArrowheads="1"/>
            </p:cNvSpPr>
            <p:nvPr/>
          </p:nvSpPr>
          <p:spPr bwMode="auto">
            <a:xfrm>
              <a:off x="1855" y="3326"/>
              <a:ext cx="177" cy="63"/>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4822" name="Rectangle 232"/>
            <p:cNvSpPr>
              <a:spLocks noChangeArrowheads="1"/>
            </p:cNvSpPr>
            <p:nvPr/>
          </p:nvSpPr>
          <p:spPr bwMode="auto">
            <a:xfrm>
              <a:off x="1879" y="3346"/>
              <a:ext cx="59"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SS</a:t>
              </a:r>
              <a:endParaRPr lang="en-US">
                <a:solidFill>
                  <a:srgbClr val="FF0000"/>
                </a:solidFill>
              </a:endParaRPr>
            </a:p>
          </p:txBody>
        </p:sp>
        <p:sp>
          <p:nvSpPr>
            <p:cNvPr id="24823" name="Freeform 233"/>
            <p:cNvSpPr>
              <a:spLocks/>
            </p:cNvSpPr>
            <p:nvPr/>
          </p:nvSpPr>
          <p:spPr bwMode="auto">
            <a:xfrm>
              <a:off x="1701" y="3129"/>
              <a:ext cx="154" cy="228"/>
            </a:xfrm>
            <a:custGeom>
              <a:avLst/>
              <a:gdLst>
                <a:gd name="T0" fmla="*/ 154 w 154"/>
                <a:gd name="T1" fmla="*/ 228 h 228"/>
                <a:gd name="T2" fmla="*/ 0 w 154"/>
                <a:gd name="T3" fmla="*/ 228 h 228"/>
                <a:gd name="T4" fmla="*/ 0 w 154"/>
                <a:gd name="T5" fmla="*/ 0 h 228"/>
                <a:gd name="T6" fmla="*/ 0 60000 65536"/>
                <a:gd name="T7" fmla="*/ 0 60000 65536"/>
                <a:gd name="T8" fmla="*/ 0 60000 65536"/>
                <a:gd name="T9" fmla="*/ 0 w 154"/>
                <a:gd name="T10" fmla="*/ 0 h 228"/>
                <a:gd name="T11" fmla="*/ 154 w 154"/>
                <a:gd name="T12" fmla="*/ 228 h 228"/>
              </a:gdLst>
              <a:ahLst/>
              <a:cxnLst>
                <a:cxn ang="T6">
                  <a:pos x="T0" y="T1"/>
                </a:cxn>
                <a:cxn ang="T7">
                  <a:pos x="T2" y="T3"/>
                </a:cxn>
                <a:cxn ang="T8">
                  <a:pos x="T4" y="T5"/>
                </a:cxn>
              </a:cxnLst>
              <a:rect l="T9" t="T10" r="T11" b="T12"/>
              <a:pathLst>
                <a:path w="154" h="228">
                  <a:moveTo>
                    <a:pt x="154" y="228"/>
                  </a:moveTo>
                  <a:lnTo>
                    <a:pt x="0" y="228"/>
                  </a:lnTo>
                  <a:lnTo>
                    <a:pt x="0" y="0"/>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24" name="Freeform 234"/>
            <p:cNvSpPr>
              <a:spLocks/>
            </p:cNvSpPr>
            <p:nvPr/>
          </p:nvSpPr>
          <p:spPr bwMode="auto">
            <a:xfrm>
              <a:off x="1695" y="3122"/>
              <a:ext cx="12" cy="9"/>
            </a:xfrm>
            <a:custGeom>
              <a:avLst/>
              <a:gdLst>
                <a:gd name="T0" fmla="*/ 6 w 12"/>
                <a:gd name="T1" fmla="*/ 0 h 9"/>
                <a:gd name="T2" fmla="*/ 12 w 12"/>
                <a:gd name="T3" fmla="*/ 9 h 9"/>
                <a:gd name="T4" fmla="*/ 9 w 12"/>
                <a:gd name="T5" fmla="*/ 8 h 9"/>
                <a:gd name="T6" fmla="*/ 6 w 12"/>
                <a:gd name="T7" fmla="*/ 8 h 9"/>
                <a:gd name="T8" fmla="*/ 3 w 12"/>
                <a:gd name="T9" fmla="*/ 8 h 9"/>
                <a:gd name="T10" fmla="*/ 0 w 12"/>
                <a:gd name="T11" fmla="*/ 9 h 9"/>
                <a:gd name="T12" fmla="*/ 6 w 12"/>
                <a:gd name="T13" fmla="*/ 0 h 9"/>
                <a:gd name="T14" fmla="*/ 0 60000 65536"/>
                <a:gd name="T15" fmla="*/ 0 60000 65536"/>
                <a:gd name="T16" fmla="*/ 0 60000 65536"/>
                <a:gd name="T17" fmla="*/ 0 60000 65536"/>
                <a:gd name="T18" fmla="*/ 0 60000 65536"/>
                <a:gd name="T19" fmla="*/ 0 60000 65536"/>
                <a:gd name="T20" fmla="*/ 0 60000 65536"/>
                <a:gd name="T21" fmla="*/ 0 w 12"/>
                <a:gd name="T22" fmla="*/ 0 h 9"/>
                <a:gd name="T23" fmla="*/ 12 w 12"/>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9">
                  <a:moveTo>
                    <a:pt x="6" y="0"/>
                  </a:moveTo>
                  <a:lnTo>
                    <a:pt x="12" y="9"/>
                  </a:lnTo>
                  <a:lnTo>
                    <a:pt x="9" y="8"/>
                  </a:lnTo>
                  <a:lnTo>
                    <a:pt x="6" y="8"/>
                  </a:lnTo>
                  <a:lnTo>
                    <a:pt x="3" y="8"/>
                  </a:lnTo>
                  <a:lnTo>
                    <a:pt x="0" y="9"/>
                  </a:lnTo>
                  <a:lnTo>
                    <a:pt x="6" y="0"/>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25" name="Freeform 235"/>
            <p:cNvSpPr>
              <a:spLocks/>
            </p:cNvSpPr>
            <p:nvPr/>
          </p:nvSpPr>
          <p:spPr bwMode="auto">
            <a:xfrm>
              <a:off x="1207" y="1862"/>
              <a:ext cx="373" cy="1152"/>
            </a:xfrm>
            <a:custGeom>
              <a:avLst/>
              <a:gdLst>
                <a:gd name="T0" fmla="*/ 0 w 373"/>
                <a:gd name="T1" fmla="*/ 34 h 1152"/>
                <a:gd name="T2" fmla="*/ 34 w 373"/>
                <a:gd name="T3" fmla="*/ 33 h 1152"/>
                <a:gd name="T4" fmla="*/ 36 w 373"/>
                <a:gd name="T5" fmla="*/ 31 h 1152"/>
                <a:gd name="T6" fmla="*/ 40 w 373"/>
                <a:gd name="T7" fmla="*/ 31 h 1152"/>
                <a:gd name="T8" fmla="*/ 42 w 373"/>
                <a:gd name="T9" fmla="*/ 33 h 1152"/>
                <a:gd name="T10" fmla="*/ 61 w 373"/>
                <a:gd name="T11" fmla="*/ 34 h 1152"/>
                <a:gd name="T12" fmla="*/ 62 w 373"/>
                <a:gd name="T13" fmla="*/ 32 h 1152"/>
                <a:gd name="T14" fmla="*/ 65 w 373"/>
                <a:gd name="T15" fmla="*/ 31 h 1152"/>
                <a:gd name="T16" fmla="*/ 68 w 373"/>
                <a:gd name="T17" fmla="*/ 32 h 1152"/>
                <a:gd name="T18" fmla="*/ 70 w 373"/>
                <a:gd name="T19" fmla="*/ 34 h 1152"/>
                <a:gd name="T20" fmla="*/ 77 w 373"/>
                <a:gd name="T21" fmla="*/ 33 h 1152"/>
                <a:gd name="T22" fmla="*/ 80 w 373"/>
                <a:gd name="T23" fmla="*/ 31 h 1152"/>
                <a:gd name="T24" fmla="*/ 83 w 373"/>
                <a:gd name="T25" fmla="*/ 31 h 1152"/>
                <a:gd name="T26" fmla="*/ 86 w 373"/>
                <a:gd name="T27" fmla="*/ 33 h 1152"/>
                <a:gd name="T28" fmla="*/ 100 w 373"/>
                <a:gd name="T29" fmla="*/ 34 h 1152"/>
                <a:gd name="T30" fmla="*/ 101 w 373"/>
                <a:gd name="T31" fmla="*/ 32 h 1152"/>
                <a:gd name="T32" fmla="*/ 105 w 373"/>
                <a:gd name="T33" fmla="*/ 31 h 1152"/>
                <a:gd name="T34" fmla="*/ 108 w 373"/>
                <a:gd name="T35" fmla="*/ 32 h 1152"/>
                <a:gd name="T36" fmla="*/ 109 w 373"/>
                <a:gd name="T37" fmla="*/ 34 h 1152"/>
                <a:gd name="T38" fmla="*/ 114 w 373"/>
                <a:gd name="T39" fmla="*/ 33 h 1152"/>
                <a:gd name="T40" fmla="*/ 116 w 373"/>
                <a:gd name="T41" fmla="*/ 31 h 1152"/>
                <a:gd name="T42" fmla="*/ 120 w 373"/>
                <a:gd name="T43" fmla="*/ 31 h 1152"/>
                <a:gd name="T44" fmla="*/ 122 w 373"/>
                <a:gd name="T45" fmla="*/ 33 h 1152"/>
                <a:gd name="T46" fmla="*/ 133 w 373"/>
                <a:gd name="T47" fmla="*/ 34 h 1152"/>
                <a:gd name="T48" fmla="*/ 134 w 373"/>
                <a:gd name="T49" fmla="*/ 31 h 1152"/>
                <a:gd name="T50" fmla="*/ 138 w 373"/>
                <a:gd name="T51" fmla="*/ 28 h 1152"/>
                <a:gd name="T52" fmla="*/ 142 w 373"/>
                <a:gd name="T53" fmla="*/ 28 h 1152"/>
                <a:gd name="T54" fmla="*/ 147 w 373"/>
                <a:gd name="T55" fmla="*/ 29 h 1152"/>
                <a:gd name="T56" fmla="*/ 149 w 373"/>
                <a:gd name="T57" fmla="*/ 32 h 1152"/>
                <a:gd name="T58" fmla="*/ 156 w 373"/>
                <a:gd name="T59" fmla="*/ 34 h 1152"/>
                <a:gd name="T60" fmla="*/ 157 w 373"/>
                <a:gd name="T61" fmla="*/ 32 h 1152"/>
                <a:gd name="T62" fmla="*/ 160 w 373"/>
                <a:gd name="T63" fmla="*/ 31 h 1152"/>
                <a:gd name="T64" fmla="*/ 164 w 373"/>
                <a:gd name="T65" fmla="*/ 32 h 1152"/>
                <a:gd name="T66" fmla="*/ 165 w 373"/>
                <a:gd name="T67" fmla="*/ 34 h 1152"/>
                <a:gd name="T68" fmla="*/ 166 w 373"/>
                <a:gd name="T69" fmla="*/ 33 h 1152"/>
                <a:gd name="T70" fmla="*/ 168 w 373"/>
                <a:gd name="T71" fmla="*/ 31 h 1152"/>
                <a:gd name="T72" fmla="*/ 171 w 373"/>
                <a:gd name="T73" fmla="*/ 31 h 1152"/>
                <a:gd name="T74" fmla="*/ 174 w 373"/>
                <a:gd name="T75" fmla="*/ 33 h 1152"/>
                <a:gd name="T76" fmla="*/ 177 w 373"/>
                <a:gd name="T77" fmla="*/ 34 h 1152"/>
                <a:gd name="T78" fmla="*/ 269 w 373"/>
                <a:gd name="T79" fmla="*/ 1152 h 1152"/>
                <a:gd name="T80" fmla="*/ 271 w 373"/>
                <a:gd name="T81" fmla="*/ 1150 h 1152"/>
                <a:gd name="T82" fmla="*/ 274 w 373"/>
                <a:gd name="T83" fmla="*/ 1149 h 1152"/>
                <a:gd name="T84" fmla="*/ 277 w 373"/>
                <a:gd name="T85" fmla="*/ 1150 h 1152"/>
                <a:gd name="T86" fmla="*/ 278 w 373"/>
                <a:gd name="T87" fmla="*/ 1152 h 1152"/>
                <a:gd name="T88" fmla="*/ 314 w 373"/>
                <a:gd name="T89" fmla="*/ 1151 h 1152"/>
                <a:gd name="T90" fmla="*/ 317 w 373"/>
                <a:gd name="T91" fmla="*/ 1149 h 1152"/>
                <a:gd name="T92" fmla="*/ 320 w 373"/>
                <a:gd name="T93" fmla="*/ 1149 h 1152"/>
                <a:gd name="T94" fmla="*/ 323 w 373"/>
                <a:gd name="T95" fmla="*/ 1151 h 1152"/>
                <a:gd name="T96" fmla="*/ 373 w 373"/>
                <a:gd name="T97" fmla="*/ 1152 h 115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73"/>
                <a:gd name="T148" fmla="*/ 0 h 1152"/>
                <a:gd name="T149" fmla="*/ 373 w 373"/>
                <a:gd name="T150" fmla="*/ 1152 h 115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73" h="1152">
                  <a:moveTo>
                    <a:pt x="0" y="0"/>
                  </a:moveTo>
                  <a:lnTo>
                    <a:pt x="0" y="34"/>
                  </a:lnTo>
                  <a:lnTo>
                    <a:pt x="33" y="34"/>
                  </a:lnTo>
                  <a:lnTo>
                    <a:pt x="34" y="33"/>
                  </a:lnTo>
                  <a:lnTo>
                    <a:pt x="35" y="32"/>
                  </a:lnTo>
                  <a:lnTo>
                    <a:pt x="36" y="31"/>
                  </a:lnTo>
                  <a:lnTo>
                    <a:pt x="38" y="31"/>
                  </a:lnTo>
                  <a:lnTo>
                    <a:pt x="40" y="31"/>
                  </a:lnTo>
                  <a:lnTo>
                    <a:pt x="41" y="32"/>
                  </a:lnTo>
                  <a:lnTo>
                    <a:pt x="42" y="33"/>
                  </a:lnTo>
                  <a:lnTo>
                    <a:pt x="43" y="34"/>
                  </a:lnTo>
                  <a:lnTo>
                    <a:pt x="61" y="34"/>
                  </a:lnTo>
                  <a:lnTo>
                    <a:pt x="61" y="33"/>
                  </a:lnTo>
                  <a:lnTo>
                    <a:pt x="62" y="32"/>
                  </a:lnTo>
                  <a:lnTo>
                    <a:pt x="63" y="31"/>
                  </a:lnTo>
                  <a:lnTo>
                    <a:pt x="65" y="31"/>
                  </a:lnTo>
                  <a:lnTo>
                    <a:pt x="67" y="31"/>
                  </a:lnTo>
                  <a:lnTo>
                    <a:pt x="68" y="32"/>
                  </a:lnTo>
                  <a:lnTo>
                    <a:pt x="69" y="33"/>
                  </a:lnTo>
                  <a:lnTo>
                    <a:pt x="70" y="34"/>
                  </a:lnTo>
                  <a:lnTo>
                    <a:pt x="77" y="34"/>
                  </a:lnTo>
                  <a:lnTo>
                    <a:pt x="77" y="33"/>
                  </a:lnTo>
                  <a:lnTo>
                    <a:pt x="78" y="32"/>
                  </a:lnTo>
                  <a:lnTo>
                    <a:pt x="80" y="31"/>
                  </a:lnTo>
                  <a:lnTo>
                    <a:pt x="81" y="31"/>
                  </a:lnTo>
                  <a:lnTo>
                    <a:pt x="83" y="31"/>
                  </a:lnTo>
                  <a:lnTo>
                    <a:pt x="85" y="32"/>
                  </a:lnTo>
                  <a:lnTo>
                    <a:pt x="86" y="33"/>
                  </a:lnTo>
                  <a:lnTo>
                    <a:pt x="86" y="34"/>
                  </a:lnTo>
                  <a:lnTo>
                    <a:pt x="100" y="34"/>
                  </a:lnTo>
                  <a:lnTo>
                    <a:pt x="101" y="33"/>
                  </a:lnTo>
                  <a:lnTo>
                    <a:pt x="101" y="32"/>
                  </a:lnTo>
                  <a:lnTo>
                    <a:pt x="103" y="31"/>
                  </a:lnTo>
                  <a:lnTo>
                    <a:pt x="105" y="31"/>
                  </a:lnTo>
                  <a:lnTo>
                    <a:pt x="106" y="31"/>
                  </a:lnTo>
                  <a:lnTo>
                    <a:pt x="108" y="32"/>
                  </a:lnTo>
                  <a:lnTo>
                    <a:pt x="109" y="33"/>
                  </a:lnTo>
                  <a:lnTo>
                    <a:pt x="109" y="34"/>
                  </a:lnTo>
                  <a:lnTo>
                    <a:pt x="114" y="34"/>
                  </a:lnTo>
                  <a:lnTo>
                    <a:pt x="114" y="33"/>
                  </a:lnTo>
                  <a:lnTo>
                    <a:pt x="115" y="32"/>
                  </a:lnTo>
                  <a:lnTo>
                    <a:pt x="116" y="31"/>
                  </a:lnTo>
                  <a:lnTo>
                    <a:pt x="118" y="31"/>
                  </a:lnTo>
                  <a:lnTo>
                    <a:pt x="120" y="31"/>
                  </a:lnTo>
                  <a:lnTo>
                    <a:pt x="121" y="32"/>
                  </a:lnTo>
                  <a:lnTo>
                    <a:pt x="122" y="33"/>
                  </a:lnTo>
                  <a:lnTo>
                    <a:pt x="122" y="34"/>
                  </a:lnTo>
                  <a:lnTo>
                    <a:pt x="133" y="34"/>
                  </a:lnTo>
                  <a:lnTo>
                    <a:pt x="133" y="32"/>
                  </a:lnTo>
                  <a:lnTo>
                    <a:pt x="134" y="31"/>
                  </a:lnTo>
                  <a:lnTo>
                    <a:pt x="136" y="29"/>
                  </a:lnTo>
                  <a:lnTo>
                    <a:pt x="138" y="28"/>
                  </a:lnTo>
                  <a:lnTo>
                    <a:pt x="140" y="28"/>
                  </a:lnTo>
                  <a:lnTo>
                    <a:pt x="142" y="28"/>
                  </a:lnTo>
                  <a:lnTo>
                    <a:pt x="145" y="28"/>
                  </a:lnTo>
                  <a:lnTo>
                    <a:pt x="147" y="29"/>
                  </a:lnTo>
                  <a:lnTo>
                    <a:pt x="148" y="31"/>
                  </a:lnTo>
                  <a:lnTo>
                    <a:pt x="149" y="32"/>
                  </a:lnTo>
                  <a:lnTo>
                    <a:pt x="149" y="34"/>
                  </a:lnTo>
                  <a:lnTo>
                    <a:pt x="156" y="34"/>
                  </a:lnTo>
                  <a:lnTo>
                    <a:pt x="156" y="33"/>
                  </a:lnTo>
                  <a:lnTo>
                    <a:pt x="157" y="32"/>
                  </a:lnTo>
                  <a:lnTo>
                    <a:pt x="159" y="31"/>
                  </a:lnTo>
                  <a:lnTo>
                    <a:pt x="160" y="31"/>
                  </a:lnTo>
                  <a:lnTo>
                    <a:pt x="162" y="31"/>
                  </a:lnTo>
                  <a:lnTo>
                    <a:pt x="164" y="32"/>
                  </a:lnTo>
                  <a:lnTo>
                    <a:pt x="164" y="33"/>
                  </a:lnTo>
                  <a:lnTo>
                    <a:pt x="165" y="34"/>
                  </a:lnTo>
                  <a:lnTo>
                    <a:pt x="166" y="33"/>
                  </a:lnTo>
                  <a:lnTo>
                    <a:pt x="167" y="32"/>
                  </a:lnTo>
                  <a:lnTo>
                    <a:pt x="168" y="31"/>
                  </a:lnTo>
                  <a:lnTo>
                    <a:pt x="170" y="31"/>
                  </a:lnTo>
                  <a:lnTo>
                    <a:pt x="171" y="31"/>
                  </a:lnTo>
                  <a:lnTo>
                    <a:pt x="173" y="32"/>
                  </a:lnTo>
                  <a:lnTo>
                    <a:pt x="174" y="33"/>
                  </a:lnTo>
                  <a:lnTo>
                    <a:pt x="174" y="34"/>
                  </a:lnTo>
                  <a:lnTo>
                    <a:pt x="177" y="34"/>
                  </a:lnTo>
                  <a:lnTo>
                    <a:pt x="177" y="1152"/>
                  </a:lnTo>
                  <a:lnTo>
                    <a:pt x="269" y="1152"/>
                  </a:lnTo>
                  <a:lnTo>
                    <a:pt x="269" y="1151"/>
                  </a:lnTo>
                  <a:lnTo>
                    <a:pt x="271" y="1150"/>
                  </a:lnTo>
                  <a:lnTo>
                    <a:pt x="272" y="1149"/>
                  </a:lnTo>
                  <a:lnTo>
                    <a:pt x="274" y="1149"/>
                  </a:lnTo>
                  <a:lnTo>
                    <a:pt x="275" y="1149"/>
                  </a:lnTo>
                  <a:lnTo>
                    <a:pt x="277" y="1150"/>
                  </a:lnTo>
                  <a:lnTo>
                    <a:pt x="278" y="1151"/>
                  </a:lnTo>
                  <a:lnTo>
                    <a:pt x="278" y="1152"/>
                  </a:lnTo>
                  <a:lnTo>
                    <a:pt x="314" y="1152"/>
                  </a:lnTo>
                  <a:lnTo>
                    <a:pt x="314" y="1151"/>
                  </a:lnTo>
                  <a:lnTo>
                    <a:pt x="315" y="1150"/>
                  </a:lnTo>
                  <a:lnTo>
                    <a:pt x="317" y="1149"/>
                  </a:lnTo>
                  <a:lnTo>
                    <a:pt x="318" y="1149"/>
                  </a:lnTo>
                  <a:lnTo>
                    <a:pt x="320" y="1149"/>
                  </a:lnTo>
                  <a:lnTo>
                    <a:pt x="322" y="1150"/>
                  </a:lnTo>
                  <a:lnTo>
                    <a:pt x="323" y="1151"/>
                  </a:lnTo>
                  <a:lnTo>
                    <a:pt x="323" y="1152"/>
                  </a:lnTo>
                  <a:lnTo>
                    <a:pt x="373" y="1152"/>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26" name="Freeform 236"/>
            <p:cNvSpPr>
              <a:spLocks/>
            </p:cNvSpPr>
            <p:nvPr/>
          </p:nvSpPr>
          <p:spPr bwMode="auto">
            <a:xfrm>
              <a:off x="1578" y="3010"/>
              <a:ext cx="14" cy="9"/>
            </a:xfrm>
            <a:custGeom>
              <a:avLst/>
              <a:gdLst>
                <a:gd name="T0" fmla="*/ 2 w 14"/>
                <a:gd name="T1" fmla="*/ 0 h 9"/>
                <a:gd name="T2" fmla="*/ 14 w 14"/>
                <a:gd name="T3" fmla="*/ 4 h 9"/>
                <a:gd name="T4" fmla="*/ 2 w 14"/>
                <a:gd name="T5" fmla="*/ 9 h 9"/>
                <a:gd name="T6" fmla="*/ 1 w 14"/>
                <a:gd name="T7" fmla="*/ 6 h 9"/>
                <a:gd name="T8" fmla="*/ 0 w 14"/>
                <a:gd name="T9" fmla="*/ 4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4"/>
                  </a:lnTo>
                  <a:lnTo>
                    <a:pt x="2" y="9"/>
                  </a:lnTo>
                  <a:lnTo>
                    <a:pt x="1" y="6"/>
                  </a:lnTo>
                  <a:lnTo>
                    <a:pt x="0" y="4"/>
                  </a:lnTo>
                  <a:lnTo>
                    <a:pt x="1" y="2"/>
                  </a:lnTo>
                  <a:lnTo>
                    <a:pt x="2" y="0"/>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27" name="Freeform 237"/>
            <p:cNvSpPr>
              <a:spLocks/>
            </p:cNvSpPr>
            <p:nvPr/>
          </p:nvSpPr>
          <p:spPr bwMode="auto">
            <a:xfrm>
              <a:off x="1871" y="1623"/>
              <a:ext cx="1304" cy="1336"/>
            </a:xfrm>
            <a:custGeom>
              <a:avLst/>
              <a:gdLst>
                <a:gd name="T0" fmla="*/ 1281 w 1304"/>
                <a:gd name="T1" fmla="*/ 2 h 1336"/>
                <a:gd name="T2" fmla="*/ 1266 w 1304"/>
                <a:gd name="T3" fmla="*/ 2 h 1336"/>
                <a:gd name="T4" fmla="*/ 1253 w 1304"/>
                <a:gd name="T5" fmla="*/ 4 h 1336"/>
                <a:gd name="T6" fmla="*/ 1245 w 1304"/>
                <a:gd name="T7" fmla="*/ 5 h 1336"/>
                <a:gd name="T8" fmla="*/ 1227 w 1304"/>
                <a:gd name="T9" fmla="*/ 2 h 1336"/>
                <a:gd name="T10" fmla="*/ 1210 w 1304"/>
                <a:gd name="T11" fmla="*/ 2 h 1336"/>
                <a:gd name="T12" fmla="*/ 1191 w 1304"/>
                <a:gd name="T13" fmla="*/ 2 h 1336"/>
                <a:gd name="T14" fmla="*/ 1169 w 1304"/>
                <a:gd name="T15" fmla="*/ 5 h 1336"/>
                <a:gd name="T16" fmla="*/ 1161 w 1304"/>
                <a:gd name="T17" fmla="*/ 4 h 1336"/>
                <a:gd name="T18" fmla="*/ 1143 w 1304"/>
                <a:gd name="T19" fmla="*/ 2 h 1336"/>
                <a:gd name="T20" fmla="*/ 1130 w 1304"/>
                <a:gd name="T21" fmla="*/ 1 h 1336"/>
                <a:gd name="T22" fmla="*/ 1120 w 1304"/>
                <a:gd name="T23" fmla="*/ 5 h 1336"/>
                <a:gd name="T24" fmla="*/ 1029 w 1304"/>
                <a:gd name="T25" fmla="*/ 28 h 1336"/>
                <a:gd name="T26" fmla="*/ 1018 w 1304"/>
                <a:gd name="T27" fmla="*/ 34 h 1336"/>
                <a:gd name="T28" fmla="*/ 996 w 1304"/>
                <a:gd name="T29" fmla="*/ 32 h 1336"/>
                <a:gd name="T30" fmla="*/ 982 w 1304"/>
                <a:gd name="T31" fmla="*/ 31 h 1336"/>
                <a:gd name="T32" fmla="*/ 969 w 1304"/>
                <a:gd name="T33" fmla="*/ 32 h 1336"/>
                <a:gd name="T34" fmla="*/ 956 w 1304"/>
                <a:gd name="T35" fmla="*/ 34 h 1336"/>
                <a:gd name="T36" fmla="*/ 945 w 1304"/>
                <a:gd name="T37" fmla="*/ 28 h 1336"/>
                <a:gd name="T38" fmla="*/ 925 w 1304"/>
                <a:gd name="T39" fmla="*/ 32 h 1336"/>
                <a:gd name="T40" fmla="*/ 894 w 1304"/>
                <a:gd name="T41" fmla="*/ 34 h 1336"/>
                <a:gd name="T42" fmla="*/ 885 w 1304"/>
                <a:gd name="T43" fmla="*/ 33 h 1336"/>
                <a:gd name="T44" fmla="*/ 874 w 1304"/>
                <a:gd name="T45" fmla="*/ 31 h 1336"/>
                <a:gd name="T46" fmla="*/ 864 w 1304"/>
                <a:gd name="T47" fmla="*/ 31 h 1336"/>
                <a:gd name="T48" fmla="*/ 832 w 1304"/>
                <a:gd name="T49" fmla="*/ 33 h 1336"/>
                <a:gd name="T50" fmla="*/ 824 w 1304"/>
                <a:gd name="T51" fmla="*/ 34 h 1336"/>
                <a:gd name="T52" fmla="*/ 801 w 1304"/>
                <a:gd name="T53" fmla="*/ 32 h 1336"/>
                <a:gd name="T54" fmla="*/ 771 w 1304"/>
                <a:gd name="T55" fmla="*/ 29 h 1336"/>
                <a:gd name="T56" fmla="*/ 754 w 1304"/>
                <a:gd name="T57" fmla="*/ 34 h 1336"/>
                <a:gd name="T58" fmla="*/ 745 w 1304"/>
                <a:gd name="T59" fmla="*/ 33 h 1336"/>
                <a:gd name="T60" fmla="*/ 708 w 1304"/>
                <a:gd name="T61" fmla="*/ 31 h 1336"/>
                <a:gd name="T62" fmla="*/ 660 w 1304"/>
                <a:gd name="T63" fmla="*/ 31 h 1336"/>
                <a:gd name="T64" fmla="*/ 642 w 1304"/>
                <a:gd name="T65" fmla="*/ 33 h 1336"/>
                <a:gd name="T66" fmla="*/ 634 w 1304"/>
                <a:gd name="T67" fmla="*/ 34 h 1336"/>
                <a:gd name="T68" fmla="*/ 591 w 1304"/>
                <a:gd name="T69" fmla="*/ 32 h 1336"/>
                <a:gd name="T70" fmla="*/ 513 w 1304"/>
                <a:gd name="T71" fmla="*/ 31 h 1336"/>
                <a:gd name="T72" fmla="*/ 447 w 1304"/>
                <a:gd name="T73" fmla="*/ 32 h 1336"/>
                <a:gd name="T74" fmla="*/ 417 w 1304"/>
                <a:gd name="T75" fmla="*/ 34 h 1336"/>
                <a:gd name="T76" fmla="*/ 408 w 1304"/>
                <a:gd name="T77" fmla="*/ 33 h 1336"/>
                <a:gd name="T78" fmla="*/ 396 w 1304"/>
                <a:gd name="T79" fmla="*/ 31 h 1336"/>
                <a:gd name="T80" fmla="*/ 334 w 1304"/>
                <a:gd name="T81" fmla="*/ 31 h 1336"/>
                <a:gd name="T82" fmla="*/ 308 w 1304"/>
                <a:gd name="T83" fmla="*/ 33 h 1336"/>
                <a:gd name="T84" fmla="*/ 300 w 1304"/>
                <a:gd name="T85" fmla="*/ 34 h 1336"/>
                <a:gd name="T86" fmla="*/ 276 w 1304"/>
                <a:gd name="T87" fmla="*/ 28 h 1336"/>
                <a:gd name="T88" fmla="*/ 264 w 1304"/>
                <a:gd name="T89" fmla="*/ 32 h 1336"/>
                <a:gd name="T90" fmla="*/ 250 w 1304"/>
                <a:gd name="T91" fmla="*/ 29 h 1336"/>
                <a:gd name="T92" fmla="*/ 243 w 1304"/>
                <a:gd name="T93" fmla="*/ 31 h 1336"/>
                <a:gd name="T94" fmla="*/ 236 w 1304"/>
                <a:gd name="T95" fmla="*/ 33 h 1336"/>
                <a:gd name="T96" fmla="*/ 227 w 1304"/>
                <a:gd name="T97" fmla="*/ 34 h 1336"/>
                <a:gd name="T98" fmla="*/ 217 w 1304"/>
                <a:gd name="T99" fmla="*/ 32 h 1336"/>
                <a:gd name="T100" fmla="*/ 200 w 1304"/>
                <a:gd name="T101" fmla="*/ 31 h 1336"/>
                <a:gd name="T102" fmla="*/ 150 w 1304"/>
                <a:gd name="T103" fmla="*/ 32 h 1336"/>
                <a:gd name="T104" fmla="*/ 22 w 1304"/>
                <a:gd name="T105" fmla="*/ 34 h 1336"/>
                <a:gd name="T106" fmla="*/ 13 w 1304"/>
                <a:gd name="T107" fmla="*/ 33 h 1336"/>
                <a:gd name="T108" fmla="*/ 16 w 1304"/>
                <a:gd name="T109" fmla="*/ 1305 h 1336"/>
                <a:gd name="T110" fmla="*/ 53 w 1304"/>
                <a:gd name="T111" fmla="*/ 1307 h 1336"/>
                <a:gd name="T112" fmla="*/ 62 w 1304"/>
                <a:gd name="T113" fmla="*/ 1309 h 13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04"/>
                <a:gd name="T172" fmla="*/ 0 h 1336"/>
                <a:gd name="T173" fmla="*/ 1304 w 1304"/>
                <a:gd name="T174" fmla="*/ 1336 h 13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04" h="1336">
                  <a:moveTo>
                    <a:pt x="1304" y="5"/>
                  </a:moveTo>
                  <a:lnTo>
                    <a:pt x="1287" y="5"/>
                  </a:lnTo>
                  <a:lnTo>
                    <a:pt x="1287" y="4"/>
                  </a:lnTo>
                  <a:lnTo>
                    <a:pt x="1286" y="2"/>
                  </a:lnTo>
                  <a:lnTo>
                    <a:pt x="1285" y="2"/>
                  </a:lnTo>
                  <a:lnTo>
                    <a:pt x="1283" y="2"/>
                  </a:lnTo>
                  <a:lnTo>
                    <a:pt x="1281" y="2"/>
                  </a:lnTo>
                  <a:lnTo>
                    <a:pt x="1280" y="2"/>
                  </a:lnTo>
                  <a:lnTo>
                    <a:pt x="1279" y="4"/>
                  </a:lnTo>
                  <a:lnTo>
                    <a:pt x="1278" y="5"/>
                  </a:lnTo>
                  <a:lnTo>
                    <a:pt x="1269" y="5"/>
                  </a:lnTo>
                  <a:lnTo>
                    <a:pt x="1268" y="4"/>
                  </a:lnTo>
                  <a:lnTo>
                    <a:pt x="1267" y="2"/>
                  </a:lnTo>
                  <a:lnTo>
                    <a:pt x="1266" y="2"/>
                  </a:lnTo>
                  <a:lnTo>
                    <a:pt x="1264" y="2"/>
                  </a:lnTo>
                  <a:lnTo>
                    <a:pt x="1263" y="2"/>
                  </a:lnTo>
                  <a:lnTo>
                    <a:pt x="1261" y="2"/>
                  </a:lnTo>
                  <a:lnTo>
                    <a:pt x="1260" y="4"/>
                  </a:lnTo>
                  <a:lnTo>
                    <a:pt x="1260" y="5"/>
                  </a:lnTo>
                  <a:lnTo>
                    <a:pt x="1254" y="5"/>
                  </a:lnTo>
                  <a:lnTo>
                    <a:pt x="1253" y="4"/>
                  </a:lnTo>
                  <a:lnTo>
                    <a:pt x="1252" y="2"/>
                  </a:lnTo>
                  <a:lnTo>
                    <a:pt x="1251" y="2"/>
                  </a:lnTo>
                  <a:lnTo>
                    <a:pt x="1249" y="2"/>
                  </a:lnTo>
                  <a:lnTo>
                    <a:pt x="1247" y="2"/>
                  </a:lnTo>
                  <a:lnTo>
                    <a:pt x="1246" y="2"/>
                  </a:lnTo>
                  <a:lnTo>
                    <a:pt x="1245" y="4"/>
                  </a:lnTo>
                  <a:lnTo>
                    <a:pt x="1245" y="5"/>
                  </a:lnTo>
                  <a:lnTo>
                    <a:pt x="1234" y="5"/>
                  </a:lnTo>
                  <a:lnTo>
                    <a:pt x="1234" y="4"/>
                  </a:lnTo>
                  <a:lnTo>
                    <a:pt x="1233" y="2"/>
                  </a:lnTo>
                  <a:lnTo>
                    <a:pt x="1231" y="2"/>
                  </a:lnTo>
                  <a:lnTo>
                    <a:pt x="1230" y="2"/>
                  </a:lnTo>
                  <a:lnTo>
                    <a:pt x="1228" y="2"/>
                  </a:lnTo>
                  <a:lnTo>
                    <a:pt x="1227" y="2"/>
                  </a:lnTo>
                  <a:lnTo>
                    <a:pt x="1225" y="4"/>
                  </a:lnTo>
                  <a:lnTo>
                    <a:pt x="1225" y="5"/>
                  </a:lnTo>
                  <a:lnTo>
                    <a:pt x="1214" y="5"/>
                  </a:lnTo>
                  <a:lnTo>
                    <a:pt x="1214" y="4"/>
                  </a:lnTo>
                  <a:lnTo>
                    <a:pt x="1213" y="2"/>
                  </a:lnTo>
                  <a:lnTo>
                    <a:pt x="1212" y="2"/>
                  </a:lnTo>
                  <a:lnTo>
                    <a:pt x="1210" y="2"/>
                  </a:lnTo>
                  <a:lnTo>
                    <a:pt x="1208" y="2"/>
                  </a:lnTo>
                  <a:lnTo>
                    <a:pt x="1207" y="2"/>
                  </a:lnTo>
                  <a:lnTo>
                    <a:pt x="1206" y="4"/>
                  </a:lnTo>
                  <a:lnTo>
                    <a:pt x="1205" y="5"/>
                  </a:lnTo>
                  <a:lnTo>
                    <a:pt x="1193" y="5"/>
                  </a:lnTo>
                  <a:lnTo>
                    <a:pt x="1192" y="4"/>
                  </a:lnTo>
                  <a:lnTo>
                    <a:pt x="1191" y="2"/>
                  </a:lnTo>
                  <a:lnTo>
                    <a:pt x="1190" y="2"/>
                  </a:lnTo>
                  <a:lnTo>
                    <a:pt x="1188" y="2"/>
                  </a:lnTo>
                  <a:lnTo>
                    <a:pt x="1187" y="2"/>
                  </a:lnTo>
                  <a:lnTo>
                    <a:pt x="1185" y="2"/>
                  </a:lnTo>
                  <a:lnTo>
                    <a:pt x="1184" y="4"/>
                  </a:lnTo>
                  <a:lnTo>
                    <a:pt x="1184" y="5"/>
                  </a:lnTo>
                  <a:lnTo>
                    <a:pt x="1169" y="5"/>
                  </a:lnTo>
                  <a:lnTo>
                    <a:pt x="1169" y="4"/>
                  </a:lnTo>
                  <a:lnTo>
                    <a:pt x="1168" y="2"/>
                  </a:lnTo>
                  <a:lnTo>
                    <a:pt x="1166" y="2"/>
                  </a:lnTo>
                  <a:lnTo>
                    <a:pt x="1165" y="2"/>
                  </a:lnTo>
                  <a:lnTo>
                    <a:pt x="1163" y="2"/>
                  </a:lnTo>
                  <a:lnTo>
                    <a:pt x="1161" y="2"/>
                  </a:lnTo>
                  <a:lnTo>
                    <a:pt x="1161" y="4"/>
                  </a:lnTo>
                  <a:lnTo>
                    <a:pt x="1160" y="5"/>
                  </a:lnTo>
                  <a:lnTo>
                    <a:pt x="1149" y="5"/>
                  </a:lnTo>
                  <a:lnTo>
                    <a:pt x="1149" y="4"/>
                  </a:lnTo>
                  <a:lnTo>
                    <a:pt x="1148" y="2"/>
                  </a:lnTo>
                  <a:lnTo>
                    <a:pt x="1146" y="2"/>
                  </a:lnTo>
                  <a:lnTo>
                    <a:pt x="1144" y="2"/>
                  </a:lnTo>
                  <a:lnTo>
                    <a:pt x="1143" y="2"/>
                  </a:lnTo>
                  <a:lnTo>
                    <a:pt x="1141" y="2"/>
                  </a:lnTo>
                  <a:lnTo>
                    <a:pt x="1140" y="4"/>
                  </a:lnTo>
                  <a:lnTo>
                    <a:pt x="1140" y="5"/>
                  </a:lnTo>
                  <a:lnTo>
                    <a:pt x="1133" y="5"/>
                  </a:lnTo>
                  <a:lnTo>
                    <a:pt x="1133" y="3"/>
                  </a:lnTo>
                  <a:lnTo>
                    <a:pt x="1132" y="2"/>
                  </a:lnTo>
                  <a:lnTo>
                    <a:pt x="1130" y="1"/>
                  </a:lnTo>
                  <a:lnTo>
                    <a:pt x="1129" y="0"/>
                  </a:lnTo>
                  <a:lnTo>
                    <a:pt x="1126" y="0"/>
                  </a:lnTo>
                  <a:lnTo>
                    <a:pt x="1124" y="0"/>
                  </a:lnTo>
                  <a:lnTo>
                    <a:pt x="1122" y="1"/>
                  </a:lnTo>
                  <a:lnTo>
                    <a:pt x="1121" y="2"/>
                  </a:lnTo>
                  <a:lnTo>
                    <a:pt x="1120" y="3"/>
                  </a:lnTo>
                  <a:lnTo>
                    <a:pt x="1120" y="5"/>
                  </a:lnTo>
                  <a:lnTo>
                    <a:pt x="1051" y="5"/>
                  </a:lnTo>
                  <a:lnTo>
                    <a:pt x="1051" y="34"/>
                  </a:lnTo>
                  <a:lnTo>
                    <a:pt x="1034" y="34"/>
                  </a:lnTo>
                  <a:lnTo>
                    <a:pt x="1033" y="32"/>
                  </a:lnTo>
                  <a:lnTo>
                    <a:pt x="1032" y="31"/>
                  </a:lnTo>
                  <a:lnTo>
                    <a:pt x="1031" y="29"/>
                  </a:lnTo>
                  <a:lnTo>
                    <a:pt x="1029" y="28"/>
                  </a:lnTo>
                  <a:lnTo>
                    <a:pt x="1027" y="28"/>
                  </a:lnTo>
                  <a:lnTo>
                    <a:pt x="1025" y="28"/>
                  </a:lnTo>
                  <a:lnTo>
                    <a:pt x="1022" y="28"/>
                  </a:lnTo>
                  <a:lnTo>
                    <a:pt x="1021" y="29"/>
                  </a:lnTo>
                  <a:lnTo>
                    <a:pt x="1019" y="31"/>
                  </a:lnTo>
                  <a:lnTo>
                    <a:pt x="1018" y="32"/>
                  </a:lnTo>
                  <a:lnTo>
                    <a:pt x="1018" y="34"/>
                  </a:lnTo>
                  <a:lnTo>
                    <a:pt x="1004" y="34"/>
                  </a:lnTo>
                  <a:lnTo>
                    <a:pt x="1003" y="33"/>
                  </a:lnTo>
                  <a:lnTo>
                    <a:pt x="1002" y="32"/>
                  </a:lnTo>
                  <a:lnTo>
                    <a:pt x="1001" y="31"/>
                  </a:lnTo>
                  <a:lnTo>
                    <a:pt x="999" y="31"/>
                  </a:lnTo>
                  <a:lnTo>
                    <a:pt x="997" y="31"/>
                  </a:lnTo>
                  <a:lnTo>
                    <a:pt x="996" y="32"/>
                  </a:lnTo>
                  <a:lnTo>
                    <a:pt x="995" y="33"/>
                  </a:lnTo>
                  <a:lnTo>
                    <a:pt x="995" y="34"/>
                  </a:lnTo>
                  <a:lnTo>
                    <a:pt x="987" y="34"/>
                  </a:lnTo>
                  <a:lnTo>
                    <a:pt x="986" y="33"/>
                  </a:lnTo>
                  <a:lnTo>
                    <a:pt x="986" y="32"/>
                  </a:lnTo>
                  <a:lnTo>
                    <a:pt x="984" y="31"/>
                  </a:lnTo>
                  <a:lnTo>
                    <a:pt x="982" y="31"/>
                  </a:lnTo>
                  <a:lnTo>
                    <a:pt x="981" y="31"/>
                  </a:lnTo>
                  <a:lnTo>
                    <a:pt x="979" y="32"/>
                  </a:lnTo>
                  <a:lnTo>
                    <a:pt x="978" y="33"/>
                  </a:lnTo>
                  <a:lnTo>
                    <a:pt x="978" y="34"/>
                  </a:lnTo>
                  <a:lnTo>
                    <a:pt x="970" y="34"/>
                  </a:lnTo>
                  <a:lnTo>
                    <a:pt x="969" y="33"/>
                  </a:lnTo>
                  <a:lnTo>
                    <a:pt x="969" y="32"/>
                  </a:lnTo>
                  <a:lnTo>
                    <a:pt x="967" y="31"/>
                  </a:lnTo>
                  <a:lnTo>
                    <a:pt x="965" y="31"/>
                  </a:lnTo>
                  <a:lnTo>
                    <a:pt x="964" y="31"/>
                  </a:lnTo>
                  <a:lnTo>
                    <a:pt x="962" y="32"/>
                  </a:lnTo>
                  <a:lnTo>
                    <a:pt x="961" y="33"/>
                  </a:lnTo>
                  <a:lnTo>
                    <a:pt x="961" y="34"/>
                  </a:lnTo>
                  <a:lnTo>
                    <a:pt x="956" y="34"/>
                  </a:lnTo>
                  <a:lnTo>
                    <a:pt x="956" y="32"/>
                  </a:lnTo>
                  <a:lnTo>
                    <a:pt x="955" y="31"/>
                  </a:lnTo>
                  <a:lnTo>
                    <a:pt x="954" y="29"/>
                  </a:lnTo>
                  <a:lnTo>
                    <a:pt x="952" y="28"/>
                  </a:lnTo>
                  <a:lnTo>
                    <a:pt x="950" y="28"/>
                  </a:lnTo>
                  <a:lnTo>
                    <a:pt x="947" y="28"/>
                  </a:lnTo>
                  <a:lnTo>
                    <a:pt x="945" y="28"/>
                  </a:lnTo>
                  <a:lnTo>
                    <a:pt x="943" y="29"/>
                  </a:lnTo>
                  <a:lnTo>
                    <a:pt x="942" y="31"/>
                  </a:lnTo>
                  <a:lnTo>
                    <a:pt x="941" y="32"/>
                  </a:lnTo>
                  <a:lnTo>
                    <a:pt x="941" y="34"/>
                  </a:lnTo>
                  <a:lnTo>
                    <a:pt x="926" y="34"/>
                  </a:lnTo>
                  <a:lnTo>
                    <a:pt x="926" y="33"/>
                  </a:lnTo>
                  <a:lnTo>
                    <a:pt x="925" y="32"/>
                  </a:lnTo>
                  <a:lnTo>
                    <a:pt x="923" y="31"/>
                  </a:lnTo>
                  <a:lnTo>
                    <a:pt x="922" y="31"/>
                  </a:lnTo>
                  <a:lnTo>
                    <a:pt x="920" y="31"/>
                  </a:lnTo>
                  <a:lnTo>
                    <a:pt x="918" y="32"/>
                  </a:lnTo>
                  <a:lnTo>
                    <a:pt x="917" y="33"/>
                  </a:lnTo>
                  <a:lnTo>
                    <a:pt x="917" y="34"/>
                  </a:lnTo>
                  <a:lnTo>
                    <a:pt x="894" y="34"/>
                  </a:lnTo>
                  <a:lnTo>
                    <a:pt x="893" y="33"/>
                  </a:lnTo>
                  <a:lnTo>
                    <a:pt x="892" y="32"/>
                  </a:lnTo>
                  <a:lnTo>
                    <a:pt x="891" y="31"/>
                  </a:lnTo>
                  <a:lnTo>
                    <a:pt x="889" y="31"/>
                  </a:lnTo>
                  <a:lnTo>
                    <a:pt x="887" y="31"/>
                  </a:lnTo>
                  <a:lnTo>
                    <a:pt x="886" y="32"/>
                  </a:lnTo>
                  <a:lnTo>
                    <a:pt x="885" y="33"/>
                  </a:lnTo>
                  <a:lnTo>
                    <a:pt x="885" y="34"/>
                  </a:lnTo>
                  <a:lnTo>
                    <a:pt x="880" y="34"/>
                  </a:lnTo>
                  <a:lnTo>
                    <a:pt x="880" y="33"/>
                  </a:lnTo>
                  <a:lnTo>
                    <a:pt x="879" y="32"/>
                  </a:lnTo>
                  <a:lnTo>
                    <a:pt x="877" y="31"/>
                  </a:lnTo>
                  <a:lnTo>
                    <a:pt x="875" y="31"/>
                  </a:lnTo>
                  <a:lnTo>
                    <a:pt x="874" y="31"/>
                  </a:lnTo>
                  <a:lnTo>
                    <a:pt x="872" y="32"/>
                  </a:lnTo>
                  <a:lnTo>
                    <a:pt x="871" y="33"/>
                  </a:lnTo>
                  <a:lnTo>
                    <a:pt x="871" y="34"/>
                  </a:lnTo>
                  <a:lnTo>
                    <a:pt x="866" y="34"/>
                  </a:lnTo>
                  <a:lnTo>
                    <a:pt x="866" y="33"/>
                  </a:lnTo>
                  <a:lnTo>
                    <a:pt x="865" y="32"/>
                  </a:lnTo>
                  <a:lnTo>
                    <a:pt x="864" y="31"/>
                  </a:lnTo>
                  <a:lnTo>
                    <a:pt x="862" y="31"/>
                  </a:lnTo>
                  <a:lnTo>
                    <a:pt x="860" y="31"/>
                  </a:lnTo>
                  <a:lnTo>
                    <a:pt x="859" y="32"/>
                  </a:lnTo>
                  <a:lnTo>
                    <a:pt x="858" y="33"/>
                  </a:lnTo>
                  <a:lnTo>
                    <a:pt x="857" y="34"/>
                  </a:lnTo>
                  <a:lnTo>
                    <a:pt x="833" y="34"/>
                  </a:lnTo>
                  <a:lnTo>
                    <a:pt x="832" y="33"/>
                  </a:lnTo>
                  <a:lnTo>
                    <a:pt x="831" y="32"/>
                  </a:lnTo>
                  <a:lnTo>
                    <a:pt x="830" y="31"/>
                  </a:lnTo>
                  <a:lnTo>
                    <a:pt x="828" y="31"/>
                  </a:lnTo>
                  <a:lnTo>
                    <a:pt x="826" y="31"/>
                  </a:lnTo>
                  <a:lnTo>
                    <a:pt x="825" y="32"/>
                  </a:lnTo>
                  <a:lnTo>
                    <a:pt x="824" y="33"/>
                  </a:lnTo>
                  <a:lnTo>
                    <a:pt x="824" y="34"/>
                  </a:lnTo>
                  <a:lnTo>
                    <a:pt x="808" y="34"/>
                  </a:lnTo>
                  <a:lnTo>
                    <a:pt x="808" y="33"/>
                  </a:lnTo>
                  <a:lnTo>
                    <a:pt x="807" y="32"/>
                  </a:lnTo>
                  <a:lnTo>
                    <a:pt x="806" y="31"/>
                  </a:lnTo>
                  <a:lnTo>
                    <a:pt x="804" y="31"/>
                  </a:lnTo>
                  <a:lnTo>
                    <a:pt x="802" y="31"/>
                  </a:lnTo>
                  <a:lnTo>
                    <a:pt x="801" y="32"/>
                  </a:lnTo>
                  <a:lnTo>
                    <a:pt x="800" y="33"/>
                  </a:lnTo>
                  <a:lnTo>
                    <a:pt x="799" y="34"/>
                  </a:lnTo>
                  <a:lnTo>
                    <a:pt x="776" y="34"/>
                  </a:lnTo>
                  <a:lnTo>
                    <a:pt x="775" y="32"/>
                  </a:lnTo>
                  <a:lnTo>
                    <a:pt x="775" y="31"/>
                  </a:lnTo>
                  <a:lnTo>
                    <a:pt x="773" y="30"/>
                  </a:lnTo>
                  <a:lnTo>
                    <a:pt x="771" y="29"/>
                  </a:lnTo>
                  <a:lnTo>
                    <a:pt x="769" y="29"/>
                  </a:lnTo>
                  <a:lnTo>
                    <a:pt x="767" y="29"/>
                  </a:lnTo>
                  <a:lnTo>
                    <a:pt x="765" y="30"/>
                  </a:lnTo>
                  <a:lnTo>
                    <a:pt x="764" y="31"/>
                  </a:lnTo>
                  <a:lnTo>
                    <a:pt x="763" y="32"/>
                  </a:lnTo>
                  <a:lnTo>
                    <a:pt x="763" y="34"/>
                  </a:lnTo>
                  <a:lnTo>
                    <a:pt x="754" y="34"/>
                  </a:lnTo>
                  <a:lnTo>
                    <a:pt x="754" y="33"/>
                  </a:lnTo>
                  <a:lnTo>
                    <a:pt x="753" y="32"/>
                  </a:lnTo>
                  <a:lnTo>
                    <a:pt x="751" y="31"/>
                  </a:lnTo>
                  <a:lnTo>
                    <a:pt x="749" y="31"/>
                  </a:lnTo>
                  <a:lnTo>
                    <a:pt x="748" y="31"/>
                  </a:lnTo>
                  <a:lnTo>
                    <a:pt x="746" y="32"/>
                  </a:lnTo>
                  <a:lnTo>
                    <a:pt x="745" y="33"/>
                  </a:lnTo>
                  <a:lnTo>
                    <a:pt x="745" y="34"/>
                  </a:lnTo>
                  <a:lnTo>
                    <a:pt x="715" y="34"/>
                  </a:lnTo>
                  <a:lnTo>
                    <a:pt x="714" y="33"/>
                  </a:lnTo>
                  <a:lnTo>
                    <a:pt x="713" y="32"/>
                  </a:lnTo>
                  <a:lnTo>
                    <a:pt x="712" y="31"/>
                  </a:lnTo>
                  <a:lnTo>
                    <a:pt x="710" y="31"/>
                  </a:lnTo>
                  <a:lnTo>
                    <a:pt x="708" y="31"/>
                  </a:lnTo>
                  <a:lnTo>
                    <a:pt x="707" y="32"/>
                  </a:lnTo>
                  <a:lnTo>
                    <a:pt x="706" y="33"/>
                  </a:lnTo>
                  <a:lnTo>
                    <a:pt x="706" y="34"/>
                  </a:lnTo>
                  <a:lnTo>
                    <a:pt x="663" y="34"/>
                  </a:lnTo>
                  <a:lnTo>
                    <a:pt x="662" y="33"/>
                  </a:lnTo>
                  <a:lnTo>
                    <a:pt x="661" y="32"/>
                  </a:lnTo>
                  <a:lnTo>
                    <a:pt x="660" y="31"/>
                  </a:lnTo>
                  <a:lnTo>
                    <a:pt x="658" y="31"/>
                  </a:lnTo>
                  <a:lnTo>
                    <a:pt x="656" y="31"/>
                  </a:lnTo>
                  <a:lnTo>
                    <a:pt x="655" y="32"/>
                  </a:lnTo>
                  <a:lnTo>
                    <a:pt x="654" y="33"/>
                  </a:lnTo>
                  <a:lnTo>
                    <a:pt x="654" y="34"/>
                  </a:lnTo>
                  <a:lnTo>
                    <a:pt x="643" y="34"/>
                  </a:lnTo>
                  <a:lnTo>
                    <a:pt x="642" y="33"/>
                  </a:lnTo>
                  <a:lnTo>
                    <a:pt x="641" y="32"/>
                  </a:lnTo>
                  <a:lnTo>
                    <a:pt x="640" y="31"/>
                  </a:lnTo>
                  <a:lnTo>
                    <a:pt x="638" y="31"/>
                  </a:lnTo>
                  <a:lnTo>
                    <a:pt x="636" y="31"/>
                  </a:lnTo>
                  <a:lnTo>
                    <a:pt x="635" y="32"/>
                  </a:lnTo>
                  <a:lnTo>
                    <a:pt x="634" y="33"/>
                  </a:lnTo>
                  <a:lnTo>
                    <a:pt x="634" y="34"/>
                  </a:lnTo>
                  <a:lnTo>
                    <a:pt x="599" y="34"/>
                  </a:lnTo>
                  <a:lnTo>
                    <a:pt x="599" y="33"/>
                  </a:lnTo>
                  <a:lnTo>
                    <a:pt x="598" y="32"/>
                  </a:lnTo>
                  <a:lnTo>
                    <a:pt x="596" y="31"/>
                  </a:lnTo>
                  <a:lnTo>
                    <a:pt x="595" y="31"/>
                  </a:lnTo>
                  <a:lnTo>
                    <a:pt x="593" y="31"/>
                  </a:lnTo>
                  <a:lnTo>
                    <a:pt x="591" y="32"/>
                  </a:lnTo>
                  <a:lnTo>
                    <a:pt x="591" y="33"/>
                  </a:lnTo>
                  <a:lnTo>
                    <a:pt x="590" y="34"/>
                  </a:lnTo>
                  <a:lnTo>
                    <a:pt x="517" y="34"/>
                  </a:lnTo>
                  <a:lnTo>
                    <a:pt x="517" y="33"/>
                  </a:lnTo>
                  <a:lnTo>
                    <a:pt x="516" y="32"/>
                  </a:lnTo>
                  <a:lnTo>
                    <a:pt x="515" y="31"/>
                  </a:lnTo>
                  <a:lnTo>
                    <a:pt x="513" y="31"/>
                  </a:lnTo>
                  <a:lnTo>
                    <a:pt x="511" y="31"/>
                  </a:lnTo>
                  <a:lnTo>
                    <a:pt x="510" y="32"/>
                  </a:lnTo>
                  <a:lnTo>
                    <a:pt x="509" y="33"/>
                  </a:lnTo>
                  <a:lnTo>
                    <a:pt x="508" y="34"/>
                  </a:lnTo>
                  <a:lnTo>
                    <a:pt x="448" y="34"/>
                  </a:lnTo>
                  <a:lnTo>
                    <a:pt x="448" y="33"/>
                  </a:lnTo>
                  <a:lnTo>
                    <a:pt x="447" y="32"/>
                  </a:lnTo>
                  <a:lnTo>
                    <a:pt x="445" y="31"/>
                  </a:lnTo>
                  <a:lnTo>
                    <a:pt x="444" y="31"/>
                  </a:lnTo>
                  <a:lnTo>
                    <a:pt x="442" y="31"/>
                  </a:lnTo>
                  <a:lnTo>
                    <a:pt x="440" y="32"/>
                  </a:lnTo>
                  <a:lnTo>
                    <a:pt x="439" y="33"/>
                  </a:lnTo>
                  <a:lnTo>
                    <a:pt x="439" y="34"/>
                  </a:lnTo>
                  <a:lnTo>
                    <a:pt x="417" y="34"/>
                  </a:lnTo>
                  <a:lnTo>
                    <a:pt x="417" y="33"/>
                  </a:lnTo>
                  <a:lnTo>
                    <a:pt x="416" y="32"/>
                  </a:lnTo>
                  <a:lnTo>
                    <a:pt x="414" y="31"/>
                  </a:lnTo>
                  <a:lnTo>
                    <a:pt x="412" y="31"/>
                  </a:lnTo>
                  <a:lnTo>
                    <a:pt x="411" y="31"/>
                  </a:lnTo>
                  <a:lnTo>
                    <a:pt x="409" y="32"/>
                  </a:lnTo>
                  <a:lnTo>
                    <a:pt x="408" y="33"/>
                  </a:lnTo>
                  <a:lnTo>
                    <a:pt x="408" y="34"/>
                  </a:lnTo>
                  <a:lnTo>
                    <a:pt x="402" y="34"/>
                  </a:lnTo>
                  <a:lnTo>
                    <a:pt x="402" y="33"/>
                  </a:lnTo>
                  <a:lnTo>
                    <a:pt x="401" y="32"/>
                  </a:lnTo>
                  <a:lnTo>
                    <a:pt x="400" y="31"/>
                  </a:lnTo>
                  <a:lnTo>
                    <a:pt x="398" y="31"/>
                  </a:lnTo>
                  <a:lnTo>
                    <a:pt x="396" y="31"/>
                  </a:lnTo>
                  <a:lnTo>
                    <a:pt x="395" y="32"/>
                  </a:lnTo>
                  <a:lnTo>
                    <a:pt x="394" y="33"/>
                  </a:lnTo>
                  <a:lnTo>
                    <a:pt x="393" y="34"/>
                  </a:lnTo>
                  <a:lnTo>
                    <a:pt x="337" y="34"/>
                  </a:lnTo>
                  <a:lnTo>
                    <a:pt x="336" y="33"/>
                  </a:lnTo>
                  <a:lnTo>
                    <a:pt x="335" y="32"/>
                  </a:lnTo>
                  <a:lnTo>
                    <a:pt x="334" y="31"/>
                  </a:lnTo>
                  <a:lnTo>
                    <a:pt x="332" y="31"/>
                  </a:lnTo>
                  <a:lnTo>
                    <a:pt x="330" y="31"/>
                  </a:lnTo>
                  <a:lnTo>
                    <a:pt x="329" y="32"/>
                  </a:lnTo>
                  <a:lnTo>
                    <a:pt x="328" y="33"/>
                  </a:lnTo>
                  <a:lnTo>
                    <a:pt x="328" y="34"/>
                  </a:lnTo>
                  <a:lnTo>
                    <a:pt x="309" y="34"/>
                  </a:lnTo>
                  <a:lnTo>
                    <a:pt x="308" y="33"/>
                  </a:lnTo>
                  <a:lnTo>
                    <a:pt x="308" y="32"/>
                  </a:lnTo>
                  <a:lnTo>
                    <a:pt x="306" y="31"/>
                  </a:lnTo>
                  <a:lnTo>
                    <a:pt x="304" y="31"/>
                  </a:lnTo>
                  <a:lnTo>
                    <a:pt x="303" y="31"/>
                  </a:lnTo>
                  <a:lnTo>
                    <a:pt x="301" y="32"/>
                  </a:lnTo>
                  <a:lnTo>
                    <a:pt x="300" y="33"/>
                  </a:lnTo>
                  <a:lnTo>
                    <a:pt x="300" y="34"/>
                  </a:lnTo>
                  <a:lnTo>
                    <a:pt x="285" y="34"/>
                  </a:lnTo>
                  <a:lnTo>
                    <a:pt x="285" y="32"/>
                  </a:lnTo>
                  <a:lnTo>
                    <a:pt x="284" y="30"/>
                  </a:lnTo>
                  <a:lnTo>
                    <a:pt x="283" y="29"/>
                  </a:lnTo>
                  <a:lnTo>
                    <a:pt x="281" y="28"/>
                  </a:lnTo>
                  <a:lnTo>
                    <a:pt x="278" y="28"/>
                  </a:lnTo>
                  <a:lnTo>
                    <a:pt x="276" y="28"/>
                  </a:lnTo>
                  <a:lnTo>
                    <a:pt x="274" y="28"/>
                  </a:lnTo>
                  <a:lnTo>
                    <a:pt x="272" y="29"/>
                  </a:lnTo>
                  <a:lnTo>
                    <a:pt x="270" y="30"/>
                  </a:lnTo>
                  <a:lnTo>
                    <a:pt x="269" y="32"/>
                  </a:lnTo>
                  <a:lnTo>
                    <a:pt x="269" y="34"/>
                  </a:lnTo>
                  <a:lnTo>
                    <a:pt x="265" y="34"/>
                  </a:lnTo>
                  <a:lnTo>
                    <a:pt x="264" y="32"/>
                  </a:lnTo>
                  <a:lnTo>
                    <a:pt x="263" y="30"/>
                  </a:lnTo>
                  <a:lnTo>
                    <a:pt x="262" y="29"/>
                  </a:lnTo>
                  <a:lnTo>
                    <a:pt x="259" y="28"/>
                  </a:lnTo>
                  <a:lnTo>
                    <a:pt x="257" y="27"/>
                  </a:lnTo>
                  <a:lnTo>
                    <a:pt x="255" y="27"/>
                  </a:lnTo>
                  <a:lnTo>
                    <a:pt x="252" y="28"/>
                  </a:lnTo>
                  <a:lnTo>
                    <a:pt x="250" y="29"/>
                  </a:lnTo>
                  <a:lnTo>
                    <a:pt x="249" y="30"/>
                  </a:lnTo>
                  <a:lnTo>
                    <a:pt x="248" y="32"/>
                  </a:lnTo>
                  <a:lnTo>
                    <a:pt x="247" y="34"/>
                  </a:lnTo>
                  <a:lnTo>
                    <a:pt x="245" y="34"/>
                  </a:lnTo>
                  <a:lnTo>
                    <a:pt x="245" y="33"/>
                  </a:lnTo>
                  <a:lnTo>
                    <a:pt x="244" y="32"/>
                  </a:lnTo>
                  <a:lnTo>
                    <a:pt x="243" y="31"/>
                  </a:lnTo>
                  <a:lnTo>
                    <a:pt x="241" y="31"/>
                  </a:lnTo>
                  <a:lnTo>
                    <a:pt x="239" y="31"/>
                  </a:lnTo>
                  <a:lnTo>
                    <a:pt x="238" y="32"/>
                  </a:lnTo>
                  <a:lnTo>
                    <a:pt x="237" y="33"/>
                  </a:lnTo>
                  <a:lnTo>
                    <a:pt x="237" y="34"/>
                  </a:lnTo>
                  <a:lnTo>
                    <a:pt x="236" y="34"/>
                  </a:lnTo>
                  <a:lnTo>
                    <a:pt x="236" y="33"/>
                  </a:lnTo>
                  <a:lnTo>
                    <a:pt x="235" y="32"/>
                  </a:lnTo>
                  <a:lnTo>
                    <a:pt x="233" y="31"/>
                  </a:lnTo>
                  <a:lnTo>
                    <a:pt x="231" y="31"/>
                  </a:lnTo>
                  <a:lnTo>
                    <a:pt x="230" y="31"/>
                  </a:lnTo>
                  <a:lnTo>
                    <a:pt x="228" y="32"/>
                  </a:lnTo>
                  <a:lnTo>
                    <a:pt x="227" y="33"/>
                  </a:lnTo>
                  <a:lnTo>
                    <a:pt x="227" y="34"/>
                  </a:lnTo>
                  <a:lnTo>
                    <a:pt x="225" y="34"/>
                  </a:lnTo>
                  <a:lnTo>
                    <a:pt x="225" y="33"/>
                  </a:lnTo>
                  <a:lnTo>
                    <a:pt x="223" y="32"/>
                  </a:lnTo>
                  <a:lnTo>
                    <a:pt x="222" y="31"/>
                  </a:lnTo>
                  <a:lnTo>
                    <a:pt x="220" y="31"/>
                  </a:lnTo>
                  <a:lnTo>
                    <a:pt x="219" y="31"/>
                  </a:lnTo>
                  <a:lnTo>
                    <a:pt x="217" y="32"/>
                  </a:lnTo>
                  <a:lnTo>
                    <a:pt x="216" y="33"/>
                  </a:lnTo>
                  <a:lnTo>
                    <a:pt x="216" y="34"/>
                  </a:lnTo>
                  <a:lnTo>
                    <a:pt x="205" y="34"/>
                  </a:lnTo>
                  <a:lnTo>
                    <a:pt x="205" y="33"/>
                  </a:lnTo>
                  <a:lnTo>
                    <a:pt x="204" y="32"/>
                  </a:lnTo>
                  <a:lnTo>
                    <a:pt x="202" y="31"/>
                  </a:lnTo>
                  <a:lnTo>
                    <a:pt x="200" y="31"/>
                  </a:lnTo>
                  <a:lnTo>
                    <a:pt x="199" y="31"/>
                  </a:lnTo>
                  <a:lnTo>
                    <a:pt x="197" y="32"/>
                  </a:lnTo>
                  <a:lnTo>
                    <a:pt x="196" y="33"/>
                  </a:lnTo>
                  <a:lnTo>
                    <a:pt x="196" y="34"/>
                  </a:lnTo>
                  <a:lnTo>
                    <a:pt x="152" y="34"/>
                  </a:lnTo>
                  <a:lnTo>
                    <a:pt x="151" y="33"/>
                  </a:lnTo>
                  <a:lnTo>
                    <a:pt x="150" y="32"/>
                  </a:lnTo>
                  <a:lnTo>
                    <a:pt x="149" y="31"/>
                  </a:lnTo>
                  <a:lnTo>
                    <a:pt x="147" y="31"/>
                  </a:lnTo>
                  <a:lnTo>
                    <a:pt x="145" y="31"/>
                  </a:lnTo>
                  <a:lnTo>
                    <a:pt x="144" y="32"/>
                  </a:lnTo>
                  <a:lnTo>
                    <a:pt x="143" y="33"/>
                  </a:lnTo>
                  <a:lnTo>
                    <a:pt x="143" y="34"/>
                  </a:lnTo>
                  <a:lnTo>
                    <a:pt x="22" y="34"/>
                  </a:lnTo>
                  <a:lnTo>
                    <a:pt x="21" y="33"/>
                  </a:lnTo>
                  <a:lnTo>
                    <a:pt x="20" y="32"/>
                  </a:lnTo>
                  <a:lnTo>
                    <a:pt x="19" y="31"/>
                  </a:lnTo>
                  <a:lnTo>
                    <a:pt x="17" y="31"/>
                  </a:lnTo>
                  <a:lnTo>
                    <a:pt x="15" y="31"/>
                  </a:lnTo>
                  <a:lnTo>
                    <a:pt x="14" y="32"/>
                  </a:lnTo>
                  <a:lnTo>
                    <a:pt x="13" y="33"/>
                  </a:lnTo>
                  <a:lnTo>
                    <a:pt x="13" y="34"/>
                  </a:lnTo>
                  <a:lnTo>
                    <a:pt x="0" y="34"/>
                  </a:lnTo>
                  <a:lnTo>
                    <a:pt x="0" y="1309"/>
                  </a:lnTo>
                  <a:lnTo>
                    <a:pt x="13" y="1309"/>
                  </a:lnTo>
                  <a:lnTo>
                    <a:pt x="14" y="1307"/>
                  </a:lnTo>
                  <a:lnTo>
                    <a:pt x="15" y="1306"/>
                  </a:lnTo>
                  <a:lnTo>
                    <a:pt x="16" y="1305"/>
                  </a:lnTo>
                  <a:lnTo>
                    <a:pt x="18" y="1305"/>
                  </a:lnTo>
                  <a:lnTo>
                    <a:pt x="19" y="1305"/>
                  </a:lnTo>
                  <a:lnTo>
                    <a:pt x="21" y="1306"/>
                  </a:lnTo>
                  <a:lnTo>
                    <a:pt x="22" y="1307"/>
                  </a:lnTo>
                  <a:lnTo>
                    <a:pt x="22" y="1309"/>
                  </a:lnTo>
                  <a:lnTo>
                    <a:pt x="53" y="1309"/>
                  </a:lnTo>
                  <a:lnTo>
                    <a:pt x="53" y="1307"/>
                  </a:lnTo>
                  <a:lnTo>
                    <a:pt x="54" y="1306"/>
                  </a:lnTo>
                  <a:lnTo>
                    <a:pt x="56" y="1305"/>
                  </a:lnTo>
                  <a:lnTo>
                    <a:pt x="58" y="1305"/>
                  </a:lnTo>
                  <a:lnTo>
                    <a:pt x="59" y="1305"/>
                  </a:lnTo>
                  <a:lnTo>
                    <a:pt x="61" y="1306"/>
                  </a:lnTo>
                  <a:lnTo>
                    <a:pt x="62" y="1307"/>
                  </a:lnTo>
                  <a:lnTo>
                    <a:pt x="62" y="1309"/>
                  </a:lnTo>
                  <a:lnTo>
                    <a:pt x="98" y="1309"/>
                  </a:lnTo>
                  <a:lnTo>
                    <a:pt x="98" y="1336"/>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28" name="Freeform 238"/>
            <p:cNvSpPr>
              <a:spLocks/>
            </p:cNvSpPr>
            <p:nvPr/>
          </p:nvSpPr>
          <p:spPr bwMode="auto">
            <a:xfrm>
              <a:off x="3172" y="1623"/>
              <a:ext cx="12" cy="10"/>
            </a:xfrm>
            <a:custGeom>
              <a:avLst/>
              <a:gdLst>
                <a:gd name="T0" fmla="*/ 12 w 12"/>
                <a:gd name="T1" fmla="*/ 5 h 10"/>
                <a:gd name="T2" fmla="*/ 0 w 12"/>
                <a:gd name="T3" fmla="*/ 10 h 10"/>
                <a:gd name="T4" fmla="*/ 1 w 12"/>
                <a:gd name="T5" fmla="*/ 7 h 10"/>
                <a:gd name="T6" fmla="*/ 2 w 12"/>
                <a:gd name="T7" fmla="*/ 5 h 10"/>
                <a:gd name="T8" fmla="*/ 1 w 12"/>
                <a:gd name="T9" fmla="*/ 3 h 10"/>
                <a:gd name="T10" fmla="*/ 0 w 12"/>
                <a:gd name="T11" fmla="*/ 0 h 10"/>
                <a:gd name="T12" fmla="*/ 12 w 12"/>
                <a:gd name="T13" fmla="*/ 5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5"/>
                  </a:moveTo>
                  <a:lnTo>
                    <a:pt x="0" y="10"/>
                  </a:lnTo>
                  <a:lnTo>
                    <a:pt x="1" y="7"/>
                  </a:lnTo>
                  <a:lnTo>
                    <a:pt x="2" y="5"/>
                  </a:lnTo>
                  <a:lnTo>
                    <a:pt x="1" y="3"/>
                  </a:lnTo>
                  <a:lnTo>
                    <a:pt x="0" y="0"/>
                  </a:lnTo>
                  <a:lnTo>
                    <a:pt x="1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29" name="Freeform 239"/>
            <p:cNvSpPr>
              <a:spLocks/>
            </p:cNvSpPr>
            <p:nvPr/>
          </p:nvSpPr>
          <p:spPr bwMode="auto">
            <a:xfrm>
              <a:off x="1963" y="2958"/>
              <a:ext cx="11" cy="10"/>
            </a:xfrm>
            <a:custGeom>
              <a:avLst/>
              <a:gdLst>
                <a:gd name="T0" fmla="*/ 11 w 11"/>
                <a:gd name="T1" fmla="*/ 1 h 10"/>
                <a:gd name="T2" fmla="*/ 6 w 11"/>
                <a:gd name="T3" fmla="*/ 10 h 10"/>
                <a:gd name="T4" fmla="*/ 0 w 11"/>
                <a:gd name="T5" fmla="*/ 1 h 10"/>
                <a:gd name="T6" fmla="*/ 2 w 11"/>
                <a:gd name="T7" fmla="*/ 0 h 10"/>
                <a:gd name="T8" fmla="*/ 6 w 11"/>
                <a:gd name="T9" fmla="*/ 0 h 10"/>
                <a:gd name="T10" fmla="*/ 9 w 11"/>
                <a:gd name="T11" fmla="*/ 0 h 10"/>
                <a:gd name="T12" fmla="*/ 11 w 11"/>
                <a:gd name="T13" fmla="*/ 1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11" y="1"/>
                  </a:moveTo>
                  <a:lnTo>
                    <a:pt x="6" y="10"/>
                  </a:lnTo>
                  <a:lnTo>
                    <a:pt x="0" y="1"/>
                  </a:lnTo>
                  <a:lnTo>
                    <a:pt x="2" y="0"/>
                  </a:lnTo>
                  <a:lnTo>
                    <a:pt x="6" y="0"/>
                  </a:lnTo>
                  <a:lnTo>
                    <a:pt x="9" y="0"/>
                  </a:lnTo>
                  <a:lnTo>
                    <a:pt x="1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30" name="Freeform 240"/>
            <p:cNvSpPr>
              <a:spLocks/>
            </p:cNvSpPr>
            <p:nvPr/>
          </p:nvSpPr>
          <p:spPr bwMode="auto">
            <a:xfrm>
              <a:off x="2038" y="2252"/>
              <a:ext cx="2082" cy="747"/>
            </a:xfrm>
            <a:custGeom>
              <a:avLst/>
              <a:gdLst>
                <a:gd name="T0" fmla="*/ 2068 w 2082"/>
                <a:gd name="T1" fmla="*/ 1 h 747"/>
                <a:gd name="T2" fmla="*/ 2059 w 2082"/>
                <a:gd name="T3" fmla="*/ 6 h 747"/>
                <a:gd name="T4" fmla="*/ 2051 w 2082"/>
                <a:gd name="T5" fmla="*/ 3 h 747"/>
                <a:gd name="T6" fmla="*/ 2039 w 2082"/>
                <a:gd name="T7" fmla="*/ 4 h 747"/>
                <a:gd name="T8" fmla="*/ 2032 w 2082"/>
                <a:gd name="T9" fmla="*/ 6 h 747"/>
                <a:gd name="T10" fmla="*/ 2018 w 2082"/>
                <a:gd name="T11" fmla="*/ 0 h 747"/>
                <a:gd name="T12" fmla="*/ 2010 w 2082"/>
                <a:gd name="T13" fmla="*/ 6 h 747"/>
                <a:gd name="T14" fmla="*/ 2002 w 2082"/>
                <a:gd name="T15" fmla="*/ 3 h 747"/>
                <a:gd name="T16" fmla="*/ 1991 w 2082"/>
                <a:gd name="T17" fmla="*/ 4 h 747"/>
                <a:gd name="T18" fmla="*/ 1984 w 2082"/>
                <a:gd name="T19" fmla="*/ 6 h 747"/>
                <a:gd name="T20" fmla="*/ 1763 w 2082"/>
                <a:gd name="T21" fmla="*/ 3 h 747"/>
                <a:gd name="T22" fmla="*/ 1744 w 2082"/>
                <a:gd name="T23" fmla="*/ 4 h 747"/>
                <a:gd name="T24" fmla="*/ 1736 w 2082"/>
                <a:gd name="T25" fmla="*/ 6 h 747"/>
                <a:gd name="T26" fmla="*/ 1726 w 2082"/>
                <a:gd name="T27" fmla="*/ 0 h 747"/>
                <a:gd name="T28" fmla="*/ 1716 w 2082"/>
                <a:gd name="T29" fmla="*/ 6 h 747"/>
                <a:gd name="T30" fmla="*/ 1701 w 2082"/>
                <a:gd name="T31" fmla="*/ 3 h 747"/>
                <a:gd name="T32" fmla="*/ 1692 w 2082"/>
                <a:gd name="T33" fmla="*/ 4 h 747"/>
                <a:gd name="T34" fmla="*/ 1684 w 2082"/>
                <a:gd name="T35" fmla="*/ 6 h 747"/>
                <a:gd name="T36" fmla="*/ 1634 w 2082"/>
                <a:gd name="T37" fmla="*/ 3 h 747"/>
                <a:gd name="T38" fmla="*/ 1619 w 2082"/>
                <a:gd name="T39" fmla="*/ 4 h 747"/>
                <a:gd name="T40" fmla="*/ 1611 w 2082"/>
                <a:gd name="T41" fmla="*/ 6 h 747"/>
                <a:gd name="T42" fmla="*/ 1600 w 2082"/>
                <a:gd name="T43" fmla="*/ 3 h 747"/>
                <a:gd name="T44" fmla="*/ 1572 w 2082"/>
                <a:gd name="T45" fmla="*/ 4 h 747"/>
                <a:gd name="T46" fmla="*/ 1564 w 2082"/>
                <a:gd name="T47" fmla="*/ 6 h 747"/>
                <a:gd name="T48" fmla="*/ 1551 w 2082"/>
                <a:gd name="T49" fmla="*/ 3 h 747"/>
                <a:gd name="T50" fmla="*/ 1543 w 2082"/>
                <a:gd name="T51" fmla="*/ 4 h 747"/>
                <a:gd name="T52" fmla="*/ 1536 w 2082"/>
                <a:gd name="T53" fmla="*/ 6 h 747"/>
                <a:gd name="T54" fmla="*/ 1500 w 2082"/>
                <a:gd name="T55" fmla="*/ 0 h 747"/>
                <a:gd name="T56" fmla="*/ 1490 w 2082"/>
                <a:gd name="T57" fmla="*/ 6 h 747"/>
                <a:gd name="T58" fmla="*/ 1460 w 2082"/>
                <a:gd name="T59" fmla="*/ 3 h 747"/>
                <a:gd name="T60" fmla="*/ 1421 w 2082"/>
                <a:gd name="T61" fmla="*/ 4 h 747"/>
                <a:gd name="T62" fmla="*/ 1414 w 2082"/>
                <a:gd name="T63" fmla="*/ 6 h 747"/>
                <a:gd name="T64" fmla="*/ 1165 w 2082"/>
                <a:gd name="T65" fmla="*/ 3 h 747"/>
                <a:gd name="T66" fmla="*/ 1097 w 2082"/>
                <a:gd name="T67" fmla="*/ 4 h 747"/>
                <a:gd name="T68" fmla="*/ 1089 w 2082"/>
                <a:gd name="T69" fmla="*/ 6 h 747"/>
                <a:gd name="T70" fmla="*/ 1080 w 2082"/>
                <a:gd name="T71" fmla="*/ 3 h 747"/>
                <a:gd name="T72" fmla="*/ 1024 w 2082"/>
                <a:gd name="T73" fmla="*/ 4 h 747"/>
                <a:gd name="T74" fmla="*/ 1017 w 2082"/>
                <a:gd name="T75" fmla="*/ 6 h 747"/>
                <a:gd name="T76" fmla="*/ 965 w 2082"/>
                <a:gd name="T77" fmla="*/ 3 h 747"/>
                <a:gd name="T78" fmla="*/ 960 w 2082"/>
                <a:gd name="T79" fmla="*/ 3 h 747"/>
                <a:gd name="T80" fmla="*/ 949 w 2082"/>
                <a:gd name="T81" fmla="*/ 3 h 747"/>
                <a:gd name="T82" fmla="*/ 942 w 2082"/>
                <a:gd name="T83" fmla="*/ 3 h 747"/>
                <a:gd name="T84" fmla="*/ 928 w 2082"/>
                <a:gd name="T85" fmla="*/ 6 h 747"/>
                <a:gd name="T86" fmla="*/ 621 w 2082"/>
                <a:gd name="T87" fmla="*/ 744 h 747"/>
                <a:gd name="T88" fmla="*/ 571 w 2082"/>
                <a:gd name="T89" fmla="*/ 746 h 747"/>
                <a:gd name="T90" fmla="*/ 562 w 2082"/>
                <a:gd name="T91" fmla="*/ 746 h 747"/>
                <a:gd name="T92" fmla="*/ 515 w 2082"/>
                <a:gd name="T93" fmla="*/ 744 h 747"/>
                <a:gd name="T94" fmla="*/ 426 w 2082"/>
                <a:gd name="T95" fmla="*/ 746 h 747"/>
                <a:gd name="T96" fmla="*/ 418 w 2082"/>
                <a:gd name="T97" fmla="*/ 746 h 747"/>
                <a:gd name="T98" fmla="*/ 326 w 2082"/>
                <a:gd name="T99" fmla="*/ 744 h 747"/>
                <a:gd name="T100" fmla="*/ 249 w 2082"/>
                <a:gd name="T101" fmla="*/ 746 h 747"/>
                <a:gd name="T102" fmla="*/ 240 w 2082"/>
                <a:gd name="T103" fmla="*/ 746 h 747"/>
                <a:gd name="T104" fmla="*/ 93 w 2082"/>
                <a:gd name="T105" fmla="*/ 744 h 747"/>
                <a:gd name="T106" fmla="*/ 69 w 2082"/>
                <a:gd name="T107" fmla="*/ 746 h 747"/>
                <a:gd name="T108" fmla="*/ 60 w 2082"/>
                <a:gd name="T109" fmla="*/ 746 h 747"/>
                <a:gd name="T110" fmla="*/ 22 w 2082"/>
                <a:gd name="T111" fmla="*/ 744 h 74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082"/>
                <a:gd name="T169" fmla="*/ 0 h 747"/>
                <a:gd name="T170" fmla="*/ 2082 w 2082"/>
                <a:gd name="T171" fmla="*/ 747 h 74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082" h="747">
                  <a:moveTo>
                    <a:pt x="2082" y="6"/>
                  </a:moveTo>
                  <a:lnTo>
                    <a:pt x="2073" y="6"/>
                  </a:lnTo>
                  <a:lnTo>
                    <a:pt x="2072" y="5"/>
                  </a:lnTo>
                  <a:lnTo>
                    <a:pt x="2072" y="3"/>
                  </a:lnTo>
                  <a:lnTo>
                    <a:pt x="2070" y="2"/>
                  </a:lnTo>
                  <a:lnTo>
                    <a:pt x="2068" y="1"/>
                  </a:lnTo>
                  <a:lnTo>
                    <a:pt x="2066" y="1"/>
                  </a:lnTo>
                  <a:lnTo>
                    <a:pt x="2064" y="1"/>
                  </a:lnTo>
                  <a:lnTo>
                    <a:pt x="2062" y="2"/>
                  </a:lnTo>
                  <a:lnTo>
                    <a:pt x="2061" y="3"/>
                  </a:lnTo>
                  <a:lnTo>
                    <a:pt x="2060" y="5"/>
                  </a:lnTo>
                  <a:lnTo>
                    <a:pt x="2059" y="6"/>
                  </a:lnTo>
                  <a:lnTo>
                    <a:pt x="2057" y="6"/>
                  </a:lnTo>
                  <a:lnTo>
                    <a:pt x="2057" y="5"/>
                  </a:lnTo>
                  <a:lnTo>
                    <a:pt x="2056" y="4"/>
                  </a:lnTo>
                  <a:lnTo>
                    <a:pt x="2054" y="3"/>
                  </a:lnTo>
                  <a:lnTo>
                    <a:pt x="2053" y="3"/>
                  </a:lnTo>
                  <a:lnTo>
                    <a:pt x="2051" y="3"/>
                  </a:lnTo>
                  <a:lnTo>
                    <a:pt x="2049" y="4"/>
                  </a:lnTo>
                  <a:lnTo>
                    <a:pt x="2048" y="5"/>
                  </a:lnTo>
                  <a:lnTo>
                    <a:pt x="2048" y="6"/>
                  </a:lnTo>
                  <a:lnTo>
                    <a:pt x="2041" y="6"/>
                  </a:lnTo>
                  <a:lnTo>
                    <a:pt x="2040" y="5"/>
                  </a:lnTo>
                  <a:lnTo>
                    <a:pt x="2039" y="4"/>
                  </a:lnTo>
                  <a:lnTo>
                    <a:pt x="2038" y="3"/>
                  </a:lnTo>
                  <a:lnTo>
                    <a:pt x="2036" y="3"/>
                  </a:lnTo>
                  <a:lnTo>
                    <a:pt x="2034" y="3"/>
                  </a:lnTo>
                  <a:lnTo>
                    <a:pt x="2033" y="4"/>
                  </a:lnTo>
                  <a:lnTo>
                    <a:pt x="2032" y="5"/>
                  </a:lnTo>
                  <a:lnTo>
                    <a:pt x="2032" y="6"/>
                  </a:lnTo>
                  <a:lnTo>
                    <a:pt x="2025" y="6"/>
                  </a:lnTo>
                  <a:lnTo>
                    <a:pt x="2025" y="5"/>
                  </a:lnTo>
                  <a:lnTo>
                    <a:pt x="2024" y="3"/>
                  </a:lnTo>
                  <a:lnTo>
                    <a:pt x="2022" y="2"/>
                  </a:lnTo>
                  <a:lnTo>
                    <a:pt x="2020" y="1"/>
                  </a:lnTo>
                  <a:lnTo>
                    <a:pt x="2018" y="0"/>
                  </a:lnTo>
                  <a:lnTo>
                    <a:pt x="2016" y="0"/>
                  </a:lnTo>
                  <a:lnTo>
                    <a:pt x="2014" y="1"/>
                  </a:lnTo>
                  <a:lnTo>
                    <a:pt x="2012" y="2"/>
                  </a:lnTo>
                  <a:lnTo>
                    <a:pt x="2011" y="3"/>
                  </a:lnTo>
                  <a:lnTo>
                    <a:pt x="2010" y="5"/>
                  </a:lnTo>
                  <a:lnTo>
                    <a:pt x="2010" y="6"/>
                  </a:lnTo>
                  <a:lnTo>
                    <a:pt x="2009" y="6"/>
                  </a:lnTo>
                  <a:lnTo>
                    <a:pt x="2008" y="5"/>
                  </a:lnTo>
                  <a:lnTo>
                    <a:pt x="2007" y="4"/>
                  </a:lnTo>
                  <a:lnTo>
                    <a:pt x="2006" y="3"/>
                  </a:lnTo>
                  <a:lnTo>
                    <a:pt x="2004" y="3"/>
                  </a:lnTo>
                  <a:lnTo>
                    <a:pt x="2002" y="3"/>
                  </a:lnTo>
                  <a:lnTo>
                    <a:pt x="2001" y="4"/>
                  </a:lnTo>
                  <a:lnTo>
                    <a:pt x="2000" y="5"/>
                  </a:lnTo>
                  <a:lnTo>
                    <a:pt x="2000" y="6"/>
                  </a:lnTo>
                  <a:lnTo>
                    <a:pt x="1993" y="6"/>
                  </a:lnTo>
                  <a:lnTo>
                    <a:pt x="1992" y="5"/>
                  </a:lnTo>
                  <a:lnTo>
                    <a:pt x="1991" y="4"/>
                  </a:lnTo>
                  <a:lnTo>
                    <a:pt x="1990" y="3"/>
                  </a:lnTo>
                  <a:lnTo>
                    <a:pt x="1988" y="3"/>
                  </a:lnTo>
                  <a:lnTo>
                    <a:pt x="1986" y="3"/>
                  </a:lnTo>
                  <a:lnTo>
                    <a:pt x="1985" y="4"/>
                  </a:lnTo>
                  <a:lnTo>
                    <a:pt x="1984" y="5"/>
                  </a:lnTo>
                  <a:lnTo>
                    <a:pt x="1984" y="6"/>
                  </a:lnTo>
                  <a:lnTo>
                    <a:pt x="1769" y="6"/>
                  </a:lnTo>
                  <a:lnTo>
                    <a:pt x="1768" y="5"/>
                  </a:lnTo>
                  <a:lnTo>
                    <a:pt x="1767" y="4"/>
                  </a:lnTo>
                  <a:lnTo>
                    <a:pt x="1766" y="3"/>
                  </a:lnTo>
                  <a:lnTo>
                    <a:pt x="1764" y="3"/>
                  </a:lnTo>
                  <a:lnTo>
                    <a:pt x="1763" y="3"/>
                  </a:lnTo>
                  <a:lnTo>
                    <a:pt x="1761" y="4"/>
                  </a:lnTo>
                  <a:lnTo>
                    <a:pt x="1760" y="5"/>
                  </a:lnTo>
                  <a:lnTo>
                    <a:pt x="1760" y="6"/>
                  </a:lnTo>
                  <a:lnTo>
                    <a:pt x="1745" y="6"/>
                  </a:lnTo>
                  <a:lnTo>
                    <a:pt x="1745" y="5"/>
                  </a:lnTo>
                  <a:lnTo>
                    <a:pt x="1744" y="4"/>
                  </a:lnTo>
                  <a:lnTo>
                    <a:pt x="1742" y="3"/>
                  </a:lnTo>
                  <a:lnTo>
                    <a:pt x="1741" y="3"/>
                  </a:lnTo>
                  <a:lnTo>
                    <a:pt x="1739" y="3"/>
                  </a:lnTo>
                  <a:lnTo>
                    <a:pt x="1737" y="4"/>
                  </a:lnTo>
                  <a:lnTo>
                    <a:pt x="1737" y="5"/>
                  </a:lnTo>
                  <a:lnTo>
                    <a:pt x="1736" y="6"/>
                  </a:lnTo>
                  <a:lnTo>
                    <a:pt x="1733" y="6"/>
                  </a:lnTo>
                  <a:lnTo>
                    <a:pt x="1732" y="4"/>
                  </a:lnTo>
                  <a:lnTo>
                    <a:pt x="1732" y="3"/>
                  </a:lnTo>
                  <a:lnTo>
                    <a:pt x="1730" y="1"/>
                  </a:lnTo>
                  <a:lnTo>
                    <a:pt x="1728" y="0"/>
                  </a:lnTo>
                  <a:lnTo>
                    <a:pt x="1726" y="0"/>
                  </a:lnTo>
                  <a:lnTo>
                    <a:pt x="1723" y="0"/>
                  </a:lnTo>
                  <a:lnTo>
                    <a:pt x="1721" y="0"/>
                  </a:lnTo>
                  <a:lnTo>
                    <a:pt x="1719" y="1"/>
                  </a:lnTo>
                  <a:lnTo>
                    <a:pt x="1717" y="3"/>
                  </a:lnTo>
                  <a:lnTo>
                    <a:pt x="1716" y="4"/>
                  </a:lnTo>
                  <a:lnTo>
                    <a:pt x="1716" y="6"/>
                  </a:lnTo>
                  <a:lnTo>
                    <a:pt x="1707" y="6"/>
                  </a:lnTo>
                  <a:lnTo>
                    <a:pt x="1707" y="5"/>
                  </a:lnTo>
                  <a:lnTo>
                    <a:pt x="1706" y="4"/>
                  </a:lnTo>
                  <a:lnTo>
                    <a:pt x="1704" y="3"/>
                  </a:lnTo>
                  <a:lnTo>
                    <a:pt x="1703" y="3"/>
                  </a:lnTo>
                  <a:lnTo>
                    <a:pt x="1701" y="3"/>
                  </a:lnTo>
                  <a:lnTo>
                    <a:pt x="1699" y="4"/>
                  </a:lnTo>
                  <a:lnTo>
                    <a:pt x="1698" y="5"/>
                  </a:lnTo>
                  <a:lnTo>
                    <a:pt x="1698" y="6"/>
                  </a:lnTo>
                  <a:lnTo>
                    <a:pt x="1693" y="6"/>
                  </a:lnTo>
                  <a:lnTo>
                    <a:pt x="1692" y="5"/>
                  </a:lnTo>
                  <a:lnTo>
                    <a:pt x="1692" y="4"/>
                  </a:lnTo>
                  <a:lnTo>
                    <a:pt x="1690" y="3"/>
                  </a:lnTo>
                  <a:lnTo>
                    <a:pt x="1688" y="3"/>
                  </a:lnTo>
                  <a:lnTo>
                    <a:pt x="1687" y="3"/>
                  </a:lnTo>
                  <a:lnTo>
                    <a:pt x="1685" y="4"/>
                  </a:lnTo>
                  <a:lnTo>
                    <a:pt x="1684" y="5"/>
                  </a:lnTo>
                  <a:lnTo>
                    <a:pt x="1684" y="6"/>
                  </a:lnTo>
                  <a:lnTo>
                    <a:pt x="1640" y="6"/>
                  </a:lnTo>
                  <a:lnTo>
                    <a:pt x="1640" y="5"/>
                  </a:lnTo>
                  <a:lnTo>
                    <a:pt x="1639" y="4"/>
                  </a:lnTo>
                  <a:lnTo>
                    <a:pt x="1638" y="3"/>
                  </a:lnTo>
                  <a:lnTo>
                    <a:pt x="1636" y="3"/>
                  </a:lnTo>
                  <a:lnTo>
                    <a:pt x="1634" y="3"/>
                  </a:lnTo>
                  <a:lnTo>
                    <a:pt x="1633" y="4"/>
                  </a:lnTo>
                  <a:lnTo>
                    <a:pt x="1632" y="5"/>
                  </a:lnTo>
                  <a:lnTo>
                    <a:pt x="1631" y="6"/>
                  </a:lnTo>
                  <a:lnTo>
                    <a:pt x="1620" y="6"/>
                  </a:lnTo>
                  <a:lnTo>
                    <a:pt x="1620" y="5"/>
                  </a:lnTo>
                  <a:lnTo>
                    <a:pt x="1619" y="4"/>
                  </a:lnTo>
                  <a:lnTo>
                    <a:pt x="1617" y="3"/>
                  </a:lnTo>
                  <a:lnTo>
                    <a:pt x="1616" y="3"/>
                  </a:lnTo>
                  <a:lnTo>
                    <a:pt x="1614" y="3"/>
                  </a:lnTo>
                  <a:lnTo>
                    <a:pt x="1612" y="4"/>
                  </a:lnTo>
                  <a:lnTo>
                    <a:pt x="1612" y="5"/>
                  </a:lnTo>
                  <a:lnTo>
                    <a:pt x="1611" y="6"/>
                  </a:lnTo>
                  <a:lnTo>
                    <a:pt x="1607" y="6"/>
                  </a:lnTo>
                  <a:lnTo>
                    <a:pt x="1606" y="5"/>
                  </a:lnTo>
                  <a:lnTo>
                    <a:pt x="1605" y="4"/>
                  </a:lnTo>
                  <a:lnTo>
                    <a:pt x="1604" y="3"/>
                  </a:lnTo>
                  <a:lnTo>
                    <a:pt x="1602" y="3"/>
                  </a:lnTo>
                  <a:lnTo>
                    <a:pt x="1600" y="3"/>
                  </a:lnTo>
                  <a:lnTo>
                    <a:pt x="1599" y="4"/>
                  </a:lnTo>
                  <a:lnTo>
                    <a:pt x="1598" y="5"/>
                  </a:lnTo>
                  <a:lnTo>
                    <a:pt x="1598" y="6"/>
                  </a:lnTo>
                  <a:lnTo>
                    <a:pt x="1573" y="6"/>
                  </a:lnTo>
                  <a:lnTo>
                    <a:pt x="1572" y="5"/>
                  </a:lnTo>
                  <a:lnTo>
                    <a:pt x="1572" y="4"/>
                  </a:lnTo>
                  <a:lnTo>
                    <a:pt x="1570" y="3"/>
                  </a:lnTo>
                  <a:lnTo>
                    <a:pt x="1568" y="3"/>
                  </a:lnTo>
                  <a:lnTo>
                    <a:pt x="1567" y="3"/>
                  </a:lnTo>
                  <a:lnTo>
                    <a:pt x="1565" y="4"/>
                  </a:lnTo>
                  <a:lnTo>
                    <a:pt x="1564" y="5"/>
                  </a:lnTo>
                  <a:lnTo>
                    <a:pt x="1564" y="6"/>
                  </a:lnTo>
                  <a:lnTo>
                    <a:pt x="1558" y="6"/>
                  </a:lnTo>
                  <a:lnTo>
                    <a:pt x="1557" y="5"/>
                  </a:lnTo>
                  <a:lnTo>
                    <a:pt x="1556" y="4"/>
                  </a:lnTo>
                  <a:lnTo>
                    <a:pt x="1555" y="3"/>
                  </a:lnTo>
                  <a:lnTo>
                    <a:pt x="1553" y="3"/>
                  </a:lnTo>
                  <a:lnTo>
                    <a:pt x="1551" y="3"/>
                  </a:lnTo>
                  <a:lnTo>
                    <a:pt x="1550" y="4"/>
                  </a:lnTo>
                  <a:lnTo>
                    <a:pt x="1549" y="5"/>
                  </a:lnTo>
                  <a:lnTo>
                    <a:pt x="1549" y="6"/>
                  </a:lnTo>
                  <a:lnTo>
                    <a:pt x="1545" y="6"/>
                  </a:lnTo>
                  <a:lnTo>
                    <a:pt x="1544" y="5"/>
                  </a:lnTo>
                  <a:lnTo>
                    <a:pt x="1543" y="4"/>
                  </a:lnTo>
                  <a:lnTo>
                    <a:pt x="1542" y="3"/>
                  </a:lnTo>
                  <a:lnTo>
                    <a:pt x="1540" y="3"/>
                  </a:lnTo>
                  <a:lnTo>
                    <a:pt x="1538" y="3"/>
                  </a:lnTo>
                  <a:lnTo>
                    <a:pt x="1537" y="4"/>
                  </a:lnTo>
                  <a:lnTo>
                    <a:pt x="1536" y="5"/>
                  </a:lnTo>
                  <a:lnTo>
                    <a:pt x="1536" y="6"/>
                  </a:lnTo>
                  <a:lnTo>
                    <a:pt x="1507" y="6"/>
                  </a:lnTo>
                  <a:lnTo>
                    <a:pt x="1507" y="4"/>
                  </a:lnTo>
                  <a:lnTo>
                    <a:pt x="1506" y="3"/>
                  </a:lnTo>
                  <a:lnTo>
                    <a:pt x="1504" y="1"/>
                  </a:lnTo>
                  <a:lnTo>
                    <a:pt x="1502" y="0"/>
                  </a:lnTo>
                  <a:lnTo>
                    <a:pt x="1500" y="0"/>
                  </a:lnTo>
                  <a:lnTo>
                    <a:pt x="1497" y="0"/>
                  </a:lnTo>
                  <a:lnTo>
                    <a:pt x="1495" y="0"/>
                  </a:lnTo>
                  <a:lnTo>
                    <a:pt x="1493" y="1"/>
                  </a:lnTo>
                  <a:lnTo>
                    <a:pt x="1491" y="3"/>
                  </a:lnTo>
                  <a:lnTo>
                    <a:pt x="1490" y="4"/>
                  </a:lnTo>
                  <a:lnTo>
                    <a:pt x="1490" y="6"/>
                  </a:lnTo>
                  <a:lnTo>
                    <a:pt x="1466" y="6"/>
                  </a:lnTo>
                  <a:lnTo>
                    <a:pt x="1466" y="5"/>
                  </a:lnTo>
                  <a:lnTo>
                    <a:pt x="1465" y="4"/>
                  </a:lnTo>
                  <a:lnTo>
                    <a:pt x="1464" y="3"/>
                  </a:lnTo>
                  <a:lnTo>
                    <a:pt x="1462" y="3"/>
                  </a:lnTo>
                  <a:lnTo>
                    <a:pt x="1460" y="3"/>
                  </a:lnTo>
                  <a:lnTo>
                    <a:pt x="1459" y="4"/>
                  </a:lnTo>
                  <a:lnTo>
                    <a:pt x="1458" y="5"/>
                  </a:lnTo>
                  <a:lnTo>
                    <a:pt x="1458" y="6"/>
                  </a:lnTo>
                  <a:lnTo>
                    <a:pt x="1423" y="6"/>
                  </a:lnTo>
                  <a:lnTo>
                    <a:pt x="1422" y="5"/>
                  </a:lnTo>
                  <a:lnTo>
                    <a:pt x="1421" y="4"/>
                  </a:lnTo>
                  <a:lnTo>
                    <a:pt x="1420" y="3"/>
                  </a:lnTo>
                  <a:lnTo>
                    <a:pt x="1418" y="3"/>
                  </a:lnTo>
                  <a:lnTo>
                    <a:pt x="1416" y="3"/>
                  </a:lnTo>
                  <a:lnTo>
                    <a:pt x="1415" y="4"/>
                  </a:lnTo>
                  <a:lnTo>
                    <a:pt x="1414" y="5"/>
                  </a:lnTo>
                  <a:lnTo>
                    <a:pt x="1414" y="6"/>
                  </a:lnTo>
                  <a:lnTo>
                    <a:pt x="1171" y="6"/>
                  </a:lnTo>
                  <a:lnTo>
                    <a:pt x="1170" y="5"/>
                  </a:lnTo>
                  <a:lnTo>
                    <a:pt x="1170" y="4"/>
                  </a:lnTo>
                  <a:lnTo>
                    <a:pt x="1168" y="3"/>
                  </a:lnTo>
                  <a:lnTo>
                    <a:pt x="1166" y="3"/>
                  </a:lnTo>
                  <a:lnTo>
                    <a:pt x="1165" y="3"/>
                  </a:lnTo>
                  <a:lnTo>
                    <a:pt x="1163" y="4"/>
                  </a:lnTo>
                  <a:lnTo>
                    <a:pt x="1162" y="5"/>
                  </a:lnTo>
                  <a:lnTo>
                    <a:pt x="1162" y="6"/>
                  </a:lnTo>
                  <a:lnTo>
                    <a:pt x="1098" y="6"/>
                  </a:lnTo>
                  <a:lnTo>
                    <a:pt x="1098" y="5"/>
                  </a:lnTo>
                  <a:lnTo>
                    <a:pt x="1097" y="4"/>
                  </a:lnTo>
                  <a:lnTo>
                    <a:pt x="1096" y="3"/>
                  </a:lnTo>
                  <a:lnTo>
                    <a:pt x="1094" y="3"/>
                  </a:lnTo>
                  <a:lnTo>
                    <a:pt x="1092" y="3"/>
                  </a:lnTo>
                  <a:lnTo>
                    <a:pt x="1091" y="4"/>
                  </a:lnTo>
                  <a:lnTo>
                    <a:pt x="1090" y="5"/>
                  </a:lnTo>
                  <a:lnTo>
                    <a:pt x="1089" y="6"/>
                  </a:lnTo>
                  <a:lnTo>
                    <a:pt x="1087" y="6"/>
                  </a:lnTo>
                  <a:lnTo>
                    <a:pt x="1086" y="5"/>
                  </a:lnTo>
                  <a:lnTo>
                    <a:pt x="1085" y="4"/>
                  </a:lnTo>
                  <a:lnTo>
                    <a:pt x="1084" y="3"/>
                  </a:lnTo>
                  <a:lnTo>
                    <a:pt x="1082" y="3"/>
                  </a:lnTo>
                  <a:lnTo>
                    <a:pt x="1080" y="3"/>
                  </a:lnTo>
                  <a:lnTo>
                    <a:pt x="1079" y="4"/>
                  </a:lnTo>
                  <a:lnTo>
                    <a:pt x="1078" y="5"/>
                  </a:lnTo>
                  <a:lnTo>
                    <a:pt x="1078" y="6"/>
                  </a:lnTo>
                  <a:lnTo>
                    <a:pt x="1026" y="6"/>
                  </a:lnTo>
                  <a:lnTo>
                    <a:pt x="1025" y="5"/>
                  </a:lnTo>
                  <a:lnTo>
                    <a:pt x="1024" y="4"/>
                  </a:lnTo>
                  <a:lnTo>
                    <a:pt x="1023" y="3"/>
                  </a:lnTo>
                  <a:lnTo>
                    <a:pt x="1021" y="3"/>
                  </a:lnTo>
                  <a:lnTo>
                    <a:pt x="1020" y="3"/>
                  </a:lnTo>
                  <a:lnTo>
                    <a:pt x="1018" y="4"/>
                  </a:lnTo>
                  <a:lnTo>
                    <a:pt x="1017" y="5"/>
                  </a:lnTo>
                  <a:lnTo>
                    <a:pt x="1017" y="6"/>
                  </a:lnTo>
                  <a:lnTo>
                    <a:pt x="972" y="6"/>
                  </a:lnTo>
                  <a:lnTo>
                    <a:pt x="971" y="5"/>
                  </a:lnTo>
                  <a:lnTo>
                    <a:pt x="970" y="4"/>
                  </a:lnTo>
                  <a:lnTo>
                    <a:pt x="969" y="3"/>
                  </a:lnTo>
                  <a:lnTo>
                    <a:pt x="967" y="3"/>
                  </a:lnTo>
                  <a:lnTo>
                    <a:pt x="965" y="3"/>
                  </a:lnTo>
                  <a:lnTo>
                    <a:pt x="964" y="4"/>
                  </a:lnTo>
                  <a:lnTo>
                    <a:pt x="963" y="5"/>
                  </a:lnTo>
                  <a:lnTo>
                    <a:pt x="963" y="6"/>
                  </a:lnTo>
                  <a:lnTo>
                    <a:pt x="962" y="6"/>
                  </a:lnTo>
                  <a:lnTo>
                    <a:pt x="961" y="5"/>
                  </a:lnTo>
                  <a:lnTo>
                    <a:pt x="960" y="3"/>
                  </a:lnTo>
                  <a:lnTo>
                    <a:pt x="959" y="2"/>
                  </a:lnTo>
                  <a:lnTo>
                    <a:pt x="957" y="1"/>
                  </a:lnTo>
                  <a:lnTo>
                    <a:pt x="955" y="1"/>
                  </a:lnTo>
                  <a:lnTo>
                    <a:pt x="953" y="1"/>
                  </a:lnTo>
                  <a:lnTo>
                    <a:pt x="951" y="2"/>
                  </a:lnTo>
                  <a:lnTo>
                    <a:pt x="949" y="3"/>
                  </a:lnTo>
                  <a:lnTo>
                    <a:pt x="948" y="5"/>
                  </a:lnTo>
                  <a:lnTo>
                    <a:pt x="948" y="6"/>
                  </a:lnTo>
                  <a:lnTo>
                    <a:pt x="945" y="6"/>
                  </a:lnTo>
                  <a:lnTo>
                    <a:pt x="944" y="5"/>
                  </a:lnTo>
                  <a:lnTo>
                    <a:pt x="943" y="4"/>
                  </a:lnTo>
                  <a:lnTo>
                    <a:pt x="942" y="3"/>
                  </a:lnTo>
                  <a:lnTo>
                    <a:pt x="940" y="3"/>
                  </a:lnTo>
                  <a:lnTo>
                    <a:pt x="938" y="3"/>
                  </a:lnTo>
                  <a:lnTo>
                    <a:pt x="937" y="4"/>
                  </a:lnTo>
                  <a:lnTo>
                    <a:pt x="936" y="5"/>
                  </a:lnTo>
                  <a:lnTo>
                    <a:pt x="936" y="6"/>
                  </a:lnTo>
                  <a:lnTo>
                    <a:pt x="928" y="6"/>
                  </a:lnTo>
                  <a:lnTo>
                    <a:pt x="928" y="747"/>
                  </a:lnTo>
                  <a:lnTo>
                    <a:pt x="625" y="747"/>
                  </a:lnTo>
                  <a:lnTo>
                    <a:pt x="625" y="746"/>
                  </a:lnTo>
                  <a:lnTo>
                    <a:pt x="624" y="745"/>
                  </a:lnTo>
                  <a:lnTo>
                    <a:pt x="622" y="744"/>
                  </a:lnTo>
                  <a:lnTo>
                    <a:pt x="621" y="744"/>
                  </a:lnTo>
                  <a:lnTo>
                    <a:pt x="619" y="744"/>
                  </a:lnTo>
                  <a:lnTo>
                    <a:pt x="617" y="745"/>
                  </a:lnTo>
                  <a:lnTo>
                    <a:pt x="616" y="746"/>
                  </a:lnTo>
                  <a:lnTo>
                    <a:pt x="616" y="747"/>
                  </a:lnTo>
                  <a:lnTo>
                    <a:pt x="571" y="747"/>
                  </a:lnTo>
                  <a:lnTo>
                    <a:pt x="571" y="746"/>
                  </a:lnTo>
                  <a:lnTo>
                    <a:pt x="570" y="745"/>
                  </a:lnTo>
                  <a:lnTo>
                    <a:pt x="568" y="744"/>
                  </a:lnTo>
                  <a:lnTo>
                    <a:pt x="567" y="744"/>
                  </a:lnTo>
                  <a:lnTo>
                    <a:pt x="565" y="744"/>
                  </a:lnTo>
                  <a:lnTo>
                    <a:pt x="563" y="745"/>
                  </a:lnTo>
                  <a:lnTo>
                    <a:pt x="562" y="746"/>
                  </a:lnTo>
                  <a:lnTo>
                    <a:pt x="562" y="747"/>
                  </a:lnTo>
                  <a:lnTo>
                    <a:pt x="519" y="747"/>
                  </a:lnTo>
                  <a:lnTo>
                    <a:pt x="519" y="746"/>
                  </a:lnTo>
                  <a:lnTo>
                    <a:pt x="518" y="745"/>
                  </a:lnTo>
                  <a:lnTo>
                    <a:pt x="516" y="744"/>
                  </a:lnTo>
                  <a:lnTo>
                    <a:pt x="515" y="744"/>
                  </a:lnTo>
                  <a:lnTo>
                    <a:pt x="513" y="744"/>
                  </a:lnTo>
                  <a:lnTo>
                    <a:pt x="512" y="745"/>
                  </a:lnTo>
                  <a:lnTo>
                    <a:pt x="511" y="746"/>
                  </a:lnTo>
                  <a:lnTo>
                    <a:pt x="510" y="747"/>
                  </a:lnTo>
                  <a:lnTo>
                    <a:pt x="426" y="747"/>
                  </a:lnTo>
                  <a:lnTo>
                    <a:pt x="426" y="746"/>
                  </a:lnTo>
                  <a:lnTo>
                    <a:pt x="425" y="745"/>
                  </a:lnTo>
                  <a:lnTo>
                    <a:pt x="424" y="744"/>
                  </a:lnTo>
                  <a:lnTo>
                    <a:pt x="422" y="744"/>
                  </a:lnTo>
                  <a:lnTo>
                    <a:pt x="420" y="744"/>
                  </a:lnTo>
                  <a:lnTo>
                    <a:pt x="419" y="745"/>
                  </a:lnTo>
                  <a:lnTo>
                    <a:pt x="418" y="746"/>
                  </a:lnTo>
                  <a:lnTo>
                    <a:pt x="417" y="747"/>
                  </a:lnTo>
                  <a:lnTo>
                    <a:pt x="330" y="747"/>
                  </a:lnTo>
                  <a:lnTo>
                    <a:pt x="330" y="746"/>
                  </a:lnTo>
                  <a:lnTo>
                    <a:pt x="329" y="745"/>
                  </a:lnTo>
                  <a:lnTo>
                    <a:pt x="327" y="744"/>
                  </a:lnTo>
                  <a:lnTo>
                    <a:pt x="326" y="744"/>
                  </a:lnTo>
                  <a:lnTo>
                    <a:pt x="324" y="744"/>
                  </a:lnTo>
                  <a:lnTo>
                    <a:pt x="322" y="745"/>
                  </a:lnTo>
                  <a:lnTo>
                    <a:pt x="321" y="746"/>
                  </a:lnTo>
                  <a:lnTo>
                    <a:pt x="321" y="747"/>
                  </a:lnTo>
                  <a:lnTo>
                    <a:pt x="249" y="747"/>
                  </a:lnTo>
                  <a:lnTo>
                    <a:pt x="249" y="746"/>
                  </a:lnTo>
                  <a:lnTo>
                    <a:pt x="248" y="745"/>
                  </a:lnTo>
                  <a:lnTo>
                    <a:pt x="246" y="744"/>
                  </a:lnTo>
                  <a:lnTo>
                    <a:pt x="244" y="744"/>
                  </a:lnTo>
                  <a:lnTo>
                    <a:pt x="243" y="744"/>
                  </a:lnTo>
                  <a:lnTo>
                    <a:pt x="241" y="745"/>
                  </a:lnTo>
                  <a:lnTo>
                    <a:pt x="240" y="746"/>
                  </a:lnTo>
                  <a:lnTo>
                    <a:pt x="240" y="747"/>
                  </a:lnTo>
                  <a:lnTo>
                    <a:pt x="98" y="747"/>
                  </a:lnTo>
                  <a:lnTo>
                    <a:pt x="97" y="746"/>
                  </a:lnTo>
                  <a:lnTo>
                    <a:pt x="96" y="745"/>
                  </a:lnTo>
                  <a:lnTo>
                    <a:pt x="95" y="744"/>
                  </a:lnTo>
                  <a:lnTo>
                    <a:pt x="93" y="744"/>
                  </a:lnTo>
                  <a:lnTo>
                    <a:pt x="91" y="744"/>
                  </a:lnTo>
                  <a:lnTo>
                    <a:pt x="90" y="745"/>
                  </a:lnTo>
                  <a:lnTo>
                    <a:pt x="89" y="746"/>
                  </a:lnTo>
                  <a:lnTo>
                    <a:pt x="89" y="747"/>
                  </a:lnTo>
                  <a:lnTo>
                    <a:pt x="69" y="747"/>
                  </a:lnTo>
                  <a:lnTo>
                    <a:pt x="69" y="746"/>
                  </a:lnTo>
                  <a:lnTo>
                    <a:pt x="68" y="745"/>
                  </a:lnTo>
                  <a:lnTo>
                    <a:pt x="66" y="744"/>
                  </a:lnTo>
                  <a:lnTo>
                    <a:pt x="64" y="744"/>
                  </a:lnTo>
                  <a:lnTo>
                    <a:pt x="63" y="744"/>
                  </a:lnTo>
                  <a:lnTo>
                    <a:pt x="61" y="745"/>
                  </a:lnTo>
                  <a:lnTo>
                    <a:pt x="60" y="746"/>
                  </a:lnTo>
                  <a:lnTo>
                    <a:pt x="60" y="747"/>
                  </a:lnTo>
                  <a:lnTo>
                    <a:pt x="26" y="747"/>
                  </a:lnTo>
                  <a:lnTo>
                    <a:pt x="26" y="746"/>
                  </a:lnTo>
                  <a:lnTo>
                    <a:pt x="25" y="745"/>
                  </a:lnTo>
                  <a:lnTo>
                    <a:pt x="23" y="744"/>
                  </a:lnTo>
                  <a:lnTo>
                    <a:pt x="22" y="744"/>
                  </a:lnTo>
                  <a:lnTo>
                    <a:pt x="20" y="744"/>
                  </a:lnTo>
                  <a:lnTo>
                    <a:pt x="18" y="745"/>
                  </a:lnTo>
                  <a:lnTo>
                    <a:pt x="18" y="746"/>
                  </a:lnTo>
                  <a:lnTo>
                    <a:pt x="17" y="747"/>
                  </a:lnTo>
                  <a:lnTo>
                    <a:pt x="0" y="747"/>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31" name="Freeform 241"/>
            <p:cNvSpPr>
              <a:spLocks/>
            </p:cNvSpPr>
            <p:nvPr/>
          </p:nvSpPr>
          <p:spPr bwMode="auto">
            <a:xfrm>
              <a:off x="4106" y="2254"/>
              <a:ext cx="14" cy="9"/>
            </a:xfrm>
            <a:custGeom>
              <a:avLst/>
              <a:gdLst>
                <a:gd name="T0" fmla="*/ 2 w 14"/>
                <a:gd name="T1" fmla="*/ 0 h 9"/>
                <a:gd name="T2" fmla="*/ 14 w 14"/>
                <a:gd name="T3" fmla="*/ 4 h 9"/>
                <a:gd name="T4" fmla="*/ 2 w 14"/>
                <a:gd name="T5" fmla="*/ 9 h 9"/>
                <a:gd name="T6" fmla="*/ 1 w 14"/>
                <a:gd name="T7" fmla="*/ 7 h 9"/>
                <a:gd name="T8" fmla="*/ 0 w 14"/>
                <a:gd name="T9" fmla="*/ 4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4"/>
                  </a:lnTo>
                  <a:lnTo>
                    <a:pt x="2" y="9"/>
                  </a:lnTo>
                  <a:lnTo>
                    <a:pt x="1" y="7"/>
                  </a:lnTo>
                  <a:lnTo>
                    <a:pt x="0" y="4"/>
                  </a:lnTo>
                  <a:lnTo>
                    <a:pt x="1" y="2"/>
                  </a:lnTo>
                  <a:lnTo>
                    <a:pt x="2" y="0"/>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32" name="Freeform 242"/>
            <p:cNvSpPr>
              <a:spLocks/>
            </p:cNvSpPr>
            <p:nvPr/>
          </p:nvSpPr>
          <p:spPr bwMode="auto">
            <a:xfrm>
              <a:off x="2026" y="2995"/>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33" name="Freeform 243"/>
            <p:cNvSpPr>
              <a:spLocks/>
            </p:cNvSpPr>
            <p:nvPr/>
          </p:nvSpPr>
          <p:spPr bwMode="auto">
            <a:xfrm>
              <a:off x="1929" y="2693"/>
              <a:ext cx="1910" cy="275"/>
            </a:xfrm>
            <a:custGeom>
              <a:avLst/>
              <a:gdLst>
                <a:gd name="T0" fmla="*/ 67 w 1910"/>
                <a:gd name="T1" fmla="*/ 3 h 275"/>
                <a:gd name="T2" fmla="*/ 77 w 1910"/>
                <a:gd name="T3" fmla="*/ 1 h 275"/>
                <a:gd name="T4" fmla="*/ 106 w 1910"/>
                <a:gd name="T5" fmla="*/ 6 h 275"/>
                <a:gd name="T6" fmla="*/ 113 w 1910"/>
                <a:gd name="T7" fmla="*/ 0 h 275"/>
                <a:gd name="T8" fmla="*/ 121 w 1910"/>
                <a:gd name="T9" fmla="*/ 5 h 275"/>
                <a:gd name="T10" fmla="*/ 129 w 1910"/>
                <a:gd name="T11" fmla="*/ 3 h 275"/>
                <a:gd name="T12" fmla="*/ 135 w 1910"/>
                <a:gd name="T13" fmla="*/ 6 h 275"/>
                <a:gd name="T14" fmla="*/ 173 w 1910"/>
                <a:gd name="T15" fmla="*/ 3 h 275"/>
                <a:gd name="T16" fmla="*/ 189 w 1910"/>
                <a:gd name="T17" fmla="*/ 6 h 275"/>
                <a:gd name="T18" fmla="*/ 197 w 1910"/>
                <a:gd name="T19" fmla="*/ 0 h 275"/>
                <a:gd name="T20" fmla="*/ 206 w 1910"/>
                <a:gd name="T21" fmla="*/ 5 h 275"/>
                <a:gd name="T22" fmla="*/ 221 w 1910"/>
                <a:gd name="T23" fmla="*/ 3 h 275"/>
                <a:gd name="T24" fmla="*/ 227 w 1910"/>
                <a:gd name="T25" fmla="*/ 6 h 275"/>
                <a:gd name="T26" fmla="*/ 322 w 1910"/>
                <a:gd name="T27" fmla="*/ 3 h 275"/>
                <a:gd name="T28" fmla="*/ 342 w 1910"/>
                <a:gd name="T29" fmla="*/ 6 h 275"/>
                <a:gd name="T30" fmla="*/ 348 w 1910"/>
                <a:gd name="T31" fmla="*/ 3 h 275"/>
                <a:gd name="T32" fmla="*/ 406 w 1910"/>
                <a:gd name="T33" fmla="*/ 5 h 275"/>
                <a:gd name="T34" fmla="*/ 413 w 1910"/>
                <a:gd name="T35" fmla="*/ 4 h 275"/>
                <a:gd name="T36" fmla="*/ 436 w 1910"/>
                <a:gd name="T37" fmla="*/ 4 h 275"/>
                <a:gd name="T38" fmla="*/ 444 w 1910"/>
                <a:gd name="T39" fmla="*/ 5 h 275"/>
                <a:gd name="T40" fmla="*/ 467 w 1910"/>
                <a:gd name="T41" fmla="*/ 3 h 275"/>
                <a:gd name="T42" fmla="*/ 473 w 1910"/>
                <a:gd name="T43" fmla="*/ 6 h 275"/>
                <a:gd name="T44" fmla="*/ 489 w 1910"/>
                <a:gd name="T45" fmla="*/ 3 h 275"/>
                <a:gd name="T46" fmla="*/ 547 w 1910"/>
                <a:gd name="T47" fmla="*/ 6 h 275"/>
                <a:gd name="T48" fmla="*/ 553 w 1910"/>
                <a:gd name="T49" fmla="*/ 3 h 275"/>
                <a:gd name="T50" fmla="*/ 620 w 1910"/>
                <a:gd name="T51" fmla="*/ 5 h 275"/>
                <a:gd name="T52" fmla="*/ 627 w 1910"/>
                <a:gd name="T53" fmla="*/ 4 h 275"/>
                <a:gd name="T54" fmla="*/ 672 w 1910"/>
                <a:gd name="T55" fmla="*/ 4 h 275"/>
                <a:gd name="T56" fmla="*/ 680 w 1910"/>
                <a:gd name="T57" fmla="*/ 5 h 275"/>
                <a:gd name="T58" fmla="*/ 696 w 1910"/>
                <a:gd name="T59" fmla="*/ 3 h 275"/>
                <a:gd name="T60" fmla="*/ 703 w 1910"/>
                <a:gd name="T61" fmla="*/ 6 h 275"/>
                <a:gd name="T62" fmla="*/ 761 w 1910"/>
                <a:gd name="T63" fmla="*/ 3 h 275"/>
                <a:gd name="T64" fmla="*/ 858 w 1910"/>
                <a:gd name="T65" fmla="*/ 6 h 275"/>
                <a:gd name="T66" fmla="*/ 864 w 1910"/>
                <a:gd name="T67" fmla="*/ 3 h 275"/>
                <a:gd name="T68" fmla="*/ 1033 w 1910"/>
                <a:gd name="T69" fmla="*/ 5 h 275"/>
                <a:gd name="T70" fmla="*/ 1040 w 1910"/>
                <a:gd name="T71" fmla="*/ 4 h 275"/>
                <a:gd name="T72" fmla="*/ 1151 w 1910"/>
                <a:gd name="T73" fmla="*/ 4 h 275"/>
                <a:gd name="T74" fmla="*/ 1158 w 1910"/>
                <a:gd name="T75" fmla="*/ 5 h 275"/>
                <a:gd name="T76" fmla="*/ 1189 w 1910"/>
                <a:gd name="T77" fmla="*/ 3 h 275"/>
                <a:gd name="T78" fmla="*/ 1196 w 1910"/>
                <a:gd name="T79" fmla="*/ 6 h 275"/>
                <a:gd name="T80" fmla="*/ 1248 w 1910"/>
                <a:gd name="T81" fmla="*/ 3 h 275"/>
                <a:gd name="T82" fmla="*/ 1407 w 1910"/>
                <a:gd name="T83" fmla="*/ 6 h 275"/>
                <a:gd name="T84" fmla="*/ 1413 w 1910"/>
                <a:gd name="T85" fmla="*/ 3 h 275"/>
                <a:gd name="T86" fmla="*/ 1451 w 1910"/>
                <a:gd name="T87" fmla="*/ 5 h 275"/>
                <a:gd name="T88" fmla="*/ 1459 w 1910"/>
                <a:gd name="T89" fmla="*/ 4 h 275"/>
                <a:gd name="T90" fmla="*/ 1659 w 1910"/>
                <a:gd name="T91" fmla="*/ 4 h 275"/>
                <a:gd name="T92" fmla="*/ 1666 w 1910"/>
                <a:gd name="T93" fmla="*/ 5 h 275"/>
                <a:gd name="T94" fmla="*/ 1723 w 1910"/>
                <a:gd name="T95" fmla="*/ 3 h 275"/>
                <a:gd name="T96" fmla="*/ 1729 w 1910"/>
                <a:gd name="T97" fmla="*/ 6 h 275"/>
                <a:gd name="T98" fmla="*/ 1745 w 1910"/>
                <a:gd name="T99" fmla="*/ 3 h 275"/>
                <a:gd name="T100" fmla="*/ 1774 w 1910"/>
                <a:gd name="T101" fmla="*/ 6 h 275"/>
                <a:gd name="T102" fmla="*/ 1780 w 1910"/>
                <a:gd name="T103" fmla="*/ 3 h 275"/>
                <a:gd name="T104" fmla="*/ 1793 w 1910"/>
                <a:gd name="T105" fmla="*/ 5 h 275"/>
                <a:gd name="T106" fmla="*/ 1800 w 1910"/>
                <a:gd name="T107" fmla="*/ 4 h 275"/>
                <a:gd name="T108" fmla="*/ 1834 w 1910"/>
                <a:gd name="T109" fmla="*/ 4 h 275"/>
                <a:gd name="T110" fmla="*/ 1841 w 1910"/>
                <a:gd name="T111" fmla="*/ 5 h 275"/>
                <a:gd name="T112" fmla="*/ 1866 w 1910"/>
                <a:gd name="T113" fmla="*/ 3 h 275"/>
                <a:gd name="T114" fmla="*/ 1873 w 1910"/>
                <a:gd name="T115" fmla="*/ 6 h 27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910"/>
                <a:gd name="T175" fmla="*/ 0 h 275"/>
                <a:gd name="T176" fmla="*/ 1910 w 1910"/>
                <a:gd name="T177" fmla="*/ 275 h 27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910" h="275">
                  <a:moveTo>
                    <a:pt x="0" y="275"/>
                  </a:moveTo>
                  <a:lnTo>
                    <a:pt x="0" y="6"/>
                  </a:lnTo>
                  <a:lnTo>
                    <a:pt x="66" y="6"/>
                  </a:lnTo>
                  <a:lnTo>
                    <a:pt x="67" y="5"/>
                  </a:lnTo>
                  <a:lnTo>
                    <a:pt x="67" y="3"/>
                  </a:lnTo>
                  <a:lnTo>
                    <a:pt x="69" y="2"/>
                  </a:lnTo>
                  <a:lnTo>
                    <a:pt x="71" y="1"/>
                  </a:lnTo>
                  <a:lnTo>
                    <a:pt x="73" y="1"/>
                  </a:lnTo>
                  <a:lnTo>
                    <a:pt x="75" y="1"/>
                  </a:lnTo>
                  <a:lnTo>
                    <a:pt x="77" y="1"/>
                  </a:lnTo>
                  <a:lnTo>
                    <a:pt x="79" y="2"/>
                  </a:lnTo>
                  <a:lnTo>
                    <a:pt x="80" y="3"/>
                  </a:lnTo>
                  <a:lnTo>
                    <a:pt x="81" y="5"/>
                  </a:lnTo>
                  <a:lnTo>
                    <a:pt x="81" y="6"/>
                  </a:lnTo>
                  <a:lnTo>
                    <a:pt x="106" y="6"/>
                  </a:lnTo>
                  <a:lnTo>
                    <a:pt x="106" y="5"/>
                  </a:lnTo>
                  <a:lnTo>
                    <a:pt x="107" y="3"/>
                  </a:lnTo>
                  <a:lnTo>
                    <a:pt x="109" y="2"/>
                  </a:lnTo>
                  <a:lnTo>
                    <a:pt x="111" y="1"/>
                  </a:lnTo>
                  <a:lnTo>
                    <a:pt x="113" y="0"/>
                  </a:lnTo>
                  <a:lnTo>
                    <a:pt x="115" y="0"/>
                  </a:lnTo>
                  <a:lnTo>
                    <a:pt x="117" y="1"/>
                  </a:lnTo>
                  <a:lnTo>
                    <a:pt x="119" y="2"/>
                  </a:lnTo>
                  <a:lnTo>
                    <a:pt x="120" y="3"/>
                  </a:lnTo>
                  <a:lnTo>
                    <a:pt x="121" y="5"/>
                  </a:lnTo>
                  <a:lnTo>
                    <a:pt x="121" y="6"/>
                  </a:lnTo>
                  <a:lnTo>
                    <a:pt x="126" y="6"/>
                  </a:lnTo>
                  <a:lnTo>
                    <a:pt x="127" y="5"/>
                  </a:lnTo>
                  <a:lnTo>
                    <a:pt x="127" y="4"/>
                  </a:lnTo>
                  <a:lnTo>
                    <a:pt x="129" y="3"/>
                  </a:lnTo>
                  <a:lnTo>
                    <a:pt x="131" y="3"/>
                  </a:lnTo>
                  <a:lnTo>
                    <a:pt x="132" y="3"/>
                  </a:lnTo>
                  <a:lnTo>
                    <a:pt x="134" y="4"/>
                  </a:lnTo>
                  <a:lnTo>
                    <a:pt x="135" y="5"/>
                  </a:lnTo>
                  <a:lnTo>
                    <a:pt x="135" y="6"/>
                  </a:lnTo>
                  <a:lnTo>
                    <a:pt x="169" y="6"/>
                  </a:lnTo>
                  <a:lnTo>
                    <a:pt x="169" y="5"/>
                  </a:lnTo>
                  <a:lnTo>
                    <a:pt x="170" y="4"/>
                  </a:lnTo>
                  <a:lnTo>
                    <a:pt x="172" y="3"/>
                  </a:lnTo>
                  <a:lnTo>
                    <a:pt x="173" y="3"/>
                  </a:lnTo>
                  <a:lnTo>
                    <a:pt x="175" y="3"/>
                  </a:lnTo>
                  <a:lnTo>
                    <a:pt x="177" y="4"/>
                  </a:lnTo>
                  <a:lnTo>
                    <a:pt x="178" y="5"/>
                  </a:lnTo>
                  <a:lnTo>
                    <a:pt x="178" y="6"/>
                  </a:lnTo>
                  <a:lnTo>
                    <a:pt x="189" y="6"/>
                  </a:lnTo>
                  <a:lnTo>
                    <a:pt x="190" y="5"/>
                  </a:lnTo>
                  <a:lnTo>
                    <a:pt x="191" y="3"/>
                  </a:lnTo>
                  <a:lnTo>
                    <a:pt x="192" y="1"/>
                  </a:lnTo>
                  <a:lnTo>
                    <a:pt x="194" y="0"/>
                  </a:lnTo>
                  <a:lnTo>
                    <a:pt x="197" y="0"/>
                  </a:lnTo>
                  <a:lnTo>
                    <a:pt x="199" y="0"/>
                  </a:lnTo>
                  <a:lnTo>
                    <a:pt x="201" y="0"/>
                  </a:lnTo>
                  <a:lnTo>
                    <a:pt x="204" y="1"/>
                  </a:lnTo>
                  <a:lnTo>
                    <a:pt x="205" y="3"/>
                  </a:lnTo>
                  <a:lnTo>
                    <a:pt x="206" y="5"/>
                  </a:lnTo>
                  <a:lnTo>
                    <a:pt x="207" y="6"/>
                  </a:lnTo>
                  <a:lnTo>
                    <a:pt x="218" y="6"/>
                  </a:lnTo>
                  <a:lnTo>
                    <a:pt x="219" y="5"/>
                  </a:lnTo>
                  <a:lnTo>
                    <a:pt x="220" y="4"/>
                  </a:lnTo>
                  <a:lnTo>
                    <a:pt x="221" y="3"/>
                  </a:lnTo>
                  <a:lnTo>
                    <a:pt x="223" y="3"/>
                  </a:lnTo>
                  <a:lnTo>
                    <a:pt x="225" y="3"/>
                  </a:lnTo>
                  <a:lnTo>
                    <a:pt x="226" y="4"/>
                  </a:lnTo>
                  <a:lnTo>
                    <a:pt x="227" y="5"/>
                  </a:lnTo>
                  <a:lnTo>
                    <a:pt x="227" y="6"/>
                  </a:lnTo>
                  <a:lnTo>
                    <a:pt x="318" y="6"/>
                  </a:lnTo>
                  <a:lnTo>
                    <a:pt x="318" y="5"/>
                  </a:lnTo>
                  <a:lnTo>
                    <a:pt x="319" y="4"/>
                  </a:lnTo>
                  <a:lnTo>
                    <a:pt x="321" y="3"/>
                  </a:lnTo>
                  <a:lnTo>
                    <a:pt x="322" y="3"/>
                  </a:lnTo>
                  <a:lnTo>
                    <a:pt x="324" y="3"/>
                  </a:lnTo>
                  <a:lnTo>
                    <a:pt x="325" y="4"/>
                  </a:lnTo>
                  <a:lnTo>
                    <a:pt x="326" y="5"/>
                  </a:lnTo>
                  <a:lnTo>
                    <a:pt x="327" y="6"/>
                  </a:lnTo>
                  <a:lnTo>
                    <a:pt x="342" y="6"/>
                  </a:lnTo>
                  <a:lnTo>
                    <a:pt x="343" y="5"/>
                  </a:lnTo>
                  <a:lnTo>
                    <a:pt x="344" y="4"/>
                  </a:lnTo>
                  <a:lnTo>
                    <a:pt x="345" y="3"/>
                  </a:lnTo>
                  <a:lnTo>
                    <a:pt x="347" y="3"/>
                  </a:lnTo>
                  <a:lnTo>
                    <a:pt x="348" y="3"/>
                  </a:lnTo>
                  <a:lnTo>
                    <a:pt x="350" y="4"/>
                  </a:lnTo>
                  <a:lnTo>
                    <a:pt x="351" y="5"/>
                  </a:lnTo>
                  <a:lnTo>
                    <a:pt x="351" y="6"/>
                  </a:lnTo>
                  <a:lnTo>
                    <a:pt x="406" y="6"/>
                  </a:lnTo>
                  <a:lnTo>
                    <a:pt x="406" y="5"/>
                  </a:lnTo>
                  <a:lnTo>
                    <a:pt x="407" y="4"/>
                  </a:lnTo>
                  <a:lnTo>
                    <a:pt x="408" y="3"/>
                  </a:lnTo>
                  <a:lnTo>
                    <a:pt x="410" y="3"/>
                  </a:lnTo>
                  <a:lnTo>
                    <a:pt x="412" y="3"/>
                  </a:lnTo>
                  <a:lnTo>
                    <a:pt x="413" y="4"/>
                  </a:lnTo>
                  <a:lnTo>
                    <a:pt x="414" y="5"/>
                  </a:lnTo>
                  <a:lnTo>
                    <a:pt x="415" y="6"/>
                  </a:lnTo>
                  <a:lnTo>
                    <a:pt x="435" y="6"/>
                  </a:lnTo>
                  <a:lnTo>
                    <a:pt x="435" y="5"/>
                  </a:lnTo>
                  <a:lnTo>
                    <a:pt x="436" y="4"/>
                  </a:lnTo>
                  <a:lnTo>
                    <a:pt x="438" y="3"/>
                  </a:lnTo>
                  <a:lnTo>
                    <a:pt x="439" y="3"/>
                  </a:lnTo>
                  <a:lnTo>
                    <a:pt x="441" y="3"/>
                  </a:lnTo>
                  <a:lnTo>
                    <a:pt x="443" y="4"/>
                  </a:lnTo>
                  <a:lnTo>
                    <a:pt x="444" y="5"/>
                  </a:lnTo>
                  <a:lnTo>
                    <a:pt x="444" y="6"/>
                  </a:lnTo>
                  <a:lnTo>
                    <a:pt x="464" y="6"/>
                  </a:lnTo>
                  <a:lnTo>
                    <a:pt x="465" y="5"/>
                  </a:lnTo>
                  <a:lnTo>
                    <a:pt x="466" y="4"/>
                  </a:lnTo>
                  <a:lnTo>
                    <a:pt x="467" y="3"/>
                  </a:lnTo>
                  <a:lnTo>
                    <a:pt x="469" y="3"/>
                  </a:lnTo>
                  <a:lnTo>
                    <a:pt x="471" y="3"/>
                  </a:lnTo>
                  <a:lnTo>
                    <a:pt x="472" y="4"/>
                  </a:lnTo>
                  <a:lnTo>
                    <a:pt x="473" y="5"/>
                  </a:lnTo>
                  <a:lnTo>
                    <a:pt x="473" y="6"/>
                  </a:lnTo>
                  <a:lnTo>
                    <a:pt x="484" y="6"/>
                  </a:lnTo>
                  <a:lnTo>
                    <a:pt x="485" y="5"/>
                  </a:lnTo>
                  <a:lnTo>
                    <a:pt x="486" y="4"/>
                  </a:lnTo>
                  <a:lnTo>
                    <a:pt x="487" y="3"/>
                  </a:lnTo>
                  <a:lnTo>
                    <a:pt x="489" y="3"/>
                  </a:lnTo>
                  <a:lnTo>
                    <a:pt x="491" y="3"/>
                  </a:lnTo>
                  <a:lnTo>
                    <a:pt x="492" y="4"/>
                  </a:lnTo>
                  <a:lnTo>
                    <a:pt x="493" y="5"/>
                  </a:lnTo>
                  <a:lnTo>
                    <a:pt x="493" y="6"/>
                  </a:lnTo>
                  <a:lnTo>
                    <a:pt x="547" y="6"/>
                  </a:lnTo>
                  <a:lnTo>
                    <a:pt x="547" y="5"/>
                  </a:lnTo>
                  <a:lnTo>
                    <a:pt x="548" y="4"/>
                  </a:lnTo>
                  <a:lnTo>
                    <a:pt x="550" y="3"/>
                  </a:lnTo>
                  <a:lnTo>
                    <a:pt x="551" y="3"/>
                  </a:lnTo>
                  <a:lnTo>
                    <a:pt x="553" y="3"/>
                  </a:lnTo>
                  <a:lnTo>
                    <a:pt x="555" y="4"/>
                  </a:lnTo>
                  <a:lnTo>
                    <a:pt x="556" y="5"/>
                  </a:lnTo>
                  <a:lnTo>
                    <a:pt x="556" y="6"/>
                  </a:lnTo>
                  <a:lnTo>
                    <a:pt x="619" y="6"/>
                  </a:lnTo>
                  <a:lnTo>
                    <a:pt x="620" y="5"/>
                  </a:lnTo>
                  <a:lnTo>
                    <a:pt x="621" y="4"/>
                  </a:lnTo>
                  <a:lnTo>
                    <a:pt x="622" y="3"/>
                  </a:lnTo>
                  <a:lnTo>
                    <a:pt x="624" y="3"/>
                  </a:lnTo>
                  <a:lnTo>
                    <a:pt x="625" y="3"/>
                  </a:lnTo>
                  <a:lnTo>
                    <a:pt x="627" y="4"/>
                  </a:lnTo>
                  <a:lnTo>
                    <a:pt x="628" y="5"/>
                  </a:lnTo>
                  <a:lnTo>
                    <a:pt x="628" y="6"/>
                  </a:lnTo>
                  <a:lnTo>
                    <a:pt x="671" y="6"/>
                  </a:lnTo>
                  <a:lnTo>
                    <a:pt x="671" y="5"/>
                  </a:lnTo>
                  <a:lnTo>
                    <a:pt x="672" y="4"/>
                  </a:lnTo>
                  <a:lnTo>
                    <a:pt x="674" y="3"/>
                  </a:lnTo>
                  <a:lnTo>
                    <a:pt x="676" y="3"/>
                  </a:lnTo>
                  <a:lnTo>
                    <a:pt x="677" y="3"/>
                  </a:lnTo>
                  <a:lnTo>
                    <a:pt x="679" y="4"/>
                  </a:lnTo>
                  <a:lnTo>
                    <a:pt x="680" y="5"/>
                  </a:lnTo>
                  <a:lnTo>
                    <a:pt x="680" y="6"/>
                  </a:lnTo>
                  <a:lnTo>
                    <a:pt x="694" y="6"/>
                  </a:lnTo>
                  <a:lnTo>
                    <a:pt x="694" y="5"/>
                  </a:lnTo>
                  <a:lnTo>
                    <a:pt x="695" y="4"/>
                  </a:lnTo>
                  <a:lnTo>
                    <a:pt x="696" y="3"/>
                  </a:lnTo>
                  <a:lnTo>
                    <a:pt x="698" y="3"/>
                  </a:lnTo>
                  <a:lnTo>
                    <a:pt x="700" y="3"/>
                  </a:lnTo>
                  <a:lnTo>
                    <a:pt x="701" y="4"/>
                  </a:lnTo>
                  <a:lnTo>
                    <a:pt x="702" y="5"/>
                  </a:lnTo>
                  <a:lnTo>
                    <a:pt x="703" y="6"/>
                  </a:lnTo>
                  <a:lnTo>
                    <a:pt x="757" y="6"/>
                  </a:lnTo>
                  <a:lnTo>
                    <a:pt x="757" y="5"/>
                  </a:lnTo>
                  <a:lnTo>
                    <a:pt x="758" y="4"/>
                  </a:lnTo>
                  <a:lnTo>
                    <a:pt x="760" y="3"/>
                  </a:lnTo>
                  <a:lnTo>
                    <a:pt x="761" y="3"/>
                  </a:lnTo>
                  <a:lnTo>
                    <a:pt x="763" y="3"/>
                  </a:lnTo>
                  <a:lnTo>
                    <a:pt x="765" y="4"/>
                  </a:lnTo>
                  <a:lnTo>
                    <a:pt x="766" y="5"/>
                  </a:lnTo>
                  <a:lnTo>
                    <a:pt x="766" y="6"/>
                  </a:lnTo>
                  <a:lnTo>
                    <a:pt x="858" y="6"/>
                  </a:lnTo>
                  <a:lnTo>
                    <a:pt x="858" y="5"/>
                  </a:lnTo>
                  <a:lnTo>
                    <a:pt x="859" y="4"/>
                  </a:lnTo>
                  <a:lnTo>
                    <a:pt x="861" y="3"/>
                  </a:lnTo>
                  <a:lnTo>
                    <a:pt x="862" y="3"/>
                  </a:lnTo>
                  <a:lnTo>
                    <a:pt x="864" y="3"/>
                  </a:lnTo>
                  <a:lnTo>
                    <a:pt x="865" y="4"/>
                  </a:lnTo>
                  <a:lnTo>
                    <a:pt x="866" y="5"/>
                  </a:lnTo>
                  <a:lnTo>
                    <a:pt x="867" y="6"/>
                  </a:lnTo>
                  <a:lnTo>
                    <a:pt x="1032" y="6"/>
                  </a:lnTo>
                  <a:lnTo>
                    <a:pt x="1033" y="5"/>
                  </a:lnTo>
                  <a:lnTo>
                    <a:pt x="1033" y="4"/>
                  </a:lnTo>
                  <a:lnTo>
                    <a:pt x="1035" y="3"/>
                  </a:lnTo>
                  <a:lnTo>
                    <a:pt x="1037" y="3"/>
                  </a:lnTo>
                  <a:lnTo>
                    <a:pt x="1038" y="3"/>
                  </a:lnTo>
                  <a:lnTo>
                    <a:pt x="1040" y="4"/>
                  </a:lnTo>
                  <a:lnTo>
                    <a:pt x="1041" y="5"/>
                  </a:lnTo>
                  <a:lnTo>
                    <a:pt x="1041" y="6"/>
                  </a:lnTo>
                  <a:lnTo>
                    <a:pt x="1149" y="6"/>
                  </a:lnTo>
                  <a:lnTo>
                    <a:pt x="1150" y="5"/>
                  </a:lnTo>
                  <a:lnTo>
                    <a:pt x="1151" y="4"/>
                  </a:lnTo>
                  <a:lnTo>
                    <a:pt x="1152" y="3"/>
                  </a:lnTo>
                  <a:lnTo>
                    <a:pt x="1154" y="3"/>
                  </a:lnTo>
                  <a:lnTo>
                    <a:pt x="1156" y="3"/>
                  </a:lnTo>
                  <a:lnTo>
                    <a:pt x="1157" y="4"/>
                  </a:lnTo>
                  <a:lnTo>
                    <a:pt x="1158" y="5"/>
                  </a:lnTo>
                  <a:lnTo>
                    <a:pt x="1158" y="6"/>
                  </a:lnTo>
                  <a:lnTo>
                    <a:pt x="1187" y="6"/>
                  </a:lnTo>
                  <a:lnTo>
                    <a:pt x="1187" y="5"/>
                  </a:lnTo>
                  <a:lnTo>
                    <a:pt x="1188" y="4"/>
                  </a:lnTo>
                  <a:lnTo>
                    <a:pt x="1189" y="3"/>
                  </a:lnTo>
                  <a:lnTo>
                    <a:pt x="1191" y="3"/>
                  </a:lnTo>
                  <a:lnTo>
                    <a:pt x="1193" y="3"/>
                  </a:lnTo>
                  <a:lnTo>
                    <a:pt x="1194" y="4"/>
                  </a:lnTo>
                  <a:lnTo>
                    <a:pt x="1195" y="5"/>
                  </a:lnTo>
                  <a:lnTo>
                    <a:pt x="1196" y="6"/>
                  </a:lnTo>
                  <a:lnTo>
                    <a:pt x="1244" y="6"/>
                  </a:lnTo>
                  <a:lnTo>
                    <a:pt x="1244" y="5"/>
                  </a:lnTo>
                  <a:lnTo>
                    <a:pt x="1245" y="4"/>
                  </a:lnTo>
                  <a:lnTo>
                    <a:pt x="1247" y="3"/>
                  </a:lnTo>
                  <a:lnTo>
                    <a:pt x="1248" y="3"/>
                  </a:lnTo>
                  <a:lnTo>
                    <a:pt x="1250" y="3"/>
                  </a:lnTo>
                  <a:lnTo>
                    <a:pt x="1252" y="4"/>
                  </a:lnTo>
                  <a:lnTo>
                    <a:pt x="1253" y="5"/>
                  </a:lnTo>
                  <a:lnTo>
                    <a:pt x="1253" y="6"/>
                  </a:lnTo>
                  <a:lnTo>
                    <a:pt x="1407" y="6"/>
                  </a:lnTo>
                  <a:lnTo>
                    <a:pt x="1407" y="5"/>
                  </a:lnTo>
                  <a:lnTo>
                    <a:pt x="1408" y="4"/>
                  </a:lnTo>
                  <a:lnTo>
                    <a:pt x="1410" y="3"/>
                  </a:lnTo>
                  <a:lnTo>
                    <a:pt x="1411" y="3"/>
                  </a:lnTo>
                  <a:lnTo>
                    <a:pt x="1413" y="3"/>
                  </a:lnTo>
                  <a:lnTo>
                    <a:pt x="1415" y="4"/>
                  </a:lnTo>
                  <a:lnTo>
                    <a:pt x="1416" y="5"/>
                  </a:lnTo>
                  <a:lnTo>
                    <a:pt x="1416" y="6"/>
                  </a:lnTo>
                  <a:lnTo>
                    <a:pt x="1451" y="6"/>
                  </a:lnTo>
                  <a:lnTo>
                    <a:pt x="1451" y="5"/>
                  </a:lnTo>
                  <a:lnTo>
                    <a:pt x="1452" y="4"/>
                  </a:lnTo>
                  <a:lnTo>
                    <a:pt x="1454" y="3"/>
                  </a:lnTo>
                  <a:lnTo>
                    <a:pt x="1455" y="3"/>
                  </a:lnTo>
                  <a:lnTo>
                    <a:pt x="1457" y="3"/>
                  </a:lnTo>
                  <a:lnTo>
                    <a:pt x="1459" y="4"/>
                  </a:lnTo>
                  <a:lnTo>
                    <a:pt x="1459" y="5"/>
                  </a:lnTo>
                  <a:lnTo>
                    <a:pt x="1460" y="6"/>
                  </a:lnTo>
                  <a:lnTo>
                    <a:pt x="1658" y="6"/>
                  </a:lnTo>
                  <a:lnTo>
                    <a:pt x="1658" y="5"/>
                  </a:lnTo>
                  <a:lnTo>
                    <a:pt x="1659" y="4"/>
                  </a:lnTo>
                  <a:lnTo>
                    <a:pt x="1660" y="3"/>
                  </a:lnTo>
                  <a:lnTo>
                    <a:pt x="1662" y="3"/>
                  </a:lnTo>
                  <a:lnTo>
                    <a:pt x="1664" y="3"/>
                  </a:lnTo>
                  <a:lnTo>
                    <a:pt x="1665" y="4"/>
                  </a:lnTo>
                  <a:lnTo>
                    <a:pt x="1666" y="5"/>
                  </a:lnTo>
                  <a:lnTo>
                    <a:pt x="1667" y="6"/>
                  </a:lnTo>
                  <a:lnTo>
                    <a:pt x="1720" y="6"/>
                  </a:lnTo>
                  <a:lnTo>
                    <a:pt x="1721" y="5"/>
                  </a:lnTo>
                  <a:lnTo>
                    <a:pt x="1721" y="4"/>
                  </a:lnTo>
                  <a:lnTo>
                    <a:pt x="1723" y="3"/>
                  </a:lnTo>
                  <a:lnTo>
                    <a:pt x="1725" y="3"/>
                  </a:lnTo>
                  <a:lnTo>
                    <a:pt x="1726" y="3"/>
                  </a:lnTo>
                  <a:lnTo>
                    <a:pt x="1728" y="4"/>
                  </a:lnTo>
                  <a:lnTo>
                    <a:pt x="1729" y="5"/>
                  </a:lnTo>
                  <a:lnTo>
                    <a:pt x="1729" y="6"/>
                  </a:lnTo>
                  <a:lnTo>
                    <a:pt x="1740" y="6"/>
                  </a:lnTo>
                  <a:lnTo>
                    <a:pt x="1741" y="5"/>
                  </a:lnTo>
                  <a:lnTo>
                    <a:pt x="1742" y="4"/>
                  </a:lnTo>
                  <a:lnTo>
                    <a:pt x="1743" y="3"/>
                  </a:lnTo>
                  <a:lnTo>
                    <a:pt x="1745" y="3"/>
                  </a:lnTo>
                  <a:lnTo>
                    <a:pt x="1747" y="3"/>
                  </a:lnTo>
                  <a:lnTo>
                    <a:pt x="1748" y="4"/>
                  </a:lnTo>
                  <a:lnTo>
                    <a:pt x="1749" y="5"/>
                  </a:lnTo>
                  <a:lnTo>
                    <a:pt x="1749" y="6"/>
                  </a:lnTo>
                  <a:lnTo>
                    <a:pt x="1774" y="6"/>
                  </a:lnTo>
                  <a:lnTo>
                    <a:pt x="1775" y="5"/>
                  </a:lnTo>
                  <a:lnTo>
                    <a:pt x="1776" y="4"/>
                  </a:lnTo>
                  <a:lnTo>
                    <a:pt x="1777" y="3"/>
                  </a:lnTo>
                  <a:lnTo>
                    <a:pt x="1779" y="3"/>
                  </a:lnTo>
                  <a:lnTo>
                    <a:pt x="1780" y="3"/>
                  </a:lnTo>
                  <a:lnTo>
                    <a:pt x="1782" y="4"/>
                  </a:lnTo>
                  <a:lnTo>
                    <a:pt x="1783" y="5"/>
                  </a:lnTo>
                  <a:lnTo>
                    <a:pt x="1783" y="6"/>
                  </a:lnTo>
                  <a:lnTo>
                    <a:pt x="1793" y="6"/>
                  </a:lnTo>
                  <a:lnTo>
                    <a:pt x="1793" y="5"/>
                  </a:lnTo>
                  <a:lnTo>
                    <a:pt x="1794" y="4"/>
                  </a:lnTo>
                  <a:lnTo>
                    <a:pt x="1796" y="3"/>
                  </a:lnTo>
                  <a:lnTo>
                    <a:pt x="1797" y="3"/>
                  </a:lnTo>
                  <a:lnTo>
                    <a:pt x="1799" y="3"/>
                  </a:lnTo>
                  <a:lnTo>
                    <a:pt x="1800" y="4"/>
                  </a:lnTo>
                  <a:lnTo>
                    <a:pt x="1801" y="5"/>
                  </a:lnTo>
                  <a:lnTo>
                    <a:pt x="1802" y="6"/>
                  </a:lnTo>
                  <a:lnTo>
                    <a:pt x="1833" y="6"/>
                  </a:lnTo>
                  <a:lnTo>
                    <a:pt x="1833" y="5"/>
                  </a:lnTo>
                  <a:lnTo>
                    <a:pt x="1834" y="4"/>
                  </a:lnTo>
                  <a:lnTo>
                    <a:pt x="1836" y="3"/>
                  </a:lnTo>
                  <a:lnTo>
                    <a:pt x="1837" y="3"/>
                  </a:lnTo>
                  <a:lnTo>
                    <a:pt x="1839" y="3"/>
                  </a:lnTo>
                  <a:lnTo>
                    <a:pt x="1841" y="4"/>
                  </a:lnTo>
                  <a:lnTo>
                    <a:pt x="1841" y="5"/>
                  </a:lnTo>
                  <a:lnTo>
                    <a:pt x="1842" y="6"/>
                  </a:lnTo>
                  <a:lnTo>
                    <a:pt x="1864" y="6"/>
                  </a:lnTo>
                  <a:lnTo>
                    <a:pt x="1864" y="5"/>
                  </a:lnTo>
                  <a:lnTo>
                    <a:pt x="1865" y="4"/>
                  </a:lnTo>
                  <a:lnTo>
                    <a:pt x="1866" y="3"/>
                  </a:lnTo>
                  <a:lnTo>
                    <a:pt x="1868" y="3"/>
                  </a:lnTo>
                  <a:lnTo>
                    <a:pt x="1870" y="3"/>
                  </a:lnTo>
                  <a:lnTo>
                    <a:pt x="1871" y="4"/>
                  </a:lnTo>
                  <a:lnTo>
                    <a:pt x="1872" y="5"/>
                  </a:lnTo>
                  <a:lnTo>
                    <a:pt x="1873" y="6"/>
                  </a:lnTo>
                  <a:lnTo>
                    <a:pt x="1910" y="6"/>
                  </a:lnTo>
                  <a:lnTo>
                    <a:pt x="1910" y="0"/>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34" name="Freeform 244"/>
            <p:cNvSpPr>
              <a:spLocks/>
            </p:cNvSpPr>
            <p:nvPr/>
          </p:nvSpPr>
          <p:spPr bwMode="auto">
            <a:xfrm>
              <a:off x="3833" y="2684"/>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35" name="Freeform 245"/>
            <p:cNvSpPr>
              <a:spLocks/>
            </p:cNvSpPr>
            <p:nvPr/>
          </p:nvSpPr>
          <p:spPr bwMode="auto">
            <a:xfrm>
              <a:off x="2040" y="1149"/>
              <a:ext cx="3043" cy="1954"/>
            </a:xfrm>
            <a:custGeom>
              <a:avLst/>
              <a:gdLst>
                <a:gd name="T0" fmla="*/ 3043 w 3043"/>
                <a:gd name="T1" fmla="*/ 1845 h 1954"/>
                <a:gd name="T2" fmla="*/ 2880 w 3043"/>
                <a:gd name="T3" fmla="*/ 1843 h 1954"/>
                <a:gd name="T4" fmla="*/ 2875 w 3043"/>
                <a:gd name="T5" fmla="*/ 1842 h 1954"/>
                <a:gd name="T6" fmla="*/ 2872 w 3043"/>
                <a:gd name="T7" fmla="*/ 1845 h 1954"/>
                <a:gd name="T8" fmla="*/ 1985 w 3043"/>
                <a:gd name="T9" fmla="*/ 1843 h 1954"/>
                <a:gd name="T10" fmla="*/ 1980 w 3043"/>
                <a:gd name="T11" fmla="*/ 1842 h 1954"/>
                <a:gd name="T12" fmla="*/ 1977 w 3043"/>
                <a:gd name="T13" fmla="*/ 1845 h 1954"/>
                <a:gd name="T14" fmla="*/ 1794 w 3043"/>
                <a:gd name="T15" fmla="*/ 1843 h 1954"/>
                <a:gd name="T16" fmla="*/ 1789 w 3043"/>
                <a:gd name="T17" fmla="*/ 1842 h 1954"/>
                <a:gd name="T18" fmla="*/ 1786 w 3043"/>
                <a:gd name="T19" fmla="*/ 1845 h 1954"/>
                <a:gd name="T20" fmla="*/ 1760 w 3043"/>
                <a:gd name="T21" fmla="*/ 1843 h 1954"/>
                <a:gd name="T22" fmla="*/ 1755 w 3043"/>
                <a:gd name="T23" fmla="*/ 1842 h 1954"/>
                <a:gd name="T24" fmla="*/ 1753 w 3043"/>
                <a:gd name="T25" fmla="*/ 1845 h 1954"/>
                <a:gd name="T26" fmla="*/ 1690 w 3043"/>
                <a:gd name="T27" fmla="*/ 1843 h 1954"/>
                <a:gd name="T28" fmla="*/ 1685 w 3043"/>
                <a:gd name="T29" fmla="*/ 1842 h 1954"/>
                <a:gd name="T30" fmla="*/ 1682 w 3043"/>
                <a:gd name="T31" fmla="*/ 1845 h 1954"/>
                <a:gd name="T32" fmla="*/ 1637 w 3043"/>
                <a:gd name="T33" fmla="*/ 1843 h 1954"/>
                <a:gd name="T34" fmla="*/ 1632 w 3043"/>
                <a:gd name="T35" fmla="*/ 1842 h 1954"/>
                <a:gd name="T36" fmla="*/ 1629 w 3043"/>
                <a:gd name="T37" fmla="*/ 1845 h 1954"/>
                <a:gd name="T38" fmla="*/ 1407 w 3043"/>
                <a:gd name="T39" fmla="*/ 1842 h 1954"/>
                <a:gd name="T40" fmla="*/ 1402 w 3043"/>
                <a:gd name="T41" fmla="*/ 1840 h 1954"/>
                <a:gd name="T42" fmla="*/ 1396 w 3043"/>
                <a:gd name="T43" fmla="*/ 1842 h 1954"/>
                <a:gd name="T44" fmla="*/ 1118 w 3043"/>
                <a:gd name="T45" fmla="*/ 1845 h 1954"/>
                <a:gd name="T46" fmla="*/ 1115 w 3043"/>
                <a:gd name="T47" fmla="*/ 1842 h 1954"/>
                <a:gd name="T48" fmla="*/ 1110 w 3043"/>
                <a:gd name="T49" fmla="*/ 1843 h 1954"/>
                <a:gd name="T50" fmla="*/ 930 w 3043"/>
                <a:gd name="T51" fmla="*/ 1845 h 1954"/>
                <a:gd name="T52" fmla="*/ 927 w 3043"/>
                <a:gd name="T53" fmla="*/ 1842 h 1954"/>
                <a:gd name="T54" fmla="*/ 922 w 3043"/>
                <a:gd name="T55" fmla="*/ 1843 h 1954"/>
                <a:gd name="T56" fmla="*/ 623 w 3043"/>
                <a:gd name="T57" fmla="*/ 1845 h 1954"/>
                <a:gd name="T58" fmla="*/ 620 w 3043"/>
                <a:gd name="T59" fmla="*/ 1842 h 1954"/>
                <a:gd name="T60" fmla="*/ 615 w 3043"/>
                <a:gd name="T61" fmla="*/ 1843 h 1954"/>
                <a:gd name="T62" fmla="*/ 569 w 3043"/>
                <a:gd name="T63" fmla="*/ 1845 h 1954"/>
                <a:gd name="T64" fmla="*/ 566 w 3043"/>
                <a:gd name="T65" fmla="*/ 1842 h 1954"/>
                <a:gd name="T66" fmla="*/ 561 w 3043"/>
                <a:gd name="T67" fmla="*/ 1843 h 1954"/>
                <a:gd name="T68" fmla="*/ 517 w 3043"/>
                <a:gd name="T69" fmla="*/ 1845 h 1954"/>
                <a:gd name="T70" fmla="*/ 514 w 3043"/>
                <a:gd name="T71" fmla="*/ 1842 h 1954"/>
                <a:gd name="T72" fmla="*/ 510 w 3043"/>
                <a:gd name="T73" fmla="*/ 1843 h 1954"/>
                <a:gd name="T74" fmla="*/ 424 w 3043"/>
                <a:gd name="T75" fmla="*/ 1845 h 1954"/>
                <a:gd name="T76" fmla="*/ 422 w 3043"/>
                <a:gd name="T77" fmla="*/ 1842 h 1954"/>
                <a:gd name="T78" fmla="*/ 417 w 3043"/>
                <a:gd name="T79" fmla="*/ 1843 h 1954"/>
                <a:gd name="T80" fmla="*/ 324 w 3043"/>
                <a:gd name="T81" fmla="*/ 1845 h 1954"/>
                <a:gd name="T82" fmla="*/ 247 w 3043"/>
                <a:gd name="T83" fmla="*/ 1952 h 1954"/>
                <a:gd name="T84" fmla="*/ 242 w 3043"/>
                <a:gd name="T85" fmla="*/ 1950 h 1954"/>
                <a:gd name="T86" fmla="*/ 238 w 3043"/>
                <a:gd name="T87" fmla="*/ 1952 h 1954"/>
                <a:gd name="T88" fmla="*/ 95 w 3043"/>
                <a:gd name="T89" fmla="*/ 1952 h 1954"/>
                <a:gd name="T90" fmla="*/ 91 w 3043"/>
                <a:gd name="T91" fmla="*/ 1950 h 1954"/>
                <a:gd name="T92" fmla="*/ 87 w 3043"/>
                <a:gd name="T93" fmla="*/ 1952 h 1954"/>
                <a:gd name="T94" fmla="*/ 24 w 3043"/>
                <a:gd name="T95" fmla="*/ 1952 h 1954"/>
                <a:gd name="T96" fmla="*/ 20 w 3043"/>
                <a:gd name="T97" fmla="*/ 1950 h 1954"/>
                <a:gd name="T98" fmla="*/ 16 w 3043"/>
                <a:gd name="T99" fmla="*/ 1952 h 195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043"/>
                <a:gd name="T151" fmla="*/ 0 h 1954"/>
                <a:gd name="T152" fmla="*/ 3043 w 3043"/>
                <a:gd name="T153" fmla="*/ 1954 h 195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043" h="1954">
                  <a:moveTo>
                    <a:pt x="2996" y="0"/>
                  </a:moveTo>
                  <a:lnTo>
                    <a:pt x="3043" y="0"/>
                  </a:lnTo>
                  <a:lnTo>
                    <a:pt x="3043" y="1845"/>
                  </a:lnTo>
                  <a:lnTo>
                    <a:pt x="2881" y="1845"/>
                  </a:lnTo>
                  <a:lnTo>
                    <a:pt x="2881" y="1844"/>
                  </a:lnTo>
                  <a:lnTo>
                    <a:pt x="2880" y="1843"/>
                  </a:lnTo>
                  <a:lnTo>
                    <a:pt x="2879" y="1842"/>
                  </a:lnTo>
                  <a:lnTo>
                    <a:pt x="2877" y="1841"/>
                  </a:lnTo>
                  <a:lnTo>
                    <a:pt x="2875" y="1842"/>
                  </a:lnTo>
                  <a:lnTo>
                    <a:pt x="2874" y="1843"/>
                  </a:lnTo>
                  <a:lnTo>
                    <a:pt x="2873" y="1844"/>
                  </a:lnTo>
                  <a:lnTo>
                    <a:pt x="2872" y="1845"/>
                  </a:lnTo>
                  <a:lnTo>
                    <a:pt x="1986" y="1845"/>
                  </a:lnTo>
                  <a:lnTo>
                    <a:pt x="1986" y="1844"/>
                  </a:lnTo>
                  <a:lnTo>
                    <a:pt x="1985" y="1843"/>
                  </a:lnTo>
                  <a:lnTo>
                    <a:pt x="1983" y="1842"/>
                  </a:lnTo>
                  <a:lnTo>
                    <a:pt x="1982" y="1841"/>
                  </a:lnTo>
                  <a:lnTo>
                    <a:pt x="1980" y="1842"/>
                  </a:lnTo>
                  <a:lnTo>
                    <a:pt x="1979" y="1843"/>
                  </a:lnTo>
                  <a:lnTo>
                    <a:pt x="1978" y="1844"/>
                  </a:lnTo>
                  <a:lnTo>
                    <a:pt x="1977" y="1845"/>
                  </a:lnTo>
                  <a:lnTo>
                    <a:pt x="1795" y="1845"/>
                  </a:lnTo>
                  <a:lnTo>
                    <a:pt x="1795" y="1844"/>
                  </a:lnTo>
                  <a:lnTo>
                    <a:pt x="1794" y="1843"/>
                  </a:lnTo>
                  <a:lnTo>
                    <a:pt x="1793" y="1842"/>
                  </a:lnTo>
                  <a:lnTo>
                    <a:pt x="1791" y="1841"/>
                  </a:lnTo>
                  <a:lnTo>
                    <a:pt x="1789" y="1842"/>
                  </a:lnTo>
                  <a:lnTo>
                    <a:pt x="1788" y="1843"/>
                  </a:lnTo>
                  <a:lnTo>
                    <a:pt x="1787" y="1844"/>
                  </a:lnTo>
                  <a:lnTo>
                    <a:pt x="1786" y="1845"/>
                  </a:lnTo>
                  <a:lnTo>
                    <a:pt x="1762" y="1845"/>
                  </a:lnTo>
                  <a:lnTo>
                    <a:pt x="1761" y="1844"/>
                  </a:lnTo>
                  <a:lnTo>
                    <a:pt x="1760" y="1843"/>
                  </a:lnTo>
                  <a:lnTo>
                    <a:pt x="1759" y="1842"/>
                  </a:lnTo>
                  <a:lnTo>
                    <a:pt x="1757" y="1841"/>
                  </a:lnTo>
                  <a:lnTo>
                    <a:pt x="1755" y="1842"/>
                  </a:lnTo>
                  <a:lnTo>
                    <a:pt x="1754" y="1843"/>
                  </a:lnTo>
                  <a:lnTo>
                    <a:pt x="1753" y="1844"/>
                  </a:lnTo>
                  <a:lnTo>
                    <a:pt x="1753" y="1845"/>
                  </a:lnTo>
                  <a:lnTo>
                    <a:pt x="1691" y="1845"/>
                  </a:lnTo>
                  <a:lnTo>
                    <a:pt x="1690" y="1844"/>
                  </a:lnTo>
                  <a:lnTo>
                    <a:pt x="1690" y="1843"/>
                  </a:lnTo>
                  <a:lnTo>
                    <a:pt x="1688" y="1842"/>
                  </a:lnTo>
                  <a:lnTo>
                    <a:pt x="1686" y="1841"/>
                  </a:lnTo>
                  <a:lnTo>
                    <a:pt x="1685" y="1842"/>
                  </a:lnTo>
                  <a:lnTo>
                    <a:pt x="1683" y="1843"/>
                  </a:lnTo>
                  <a:lnTo>
                    <a:pt x="1682" y="1844"/>
                  </a:lnTo>
                  <a:lnTo>
                    <a:pt x="1682" y="1845"/>
                  </a:lnTo>
                  <a:lnTo>
                    <a:pt x="1638" y="1845"/>
                  </a:lnTo>
                  <a:lnTo>
                    <a:pt x="1638" y="1844"/>
                  </a:lnTo>
                  <a:lnTo>
                    <a:pt x="1637" y="1843"/>
                  </a:lnTo>
                  <a:lnTo>
                    <a:pt x="1636" y="1842"/>
                  </a:lnTo>
                  <a:lnTo>
                    <a:pt x="1634" y="1841"/>
                  </a:lnTo>
                  <a:lnTo>
                    <a:pt x="1632" y="1842"/>
                  </a:lnTo>
                  <a:lnTo>
                    <a:pt x="1631" y="1843"/>
                  </a:lnTo>
                  <a:lnTo>
                    <a:pt x="1630" y="1844"/>
                  </a:lnTo>
                  <a:lnTo>
                    <a:pt x="1629" y="1845"/>
                  </a:lnTo>
                  <a:lnTo>
                    <a:pt x="1409" y="1845"/>
                  </a:lnTo>
                  <a:lnTo>
                    <a:pt x="1408" y="1843"/>
                  </a:lnTo>
                  <a:lnTo>
                    <a:pt x="1407" y="1842"/>
                  </a:lnTo>
                  <a:lnTo>
                    <a:pt x="1406" y="1841"/>
                  </a:lnTo>
                  <a:lnTo>
                    <a:pt x="1404" y="1840"/>
                  </a:lnTo>
                  <a:lnTo>
                    <a:pt x="1402" y="1840"/>
                  </a:lnTo>
                  <a:lnTo>
                    <a:pt x="1400" y="1840"/>
                  </a:lnTo>
                  <a:lnTo>
                    <a:pt x="1398" y="1841"/>
                  </a:lnTo>
                  <a:lnTo>
                    <a:pt x="1396" y="1842"/>
                  </a:lnTo>
                  <a:lnTo>
                    <a:pt x="1395" y="1843"/>
                  </a:lnTo>
                  <a:lnTo>
                    <a:pt x="1395" y="1845"/>
                  </a:lnTo>
                  <a:lnTo>
                    <a:pt x="1118" y="1845"/>
                  </a:lnTo>
                  <a:lnTo>
                    <a:pt x="1117" y="1844"/>
                  </a:lnTo>
                  <a:lnTo>
                    <a:pt x="1116" y="1843"/>
                  </a:lnTo>
                  <a:lnTo>
                    <a:pt x="1115" y="1842"/>
                  </a:lnTo>
                  <a:lnTo>
                    <a:pt x="1113" y="1841"/>
                  </a:lnTo>
                  <a:lnTo>
                    <a:pt x="1112" y="1842"/>
                  </a:lnTo>
                  <a:lnTo>
                    <a:pt x="1110" y="1843"/>
                  </a:lnTo>
                  <a:lnTo>
                    <a:pt x="1109" y="1844"/>
                  </a:lnTo>
                  <a:lnTo>
                    <a:pt x="1109" y="1845"/>
                  </a:lnTo>
                  <a:lnTo>
                    <a:pt x="930" y="1845"/>
                  </a:lnTo>
                  <a:lnTo>
                    <a:pt x="930" y="1844"/>
                  </a:lnTo>
                  <a:lnTo>
                    <a:pt x="929" y="1843"/>
                  </a:lnTo>
                  <a:lnTo>
                    <a:pt x="927" y="1842"/>
                  </a:lnTo>
                  <a:lnTo>
                    <a:pt x="926" y="1841"/>
                  </a:lnTo>
                  <a:lnTo>
                    <a:pt x="924" y="1842"/>
                  </a:lnTo>
                  <a:lnTo>
                    <a:pt x="922" y="1843"/>
                  </a:lnTo>
                  <a:lnTo>
                    <a:pt x="922" y="1844"/>
                  </a:lnTo>
                  <a:lnTo>
                    <a:pt x="921" y="1845"/>
                  </a:lnTo>
                  <a:lnTo>
                    <a:pt x="623" y="1845"/>
                  </a:lnTo>
                  <a:lnTo>
                    <a:pt x="623" y="1844"/>
                  </a:lnTo>
                  <a:lnTo>
                    <a:pt x="622" y="1843"/>
                  </a:lnTo>
                  <a:lnTo>
                    <a:pt x="620" y="1842"/>
                  </a:lnTo>
                  <a:lnTo>
                    <a:pt x="619" y="1841"/>
                  </a:lnTo>
                  <a:lnTo>
                    <a:pt x="617" y="1842"/>
                  </a:lnTo>
                  <a:lnTo>
                    <a:pt x="615" y="1843"/>
                  </a:lnTo>
                  <a:lnTo>
                    <a:pt x="614" y="1844"/>
                  </a:lnTo>
                  <a:lnTo>
                    <a:pt x="614" y="1845"/>
                  </a:lnTo>
                  <a:lnTo>
                    <a:pt x="569" y="1845"/>
                  </a:lnTo>
                  <a:lnTo>
                    <a:pt x="569" y="1844"/>
                  </a:lnTo>
                  <a:lnTo>
                    <a:pt x="568" y="1843"/>
                  </a:lnTo>
                  <a:lnTo>
                    <a:pt x="566" y="1842"/>
                  </a:lnTo>
                  <a:lnTo>
                    <a:pt x="565" y="1841"/>
                  </a:lnTo>
                  <a:lnTo>
                    <a:pt x="563" y="1842"/>
                  </a:lnTo>
                  <a:lnTo>
                    <a:pt x="561" y="1843"/>
                  </a:lnTo>
                  <a:lnTo>
                    <a:pt x="560" y="1844"/>
                  </a:lnTo>
                  <a:lnTo>
                    <a:pt x="560" y="1845"/>
                  </a:lnTo>
                  <a:lnTo>
                    <a:pt x="517" y="1845"/>
                  </a:lnTo>
                  <a:lnTo>
                    <a:pt x="517" y="1844"/>
                  </a:lnTo>
                  <a:lnTo>
                    <a:pt x="516" y="1843"/>
                  </a:lnTo>
                  <a:lnTo>
                    <a:pt x="514" y="1842"/>
                  </a:lnTo>
                  <a:lnTo>
                    <a:pt x="513" y="1841"/>
                  </a:lnTo>
                  <a:lnTo>
                    <a:pt x="511" y="1842"/>
                  </a:lnTo>
                  <a:lnTo>
                    <a:pt x="510" y="1843"/>
                  </a:lnTo>
                  <a:lnTo>
                    <a:pt x="509" y="1844"/>
                  </a:lnTo>
                  <a:lnTo>
                    <a:pt x="508" y="1845"/>
                  </a:lnTo>
                  <a:lnTo>
                    <a:pt x="424" y="1845"/>
                  </a:lnTo>
                  <a:lnTo>
                    <a:pt x="424" y="1844"/>
                  </a:lnTo>
                  <a:lnTo>
                    <a:pt x="423" y="1843"/>
                  </a:lnTo>
                  <a:lnTo>
                    <a:pt x="422" y="1842"/>
                  </a:lnTo>
                  <a:lnTo>
                    <a:pt x="420" y="1841"/>
                  </a:lnTo>
                  <a:lnTo>
                    <a:pt x="418" y="1842"/>
                  </a:lnTo>
                  <a:lnTo>
                    <a:pt x="417" y="1843"/>
                  </a:lnTo>
                  <a:lnTo>
                    <a:pt x="416" y="1844"/>
                  </a:lnTo>
                  <a:lnTo>
                    <a:pt x="415" y="1845"/>
                  </a:lnTo>
                  <a:lnTo>
                    <a:pt x="324" y="1845"/>
                  </a:lnTo>
                  <a:lnTo>
                    <a:pt x="324" y="1954"/>
                  </a:lnTo>
                  <a:lnTo>
                    <a:pt x="247" y="1954"/>
                  </a:lnTo>
                  <a:lnTo>
                    <a:pt x="247" y="1952"/>
                  </a:lnTo>
                  <a:lnTo>
                    <a:pt x="246" y="1951"/>
                  </a:lnTo>
                  <a:lnTo>
                    <a:pt x="244" y="1950"/>
                  </a:lnTo>
                  <a:lnTo>
                    <a:pt x="242" y="1950"/>
                  </a:lnTo>
                  <a:lnTo>
                    <a:pt x="241" y="1950"/>
                  </a:lnTo>
                  <a:lnTo>
                    <a:pt x="239" y="1951"/>
                  </a:lnTo>
                  <a:lnTo>
                    <a:pt x="238" y="1952"/>
                  </a:lnTo>
                  <a:lnTo>
                    <a:pt x="238" y="1954"/>
                  </a:lnTo>
                  <a:lnTo>
                    <a:pt x="96" y="1954"/>
                  </a:lnTo>
                  <a:lnTo>
                    <a:pt x="95" y="1952"/>
                  </a:lnTo>
                  <a:lnTo>
                    <a:pt x="94" y="1951"/>
                  </a:lnTo>
                  <a:lnTo>
                    <a:pt x="93" y="1950"/>
                  </a:lnTo>
                  <a:lnTo>
                    <a:pt x="91" y="1950"/>
                  </a:lnTo>
                  <a:lnTo>
                    <a:pt x="89" y="1950"/>
                  </a:lnTo>
                  <a:lnTo>
                    <a:pt x="88" y="1951"/>
                  </a:lnTo>
                  <a:lnTo>
                    <a:pt x="87" y="1952"/>
                  </a:lnTo>
                  <a:lnTo>
                    <a:pt x="87" y="1954"/>
                  </a:lnTo>
                  <a:lnTo>
                    <a:pt x="24" y="1954"/>
                  </a:lnTo>
                  <a:lnTo>
                    <a:pt x="24" y="1952"/>
                  </a:lnTo>
                  <a:lnTo>
                    <a:pt x="23" y="1951"/>
                  </a:lnTo>
                  <a:lnTo>
                    <a:pt x="21" y="1950"/>
                  </a:lnTo>
                  <a:lnTo>
                    <a:pt x="20" y="1950"/>
                  </a:lnTo>
                  <a:lnTo>
                    <a:pt x="18" y="1950"/>
                  </a:lnTo>
                  <a:lnTo>
                    <a:pt x="16" y="1951"/>
                  </a:lnTo>
                  <a:lnTo>
                    <a:pt x="16" y="1952"/>
                  </a:lnTo>
                  <a:lnTo>
                    <a:pt x="15" y="1954"/>
                  </a:lnTo>
                  <a:lnTo>
                    <a:pt x="0" y="1954"/>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36" name="Freeform 246"/>
            <p:cNvSpPr>
              <a:spLocks/>
            </p:cNvSpPr>
            <p:nvPr/>
          </p:nvSpPr>
          <p:spPr bwMode="auto">
            <a:xfrm>
              <a:off x="2028" y="3098"/>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37" name="Rectangle 247"/>
            <p:cNvSpPr>
              <a:spLocks noChangeArrowheads="1"/>
            </p:cNvSpPr>
            <p:nvPr/>
          </p:nvSpPr>
          <p:spPr bwMode="auto">
            <a:xfrm>
              <a:off x="1404" y="3263"/>
              <a:ext cx="230" cy="88"/>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838" name="Rectangle 248"/>
            <p:cNvSpPr>
              <a:spLocks noChangeArrowheads="1"/>
            </p:cNvSpPr>
            <p:nvPr/>
          </p:nvSpPr>
          <p:spPr bwMode="auto">
            <a:xfrm>
              <a:off x="1409" y="3281"/>
              <a:ext cx="16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 Capital</a:t>
              </a:r>
              <a:endParaRPr lang="en-US">
                <a:solidFill>
                  <a:srgbClr val="FF0000"/>
                </a:solidFill>
              </a:endParaRPr>
            </a:p>
          </p:txBody>
        </p:sp>
        <p:sp>
          <p:nvSpPr>
            <p:cNvPr id="24839" name="Rectangle 249"/>
            <p:cNvSpPr>
              <a:spLocks noChangeArrowheads="1"/>
            </p:cNvSpPr>
            <p:nvPr/>
          </p:nvSpPr>
          <p:spPr bwMode="auto">
            <a:xfrm>
              <a:off x="1435" y="3303"/>
              <a:ext cx="172"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Projects</a:t>
              </a:r>
              <a:endParaRPr lang="en-US">
                <a:solidFill>
                  <a:srgbClr val="FF0000"/>
                </a:solidFill>
              </a:endParaRPr>
            </a:p>
          </p:txBody>
        </p:sp>
        <p:sp>
          <p:nvSpPr>
            <p:cNvPr id="24840" name="Freeform 250"/>
            <p:cNvSpPr>
              <a:spLocks/>
            </p:cNvSpPr>
            <p:nvPr/>
          </p:nvSpPr>
          <p:spPr bwMode="auto">
            <a:xfrm>
              <a:off x="1607" y="3122"/>
              <a:ext cx="18" cy="131"/>
            </a:xfrm>
            <a:custGeom>
              <a:avLst/>
              <a:gdLst>
                <a:gd name="T0" fmla="*/ 18 w 18"/>
                <a:gd name="T1" fmla="*/ 0 h 131"/>
                <a:gd name="T2" fmla="*/ 18 w 18"/>
                <a:gd name="T3" fmla="*/ 15 h 131"/>
                <a:gd name="T4" fmla="*/ 0 w 18"/>
                <a:gd name="T5" fmla="*/ 15 h 131"/>
                <a:gd name="T6" fmla="*/ 0 w 18"/>
                <a:gd name="T7" fmla="*/ 131 h 131"/>
                <a:gd name="T8" fmla="*/ 0 60000 65536"/>
                <a:gd name="T9" fmla="*/ 0 60000 65536"/>
                <a:gd name="T10" fmla="*/ 0 60000 65536"/>
                <a:gd name="T11" fmla="*/ 0 60000 65536"/>
                <a:gd name="T12" fmla="*/ 0 w 18"/>
                <a:gd name="T13" fmla="*/ 0 h 131"/>
                <a:gd name="T14" fmla="*/ 18 w 18"/>
                <a:gd name="T15" fmla="*/ 131 h 131"/>
              </a:gdLst>
              <a:ahLst/>
              <a:cxnLst>
                <a:cxn ang="T8">
                  <a:pos x="T0" y="T1"/>
                </a:cxn>
                <a:cxn ang="T9">
                  <a:pos x="T2" y="T3"/>
                </a:cxn>
                <a:cxn ang="T10">
                  <a:pos x="T4" y="T5"/>
                </a:cxn>
                <a:cxn ang="T11">
                  <a:pos x="T6" y="T7"/>
                </a:cxn>
              </a:cxnLst>
              <a:rect l="T12" t="T13" r="T14" b="T15"/>
              <a:pathLst>
                <a:path w="18" h="131">
                  <a:moveTo>
                    <a:pt x="18" y="0"/>
                  </a:moveTo>
                  <a:lnTo>
                    <a:pt x="18" y="15"/>
                  </a:lnTo>
                  <a:lnTo>
                    <a:pt x="0" y="15"/>
                  </a:lnTo>
                  <a:lnTo>
                    <a:pt x="0" y="131"/>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41" name="Freeform 251"/>
            <p:cNvSpPr>
              <a:spLocks/>
            </p:cNvSpPr>
            <p:nvPr/>
          </p:nvSpPr>
          <p:spPr bwMode="auto">
            <a:xfrm>
              <a:off x="1601" y="3252"/>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42" name="Rectangle 252"/>
            <p:cNvSpPr>
              <a:spLocks noChangeArrowheads="1"/>
            </p:cNvSpPr>
            <p:nvPr/>
          </p:nvSpPr>
          <p:spPr bwMode="auto">
            <a:xfrm>
              <a:off x="1398" y="3406"/>
              <a:ext cx="229" cy="90"/>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843" name="Rectangle 253"/>
            <p:cNvSpPr>
              <a:spLocks noChangeArrowheads="1"/>
            </p:cNvSpPr>
            <p:nvPr/>
          </p:nvSpPr>
          <p:spPr bwMode="auto">
            <a:xfrm>
              <a:off x="1420" y="3426"/>
              <a:ext cx="129"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 Fixed</a:t>
              </a:r>
              <a:endParaRPr lang="en-US">
                <a:solidFill>
                  <a:srgbClr val="FF0000"/>
                </a:solidFill>
              </a:endParaRPr>
            </a:p>
          </p:txBody>
        </p:sp>
        <p:sp>
          <p:nvSpPr>
            <p:cNvPr id="24844" name="Rectangle 254"/>
            <p:cNvSpPr>
              <a:spLocks noChangeArrowheads="1"/>
            </p:cNvSpPr>
            <p:nvPr/>
          </p:nvSpPr>
          <p:spPr bwMode="auto">
            <a:xfrm>
              <a:off x="1442" y="3450"/>
              <a:ext cx="141"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Assets</a:t>
              </a:r>
              <a:endParaRPr lang="en-US">
                <a:solidFill>
                  <a:srgbClr val="FF0000"/>
                </a:solidFill>
              </a:endParaRPr>
            </a:p>
          </p:txBody>
        </p:sp>
        <p:sp>
          <p:nvSpPr>
            <p:cNvPr id="24845" name="Freeform 255"/>
            <p:cNvSpPr>
              <a:spLocks/>
            </p:cNvSpPr>
            <p:nvPr/>
          </p:nvSpPr>
          <p:spPr bwMode="auto">
            <a:xfrm>
              <a:off x="1639" y="3122"/>
              <a:ext cx="22" cy="329"/>
            </a:xfrm>
            <a:custGeom>
              <a:avLst/>
              <a:gdLst>
                <a:gd name="T0" fmla="*/ 10 w 22"/>
                <a:gd name="T1" fmla="*/ 0 h 329"/>
                <a:gd name="T2" fmla="*/ 10 w 22"/>
                <a:gd name="T3" fmla="*/ 82 h 329"/>
                <a:gd name="T4" fmla="*/ 22 w 22"/>
                <a:gd name="T5" fmla="*/ 82 h 329"/>
                <a:gd name="T6" fmla="*/ 22 w 22"/>
                <a:gd name="T7" fmla="*/ 329 h 329"/>
                <a:gd name="T8" fmla="*/ 13 w 22"/>
                <a:gd name="T9" fmla="*/ 329 h 329"/>
                <a:gd name="T10" fmla="*/ 13 w 22"/>
                <a:gd name="T11" fmla="*/ 328 h 329"/>
                <a:gd name="T12" fmla="*/ 12 w 22"/>
                <a:gd name="T13" fmla="*/ 327 h 329"/>
                <a:gd name="T14" fmla="*/ 10 w 22"/>
                <a:gd name="T15" fmla="*/ 326 h 329"/>
                <a:gd name="T16" fmla="*/ 9 w 22"/>
                <a:gd name="T17" fmla="*/ 326 h 329"/>
                <a:gd name="T18" fmla="*/ 7 w 22"/>
                <a:gd name="T19" fmla="*/ 326 h 329"/>
                <a:gd name="T20" fmla="*/ 6 w 22"/>
                <a:gd name="T21" fmla="*/ 327 h 329"/>
                <a:gd name="T22" fmla="*/ 4 w 22"/>
                <a:gd name="T23" fmla="*/ 328 h 329"/>
                <a:gd name="T24" fmla="*/ 4 w 22"/>
                <a:gd name="T25" fmla="*/ 329 h 329"/>
                <a:gd name="T26" fmla="*/ 0 w 22"/>
                <a:gd name="T27" fmla="*/ 329 h 32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329"/>
                <a:gd name="T44" fmla="*/ 22 w 22"/>
                <a:gd name="T45" fmla="*/ 329 h 32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329">
                  <a:moveTo>
                    <a:pt x="10" y="0"/>
                  </a:moveTo>
                  <a:lnTo>
                    <a:pt x="10" y="82"/>
                  </a:lnTo>
                  <a:lnTo>
                    <a:pt x="22" y="82"/>
                  </a:lnTo>
                  <a:lnTo>
                    <a:pt x="22" y="329"/>
                  </a:lnTo>
                  <a:lnTo>
                    <a:pt x="13" y="329"/>
                  </a:lnTo>
                  <a:lnTo>
                    <a:pt x="13" y="328"/>
                  </a:lnTo>
                  <a:lnTo>
                    <a:pt x="12" y="327"/>
                  </a:lnTo>
                  <a:lnTo>
                    <a:pt x="10" y="326"/>
                  </a:lnTo>
                  <a:lnTo>
                    <a:pt x="9" y="326"/>
                  </a:lnTo>
                  <a:lnTo>
                    <a:pt x="7" y="326"/>
                  </a:lnTo>
                  <a:lnTo>
                    <a:pt x="6" y="327"/>
                  </a:lnTo>
                  <a:lnTo>
                    <a:pt x="4" y="328"/>
                  </a:lnTo>
                  <a:lnTo>
                    <a:pt x="4" y="329"/>
                  </a:lnTo>
                  <a:lnTo>
                    <a:pt x="0" y="329"/>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46" name="Freeform 256"/>
            <p:cNvSpPr>
              <a:spLocks/>
            </p:cNvSpPr>
            <p:nvPr/>
          </p:nvSpPr>
          <p:spPr bwMode="auto">
            <a:xfrm>
              <a:off x="1627" y="3447"/>
              <a:ext cx="14" cy="9"/>
            </a:xfrm>
            <a:custGeom>
              <a:avLst/>
              <a:gdLst>
                <a:gd name="T0" fmla="*/ 12 w 14"/>
                <a:gd name="T1" fmla="*/ 9 h 9"/>
                <a:gd name="T2" fmla="*/ 0 w 14"/>
                <a:gd name="T3" fmla="*/ 4 h 9"/>
                <a:gd name="T4" fmla="*/ 12 w 14"/>
                <a:gd name="T5" fmla="*/ 0 h 9"/>
                <a:gd name="T6" fmla="*/ 13 w 14"/>
                <a:gd name="T7" fmla="*/ 2 h 9"/>
                <a:gd name="T8" fmla="*/ 14 w 14"/>
                <a:gd name="T9" fmla="*/ 4 h 9"/>
                <a:gd name="T10" fmla="*/ 13 w 14"/>
                <a:gd name="T11" fmla="*/ 6 h 9"/>
                <a:gd name="T12" fmla="*/ 12 w 14"/>
                <a:gd name="T13" fmla="*/ 9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12" y="9"/>
                  </a:moveTo>
                  <a:lnTo>
                    <a:pt x="0" y="4"/>
                  </a:lnTo>
                  <a:lnTo>
                    <a:pt x="12" y="0"/>
                  </a:lnTo>
                  <a:lnTo>
                    <a:pt x="13" y="2"/>
                  </a:lnTo>
                  <a:lnTo>
                    <a:pt x="14" y="4"/>
                  </a:lnTo>
                  <a:lnTo>
                    <a:pt x="13" y="6"/>
                  </a:lnTo>
                  <a:lnTo>
                    <a:pt x="12"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47" name="Rectangle 257"/>
            <p:cNvSpPr>
              <a:spLocks noChangeArrowheads="1"/>
            </p:cNvSpPr>
            <p:nvPr/>
          </p:nvSpPr>
          <p:spPr bwMode="auto">
            <a:xfrm>
              <a:off x="2073" y="3224"/>
              <a:ext cx="250" cy="74"/>
            </a:xfrm>
            <a:prstGeom prst="rect">
              <a:avLst/>
            </a:prstGeom>
            <a:blipFill dpi="0" rotWithShape="0">
              <a:blip r:embed="rId7"/>
              <a:srcRect/>
              <a:tile tx="0" ty="0" sx="100000" sy="100000" flip="none" algn="tl"/>
            </a:blipFill>
            <a:ln w="0">
              <a:solidFill>
                <a:srgbClr val="000000"/>
              </a:solidFill>
              <a:miter lim="800000"/>
              <a:headEnd/>
              <a:tailEnd/>
            </a:ln>
          </p:spPr>
          <p:txBody>
            <a:bodyPr/>
            <a:lstStyle/>
            <a:p>
              <a:endParaRPr lang="en-US"/>
            </a:p>
          </p:txBody>
        </p:sp>
        <p:sp>
          <p:nvSpPr>
            <p:cNvPr id="24848" name="Rectangle 258"/>
            <p:cNvSpPr>
              <a:spLocks noChangeArrowheads="1"/>
            </p:cNvSpPr>
            <p:nvPr/>
          </p:nvSpPr>
          <p:spPr bwMode="auto">
            <a:xfrm>
              <a:off x="2072" y="3238"/>
              <a:ext cx="13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Recon</a:t>
              </a:r>
              <a:endParaRPr lang="en-US">
                <a:solidFill>
                  <a:srgbClr val="FF0000"/>
                </a:solidFill>
              </a:endParaRPr>
            </a:p>
          </p:txBody>
        </p:sp>
        <p:sp>
          <p:nvSpPr>
            <p:cNvPr id="24849" name="Rectangle 259"/>
            <p:cNvSpPr>
              <a:spLocks noChangeArrowheads="1"/>
            </p:cNvSpPr>
            <p:nvPr/>
          </p:nvSpPr>
          <p:spPr bwMode="auto">
            <a:xfrm>
              <a:off x="2160" y="3262"/>
              <a:ext cx="7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File</a:t>
              </a:r>
              <a:endParaRPr lang="en-US">
                <a:solidFill>
                  <a:srgbClr val="FF0000"/>
                </a:solidFill>
              </a:endParaRPr>
            </a:p>
          </p:txBody>
        </p:sp>
        <p:sp>
          <p:nvSpPr>
            <p:cNvPr id="24850" name="Freeform 260"/>
            <p:cNvSpPr>
              <a:spLocks/>
            </p:cNvSpPr>
            <p:nvPr/>
          </p:nvSpPr>
          <p:spPr bwMode="auto">
            <a:xfrm>
              <a:off x="1889" y="3122"/>
              <a:ext cx="172" cy="127"/>
            </a:xfrm>
            <a:custGeom>
              <a:avLst/>
              <a:gdLst>
                <a:gd name="T0" fmla="*/ 172 w 172"/>
                <a:gd name="T1" fmla="*/ 127 h 127"/>
                <a:gd name="T2" fmla="*/ 85 w 172"/>
                <a:gd name="T3" fmla="*/ 127 h 127"/>
                <a:gd name="T4" fmla="*/ 85 w 172"/>
                <a:gd name="T5" fmla="*/ 77 h 127"/>
                <a:gd name="T6" fmla="*/ 0 w 172"/>
                <a:gd name="T7" fmla="*/ 77 h 127"/>
                <a:gd name="T8" fmla="*/ 0 w 172"/>
                <a:gd name="T9" fmla="*/ 0 h 127"/>
                <a:gd name="T10" fmla="*/ 0 60000 65536"/>
                <a:gd name="T11" fmla="*/ 0 60000 65536"/>
                <a:gd name="T12" fmla="*/ 0 60000 65536"/>
                <a:gd name="T13" fmla="*/ 0 60000 65536"/>
                <a:gd name="T14" fmla="*/ 0 60000 65536"/>
                <a:gd name="T15" fmla="*/ 0 w 172"/>
                <a:gd name="T16" fmla="*/ 0 h 127"/>
                <a:gd name="T17" fmla="*/ 172 w 172"/>
                <a:gd name="T18" fmla="*/ 127 h 127"/>
              </a:gdLst>
              <a:ahLst/>
              <a:cxnLst>
                <a:cxn ang="T10">
                  <a:pos x="T0" y="T1"/>
                </a:cxn>
                <a:cxn ang="T11">
                  <a:pos x="T2" y="T3"/>
                </a:cxn>
                <a:cxn ang="T12">
                  <a:pos x="T4" y="T5"/>
                </a:cxn>
                <a:cxn ang="T13">
                  <a:pos x="T6" y="T7"/>
                </a:cxn>
                <a:cxn ang="T14">
                  <a:pos x="T8" y="T9"/>
                </a:cxn>
              </a:cxnLst>
              <a:rect l="T15" t="T16" r="T17" b="T18"/>
              <a:pathLst>
                <a:path w="172" h="127">
                  <a:moveTo>
                    <a:pt x="172" y="127"/>
                  </a:moveTo>
                  <a:lnTo>
                    <a:pt x="85" y="127"/>
                  </a:lnTo>
                  <a:lnTo>
                    <a:pt x="85" y="77"/>
                  </a:lnTo>
                  <a:lnTo>
                    <a:pt x="0" y="77"/>
                  </a:lnTo>
                  <a:lnTo>
                    <a:pt x="0" y="0"/>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51" name="Freeform 261"/>
            <p:cNvSpPr>
              <a:spLocks/>
            </p:cNvSpPr>
            <p:nvPr/>
          </p:nvSpPr>
          <p:spPr bwMode="auto">
            <a:xfrm>
              <a:off x="2060" y="3244"/>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2"/>
                  </a:lnTo>
                  <a:lnTo>
                    <a:pt x="1" y="0"/>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52" name="Rectangle 262"/>
            <p:cNvSpPr>
              <a:spLocks noChangeArrowheads="1"/>
            </p:cNvSpPr>
            <p:nvPr/>
          </p:nvSpPr>
          <p:spPr bwMode="auto">
            <a:xfrm>
              <a:off x="1128" y="3462"/>
              <a:ext cx="249" cy="74"/>
            </a:xfrm>
            <a:prstGeom prst="rect">
              <a:avLst/>
            </a:prstGeom>
            <a:blipFill dpi="0" rotWithShape="0">
              <a:blip r:embed="rId8"/>
              <a:srcRect/>
              <a:tile tx="0" ty="0" sx="100000" sy="100000" flip="none" algn="tl"/>
            </a:blipFill>
            <a:ln w="0">
              <a:solidFill>
                <a:srgbClr val="000000"/>
              </a:solidFill>
              <a:miter lim="800000"/>
              <a:headEnd/>
              <a:tailEnd/>
            </a:ln>
          </p:spPr>
          <p:txBody>
            <a:bodyPr/>
            <a:lstStyle/>
            <a:p>
              <a:endParaRPr lang="en-US"/>
            </a:p>
          </p:txBody>
        </p:sp>
        <p:sp>
          <p:nvSpPr>
            <p:cNvPr id="24853" name="Rectangle 263"/>
            <p:cNvSpPr>
              <a:spLocks noChangeArrowheads="1"/>
            </p:cNvSpPr>
            <p:nvPr/>
          </p:nvSpPr>
          <p:spPr bwMode="auto">
            <a:xfrm>
              <a:off x="1155" y="3486"/>
              <a:ext cx="136"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Repair</a:t>
              </a:r>
              <a:endParaRPr lang="en-US">
                <a:solidFill>
                  <a:srgbClr val="FF0000"/>
                </a:solidFill>
              </a:endParaRPr>
            </a:p>
          </p:txBody>
        </p:sp>
        <p:sp>
          <p:nvSpPr>
            <p:cNvPr id="24854" name="Freeform 264"/>
            <p:cNvSpPr>
              <a:spLocks/>
            </p:cNvSpPr>
            <p:nvPr/>
          </p:nvSpPr>
          <p:spPr bwMode="auto">
            <a:xfrm>
              <a:off x="1389" y="3131"/>
              <a:ext cx="286" cy="386"/>
            </a:xfrm>
            <a:custGeom>
              <a:avLst/>
              <a:gdLst>
                <a:gd name="T0" fmla="*/ 0 w 286"/>
                <a:gd name="T1" fmla="*/ 386 h 386"/>
                <a:gd name="T2" fmla="*/ 286 w 286"/>
                <a:gd name="T3" fmla="*/ 386 h 386"/>
                <a:gd name="T4" fmla="*/ 286 w 286"/>
                <a:gd name="T5" fmla="*/ 0 h 386"/>
                <a:gd name="T6" fmla="*/ 0 60000 65536"/>
                <a:gd name="T7" fmla="*/ 0 60000 65536"/>
                <a:gd name="T8" fmla="*/ 0 60000 65536"/>
                <a:gd name="T9" fmla="*/ 0 w 286"/>
                <a:gd name="T10" fmla="*/ 0 h 386"/>
                <a:gd name="T11" fmla="*/ 286 w 286"/>
                <a:gd name="T12" fmla="*/ 386 h 386"/>
              </a:gdLst>
              <a:ahLst/>
              <a:cxnLst>
                <a:cxn ang="T6">
                  <a:pos x="T0" y="T1"/>
                </a:cxn>
                <a:cxn ang="T7">
                  <a:pos x="T2" y="T3"/>
                </a:cxn>
                <a:cxn ang="T8">
                  <a:pos x="T4" y="T5"/>
                </a:cxn>
              </a:cxnLst>
              <a:rect l="T9" t="T10" r="T11" b="T12"/>
              <a:pathLst>
                <a:path w="286" h="386">
                  <a:moveTo>
                    <a:pt x="0" y="386"/>
                  </a:moveTo>
                  <a:lnTo>
                    <a:pt x="286" y="386"/>
                  </a:lnTo>
                  <a:lnTo>
                    <a:pt x="286" y="0"/>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55" name="Freeform 265"/>
            <p:cNvSpPr>
              <a:spLocks/>
            </p:cNvSpPr>
            <p:nvPr/>
          </p:nvSpPr>
          <p:spPr bwMode="auto">
            <a:xfrm>
              <a:off x="1377" y="3513"/>
              <a:ext cx="14" cy="9"/>
            </a:xfrm>
            <a:custGeom>
              <a:avLst/>
              <a:gdLst>
                <a:gd name="T0" fmla="*/ 12 w 14"/>
                <a:gd name="T1" fmla="*/ 9 h 9"/>
                <a:gd name="T2" fmla="*/ 0 w 14"/>
                <a:gd name="T3" fmla="*/ 4 h 9"/>
                <a:gd name="T4" fmla="*/ 12 w 14"/>
                <a:gd name="T5" fmla="*/ 0 h 9"/>
                <a:gd name="T6" fmla="*/ 13 w 14"/>
                <a:gd name="T7" fmla="*/ 2 h 9"/>
                <a:gd name="T8" fmla="*/ 14 w 14"/>
                <a:gd name="T9" fmla="*/ 4 h 9"/>
                <a:gd name="T10" fmla="*/ 13 w 14"/>
                <a:gd name="T11" fmla="*/ 7 h 9"/>
                <a:gd name="T12" fmla="*/ 12 w 14"/>
                <a:gd name="T13" fmla="*/ 9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12" y="9"/>
                  </a:moveTo>
                  <a:lnTo>
                    <a:pt x="0" y="4"/>
                  </a:lnTo>
                  <a:lnTo>
                    <a:pt x="12" y="0"/>
                  </a:lnTo>
                  <a:lnTo>
                    <a:pt x="13" y="2"/>
                  </a:lnTo>
                  <a:lnTo>
                    <a:pt x="14" y="4"/>
                  </a:lnTo>
                  <a:lnTo>
                    <a:pt x="13" y="7"/>
                  </a:lnTo>
                  <a:lnTo>
                    <a:pt x="12"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56" name="Freeform 266"/>
            <p:cNvSpPr>
              <a:spLocks/>
            </p:cNvSpPr>
            <p:nvPr/>
          </p:nvSpPr>
          <p:spPr bwMode="auto">
            <a:xfrm>
              <a:off x="1669" y="3122"/>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57" name="Rectangle 267"/>
            <p:cNvSpPr>
              <a:spLocks noChangeArrowheads="1"/>
            </p:cNvSpPr>
            <p:nvPr/>
          </p:nvSpPr>
          <p:spPr bwMode="auto">
            <a:xfrm>
              <a:off x="3046" y="2911"/>
              <a:ext cx="215" cy="64"/>
            </a:xfrm>
            <a:prstGeom prst="rect">
              <a:avLst/>
            </a:prstGeom>
            <a:blipFill dpi="0" rotWithShape="0">
              <a:blip r:embed="rId8"/>
              <a:srcRect/>
              <a:tile tx="0" ty="0" sx="100000" sy="100000" flip="none" algn="tl"/>
            </a:blipFill>
            <a:ln w="0">
              <a:solidFill>
                <a:srgbClr val="000000"/>
              </a:solidFill>
              <a:miter lim="800000"/>
              <a:headEnd/>
              <a:tailEnd/>
            </a:ln>
          </p:spPr>
          <p:txBody>
            <a:bodyPr/>
            <a:lstStyle/>
            <a:p>
              <a:endParaRPr lang="en-US"/>
            </a:p>
          </p:txBody>
        </p:sp>
        <p:sp>
          <p:nvSpPr>
            <p:cNvPr id="24858" name="Rectangle 268"/>
            <p:cNvSpPr>
              <a:spLocks noChangeArrowheads="1"/>
            </p:cNvSpPr>
            <p:nvPr/>
          </p:nvSpPr>
          <p:spPr bwMode="auto">
            <a:xfrm>
              <a:off x="3116" y="2918"/>
              <a:ext cx="74"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EDI</a:t>
              </a:r>
              <a:endParaRPr lang="en-US">
                <a:solidFill>
                  <a:srgbClr val="FF0000"/>
                </a:solidFill>
              </a:endParaRPr>
            </a:p>
          </p:txBody>
        </p:sp>
        <p:sp>
          <p:nvSpPr>
            <p:cNvPr id="24859" name="Rectangle 269"/>
            <p:cNvSpPr>
              <a:spLocks noChangeArrowheads="1"/>
            </p:cNvSpPr>
            <p:nvPr/>
          </p:nvSpPr>
          <p:spPr bwMode="auto">
            <a:xfrm>
              <a:off x="3026" y="2939"/>
              <a:ext cx="25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Coordinator</a:t>
              </a:r>
              <a:endParaRPr lang="en-US">
                <a:solidFill>
                  <a:srgbClr val="FF0000"/>
                </a:solidFill>
              </a:endParaRPr>
            </a:p>
          </p:txBody>
        </p:sp>
        <p:sp>
          <p:nvSpPr>
            <p:cNvPr id="24860" name="Freeform 270"/>
            <p:cNvSpPr>
              <a:spLocks/>
            </p:cNvSpPr>
            <p:nvPr/>
          </p:nvSpPr>
          <p:spPr bwMode="auto">
            <a:xfrm>
              <a:off x="2026" y="2981"/>
              <a:ext cx="1127" cy="33"/>
            </a:xfrm>
            <a:custGeom>
              <a:avLst/>
              <a:gdLst>
                <a:gd name="T0" fmla="*/ 1127 w 1127"/>
                <a:gd name="T1" fmla="*/ 26 h 33"/>
                <a:gd name="T2" fmla="*/ 637 w 1127"/>
                <a:gd name="T3" fmla="*/ 25 h 33"/>
                <a:gd name="T4" fmla="*/ 634 w 1127"/>
                <a:gd name="T5" fmla="*/ 23 h 33"/>
                <a:gd name="T6" fmla="*/ 631 w 1127"/>
                <a:gd name="T7" fmla="*/ 23 h 33"/>
                <a:gd name="T8" fmla="*/ 628 w 1127"/>
                <a:gd name="T9" fmla="*/ 25 h 33"/>
                <a:gd name="T10" fmla="*/ 583 w 1127"/>
                <a:gd name="T11" fmla="*/ 26 h 33"/>
                <a:gd name="T12" fmla="*/ 582 w 1127"/>
                <a:gd name="T13" fmla="*/ 24 h 33"/>
                <a:gd name="T14" fmla="*/ 579 w 1127"/>
                <a:gd name="T15" fmla="*/ 23 h 33"/>
                <a:gd name="T16" fmla="*/ 575 w 1127"/>
                <a:gd name="T17" fmla="*/ 24 h 33"/>
                <a:gd name="T18" fmla="*/ 574 w 1127"/>
                <a:gd name="T19" fmla="*/ 26 h 33"/>
                <a:gd name="T20" fmla="*/ 531 w 1127"/>
                <a:gd name="T21" fmla="*/ 25 h 33"/>
                <a:gd name="T22" fmla="*/ 528 w 1127"/>
                <a:gd name="T23" fmla="*/ 23 h 33"/>
                <a:gd name="T24" fmla="*/ 525 w 1127"/>
                <a:gd name="T25" fmla="*/ 23 h 33"/>
                <a:gd name="T26" fmla="*/ 523 w 1127"/>
                <a:gd name="T27" fmla="*/ 25 h 33"/>
                <a:gd name="T28" fmla="*/ 438 w 1127"/>
                <a:gd name="T29" fmla="*/ 26 h 33"/>
                <a:gd name="T30" fmla="*/ 437 w 1127"/>
                <a:gd name="T31" fmla="*/ 24 h 33"/>
                <a:gd name="T32" fmla="*/ 434 w 1127"/>
                <a:gd name="T33" fmla="*/ 23 h 33"/>
                <a:gd name="T34" fmla="*/ 431 w 1127"/>
                <a:gd name="T35" fmla="*/ 24 h 33"/>
                <a:gd name="T36" fmla="*/ 429 w 1127"/>
                <a:gd name="T37" fmla="*/ 26 h 33"/>
                <a:gd name="T38" fmla="*/ 342 w 1127"/>
                <a:gd name="T39" fmla="*/ 25 h 33"/>
                <a:gd name="T40" fmla="*/ 339 w 1127"/>
                <a:gd name="T41" fmla="*/ 23 h 33"/>
                <a:gd name="T42" fmla="*/ 336 w 1127"/>
                <a:gd name="T43" fmla="*/ 23 h 33"/>
                <a:gd name="T44" fmla="*/ 333 w 1127"/>
                <a:gd name="T45" fmla="*/ 25 h 33"/>
                <a:gd name="T46" fmla="*/ 282 w 1127"/>
                <a:gd name="T47" fmla="*/ 26 h 33"/>
                <a:gd name="T48" fmla="*/ 261 w 1127"/>
                <a:gd name="T49" fmla="*/ 33 h 33"/>
                <a:gd name="T50" fmla="*/ 260 w 1127"/>
                <a:gd name="T51" fmla="*/ 31 h 33"/>
                <a:gd name="T52" fmla="*/ 256 w 1127"/>
                <a:gd name="T53" fmla="*/ 30 h 33"/>
                <a:gd name="T54" fmla="*/ 253 w 1127"/>
                <a:gd name="T55" fmla="*/ 31 h 33"/>
                <a:gd name="T56" fmla="*/ 252 w 1127"/>
                <a:gd name="T57" fmla="*/ 33 h 33"/>
                <a:gd name="T58" fmla="*/ 109 w 1127"/>
                <a:gd name="T59" fmla="*/ 32 h 33"/>
                <a:gd name="T60" fmla="*/ 107 w 1127"/>
                <a:gd name="T61" fmla="*/ 30 h 33"/>
                <a:gd name="T62" fmla="*/ 103 w 1127"/>
                <a:gd name="T63" fmla="*/ 30 h 33"/>
                <a:gd name="T64" fmla="*/ 101 w 1127"/>
                <a:gd name="T65" fmla="*/ 32 h 33"/>
                <a:gd name="T66" fmla="*/ 81 w 1127"/>
                <a:gd name="T67" fmla="*/ 33 h 33"/>
                <a:gd name="T68" fmla="*/ 80 w 1127"/>
                <a:gd name="T69" fmla="*/ 31 h 33"/>
                <a:gd name="T70" fmla="*/ 76 w 1127"/>
                <a:gd name="T71" fmla="*/ 30 h 33"/>
                <a:gd name="T72" fmla="*/ 73 w 1127"/>
                <a:gd name="T73" fmla="*/ 31 h 33"/>
                <a:gd name="T74" fmla="*/ 72 w 1127"/>
                <a:gd name="T75" fmla="*/ 33 h 33"/>
                <a:gd name="T76" fmla="*/ 38 w 1127"/>
                <a:gd name="T77" fmla="*/ 32 h 33"/>
                <a:gd name="T78" fmla="*/ 35 w 1127"/>
                <a:gd name="T79" fmla="*/ 30 h 33"/>
                <a:gd name="T80" fmla="*/ 32 w 1127"/>
                <a:gd name="T81" fmla="*/ 30 h 33"/>
                <a:gd name="T82" fmla="*/ 30 w 1127"/>
                <a:gd name="T83" fmla="*/ 32 h 33"/>
                <a:gd name="T84" fmla="*/ 0 w 1127"/>
                <a:gd name="T85" fmla="*/ 33 h 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127"/>
                <a:gd name="T130" fmla="*/ 0 h 33"/>
                <a:gd name="T131" fmla="*/ 1127 w 1127"/>
                <a:gd name="T132" fmla="*/ 33 h 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127" h="33">
                  <a:moveTo>
                    <a:pt x="1127" y="0"/>
                  </a:moveTo>
                  <a:lnTo>
                    <a:pt x="1127" y="26"/>
                  </a:lnTo>
                  <a:lnTo>
                    <a:pt x="637" y="26"/>
                  </a:lnTo>
                  <a:lnTo>
                    <a:pt x="637" y="25"/>
                  </a:lnTo>
                  <a:lnTo>
                    <a:pt x="636" y="24"/>
                  </a:lnTo>
                  <a:lnTo>
                    <a:pt x="634" y="23"/>
                  </a:lnTo>
                  <a:lnTo>
                    <a:pt x="633" y="23"/>
                  </a:lnTo>
                  <a:lnTo>
                    <a:pt x="631" y="23"/>
                  </a:lnTo>
                  <a:lnTo>
                    <a:pt x="629" y="24"/>
                  </a:lnTo>
                  <a:lnTo>
                    <a:pt x="628" y="25"/>
                  </a:lnTo>
                  <a:lnTo>
                    <a:pt x="628" y="26"/>
                  </a:lnTo>
                  <a:lnTo>
                    <a:pt x="583" y="26"/>
                  </a:lnTo>
                  <a:lnTo>
                    <a:pt x="583" y="25"/>
                  </a:lnTo>
                  <a:lnTo>
                    <a:pt x="582" y="24"/>
                  </a:lnTo>
                  <a:lnTo>
                    <a:pt x="580" y="23"/>
                  </a:lnTo>
                  <a:lnTo>
                    <a:pt x="579" y="23"/>
                  </a:lnTo>
                  <a:lnTo>
                    <a:pt x="577" y="23"/>
                  </a:lnTo>
                  <a:lnTo>
                    <a:pt x="575" y="24"/>
                  </a:lnTo>
                  <a:lnTo>
                    <a:pt x="574" y="25"/>
                  </a:lnTo>
                  <a:lnTo>
                    <a:pt x="574" y="26"/>
                  </a:lnTo>
                  <a:lnTo>
                    <a:pt x="531" y="26"/>
                  </a:lnTo>
                  <a:lnTo>
                    <a:pt x="531" y="25"/>
                  </a:lnTo>
                  <a:lnTo>
                    <a:pt x="530" y="24"/>
                  </a:lnTo>
                  <a:lnTo>
                    <a:pt x="528" y="23"/>
                  </a:lnTo>
                  <a:lnTo>
                    <a:pt x="527" y="23"/>
                  </a:lnTo>
                  <a:lnTo>
                    <a:pt x="525" y="23"/>
                  </a:lnTo>
                  <a:lnTo>
                    <a:pt x="524" y="24"/>
                  </a:lnTo>
                  <a:lnTo>
                    <a:pt x="523" y="25"/>
                  </a:lnTo>
                  <a:lnTo>
                    <a:pt x="522" y="26"/>
                  </a:lnTo>
                  <a:lnTo>
                    <a:pt x="438" y="26"/>
                  </a:lnTo>
                  <a:lnTo>
                    <a:pt x="438" y="25"/>
                  </a:lnTo>
                  <a:lnTo>
                    <a:pt x="437" y="24"/>
                  </a:lnTo>
                  <a:lnTo>
                    <a:pt x="436" y="23"/>
                  </a:lnTo>
                  <a:lnTo>
                    <a:pt x="434" y="23"/>
                  </a:lnTo>
                  <a:lnTo>
                    <a:pt x="432" y="23"/>
                  </a:lnTo>
                  <a:lnTo>
                    <a:pt x="431" y="24"/>
                  </a:lnTo>
                  <a:lnTo>
                    <a:pt x="430" y="25"/>
                  </a:lnTo>
                  <a:lnTo>
                    <a:pt x="429" y="26"/>
                  </a:lnTo>
                  <a:lnTo>
                    <a:pt x="342" y="26"/>
                  </a:lnTo>
                  <a:lnTo>
                    <a:pt x="342" y="25"/>
                  </a:lnTo>
                  <a:lnTo>
                    <a:pt x="341" y="24"/>
                  </a:lnTo>
                  <a:lnTo>
                    <a:pt x="339" y="23"/>
                  </a:lnTo>
                  <a:lnTo>
                    <a:pt x="338" y="23"/>
                  </a:lnTo>
                  <a:lnTo>
                    <a:pt x="336" y="23"/>
                  </a:lnTo>
                  <a:lnTo>
                    <a:pt x="334" y="24"/>
                  </a:lnTo>
                  <a:lnTo>
                    <a:pt x="333" y="25"/>
                  </a:lnTo>
                  <a:lnTo>
                    <a:pt x="333" y="26"/>
                  </a:lnTo>
                  <a:lnTo>
                    <a:pt x="282" y="26"/>
                  </a:lnTo>
                  <a:lnTo>
                    <a:pt x="282" y="33"/>
                  </a:lnTo>
                  <a:lnTo>
                    <a:pt x="261" y="33"/>
                  </a:lnTo>
                  <a:lnTo>
                    <a:pt x="261" y="32"/>
                  </a:lnTo>
                  <a:lnTo>
                    <a:pt x="260" y="31"/>
                  </a:lnTo>
                  <a:lnTo>
                    <a:pt x="258" y="30"/>
                  </a:lnTo>
                  <a:lnTo>
                    <a:pt x="256" y="30"/>
                  </a:lnTo>
                  <a:lnTo>
                    <a:pt x="255" y="30"/>
                  </a:lnTo>
                  <a:lnTo>
                    <a:pt x="253" y="31"/>
                  </a:lnTo>
                  <a:lnTo>
                    <a:pt x="252" y="32"/>
                  </a:lnTo>
                  <a:lnTo>
                    <a:pt x="252" y="33"/>
                  </a:lnTo>
                  <a:lnTo>
                    <a:pt x="110" y="33"/>
                  </a:lnTo>
                  <a:lnTo>
                    <a:pt x="109" y="32"/>
                  </a:lnTo>
                  <a:lnTo>
                    <a:pt x="108" y="31"/>
                  </a:lnTo>
                  <a:lnTo>
                    <a:pt x="107" y="30"/>
                  </a:lnTo>
                  <a:lnTo>
                    <a:pt x="105" y="30"/>
                  </a:lnTo>
                  <a:lnTo>
                    <a:pt x="103" y="30"/>
                  </a:lnTo>
                  <a:lnTo>
                    <a:pt x="102" y="31"/>
                  </a:lnTo>
                  <a:lnTo>
                    <a:pt x="101" y="32"/>
                  </a:lnTo>
                  <a:lnTo>
                    <a:pt x="101" y="33"/>
                  </a:lnTo>
                  <a:lnTo>
                    <a:pt x="81" y="33"/>
                  </a:lnTo>
                  <a:lnTo>
                    <a:pt x="81" y="32"/>
                  </a:lnTo>
                  <a:lnTo>
                    <a:pt x="80" y="31"/>
                  </a:lnTo>
                  <a:lnTo>
                    <a:pt x="78" y="30"/>
                  </a:lnTo>
                  <a:lnTo>
                    <a:pt x="76" y="30"/>
                  </a:lnTo>
                  <a:lnTo>
                    <a:pt x="75" y="30"/>
                  </a:lnTo>
                  <a:lnTo>
                    <a:pt x="73" y="31"/>
                  </a:lnTo>
                  <a:lnTo>
                    <a:pt x="72" y="32"/>
                  </a:lnTo>
                  <a:lnTo>
                    <a:pt x="72" y="33"/>
                  </a:lnTo>
                  <a:lnTo>
                    <a:pt x="38" y="33"/>
                  </a:lnTo>
                  <a:lnTo>
                    <a:pt x="38" y="32"/>
                  </a:lnTo>
                  <a:lnTo>
                    <a:pt x="37" y="31"/>
                  </a:lnTo>
                  <a:lnTo>
                    <a:pt x="35" y="30"/>
                  </a:lnTo>
                  <a:lnTo>
                    <a:pt x="34" y="30"/>
                  </a:lnTo>
                  <a:lnTo>
                    <a:pt x="32" y="30"/>
                  </a:lnTo>
                  <a:lnTo>
                    <a:pt x="30" y="31"/>
                  </a:lnTo>
                  <a:lnTo>
                    <a:pt x="30" y="32"/>
                  </a:lnTo>
                  <a:lnTo>
                    <a:pt x="29" y="33"/>
                  </a:lnTo>
                  <a:lnTo>
                    <a:pt x="0" y="33"/>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61" name="Freeform 271"/>
            <p:cNvSpPr>
              <a:spLocks/>
            </p:cNvSpPr>
            <p:nvPr/>
          </p:nvSpPr>
          <p:spPr bwMode="auto">
            <a:xfrm>
              <a:off x="3150" y="2975"/>
              <a:ext cx="7" cy="7"/>
            </a:xfrm>
            <a:custGeom>
              <a:avLst/>
              <a:gdLst>
                <a:gd name="T0" fmla="*/ 0 w 7"/>
                <a:gd name="T1" fmla="*/ 6 h 7"/>
                <a:gd name="T2" fmla="*/ 3 w 7"/>
                <a:gd name="T3" fmla="*/ 0 h 7"/>
                <a:gd name="T4" fmla="*/ 7 w 7"/>
                <a:gd name="T5" fmla="*/ 6 h 7"/>
                <a:gd name="T6" fmla="*/ 5 w 7"/>
                <a:gd name="T7" fmla="*/ 7 h 7"/>
                <a:gd name="T8" fmla="*/ 3 w 7"/>
                <a:gd name="T9" fmla="*/ 7 h 7"/>
                <a:gd name="T10" fmla="*/ 1 w 7"/>
                <a:gd name="T11" fmla="*/ 7 h 7"/>
                <a:gd name="T12" fmla="*/ 0 w 7"/>
                <a:gd name="T13" fmla="*/ 6 h 7"/>
                <a:gd name="T14" fmla="*/ 0 60000 65536"/>
                <a:gd name="T15" fmla="*/ 0 60000 65536"/>
                <a:gd name="T16" fmla="*/ 0 60000 65536"/>
                <a:gd name="T17" fmla="*/ 0 60000 65536"/>
                <a:gd name="T18" fmla="*/ 0 60000 65536"/>
                <a:gd name="T19" fmla="*/ 0 60000 65536"/>
                <a:gd name="T20" fmla="*/ 0 60000 65536"/>
                <a:gd name="T21" fmla="*/ 0 w 7"/>
                <a:gd name="T22" fmla="*/ 0 h 7"/>
                <a:gd name="T23" fmla="*/ 7 w 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7">
                  <a:moveTo>
                    <a:pt x="0" y="6"/>
                  </a:moveTo>
                  <a:lnTo>
                    <a:pt x="3" y="0"/>
                  </a:lnTo>
                  <a:lnTo>
                    <a:pt x="7" y="6"/>
                  </a:lnTo>
                  <a:lnTo>
                    <a:pt x="5" y="7"/>
                  </a:lnTo>
                  <a:lnTo>
                    <a:pt x="3" y="7"/>
                  </a:lnTo>
                  <a:lnTo>
                    <a:pt x="1" y="7"/>
                  </a:lnTo>
                  <a:lnTo>
                    <a:pt x="0" y="6"/>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62" name="Freeform 272"/>
            <p:cNvSpPr>
              <a:spLocks/>
            </p:cNvSpPr>
            <p:nvPr/>
          </p:nvSpPr>
          <p:spPr bwMode="auto">
            <a:xfrm>
              <a:off x="2026" y="2086"/>
              <a:ext cx="195" cy="887"/>
            </a:xfrm>
            <a:custGeom>
              <a:avLst/>
              <a:gdLst>
                <a:gd name="T0" fmla="*/ 182 w 195"/>
                <a:gd name="T1" fmla="*/ 6 h 887"/>
                <a:gd name="T2" fmla="*/ 180 w 195"/>
                <a:gd name="T3" fmla="*/ 4 h 887"/>
                <a:gd name="T4" fmla="*/ 177 w 195"/>
                <a:gd name="T5" fmla="*/ 3 h 887"/>
                <a:gd name="T6" fmla="*/ 174 w 195"/>
                <a:gd name="T7" fmla="*/ 4 h 887"/>
                <a:gd name="T8" fmla="*/ 173 w 195"/>
                <a:gd name="T9" fmla="*/ 6 h 887"/>
                <a:gd name="T10" fmla="*/ 169 w 195"/>
                <a:gd name="T11" fmla="*/ 5 h 887"/>
                <a:gd name="T12" fmla="*/ 167 w 195"/>
                <a:gd name="T13" fmla="*/ 3 h 887"/>
                <a:gd name="T14" fmla="*/ 164 w 195"/>
                <a:gd name="T15" fmla="*/ 3 h 887"/>
                <a:gd name="T16" fmla="*/ 161 w 195"/>
                <a:gd name="T17" fmla="*/ 5 h 887"/>
                <a:gd name="T18" fmla="*/ 154 w 195"/>
                <a:gd name="T19" fmla="*/ 6 h 887"/>
                <a:gd name="T20" fmla="*/ 153 w 195"/>
                <a:gd name="T21" fmla="*/ 4 h 887"/>
                <a:gd name="T22" fmla="*/ 149 w 195"/>
                <a:gd name="T23" fmla="*/ 3 h 887"/>
                <a:gd name="T24" fmla="*/ 146 w 195"/>
                <a:gd name="T25" fmla="*/ 4 h 887"/>
                <a:gd name="T26" fmla="*/ 145 w 195"/>
                <a:gd name="T27" fmla="*/ 6 h 887"/>
                <a:gd name="T28" fmla="*/ 130 w 195"/>
                <a:gd name="T29" fmla="*/ 5 h 887"/>
                <a:gd name="T30" fmla="*/ 128 w 195"/>
                <a:gd name="T31" fmla="*/ 1 h 887"/>
                <a:gd name="T32" fmla="*/ 123 w 195"/>
                <a:gd name="T33" fmla="*/ 0 h 887"/>
                <a:gd name="T34" fmla="*/ 119 w 195"/>
                <a:gd name="T35" fmla="*/ 1 h 887"/>
                <a:gd name="T36" fmla="*/ 115 w 195"/>
                <a:gd name="T37" fmla="*/ 3 h 887"/>
                <a:gd name="T38" fmla="*/ 114 w 195"/>
                <a:gd name="T39" fmla="*/ 6 h 887"/>
                <a:gd name="T40" fmla="*/ 109 w 195"/>
                <a:gd name="T41" fmla="*/ 4 h 887"/>
                <a:gd name="T42" fmla="*/ 107 w 195"/>
                <a:gd name="T43" fmla="*/ 1 h 887"/>
                <a:gd name="T44" fmla="*/ 102 w 195"/>
                <a:gd name="T45" fmla="*/ 0 h 887"/>
                <a:gd name="T46" fmla="*/ 97 w 195"/>
                <a:gd name="T47" fmla="*/ 0 h 887"/>
                <a:gd name="T48" fmla="*/ 94 w 195"/>
                <a:gd name="T49" fmla="*/ 3 h 887"/>
                <a:gd name="T50" fmla="*/ 92 w 195"/>
                <a:gd name="T51" fmla="*/ 6 h 887"/>
                <a:gd name="T52" fmla="*/ 90 w 195"/>
                <a:gd name="T53" fmla="*/ 5 h 887"/>
                <a:gd name="T54" fmla="*/ 88 w 195"/>
                <a:gd name="T55" fmla="*/ 3 h 887"/>
                <a:gd name="T56" fmla="*/ 84 w 195"/>
                <a:gd name="T57" fmla="*/ 3 h 887"/>
                <a:gd name="T58" fmla="*/ 82 w 195"/>
                <a:gd name="T59" fmla="*/ 5 h 887"/>
                <a:gd name="T60" fmla="*/ 81 w 195"/>
                <a:gd name="T61" fmla="*/ 6 h 887"/>
                <a:gd name="T62" fmla="*/ 80 w 195"/>
                <a:gd name="T63" fmla="*/ 4 h 887"/>
                <a:gd name="T64" fmla="*/ 76 w 195"/>
                <a:gd name="T65" fmla="*/ 3 h 887"/>
                <a:gd name="T66" fmla="*/ 73 w 195"/>
                <a:gd name="T67" fmla="*/ 4 h 887"/>
                <a:gd name="T68" fmla="*/ 72 w 195"/>
                <a:gd name="T69" fmla="*/ 6 h 887"/>
                <a:gd name="T70" fmla="*/ 70 w 195"/>
                <a:gd name="T71" fmla="*/ 5 h 887"/>
                <a:gd name="T72" fmla="*/ 67 w 195"/>
                <a:gd name="T73" fmla="*/ 3 h 887"/>
                <a:gd name="T74" fmla="*/ 64 w 195"/>
                <a:gd name="T75" fmla="*/ 3 h 887"/>
                <a:gd name="T76" fmla="*/ 61 w 195"/>
                <a:gd name="T77" fmla="*/ 5 h 887"/>
                <a:gd name="T78" fmla="*/ 50 w 195"/>
                <a:gd name="T79" fmla="*/ 6 h 887"/>
                <a:gd name="T80" fmla="*/ 49 w 195"/>
                <a:gd name="T81" fmla="*/ 4 h 887"/>
                <a:gd name="T82" fmla="*/ 45 w 195"/>
                <a:gd name="T83" fmla="*/ 3 h 887"/>
                <a:gd name="T84" fmla="*/ 42 w 195"/>
                <a:gd name="T85" fmla="*/ 4 h 887"/>
                <a:gd name="T86" fmla="*/ 41 w 195"/>
                <a:gd name="T87" fmla="*/ 6 h 887"/>
                <a:gd name="T88" fmla="*/ 20 w 195"/>
                <a:gd name="T89" fmla="*/ 887 h 887"/>
                <a:gd name="T90" fmla="*/ 17 w 195"/>
                <a:gd name="T91" fmla="*/ 886 h 887"/>
                <a:gd name="T92" fmla="*/ 15 w 195"/>
                <a:gd name="T93" fmla="*/ 884 h 887"/>
                <a:gd name="T94" fmla="*/ 12 w 195"/>
                <a:gd name="T95" fmla="*/ 884 h 887"/>
                <a:gd name="T96" fmla="*/ 9 w 195"/>
                <a:gd name="T97" fmla="*/ 886 h 887"/>
                <a:gd name="T98" fmla="*/ 0 w 195"/>
                <a:gd name="T99" fmla="*/ 887 h 88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5"/>
                <a:gd name="T151" fmla="*/ 0 h 887"/>
                <a:gd name="T152" fmla="*/ 195 w 195"/>
                <a:gd name="T153" fmla="*/ 887 h 88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5" h="887">
                  <a:moveTo>
                    <a:pt x="195" y="6"/>
                  </a:moveTo>
                  <a:lnTo>
                    <a:pt x="182" y="6"/>
                  </a:lnTo>
                  <a:lnTo>
                    <a:pt x="181" y="5"/>
                  </a:lnTo>
                  <a:lnTo>
                    <a:pt x="180" y="4"/>
                  </a:lnTo>
                  <a:lnTo>
                    <a:pt x="179" y="3"/>
                  </a:lnTo>
                  <a:lnTo>
                    <a:pt x="177" y="3"/>
                  </a:lnTo>
                  <a:lnTo>
                    <a:pt x="175" y="3"/>
                  </a:lnTo>
                  <a:lnTo>
                    <a:pt x="174" y="4"/>
                  </a:lnTo>
                  <a:lnTo>
                    <a:pt x="173" y="5"/>
                  </a:lnTo>
                  <a:lnTo>
                    <a:pt x="173" y="6"/>
                  </a:lnTo>
                  <a:lnTo>
                    <a:pt x="170" y="6"/>
                  </a:lnTo>
                  <a:lnTo>
                    <a:pt x="169" y="5"/>
                  </a:lnTo>
                  <a:lnTo>
                    <a:pt x="169" y="4"/>
                  </a:lnTo>
                  <a:lnTo>
                    <a:pt x="167" y="3"/>
                  </a:lnTo>
                  <a:lnTo>
                    <a:pt x="165" y="3"/>
                  </a:lnTo>
                  <a:lnTo>
                    <a:pt x="164" y="3"/>
                  </a:lnTo>
                  <a:lnTo>
                    <a:pt x="162" y="4"/>
                  </a:lnTo>
                  <a:lnTo>
                    <a:pt x="161" y="5"/>
                  </a:lnTo>
                  <a:lnTo>
                    <a:pt x="161" y="6"/>
                  </a:lnTo>
                  <a:lnTo>
                    <a:pt x="154" y="6"/>
                  </a:lnTo>
                  <a:lnTo>
                    <a:pt x="153" y="5"/>
                  </a:lnTo>
                  <a:lnTo>
                    <a:pt x="153" y="4"/>
                  </a:lnTo>
                  <a:lnTo>
                    <a:pt x="151" y="3"/>
                  </a:lnTo>
                  <a:lnTo>
                    <a:pt x="149" y="3"/>
                  </a:lnTo>
                  <a:lnTo>
                    <a:pt x="148" y="3"/>
                  </a:lnTo>
                  <a:lnTo>
                    <a:pt x="146" y="4"/>
                  </a:lnTo>
                  <a:lnTo>
                    <a:pt x="145" y="5"/>
                  </a:lnTo>
                  <a:lnTo>
                    <a:pt x="145" y="6"/>
                  </a:lnTo>
                  <a:lnTo>
                    <a:pt x="130" y="6"/>
                  </a:lnTo>
                  <a:lnTo>
                    <a:pt x="130" y="5"/>
                  </a:lnTo>
                  <a:lnTo>
                    <a:pt x="129" y="3"/>
                  </a:lnTo>
                  <a:lnTo>
                    <a:pt x="128" y="1"/>
                  </a:lnTo>
                  <a:lnTo>
                    <a:pt x="126" y="1"/>
                  </a:lnTo>
                  <a:lnTo>
                    <a:pt x="123" y="0"/>
                  </a:lnTo>
                  <a:lnTo>
                    <a:pt x="121" y="0"/>
                  </a:lnTo>
                  <a:lnTo>
                    <a:pt x="119" y="1"/>
                  </a:lnTo>
                  <a:lnTo>
                    <a:pt x="117" y="1"/>
                  </a:lnTo>
                  <a:lnTo>
                    <a:pt x="115" y="3"/>
                  </a:lnTo>
                  <a:lnTo>
                    <a:pt x="114" y="5"/>
                  </a:lnTo>
                  <a:lnTo>
                    <a:pt x="114" y="6"/>
                  </a:lnTo>
                  <a:lnTo>
                    <a:pt x="110" y="6"/>
                  </a:lnTo>
                  <a:lnTo>
                    <a:pt x="109" y="4"/>
                  </a:lnTo>
                  <a:lnTo>
                    <a:pt x="108" y="3"/>
                  </a:lnTo>
                  <a:lnTo>
                    <a:pt x="107" y="1"/>
                  </a:lnTo>
                  <a:lnTo>
                    <a:pt x="104" y="0"/>
                  </a:lnTo>
                  <a:lnTo>
                    <a:pt x="102" y="0"/>
                  </a:lnTo>
                  <a:lnTo>
                    <a:pt x="100" y="0"/>
                  </a:lnTo>
                  <a:lnTo>
                    <a:pt x="97" y="0"/>
                  </a:lnTo>
                  <a:lnTo>
                    <a:pt x="95" y="1"/>
                  </a:lnTo>
                  <a:lnTo>
                    <a:pt x="94" y="3"/>
                  </a:lnTo>
                  <a:lnTo>
                    <a:pt x="93" y="4"/>
                  </a:lnTo>
                  <a:lnTo>
                    <a:pt x="92" y="6"/>
                  </a:lnTo>
                  <a:lnTo>
                    <a:pt x="90" y="6"/>
                  </a:lnTo>
                  <a:lnTo>
                    <a:pt x="90" y="5"/>
                  </a:lnTo>
                  <a:lnTo>
                    <a:pt x="89" y="4"/>
                  </a:lnTo>
                  <a:lnTo>
                    <a:pt x="88" y="3"/>
                  </a:lnTo>
                  <a:lnTo>
                    <a:pt x="86" y="3"/>
                  </a:lnTo>
                  <a:lnTo>
                    <a:pt x="84" y="3"/>
                  </a:lnTo>
                  <a:lnTo>
                    <a:pt x="83" y="4"/>
                  </a:lnTo>
                  <a:lnTo>
                    <a:pt x="82" y="5"/>
                  </a:lnTo>
                  <a:lnTo>
                    <a:pt x="82" y="6"/>
                  </a:lnTo>
                  <a:lnTo>
                    <a:pt x="81" y="6"/>
                  </a:lnTo>
                  <a:lnTo>
                    <a:pt x="81" y="5"/>
                  </a:lnTo>
                  <a:lnTo>
                    <a:pt x="80" y="4"/>
                  </a:lnTo>
                  <a:lnTo>
                    <a:pt x="78" y="3"/>
                  </a:lnTo>
                  <a:lnTo>
                    <a:pt x="76" y="3"/>
                  </a:lnTo>
                  <a:lnTo>
                    <a:pt x="75" y="3"/>
                  </a:lnTo>
                  <a:lnTo>
                    <a:pt x="73" y="4"/>
                  </a:lnTo>
                  <a:lnTo>
                    <a:pt x="72" y="5"/>
                  </a:lnTo>
                  <a:lnTo>
                    <a:pt x="72" y="6"/>
                  </a:lnTo>
                  <a:lnTo>
                    <a:pt x="70" y="6"/>
                  </a:lnTo>
                  <a:lnTo>
                    <a:pt x="70" y="5"/>
                  </a:lnTo>
                  <a:lnTo>
                    <a:pt x="68" y="4"/>
                  </a:lnTo>
                  <a:lnTo>
                    <a:pt x="67" y="3"/>
                  </a:lnTo>
                  <a:lnTo>
                    <a:pt x="65" y="3"/>
                  </a:lnTo>
                  <a:lnTo>
                    <a:pt x="64" y="3"/>
                  </a:lnTo>
                  <a:lnTo>
                    <a:pt x="62" y="4"/>
                  </a:lnTo>
                  <a:lnTo>
                    <a:pt x="61" y="5"/>
                  </a:lnTo>
                  <a:lnTo>
                    <a:pt x="61" y="6"/>
                  </a:lnTo>
                  <a:lnTo>
                    <a:pt x="50" y="6"/>
                  </a:lnTo>
                  <a:lnTo>
                    <a:pt x="50" y="5"/>
                  </a:lnTo>
                  <a:lnTo>
                    <a:pt x="49" y="4"/>
                  </a:lnTo>
                  <a:lnTo>
                    <a:pt x="47" y="3"/>
                  </a:lnTo>
                  <a:lnTo>
                    <a:pt x="45" y="3"/>
                  </a:lnTo>
                  <a:lnTo>
                    <a:pt x="44" y="3"/>
                  </a:lnTo>
                  <a:lnTo>
                    <a:pt x="42" y="4"/>
                  </a:lnTo>
                  <a:lnTo>
                    <a:pt x="41" y="5"/>
                  </a:lnTo>
                  <a:lnTo>
                    <a:pt x="41" y="6"/>
                  </a:lnTo>
                  <a:lnTo>
                    <a:pt x="20" y="6"/>
                  </a:lnTo>
                  <a:lnTo>
                    <a:pt x="20" y="887"/>
                  </a:lnTo>
                  <a:lnTo>
                    <a:pt x="18" y="887"/>
                  </a:lnTo>
                  <a:lnTo>
                    <a:pt x="17" y="886"/>
                  </a:lnTo>
                  <a:lnTo>
                    <a:pt x="17" y="885"/>
                  </a:lnTo>
                  <a:lnTo>
                    <a:pt x="15" y="884"/>
                  </a:lnTo>
                  <a:lnTo>
                    <a:pt x="13" y="884"/>
                  </a:lnTo>
                  <a:lnTo>
                    <a:pt x="12" y="884"/>
                  </a:lnTo>
                  <a:lnTo>
                    <a:pt x="10" y="885"/>
                  </a:lnTo>
                  <a:lnTo>
                    <a:pt x="9" y="886"/>
                  </a:lnTo>
                  <a:lnTo>
                    <a:pt x="9" y="887"/>
                  </a:lnTo>
                  <a:lnTo>
                    <a:pt x="0" y="887"/>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63" name="Freeform 273"/>
            <p:cNvSpPr>
              <a:spLocks/>
            </p:cNvSpPr>
            <p:nvPr/>
          </p:nvSpPr>
          <p:spPr bwMode="auto">
            <a:xfrm>
              <a:off x="2220" y="2089"/>
              <a:ext cx="8" cy="6"/>
            </a:xfrm>
            <a:custGeom>
              <a:avLst/>
              <a:gdLst>
                <a:gd name="T0" fmla="*/ 1 w 8"/>
                <a:gd name="T1" fmla="*/ 0 h 6"/>
                <a:gd name="T2" fmla="*/ 8 w 8"/>
                <a:gd name="T3" fmla="*/ 3 h 6"/>
                <a:gd name="T4" fmla="*/ 1 w 8"/>
                <a:gd name="T5" fmla="*/ 6 h 6"/>
                <a:gd name="T6" fmla="*/ 0 w 8"/>
                <a:gd name="T7" fmla="*/ 5 h 6"/>
                <a:gd name="T8" fmla="*/ 0 w 8"/>
                <a:gd name="T9" fmla="*/ 3 h 6"/>
                <a:gd name="T10" fmla="*/ 0 w 8"/>
                <a:gd name="T11" fmla="*/ 2 h 6"/>
                <a:gd name="T12" fmla="*/ 1 w 8"/>
                <a:gd name="T13" fmla="*/ 0 h 6"/>
                <a:gd name="T14" fmla="*/ 0 60000 65536"/>
                <a:gd name="T15" fmla="*/ 0 60000 65536"/>
                <a:gd name="T16" fmla="*/ 0 60000 65536"/>
                <a:gd name="T17" fmla="*/ 0 60000 65536"/>
                <a:gd name="T18" fmla="*/ 0 60000 65536"/>
                <a:gd name="T19" fmla="*/ 0 60000 65536"/>
                <a:gd name="T20" fmla="*/ 0 60000 65536"/>
                <a:gd name="T21" fmla="*/ 0 w 8"/>
                <a:gd name="T22" fmla="*/ 0 h 6"/>
                <a:gd name="T23" fmla="*/ 8 w 8"/>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6">
                  <a:moveTo>
                    <a:pt x="1" y="0"/>
                  </a:moveTo>
                  <a:lnTo>
                    <a:pt x="8" y="3"/>
                  </a:lnTo>
                  <a:lnTo>
                    <a:pt x="1" y="6"/>
                  </a:lnTo>
                  <a:lnTo>
                    <a:pt x="0" y="5"/>
                  </a:lnTo>
                  <a:lnTo>
                    <a:pt x="0" y="3"/>
                  </a:lnTo>
                  <a:lnTo>
                    <a:pt x="0" y="2"/>
                  </a:lnTo>
                  <a:lnTo>
                    <a:pt x="1" y="0"/>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64" name="Freeform 274"/>
            <p:cNvSpPr>
              <a:spLocks/>
            </p:cNvSpPr>
            <p:nvPr/>
          </p:nvSpPr>
          <p:spPr bwMode="auto">
            <a:xfrm>
              <a:off x="1849" y="1239"/>
              <a:ext cx="274" cy="1729"/>
            </a:xfrm>
            <a:custGeom>
              <a:avLst/>
              <a:gdLst>
                <a:gd name="T0" fmla="*/ 249 w 274"/>
                <a:gd name="T1" fmla="*/ 6 h 1729"/>
                <a:gd name="T2" fmla="*/ 250 w 274"/>
                <a:gd name="T3" fmla="*/ 2 h 1729"/>
                <a:gd name="T4" fmla="*/ 254 w 274"/>
                <a:gd name="T5" fmla="*/ 0 h 1729"/>
                <a:gd name="T6" fmla="*/ 258 w 274"/>
                <a:gd name="T7" fmla="*/ 0 h 1729"/>
                <a:gd name="T8" fmla="*/ 262 w 274"/>
                <a:gd name="T9" fmla="*/ 1 h 1729"/>
                <a:gd name="T10" fmla="*/ 264 w 274"/>
                <a:gd name="T11" fmla="*/ 4 h 1729"/>
                <a:gd name="T12" fmla="*/ 274 w 274"/>
                <a:gd name="T13" fmla="*/ 6 h 1729"/>
                <a:gd name="T14" fmla="*/ 258 w 274"/>
                <a:gd name="T15" fmla="*/ 1646 h 1729"/>
                <a:gd name="T16" fmla="*/ 257 w 274"/>
                <a:gd name="T17" fmla="*/ 1643 h 1729"/>
                <a:gd name="T18" fmla="*/ 253 w 274"/>
                <a:gd name="T19" fmla="*/ 1642 h 1729"/>
                <a:gd name="T20" fmla="*/ 250 w 274"/>
                <a:gd name="T21" fmla="*/ 1643 h 1729"/>
                <a:gd name="T22" fmla="*/ 249 w 274"/>
                <a:gd name="T23" fmla="*/ 1646 h 1729"/>
                <a:gd name="T24" fmla="*/ 215 w 274"/>
                <a:gd name="T25" fmla="*/ 1644 h 1729"/>
                <a:gd name="T26" fmla="*/ 212 w 274"/>
                <a:gd name="T27" fmla="*/ 1642 h 1729"/>
                <a:gd name="T28" fmla="*/ 209 w 274"/>
                <a:gd name="T29" fmla="*/ 1642 h 1729"/>
                <a:gd name="T30" fmla="*/ 207 w 274"/>
                <a:gd name="T31" fmla="*/ 1644 h 1729"/>
                <a:gd name="T32" fmla="*/ 202 w 274"/>
                <a:gd name="T33" fmla="*/ 1646 h 1729"/>
                <a:gd name="T34" fmla="*/ 200 w 274"/>
                <a:gd name="T35" fmla="*/ 1642 h 1729"/>
                <a:gd name="T36" fmla="*/ 197 w 274"/>
                <a:gd name="T37" fmla="*/ 1640 h 1729"/>
                <a:gd name="T38" fmla="*/ 193 w 274"/>
                <a:gd name="T39" fmla="*/ 1640 h 1729"/>
                <a:gd name="T40" fmla="*/ 189 w 274"/>
                <a:gd name="T41" fmla="*/ 1641 h 1729"/>
                <a:gd name="T42" fmla="*/ 186 w 274"/>
                <a:gd name="T43" fmla="*/ 1644 h 1729"/>
                <a:gd name="T44" fmla="*/ 161 w 274"/>
                <a:gd name="T45" fmla="*/ 1646 h 1729"/>
                <a:gd name="T46" fmla="*/ 160 w 274"/>
                <a:gd name="T47" fmla="*/ 1642 h 1729"/>
                <a:gd name="T48" fmla="*/ 157 w 274"/>
                <a:gd name="T49" fmla="*/ 1640 h 1729"/>
                <a:gd name="T50" fmla="*/ 153 w 274"/>
                <a:gd name="T51" fmla="*/ 1640 h 1729"/>
                <a:gd name="T52" fmla="*/ 149 w 274"/>
                <a:gd name="T53" fmla="*/ 1641 h 1729"/>
                <a:gd name="T54" fmla="*/ 147 w 274"/>
                <a:gd name="T55" fmla="*/ 1644 h 1729"/>
                <a:gd name="T56" fmla="*/ 84 w 274"/>
                <a:gd name="T57" fmla="*/ 1646 h 1729"/>
                <a:gd name="T58" fmla="*/ 83 w 274"/>
                <a:gd name="T59" fmla="*/ 1643 h 1729"/>
                <a:gd name="T60" fmla="*/ 80 w 274"/>
                <a:gd name="T61" fmla="*/ 1642 h 1729"/>
                <a:gd name="T62" fmla="*/ 76 w 274"/>
                <a:gd name="T63" fmla="*/ 1643 h 1729"/>
                <a:gd name="T64" fmla="*/ 75 w 274"/>
                <a:gd name="T65" fmla="*/ 1646 h 1729"/>
                <a:gd name="T66" fmla="*/ 44 w 274"/>
                <a:gd name="T67" fmla="*/ 1644 h 1729"/>
                <a:gd name="T68" fmla="*/ 41 w 274"/>
                <a:gd name="T69" fmla="*/ 1642 h 1729"/>
                <a:gd name="T70" fmla="*/ 38 w 274"/>
                <a:gd name="T71" fmla="*/ 1642 h 1729"/>
                <a:gd name="T72" fmla="*/ 36 w 274"/>
                <a:gd name="T73" fmla="*/ 1644 h 1729"/>
                <a:gd name="T74" fmla="*/ 26 w 274"/>
                <a:gd name="T75" fmla="*/ 1646 h 1729"/>
                <a:gd name="T76" fmla="*/ 25 w 274"/>
                <a:gd name="T77" fmla="*/ 1643 h 1729"/>
                <a:gd name="T78" fmla="*/ 22 w 274"/>
                <a:gd name="T79" fmla="*/ 1642 h 1729"/>
                <a:gd name="T80" fmla="*/ 18 w 274"/>
                <a:gd name="T81" fmla="*/ 1643 h 1729"/>
                <a:gd name="T82" fmla="*/ 17 w 274"/>
                <a:gd name="T83" fmla="*/ 1646 h 1729"/>
                <a:gd name="T84" fmla="*/ 0 w 274"/>
                <a:gd name="T85" fmla="*/ 1729 h 17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4"/>
                <a:gd name="T130" fmla="*/ 0 h 1729"/>
                <a:gd name="T131" fmla="*/ 274 w 274"/>
                <a:gd name="T132" fmla="*/ 1729 h 172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4" h="1729">
                  <a:moveTo>
                    <a:pt x="240" y="6"/>
                  </a:moveTo>
                  <a:lnTo>
                    <a:pt x="249" y="6"/>
                  </a:lnTo>
                  <a:lnTo>
                    <a:pt x="249" y="4"/>
                  </a:lnTo>
                  <a:lnTo>
                    <a:pt x="250" y="2"/>
                  </a:lnTo>
                  <a:lnTo>
                    <a:pt x="252" y="1"/>
                  </a:lnTo>
                  <a:lnTo>
                    <a:pt x="254" y="0"/>
                  </a:lnTo>
                  <a:lnTo>
                    <a:pt x="256" y="0"/>
                  </a:lnTo>
                  <a:lnTo>
                    <a:pt x="258" y="0"/>
                  </a:lnTo>
                  <a:lnTo>
                    <a:pt x="260" y="0"/>
                  </a:lnTo>
                  <a:lnTo>
                    <a:pt x="262" y="1"/>
                  </a:lnTo>
                  <a:lnTo>
                    <a:pt x="263" y="2"/>
                  </a:lnTo>
                  <a:lnTo>
                    <a:pt x="264" y="4"/>
                  </a:lnTo>
                  <a:lnTo>
                    <a:pt x="265" y="6"/>
                  </a:lnTo>
                  <a:lnTo>
                    <a:pt x="274" y="6"/>
                  </a:lnTo>
                  <a:lnTo>
                    <a:pt x="274" y="1646"/>
                  </a:lnTo>
                  <a:lnTo>
                    <a:pt x="258" y="1646"/>
                  </a:lnTo>
                  <a:lnTo>
                    <a:pt x="258" y="1644"/>
                  </a:lnTo>
                  <a:lnTo>
                    <a:pt x="257" y="1643"/>
                  </a:lnTo>
                  <a:lnTo>
                    <a:pt x="255" y="1642"/>
                  </a:lnTo>
                  <a:lnTo>
                    <a:pt x="253" y="1642"/>
                  </a:lnTo>
                  <a:lnTo>
                    <a:pt x="252" y="1642"/>
                  </a:lnTo>
                  <a:lnTo>
                    <a:pt x="250" y="1643"/>
                  </a:lnTo>
                  <a:lnTo>
                    <a:pt x="249" y="1644"/>
                  </a:lnTo>
                  <a:lnTo>
                    <a:pt x="249" y="1646"/>
                  </a:lnTo>
                  <a:lnTo>
                    <a:pt x="215" y="1646"/>
                  </a:lnTo>
                  <a:lnTo>
                    <a:pt x="215" y="1644"/>
                  </a:lnTo>
                  <a:lnTo>
                    <a:pt x="214" y="1643"/>
                  </a:lnTo>
                  <a:lnTo>
                    <a:pt x="212" y="1642"/>
                  </a:lnTo>
                  <a:lnTo>
                    <a:pt x="211" y="1642"/>
                  </a:lnTo>
                  <a:lnTo>
                    <a:pt x="209" y="1642"/>
                  </a:lnTo>
                  <a:lnTo>
                    <a:pt x="207" y="1643"/>
                  </a:lnTo>
                  <a:lnTo>
                    <a:pt x="207" y="1644"/>
                  </a:lnTo>
                  <a:lnTo>
                    <a:pt x="206" y="1646"/>
                  </a:lnTo>
                  <a:lnTo>
                    <a:pt x="202" y="1646"/>
                  </a:lnTo>
                  <a:lnTo>
                    <a:pt x="201" y="1644"/>
                  </a:lnTo>
                  <a:lnTo>
                    <a:pt x="200" y="1642"/>
                  </a:lnTo>
                  <a:lnTo>
                    <a:pt x="199" y="1641"/>
                  </a:lnTo>
                  <a:lnTo>
                    <a:pt x="197" y="1640"/>
                  </a:lnTo>
                  <a:lnTo>
                    <a:pt x="195" y="1640"/>
                  </a:lnTo>
                  <a:lnTo>
                    <a:pt x="193" y="1640"/>
                  </a:lnTo>
                  <a:lnTo>
                    <a:pt x="191" y="1640"/>
                  </a:lnTo>
                  <a:lnTo>
                    <a:pt x="189" y="1641"/>
                  </a:lnTo>
                  <a:lnTo>
                    <a:pt x="187" y="1642"/>
                  </a:lnTo>
                  <a:lnTo>
                    <a:pt x="186" y="1644"/>
                  </a:lnTo>
                  <a:lnTo>
                    <a:pt x="186" y="1646"/>
                  </a:lnTo>
                  <a:lnTo>
                    <a:pt x="161" y="1646"/>
                  </a:lnTo>
                  <a:lnTo>
                    <a:pt x="161" y="1644"/>
                  </a:lnTo>
                  <a:lnTo>
                    <a:pt x="160" y="1642"/>
                  </a:lnTo>
                  <a:lnTo>
                    <a:pt x="158" y="1641"/>
                  </a:lnTo>
                  <a:lnTo>
                    <a:pt x="157" y="1640"/>
                  </a:lnTo>
                  <a:lnTo>
                    <a:pt x="155" y="1640"/>
                  </a:lnTo>
                  <a:lnTo>
                    <a:pt x="153" y="1640"/>
                  </a:lnTo>
                  <a:lnTo>
                    <a:pt x="151" y="1640"/>
                  </a:lnTo>
                  <a:lnTo>
                    <a:pt x="149" y="1641"/>
                  </a:lnTo>
                  <a:lnTo>
                    <a:pt x="147" y="1642"/>
                  </a:lnTo>
                  <a:lnTo>
                    <a:pt x="147" y="1644"/>
                  </a:lnTo>
                  <a:lnTo>
                    <a:pt x="146" y="1646"/>
                  </a:lnTo>
                  <a:lnTo>
                    <a:pt x="84" y="1646"/>
                  </a:lnTo>
                  <a:lnTo>
                    <a:pt x="84" y="1644"/>
                  </a:lnTo>
                  <a:lnTo>
                    <a:pt x="83" y="1643"/>
                  </a:lnTo>
                  <a:lnTo>
                    <a:pt x="81" y="1642"/>
                  </a:lnTo>
                  <a:lnTo>
                    <a:pt x="80" y="1642"/>
                  </a:lnTo>
                  <a:lnTo>
                    <a:pt x="78" y="1642"/>
                  </a:lnTo>
                  <a:lnTo>
                    <a:pt x="76" y="1643"/>
                  </a:lnTo>
                  <a:lnTo>
                    <a:pt x="75" y="1644"/>
                  </a:lnTo>
                  <a:lnTo>
                    <a:pt x="75" y="1646"/>
                  </a:lnTo>
                  <a:lnTo>
                    <a:pt x="44" y="1646"/>
                  </a:lnTo>
                  <a:lnTo>
                    <a:pt x="44" y="1644"/>
                  </a:lnTo>
                  <a:lnTo>
                    <a:pt x="43" y="1643"/>
                  </a:lnTo>
                  <a:lnTo>
                    <a:pt x="41" y="1642"/>
                  </a:lnTo>
                  <a:lnTo>
                    <a:pt x="40" y="1642"/>
                  </a:lnTo>
                  <a:lnTo>
                    <a:pt x="38" y="1642"/>
                  </a:lnTo>
                  <a:lnTo>
                    <a:pt x="37" y="1643"/>
                  </a:lnTo>
                  <a:lnTo>
                    <a:pt x="36" y="1644"/>
                  </a:lnTo>
                  <a:lnTo>
                    <a:pt x="35" y="1646"/>
                  </a:lnTo>
                  <a:lnTo>
                    <a:pt x="26" y="1646"/>
                  </a:lnTo>
                  <a:lnTo>
                    <a:pt x="26" y="1644"/>
                  </a:lnTo>
                  <a:lnTo>
                    <a:pt x="25" y="1643"/>
                  </a:lnTo>
                  <a:lnTo>
                    <a:pt x="23" y="1642"/>
                  </a:lnTo>
                  <a:lnTo>
                    <a:pt x="22" y="1642"/>
                  </a:lnTo>
                  <a:lnTo>
                    <a:pt x="20" y="1642"/>
                  </a:lnTo>
                  <a:lnTo>
                    <a:pt x="18" y="1643"/>
                  </a:lnTo>
                  <a:lnTo>
                    <a:pt x="17" y="1644"/>
                  </a:lnTo>
                  <a:lnTo>
                    <a:pt x="17" y="1646"/>
                  </a:lnTo>
                  <a:lnTo>
                    <a:pt x="0" y="1646"/>
                  </a:lnTo>
                  <a:lnTo>
                    <a:pt x="0" y="1729"/>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65" name="Freeform 275"/>
            <p:cNvSpPr>
              <a:spLocks/>
            </p:cNvSpPr>
            <p:nvPr/>
          </p:nvSpPr>
          <p:spPr bwMode="auto">
            <a:xfrm>
              <a:off x="2089" y="1240"/>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66" name="Freeform 276"/>
            <p:cNvSpPr>
              <a:spLocks/>
            </p:cNvSpPr>
            <p:nvPr/>
          </p:nvSpPr>
          <p:spPr bwMode="auto">
            <a:xfrm>
              <a:off x="2028" y="2563"/>
              <a:ext cx="2337" cy="506"/>
            </a:xfrm>
            <a:custGeom>
              <a:avLst/>
              <a:gdLst>
                <a:gd name="T0" fmla="*/ 2275 w 2337"/>
                <a:gd name="T1" fmla="*/ 225 h 506"/>
                <a:gd name="T2" fmla="*/ 2273 w 2337"/>
                <a:gd name="T3" fmla="*/ 222 h 506"/>
                <a:gd name="T4" fmla="*/ 2268 w 2337"/>
                <a:gd name="T5" fmla="*/ 223 h 506"/>
                <a:gd name="T6" fmla="*/ 2150 w 2337"/>
                <a:gd name="T7" fmla="*/ 225 h 506"/>
                <a:gd name="T8" fmla="*/ 2148 w 2337"/>
                <a:gd name="T9" fmla="*/ 222 h 506"/>
                <a:gd name="T10" fmla="*/ 2143 w 2337"/>
                <a:gd name="T11" fmla="*/ 223 h 506"/>
                <a:gd name="T12" fmla="*/ 1803 w 2337"/>
                <a:gd name="T13" fmla="*/ 225 h 506"/>
                <a:gd name="T14" fmla="*/ 1420 w 2337"/>
                <a:gd name="T15" fmla="*/ 504 h 506"/>
                <a:gd name="T16" fmla="*/ 1416 w 2337"/>
                <a:gd name="T17" fmla="*/ 501 h 506"/>
                <a:gd name="T18" fmla="*/ 1410 w 2337"/>
                <a:gd name="T19" fmla="*/ 502 h 506"/>
                <a:gd name="T20" fmla="*/ 1407 w 2337"/>
                <a:gd name="T21" fmla="*/ 506 h 506"/>
                <a:gd name="T22" fmla="*/ 1278 w 2337"/>
                <a:gd name="T23" fmla="*/ 503 h 506"/>
                <a:gd name="T24" fmla="*/ 1273 w 2337"/>
                <a:gd name="T25" fmla="*/ 503 h 506"/>
                <a:gd name="T26" fmla="*/ 1270 w 2337"/>
                <a:gd name="T27" fmla="*/ 506 h 506"/>
                <a:gd name="T28" fmla="*/ 1257 w 2337"/>
                <a:gd name="T29" fmla="*/ 503 h 506"/>
                <a:gd name="T30" fmla="*/ 1253 w 2337"/>
                <a:gd name="T31" fmla="*/ 503 h 506"/>
                <a:gd name="T32" fmla="*/ 1250 w 2337"/>
                <a:gd name="T33" fmla="*/ 506 h 506"/>
                <a:gd name="T34" fmla="*/ 1007 w 2337"/>
                <a:gd name="T35" fmla="*/ 503 h 506"/>
                <a:gd name="T36" fmla="*/ 1003 w 2337"/>
                <a:gd name="T37" fmla="*/ 503 h 506"/>
                <a:gd name="T38" fmla="*/ 1000 w 2337"/>
                <a:gd name="T39" fmla="*/ 506 h 506"/>
                <a:gd name="T40" fmla="*/ 886 w 2337"/>
                <a:gd name="T41" fmla="*/ 503 h 506"/>
                <a:gd name="T42" fmla="*/ 881 w 2337"/>
                <a:gd name="T43" fmla="*/ 503 h 506"/>
                <a:gd name="T44" fmla="*/ 878 w 2337"/>
                <a:gd name="T45" fmla="*/ 506 h 506"/>
                <a:gd name="T46" fmla="*/ 634 w 2337"/>
                <a:gd name="T47" fmla="*/ 503 h 506"/>
                <a:gd name="T48" fmla="*/ 629 w 2337"/>
                <a:gd name="T49" fmla="*/ 503 h 506"/>
                <a:gd name="T50" fmla="*/ 626 w 2337"/>
                <a:gd name="T51" fmla="*/ 506 h 506"/>
                <a:gd name="T52" fmla="*/ 580 w 2337"/>
                <a:gd name="T53" fmla="*/ 503 h 506"/>
                <a:gd name="T54" fmla="*/ 575 w 2337"/>
                <a:gd name="T55" fmla="*/ 503 h 506"/>
                <a:gd name="T56" fmla="*/ 572 w 2337"/>
                <a:gd name="T57" fmla="*/ 506 h 506"/>
                <a:gd name="T58" fmla="*/ 528 w 2337"/>
                <a:gd name="T59" fmla="*/ 503 h 506"/>
                <a:gd name="T60" fmla="*/ 523 w 2337"/>
                <a:gd name="T61" fmla="*/ 503 h 506"/>
                <a:gd name="T62" fmla="*/ 520 w 2337"/>
                <a:gd name="T63" fmla="*/ 506 h 506"/>
                <a:gd name="T64" fmla="*/ 482 w 2337"/>
                <a:gd name="T65" fmla="*/ 503 h 506"/>
                <a:gd name="T66" fmla="*/ 477 w 2337"/>
                <a:gd name="T67" fmla="*/ 503 h 506"/>
                <a:gd name="T68" fmla="*/ 475 w 2337"/>
                <a:gd name="T69" fmla="*/ 506 h 506"/>
                <a:gd name="T70" fmla="*/ 435 w 2337"/>
                <a:gd name="T71" fmla="*/ 503 h 506"/>
                <a:gd name="T72" fmla="*/ 430 w 2337"/>
                <a:gd name="T73" fmla="*/ 503 h 506"/>
                <a:gd name="T74" fmla="*/ 427 w 2337"/>
                <a:gd name="T75" fmla="*/ 506 h 506"/>
                <a:gd name="T76" fmla="*/ 339 w 2337"/>
                <a:gd name="T77" fmla="*/ 503 h 506"/>
                <a:gd name="T78" fmla="*/ 334 w 2337"/>
                <a:gd name="T79" fmla="*/ 503 h 506"/>
                <a:gd name="T80" fmla="*/ 331 w 2337"/>
                <a:gd name="T81" fmla="*/ 506 h 506"/>
                <a:gd name="T82" fmla="*/ 258 w 2337"/>
                <a:gd name="T83" fmla="*/ 503 h 506"/>
                <a:gd name="T84" fmla="*/ 253 w 2337"/>
                <a:gd name="T85" fmla="*/ 503 h 506"/>
                <a:gd name="T86" fmla="*/ 250 w 2337"/>
                <a:gd name="T87" fmla="*/ 506 h 506"/>
                <a:gd name="T88" fmla="*/ 106 w 2337"/>
                <a:gd name="T89" fmla="*/ 503 h 506"/>
                <a:gd name="T90" fmla="*/ 101 w 2337"/>
                <a:gd name="T91" fmla="*/ 503 h 506"/>
                <a:gd name="T92" fmla="*/ 99 w 2337"/>
                <a:gd name="T93" fmla="*/ 506 h 506"/>
                <a:gd name="T94" fmla="*/ 35 w 2337"/>
                <a:gd name="T95" fmla="*/ 503 h 506"/>
                <a:gd name="T96" fmla="*/ 30 w 2337"/>
                <a:gd name="T97" fmla="*/ 503 h 506"/>
                <a:gd name="T98" fmla="*/ 27 w 2337"/>
                <a:gd name="T99" fmla="*/ 506 h 5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37"/>
                <a:gd name="T151" fmla="*/ 0 h 506"/>
                <a:gd name="T152" fmla="*/ 2337 w 2337"/>
                <a:gd name="T153" fmla="*/ 506 h 50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37" h="506">
                  <a:moveTo>
                    <a:pt x="2337" y="0"/>
                  </a:moveTo>
                  <a:lnTo>
                    <a:pt x="2337" y="225"/>
                  </a:lnTo>
                  <a:lnTo>
                    <a:pt x="2275" y="225"/>
                  </a:lnTo>
                  <a:lnTo>
                    <a:pt x="2275" y="224"/>
                  </a:lnTo>
                  <a:lnTo>
                    <a:pt x="2274" y="223"/>
                  </a:lnTo>
                  <a:lnTo>
                    <a:pt x="2273" y="222"/>
                  </a:lnTo>
                  <a:lnTo>
                    <a:pt x="2271" y="222"/>
                  </a:lnTo>
                  <a:lnTo>
                    <a:pt x="2269" y="222"/>
                  </a:lnTo>
                  <a:lnTo>
                    <a:pt x="2268" y="223"/>
                  </a:lnTo>
                  <a:lnTo>
                    <a:pt x="2267" y="224"/>
                  </a:lnTo>
                  <a:lnTo>
                    <a:pt x="2266" y="225"/>
                  </a:lnTo>
                  <a:lnTo>
                    <a:pt x="2150" y="225"/>
                  </a:lnTo>
                  <a:lnTo>
                    <a:pt x="2150" y="224"/>
                  </a:lnTo>
                  <a:lnTo>
                    <a:pt x="2149" y="223"/>
                  </a:lnTo>
                  <a:lnTo>
                    <a:pt x="2148" y="222"/>
                  </a:lnTo>
                  <a:lnTo>
                    <a:pt x="2146" y="222"/>
                  </a:lnTo>
                  <a:lnTo>
                    <a:pt x="2144" y="222"/>
                  </a:lnTo>
                  <a:lnTo>
                    <a:pt x="2143" y="223"/>
                  </a:lnTo>
                  <a:lnTo>
                    <a:pt x="2142" y="224"/>
                  </a:lnTo>
                  <a:lnTo>
                    <a:pt x="2141" y="225"/>
                  </a:lnTo>
                  <a:lnTo>
                    <a:pt x="1803" y="225"/>
                  </a:lnTo>
                  <a:lnTo>
                    <a:pt x="1803" y="506"/>
                  </a:lnTo>
                  <a:lnTo>
                    <a:pt x="1421" y="506"/>
                  </a:lnTo>
                  <a:lnTo>
                    <a:pt x="1420" y="504"/>
                  </a:lnTo>
                  <a:lnTo>
                    <a:pt x="1419" y="503"/>
                  </a:lnTo>
                  <a:lnTo>
                    <a:pt x="1418" y="502"/>
                  </a:lnTo>
                  <a:lnTo>
                    <a:pt x="1416" y="501"/>
                  </a:lnTo>
                  <a:lnTo>
                    <a:pt x="1414" y="501"/>
                  </a:lnTo>
                  <a:lnTo>
                    <a:pt x="1412" y="501"/>
                  </a:lnTo>
                  <a:lnTo>
                    <a:pt x="1410" y="502"/>
                  </a:lnTo>
                  <a:lnTo>
                    <a:pt x="1408" y="503"/>
                  </a:lnTo>
                  <a:lnTo>
                    <a:pt x="1407" y="504"/>
                  </a:lnTo>
                  <a:lnTo>
                    <a:pt x="1407" y="506"/>
                  </a:lnTo>
                  <a:lnTo>
                    <a:pt x="1279" y="506"/>
                  </a:lnTo>
                  <a:lnTo>
                    <a:pt x="1279" y="505"/>
                  </a:lnTo>
                  <a:lnTo>
                    <a:pt x="1278" y="503"/>
                  </a:lnTo>
                  <a:lnTo>
                    <a:pt x="1276" y="503"/>
                  </a:lnTo>
                  <a:lnTo>
                    <a:pt x="1274" y="502"/>
                  </a:lnTo>
                  <a:lnTo>
                    <a:pt x="1273" y="503"/>
                  </a:lnTo>
                  <a:lnTo>
                    <a:pt x="1271" y="503"/>
                  </a:lnTo>
                  <a:lnTo>
                    <a:pt x="1270" y="505"/>
                  </a:lnTo>
                  <a:lnTo>
                    <a:pt x="1270" y="506"/>
                  </a:lnTo>
                  <a:lnTo>
                    <a:pt x="1259" y="506"/>
                  </a:lnTo>
                  <a:lnTo>
                    <a:pt x="1258" y="505"/>
                  </a:lnTo>
                  <a:lnTo>
                    <a:pt x="1257" y="503"/>
                  </a:lnTo>
                  <a:lnTo>
                    <a:pt x="1256" y="503"/>
                  </a:lnTo>
                  <a:lnTo>
                    <a:pt x="1254" y="502"/>
                  </a:lnTo>
                  <a:lnTo>
                    <a:pt x="1253" y="503"/>
                  </a:lnTo>
                  <a:lnTo>
                    <a:pt x="1251" y="503"/>
                  </a:lnTo>
                  <a:lnTo>
                    <a:pt x="1250" y="505"/>
                  </a:lnTo>
                  <a:lnTo>
                    <a:pt x="1250" y="506"/>
                  </a:lnTo>
                  <a:lnTo>
                    <a:pt x="1009" y="506"/>
                  </a:lnTo>
                  <a:lnTo>
                    <a:pt x="1008" y="505"/>
                  </a:lnTo>
                  <a:lnTo>
                    <a:pt x="1007" y="503"/>
                  </a:lnTo>
                  <a:lnTo>
                    <a:pt x="1006" y="503"/>
                  </a:lnTo>
                  <a:lnTo>
                    <a:pt x="1004" y="502"/>
                  </a:lnTo>
                  <a:lnTo>
                    <a:pt x="1003" y="503"/>
                  </a:lnTo>
                  <a:lnTo>
                    <a:pt x="1001" y="503"/>
                  </a:lnTo>
                  <a:lnTo>
                    <a:pt x="1000" y="505"/>
                  </a:lnTo>
                  <a:lnTo>
                    <a:pt x="1000" y="506"/>
                  </a:lnTo>
                  <a:lnTo>
                    <a:pt x="887" y="506"/>
                  </a:lnTo>
                  <a:lnTo>
                    <a:pt x="887" y="505"/>
                  </a:lnTo>
                  <a:lnTo>
                    <a:pt x="886" y="503"/>
                  </a:lnTo>
                  <a:lnTo>
                    <a:pt x="884" y="503"/>
                  </a:lnTo>
                  <a:lnTo>
                    <a:pt x="883" y="502"/>
                  </a:lnTo>
                  <a:lnTo>
                    <a:pt x="881" y="503"/>
                  </a:lnTo>
                  <a:lnTo>
                    <a:pt x="879" y="503"/>
                  </a:lnTo>
                  <a:lnTo>
                    <a:pt x="879" y="505"/>
                  </a:lnTo>
                  <a:lnTo>
                    <a:pt x="878" y="506"/>
                  </a:lnTo>
                  <a:lnTo>
                    <a:pt x="635" y="506"/>
                  </a:lnTo>
                  <a:lnTo>
                    <a:pt x="635" y="505"/>
                  </a:lnTo>
                  <a:lnTo>
                    <a:pt x="634" y="503"/>
                  </a:lnTo>
                  <a:lnTo>
                    <a:pt x="632" y="503"/>
                  </a:lnTo>
                  <a:lnTo>
                    <a:pt x="631" y="502"/>
                  </a:lnTo>
                  <a:lnTo>
                    <a:pt x="629" y="503"/>
                  </a:lnTo>
                  <a:lnTo>
                    <a:pt x="627" y="503"/>
                  </a:lnTo>
                  <a:lnTo>
                    <a:pt x="626" y="505"/>
                  </a:lnTo>
                  <a:lnTo>
                    <a:pt x="626" y="506"/>
                  </a:lnTo>
                  <a:lnTo>
                    <a:pt x="581" y="506"/>
                  </a:lnTo>
                  <a:lnTo>
                    <a:pt x="581" y="505"/>
                  </a:lnTo>
                  <a:lnTo>
                    <a:pt x="580" y="503"/>
                  </a:lnTo>
                  <a:lnTo>
                    <a:pt x="578" y="503"/>
                  </a:lnTo>
                  <a:lnTo>
                    <a:pt x="577" y="502"/>
                  </a:lnTo>
                  <a:lnTo>
                    <a:pt x="575" y="503"/>
                  </a:lnTo>
                  <a:lnTo>
                    <a:pt x="573" y="503"/>
                  </a:lnTo>
                  <a:lnTo>
                    <a:pt x="572" y="505"/>
                  </a:lnTo>
                  <a:lnTo>
                    <a:pt x="572" y="506"/>
                  </a:lnTo>
                  <a:lnTo>
                    <a:pt x="529" y="506"/>
                  </a:lnTo>
                  <a:lnTo>
                    <a:pt x="529" y="505"/>
                  </a:lnTo>
                  <a:lnTo>
                    <a:pt x="528" y="503"/>
                  </a:lnTo>
                  <a:lnTo>
                    <a:pt x="526" y="503"/>
                  </a:lnTo>
                  <a:lnTo>
                    <a:pt x="525" y="502"/>
                  </a:lnTo>
                  <a:lnTo>
                    <a:pt x="523" y="503"/>
                  </a:lnTo>
                  <a:lnTo>
                    <a:pt x="522" y="503"/>
                  </a:lnTo>
                  <a:lnTo>
                    <a:pt x="521" y="505"/>
                  </a:lnTo>
                  <a:lnTo>
                    <a:pt x="520" y="506"/>
                  </a:lnTo>
                  <a:lnTo>
                    <a:pt x="484" y="506"/>
                  </a:lnTo>
                  <a:lnTo>
                    <a:pt x="483" y="505"/>
                  </a:lnTo>
                  <a:lnTo>
                    <a:pt x="482" y="503"/>
                  </a:lnTo>
                  <a:lnTo>
                    <a:pt x="481" y="503"/>
                  </a:lnTo>
                  <a:lnTo>
                    <a:pt x="479" y="502"/>
                  </a:lnTo>
                  <a:lnTo>
                    <a:pt x="477" y="503"/>
                  </a:lnTo>
                  <a:lnTo>
                    <a:pt x="476" y="503"/>
                  </a:lnTo>
                  <a:lnTo>
                    <a:pt x="475" y="505"/>
                  </a:lnTo>
                  <a:lnTo>
                    <a:pt x="475" y="506"/>
                  </a:lnTo>
                  <a:lnTo>
                    <a:pt x="436" y="506"/>
                  </a:lnTo>
                  <a:lnTo>
                    <a:pt x="436" y="505"/>
                  </a:lnTo>
                  <a:lnTo>
                    <a:pt x="435" y="503"/>
                  </a:lnTo>
                  <a:lnTo>
                    <a:pt x="434" y="503"/>
                  </a:lnTo>
                  <a:lnTo>
                    <a:pt x="432" y="502"/>
                  </a:lnTo>
                  <a:lnTo>
                    <a:pt x="430" y="503"/>
                  </a:lnTo>
                  <a:lnTo>
                    <a:pt x="429" y="503"/>
                  </a:lnTo>
                  <a:lnTo>
                    <a:pt x="428" y="505"/>
                  </a:lnTo>
                  <a:lnTo>
                    <a:pt x="427" y="506"/>
                  </a:lnTo>
                  <a:lnTo>
                    <a:pt x="340" y="506"/>
                  </a:lnTo>
                  <a:lnTo>
                    <a:pt x="340" y="505"/>
                  </a:lnTo>
                  <a:lnTo>
                    <a:pt x="339" y="503"/>
                  </a:lnTo>
                  <a:lnTo>
                    <a:pt x="337" y="503"/>
                  </a:lnTo>
                  <a:lnTo>
                    <a:pt x="336" y="502"/>
                  </a:lnTo>
                  <a:lnTo>
                    <a:pt x="334" y="503"/>
                  </a:lnTo>
                  <a:lnTo>
                    <a:pt x="332" y="503"/>
                  </a:lnTo>
                  <a:lnTo>
                    <a:pt x="331" y="505"/>
                  </a:lnTo>
                  <a:lnTo>
                    <a:pt x="331" y="506"/>
                  </a:lnTo>
                  <a:lnTo>
                    <a:pt x="259" y="506"/>
                  </a:lnTo>
                  <a:lnTo>
                    <a:pt x="259" y="505"/>
                  </a:lnTo>
                  <a:lnTo>
                    <a:pt x="258" y="503"/>
                  </a:lnTo>
                  <a:lnTo>
                    <a:pt x="256" y="503"/>
                  </a:lnTo>
                  <a:lnTo>
                    <a:pt x="254" y="502"/>
                  </a:lnTo>
                  <a:lnTo>
                    <a:pt x="253" y="503"/>
                  </a:lnTo>
                  <a:lnTo>
                    <a:pt x="251" y="503"/>
                  </a:lnTo>
                  <a:lnTo>
                    <a:pt x="250" y="505"/>
                  </a:lnTo>
                  <a:lnTo>
                    <a:pt x="250" y="506"/>
                  </a:lnTo>
                  <a:lnTo>
                    <a:pt x="108" y="506"/>
                  </a:lnTo>
                  <a:lnTo>
                    <a:pt x="107" y="505"/>
                  </a:lnTo>
                  <a:lnTo>
                    <a:pt x="106" y="503"/>
                  </a:lnTo>
                  <a:lnTo>
                    <a:pt x="105" y="503"/>
                  </a:lnTo>
                  <a:lnTo>
                    <a:pt x="103" y="502"/>
                  </a:lnTo>
                  <a:lnTo>
                    <a:pt x="101" y="503"/>
                  </a:lnTo>
                  <a:lnTo>
                    <a:pt x="100" y="503"/>
                  </a:lnTo>
                  <a:lnTo>
                    <a:pt x="99" y="505"/>
                  </a:lnTo>
                  <a:lnTo>
                    <a:pt x="99" y="506"/>
                  </a:lnTo>
                  <a:lnTo>
                    <a:pt x="36" y="506"/>
                  </a:lnTo>
                  <a:lnTo>
                    <a:pt x="36" y="505"/>
                  </a:lnTo>
                  <a:lnTo>
                    <a:pt x="35" y="503"/>
                  </a:lnTo>
                  <a:lnTo>
                    <a:pt x="33" y="503"/>
                  </a:lnTo>
                  <a:lnTo>
                    <a:pt x="32" y="502"/>
                  </a:lnTo>
                  <a:lnTo>
                    <a:pt x="30" y="503"/>
                  </a:lnTo>
                  <a:lnTo>
                    <a:pt x="28" y="503"/>
                  </a:lnTo>
                  <a:lnTo>
                    <a:pt x="28" y="505"/>
                  </a:lnTo>
                  <a:lnTo>
                    <a:pt x="27" y="506"/>
                  </a:lnTo>
                  <a:lnTo>
                    <a:pt x="0" y="506"/>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67" name="Freeform 277"/>
            <p:cNvSpPr>
              <a:spLocks/>
            </p:cNvSpPr>
            <p:nvPr/>
          </p:nvSpPr>
          <p:spPr bwMode="auto">
            <a:xfrm>
              <a:off x="4359" y="2554"/>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68" name="Freeform 278"/>
            <p:cNvSpPr>
              <a:spLocks/>
            </p:cNvSpPr>
            <p:nvPr/>
          </p:nvSpPr>
          <p:spPr bwMode="auto">
            <a:xfrm>
              <a:off x="2000" y="2654"/>
              <a:ext cx="755" cy="314"/>
            </a:xfrm>
            <a:custGeom>
              <a:avLst/>
              <a:gdLst>
                <a:gd name="T0" fmla="*/ 695 w 755"/>
                <a:gd name="T1" fmla="*/ 6 h 314"/>
                <a:gd name="T2" fmla="*/ 692 w 755"/>
                <a:gd name="T3" fmla="*/ 3 h 314"/>
                <a:gd name="T4" fmla="*/ 687 w 755"/>
                <a:gd name="T5" fmla="*/ 4 h 314"/>
                <a:gd name="T6" fmla="*/ 632 w 755"/>
                <a:gd name="T7" fmla="*/ 6 h 314"/>
                <a:gd name="T8" fmla="*/ 629 w 755"/>
                <a:gd name="T9" fmla="*/ 3 h 314"/>
                <a:gd name="T10" fmla="*/ 624 w 755"/>
                <a:gd name="T11" fmla="*/ 4 h 314"/>
                <a:gd name="T12" fmla="*/ 609 w 755"/>
                <a:gd name="T13" fmla="*/ 6 h 314"/>
                <a:gd name="T14" fmla="*/ 606 w 755"/>
                <a:gd name="T15" fmla="*/ 3 h 314"/>
                <a:gd name="T16" fmla="*/ 601 w 755"/>
                <a:gd name="T17" fmla="*/ 4 h 314"/>
                <a:gd name="T18" fmla="*/ 485 w 755"/>
                <a:gd name="T19" fmla="*/ 6 h 314"/>
                <a:gd name="T20" fmla="*/ 482 w 755"/>
                <a:gd name="T21" fmla="*/ 3 h 314"/>
                <a:gd name="T22" fmla="*/ 477 w 755"/>
                <a:gd name="T23" fmla="*/ 4 h 314"/>
                <a:gd name="T24" fmla="*/ 422 w 755"/>
                <a:gd name="T25" fmla="*/ 6 h 314"/>
                <a:gd name="T26" fmla="*/ 420 w 755"/>
                <a:gd name="T27" fmla="*/ 3 h 314"/>
                <a:gd name="T28" fmla="*/ 415 w 755"/>
                <a:gd name="T29" fmla="*/ 4 h 314"/>
                <a:gd name="T30" fmla="*/ 402 w 755"/>
                <a:gd name="T31" fmla="*/ 6 h 314"/>
                <a:gd name="T32" fmla="*/ 400 w 755"/>
                <a:gd name="T33" fmla="*/ 3 h 314"/>
                <a:gd name="T34" fmla="*/ 395 w 755"/>
                <a:gd name="T35" fmla="*/ 4 h 314"/>
                <a:gd name="T36" fmla="*/ 344 w 755"/>
                <a:gd name="T37" fmla="*/ 6 h 314"/>
                <a:gd name="T38" fmla="*/ 341 w 755"/>
                <a:gd name="T39" fmla="*/ 3 h 314"/>
                <a:gd name="T40" fmla="*/ 336 w 755"/>
                <a:gd name="T41" fmla="*/ 4 h 314"/>
                <a:gd name="T42" fmla="*/ 280 w 755"/>
                <a:gd name="T43" fmla="*/ 6 h 314"/>
                <a:gd name="T44" fmla="*/ 277 w 755"/>
                <a:gd name="T45" fmla="*/ 3 h 314"/>
                <a:gd name="T46" fmla="*/ 273 w 755"/>
                <a:gd name="T47" fmla="*/ 4 h 314"/>
                <a:gd name="T48" fmla="*/ 256 w 755"/>
                <a:gd name="T49" fmla="*/ 6 h 314"/>
                <a:gd name="T50" fmla="*/ 253 w 755"/>
                <a:gd name="T51" fmla="*/ 3 h 314"/>
                <a:gd name="T52" fmla="*/ 248 w 755"/>
                <a:gd name="T53" fmla="*/ 4 h 314"/>
                <a:gd name="T54" fmla="*/ 156 w 755"/>
                <a:gd name="T55" fmla="*/ 6 h 314"/>
                <a:gd name="T56" fmla="*/ 154 w 755"/>
                <a:gd name="T57" fmla="*/ 3 h 314"/>
                <a:gd name="T58" fmla="*/ 149 w 755"/>
                <a:gd name="T59" fmla="*/ 4 h 314"/>
                <a:gd name="T60" fmla="*/ 136 w 755"/>
                <a:gd name="T61" fmla="*/ 6 h 314"/>
                <a:gd name="T62" fmla="*/ 133 w 755"/>
                <a:gd name="T63" fmla="*/ 1 h 314"/>
                <a:gd name="T64" fmla="*/ 126 w 755"/>
                <a:gd name="T65" fmla="*/ 0 h 314"/>
                <a:gd name="T66" fmla="*/ 120 w 755"/>
                <a:gd name="T67" fmla="*/ 3 h 314"/>
                <a:gd name="T68" fmla="*/ 107 w 755"/>
                <a:gd name="T69" fmla="*/ 6 h 314"/>
                <a:gd name="T70" fmla="*/ 104 w 755"/>
                <a:gd name="T71" fmla="*/ 3 h 314"/>
                <a:gd name="T72" fmla="*/ 99 w 755"/>
                <a:gd name="T73" fmla="*/ 4 h 314"/>
                <a:gd name="T74" fmla="*/ 64 w 755"/>
                <a:gd name="T75" fmla="*/ 6 h 314"/>
                <a:gd name="T76" fmla="*/ 61 w 755"/>
                <a:gd name="T77" fmla="*/ 3 h 314"/>
                <a:gd name="T78" fmla="*/ 56 w 755"/>
                <a:gd name="T79" fmla="*/ 4 h 314"/>
                <a:gd name="T80" fmla="*/ 51 w 755"/>
                <a:gd name="T81" fmla="*/ 6 h 314"/>
                <a:gd name="T82" fmla="*/ 48 w 755"/>
                <a:gd name="T83" fmla="*/ 2 h 314"/>
                <a:gd name="T84" fmla="*/ 42 w 755"/>
                <a:gd name="T85" fmla="*/ 0 h 314"/>
                <a:gd name="T86" fmla="*/ 36 w 755"/>
                <a:gd name="T87" fmla="*/ 3 h 314"/>
                <a:gd name="T88" fmla="*/ 10 w 755"/>
                <a:gd name="T89" fmla="*/ 6 h 314"/>
                <a:gd name="T90" fmla="*/ 7 w 755"/>
                <a:gd name="T91" fmla="*/ 3 h 314"/>
                <a:gd name="T92" fmla="*/ 2 w 755"/>
                <a:gd name="T93" fmla="*/ 4 h 314"/>
                <a:gd name="T94" fmla="*/ 0 w 755"/>
                <a:gd name="T95" fmla="*/ 6 h 31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55"/>
                <a:gd name="T145" fmla="*/ 0 h 314"/>
                <a:gd name="T146" fmla="*/ 755 w 755"/>
                <a:gd name="T147" fmla="*/ 314 h 31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55" h="314">
                  <a:moveTo>
                    <a:pt x="755" y="0"/>
                  </a:moveTo>
                  <a:lnTo>
                    <a:pt x="755" y="6"/>
                  </a:lnTo>
                  <a:lnTo>
                    <a:pt x="695" y="6"/>
                  </a:lnTo>
                  <a:lnTo>
                    <a:pt x="695" y="5"/>
                  </a:lnTo>
                  <a:lnTo>
                    <a:pt x="694" y="4"/>
                  </a:lnTo>
                  <a:lnTo>
                    <a:pt x="692" y="3"/>
                  </a:lnTo>
                  <a:lnTo>
                    <a:pt x="690" y="3"/>
                  </a:lnTo>
                  <a:lnTo>
                    <a:pt x="689" y="3"/>
                  </a:lnTo>
                  <a:lnTo>
                    <a:pt x="687" y="4"/>
                  </a:lnTo>
                  <a:lnTo>
                    <a:pt x="686" y="5"/>
                  </a:lnTo>
                  <a:lnTo>
                    <a:pt x="686" y="6"/>
                  </a:lnTo>
                  <a:lnTo>
                    <a:pt x="632" y="6"/>
                  </a:lnTo>
                  <a:lnTo>
                    <a:pt x="631" y="5"/>
                  </a:lnTo>
                  <a:lnTo>
                    <a:pt x="630" y="4"/>
                  </a:lnTo>
                  <a:lnTo>
                    <a:pt x="629" y="3"/>
                  </a:lnTo>
                  <a:lnTo>
                    <a:pt x="627" y="3"/>
                  </a:lnTo>
                  <a:lnTo>
                    <a:pt x="625" y="3"/>
                  </a:lnTo>
                  <a:lnTo>
                    <a:pt x="624" y="4"/>
                  </a:lnTo>
                  <a:lnTo>
                    <a:pt x="623" y="5"/>
                  </a:lnTo>
                  <a:lnTo>
                    <a:pt x="623" y="6"/>
                  </a:lnTo>
                  <a:lnTo>
                    <a:pt x="609" y="6"/>
                  </a:lnTo>
                  <a:lnTo>
                    <a:pt x="609" y="5"/>
                  </a:lnTo>
                  <a:lnTo>
                    <a:pt x="608" y="4"/>
                  </a:lnTo>
                  <a:lnTo>
                    <a:pt x="606" y="3"/>
                  </a:lnTo>
                  <a:lnTo>
                    <a:pt x="605" y="3"/>
                  </a:lnTo>
                  <a:lnTo>
                    <a:pt x="603" y="3"/>
                  </a:lnTo>
                  <a:lnTo>
                    <a:pt x="601" y="4"/>
                  </a:lnTo>
                  <a:lnTo>
                    <a:pt x="600" y="5"/>
                  </a:lnTo>
                  <a:lnTo>
                    <a:pt x="600" y="6"/>
                  </a:lnTo>
                  <a:lnTo>
                    <a:pt x="485" y="6"/>
                  </a:lnTo>
                  <a:lnTo>
                    <a:pt x="485" y="5"/>
                  </a:lnTo>
                  <a:lnTo>
                    <a:pt x="484" y="4"/>
                  </a:lnTo>
                  <a:lnTo>
                    <a:pt x="482" y="3"/>
                  </a:lnTo>
                  <a:lnTo>
                    <a:pt x="480" y="3"/>
                  </a:lnTo>
                  <a:lnTo>
                    <a:pt x="479" y="3"/>
                  </a:lnTo>
                  <a:lnTo>
                    <a:pt x="477" y="4"/>
                  </a:lnTo>
                  <a:lnTo>
                    <a:pt x="476" y="5"/>
                  </a:lnTo>
                  <a:lnTo>
                    <a:pt x="476" y="6"/>
                  </a:lnTo>
                  <a:lnTo>
                    <a:pt x="422" y="6"/>
                  </a:lnTo>
                  <a:lnTo>
                    <a:pt x="422" y="5"/>
                  </a:lnTo>
                  <a:lnTo>
                    <a:pt x="421" y="4"/>
                  </a:lnTo>
                  <a:lnTo>
                    <a:pt x="420" y="3"/>
                  </a:lnTo>
                  <a:lnTo>
                    <a:pt x="418" y="3"/>
                  </a:lnTo>
                  <a:lnTo>
                    <a:pt x="416" y="3"/>
                  </a:lnTo>
                  <a:lnTo>
                    <a:pt x="415" y="4"/>
                  </a:lnTo>
                  <a:lnTo>
                    <a:pt x="414" y="5"/>
                  </a:lnTo>
                  <a:lnTo>
                    <a:pt x="413" y="6"/>
                  </a:lnTo>
                  <a:lnTo>
                    <a:pt x="402" y="6"/>
                  </a:lnTo>
                  <a:lnTo>
                    <a:pt x="402" y="5"/>
                  </a:lnTo>
                  <a:lnTo>
                    <a:pt x="401" y="4"/>
                  </a:lnTo>
                  <a:lnTo>
                    <a:pt x="400" y="3"/>
                  </a:lnTo>
                  <a:lnTo>
                    <a:pt x="398" y="3"/>
                  </a:lnTo>
                  <a:lnTo>
                    <a:pt x="396" y="3"/>
                  </a:lnTo>
                  <a:lnTo>
                    <a:pt x="395" y="4"/>
                  </a:lnTo>
                  <a:lnTo>
                    <a:pt x="394" y="5"/>
                  </a:lnTo>
                  <a:lnTo>
                    <a:pt x="393" y="6"/>
                  </a:lnTo>
                  <a:lnTo>
                    <a:pt x="344" y="6"/>
                  </a:lnTo>
                  <a:lnTo>
                    <a:pt x="343" y="5"/>
                  </a:lnTo>
                  <a:lnTo>
                    <a:pt x="342" y="4"/>
                  </a:lnTo>
                  <a:lnTo>
                    <a:pt x="341" y="3"/>
                  </a:lnTo>
                  <a:lnTo>
                    <a:pt x="339" y="3"/>
                  </a:lnTo>
                  <a:lnTo>
                    <a:pt x="337" y="3"/>
                  </a:lnTo>
                  <a:lnTo>
                    <a:pt x="336" y="4"/>
                  </a:lnTo>
                  <a:lnTo>
                    <a:pt x="335" y="5"/>
                  </a:lnTo>
                  <a:lnTo>
                    <a:pt x="335" y="6"/>
                  </a:lnTo>
                  <a:lnTo>
                    <a:pt x="280" y="6"/>
                  </a:lnTo>
                  <a:lnTo>
                    <a:pt x="280" y="5"/>
                  </a:lnTo>
                  <a:lnTo>
                    <a:pt x="279" y="4"/>
                  </a:lnTo>
                  <a:lnTo>
                    <a:pt x="277" y="3"/>
                  </a:lnTo>
                  <a:lnTo>
                    <a:pt x="276" y="3"/>
                  </a:lnTo>
                  <a:lnTo>
                    <a:pt x="274" y="3"/>
                  </a:lnTo>
                  <a:lnTo>
                    <a:pt x="273" y="4"/>
                  </a:lnTo>
                  <a:lnTo>
                    <a:pt x="272" y="5"/>
                  </a:lnTo>
                  <a:lnTo>
                    <a:pt x="271" y="6"/>
                  </a:lnTo>
                  <a:lnTo>
                    <a:pt x="256" y="6"/>
                  </a:lnTo>
                  <a:lnTo>
                    <a:pt x="255" y="5"/>
                  </a:lnTo>
                  <a:lnTo>
                    <a:pt x="254" y="4"/>
                  </a:lnTo>
                  <a:lnTo>
                    <a:pt x="253" y="3"/>
                  </a:lnTo>
                  <a:lnTo>
                    <a:pt x="251" y="3"/>
                  </a:lnTo>
                  <a:lnTo>
                    <a:pt x="249" y="3"/>
                  </a:lnTo>
                  <a:lnTo>
                    <a:pt x="248" y="4"/>
                  </a:lnTo>
                  <a:lnTo>
                    <a:pt x="247" y="5"/>
                  </a:lnTo>
                  <a:lnTo>
                    <a:pt x="247" y="6"/>
                  </a:lnTo>
                  <a:lnTo>
                    <a:pt x="156" y="6"/>
                  </a:lnTo>
                  <a:lnTo>
                    <a:pt x="156" y="5"/>
                  </a:lnTo>
                  <a:lnTo>
                    <a:pt x="155" y="4"/>
                  </a:lnTo>
                  <a:lnTo>
                    <a:pt x="154" y="3"/>
                  </a:lnTo>
                  <a:lnTo>
                    <a:pt x="152" y="3"/>
                  </a:lnTo>
                  <a:lnTo>
                    <a:pt x="150" y="3"/>
                  </a:lnTo>
                  <a:lnTo>
                    <a:pt x="149" y="4"/>
                  </a:lnTo>
                  <a:lnTo>
                    <a:pt x="148" y="5"/>
                  </a:lnTo>
                  <a:lnTo>
                    <a:pt x="147" y="6"/>
                  </a:lnTo>
                  <a:lnTo>
                    <a:pt x="136" y="6"/>
                  </a:lnTo>
                  <a:lnTo>
                    <a:pt x="135" y="4"/>
                  </a:lnTo>
                  <a:lnTo>
                    <a:pt x="134" y="3"/>
                  </a:lnTo>
                  <a:lnTo>
                    <a:pt x="133" y="1"/>
                  </a:lnTo>
                  <a:lnTo>
                    <a:pt x="130" y="0"/>
                  </a:lnTo>
                  <a:lnTo>
                    <a:pt x="128" y="0"/>
                  </a:lnTo>
                  <a:lnTo>
                    <a:pt x="126" y="0"/>
                  </a:lnTo>
                  <a:lnTo>
                    <a:pt x="123" y="0"/>
                  </a:lnTo>
                  <a:lnTo>
                    <a:pt x="121" y="1"/>
                  </a:lnTo>
                  <a:lnTo>
                    <a:pt x="120" y="3"/>
                  </a:lnTo>
                  <a:lnTo>
                    <a:pt x="119" y="4"/>
                  </a:lnTo>
                  <a:lnTo>
                    <a:pt x="118" y="6"/>
                  </a:lnTo>
                  <a:lnTo>
                    <a:pt x="107" y="6"/>
                  </a:lnTo>
                  <a:lnTo>
                    <a:pt x="107" y="5"/>
                  </a:lnTo>
                  <a:lnTo>
                    <a:pt x="106" y="4"/>
                  </a:lnTo>
                  <a:lnTo>
                    <a:pt x="104" y="3"/>
                  </a:lnTo>
                  <a:lnTo>
                    <a:pt x="102" y="3"/>
                  </a:lnTo>
                  <a:lnTo>
                    <a:pt x="101" y="3"/>
                  </a:lnTo>
                  <a:lnTo>
                    <a:pt x="99" y="4"/>
                  </a:lnTo>
                  <a:lnTo>
                    <a:pt x="98" y="5"/>
                  </a:lnTo>
                  <a:lnTo>
                    <a:pt x="98" y="6"/>
                  </a:lnTo>
                  <a:lnTo>
                    <a:pt x="64" y="6"/>
                  </a:lnTo>
                  <a:lnTo>
                    <a:pt x="64" y="5"/>
                  </a:lnTo>
                  <a:lnTo>
                    <a:pt x="63" y="4"/>
                  </a:lnTo>
                  <a:lnTo>
                    <a:pt x="61" y="3"/>
                  </a:lnTo>
                  <a:lnTo>
                    <a:pt x="60" y="3"/>
                  </a:lnTo>
                  <a:lnTo>
                    <a:pt x="58" y="3"/>
                  </a:lnTo>
                  <a:lnTo>
                    <a:pt x="56" y="4"/>
                  </a:lnTo>
                  <a:lnTo>
                    <a:pt x="56" y="5"/>
                  </a:lnTo>
                  <a:lnTo>
                    <a:pt x="55" y="6"/>
                  </a:lnTo>
                  <a:lnTo>
                    <a:pt x="51" y="6"/>
                  </a:lnTo>
                  <a:lnTo>
                    <a:pt x="50" y="5"/>
                  </a:lnTo>
                  <a:lnTo>
                    <a:pt x="49" y="3"/>
                  </a:lnTo>
                  <a:lnTo>
                    <a:pt x="48" y="2"/>
                  </a:lnTo>
                  <a:lnTo>
                    <a:pt x="46" y="1"/>
                  </a:lnTo>
                  <a:lnTo>
                    <a:pt x="44" y="0"/>
                  </a:lnTo>
                  <a:lnTo>
                    <a:pt x="42" y="0"/>
                  </a:lnTo>
                  <a:lnTo>
                    <a:pt x="40" y="1"/>
                  </a:lnTo>
                  <a:lnTo>
                    <a:pt x="38" y="2"/>
                  </a:lnTo>
                  <a:lnTo>
                    <a:pt x="36" y="3"/>
                  </a:lnTo>
                  <a:lnTo>
                    <a:pt x="35" y="5"/>
                  </a:lnTo>
                  <a:lnTo>
                    <a:pt x="35" y="6"/>
                  </a:lnTo>
                  <a:lnTo>
                    <a:pt x="10" y="6"/>
                  </a:lnTo>
                  <a:lnTo>
                    <a:pt x="10" y="5"/>
                  </a:lnTo>
                  <a:lnTo>
                    <a:pt x="9" y="4"/>
                  </a:lnTo>
                  <a:lnTo>
                    <a:pt x="7" y="3"/>
                  </a:lnTo>
                  <a:lnTo>
                    <a:pt x="6" y="3"/>
                  </a:lnTo>
                  <a:lnTo>
                    <a:pt x="4" y="3"/>
                  </a:lnTo>
                  <a:lnTo>
                    <a:pt x="2" y="4"/>
                  </a:lnTo>
                  <a:lnTo>
                    <a:pt x="1" y="5"/>
                  </a:lnTo>
                  <a:lnTo>
                    <a:pt x="1" y="6"/>
                  </a:lnTo>
                  <a:lnTo>
                    <a:pt x="0" y="6"/>
                  </a:lnTo>
                  <a:lnTo>
                    <a:pt x="0" y="314"/>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69" name="Freeform 279"/>
            <p:cNvSpPr>
              <a:spLocks/>
            </p:cNvSpPr>
            <p:nvPr/>
          </p:nvSpPr>
          <p:spPr bwMode="auto">
            <a:xfrm>
              <a:off x="2749" y="2645"/>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70" name="Freeform 280"/>
            <p:cNvSpPr>
              <a:spLocks/>
            </p:cNvSpPr>
            <p:nvPr/>
          </p:nvSpPr>
          <p:spPr bwMode="auto">
            <a:xfrm>
              <a:off x="1889" y="2502"/>
              <a:ext cx="1267" cy="466"/>
            </a:xfrm>
            <a:custGeom>
              <a:avLst/>
              <a:gdLst>
                <a:gd name="T0" fmla="*/ 24 w 1267"/>
                <a:gd name="T1" fmla="*/ 5 h 466"/>
                <a:gd name="T2" fmla="*/ 30 w 1267"/>
                <a:gd name="T3" fmla="*/ 4 h 466"/>
                <a:gd name="T4" fmla="*/ 68 w 1267"/>
                <a:gd name="T5" fmla="*/ 7 h 466"/>
                <a:gd name="T6" fmla="*/ 73 w 1267"/>
                <a:gd name="T7" fmla="*/ 3 h 466"/>
                <a:gd name="T8" fmla="*/ 77 w 1267"/>
                <a:gd name="T9" fmla="*/ 7 h 466"/>
                <a:gd name="T10" fmla="*/ 115 w 1267"/>
                <a:gd name="T11" fmla="*/ 4 h 466"/>
                <a:gd name="T12" fmla="*/ 121 w 1267"/>
                <a:gd name="T13" fmla="*/ 5 h 466"/>
                <a:gd name="T14" fmla="*/ 147 w 1267"/>
                <a:gd name="T15" fmla="*/ 4 h 466"/>
                <a:gd name="T16" fmla="*/ 155 w 1267"/>
                <a:gd name="T17" fmla="*/ 1 h 466"/>
                <a:gd name="T18" fmla="*/ 161 w 1267"/>
                <a:gd name="T19" fmla="*/ 5 h 466"/>
                <a:gd name="T20" fmla="*/ 167 w 1267"/>
                <a:gd name="T21" fmla="*/ 4 h 466"/>
                <a:gd name="T22" fmla="*/ 174 w 1267"/>
                <a:gd name="T23" fmla="*/ 4 h 466"/>
                <a:gd name="T24" fmla="*/ 209 w 1267"/>
                <a:gd name="T25" fmla="*/ 5 h 466"/>
                <a:gd name="T26" fmla="*/ 215 w 1267"/>
                <a:gd name="T27" fmla="*/ 4 h 466"/>
                <a:gd name="T28" fmla="*/ 218 w 1267"/>
                <a:gd name="T29" fmla="*/ 7 h 466"/>
                <a:gd name="T30" fmla="*/ 223 w 1267"/>
                <a:gd name="T31" fmla="*/ 3 h 466"/>
                <a:gd name="T32" fmla="*/ 227 w 1267"/>
                <a:gd name="T33" fmla="*/ 7 h 466"/>
                <a:gd name="T34" fmla="*/ 232 w 1267"/>
                <a:gd name="T35" fmla="*/ 2 h 466"/>
                <a:gd name="T36" fmla="*/ 241 w 1267"/>
                <a:gd name="T37" fmla="*/ 1 h 466"/>
                <a:gd name="T38" fmla="*/ 247 w 1267"/>
                <a:gd name="T39" fmla="*/ 7 h 466"/>
                <a:gd name="T40" fmla="*/ 254 w 1267"/>
                <a:gd name="T41" fmla="*/ 2 h 466"/>
                <a:gd name="T42" fmla="*/ 263 w 1267"/>
                <a:gd name="T43" fmla="*/ 1 h 466"/>
                <a:gd name="T44" fmla="*/ 267 w 1267"/>
                <a:gd name="T45" fmla="*/ 7 h 466"/>
                <a:gd name="T46" fmla="*/ 360 w 1267"/>
                <a:gd name="T47" fmla="*/ 4 h 466"/>
                <a:gd name="T48" fmla="*/ 366 w 1267"/>
                <a:gd name="T49" fmla="*/ 5 h 466"/>
                <a:gd name="T50" fmla="*/ 447 w 1267"/>
                <a:gd name="T51" fmla="*/ 4 h 466"/>
                <a:gd name="T52" fmla="*/ 453 w 1267"/>
                <a:gd name="T53" fmla="*/ 4 h 466"/>
                <a:gd name="T54" fmla="*/ 525 w 1267"/>
                <a:gd name="T55" fmla="*/ 5 h 466"/>
                <a:gd name="T56" fmla="*/ 531 w 1267"/>
                <a:gd name="T57" fmla="*/ 4 h 466"/>
                <a:gd name="T58" fmla="*/ 552 w 1267"/>
                <a:gd name="T59" fmla="*/ 7 h 466"/>
                <a:gd name="T60" fmla="*/ 557 w 1267"/>
                <a:gd name="T61" fmla="*/ 3 h 466"/>
                <a:gd name="T62" fmla="*/ 561 w 1267"/>
                <a:gd name="T63" fmla="*/ 7 h 466"/>
                <a:gd name="T64" fmla="*/ 590 w 1267"/>
                <a:gd name="T65" fmla="*/ 4 h 466"/>
                <a:gd name="T66" fmla="*/ 596 w 1267"/>
                <a:gd name="T67" fmla="*/ 5 h 466"/>
                <a:gd name="T68" fmla="*/ 623 w 1267"/>
                <a:gd name="T69" fmla="*/ 4 h 466"/>
                <a:gd name="T70" fmla="*/ 629 w 1267"/>
                <a:gd name="T71" fmla="*/ 4 h 466"/>
                <a:gd name="T72" fmla="*/ 693 w 1267"/>
                <a:gd name="T73" fmla="*/ 5 h 466"/>
                <a:gd name="T74" fmla="*/ 699 w 1267"/>
                <a:gd name="T75" fmla="*/ 4 h 466"/>
                <a:gd name="T76" fmla="*/ 711 w 1267"/>
                <a:gd name="T77" fmla="*/ 7 h 466"/>
                <a:gd name="T78" fmla="*/ 716 w 1267"/>
                <a:gd name="T79" fmla="*/ 3 h 466"/>
                <a:gd name="T80" fmla="*/ 720 w 1267"/>
                <a:gd name="T81" fmla="*/ 7 h 466"/>
                <a:gd name="T82" fmla="*/ 736 w 1267"/>
                <a:gd name="T83" fmla="*/ 4 h 466"/>
                <a:gd name="T84" fmla="*/ 742 w 1267"/>
                <a:gd name="T85" fmla="*/ 5 h 466"/>
                <a:gd name="T86" fmla="*/ 798 w 1267"/>
                <a:gd name="T87" fmla="*/ 4 h 466"/>
                <a:gd name="T88" fmla="*/ 805 w 1267"/>
                <a:gd name="T89" fmla="*/ 4 h 466"/>
                <a:gd name="T90" fmla="*/ 902 w 1267"/>
                <a:gd name="T91" fmla="*/ 5 h 466"/>
                <a:gd name="T92" fmla="*/ 908 w 1267"/>
                <a:gd name="T93" fmla="*/ 4 h 466"/>
                <a:gd name="T94" fmla="*/ 966 w 1267"/>
                <a:gd name="T95" fmla="*/ 7 h 466"/>
                <a:gd name="T96" fmla="*/ 971 w 1267"/>
                <a:gd name="T97" fmla="*/ 3 h 466"/>
                <a:gd name="T98" fmla="*/ 975 w 1267"/>
                <a:gd name="T99" fmla="*/ 7 h 466"/>
                <a:gd name="T100" fmla="*/ 1060 w 1267"/>
                <a:gd name="T101" fmla="*/ 4 h 466"/>
                <a:gd name="T102" fmla="*/ 1066 w 1267"/>
                <a:gd name="T103" fmla="*/ 5 h 466"/>
                <a:gd name="T104" fmla="*/ 1073 w 1267"/>
                <a:gd name="T105" fmla="*/ 4 h 466"/>
                <a:gd name="T106" fmla="*/ 1080 w 1267"/>
                <a:gd name="T107" fmla="*/ 4 h 466"/>
                <a:gd name="T108" fmla="*/ 1097 w 1267"/>
                <a:gd name="T109" fmla="*/ 5 h 466"/>
                <a:gd name="T110" fmla="*/ 1103 w 1267"/>
                <a:gd name="T111" fmla="*/ 4 h 466"/>
                <a:gd name="T112" fmla="*/ 1227 w 1267"/>
                <a:gd name="T113" fmla="*/ 7 h 466"/>
                <a:gd name="T114" fmla="*/ 1231 w 1267"/>
                <a:gd name="T115" fmla="*/ 3 h 466"/>
                <a:gd name="T116" fmla="*/ 1236 w 1267"/>
                <a:gd name="T117" fmla="*/ 7 h 466"/>
                <a:gd name="T118" fmla="*/ 1241 w 1267"/>
                <a:gd name="T119" fmla="*/ 4 h 466"/>
                <a:gd name="T120" fmla="*/ 1247 w 1267"/>
                <a:gd name="T121" fmla="*/ 5 h 4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67"/>
                <a:gd name="T184" fmla="*/ 0 h 466"/>
                <a:gd name="T185" fmla="*/ 1267 w 1267"/>
                <a:gd name="T186" fmla="*/ 466 h 46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67" h="466">
                  <a:moveTo>
                    <a:pt x="0" y="466"/>
                  </a:moveTo>
                  <a:lnTo>
                    <a:pt x="0" y="7"/>
                  </a:lnTo>
                  <a:lnTo>
                    <a:pt x="24" y="7"/>
                  </a:lnTo>
                  <a:lnTo>
                    <a:pt x="24" y="5"/>
                  </a:lnTo>
                  <a:lnTo>
                    <a:pt x="25" y="4"/>
                  </a:lnTo>
                  <a:lnTo>
                    <a:pt x="27" y="4"/>
                  </a:lnTo>
                  <a:lnTo>
                    <a:pt x="29" y="3"/>
                  </a:lnTo>
                  <a:lnTo>
                    <a:pt x="30" y="4"/>
                  </a:lnTo>
                  <a:lnTo>
                    <a:pt x="32" y="4"/>
                  </a:lnTo>
                  <a:lnTo>
                    <a:pt x="33" y="5"/>
                  </a:lnTo>
                  <a:lnTo>
                    <a:pt x="33" y="7"/>
                  </a:lnTo>
                  <a:lnTo>
                    <a:pt x="68" y="7"/>
                  </a:lnTo>
                  <a:lnTo>
                    <a:pt x="69" y="5"/>
                  </a:lnTo>
                  <a:lnTo>
                    <a:pt x="69" y="4"/>
                  </a:lnTo>
                  <a:lnTo>
                    <a:pt x="71" y="4"/>
                  </a:lnTo>
                  <a:lnTo>
                    <a:pt x="73" y="3"/>
                  </a:lnTo>
                  <a:lnTo>
                    <a:pt x="74" y="4"/>
                  </a:lnTo>
                  <a:lnTo>
                    <a:pt x="76" y="4"/>
                  </a:lnTo>
                  <a:lnTo>
                    <a:pt x="77" y="5"/>
                  </a:lnTo>
                  <a:lnTo>
                    <a:pt x="77" y="7"/>
                  </a:lnTo>
                  <a:lnTo>
                    <a:pt x="112" y="7"/>
                  </a:lnTo>
                  <a:lnTo>
                    <a:pt x="112" y="5"/>
                  </a:lnTo>
                  <a:lnTo>
                    <a:pt x="113" y="4"/>
                  </a:lnTo>
                  <a:lnTo>
                    <a:pt x="115" y="4"/>
                  </a:lnTo>
                  <a:lnTo>
                    <a:pt x="117" y="3"/>
                  </a:lnTo>
                  <a:lnTo>
                    <a:pt x="118" y="4"/>
                  </a:lnTo>
                  <a:lnTo>
                    <a:pt x="120" y="4"/>
                  </a:lnTo>
                  <a:lnTo>
                    <a:pt x="121" y="5"/>
                  </a:lnTo>
                  <a:lnTo>
                    <a:pt x="121" y="7"/>
                  </a:lnTo>
                  <a:lnTo>
                    <a:pt x="146" y="7"/>
                  </a:lnTo>
                  <a:lnTo>
                    <a:pt x="146" y="5"/>
                  </a:lnTo>
                  <a:lnTo>
                    <a:pt x="147" y="4"/>
                  </a:lnTo>
                  <a:lnTo>
                    <a:pt x="149" y="2"/>
                  </a:lnTo>
                  <a:lnTo>
                    <a:pt x="151" y="1"/>
                  </a:lnTo>
                  <a:lnTo>
                    <a:pt x="153" y="1"/>
                  </a:lnTo>
                  <a:lnTo>
                    <a:pt x="155" y="1"/>
                  </a:lnTo>
                  <a:lnTo>
                    <a:pt x="157" y="1"/>
                  </a:lnTo>
                  <a:lnTo>
                    <a:pt x="159" y="2"/>
                  </a:lnTo>
                  <a:lnTo>
                    <a:pt x="160" y="4"/>
                  </a:lnTo>
                  <a:lnTo>
                    <a:pt x="161" y="5"/>
                  </a:lnTo>
                  <a:lnTo>
                    <a:pt x="161" y="7"/>
                  </a:lnTo>
                  <a:lnTo>
                    <a:pt x="166" y="7"/>
                  </a:lnTo>
                  <a:lnTo>
                    <a:pt x="167" y="5"/>
                  </a:lnTo>
                  <a:lnTo>
                    <a:pt x="167" y="4"/>
                  </a:lnTo>
                  <a:lnTo>
                    <a:pt x="169" y="4"/>
                  </a:lnTo>
                  <a:lnTo>
                    <a:pt x="171" y="3"/>
                  </a:lnTo>
                  <a:lnTo>
                    <a:pt x="172" y="4"/>
                  </a:lnTo>
                  <a:lnTo>
                    <a:pt x="174" y="4"/>
                  </a:lnTo>
                  <a:lnTo>
                    <a:pt x="175" y="5"/>
                  </a:lnTo>
                  <a:lnTo>
                    <a:pt x="175" y="7"/>
                  </a:lnTo>
                  <a:lnTo>
                    <a:pt x="209" y="7"/>
                  </a:lnTo>
                  <a:lnTo>
                    <a:pt x="209" y="5"/>
                  </a:lnTo>
                  <a:lnTo>
                    <a:pt x="210" y="4"/>
                  </a:lnTo>
                  <a:lnTo>
                    <a:pt x="212" y="4"/>
                  </a:lnTo>
                  <a:lnTo>
                    <a:pt x="213" y="3"/>
                  </a:lnTo>
                  <a:lnTo>
                    <a:pt x="215" y="4"/>
                  </a:lnTo>
                  <a:lnTo>
                    <a:pt x="217" y="4"/>
                  </a:lnTo>
                  <a:lnTo>
                    <a:pt x="218" y="5"/>
                  </a:lnTo>
                  <a:lnTo>
                    <a:pt x="218" y="7"/>
                  </a:lnTo>
                  <a:lnTo>
                    <a:pt x="219" y="5"/>
                  </a:lnTo>
                  <a:lnTo>
                    <a:pt x="220" y="4"/>
                  </a:lnTo>
                  <a:lnTo>
                    <a:pt x="221" y="4"/>
                  </a:lnTo>
                  <a:lnTo>
                    <a:pt x="223" y="3"/>
                  </a:lnTo>
                  <a:lnTo>
                    <a:pt x="225" y="4"/>
                  </a:lnTo>
                  <a:lnTo>
                    <a:pt x="226" y="4"/>
                  </a:lnTo>
                  <a:lnTo>
                    <a:pt x="227" y="5"/>
                  </a:lnTo>
                  <a:lnTo>
                    <a:pt x="227" y="7"/>
                  </a:lnTo>
                  <a:lnTo>
                    <a:pt x="229" y="7"/>
                  </a:lnTo>
                  <a:lnTo>
                    <a:pt x="230" y="5"/>
                  </a:lnTo>
                  <a:lnTo>
                    <a:pt x="231" y="3"/>
                  </a:lnTo>
                  <a:lnTo>
                    <a:pt x="232" y="2"/>
                  </a:lnTo>
                  <a:lnTo>
                    <a:pt x="234" y="1"/>
                  </a:lnTo>
                  <a:lnTo>
                    <a:pt x="237" y="0"/>
                  </a:lnTo>
                  <a:lnTo>
                    <a:pt x="239" y="0"/>
                  </a:lnTo>
                  <a:lnTo>
                    <a:pt x="241" y="1"/>
                  </a:lnTo>
                  <a:lnTo>
                    <a:pt x="244" y="2"/>
                  </a:lnTo>
                  <a:lnTo>
                    <a:pt x="245" y="3"/>
                  </a:lnTo>
                  <a:lnTo>
                    <a:pt x="246" y="5"/>
                  </a:lnTo>
                  <a:lnTo>
                    <a:pt x="247" y="7"/>
                  </a:lnTo>
                  <a:lnTo>
                    <a:pt x="251" y="7"/>
                  </a:lnTo>
                  <a:lnTo>
                    <a:pt x="251" y="5"/>
                  </a:lnTo>
                  <a:lnTo>
                    <a:pt x="252" y="3"/>
                  </a:lnTo>
                  <a:lnTo>
                    <a:pt x="254" y="2"/>
                  </a:lnTo>
                  <a:lnTo>
                    <a:pt x="256" y="1"/>
                  </a:lnTo>
                  <a:lnTo>
                    <a:pt x="258" y="0"/>
                  </a:lnTo>
                  <a:lnTo>
                    <a:pt x="260" y="0"/>
                  </a:lnTo>
                  <a:lnTo>
                    <a:pt x="263" y="1"/>
                  </a:lnTo>
                  <a:lnTo>
                    <a:pt x="265" y="2"/>
                  </a:lnTo>
                  <a:lnTo>
                    <a:pt x="266" y="3"/>
                  </a:lnTo>
                  <a:lnTo>
                    <a:pt x="267" y="5"/>
                  </a:lnTo>
                  <a:lnTo>
                    <a:pt x="267" y="7"/>
                  </a:lnTo>
                  <a:lnTo>
                    <a:pt x="358" y="7"/>
                  </a:lnTo>
                  <a:lnTo>
                    <a:pt x="358" y="5"/>
                  </a:lnTo>
                  <a:lnTo>
                    <a:pt x="359" y="4"/>
                  </a:lnTo>
                  <a:lnTo>
                    <a:pt x="360" y="4"/>
                  </a:lnTo>
                  <a:lnTo>
                    <a:pt x="362" y="3"/>
                  </a:lnTo>
                  <a:lnTo>
                    <a:pt x="364" y="4"/>
                  </a:lnTo>
                  <a:lnTo>
                    <a:pt x="365" y="4"/>
                  </a:lnTo>
                  <a:lnTo>
                    <a:pt x="366" y="5"/>
                  </a:lnTo>
                  <a:lnTo>
                    <a:pt x="367" y="7"/>
                  </a:lnTo>
                  <a:lnTo>
                    <a:pt x="446" y="7"/>
                  </a:lnTo>
                  <a:lnTo>
                    <a:pt x="446" y="5"/>
                  </a:lnTo>
                  <a:lnTo>
                    <a:pt x="447" y="4"/>
                  </a:lnTo>
                  <a:lnTo>
                    <a:pt x="448" y="4"/>
                  </a:lnTo>
                  <a:lnTo>
                    <a:pt x="450" y="3"/>
                  </a:lnTo>
                  <a:lnTo>
                    <a:pt x="452" y="4"/>
                  </a:lnTo>
                  <a:lnTo>
                    <a:pt x="453" y="4"/>
                  </a:lnTo>
                  <a:lnTo>
                    <a:pt x="454" y="5"/>
                  </a:lnTo>
                  <a:lnTo>
                    <a:pt x="455" y="7"/>
                  </a:lnTo>
                  <a:lnTo>
                    <a:pt x="524" y="7"/>
                  </a:lnTo>
                  <a:lnTo>
                    <a:pt x="525" y="5"/>
                  </a:lnTo>
                  <a:lnTo>
                    <a:pt x="526" y="4"/>
                  </a:lnTo>
                  <a:lnTo>
                    <a:pt x="527" y="4"/>
                  </a:lnTo>
                  <a:lnTo>
                    <a:pt x="529" y="3"/>
                  </a:lnTo>
                  <a:lnTo>
                    <a:pt x="531" y="4"/>
                  </a:lnTo>
                  <a:lnTo>
                    <a:pt x="532" y="4"/>
                  </a:lnTo>
                  <a:lnTo>
                    <a:pt x="533" y="5"/>
                  </a:lnTo>
                  <a:lnTo>
                    <a:pt x="533" y="7"/>
                  </a:lnTo>
                  <a:lnTo>
                    <a:pt x="552" y="7"/>
                  </a:lnTo>
                  <a:lnTo>
                    <a:pt x="553" y="5"/>
                  </a:lnTo>
                  <a:lnTo>
                    <a:pt x="553" y="4"/>
                  </a:lnTo>
                  <a:lnTo>
                    <a:pt x="555" y="4"/>
                  </a:lnTo>
                  <a:lnTo>
                    <a:pt x="557" y="3"/>
                  </a:lnTo>
                  <a:lnTo>
                    <a:pt x="558" y="4"/>
                  </a:lnTo>
                  <a:lnTo>
                    <a:pt x="560" y="4"/>
                  </a:lnTo>
                  <a:lnTo>
                    <a:pt x="561" y="5"/>
                  </a:lnTo>
                  <a:lnTo>
                    <a:pt x="561" y="7"/>
                  </a:lnTo>
                  <a:lnTo>
                    <a:pt x="587" y="7"/>
                  </a:lnTo>
                  <a:lnTo>
                    <a:pt x="587" y="5"/>
                  </a:lnTo>
                  <a:lnTo>
                    <a:pt x="588" y="4"/>
                  </a:lnTo>
                  <a:lnTo>
                    <a:pt x="590" y="4"/>
                  </a:lnTo>
                  <a:lnTo>
                    <a:pt x="591" y="3"/>
                  </a:lnTo>
                  <a:lnTo>
                    <a:pt x="593" y="4"/>
                  </a:lnTo>
                  <a:lnTo>
                    <a:pt x="594" y="4"/>
                  </a:lnTo>
                  <a:lnTo>
                    <a:pt x="596" y="5"/>
                  </a:lnTo>
                  <a:lnTo>
                    <a:pt x="596" y="7"/>
                  </a:lnTo>
                  <a:lnTo>
                    <a:pt x="622" y="7"/>
                  </a:lnTo>
                  <a:lnTo>
                    <a:pt x="622" y="5"/>
                  </a:lnTo>
                  <a:lnTo>
                    <a:pt x="623" y="4"/>
                  </a:lnTo>
                  <a:lnTo>
                    <a:pt x="624" y="4"/>
                  </a:lnTo>
                  <a:lnTo>
                    <a:pt x="626" y="3"/>
                  </a:lnTo>
                  <a:lnTo>
                    <a:pt x="628" y="4"/>
                  </a:lnTo>
                  <a:lnTo>
                    <a:pt x="629" y="4"/>
                  </a:lnTo>
                  <a:lnTo>
                    <a:pt x="630" y="5"/>
                  </a:lnTo>
                  <a:lnTo>
                    <a:pt x="631" y="7"/>
                  </a:lnTo>
                  <a:lnTo>
                    <a:pt x="693" y="7"/>
                  </a:lnTo>
                  <a:lnTo>
                    <a:pt x="693" y="5"/>
                  </a:lnTo>
                  <a:lnTo>
                    <a:pt x="694" y="4"/>
                  </a:lnTo>
                  <a:lnTo>
                    <a:pt x="696" y="4"/>
                  </a:lnTo>
                  <a:lnTo>
                    <a:pt x="698" y="3"/>
                  </a:lnTo>
                  <a:lnTo>
                    <a:pt x="699" y="4"/>
                  </a:lnTo>
                  <a:lnTo>
                    <a:pt x="701" y="4"/>
                  </a:lnTo>
                  <a:lnTo>
                    <a:pt x="702" y="5"/>
                  </a:lnTo>
                  <a:lnTo>
                    <a:pt x="702" y="7"/>
                  </a:lnTo>
                  <a:lnTo>
                    <a:pt x="711" y="7"/>
                  </a:lnTo>
                  <a:lnTo>
                    <a:pt x="711" y="5"/>
                  </a:lnTo>
                  <a:lnTo>
                    <a:pt x="712" y="4"/>
                  </a:lnTo>
                  <a:lnTo>
                    <a:pt x="714" y="4"/>
                  </a:lnTo>
                  <a:lnTo>
                    <a:pt x="716" y="3"/>
                  </a:lnTo>
                  <a:lnTo>
                    <a:pt x="717" y="4"/>
                  </a:lnTo>
                  <a:lnTo>
                    <a:pt x="719" y="4"/>
                  </a:lnTo>
                  <a:lnTo>
                    <a:pt x="720" y="5"/>
                  </a:lnTo>
                  <a:lnTo>
                    <a:pt x="720" y="7"/>
                  </a:lnTo>
                  <a:lnTo>
                    <a:pt x="734" y="7"/>
                  </a:lnTo>
                  <a:lnTo>
                    <a:pt x="734" y="5"/>
                  </a:lnTo>
                  <a:lnTo>
                    <a:pt x="735" y="4"/>
                  </a:lnTo>
                  <a:lnTo>
                    <a:pt x="736" y="4"/>
                  </a:lnTo>
                  <a:lnTo>
                    <a:pt x="738" y="3"/>
                  </a:lnTo>
                  <a:lnTo>
                    <a:pt x="740" y="4"/>
                  </a:lnTo>
                  <a:lnTo>
                    <a:pt x="741" y="4"/>
                  </a:lnTo>
                  <a:lnTo>
                    <a:pt x="742" y="5"/>
                  </a:lnTo>
                  <a:lnTo>
                    <a:pt x="743" y="7"/>
                  </a:lnTo>
                  <a:lnTo>
                    <a:pt x="797" y="7"/>
                  </a:lnTo>
                  <a:lnTo>
                    <a:pt x="797" y="5"/>
                  </a:lnTo>
                  <a:lnTo>
                    <a:pt x="798" y="4"/>
                  </a:lnTo>
                  <a:lnTo>
                    <a:pt x="800" y="4"/>
                  </a:lnTo>
                  <a:lnTo>
                    <a:pt x="801" y="3"/>
                  </a:lnTo>
                  <a:lnTo>
                    <a:pt x="803" y="4"/>
                  </a:lnTo>
                  <a:lnTo>
                    <a:pt x="805" y="4"/>
                  </a:lnTo>
                  <a:lnTo>
                    <a:pt x="806" y="5"/>
                  </a:lnTo>
                  <a:lnTo>
                    <a:pt x="806" y="7"/>
                  </a:lnTo>
                  <a:lnTo>
                    <a:pt x="901" y="7"/>
                  </a:lnTo>
                  <a:lnTo>
                    <a:pt x="902" y="5"/>
                  </a:lnTo>
                  <a:lnTo>
                    <a:pt x="903" y="4"/>
                  </a:lnTo>
                  <a:lnTo>
                    <a:pt x="904" y="4"/>
                  </a:lnTo>
                  <a:lnTo>
                    <a:pt x="906" y="3"/>
                  </a:lnTo>
                  <a:lnTo>
                    <a:pt x="908" y="4"/>
                  </a:lnTo>
                  <a:lnTo>
                    <a:pt x="909" y="4"/>
                  </a:lnTo>
                  <a:lnTo>
                    <a:pt x="910" y="5"/>
                  </a:lnTo>
                  <a:lnTo>
                    <a:pt x="910" y="7"/>
                  </a:lnTo>
                  <a:lnTo>
                    <a:pt x="966" y="7"/>
                  </a:lnTo>
                  <a:lnTo>
                    <a:pt x="967" y="5"/>
                  </a:lnTo>
                  <a:lnTo>
                    <a:pt x="968" y="4"/>
                  </a:lnTo>
                  <a:lnTo>
                    <a:pt x="969" y="4"/>
                  </a:lnTo>
                  <a:lnTo>
                    <a:pt x="971" y="3"/>
                  </a:lnTo>
                  <a:lnTo>
                    <a:pt x="973" y="4"/>
                  </a:lnTo>
                  <a:lnTo>
                    <a:pt x="974" y="4"/>
                  </a:lnTo>
                  <a:lnTo>
                    <a:pt x="975" y="5"/>
                  </a:lnTo>
                  <a:lnTo>
                    <a:pt x="975" y="7"/>
                  </a:lnTo>
                  <a:lnTo>
                    <a:pt x="1058" y="7"/>
                  </a:lnTo>
                  <a:lnTo>
                    <a:pt x="1058" y="5"/>
                  </a:lnTo>
                  <a:lnTo>
                    <a:pt x="1059" y="4"/>
                  </a:lnTo>
                  <a:lnTo>
                    <a:pt x="1060" y="4"/>
                  </a:lnTo>
                  <a:lnTo>
                    <a:pt x="1062" y="3"/>
                  </a:lnTo>
                  <a:lnTo>
                    <a:pt x="1064" y="4"/>
                  </a:lnTo>
                  <a:lnTo>
                    <a:pt x="1065" y="4"/>
                  </a:lnTo>
                  <a:lnTo>
                    <a:pt x="1066" y="5"/>
                  </a:lnTo>
                  <a:lnTo>
                    <a:pt x="1067" y="7"/>
                  </a:lnTo>
                  <a:lnTo>
                    <a:pt x="1072" y="7"/>
                  </a:lnTo>
                  <a:lnTo>
                    <a:pt x="1073" y="5"/>
                  </a:lnTo>
                  <a:lnTo>
                    <a:pt x="1073" y="4"/>
                  </a:lnTo>
                  <a:lnTo>
                    <a:pt x="1075" y="4"/>
                  </a:lnTo>
                  <a:lnTo>
                    <a:pt x="1077" y="3"/>
                  </a:lnTo>
                  <a:lnTo>
                    <a:pt x="1078" y="4"/>
                  </a:lnTo>
                  <a:lnTo>
                    <a:pt x="1080" y="4"/>
                  </a:lnTo>
                  <a:lnTo>
                    <a:pt x="1081" y="5"/>
                  </a:lnTo>
                  <a:lnTo>
                    <a:pt x="1081" y="7"/>
                  </a:lnTo>
                  <a:lnTo>
                    <a:pt x="1097" y="7"/>
                  </a:lnTo>
                  <a:lnTo>
                    <a:pt x="1097" y="5"/>
                  </a:lnTo>
                  <a:lnTo>
                    <a:pt x="1098" y="4"/>
                  </a:lnTo>
                  <a:lnTo>
                    <a:pt x="1099" y="4"/>
                  </a:lnTo>
                  <a:lnTo>
                    <a:pt x="1101" y="3"/>
                  </a:lnTo>
                  <a:lnTo>
                    <a:pt x="1103" y="4"/>
                  </a:lnTo>
                  <a:lnTo>
                    <a:pt x="1104" y="4"/>
                  </a:lnTo>
                  <a:lnTo>
                    <a:pt x="1105" y="5"/>
                  </a:lnTo>
                  <a:lnTo>
                    <a:pt x="1105" y="7"/>
                  </a:lnTo>
                  <a:lnTo>
                    <a:pt x="1227" y="7"/>
                  </a:lnTo>
                  <a:lnTo>
                    <a:pt x="1227" y="5"/>
                  </a:lnTo>
                  <a:lnTo>
                    <a:pt x="1228" y="4"/>
                  </a:lnTo>
                  <a:lnTo>
                    <a:pt x="1229" y="4"/>
                  </a:lnTo>
                  <a:lnTo>
                    <a:pt x="1231" y="3"/>
                  </a:lnTo>
                  <a:lnTo>
                    <a:pt x="1233" y="4"/>
                  </a:lnTo>
                  <a:lnTo>
                    <a:pt x="1234" y="4"/>
                  </a:lnTo>
                  <a:lnTo>
                    <a:pt x="1235" y="5"/>
                  </a:lnTo>
                  <a:lnTo>
                    <a:pt x="1236" y="7"/>
                  </a:lnTo>
                  <a:lnTo>
                    <a:pt x="1238" y="7"/>
                  </a:lnTo>
                  <a:lnTo>
                    <a:pt x="1239" y="5"/>
                  </a:lnTo>
                  <a:lnTo>
                    <a:pt x="1240" y="4"/>
                  </a:lnTo>
                  <a:lnTo>
                    <a:pt x="1241" y="4"/>
                  </a:lnTo>
                  <a:lnTo>
                    <a:pt x="1243" y="3"/>
                  </a:lnTo>
                  <a:lnTo>
                    <a:pt x="1245" y="4"/>
                  </a:lnTo>
                  <a:lnTo>
                    <a:pt x="1246" y="4"/>
                  </a:lnTo>
                  <a:lnTo>
                    <a:pt x="1247" y="5"/>
                  </a:lnTo>
                  <a:lnTo>
                    <a:pt x="1247" y="7"/>
                  </a:lnTo>
                  <a:lnTo>
                    <a:pt x="1267" y="7"/>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71" name="Freeform 281"/>
            <p:cNvSpPr>
              <a:spLocks/>
            </p:cNvSpPr>
            <p:nvPr/>
          </p:nvSpPr>
          <p:spPr bwMode="auto">
            <a:xfrm>
              <a:off x="3154" y="2504"/>
              <a:ext cx="13" cy="9"/>
            </a:xfrm>
            <a:custGeom>
              <a:avLst/>
              <a:gdLst>
                <a:gd name="T0" fmla="*/ 2 w 13"/>
                <a:gd name="T1" fmla="*/ 0 h 9"/>
                <a:gd name="T2" fmla="*/ 13 w 13"/>
                <a:gd name="T3" fmla="*/ 5 h 9"/>
                <a:gd name="T4" fmla="*/ 2 w 13"/>
                <a:gd name="T5" fmla="*/ 9 h 9"/>
                <a:gd name="T6" fmla="*/ 0 w 13"/>
                <a:gd name="T7" fmla="*/ 7 h 9"/>
                <a:gd name="T8" fmla="*/ 0 w 13"/>
                <a:gd name="T9" fmla="*/ 5 h 9"/>
                <a:gd name="T10" fmla="*/ 0 w 13"/>
                <a:gd name="T11" fmla="*/ 3 h 9"/>
                <a:gd name="T12" fmla="*/ 2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2" y="0"/>
                  </a:moveTo>
                  <a:lnTo>
                    <a:pt x="13" y="5"/>
                  </a:lnTo>
                  <a:lnTo>
                    <a:pt x="2" y="9"/>
                  </a:lnTo>
                  <a:lnTo>
                    <a:pt x="0" y="7"/>
                  </a:lnTo>
                  <a:lnTo>
                    <a:pt x="0" y="5"/>
                  </a:lnTo>
                  <a:lnTo>
                    <a:pt x="0" y="3"/>
                  </a:lnTo>
                  <a:lnTo>
                    <a:pt x="2" y="0"/>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72" name="Freeform 282"/>
            <p:cNvSpPr>
              <a:spLocks/>
            </p:cNvSpPr>
            <p:nvPr/>
          </p:nvSpPr>
          <p:spPr bwMode="auto">
            <a:xfrm>
              <a:off x="3647" y="1130"/>
              <a:ext cx="66" cy="233"/>
            </a:xfrm>
            <a:custGeom>
              <a:avLst/>
              <a:gdLst>
                <a:gd name="T0" fmla="*/ 0 w 66"/>
                <a:gd name="T1" fmla="*/ 233 h 233"/>
                <a:gd name="T2" fmla="*/ 0 w 66"/>
                <a:gd name="T3" fmla="*/ 112 h 233"/>
                <a:gd name="T4" fmla="*/ 37 w 66"/>
                <a:gd name="T5" fmla="*/ 112 h 233"/>
                <a:gd name="T6" fmla="*/ 38 w 66"/>
                <a:gd name="T7" fmla="*/ 110 h 233"/>
                <a:gd name="T8" fmla="*/ 38 w 66"/>
                <a:gd name="T9" fmla="*/ 109 h 233"/>
                <a:gd name="T10" fmla="*/ 40 w 66"/>
                <a:gd name="T11" fmla="*/ 109 h 233"/>
                <a:gd name="T12" fmla="*/ 42 w 66"/>
                <a:gd name="T13" fmla="*/ 108 h 233"/>
                <a:gd name="T14" fmla="*/ 43 w 66"/>
                <a:gd name="T15" fmla="*/ 109 h 233"/>
                <a:gd name="T16" fmla="*/ 45 w 66"/>
                <a:gd name="T17" fmla="*/ 109 h 233"/>
                <a:gd name="T18" fmla="*/ 46 w 66"/>
                <a:gd name="T19" fmla="*/ 110 h 233"/>
                <a:gd name="T20" fmla="*/ 46 w 66"/>
                <a:gd name="T21" fmla="*/ 112 h 233"/>
                <a:gd name="T22" fmla="*/ 66 w 66"/>
                <a:gd name="T23" fmla="*/ 112 h 233"/>
                <a:gd name="T24" fmla="*/ 66 w 66"/>
                <a:gd name="T25" fmla="*/ 0 h 2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6"/>
                <a:gd name="T40" fmla="*/ 0 h 233"/>
                <a:gd name="T41" fmla="*/ 66 w 66"/>
                <a:gd name="T42" fmla="*/ 233 h 23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6" h="233">
                  <a:moveTo>
                    <a:pt x="0" y="233"/>
                  </a:moveTo>
                  <a:lnTo>
                    <a:pt x="0" y="112"/>
                  </a:lnTo>
                  <a:lnTo>
                    <a:pt x="37" y="112"/>
                  </a:lnTo>
                  <a:lnTo>
                    <a:pt x="38" y="110"/>
                  </a:lnTo>
                  <a:lnTo>
                    <a:pt x="38" y="109"/>
                  </a:lnTo>
                  <a:lnTo>
                    <a:pt x="40" y="109"/>
                  </a:lnTo>
                  <a:lnTo>
                    <a:pt x="42" y="108"/>
                  </a:lnTo>
                  <a:lnTo>
                    <a:pt x="43" y="109"/>
                  </a:lnTo>
                  <a:lnTo>
                    <a:pt x="45" y="109"/>
                  </a:lnTo>
                  <a:lnTo>
                    <a:pt x="46" y="110"/>
                  </a:lnTo>
                  <a:lnTo>
                    <a:pt x="46" y="112"/>
                  </a:lnTo>
                  <a:lnTo>
                    <a:pt x="66" y="112"/>
                  </a:lnTo>
                  <a:lnTo>
                    <a:pt x="66"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73" name="Freeform 283"/>
            <p:cNvSpPr>
              <a:spLocks/>
            </p:cNvSpPr>
            <p:nvPr/>
          </p:nvSpPr>
          <p:spPr bwMode="auto">
            <a:xfrm>
              <a:off x="3641" y="1362"/>
              <a:ext cx="11" cy="10"/>
            </a:xfrm>
            <a:custGeom>
              <a:avLst/>
              <a:gdLst>
                <a:gd name="T0" fmla="*/ 11 w 11"/>
                <a:gd name="T1" fmla="*/ 1 h 10"/>
                <a:gd name="T2" fmla="*/ 6 w 11"/>
                <a:gd name="T3" fmla="*/ 10 h 10"/>
                <a:gd name="T4" fmla="*/ 0 w 11"/>
                <a:gd name="T5" fmla="*/ 1 h 10"/>
                <a:gd name="T6" fmla="*/ 2 w 11"/>
                <a:gd name="T7" fmla="*/ 0 h 10"/>
                <a:gd name="T8" fmla="*/ 6 w 11"/>
                <a:gd name="T9" fmla="*/ 0 h 10"/>
                <a:gd name="T10" fmla="*/ 9 w 11"/>
                <a:gd name="T11" fmla="*/ 0 h 10"/>
                <a:gd name="T12" fmla="*/ 11 w 11"/>
                <a:gd name="T13" fmla="*/ 1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11" y="1"/>
                  </a:moveTo>
                  <a:lnTo>
                    <a:pt x="6" y="10"/>
                  </a:lnTo>
                  <a:lnTo>
                    <a:pt x="0" y="1"/>
                  </a:lnTo>
                  <a:lnTo>
                    <a:pt x="2" y="0"/>
                  </a:lnTo>
                  <a:lnTo>
                    <a:pt x="6" y="0"/>
                  </a:lnTo>
                  <a:lnTo>
                    <a:pt x="9" y="0"/>
                  </a:lnTo>
                  <a:lnTo>
                    <a:pt x="1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74" name="Freeform 284"/>
            <p:cNvSpPr>
              <a:spLocks/>
            </p:cNvSpPr>
            <p:nvPr/>
          </p:nvSpPr>
          <p:spPr bwMode="auto">
            <a:xfrm>
              <a:off x="3836" y="1139"/>
              <a:ext cx="459" cy="807"/>
            </a:xfrm>
            <a:custGeom>
              <a:avLst/>
              <a:gdLst>
                <a:gd name="T0" fmla="*/ 417 w 459"/>
                <a:gd name="T1" fmla="*/ 807 h 807"/>
                <a:gd name="T2" fmla="*/ 415 w 459"/>
                <a:gd name="T3" fmla="*/ 804 h 807"/>
                <a:gd name="T4" fmla="*/ 412 w 459"/>
                <a:gd name="T5" fmla="*/ 803 h 807"/>
                <a:gd name="T6" fmla="*/ 409 w 459"/>
                <a:gd name="T7" fmla="*/ 804 h 807"/>
                <a:gd name="T8" fmla="*/ 408 w 459"/>
                <a:gd name="T9" fmla="*/ 807 h 807"/>
                <a:gd name="T10" fmla="*/ 404 w 459"/>
                <a:gd name="T11" fmla="*/ 806 h 807"/>
                <a:gd name="T12" fmla="*/ 402 w 459"/>
                <a:gd name="T13" fmla="*/ 804 h 807"/>
                <a:gd name="T14" fmla="*/ 399 w 459"/>
                <a:gd name="T15" fmla="*/ 804 h 807"/>
                <a:gd name="T16" fmla="*/ 396 w 459"/>
                <a:gd name="T17" fmla="*/ 806 h 807"/>
                <a:gd name="T18" fmla="*/ 366 w 459"/>
                <a:gd name="T19" fmla="*/ 807 h 807"/>
                <a:gd name="T20" fmla="*/ 365 w 459"/>
                <a:gd name="T21" fmla="*/ 804 h 807"/>
                <a:gd name="T22" fmla="*/ 361 w 459"/>
                <a:gd name="T23" fmla="*/ 803 h 807"/>
                <a:gd name="T24" fmla="*/ 358 w 459"/>
                <a:gd name="T25" fmla="*/ 804 h 807"/>
                <a:gd name="T26" fmla="*/ 357 w 459"/>
                <a:gd name="T27" fmla="*/ 807 h 807"/>
                <a:gd name="T28" fmla="*/ 328 w 459"/>
                <a:gd name="T29" fmla="*/ 806 h 807"/>
                <a:gd name="T30" fmla="*/ 326 w 459"/>
                <a:gd name="T31" fmla="*/ 804 h 807"/>
                <a:gd name="T32" fmla="*/ 323 w 459"/>
                <a:gd name="T33" fmla="*/ 804 h 807"/>
                <a:gd name="T34" fmla="*/ 320 w 459"/>
                <a:gd name="T35" fmla="*/ 806 h 807"/>
                <a:gd name="T36" fmla="*/ 302 w 459"/>
                <a:gd name="T37" fmla="*/ 807 h 807"/>
                <a:gd name="T38" fmla="*/ 300 w 459"/>
                <a:gd name="T39" fmla="*/ 804 h 807"/>
                <a:gd name="T40" fmla="*/ 297 w 459"/>
                <a:gd name="T41" fmla="*/ 803 h 807"/>
                <a:gd name="T42" fmla="*/ 294 w 459"/>
                <a:gd name="T43" fmla="*/ 804 h 807"/>
                <a:gd name="T44" fmla="*/ 293 w 459"/>
                <a:gd name="T45" fmla="*/ 807 h 807"/>
                <a:gd name="T46" fmla="*/ 288 w 459"/>
                <a:gd name="T47" fmla="*/ 806 h 807"/>
                <a:gd name="T48" fmla="*/ 285 w 459"/>
                <a:gd name="T49" fmla="*/ 804 h 807"/>
                <a:gd name="T50" fmla="*/ 282 w 459"/>
                <a:gd name="T51" fmla="*/ 804 h 807"/>
                <a:gd name="T52" fmla="*/ 280 w 459"/>
                <a:gd name="T53" fmla="*/ 806 h 807"/>
                <a:gd name="T54" fmla="*/ 275 w 459"/>
                <a:gd name="T55" fmla="*/ 807 h 807"/>
                <a:gd name="T56" fmla="*/ 273 w 459"/>
                <a:gd name="T57" fmla="*/ 804 h 807"/>
                <a:gd name="T58" fmla="*/ 270 w 459"/>
                <a:gd name="T59" fmla="*/ 803 h 807"/>
                <a:gd name="T60" fmla="*/ 267 w 459"/>
                <a:gd name="T61" fmla="*/ 804 h 807"/>
                <a:gd name="T62" fmla="*/ 266 w 459"/>
                <a:gd name="T63" fmla="*/ 807 h 807"/>
                <a:gd name="T64" fmla="*/ 210 w 459"/>
                <a:gd name="T65" fmla="*/ 806 h 807"/>
                <a:gd name="T66" fmla="*/ 208 w 459"/>
                <a:gd name="T67" fmla="*/ 804 h 807"/>
                <a:gd name="T68" fmla="*/ 204 w 459"/>
                <a:gd name="T69" fmla="*/ 804 h 807"/>
                <a:gd name="T70" fmla="*/ 202 w 459"/>
                <a:gd name="T71" fmla="*/ 806 h 807"/>
                <a:gd name="T72" fmla="*/ 195 w 459"/>
                <a:gd name="T73" fmla="*/ 807 h 807"/>
                <a:gd name="T74" fmla="*/ 193 w 459"/>
                <a:gd name="T75" fmla="*/ 804 h 807"/>
                <a:gd name="T76" fmla="*/ 190 w 459"/>
                <a:gd name="T77" fmla="*/ 803 h 807"/>
                <a:gd name="T78" fmla="*/ 187 w 459"/>
                <a:gd name="T79" fmla="*/ 804 h 807"/>
                <a:gd name="T80" fmla="*/ 186 w 459"/>
                <a:gd name="T81" fmla="*/ 807 h 807"/>
                <a:gd name="T82" fmla="*/ 153 w 459"/>
                <a:gd name="T83" fmla="*/ 806 h 807"/>
                <a:gd name="T84" fmla="*/ 150 w 459"/>
                <a:gd name="T85" fmla="*/ 804 h 807"/>
                <a:gd name="T86" fmla="*/ 147 w 459"/>
                <a:gd name="T87" fmla="*/ 804 h 807"/>
                <a:gd name="T88" fmla="*/ 144 w 459"/>
                <a:gd name="T89" fmla="*/ 806 h 807"/>
                <a:gd name="T90" fmla="*/ 65 w 459"/>
                <a:gd name="T91" fmla="*/ 807 h 807"/>
                <a:gd name="T92" fmla="*/ 64 w 459"/>
                <a:gd name="T93" fmla="*/ 804 h 807"/>
                <a:gd name="T94" fmla="*/ 61 w 459"/>
                <a:gd name="T95" fmla="*/ 803 h 807"/>
                <a:gd name="T96" fmla="*/ 58 w 459"/>
                <a:gd name="T97" fmla="*/ 804 h 807"/>
                <a:gd name="T98" fmla="*/ 56 w 459"/>
                <a:gd name="T99" fmla="*/ 807 h 807"/>
                <a:gd name="T100" fmla="*/ 0 w 459"/>
                <a:gd name="T101" fmla="*/ 17 h 807"/>
                <a:gd name="T102" fmla="*/ 16 w 459"/>
                <a:gd name="T103" fmla="*/ 0 h 80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59"/>
                <a:gd name="T157" fmla="*/ 0 h 807"/>
                <a:gd name="T158" fmla="*/ 459 w 459"/>
                <a:gd name="T159" fmla="*/ 807 h 80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59" h="807">
                  <a:moveTo>
                    <a:pt x="459" y="807"/>
                  </a:moveTo>
                  <a:lnTo>
                    <a:pt x="417" y="807"/>
                  </a:lnTo>
                  <a:lnTo>
                    <a:pt x="416" y="806"/>
                  </a:lnTo>
                  <a:lnTo>
                    <a:pt x="415" y="804"/>
                  </a:lnTo>
                  <a:lnTo>
                    <a:pt x="414" y="804"/>
                  </a:lnTo>
                  <a:lnTo>
                    <a:pt x="412" y="803"/>
                  </a:lnTo>
                  <a:lnTo>
                    <a:pt x="410" y="804"/>
                  </a:lnTo>
                  <a:lnTo>
                    <a:pt x="409" y="804"/>
                  </a:lnTo>
                  <a:lnTo>
                    <a:pt x="408" y="806"/>
                  </a:lnTo>
                  <a:lnTo>
                    <a:pt x="408" y="807"/>
                  </a:lnTo>
                  <a:lnTo>
                    <a:pt x="405" y="807"/>
                  </a:lnTo>
                  <a:lnTo>
                    <a:pt x="404" y="806"/>
                  </a:lnTo>
                  <a:lnTo>
                    <a:pt x="403" y="804"/>
                  </a:lnTo>
                  <a:lnTo>
                    <a:pt x="402" y="804"/>
                  </a:lnTo>
                  <a:lnTo>
                    <a:pt x="400" y="803"/>
                  </a:lnTo>
                  <a:lnTo>
                    <a:pt x="399" y="804"/>
                  </a:lnTo>
                  <a:lnTo>
                    <a:pt x="397" y="804"/>
                  </a:lnTo>
                  <a:lnTo>
                    <a:pt x="396" y="806"/>
                  </a:lnTo>
                  <a:lnTo>
                    <a:pt x="396" y="807"/>
                  </a:lnTo>
                  <a:lnTo>
                    <a:pt x="366" y="807"/>
                  </a:lnTo>
                  <a:lnTo>
                    <a:pt x="366" y="806"/>
                  </a:lnTo>
                  <a:lnTo>
                    <a:pt x="365" y="804"/>
                  </a:lnTo>
                  <a:lnTo>
                    <a:pt x="363" y="804"/>
                  </a:lnTo>
                  <a:lnTo>
                    <a:pt x="361" y="803"/>
                  </a:lnTo>
                  <a:lnTo>
                    <a:pt x="360" y="804"/>
                  </a:lnTo>
                  <a:lnTo>
                    <a:pt x="358" y="804"/>
                  </a:lnTo>
                  <a:lnTo>
                    <a:pt x="357" y="806"/>
                  </a:lnTo>
                  <a:lnTo>
                    <a:pt x="357" y="807"/>
                  </a:lnTo>
                  <a:lnTo>
                    <a:pt x="329" y="807"/>
                  </a:lnTo>
                  <a:lnTo>
                    <a:pt x="328" y="806"/>
                  </a:lnTo>
                  <a:lnTo>
                    <a:pt x="327" y="804"/>
                  </a:lnTo>
                  <a:lnTo>
                    <a:pt x="326" y="804"/>
                  </a:lnTo>
                  <a:lnTo>
                    <a:pt x="324" y="803"/>
                  </a:lnTo>
                  <a:lnTo>
                    <a:pt x="323" y="804"/>
                  </a:lnTo>
                  <a:lnTo>
                    <a:pt x="321" y="804"/>
                  </a:lnTo>
                  <a:lnTo>
                    <a:pt x="320" y="806"/>
                  </a:lnTo>
                  <a:lnTo>
                    <a:pt x="320" y="807"/>
                  </a:lnTo>
                  <a:lnTo>
                    <a:pt x="302" y="807"/>
                  </a:lnTo>
                  <a:lnTo>
                    <a:pt x="302" y="806"/>
                  </a:lnTo>
                  <a:lnTo>
                    <a:pt x="300" y="804"/>
                  </a:lnTo>
                  <a:lnTo>
                    <a:pt x="299" y="804"/>
                  </a:lnTo>
                  <a:lnTo>
                    <a:pt x="297" y="803"/>
                  </a:lnTo>
                  <a:lnTo>
                    <a:pt x="296" y="804"/>
                  </a:lnTo>
                  <a:lnTo>
                    <a:pt x="294" y="804"/>
                  </a:lnTo>
                  <a:lnTo>
                    <a:pt x="293" y="806"/>
                  </a:lnTo>
                  <a:lnTo>
                    <a:pt x="293" y="807"/>
                  </a:lnTo>
                  <a:lnTo>
                    <a:pt x="288" y="807"/>
                  </a:lnTo>
                  <a:lnTo>
                    <a:pt x="288" y="806"/>
                  </a:lnTo>
                  <a:lnTo>
                    <a:pt x="287" y="804"/>
                  </a:lnTo>
                  <a:lnTo>
                    <a:pt x="285" y="804"/>
                  </a:lnTo>
                  <a:lnTo>
                    <a:pt x="284" y="803"/>
                  </a:lnTo>
                  <a:lnTo>
                    <a:pt x="282" y="804"/>
                  </a:lnTo>
                  <a:lnTo>
                    <a:pt x="281" y="804"/>
                  </a:lnTo>
                  <a:lnTo>
                    <a:pt x="280" y="806"/>
                  </a:lnTo>
                  <a:lnTo>
                    <a:pt x="279" y="807"/>
                  </a:lnTo>
                  <a:lnTo>
                    <a:pt x="275" y="807"/>
                  </a:lnTo>
                  <a:lnTo>
                    <a:pt x="274" y="806"/>
                  </a:lnTo>
                  <a:lnTo>
                    <a:pt x="273" y="804"/>
                  </a:lnTo>
                  <a:lnTo>
                    <a:pt x="272" y="804"/>
                  </a:lnTo>
                  <a:lnTo>
                    <a:pt x="270" y="803"/>
                  </a:lnTo>
                  <a:lnTo>
                    <a:pt x="269" y="804"/>
                  </a:lnTo>
                  <a:lnTo>
                    <a:pt x="267" y="804"/>
                  </a:lnTo>
                  <a:lnTo>
                    <a:pt x="266" y="806"/>
                  </a:lnTo>
                  <a:lnTo>
                    <a:pt x="266" y="807"/>
                  </a:lnTo>
                  <a:lnTo>
                    <a:pt x="211" y="807"/>
                  </a:lnTo>
                  <a:lnTo>
                    <a:pt x="210" y="806"/>
                  </a:lnTo>
                  <a:lnTo>
                    <a:pt x="209" y="804"/>
                  </a:lnTo>
                  <a:lnTo>
                    <a:pt x="208" y="804"/>
                  </a:lnTo>
                  <a:lnTo>
                    <a:pt x="206" y="803"/>
                  </a:lnTo>
                  <a:lnTo>
                    <a:pt x="204" y="804"/>
                  </a:lnTo>
                  <a:lnTo>
                    <a:pt x="203" y="804"/>
                  </a:lnTo>
                  <a:lnTo>
                    <a:pt x="202" y="806"/>
                  </a:lnTo>
                  <a:lnTo>
                    <a:pt x="202" y="807"/>
                  </a:lnTo>
                  <a:lnTo>
                    <a:pt x="195" y="807"/>
                  </a:lnTo>
                  <a:lnTo>
                    <a:pt x="194" y="806"/>
                  </a:lnTo>
                  <a:lnTo>
                    <a:pt x="193" y="804"/>
                  </a:lnTo>
                  <a:lnTo>
                    <a:pt x="192" y="804"/>
                  </a:lnTo>
                  <a:lnTo>
                    <a:pt x="190" y="803"/>
                  </a:lnTo>
                  <a:lnTo>
                    <a:pt x="188" y="804"/>
                  </a:lnTo>
                  <a:lnTo>
                    <a:pt x="187" y="804"/>
                  </a:lnTo>
                  <a:lnTo>
                    <a:pt x="186" y="806"/>
                  </a:lnTo>
                  <a:lnTo>
                    <a:pt x="186" y="807"/>
                  </a:lnTo>
                  <a:lnTo>
                    <a:pt x="153" y="807"/>
                  </a:lnTo>
                  <a:lnTo>
                    <a:pt x="153" y="806"/>
                  </a:lnTo>
                  <a:lnTo>
                    <a:pt x="152" y="804"/>
                  </a:lnTo>
                  <a:lnTo>
                    <a:pt x="150" y="804"/>
                  </a:lnTo>
                  <a:lnTo>
                    <a:pt x="149" y="803"/>
                  </a:lnTo>
                  <a:lnTo>
                    <a:pt x="147" y="804"/>
                  </a:lnTo>
                  <a:lnTo>
                    <a:pt x="146" y="804"/>
                  </a:lnTo>
                  <a:lnTo>
                    <a:pt x="144" y="806"/>
                  </a:lnTo>
                  <a:lnTo>
                    <a:pt x="144" y="807"/>
                  </a:lnTo>
                  <a:lnTo>
                    <a:pt x="65" y="807"/>
                  </a:lnTo>
                  <a:lnTo>
                    <a:pt x="65" y="806"/>
                  </a:lnTo>
                  <a:lnTo>
                    <a:pt x="64" y="804"/>
                  </a:lnTo>
                  <a:lnTo>
                    <a:pt x="62" y="804"/>
                  </a:lnTo>
                  <a:lnTo>
                    <a:pt x="61" y="803"/>
                  </a:lnTo>
                  <a:lnTo>
                    <a:pt x="59" y="804"/>
                  </a:lnTo>
                  <a:lnTo>
                    <a:pt x="58" y="804"/>
                  </a:lnTo>
                  <a:lnTo>
                    <a:pt x="57" y="806"/>
                  </a:lnTo>
                  <a:lnTo>
                    <a:pt x="56" y="807"/>
                  </a:lnTo>
                  <a:lnTo>
                    <a:pt x="0" y="807"/>
                  </a:lnTo>
                  <a:lnTo>
                    <a:pt x="0" y="17"/>
                  </a:lnTo>
                  <a:lnTo>
                    <a:pt x="16" y="17"/>
                  </a:lnTo>
                  <a:lnTo>
                    <a:pt x="16"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75" name="Freeform 285"/>
            <p:cNvSpPr>
              <a:spLocks/>
            </p:cNvSpPr>
            <p:nvPr/>
          </p:nvSpPr>
          <p:spPr bwMode="auto">
            <a:xfrm>
              <a:off x="3846" y="1130"/>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76" name="Freeform 286"/>
            <p:cNvSpPr>
              <a:spLocks/>
            </p:cNvSpPr>
            <p:nvPr/>
          </p:nvSpPr>
          <p:spPr bwMode="auto">
            <a:xfrm>
              <a:off x="2043" y="1038"/>
              <a:ext cx="1615" cy="129"/>
            </a:xfrm>
            <a:custGeom>
              <a:avLst/>
              <a:gdLst>
                <a:gd name="T0" fmla="*/ 0 w 1615"/>
                <a:gd name="T1" fmla="*/ 129 h 129"/>
                <a:gd name="T2" fmla="*/ 0 w 1615"/>
                <a:gd name="T3" fmla="*/ 6 h 129"/>
                <a:gd name="T4" fmla="*/ 304 w 1615"/>
                <a:gd name="T5" fmla="*/ 6 h 129"/>
                <a:gd name="T6" fmla="*/ 304 w 1615"/>
                <a:gd name="T7" fmla="*/ 4 h 129"/>
                <a:gd name="T8" fmla="*/ 305 w 1615"/>
                <a:gd name="T9" fmla="*/ 3 h 129"/>
                <a:gd name="T10" fmla="*/ 306 w 1615"/>
                <a:gd name="T11" fmla="*/ 2 h 129"/>
                <a:gd name="T12" fmla="*/ 308 w 1615"/>
                <a:gd name="T13" fmla="*/ 2 h 129"/>
                <a:gd name="T14" fmla="*/ 310 w 1615"/>
                <a:gd name="T15" fmla="*/ 2 h 129"/>
                <a:gd name="T16" fmla="*/ 311 w 1615"/>
                <a:gd name="T17" fmla="*/ 3 h 129"/>
                <a:gd name="T18" fmla="*/ 312 w 1615"/>
                <a:gd name="T19" fmla="*/ 4 h 129"/>
                <a:gd name="T20" fmla="*/ 313 w 1615"/>
                <a:gd name="T21" fmla="*/ 6 h 129"/>
                <a:gd name="T22" fmla="*/ 418 w 1615"/>
                <a:gd name="T23" fmla="*/ 6 h 129"/>
                <a:gd name="T24" fmla="*/ 418 w 1615"/>
                <a:gd name="T25" fmla="*/ 4 h 129"/>
                <a:gd name="T26" fmla="*/ 419 w 1615"/>
                <a:gd name="T27" fmla="*/ 3 h 129"/>
                <a:gd name="T28" fmla="*/ 421 w 1615"/>
                <a:gd name="T29" fmla="*/ 2 h 129"/>
                <a:gd name="T30" fmla="*/ 422 w 1615"/>
                <a:gd name="T31" fmla="*/ 2 h 129"/>
                <a:gd name="T32" fmla="*/ 424 w 1615"/>
                <a:gd name="T33" fmla="*/ 2 h 129"/>
                <a:gd name="T34" fmla="*/ 426 w 1615"/>
                <a:gd name="T35" fmla="*/ 3 h 129"/>
                <a:gd name="T36" fmla="*/ 426 w 1615"/>
                <a:gd name="T37" fmla="*/ 4 h 129"/>
                <a:gd name="T38" fmla="*/ 427 w 1615"/>
                <a:gd name="T39" fmla="*/ 6 h 129"/>
                <a:gd name="T40" fmla="*/ 465 w 1615"/>
                <a:gd name="T41" fmla="*/ 6 h 129"/>
                <a:gd name="T42" fmla="*/ 465 w 1615"/>
                <a:gd name="T43" fmla="*/ 4 h 129"/>
                <a:gd name="T44" fmla="*/ 466 w 1615"/>
                <a:gd name="T45" fmla="*/ 3 h 129"/>
                <a:gd name="T46" fmla="*/ 468 w 1615"/>
                <a:gd name="T47" fmla="*/ 2 h 129"/>
                <a:gd name="T48" fmla="*/ 469 w 1615"/>
                <a:gd name="T49" fmla="*/ 2 h 129"/>
                <a:gd name="T50" fmla="*/ 471 w 1615"/>
                <a:gd name="T51" fmla="*/ 2 h 129"/>
                <a:gd name="T52" fmla="*/ 472 w 1615"/>
                <a:gd name="T53" fmla="*/ 3 h 129"/>
                <a:gd name="T54" fmla="*/ 473 w 1615"/>
                <a:gd name="T55" fmla="*/ 4 h 129"/>
                <a:gd name="T56" fmla="*/ 474 w 1615"/>
                <a:gd name="T57" fmla="*/ 6 h 129"/>
                <a:gd name="T58" fmla="*/ 812 w 1615"/>
                <a:gd name="T59" fmla="*/ 6 h 129"/>
                <a:gd name="T60" fmla="*/ 813 w 1615"/>
                <a:gd name="T61" fmla="*/ 4 h 129"/>
                <a:gd name="T62" fmla="*/ 814 w 1615"/>
                <a:gd name="T63" fmla="*/ 3 h 129"/>
                <a:gd name="T64" fmla="*/ 815 w 1615"/>
                <a:gd name="T65" fmla="*/ 2 h 129"/>
                <a:gd name="T66" fmla="*/ 817 w 1615"/>
                <a:gd name="T67" fmla="*/ 2 h 129"/>
                <a:gd name="T68" fmla="*/ 819 w 1615"/>
                <a:gd name="T69" fmla="*/ 2 h 129"/>
                <a:gd name="T70" fmla="*/ 820 w 1615"/>
                <a:gd name="T71" fmla="*/ 3 h 129"/>
                <a:gd name="T72" fmla="*/ 821 w 1615"/>
                <a:gd name="T73" fmla="*/ 4 h 129"/>
                <a:gd name="T74" fmla="*/ 821 w 1615"/>
                <a:gd name="T75" fmla="*/ 6 h 129"/>
                <a:gd name="T76" fmla="*/ 1299 w 1615"/>
                <a:gd name="T77" fmla="*/ 6 h 129"/>
                <a:gd name="T78" fmla="*/ 1299 w 1615"/>
                <a:gd name="T79" fmla="*/ 4 h 129"/>
                <a:gd name="T80" fmla="*/ 1300 w 1615"/>
                <a:gd name="T81" fmla="*/ 3 h 129"/>
                <a:gd name="T82" fmla="*/ 1302 w 1615"/>
                <a:gd name="T83" fmla="*/ 2 h 129"/>
                <a:gd name="T84" fmla="*/ 1303 w 1615"/>
                <a:gd name="T85" fmla="*/ 2 h 129"/>
                <a:gd name="T86" fmla="*/ 1305 w 1615"/>
                <a:gd name="T87" fmla="*/ 2 h 129"/>
                <a:gd name="T88" fmla="*/ 1306 w 1615"/>
                <a:gd name="T89" fmla="*/ 3 h 129"/>
                <a:gd name="T90" fmla="*/ 1308 w 1615"/>
                <a:gd name="T91" fmla="*/ 4 h 129"/>
                <a:gd name="T92" fmla="*/ 1308 w 1615"/>
                <a:gd name="T93" fmla="*/ 6 h 129"/>
                <a:gd name="T94" fmla="*/ 1607 w 1615"/>
                <a:gd name="T95" fmla="*/ 6 h 129"/>
                <a:gd name="T96" fmla="*/ 1607 w 1615"/>
                <a:gd name="T97" fmla="*/ 0 h 129"/>
                <a:gd name="T98" fmla="*/ 1615 w 1615"/>
                <a:gd name="T99" fmla="*/ 0 h 1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15"/>
                <a:gd name="T151" fmla="*/ 0 h 129"/>
                <a:gd name="T152" fmla="*/ 1615 w 1615"/>
                <a:gd name="T153" fmla="*/ 129 h 12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15" h="129">
                  <a:moveTo>
                    <a:pt x="0" y="129"/>
                  </a:moveTo>
                  <a:lnTo>
                    <a:pt x="0" y="6"/>
                  </a:lnTo>
                  <a:lnTo>
                    <a:pt x="304" y="6"/>
                  </a:lnTo>
                  <a:lnTo>
                    <a:pt x="304" y="4"/>
                  </a:lnTo>
                  <a:lnTo>
                    <a:pt x="305" y="3"/>
                  </a:lnTo>
                  <a:lnTo>
                    <a:pt x="306" y="2"/>
                  </a:lnTo>
                  <a:lnTo>
                    <a:pt x="308" y="2"/>
                  </a:lnTo>
                  <a:lnTo>
                    <a:pt x="310" y="2"/>
                  </a:lnTo>
                  <a:lnTo>
                    <a:pt x="311" y="3"/>
                  </a:lnTo>
                  <a:lnTo>
                    <a:pt x="312" y="4"/>
                  </a:lnTo>
                  <a:lnTo>
                    <a:pt x="313" y="6"/>
                  </a:lnTo>
                  <a:lnTo>
                    <a:pt x="418" y="6"/>
                  </a:lnTo>
                  <a:lnTo>
                    <a:pt x="418" y="4"/>
                  </a:lnTo>
                  <a:lnTo>
                    <a:pt x="419" y="3"/>
                  </a:lnTo>
                  <a:lnTo>
                    <a:pt x="421" y="2"/>
                  </a:lnTo>
                  <a:lnTo>
                    <a:pt x="422" y="2"/>
                  </a:lnTo>
                  <a:lnTo>
                    <a:pt x="424" y="2"/>
                  </a:lnTo>
                  <a:lnTo>
                    <a:pt x="426" y="3"/>
                  </a:lnTo>
                  <a:lnTo>
                    <a:pt x="426" y="4"/>
                  </a:lnTo>
                  <a:lnTo>
                    <a:pt x="427" y="6"/>
                  </a:lnTo>
                  <a:lnTo>
                    <a:pt x="465" y="6"/>
                  </a:lnTo>
                  <a:lnTo>
                    <a:pt x="465" y="4"/>
                  </a:lnTo>
                  <a:lnTo>
                    <a:pt x="466" y="3"/>
                  </a:lnTo>
                  <a:lnTo>
                    <a:pt x="468" y="2"/>
                  </a:lnTo>
                  <a:lnTo>
                    <a:pt x="469" y="2"/>
                  </a:lnTo>
                  <a:lnTo>
                    <a:pt x="471" y="2"/>
                  </a:lnTo>
                  <a:lnTo>
                    <a:pt x="472" y="3"/>
                  </a:lnTo>
                  <a:lnTo>
                    <a:pt x="473" y="4"/>
                  </a:lnTo>
                  <a:lnTo>
                    <a:pt x="474" y="6"/>
                  </a:lnTo>
                  <a:lnTo>
                    <a:pt x="812" y="6"/>
                  </a:lnTo>
                  <a:lnTo>
                    <a:pt x="813" y="4"/>
                  </a:lnTo>
                  <a:lnTo>
                    <a:pt x="814" y="3"/>
                  </a:lnTo>
                  <a:lnTo>
                    <a:pt x="815" y="2"/>
                  </a:lnTo>
                  <a:lnTo>
                    <a:pt x="817" y="2"/>
                  </a:lnTo>
                  <a:lnTo>
                    <a:pt x="819" y="2"/>
                  </a:lnTo>
                  <a:lnTo>
                    <a:pt x="820" y="3"/>
                  </a:lnTo>
                  <a:lnTo>
                    <a:pt x="821" y="4"/>
                  </a:lnTo>
                  <a:lnTo>
                    <a:pt x="821" y="6"/>
                  </a:lnTo>
                  <a:lnTo>
                    <a:pt x="1299" y="6"/>
                  </a:lnTo>
                  <a:lnTo>
                    <a:pt x="1299" y="4"/>
                  </a:lnTo>
                  <a:lnTo>
                    <a:pt x="1300" y="3"/>
                  </a:lnTo>
                  <a:lnTo>
                    <a:pt x="1302" y="2"/>
                  </a:lnTo>
                  <a:lnTo>
                    <a:pt x="1303" y="2"/>
                  </a:lnTo>
                  <a:lnTo>
                    <a:pt x="1305" y="2"/>
                  </a:lnTo>
                  <a:lnTo>
                    <a:pt x="1306" y="3"/>
                  </a:lnTo>
                  <a:lnTo>
                    <a:pt x="1308" y="4"/>
                  </a:lnTo>
                  <a:lnTo>
                    <a:pt x="1308" y="6"/>
                  </a:lnTo>
                  <a:lnTo>
                    <a:pt x="1607" y="6"/>
                  </a:lnTo>
                  <a:lnTo>
                    <a:pt x="1607" y="0"/>
                  </a:lnTo>
                  <a:lnTo>
                    <a:pt x="1615" y="0"/>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77" name="Freeform 287"/>
            <p:cNvSpPr>
              <a:spLocks/>
            </p:cNvSpPr>
            <p:nvPr/>
          </p:nvSpPr>
          <p:spPr bwMode="auto">
            <a:xfrm>
              <a:off x="2037" y="1165"/>
              <a:ext cx="12" cy="11"/>
            </a:xfrm>
            <a:custGeom>
              <a:avLst/>
              <a:gdLst>
                <a:gd name="T0" fmla="*/ 12 w 12"/>
                <a:gd name="T1" fmla="*/ 2 h 11"/>
                <a:gd name="T2" fmla="*/ 6 w 12"/>
                <a:gd name="T3" fmla="*/ 11 h 11"/>
                <a:gd name="T4" fmla="*/ 0 w 12"/>
                <a:gd name="T5" fmla="*/ 2 h 11"/>
                <a:gd name="T6" fmla="*/ 3 w 12"/>
                <a:gd name="T7" fmla="*/ 1 h 11"/>
                <a:gd name="T8" fmla="*/ 6 w 12"/>
                <a:gd name="T9" fmla="*/ 0 h 11"/>
                <a:gd name="T10" fmla="*/ 9 w 12"/>
                <a:gd name="T11" fmla="*/ 1 h 11"/>
                <a:gd name="T12" fmla="*/ 12 w 12"/>
                <a:gd name="T13" fmla="*/ 2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2"/>
                  </a:moveTo>
                  <a:lnTo>
                    <a:pt x="6" y="11"/>
                  </a:lnTo>
                  <a:lnTo>
                    <a:pt x="0" y="2"/>
                  </a:lnTo>
                  <a:lnTo>
                    <a:pt x="3" y="1"/>
                  </a:lnTo>
                  <a:lnTo>
                    <a:pt x="6" y="0"/>
                  </a:lnTo>
                  <a:lnTo>
                    <a:pt x="9" y="1"/>
                  </a:lnTo>
                  <a:lnTo>
                    <a:pt x="12" y="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78" name="Freeform 288"/>
            <p:cNvSpPr>
              <a:spLocks/>
            </p:cNvSpPr>
            <p:nvPr/>
          </p:nvSpPr>
          <p:spPr bwMode="auto">
            <a:xfrm>
              <a:off x="3657" y="1033"/>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2"/>
                  </a:lnTo>
                  <a:lnTo>
                    <a:pt x="1"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79" name="Freeform 289"/>
            <p:cNvSpPr>
              <a:spLocks/>
            </p:cNvSpPr>
            <p:nvPr/>
          </p:nvSpPr>
          <p:spPr bwMode="auto">
            <a:xfrm>
              <a:off x="2456" y="1139"/>
              <a:ext cx="1310" cy="1730"/>
            </a:xfrm>
            <a:custGeom>
              <a:avLst/>
              <a:gdLst>
                <a:gd name="T0" fmla="*/ 82 w 1310"/>
                <a:gd name="T1" fmla="*/ 1717 h 1730"/>
                <a:gd name="T2" fmla="*/ 92 w 1310"/>
                <a:gd name="T3" fmla="*/ 1725 h 1730"/>
                <a:gd name="T4" fmla="*/ 94 w 1310"/>
                <a:gd name="T5" fmla="*/ 1722 h 1730"/>
                <a:gd name="T6" fmla="*/ 97 w 1310"/>
                <a:gd name="T7" fmla="*/ 1721 h 1730"/>
                <a:gd name="T8" fmla="*/ 100 w 1310"/>
                <a:gd name="T9" fmla="*/ 1722 h 1730"/>
                <a:gd name="T10" fmla="*/ 101 w 1310"/>
                <a:gd name="T11" fmla="*/ 1725 h 1730"/>
                <a:gd name="T12" fmla="*/ 144 w 1310"/>
                <a:gd name="T13" fmla="*/ 1723 h 1730"/>
                <a:gd name="T14" fmla="*/ 147 w 1310"/>
                <a:gd name="T15" fmla="*/ 1721 h 1730"/>
                <a:gd name="T16" fmla="*/ 150 w 1310"/>
                <a:gd name="T17" fmla="*/ 1721 h 1730"/>
                <a:gd name="T18" fmla="*/ 153 w 1310"/>
                <a:gd name="T19" fmla="*/ 1723 h 1730"/>
                <a:gd name="T20" fmla="*/ 167 w 1310"/>
                <a:gd name="T21" fmla="*/ 1725 h 1730"/>
                <a:gd name="T22" fmla="*/ 168 w 1310"/>
                <a:gd name="T23" fmla="*/ 1722 h 1730"/>
                <a:gd name="T24" fmla="*/ 171 w 1310"/>
                <a:gd name="T25" fmla="*/ 1721 h 1730"/>
                <a:gd name="T26" fmla="*/ 174 w 1310"/>
                <a:gd name="T27" fmla="*/ 1722 h 1730"/>
                <a:gd name="T28" fmla="*/ 176 w 1310"/>
                <a:gd name="T29" fmla="*/ 1725 h 1730"/>
                <a:gd name="T30" fmla="*/ 198 w 1310"/>
                <a:gd name="T31" fmla="*/ 1723 h 1730"/>
                <a:gd name="T32" fmla="*/ 201 w 1310"/>
                <a:gd name="T33" fmla="*/ 1721 h 1730"/>
                <a:gd name="T34" fmla="*/ 204 w 1310"/>
                <a:gd name="T35" fmla="*/ 1721 h 1730"/>
                <a:gd name="T36" fmla="*/ 207 w 1310"/>
                <a:gd name="T37" fmla="*/ 1723 h 1730"/>
                <a:gd name="T38" fmla="*/ 328 w 1310"/>
                <a:gd name="T39" fmla="*/ 1725 h 1730"/>
                <a:gd name="T40" fmla="*/ 331 w 1310"/>
                <a:gd name="T41" fmla="*/ 1730 h 1730"/>
                <a:gd name="T42" fmla="*/ 332 w 1310"/>
                <a:gd name="T43" fmla="*/ 1727 h 1730"/>
                <a:gd name="T44" fmla="*/ 335 w 1310"/>
                <a:gd name="T45" fmla="*/ 1726 h 1730"/>
                <a:gd name="T46" fmla="*/ 338 w 1310"/>
                <a:gd name="T47" fmla="*/ 1727 h 1730"/>
                <a:gd name="T48" fmla="*/ 340 w 1310"/>
                <a:gd name="T49" fmla="*/ 1730 h 1730"/>
                <a:gd name="T50" fmla="*/ 506 w 1310"/>
                <a:gd name="T51" fmla="*/ 1729 h 1730"/>
                <a:gd name="T52" fmla="*/ 508 w 1310"/>
                <a:gd name="T53" fmla="*/ 1727 h 1730"/>
                <a:gd name="T54" fmla="*/ 511 w 1310"/>
                <a:gd name="T55" fmla="*/ 1727 h 1730"/>
                <a:gd name="T56" fmla="*/ 514 w 1310"/>
                <a:gd name="T57" fmla="*/ 1729 h 1730"/>
                <a:gd name="T58" fmla="*/ 693 w 1310"/>
                <a:gd name="T59" fmla="*/ 1730 h 1730"/>
                <a:gd name="T60" fmla="*/ 694 w 1310"/>
                <a:gd name="T61" fmla="*/ 1727 h 1730"/>
                <a:gd name="T62" fmla="*/ 697 w 1310"/>
                <a:gd name="T63" fmla="*/ 1726 h 1730"/>
                <a:gd name="T64" fmla="*/ 700 w 1310"/>
                <a:gd name="T65" fmla="*/ 1727 h 1730"/>
                <a:gd name="T66" fmla="*/ 702 w 1310"/>
                <a:gd name="T67" fmla="*/ 1730 h 1730"/>
                <a:gd name="T68" fmla="*/ 984 w 1310"/>
                <a:gd name="T69" fmla="*/ 1729 h 1730"/>
                <a:gd name="T70" fmla="*/ 987 w 1310"/>
                <a:gd name="T71" fmla="*/ 1727 h 1730"/>
                <a:gd name="T72" fmla="*/ 990 w 1310"/>
                <a:gd name="T73" fmla="*/ 1727 h 1730"/>
                <a:gd name="T74" fmla="*/ 992 w 1310"/>
                <a:gd name="T75" fmla="*/ 1729 h 1730"/>
                <a:gd name="T76" fmla="*/ 1193 w 1310"/>
                <a:gd name="T77" fmla="*/ 1730 h 1730"/>
                <a:gd name="T78" fmla="*/ 1194 w 1310"/>
                <a:gd name="T79" fmla="*/ 1727 h 1730"/>
                <a:gd name="T80" fmla="*/ 1198 w 1310"/>
                <a:gd name="T81" fmla="*/ 1726 h 1730"/>
                <a:gd name="T82" fmla="*/ 1201 w 1310"/>
                <a:gd name="T83" fmla="*/ 1727 h 1730"/>
                <a:gd name="T84" fmla="*/ 1202 w 1310"/>
                <a:gd name="T85" fmla="*/ 1730 h 1730"/>
                <a:gd name="T86" fmla="*/ 1214 w 1310"/>
                <a:gd name="T87" fmla="*/ 1729 h 1730"/>
                <a:gd name="T88" fmla="*/ 1216 w 1310"/>
                <a:gd name="T89" fmla="*/ 1727 h 1730"/>
                <a:gd name="T90" fmla="*/ 1220 w 1310"/>
                <a:gd name="T91" fmla="*/ 1727 h 1730"/>
                <a:gd name="T92" fmla="*/ 1222 w 1310"/>
                <a:gd name="T93" fmla="*/ 1729 h 1730"/>
                <a:gd name="T94" fmla="*/ 1247 w 1310"/>
                <a:gd name="T95" fmla="*/ 1730 h 1730"/>
                <a:gd name="T96" fmla="*/ 1249 w 1310"/>
                <a:gd name="T97" fmla="*/ 1727 h 1730"/>
                <a:gd name="T98" fmla="*/ 1252 w 1310"/>
                <a:gd name="T99" fmla="*/ 1726 h 1730"/>
                <a:gd name="T100" fmla="*/ 1255 w 1310"/>
                <a:gd name="T101" fmla="*/ 1727 h 1730"/>
                <a:gd name="T102" fmla="*/ 1256 w 1310"/>
                <a:gd name="T103" fmla="*/ 1730 h 1730"/>
                <a:gd name="T104" fmla="*/ 1266 w 1310"/>
                <a:gd name="T105" fmla="*/ 1729 h 1730"/>
                <a:gd name="T106" fmla="*/ 1269 w 1310"/>
                <a:gd name="T107" fmla="*/ 1727 h 1730"/>
                <a:gd name="T108" fmla="*/ 1272 w 1310"/>
                <a:gd name="T109" fmla="*/ 1727 h 1730"/>
                <a:gd name="T110" fmla="*/ 1274 w 1310"/>
                <a:gd name="T111" fmla="*/ 1729 h 1730"/>
                <a:gd name="T112" fmla="*/ 1310 w 1310"/>
                <a:gd name="T113" fmla="*/ 1730 h 173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10"/>
                <a:gd name="T172" fmla="*/ 0 h 1730"/>
                <a:gd name="T173" fmla="*/ 1310 w 1310"/>
                <a:gd name="T174" fmla="*/ 1730 h 173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10" h="1730">
                  <a:moveTo>
                    <a:pt x="0" y="1717"/>
                  </a:moveTo>
                  <a:lnTo>
                    <a:pt x="82" y="1717"/>
                  </a:lnTo>
                  <a:lnTo>
                    <a:pt x="82" y="1725"/>
                  </a:lnTo>
                  <a:lnTo>
                    <a:pt x="92" y="1725"/>
                  </a:lnTo>
                  <a:lnTo>
                    <a:pt x="93" y="1723"/>
                  </a:lnTo>
                  <a:lnTo>
                    <a:pt x="94" y="1722"/>
                  </a:lnTo>
                  <a:lnTo>
                    <a:pt x="95" y="1721"/>
                  </a:lnTo>
                  <a:lnTo>
                    <a:pt x="97" y="1721"/>
                  </a:lnTo>
                  <a:lnTo>
                    <a:pt x="98" y="1721"/>
                  </a:lnTo>
                  <a:lnTo>
                    <a:pt x="100" y="1722"/>
                  </a:lnTo>
                  <a:lnTo>
                    <a:pt x="101" y="1723"/>
                  </a:lnTo>
                  <a:lnTo>
                    <a:pt x="101" y="1725"/>
                  </a:lnTo>
                  <a:lnTo>
                    <a:pt x="144" y="1725"/>
                  </a:lnTo>
                  <a:lnTo>
                    <a:pt x="144" y="1723"/>
                  </a:lnTo>
                  <a:lnTo>
                    <a:pt x="145" y="1722"/>
                  </a:lnTo>
                  <a:lnTo>
                    <a:pt x="147" y="1721"/>
                  </a:lnTo>
                  <a:lnTo>
                    <a:pt x="149" y="1721"/>
                  </a:lnTo>
                  <a:lnTo>
                    <a:pt x="150" y="1721"/>
                  </a:lnTo>
                  <a:lnTo>
                    <a:pt x="152" y="1722"/>
                  </a:lnTo>
                  <a:lnTo>
                    <a:pt x="153" y="1723"/>
                  </a:lnTo>
                  <a:lnTo>
                    <a:pt x="153" y="1725"/>
                  </a:lnTo>
                  <a:lnTo>
                    <a:pt x="167" y="1725"/>
                  </a:lnTo>
                  <a:lnTo>
                    <a:pt x="167" y="1723"/>
                  </a:lnTo>
                  <a:lnTo>
                    <a:pt x="168" y="1722"/>
                  </a:lnTo>
                  <a:lnTo>
                    <a:pt x="169" y="1721"/>
                  </a:lnTo>
                  <a:lnTo>
                    <a:pt x="171" y="1721"/>
                  </a:lnTo>
                  <a:lnTo>
                    <a:pt x="173" y="1721"/>
                  </a:lnTo>
                  <a:lnTo>
                    <a:pt x="174" y="1722"/>
                  </a:lnTo>
                  <a:lnTo>
                    <a:pt x="175" y="1723"/>
                  </a:lnTo>
                  <a:lnTo>
                    <a:pt x="176" y="1725"/>
                  </a:lnTo>
                  <a:lnTo>
                    <a:pt x="198" y="1725"/>
                  </a:lnTo>
                  <a:lnTo>
                    <a:pt x="198" y="1723"/>
                  </a:lnTo>
                  <a:lnTo>
                    <a:pt x="199" y="1722"/>
                  </a:lnTo>
                  <a:lnTo>
                    <a:pt x="201" y="1721"/>
                  </a:lnTo>
                  <a:lnTo>
                    <a:pt x="203" y="1721"/>
                  </a:lnTo>
                  <a:lnTo>
                    <a:pt x="204" y="1721"/>
                  </a:lnTo>
                  <a:lnTo>
                    <a:pt x="206" y="1722"/>
                  </a:lnTo>
                  <a:lnTo>
                    <a:pt x="207" y="1723"/>
                  </a:lnTo>
                  <a:lnTo>
                    <a:pt x="207" y="1725"/>
                  </a:lnTo>
                  <a:lnTo>
                    <a:pt x="328" y="1725"/>
                  </a:lnTo>
                  <a:lnTo>
                    <a:pt x="328" y="1730"/>
                  </a:lnTo>
                  <a:lnTo>
                    <a:pt x="331" y="1730"/>
                  </a:lnTo>
                  <a:lnTo>
                    <a:pt x="331" y="1729"/>
                  </a:lnTo>
                  <a:lnTo>
                    <a:pt x="332" y="1727"/>
                  </a:lnTo>
                  <a:lnTo>
                    <a:pt x="334" y="1727"/>
                  </a:lnTo>
                  <a:lnTo>
                    <a:pt x="335" y="1726"/>
                  </a:lnTo>
                  <a:lnTo>
                    <a:pt x="337" y="1727"/>
                  </a:lnTo>
                  <a:lnTo>
                    <a:pt x="338" y="1727"/>
                  </a:lnTo>
                  <a:lnTo>
                    <a:pt x="339" y="1729"/>
                  </a:lnTo>
                  <a:lnTo>
                    <a:pt x="340" y="1730"/>
                  </a:lnTo>
                  <a:lnTo>
                    <a:pt x="505" y="1730"/>
                  </a:lnTo>
                  <a:lnTo>
                    <a:pt x="506" y="1729"/>
                  </a:lnTo>
                  <a:lnTo>
                    <a:pt x="506" y="1727"/>
                  </a:lnTo>
                  <a:lnTo>
                    <a:pt x="508" y="1727"/>
                  </a:lnTo>
                  <a:lnTo>
                    <a:pt x="510" y="1726"/>
                  </a:lnTo>
                  <a:lnTo>
                    <a:pt x="511" y="1727"/>
                  </a:lnTo>
                  <a:lnTo>
                    <a:pt x="513" y="1727"/>
                  </a:lnTo>
                  <a:lnTo>
                    <a:pt x="514" y="1729"/>
                  </a:lnTo>
                  <a:lnTo>
                    <a:pt x="514" y="1730"/>
                  </a:lnTo>
                  <a:lnTo>
                    <a:pt x="693" y="1730"/>
                  </a:lnTo>
                  <a:lnTo>
                    <a:pt x="693" y="1729"/>
                  </a:lnTo>
                  <a:lnTo>
                    <a:pt x="694" y="1727"/>
                  </a:lnTo>
                  <a:lnTo>
                    <a:pt x="696" y="1727"/>
                  </a:lnTo>
                  <a:lnTo>
                    <a:pt x="697" y="1726"/>
                  </a:lnTo>
                  <a:lnTo>
                    <a:pt x="699" y="1727"/>
                  </a:lnTo>
                  <a:lnTo>
                    <a:pt x="700" y="1727"/>
                  </a:lnTo>
                  <a:lnTo>
                    <a:pt x="701" y="1729"/>
                  </a:lnTo>
                  <a:lnTo>
                    <a:pt x="702" y="1730"/>
                  </a:lnTo>
                  <a:lnTo>
                    <a:pt x="984" y="1730"/>
                  </a:lnTo>
                  <a:lnTo>
                    <a:pt x="984" y="1729"/>
                  </a:lnTo>
                  <a:lnTo>
                    <a:pt x="985" y="1727"/>
                  </a:lnTo>
                  <a:lnTo>
                    <a:pt x="987" y="1727"/>
                  </a:lnTo>
                  <a:lnTo>
                    <a:pt x="988" y="1726"/>
                  </a:lnTo>
                  <a:lnTo>
                    <a:pt x="990" y="1727"/>
                  </a:lnTo>
                  <a:lnTo>
                    <a:pt x="991" y="1727"/>
                  </a:lnTo>
                  <a:lnTo>
                    <a:pt x="992" y="1729"/>
                  </a:lnTo>
                  <a:lnTo>
                    <a:pt x="993" y="1730"/>
                  </a:lnTo>
                  <a:lnTo>
                    <a:pt x="1193" y="1730"/>
                  </a:lnTo>
                  <a:lnTo>
                    <a:pt x="1194" y="1729"/>
                  </a:lnTo>
                  <a:lnTo>
                    <a:pt x="1194" y="1727"/>
                  </a:lnTo>
                  <a:lnTo>
                    <a:pt x="1196" y="1727"/>
                  </a:lnTo>
                  <a:lnTo>
                    <a:pt x="1198" y="1726"/>
                  </a:lnTo>
                  <a:lnTo>
                    <a:pt x="1199" y="1727"/>
                  </a:lnTo>
                  <a:lnTo>
                    <a:pt x="1201" y="1727"/>
                  </a:lnTo>
                  <a:lnTo>
                    <a:pt x="1202" y="1729"/>
                  </a:lnTo>
                  <a:lnTo>
                    <a:pt x="1202" y="1730"/>
                  </a:lnTo>
                  <a:lnTo>
                    <a:pt x="1213" y="1730"/>
                  </a:lnTo>
                  <a:lnTo>
                    <a:pt x="1214" y="1729"/>
                  </a:lnTo>
                  <a:lnTo>
                    <a:pt x="1215" y="1727"/>
                  </a:lnTo>
                  <a:lnTo>
                    <a:pt x="1216" y="1727"/>
                  </a:lnTo>
                  <a:lnTo>
                    <a:pt x="1218" y="1726"/>
                  </a:lnTo>
                  <a:lnTo>
                    <a:pt x="1220" y="1727"/>
                  </a:lnTo>
                  <a:lnTo>
                    <a:pt x="1221" y="1727"/>
                  </a:lnTo>
                  <a:lnTo>
                    <a:pt x="1222" y="1729"/>
                  </a:lnTo>
                  <a:lnTo>
                    <a:pt x="1222" y="1730"/>
                  </a:lnTo>
                  <a:lnTo>
                    <a:pt x="1247" y="1730"/>
                  </a:lnTo>
                  <a:lnTo>
                    <a:pt x="1248" y="1729"/>
                  </a:lnTo>
                  <a:lnTo>
                    <a:pt x="1249" y="1727"/>
                  </a:lnTo>
                  <a:lnTo>
                    <a:pt x="1250" y="1727"/>
                  </a:lnTo>
                  <a:lnTo>
                    <a:pt x="1252" y="1726"/>
                  </a:lnTo>
                  <a:lnTo>
                    <a:pt x="1253" y="1727"/>
                  </a:lnTo>
                  <a:lnTo>
                    <a:pt x="1255" y="1727"/>
                  </a:lnTo>
                  <a:lnTo>
                    <a:pt x="1256" y="1729"/>
                  </a:lnTo>
                  <a:lnTo>
                    <a:pt x="1256" y="1730"/>
                  </a:lnTo>
                  <a:lnTo>
                    <a:pt x="1266" y="1730"/>
                  </a:lnTo>
                  <a:lnTo>
                    <a:pt x="1266" y="1729"/>
                  </a:lnTo>
                  <a:lnTo>
                    <a:pt x="1267" y="1727"/>
                  </a:lnTo>
                  <a:lnTo>
                    <a:pt x="1269" y="1727"/>
                  </a:lnTo>
                  <a:lnTo>
                    <a:pt x="1270" y="1726"/>
                  </a:lnTo>
                  <a:lnTo>
                    <a:pt x="1272" y="1727"/>
                  </a:lnTo>
                  <a:lnTo>
                    <a:pt x="1274" y="1727"/>
                  </a:lnTo>
                  <a:lnTo>
                    <a:pt x="1274" y="1729"/>
                  </a:lnTo>
                  <a:lnTo>
                    <a:pt x="1275" y="1730"/>
                  </a:lnTo>
                  <a:lnTo>
                    <a:pt x="1310" y="1730"/>
                  </a:lnTo>
                  <a:lnTo>
                    <a:pt x="1310" y="0"/>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80" name="Freeform 290"/>
            <p:cNvSpPr>
              <a:spLocks/>
            </p:cNvSpPr>
            <p:nvPr/>
          </p:nvSpPr>
          <p:spPr bwMode="auto">
            <a:xfrm>
              <a:off x="3760" y="1130"/>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81" name="Freeform 291"/>
            <p:cNvSpPr>
              <a:spLocks/>
            </p:cNvSpPr>
            <p:nvPr/>
          </p:nvSpPr>
          <p:spPr bwMode="auto">
            <a:xfrm>
              <a:off x="3960" y="1076"/>
              <a:ext cx="793" cy="44"/>
            </a:xfrm>
            <a:custGeom>
              <a:avLst/>
              <a:gdLst>
                <a:gd name="T0" fmla="*/ 130 w 793"/>
                <a:gd name="T1" fmla="*/ 4 h 44"/>
                <a:gd name="T2" fmla="*/ 131 w 793"/>
                <a:gd name="T3" fmla="*/ 2 h 44"/>
                <a:gd name="T4" fmla="*/ 134 w 793"/>
                <a:gd name="T5" fmla="*/ 1 h 44"/>
                <a:gd name="T6" fmla="*/ 138 w 793"/>
                <a:gd name="T7" fmla="*/ 2 h 44"/>
                <a:gd name="T8" fmla="*/ 139 w 793"/>
                <a:gd name="T9" fmla="*/ 4 h 44"/>
                <a:gd name="T10" fmla="*/ 162 w 793"/>
                <a:gd name="T11" fmla="*/ 3 h 44"/>
                <a:gd name="T12" fmla="*/ 165 w 793"/>
                <a:gd name="T13" fmla="*/ 1 h 44"/>
                <a:gd name="T14" fmla="*/ 168 w 793"/>
                <a:gd name="T15" fmla="*/ 1 h 44"/>
                <a:gd name="T16" fmla="*/ 171 w 793"/>
                <a:gd name="T17" fmla="*/ 3 h 44"/>
                <a:gd name="T18" fmla="*/ 364 w 793"/>
                <a:gd name="T19" fmla="*/ 4 h 44"/>
                <a:gd name="T20" fmla="*/ 365 w 793"/>
                <a:gd name="T21" fmla="*/ 2 h 44"/>
                <a:gd name="T22" fmla="*/ 368 w 793"/>
                <a:gd name="T23" fmla="*/ 1 h 44"/>
                <a:gd name="T24" fmla="*/ 371 w 793"/>
                <a:gd name="T25" fmla="*/ 2 h 44"/>
                <a:gd name="T26" fmla="*/ 373 w 793"/>
                <a:gd name="T27" fmla="*/ 4 h 44"/>
                <a:gd name="T28" fmla="*/ 507 w 793"/>
                <a:gd name="T29" fmla="*/ 3 h 44"/>
                <a:gd name="T30" fmla="*/ 509 w 793"/>
                <a:gd name="T31" fmla="*/ 1 h 44"/>
                <a:gd name="T32" fmla="*/ 513 w 793"/>
                <a:gd name="T33" fmla="*/ 1 h 44"/>
                <a:gd name="T34" fmla="*/ 515 w 793"/>
                <a:gd name="T35" fmla="*/ 3 h 44"/>
                <a:gd name="T36" fmla="*/ 635 w 793"/>
                <a:gd name="T37" fmla="*/ 4 h 44"/>
                <a:gd name="T38" fmla="*/ 636 w 793"/>
                <a:gd name="T39" fmla="*/ 2 h 44"/>
                <a:gd name="T40" fmla="*/ 639 w 793"/>
                <a:gd name="T41" fmla="*/ 1 h 44"/>
                <a:gd name="T42" fmla="*/ 642 w 793"/>
                <a:gd name="T43" fmla="*/ 2 h 44"/>
                <a:gd name="T44" fmla="*/ 644 w 793"/>
                <a:gd name="T45" fmla="*/ 4 h 44"/>
                <a:gd name="T46" fmla="*/ 691 w 793"/>
                <a:gd name="T47" fmla="*/ 3 h 44"/>
                <a:gd name="T48" fmla="*/ 693 w 793"/>
                <a:gd name="T49" fmla="*/ 1 h 44"/>
                <a:gd name="T50" fmla="*/ 697 w 793"/>
                <a:gd name="T51" fmla="*/ 1 h 44"/>
                <a:gd name="T52" fmla="*/ 699 w 793"/>
                <a:gd name="T53" fmla="*/ 3 h 44"/>
                <a:gd name="T54" fmla="*/ 742 w 793"/>
                <a:gd name="T55" fmla="*/ 4 h 44"/>
                <a:gd name="T56" fmla="*/ 743 w 793"/>
                <a:gd name="T57" fmla="*/ 2 h 44"/>
                <a:gd name="T58" fmla="*/ 747 w 793"/>
                <a:gd name="T59" fmla="*/ 0 h 44"/>
                <a:gd name="T60" fmla="*/ 750 w 793"/>
                <a:gd name="T61" fmla="*/ 1 h 44"/>
                <a:gd name="T62" fmla="*/ 752 w 793"/>
                <a:gd name="T63" fmla="*/ 3 h 44"/>
                <a:gd name="T64" fmla="*/ 793 w 793"/>
                <a:gd name="T65" fmla="*/ 4 h 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93"/>
                <a:gd name="T100" fmla="*/ 0 h 44"/>
                <a:gd name="T101" fmla="*/ 793 w 793"/>
                <a:gd name="T102" fmla="*/ 44 h 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93" h="44">
                  <a:moveTo>
                    <a:pt x="0" y="4"/>
                  </a:moveTo>
                  <a:lnTo>
                    <a:pt x="130" y="4"/>
                  </a:lnTo>
                  <a:lnTo>
                    <a:pt x="130" y="3"/>
                  </a:lnTo>
                  <a:lnTo>
                    <a:pt x="131" y="2"/>
                  </a:lnTo>
                  <a:lnTo>
                    <a:pt x="133" y="1"/>
                  </a:lnTo>
                  <a:lnTo>
                    <a:pt x="134" y="1"/>
                  </a:lnTo>
                  <a:lnTo>
                    <a:pt x="136" y="1"/>
                  </a:lnTo>
                  <a:lnTo>
                    <a:pt x="138" y="2"/>
                  </a:lnTo>
                  <a:lnTo>
                    <a:pt x="139" y="3"/>
                  </a:lnTo>
                  <a:lnTo>
                    <a:pt x="139" y="4"/>
                  </a:lnTo>
                  <a:lnTo>
                    <a:pt x="162" y="4"/>
                  </a:lnTo>
                  <a:lnTo>
                    <a:pt x="162" y="3"/>
                  </a:lnTo>
                  <a:lnTo>
                    <a:pt x="163" y="2"/>
                  </a:lnTo>
                  <a:lnTo>
                    <a:pt x="165" y="1"/>
                  </a:lnTo>
                  <a:lnTo>
                    <a:pt x="167" y="1"/>
                  </a:lnTo>
                  <a:lnTo>
                    <a:pt x="168" y="1"/>
                  </a:lnTo>
                  <a:lnTo>
                    <a:pt x="170" y="2"/>
                  </a:lnTo>
                  <a:lnTo>
                    <a:pt x="171" y="3"/>
                  </a:lnTo>
                  <a:lnTo>
                    <a:pt x="171" y="4"/>
                  </a:lnTo>
                  <a:lnTo>
                    <a:pt x="364" y="4"/>
                  </a:lnTo>
                  <a:lnTo>
                    <a:pt x="364" y="3"/>
                  </a:lnTo>
                  <a:lnTo>
                    <a:pt x="365" y="2"/>
                  </a:lnTo>
                  <a:lnTo>
                    <a:pt x="366" y="1"/>
                  </a:lnTo>
                  <a:lnTo>
                    <a:pt x="368" y="1"/>
                  </a:lnTo>
                  <a:lnTo>
                    <a:pt x="370" y="1"/>
                  </a:lnTo>
                  <a:lnTo>
                    <a:pt x="371" y="2"/>
                  </a:lnTo>
                  <a:lnTo>
                    <a:pt x="372" y="3"/>
                  </a:lnTo>
                  <a:lnTo>
                    <a:pt x="373" y="4"/>
                  </a:lnTo>
                  <a:lnTo>
                    <a:pt x="506" y="4"/>
                  </a:lnTo>
                  <a:lnTo>
                    <a:pt x="507" y="3"/>
                  </a:lnTo>
                  <a:lnTo>
                    <a:pt x="508" y="2"/>
                  </a:lnTo>
                  <a:lnTo>
                    <a:pt x="509" y="1"/>
                  </a:lnTo>
                  <a:lnTo>
                    <a:pt x="511" y="1"/>
                  </a:lnTo>
                  <a:lnTo>
                    <a:pt x="513" y="1"/>
                  </a:lnTo>
                  <a:lnTo>
                    <a:pt x="514" y="2"/>
                  </a:lnTo>
                  <a:lnTo>
                    <a:pt x="515" y="3"/>
                  </a:lnTo>
                  <a:lnTo>
                    <a:pt x="515" y="4"/>
                  </a:lnTo>
                  <a:lnTo>
                    <a:pt x="635" y="4"/>
                  </a:lnTo>
                  <a:lnTo>
                    <a:pt x="635" y="3"/>
                  </a:lnTo>
                  <a:lnTo>
                    <a:pt x="636" y="2"/>
                  </a:lnTo>
                  <a:lnTo>
                    <a:pt x="638" y="1"/>
                  </a:lnTo>
                  <a:lnTo>
                    <a:pt x="639" y="1"/>
                  </a:lnTo>
                  <a:lnTo>
                    <a:pt x="641" y="1"/>
                  </a:lnTo>
                  <a:lnTo>
                    <a:pt x="642" y="2"/>
                  </a:lnTo>
                  <a:lnTo>
                    <a:pt x="643" y="3"/>
                  </a:lnTo>
                  <a:lnTo>
                    <a:pt x="644" y="4"/>
                  </a:lnTo>
                  <a:lnTo>
                    <a:pt x="690" y="4"/>
                  </a:lnTo>
                  <a:lnTo>
                    <a:pt x="691" y="3"/>
                  </a:lnTo>
                  <a:lnTo>
                    <a:pt x="692" y="2"/>
                  </a:lnTo>
                  <a:lnTo>
                    <a:pt x="693" y="1"/>
                  </a:lnTo>
                  <a:lnTo>
                    <a:pt x="695" y="1"/>
                  </a:lnTo>
                  <a:lnTo>
                    <a:pt x="697" y="1"/>
                  </a:lnTo>
                  <a:lnTo>
                    <a:pt x="698" y="2"/>
                  </a:lnTo>
                  <a:lnTo>
                    <a:pt x="699" y="3"/>
                  </a:lnTo>
                  <a:lnTo>
                    <a:pt x="699" y="4"/>
                  </a:lnTo>
                  <a:lnTo>
                    <a:pt x="742" y="4"/>
                  </a:lnTo>
                  <a:lnTo>
                    <a:pt x="743" y="3"/>
                  </a:lnTo>
                  <a:lnTo>
                    <a:pt x="743" y="2"/>
                  </a:lnTo>
                  <a:lnTo>
                    <a:pt x="745" y="1"/>
                  </a:lnTo>
                  <a:lnTo>
                    <a:pt x="747" y="0"/>
                  </a:lnTo>
                  <a:lnTo>
                    <a:pt x="748" y="0"/>
                  </a:lnTo>
                  <a:lnTo>
                    <a:pt x="750" y="1"/>
                  </a:lnTo>
                  <a:lnTo>
                    <a:pt x="751" y="2"/>
                  </a:lnTo>
                  <a:lnTo>
                    <a:pt x="752" y="3"/>
                  </a:lnTo>
                  <a:lnTo>
                    <a:pt x="752" y="4"/>
                  </a:lnTo>
                  <a:lnTo>
                    <a:pt x="793" y="4"/>
                  </a:lnTo>
                  <a:lnTo>
                    <a:pt x="793" y="44"/>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82" name="Freeform 292"/>
            <p:cNvSpPr>
              <a:spLocks/>
            </p:cNvSpPr>
            <p:nvPr/>
          </p:nvSpPr>
          <p:spPr bwMode="auto">
            <a:xfrm>
              <a:off x="3948" y="1076"/>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83" name="Freeform 293"/>
            <p:cNvSpPr>
              <a:spLocks/>
            </p:cNvSpPr>
            <p:nvPr/>
          </p:nvSpPr>
          <p:spPr bwMode="auto">
            <a:xfrm>
              <a:off x="4747" y="1119"/>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84" name="Freeform 294"/>
            <p:cNvSpPr>
              <a:spLocks/>
            </p:cNvSpPr>
            <p:nvPr/>
          </p:nvSpPr>
          <p:spPr bwMode="auto">
            <a:xfrm>
              <a:off x="3960" y="1059"/>
              <a:ext cx="511" cy="497"/>
            </a:xfrm>
            <a:custGeom>
              <a:avLst/>
              <a:gdLst>
                <a:gd name="T0" fmla="*/ 511 w 511"/>
                <a:gd name="T1" fmla="*/ 497 h 497"/>
                <a:gd name="T2" fmla="*/ 511 w 511"/>
                <a:gd name="T3" fmla="*/ 3 h 497"/>
                <a:gd name="T4" fmla="*/ 373 w 511"/>
                <a:gd name="T5" fmla="*/ 3 h 497"/>
                <a:gd name="T6" fmla="*/ 372 w 511"/>
                <a:gd name="T7" fmla="*/ 2 h 497"/>
                <a:gd name="T8" fmla="*/ 371 w 511"/>
                <a:gd name="T9" fmla="*/ 1 h 497"/>
                <a:gd name="T10" fmla="*/ 370 w 511"/>
                <a:gd name="T11" fmla="*/ 0 h 497"/>
                <a:gd name="T12" fmla="*/ 368 w 511"/>
                <a:gd name="T13" fmla="*/ 0 h 497"/>
                <a:gd name="T14" fmla="*/ 366 w 511"/>
                <a:gd name="T15" fmla="*/ 0 h 497"/>
                <a:gd name="T16" fmla="*/ 365 w 511"/>
                <a:gd name="T17" fmla="*/ 1 h 497"/>
                <a:gd name="T18" fmla="*/ 364 w 511"/>
                <a:gd name="T19" fmla="*/ 2 h 497"/>
                <a:gd name="T20" fmla="*/ 364 w 511"/>
                <a:gd name="T21" fmla="*/ 3 h 497"/>
                <a:gd name="T22" fmla="*/ 139 w 511"/>
                <a:gd name="T23" fmla="*/ 3 h 497"/>
                <a:gd name="T24" fmla="*/ 139 w 511"/>
                <a:gd name="T25" fmla="*/ 2 h 497"/>
                <a:gd name="T26" fmla="*/ 138 w 511"/>
                <a:gd name="T27" fmla="*/ 1 h 497"/>
                <a:gd name="T28" fmla="*/ 136 w 511"/>
                <a:gd name="T29" fmla="*/ 0 h 497"/>
                <a:gd name="T30" fmla="*/ 134 w 511"/>
                <a:gd name="T31" fmla="*/ 0 h 497"/>
                <a:gd name="T32" fmla="*/ 133 w 511"/>
                <a:gd name="T33" fmla="*/ 0 h 497"/>
                <a:gd name="T34" fmla="*/ 131 w 511"/>
                <a:gd name="T35" fmla="*/ 1 h 497"/>
                <a:gd name="T36" fmla="*/ 130 w 511"/>
                <a:gd name="T37" fmla="*/ 2 h 497"/>
                <a:gd name="T38" fmla="*/ 130 w 511"/>
                <a:gd name="T39" fmla="*/ 3 h 497"/>
                <a:gd name="T40" fmla="*/ 0 w 511"/>
                <a:gd name="T41" fmla="*/ 3 h 49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11"/>
                <a:gd name="T64" fmla="*/ 0 h 497"/>
                <a:gd name="T65" fmla="*/ 511 w 511"/>
                <a:gd name="T66" fmla="*/ 497 h 49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11" h="497">
                  <a:moveTo>
                    <a:pt x="511" y="497"/>
                  </a:moveTo>
                  <a:lnTo>
                    <a:pt x="511" y="3"/>
                  </a:lnTo>
                  <a:lnTo>
                    <a:pt x="373" y="3"/>
                  </a:lnTo>
                  <a:lnTo>
                    <a:pt x="372" y="2"/>
                  </a:lnTo>
                  <a:lnTo>
                    <a:pt x="371" y="1"/>
                  </a:lnTo>
                  <a:lnTo>
                    <a:pt x="370" y="0"/>
                  </a:lnTo>
                  <a:lnTo>
                    <a:pt x="368" y="0"/>
                  </a:lnTo>
                  <a:lnTo>
                    <a:pt x="366" y="0"/>
                  </a:lnTo>
                  <a:lnTo>
                    <a:pt x="365" y="1"/>
                  </a:lnTo>
                  <a:lnTo>
                    <a:pt x="364" y="2"/>
                  </a:lnTo>
                  <a:lnTo>
                    <a:pt x="364" y="3"/>
                  </a:lnTo>
                  <a:lnTo>
                    <a:pt x="139" y="3"/>
                  </a:lnTo>
                  <a:lnTo>
                    <a:pt x="139" y="2"/>
                  </a:lnTo>
                  <a:lnTo>
                    <a:pt x="138" y="1"/>
                  </a:lnTo>
                  <a:lnTo>
                    <a:pt x="136" y="0"/>
                  </a:lnTo>
                  <a:lnTo>
                    <a:pt x="134" y="0"/>
                  </a:lnTo>
                  <a:lnTo>
                    <a:pt x="133" y="0"/>
                  </a:lnTo>
                  <a:lnTo>
                    <a:pt x="131" y="1"/>
                  </a:lnTo>
                  <a:lnTo>
                    <a:pt x="130" y="2"/>
                  </a:lnTo>
                  <a:lnTo>
                    <a:pt x="130" y="3"/>
                  </a:lnTo>
                  <a:lnTo>
                    <a:pt x="0" y="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85" name="Freeform 295"/>
            <p:cNvSpPr>
              <a:spLocks/>
            </p:cNvSpPr>
            <p:nvPr/>
          </p:nvSpPr>
          <p:spPr bwMode="auto">
            <a:xfrm>
              <a:off x="4465" y="1555"/>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86" name="Freeform 296"/>
            <p:cNvSpPr>
              <a:spLocks/>
            </p:cNvSpPr>
            <p:nvPr/>
          </p:nvSpPr>
          <p:spPr bwMode="auto">
            <a:xfrm>
              <a:off x="3948" y="1058"/>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87" name="Freeform 297"/>
            <p:cNvSpPr>
              <a:spLocks/>
            </p:cNvSpPr>
            <p:nvPr/>
          </p:nvSpPr>
          <p:spPr bwMode="auto">
            <a:xfrm>
              <a:off x="3116" y="1111"/>
              <a:ext cx="554" cy="193"/>
            </a:xfrm>
            <a:custGeom>
              <a:avLst/>
              <a:gdLst>
                <a:gd name="T0" fmla="*/ 0 w 554"/>
                <a:gd name="T1" fmla="*/ 16 h 193"/>
                <a:gd name="T2" fmla="*/ 49 w 554"/>
                <a:gd name="T3" fmla="*/ 15 h 193"/>
                <a:gd name="T4" fmla="*/ 51 w 554"/>
                <a:gd name="T5" fmla="*/ 13 h 193"/>
                <a:gd name="T6" fmla="*/ 55 w 554"/>
                <a:gd name="T7" fmla="*/ 13 h 193"/>
                <a:gd name="T8" fmla="*/ 57 w 554"/>
                <a:gd name="T9" fmla="*/ 15 h 193"/>
                <a:gd name="T10" fmla="*/ 77 w 554"/>
                <a:gd name="T11" fmla="*/ 16 h 193"/>
                <a:gd name="T12" fmla="*/ 79 w 554"/>
                <a:gd name="T13" fmla="*/ 14 h 193"/>
                <a:gd name="T14" fmla="*/ 82 w 554"/>
                <a:gd name="T15" fmla="*/ 13 h 193"/>
                <a:gd name="T16" fmla="*/ 85 w 554"/>
                <a:gd name="T17" fmla="*/ 14 h 193"/>
                <a:gd name="T18" fmla="*/ 86 w 554"/>
                <a:gd name="T19" fmla="*/ 16 h 193"/>
                <a:gd name="T20" fmla="*/ 110 w 554"/>
                <a:gd name="T21" fmla="*/ 3 h 193"/>
                <a:gd name="T22" fmla="*/ 120 w 554"/>
                <a:gd name="T23" fmla="*/ 2 h 193"/>
                <a:gd name="T24" fmla="*/ 122 w 554"/>
                <a:gd name="T25" fmla="*/ 0 h 193"/>
                <a:gd name="T26" fmla="*/ 126 w 554"/>
                <a:gd name="T27" fmla="*/ 0 h 193"/>
                <a:gd name="T28" fmla="*/ 128 w 554"/>
                <a:gd name="T29" fmla="*/ 2 h 193"/>
                <a:gd name="T30" fmla="*/ 140 w 554"/>
                <a:gd name="T31" fmla="*/ 3 h 193"/>
                <a:gd name="T32" fmla="*/ 141 w 554"/>
                <a:gd name="T33" fmla="*/ 1 h 193"/>
                <a:gd name="T34" fmla="*/ 144 w 554"/>
                <a:gd name="T35" fmla="*/ 0 h 193"/>
                <a:gd name="T36" fmla="*/ 147 w 554"/>
                <a:gd name="T37" fmla="*/ 1 h 193"/>
                <a:gd name="T38" fmla="*/ 149 w 554"/>
                <a:gd name="T39" fmla="*/ 3 h 193"/>
                <a:gd name="T40" fmla="*/ 226 w 554"/>
                <a:gd name="T41" fmla="*/ 2 h 193"/>
                <a:gd name="T42" fmla="*/ 229 w 554"/>
                <a:gd name="T43" fmla="*/ 0 h 193"/>
                <a:gd name="T44" fmla="*/ 232 w 554"/>
                <a:gd name="T45" fmla="*/ 0 h 193"/>
                <a:gd name="T46" fmla="*/ 235 w 554"/>
                <a:gd name="T47" fmla="*/ 2 h 193"/>
                <a:gd name="T48" fmla="*/ 256 w 554"/>
                <a:gd name="T49" fmla="*/ 3 h 193"/>
                <a:gd name="T50" fmla="*/ 258 w 554"/>
                <a:gd name="T51" fmla="*/ 1 h 193"/>
                <a:gd name="T52" fmla="*/ 261 w 554"/>
                <a:gd name="T53" fmla="*/ 0 h 193"/>
                <a:gd name="T54" fmla="*/ 264 w 554"/>
                <a:gd name="T55" fmla="*/ 1 h 193"/>
                <a:gd name="T56" fmla="*/ 265 w 554"/>
                <a:gd name="T57" fmla="*/ 3 h 193"/>
                <a:gd name="T58" fmla="*/ 279 w 554"/>
                <a:gd name="T59" fmla="*/ 2 h 193"/>
                <a:gd name="T60" fmla="*/ 282 w 554"/>
                <a:gd name="T61" fmla="*/ 0 h 193"/>
                <a:gd name="T62" fmla="*/ 285 w 554"/>
                <a:gd name="T63" fmla="*/ 0 h 193"/>
                <a:gd name="T64" fmla="*/ 287 w 554"/>
                <a:gd name="T65" fmla="*/ 2 h 193"/>
                <a:gd name="T66" fmla="*/ 523 w 554"/>
                <a:gd name="T67" fmla="*/ 3 h 193"/>
                <a:gd name="T68" fmla="*/ 524 w 554"/>
                <a:gd name="T69" fmla="*/ 1 h 193"/>
                <a:gd name="T70" fmla="*/ 527 w 554"/>
                <a:gd name="T71" fmla="*/ 0 h 193"/>
                <a:gd name="T72" fmla="*/ 530 w 554"/>
                <a:gd name="T73" fmla="*/ 1 h 193"/>
                <a:gd name="T74" fmla="*/ 532 w 554"/>
                <a:gd name="T75" fmla="*/ 3 h 193"/>
                <a:gd name="T76" fmla="*/ 537 w 554"/>
                <a:gd name="T77" fmla="*/ 2 h 193"/>
                <a:gd name="T78" fmla="*/ 539 w 554"/>
                <a:gd name="T79" fmla="*/ 0 h 193"/>
                <a:gd name="T80" fmla="*/ 542 w 554"/>
                <a:gd name="T81" fmla="*/ 0 h 193"/>
                <a:gd name="T82" fmla="*/ 545 w 554"/>
                <a:gd name="T83" fmla="*/ 2 h 193"/>
                <a:gd name="T84" fmla="*/ 554 w 554"/>
                <a:gd name="T85" fmla="*/ 3 h 19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54"/>
                <a:gd name="T130" fmla="*/ 0 h 193"/>
                <a:gd name="T131" fmla="*/ 554 w 554"/>
                <a:gd name="T132" fmla="*/ 193 h 19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54" h="193">
                  <a:moveTo>
                    <a:pt x="0" y="193"/>
                  </a:moveTo>
                  <a:lnTo>
                    <a:pt x="0" y="16"/>
                  </a:lnTo>
                  <a:lnTo>
                    <a:pt x="49" y="16"/>
                  </a:lnTo>
                  <a:lnTo>
                    <a:pt x="49" y="15"/>
                  </a:lnTo>
                  <a:lnTo>
                    <a:pt x="50" y="14"/>
                  </a:lnTo>
                  <a:lnTo>
                    <a:pt x="51" y="13"/>
                  </a:lnTo>
                  <a:lnTo>
                    <a:pt x="53" y="13"/>
                  </a:lnTo>
                  <a:lnTo>
                    <a:pt x="55" y="13"/>
                  </a:lnTo>
                  <a:lnTo>
                    <a:pt x="56" y="14"/>
                  </a:lnTo>
                  <a:lnTo>
                    <a:pt x="57" y="15"/>
                  </a:lnTo>
                  <a:lnTo>
                    <a:pt x="58" y="16"/>
                  </a:lnTo>
                  <a:lnTo>
                    <a:pt x="77" y="16"/>
                  </a:lnTo>
                  <a:lnTo>
                    <a:pt x="78" y="15"/>
                  </a:lnTo>
                  <a:lnTo>
                    <a:pt x="79" y="14"/>
                  </a:lnTo>
                  <a:lnTo>
                    <a:pt x="80" y="13"/>
                  </a:lnTo>
                  <a:lnTo>
                    <a:pt x="82" y="13"/>
                  </a:lnTo>
                  <a:lnTo>
                    <a:pt x="83" y="13"/>
                  </a:lnTo>
                  <a:lnTo>
                    <a:pt x="85" y="14"/>
                  </a:lnTo>
                  <a:lnTo>
                    <a:pt x="86" y="15"/>
                  </a:lnTo>
                  <a:lnTo>
                    <a:pt x="86" y="16"/>
                  </a:lnTo>
                  <a:lnTo>
                    <a:pt x="110" y="16"/>
                  </a:lnTo>
                  <a:lnTo>
                    <a:pt x="110" y="3"/>
                  </a:lnTo>
                  <a:lnTo>
                    <a:pt x="119" y="3"/>
                  </a:lnTo>
                  <a:lnTo>
                    <a:pt x="120" y="2"/>
                  </a:lnTo>
                  <a:lnTo>
                    <a:pt x="121" y="1"/>
                  </a:lnTo>
                  <a:lnTo>
                    <a:pt x="122" y="0"/>
                  </a:lnTo>
                  <a:lnTo>
                    <a:pt x="124" y="0"/>
                  </a:lnTo>
                  <a:lnTo>
                    <a:pt x="126" y="0"/>
                  </a:lnTo>
                  <a:lnTo>
                    <a:pt x="127" y="1"/>
                  </a:lnTo>
                  <a:lnTo>
                    <a:pt x="128" y="2"/>
                  </a:lnTo>
                  <a:lnTo>
                    <a:pt x="128" y="3"/>
                  </a:lnTo>
                  <a:lnTo>
                    <a:pt x="140" y="3"/>
                  </a:lnTo>
                  <a:lnTo>
                    <a:pt x="140" y="2"/>
                  </a:lnTo>
                  <a:lnTo>
                    <a:pt x="141" y="1"/>
                  </a:lnTo>
                  <a:lnTo>
                    <a:pt x="143" y="0"/>
                  </a:lnTo>
                  <a:lnTo>
                    <a:pt x="144" y="0"/>
                  </a:lnTo>
                  <a:lnTo>
                    <a:pt x="146" y="0"/>
                  </a:lnTo>
                  <a:lnTo>
                    <a:pt x="147" y="1"/>
                  </a:lnTo>
                  <a:lnTo>
                    <a:pt x="148" y="2"/>
                  </a:lnTo>
                  <a:lnTo>
                    <a:pt x="149" y="3"/>
                  </a:lnTo>
                  <a:lnTo>
                    <a:pt x="226" y="3"/>
                  </a:lnTo>
                  <a:lnTo>
                    <a:pt x="226" y="2"/>
                  </a:lnTo>
                  <a:lnTo>
                    <a:pt x="227" y="1"/>
                  </a:lnTo>
                  <a:lnTo>
                    <a:pt x="229" y="0"/>
                  </a:lnTo>
                  <a:lnTo>
                    <a:pt x="230" y="0"/>
                  </a:lnTo>
                  <a:lnTo>
                    <a:pt x="232" y="0"/>
                  </a:lnTo>
                  <a:lnTo>
                    <a:pt x="233" y="1"/>
                  </a:lnTo>
                  <a:lnTo>
                    <a:pt x="235" y="2"/>
                  </a:lnTo>
                  <a:lnTo>
                    <a:pt x="235" y="3"/>
                  </a:lnTo>
                  <a:lnTo>
                    <a:pt x="256" y="3"/>
                  </a:lnTo>
                  <a:lnTo>
                    <a:pt x="257" y="2"/>
                  </a:lnTo>
                  <a:lnTo>
                    <a:pt x="258" y="1"/>
                  </a:lnTo>
                  <a:lnTo>
                    <a:pt x="259" y="0"/>
                  </a:lnTo>
                  <a:lnTo>
                    <a:pt x="261" y="0"/>
                  </a:lnTo>
                  <a:lnTo>
                    <a:pt x="262" y="0"/>
                  </a:lnTo>
                  <a:lnTo>
                    <a:pt x="264" y="1"/>
                  </a:lnTo>
                  <a:lnTo>
                    <a:pt x="265" y="2"/>
                  </a:lnTo>
                  <a:lnTo>
                    <a:pt x="265" y="3"/>
                  </a:lnTo>
                  <a:lnTo>
                    <a:pt x="279" y="3"/>
                  </a:lnTo>
                  <a:lnTo>
                    <a:pt x="279" y="2"/>
                  </a:lnTo>
                  <a:lnTo>
                    <a:pt x="280" y="1"/>
                  </a:lnTo>
                  <a:lnTo>
                    <a:pt x="282" y="0"/>
                  </a:lnTo>
                  <a:lnTo>
                    <a:pt x="283" y="0"/>
                  </a:lnTo>
                  <a:lnTo>
                    <a:pt x="285" y="0"/>
                  </a:lnTo>
                  <a:lnTo>
                    <a:pt x="286" y="1"/>
                  </a:lnTo>
                  <a:lnTo>
                    <a:pt x="287" y="2"/>
                  </a:lnTo>
                  <a:lnTo>
                    <a:pt x="288" y="3"/>
                  </a:lnTo>
                  <a:lnTo>
                    <a:pt x="523" y="3"/>
                  </a:lnTo>
                  <a:lnTo>
                    <a:pt x="523" y="2"/>
                  </a:lnTo>
                  <a:lnTo>
                    <a:pt x="524" y="1"/>
                  </a:lnTo>
                  <a:lnTo>
                    <a:pt x="525" y="0"/>
                  </a:lnTo>
                  <a:lnTo>
                    <a:pt x="527" y="0"/>
                  </a:lnTo>
                  <a:lnTo>
                    <a:pt x="529" y="0"/>
                  </a:lnTo>
                  <a:lnTo>
                    <a:pt x="530" y="1"/>
                  </a:lnTo>
                  <a:lnTo>
                    <a:pt x="531" y="2"/>
                  </a:lnTo>
                  <a:lnTo>
                    <a:pt x="532" y="3"/>
                  </a:lnTo>
                  <a:lnTo>
                    <a:pt x="536" y="3"/>
                  </a:lnTo>
                  <a:lnTo>
                    <a:pt x="537" y="2"/>
                  </a:lnTo>
                  <a:lnTo>
                    <a:pt x="538" y="1"/>
                  </a:lnTo>
                  <a:lnTo>
                    <a:pt x="539" y="0"/>
                  </a:lnTo>
                  <a:lnTo>
                    <a:pt x="541" y="0"/>
                  </a:lnTo>
                  <a:lnTo>
                    <a:pt x="542" y="0"/>
                  </a:lnTo>
                  <a:lnTo>
                    <a:pt x="544" y="1"/>
                  </a:lnTo>
                  <a:lnTo>
                    <a:pt x="545" y="2"/>
                  </a:lnTo>
                  <a:lnTo>
                    <a:pt x="545" y="3"/>
                  </a:lnTo>
                  <a:lnTo>
                    <a:pt x="554" y="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88" name="Freeform 298"/>
            <p:cNvSpPr>
              <a:spLocks/>
            </p:cNvSpPr>
            <p:nvPr/>
          </p:nvSpPr>
          <p:spPr bwMode="auto">
            <a:xfrm>
              <a:off x="3657" y="1110"/>
              <a:ext cx="13" cy="9"/>
            </a:xfrm>
            <a:custGeom>
              <a:avLst/>
              <a:gdLst>
                <a:gd name="T0" fmla="*/ 1 w 13"/>
                <a:gd name="T1" fmla="*/ 0 h 9"/>
                <a:gd name="T2" fmla="*/ 13 w 13"/>
                <a:gd name="T3" fmla="*/ 4 h 9"/>
                <a:gd name="T4" fmla="*/ 1 w 13"/>
                <a:gd name="T5" fmla="*/ 9 h 9"/>
                <a:gd name="T6" fmla="*/ 0 w 13"/>
                <a:gd name="T7" fmla="*/ 7 h 9"/>
                <a:gd name="T8" fmla="*/ 0 w 13"/>
                <a:gd name="T9" fmla="*/ 4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4"/>
                  </a:lnTo>
                  <a:lnTo>
                    <a:pt x="1" y="9"/>
                  </a:lnTo>
                  <a:lnTo>
                    <a:pt x="0" y="7"/>
                  </a:lnTo>
                  <a:lnTo>
                    <a:pt x="0" y="4"/>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89" name="Freeform 299"/>
            <p:cNvSpPr>
              <a:spLocks/>
            </p:cNvSpPr>
            <p:nvPr/>
          </p:nvSpPr>
          <p:spPr bwMode="auto">
            <a:xfrm>
              <a:off x="3242" y="1668"/>
              <a:ext cx="569" cy="924"/>
            </a:xfrm>
            <a:custGeom>
              <a:avLst/>
              <a:gdLst>
                <a:gd name="T0" fmla="*/ 560 w 569"/>
                <a:gd name="T1" fmla="*/ 924 h 924"/>
                <a:gd name="T2" fmla="*/ 558 w 569"/>
                <a:gd name="T3" fmla="*/ 922 h 924"/>
                <a:gd name="T4" fmla="*/ 555 w 569"/>
                <a:gd name="T5" fmla="*/ 921 h 924"/>
                <a:gd name="T6" fmla="*/ 552 w 569"/>
                <a:gd name="T7" fmla="*/ 922 h 924"/>
                <a:gd name="T8" fmla="*/ 551 w 569"/>
                <a:gd name="T9" fmla="*/ 924 h 924"/>
                <a:gd name="T10" fmla="*/ 541 w 569"/>
                <a:gd name="T11" fmla="*/ 923 h 924"/>
                <a:gd name="T12" fmla="*/ 538 w 569"/>
                <a:gd name="T13" fmla="*/ 921 h 924"/>
                <a:gd name="T14" fmla="*/ 535 w 569"/>
                <a:gd name="T15" fmla="*/ 921 h 924"/>
                <a:gd name="T16" fmla="*/ 533 w 569"/>
                <a:gd name="T17" fmla="*/ 923 h 924"/>
                <a:gd name="T18" fmla="*/ 529 w 569"/>
                <a:gd name="T19" fmla="*/ 924 h 924"/>
                <a:gd name="T20" fmla="*/ 528 w 569"/>
                <a:gd name="T21" fmla="*/ 922 h 924"/>
                <a:gd name="T22" fmla="*/ 524 w 569"/>
                <a:gd name="T23" fmla="*/ 921 h 924"/>
                <a:gd name="T24" fmla="*/ 521 w 569"/>
                <a:gd name="T25" fmla="*/ 922 h 924"/>
                <a:gd name="T26" fmla="*/ 520 w 569"/>
                <a:gd name="T27" fmla="*/ 924 h 924"/>
                <a:gd name="T28" fmla="*/ 488 w 569"/>
                <a:gd name="T29" fmla="*/ 923 h 924"/>
                <a:gd name="T30" fmla="*/ 486 w 569"/>
                <a:gd name="T31" fmla="*/ 921 h 924"/>
                <a:gd name="T32" fmla="*/ 483 w 569"/>
                <a:gd name="T33" fmla="*/ 921 h 924"/>
                <a:gd name="T34" fmla="*/ 480 w 569"/>
                <a:gd name="T35" fmla="*/ 923 h 924"/>
                <a:gd name="T36" fmla="*/ 436 w 569"/>
                <a:gd name="T37" fmla="*/ 924 h 924"/>
                <a:gd name="T38" fmla="*/ 435 w 569"/>
                <a:gd name="T39" fmla="*/ 922 h 924"/>
                <a:gd name="T40" fmla="*/ 432 w 569"/>
                <a:gd name="T41" fmla="*/ 921 h 924"/>
                <a:gd name="T42" fmla="*/ 429 w 569"/>
                <a:gd name="T43" fmla="*/ 922 h 924"/>
                <a:gd name="T44" fmla="*/ 427 w 569"/>
                <a:gd name="T45" fmla="*/ 924 h 924"/>
                <a:gd name="T46" fmla="*/ 416 w 569"/>
                <a:gd name="T47" fmla="*/ 923 h 924"/>
                <a:gd name="T48" fmla="*/ 413 w 569"/>
                <a:gd name="T49" fmla="*/ 921 h 924"/>
                <a:gd name="T50" fmla="*/ 410 w 569"/>
                <a:gd name="T51" fmla="*/ 921 h 924"/>
                <a:gd name="T52" fmla="*/ 408 w 569"/>
                <a:gd name="T53" fmla="*/ 923 h 924"/>
                <a:gd name="T54" fmla="*/ 369 w 569"/>
                <a:gd name="T55" fmla="*/ 924 h 924"/>
                <a:gd name="T56" fmla="*/ 368 w 569"/>
                <a:gd name="T57" fmla="*/ 922 h 924"/>
                <a:gd name="T58" fmla="*/ 364 w 569"/>
                <a:gd name="T59" fmla="*/ 921 h 924"/>
                <a:gd name="T60" fmla="*/ 361 w 569"/>
                <a:gd name="T61" fmla="*/ 922 h 924"/>
                <a:gd name="T62" fmla="*/ 360 w 569"/>
                <a:gd name="T63" fmla="*/ 924 h 924"/>
                <a:gd name="T64" fmla="*/ 353 w 569"/>
                <a:gd name="T65" fmla="*/ 923 h 924"/>
                <a:gd name="T66" fmla="*/ 351 w 569"/>
                <a:gd name="T67" fmla="*/ 921 h 924"/>
                <a:gd name="T68" fmla="*/ 347 w 569"/>
                <a:gd name="T69" fmla="*/ 921 h 924"/>
                <a:gd name="T70" fmla="*/ 345 w 569"/>
                <a:gd name="T71" fmla="*/ 923 h 924"/>
                <a:gd name="T72" fmla="*/ 214 w 569"/>
                <a:gd name="T73" fmla="*/ 924 h 924"/>
                <a:gd name="T74" fmla="*/ 199 w 569"/>
                <a:gd name="T75" fmla="*/ 330 h 924"/>
                <a:gd name="T76" fmla="*/ 198 w 569"/>
                <a:gd name="T77" fmla="*/ 328 h 924"/>
                <a:gd name="T78" fmla="*/ 195 w 569"/>
                <a:gd name="T79" fmla="*/ 326 h 924"/>
                <a:gd name="T80" fmla="*/ 192 w 569"/>
                <a:gd name="T81" fmla="*/ 328 h 924"/>
                <a:gd name="T82" fmla="*/ 190 w 569"/>
                <a:gd name="T83" fmla="*/ 330 h 924"/>
                <a:gd name="T84" fmla="*/ 93 w 569"/>
                <a:gd name="T85" fmla="*/ 329 h 924"/>
                <a:gd name="T86" fmla="*/ 91 w 569"/>
                <a:gd name="T87" fmla="*/ 327 h 924"/>
                <a:gd name="T88" fmla="*/ 88 w 569"/>
                <a:gd name="T89" fmla="*/ 327 h 924"/>
                <a:gd name="T90" fmla="*/ 85 w 569"/>
                <a:gd name="T91" fmla="*/ 329 h 924"/>
                <a:gd name="T92" fmla="*/ 38 w 569"/>
                <a:gd name="T93" fmla="*/ 330 h 924"/>
                <a:gd name="T94" fmla="*/ 37 w 569"/>
                <a:gd name="T95" fmla="*/ 328 h 924"/>
                <a:gd name="T96" fmla="*/ 33 w 569"/>
                <a:gd name="T97" fmla="*/ 326 h 924"/>
                <a:gd name="T98" fmla="*/ 30 w 569"/>
                <a:gd name="T99" fmla="*/ 328 h 924"/>
                <a:gd name="T100" fmla="*/ 29 w 569"/>
                <a:gd name="T101" fmla="*/ 330 h 924"/>
                <a:gd name="T102" fmla="*/ 0 w 569"/>
                <a:gd name="T103" fmla="*/ 48 h 924"/>
                <a:gd name="T104" fmla="*/ 36 w 569"/>
                <a:gd name="T105" fmla="*/ 47 h 924"/>
                <a:gd name="T106" fmla="*/ 39 w 569"/>
                <a:gd name="T107" fmla="*/ 45 h 924"/>
                <a:gd name="T108" fmla="*/ 42 w 569"/>
                <a:gd name="T109" fmla="*/ 45 h 924"/>
                <a:gd name="T110" fmla="*/ 44 w 569"/>
                <a:gd name="T111" fmla="*/ 47 h 924"/>
                <a:gd name="T112" fmla="*/ 108 w 569"/>
                <a:gd name="T113" fmla="*/ 48 h 92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69"/>
                <a:gd name="T172" fmla="*/ 0 h 924"/>
                <a:gd name="T173" fmla="*/ 569 w 569"/>
                <a:gd name="T174" fmla="*/ 924 h 92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69" h="924">
                  <a:moveTo>
                    <a:pt x="569" y="924"/>
                  </a:moveTo>
                  <a:lnTo>
                    <a:pt x="560" y="924"/>
                  </a:lnTo>
                  <a:lnTo>
                    <a:pt x="559" y="923"/>
                  </a:lnTo>
                  <a:lnTo>
                    <a:pt x="558" y="922"/>
                  </a:lnTo>
                  <a:lnTo>
                    <a:pt x="557" y="921"/>
                  </a:lnTo>
                  <a:lnTo>
                    <a:pt x="555" y="921"/>
                  </a:lnTo>
                  <a:lnTo>
                    <a:pt x="553" y="921"/>
                  </a:lnTo>
                  <a:lnTo>
                    <a:pt x="552" y="922"/>
                  </a:lnTo>
                  <a:lnTo>
                    <a:pt x="551" y="923"/>
                  </a:lnTo>
                  <a:lnTo>
                    <a:pt x="551" y="924"/>
                  </a:lnTo>
                  <a:lnTo>
                    <a:pt x="541" y="924"/>
                  </a:lnTo>
                  <a:lnTo>
                    <a:pt x="541" y="923"/>
                  </a:lnTo>
                  <a:lnTo>
                    <a:pt x="540" y="922"/>
                  </a:lnTo>
                  <a:lnTo>
                    <a:pt x="538" y="921"/>
                  </a:lnTo>
                  <a:lnTo>
                    <a:pt x="537" y="921"/>
                  </a:lnTo>
                  <a:lnTo>
                    <a:pt x="535" y="921"/>
                  </a:lnTo>
                  <a:lnTo>
                    <a:pt x="533" y="922"/>
                  </a:lnTo>
                  <a:lnTo>
                    <a:pt x="533" y="923"/>
                  </a:lnTo>
                  <a:lnTo>
                    <a:pt x="532" y="924"/>
                  </a:lnTo>
                  <a:lnTo>
                    <a:pt x="529" y="924"/>
                  </a:lnTo>
                  <a:lnTo>
                    <a:pt x="528" y="923"/>
                  </a:lnTo>
                  <a:lnTo>
                    <a:pt x="528" y="922"/>
                  </a:lnTo>
                  <a:lnTo>
                    <a:pt x="526" y="921"/>
                  </a:lnTo>
                  <a:lnTo>
                    <a:pt x="524" y="921"/>
                  </a:lnTo>
                  <a:lnTo>
                    <a:pt x="523" y="921"/>
                  </a:lnTo>
                  <a:lnTo>
                    <a:pt x="521" y="922"/>
                  </a:lnTo>
                  <a:lnTo>
                    <a:pt x="520" y="923"/>
                  </a:lnTo>
                  <a:lnTo>
                    <a:pt x="520" y="924"/>
                  </a:lnTo>
                  <a:lnTo>
                    <a:pt x="489" y="924"/>
                  </a:lnTo>
                  <a:lnTo>
                    <a:pt x="488" y="923"/>
                  </a:lnTo>
                  <a:lnTo>
                    <a:pt x="488" y="922"/>
                  </a:lnTo>
                  <a:lnTo>
                    <a:pt x="486" y="921"/>
                  </a:lnTo>
                  <a:lnTo>
                    <a:pt x="484" y="921"/>
                  </a:lnTo>
                  <a:lnTo>
                    <a:pt x="483" y="921"/>
                  </a:lnTo>
                  <a:lnTo>
                    <a:pt x="481" y="922"/>
                  </a:lnTo>
                  <a:lnTo>
                    <a:pt x="480" y="923"/>
                  </a:lnTo>
                  <a:lnTo>
                    <a:pt x="480" y="924"/>
                  </a:lnTo>
                  <a:lnTo>
                    <a:pt x="436" y="924"/>
                  </a:lnTo>
                  <a:lnTo>
                    <a:pt x="436" y="923"/>
                  </a:lnTo>
                  <a:lnTo>
                    <a:pt x="435" y="922"/>
                  </a:lnTo>
                  <a:lnTo>
                    <a:pt x="434" y="921"/>
                  </a:lnTo>
                  <a:lnTo>
                    <a:pt x="432" y="921"/>
                  </a:lnTo>
                  <a:lnTo>
                    <a:pt x="430" y="921"/>
                  </a:lnTo>
                  <a:lnTo>
                    <a:pt x="429" y="922"/>
                  </a:lnTo>
                  <a:lnTo>
                    <a:pt x="428" y="923"/>
                  </a:lnTo>
                  <a:lnTo>
                    <a:pt x="427" y="924"/>
                  </a:lnTo>
                  <a:lnTo>
                    <a:pt x="416" y="924"/>
                  </a:lnTo>
                  <a:lnTo>
                    <a:pt x="416" y="923"/>
                  </a:lnTo>
                  <a:lnTo>
                    <a:pt x="415" y="922"/>
                  </a:lnTo>
                  <a:lnTo>
                    <a:pt x="413" y="921"/>
                  </a:lnTo>
                  <a:lnTo>
                    <a:pt x="412" y="921"/>
                  </a:lnTo>
                  <a:lnTo>
                    <a:pt x="410" y="921"/>
                  </a:lnTo>
                  <a:lnTo>
                    <a:pt x="408" y="922"/>
                  </a:lnTo>
                  <a:lnTo>
                    <a:pt x="408" y="923"/>
                  </a:lnTo>
                  <a:lnTo>
                    <a:pt x="407" y="924"/>
                  </a:lnTo>
                  <a:lnTo>
                    <a:pt x="369" y="924"/>
                  </a:lnTo>
                  <a:lnTo>
                    <a:pt x="368" y="923"/>
                  </a:lnTo>
                  <a:lnTo>
                    <a:pt x="368" y="922"/>
                  </a:lnTo>
                  <a:lnTo>
                    <a:pt x="366" y="921"/>
                  </a:lnTo>
                  <a:lnTo>
                    <a:pt x="364" y="921"/>
                  </a:lnTo>
                  <a:lnTo>
                    <a:pt x="363" y="921"/>
                  </a:lnTo>
                  <a:lnTo>
                    <a:pt x="361" y="922"/>
                  </a:lnTo>
                  <a:lnTo>
                    <a:pt x="360" y="923"/>
                  </a:lnTo>
                  <a:lnTo>
                    <a:pt x="360" y="924"/>
                  </a:lnTo>
                  <a:lnTo>
                    <a:pt x="354" y="924"/>
                  </a:lnTo>
                  <a:lnTo>
                    <a:pt x="353" y="923"/>
                  </a:lnTo>
                  <a:lnTo>
                    <a:pt x="352" y="922"/>
                  </a:lnTo>
                  <a:lnTo>
                    <a:pt x="351" y="921"/>
                  </a:lnTo>
                  <a:lnTo>
                    <a:pt x="349" y="921"/>
                  </a:lnTo>
                  <a:lnTo>
                    <a:pt x="347" y="921"/>
                  </a:lnTo>
                  <a:lnTo>
                    <a:pt x="346" y="922"/>
                  </a:lnTo>
                  <a:lnTo>
                    <a:pt x="345" y="923"/>
                  </a:lnTo>
                  <a:lnTo>
                    <a:pt x="345" y="924"/>
                  </a:lnTo>
                  <a:lnTo>
                    <a:pt x="214" y="924"/>
                  </a:lnTo>
                  <a:lnTo>
                    <a:pt x="214" y="330"/>
                  </a:lnTo>
                  <a:lnTo>
                    <a:pt x="199" y="330"/>
                  </a:lnTo>
                  <a:lnTo>
                    <a:pt x="199" y="329"/>
                  </a:lnTo>
                  <a:lnTo>
                    <a:pt x="198" y="328"/>
                  </a:lnTo>
                  <a:lnTo>
                    <a:pt x="196" y="327"/>
                  </a:lnTo>
                  <a:lnTo>
                    <a:pt x="195" y="326"/>
                  </a:lnTo>
                  <a:lnTo>
                    <a:pt x="193" y="327"/>
                  </a:lnTo>
                  <a:lnTo>
                    <a:pt x="192" y="328"/>
                  </a:lnTo>
                  <a:lnTo>
                    <a:pt x="191" y="329"/>
                  </a:lnTo>
                  <a:lnTo>
                    <a:pt x="190" y="330"/>
                  </a:lnTo>
                  <a:lnTo>
                    <a:pt x="94" y="330"/>
                  </a:lnTo>
                  <a:lnTo>
                    <a:pt x="93" y="329"/>
                  </a:lnTo>
                  <a:lnTo>
                    <a:pt x="92" y="328"/>
                  </a:lnTo>
                  <a:lnTo>
                    <a:pt x="91" y="327"/>
                  </a:lnTo>
                  <a:lnTo>
                    <a:pt x="89" y="326"/>
                  </a:lnTo>
                  <a:lnTo>
                    <a:pt x="88" y="327"/>
                  </a:lnTo>
                  <a:lnTo>
                    <a:pt x="86" y="328"/>
                  </a:lnTo>
                  <a:lnTo>
                    <a:pt x="85" y="329"/>
                  </a:lnTo>
                  <a:lnTo>
                    <a:pt x="85" y="330"/>
                  </a:lnTo>
                  <a:lnTo>
                    <a:pt x="38" y="330"/>
                  </a:lnTo>
                  <a:lnTo>
                    <a:pt x="38" y="329"/>
                  </a:lnTo>
                  <a:lnTo>
                    <a:pt x="37" y="328"/>
                  </a:lnTo>
                  <a:lnTo>
                    <a:pt x="35" y="327"/>
                  </a:lnTo>
                  <a:lnTo>
                    <a:pt x="33" y="326"/>
                  </a:lnTo>
                  <a:lnTo>
                    <a:pt x="32" y="327"/>
                  </a:lnTo>
                  <a:lnTo>
                    <a:pt x="30" y="328"/>
                  </a:lnTo>
                  <a:lnTo>
                    <a:pt x="29" y="329"/>
                  </a:lnTo>
                  <a:lnTo>
                    <a:pt x="29" y="330"/>
                  </a:lnTo>
                  <a:lnTo>
                    <a:pt x="0" y="330"/>
                  </a:lnTo>
                  <a:lnTo>
                    <a:pt x="0" y="48"/>
                  </a:lnTo>
                  <a:lnTo>
                    <a:pt x="36" y="48"/>
                  </a:lnTo>
                  <a:lnTo>
                    <a:pt x="36" y="47"/>
                  </a:lnTo>
                  <a:lnTo>
                    <a:pt x="37" y="46"/>
                  </a:lnTo>
                  <a:lnTo>
                    <a:pt x="39" y="45"/>
                  </a:lnTo>
                  <a:lnTo>
                    <a:pt x="40" y="45"/>
                  </a:lnTo>
                  <a:lnTo>
                    <a:pt x="42" y="45"/>
                  </a:lnTo>
                  <a:lnTo>
                    <a:pt x="43" y="46"/>
                  </a:lnTo>
                  <a:lnTo>
                    <a:pt x="44" y="47"/>
                  </a:lnTo>
                  <a:lnTo>
                    <a:pt x="45" y="48"/>
                  </a:lnTo>
                  <a:lnTo>
                    <a:pt x="108" y="48"/>
                  </a:lnTo>
                  <a:lnTo>
                    <a:pt x="108"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90" name="Freeform 300"/>
            <p:cNvSpPr>
              <a:spLocks/>
            </p:cNvSpPr>
            <p:nvPr/>
          </p:nvSpPr>
          <p:spPr bwMode="auto">
            <a:xfrm>
              <a:off x="3809" y="2588"/>
              <a:ext cx="13" cy="9"/>
            </a:xfrm>
            <a:custGeom>
              <a:avLst/>
              <a:gdLst>
                <a:gd name="T0" fmla="*/ 2 w 13"/>
                <a:gd name="T1" fmla="*/ 0 h 9"/>
                <a:gd name="T2" fmla="*/ 13 w 13"/>
                <a:gd name="T3" fmla="*/ 4 h 9"/>
                <a:gd name="T4" fmla="*/ 2 w 13"/>
                <a:gd name="T5" fmla="*/ 9 h 9"/>
                <a:gd name="T6" fmla="*/ 1 w 13"/>
                <a:gd name="T7" fmla="*/ 7 h 9"/>
                <a:gd name="T8" fmla="*/ 0 w 13"/>
                <a:gd name="T9" fmla="*/ 4 h 9"/>
                <a:gd name="T10" fmla="*/ 1 w 13"/>
                <a:gd name="T11" fmla="*/ 2 h 9"/>
                <a:gd name="T12" fmla="*/ 2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2" y="0"/>
                  </a:moveTo>
                  <a:lnTo>
                    <a:pt x="13" y="4"/>
                  </a:lnTo>
                  <a:lnTo>
                    <a:pt x="2" y="9"/>
                  </a:lnTo>
                  <a:lnTo>
                    <a:pt x="1" y="7"/>
                  </a:lnTo>
                  <a:lnTo>
                    <a:pt x="0" y="4"/>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91" name="Freeform 301"/>
            <p:cNvSpPr>
              <a:spLocks/>
            </p:cNvSpPr>
            <p:nvPr/>
          </p:nvSpPr>
          <p:spPr bwMode="auto">
            <a:xfrm>
              <a:off x="3344" y="1659"/>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92" name="Freeform 302"/>
            <p:cNvSpPr>
              <a:spLocks/>
            </p:cNvSpPr>
            <p:nvPr/>
          </p:nvSpPr>
          <p:spPr bwMode="auto">
            <a:xfrm>
              <a:off x="2101" y="1191"/>
              <a:ext cx="2005" cy="1330"/>
            </a:xfrm>
            <a:custGeom>
              <a:avLst/>
              <a:gdLst>
                <a:gd name="T0" fmla="*/ 10 w 2005"/>
                <a:gd name="T1" fmla="*/ 2 h 1330"/>
                <a:gd name="T2" fmla="*/ 73 w 2005"/>
                <a:gd name="T3" fmla="*/ 2 h 1330"/>
                <a:gd name="T4" fmla="*/ 169 w 2005"/>
                <a:gd name="T5" fmla="*/ 4 h 1330"/>
                <a:gd name="T6" fmla="*/ 178 w 2005"/>
                <a:gd name="T7" fmla="*/ 6 h 1330"/>
                <a:gd name="T8" fmla="*/ 253 w 2005"/>
                <a:gd name="T9" fmla="*/ 3 h 1330"/>
                <a:gd name="T10" fmla="*/ 340 w 2005"/>
                <a:gd name="T11" fmla="*/ 2 h 1330"/>
                <a:gd name="T12" fmla="*/ 361 w 2005"/>
                <a:gd name="T13" fmla="*/ 3 h 1330"/>
                <a:gd name="T14" fmla="*/ 421 w 2005"/>
                <a:gd name="T15" fmla="*/ 6 h 1330"/>
                <a:gd name="T16" fmla="*/ 430 w 2005"/>
                <a:gd name="T17" fmla="*/ 4 h 1330"/>
                <a:gd name="T18" fmla="*/ 453 w 2005"/>
                <a:gd name="T19" fmla="*/ 2 h 1330"/>
                <a:gd name="T20" fmla="*/ 484 w 2005"/>
                <a:gd name="T21" fmla="*/ 2 h 1330"/>
                <a:gd name="T22" fmla="*/ 515 w 2005"/>
                <a:gd name="T23" fmla="*/ 4 h 1330"/>
                <a:gd name="T24" fmla="*/ 524 w 2005"/>
                <a:gd name="T25" fmla="*/ 6 h 1330"/>
                <a:gd name="T26" fmla="*/ 549 w 2005"/>
                <a:gd name="T27" fmla="*/ 3 h 1330"/>
                <a:gd name="T28" fmla="*/ 589 w 2005"/>
                <a:gd name="T29" fmla="*/ 2 h 1330"/>
                <a:gd name="T30" fmla="*/ 611 w 2005"/>
                <a:gd name="T31" fmla="*/ 3 h 1330"/>
                <a:gd name="T32" fmla="*/ 637 w 2005"/>
                <a:gd name="T33" fmla="*/ 6 h 1330"/>
                <a:gd name="T34" fmla="*/ 645 w 2005"/>
                <a:gd name="T35" fmla="*/ 4 h 1330"/>
                <a:gd name="T36" fmla="*/ 669 w 2005"/>
                <a:gd name="T37" fmla="*/ 2 h 1330"/>
                <a:gd name="T38" fmla="*/ 713 w 2005"/>
                <a:gd name="T39" fmla="*/ 1 h 1330"/>
                <a:gd name="T40" fmla="*/ 726 w 2005"/>
                <a:gd name="T41" fmla="*/ 4 h 1330"/>
                <a:gd name="T42" fmla="*/ 738 w 2005"/>
                <a:gd name="T43" fmla="*/ 0 h 1330"/>
                <a:gd name="T44" fmla="*/ 754 w 2005"/>
                <a:gd name="T45" fmla="*/ 6 h 1330"/>
                <a:gd name="T46" fmla="*/ 763 w 2005"/>
                <a:gd name="T47" fmla="*/ 4 h 1330"/>
                <a:gd name="T48" fmla="*/ 794 w 2005"/>
                <a:gd name="T49" fmla="*/ 2 h 1330"/>
                <a:gd name="T50" fmla="*/ 828 w 2005"/>
                <a:gd name="T51" fmla="*/ 2 h 1330"/>
                <a:gd name="T52" fmla="*/ 868 w 2005"/>
                <a:gd name="T53" fmla="*/ 4 h 1330"/>
                <a:gd name="T54" fmla="*/ 877 w 2005"/>
                <a:gd name="T55" fmla="*/ 6 h 1330"/>
                <a:gd name="T56" fmla="*/ 1018 w 2005"/>
                <a:gd name="T57" fmla="*/ 3 h 1330"/>
                <a:gd name="T58" fmla="*/ 1115 w 2005"/>
                <a:gd name="T59" fmla="*/ 2 h 1330"/>
                <a:gd name="T60" fmla="*/ 1136 w 2005"/>
                <a:gd name="T61" fmla="*/ 3 h 1330"/>
                <a:gd name="T62" fmla="*/ 1155 w 2005"/>
                <a:gd name="T63" fmla="*/ 6 h 1330"/>
                <a:gd name="T64" fmla="*/ 1163 w 2005"/>
                <a:gd name="T65" fmla="*/ 4 h 1330"/>
                <a:gd name="T66" fmla="*/ 1183 w 2005"/>
                <a:gd name="T67" fmla="*/ 2 h 1330"/>
                <a:gd name="T68" fmla="*/ 1244 w 2005"/>
                <a:gd name="T69" fmla="*/ 2 h 1330"/>
                <a:gd name="T70" fmla="*/ 1272 w 2005"/>
                <a:gd name="T71" fmla="*/ 4 h 1330"/>
                <a:gd name="T72" fmla="*/ 1280 w 2005"/>
                <a:gd name="T73" fmla="*/ 6 h 1330"/>
                <a:gd name="T74" fmla="*/ 1301 w 2005"/>
                <a:gd name="T75" fmla="*/ 3 h 1330"/>
                <a:gd name="T76" fmla="*/ 1588 w 2005"/>
                <a:gd name="T77" fmla="*/ 2 h 1330"/>
                <a:gd name="T78" fmla="*/ 1609 w 2005"/>
                <a:gd name="T79" fmla="*/ 3 h 1330"/>
                <a:gd name="T80" fmla="*/ 1635 w 2005"/>
                <a:gd name="T81" fmla="*/ 6 h 1330"/>
                <a:gd name="T82" fmla="*/ 1644 w 2005"/>
                <a:gd name="T83" fmla="*/ 4 h 1330"/>
                <a:gd name="T84" fmla="*/ 1667 w 2005"/>
                <a:gd name="T85" fmla="*/ 2 h 1330"/>
                <a:gd name="T86" fmla="*/ 1686 w 2005"/>
                <a:gd name="T87" fmla="*/ 2 h 1330"/>
                <a:gd name="T88" fmla="*/ 1704 w 2005"/>
                <a:gd name="T89" fmla="*/ 4 h 1330"/>
                <a:gd name="T90" fmla="*/ 1712 w 2005"/>
                <a:gd name="T91" fmla="*/ 6 h 1330"/>
                <a:gd name="T92" fmla="*/ 1738 w 2005"/>
                <a:gd name="T93" fmla="*/ 3 h 1330"/>
                <a:gd name="T94" fmla="*/ 1776 w 2005"/>
                <a:gd name="T95" fmla="*/ 2 h 1330"/>
                <a:gd name="T96" fmla="*/ 1806 w 2005"/>
                <a:gd name="T97" fmla="*/ 3 h 1330"/>
                <a:gd name="T98" fmla="*/ 1836 w 2005"/>
                <a:gd name="T99" fmla="*/ 6 h 1330"/>
                <a:gd name="T100" fmla="*/ 1872 w 2005"/>
                <a:gd name="T101" fmla="*/ 195 h 1330"/>
                <a:gd name="T102" fmla="*/ 1992 w 2005"/>
                <a:gd name="T103" fmla="*/ 195 h 1330"/>
                <a:gd name="T104" fmla="*/ 2005 w 2005"/>
                <a:gd name="T105" fmla="*/ 1262 h 1330"/>
                <a:gd name="T106" fmla="*/ 1986 w 2005"/>
                <a:gd name="T107" fmla="*/ 1259 h 1330"/>
                <a:gd name="T108" fmla="*/ 1957 w 2005"/>
                <a:gd name="T109" fmla="*/ 1258 h 1330"/>
                <a:gd name="T110" fmla="*/ 1944 w 2005"/>
                <a:gd name="T111" fmla="*/ 1259 h 1330"/>
                <a:gd name="T112" fmla="*/ 1897 w 2005"/>
                <a:gd name="T113" fmla="*/ 1262 h 133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005"/>
                <a:gd name="T172" fmla="*/ 0 h 1330"/>
                <a:gd name="T173" fmla="*/ 2005 w 2005"/>
                <a:gd name="T174" fmla="*/ 1330 h 133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005" h="1330">
                  <a:moveTo>
                    <a:pt x="0" y="6"/>
                  </a:moveTo>
                  <a:lnTo>
                    <a:pt x="4" y="6"/>
                  </a:lnTo>
                  <a:lnTo>
                    <a:pt x="4" y="4"/>
                  </a:lnTo>
                  <a:lnTo>
                    <a:pt x="5" y="3"/>
                  </a:lnTo>
                  <a:lnTo>
                    <a:pt x="6" y="2"/>
                  </a:lnTo>
                  <a:lnTo>
                    <a:pt x="8" y="2"/>
                  </a:lnTo>
                  <a:lnTo>
                    <a:pt x="10" y="2"/>
                  </a:lnTo>
                  <a:lnTo>
                    <a:pt x="11" y="3"/>
                  </a:lnTo>
                  <a:lnTo>
                    <a:pt x="12" y="4"/>
                  </a:lnTo>
                  <a:lnTo>
                    <a:pt x="13" y="6"/>
                  </a:lnTo>
                  <a:lnTo>
                    <a:pt x="70" y="6"/>
                  </a:lnTo>
                  <a:lnTo>
                    <a:pt x="70" y="4"/>
                  </a:lnTo>
                  <a:lnTo>
                    <a:pt x="71" y="3"/>
                  </a:lnTo>
                  <a:lnTo>
                    <a:pt x="73" y="2"/>
                  </a:lnTo>
                  <a:lnTo>
                    <a:pt x="74" y="2"/>
                  </a:lnTo>
                  <a:lnTo>
                    <a:pt x="76" y="2"/>
                  </a:lnTo>
                  <a:lnTo>
                    <a:pt x="78" y="3"/>
                  </a:lnTo>
                  <a:lnTo>
                    <a:pt x="78" y="4"/>
                  </a:lnTo>
                  <a:lnTo>
                    <a:pt x="79" y="6"/>
                  </a:lnTo>
                  <a:lnTo>
                    <a:pt x="169" y="6"/>
                  </a:lnTo>
                  <a:lnTo>
                    <a:pt x="169" y="4"/>
                  </a:lnTo>
                  <a:lnTo>
                    <a:pt x="170" y="3"/>
                  </a:lnTo>
                  <a:lnTo>
                    <a:pt x="171" y="2"/>
                  </a:lnTo>
                  <a:lnTo>
                    <a:pt x="173" y="2"/>
                  </a:lnTo>
                  <a:lnTo>
                    <a:pt x="175" y="2"/>
                  </a:lnTo>
                  <a:lnTo>
                    <a:pt x="176" y="3"/>
                  </a:lnTo>
                  <a:lnTo>
                    <a:pt x="177" y="4"/>
                  </a:lnTo>
                  <a:lnTo>
                    <a:pt x="178" y="6"/>
                  </a:lnTo>
                  <a:lnTo>
                    <a:pt x="246" y="6"/>
                  </a:lnTo>
                  <a:lnTo>
                    <a:pt x="246" y="4"/>
                  </a:lnTo>
                  <a:lnTo>
                    <a:pt x="247" y="3"/>
                  </a:lnTo>
                  <a:lnTo>
                    <a:pt x="248" y="2"/>
                  </a:lnTo>
                  <a:lnTo>
                    <a:pt x="250" y="2"/>
                  </a:lnTo>
                  <a:lnTo>
                    <a:pt x="252" y="2"/>
                  </a:lnTo>
                  <a:lnTo>
                    <a:pt x="253" y="3"/>
                  </a:lnTo>
                  <a:lnTo>
                    <a:pt x="254" y="4"/>
                  </a:lnTo>
                  <a:lnTo>
                    <a:pt x="254" y="6"/>
                  </a:lnTo>
                  <a:lnTo>
                    <a:pt x="335" y="6"/>
                  </a:lnTo>
                  <a:lnTo>
                    <a:pt x="336" y="4"/>
                  </a:lnTo>
                  <a:lnTo>
                    <a:pt x="337" y="3"/>
                  </a:lnTo>
                  <a:lnTo>
                    <a:pt x="338" y="2"/>
                  </a:lnTo>
                  <a:lnTo>
                    <a:pt x="340" y="2"/>
                  </a:lnTo>
                  <a:lnTo>
                    <a:pt x="342" y="2"/>
                  </a:lnTo>
                  <a:lnTo>
                    <a:pt x="343" y="3"/>
                  </a:lnTo>
                  <a:lnTo>
                    <a:pt x="344" y="4"/>
                  </a:lnTo>
                  <a:lnTo>
                    <a:pt x="344" y="6"/>
                  </a:lnTo>
                  <a:lnTo>
                    <a:pt x="360" y="6"/>
                  </a:lnTo>
                  <a:lnTo>
                    <a:pt x="360" y="4"/>
                  </a:lnTo>
                  <a:lnTo>
                    <a:pt x="361" y="3"/>
                  </a:lnTo>
                  <a:lnTo>
                    <a:pt x="363" y="2"/>
                  </a:lnTo>
                  <a:lnTo>
                    <a:pt x="364" y="2"/>
                  </a:lnTo>
                  <a:lnTo>
                    <a:pt x="366" y="2"/>
                  </a:lnTo>
                  <a:lnTo>
                    <a:pt x="368" y="3"/>
                  </a:lnTo>
                  <a:lnTo>
                    <a:pt x="368" y="4"/>
                  </a:lnTo>
                  <a:lnTo>
                    <a:pt x="369" y="6"/>
                  </a:lnTo>
                  <a:lnTo>
                    <a:pt x="421" y="6"/>
                  </a:lnTo>
                  <a:lnTo>
                    <a:pt x="421" y="4"/>
                  </a:lnTo>
                  <a:lnTo>
                    <a:pt x="422" y="3"/>
                  </a:lnTo>
                  <a:lnTo>
                    <a:pt x="424" y="2"/>
                  </a:lnTo>
                  <a:lnTo>
                    <a:pt x="425" y="2"/>
                  </a:lnTo>
                  <a:lnTo>
                    <a:pt x="427" y="2"/>
                  </a:lnTo>
                  <a:lnTo>
                    <a:pt x="429" y="3"/>
                  </a:lnTo>
                  <a:lnTo>
                    <a:pt x="430" y="4"/>
                  </a:lnTo>
                  <a:lnTo>
                    <a:pt x="430" y="6"/>
                  </a:lnTo>
                  <a:lnTo>
                    <a:pt x="447" y="6"/>
                  </a:lnTo>
                  <a:lnTo>
                    <a:pt x="448" y="4"/>
                  </a:lnTo>
                  <a:lnTo>
                    <a:pt x="449" y="3"/>
                  </a:lnTo>
                  <a:lnTo>
                    <a:pt x="450" y="2"/>
                  </a:lnTo>
                  <a:lnTo>
                    <a:pt x="452" y="2"/>
                  </a:lnTo>
                  <a:lnTo>
                    <a:pt x="453" y="2"/>
                  </a:lnTo>
                  <a:lnTo>
                    <a:pt x="455" y="3"/>
                  </a:lnTo>
                  <a:lnTo>
                    <a:pt x="456" y="4"/>
                  </a:lnTo>
                  <a:lnTo>
                    <a:pt x="456" y="6"/>
                  </a:lnTo>
                  <a:lnTo>
                    <a:pt x="481" y="6"/>
                  </a:lnTo>
                  <a:lnTo>
                    <a:pt x="482" y="4"/>
                  </a:lnTo>
                  <a:lnTo>
                    <a:pt x="483" y="3"/>
                  </a:lnTo>
                  <a:lnTo>
                    <a:pt x="484" y="2"/>
                  </a:lnTo>
                  <a:lnTo>
                    <a:pt x="486" y="2"/>
                  </a:lnTo>
                  <a:lnTo>
                    <a:pt x="488" y="2"/>
                  </a:lnTo>
                  <a:lnTo>
                    <a:pt x="489" y="3"/>
                  </a:lnTo>
                  <a:lnTo>
                    <a:pt x="490" y="4"/>
                  </a:lnTo>
                  <a:lnTo>
                    <a:pt x="490" y="6"/>
                  </a:lnTo>
                  <a:lnTo>
                    <a:pt x="515" y="6"/>
                  </a:lnTo>
                  <a:lnTo>
                    <a:pt x="515" y="4"/>
                  </a:lnTo>
                  <a:lnTo>
                    <a:pt x="516" y="3"/>
                  </a:lnTo>
                  <a:lnTo>
                    <a:pt x="518" y="2"/>
                  </a:lnTo>
                  <a:lnTo>
                    <a:pt x="519" y="2"/>
                  </a:lnTo>
                  <a:lnTo>
                    <a:pt x="521" y="2"/>
                  </a:lnTo>
                  <a:lnTo>
                    <a:pt x="522" y="3"/>
                  </a:lnTo>
                  <a:lnTo>
                    <a:pt x="523" y="4"/>
                  </a:lnTo>
                  <a:lnTo>
                    <a:pt x="524" y="6"/>
                  </a:lnTo>
                  <a:lnTo>
                    <a:pt x="542" y="6"/>
                  </a:lnTo>
                  <a:lnTo>
                    <a:pt x="542" y="4"/>
                  </a:lnTo>
                  <a:lnTo>
                    <a:pt x="543" y="3"/>
                  </a:lnTo>
                  <a:lnTo>
                    <a:pt x="545" y="2"/>
                  </a:lnTo>
                  <a:lnTo>
                    <a:pt x="546" y="2"/>
                  </a:lnTo>
                  <a:lnTo>
                    <a:pt x="548" y="2"/>
                  </a:lnTo>
                  <a:lnTo>
                    <a:pt x="549" y="3"/>
                  </a:lnTo>
                  <a:lnTo>
                    <a:pt x="550" y="4"/>
                  </a:lnTo>
                  <a:lnTo>
                    <a:pt x="551" y="6"/>
                  </a:lnTo>
                  <a:lnTo>
                    <a:pt x="585" y="6"/>
                  </a:lnTo>
                  <a:lnTo>
                    <a:pt x="585" y="4"/>
                  </a:lnTo>
                  <a:lnTo>
                    <a:pt x="586" y="3"/>
                  </a:lnTo>
                  <a:lnTo>
                    <a:pt x="588" y="2"/>
                  </a:lnTo>
                  <a:lnTo>
                    <a:pt x="589" y="2"/>
                  </a:lnTo>
                  <a:lnTo>
                    <a:pt x="591" y="2"/>
                  </a:lnTo>
                  <a:lnTo>
                    <a:pt x="593" y="3"/>
                  </a:lnTo>
                  <a:lnTo>
                    <a:pt x="594" y="4"/>
                  </a:lnTo>
                  <a:lnTo>
                    <a:pt x="594" y="6"/>
                  </a:lnTo>
                  <a:lnTo>
                    <a:pt x="609" y="6"/>
                  </a:lnTo>
                  <a:lnTo>
                    <a:pt x="610" y="4"/>
                  </a:lnTo>
                  <a:lnTo>
                    <a:pt x="611" y="3"/>
                  </a:lnTo>
                  <a:lnTo>
                    <a:pt x="612" y="2"/>
                  </a:lnTo>
                  <a:lnTo>
                    <a:pt x="614" y="2"/>
                  </a:lnTo>
                  <a:lnTo>
                    <a:pt x="616" y="2"/>
                  </a:lnTo>
                  <a:lnTo>
                    <a:pt x="617" y="3"/>
                  </a:lnTo>
                  <a:lnTo>
                    <a:pt x="618" y="4"/>
                  </a:lnTo>
                  <a:lnTo>
                    <a:pt x="618" y="6"/>
                  </a:lnTo>
                  <a:lnTo>
                    <a:pt x="637" y="6"/>
                  </a:lnTo>
                  <a:lnTo>
                    <a:pt x="637" y="4"/>
                  </a:lnTo>
                  <a:lnTo>
                    <a:pt x="638" y="3"/>
                  </a:lnTo>
                  <a:lnTo>
                    <a:pt x="640" y="2"/>
                  </a:lnTo>
                  <a:lnTo>
                    <a:pt x="641" y="2"/>
                  </a:lnTo>
                  <a:lnTo>
                    <a:pt x="643" y="2"/>
                  </a:lnTo>
                  <a:lnTo>
                    <a:pt x="644" y="3"/>
                  </a:lnTo>
                  <a:lnTo>
                    <a:pt x="645" y="4"/>
                  </a:lnTo>
                  <a:lnTo>
                    <a:pt x="646" y="6"/>
                  </a:lnTo>
                  <a:lnTo>
                    <a:pt x="663" y="6"/>
                  </a:lnTo>
                  <a:lnTo>
                    <a:pt x="663" y="4"/>
                  </a:lnTo>
                  <a:lnTo>
                    <a:pt x="664" y="3"/>
                  </a:lnTo>
                  <a:lnTo>
                    <a:pt x="665" y="2"/>
                  </a:lnTo>
                  <a:lnTo>
                    <a:pt x="667" y="2"/>
                  </a:lnTo>
                  <a:lnTo>
                    <a:pt x="669" y="2"/>
                  </a:lnTo>
                  <a:lnTo>
                    <a:pt x="670" y="3"/>
                  </a:lnTo>
                  <a:lnTo>
                    <a:pt x="671" y="4"/>
                  </a:lnTo>
                  <a:lnTo>
                    <a:pt x="671" y="6"/>
                  </a:lnTo>
                  <a:lnTo>
                    <a:pt x="711" y="6"/>
                  </a:lnTo>
                  <a:lnTo>
                    <a:pt x="711" y="4"/>
                  </a:lnTo>
                  <a:lnTo>
                    <a:pt x="712" y="2"/>
                  </a:lnTo>
                  <a:lnTo>
                    <a:pt x="713" y="1"/>
                  </a:lnTo>
                  <a:lnTo>
                    <a:pt x="715" y="0"/>
                  </a:lnTo>
                  <a:lnTo>
                    <a:pt x="717" y="0"/>
                  </a:lnTo>
                  <a:lnTo>
                    <a:pt x="719" y="0"/>
                  </a:lnTo>
                  <a:lnTo>
                    <a:pt x="722" y="0"/>
                  </a:lnTo>
                  <a:lnTo>
                    <a:pt x="724" y="1"/>
                  </a:lnTo>
                  <a:lnTo>
                    <a:pt x="725" y="2"/>
                  </a:lnTo>
                  <a:lnTo>
                    <a:pt x="726" y="4"/>
                  </a:lnTo>
                  <a:lnTo>
                    <a:pt x="726" y="6"/>
                  </a:lnTo>
                  <a:lnTo>
                    <a:pt x="731" y="6"/>
                  </a:lnTo>
                  <a:lnTo>
                    <a:pt x="731" y="4"/>
                  </a:lnTo>
                  <a:lnTo>
                    <a:pt x="732" y="2"/>
                  </a:lnTo>
                  <a:lnTo>
                    <a:pt x="734" y="1"/>
                  </a:lnTo>
                  <a:lnTo>
                    <a:pt x="736" y="0"/>
                  </a:lnTo>
                  <a:lnTo>
                    <a:pt x="738" y="0"/>
                  </a:lnTo>
                  <a:lnTo>
                    <a:pt x="740" y="0"/>
                  </a:lnTo>
                  <a:lnTo>
                    <a:pt x="742" y="0"/>
                  </a:lnTo>
                  <a:lnTo>
                    <a:pt x="744" y="1"/>
                  </a:lnTo>
                  <a:lnTo>
                    <a:pt x="745" y="2"/>
                  </a:lnTo>
                  <a:lnTo>
                    <a:pt x="746" y="4"/>
                  </a:lnTo>
                  <a:lnTo>
                    <a:pt x="747" y="6"/>
                  </a:lnTo>
                  <a:lnTo>
                    <a:pt x="754" y="6"/>
                  </a:lnTo>
                  <a:lnTo>
                    <a:pt x="755" y="4"/>
                  </a:lnTo>
                  <a:lnTo>
                    <a:pt x="756" y="3"/>
                  </a:lnTo>
                  <a:lnTo>
                    <a:pt x="757" y="2"/>
                  </a:lnTo>
                  <a:lnTo>
                    <a:pt x="759" y="2"/>
                  </a:lnTo>
                  <a:lnTo>
                    <a:pt x="761" y="2"/>
                  </a:lnTo>
                  <a:lnTo>
                    <a:pt x="762" y="3"/>
                  </a:lnTo>
                  <a:lnTo>
                    <a:pt x="763" y="4"/>
                  </a:lnTo>
                  <a:lnTo>
                    <a:pt x="763" y="6"/>
                  </a:lnTo>
                  <a:lnTo>
                    <a:pt x="788" y="6"/>
                  </a:lnTo>
                  <a:lnTo>
                    <a:pt x="788" y="4"/>
                  </a:lnTo>
                  <a:lnTo>
                    <a:pt x="789" y="3"/>
                  </a:lnTo>
                  <a:lnTo>
                    <a:pt x="791" y="2"/>
                  </a:lnTo>
                  <a:lnTo>
                    <a:pt x="792" y="2"/>
                  </a:lnTo>
                  <a:lnTo>
                    <a:pt x="794" y="2"/>
                  </a:lnTo>
                  <a:lnTo>
                    <a:pt x="796" y="3"/>
                  </a:lnTo>
                  <a:lnTo>
                    <a:pt x="796" y="4"/>
                  </a:lnTo>
                  <a:lnTo>
                    <a:pt x="797" y="6"/>
                  </a:lnTo>
                  <a:lnTo>
                    <a:pt x="825" y="6"/>
                  </a:lnTo>
                  <a:lnTo>
                    <a:pt x="826" y="4"/>
                  </a:lnTo>
                  <a:lnTo>
                    <a:pt x="827" y="3"/>
                  </a:lnTo>
                  <a:lnTo>
                    <a:pt x="828" y="2"/>
                  </a:lnTo>
                  <a:lnTo>
                    <a:pt x="830" y="2"/>
                  </a:lnTo>
                  <a:lnTo>
                    <a:pt x="832" y="2"/>
                  </a:lnTo>
                  <a:lnTo>
                    <a:pt x="833" y="3"/>
                  </a:lnTo>
                  <a:lnTo>
                    <a:pt x="834" y="4"/>
                  </a:lnTo>
                  <a:lnTo>
                    <a:pt x="834" y="6"/>
                  </a:lnTo>
                  <a:lnTo>
                    <a:pt x="868" y="6"/>
                  </a:lnTo>
                  <a:lnTo>
                    <a:pt x="868" y="4"/>
                  </a:lnTo>
                  <a:lnTo>
                    <a:pt x="869" y="3"/>
                  </a:lnTo>
                  <a:lnTo>
                    <a:pt x="870" y="2"/>
                  </a:lnTo>
                  <a:lnTo>
                    <a:pt x="872" y="2"/>
                  </a:lnTo>
                  <a:lnTo>
                    <a:pt x="874" y="2"/>
                  </a:lnTo>
                  <a:lnTo>
                    <a:pt x="875" y="3"/>
                  </a:lnTo>
                  <a:lnTo>
                    <a:pt x="876" y="4"/>
                  </a:lnTo>
                  <a:lnTo>
                    <a:pt x="877" y="6"/>
                  </a:lnTo>
                  <a:lnTo>
                    <a:pt x="1010" y="6"/>
                  </a:lnTo>
                  <a:lnTo>
                    <a:pt x="1011" y="4"/>
                  </a:lnTo>
                  <a:lnTo>
                    <a:pt x="1012" y="3"/>
                  </a:lnTo>
                  <a:lnTo>
                    <a:pt x="1013" y="2"/>
                  </a:lnTo>
                  <a:lnTo>
                    <a:pt x="1015" y="2"/>
                  </a:lnTo>
                  <a:lnTo>
                    <a:pt x="1017" y="2"/>
                  </a:lnTo>
                  <a:lnTo>
                    <a:pt x="1018" y="3"/>
                  </a:lnTo>
                  <a:lnTo>
                    <a:pt x="1019" y="4"/>
                  </a:lnTo>
                  <a:lnTo>
                    <a:pt x="1019" y="6"/>
                  </a:lnTo>
                  <a:lnTo>
                    <a:pt x="1110" y="6"/>
                  </a:lnTo>
                  <a:lnTo>
                    <a:pt x="1111" y="4"/>
                  </a:lnTo>
                  <a:lnTo>
                    <a:pt x="1111" y="3"/>
                  </a:lnTo>
                  <a:lnTo>
                    <a:pt x="1113" y="2"/>
                  </a:lnTo>
                  <a:lnTo>
                    <a:pt x="1115" y="2"/>
                  </a:lnTo>
                  <a:lnTo>
                    <a:pt x="1116" y="2"/>
                  </a:lnTo>
                  <a:lnTo>
                    <a:pt x="1118" y="3"/>
                  </a:lnTo>
                  <a:lnTo>
                    <a:pt x="1119" y="4"/>
                  </a:lnTo>
                  <a:lnTo>
                    <a:pt x="1119" y="6"/>
                  </a:lnTo>
                  <a:lnTo>
                    <a:pt x="1134" y="6"/>
                  </a:lnTo>
                  <a:lnTo>
                    <a:pt x="1135" y="4"/>
                  </a:lnTo>
                  <a:lnTo>
                    <a:pt x="1136" y="3"/>
                  </a:lnTo>
                  <a:lnTo>
                    <a:pt x="1137" y="2"/>
                  </a:lnTo>
                  <a:lnTo>
                    <a:pt x="1139" y="2"/>
                  </a:lnTo>
                  <a:lnTo>
                    <a:pt x="1141" y="2"/>
                  </a:lnTo>
                  <a:lnTo>
                    <a:pt x="1142" y="3"/>
                  </a:lnTo>
                  <a:lnTo>
                    <a:pt x="1143" y="4"/>
                  </a:lnTo>
                  <a:lnTo>
                    <a:pt x="1143" y="6"/>
                  </a:lnTo>
                  <a:lnTo>
                    <a:pt x="1155" y="6"/>
                  </a:lnTo>
                  <a:lnTo>
                    <a:pt x="1155" y="4"/>
                  </a:lnTo>
                  <a:lnTo>
                    <a:pt x="1156" y="3"/>
                  </a:lnTo>
                  <a:lnTo>
                    <a:pt x="1158" y="2"/>
                  </a:lnTo>
                  <a:lnTo>
                    <a:pt x="1159" y="2"/>
                  </a:lnTo>
                  <a:lnTo>
                    <a:pt x="1161" y="2"/>
                  </a:lnTo>
                  <a:lnTo>
                    <a:pt x="1162" y="3"/>
                  </a:lnTo>
                  <a:lnTo>
                    <a:pt x="1163" y="4"/>
                  </a:lnTo>
                  <a:lnTo>
                    <a:pt x="1164" y="6"/>
                  </a:lnTo>
                  <a:lnTo>
                    <a:pt x="1176" y="6"/>
                  </a:lnTo>
                  <a:lnTo>
                    <a:pt x="1177" y="4"/>
                  </a:lnTo>
                  <a:lnTo>
                    <a:pt x="1178" y="3"/>
                  </a:lnTo>
                  <a:lnTo>
                    <a:pt x="1179" y="2"/>
                  </a:lnTo>
                  <a:lnTo>
                    <a:pt x="1181" y="2"/>
                  </a:lnTo>
                  <a:lnTo>
                    <a:pt x="1183" y="2"/>
                  </a:lnTo>
                  <a:lnTo>
                    <a:pt x="1184" y="3"/>
                  </a:lnTo>
                  <a:lnTo>
                    <a:pt x="1185" y="4"/>
                  </a:lnTo>
                  <a:lnTo>
                    <a:pt x="1185" y="6"/>
                  </a:lnTo>
                  <a:lnTo>
                    <a:pt x="1241" y="6"/>
                  </a:lnTo>
                  <a:lnTo>
                    <a:pt x="1241" y="4"/>
                  </a:lnTo>
                  <a:lnTo>
                    <a:pt x="1242" y="3"/>
                  </a:lnTo>
                  <a:lnTo>
                    <a:pt x="1244" y="2"/>
                  </a:lnTo>
                  <a:lnTo>
                    <a:pt x="1245" y="2"/>
                  </a:lnTo>
                  <a:lnTo>
                    <a:pt x="1247" y="2"/>
                  </a:lnTo>
                  <a:lnTo>
                    <a:pt x="1248" y="3"/>
                  </a:lnTo>
                  <a:lnTo>
                    <a:pt x="1250" y="4"/>
                  </a:lnTo>
                  <a:lnTo>
                    <a:pt x="1250" y="6"/>
                  </a:lnTo>
                  <a:lnTo>
                    <a:pt x="1271" y="6"/>
                  </a:lnTo>
                  <a:lnTo>
                    <a:pt x="1272" y="4"/>
                  </a:lnTo>
                  <a:lnTo>
                    <a:pt x="1273" y="3"/>
                  </a:lnTo>
                  <a:lnTo>
                    <a:pt x="1274" y="2"/>
                  </a:lnTo>
                  <a:lnTo>
                    <a:pt x="1276" y="2"/>
                  </a:lnTo>
                  <a:lnTo>
                    <a:pt x="1277" y="2"/>
                  </a:lnTo>
                  <a:lnTo>
                    <a:pt x="1279" y="3"/>
                  </a:lnTo>
                  <a:lnTo>
                    <a:pt x="1280" y="4"/>
                  </a:lnTo>
                  <a:lnTo>
                    <a:pt x="1280" y="6"/>
                  </a:lnTo>
                  <a:lnTo>
                    <a:pt x="1294" y="6"/>
                  </a:lnTo>
                  <a:lnTo>
                    <a:pt x="1294" y="4"/>
                  </a:lnTo>
                  <a:lnTo>
                    <a:pt x="1295" y="3"/>
                  </a:lnTo>
                  <a:lnTo>
                    <a:pt x="1297" y="2"/>
                  </a:lnTo>
                  <a:lnTo>
                    <a:pt x="1298" y="2"/>
                  </a:lnTo>
                  <a:lnTo>
                    <a:pt x="1300" y="2"/>
                  </a:lnTo>
                  <a:lnTo>
                    <a:pt x="1301" y="3"/>
                  </a:lnTo>
                  <a:lnTo>
                    <a:pt x="1302" y="4"/>
                  </a:lnTo>
                  <a:lnTo>
                    <a:pt x="1303" y="6"/>
                  </a:lnTo>
                  <a:lnTo>
                    <a:pt x="1583" y="6"/>
                  </a:lnTo>
                  <a:lnTo>
                    <a:pt x="1584" y="4"/>
                  </a:lnTo>
                  <a:lnTo>
                    <a:pt x="1584" y="3"/>
                  </a:lnTo>
                  <a:lnTo>
                    <a:pt x="1586" y="2"/>
                  </a:lnTo>
                  <a:lnTo>
                    <a:pt x="1588" y="2"/>
                  </a:lnTo>
                  <a:lnTo>
                    <a:pt x="1589" y="2"/>
                  </a:lnTo>
                  <a:lnTo>
                    <a:pt x="1591" y="3"/>
                  </a:lnTo>
                  <a:lnTo>
                    <a:pt x="1592" y="4"/>
                  </a:lnTo>
                  <a:lnTo>
                    <a:pt x="1592" y="6"/>
                  </a:lnTo>
                  <a:lnTo>
                    <a:pt x="1607" y="6"/>
                  </a:lnTo>
                  <a:lnTo>
                    <a:pt x="1608" y="4"/>
                  </a:lnTo>
                  <a:lnTo>
                    <a:pt x="1609" y="3"/>
                  </a:lnTo>
                  <a:lnTo>
                    <a:pt x="1610" y="2"/>
                  </a:lnTo>
                  <a:lnTo>
                    <a:pt x="1612" y="2"/>
                  </a:lnTo>
                  <a:lnTo>
                    <a:pt x="1614" y="2"/>
                  </a:lnTo>
                  <a:lnTo>
                    <a:pt x="1615" y="3"/>
                  </a:lnTo>
                  <a:lnTo>
                    <a:pt x="1616" y="4"/>
                  </a:lnTo>
                  <a:lnTo>
                    <a:pt x="1616" y="6"/>
                  </a:lnTo>
                  <a:lnTo>
                    <a:pt x="1635" y="6"/>
                  </a:lnTo>
                  <a:lnTo>
                    <a:pt x="1635" y="4"/>
                  </a:lnTo>
                  <a:lnTo>
                    <a:pt x="1636" y="3"/>
                  </a:lnTo>
                  <a:lnTo>
                    <a:pt x="1638" y="2"/>
                  </a:lnTo>
                  <a:lnTo>
                    <a:pt x="1640" y="2"/>
                  </a:lnTo>
                  <a:lnTo>
                    <a:pt x="1641" y="2"/>
                  </a:lnTo>
                  <a:lnTo>
                    <a:pt x="1643" y="3"/>
                  </a:lnTo>
                  <a:lnTo>
                    <a:pt x="1644" y="4"/>
                  </a:lnTo>
                  <a:lnTo>
                    <a:pt x="1644" y="6"/>
                  </a:lnTo>
                  <a:lnTo>
                    <a:pt x="1661" y="6"/>
                  </a:lnTo>
                  <a:lnTo>
                    <a:pt x="1661" y="4"/>
                  </a:lnTo>
                  <a:lnTo>
                    <a:pt x="1662" y="3"/>
                  </a:lnTo>
                  <a:lnTo>
                    <a:pt x="1664" y="2"/>
                  </a:lnTo>
                  <a:lnTo>
                    <a:pt x="1665" y="2"/>
                  </a:lnTo>
                  <a:lnTo>
                    <a:pt x="1667" y="2"/>
                  </a:lnTo>
                  <a:lnTo>
                    <a:pt x="1669" y="3"/>
                  </a:lnTo>
                  <a:lnTo>
                    <a:pt x="1669" y="4"/>
                  </a:lnTo>
                  <a:lnTo>
                    <a:pt x="1670" y="6"/>
                  </a:lnTo>
                  <a:lnTo>
                    <a:pt x="1683" y="6"/>
                  </a:lnTo>
                  <a:lnTo>
                    <a:pt x="1683" y="4"/>
                  </a:lnTo>
                  <a:lnTo>
                    <a:pt x="1684" y="3"/>
                  </a:lnTo>
                  <a:lnTo>
                    <a:pt x="1686" y="2"/>
                  </a:lnTo>
                  <a:lnTo>
                    <a:pt x="1687" y="2"/>
                  </a:lnTo>
                  <a:lnTo>
                    <a:pt x="1689" y="2"/>
                  </a:lnTo>
                  <a:lnTo>
                    <a:pt x="1691" y="3"/>
                  </a:lnTo>
                  <a:lnTo>
                    <a:pt x="1691" y="4"/>
                  </a:lnTo>
                  <a:lnTo>
                    <a:pt x="1692" y="6"/>
                  </a:lnTo>
                  <a:lnTo>
                    <a:pt x="1703" y="6"/>
                  </a:lnTo>
                  <a:lnTo>
                    <a:pt x="1704" y="4"/>
                  </a:lnTo>
                  <a:lnTo>
                    <a:pt x="1705" y="3"/>
                  </a:lnTo>
                  <a:lnTo>
                    <a:pt x="1706" y="2"/>
                  </a:lnTo>
                  <a:lnTo>
                    <a:pt x="1708" y="2"/>
                  </a:lnTo>
                  <a:lnTo>
                    <a:pt x="1710" y="2"/>
                  </a:lnTo>
                  <a:lnTo>
                    <a:pt x="1711" y="3"/>
                  </a:lnTo>
                  <a:lnTo>
                    <a:pt x="1712" y="4"/>
                  </a:lnTo>
                  <a:lnTo>
                    <a:pt x="1712" y="6"/>
                  </a:lnTo>
                  <a:lnTo>
                    <a:pt x="1730" y="6"/>
                  </a:lnTo>
                  <a:lnTo>
                    <a:pt x="1731" y="4"/>
                  </a:lnTo>
                  <a:lnTo>
                    <a:pt x="1732" y="3"/>
                  </a:lnTo>
                  <a:lnTo>
                    <a:pt x="1733" y="2"/>
                  </a:lnTo>
                  <a:lnTo>
                    <a:pt x="1735" y="2"/>
                  </a:lnTo>
                  <a:lnTo>
                    <a:pt x="1737" y="2"/>
                  </a:lnTo>
                  <a:lnTo>
                    <a:pt x="1738" y="3"/>
                  </a:lnTo>
                  <a:lnTo>
                    <a:pt x="1739" y="4"/>
                  </a:lnTo>
                  <a:lnTo>
                    <a:pt x="1740" y="6"/>
                  </a:lnTo>
                  <a:lnTo>
                    <a:pt x="1771" y="6"/>
                  </a:lnTo>
                  <a:lnTo>
                    <a:pt x="1772" y="4"/>
                  </a:lnTo>
                  <a:lnTo>
                    <a:pt x="1772" y="3"/>
                  </a:lnTo>
                  <a:lnTo>
                    <a:pt x="1774" y="2"/>
                  </a:lnTo>
                  <a:lnTo>
                    <a:pt x="1776" y="2"/>
                  </a:lnTo>
                  <a:lnTo>
                    <a:pt x="1777" y="2"/>
                  </a:lnTo>
                  <a:lnTo>
                    <a:pt x="1779" y="3"/>
                  </a:lnTo>
                  <a:lnTo>
                    <a:pt x="1780" y="4"/>
                  </a:lnTo>
                  <a:lnTo>
                    <a:pt x="1780" y="6"/>
                  </a:lnTo>
                  <a:lnTo>
                    <a:pt x="1805" y="6"/>
                  </a:lnTo>
                  <a:lnTo>
                    <a:pt x="1805" y="4"/>
                  </a:lnTo>
                  <a:lnTo>
                    <a:pt x="1806" y="3"/>
                  </a:lnTo>
                  <a:lnTo>
                    <a:pt x="1808" y="2"/>
                  </a:lnTo>
                  <a:lnTo>
                    <a:pt x="1809" y="2"/>
                  </a:lnTo>
                  <a:lnTo>
                    <a:pt x="1811" y="2"/>
                  </a:lnTo>
                  <a:lnTo>
                    <a:pt x="1812" y="3"/>
                  </a:lnTo>
                  <a:lnTo>
                    <a:pt x="1814" y="4"/>
                  </a:lnTo>
                  <a:lnTo>
                    <a:pt x="1814" y="6"/>
                  </a:lnTo>
                  <a:lnTo>
                    <a:pt x="1836" y="6"/>
                  </a:lnTo>
                  <a:lnTo>
                    <a:pt x="1836" y="198"/>
                  </a:lnTo>
                  <a:lnTo>
                    <a:pt x="1866" y="198"/>
                  </a:lnTo>
                  <a:lnTo>
                    <a:pt x="1866" y="197"/>
                  </a:lnTo>
                  <a:lnTo>
                    <a:pt x="1867" y="196"/>
                  </a:lnTo>
                  <a:lnTo>
                    <a:pt x="1868" y="195"/>
                  </a:lnTo>
                  <a:lnTo>
                    <a:pt x="1870" y="195"/>
                  </a:lnTo>
                  <a:lnTo>
                    <a:pt x="1872" y="195"/>
                  </a:lnTo>
                  <a:lnTo>
                    <a:pt x="1873" y="196"/>
                  </a:lnTo>
                  <a:lnTo>
                    <a:pt x="1874" y="197"/>
                  </a:lnTo>
                  <a:lnTo>
                    <a:pt x="1875" y="198"/>
                  </a:lnTo>
                  <a:lnTo>
                    <a:pt x="1989" y="198"/>
                  </a:lnTo>
                  <a:lnTo>
                    <a:pt x="1989" y="197"/>
                  </a:lnTo>
                  <a:lnTo>
                    <a:pt x="1990" y="196"/>
                  </a:lnTo>
                  <a:lnTo>
                    <a:pt x="1992" y="195"/>
                  </a:lnTo>
                  <a:lnTo>
                    <a:pt x="1993" y="195"/>
                  </a:lnTo>
                  <a:lnTo>
                    <a:pt x="1995" y="195"/>
                  </a:lnTo>
                  <a:lnTo>
                    <a:pt x="1997" y="196"/>
                  </a:lnTo>
                  <a:lnTo>
                    <a:pt x="1998" y="197"/>
                  </a:lnTo>
                  <a:lnTo>
                    <a:pt x="1998" y="198"/>
                  </a:lnTo>
                  <a:lnTo>
                    <a:pt x="2005" y="198"/>
                  </a:lnTo>
                  <a:lnTo>
                    <a:pt x="2005" y="1262"/>
                  </a:lnTo>
                  <a:lnTo>
                    <a:pt x="1994" y="1262"/>
                  </a:lnTo>
                  <a:lnTo>
                    <a:pt x="1994" y="1261"/>
                  </a:lnTo>
                  <a:lnTo>
                    <a:pt x="1993" y="1259"/>
                  </a:lnTo>
                  <a:lnTo>
                    <a:pt x="1991" y="1259"/>
                  </a:lnTo>
                  <a:lnTo>
                    <a:pt x="1990" y="1258"/>
                  </a:lnTo>
                  <a:lnTo>
                    <a:pt x="1988" y="1259"/>
                  </a:lnTo>
                  <a:lnTo>
                    <a:pt x="1986" y="1259"/>
                  </a:lnTo>
                  <a:lnTo>
                    <a:pt x="1985" y="1261"/>
                  </a:lnTo>
                  <a:lnTo>
                    <a:pt x="1985" y="1262"/>
                  </a:lnTo>
                  <a:lnTo>
                    <a:pt x="1962" y="1262"/>
                  </a:lnTo>
                  <a:lnTo>
                    <a:pt x="1962" y="1261"/>
                  </a:lnTo>
                  <a:lnTo>
                    <a:pt x="1961" y="1259"/>
                  </a:lnTo>
                  <a:lnTo>
                    <a:pt x="1959" y="1259"/>
                  </a:lnTo>
                  <a:lnTo>
                    <a:pt x="1957" y="1258"/>
                  </a:lnTo>
                  <a:lnTo>
                    <a:pt x="1956" y="1259"/>
                  </a:lnTo>
                  <a:lnTo>
                    <a:pt x="1954" y="1259"/>
                  </a:lnTo>
                  <a:lnTo>
                    <a:pt x="1953" y="1261"/>
                  </a:lnTo>
                  <a:lnTo>
                    <a:pt x="1953" y="1262"/>
                  </a:lnTo>
                  <a:lnTo>
                    <a:pt x="1946" y="1262"/>
                  </a:lnTo>
                  <a:lnTo>
                    <a:pt x="1945" y="1261"/>
                  </a:lnTo>
                  <a:lnTo>
                    <a:pt x="1944" y="1259"/>
                  </a:lnTo>
                  <a:lnTo>
                    <a:pt x="1943" y="1259"/>
                  </a:lnTo>
                  <a:lnTo>
                    <a:pt x="1941" y="1258"/>
                  </a:lnTo>
                  <a:lnTo>
                    <a:pt x="1939" y="1259"/>
                  </a:lnTo>
                  <a:lnTo>
                    <a:pt x="1938" y="1259"/>
                  </a:lnTo>
                  <a:lnTo>
                    <a:pt x="1937" y="1261"/>
                  </a:lnTo>
                  <a:lnTo>
                    <a:pt x="1937" y="1262"/>
                  </a:lnTo>
                  <a:lnTo>
                    <a:pt x="1897" y="1262"/>
                  </a:lnTo>
                  <a:lnTo>
                    <a:pt x="1897" y="1330"/>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93" name="Freeform 303"/>
            <p:cNvSpPr>
              <a:spLocks/>
            </p:cNvSpPr>
            <p:nvPr/>
          </p:nvSpPr>
          <p:spPr bwMode="auto">
            <a:xfrm>
              <a:off x="2089" y="1192"/>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94" name="Freeform 304"/>
            <p:cNvSpPr>
              <a:spLocks/>
            </p:cNvSpPr>
            <p:nvPr/>
          </p:nvSpPr>
          <p:spPr bwMode="auto">
            <a:xfrm>
              <a:off x="3992" y="2520"/>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95" name="Freeform 305"/>
            <p:cNvSpPr>
              <a:spLocks/>
            </p:cNvSpPr>
            <p:nvPr/>
          </p:nvSpPr>
          <p:spPr bwMode="auto">
            <a:xfrm>
              <a:off x="4079" y="1188"/>
              <a:ext cx="991" cy="1410"/>
            </a:xfrm>
            <a:custGeom>
              <a:avLst/>
              <a:gdLst>
                <a:gd name="T0" fmla="*/ 19 w 991"/>
                <a:gd name="T1" fmla="*/ 1408 h 1410"/>
                <a:gd name="T2" fmla="*/ 23 w 991"/>
                <a:gd name="T3" fmla="*/ 1406 h 1410"/>
                <a:gd name="T4" fmla="*/ 27 w 991"/>
                <a:gd name="T5" fmla="*/ 1408 h 1410"/>
                <a:gd name="T6" fmla="*/ 91 w 991"/>
                <a:gd name="T7" fmla="*/ 1408 h 1410"/>
                <a:gd name="T8" fmla="*/ 95 w 991"/>
                <a:gd name="T9" fmla="*/ 1406 h 1410"/>
                <a:gd name="T10" fmla="*/ 99 w 991"/>
                <a:gd name="T11" fmla="*/ 1408 h 1410"/>
                <a:gd name="T12" fmla="*/ 104 w 991"/>
                <a:gd name="T13" fmla="*/ 1408 h 1410"/>
                <a:gd name="T14" fmla="*/ 108 w 991"/>
                <a:gd name="T15" fmla="*/ 1406 h 1410"/>
                <a:gd name="T16" fmla="*/ 112 w 991"/>
                <a:gd name="T17" fmla="*/ 1408 h 1410"/>
                <a:gd name="T18" fmla="*/ 282 w 991"/>
                <a:gd name="T19" fmla="*/ 1408 h 1410"/>
                <a:gd name="T20" fmla="*/ 286 w 991"/>
                <a:gd name="T21" fmla="*/ 1406 h 1410"/>
                <a:gd name="T22" fmla="*/ 290 w 991"/>
                <a:gd name="T23" fmla="*/ 1408 h 1410"/>
                <a:gd name="T24" fmla="*/ 467 w 991"/>
                <a:gd name="T25" fmla="*/ 1408 h 1410"/>
                <a:gd name="T26" fmla="*/ 471 w 991"/>
                <a:gd name="T27" fmla="*/ 1406 h 1410"/>
                <a:gd name="T28" fmla="*/ 475 w 991"/>
                <a:gd name="T29" fmla="*/ 1408 h 1410"/>
                <a:gd name="T30" fmla="*/ 503 w 991"/>
                <a:gd name="T31" fmla="*/ 1408 h 1410"/>
                <a:gd name="T32" fmla="*/ 507 w 991"/>
                <a:gd name="T33" fmla="*/ 1406 h 1410"/>
                <a:gd name="T34" fmla="*/ 511 w 991"/>
                <a:gd name="T35" fmla="*/ 1408 h 1410"/>
                <a:gd name="T36" fmla="*/ 521 w 991"/>
                <a:gd name="T37" fmla="*/ 1408 h 1410"/>
                <a:gd name="T38" fmla="*/ 525 w 991"/>
                <a:gd name="T39" fmla="*/ 1406 h 1410"/>
                <a:gd name="T40" fmla="*/ 530 w 991"/>
                <a:gd name="T41" fmla="*/ 1408 h 1410"/>
                <a:gd name="T42" fmla="*/ 530 w 991"/>
                <a:gd name="T43" fmla="*/ 1408 h 1410"/>
                <a:gd name="T44" fmla="*/ 534 w 991"/>
                <a:gd name="T45" fmla="*/ 1406 h 1410"/>
                <a:gd name="T46" fmla="*/ 539 w 991"/>
                <a:gd name="T47" fmla="*/ 1408 h 1410"/>
                <a:gd name="T48" fmla="*/ 557 w 991"/>
                <a:gd name="T49" fmla="*/ 1408 h 1410"/>
                <a:gd name="T50" fmla="*/ 562 w 991"/>
                <a:gd name="T51" fmla="*/ 1406 h 1410"/>
                <a:gd name="T52" fmla="*/ 566 w 991"/>
                <a:gd name="T53" fmla="*/ 1408 h 1410"/>
                <a:gd name="T54" fmla="*/ 572 w 991"/>
                <a:gd name="T55" fmla="*/ 1408 h 1410"/>
                <a:gd name="T56" fmla="*/ 576 w 991"/>
                <a:gd name="T57" fmla="*/ 1406 h 1410"/>
                <a:gd name="T58" fmla="*/ 580 w 991"/>
                <a:gd name="T59" fmla="*/ 1408 h 1410"/>
                <a:gd name="T60" fmla="*/ 655 w 991"/>
                <a:gd name="T61" fmla="*/ 1381 h 1410"/>
                <a:gd name="T62" fmla="*/ 755 w 991"/>
                <a:gd name="T63" fmla="*/ 1379 h 1410"/>
                <a:gd name="T64" fmla="*/ 760 w 991"/>
                <a:gd name="T65" fmla="*/ 1378 h 1410"/>
                <a:gd name="T66" fmla="*/ 763 w 991"/>
                <a:gd name="T67" fmla="*/ 1381 h 1410"/>
                <a:gd name="T68" fmla="*/ 884 w 991"/>
                <a:gd name="T69" fmla="*/ 1379 h 1410"/>
                <a:gd name="T70" fmla="*/ 889 w 991"/>
                <a:gd name="T71" fmla="*/ 1378 h 1410"/>
                <a:gd name="T72" fmla="*/ 892 w 991"/>
                <a:gd name="T73" fmla="*/ 1381 h 1410"/>
                <a:gd name="T74" fmla="*/ 929 w 991"/>
                <a:gd name="T75" fmla="*/ 1379 h 1410"/>
                <a:gd name="T76" fmla="*/ 934 w 991"/>
                <a:gd name="T77" fmla="*/ 1378 h 1410"/>
                <a:gd name="T78" fmla="*/ 937 w 991"/>
                <a:gd name="T79" fmla="*/ 1381 h 1410"/>
                <a:gd name="T80" fmla="*/ 963 w 991"/>
                <a:gd name="T81" fmla="*/ 1379 h 1410"/>
                <a:gd name="T82" fmla="*/ 967 w 991"/>
                <a:gd name="T83" fmla="*/ 1378 h 1410"/>
                <a:gd name="T84" fmla="*/ 970 w 991"/>
                <a:gd name="T85" fmla="*/ 1381 h 1410"/>
                <a:gd name="T86" fmla="*/ 969 w 991"/>
                <a:gd name="T87" fmla="*/ 0 h 141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91"/>
                <a:gd name="T133" fmla="*/ 0 h 1410"/>
                <a:gd name="T134" fmla="*/ 991 w 991"/>
                <a:gd name="T135" fmla="*/ 1410 h 141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91" h="1410">
                  <a:moveTo>
                    <a:pt x="0" y="1410"/>
                  </a:moveTo>
                  <a:lnTo>
                    <a:pt x="18" y="1410"/>
                  </a:lnTo>
                  <a:lnTo>
                    <a:pt x="19" y="1408"/>
                  </a:lnTo>
                  <a:lnTo>
                    <a:pt x="20" y="1407"/>
                  </a:lnTo>
                  <a:lnTo>
                    <a:pt x="21" y="1407"/>
                  </a:lnTo>
                  <a:lnTo>
                    <a:pt x="23" y="1406"/>
                  </a:lnTo>
                  <a:lnTo>
                    <a:pt x="25" y="1407"/>
                  </a:lnTo>
                  <a:lnTo>
                    <a:pt x="26" y="1407"/>
                  </a:lnTo>
                  <a:lnTo>
                    <a:pt x="27" y="1408"/>
                  </a:lnTo>
                  <a:lnTo>
                    <a:pt x="27" y="1410"/>
                  </a:lnTo>
                  <a:lnTo>
                    <a:pt x="90" y="1410"/>
                  </a:lnTo>
                  <a:lnTo>
                    <a:pt x="91" y="1408"/>
                  </a:lnTo>
                  <a:lnTo>
                    <a:pt x="92" y="1407"/>
                  </a:lnTo>
                  <a:lnTo>
                    <a:pt x="93" y="1407"/>
                  </a:lnTo>
                  <a:lnTo>
                    <a:pt x="95" y="1406"/>
                  </a:lnTo>
                  <a:lnTo>
                    <a:pt x="97" y="1407"/>
                  </a:lnTo>
                  <a:lnTo>
                    <a:pt x="98" y="1407"/>
                  </a:lnTo>
                  <a:lnTo>
                    <a:pt x="99" y="1408"/>
                  </a:lnTo>
                  <a:lnTo>
                    <a:pt x="99" y="1410"/>
                  </a:lnTo>
                  <a:lnTo>
                    <a:pt x="104" y="1410"/>
                  </a:lnTo>
                  <a:lnTo>
                    <a:pt x="104" y="1408"/>
                  </a:lnTo>
                  <a:lnTo>
                    <a:pt x="105" y="1407"/>
                  </a:lnTo>
                  <a:lnTo>
                    <a:pt x="106" y="1407"/>
                  </a:lnTo>
                  <a:lnTo>
                    <a:pt x="108" y="1406"/>
                  </a:lnTo>
                  <a:lnTo>
                    <a:pt x="110" y="1407"/>
                  </a:lnTo>
                  <a:lnTo>
                    <a:pt x="111" y="1407"/>
                  </a:lnTo>
                  <a:lnTo>
                    <a:pt x="112" y="1408"/>
                  </a:lnTo>
                  <a:lnTo>
                    <a:pt x="113" y="1410"/>
                  </a:lnTo>
                  <a:lnTo>
                    <a:pt x="281" y="1410"/>
                  </a:lnTo>
                  <a:lnTo>
                    <a:pt x="282" y="1408"/>
                  </a:lnTo>
                  <a:lnTo>
                    <a:pt x="282" y="1407"/>
                  </a:lnTo>
                  <a:lnTo>
                    <a:pt x="284" y="1407"/>
                  </a:lnTo>
                  <a:lnTo>
                    <a:pt x="286" y="1406"/>
                  </a:lnTo>
                  <a:lnTo>
                    <a:pt x="287" y="1407"/>
                  </a:lnTo>
                  <a:lnTo>
                    <a:pt x="289" y="1407"/>
                  </a:lnTo>
                  <a:lnTo>
                    <a:pt x="290" y="1408"/>
                  </a:lnTo>
                  <a:lnTo>
                    <a:pt x="290" y="1410"/>
                  </a:lnTo>
                  <a:lnTo>
                    <a:pt x="467" y="1410"/>
                  </a:lnTo>
                  <a:lnTo>
                    <a:pt x="467" y="1408"/>
                  </a:lnTo>
                  <a:lnTo>
                    <a:pt x="468" y="1407"/>
                  </a:lnTo>
                  <a:lnTo>
                    <a:pt x="470" y="1407"/>
                  </a:lnTo>
                  <a:lnTo>
                    <a:pt x="471" y="1406"/>
                  </a:lnTo>
                  <a:lnTo>
                    <a:pt x="473" y="1407"/>
                  </a:lnTo>
                  <a:lnTo>
                    <a:pt x="475" y="1407"/>
                  </a:lnTo>
                  <a:lnTo>
                    <a:pt x="475" y="1408"/>
                  </a:lnTo>
                  <a:lnTo>
                    <a:pt x="476" y="1410"/>
                  </a:lnTo>
                  <a:lnTo>
                    <a:pt x="502" y="1410"/>
                  </a:lnTo>
                  <a:lnTo>
                    <a:pt x="503" y="1408"/>
                  </a:lnTo>
                  <a:lnTo>
                    <a:pt x="504" y="1407"/>
                  </a:lnTo>
                  <a:lnTo>
                    <a:pt x="505" y="1407"/>
                  </a:lnTo>
                  <a:lnTo>
                    <a:pt x="507" y="1406"/>
                  </a:lnTo>
                  <a:lnTo>
                    <a:pt x="508" y="1407"/>
                  </a:lnTo>
                  <a:lnTo>
                    <a:pt x="510" y="1407"/>
                  </a:lnTo>
                  <a:lnTo>
                    <a:pt x="511" y="1408"/>
                  </a:lnTo>
                  <a:lnTo>
                    <a:pt x="511" y="1410"/>
                  </a:lnTo>
                  <a:lnTo>
                    <a:pt x="521" y="1410"/>
                  </a:lnTo>
                  <a:lnTo>
                    <a:pt x="521" y="1408"/>
                  </a:lnTo>
                  <a:lnTo>
                    <a:pt x="522" y="1407"/>
                  </a:lnTo>
                  <a:lnTo>
                    <a:pt x="524" y="1407"/>
                  </a:lnTo>
                  <a:lnTo>
                    <a:pt x="525" y="1406"/>
                  </a:lnTo>
                  <a:lnTo>
                    <a:pt x="527" y="1407"/>
                  </a:lnTo>
                  <a:lnTo>
                    <a:pt x="529" y="1407"/>
                  </a:lnTo>
                  <a:lnTo>
                    <a:pt x="530" y="1408"/>
                  </a:lnTo>
                  <a:lnTo>
                    <a:pt x="530" y="1410"/>
                  </a:lnTo>
                  <a:lnTo>
                    <a:pt x="530" y="1408"/>
                  </a:lnTo>
                  <a:lnTo>
                    <a:pt x="531" y="1407"/>
                  </a:lnTo>
                  <a:lnTo>
                    <a:pt x="533" y="1407"/>
                  </a:lnTo>
                  <a:lnTo>
                    <a:pt x="534" y="1406"/>
                  </a:lnTo>
                  <a:lnTo>
                    <a:pt x="536" y="1407"/>
                  </a:lnTo>
                  <a:lnTo>
                    <a:pt x="538" y="1407"/>
                  </a:lnTo>
                  <a:lnTo>
                    <a:pt x="539" y="1408"/>
                  </a:lnTo>
                  <a:lnTo>
                    <a:pt x="539" y="1410"/>
                  </a:lnTo>
                  <a:lnTo>
                    <a:pt x="557" y="1410"/>
                  </a:lnTo>
                  <a:lnTo>
                    <a:pt x="557" y="1408"/>
                  </a:lnTo>
                  <a:lnTo>
                    <a:pt x="558" y="1407"/>
                  </a:lnTo>
                  <a:lnTo>
                    <a:pt x="560" y="1407"/>
                  </a:lnTo>
                  <a:lnTo>
                    <a:pt x="562" y="1406"/>
                  </a:lnTo>
                  <a:lnTo>
                    <a:pt x="563" y="1407"/>
                  </a:lnTo>
                  <a:lnTo>
                    <a:pt x="565" y="1407"/>
                  </a:lnTo>
                  <a:lnTo>
                    <a:pt x="566" y="1408"/>
                  </a:lnTo>
                  <a:lnTo>
                    <a:pt x="566" y="1410"/>
                  </a:lnTo>
                  <a:lnTo>
                    <a:pt x="571" y="1410"/>
                  </a:lnTo>
                  <a:lnTo>
                    <a:pt x="572" y="1408"/>
                  </a:lnTo>
                  <a:lnTo>
                    <a:pt x="573" y="1407"/>
                  </a:lnTo>
                  <a:lnTo>
                    <a:pt x="574" y="1407"/>
                  </a:lnTo>
                  <a:lnTo>
                    <a:pt x="576" y="1406"/>
                  </a:lnTo>
                  <a:lnTo>
                    <a:pt x="578" y="1407"/>
                  </a:lnTo>
                  <a:lnTo>
                    <a:pt x="579" y="1407"/>
                  </a:lnTo>
                  <a:lnTo>
                    <a:pt x="580" y="1408"/>
                  </a:lnTo>
                  <a:lnTo>
                    <a:pt x="580" y="1410"/>
                  </a:lnTo>
                  <a:lnTo>
                    <a:pt x="655" y="1410"/>
                  </a:lnTo>
                  <a:lnTo>
                    <a:pt x="655" y="1381"/>
                  </a:lnTo>
                  <a:lnTo>
                    <a:pt x="754" y="1381"/>
                  </a:lnTo>
                  <a:lnTo>
                    <a:pt x="754" y="1380"/>
                  </a:lnTo>
                  <a:lnTo>
                    <a:pt x="755" y="1379"/>
                  </a:lnTo>
                  <a:lnTo>
                    <a:pt x="757" y="1378"/>
                  </a:lnTo>
                  <a:lnTo>
                    <a:pt x="758" y="1378"/>
                  </a:lnTo>
                  <a:lnTo>
                    <a:pt x="760" y="1378"/>
                  </a:lnTo>
                  <a:lnTo>
                    <a:pt x="762" y="1379"/>
                  </a:lnTo>
                  <a:lnTo>
                    <a:pt x="763" y="1380"/>
                  </a:lnTo>
                  <a:lnTo>
                    <a:pt x="763" y="1381"/>
                  </a:lnTo>
                  <a:lnTo>
                    <a:pt x="883" y="1381"/>
                  </a:lnTo>
                  <a:lnTo>
                    <a:pt x="883" y="1380"/>
                  </a:lnTo>
                  <a:lnTo>
                    <a:pt x="884" y="1379"/>
                  </a:lnTo>
                  <a:lnTo>
                    <a:pt x="886" y="1378"/>
                  </a:lnTo>
                  <a:lnTo>
                    <a:pt x="887" y="1378"/>
                  </a:lnTo>
                  <a:lnTo>
                    <a:pt x="889" y="1378"/>
                  </a:lnTo>
                  <a:lnTo>
                    <a:pt x="891" y="1379"/>
                  </a:lnTo>
                  <a:lnTo>
                    <a:pt x="892" y="1380"/>
                  </a:lnTo>
                  <a:lnTo>
                    <a:pt x="892" y="1381"/>
                  </a:lnTo>
                  <a:lnTo>
                    <a:pt x="928" y="1381"/>
                  </a:lnTo>
                  <a:lnTo>
                    <a:pt x="928" y="1380"/>
                  </a:lnTo>
                  <a:lnTo>
                    <a:pt x="929" y="1379"/>
                  </a:lnTo>
                  <a:lnTo>
                    <a:pt x="931" y="1378"/>
                  </a:lnTo>
                  <a:lnTo>
                    <a:pt x="933" y="1378"/>
                  </a:lnTo>
                  <a:lnTo>
                    <a:pt x="934" y="1378"/>
                  </a:lnTo>
                  <a:lnTo>
                    <a:pt x="936" y="1379"/>
                  </a:lnTo>
                  <a:lnTo>
                    <a:pt x="937" y="1380"/>
                  </a:lnTo>
                  <a:lnTo>
                    <a:pt x="937" y="1381"/>
                  </a:lnTo>
                  <a:lnTo>
                    <a:pt x="961" y="1381"/>
                  </a:lnTo>
                  <a:lnTo>
                    <a:pt x="961" y="1380"/>
                  </a:lnTo>
                  <a:lnTo>
                    <a:pt x="963" y="1379"/>
                  </a:lnTo>
                  <a:lnTo>
                    <a:pt x="964" y="1378"/>
                  </a:lnTo>
                  <a:lnTo>
                    <a:pt x="966" y="1378"/>
                  </a:lnTo>
                  <a:lnTo>
                    <a:pt x="967" y="1378"/>
                  </a:lnTo>
                  <a:lnTo>
                    <a:pt x="969" y="1379"/>
                  </a:lnTo>
                  <a:lnTo>
                    <a:pt x="970" y="1380"/>
                  </a:lnTo>
                  <a:lnTo>
                    <a:pt x="970" y="1381"/>
                  </a:lnTo>
                  <a:lnTo>
                    <a:pt x="991" y="1381"/>
                  </a:lnTo>
                  <a:lnTo>
                    <a:pt x="991" y="0"/>
                  </a:lnTo>
                  <a:lnTo>
                    <a:pt x="969"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96" name="Freeform 306"/>
            <p:cNvSpPr>
              <a:spLocks/>
            </p:cNvSpPr>
            <p:nvPr/>
          </p:nvSpPr>
          <p:spPr bwMode="auto">
            <a:xfrm>
              <a:off x="5036" y="1183"/>
              <a:ext cx="13" cy="10"/>
            </a:xfrm>
            <a:custGeom>
              <a:avLst/>
              <a:gdLst>
                <a:gd name="T0" fmla="*/ 12 w 13"/>
                <a:gd name="T1" fmla="*/ 10 h 10"/>
                <a:gd name="T2" fmla="*/ 0 w 13"/>
                <a:gd name="T3" fmla="*/ 5 h 10"/>
                <a:gd name="T4" fmla="*/ 12 w 13"/>
                <a:gd name="T5" fmla="*/ 0 h 10"/>
                <a:gd name="T6" fmla="*/ 13 w 13"/>
                <a:gd name="T7" fmla="*/ 3 h 10"/>
                <a:gd name="T8" fmla="*/ 13 w 13"/>
                <a:gd name="T9" fmla="*/ 5 h 10"/>
                <a:gd name="T10" fmla="*/ 13 w 13"/>
                <a:gd name="T11" fmla="*/ 7 h 10"/>
                <a:gd name="T12" fmla="*/ 12 w 13"/>
                <a:gd name="T13" fmla="*/ 1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2" y="10"/>
                  </a:moveTo>
                  <a:lnTo>
                    <a:pt x="0" y="5"/>
                  </a:lnTo>
                  <a:lnTo>
                    <a:pt x="12" y="0"/>
                  </a:lnTo>
                  <a:lnTo>
                    <a:pt x="13" y="3"/>
                  </a:lnTo>
                  <a:lnTo>
                    <a:pt x="13" y="5"/>
                  </a:lnTo>
                  <a:lnTo>
                    <a:pt x="13" y="7"/>
                  </a:lnTo>
                  <a:lnTo>
                    <a:pt x="1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97" name="Freeform 307"/>
            <p:cNvSpPr>
              <a:spLocks/>
            </p:cNvSpPr>
            <p:nvPr/>
          </p:nvSpPr>
          <p:spPr bwMode="auto">
            <a:xfrm>
              <a:off x="3578" y="1956"/>
              <a:ext cx="244" cy="588"/>
            </a:xfrm>
            <a:custGeom>
              <a:avLst/>
              <a:gdLst>
                <a:gd name="T0" fmla="*/ 224 w 244"/>
                <a:gd name="T1" fmla="*/ 588 h 588"/>
                <a:gd name="T2" fmla="*/ 222 w 244"/>
                <a:gd name="T3" fmla="*/ 585 h 588"/>
                <a:gd name="T4" fmla="*/ 219 w 244"/>
                <a:gd name="T5" fmla="*/ 584 h 588"/>
                <a:gd name="T6" fmla="*/ 216 w 244"/>
                <a:gd name="T7" fmla="*/ 585 h 588"/>
                <a:gd name="T8" fmla="*/ 215 w 244"/>
                <a:gd name="T9" fmla="*/ 588 h 588"/>
                <a:gd name="T10" fmla="*/ 205 w 244"/>
                <a:gd name="T11" fmla="*/ 587 h 588"/>
                <a:gd name="T12" fmla="*/ 202 w 244"/>
                <a:gd name="T13" fmla="*/ 585 h 588"/>
                <a:gd name="T14" fmla="*/ 199 w 244"/>
                <a:gd name="T15" fmla="*/ 585 h 588"/>
                <a:gd name="T16" fmla="*/ 197 w 244"/>
                <a:gd name="T17" fmla="*/ 587 h 588"/>
                <a:gd name="T18" fmla="*/ 193 w 244"/>
                <a:gd name="T19" fmla="*/ 588 h 588"/>
                <a:gd name="T20" fmla="*/ 192 w 244"/>
                <a:gd name="T21" fmla="*/ 585 h 588"/>
                <a:gd name="T22" fmla="*/ 188 w 244"/>
                <a:gd name="T23" fmla="*/ 584 h 588"/>
                <a:gd name="T24" fmla="*/ 185 w 244"/>
                <a:gd name="T25" fmla="*/ 585 h 588"/>
                <a:gd name="T26" fmla="*/ 184 w 244"/>
                <a:gd name="T27" fmla="*/ 588 h 588"/>
                <a:gd name="T28" fmla="*/ 152 w 244"/>
                <a:gd name="T29" fmla="*/ 587 h 588"/>
                <a:gd name="T30" fmla="*/ 150 w 244"/>
                <a:gd name="T31" fmla="*/ 585 h 588"/>
                <a:gd name="T32" fmla="*/ 147 w 244"/>
                <a:gd name="T33" fmla="*/ 585 h 588"/>
                <a:gd name="T34" fmla="*/ 144 w 244"/>
                <a:gd name="T35" fmla="*/ 587 h 588"/>
                <a:gd name="T36" fmla="*/ 100 w 244"/>
                <a:gd name="T37" fmla="*/ 588 h 588"/>
                <a:gd name="T38" fmla="*/ 99 w 244"/>
                <a:gd name="T39" fmla="*/ 585 h 588"/>
                <a:gd name="T40" fmla="*/ 96 w 244"/>
                <a:gd name="T41" fmla="*/ 584 h 588"/>
                <a:gd name="T42" fmla="*/ 93 w 244"/>
                <a:gd name="T43" fmla="*/ 585 h 588"/>
                <a:gd name="T44" fmla="*/ 91 w 244"/>
                <a:gd name="T45" fmla="*/ 588 h 588"/>
                <a:gd name="T46" fmla="*/ 80 w 244"/>
                <a:gd name="T47" fmla="*/ 587 h 588"/>
                <a:gd name="T48" fmla="*/ 77 w 244"/>
                <a:gd name="T49" fmla="*/ 585 h 588"/>
                <a:gd name="T50" fmla="*/ 74 w 244"/>
                <a:gd name="T51" fmla="*/ 585 h 588"/>
                <a:gd name="T52" fmla="*/ 72 w 244"/>
                <a:gd name="T53" fmla="*/ 587 h 588"/>
                <a:gd name="T54" fmla="*/ 33 w 244"/>
                <a:gd name="T55" fmla="*/ 588 h 588"/>
                <a:gd name="T56" fmla="*/ 32 w 244"/>
                <a:gd name="T57" fmla="*/ 585 h 588"/>
                <a:gd name="T58" fmla="*/ 28 w 244"/>
                <a:gd name="T59" fmla="*/ 584 h 588"/>
                <a:gd name="T60" fmla="*/ 25 w 244"/>
                <a:gd name="T61" fmla="*/ 585 h 588"/>
                <a:gd name="T62" fmla="*/ 24 w 244"/>
                <a:gd name="T63" fmla="*/ 588 h 588"/>
                <a:gd name="T64" fmla="*/ 17 w 244"/>
                <a:gd name="T65" fmla="*/ 587 h 588"/>
                <a:gd name="T66" fmla="*/ 15 w 244"/>
                <a:gd name="T67" fmla="*/ 585 h 588"/>
                <a:gd name="T68" fmla="*/ 11 w 244"/>
                <a:gd name="T69" fmla="*/ 585 h 588"/>
                <a:gd name="T70" fmla="*/ 9 w 244"/>
                <a:gd name="T71" fmla="*/ 587 h 588"/>
                <a:gd name="T72" fmla="*/ 0 w 244"/>
                <a:gd name="T73" fmla="*/ 588 h 5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4"/>
                <a:gd name="T112" fmla="*/ 0 h 588"/>
                <a:gd name="T113" fmla="*/ 244 w 244"/>
                <a:gd name="T114" fmla="*/ 588 h 5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4" h="588">
                  <a:moveTo>
                    <a:pt x="244" y="588"/>
                  </a:moveTo>
                  <a:lnTo>
                    <a:pt x="224" y="588"/>
                  </a:lnTo>
                  <a:lnTo>
                    <a:pt x="223" y="587"/>
                  </a:lnTo>
                  <a:lnTo>
                    <a:pt x="222" y="585"/>
                  </a:lnTo>
                  <a:lnTo>
                    <a:pt x="221" y="585"/>
                  </a:lnTo>
                  <a:lnTo>
                    <a:pt x="219" y="584"/>
                  </a:lnTo>
                  <a:lnTo>
                    <a:pt x="217" y="585"/>
                  </a:lnTo>
                  <a:lnTo>
                    <a:pt x="216" y="585"/>
                  </a:lnTo>
                  <a:lnTo>
                    <a:pt x="215" y="587"/>
                  </a:lnTo>
                  <a:lnTo>
                    <a:pt x="215" y="588"/>
                  </a:lnTo>
                  <a:lnTo>
                    <a:pt x="205" y="588"/>
                  </a:lnTo>
                  <a:lnTo>
                    <a:pt x="205" y="587"/>
                  </a:lnTo>
                  <a:lnTo>
                    <a:pt x="204" y="585"/>
                  </a:lnTo>
                  <a:lnTo>
                    <a:pt x="202" y="585"/>
                  </a:lnTo>
                  <a:lnTo>
                    <a:pt x="201" y="584"/>
                  </a:lnTo>
                  <a:lnTo>
                    <a:pt x="199" y="585"/>
                  </a:lnTo>
                  <a:lnTo>
                    <a:pt x="197" y="585"/>
                  </a:lnTo>
                  <a:lnTo>
                    <a:pt x="197" y="587"/>
                  </a:lnTo>
                  <a:lnTo>
                    <a:pt x="196" y="588"/>
                  </a:lnTo>
                  <a:lnTo>
                    <a:pt x="193" y="588"/>
                  </a:lnTo>
                  <a:lnTo>
                    <a:pt x="192" y="587"/>
                  </a:lnTo>
                  <a:lnTo>
                    <a:pt x="192" y="585"/>
                  </a:lnTo>
                  <a:lnTo>
                    <a:pt x="190" y="585"/>
                  </a:lnTo>
                  <a:lnTo>
                    <a:pt x="188" y="584"/>
                  </a:lnTo>
                  <a:lnTo>
                    <a:pt x="187" y="585"/>
                  </a:lnTo>
                  <a:lnTo>
                    <a:pt x="185" y="585"/>
                  </a:lnTo>
                  <a:lnTo>
                    <a:pt x="184" y="587"/>
                  </a:lnTo>
                  <a:lnTo>
                    <a:pt x="184" y="588"/>
                  </a:lnTo>
                  <a:lnTo>
                    <a:pt x="153" y="588"/>
                  </a:lnTo>
                  <a:lnTo>
                    <a:pt x="152" y="587"/>
                  </a:lnTo>
                  <a:lnTo>
                    <a:pt x="152" y="585"/>
                  </a:lnTo>
                  <a:lnTo>
                    <a:pt x="150" y="585"/>
                  </a:lnTo>
                  <a:lnTo>
                    <a:pt x="148" y="584"/>
                  </a:lnTo>
                  <a:lnTo>
                    <a:pt x="147" y="585"/>
                  </a:lnTo>
                  <a:lnTo>
                    <a:pt x="145" y="585"/>
                  </a:lnTo>
                  <a:lnTo>
                    <a:pt x="144" y="587"/>
                  </a:lnTo>
                  <a:lnTo>
                    <a:pt x="144" y="588"/>
                  </a:lnTo>
                  <a:lnTo>
                    <a:pt x="100" y="588"/>
                  </a:lnTo>
                  <a:lnTo>
                    <a:pt x="100" y="587"/>
                  </a:lnTo>
                  <a:lnTo>
                    <a:pt x="99" y="585"/>
                  </a:lnTo>
                  <a:lnTo>
                    <a:pt x="98" y="585"/>
                  </a:lnTo>
                  <a:lnTo>
                    <a:pt x="96" y="584"/>
                  </a:lnTo>
                  <a:lnTo>
                    <a:pt x="94" y="585"/>
                  </a:lnTo>
                  <a:lnTo>
                    <a:pt x="93" y="585"/>
                  </a:lnTo>
                  <a:lnTo>
                    <a:pt x="92" y="587"/>
                  </a:lnTo>
                  <a:lnTo>
                    <a:pt x="91" y="588"/>
                  </a:lnTo>
                  <a:lnTo>
                    <a:pt x="80" y="588"/>
                  </a:lnTo>
                  <a:lnTo>
                    <a:pt x="80" y="587"/>
                  </a:lnTo>
                  <a:lnTo>
                    <a:pt x="79" y="585"/>
                  </a:lnTo>
                  <a:lnTo>
                    <a:pt x="77" y="585"/>
                  </a:lnTo>
                  <a:lnTo>
                    <a:pt x="76" y="584"/>
                  </a:lnTo>
                  <a:lnTo>
                    <a:pt x="74" y="585"/>
                  </a:lnTo>
                  <a:lnTo>
                    <a:pt x="72" y="585"/>
                  </a:lnTo>
                  <a:lnTo>
                    <a:pt x="72" y="587"/>
                  </a:lnTo>
                  <a:lnTo>
                    <a:pt x="71" y="588"/>
                  </a:lnTo>
                  <a:lnTo>
                    <a:pt x="33" y="588"/>
                  </a:lnTo>
                  <a:lnTo>
                    <a:pt x="32" y="587"/>
                  </a:lnTo>
                  <a:lnTo>
                    <a:pt x="32" y="585"/>
                  </a:lnTo>
                  <a:lnTo>
                    <a:pt x="30" y="585"/>
                  </a:lnTo>
                  <a:lnTo>
                    <a:pt x="28" y="584"/>
                  </a:lnTo>
                  <a:lnTo>
                    <a:pt x="27" y="585"/>
                  </a:lnTo>
                  <a:lnTo>
                    <a:pt x="25" y="585"/>
                  </a:lnTo>
                  <a:lnTo>
                    <a:pt x="24" y="587"/>
                  </a:lnTo>
                  <a:lnTo>
                    <a:pt x="24" y="588"/>
                  </a:lnTo>
                  <a:lnTo>
                    <a:pt x="18" y="588"/>
                  </a:lnTo>
                  <a:lnTo>
                    <a:pt x="17" y="587"/>
                  </a:lnTo>
                  <a:lnTo>
                    <a:pt x="16" y="585"/>
                  </a:lnTo>
                  <a:lnTo>
                    <a:pt x="15" y="585"/>
                  </a:lnTo>
                  <a:lnTo>
                    <a:pt x="13" y="584"/>
                  </a:lnTo>
                  <a:lnTo>
                    <a:pt x="11" y="585"/>
                  </a:lnTo>
                  <a:lnTo>
                    <a:pt x="10" y="585"/>
                  </a:lnTo>
                  <a:lnTo>
                    <a:pt x="9" y="587"/>
                  </a:lnTo>
                  <a:lnTo>
                    <a:pt x="9" y="588"/>
                  </a:lnTo>
                  <a:lnTo>
                    <a:pt x="0" y="588"/>
                  </a:lnTo>
                  <a:lnTo>
                    <a:pt x="0" y="0"/>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898" name="Freeform 308"/>
            <p:cNvSpPr>
              <a:spLocks/>
            </p:cNvSpPr>
            <p:nvPr/>
          </p:nvSpPr>
          <p:spPr bwMode="auto">
            <a:xfrm>
              <a:off x="3572" y="1947"/>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899" name="Freeform 309"/>
            <p:cNvSpPr>
              <a:spLocks/>
            </p:cNvSpPr>
            <p:nvPr/>
          </p:nvSpPr>
          <p:spPr bwMode="auto">
            <a:xfrm>
              <a:off x="2856" y="2615"/>
              <a:ext cx="955" cy="45"/>
            </a:xfrm>
            <a:custGeom>
              <a:avLst/>
              <a:gdLst>
                <a:gd name="T0" fmla="*/ 946 w 955"/>
                <a:gd name="T1" fmla="*/ 4 h 45"/>
                <a:gd name="T2" fmla="*/ 944 w 955"/>
                <a:gd name="T3" fmla="*/ 1 h 45"/>
                <a:gd name="T4" fmla="*/ 941 w 955"/>
                <a:gd name="T5" fmla="*/ 0 h 45"/>
                <a:gd name="T6" fmla="*/ 938 w 955"/>
                <a:gd name="T7" fmla="*/ 1 h 45"/>
                <a:gd name="T8" fmla="*/ 937 w 955"/>
                <a:gd name="T9" fmla="*/ 4 h 45"/>
                <a:gd name="T10" fmla="*/ 927 w 955"/>
                <a:gd name="T11" fmla="*/ 2 h 45"/>
                <a:gd name="T12" fmla="*/ 924 w 955"/>
                <a:gd name="T13" fmla="*/ 0 h 45"/>
                <a:gd name="T14" fmla="*/ 921 w 955"/>
                <a:gd name="T15" fmla="*/ 0 h 45"/>
                <a:gd name="T16" fmla="*/ 919 w 955"/>
                <a:gd name="T17" fmla="*/ 2 h 45"/>
                <a:gd name="T18" fmla="*/ 915 w 955"/>
                <a:gd name="T19" fmla="*/ 4 h 45"/>
                <a:gd name="T20" fmla="*/ 914 w 955"/>
                <a:gd name="T21" fmla="*/ 1 h 45"/>
                <a:gd name="T22" fmla="*/ 910 w 955"/>
                <a:gd name="T23" fmla="*/ 0 h 45"/>
                <a:gd name="T24" fmla="*/ 907 w 955"/>
                <a:gd name="T25" fmla="*/ 1 h 45"/>
                <a:gd name="T26" fmla="*/ 906 w 955"/>
                <a:gd name="T27" fmla="*/ 4 h 45"/>
                <a:gd name="T28" fmla="*/ 874 w 955"/>
                <a:gd name="T29" fmla="*/ 2 h 45"/>
                <a:gd name="T30" fmla="*/ 872 w 955"/>
                <a:gd name="T31" fmla="*/ 0 h 45"/>
                <a:gd name="T32" fmla="*/ 869 w 955"/>
                <a:gd name="T33" fmla="*/ 0 h 45"/>
                <a:gd name="T34" fmla="*/ 866 w 955"/>
                <a:gd name="T35" fmla="*/ 2 h 45"/>
                <a:gd name="T36" fmla="*/ 822 w 955"/>
                <a:gd name="T37" fmla="*/ 4 h 45"/>
                <a:gd name="T38" fmla="*/ 821 w 955"/>
                <a:gd name="T39" fmla="*/ 1 h 45"/>
                <a:gd name="T40" fmla="*/ 818 w 955"/>
                <a:gd name="T41" fmla="*/ 0 h 45"/>
                <a:gd name="T42" fmla="*/ 815 w 955"/>
                <a:gd name="T43" fmla="*/ 1 h 45"/>
                <a:gd name="T44" fmla="*/ 813 w 955"/>
                <a:gd name="T45" fmla="*/ 4 h 45"/>
                <a:gd name="T46" fmla="*/ 802 w 955"/>
                <a:gd name="T47" fmla="*/ 2 h 45"/>
                <a:gd name="T48" fmla="*/ 799 w 955"/>
                <a:gd name="T49" fmla="*/ 0 h 45"/>
                <a:gd name="T50" fmla="*/ 796 w 955"/>
                <a:gd name="T51" fmla="*/ 0 h 45"/>
                <a:gd name="T52" fmla="*/ 794 w 955"/>
                <a:gd name="T53" fmla="*/ 2 h 45"/>
                <a:gd name="T54" fmla="*/ 755 w 955"/>
                <a:gd name="T55" fmla="*/ 4 h 45"/>
                <a:gd name="T56" fmla="*/ 754 w 955"/>
                <a:gd name="T57" fmla="*/ 1 h 45"/>
                <a:gd name="T58" fmla="*/ 750 w 955"/>
                <a:gd name="T59" fmla="*/ 0 h 45"/>
                <a:gd name="T60" fmla="*/ 747 w 955"/>
                <a:gd name="T61" fmla="*/ 1 h 45"/>
                <a:gd name="T62" fmla="*/ 746 w 955"/>
                <a:gd name="T63" fmla="*/ 4 h 45"/>
                <a:gd name="T64" fmla="*/ 739 w 955"/>
                <a:gd name="T65" fmla="*/ 2 h 45"/>
                <a:gd name="T66" fmla="*/ 737 w 955"/>
                <a:gd name="T67" fmla="*/ 0 h 45"/>
                <a:gd name="T68" fmla="*/ 733 w 955"/>
                <a:gd name="T69" fmla="*/ 0 h 45"/>
                <a:gd name="T70" fmla="*/ 731 w 955"/>
                <a:gd name="T71" fmla="*/ 2 h 45"/>
                <a:gd name="T72" fmla="*/ 649 w 955"/>
                <a:gd name="T73" fmla="*/ 4 h 45"/>
                <a:gd name="T74" fmla="*/ 489 w 955"/>
                <a:gd name="T75" fmla="*/ 45 h 45"/>
                <a:gd name="T76" fmla="*/ 488 w 955"/>
                <a:gd name="T77" fmla="*/ 43 h 45"/>
                <a:gd name="T78" fmla="*/ 485 w 955"/>
                <a:gd name="T79" fmla="*/ 42 h 45"/>
                <a:gd name="T80" fmla="*/ 481 w 955"/>
                <a:gd name="T81" fmla="*/ 43 h 45"/>
                <a:gd name="T82" fmla="*/ 480 w 955"/>
                <a:gd name="T83" fmla="*/ 45 h 45"/>
                <a:gd name="T84" fmla="*/ 326 w 955"/>
                <a:gd name="T85" fmla="*/ 44 h 45"/>
                <a:gd name="T86" fmla="*/ 323 w 955"/>
                <a:gd name="T87" fmla="*/ 42 h 45"/>
                <a:gd name="T88" fmla="*/ 320 w 955"/>
                <a:gd name="T89" fmla="*/ 42 h 45"/>
                <a:gd name="T90" fmla="*/ 317 w 955"/>
                <a:gd name="T91" fmla="*/ 44 h 45"/>
                <a:gd name="T92" fmla="*/ 269 w 955"/>
                <a:gd name="T93" fmla="*/ 45 h 45"/>
                <a:gd name="T94" fmla="*/ 267 w 955"/>
                <a:gd name="T95" fmla="*/ 43 h 45"/>
                <a:gd name="T96" fmla="*/ 264 w 955"/>
                <a:gd name="T97" fmla="*/ 42 h 45"/>
                <a:gd name="T98" fmla="*/ 261 w 955"/>
                <a:gd name="T99" fmla="*/ 43 h 45"/>
                <a:gd name="T100" fmla="*/ 260 w 955"/>
                <a:gd name="T101" fmla="*/ 45 h 45"/>
                <a:gd name="T102" fmla="*/ 231 w 955"/>
                <a:gd name="T103" fmla="*/ 44 h 45"/>
                <a:gd name="T104" fmla="*/ 229 w 955"/>
                <a:gd name="T105" fmla="*/ 42 h 45"/>
                <a:gd name="T106" fmla="*/ 225 w 955"/>
                <a:gd name="T107" fmla="*/ 42 h 45"/>
                <a:gd name="T108" fmla="*/ 223 w 955"/>
                <a:gd name="T109" fmla="*/ 44 h 45"/>
                <a:gd name="T110" fmla="*/ 114 w 955"/>
                <a:gd name="T111" fmla="*/ 45 h 45"/>
                <a:gd name="T112" fmla="*/ 113 w 955"/>
                <a:gd name="T113" fmla="*/ 43 h 45"/>
                <a:gd name="T114" fmla="*/ 110 w 955"/>
                <a:gd name="T115" fmla="*/ 42 h 45"/>
                <a:gd name="T116" fmla="*/ 106 w 955"/>
                <a:gd name="T117" fmla="*/ 43 h 45"/>
                <a:gd name="T118" fmla="*/ 105 w 955"/>
                <a:gd name="T119" fmla="*/ 45 h 45"/>
                <a:gd name="T120" fmla="*/ 0 w 955"/>
                <a:gd name="T121" fmla="*/ 39 h 4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55"/>
                <a:gd name="T184" fmla="*/ 0 h 45"/>
                <a:gd name="T185" fmla="*/ 955 w 955"/>
                <a:gd name="T186" fmla="*/ 45 h 4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55" h="45">
                  <a:moveTo>
                    <a:pt x="955" y="4"/>
                  </a:moveTo>
                  <a:lnTo>
                    <a:pt x="946" y="4"/>
                  </a:lnTo>
                  <a:lnTo>
                    <a:pt x="945" y="2"/>
                  </a:lnTo>
                  <a:lnTo>
                    <a:pt x="944" y="1"/>
                  </a:lnTo>
                  <a:lnTo>
                    <a:pt x="943" y="0"/>
                  </a:lnTo>
                  <a:lnTo>
                    <a:pt x="941" y="0"/>
                  </a:lnTo>
                  <a:lnTo>
                    <a:pt x="939" y="0"/>
                  </a:lnTo>
                  <a:lnTo>
                    <a:pt x="938" y="1"/>
                  </a:lnTo>
                  <a:lnTo>
                    <a:pt x="937" y="2"/>
                  </a:lnTo>
                  <a:lnTo>
                    <a:pt x="937" y="4"/>
                  </a:lnTo>
                  <a:lnTo>
                    <a:pt x="927" y="4"/>
                  </a:lnTo>
                  <a:lnTo>
                    <a:pt x="927" y="2"/>
                  </a:lnTo>
                  <a:lnTo>
                    <a:pt x="926" y="1"/>
                  </a:lnTo>
                  <a:lnTo>
                    <a:pt x="924" y="0"/>
                  </a:lnTo>
                  <a:lnTo>
                    <a:pt x="923" y="0"/>
                  </a:lnTo>
                  <a:lnTo>
                    <a:pt x="921" y="0"/>
                  </a:lnTo>
                  <a:lnTo>
                    <a:pt x="919" y="1"/>
                  </a:lnTo>
                  <a:lnTo>
                    <a:pt x="919" y="2"/>
                  </a:lnTo>
                  <a:lnTo>
                    <a:pt x="918" y="4"/>
                  </a:lnTo>
                  <a:lnTo>
                    <a:pt x="915" y="4"/>
                  </a:lnTo>
                  <a:lnTo>
                    <a:pt x="914" y="2"/>
                  </a:lnTo>
                  <a:lnTo>
                    <a:pt x="914" y="1"/>
                  </a:lnTo>
                  <a:lnTo>
                    <a:pt x="912" y="0"/>
                  </a:lnTo>
                  <a:lnTo>
                    <a:pt x="910" y="0"/>
                  </a:lnTo>
                  <a:lnTo>
                    <a:pt x="909" y="0"/>
                  </a:lnTo>
                  <a:lnTo>
                    <a:pt x="907" y="1"/>
                  </a:lnTo>
                  <a:lnTo>
                    <a:pt x="906" y="2"/>
                  </a:lnTo>
                  <a:lnTo>
                    <a:pt x="906" y="4"/>
                  </a:lnTo>
                  <a:lnTo>
                    <a:pt x="875" y="4"/>
                  </a:lnTo>
                  <a:lnTo>
                    <a:pt x="874" y="2"/>
                  </a:lnTo>
                  <a:lnTo>
                    <a:pt x="874" y="1"/>
                  </a:lnTo>
                  <a:lnTo>
                    <a:pt x="872" y="0"/>
                  </a:lnTo>
                  <a:lnTo>
                    <a:pt x="870" y="0"/>
                  </a:lnTo>
                  <a:lnTo>
                    <a:pt x="869" y="0"/>
                  </a:lnTo>
                  <a:lnTo>
                    <a:pt x="867" y="1"/>
                  </a:lnTo>
                  <a:lnTo>
                    <a:pt x="866" y="2"/>
                  </a:lnTo>
                  <a:lnTo>
                    <a:pt x="866" y="4"/>
                  </a:lnTo>
                  <a:lnTo>
                    <a:pt x="822" y="4"/>
                  </a:lnTo>
                  <a:lnTo>
                    <a:pt x="822" y="2"/>
                  </a:lnTo>
                  <a:lnTo>
                    <a:pt x="821" y="1"/>
                  </a:lnTo>
                  <a:lnTo>
                    <a:pt x="820" y="0"/>
                  </a:lnTo>
                  <a:lnTo>
                    <a:pt x="818" y="0"/>
                  </a:lnTo>
                  <a:lnTo>
                    <a:pt x="816" y="0"/>
                  </a:lnTo>
                  <a:lnTo>
                    <a:pt x="815" y="1"/>
                  </a:lnTo>
                  <a:lnTo>
                    <a:pt x="814" y="2"/>
                  </a:lnTo>
                  <a:lnTo>
                    <a:pt x="813" y="4"/>
                  </a:lnTo>
                  <a:lnTo>
                    <a:pt x="802" y="4"/>
                  </a:lnTo>
                  <a:lnTo>
                    <a:pt x="802" y="2"/>
                  </a:lnTo>
                  <a:lnTo>
                    <a:pt x="801" y="1"/>
                  </a:lnTo>
                  <a:lnTo>
                    <a:pt x="799" y="0"/>
                  </a:lnTo>
                  <a:lnTo>
                    <a:pt x="798" y="0"/>
                  </a:lnTo>
                  <a:lnTo>
                    <a:pt x="796" y="0"/>
                  </a:lnTo>
                  <a:lnTo>
                    <a:pt x="794" y="1"/>
                  </a:lnTo>
                  <a:lnTo>
                    <a:pt x="794" y="2"/>
                  </a:lnTo>
                  <a:lnTo>
                    <a:pt x="793" y="4"/>
                  </a:lnTo>
                  <a:lnTo>
                    <a:pt x="755" y="4"/>
                  </a:lnTo>
                  <a:lnTo>
                    <a:pt x="754" y="2"/>
                  </a:lnTo>
                  <a:lnTo>
                    <a:pt x="754" y="1"/>
                  </a:lnTo>
                  <a:lnTo>
                    <a:pt x="752" y="0"/>
                  </a:lnTo>
                  <a:lnTo>
                    <a:pt x="750" y="0"/>
                  </a:lnTo>
                  <a:lnTo>
                    <a:pt x="749" y="0"/>
                  </a:lnTo>
                  <a:lnTo>
                    <a:pt x="747" y="1"/>
                  </a:lnTo>
                  <a:lnTo>
                    <a:pt x="746" y="2"/>
                  </a:lnTo>
                  <a:lnTo>
                    <a:pt x="746" y="4"/>
                  </a:lnTo>
                  <a:lnTo>
                    <a:pt x="740" y="4"/>
                  </a:lnTo>
                  <a:lnTo>
                    <a:pt x="739" y="2"/>
                  </a:lnTo>
                  <a:lnTo>
                    <a:pt x="738" y="1"/>
                  </a:lnTo>
                  <a:lnTo>
                    <a:pt x="737" y="0"/>
                  </a:lnTo>
                  <a:lnTo>
                    <a:pt x="735" y="0"/>
                  </a:lnTo>
                  <a:lnTo>
                    <a:pt x="733" y="0"/>
                  </a:lnTo>
                  <a:lnTo>
                    <a:pt x="732" y="1"/>
                  </a:lnTo>
                  <a:lnTo>
                    <a:pt x="731" y="2"/>
                  </a:lnTo>
                  <a:lnTo>
                    <a:pt x="731" y="4"/>
                  </a:lnTo>
                  <a:lnTo>
                    <a:pt x="649" y="4"/>
                  </a:lnTo>
                  <a:lnTo>
                    <a:pt x="649" y="45"/>
                  </a:lnTo>
                  <a:lnTo>
                    <a:pt x="489" y="45"/>
                  </a:lnTo>
                  <a:lnTo>
                    <a:pt x="489" y="44"/>
                  </a:lnTo>
                  <a:lnTo>
                    <a:pt x="488" y="43"/>
                  </a:lnTo>
                  <a:lnTo>
                    <a:pt x="486" y="42"/>
                  </a:lnTo>
                  <a:lnTo>
                    <a:pt x="485" y="42"/>
                  </a:lnTo>
                  <a:lnTo>
                    <a:pt x="483" y="42"/>
                  </a:lnTo>
                  <a:lnTo>
                    <a:pt x="481" y="43"/>
                  </a:lnTo>
                  <a:lnTo>
                    <a:pt x="481" y="44"/>
                  </a:lnTo>
                  <a:lnTo>
                    <a:pt x="480" y="45"/>
                  </a:lnTo>
                  <a:lnTo>
                    <a:pt x="326" y="45"/>
                  </a:lnTo>
                  <a:lnTo>
                    <a:pt x="326" y="44"/>
                  </a:lnTo>
                  <a:lnTo>
                    <a:pt x="325" y="43"/>
                  </a:lnTo>
                  <a:lnTo>
                    <a:pt x="323" y="42"/>
                  </a:lnTo>
                  <a:lnTo>
                    <a:pt x="321" y="42"/>
                  </a:lnTo>
                  <a:lnTo>
                    <a:pt x="320" y="42"/>
                  </a:lnTo>
                  <a:lnTo>
                    <a:pt x="318" y="43"/>
                  </a:lnTo>
                  <a:lnTo>
                    <a:pt x="317" y="44"/>
                  </a:lnTo>
                  <a:lnTo>
                    <a:pt x="317" y="45"/>
                  </a:lnTo>
                  <a:lnTo>
                    <a:pt x="269" y="45"/>
                  </a:lnTo>
                  <a:lnTo>
                    <a:pt x="268" y="44"/>
                  </a:lnTo>
                  <a:lnTo>
                    <a:pt x="267" y="43"/>
                  </a:lnTo>
                  <a:lnTo>
                    <a:pt x="266" y="42"/>
                  </a:lnTo>
                  <a:lnTo>
                    <a:pt x="264" y="42"/>
                  </a:lnTo>
                  <a:lnTo>
                    <a:pt x="262" y="42"/>
                  </a:lnTo>
                  <a:lnTo>
                    <a:pt x="261" y="43"/>
                  </a:lnTo>
                  <a:lnTo>
                    <a:pt x="260" y="44"/>
                  </a:lnTo>
                  <a:lnTo>
                    <a:pt x="260" y="45"/>
                  </a:lnTo>
                  <a:lnTo>
                    <a:pt x="231" y="45"/>
                  </a:lnTo>
                  <a:lnTo>
                    <a:pt x="231" y="44"/>
                  </a:lnTo>
                  <a:lnTo>
                    <a:pt x="230" y="43"/>
                  </a:lnTo>
                  <a:lnTo>
                    <a:pt x="229" y="42"/>
                  </a:lnTo>
                  <a:lnTo>
                    <a:pt x="227" y="42"/>
                  </a:lnTo>
                  <a:lnTo>
                    <a:pt x="225" y="42"/>
                  </a:lnTo>
                  <a:lnTo>
                    <a:pt x="224" y="43"/>
                  </a:lnTo>
                  <a:lnTo>
                    <a:pt x="223" y="44"/>
                  </a:lnTo>
                  <a:lnTo>
                    <a:pt x="222" y="45"/>
                  </a:lnTo>
                  <a:lnTo>
                    <a:pt x="114" y="45"/>
                  </a:lnTo>
                  <a:lnTo>
                    <a:pt x="114" y="44"/>
                  </a:lnTo>
                  <a:lnTo>
                    <a:pt x="113" y="43"/>
                  </a:lnTo>
                  <a:lnTo>
                    <a:pt x="111" y="42"/>
                  </a:lnTo>
                  <a:lnTo>
                    <a:pt x="110" y="42"/>
                  </a:lnTo>
                  <a:lnTo>
                    <a:pt x="108" y="42"/>
                  </a:lnTo>
                  <a:lnTo>
                    <a:pt x="106" y="43"/>
                  </a:lnTo>
                  <a:lnTo>
                    <a:pt x="106" y="44"/>
                  </a:lnTo>
                  <a:lnTo>
                    <a:pt x="105" y="45"/>
                  </a:lnTo>
                  <a:lnTo>
                    <a:pt x="0" y="45"/>
                  </a:lnTo>
                  <a:lnTo>
                    <a:pt x="0" y="3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00" name="Freeform 310"/>
            <p:cNvSpPr>
              <a:spLocks/>
            </p:cNvSpPr>
            <p:nvPr/>
          </p:nvSpPr>
          <p:spPr bwMode="auto">
            <a:xfrm>
              <a:off x="3809" y="2614"/>
              <a:ext cx="13" cy="9"/>
            </a:xfrm>
            <a:custGeom>
              <a:avLst/>
              <a:gdLst>
                <a:gd name="T0" fmla="*/ 2 w 13"/>
                <a:gd name="T1" fmla="*/ 0 h 9"/>
                <a:gd name="T2" fmla="*/ 13 w 13"/>
                <a:gd name="T3" fmla="*/ 5 h 9"/>
                <a:gd name="T4" fmla="*/ 2 w 13"/>
                <a:gd name="T5" fmla="*/ 9 h 9"/>
                <a:gd name="T6" fmla="*/ 1 w 13"/>
                <a:gd name="T7" fmla="*/ 7 h 9"/>
                <a:gd name="T8" fmla="*/ 0 w 13"/>
                <a:gd name="T9" fmla="*/ 5 h 9"/>
                <a:gd name="T10" fmla="*/ 1 w 13"/>
                <a:gd name="T11" fmla="*/ 2 h 9"/>
                <a:gd name="T12" fmla="*/ 2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2" y="0"/>
                  </a:moveTo>
                  <a:lnTo>
                    <a:pt x="13" y="5"/>
                  </a:lnTo>
                  <a:lnTo>
                    <a:pt x="2" y="9"/>
                  </a:lnTo>
                  <a:lnTo>
                    <a:pt x="1" y="7"/>
                  </a:lnTo>
                  <a:lnTo>
                    <a:pt x="0" y="5"/>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01" name="Freeform 311"/>
            <p:cNvSpPr>
              <a:spLocks/>
            </p:cNvSpPr>
            <p:nvPr/>
          </p:nvSpPr>
          <p:spPr bwMode="auto">
            <a:xfrm>
              <a:off x="2850" y="2645"/>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02" name="Freeform 312"/>
            <p:cNvSpPr>
              <a:spLocks/>
            </p:cNvSpPr>
            <p:nvPr/>
          </p:nvSpPr>
          <p:spPr bwMode="auto">
            <a:xfrm>
              <a:off x="4042" y="1468"/>
              <a:ext cx="252" cy="1053"/>
            </a:xfrm>
            <a:custGeom>
              <a:avLst/>
              <a:gdLst>
                <a:gd name="T0" fmla="*/ 0 w 252"/>
                <a:gd name="T1" fmla="*/ 410 h 1053"/>
                <a:gd name="T2" fmla="*/ 60 w 252"/>
                <a:gd name="T3" fmla="*/ 409 h 1053"/>
                <a:gd name="T4" fmla="*/ 63 w 252"/>
                <a:gd name="T5" fmla="*/ 407 h 1053"/>
                <a:gd name="T6" fmla="*/ 66 w 252"/>
                <a:gd name="T7" fmla="*/ 407 h 1053"/>
                <a:gd name="T8" fmla="*/ 68 w 252"/>
                <a:gd name="T9" fmla="*/ 409 h 1053"/>
                <a:gd name="T10" fmla="*/ 73 w 252"/>
                <a:gd name="T11" fmla="*/ 410 h 1053"/>
                <a:gd name="T12" fmla="*/ 75 w 252"/>
                <a:gd name="T13" fmla="*/ 408 h 1053"/>
                <a:gd name="T14" fmla="*/ 78 w 252"/>
                <a:gd name="T15" fmla="*/ 407 h 1053"/>
                <a:gd name="T16" fmla="*/ 81 w 252"/>
                <a:gd name="T17" fmla="*/ 408 h 1053"/>
                <a:gd name="T18" fmla="*/ 82 w 252"/>
                <a:gd name="T19" fmla="*/ 410 h 1053"/>
                <a:gd name="T20" fmla="*/ 87 w 252"/>
                <a:gd name="T21" fmla="*/ 409 h 1053"/>
                <a:gd name="T22" fmla="*/ 90 w 252"/>
                <a:gd name="T23" fmla="*/ 407 h 1053"/>
                <a:gd name="T24" fmla="*/ 93 w 252"/>
                <a:gd name="T25" fmla="*/ 407 h 1053"/>
                <a:gd name="T26" fmla="*/ 95 w 252"/>
                <a:gd name="T27" fmla="*/ 409 h 1053"/>
                <a:gd name="T28" fmla="*/ 114 w 252"/>
                <a:gd name="T29" fmla="*/ 410 h 1053"/>
                <a:gd name="T30" fmla="*/ 115 w 252"/>
                <a:gd name="T31" fmla="*/ 408 h 1053"/>
                <a:gd name="T32" fmla="*/ 118 w 252"/>
                <a:gd name="T33" fmla="*/ 407 h 1053"/>
                <a:gd name="T34" fmla="*/ 121 w 252"/>
                <a:gd name="T35" fmla="*/ 408 h 1053"/>
                <a:gd name="T36" fmla="*/ 123 w 252"/>
                <a:gd name="T37" fmla="*/ 410 h 1053"/>
                <a:gd name="T38" fmla="*/ 151 w 252"/>
                <a:gd name="T39" fmla="*/ 409 h 1053"/>
                <a:gd name="T40" fmla="*/ 154 w 252"/>
                <a:gd name="T41" fmla="*/ 407 h 1053"/>
                <a:gd name="T42" fmla="*/ 157 w 252"/>
                <a:gd name="T43" fmla="*/ 407 h 1053"/>
                <a:gd name="T44" fmla="*/ 160 w 252"/>
                <a:gd name="T45" fmla="*/ 409 h 1053"/>
                <a:gd name="T46" fmla="*/ 190 w 252"/>
                <a:gd name="T47" fmla="*/ 410 h 1053"/>
                <a:gd name="T48" fmla="*/ 191 w 252"/>
                <a:gd name="T49" fmla="*/ 408 h 1053"/>
                <a:gd name="T50" fmla="*/ 194 w 252"/>
                <a:gd name="T51" fmla="*/ 407 h 1053"/>
                <a:gd name="T52" fmla="*/ 197 w 252"/>
                <a:gd name="T53" fmla="*/ 408 h 1053"/>
                <a:gd name="T54" fmla="*/ 199 w 252"/>
                <a:gd name="T55" fmla="*/ 410 h 1053"/>
                <a:gd name="T56" fmla="*/ 202 w 252"/>
                <a:gd name="T57" fmla="*/ 409 h 1053"/>
                <a:gd name="T58" fmla="*/ 204 w 252"/>
                <a:gd name="T59" fmla="*/ 407 h 1053"/>
                <a:gd name="T60" fmla="*/ 208 w 252"/>
                <a:gd name="T61" fmla="*/ 407 h 1053"/>
                <a:gd name="T62" fmla="*/ 210 w 252"/>
                <a:gd name="T63" fmla="*/ 409 h 1053"/>
                <a:gd name="T64" fmla="*/ 252 w 252"/>
                <a:gd name="T65" fmla="*/ 410 h 10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1053"/>
                <a:gd name="T101" fmla="*/ 252 w 252"/>
                <a:gd name="T102" fmla="*/ 1053 h 10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1053">
                  <a:moveTo>
                    <a:pt x="0" y="1053"/>
                  </a:moveTo>
                  <a:lnTo>
                    <a:pt x="0" y="410"/>
                  </a:lnTo>
                  <a:lnTo>
                    <a:pt x="60" y="410"/>
                  </a:lnTo>
                  <a:lnTo>
                    <a:pt x="60" y="409"/>
                  </a:lnTo>
                  <a:lnTo>
                    <a:pt x="61" y="408"/>
                  </a:lnTo>
                  <a:lnTo>
                    <a:pt x="63" y="407"/>
                  </a:lnTo>
                  <a:lnTo>
                    <a:pt x="64" y="407"/>
                  </a:lnTo>
                  <a:lnTo>
                    <a:pt x="66" y="407"/>
                  </a:lnTo>
                  <a:lnTo>
                    <a:pt x="67" y="408"/>
                  </a:lnTo>
                  <a:lnTo>
                    <a:pt x="68" y="409"/>
                  </a:lnTo>
                  <a:lnTo>
                    <a:pt x="69" y="410"/>
                  </a:lnTo>
                  <a:lnTo>
                    <a:pt x="73" y="410"/>
                  </a:lnTo>
                  <a:lnTo>
                    <a:pt x="74" y="409"/>
                  </a:lnTo>
                  <a:lnTo>
                    <a:pt x="75" y="408"/>
                  </a:lnTo>
                  <a:lnTo>
                    <a:pt x="76" y="407"/>
                  </a:lnTo>
                  <a:lnTo>
                    <a:pt x="78" y="407"/>
                  </a:lnTo>
                  <a:lnTo>
                    <a:pt x="79" y="407"/>
                  </a:lnTo>
                  <a:lnTo>
                    <a:pt x="81" y="408"/>
                  </a:lnTo>
                  <a:lnTo>
                    <a:pt x="82" y="409"/>
                  </a:lnTo>
                  <a:lnTo>
                    <a:pt x="82" y="410"/>
                  </a:lnTo>
                  <a:lnTo>
                    <a:pt x="87" y="410"/>
                  </a:lnTo>
                  <a:lnTo>
                    <a:pt x="87" y="409"/>
                  </a:lnTo>
                  <a:lnTo>
                    <a:pt x="88" y="408"/>
                  </a:lnTo>
                  <a:lnTo>
                    <a:pt x="90" y="407"/>
                  </a:lnTo>
                  <a:lnTo>
                    <a:pt x="91" y="407"/>
                  </a:lnTo>
                  <a:lnTo>
                    <a:pt x="93" y="407"/>
                  </a:lnTo>
                  <a:lnTo>
                    <a:pt x="94" y="408"/>
                  </a:lnTo>
                  <a:lnTo>
                    <a:pt x="95" y="409"/>
                  </a:lnTo>
                  <a:lnTo>
                    <a:pt x="96" y="410"/>
                  </a:lnTo>
                  <a:lnTo>
                    <a:pt x="114" y="410"/>
                  </a:lnTo>
                  <a:lnTo>
                    <a:pt x="114" y="409"/>
                  </a:lnTo>
                  <a:lnTo>
                    <a:pt x="115" y="408"/>
                  </a:lnTo>
                  <a:lnTo>
                    <a:pt x="117" y="407"/>
                  </a:lnTo>
                  <a:lnTo>
                    <a:pt x="118" y="407"/>
                  </a:lnTo>
                  <a:lnTo>
                    <a:pt x="120" y="407"/>
                  </a:lnTo>
                  <a:lnTo>
                    <a:pt x="121" y="408"/>
                  </a:lnTo>
                  <a:lnTo>
                    <a:pt x="122" y="409"/>
                  </a:lnTo>
                  <a:lnTo>
                    <a:pt x="123" y="410"/>
                  </a:lnTo>
                  <a:lnTo>
                    <a:pt x="151" y="410"/>
                  </a:lnTo>
                  <a:lnTo>
                    <a:pt x="151" y="409"/>
                  </a:lnTo>
                  <a:lnTo>
                    <a:pt x="152" y="408"/>
                  </a:lnTo>
                  <a:lnTo>
                    <a:pt x="154" y="407"/>
                  </a:lnTo>
                  <a:lnTo>
                    <a:pt x="155" y="407"/>
                  </a:lnTo>
                  <a:lnTo>
                    <a:pt x="157" y="407"/>
                  </a:lnTo>
                  <a:lnTo>
                    <a:pt x="159" y="408"/>
                  </a:lnTo>
                  <a:lnTo>
                    <a:pt x="160" y="409"/>
                  </a:lnTo>
                  <a:lnTo>
                    <a:pt x="160" y="410"/>
                  </a:lnTo>
                  <a:lnTo>
                    <a:pt x="190" y="410"/>
                  </a:lnTo>
                  <a:lnTo>
                    <a:pt x="190" y="409"/>
                  </a:lnTo>
                  <a:lnTo>
                    <a:pt x="191" y="408"/>
                  </a:lnTo>
                  <a:lnTo>
                    <a:pt x="193" y="407"/>
                  </a:lnTo>
                  <a:lnTo>
                    <a:pt x="194" y="407"/>
                  </a:lnTo>
                  <a:lnTo>
                    <a:pt x="196" y="407"/>
                  </a:lnTo>
                  <a:lnTo>
                    <a:pt x="197" y="408"/>
                  </a:lnTo>
                  <a:lnTo>
                    <a:pt x="198" y="409"/>
                  </a:lnTo>
                  <a:lnTo>
                    <a:pt x="199" y="410"/>
                  </a:lnTo>
                  <a:lnTo>
                    <a:pt x="202" y="410"/>
                  </a:lnTo>
                  <a:lnTo>
                    <a:pt x="202" y="409"/>
                  </a:lnTo>
                  <a:lnTo>
                    <a:pt x="203" y="408"/>
                  </a:lnTo>
                  <a:lnTo>
                    <a:pt x="204" y="407"/>
                  </a:lnTo>
                  <a:lnTo>
                    <a:pt x="206" y="407"/>
                  </a:lnTo>
                  <a:lnTo>
                    <a:pt x="208" y="407"/>
                  </a:lnTo>
                  <a:lnTo>
                    <a:pt x="209" y="408"/>
                  </a:lnTo>
                  <a:lnTo>
                    <a:pt x="210" y="409"/>
                  </a:lnTo>
                  <a:lnTo>
                    <a:pt x="211" y="410"/>
                  </a:lnTo>
                  <a:lnTo>
                    <a:pt x="252" y="410"/>
                  </a:lnTo>
                  <a:lnTo>
                    <a:pt x="252"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03" name="Freeform 313"/>
            <p:cNvSpPr>
              <a:spLocks/>
            </p:cNvSpPr>
            <p:nvPr/>
          </p:nvSpPr>
          <p:spPr bwMode="auto">
            <a:xfrm>
              <a:off x="4036" y="2520"/>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04" name="Freeform 314"/>
            <p:cNvSpPr>
              <a:spLocks/>
            </p:cNvSpPr>
            <p:nvPr/>
          </p:nvSpPr>
          <p:spPr bwMode="auto">
            <a:xfrm>
              <a:off x="4079" y="2540"/>
              <a:ext cx="717" cy="94"/>
            </a:xfrm>
            <a:custGeom>
              <a:avLst/>
              <a:gdLst>
                <a:gd name="T0" fmla="*/ 18 w 717"/>
                <a:gd name="T1" fmla="*/ 94 h 94"/>
                <a:gd name="T2" fmla="*/ 20 w 717"/>
                <a:gd name="T3" fmla="*/ 92 h 94"/>
                <a:gd name="T4" fmla="*/ 23 w 717"/>
                <a:gd name="T5" fmla="*/ 91 h 94"/>
                <a:gd name="T6" fmla="*/ 26 w 717"/>
                <a:gd name="T7" fmla="*/ 92 h 94"/>
                <a:gd name="T8" fmla="*/ 27 w 717"/>
                <a:gd name="T9" fmla="*/ 94 h 94"/>
                <a:gd name="T10" fmla="*/ 91 w 717"/>
                <a:gd name="T11" fmla="*/ 93 h 94"/>
                <a:gd name="T12" fmla="*/ 93 w 717"/>
                <a:gd name="T13" fmla="*/ 91 h 94"/>
                <a:gd name="T14" fmla="*/ 97 w 717"/>
                <a:gd name="T15" fmla="*/ 91 h 94"/>
                <a:gd name="T16" fmla="*/ 99 w 717"/>
                <a:gd name="T17" fmla="*/ 93 h 94"/>
                <a:gd name="T18" fmla="*/ 104 w 717"/>
                <a:gd name="T19" fmla="*/ 94 h 94"/>
                <a:gd name="T20" fmla="*/ 105 w 717"/>
                <a:gd name="T21" fmla="*/ 92 h 94"/>
                <a:gd name="T22" fmla="*/ 108 w 717"/>
                <a:gd name="T23" fmla="*/ 91 h 94"/>
                <a:gd name="T24" fmla="*/ 111 w 717"/>
                <a:gd name="T25" fmla="*/ 92 h 94"/>
                <a:gd name="T26" fmla="*/ 113 w 717"/>
                <a:gd name="T27" fmla="*/ 94 h 94"/>
                <a:gd name="T28" fmla="*/ 282 w 717"/>
                <a:gd name="T29" fmla="*/ 93 h 94"/>
                <a:gd name="T30" fmla="*/ 284 w 717"/>
                <a:gd name="T31" fmla="*/ 91 h 94"/>
                <a:gd name="T32" fmla="*/ 287 w 717"/>
                <a:gd name="T33" fmla="*/ 91 h 94"/>
                <a:gd name="T34" fmla="*/ 290 w 717"/>
                <a:gd name="T35" fmla="*/ 93 h 94"/>
                <a:gd name="T36" fmla="*/ 471 w 717"/>
                <a:gd name="T37" fmla="*/ 94 h 94"/>
                <a:gd name="T38" fmla="*/ 502 w 717"/>
                <a:gd name="T39" fmla="*/ 15 h 94"/>
                <a:gd name="T40" fmla="*/ 504 w 717"/>
                <a:gd name="T41" fmla="*/ 12 h 94"/>
                <a:gd name="T42" fmla="*/ 507 w 717"/>
                <a:gd name="T43" fmla="*/ 11 h 94"/>
                <a:gd name="T44" fmla="*/ 510 w 717"/>
                <a:gd name="T45" fmla="*/ 12 h 94"/>
                <a:gd name="T46" fmla="*/ 511 w 717"/>
                <a:gd name="T47" fmla="*/ 15 h 94"/>
                <a:gd name="T48" fmla="*/ 521 w 717"/>
                <a:gd name="T49" fmla="*/ 13 h 94"/>
                <a:gd name="T50" fmla="*/ 524 w 717"/>
                <a:gd name="T51" fmla="*/ 11 h 94"/>
                <a:gd name="T52" fmla="*/ 527 w 717"/>
                <a:gd name="T53" fmla="*/ 11 h 94"/>
                <a:gd name="T54" fmla="*/ 530 w 717"/>
                <a:gd name="T55" fmla="*/ 13 h 94"/>
                <a:gd name="T56" fmla="*/ 530 w 717"/>
                <a:gd name="T57" fmla="*/ 15 h 94"/>
                <a:gd name="T58" fmla="*/ 531 w 717"/>
                <a:gd name="T59" fmla="*/ 12 h 94"/>
                <a:gd name="T60" fmla="*/ 534 w 717"/>
                <a:gd name="T61" fmla="*/ 11 h 94"/>
                <a:gd name="T62" fmla="*/ 538 w 717"/>
                <a:gd name="T63" fmla="*/ 12 h 94"/>
                <a:gd name="T64" fmla="*/ 539 w 717"/>
                <a:gd name="T65" fmla="*/ 15 h 94"/>
                <a:gd name="T66" fmla="*/ 557 w 717"/>
                <a:gd name="T67" fmla="*/ 13 h 94"/>
                <a:gd name="T68" fmla="*/ 560 w 717"/>
                <a:gd name="T69" fmla="*/ 11 h 94"/>
                <a:gd name="T70" fmla="*/ 563 w 717"/>
                <a:gd name="T71" fmla="*/ 11 h 94"/>
                <a:gd name="T72" fmla="*/ 566 w 717"/>
                <a:gd name="T73" fmla="*/ 13 h 94"/>
                <a:gd name="T74" fmla="*/ 571 w 717"/>
                <a:gd name="T75" fmla="*/ 15 h 94"/>
                <a:gd name="T76" fmla="*/ 573 w 717"/>
                <a:gd name="T77" fmla="*/ 12 h 94"/>
                <a:gd name="T78" fmla="*/ 576 w 717"/>
                <a:gd name="T79" fmla="*/ 11 h 94"/>
                <a:gd name="T80" fmla="*/ 579 w 717"/>
                <a:gd name="T81" fmla="*/ 12 h 94"/>
                <a:gd name="T82" fmla="*/ 580 w 717"/>
                <a:gd name="T83" fmla="*/ 15 h 94"/>
                <a:gd name="T84" fmla="*/ 717 w 717"/>
                <a:gd name="T85" fmla="*/ 0 h 9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17"/>
                <a:gd name="T130" fmla="*/ 0 h 94"/>
                <a:gd name="T131" fmla="*/ 717 w 717"/>
                <a:gd name="T132" fmla="*/ 94 h 9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17" h="94">
                  <a:moveTo>
                    <a:pt x="0" y="94"/>
                  </a:moveTo>
                  <a:lnTo>
                    <a:pt x="18" y="94"/>
                  </a:lnTo>
                  <a:lnTo>
                    <a:pt x="19" y="93"/>
                  </a:lnTo>
                  <a:lnTo>
                    <a:pt x="20" y="92"/>
                  </a:lnTo>
                  <a:lnTo>
                    <a:pt x="21" y="91"/>
                  </a:lnTo>
                  <a:lnTo>
                    <a:pt x="23" y="91"/>
                  </a:lnTo>
                  <a:lnTo>
                    <a:pt x="25" y="91"/>
                  </a:lnTo>
                  <a:lnTo>
                    <a:pt x="26" y="92"/>
                  </a:lnTo>
                  <a:lnTo>
                    <a:pt x="27" y="93"/>
                  </a:lnTo>
                  <a:lnTo>
                    <a:pt x="27" y="94"/>
                  </a:lnTo>
                  <a:lnTo>
                    <a:pt x="90" y="94"/>
                  </a:lnTo>
                  <a:lnTo>
                    <a:pt x="91" y="93"/>
                  </a:lnTo>
                  <a:lnTo>
                    <a:pt x="92" y="92"/>
                  </a:lnTo>
                  <a:lnTo>
                    <a:pt x="93" y="91"/>
                  </a:lnTo>
                  <a:lnTo>
                    <a:pt x="95" y="91"/>
                  </a:lnTo>
                  <a:lnTo>
                    <a:pt x="97" y="91"/>
                  </a:lnTo>
                  <a:lnTo>
                    <a:pt x="98" y="92"/>
                  </a:lnTo>
                  <a:lnTo>
                    <a:pt x="99" y="93"/>
                  </a:lnTo>
                  <a:lnTo>
                    <a:pt x="99" y="94"/>
                  </a:lnTo>
                  <a:lnTo>
                    <a:pt x="104" y="94"/>
                  </a:lnTo>
                  <a:lnTo>
                    <a:pt x="104" y="93"/>
                  </a:lnTo>
                  <a:lnTo>
                    <a:pt x="105" y="92"/>
                  </a:lnTo>
                  <a:lnTo>
                    <a:pt x="106" y="91"/>
                  </a:lnTo>
                  <a:lnTo>
                    <a:pt x="108" y="91"/>
                  </a:lnTo>
                  <a:lnTo>
                    <a:pt x="110" y="91"/>
                  </a:lnTo>
                  <a:lnTo>
                    <a:pt x="111" y="92"/>
                  </a:lnTo>
                  <a:lnTo>
                    <a:pt x="112" y="93"/>
                  </a:lnTo>
                  <a:lnTo>
                    <a:pt x="113" y="94"/>
                  </a:lnTo>
                  <a:lnTo>
                    <a:pt x="281" y="94"/>
                  </a:lnTo>
                  <a:lnTo>
                    <a:pt x="282" y="93"/>
                  </a:lnTo>
                  <a:lnTo>
                    <a:pt x="282" y="92"/>
                  </a:lnTo>
                  <a:lnTo>
                    <a:pt x="284" y="91"/>
                  </a:lnTo>
                  <a:lnTo>
                    <a:pt x="286" y="91"/>
                  </a:lnTo>
                  <a:lnTo>
                    <a:pt x="287" y="91"/>
                  </a:lnTo>
                  <a:lnTo>
                    <a:pt x="289" y="92"/>
                  </a:lnTo>
                  <a:lnTo>
                    <a:pt x="290" y="93"/>
                  </a:lnTo>
                  <a:lnTo>
                    <a:pt x="290" y="94"/>
                  </a:lnTo>
                  <a:lnTo>
                    <a:pt x="471" y="94"/>
                  </a:lnTo>
                  <a:lnTo>
                    <a:pt x="471" y="15"/>
                  </a:lnTo>
                  <a:lnTo>
                    <a:pt x="502" y="15"/>
                  </a:lnTo>
                  <a:lnTo>
                    <a:pt x="503" y="13"/>
                  </a:lnTo>
                  <a:lnTo>
                    <a:pt x="504" y="12"/>
                  </a:lnTo>
                  <a:lnTo>
                    <a:pt x="505" y="11"/>
                  </a:lnTo>
                  <a:lnTo>
                    <a:pt x="507" y="11"/>
                  </a:lnTo>
                  <a:lnTo>
                    <a:pt x="508" y="11"/>
                  </a:lnTo>
                  <a:lnTo>
                    <a:pt x="510" y="12"/>
                  </a:lnTo>
                  <a:lnTo>
                    <a:pt x="511" y="13"/>
                  </a:lnTo>
                  <a:lnTo>
                    <a:pt x="511" y="15"/>
                  </a:lnTo>
                  <a:lnTo>
                    <a:pt x="521" y="15"/>
                  </a:lnTo>
                  <a:lnTo>
                    <a:pt x="521" y="13"/>
                  </a:lnTo>
                  <a:lnTo>
                    <a:pt x="522" y="12"/>
                  </a:lnTo>
                  <a:lnTo>
                    <a:pt x="524" y="11"/>
                  </a:lnTo>
                  <a:lnTo>
                    <a:pt x="525" y="11"/>
                  </a:lnTo>
                  <a:lnTo>
                    <a:pt x="527" y="11"/>
                  </a:lnTo>
                  <a:lnTo>
                    <a:pt x="528" y="12"/>
                  </a:lnTo>
                  <a:lnTo>
                    <a:pt x="530" y="13"/>
                  </a:lnTo>
                  <a:lnTo>
                    <a:pt x="530" y="15"/>
                  </a:lnTo>
                  <a:lnTo>
                    <a:pt x="530" y="13"/>
                  </a:lnTo>
                  <a:lnTo>
                    <a:pt x="531" y="12"/>
                  </a:lnTo>
                  <a:lnTo>
                    <a:pt x="533" y="11"/>
                  </a:lnTo>
                  <a:lnTo>
                    <a:pt x="534" y="11"/>
                  </a:lnTo>
                  <a:lnTo>
                    <a:pt x="536" y="11"/>
                  </a:lnTo>
                  <a:lnTo>
                    <a:pt x="538" y="12"/>
                  </a:lnTo>
                  <a:lnTo>
                    <a:pt x="539" y="13"/>
                  </a:lnTo>
                  <a:lnTo>
                    <a:pt x="539" y="15"/>
                  </a:lnTo>
                  <a:lnTo>
                    <a:pt x="557" y="15"/>
                  </a:lnTo>
                  <a:lnTo>
                    <a:pt x="557" y="13"/>
                  </a:lnTo>
                  <a:lnTo>
                    <a:pt x="558" y="12"/>
                  </a:lnTo>
                  <a:lnTo>
                    <a:pt x="560" y="11"/>
                  </a:lnTo>
                  <a:lnTo>
                    <a:pt x="562" y="11"/>
                  </a:lnTo>
                  <a:lnTo>
                    <a:pt x="563" y="11"/>
                  </a:lnTo>
                  <a:lnTo>
                    <a:pt x="565" y="12"/>
                  </a:lnTo>
                  <a:lnTo>
                    <a:pt x="566" y="13"/>
                  </a:lnTo>
                  <a:lnTo>
                    <a:pt x="566" y="15"/>
                  </a:lnTo>
                  <a:lnTo>
                    <a:pt x="571" y="15"/>
                  </a:lnTo>
                  <a:lnTo>
                    <a:pt x="572" y="13"/>
                  </a:lnTo>
                  <a:lnTo>
                    <a:pt x="573" y="12"/>
                  </a:lnTo>
                  <a:lnTo>
                    <a:pt x="574" y="11"/>
                  </a:lnTo>
                  <a:lnTo>
                    <a:pt x="576" y="11"/>
                  </a:lnTo>
                  <a:lnTo>
                    <a:pt x="578" y="11"/>
                  </a:lnTo>
                  <a:lnTo>
                    <a:pt x="579" y="12"/>
                  </a:lnTo>
                  <a:lnTo>
                    <a:pt x="580" y="13"/>
                  </a:lnTo>
                  <a:lnTo>
                    <a:pt x="580" y="15"/>
                  </a:lnTo>
                  <a:lnTo>
                    <a:pt x="717" y="15"/>
                  </a:lnTo>
                  <a:lnTo>
                    <a:pt x="717" y="0"/>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05" name="Freeform 315"/>
            <p:cNvSpPr>
              <a:spLocks/>
            </p:cNvSpPr>
            <p:nvPr/>
          </p:nvSpPr>
          <p:spPr bwMode="auto">
            <a:xfrm>
              <a:off x="4790" y="2531"/>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06" name="Rectangle 316"/>
            <p:cNvSpPr>
              <a:spLocks noChangeArrowheads="1"/>
            </p:cNvSpPr>
            <p:nvPr/>
          </p:nvSpPr>
          <p:spPr bwMode="auto">
            <a:xfrm>
              <a:off x="2244" y="986"/>
              <a:ext cx="165" cy="40"/>
            </a:xfrm>
            <a:prstGeom prst="rect">
              <a:avLst/>
            </a:prstGeom>
            <a:blipFill dpi="0" rotWithShape="0">
              <a:blip r:embed="rId6"/>
              <a:srcRect/>
              <a:tile tx="0" ty="0" sx="100000" sy="100000" flip="none" algn="tl"/>
            </a:blipFill>
            <a:ln w="0">
              <a:solidFill>
                <a:srgbClr val="000000"/>
              </a:solidFill>
              <a:miter lim="800000"/>
              <a:headEnd/>
              <a:tailEnd/>
            </a:ln>
          </p:spPr>
          <p:txBody>
            <a:bodyPr/>
            <a:lstStyle/>
            <a:p>
              <a:endParaRPr lang="en-US"/>
            </a:p>
          </p:txBody>
        </p:sp>
        <p:sp>
          <p:nvSpPr>
            <p:cNvPr id="24907" name="Rectangle 317"/>
            <p:cNvSpPr>
              <a:spLocks noChangeArrowheads="1"/>
            </p:cNvSpPr>
            <p:nvPr/>
          </p:nvSpPr>
          <p:spPr bwMode="auto">
            <a:xfrm>
              <a:off x="2247" y="999"/>
              <a:ext cx="145" cy="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00">
                  <a:solidFill>
                    <a:srgbClr val="000000"/>
                  </a:solidFill>
                </a:rPr>
                <a:t>Mesa Data</a:t>
              </a:r>
              <a:endParaRPr lang="en-US">
                <a:solidFill>
                  <a:srgbClr val="FF0000"/>
                </a:solidFill>
              </a:endParaRPr>
            </a:p>
          </p:txBody>
        </p:sp>
        <p:sp>
          <p:nvSpPr>
            <p:cNvPr id="24908" name="Rectangle 318"/>
            <p:cNvSpPr>
              <a:spLocks noChangeArrowheads="1"/>
            </p:cNvSpPr>
            <p:nvPr/>
          </p:nvSpPr>
          <p:spPr bwMode="auto">
            <a:xfrm>
              <a:off x="2544" y="962"/>
              <a:ext cx="274" cy="71"/>
            </a:xfrm>
            <a:prstGeom prst="rect">
              <a:avLst/>
            </a:prstGeom>
            <a:blipFill dpi="0" rotWithShape="0">
              <a:blip r:embed="rId6"/>
              <a:srcRect/>
              <a:tile tx="0" ty="0" sx="100000" sy="100000" flip="none" algn="tl"/>
            </a:blipFill>
            <a:ln w="0">
              <a:solidFill>
                <a:srgbClr val="000000"/>
              </a:solidFill>
              <a:miter lim="800000"/>
              <a:headEnd/>
              <a:tailEnd/>
            </a:ln>
          </p:spPr>
          <p:txBody>
            <a:bodyPr/>
            <a:lstStyle/>
            <a:p>
              <a:endParaRPr lang="en-US"/>
            </a:p>
          </p:txBody>
        </p:sp>
        <p:sp>
          <p:nvSpPr>
            <p:cNvPr id="24909" name="Rectangle 319"/>
            <p:cNvSpPr>
              <a:spLocks noChangeArrowheads="1"/>
            </p:cNvSpPr>
            <p:nvPr/>
          </p:nvSpPr>
          <p:spPr bwMode="auto">
            <a:xfrm>
              <a:off x="2554" y="982"/>
              <a:ext cx="239" cy="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200">
                  <a:solidFill>
                    <a:srgbClr val="000000"/>
                  </a:solidFill>
                </a:rPr>
                <a:t>NEW Soundscan</a:t>
              </a:r>
              <a:endParaRPr lang="en-US">
                <a:solidFill>
                  <a:srgbClr val="FF0000"/>
                </a:solidFill>
              </a:endParaRPr>
            </a:p>
          </p:txBody>
        </p:sp>
        <p:sp>
          <p:nvSpPr>
            <p:cNvPr id="24910" name="Freeform 320"/>
            <p:cNvSpPr>
              <a:spLocks/>
            </p:cNvSpPr>
            <p:nvPr/>
          </p:nvSpPr>
          <p:spPr bwMode="auto">
            <a:xfrm>
              <a:off x="2351" y="1026"/>
              <a:ext cx="68" cy="440"/>
            </a:xfrm>
            <a:custGeom>
              <a:avLst/>
              <a:gdLst>
                <a:gd name="T0" fmla="*/ 68 w 68"/>
                <a:gd name="T1" fmla="*/ 440 h 440"/>
                <a:gd name="T2" fmla="*/ 68 w 68"/>
                <a:gd name="T3" fmla="*/ 188 h 440"/>
                <a:gd name="T4" fmla="*/ 0 w 68"/>
                <a:gd name="T5" fmla="*/ 188 h 440"/>
                <a:gd name="T6" fmla="*/ 0 w 68"/>
                <a:gd name="T7" fmla="*/ 0 h 440"/>
                <a:gd name="T8" fmla="*/ 0 60000 65536"/>
                <a:gd name="T9" fmla="*/ 0 60000 65536"/>
                <a:gd name="T10" fmla="*/ 0 60000 65536"/>
                <a:gd name="T11" fmla="*/ 0 60000 65536"/>
                <a:gd name="T12" fmla="*/ 0 w 68"/>
                <a:gd name="T13" fmla="*/ 0 h 440"/>
                <a:gd name="T14" fmla="*/ 68 w 68"/>
                <a:gd name="T15" fmla="*/ 440 h 440"/>
              </a:gdLst>
              <a:ahLst/>
              <a:cxnLst>
                <a:cxn ang="T8">
                  <a:pos x="T0" y="T1"/>
                </a:cxn>
                <a:cxn ang="T9">
                  <a:pos x="T2" y="T3"/>
                </a:cxn>
                <a:cxn ang="T10">
                  <a:pos x="T4" y="T5"/>
                </a:cxn>
                <a:cxn ang="T11">
                  <a:pos x="T6" y="T7"/>
                </a:cxn>
              </a:cxnLst>
              <a:rect l="T12" t="T13" r="T14" b="T15"/>
              <a:pathLst>
                <a:path w="68" h="440">
                  <a:moveTo>
                    <a:pt x="68" y="440"/>
                  </a:moveTo>
                  <a:lnTo>
                    <a:pt x="68" y="188"/>
                  </a:lnTo>
                  <a:lnTo>
                    <a:pt x="0" y="188"/>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11" name="Freeform 321"/>
            <p:cNvSpPr>
              <a:spLocks/>
            </p:cNvSpPr>
            <p:nvPr/>
          </p:nvSpPr>
          <p:spPr bwMode="auto">
            <a:xfrm>
              <a:off x="2413" y="1465"/>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12" name="Freeform 322"/>
            <p:cNvSpPr>
              <a:spLocks/>
            </p:cNvSpPr>
            <p:nvPr/>
          </p:nvSpPr>
          <p:spPr bwMode="auto">
            <a:xfrm>
              <a:off x="2465" y="986"/>
              <a:ext cx="95" cy="490"/>
            </a:xfrm>
            <a:custGeom>
              <a:avLst/>
              <a:gdLst>
                <a:gd name="T0" fmla="*/ 70 w 95"/>
                <a:gd name="T1" fmla="*/ 0 h 490"/>
                <a:gd name="T2" fmla="*/ 0 w 95"/>
                <a:gd name="T3" fmla="*/ 0 h 490"/>
                <a:gd name="T4" fmla="*/ 0 w 95"/>
                <a:gd name="T5" fmla="*/ 319 h 490"/>
                <a:gd name="T6" fmla="*/ 57 w 95"/>
                <a:gd name="T7" fmla="*/ 319 h 490"/>
                <a:gd name="T8" fmla="*/ 57 w 95"/>
                <a:gd name="T9" fmla="*/ 318 h 490"/>
                <a:gd name="T10" fmla="*/ 58 w 95"/>
                <a:gd name="T11" fmla="*/ 317 h 490"/>
                <a:gd name="T12" fmla="*/ 60 w 95"/>
                <a:gd name="T13" fmla="*/ 316 h 490"/>
                <a:gd name="T14" fmla="*/ 62 w 95"/>
                <a:gd name="T15" fmla="*/ 316 h 490"/>
                <a:gd name="T16" fmla="*/ 63 w 95"/>
                <a:gd name="T17" fmla="*/ 316 h 490"/>
                <a:gd name="T18" fmla="*/ 65 w 95"/>
                <a:gd name="T19" fmla="*/ 317 h 490"/>
                <a:gd name="T20" fmla="*/ 66 w 95"/>
                <a:gd name="T21" fmla="*/ 318 h 490"/>
                <a:gd name="T22" fmla="*/ 66 w 95"/>
                <a:gd name="T23" fmla="*/ 319 h 490"/>
                <a:gd name="T24" fmla="*/ 72 w 95"/>
                <a:gd name="T25" fmla="*/ 319 h 490"/>
                <a:gd name="T26" fmla="*/ 72 w 95"/>
                <a:gd name="T27" fmla="*/ 318 h 490"/>
                <a:gd name="T28" fmla="*/ 73 w 95"/>
                <a:gd name="T29" fmla="*/ 317 h 490"/>
                <a:gd name="T30" fmla="*/ 75 w 95"/>
                <a:gd name="T31" fmla="*/ 316 h 490"/>
                <a:gd name="T32" fmla="*/ 76 w 95"/>
                <a:gd name="T33" fmla="*/ 316 h 490"/>
                <a:gd name="T34" fmla="*/ 78 w 95"/>
                <a:gd name="T35" fmla="*/ 316 h 490"/>
                <a:gd name="T36" fmla="*/ 80 w 95"/>
                <a:gd name="T37" fmla="*/ 317 h 490"/>
                <a:gd name="T38" fmla="*/ 81 w 95"/>
                <a:gd name="T39" fmla="*/ 318 h 490"/>
                <a:gd name="T40" fmla="*/ 81 w 95"/>
                <a:gd name="T41" fmla="*/ 319 h 490"/>
                <a:gd name="T42" fmla="*/ 95 w 95"/>
                <a:gd name="T43" fmla="*/ 319 h 490"/>
                <a:gd name="T44" fmla="*/ 95 w 95"/>
                <a:gd name="T45" fmla="*/ 490 h 49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5"/>
                <a:gd name="T70" fmla="*/ 0 h 490"/>
                <a:gd name="T71" fmla="*/ 95 w 95"/>
                <a:gd name="T72" fmla="*/ 490 h 49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5" h="490">
                  <a:moveTo>
                    <a:pt x="70" y="0"/>
                  </a:moveTo>
                  <a:lnTo>
                    <a:pt x="0" y="0"/>
                  </a:lnTo>
                  <a:lnTo>
                    <a:pt x="0" y="319"/>
                  </a:lnTo>
                  <a:lnTo>
                    <a:pt x="57" y="319"/>
                  </a:lnTo>
                  <a:lnTo>
                    <a:pt x="57" y="318"/>
                  </a:lnTo>
                  <a:lnTo>
                    <a:pt x="58" y="317"/>
                  </a:lnTo>
                  <a:lnTo>
                    <a:pt x="60" y="316"/>
                  </a:lnTo>
                  <a:lnTo>
                    <a:pt x="62" y="316"/>
                  </a:lnTo>
                  <a:lnTo>
                    <a:pt x="63" y="316"/>
                  </a:lnTo>
                  <a:lnTo>
                    <a:pt x="65" y="317"/>
                  </a:lnTo>
                  <a:lnTo>
                    <a:pt x="66" y="318"/>
                  </a:lnTo>
                  <a:lnTo>
                    <a:pt x="66" y="319"/>
                  </a:lnTo>
                  <a:lnTo>
                    <a:pt x="72" y="319"/>
                  </a:lnTo>
                  <a:lnTo>
                    <a:pt x="72" y="318"/>
                  </a:lnTo>
                  <a:lnTo>
                    <a:pt x="73" y="317"/>
                  </a:lnTo>
                  <a:lnTo>
                    <a:pt x="75" y="316"/>
                  </a:lnTo>
                  <a:lnTo>
                    <a:pt x="76" y="316"/>
                  </a:lnTo>
                  <a:lnTo>
                    <a:pt x="78" y="316"/>
                  </a:lnTo>
                  <a:lnTo>
                    <a:pt x="80" y="317"/>
                  </a:lnTo>
                  <a:lnTo>
                    <a:pt x="81" y="318"/>
                  </a:lnTo>
                  <a:lnTo>
                    <a:pt x="81" y="319"/>
                  </a:lnTo>
                  <a:lnTo>
                    <a:pt x="95" y="319"/>
                  </a:lnTo>
                  <a:lnTo>
                    <a:pt x="95" y="49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13" name="Freeform 323"/>
            <p:cNvSpPr>
              <a:spLocks/>
            </p:cNvSpPr>
            <p:nvPr/>
          </p:nvSpPr>
          <p:spPr bwMode="auto">
            <a:xfrm>
              <a:off x="2532" y="981"/>
              <a:ext cx="12" cy="9"/>
            </a:xfrm>
            <a:custGeom>
              <a:avLst/>
              <a:gdLst>
                <a:gd name="T0" fmla="*/ 12 w 12"/>
                <a:gd name="T1" fmla="*/ 5 h 9"/>
                <a:gd name="T2" fmla="*/ 0 w 12"/>
                <a:gd name="T3" fmla="*/ 9 h 9"/>
                <a:gd name="T4" fmla="*/ 1 w 12"/>
                <a:gd name="T5" fmla="*/ 7 h 9"/>
                <a:gd name="T6" fmla="*/ 1 w 12"/>
                <a:gd name="T7" fmla="*/ 5 h 9"/>
                <a:gd name="T8" fmla="*/ 1 w 12"/>
                <a:gd name="T9" fmla="*/ 2 h 9"/>
                <a:gd name="T10" fmla="*/ 0 w 12"/>
                <a:gd name="T11" fmla="*/ 0 h 9"/>
                <a:gd name="T12" fmla="*/ 12 w 12"/>
                <a:gd name="T13" fmla="*/ 5 h 9"/>
                <a:gd name="T14" fmla="*/ 0 60000 65536"/>
                <a:gd name="T15" fmla="*/ 0 60000 65536"/>
                <a:gd name="T16" fmla="*/ 0 60000 65536"/>
                <a:gd name="T17" fmla="*/ 0 60000 65536"/>
                <a:gd name="T18" fmla="*/ 0 60000 65536"/>
                <a:gd name="T19" fmla="*/ 0 60000 65536"/>
                <a:gd name="T20" fmla="*/ 0 60000 65536"/>
                <a:gd name="T21" fmla="*/ 0 w 12"/>
                <a:gd name="T22" fmla="*/ 0 h 9"/>
                <a:gd name="T23" fmla="*/ 12 w 12"/>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9">
                  <a:moveTo>
                    <a:pt x="12" y="5"/>
                  </a:moveTo>
                  <a:lnTo>
                    <a:pt x="0" y="9"/>
                  </a:lnTo>
                  <a:lnTo>
                    <a:pt x="1" y="7"/>
                  </a:lnTo>
                  <a:lnTo>
                    <a:pt x="1" y="5"/>
                  </a:lnTo>
                  <a:lnTo>
                    <a:pt x="1" y="2"/>
                  </a:lnTo>
                  <a:lnTo>
                    <a:pt x="0" y="0"/>
                  </a:lnTo>
                  <a:lnTo>
                    <a:pt x="12"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14" name="Rectangle 324"/>
            <p:cNvSpPr>
              <a:spLocks noChangeArrowheads="1"/>
            </p:cNvSpPr>
            <p:nvPr/>
          </p:nvSpPr>
          <p:spPr bwMode="auto">
            <a:xfrm>
              <a:off x="486" y="1685"/>
              <a:ext cx="175" cy="52"/>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4915" name="Rectangle 325"/>
            <p:cNvSpPr>
              <a:spLocks noChangeArrowheads="1"/>
            </p:cNvSpPr>
            <p:nvPr/>
          </p:nvSpPr>
          <p:spPr bwMode="auto">
            <a:xfrm>
              <a:off x="483" y="1699"/>
              <a:ext cx="182"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Resumix</a:t>
              </a:r>
              <a:endParaRPr lang="en-US">
                <a:solidFill>
                  <a:srgbClr val="FF0000"/>
                </a:solidFill>
              </a:endParaRPr>
            </a:p>
          </p:txBody>
        </p:sp>
        <p:sp>
          <p:nvSpPr>
            <p:cNvPr id="24916" name="Freeform 326"/>
            <p:cNvSpPr>
              <a:spLocks/>
            </p:cNvSpPr>
            <p:nvPr/>
          </p:nvSpPr>
          <p:spPr bwMode="auto">
            <a:xfrm>
              <a:off x="636" y="1746"/>
              <a:ext cx="279" cy="29"/>
            </a:xfrm>
            <a:custGeom>
              <a:avLst/>
              <a:gdLst>
                <a:gd name="T0" fmla="*/ 0 w 279"/>
                <a:gd name="T1" fmla="*/ 0 h 29"/>
                <a:gd name="T2" fmla="*/ 0 w 279"/>
                <a:gd name="T3" fmla="*/ 29 h 29"/>
                <a:gd name="T4" fmla="*/ 171 w 279"/>
                <a:gd name="T5" fmla="*/ 29 h 29"/>
                <a:gd name="T6" fmla="*/ 172 w 279"/>
                <a:gd name="T7" fmla="*/ 27 h 29"/>
                <a:gd name="T8" fmla="*/ 173 w 279"/>
                <a:gd name="T9" fmla="*/ 26 h 29"/>
                <a:gd name="T10" fmla="*/ 174 w 279"/>
                <a:gd name="T11" fmla="*/ 26 h 29"/>
                <a:gd name="T12" fmla="*/ 176 w 279"/>
                <a:gd name="T13" fmla="*/ 25 h 29"/>
                <a:gd name="T14" fmla="*/ 177 w 279"/>
                <a:gd name="T15" fmla="*/ 26 h 29"/>
                <a:gd name="T16" fmla="*/ 179 w 279"/>
                <a:gd name="T17" fmla="*/ 26 h 29"/>
                <a:gd name="T18" fmla="*/ 180 w 279"/>
                <a:gd name="T19" fmla="*/ 27 h 29"/>
                <a:gd name="T20" fmla="*/ 180 w 279"/>
                <a:gd name="T21" fmla="*/ 29 h 29"/>
                <a:gd name="T22" fmla="*/ 279 w 279"/>
                <a:gd name="T23" fmla="*/ 29 h 2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9"/>
                <a:gd name="T37" fmla="*/ 0 h 29"/>
                <a:gd name="T38" fmla="*/ 279 w 279"/>
                <a:gd name="T39" fmla="*/ 29 h 2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9" h="29">
                  <a:moveTo>
                    <a:pt x="0" y="0"/>
                  </a:moveTo>
                  <a:lnTo>
                    <a:pt x="0" y="29"/>
                  </a:lnTo>
                  <a:lnTo>
                    <a:pt x="171" y="29"/>
                  </a:lnTo>
                  <a:lnTo>
                    <a:pt x="172" y="27"/>
                  </a:lnTo>
                  <a:lnTo>
                    <a:pt x="173" y="26"/>
                  </a:lnTo>
                  <a:lnTo>
                    <a:pt x="174" y="26"/>
                  </a:lnTo>
                  <a:lnTo>
                    <a:pt x="176" y="25"/>
                  </a:lnTo>
                  <a:lnTo>
                    <a:pt x="177" y="26"/>
                  </a:lnTo>
                  <a:lnTo>
                    <a:pt x="179" y="26"/>
                  </a:lnTo>
                  <a:lnTo>
                    <a:pt x="180" y="27"/>
                  </a:lnTo>
                  <a:lnTo>
                    <a:pt x="180" y="29"/>
                  </a:lnTo>
                  <a:lnTo>
                    <a:pt x="279" y="29"/>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17" name="Freeform 327"/>
            <p:cNvSpPr>
              <a:spLocks/>
            </p:cNvSpPr>
            <p:nvPr/>
          </p:nvSpPr>
          <p:spPr bwMode="auto">
            <a:xfrm>
              <a:off x="630" y="1737"/>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18" name="Rectangle 328"/>
            <p:cNvSpPr>
              <a:spLocks noChangeArrowheads="1"/>
            </p:cNvSpPr>
            <p:nvPr/>
          </p:nvSpPr>
          <p:spPr bwMode="auto">
            <a:xfrm>
              <a:off x="1817" y="3227"/>
              <a:ext cx="152" cy="63"/>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4919" name="Rectangle 329"/>
            <p:cNvSpPr>
              <a:spLocks noChangeArrowheads="1"/>
            </p:cNvSpPr>
            <p:nvPr/>
          </p:nvSpPr>
          <p:spPr bwMode="auto">
            <a:xfrm>
              <a:off x="1839" y="3247"/>
              <a:ext cx="75"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Op.</a:t>
              </a:r>
              <a:endParaRPr lang="en-US">
                <a:solidFill>
                  <a:srgbClr val="FF0000"/>
                </a:solidFill>
              </a:endParaRPr>
            </a:p>
          </p:txBody>
        </p:sp>
        <p:sp>
          <p:nvSpPr>
            <p:cNvPr id="24920" name="Freeform 330"/>
            <p:cNvSpPr>
              <a:spLocks/>
            </p:cNvSpPr>
            <p:nvPr/>
          </p:nvSpPr>
          <p:spPr bwMode="auto">
            <a:xfrm>
              <a:off x="1809" y="3131"/>
              <a:ext cx="84" cy="87"/>
            </a:xfrm>
            <a:custGeom>
              <a:avLst/>
              <a:gdLst>
                <a:gd name="T0" fmla="*/ 84 w 84"/>
                <a:gd name="T1" fmla="*/ 87 h 87"/>
                <a:gd name="T2" fmla="*/ 84 w 84"/>
                <a:gd name="T3" fmla="*/ 80 h 87"/>
                <a:gd name="T4" fmla="*/ 0 w 84"/>
                <a:gd name="T5" fmla="*/ 80 h 87"/>
                <a:gd name="T6" fmla="*/ 0 w 84"/>
                <a:gd name="T7" fmla="*/ 0 h 87"/>
                <a:gd name="T8" fmla="*/ 0 60000 65536"/>
                <a:gd name="T9" fmla="*/ 0 60000 65536"/>
                <a:gd name="T10" fmla="*/ 0 60000 65536"/>
                <a:gd name="T11" fmla="*/ 0 60000 65536"/>
                <a:gd name="T12" fmla="*/ 0 w 84"/>
                <a:gd name="T13" fmla="*/ 0 h 87"/>
                <a:gd name="T14" fmla="*/ 84 w 84"/>
                <a:gd name="T15" fmla="*/ 87 h 87"/>
              </a:gdLst>
              <a:ahLst/>
              <a:cxnLst>
                <a:cxn ang="T8">
                  <a:pos x="T0" y="T1"/>
                </a:cxn>
                <a:cxn ang="T9">
                  <a:pos x="T2" y="T3"/>
                </a:cxn>
                <a:cxn ang="T10">
                  <a:pos x="T4" y="T5"/>
                </a:cxn>
                <a:cxn ang="T11">
                  <a:pos x="T6" y="T7"/>
                </a:cxn>
              </a:cxnLst>
              <a:rect l="T12" t="T13" r="T14" b="T15"/>
              <a:pathLst>
                <a:path w="84" h="87">
                  <a:moveTo>
                    <a:pt x="84" y="87"/>
                  </a:moveTo>
                  <a:lnTo>
                    <a:pt x="84" y="80"/>
                  </a:lnTo>
                  <a:lnTo>
                    <a:pt x="0" y="80"/>
                  </a:lnTo>
                  <a:lnTo>
                    <a:pt x="0" y="0"/>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21" name="Freeform 331"/>
            <p:cNvSpPr>
              <a:spLocks/>
            </p:cNvSpPr>
            <p:nvPr/>
          </p:nvSpPr>
          <p:spPr bwMode="auto">
            <a:xfrm>
              <a:off x="1887" y="3217"/>
              <a:ext cx="11" cy="10"/>
            </a:xfrm>
            <a:custGeom>
              <a:avLst/>
              <a:gdLst>
                <a:gd name="T0" fmla="*/ 11 w 11"/>
                <a:gd name="T1" fmla="*/ 1 h 10"/>
                <a:gd name="T2" fmla="*/ 6 w 11"/>
                <a:gd name="T3" fmla="*/ 10 h 10"/>
                <a:gd name="T4" fmla="*/ 0 w 11"/>
                <a:gd name="T5" fmla="*/ 1 h 10"/>
                <a:gd name="T6" fmla="*/ 2 w 11"/>
                <a:gd name="T7" fmla="*/ 0 h 10"/>
                <a:gd name="T8" fmla="*/ 6 w 11"/>
                <a:gd name="T9" fmla="*/ 0 h 10"/>
                <a:gd name="T10" fmla="*/ 9 w 11"/>
                <a:gd name="T11" fmla="*/ 0 h 10"/>
                <a:gd name="T12" fmla="*/ 11 w 11"/>
                <a:gd name="T13" fmla="*/ 1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11" y="1"/>
                  </a:moveTo>
                  <a:lnTo>
                    <a:pt x="6" y="10"/>
                  </a:lnTo>
                  <a:lnTo>
                    <a:pt x="0" y="1"/>
                  </a:lnTo>
                  <a:lnTo>
                    <a:pt x="2" y="0"/>
                  </a:lnTo>
                  <a:lnTo>
                    <a:pt x="6" y="0"/>
                  </a:lnTo>
                  <a:lnTo>
                    <a:pt x="9" y="0"/>
                  </a:lnTo>
                  <a:lnTo>
                    <a:pt x="11" y="1"/>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22" name="Freeform 332"/>
            <p:cNvSpPr>
              <a:spLocks/>
            </p:cNvSpPr>
            <p:nvPr/>
          </p:nvSpPr>
          <p:spPr bwMode="auto">
            <a:xfrm>
              <a:off x="1803" y="3122"/>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23" name="Rectangle 333"/>
            <p:cNvSpPr>
              <a:spLocks noChangeArrowheads="1"/>
            </p:cNvSpPr>
            <p:nvPr/>
          </p:nvSpPr>
          <p:spPr bwMode="auto">
            <a:xfrm>
              <a:off x="4782" y="2770"/>
              <a:ext cx="209" cy="72"/>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4924" name="Rectangle 334"/>
            <p:cNvSpPr>
              <a:spLocks noChangeArrowheads="1"/>
            </p:cNvSpPr>
            <p:nvPr/>
          </p:nvSpPr>
          <p:spPr bwMode="auto">
            <a:xfrm>
              <a:off x="4746" y="2780"/>
              <a:ext cx="27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Store Budget</a:t>
              </a:r>
              <a:endParaRPr lang="en-US">
                <a:solidFill>
                  <a:srgbClr val="FF0000"/>
                </a:solidFill>
              </a:endParaRPr>
            </a:p>
          </p:txBody>
        </p:sp>
        <p:sp>
          <p:nvSpPr>
            <p:cNvPr id="24925" name="Rectangle 335"/>
            <p:cNvSpPr>
              <a:spLocks noChangeArrowheads="1"/>
            </p:cNvSpPr>
            <p:nvPr/>
          </p:nvSpPr>
          <p:spPr bwMode="auto">
            <a:xfrm>
              <a:off x="4785" y="2807"/>
              <a:ext cx="209"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Reporting</a:t>
              </a:r>
              <a:endParaRPr lang="en-US">
                <a:solidFill>
                  <a:srgbClr val="FF0000"/>
                </a:solidFill>
              </a:endParaRPr>
            </a:p>
          </p:txBody>
        </p:sp>
        <p:sp>
          <p:nvSpPr>
            <p:cNvPr id="24926" name="Freeform 336"/>
            <p:cNvSpPr>
              <a:spLocks/>
            </p:cNvSpPr>
            <p:nvPr/>
          </p:nvSpPr>
          <p:spPr bwMode="auto">
            <a:xfrm>
              <a:off x="4989" y="2531"/>
              <a:ext cx="23" cy="275"/>
            </a:xfrm>
            <a:custGeom>
              <a:avLst/>
              <a:gdLst>
                <a:gd name="T0" fmla="*/ 14 w 23"/>
                <a:gd name="T1" fmla="*/ 275 h 275"/>
                <a:gd name="T2" fmla="*/ 23 w 23"/>
                <a:gd name="T3" fmla="*/ 275 h 275"/>
                <a:gd name="T4" fmla="*/ 23 w 23"/>
                <a:gd name="T5" fmla="*/ 16 h 275"/>
                <a:gd name="T6" fmla="*/ 0 w 23"/>
                <a:gd name="T7" fmla="*/ 16 h 275"/>
                <a:gd name="T8" fmla="*/ 0 w 23"/>
                <a:gd name="T9" fmla="*/ 0 h 275"/>
                <a:gd name="T10" fmla="*/ 0 60000 65536"/>
                <a:gd name="T11" fmla="*/ 0 60000 65536"/>
                <a:gd name="T12" fmla="*/ 0 60000 65536"/>
                <a:gd name="T13" fmla="*/ 0 60000 65536"/>
                <a:gd name="T14" fmla="*/ 0 60000 65536"/>
                <a:gd name="T15" fmla="*/ 0 w 23"/>
                <a:gd name="T16" fmla="*/ 0 h 275"/>
                <a:gd name="T17" fmla="*/ 23 w 23"/>
                <a:gd name="T18" fmla="*/ 275 h 275"/>
              </a:gdLst>
              <a:ahLst/>
              <a:cxnLst>
                <a:cxn ang="T10">
                  <a:pos x="T0" y="T1"/>
                </a:cxn>
                <a:cxn ang="T11">
                  <a:pos x="T2" y="T3"/>
                </a:cxn>
                <a:cxn ang="T12">
                  <a:pos x="T4" y="T5"/>
                </a:cxn>
                <a:cxn ang="T13">
                  <a:pos x="T6" y="T7"/>
                </a:cxn>
                <a:cxn ang="T14">
                  <a:pos x="T8" y="T9"/>
                </a:cxn>
              </a:cxnLst>
              <a:rect l="T15" t="T16" r="T17" b="T18"/>
              <a:pathLst>
                <a:path w="23" h="275">
                  <a:moveTo>
                    <a:pt x="14" y="275"/>
                  </a:moveTo>
                  <a:lnTo>
                    <a:pt x="23" y="275"/>
                  </a:lnTo>
                  <a:lnTo>
                    <a:pt x="23" y="16"/>
                  </a:lnTo>
                  <a:lnTo>
                    <a:pt x="0" y="16"/>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27" name="Freeform 337"/>
            <p:cNvSpPr>
              <a:spLocks/>
            </p:cNvSpPr>
            <p:nvPr/>
          </p:nvSpPr>
          <p:spPr bwMode="auto">
            <a:xfrm>
              <a:off x="4991" y="2801"/>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28" name="Freeform 338"/>
            <p:cNvSpPr>
              <a:spLocks/>
            </p:cNvSpPr>
            <p:nvPr/>
          </p:nvSpPr>
          <p:spPr bwMode="auto">
            <a:xfrm>
              <a:off x="1512" y="3351"/>
              <a:ext cx="7" cy="46"/>
            </a:xfrm>
            <a:custGeom>
              <a:avLst/>
              <a:gdLst>
                <a:gd name="T0" fmla="*/ 7 w 7"/>
                <a:gd name="T1" fmla="*/ 0 h 46"/>
                <a:gd name="T2" fmla="*/ 7 w 7"/>
                <a:gd name="T3" fmla="*/ 16 h 46"/>
                <a:gd name="T4" fmla="*/ 0 w 7"/>
                <a:gd name="T5" fmla="*/ 16 h 46"/>
                <a:gd name="T6" fmla="*/ 0 w 7"/>
                <a:gd name="T7" fmla="*/ 46 h 46"/>
                <a:gd name="T8" fmla="*/ 0 60000 65536"/>
                <a:gd name="T9" fmla="*/ 0 60000 65536"/>
                <a:gd name="T10" fmla="*/ 0 60000 65536"/>
                <a:gd name="T11" fmla="*/ 0 60000 65536"/>
                <a:gd name="T12" fmla="*/ 0 w 7"/>
                <a:gd name="T13" fmla="*/ 0 h 46"/>
                <a:gd name="T14" fmla="*/ 7 w 7"/>
                <a:gd name="T15" fmla="*/ 46 h 46"/>
              </a:gdLst>
              <a:ahLst/>
              <a:cxnLst>
                <a:cxn ang="T8">
                  <a:pos x="T0" y="T1"/>
                </a:cxn>
                <a:cxn ang="T9">
                  <a:pos x="T2" y="T3"/>
                </a:cxn>
                <a:cxn ang="T10">
                  <a:pos x="T4" y="T5"/>
                </a:cxn>
                <a:cxn ang="T11">
                  <a:pos x="T6" y="T7"/>
                </a:cxn>
              </a:cxnLst>
              <a:rect l="T12" t="T13" r="T14" b="T15"/>
              <a:pathLst>
                <a:path w="7" h="46">
                  <a:moveTo>
                    <a:pt x="7" y="0"/>
                  </a:moveTo>
                  <a:lnTo>
                    <a:pt x="7" y="16"/>
                  </a:lnTo>
                  <a:lnTo>
                    <a:pt x="0" y="16"/>
                  </a:lnTo>
                  <a:lnTo>
                    <a:pt x="0" y="46"/>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29" name="Freeform 339"/>
            <p:cNvSpPr>
              <a:spLocks/>
            </p:cNvSpPr>
            <p:nvPr/>
          </p:nvSpPr>
          <p:spPr bwMode="auto">
            <a:xfrm>
              <a:off x="1507" y="3396"/>
              <a:ext cx="11" cy="10"/>
            </a:xfrm>
            <a:custGeom>
              <a:avLst/>
              <a:gdLst>
                <a:gd name="T0" fmla="*/ 11 w 11"/>
                <a:gd name="T1" fmla="*/ 1 h 10"/>
                <a:gd name="T2" fmla="*/ 5 w 11"/>
                <a:gd name="T3" fmla="*/ 10 h 10"/>
                <a:gd name="T4" fmla="*/ 0 w 11"/>
                <a:gd name="T5" fmla="*/ 1 h 10"/>
                <a:gd name="T6" fmla="*/ 2 w 11"/>
                <a:gd name="T7" fmla="*/ 0 h 10"/>
                <a:gd name="T8" fmla="*/ 5 w 11"/>
                <a:gd name="T9" fmla="*/ 0 h 10"/>
                <a:gd name="T10" fmla="*/ 9 w 11"/>
                <a:gd name="T11" fmla="*/ 0 h 10"/>
                <a:gd name="T12" fmla="*/ 11 w 11"/>
                <a:gd name="T13" fmla="*/ 1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11" y="1"/>
                  </a:moveTo>
                  <a:lnTo>
                    <a:pt x="5" y="10"/>
                  </a:lnTo>
                  <a:lnTo>
                    <a:pt x="0" y="1"/>
                  </a:lnTo>
                  <a:lnTo>
                    <a:pt x="2" y="0"/>
                  </a:lnTo>
                  <a:lnTo>
                    <a:pt x="5" y="0"/>
                  </a:lnTo>
                  <a:lnTo>
                    <a:pt x="9" y="0"/>
                  </a:lnTo>
                  <a:lnTo>
                    <a:pt x="1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30" name="Rectangle 340"/>
            <p:cNvSpPr>
              <a:spLocks noChangeArrowheads="1"/>
            </p:cNvSpPr>
            <p:nvPr/>
          </p:nvSpPr>
          <p:spPr bwMode="auto">
            <a:xfrm>
              <a:off x="472" y="1369"/>
              <a:ext cx="277" cy="76"/>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931" name="Rectangle 341"/>
            <p:cNvSpPr>
              <a:spLocks noChangeArrowheads="1"/>
            </p:cNvSpPr>
            <p:nvPr/>
          </p:nvSpPr>
          <p:spPr bwMode="auto">
            <a:xfrm>
              <a:off x="457" y="1394"/>
              <a:ext cx="246"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 Tally Sheet</a:t>
              </a:r>
              <a:endParaRPr lang="en-US">
                <a:solidFill>
                  <a:srgbClr val="FF0000"/>
                </a:solidFill>
              </a:endParaRPr>
            </a:p>
          </p:txBody>
        </p:sp>
        <p:sp>
          <p:nvSpPr>
            <p:cNvPr id="24932" name="Freeform 342"/>
            <p:cNvSpPr>
              <a:spLocks/>
            </p:cNvSpPr>
            <p:nvPr/>
          </p:nvSpPr>
          <p:spPr bwMode="auto">
            <a:xfrm>
              <a:off x="728" y="1454"/>
              <a:ext cx="224" cy="297"/>
            </a:xfrm>
            <a:custGeom>
              <a:avLst/>
              <a:gdLst>
                <a:gd name="T0" fmla="*/ 0 w 224"/>
                <a:gd name="T1" fmla="*/ 0 h 297"/>
                <a:gd name="T2" fmla="*/ 0 w 224"/>
                <a:gd name="T3" fmla="*/ 66 h 297"/>
                <a:gd name="T4" fmla="*/ 48 w 224"/>
                <a:gd name="T5" fmla="*/ 66 h 297"/>
                <a:gd name="T6" fmla="*/ 48 w 224"/>
                <a:gd name="T7" fmla="*/ 291 h 297"/>
                <a:gd name="T8" fmla="*/ 79 w 224"/>
                <a:gd name="T9" fmla="*/ 291 h 297"/>
                <a:gd name="T10" fmla="*/ 80 w 224"/>
                <a:gd name="T11" fmla="*/ 290 h 297"/>
                <a:gd name="T12" fmla="*/ 81 w 224"/>
                <a:gd name="T13" fmla="*/ 289 h 297"/>
                <a:gd name="T14" fmla="*/ 82 w 224"/>
                <a:gd name="T15" fmla="*/ 288 h 297"/>
                <a:gd name="T16" fmla="*/ 84 w 224"/>
                <a:gd name="T17" fmla="*/ 287 h 297"/>
                <a:gd name="T18" fmla="*/ 86 w 224"/>
                <a:gd name="T19" fmla="*/ 288 h 297"/>
                <a:gd name="T20" fmla="*/ 87 w 224"/>
                <a:gd name="T21" fmla="*/ 289 h 297"/>
                <a:gd name="T22" fmla="*/ 88 w 224"/>
                <a:gd name="T23" fmla="*/ 290 h 297"/>
                <a:gd name="T24" fmla="*/ 88 w 224"/>
                <a:gd name="T25" fmla="*/ 291 h 297"/>
                <a:gd name="T26" fmla="*/ 224 w 224"/>
                <a:gd name="T27" fmla="*/ 291 h 297"/>
                <a:gd name="T28" fmla="*/ 224 w 224"/>
                <a:gd name="T29" fmla="*/ 297 h 29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4"/>
                <a:gd name="T46" fmla="*/ 0 h 297"/>
                <a:gd name="T47" fmla="*/ 224 w 224"/>
                <a:gd name="T48" fmla="*/ 297 h 29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4" h="297">
                  <a:moveTo>
                    <a:pt x="0" y="0"/>
                  </a:moveTo>
                  <a:lnTo>
                    <a:pt x="0" y="66"/>
                  </a:lnTo>
                  <a:lnTo>
                    <a:pt x="48" y="66"/>
                  </a:lnTo>
                  <a:lnTo>
                    <a:pt x="48" y="291"/>
                  </a:lnTo>
                  <a:lnTo>
                    <a:pt x="79" y="291"/>
                  </a:lnTo>
                  <a:lnTo>
                    <a:pt x="80" y="290"/>
                  </a:lnTo>
                  <a:lnTo>
                    <a:pt x="81" y="289"/>
                  </a:lnTo>
                  <a:lnTo>
                    <a:pt x="82" y="288"/>
                  </a:lnTo>
                  <a:lnTo>
                    <a:pt x="84" y="287"/>
                  </a:lnTo>
                  <a:lnTo>
                    <a:pt x="86" y="288"/>
                  </a:lnTo>
                  <a:lnTo>
                    <a:pt x="87" y="289"/>
                  </a:lnTo>
                  <a:lnTo>
                    <a:pt x="88" y="290"/>
                  </a:lnTo>
                  <a:lnTo>
                    <a:pt x="88" y="291"/>
                  </a:lnTo>
                  <a:lnTo>
                    <a:pt x="224" y="291"/>
                  </a:lnTo>
                  <a:lnTo>
                    <a:pt x="224" y="297"/>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33" name="Freeform 343"/>
            <p:cNvSpPr>
              <a:spLocks/>
            </p:cNvSpPr>
            <p:nvPr/>
          </p:nvSpPr>
          <p:spPr bwMode="auto">
            <a:xfrm>
              <a:off x="722" y="1445"/>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34" name="Freeform 344"/>
            <p:cNvSpPr>
              <a:spLocks/>
            </p:cNvSpPr>
            <p:nvPr/>
          </p:nvSpPr>
          <p:spPr bwMode="auto">
            <a:xfrm>
              <a:off x="946" y="1750"/>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35" name="Freeform 345"/>
            <p:cNvSpPr>
              <a:spLocks/>
            </p:cNvSpPr>
            <p:nvPr/>
          </p:nvSpPr>
          <p:spPr bwMode="auto">
            <a:xfrm>
              <a:off x="749" y="1395"/>
              <a:ext cx="128" cy="59"/>
            </a:xfrm>
            <a:custGeom>
              <a:avLst/>
              <a:gdLst>
                <a:gd name="T0" fmla="*/ 0 w 128"/>
                <a:gd name="T1" fmla="*/ 0 h 59"/>
                <a:gd name="T2" fmla="*/ 20 w 128"/>
                <a:gd name="T3" fmla="*/ 0 h 59"/>
                <a:gd name="T4" fmla="*/ 20 w 128"/>
                <a:gd name="T5" fmla="*/ 59 h 59"/>
                <a:gd name="T6" fmla="*/ 29 w 128"/>
                <a:gd name="T7" fmla="*/ 59 h 59"/>
                <a:gd name="T8" fmla="*/ 30 w 128"/>
                <a:gd name="T9" fmla="*/ 57 h 59"/>
                <a:gd name="T10" fmla="*/ 31 w 128"/>
                <a:gd name="T11" fmla="*/ 56 h 59"/>
                <a:gd name="T12" fmla="*/ 32 w 128"/>
                <a:gd name="T13" fmla="*/ 56 h 59"/>
                <a:gd name="T14" fmla="*/ 34 w 128"/>
                <a:gd name="T15" fmla="*/ 55 h 59"/>
                <a:gd name="T16" fmla="*/ 36 w 128"/>
                <a:gd name="T17" fmla="*/ 56 h 59"/>
                <a:gd name="T18" fmla="*/ 37 w 128"/>
                <a:gd name="T19" fmla="*/ 56 h 59"/>
                <a:gd name="T20" fmla="*/ 38 w 128"/>
                <a:gd name="T21" fmla="*/ 57 h 59"/>
                <a:gd name="T22" fmla="*/ 38 w 128"/>
                <a:gd name="T23" fmla="*/ 59 h 59"/>
                <a:gd name="T24" fmla="*/ 43 w 128"/>
                <a:gd name="T25" fmla="*/ 59 h 59"/>
                <a:gd name="T26" fmla="*/ 43 w 128"/>
                <a:gd name="T27" fmla="*/ 57 h 59"/>
                <a:gd name="T28" fmla="*/ 44 w 128"/>
                <a:gd name="T29" fmla="*/ 56 h 59"/>
                <a:gd name="T30" fmla="*/ 46 w 128"/>
                <a:gd name="T31" fmla="*/ 56 h 59"/>
                <a:gd name="T32" fmla="*/ 48 w 128"/>
                <a:gd name="T33" fmla="*/ 55 h 59"/>
                <a:gd name="T34" fmla="*/ 49 w 128"/>
                <a:gd name="T35" fmla="*/ 56 h 59"/>
                <a:gd name="T36" fmla="*/ 51 w 128"/>
                <a:gd name="T37" fmla="*/ 56 h 59"/>
                <a:gd name="T38" fmla="*/ 52 w 128"/>
                <a:gd name="T39" fmla="*/ 57 h 59"/>
                <a:gd name="T40" fmla="*/ 52 w 128"/>
                <a:gd name="T41" fmla="*/ 59 h 59"/>
                <a:gd name="T42" fmla="*/ 128 w 128"/>
                <a:gd name="T43" fmla="*/ 59 h 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8"/>
                <a:gd name="T67" fmla="*/ 0 h 59"/>
                <a:gd name="T68" fmla="*/ 128 w 128"/>
                <a:gd name="T69" fmla="*/ 59 h 5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8" h="59">
                  <a:moveTo>
                    <a:pt x="0" y="0"/>
                  </a:moveTo>
                  <a:lnTo>
                    <a:pt x="20" y="0"/>
                  </a:lnTo>
                  <a:lnTo>
                    <a:pt x="20" y="59"/>
                  </a:lnTo>
                  <a:lnTo>
                    <a:pt x="29" y="59"/>
                  </a:lnTo>
                  <a:lnTo>
                    <a:pt x="30" y="57"/>
                  </a:lnTo>
                  <a:lnTo>
                    <a:pt x="31" y="56"/>
                  </a:lnTo>
                  <a:lnTo>
                    <a:pt x="32" y="56"/>
                  </a:lnTo>
                  <a:lnTo>
                    <a:pt x="34" y="55"/>
                  </a:lnTo>
                  <a:lnTo>
                    <a:pt x="36" y="56"/>
                  </a:lnTo>
                  <a:lnTo>
                    <a:pt x="37" y="56"/>
                  </a:lnTo>
                  <a:lnTo>
                    <a:pt x="38" y="57"/>
                  </a:lnTo>
                  <a:lnTo>
                    <a:pt x="38" y="59"/>
                  </a:lnTo>
                  <a:lnTo>
                    <a:pt x="43" y="59"/>
                  </a:lnTo>
                  <a:lnTo>
                    <a:pt x="43" y="57"/>
                  </a:lnTo>
                  <a:lnTo>
                    <a:pt x="44" y="56"/>
                  </a:lnTo>
                  <a:lnTo>
                    <a:pt x="46" y="56"/>
                  </a:lnTo>
                  <a:lnTo>
                    <a:pt x="48" y="55"/>
                  </a:lnTo>
                  <a:lnTo>
                    <a:pt x="49" y="56"/>
                  </a:lnTo>
                  <a:lnTo>
                    <a:pt x="51" y="56"/>
                  </a:lnTo>
                  <a:lnTo>
                    <a:pt x="52" y="57"/>
                  </a:lnTo>
                  <a:lnTo>
                    <a:pt x="52" y="59"/>
                  </a:lnTo>
                  <a:lnTo>
                    <a:pt x="128" y="5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36" name="Freeform 346"/>
            <p:cNvSpPr>
              <a:spLocks/>
            </p:cNvSpPr>
            <p:nvPr/>
          </p:nvSpPr>
          <p:spPr bwMode="auto">
            <a:xfrm>
              <a:off x="875" y="1449"/>
              <a:ext cx="14" cy="9"/>
            </a:xfrm>
            <a:custGeom>
              <a:avLst/>
              <a:gdLst>
                <a:gd name="T0" fmla="*/ 2 w 14"/>
                <a:gd name="T1" fmla="*/ 0 h 9"/>
                <a:gd name="T2" fmla="*/ 14 w 14"/>
                <a:gd name="T3" fmla="*/ 5 h 9"/>
                <a:gd name="T4" fmla="*/ 2 w 14"/>
                <a:gd name="T5" fmla="*/ 9 h 9"/>
                <a:gd name="T6" fmla="*/ 1 w 14"/>
                <a:gd name="T7" fmla="*/ 7 h 9"/>
                <a:gd name="T8" fmla="*/ 0 w 14"/>
                <a:gd name="T9" fmla="*/ 5 h 9"/>
                <a:gd name="T10" fmla="*/ 1 w 14"/>
                <a:gd name="T11" fmla="*/ 3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5"/>
                  </a:lnTo>
                  <a:lnTo>
                    <a:pt x="2" y="9"/>
                  </a:lnTo>
                  <a:lnTo>
                    <a:pt x="1" y="7"/>
                  </a:lnTo>
                  <a:lnTo>
                    <a:pt x="0" y="5"/>
                  </a:lnTo>
                  <a:lnTo>
                    <a:pt x="1" y="3"/>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37" name="Freeform 347"/>
            <p:cNvSpPr>
              <a:spLocks/>
            </p:cNvSpPr>
            <p:nvPr/>
          </p:nvSpPr>
          <p:spPr bwMode="auto">
            <a:xfrm>
              <a:off x="728" y="1346"/>
              <a:ext cx="124" cy="23"/>
            </a:xfrm>
            <a:custGeom>
              <a:avLst/>
              <a:gdLst>
                <a:gd name="T0" fmla="*/ 0 w 124"/>
                <a:gd name="T1" fmla="*/ 23 h 23"/>
                <a:gd name="T2" fmla="*/ 0 w 124"/>
                <a:gd name="T3" fmla="*/ 0 h 23"/>
                <a:gd name="T4" fmla="*/ 124 w 124"/>
                <a:gd name="T5" fmla="*/ 0 h 23"/>
                <a:gd name="T6" fmla="*/ 0 60000 65536"/>
                <a:gd name="T7" fmla="*/ 0 60000 65536"/>
                <a:gd name="T8" fmla="*/ 0 60000 65536"/>
                <a:gd name="T9" fmla="*/ 0 w 124"/>
                <a:gd name="T10" fmla="*/ 0 h 23"/>
                <a:gd name="T11" fmla="*/ 124 w 124"/>
                <a:gd name="T12" fmla="*/ 23 h 23"/>
              </a:gdLst>
              <a:ahLst/>
              <a:cxnLst>
                <a:cxn ang="T6">
                  <a:pos x="T0" y="T1"/>
                </a:cxn>
                <a:cxn ang="T7">
                  <a:pos x="T2" y="T3"/>
                </a:cxn>
                <a:cxn ang="T8">
                  <a:pos x="T4" y="T5"/>
                </a:cxn>
              </a:cxnLst>
              <a:rect l="T9" t="T10" r="T11" b="T12"/>
              <a:pathLst>
                <a:path w="124" h="23">
                  <a:moveTo>
                    <a:pt x="0" y="23"/>
                  </a:moveTo>
                  <a:lnTo>
                    <a:pt x="0" y="0"/>
                  </a:lnTo>
                  <a:lnTo>
                    <a:pt x="124"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38" name="Freeform 348"/>
            <p:cNvSpPr>
              <a:spLocks/>
            </p:cNvSpPr>
            <p:nvPr/>
          </p:nvSpPr>
          <p:spPr bwMode="auto">
            <a:xfrm>
              <a:off x="851" y="1341"/>
              <a:ext cx="13" cy="10"/>
            </a:xfrm>
            <a:custGeom>
              <a:avLst/>
              <a:gdLst>
                <a:gd name="T0" fmla="*/ 1 w 13"/>
                <a:gd name="T1" fmla="*/ 0 h 10"/>
                <a:gd name="T2" fmla="*/ 13 w 13"/>
                <a:gd name="T3" fmla="*/ 5 h 10"/>
                <a:gd name="T4" fmla="*/ 1 w 13"/>
                <a:gd name="T5" fmla="*/ 10 h 10"/>
                <a:gd name="T6" fmla="*/ 0 w 13"/>
                <a:gd name="T7" fmla="*/ 7 h 10"/>
                <a:gd name="T8" fmla="*/ 0 w 13"/>
                <a:gd name="T9" fmla="*/ 5 h 10"/>
                <a:gd name="T10" fmla="*/ 0 w 13"/>
                <a:gd name="T11" fmla="*/ 3 h 10"/>
                <a:gd name="T12" fmla="*/ 1 w 13"/>
                <a:gd name="T13" fmla="*/ 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 y="0"/>
                  </a:moveTo>
                  <a:lnTo>
                    <a:pt x="13" y="5"/>
                  </a:lnTo>
                  <a:lnTo>
                    <a:pt x="1" y="10"/>
                  </a:lnTo>
                  <a:lnTo>
                    <a:pt x="0" y="7"/>
                  </a:lnTo>
                  <a:lnTo>
                    <a:pt x="0" y="5"/>
                  </a:lnTo>
                  <a:lnTo>
                    <a:pt x="0" y="3"/>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39" name="Rectangle 349"/>
            <p:cNvSpPr>
              <a:spLocks noChangeArrowheads="1"/>
            </p:cNvSpPr>
            <p:nvPr/>
          </p:nvSpPr>
          <p:spPr bwMode="auto">
            <a:xfrm>
              <a:off x="3113" y="3383"/>
              <a:ext cx="311" cy="78"/>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4940" name="Rectangle 350"/>
            <p:cNvSpPr>
              <a:spLocks noChangeArrowheads="1"/>
            </p:cNvSpPr>
            <p:nvPr/>
          </p:nvSpPr>
          <p:spPr bwMode="auto">
            <a:xfrm>
              <a:off x="3044" y="3409"/>
              <a:ext cx="441"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Cash Receipts/Credit</a:t>
              </a:r>
              <a:endParaRPr lang="en-US">
                <a:solidFill>
                  <a:srgbClr val="FF0000"/>
                </a:solidFill>
              </a:endParaRPr>
            </a:p>
          </p:txBody>
        </p:sp>
        <p:sp>
          <p:nvSpPr>
            <p:cNvPr id="24941" name="Rectangle 351"/>
            <p:cNvSpPr>
              <a:spLocks noChangeArrowheads="1"/>
            </p:cNvSpPr>
            <p:nvPr/>
          </p:nvSpPr>
          <p:spPr bwMode="auto">
            <a:xfrm>
              <a:off x="2625" y="3140"/>
              <a:ext cx="222" cy="99"/>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942" name="Rectangle 352"/>
            <p:cNvSpPr>
              <a:spLocks noChangeArrowheads="1"/>
            </p:cNvSpPr>
            <p:nvPr/>
          </p:nvSpPr>
          <p:spPr bwMode="auto">
            <a:xfrm>
              <a:off x="2629" y="3166"/>
              <a:ext cx="147"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 House</a:t>
              </a:r>
              <a:endParaRPr lang="en-US">
                <a:solidFill>
                  <a:srgbClr val="FF0000"/>
                </a:solidFill>
              </a:endParaRPr>
            </a:p>
          </p:txBody>
        </p:sp>
        <p:sp>
          <p:nvSpPr>
            <p:cNvPr id="24943" name="Rectangle 353"/>
            <p:cNvSpPr>
              <a:spLocks noChangeArrowheads="1"/>
            </p:cNvSpPr>
            <p:nvPr/>
          </p:nvSpPr>
          <p:spPr bwMode="auto">
            <a:xfrm>
              <a:off x="2653" y="3190"/>
              <a:ext cx="175"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Charges</a:t>
              </a:r>
              <a:endParaRPr lang="en-US">
                <a:solidFill>
                  <a:srgbClr val="FF0000"/>
                </a:solidFill>
              </a:endParaRPr>
            </a:p>
          </p:txBody>
        </p:sp>
        <p:sp>
          <p:nvSpPr>
            <p:cNvPr id="24944" name="Freeform 354"/>
            <p:cNvSpPr>
              <a:spLocks/>
            </p:cNvSpPr>
            <p:nvPr/>
          </p:nvSpPr>
          <p:spPr bwMode="auto">
            <a:xfrm>
              <a:off x="2858" y="3212"/>
              <a:ext cx="243" cy="210"/>
            </a:xfrm>
            <a:custGeom>
              <a:avLst/>
              <a:gdLst>
                <a:gd name="T0" fmla="*/ 243 w 243"/>
                <a:gd name="T1" fmla="*/ 210 h 210"/>
                <a:gd name="T2" fmla="*/ 235 w 243"/>
                <a:gd name="T3" fmla="*/ 210 h 210"/>
                <a:gd name="T4" fmla="*/ 235 w 243"/>
                <a:gd name="T5" fmla="*/ 4 h 210"/>
                <a:gd name="T6" fmla="*/ 57 w 243"/>
                <a:gd name="T7" fmla="*/ 4 h 210"/>
                <a:gd name="T8" fmla="*/ 57 w 243"/>
                <a:gd name="T9" fmla="*/ 2 h 210"/>
                <a:gd name="T10" fmla="*/ 56 w 243"/>
                <a:gd name="T11" fmla="*/ 1 h 210"/>
                <a:gd name="T12" fmla="*/ 54 w 243"/>
                <a:gd name="T13" fmla="*/ 0 h 210"/>
                <a:gd name="T14" fmla="*/ 53 w 243"/>
                <a:gd name="T15" fmla="*/ 0 h 210"/>
                <a:gd name="T16" fmla="*/ 51 w 243"/>
                <a:gd name="T17" fmla="*/ 0 h 210"/>
                <a:gd name="T18" fmla="*/ 49 w 243"/>
                <a:gd name="T19" fmla="*/ 1 h 210"/>
                <a:gd name="T20" fmla="*/ 49 w 243"/>
                <a:gd name="T21" fmla="*/ 2 h 210"/>
                <a:gd name="T22" fmla="*/ 48 w 243"/>
                <a:gd name="T23" fmla="*/ 4 h 210"/>
                <a:gd name="T24" fmla="*/ 0 w 243"/>
                <a:gd name="T25" fmla="*/ 4 h 2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3"/>
                <a:gd name="T40" fmla="*/ 0 h 210"/>
                <a:gd name="T41" fmla="*/ 243 w 243"/>
                <a:gd name="T42" fmla="*/ 210 h 2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3" h="210">
                  <a:moveTo>
                    <a:pt x="243" y="210"/>
                  </a:moveTo>
                  <a:lnTo>
                    <a:pt x="235" y="210"/>
                  </a:lnTo>
                  <a:lnTo>
                    <a:pt x="235" y="4"/>
                  </a:lnTo>
                  <a:lnTo>
                    <a:pt x="57" y="4"/>
                  </a:lnTo>
                  <a:lnTo>
                    <a:pt x="57" y="2"/>
                  </a:lnTo>
                  <a:lnTo>
                    <a:pt x="56" y="1"/>
                  </a:lnTo>
                  <a:lnTo>
                    <a:pt x="54" y="0"/>
                  </a:lnTo>
                  <a:lnTo>
                    <a:pt x="53" y="0"/>
                  </a:lnTo>
                  <a:lnTo>
                    <a:pt x="51" y="0"/>
                  </a:lnTo>
                  <a:lnTo>
                    <a:pt x="49" y="1"/>
                  </a:lnTo>
                  <a:lnTo>
                    <a:pt x="49" y="2"/>
                  </a:lnTo>
                  <a:lnTo>
                    <a:pt x="48" y="4"/>
                  </a:lnTo>
                  <a:lnTo>
                    <a:pt x="0" y="4"/>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45" name="Freeform 355"/>
            <p:cNvSpPr>
              <a:spLocks/>
            </p:cNvSpPr>
            <p:nvPr/>
          </p:nvSpPr>
          <p:spPr bwMode="auto">
            <a:xfrm>
              <a:off x="3100" y="3417"/>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46" name="Freeform 356"/>
            <p:cNvSpPr>
              <a:spLocks/>
            </p:cNvSpPr>
            <p:nvPr/>
          </p:nvSpPr>
          <p:spPr bwMode="auto">
            <a:xfrm>
              <a:off x="2847" y="3211"/>
              <a:ext cx="13" cy="9"/>
            </a:xfrm>
            <a:custGeom>
              <a:avLst/>
              <a:gdLst>
                <a:gd name="T0" fmla="*/ 11 w 13"/>
                <a:gd name="T1" fmla="*/ 9 h 9"/>
                <a:gd name="T2" fmla="*/ 0 w 13"/>
                <a:gd name="T3" fmla="*/ 5 h 9"/>
                <a:gd name="T4" fmla="*/ 11 w 13"/>
                <a:gd name="T5" fmla="*/ 0 h 9"/>
                <a:gd name="T6" fmla="*/ 12 w 13"/>
                <a:gd name="T7" fmla="*/ 2 h 9"/>
                <a:gd name="T8" fmla="*/ 13 w 13"/>
                <a:gd name="T9" fmla="*/ 5 h 9"/>
                <a:gd name="T10" fmla="*/ 12 w 13"/>
                <a:gd name="T11" fmla="*/ 7 h 9"/>
                <a:gd name="T12" fmla="*/ 11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1" y="9"/>
                  </a:moveTo>
                  <a:lnTo>
                    <a:pt x="0" y="5"/>
                  </a:lnTo>
                  <a:lnTo>
                    <a:pt x="11" y="0"/>
                  </a:lnTo>
                  <a:lnTo>
                    <a:pt x="12" y="2"/>
                  </a:lnTo>
                  <a:lnTo>
                    <a:pt x="13" y="5"/>
                  </a:lnTo>
                  <a:lnTo>
                    <a:pt x="12" y="7"/>
                  </a:lnTo>
                  <a:lnTo>
                    <a:pt x="1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47" name="Freeform 357"/>
            <p:cNvSpPr>
              <a:spLocks/>
            </p:cNvSpPr>
            <p:nvPr/>
          </p:nvSpPr>
          <p:spPr bwMode="auto">
            <a:xfrm>
              <a:off x="3269" y="3046"/>
              <a:ext cx="736" cy="327"/>
            </a:xfrm>
            <a:custGeom>
              <a:avLst/>
              <a:gdLst>
                <a:gd name="T0" fmla="*/ 736 w 736"/>
                <a:gd name="T1" fmla="*/ 5 h 327"/>
                <a:gd name="T2" fmla="*/ 566 w 736"/>
                <a:gd name="T3" fmla="*/ 5 h 327"/>
                <a:gd name="T4" fmla="*/ 566 w 736"/>
                <a:gd name="T5" fmla="*/ 4 h 327"/>
                <a:gd name="T6" fmla="*/ 565 w 736"/>
                <a:gd name="T7" fmla="*/ 3 h 327"/>
                <a:gd name="T8" fmla="*/ 564 w 736"/>
                <a:gd name="T9" fmla="*/ 2 h 327"/>
                <a:gd name="T10" fmla="*/ 562 w 736"/>
                <a:gd name="T11" fmla="*/ 2 h 327"/>
                <a:gd name="T12" fmla="*/ 560 w 736"/>
                <a:gd name="T13" fmla="*/ 2 h 327"/>
                <a:gd name="T14" fmla="*/ 559 w 736"/>
                <a:gd name="T15" fmla="*/ 3 h 327"/>
                <a:gd name="T16" fmla="*/ 558 w 736"/>
                <a:gd name="T17" fmla="*/ 4 h 327"/>
                <a:gd name="T18" fmla="*/ 557 w 736"/>
                <a:gd name="T19" fmla="*/ 5 h 327"/>
                <a:gd name="T20" fmla="*/ 180 w 736"/>
                <a:gd name="T21" fmla="*/ 5 h 327"/>
                <a:gd name="T22" fmla="*/ 179 w 736"/>
                <a:gd name="T23" fmla="*/ 4 h 327"/>
                <a:gd name="T24" fmla="*/ 178 w 736"/>
                <a:gd name="T25" fmla="*/ 2 h 327"/>
                <a:gd name="T26" fmla="*/ 177 w 736"/>
                <a:gd name="T27" fmla="*/ 1 h 327"/>
                <a:gd name="T28" fmla="*/ 175 w 736"/>
                <a:gd name="T29" fmla="*/ 0 h 327"/>
                <a:gd name="T30" fmla="*/ 173 w 736"/>
                <a:gd name="T31" fmla="*/ 0 h 327"/>
                <a:gd name="T32" fmla="*/ 171 w 736"/>
                <a:gd name="T33" fmla="*/ 0 h 327"/>
                <a:gd name="T34" fmla="*/ 169 w 736"/>
                <a:gd name="T35" fmla="*/ 1 h 327"/>
                <a:gd name="T36" fmla="*/ 167 w 736"/>
                <a:gd name="T37" fmla="*/ 2 h 327"/>
                <a:gd name="T38" fmla="*/ 166 w 736"/>
                <a:gd name="T39" fmla="*/ 4 h 327"/>
                <a:gd name="T40" fmla="*/ 166 w 736"/>
                <a:gd name="T41" fmla="*/ 5 h 327"/>
                <a:gd name="T42" fmla="*/ 33 w 736"/>
                <a:gd name="T43" fmla="*/ 5 h 327"/>
                <a:gd name="T44" fmla="*/ 33 w 736"/>
                <a:gd name="T45" fmla="*/ 321 h 327"/>
                <a:gd name="T46" fmla="*/ 0 w 736"/>
                <a:gd name="T47" fmla="*/ 321 h 327"/>
                <a:gd name="T48" fmla="*/ 0 w 736"/>
                <a:gd name="T49" fmla="*/ 327 h 32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36"/>
                <a:gd name="T76" fmla="*/ 0 h 327"/>
                <a:gd name="T77" fmla="*/ 736 w 736"/>
                <a:gd name="T78" fmla="*/ 327 h 32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36" h="327">
                  <a:moveTo>
                    <a:pt x="736" y="5"/>
                  </a:moveTo>
                  <a:lnTo>
                    <a:pt x="566" y="5"/>
                  </a:lnTo>
                  <a:lnTo>
                    <a:pt x="566" y="4"/>
                  </a:lnTo>
                  <a:lnTo>
                    <a:pt x="565" y="3"/>
                  </a:lnTo>
                  <a:lnTo>
                    <a:pt x="564" y="2"/>
                  </a:lnTo>
                  <a:lnTo>
                    <a:pt x="562" y="2"/>
                  </a:lnTo>
                  <a:lnTo>
                    <a:pt x="560" y="2"/>
                  </a:lnTo>
                  <a:lnTo>
                    <a:pt x="559" y="3"/>
                  </a:lnTo>
                  <a:lnTo>
                    <a:pt x="558" y="4"/>
                  </a:lnTo>
                  <a:lnTo>
                    <a:pt x="557" y="5"/>
                  </a:lnTo>
                  <a:lnTo>
                    <a:pt x="180" y="5"/>
                  </a:lnTo>
                  <a:lnTo>
                    <a:pt x="179" y="4"/>
                  </a:lnTo>
                  <a:lnTo>
                    <a:pt x="178" y="2"/>
                  </a:lnTo>
                  <a:lnTo>
                    <a:pt x="177" y="1"/>
                  </a:lnTo>
                  <a:lnTo>
                    <a:pt x="175" y="0"/>
                  </a:lnTo>
                  <a:lnTo>
                    <a:pt x="173" y="0"/>
                  </a:lnTo>
                  <a:lnTo>
                    <a:pt x="171" y="0"/>
                  </a:lnTo>
                  <a:lnTo>
                    <a:pt x="169" y="1"/>
                  </a:lnTo>
                  <a:lnTo>
                    <a:pt x="167" y="2"/>
                  </a:lnTo>
                  <a:lnTo>
                    <a:pt x="166" y="4"/>
                  </a:lnTo>
                  <a:lnTo>
                    <a:pt x="166" y="5"/>
                  </a:lnTo>
                  <a:lnTo>
                    <a:pt x="33" y="5"/>
                  </a:lnTo>
                  <a:lnTo>
                    <a:pt x="33" y="321"/>
                  </a:lnTo>
                  <a:lnTo>
                    <a:pt x="0" y="321"/>
                  </a:lnTo>
                  <a:lnTo>
                    <a:pt x="0" y="327"/>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4948" name="Group 358"/>
            <p:cNvGrpSpPr>
              <a:grpSpLocks/>
            </p:cNvGrpSpPr>
            <p:nvPr/>
          </p:nvGrpSpPr>
          <p:grpSpPr bwMode="auto">
            <a:xfrm>
              <a:off x="463" y="963"/>
              <a:ext cx="4668" cy="2499"/>
              <a:chOff x="549" y="932"/>
              <a:chExt cx="4668" cy="2499"/>
            </a:xfrm>
          </p:grpSpPr>
          <p:sp>
            <p:nvSpPr>
              <p:cNvPr id="25723" name="Freeform 359"/>
              <p:cNvSpPr>
                <a:spLocks/>
              </p:cNvSpPr>
              <p:nvPr/>
            </p:nvSpPr>
            <p:spPr bwMode="auto">
              <a:xfrm>
                <a:off x="3349" y="3341"/>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4" name="Rectangle 360"/>
              <p:cNvSpPr>
                <a:spLocks noChangeArrowheads="1"/>
              </p:cNvSpPr>
              <p:nvPr/>
            </p:nvSpPr>
            <p:spPr bwMode="auto">
              <a:xfrm>
                <a:off x="4834" y="2569"/>
                <a:ext cx="205" cy="45"/>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725" name="Rectangle 361"/>
              <p:cNvSpPr>
                <a:spLocks noChangeArrowheads="1"/>
              </p:cNvSpPr>
              <p:nvPr/>
            </p:nvSpPr>
            <p:spPr bwMode="auto">
              <a:xfrm>
                <a:off x="4811" y="2579"/>
                <a:ext cx="252"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Ad Expense</a:t>
                </a:r>
                <a:endParaRPr lang="en-US">
                  <a:solidFill>
                    <a:srgbClr val="FF0000"/>
                  </a:solidFill>
                </a:endParaRPr>
              </a:p>
            </p:txBody>
          </p:sp>
          <p:sp>
            <p:nvSpPr>
              <p:cNvPr id="25726" name="Freeform 362"/>
              <p:cNvSpPr>
                <a:spLocks/>
              </p:cNvSpPr>
              <p:nvPr/>
            </p:nvSpPr>
            <p:spPr bwMode="auto">
              <a:xfrm>
                <a:off x="4924" y="2509"/>
                <a:ext cx="12" cy="60"/>
              </a:xfrm>
              <a:custGeom>
                <a:avLst/>
                <a:gdLst>
                  <a:gd name="T0" fmla="*/ 12 w 12"/>
                  <a:gd name="T1" fmla="*/ 60 h 60"/>
                  <a:gd name="T2" fmla="*/ 12 w 12"/>
                  <a:gd name="T3" fmla="*/ 45 h 60"/>
                  <a:gd name="T4" fmla="*/ 0 w 12"/>
                  <a:gd name="T5" fmla="*/ 45 h 60"/>
                  <a:gd name="T6" fmla="*/ 0 w 12"/>
                  <a:gd name="T7" fmla="*/ 0 h 60"/>
                  <a:gd name="T8" fmla="*/ 0 60000 65536"/>
                  <a:gd name="T9" fmla="*/ 0 60000 65536"/>
                  <a:gd name="T10" fmla="*/ 0 60000 65536"/>
                  <a:gd name="T11" fmla="*/ 0 60000 65536"/>
                  <a:gd name="T12" fmla="*/ 0 w 12"/>
                  <a:gd name="T13" fmla="*/ 0 h 60"/>
                  <a:gd name="T14" fmla="*/ 12 w 12"/>
                  <a:gd name="T15" fmla="*/ 60 h 60"/>
                </a:gdLst>
                <a:ahLst/>
                <a:cxnLst>
                  <a:cxn ang="T8">
                    <a:pos x="T0" y="T1"/>
                  </a:cxn>
                  <a:cxn ang="T9">
                    <a:pos x="T2" y="T3"/>
                  </a:cxn>
                  <a:cxn ang="T10">
                    <a:pos x="T4" y="T5"/>
                  </a:cxn>
                  <a:cxn ang="T11">
                    <a:pos x="T6" y="T7"/>
                  </a:cxn>
                </a:cxnLst>
                <a:rect l="T12" t="T13" r="T14" b="T15"/>
                <a:pathLst>
                  <a:path w="12" h="60">
                    <a:moveTo>
                      <a:pt x="12" y="60"/>
                    </a:moveTo>
                    <a:lnTo>
                      <a:pt x="12" y="45"/>
                    </a:lnTo>
                    <a:lnTo>
                      <a:pt x="0" y="45"/>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27" name="Freeform 363"/>
              <p:cNvSpPr>
                <a:spLocks/>
              </p:cNvSpPr>
              <p:nvPr/>
            </p:nvSpPr>
            <p:spPr bwMode="auto">
              <a:xfrm>
                <a:off x="4918" y="2500"/>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8" name="Rectangle 364"/>
              <p:cNvSpPr>
                <a:spLocks noChangeArrowheads="1"/>
              </p:cNvSpPr>
              <p:nvPr/>
            </p:nvSpPr>
            <p:spPr bwMode="auto">
              <a:xfrm>
                <a:off x="4408" y="1534"/>
                <a:ext cx="183" cy="81"/>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5729" name="Rectangle 365"/>
              <p:cNvSpPr>
                <a:spLocks noChangeArrowheads="1"/>
              </p:cNvSpPr>
              <p:nvPr/>
            </p:nvSpPr>
            <p:spPr bwMode="auto">
              <a:xfrm>
                <a:off x="4401" y="1546"/>
                <a:ext cx="155"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-Promo</a:t>
                </a:r>
                <a:endParaRPr lang="en-US">
                  <a:solidFill>
                    <a:srgbClr val="FF0000"/>
                  </a:solidFill>
                </a:endParaRPr>
              </a:p>
            </p:txBody>
          </p:sp>
          <p:sp>
            <p:nvSpPr>
              <p:cNvPr id="25730" name="Rectangle 366"/>
              <p:cNvSpPr>
                <a:spLocks noChangeArrowheads="1"/>
              </p:cNvSpPr>
              <p:nvPr/>
            </p:nvSpPr>
            <p:spPr bwMode="auto">
              <a:xfrm>
                <a:off x="4414" y="1575"/>
                <a:ext cx="18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Analysis</a:t>
                </a:r>
                <a:endParaRPr lang="en-US">
                  <a:solidFill>
                    <a:srgbClr val="FF0000"/>
                  </a:solidFill>
                </a:endParaRPr>
              </a:p>
            </p:txBody>
          </p:sp>
          <p:sp>
            <p:nvSpPr>
              <p:cNvPr id="25731" name="Rectangle 367"/>
              <p:cNvSpPr>
                <a:spLocks noChangeArrowheads="1"/>
              </p:cNvSpPr>
              <p:nvPr/>
            </p:nvSpPr>
            <p:spPr bwMode="auto">
              <a:xfrm>
                <a:off x="4408" y="1649"/>
                <a:ext cx="189" cy="88"/>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5732" name="Rectangle 368"/>
              <p:cNvSpPr>
                <a:spLocks noChangeArrowheads="1"/>
              </p:cNvSpPr>
              <p:nvPr/>
            </p:nvSpPr>
            <p:spPr bwMode="auto">
              <a:xfrm>
                <a:off x="4422" y="1657"/>
                <a:ext cx="106"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Price</a:t>
                </a:r>
                <a:endParaRPr lang="en-US">
                  <a:solidFill>
                    <a:srgbClr val="FF0000"/>
                  </a:solidFill>
                </a:endParaRPr>
              </a:p>
            </p:txBody>
          </p:sp>
          <p:sp>
            <p:nvSpPr>
              <p:cNvPr id="25733" name="Rectangle 369"/>
              <p:cNvSpPr>
                <a:spLocks noChangeArrowheads="1"/>
              </p:cNvSpPr>
              <p:nvPr/>
            </p:nvSpPr>
            <p:spPr bwMode="auto">
              <a:xfrm>
                <a:off x="4400" y="1676"/>
                <a:ext cx="20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Marketing</a:t>
                </a:r>
                <a:endParaRPr lang="en-US">
                  <a:solidFill>
                    <a:srgbClr val="FF0000"/>
                  </a:solidFill>
                </a:endParaRPr>
              </a:p>
            </p:txBody>
          </p:sp>
          <p:sp>
            <p:nvSpPr>
              <p:cNvPr id="25734" name="Rectangle 370"/>
              <p:cNvSpPr>
                <a:spLocks noChangeArrowheads="1"/>
              </p:cNvSpPr>
              <p:nvPr/>
            </p:nvSpPr>
            <p:spPr bwMode="auto">
              <a:xfrm>
                <a:off x="4418" y="1705"/>
                <a:ext cx="171"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Support</a:t>
                </a:r>
                <a:endParaRPr lang="en-US">
                  <a:solidFill>
                    <a:srgbClr val="FF0000"/>
                  </a:solidFill>
                </a:endParaRPr>
              </a:p>
            </p:txBody>
          </p:sp>
          <p:sp>
            <p:nvSpPr>
              <p:cNvPr id="25735" name="Freeform 371"/>
              <p:cNvSpPr>
                <a:spLocks/>
              </p:cNvSpPr>
              <p:nvPr/>
            </p:nvSpPr>
            <p:spPr bwMode="auto">
              <a:xfrm>
                <a:off x="4500" y="1624"/>
                <a:ext cx="3" cy="25"/>
              </a:xfrm>
              <a:custGeom>
                <a:avLst/>
                <a:gdLst>
                  <a:gd name="T0" fmla="*/ 0 w 3"/>
                  <a:gd name="T1" fmla="*/ 0 h 25"/>
                  <a:gd name="T2" fmla="*/ 0 w 3"/>
                  <a:gd name="T3" fmla="*/ 7 h 25"/>
                  <a:gd name="T4" fmla="*/ 3 w 3"/>
                  <a:gd name="T5" fmla="*/ 7 h 25"/>
                  <a:gd name="T6" fmla="*/ 3 w 3"/>
                  <a:gd name="T7" fmla="*/ 25 h 25"/>
                  <a:gd name="T8" fmla="*/ 0 60000 65536"/>
                  <a:gd name="T9" fmla="*/ 0 60000 65536"/>
                  <a:gd name="T10" fmla="*/ 0 60000 65536"/>
                  <a:gd name="T11" fmla="*/ 0 60000 65536"/>
                  <a:gd name="T12" fmla="*/ 0 w 3"/>
                  <a:gd name="T13" fmla="*/ 0 h 25"/>
                  <a:gd name="T14" fmla="*/ 3 w 3"/>
                  <a:gd name="T15" fmla="*/ 25 h 25"/>
                </a:gdLst>
                <a:ahLst/>
                <a:cxnLst>
                  <a:cxn ang="T8">
                    <a:pos x="T0" y="T1"/>
                  </a:cxn>
                  <a:cxn ang="T9">
                    <a:pos x="T2" y="T3"/>
                  </a:cxn>
                  <a:cxn ang="T10">
                    <a:pos x="T4" y="T5"/>
                  </a:cxn>
                  <a:cxn ang="T11">
                    <a:pos x="T6" y="T7"/>
                  </a:cxn>
                </a:cxnLst>
                <a:rect l="T12" t="T13" r="T14" b="T15"/>
                <a:pathLst>
                  <a:path w="3" h="25">
                    <a:moveTo>
                      <a:pt x="0" y="0"/>
                    </a:moveTo>
                    <a:lnTo>
                      <a:pt x="0" y="7"/>
                    </a:lnTo>
                    <a:lnTo>
                      <a:pt x="3" y="7"/>
                    </a:lnTo>
                    <a:lnTo>
                      <a:pt x="3" y="25"/>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36" name="Freeform 372"/>
              <p:cNvSpPr>
                <a:spLocks/>
              </p:cNvSpPr>
              <p:nvPr/>
            </p:nvSpPr>
            <p:spPr bwMode="auto">
              <a:xfrm>
                <a:off x="4494" y="1615"/>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37" name="Freeform 373"/>
              <p:cNvSpPr>
                <a:spLocks/>
              </p:cNvSpPr>
              <p:nvPr/>
            </p:nvSpPr>
            <p:spPr bwMode="auto">
              <a:xfrm>
                <a:off x="3328" y="1325"/>
                <a:ext cx="1202" cy="200"/>
              </a:xfrm>
              <a:custGeom>
                <a:avLst/>
                <a:gdLst>
                  <a:gd name="T0" fmla="*/ 37 w 1202"/>
                  <a:gd name="T1" fmla="*/ 1 h 200"/>
                  <a:gd name="T2" fmla="*/ 43 w 1202"/>
                  <a:gd name="T3" fmla="*/ 1 h 200"/>
                  <a:gd name="T4" fmla="*/ 56 w 1202"/>
                  <a:gd name="T5" fmla="*/ 2 h 200"/>
                  <a:gd name="T6" fmla="*/ 62 w 1202"/>
                  <a:gd name="T7" fmla="*/ 0 h 200"/>
                  <a:gd name="T8" fmla="*/ 78 w 1202"/>
                  <a:gd name="T9" fmla="*/ 3 h 200"/>
                  <a:gd name="T10" fmla="*/ 83 w 1202"/>
                  <a:gd name="T11" fmla="*/ 0 h 200"/>
                  <a:gd name="T12" fmla="*/ 88 w 1202"/>
                  <a:gd name="T13" fmla="*/ 3 h 200"/>
                  <a:gd name="T14" fmla="*/ 103 w 1202"/>
                  <a:gd name="T15" fmla="*/ 0 h 200"/>
                  <a:gd name="T16" fmla="*/ 109 w 1202"/>
                  <a:gd name="T17" fmla="*/ 2 h 200"/>
                  <a:gd name="T18" fmla="*/ 132 w 1202"/>
                  <a:gd name="T19" fmla="*/ 1 h 200"/>
                  <a:gd name="T20" fmla="*/ 138 w 1202"/>
                  <a:gd name="T21" fmla="*/ 1 h 200"/>
                  <a:gd name="T22" fmla="*/ 153 w 1202"/>
                  <a:gd name="T23" fmla="*/ 2 h 200"/>
                  <a:gd name="T24" fmla="*/ 159 w 1202"/>
                  <a:gd name="T25" fmla="*/ 0 h 200"/>
                  <a:gd name="T26" fmla="*/ 400 w 1202"/>
                  <a:gd name="T27" fmla="*/ 3 h 200"/>
                  <a:gd name="T28" fmla="*/ 405 w 1202"/>
                  <a:gd name="T29" fmla="*/ 0 h 200"/>
                  <a:gd name="T30" fmla="*/ 409 w 1202"/>
                  <a:gd name="T31" fmla="*/ 3 h 200"/>
                  <a:gd name="T32" fmla="*/ 445 w 1202"/>
                  <a:gd name="T33" fmla="*/ 0 h 200"/>
                  <a:gd name="T34" fmla="*/ 451 w 1202"/>
                  <a:gd name="T35" fmla="*/ 2 h 200"/>
                  <a:gd name="T36" fmla="*/ 476 w 1202"/>
                  <a:gd name="T37" fmla="*/ 1 h 200"/>
                  <a:gd name="T38" fmla="*/ 482 w 1202"/>
                  <a:gd name="T39" fmla="*/ 1 h 200"/>
                  <a:gd name="T40" fmla="*/ 494 w 1202"/>
                  <a:gd name="T41" fmla="*/ 2 h 200"/>
                  <a:gd name="T42" fmla="*/ 500 w 1202"/>
                  <a:gd name="T43" fmla="*/ 0 h 200"/>
                  <a:gd name="T44" fmla="*/ 520 w 1202"/>
                  <a:gd name="T45" fmla="*/ 3 h 200"/>
                  <a:gd name="T46" fmla="*/ 524 w 1202"/>
                  <a:gd name="T47" fmla="*/ 0 h 200"/>
                  <a:gd name="T48" fmla="*/ 529 w 1202"/>
                  <a:gd name="T49" fmla="*/ 3 h 200"/>
                  <a:gd name="T50" fmla="*/ 544 w 1202"/>
                  <a:gd name="T51" fmla="*/ 0 h 200"/>
                  <a:gd name="T52" fmla="*/ 550 w 1202"/>
                  <a:gd name="T53" fmla="*/ 2 h 200"/>
                  <a:gd name="T54" fmla="*/ 564 w 1202"/>
                  <a:gd name="T55" fmla="*/ 1 h 200"/>
                  <a:gd name="T56" fmla="*/ 570 w 1202"/>
                  <a:gd name="T57" fmla="*/ 1 h 200"/>
                  <a:gd name="T58" fmla="*/ 576 w 1202"/>
                  <a:gd name="T59" fmla="*/ 2 h 200"/>
                  <a:gd name="T60" fmla="*/ 582 w 1202"/>
                  <a:gd name="T61" fmla="*/ 0 h 200"/>
                  <a:gd name="T62" fmla="*/ 589 w 1202"/>
                  <a:gd name="T63" fmla="*/ 3 h 200"/>
                  <a:gd name="T64" fmla="*/ 594 w 1202"/>
                  <a:gd name="T65" fmla="*/ 0 h 200"/>
                  <a:gd name="T66" fmla="*/ 599 w 1202"/>
                  <a:gd name="T67" fmla="*/ 3 h 200"/>
                  <a:gd name="T68" fmla="*/ 633 w 1202"/>
                  <a:gd name="T69" fmla="*/ 0 h 200"/>
                  <a:gd name="T70" fmla="*/ 639 w 1202"/>
                  <a:gd name="T71" fmla="*/ 2 h 200"/>
                  <a:gd name="T72" fmla="*/ 665 w 1202"/>
                  <a:gd name="T73" fmla="*/ 1 h 200"/>
                  <a:gd name="T74" fmla="*/ 671 w 1202"/>
                  <a:gd name="T75" fmla="*/ 1 h 200"/>
                  <a:gd name="T76" fmla="*/ 691 w 1202"/>
                  <a:gd name="T77" fmla="*/ 2 h 200"/>
                  <a:gd name="T78" fmla="*/ 697 w 1202"/>
                  <a:gd name="T79" fmla="*/ 0 h 200"/>
                  <a:gd name="T80" fmla="*/ 725 w 1202"/>
                  <a:gd name="T81" fmla="*/ 3 h 200"/>
                  <a:gd name="T82" fmla="*/ 729 w 1202"/>
                  <a:gd name="T83" fmla="*/ 0 h 200"/>
                  <a:gd name="T84" fmla="*/ 734 w 1202"/>
                  <a:gd name="T85" fmla="*/ 3 h 200"/>
                  <a:gd name="T86" fmla="*/ 851 w 1202"/>
                  <a:gd name="T87" fmla="*/ 0 h 200"/>
                  <a:gd name="T88" fmla="*/ 856 w 1202"/>
                  <a:gd name="T89" fmla="*/ 2 h 200"/>
                  <a:gd name="T90" fmla="*/ 1049 w 1202"/>
                  <a:gd name="T91" fmla="*/ 1 h 200"/>
                  <a:gd name="T92" fmla="*/ 1055 w 1202"/>
                  <a:gd name="T93" fmla="*/ 1 h 200"/>
                  <a:gd name="T94" fmla="*/ 1202 w 1202"/>
                  <a:gd name="T95" fmla="*/ 193 h 2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02"/>
                  <a:gd name="T145" fmla="*/ 0 h 200"/>
                  <a:gd name="T146" fmla="*/ 1202 w 1202"/>
                  <a:gd name="T147" fmla="*/ 200 h 2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02" h="200">
                    <a:moveTo>
                      <a:pt x="0" y="3"/>
                    </a:moveTo>
                    <a:lnTo>
                      <a:pt x="35" y="3"/>
                    </a:lnTo>
                    <a:lnTo>
                      <a:pt x="36" y="2"/>
                    </a:lnTo>
                    <a:lnTo>
                      <a:pt x="37" y="1"/>
                    </a:lnTo>
                    <a:lnTo>
                      <a:pt x="38" y="0"/>
                    </a:lnTo>
                    <a:lnTo>
                      <a:pt x="40" y="0"/>
                    </a:lnTo>
                    <a:lnTo>
                      <a:pt x="42" y="0"/>
                    </a:lnTo>
                    <a:lnTo>
                      <a:pt x="43" y="1"/>
                    </a:lnTo>
                    <a:lnTo>
                      <a:pt x="44" y="2"/>
                    </a:lnTo>
                    <a:lnTo>
                      <a:pt x="44" y="3"/>
                    </a:lnTo>
                    <a:lnTo>
                      <a:pt x="56" y="3"/>
                    </a:lnTo>
                    <a:lnTo>
                      <a:pt x="56" y="2"/>
                    </a:lnTo>
                    <a:lnTo>
                      <a:pt x="57" y="1"/>
                    </a:lnTo>
                    <a:lnTo>
                      <a:pt x="59" y="0"/>
                    </a:lnTo>
                    <a:lnTo>
                      <a:pt x="60" y="0"/>
                    </a:lnTo>
                    <a:lnTo>
                      <a:pt x="62" y="0"/>
                    </a:lnTo>
                    <a:lnTo>
                      <a:pt x="64" y="1"/>
                    </a:lnTo>
                    <a:lnTo>
                      <a:pt x="65" y="2"/>
                    </a:lnTo>
                    <a:lnTo>
                      <a:pt x="65" y="3"/>
                    </a:lnTo>
                    <a:lnTo>
                      <a:pt x="78" y="3"/>
                    </a:lnTo>
                    <a:lnTo>
                      <a:pt x="79" y="2"/>
                    </a:lnTo>
                    <a:lnTo>
                      <a:pt x="80" y="1"/>
                    </a:lnTo>
                    <a:lnTo>
                      <a:pt x="81" y="0"/>
                    </a:lnTo>
                    <a:lnTo>
                      <a:pt x="83" y="0"/>
                    </a:lnTo>
                    <a:lnTo>
                      <a:pt x="85" y="0"/>
                    </a:lnTo>
                    <a:lnTo>
                      <a:pt x="86" y="1"/>
                    </a:lnTo>
                    <a:lnTo>
                      <a:pt x="87" y="2"/>
                    </a:lnTo>
                    <a:lnTo>
                      <a:pt x="88" y="3"/>
                    </a:lnTo>
                    <a:lnTo>
                      <a:pt x="100" y="3"/>
                    </a:lnTo>
                    <a:lnTo>
                      <a:pt x="100" y="2"/>
                    </a:lnTo>
                    <a:lnTo>
                      <a:pt x="101" y="1"/>
                    </a:lnTo>
                    <a:lnTo>
                      <a:pt x="103" y="0"/>
                    </a:lnTo>
                    <a:lnTo>
                      <a:pt x="104" y="0"/>
                    </a:lnTo>
                    <a:lnTo>
                      <a:pt x="106" y="0"/>
                    </a:lnTo>
                    <a:lnTo>
                      <a:pt x="107" y="1"/>
                    </a:lnTo>
                    <a:lnTo>
                      <a:pt x="109" y="2"/>
                    </a:lnTo>
                    <a:lnTo>
                      <a:pt x="109" y="3"/>
                    </a:lnTo>
                    <a:lnTo>
                      <a:pt x="130" y="3"/>
                    </a:lnTo>
                    <a:lnTo>
                      <a:pt x="131" y="2"/>
                    </a:lnTo>
                    <a:lnTo>
                      <a:pt x="132" y="1"/>
                    </a:lnTo>
                    <a:lnTo>
                      <a:pt x="133" y="0"/>
                    </a:lnTo>
                    <a:lnTo>
                      <a:pt x="135" y="0"/>
                    </a:lnTo>
                    <a:lnTo>
                      <a:pt x="136" y="0"/>
                    </a:lnTo>
                    <a:lnTo>
                      <a:pt x="138" y="1"/>
                    </a:lnTo>
                    <a:lnTo>
                      <a:pt x="139" y="2"/>
                    </a:lnTo>
                    <a:lnTo>
                      <a:pt x="139" y="3"/>
                    </a:lnTo>
                    <a:lnTo>
                      <a:pt x="153" y="3"/>
                    </a:lnTo>
                    <a:lnTo>
                      <a:pt x="153" y="2"/>
                    </a:lnTo>
                    <a:lnTo>
                      <a:pt x="154" y="1"/>
                    </a:lnTo>
                    <a:lnTo>
                      <a:pt x="156" y="0"/>
                    </a:lnTo>
                    <a:lnTo>
                      <a:pt x="157" y="0"/>
                    </a:lnTo>
                    <a:lnTo>
                      <a:pt x="159" y="0"/>
                    </a:lnTo>
                    <a:lnTo>
                      <a:pt x="160" y="1"/>
                    </a:lnTo>
                    <a:lnTo>
                      <a:pt x="161" y="2"/>
                    </a:lnTo>
                    <a:lnTo>
                      <a:pt x="162" y="3"/>
                    </a:lnTo>
                    <a:lnTo>
                      <a:pt x="400" y="3"/>
                    </a:lnTo>
                    <a:lnTo>
                      <a:pt x="400" y="2"/>
                    </a:lnTo>
                    <a:lnTo>
                      <a:pt x="401" y="1"/>
                    </a:lnTo>
                    <a:lnTo>
                      <a:pt x="403" y="0"/>
                    </a:lnTo>
                    <a:lnTo>
                      <a:pt x="405" y="0"/>
                    </a:lnTo>
                    <a:lnTo>
                      <a:pt x="406" y="0"/>
                    </a:lnTo>
                    <a:lnTo>
                      <a:pt x="408" y="1"/>
                    </a:lnTo>
                    <a:lnTo>
                      <a:pt x="409" y="2"/>
                    </a:lnTo>
                    <a:lnTo>
                      <a:pt x="409" y="3"/>
                    </a:lnTo>
                    <a:lnTo>
                      <a:pt x="442" y="3"/>
                    </a:lnTo>
                    <a:lnTo>
                      <a:pt x="443" y="2"/>
                    </a:lnTo>
                    <a:lnTo>
                      <a:pt x="443" y="1"/>
                    </a:lnTo>
                    <a:lnTo>
                      <a:pt x="445" y="0"/>
                    </a:lnTo>
                    <a:lnTo>
                      <a:pt x="447" y="0"/>
                    </a:lnTo>
                    <a:lnTo>
                      <a:pt x="448" y="0"/>
                    </a:lnTo>
                    <a:lnTo>
                      <a:pt x="450" y="1"/>
                    </a:lnTo>
                    <a:lnTo>
                      <a:pt x="451" y="2"/>
                    </a:lnTo>
                    <a:lnTo>
                      <a:pt x="451" y="3"/>
                    </a:lnTo>
                    <a:lnTo>
                      <a:pt x="475" y="3"/>
                    </a:lnTo>
                    <a:lnTo>
                      <a:pt x="475" y="2"/>
                    </a:lnTo>
                    <a:lnTo>
                      <a:pt x="476" y="1"/>
                    </a:lnTo>
                    <a:lnTo>
                      <a:pt x="477" y="0"/>
                    </a:lnTo>
                    <a:lnTo>
                      <a:pt x="479" y="0"/>
                    </a:lnTo>
                    <a:lnTo>
                      <a:pt x="481" y="0"/>
                    </a:lnTo>
                    <a:lnTo>
                      <a:pt x="482" y="1"/>
                    </a:lnTo>
                    <a:lnTo>
                      <a:pt x="483" y="2"/>
                    </a:lnTo>
                    <a:lnTo>
                      <a:pt x="484" y="3"/>
                    </a:lnTo>
                    <a:lnTo>
                      <a:pt x="494" y="3"/>
                    </a:lnTo>
                    <a:lnTo>
                      <a:pt x="494" y="2"/>
                    </a:lnTo>
                    <a:lnTo>
                      <a:pt x="495" y="1"/>
                    </a:lnTo>
                    <a:lnTo>
                      <a:pt x="497" y="0"/>
                    </a:lnTo>
                    <a:lnTo>
                      <a:pt x="499" y="0"/>
                    </a:lnTo>
                    <a:lnTo>
                      <a:pt x="500" y="0"/>
                    </a:lnTo>
                    <a:lnTo>
                      <a:pt x="502" y="1"/>
                    </a:lnTo>
                    <a:lnTo>
                      <a:pt x="503" y="2"/>
                    </a:lnTo>
                    <a:lnTo>
                      <a:pt x="503" y="3"/>
                    </a:lnTo>
                    <a:lnTo>
                      <a:pt x="520" y="3"/>
                    </a:lnTo>
                    <a:lnTo>
                      <a:pt x="520" y="2"/>
                    </a:lnTo>
                    <a:lnTo>
                      <a:pt x="521" y="1"/>
                    </a:lnTo>
                    <a:lnTo>
                      <a:pt x="523" y="0"/>
                    </a:lnTo>
                    <a:lnTo>
                      <a:pt x="524" y="0"/>
                    </a:lnTo>
                    <a:lnTo>
                      <a:pt x="526" y="0"/>
                    </a:lnTo>
                    <a:lnTo>
                      <a:pt x="528" y="1"/>
                    </a:lnTo>
                    <a:lnTo>
                      <a:pt x="528" y="2"/>
                    </a:lnTo>
                    <a:lnTo>
                      <a:pt x="529" y="3"/>
                    </a:lnTo>
                    <a:lnTo>
                      <a:pt x="542" y="3"/>
                    </a:lnTo>
                    <a:lnTo>
                      <a:pt x="542" y="2"/>
                    </a:lnTo>
                    <a:lnTo>
                      <a:pt x="543" y="1"/>
                    </a:lnTo>
                    <a:lnTo>
                      <a:pt x="544" y="0"/>
                    </a:lnTo>
                    <a:lnTo>
                      <a:pt x="546" y="0"/>
                    </a:lnTo>
                    <a:lnTo>
                      <a:pt x="548" y="0"/>
                    </a:lnTo>
                    <a:lnTo>
                      <a:pt x="550" y="1"/>
                    </a:lnTo>
                    <a:lnTo>
                      <a:pt x="550" y="2"/>
                    </a:lnTo>
                    <a:lnTo>
                      <a:pt x="551" y="3"/>
                    </a:lnTo>
                    <a:lnTo>
                      <a:pt x="562" y="3"/>
                    </a:lnTo>
                    <a:lnTo>
                      <a:pt x="563" y="2"/>
                    </a:lnTo>
                    <a:lnTo>
                      <a:pt x="564" y="1"/>
                    </a:lnTo>
                    <a:lnTo>
                      <a:pt x="565" y="0"/>
                    </a:lnTo>
                    <a:lnTo>
                      <a:pt x="567" y="0"/>
                    </a:lnTo>
                    <a:lnTo>
                      <a:pt x="569" y="0"/>
                    </a:lnTo>
                    <a:lnTo>
                      <a:pt x="570" y="1"/>
                    </a:lnTo>
                    <a:lnTo>
                      <a:pt x="571" y="2"/>
                    </a:lnTo>
                    <a:lnTo>
                      <a:pt x="571" y="3"/>
                    </a:lnTo>
                    <a:lnTo>
                      <a:pt x="576" y="3"/>
                    </a:lnTo>
                    <a:lnTo>
                      <a:pt x="576" y="2"/>
                    </a:lnTo>
                    <a:lnTo>
                      <a:pt x="577" y="1"/>
                    </a:lnTo>
                    <a:lnTo>
                      <a:pt x="579" y="0"/>
                    </a:lnTo>
                    <a:lnTo>
                      <a:pt x="580" y="0"/>
                    </a:lnTo>
                    <a:lnTo>
                      <a:pt x="582" y="0"/>
                    </a:lnTo>
                    <a:lnTo>
                      <a:pt x="584" y="1"/>
                    </a:lnTo>
                    <a:lnTo>
                      <a:pt x="585" y="2"/>
                    </a:lnTo>
                    <a:lnTo>
                      <a:pt x="585" y="3"/>
                    </a:lnTo>
                    <a:lnTo>
                      <a:pt x="589" y="3"/>
                    </a:lnTo>
                    <a:lnTo>
                      <a:pt x="590" y="2"/>
                    </a:lnTo>
                    <a:lnTo>
                      <a:pt x="591" y="1"/>
                    </a:lnTo>
                    <a:lnTo>
                      <a:pt x="592" y="0"/>
                    </a:lnTo>
                    <a:lnTo>
                      <a:pt x="594" y="0"/>
                    </a:lnTo>
                    <a:lnTo>
                      <a:pt x="596" y="0"/>
                    </a:lnTo>
                    <a:lnTo>
                      <a:pt x="597" y="1"/>
                    </a:lnTo>
                    <a:lnTo>
                      <a:pt x="598" y="2"/>
                    </a:lnTo>
                    <a:lnTo>
                      <a:pt x="599" y="3"/>
                    </a:lnTo>
                    <a:lnTo>
                      <a:pt x="630" y="3"/>
                    </a:lnTo>
                    <a:lnTo>
                      <a:pt x="630" y="2"/>
                    </a:lnTo>
                    <a:lnTo>
                      <a:pt x="631" y="1"/>
                    </a:lnTo>
                    <a:lnTo>
                      <a:pt x="633" y="0"/>
                    </a:lnTo>
                    <a:lnTo>
                      <a:pt x="635" y="0"/>
                    </a:lnTo>
                    <a:lnTo>
                      <a:pt x="636" y="0"/>
                    </a:lnTo>
                    <a:lnTo>
                      <a:pt x="638" y="1"/>
                    </a:lnTo>
                    <a:lnTo>
                      <a:pt x="639" y="2"/>
                    </a:lnTo>
                    <a:lnTo>
                      <a:pt x="639" y="3"/>
                    </a:lnTo>
                    <a:lnTo>
                      <a:pt x="664" y="3"/>
                    </a:lnTo>
                    <a:lnTo>
                      <a:pt x="664" y="2"/>
                    </a:lnTo>
                    <a:lnTo>
                      <a:pt x="665" y="1"/>
                    </a:lnTo>
                    <a:lnTo>
                      <a:pt x="667" y="0"/>
                    </a:lnTo>
                    <a:lnTo>
                      <a:pt x="668" y="0"/>
                    </a:lnTo>
                    <a:lnTo>
                      <a:pt x="670" y="0"/>
                    </a:lnTo>
                    <a:lnTo>
                      <a:pt x="671" y="1"/>
                    </a:lnTo>
                    <a:lnTo>
                      <a:pt x="673" y="2"/>
                    </a:lnTo>
                    <a:lnTo>
                      <a:pt x="673" y="3"/>
                    </a:lnTo>
                    <a:lnTo>
                      <a:pt x="691" y="3"/>
                    </a:lnTo>
                    <a:lnTo>
                      <a:pt x="691" y="2"/>
                    </a:lnTo>
                    <a:lnTo>
                      <a:pt x="692" y="1"/>
                    </a:lnTo>
                    <a:lnTo>
                      <a:pt x="694" y="0"/>
                    </a:lnTo>
                    <a:lnTo>
                      <a:pt x="695" y="0"/>
                    </a:lnTo>
                    <a:lnTo>
                      <a:pt x="697" y="0"/>
                    </a:lnTo>
                    <a:lnTo>
                      <a:pt x="698" y="1"/>
                    </a:lnTo>
                    <a:lnTo>
                      <a:pt x="700" y="2"/>
                    </a:lnTo>
                    <a:lnTo>
                      <a:pt x="700" y="3"/>
                    </a:lnTo>
                    <a:lnTo>
                      <a:pt x="725" y="3"/>
                    </a:lnTo>
                    <a:lnTo>
                      <a:pt x="725" y="2"/>
                    </a:lnTo>
                    <a:lnTo>
                      <a:pt x="726" y="1"/>
                    </a:lnTo>
                    <a:lnTo>
                      <a:pt x="727" y="0"/>
                    </a:lnTo>
                    <a:lnTo>
                      <a:pt x="729" y="0"/>
                    </a:lnTo>
                    <a:lnTo>
                      <a:pt x="731" y="0"/>
                    </a:lnTo>
                    <a:lnTo>
                      <a:pt x="732" y="1"/>
                    </a:lnTo>
                    <a:lnTo>
                      <a:pt x="733" y="2"/>
                    </a:lnTo>
                    <a:lnTo>
                      <a:pt x="734" y="3"/>
                    </a:lnTo>
                    <a:lnTo>
                      <a:pt x="848" y="3"/>
                    </a:lnTo>
                    <a:lnTo>
                      <a:pt x="848" y="2"/>
                    </a:lnTo>
                    <a:lnTo>
                      <a:pt x="849" y="1"/>
                    </a:lnTo>
                    <a:lnTo>
                      <a:pt x="851" y="0"/>
                    </a:lnTo>
                    <a:lnTo>
                      <a:pt x="852" y="0"/>
                    </a:lnTo>
                    <a:lnTo>
                      <a:pt x="854" y="0"/>
                    </a:lnTo>
                    <a:lnTo>
                      <a:pt x="856" y="1"/>
                    </a:lnTo>
                    <a:lnTo>
                      <a:pt x="856" y="2"/>
                    </a:lnTo>
                    <a:lnTo>
                      <a:pt x="857" y="3"/>
                    </a:lnTo>
                    <a:lnTo>
                      <a:pt x="1047" y="3"/>
                    </a:lnTo>
                    <a:lnTo>
                      <a:pt x="1048" y="2"/>
                    </a:lnTo>
                    <a:lnTo>
                      <a:pt x="1049" y="1"/>
                    </a:lnTo>
                    <a:lnTo>
                      <a:pt x="1050" y="0"/>
                    </a:lnTo>
                    <a:lnTo>
                      <a:pt x="1052" y="0"/>
                    </a:lnTo>
                    <a:lnTo>
                      <a:pt x="1054" y="0"/>
                    </a:lnTo>
                    <a:lnTo>
                      <a:pt x="1055" y="1"/>
                    </a:lnTo>
                    <a:lnTo>
                      <a:pt x="1056" y="2"/>
                    </a:lnTo>
                    <a:lnTo>
                      <a:pt x="1056" y="3"/>
                    </a:lnTo>
                    <a:lnTo>
                      <a:pt x="1202" y="3"/>
                    </a:lnTo>
                    <a:lnTo>
                      <a:pt x="1202" y="193"/>
                    </a:lnTo>
                    <a:lnTo>
                      <a:pt x="1172" y="193"/>
                    </a:lnTo>
                    <a:lnTo>
                      <a:pt x="1172" y="200"/>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38" name="Freeform 374"/>
              <p:cNvSpPr>
                <a:spLocks/>
              </p:cNvSpPr>
              <p:nvPr/>
            </p:nvSpPr>
            <p:spPr bwMode="auto">
              <a:xfrm>
                <a:off x="4494" y="1524"/>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39" name="Freeform 375"/>
              <p:cNvSpPr>
                <a:spLocks/>
              </p:cNvSpPr>
              <p:nvPr/>
            </p:nvSpPr>
            <p:spPr bwMode="auto">
              <a:xfrm>
                <a:off x="3751" y="1376"/>
                <a:ext cx="1374" cy="1019"/>
              </a:xfrm>
              <a:custGeom>
                <a:avLst/>
                <a:gdLst>
                  <a:gd name="T0" fmla="*/ 20 w 1374"/>
                  <a:gd name="T1" fmla="*/ 1 h 1019"/>
                  <a:gd name="T2" fmla="*/ 27 w 1374"/>
                  <a:gd name="T3" fmla="*/ 1 h 1019"/>
                  <a:gd name="T4" fmla="*/ 37 w 1374"/>
                  <a:gd name="T5" fmla="*/ 2 h 1019"/>
                  <a:gd name="T6" fmla="*/ 43 w 1374"/>
                  <a:gd name="T7" fmla="*/ 0 h 1019"/>
                  <a:gd name="T8" fmla="*/ 52 w 1374"/>
                  <a:gd name="T9" fmla="*/ 3 h 1019"/>
                  <a:gd name="T10" fmla="*/ 56 w 1374"/>
                  <a:gd name="T11" fmla="*/ 0 h 1019"/>
                  <a:gd name="T12" fmla="*/ 61 w 1374"/>
                  <a:gd name="T13" fmla="*/ 3 h 1019"/>
                  <a:gd name="T14" fmla="*/ 74 w 1374"/>
                  <a:gd name="T15" fmla="*/ 0 h 1019"/>
                  <a:gd name="T16" fmla="*/ 79 w 1374"/>
                  <a:gd name="T17" fmla="*/ 2 h 1019"/>
                  <a:gd name="T18" fmla="*/ 98 w 1374"/>
                  <a:gd name="T19" fmla="*/ 1 h 1019"/>
                  <a:gd name="T20" fmla="*/ 105 w 1374"/>
                  <a:gd name="T21" fmla="*/ 1 h 1019"/>
                  <a:gd name="T22" fmla="*/ 119 w 1374"/>
                  <a:gd name="T23" fmla="*/ 2 h 1019"/>
                  <a:gd name="T24" fmla="*/ 125 w 1374"/>
                  <a:gd name="T25" fmla="*/ 0 h 1019"/>
                  <a:gd name="T26" fmla="*/ 139 w 1374"/>
                  <a:gd name="T27" fmla="*/ 3 h 1019"/>
                  <a:gd name="T28" fmla="*/ 144 w 1374"/>
                  <a:gd name="T29" fmla="*/ 0 h 1019"/>
                  <a:gd name="T30" fmla="*/ 148 w 1374"/>
                  <a:gd name="T31" fmla="*/ 3 h 1019"/>
                  <a:gd name="T32" fmla="*/ 156 w 1374"/>
                  <a:gd name="T33" fmla="*/ 0 h 1019"/>
                  <a:gd name="T34" fmla="*/ 162 w 1374"/>
                  <a:gd name="T35" fmla="*/ 2 h 1019"/>
                  <a:gd name="T36" fmla="*/ 168 w 1374"/>
                  <a:gd name="T37" fmla="*/ 1 h 1019"/>
                  <a:gd name="T38" fmla="*/ 174 w 1374"/>
                  <a:gd name="T39" fmla="*/ 1 h 1019"/>
                  <a:gd name="T40" fmla="*/ 207 w 1374"/>
                  <a:gd name="T41" fmla="*/ 2 h 1019"/>
                  <a:gd name="T42" fmla="*/ 213 w 1374"/>
                  <a:gd name="T43" fmla="*/ 0 h 1019"/>
                  <a:gd name="T44" fmla="*/ 241 w 1374"/>
                  <a:gd name="T45" fmla="*/ 3 h 1019"/>
                  <a:gd name="T46" fmla="*/ 245 w 1374"/>
                  <a:gd name="T47" fmla="*/ 0 h 1019"/>
                  <a:gd name="T48" fmla="*/ 250 w 1374"/>
                  <a:gd name="T49" fmla="*/ 3 h 1019"/>
                  <a:gd name="T50" fmla="*/ 304 w 1374"/>
                  <a:gd name="T51" fmla="*/ 0 h 1019"/>
                  <a:gd name="T52" fmla="*/ 310 w 1374"/>
                  <a:gd name="T53" fmla="*/ 2 h 1019"/>
                  <a:gd name="T54" fmla="*/ 426 w 1374"/>
                  <a:gd name="T55" fmla="*/ 1 h 1019"/>
                  <a:gd name="T56" fmla="*/ 433 w 1374"/>
                  <a:gd name="T57" fmla="*/ 1 h 1019"/>
                  <a:gd name="T58" fmla="*/ 437 w 1374"/>
                  <a:gd name="T59" fmla="*/ 2 h 1019"/>
                  <a:gd name="T60" fmla="*/ 443 w 1374"/>
                  <a:gd name="T61" fmla="*/ 0 h 1019"/>
                  <a:gd name="T62" fmla="*/ 479 w 1374"/>
                  <a:gd name="T63" fmla="*/ 3 h 1019"/>
                  <a:gd name="T64" fmla="*/ 580 w 1374"/>
                  <a:gd name="T65" fmla="*/ 109 h 1019"/>
                  <a:gd name="T66" fmla="*/ 586 w 1374"/>
                  <a:gd name="T67" fmla="*/ 109 h 1019"/>
                  <a:gd name="T68" fmla="*/ 625 w 1374"/>
                  <a:gd name="T69" fmla="*/ 110 h 1019"/>
                  <a:gd name="T70" fmla="*/ 631 w 1374"/>
                  <a:gd name="T71" fmla="*/ 108 h 1019"/>
                  <a:gd name="T72" fmla="*/ 706 w 1374"/>
                  <a:gd name="T73" fmla="*/ 111 h 1019"/>
                  <a:gd name="T74" fmla="*/ 710 w 1374"/>
                  <a:gd name="T75" fmla="*/ 108 h 1019"/>
                  <a:gd name="T76" fmla="*/ 715 w 1374"/>
                  <a:gd name="T77" fmla="*/ 111 h 1019"/>
                  <a:gd name="T78" fmla="*/ 777 w 1374"/>
                  <a:gd name="T79" fmla="*/ 108 h 1019"/>
                  <a:gd name="T80" fmla="*/ 783 w 1374"/>
                  <a:gd name="T81" fmla="*/ 110 h 1019"/>
                  <a:gd name="T82" fmla="*/ 803 w 1374"/>
                  <a:gd name="T83" fmla="*/ 109 h 1019"/>
                  <a:gd name="T84" fmla="*/ 809 w 1374"/>
                  <a:gd name="T85" fmla="*/ 109 h 1019"/>
                  <a:gd name="T86" fmla="*/ 876 w 1374"/>
                  <a:gd name="T87" fmla="*/ 110 h 1019"/>
                  <a:gd name="T88" fmla="*/ 882 w 1374"/>
                  <a:gd name="T89" fmla="*/ 108 h 1019"/>
                  <a:gd name="T90" fmla="*/ 889 w 1374"/>
                  <a:gd name="T91" fmla="*/ 111 h 1019"/>
                  <a:gd name="T92" fmla="*/ 894 w 1374"/>
                  <a:gd name="T93" fmla="*/ 108 h 1019"/>
                  <a:gd name="T94" fmla="*/ 898 w 1374"/>
                  <a:gd name="T95" fmla="*/ 111 h 1019"/>
                  <a:gd name="T96" fmla="*/ 988 w 1374"/>
                  <a:gd name="T97" fmla="*/ 108 h 1019"/>
                  <a:gd name="T98" fmla="*/ 994 w 1374"/>
                  <a:gd name="T99" fmla="*/ 110 h 1019"/>
                  <a:gd name="T100" fmla="*/ 1014 w 1374"/>
                  <a:gd name="T101" fmla="*/ 109 h 1019"/>
                  <a:gd name="T102" fmla="*/ 1020 w 1374"/>
                  <a:gd name="T103" fmla="*/ 109 h 1019"/>
                  <a:gd name="T104" fmla="*/ 1038 w 1374"/>
                  <a:gd name="T105" fmla="*/ 110 h 1019"/>
                  <a:gd name="T106" fmla="*/ 1043 w 1374"/>
                  <a:gd name="T107" fmla="*/ 108 h 1019"/>
                  <a:gd name="T108" fmla="*/ 1051 w 1374"/>
                  <a:gd name="T109" fmla="*/ 111 h 1019"/>
                  <a:gd name="T110" fmla="*/ 1056 w 1374"/>
                  <a:gd name="T111" fmla="*/ 108 h 1019"/>
                  <a:gd name="T112" fmla="*/ 1060 w 1374"/>
                  <a:gd name="T113" fmla="*/ 111 h 1019"/>
                  <a:gd name="T114" fmla="*/ 1125 w 1374"/>
                  <a:gd name="T115" fmla="*/ 108 h 1019"/>
                  <a:gd name="T116" fmla="*/ 1130 w 1374"/>
                  <a:gd name="T117" fmla="*/ 110 h 1019"/>
                  <a:gd name="T118" fmla="*/ 1215 w 1374"/>
                  <a:gd name="T119" fmla="*/ 109 h 1019"/>
                  <a:gd name="T120" fmla="*/ 1221 w 1374"/>
                  <a:gd name="T121" fmla="*/ 109 h 1019"/>
                  <a:gd name="T122" fmla="*/ 1374 w 1374"/>
                  <a:gd name="T123" fmla="*/ 1012 h 101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74"/>
                  <a:gd name="T187" fmla="*/ 0 h 1019"/>
                  <a:gd name="T188" fmla="*/ 1374 w 1374"/>
                  <a:gd name="T189" fmla="*/ 1019 h 101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74" h="1019">
                    <a:moveTo>
                      <a:pt x="0" y="3"/>
                    </a:moveTo>
                    <a:lnTo>
                      <a:pt x="19" y="3"/>
                    </a:lnTo>
                    <a:lnTo>
                      <a:pt x="20" y="2"/>
                    </a:lnTo>
                    <a:lnTo>
                      <a:pt x="20" y="1"/>
                    </a:lnTo>
                    <a:lnTo>
                      <a:pt x="22" y="0"/>
                    </a:lnTo>
                    <a:lnTo>
                      <a:pt x="24" y="0"/>
                    </a:lnTo>
                    <a:lnTo>
                      <a:pt x="25" y="0"/>
                    </a:lnTo>
                    <a:lnTo>
                      <a:pt x="27" y="1"/>
                    </a:lnTo>
                    <a:lnTo>
                      <a:pt x="28" y="2"/>
                    </a:lnTo>
                    <a:lnTo>
                      <a:pt x="28" y="3"/>
                    </a:lnTo>
                    <a:lnTo>
                      <a:pt x="36" y="3"/>
                    </a:lnTo>
                    <a:lnTo>
                      <a:pt x="37" y="2"/>
                    </a:lnTo>
                    <a:lnTo>
                      <a:pt x="38" y="1"/>
                    </a:lnTo>
                    <a:lnTo>
                      <a:pt x="39" y="0"/>
                    </a:lnTo>
                    <a:lnTo>
                      <a:pt x="41" y="0"/>
                    </a:lnTo>
                    <a:lnTo>
                      <a:pt x="43" y="0"/>
                    </a:lnTo>
                    <a:lnTo>
                      <a:pt x="44" y="1"/>
                    </a:lnTo>
                    <a:lnTo>
                      <a:pt x="45" y="2"/>
                    </a:lnTo>
                    <a:lnTo>
                      <a:pt x="45" y="3"/>
                    </a:lnTo>
                    <a:lnTo>
                      <a:pt x="52" y="3"/>
                    </a:lnTo>
                    <a:lnTo>
                      <a:pt x="52" y="2"/>
                    </a:lnTo>
                    <a:lnTo>
                      <a:pt x="53" y="1"/>
                    </a:lnTo>
                    <a:lnTo>
                      <a:pt x="54" y="0"/>
                    </a:lnTo>
                    <a:lnTo>
                      <a:pt x="56" y="0"/>
                    </a:lnTo>
                    <a:lnTo>
                      <a:pt x="58" y="0"/>
                    </a:lnTo>
                    <a:lnTo>
                      <a:pt x="59" y="1"/>
                    </a:lnTo>
                    <a:lnTo>
                      <a:pt x="60" y="2"/>
                    </a:lnTo>
                    <a:lnTo>
                      <a:pt x="61" y="3"/>
                    </a:lnTo>
                    <a:lnTo>
                      <a:pt x="71" y="3"/>
                    </a:lnTo>
                    <a:lnTo>
                      <a:pt x="71" y="2"/>
                    </a:lnTo>
                    <a:lnTo>
                      <a:pt x="72" y="1"/>
                    </a:lnTo>
                    <a:lnTo>
                      <a:pt x="74" y="0"/>
                    </a:lnTo>
                    <a:lnTo>
                      <a:pt x="75" y="0"/>
                    </a:lnTo>
                    <a:lnTo>
                      <a:pt x="77" y="0"/>
                    </a:lnTo>
                    <a:lnTo>
                      <a:pt x="79" y="1"/>
                    </a:lnTo>
                    <a:lnTo>
                      <a:pt x="79" y="2"/>
                    </a:lnTo>
                    <a:lnTo>
                      <a:pt x="80" y="3"/>
                    </a:lnTo>
                    <a:lnTo>
                      <a:pt x="97" y="3"/>
                    </a:lnTo>
                    <a:lnTo>
                      <a:pt x="97" y="2"/>
                    </a:lnTo>
                    <a:lnTo>
                      <a:pt x="98" y="1"/>
                    </a:lnTo>
                    <a:lnTo>
                      <a:pt x="100" y="0"/>
                    </a:lnTo>
                    <a:lnTo>
                      <a:pt x="101" y="0"/>
                    </a:lnTo>
                    <a:lnTo>
                      <a:pt x="103" y="0"/>
                    </a:lnTo>
                    <a:lnTo>
                      <a:pt x="105" y="1"/>
                    </a:lnTo>
                    <a:lnTo>
                      <a:pt x="105" y="2"/>
                    </a:lnTo>
                    <a:lnTo>
                      <a:pt x="106" y="3"/>
                    </a:lnTo>
                    <a:lnTo>
                      <a:pt x="119" y="3"/>
                    </a:lnTo>
                    <a:lnTo>
                      <a:pt x="119" y="2"/>
                    </a:lnTo>
                    <a:lnTo>
                      <a:pt x="120" y="1"/>
                    </a:lnTo>
                    <a:lnTo>
                      <a:pt x="121" y="0"/>
                    </a:lnTo>
                    <a:lnTo>
                      <a:pt x="123" y="0"/>
                    </a:lnTo>
                    <a:lnTo>
                      <a:pt x="125" y="0"/>
                    </a:lnTo>
                    <a:lnTo>
                      <a:pt x="127" y="1"/>
                    </a:lnTo>
                    <a:lnTo>
                      <a:pt x="127" y="2"/>
                    </a:lnTo>
                    <a:lnTo>
                      <a:pt x="128" y="3"/>
                    </a:lnTo>
                    <a:lnTo>
                      <a:pt x="139" y="3"/>
                    </a:lnTo>
                    <a:lnTo>
                      <a:pt x="140" y="2"/>
                    </a:lnTo>
                    <a:lnTo>
                      <a:pt x="141" y="1"/>
                    </a:lnTo>
                    <a:lnTo>
                      <a:pt x="142" y="0"/>
                    </a:lnTo>
                    <a:lnTo>
                      <a:pt x="144" y="0"/>
                    </a:lnTo>
                    <a:lnTo>
                      <a:pt x="146" y="0"/>
                    </a:lnTo>
                    <a:lnTo>
                      <a:pt x="147" y="1"/>
                    </a:lnTo>
                    <a:lnTo>
                      <a:pt x="148" y="2"/>
                    </a:lnTo>
                    <a:lnTo>
                      <a:pt x="148" y="3"/>
                    </a:lnTo>
                    <a:lnTo>
                      <a:pt x="153" y="3"/>
                    </a:lnTo>
                    <a:lnTo>
                      <a:pt x="153" y="2"/>
                    </a:lnTo>
                    <a:lnTo>
                      <a:pt x="154" y="1"/>
                    </a:lnTo>
                    <a:lnTo>
                      <a:pt x="156" y="0"/>
                    </a:lnTo>
                    <a:lnTo>
                      <a:pt x="157" y="0"/>
                    </a:lnTo>
                    <a:lnTo>
                      <a:pt x="159" y="0"/>
                    </a:lnTo>
                    <a:lnTo>
                      <a:pt x="161" y="1"/>
                    </a:lnTo>
                    <a:lnTo>
                      <a:pt x="162" y="2"/>
                    </a:lnTo>
                    <a:lnTo>
                      <a:pt x="162" y="3"/>
                    </a:lnTo>
                    <a:lnTo>
                      <a:pt x="166" y="3"/>
                    </a:lnTo>
                    <a:lnTo>
                      <a:pt x="167" y="2"/>
                    </a:lnTo>
                    <a:lnTo>
                      <a:pt x="168" y="1"/>
                    </a:lnTo>
                    <a:lnTo>
                      <a:pt x="169" y="0"/>
                    </a:lnTo>
                    <a:lnTo>
                      <a:pt x="171" y="0"/>
                    </a:lnTo>
                    <a:lnTo>
                      <a:pt x="173" y="0"/>
                    </a:lnTo>
                    <a:lnTo>
                      <a:pt x="174" y="1"/>
                    </a:lnTo>
                    <a:lnTo>
                      <a:pt x="175" y="2"/>
                    </a:lnTo>
                    <a:lnTo>
                      <a:pt x="176" y="3"/>
                    </a:lnTo>
                    <a:lnTo>
                      <a:pt x="207" y="3"/>
                    </a:lnTo>
                    <a:lnTo>
                      <a:pt x="207" y="2"/>
                    </a:lnTo>
                    <a:lnTo>
                      <a:pt x="208" y="1"/>
                    </a:lnTo>
                    <a:lnTo>
                      <a:pt x="210" y="0"/>
                    </a:lnTo>
                    <a:lnTo>
                      <a:pt x="212" y="0"/>
                    </a:lnTo>
                    <a:lnTo>
                      <a:pt x="213" y="0"/>
                    </a:lnTo>
                    <a:lnTo>
                      <a:pt x="215" y="1"/>
                    </a:lnTo>
                    <a:lnTo>
                      <a:pt x="216" y="2"/>
                    </a:lnTo>
                    <a:lnTo>
                      <a:pt x="216" y="3"/>
                    </a:lnTo>
                    <a:lnTo>
                      <a:pt x="241" y="3"/>
                    </a:lnTo>
                    <a:lnTo>
                      <a:pt x="241" y="2"/>
                    </a:lnTo>
                    <a:lnTo>
                      <a:pt x="242" y="1"/>
                    </a:lnTo>
                    <a:lnTo>
                      <a:pt x="244" y="0"/>
                    </a:lnTo>
                    <a:lnTo>
                      <a:pt x="245" y="0"/>
                    </a:lnTo>
                    <a:lnTo>
                      <a:pt x="247" y="0"/>
                    </a:lnTo>
                    <a:lnTo>
                      <a:pt x="248" y="1"/>
                    </a:lnTo>
                    <a:lnTo>
                      <a:pt x="250" y="2"/>
                    </a:lnTo>
                    <a:lnTo>
                      <a:pt x="250" y="3"/>
                    </a:lnTo>
                    <a:lnTo>
                      <a:pt x="302" y="3"/>
                    </a:lnTo>
                    <a:lnTo>
                      <a:pt x="302" y="2"/>
                    </a:lnTo>
                    <a:lnTo>
                      <a:pt x="303" y="1"/>
                    </a:lnTo>
                    <a:lnTo>
                      <a:pt x="304" y="0"/>
                    </a:lnTo>
                    <a:lnTo>
                      <a:pt x="306" y="0"/>
                    </a:lnTo>
                    <a:lnTo>
                      <a:pt x="308" y="0"/>
                    </a:lnTo>
                    <a:lnTo>
                      <a:pt x="309" y="1"/>
                    </a:lnTo>
                    <a:lnTo>
                      <a:pt x="310" y="2"/>
                    </a:lnTo>
                    <a:lnTo>
                      <a:pt x="311" y="3"/>
                    </a:lnTo>
                    <a:lnTo>
                      <a:pt x="425" y="3"/>
                    </a:lnTo>
                    <a:lnTo>
                      <a:pt x="425" y="2"/>
                    </a:lnTo>
                    <a:lnTo>
                      <a:pt x="426" y="1"/>
                    </a:lnTo>
                    <a:lnTo>
                      <a:pt x="428" y="0"/>
                    </a:lnTo>
                    <a:lnTo>
                      <a:pt x="429" y="0"/>
                    </a:lnTo>
                    <a:lnTo>
                      <a:pt x="431" y="0"/>
                    </a:lnTo>
                    <a:lnTo>
                      <a:pt x="433" y="1"/>
                    </a:lnTo>
                    <a:lnTo>
                      <a:pt x="433" y="2"/>
                    </a:lnTo>
                    <a:lnTo>
                      <a:pt x="434" y="3"/>
                    </a:lnTo>
                    <a:lnTo>
                      <a:pt x="437" y="3"/>
                    </a:lnTo>
                    <a:lnTo>
                      <a:pt x="437" y="2"/>
                    </a:lnTo>
                    <a:lnTo>
                      <a:pt x="438" y="1"/>
                    </a:lnTo>
                    <a:lnTo>
                      <a:pt x="440" y="0"/>
                    </a:lnTo>
                    <a:lnTo>
                      <a:pt x="441" y="0"/>
                    </a:lnTo>
                    <a:lnTo>
                      <a:pt x="443" y="0"/>
                    </a:lnTo>
                    <a:lnTo>
                      <a:pt x="444" y="1"/>
                    </a:lnTo>
                    <a:lnTo>
                      <a:pt x="445" y="2"/>
                    </a:lnTo>
                    <a:lnTo>
                      <a:pt x="446" y="3"/>
                    </a:lnTo>
                    <a:lnTo>
                      <a:pt x="479" y="3"/>
                    </a:lnTo>
                    <a:lnTo>
                      <a:pt x="479" y="111"/>
                    </a:lnTo>
                    <a:lnTo>
                      <a:pt x="579" y="111"/>
                    </a:lnTo>
                    <a:lnTo>
                      <a:pt x="579" y="110"/>
                    </a:lnTo>
                    <a:lnTo>
                      <a:pt x="580" y="109"/>
                    </a:lnTo>
                    <a:lnTo>
                      <a:pt x="581" y="108"/>
                    </a:lnTo>
                    <a:lnTo>
                      <a:pt x="583" y="108"/>
                    </a:lnTo>
                    <a:lnTo>
                      <a:pt x="585" y="108"/>
                    </a:lnTo>
                    <a:lnTo>
                      <a:pt x="586" y="109"/>
                    </a:lnTo>
                    <a:lnTo>
                      <a:pt x="587" y="110"/>
                    </a:lnTo>
                    <a:lnTo>
                      <a:pt x="588" y="111"/>
                    </a:lnTo>
                    <a:lnTo>
                      <a:pt x="624" y="111"/>
                    </a:lnTo>
                    <a:lnTo>
                      <a:pt x="625" y="110"/>
                    </a:lnTo>
                    <a:lnTo>
                      <a:pt x="626" y="109"/>
                    </a:lnTo>
                    <a:lnTo>
                      <a:pt x="627" y="108"/>
                    </a:lnTo>
                    <a:lnTo>
                      <a:pt x="629" y="108"/>
                    </a:lnTo>
                    <a:lnTo>
                      <a:pt x="631" y="108"/>
                    </a:lnTo>
                    <a:lnTo>
                      <a:pt x="632" y="109"/>
                    </a:lnTo>
                    <a:lnTo>
                      <a:pt x="633" y="110"/>
                    </a:lnTo>
                    <a:lnTo>
                      <a:pt x="633" y="111"/>
                    </a:lnTo>
                    <a:lnTo>
                      <a:pt x="706" y="111"/>
                    </a:lnTo>
                    <a:lnTo>
                      <a:pt x="706" y="110"/>
                    </a:lnTo>
                    <a:lnTo>
                      <a:pt x="707" y="109"/>
                    </a:lnTo>
                    <a:lnTo>
                      <a:pt x="708" y="108"/>
                    </a:lnTo>
                    <a:lnTo>
                      <a:pt x="710" y="108"/>
                    </a:lnTo>
                    <a:lnTo>
                      <a:pt x="712" y="108"/>
                    </a:lnTo>
                    <a:lnTo>
                      <a:pt x="713" y="109"/>
                    </a:lnTo>
                    <a:lnTo>
                      <a:pt x="714" y="110"/>
                    </a:lnTo>
                    <a:lnTo>
                      <a:pt x="715" y="111"/>
                    </a:lnTo>
                    <a:lnTo>
                      <a:pt x="774" y="111"/>
                    </a:lnTo>
                    <a:lnTo>
                      <a:pt x="775" y="110"/>
                    </a:lnTo>
                    <a:lnTo>
                      <a:pt x="776" y="109"/>
                    </a:lnTo>
                    <a:lnTo>
                      <a:pt x="777" y="108"/>
                    </a:lnTo>
                    <a:lnTo>
                      <a:pt x="779" y="108"/>
                    </a:lnTo>
                    <a:lnTo>
                      <a:pt x="781" y="108"/>
                    </a:lnTo>
                    <a:lnTo>
                      <a:pt x="782" y="109"/>
                    </a:lnTo>
                    <a:lnTo>
                      <a:pt x="783" y="110"/>
                    </a:lnTo>
                    <a:lnTo>
                      <a:pt x="783" y="111"/>
                    </a:lnTo>
                    <a:lnTo>
                      <a:pt x="801" y="111"/>
                    </a:lnTo>
                    <a:lnTo>
                      <a:pt x="802" y="110"/>
                    </a:lnTo>
                    <a:lnTo>
                      <a:pt x="803" y="109"/>
                    </a:lnTo>
                    <a:lnTo>
                      <a:pt x="804" y="108"/>
                    </a:lnTo>
                    <a:lnTo>
                      <a:pt x="806" y="108"/>
                    </a:lnTo>
                    <a:lnTo>
                      <a:pt x="808" y="108"/>
                    </a:lnTo>
                    <a:lnTo>
                      <a:pt x="809" y="109"/>
                    </a:lnTo>
                    <a:lnTo>
                      <a:pt x="810" y="110"/>
                    </a:lnTo>
                    <a:lnTo>
                      <a:pt x="810" y="111"/>
                    </a:lnTo>
                    <a:lnTo>
                      <a:pt x="876" y="111"/>
                    </a:lnTo>
                    <a:lnTo>
                      <a:pt x="876" y="110"/>
                    </a:lnTo>
                    <a:lnTo>
                      <a:pt x="877" y="109"/>
                    </a:lnTo>
                    <a:lnTo>
                      <a:pt x="879" y="108"/>
                    </a:lnTo>
                    <a:lnTo>
                      <a:pt x="880" y="108"/>
                    </a:lnTo>
                    <a:lnTo>
                      <a:pt x="882" y="108"/>
                    </a:lnTo>
                    <a:lnTo>
                      <a:pt x="883" y="109"/>
                    </a:lnTo>
                    <a:lnTo>
                      <a:pt x="884" y="110"/>
                    </a:lnTo>
                    <a:lnTo>
                      <a:pt x="885" y="111"/>
                    </a:lnTo>
                    <a:lnTo>
                      <a:pt x="889" y="111"/>
                    </a:lnTo>
                    <a:lnTo>
                      <a:pt x="890" y="110"/>
                    </a:lnTo>
                    <a:lnTo>
                      <a:pt x="891" y="109"/>
                    </a:lnTo>
                    <a:lnTo>
                      <a:pt x="892" y="108"/>
                    </a:lnTo>
                    <a:lnTo>
                      <a:pt x="894" y="108"/>
                    </a:lnTo>
                    <a:lnTo>
                      <a:pt x="895" y="108"/>
                    </a:lnTo>
                    <a:lnTo>
                      <a:pt x="897" y="109"/>
                    </a:lnTo>
                    <a:lnTo>
                      <a:pt x="898" y="110"/>
                    </a:lnTo>
                    <a:lnTo>
                      <a:pt x="898" y="111"/>
                    </a:lnTo>
                    <a:lnTo>
                      <a:pt x="985" y="111"/>
                    </a:lnTo>
                    <a:lnTo>
                      <a:pt x="986" y="110"/>
                    </a:lnTo>
                    <a:lnTo>
                      <a:pt x="987" y="109"/>
                    </a:lnTo>
                    <a:lnTo>
                      <a:pt x="988" y="108"/>
                    </a:lnTo>
                    <a:lnTo>
                      <a:pt x="990" y="108"/>
                    </a:lnTo>
                    <a:lnTo>
                      <a:pt x="992" y="108"/>
                    </a:lnTo>
                    <a:lnTo>
                      <a:pt x="993" y="109"/>
                    </a:lnTo>
                    <a:lnTo>
                      <a:pt x="994" y="110"/>
                    </a:lnTo>
                    <a:lnTo>
                      <a:pt x="994" y="111"/>
                    </a:lnTo>
                    <a:lnTo>
                      <a:pt x="1013" y="111"/>
                    </a:lnTo>
                    <a:lnTo>
                      <a:pt x="1013" y="110"/>
                    </a:lnTo>
                    <a:lnTo>
                      <a:pt x="1014" y="109"/>
                    </a:lnTo>
                    <a:lnTo>
                      <a:pt x="1015" y="108"/>
                    </a:lnTo>
                    <a:lnTo>
                      <a:pt x="1017" y="108"/>
                    </a:lnTo>
                    <a:lnTo>
                      <a:pt x="1019" y="108"/>
                    </a:lnTo>
                    <a:lnTo>
                      <a:pt x="1020" y="109"/>
                    </a:lnTo>
                    <a:lnTo>
                      <a:pt x="1021" y="110"/>
                    </a:lnTo>
                    <a:lnTo>
                      <a:pt x="1022" y="111"/>
                    </a:lnTo>
                    <a:lnTo>
                      <a:pt x="1037" y="111"/>
                    </a:lnTo>
                    <a:lnTo>
                      <a:pt x="1038" y="110"/>
                    </a:lnTo>
                    <a:lnTo>
                      <a:pt x="1039" y="109"/>
                    </a:lnTo>
                    <a:lnTo>
                      <a:pt x="1040" y="108"/>
                    </a:lnTo>
                    <a:lnTo>
                      <a:pt x="1042" y="108"/>
                    </a:lnTo>
                    <a:lnTo>
                      <a:pt x="1043" y="108"/>
                    </a:lnTo>
                    <a:lnTo>
                      <a:pt x="1045" y="109"/>
                    </a:lnTo>
                    <a:lnTo>
                      <a:pt x="1046" y="110"/>
                    </a:lnTo>
                    <a:lnTo>
                      <a:pt x="1046" y="111"/>
                    </a:lnTo>
                    <a:lnTo>
                      <a:pt x="1051" y="111"/>
                    </a:lnTo>
                    <a:lnTo>
                      <a:pt x="1052" y="110"/>
                    </a:lnTo>
                    <a:lnTo>
                      <a:pt x="1053" y="109"/>
                    </a:lnTo>
                    <a:lnTo>
                      <a:pt x="1054" y="108"/>
                    </a:lnTo>
                    <a:lnTo>
                      <a:pt x="1056" y="108"/>
                    </a:lnTo>
                    <a:lnTo>
                      <a:pt x="1058" y="108"/>
                    </a:lnTo>
                    <a:lnTo>
                      <a:pt x="1059" y="109"/>
                    </a:lnTo>
                    <a:lnTo>
                      <a:pt x="1060" y="110"/>
                    </a:lnTo>
                    <a:lnTo>
                      <a:pt x="1060" y="111"/>
                    </a:lnTo>
                    <a:lnTo>
                      <a:pt x="1122" y="111"/>
                    </a:lnTo>
                    <a:lnTo>
                      <a:pt x="1122" y="110"/>
                    </a:lnTo>
                    <a:lnTo>
                      <a:pt x="1123" y="109"/>
                    </a:lnTo>
                    <a:lnTo>
                      <a:pt x="1125" y="108"/>
                    </a:lnTo>
                    <a:lnTo>
                      <a:pt x="1126" y="108"/>
                    </a:lnTo>
                    <a:lnTo>
                      <a:pt x="1128" y="108"/>
                    </a:lnTo>
                    <a:lnTo>
                      <a:pt x="1129" y="109"/>
                    </a:lnTo>
                    <a:lnTo>
                      <a:pt x="1130" y="110"/>
                    </a:lnTo>
                    <a:lnTo>
                      <a:pt x="1131" y="111"/>
                    </a:lnTo>
                    <a:lnTo>
                      <a:pt x="1214" y="111"/>
                    </a:lnTo>
                    <a:lnTo>
                      <a:pt x="1214" y="110"/>
                    </a:lnTo>
                    <a:lnTo>
                      <a:pt x="1215" y="109"/>
                    </a:lnTo>
                    <a:lnTo>
                      <a:pt x="1216" y="108"/>
                    </a:lnTo>
                    <a:lnTo>
                      <a:pt x="1218" y="108"/>
                    </a:lnTo>
                    <a:lnTo>
                      <a:pt x="1220" y="108"/>
                    </a:lnTo>
                    <a:lnTo>
                      <a:pt x="1221" y="109"/>
                    </a:lnTo>
                    <a:lnTo>
                      <a:pt x="1222" y="110"/>
                    </a:lnTo>
                    <a:lnTo>
                      <a:pt x="1223" y="111"/>
                    </a:lnTo>
                    <a:lnTo>
                      <a:pt x="1374" y="111"/>
                    </a:lnTo>
                    <a:lnTo>
                      <a:pt x="1374" y="1012"/>
                    </a:lnTo>
                    <a:lnTo>
                      <a:pt x="1324" y="1012"/>
                    </a:lnTo>
                    <a:lnTo>
                      <a:pt x="1324" y="101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40" name="Freeform 376"/>
              <p:cNvSpPr>
                <a:spLocks/>
              </p:cNvSpPr>
              <p:nvPr/>
            </p:nvSpPr>
            <p:spPr bwMode="auto">
              <a:xfrm>
                <a:off x="5070" y="2394"/>
                <a:ext cx="11" cy="10"/>
              </a:xfrm>
              <a:custGeom>
                <a:avLst/>
                <a:gdLst>
                  <a:gd name="T0" fmla="*/ 11 w 11"/>
                  <a:gd name="T1" fmla="*/ 1 h 10"/>
                  <a:gd name="T2" fmla="*/ 5 w 11"/>
                  <a:gd name="T3" fmla="*/ 10 h 10"/>
                  <a:gd name="T4" fmla="*/ 0 w 11"/>
                  <a:gd name="T5" fmla="*/ 1 h 10"/>
                  <a:gd name="T6" fmla="*/ 2 w 11"/>
                  <a:gd name="T7" fmla="*/ 0 h 10"/>
                  <a:gd name="T8" fmla="*/ 5 w 11"/>
                  <a:gd name="T9" fmla="*/ 0 h 10"/>
                  <a:gd name="T10" fmla="*/ 9 w 11"/>
                  <a:gd name="T11" fmla="*/ 0 h 10"/>
                  <a:gd name="T12" fmla="*/ 11 w 11"/>
                  <a:gd name="T13" fmla="*/ 1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11" y="1"/>
                    </a:moveTo>
                    <a:lnTo>
                      <a:pt x="5" y="10"/>
                    </a:lnTo>
                    <a:lnTo>
                      <a:pt x="0" y="1"/>
                    </a:lnTo>
                    <a:lnTo>
                      <a:pt x="2" y="0"/>
                    </a:lnTo>
                    <a:lnTo>
                      <a:pt x="5" y="0"/>
                    </a:lnTo>
                    <a:lnTo>
                      <a:pt x="9" y="0"/>
                    </a:lnTo>
                    <a:lnTo>
                      <a:pt x="1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41" name="Freeform 377"/>
              <p:cNvSpPr>
                <a:spLocks/>
              </p:cNvSpPr>
              <p:nvPr/>
            </p:nvSpPr>
            <p:spPr bwMode="auto">
              <a:xfrm>
                <a:off x="4611" y="2476"/>
                <a:ext cx="225" cy="28"/>
              </a:xfrm>
              <a:custGeom>
                <a:avLst/>
                <a:gdLst>
                  <a:gd name="T0" fmla="*/ 0 w 225"/>
                  <a:gd name="T1" fmla="*/ 28 h 28"/>
                  <a:gd name="T2" fmla="*/ 20 w 225"/>
                  <a:gd name="T3" fmla="*/ 28 h 28"/>
                  <a:gd name="T4" fmla="*/ 20 w 225"/>
                  <a:gd name="T5" fmla="*/ 3 h 28"/>
                  <a:gd name="T6" fmla="*/ 56 w 225"/>
                  <a:gd name="T7" fmla="*/ 3 h 28"/>
                  <a:gd name="T8" fmla="*/ 57 w 225"/>
                  <a:gd name="T9" fmla="*/ 2 h 28"/>
                  <a:gd name="T10" fmla="*/ 58 w 225"/>
                  <a:gd name="T11" fmla="*/ 1 h 28"/>
                  <a:gd name="T12" fmla="*/ 59 w 225"/>
                  <a:gd name="T13" fmla="*/ 0 h 28"/>
                  <a:gd name="T14" fmla="*/ 61 w 225"/>
                  <a:gd name="T15" fmla="*/ 0 h 28"/>
                  <a:gd name="T16" fmla="*/ 62 w 225"/>
                  <a:gd name="T17" fmla="*/ 0 h 28"/>
                  <a:gd name="T18" fmla="*/ 64 w 225"/>
                  <a:gd name="T19" fmla="*/ 1 h 28"/>
                  <a:gd name="T20" fmla="*/ 65 w 225"/>
                  <a:gd name="T21" fmla="*/ 2 h 28"/>
                  <a:gd name="T22" fmla="*/ 65 w 225"/>
                  <a:gd name="T23" fmla="*/ 3 h 28"/>
                  <a:gd name="T24" fmla="*/ 75 w 225"/>
                  <a:gd name="T25" fmla="*/ 3 h 28"/>
                  <a:gd name="T26" fmla="*/ 75 w 225"/>
                  <a:gd name="T27" fmla="*/ 2 h 28"/>
                  <a:gd name="T28" fmla="*/ 76 w 225"/>
                  <a:gd name="T29" fmla="*/ 1 h 28"/>
                  <a:gd name="T30" fmla="*/ 78 w 225"/>
                  <a:gd name="T31" fmla="*/ 0 h 28"/>
                  <a:gd name="T32" fmla="*/ 79 w 225"/>
                  <a:gd name="T33" fmla="*/ 0 h 28"/>
                  <a:gd name="T34" fmla="*/ 81 w 225"/>
                  <a:gd name="T35" fmla="*/ 0 h 28"/>
                  <a:gd name="T36" fmla="*/ 83 w 225"/>
                  <a:gd name="T37" fmla="*/ 1 h 28"/>
                  <a:gd name="T38" fmla="*/ 84 w 225"/>
                  <a:gd name="T39" fmla="*/ 2 h 28"/>
                  <a:gd name="T40" fmla="*/ 84 w 225"/>
                  <a:gd name="T41" fmla="*/ 3 h 28"/>
                  <a:gd name="T42" fmla="*/ 84 w 225"/>
                  <a:gd name="T43" fmla="*/ 3 h 28"/>
                  <a:gd name="T44" fmla="*/ 84 w 225"/>
                  <a:gd name="T45" fmla="*/ 2 h 28"/>
                  <a:gd name="T46" fmla="*/ 85 w 225"/>
                  <a:gd name="T47" fmla="*/ 1 h 28"/>
                  <a:gd name="T48" fmla="*/ 87 w 225"/>
                  <a:gd name="T49" fmla="*/ 0 h 28"/>
                  <a:gd name="T50" fmla="*/ 88 w 225"/>
                  <a:gd name="T51" fmla="*/ 0 h 28"/>
                  <a:gd name="T52" fmla="*/ 90 w 225"/>
                  <a:gd name="T53" fmla="*/ 0 h 28"/>
                  <a:gd name="T54" fmla="*/ 92 w 225"/>
                  <a:gd name="T55" fmla="*/ 1 h 28"/>
                  <a:gd name="T56" fmla="*/ 93 w 225"/>
                  <a:gd name="T57" fmla="*/ 2 h 28"/>
                  <a:gd name="T58" fmla="*/ 93 w 225"/>
                  <a:gd name="T59" fmla="*/ 3 h 28"/>
                  <a:gd name="T60" fmla="*/ 111 w 225"/>
                  <a:gd name="T61" fmla="*/ 3 h 28"/>
                  <a:gd name="T62" fmla="*/ 111 w 225"/>
                  <a:gd name="T63" fmla="*/ 2 h 28"/>
                  <a:gd name="T64" fmla="*/ 112 w 225"/>
                  <a:gd name="T65" fmla="*/ 1 h 28"/>
                  <a:gd name="T66" fmla="*/ 114 w 225"/>
                  <a:gd name="T67" fmla="*/ 0 h 28"/>
                  <a:gd name="T68" fmla="*/ 116 w 225"/>
                  <a:gd name="T69" fmla="*/ 0 h 28"/>
                  <a:gd name="T70" fmla="*/ 117 w 225"/>
                  <a:gd name="T71" fmla="*/ 0 h 28"/>
                  <a:gd name="T72" fmla="*/ 119 w 225"/>
                  <a:gd name="T73" fmla="*/ 1 h 28"/>
                  <a:gd name="T74" fmla="*/ 120 w 225"/>
                  <a:gd name="T75" fmla="*/ 2 h 28"/>
                  <a:gd name="T76" fmla="*/ 120 w 225"/>
                  <a:gd name="T77" fmla="*/ 3 h 28"/>
                  <a:gd name="T78" fmla="*/ 125 w 225"/>
                  <a:gd name="T79" fmla="*/ 3 h 28"/>
                  <a:gd name="T80" fmla="*/ 126 w 225"/>
                  <a:gd name="T81" fmla="*/ 2 h 28"/>
                  <a:gd name="T82" fmla="*/ 127 w 225"/>
                  <a:gd name="T83" fmla="*/ 1 h 28"/>
                  <a:gd name="T84" fmla="*/ 128 w 225"/>
                  <a:gd name="T85" fmla="*/ 0 h 28"/>
                  <a:gd name="T86" fmla="*/ 130 w 225"/>
                  <a:gd name="T87" fmla="*/ 0 h 28"/>
                  <a:gd name="T88" fmla="*/ 132 w 225"/>
                  <a:gd name="T89" fmla="*/ 0 h 28"/>
                  <a:gd name="T90" fmla="*/ 133 w 225"/>
                  <a:gd name="T91" fmla="*/ 1 h 28"/>
                  <a:gd name="T92" fmla="*/ 134 w 225"/>
                  <a:gd name="T93" fmla="*/ 2 h 28"/>
                  <a:gd name="T94" fmla="*/ 134 w 225"/>
                  <a:gd name="T95" fmla="*/ 3 h 28"/>
                  <a:gd name="T96" fmla="*/ 225 w 225"/>
                  <a:gd name="T97" fmla="*/ 3 h 2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25"/>
                  <a:gd name="T148" fmla="*/ 0 h 28"/>
                  <a:gd name="T149" fmla="*/ 225 w 225"/>
                  <a:gd name="T150" fmla="*/ 28 h 2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25" h="28">
                    <a:moveTo>
                      <a:pt x="0" y="28"/>
                    </a:moveTo>
                    <a:lnTo>
                      <a:pt x="20" y="28"/>
                    </a:lnTo>
                    <a:lnTo>
                      <a:pt x="20" y="3"/>
                    </a:lnTo>
                    <a:lnTo>
                      <a:pt x="56" y="3"/>
                    </a:lnTo>
                    <a:lnTo>
                      <a:pt x="57" y="2"/>
                    </a:lnTo>
                    <a:lnTo>
                      <a:pt x="58" y="1"/>
                    </a:lnTo>
                    <a:lnTo>
                      <a:pt x="59" y="0"/>
                    </a:lnTo>
                    <a:lnTo>
                      <a:pt x="61" y="0"/>
                    </a:lnTo>
                    <a:lnTo>
                      <a:pt x="62" y="0"/>
                    </a:lnTo>
                    <a:lnTo>
                      <a:pt x="64" y="1"/>
                    </a:lnTo>
                    <a:lnTo>
                      <a:pt x="65" y="2"/>
                    </a:lnTo>
                    <a:lnTo>
                      <a:pt x="65" y="3"/>
                    </a:lnTo>
                    <a:lnTo>
                      <a:pt x="75" y="3"/>
                    </a:lnTo>
                    <a:lnTo>
                      <a:pt x="75" y="2"/>
                    </a:lnTo>
                    <a:lnTo>
                      <a:pt x="76" y="1"/>
                    </a:lnTo>
                    <a:lnTo>
                      <a:pt x="78" y="0"/>
                    </a:lnTo>
                    <a:lnTo>
                      <a:pt x="79" y="0"/>
                    </a:lnTo>
                    <a:lnTo>
                      <a:pt x="81" y="0"/>
                    </a:lnTo>
                    <a:lnTo>
                      <a:pt x="83" y="1"/>
                    </a:lnTo>
                    <a:lnTo>
                      <a:pt x="84" y="2"/>
                    </a:lnTo>
                    <a:lnTo>
                      <a:pt x="84" y="3"/>
                    </a:lnTo>
                    <a:lnTo>
                      <a:pt x="84" y="2"/>
                    </a:lnTo>
                    <a:lnTo>
                      <a:pt x="85" y="1"/>
                    </a:lnTo>
                    <a:lnTo>
                      <a:pt x="87" y="0"/>
                    </a:lnTo>
                    <a:lnTo>
                      <a:pt x="88" y="0"/>
                    </a:lnTo>
                    <a:lnTo>
                      <a:pt x="90" y="0"/>
                    </a:lnTo>
                    <a:lnTo>
                      <a:pt x="92" y="1"/>
                    </a:lnTo>
                    <a:lnTo>
                      <a:pt x="93" y="2"/>
                    </a:lnTo>
                    <a:lnTo>
                      <a:pt x="93" y="3"/>
                    </a:lnTo>
                    <a:lnTo>
                      <a:pt x="111" y="3"/>
                    </a:lnTo>
                    <a:lnTo>
                      <a:pt x="111" y="2"/>
                    </a:lnTo>
                    <a:lnTo>
                      <a:pt x="112" y="1"/>
                    </a:lnTo>
                    <a:lnTo>
                      <a:pt x="114" y="0"/>
                    </a:lnTo>
                    <a:lnTo>
                      <a:pt x="116" y="0"/>
                    </a:lnTo>
                    <a:lnTo>
                      <a:pt x="117" y="0"/>
                    </a:lnTo>
                    <a:lnTo>
                      <a:pt x="119" y="1"/>
                    </a:lnTo>
                    <a:lnTo>
                      <a:pt x="120" y="2"/>
                    </a:lnTo>
                    <a:lnTo>
                      <a:pt x="120" y="3"/>
                    </a:lnTo>
                    <a:lnTo>
                      <a:pt x="125" y="3"/>
                    </a:lnTo>
                    <a:lnTo>
                      <a:pt x="126" y="2"/>
                    </a:lnTo>
                    <a:lnTo>
                      <a:pt x="127" y="1"/>
                    </a:lnTo>
                    <a:lnTo>
                      <a:pt x="128" y="0"/>
                    </a:lnTo>
                    <a:lnTo>
                      <a:pt x="130" y="0"/>
                    </a:lnTo>
                    <a:lnTo>
                      <a:pt x="132" y="0"/>
                    </a:lnTo>
                    <a:lnTo>
                      <a:pt x="133" y="1"/>
                    </a:lnTo>
                    <a:lnTo>
                      <a:pt x="134" y="2"/>
                    </a:lnTo>
                    <a:lnTo>
                      <a:pt x="134" y="3"/>
                    </a:lnTo>
                    <a:lnTo>
                      <a:pt x="225" y="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42" name="Freeform 378"/>
              <p:cNvSpPr>
                <a:spLocks/>
              </p:cNvSpPr>
              <p:nvPr/>
            </p:nvSpPr>
            <p:spPr bwMode="auto">
              <a:xfrm>
                <a:off x="4834" y="2475"/>
                <a:ext cx="13" cy="9"/>
              </a:xfrm>
              <a:custGeom>
                <a:avLst/>
                <a:gdLst>
                  <a:gd name="T0" fmla="*/ 2 w 13"/>
                  <a:gd name="T1" fmla="*/ 0 h 9"/>
                  <a:gd name="T2" fmla="*/ 13 w 13"/>
                  <a:gd name="T3" fmla="*/ 4 h 9"/>
                  <a:gd name="T4" fmla="*/ 2 w 13"/>
                  <a:gd name="T5" fmla="*/ 9 h 9"/>
                  <a:gd name="T6" fmla="*/ 0 w 13"/>
                  <a:gd name="T7" fmla="*/ 7 h 9"/>
                  <a:gd name="T8" fmla="*/ 0 w 13"/>
                  <a:gd name="T9" fmla="*/ 4 h 9"/>
                  <a:gd name="T10" fmla="*/ 0 w 13"/>
                  <a:gd name="T11" fmla="*/ 2 h 9"/>
                  <a:gd name="T12" fmla="*/ 2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2" y="0"/>
                    </a:moveTo>
                    <a:lnTo>
                      <a:pt x="13" y="4"/>
                    </a:lnTo>
                    <a:lnTo>
                      <a:pt x="2" y="9"/>
                    </a:lnTo>
                    <a:lnTo>
                      <a:pt x="0" y="7"/>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43" name="Rectangle 379"/>
              <p:cNvSpPr>
                <a:spLocks noChangeArrowheads="1"/>
              </p:cNvSpPr>
              <p:nvPr/>
            </p:nvSpPr>
            <p:spPr bwMode="auto">
              <a:xfrm>
                <a:off x="4850" y="2828"/>
                <a:ext cx="261" cy="83"/>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744" name="Rectangle 380"/>
              <p:cNvSpPr>
                <a:spLocks noChangeArrowheads="1"/>
              </p:cNvSpPr>
              <p:nvPr/>
            </p:nvSpPr>
            <p:spPr bwMode="auto">
              <a:xfrm>
                <a:off x="4870" y="2841"/>
                <a:ext cx="22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BMP - Bus</a:t>
                </a:r>
                <a:endParaRPr lang="en-US">
                  <a:solidFill>
                    <a:srgbClr val="FF0000"/>
                  </a:solidFill>
                </a:endParaRPr>
              </a:p>
            </p:txBody>
          </p:sp>
          <p:sp>
            <p:nvSpPr>
              <p:cNvPr id="25745" name="Rectangle 381"/>
              <p:cNvSpPr>
                <a:spLocks noChangeArrowheads="1"/>
              </p:cNvSpPr>
              <p:nvPr/>
            </p:nvSpPr>
            <p:spPr bwMode="auto">
              <a:xfrm>
                <a:off x="4789" y="2868"/>
                <a:ext cx="384"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performance Mngt</a:t>
                </a:r>
                <a:endParaRPr lang="en-US">
                  <a:solidFill>
                    <a:srgbClr val="FF0000"/>
                  </a:solidFill>
                </a:endParaRPr>
              </a:p>
            </p:txBody>
          </p:sp>
          <p:sp>
            <p:nvSpPr>
              <p:cNvPr id="25746" name="Rectangle 382"/>
              <p:cNvSpPr>
                <a:spLocks noChangeArrowheads="1"/>
              </p:cNvSpPr>
              <p:nvPr/>
            </p:nvSpPr>
            <p:spPr bwMode="auto">
              <a:xfrm>
                <a:off x="4820" y="2645"/>
                <a:ext cx="193" cy="68"/>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747" name="Rectangle 383"/>
              <p:cNvSpPr>
                <a:spLocks noChangeArrowheads="1"/>
              </p:cNvSpPr>
              <p:nvPr/>
            </p:nvSpPr>
            <p:spPr bwMode="auto">
              <a:xfrm>
                <a:off x="4862" y="2646"/>
                <a:ext cx="113"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Store</a:t>
                </a:r>
                <a:endParaRPr lang="en-US">
                  <a:solidFill>
                    <a:srgbClr val="FF0000"/>
                  </a:solidFill>
                </a:endParaRPr>
              </a:p>
            </p:txBody>
          </p:sp>
          <p:sp>
            <p:nvSpPr>
              <p:cNvPr id="25748" name="Rectangle 384"/>
              <p:cNvSpPr>
                <a:spLocks noChangeArrowheads="1"/>
              </p:cNvSpPr>
              <p:nvPr/>
            </p:nvSpPr>
            <p:spPr bwMode="auto">
              <a:xfrm>
                <a:off x="4809" y="2673"/>
                <a:ext cx="213"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Scorecard</a:t>
                </a:r>
                <a:endParaRPr lang="en-US">
                  <a:solidFill>
                    <a:srgbClr val="FF0000"/>
                  </a:solidFill>
                </a:endParaRPr>
              </a:p>
            </p:txBody>
          </p:sp>
          <p:sp>
            <p:nvSpPr>
              <p:cNvPr id="25749" name="Freeform 385"/>
              <p:cNvSpPr>
                <a:spLocks/>
              </p:cNvSpPr>
              <p:nvPr/>
            </p:nvSpPr>
            <p:spPr bwMode="auto">
              <a:xfrm>
                <a:off x="5025" y="2500"/>
                <a:ext cx="27" cy="179"/>
              </a:xfrm>
              <a:custGeom>
                <a:avLst/>
                <a:gdLst>
                  <a:gd name="T0" fmla="*/ 0 w 27"/>
                  <a:gd name="T1" fmla="*/ 179 h 179"/>
                  <a:gd name="T2" fmla="*/ 27 w 27"/>
                  <a:gd name="T3" fmla="*/ 179 h 179"/>
                  <a:gd name="T4" fmla="*/ 27 w 27"/>
                  <a:gd name="T5" fmla="*/ 16 h 179"/>
                  <a:gd name="T6" fmla="*/ 4 w 27"/>
                  <a:gd name="T7" fmla="*/ 16 h 179"/>
                  <a:gd name="T8" fmla="*/ 4 w 27"/>
                  <a:gd name="T9" fmla="*/ 0 h 179"/>
                  <a:gd name="T10" fmla="*/ 0 60000 65536"/>
                  <a:gd name="T11" fmla="*/ 0 60000 65536"/>
                  <a:gd name="T12" fmla="*/ 0 60000 65536"/>
                  <a:gd name="T13" fmla="*/ 0 60000 65536"/>
                  <a:gd name="T14" fmla="*/ 0 60000 65536"/>
                  <a:gd name="T15" fmla="*/ 0 w 27"/>
                  <a:gd name="T16" fmla="*/ 0 h 179"/>
                  <a:gd name="T17" fmla="*/ 27 w 27"/>
                  <a:gd name="T18" fmla="*/ 179 h 179"/>
                </a:gdLst>
                <a:ahLst/>
                <a:cxnLst>
                  <a:cxn ang="T10">
                    <a:pos x="T0" y="T1"/>
                  </a:cxn>
                  <a:cxn ang="T11">
                    <a:pos x="T2" y="T3"/>
                  </a:cxn>
                  <a:cxn ang="T12">
                    <a:pos x="T4" y="T5"/>
                  </a:cxn>
                  <a:cxn ang="T13">
                    <a:pos x="T6" y="T7"/>
                  </a:cxn>
                  <a:cxn ang="T14">
                    <a:pos x="T8" y="T9"/>
                  </a:cxn>
                </a:cxnLst>
                <a:rect l="T15" t="T16" r="T17" b="T18"/>
                <a:pathLst>
                  <a:path w="27" h="179">
                    <a:moveTo>
                      <a:pt x="0" y="179"/>
                    </a:moveTo>
                    <a:lnTo>
                      <a:pt x="27" y="179"/>
                    </a:lnTo>
                    <a:lnTo>
                      <a:pt x="27" y="16"/>
                    </a:lnTo>
                    <a:lnTo>
                      <a:pt x="4" y="16"/>
                    </a:lnTo>
                    <a:lnTo>
                      <a:pt x="4"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50" name="Freeform 386"/>
              <p:cNvSpPr>
                <a:spLocks/>
              </p:cNvSpPr>
              <p:nvPr/>
            </p:nvSpPr>
            <p:spPr bwMode="auto">
              <a:xfrm>
                <a:off x="5013" y="2674"/>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1" name="Freeform 387"/>
              <p:cNvSpPr>
                <a:spLocks/>
              </p:cNvSpPr>
              <p:nvPr/>
            </p:nvSpPr>
            <p:spPr bwMode="auto">
              <a:xfrm>
                <a:off x="5114" y="2452"/>
                <a:ext cx="17" cy="417"/>
              </a:xfrm>
              <a:custGeom>
                <a:avLst/>
                <a:gdLst>
                  <a:gd name="T0" fmla="*/ 9 w 17"/>
                  <a:gd name="T1" fmla="*/ 417 h 417"/>
                  <a:gd name="T2" fmla="*/ 17 w 17"/>
                  <a:gd name="T3" fmla="*/ 417 h 417"/>
                  <a:gd name="T4" fmla="*/ 17 w 17"/>
                  <a:gd name="T5" fmla="*/ 0 h 417"/>
                  <a:gd name="T6" fmla="*/ 0 w 17"/>
                  <a:gd name="T7" fmla="*/ 0 h 417"/>
                  <a:gd name="T8" fmla="*/ 0 60000 65536"/>
                  <a:gd name="T9" fmla="*/ 0 60000 65536"/>
                  <a:gd name="T10" fmla="*/ 0 60000 65536"/>
                  <a:gd name="T11" fmla="*/ 0 60000 65536"/>
                  <a:gd name="T12" fmla="*/ 0 w 17"/>
                  <a:gd name="T13" fmla="*/ 0 h 417"/>
                  <a:gd name="T14" fmla="*/ 17 w 17"/>
                  <a:gd name="T15" fmla="*/ 417 h 417"/>
                </a:gdLst>
                <a:ahLst/>
                <a:cxnLst>
                  <a:cxn ang="T8">
                    <a:pos x="T0" y="T1"/>
                  </a:cxn>
                  <a:cxn ang="T9">
                    <a:pos x="T2" y="T3"/>
                  </a:cxn>
                  <a:cxn ang="T10">
                    <a:pos x="T4" y="T5"/>
                  </a:cxn>
                  <a:cxn ang="T11">
                    <a:pos x="T6" y="T7"/>
                  </a:cxn>
                </a:cxnLst>
                <a:rect l="T12" t="T13" r="T14" b="T15"/>
                <a:pathLst>
                  <a:path w="17" h="417">
                    <a:moveTo>
                      <a:pt x="9" y="417"/>
                    </a:moveTo>
                    <a:lnTo>
                      <a:pt x="17" y="417"/>
                    </a:lnTo>
                    <a:lnTo>
                      <a:pt x="17" y="0"/>
                    </a:lnTo>
                    <a:lnTo>
                      <a:pt x="0" y="0"/>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52" name="Freeform 388"/>
              <p:cNvSpPr>
                <a:spLocks/>
              </p:cNvSpPr>
              <p:nvPr/>
            </p:nvSpPr>
            <p:spPr bwMode="auto">
              <a:xfrm>
                <a:off x="5111" y="2865"/>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3" name="Rectangle 389"/>
              <p:cNvSpPr>
                <a:spLocks noChangeArrowheads="1"/>
              </p:cNvSpPr>
              <p:nvPr/>
            </p:nvSpPr>
            <p:spPr bwMode="auto">
              <a:xfrm>
                <a:off x="3871" y="2033"/>
                <a:ext cx="223" cy="76"/>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5754" name="Rectangle 390"/>
              <p:cNvSpPr>
                <a:spLocks noChangeArrowheads="1"/>
              </p:cNvSpPr>
              <p:nvPr/>
            </p:nvSpPr>
            <p:spPr bwMode="auto">
              <a:xfrm>
                <a:off x="3905" y="2044"/>
                <a:ext cx="10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Price</a:t>
                </a:r>
                <a:endParaRPr lang="en-US">
                  <a:solidFill>
                    <a:srgbClr val="FF0000"/>
                  </a:solidFill>
                </a:endParaRPr>
              </a:p>
            </p:txBody>
          </p:sp>
          <p:sp>
            <p:nvSpPr>
              <p:cNvPr id="25755" name="Rectangle 391"/>
              <p:cNvSpPr>
                <a:spLocks noChangeArrowheads="1"/>
              </p:cNvSpPr>
              <p:nvPr/>
            </p:nvSpPr>
            <p:spPr bwMode="auto">
              <a:xfrm>
                <a:off x="3903" y="2068"/>
                <a:ext cx="15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Testing</a:t>
                </a:r>
                <a:endParaRPr lang="en-US">
                  <a:solidFill>
                    <a:srgbClr val="FF0000"/>
                  </a:solidFill>
                </a:endParaRPr>
              </a:p>
            </p:txBody>
          </p:sp>
          <p:sp>
            <p:nvSpPr>
              <p:cNvPr id="25756" name="Freeform 392"/>
              <p:cNvSpPr>
                <a:spLocks/>
              </p:cNvSpPr>
              <p:nvPr/>
            </p:nvSpPr>
            <p:spPr bwMode="auto">
              <a:xfrm>
                <a:off x="3328" y="1312"/>
                <a:ext cx="655" cy="712"/>
              </a:xfrm>
              <a:custGeom>
                <a:avLst/>
                <a:gdLst>
                  <a:gd name="T0" fmla="*/ 599 w 655"/>
                  <a:gd name="T1" fmla="*/ 592 h 712"/>
                  <a:gd name="T2" fmla="*/ 596 w 655"/>
                  <a:gd name="T3" fmla="*/ 589 h 712"/>
                  <a:gd name="T4" fmla="*/ 591 w 655"/>
                  <a:gd name="T5" fmla="*/ 590 h 712"/>
                  <a:gd name="T6" fmla="*/ 580 w 655"/>
                  <a:gd name="T7" fmla="*/ 592 h 712"/>
                  <a:gd name="T8" fmla="*/ 571 w 655"/>
                  <a:gd name="T9" fmla="*/ 2 h 712"/>
                  <a:gd name="T10" fmla="*/ 567 w 655"/>
                  <a:gd name="T11" fmla="*/ 0 h 712"/>
                  <a:gd name="T12" fmla="*/ 563 w 655"/>
                  <a:gd name="T13" fmla="*/ 2 h 712"/>
                  <a:gd name="T14" fmla="*/ 550 w 655"/>
                  <a:gd name="T15" fmla="*/ 2 h 712"/>
                  <a:gd name="T16" fmla="*/ 546 w 655"/>
                  <a:gd name="T17" fmla="*/ 0 h 712"/>
                  <a:gd name="T18" fmla="*/ 542 w 655"/>
                  <a:gd name="T19" fmla="*/ 2 h 712"/>
                  <a:gd name="T20" fmla="*/ 528 w 655"/>
                  <a:gd name="T21" fmla="*/ 2 h 712"/>
                  <a:gd name="T22" fmla="*/ 524 w 655"/>
                  <a:gd name="T23" fmla="*/ 0 h 712"/>
                  <a:gd name="T24" fmla="*/ 520 w 655"/>
                  <a:gd name="T25" fmla="*/ 2 h 712"/>
                  <a:gd name="T26" fmla="*/ 503 w 655"/>
                  <a:gd name="T27" fmla="*/ 2 h 712"/>
                  <a:gd name="T28" fmla="*/ 499 w 655"/>
                  <a:gd name="T29" fmla="*/ 0 h 712"/>
                  <a:gd name="T30" fmla="*/ 494 w 655"/>
                  <a:gd name="T31" fmla="*/ 2 h 712"/>
                  <a:gd name="T32" fmla="*/ 483 w 655"/>
                  <a:gd name="T33" fmla="*/ 2 h 712"/>
                  <a:gd name="T34" fmla="*/ 479 w 655"/>
                  <a:gd name="T35" fmla="*/ 0 h 712"/>
                  <a:gd name="T36" fmla="*/ 475 w 655"/>
                  <a:gd name="T37" fmla="*/ 2 h 712"/>
                  <a:gd name="T38" fmla="*/ 451 w 655"/>
                  <a:gd name="T39" fmla="*/ 2 h 712"/>
                  <a:gd name="T40" fmla="*/ 447 w 655"/>
                  <a:gd name="T41" fmla="*/ 0 h 712"/>
                  <a:gd name="T42" fmla="*/ 443 w 655"/>
                  <a:gd name="T43" fmla="*/ 2 h 712"/>
                  <a:gd name="T44" fmla="*/ 409 w 655"/>
                  <a:gd name="T45" fmla="*/ 2 h 712"/>
                  <a:gd name="T46" fmla="*/ 405 w 655"/>
                  <a:gd name="T47" fmla="*/ 0 h 712"/>
                  <a:gd name="T48" fmla="*/ 400 w 655"/>
                  <a:gd name="T49" fmla="*/ 2 h 712"/>
                  <a:gd name="T50" fmla="*/ 161 w 655"/>
                  <a:gd name="T51" fmla="*/ 2 h 712"/>
                  <a:gd name="T52" fmla="*/ 157 w 655"/>
                  <a:gd name="T53" fmla="*/ 0 h 712"/>
                  <a:gd name="T54" fmla="*/ 153 w 655"/>
                  <a:gd name="T55" fmla="*/ 2 h 712"/>
                  <a:gd name="T56" fmla="*/ 139 w 655"/>
                  <a:gd name="T57" fmla="*/ 2 h 712"/>
                  <a:gd name="T58" fmla="*/ 135 w 655"/>
                  <a:gd name="T59" fmla="*/ 0 h 712"/>
                  <a:gd name="T60" fmla="*/ 131 w 655"/>
                  <a:gd name="T61" fmla="*/ 2 h 712"/>
                  <a:gd name="T62" fmla="*/ 109 w 655"/>
                  <a:gd name="T63" fmla="*/ 2 h 712"/>
                  <a:gd name="T64" fmla="*/ 104 w 655"/>
                  <a:gd name="T65" fmla="*/ 0 h 712"/>
                  <a:gd name="T66" fmla="*/ 100 w 655"/>
                  <a:gd name="T67" fmla="*/ 2 h 712"/>
                  <a:gd name="T68" fmla="*/ 87 w 655"/>
                  <a:gd name="T69" fmla="*/ 2 h 712"/>
                  <a:gd name="T70" fmla="*/ 83 w 655"/>
                  <a:gd name="T71" fmla="*/ 0 h 712"/>
                  <a:gd name="T72" fmla="*/ 79 w 655"/>
                  <a:gd name="T73" fmla="*/ 2 h 712"/>
                  <a:gd name="T74" fmla="*/ 65 w 655"/>
                  <a:gd name="T75" fmla="*/ 2 h 712"/>
                  <a:gd name="T76" fmla="*/ 60 w 655"/>
                  <a:gd name="T77" fmla="*/ 0 h 712"/>
                  <a:gd name="T78" fmla="*/ 56 w 655"/>
                  <a:gd name="T79" fmla="*/ 2 h 712"/>
                  <a:gd name="T80" fmla="*/ 44 w 655"/>
                  <a:gd name="T81" fmla="*/ 2 h 712"/>
                  <a:gd name="T82" fmla="*/ 40 w 655"/>
                  <a:gd name="T83" fmla="*/ 0 h 712"/>
                  <a:gd name="T84" fmla="*/ 36 w 655"/>
                  <a:gd name="T85" fmla="*/ 2 h 7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55"/>
                  <a:gd name="T130" fmla="*/ 0 h 712"/>
                  <a:gd name="T131" fmla="*/ 655 w 655"/>
                  <a:gd name="T132" fmla="*/ 712 h 7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55" h="712">
                    <a:moveTo>
                      <a:pt x="655" y="712"/>
                    </a:moveTo>
                    <a:lnTo>
                      <a:pt x="655" y="592"/>
                    </a:lnTo>
                    <a:lnTo>
                      <a:pt x="599" y="592"/>
                    </a:lnTo>
                    <a:lnTo>
                      <a:pt x="598" y="591"/>
                    </a:lnTo>
                    <a:lnTo>
                      <a:pt x="597" y="590"/>
                    </a:lnTo>
                    <a:lnTo>
                      <a:pt x="596" y="589"/>
                    </a:lnTo>
                    <a:lnTo>
                      <a:pt x="594" y="589"/>
                    </a:lnTo>
                    <a:lnTo>
                      <a:pt x="592" y="589"/>
                    </a:lnTo>
                    <a:lnTo>
                      <a:pt x="591" y="590"/>
                    </a:lnTo>
                    <a:lnTo>
                      <a:pt x="590" y="591"/>
                    </a:lnTo>
                    <a:lnTo>
                      <a:pt x="589" y="592"/>
                    </a:lnTo>
                    <a:lnTo>
                      <a:pt x="580" y="592"/>
                    </a:lnTo>
                    <a:lnTo>
                      <a:pt x="580" y="3"/>
                    </a:lnTo>
                    <a:lnTo>
                      <a:pt x="571" y="3"/>
                    </a:lnTo>
                    <a:lnTo>
                      <a:pt x="571" y="2"/>
                    </a:lnTo>
                    <a:lnTo>
                      <a:pt x="570" y="1"/>
                    </a:lnTo>
                    <a:lnTo>
                      <a:pt x="569" y="0"/>
                    </a:lnTo>
                    <a:lnTo>
                      <a:pt x="567" y="0"/>
                    </a:lnTo>
                    <a:lnTo>
                      <a:pt x="565" y="0"/>
                    </a:lnTo>
                    <a:lnTo>
                      <a:pt x="564" y="1"/>
                    </a:lnTo>
                    <a:lnTo>
                      <a:pt x="563" y="2"/>
                    </a:lnTo>
                    <a:lnTo>
                      <a:pt x="562" y="3"/>
                    </a:lnTo>
                    <a:lnTo>
                      <a:pt x="551" y="3"/>
                    </a:lnTo>
                    <a:lnTo>
                      <a:pt x="550" y="2"/>
                    </a:lnTo>
                    <a:lnTo>
                      <a:pt x="550" y="1"/>
                    </a:lnTo>
                    <a:lnTo>
                      <a:pt x="548" y="0"/>
                    </a:lnTo>
                    <a:lnTo>
                      <a:pt x="546" y="0"/>
                    </a:lnTo>
                    <a:lnTo>
                      <a:pt x="545" y="0"/>
                    </a:lnTo>
                    <a:lnTo>
                      <a:pt x="543" y="1"/>
                    </a:lnTo>
                    <a:lnTo>
                      <a:pt x="542" y="2"/>
                    </a:lnTo>
                    <a:lnTo>
                      <a:pt x="542" y="3"/>
                    </a:lnTo>
                    <a:lnTo>
                      <a:pt x="529" y="3"/>
                    </a:lnTo>
                    <a:lnTo>
                      <a:pt x="528" y="2"/>
                    </a:lnTo>
                    <a:lnTo>
                      <a:pt x="528" y="1"/>
                    </a:lnTo>
                    <a:lnTo>
                      <a:pt x="526" y="0"/>
                    </a:lnTo>
                    <a:lnTo>
                      <a:pt x="524" y="0"/>
                    </a:lnTo>
                    <a:lnTo>
                      <a:pt x="523" y="0"/>
                    </a:lnTo>
                    <a:lnTo>
                      <a:pt x="521" y="1"/>
                    </a:lnTo>
                    <a:lnTo>
                      <a:pt x="520" y="2"/>
                    </a:lnTo>
                    <a:lnTo>
                      <a:pt x="520" y="3"/>
                    </a:lnTo>
                    <a:lnTo>
                      <a:pt x="503" y="3"/>
                    </a:lnTo>
                    <a:lnTo>
                      <a:pt x="503" y="2"/>
                    </a:lnTo>
                    <a:lnTo>
                      <a:pt x="502" y="1"/>
                    </a:lnTo>
                    <a:lnTo>
                      <a:pt x="500" y="0"/>
                    </a:lnTo>
                    <a:lnTo>
                      <a:pt x="499" y="0"/>
                    </a:lnTo>
                    <a:lnTo>
                      <a:pt x="497" y="0"/>
                    </a:lnTo>
                    <a:lnTo>
                      <a:pt x="495" y="1"/>
                    </a:lnTo>
                    <a:lnTo>
                      <a:pt x="494" y="2"/>
                    </a:lnTo>
                    <a:lnTo>
                      <a:pt x="494" y="3"/>
                    </a:lnTo>
                    <a:lnTo>
                      <a:pt x="484" y="3"/>
                    </a:lnTo>
                    <a:lnTo>
                      <a:pt x="483" y="2"/>
                    </a:lnTo>
                    <a:lnTo>
                      <a:pt x="482" y="1"/>
                    </a:lnTo>
                    <a:lnTo>
                      <a:pt x="481" y="0"/>
                    </a:lnTo>
                    <a:lnTo>
                      <a:pt x="479" y="0"/>
                    </a:lnTo>
                    <a:lnTo>
                      <a:pt x="477" y="0"/>
                    </a:lnTo>
                    <a:lnTo>
                      <a:pt x="476" y="1"/>
                    </a:lnTo>
                    <a:lnTo>
                      <a:pt x="475" y="2"/>
                    </a:lnTo>
                    <a:lnTo>
                      <a:pt x="475" y="3"/>
                    </a:lnTo>
                    <a:lnTo>
                      <a:pt x="451" y="3"/>
                    </a:lnTo>
                    <a:lnTo>
                      <a:pt x="451" y="2"/>
                    </a:lnTo>
                    <a:lnTo>
                      <a:pt x="450" y="1"/>
                    </a:lnTo>
                    <a:lnTo>
                      <a:pt x="448" y="0"/>
                    </a:lnTo>
                    <a:lnTo>
                      <a:pt x="447" y="0"/>
                    </a:lnTo>
                    <a:lnTo>
                      <a:pt x="445" y="0"/>
                    </a:lnTo>
                    <a:lnTo>
                      <a:pt x="443" y="1"/>
                    </a:lnTo>
                    <a:lnTo>
                      <a:pt x="443" y="2"/>
                    </a:lnTo>
                    <a:lnTo>
                      <a:pt x="442" y="3"/>
                    </a:lnTo>
                    <a:lnTo>
                      <a:pt x="409" y="3"/>
                    </a:lnTo>
                    <a:lnTo>
                      <a:pt x="409" y="2"/>
                    </a:lnTo>
                    <a:lnTo>
                      <a:pt x="408" y="1"/>
                    </a:lnTo>
                    <a:lnTo>
                      <a:pt x="406" y="0"/>
                    </a:lnTo>
                    <a:lnTo>
                      <a:pt x="405" y="0"/>
                    </a:lnTo>
                    <a:lnTo>
                      <a:pt x="403" y="0"/>
                    </a:lnTo>
                    <a:lnTo>
                      <a:pt x="401" y="1"/>
                    </a:lnTo>
                    <a:lnTo>
                      <a:pt x="400" y="2"/>
                    </a:lnTo>
                    <a:lnTo>
                      <a:pt x="400" y="3"/>
                    </a:lnTo>
                    <a:lnTo>
                      <a:pt x="162" y="3"/>
                    </a:lnTo>
                    <a:lnTo>
                      <a:pt x="161" y="2"/>
                    </a:lnTo>
                    <a:lnTo>
                      <a:pt x="160" y="1"/>
                    </a:lnTo>
                    <a:lnTo>
                      <a:pt x="159" y="0"/>
                    </a:lnTo>
                    <a:lnTo>
                      <a:pt x="157" y="0"/>
                    </a:lnTo>
                    <a:lnTo>
                      <a:pt x="156" y="0"/>
                    </a:lnTo>
                    <a:lnTo>
                      <a:pt x="154" y="1"/>
                    </a:lnTo>
                    <a:lnTo>
                      <a:pt x="153" y="2"/>
                    </a:lnTo>
                    <a:lnTo>
                      <a:pt x="153" y="3"/>
                    </a:lnTo>
                    <a:lnTo>
                      <a:pt x="139" y="3"/>
                    </a:lnTo>
                    <a:lnTo>
                      <a:pt x="139" y="2"/>
                    </a:lnTo>
                    <a:lnTo>
                      <a:pt x="138" y="1"/>
                    </a:lnTo>
                    <a:lnTo>
                      <a:pt x="136" y="0"/>
                    </a:lnTo>
                    <a:lnTo>
                      <a:pt x="135" y="0"/>
                    </a:lnTo>
                    <a:lnTo>
                      <a:pt x="133" y="0"/>
                    </a:lnTo>
                    <a:lnTo>
                      <a:pt x="132" y="1"/>
                    </a:lnTo>
                    <a:lnTo>
                      <a:pt x="131" y="2"/>
                    </a:lnTo>
                    <a:lnTo>
                      <a:pt x="130" y="3"/>
                    </a:lnTo>
                    <a:lnTo>
                      <a:pt x="109" y="3"/>
                    </a:lnTo>
                    <a:lnTo>
                      <a:pt x="109" y="2"/>
                    </a:lnTo>
                    <a:lnTo>
                      <a:pt x="107" y="1"/>
                    </a:lnTo>
                    <a:lnTo>
                      <a:pt x="106" y="0"/>
                    </a:lnTo>
                    <a:lnTo>
                      <a:pt x="104" y="0"/>
                    </a:lnTo>
                    <a:lnTo>
                      <a:pt x="103" y="0"/>
                    </a:lnTo>
                    <a:lnTo>
                      <a:pt x="101" y="1"/>
                    </a:lnTo>
                    <a:lnTo>
                      <a:pt x="100" y="2"/>
                    </a:lnTo>
                    <a:lnTo>
                      <a:pt x="100" y="3"/>
                    </a:lnTo>
                    <a:lnTo>
                      <a:pt x="88" y="3"/>
                    </a:lnTo>
                    <a:lnTo>
                      <a:pt x="87" y="2"/>
                    </a:lnTo>
                    <a:lnTo>
                      <a:pt x="86" y="1"/>
                    </a:lnTo>
                    <a:lnTo>
                      <a:pt x="85" y="0"/>
                    </a:lnTo>
                    <a:lnTo>
                      <a:pt x="83" y="0"/>
                    </a:lnTo>
                    <a:lnTo>
                      <a:pt x="81" y="0"/>
                    </a:lnTo>
                    <a:lnTo>
                      <a:pt x="80" y="1"/>
                    </a:lnTo>
                    <a:lnTo>
                      <a:pt x="79" y="2"/>
                    </a:lnTo>
                    <a:lnTo>
                      <a:pt x="78" y="3"/>
                    </a:lnTo>
                    <a:lnTo>
                      <a:pt x="65" y="3"/>
                    </a:lnTo>
                    <a:lnTo>
                      <a:pt x="65" y="2"/>
                    </a:lnTo>
                    <a:lnTo>
                      <a:pt x="64" y="1"/>
                    </a:lnTo>
                    <a:lnTo>
                      <a:pt x="62" y="0"/>
                    </a:lnTo>
                    <a:lnTo>
                      <a:pt x="60" y="0"/>
                    </a:lnTo>
                    <a:lnTo>
                      <a:pt x="59" y="0"/>
                    </a:lnTo>
                    <a:lnTo>
                      <a:pt x="57" y="1"/>
                    </a:lnTo>
                    <a:lnTo>
                      <a:pt x="56" y="2"/>
                    </a:lnTo>
                    <a:lnTo>
                      <a:pt x="56" y="3"/>
                    </a:lnTo>
                    <a:lnTo>
                      <a:pt x="44" y="3"/>
                    </a:lnTo>
                    <a:lnTo>
                      <a:pt x="44" y="2"/>
                    </a:lnTo>
                    <a:lnTo>
                      <a:pt x="43" y="1"/>
                    </a:lnTo>
                    <a:lnTo>
                      <a:pt x="42" y="0"/>
                    </a:lnTo>
                    <a:lnTo>
                      <a:pt x="40" y="0"/>
                    </a:lnTo>
                    <a:lnTo>
                      <a:pt x="38" y="0"/>
                    </a:lnTo>
                    <a:lnTo>
                      <a:pt x="37" y="1"/>
                    </a:lnTo>
                    <a:lnTo>
                      <a:pt x="36" y="2"/>
                    </a:lnTo>
                    <a:lnTo>
                      <a:pt x="35" y="3"/>
                    </a:lnTo>
                    <a:lnTo>
                      <a:pt x="0" y="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57" name="Freeform 393"/>
              <p:cNvSpPr>
                <a:spLocks/>
              </p:cNvSpPr>
              <p:nvPr/>
            </p:nvSpPr>
            <p:spPr bwMode="auto">
              <a:xfrm>
                <a:off x="3977" y="2023"/>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58" name="Freeform 394"/>
              <p:cNvSpPr>
                <a:spLocks/>
              </p:cNvSpPr>
              <p:nvPr/>
            </p:nvSpPr>
            <p:spPr bwMode="auto">
              <a:xfrm>
                <a:off x="2112" y="2093"/>
                <a:ext cx="1759" cy="921"/>
              </a:xfrm>
              <a:custGeom>
                <a:avLst/>
                <a:gdLst>
                  <a:gd name="T0" fmla="*/ 1757 w 1759"/>
                  <a:gd name="T1" fmla="*/ 5 h 921"/>
                  <a:gd name="T2" fmla="*/ 1753 w 1759"/>
                  <a:gd name="T3" fmla="*/ 3 h 921"/>
                  <a:gd name="T4" fmla="*/ 1749 w 1759"/>
                  <a:gd name="T5" fmla="*/ 5 h 921"/>
                  <a:gd name="T6" fmla="*/ 1744 w 1759"/>
                  <a:gd name="T7" fmla="*/ 5 h 921"/>
                  <a:gd name="T8" fmla="*/ 1740 w 1759"/>
                  <a:gd name="T9" fmla="*/ 1 h 921"/>
                  <a:gd name="T10" fmla="*/ 1733 w 1759"/>
                  <a:gd name="T11" fmla="*/ 1 h 921"/>
                  <a:gd name="T12" fmla="*/ 1728 w 1759"/>
                  <a:gd name="T13" fmla="*/ 5 h 921"/>
                  <a:gd name="T14" fmla="*/ 1718 w 1759"/>
                  <a:gd name="T15" fmla="*/ 5 h 921"/>
                  <a:gd name="T16" fmla="*/ 1714 w 1759"/>
                  <a:gd name="T17" fmla="*/ 3 h 921"/>
                  <a:gd name="T18" fmla="*/ 1710 w 1759"/>
                  <a:gd name="T19" fmla="*/ 5 h 921"/>
                  <a:gd name="T20" fmla="*/ 1700 w 1759"/>
                  <a:gd name="T21" fmla="*/ 921 h 921"/>
                  <a:gd name="T22" fmla="*/ 1421 w 1759"/>
                  <a:gd name="T23" fmla="*/ 918 h 921"/>
                  <a:gd name="T24" fmla="*/ 1416 w 1759"/>
                  <a:gd name="T25" fmla="*/ 915 h 921"/>
                  <a:gd name="T26" fmla="*/ 1410 w 1759"/>
                  <a:gd name="T27" fmla="*/ 918 h 921"/>
                  <a:gd name="T28" fmla="*/ 1261 w 1759"/>
                  <a:gd name="T29" fmla="*/ 921 h 921"/>
                  <a:gd name="T30" fmla="*/ 1258 w 1759"/>
                  <a:gd name="T31" fmla="*/ 918 h 921"/>
                  <a:gd name="T32" fmla="*/ 1253 w 1759"/>
                  <a:gd name="T33" fmla="*/ 919 h 921"/>
                  <a:gd name="T34" fmla="*/ 889 w 1759"/>
                  <a:gd name="T35" fmla="*/ 921 h 921"/>
                  <a:gd name="T36" fmla="*/ 886 w 1759"/>
                  <a:gd name="T37" fmla="*/ 918 h 921"/>
                  <a:gd name="T38" fmla="*/ 881 w 1759"/>
                  <a:gd name="T39" fmla="*/ 919 h 921"/>
                  <a:gd name="T40" fmla="*/ 637 w 1759"/>
                  <a:gd name="T41" fmla="*/ 921 h 921"/>
                  <a:gd name="T42" fmla="*/ 634 w 1759"/>
                  <a:gd name="T43" fmla="*/ 918 h 921"/>
                  <a:gd name="T44" fmla="*/ 629 w 1759"/>
                  <a:gd name="T45" fmla="*/ 919 h 921"/>
                  <a:gd name="T46" fmla="*/ 583 w 1759"/>
                  <a:gd name="T47" fmla="*/ 921 h 921"/>
                  <a:gd name="T48" fmla="*/ 580 w 1759"/>
                  <a:gd name="T49" fmla="*/ 918 h 921"/>
                  <a:gd name="T50" fmla="*/ 575 w 1759"/>
                  <a:gd name="T51" fmla="*/ 919 h 921"/>
                  <a:gd name="T52" fmla="*/ 531 w 1759"/>
                  <a:gd name="T53" fmla="*/ 921 h 921"/>
                  <a:gd name="T54" fmla="*/ 528 w 1759"/>
                  <a:gd name="T55" fmla="*/ 918 h 921"/>
                  <a:gd name="T56" fmla="*/ 524 w 1759"/>
                  <a:gd name="T57" fmla="*/ 919 h 921"/>
                  <a:gd name="T58" fmla="*/ 486 w 1759"/>
                  <a:gd name="T59" fmla="*/ 921 h 921"/>
                  <a:gd name="T60" fmla="*/ 483 w 1759"/>
                  <a:gd name="T61" fmla="*/ 918 h 921"/>
                  <a:gd name="T62" fmla="*/ 478 w 1759"/>
                  <a:gd name="T63" fmla="*/ 919 h 921"/>
                  <a:gd name="T64" fmla="*/ 438 w 1759"/>
                  <a:gd name="T65" fmla="*/ 921 h 921"/>
                  <a:gd name="T66" fmla="*/ 436 w 1759"/>
                  <a:gd name="T67" fmla="*/ 918 h 921"/>
                  <a:gd name="T68" fmla="*/ 431 w 1759"/>
                  <a:gd name="T69" fmla="*/ 919 h 921"/>
                  <a:gd name="T70" fmla="*/ 342 w 1759"/>
                  <a:gd name="T71" fmla="*/ 921 h 921"/>
                  <a:gd name="T72" fmla="*/ 339 w 1759"/>
                  <a:gd name="T73" fmla="*/ 918 h 921"/>
                  <a:gd name="T74" fmla="*/ 334 w 1759"/>
                  <a:gd name="T75" fmla="*/ 919 h 921"/>
                  <a:gd name="T76" fmla="*/ 261 w 1759"/>
                  <a:gd name="T77" fmla="*/ 921 h 921"/>
                  <a:gd name="T78" fmla="*/ 258 w 1759"/>
                  <a:gd name="T79" fmla="*/ 918 h 921"/>
                  <a:gd name="T80" fmla="*/ 253 w 1759"/>
                  <a:gd name="T81" fmla="*/ 919 h 921"/>
                  <a:gd name="T82" fmla="*/ 110 w 1759"/>
                  <a:gd name="T83" fmla="*/ 921 h 921"/>
                  <a:gd name="T84" fmla="*/ 107 w 1759"/>
                  <a:gd name="T85" fmla="*/ 918 h 921"/>
                  <a:gd name="T86" fmla="*/ 102 w 1759"/>
                  <a:gd name="T87" fmla="*/ 919 h 921"/>
                  <a:gd name="T88" fmla="*/ 81 w 1759"/>
                  <a:gd name="T89" fmla="*/ 921 h 921"/>
                  <a:gd name="T90" fmla="*/ 78 w 1759"/>
                  <a:gd name="T91" fmla="*/ 918 h 921"/>
                  <a:gd name="T92" fmla="*/ 73 w 1759"/>
                  <a:gd name="T93" fmla="*/ 919 h 921"/>
                  <a:gd name="T94" fmla="*/ 38 w 1759"/>
                  <a:gd name="T95" fmla="*/ 921 h 921"/>
                  <a:gd name="T96" fmla="*/ 35 w 1759"/>
                  <a:gd name="T97" fmla="*/ 918 h 921"/>
                  <a:gd name="T98" fmla="*/ 30 w 1759"/>
                  <a:gd name="T99" fmla="*/ 919 h 921"/>
                  <a:gd name="T100" fmla="*/ 0 w 1759"/>
                  <a:gd name="T101" fmla="*/ 921 h 92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759"/>
                  <a:gd name="T154" fmla="*/ 0 h 921"/>
                  <a:gd name="T155" fmla="*/ 1759 w 1759"/>
                  <a:gd name="T156" fmla="*/ 921 h 92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759" h="921">
                    <a:moveTo>
                      <a:pt x="1759" y="7"/>
                    </a:moveTo>
                    <a:lnTo>
                      <a:pt x="1757" y="7"/>
                    </a:lnTo>
                    <a:lnTo>
                      <a:pt x="1757" y="5"/>
                    </a:lnTo>
                    <a:lnTo>
                      <a:pt x="1756" y="4"/>
                    </a:lnTo>
                    <a:lnTo>
                      <a:pt x="1754" y="4"/>
                    </a:lnTo>
                    <a:lnTo>
                      <a:pt x="1753" y="3"/>
                    </a:lnTo>
                    <a:lnTo>
                      <a:pt x="1751" y="4"/>
                    </a:lnTo>
                    <a:lnTo>
                      <a:pt x="1749" y="4"/>
                    </a:lnTo>
                    <a:lnTo>
                      <a:pt x="1749" y="5"/>
                    </a:lnTo>
                    <a:lnTo>
                      <a:pt x="1748" y="7"/>
                    </a:lnTo>
                    <a:lnTo>
                      <a:pt x="1745" y="7"/>
                    </a:lnTo>
                    <a:lnTo>
                      <a:pt x="1744" y="5"/>
                    </a:lnTo>
                    <a:lnTo>
                      <a:pt x="1744" y="3"/>
                    </a:lnTo>
                    <a:lnTo>
                      <a:pt x="1742" y="2"/>
                    </a:lnTo>
                    <a:lnTo>
                      <a:pt x="1740" y="1"/>
                    </a:lnTo>
                    <a:lnTo>
                      <a:pt x="1738" y="0"/>
                    </a:lnTo>
                    <a:lnTo>
                      <a:pt x="1735" y="0"/>
                    </a:lnTo>
                    <a:lnTo>
                      <a:pt x="1733" y="1"/>
                    </a:lnTo>
                    <a:lnTo>
                      <a:pt x="1731" y="2"/>
                    </a:lnTo>
                    <a:lnTo>
                      <a:pt x="1729" y="3"/>
                    </a:lnTo>
                    <a:lnTo>
                      <a:pt x="1728" y="5"/>
                    </a:lnTo>
                    <a:lnTo>
                      <a:pt x="1728" y="7"/>
                    </a:lnTo>
                    <a:lnTo>
                      <a:pt x="1719" y="7"/>
                    </a:lnTo>
                    <a:lnTo>
                      <a:pt x="1718" y="5"/>
                    </a:lnTo>
                    <a:lnTo>
                      <a:pt x="1718" y="4"/>
                    </a:lnTo>
                    <a:lnTo>
                      <a:pt x="1716" y="4"/>
                    </a:lnTo>
                    <a:lnTo>
                      <a:pt x="1714" y="3"/>
                    </a:lnTo>
                    <a:lnTo>
                      <a:pt x="1713" y="4"/>
                    </a:lnTo>
                    <a:lnTo>
                      <a:pt x="1711" y="4"/>
                    </a:lnTo>
                    <a:lnTo>
                      <a:pt x="1710" y="5"/>
                    </a:lnTo>
                    <a:lnTo>
                      <a:pt x="1710" y="7"/>
                    </a:lnTo>
                    <a:lnTo>
                      <a:pt x="1700" y="7"/>
                    </a:lnTo>
                    <a:lnTo>
                      <a:pt x="1700" y="921"/>
                    </a:lnTo>
                    <a:lnTo>
                      <a:pt x="1423" y="921"/>
                    </a:lnTo>
                    <a:lnTo>
                      <a:pt x="1422" y="919"/>
                    </a:lnTo>
                    <a:lnTo>
                      <a:pt x="1421" y="918"/>
                    </a:lnTo>
                    <a:lnTo>
                      <a:pt x="1420" y="917"/>
                    </a:lnTo>
                    <a:lnTo>
                      <a:pt x="1418" y="916"/>
                    </a:lnTo>
                    <a:lnTo>
                      <a:pt x="1416" y="915"/>
                    </a:lnTo>
                    <a:lnTo>
                      <a:pt x="1414" y="916"/>
                    </a:lnTo>
                    <a:lnTo>
                      <a:pt x="1412" y="917"/>
                    </a:lnTo>
                    <a:lnTo>
                      <a:pt x="1410" y="918"/>
                    </a:lnTo>
                    <a:lnTo>
                      <a:pt x="1409" y="919"/>
                    </a:lnTo>
                    <a:lnTo>
                      <a:pt x="1409" y="921"/>
                    </a:lnTo>
                    <a:lnTo>
                      <a:pt x="1261" y="921"/>
                    </a:lnTo>
                    <a:lnTo>
                      <a:pt x="1260" y="920"/>
                    </a:lnTo>
                    <a:lnTo>
                      <a:pt x="1259" y="919"/>
                    </a:lnTo>
                    <a:lnTo>
                      <a:pt x="1258" y="918"/>
                    </a:lnTo>
                    <a:lnTo>
                      <a:pt x="1256" y="917"/>
                    </a:lnTo>
                    <a:lnTo>
                      <a:pt x="1255" y="918"/>
                    </a:lnTo>
                    <a:lnTo>
                      <a:pt x="1253" y="919"/>
                    </a:lnTo>
                    <a:lnTo>
                      <a:pt x="1252" y="920"/>
                    </a:lnTo>
                    <a:lnTo>
                      <a:pt x="1252" y="921"/>
                    </a:lnTo>
                    <a:lnTo>
                      <a:pt x="889" y="921"/>
                    </a:lnTo>
                    <a:lnTo>
                      <a:pt x="889" y="920"/>
                    </a:lnTo>
                    <a:lnTo>
                      <a:pt x="888" y="919"/>
                    </a:lnTo>
                    <a:lnTo>
                      <a:pt x="886" y="918"/>
                    </a:lnTo>
                    <a:lnTo>
                      <a:pt x="885" y="917"/>
                    </a:lnTo>
                    <a:lnTo>
                      <a:pt x="883" y="918"/>
                    </a:lnTo>
                    <a:lnTo>
                      <a:pt x="881" y="919"/>
                    </a:lnTo>
                    <a:lnTo>
                      <a:pt x="881" y="920"/>
                    </a:lnTo>
                    <a:lnTo>
                      <a:pt x="880" y="921"/>
                    </a:lnTo>
                    <a:lnTo>
                      <a:pt x="637" y="921"/>
                    </a:lnTo>
                    <a:lnTo>
                      <a:pt x="637" y="920"/>
                    </a:lnTo>
                    <a:lnTo>
                      <a:pt x="636" y="919"/>
                    </a:lnTo>
                    <a:lnTo>
                      <a:pt x="634" y="918"/>
                    </a:lnTo>
                    <a:lnTo>
                      <a:pt x="633" y="917"/>
                    </a:lnTo>
                    <a:lnTo>
                      <a:pt x="631" y="918"/>
                    </a:lnTo>
                    <a:lnTo>
                      <a:pt x="629" y="919"/>
                    </a:lnTo>
                    <a:lnTo>
                      <a:pt x="628" y="920"/>
                    </a:lnTo>
                    <a:lnTo>
                      <a:pt x="628" y="921"/>
                    </a:lnTo>
                    <a:lnTo>
                      <a:pt x="583" y="921"/>
                    </a:lnTo>
                    <a:lnTo>
                      <a:pt x="583" y="920"/>
                    </a:lnTo>
                    <a:lnTo>
                      <a:pt x="582" y="919"/>
                    </a:lnTo>
                    <a:lnTo>
                      <a:pt x="580" y="918"/>
                    </a:lnTo>
                    <a:lnTo>
                      <a:pt x="579" y="917"/>
                    </a:lnTo>
                    <a:lnTo>
                      <a:pt x="577" y="918"/>
                    </a:lnTo>
                    <a:lnTo>
                      <a:pt x="575" y="919"/>
                    </a:lnTo>
                    <a:lnTo>
                      <a:pt x="574" y="920"/>
                    </a:lnTo>
                    <a:lnTo>
                      <a:pt x="574" y="921"/>
                    </a:lnTo>
                    <a:lnTo>
                      <a:pt x="531" y="921"/>
                    </a:lnTo>
                    <a:lnTo>
                      <a:pt x="531" y="920"/>
                    </a:lnTo>
                    <a:lnTo>
                      <a:pt x="530" y="919"/>
                    </a:lnTo>
                    <a:lnTo>
                      <a:pt x="528" y="918"/>
                    </a:lnTo>
                    <a:lnTo>
                      <a:pt x="527" y="917"/>
                    </a:lnTo>
                    <a:lnTo>
                      <a:pt x="525" y="918"/>
                    </a:lnTo>
                    <a:lnTo>
                      <a:pt x="524" y="919"/>
                    </a:lnTo>
                    <a:lnTo>
                      <a:pt x="523" y="920"/>
                    </a:lnTo>
                    <a:lnTo>
                      <a:pt x="522" y="921"/>
                    </a:lnTo>
                    <a:lnTo>
                      <a:pt x="486" y="921"/>
                    </a:lnTo>
                    <a:lnTo>
                      <a:pt x="485" y="920"/>
                    </a:lnTo>
                    <a:lnTo>
                      <a:pt x="484" y="919"/>
                    </a:lnTo>
                    <a:lnTo>
                      <a:pt x="483" y="918"/>
                    </a:lnTo>
                    <a:lnTo>
                      <a:pt x="481" y="917"/>
                    </a:lnTo>
                    <a:lnTo>
                      <a:pt x="479" y="918"/>
                    </a:lnTo>
                    <a:lnTo>
                      <a:pt x="478" y="919"/>
                    </a:lnTo>
                    <a:lnTo>
                      <a:pt x="477" y="920"/>
                    </a:lnTo>
                    <a:lnTo>
                      <a:pt x="477" y="921"/>
                    </a:lnTo>
                    <a:lnTo>
                      <a:pt x="438" y="921"/>
                    </a:lnTo>
                    <a:lnTo>
                      <a:pt x="438" y="920"/>
                    </a:lnTo>
                    <a:lnTo>
                      <a:pt x="437" y="919"/>
                    </a:lnTo>
                    <a:lnTo>
                      <a:pt x="436" y="918"/>
                    </a:lnTo>
                    <a:lnTo>
                      <a:pt x="434" y="917"/>
                    </a:lnTo>
                    <a:lnTo>
                      <a:pt x="432" y="918"/>
                    </a:lnTo>
                    <a:lnTo>
                      <a:pt x="431" y="919"/>
                    </a:lnTo>
                    <a:lnTo>
                      <a:pt x="430" y="920"/>
                    </a:lnTo>
                    <a:lnTo>
                      <a:pt x="429" y="921"/>
                    </a:lnTo>
                    <a:lnTo>
                      <a:pt x="342" y="921"/>
                    </a:lnTo>
                    <a:lnTo>
                      <a:pt x="342" y="920"/>
                    </a:lnTo>
                    <a:lnTo>
                      <a:pt x="341" y="919"/>
                    </a:lnTo>
                    <a:lnTo>
                      <a:pt x="339" y="918"/>
                    </a:lnTo>
                    <a:lnTo>
                      <a:pt x="338" y="917"/>
                    </a:lnTo>
                    <a:lnTo>
                      <a:pt x="336" y="918"/>
                    </a:lnTo>
                    <a:lnTo>
                      <a:pt x="334" y="919"/>
                    </a:lnTo>
                    <a:lnTo>
                      <a:pt x="333" y="920"/>
                    </a:lnTo>
                    <a:lnTo>
                      <a:pt x="333" y="921"/>
                    </a:lnTo>
                    <a:lnTo>
                      <a:pt x="261" y="921"/>
                    </a:lnTo>
                    <a:lnTo>
                      <a:pt x="261" y="920"/>
                    </a:lnTo>
                    <a:lnTo>
                      <a:pt x="260" y="919"/>
                    </a:lnTo>
                    <a:lnTo>
                      <a:pt x="258" y="918"/>
                    </a:lnTo>
                    <a:lnTo>
                      <a:pt x="256" y="917"/>
                    </a:lnTo>
                    <a:lnTo>
                      <a:pt x="255" y="918"/>
                    </a:lnTo>
                    <a:lnTo>
                      <a:pt x="253" y="919"/>
                    </a:lnTo>
                    <a:lnTo>
                      <a:pt x="252" y="920"/>
                    </a:lnTo>
                    <a:lnTo>
                      <a:pt x="252" y="921"/>
                    </a:lnTo>
                    <a:lnTo>
                      <a:pt x="110" y="921"/>
                    </a:lnTo>
                    <a:lnTo>
                      <a:pt x="109" y="920"/>
                    </a:lnTo>
                    <a:lnTo>
                      <a:pt x="108" y="919"/>
                    </a:lnTo>
                    <a:lnTo>
                      <a:pt x="107" y="918"/>
                    </a:lnTo>
                    <a:lnTo>
                      <a:pt x="105" y="917"/>
                    </a:lnTo>
                    <a:lnTo>
                      <a:pt x="103" y="918"/>
                    </a:lnTo>
                    <a:lnTo>
                      <a:pt x="102" y="919"/>
                    </a:lnTo>
                    <a:lnTo>
                      <a:pt x="101" y="920"/>
                    </a:lnTo>
                    <a:lnTo>
                      <a:pt x="101" y="921"/>
                    </a:lnTo>
                    <a:lnTo>
                      <a:pt x="81" y="921"/>
                    </a:lnTo>
                    <a:lnTo>
                      <a:pt x="81" y="920"/>
                    </a:lnTo>
                    <a:lnTo>
                      <a:pt x="80" y="919"/>
                    </a:lnTo>
                    <a:lnTo>
                      <a:pt x="78" y="918"/>
                    </a:lnTo>
                    <a:lnTo>
                      <a:pt x="76" y="917"/>
                    </a:lnTo>
                    <a:lnTo>
                      <a:pt x="75" y="918"/>
                    </a:lnTo>
                    <a:lnTo>
                      <a:pt x="73" y="919"/>
                    </a:lnTo>
                    <a:lnTo>
                      <a:pt x="72" y="920"/>
                    </a:lnTo>
                    <a:lnTo>
                      <a:pt x="72" y="921"/>
                    </a:lnTo>
                    <a:lnTo>
                      <a:pt x="38" y="921"/>
                    </a:lnTo>
                    <a:lnTo>
                      <a:pt x="38" y="920"/>
                    </a:lnTo>
                    <a:lnTo>
                      <a:pt x="37" y="919"/>
                    </a:lnTo>
                    <a:lnTo>
                      <a:pt x="35" y="918"/>
                    </a:lnTo>
                    <a:lnTo>
                      <a:pt x="34" y="917"/>
                    </a:lnTo>
                    <a:lnTo>
                      <a:pt x="32" y="918"/>
                    </a:lnTo>
                    <a:lnTo>
                      <a:pt x="30" y="919"/>
                    </a:lnTo>
                    <a:lnTo>
                      <a:pt x="30" y="920"/>
                    </a:lnTo>
                    <a:lnTo>
                      <a:pt x="29" y="921"/>
                    </a:lnTo>
                    <a:lnTo>
                      <a:pt x="0" y="921"/>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59" name="Freeform 395"/>
              <p:cNvSpPr>
                <a:spLocks/>
              </p:cNvSpPr>
              <p:nvPr/>
            </p:nvSpPr>
            <p:spPr bwMode="auto">
              <a:xfrm>
                <a:off x="3858" y="2095"/>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3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3"/>
                    </a:lnTo>
                    <a:lnTo>
                      <a:pt x="1" y="0"/>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0" name="Freeform 396"/>
              <p:cNvSpPr>
                <a:spLocks/>
              </p:cNvSpPr>
              <p:nvPr/>
            </p:nvSpPr>
            <p:spPr bwMode="auto">
              <a:xfrm>
                <a:off x="3466" y="1614"/>
                <a:ext cx="817" cy="548"/>
              </a:xfrm>
              <a:custGeom>
                <a:avLst/>
                <a:gdLst>
                  <a:gd name="T0" fmla="*/ 758 w 817"/>
                  <a:gd name="T1" fmla="*/ 5 h 548"/>
                  <a:gd name="T2" fmla="*/ 752 w 817"/>
                  <a:gd name="T3" fmla="*/ 3 h 548"/>
                  <a:gd name="T4" fmla="*/ 744 w 817"/>
                  <a:gd name="T5" fmla="*/ 6 h 548"/>
                  <a:gd name="T6" fmla="*/ 740 w 817"/>
                  <a:gd name="T7" fmla="*/ 3 h 548"/>
                  <a:gd name="T8" fmla="*/ 735 w 817"/>
                  <a:gd name="T9" fmla="*/ 6 h 548"/>
                  <a:gd name="T10" fmla="*/ 728 w 817"/>
                  <a:gd name="T11" fmla="*/ 3 h 548"/>
                  <a:gd name="T12" fmla="*/ 722 w 817"/>
                  <a:gd name="T13" fmla="*/ 5 h 548"/>
                  <a:gd name="T14" fmla="*/ 573 w 817"/>
                  <a:gd name="T15" fmla="*/ 4 h 548"/>
                  <a:gd name="T16" fmla="*/ 567 w 817"/>
                  <a:gd name="T17" fmla="*/ 4 h 548"/>
                  <a:gd name="T18" fmla="*/ 460 w 817"/>
                  <a:gd name="T19" fmla="*/ 5 h 548"/>
                  <a:gd name="T20" fmla="*/ 454 w 817"/>
                  <a:gd name="T21" fmla="*/ 3 h 548"/>
                  <a:gd name="T22" fmla="*/ 447 w 817"/>
                  <a:gd name="T23" fmla="*/ 6 h 548"/>
                  <a:gd name="T24" fmla="*/ 442 w 817"/>
                  <a:gd name="T25" fmla="*/ 3 h 548"/>
                  <a:gd name="T26" fmla="*/ 438 w 817"/>
                  <a:gd name="T27" fmla="*/ 6 h 548"/>
                  <a:gd name="T28" fmla="*/ 431 w 817"/>
                  <a:gd name="T29" fmla="*/ 3 h 548"/>
                  <a:gd name="T30" fmla="*/ 425 w 817"/>
                  <a:gd name="T31" fmla="*/ 5 h 548"/>
                  <a:gd name="T32" fmla="*/ 412 w 817"/>
                  <a:gd name="T33" fmla="*/ 4 h 548"/>
                  <a:gd name="T34" fmla="*/ 405 w 817"/>
                  <a:gd name="T35" fmla="*/ 4 h 548"/>
                  <a:gd name="T36" fmla="*/ 403 w 817"/>
                  <a:gd name="T37" fmla="*/ 5 h 548"/>
                  <a:gd name="T38" fmla="*/ 397 w 817"/>
                  <a:gd name="T39" fmla="*/ 3 h 548"/>
                  <a:gd name="T40" fmla="*/ 391 w 817"/>
                  <a:gd name="T41" fmla="*/ 6 h 548"/>
                  <a:gd name="T42" fmla="*/ 386 w 817"/>
                  <a:gd name="T43" fmla="*/ 0 h 548"/>
                  <a:gd name="T44" fmla="*/ 377 w 817"/>
                  <a:gd name="T45" fmla="*/ 1 h 548"/>
                  <a:gd name="T46" fmla="*/ 365 w 817"/>
                  <a:gd name="T47" fmla="*/ 6 h 548"/>
                  <a:gd name="T48" fmla="*/ 360 w 817"/>
                  <a:gd name="T49" fmla="*/ 3 h 548"/>
                  <a:gd name="T50" fmla="*/ 356 w 817"/>
                  <a:gd name="T51" fmla="*/ 6 h 548"/>
                  <a:gd name="T52" fmla="*/ 328 w 817"/>
                  <a:gd name="T53" fmla="*/ 1 h 548"/>
                  <a:gd name="T54" fmla="*/ 319 w 817"/>
                  <a:gd name="T55" fmla="*/ 1 h 548"/>
                  <a:gd name="T56" fmla="*/ 315 w 817"/>
                  <a:gd name="T57" fmla="*/ 6 h 548"/>
                  <a:gd name="T58" fmla="*/ 310 w 817"/>
                  <a:gd name="T59" fmla="*/ 3 h 548"/>
                  <a:gd name="T60" fmla="*/ 305 w 817"/>
                  <a:gd name="T61" fmla="*/ 5 h 548"/>
                  <a:gd name="T62" fmla="*/ 277 w 817"/>
                  <a:gd name="T63" fmla="*/ 4 h 548"/>
                  <a:gd name="T64" fmla="*/ 270 w 817"/>
                  <a:gd name="T65" fmla="*/ 4 h 548"/>
                  <a:gd name="T66" fmla="*/ 264 w 817"/>
                  <a:gd name="T67" fmla="*/ 5 h 548"/>
                  <a:gd name="T68" fmla="*/ 258 w 817"/>
                  <a:gd name="T69" fmla="*/ 3 h 548"/>
                  <a:gd name="T70" fmla="*/ 247 w 817"/>
                  <a:gd name="T71" fmla="*/ 6 h 548"/>
                  <a:gd name="T72" fmla="*/ 242 w 817"/>
                  <a:gd name="T73" fmla="*/ 3 h 548"/>
                  <a:gd name="T74" fmla="*/ 238 w 817"/>
                  <a:gd name="T75" fmla="*/ 6 h 548"/>
                  <a:gd name="T76" fmla="*/ 209 w 817"/>
                  <a:gd name="T77" fmla="*/ 3 h 548"/>
                  <a:gd name="T78" fmla="*/ 203 w 817"/>
                  <a:gd name="T79" fmla="*/ 5 h 548"/>
                  <a:gd name="T80" fmla="*/ 182 w 817"/>
                  <a:gd name="T81" fmla="*/ 4 h 548"/>
                  <a:gd name="T82" fmla="*/ 176 w 817"/>
                  <a:gd name="T83" fmla="*/ 4 h 548"/>
                  <a:gd name="T84" fmla="*/ 122 w 817"/>
                  <a:gd name="T85" fmla="*/ 5 h 548"/>
                  <a:gd name="T86" fmla="*/ 117 w 817"/>
                  <a:gd name="T87" fmla="*/ 3 h 548"/>
                  <a:gd name="T88" fmla="*/ 51 w 817"/>
                  <a:gd name="T89" fmla="*/ 6 h 548"/>
                  <a:gd name="T90" fmla="*/ 46 w 817"/>
                  <a:gd name="T91" fmla="*/ 3 h 548"/>
                  <a:gd name="T92" fmla="*/ 42 w 817"/>
                  <a:gd name="T93" fmla="*/ 6 h 548"/>
                  <a:gd name="T94" fmla="*/ 21 w 817"/>
                  <a:gd name="T95" fmla="*/ 3 h 548"/>
                  <a:gd name="T96" fmla="*/ 15 w 817"/>
                  <a:gd name="T97" fmla="*/ 5 h 548"/>
                  <a:gd name="T98" fmla="*/ 10 w 817"/>
                  <a:gd name="T99" fmla="*/ 4 h 548"/>
                  <a:gd name="T100" fmla="*/ 4 w 817"/>
                  <a:gd name="T101" fmla="*/ 4 h 54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17"/>
                  <a:gd name="T154" fmla="*/ 0 h 548"/>
                  <a:gd name="T155" fmla="*/ 817 w 817"/>
                  <a:gd name="T156" fmla="*/ 548 h 54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17" h="548">
                    <a:moveTo>
                      <a:pt x="817" y="548"/>
                    </a:moveTo>
                    <a:lnTo>
                      <a:pt x="817" y="6"/>
                    </a:lnTo>
                    <a:lnTo>
                      <a:pt x="758" y="6"/>
                    </a:lnTo>
                    <a:lnTo>
                      <a:pt x="758" y="5"/>
                    </a:lnTo>
                    <a:lnTo>
                      <a:pt x="756" y="4"/>
                    </a:lnTo>
                    <a:lnTo>
                      <a:pt x="755" y="3"/>
                    </a:lnTo>
                    <a:lnTo>
                      <a:pt x="753" y="3"/>
                    </a:lnTo>
                    <a:lnTo>
                      <a:pt x="752" y="3"/>
                    </a:lnTo>
                    <a:lnTo>
                      <a:pt x="750" y="4"/>
                    </a:lnTo>
                    <a:lnTo>
                      <a:pt x="749" y="5"/>
                    </a:lnTo>
                    <a:lnTo>
                      <a:pt x="749" y="6"/>
                    </a:lnTo>
                    <a:lnTo>
                      <a:pt x="744" y="6"/>
                    </a:lnTo>
                    <a:lnTo>
                      <a:pt x="744" y="5"/>
                    </a:lnTo>
                    <a:lnTo>
                      <a:pt x="743" y="4"/>
                    </a:lnTo>
                    <a:lnTo>
                      <a:pt x="741" y="3"/>
                    </a:lnTo>
                    <a:lnTo>
                      <a:pt x="740" y="3"/>
                    </a:lnTo>
                    <a:lnTo>
                      <a:pt x="738" y="3"/>
                    </a:lnTo>
                    <a:lnTo>
                      <a:pt x="737" y="4"/>
                    </a:lnTo>
                    <a:lnTo>
                      <a:pt x="736" y="5"/>
                    </a:lnTo>
                    <a:lnTo>
                      <a:pt x="735" y="6"/>
                    </a:lnTo>
                    <a:lnTo>
                      <a:pt x="731" y="6"/>
                    </a:lnTo>
                    <a:lnTo>
                      <a:pt x="730" y="5"/>
                    </a:lnTo>
                    <a:lnTo>
                      <a:pt x="729" y="4"/>
                    </a:lnTo>
                    <a:lnTo>
                      <a:pt x="728" y="3"/>
                    </a:lnTo>
                    <a:lnTo>
                      <a:pt x="726" y="3"/>
                    </a:lnTo>
                    <a:lnTo>
                      <a:pt x="725" y="3"/>
                    </a:lnTo>
                    <a:lnTo>
                      <a:pt x="723" y="4"/>
                    </a:lnTo>
                    <a:lnTo>
                      <a:pt x="722" y="5"/>
                    </a:lnTo>
                    <a:lnTo>
                      <a:pt x="722" y="6"/>
                    </a:lnTo>
                    <a:lnTo>
                      <a:pt x="575" y="6"/>
                    </a:lnTo>
                    <a:lnTo>
                      <a:pt x="574" y="5"/>
                    </a:lnTo>
                    <a:lnTo>
                      <a:pt x="573" y="4"/>
                    </a:lnTo>
                    <a:lnTo>
                      <a:pt x="572" y="3"/>
                    </a:lnTo>
                    <a:lnTo>
                      <a:pt x="570" y="3"/>
                    </a:lnTo>
                    <a:lnTo>
                      <a:pt x="568" y="3"/>
                    </a:lnTo>
                    <a:lnTo>
                      <a:pt x="567" y="4"/>
                    </a:lnTo>
                    <a:lnTo>
                      <a:pt x="566" y="5"/>
                    </a:lnTo>
                    <a:lnTo>
                      <a:pt x="566" y="6"/>
                    </a:lnTo>
                    <a:lnTo>
                      <a:pt x="461" y="6"/>
                    </a:lnTo>
                    <a:lnTo>
                      <a:pt x="460" y="5"/>
                    </a:lnTo>
                    <a:lnTo>
                      <a:pt x="459" y="4"/>
                    </a:lnTo>
                    <a:lnTo>
                      <a:pt x="458" y="3"/>
                    </a:lnTo>
                    <a:lnTo>
                      <a:pt x="456" y="3"/>
                    </a:lnTo>
                    <a:lnTo>
                      <a:pt x="454" y="3"/>
                    </a:lnTo>
                    <a:lnTo>
                      <a:pt x="453" y="4"/>
                    </a:lnTo>
                    <a:lnTo>
                      <a:pt x="452" y="5"/>
                    </a:lnTo>
                    <a:lnTo>
                      <a:pt x="451" y="6"/>
                    </a:lnTo>
                    <a:lnTo>
                      <a:pt x="447" y="6"/>
                    </a:lnTo>
                    <a:lnTo>
                      <a:pt x="447" y="5"/>
                    </a:lnTo>
                    <a:lnTo>
                      <a:pt x="446" y="4"/>
                    </a:lnTo>
                    <a:lnTo>
                      <a:pt x="444" y="3"/>
                    </a:lnTo>
                    <a:lnTo>
                      <a:pt x="442" y="3"/>
                    </a:lnTo>
                    <a:lnTo>
                      <a:pt x="441" y="3"/>
                    </a:lnTo>
                    <a:lnTo>
                      <a:pt x="439" y="4"/>
                    </a:lnTo>
                    <a:lnTo>
                      <a:pt x="438" y="5"/>
                    </a:lnTo>
                    <a:lnTo>
                      <a:pt x="438" y="6"/>
                    </a:lnTo>
                    <a:lnTo>
                      <a:pt x="433" y="6"/>
                    </a:lnTo>
                    <a:lnTo>
                      <a:pt x="433" y="5"/>
                    </a:lnTo>
                    <a:lnTo>
                      <a:pt x="432" y="4"/>
                    </a:lnTo>
                    <a:lnTo>
                      <a:pt x="431" y="3"/>
                    </a:lnTo>
                    <a:lnTo>
                      <a:pt x="429" y="3"/>
                    </a:lnTo>
                    <a:lnTo>
                      <a:pt x="427" y="3"/>
                    </a:lnTo>
                    <a:lnTo>
                      <a:pt x="426" y="4"/>
                    </a:lnTo>
                    <a:lnTo>
                      <a:pt x="425" y="5"/>
                    </a:lnTo>
                    <a:lnTo>
                      <a:pt x="424" y="6"/>
                    </a:lnTo>
                    <a:lnTo>
                      <a:pt x="413" y="6"/>
                    </a:lnTo>
                    <a:lnTo>
                      <a:pt x="412" y="5"/>
                    </a:lnTo>
                    <a:lnTo>
                      <a:pt x="412" y="4"/>
                    </a:lnTo>
                    <a:lnTo>
                      <a:pt x="410" y="3"/>
                    </a:lnTo>
                    <a:lnTo>
                      <a:pt x="408" y="3"/>
                    </a:lnTo>
                    <a:lnTo>
                      <a:pt x="406" y="3"/>
                    </a:lnTo>
                    <a:lnTo>
                      <a:pt x="405" y="4"/>
                    </a:lnTo>
                    <a:lnTo>
                      <a:pt x="404" y="5"/>
                    </a:lnTo>
                    <a:lnTo>
                      <a:pt x="404" y="6"/>
                    </a:lnTo>
                    <a:lnTo>
                      <a:pt x="403" y="6"/>
                    </a:lnTo>
                    <a:lnTo>
                      <a:pt x="403" y="5"/>
                    </a:lnTo>
                    <a:lnTo>
                      <a:pt x="402" y="4"/>
                    </a:lnTo>
                    <a:lnTo>
                      <a:pt x="400" y="3"/>
                    </a:lnTo>
                    <a:lnTo>
                      <a:pt x="399" y="3"/>
                    </a:lnTo>
                    <a:lnTo>
                      <a:pt x="397" y="3"/>
                    </a:lnTo>
                    <a:lnTo>
                      <a:pt x="395" y="4"/>
                    </a:lnTo>
                    <a:lnTo>
                      <a:pt x="395" y="5"/>
                    </a:lnTo>
                    <a:lnTo>
                      <a:pt x="394" y="6"/>
                    </a:lnTo>
                    <a:lnTo>
                      <a:pt x="391" y="6"/>
                    </a:lnTo>
                    <a:lnTo>
                      <a:pt x="390" y="4"/>
                    </a:lnTo>
                    <a:lnTo>
                      <a:pt x="390" y="3"/>
                    </a:lnTo>
                    <a:lnTo>
                      <a:pt x="388" y="1"/>
                    </a:lnTo>
                    <a:lnTo>
                      <a:pt x="386" y="0"/>
                    </a:lnTo>
                    <a:lnTo>
                      <a:pt x="384" y="0"/>
                    </a:lnTo>
                    <a:lnTo>
                      <a:pt x="381" y="0"/>
                    </a:lnTo>
                    <a:lnTo>
                      <a:pt x="379" y="0"/>
                    </a:lnTo>
                    <a:lnTo>
                      <a:pt x="377" y="1"/>
                    </a:lnTo>
                    <a:lnTo>
                      <a:pt x="375" y="3"/>
                    </a:lnTo>
                    <a:lnTo>
                      <a:pt x="374" y="4"/>
                    </a:lnTo>
                    <a:lnTo>
                      <a:pt x="374" y="6"/>
                    </a:lnTo>
                    <a:lnTo>
                      <a:pt x="365" y="6"/>
                    </a:lnTo>
                    <a:lnTo>
                      <a:pt x="364" y="5"/>
                    </a:lnTo>
                    <a:lnTo>
                      <a:pt x="364" y="4"/>
                    </a:lnTo>
                    <a:lnTo>
                      <a:pt x="362" y="3"/>
                    </a:lnTo>
                    <a:lnTo>
                      <a:pt x="360" y="3"/>
                    </a:lnTo>
                    <a:lnTo>
                      <a:pt x="359" y="3"/>
                    </a:lnTo>
                    <a:lnTo>
                      <a:pt x="357" y="4"/>
                    </a:lnTo>
                    <a:lnTo>
                      <a:pt x="356" y="5"/>
                    </a:lnTo>
                    <a:lnTo>
                      <a:pt x="356" y="6"/>
                    </a:lnTo>
                    <a:lnTo>
                      <a:pt x="330" y="6"/>
                    </a:lnTo>
                    <a:lnTo>
                      <a:pt x="330" y="4"/>
                    </a:lnTo>
                    <a:lnTo>
                      <a:pt x="329" y="3"/>
                    </a:lnTo>
                    <a:lnTo>
                      <a:pt x="328" y="1"/>
                    </a:lnTo>
                    <a:lnTo>
                      <a:pt x="326" y="1"/>
                    </a:lnTo>
                    <a:lnTo>
                      <a:pt x="324" y="0"/>
                    </a:lnTo>
                    <a:lnTo>
                      <a:pt x="321" y="0"/>
                    </a:lnTo>
                    <a:lnTo>
                      <a:pt x="319" y="1"/>
                    </a:lnTo>
                    <a:lnTo>
                      <a:pt x="317" y="1"/>
                    </a:lnTo>
                    <a:lnTo>
                      <a:pt x="316" y="3"/>
                    </a:lnTo>
                    <a:lnTo>
                      <a:pt x="315" y="4"/>
                    </a:lnTo>
                    <a:lnTo>
                      <a:pt x="315" y="6"/>
                    </a:lnTo>
                    <a:lnTo>
                      <a:pt x="313" y="6"/>
                    </a:lnTo>
                    <a:lnTo>
                      <a:pt x="313" y="5"/>
                    </a:lnTo>
                    <a:lnTo>
                      <a:pt x="312" y="4"/>
                    </a:lnTo>
                    <a:lnTo>
                      <a:pt x="310" y="3"/>
                    </a:lnTo>
                    <a:lnTo>
                      <a:pt x="309" y="3"/>
                    </a:lnTo>
                    <a:lnTo>
                      <a:pt x="307" y="3"/>
                    </a:lnTo>
                    <a:lnTo>
                      <a:pt x="305" y="4"/>
                    </a:lnTo>
                    <a:lnTo>
                      <a:pt x="305" y="5"/>
                    </a:lnTo>
                    <a:lnTo>
                      <a:pt x="304" y="6"/>
                    </a:lnTo>
                    <a:lnTo>
                      <a:pt x="278" y="6"/>
                    </a:lnTo>
                    <a:lnTo>
                      <a:pt x="278" y="5"/>
                    </a:lnTo>
                    <a:lnTo>
                      <a:pt x="277" y="4"/>
                    </a:lnTo>
                    <a:lnTo>
                      <a:pt x="275" y="3"/>
                    </a:lnTo>
                    <a:lnTo>
                      <a:pt x="274" y="3"/>
                    </a:lnTo>
                    <a:lnTo>
                      <a:pt x="272" y="3"/>
                    </a:lnTo>
                    <a:lnTo>
                      <a:pt x="270" y="4"/>
                    </a:lnTo>
                    <a:lnTo>
                      <a:pt x="270" y="5"/>
                    </a:lnTo>
                    <a:lnTo>
                      <a:pt x="269" y="6"/>
                    </a:lnTo>
                    <a:lnTo>
                      <a:pt x="265" y="6"/>
                    </a:lnTo>
                    <a:lnTo>
                      <a:pt x="264" y="5"/>
                    </a:lnTo>
                    <a:lnTo>
                      <a:pt x="263" y="4"/>
                    </a:lnTo>
                    <a:lnTo>
                      <a:pt x="262" y="3"/>
                    </a:lnTo>
                    <a:lnTo>
                      <a:pt x="260" y="3"/>
                    </a:lnTo>
                    <a:lnTo>
                      <a:pt x="258" y="3"/>
                    </a:lnTo>
                    <a:lnTo>
                      <a:pt x="257" y="4"/>
                    </a:lnTo>
                    <a:lnTo>
                      <a:pt x="256" y="5"/>
                    </a:lnTo>
                    <a:lnTo>
                      <a:pt x="256" y="6"/>
                    </a:lnTo>
                    <a:lnTo>
                      <a:pt x="247" y="6"/>
                    </a:lnTo>
                    <a:lnTo>
                      <a:pt x="246" y="5"/>
                    </a:lnTo>
                    <a:lnTo>
                      <a:pt x="245" y="4"/>
                    </a:lnTo>
                    <a:lnTo>
                      <a:pt x="244" y="3"/>
                    </a:lnTo>
                    <a:lnTo>
                      <a:pt x="242" y="3"/>
                    </a:lnTo>
                    <a:lnTo>
                      <a:pt x="240" y="3"/>
                    </a:lnTo>
                    <a:lnTo>
                      <a:pt x="239" y="4"/>
                    </a:lnTo>
                    <a:lnTo>
                      <a:pt x="238" y="5"/>
                    </a:lnTo>
                    <a:lnTo>
                      <a:pt x="238" y="6"/>
                    </a:lnTo>
                    <a:lnTo>
                      <a:pt x="212" y="6"/>
                    </a:lnTo>
                    <a:lnTo>
                      <a:pt x="212" y="5"/>
                    </a:lnTo>
                    <a:lnTo>
                      <a:pt x="211" y="4"/>
                    </a:lnTo>
                    <a:lnTo>
                      <a:pt x="209" y="3"/>
                    </a:lnTo>
                    <a:lnTo>
                      <a:pt x="208" y="3"/>
                    </a:lnTo>
                    <a:lnTo>
                      <a:pt x="206" y="3"/>
                    </a:lnTo>
                    <a:lnTo>
                      <a:pt x="204" y="4"/>
                    </a:lnTo>
                    <a:lnTo>
                      <a:pt x="203" y="5"/>
                    </a:lnTo>
                    <a:lnTo>
                      <a:pt x="203" y="6"/>
                    </a:lnTo>
                    <a:lnTo>
                      <a:pt x="184" y="6"/>
                    </a:lnTo>
                    <a:lnTo>
                      <a:pt x="183" y="5"/>
                    </a:lnTo>
                    <a:lnTo>
                      <a:pt x="182" y="4"/>
                    </a:lnTo>
                    <a:lnTo>
                      <a:pt x="181" y="3"/>
                    </a:lnTo>
                    <a:lnTo>
                      <a:pt x="179" y="3"/>
                    </a:lnTo>
                    <a:lnTo>
                      <a:pt x="178" y="3"/>
                    </a:lnTo>
                    <a:lnTo>
                      <a:pt x="176" y="4"/>
                    </a:lnTo>
                    <a:lnTo>
                      <a:pt x="175" y="5"/>
                    </a:lnTo>
                    <a:lnTo>
                      <a:pt x="175" y="6"/>
                    </a:lnTo>
                    <a:lnTo>
                      <a:pt x="123" y="6"/>
                    </a:lnTo>
                    <a:lnTo>
                      <a:pt x="122" y="5"/>
                    </a:lnTo>
                    <a:lnTo>
                      <a:pt x="122" y="4"/>
                    </a:lnTo>
                    <a:lnTo>
                      <a:pt x="120" y="3"/>
                    </a:lnTo>
                    <a:lnTo>
                      <a:pt x="118" y="3"/>
                    </a:lnTo>
                    <a:lnTo>
                      <a:pt x="117" y="3"/>
                    </a:lnTo>
                    <a:lnTo>
                      <a:pt x="115" y="4"/>
                    </a:lnTo>
                    <a:lnTo>
                      <a:pt x="114" y="5"/>
                    </a:lnTo>
                    <a:lnTo>
                      <a:pt x="114" y="6"/>
                    </a:lnTo>
                    <a:lnTo>
                      <a:pt x="51" y="6"/>
                    </a:lnTo>
                    <a:lnTo>
                      <a:pt x="50" y="5"/>
                    </a:lnTo>
                    <a:lnTo>
                      <a:pt x="49" y="4"/>
                    </a:lnTo>
                    <a:lnTo>
                      <a:pt x="48" y="3"/>
                    </a:lnTo>
                    <a:lnTo>
                      <a:pt x="46" y="3"/>
                    </a:lnTo>
                    <a:lnTo>
                      <a:pt x="44" y="3"/>
                    </a:lnTo>
                    <a:lnTo>
                      <a:pt x="43" y="4"/>
                    </a:lnTo>
                    <a:lnTo>
                      <a:pt x="42" y="5"/>
                    </a:lnTo>
                    <a:lnTo>
                      <a:pt x="42" y="6"/>
                    </a:lnTo>
                    <a:lnTo>
                      <a:pt x="24" y="6"/>
                    </a:lnTo>
                    <a:lnTo>
                      <a:pt x="23" y="5"/>
                    </a:lnTo>
                    <a:lnTo>
                      <a:pt x="22" y="4"/>
                    </a:lnTo>
                    <a:lnTo>
                      <a:pt x="21" y="3"/>
                    </a:lnTo>
                    <a:lnTo>
                      <a:pt x="19" y="3"/>
                    </a:lnTo>
                    <a:lnTo>
                      <a:pt x="18" y="3"/>
                    </a:lnTo>
                    <a:lnTo>
                      <a:pt x="16" y="4"/>
                    </a:lnTo>
                    <a:lnTo>
                      <a:pt x="15" y="5"/>
                    </a:lnTo>
                    <a:lnTo>
                      <a:pt x="15" y="6"/>
                    </a:lnTo>
                    <a:lnTo>
                      <a:pt x="11" y="6"/>
                    </a:lnTo>
                    <a:lnTo>
                      <a:pt x="11" y="5"/>
                    </a:lnTo>
                    <a:lnTo>
                      <a:pt x="10" y="4"/>
                    </a:lnTo>
                    <a:lnTo>
                      <a:pt x="9" y="3"/>
                    </a:lnTo>
                    <a:lnTo>
                      <a:pt x="7" y="3"/>
                    </a:lnTo>
                    <a:lnTo>
                      <a:pt x="5" y="3"/>
                    </a:lnTo>
                    <a:lnTo>
                      <a:pt x="4" y="4"/>
                    </a:lnTo>
                    <a:lnTo>
                      <a:pt x="3" y="5"/>
                    </a:lnTo>
                    <a:lnTo>
                      <a:pt x="2" y="6"/>
                    </a:lnTo>
                    <a:lnTo>
                      <a:pt x="0" y="6"/>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61" name="Freeform 397"/>
              <p:cNvSpPr>
                <a:spLocks/>
              </p:cNvSpPr>
              <p:nvPr/>
            </p:nvSpPr>
            <p:spPr bwMode="auto">
              <a:xfrm>
                <a:off x="4278" y="2161"/>
                <a:ext cx="11" cy="11"/>
              </a:xfrm>
              <a:custGeom>
                <a:avLst/>
                <a:gdLst>
                  <a:gd name="T0" fmla="*/ 11 w 11"/>
                  <a:gd name="T1" fmla="*/ 1 h 11"/>
                  <a:gd name="T2" fmla="*/ 5 w 11"/>
                  <a:gd name="T3" fmla="*/ 11 h 11"/>
                  <a:gd name="T4" fmla="*/ 0 w 11"/>
                  <a:gd name="T5" fmla="*/ 1 h 11"/>
                  <a:gd name="T6" fmla="*/ 2 w 11"/>
                  <a:gd name="T7" fmla="*/ 1 h 11"/>
                  <a:gd name="T8" fmla="*/ 5 w 11"/>
                  <a:gd name="T9" fmla="*/ 0 h 11"/>
                  <a:gd name="T10" fmla="*/ 8 w 11"/>
                  <a:gd name="T11" fmla="*/ 1 h 11"/>
                  <a:gd name="T12" fmla="*/ 11 w 11"/>
                  <a:gd name="T13" fmla="*/ 1 h 11"/>
                  <a:gd name="T14" fmla="*/ 0 60000 65536"/>
                  <a:gd name="T15" fmla="*/ 0 60000 65536"/>
                  <a:gd name="T16" fmla="*/ 0 60000 65536"/>
                  <a:gd name="T17" fmla="*/ 0 60000 65536"/>
                  <a:gd name="T18" fmla="*/ 0 60000 65536"/>
                  <a:gd name="T19" fmla="*/ 0 60000 65536"/>
                  <a:gd name="T20" fmla="*/ 0 60000 65536"/>
                  <a:gd name="T21" fmla="*/ 0 w 11"/>
                  <a:gd name="T22" fmla="*/ 0 h 11"/>
                  <a:gd name="T23" fmla="*/ 11 w 11"/>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1">
                    <a:moveTo>
                      <a:pt x="11" y="1"/>
                    </a:moveTo>
                    <a:lnTo>
                      <a:pt x="5" y="11"/>
                    </a:lnTo>
                    <a:lnTo>
                      <a:pt x="0" y="1"/>
                    </a:lnTo>
                    <a:lnTo>
                      <a:pt x="2" y="1"/>
                    </a:lnTo>
                    <a:lnTo>
                      <a:pt x="5" y="0"/>
                    </a:lnTo>
                    <a:lnTo>
                      <a:pt x="8" y="1"/>
                    </a:lnTo>
                    <a:lnTo>
                      <a:pt x="1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2" name="Freeform 398"/>
              <p:cNvSpPr>
                <a:spLocks/>
              </p:cNvSpPr>
              <p:nvPr/>
            </p:nvSpPr>
            <p:spPr bwMode="auto">
              <a:xfrm>
                <a:off x="3466" y="1615"/>
                <a:ext cx="13" cy="10"/>
              </a:xfrm>
              <a:custGeom>
                <a:avLst/>
                <a:gdLst>
                  <a:gd name="T0" fmla="*/ 12 w 13"/>
                  <a:gd name="T1" fmla="*/ 10 h 10"/>
                  <a:gd name="T2" fmla="*/ 0 w 13"/>
                  <a:gd name="T3" fmla="*/ 5 h 10"/>
                  <a:gd name="T4" fmla="*/ 12 w 13"/>
                  <a:gd name="T5" fmla="*/ 0 h 10"/>
                  <a:gd name="T6" fmla="*/ 13 w 13"/>
                  <a:gd name="T7" fmla="*/ 3 h 10"/>
                  <a:gd name="T8" fmla="*/ 13 w 13"/>
                  <a:gd name="T9" fmla="*/ 5 h 10"/>
                  <a:gd name="T10" fmla="*/ 13 w 13"/>
                  <a:gd name="T11" fmla="*/ 7 h 10"/>
                  <a:gd name="T12" fmla="*/ 12 w 13"/>
                  <a:gd name="T13" fmla="*/ 1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2" y="10"/>
                    </a:moveTo>
                    <a:lnTo>
                      <a:pt x="0" y="5"/>
                    </a:lnTo>
                    <a:lnTo>
                      <a:pt x="12" y="0"/>
                    </a:lnTo>
                    <a:lnTo>
                      <a:pt x="13" y="3"/>
                    </a:lnTo>
                    <a:lnTo>
                      <a:pt x="13" y="5"/>
                    </a:lnTo>
                    <a:lnTo>
                      <a:pt x="13" y="7"/>
                    </a:lnTo>
                    <a:lnTo>
                      <a:pt x="1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3" name="Freeform 399"/>
              <p:cNvSpPr>
                <a:spLocks/>
              </p:cNvSpPr>
              <p:nvPr/>
            </p:nvSpPr>
            <p:spPr bwMode="auto">
              <a:xfrm>
                <a:off x="2554" y="2243"/>
                <a:ext cx="1780" cy="560"/>
              </a:xfrm>
              <a:custGeom>
                <a:avLst/>
                <a:gdLst>
                  <a:gd name="T0" fmla="*/ 81 w 1780"/>
                  <a:gd name="T1" fmla="*/ 559 h 560"/>
                  <a:gd name="T2" fmla="*/ 85 w 1780"/>
                  <a:gd name="T3" fmla="*/ 557 h 560"/>
                  <a:gd name="T4" fmla="*/ 89 w 1780"/>
                  <a:gd name="T5" fmla="*/ 559 h 560"/>
                  <a:gd name="T6" fmla="*/ 132 w 1780"/>
                  <a:gd name="T7" fmla="*/ 559 h 560"/>
                  <a:gd name="T8" fmla="*/ 137 w 1780"/>
                  <a:gd name="T9" fmla="*/ 557 h 560"/>
                  <a:gd name="T10" fmla="*/ 141 w 1780"/>
                  <a:gd name="T11" fmla="*/ 559 h 560"/>
                  <a:gd name="T12" fmla="*/ 155 w 1780"/>
                  <a:gd name="T13" fmla="*/ 559 h 560"/>
                  <a:gd name="T14" fmla="*/ 159 w 1780"/>
                  <a:gd name="T15" fmla="*/ 557 h 560"/>
                  <a:gd name="T16" fmla="*/ 163 w 1780"/>
                  <a:gd name="T17" fmla="*/ 559 h 560"/>
                  <a:gd name="T18" fmla="*/ 186 w 1780"/>
                  <a:gd name="T19" fmla="*/ 559 h 560"/>
                  <a:gd name="T20" fmla="*/ 191 w 1780"/>
                  <a:gd name="T21" fmla="*/ 557 h 560"/>
                  <a:gd name="T22" fmla="*/ 195 w 1780"/>
                  <a:gd name="T23" fmla="*/ 559 h 560"/>
                  <a:gd name="T24" fmla="*/ 256 w 1780"/>
                  <a:gd name="T25" fmla="*/ 559 h 560"/>
                  <a:gd name="T26" fmla="*/ 260 w 1780"/>
                  <a:gd name="T27" fmla="*/ 557 h 560"/>
                  <a:gd name="T28" fmla="*/ 264 w 1780"/>
                  <a:gd name="T29" fmla="*/ 559 h 560"/>
                  <a:gd name="T30" fmla="*/ 319 w 1780"/>
                  <a:gd name="T31" fmla="*/ 559 h 560"/>
                  <a:gd name="T32" fmla="*/ 323 w 1780"/>
                  <a:gd name="T33" fmla="*/ 557 h 560"/>
                  <a:gd name="T34" fmla="*/ 327 w 1780"/>
                  <a:gd name="T35" fmla="*/ 559 h 560"/>
                  <a:gd name="T36" fmla="*/ 493 w 1780"/>
                  <a:gd name="T37" fmla="*/ 559 h 560"/>
                  <a:gd name="T38" fmla="*/ 498 w 1780"/>
                  <a:gd name="T39" fmla="*/ 557 h 560"/>
                  <a:gd name="T40" fmla="*/ 502 w 1780"/>
                  <a:gd name="T41" fmla="*/ 559 h 560"/>
                  <a:gd name="T42" fmla="*/ 681 w 1780"/>
                  <a:gd name="T43" fmla="*/ 559 h 560"/>
                  <a:gd name="T44" fmla="*/ 685 w 1780"/>
                  <a:gd name="T45" fmla="*/ 557 h 560"/>
                  <a:gd name="T46" fmla="*/ 689 w 1780"/>
                  <a:gd name="T47" fmla="*/ 559 h 560"/>
                  <a:gd name="T48" fmla="*/ 972 w 1780"/>
                  <a:gd name="T49" fmla="*/ 559 h 560"/>
                  <a:gd name="T50" fmla="*/ 976 w 1780"/>
                  <a:gd name="T51" fmla="*/ 557 h 560"/>
                  <a:gd name="T52" fmla="*/ 980 w 1780"/>
                  <a:gd name="T53" fmla="*/ 559 h 560"/>
                  <a:gd name="T54" fmla="*/ 1182 w 1780"/>
                  <a:gd name="T55" fmla="*/ 559 h 560"/>
                  <a:gd name="T56" fmla="*/ 1186 w 1780"/>
                  <a:gd name="T57" fmla="*/ 557 h 560"/>
                  <a:gd name="T58" fmla="*/ 1190 w 1780"/>
                  <a:gd name="T59" fmla="*/ 559 h 560"/>
                  <a:gd name="T60" fmla="*/ 1202 w 1780"/>
                  <a:gd name="T61" fmla="*/ 559 h 560"/>
                  <a:gd name="T62" fmla="*/ 1206 w 1780"/>
                  <a:gd name="T63" fmla="*/ 557 h 560"/>
                  <a:gd name="T64" fmla="*/ 1210 w 1780"/>
                  <a:gd name="T65" fmla="*/ 559 h 560"/>
                  <a:gd name="T66" fmla="*/ 1236 w 1780"/>
                  <a:gd name="T67" fmla="*/ 559 h 560"/>
                  <a:gd name="T68" fmla="*/ 1240 w 1780"/>
                  <a:gd name="T69" fmla="*/ 557 h 560"/>
                  <a:gd name="T70" fmla="*/ 1244 w 1780"/>
                  <a:gd name="T71" fmla="*/ 559 h 560"/>
                  <a:gd name="T72" fmla="*/ 1254 w 1780"/>
                  <a:gd name="T73" fmla="*/ 559 h 560"/>
                  <a:gd name="T74" fmla="*/ 1258 w 1780"/>
                  <a:gd name="T75" fmla="*/ 557 h 560"/>
                  <a:gd name="T76" fmla="*/ 1262 w 1780"/>
                  <a:gd name="T77" fmla="*/ 559 h 560"/>
                  <a:gd name="T78" fmla="*/ 1294 w 1780"/>
                  <a:gd name="T79" fmla="*/ 559 h 560"/>
                  <a:gd name="T80" fmla="*/ 1298 w 1780"/>
                  <a:gd name="T81" fmla="*/ 557 h 560"/>
                  <a:gd name="T82" fmla="*/ 1302 w 1780"/>
                  <a:gd name="T83" fmla="*/ 559 h 560"/>
                  <a:gd name="T84" fmla="*/ 1325 w 1780"/>
                  <a:gd name="T85" fmla="*/ 559 h 560"/>
                  <a:gd name="T86" fmla="*/ 1329 w 1780"/>
                  <a:gd name="T87" fmla="*/ 557 h 560"/>
                  <a:gd name="T88" fmla="*/ 1333 w 1780"/>
                  <a:gd name="T89" fmla="*/ 559 h 560"/>
                  <a:gd name="T90" fmla="*/ 1359 w 1780"/>
                  <a:gd name="T91" fmla="*/ 559 h 560"/>
                  <a:gd name="T92" fmla="*/ 1363 w 1780"/>
                  <a:gd name="T93" fmla="*/ 557 h 560"/>
                  <a:gd name="T94" fmla="*/ 1367 w 1780"/>
                  <a:gd name="T95" fmla="*/ 559 h 560"/>
                  <a:gd name="T96" fmla="*/ 1706 w 1780"/>
                  <a:gd name="T97" fmla="*/ 90 h 5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80"/>
                  <a:gd name="T148" fmla="*/ 0 h 560"/>
                  <a:gd name="T149" fmla="*/ 1780 w 1780"/>
                  <a:gd name="T150" fmla="*/ 560 h 56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80" h="560">
                    <a:moveTo>
                      <a:pt x="0" y="560"/>
                    </a:moveTo>
                    <a:lnTo>
                      <a:pt x="80" y="560"/>
                    </a:lnTo>
                    <a:lnTo>
                      <a:pt x="81" y="559"/>
                    </a:lnTo>
                    <a:lnTo>
                      <a:pt x="82" y="558"/>
                    </a:lnTo>
                    <a:lnTo>
                      <a:pt x="83" y="557"/>
                    </a:lnTo>
                    <a:lnTo>
                      <a:pt x="85" y="557"/>
                    </a:lnTo>
                    <a:lnTo>
                      <a:pt x="86" y="557"/>
                    </a:lnTo>
                    <a:lnTo>
                      <a:pt x="88" y="558"/>
                    </a:lnTo>
                    <a:lnTo>
                      <a:pt x="89" y="559"/>
                    </a:lnTo>
                    <a:lnTo>
                      <a:pt x="89" y="560"/>
                    </a:lnTo>
                    <a:lnTo>
                      <a:pt x="132" y="560"/>
                    </a:lnTo>
                    <a:lnTo>
                      <a:pt x="132" y="559"/>
                    </a:lnTo>
                    <a:lnTo>
                      <a:pt x="133" y="558"/>
                    </a:lnTo>
                    <a:lnTo>
                      <a:pt x="135" y="557"/>
                    </a:lnTo>
                    <a:lnTo>
                      <a:pt x="137" y="557"/>
                    </a:lnTo>
                    <a:lnTo>
                      <a:pt x="138" y="557"/>
                    </a:lnTo>
                    <a:lnTo>
                      <a:pt x="140" y="558"/>
                    </a:lnTo>
                    <a:lnTo>
                      <a:pt x="141" y="559"/>
                    </a:lnTo>
                    <a:lnTo>
                      <a:pt x="141" y="560"/>
                    </a:lnTo>
                    <a:lnTo>
                      <a:pt x="155" y="560"/>
                    </a:lnTo>
                    <a:lnTo>
                      <a:pt x="155" y="559"/>
                    </a:lnTo>
                    <a:lnTo>
                      <a:pt x="156" y="558"/>
                    </a:lnTo>
                    <a:lnTo>
                      <a:pt x="157" y="557"/>
                    </a:lnTo>
                    <a:lnTo>
                      <a:pt x="159" y="557"/>
                    </a:lnTo>
                    <a:lnTo>
                      <a:pt x="161" y="557"/>
                    </a:lnTo>
                    <a:lnTo>
                      <a:pt x="162" y="558"/>
                    </a:lnTo>
                    <a:lnTo>
                      <a:pt x="163" y="559"/>
                    </a:lnTo>
                    <a:lnTo>
                      <a:pt x="164" y="560"/>
                    </a:lnTo>
                    <a:lnTo>
                      <a:pt x="186" y="560"/>
                    </a:lnTo>
                    <a:lnTo>
                      <a:pt x="186" y="559"/>
                    </a:lnTo>
                    <a:lnTo>
                      <a:pt x="187" y="558"/>
                    </a:lnTo>
                    <a:lnTo>
                      <a:pt x="189" y="557"/>
                    </a:lnTo>
                    <a:lnTo>
                      <a:pt x="191" y="557"/>
                    </a:lnTo>
                    <a:lnTo>
                      <a:pt x="192" y="557"/>
                    </a:lnTo>
                    <a:lnTo>
                      <a:pt x="194" y="558"/>
                    </a:lnTo>
                    <a:lnTo>
                      <a:pt x="195" y="559"/>
                    </a:lnTo>
                    <a:lnTo>
                      <a:pt x="195" y="560"/>
                    </a:lnTo>
                    <a:lnTo>
                      <a:pt x="256" y="560"/>
                    </a:lnTo>
                    <a:lnTo>
                      <a:pt x="256" y="559"/>
                    </a:lnTo>
                    <a:lnTo>
                      <a:pt x="257" y="558"/>
                    </a:lnTo>
                    <a:lnTo>
                      <a:pt x="259" y="557"/>
                    </a:lnTo>
                    <a:lnTo>
                      <a:pt x="260" y="557"/>
                    </a:lnTo>
                    <a:lnTo>
                      <a:pt x="262" y="557"/>
                    </a:lnTo>
                    <a:lnTo>
                      <a:pt x="264" y="558"/>
                    </a:lnTo>
                    <a:lnTo>
                      <a:pt x="264" y="559"/>
                    </a:lnTo>
                    <a:lnTo>
                      <a:pt x="265" y="560"/>
                    </a:lnTo>
                    <a:lnTo>
                      <a:pt x="319" y="560"/>
                    </a:lnTo>
                    <a:lnTo>
                      <a:pt x="319" y="559"/>
                    </a:lnTo>
                    <a:lnTo>
                      <a:pt x="320" y="558"/>
                    </a:lnTo>
                    <a:lnTo>
                      <a:pt x="322" y="557"/>
                    </a:lnTo>
                    <a:lnTo>
                      <a:pt x="323" y="557"/>
                    </a:lnTo>
                    <a:lnTo>
                      <a:pt x="325" y="557"/>
                    </a:lnTo>
                    <a:lnTo>
                      <a:pt x="326" y="558"/>
                    </a:lnTo>
                    <a:lnTo>
                      <a:pt x="327" y="559"/>
                    </a:lnTo>
                    <a:lnTo>
                      <a:pt x="328" y="560"/>
                    </a:lnTo>
                    <a:lnTo>
                      <a:pt x="493" y="560"/>
                    </a:lnTo>
                    <a:lnTo>
                      <a:pt x="493" y="559"/>
                    </a:lnTo>
                    <a:lnTo>
                      <a:pt x="494" y="558"/>
                    </a:lnTo>
                    <a:lnTo>
                      <a:pt x="496" y="557"/>
                    </a:lnTo>
                    <a:lnTo>
                      <a:pt x="498" y="557"/>
                    </a:lnTo>
                    <a:lnTo>
                      <a:pt x="499" y="557"/>
                    </a:lnTo>
                    <a:lnTo>
                      <a:pt x="501" y="558"/>
                    </a:lnTo>
                    <a:lnTo>
                      <a:pt x="502" y="559"/>
                    </a:lnTo>
                    <a:lnTo>
                      <a:pt x="502" y="560"/>
                    </a:lnTo>
                    <a:lnTo>
                      <a:pt x="681" y="560"/>
                    </a:lnTo>
                    <a:lnTo>
                      <a:pt x="681" y="559"/>
                    </a:lnTo>
                    <a:lnTo>
                      <a:pt x="682" y="558"/>
                    </a:lnTo>
                    <a:lnTo>
                      <a:pt x="684" y="557"/>
                    </a:lnTo>
                    <a:lnTo>
                      <a:pt x="685" y="557"/>
                    </a:lnTo>
                    <a:lnTo>
                      <a:pt x="687" y="557"/>
                    </a:lnTo>
                    <a:lnTo>
                      <a:pt x="688" y="558"/>
                    </a:lnTo>
                    <a:lnTo>
                      <a:pt x="689" y="559"/>
                    </a:lnTo>
                    <a:lnTo>
                      <a:pt x="690" y="560"/>
                    </a:lnTo>
                    <a:lnTo>
                      <a:pt x="972" y="560"/>
                    </a:lnTo>
                    <a:lnTo>
                      <a:pt x="972" y="559"/>
                    </a:lnTo>
                    <a:lnTo>
                      <a:pt x="973" y="558"/>
                    </a:lnTo>
                    <a:lnTo>
                      <a:pt x="975" y="557"/>
                    </a:lnTo>
                    <a:lnTo>
                      <a:pt x="976" y="557"/>
                    </a:lnTo>
                    <a:lnTo>
                      <a:pt x="978" y="557"/>
                    </a:lnTo>
                    <a:lnTo>
                      <a:pt x="979" y="558"/>
                    </a:lnTo>
                    <a:lnTo>
                      <a:pt x="980" y="559"/>
                    </a:lnTo>
                    <a:lnTo>
                      <a:pt x="981" y="560"/>
                    </a:lnTo>
                    <a:lnTo>
                      <a:pt x="1181" y="560"/>
                    </a:lnTo>
                    <a:lnTo>
                      <a:pt x="1182" y="559"/>
                    </a:lnTo>
                    <a:lnTo>
                      <a:pt x="1182" y="558"/>
                    </a:lnTo>
                    <a:lnTo>
                      <a:pt x="1184" y="557"/>
                    </a:lnTo>
                    <a:lnTo>
                      <a:pt x="1186" y="557"/>
                    </a:lnTo>
                    <a:lnTo>
                      <a:pt x="1187" y="557"/>
                    </a:lnTo>
                    <a:lnTo>
                      <a:pt x="1189" y="558"/>
                    </a:lnTo>
                    <a:lnTo>
                      <a:pt x="1190" y="559"/>
                    </a:lnTo>
                    <a:lnTo>
                      <a:pt x="1190" y="560"/>
                    </a:lnTo>
                    <a:lnTo>
                      <a:pt x="1201" y="560"/>
                    </a:lnTo>
                    <a:lnTo>
                      <a:pt x="1202" y="559"/>
                    </a:lnTo>
                    <a:lnTo>
                      <a:pt x="1203" y="558"/>
                    </a:lnTo>
                    <a:lnTo>
                      <a:pt x="1204" y="557"/>
                    </a:lnTo>
                    <a:lnTo>
                      <a:pt x="1206" y="557"/>
                    </a:lnTo>
                    <a:lnTo>
                      <a:pt x="1208" y="557"/>
                    </a:lnTo>
                    <a:lnTo>
                      <a:pt x="1209" y="558"/>
                    </a:lnTo>
                    <a:lnTo>
                      <a:pt x="1210" y="559"/>
                    </a:lnTo>
                    <a:lnTo>
                      <a:pt x="1210" y="560"/>
                    </a:lnTo>
                    <a:lnTo>
                      <a:pt x="1235" y="560"/>
                    </a:lnTo>
                    <a:lnTo>
                      <a:pt x="1236" y="559"/>
                    </a:lnTo>
                    <a:lnTo>
                      <a:pt x="1237" y="558"/>
                    </a:lnTo>
                    <a:lnTo>
                      <a:pt x="1238" y="557"/>
                    </a:lnTo>
                    <a:lnTo>
                      <a:pt x="1240" y="557"/>
                    </a:lnTo>
                    <a:lnTo>
                      <a:pt x="1241" y="557"/>
                    </a:lnTo>
                    <a:lnTo>
                      <a:pt x="1243" y="558"/>
                    </a:lnTo>
                    <a:lnTo>
                      <a:pt x="1244" y="559"/>
                    </a:lnTo>
                    <a:lnTo>
                      <a:pt x="1244" y="560"/>
                    </a:lnTo>
                    <a:lnTo>
                      <a:pt x="1254" y="560"/>
                    </a:lnTo>
                    <a:lnTo>
                      <a:pt x="1254" y="559"/>
                    </a:lnTo>
                    <a:lnTo>
                      <a:pt x="1255" y="558"/>
                    </a:lnTo>
                    <a:lnTo>
                      <a:pt x="1257" y="557"/>
                    </a:lnTo>
                    <a:lnTo>
                      <a:pt x="1258" y="557"/>
                    </a:lnTo>
                    <a:lnTo>
                      <a:pt x="1260" y="557"/>
                    </a:lnTo>
                    <a:lnTo>
                      <a:pt x="1262" y="558"/>
                    </a:lnTo>
                    <a:lnTo>
                      <a:pt x="1262" y="559"/>
                    </a:lnTo>
                    <a:lnTo>
                      <a:pt x="1263" y="560"/>
                    </a:lnTo>
                    <a:lnTo>
                      <a:pt x="1294" y="560"/>
                    </a:lnTo>
                    <a:lnTo>
                      <a:pt x="1294" y="559"/>
                    </a:lnTo>
                    <a:lnTo>
                      <a:pt x="1295" y="558"/>
                    </a:lnTo>
                    <a:lnTo>
                      <a:pt x="1297" y="557"/>
                    </a:lnTo>
                    <a:lnTo>
                      <a:pt x="1298" y="557"/>
                    </a:lnTo>
                    <a:lnTo>
                      <a:pt x="1300" y="557"/>
                    </a:lnTo>
                    <a:lnTo>
                      <a:pt x="1302" y="558"/>
                    </a:lnTo>
                    <a:lnTo>
                      <a:pt x="1302" y="559"/>
                    </a:lnTo>
                    <a:lnTo>
                      <a:pt x="1303" y="560"/>
                    </a:lnTo>
                    <a:lnTo>
                      <a:pt x="1325" y="560"/>
                    </a:lnTo>
                    <a:lnTo>
                      <a:pt x="1325" y="559"/>
                    </a:lnTo>
                    <a:lnTo>
                      <a:pt x="1326" y="558"/>
                    </a:lnTo>
                    <a:lnTo>
                      <a:pt x="1327" y="557"/>
                    </a:lnTo>
                    <a:lnTo>
                      <a:pt x="1329" y="557"/>
                    </a:lnTo>
                    <a:lnTo>
                      <a:pt x="1331" y="557"/>
                    </a:lnTo>
                    <a:lnTo>
                      <a:pt x="1332" y="558"/>
                    </a:lnTo>
                    <a:lnTo>
                      <a:pt x="1333" y="559"/>
                    </a:lnTo>
                    <a:lnTo>
                      <a:pt x="1334" y="560"/>
                    </a:lnTo>
                    <a:lnTo>
                      <a:pt x="1358" y="560"/>
                    </a:lnTo>
                    <a:lnTo>
                      <a:pt x="1359" y="559"/>
                    </a:lnTo>
                    <a:lnTo>
                      <a:pt x="1360" y="558"/>
                    </a:lnTo>
                    <a:lnTo>
                      <a:pt x="1361" y="557"/>
                    </a:lnTo>
                    <a:lnTo>
                      <a:pt x="1363" y="557"/>
                    </a:lnTo>
                    <a:lnTo>
                      <a:pt x="1365" y="557"/>
                    </a:lnTo>
                    <a:lnTo>
                      <a:pt x="1366" y="558"/>
                    </a:lnTo>
                    <a:lnTo>
                      <a:pt x="1367" y="559"/>
                    </a:lnTo>
                    <a:lnTo>
                      <a:pt x="1367" y="560"/>
                    </a:lnTo>
                    <a:lnTo>
                      <a:pt x="1706" y="560"/>
                    </a:lnTo>
                    <a:lnTo>
                      <a:pt x="1706" y="90"/>
                    </a:lnTo>
                    <a:lnTo>
                      <a:pt x="1780" y="90"/>
                    </a:lnTo>
                    <a:lnTo>
                      <a:pt x="178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64" name="Freeform 400"/>
              <p:cNvSpPr>
                <a:spLocks/>
              </p:cNvSpPr>
              <p:nvPr/>
            </p:nvSpPr>
            <p:spPr bwMode="auto">
              <a:xfrm>
                <a:off x="2542" y="2799"/>
                <a:ext cx="14" cy="9"/>
              </a:xfrm>
              <a:custGeom>
                <a:avLst/>
                <a:gdLst>
                  <a:gd name="T0" fmla="*/ 12 w 14"/>
                  <a:gd name="T1" fmla="*/ 9 h 9"/>
                  <a:gd name="T2" fmla="*/ 0 w 14"/>
                  <a:gd name="T3" fmla="*/ 4 h 9"/>
                  <a:gd name="T4" fmla="*/ 12 w 14"/>
                  <a:gd name="T5" fmla="*/ 0 h 9"/>
                  <a:gd name="T6" fmla="*/ 13 w 14"/>
                  <a:gd name="T7" fmla="*/ 2 h 9"/>
                  <a:gd name="T8" fmla="*/ 14 w 14"/>
                  <a:gd name="T9" fmla="*/ 4 h 9"/>
                  <a:gd name="T10" fmla="*/ 13 w 14"/>
                  <a:gd name="T11" fmla="*/ 7 h 9"/>
                  <a:gd name="T12" fmla="*/ 12 w 14"/>
                  <a:gd name="T13" fmla="*/ 9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12" y="9"/>
                    </a:moveTo>
                    <a:lnTo>
                      <a:pt x="0" y="4"/>
                    </a:lnTo>
                    <a:lnTo>
                      <a:pt x="12" y="0"/>
                    </a:lnTo>
                    <a:lnTo>
                      <a:pt x="13" y="2"/>
                    </a:lnTo>
                    <a:lnTo>
                      <a:pt x="14" y="4"/>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5" name="Freeform 401"/>
              <p:cNvSpPr>
                <a:spLocks/>
              </p:cNvSpPr>
              <p:nvPr/>
            </p:nvSpPr>
            <p:spPr bwMode="auto">
              <a:xfrm>
                <a:off x="2175" y="1243"/>
                <a:ext cx="2031" cy="965"/>
              </a:xfrm>
              <a:custGeom>
                <a:avLst/>
                <a:gdLst>
                  <a:gd name="T0" fmla="*/ 18 w 2031"/>
                  <a:gd name="T1" fmla="*/ 0 h 965"/>
                  <a:gd name="T2" fmla="*/ 30 w 2031"/>
                  <a:gd name="T3" fmla="*/ 4 h 965"/>
                  <a:gd name="T4" fmla="*/ 82 w 2031"/>
                  <a:gd name="T5" fmla="*/ 5 h 965"/>
                  <a:gd name="T6" fmla="*/ 114 w 2031"/>
                  <a:gd name="T7" fmla="*/ 6 h 965"/>
                  <a:gd name="T8" fmla="*/ 131 w 2031"/>
                  <a:gd name="T9" fmla="*/ 933 h 965"/>
                  <a:gd name="T10" fmla="*/ 192 w 2031"/>
                  <a:gd name="T11" fmla="*/ 932 h 965"/>
                  <a:gd name="T12" fmla="*/ 259 w 2031"/>
                  <a:gd name="T13" fmla="*/ 932 h 965"/>
                  <a:gd name="T14" fmla="*/ 292 w 2031"/>
                  <a:gd name="T15" fmla="*/ 932 h 965"/>
                  <a:gd name="T16" fmla="*/ 353 w 2031"/>
                  <a:gd name="T17" fmla="*/ 933 h 965"/>
                  <a:gd name="T18" fmla="*/ 371 w 2031"/>
                  <a:gd name="T19" fmla="*/ 934 h 965"/>
                  <a:gd name="T20" fmla="*/ 394 w 2031"/>
                  <a:gd name="T21" fmla="*/ 935 h 965"/>
                  <a:gd name="T22" fmla="*/ 403 w 2031"/>
                  <a:gd name="T23" fmla="*/ 935 h 965"/>
                  <a:gd name="T24" fmla="*/ 424 w 2031"/>
                  <a:gd name="T25" fmla="*/ 934 h 965"/>
                  <a:gd name="T26" fmla="*/ 443 w 2031"/>
                  <a:gd name="T27" fmla="*/ 933 h 965"/>
                  <a:gd name="T28" fmla="*/ 499 w 2031"/>
                  <a:gd name="T29" fmla="*/ 932 h 965"/>
                  <a:gd name="T30" fmla="*/ 516 w 2031"/>
                  <a:gd name="T31" fmla="*/ 932 h 965"/>
                  <a:gd name="T32" fmla="*/ 523 w 2031"/>
                  <a:gd name="T33" fmla="*/ 932 h 965"/>
                  <a:gd name="T34" fmla="*/ 535 w 2031"/>
                  <a:gd name="T35" fmla="*/ 933 h 965"/>
                  <a:gd name="T36" fmla="*/ 545 w 2031"/>
                  <a:gd name="T37" fmla="*/ 934 h 965"/>
                  <a:gd name="T38" fmla="*/ 565 w 2031"/>
                  <a:gd name="T39" fmla="*/ 935 h 965"/>
                  <a:gd name="T40" fmla="*/ 574 w 2031"/>
                  <a:gd name="T41" fmla="*/ 935 h 965"/>
                  <a:gd name="T42" fmla="*/ 590 w 2031"/>
                  <a:gd name="T43" fmla="*/ 934 h 965"/>
                  <a:gd name="T44" fmla="*/ 607 w 2031"/>
                  <a:gd name="T45" fmla="*/ 928 h 965"/>
                  <a:gd name="T46" fmla="*/ 662 w 2031"/>
                  <a:gd name="T47" fmla="*/ 933 h 965"/>
                  <a:gd name="T48" fmla="*/ 750 w 2031"/>
                  <a:gd name="T49" fmla="*/ 934 h 965"/>
                  <a:gd name="T50" fmla="*/ 825 w 2031"/>
                  <a:gd name="T51" fmla="*/ 935 h 965"/>
                  <a:gd name="T52" fmla="*/ 834 w 2031"/>
                  <a:gd name="T53" fmla="*/ 935 h 965"/>
                  <a:gd name="T54" fmla="*/ 893 w 2031"/>
                  <a:gd name="T55" fmla="*/ 934 h 965"/>
                  <a:gd name="T56" fmla="*/ 906 w 2031"/>
                  <a:gd name="T57" fmla="*/ 930 h 965"/>
                  <a:gd name="T58" fmla="*/ 914 w 2031"/>
                  <a:gd name="T59" fmla="*/ 932 h 965"/>
                  <a:gd name="T60" fmla="*/ 967 w 2031"/>
                  <a:gd name="T61" fmla="*/ 933 h 965"/>
                  <a:gd name="T62" fmla="*/ 1027 w 2031"/>
                  <a:gd name="T63" fmla="*/ 934 h 965"/>
                  <a:gd name="T64" fmla="*/ 1038 w 2031"/>
                  <a:gd name="T65" fmla="*/ 935 h 965"/>
                  <a:gd name="T66" fmla="*/ 1047 w 2031"/>
                  <a:gd name="T67" fmla="*/ 935 h 965"/>
                  <a:gd name="T68" fmla="*/ 1119 w 2031"/>
                  <a:gd name="T69" fmla="*/ 934 h 965"/>
                  <a:gd name="T70" fmla="*/ 1142 w 2031"/>
                  <a:gd name="T71" fmla="*/ 933 h 965"/>
                  <a:gd name="T72" fmla="*/ 1365 w 2031"/>
                  <a:gd name="T73" fmla="*/ 961 h 965"/>
                  <a:gd name="T74" fmla="*/ 1408 w 2031"/>
                  <a:gd name="T75" fmla="*/ 962 h 965"/>
                  <a:gd name="T76" fmla="*/ 1439 w 2031"/>
                  <a:gd name="T77" fmla="*/ 963 h 965"/>
                  <a:gd name="T78" fmla="*/ 1455 w 2031"/>
                  <a:gd name="T79" fmla="*/ 961 h 965"/>
                  <a:gd name="T80" fmla="*/ 1491 w 2031"/>
                  <a:gd name="T81" fmla="*/ 961 h 965"/>
                  <a:gd name="T82" fmla="*/ 1502 w 2031"/>
                  <a:gd name="T83" fmla="*/ 961 h 965"/>
                  <a:gd name="T84" fmla="*/ 1516 w 2031"/>
                  <a:gd name="T85" fmla="*/ 961 h 965"/>
                  <a:gd name="T86" fmla="*/ 1548 w 2031"/>
                  <a:gd name="T87" fmla="*/ 962 h 965"/>
                  <a:gd name="T88" fmla="*/ 1561 w 2031"/>
                  <a:gd name="T89" fmla="*/ 963 h 965"/>
                  <a:gd name="T90" fmla="*/ 1580 w 2031"/>
                  <a:gd name="T91" fmla="*/ 965 h 965"/>
                  <a:gd name="T92" fmla="*/ 1589 w 2031"/>
                  <a:gd name="T93" fmla="*/ 965 h 965"/>
                  <a:gd name="T94" fmla="*/ 1641 w 2031"/>
                  <a:gd name="T95" fmla="*/ 963 h 965"/>
                  <a:gd name="T96" fmla="*/ 1655 w 2031"/>
                  <a:gd name="T97" fmla="*/ 962 h 965"/>
                  <a:gd name="T98" fmla="*/ 1672 w 2031"/>
                  <a:gd name="T99" fmla="*/ 958 h 965"/>
                  <a:gd name="T100" fmla="*/ 1686 w 2031"/>
                  <a:gd name="T101" fmla="*/ 963 h 965"/>
                  <a:gd name="T102" fmla="*/ 1709 w 2031"/>
                  <a:gd name="T103" fmla="*/ 965 h 965"/>
                  <a:gd name="T104" fmla="*/ 1718 w 2031"/>
                  <a:gd name="T105" fmla="*/ 965 h 965"/>
                  <a:gd name="T106" fmla="*/ 1941 w 2031"/>
                  <a:gd name="T107" fmla="*/ 963 h 965"/>
                  <a:gd name="T108" fmla="*/ 1956 w 2031"/>
                  <a:gd name="T109" fmla="*/ 962 h 965"/>
                  <a:gd name="T110" fmla="*/ 1965 w 2031"/>
                  <a:gd name="T111" fmla="*/ 959 h 965"/>
                  <a:gd name="T112" fmla="*/ 1981 w 2031"/>
                  <a:gd name="T113" fmla="*/ 963 h 965"/>
                  <a:gd name="T114" fmla="*/ 1997 w 2031"/>
                  <a:gd name="T115" fmla="*/ 965 h 965"/>
                  <a:gd name="T116" fmla="*/ 2006 w 2031"/>
                  <a:gd name="T117" fmla="*/ 965 h 965"/>
                  <a:gd name="T118" fmla="*/ 2019 w 2031"/>
                  <a:gd name="T119" fmla="*/ 960 h 96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031"/>
                  <a:gd name="T181" fmla="*/ 0 h 965"/>
                  <a:gd name="T182" fmla="*/ 2031 w 2031"/>
                  <a:gd name="T183" fmla="*/ 965 h 96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031" h="965">
                    <a:moveTo>
                      <a:pt x="0" y="6"/>
                    </a:moveTo>
                    <a:lnTo>
                      <a:pt x="9" y="6"/>
                    </a:lnTo>
                    <a:lnTo>
                      <a:pt x="9" y="4"/>
                    </a:lnTo>
                    <a:lnTo>
                      <a:pt x="10" y="3"/>
                    </a:lnTo>
                    <a:lnTo>
                      <a:pt x="12" y="1"/>
                    </a:lnTo>
                    <a:lnTo>
                      <a:pt x="14" y="0"/>
                    </a:lnTo>
                    <a:lnTo>
                      <a:pt x="16" y="0"/>
                    </a:lnTo>
                    <a:lnTo>
                      <a:pt x="18" y="0"/>
                    </a:lnTo>
                    <a:lnTo>
                      <a:pt x="20" y="0"/>
                    </a:lnTo>
                    <a:lnTo>
                      <a:pt x="22" y="1"/>
                    </a:lnTo>
                    <a:lnTo>
                      <a:pt x="23" y="3"/>
                    </a:lnTo>
                    <a:lnTo>
                      <a:pt x="24" y="4"/>
                    </a:lnTo>
                    <a:lnTo>
                      <a:pt x="25" y="6"/>
                    </a:lnTo>
                    <a:lnTo>
                      <a:pt x="29" y="6"/>
                    </a:lnTo>
                    <a:lnTo>
                      <a:pt x="30" y="5"/>
                    </a:lnTo>
                    <a:lnTo>
                      <a:pt x="30" y="4"/>
                    </a:lnTo>
                    <a:lnTo>
                      <a:pt x="32" y="3"/>
                    </a:lnTo>
                    <a:lnTo>
                      <a:pt x="34" y="3"/>
                    </a:lnTo>
                    <a:lnTo>
                      <a:pt x="35" y="3"/>
                    </a:lnTo>
                    <a:lnTo>
                      <a:pt x="37" y="4"/>
                    </a:lnTo>
                    <a:lnTo>
                      <a:pt x="38" y="5"/>
                    </a:lnTo>
                    <a:lnTo>
                      <a:pt x="38" y="6"/>
                    </a:lnTo>
                    <a:lnTo>
                      <a:pt x="82" y="6"/>
                    </a:lnTo>
                    <a:lnTo>
                      <a:pt x="82" y="5"/>
                    </a:lnTo>
                    <a:lnTo>
                      <a:pt x="83" y="4"/>
                    </a:lnTo>
                    <a:lnTo>
                      <a:pt x="85" y="3"/>
                    </a:lnTo>
                    <a:lnTo>
                      <a:pt x="86" y="3"/>
                    </a:lnTo>
                    <a:lnTo>
                      <a:pt x="88" y="3"/>
                    </a:lnTo>
                    <a:lnTo>
                      <a:pt x="90" y="4"/>
                    </a:lnTo>
                    <a:lnTo>
                      <a:pt x="90" y="5"/>
                    </a:lnTo>
                    <a:lnTo>
                      <a:pt x="91" y="6"/>
                    </a:lnTo>
                    <a:lnTo>
                      <a:pt x="114" y="6"/>
                    </a:lnTo>
                    <a:lnTo>
                      <a:pt x="114" y="935"/>
                    </a:lnTo>
                    <a:lnTo>
                      <a:pt x="123" y="935"/>
                    </a:lnTo>
                    <a:lnTo>
                      <a:pt x="123" y="934"/>
                    </a:lnTo>
                    <a:lnTo>
                      <a:pt x="124" y="933"/>
                    </a:lnTo>
                    <a:lnTo>
                      <a:pt x="126" y="932"/>
                    </a:lnTo>
                    <a:lnTo>
                      <a:pt x="127" y="932"/>
                    </a:lnTo>
                    <a:lnTo>
                      <a:pt x="129" y="932"/>
                    </a:lnTo>
                    <a:lnTo>
                      <a:pt x="131" y="933"/>
                    </a:lnTo>
                    <a:lnTo>
                      <a:pt x="132" y="934"/>
                    </a:lnTo>
                    <a:lnTo>
                      <a:pt x="132" y="935"/>
                    </a:lnTo>
                    <a:lnTo>
                      <a:pt x="185" y="935"/>
                    </a:lnTo>
                    <a:lnTo>
                      <a:pt x="186" y="934"/>
                    </a:lnTo>
                    <a:lnTo>
                      <a:pt x="187" y="933"/>
                    </a:lnTo>
                    <a:lnTo>
                      <a:pt x="188" y="932"/>
                    </a:lnTo>
                    <a:lnTo>
                      <a:pt x="190" y="932"/>
                    </a:lnTo>
                    <a:lnTo>
                      <a:pt x="192" y="932"/>
                    </a:lnTo>
                    <a:lnTo>
                      <a:pt x="193" y="933"/>
                    </a:lnTo>
                    <a:lnTo>
                      <a:pt x="194" y="934"/>
                    </a:lnTo>
                    <a:lnTo>
                      <a:pt x="194" y="935"/>
                    </a:lnTo>
                    <a:lnTo>
                      <a:pt x="255" y="935"/>
                    </a:lnTo>
                    <a:lnTo>
                      <a:pt x="255" y="934"/>
                    </a:lnTo>
                    <a:lnTo>
                      <a:pt x="256" y="933"/>
                    </a:lnTo>
                    <a:lnTo>
                      <a:pt x="258" y="932"/>
                    </a:lnTo>
                    <a:lnTo>
                      <a:pt x="259" y="932"/>
                    </a:lnTo>
                    <a:lnTo>
                      <a:pt x="261" y="932"/>
                    </a:lnTo>
                    <a:lnTo>
                      <a:pt x="262" y="933"/>
                    </a:lnTo>
                    <a:lnTo>
                      <a:pt x="264" y="934"/>
                    </a:lnTo>
                    <a:lnTo>
                      <a:pt x="264" y="935"/>
                    </a:lnTo>
                    <a:lnTo>
                      <a:pt x="290" y="935"/>
                    </a:lnTo>
                    <a:lnTo>
                      <a:pt x="290" y="934"/>
                    </a:lnTo>
                    <a:lnTo>
                      <a:pt x="291" y="933"/>
                    </a:lnTo>
                    <a:lnTo>
                      <a:pt x="292" y="932"/>
                    </a:lnTo>
                    <a:lnTo>
                      <a:pt x="294" y="932"/>
                    </a:lnTo>
                    <a:lnTo>
                      <a:pt x="296" y="932"/>
                    </a:lnTo>
                    <a:lnTo>
                      <a:pt x="297" y="933"/>
                    </a:lnTo>
                    <a:lnTo>
                      <a:pt x="298" y="934"/>
                    </a:lnTo>
                    <a:lnTo>
                      <a:pt x="299" y="935"/>
                    </a:lnTo>
                    <a:lnTo>
                      <a:pt x="352" y="935"/>
                    </a:lnTo>
                    <a:lnTo>
                      <a:pt x="353" y="934"/>
                    </a:lnTo>
                    <a:lnTo>
                      <a:pt x="353" y="933"/>
                    </a:lnTo>
                    <a:lnTo>
                      <a:pt x="355" y="932"/>
                    </a:lnTo>
                    <a:lnTo>
                      <a:pt x="357" y="932"/>
                    </a:lnTo>
                    <a:lnTo>
                      <a:pt x="358" y="932"/>
                    </a:lnTo>
                    <a:lnTo>
                      <a:pt x="360" y="933"/>
                    </a:lnTo>
                    <a:lnTo>
                      <a:pt x="361" y="934"/>
                    </a:lnTo>
                    <a:lnTo>
                      <a:pt x="361" y="935"/>
                    </a:lnTo>
                    <a:lnTo>
                      <a:pt x="371" y="935"/>
                    </a:lnTo>
                    <a:lnTo>
                      <a:pt x="371" y="934"/>
                    </a:lnTo>
                    <a:lnTo>
                      <a:pt x="372" y="933"/>
                    </a:lnTo>
                    <a:lnTo>
                      <a:pt x="373" y="932"/>
                    </a:lnTo>
                    <a:lnTo>
                      <a:pt x="375" y="932"/>
                    </a:lnTo>
                    <a:lnTo>
                      <a:pt x="377" y="932"/>
                    </a:lnTo>
                    <a:lnTo>
                      <a:pt x="378" y="933"/>
                    </a:lnTo>
                    <a:lnTo>
                      <a:pt x="379" y="934"/>
                    </a:lnTo>
                    <a:lnTo>
                      <a:pt x="379" y="935"/>
                    </a:lnTo>
                    <a:lnTo>
                      <a:pt x="394" y="935"/>
                    </a:lnTo>
                    <a:lnTo>
                      <a:pt x="394" y="934"/>
                    </a:lnTo>
                    <a:lnTo>
                      <a:pt x="395" y="933"/>
                    </a:lnTo>
                    <a:lnTo>
                      <a:pt x="397" y="932"/>
                    </a:lnTo>
                    <a:lnTo>
                      <a:pt x="398" y="932"/>
                    </a:lnTo>
                    <a:lnTo>
                      <a:pt x="400" y="932"/>
                    </a:lnTo>
                    <a:lnTo>
                      <a:pt x="402" y="933"/>
                    </a:lnTo>
                    <a:lnTo>
                      <a:pt x="402" y="934"/>
                    </a:lnTo>
                    <a:lnTo>
                      <a:pt x="403" y="935"/>
                    </a:lnTo>
                    <a:lnTo>
                      <a:pt x="416" y="935"/>
                    </a:lnTo>
                    <a:lnTo>
                      <a:pt x="416" y="934"/>
                    </a:lnTo>
                    <a:lnTo>
                      <a:pt x="417" y="933"/>
                    </a:lnTo>
                    <a:lnTo>
                      <a:pt x="418" y="932"/>
                    </a:lnTo>
                    <a:lnTo>
                      <a:pt x="420" y="932"/>
                    </a:lnTo>
                    <a:lnTo>
                      <a:pt x="422" y="932"/>
                    </a:lnTo>
                    <a:lnTo>
                      <a:pt x="423" y="933"/>
                    </a:lnTo>
                    <a:lnTo>
                      <a:pt x="424" y="934"/>
                    </a:lnTo>
                    <a:lnTo>
                      <a:pt x="425" y="935"/>
                    </a:lnTo>
                    <a:lnTo>
                      <a:pt x="436" y="935"/>
                    </a:lnTo>
                    <a:lnTo>
                      <a:pt x="436" y="934"/>
                    </a:lnTo>
                    <a:lnTo>
                      <a:pt x="437" y="933"/>
                    </a:lnTo>
                    <a:lnTo>
                      <a:pt x="438" y="932"/>
                    </a:lnTo>
                    <a:lnTo>
                      <a:pt x="440" y="932"/>
                    </a:lnTo>
                    <a:lnTo>
                      <a:pt x="442" y="932"/>
                    </a:lnTo>
                    <a:lnTo>
                      <a:pt x="443" y="933"/>
                    </a:lnTo>
                    <a:lnTo>
                      <a:pt x="444" y="934"/>
                    </a:lnTo>
                    <a:lnTo>
                      <a:pt x="445" y="935"/>
                    </a:lnTo>
                    <a:lnTo>
                      <a:pt x="493" y="935"/>
                    </a:lnTo>
                    <a:lnTo>
                      <a:pt x="493" y="934"/>
                    </a:lnTo>
                    <a:lnTo>
                      <a:pt x="494" y="933"/>
                    </a:lnTo>
                    <a:lnTo>
                      <a:pt x="496" y="932"/>
                    </a:lnTo>
                    <a:lnTo>
                      <a:pt x="498" y="932"/>
                    </a:lnTo>
                    <a:lnTo>
                      <a:pt x="499" y="932"/>
                    </a:lnTo>
                    <a:lnTo>
                      <a:pt x="501" y="933"/>
                    </a:lnTo>
                    <a:lnTo>
                      <a:pt x="502" y="934"/>
                    </a:lnTo>
                    <a:lnTo>
                      <a:pt x="502" y="935"/>
                    </a:lnTo>
                    <a:lnTo>
                      <a:pt x="511" y="935"/>
                    </a:lnTo>
                    <a:lnTo>
                      <a:pt x="511" y="934"/>
                    </a:lnTo>
                    <a:lnTo>
                      <a:pt x="512" y="933"/>
                    </a:lnTo>
                    <a:lnTo>
                      <a:pt x="514" y="932"/>
                    </a:lnTo>
                    <a:lnTo>
                      <a:pt x="516" y="932"/>
                    </a:lnTo>
                    <a:lnTo>
                      <a:pt x="517" y="932"/>
                    </a:lnTo>
                    <a:lnTo>
                      <a:pt x="519" y="933"/>
                    </a:lnTo>
                    <a:lnTo>
                      <a:pt x="520" y="934"/>
                    </a:lnTo>
                    <a:lnTo>
                      <a:pt x="520" y="935"/>
                    </a:lnTo>
                    <a:lnTo>
                      <a:pt x="520" y="934"/>
                    </a:lnTo>
                    <a:lnTo>
                      <a:pt x="521" y="933"/>
                    </a:lnTo>
                    <a:lnTo>
                      <a:pt x="523" y="932"/>
                    </a:lnTo>
                    <a:lnTo>
                      <a:pt x="525" y="932"/>
                    </a:lnTo>
                    <a:lnTo>
                      <a:pt x="526" y="932"/>
                    </a:lnTo>
                    <a:lnTo>
                      <a:pt x="528" y="933"/>
                    </a:lnTo>
                    <a:lnTo>
                      <a:pt x="529" y="934"/>
                    </a:lnTo>
                    <a:lnTo>
                      <a:pt x="529" y="935"/>
                    </a:lnTo>
                    <a:lnTo>
                      <a:pt x="534" y="935"/>
                    </a:lnTo>
                    <a:lnTo>
                      <a:pt x="534" y="934"/>
                    </a:lnTo>
                    <a:lnTo>
                      <a:pt x="535" y="933"/>
                    </a:lnTo>
                    <a:lnTo>
                      <a:pt x="536" y="932"/>
                    </a:lnTo>
                    <a:lnTo>
                      <a:pt x="538" y="932"/>
                    </a:lnTo>
                    <a:lnTo>
                      <a:pt x="540" y="932"/>
                    </a:lnTo>
                    <a:lnTo>
                      <a:pt x="541" y="933"/>
                    </a:lnTo>
                    <a:lnTo>
                      <a:pt x="542" y="934"/>
                    </a:lnTo>
                    <a:lnTo>
                      <a:pt x="543" y="935"/>
                    </a:lnTo>
                    <a:lnTo>
                      <a:pt x="544" y="935"/>
                    </a:lnTo>
                    <a:lnTo>
                      <a:pt x="545" y="934"/>
                    </a:lnTo>
                    <a:lnTo>
                      <a:pt x="546" y="933"/>
                    </a:lnTo>
                    <a:lnTo>
                      <a:pt x="547" y="932"/>
                    </a:lnTo>
                    <a:lnTo>
                      <a:pt x="549" y="932"/>
                    </a:lnTo>
                    <a:lnTo>
                      <a:pt x="551" y="932"/>
                    </a:lnTo>
                    <a:lnTo>
                      <a:pt x="552" y="933"/>
                    </a:lnTo>
                    <a:lnTo>
                      <a:pt x="553" y="934"/>
                    </a:lnTo>
                    <a:lnTo>
                      <a:pt x="553" y="935"/>
                    </a:lnTo>
                    <a:lnTo>
                      <a:pt x="565" y="935"/>
                    </a:lnTo>
                    <a:lnTo>
                      <a:pt x="565" y="934"/>
                    </a:lnTo>
                    <a:lnTo>
                      <a:pt x="566" y="933"/>
                    </a:lnTo>
                    <a:lnTo>
                      <a:pt x="568" y="932"/>
                    </a:lnTo>
                    <a:lnTo>
                      <a:pt x="570" y="932"/>
                    </a:lnTo>
                    <a:lnTo>
                      <a:pt x="571" y="932"/>
                    </a:lnTo>
                    <a:lnTo>
                      <a:pt x="573" y="933"/>
                    </a:lnTo>
                    <a:lnTo>
                      <a:pt x="574" y="934"/>
                    </a:lnTo>
                    <a:lnTo>
                      <a:pt x="574" y="935"/>
                    </a:lnTo>
                    <a:lnTo>
                      <a:pt x="581" y="935"/>
                    </a:lnTo>
                    <a:lnTo>
                      <a:pt x="582" y="934"/>
                    </a:lnTo>
                    <a:lnTo>
                      <a:pt x="583" y="933"/>
                    </a:lnTo>
                    <a:lnTo>
                      <a:pt x="584" y="932"/>
                    </a:lnTo>
                    <a:lnTo>
                      <a:pt x="586" y="932"/>
                    </a:lnTo>
                    <a:lnTo>
                      <a:pt x="588" y="932"/>
                    </a:lnTo>
                    <a:lnTo>
                      <a:pt x="589" y="933"/>
                    </a:lnTo>
                    <a:lnTo>
                      <a:pt x="590" y="934"/>
                    </a:lnTo>
                    <a:lnTo>
                      <a:pt x="590" y="935"/>
                    </a:lnTo>
                    <a:lnTo>
                      <a:pt x="597" y="935"/>
                    </a:lnTo>
                    <a:lnTo>
                      <a:pt x="597" y="933"/>
                    </a:lnTo>
                    <a:lnTo>
                      <a:pt x="598" y="931"/>
                    </a:lnTo>
                    <a:lnTo>
                      <a:pt x="600" y="930"/>
                    </a:lnTo>
                    <a:lnTo>
                      <a:pt x="602" y="929"/>
                    </a:lnTo>
                    <a:lnTo>
                      <a:pt x="605" y="928"/>
                    </a:lnTo>
                    <a:lnTo>
                      <a:pt x="607" y="928"/>
                    </a:lnTo>
                    <a:lnTo>
                      <a:pt x="609" y="929"/>
                    </a:lnTo>
                    <a:lnTo>
                      <a:pt x="612" y="930"/>
                    </a:lnTo>
                    <a:lnTo>
                      <a:pt x="613" y="931"/>
                    </a:lnTo>
                    <a:lnTo>
                      <a:pt x="614" y="933"/>
                    </a:lnTo>
                    <a:lnTo>
                      <a:pt x="615" y="935"/>
                    </a:lnTo>
                    <a:lnTo>
                      <a:pt x="661" y="935"/>
                    </a:lnTo>
                    <a:lnTo>
                      <a:pt x="661" y="934"/>
                    </a:lnTo>
                    <a:lnTo>
                      <a:pt x="662" y="933"/>
                    </a:lnTo>
                    <a:lnTo>
                      <a:pt x="664" y="932"/>
                    </a:lnTo>
                    <a:lnTo>
                      <a:pt x="665" y="932"/>
                    </a:lnTo>
                    <a:lnTo>
                      <a:pt x="667" y="932"/>
                    </a:lnTo>
                    <a:lnTo>
                      <a:pt x="669" y="933"/>
                    </a:lnTo>
                    <a:lnTo>
                      <a:pt x="670" y="934"/>
                    </a:lnTo>
                    <a:lnTo>
                      <a:pt x="670" y="935"/>
                    </a:lnTo>
                    <a:lnTo>
                      <a:pt x="750" y="935"/>
                    </a:lnTo>
                    <a:lnTo>
                      <a:pt x="750" y="934"/>
                    </a:lnTo>
                    <a:lnTo>
                      <a:pt x="751" y="933"/>
                    </a:lnTo>
                    <a:lnTo>
                      <a:pt x="752" y="932"/>
                    </a:lnTo>
                    <a:lnTo>
                      <a:pt x="754" y="932"/>
                    </a:lnTo>
                    <a:lnTo>
                      <a:pt x="756" y="932"/>
                    </a:lnTo>
                    <a:lnTo>
                      <a:pt x="757" y="933"/>
                    </a:lnTo>
                    <a:lnTo>
                      <a:pt x="758" y="934"/>
                    </a:lnTo>
                    <a:lnTo>
                      <a:pt x="759" y="935"/>
                    </a:lnTo>
                    <a:lnTo>
                      <a:pt x="825" y="935"/>
                    </a:lnTo>
                    <a:lnTo>
                      <a:pt x="826" y="934"/>
                    </a:lnTo>
                    <a:lnTo>
                      <a:pt x="827" y="933"/>
                    </a:lnTo>
                    <a:lnTo>
                      <a:pt x="828" y="932"/>
                    </a:lnTo>
                    <a:lnTo>
                      <a:pt x="830" y="932"/>
                    </a:lnTo>
                    <a:lnTo>
                      <a:pt x="831" y="932"/>
                    </a:lnTo>
                    <a:lnTo>
                      <a:pt x="833" y="933"/>
                    </a:lnTo>
                    <a:lnTo>
                      <a:pt x="834" y="934"/>
                    </a:lnTo>
                    <a:lnTo>
                      <a:pt x="834" y="935"/>
                    </a:lnTo>
                    <a:lnTo>
                      <a:pt x="885" y="935"/>
                    </a:lnTo>
                    <a:lnTo>
                      <a:pt x="885" y="934"/>
                    </a:lnTo>
                    <a:lnTo>
                      <a:pt x="886" y="933"/>
                    </a:lnTo>
                    <a:lnTo>
                      <a:pt x="887" y="932"/>
                    </a:lnTo>
                    <a:lnTo>
                      <a:pt x="889" y="932"/>
                    </a:lnTo>
                    <a:lnTo>
                      <a:pt x="891" y="932"/>
                    </a:lnTo>
                    <a:lnTo>
                      <a:pt x="892" y="933"/>
                    </a:lnTo>
                    <a:lnTo>
                      <a:pt x="893" y="934"/>
                    </a:lnTo>
                    <a:lnTo>
                      <a:pt x="894" y="935"/>
                    </a:lnTo>
                    <a:lnTo>
                      <a:pt x="897" y="935"/>
                    </a:lnTo>
                    <a:lnTo>
                      <a:pt x="897" y="934"/>
                    </a:lnTo>
                    <a:lnTo>
                      <a:pt x="898" y="932"/>
                    </a:lnTo>
                    <a:lnTo>
                      <a:pt x="900" y="931"/>
                    </a:lnTo>
                    <a:lnTo>
                      <a:pt x="901" y="930"/>
                    </a:lnTo>
                    <a:lnTo>
                      <a:pt x="904" y="930"/>
                    </a:lnTo>
                    <a:lnTo>
                      <a:pt x="906" y="930"/>
                    </a:lnTo>
                    <a:lnTo>
                      <a:pt x="908" y="931"/>
                    </a:lnTo>
                    <a:lnTo>
                      <a:pt x="909" y="932"/>
                    </a:lnTo>
                    <a:lnTo>
                      <a:pt x="910" y="934"/>
                    </a:lnTo>
                    <a:lnTo>
                      <a:pt x="911" y="935"/>
                    </a:lnTo>
                    <a:lnTo>
                      <a:pt x="912" y="935"/>
                    </a:lnTo>
                    <a:lnTo>
                      <a:pt x="912" y="934"/>
                    </a:lnTo>
                    <a:lnTo>
                      <a:pt x="913" y="933"/>
                    </a:lnTo>
                    <a:lnTo>
                      <a:pt x="914" y="932"/>
                    </a:lnTo>
                    <a:lnTo>
                      <a:pt x="916" y="932"/>
                    </a:lnTo>
                    <a:lnTo>
                      <a:pt x="918" y="932"/>
                    </a:lnTo>
                    <a:lnTo>
                      <a:pt x="919" y="933"/>
                    </a:lnTo>
                    <a:lnTo>
                      <a:pt x="920" y="934"/>
                    </a:lnTo>
                    <a:lnTo>
                      <a:pt x="921" y="935"/>
                    </a:lnTo>
                    <a:lnTo>
                      <a:pt x="966" y="935"/>
                    </a:lnTo>
                    <a:lnTo>
                      <a:pt x="966" y="934"/>
                    </a:lnTo>
                    <a:lnTo>
                      <a:pt x="967" y="933"/>
                    </a:lnTo>
                    <a:lnTo>
                      <a:pt x="969" y="932"/>
                    </a:lnTo>
                    <a:lnTo>
                      <a:pt x="970" y="932"/>
                    </a:lnTo>
                    <a:lnTo>
                      <a:pt x="972" y="932"/>
                    </a:lnTo>
                    <a:lnTo>
                      <a:pt x="973" y="933"/>
                    </a:lnTo>
                    <a:lnTo>
                      <a:pt x="974" y="934"/>
                    </a:lnTo>
                    <a:lnTo>
                      <a:pt x="975" y="935"/>
                    </a:lnTo>
                    <a:lnTo>
                      <a:pt x="1027" y="935"/>
                    </a:lnTo>
                    <a:lnTo>
                      <a:pt x="1027" y="934"/>
                    </a:lnTo>
                    <a:lnTo>
                      <a:pt x="1028" y="933"/>
                    </a:lnTo>
                    <a:lnTo>
                      <a:pt x="1029" y="932"/>
                    </a:lnTo>
                    <a:lnTo>
                      <a:pt x="1031" y="932"/>
                    </a:lnTo>
                    <a:lnTo>
                      <a:pt x="1033" y="932"/>
                    </a:lnTo>
                    <a:lnTo>
                      <a:pt x="1034" y="933"/>
                    </a:lnTo>
                    <a:lnTo>
                      <a:pt x="1035" y="934"/>
                    </a:lnTo>
                    <a:lnTo>
                      <a:pt x="1036" y="935"/>
                    </a:lnTo>
                    <a:lnTo>
                      <a:pt x="1038" y="935"/>
                    </a:lnTo>
                    <a:lnTo>
                      <a:pt x="1039" y="934"/>
                    </a:lnTo>
                    <a:lnTo>
                      <a:pt x="1040" y="933"/>
                    </a:lnTo>
                    <a:lnTo>
                      <a:pt x="1041" y="932"/>
                    </a:lnTo>
                    <a:lnTo>
                      <a:pt x="1043" y="932"/>
                    </a:lnTo>
                    <a:lnTo>
                      <a:pt x="1045" y="932"/>
                    </a:lnTo>
                    <a:lnTo>
                      <a:pt x="1046" y="933"/>
                    </a:lnTo>
                    <a:lnTo>
                      <a:pt x="1047" y="934"/>
                    </a:lnTo>
                    <a:lnTo>
                      <a:pt x="1047" y="935"/>
                    </a:lnTo>
                    <a:lnTo>
                      <a:pt x="1111" y="935"/>
                    </a:lnTo>
                    <a:lnTo>
                      <a:pt x="1111" y="934"/>
                    </a:lnTo>
                    <a:lnTo>
                      <a:pt x="1112" y="933"/>
                    </a:lnTo>
                    <a:lnTo>
                      <a:pt x="1114" y="932"/>
                    </a:lnTo>
                    <a:lnTo>
                      <a:pt x="1115" y="932"/>
                    </a:lnTo>
                    <a:lnTo>
                      <a:pt x="1117" y="932"/>
                    </a:lnTo>
                    <a:lnTo>
                      <a:pt x="1119" y="933"/>
                    </a:lnTo>
                    <a:lnTo>
                      <a:pt x="1119" y="934"/>
                    </a:lnTo>
                    <a:lnTo>
                      <a:pt x="1120" y="935"/>
                    </a:lnTo>
                    <a:lnTo>
                      <a:pt x="1135" y="935"/>
                    </a:lnTo>
                    <a:lnTo>
                      <a:pt x="1135" y="934"/>
                    </a:lnTo>
                    <a:lnTo>
                      <a:pt x="1136" y="933"/>
                    </a:lnTo>
                    <a:lnTo>
                      <a:pt x="1137" y="932"/>
                    </a:lnTo>
                    <a:lnTo>
                      <a:pt x="1139" y="932"/>
                    </a:lnTo>
                    <a:lnTo>
                      <a:pt x="1141" y="932"/>
                    </a:lnTo>
                    <a:lnTo>
                      <a:pt x="1142" y="933"/>
                    </a:lnTo>
                    <a:lnTo>
                      <a:pt x="1143" y="934"/>
                    </a:lnTo>
                    <a:lnTo>
                      <a:pt x="1144" y="935"/>
                    </a:lnTo>
                    <a:lnTo>
                      <a:pt x="1192" y="935"/>
                    </a:lnTo>
                    <a:lnTo>
                      <a:pt x="1192" y="965"/>
                    </a:lnTo>
                    <a:lnTo>
                      <a:pt x="1363" y="965"/>
                    </a:lnTo>
                    <a:lnTo>
                      <a:pt x="1363" y="963"/>
                    </a:lnTo>
                    <a:lnTo>
                      <a:pt x="1364" y="962"/>
                    </a:lnTo>
                    <a:lnTo>
                      <a:pt x="1365" y="961"/>
                    </a:lnTo>
                    <a:lnTo>
                      <a:pt x="1367" y="961"/>
                    </a:lnTo>
                    <a:lnTo>
                      <a:pt x="1369" y="961"/>
                    </a:lnTo>
                    <a:lnTo>
                      <a:pt x="1370" y="962"/>
                    </a:lnTo>
                    <a:lnTo>
                      <a:pt x="1371" y="963"/>
                    </a:lnTo>
                    <a:lnTo>
                      <a:pt x="1372" y="965"/>
                    </a:lnTo>
                    <a:lnTo>
                      <a:pt x="1407" y="965"/>
                    </a:lnTo>
                    <a:lnTo>
                      <a:pt x="1407" y="963"/>
                    </a:lnTo>
                    <a:lnTo>
                      <a:pt x="1408" y="962"/>
                    </a:lnTo>
                    <a:lnTo>
                      <a:pt x="1409" y="961"/>
                    </a:lnTo>
                    <a:lnTo>
                      <a:pt x="1411" y="961"/>
                    </a:lnTo>
                    <a:lnTo>
                      <a:pt x="1413" y="961"/>
                    </a:lnTo>
                    <a:lnTo>
                      <a:pt x="1414" y="962"/>
                    </a:lnTo>
                    <a:lnTo>
                      <a:pt x="1415" y="963"/>
                    </a:lnTo>
                    <a:lnTo>
                      <a:pt x="1415" y="965"/>
                    </a:lnTo>
                    <a:lnTo>
                      <a:pt x="1439" y="965"/>
                    </a:lnTo>
                    <a:lnTo>
                      <a:pt x="1439" y="963"/>
                    </a:lnTo>
                    <a:lnTo>
                      <a:pt x="1440" y="961"/>
                    </a:lnTo>
                    <a:lnTo>
                      <a:pt x="1442" y="959"/>
                    </a:lnTo>
                    <a:lnTo>
                      <a:pt x="1444" y="958"/>
                    </a:lnTo>
                    <a:lnTo>
                      <a:pt x="1446" y="958"/>
                    </a:lnTo>
                    <a:lnTo>
                      <a:pt x="1449" y="958"/>
                    </a:lnTo>
                    <a:lnTo>
                      <a:pt x="1451" y="958"/>
                    </a:lnTo>
                    <a:lnTo>
                      <a:pt x="1453" y="959"/>
                    </a:lnTo>
                    <a:lnTo>
                      <a:pt x="1455" y="961"/>
                    </a:lnTo>
                    <a:lnTo>
                      <a:pt x="1456" y="963"/>
                    </a:lnTo>
                    <a:lnTo>
                      <a:pt x="1456" y="965"/>
                    </a:lnTo>
                    <a:lnTo>
                      <a:pt x="1485" y="965"/>
                    </a:lnTo>
                    <a:lnTo>
                      <a:pt x="1485" y="963"/>
                    </a:lnTo>
                    <a:lnTo>
                      <a:pt x="1486" y="962"/>
                    </a:lnTo>
                    <a:lnTo>
                      <a:pt x="1487" y="961"/>
                    </a:lnTo>
                    <a:lnTo>
                      <a:pt x="1489" y="961"/>
                    </a:lnTo>
                    <a:lnTo>
                      <a:pt x="1491" y="961"/>
                    </a:lnTo>
                    <a:lnTo>
                      <a:pt x="1492" y="962"/>
                    </a:lnTo>
                    <a:lnTo>
                      <a:pt x="1493" y="963"/>
                    </a:lnTo>
                    <a:lnTo>
                      <a:pt x="1494" y="965"/>
                    </a:lnTo>
                    <a:lnTo>
                      <a:pt x="1498" y="965"/>
                    </a:lnTo>
                    <a:lnTo>
                      <a:pt x="1498" y="963"/>
                    </a:lnTo>
                    <a:lnTo>
                      <a:pt x="1499" y="962"/>
                    </a:lnTo>
                    <a:lnTo>
                      <a:pt x="1500" y="961"/>
                    </a:lnTo>
                    <a:lnTo>
                      <a:pt x="1502" y="961"/>
                    </a:lnTo>
                    <a:lnTo>
                      <a:pt x="1504" y="961"/>
                    </a:lnTo>
                    <a:lnTo>
                      <a:pt x="1505" y="962"/>
                    </a:lnTo>
                    <a:lnTo>
                      <a:pt x="1506" y="963"/>
                    </a:lnTo>
                    <a:lnTo>
                      <a:pt x="1507" y="965"/>
                    </a:lnTo>
                    <a:lnTo>
                      <a:pt x="1513" y="965"/>
                    </a:lnTo>
                    <a:lnTo>
                      <a:pt x="1513" y="963"/>
                    </a:lnTo>
                    <a:lnTo>
                      <a:pt x="1514" y="962"/>
                    </a:lnTo>
                    <a:lnTo>
                      <a:pt x="1516" y="961"/>
                    </a:lnTo>
                    <a:lnTo>
                      <a:pt x="1517" y="961"/>
                    </a:lnTo>
                    <a:lnTo>
                      <a:pt x="1519" y="961"/>
                    </a:lnTo>
                    <a:lnTo>
                      <a:pt x="1521" y="962"/>
                    </a:lnTo>
                    <a:lnTo>
                      <a:pt x="1521" y="963"/>
                    </a:lnTo>
                    <a:lnTo>
                      <a:pt x="1522" y="965"/>
                    </a:lnTo>
                    <a:lnTo>
                      <a:pt x="1547" y="965"/>
                    </a:lnTo>
                    <a:lnTo>
                      <a:pt x="1547" y="963"/>
                    </a:lnTo>
                    <a:lnTo>
                      <a:pt x="1548" y="962"/>
                    </a:lnTo>
                    <a:lnTo>
                      <a:pt x="1549" y="961"/>
                    </a:lnTo>
                    <a:lnTo>
                      <a:pt x="1551" y="961"/>
                    </a:lnTo>
                    <a:lnTo>
                      <a:pt x="1553" y="961"/>
                    </a:lnTo>
                    <a:lnTo>
                      <a:pt x="1554" y="962"/>
                    </a:lnTo>
                    <a:lnTo>
                      <a:pt x="1555" y="963"/>
                    </a:lnTo>
                    <a:lnTo>
                      <a:pt x="1556" y="965"/>
                    </a:lnTo>
                    <a:lnTo>
                      <a:pt x="1560" y="965"/>
                    </a:lnTo>
                    <a:lnTo>
                      <a:pt x="1561" y="963"/>
                    </a:lnTo>
                    <a:lnTo>
                      <a:pt x="1561" y="962"/>
                    </a:lnTo>
                    <a:lnTo>
                      <a:pt x="1563" y="961"/>
                    </a:lnTo>
                    <a:lnTo>
                      <a:pt x="1565" y="961"/>
                    </a:lnTo>
                    <a:lnTo>
                      <a:pt x="1566" y="961"/>
                    </a:lnTo>
                    <a:lnTo>
                      <a:pt x="1568" y="962"/>
                    </a:lnTo>
                    <a:lnTo>
                      <a:pt x="1569" y="963"/>
                    </a:lnTo>
                    <a:lnTo>
                      <a:pt x="1569" y="965"/>
                    </a:lnTo>
                    <a:lnTo>
                      <a:pt x="1580" y="965"/>
                    </a:lnTo>
                    <a:lnTo>
                      <a:pt x="1581" y="963"/>
                    </a:lnTo>
                    <a:lnTo>
                      <a:pt x="1582" y="962"/>
                    </a:lnTo>
                    <a:lnTo>
                      <a:pt x="1583" y="961"/>
                    </a:lnTo>
                    <a:lnTo>
                      <a:pt x="1585" y="961"/>
                    </a:lnTo>
                    <a:lnTo>
                      <a:pt x="1587" y="961"/>
                    </a:lnTo>
                    <a:lnTo>
                      <a:pt x="1588" y="962"/>
                    </a:lnTo>
                    <a:lnTo>
                      <a:pt x="1589" y="963"/>
                    </a:lnTo>
                    <a:lnTo>
                      <a:pt x="1589" y="965"/>
                    </a:lnTo>
                    <a:lnTo>
                      <a:pt x="1633" y="965"/>
                    </a:lnTo>
                    <a:lnTo>
                      <a:pt x="1633" y="963"/>
                    </a:lnTo>
                    <a:lnTo>
                      <a:pt x="1634" y="962"/>
                    </a:lnTo>
                    <a:lnTo>
                      <a:pt x="1636" y="961"/>
                    </a:lnTo>
                    <a:lnTo>
                      <a:pt x="1637" y="961"/>
                    </a:lnTo>
                    <a:lnTo>
                      <a:pt x="1639" y="961"/>
                    </a:lnTo>
                    <a:lnTo>
                      <a:pt x="1641" y="962"/>
                    </a:lnTo>
                    <a:lnTo>
                      <a:pt x="1641" y="963"/>
                    </a:lnTo>
                    <a:lnTo>
                      <a:pt x="1642" y="965"/>
                    </a:lnTo>
                    <a:lnTo>
                      <a:pt x="1647" y="965"/>
                    </a:lnTo>
                    <a:lnTo>
                      <a:pt x="1647" y="963"/>
                    </a:lnTo>
                    <a:lnTo>
                      <a:pt x="1648" y="962"/>
                    </a:lnTo>
                    <a:lnTo>
                      <a:pt x="1650" y="961"/>
                    </a:lnTo>
                    <a:lnTo>
                      <a:pt x="1652" y="961"/>
                    </a:lnTo>
                    <a:lnTo>
                      <a:pt x="1653" y="961"/>
                    </a:lnTo>
                    <a:lnTo>
                      <a:pt x="1655" y="962"/>
                    </a:lnTo>
                    <a:lnTo>
                      <a:pt x="1656" y="963"/>
                    </a:lnTo>
                    <a:lnTo>
                      <a:pt x="1656" y="965"/>
                    </a:lnTo>
                    <a:lnTo>
                      <a:pt x="1665" y="965"/>
                    </a:lnTo>
                    <a:lnTo>
                      <a:pt x="1665" y="963"/>
                    </a:lnTo>
                    <a:lnTo>
                      <a:pt x="1666" y="961"/>
                    </a:lnTo>
                    <a:lnTo>
                      <a:pt x="1668" y="960"/>
                    </a:lnTo>
                    <a:lnTo>
                      <a:pt x="1670" y="959"/>
                    </a:lnTo>
                    <a:lnTo>
                      <a:pt x="1672" y="958"/>
                    </a:lnTo>
                    <a:lnTo>
                      <a:pt x="1675" y="958"/>
                    </a:lnTo>
                    <a:lnTo>
                      <a:pt x="1677" y="959"/>
                    </a:lnTo>
                    <a:lnTo>
                      <a:pt x="1679" y="960"/>
                    </a:lnTo>
                    <a:lnTo>
                      <a:pt x="1680" y="961"/>
                    </a:lnTo>
                    <a:lnTo>
                      <a:pt x="1681" y="963"/>
                    </a:lnTo>
                    <a:lnTo>
                      <a:pt x="1682" y="965"/>
                    </a:lnTo>
                    <a:lnTo>
                      <a:pt x="1685" y="965"/>
                    </a:lnTo>
                    <a:lnTo>
                      <a:pt x="1686" y="963"/>
                    </a:lnTo>
                    <a:lnTo>
                      <a:pt x="1686" y="962"/>
                    </a:lnTo>
                    <a:lnTo>
                      <a:pt x="1688" y="961"/>
                    </a:lnTo>
                    <a:lnTo>
                      <a:pt x="1690" y="961"/>
                    </a:lnTo>
                    <a:lnTo>
                      <a:pt x="1691" y="961"/>
                    </a:lnTo>
                    <a:lnTo>
                      <a:pt x="1693" y="962"/>
                    </a:lnTo>
                    <a:lnTo>
                      <a:pt x="1694" y="963"/>
                    </a:lnTo>
                    <a:lnTo>
                      <a:pt x="1694" y="965"/>
                    </a:lnTo>
                    <a:lnTo>
                      <a:pt x="1709" y="965"/>
                    </a:lnTo>
                    <a:lnTo>
                      <a:pt x="1709" y="963"/>
                    </a:lnTo>
                    <a:lnTo>
                      <a:pt x="1710" y="962"/>
                    </a:lnTo>
                    <a:lnTo>
                      <a:pt x="1712" y="961"/>
                    </a:lnTo>
                    <a:lnTo>
                      <a:pt x="1713" y="961"/>
                    </a:lnTo>
                    <a:lnTo>
                      <a:pt x="1715" y="961"/>
                    </a:lnTo>
                    <a:lnTo>
                      <a:pt x="1716" y="962"/>
                    </a:lnTo>
                    <a:lnTo>
                      <a:pt x="1717" y="963"/>
                    </a:lnTo>
                    <a:lnTo>
                      <a:pt x="1718" y="965"/>
                    </a:lnTo>
                    <a:lnTo>
                      <a:pt x="1933" y="965"/>
                    </a:lnTo>
                    <a:lnTo>
                      <a:pt x="1933" y="963"/>
                    </a:lnTo>
                    <a:lnTo>
                      <a:pt x="1934" y="962"/>
                    </a:lnTo>
                    <a:lnTo>
                      <a:pt x="1935" y="961"/>
                    </a:lnTo>
                    <a:lnTo>
                      <a:pt x="1937" y="961"/>
                    </a:lnTo>
                    <a:lnTo>
                      <a:pt x="1939" y="961"/>
                    </a:lnTo>
                    <a:lnTo>
                      <a:pt x="1940" y="962"/>
                    </a:lnTo>
                    <a:lnTo>
                      <a:pt x="1941" y="963"/>
                    </a:lnTo>
                    <a:lnTo>
                      <a:pt x="1942" y="965"/>
                    </a:lnTo>
                    <a:lnTo>
                      <a:pt x="1949" y="965"/>
                    </a:lnTo>
                    <a:lnTo>
                      <a:pt x="1949" y="963"/>
                    </a:lnTo>
                    <a:lnTo>
                      <a:pt x="1950" y="962"/>
                    </a:lnTo>
                    <a:lnTo>
                      <a:pt x="1951" y="961"/>
                    </a:lnTo>
                    <a:lnTo>
                      <a:pt x="1953" y="961"/>
                    </a:lnTo>
                    <a:lnTo>
                      <a:pt x="1955" y="961"/>
                    </a:lnTo>
                    <a:lnTo>
                      <a:pt x="1956" y="962"/>
                    </a:lnTo>
                    <a:lnTo>
                      <a:pt x="1957" y="963"/>
                    </a:lnTo>
                    <a:lnTo>
                      <a:pt x="1958" y="965"/>
                    </a:lnTo>
                    <a:lnTo>
                      <a:pt x="1959" y="965"/>
                    </a:lnTo>
                    <a:lnTo>
                      <a:pt x="1959" y="963"/>
                    </a:lnTo>
                    <a:lnTo>
                      <a:pt x="1960" y="961"/>
                    </a:lnTo>
                    <a:lnTo>
                      <a:pt x="1961" y="960"/>
                    </a:lnTo>
                    <a:lnTo>
                      <a:pt x="1963" y="959"/>
                    </a:lnTo>
                    <a:lnTo>
                      <a:pt x="1965" y="959"/>
                    </a:lnTo>
                    <a:lnTo>
                      <a:pt x="1967" y="959"/>
                    </a:lnTo>
                    <a:lnTo>
                      <a:pt x="1969" y="959"/>
                    </a:lnTo>
                    <a:lnTo>
                      <a:pt x="1971" y="960"/>
                    </a:lnTo>
                    <a:lnTo>
                      <a:pt x="1973" y="961"/>
                    </a:lnTo>
                    <a:lnTo>
                      <a:pt x="1974" y="963"/>
                    </a:lnTo>
                    <a:lnTo>
                      <a:pt x="1974" y="965"/>
                    </a:lnTo>
                    <a:lnTo>
                      <a:pt x="1981" y="965"/>
                    </a:lnTo>
                    <a:lnTo>
                      <a:pt x="1981" y="963"/>
                    </a:lnTo>
                    <a:lnTo>
                      <a:pt x="1982" y="962"/>
                    </a:lnTo>
                    <a:lnTo>
                      <a:pt x="1983" y="961"/>
                    </a:lnTo>
                    <a:lnTo>
                      <a:pt x="1985" y="961"/>
                    </a:lnTo>
                    <a:lnTo>
                      <a:pt x="1987" y="961"/>
                    </a:lnTo>
                    <a:lnTo>
                      <a:pt x="1988" y="962"/>
                    </a:lnTo>
                    <a:lnTo>
                      <a:pt x="1989" y="963"/>
                    </a:lnTo>
                    <a:lnTo>
                      <a:pt x="1990" y="965"/>
                    </a:lnTo>
                    <a:lnTo>
                      <a:pt x="1997" y="965"/>
                    </a:lnTo>
                    <a:lnTo>
                      <a:pt x="1997" y="963"/>
                    </a:lnTo>
                    <a:lnTo>
                      <a:pt x="1998" y="962"/>
                    </a:lnTo>
                    <a:lnTo>
                      <a:pt x="2000" y="961"/>
                    </a:lnTo>
                    <a:lnTo>
                      <a:pt x="2002" y="961"/>
                    </a:lnTo>
                    <a:lnTo>
                      <a:pt x="2003" y="961"/>
                    </a:lnTo>
                    <a:lnTo>
                      <a:pt x="2005" y="962"/>
                    </a:lnTo>
                    <a:lnTo>
                      <a:pt x="2006" y="963"/>
                    </a:lnTo>
                    <a:lnTo>
                      <a:pt x="2006" y="965"/>
                    </a:lnTo>
                    <a:lnTo>
                      <a:pt x="2008" y="965"/>
                    </a:lnTo>
                    <a:lnTo>
                      <a:pt x="2009" y="963"/>
                    </a:lnTo>
                    <a:lnTo>
                      <a:pt x="2010" y="961"/>
                    </a:lnTo>
                    <a:lnTo>
                      <a:pt x="2011" y="960"/>
                    </a:lnTo>
                    <a:lnTo>
                      <a:pt x="2013" y="960"/>
                    </a:lnTo>
                    <a:lnTo>
                      <a:pt x="2015" y="959"/>
                    </a:lnTo>
                    <a:lnTo>
                      <a:pt x="2017" y="960"/>
                    </a:lnTo>
                    <a:lnTo>
                      <a:pt x="2019" y="960"/>
                    </a:lnTo>
                    <a:lnTo>
                      <a:pt x="2021" y="961"/>
                    </a:lnTo>
                    <a:lnTo>
                      <a:pt x="2021" y="963"/>
                    </a:lnTo>
                    <a:lnTo>
                      <a:pt x="2022" y="965"/>
                    </a:lnTo>
                    <a:lnTo>
                      <a:pt x="2031" y="965"/>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66" name="Freeform 402"/>
              <p:cNvSpPr>
                <a:spLocks/>
              </p:cNvSpPr>
              <p:nvPr/>
            </p:nvSpPr>
            <p:spPr bwMode="auto">
              <a:xfrm>
                <a:off x="2175" y="1244"/>
                <a:ext cx="13" cy="10"/>
              </a:xfrm>
              <a:custGeom>
                <a:avLst/>
                <a:gdLst>
                  <a:gd name="T0" fmla="*/ 12 w 13"/>
                  <a:gd name="T1" fmla="*/ 10 h 10"/>
                  <a:gd name="T2" fmla="*/ 0 w 13"/>
                  <a:gd name="T3" fmla="*/ 5 h 10"/>
                  <a:gd name="T4" fmla="*/ 12 w 13"/>
                  <a:gd name="T5" fmla="*/ 0 h 10"/>
                  <a:gd name="T6" fmla="*/ 13 w 13"/>
                  <a:gd name="T7" fmla="*/ 3 h 10"/>
                  <a:gd name="T8" fmla="*/ 13 w 13"/>
                  <a:gd name="T9" fmla="*/ 5 h 10"/>
                  <a:gd name="T10" fmla="*/ 13 w 13"/>
                  <a:gd name="T11" fmla="*/ 7 h 10"/>
                  <a:gd name="T12" fmla="*/ 12 w 13"/>
                  <a:gd name="T13" fmla="*/ 1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2" y="10"/>
                    </a:moveTo>
                    <a:lnTo>
                      <a:pt x="0" y="5"/>
                    </a:lnTo>
                    <a:lnTo>
                      <a:pt x="12" y="0"/>
                    </a:lnTo>
                    <a:lnTo>
                      <a:pt x="13" y="3"/>
                    </a:lnTo>
                    <a:lnTo>
                      <a:pt x="13" y="5"/>
                    </a:lnTo>
                    <a:lnTo>
                      <a:pt x="13" y="7"/>
                    </a:lnTo>
                    <a:lnTo>
                      <a:pt x="1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7" name="Freeform 403"/>
              <p:cNvSpPr>
                <a:spLocks/>
              </p:cNvSpPr>
              <p:nvPr/>
            </p:nvSpPr>
            <p:spPr bwMode="auto">
              <a:xfrm>
                <a:off x="4463" y="2208"/>
                <a:ext cx="49" cy="195"/>
              </a:xfrm>
              <a:custGeom>
                <a:avLst/>
                <a:gdLst>
                  <a:gd name="T0" fmla="*/ 0 w 49"/>
                  <a:gd name="T1" fmla="*/ 0 h 195"/>
                  <a:gd name="T2" fmla="*/ 49 w 49"/>
                  <a:gd name="T3" fmla="*/ 0 h 195"/>
                  <a:gd name="T4" fmla="*/ 49 w 49"/>
                  <a:gd name="T5" fmla="*/ 195 h 195"/>
                  <a:gd name="T6" fmla="*/ 0 60000 65536"/>
                  <a:gd name="T7" fmla="*/ 0 60000 65536"/>
                  <a:gd name="T8" fmla="*/ 0 60000 65536"/>
                  <a:gd name="T9" fmla="*/ 0 w 49"/>
                  <a:gd name="T10" fmla="*/ 0 h 195"/>
                  <a:gd name="T11" fmla="*/ 49 w 49"/>
                  <a:gd name="T12" fmla="*/ 195 h 195"/>
                </a:gdLst>
                <a:ahLst/>
                <a:cxnLst>
                  <a:cxn ang="T6">
                    <a:pos x="T0" y="T1"/>
                  </a:cxn>
                  <a:cxn ang="T7">
                    <a:pos x="T2" y="T3"/>
                  </a:cxn>
                  <a:cxn ang="T8">
                    <a:pos x="T4" y="T5"/>
                  </a:cxn>
                </a:cxnLst>
                <a:rect l="T9" t="T10" r="T11" b="T12"/>
                <a:pathLst>
                  <a:path w="49" h="195">
                    <a:moveTo>
                      <a:pt x="0" y="0"/>
                    </a:moveTo>
                    <a:lnTo>
                      <a:pt x="49" y="0"/>
                    </a:lnTo>
                    <a:lnTo>
                      <a:pt x="49" y="195"/>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68" name="Freeform 404"/>
              <p:cNvSpPr>
                <a:spLocks/>
              </p:cNvSpPr>
              <p:nvPr/>
            </p:nvSpPr>
            <p:spPr bwMode="auto">
              <a:xfrm>
                <a:off x="4506" y="2402"/>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69" name="Freeform 405"/>
              <p:cNvSpPr>
                <a:spLocks/>
              </p:cNvSpPr>
              <p:nvPr/>
            </p:nvSpPr>
            <p:spPr bwMode="auto">
              <a:xfrm>
                <a:off x="2706" y="1142"/>
                <a:ext cx="1664" cy="794"/>
              </a:xfrm>
              <a:custGeom>
                <a:avLst/>
                <a:gdLst>
                  <a:gd name="T0" fmla="*/ 1625 w 1664"/>
                  <a:gd name="T1" fmla="*/ 791 h 794"/>
                  <a:gd name="T2" fmla="*/ 1615 w 1664"/>
                  <a:gd name="T3" fmla="*/ 790 h 794"/>
                  <a:gd name="T4" fmla="*/ 1605 w 1664"/>
                  <a:gd name="T5" fmla="*/ 790 h 794"/>
                  <a:gd name="T6" fmla="*/ 1579 w 1664"/>
                  <a:gd name="T7" fmla="*/ 790 h 794"/>
                  <a:gd name="T8" fmla="*/ 1543 w 1664"/>
                  <a:gd name="T9" fmla="*/ 791 h 794"/>
                  <a:gd name="T10" fmla="*/ 1518 w 1664"/>
                  <a:gd name="T11" fmla="*/ 792 h 794"/>
                  <a:gd name="T12" fmla="*/ 1504 w 1664"/>
                  <a:gd name="T13" fmla="*/ 794 h 794"/>
                  <a:gd name="T14" fmla="*/ 1495 w 1664"/>
                  <a:gd name="T15" fmla="*/ 794 h 794"/>
                  <a:gd name="T16" fmla="*/ 1482 w 1664"/>
                  <a:gd name="T17" fmla="*/ 792 h 794"/>
                  <a:gd name="T18" fmla="*/ 1419 w 1664"/>
                  <a:gd name="T19" fmla="*/ 791 h 794"/>
                  <a:gd name="T20" fmla="*/ 1404 w 1664"/>
                  <a:gd name="T21" fmla="*/ 790 h 794"/>
                  <a:gd name="T22" fmla="*/ 1365 w 1664"/>
                  <a:gd name="T23" fmla="*/ 790 h 794"/>
                  <a:gd name="T24" fmla="*/ 1278 w 1664"/>
                  <a:gd name="T25" fmla="*/ 790 h 794"/>
                  <a:gd name="T26" fmla="*/ 1192 w 1664"/>
                  <a:gd name="T27" fmla="*/ 791 h 794"/>
                  <a:gd name="T28" fmla="*/ 1163 w 1664"/>
                  <a:gd name="T29" fmla="*/ 792 h 794"/>
                  <a:gd name="T30" fmla="*/ 1151 w 1664"/>
                  <a:gd name="T31" fmla="*/ 794 h 794"/>
                  <a:gd name="T32" fmla="*/ 1137 w 1664"/>
                  <a:gd name="T33" fmla="*/ 789 h 794"/>
                  <a:gd name="T34" fmla="*/ 1121 w 1664"/>
                  <a:gd name="T35" fmla="*/ 790 h 794"/>
                  <a:gd name="T36" fmla="*/ 1070 w 1664"/>
                  <a:gd name="T37" fmla="*/ 790 h 794"/>
                  <a:gd name="T38" fmla="*/ 1037 w 1664"/>
                  <a:gd name="T39" fmla="*/ 791 h 794"/>
                  <a:gd name="T40" fmla="*/ 1024 w 1664"/>
                  <a:gd name="T41" fmla="*/ 792 h 794"/>
                  <a:gd name="T42" fmla="*/ 990 w 1664"/>
                  <a:gd name="T43" fmla="*/ 794 h 794"/>
                  <a:gd name="T44" fmla="*/ 981 w 1664"/>
                  <a:gd name="T45" fmla="*/ 794 h 794"/>
                  <a:gd name="T46" fmla="*/ 954 w 1664"/>
                  <a:gd name="T47" fmla="*/ 792 h 794"/>
                  <a:gd name="T48" fmla="*/ 917 w 1664"/>
                  <a:gd name="T49" fmla="*/ 791 h 794"/>
                  <a:gd name="T50" fmla="*/ 878 w 1664"/>
                  <a:gd name="T51" fmla="*/ 790 h 794"/>
                  <a:gd name="T52" fmla="*/ 817 w 1664"/>
                  <a:gd name="T53" fmla="*/ 790 h 794"/>
                  <a:gd name="T54" fmla="*/ 713 w 1664"/>
                  <a:gd name="T55" fmla="*/ 790 h 794"/>
                  <a:gd name="T56" fmla="*/ 659 w 1664"/>
                  <a:gd name="T57" fmla="*/ 791 h 794"/>
                  <a:gd name="T58" fmla="*/ 626 w 1664"/>
                  <a:gd name="T59" fmla="*/ 792 h 794"/>
                  <a:gd name="T60" fmla="*/ 616 w 1664"/>
                  <a:gd name="T61" fmla="*/ 794 h 794"/>
                  <a:gd name="T62" fmla="*/ 607 w 1664"/>
                  <a:gd name="T63" fmla="*/ 794 h 794"/>
                  <a:gd name="T64" fmla="*/ 590 w 1664"/>
                  <a:gd name="T65" fmla="*/ 792 h 794"/>
                  <a:gd name="T66" fmla="*/ 581 w 1664"/>
                  <a:gd name="T67" fmla="*/ 789 h 794"/>
                  <a:gd name="T68" fmla="*/ 560 w 1664"/>
                  <a:gd name="T69" fmla="*/ 790 h 794"/>
                  <a:gd name="T70" fmla="*/ 544 w 1664"/>
                  <a:gd name="T71" fmla="*/ 791 h 794"/>
                  <a:gd name="T72" fmla="*/ 530 w 1664"/>
                  <a:gd name="T73" fmla="*/ 792 h 794"/>
                  <a:gd name="T74" fmla="*/ 516 w 1664"/>
                  <a:gd name="T75" fmla="*/ 794 h 794"/>
                  <a:gd name="T76" fmla="*/ 507 w 1664"/>
                  <a:gd name="T77" fmla="*/ 794 h 794"/>
                  <a:gd name="T78" fmla="*/ 496 w 1664"/>
                  <a:gd name="T79" fmla="*/ 792 h 794"/>
                  <a:gd name="T80" fmla="*/ 478 w 1664"/>
                  <a:gd name="T81" fmla="*/ 791 h 794"/>
                  <a:gd name="T82" fmla="*/ 459 w 1664"/>
                  <a:gd name="T83" fmla="*/ 790 h 794"/>
                  <a:gd name="T84" fmla="*/ 439 w 1664"/>
                  <a:gd name="T85" fmla="*/ 790 h 794"/>
                  <a:gd name="T86" fmla="*/ 417 w 1664"/>
                  <a:gd name="T87" fmla="*/ 790 h 794"/>
                  <a:gd name="T88" fmla="*/ 322 w 1664"/>
                  <a:gd name="T89" fmla="*/ 332 h 794"/>
                  <a:gd name="T90" fmla="*/ 313 w 1664"/>
                  <a:gd name="T91" fmla="*/ 332 h 794"/>
                  <a:gd name="T92" fmla="*/ 273 w 1664"/>
                  <a:gd name="T93" fmla="*/ 327 h 794"/>
                  <a:gd name="T94" fmla="*/ 252 w 1664"/>
                  <a:gd name="T95" fmla="*/ 329 h 794"/>
                  <a:gd name="T96" fmla="*/ 226 w 1664"/>
                  <a:gd name="T97" fmla="*/ 329 h 794"/>
                  <a:gd name="T98" fmla="*/ 212 w 1664"/>
                  <a:gd name="T99" fmla="*/ 330 h 794"/>
                  <a:gd name="T100" fmla="*/ 198 w 1664"/>
                  <a:gd name="T101" fmla="*/ 326 h 794"/>
                  <a:gd name="T102" fmla="*/ 176 w 1664"/>
                  <a:gd name="T103" fmla="*/ 330 h 794"/>
                  <a:gd name="T104" fmla="*/ 163 w 1664"/>
                  <a:gd name="T105" fmla="*/ 331 h 794"/>
                  <a:gd name="T106" fmla="*/ 145 w 1664"/>
                  <a:gd name="T107" fmla="*/ 332 h 794"/>
                  <a:gd name="T108" fmla="*/ 137 w 1664"/>
                  <a:gd name="T109" fmla="*/ 132 h 794"/>
                  <a:gd name="T110" fmla="*/ 121 w 1664"/>
                  <a:gd name="T111" fmla="*/ 131 h 794"/>
                  <a:gd name="T112" fmla="*/ 95 w 1664"/>
                  <a:gd name="T113" fmla="*/ 130 h 794"/>
                  <a:gd name="T114" fmla="*/ 69 w 1664"/>
                  <a:gd name="T115" fmla="*/ 131 h 79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64"/>
                  <a:gd name="T175" fmla="*/ 0 h 794"/>
                  <a:gd name="T176" fmla="*/ 1664 w 1664"/>
                  <a:gd name="T177" fmla="*/ 794 h 79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64" h="794">
                    <a:moveTo>
                      <a:pt x="1664" y="794"/>
                    </a:moveTo>
                    <a:lnTo>
                      <a:pt x="1633" y="794"/>
                    </a:lnTo>
                    <a:lnTo>
                      <a:pt x="1632" y="792"/>
                    </a:lnTo>
                    <a:lnTo>
                      <a:pt x="1631" y="791"/>
                    </a:lnTo>
                    <a:lnTo>
                      <a:pt x="1630" y="790"/>
                    </a:lnTo>
                    <a:lnTo>
                      <a:pt x="1628" y="790"/>
                    </a:lnTo>
                    <a:lnTo>
                      <a:pt x="1626" y="790"/>
                    </a:lnTo>
                    <a:lnTo>
                      <a:pt x="1625" y="791"/>
                    </a:lnTo>
                    <a:lnTo>
                      <a:pt x="1624" y="792"/>
                    </a:lnTo>
                    <a:lnTo>
                      <a:pt x="1624" y="794"/>
                    </a:lnTo>
                    <a:lnTo>
                      <a:pt x="1621" y="794"/>
                    </a:lnTo>
                    <a:lnTo>
                      <a:pt x="1620" y="792"/>
                    </a:lnTo>
                    <a:lnTo>
                      <a:pt x="1619" y="791"/>
                    </a:lnTo>
                    <a:lnTo>
                      <a:pt x="1618" y="790"/>
                    </a:lnTo>
                    <a:lnTo>
                      <a:pt x="1616" y="790"/>
                    </a:lnTo>
                    <a:lnTo>
                      <a:pt x="1615" y="790"/>
                    </a:lnTo>
                    <a:lnTo>
                      <a:pt x="1613" y="791"/>
                    </a:lnTo>
                    <a:lnTo>
                      <a:pt x="1612" y="792"/>
                    </a:lnTo>
                    <a:lnTo>
                      <a:pt x="1612" y="794"/>
                    </a:lnTo>
                    <a:lnTo>
                      <a:pt x="1609" y="794"/>
                    </a:lnTo>
                    <a:lnTo>
                      <a:pt x="1609" y="792"/>
                    </a:lnTo>
                    <a:lnTo>
                      <a:pt x="1608" y="791"/>
                    </a:lnTo>
                    <a:lnTo>
                      <a:pt x="1606" y="790"/>
                    </a:lnTo>
                    <a:lnTo>
                      <a:pt x="1605" y="790"/>
                    </a:lnTo>
                    <a:lnTo>
                      <a:pt x="1603" y="790"/>
                    </a:lnTo>
                    <a:lnTo>
                      <a:pt x="1601" y="791"/>
                    </a:lnTo>
                    <a:lnTo>
                      <a:pt x="1600" y="792"/>
                    </a:lnTo>
                    <a:lnTo>
                      <a:pt x="1600" y="794"/>
                    </a:lnTo>
                    <a:lnTo>
                      <a:pt x="1582" y="794"/>
                    </a:lnTo>
                    <a:lnTo>
                      <a:pt x="1582" y="792"/>
                    </a:lnTo>
                    <a:lnTo>
                      <a:pt x="1581" y="791"/>
                    </a:lnTo>
                    <a:lnTo>
                      <a:pt x="1579" y="790"/>
                    </a:lnTo>
                    <a:lnTo>
                      <a:pt x="1577" y="790"/>
                    </a:lnTo>
                    <a:lnTo>
                      <a:pt x="1576" y="790"/>
                    </a:lnTo>
                    <a:lnTo>
                      <a:pt x="1574" y="791"/>
                    </a:lnTo>
                    <a:lnTo>
                      <a:pt x="1573" y="792"/>
                    </a:lnTo>
                    <a:lnTo>
                      <a:pt x="1573" y="794"/>
                    </a:lnTo>
                    <a:lnTo>
                      <a:pt x="1545" y="794"/>
                    </a:lnTo>
                    <a:lnTo>
                      <a:pt x="1544" y="792"/>
                    </a:lnTo>
                    <a:lnTo>
                      <a:pt x="1543" y="791"/>
                    </a:lnTo>
                    <a:lnTo>
                      <a:pt x="1542" y="790"/>
                    </a:lnTo>
                    <a:lnTo>
                      <a:pt x="1540" y="790"/>
                    </a:lnTo>
                    <a:lnTo>
                      <a:pt x="1539" y="790"/>
                    </a:lnTo>
                    <a:lnTo>
                      <a:pt x="1537" y="791"/>
                    </a:lnTo>
                    <a:lnTo>
                      <a:pt x="1536" y="792"/>
                    </a:lnTo>
                    <a:lnTo>
                      <a:pt x="1536" y="794"/>
                    </a:lnTo>
                    <a:lnTo>
                      <a:pt x="1518" y="794"/>
                    </a:lnTo>
                    <a:lnTo>
                      <a:pt x="1518" y="792"/>
                    </a:lnTo>
                    <a:lnTo>
                      <a:pt x="1516" y="791"/>
                    </a:lnTo>
                    <a:lnTo>
                      <a:pt x="1515" y="790"/>
                    </a:lnTo>
                    <a:lnTo>
                      <a:pt x="1513" y="790"/>
                    </a:lnTo>
                    <a:lnTo>
                      <a:pt x="1512" y="790"/>
                    </a:lnTo>
                    <a:lnTo>
                      <a:pt x="1510" y="791"/>
                    </a:lnTo>
                    <a:lnTo>
                      <a:pt x="1509" y="792"/>
                    </a:lnTo>
                    <a:lnTo>
                      <a:pt x="1509" y="794"/>
                    </a:lnTo>
                    <a:lnTo>
                      <a:pt x="1504" y="794"/>
                    </a:lnTo>
                    <a:lnTo>
                      <a:pt x="1504" y="792"/>
                    </a:lnTo>
                    <a:lnTo>
                      <a:pt x="1503" y="791"/>
                    </a:lnTo>
                    <a:lnTo>
                      <a:pt x="1501" y="790"/>
                    </a:lnTo>
                    <a:lnTo>
                      <a:pt x="1500" y="790"/>
                    </a:lnTo>
                    <a:lnTo>
                      <a:pt x="1498" y="790"/>
                    </a:lnTo>
                    <a:lnTo>
                      <a:pt x="1497" y="791"/>
                    </a:lnTo>
                    <a:lnTo>
                      <a:pt x="1496" y="792"/>
                    </a:lnTo>
                    <a:lnTo>
                      <a:pt x="1495" y="794"/>
                    </a:lnTo>
                    <a:lnTo>
                      <a:pt x="1491" y="794"/>
                    </a:lnTo>
                    <a:lnTo>
                      <a:pt x="1490" y="792"/>
                    </a:lnTo>
                    <a:lnTo>
                      <a:pt x="1489" y="791"/>
                    </a:lnTo>
                    <a:lnTo>
                      <a:pt x="1488" y="790"/>
                    </a:lnTo>
                    <a:lnTo>
                      <a:pt x="1486" y="790"/>
                    </a:lnTo>
                    <a:lnTo>
                      <a:pt x="1485" y="790"/>
                    </a:lnTo>
                    <a:lnTo>
                      <a:pt x="1483" y="791"/>
                    </a:lnTo>
                    <a:lnTo>
                      <a:pt x="1482" y="792"/>
                    </a:lnTo>
                    <a:lnTo>
                      <a:pt x="1482" y="794"/>
                    </a:lnTo>
                    <a:lnTo>
                      <a:pt x="1427" y="794"/>
                    </a:lnTo>
                    <a:lnTo>
                      <a:pt x="1426" y="792"/>
                    </a:lnTo>
                    <a:lnTo>
                      <a:pt x="1425" y="791"/>
                    </a:lnTo>
                    <a:lnTo>
                      <a:pt x="1424" y="790"/>
                    </a:lnTo>
                    <a:lnTo>
                      <a:pt x="1422" y="790"/>
                    </a:lnTo>
                    <a:lnTo>
                      <a:pt x="1420" y="790"/>
                    </a:lnTo>
                    <a:lnTo>
                      <a:pt x="1419" y="791"/>
                    </a:lnTo>
                    <a:lnTo>
                      <a:pt x="1418" y="792"/>
                    </a:lnTo>
                    <a:lnTo>
                      <a:pt x="1418" y="794"/>
                    </a:lnTo>
                    <a:lnTo>
                      <a:pt x="1411" y="794"/>
                    </a:lnTo>
                    <a:lnTo>
                      <a:pt x="1410" y="792"/>
                    </a:lnTo>
                    <a:lnTo>
                      <a:pt x="1409" y="791"/>
                    </a:lnTo>
                    <a:lnTo>
                      <a:pt x="1408" y="790"/>
                    </a:lnTo>
                    <a:lnTo>
                      <a:pt x="1406" y="790"/>
                    </a:lnTo>
                    <a:lnTo>
                      <a:pt x="1404" y="790"/>
                    </a:lnTo>
                    <a:lnTo>
                      <a:pt x="1403" y="791"/>
                    </a:lnTo>
                    <a:lnTo>
                      <a:pt x="1402" y="792"/>
                    </a:lnTo>
                    <a:lnTo>
                      <a:pt x="1402" y="794"/>
                    </a:lnTo>
                    <a:lnTo>
                      <a:pt x="1369" y="794"/>
                    </a:lnTo>
                    <a:lnTo>
                      <a:pt x="1369" y="792"/>
                    </a:lnTo>
                    <a:lnTo>
                      <a:pt x="1368" y="791"/>
                    </a:lnTo>
                    <a:lnTo>
                      <a:pt x="1366" y="790"/>
                    </a:lnTo>
                    <a:lnTo>
                      <a:pt x="1365" y="790"/>
                    </a:lnTo>
                    <a:lnTo>
                      <a:pt x="1363" y="790"/>
                    </a:lnTo>
                    <a:lnTo>
                      <a:pt x="1362" y="791"/>
                    </a:lnTo>
                    <a:lnTo>
                      <a:pt x="1360" y="792"/>
                    </a:lnTo>
                    <a:lnTo>
                      <a:pt x="1360" y="794"/>
                    </a:lnTo>
                    <a:lnTo>
                      <a:pt x="1281" y="794"/>
                    </a:lnTo>
                    <a:lnTo>
                      <a:pt x="1281" y="792"/>
                    </a:lnTo>
                    <a:lnTo>
                      <a:pt x="1280" y="791"/>
                    </a:lnTo>
                    <a:lnTo>
                      <a:pt x="1278" y="790"/>
                    </a:lnTo>
                    <a:lnTo>
                      <a:pt x="1277" y="790"/>
                    </a:lnTo>
                    <a:lnTo>
                      <a:pt x="1275" y="790"/>
                    </a:lnTo>
                    <a:lnTo>
                      <a:pt x="1274" y="791"/>
                    </a:lnTo>
                    <a:lnTo>
                      <a:pt x="1273" y="792"/>
                    </a:lnTo>
                    <a:lnTo>
                      <a:pt x="1272" y="794"/>
                    </a:lnTo>
                    <a:lnTo>
                      <a:pt x="1193" y="794"/>
                    </a:lnTo>
                    <a:lnTo>
                      <a:pt x="1193" y="792"/>
                    </a:lnTo>
                    <a:lnTo>
                      <a:pt x="1192" y="791"/>
                    </a:lnTo>
                    <a:lnTo>
                      <a:pt x="1191" y="790"/>
                    </a:lnTo>
                    <a:lnTo>
                      <a:pt x="1189" y="790"/>
                    </a:lnTo>
                    <a:lnTo>
                      <a:pt x="1187" y="790"/>
                    </a:lnTo>
                    <a:lnTo>
                      <a:pt x="1186" y="791"/>
                    </a:lnTo>
                    <a:lnTo>
                      <a:pt x="1185" y="792"/>
                    </a:lnTo>
                    <a:lnTo>
                      <a:pt x="1184" y="794"/>
                    </a:lnTo>
                    <a:lnTo>
                      <a:pt x="1163" y="794"/>
                    </a:lnTo>
                    <a:lnTo>
                      <a:pt x="1163" y="792"/>
                    </a:lnTo>
                    <a:lnTo>
                      <a:pt x="1162" y="791"/>
                    </a:lnTo>
                    <a:lnTo>
                      <a:pt x="1160" y="790"/>
                    </a:lnTo>
                    <a:lnTo>
                      <a:pt x="1159" y="790"/>
                    </a:lnTo>
                    <a:lnTo>
                      <a:pt x="1157" y="790"/>
                    </a:lnTo>
                    <a:lnTo>
                      <a:pt x="1155" y="791"/>
                    </a:lnTo>
                    <a:lnTo>
                      <a:pt x="1155" y="792"/>
                    </a:lnTo>
                    <a:lnTo>
                      <a:pt x="1154" y="794"/>
                    </a:lnTo>
                    <a:lnTo>
                      <a:pt x="1151" y="794"/>
                    </a:lnTo>
                    <a:lnTo>
                      <a:pt x="1150" y="792"/>
                    </a:lnTo>
                    <a:lnTo>
                      <a:pt x="1150" y="790"/>
                    </a:lnTo>
                    <a:lnTo>
                      <a:pt x="1148" y="789"/>
                    </a:lnTo>
                    <a:lnTo>
                      <a:pt x="1146" y="788"/>
                    </a:lnTo>
                    <a:lnTo>
                      <a:pt x="1144" y="787"/>
                    </a:lnTo>
                    <a:lnTo>
                      <a:pt x="1141" y="787"/>
                    </a:lnTo>
                    <a:lnTo>
                      <a:pt x="1139" y="788"/>
                    </a:lnTo>
                    <a:lnTo>
                      <a:pt x="1137" y="789"/>
                    </a:lnTo>
                    <a:lnTo>
                      <a:pt x="1135" y="790"/>
                    </a:lnTo>
                    <a:lnTo>
                      <a:pt x="1134" y="792"/>
                    </a:lnTo>
                    <a:lnTo>
                      <a:pt x="1134" y="794"/>
                    </a:lnTo>
                    <a:lnTo>
                      <a:pt x="1125" y="794"/>
                    </a:lnTo>
                    <a:lnTo>
                      <a:pt x="1125" y="792"/>
                    </a:lnTo>
                    <a:lnTo>
                      <a:pt x="1124" y="791"/>
                    </a:lnTo>
                    <a:lnTo>
                      <a:pt x="1122" y="790"/>
                    </a:lnTo>
                    <a:lnTo>
                      <a:pt x="1121" y="790"/>
                    </a:lnTo>
                    <a:lnTo>
                      <a:pt x="1119" y="790"/>
                    </a:lnTo>
                    <a:lnTo>
                      <a:pt x="1117" y="791"/>
                    </a:lnTo>
                    <a:lnTo>
                      <a:pt x="1116" y="792"/>
                    </a:lnTo>
                    <a:lnTo>
                      <a:pt x="1116" y="794"/>
                    </a:lnTo>
                    <a:lnTo>
                      <a:pt x="1073" y="794"/>
                    </a:lnTo>
                    <a:lnTo>
                      <a:pt x="1073" y="792"/>
                    </a:lnTo>
                    <a:lnTo>
                      <a:pt x="1072" y="791"/>
                    </a:lnTo>
                    <a:lnTo>
                      <a:pt x="1070" y="790"/>
                    </a:lnTo>
                    <a:lnTo>
                      <a:pt x="1069" y="790"/>
                    </a:lnTo>
                    <a:lnTo>
                      <a:pt x="1067" y="790"/>
                    </a:lnTo>
                    <a:lnTo>
                      <a:pt x="1065" y="791"/>
                    </a:lnTo>
                    <a:lnTo>
                      <a:pt x="1065" y="792"/>
                    </a:lnTo>
                    <a:lnTo>
                      <a:pt x="1064" y="794"/>
                    </a:lnTo>
                    <a:lnTo>
                      <a:pt x="1038" y="794"/>
                    </a:lnTo>
                    <a:lnTo>
                      <a:pt x="1038" y="792"/>
                    </a:lnTo>
                    <a:lnTo>
                      <a:pt x="1037" y="791"/>
                    </a:lnTo>
                    <a:lnTo>
                      <a:pt x="1035" y="790"/>
                    </a:lnTo>
                    <a:lnTo>
                      <a:pt x="1034" y="790"/>
                    </a:lnTo>
                    <a:lnTo>
                      <a:pt x="1032" y="790"/>
                    </a:lnTo>
                    <a:lnTo>
                      <a:pt x="1030" y="791"/>
                    </a:lnTo>
                    <a:lnTo>
                      <a:pt x="1030" y="792"/>
                    </a:lnTo>
                    <a:lnTo>
                      <a:pt x="1029" y="794"/>
                    </a:lnTo>
                    <a:lnTo>
                      <a:pt x="1025" y="794"/>
                    </a:lnTo>
                    <a:lnTo>
                      <a:pt x="1024" y="792"/>
                    </a:lnTo>
                    <a:lnTo>
                      <a:pt x="1023" y="791"/>
                    </a:lnTo>
                    <a:lnTo>
                      <a:pt x="1022" y="790"/>
                    </a:lnTo>
                    <a:lnTo>
                      <a:pt x="1020" y="790"/>
                    </a:lnTo>
                    <a:lnTo>
                      <a:pt x="1018" y="790"/>
                    </a:lnTo>
                    <a:lnTo>
                      <a:pt x="1017" y="791"/>
                    </a:lnTo>
                    <a:lnTo>
                      <a:pt x="1016" y="792"/>
                    </a:lnTo>
                    <a:lnTo>
                      <a:pt x="1016" y="794"/>
                    </a:lnTo>
                    <a:lnTo>
                      <a:pt x="990" y="794"/>
                    </a:lnTo>
                    <a:lnTo>
                      <a:pt x="990" y="792"/>
                    </a:lnTo>
                    <a:lnTo>
                      <a:pt x="989" y="791"/>
                    </a:lnTo>
                    <a:lnTo>
                      <a:pt x="987" y="790"/>
                    </a:lnTo>
                    <a:lnTo>
                      <a:pt x="985" y="790"/>
                    </a:lnTo>
                    <a:lnTo>
                      <a:pt x="984" y="790"/>
                    </a:lnTo>
                    <a:lnTo>
                      <a:pt x="982" y="791"/>
                    </a:lnTo>
                    <a:lnTo>
                      <a:pt x="981" y="792"/>
                    </a:lnTo>
                    <a:lnTo>
                      <a:pt x="981" y="794"/>
                    </a:lnTo>
                    <a:lnTo>
                      <a:pt x="963" y="794"/>
                    </a:lnTo>
                    <a:lnTo>
                      <a:pt x="962" y="792"/>
                    </a:lnTo>
                    <a:lnTo>
                      <a:pt x="961" y="791"/>
                    </a:lnTo>
                    <a:lnTo>
                      <a:pt x="960" y="790"/>
                    </a:lnTo>
                    <a:lnTo>
                      <a:pt x="958" y="790"/>
                    </a:lnTo>
                    <a:lnTo>
                      <a:pt x="956" y="790"/>
                    </a:lnTo>
                    <a:lnTo>
                      <a:pt x="955" y="791"/>
                    </a:lnTo>
                    <a:lnTo>
                      <a:pt x="954" y="792"/>
                    </a:lnTo>
                    <a:lnTo>
                      <a:pt x="954" y="794"/>
                    </a:lnTo>
                    <a:lnTo>
                      <a:pt x="925" y="794"/>
                    </a:lnTo>
                    <a:lnTo>
                      <a:pt x="925" y="792"/>
                    </a:lnTo>
                    <a:lnTo>
                      <a:pt x="924" y="791"/>
                    </a:lnTo>
                    <a:lnTo>
                      <a:pt x="922" y="790"/>
                    </a:lnTo>
                    <a:lnTo>
                      <a:pt x="921" y="790"/>
                    </a:lnTo>
                    <a:lnTo>
                      <a:pt x="919" y="790"/>
                    </a:lnTo>
                    <a:lnTo>
                      <a:pt x="917" y="791"/>
                    </a:lnTo>
                    <a:lnTo>
                      <a:pt x="916" y="792"/>
                    </a:lnTo>
                    <a:lnTo>
                      <a:pt x="916" y="794"/>
                    </a:lnTo>
                    <a:lnTo>
                      <a:pt x="884" y="794"/>
                    </a:lnTo>
                    <a:lnTo>
                      <a:pt x="884" y="792"/>
                    </a:lnTo>
                    <a:lnTo>
                      <a:pt x="883" y="791"/>
                    </a:lnTo>
                    <a:lnTo>
                      <a:pt x="882" y="790"/>
                    </a:lnTo>
                    <a:lnTo>
                      <a:pt x="880" y="790"/>
                    </a:lnTo>
                    <a:lnTo>
                      <a:pt x="878" y="790"/>
                    </a:lnTo>
                    <a:lnTo>
                      <a:pt x="877" y="791"/>
                    </a:lnTo>
                    <a:lnTo>
                      <a:pt x="876" y="792"/>
                    </a:lnTo>
                    <a:lnTo>
                      <a:pt x="876" y="794"/>
                    </a:lnTo>
                    <a:lnTo>
                      <a:pt x="821" y="794"/>
                    </a:lnTo>
                    <a:lnTo>
                      <a:pt x="821" y="792"/>
                    </a:lnTo>
                    <a:lnTo>
                      <a:pt x="820" y="791"/>
                    </a:lnTo>
                    <a:lnTo>
                      <a:pt x="818" y="790"/>
                    </a:lnTo>
                    <a:lnTo>
                      <a:pt x="817" y="790"/>
                    </a:lnTo>
                    <a:lnTo>
                      <a:pt x="815" y="790"/>
                    </a:lnTo>
                    <a:lnTo>
                      <a:pt x="814" y="791"/>
                    </a:lnTo>
                    <a:lnTo>
                      <a:pt x="813" y="792"/>
                    </a:lnTo>
                    <a:lnTo>
                      <a:pt x="812" y="794"/>
                    </a:lnTo>
                    <a:lnTo>
                      <a:pt x="716" y="794"/>
                    </a:lnTo>
                    <a:lnTo>
                      <a:pt x="715" y="792"/>
                    </a:lnTo>
                    <a:lnTo>
                      <a:pt x="714" y="791"/>
                    </a:lnTo>
                    <a:lnTo>
                      <a:pt x="713" y="790"/>
                    </a:lnTo>
                    <a:lnTo>
                      <a:pt x="711" y="790"/>
                    </a:lnTo>
                    <a:lnTo>
                      <a:pt x="710" y="790"/>
                    </a:lnTo>
                    <a:lnTo>
                      <a:pt x="708" y="791"/>
                    </a:lnTo>
                    <a:lnTo>
                      <a:pt x="707" y="792"/>
                    </a:lnTo>
                    <a:lnTo>
                      <a:pt x="707" y="794"/>
                    </a:lnTo>
                    <a:lnTo>
                      <a:pt x="660" y="794"/>
                    </a:lnTo>
                    <a:lnTo>
                      <a:pt x="660" y="792"/>
                    </a:lnTo>
                    <a:lnTo>
                      <a:pt x="659" y="791"/>
                    </a:lnTo>
                    <a:lnTo>
                      <a:pt x="657" y="790"/>
                    </a:lnTo>
                    <a:lnTo>
                      <a:pt x="655" y="790"/>
                    </a:lnTo>
                    <a:lnTo>
                      <a:pt x="654" y="790"/>
                    </a:lnTo>
                    <a:lnTo>
                      <a:pt x="652" y="791"/>
                    </a:lnTo>
                    <a:lnTo>
                      <a:pt x="651" y="792"/>
                    </a:lnTo>
                    <a:lnTo>
                      <a:pt x="651" y="794"/>
                    </a:lnTo>
                    <a:lnTo>
                      <a:pt x="626" y="794"/>
                    </a:lnTo>
                    <a:lnTo>
                      <a:pt x="626" y="792"/>
                    </a:lnTo>
                    <a:lnTo>
                      <a:pt x="625" y="791"/>
                    </a:lnTo>
                    <a:lnTo>
                      <a:pt x="623" y="790"/>
                    </a:lnTo>
                    <a:lnTo>
                      <a:pt x="622" y="790"/>
                    </a:lnTo>
                    <a:lnTo>
                      <a:pt x="620" y="790"/>
                    </a:lnTo>
                    <a:lnTo>
                      <a:pt x="619" y="791"/>
                    </a:lnTo>
                    <a:lnTo>
                      <a:pt x="617" y="792"/>
                    </a:lnTo>
                    <a:lnTo>
                      <a:pt x="617" y="794"/>
                    </a:lnTo>
                    <a:lnTo>
                      <a:pt x="616" y="794"/>
                    </a:lnTo>
                    <a:lnTo>
                      <a:pt x="616" y="792"/>
                    </a:lnTo>
                    <a:lnTo>
                      <a:pt x="615" y="791"/>
                    </a:lnTo>
                    <a:lnTo>
                      <a:pt x="613" y="790"/>
                    </a:lnTo>
                    <a:lnTo>
                      <a:pt x="612" y="790"/>
                    </a:lnTo>
                    <a:lnTo>
                      <a:pt x="610" y="790"/>
                    </a:lnTo>
                    <a:lnTo>
                      <a:pt x="608" y="791"/>
                    </a:lnTo>
                    <a:lnTo>
                      <a:pt x="607" y="792"/>
                    </a:lnTo>
                    <a:lnTo>
                      <a:pt x="607" y="794"/>
                    </a:lnTo>
                    <a:lnTo>
                      <a:pt x="599" y="794"/>
                    </a:lnTo>
                    <a:lnTo>
                      <a:pt x="599" y="792"/>
                    </a:lnTo>
                    <a:lnTo>
                      <a:pt x="597" y="791"/>
                    </a:lnTo>
                    <a:lnTo>
                      <a:pt x="596" y="790"/>
                    </a:lnTo>
                    <a:lnTo>
                      <a:pt x="594" y="790"/>
                    </a:lnTo>
                    <a:lnTo>
                      <a:pt x="593" y="790"/>
                    </a:lnTo>
                    <a:lnTo>
                      <a:pt x="591" y="791"/>
                    </a:lnTo>
                    <a:lnTo>
                      <a:pt x="590" y="792"/>
                    </a:lnTo>
                    <a:lnTo>
                      <a:pt x="590" y="794"/>
                    </a:lnTo>
                    <a:lnTo>
                      <a:pt x="589" y="794"/>
                    </a:lnTo>
                    <a:lnTo>
                      <a:pt x="588" y="792"/>
                    </a:lnTo>
                    <a:lnTo>
                      <a:pt x="588" y="791"/>
                    </a:lnTo>
                    <a:lnTo>
                      <a:pt x="586" y="790"/>
                    </a:lnTo>
                    <a:lnTo>
                      <a:pt x="585" y="789"/>
                    </a:lnTo>
                    <a:lnTo>
                      <a:pt x="583" y="789"/>
                    </a:lnTo>
                    <a:lnTo>
                      <a:pt x="581" y="789"/>
                    </a:lnTo>
                    <a:lnTo>
                      <a:pt x="579" y="790"/>
                    </a:lnTo>
                    <a:lnTo>
                      <a:pt x="578" y="791"/>
                    </a:lnTo>
                    <a:lnTo>
                      <a:pt x="577" y="792"/>
                    </a:lnTo>
                    <a:lnTo>
                      <a:pt x="577" y="794"/>
                    </a:lnTo>
                    <a:lnTo>
                      <a:pt x="563" y="794"/>
                    </a:lnTo>
                    <a:lnTo>
                      <a:pt x="563" y="792"/>
                    </a:lnTo>
                    <a:lnTo>
                      <a:pt x="562" y="791"/>
                    </a:lnTo>
                    <a:lnTo>
                      <a:pt x="560" y="790"/>
                    </a:lnTo>
                    <a:lnTo>
                      <a:pt x="559" y="790"/>
                    </a:lnTo>
                    <a:lnTo>
                      <a:pt x="557" y="790"/>
                    </a:lnTo>
                    <a:lnTo>
                      <a:pt x="556" y="791"/>
                    </a:lnTo>
                    <a:lnTo>
                      <a:pt x="554" y="792"/>
                    </a:lnTo>
                    <a:lnTo>
                      <a:pt x="554" y="794"/>
                    </a:lnTo>
                    <a:lnTo>
                      <a:pt x="545" y="794"/>
                    </a:lnTo>
                    <a:lnTo>
                      <a:pt x="545" y="792"/>
                    </a:lnTo>
                    <a:lnTo>
                      <a:pt x="544" y="791"/>
                    </a:lnTo>
                    <a:lnTo>
                      <a:pt x="542" y="790"/>
                    </a:lnTo>
                    <a:lnTo>
                      <a:pt x="541" y="790"/>
                    </a:lnTo>
                    <a:lnTo>
                      <a:pt x="539" y="790"/>
                    </a:lnTo>
                    <a:lnTo>
                      <a:pt x="537" y="791"/>
                    </a:lnTo>
                    <a:lnTo>
                      <a:pt x="536" y="792"/>
                    </a:lnTo>
                    <a:lnTo>
                      <a:pt x="536" y="794"/>
                    </a:lnTo>
                    <a:lnTo>
                      <a:pt x="530" y="794"/>
                    </a:lnTo>
                    <a:lnTo>
                      <a:pt x="530" y="792"/>
                    </a:lnTo>
                    <a:lnTo>
                      <a:pt x="529" y="791"/>
                    </a:lnTo>
                    <a:lnTo>
                      <a:pt x="527" y="790"/>
                    </a:lnTo>
                    <a:lnTo>
                      <a:pt x="525" y="790"/>
                    </a:lnTo>
                    <a:lnTo>
                      <a:pt x="524" y="790"/>
                    </a:lnTo>
                    <a:lnTo>
                      <a:pt x="522" y="791"/>
                    </a:lnTo>
                    <a:lnTo>
                      <a:pt x="521" y="792"/>
                    </a:lnTo>
                    <a:lnTo>
                      <a:pt x="521" y="794"/>
                    </a:lnTo>
                    <a:lnTo>
                      <a:pt x="516" y="794"/>
                    </a:lnTo>
                    <a:lnTo>
                      <a:pt x="516" y="792"/>
                    </a:lnTo>
                    <a:lnTo>
                      <a:pt x="515" y="791"/>
                    </a:lnTo>
                    <a:lnTo>
                      <a:pt x="514" y="790"/>
                    </a:lnTo>
                    <a:lnTo>
                      <a:pt x="512" y="790"/>
                    </a:lnTo>
                    <a:lnTo>
                      <a:pt x="510" y="790"/>
                    </a:lnTo>
                    <a:lnTo>
                      <a:pt x="509" y="791"/>
                    </a:lnTo>
                    <a:lnTo>
                      <a:pt x="508" y="792"/>
                    </a:lnTo>
                    <a:lnTo>
                      <a:pt x="507" y="794"/>
                    </a:lnTo>
                    <a:lnTo>
                      <a:pt x="505" y="794"/>
                    </a:lnTo>
                    <a:lnTo>
                      <a:pt x="504" y="792"/>
                    </a:lnTo>
                    <a:lnTo>
                      <a:pt x="503" y="791"/>
                    </a:lnTo>
                    <a:lnTo>
                      <a:pt x="502" y="790"/>
                    </a:lnTo>
                    <a:lnTo>
                      <a:pt x="500" y="790"/>
                    </a:lnTo>
                    <a:lnTo>
                      <a:pt x="498" y="790"/>
                    </a:lnTo>
                    <a:lnTo>
                      <a:pt x="497" y="791"/>
                    </a:lnTo>
                    <a:lnTo>
                      <a:pt x="496" y="792"/>
                    </a:lnTo>
                    <a:lnTo>
                      <a:pt x="496" y="794"/>
                    </a:lnTo>
                    <a:lnTo>
                      <a:pt x="485" y="794"/>
                    </a:lnTo>
                    <a:lnTo>
                      <a:pt x="485" y="792"/>
                    </a:lnTo>
                    <a:lnTo>
                      <a:pt x="484" y="791"/>
                    </a:lnTo>
                    <a:lnTo>
                      <a:pt x="482" y="790"/>
                    </a:lnTo>
                    <a:lnTo>
                      <a:pt x="481" y="790"/>
                    </a:lnTo>
                    <a:lnTo>
                      <a:pt x="479" y="790"/>
                    </a:lnTo>
                    <a:lnTo>
                      <a:pt x="478" y="791"/>
                    </a:lnTo>
                    <a:lnTo>
                      <a:pt x="477" y="792"/>
                    </a:lnTo>
                    <a:lnTo>
                      <a:pt x="476" y="794"/>
                    </a:lnTo>
                    <a:lnTo>
                      <a:pt x="465" y="794"/>
                    </a:lnTo>
                    <a:lnTo>
                      <a:pt x="465" y="792"/>
                    </a:lnTo>
                    <a:lnTo>
                      <a:pt x="464" y="791"/>
                    </a:lnTo>
                    <a:lnTo>
                      <a:pt x="463" y="790"/>
                    </a:lnTo>
                    <a:lnTo>
                      <a:pt x="461" y="790"/>
                    </a:lnTo>
                    <a:lnTo>
                      <a:pt x="459" y="790"/>
                    </a:lnTo>
                    <a:lnTo>
                      <a:pt x="458" y="791"/>
                    </a:lnTo>
                    <a:lnTo>
                      <a:pt x="457" y="792"/>
                    </a:lnTo>
                    <a:lnTo>
                      <a:pt x="456" y="794"/>
                    </a:lnTo>
                    <a:lnTo>
                      <a:pt x="444" y="794"/>
                    </a:lnTo>
                    <a:lnTo>
                      <a:pt x="443" y="792"/>
                    </a:lnTo>
                    <a:lnTo>
                      <a:pt x="442" y="791"/>
                    </a:lnTo>
                    <a:lnTo>
                      <a:pt x="441" y="790"/>
                    </a:lnTo>
                    <a:lnTo>
                      <a:pt x="439" y="790"/>
                    </a:lnTo>
                    <a:lnTo>
                      <a:pt x="438" y="790"/>
                    </a:lnTo>
                    <a:lnTo>
                      <a:pt x="436" y="791"/>
                    </a:lnTo>
                    <a:lnTo>
                      <a:pt x="435" y="792"/>
                    </a:lnTo>
                    <a:lnTo>
                      <a:pt x="435" y="794"/>
                    </a:lnTo>
                    <a:lnTo>
                      <a:pt x="420" y="794"/>
                    </a:lnTo>
                    <a:lnTo>
                      <a:pt x="420" y="792"/>
                    </a:lnTo>
                    <a:lnTo>
                      <a:pt x="419" y="791"/>
                    </a:lnTo>
                    <a:lnTo>
                      <a:pt x="417" y="790"/>
                    </a:lnTo>
                    <a:lnTo>
                      <a:pt x="416" y="790"/>
                    </a:lnTo>
                    <a:lnTo>
                      <a:pt x="414" y="790"/>
                    </a:lnTo>
                    <a:lnTo>
                      <a:pt x="412" y="791"/>
                    </a:lnTo>
                    <a:lnTo>
                      <a:pt x="412" y="792"/>
                    </a:lnTo>
                    <a:lnTo>
                      <a:pt x="411" y="794"/>
                    </a:lnTo>
                    <a:lnTo>
                      <a:pt x="380" y="794"/>
                    </a:lnTo>
                    <a:lnTo>
                      <a:pt x="380" y="332"/>
                    </a:lnTo>
                    <a:lnTo>
                      <a:pt x="322" y="332"/>
                    </a:lnTo>
                    <a:lnTo>
                      <a:pt x="322" y="331"/>
                    </a:lnTo>
                    <a:lnTo>
                      <a:pt x="321" y="330"/>
                    </a:lnTo>
                    <a:lnTo>
                      <a:pt x="319" y="329"/>
                    </a:lnTo>
                    <a:lnTo>
                      <a:pt x="318" y="329"/>
                    </a:lnTo>
                    <a:lnTo>
                      <a:pt x="316" y="329"/>
                    </a:lnTo>
                    <a:lnTo>
                      <a:pt x="315" y="330"/>
                    </a:lnTo>
                    <a:lnTo>
                      <a:pt x="314" y="331"/>
                    </a:lnTo>
                    <a:lnTo>
                      <a:pt x="313" y="332"/>
                    </a:lnTo>
                    <a:lnTo>
                      <a:pt x="285" y="332"/>
                    </a:lnTo>
                    <a:lnTo>
                      <a:pt x="284" y="330"/>
                    </a:lnTo>
                    <a:lnTo>
                      <a:pt x="283" y="329"/>
                    </a:lnTo>
                    <a:lnTo>
                      <a:pt x="282" y="327"/>
                    </a:lnTo>
                    <a:lnTo>
                      <a:pt x="280" y="327"/>
                    </a:lnTo>
                    <a:lnTo>
                      <a:pt x="278" y="326"/>
                    </a:lnTo>
                    <a:lnTo>
                      <a:pt x="276" y="326"/>
                    </a:lnTo>
                    <a:lnTo>
                      <a:pt x="273" y="327"/>
                    </a:lnTo>
                    <a:lnTo>
                      <a:pt x="272" y="327"/>
                    </a:lnTo>
                    <a:lnTo>
                      <a:pt x="270" y="329"/>
                    </a:lnTo>
                    <a:lnTo>
                      <a:pt x="269" y="330"/>
                    </a:lnTo>
                    <a:lnTo>
                      <a:pt x="269" y="332"/>
                    </a:lnTo>
                    <a:lnTo>
                      <a:pt x="255" y="332"/>
                    </a:lnTo>
                    <a:lnTo>
                      <a:pt x="254" y="331"/>
                    </a:lnTo>
                    <a:lnTo>
                      <a:pt x="253" y="330"/>
                    </a:lnTo>
                    <a:lnTo>
                      <a:pt x="252" y="329"/>
                    </a:lnTo>
                    <a:lnTo>
                      <a:pt x="250" y="329"/>
                    </a:lnTo>
                    <a:lnTo>
                      <a:pt x="248" y="329"/>
                    </a:lnTo>
                    <a:lnTo>
                      <a:pt x="247" y="330"/>
                    </a:lnTo>
                    <a:lnTo>
                      <a:pt x="246" y="331"/>
                    </a:lnTo>
                    <a:lnTo>
                      <a:pt x="246" y="332"/>
                    </a:lnTo>
                    <a:lnTo>
                      <a:pt x="228" y="332"/>
                    </a:lnTo>
                    <a:lnTo>
                      <a:pt x="227" y="330"/>
                    </a:lnTo>
                    <a:lnTo>
                      <a:pt x="226" y="329"/>
                    </a:lnTo>
                    <a:lnTo>
                      <a:pt x="225" y="327"/>
                    </a:lnTo>
                    <a:lnTo>
                      <a:pt x="223" y="327"/>
                    </a:lnTo>
                    <a:lnTo>
                      <a:pt x="221" y="326"/>
                    </a:lnTo>
                    <a:lnTo>
                      <a:pt x="219" y="326"/>
                    </a:lnTo>
                    <a:lnTo>
                      <a:pt x="217" y="327"/>
                    </a:lnTo>
                    <a:lnTo>
                      <a:pt x="215" y="327"/>
                    </a:lnTo>
                    <a:lnTo>
                      <a:pt x="213" y="329"/>
                    </a:lnTo>
                    <a:lnTo>
                      <a:pt x="212" y="330"/>
                    </a:lnTo>
                    <a:lnTo>
                      <a:pt x="212" y="332"/>
                    </a:lnTo>
                    <a:lnTo>
                      <a:pt x="207" y="332"/>
                    </a:lnTo>
                    <a:lnTo>
                      <a:pt x="207" y="330"/>
                    </a:lnTo>
                    <a:lnTo>
                      <a:pt x="206" y="329"/>
                    </a:lnTo>
                    <a:lnTo>
                      <a:pt x="205" y="327"/>
                    </a:lnTo>
                    <a:lnTo>
                      <a:pt x="203" y="327"/>
                    </a:lnTo>
                    <a:lnTo>
                      <a:pt x="201" y="326"/>
                    </a:lnTo>
                    <a:lnTo>
                      <a:pt x="198" y="326"/>
                    </a:lnTo>
                    <a:lnTo>
                      <a:pt x="196" y="327"/>
                    </a:lnTo>
                    <a:lnTo>
                      <a:pt x="194" y="327"/>
                    </a:lnTo>
                    <a:lnTo>
                      <a:pt x="193" y="329"/>
                    </a:lnTo>
                    <a:lnTo>
                      <a:pt x="192" y="330"/>
                    </a:lnTo>
                    <a:lnTo>
                      <a:pt x="192" y="332"/>
                    </a:lnTo>
                    <a:lnTo>
                      <a:pt x="177" y="332"/>
                    </a:lnTo>
                    <a:lnTo>
                      <a:pt x="177" y="331"/>
                    </a:lnTo>
                    <a:lnTo>
                      <a:pt x="176" y="330"/>
                    </a:lnTo>
                    <a:lnTo>
                      <a:pt x="174" y="329"/>
                    </a:lnTo>
                    <a:lnTo>
                      <a:pt x="173" y="329"/>
                    </a:lnTo>
                    <a:lnTo>
                      <a:pt x="171" y="329"/>
                    </a:lnTo>
                    <a:lnTo>
                      <a:pt x="169" y="330"/>
                    </a:lnTo>
                    <a:lnTo>
                      <a:pt x="168" y="331"/>
                    </a:lnTo>
                    <a:lnTo>
                      <a:pt x="168" y="332"/>
                    </a:lnTo>
                    <a:lnTo>
                      <a:pt x="164" y="332"/>
                    </a:lnTo>
                    <a:lnTo>
                      <a:pt x="163" y="331"/>
                    </a:lnTo>
                    <a:lnTo>
                      <a:pt x="162" y="330"/>
                    </a:lnTo>
                    <a:lnTo>
                      <a:pt x="161" y="329"/>
                    </a:lnTo>
                    <a:lnTo>
                      <a:pt x="159" y="329"/>
                    </a:lnTo>
                    <a:lnTo>
                      <a:pt x="157" y="329"/>
                    </a:lnTo>
                    <a:lnTo>
                      <a:pt x="156" y="330"/>
                    </a:lnTo>
                    <a:lnTo>
                      <a:pt x="155" y="331"/>
                    </a:lnTo>
                    <a:lnTo>
                      <a:pt x="155" y="332"/>
                    </a:lnTo>
                    <a:lnTo>
                      <a:pt x="145" y="332"/>
                    </a:lnTo>
                    <a:lnTo>
                      <a:pt x="145" y="134"/>
                    </a:lnTo>
                    <a:lnTo>
                      <a:pt x="144" y="133"/>
                    </a:lnTo>
                    <a:lnTo>
                      <a:pt x="143" y="132"/>
                    </a:lnTo>
                    <a:lnTo>
                      <a:pt x="142" y="131"/>
                    </a:lnTo>
                    <a:lnTo>
                      <a:pt x="140" y="130"/>
                    </a:lnTo>
                    <a:lnTo>
                      <a:pt x="139" y="131"/>
                    </a:lnTo>
                    <a:lnTo>
                      <a:pt x="137" y="132"/>
                    </a:lnTo>
                    <a:lnTo>
                      <a:pt x="136" y="133"/>
                    </a:lnTo>
                    <a:lnTo>
                      <a:pt x="136" y="134"/>
                    </a:lnTo>
                    <a:lnTo>
                      <a:pt x="127" y="134"/>
                    </a:lnTo>
                    <a:lnTo>
                      <a:pt x="126" y="133"/>
                    </a:lnTo>
                    <a:lnTo>
                      <a:pt x="125" y="132"/>
                    </a:lnTo>
                    <a:lnTo>
                      <a:pt x="124" y="131"/>
                    </a:lnTo>
                    <a:lnTo>
                      <a:pt x="122" y="130"/>
                    </a:lnTo>
                    <a:lnTo>
                      <a:pt x="121" y="131"/>
                    </a:lnTo>
                    <a:lnTo>
                      <a:pt x="119" y="132"/>
                    </a:lnTo>
                    <a:lnTo>
                      <a:pt x="118" y="133"/>
                    </a:lnTo>
                    <a:lnTo>
                      <a:pt x="118" y="134"/>
                    </a:lnTo>
                    <a:lnTo>
                      <a:pt x="99" y="134"/>
                    </a:lnTo>
                    <a:lnTo>
                      <a:pt x="99" y="133"/>
                    </a:lnTo>
                    <a:lnTo>
                      <a:pt x="98" y="132"/>
                    </a:lnTo>
                    <a:lnTo>
                      <a:pt x="97" y="131"/>
                    </a:lnTo>
                    <a:lnTo>
                      <a:pt x="95" y="130"/>
                    </a:lnTo>
                    <a:lnTo>
                      <a:pt x="93" y="131"/>
                    </a:lnTo>
                    <a:lnTo>
                      <a:pt x="92" y="132"/>
                    </a:lnTo>
                    <a:lnTo>
                      <a:pt x="91" y="133"/>
                    </a:lnTo>
                    <a:lnTo>
                      <a:pt x="90" y="134"/>
                    </a:lnTo>
                    <a:lnTo>
                      <a:pt x="72" y="134"/>
                    </a:lnTo>
                    <a:lnTo>
                      <a:pt x="71" y="133"/>
                    </a:lnTo>
                    <a:lnTo>
                      <a:pt x="70" y="132"/>
                    </a:lnTo>
                    <a:lnTo>
                      <a:pt x="69" y="131"/>
                    </a:lnTo>
                    <a:lnTo>
                      <a:pt x="67" y="130"/>
                    </a:lnTo>
                    <a:lnTo>
                      <a:pt x="65" y="131"/>
                    </a:lnTo>
                    <a:lnTo>
                      <a:pt x="64" y="132"/>
                    </a:lnTo>
                    <a:lnTo>
                      <a:pt x="63" y="133"/>
                    </a:lnTo>
                    <a:lnTo>
                      <a:pt x="63" y="134"/>
                    </a:lnTo>
                    <a:lnTo>
                      <a:pt x="0" y="134"/>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70" name="Freeform 406"/>
              <p:cNvSpPr>
                <a:spLocks/>
              </p:cNvSpPr>
              <p:nvPr/>
            </p:nvSpPr>
            <p:spPr bwMode="auto">
              <a:xfrm>
                <a:off x="4368" y="1931"/>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1" name="Freeform 407"/>
              <p:cNvSpPr>
                <a:spLocks/>
              </p:cNvSpPr>
              <p:nvPr/>
            </p:nvSpPr>
            <p:spPr bwMode="auto">
              <a:xfrm>
                <a:off x="2700" y="1132"/>
                <a:ext cx="12" cy="11"/>
              </a:xfrm>
              <a:custGeom>
                <a:avLst/>
                <a:gdLst>
                  <a:gd name="T0" fmla="*/ 0 w 12"/>
                  <a:gd name="T1" fmla="*/ 10 h 11"/>
                  <a:gd name="T2" fmla="*/ 6 w 12"/>
                  <a:gd name="T3" fmla="*/ 0 h 11"/>
                  <a:gd name="T4" fmla="*/ 12 w 12"/>
                  <a:gd name="T5" fmla="*/ 10 h 11"/>
                  <a:gd name="T6" fmla="*/ 9 w 12"/>
                  <a:gd name="T7" fmla="*/ 10 h 11"/>
                  <a:gd name="T8" fmla="*/ 6 w 12"/>
                  <a:gd name="T9" fmla="*/ 11 h 11"/>
                  <a:gd name="T10" fmla="*/ 3 w 12"/>
                  <a:gd name="T11" fmla="*/ 10 h 11"/>
                  <a:gd name="T12" fmla="*/ 0 w 12"/>
                  <a:gd name="T13" fmla="*/ 10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0" y="10"/>
                    </a:moveTo>
                    <a:lnTo>
                      <a:pt x="6" y="0"/>
                    </a:lnTo>
                    <a:lnTo>
                      <a:pt x="12" y="10"/>
                    </a:lnTo>
                    <a:lnTo>
                      <a:pt x="9" y="10"/>
                    </a:lnTo>
                    <a:lnTo>
                      <a:pt x="6" y="11"/>
                    </a:lnTo>
                    <a:lnTo>
                      <a:pt x="3"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2" name="Freeform 408"/>
              <p:cNvSpPr>
                <a:spLocks/>
              </p:cNvSpPr>
              <p:nvPr/>
            </p:nvSpPr>
            <p:spPr bwMode="auto">
              <a:xfrm>
                <a:off x="3708" y="1424"/>
                <a:ext cx="723" cy="470"/>
              </a:xfrm>
              <a:custGeom>
                <a:avLst/>
                <a:gdLst>
                  <a:gd name="T0" fmla="*/ 14 w 723"/>
                  <a:gd name="T1" fmla="*/ 302 h 470"/>
                  <a:gd name="T2" fmla="*/ 20 w 723"/>
                  <a:gd name="T3" fmla="*/ 300 h 470"/>
                  <a:gd name="T4" fmla="*/ 27 w 723"/>
                  <a:gd name="T5" fmla="*/ 303 h 470"/>
                  <a:gd name="T6" fmla="*/ 32 w 723"/>
                  <a:gd name="T7" fmla="*/ 300 h 470"/>
                  <a:gd name="T8" fmla="*/ 36 w 723"/>
                  <a:gd name="T9" fmla="*/ 303 h 470"/>
                  <a:gd name="T10" fmla="*/ 65 w 723"/>
                  <a:gd name="T11" fmla="*/ 300 h 470"/>
                  <a:gd name="T12" fmla="*/ 71 w 723"/>
                  <a:gd name="T13" fmla="*/ 302 h 470"/>
                  <a:gd name="T14" fmla="*/ 74 w 723"/>
                  <a:gd name="T15" fmla="*/ 300 h 470"/>
                  <a:gd name="T16" fmla="*/ 82 w 723"/>
                  <a:gd name="T17" fmla="*/ 297 h 470"/>
                  <a:gd name="T18" fmla="*/ 88 w 723"/>
                  <a:gd name="T19" fmla="*/ 301 h 470"/>
                  <a:gd name="T20" fmla="*/ 115 w 723"/>
                  <a:gd name="T21" fmla="*/ 301 h 470"/>
                  <a:gd name="T22" fmla="*/ 122 w 723"/>
                  <a:gd name="T23" fmla="*/ 301 h 470"/>
                  <a:gd name="T24" fmla="*/ 132 w 723"/>
                  <a:gd name="T25" fmla="*/ 301 h 470"/>
                  <a:gd name="T26" fmla="*/ 139 w 723"/>
                  <a:gd name="T27" fmla="*/ 297 h 470"/>
                  <a:gd name="T28" fmla="*/ 147 w 723"/>
                  <a:gd name="T29" fmla="*/ 300 h 470"/>
                  <a:gd name="T30" fmla="*/ 153 w 723"/>
                  <a:gd name="T31" fmla="*/ 302 h 470"/>
                  <a:gd name="T32" fmla="*/ 158 w 723"/>
                  <a:gd name="T33" fmla="*/ 300 h 470"/>
                  <a:gd name="T34" fmla="*/ 171 w 723"/>
                  <a:gd name="T35" fmla="*/ 303 h 470"/>
                  <a:gd name="T36" fmla="*/ 184 w 723"/>
                  <a:gd name="T37" fmla="*/ 452 h 470"/>
                  <a:gd name="T38" fmla="*/ 190 w 723"/>
                  <a:gd name="T39" fmla="*/ 452 h 470"/>
                  <a:gd name="T40" fmla="*/ 196 w 723"/>
                  <a:gd name="T41" fmla="*/ 453 h 470"/>
                  <a:gd name="T42" fmla="*/ 202 w 723"/>
                  <a:gd name="T43" fmla="*/ 451 h 470"/>
                  <a:gd name="T44" fmla="*/ 209 w 723"/>
                  <a:gd name="T45" fmla="*/ 454 h 470"/>
                  <a:gd name="T46" fmla="*/ 214 w 723"/>
                  <a:gd name="T47" fmla="*/ 451 h 470"/>
                  <a:gd name="T48" fmla="*/ 219 w 723"/>
                  <a:gd name="T49" fmla="*/ 454 h 470"/>
                  <a:gd name="T50" fmla="*/ 361 w 723"/>
                  <a:gd name="T51" fmla="*/ 451 h 470"/>
                  <a:gd name="T52" fmla="*/ 367 w 723"/>
                  <a:gd name="T53" fmla="*/ 453 h 470"/>
                  <a:gd name="T54" fmla="*/ 401 w 723"/>
                  <a:gd name="T55" fmla="*/ 452 h 470"/>
                  <a:gd name="T56" fmla="*/ 407 w 723"/>
                  <a:gd name="T57" fmla="*/ 452 h 470"/>
                  <a:gd name="T58" fmla="*/ 416 w 723"/>
                  <a:gd name="T59" fmla="*/ 453 h 470"/>
                  <a:gd name="T60" fmla="*/ 422 w 723"/>
                  <a:gd name="T61" fmla="*/ 451 h 470"/>
                  <a:gd name="T62" fmla="*/ 480 w 723"/>
                  <a:gd name="T63" fmla="*/ 454 h 470"/>
                  <a:gd name="T64" fmla="*/ 484 w 723"/>
                  <a:gd name="T65" fmla="*/ 451 h 470"/>
                  <a:gd name="T66" fmla="*/ 489 w 723"/>
                  <a:gd name="T67" fmla="*/ 454 h 470"/>
                  <a:gd name="T68" fmla="*/ 496 w 723"/>
                  <a:gd name="T69" fmla="*/ 451 h 470"/>
                  <a:gd name="T70" fmla="*/ 502 w 723"/>
                  <a:gd name="T71" fmla="*/ 453 h 470"/>
                  <a:gd name="T72" fmla="*/ 508 w 723"/>
                  <a:gd name="T73" fmla="*/ 452 h 470"/>
                  <a:gd name="T74" fmla="*/ 514 w 723"/>
                  <a:gd name="T75" fmla="*/ 452 h 470"/>
                  <a:gd name="T76" fmla="*/ 534 w 723"/>
                  <a:gd name="T77" fmla="*/ 453 h 470"/>
                  <a:gd name="T78" fmla="*/ 540 w 723"/>
                  <a:gd name="T79" fmla="*/ 451 h 470"/>
                  <a:gd name="T80" fmla="*/ 571 w 723"/>
                  <a:gd name="T81" fmla="*/ 454 h 470"/>
                  <a:gd name="T82" fmla="*/ 575 w 723"/>
                  <a:gd name="T83" fmla="*/ 451 h 470"/>
                  <a:gd name="T84" fmla="*/ 580 w 723"/>
                  <a:gd name="T85" fmla="*/ 454 h 470"/>
                  <a:gd name="T86" fmla="*/ 613 w 723"/>
                  <a:gd name="T87" fmla="*/ 451 h 470"/>
                  <a:gd name="T88" fmla="*/ 618 w 723"/>
                  <a:gd name="T89" fmla="*/ 453 h 470"/>
                  <a:gd name="T90" fmla="*/ 623 w 723"/>
                  <a:gd name="T91" fmla="*/ 452 h 470"/>
                  <a:gd name="T92" fmla="*/ 629 w 723"/>
                  <a:gd name="T93" fmla="*/ 452 h 470"/>
                  <a:gd name="T94" fmla="*/ 723 w 723"/>
                  <a:gd name="T95" fmla="*/ 470 h 47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23"/>
                  <a:gd name="T145" fmla="*/ 0 h 470"/>
                  <a:gd name="T146" fmla="*/ 723 w 723"/>
                  <a:gd name="T147" fmla="*/ 470 h 47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23" h="470">
                    <a:moveTo>
                      <a:pt x="0" y="0"/>
                    </a:moveTo>
                    <a:lnTo>
                      <a:pt x="0" y="303"/>
                    </a:lnTo>
                    <a:lnTo>
                      <a:pt x="14" y="303"/>
                    </a:lnTo>
                    <a:lnTo>
                      <a:pt x="14" y="302"/>
                    </a:lnTo>
                    <a:lnTo>
                      <a:pt x="15" y="301"/>
                    </a:lnTo>
                    <a:lnTo>
                      <a:pt x="16" y="300"/>
                    </a:lnTo>
                    <a:lnTo>
                      <a:pt x="18" y="300"/>
                    </a:lnTo>
                    <a:lnTo>
                      <a:pt x="20" y="300"/>
                    </a:lnTo>
                    <a:lnTo>
                      <a:pt x="21" y="301"/>
                    </a:lnTo>
                    <a:lnTo>
                      <a:pt x="22" y="302"/>
                    </a:lnTo>
                    <a:lnTo>
                      <a:pt x="23" y="303"/>
                    </a:lnTo>
                    <a:lnTo>
                      <a:pt x="27" y="303"/>
                    </a:lnTo>
                    <a:lnTo>
                      <a:pt x="28" y="302"/>
                    </a:lnTo>
                    <a:lnTo>
                      <a:pt x="28" y="301"/>
                    </a:lnTo>
                    <a:lnTo>
                      <a:pt x="30" y="300"/>
                    </a:lnTo>
                    <a:lnTo>
                      <a:pt x="32" y="300"/>
                    </a:lnTo>
                    <a:lnTo>
                      <a:pt x="33" y="300"/>
                    </a:lnTo>
                    <a:lnTo>
                      <a:pt x="35" y="301"/>
                    </a:lnTo>
                    <a:lnTo>
                      <a:pt x="36" y="302"/>
                    </a:lnTo>
                    <a:lnTo>
                      <a:pt x="36" y="303"/>
                    </a:lnTo>
                    <a:lnTo>
                      <a:pt x="62" y="303"/>
                    </a:lnTo>
                    <a:lnTo>
                      <a:pt x="63" y="302"/>
                    </a:lnTo>
                    <a:lnTo>
                      <a:pt x="63" y="301"/>
                    </a:lnTo>
                    <a:lnTo>
                      <a:pt x="65" y="300"/>
                    </a:lnTo>
                    <a:lnTo>
                      <a:pt x="67" y="300"/>
                    </a:lnTo>
                    <a:lnTo>
                      <a:pt x="68" y="300"/>
                    </a:lnTo>
                    <a:lnTo>
                      <a:pt x="70" y="301"/>
                    </a:lnTo>
                    <a:lnTo>
                      <a:pt x="71" y="302"/>
                    </a:lnTo>
                    <a:lnTo>
                      <a:pt x="71" y="303"/>
                    </a:lnTo>
                    <a:lnTo>
                      <a:pt x="73" y="303"/>
                    </a:lnTo>
                    <a:lnTo>
                      <a:pt x="73" y="301"/>
                    </a:lnTo>
                    <a:lnTo>
                      <a:pt x="74" y="300"/>
                    </a:lnTo>
                    <a:lnTo>
                      <a:pt x="75" y="298"/>
                    </a:lnTo>
                    <a:lnTo>
                      <a:pt x="77" y="298"/>
                    </a:lnTo>
                    <a:lnTo>
                      <a:pt x="79" y="297"/>
                    </a:lnTo>
                    <a:lnTo>
                      <a:pt x="82" y="297"/>
                    </a:lnTo>
                    <a:lnTo>
                      <a:pt x="84" y="298"/>
                    </a:lnTo>
                    <a:lnTo>
                      <a:pt x="86" y="298"/>
                    </a:lnTo>
                    <a:lnTo>
                      <a:pt x="87" y="300"/>
                    </a:lnTo>
                    <a:lnTo>
                      <a:pt x="88" y="301"/>
                    </a:lnTo>
                    <a:lnTo>
                      <a:pt x="88" y="303"/>
                    </a:lnTo>
                    <a:lnTo>
                      <a:pt x="114" y="303"/>
                    </a:lnTo>
                    <a:lnTo>
                      <a:pt x="114" y="302"/>
                    </a:lnTo>
                    <a:lnTo>
                      <a:pt x="115" y="301"/>
                    </a:lnTo>
                    <a:lnTo>
                      <a:pt x="117" y="300"/>
                    </a:lnTo>
                    <a:lnTo>
                      <a:pt x="119" y="300"/>
                    </a:lnTo>
                    <a:lnTo>
                      <a:pt x="120" y="300"/>
                    </a:lnTo>
                    <a:lnTo>
                      <a:pt x="122" y="301"/>
                    </a:lnTo>
                    <a:lnTo>
                      <a:pt x="123" y="302"/>
                    </a:lnTo>
                    <a:lnTo>
                      <a:pt x="123" y="303"/>
                    </a:lnTo>
                    <a:lnTo>
                      <a:pt x="132" y="303"/>
                    </a:lnTo>
                    <a:lnTo>
                      <a:pt x="132" y="301"/>
                    </a:lnTo>
                    <a:lnTo>
                      <a:pt x="133" y="300"/>
                    </a:lnTo>
                    <a:lnTo>
                      <a:pt x="135" y="298"/>
                    </a:lnTo>
                    <a:lnTo>
                      <a:pt x="137" y="297"/>
                    </a:lnTo>
                    <a:lnTo>
                      <a:pt x="139" y="297"/>
                    </a:lnTo>
                    <a:lnTo>
                      <a:pt x="142" y="297"/>
                    </a:lnTo>
                    <a:lnTo>
                      <a:pt x="144" y="297"/>
                    </a:lnTo>
                    <a:lnTo>
                      <a:pt x="146" y="298"/>
                    </a:lnTo>
                    <a:lnTo>
                      <a:pt x="147" y="300"/>
                    </a:lnTo>
                    <a:lnTo>
                      <a:pt x="148" y="301"/>
                    </a:lnTo>
                    <a:lnTo>
                      <a:pt x="149" y="303"/>
                    </a:lnTo>
                    <a:lnTo>
                      <a:pt x="152" y="303"/>
                    </a:lnTo>
                    <a:lnTo>
                      <a:pt x="153" y="302"/>
                    </a:lnTo>
                    <a:lnTo>
                      <a:pt x="153" y="301"/>
                    </a:lnTo>
                    <a:lnTo>
                      <a:pt x="155" y="300"/>
                    </a:lnTo>
                    <a:lnTo>
                      <a:pt x="157" y="300"/>
                    </a:lnTo>
                    <a:lnTo>
                      <a:pt x="158" y="300"/>
                    </a:lnTo>
                    <a:lnTo>
                      <a:pt x="160" y="301"/>
                    </a:lnTo>
                    <a:lnTo>
                      <a:pt x="161" y="302"/>
                    </a:lnTo>
                    <a:lnTo>
                      <a:pt x="161" y="303"/>
                    </a:lnTo>
                    <a:lnTo>
                      <a:pt x="171" y="303"/>
                    </a:lnTo>
                    <a:lnTo>
                      <a:pt x="171" y="454"/>
                    </a:lnTo>
                    <a:lnTo>
                      <a:pt x="182" y="454"/>
                    </a:lnTo>
                    <a:lnTo>
                      <a:pt x="183" y="453"/>
                    </a:lnTo>
                    <a:lnTo>
                      <a:pt x="184" y="452"/>
                    </a:lnTo>
                    <a:lnTo>
                      <a:pt x="185" y="451"/>
                    </a:lnTo>
                    <a:lnTo>
                      <a:pt x="187" y="451"/>
                    </a:lnTo>
                    <a:lnTo>
                      <a:pt x="189" y="451"/>
                    </a:lnTo>
                    <a:lnTo>
                      <a:pt x="190" y="452"/>
                    </a:lnTo>
                    <a:lnTo>
                      <a:pt x="191" y="453"/>
                    </a:lnTo>
                    <a:lnTo>
                      <a:pt x="191" y="454"/>
                    </a:lnTo>
                    <a:lnTo>
                      <a:pt x="196" y="454"/>
                    </a:lnTo>
                    <a:lnTo>
                      <a:pt x="196" y="453"/>
                    </a:lnTo>
                    <a:lnTo>
                      <a:pt x="197" y="452"/>
                    </a:lnTo>
                    <a:lnTo>
                      <a:pt x="199" y="451"/>
                    </a:lnTo>
                    <a:lnTo>
                      <a:pt x="200" y="451"/>
                    </a:lnTo>
                    <a:lnTo>
                      <a:pt x="202" y="451"/>
                    </a:lnTo>
                    <a:lnTo>
                      <a:pt x="204" y="452"/>
                    </a:lnTo>
                    <a:lnTo>
                      <a:pt x="205" y="453"/>
                    </a:lnTo>
                    <a:lnTo>
                      <a:pt x="205" y="454"/>
                    </a:lnTo>
                    <a:lnTo>
                      <a:pt x="209" y="454"/>
                    </a:lnTo>
                    <a:lnTo>
                      <a:pt x="210" y="453"/>
                    </a:lnTo>
                    <a:lnTo>
                      <a:pt x="211" y="452"/>
                    </a:lnTo>
                    <a:lnTo>
                      <a:pt x="212" y="451"/>
                    </a:lnTo>
                    <a:lnTo>
                      <a:pt x="214" y="451"/>
                    </a:lnTo>
                    <a:lnTo>
                      <a:pt x="216" y="451"/>
                    </a:lnTo>
                    <a:lnTo>
                      <a:pt x="217" y="452"/>
                    </a:lnTo>
                    <a:lnTo>
                      <a:pt x="218" y="453"/>
                    </a:lnTo>
                    <a:lnTo>
                      <a:pt x="219" y="454"/>
                    </a:lnTo>
                    <a:lnTo>
                      <a:pt x="358" y="454"/>
                    </a:lnTo>
                    <a:lnTo>
                      <a:pt x="358" y="453"/>
                    </a:lnTo>
                    <a:lnTo>
                      <a:pt x="360" y="452"/>
                    </a:lnTo>
                    <a:lnTo>
                      <a:pt x="361" y="451"/>
                    </a:lnTo>
                    <a:lnTo>
                      <a:pt x="363" y="451"/>
                    </a:lnTo>
                    <a:lnTo>
                      <a:pt x="364" y="451"/>
                    </a:lnTo>
                    <a:lnTo>
                      <a:pt x="366" y="452"/>
                    </a:lnTo>
                    <a:lnTo>
                      <a:pt x="367" y="453"/>
                    </a:lnTo>
                    <a:lnTo>
                      <a:pt x="367" y="454"/>
                    </a:lnTo>
                    <a:lnTo>
                      <a:pt x="400" y="454"/>
                    </a:lnTo>
                    <a:lnTo>
                      <a:pt x="400" y="453"/>
                    </a:lnTo>
                    <a:lnTo>
                      <a:pt x="401" y="452"/>
                    </a:lnTo>
                    <a:lnTo>
                      <a:pt x="402" y="451"/>
                    </a:lnTo>
                    <a:lnTo>
                      <a:pt x="404" y="451"/>
                    </a:lnTo>
                    <a:lnTo>
                      <a:pt x="406" y="451"/>
                    </a:lnTo>
                    <a:lnTo>
                      <a:pt x="407" y="452"/>
                    </a:lnTo>
                    <a:lnTo>
                      <a:pt x="408" y="453"/>
                    </a:lnTo>
                    <a:lnTo>
                      <a:pt x="409" y="454"/>
                    </a:lnTo>
                    <a:lnTo>
                      <a:pt x="416" y="454"/>
                    </a:lnTo>
                    <a:lnTo>
                      <a:pt x="416" y="453"/>
                    </a:lnTo>
                    <a:lnTo>
                      <a:pt x="417" y="452"/>
                    </a:lnTo>
                    <a:lnTo>
                      <a:pt x="418" y="451"/>
                    </a:lnTo>
                    <a:lnTo>
                      <a:pt x="420" y="451"/>
                    </a:lnTo>
                    <a:lnTo>
                      <a:pt x="422" y="451"/>
                    </a:lnTo>
                    <a:lnTo>
                      <a:pt x="423" y="452"/>
                    </a:lnTo>
                    <a:lnTo>
                      <a:pt x="424" y="453"/>
                    </a:lnTo>
                    <a:lnTo>
                      <a:pt x="425" y="454"/>
                    </a:lnTo>
                    <a:lnTo>
                      <a:pt x="480" y="454"/>
                    </a:lnTo>
                    <a:lnTo>
                      <a:pt x="480" y="453"/>
                    </a:lnTo>
                    <a:lnTo>
                      <a:pt x="481" y="452"/>
                    </a:lnTo>
                    <a:lnTo>
                      <a:pt x="483" y="451"/>
                    </a:lnTo>
                    <a:lnTo>
                      <a:pt x="484" y="451"/>
                    </a:lnTo>
                    <a:lnTo>
                      <a:pt x="486" y="451"/>
                    </a:lnTo>
                    <a:lnTo>
                      <a:pt x="487" y="452"/>
                    </a:lnTo>
                    <a:lnTo>
                      <a:pt x="488" y="453"/>
                    </a:lnTo>
                    <a:lnTo>
                      <a:pt x="489" y="454"/>
                    </a:lnTo>
                    <a:lnTo>
                      <a:pt x="493" y="454"/>
                    </a:lnTo>
                    <a:lnTo>
                      <a:pt x="494" y="453"/>
                    </a:lnTo>
                    <a:lnTo>
                      <a:pt x="495" y="452"/>
                    </a:lnTo>
                    <a:lnTo>
                      <a:pt x="496" y="451"/>
                    </a:lnTo>
                    <a:lnTo>
                      <a:pt x="498" y="451"/>
                    </a:lnTo>
                    <a:lnTo>
                      <a:pt x="499" y="451"/>
                    </a:lnTo>
                    <a:lnTo>
                      <a:pt x="501" y="452"/>
                    </a:lnTo>
                    <a:lnTo>
                      <a:pt x="502" y="453"/>
                    </a:lnTo>
                    <a:lnTo>
                      <a:pt x="502" y="454"/>
                    </a:lnTo>
                    <a:lnTo>
                      <a:pt x="507" y="454"/>
                    </a:lnTo>
                    <a:lnTo>
                      <a:pt x="507" y="453"/>
                    </a:lnTo>
                    <a:lnTo>
                      <a:pt x="508" y="452"/>
                    </a:lnTo>
                    <a:lnTo>
                      <a:pt x="510" y="451"/>
                    </a:lnTo>
                    <a:lnTo>
                      <a:pt x="511" y="451"/>
                    </a:lnTo>
                    <a:lnTo>
                      <a:pt x="513" y="451"/>
                    </a:lnTo>
                    <a:lnTo>
                      <a:pt x="514" y="452"/>
                    </a:lnTo>
                    <a:lnTo>
                      <a:pt x="515" y="453"/>
                    </a:lnTo>
                    <a:lnTo>
                      <a:pt x="516" y="454"/>
                    </a:lnTo>
                    <a:lnTo>
                      <a:pt x="534" y="454"/>
                    </a:lnTo>
                    <a:lnTo>
                      <a:pt x="534" y="453"/>
                    </a:lnTo>
                    <a:lnTo>
                      <a:pt x="535" y="452"/>
                    </a:lnTo>
                    <a:lnTo>
                      <a:pt x="537" y="451"/>
                    </a:lnTo>
                    <a:lnTo>
                      <a:pt x="538" y="451"/>
                    </a:lnTo>
                    <a:lnTo>
                      <a:pt x="540" y="451"/>
                    </a:lnTo>
                    <a:lnTo>
                      <a:pt x="541" y="452"/>
                    </a:lnTo>
                    <a:lnTo>
                      <a:pt x="542" y="453"/>
                    </a:lnTo>
                    <a:lnTo>
                      <a:pt x="543" y="454"/>
                    </a:lnTo>
                    <a:lnTo>
                      <a:pt x="571" y="454"/>
                    </a:lnTo>
                    <a:lnTo>
                      <a:pt x="571" y="453"/>
                    </a:lnTo>
                    <a:lnTo>
                      <a:pt x="572" y="452"/>
                    </a:lnTo>
                    <a:lnTo>
                      <a:pt x="574" y="451"/>
                    </a:lnTo>
                    <a:lnTo>
                      <a:pt x="575" y="451"/>
                    </a:lnTo>
                    <a:lnTo>
                      <a:pt x="577" y="451"/>
                    </a:lnTo>
                    <a:lnTo>
                      <a:pt x="579" y="452"/>
                    </a:lnTo>
                    <a:lnTo>
                      <a:pt x="580" y="453"/>
                    </a:lnTo>
                    <a:lnTo>
                      <a:pt x="580" y="454"/>
                    </a:lnTo>
                    <a:lnTo>
                      <a:pt x="610" y="454"/>
                    </a:lnTo>
                    <a:lnTo>
                      <a:pt x="610" y="453"/>
                    </a:lnTo>
                    <a:lnTo>
                      <a:pt x="611" y="452"/>
                    </a:lnTo>
                    <a:lnTo>
                      <a:pt x="613" y="451"/>
                    </a:lnTo>
                    <a:lnTo>
                      <a:pt x="614" y="451"/>
                    </a:lnTo>
                    <a:lnTo>
                      <a:pt x="616" y="451"/>
                    </a:lnTo>
                    <a:lnTo>
                      <a:pt x="617" y="452"/>
                    </a:lnTo>
                    <a:lnTo>
                      <a:pt x="618" y="453"/>
                    </a:lnTo>
                    <a:lnTo>
                      <a:pt x="619" y="454"/>
                    </a:lnTo>
                    <a:lnTo>
                      <a:pt x="622" y="454"/>
                    </a:lnTo>
                    <a:lnTo>
                      <a:pt x="622" y="453"/>
                    </a:lnTo>
                    <a:lnTo>
                      <a:pt x="623" y="452"/>
                    </a:lnTo>
                    <a:lnTo>
                      <a:pt x="624" y="451"/>
                    </a:lnTo>
                    <a:lnTo>
                      <a:pt x="626" y="451"/>
                    </a:lnTo>
                    <a:lnTo>
                      <a:pt x="628" y="451"/>
                    </a:lnTo>
                    <a:lnTo>
                      <a:pt x="629" y="452"/>
                    </a:lnTo>
                    <a:lnTo>
                      <a:pt x="630" y="453"/>
                    </a:lnTo>
                    <a:lnTo>
                      <a:pt x="631" y="454"/>
                    </a:lnTo>
                    <a:lnTo>
                      <a:pt x="723" y="454"/>
                    </a:lnTo>
                    <a:lnTo>
                      <a:pt x="723" y="47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73" name="Freeform 409"/>
              <p:cNvSpPr>
                <a:spLocks/>
              </p:cNvSpPr>
              <p:nvPr/>
            </p:nvSpPr>
            <p:spPr bwMode="auto">
              <a:xfrm>
                <a:off x="3702" y="1415"/>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4" name="Freeform 410"/>
              <p:cNvSpPr>
                <a:spLocks/>
              </p:cNvSpPr>
              <p:nvPr/>
            </p:nvSpPr>
            <p:spPr bwMode="auto">
              <a:xfrm>
                <a:off x="3691" y="1925"/>
                <a:ext cx="690" cy="31"/>
              </a:xfrm>
              <a:custGeom>
                <a:avLst/>
                <a:gdLst>
                  <a:gd name="T0" fmla="*/ 647 w 690"/>
                  <a:gd name="T1" fmla="*/ 30 h 31"/>
                  <a:gd name="T2" fmla="*/ 643 w 690"/>
                  <a:gd name="T3" fmla="*/ 28 h 31"/>
                  <a:gd name="T4" fmla="*/ 639 w 690"/>
                  <a:gd name="T5" fmla="*/ 30 h 31"/>
                  <a:gd name="T6" fmla="*/ 635 w 690"/>
                  <a:gd name="T7" fmla="*/ 30 h 31"/>
                  <a:gd name="T8" fmla="*/ 631 w 690"/>
                  <a:gd name="T9" fmla="*/ 28 h 31"/>
                  <a:gd name="T10" fmla="*/ 627 w 690"/>
                  <a:gd name="T11" fmla="*/ 30 h 31"/>
                  <a:gd name="T12" fmla="*/ 624 w 690"/>
                  <a:gd name="T13" fmla="*/ 30 h 31"/>
                  <a:gd name="T14" fmla="*/ 620 w 690"/>
                  <a:gd name="T15" fmla="*/ 28 h 31"/>
                  <a:gd name="T16" fmla="*/ 615 w 690"/>
                  <a:gd name="T17" fmla="*/ 30 h 31"/>
                  <a:gd name="T18" fmla="*/ 597 w 690"/>
                  <a:gd name="T19" fmla="*/ 30 h 31"/>
                  <a:gd name="T20" fmla="*/ 592 w 690"/>
                  <a:gd name="T21" fmla="*/ 28 h 31"/>
                  <a:gd name="T22" fmla="*/ 588 w 690"/>
                  <a:gd name="T23" fmla="*/ 30 h 31"/>
                  <a:gd name="T24" fmla="*/ 559 w 690"/>
                  <a:gd name="T25" fmla="*/ 30 h 31"/>
                  <a:gd name="T26" fmla="*/ 555 w 690"/>
                  <a:gd name="T27" fmla="*/ 28 h 31"/>
                  <a:gd name="T28" fmla="*/ 551 w 690"/>
                  <a:gd name="T29" fmla="*/ 30 h 31"/>
                  <a:gd name="T30" fmla="*/ 519 w 690"/>
                  <a:gd name="T31" fmla="*/ 30 h 31"/>
                  <a:gd name="T32" fmla="*/ 515 w 690"/>
                  <a:gd name="T33" fmla="*/ 28 h 31"/>
                  <a:gd name="T34" fmla="*/ 511 w 690"/>
                  <a:gd name="T35" fmla="*/ 30 h 31"/>
                  <a:gd name="T36" fmla="*/ 505 w 690"/>
                  <a:gd name="T37" fmla="*/ 30 h 31"/>
                  <a:gd name="T38" fmla="*/ 501 w 690"/>
                  <a:gd name="T39" fmla="*/ 28 h 31"/>
                  <a:gd name="T40" fmla="*/ 497 w 690"/>
                  <a:gd name="T41" fmla="*/ 30 h 31"/>
                  <a:gd name="T42" fmla="*/ 458 w 690"/>
                  <a:gd name="T43" fmla="*/ 30 h 31"/>
                  <a:gd name="T44" fmla="*/ 453 w 690"/>
                  <a:gd name="T45" fmla="*/ 28 h 31"/>
                  <a:gd name="T46" fmla="*/ 449 w 690"/>
                  <a:gd name="T47" fmla="*/ 30 h 31"/>
                  <a:gd name="T48" fmla="*/ 441 w 690"/>
                  <a:gd name="T49" fmla="*/ 30 h 31"/>
                  <a:gd name="T50" fmla="*/ 437 w 690"/>
                  <a:gd name="T51" fmla="*/ 28 h 31"/>
                  <a:gd name="T52" fmla="*/ 433 w 690"/>
                  <a:gd name="T53" fmla="*/ 30 h 31"/>
                  <a:gd name="T54" fmla="*/ 425 w 690"/>
                  <a:gd name="T55" fmla="*/ 30 h 31"/>
                  <a:gd name="T56" fmla="*/ 421 w 690"/>
                  <a:gd name="T57" fmla="*/ 28 h 31"/>
                  <a:gd name="T58" fmla="*/ 417 w 690"/>
                  <a:gd name="T59" fmla="*/ 30 h 31"/>
                  <a:gd name="T60" fmla="*/ 384 w 690"/>
                  <a:gd name="T61" fmla="*/ 30 h 31"/>
                  <a:gd name="T62" fmla="*/ 380 w 690"/>
                  <a:gd name="T63" fmla="*/ 28 h 31"/>
                  <a:gd name="T64" fmla="*/ 375 w 690"/>
                  <a:gd name="T65" fmla="*/ 30 h 31"/>
                  <a:gd name="T66" fmla="*/ 296 w 690"/>
                  <a:gd name="T67" fmla="*/ 30 h 31"/>
                  <a:gd name="T68" fmla="*/ 292 w 690"/>
                  <a:gd name="T69" fmla="*/ 28 h 31"/>
                  <a:gd name="T70" fmla="*/ 288 w 690"/>
                  <a:gd name="T71" fmla="*/ 30 h 31"/>
                  <a:gd name="T72" fmla="*/ 208 w 690"/>
                  <a:gd name="T73" fmla="*/ 30 h 31"/>
                  <a:gd name="T74" fmla="*/ 204 w 690"/>
                  <a:gd name="T75" fmla="*/ 28 h 31"/>
                  <a:gd name="T76" fmla="*/ 200 w 690"/>
                  <a:gd name="T77" fmla="*/ 30 h 31"/>
                  <a:gd name="T78" fmla="*/ 178 w 690"/>
                  <a:gd name="T79" fmla="*/ 30 h 31"/>
                  <a:gd name="T80" fmla="*/ 174 w 690"/>
                  <a:gd name="T81" fmla="*/ 28 h 31"/>
                  <a:gd name="T82" fmla="*/ 170 w 690"/>
                  <a:gd name="T83" fmla="*/ 30 h 31"/>
                  <a:gd name="T84" fmla="*/ 165 w 690"/>
                  <a:gd name="T85" fmla="*/ 30 h 31"/>
                  <a:gd name="T86" fmla="*/ 161 w 690"/>
                  <a:gd name="T87" fmla="*/ 26 h 31"/>
                  <a:gd name="T88" fmla="*/ 154 w 690"/>
                  <a:gd name="T89" fmla="*/ 26 h 31"/>
                  <a:gd name="T90" fmla="*/ 149 w 690"/>
                  <a:gd name="T91" fmla="*/ 30 h 31"/>
                  <a:gd name="T92" fmla="*/ 139 w 690"/>
                  <a:gd name="T93" fmla="*/ 30 h 31"/>
                  <a:gd name="T94" fmla="*/ 135 w 690"/>
                  <a:gd name="T95" fmla="*/ 28 h 31"/>
                  <a:gd name="T96" fmla="*/ 131 w 690"/>
                  <a:gd name="T97" fmla="*/ 30 h 31"/>
                  <a:gd name="T98" fmla="*/ 88 w 690"/>
                  <a:gd name="T99" fmla="*/ 30 h 31"/>
                  <a:gd name="T100" fmla="*/ 84 w 690"/>
                  <a:gd name="T101" fmla="*/ 28 h 31"/>
                  <a:gd name="T102" fmla="*/ 80 w 690"/>
                  <a:gd name="T103" fmla="*/ 30 h 31"/>
                  <a:gd name="T104" fmla="*/ 53 w 690"/>
                  <a:gd name="T105" fmla="*/ 30 h 31"/>
                  <a:gd name="T106" fmla="*/ 49 w 690"/>
                  <a:gd name="T107" fmla="*/ 28 h 31"/>
                  <a:gd name="T108" fmla="*/ 45 w 690"/>
                  <a:gd name="T109" fmla="*/ 30 h 31"/>
                  <a:gd name="T110" fmla="*/ 39 w 690"/>
                  <a:gd name="T111" fmla="*/ 30 h 31"/>
                  <a:gd name="T112" fmla="*/ 35 w 690"/>
                  <a:gd name="T113" fmla="*/ 28 h 31"/>
                  <a:gd name="T114" fmla="*/ 31 w 690"/>
                  <a:gd name="T115" fmla="*/ 30 h 31"/>
                  <a:gd name="T116" fmla="*/ 0 w 690"/>
                  <a:gd name="T117" fmla="*/ 0 h 3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90"/>
                  <a:gd name="T178" fmla="*/ 0 h 31"/>
                  <a:gd name="T179" fmla="*/ 690 w 690"/>
                  <a:gd name="T180" fmla="*/ 31 h 3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90" h="31">
                    <a:moveTo>
                      <a:pt x="690" y="31"/>
                    </a:moveTo>
                    <a:lnTo>
                      <a:pt x="648" y="31"/>
                    </a:lnTo>
                    <a:lnTo>
                      <a:pt x="647" y="30"/>
                    </a:lnTo>
                    <a:lnTo>
                      <a:pt x="646" y="29"/>
                    </a:lnTo>
                    <a:lnTo>
                      <a:pt x="645" y="28"/>
                    </a:lnTo>
                    <a:lnTo>
                      <a:pt x="643" y="28"/>
                    </a:lnTo>
                    <a:lnTo>
                      <a:pt x="641" y="28"/>
                    </a:lnTo>
                    <a:lnTo>
                      <a:pt x="640" y="29"/>
                    </a:lnTo>
                    <a:lnTo>
                      <a:pt x="639" y="30"/>
                    </a:lnTo>
                    <a:lnTo>
                      <a:pt x="639" y="31"/>
                    </a:lnTo>
                    <a:lnTo>
                      <a:pt x="636" y="31"/>
                    </a:lnTo>
                    <a:lnTo>
                      <a:pt x="635" y="30"/>
                    </a:lnTo>
                    <a:lnTo>
                      <a:pt x="634" y="29"/>
                    </a:lnTo>
                    <a:lnTo>
                      <a:pt x="633" y="28"/>
                    </a:lnTo>
                    <a:lnTo>
                      <a:pt x="631" y="28"/>
                    </a:lnTo>
                    <a:lnTo>
                      <a:pt x="630" y="28"/>
                    </a:lnTo>
                    <a:lnTo>
                      <a:pt x="628" y="29"/>
                    </a:lnTo>
                    <a:lnTo>
                      <a:pt x="627" y="30"/>
                    </a:lnTo>
                    <a:lnTo>
                      <a:pt x="627" y="31"/>
                    </a:lnTo>
                    <a:lnTo>
                      <a:pt x="624" y="31"/>
                    </a:lnTo>
                    <a:lnTo>
                      <a:pt x="624" y="30"/>
                    </a:lnTo>
                    <a:lnTo>
                      <a:pt x="623" y="29"/>
                    </a:lnTo>
                    <a:lnTo>
                      <a:pt x="621" y="28"/>
                    </a:lnTo>
                    <a:lnTo>
                      <a:pt x="620" y="28"/>
                    </a:lnTo>
                    <a:lnTo>
                      <a:pt x="618" y="28"/>
                    </a:lnTo>
                    <a:lnTo>
                      <a:pt x="616" y="29"/>
                    </a:lnTo>
                    <a:lnTo>
                      <a:pt x="615" y="30"/>
                    </a:lnTo>
                    <a:lnTo>
                      <a:pt x="615" y="31"/>
                    </a:lnTo>
                    <a:lnTo>
                      <a:pt x="597" y="31"/>
                    </a:lnTo>
                    <a:lnTo>
                      <a:pt x="597" y="30"/>
                    </a:lnTo>
                    <a:lnTo>
                      <a:pt x="596" y="29"/>
                    </a:lnTo>
                    <a:lnTo>
                      <a:pt x="594" y="28"/>
                    </a:lnTo>
                    <a:lnTo>
                      <a:pt x="592" y="28"/>
                    </a:lnTo>
                    <a:lnTo>
                      <a:pt x="591" y="28"/>
                    </a:lnTo>
                    <a:lnTo>
                      <a:pt x="589" y="29"/>
                    </a:lnTo>
                    <a:lnTo>
                      <a:pt x="588" y="30"/>
                    </a:lnTo>
                    <a:lnTo>
                      <a:pt x="588" y="31"/>
                    </a:lnTo>
                    <a:lnTo>
                      <a:pt x="560" y="31"/>
                    </a:lnTo>
                    <a:lnTo>
                      <a:pt x="559" y="30"/>
                    </a:lnTo>
                    <a:lnTo>
                      <a:pt x="558" y="29"/>
                    </a:lnTo>
                    <a:lnTo>
                      <a:pt x="557" y="28"/>
                    </a:lnTo>
                    <a:lnTo>
                      <a:pt x="555" y="28"/>
                    </a:lnTo>
                    <a:lnTo>
                      <a:pt x="554" y="28"/>
                    </a:lnTo>
                    <a:lnTo>
                      <a:pt x="552" y="29"/>
                    </a:lnTo>
                    <a:lnTo>
                      <a:pt x="551" y="30"/>
                    </a:lnTo>
                    <a:lnTo>
                      <a:pt x="551" y="31"/>
                    </a:lnTo>
                    <a:lnTo>
                      <a:pt x="519" y="31"/>
                    </a:lnTo>
                    <a:lnTo>
                      <a:pt x="519" y="30"/>
                    </a:lnTo>
                    <a:lnTo>
                      <a:pt x="518" y="29"/>
                    </a:lnTo>
                    <a:lnTo>
                      <a:pt x="516" y="28"/>
                    </a:lnTo>
                    <a:lnTo>
                      <a:pt x="515" y="28"/>
                    </a:lnTo>
                    <a:lnTo>
                      <a:pt x="513" y="28"/>
                    </a:lnTo>
                    <a:lnTo>
                      <a:pt x="512" y="29"/>
                    </a:lnTo>
                    <a:lnTo>
                      <a:pt x="511" y="30"/>
                    </a:lnTo>
                    <a:lnTo>
                      <a:pt x="510" y="31"/>
                    </a:lnTo>
                    <a:lnTo>
                      <a:pt x="506" y="31"/>
                    </a:lnTo>
                    <a:lnTo>
                      <a:pt x="505" y="30"/>
                    </a:lnTo>
                    <a:lnTo>
                      <a:pt x="504" y="29"/>
                    </a:lnTo>
                    <a:lnTo>
                      <a:pt x="503" y="28"/>
                    </a:lnTo>
                    <a:lnTo>
                      <a:pt x="501" y="28"/>
                    </a:lnTo>
                    <a:lnTo>
                      <a:pt x="500" y="28"/>
                    </a:lnTo>
                    <a:lnTo>
                      <a:pt x="498" y="29"/>
                    </a:lnTo>
                    <a:lnTo>
                      <a:pt x="497" y="30"/>
                    </a:lnTo>
                    <a:lnTo>
                      <a:pt x="497" y="31"/>
                    </a:lnTo>
                    <a:lnTo>
                      <a:pt x="458" y="31"/>
                    </a:lnTo>
                    <a:lnTo>
                      <a:pt x="458" y="30"/>
                    </a:lnTo>
                    <a:lnTo>
                      <a:pt x="457" y="29"/>
                    </a:lnTo>
                    <a:lnTo>
                      <a:pt x="455" y="28"/>
                    </a:lnTo>
                    <a:lnTo>
                      <a:pt x="453" y="28"/>
                    </a:lnTo>
                    <a:lnTo>
                      <a:pt x="452" y="28"/>
                    </a:lnTo>
                    <a:lnTo>
                      <a:pt x="450" y="29"/>
                    </a:lnTo>
                    <a:lnTo>
                      <a:pt x="449" y="30"/>
                    </a:lnTo>
                    <a:lnTo>
                      <a:pt x="449" y="31"/>
                    </a:lnTo>
                    <a:lnTo>
                      <a:pt x="442" y="31"/>
                    </a:lnTo>
                    <a:lnTo>
                      <a:pt x="441" y="30"/>
                    </a:lnTo>
                    <a:lnTo>
                      <a:pt x="440" y="29"/>
                    </a:lnTo>
                    <a:lnTo>
                      <a:pt x="439" y="28"/>
                    </a:lnTo>
                    <a:lnTo>
                      <a:pt x="437" y="28"/>
                    </a:lnTo>
                    <a:lnTo>
                      <a:pt x="435" y="28"/>
                    </a:lnTo>
                    <a:lnTo>
                      <a:pt x="434" y="29"/>
                    </a:lnTo>
                    <a:lnTo>
                      <a:pt x="433" y="30"/>
                    </a:lnTo>
                    <a:lnTo>
                      <a:pt x="433" y="31"/>
                    </a:lnTo>
                    <a:lnTo>
                      <a:pt x="426" y="31"/>
                    </a:lnTo>
                    <a:lnTo>
                      <a:pt x="425" y="30"/>
                    </a:lnTo>
                    <a:lnTo>
                      <a:pt x="424" y="29"/>
                    </a:lnTo>
                    <a:lnTo>
                      <a:pt x="423" y="28"/>
                    </a:lnTo>
                    <a:lnTo>
                      <a:pt x="421" y="28"/>
                    </a:lnTo>
                    <a:lnTo>
                      <a:pt x="419" y="28"/>
                    </a:lnTo>
                    <a:lnTo>
                      <a:pt x="418" y="29"/>
                    </a:lnTo>
                    <a:lnTo>
                      <a:pt x="417" y="30"/>
                    </a:lnTo>
                    <a:lnTo>
                      <a:pt x="417" y="31"/>
                    </a:lnTo>
                    <a:lnTo>
                      <a:pt x="384" y="31"/>
                    </a:lnTo>
                    <a:lnTo>
                      <a:pt x="384" y="30"/>
                    </a:lnTo>
                    <a:lnTo>
                      <a:pt x="383" y="29"/>
                    </a:lnTo>
                    <a:lnTo>
                      <a:pt x="381" y="28"/>
                    </a:lnTo>
                    <a:lnTo>
                      <a:pt x="380" y="28"/>
                    </a:lnTo>
                    <a:lnTo>
                      <a:pt x="378" y="28"/>
                    </a:lnTo>
                    <a:lnTo>
                      <a:pt x="377" y="29"/>
                    </a:lnTo>
                    <a:lnTo>
                      <a:pt x="375" y="30"/>
                    </a:lnTo>
                    <a:lnTo>
                      <a:pt x="375" y="31"/>
                    </a:lnTo>
                    <a:lnTo>
                      <a:pt x="296" y="31"/>
                    </a:lnTo>
                    <a:lnTo>
                      <a:pt x="296" y="30"/>
                    </a:lnTo>
                    <a:lnTo>
                      <a:pt x="295" y="29"/>
                    </a:lnTo>
                    <a:lnTo>
                      <a:pt x="293" y="28"/>
                    </a:lnTo>
                    <a:lnTo>
                      <a:pt x="292" y="28"/>
                    </a:lnTo>
                    <a:lnTo>
                      <a:pt x="290" y="28"/>
                    </a:lnTo>
                    <a:lnTo>
                      <a:pt x="289" y="29"/>
                    </a:lnTo>
                    <a:lnTo>
                      <a:pt x="288" y="30"/>
                    </a:lnTo>
                    <a:lnTo>
                      <a:pt x="287" y="31"/>
                    </a:lnTo>
                    <a:lnTo>
                      <a:pt x="208" y="31"/>
                    </a:lnTo>
                    <a:lnTo>
                      <a:pt x="208" y="30"/>
                    </a:lnTo>
                    <a:lnTo>
                      <a:pt x="207" y="29"/>
                    </a:lnTo>
                    <a:lnTo>
                      <a:pt x="206" y="28"/>
                    </a:lnTo>
                    <a:lnTo>
                      <a:pt x="204" y="28"/>
                    </a:lnTo>
                    <a:lnTo>
                      <a:pt x="202" y="28"/>
                    </a:lnTo>
                    <a:lnTo>
                      <a:pt x="201" y="29"/>
                    </a:lnTo>
                    <a:lnTo>
                      <a:pt x="200" y="30"/>
                    </a:lnTo>
                    <a:lnTo>
                      <a:pt x="199" y="31"/>
                    </a:lnTo>
                    <a:lnTo>
                      <a:pt x="178" y="31"/>
                    </a:lnTo>
                    <a:lnTo>
                      <a:pt x="178" y="30"/>
                    </a:lnTo>
                    <a:lnTo>
                      <a:pt x="177" y="29"/>
                    </a:lnTo>
                    <a:lnTo>
                      <a:pt x="175" y="28"/>
                    </a:lnTo>
                    <a:lnTo>
                      <a:pt x="174" y="28"/>
                    </a:lnTo>
                    <a:lnTo>
                      <a:pt x="172" y="28"/>
                    </a:lnTo>
                    <a:lnTo>
                      <a:pt x="170" y="29"/>
                    </a:lnTo>
                    <a:lnTo>
                      <a:pt x="170" y="30"/>
                    </a:lnTo>
                    <a:lnTo>
                      <a:pt x="169" y="31"/>
                    </a:lnTo>
                    <a:lnTo>
                      <a:pt x="166" y="31"/>
                    </a:lnTo>
                    <a:lnTo>
                      <a:pt x="165" y="30"/>
                    </a:lnTo>
                    <a:lnTo>
                      <a:pt x="165" y="28"/>
                    </a:lnTo>
                    <a:lnTo>
                      <a:pt x="163" y="27"/>
                    </a:lnTo>
                    <a:lnTo>
                      <a:pt x="161" y="26"/>
                    </a:lnTo>
                    <a:lnTo>
                      <a:pt x="159" y="25"/>
                    </a:lnTo>
                    <a:lnTo>
                      <a:pt x="156" y="25"/>
                    </a:lnTo>
                    <a:lnTo>
                      <a:pt x="154" y="26"/>
                    </a:lnTo>
                    <a:lnTo>
                      <a:pt x="152" y="27"/>
                    </a:lnTo>
                    <a:lnTo>
                      <a:pt x="150" y="28"/>
                    </a:lnTo>
                    <a:lnTo>
                      <a:pt x="149" y="30"/>
                    </a:lnTo>
                    <a:lnTo>
                      <a:pt x="149" y="31"/>
                    </a:lnTo>
                    <a:lnTo>
                      <a:pt x="140" y="31"/>
                    </a:lnTo>
                    <a:lnTo>
                      <a:pt x="139" y="30"/>
                    </a:lnTo>
                    <a:lnTo>
                      <a:pt x="139" y="29"/>
                    </a:lnTo>
                    <a:lnTo>
                      <a:pt x="137" y="28"/>
                    </a:lnTo>
                    <a:lnTo>
                      <a:pt x="135" y="28"/>
                    </a:lnTo>
                    <a:lnTo>
                      <a:pt x="134" y="28"/>
                    </a:lnTo>
                    <a:lnTo>
                      <a:pt x="132" y="29"/>
                    </a:lnTo>
                    <a:lnTo>
                      <a:pt x="131" y="30"/>
                    </a:lnTo>
                    <a:lnTo>
                      <a:pt x="131" y="31"/>
                    </a:lnTo>
                    <a:lnTo>
                      <a:pt x="88" y="31"/>
                    </a:lnTo>
                    <a:lnTo>
                      <a:pt x="88" y="30"/>
                    </a:lnTo>
                    <a:lnTo>
                      <a:pt x="87" y="29"/>
                    </a:lnTo>
                    <a:lnTo>
                      <a:pt x="85" y="28"/>
                    </a:lnTo>
                    <a:lnTo>
                      <a:pt x="84" y="28"/>
                    </a:lnTo>
                    <a:lnTo>
                      <a:pt x="82" y="28"/>
                    </a:lnTo>
                    <a:lnTo>
                      <a:pt x="80" y="29"/>
                    </a:lnTo>
                    <a:lnTo>
                      <a:pt x="80" y="30"/>
                    </a:lnTo>
                    <a:lnTo>
                      <a:pt x="79" y="31"/>
                    </a:lnTo>
                    <a:lnTo>
                      <a:pt x="53" y="31"/>
                    </a:lnTo>
                    <a:lnTo>
                      <a:pt x="53" y="30"/>
                    </a:lnTo>
                    <a:lnTo>
                      <a:pt x="52" y="29"/>
                    </a:lnTo>
                    <a:lnTo>
                      <a:pt x="50" y="28"/>
                    </a:lnTo>
                    <a:lnTo>
                      <a:pt x="49" y="28"/>
                    </a:lnTo>
                    <a:lnTo>
                      <a:pt x="47" y="28"/>
                    </a:lnTo>
                    <a:lnTo>
                      <a:pt x="45" y="29"/>
                    </a:lnTo>
                    <a:lnTo>
                      <a:pt x="45" y="30"/>
                    </a:lnTo>
                    <a:lnTo>
                      <a:pt x="44" y="31"/>
                    </a:lnTo>
                    <a:lnTo>
                      <a:pt x="40" y="31"/>
                    </a:lnTo>
                    <a:lnTo>
                      <a:pt x="39" y="30"/>
                    </a:lnTo>
                    <a:lnTo>
                      <a:pt x="38" y="29"/>
                    </a:lnTo>
                    <a:lnTo>
                      <a:pt x="37" y="28"/>
                    </a:lnTo>
                    <a:lnTo>
                      <a:pt x="35" y="28"/>
                    </a:lnTo>
                    <a:lnTo>
                      <a:pt x="33" y="28"/>
                    </a:lnTo>
                    <a:lnTo>
                      <a:pt x="32" y="29"/>
                    </a:lnTo>
                    <a:lnTo>
                      <a:pt x="31" y="30"/>
                    </a:lnTo>
                    <a:lnTo>
                      <a:pt x="31" y="31"/>
                    </a:lnTo>
                    <a:lnTo>
                      <a:pt x="0" y="31"/>
                    </a:lnTo>
                    <a:lnTo>
                      <a:pt x="0" y="0"/>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75" name="Freeform 411"/>
              <p:cNvSpPr>
                <a:spLocks/>
              </p:cNvSpPr>
              <p:nvPr/>
            </p:nvSpPr>
            <p:spPr bwMode="auto">
              <a:xfrm>
                <a:off x="3686" y="1916"/>
                <a:ext cx="11" cy="10"/>
              </a:xfrm>
              <a:custGeom>
                <a:avLst/>
                <a:gdLst>
                  <a:gd name="T0" fmla="*/ 0 w 11"/>
                  <a:gd name="T1" fmla="*/ 9 h 10"/>
                  <a:gd name="T2" fmla="*/ 5 w 11"/>
                  <a:gd name="T3" fmla="*/ 0 h 10"/>
                  <a:gd name="T4" fmla="*/ 11 w 11"/>
                  <a:gd name="T5" fmla="*/ 9 h 10"/>
                  <a:gd name="T6" fmla="*/ 9 w 11"/>
                  <a:gd name="T7" fmla="*/ 10 h 10"/>
                  <a:gd name="T8" fmla="*/ 5 w 11"/>
                  <a:gd name="T9" fmla="*/ 10 h 10"/>
                  <a:gd name="T10" fmla="*/ 2 w 11"/>
                  <a:gd name="T11" fmla="*/ 10 h 10"/>
                  <a:gd name="T12" fmla="*/ 0 w 11"/>
                  <a:gd name="T13" fmla="*/ 9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0" y="9"/>
                    </a:moveTo>
                    <a:lnTo>
                      <a:pt x="5" y="0"/>
                    </a:lnTo>
                    <a:lnTo>
                      <a:pt x="11" y="9"/>
                    </a:lnTo>
                    <a:lnTo>
                      <a:pt x="9" y="10"/>
                    </a:lnTo>
                    <a:lnTo>
                      <a:pt x="5" y="10"/>
                    </a:lnTo>
                    <a:lnTo>
                      <a:pt x="2" y="10"/>
                    </a:lnTo>
                    <a:lnTo>
                      <a:pt x="0"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76" name="Rectangle 412"/>
              <p:cNvSpPr>
                <a:spLocks noChangeArrowheads="1"/>
              </p:cNvSpPr>
              <p:nvPr/>
            </p:nvSpPr>
            <p:spPr bwMode="auto">
              <a:xfrm>
                <a:off x="4294" y="2788"/>
                <a:ext cx="182" cy="40"/>
              </a:xfrm>
              <a:prstGeom prst="rect">
                <a:avLst/>
              </a:prstGeom>
              <a:blipFill dpi="0" rotWithShape="0">
                <a:blip r:embed="rId6"/>
                <a:srcRect/>
                <a:tile tx="0" ty="0" sx="100000" sy="100000" flip="none" algn="tl"/>
              </a:blipFill>
              <a:ln w="0">
                <a:solidFill>
                  <a:srgbClr val="000000"/>
                </a:solidFill>
                <a:miter lim="800000"/>
                <a:headEnd/>
                <a:tailEnd/>
              </a:ln>
            </p:spPr>
            <p:txBody>
              <a:bodyPr/>
              <a:lstStyle/>
              <a:p>
                <a:endParaRPr lang="en-US"/>
              </a:p>
            </p:txBody>
          </p:sp>
          <p:sp>
            <p:nvSpPr>
              <p:cNvPr id="25777" name="Rectangle 413"/>
              <p:cNvSpPr>
                <a:spLocks noChangeArrowheads="1"/>
              </p:cNvSpPr>
              <p:nvPr/>
            </p:nvSpPr>
            <p:spPr bwMode="auto">
              <a:xfrm>
                <a:off x="4280" y="2795"/>
                <a:ext cx="125"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Media</a:t>
                </a:r>
                <a:endParaRPr lang="en-US">
                  <a:solidFill>
                    <a:srgbClr val="FF0000"/>
                  </a:solidFill>
                </a:endParaRPr>
              </a:p>
            </p:txBody>
          </p:sp>
          <p:sp>
            <p:nvSpPr>
              <p:cNvPr id="25778" name="Freeform 414"/>
              <p:cNvSpPr>
                <a:spLocks/>
              </p:cNvSpPr>
              <p:nvPr/>
            </p:nvSpPr>
            <p:spPr bwMode="auto">
              <a:xfrm>
                <a:off x="4385" y="1977"/>
                <a:ext cx="314" cy="802"/>
              </a:xfrm>
              <a:custGeom>
                <a:avLst/>
                <a:gdLst>
                  <a:gd name="T0" fmla="*/ 118 w 314"/>
                  <a:gd name="T1" fmla="*/ 0 h 802"/>
                  <a:gd name="T2" fmla="*/ 118 w 314"/>
                  <a:gd name="T3" fmla="*/ 53 h 802"/>
                  <a:gd name="T4" fmla="*/ 201 w 314"/>
                  <a:gd name="T5" fmla="*/ 53 h 802"/>
                  <a:gd name="T6" fmla="*/ 202 w 314"/>
                  <a:gd name="T7" fmla="*/ 51 h 802"/>
                  <a:gd name="T8" fmla="*/ 203 w 314"/>
                  <a:gd name="T9" fmla="*/ 50 h 802"/>
                  <a:gd name="T10" fmla="*/ 204 w 314"/>
                  <a:gd name="T11" fmla="*/ 49 h 802"/>
                  <a:gd name="T12" fmla="*/ 206 w 314"/>
                  <a:gd name="T13" fmla="*/ 49 h 802"/>
                  <a:gd name="T14" fmla="*/ 207 w 314"/>
                  <a:gd name="T15" fmla="*/ 49 h 802"/>
                  <a:gd name="T16" fmla="*/ 209 w 314"/>
                  <a:gd name="T17" fmla="*/ 50 h 802"/>
                  <a:gd name="T18" fmla="*/ 210 w 314"/>
                  <a:gd name="T19" fmla="*/ 51 h 802"/>
                  <a:gd name="T20" fmla="*/ 210 w 314"/>
                  <a:gd name="T21" fmla="*/ 53 h 802"/>
                  <a:gd name="T22" fmla="*/ 223 w 314"/>
                  <a:gd name="T23" fmla="*/ 53 h 802"/>
                  <a:gd name="T24" fmla="*/ 224 w 314"/>
                  <a:gd name="T25" fmla="*/ 51 h 802"/>
                  <a:gd name="T26" fmla="*/ 225 w 314"/>
                  <a:gd name="T27" fmla="*/ 50 h 802"/>
                  <a:gd name="T28" fmla="*/ 226 w 314"/>
                  <a:gd name="T29" fmla="*/ 49 h 802"/>
                  <a:gd name="T30" fmla="*/ 228 w 314"/>
                  <a:gd name="T31" fmla="*/ 49 h 802"/>
                  <a:gd name="T32" fmla="*/ 229 w 314"/>
                  <a:gd name="T33" fmla="*/ 49 h 802"/>
                  <a:gd name="T34" fmla="*/ 231 w 314"/>
                  <a:gd name="T35" fmla="*/ 50 h 802"/>
                  <a:gd name="T36" fmla="*/ 232 w 314"/>
                  <a:gd name="T37" fmla="*/ 51 h 802"/>
                  <a:gd name="T38" fmla="*/ 232 w 314"/>
                  <a:gd name="T39" fmla="*/ 53 h 802"/>
                  <a:gd name="T40" fmla="*/ 242 w 314"/>
                  <a:gd name="T41" fmla="*/ 53 h 802"/>
                  <a:gd name="T42" fmla="*/ 242 w 314"/>
                  <a:gd name="T43" fmla="*/ 51 h 802"/>
                  <a:gd name="T44" fmla="*/ 243 w 314"/>
                  <a:gd name="T45" fmla="*/ 50 h 802"/>
                  <a:gd name="T46" fmla="*/ 245 w 314"/>
                  <a:gd name="T47" fmla="*/ 49 h 802"/>
                  <a:gd name="T48" fmla="*/ 246 w 314"/>
                  <a:gd name="T49" fmla="*/ 49 h 802"/>
                  <a:gd name="T50" fmla="*/ 248 w 314"/>
                  <a:gd name="T51" fmla="*/ 49 h 802"/>
                  <a:gd name="T52" fmla="*/ 250 w 314"/>
                  <a:gd name="T53" fmla="*/ 50 h 802"/>
                  <a:gd name="T54" fmla="*/ 250 w 314"/>
                  <a:gd name="T55" fmla="*/ 51 h 802"/>
                  <a:gd name="T56" fmla="*/ 251 w 314"/>
                  <a:gd name="T57" fmla="*/ 53 h 802"/>
                  <a:gd name="T58" fmla="*/ 255 w 314"/>
                  <a:gd name="T59" fmla="*/ 53 h 802"/>
                  <a:gd name="T60" fmla="*/ 256 w 314"/>
                  <a:gd name="T61" fmla="*/ 51 h 802"/>
                  <a:gd name="T62" fmla="*/ 257 w 314"/>
                  <a:gd name="T63" fmla="*/ 50 h 802"/>
                  <a:gd name="T64" fmla="*/ 258 w 314"/>
                  <a:gd name="T65" fmla="*/ 49 h 802"/>
                  <a:gd name="T66" fmla="*/ 260 w 314"/>
                  <a:gd name="T67" fmla="*/ 49 h 802"/>
                  <a:gd name="T68" fmla="*/ 261 w 314"/>
                  <a:gd name="T69" fmla="*/ 49 h 802"/>
                  <a:gd name="T70" fmla="*/ 263 w 314"/>
                  <a:gd name="T71" fmla="*/ 50 h 802"/>
                  <a:gd name="T72" fmla="*/ 264 w 314"/>
                  <a:gd name="T73" fmla="*/ 51 h 802"/>
                  <a:gd name="T74" fmla="*/ 264 w 314"/>
                  <a:gd name="T75" fmla="*/ 53 h 802"/>
                  <a:gd name="T76" fmla="*/ 314 w 314"/>
                  <a:gd name="T77" fmla="*/ 53 h 802"/>
                  <a:gd name="T78" fmla="*/ 314 w 314"/>
                  <a:gd name="T79" fmla="*/ 673 h 802"/>
                  <a:gd name="T80" fmla="*/ 310 w 314"/>
                  <a:gd name="T81" fmla="*/ 673 h 802"/>
                  <a:gd name="T82" fmla="*/ 310 w 314"/>
                  <a:gd name="T83" fmla="*/ 672 h 802"/>
                  <a:gd name="T84" fmla="*/ 309 w 314"/>
                  <a:gd name="T85" fmla="*/ 671 h 802"/>
                  <a:gd name="T86" fmla="*/ 307 w 314"/>
                  <a:gd name="T87" fmla="*/ 670 h 802"/>
                  <a:gd name="T88" fmla="*/ 305 w 314"/>
                  <a:gd name="T89" fmla="*/ 670 h 802"/>
                  <a:gd name="T90" fmla="*/ 304 w 314"/>
                  <a:gd name="T91" fmla="*/ 670 h 802"/>
                  <a:gd name="T92" fmla="*/ 302 w 314"/>
                  <a:gd name="T93" fmla="*/ 671 h 802"/>
                  <a:gd name="T94" fmla="*/ 301 w 314"/>
                  <a:gd name="T95" fmla="*/ 672 h 802"/>
                  <a:gd name="T96" fmla="*/ 301 w 314"/>
                  <a:gd name="T97" fmla="*/ 673 h 802"/>
                  <a:gd name="T98" fmla="*/ 70 w 314"/>
                  <a:gd name="T99" fmla="*/ 673 h 802"/>
                  <a:gd name="T100" fmla="*/ 70 w 314"/>
                  <a:gd name="T101" fmla="*/ 672 h 802"/>
                  <a:gd name="T102" fmla="*/ 69 w 314"/>
                  <a:gd name="T103" fmla="*/ 671 h 802"/>
                  <a:gd name="T104" fmla="*/ 67 w 314"/>
                  <a:gd name="T105" fmla="*/ 670 h 802"/>
                  <a:gd name="T106" fmla="*/ 66 w 314"/>
                  <a:gd name="T107" fmla="*/ 670 h 802"/>
                  <a:gd name="T108" fmla="*/ 64 w 314"/>
                  <a:gd name="T109" fmla="*/ 670 h 802"/>
                  <a:gd name="T110" fmla="*/ 62 w 314"/>
                  <a:gd name="T111" fmla="*/ 671 h 802"/>
                  <a:gd name="T112" fmla="*/ 61 w 314"/>
                  <a:gd name="T113" fmla="*/ 672 h 802"/>
                  <a:gd name="T114" fmla="*/ 61 w 314"/>
                  <a:gd name="T115" fmla="*/ 673 h 802"/>
                  <a:gd name="T116" fmla="*/ 0 w 314"/>
                  <a:gd name="T117" fmla="*/ 673 h 802"/>
                  <a:gd name="T118" fmla="*/ 0 w 314"/>
                  <a:gd name="T119" fmla="*/ 802 h 80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14"/>
                  <a:gd name="T181" fmla="*/ 0 h 802"/>
                  <a:gd name="T182" fmla="*/ 314 w 314"/>
                  <a:gd name="T183" fmla="*/ 802 h 80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14" h="802">
                    <a:moveTo>
                      <a:pt x="118" y="0"/>
                    </a:moveTo>
                    <a:lnTo>
                      <a:pt x="118" y="53"/>
                    </a:lnTo>
                    <a:lnTo>
                      <a:pt x="201" y="53"/>
                    </a:lnTo>
                    <a:lnTo>
                      <a:pt x="202" y="51"/>
                    </a:lnTo>
                    <a:lnTo>
                      <a:pt x="203" y="50"/>
                    </a:lnTo>
                    <a:lnTo>
                      <a:pt x="204" y="49"/>
                    </a:lnTo>
                    <a:lnTo>
                      <a:pt x="206" y="49"/>
                    </a:lnTo>
                    <a:lnTo>
                      <a:pt x="207" y="49"/>
                    </a:lnTo>
                    <a:lnTo>
                      <a:pt x="209" y="50"/>
                    </a:lnTo>
                    <a:lnTo>
                      <a:pt x="210" y="51"/>
                    </a:lnTo>
                    <a:lnTo>
                      <a:pt x="210" y="53"/>
                    </a:lnTo>
                    <a:lnTo>
                      <a:pt x="223" y="53"/>
                    </a:lnTo>
                    <a:lnTo>
                      <a:pt x="224" y="51"/>
                    </a:lnTo>
                    <a:lnTo>
                      <a:pt x="225" y="50"/>
                    </a:lnTo>
                    <a:lnTo>
                      <a:pt x="226" y="49"/>
                    </a:lnTo>
                    <a:lnTo>
                      <a:pt x="228" y="49"/>
                    </a:lnTo>
                    <a:lnTo>
                      <a:pt x="229" y="49"/>
                    </a:lnTo>
                    <a:lnTo>
                      <a:pt x="231" y="50"/>
                    </a:lnTo>
                    <a:lnTo>
                      <a:pt x="232" y="51"/>
                    </a:lnTo>
                    <a:lnTo>
                      <a:pt x="232" y="53"/>
                    </a:lnTo>
                    <a:lnTo>
                      <a:pt x="242" y="53"/>
                    </a:lnTo>
                    <a:lnTo>
                      <a:pt x="242" y="51"/>
                    </a:lnTo>
                    <a:lnTo>
                      <a:pt x="243" y="50"/>
                    </a:lnTo>
                    <a:lnTo>
                      <a:pt x="245" y="49"/>
                    </a:lnTo>
                    <a:lnTo>
                      <a:pt x="246" y="49"/>
                    </a:lnTo>
                    <a:lnTo>
                      <a:pt x="248" y="49"/>
                    </a:lnTo>
                    <a:lnTo>
                      <a:pt x="250" y="50"/>
                    </a:lnTo>
                    <a:lnTo>
                      <a:pt x="250" y="51"/>
                    </a:lnTo>
                    <a:lnTo>
                      <a:pt x="251" y="53"/>
                    </a:lnTo>
                    <a:lnTo>
                      <a:pt x="255" y="53"/>
                    </a:lnTo>
                    <a:lnTo>
                      <a:pt x="256" y="51"/>
                    </a:lnTo>
                    <a:lnTo>
                      <a:pt x="257" y="50"/>
                    </a:lnTo>
                    <a:lnTo>
                      <a:pt x="258" y="49"/>
                    </a:lnTo>
                    <a:lnTo>
                      <a:pt x="260" y="49"/>
                    </a:lnTo>
                    <a:lnTo>
                      <a:pt x="261" y="49"/>
                    </a:lnTo>
                    <a:lnTo>
                      <a:pt x="263" y="50"/>
                    </a:lnTo>
                    <a:lnTo>
                      <a:pt x="264" y="51"/>
                    </a:lnTo>
                    <a:lnTo>
                      <a:pt x="264" y="53"/>
                    </a:lnTo>
                    <a:lnTo>
                      <a:pt x="314" y="53"/>
                    </a:lnTo>
                    <a:lnTo>
                      <a:pt x="314" y="673"/>
                    </a:lnTo>
                    <a:lnTo>
                      <a:pt x="310" y="673"/>
                    </a:lnTo>
                    <a:lnTo>
                      <a:pt x="310" y="672"/>
                    </a:lnTo>
                    <a:lnTo>
                      <a:pt x="309" y="671"/>
                    </a:lnTo>
                    <a:lnTo>
                      <a:pt x="307" y="670"/>
                    </a:lnTo>
                    <a:lnTo>
                      <a:pt x="305" y="670"/>
                    </a:lnTo>
                    <a:lnTo>
                      <a:pt x="304" y="670"/>
                    </a:lnTo>
                    <a:lnTo>
                      <a:pt x="302" y="671"/>
                    </a:lnTo>
                    <a:lnTo>
                      <a:pt x="301" y="672"/>
                    </a:lnTo>
                    <a:lnTo>
                      <a:pt x="301" y="673"/>
                    </a:lnTo>
                    <a:lnTo>
                      <a:pt x="70" y="673"/>
                    </a:lnTo>
                    <a:lnTo>
                      <a:pt x="70" y="672"/>
                    </a:lnTo>
                    <a:lnTo>
                      <a:pt x="69" y="671"/>
                    </a:lnTo>
                    <a:lnTo>
                      <a:pt x="67" y="670"/>
                    </a:lnTo>
                    <a:lnTo>
                      <a:pt x="66" y="670"/>
                    </a:lnTo>
                    <a:lnTo>
                      <a:pt x="64" y="670"/>
                    </a:lnTo>
                    <a:lnTo>
                      <a:pt x="62" y="671"/>
                    </a:lnTo>
                    <a:lnTo>
                      <a:pt x="61" y="672"/>
                    </a:lnTo>
                    <a:lnTo>
                      <a:pt x="61" y="673"/>
                    </a:lnTo>
                    <a:lnTo>
                      <a:pt x="0" y="673"/>
                    </a:lnTo>
                    <a:lnTo>
                      <a:pt x="0" y="802"/>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79" name="Freeform 415"/>
              <p:cNvSpPr>
                <a:spLocks/>
              </p:cNvSpPr>
              <p:nvPr/>
            </p:nvSpPr>
            <p:spPr bwMode="auto">
              <a:xfrm>
                <a:off x="4379" y="2778"/>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0" name="Rectangle 416"/>
              <p:cNvSpPr>
                <a:spLocks noChangeArrowheads="1"/>
              </p:cNvSpPr>
              <p:nvPr/>
            </p:nvSpPr>
            <p:spPr bwMode="auto">
              <a:xfrm>
                <a:off x="572" y="2272"/>
                <a:ext cx="165" cy="81"/>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5781" name="Rectangle 417"/>
              <p:cNvSpPr>
                <a:spLocks noChangeArrowheads="1"/>
              </p:cNvSpPr>
              <p:nvPr/>
            </p:nvSpPr>
            <p:spPr bwMode="auto">
              <a:xfrm>
                <a:off x="632" y="2285"/>
                <a:ext cx="1"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solidFill>
                    <a:srgbClr val="FF0000"/>
                  </a:solidFill>
                </a:endParaRPr>
              </a:p>
            </p:txBody>
          </p:sp>
          <p:sp>
            <p:nvSpPr>
              <p:cNvPr id="25782" name="Rectangle 418"/>
              <p:cNvSpPr>
                <a:spLocks noChangeArrowheads="1"/>
              </p:cNvSpPr>
              <p:nvPr/>
            </p:nvSpPr>
            <p:spPr bwMode="auto">
              <a:xfrm>
                <a:off x="549" y="2312"/>
                <a:ext cx="214"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Bonus/HR</a:t>
                </a:r>
                <a:endParaRPr lang="en-US">
                  <a:solidFill>
                    <a:srgbClr val="FF0000"/>
                  </a:solidFill>
                </a:endParaRPr>
              </a:p>
            </p:txBody>
          </p:sp>
          <p:sp>
            <p:nvSpPr>
              <p:cNvPr id="25783" name="Freeform 419"/>
              <p:cNvSpPr>
                <a:spLocks/>
              </p:cNvSpPr>
              <p:nvPr/>
            </p:nvSpPr>
            <p:spPr bwMode="auto">
              <a:xfrm>
                <a:off x="749" y="2304"/>
                <a:ext cx="3541" cy="205"/>
              </a:xfrm>
              <a:custGeom>
                <a:avLst/>
                <a:gdLst>
                  <a:gd name="T0" fmla="*/ 109 w 3541"/>
                  <a:gd name="T1" fmla="*/ 9 h 205"/>
                  <a:gd name="T2" fmla="*/ 159 w 3541"/>
                  <a:gd name="T3" fmla="*/ 9 h 205"/>
                  <a:gd name="T4" fmla="*/ 177 w 3541"/>
                  <a:gd name="T5" fmla="*/ 7 h 205"/>
                  <a:gd name="T6" fmla="*/ 388 w 3541"/>
                  <a:gd name="T7" fmla="*/ 5 h 205"/>
                  <a:gd name="T8" fmla="*/ 413 w 3541"/>
                  <a:gd name="T9" fmla="*/ 9 h 205"/>
                  <a:gd name="T10" fmla="*/ 432 w 3541"/>
                  <a:gd name="T11" fmla="*/ 3 h 205"/>
                  <a:gd name="T12" fmla="*/ 449 w 3541"/>
                  <a:gd name="T13" fmla="*/ 0 h 205"/>
                  <a:gd name="T14" fmla="*/ 585 w 3541"/>
                  <a:gd name="T15" fmla="*/ 80 h 205"/>
                  <a:gd name="T16" fmla="*/ 710 w 3541"/>
                  <a:gd name="T17" fmla="*/ 78 h 205"/>
                  <a:gd name="T18" fmla="*/ 726 w 3541"/>
                  <a:gd name="T19" fmla="*/ 80 h 205"/>
                  <a:gd name="T20" fmla="*/ 757 w 3541"/>
                  <a:gd name="T21" fmla="*/ 80 h 205"/>
                  <a:gd name="T22" fmla="*/ 779 w 3541"/>
                  <a:gd name="T23" fmla="*/ 79 h 205"/>
                  <a:gd name="T24" fmla="*/ 794 w 3541"/>
                  <a:gd name="T25" fmla="*/ 78 h 205"/>
                  <a:gd name="T26" fmla="*/ 806 w 3541"/>
                  <a:gd name="T27" fmla="*/ 77 h 205"/>
                  <a:gd name="T28" fmla="*/ 877 w 3541"/>
                  <a:gd name="T29" fmla="*/ 77 h 205"/>
                  <a:gd name="T30" fmla="*/ 963 w 3541"/>
                  <a:gd name="T31" fmla="*/ 77 h 205"/>
                  <a:gd name="T32" fmla="*/ 1058 w 3541"/>
                  <a:gd name="T33" fmla="*/ 78 h 205"/>
                  <a:gd name="T34" fmla="*/ 1143 w 3541"/>
                  <a:gd name="T35" fmla="*/ 79 h 205"/>
                  <a:gd name="T36" fmla="*/ 1172 w 3541"/>
                  <a:gd name="T37" fmla="*/ 80 h 205"/>
                  <a:gd name="T38" fmla="*/ 1250 w 3541"/>
                  <a:gd name="T39" fmla="*/ 80 h 205"/>
                  <a:gd name="T40" fmla="*/ 1299 w 3541"/>
                  <a:gd name="T41" fmla="*/ 205 h 205"/>
                  <a:gd name="T42" fmla="*/ 1372 w 3541"/>
                  <a:gd name="T43" fmla="*/ 205 h 205"/>
                  <a:gd name="T44" fmla="*/ 1387 w 3541"/>
                  <a:gd name="T45" fmla="*/ 204 h 205"/>
                  <a:gd name="T46" fmla="*/ 1401 w 3541"/>
                  <a:gd name="T47" fmla="*/ 205 h 205"/>
                  <a:gd name="T48" fmla="*/ 1455 w 3541"/>
                  <a:gd name="T49" fmla="*/ 205 h 205"/>
                  <a:gd name="T50" fmla="*/ 1472 w 3541"/>
                  <a:gd name="T51" fmla="*/ 204 h 205"/>
                  <a:gd name="T52" fmla="*/ 1491 w 3541"/>
                  <a:gd name="T53" fmla="*/ 200 h 205"/>
                  <a:gd name="T54" fmla="*/ 1591 w 3541"/>
                  <a:gd name="T55" fmla="*/ 203 h 205"/>
                  <a:gd name="T56" fmla="*/ 1680 w 3541"/>
                  <a:gd name="T57" fmla="*/ 204 h 205"/>
                  <a:gd name="T58" fmla="*/ 1759 w 3541"/>
                  <a:gd name="T59" fmla="*/ 205 h 205"/>
                  <a:gd name="T60" fmla="*/ 1813 w 3541"/>
                  <a:gd name="T61" fmla="*/ 205 h 205"/>
                  <a:gd name="T62" fmla="*/ 1919 w 3541"/>
                  <a:gd name="T63" fmla="*/ 204 h 205"/>
                  <a:gd name="T64" fmla="*/ 1938 w 3541"/>
                  <a:gd name="T65" fmla="*/ 203 h 205"/>
                  <a:gd name="T66" fmla="*/ 1962 w 3541"/>
                  <a:gd name="T67" fmla="*/ 202 h 205"/>
                  <a:gd name="T68" fmla="*/ 2027 w 3541"/>
                  <a:gd name="T69" fmla="*/ 202 h 205"/>
                  <a:gd name="T70" fmla="*/ 2134 w 3541"/>
                  <a:gd name="T71" fmla="*/ 202 h 205"/>
                  <a:gd name="T72" fmla="*/ 2200 w 3541"/>
                  <a:gd name="T73" fmla="*/ 203 h 205"/>
                  <a:gd name="T74" fmla="*/ 2272 w 3541"/>
                  <a:gd name="T75" fmla="*/ 204 h 205"/>
                  <a:gd name="T76" fmla="*/ 2293 w 3541"/>
                  <a:gd name="T77" fmla="*/ 205 h 205"/>
                  <a:gd name="T78" fmla="*/ 2322 w 3541"/>
                  <a:gd name="T79" fmla="*/ 205 h 205"/>
                  <a:gd name="T80" fmla="*/ 2453 w 3541"/>
                  <a:gd name="T81" fmla="*/ 204 h 205"/>
                  <a:gd name="T82" fmla="*/ 2466 w 3541"/>
                  <a:gd name="T83" fmla="*/ 203 h 205"/>
                  <a:gd name="T84" fmla="*/ 2626 w 3541"/>
                  <a:gd name="T85" fmla="*/ 202 h 205"/>
                  <a:gd name="T86" fmla="*/ 2793 w 3541"/>
                  <a:gd name="T87" fmla="*/ 202 h 205"/>
                  <a:gd name="T88" fmla="*/ 2913 w 3541"/>
                  <a:gd name="T89" fmla="*/ 160 h 205"/>
                  <a:gd name="T90" fmla="*/ 2928 w 3541"/>
                  <a:gd name="T91" fmla="*/ 160 h 205"/>
                  <a:gd name="T92" fmla="*/ 2945 w 3541"/>
                  <a:gd name="T93" fmla="*/ 160 h 205"/>
                  <a:gd name="T94" fmla="*/ 2994 w 3541"/>
                  <a:gd name="T95" fmla="*/ 161 h 205"/>
                  <a:gd name="T96" fmla="*/ 3015 w 3541"/>
                  <a:gd name="T97" fmla="*/ 162 h 205"/>
                  <a:gd name="T98" fmla="*/ 3068 w 3541"/>
                  <a:gd name="T99" fmla="*/ 164 h 205"/>
                  <a:gd name="T100" fmla="*/ 3111 w 3541"/>
                  <a:gd name="T101" fmla="*/ 164 h 205"/>
                  <a:gd name="T102" fmla="*/ 3130 w 3541"/>
                  <a:gd name="T103" fmla="*/ 162 h 205"/>
                  <a:gd name="T104" fmla="*/ 3170 w 3541"/>
                  <a:gd name="T105" fmla="*/ 161 h 205"/>
                  <a:gd name="T106" fmla="*/ 3192 w 3541"/>
                  <a:gd name="T107" fmla="*/ 160 h 205"/>
                  <a:gd name="T108" fmla="*/ 3288 w 3541"/>
                  <a:gd name="T109" fmla="*/ 160 h 205"/>
                  <a:gd name="T110" fmla="*/ 3310 w 3541"/>
                  <a:gd name="T111" fmla="*/ 160 h 205"/>
                  <a:gd name="T112" fmla="*/ 3338 w 3541"/>
                  <a:gd name="T113" fmla="*/ 161 h 205"/>
                  <a:gd name="T114" fmla="*/ 3383 w 3541"/>
                  <a:gd name="T115" fmla="*/ 162 h 205"/>
                  <a:gd name="T116" fmla="*/ 3400 w 3541"/>
                  <a:gd name="T117" fmla="*/ 164 h 205"/>
                  <a:gd name="T118" fmla="*/ 3434 w 3541"/>
                  <a:gd name="T119" fmla="*/ 164 h 205"/>
                  <a:gd name="T120" fmla="*/ 3466 w 3541"/>
                  <a:gd name="T121" fmla="*/ 162 h 205"/>
                  <a:gd name="T122" fmla="*/ 3508 w 3541"/>
                  <a:gd name="T123" fmla="*/ 161 h 20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541"/>
                  <a:gd name="T187" fmla="*/ 0 h 205"/>
                  <a:gd name="T188" fmla="*/ 3541 w 3541"/>
                  <a:gd name="T189" fmla="*/ 205 h 20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541" h="205">
                    <a:moveTo>
                      <a:pt x="0" y="9"/>
                    </a:moveTo>
                    <a:lnTo>
                      <a:pt x="100" y="9"/>
                    </a:lnTo>
                    <a:lnTo>
                      <a:pt x="100" y="7"/>
                    </a:lnTo>
                    <a:lnTo>
                      <a:pt x="101" y="6"/>
                    </a:lnTo>
                    <a:lnTo>
                      <a:pt x="103" y="5"/>
                    </a:lnTo>
                    <a:lnTo>
                      <a:pt x="105" y="5"/>
                    </a:lnTo>
                    <a:lnTo>
                      <a:pt x="106" y="5"/>
                    </a:lnTo>
                    <a:lnTo>
                      <a:pt x="108" y="6"/>
                    </a:lnTo>
                    <a:lnTo>
                      <a:pt x="109" y="7"/>
                    </a:lnTo>
                    <a:lnTo>
                      <a:pt x="109" y="9"/>
                    </a:lnTo>
                    <a:lnTo>
                      <a:pt x="143" y="9"/>
                    </a:lnTo>
                    <a:lnTo>
                      <a:pt x="143" y="7"/>
                    </a:lnTo>
                    <a:lnTo>
                      <a:pt x="144" y="6"/>
                    </a:lnTo>
                    <a:lnTo>
                      <a:pt x="145" y="5"/>
                    </a:lnTo>
                    <a:lnTo>
                      <a:pt x="147" y="5"/>
                    </a:lnTo>
                    <a:lnTo>
                      <a:pt x="149" y="5"/>
                    </a:lnTo>
                    <a:lnTo>
                      <a:pt x="150" y="6"/>
                    </a:lnTo>
                    <a:lnTo>
                      <a:pt x="151" y="7"/>
                    </a:lnTo>
                    <a:lnTo>
                      <a:pt x="152" y="9"/>
                    </a:lnTo>
                    <a:lnTo>
                      <a:pt x="159" y="9"/>
                    </a:lnTo>
                    <a:lnTo>
                      <a:pt x="160" y="7"/>
                    </a:lnTo>
                    <a:lnTo>
                      <a:pt x="161" y="6"/>
                    </a:lnTo>
                    <a:lnTo>
                      <a:pt x="162" y="5"/>
                    </a:lnTo>
                    <a:lnTo>
                      <a:pt x="164" y="5"/>
                    </a:lnTo>
                    <a:lnTo>
                      <a:pt x="166" y="5"/>
                    </a:lnTo>
                    <a:lnTo>
                      <a:pt x="167" y="6"/>
                    </a:lnTo>
                    <a:lnTo>
                      <a:pt x="168" y="7"/>
                    </a:lnTo>
                    <a:lnTo>
                      <a:pt x="168" y="9"/>
                    </a:lnTo>
                    <a:lnTo>
                      <a:pt x="176" y="9"/>
                    </a:lnTo>
                    <a:lnTo>
                      <a:pt x="177" y="7"/>
                    </a:lnTo>
                    <a:lnTo>
                      <a:pt x="178" y="6"/>
                    </a:lnTo>
                    <a:lnTo>
                      <a:pt x="179" y="5"/>
                    </a:lnTo>
                    <a:lnTo>
                      <a:pt x="181" y="5"/>
                    </a:lnTo>
                    <a:lnTo>
                      <a:pt x="183" y="5"/>
                    </a:lnTo>
                    <a:lnTo>
                      <a:pt x="184" y="6"/>
                    </a:lnTo>
                    <a:lnTo>
                      <a:pt x="185" y="7"/>
                    </a:lnTo>
                    <a:lnTo>
                      <a:pt x="185" y="9"/>
                    </a:lnTo>
                    <a:lnTo>
                      <a:pt x="387" y="9"/>
                    </a:lnTo>
                    <a:lnTo>
                      <a:pt x="387" y="7"/>
                    </a:lnTo>
                    <a:lnTo>
                      <a:pt x="388" y="5"/>
                    </a:lnTo>
                    <a:lnTo>
                      <a:pt x="390" y="4"/>
                    </a:lnTo>
                    <a:lnTo>
                      <a:pt x="392" y="3"/>
                    </a:lnTo>
                    <a:lnTo>
                      <a:pt x="394" y="3"/>
                    </a:lnTo>
                    <a:lnTo>
                      <a:pt x="396" y="3"/>
                    </a:lnTo>
                    <a:lnTo>
                      <a:pt x="398" y="3"/>
                    </a:lnTo>
                    <a:lnTo>
                      <a:pt x="400" y="4"/>
                    </a:lnTo>
                    <a:lnTo>
                      <a:pt x="402" y="5"/>
                    </a:lnTo>
                    <a:lnTo>
                      <a:pt x="402" y="7"/>
                    </a:lnTo>
                    <a:lnTo>
                      <a:pt x="403" y="9"/>
                    </a:lnTo>
                    <a:lnTo>
                      <a:pt x="413" y="9"/>
                    </a:lnTo>
                    <a:lnTo>
                      <a:pt x="413" y="7"/>
                    </a:lnTo>
                    <a:lnTo>
                      <a:pt x="414" y="5"/>
                    </a:lnTo>
                    <a:lnTo>
                      <a:pt x="416" y="3"/>
                    </a:lnTo>
                    <a:lnTo>
                      <a:pt x="418" y="1"/>
                    </a:lnTo>
                    <a:lnTo>
                      <a:pt x="420" y="0"/>
                    </a:lnTo>
                    <a:lnTo>
                      <a:pt x="423" y="0"/>
                    </a:lnTo>
                    <a:lnTo>
                      <a:pt x="425" y="0"/>
                    </a:lnTo>
                    <a:lnTo>
                      <a:pt x="428" y="0"/>
                    </a:lnTo>
                    <a:lnTo>
                      <a:pt x="430" y="1"/>
                    </a:lnTo>
                    <a:lnTo>
                      <a:pt x="432" y="3"/>
                    </a:lnTo>
                    <a:lnTo>
                      <a:pt x="434" y="5"/>
                    </a:lnTo>
                    <a:lnTo>
                      <a:pt x="435" y="7"/>
                    </a:lnTo>
                    <a:lnTo>
                      <a:pt x="435" y="9"/>
                    </a:lnTo>
                    <a:lnTo>
                      <a:pt x="440" y="9"/>
                    </a:lnTo>
                    <a:lnTo>
                      <a:pt x="440" y="6"/>
                    </a:lnTo>
                    <a:lnTo>
                      <a:pt x="441" y="4"/>
                    </a:lnTo>
                    <a:lnTo>
                      <a:pt x="442" y="3"/>
                    </a:lnTo>
                    <a:lnTo>
                      <a:pt x="444" y="1"/>
                    </a:lnTo>
                    <a:lnTo>
                      <a:pt x="447" y="0"/>
                    </a:lnTo>
                    <a:lnTo>
                      <a:pt x="449" y="0"/>
                    </a:lnTo>
                    <a:lnTo>
                      <a:pt x="452" y="0"/>
                    </a:lnTo>
                    <a:lnTo>
                      <a:pt x="455" y="0"/>
                    </a:lnTo>
                    <a:lnTo>
                      <a:pt x="457" y="1"/>
                    </a:lnTo>
                    <a:lnTo>
                      <a:pt x="459" y="3"/>
                    </a:lnTo>
                    <a:lnTo>
                      <a:pt x="461" y="4"/>
                    </a:lnTo>
                    <a:lnTo>
                      <a:pt x="462" y="6"/>
                    </a:lnTo>
                    <a:lnTo>
                      <a:pt x="462" y="9"/>
                    </a:lnTo>
                    <a:lnTo>
                      <a:pt x="478" y="9"/>
                    </a:lnTo>
                    <a:lnTo>
                      <a:pt x="478" y="80"/>
                    </a:lnTo>
                    <a:lnTo>
                      <a:pt x="585" y="80"/>
                    </a:lnTo>
                    <a:lnTo>
                      <a:pt x="585" y="79"/>
                    </a:lnTo>
                    <a:lnTo>
                      <a:pt x="586" y="78"/>
                    </a:lnTo>
                    <a:lnTo>
                      <a:pt x="588" y="77"/>
                    </a:lnTo>
                    <a:lnTo>
                      <a:pt x="590" y="77"/>
                    </a:lnTo>
                    <a:lnTo>
                      <a:pt x="591" y="77"/>
                    </a:lnTo>
                    <a:lnTo>
                      <a:pt x="593" y="78"/>
                    </a:lnTo>
                    <a:lnTo>
                      <a:pt x="594" y="79"/>
                    </a:lnTo>
                    <a:lnTo>
                      <a:pt x="594" y="80"/>
                    </a:lnTo>
                    <a:lnTo>
                      <a:pt x="709" y="80"/>
                    </a:lnTo>
                    <a:lnTo>
                      <a:pt x="710" y="78"/>
                    </a:lnTo>
                    <a:lnTo>
                      <a:pt x="711" y="77"/>
                    </a:lnTo>
                    <a:lnTo>
                      <a:pt x="712" y="75"/>
                    </a:lnTo>
                    <a:lnTo>
                      <a:pt x="714" y="74"/>
                    </a:lnTo>
                    <a:lnTo>
                      <a:pt x="716" y="74"/>
                    </a:lnTo>
                    <a:lnTo>
                      <a:pt x="719" y="74"/>
                    </a:lnTo>
                    <a:lnTo>
                      <a:pt x="721" y="74"/>
                    </a:lnTo>
                    <a:lnTo>
                      <a:pt x="723" y="75"/>
                    </a:lnTo>
                    <a:lnTo>
                      <a:pt x="724" y="77"/>
                    </a:lnTo>
                    <a:lnTo>
                      <a:pt x="725" y="78"/>
                    </a:lnTo>
                    <a:lnTo>
                      <a:pt x="726" y="80"/>
                    </a:lnTo>
                    <a:lnTo>
                      <a:pt x="747" y="80"/>
                    </a:lnTo>
                    <a:lnTo>
                      <a:pt x="748" y="79"/>
                    </a:lnTo>
                    <a:lnTo>
                      <a:pt x="748" y="78"/>
                    </a:lnTo>
                    <a:lnTo>
                      <a:pt x="750" y="77"/>
                    </a:lnTo>
                    <a:lnTo>
                      <a:pt x="752" y="77"/>
                    </a:lnTo>
                    <a:lnTo>
                      <a:pt x="753" y="77"/>
                    </a:lnTo>
                    <a:lnTo>
                      <a:pt x="755" y="78"/>
                    </a:lnTo>
                    <a:lnTo>
                      <a:pt x="756" y="79"/>
                    </a:lnTo>
                    <a:lnTo>
                      <a:pt x="756" y="80"/>
                    </a:lnTo>
                    <a:lnTo>
                      <a:pt x="757" y="80"/>
                    </a:lnTo>
                    <a:lnTo>
                      <a:pt x="758" y="79"/>
                    </a:lnTo>
                    <a:lnTo>
                      <a:pt x="759" y="78"/>
                    </a:lnTo>
                    <a:lnTo>
                      <a:pt x="760" y="77"/>
                    </a:lnTo>
                    <a:lnTo>
                      <a:pt x="762" y="77"/>
                    </a:lnTo>
                    <a:lnTo>
                      <a:pt x="763" y="77"/>
                    </a:lnTo>
                    <a:lnTo>
                      <a:pt x="765" y="78"/>
                    </a:lnTo>
                    <a:lnTo>
                      <a:pt x="766" y="79"/>
                    </a:lnTo>
                    <a:lnTo>
                      <a:pt x="766" y="80"/>
                    </a:lnTo>
                    <a:lnTo>
                      <a:pt x="778" y="80"/>
                    </a:lnTo>
                    <a:lnTo>
                      <a:pt x="779" y="79"/>
                    </a:lnTo>
                    <a:lnTo>
                      <a:pt x="780" y="78"/>
                    </a:lnTo>
                    <a:lnTo>
                      <a:pt x="781" y="77"/>
                    </a:lnTo>
                    <a:lnTo>
                      <a:pt x="783" y="77"/>
                    </a:lnTo>
                    <a:lnTo>
                      <a:pt x="784" y="77"/>
                    </a:lnTo>
                    <a:lnTo>
                      <a:pt x="786" y="78"/>
                    </a:lnTo>
                    <a:lnTo>
                      <a:pt x="787" y="79"/>
                    </a:lnTo>
                    <a:lnTo>
                      <a:pt x="787" y="80"/>
                    </a:lnTo>
                    <a:lnTo>
                      <a:pt x="793" y="80"/>
                    </a:lnTo>
                    <a:lnTo>
                      <a:pt x="793" y="79"/>
                    </a:lnTo>
                    <a:lnTo>
                      <a:pt x="794" y="78"/>
                    </a:lnTo>
                    <a:lnTo>
                      <a:pt x="795" y="77"/>
                    </a:lnTo>
                    <a:lnTo>
                      <a:pt x="797" y="77"/>
                    </a:lnTo>
                    <a:lnTo>
                      <a:pt x="799" y="77"/>
                    </a:lnTo>
                    <a:lnTo>
                      <a:pt x="800" y="78"/>
                    </a:lnTo>
                    <a:lnTo>
                      <a:pt x="801" y="79"/>
                    </a:lnTo>
                    <a:lnTo>
                      <a:pt x="802" y="80"/>
                    </a:lnTo>
                    <a:lnTo>
                      <a:pt x="803" y="80"/>
                    </a:lnTo>
                    <a:lnTo>
                      <a:pt x="803" y="79"/>
                    </a:lnTo>
                    <a:lnTo>
                      <a:pt x="804" y="78"/>
                    </a:lnTo>
                    <a:lnTo>
                      <a:pt x="806" y="77"/>
                    </a:lnTo>
                    <a:lnTo>
                      <a:pt x="807" y="77"/>
                    </a:lnTo>
                    <a:lnTo>
                      <a:pt x="809" y="77"/>
                    </a:lnTo>
                    <a:lnTo>
                      <a:pt x="810" y="78"/>
                    </a:lnTo>
                    <a:lnTo>
                      <a:pt x="811" y="79"/>
                    </a:lnTo>
                    <a:lnTo>
                      <a:pt x="812" y="80"/>
                    </a:lnTo>
                    <a:lnTo>
                      <a:pt x="873" y="80"/>
                    </a:lnTo>
                    <a:lnTo>
                      <a:pt x="873" y="79"/>
                    </a:lnTo>
                    <a:lnTo>
                      <a:pt x="874" y="78"/>
                    </a:lnTo>
                    <a:lnTo>
                      <a:pt x="875" y="77"/>
                    </a:lnTo>
                    <a:lnTo>
                      <a:pt x="877" y="77"/>
                    </a:lnTo>
                    <a:lnTo>
                      <a:pt x="879" y="77"/>
                    </a:lnTo>
                    <a:lnTo>
                      <a:pt x="880" y="78"/>
                    </a:lnTo>
                    <a:lnTo>
                      <a:pt x="881" y="79"/>
                    </a:lnTo>
                    <a:lnTo>
                      <a:pt x="882" y="80"/>
                    </a:lnTo>
                    <a:lnTo>
                      <a:pt x="956" y="80"/>
                    </a:lnTo>
                    <a:lnTo>
                      <a:pt x="957" y="79"/>
                    </a:lnTo>
                    <a:lnTo>
                      <a:pt x="958" y="78"/>
                    </a:lnTo>
                    <a:lnTo>
                      <a:pt x="959" y="77"/>
                    </a:lnTo>
                    <a:lnTo>
                      <a:pt x="961" y="77"/>
                    </a:lnTo>
                    <a:lnTo>
                      <a:pt x="963" y="77"/>
                    </a:lnTo>
                    <a:lnTo>
                      <a:pt x="964" y="78"/>
                    </a:lnTo>
                    <a:lnTo>
                      <a:pt x="965" y="79"/>
                    </a:lnTo>
                    <a:lnTo>
                      <a:pt x="965" y="80"/>
                    </a:lnTo>
                    <a:lnTo>
                      <a:pt x="1051" y="80"/>
                    </a:lnTo>
                    <a:lnTo>
                      <a:pt x="1051" y="79"/>
                    </a:lnTo>
                    <a:lnTo>
                      <a:pt x="1052" y="78"/>
                    </a:lnTo>
                    <a:lnTo>
                      <a:pt x="1054" y="77"/>
                    </a:lnTo>
                    <a:lnTo>
                      <a:pt x="1055" y="77"/>
                    </a:lnTo>
                    <a:lnTo>
                      <a:pt x="1057" y="77"/>
                    </a:lnTo>
                    <a:lnTo>
                      <a:pt x="1058" y="78"/>
                    </a:lnTo>
                    <a:lnTo>
                      <a:pt x="1059" y="79"/>
                    </a:lnTo>
                    <a:lnTo>
                      <a:pt x="1060" y="80"/>
                    </a:lnTo>
                    <a:lnTo>
                      <a:pt x="1135" y="80"/>
                    </a:lnTo>
                    <a:lnTo>
                      <a:pt x="1135" y="79"/>
                    </a:lnTo>
                    <a:lnTo>
                      <a:pt x="1136" y="78"/>
                    </a:lnTo>
                    <a:lnTo>
                      <a:pt x="1137" y="77"/>
                    </a:lnTo>
                    <a:lnTo>
                      <a:pt x="1139" y="77"/>
                    </a:lnTo>
                    <a:lnTo>
                      <a:pt x="1141" y="77"/>
                    </a:lnTo>
                    <a:lnTo>
                      <a:pt x="1142" y="78"/>
                    </a:lnTo>
                    <a:lnTo>
                      <a:pt x="1143" y="79"/>
                    </a:lnTo>
                    <a:lnTo>
                      <a:pt x="1144" y="80"/>
                    </a:lnTo>
                    <a:lnTo>
                      <a:pt x="1163" y="80"/>
                    </a:lnTo>
                    <a:lnTo>
                      <a:pt x="1163" y="79"/>
                    </a:lnTo>
                    <a:lnTo>
                      <a:pt x="1164" y="78"/>
                    </a:lnTo>
                    <a:lnTo>
                      <a:pt x="1165" y="77"/>
                    </a:lnTo>
                    <a:lnTo>
                      <a:pt x="1167" y="77"/>
                    </a:lnTo>
                    <a:lnTo>
                      <a:pt x="1169" y="77"/>
                    </a:lnTo>
                    <a:lnTo>
                      <a:pt x="1170" y="78"/>
                    </a:lnTo>
                    <a:lnTo>
                      <a:pt x="1171" y="79"/>
                    </a:lnTo>
                    <a:lnTo>
                      <a:pt x="1172" y="80"/>
                    </a:lnTo>
                    <a:lnTo>
                      <a:pt x="1203" y="80"/>
                    </a:lnTo>
                    <a:lnTo>
                      <a:pt x="1203" y="79"/>
                    </a:lnTo>
                    <a:lnTo>
                      <a:pt x="1204" y="78"/>
                    </a:lnTo>
                    <a:lnTo>
                      <a:pt x="1206" y="77"/>
                    </a:lnTo>
                    <a:lnTo>
                      <a:pt x="1208" y="77"/>
                    </a:lnTo>
                    <a:lnTo>
                      <a:pt x="1209" y="77"/>
                    </a:lnTo>
                    <a:lnTo>
                      <a:pt x="1211" y="78"/>
                    </a:lnTo>
                    <a:lnTo>
                      <a:pt x="1212" y="79"/>
                    </a:lnTo>
                    <a:lnTo>
                      <a:pt x="1212" y="80"/>
                    </a:lnTo>
                    <a:lnTo>
                      <a:pt x="1250" y="80"/>
                    </a:lnTo>
                    <a:lnTo>
                      <a:pt x="1250" y="79"/>
                    </a:lnTo>
                    <a:lnTo>
                      <a:pt x="1251" y="78"/>
                    </a:lnTo>
                    <a:lnTo>
                      <a:pt x="1253" y="77"/>
                    </a:lnTo>
                    <a:lnTo>
                      <a:pt x="1255" y="77"/>
                    </a:lnTo>
                    <a:lnTo>
                      <a:pt x="1256" y="77"/>
                    </a:lnTo>
                    <a:lnTo>
                      <a:pt x="1258" y="78"/>
                    </a:lnTo>
                    <a:lnTo>
                      <a:pt x="1259" y="79"/>
                    </a:lnTo>
                    <a:lnTo>
                      <a:pt x="1259" y="80"/>
                    </a:lnTo>
                    <a:lnTo>
                      <a:pt x="1299" y="80"/>
                    </a:lnTo>
                    <a:lnTo>
                      <a:pt x="1299" y="205"/>
                    </a:lnTo>
                    <a:lnTo>
                      <a:pt x="1338" y="205"/>
                    </a:lnTo>
                    <a:lnTo>
                      <a:pt x="1338" y="204"/>
                    </a:lnTo>
                    <a:lnTo>
                      <a:pt x="1339" y="203"/>
                    </a:lnTo>
                    <a:lnTo>
                      <a:pt x="1341" y="202"/>
                    </a:lnTo>
                    <a:lnTo>
                      <a:pt x="1343" y="202"/>
                    </a:lnTo>
                    <a:lnTo>
                      <a:pt x="1344" y="202"/>
                    </a:lnTo>
                    <a:lnTo>
                      <a:pt x="1346" y="203"/>
                    </a:lnTo>
                    <a:lnTo>
                      <a:pt x="1347" y="204"/>
                    </a:lnTo>
                    <a:lnTo>
                      <a:pt x="1347" y="205"/>
                    </a:lnTo>
                    <a:lnTo>
                      <a:pt x="1372" y="205"/>
                    </a:lnTo>
                    <a:lnTo>
                      <a:pt x="1372" y="204"/>
                    </a:lnTo>
                    <a:lnTo>
                      <a:pt x="1373" y="202"/>
                    </a:lnTo>
                    <a:lnTo>
                      <a:pt x="1375" y="201"/>
                    </a:lnTo>
                    <a:lnTo>
                      <a:pt x="1377" y="200"/>
                    </a:lnTo>
                    <a:lnTo>
                      <a:pt x="1379" y="199"/>
                    </a:lnTo>
                    <a:lnTo>
                      <a:pt x="1381" y="199"/>
                    </a:lnTo>
                    <a:lnTo>
                      <a:pt x="1383" y="200"/>
                    </a:lnTo>
                    <a:lnTo>
                      <a:pt x="1385" y="201"/>
                    </a:lnTo>
                    <a:lnTo>
                      <a:pt x="1386" y="202"/>
                    </a:lnTo>
                    <a:lnTo>
                      <a:pt x="1387" y="204"/>
                    </a:lnTo>
                    <a:lnTo>
                      <a:pt x="1387" y="205"/>
                    </a:lnTo>
                    <a:lnTo>
                      <a:pt x="1392" y="205"/>
                    </a:lnTo>
                    <a:lnTo>
                      <a:pt x="1393" y="204"/>
                    </a:lnTo>
                    <a:lnTo>
                      <a:pt x="1393" y="203"/>
                    </a:lnTo>
                    <a:lnTo>
                      <a:pt x="1395" y="202"/>
                    </a:lnTo>
                    <a:lnTo>
                      <a:pt x="1397" y="202"/>
                    </a:lnTo>
                    <a:lnTo>
                      <a:pt x="1398" y="202"/>
                    </a:lnTo>
                    <a:lnTo>
                      <a:pt x="1400" y="203"/>
                    </a:lnTo>
                    <a:lnTo>
                      <a:pt x="1401" y="204"/>
                    </a:lnTo>
                    <a:lnTo>
                      <a:pt x="1401" y="205"/>
                    </a:lnTo>
                    <a:lnTo>
                      <a:pt x="1435" y="205"/>
                    </a:lnTo>
                    <a:lnTo>
                      <a:pt x="1435" y="204"/>
                    </a:lnTo>
                    <a:lnTo>
                      <a:pt x="1436" y="203"/>
                    </a:lnTo>
                    <a:lnTo>
                      <a:pt x="1438" y="202"/>
                    </a:lnTo>
                    <a:lnTo>
                      <a:pt x="1439" y="202"/>
                    </a:lnTo>
                    <a:lnTo>
                      <a:pt x="1441" y="202"/>
                    </a:lnTo>
                    <a:lnTo>
                      <a:pt x="1443" y="203"/>
                    </a:lnTo>
                    <a:lnTo>
                      <a:pt x="1444" y="204"/>
                    </a:lnTo>
                    <a:lnTo>
                      <a:pt x="1444" y="205"/>
                    </a:lnTo>
                    <a:lnTo>
                      <a:pt x="1455" y="205"/>
                    </a:lnTo>
                    <a:lnTo>
                      <a:pt x="1456" y="204"/>
                    </a:lnTo>
                    <a:lnTo>
                      <a:pt x="1456" y="202"/>
                    </a:lnTo>
                    <a:lnTo>
                      <a:pt x="1458" y="200"/>
                    </a:lnTo>
                    <a:lnTo>
                      <a:pt x="1460" y="199"/>
                    </a:lnTo>
                    <a:lnTo>
                      <a:pt x="1463" y="199"/>
                    </a:lnTo>
                    <a:lnTo>
                      <a:pt x="1465" y="199"/>
                    </a:lnTo>
                    <a:lnTo>
                      <a:pt x="1467" y="199"/>
                    </a:lnTo>
                    <a:lnTo>
                      <a:pt x="1470" y="200"/>
                    </a:lnTo>
                    <a:lnTo>
                      <a:pt x="1471" y="202"/>
                    </a:lnTo>
                    <a:lnTo>
                      <a:pt x="1472" y="204"/>
                    </a:lnTo>
                    <a:lnTo>
                      <a:pt x="1473" y="205"/>
                    </a:lnTo>
                    <a:lnTo>
                      <a:pt x="1477" y="205"/>
                    </a:lnTo>
                    <a:lnTo>
                      <a:pt x="1477" y="204"/>
                    </a:lnTo>
                    <a:lnTo>
                      <a:pt x="1478" y="202"/>
                    </a:lnTo>
                    <a:lnTo>
                      <a:pt x="1480" y="200"/>
                    </a:lnTo>
                    <a:lnTo>
                      <a:pt x="1482" y="199"/>
                    </a:lnTo>
                    <a:lnTo>
                      <a:pt x="1484" y="199"/>
                    </a:lnTo>
                    <a:lnTo>
                      <a:pt x="1486" y="199"/>
                    </a:lnTo>
                    <a:lnTo>
                      <a:pt x="1488" y="199"/>
                    </a:lnTo>
                    <a:lnTo>
                      <a:pt x="1491" y="200"/>
                    </a:lnTo>
                    <a:lnTo>
                      <a:pt x="1492" y="202"/>
                    </a:lnTo>
                    <a:lnTo>
                      <a:pt x="1493" y="204"/>
                    </a:lnTo>
                    <a:lnTo>
                      <a:pt x="1493" y="205"/>
                    </a:lnTo>
                    <a:lnTo>
                      <a:pt x="1584" y="205"/>
                    </a:lnTo>
                    <a:lnTo>
                      <a:pt x="1584" y="204"/>
                    </a:lnTo>
                    <a:lnTo>
                      <a:pt x="1585" y="203"/>
                    </a:lnTo>
                    <a:lnTo>
                      <a:pt x="1586" y="202"/>
                    </a:lnTo>
                    <a:lnTo>
                      <a:pt x="1588" y="202"/>
                    </a:lnTo>
                    <a:lnTo>
                      <a:pt x="1590" y="202"/>
                    </a:lnTo>
                    <a:lnTo>
                      <a:pt x="1591" y="203"/>
                    </a:lnTo>
                    <a:lnTo>
                      <a:pt x="1592" y="204"/>
                    </a:lnTo>
                    <a:lnTo>
                      <a:pt x="1593" y="205"/>
                    </a:lnTo>
                    <a:lnTo>
                      <a:pt x="1672" y="205"/>
                    </a:lnTo>
                    <a:lnTo>
                      <a:pt x="1672" y="204"/>
                    </a:lnTo>
                    <a:lnTo>
                      <a:pt x="1673" y="203"/>
                    </a:lnTo>
                    <a:lnTo>
                      <a:pt x="1674" y="202"/>
                    </a:lnTo>
                    <a:lnTo>
                      <a:pt x="1676" y="202"/>
                    </a:lnTo>
                    <a:lnTo>
                      <a:pt x="1678" y="202"/>
                    </a:lnTo>
                    <a:lnTo>
                      <a:pt x="1679" y="203"/>
                    </a:lnTo>
                    <a:lnTo>
                      <a:pt x="1680" y="204"/>
                    </a:lnTo>
                    <a:lnTo>
                      <a:pt x="1681" y="205"/>
                    </a:lnTo>
                    <a:lnTo>
                      <a:pt x="1750" y="205"/>
                    </a:lnTo>
                    <a:lnTo>
                      <a:pt x="1751" y="204"/>
                    </a:lnTo>
                    <a:lnTo>
                      <a:pt x="1752" y="203"/>
                    </a:lnTo>
                    <a:lnTo>
                      <a:pt x="1753" y="202"/>
                    </a:lnTo>
                    <a:lnTo>
                      <a:pt x="1755" y="202"/>
                    </a:lnTo>
                    <a:lnTo>
                      <a:pt x="1757" y="202"/>
                    </a:lnTo>
                    <a:lnTo>
                      <a:pt x="1758" y="203"/>
                    </a:lnTo>
                    <a:lnTo>
                      <a:pt x="1759" y="204"/>
                    </a:lnTo>
                    <a:lnTo>
                      <a:pt x="1759" y="205"/>
                    </a:lnTo>
                    <a:lnTo>
                      <a:pt x="1778" y="205"/>
                    </a:lnTo>
                    <a:lnTo>
                      <a:pt x="1779" y="204"/>
                    </a:lnTo>
                    <a:lnTo>
                      <a:pt x="1779" y="203"/>
                    </a:lnTo>
                    <a:lnTo>
                      <a:pt x="1781" y="202"/>
                    </a:lnTo>
                    <a:lnTo>
                      <a:pt x="1783" y="202"/>
                    </a:lnTo>
                    <a:lnTo>
                      <a:pt x="1784" y="202"/>
                    </a:lnTo>
                    <a:lnTo>
                      <a:pt x="1786" y="203"/>
                    </a:lnTo>
                    <a:lnTo>
                      <a:pt x="1787" y="204"/>
                    </a:lnTo>
                    <a:lnTo>
                      <a:pt x="1787" y="205"/>
                    </a:lnTo>
                    <a:lnTo>
                      <a:pt x="1813" y="205"/>
                    </a:lnTo>
                    <a:lnTo>
                      <a:pt x="1813" y="204"/>
                    </a:lnTo>
                    <a:lnTo>
                      <a:pt x="1814" y="203"/>
                    </a:lnTo>
                    <a:lnTo>
                      <a:pt x="1816" y="202"/>
                    </a:lnTo>
                    <a:lnTo>
                      <a:pt x="1817" y="202"/>
                    </a:lnTo>
                    <a:lnTo>
                      <a:pt x="1819" y="202"/>
                    </a:lnTo>
                    <a:lnTo>
                      <a:pt x="1820" y="203"/>
                    </a:lnTo>
                    <a:lnTo>
                      <a:pt x="1822" y="204"/>
                    </a:lnTo>
                    <a:lnTo>
                      <a:pt x="1822" y="205"/>
                    </a:lnTo>
                    <a:lnTo>
                      <a:pt x="1919" y="205"/>
                    </a:lnTo>
                    <a:lnTo>
                      <a:pt x="1919" y="204"/>
                    </a:lnTo>
                    <a:lnTo>
                      <a:pt x="1920" y="203"/>
                    </a:lnTo>
                    <a:lnTo>
                      <a:pt x="1922" y="202"/>
                    </a:lnTo>
                    <a:lnTo>
                      <a:pt x="1924" y="202"/>
                    </a:lnTo>
                    <a:lnTo>
                      <a:pt x="1925" y="202"/>
                    </a:lnTo>
                    <a:lnTo>
                      <a:pt x="1927" y="203"/>
                    </a:lnTo>
                    <a:lnTo>
                      <a:pt x="1928" y="204"/>
                    </a:lnTo>
                    <a:lnTo>
                      <a:pt x="1928" y="205"/>
                    </a:lnTo>
                    <a:lnTo>
                      <a:pt x="1937" y="205"/>
                    </a:lnTo>
                    <a:lnTo>
                      <a:pt x="1937" y="204"/>
                    </a:lnTo>
                    <a:lnTo>
                      <a:pt x="1938" y="203"/>
                    </a:lnTo>
                    <a:lnTo>
                      <a:pt x="1940" y="202"/>
                    </a:lnTo>
                    <a:lnTo>
                      <a:pt x="1942" y="202"/>
                    </a:lnTo>
                    <a:lnTo>
                      <a:pt x="1943" y="202"/>
                    </a:lnTo>
                    <a:lnTo>
                      <a:pt x="1945" y="203"/>
                    </a:lnTo>
                    <a:lnTo>
                      <a:pt x="1946" y="204"/>
                    </a:lnTo>
                    <a:lnTo>
                      <a:pt x="1946" y="205"/>
                    </a:lnTo>
                    <a:lnTo>
                      <a:pt x="1960" y="205"/>
                    </a:lnTo>
                    <a:lnTo>
                      <a:pt x="1960" y="204"/>
                    </a:lnTo>
                    <a:lnTo>
                      <a:pt x="1961" y="203"/>
                    </a:lnTo>
                    <a:lnTo>
                      <a:pt x="1962" y="202"/>
                    </a:lnTo>
                    <a:lnTo>
                      <a:pt x="1964" y="202"/>
                    </a:lnTo>
                    <a:lnTo>
                      <a:pt x="1966" y="202"/>
                    </a:lnTo>
                    <a:lnTo>
                      <a:pt x="1967" y="203"/>
                    </a:lnTo>
                    <a:lnTo>
                      <a:pt x="1968" y="204"/>
                    </a:lnTo>
                    <a:lnTo>
                      <a:pt x="1969" y="205"/>
                    </a:lnTo>
                    <a:lnTo>
                      <a:pt x="2023" y="205"/>
                    </a:lnTo>
                    <a:lnTo>
                      <a:pt x="2023" y="204"/>
                    </a:lnTo>
                    <a:lnTo>
                      <a:pt x="2024" y="203"/>
                    </a:lnTo>
                    <a:lnTo>
                      <a:pt x="2026" y="202"/>
                    </a:lnTo>
                    <a:lnTo>
                      <a:pt x="2027" y="202"/>
                    </a:lnTo>
                    <a:lnTo>
                      <a:pt x="2029" y="202"/>
                    </a:lnTo>
                    <a:lnTo>
                      <a:pt x="2031" y="203"/>
                    </a:lnTo>
                    <a:lnTo>
                      <a:pt x="2032" y="204"/>
                    </a:lnTo>
                    <a:lnTo>
                      <a:pt x="2032" y="205"/>
                    </a:lnTo>
                    <a:lnTo>
                      <a:pt x="2127" y="205"/>
                    </a:lnTo>
                    <a:lnTo>
                      <a:pt x="2128" y="204"/>
                    </a:lnTo>
                    <a:lnTo>
                      <a:pt x="2129" y="203"/>
                    </a:lnTo>
                    <a:lnTo>
                      <a:pt x="2130" y="202"/>
                    </a:lnTo>
                    <a:lnTo>
                      <a:pt x="2132" y="202"/>
                    </a:lnTo>
                    <a:lnTo>
                      <a:pt x="2134" y="202"/>
                    </a:lnTo>
                    <a:lnTo>
                      <a:pt x="2135" y="203"/>
                    </a:lnTo>
                    <a:lnTo>
                      <a:pt x="2136" y="204"/>
                    </a:lnTo>
                    <a:lnTo>
                      <a:pt x="2136" y="205"/>
                    </a:lnTo>
                    <a:lnTo>
                      <a:pt x="2192" y="205"/>
                    </a:lnTo>
                    <a:lnTo>
                      <a:pt x="2193" y="204"/>
                    </a:lnTo>
                    <a:lnTo>
                      <a:pt x="2194" y="203"/>
                    </a:lnTo>
                    <a:lnTo>
                      <a:pt x="2195" y="202"/>
                    </a:lnTo>
                    <a:lnTo>
                      <a:pt x="2197" y="202"/>
                    </a:lnTo>
                    <a:lnTo>
                      <a:pt x="2199" y="202"/>
                    </a:lnTo>
                    <a:lnTo>
                      <a:pt x="2200" y="203"/>
                    </a:lnTo>
                    <a:lnTo>
                      <a:pt x="2201" y="204"/>
                    </a:lnTo>
                    <a:lnTo>
                      <a:pt x="2201" y="205"/>
                    </a:lnTo>
                    <a:lnTo>
                      <a:pt x="2263" y="205"/>
                    </a:lnTo>
                    <a:lnTo>
                      <a:pt x="2264" y="204"/>
                    </a:lnTo>
                    <a:lnTo>
                      <a:pt x="2265" y="203"/>
                    </a:lnTo>
                    <a:lnTo>
                      <a:pt x="2266" y="202"/>
                    </a:lnTo>
                    <a:lnTo>
                      <a:pt x="2268" y="202"/>
                    </a:lnTo>
                    <a:lnTo>
                      <a:pt x="2270" y="202"/>
                    </a:lnTo>
                    <a:lnTo>
                      <a:pt x="2271" y="203"/>
                    </a:lnTo>
                    <a:lnTo>
                      <a:pt x="2272" y="204"/>
                    </a:lnTo>
                    <a:lnTo>
                      <a:pt x="2272" y="205"/>
                    </a:lnTo>
                    <a:lnTo>
                      <a:pt x="2284" y="205"/>
                    </a:lnTo>
                    <a:lnTo>
                      <a:pt x="2284" y="204"/>
                    </a:lnTo>
                    <a:lnTo>
                      <a:pt x="2285" y="203"/>
                    </a:lnTo>
                    <a:lnTo>
                      <a:pt x="2286" y="202"/>
                    </a:lnTo>
                    <a:lnTo>
                      <a:pt x="2288" y="202"/>
                    </a:lnTo>
                    <a:lnTo>
                      <a:pt x="2290" y="202"/>
                    </a:lnTo>
                    <a:lnTo>
                      <a:pt x="2291" y="203"/>
                    </a:lnTo>
                    <a:lnTo>
                      <a:pt x="2292" y="204"/>
                    </a:lnTo>
                    <a:lnTo>
                      <a:pt x="2293" y="205"/>
                    </a:lnTo>
                    <a:lnTo>
                      <a:pt x="2298" y="205"/>
                    </a:lnTo>
                    <a:lnTo>
                      <a:pt x="2298" y="204"/>
                    </a:lnTo>
                    <a:lnTo>
                      <a:pt x="2299" y="203"/>
                    </a:lnTo>
                    <a:lnTo>
                      <a:pt x="2301" y="202"/>
                    </a:lnTo>
                    <a:lnTo>
                      <a:pt x="2302" y="202"/>
                    </a:lnTo>
                    <a:lnTo>
                      <a:pt x="2304" y="202"/>
                    </a:lnTo>
                    <a:lnTo>
                      <a:pt x="2306" y="203"/>
                    </a:lnTo>
                    <a:lnTo>
                      <a:pt x="2307" y="204"/>
                    </a:lnTo>
                    <a:lnTo>
                      <a:pt x="2307" y="205"/>
                    </a:lnTo>
                    <a:lnTo>
                      <a:pt x="2322" y="205"/>
                    </a:lnTo>
                    <a:lnTo>
                      <a:pt x="2323" y="204"/>
                    </a:lnTo>
                    <a:lnTo>
                      <a:pt x="2324" y="203"/>
                    </a:lnTo>
                    <a:lnTo>
                      <a:pt x="2325" y="202"/>
                    </a:lnTo>
                    <a:lnTo>
                      <a:pt x="2327" y="202"/>
                    </a:lnTo>
                    <a:lnTo>
                      <a:pt x="2329" y="202"/>
                    </a:lnTo>
                    <a:lnTo>
                      <a:pt x="2330" y="203"/>
                    </a:lnTo>
                    <a:lnTo>
                      <a:pt x="2331" y="204"/>
                    </a:lnTo>
                    <a:lnTo>
                      <a:pt x="2331" y="205"/>
                    </a:lnTo>
                    <a:lnTo>
                      <a:pt x="2453" y="205"/>
                    </a:lnTo>
                    <a:lnTo>
                      <a:pt x="2453" y="204"/>
                    </a:lnTo>
                    <a:lnTo>
                      <a:pt x="2454" y="203"/>
                    </a:lnTo>
                    <a:lnTo>
                      <a:pt x="2455" y="202"/>
                    </a:lnTo>
                    <a:lnTo>
                      <a:pt x="2457" y="202"/>
                    </a:lnTo>
                    <a:lnTo>
                      <a:pt x="2459" y="202"/>
                    </a:lnTo>
                    <a:lnTo>
                      <a:pt x="2460" y="203"/>
                    </a:lnTo>
                    <a:lnTo>
                      <a:pt x="2461" y="204"/>
                    </a:lnTo>
                    <a:lnTo>
                      <a:pt x="2462" y="205"/>
                    </a:lnTo>
                    <a:lnTo>
                      <a:pt x="2464" y="205"/>
                    </a:lnTo>
                    <a:lnTo>
                      <a:pt x="2465" y="204"/>
                    </a:lnTo>
                    <a:lnTo>
                      <a:pt x="2466" y="203"/>
                    </a:lnTo>
                    <a:lnTo>
                      <a:pt x="2467" y="202"/>
                    </a:lnTo>
                    <a:lnTo>
                      <a:pt x="2469" y="202"/>
                    </a:lnTo>
                    <a:lnTo>
                      <a:pt x="2471" y="202"/>
                    </a:lnTo>
                    <a:lnTo>
                      <a:pt x="2472" y="203"/>
                    </a:lnTo>
                    <a:lnTo>
                      <a:pt x="2473" y="204"/>
                    </a:lnTo>
                    <a:lnTo>
                      <a:pt x="2473" y="205"/>
                    </a:lnTo>
                    <a:lnTo>
                      <a:pt x="2623" y="205"/>
                    </a:lnTo>
                    <a:lnTo>
                      <a:pt x="2623" y="204"/>
                    </a:lnTo>
                    <a:lnTo>
                      <a:pt x="2624" y="203"/>
                    </a:lnTo>
                    <a:lnTo>
                      <a:pt x="2626" y="202"/>
                    </a:lnTo>
                    <a:lnTo>
                      <a:pt x="2628" y="202"/>
                    </a:lnTo>
                    <a:lnTo>
                      <a:pt x="2629" y="202"/>
                    </a:lnTo>
                    <a:lnTo>
                      <a:pt x="2631" y="203"/>
                    </a:lnTo>
                    <a:lnTo>
                      <a:pt x="2632" y="204"/>
                    </a:lnTo>
                    <a:lnTo>
                      <a:pt x="2632" y="205"/>
                    </a:lnTo>
                    <a:lnTo>
                      <a:pt x="2789" y="205"/>
                    </a:lnTo>
                    <a:lnTo>
                      <a:pt x="2789" y="204"/>
                    </a:lnTo>
                    <a:lnTo>
                      <a:pt x="2790" y="203"/>
                    </a:lnTo>
                    <a:lnTo>
                      <a:pt x="2791" y="202"/>
                    </a:lnTo>
                    <a:lnTo>
                      <a:pt x="2793" y="202"/>
                    </a:lnTo>
                    <a:lnTo>
                      <a:pt x="2795" y="202"/>
                    </a:lnTo>
                    <a:lnTo>
                      <a:pt x="2796" y="203"/>
                    </a:lnTo>
                    <a:lnTo>
                      <a:pt x="2797" y="204"/>
                    </a:lnTo>
                    <a:lnTo>
                      <a:pt x="2797" y="205"/>
                    </a:lnTo>
                    <a:lnTo>
                      <a:pt x="2884" y="205"/>
                    </a:lnTo>
                    <a:lnTo>
                      <a:pt x="2884" y="164"/>
                    </a:lnTo>
                    <a:lnTo>
                      <a:pt x="2911" y="164"/>
                    </a:lnTo>
                    <a:lnTo>
                      <a:pt x="2911" y="162"/>
                    </a:lnTo>
                    <a:lnTo>
                      <a:pt x="2912" y="161"/>
                    </a:lnTo>
                    <a:lnTo>
                      <a:pt x="2913" y="160"/>
                    </a:lnTo>
                    <a:lnTo>
                      <a:pt x="2915" y="160"/>
                    </a:lnTo>
                    <a:lnTo>
                      <a:pt x="2917" y="160"/>
                    </a:lnTo>
                    <a:lnTo>
                      <a:pt x="2918" y="161"/>
                    </a:lnTo>
                    <a:lnTo>
                      <a:pt x="2919" y="162"/>
                    </a:lnTo>
                    <a:lnTo>
                      <a:pt x="2920" y="164"/>
                    </a:lnTo>
                    <a:lnTo>
                      <a:pt x="2924" y="164"/>
                    </a:lnTo>
                    <a:lnTo>
                      <a:pt x="2924" y="162"/>
                    </a:lnTo>
                    <a:lnTo>
                      <a:pt x="2925" y="161"/>
                    </a:lnTo>
                    <a:lnTo>
                      <a:pt x="2926" y="160"/>
                    </a:lnTo>
                    <a:lnTo>
                      <a:pt x="2928" y="160"/>
                    </a:lnTo>
                    <a:lnTo>
                      <a:pt x="2930" y="160"/>
                    </a:lnTo>
                    <a:lnTo>
                      <a:pt x="2931" y="161"/>
                    </a:lnTo>
                    <a:lnTo>
                      <a:pt x="2932" y="162"/>
                    </a:lnTo>
                    <a:lnTo>
                      <a:pt x="2933" y="164"/>
                    </a:lnTo>
                    <a:lnTo>
                      <a:pt x="2939" y="164"/>
                    </a:lnTo>
                    <a:lnTo>
                      <a:pt x="2939" y="162"/>
                    </a:lnTo>
                    <a:lnTo>
                      <a:pt x="2940" y="161"/>
                    </a:lnTo>
                    <a:lnTo>
                      <a:pt x="2942" y="160"/>
                    </a:lnTo>
                    <a:lnTo>
                      <a:pt x="2943" y="160"/>
                    </a:lnTo>
                    <a:lnTo>
                      <a:pt x="2945" y="160"/>
                    </a:lnTo>
                    <a:lnTo>
                      <a:pt x="2947" y="161"/>
                    </a:lnTo>
                    <a:lnTo>
                      <a:pt x="2947" y="162"/>
                    </a:lnTo>
                    <a:lnTo>
                      <a:pt x="2948" y="164"/>
                    </a:lnTo>
                    <a:lnTo>
                      <a:pt x="2986" y="164"/>
                    </a:lnTo>
                    <a:lnTo>
                      <a:pt x="2987" y="162"/>
                    </a:lnTo>
                    <a:lnTo>
                      <a:pt x="2987" y="161"/>
                    </a:lnTo>
                    <a:lnTo>
                      <a:pt x="2989" y="160"/>
                    </a:lnTo>
                    <a:lnTo>
                      <a:pt x="2991" y="160"/>
                    </a:lnTo>
                    <a:lnTo>
                      <a:pt x="2992" y="160"/>
                    </a:lnTo>
                    <a:lnTo>
                      <a:pt x="2994" y="161"/>
                    </a:lnTo>
                    <a:lnTo>
                      <a:pt x="2995" y="162"/>
                    </a:lnTo>
                    <a:lnTo>
                      <a:pt x="2995" y="164"/>
                    </a:lnTo>
                    <a:lnTo>
                      <a:pt x="3006" y="164"/>
                    </a:lnTo>
                    <a:lnTo>
                      <a:pt x="3007" y="162"/>
                    </a:lnTo>
                    <a:lnTo>
                      <a:pt x="3008" y="161"/>
                    </a:lnTo>
                    <a:lnTo>
                      <a:pt x="3009" y="160"/>
                    </a:lnTo>
                    <a:lnTo>
                      <a:pt x="3011" y="160"/>
                    </a:lnTo>
                    <a:lnTo>
                      <a:pt x="3013" y="160"/>
                    </a:lnTo>
                    <a:lnTo>
                      <a:pt x="3014" y="161"/>
                    </a:lnTo>
                    <a:lnTo>
                      <a:pt x="3015" y="162"/>
                    </a:lnTo>
                    <a:lnTo>
                      <a:pt x="3015" y="164"/>
                    </a:lnTo>
                    <a:lnTo>
                      <a:pt x="3059" y="164"/>
                    </a:lnTo>
                    <a:lnTo>
                      <a:pt x="3059" y="162"/>
                    </a:lnTo>
                    <a:lnTo>
                      <a:pt x="3060" y="161"/>
                    </a:lnTo>
                    <a:lnTo>
                      <a:pt x="3062" y="160"/>
                    </a:lnTo>
                    <a:lnTo>
                      <a:pt x="3063" y="160"/>
                    </a:lnTo>
                    <a:lnTo>
                      <a:pt x="3065" y="160"/>
                    </a:lnTo>
                    <a:lnTo>
                      <a:pt x="3066" y="161"/>
                    </a:lnTo>
                    <a:lnTo>
                      <a:pt x="3067" y="162"/>
                    </a:lnTo>
                    <a:lnTo>
                      <a:pt x="3068" y="164"/>
                    </a:lnTo>
                    <a:lnTo>
                      <a:pt x="3099" y="164"/>
                    </a:lnTo>
                    <a:lnTo>
                      <a:pt x="3099" y="162"/>
                    </a:lnTo>
                    <a:lnTo>
                      <a:pt x="3100" y="161"/>
                    </a:lnTo>
                    <a:lnTo>
                      <a:pt x="3102" y="160"/>
                    </a:lnTo>
                    <a:lnTo>
                      <a:pt x="3103" y="160"/>
                    </a:lnTo>
                    <a:lnTo>
                      <a:pt x="3105" y="160"/>
                    </a:lnTo>
                    <a:lnTo>
                      <a:pt x="3107" y="161"/>
                    </a:lnTo>
                    <a:lnTo>
                      <a:pt x="3107" y="162"/>
                    </a:lnTo>
                    <a:lnTo>
                      <a:pt x="3108" y="164"/>
                    </a:lnTo>
                    <a:lnTo>
                      <a:pt x="3111" y="164"/>
                    </a:lnTo>
                    <a:lnTo>
                      <a:pt x="3112" y="162"/>
                    </a:lnTo>
                    <a:lnTo>
                      <a:pt x="3112" y="161"/>
                    </a:lnTo>
                    <a:lnTo>
                      <a:pt x="3114" y="160"/>
                    </a:lnTo>
                    <a:lnTo>
                      <a:pt x="3116" y="160"/>
                    </a:lnTo>
                    <a:lnTo>
                      <a:pt x="3117" y="160"/>
                    </a:lnTo>
                    <a:lnTo>
                      <a:pt x="3119" y="161"/>
                    </a:lnTo>
                    <a:lnTo>
                      <a:pt x="3120" y="162"/>
                    </a:lnTo>
                    <a:lnTo>
                      <a:pt x="3120" y="164"/>
                    </a:lnTo>
                    <a:lnTo>
                      <a:pt x="3130" y="164"/>
                    </a:lnTo>
                    <a:lnTo>
                      <a:pt x="3130" y="162"/>
                    </a:lnTo>
                    <a:lnTo>
                      <a:pt x="3131" y="161"/>
                    </a:lnTo>
                    <a:lnTo>
                      <a:pt x="3132" y="160"/>
                    </a:lnTo>
                    <a:lnTo>
                      <a:pt x="3134" y="160"/>
                    </a:lnTo>
                    <a:lnTo>
                      <a:pt x="3136" y="160"/>
                    </a:lnTo>
                    <a:lnTo>
                      <a:pt x="3137" y="161"/>
                    </a:lnTo>
                    <a:lnTo>
                      <a:pt x="3138" y="162"/>
                    </a:lnTo>
                    <a:lnTo>
                      <a:pt x="3139" y="164"/>
                    </a:lnTo>
                    <a:lnTo>
                      <a:pt x="3168" y="164"/>
                    </a:lnTo>
                    <a:lnTo>
                      <a:pt x="3169" y="162"/>
                    </a:lnTo>
                    <a:lnTo>
                      <a:pt x="3170" y="161"/>
                    </a:lnTo>
                    <a:lnTo>
                      <a:pt x="3171" y="160"/>
                    </a:lnTo>
                    <a:lnTo>
                      <a:pt x="3173" y="160"/>
                    </a:lnTo>
                    <a:lnTo>
                      <a:pt x="3175" y="160"/>
                    </a:lnTo>
                    <a:lnTo>
                      <a:pt x="3176" y="161"/>
                    </a:lnTo>
                    <a:lnTo>
                      <a:pt x="3177" y="162"/>
                    </a:lnTo>
                    <a:lnTo>
                      <a:pt x="3178" y="164"/>
                    </a:lnTo>
                    <a:lnTo>
                      <a:pt x="3190" y="164"/>
                    </a:lnTo>
                    <a:lnTo>
                      <a:pt x="3190" y="162"/>
                    </a:lnTo>
                    <a:lnTo>
                      <a:pt x="3191" y="161"/>
                    </a:lnTo>
                    <a:lnTo>
                      <a:pt x="3192" y="160"/>
                    </a:lnTo>
                    <a:lnTo>
                      <a:pt x="3194" y="160"/>
                    </a:lnTo>
                    <a:lnTo>
                      <a:pt x="3196" y="160"/>
                    </a:lnTo>
                    <a:lnTo>
                      <a:pt x="3197" y="161"/>
                    </a:lnTo>
                    <a:lnTo>
                      <a:pt x="3198" y="162"/>
                    </a:lnTo>
                    <a:lnTo>
                      <a:pt x="3199" y="164"/>
                    </a:lnTo>
                    <a:lnTo>
                      <a:pt x="3283" y="164"/>
                    </a:lnTo>
                    <a:lnTo>
                      <a:pt x="3284" y="162"/>
                    </a:lnTo>
                    <a:lnTo>
                      <a:pt x="3285" y="161"/>
                    </a:lnTo>
                    <a:lnTo>
                      <a:pt x="3286" y="160"/>
                    </a:lnTo>
                    <a:lnTo>
                      <a:pt x="3288" y="160"/>
                    </a:lnTo>
                    <a:lnTo>
                      <a:pt x="3290" y="160"/>
                    </a:lnTo>
                    <a:lnTo>
                      <a:pt x="3291" y="161"/>
                    </a:lnTo>
                    <a:lnTo>
                      <a:pt x="3292" y="162"/>
                    </a:lnTo>
                    <a:lnTo>
                      <a:pt x="3292" y="164"/>
                    </a:lnTo>
                    <a:lnTo>
                      <a:pt x="3304" y="164"/>
                    </a:lnTo>
                    <a:lnTo>
                      <a:pt x="3304" y="162"/>
                    </a:lnTo>
                    <a:lnTo>
                      <a:pt x="3305" y="161"/>
                    </a:lnTo>
                    <a:lnTo>
                      <a:pt x="3306" y="160"/>
                    </a:lnTo>
                    <a:lnTo>
                      <a:pt x="3308" y="160"/>
                    </a:lnTo>
                    <a:lnTo>
                      <a:pt x="3310" y="160"/>
                    </a:lnTo>
                    <a:lnTo>
                      <a:pt x="3311" y="161"/>
                    </a:lnTo>
                    <a:lnTo>
                      <a:pt x="3312" y="162"/>
                    </a:lnTo>
                    <a:lnTo>
                      <a:pt x="3313" y="164"/>
                    </a:lnTo>
                    <a:lnTo>
                      <a:pt x="3331" y="164"/>
                    </a:lnTo>
                    <a:lnTo>
                      <a:pt x="3331" y="162"/>
                    </a:lnTo>
                    <a:lnTo>
                      <a:pt x="3332" y="161"/>
                    </a:lnTo>
                    <a:lnTo>
                      <a:pt x="3333" y="160"/>
                    </a:lnTo>
                    <a:lnTo>
                      <a:pt x="3335" y="160"/>
                    </a:lnTo>
                    <a:lnTo>
                      <a:pt x="3337" y="160"/>
                    </a:lnTo>
                    <a:lnTo>
                      <a:pt x="3338" y="161"/>
                    </a:lnTo>
                    <a:lnTo>
                      <a:pt x="3339" y="162"/>
                    </a:lnTo>
                    <a:lnTo>
                      <a:pt x="3340" y="164"/>
                    </a:lnTo>
                    <a:lnTo>
                      <a:pt x="3375" y="164"/>
                    </a:lnTo>
                    <a:lnTo>
                      <a:pt x="3375" y="162"/>
                    </a:lnTo>
                    <a:lnTo>
                      <a:pt x="3376" y="161"/>
                    </a:lnTo>
                    <a:lnTo>
                      <a:pt x="3377" y="160"/>
                    </a:lnTo>
                    <a:lnTo>
                      <a:pt x="3379" y="160"/>
                    </a:lnTo>
                    <a:lnTo>
                      <a:pt x="3381" y="160"/>
                    </a:lnTo>
                    <a:lnTo>
                      <a:pt x="3382" y="161"/>
                    </a:lnTo>
                    <a:lnTo>
                      <a:pt x="3383" y="162"/>
                    </a:lnTo>
                    <a:lnTo>
                      <a:pt x="3384" y="164"/>
                    </a:lnTo>
                    <a:lnTo>
                      <a:pt x="3391" y="164"/>
                    </a:lnTo>
                    <a:lnTo>
                      <a:pt x="3391" y="162"/>
                    </a:lnTo>
                    <a:lnTo>
                      <a:pt x="3392" y="161"/>
                    </a:lnTo>
                    <a:lnTo>
                      <a:pt x="3394" y="160"/>
                    </a:lnTo>
                    <a:lnTo>
                      <a:pt x="3395" y="160"/>
                    </a:lnTo>
                    <a:lnTo>
                      <a:pt x="3397" y="160"/>
                    </a:lnTo>
                    <a:lnTo>
                      <a:pt x="3399" y="161"/>
                    </a:lnTo>
                    <a:lnTo>
                      <a:pt x="3400" y="162"/>
                    </a:lnTo>
                    <a:lnTo>
                      <a:pt x="3400" y="164"/>
                    </a:lnTo>
                    <a:lnTo>
                      <a:pt x="3423" y="164"/>
                    </a:lnTo>
                    <a:lnTo>
                      <a:pt x="3423" y="162"/>
                    </a:lnTo>
                    <a:lnTo>
                      <a:pt x="3424" y="161"/>
                    </a:lnTo>
                    <a:lnTo>
                      <a:pt x="3426" y="160"/>
                    </a:lnTo>
                    <a:lnTo>
                      <a:pt x="3428" y="160"/>
                    </a:lnTo>
                    <a:lnTo>
                      <a:pt x="3429" y="160"/>
                    </a:lnTo>
                    <a:lnTo>
                      <a:pt x="3431" y="161"/>
                    </a:lnTo>
                    <a:lnTo>
                      <a:pt x="3432" y="162"/>
                    </a:lnTo>
                    <a:lnTo>
                      <a:pt x="3432" y="164"/>
                    </a:lnTo>
                    <a:lnTo>
                      <a:pt x="3434" y="164"/>
                    </a:lnTo>
                    <a:lnTo>
                      <a:pt x="3435" y="162"/>
                    </a:lnTo>
                    <a:lnTo>
                      <a:pt x="3436" y="161"/>
                    </a:lnTo>
                    <a:lnTo>
                      <a:pt x="3437" y="160"/>
                    </a:lnTo>
                    <a:lnTo>
                      <a:pt x="3439" y="160"/>
                    </a:lnTo>
                    <a:lnTo>
                      <a:pt x="3441" y="160"/>
                    </a:lnTo>
                    <a:lnTo>
                      <a:pt x="3442" y="161"/>
                    </a:lnTo>
                    <a:lnTo>
                      <a:pt x="3443" y="162"/>
                    </a:lnTo>
                    <a:lnTo>
                      <a:pt x="3443" y="164"/>
                    </a:lnTo>
                    <a:lnTo>
                      <a:pt x="3466" y="164"/>
                    </a:lnTo>
                    <a:lnTo>
                      <a:pt x="3466" y="162"/>
                    </a:lnTo>
                    <a:lnTo>
                      <a:pt x="3467" y="161"/>
                    </a:lnTo>
                    <a:lnTo>
                      <a:pt x="3469" y="160"/>
                    </a:lnTo>
                    <a:lnTo>
                      <a:pt x="3470" y="160"/>
                    </a:lnTo>
                    <a:lnTo>
                      <a:pt x="3472" y="160"/>
                    </a:lnTo>
                    <a:lnTo>
                      <a:pt x="3473" y="161"/>
                    </a:lnTo>
                    <a:lnTo>
                      <a:pt x="3474" y="162"/>
                    </a:lnTo>
                    <a:lnTo>
                      <a:pt x="3475" y="164"/>
                    </a:lnTo>
                    <a:lnTo>
                      <a:pt x="3506" y="164"/>
                    </a:lnTo>
                    <a:lnTo>
                      <a:pt x="3507" y="162"/>
                    </a:lnTo>
                    <a:lnTo>
                      <a:pt x="3508" y="161"/>
                    </a:lnTo>
                    <a:lnTo>
                      <a:pt x="3509" y="160"/>
                    </a:lnTo>
                    <a:lnTo>
                      <a:pt x="3511" y="160"/>
                    </a:lnTo>
                    <a:lnTo>
                      <a:pt x="3513" y="160"/>
                    </a:lnTo>
                    <a:lnTo>
                      <a:pt x="3514" y="161"/>
                    </a:lnTo>
                    <a:lnTo>
                      <a:pt x="3515" y="162"/>
                    </a:lnTo>
                    <a:lnTo>
                      <a:pt x="3515" y="164"/>
                    </a:lnTo>
                    <a:lnTo>
                      <a:pt x="3541" y="164"/>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84" name="Freeform 420"/>
              <p:cNvSpPr>
                <a:spLocks/>
              </p:cNvSpPr>
              <p:nvPr/>
            </p:nvSpPr>
            <p:spPr bwMode="auto">
              <a:xfrm>
                <a:off x="737" y="2308"/>
                <a:ext cx="14" cy="9"/>
              </a:xfrm>
              <a:custGeom>
                <a:avLst/>
                <a:gdLst>
                  <a:gd name="T0" fmla="*/ 12 w 14"/>
                  <a:gd name="T1" fmla="*/ 9 h 9"/>
                  <a:gd name="T2" fmla="*/ 0 w 14"/>
                  <a:gd name="T3" fmla="*/ 5 h 9"/>
                  <a:gd name="T4" fmla="*/ 12 w 14"/>
                  <a:gd name="T5" fmla="*/ 0 h 9"/>
                  <a:gd name="T6" fmla="*/ 13 w 14"/>
                  <a:gd name="T7" fmla="*/ 2 h 9"/>
                  <a:gd name="T8" fmla="*/ 14 w 14"/>
                  <a:gd name="T9" fmla="*/ 5 h 9"/>
                  <a:gd name="T10" fmla="*/ 13 w 14"/>
                  <a:gd name="T11" fmla="*/ 7 h 9"/>
                  <a:gd name="T12" fmla="*/ 12 w 14"/>
                  <a:gd name="T13" fmla="*/ 9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12" y="9"/>
                    </a:moveTo>
                    <a:lnTo>
                      <a:pt x="0" y="5"/>
                    </a:lnTo>
                    <a:lnTo>
                      <a:pt x="12" y="0"/>
                    </a:lnTo>
                    <a:lnTo>
                      <a:pt x="13" y="2"/>
                    </a:lnTo>
                    <a:lnTo>
                      <a:pt x="14" y="5"/>
                    </a:lnTo>
                    <a:lnTo>
                      <a:pt x="13" y="7"/>
                    </a:lnTo>
                    <a:lnTo>
                      <a:pt x="12" y="9"/>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5" name="Freeform 421"/>
              <p:cNvSpPr>
                <a:spLocks/>
              </p:cNvSpPr>
              <p:nvPr/>
            </p:nvSpPr>
            <p:spPr bwMode="auto">
              <a:xfrm>
                <a:off x="2554" y="1198"/>
                <a:ext cx="2663" cy="1653"/>
              </a:xfrm>
              <a:custGeom>
                <a:avLst/>
                <a:gdLst>
                  <a:gd name="T0" fmla="*/ 82 w 2663"/>
                  <a:gd name="T1" fmla="*/ 1650 h 1653"/>
                  <a:gd name="T2" fmla="*/ 88 w 2663"/>
                  <a:gd name="T3" fmla="*/ 1650 h 1653"/>
                  <a:gd name="T4" fmla="*/ 132 w 2663"/>
                  <a:gd name="T5" fmla="*/ 1651 h 1653"/>
                  <a:gd name="T6" fmla="*/ 138 w 2663"/>
                  <a:gd name="T7" fmla="*/ 1649 h 1653"/>
                  <a:gd name="T8" fmla="*/ 186 w 2663"/>
                  <a:gd name="T9" fmla="*/ 1653 h 1653"/>
                  <a:gd name="T10" fmla="*/ 191 w 2663"/>
                  <a:gd name="T11" fmla="*/ 1649 h 1653"/>
                  <a:gd name="T12" fmla="*/ 195 w 2663"/>
                  <a:gd name="T13" fmla="*/ 1653 h 1653"/>
                  <a:gd name="T14" fmla="*/ 322 w 2663"/>
                  <a:gd name="T15" fmla="*/ 1649 h 1653"/>
                  <a:gd name="T16" fmla="*/ 327 w 2663"/>
                  <a:gd name="T17" fmla="*/ 1651 h 1653"/>
                  <a:gd name="T18" fmla="*/ 494 w 2663"/>
                  <a:gd name="T19" fmla="*/ 1650 h 1653"/>
                  <a:gd name="T20" fmla="*/ 501 w 2663"/>
                  <a:gd name="T21" fmla="*/ 1650 h 1653"/>
                  <a:gd name="T22" fmla="*/ 681 w 2663"/>
                  <a:gd name="T23" fmla="*/ 1651 h 1653"/>
                  <a:gd name="T24" fmla="*/ 687 w 2663"/>
                  <a:gd name="T25" fmla="*/ 1649 h 1653"/>
                  <a:gd name="T26" fmla="*/ 972 w 2663"/>
                  <a:gd name="T27" fmla="*/ 1653 h 1653"/>
                  <a:gd name="T28" fmla="*/ 976 w 2663"/>
                  <a:gd name="T29" fmla="*/ 1649 h 1653"/>
                  <a:gd name="T30" fmla="*/ 981 w 2663"/>
                  <a:gd name="T31" fmla="*/ 1653 h 1653"/>
                  <a:gd name="T32" fmla="*/ 1184 w 2663"/>
                  <a:gd name="T33" fmla="*/ 1649 h 1653"/>
                  <a:gd name="T34" fmla="*/ 1190 w 2663"/>
                  <a:gd name="T35" fmla="*/ 1651 h 1653"/>
                  <a:gd name="T36" fmla="*/ 1203 w 2663"/>
                  <a:gd name="T37" fmla="*/ 1650 h 1653"/>
                  <a:gd name="T38" fmla="*/ 1209 w 2663"/>
                  <a:gd name="T39" fmla="*/ 1650 h 1653"/>
                  <a:gd name="T40" fmla="*/ 1236 w 2663"/>
                  <a:gd name="T41" fmla="*/ 1651 h 1653"/>
                  <a:gd name="T42" fmla="*/ 1241 w 2663"/>
                  <a:gd name="T43" fmla="*/ 1649 h 1653"/>
                  <a:gd name="T44" fmla="*/ 1254 w 2663"/>
                  <a:gd name="T45" fmla="*/ 1653 h 1653"/>
                  <a:gd name="T46" fmla="*/ 1258 w 2663"/>
                  <a:gd name="T47" fmla="*/ 1649 h 1653"/>
                  <a:gd name="T48" fmla="*/ 1263 w 2663"/>
                  <a:gd name="T49" fmla="*/ 1653 h 1653"/>
                  <a:gd name="T50" fmla="*/ 1327 w 2663"/>
                  <a:gd name="T51" fmla="*/ 1649 h 1653"/>
                  <a:gd name="T52" fmla="*/ 1333 w 2663"/>
                  <a:gd name="T53" fmla="*/ 1651 h 1653"/>
                  <a:gd name="T54" fmla="*/ 1360 w 2663"/>
                  <a:gd name="T55" fmla="*/ 1650 h 1653"/>
                  <a:gd name="T56" fmla="*/ 1366 w 2663"/>
                  <a:gd name="T57" fmla="*/ 1650 h 1653"/>
                  <a:gd name="T58" fmla="*/ 2132 w 2663"/>
                  <a:gd name="T59" fmla="*/ 1651 h 1653"/>
                  <a:gd name="T60" fmla="*/ 2138 w 2663"/>
                  <a:gd name="T61" fmla="*/ 1649 h 1653"/>
                  <a:gd name="T62" fmla="*/ 2182 w 2663"/>
                  <a:gd name="T63" fmla="*/ 1653 h 1653"/>
                  <a:gd name="T64" fmla="*/ 2187 w 2663"/>
                  <a:gd name="T65" fmla="*/ 1649 h 1653"/>
                  <a:gd name="T66" fmla="*/ 2191 w 2663"/>
                  <a:gd name="T67" fmla="*/ 1653 h 1653"/>
                  <a:gd name="T68" fmla="*/ 2539 w 2663"/>
                  <a:gd name="T69" fmla="*/ 1529 h 1653"/>
                  <a:gd name="T70" fmla="*/ 2545 w 2663"/>
                  <a:gd name="T71" fmla="*/ 1527 h 1653"/>
                  <a:gd name="T72" fmla="*/ 2572 w 2663"/>
                  <a:gd name="T73" fmla="*/ 1530 h 1653"/>
                  <a:gd name="T74" fmla="*/ 2577 w 2663"/>
                  <a:gd name="T75" fmla="*/ 1527 h 1653"/>
                  <a:gd name="T76" fmla="*/ 2581 w 2663"/>
                  <a:gd name="T77" fmla="*/ 1530 h 1653"/>
                  <a:gd name="T78" fmla="*/ 2613 w 2663"/>
                  <a:gd name="T79" fmla="*/ 1527 h 1653"/>
                  <a:gd name="T80" fmla="*/ 2619 w 2663"/>
                  <a:gd name="T81" fmla="*/ 1529 h 1653"/>
                  <a:gd name="T82" fmla="*/ 2620 w 2663"/>
                  <a:gd name="T83" fmla="*/ 4 h 1653"/>
                  <a:gd name="T84" fmla="*/ 2615 w 2663"/>
                  <a:gd name="T85" fmla="*/ 0 h 1653"/>
                  <a:gd name="T86" fmla="*/ 2611 w 2663"/>
                  <a:gd name="T87" fmla="*/ 4 h 1653"/>
                  <a:gd name="T88" fmla="*/ 2603 w 2663"/>
                  <a:gd name="T89" fmla="*/ 1 h 1653"/>
                  <a:gd name="T90" fmla="*/ 2597 w 2663"/>
                  <a:gd name="T91" fmla="*/ 3 h 1653"/>
                  <a:gd name="T92" fmla="*/ 2591 w 2663"/>
                  <a:gd name="T93" fmla="*/ 2 h 1653"/>
                  <a:gd name="T94" fmla="*/ 2585 w 2663"/>
                  <a:gd name="T95" fmla="*/ 2 h 165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663"/>
                  <a:gd name="T145" fmla="*/ 0 h 1653"/>
                  <a:gd name="T146" fmla="*/ 2663 w 2663"/>
                  <a:gd name="T147" fmla="*/ 1653 h 165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663" h="1653">
                    <a:moveTo>
                      <a:pt x="0" y="1653"/>
                    </a:moveTo>
                    <a:lnTo>
                      <a:pt x="80" y="1653"/>
                    </a:lnTo>
                    <a:lnTo>
                      <a:pt x="81" y="1651"/>
                    </a:lnTo>
                    <a:lnTo>
                      <a:pt x="82" y="1650"/>
                    </a:lnTo>
                    <a:lnTo>
                      <a:pt x="83" y="1649"/>
                    </a:lnTo>
                    <a:lnTo>
                      <a:pt x="85" y="1649"/>
                    </a:lnTo>
                    <a:lnTo>
                      <a:pt x="86" y="1649"/>
                    </a:lnTo>
                    <a:lnTo>
                      <a:pt x="88" y="1650"/>
                    </a:lnTo>
                    <a:lnTo>
                      <a:pt x="89" y="1651"/>
                    </a:lnTo>
                    <a:lnTo>
                      <a:pt x="89" y="1653"/>
                    </a:lnTo>
                    <a:lnTo>
                      <a:pt x="132" y="1653"/>
                    </a:lnTo>
                    <a:lnTo>
                      <a:pt x="132" y="1651"/>
                    </a:lnTo>
                    <a:lnTo>
                      <a:pt x="133" y="1650"/>
                    </a:lnTo>
                    <a:lnTo>
                      <a:pt x="135" y="1649"/>
                    </a:lnTo>
                    <a:lnTo>
                      <a:pt x="137" y="1649"/>
                    </a:lnTo>
                    <a:lnTo>
                      <a:pt x="138" y="1649"/>
                    </a:lnTo>
                    <a:lnTo>
                      <a:pt x="140" y="1650"/>
                    </a:lnTo>
                    <a:lnTo>
                      <a:pt x="141" y="1651"/>
                    </a:lnTo>
                    <a:lnTo>
                      <a:pt x="141" y="1653"/>
                    </a:lnTo>
                    <a:lnTo>
                      <a:pt x="186" y="1653"/>
                    </a:lnTo>
                    <a:lnTo>
                      <a:pt x="186" y="1651"/>
                    </a:lnTo>
                    <a:lnTo>
                      <a:pt x="187" y="1650"/>
                    </a:lnTo>
                    <a:lnTo>
                      <a:pt x="189" y="1649"/>
                    </a:lnTo>
                    <a:lnTo>
                      <a:pt x="191" y="1649"/>
                    </a:lnTo>
                    <a:lnTo>
                      <a:pt x="192" y="1649"/>
                    </a:lnTo>
                    <a:lnTo>
                      <a:pt x="194" y="1650"/>
                    </a:lnTo>
                    <a:lnTo>
                      <a:pt x="195" y="1651"/>
                    </a:lnTo>
                    <a:lnTo>
                      <a:pt x="195" y="1653"/>
                    </a:lnTo>
                    <a:lnTo>
                      <a:pt x="319" y="1653"/>
                    </a:lnTo>
                    <a:lnTo>
                      <a:pt x="319" y="1651"/>
                    </a:lnTo>
                    <a:lnTo>
                      <a:pt x="320" y="1650"/>
                    </a:lnTo>
                    <a:lnTo>
                      <a:pt x="322" y="1649"/>
                    </a:lnTo>
                    <a:lnTo>
                      <a:pt x="323" y="1649"/>
                    </a:lnTo>
                    <a:lnTo>
                      <a:pt x="325" y="1649"/>
                    </a:lnTo>
                    <a:lnTo>
                      <a:pt x="326" y="1650"/>
                    </a:lnTo>
                    <a:lnTo>
                      <a:pt x="327" y="1651"/>
                    </a:lnTo>
                    <a:lnTo>
                      <a:pt x="328" y="1653"/>
                    </a:lnTo>
                    <a:lnTo>
                      <a:pt x="493" y="1653"/>
                    </a:lnTo>
                    <a:lnTo>
                      <a:pt x="494" y="1651"/>
                    </a:lnTo>
                    <a:lnTo>
                      <a:pt x="494" y="1650"/>
                    </a:lnTo>
                    <a:lnTo>
                      <a:pt x="496" y="1649"/>
                    </a:lnTo>
                    <a:lnTo>
                      <a:pt x="498" y="1649"/>
                    </a:lnTo>
                    <a:lnTo>
                      <a:pt x="499" y="1649"/>
                    </a:lnTo>
                    <a:lnTo>
                      <a:pt x="501" y="1650"/>
                    </a:lnTo>
                    <a:lnTo>
                      <a:pt x="502" y="1651"/>
                    </a:lnTo>
                    <a:lnTo>
                      <a:pt x="502" y="1653"/>
                    </a:lnTo>
                    <a:lnTo>
                      <a:pt x="681" y="1653"/>
                    </a:lnTo>
                    <a:lnTo>
                      <a:pt x="681" y="1651"/>
                    </a:lnTo>
                    <a:lnTo>
                      <a:pt x="682" y="1650"/>
                    </a:lnTo>
                    <a:lnTo>
                      <a:pt x="684" y="1649"/>
                    </a:lnTo>
                    <a:lnTo>
                      <a:pt x="685" y="1649"/>
                    </a:lnTo>
                    <a:lnTo>
                      <a:pt x="687" y="1649"/>
                    </a:lnTo>
                    <a:lnTo>
                      <a:pt x="688" y="1650"/>
                    </a:lnTo>
                    <a:lnTo>
                      <a:pt x="689" y="1651"/>
                    </a:lnTo>
                    <a:lnTo>
                      <a:pt x="690" y="1653"/>
                    </a:lnTo>
                    <a:lnTo>
                      <a:pt x="972" y="1653"/>
                    </a:lnTo>
                    <a:lnTo>
                      <a:pt x="972" y="1651"/>
                    </a:lnTo>
                    <a:lnTo>
                      <a:pt x="973" y="1650"/>
                    </a:lnTo>
                    <a:lnTo>
                      <a:pt x="975" y="1649"/>
                    </a:lnTo>
                    <a:lnTo>
                      <a:pt x="976" y="1649"/>
                    </a:lnTo>
                    <a:lnTo>
                      <a:pt x="978" y="1649"/>
                    </a:lnTo>
                    <a:lnTo>
                      <a:pt x="979" y="1650"/>
                    </a:lnTo>
                    <a:lnTo>
                      <a:pt x="980" y="1651"/>
                    </a:lnTo>
                    <a:lnTo>
                      <a:pt x="981" y="1653"/>
                    </a:lnTo>
                    <a:lnTo>
                      <a:pt x="1181" y="1653"/>
                    </a:lnTo>
                    <a:lnTo>
                      <a:pt x="1182" y="1651"/>
                    </a:lnTo>
                    <a:lnTo>
                      <a:pt x="1182" y="1650"/>
                    </a:lnTo>
                    <a:lnTo>
                      <a:pt x="1184" y="1649"/>
                    </a:lnTo>
                    <a:lnTo>
                      <a:pt x="1186" y="1649"/>
                    </a:lnTo>
                    <a:lnTo>
                      <a:pt x="1187" y="1649"/>
                    </a:lnTo>
                    <a:lnTo>
                      <a:pt x="1189" y="1650"/>
                    </a:lnTo>
                    <a:lnTo>
                      <a:pt x="1190" y="1651"/>
                    </a:lnTo>
                    <a:lnTo>
                      <a:pt x="1190" y="1653"/>
                    </a:lnTo>
                    <a:lnTo>
                      <a:pt x="1201" y="1653"/>
                    </a:lnTo>
                    <a:lnTo>
                      <a:pt x="1202" y="1651"/>
                    </a:lnTo>
                    <a:lnTo>
                      <a:pt x="1203" y="1650"/>
                    </a:lnTo>
                    <a:lnTo>
                      <a:pt x="1204" y="1649"/>
                    </a:lnTo>
                    <a:lnTo>
                      <a:pt x="1206" y="1649"/>
                    </a:lnTo>
                    <a:lnTo>
                      <a:pt x="1208" y="1649"/>
                    </a:lnTo>
                    <a:lnTo>
                      <a:pt x="1209" y="1650"/>
                    </a:lnTo>
                    <a:lnTo>
                      <a:pt x="1210" y="1651"/>
                    </a:lnTo>
                    <a:lnTo>
                      <a:pt x="1210" y="1653"/>
                    </a:lnTo>
                    <a:lnTo>
                      <a:pt x="1235" y="1653"/>
                    </a:lnTo>
                    <a:lnTo>
                      <a:pt x="1236" y="1651"/>
                    </a:lnTo>
                    <a:lnTo>
                      <a:pt x="1237" y="1650"/>
                    </a:lnTo>
                    <a:lnTo>
                      <a:pt x="1238" y="1649"/>
                    </a:lnTo>
                    <a:lnTo>
                      <a:pt x="1240" y="1649"/>
                    </a:lnTo>
                    <a:lnTo>
                      <a:pt x="1241" y="1649"/>
                    </a:lnTo>
                    <a:lnTo>
                      <a:pt x="1243" y="1650"/>
                    </a:lnTo>
                    <a:lnTo>
                      <a:pt x="1244" y="1651"/>
                    </a:lnTo>
                    <a:lnTo>
                      <a:pt x="1244" y="1653"/>
                    </a:lnTo>
                    <a:lnTo>
                      <a:pt x="1254" y="1653"/>
                    </a:lnTo>
                    <a:lnTo>
                      <a:pt x="1254" y="1651"/>
                    </a:lnTo>
                    <a:lnTo>
                      <a:pt x="1255" y="1650"/>
                    </a:lnTo>
                    <a:lnTo>
                      <a:pt x="1257" y="1649"/>
                    </a:lnTo>
                    <a:lnTo>
                      <a:pt x="1258" y="1649"/>
                    </a:lnTo>
                    <a:lnTo>
                      <a:pt x="1260" y="1649"/>
                    </a:lnTo>
                    <a:lnTo>
                      <a:pt x="1262" y="1650"/>
                    </a:lnTo>
                    <a:lnTo>
                      <a:pt x="1262" y="1651"/>
                    </a:lnTo>
                    <a:lnTo>
                      <a:pt x="1263" y="1653"/>
                    </a:lnTo>
                    <a:lnTo>
                      <a:pt x="1325" y="1653"/>
                    </a:lnTo>
                    <a:lnTo>
                      <a:pt x="1325" y="1651"/>
                    </a:lnTo>
                    <a:lnTo>
                      <a:pt x="1326" y="1650"/>
                    </a:lnTo>
                    <a:lnTo>
                      <a:pt x="1327" y="1649"/>
                    </a:lnTo>
                    <a:lnTo>
                      <a:pt x="1329" y="1649"/>
                    </a:lnTo>
                    <a:lnTo>
                      <a:pt x="1331" y="1649"/>
                    </a:lnTo>
                    <a:lnTo>
                      <a:pt x="1332" y="1650"/>
                    </a:lnTo>
                    <a:lnTo>
                      <a:pt x="1333" y="1651"/>
                    </a:lnTo>
                    <a:lnTo>
                      <a:pt x="1334" y="1653"/>
                    </a:lnTo>
                    <a:lnTo>
                      <a:pt x="1358" y="1653"/>
                    </a:lnTo>
                    <a:lnTo>
                      <a:pt x="1359" y="1651"/>
                    </a:lnTo>
                    <a:lnTo>
                      <a:pt x="1360" y="1650"/>
                    </a:lnTo>
                    <a:lnTo>
                      <a:pt x="1361" y="1649"/>
                    </a:lnTo>
                    <a:lnTo>
                      <a:pt x="1363" y="1649"/>
                    </a:lnTo>
                    <a:lnTo>
                      <a:pt x="1365" y="1649"/>
                    </a:lnTo>
                    <a:lnTo>
                      <a:pt x="1366" y="1650"/>
                    </a:lnTo>
                    <a:lnTo>
                      <a:pt x="1367" y="1651"/>
                    </a:lnTo>
                    <a:lnTo>
                      <a:pt x="1367" y="1653"/>
                    </a:lnTo>
                    <a:lnTo>
                      <a:pt x="2132" y="1653"/>
                    </a:lnTo>
                    <a:lnTo>
                      <a:pt x="2132" y="1651"/>
                    </a:lnTo>
                    <a:lnTo>
                      <a:pt x="2133" y="1650"/>
                    </a:lnTo>
                    <a:lnTo>
                      <a:pt x="2135" y="1649"/>
                    </a:lnTo>
                    <a:lnTo>
                      <a:pt x="2136" y="1649"/>
                    </a:lnTo>
                    <a:lnTo>
                      <a:pt x="2138" y="1649"/>
                    </a:lnTo>
                    <a:lnTo>
                      <a:pt x="2140" y="1650"/>
                    </a:lnTo>
                    <a:lnTo>
                      <a:pt x="2141" y="1651"/>
                    </a:lnTo>
                    <a:lnTo>
                      <a:pt x="2141" y="1653"/>
                    </a:lnTo>
                    <a:lnTo>
                      <a:pt x="2182" y="1653"/>
                    </a:lnTo>
                    <a:lnTo>
                      <a:pt x="2183" y="1651"/>
                    </a:lnTo>
                    <a:lnTo>
                      <a:pt x="2184" y="1650"/>
                    </a:lnTo>
                    <a:lnTo>
                      <a:pt x="2185" y="1649"/>
                    </a:lnTo>
                    <a:lnTo>
                      <a:pt x="2187" y="1649"/>
                    </a:lnTo>
                    <a:lnTo>
                      <a:pt x="2189" y="1649"/>
                    </a:lnTo>
                    <a:lnTo>
                      <a:pt x="2190" y="1650"/>
                    </a:lnTo>
                    <a:lnTo>
                      <a:pt x="2191" y="1651"/>
                    </a:lnTo>
                    <a:lnTo>
                      <a:pt x="2191" y="1653"/>
                    </a:lnTo>
                    <a:lnTo>
                      <a:pt x="2282" y="1653"/>
                    </a:lnTo>
                    <a:lnTo>
                      <a:pt x="2282" y="1530"/>
                    </a:lnTo>
                    <a:lnTo>
                      <a:pt x="2539" y="1530"/>
                    </a:lnTo>
                    <a:lnTo>
                      <a:pt x="2539" y="1529"/>
                    </a:lnTo>
                    <a:lnTo>
                      <a:pt x="2540" y="1528"/>
                    </a:lnTo>
                    <a:lnTo>
                      <a:pt x="2542" y="1527"/>
                    </a:lnTo>
                    <a:lnTo>
                      <a:pt x="2544" y="1527"/>
                    </a:lnTo>
                    <a:lnTo>
                      <a:pt x="2545" y="1527"/>
                    </a:lnTo>
                    <a:lnTo>
                      <a:pt x="2547" y="1528"/>
                    </a:lnTo>
                    <a:lnTo>
                      <a:pt x="2548" y="1529"/>
                    </a:lnTo>
                    <a:lnTo>
                      <a:pt x="2548" y="1530"/>
                    </a:lnTo>
                    <a:lnTo>
                      <a:pt x="2572" y="1530"/>
                    </a:lnTo>
                    <a:lnTo>
                      <a:pt x="2572" y="1529"/>
                    </a:lnTo>
                    <a:lnTo>
                      <a:pt x="2574" y="1528"/>
                    </a:lnTo>
                    <a:lnTo>
                      <a:pt x="2575" y="1527"/>
                    </a:lnTo>
                    <a:lnTo>
                      <a:pt x="2577" y="1527"/>
                    </a:lnTo>
                    <a:lnTo>
                      <a:pt x="2578" y="1527"/>
                    </a:lnTo>
                    <a:lnTo>
                      <a:pt x="2580" y="1528"/>
                    </a:lnTo>
                    <a:lnTo>
                      <a:pt x="2581" y="1529"/>
                    </a:lnTo>
                    <a:lnTo>
                      <a:pt x="2581" y="1530"/>
                    </a:lnTo>
                    <a:lnTo>
                      <a:pt x="2611" y="1530"/>
                    </a:lnTo>
                    <a:lnTo>
                      <a:pt x="2611" y="1529"/>
                    </a:lnTo>
                    <a:lnTo>
                      <a:pt x="2612" y="1528"/>
                    </a:lnTo>
                    <a:lnTo>
                      <a:pt x="2613" y="1527"/>
                    </a:lnTo>
                    <a:lnTo>
                      <a:pt x="2615" y="1527"/>
                    </a:lnTo>
                    <a:lnTo>
                      <a:pt x="2617" y="1527"/>
                    </a:lnTo>
                    <a:lnTo>
                      <a:pt x="2618" y="1528"/>
                    </a:lnTo>
                    <a:lnTo>
                      <a:pt x="2619" y="1529"/>
                    </a:lnTo>
                    <a:lnTo>
                      <a:pt x="2620" y="1530"/>
                    </a:lnTo>
                    <a:lnTo>
                      <a:pt x="2663" y="1530"/>
                    </a:lnTo>
                    <a:lnTo>
                      <a:pt x="2663" y="4"/>
                    </a:lnTo>
                    <a:lnTo>
                      <a:pt x="2620" y="4"/>
                    </a:lnTo>
                    <a:lnTo>
                      <a:pt x="2619" y="3"/>
                    </a:lnTo>
                    <a:lnTo>
                      <a:pt x="2618" y="2"/>
                    </a:lnTo>
                    <a:lnTo>
                      <a:pt x="2617" y="1"/>
                    </a:lnTo>
                    <a:lnTo>
                      <a:pt x="2615" y="0"/>
                    </a:lnTo>
                    <a:lnTo>
                      <a:pt x="2613" y="1"/>
                    </a:lnTo>
                    <a:lnTo>
                      <a:pt x="2612" y="2"/>
                    </a:lnTo>
                    <a:lnTo>
                      <a:pt x="2611" y="3"/>
                    </a:lnTo>
                    <a:lnTo>
                      <a:pt x="2611" y="4"/>
                    </a:lnTo>
                    <a:lnTo>
                      <a:pt x="2606" y="4"/>
                    </a:lnTo>
                    <a:lnTo>
                      <a:pt x="2606" y="3"/>
                    </a:lnTo>
                    <a:lnTo>
                      <a:pt x="2605" y="2"/>
                    </a:lnTo>
                    <a:lnTo>
                      <a:pt x="2603" y="1"/>
                    </a:lnTo>
                    <a:lnTo>
                      <a:pt x="2602" y="0"/>
                    </a:lnTo>
                    <a:lnTo>
                      <a:pt x="2600" y="1"/>
                    </a:lnTo>
                    <a:lnTo>
                      <a:pt x="2598" y="2"/>
                    </a:lnTo>
                    <a:lnTo>
                      <a:pt x="2597" y="3"/>
                    </a:lnTo>
                    <a:lnTo>
                      <a:pt x="2597" y="4"/>
                    </a:lnTo>
                    <a:lnTo>
                      <a:pt x="2593" y="4"/>
                    </a:lnTo>
                    <a:lnTo>
                      <a:pt x="2592" y="3"/>
                    </a:lnTo>
                    <a:lnTo>
                      <a:pt x="2591" y="2"/>
                    </a:lnTo>
                    <a:lnTo>
                      <a:pt x="2590" y="1"/>
                    </a:lnTo>
                    <a:lnTo>
                      <a:pt x="2588" y="0"/>
                    </a:lnTo>
                    <a:lnTo>
                      <a:pt x="2586" y="1"/>
                    </a:lnTo>
                    <a:lnTo>
                      <a:pt x="2585" y="2"/>
                    </a:lnTo>
                    <a:lnTo>
                      <a:pt x="2584" y="3"/>
                    </a:lnTo>
                    <a:lnTo>
                      <a:pt x="2584" y="4"/>
                    </a:lnTo>
                    <a:lnTo>
                      <a:pt x="2568" y="4"/>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86" name="Freeform 422"/>
              <p:cNvSpPr>
                <a:spLocks/>
              </p:cNvSpPr>
              <p:nvPr/>
            </p:nvSpPr>
            <p:spPr bwMode="auto">
              <a:xfrm>
                <a:off x="2542" y="2846"/>
                <a:ext cx="14" cy="9"/>
              </a:xfrm>
              <a:custGeom>
                <a:avLst/>
                <a:gdLst>
                  <a:gd name="T0" fmla="*/ 12 w 14"/>
                  <a:gd name="T1" fmla="*/ 9 h 9"/>
                  <a:gd name="T2" fmla="*/ 0 w 14"/>
                  <a:gd name="T3" fmla="*/ 5 h 9"/>
                  <a:gd name="T4" fmla="*/ 12 w 14"/>
                  <a:gd name="T5" fmla="*/ 0 h 9"/>
                  <a:gd name="T6" fmla="*/ 13 w 14"/>
                  <a:gd name="T7" fmla="*/ 2 h 9"/>
                  <a:gd name="T8" fmla="*/ 14 w 14"/>
                  <a:gd name="T9" fmla="*/ 5 h 9"/>
                  <a:gd name="T10" fmla="*/ 13 w 14"/>
                  <a:gd name="T11" fmla="*/ 7 h 9"/>
                  <a:gd name="T12" fmla="*/ 12 w 14"/>
                  <a:gd name="T13" fmla="*/ 9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12" y="9"/>
                    </a:moveTo>
                    <a:lnTo>
                      <a:pt x="0" y="5"/>
                    </a:lnTo>
                    <a:lnTo>
                      <a:pt x="12" y="0"/>
                    </a:lnTo>
                    <a:lnTo>
                      <a:pt x="13" y="2"/>
                    </a:lnTo>
                    <a:lnTo>
                      <a:pt x="14" y="5"/>
                    </a:lnTo>
                    <a:lnTo>
                      <a:pt x="13" y="7"/>
                    </a:lnTo>
                    <a:lnTo>
                      <a:pt x="12"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7" name="Freeform 423"/>
              <p:cNvSpPr>
                <a:spLocks/>
              </p:cNvSpPr>
              <p:nvPr/>
            </p:nvSpPr>
            <p:spPr bwMode="auto">
              <a:xfrm>
                <a:off x="3411" y="1171"/>
                <a:ext cx="1393" cy="349"/>
              </a:xfrm>
              <a:custGeom>
                <a:avLst/>
                <a:gdLst>
                  <a:gd name="T0" fmla="*/ 1387 w 1393"/>
                  <a:gd name="T1" fmla="*/ 7 h 349"/>
                  <a:gd name="T2" fmla="*/ 1383 w 1393"/>
                  <a:gd name="T3" fmla="*/ 5 h 349"/>
                  <a:gd name="T4" fmla="*/ 1378 w 1393"/>
                  <a:gd name="T5" fmla="*/ 6 h 349"/>
                  <a:gd name="T6" fmla="*/ 1334 w 1393"/>
                  <a:gd name="T7" fmla="*/ 9 h 349"/>
                  <a:gd name="T8" fmla="*/ 1332 w 1393"/>
                  <a:gd name="T9" fmla="*/ 5 h 349"/>
                  <a:gd name="T10" fmla="*/ 1327 w 1393"/>
                  <a:gd name="T11" fmla="*/ 6 h 349"/>
                  <a:gd name="T12" fmla="*/ 1238 w 1393"/>
                  <a:gd name="T13" fmla="*/ 9 h 349"/>
                  <a:gd name="T14" fmla="*/ 1235 w 1393"/>
                  <a:gd name="T15" fmla="*/ 5 h 349"/>
                  <a:gd name="T16" fmla="*/ 1231 w 1393"/>
                  <a:gd name="T17" fmla="*/ 6 h 349"/>
                  <a:gd name="T18" fmla="*/ 1150 w 1393"/>
                  <a:gd name="T19" fmla="*/ 9 h 349"/>
                  <a:gd name="T20" fmla="*/ 1148 w 1393"/>
                  <a:gd name="T21" fmla="*/ 5 h 349"/>
                  <a:gd name="T22" fmla="*/ 1143 w 1393"/>
                  <a:gd name="T23" fmla="*/ 6 h 349"/>
                  <a:gd name="T24" fmla="*/ 1076 w 1393"/>
                  <a:gd name="T25" fmla="*/ 9 h 349"/>
                  <a:gd name="T26" fmla="*/ 1073 w 1393"/>
                  <a:gd name="T27" fmla="*/ 5 h 349"/>
                  <a:gd name="T28" fmla="*/ 1068 w 1393"/>
                  <a:gd name="T29" fmla="*/ 6 h 349"/>
                  <a:gd name="T30" fmla="*/ 1054 w 1393"/>
                  <a:gd name="T31" fmla="*/ 9 h 349"/>
                  <a:gd name="T32" fmla="*/ 774 w 1393"/>
                  <a:gd name="T33" fmla="*/ 2 h 349"/>
                  <a:gd name="T34" fmla="*/ 769 w 1393"/>
                  <a:gd name="T35" fmla="*/ 0 h 349"/>
                  <a:gd name="T36" fmla="*/ 765 w 1393"/>
                  <a:gd name="T37" fmla="*/ 2 h 349"/>
                  <a:gd name="T38" fmla="*/ 650 w 1393"/>
                  <a:gd name="T39" fmla="*/ 2 h 349"/>
                  <a:gd name="T40" fmla="*/ 646 w 1393"/>
                  <a:gd name="T41" fmla="*/ 0 h 349"/>
                  <a:gd name="T42" fmla="*/ 642 w 1393"/>
                  <a:gd name="T43" fmla="*/ 2 h 349"/>
                  <a:gd name="T44" fmla="*/ 617 w 1393"/>
                  <a:gd name="T45" fmla="*/ 2 h 349"/>
                  <a:gd name="T46" fmla="*/ 612 w 1393"/>
                  <a:gd name="T47" fmla="*/ 0 h 349"/>
                  <a:gd name="T48" fmla="*/ 608 w 1393"/>
                  <a:gd name="T49" fmla="*/ 2 h 349"/>
                  <a:gd name="T50" fmla="*/ 590 w 1393"/>
                  <a:gd name="T51" fmla="*/ 2 h 349"/>
                  <a:gd name="T52" fmla="*/ 585 w 1393"/>
                  <a:gd name="T53" fmla="*/ 0 h 349"/>
                  <a:gd name="T54" fmla="*/ 581 w 1393"/>
                  <a:gd name="T55" fmla="*/ 2 h 349"/>
                  <a:gd name="T56" fmla="*/ 556 w 1393"/>
                  <a:gd name="T57" fmla="*/ 2 h 349"/>
                  <a:gd name="T58" fmla="*/ 552 w 1393"/>
                  <a:gd name="T59" fmla="*/ 0 h 349"/>
                  <a:gd name="T60" fmla="*/ 548 w 1393"/>
                  <a:gd name="T61" fmla="*/ 2 h 349"/>
                  <a:gd name="T62" fmla="*/ 515 w 1393"/>
                  <a:gd name="T63" fmla="*/ 2 h 349"/>
                  <a:gd name="T64" fmla="*/ 511 w 1393"/>
                  <a:gd name="T65" fmla="*/ 0 h 349"/>
                  <a:gd name="T66" fmla="*/ 507 w 1393"/>
                  <a:gd name="T67" fmla="*/ 2 h 349"/>
                  <a:gd name="T68" fmla="*/ 488 w 1393"/>
                  <a:gd name="T69" fmla="*/ 2 h 349"/>
                  <a:gd name="T70" fmla="*/ 484 w 1393"/>
                  <a:gd name="T71" fmla="*/ 0 h 349"/>
                  <a:gd name="T72" fmla="*/ 480 w 1393"/>
                  <a:gd name="T73" fmla="*/ 2 h 349"/>
                  <a:gd name="T74" fmla="*/ 467 w 1393"/>
                  <a:gd name="T75" fmla="*/ 2 h 349"/>
                  <a:gd name="T76" fmla="*/ 463 w 1393"/>
                  <a:gd name="T77" fmla="*/ 0 h 349"/>
                  <a:gd name="T78" fmla="*/ 459 w 1393"/>
                  <a:gd name="T79" fmla="*/ 2 h 349"/>
                  <a:gd name="T80" fmla="*/ 445 w 1393"/>
                  <a:gd name="T81" fmla="*/ 2 h 349"/>
                  <a:gd name="T82" fmla="*/ 441 w 1393"/>
                  <a:gd name="T83" fmla="*/ 0 h 349"/>
                  <a:gd name="T84" fmla="*/ 437 w 1393"/>
                  <a:gd name="T85" fmla="*/ 2 h 349"/>
                  <a:gd name="T86" fmla="*/ 420 w 1393"/>
                  <a:gd name="T87" fmla="*/ 2 h 349"/>
                  <a:gd name="T88" fmla="*/ 416 w 1393"/>
                  <a:gd name="T89" fmla="*/ 0 h 349"/>
                  <a:gd name="T90" fmla="*/ 411 w 1393"/>
                  <a:gd name="T91" fmla="*/ 2 h 349"/>
                  <a:gd name="T92" fmla="*/ 392 w 1393"/>
                  <a:gd name="T93" fmla="*/ 2 h 349"/>
                  <a:gd name="T94" fmla="*/ 388 w 1393"/>
                  <a:gd name="T95" fmla="*/ 0 h 349"/>
                  <a:gd name="T96" fmla="*/ 384 w 1393"/>
                  <a:gd name="T97" fmla="*/ 2 h 349"/>
                  <a:gd name="T98" fmla="*/ 368 w 1393"/>
                  <a:gd name="T99" fmla="*/ 2 h 349"/>
                  <a:gd name="T100" fmla="*/ 364 w 1393"/>
                  <a:gd name="T101" fmla="*/ 0 h 349"/>
                  <a:gd name="T102" fmla="*/ 360 w 1393"/>
                  <a:gd name="T103" fmla="*/ 2 h 349"/>
                  <a:gd name="T104" fmla="*/ 78 w 1393"/>
                  <a:gd name="T105" fmla="*/ 2 h 349"/>
                  <a:gd name="T106" fmla="*/ 74 w 1393"/>
                  <a:gd name="T107" fmla="*/ 0 h 349"/>
                  <a:gd name="T108" fmla="*/ 70 w 1393"/>
                  <a:gd name="T109" fmla="*/ 2 h 349"/>
                  <a:gd name="T110" fmla="*/ 56 w 1393"/>
                  <a:gd name="T111" fmla="*/ 2 h 349"/>
                  <a:gd name="T112" fmla="*/ 52 w 1393"/>
                  <a:gd name="T113" fmla="*/ 0 h 349"/>
                  <a:gd name="T114" fmla="*/ 48 w 1393"/>
                  <a:gd name="T115" fmla="*/ 2 h 349"/>
                  <a:gd name="T116" fmla="*/ 26 w 1393"/>
                  <a:gd name="T117" fmla="*/ 2 h 349"/>
                  <a:gd name="T118" fmla="*/ 21 w 1393"/>
                  <a:gd name="T119" fmla="*/ 0 h 349"/>
                  <a:gd name="T120" fmla="*/ 17 w 1393"/>
                  <a:gd name="T121" fmla="*/ 2 h 349"/>
                  <a:gd name="T122" fmla="*/ 0 w 1393"/>
                  <a:gd name="T123" fmla="*/ 349 h 3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93"/>
                  <a:gd name="T187" fmla="*/ 0 h 349"/>
                  <a:gd name="T188" fmla="*/ 1393 w 1393"/>
                  <a:gd name="T189" fmla="*/ 349 h 3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93" h="349">
                    <a:moveTo>
                      <a:pt x="1393" y="9"/>
                    </a:moveTo>
                    <a:lnTo>
                      <a:pt x="1387" y="9"/>
                    </a:lnTo>
                    <a:lnTo>
                      <a:pt x="1387" y="7"/>
                    </a:lnTo>
                    <a:lnTo>
                      <a:pt x="1386" y="6"/>
                    </a:lnTo>
                    <a:lnTo>
                      <a:pt x="1385" y="5"/>
                    </a:lnTo>
                    <a:lnTo>
                      <a:pt x="1383" y="5"/>
                    </a:lnTo>
                    <a:lnTo>
                      <a:pt x="1382" y="5"/>
                    </a:lnTo>
                    <a:lnTo>
                      <a:pt x="1380" y="5"/>
                    </a:lnTo>
                    <a:lnTo>
                      <a:pt x="1378" y="6"/>
                    </a:lnTo>
                    <a:lnTo>
                      <a:pt x="1378" y="7"/>
                    </a:lnTo>
                    <a:lnTo>
                      <a:pt x="1377" y="9"/>
                    </a:lnTo>
                    <a:lnTo>
                      <a:pt x="1334" y="9"/>
                    </a:lnTo>
                    <a:lnTo>
                      <a:pt x="1334" y="7"/>
                    </a:lnTo>
                    <a:lnTo>
                      <a:pt x="1333" y="6"/>
                    </a:lnTo>
                    <a:lnTo>
                      <a:pt x="1332" y="5"/>
                    </a:lnTo>
                    <a:lnTo>
                      <a:pt x="1330" y="5"/>
                    </a:lnTo>
                    <a:lnTo>
                      <a:pt x="1328" y="5"/>
                    </a:lnTo>
                    <a:lnTo>
                      <a:pt x="1327" y="6"/>
                    </a:lnTo>
                    <a:lnTo>
                      <a:pt x="1326" y="7"/>
                    </a:lnTo>
                    <a:lnTo>
                      <a:pt x="1325" y="9"/>
                    </a:lnTo>
                    <a:lnTo>
                      <a:pt x="1238" y="9"/>
                    </a:lnTo>
                    <a:lnTo>
                      <a:pt x="1238" y="7"/>
                    </a:lnTo>
                    <a:lnTo>
                      <a:pt x="1237" y="6"/>
                    </a:lnTo>
                    <a:lnTo>
                      <a:pt x="1235" y="5"/>
                    </a:lnTo>
                    <a:lnTo>
                      <a:pt x="1234" y="5"/>
                    </a:lnTo>
                    <a:lnTo>
                      <a:pt x="1232" y="5"/>
                    </a:lnTo>
                    <a:lnTo>
                      <a:pt x="1231" y="6"/>
                    </a:lnTo>
                    <a:lnTo>
                      <a:pt x="1230" y="7"/>
                    </a:lnTo>
                    <a:lnTo>
                      <a:pt x="1229" y="9"/>
                    </a:lnTo>
                    <a:lnTo>
                      <a:pt x="1150" y="9"/>
                    </a:lnTo>
                    <a:lnTo>
                      <a:pt x="1150" y="7"/>
                    </a:lnTo>
                    <a:lnTo>
                      <a:pt x="1149" y="6"/>
                    </a:lnTo>
                    <a:lnTo>
                      <a:pt x="1148" y="5"/>
                    </a:lnTo>
                    <a:lnTo>
                      <a:pt x="1146" y="5"/>
                    </a:lnTo>
                    <a:lnTo>
                      <a:pt x="1144" y="5"/>
                    </a:lnTo>
                    <a:lnTo>
                      <a:pt x="1143" y="6"/>
                    </a:lnTo>
                    <a:lnTo>
                      <a:pt x="1142" y="7"/>
                    </a:lnTo>
                    <a:lnTo>
                      <a:pt x="1141" y="9"/>
                    </a:lnTo>
                    <a:lnTo>
                      <a:pt x="1076" y="9"/>
                    </a:lnTo>
                    <a:lnTo>
                      <a:pt x="1076" y="7"/>
                    </a:lnTo>
                    <a:lnTo>
                      <a:pt x="1075" y="6"/>
                    </a:lnTo>
                    <a:lnTo>
                      <a:pt x="1073" y="5"/>
                    </a:lnTo>
                    <a:lnTo>
                      <a:pt x="1072" y="5"/>
                    </a:lnTo>
                    <a:lnTo>
                      <a:pt x="1070" y="5"/>
                    </a:lnTo>
                    <a:lnTo>
                      <a:pt x="1068" y="6"/>
                    </a:lnTo>
                    <a:lnTo>
                      <a:pt x="1068" y="7"/>
                    </a:lnTo>
                    <a:lnTo>
                      <a:pt x="1067" y="9"/>
                    </a:lnTo>
                    <a:lnTo>
                      <a:pt x="1054" y="9"/>
                    </a:lnTo>
                    <a:lnTo>
                      <a:pt x="1054" y="3"/>
                    </a:lnTo>
                    <a:lnTo>
                      <a:pt x="774" y="3"/>
                    </a:lnTo>
                    <a:lnTo>
                      <a:pt x="774" y="2"/>
                    </a:lnTo>
                    <a:lnTo>
                      <a:pt x="773" y="1"/>
                    </a:lnTo>
                    <a:lnTo>
                      <a:pt x="771" y="0"/>
                    </a:lnTo>
                    <a:lnTo>
                      <a:pt x="769" y="0"/>
                    </a:lnTo>
                    <a:lnTo>
                      <a:pt x="768" y="0"/>
                    </a:lnTo>
                    <a:lnTo>
                      <a:pt x="766" y="1"/>
                    </a:lnTo>
                    <a:lnTo>
                      <a:pt x="765" y="2"/>
                    </a:lnTo>
                    <a:lnTo>
                      <a:pt x="765" y="3"/>
                    </a:lnTo>
                    <a:lnTo>
                      <a:pt x="651" y="3"/>
                    </a:lnTo>
                    <a:lnTo>
                      <a:pt x="650" y="2"/>
                    </a:lnTo>
                    <a:lnTo>
                      <a:pt x="649" y="1"/>
                    </a:lnTo>
                    <a:lnTo>
                      <a:pt x="648" y="0"/>
                    </a:lnTo>
                    <a:lnTo>
                      <a:pt x="646" y="0"/>
                    </a:lnTo>
                    <a:lnTo>
                      <a:pt x="644" y="0"/>
                    </a:lnTo>
                    <a:lnTo>
                      <a:pt x="643" y="1"/>
                    </a:lnTo>
                    <a:lnTo>
                      <a:pt x="642" y="2"/>
                    </a:lnTo>
                    <a:lnTo>
                      <a:pt x="642" y="3"/>
                    </a:lnTo>
                    <a:lnTo>
                      <a:pt x="617" y="3"/>
                    </a:lnTo>
                    <a:lnTo>
                      <a:pt x="617" y="2"/>
                    </a:lnTo>
                    <a:lnTo>
                      <a:pt x="615" y="1"/>
                    </a:lnTo>
                    <a:lnTo>
                      <a:pt x="614" y="0"/>
                    </a:lnTo>
                    <a:lnTo>
                      <a:pt x="612" y="0"/>
                    </a:lnTo>
                    <a:lnTo>
                      <a:pt x="611" y="0"/>
                    </a:lnTo>
                    <a:lnTo>
                      <a:pt x="609" y="1"/>
                    </a:lnTo>
                    <a:lnTo>
                      <a:pt x="608" y="2"/>
                    </a:lnTo>
                    <a:lnTo>
                      <a:pt x="608" y="3"/>
                    </a:lnTo>
                    <a:lnTo>
                      <a:pt x="590" y="3"/>
                    </a:lnTo>
                    <a:lnTo>
                      <a:pt x="590" y="2"/>
                    </a:lnTo>
                    <a:lnTo>
                      <a:pt x="588" y="1"/>
                    </a:lnTo>
                    <a:lnTo>
                      <a:pt x="587" y="0"/>
                    </a:lnTo>
                    <a:lnTo>
                      <a:pt x="585" y="0"/>
                    </a:lnTo>
                    <a:lnTo>
                      <a:pt x="584" y="0"/>
                    </a:lnTo>
                    <a:lnTo>
                      <a:pt x="582" y="1"/>
                    </a:lnTo>
                    <a:lnTo>
                      <a:pt x="581" y="2"/>
                    </a:lnTo>
                    <a:lnTo>
                      <a:pt x="581" y="3"/>
                    </a:lnTo>
                    <a:lnTo>
                      <a:pt x="556" y="3"/>
                    </a:lnTo>
                    <a:lnTo>
                      <a:pt x="556" y="2"/>
                    </a:lnTo>
                    <a:lnTo>
                      <a:pt x="555" y="1"/>
                    </a:lnTo>
                    <a:lnTo>
                      <a:pt x="553" y="0"/>
                    </a:lnTo>
                    <a:lnTo>
                      <a:pt x="552" y="0"/>
                    </a:lnTo>
                    <a:lnTo>
                      <a:pt x="550" y="0"/>
                    </a:lnTo>
                    <a:lnTo>
                      <a:pt x="548" y="1"/>
                    </a:lnTo>
                    <a:lnTo>
                      <a:pt x="548" y="2"/>
                    </a:lnTo>
                    <a:lnTo>
                      <a:pt x="547" y="3"/>
                    </a:lnTo>
                    <a:lnTo>
                      <a:pt x="516" y="3"/>
                    </a:lnTo>
                    <a:lnTo>
                      <a:pt x="515" y="2"/>
                    </a:lnTo>
                    <a:lnTo>
                      <a:pt x="514" y="1"/>
                    </a:lnTo>
                    <a:lnTo>
                      <a:pt x="513" y="0"/>
                    </a:lnTo>
                    <a:lnTo>
                      <a:pt x="511" y="0"/>
                    </a:lnTo>
                    <a:lnTo>
                      <a:pt x="509" y="0"/>
                    </a:lnTo>
                    <a:lnTo>
                      <a:pt x="508" y="1"/>
                    </a:lnTo>
                    <a:lnTo>
                      <a:pt x="507" y="2"/>
                    </a:lnTo>
                    <a:lnTo>
                      <a:pt x="506" y="3"/>
                    </a:lnTo>
                    <a:lnTo>
                      <a:pt x="488" y="3"/>
                    </a:lnTo>
                    <a:lnTo>
                      <a:pt x="488" y="2"/>
                    </a:lnTo>
                    <a:lnTo>
                      <a:pt x="487" y="1"/>
                    </a:lnTo>
                    <a:lnTo>
                      <a:pt x="486" y="0"/>
                    </a:lnTo>
                    <a:lnTo>
                      <a:pt x="484" y="0"/>
                    </a:lnTo>
                    <a:lnTo>
                      <a:pt x="482" y="0"/>
                    </a:lnTo>
                    <a:lnTo>
                      <a:pt x="481" y="1"/>
                    </a:lnTo>
                    <a:lnTo>
                      <a:pt x="480" y="2"/>
                    </a:lnTo>
                    <a:lnTo>
                      <a:pt x="479" y="3"/>
                    </a:lnTo>
                    <a:lnTo>
                      <a:pt x="468" y="3"/>
                    </a:lnTo>
                    <a:lnTo>
                      <a:pt x="467" y="2"/>
                    </a:lnTo>
                    <a:lnTo>
                      <a:pt x="467" y="1"/>
                    </a:lnTo>
                    <a:lnTo>
                      <a:pt x="465" y="0"/>
                    </a:lnTo>
                    <a:lnTo>
                      <a:pt x="463" y="0"/>
                    </a:lnTo>
                    <a:lnTo>
                      <a:pt x="462" y="0"/>
                    </a:lnTo>
                    <a:lnTo>
                      <a:pt x="460" y="1"/>
                    </a:lnTo>
                    <a:lnTo>
                      <a:pt x="459" y="2"/>
                    </a:lnTo>
                    <a:lnTo>
                      <a:pt x="459" y="3"/>
                    </a:lnTo>
                    <a:lnTo>
                      <a:pt x="446" y="3"/>
                    </a:lnTo>
                    <a:lnTo>
                      <a:pt x="445" y="2"/>
                    </a:lnTo>
                    <a:lnTo>
                      <a:pt x="445" y="1"/>
                    </a:lnTo>
                    <a:lnTo>
                      <a:pt x="443" y="0"/>
                    </a:lnTo>
                    <a:lnTo>
                      <a:pt x="441" y="0"/>
                    </a:lnTo>
                    <a:lnTo>
                      <a:pt x="440" y="0"/>
                    </a:lnTo>
                    <a:lnTo>
                      <a:pt x="438" y="1"/>
                    </a:lnTo>
                    <a:lnTo>
                      <a:pt x="437" y="2"/>
                    </a:lnTo>
                    <a:lnTo>
                      <a:pt x="437" y="3"/>
                    </a:lnTo>
                    <a:lnTo>
                      <a:pt x="420" y="3"/>
                    </a:lnTo>
                    <a:lnTo>
                      <a:pt x="420" y="2"/>
                    </a:lnTo>
                    <a:lnTo>
                      <a:pt x="419" y="1"/>
                    </a:lnTo>
                    <a:lnTo>
                      <a:pt x="417" y="0"/>
                    </a:lnTo>
                    <a:lnTo>
                      <a:pt x="416" y="0"/>
                    </a:lnTo>
                    <a:lnTo>
                      <a:pt x="414" y="0"/>
                    </a:lnTo>
                    <a:lnTo>
                      <a:pt x="412" y="1"/>
                    </a:lnTo>
                    <a:lnTo>
                      <a:pt x="411" y="2"/>
                    </a:lnTo>
                    <a:lnTo>
                      <a:pt x="411" y="3"/>
                    </a:lnTo>
                    <a:lnTo>
                      <a:pt x="392" y="3"/>
                    </a:lnTo>
                    <a:lnTo>
                      <a:pt x="392" y="2"/>
                    </a:lnTo>
                    <a:lnTo>
                      <a:pt x="391" y="1"/>
                    </a:lnTo>
                    <a:lnTo>
                      <a:pt x="390" y="0"/>
                    </a:lnTo>
                    <a:lnTo>
                      <a:pt x="388" y="0"/>
                    </a:lnTo>
                    <a:lnTo>
                      <a:pt x="386" y="0"/>
                    </a:lnTo>
                    <a:lnTo>
                      <a:pt x="385" y="1"/>
                    </a:lnTo>
                    <a:lnTo>
                      <a:pt x="384" y="2"/>
                    </a:lnTo>
                    <a:lnTo>
                      <a:pt x="383" y="3"/>
                    </a:lnTo>
                    <a:lnTo>
                      <a:pt x="368" y="3"/>
                    </a:lnTo>
                    <a:lnTo>
                      <a:pt x="368" y="2"/>
                    </a:lnTo>
                    <a:lnTo>
                      <a:pt x="367" y="1"/>
                    </a:lnTo>
                    <a:lnTo>
                      <a:pt x="365" y="0"/>
                    </a:lnTo>
                    <a:lnTo>
                      <a:pt x="364" y="0"/>
                    </a:lnTo>
                    <a:lnTo>
                      <a:pt x="362" y="0"/>
                    </a:lnTo>
                    <a:lnTo>
                      <a:pt x="360" y="1"/>
                    </a:lnTo>
                    <a:lnTo>
                      <a:pt x="360" y="2"/>
                    </a:lnTo>
                    <a:lnTo>
                      <a:pt x="359" y="3"/>
                    </a:lnTo>
                    <a:lnTo>
                      <a:pt x="79" y="3"/>
                    </a:lnTo>
                    <a:lnTo>
                      <a:pt x="78" y="2"/>
                    </a:lnTo>
                    <a:lnTo>
                      <a:pt x="77" y="1"/>
                    </a:lnTo>
                    <a:lnTo>
                      <a:pt x="76" y="0"/>
                    </a:lnTo>
                    <a:lnTo>
                      <a:pt x="74" y="0"/>
                    </a:lnTo>
                    <a:lnTo>
                      <a:pt x="73" y="0"/>
                    </a:lnTo>
                    <a:lnTo>
                      <a:pt x="71" y="1"/>
                    </a:lnTo>
                    <a:lnTo>
                      <a:pt x="70" y="2"/>
                    </a:lnTo>
                    <a:lnTo>
                      <a:pt x="70" y="3"/>
                    </a:lnTo>
                    <a:lnTo>
                      <a:pt x="56" y="3"/>
                    </a:lnTo>
                    <a:lnTo>
                      <a:pt x="56" y="2"/>
                    </a:lnTo>
                    <a:lnTo>
                      <a:pt x="55" y="1"/>
                    </a:lnTo>
                    <a:lnTo>
                      <a:pt x="53" y="0"/>
                    </a:lnTo>
                    <a:lnTo>
                      <a:pt x="52" y="0"/>
                    </a:lnTo>
                    <a:lnTo>
                      <a:pt x="50" y="0"/>
                    </a:lnTo>
                    <a:lnTo>
                      <a:pt x="49" y="1"/>
                    </a:lnTo>
                    <a:lnTo>
                      <a:pt x="48" y="2"/>
                    </a:lnTo>
                    <a:lnTo>
                      <a:pt x="47" y="3"/>
                    </a:lnTo>
                    <a:lnTo>
                      <a:pt x="26" y="3"/>
                    </a:lnTo>
                    <a:lnTo>
                      <a:pt x="26" y="2"/>
                    </a:lnTo>
                    <a:lnTo>
                      <a:pt x="24" y="1"/>
                    </a:lnTo>
                    <a:lnTo>
                      <a:pt x="23" y="0"/>
                    </a:lnTo>
                    <a:lnTo>
                      <a:pt x="21" y="0"/>
                    </a:lnTo>
                    <a:lnTo>
                      <a:pt x="20" y="0"/>
                    </a:lnTo>
                    <a:lnTo>
                      <a:pt x="18" y="1"/>
                    </a:lnTo>
                    <a:lnTo>
                      <a:pt x="17" y="2"/>
                    </a:lnTo>
                    <a:lnTo>
                      <a:pt x="17" y="3"/>
                    </a:lnTo>
                    <a:lnTo>
                      <a:pt x="0" y="3"/>
                    </a:lnTo>
                    <a:lnTo>
                      <a:pt x="0" y="34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88" name="Freeform 424"/>
              <p:cNvSpPr>
                <a:spLocks/>
              </p:cNvSpPr>
              <p:nvPr/>
            </p:nvSpPr>
            <p:spPr bwMode="auto">
              <a:xfrm>
                <a:off x="4803" y="1175"/>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89" name="Freeform 425"/>
              <p:cNvSpPr>
                <a:spLocks/>
              </p:cNvSpPr>
              <p:nvPr/>
            </p:nvSpPr>
            <p:spPr bwMode="auto">
              <a:xfrm>
                <a:off x="3405" y="1519"/>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0" name="Freeform 426"/>
              <p:cNvSpPr>
                <a:spLocks/>
              </p:cNvSpPr>
              <p:nvPr/>
            </p:nvSpPr>
            <p:spPr bwMode="auto">
              <a:xfrm>
                <a:off x="3674" y="1108"/>
                <a:ext cx="1142" cy="620"/>
              </a:xfrm>
              <a:custGeom>
                <a:avLst/>
                <a:gdLst>
                  <a:gd name="T0" fmla="*/ 30 w 1142"/>
                  <a:gd name="T1" fmla="*/ 331 h 620"/>
                  <a:gd name="T2" fmla="*/ 36 w 1142"/>
                  <a:gd name="T3" fmla="*/ 329 h 620"/>
                  <a:gd name="T4" fmla="*/ 61 w 1142"/>
                  <a:gd name="T5" fmla="*/ 332 h 620"/>
                  <a:gd name="T6" fmla="*/ 66 w 1142"/>
                  <a:gd name="T7" fmla="*/ 329 h 620"/>
                  <a:gd name="T8" fmla="*/ 70 w 1142"/>
                  <a:gd name="T9" fmla="*/ 332 h 620"/>
                  <a:gd name="T10" fmla="*/ 82 w 1142"/>
                  <a:gd name="T11" fmla="*/ 329 h 620"/>
                  <a:gd name="T12" fmla="*/ 88 w 1142"/>
                  <a:gd name="T13" fmla="*/ 331 h 620"/>
                  <a:gd name="T14" fmla="*/ 97 w 1142"/>
                  <a:gd name="T15" fmla="*/ 330 h 620"/>
                  <a:gd name="T16" fmla="*/ 104 w 1142"/>
                  <a:gd name="T17" fmla="*/ 330 h 620"/>
                  <a:gd name="T18" fmla="*/ 107 w 1142"/>
                  <a:gd name="T19" fmla="*/ 330 h 620"/>
                  <a:gd name="T20" fmla="*/ 113 w 1142"/>
                  <a:gd name="T21" fmla="*/ 326 h 620"/>
                  <a:gd name="T22" fmla="*/ 121 w 1142"/>
                  <a:gd name="T23" fmla="*/ 329 h 620"/>
                  <a:gd name="T24" fmla="*/ 148 w 1142"/>
                  <a:gd name="T25" fmla="*/ 331 h 620"/>
                  <a:gd name="T26" fmla="*/ 154 w 1142"/>
                  <a:gd name="T27" fmla="*/ 329 h 620"/>
                  <a:gd name="T28" fmla="*/ 174 w 1142"/>
                  <a:gd name="T29" fmla="*/ 332 h 620"/>
                  <a:gd name="T30" fmla="*/ 178 w 1142"/>
                  <a:gd name="T31" fmla="*/ 329 h 620"/>
                  <a:gd name="T32" fmla="*/ 183 w 1142"/>
                  <a:gd name="T33" fmla="*/ 332 h 620"/>
                  <a:gd name="T34" fmla="*/ 199 w 1142"/>
                  <a:gd name="T35" fmla="*/ 329 h 620"/>
                  <a:gd name="T36" fmla="*/ 204 w 1142"/>
                  <a:gd name="T37" fmla="*/ 331 h 620"/>
                  <a:gd name="T38" fmla="*/ 218 w 1142"/>
                  <a:gd name="T39" fmla="*/ 330 h 620"/>
                  <a:gd name="T40" fmla="*/ 224 w 1142"/>
                  <a:gd name="T41" fmla="*/ 330 h 620"/>
                  <a:gd name="T42" fmla="*/ 230 w 1142"/>
                  <a:gd name="T43" fmla="*/ 331 h 620"/>
                  <a:gd name="T44" fmla="*/ 236 w 1142"/>
                  <a:gd name="T45" fmla="*/ 329 h 620"/>
                  <a:gd name="T46" fmla="*/ 243 w 1142"/>
                  <a:gd name="T47" fmla="*/ 332 h 620"/>
                  <a:gd name="T48" fmla="*/ 248 w 1142"/>
                  <a:gd name="T49" fmla="*/ 329 h 620"/>
                  <a:gd name="T50" fmla="*/ 253 w 1142"/>
                  <a:gd name="T51" fmla="*/ 332 h 620"/>
                  <a:gd name="T52" fmla="*/ 287 w 1142"/>
                  <a:gd name="T53" fmla="*/ 329 h 620"/>
                  <a:gd name="T54" fmla="*/ 293 w 1142"/>
                  <a:gd name="T55" fmla="*/ 331 h 620"/>
                  <a:gd name="T56" fmla="*/ 379 w 1142"/>
                  <a:gd name="T57" fmla="*/ 4 h 620"/>
                  <a:gd name="T58" fmla="*/ 383 w 1142"/>
                  <a:gd name="T59" fmla="*/ 0 h 620"/>
                  <a:gd name="T60" fmla="*/ 388 w 1142"/>
                  <a:gd name="T61" fmla="*/ 4 h 620"/>
                  <a:gd name="T62" fmla="*/ 505 w 1142"/>
                  <a:gd name="T63" fmla="*/ 0 h 620"/>
                  <a:gd name="T64" fmla="*/ 511 w 1142"/>
                  <a:gd name="T65" fmla="*/ 2 h 620"/>
                  <a:gd name="T66" fmla="*/ 623 w 1142"/>
                  <a:gd name="T67" fmla="*/ 1 h 620"/>
                  <a:gd name="T68" fmla="*/ 629 w 1142"/>
                  <a:gd name="T69" fmla="*/ 1 h 620"/>
                  <a:gd name="T70" fmla="*/ 660 w 1142"/>
                  <a:gd name="T71" fmla="*/ 2 h 620"/>
                  <a:gd name="T72" fmla="*/ 665 w 1142"/>
                  <a:gd name="T73" fmla="*/ 0 h 620"/>
                  <a:gd name="T74" fmla="*/ 736 w 1142"/>
                  <a:gd name="T75" fmla="*/ 4 h 620"/>
                  <a:gd name="T76" fmla="*/ 740 w 1142"/>
                  <a:gd name="T77" fmla="*/ 0 h 620"/>
                  <a:gd name="T78" fmla="*/ 745 w 1142"/>
                  <a:gd name="T79" fmla="*/ 4 h 620"/>
                  <a:gd name="T80" fmla="*/ 879 w 1142"/>
                  <a:gd name="T81" fmla="*/ 93 h 620"/>
                  <a:gd name="T82" fmla="*/ 885 w 1142"/>
                  <a:gd name="T83" fmla="*/ 91 h 620"/>
                  <a:gd name="T84" fmla="*/ 966 w 1142"/>
                  <a:gd name="T85" fmla="*/ 94 h 620"/>
                  <a:gd name="T86" fmla="*/ 971 w 1142"/>
                  <a:gd name="T87" fmla="*/ 90 h 620"/>
                  <a:gd name="T88" fmla="*/ 975 w 1142"/>
                  <a:gd name="T89" fmla="*/ 94 h 620"/>
                  <a:gd name="T90" fmla="*/ 1065 w 1142"/>
                  <a:gd name="T91" fmla="*/ 91 h 620"/>
                  <a:gd name="T92" fmla="*/ 1071 w 1142"/>
                  <a:gd name="T93" fmla="*/ 93 h 620"/>
                  <a:gd name="T94" fmla="*/ 1115 w 1142"/>
                  <a:gd name="T95" fmla="*/ 91 h 620"/>
                  <a:gd name="T96" fmla="*/ 1122 w 1142"/>
                  <a:gd name="T97" fmla="*/ 91 h 620"/>
                  <a:gd name="T98" fmla="*/ 1142 w 1142"/>
                  <a:gd name="T99" fmla="*/ 94 h 6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2"/>
                  <a:gd name="T151" fmla="*/ 0 h 620"/>
                  <a:gd name="T152" fmla="*/ 1142 w 1142"/>
                  <a:gd name="T153" fmla="*/ 620 h 62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2" h="620">
                    <a:moveTo>
                      <a:pt x="0" y="620"/>
                    </a:moveTo>
                    <a:lnTo>
                      <a:pt x="0" y="332"/>
                    </a:lnTo>
                    <a:lnTo>
                      <a:pt x="30" y="332"/>
                    </a:lnTo>
                    <a:lnTo>
                      <a:pt x="30" y="331"/>
                    </a:lnTo>
                    <a:lnTo>
                      <a:pt x="31" y="330"/>
                    </a:lnTo>
                    <a:lnTo>
                      <a:pt x="32" y="329"/>
                    </a:lnTo>
                    <a:lnTo>
                      <a:pt x="34" y="329"/>
                    </a:lnTo>
                    <a:lnTo>
                      <a:pt x="36" y="329"/>
                    </a:lnTo>
                    <a:lnTo>
                      <a:pt x="37" y="330"/>
                    </a:lnTo>
                    <a:lnTo>
                      <a:pt x="38" y="331"/>
                    </a:lnTo>
                    <a:lnTo>
                      <a:pt x="39" y="332"/>
                    </a:lnTo>
                    <a:lnTo>
                      <a:pt x="61" y="332"/>
                    </a:lnTo>
                    <a:lnTo>
                      <a:pt x="62" y="331"/>
                    </a:lnTo>
                    <a:lnTo>
                      <a:pt x="62" y="330"/>
                    </a:lnTo>
                    <a:lnTo>
                      <a:pt x="64" y="329"/>
                    </a:lnTo>
                    <a:lnTo>
                      <a:pt x="66" y="329"/>
                    </a:lnTo>
                    <a:lnTo>
                      <a:pt x="67" y="329"/>
                    </a:lnTo>
                    <a:lnTo>
                      <a:pt x="69" y="330"/>
                    </a:lnTo>
                    <a:lnTo>
                      <a:pt x="70" y="331"/>
                    </a:lnTo>
                    <a:lnTo>
                      <a:pt x="70" y="332"/>
                    </a:lnTo>
                    <a:lnTo>
                      <a:pt x="80" y="332"/>
                    </a:lnTo>
                    <a:lnTo>
                      <a:pt x="80" y="331"/>
                    </a:lnTo>
                    <a:lnTo>
                      <a:pt x="81" y="330"/>
                    </a:lnTo>
                    <a:lnTo>
                      <a:pt x="82" y="329"/>
                    </a:lnTo>
                    <a:lnTo>
                      <a:pt x="84" y="329"/>
                    </a:lnTo>
                    <a:lnTo>
                      <a:pt x="86" y="329"/>
                    </a:lnTo>
                    <a:lnTo>
                      <a:pt x="87" y="330"/>
                    </a:lnTo>
                    <a:lnTo>
                      <a:pt x="88" y="331"/>
                    </a:lnTo>
                    <a:lnTo>
                      <a:pt x="89" y="332"/>
                    </a:lnTo>
                    <a:lnTo>
                      <a:pt x="96" y="332"/>
                    </a:lnTo>
                    <a:lnTo>
                      <a:pt x="97" y="331"/>
                    </a:lnTo>
                    <a:lnTo>
                      <a:pt x="97" y="330"/>
                    </a:lnTo>
                    <a:lnTo>
                      <a:pt x="99" y="329"/>
                    </a:lnTo>
                    <a:lnTo>
                      <a:pt x="101" y="329"/>
                    </a:lnTo>
                    <a:lnTo>
                      <a:pt x="102" y="329"/>
                    </a:lnTo>
                    <a:lnTo>
                      <a:pt x="104" y="330"/>
                    </a:lnTo>
                    <a:lnTo>
                      <a:pt x="105" y="331"/>
                    </a:lnTo>
                    <a:lnTo>
                      <a:pt x="105" y="332"/>
                    </a:lnTo>
                    <a:lnTo>
                      <a:pt x="107" y="332"/>
                    </a:lnTo>
                    <a:lnTo>
                      <a:pt x="107" y="330"/>
                    </a:lnTo>
                    <a:lnTo>
                      <a:pt x="108" y="329"/>
                    </a:lnTo>
                    <a:lnTo>
                      <a:pt x="109" y="328"/>
                    </a:lnTo>
                    <a:lnTo>
                      <a:pt x="111" y="327"/>
                    </a:lnTo>
                    <a:lnTo>
                      <a:pt x="113" y="326"/>
                    </a:lnTo>
                    <a:lnTo>
                      <a:pt x="116" y="326"/>
                    </a:lnTo>
                    <a:lnTo>
                      <a:pt x="118" y="327"/>
                    </a:lnTo>
                    <a:lnTo>
                      <a:pt x="120" y="328"/>
                    </a:lnTo>
                    <a:lnTo>
                      <a:pt x="121" y="329"/>
                    </a:lnTo>
                    <a:lnTo>
                      <a:pt x="122" y="330"/>
                    </a:lnTo>
                    <a:lnTo>
                      <a:pt x="122" y="332"/>
                    </a:lnTo>
                    <a:lnTo>
                      <a:pt x="148" y="332"/>
                    </a:lnTo>
                    <a:lnTo>
                      <a:pt x="148" y="331"/>
                    </a:lnTo>
                    <a:lnTo>
                      <a:pt x="149" y="330"/>
                    </a:lnTo>
                    <a:lnTo>
                      <a:pt x="151" y="329"/>
                    </a:lnTo>
                    <a:lnTo>
                      <a:pt x="153" y="329"/>
                    </a:lnTo>
                    <a:lnTo>
                      <a:pt x="154" y="329"/>
                    </a:lnTo>
                    <a:lnTo>
                      <a:pt x="156" y="330"/>
                    </a:lnTo>
                    <a:lnTo>
                      <a:pt x="157" y="331"/>
                    </a:lnTo>
                    <a:lnTo>
                      <a:pt x="157" y="332"/>
                    </a:lnTo>
                    <a:lnTo>
                      <a:pt x="174" y="332"/>
                    </a:lnTo>
                    <a:lnTo>
                      <a:pt x="174" y="331"/>
                    </a:lnTo>
                    <a:lnTo>
                      <a:pt x="175" y="330"/>
                    </a:lnTo>
                    <a:lnTo>
                      <a:pt x="177" y="329"/>
                    </a:lnTo>
                    <a:lnTo>
                      <a:pt x="178" y="329"/>
                    </a:lnTo>
                    <a:lnTo>
                      <a:pt x="180" y="329"/>
                    </a:lnTo>
                    <a:lnTo>
                      <a:pt x="182" y="330"/>
                    </a:lnTo>
                    <a:lnTo>
                      <a:pt x="182" y="331"/>
                    </a:lnTo>
                    <a:lnTo>
                      <a:pt x="183" y="332"/>
                    </a:lnTo>
                    <a:lnTo>
                      <a:pt x="196" y="332"/>
                    </a:lnTo>
                    <a:lnTo>
                      <a:pt x="196" y="331"/>
                    </a:lnTo>
                    <a:lnTo>
                      <a:pt x="197" y="330"/>
                    </a:lnTo>
                    <a:lnTo>
                      <a:pt x="199" y="329"/>
                    </a:lnTo>
                    <a:lnTo>
                      <a:pt x="200" y="329"/>
                    </a:lnTo>
                    <a:lnTo>
                      <a:pt x="202" y="329"/>
                    </a:lnTo>
                    <a:lnTo>
                      <a:pt x="204" y="330"/>
                    </a:lnTo>
                    <a:lnTo>
                      <a:pt x="204" y="331"/>
                    </a:lnTo>
                    <a:lnTo>
                      <a:pt x="205" y="332"/>
                    </a:lnTo>
                    <a:lnTo>
                      <a:pt x="216" y="332"/>
                    </a:lnTo>
                    <a:lnTo>
                      <a:pt x="217" y="331"/>
                    </a:lnTo>
                    <a:lnTo>
                      <a:pt x="218" y="330"/>
                    </a:lnTo>
                    <a:lnTo>
                      <a:pt x="219" y="329"/>
                    </a:lnTo>
                    <a:lnTo>
                      <a:pt x="221" y="329"/>
                    </a:lnTo>
                    <a:lnTo>
                      <a:pt x="223" y="329"/>
                    </a:lnTo>
                    <a:lnTo>
                      <a:pt x="224" y="330"/>
                    </a:lnTo>
                    <a:lnTo>
                      <a:pt x="225" y="331"/>
                    </a:lnTo>
                    <a:lnTo>
                      <a:pt x="225" y="332"/>
                    </a:lnTo>
                    <a:lnTo>
                      <a:pt x="230" y="332"/>
                    </a:lnTo>
                    <a:lnTo>
                      <a:pt x="230" y="331"/>
                    </a:lnTo>
                    <a:lnTo>
                      <a:pt x="231" y="330"/>
                    </a:lnTo>
                    <a:lnTo>
                      <a:pt x="233" y="329"/>
                    </a:lnTo>
                    <a:lnTo>
                      <a:pt x="234" y="329"/>
                    </a:lnTo>
                    <a:lnTo>
                      <a:pt x="236" y="329"/>
                    </a:lnTo>
                    <a:lnTo>
                      <a:pt x="238" y="330"/>
                    </a:lnTo>
                    <a:lnTo>
                      <a:pt x="239" y="331"/>
                    </a:lnTo>
                    <a:lnTo>
                      <a:pt x="239" y="332"/>
                    </a:lnTo>
                    <a:lnTo>
                      <a:pt x="243" y="332"/>
                    </a:lnTo>
                    <a:lnTo>
                      <a:pt x="244" y="331"/>
                    </a:lnTo>
                    <a:lnTo>
                      <a:pt x="245" y="330"/>
                    </a:lnTo>
                    <a:lnTo>
                      <a:pt x="246" y="329"/>
                    </a:lnTo>
                    <a:lnTo>
                      <a:pt x="248" y="329"/>
                    </a:lnTo>
                    <a:lnTo>
                      <a:pt x="250" y="329"/>
                    </a:lnTo>
                    <a:lnTo>
                      <a:pt x="251" y="330"/>
                    </a:lnTo>
                    <a:lnTo>
                      <a:pt x="252" y="331"/>
                    </a:lnTo>
                    <a:lnTo>
                      <a:pt x="253" y="332"/>
                    </a:lnTo>
                    <a:lnTo>
                      <a:pt x="284" y="332"/>
                    </a:lnTo>
                    <a:lnTo>
                      <a:pt x="285" y="331"/>
                    </a:lnTo>
                    <a:lnTo>
                      <a:pt x="285" y="330"/>
                    </a:lnTo>
                    <a:lnTo>
                      <a:pt x="287" y="329"/>
                    </a:lnTo>
                    <a:lnTo>
                      <a:pt x="289" y="329"/>
                    </a:lnTo>
                    <a:lnTo>
                      <a:pt x="290" y="329"/>
                    </a:lnTo>
                    <a:lnTo>
                      <a:pt x="292" y="330"/>
                    </a:lnTo>
                    <a:lnTo>
                      <a:pt x="293" y="331"/>
                    </a:lnTo>
                    <a:lnTo>
                      <a:pt x="293" y="332"/>
                    </a:lnTo>
                    <a:lnTo>
                      <a:pt x="322" y="332"/>
                    </a:lnTo>
                    <a:lnTo>
                      <a:pt x="322" y="4"/>
                    </a:lnTo>
                    <a:lnTo>
                      <a:pt x="379" y="4"/>
                    </a:lnTo>
                    <a:lnTo>
                      <a:pt x="379" y="2"/>
                    </a:lnTo>
                    <a:lnTo>
                      <a:pt x="380" y="1"/>
                    </a:lnTo>
                    <a:lnTo>
                      <a:pt x="381" y="0"/>
                    </a:lnTo>
                    <a:lnTo>
                      <a:pt x="383" y="0"/>
                    </a:lnTo>
                    <a:lnTo>
                      <a:pt x="385" y="0"/>
                    </a:lnTo>
                    <a:lnTo>
                      <a:pt x="386" y="1"/>
                    </a:lnTo>
                    <a:lnTo>
                      <a:pt x="387" y="2"/>
                    </a:lnTo>
                    <a:lnTo>
                      <a:pt x="388" y="4"/>
                    </a:lnTo>
                    <a:lnTo>
                      <a:pt x="502" y="4"/>
                    </a:lnTo>
                    <a:lnTo>
                      <a:pt x="502" y="2"/>
                    </a:lnTo>
                    <a:lnTo>
                      <a:pt x="503" y="1"/>
                    </a:lnTo>
                    <a:lnTo>
                      <a:pt x="505" y="0"/>
                    </a:lnTo>
                    <a:lnTo>
                      <a:pt x="506" y="0"/>
                    </a:lnTo>
                    <a:lnTo>
                      <a:pt x="508" y="0"/>
                    </a:lnTo>
                    <a:lnTo>
                      <a:pt x="510" y="1"/>
                    </a:lnTo>
                    <a:lnTo>
                      <a:pt x="511" y="2"/>
                    </a:lnTo>
                    <a:lnTo>
                      <a:pt x="511" y="4"/>
                    </a:lnTo>
                    <a:lnTo>
                      <a:pt x="622" y="4"/>
                    </a:lnTo>
                    <a:lnTo>
                      <a:pt x="622" y="2"/>
                    </a:lnTo>
                    <a:lnTo>
                      <a:pt x="623" y="1"/>
                    </a:lnTo>
                    <a:lnTo>
                      <a:pt x="625" y="0"/>
                    </a:lnTo>
                    <a:lnTo>
                      <a:pt x="626" y="0"/>
                    </a:lnTo>
                    <a:lnTo>
                      <a:pt x="628" y="0"/>
                    </a:lnTo>
                    <a:lnTo>
                      <a:pt x="629" y="1"/>
                    </a:lnTo>
                    <a:lnTo>
                      <a:pt x="630" y="2"/>
                    </a:lnTo>
                    <a:lnTo>
                      <a:pt x="631" y="4"/>
                    </a:lnTo>
                    <a:lnTo>
                      <a:pt x="659" y="4"/>
                    </a:lnTo>
                    <a:lnTo>
                      <a:pt x="660" y="2"/>
                    </a:lnTo>
                    <a:lnTo>
                      <a:pt x="660" y="1"/>
                    </a:lnTo>
                    <a:lnTo>
                      <a:pt x="662" y="0"/>
                    </a:lnTo>
                    <a:lnTo>
                      <a:pt x="664" y="0"/>
                    </a:lnTo>
                    <a:lnTo>
                      <a:pt x="665" y="0"/>
                    </a:lnTo>
                    <a:lnTo>
                      <a:pt x="667" y="1"/>
                    </a:lnTo>
                    <a:lnTo>
                      <a:pt x="668" y="2"/>
                    </a:lnTo>
                    <a:lnTo>
                      <a:pt x="668" y="4"/>
                    </a:lnTo>
                    <a:lnTo>
                      <a:pt x="736" y="4"/>
                    </a:lnTo>
                    <a:lnTo>
                      <a:pt x="736" y="2"/>
                    </a:lnTo>
                    <a:lnTo>
                      <a:pt x="737" y="1"/>
                    </a:lnTo>
                    <a:lnTo>
                      <a:pt x="738" y="0"/>
                    </a:lnTo>
                    <a:lnTo>
                      <a:pt x="740" y="0"/>
                    </a:lnTo>
                    <a:lnTo>
                      <a:pt x="742" y="0"/>
                    </a:lnTo>
                    <a:lnTo>
                      <a:pt x="743" y="1"/>
                    </a:lnTo>
                    <a:lnTo>
                      <a:pt x="744" y="2"/>
                    </a:lnTo>
                    <a:lnTo>
                      <a:pt x="745" y="4"/>
                    </a:lnTo>
                    <a:lnTo>
                      <a:pt x="809" y="4"/>
                    </a:lnTo>
                    <a:lnTo>
                      <a:pt x="809" y="94"/>
                    </a:lnTo>
                    <a:lnTo>
                      <a:pt x="878" y="94"/>
                    </a:lnTo>
                    <a:lnTo>
                      <a:pt x="879" y="93"/>
                    </a:lnTo>
                    <a:lnTo>
                      <a:pt x="880" y="92"/>
                    </a:lnTo>
                    <a:lnTo>
                      <a:pt x="881" y="91"/>
                    </a:lnTo>
                    <a:lnTo>
                      <a:pt x="883" y="90"/>
                    </a:lnTo>
                    <a:lnTo>
                      <a:pt x="885" y="91"/>
                    </a:lnTo>
                    <a:lnTo>
                      <a:pt x="886" y="92"/>
                    </a:lnTo>
                    <a:lnTo>
                      <a:pt x="887" y="93"/>
                    </a:lnTo>
                    <a:lnTo>
                      <a:pt x="887" y="94"/>
                    </a:lnTo>
                    <a:lnTo>
                      <a:pt x="966" y="94"/>
                    </a:lnTo>
                    <a:lnTo>
                      <a:pt x="967" y="93"/>
                    </a:lnTo>
                    <a:lnTo>
                      <a:pt x="968" y="92"/>
                    </a:lnTo>
                    <a:lnTo>
                      <a:pt x="969" y="91"/>
                    </a:lnTo>
                    <a:lnTo>
                      <a:pt x="971" y="90"/>
                    </a:lnTo>
                    <a:lnTo>
                      <a:pt x="972" y="91"/>
                    </a:lnTo>
                    <a:lnTo>
                      <a:pt x="974" y="92"/>
                    </a:lnTo>
                    <a:lnTo>
                      <a:pt x="975" y="93"/>
                    </a:lnTo>
                    <a:lnTo>
                      <a:pt x="975" y="94"/>
                    </a:lnTo>
                    <a:lnTo>
                      <a:pt x="1062" y="94"/>
                    </a:lnTo>
                    <a:lnTo>
                      <a:pt x="1063" y="93"/>
                    </a:lnTo>
                    <a:lnTo>
                      <a:pt x="1064" y="92"/>
                    </a:lnTo>
                    <a:lnTo>
                      <a:pt x="1065" y="91"/>
                    </a:lnTo>
                    <a:lnTo>
                      <a:pt x="1067" y="90"/>
                    </a:lnTo>
                    <a:lnTo>
                      <a:pt x="1069" y="91"/>
                    </a:lnTo>
                    <a:lnTo>
                      <a:pt x="1070" y="92"/>
                    </a:lnTo>
                    <a:lnTo>
                      <a:pt x="1071" y="93"/>
                    </a:lnTo>
                    <a:lnTo>
                      <a:pt x="1071" y="94"/>
                    </a:lnTo>
                    <a:lnTo>
                      <a:pt x="1114" y="94"/>
                    </a:lnTo>
                    <a:lnTo>
                      <a:pt x="1115" y="93"/>
                    </a:lnTo>
                    <a:lnTo>
                      <a:pt x="1115" y="91"/>
                    </a:lnTo>
                    <a:lnTo>
                      <a:pt x="1117" y="91"/>
                    </a:lnTo>
                    <a:lnTo>
                      <a:pt x="1119" y="90"/>
                    </a:lnTo>
                    <a:lnTo>
                      <a:pt x="1120" y="90"/>
                    </a:lnTo>
                    <a:lnTo>
                      <a:pt x="1122" y="91"/>
                    </a:lnTo>
                    <a:lnTo>
                      <a:pt x="1123" y="91"/>
                    </a:lnTo>
                    <a:lnTo>
                      <a:pt x="1124" y="93"/>
                    </a:lnTo>
                    <a:lnTo>
                      <a:pt x="1124" y="94"/>
                    </a:lnTo>
                    <a:lnTo>
                      <a:pt x="1142" y="94"/>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91" name="Freeform 427"/>
              <p:cNvSpPr>
                <a:spLocks/>
              </p:cNvSpPr>
              <p:nvPr/>
            </p:nvSpPr>
            <p:spPr bwMode="auto">
              <a:xfrm>
                <a:off x="3668" y="1727"/>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2" name="Rectangle 428"/>
              <p:cNvSpPr>
                <a:spLocks noChangeArrowheads="1"/>
              </p:cNvSpPr>
              <p:nvPr/>
            </p:nvSpPr>
            <p:spPr bwMode="auto">
              <a:xfrm>
                <a:off x="4976" y="1007"/>
                <a:ext cx="206" cy="63"/>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5793" name="Rectangle 429"/>
              <p:cNvSpPr>
                <a:spLocks noChangeArrowheads="1"/>
              </p:cNvSpPr>
              <p:nvPr/>
            </p:nvSpPr>
            <p:spPr bwMode="auto">
              <a:xfrm>
                <a:off x="4941" y="1011"/>
                <a:ext cx="22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Hand Scan</a:t>
                </a:r>
                <a:endParaRPr lang="en-US">
                  <a:solidFill>
                    <a:srgbClr val="FF0000"/>
                  </a:solidFill>
                </a:endParaRPr>
              </a:p>
            </p:txBody>
          </p:sp>
          <p:sp>
            <p:nvSpPr>
              <p:cNvPr id="25794" name="Rectangle 430"/>
              <p:cNvSpPr>
                <a:spLocks noChangeArrowheads="1"/>
              </p:cNvSpPr>
              <p:nvPr/>
            </p:nvSpPr>
            <p:spPr bwMode="auto">
              <a:xfrm>
                <a:off x="5026" y="1036"/>
                <a:ext cx="110"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Apps</a:t>
                </a:r>
                <a:endParaRPr lang="en-US">
                  <a:solidFill>
                    <a:srgbClr val="FF0000"/>
                  </a:solidFill>
                </a:endParaRPr>
              </a:p>
            </p:txBody>
          </p:sp>
          <p:sp>
            <p:nvSpPr>
              <p:cNvPr id="25795" name="Freeform 431"/>
              <p:cNvSpPr>
                <a:spLocks/>
              </p:cNvSpPr>
              <p:nvPr/>
            </p:nvSpPr>
            <p:spPr bwMode="auto">
              <a:xfrm>
                <a:off x="5038" y="1079"/>
                <a:ext cx="41" cy="19"/>
              </a:xfrm>
              <a:custGeom>
                <a:avLst/>
                <a:gdLst>
                  <a:gd name="T0" fmla="*/ 41 w 41"/>
                  <a:gd name="T1" fmla="*/ 0 h 19"/>
                  <a:gd name="T2" fmla="*/ 41 w 41"/>
                  <a:gd name="T3" fmla="*/ 7 h 19"/>
                  <a:gd name="T4" fmla="*/ 0 w 41"/>
                  <a:gd name="T5" fmla="*/ 7 h 19"/>
                  <a:gd name="T6" fmla="*/ 0 w 41"/>
                  <a:gd name="T7" fmla="*/ 19 h 19"/>
                  <a:gd name="T8" fmla="*/ 0 60000 65536"/>
                  <a:gd name="T9" fmla="*/ 0 60000 65536"/>
                  <a:gd name="T10" fmla="*/ 0 60000 65536"/>
                  <a:gd name="T11" fmla="*/ 0 60000 65536"/>
                  <a:gd name="T12" fmla="*/ 0 w 41"/>
                  <a:gd name="T13" fmla="*/ 0 h 19"/>
                  <a:gd name="T14" fmla="*/ 41 w 41"/>
                  <a:gd name="T15" fmla="*/ 19 h 19"/>
                </a:gdLst>
                <a:ahLst/>
                <a:cxnLst>
                  <a:cxn ang="T8">
                    <a:pos x="T0" y="T1"/>
                  </a:cxn>
                  <a:cxn ang="T9">
                    <a:pos x="T2" y="T3"/>
                  </a:cxn>
                  <a:cxn ang="T10">
                    <a:pos x="T4" y="T5"/>
                  </a:cxn>
                  <a:cxn ang="T11">
                    <a:pos x="T6" y="T7"/>
                  </a:cxn>
                </a:cxnLst>
                <a:rect l="T12" t="T13" r="T14" b="T15"/>
                <a:pathLst>
                  <a:path w="41" h="19">
                    <a:moveTo>
                      <a:pt x="41" y="0"/>
                    </a:moveTo>
                    <a:lnTo>
                      <a:pt x="41" y="7"/>
                    </a:lnTo>
                    <a:lnTo>
                      <a:pt x="0" y="7"/>
                    </a:lnTo>
                    <a:lnTo>
                      <a:pt x="0" y="1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96" name="Freeform 432"/>
              <p:cNvSpPr>
                <a:spLocks/>
              </p:cNvSpPr>
              <p:nvPr/>
            </p:nvSpPr>
            <p:spPr bwMode="auto">
              <a:xfrm>
                <a:off x="5073" y="1070"/>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7" name="Freeform 433"/>
              <p:cNvSpPr>
                <a:spLocks/>
              </p:cNvSpPr>
              <p:nvPr/>
            </p:nvSpPr>
            <p:spPr bwMode="auto">
              <a:xfrm>
                <a:off x="4623" y="1216"/>
                <a:ext cx="222" cy="1215"/>
              </a:xfrm>
              <a:custGeom>
                <a:avLst/>
                <a:gdLst>
                  <a:gd name="T0" fmla="*/ 0 w 222"/>
                  <a:gd name="T1" fmla="*/ 1215 h 1215"/>
                  <a:gd name="T2" fmla="*/ 8 w 222"/>
                  <a:gd name="T3" fmla="*/ 1215 h 1215"/>
                  <a:gd name="T4" fmla="*/ 8 w 222"/>
                  <a:gd name="T5" fmla="*/ 16 h 1215"/>
                  <a:gd name="T6" fmla="*/ 17 w 222"/>
                  <a:gd name="T7" fmla="*/ 16 h 1215"/>
                  <a:gd name="T8" fmla="*/ 18 w 222"/>
                  <a:gd name="T9" fmla="*/ 14 h 1215"/>
                  <a:gd name="T10" fmla="*/ 19 w 222"/>
                  <a:gd name="T11" fmla="*/ 13 h 1215"/>
                  <a:gd name="T12" fmla="*/ 20 w 222"/>
                  <a:gd name="T13" fmla="*/ 12 h 1215"/>
                  <a:gd name="T14" fmla="*/ 22 w 222"/>
                  <a:gd name="T15" fmla="*/ 12 h 1215"/>
                  <a:gd name="T16" fmla="*/ 23 w 222"/>
                  <a:gd name="T17" fmla="*/ 12 h 1215"/>
                  <a:gd name="T18" fmla="*/ 25 w 222"/>
                  <a:gd name="T19" fmla="*/ 13 h 1215"/>
                  <a:gd name="T20" fmla="*/ 26 w 222"/>
                  <a:gd name="T21" fmla="*/ 14 h 1215"/>
                  <a:gd name="T22" fmla="*/ 26 w 222"/>
                  <a:gd name="T23" fmla="*/ 16 h 1215"/>
                  <a:gd name="T24" fmla="*/ 113 w 222"/>
                  <a:gd name="T25" fmla="*/ 16 h 1215"/>
                  <a:gd name="T26" fmla="*/ 114 w 222"/>
                  <a:gd name="T27" fmla="*/ 14 h 1215"/>
                  <a:gd name="T28" fmla="*/ 115 w 222"/>
                  <a:gd name="T29" fmla="*/ 13 h 1215"/>
                  <a:gd name="T30" fmla="*/ 116 w 222"/>
                  <a:gd name="T31" fmla="*/ 12 h 1215"/>
                  <a:gd name="T32" fmla="*/ 118 w 222"/>
                  <a:gd name="T33" fmla="*/ 12 h 1215"/>
                  <a:gd name="T34" fmla="*/ 120 w 222"/>
                  <a:gd name="T35" fmla="*/ 12 h 1215"/>
                  <a:gd name="T36" fmla="*/ 121 w 222"/>
                  <a:gd name="T37" fmla="*/ 13 h 1215"/>
                  <a:gd name="T38" fmla="*/ 122 w 222"/>
                  <a:gd name="T39" fmla="*/ 14 h 1215"/>
                  <a:gd name="T40" fmla="*/ 122 w 222"/>
                  <a:gd name="T41" fmla="*/ 16 h 1215"/>
                  <a:gd name="T42" fmla="*/ 165 w 222"/>
                  <a:gd name="T43" fmla="*/ 16 h 1215"/>
                  <a:gd name="T44" fmla="*/ 166 w 222"/>
                  <a:gd name="T45" fmla="*/ 14 h 1215"/>
                  <a:gd name="T46" fmla="*/ 166 w 222"/>
                  <a:gd name="T47" fmla="*/ 13 h 1215"/>
                  <a:gd name="T48" fmla="*/ 168 w 222"/>
                  <a:gd name="T49" fmla="*/ 12 h 1215"/>
                  <a:gd name="T50" fmla="*/ 170 w 222"/>
                  <a:gd name="T51" fmla="*/ 12 h 1215"/>
                  <a:gd name="T52" fmla="*/ 171 w 222"/>
                  <a:gd name="T53" fmla="*/ 12 h 1215"/>
                  <a:gd name="T54" fmla="*/ 173 w 222"/>
                  <a:gd name="T55" fmla="*/ 12 h 1215"/>
                  <a:gd name="T56" fmla="*/ 174 w 222"/>
                  <a:gd name="T57" fmla="*/ 13 h 1215"/>
                  <a:gd name="T58" fmla="*/ 175 w 222"/>
                  <a:gd name="T59" fmla="*/ 14 h 1215"/>
                  <a:gd name="T60" fmla="*/ 175 w 222"/>
                  <a:gd name="T61" fmla="*/ 16 h 1215"/>
                  <a:gd name="T62" fmla="*/ 222 w 222"/>
                  <a:gd name="T63" fmla="*/ 16 h 1215"/>
                  <a:gd name="T64" fmla="*/ 222 w 222"/>
                  <a:gd name="T65" fmla="*/ 0 h 12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2"/>
                  <a:gd name="T100" fmla="*/ 0 h 1215"/>
                  <a:gd name="T101" fmla="*/ 222 w 222"/>
                  <a:gd name="T102" fmla="*/ 1215 h 12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2" h="1215">
                    <a:moveTo>
                      <a:pt x="0" y="1215"/>
                    </a:moveTo>
                    <a:lnTo>
                      <a:pt x="8" y="1215"/>
                    </a:lnTo>
                    <a:lnTo>
                      <a:pt x="8" y="16"/>
                    </a:lnTo>
                    <a:lnTo>
                      <a:pt x="17" y="16"/>
                    </a:lnTo>
                    <a:lnTo>
                      <a:pt x="18" y="14"/>
                    </a:lnTo>
                    <a:lnTo>
                      <a:pt x="19" y="13"/>
                    </a:lnTo>
                    <a:lnTo>
                      <a:pt x="20" y="12"/>
                    </a:lnTo>
                    <a:lnTo>
                      <a:pt x="22" y="12"/>
                    </a:lnTo>
                    <a:lnTo>
                      <a:pt x="23" y="12"/>
                    </a:lnTo>
                    <a:lnTo>
                      <a:pt x="25" y="13"/>
                    </a:lnTo>
                    <a:lnTo>
                      <a:pt x="26" y="14"/>
                    </a:lnTo>
                    <a:lnTo>
                      <a:pt x="26" y="16"/>
                    </a:lnTo>
                    <a:lnTo>
                      <a:pt x="113" y="16"/>
                    </a:lnTo>
                    <a:lnTo>
                      <a:pt x="114" y="14"/>
                    </a:lnTo>
                    <a:lnTo>
                      <a:pt x="115" y="13"/>
                    </a:lnTo>
                    <a:lnTo>
                      <a:pt x="116" y="12"/>
                    </a:lnTo>
                    <a:lnTo>
                      <a:pt x="118" y="12"/>
                    </a:lnTo>
                    <a:lnTo>
                      <a:pt x="120" y="12"/>
                    </a:lnTo>
                    <a:lnTo>
                      <a:pt x="121" y="13"/>
                    </a:lnTo>
                    <a:lnTo>
                      <a:pt x="122" y="14"/>
                    </a:lnTo>
                    <a:lnTo>
                      <a:pt x="122" y="16"/>
                    </a:lnTo>
                    <a:lnTo>
                      <a:pt x="165" y="16"/>
                    </a:lnTo>
                    <a:lnTo>
                      <a:pt x="166" y="14"/>
                    </a:lnTo>
                    <a:lnTo>
                      <a:pt x="166" y="13"/>
                    </a:lnTo>
                    <a:lnTo>
                      <a:pt x="168" y="12"/>
                    </a:lnTo>
                    <a:lnTo>
                      <a:pt x="170" y="12"/>
                    </a:lnTo>
                    <a:lnTo>
                      <a:pt x="171" y="12"/>
                    </a:lnTo>
                    <a:lnTo>
                      <a:pt x="173" y="12"/>
                    </a:lnTo>
                    <a:lnTo>
                      <a:pt x="174" y="13"/>
                    </a:lnTo>
                    <a:lnTo>
                      <a:pt x="175" y="14"/>
                    </a:lnTo>
                    <a:lnTo>
                      <a:pt x="175" y="16"/>
                    </a:lnTo>
                    <a:lnTo>
                      <a:pt x="222" y="16"/>
                    </a:lnTo>
                    <a:lnTo>
                      <a:pt x="222" y="0"/>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98" name="Freeform 434"/>
              <p:cNvSpPr>
                <a:spLocks/>
              </p:cNvSpPr>
              <p:nvPr/>
            </p:nvSpPr>
            <p:spPr bwMode="auto">
              <a:xfrm>
                <a:off x="4611" y="2426"/>
                <a:ext cx="13" cy="9"/>
              </a:xfrm>
              <a:custGeom>
                <a:avLst/>
                <a:gdLst>
                  <a:gd name="T0" fmla="*/ 12 w 13"/>
                  <a:gd name="T1" fmla="*/ 9 h 9"/>
                  <a:gd name="T2" fmla="*/ 0 w 13"/>
                  <a:gd name="T3" fmla="*/ 5 h 9"/>
                  <a:gd name="T4" fmla="*/ 12 w 13"/>
                  <a:gd name="T5" fmla="*/ 0 h 9"/>
                  <a:gd name="T6" fmla="*/ 13 w 13"/>
                  <a:gd name="T7" fmla="*/ 3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3"/>
                    </a:lnTo>
                    <a:lnTo>
                      <a:pt x="13" y="5"/>
                    </a:lnTo>
                    <a:lnTo>
                      <a:pt x="13" y="7"/>
                    </a:lnTo>
                    <a:lnTo>
                      <a:pt x="12" y="9"/>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99" name="Freeform 435"/>
              <p:cNvSpPr>
                <a:spLocks/>
              </p:cNvSpPr>
              <p:nvPr/>
            </p:nvSpPr>
            <p:spPr bwMode="auto">
              <a:xfrm>
                <a:off x="2155" y="1126"/>
                <a:ext cx="2649" cy="23"/>
              </a:xfrm>
              <a:custGeom>
                <a:avLst/>
                <a:gdLst>
                  <a:gd name="T0" fmla="*/ 40 w 2649"/>
                  <a:gd name="T1" fmla="*/ 0 h 23"/>
                  <a:gd name="T2" fmla="*/ 202 w 2649"/>
                  <a:gd name="T3" fmla="*/ 1 h 23"/>
                  <a:gd name="T4" fmla="*/ 242 w 2649"/>
                  <a:gd name="T5" fmla="*/ 3 h 23"/>
                  <a:gd name="T6" fmla="*/ 284 w 2649"/>
                  <a:gd name="T7" fmla="*/ 20 h 23"/>
                  <a:gd name="T8" fmla="*/ 395 w 2649"/>
                  <a:gd name="T9" fmla="*/ 20 h 23"/>
                  <a:gd name="T10" fmla="*/ 453 w 2649"/>
                  <a:gd name="T11" fmla="*/ 22 h 23"/>
                  <a:gd name="T12" fmla="*/ 462 w 2649"/>
                  <a:gd name="T13" fmla="*/ 23 h 23"/>
                  <a:gd name="T14" fmla="*/ 487 w 2649"/>
                  <a:gd name="T15" fmla="*/ 20 h 23"/>
                  <a:gd name="T16" fmla="*/ 518 w 2649"/>
                  <a:gd name="T17" fmla="*/ 19 h 23"/>
                  <a:gd name="T18" fmla="*/ 548 w 2649"/>
                  <a:gd name="T19" fmla="*/ 20 h 23"/>
                  <a:gd name="T20" fmla="*/ 574 w 2649"/>
                  <a:gd name="T21" fmla="*/ 23 h 23"/>
                  <a:gd name="T22" fmla="*/ 582 w 2649"/>
                  <a:gd name="T23" fmla="*/ 22 h 23"/>
                  <a:gd name="T24" fmla="*/ 623 w 2649"/>
                  <a:gd name="T25" fmla="*/ 20 h 23"/>
                  <a:gd name="T26" fmla="*/ 644 w 2649"/>
                  <a:gd name="T27" fmla="*/ 20 h 23"/>
                  <a:gd name="T28" fmla="*/ 669 w 2649"/>
                  <a:gd name="T29" fmla="*/ 22 h 23"/>
                  <a:gd name="T30" fmla="*/ 678 w 2649"/>
                  <a:gd name="T31" fmla="*/ 23 h 23"/>
                  <a:gd name="T32" fmla="*/ 702 w 2649"/>
                  <a:gd name="T33" fmla="*/ 20 h 23"/>
                  <a:gd name="T34" fmla="*/ 747 w 2649"/>
                  <a:gd name="T35" fmla="*/ 17 h 23"/>
                  <a:gd name="T36" fmla="*/ 758 w 2649"/>
                  <a:gd name="T37" fmla="*/ 23 h 23"/>
                  <a:gd name="T38" fmla="*/ 777 w 2649"/>
                  <a:gd name="T39" fmla="*/ 20 h 23"/>
                  <a:gd name="T40" fmla="*/ 791 w 2649"/>
                  <a:gd name="T41" fmla="*/ 19 h 23"/>
                  <a:gd name="T42" fmla="*/ 821 w 2649"/>
                  <a:gd name="T43" fmla="*/ 20 h 23"/>
                  <a:gd name="T44" fmla="*/ 857 w 2649"/>
                  <a:gd name="T45" fmla="*/ 23 h 23"/>
                  <a:gd name="T46" fmla="*/ 866 w 2649"/>
                  <a:gd name="T47" fmla="*/ 22 h 23"/>
                  <a:gd name="T48" fmla="*/ 906 w 2649"/>
                  <a:gd name="T49" fmla="*/ 20 h 23"/>
                  <a:gd name="T50" fmla="*/ 1045 w 2649"/>
                  <a:gd name="T51" fmla="*/ 20 h 23"/>
                  <a:gd name="T52" fmla="*/ 1143 w 2649"/>
                  <a:gd name="T53" fmla="*/ 22 h 23"/>
                  <a:gd name="T54" fmla="*/ 1151 w 2649"/>
                  <a:gd name="T55" fmla="*/ 23 h 23"/>
                  <a:gd name="T56" fmla="*/ 1174 w 2649"/>
                  <a:gd name="T57" fmla="*/ 20 h 23"/>
                  <a:gd name="T58" fmla="*/ 1191 w 2649"/>
                  <a:gd name="T59" fmla="*/ 19 h 23"/>
                  <a:gd name="T60" fmla="*/ 1210 w 2649"/>
                  <a:gd name="T61" fmla="*/ 20 h 23"/>
                  <a:gd name="T62" fmla="*/ 1273 w 2649"/>
                  <a:gd name="T63" fmla="*/ 23 h 23"/>
                  <a:gd name="T64" fmla="*/ 1282 w 2649"/>
                  <a:gd name="T65" fmla="*/ 22 h 23"/>
                  <a:gd name="T66" fmla="*/ 1309 w 2649"/>
                  <a:gd name="T67" fmla="*/ 20 h 23"/>
                  <a:gd name="T68" fmla="*/ 1329 w 2649"/>
                  <a:gd name="T69" fmla="*/ 20 h 23"/>
                  <a:gd name="T70" fmla="*/ 1616 w 2649"/>
                  <a:gd name="T71" fmla="*/ 22 h 23"/>
                  <a:gd name="T72" fmla="*/ 1624 w 2649"/>
                  <a:gd name="T73" fmla="*/ 23 h 23"/>
                  <a:gd name="T74" fmla="*/ 1647 w 2649"/>
                  <a:gd name="T75" fmla="*/ 20 h 23"/>
                  <a:gd name="T76" fmla="*/ 1672 w 2649"/>
                  <a:gd name="T77" fmla="*/ 19 h 23"/>
                  <a:gd name="T78" fmla="*/ 1694 w 2649"/>
                  <a:gd name="T79" fmla="*/ 20 h 23"/>
                  <a:gd name="T80" fmla="*/ 1715 w 2649"/>
                  <a:gd name="T81" fmla="*/ 23 h 23"/>
                  <a:gd name="T82" fmla="*/ 1723 w 2649"/>
                  <a:gd name="T83" fmla="*/ 22 h 23"/>
                  <a:gd name="T84" fmla="*/ 1742 w 2649"/>
                  <a:gd name="T85" fmla="*/ 20 h 23"/>
                  <a:gd name="T86" fmla="*/ 1765 w 2649"/>
                  <a:gd name="T87" fmla="*/ 20 h 23"/>
                  <a:gd name="T88" fmla="*/ 1804 w 2649"/>
                  <a:gd name="T89" fmla="*/ 22 h 23"/>
                  <a:gd name="T90" fmla="*/ 1812 w 2649"/>
                  <a:gd name="T91" fmla="*/ 23 h 23"/>
                  <a:gd name="T92" fmla="*/ 1844 w 2649"/>
                  <a:gd name="T93" fmla="*/ 20 h 23"/>
                  <a:gd name="T94" fmla="*/ 1902 w 2649"/>
                  <a:gd name="T95" fmla="*/ 19 h 23"/>
                  <a:gd name="T96" fmla="*/ 2022 w 2649"/>
                  <a:gd name="T97" fmla="*/ 20 h 23"/>
                  <a:gd name="T98" fmla="*/ 2323 w 2649"/>
                  <a:gd name="T99" fmla="*/ 23 h 23"/>
                  <a:gd name="T100" fmla="*/ 2332 w 2649"/>
                  <a:gd name="T101" fmla="*/ 22 h 23"/>
                  <a:gd name="T102" fmla="*/ 2404 w 2649"/>
                  <a:gd name="T103" fmla="*/ 20 h 23"/>
                  <a:gd name="T104" fmla="*/ 2488 w 2649"/>
                  <a:gd name="T105" fmla="*/ 20 h 23"/>
                  <a:gd name="T106" fmla="*/ 2522 w 2649"/>
                  <a:gd name="T107" fmla="*/ 8 h 23"/>
                  <a:gd name="T108" fmla="*/ 2533 w 2649"/>
                  <a:gd name="T109" fmla="*/ 6 h 23"/>
                  <a:gd name="T110" fmla="*/ 2586 w 2649"/>
                  <a:gd name="T111" fmla="*/ 5 h 23"/>
                  <a:gd name="T112" fmla="*/ 2634 w 2649"/>
                  <a:gd name="T113" fmla="*/ 6 h 23"/>
                  <a:gd name="T114" fmla="*/ 2643 w 2649"/>
                  <a:gd name="T115" fmla="*/ 8 h 2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49"/>
                  <a:gd name="T175" fmla="*/ 0 h 23"/>
                  <a:gd name="T176" fmla="*/ 2649 w 2649"/>
                  <a:gd name="T177" fmla="*/ 23 h 2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49" h="23">
                    <a:moveTo>
                      <a:pt x="0" y="10"/>
                    </a:moveTo>
                    <a:lnTo>
                      <a:pt x="0" y="3"/>
                    </a:lnTo>
                    <a:lnTo>
                      <a:pt x="36" y="3"/>
                    </a:lnTo>
                    <a:lnTo>
                      <a:pt x="36" y="2"/>
                    </a:lnTo>
                    <a:lnTo>
                      <a:pt x="37" y="1"/>
                    </a:lnTo>
                    <a:lnTo>
                      <a:pt x="38" y="0"/>
                    </a:lnTo>
                    <a:lnTo>
                      <a:pt x="40" y="0"/>
                    </a:lnTo>
                    <a:lnTo>
                      <a:pt x="42" y="0"/>
                    </a:lnTo>
                    <a:lnTo>
                      <a:pt x="43" y="1"/>
                    </a:lnTo>
                    <a:lnTo>
                      <a:pt x="44" y="2"/>
                    </a:lnTo>
                    <a:lnTo>
                      <a:pt x="45" y="3"/>
                    </a:lnTo>
                    <a:lnTo>
                      <a:pt x="201" y="3"/>
                    </a:lnTo>
                    <a:lnTo>
                      <a:pt x="201" y="2"/>
                    </a:lnTo>
                    <a:lnTo>
                      <a:pt x="202" y="1"/>
                    </a:lnTo>
                    <a:lnTo>
                      <a:pt x="203" y="0"/>
                    </a:lnTo>
                    <a:lnTo>
                      <a:pt x="205" y="0"/>
                    </a:lnTo>
                    <a:lnTo>
                      <a:pt x="207" y="0"/>
                    </a:lnTo>
                    <a:lnTo>
                      <a:pt x="208" y="1"/>
                    </a:lnTo>
                    <a:lnTo>
                      <a:pt x="209" y="2"/>
                    </a:lnTo>
                    <a:lnTo>
                      <a:pt x="210" y="3"/>
                    </a:lnTo>
                    <a:lnTo>
                      <a:pt x="242" y="3"/>
                    </a:lnTo>
                    <a:lnTo>
                      <a:pt x="242" y="23"/>
                    </a:lnTo>
                    <a:lnTo>
                      <a:pt x="278" y="23"/>
                    </a:lnTo>
                    <a:lnTo>
                      <a:pt x="278" y="22"/>
                    </a:lnTo>
                    <a:lnTo>
                      <a:pt x="279" y="20"/>
                    </a:lnTo>
                    <a:lnTo>
                      <a:pt x="280" y="20"/>
                    </a:lnTo>
                    <a:lnTo>
                      <a:pt x="282" y="19"/>
                    </a:lnTo>
                    <a:lnTo>
                      <a:pt x="284" y="20"/>
                    </a:lnTo>
                    <a:lnTo>
                      <a:pt x="285" y="20"/>
                    </a:lnTo>
                    <a:lnTo>
                      <a:pt x="286" y="22"/>
                    </a:lnTo>
                    <a:lnTo>
                      <a:pt x="286" y="23"/>
                    </a:lnTo>
                    <a:lnTo>
                      <a:pt x="392" y="23"/>
                    </a:lnTo>
                    <a:lnTo>
                      <a:pt x="392" y="22"/>
                    </a:lnTo>
                    <a:lnTo>
                      <a:pt x="393" y="20"/>
                    </a:lnTo>
                    <a:lnTo>
                      <a:pt x="395" y="20"/>
                    </a:lnTo>
                    <a:lnTo>
                      <a:pt x="396" y="19"/>
                    </a:lnTo>
                    <a:lnTo>
                      <a:pt x="398" y="20"/>
                    </a:lnTo>
                    <a:lnTo>
                      <a:pt x="400" y="20"/>
                    </a:lnTo>
                    <a:lnTo>
                      <a:pt x="400" y="22"/>
                    </a:lnTo>
                    <a:lnTo>
                      <a:pt x="401" y="23"/>
                    </a:lnTo>
                    <a:lnTo>
                      <a:pt x="453" y="23"/>
                    </a:lnTo>
                    <a:lnTo>
                      <a:pt x="453" y="22"/>
                    </a:lnTo>
                    <a:lnTo>
                      <a:pt x="454" y="20"/>
                    </a:lnTo>
                    <a:lnTo>
                      <a:pt x="456" y="20"/>
                    </a:lnTo>
                    <a:lnTo>
                      <a:pt x="457" y="19"/>
                    </a:lnTo>
                    <a:lnTo>
                      <a:pt x="459" y="20"/>
                    </a:lnTo>
                    <a:lnTo>
                      <a:pt x="461" y="20"/>
                    </a:lnTo>
                    <a:lnTo>
                      <a:pt x="462" y="22"/>
                    </a:lnTo>
                    <a:lnTo>
                      <a:pt x="462" y="23"/>
                    </a:lnTo>
                    <a:lnTo>
                      <a:pt x="479" y="23"/>
                    </a:lnTo>
                    <a:lnTo>
                      <a:pt x="480" y="22"/>
                    </a:lnTo>
                    <a:lnTo>
                      <a:pt x="481" y="20"/>
                    </a:lnTo>
                    <a:lnTo>
                      <a:pt x="482" y="20"/>
                    </a:lnTo>
                    <a:lnTo>
                      <a:pt x="484" y="19"/>
                    </a:lnTo>
                    <a:lnTo>
                      <a:pt x="485" y="20"/>
                    </a:lnTo>
                    <a:lnTo>
                      <a:pt x="487" y="20"/>
                    </a:lnTo>
                    <a:lnTo>
                      <a:pt x="488" y="22"/>
                    </a:lnTo>
                    <a:lnTo>
                      <a:pt x="488" y="23"/>
                    </a:lnTo>
                    <a:lnTo>
                      <a:pt x="513" y="23"/>
                    </a:lnTo>
                    <a:lnTo>
                      <a:pt x="514" y="22"/>
                    </a:lnTo>
                    <a:lnTo>
                      <a:pt x="515" y="20"/>
                    </a:lnTo>
                    <a:lnTo>
                      <a:pt x="516" y="20"/>
                    </a:lnTo>
                    <a:lnTo>
                      <a:pt x="518" y="19"/>
                    </a:lnTo>
                    <a:lnTo>
                      <a:pt x="520" y="20"/>
                    </a:lnTo>
                    <a:lnTo>
                      <a:pt x="521" y="20"/>
                    </a:lnTo>
                    <a:lnTo>
                      <a:pt x="522" y="22"/>
                    </a:lnTo>
                    <a:lnTo>
                      <a:pt x="522" y="23"/>
                    </a:lnTo>
                    <a:lnTo>
                      <a:pt x="547" y="23"/>
                    </a:lnTo>
                    <a:lnTo>
                      <a:pt x="547" y="22"/>
                    </a:lnTo>
                    <a:lnTo>
                      <a:pt x="548" y="20"/>
                    </a:lnTo>
                    <a:lnTo>
                      <a:pt x="550" y="20"/>
                    </a:lnTo>
                    <a:lnTo>
                      <a:pt x="551" y="19"/>
                    </a:lnTo>
                    <a:lnTo>
                      <a:pt x="553" y="20"/>
                    </a:lnTo>
                    <a:lnTo>
                      <a:pt x="554" y="20"/>
                    </a:lnTo>
                    <a:lnTo>
                      <a:pt x="555" y="22"/>
                    </a:lnTo>
                    <a:lnTo>
                      <a:pt x="556" y="23"/>
                    </a:lnTo>
                    <a:lnTo>
                      <a:pt x="574" y="23"/>
                    </a:lnTo>
                    <a:lnTo>
                      <a:pt x="574" y="22"/>
                    </a:lnTo>
                    <a:lnTo>
                      <a:pt x="575" y="20"/>
                    </a:lnTo>
                    <a:lnTo>
                      <a:pt x="577" y="20"/>
                    </a:lnTo>
                    <a:lnTo>
                      <a:pt x="578" y="19"/>
                    </a:lnTo>
                    <a:lnTo>
                      <a:pt x="580" y="20"/>
                    </a:lnTo>
                    <a:lnTo>
                      <a:pt x="581" y="20"/>
                    </a:lnTo>
                    <a:lnTo>
                      <a:pt x="582" y="22"/>
                    </a:lnTo>
                    <a:lnTo>
                      <a:pt x="583" y="23"/>
                    </a:lnTo>
                    <a:lnTo>
                      <a:pt x="617" y="23"/>
                    </a:lnTo>
                    <a:lnTo>
                      <a:pt x="617" y="22"/>
                    </a:lnTo>
                    <a:lnTo>
                      <a:pt x="618" y="20"/>
                    </a:lnTo>
                    <a:lnTo>
                      <a:pt x="620" y="20"/>
                    </a:lnTo>
                    <a:lnTo>
                      <a:pt x="621" y="19"/>
                    </a:lnTo>
                    <a:lnTo>
                      <a:pt x="623" y="20"/>
                    </a:lnTo>
                    <a:lnTo>
                      <a:pt x="625" y="20"/>
                    </a:lnTo>
                    <a:lnTo>
                      <a:pt x="626" y="22"/>
                    </a:lnTo>
                    <a:lnTo>
                      <a:pt x="626" y="23"/>
                    </a:lnTo>
                    <a:lnTo>
                      <a:pt x="641" y="23"/>
                    </a:lnTo>
                    <a:lnTo>
                      <a:pt x="642" y="22"/>
                    </a:lnTo>
                    <a:lnTo>
                      <a:pt x="643" y="20"/>
                    </a:lnTo>
                    <a:lnTo>
                      <a:pt x="644" y="20"/>
                    </a:lnTo>
                    <a:lnTo>
                      <a:pt x="646" y="19"/>
                    </a:lnTo>
                    <a:lnTo>
                      <a:pt x="648" y="20"/>
                    </a:lnTo>
                    <a:lnTo>
                      <a:pt x="649" y="20"/>
                    </a:lnTo>
                    <a:lnTo>
                      <a:pt x="650" y="22"/>
                    </a:lnTo>
                    <a:lnTo>
                      <a:pt x="650" y="23"/>
                    </a:lnTo>
                    <a:lnTo>
                      <a:pt x="669" y="23"/>
                    </a:lnTo>
                    <a:lnTo>
                      <a:pt x="669" y="22"/>
                    </a:lnTo>
                    <a:lnTo>
                      <a:pt x="670" y="20"/>
                    </a:lnTo>
                    <a:lnTo>
                      <a:pt x="672" y="20"/>
                    </a:lnTo>
                    <a:lnTo>
                      <a:pt x="673" y="19"/>
                    </a:lnTo>
                    <a:lnTo>
                      <a:pt x="675" y="20"/>
                    </a:lnTo>
                    <a:lnTo>
                      <a:pt x="676" y="20"/>
                    </a:lnTo>
                    <a:lnTo>
                      <a:pt x="677" y="22"/>
                    </a:lnTo>
                    <a:lnTo>
                      <a:pt x="678" y="23"/>
                    </a:lnTo>
                    <a:lnTo>
                      <a:pt x="694" y="23"/>
                    </a:lnTo>
                    <a:lnTo>
                      <a:pt x="695" y="22"/>
                    </a:lnTo>
                    <a:lnTo>
                      <a:pt x="696" y="20"/>
                    </a:lnTo>
                    <a:lnTo>
                      <a:pt x="697" y="20"/>
                    </a:lnTo>
                    <a:lnTo>
                      <a:pt x="699" y="19"/>
                    </a:lnTo>
                    <a:lnTo>
                      <a:pt x="701" y="20"/>
                    </a:lnTo>
                    <a:lnTo>
                      <a:pt x="702" y="20"/>
                    </a:lnTo>
                    <a:lnTo>
                      <a:pt x="703" y="22"/>
                    </a:lnTo>
                    <a:lnTo>
                      <a:pt x="703" y="23"/>
                    </a:lnTo>
                    <a:lnTo>
                      <a:pt x="743" y="23"/>
                    </a:lnTo>
                    <a:lnTo>
                      <a:pt x="743" y="21"/>
                    </a:lnTo>
                    <a:lnTo>
                      <a:pt x="744" y="20"/>
                    </a:lnTo>
                    <a:lnTo>
                      <a:pt x="745" y="18"/>
                    </a:lnTo>
                    <a:lnTo>
                      <a:pt x="747" y="17"/>
                    </a:lnTo>
                    <a:lnTo>
                      <a:pt x="749" y="17"/>
                    </a:lnTo>
                    <a:lnTo>
                      <a:pt x="751" y="17"/>
                    </a:lnTo>
                    <a:lnTo>
                      <a:pt x="754" y="17"/>
                    </a:lnTo>
                    <a:lnTo>
                      <a:pt x="756" y="18"/>
                    </a:lnTo>
                    <a:lnTo>
                      <a:pt x="757" y="20"/>
                    </a:lnTo>
                    <a:lnTo>
                      <a:pt x="758" y="21"/>
                    </a:lnTo>
                    <a:lnTo>
                      <a:pt x="758" y="23"/>
                    </a:lnTo>
                    <a:lnTo>
                      <a:pt x="770" y="23"/>
                    </a:lnTo>
                    <a:lnTo>
                      <a:pt x="770" y="22"/>
                    </a:lnTo>
                    <a:lnTo>
                      <a:pt x="771" y="20"/>
                    </a:lnTo>
                    <a:lnTo>
                      <a:pt x="772" y="20"/>
                    </a:lnTo>
                    <a:lnTo>
                      <a:pt x="774" y="19"/>
                    </a:lnTo>
                    <a:lnTo>
                      <a:pt x="776" y="20"/>
                    </a:lnTo>
                    <a:lnTo>
                      <a:pt x="777" y="20"/>
                    </a:lnTo>
                    <a:lnTo>
                      <a:pt x="778" y="22"/>
                    </a:lnTo>
                    <a:lnTo>
                      <a:pt x="779" y="23"/>
                    </a:lnTo>
                    <a:lnTo>
                      <a:pt x="786" y="23"/>
                    </a:lnTo>
                    <a:lnTo>
                      <a:pt x="787" y="22"/>
                    </a:lnTo>
                    <a:lnTo>
                      <a:pt x="788" y="20"/>
                    </a:lnTo>
                    <a:lnTo>
                      <a:pt x="789" y="20"/>
                    </a:lnTo>
                    <a:lnTo>
                      <a:pt x="791" y="19"/>
                    </a:lnTo>
                    <a:lnTo>
                      <a:pt x="793" y="20"/>
                    </a:lnTo>
                    <a:lnTo>
                      <a:pt x="794" y="20"/>
                    </a:lnTo>
                    <a:lnTo>
                      <a:pt x="795" y="22"/>
                    </a:lnTo>
                    <a:lnTo>
                      <a:pt x="795" y="23"/>
                    </a:lnTo>
                    <a:lnTo>
                      <a:pt x="820" y="23"/>
                    </a:lnTo>
                    <a:lnTo>
                      <a:pt x="820" y="22"/>
                    </a:lnTo>
                    <a:lnTo>
                      <a:pt x="821" y="20"/>
                    </a:lnTo>
                    <a:lnTo>
                      <a:pt x="823" y="20"/>
                    </a:lnTo>
                    <a:lnTo>
                      <a:pt x="824" y="19"/>
                    </a:lnTo>
                    <a:lnTo>
                      <a:pt x="826" y="20"/>
                    </a:lnTo>
                    <a:lnTo>
                      <a:pt x="828" y="20"/>
                    </a:lnTo>
                    <a:lnTo>
                      <a:pt x="828" y="22"/>
                    </a:lnTo>
                    <a:lnTo>
                      <a:pt x="829" y="23"/>
                    </a:lnTo>
                    <a:lnTo>
                      <a:pt x="857" y="23"/>
                    </a:lnTo>
                    <a:lnTo>
                      <a:pt x="858" y="22"/>
                    </a:lnTo>
                    <a:lnTo>
                      <a:pt x="859" y="20"/>
                    </a:lnTo>
                    <a:lnTo>
                      <a:pt x="860" y="20"/>
                    </a:lnTo>
                    <a:lnTo>
                      <a:pt x="862" y="19"/>
                    </a:lnTo>
                    <a:lnTo>
                      <a:pt x="864" y="20"/>
                    </a:lnTo>
                    <a:lnTo>
                      <a:pt x="865" y="20"/>
                    </a:lnTo>
                    <a:lnTo>
                      <a:pt x="866" y="22"/>
                    </a:lnTo>
                    <a:lnTo>
                      <a:pt x="866" y="23"/>
                    </a:lnTo>
                    <a:lnTo>
                      <a:pt x="900" y="23"/>
                    </a:lnTo>
                    <a:lnTo>
                      <a:pt x="900" y="22"/>
                    </a:lnTo>
                    <a:lnTo>
                      <a:pt x="901" y="20"/>
                    </a:lnTo>
                    <a:lnTo>
                      <a:pt x="902" y="20"/>
                    </a:lnTo>
                    <a:lnTo>
                      <a:pt x="904" y="19"/>
                    </a:lnTo>
                    <a:lnTo>
                      <a:pt x="906" y="20"/>
                    </a:lnTo>
                    <a:lnTo>
                      <a:pt x="907" y="20"/>
                    </a:lnTo>
                    <a:lnTo>
                      <a:pt x="908" y="22"/>
                    </a:lnTo>
                    <a:lnTo>
                      <a:pt x="909" y="23"/>
                    </a:lnTo>
                    <a:lnTo>
                      <a:pt x="1042" y="23"/>
                    </a:lnTo>
                    <a:lnTo>
                      <a:pt x="1043" y="22"/>
                    </a:lnTo>
                    <a:lnTo>
                      <a:pt x="1044" y="20"/>
                    </a:lnTo>
                    <a:lnTo>
                      <a:pt x="1045" y="20"/>
                    </a:lnTo>
                    <a:lnTo>
                      <a:pt x="1047" y="19"/>
                    </a:lnTo>
                    <a:lnTo>
                      <a:pt x="1049" y="20"/>
                    </a:lnTo>
                    <a:lnTo>
                      <a:pt x="1050" y="20"/>
                    </a:lnTo>
                    <a:lnTo>
                      <a:pt x="1051" y="22"/>
                    </a:lnTo>
                    <a:lnTo>
                      <a:pt x="1051" y="23"/>
                    </a:lnTo>
                    <a:lnTo>
                      <a:pt x="1142" y="23"/>
                    </a:lnTo>
                    <a:lnTo>
                      <a:pt x="1143" y="22"/>
                    </a:lnTo>
                    <a:lnTo>
                      <a:pt x="1143" y="20"/>
                    </a:lnTo>
                    <a:lnTo>
                      <a:pt x="1145" y="20"/>
                    </a:lnTo>
                    <a:lnTo>
                      <a:pt x="1147" y="19"/>
                    </a:lnTo>
                    <a:lnTo>
                      <a:pt x="1148" y="20"/>
                    </a:lnTo>
                    <a:lnTo>
                      <a:pt x="1150" y="20"/>
                    </a:lnTo>
                    <a:lnTo>
                      <a:pt x="1151" y="22"/>
                    </a:lnTo>
                    <a:lnTo>
                      <a:pt x="1151" y="23"/>
                    </a:lnTo>
                    <a:lnTo>
                      <a:pt x="1166" y="23"/>
                    </a:lnTo>
                    <a:lnTo>
                      <a:pt x="1167" y="22"/>
                    </a:lnTo>
                    <a:lnTo>
                      <a:pt x="1168" y="20"/>
                    </a:lnTo>
                    <a:lnTo>
                      <a:pt x="1169" y="20"/>
                    </a:lnTo>
                    <a:lnTo>
                      <a:pt x="1171" y="19"/>
                    </a:lnTo>
                    <a:lnTo>
                      <a:pt x="1173" y="20"/>
                    </a:lnTo>
                    <a:lnTo>
                      <a:pt x="1174" y="20"/>
                    </a:lnTo>
                    <a:lnTo>
                      <a:pt x="1175" y="22"/>
                    </a:lnTo>
                    <a:lnTo>
                      <a:pt x="1175" y="23"/>
                    </a:lnTo>
                    <a:lnTo>
                      <a:pt x="1187" y="23"/>
                    </a:lnTo>
                    <a:lnTo>
                      <a:pt x="1187" y="22"/>
                    </a:lnTo>
                    <a:lnTo>
                      <a:pt x="1188" y="20"/>
                    </a:lnTo>
                    <a:lnTo>
                      <a:pt x="1190" y="20"/>
                    </a:lnTo>
                    <a:lnTo>
                      <a:pt x="1191" y="19"/>
                    </a:lnTo>
                    <a:lnTo>
                      <a:pt x="1193" y="20"/>
                    </a:lnTo>
                    <a:lnTo>
                      <a:pt x="1194" y="20"/>
                    </a:lnTo>
                    <a:lnTo>
                      <a:pt x="1195" y="22"/>
                    </a:lnTo>
                    <a:lnTo>
                      <a:pt x="1196" y="23"/>
                    </a:lnTo>
                    <a:lnTo>
                      <a:pt x="1208" y="23"/>
                    </a:lnTo>
                    <a:lnTo>
                      <a:pt x="1209" y="22"/>
                    </a:lnTo>
                    <a:lnTo>
                      <a:pt x="1210" y="20"/>
                    </a:lnTo>
                    <a:lnTo>
                      <a:pt x="1211" y="20"/>
                    </a:lnTo>
                    <a:lnTo>
                      <a:pt x="1213" y="19"/>
                    </a:lnTo>
                    <a:lnTo>
                      <a:pt x="1215" y="20"/>
                    </a:lnTo>
                    <a:lnTo>
                      <a:pt x="1216" y="20"/>
                    </a:lnTo>
                    <a:lnTo>
                      <a:pt x="1217" y="22"/>
                    </a:lnTo>
                    <a:lnTo>
                      <a:pt x="1217" y="23"/>
                    </a:lnTo>
                    <a:lnTo>
                      <a:pt x="1273" y="23"/>
                    </a:lnTo>
                    <a:lnTo>
                      <a:pt x="1273" y="22"/>
                    </a:lnTo>
                    <a:lnTo>
                      <a:pt x="1274" y="20"/>
                    </a:lnTo>
                    <a:lnTo>
                      <a:pt x="1276" y="20"/>
                    </a:lnTo>
                    <a:lnTo>
                      <a:pt x="1277" y="19"/>
                    </a:lnTo>
                    <a:lnTo>
                      <a:pt x="1279" y="20"/>
                    </a:lnTo>
                    <a:lnTo>
                      <a:pt x="1280" y="20"/>
                    </a:lnTo>
                    <a:lnTo>
                      <a:pt x="1282" y="22"/>
                    </a:lnTo>
                    <a:lnTo>
                      <a:pt x="1282" y="23"/>
                    </a:lnTo>
                    <a:lnTo>
                      <a:pt x="1303" y="23"/>
                    </a:lnTo>
                    <a:lnTo>
                      <a:pt x="1304" y="22"/>
                    </a:lnTo>
                    <a:lnTo>
                      <a:pt x="1305" y="20"/>
                    </a:lnTo>
                    <a:lnTo>
                      <a:pt x="1306" y="20"/>
                    </a:lnTo>
                    <a:lnTo>
                      <a:pt x="1308" y="19"/>
                    </a:lnTo>
                    <a:lnTo>
                      <a:pt x="1309" y="20"/>
                    </a:lnTo>
                    <a:lnTo>
                      <a:pt x="1311" y="20"/>
                    </a:lnTo>
                    <a:lnTo>
                      <a:pt x="1312" y="22"/>
                    </a:lnTo>
                    <a:lnTo>
                      <a:pt x="1312" y="23"/>
                    </a:lnTo>
                    <a:lnTo>
                      <a:pt x="1326" y="23"/>
                    </a:lnTo>
                    <a:lnTo>
                      <a:pt x="1326" y="22"/>
                    </a:lnTo>
                    <a:lnTo>
                      <a:pt x="1327" y="20"/>
                    </a:lnTo>
                    <a:lnTo>
                      <a:pt x="1329" y="20"/>
                    </a:lnTo>
                    <a:lnTo>
                      <a:pt x="1330" y="19"/>
                    </a:lnTo>
                    <a:lnTo>
                      <a:pt x="1332" y="20"/>
                    </a:lnTo>
                    <a:lnTo>
                      <a:pt x="1333" y="20"/>
                    </a:lnTo>
                    <a:lnTo>
                      <a:pt x="1334" y="22"/>
                    </a:lnTo>
                    <a:lnTo>
                      <a:pt x="1335" y="23"/>
                    </a:lnTo>
                    <a:lnTo>
                      <a:pt x="1615" y="23"/>
                    </a:lnTo>
                    <a:lnTo>
                      <a:pt x="1616" y="22"/>
                    </a:lnTo>
                    <a:lnTo>
                      <a:pt x="1616" y="20"/>
                    </a:lnTo>
                    <a:lnTo>
                      <a:pt x="1618" y="20"/>
                    </a:lnTo>
                    <a:lnTo>
                      <a:pt x="1620" y="19"/>
                    </a:lnTo>
                    <a:lnTo>
                      <a:pt x="1621" y="20"/>
                    </a:lnTo>
                    <a:lnTo>
                      <a:pt x="1623" y="20"/>
                    </a:lnTo>
                    <a:lnTo>
                      <a:pt x="1624" y="22"/>
                    </a:lnTo>
                    <a:lnTo>
                      <a:pt x="1624" y="23"/>
                    </a:lnTo>
                    <a:lnTo>
                      <a:pt x="1639" y="23"/>
                    </a:lnTo>
                    <a:lnTo>
                      <a:pt x="1640" y="22"/>
                    </a:lnTo>
                    <a:lnTo>
                      <a:pt x="1641" y="20"/>
                    </a:lnTo>
                    <a:lnTo>
                      <a:pt x="1642" y="20"/>
                    </a:lnTo>
                    <a:lnTo>
                      <a:pt x="1644" y="19"/>
                    </a:lnTo>
                    <a:lnTo>
                      <a:pt x="1646" y="20"/>
                    </a:lnTo>
                    <a:lnTo>
                      <a:pt x="1647" y="20"/>
                    </a:lnTo>
                    <a:lnTo>
                      <a:pt x="1648" y="22"/>
                    </a:lnTo>
                    <a:lnTo>
                      <a:pt x="1648" y="23"/>
                    </a:lnTo>
                    <a:lnTo>
                      <a:pt x="1667" y="23"/>
                    </a:lnTo>
                    <a:lnTo>
                      <a:pt x="1667" y="22"/>
                    </a:lnTo>
                    <a:lnTo>
                      <a:pt x="1668" y="20"/>
                    </a:lnTo>
                    <a:lnTo>
                      <a:pt x="1670" y="20"/>
                    </a:lnTo>
                    <a:lnTo>
                      <a:pt x="1672" y="19"/>
                    </a:lnTo>
                    <a:lnTo>
                      <a:pt x="1673" y="20"/>
                    </a:lnTo>
                    <a:lnTo>
                      <a:pt x="1675" y="20"/>
                    </a:lnTo>
                    <a:lnTo>
                      <a:pt x="1676" y="22"/>
                    </a:lnTo>
                    <a:lnTo>
                      <a:pt x="1676" y="23"/>
                    </a:lnTo>
                    <a:lnTo>
                      <a:pt x="1693" y="23"/>
                    </a:lnTo>
                    <a:lnTo>
                      <a:pt x="1693" y="22"/>
                    </a:lnTo>
                    <a:lnTo>
                      <a:pt x="1694" y="20"/>
                    </a:lnTo>
                    <a:lnTo>
                      <a:pt x="1696" y="20"/>
                    </a:lnTo>
                    <a:lnTo>
                      <a:pt x="1697" y="19"/>
                    </a:lnTo>
                    <a:lnTo>
                      <a:pt x="1699" y="20"/>
                    </a:lnTo>
                    <a:lnTo>
                      <a:pt x="1701" y="20"/>
                    </a:lnTo>
                    <a:lnTo>
                      <a:pt x="1701" y="22"/>
                    </a:lnTo>
                    <a:lnTo>
                      <a:pt x="1702" y="23"/>
                    </a:lnTo>
                    <a:lnTo>
                      <a:pt x="1715" y="23"/>
                    </a:lnTo>
                    <a:lnTo>
                      <a:pt x="1715" y="22"/>
                    </a:lnTo>
                    <a:lnTo>
                      <a:pt x="1716" y="20"/>
                    </a:lnTo>
                    <a:lnTo>
                      <a:pt x="1717" y="20"/>
                    </a:lnTo>
                    <a:lnTo>
                      <a:pt x="1719" y="19"/>
                    </a:lnTo>
                    <a:lnTo>
                      <a:pt x="1721" y="20"/>
                    </a:lnTo>
                    <a:lnTo>
                      <a:pt x="1723" y="20"/>
                    </a:lnTo>
                    <a:lnTo>
                      <a:pt x="1723" y="22"/>
                    </a:lnTo>
                    <a:lnTo>
                      <a:pt x="1724" y="23"/>
                    </a:lnTo>
                    <a:lnTo>
                      <a:pt x="1735" y="23"/>
                    </a:lnTo>
                    <a:lnTo>
                      <a:pt x="1736" y="22"/>
                    </a:lnTo>
                    <a:lnTo>
                      <a:pt x="1737" y="20"/>
                    </a:lnTo>
                    <a:lnTo>
                      <a:pt x="1738" y="20"/>
                    </a:lnTo>
                    <a:lnTo>
                      <a:pt x="1740" y="19"/>
                    </a:lnTo>
                    <a:lnTo>
                      <a:pt x="1742" y="20"/>
                    </a:lnTo>
                    <a:lnTo>
                      <a:pt x="1743" y="20"/>
                    </a:lnTo>
                    <a:lnTo>
                      <a:pt x="1744" y="22"/>
                    </a:lnTo>
                    <a:lnTo>
                      <a:pt x="1744" y="23"/>
                    </a:lnTo>
                    <a:lnTo>
                      <a:pt x="1762" y="23"/>
                    </a:lnTo>
                    <a:lnTo>
                      <a:pt x="1763" y="22"/>
                    </a:lnTo>
                    <a:lnTo>
                      <a:pt x="1764" y="20"/>
                    </a:lnTo>
                    <a:lnTo>
                      <a:pt x="1765" y="20"/>
                    </a:lnTo>
                    <a:lnTo>
                      <a:pt x="1767" y="19"/>
                    </a:lnTo>
                    <a:lnTo>
                      <a:pt x="1769" y="20"/>
                    </a:lnTo>
                    <a:lnTo>
                      <a:pt x="1770" y="20"/>
                    </a:lnTo>
                    <a:lnTo>
                      <a:pt x="1771" y="22"/>
                    </a:lnTo>
                    <a:lnTo>
                      <a:pt x="1772" y="23"/>
                    </a:lnTo>
                    <a:lnTo>
                      <a:pt x="1803" y="23"/>
                    </a:lnTo>
                    <a:lnTo>
                      <a:pt x="1804" y="22"/>
                    </a:lnTo>
                    <a:lnTo>
                      <a:pt x="1804" y="20"/>
                    </a:lnTo>
                    <a:lnTo>
                      <a:pt x="1806" y="20"/>
                    </a:lnTo>
                    <a:lnTo>
                      <a:pt x="1808" y="19"/>
                    </a:lnTo>
                    <a:lnTo>
                      <a:pt x="1809" y="20"/>
                    </a:lnTo>
                    <a:lnTo>
                      <a:pt x="1811" y="20"/>
                    </a:lnTo>
                    <a:lnTo>
                      <a:pt x="1812" y="22"/>
                    </a:lnTo>
                    <a:lnTo>
                      <a:pt x="1812" y="23"/>
                    </a:lnTo>
                    <a:lnTo>
                      <a:pt x="1837" y="23"/>
                    </a:lnTo>
                    <a:lnTo>
                      <a:pt x="1837" y="22"/>
                    </a:lnTo>
                    <a:lnTo>
                      <a:pt x="1838" y="20"/>
                    </a:lnTo>
                    <a:lnTo>
                      <a:pt x="1840" y="20"/>
                    </a:lnTo>
                    <a:lnTo>
                      <a:pt x="1841" y="19"/>
                    </a:lnTo>
                    <a:lnTo>
                      <a:pt x="1843" y="20"/>
                    </a:lnTo>
                    <a:lnTo>
                      <a:pt x="1844" y="20"/>
                    </a:lnTo>
                    <a:lnTo>
                      <a:pt x="1846" y="22"/>
                    </a:lnTo>
                    <a:lnTo>
                      <a:pt x="1846" y="23"/>
                    </a:lnTo>
                    <a:lnTo>
                      <a:pt x="1898" y="23"/>
                    </a:lnTo>
                    <a:lnTo>
                      <a:pt x="1898" y="22"/>
                    </a:lnTo>
                    <a:lnTo>
                      <a:pt x="1899" y="20"/>
                    </a:lnTo>
                    <a:lnTo>
                      <a:pt x="1900" y="20"/>
                    </a:lnTo>
                    <a:lnTo>
                      <a:pt x="1902" y="19"/>
                    </a:lnTo>
                    <a:lnTo>
                      <a:pt x="1904" y="20"/>
                    </a:lnTo>
                    <a:lnTo>
                      <a:pt x="1905" y="20"/>
                    </a:lnTo>
                    <a:lnTo>
                      <a:pt x="1906" y="22"/>
                    </a:lnTo>
                    <a:lnTo>
                      <a:pt x="1907" y="23"/>
                    </a:lnTo>
                    <a:lnTo>
                      <a:pt x="2021" y="23"/>
                    </a:lnTo>
                    <a:lnTo>
                      <a:pt x="2021" y="22"/>
                    </a:lnTo>
                    <a:lnTo>
                      <a:pt x="2022" y="20"/>
                    </a:lnTo>
                    <a:lnTo>
                      <a:pt x="2024" y="20"/>
                    </a:lnTo>
                    <a:lnTo>
                      <a:pt x="2025" y="19"/>
                    </a:lnTo>
                    <a:lnTo>
                      <a:pt x="2027" y="20"/>
                    </a:lnTo>
                    <a:lnTo>
                      <a:pt x="2029" y="20"/>
                    </a:lnTo>
                    <a:lnTo>
                      <a:pt x="2030" y="22"/>
                    </a:lnTo>
                    <a:lnTo>
                      <a:pt x="2030" y="23"/>
                    </a:lnTo>
                    <a:lnTo>
                      <a:pt x="2323" y="23"/>
                    </a:lnTo>
                    <a:lnTo>
                      <a:pt x="2324" y="22"/>
                    </a:lnTo>
                    <a:lnTo>
                      <a:pt x="2324" y="20"/>
                    </a:lnTo>
                    <a:lnTo>
                      <a:pt x="2326" y="20"/>
                    </a:lnTo>
                    <a:lnTo>
                      <a:pt x="2328" y="19"/>
                    </a:lnTo>
                    <a:lnTo>
                      <a:pt x="2329" y="20"/>
                    </a:lnTo>
                    <a:lnTo>
                      <a:pt x="2331" y="20"/>
                    </a:lnTo>
                    <a:lnTo>
                      <a:pt x="2332" y="22"/>
                    </a:lnTo>
                    <a:lnTo>
                      <a:pt x="2332" y="23"/>
                    </a:lnTo>
                    <a:lnTo>
                      <a:pt x="2397" y="23"/>
                    </a:lnTo>
                    <a:lnTo>
                      <a:pt x="2398" y="22"/>
                    </a:lnTo>
                    <a:lnTo>
                      <a:pt x="2399" y="20"/>
                    </a:lnTo>
                    <a:lnTo>
                      <a:pt x="2400" y="20"/>
                    </a:lnTo>
                    <a:lnTo>
                      <a:pt x="2402" y="19"/>
                    </a:lnTo>
                    <a:lnTo>
                      <a:pt x="2404" y="20"/>
                    </a:lnTo>
                    <a:lnTo>
                      <a:pt x="2405" y="20"/>
                    </a:lnTo>
                    <a:lnTo>
                      <a:pt x="2406" y="22"/>
                    </a:lnTo>
                    <a:lnTo>
                      <a:pt x="2406" y="23"/>
                    </a:lnTo>
                    <a:lnTo>
                      <a:pt x="2485" y="23"/>
                    </a:lnTo>
                    <a:lnTo>
                      <a:pt x="2486" y="22"/>
                    </a:lnTo>
                    <a:lnTo>
                      <a:pt x="2487" y="20"/>
                    </a:lnTo>
                    <a:lnTo>
                      <a:pt x="2488" y="20"/>
                    </a:lnTo>
                    <a:lnTo>
                      <a:pt x="2490" y="19"/>
                    </a:lnTo>
                    <a:lnTo>
                      <a:pt x="2491" y="20"/>
                    </a:lnTo>
                    <a:lnTo>
                      <a:pt x="2493" y="20"/>
                    </a:lnTo>
                    <a:lnTo>
                      <a:pt x="2494" y="22"/>
                    </a:lnTo>
                    <a:lnTo>
                      <a:pt x="2494" y="23"/>
                    </a:lnTo>
                    <a:lnTo>
                      <a:pt x="2522" y="23"/>
                    </a:lnTo>
                    <a:lnTo>
                      <a:pt x="2522" y="8"/>
                    </a:lnTo>
                    <a:lnTo>
                      <a:pt x="2526" y="8"/>
                    </a:lnTo>
                    <a:lnTo>
                      <a:pt x="2526" y="7"/>
                    </a:lnTo>
                    <a:lnTo>
                      <a:pt x="2527" y="6"/>
                    </a:lnTo>
                    <a:lnTo>
                      <a:pt x="2529" y="5"/>
                    </a:lnTo>
                    <a:lnTo>
                      <a:pt x="2530" y="5"/>
                    </a:lnTo>
                    <a:lnTo>
                      <a:pt x="2532" y="5"/>
                    </a:lnTo>
                    <a:lnTo>
                      <a:pt x="2533" y="6"/>
                    </a:lnTo>
                    <a:lnTo>
                      <a:pt x="2534" y="7"/>
                    </a:lnTo>
                    <a:lnTo>
                      <a:pt x="2535" y="8"/>
                    </a:lnTo>
                    <a:lnTo>
                      <a:pt x="2581" y="8"/>
                    </a:lnTo>
                    <a:lnTo>
                      <a:pt x="2582" y="7"/>
                    </a:lnTo>
                    <a:lnTo>
                      <a:pt x="2583" y="6"/>
                    </a:lnTo>
                    <a:lnTo>
                      <a:pt x="2584" y="5"/>
                    </a:lnTo>
                    <a:lnTo>
                      <a:pt x="2586" y="5"/>
                    </a:lnTo>
                    <a:lnTo>
                      <a:pt x="2588" y="5"/>
                    </a:lnTo>
                    <a:lnTo>
                      <a:pt x="2589" y="6"/>
                    </a:lnTo>
                    <a:lnTo>
                      <a:pt x="2590" y="7"/>
                    </a:lnTo>
                    <a:lnTo>
                      <a:pt x="2590" y="8"/>
                    </a:lnTo>
                    <a:lnTo>
                      <a:pt x="2633" y="8"/>
                    </a:lnTo>
                    <a:lnTo>
                      <a:pt x="2634" y="7"/>
                    </a:lnTo>
                    <a:lnTo>
                      <a:pt x="2634" y="6"/>
                    </a:lnTo>
                    <a:lnTo>
                      <a:pt x="2636" y="5"/>
                    </a:lnTo>
                    <a:lnTo>
                      <a:pt x="2638" y="4"/>
                    </a:lnTo>
                    <a:lnTo>
                      <a:pt x="2639" y="4"/>
                    </a:lnTo>
                    <a:lnTo>
                      <a:pt x="2641" y="5"/>
                    </a:lnTo>
                    <a:lnTo>
                      <a:pt x="2642" y="6"/>
                    </a:lnTo>
                    <a:lnTo>
                      <a:pt x="2643" y="7"/>
                    </a:lnTo>
                    <a:lnTo>
                      <a:pt x="2643" y="8"/>
                    </a:lnTo>
                    <a:lnTo>
                      <a:pt x="2649" y="8"/>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00" name="Freeform 436"/>
              <p:cNvSpPr>
                <a:spLocks/>
              </p:cNvSpPr>
              <p:nvPr/>
            </p:nvSpPr>
            <p:spPr bwMode="auto">
              <a:xfrm>
                <a:off x="2149" y="1134"/>
                <a:ext cx="12" cy="11"/>
              </a:xfrm>
              <a:custGeom>
                <a:avLst/>
                <a:gdLst>
                  <a:gd name="T0" fmla="*/ 12 w 12"/>
                  <a:gd name="T1" fmla="*/ 2 h 11"/>
                  <a:gd name="T2" fmla="*/ 6 w 12"/>
                  <a:gd name="T3" fmla="*/ 11 h 11"/>
                  <a:gd name="T4" fmla="*/ 0 w 12"/>
                  <a:gd name="T5" fmla="*/ 2 h 11"/>
                  <a:gd name="T6" fmla="*/ 3 w 12"/>
                  <a:gd name="T7" fmla="*/ 1 h 11"/>
                  <a:gd name="T8" fmla="*/ 6 w 12"/>
                  <a:gd name="T9" fmla="*/ 0 h 11"/>
                  <a:gd name="T10" fmla="*/ 9 w 12"/>
                  <a:gd name="T11" fmla="*/ 1 h 11"/>
                  <a:gd name="T12" fmla="*/ 12 w 12"/>
                  <a:gd name="T13" fmla="*/ 2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2"/>
                    </a:moveTo>
                    <a:lnTo>
                      <a:pt x="6" y="11"/>
                    </a:lnTo>
                    <a:lnTo>
                      <a:pt x="0" y="2"/>
                    </a:lnTo>
                    <a:lnTo>
                      <a:pt x="3" y="1"/>
                    </a:lnTo>
                    <a:lnTo>
                      <a:pt x="6" y="0"/>
                    </a:lnTo>
                    <a:lnTo>
                      <a:pt x="9" y="1"/>
                    </a:lnTo>
                    <a:lnTo>
                      <a:pt x="12" y="2"/>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1" name="Freeform 437"/>
              <p:cNvSpPr>
                <a:spLocks/>
              </p:cNvSpPr>
              <p:nvPr/>
            </p:nvSpPr>
            <p:spPr bwMode="auto">
              <a:xfrm>
                <a:off x="4803" y="1130"/>
                <a:ext cx="13" cy="9"/>
              </a:xfrm>
              <a:custGeom>
                <a:avLst/>
                <a:gdLst>
                  <a:gd name="T0" fmla="*/ 1 w 13"/>
                  <a:gd name="T1" fmla="*/ 0 h 9"/>
                  <a:gd name="T2" fmla="*/ 13 w 13"/>
                  <a:gd name="T3" fmla="*/ 4 h 9"/>
                  <a:gd name="T4" fmla="*/ 1 w 13"/>
                  <a:gd name="T5" fmla="*/ 9 h 9"/>
                  <a:gd name="T6" fmla="*/ 0 w 13"/>
                  <a:gd name="T7" fmla="*/ 7 h 9"/>
                  <a:gd name="T8" fmla="*/ 0 w 13"/>
                  <a:gd name="T9" fmla="*/ 4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4"/>
                    </a:lnTo>
                    <a:lnTo>
                      <a:pt x="1" y="9"/>
                    </a:lnTo>
                    <a:lnTo>
                      <a:pt x="0" y="7"/>
                    </a:lnTo>
                    <a:lnTo>
                      <a:pt x="0" y="4"/>
                    </a:lnTo>
                    <a:lnTo>
                      <a:pt x="0" y="2"/>
                    </a:lnTo>
                    <a:lnTo>
                      <a:pt x="1" y="0"/>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2" name="Rectangle 438"/>
              <p:cNvSpPr>
                <a:spLocks noChangeArrowheads="1"/>
              </p:cNvSpPr>
              <p:nvPr/>
            </p:nvSpPr>
            <p:spPr bwMode="auto">
              <a:xfrm>
                <a:off x="2973" y="950"/>
                <a:ext cx="181" cy="47"/>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803" name="Rectangle 439"/>
              <p:cNvSpPr>
                <a:spLocks noChangeArrowheads="1"/>
              </p:cNvSpPr>
              <p:nvPr/>
            </p:nvSpPr>
            <p:spPr bwMode="auto">
              <a:xfrm>
                <a:off x="2968" y="958"/>
                <a:ext cx="143"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Shows</a:t>
                </a:r>
                <a:endParaRPr lang="en-US">
                  <a:solidFill>
                    <a:srgbClr val="FF0000"/>
                  </a:solidFill>
                </a:endParaRPr>
              </a:p>
            </p:txBody>
          </p:sp>
          <p:sp>
            <p:nvSpPr>
              <p:cNvPr id="25804" name="Freeform 440"/>
              <p:cNvSpPr>
                <a:spLocks/>
              </p:cNvSpPr>
              <p:nvPr/>
            </p:nvSpPr>
            <p:spPr bwMode="auto">
              <a:xfrm>
                <a:off x="3644" y="1418"/>
                <a:ext cx="1" cy="310"/>
              </a:xfrm>
              <a:custGeom>
                <a:avLst/>
                <a:gdLst>
                  <a:gd name="T0" fmla="*/ 0 w 1"/>
                  <a:gd name="T1" fmla="*/ 0 h 310"/>
                  <a:gd name="T2" fmla="*/ 0 w 1"/>
                  <a:gd name="T3" fmla="*/ 15 h 310"/>
                  <a:gd name="T4" fmla="*/ 1 w 1"/>
                  <a:gd name="T5" fmla="*/ 15 h 310"/>
                  <a:gd name="T6" fmla="*/ 1 w 1"/>
                  <a:gd name="T7" fmla="*/ 310 h 310"/>
                  <a:gd name="T8" fmla="*/ 0 60000 65536"/>
                  <a:gd name="T9" fmla="*/ 0 60000 65536"/>
                  <a:gd name="T10" fmla="*/ 0 60000 65536"/>
                  <a:gd name="T11" fmla="*/ 0 60000 65536"/>
                  <a:gd name="T12" fmla="*/ 0 w 1"/>
                  <a:gd name="T13" fmla="*/ 0 h 310"/>
                  <a:gd name="T14" fmla="*/ 1 w 1"/>
                  <a:gd name="T15" fmla="*/ 310 h 310"/>
                </a:gdLst>
                <a:ahLst/>
                <a:cxnLst>
                  <a:cxn ang="T8">
                    <a:pos x="T0" y="T1"/>
                  </a:cxn>
                  <a:cxn ang="T9">
                    <a:pos x="T2" y="T3"/>
                  </a:cxn>
                  <a:cxn ang="T10">
                    <a:pos x="T4" y="T5"/>
                  </a:cxn>
                  <a:cxn ang="T11">
                    <a:pos x="T6" y="T7"/>
                  </a:cxn>
                </a:cxnLst>
                <a:rect l="T12" t="T13" r="T14" b="T15"/>
                <a:pathLst>
                  <a:path w="1" h="310">
                    <a:moveTo>
                      <a:pt x="0" y="0"/>
                    </a:moveTo>
                    <a:lnTo>
                      <a:pt x="0" y="15"/>
                    </a:lnTo>
                    <a:lnTo>
                      <a:pt x="1" y="15"/>
                    </a:lnTo>
                    <a:lnTo>
                      <a:pt x="1" y="310"/>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05" name="Freeform 441"/>
              <p:cNvSpPr>
                <a:spLocks/>
              </p:cNvSpPr>
              <p:nvPr/>
            </p:nvSpPr>
            <p:spPr bwMode="auto">
              <a:xfrm>
                <a:off x="3639" y="1727"/>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6" name="Freeform 442"/>
              <p:cNvSpPr>
                <a:spLocks/>
              </p:cNvSpPr>
              <p:nvPr/>
            </p:nvSpPr>
            <p:spPr bwMode="auto">
              <a:xfrm>
                <a:off x="2010" y="1279"/>
                <a:ext cx="3" cy="63"/>
              </a:xfrm>
              <a:custGeom>
                <a:avLst/>
                <a:gdLst>
                  <a:gd name="T0" fmla="*/ 0 w 3"/>
                  <a:gd name="T1" fmla="*/ 63 h 63"/>
                  <a:gd name="T2" fmla="*/ 0 w 3"/>
                  <a:gd name="T3" fmla="*/ 57 h 63"/>
                  <a:gd name="T4" fmla="*/ 3 w 3"/>
                  <a:gd name="T5" fmla="*/ 57 h 63"/>
                  <a:gd name="T6" fmla="*/ 3 w 3"/>
                  <a:gd name="T7" fmla="*/ 0 h 63"/>
                  <a:gd name="T8" fmla="*/ 0 60000 65536"/>
                  <a:gd name="T9" fmla="*/ 0 60000 65536"/>
                  <a:gd name="T10" fmla="*/ 0 60000 65536"/>
                  <a:gd name="T11" fmla="*/ 0 60000 65536"/>
                  <a:gd name="T12" fmla="*/ 0 w 3"/>
                  <a:gd name="T13" fmla="*/ 0 h 63"/>
                  <a:gd name="T14" fmla="*/ 3 w 3"/>
                  <a:gd name="T15" fmla="*/ 63 h 63"/>
                </a:gdLst>
                <a:ahLst/>
                <a:cxnLst>
                  <a:cxn ang="T8">
                    <a:pos x="T0" y="T1"/>
                  </a:cxn>
                  <a:cxn ang="T9">
                    <a:pos x="T2" y="T3"/>
                  </a:cxn>
                  <a:cxn ang="T10">
                    <a:pos x="T4" y="T5"/>
                  </a:cxn>
                  <a:cxn ang="T11">
                    <a:pos x="T6" y="T7"/>
                  </a:cxn>
                </a:cxnLst>
                <a:rect l="T12" t="T13" r="T14" b="T15"/>
                <a:pathLst>
                  <a:path w="3" h="63">
                    <a:moveTo>
                      <a:pt x="0" y="63"/>
                    </a:moveTo>
                    <a:lnTo>
                      <a:pt x="0" y="57"/>
                    </a:lnTo>
                    <a:lnTo>
                      <a:pt x="3" y="57"/>
                    </a:lnTo>
                    <a:lnTo>
                      <a:pt x="3"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07" name="Freeform 443"/>
              <p:cNvSpPr>
                <a:spLocks/>
              </p:cNvSpPr>
              <p:nvPr/>
            </p:nvSpPr>
            <p:spPr bwMode="auto">
              <a:xfrm>
                <a:off x="2004" y="1341"/>
                <a:ext cx="11" cy="11"/>
              </a:xfrm>
              <a:custGeom>
                <a:avLst/>
                <a:gdLst>
                  <a:gd name="T0" fmla="*/ 11 w 11"/>
                  <a:gd name="T1" fmla="*/ 1 h 11"/>
                  <a:gd name="T2" fmla="*/ 6 w 11"/>
                  <a:gd name="T3" fmla="*/ 11 h 11"/>
                  <a:gd name="T4" fmla="*/ 0 w 11"/>
                  <a:gd name="T5" fmla="*/ 1 h 11"/>
                  <a:gd name="T6" fmla="*/ 2 w 11"/>
                  <a:gd name="T7" fmla="*/ 1 h 11"/>
                  <a:gd name="T8" fmla="*/ 6 w 11"/>
                  <a:gd name="T9" fmla="*/ 0 h 11"/>
                  <a:gd name="T10" fmla="*/ 9 w 11"/>
                  <a:gd name="T11" fmla="*/ 1 h 11"/>
                  <a:gd name="T12" fmla="*/ 11 w 11"/>
                  <a:gd name="T13" fmla="*/ 1 h 11"/>
                  <a:gd name="T14" fmla="*/ 0 60000 65536"/>
                  <a:gd name="T15" fmla="*/ 0 60000 65536"/>
                  <a:gd name="T16" fmla="*/ 0 60000 65536"/>
                  <a:gd name="T17" fmla="*/ 0 60000 65536"/>
                  <a:gd name="T18" fmla="*/ 0 60000 65536"/>
                  <a:gd name="T19" fmla="*/ 0 60000 65536"/>
                  <a:gd name="T20" fmla="*/ 0 60000 65536"/>
                  <a:gd name="T21" fmla="*/ 0 w 11"/>
                  <a:gd name="T22" fmla="*/ 0 h 11"/>
                  <a:gd name="T23" fmla="*/ 11 w 11"/>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1">
                    <a:moveTo>
                      <a:pt x="11" y="1"/>
                    </a:moveTo>
                    <a:lnTo>
                      <a:pt x="6" y="11"/>
                    </a:lnTo>
                    <a:lnTo>
                      <a:pt x="0" y="1"/>
                    </a:lnTo>
                    <a:lnTo>
                      <a:pt x="2" y="1"/>
                    </a:lnTo>
                    <a:lnTo>
                      <a:pt x="6" y="0"/>
                    </a:lnTo>
                    <a:lnTo>
                      <a:pt x="9" y="1"/>
                    </a:lnTo>
                    <a:lnTo>
                      <a:pt x="1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8" name="Freeform 444"/>
              <p:cNvSpPr>
                <a:spLocks/>
              </p:cNvSpPr>
              <p:nvPr/>
            </p:nvSpPr>
            <p:spPr bwMode="auto">
              <a:xfrm>
                <a:off x="2007" y="1270"/>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09" name="Rectangle 445"/>
              <p:cNvSpPr>
                <a:spLocks noChangeArrowheads="1"/>
              </p:cNvSpPr>
              <p:nvPr/>
            </p:nvSpPr>
            <p:spPr bwMode="auto">
              <a:xfrm>
                <a:off x="1296" y="1912"/>
                <a:ext cx="122" cy="46"/>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810" name="Rectangle 446"/>
              <p:cNvSpPr>
                <a:spLocks noChangeArrowheads="1"/>
              </p:cNvSpPr>
              <p:nvPr/>
            </p:nvSpPr>
            <p:spPr bwMode="auto">
              <a:xfrm>
                <a:off x="1310" y="1924"/>
                <a:ext cx="9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POS</a:t>
                </a:r>
                <a:endParaRPr lang="en-US">
                  <a:solidFill>
                    <a:srgbClr val="FF0000"/>
                  </a:solidFill>
                </a:endParaRPr>
              </a:p>
            </p:txBody>
          </p:sp>
          <p:sp>
            <p:nvSpPr>
              <p:cNvPr id="25811" name="Rectangle 447"/>
              <p:cNvSpPr>
                <a:spLocks noChangeArrowheads="1"/>
              </p:cNvSpPr>
              <p:nvPr/>
            </p:nvSpPr>
            <p:spPr bwMode="auto">
              <a:xfrm>
                <a:off x="1207" y="2077"/>
                <a:ext cx="238" cy="85"/>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5812" name="Rectangle 448"/>
              <p:cNvSpPr>
                <a:spLocks noChangeArrowheads="1"/>
              </p:cNvSpPr>
              <p:nvPr/>
            </p:nvSpPr>
            <p:spPr bwMode="auto">
              <a:xfrm>
                <a:off x="1248" y="2083"/>
                <a:ext cx="1"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solidFill>
                    <a:srgbClr val="FF0000"/>
                  </a:solidFill>
                </a:endParaRPr>
              </a:p>
            </p:txBody>
          </p:sp>
          <p:sp>
            <p:nvSpPr>
              <p:cNvPr id="25813" name="Rectangle 449"/>
              <p:cNvSpPr>
                <a:spLocks noChangeArrowheads="1"/>
              </p:cNvSpPr>
              <p:nvPr/>
            </p:nvSpPr>
            <p:spPr bwMode="auto">
              <a:xfrm>
                <a:off x="1274" y="2104"/>
                <a:ext cx="113"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Sales</a:t>
                </a:r>
                <a:endParaRPr lang="en-US">
                  <a:solidFill>
                    <a:srgbClr val="FF0000"/>
                  </a:solidFill>
                </a:endParaRPr>
              </a:p>
            </p:txBody>
          </p:sp>
          <p:sp>
            <p:nvSpPr>
              <p:cNvPr id="25814" name="Rectangle 450"/>
              <p:cNvSpPr>
                <a:spLocks noChangeArrowheads="1"/>
              </p:cNvSpPr>
              <p:nvPr/>
            </p:nvSpPr>
            <p:spPr bwMode="auto">
              <a:xfrm>
                <a:off x="1286" y="2131"/>
                <a:ext cx="76"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Tax</a:t>
                </a:r>
                <a:endParaRPr lang="en-US">
                  <a:solidFill>
                    <a:srgbClr val="FF0000"/>
                  </a:solidFill>
                </a:endParaRPr>
              </a:p>
            </p:txBody>
          </p:sp>
          <p:sp>
            <p:nvSpPr>
              <p:cNvPr id="25815" name="Freeform 451"/>
              <p:cNvSpPr>
                <a:spLocks/>
              </p:cNvSpPr>
              <p:nvPr/>
            </p:nvSpPr>
            <p:spPr bwMode="auto">
              <a:xfrm>
                <a:off x="1317" y="1802"/>
                <a:ext cx="14" cy="103"/>
              </a:xfrm>
              <a:custGeom>
                <a:avLst/>
                <a:gdLst>
                  <a:gd name="T0" fmla="*/ 14 w 14"/>
                  <a:gd name="T1" fmla="*/ 103 h 103"/>
                  <a:gd name="T2" fmla="*/ 14 w 14"/>
                  <a:gd name="T3" fmla="*/ 0 h 103"/>
                  <a:gd name="T4" fmla="*/ 0 w 14"/>
                  <a:gd name="T5" fmla="*/ 0 h 103"/>
                  <a:gd name="T6" fmla="*/ 0 60000 65536"/>
                  <a:gd name="T7" fmla="*/ 0 60000 65536"/>
                  <a:gd name="T8" fmla="*/ 0 60000 65536"/>
                  <a:gd name="T9" fmla="*/ 0 w 14"/>
                  <a:gd name="T10" fmla="*/ 0 h 103"/>
                  <a:gd name="T11" fmla="*/ 14 w 14"/>
                  <a:gd name="T12" fmla="*/ 103 h 103"/>
                </a:gdLst>
                <a:ahLst/>
                <a:cxnLst>
                  <a:cxn ang="T6">
                    <a:pos x="T0" y="T1"/>
                  </a:cxn>
                  <a:cxn ang="T7">
                    <a:pos x="T2" y="T3"/>
                  </a:cxn>
                  <a:cxn ang="T8">
                    <a:pos x="T4" y="T5"/>
                  </a:cxn>
                </a:cxnLst>
                <a:rect l="T9" t="T10" r="T11" b="T12"/>
                <a:pathLst>
                  <a:path w="14" h="103">
                    <a:moveTo>
                      <a:pt x="14" y="103"/>
                    </a:moveTo>
                    <a:lnTo>
                      <a:pt x="14" y="0"/>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16" name="Freeform 452"/>
              <p:cNvSpPr>
                <a:spLocks/>
              </p:cNvSpPr>
              <p:nvPr/>
            </p:nvSpPr>
            <p:spPr bwMode="auto">
              <a:xfrm>
                <a:off x="1325" y="1904"/>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17" name="Freeform 453"/>
              <p:cNvSpPr>
                <a:spLocks/>
              </p:cNvSpPr>
              <p:nvPr/>
            </p:nvSpPr>
            <p:spPr bwMode="auto">
              <a:xfrm>
                <a:off x="1320" y="1967"/>
                <a:ext cx="6" cy="101"/>
              </a:xfrm>
              <a:custGeom>
                <a:avLst/>
                <a:gdLst>
                  <a:gd name="T0" fmla="*/ 6 w 6"/>
                  <a:gd name="T1" fmla="*/ 101 h 101"/>
                  <a:gd name="T2" fmla="*/ 6 w 6"/>
                  <a:gd name="T3" fmla="*/ 95 h 101"/>
                  <a:gd name="T4" fmla="*/ 0 w 6"/>
                  <a:gd name="T5" fmla="*/ 95 h 101"/>
                  <a:gd name="T6" fmla="*/ 0 w 6"/>
                  <a:gd name="T7" fmla="*/ 0 h 101"/>
                  <a:gd name="T8" fmla="*/ 0 60000 65536"/>
                  <a:gd name="T9" fmla="*/ 0 60000 65536"/>
                  <a:gd name="T10" fmla="*/ 0 60000 65536"/>
                  <a:gd name="T11" fmla="*/ 0 60000 65536"/>
                  <a:gd name="T12" fmla="*/ 0 w 6"/>
                  <a:gd name="T13" fmla="*/ 0 h 101"/>
                  <a:gd name="T14" fmla="*/ 6 w 6"/>
                  <a:gd name="T15" fmla="*/ 101 h 101"/>
                </a:gdLst>
                <a:ahLst/>
                <a:cxnLst>
                  <a:cxn ang="T8">
                    <a:pos x="T0" y="T1"/>
                  </a:cxn>
                  <a:cxn ang="T9">
                    <a:pos x="T2" y="T3"/>
                  </a:cxn>
                  <a:cxn ang="T10">
                    <a:pos x="T4" y="T5"/>
                  </a:cxn>
                  <a:cxn ang="T11">
                    <a:pos x="T6" y="T7"/>
                  </a:cxn>
                </a:cxnLst>
                <a:rect l="T12" t="T13" r="T14" b="T15"/>
                <a:pathLst>
                  <a:path w="6" h="101">
                    <a:moveTo>
                      <a:pt x="6" y="101"/>
                    </a:moveTo>
                    <a:lnTo>
                      <a:pt x="6" y="95"/>
                    </a:lnTo>
                    <a:lnTo>
                      <a:pt x="0" y="95"/>
                    </a:lnTo>
                    <a:lnTo>
                      <a:pt x="0" y="0"/>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18" name="Freeform 454"/>
              <p:cNvSpPr>
                <a:spLocks/>
              </p:cNvSpPr>
              <p:nvPr/>
            </p:nvSpPr>
            <p:spPr bwMode="auto">
              <a:xfrm>
                <a:off x="1320" y="2067"/>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19" name="Freeform 455"/>
              <p:cNvSpPr>
                <a:spLocks/>
              </p:cNvSpPr>
              <p:nvPr/>
            </p:nvSpPr>
            <p:spPr bwMode="auto">
              <a:xfrm>
                <a:off x="1314" y="1958"/>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0" name="Rectangle 456"/>
              <p:cNvSpPr>
                <a:spLocks noChangeArrowheads="1"/>
              </p:cNvSpPr>
              <p:nvPr/>
            </p:nvSpPr>
            <p:spPr bwMode="auto">
              <a:xfrm>
                <a:off x="1623" y="1524"/>
                <a:ext cx="181" cy="83"/>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5821" name="Rectangle 457"/>
              <p:cNvSpPr>
                <a:spLocks noChangeArrowheads="1"/>
              </p:cNvSpPr>
              <p:nvPr/>
            </p:nvSpPr>
            <p:spPr bwMode="auto">
              <a:xfrm>
                <a:off x="1606" y="1541"/>
                <a:ext cx="21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A04 - Cust</a:t>
                </a:r>
                <a:endParaRPr lang="en-US">
                  <a:solidFill>
                    <a:srgbClr val="FF0000"/>
                  </a:solidFill>
                </a:endParaRPr>
              </a:p>
            </p:txBody>
          </p:sp>
          <p:sp>
            <p:nvSpPr>
              <p:cNvPr id="25822" name="Rectangle 458"/>
              <p:cNvSpPr>
                <a:spLocks noChangeArrowheads="1"/>
              </p:cNvSpPr>
              <p:nvPr/>
            </p:nvSpPr>
            <p:spPr bwMode="auto">
              <a:xfrm>
                <a:off x="1579" y="1565"/>
                <a:ext cx="272"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Refund Chks</a:t>
                </a:r>
                <a:endParaRPr lang="en-US">
                  <a:solidFill>
                    <a:srgbClr val="FF0000"/>
                  </a:solidFill>
                </a:endParaRPr>
              </a:p>
            </p:txBody>
          </p:sp>
          <p:sp>
            <p:nvSpPr>
              <p:cNvPr id="25823" name="Freeform 459"/>
              <p:cNvSpPr>
                <a:spLocks/>
              </p:cNvSpPr>
              <p:nvPr/>
            </p:nvSpPr>
            <p:spPr bwMode="auto">
              <a:xfrm>
                <a:off x="1418" y="1616"/>
                <a:ext cx="213" cy="319"/>
              </a:xfrm>
              <a:custGeom>
                <a:avLst/>
                <a:gdLst>
                  <a:gd name="T0" fmla="*/ 13 w 213"/>
                  <a:gd name="T1" fmla="*/ 319 h 319"/>
                  <a:gd name="T2" fmla="*/ 16 w 213"/>
                  <a:gd name="T3" fmla="*/ 7 h 319"/>
                  <a:gd name="T4" fmla="*/ 17 w 213"/>
                  <a:gd name="T5" fmla="*/ 4 h 319"/>
                  <a:gd name="T6" fmla="*/ 20 w 213"/>
                  <a:gd name="T7" fmla="*/ 3 h 319"/>
                  <a:gd name="T8" fmla="*/ 23 w 213"/>
                  <a:gd name="T9" fmla="*/ 4 h 319"/>
                  <a:gd name="T10" fmla="*/ 25 w 213"/>
                  <a:gd name="T11" fmla="*/ 7 h 319"/>
                  <a:gd name="T12" fmla="*/ 31 w 213"/>
                  <a:gd name="T13" fmla="*/ 5 h 319"/>
                  <a:gd name="T14" fmla="*/ 34 w 213"/>
                  <a:gd name="T15" fmla="*/ 4 h 319"/>
                  <a:gd name="T16" fmla="*/ 37 w 213"/>
                  <a:gd name="T17" fmla="*/ 4 h 319"/>
                  <a:gd name="T18" fmla="*/ 39 w 213"/>
                  <a:gd name="T19" fmla="*/ 5 h 319"/>
                  <a:gd name="T20" fmla="*/ 40 w 213"/>
                  <a:gd name="T21" fmla="*/ 7 h 319"/>
                  <a:gd name="T22" fmla="*/ 42 w 213"/>
                  <a:gd name="T23" fmla="*/ 4 h 319"/>
                  <a:gd name="T24" fmla="*/ 45 w 213"/>
                  <a:gd name="T25" fmla="*/ 3 h 319"/>
                  <a:gd name="T26" fmla="*/ 48 w 213"/>
                  <a:gd name="T27" fmla="*/ 4 h 319"/>
                  <a:gd name="T28" fmla="*/ 49 w 213"/>
                  <a:gd name="T29" fmla="*/ 7 h 319"/>
                  <a:gd name="T30" fmla="*/ 59 w 213"/>
                  <a:gd name="T31" fmla="*/ 5 h 319"/>
                  <a:gd name="T32" fmla="*/ 61 w 213"/>
                  <a:gd name="T33" fmla="*/ 4 h 319"/>
                  <a:gd name="T34" fmla="*/ 65 w 213"/>
                  <a:gd name="T35" fmla="*/ 4 h 319"/>
                  <a:gd name="T36" fmla="*/ 67 w 213"/>
                  <a:gd name="T37" fmla="*/ 5 h 319"/>
                  <a:gd name="T38" fmla="*/ 78 w 213"/>
                  <a:gd name="T39" fmla="*/ 7 h 319"/>
                  <a:gd name="T40" fmla="*/ 79 w 213"/>
                  <a:gd name="T41" fmla="*/ 4 h 319"/>
                  <a:gd name="T42" fmla="*/ 83 w 213"/>
                  <a:gd name="T43" fmla="*/ 3 h 319"/>
                  <a:gd name="T44" fmla="*/ 86 w 213"/>
                  <a:gd name="T45" fmla="*/ 4 h 319"/>
                  <a:gd name="T46" fmla="*/ 87 w 213"/>
                  <a:gd name="T47" fmla="*/ 7 h 319"/>
                  <a:gd name="T48" fmla="*/ 89 w 213"/>
                  <a:gd name="T49" fmla="*/ 5 h 319"/>
                  <a:gd name="T50" fmla="*/ 91 w 213"/>
                  <a:gd name="T51" fmla="*/ 4 h 319"/>
                  <a:gd name="T52" fmla="*/ 94 w 213"/>
                  <a:gd name="T53" fmla="*/ 4 h 319"/>
                  <a:gd name="T54" fmla="*/ 97 w 213"/>
                  <a:gd name="T55" fmla="*/ 5 h 319"/>
                  <a:gd name="T56" fmla="*/ 132 w 213"/>
                  <a:gd name="T57" fmla="*/ 7 h 319"/>
                  <a:gd name="T58" fmla="*/ 133 w 213"/>
                  <a:gd name="T59" fmla="*/ 4 h 319"/>
                  <a:gd name="T60" fmla="*/ 137 w 213"/>
                  <a:gd name="T61" fmla="*/ 3 h 319"/>
                  <a:gd name="T62" fmla="*/ 140 w 213"/>
                  <a:gd name="T63" fmla="*/ 4 h 319"/>
                  <a:gd name="T64" fmla="*/ 141 w 213"/>
                  <a:gd name="T65" fmla="*/ 7 h 319"/>
                  <a:gd name="T66" fmla="*/ 213 w 213"/>
                  <a:gd name="T67" fmla="*/ 0 h 3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3"/>
                  <a:gd name="T103" fmla="*/ 0 h 319"/>
                  <a:gd name="T104" fmla="*/ 213 w 213"/>
                  <a:gd name="T105" fmla="*/ 319 h 3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3" h="319">
                    <a:moveTo>
                      <a:pt x="0" y="319"/>
                    </a:moveTo>
                    <a:lnTo>
                      <a:pt x="13" y="319"/>
                    </a:lnTo>
                    <a:lnTo>
                      <a:pt x="13" y="7"/>
                    </a:lnTo>
                    <a:lnTo>
                      <a:pt x="16" y="7"/>
                    </a:lnTo>
                    <a:lnTo>
                      <a:pt x="16" y="5"/>
                    </a:lnTo>
                    <a:lnTo>
                      <a:pt x="17" y="4"/>
                    </a:lnTo>
                    <a:lnTo>
                      <a:pt x="18" y="4"/>
                    </a:lnTo>
                    <a:lnTo>
                      <a:pt x="20" y="3"/>
                    </a:lnTo>
                    <a:lnTo>
                      <a:pt x="22" y="4"/>
                    </a:lnTo>
                    <a:lnTo>
                      <a:pt x="23" y="4"/>
                    </a:lnTo>
                    <a:lnTo>
                      <a:pt x="24" y="5"/>
                    </a:lnTo>
                    <a:lnTo>
                      <a:pt x="25" y="7"/>
                    </a:lnTo>
                    <a:lnTo>
                      <a:pt x="31" y="7"/>
                    </a:lnTo>
                    <a:lnTo>
                      <a:pt x="31" y="5"/>
                    </a:lnTo>
                    <a:lnTo>
                      <a:pt x="32" y="4"/>
                    </a:lnTo>
                    <a:lnTo>
                      <a:pt x="34" y="4"/>
                    </a:lnTo>
                    <a:lnTo>
                      <a:pt x="35" y="3"/>
                    </a:lnTo>
                    <a:lnTo>
                      <a:pt x="37" y="4"/>
                    </a:lnTo>
                    <a:lnTo>
                      <a:pt x="39" y="4"/>
                    </a:lnTo>
                    <a:lnTo>
                      <a:pt x="39" y="5"/>
                    </a:lnTo>
                    <a:lnTo>
                      <a:pt x="40" y="7"/>
                    </a:lnTo>
                    <a:lnTo>
                      <a:pt x="41" y="5"/>
                    </a:lnTo>
                    <a:lnTo>
                      <a:pt x="42" y="4"/>
                    </a:lnTo>
                    <a:lnTo>
                      <a:pt x="43" y="4"/>
                    </a:lnTo>
                    <a:lnTo>
                      <a:pt x="45" y="3"/>
                    </a:lnTo>
                    <a:lnTo>
                      <a:pt x="46" y="4"/>
                    </a:lnTo>
                    <a:lnTo>
                      <a:pt x="48" y="4"/>
                    </a:lnTo>
                    <a:lnTo>
                      <a:pt x="49" y="5"/>
                    </a:lnTo>
                    <a:lnTo>
                      <a:pt x="49" y="7"/>
                    </a:lnTo>
                    <a:lnTo>
                      <a:pt x="58" y="7"/>
                    </a:lnTo>
                    <a:lnTo>
                      <a:pt x="59" y="5"/>
                    </a:lnTo>
                    <a:lnTo>
                      <a:pt x="60" y="4"/>
                    </a:lnTo>
                    <a:lnTo>
                      <a:pt x="61" y="4"/>
                    </a:lnTo>
                    <a:lnTo>
                      <a:pt x="63" y="3"/>
                    </a:lnTo>
                    <a:lnTo>
                      <a:pt x="65" y="4"/>
                    </a:lnTo>
                    <a:lnTo>
                      <a:pt x="66" y="4"/>
                    </a:lnTo>
                    <a:lnTo>
                      <a:pt x="67" y="5"/>
                    </a:lnTo>
                    <a:lnTo>
                      <a:pt x="67" y="7"/>
                    </a:lnTo>
                    <a:lnTo>
                      <a:pt x="78" y="7"/>
                    </a:lnTo>
                    <a:lnTo>
                      <a:pt x="79" y="5"/>
                    </a:lnTo>
                    <a:lnTo>
                      <a:pt x="79" y="4"/>
                    </a:lnTo>
                    <a:lnTo>
                      <a:pt x="81" y="4"/>
                    </a:lnTo>
                    <a:lnTo>
                      <a:pt x="83" y="3"/>
                    </a:lnTo>
                    <a:lnTo>
                      <a:pt x="84" y="4"/>
                    </a:lnTo>
                    <a:lnTo>
                      <a:pt x="86" y="4"/>
                    </a:lnTo>
                    <a:lnTo>
                      <a:pt x="87" y="5"/>
                    </a:lnTo>
                    <a:lnTo>
                      <a:pt x="87" y="7"/>
                    </a:lnTo>
                    <a:lnTo>
                      <a:pt x="88" y="7"/>
                    </a:lnTo>
                    <a:lnTo>
                      <a:pt x="89" y="5"/>
                    </a:lnTo>
                    <a:lnTo>
                      <a:pt x="90" y="4"/>
                    </a:lnTo>
                    <a:lnTo>
                      <a:pt x="91" y="4"/>
                    </a:lnTo>
                    <a:lnTo>
                      <a:pt x="93" y="3"/>
                    </a:lnTo>
                    <a:lnTo>
                      <a:pt x="94" y="4"/>
                    </a:lnTo>
                    <a:lnTo>
                      <a:pt x="96" y="4"/>
                    </a:lnTo>
                    <a:lnTo>
                      <a:pt x="97" y="5"/>
                    </a:lnTo>
                    <a:lnTo>
                      <a:pt x="97" y="7"/>
                    </a:lnTo>
                    <a:lnTo>
                      <a:pt x="132" y="7"/>
                    </a:lnTo>
                    <a:lnTo>
                      <a:pt x="133" y="5"/>
                    </a:lnTo>
                    <a:lnTo>
                      <a:pt x="133" y="4"/>
                    </a:lnTo>
                    <a:lnTo>
                      <a:pt x="135" y="4"/>
                    </a:lnTo>
                    <a:lnTo>
                      <a:pt x="137" y="3"/>
                    </a:lnTo>
                    <a:lnTo>
                      <a:pt x="138" y="4"/>
                    </a:lnTo>
                    <a:lnTo>
                      <a:pt x="140" y="4"/>
                    </a:lnTo>
                    <a:lnTo>
                      <a:pt x="141" y="5"/>
                    </a:lnTo>
                    <a:lnTo>
                      <a:pt x="141" y="7"/>
                    </a:lnTo>
                    <a:lnTo>
                      <a:pt x="213" y="7"/>
                    </a:lnTo>
                    <a:lnTo>
                      <a:pt x="213"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24" name="Freeform 460"/>
              <p:cNvSpPr>
                <a:spLocks/>
              </p:cNvSpPr>
              <p:nvPr/>
            </p:nvSpPr>
            <p:spPr bwMode="auto">
              <a:xfrm>
                <a:off x="1625" y="1607"/>
                <a:ext cx="12" cy="10"/>
              </a:xfrm>
              <a:custGeom>
                <a:avLst/>
                <a:gdLst>
                  <a:gd name="T0" fmla="*/ 0 w 12"/>
                  <a:gd name="T1" fmla="*/ 9 h 10"/>
                  <a:gd name="T2" fmla="*/ 6 w 12"/>
                  <a:gd name="T3" fmla="*/ 0 h 10"/>
                  <a:gd name="T4" fmla="*/ 12 w 12"/>
                  <a:gd name="T5" fmla="*/ 9 h 10"/>
                  <a:gd name="T6" fmla="*/ 10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10"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5" name="Freeform 461"/>
              <p:cNvSpPr>
                <a:spLocks/>
              </p:cNvSpPr>
              <p:nvPr/>
            </p:nvSpPr>
            <p:spPr bwMode="auto">
              <a:xfrm>
                <a:off x="1450" y="1586"/>
                <a:ext cx="161" cy="701"/>
              </a:xfrm>
              <a:custGeom>
                <a:avLst/>
                <a:gdLst>
                  <a:gd name="T0" fmla="*/ 0 w 161"/>
                  <a:gd name="T1" fmla="*/ 701 h 701"/>
                  <a:gd name="T2" fmla="*/ 8 w 161"/>
                  <a:gd name="T3" fmla="*/ 701 h 701"/>
                  <a:gd name="T4" fmla="*/ 9 w 161"/>
                  <a:gd name="T5" fmla="*/ 699 h 701"/>
                  <a:gd name="T6" fmla="*/ 10 w 161"/>
                  <a:gd name="T7" fmla="*/ 697 h 701"/>
                  <a:gd name="T8" fmla="*/ 11 w 161"/>
                  <a:gd name="T9" fmla="*/ 696 h 701"/>
                  <a:gd name="T10" fmla="*/ 13 w 161"/>
                  <a:gd name="T11" fmla="*/ 695 h 701"/>
                  <a:gd name="T12" fmla="*/ 15 w 161"/>
                  <a:gd name="T13" fmla="*/ 694 h 701"/>
                  <a:gd name="T14" fmla="*/ 18 w 161"/>
                  <a:gd name="T15" fmla="*/ 694 h 701"/>
                  <a:gd name="T16" fmla="*/ 20 w 161"/>
                  <a:gd name="T17" fmla="*/ 695 h 701"/>
                  <a:gd name="T18" fmla="*/ 22 w 161"/>
                  <a:gd name="T19" fmla="*/ 696 h 701"/>
                  <a:gd name="T20" fmla="*/ 23 w 161"/>
                  <a:gd name="T21" fmla="*/ 697 h 701"/>
                  <a:gd name="T22" fmla="*/ 24 w 161"/>
                  <a:gd name="T23" fmla="*/ 699 h 701"/>
                  <a:gd name="T24" fmla="*/ 25 w 161"/>
                  <a:gd name="T25" fmla="*/ 701 h 701"/>
                  <a:gd name="T26" fmla="*/ 46 w 161"/>
                  <a:gd name="T27" fmla="*/ 701 h 701"/>
                  <a:gd name="T28" fmla="*/ 47 w 161"/>
                  <a:gd name="T29" fmla="*/ 699 h 701"/>
                  <a:gd name="T30" fmla="*/ 47 w 161"/>
                  <a:gd name="T31" fmla="*/ 698 h 701"/>
                  <a:gd name="T32" fmla="*/ 49 w 161"/>
                  <a:gd name="T33" fmla="*/ 697 h 701"/>
                  <a:gd name="T34" fmla="*/ 51 w 161"/>
                  <a:gd name="T35" fmla="*/ 697 h 701"/>
                  <a:gd name="T36" fmla="*/ 52 w 161"/>
                  <a:gd name="T37" fmla="*/ 697 h 701"/>
                  <a:gd name="T38" fmla="*/ 54 w 161"/>
                  <a:gd name="T39" fmla="*/ 698 h 701"/>
                  <a:gd name="T40" fmla="*/ 55 w 161"/>
                  <a:gd name="T41" fmla="*/ 699 h 701"/>
                  <a:gd name="T42" fmla="*/ 55 w 161"/>
                  <a:gd name="T43" fmla="*/ 701 h 701"/>
                  <a:gd name="T44" fmla="*/ 56 w 161"/>
                  <a:gd name="T45" fmla="*/ 701 h 701"/>
                  <a:gd name="T46" fmla="*/ 57 w 161"/>
                  <a:gd name="T47" fmla="*/ 699 h 701"/>
                  <a:gd name="T48" fmla="*/ 58 w 161"/>
                  <a:gd name="T49" fmla="*/ 698 h 701"/>
                  <a:gd name="T50" fmla="*/ 59 w 161"/>
                  <a:gd name="T51" fmla="*/ 697 h 701"/>
                  <a:gd name="T52" fmla="*/ 61 w 161"/>
                  <a:gd name="T53" fmla="*/ 697 h 701"/>
                  <a:gd name="T54" fmla="*/ 62 w 161"/>
                  <a:gd name="T55" fmla="*/ 697 h 701"/>
                  <a:gd name="T56" fmla="*/ 64 w 161"/>
                  <a:gd name="T57" fmla="*/ 698 h 701"/>
                  <a:gd name="T58" fmla="*/ 65 w 161"/>
                  <a:gd name="T59" fmla="*/ 699 h 701"/>
                  <a:gd name="T60" fmla="*/ 65 w 161"/>
                  <a:gd name="T61" fmla="*/ 701 h 701"/>
                  <a:gd name="T62" fmla="*/ 77 w 161"/>
                  <a:gd name="T63" fmla="*/ 701 h 701"/>
                  <a:gd name="T64" fmla="*/ 78 w 161"/>
                  <a:gd name="T65" fmla="*/ 699 h 701"/>
                  <a:gd name="T66" fmla="*/ 79 w 161"/>
                  <a:gd name="T67" fmla="*/ 698 h 701"/>
                  <a:gd name="T68" fmla="*/ 80 w 161"/>
                  <a:gd name="T69" fmla="*/ 697 h 701"/>
                  <a:gd name="T70" fmla="*/ 82 w 161"/>
                  <a:gd name="T71" fmla="*/ 697 h 701"/>
                  <a:gd name="T72" fmla="*/ 84 w 161"/>
                  <a:gd name="T73" fmla="*/ 697 h 701"/>
                  <a:gd name="T74" fmla="*/ 85 w 161"/>
                  <a:gd name="T75" fmla="*/ 698 h 701"/>
                  <a:gd name="T76" fmla="*/ 86 w 161"/>
                  <a:gd name="T77" fmla="*/ 699 h 701"/>
                  <a:gd name="T78" fmla="*/ 86 w 161"/>
                  <a:gd name="T79" fmla="*/ 701 h 701"/>
                  <a:gd name="T80" fmla="*/ 92 w 161"/>
                  <a:gd name="T81" fmla="*/ 701 h 701"/>
                  <a:gd name="T82" fmla="*/ 92 w 161"/>
                  <a:gd name="T83" fmla="*/ 699 h 701"/>
                  <a:gd name="T84" fmla="*/ 93 w 161"/>
                  <a:gd name="T85" fmla="*/ 698 h 701"/>
                  <a:gd name="T86" fmla="*/ 94 w 161"/>
                  <a:gd name="T87" fmla="*/ 697 h 701"/>
                  <a:gd name="T88" fmla="*/ 96 w 161"/>
                  <a:gd name="T89" fmla="*/ 697 h 701"/>
                  <a:gd name="T90" fmla="*/ 98 w 161"/>
                  <a:gd name="T91" fmla="*/ 697 h 701"/>
                  <a:gd name="T92" fmla="*/ 99 w 161"/>
                  <a:gd name="T93" fmla="*/ 698 h 701"/>
                  <a:gd name="T94" fmla="*/ 100 w 161"/>
                  <a:gd name="T95" fmla="*/ 699 h 701"/>
                  <a:gd name="T96" fmla="*/ 101 w 161"/>
                  <a:gd name="T97" fmla="*/ 701 h 701"/>
                  <a:gd name="T98" fmla="*/ 105 w 161"/>
                  <a:gd name="T99" fmla="*/ 701 h 701"/>
                  <a:gd name="T100" fmla="*/ 105 w 161"/>
                  <a:gd name="T101" fmla="*/ 0 h 701"/>
                  <a:gd name="T102" fmla="*/ 161 w 161"/>
                  <a:gd name="T103" fmla="*/ 0 h 70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1"/>
                  <a:gd name="T157" fmla="*/ 0 h 701"/>
                  <a:gd name="T158" fmla="*/ 161 w 161"/>
                  <a:gd name="T159" fmla="*/ 701 h 70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1" h="701">
                    <a:moveTo>
                      <a:pt x="0" y="701"/>
                    </a:moveTo>
                    <a:lnTo>
                      <a:pt x="8" y="701"/>
                    </a:lnTo>
                    <a:lnTo>
                      <a:pt x="9" y="699"/>
                    </a:lnTo>
                    <a:lnTo>
                      <a:pt x="10" y="697"/>
                    </a:lnTo>
                    <a:lnTo>
                      <a:pt x="11" y="696"/>
                    </a:lnTo>
                    <a:lnTo>
                      <a:pt x="13" y="695"/>
                    </a:lnTo>
                    <a:lnTo>
                      <a:pt x="15" y="694"/>
                    </a:lnTo>
                    <a:lnTo>
                      <a:pt x="18" y="694"/>
                    </a:lnTo>
                    <a:lnTo>
                      <a:pt x="20" y="695"/>
                    </a:lnTo>
                    <a:lnTo>
                      <a:pt x="22" y="696"/>
                    </a:lnTo>
                    <a:lnTo>
                      <a:pt x="23" y="697"/>
                    </a:lnTo>
                    <a:lnTo>
                      <a:pt x="24" y="699"/>
                    </a:lnTo>
                    <a:lnTo>
                      <a:pt x="25" y="701"/>
                    </a:lnTo>
                    <a:lnTo>
                      <a:pt x="46" y="701"/>
                    </a:lnTo>
                    <a:lnTo>
                      <a:pt x="47" y="699"/>
                    </a:lnTo>
                    <a:lnTo>
                      <a:pt x="47" y="698"/>
                    </a:lnTo>
                    <a:lnTo>
                      <a:pt x="49" y="697"/>
                    </a:lnTo>
                    <a:lnTo>
                      <a:pt x="51" y="697"/>
                    </a:lnTo>
                    <a:lnTo>
                      <a:pt x="52" y="697"/>
                    </a:lnTo>
                    <a:lnTo>
                      <a:pt x="54" y="698"/>
                    </a:lnTo>
                    <a:lnTo>
                      <a:pt x="55" y="699"/>
                    </a:lnTo>
                    <a:lnTo>
                      <a:pt x="55" y="701"/>
                    </a:lnTo>
                    <a:lnTo>
                      <a:pt x="56" y="701"/>
                    </a:lnTo>
                    <a:lnTo>
                      <a:pt x="57" y="699"/>
                    </a:lnTo>
                    <a:lnTo>
                      <a:pt x="58" y="698"/>
                    </a:lnTo>
                    <a:lnTo>
                      <a:pt x="59" y="697"/>
                    </a:lnTo>
                    <a:lnTo>
                      <a:pt x="61" y="697"/>
                    </a:lnTo>
                    <a:lnTo>
                      <a:pt x="62" y="697"/>
                    </a:lnTo>
                    <a:lnTo>
                      <a:pt x="64" y="698"/>
                    </a:lnTo>
                    <a:lnTo>
                      <a:pt x="65" y="699"/>
                    </a:lnTo>
                    <a:lnTo>
                      <a:pt x="65" y="701"/>
                    </a:lnTo>
                    <a:lnTo>
                      <a:pt x="77" y="701"/>
                    </a:lnTo>
                    <a:lnTo>
                      <a:pt x="78" y="699"/>
                    </a:lnTo>
                    <a:lnTo>
                      <a:pt x="79" y="698"/>
                    </a:lnTo>
                    <a:lnTo>
                      <a:pt x="80" y="697"/>
                    </a:lnTo>
                    <a:lnTo>
                      <a:pt x="82" y="697"/>
                    </a:lnTo>
                    <a:lnTo>
                      <a:pt x="84" y="697"/>
                    </a:lnTo>
                    <a:lnTo>
                      <a:pt x="85" y="698"/>
                    </a:lnTo>
                    <a:lnTo>
                      <a:pt x="86" y="699"/>
                    </a:lnTo>
                    <a:lnTo>
                      <a:pt x="86" y="701"/>
                    </a:lnTo>
                    <a:lnTo>
                      <a:pt x="92" y="701"/>
                    </a:lnTo>
                    <a:lnTo>
                      <a:pt x="92" y="699"/>
                    </a:lnTo>
                    <a:lnTo>
                      <a:pt x="93" y="698"/>
                    </a:lnTo>
                    <a:lnTo>
                      <a:pt x="94" y="697"/>
                    </a:lnTo>
                    <a:lnTo>
                      <a:pt x="96" y="697"/>
                    </a:lnTo>
                    <a:lnTo>
                      <a:pt x="98" y="697"/>
                    </a:lnTo>
                    <a:lnTo>
                      <a:pt x="99" y="698"/>
                    </a:lnTo>
                    <a:lnTo>
                      <a:pt x="100" y="699"/>
                    </a:lnTo>
                    <a:lnTo>
                      <a:pt x="101" y="701"/>
                    </a:lnTo>
                    <a:lnTo>
                      <a:pt x="105" y="701"/>
                    </a:lnTo>
                    <a:lnTo>
                      <a:pt x="105" y="0"/>
                    </a:lnTo>
                    <a:lnTo>
                      <a:pt x="161"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26" name="Freeform 462"/>
              <p:cNvSpPr>
                <a:spLocks/>
              </p:cNvSpPr>
              <p:nvPr/>
            </p:nvSpPr>
            <p:spPr bwMode="auto">
              <a:xfrm>
                <a:off x="1610" y="1582"/>
                <a:ext cx="13" cy="9"/>
              </a:xfrm>
              <a:custGeom>
                <a:avLst/>
                <a:gdLst>
                  <a:gd name="T0" fmla="*/ 1 w 13"/>
                  <a:gd name="T1" fmla="*/ 0 h 9"/>
                  <a:gd name="T2" fmla="*/ 13 w 13"/>
                  <a:gd name="T3" fmla="*/ 4 h 9"/>
                  <a:gd name="T4" fmla="*/ 1 w 13"/>
                  <a:gd name="T5" fmla="*/ 9 h 9"/>
                  <a:gd name="T6" fmla="*/ 0 w 13"/>
                  <a:gd name="T7" fmla="*/ 7 h 9"/>
                  <a:gd name="T8" fmla="*/ 0 w 13"/>
                  <a:gd name="T9" fmla="*/ 4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4"/>
                    </a:lnTo>
                    <a:lnTo>
                      <a:pt x="1" y="9"/>
                    </a:lnTo>
                    <a:lnTo>
                      <a:pt x="0" y="7"/>
                    </a:lnTo>
                    <a:lnTo>
                      <a:pt x="0" y="4"/>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7" name="Freeform 463"/>
              <p:cNvSpPr>
                <a:spLocks/>
              </p:cNvSpPr>
              <p:nvPr/>
            </p:nvSpPr>
            <p:spPr bwMode="auto">
              <a:xfrm>
                <a:off x="1804" y="1591"/>
                <a:ext cx="413" cy="1592"/>
              </a:xfrm>
              <a:custGeom>
                <a:avLst/>
                <a:gdLst>
                  <a:gd name="T0" fmla="*/ 409 w 413"/>
                  <a:gd name="T1" fmla="*/ 6 h 1592"/>
                  <a:gd name="T2" fmla="*/ 406 w 413"/>
                  <a:gd name="T3" fmla="*/ 3 h 1592"/>
                  <a:gd name="T4" fmla="*/ 401 w 413"/>
                  <a:gd name="T5" fmla="*/ 3 h 1592"/>
                  <a:gd name="T6" fmla="*/ 398 w 413"/>
                  <a:gd name="T7" fmla="*/ 6 h 1592"/>
                  <a:gd name="T8" fmla="*/ 396 w 413"/>
                  <a:gd name="T9" fmla="*/ 3 h 1592"/>
                  <a:gd name="T10" fmla="*/ 391 w 413"/>
                  <a:gd name="T11" fmla="*/ 3 h 1592"/>
                  <a:gd name="T12" fmla="*/ 389 w 413"/>
                  <a:gd name="T13" fmla="*/ 6 h 1592"/>
                  <a:gd name="T14" fmla="*/ 386 w 413"/>
                  <a:gd name="T15" fmla="*/ 3 h 1592"/>
                  <a:gd name="T16" fmla="*/ 381 w 413"/>
                  <a:gd name="T17" fmla="*/ 3 h 1592"/>
                  <a:gd name="T18" fmla="*/ 378 w 413"/>
                  <a:gd name="T19" fmla="*/ 6 h 1592"/>
                  <a:gd name="T20" fmla="*/ 375 w 413"/>
                  <a:gd name="T21" fmla="*/ 3 h 1592"/>
                  <a:gd name="T22" fmla="*/ 370 w 413"/>
                  <a:gd name="T23" fmla="*/ 3 h 1592"/>
                  <a:gd name="T24" fmla="*/ 358 w 413"/>
                  <a:gd name="T25" fmla="*/ 6 h 1592"/>
                  <a:gd name="T26" fmla="*/ 355 w 413"/>
                  <a:gd name="T27" fmla="*/ 3 h 1592"/>
                  <a:gd name="T28" fmla="*/ 350 w 413"/>
                  <a:gd name="T29" fmla="*/ 3 h 1592"/>
                  <a:gd name="T30" fmla="*/ 305 w 413"/>
                  <a:gd name="T31" fmla="*/ 6 h 1592"/>
                  <a:gd name="T32" fmla="*/ 302 w 413"/>
                  <a:gd name="T33" fmla="*/ 3 h 1592"/>
                  <a:gd name="T34" fmla="*/ 297 w 413"/>
                  <a:gd name="T35" fmla="*/ 3 h 1592"/>
                  <a:gd name="T36" fmla="*/ 175 w 413"/>
                  <a:gd name="T37" fmla="*/ 6 h 1592"/>
                  <a:gd name="T38" fmla="*/ 172 w 413"/>
                  <a:gd name="T39" fmla="*/ 3 h 1592"/>
                  <a:gd name="T40" fmla="*/ 167 w 413"/>
                  <a:gd name="T41" fmla="*/ 3 h 1592"/>
                  <a:gd name="T42" fmla="*/ 142 w 413"/>
                  <a:gd name="T43" fmla="*/ 6 h 1592"/>
                  <a:gd name="T44" fmla="*/ 139 w 413"/>
                  <a:gd name="T45" fmla="*/ 3 h 1592"/>
                  <a:gd name="T46" fmla="*/ 134 w 413"/>
                  <a:gd name="T47" fmla="*/ 3 h 1592"/>
                  <a:gd name="T48" fmla="*/ 123 w 413"/>
                  <a:gd name="T49" fmla="*/ 6 h 1592"/>
                  <a:gd name="T50" fmla="*/ 120 w 413"/>
                  <a:gd name="T51" fmla="*/ 1 h 1592"/>
                  <a:gd name="T52" fmla="*/ 114 w 413"/>
                  <a:gd name="T53" fmla="*/ 0 h 1592"/>
                  <a:gd name="T54" fmla="*/ 109 w 413"/>
                  <a:gd name="T55" fmla="*/ 2 h 1592"/>
                  <a:gd name="T56" fmla="*/ 101 w 413"/>
                  <a:gd name="T57" fmla="*/ 6 h 1592"/>
                  <a:gd name="T58" fmla="*/ 99 w 413"/>
                  <a:gd name="T59" fmla="*/ 3 h 1592"/>
                  <a:gd name="T60" fmla="*/ 94 w 413"/>
                  <a:gd name="T61" fmla="*/ 3 h 1592"/>
                  <a:gd name="T62" fmla="*/ 86 w 413"/>
                  <a:gd name="T63" fmla="*/ 6 h 1592"/>
                  <a:gd name="T64" fmla="*/ 83 w 413"/>
                  <a:gd name="T65" fmla="*/ 2 h 1592"/>
                  <a:gd name="T66" fmla="*/ 77 w 413"/>
                  <a:gd name="T67" fmla="*/ 1 h 1592"/>
                  <a:gd name="T68" fmla="*/ 72 w 413"/>
                  <a:gd name="T69" fmla="*/ 4 h 1592"/>
                  <a:gd name="T70" fmla="*/ 66 w 413"/>
                  <a:gd name="T71" fmla="*/ 4 h 1592"/>
                  <a:gd name="T72" fmla="*/ 61 w 413"/>
                  <a:gd name="T73" fmla="*/ 2 h 1592"/>
                  <a:gd name="T74" fmla="*/ 57 w 413"/>
                  <a:gd name="T75" fmla="*/ 4 h 1592"/>
                  <a:gd name="T76" fmla="*/ 31 w 413"/>
                  <a:gd name="T77" fmla="*/ 4 h 1592"/>
                  <a:gd name="T78" fmla="*/ 27 w 413"/>
                  <a:gd name="T79" fmla="*/ 2 h 1592"/>
                  <a:gd name="T80" fmla="*/ 23 w 413"/>
                  <a:gd name="T81" fmla="*/ 4 h 1592"/>
                  <a:gd name="T82" fmla="*/ 17 w 413"/>
                  <a:gd name="T83" fmla="*/ 4 h 1592"/>
                  <a:gd name="T84" fmla="*/ 13 w 413"/>
                  <a:gd name="T85" fmla="*/ 2 h 1592"/>
                  <a:gd name="T86" fmla="*/ 9 w 413"/>
                  <a:gd name="T87" fmla="*/ 4 h 159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13"/>
                  <a:gd name="T133" fmla="*/ 0 h 1592"/>
                  <a:gd name="T134" fmla="*/ 413 w 413"/>
                  <a:gd name="T135" fmla="*/ 1592 h 159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13" h="1592">
                    <a:moveTo>
                      <a:pt x="413" y="1592"/>
                    </a:moveTo>
                    <a:lnTo>
                      <a:pt x="413" y="6"/>
                    </a:lnTo>
                    <a:lnTo>
                      <a:pt x="409" y="6"/>
                    </a:lnTo>
                    <a:lnTo>
                      <a:pt x="409" y="4"/>
                    </a:lnTo>
                    <a:lnTo>
                      <a:pt x="408" y="3"/>
                    </a:lnTo>
                    <a:lnTo>
                      <a:pt x="406" y="3"/>
                    </a:lnTo>
                    <a:lnTo>
                      <a:pt x="405" y="2"/>
                    </a:lnTo>
                    <a:lnTo>
                      <a:pt x="403" y="3"/>
                    </a:lnTo>
                    <a:lnTo>
                      <a:pt x="401" y="3"/>
                    </a:lnTo>
                    <a:lnTo>
                      <a:pt x="401" y="4"/>
                    </a:lnTo>
                    <a:lnTo>
                      <a:pt x="400" y="6"/>
                    </a:lnTo>
                    <a:lnTo>
                      <a:pt x="398" y="6"/>
                    </a:lnTo>
                    <a:lnTo>
                      <a:pt x="398" y="4"/>
                    </a:lnTo>
                    <a:lnTo>
                      <a:pt x="397" y="3"/>
                    </a:lnTo>
                    <a:lnTo>
                      <a:pt x="396" y="3"/>
                    </a:lnTo>
                    <a:lnTo>
                      <a:pt x="394" y="2"/>
                    </a:lnTo>
                    <a:lnTo>
                      <a:pt x="392" y="3"/>
                    </a:lnTo>
                    <a:lnTo>
                      <a:pt x="391" y="3"/>
                    </a:lnTo>
                    <a:lnTo>
                      <a:pt x="390" y="4"/>
                    </a:lnTo>
                    <a:lnTo>
                      <a:pt x="390" y="6"/>
                    </a:lnTo>
                    <a:lnTo>
                      <a:pt x="389" y="6"/>
                    </a:lnTo>
                    <a:lnTo>
                      <a:pt x="389" y="4"/>
                    </a:lnTo>
                    <a:lnTo>
                      <a:pt x="388" y="3"/>
                    </a:lnTo>
                    <a:lnTo>
                      <a:pt x="386" y="3"/>
                    </a:lnTo>
                    <a:lnTo>
                      <a:pt x="384" y="2"/>
                    </a:lnTo>
                    <a:lnTo>
                      <a:pt x="383" y="3"/>
                    </a:lnTo>
                    <a:lnTo>
                      <a:pt x="381" y="3"/>
                    </a:lnTo>
                    <a:lnTo>
                      <a:pt x="380" y="4"/>
                    </a:lnTo>
                    <a:lnTo>
                      <a:pt x="380" y="6"/>
                    </a:lnTo>
                    <a:lnTo>
                      <a:pt x="378" y="6"/>
                    </a:lnTo>
                    <a:lnTo>
                      <a:pt x="378" y="4"/>
                    </a:lnTo>
                    <a:lnTo>
                      <a:pt x="376" y="3"/>
                    </a:lnTo>
                    <a:lnTo>
                      <a:pt x="375" y="3"/>
                    </a:lnTo>
                    <a:lnTo>
                      <a:pt x="373" y="2"/>
                    </a:lnTo>
                    <a:lnTo>
                      <a:pt x="372" y="3"/>
                    </a:lnTo>
                    <a:lnTo>
                      <a:pt x="370" y="3"/>
                    </a:lnTo>
                    <a:lnTo>
                      <a:pt x="369" y="4"/>
                    </a:lnTo>
                    <a:lnTo>
                      <a:pt x="369" y="6"/>
                    </a:lnTo>
                    <a:lnTo>
                      <a:pt x="358" y="6"/>
                    </a:lnTo>
                    <a:lnTo>
                      <a:pt x="358" y="4"/>
                    </a:lnTo>
                    <a:lnTo>
                      <a:pt x="357" y="3"/>
                    </a:lnTo>
                    <a:lnTo>
                      <a:pt x="355" y="3"/>
                    </a:lnTo>
                    <a:lnTo>
                      <a:pt x="353" y="2"/>
                    </a:lnTo>
                    <a:lnTo>
                      <a:pt x="352" y="3"/>
                    </a:lnTo>
                    <a:lnTo>
                      <a:pt x="350" y="3"/>
                    </a:lnTo>
                    <a:lnTo>
                      <a:pt x="349" y="4"/>
                    </a:lnTo>
                    <a:lnTo>
                      <a:pt x="349" y="6"/>
                    </a:lnTo>
                    <a:lnTo>
                      <a:pt x="305" y="6"/>
                    </a:lnTo>
                    <a:lnTo>
                      <a:pt x="304" y="4"/>
                    </a:lnTo>
                    <a:lnTo>
                      <a:pt x="303" y="3"/>
                    </a:lnTo>
                    <a:lnTo>
                      <a:pt x="302" y="3"/>
                    </a:lnTo>
                    <a:lnTo>
                      <a:pt x="300" y="2"/>
                    </a:lnTo>
                    <a:lnTo>
                      <a:pt x="298" y="3"/>
                    </a:lnTo>
                    <a:lnTo>
                      <a:pt x="297" y="3"/>
                    </a:lnTo>
                    <a:lnTo>
                      <a:pt x="296" y="4"/>
                    </a:lnTo>
                    <a:lnTo>
                      <a:pt x="296" y="6"/>
                    </a:lnTo>
                    <a:lnTo>
                      <a:pt x="175" y="6"/>
                    </a:lnTo>
                    <a:lnTo>
                      <a:pt x="174" y="4"/>
                    </a:lnTo>
                    <a:lnTo>
                      <a:pt x="173" y="3"/>
                    </a:lnTo>
                    <a:lnTo>
                      <a:pt x="172" y="3"/>
                    </a:lnTo>
                    <a:lnTo>
                      <a:pt x="170" y="2"/>
                    </a:lnTo>
                    <a:lnTo>
                      <a:pt x="168" y="3"/>
                    </a:lnTo>
                    <a:lnTo>
                      <a:pt x="167" y="3"/>
                    </a:lnTo>
                    <a:lnTo>
                      <a:pt x="166" y="4"/>
                    </a:lnTo>
                    <a:lnTo>
                      <a:pt x="166" y="6"/>
                    </a:lnTo>
                    <a:lnTo>
                      <a:pt x="142" y="6"/>
                    </a:lnTo>
                    <a:lnTo>
                      <a:pt x="141" y="4"/>
                    </a:lnTo>
                    <a:lnTo>
                      <a:pt x="140" y="3"/>
                    </a:lnTo>
                    <a:lnTo>
                      <a:pt x="139" y="3"/>
                    </a:lnTo>
                    <a:lnTo>
                      <a:pt x="137" y="2"/>
                    </a:lnTo>
                    <a:lnTo>
                      <a:pt x="136" y="3"/>
                    </a:lnTo>
                    <a:lnTo>
                      <a:pt x="134" y="3"/>
                    </a:lnTo>
                    <a:lnTo>
                      <a:pt x="133" y="4"/>
                    </a:lnTo>
                    <a:lnTo>
                      <a:pt x="133" y="6"/>
                    </a:lnTo>
                    <a:lnTo>
                      <a:pt x="123" y="6"/>
                    </a:lnTo>
                    <a:lnTo>
                      <a:pt x="123" y="4"/>
                    </a:lnTo>
                    <a:lnTo>
                      <a:pt x="122" y="2"/>
                    </a:lnTo>
                    <a:lnTo>
                      <a:pt x="120" y="1"/>
                    </a:lnTo>
                    <a:lnTo>
                      <a:pt x="119" y="0"/>
                    </a:lnTo>
                    <a:lnTo>
                      <a:pt x="117" y="0"/>
                    </a:lnTo>
                    <a:lnTo>
                      <a:pt x="114" y="0"/>
                    </a:lnTo>
                    <a:lnTo>
                      <a:pt x="112" y="0"/>
                    </a:lnTo>
                    <a:lnTo>
                      <a:pt x="110" y="1"/>
                    </a:lnTo>
                    <a:lnTo>
                      <a:pt x="109" y="2"/>
                    </a:lnTo>
                    <a:lnTo>
                      <a:pt x="108" y="4"/>
                    </a:lnTo>
                    <a:lnTo>
                      <a:pt x="108" y="6"/>
                    </a:lnTo>
                    <a:lnTo>
                      <a:pt x="101" y="6"/>
                    </a:lnTo>
                    <a:lnTo>
                      <a:pt x="101" y="4"/>
                    </a:lnTo>
                    <a:lnTo>
                      <a:pt x="100" y="3"/>
                    </a:lnTo>
                    <a:lnTo>
                      <a:pt x="99" y="3"/>
                    </a:lnTo>
                    <a:lnTo>
                      <a:pt x="97" y="2"/>
                    </a:lnTo>
                    <a:lnTo>
                      <a:pt x="95" y="3"/>
                    </a:lnTo>
                    <a:lnTo>
                      <a:pt x="94" y="3"/>
                    </a:lnTo>
                    <a:lnTo>
                      <a:pt x="93" y="4"/>
                    </a:lnTo>
                    <a:lnTo>
                      <a:pt x="92" y="6"/>
                    </a:lnTo>
                    <a:lnTo>
                      <a:pt x="86" y="6"/>
                    </a:lnTo>
                    <a:lnTo>
                      <a:pt x="85" y="4"/>
                    </a:lnTo>
                    <a:lnTo>
                      <a:pt x="84" y="3"/>
                    </a:lnTo>
                    <a:lnTo>
                      <a:pt x="83" y="2"/>
                    </a:lnTo>
                    <a:lnTo>
                      <a:pt x="81" y="1"/>
                    </a:lnTo>
                    <a:lnTo>
                      <a:pt x="79" y="0"/>
                    </a:lnTo>
                    <a:lnTo>
                      <a:pt x="77" y="1"/>
                    </a:lnTo>
                    <a:lnTo>
                      <a:pt x="75" y="2"/>
                    </a:lnTo>
                    <a:lnTo>
                      <a:pt x="73" y="3"/>
                    </a:lnTo>
                    <a:lnTo>
                      <a:pt x="72" y="4"/>
                    </a:lnTo>
                    <a:lnTo>
                      <a:pt x="72" y="6"/>
                    </a:lnTo>
                    <a:lnTo>
                      <a:pt x="66" y="6"/>
                    </a:lnTo>
                    <a:lnTo>
                      <a:pt x="66" y="4"/>
                    </a:lnTo>
                    <a:lnTo>
                      <a:pt x="64" y="3"/>
                    </a:lnTo>
                    <a:lnTo>
                      <a:pt x="63" y="3"/>
                    </a:lnTo>
                    <a:lnTo>
                      <a:pt x="61" y="2"/>
                    </a:lnTo>
                    <a:lnTo>
                      <a:pt x="60" y="3"/>
                    </a:lnTo>
                    <a:lnTo>
                      <a:pt x="58" y="3"/>
                    </a:lnTo>
                    <a:lnTo>
                      <a:pt x="57" y="4"/>
                    </a:lnTo>
                    <a:lnTo>
                      <a:pt x="57" y="6"/>
                    </a:lnTo>
                    <a:lnTo>
                      <a:pt x="31" y="6"/>
                    </a:lnTo>
                    <a:lnTo>
                      <a:pt x="31" y="4"/>
                    </a:lnTo>
                    <a:lnTo>
                      <a:pt x="30" y="3"/>
                    </a:lnTo>
                    <a:lnTo>
                      <a:pt x="28" y="3"/>
                    </a:lnTo>
                    <a:lnTo>
                      <a:pt x="27" y="2"/>
                    </a:lnTo>
                    <a:lnTo>
                      <a:pt x="25" y="3"/>
                    </a:lnTo>
                    <a:lnTo>
                      <a:pt x="24" y="3"/>
                    </a:lnTo>
                    <a:lnTo>
                      <a:pt x="23" y="4"/>
                    </a:lnTo>
                    <a:lnTo>
                      <a:pt x="22" y="6"/>
                    </a:lnTo>
                    <a:lnTo>
                      <a:pt x="18" y="6"/>
                    </a:lnTo>
                    <a:lnTo>
                      <a:pt x="17" y="4"/>
                    </a:lnTo>
                    <a:lnTo>
                      <a:pt x="16" y="3"/>
                    </a:lnTo>
                    <a:lnTo>
                      <a:pt x="15" y="3"/>
                    </a:lnTo>
                    <a:lnTo>
                      <a:pt x="13" y="2"/>
                    </a:lnTo>
                    <a:lnTo>
                      <a:pt x="12" y="3"/>
                    </a:lnTo>
                    <a:lnTo>
                      <a:pt x="10" y="3"/>
                    </a:lnTo>
                    <a:lnTo>
                      <a:pt x="9" y="4"/>
                    </a:lnTo>
                    <a:lnTo>
                      <a:pt x="9" y="6"/>
                    </a:lnTo>
                    <a:lnTo>
                      <a:pt x="0" y="6"/>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28" name="Freeform 464"/>
              <p:cNvSpPr>
                <a:spLocks/>
              </p:cNvSpPr>
              <p:nvPr/>
            </p:nvSpPr>
            <p:spPr bwMode="auto">
              <a:xfrm>
                <a:off x="2211" y="3181"/>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29" name="Rectangle 465"/>
              <p:cNvSpPr>
                <a:spLocks noChangeArrowheads="1"/>
              </p:cNvSpPr>
              <p:nvPr/>
            </p:nvSpPr>
            <p:spPr bwMode="auto">
              <a:xfrm>
                <a:off x="1627" y="1432"/>
                <a:ext cx="127" cy="50"/>
              </a:xfrm>
              <a:prstGeom prst="rect">
                <a:avLst/>
              </a:prstGeom>
              <a:blipFill dpi="0" rotWithShape="0">
                <a:blip r:embed="rId6"/>
                <a:srcRect/>
                <a:tile tx="0" ty="0" sx="100000" sy="100000" flip="none" algn="tl"/>
              </a:blipFill>
              <a:ln w="0">
                <a:solidFill>
                  <a:srgbClr val="000000"/>
                </a:solidFill>
                <a:miter lim="800000"/>
                <a:headEnd/>
                <a:tailEnd/>
              </a:ln>
            </p:spPr>
            <p:txBody>
              <a:bodyPr/>
              <a:lstStyle/>
              <a:p>
                <a:endParaRPr lang="en-US"/>
              </a:p>
            </p:txBody>
          </p:sp>
          <p:sp>
            <p:nvSpPr>
              <p:cNvPr id="25830" name="Rectangle 466"/>
              <p:cNvSpPr>
                <a:spLocks noChangeArrowheads="1"/>
              </p:cNvSpPr>
              <p:nvPr/>
            </p:nvSpPr>
            <p:spPr bwMode="auto">
              <a:xfrm>
                <a:off x="1612" y="1442"/>
                <a:ext cx="159"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Equifax</a:t>
                </a:r>
                <a:endParaRPr lang="en-US">
                  <a:solidFill>
                    <a:srgbClr val="FF0000"/>
                  </a:solidFill>
                </a:endParaRPr>
              </a:p>
            </p:txBody>
          </p:sp>
          <p:sp>
            <p:nvSpPr>
              <p:cNvPr id="25831" name="Freeform 467"/>
              <p:cNvSpPr>
                <a:spLocks/>
              </p:cNvSpPr>
              <p:nvPr/>
            </p:nvSpPr>
            <p:spPr bwMode="auto">
              <a:xfrm>
                <a:off x="1675" y="1482"/>
                <a:ext cx="16" cy="36"/>
              </a:xfrm>
              <a:custGeom>
                <a:avLst/>
                <a:gdLst>
                  <a:gd name="T0" fmla="*/ 0 w 16"/>
                  <a:gd name="T1" fmla="*/ 36 h 36"/>
                  <a:gd name="T2" fmla="*/ 0 w 16"/>
                  <a:gd name="T3" fmla="*/ 26 h 36"/>
                  <a:gd name="T4" fmla="*/ 16 w 16"/>
                  <a:gd name="T5" fmla="*/ 26 h 36"/>
                  <a:gd name="T6" fmla="*/ 16 w 16"/>
                  <a:gd name="T7" fmla="*/ 0 h 36"/>
                  <a:gd name="T8" fmla="*/ 0 60000 65536"/>
                  <a:gd name="T9" fmla="*/ 0 60000 65536"/>
                  <a:gd name="T10" fmla="*/ 0 60000 65536"/>
                  <a:gd name="T11" fmla="*/ 0 60000 65536"/>
                  <a:gd name="T12" fmla="*/ 0 w 16"/>
                  <a:gd name="T13" fmla="*/ 0 h 36"/>
                  <a:gd name="T14" fmla="*/ 16 w 16"/>
                  <a:gd name="T15" fmla="*/ 36 h 36"/>
                </a:gdLst>
                <a:ahLst/>
                <a:cxnLst>
                  <a:cxn ang="T8">
                    <a:pos x="T0" y="T1"/>
                  </a:cxn>
                  <a:cxn ang="T9">
                    <a:pos x="T2" y="T3"/>
                  </a:cxn>
                  <a:cxn ang="T10">
                    <a:pos x="T4" y="T5"/>
                  </a:cxn>
                  <a:cxn ang="T11">
                    <a:pos x="T6" y="T7"/>
                  </a:cxn>
                </a:cxnLst>
                <a:rect l="T12" t="T13" r="T14" b="T15"/>
                <a:pathLst>
                  <a:path w="16" h="36">
                    <a:moveTo>
                      <a:pt x="0" y="36"/>
                    </a:moveTo>
                    <a:lnTo>
                      <a:pt x="0" y="26"/>
                    </a:lnTo>
                    <a:lnTo>
                      <a:pt x="16" y="26"/>
                    </a:lnTo>
                    <a:lnTo>
                      <a:pt x="16"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32" name="Freeform 468"/>
              <p:cNvSpPr>
                <a:spLocks/>
              </p:cNvSpPr>
              <p:nvPr/>
            </p:nvSpPr>
            <p:spPr bwMode="auto">
              <a:xfrm>
                <a:off x="1672" y="1517"/>
                <a:ext cx="7" cy="7"/>
              </a:xfrm>
              <a:custGeom>
                <a:avLst/>
                <a:gdLst>
                  <a:gd name="T0" fmla="*/ 7 w 7"/>
                  <a:gd name="T1" fmla="*/ 1 h 7"/>
                  <a:gd name="T2" fmla="*/ 3 w 7"/>
                  <a:gd name="T3" fmla="*/ 7 h 7"/>
                  <a:gd name="T4" fmla="*/ 0 w 7"/>
                  <a:gd name="T5" fmla="*/ 1 h 7"/>
                  <a:gd name="T6" fmla="*/ 1 w 7"/>
                  <a:gd name="T7" fmla="*/ 0 h 7"/>
                  <a:gd name="T8" fmla="*/ 3 w 7"/>
                  <a:gd name="T9" fmla="*/ 0 h 7"/>
                  <a:gd name="T10" fmla="*/ 5 w 7"/>
                  <a:gd name="T11" fmla="*/ 0 h 7"/>
                  <a:gd name="T12" fmla="*/ 7 w 7"/>
                  <a:gd name="T13" fmla="*/ 1 h 7"/>
                  <a:gd name="T14" fmla="*/ 0 60000 65536"/>
                  <a:gd name="T15" fmla="*/ 0 60000 65536"/>
                  <a:gd name="T16" fmla="*/ 0 60000 65536"/>
                  <a:gd name="T17" fmla="*/ 0 60000 65536"/>
                  <a:gd name="T18" fmla="*/ 0 60000 65536"/>
                  <a:gd name="T19" fmla="*/ 0 60000 65536"/>
                  <a:gd name="T20" fmla="*/ 0 60000 65536"/>
                  <a:gd name="T21" fmla="*/ 0 w 7"/>
                  <a:gd name="T22" fmla="*/ 0 h 7"/>
                  <a:gd name="T23" fmla="*/ 7 w 7"/>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7">
                    <a:moveTo>
                      <a:pt x="7" y="1"/>
                    </a:moveTo>
                    <a:lnTo>
                      <a:pt x="3" y="7"/>
                    </a:lnTo>
                    <a:lnTo>
                      <a:pt x="0" y="1"/>
                    </a:lnTo>
                    <a:lnTo>
                      <a:pt x="1" y="0"/>
                    </a:lnTo>
                    <a:lnTo>
                      <a:pt x="3" y="0"/>
                    </a:lnTo>
                    <a:lnTo>
                      <a:pt x="5" y="0"/>
                    </a:lnTo>
                    <a:lnTo>
                      <a:pt x="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3" name="Freeform 469"/>
              <p:cNvSpPr>
                <a:spLocks/>
              </p:cNvSpPr>
              <p:nvPr/>
            </p:nvSpPr>
            <p:spPr bwMode="auto">
              <a:xfrm>
                <a:off x="1804" y="1135"/>
                <a:ext cx="808" cy="399"/>
              </a:xfrm>
              <a:custGeom>
                <a:avLst/>
                <a:gdLst>
                  <a:gd name="T0" fmla="*/ 789 w 808"/>
                  <a:gd name="T1" fmla="*/ 283 h 399"/>
                  <a:gd name="T2" fmla="*/ 783 w 808"/>
                  <a:gd name="T3" fmla="*/ 281 h 399"/>
                  <a:gd name="T4" fmla="*/ 727 w 808"/>
                  <a:gd name="T5" fmla="*/ 284 h 399"/>
                  <a:gd name="T6" fmla="*/ 723 w 808"/>
                  <a:gd name="T7" fmla="*/ 281 h 399"/>
                  <a:gd name="T8" fmla="*/ 718 w 808"/>
                  <a:gd name="T9" fmla="*/ 284 h 399"/>
                  <a:gd name="T10" fmla="*/ 703 w 808"/>
                  <a:gd name="T11" fmla="*/ 281 h 399"/>
                  <a:gd name="T12" fmla="*/ 697 w 808"/>
                  <a:gd name="T13" fmla="*/ 283 h 399"/>
                  <a:gd name="T14" fmla="*/ 600 w 808"/>
                  <a:gd name="T15" fmla="*/ 282 h 399"/>
                  <a:gd name="T16" fmla="*/ 593 w 808"/>
                  <a:gd name="T17" fmla="*/ 282 h 399"/>
                  <a:gd name="T18" fmla="*/ 582 w 808"/>
                  <a:gd name="T19" fmla="*/ 283 h 399"/>
                  <a:gd name="T20" fmla="*/ 576 w 808"/>
                  <a:gd name="T21" fmla="*/ 281 h 399"/>
                  <a:gd name="T22" fmla="*/ 555 w 808"/>
                  <a:gd name="T23" fmla="*/ 284 h 399"/>
                  <a:gd name="T24" fmla="*/ 551 w 808"/>
                  <a:gd name="T25" fmla="*/ 281 h 399"/>
                  <a:gd name="T26" fmla="*/ 546 w 808"/>
                  <a:gd name="T27" fmla="*/ 284 h 399"/>
                  <a:gd name="T28" fmla="*/ 489 w 808"/>
                  <a:gd name="T29" fmla="*/ 398 h 399"/>
                  <a:gd name="T30" fmla="*/ 483 w 808"/>
                  <a:gd name="T31" fmla="*/ 396 h 399"/>
                  <a:gd name="T32" fmla="*/ 462 w 808"/>
                  <a:gd name="T33" fmla="*/ 399 h 399"/>
                  <a:gd name="T34" fmla="*/ 457 w 808"/>
                  <a:gd name="T35" fmla="*/ 396 h 399"/>
                  <a:gd name="T36" fmla="*/ 453 w 808"/>
                  <a:gd name="T37" fmla="*/ 399 h 399"/>
                  <a:gd name="T38" fmla="*/ 436 w 808"/>
                  <a:gd name="T39" fmla="*/ 394 h 399"/>
                  <a:gd name="T40" fmla="*/ 427 w 808"/>
                  <a:gd name="T41" fmla="*/ 393 h 399"/>
                  <a:gd name="T42" fmla="*/ 422 w 808"/>
                  <a:gd name="T43" fmla="*/ 399 h 399"/>
                  <a:gd name="T44" fmla="*/ 406 w 808"/>
                  <a:gd name="T45" fmla="*/ 396 h 399"/>
                  <a:gd name="T46" fmla="*/ 401 w 808"/>
                  <a:gd name="T47" fmla="*/ 398 h 399"/>
                  <a:gd name="T48" fmla="*/ 388 w 808"/>
                  <a:gd name="T49" fmla="*/ 397 h 399"/>
                  <a:gd name="T50" fmla="*/ 381 w 808"/>
                  <a:gd name="T51" fmla="*/ 397 h 399"/>
                  <a:gd name="T52" fmla="*/ 378 w 808"/>
                  <a:gd name="T53" fmla="*/ 398 h 399"/>
                  <a:gd name="T54" fmla="*/ 372 w 808"/>
                  <a:gd name="T55" fmla="*/ 396 h 399"/>
                  <a:gd name="T56" fmla="*/ 358 w 808"/>
                  <a:gd name="T57" fmla="*/ 399 h 399"/>
                  <a:gd name="T58" fmla="*/ 353 w 808"/>
                  <a:gd name="T59" fmla="*/ 396 h 399"/>
                  <a:gd name="T60" fmla="*/ 349 w 808"/>
                  <a:gd name="T61" fmla="*/ 399 h 399"/>
                  <a:gd name="T62" fmla="*/ 302 w 808"/>
                  <a:gd name="T63" fmla="*/ 396 h 399"/>
                  <a:gd name="T64" fmla="*/ 296 w 808"/>
                  <a:gd name="T65" fmla="*/ 398 h 399"/>
                  <a:gd name="T66" fmla="*/ 287 w 808"/>
                  <a:gd name="T67" fmla="*/ 397 h 399"/>
                  <a:gd name="T68" fmla="*/ 281 w 808"/>
                  <a:gd name="T69" fmla="*/ 397 h 399"/>
                  <a:gd name="T70" fmla="*/ 174 w 808"/>
                  <a:gd name="T71" fmla="*/ 398 h 399"/>
                  <a:gd name="T72" fmla="*/ 168 w 808"/>
                  <a:gd name="T73" fmla="*/ 396 h 399"/>
                  <a:gd name="T74" fmla="*/ 123 w 808"/>
                  <a:gd name="T75" fmla="*/ 399 h 399"/>
                  <a:gd name="T76" fmla="*/ 119 w 808"/>
                  <a:gd name="T77" fmla="*/ 394 h 399"/>
                  <a:gd name="T78" fmla="*/ 110 w 808"/>
                  <a:gd name="T79" fmla="*/ 395 h 399"/>
                  <a:gd name="T80" fmla="*/ 101 w 808"/>
                  <a:gd name="T81" fmla="*/ 399 h 399"/>
                  <a:gd name="T82" fmla="*/ 97 w 808"/>
                  <a:gd name="T83" fmla="*/ 396 h 399"/>
                  <a:gd name="T84" fmla="*/ 92 w 808"/>
                  <a:gd name="T85" fmla="*/ 399 h 399"/>
                  <a:gd name="T86" fmla="*/ 83 w 808"/>
                  <a:gd name="T87" fmla="*/ 395 h 399"/>
                  <a:gd name="T88" fmla="*/ 75 w 808"/>
                  <a:gd name="T89" fmla="*/ 395 h 399"/>
                  <a:gd name="T90" fmla="*/ 66 w 808"/>
                  <a:gd name="T91" fmla="*/ 399 h 399"/>
                  <a:gd name="T92" fmla="*/ 61 w 808"/>
                  <a:gd name="T93" fmla="*/ 396 h 399"/>
                  <a:gd name="T94" fmla="*/ 57 w 808"/>
                  <a:gd name="T95" fmla="*/ 399 h 399"/>
                  <a:gd name="T96" fmla="*/ 28 w 808"/>
                  <a:gd name="T97" fmla="*/ 396 h 399"/>
                  <a:gd name="T98" fmla="*/ 23 w 808"/>
                  <a:gd name="T99" fmla="*/ 398 h 399"/>
                  <a:gd name="T100" fmla="*/ 16 w 808"/>
                  <a:gd name="T101" fmla="*/ 397 h 399"/>
                  <a:gd name="T102" fmla="*/ 10 w 808"/>
                  <a:gd name="T103" fmla="*/ 397 h 39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08"/>
                  <a:gd name="T157" fmla="*/ 0 h 399"/>
                  <a:gd name="T158" fmla="*/ 808 w 808"/>
                  <a:gd name="T159" fmla="*/ 399 h 39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08" h="399">
                    <a:moveTo>
                      <a:pt x="808" y="0"/>
                    </a:moveTo>
                    <a:lnTo>
                      <a:pt x="808" y="284"/>
                    </a:lnTo>
                    <a:lnTo>
                      <a:pt x="789" y="284"/>
                    </a:lnTo>
                    <a:lnTo>
                      <a:pt x="789" y="283"/>
                    </a:lnTo>
                    <a:lnTo>
                      <a:pt x="788" y="282"/>
                    </a:lnTo>
                    <a:lnTo>
                      <a:pt x="786" y="281"/>
                    </a:lnTo>
                    <a:lnTo>
                      <a:pt x="785" y="281"/>
                    </a:lnTo>
                    <a:lnTo>
                      <a:pt x="783" y="281"/>
                    </a:lnTo>
                    <a:lnTo>
                      <a:pt x="782" y="282"/>
                    </a:lnTo>
                    <a:lnTo>
                      <a:pt x="781" y="283"/>
                    </a:lnTo>
                    <a:lnTo>
                      <a:pt x="780" y="284"/>
                    </a:lnTo>
                    <a:lnTo>
                      <a:pt x="727" y="284"/>
                    </a:lnTo>
                    <a:lnTo>
                      <a:pt x="727" y="283"/>
                    </a:lnTo>
                    <a:lnTo>
                      <a:pt x="726" y="282"/>
                    </a:lnTo>
                    <a:lnTo>
                      <a:pt x="725" y="281"/>
                    </a:lnTo>
                    <a:lnTo>
                      <a:pt x="723" y="281"/>
                    </a:lnTo>
                    <a:lnTo>
                      <a:pt x="721" y="281"/>
                    </a:lnTo>
                    <a:lnTo>
                      <a:pt x="720" y="282"/>
                    </a:lnTo>
                    <a:lnTo>
                      <a:pt x="719" y="283"/>
                    </a:lnTo>
                    <a:lnTo>
                      <a:pt x="718" y="284"/>
                    </a:lnTo>
                    <a:lnTo>
                      <a:pt x="706" y="284"/>
                    </a:lnTo>
                    <a:lnTo>
                      <a:pt x="705" y="283"/>
                    </a:lnTo>
                    <a:lnTo>
                      <a:pt x="704" y="282"/>
                    </a:lnTo>
                    <a:lnTo>
                      <a:pt x="703" y="281"/>
                    </a:lnTo>
                    <a:lnTo>
                      <a:pt x="701" y="281"/>
                    </a:lnTo>
                    <a:lnTo>
                      <a:pt x="699" y="281"/>
                    </a:lnTo>
                    <a:lnTo>
                      <a:pt x="698" y="282"/>
                    </a:lnTo>
                    <a:lnTo>
                      <a:pt x="697" y="283"/>
                    </a:lnTo>
                    <a:lnTo>
                      <a:pt x="697" y="284"/>
                    </a:lnTo>
                    <a:lnTo>
                      <a:pt x="601" y="284"/>
                    </a:lnTo>
                    <a:lnTo>
                      <a:pt x="601" y="283"/>
                    </a:lnTo>
                    <a:lnTo>
                      <a:pt x="600" y="282"/>
                    </a:lnTo>
                    <a:lnTo>
                      <a:pt x="598" y="281"/>
                    </a:lnTo>
                    <a:lnTo>
                      <a:pt x="597" y="281"/>
                    </a:lnTo>
                    <a:lnTo>
                      <a:pt x="595" y="281"/>
                    </a:lnTo>
                    <a:lnTo>
                      <a:pt x="593" y="282"/>
                    </a:lnTo>
                    <a:lnTo>
                      <a:pt x="592" y="283"/>
                    </a:lnTo>
                    <a:lnTo>
                      <a:pt x="592" y="284"/>
                    </a:lnTo>
                    <a:lnTo>
                      <a:pt x="582" y="284"/>
                    </a:lnTo>
                    <a:lnTo>
                      <a:pt x="582" y="283"/>
                    </a:lnTo>
                    <a:lnTo>
                      <a:pt x="581" y="282"/>
                    </a:lnTo>
                    <a:lnTo>
                      <a:pt x="580" y="281"/>
                    </a:lnTo>
                    <a:lnTo>
                      <a:pt x="578" y="281"/>
                    </a:lnTo>
                    <a:lnTo>
                      <a:pt x="576" y="281"/>
                    </a:lnTo>
                    <a:lnTo>
                      <a:pt x="575" y="282"/>
                    </a:lnTo>
                    <a:lnTo>
                      <a:pt x="574" y="283"/>
                    </a:lnTo>
                    <a:lnTo>
                      <a:pt x="573" y="284"/>
                    </a:lnTo>
                    <a:lnTo>
                      <a:pt x="555" y="284"/>
                    </a:lnTo>
                    <a:lnTo>
                      <a:pt x="555" y="283"/>
                    </a:lnTo>
                    <a:lnTo>
                      <a:pt x="554" y="282"/>
                    </a:lnTo>
                    <a:lnTo>
                      <a:pt x="553" y="281"/>
                    </a:lnTo>
                    <a:lnTo>
                      <a:pt x="551" y="281"/>
                    </a:lnTo>
                    <a:lnTo>
                      <a:pt x="549" y="281"/>
                    </a:lnTo>
                    <a:lnTo>
                      <a:pt x="548" y="282"/>
                    </a:lnTo>
                    <a:lnTo>
                      <a:pt x="547" y="283"/>
                    </a:lnTo>
                    <a:lnTo>
                      <a:pt x="546" y="284"/>
                    </a:lnTo>
                    <a:lnTo>
                      <a:pt x="504" y="284"/>
                    </a:lnTo>
                    <a:lnTo>
                      <a:pt x="504" y="399"/>
                    </a:lnTo>
                    <a:lnTo>
                      <a:pt x="490" y="399"/>
                    </a:lnTo>
                    <a:lnTo>
                      <a:pt x="489" y="398"/>
                    </a:lnTo>
                    <a:lnTo>
                      <a:pt x="488" y="397"/>
                    </a:lnTo>
                    <a:lnTo>
                      <a:pt x="487" y="396"/>
                    </a:lnTo>
                    <a:lnTo>
                      <a:pt x="485" y="396"/>
                    </a:lnTo>
                    <a:lnTo>
                      <a:pt x="483" y="396"/>
                    </a:lnTo>
                    <a:lnTo>
                      <a:pt x="482" y="397"/>
                    </a:lnTo>
                    <a:lnTo>
                      <a:pt x="481" y="398"/>
                    </a:lnTo>
                    <a:lnTo>
                      <a:pt x="481" y="399"/>
                    </a:lnTo>
                    <a:lnTo>
                      <a:pt x="462" y="399"/>
                    </a:lnTo>
                    <a:lnTo>
                      <a:pt x="461" y="398"/>
                    </a:lnTo>
                    <a:lnTo>
                      <a:pt x="461" y="397"/>
                    </a:lnTo>
                    <a:lnTo>
                      <a:pt x="459" y="396"/>
                    </a:lnTo>
                    <a:lnTo>
                      <a:pt x="457" y="396"/>
                    </a:lnTo>
                    <a:lnTo>
                      <a:pt x="456" y="396"/>
                    </a:lnTo>
                    <a:lnTo>
                      <a:pt x="454" y="397"/>
                    </a:lnTo>
                    <a:lnTo>
                      <a:pt x="453" y="398"/>
                    </a:lnTo>
                    <a:lnTo>
                      <a:pt x="453" y="399"/>
                    </a:lnTo>
                    <a:lnTo>
                      <a:pt x="438" y="399"/>
                    </a:lnTo>
                    <a:lnTo>
                      <a:pt x="438" y="397"/>
                    </a:lnTo>
                    <a:lnTo>
                      <a:pt x="437" y="396"/>
                    </a:lnTo>
                    <a:lnTo>
                      <a:pt x="436" y="394"/>
                    </a:lnTo>
                    <a:lnTo>
                      <a:pt x="434" y="393"/>
                    </a:lnTo>
                    <a:lnTo>
                      <a:pt x="431" y="393"/>
                    </a:lnTo>
                    <a:lnTo>
                      <a:pt x="429" y="393"/>
                    </a:lnTo>
                    <a:lnTo>
                      <a:pt x="427" y="393"/>
                    </a:lnTo>
                    <a:lnTo>
                      <a:pt x="425" y="394"/>
                    </a:lnTo>
                    <a:lnTo>
                      <a:pt x="423" y="396"/>
                    </a:lnTo>
                    <a:lnTo>
                      <a:pt x="422" y="397"/>
                    </a:lnTo>
                    <a:lnTo>
                      <a:pt x="422" y="399"/>
                    </a:lnTo>
                    <a:lnTo>
                      <a:pt x="409" y="399"/>
                    </a:lnTo>
                    <a:lnTo>
                      <a:pt x="409" y="398"/>
                    </a:lnTo>
                    <a:lnTo>
                      <a:pt x="408" y="397"/>
                    </a:lnTo>
                    <a:lnTo>
                      <a:pt x="406" y="396"/>
                    </a:lnTo>
                    <a:lnTo>
                      <a:pt x="405" y="396"/>
                    </a:lnTo>
                    <a:lnTo>
                      <a:pt x="403" y="396"/>
                    </a:lnTo>
                    <a:lnTo>
                      <a:pt x="401" y="397"/>
                    </a:lnTo>
                    <a:lnTo>
                      <a:pt x="401" y="398"/>
                    </a:lnTo>
                    <a:lnTo>
                      <a:pt x="400" y="399"/>
                    </a:lnTo>
                    <a:lnTo>
                      <a:pt x="389" y="399"/>
                    </a:lnTo>
                    <a:lnTo>
                      <a:pt x="389" y="398"/>
                    </a:lnTo>
                    <a:lnTo>
                      <a:pt x="388" y="397"/>
                    </a:lnTo>
                    <a:lnTo>
                      <a:pt x="386" y="396"/>
                    </a:lnTo>
                    <a:lnTo>
                      <a:pt x="384" y="396"/>
                    </a:lnTo>
                    <a:lnTo>
                      <a:pt x="383" y="396"/>
                    </a:lnTo>
                    <a:lnTo>
                      <a:pt x="381" y="397"/>
                    </a:lnTo>
                    <a:lnTo>
                      <a:pt x="380" y="398"/>
                    </a:lnTo>
                    <a:lnTo>
                      <a:pt x="380" y="399"/>
                    </a:lnTo>
                    <a:lnTo>
                      <a:pt x="378" y="399"/>
                    </a:lnTo>
                    <a:lnTo>
                      <a:pt x="378" y="398"/>
                    </a:lnTo>
                    <a:lnTo>
                      <a:pt x="376" y="397"/>
                    </a:lnTo>
                    <a:lnTo>
                      <a:pt x="375" y="396"/>
                    </a:lnTo>
                    <a:lnTo>
                      <a:pt x="373" y="396"/>
                    </a:lnTo>
                    <a:lnTo>
                      <a:pt x="372" y="396"/>
                    </a:lnTo>
                    <a:lnTo>
                      <a:pt x="370" y="397"/>
                    </a:lnTo>
                    <a:lnTo>
                      <a:pt x="369" y="398"/>
                    </a:lnTo>
                    <a:lnTo>
                      <a:pt x="369" y="399"/>
                    </a:lnTo>
                    <a:lnTo>
                      <a:pt x="358" y="399"/>
                    </a:lnTo>
                    <a:lnTo>
                      <a:pt x="358" y="398"/>
                    </a:lnTo>
                    <a:lnTo>
                      <a:pt x="357" y="397"/>
                    </a:lnTo>
                    <a:lnTo>
                      <a:pt x="355" y="396"/>
                    </a:lnTo>
                    <a:lnTo>
                      <a:pt x="353" y="396"/>
                    </a:lnTo>
                    <a:lnTo>
                      <a:pt x="352" y="396"/>
                    </a:lnTo>
                    <a:lnTo>
                      <a:pt x="350" y="397"/>
                    </a:lnTo>
                    <a:lnTo>
                      <a:pt x="349" y="398"/>
                    </a:lnTo>
                    <a:lnTo>
                      <a:pt x="349" y="399"/>
                    </a:lnTo>
                    <a:lnTo>
                      <a:pt x="305" y="399"/>
                    </a:lnTo>
                    <a:lnTo>
                      <a:pt x="304" y="398"/>
                    </a:lnTo>
                    <a:lnTo>
                      <a:pt x="303" y="397"/>
                    </a:lnTo>
                    <a:lnTo>
                      <a:pt x="302" y="396"/>
                    </a:lnTo>
                    <a:lnTo>
                      <a:pt x="300" y="396"/>
                    </a:lnTo>
                    <a:lnTo>
                      <a:pt x="298" y="396"/>
                    </a:lnTo>
                    <a:lnTo>
                      <a:pt x="297" y="397"/>
                    </a:lnTo>
                    <a:lnTo>
                      <a:pt x="296" y="398"/>
                    </a:lnTo>
                    <a:lnTo>
                      <a:pt x="296" y="399"/>
                    </a:lnTo>
                    <a:lnTo>
                      <a:pt x="289" y="399"/>
                    </a:lnTo>
                    <a:lnTo>
                      <a:pt x="288" y="398"/>
                    </a:lnTo>
                    <a:lnTo>
                      <a:pt x="287" y="397"/>
                    </a:lnTo>
                    <a:lnTo>
                      <a:pt x="286" y="396"/>
                    </a:lnTo>
                    <a:lnTo>
                      <a:pt x="284" y="396"/>
                    </a:lnTo>
                    <a:lnTo>
                      <a:pt x="282" y="396"/>
                    </a:lnTo>
                    <a:lnTo>
                      <a:pt x="281" y="397"/>
                    </a:lnTo>
                    <a:lnTo>
                      <a:pt x="280" y="398"/>
                    </a:lnTo>
                    <a:lnTo>
                      <a:pt x="280" y="399"/>
                    </a:lnTo>
                    <a:lnTo>
                      <a:pt x="175" y="399"/>
                    </a:lnTo>
                    <a:lnTo>
                      <a:pt x="174" y="398"/>
                    </a:lnTo>
                    <a:lnTo>
                      <a:pt x="173" y="397"/>
                    </a:lnTo>
                    <a:lnTo>
                      <a:pt x="172" y="396"/>
                    </a:lnTo>
                    <a:lnTo>
                      <a:pt x="170" y="396"/>
                    </a:lnTo>
                    <a:lnTo>
                      <a:pt x="168" y="396"/>
                    </a:lnTo>
                    <a:lnTo>
                      <a:pt x="167" y="397"/>
                    </a:lnTo>
                    <a:lnTo>
                      <a:pt x="166" y="398"/>
                    </a:lnTo>
                    <a:lnTo>
                      <a:pt x="166" y="399"/>
                    </a:lnTo>
                    <a:lnTo>
                      <a:pt x="123" y="399"/>
                    </a:lnTo>
                    <a:lnTo>
                      <a:pt x="123" y="397"/>
                    </a:lnTo>
                    <a:lnTo>
                      <a:pt x="122" y="396"/>
                    </a:lnTo>
                    <a:lnTo>
                      <a:pt x="120" y="395"/>
                    </a:lnTo>
                    <a:lnTo>
                      <a:pt x="119" y="394"/>
                    </a:lnTo>
                    <a:lnTo>
                      <a:pt x="117" y="393"/>
                    </a:lnTo>
                    <a:lnTo>
                      <a:pt x="114" y="393"/>
                    </a:lnTo>
                    <a:lnTo>
                      <a:pt x="112" y="394"/>
                    </a:lnTo>
                    <a:lnTo>
                      <a:pt x="110" y="395"/>
                    </a:lnTo>
                    <a:lnTo>
                      <a:pt x="109" y="396"/>
                    </a:lnTo>
                    <a:lnTo>
                      <a:pt x="108" y="397"/>
                    </a:lnTo>
                    <a:lnTo>
                      <a:pt x="108" y="399"/>
                    </a:lnTo>
                    <a:lnTo>
                      <a:pt x="101" y="399"/>
                    </a:lnTo>
                    <a:lnTo>
                      <a:pt x="101" y="398"/>
                    </a:lnTo>
                    <a:lnTo>
                      <a:pt x="100" y="397"/>
                    </a:lnTo>
                    <a:lnTo>
                      <a:pt x="99" y="396"/>
                    </a:lnTo>
                    <a:lnTo>
                      <a:pt x="97" y="396"/>
                    </a:lnTo>
                    <a:lnTo>
                      <a:pt x="95" y="396"/>
                    </a:lnTo>
                    <a:lnTo>
                      <a:pt x="94" y="397"/>
                    </a:lnTo>
                    <a:lnTo>
                      <a:pt x="93" y="398"/>
                    </a:lnTo>
                    <a:lnTo>
                      <a:pt x="92" y="399"/>
                    </a:lnTo>
                    <a:lnTo>
                      <a:pt x="86" y="399"/>
                    </a:lnTo>
                    <a:lnTo>
                      <a:pt x="85" y="397"/>
                    </a:lnTo>
                    <a:lnTo>
                      <a:pt x="84" y="396"/>
                    </a:lnTo>
                    <a:lnTo>
                      <a:pt x="83" y="395"/>
                    </a:lnTo>
                    <a:lnTo>
                      <a:pt x="81" y="394"/>
                    </a:lnTo>
                    <a:lnTo>
                      <a:pt x="79" y="394"/>
                    </a:lnTo>
                    <a:lnTo>
                      <a:pt x="77" y="394"/>
                    </a:lnTo>
                    <a:lnTo>
                      <a:pt x="75" y="395"/>
                    </a:lnTo>
                    <a:lnTo>
                      <a:pt x="73" y="396"/>
                    </a:lnTo>
                    <a:lnTo>
                      <a:pt x="72" y="397"/>
                    </a:lnTo>
                    <a:lnTo>
                      <a:pt x="72" y="399"/>
                    </a:lnTo>
                    <a:lnTo>
                      <a:pt x="66" y="399"/>
                    </a:lnTo>
                    <a:lnTo>
                      <a:pt x="65" y="398"/>
                    </a:lnTo>
                    <a:lnTo>
                      <a:pt x="64" y="397"/>
                    </a:lnTo>
                    <a:lnTo>
                      <a:pt x="63" y="396"/>
                    </a:lnTo>
                    <a:lnTo>
                      <a:pt x="61" y="396"/>
                    </a:lnTo>
                    <a:lnTo>
                      <a:pt x="59" y="396"/>
                    </a:lnTo>
                    <a:lnTo>
                      <a:pt x="58" y="397"/>
                    </a:lnTo>
                    <a:lnTo>
                      <a:pt x="57" y="398"/>
                    </a:lnTo>
                    <a:lnTo>
                      <a:pt x="57" y="399"/>
                    </a:lnTo>
                    <a:lnTo>
                      <a:pt x="31" y="399"/>
                    </a:lnTo>
                    <a:lnTo>
                      <a:pt x="31" y="398"/>
                    </a:lnTo>
                    <a:lnTo>
                      <a:pt x="30" y="397"/>
                    </a:lnTo>
                    <a:lnTo>
                      <a:pt x="28" y="396"/>
                    </a:lnTo>
                    <a:lnTo>
                      <a:pt x="27" y="396"/>
                    </a:lnTo>
                    <a:lnTo>
                      <a:pt x="25" y="396"/>
                    </a:lnTo>
                    <a:lnTo>
                      <a:pt x="24" y="397"/>
                    </a:lnTo>
                    <a:lnTo>
                      <a:pt x="23" y="398"/>
                    </a:lnTo>
                    <a:lnTo>
                      <a:pt x="22" y="399"/>
                    </a:lnTo>
                    <a:lnTo>
                      <a:pt x="18" y="399"/>
                    </a:lnTo>
                    <a:lnTo>
                      <a:pt x="17" y="398"/>
                    </a:lnTo>
                    <a:lnTo>
                      <a:pt x="16" y="397"/>
                    </a:lnTo>
                    <a:lnTo>
                      <a:pt x="15" y="396"/>
                    </a:lnTo>
                    <a:lnTo>
                      <a:pt x="13" y="396"/>
                    </a:lnTo>
                    <a:lnTo>
                      <a:pt x="12" y="396"/>
                    </a:lnTo>
                    <a:lnTo>
                      <a:pt x="10" y="397"/>
                    </a:lnTo>
                    <a:lnTo>
                      <a:pt x="9" y="398"/>
                    </a:lnTo>
                    <a:lnTo>
                      <a:pt x="9" y="399"/>
                    </a:lnTo>
                    <a:lnTo>
                      <a:pt x="0" y="39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34" name="Freeform 470"/>
              <p:cNvSpPr>
                <a:spLocks/>
              </p:cNvSpPr>
              <p:nvPr/>
            </p:nvSpPr>
            <p:spPr bwMode="auto">
              <a:xfrm>
                <a:off x="1804" y="1530"/>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6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6"/>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5" name="Freeform 471"/>
              <p:cNvSpPr>
                <a:spLocks/>
              </p:cNvSpPr>
              <p:nvPr/>
            </p:nvSpPr>
            <p:spPr bwMode="auto">
              <a:xfrm>
                <a:off x="1778" y="1301"/>
                <a:ext cx="1228" cy="214"/>
              </a:xfrm>
              <a:custGeom>
                <a:avLst/>
                <a:gdLst>
                  <a:gd name="T0" fmla="*/ 1210 w 1228"/>
                  <a:gd name="T1" fmla="*/ 9 h 214"/>
                  <a:gd name="T2" fmla="*/ 1200 w 1228"/>
                  <a:gd name="T3" fmla="*/ 9 h 214"/>
                  <a:gd name="T4" fmla="*/ 1155 w 1228"/>
                  <a:gd name="T5" fmla="*/ 12 h 214"/>
                  <a:gd name="T6" fmla="*/ 1147 w 1228"/>
                  <a:gd name="T7" fmla="*/ 8 h 214"/>
                  <a:gd name="T8" fmla="*/ 1140 w 1228"/>
                  <a:gd name="T9" fmla="*/ 14 h 214"/>
                  <a:gd name="T10" fmla="*/ 1131 w 1228"/>
                  <a:gd name="T11" fmla="*/ 9 h 214"/>
                  <a:gd name="T12" fmla="*/ 1121 w 1228"/>
                  <a:gd name="T13" fmla="*/ 11 h 214"/>
                  <a:gd name="T14" fmla="*/ 1104 w 1228"/>
                  <a:gd name="T15" fmla="*/ 12 h 214"/>
                  <a:gd name="T16" fmla="*/ 1096 w 1228"/>
                  <a:gd name="T17" fmla="*/ 13 h 214"/>
                  <a:gd name="T18" fmla="*/ 1089 w 1228"/>
                  <a:gd name="T19" fmla="*/ 11 h 214"/>
                  <a:gd name="T20" fmla="*/ 1083 w 1228"/>
                  <a:gd name="T21" fmla="*/ 14 h 214"/>
                  <a:gd name="T22" fmla="*/ 1073 w 1228"/>
                  <a:gd name="T23" fmla="*/ 9 h 214"/>
                  <a:gd name="T24" fmla="*/ 1064 w 1228"/>
                  <a:gd name="T25" fmla="*/ 12 h 214"/>
                  <a:gd name="T26" fmla="*/ 1052 w 1228"/>
                  <a:gd name="T27" fmla="*/ 11 h 214"/>
                  <a:gd name="T28" fmla="*/ 1046 w 1228"/>
                  <a:gd name="T29" fmla="*/ 14 h 214"/>
                  <a:gd name="T30" fmla="*/ 1023 w 1228"/>
                  <a:gd name="T31" fmla="*/ 11 h 214"/>
                  <a:gd name="T32" fmla="*/ 1000 w 1228"/>
                  <a:gd name="T33" fmla="*/ 14 h 214"/>
                  <a:gd name="T34" fmla="*/ 993 w 1228"/>
                  <a:gd name="T35" fmla="*/ 11 h 214"/>
                  <a:gd name="T36" fmla="*/ 921 w 1228"/>
                  <a:gd name="T37" fmla="*/ 4 h 214"/>
                  <a:gd name="T38" fmla="*/ 915 w 1228"/>
                  <a:gd name="T39" fmla="*/ 0 h 214"/>
                  <a:gd name="T40" fmla="*/ 899 w 1228"/>
                  <a:gd name="T41" fmla="*/ 4 h 214"/>
                  <a:gd name="T42" fmla="*/ 893 w 1228"/>
                  <a:gd name="T43" fmla="*/ 0 h 214"/>
                  <a:gd name="T44" fmla="*/ 872 w 1228"/>
                  <a:gd name="T45" fmla="*/ 2 h 214"/>
                  <a:gd name="T46" fmla="*/ 864 w 1228"/>
                  <a:gd name="T47" fmla="*/ 1 h 214"/>
                  <a:gd name="T48" fmla="*/ 853 w 1228"/>
                  <a:gd name="T49" fmla="*/ 1 h 214"/>
                  <a:gd name="T50" fmla="*/ 845 w 1228"/>
                  <a:gd name="T51" fmla="*/ 2 h 214"/>
                  <a:gd name="T52" fmla="*/ 836 w 1228"/>
                  <a:gd name="T53" fmla="*/ 0 h 214"/>
                  <a:gd name="T54" fmla="*/ 830 w 1228"/>
                  <a:gd name="T55" fmla="*/ 4 h 214"/>
                  <a:gd name="T56" fmla="*/ 749 w 1228"/>
                  <a:gd name="T57" fmla="*/ 0 h 214"/>
                  <a:gd name="T58" fmla="*/ 732 w 1228"/>
                  <a:gd name="T59" fmla="*/ 4 h 214"/>
                  <a:gd name="T60" fmla="*/ 725 w 1228"/>
                  <a:gd name="T61" fmla="*/ 0 h 214"/>
                  <a:gd name="T62" fmla="*/ 581 w 1228"/>
                  <a:gd name="T63" fmla="*/ 2 h 214"/>
                  <a:gd name="T64" fmla="*/ 574 w 1228"/>
                  <a:gd name="T65" fmla="*/ 1 h 214"/>
                  <a:gd name="T66" fmla="*/ 514 w 1228"/>
                  <a:gd name="T67" fmla="*/ 1 h 214"/>
                  <a:gd name="T68" fmla="*/ 507 w 1228"/>
                  <a:gd name="T69" fmla="*/ 2 h 214"/>
                  <a:gd name="T70" fmla="*/ 485 w 1228"/>
                  <a:gd name="T71" fmla="*/ 0 h 214"/>
                  <a:gd name="T72" fmla="*/ 479 w 1228"/>
                  <a:gd name="T73" fmla="*/ 4 h 214"/>
                  <a:gd name="T74" fmla="*/ 452 w 1228"/>
                  <a:gd name="T75" fmla="*/ 0 h 214"/>
                  <a:gd name="T76" fmla="*/ 435 w 1228"/>
                  <a:gd name="T77" fmla="*/ 4 h 214"/>
                  <a:gd name="T78" fmla="*/ 429 w 1228"/>
                  <a:gd name="T79" fmla="*/ 0 h 214"/>
                  <a:gd name="T80" fmla="*/ 415 w 1228"/>
                  <a:gd name="T81" fmla="*/ 2 h 214"/>
                  <a:gd name="T82" fmla="*/ 407 w 1228"/>
                  <a:gd name="T83" fmla="*/ 1 h 214"/>
                  <a:gd name="T84" fmla="*/ 380 w 1228"/>
                  <a:gd name="T85" fmla="*/ 1 h 214"/>
                  <a:gd name="T86" fmla="*/ 373 w 1228"/>
                  <a:gd name="T87" fmla="*/ 2 h 214"/>
                  <a:gd name="T88" fmla="*/ 350 w 1228"/>
                  <a:gd name="T89" fmla="*/ 0 h 214"/>
                  <a:gd name="T90" fmla="*/ 343 w 1228"/>
                  <a:gd name="T91" fmla="*/ 4 h 214"/>
                  <a:gd name="T92" fmla="*/ 296 w 1228"/>
                  <a:gd name="T93" fmla="*/ 0 h 214"/>
                  <a:gd name="T94" fmla="*/ 239 w 1228"/>
                  <a:gd name="T95" fmla="*/ 4 h 214"/>
                  <a:gd name="T96" fmla="*/ 233 w 1228"/>
                  <a:gd name="T97" fmla="*/ 0 h 214"/>
                  <a:gd name="T98" fmla="*/ 107 w 1228"/>
                  <a:gd name="T99" fmla="*/ 2 h 214"/>
                  <a:gd name="T100" fmla="*/ 99 w 1228"/>
                  <a:gd name="T101" fmla="*/ 1 h 214"/>
                  <a:gd name="T102" fmla="*/ 90 w 1228"/>
                  <a:gd name="T103" fmla="*/ 1 h 214"/>
                  <a:gd name="T104" fmla="*/ 83 w 1228"/>
                  <a:gd name="T105" fmla="*/ 2 h 214"/>
                  <a:gd name="T106" fmla="*/ 54 w 1228"/>
                  <a:gd name="T107" fmla="*/ 0 h 214"/>
                  <a:gd name="T108" fmla="*/ 48 w 1228"/>
                  <a:gd name="T109" fmla="*/ 4 h 214"/>
                  <a:gd name="T110" fmla="*/ 39 w 1228"/>
                  <a:gd name="T111" fmla="*/ 0 h 214"/>
                  <a:gd name="T112" fmla="*/ 0 w 1228"/>
                  <a:gd name="T113" fmla="*/ 4 h 21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8"/>
                  <a:gd name="T172" fmla="*/ 0 h 214"/>
                  <a:gd name="T173" fmla="*/ 1228 w 1228"/>
                  <a:gd name="T174" fmla="*/ 214 h 21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8" h="214">
                    <a:moveTo>
                      <a:pt x="1228" y="14"/>
                    </a:moveTo>
                    <a:lnTo>
                      <a:pt x="1213" y="14"/>
                    </a:lnTo>
                    <a:lnTo>
                      <a:pt x="1212" y="12"/>
                    </a:lnTo>
                    <a:lnTo>
                      <a:pt x="1211" y="11"/>
                    </a:lnTo>
                    <a:lnTo>
                      <a:pt x="1210" y="9"/>
                    </a:lnTo>
                    <a:lnTo>
                      <a:pt x="1208" y="9"/>
                    </a:lnTo>
                    <a:lnTo>
                      <a:pt x="1206" y="8"/>
                    </a:lnTo>
                    <a:lnTo>
                      <a:pt x="1204" y="8"/>
                    </a:lnTo>
                    <a:lnTo>
                      <a:pt x="1201" y="9"/>
                    </a:lnTo>
                    <a:lnTo>
                      <a:pt x="1200" y="9"/>
                    </a:lnTo>
                    <a:lnTo>
                      <a:pt x="1198" y="11"/>
                    </a:lnTo>
                    <a:lnTo>
                      <a:pt x="1197" y="12"/>
                    </a:lnTo>
                    <a:lnTo>
                      <a:pt x="1197" y="14"/>
                    </a:lnTo>
                    <a:lnTo>
                      <a:pt x="1156" y="14"/>
                    </a:lnTo>
                    <a:lnTo>
                      <a:pt x="1155" y="12"/>
                    </a:lnTo>
                    <a:lnTo>
                      <a:pt x="1154" y="11"/>
                    </a:lnTo>
                    <a:lnTo>
                      <a:pt x="1153" y="9"/>
                    </a:lnTo>
                    <a:lnTo>
                      <a:pt x="1151" y="9"/>
                    </a:lnTo>
                    <a:lnTo>
                      <a:pt x="1149" y="8"/>
                    </a:lnTo>
                    <a:lnTo>
                      <a:pt x="1147" y="8"/>
                    </a:lnTo>
                    <a:lnTo>
                      <a:pt x="1145" y="9"/>
                    </a:lnTo>
                    <a:lnTo>
                      <a:pt x="1143" y="9"/>
                    </a:lnTo>
                    <a:lnTo>
                      <a:pt x="1141" y="11"/>
                    </a:lnTo>
                    <a:lnTo>
                      <a:pt x="1140" y="12"/>
                    </a:lnTo>
                    <a:lnTo>
                      <a:pt x="1140" y="14"/>
                    </a:lnTo>
                    <a:lnTo>
                      <a:pt x="1135" y="14"/>
                    </a:lnTo>
                    <a:lnTo>
                      <a:pt x="1135" y="12"/>
                    </a:lnTo>
                    <a:lnTo>
                      <a:pt x="1134" y="11"/>
                    </a:lnTo>
                    <a:lnTo>
                      <a:pt x="1133" y="9"/>
                    </a:lnTo>
                    <a:lnTo>
                      <a:pt x="1131" y="9"/>
                    </a:lnTo>
                    <a:lnTo>
                      <a:pt x="1129" y="8"/>
                    </a:lnTo>
                    <a:lnTo>
                      <a:pt x="1126" y="8"/>
                    </a:lnTo>
                    <a:lnTo>
                      <a:pt x="1124" y="9"/>
                    </a:lnTo>
                    <a:lnTo>
                      <a:pt x="1122" y="9"/>
                    </a:lnTo>
                    <a:lnTo>
                      <a:pt x="1121" y="11"/>
                    </a:lnTo>
                    <a:lnTo>
                      <a:pt x="1120" y="12"/>
                    </a:lnTo>
                    <a:lnTo>
                      <a:pt x="1120" y="14"/>
                    </a:lnTo>
                    <a:lnTo>
                      <a:pt x="1105" y="14"/>
                    </a:lnTo>
                    <a:lnTo>
                      <a:pt x="1105" y="13"/>
                    </a:lnTo>
                    <a:lnTo>
                      <a:pt x="1104" y="12"/>
                    </a:lnTo>
                    <a:lnTo>
                      <a:pt x="1102" y="11"/>
                    </a:lnTo>
                    <a:lnTo>
                      <a:pt x="1101" y="11"/>
                    </a:lnTo>
                    <a:lnTo>
                      <a:pt x="1099" y="11"/>
                    </a:lnTo>
                    <a:lnTo>
                      <a:pt x="1097" y="12"/>
                    </a:lnTo>
                    <a:lnTo>
                      <a:pt x="1096" y="13"/>
                    </a:lnTo>
                    <a:lnTo>
                      <a:pt x="1096" y="14"/>
                    </a:lnTo>
                    <a:lnTo>
                      <a:pt x="1091" y="14"/>
                    </a:lnTo>
                    <a:lnTo>
                      <a:pt x="1091" y="13"/>
                    </a:lnTo>
                    <a:lnTo>
                      <a:pt x="1090" y="12"/>
                    </a:lnTo>
                    <a:lnTo>
                      <a:pt x="1089" y="11"/>
                    </a:lnTo>
                    <a:lnTo>
                      <a:pt x="1087" y="11"/>
                    </a:lnTo>
                    <a:lnTo>
                      <a:pt x="1085" y="11"/>
                    </a:lnTo>
                    <a:lnTo>
                      <a:pt x="1084" y="12"/>
                    </a:lnTo>
                    <a:lnTo>
                      <a:pt x="1083" y="13"/>
                    </a:lnTo>
                    <a:lnTo>
                      <a:pt x="1083" y="14"/>
                    </a:lnTo>
                    <a:lnTo>
                      <a:pt x="1077" y="14"/>
                    </a:lnTo>
                    <a:lnTo>
                      <a:pt x="1077" y="12"/>
                    </a:lnTo>
                    <a:lnTo>
                      <a:pt x="1076" y="11"/>
                    </a:lnTo>
                    <a:lnTo>
                      <a:pt x="1074" y="10"/>
                    </a:lnTo>
                    <a:lnTo>
                      <a:pt x="1073" y="9"/>
                    </a:lnTo>
                    <a:lnTo>
                      <a:pt x="1070" y="9"/>
                    </a:lnTo>
                    <a:lnTo>
                      <a:pt x="1068" y="9"/>
                    </a:lnTo>
                    <a:lnTo>
                      <a:pt x="1067" y="10"/>
                    </a:lnTo>
                    <a:lnTo>
                      <a:pt x="1065" y="11"/>
                    </a:lnTo>
                    <a:lnTo>
                      <a:pt x="1064" y="12"/>
                    </a:lnTo>
                    <a:lnTo>
                      <a:pt x="1064" y="14"/>
                    </a:lnTo>
                    <a:lnTo>
                      <a:pt x="1055" y="14"/>
                    </a:lnTo>
                    <a:lnTo>
                      <a:pt x="1054" y="13"/>
                    </a:lnTo>
                    <a:lnTo>
                      <a:pt x="1053" y="12"/>
                    </a:lnTo>
                    <a:lnTo>
                      <a:pt x="1052" y="11"/>
                    </a:lnTo>
                    <a:lnTo>
                      <a:pt x="1050" y="11"/>
                    </a:lnTo>
                    <a:lnTo>
                      <a:pt x="1049" y="11"/>
                    </a:lnTo>
                    <a:lnTo>
                      <a:pt x="1047" y="12"/>
                    </a:lnTo>
                    <a:lnTo>
                      <a:pt x="1046" y="13"/>
                    </a:lnTo>
                    <a:lnTo>
                      <a:pt x="1046" y="14"/>
                    </a:lnTo>
                    <a:lnTo>
                      <a:pt x="1027" y="14"/>
                    </a:lnTo>
                    <a:lnTo>
                      <a:pt x="1027" y="13"/>
                    </a:lnTo>
                    <a:lnTo>
                      <a:pt x="1026" y="12"/>
                    </a:lnTo>
                    <a:lnTo>
                      <a:pt x="1025" y="11"/>
                    </a:lnTo>
                    <a:lnTo>
                      <a:pt x="1023" y="11"/>
                    </a:lnTo>
                    <a:lnTo>
                      <a:pt x="1021" y="11"/>
                    </a:lnTo>
                    <a:lnTo>
                      <a:pt x="1020" y="12"/>
                    </a:lnTo>
                    <a:lnTo>
                      <a:pt x="1019" y="13"/>
                    </a:lnTo>
                    <a:lnTo>
                      <a:pt x="1018" y="14"/>
                    </a:lnTo>
                    <a:lnTo>
                      <a:pt x="1000" y="14"/>
                    </a:lnTo>
                    <a:lnTo>
                      <a:pt x="999" y="13"/>
                    </a:lnTo>
                    <a:lnTo>
                      <a:pt x="998" y="12"/>
                    </a:lnTo>
                    <a:lnTo>
                      <a:pt x="997" y="11"/>
                    </a:lnTo>
                    <a:lnTo>
                      <a:pt x="995" y="11"/>
                    </a:lnTo>
                    <a:lnTo>
                      <a:pt x="993" y="11"/>
                    </a:lnTo>
                    <a:lnTo>
                      <a:pt x="992" y="12"/>
                    </a:lnTo>
                    <a:lnTo>
                      <a:pt x="991" y="13"/>
                    </a:lnTo>
                    <a:lnTo>
                      <a:pt x="991" y="14"/>
                    </a:lnTo>
                    <a:lnTo>
                      <a:pt x="921" y="14"/>
                    </a:lnTo>
                    <a:lnTo>
                      <a:pt x="921" y="4"/>
                    </a:lnTo>
                    <a:lnTo>
                      <a:pt x="920" y="4"/>
                    </a:lnTo>
                    <a:lnTo>
                      <a:pt x="919" y="2"/>
                    </a:lnTo>
                    <a:lnTo>
                      <a:pt x="918" y="1"/>
                    </a:lnTo>
                    <a:lnTo>
                      <a:pt x="917" y="0"/>
                    </a:lnTo>
                    <a:lnTo>
                      <a:pt x="915" y="0"/>
                    </a:lnTo>
                    <a:lnTo>
                      <a:pt x="913" y="0"/>
                    </a:lnTo>
                    <a:lnTo>
                      <a:pt x="912" y="1"/>
                    </a:lnTo>
                    <a:lnTo>
                      <a:pt x="911" y="2"/>
                    </a:lnTo>
                    <a:lnTo>
                      <a:pt x="911" y="4"/>
                    </a:lnTo>
                    <a:lnTo>
                      <a:pt x="899" y="4"/>
                    </a:lnTo>
                    <a:lnTo>
                      <a:pt x="899" y="2"/>
                    </a:lnTo>
                    <a:lnTo>
                      <a:pt x="898" y="1"/>
                    </a:lnTo>
                    <a:lnTo>
                      <a:pt x="897" y="0"/>
                    </a:lnTo>
                    <a:lnTo>
                      <a:pt x="895" y="0"/>
                    </a:lnTo>
                    <a:lnTo>
                      <a:pt x="893" y="0"/>
                    </a:lnTo>
                    <a:lnTo>
                      <a:pt x="892" y="1"/>
                    </a:lnTo>
                    <a:lnTo>
                      <a:pt x="891" y="2"/>
                    </a:lnTo>
                    <a:lnTo>
                      <a:pt x="890" y="4"/>
                    </a:lnTo>
                    <a:lnTo>
                      <a:pt x="872" y="4"/>
                    </a:lnTo>
                    <a:lnTo>
                      <a:pt x="872" y="2"/>
                    </a:lnTo>
                    <a:lnTo>
                      <a:pt x="871" y="1"/>
                    </a:lnTo>
                    <a:lnTo>
                      <a:pt x="869" y="0"/>
                    </a:lnTo>
                    <a:lnTo>
                      <a:pt x="868" y="0"/>
                    </a:lnTo>
                    <a:lnTo>
                      <a:pt x="866" y="0"/>
                    </a:lnTo>
                    <a:lnTo>
                      <a:pt x="864" y="1"/>
                    </a:lnTo>
                    <a:lnTo>
                      <a:pt x="863" y="2"/>
                    </a:lnTo>
                    <a:lnTo>
                      <a:pt x="863" y="4"/>
                    </a:lnTo>
                    <a:lnTo>
                      <a:pt x="854" y="4"/>
                    </a:lnTo>
                    <a:lnTo>
                      <a:pt x="854" y="2"/>
                    </a:lnTo>
                    <a:lnTo>
                      <a:pt x="853" y="1"/>
                    </a:lnTo>
                    <a:lnTo>
                      <a:pt x="851" y="0"/>
                    </a:lnTo>
                    <a:lnTo>
                      <a:pt x="849" y="0"/>
                    </a:lnTo>
                    <a:lnTo>
                      <a:pt x="848" y="0"/>
                    </a:lnTo>
                    <a:lnTo>
                      <a:pt x="846" y="1"/>
                    </a:lnTo>
                    <a:lnTo>
                      <a:pt x="845" y="2"/>
                    </a:lnTo>
                    <a:lnTo>
                      <a:pt x="845" y="4"/>
                    </a:lnTo>
                    <a:lnTo>
                      <a:pt x="839" y="4"/>
                    </a:lnTo>
                    <a:lnTo>
                      <a:pt x="839" y="2"/>
                    </a:lnTo>
                    <a:lnTo>
                      <a:pt x="838" y="1"/>
                    </a:lnTo>
                    <a:lnTo>
                      <a:pt x="836" y="0"/>
                    </a:lnTo>
                    <a:lnTo>
                      <a:pt x="834" y="0"/>
                    </a:lnTo>
                    <a:lnTo>
                      <a:pt x="833" y="0"/>
                    </a:lnTo>
                    <a:lnTo>
                      <a:pt x="831" y="1"/>
                    </a:lnTo>
                    <a:lnTo>
                      <a:pt x="830" y="2"/>
                    </a:lnTo>
                    <a:lnTo>
                      <a:pt x="830" y="4"/>
                    </a:lnTo>
                    <a:lnTo>
                      <a:pt x="753" y="4"/>
                    </a:lnTo>
                    <a:lnTo>
                      <a:pt x="753" y="2"/>
                    </a:lnTo>
                    <a:lnTo>
                      <a:pt x="752" y="1"/>
                    </a:lnTo>
                    <a:lnTo>
                      <a:pt x="751" y="0"/>
                    </a:lnTo>
                    <a:lnTo>
                      <a:pt x="749" y="0"/>
                    </a:lnTo>
                    <a:lnTo>
                      <a:pt x="747" y="0"/>
                    </a:lnTo>
                    <a:lnTo>
                      <a:pt x="746" y="1"/>
                    </a:lnTo>
                    <a:lnTo>
                      <a:pt x="745" y="2"/>
                    </a:lnTo>
                    <a:lnTo>
                      <a:pt x="744" y="4"/>
                    </a:lnTo>
                    <a:lnTo>
                      <a:pt x="732" y="4"/>
                    </a:lnTo>
                    <a:lnTo>
                      <a:pt x="731" y="2"/>
                    </a:lnTo>
                    <a:lnTo>
                      <a:pt x="730" y="1"/>
                    </a:lnTo>
                    <a:lnTo>
                      <a:pt x="729" y="0"/>
                    </a:lnTo>
                    <a:lnTo>
                      <a:pt x="727" y="0"/>
                    </a:lnTo>
                    <a:lnTo>
                      <a:pt x="725" y="0"/>
                    </a:lnTo>
                    <a:lnTo>
                      <a:pt x="724" y="1"/>
                    </a:lnTo>
                    <a:lnTo>
                      <a:pt x="723" y="2"/>
                    </a:lnTo>
                    <a:lnTo>
                      <a:pt x="723" y="4"/>
                    </a:lnTo>
                    <a:lnTo>
                      <a:pt x="581" y="4"/>
                    </a:lnTo>
                    <a:lnTo>
                      <a:pt x="581" y="2"/>
                    </a:lnTo>
                    <a:lnTo>
                      <a:pt x="580" y="1"/>
                    </a:lnTo>
                    <a:lnTo>
                      <a:pt x="579" y="0"/>
                    </a:lnTo>
                    <a:lnTo>
                      <a:pt x="577" y="0"/>
                    </a:lnTo>
                    <a:lnTo>
                      <a:pt x="575" y="0"/>
                    </a:lnTo>
                    <a:lnTo>
                      <a:pt x="574" y="1"/>
                    </a:lnTo>
                    <a:lnTo>
                      <a:pt x="573" y="2"/>
                    </a:lnTo>
                    <a:lnTo>
                      <a:pt x="572" y="4"/>
                    </a:lnTo>
                    <a:lnTo>
                      <a:pt x="516" y="4"/>
                    </a:lnTo>
                    <a:lnTo>
                      <a:pt x="515" y="2"/>
                    </a:lnTo>
                    <a:lnTo>
                      <a:pt x="514" y="1"/>
                    </a:lnTo>
                    <a:lnTo>
                      <a:pt x="513" y="0"/>
                    </a:lnTo>
                    <a:lnTo>
                      <a:pt x="511" y="0"/>
                    </a:lnTo>
                    <a:lnTo>
                      <a:pt x="509" y="0"/>
                    </a:lnTo>
                    <a:lnTo>
                      <a:pt x="508" y="1"/>
                    </a:lnTo>
                    <a:lnTo>
                      <a:pt x="507" y="2"/>
                    </a:lnTo>
                    <a:lnTo>
                      <a:pt x="507" y="4"/>
                    </a:lnTo>
                    <a:lnTo>
                      <a:pt x="488" y="4"/>
                    </a:lnTo>
                    <a:lnTo>
                      <a:pt x="487" y="2"/>
                    </a:lnTo>
                    <a:lnTo>
                      <a:pt x="487" y="1"/>
                    </a:lnTo>
                    <a:lnTo>
                      <a:pt x="485" y="0"/>
                    </a:lnTo>
                    <a:lnTo>
                      <a:pt x="483" y="0"/>
                    </a:lnTo>
                    <a:lnTo>
                      <a:pt x="482" y="0"/>
                    </a:lnTo>
                    <a:lnTo>
                      <a:pt x="480" y="1"/>
                    </a:lnTo>
                    <a:lnTo>
                      <a:pt x="479" y="2"/>
                    </a:lnTo>
                    <a:lnTo>
                      <a:pt x="479" y="4"/>
                    </a:lnTo>
                    <a:lnTo>
                      <a:pt x="457" y="4"/>
                    </a:lnTo>
                    <a:lnTo>
                      <a:pt x="456" y="2"/>
                    </a:lnTo>
                    <a:lnTo>
                      <a:pt x="455" y="1"/>
                    </a:lnTo>
                    <a:lnTo>
                      <a:pt x="454" y="0"/>
                    </a:lnTo>
                    <a:lnTo>
                      <a:pt x="452" y="0"/>
                    </a:lnTo>
                    <a:lnTo>
                      <a:pt x="450" y="0"/>
                    </a:lnTo>
                    <a:lnTo>
                      <a:pt x="449" y="1"/>
                    </a:lnTo>
                    <a:lnTo>
                      <a:pt x="448" y="2"/>
                    </a:lnTo>
                    <a:lnTo>
                      <a:pt x="448" y="4"/>
                    </a:lnTo>
                    <a:lnTo>
                      <a:pt x="435" y="4"/>
                    </a:lnTo>
                    <a:lnTo>
                      <a:pt x="435" y="2"/>
                    </a:lnTo>
                    <a:lnTo>
                      <a:pt x="434" y="1"/>
                    </a:lnTo>
                    <a:lnTo>
                      <a:pt x="432" y="0"/>
                    </a:lnTo>
                    <a:lnTo>
                      <a:pt x="431" y="0"/>
                    </a:lnTo>
                    <a:lnTo>
                      <a:pt x="429" y="0"/>
                    </a:lnTo>
                    <a:lnTo>
                      <a:pt x="427" y="1"/>
                    </a:lnTo>
                    <a:lnTo>
                      <a:pt x="427" y="2"/>
                    </a:lnTo>
                    <a:lnTo>
                      <a:pt x="426" y="4"/>
                    </a:lnTo>
                    <a:lnTo>
                      <a:pt x="415" y="4"/>
                    </a:lnTo>
                    <a:lnTo>
                      <a:pt x="415" y="2"/>
                    </a:lnTo>
                    <a:lnTo>
                      <a:pt x="414" y="1"/>
                    </a:lnTo>
                    <a:lnTo>
                      <a:pt x="412" y="0"/>
                    </a:lnTo>
                    <a:lnTo>
                      <a:pt x="410" y="0"/>
                    </a:lnTo>
                    <a:lnTo>
                      <a:pt x="409" y="0"/>
                    </a:lnTo>
                    <a:lnTo>
                      <a:pt x="407" y="1"/>
                    </a:lnTo>
                    <a:lnTo>
                      <a:pt x="406" y="2"/>
                    </a:lnTo>
                    <a:lnTo>
                      <a:pt x="406" y="4"/>
                    </a:lnTo>
                    <a:lnTo>
                      <a:pt x="381" y="4"/>
                    </a:lnTo>
                    <a:lnTo>
                      <a:pt x="381" y="2"/>
                    </a:lnTo>
                    <a:lnTo>
                      <a:pt x="380" y="1"/>
                    </a:lnTo>
                    <a:lnTo>
                      <a:pt x="378" y="0"/>
                    </a:lnTo>
                    <a:lnTo>
                      <a:pt x="377" y="0"/>
                    </a:lnTo>
                    <a:lnTo>
                      <a:pt x="375" y="0"/>
                    </a:lnTo>
                    <a:lnTo>
                      <a:pt x="373" y="1"/>
                    </a:lnTo>
                    <a:lnTo>
                      <a:pt x="373" y="2"/>
                    </a:lnTo>
                    <a:lnTo>
                      <a:pt x="372" y="4"/>
                    </a:lnTo>
                    <a:lnTo>
                      <a:pt x="352" y="4"/>
                    </a:lnTo>
                    <a:lnTo>
                      <a:pt x="352" y="2"/>
                    </a:lnTo>
                    <a:lnTo>
                      <a:pt x="351" y="1"/>
                    </a:lnTo>
                    <a:lnTo>
                      <a:pt x="350" y="0"/>
                    </a:lnTo>
                    <a:lnTo>
                      <a:pt x="348" y="0"/>
                    </a:lnTo>
                    <a:lnTo>
                      <a:pt x="346" y="0"/>
                    </a:lnTo>
                    <a:lnTo>
                      <a:pt x="345" y="1"/>
                    </a:lnTo>
                    <a:lnTo>
                      <a:pt x="344" y="2"/>
                    </a:lnTo>
                    <a:lnTo>
                      <a:pt x="343" y="4"/>
                    </a:lnTo>
                    <a:lnTo>
                      <a:pt x="300" y="4"/>
                    </a:lnTo>
                    <a:lnTo>
                      <a:pt x="300" y="2"/>
                    </a:lnTo>
                    <a:lnTo>
                      <a:pt x="299" y="1"/>
                    </a:lnTo>
                    <a:lnTo>
                      <a:pt x="297" y="0"/>
                    </a:lnTo>
                    <a:lnTo>
                      <a:pt x="296" y="0"/>
                    </a:lnTo>
                    <a:lnTo>
                      <a:pt x="294" y="0"/>
                    </a:lnTo>
                    <a:lnTo>
                      <a:pt x="292" y="1"/>
                    </a:lnTo>
                    <a:lnTo>
                      <a:pt x="291" y="2"/>
                    </a:lnTo>
                    <a:lnTo>
                      <a:pt x="291" y="4"/>
                    </a:lnTo>
                    <a:lnTo>
                      <a:pt x="239" y="4"/>
                    </a:lnTo>
                    <a:lnTo>
                      <a:pt x="239" y="2"/>
                    </a:lnTo>
                    <a:lnTo>
                      <a:pt x="238" y="1"/>
                    </a:lnTo>
                    <a:lnTo>
                      <a:pt x="237" y="0"/>
                    </a:lnTo>
                    <a:lnTo>
                      <a:pt x="235" y="0"/>
                    </a:lnTo>
                    <a:lnTo>
                      <a:pt x="233" y="0"/>
                    </a:lnTo>
                    <a:lnTo>
                      <a:pt x="232" y="1"/>
                    </a:lnTo>
                    <a:lnTo>
                      <a:pt x="231" y="2"/>
                    </a:lnTo>
                    <a:lnTo>
                      <a:pt x="230" y="4"/>
                    </a:lnTo>
                    <a:lnTo>
                      <a:pt x="107" y="4"/>
                    </a:lnTo>
                    <a:lnTo>
                      <a:pt x="107" y="2"/>
                    </a:lnTo>
                    <a:lnTo>
                      <a:pt x="106" y="1"/>
                    </a:lnTo>
                    <a:lnTo>
                      <a:pt x="104" y="0"/>
                    </a:lnTo>
                    <a:lnTo>
                      <a:pt x="103" y="0"/>
                    </a:lnTo>
                    <a:lnTo>
                      <a:pt x="101" y="0"/>
                    </a:lnTo>
                    <a:lnTo>
                      <a:pt x="99" y="1"/>
                    </a:lnTo>
                    <a:lnTo>
                      <a:pt x="98" y="2"/>
                    </a:lnTo>
                    <a:lnTo>
                      <a:pt x="98" y="4"/>
                    </a:lnTo>
                    <a:lnTo>
                      <a:pt x="92" y="4"/>
                    </a:lnTo>
                    <a:lnTo>
                      <a:pt x="91" y="2"/>
                    </a:lnTo>
                    <a:lnTo>
                      <a:pt x="90" y="1"/>
                    </a:lnTo>
                    <a:lnTo>
                      <a:pt x="89" y="0"/>
                    </a:lnTo>
                    <a:lnTo>
                      <a:pt x="87" y="0"/>
                    </a:lnTo>
                    <a:lnTo>
                      <a:pt x="85" y="0"/>
                    </a:lnTo>
                    <a:lnTo>
                      <a:pt x="84" y="1"/>
                    </a:lnTo>
                    <a:lnTo>
                      <a:pt x="83" y="2"/>
                    </a:lnTo>
                    <a:lnTo>
                      <a:pt x="83" y="4"/>
                    </a:lnTo>
                    <a:lnTo>
                      <a:pt x="57" y="4"/>
                    </a:lnTo>
                    <a:lnTo>
                      <a:pt x="57" y="2"/>
                    </a:lnTo>
                    <a:lnTo>
                      <a:pt x="56" y="1"/>
                    </a:lnTo>
                    <a:lnTo>
                      <a:pt x="54" y="0"/>
                    </a:lnTo>
                    <a:lnTo>
                      <a:pt x="53" y="0"/>
                    </a:lnTo>
                    <a:lnTo>
                      <a:pt x="51" y="0"/>
                    </a:lnTo>
                    <a:lnTo>
                      <a:pt x="50" y="1"/>
                    </a:lnTo>
                    <a:lnTo>
                      <a:pt x="49" y="2"/>
                    </a:lnTo>
                    <a:lnTo>
                      <a:pt x="48" y="4"/>
                    </a:lnTo>
                    <a:lnTo>
                      <a:pt x="44" y="4"/>
                    </a:lnTo>
                    <a:lnTo>
                      <a:pt x="43" y="2"/>
                    </a:lnTo>
                    <a:lnTo>
                      <a:pt x="42" y="1"/>
                    </a:lnTo>
                    <a:lnTo>
                      <a:pt x="41" y="0"/>
                    </a:lnTo>
                    <a:lnTo>
                      <a:pt x="39" y="0"/>
                    </a:lnTo>
                    <a:lnTo>
                      <a:pt x="38" y="0"/>
                    </a:lnTo>
                    <a:lnTo>
                      <a:pt x="36" y="1"/>
                    </a:lnTo>
                    <a:lnTo>
                      <a:pt x="35" y="2"/>
                    </a:lnTo>
                    <a:lnTo>
                      <a:pt x="35" y="4"/>
                    </a:lnTo>
                    <a:lnTo>
                      <a:pt x="0" y="4"/>
                    </a:lnTo>
                    <a:lnTo>
                      <a:pt x="0" y="214"/>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36" name="Freeform 472"/>
              <p:cNvSpPr>
                <a:spLocks/>
              </p:cNvSpPr>
              <p:nvPr/>
            </p:nvSpPr>
            <p:spPr bwMode="auto">
              <a:xfrm>
                <a:off x="1772" y="1513"/>
                <a:ext cx="12" cy="11"/>
              </a:xfrm>
              <a:custGeom>
                <a:avLst/>
                <a:gdLst>
                  <a:gd name="T0" fmla="*/ 12 w 12"/>
                  <a:gd name="T1" fmla="*/ 2 h 11"/>
                  <a:gd name="T2" fmla="*/ 6 w 12"/>
                  <a:gd name="T3" fmla="*/ 11 h 11"/>
                  <a:gd name="T4" fmla="*/ 0 w 12"/>
                  <a:gd name="T5" fmla="*/ 2 h 11"/>
                  <a:gd name="T6" fmla="*/ 3 w 12"/>
                  <a:gd name="T7" fmla="*/ 1 h 11"/>
                  <a:gd name="T8" fmla="*/ 6 w 12"/>
                  <a:gd name="T9" fmla="*/ 0 h 11"/>
                  <a:gd name="T10" fmla="*/ 9 w 12"/>
                  <a:gd name="T11" fmla="*/ 1 h 11"/>
                  <a:gd name="T12" fmla="*/ 12 w 12"/>
                  <a:gd name="T13" fmla="*/ 2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2"/>
                    </a:moveTo>
                    <a:lnTo>
                      <a:pt x="6" y="11"/>
                    </a:lnTo>
                    <a:lnTo>
                      <a:pt x="0" y="2"/>
                    </a:lnTo>
                    <a:lnTo>
                      <a:pt x="3" y="1"/>
                    </a:lnTo>
                    <a:lnTo>
                      <a:pt x="6" y="0"/>
                    </a:lnTo>
                    <a:lnTo>
                      <a:pt x="9" y="1"/>
                    </a:lnTo>
                    <a:lnTo>
                      <a:pt x="1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37" name="Rectangle 473"/>
              <p:cNvSpPr>
                <a:spLocks noChangeArrowheads="1"/>
              </p:cNvSpPr>
              <p:nvPr/>
            </p:nvSpPr>
            <p:spPr bwMode="auto">
              <a:xfrm>
                <a:off x="2889" y="3262"/>
                <a:ext cx="216" cy="63"/>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838" name="Rectangle 474"/>
              <p:cNvSpPr>
                <a:spLocks noChangeArrowheads="1"/>
              </p:cNvSpPr>
              <p:nvPr/>
            </p:nvSpPr>
            <p:spPr bwMode="auto">
              <a:xfrm>
                <a:off x="2896" y="3284"/>
                <a:ext cx="12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Credit</a:t>
                </a:r>
                <a:endParaRPr lang="en-US">
                  <a:solidFill>
                    <a:srgbClr val="FF0000"/>
                  </a:solidFill>
                </a:endParaRPr>
              </a:p>
            </p:txBody>
          </p:sp>
          <p:sp>
            <p:nvSpPr>
              <p:cNvPr id="25839" name="Freeform 475"/>
              <p:cNvSpPr>
                <a:spLocks/>
              </p:cNvSpPr>
              <p:nvPr/>
            </p:nvSpPr>
            <p:spPr bwMode="auto">
              <a:xfrm>
                <a:off x="2822" y="3208"/>
                <a:ext cx="55" cy="85"/>
              </a:xfrm>
              <a:custGeom>
                <a:avLst/>
                <a:gdLst>
                  <a:gd name="T0" fmla="*/ 0 w 55"/>
                  <a:gd name="T1" fmla="*/ 0 h 85"/>
                  <a:gd name="T2" fmla="*/ 0 w 55"/>
                  <a:gd name="T3" fmla="*/ 85 h 85"/>
                  <a:gd name="T4" fmla="*/ 55 w 55"/>
                  <a:gd name="T5" fmla="*/ 85 h 85"/>
                  <a:gd name="T6" fmla="*/ 0 60000 65536"/>
                  <a:gd name="T7" fmla="*/ 0 60000 65536"/>
                  <a:gd name="T8" fmla="*/ 0 60000 65536"/>
                  <a:gd name="T9" fmla="*/ 0 w 55"/>
                  <a:gd name="T10" fmla="*/ 0 h 85"/>
                  <a:gd name="T11" fmla="*/ 55 w 55"/>
                  <a:gd name="T12" fmla="*/ 85 h 85"/>
                </a:gdLst>
                <a:ahLst/>
                <a:cxnLst>
                  <a:cxn ang="T6">
                    <a:pos x="T0" y="T1"/>
                  </a:cxn>
                  <a:cxn ang="T7">
                    <a:pos x="T2" y="T3"/>
                  </a:cxn>
                  <a:cxn ang="T8">
                    <a:pos x="T4" y="T5"/>
                  </a:cxn>
                </a:cxnLst>
                <a:rect l="T9" t="T10" r="T11" b="T12"/>
                <a:pathLst>
                  <a:path w="55" h="85">
                    <a:moveTo>
                      <a:pt x="0" y="0"/>
                    </a:moveTo>
                    <a:lnTo>
                      <a:pt x="0" y="85"/>
                    </a:lnTo>
                    <a:lnTo>
                      <a:pt x="55" y="85"/>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40" name="Freeform 476"/>
              <p:cNvSpPr>
                <a:spLocks/>
              </p:cNvSpPr>
              <p:nvPr/>
            </p:nvSpPr>
            <p:spPr bwMode="auto">
              <a:xfrm>
                <a:off x="2875" y="3289"/>
                <a:ext cx="14" cy="9"/>
              </a:xfrm>
              <a:custGeom>
                <a:avLst/>
                <a:gdLst>
                  <a:gd name="T0" fmla="*/ 2 w 14"/>
                  <a:gd name="T1" fmla="*/ 0 h 9"/>
                  <a:gd name="T2" fmla="*/ 14 w 14"/>
                  <a:gd name="T3" fmla="*/ 4 h 9"/>
                  <a:gd name="T4" fmla="*/ 2 w 14"/>
                  <a:gd name="T5" fmla="*/ 9 h 9"/>
                  <a:gd name="T6" fmla="*/ 1 w 14"/>
                  <a:gd name="T7" fmla="*/ 7 h 9"/>
                  <a:gd name="T8" fmla="*/ 0 w 14"/>
                  <a:gd name="T9" fmla="*/ 4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4"/>
                    </a:lnTo>
                    <a:lnTo>
                      <a:pt x="2" y="9"/>
                    </a:lnTo>
                    <a:lnTo>
                      <a:pt x="1" y="7"/>
                    </a:lnTo>
                    <a:lnTo>
                      <a:pt x="0" y="4"/>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1" name="Rectangle 477"/>
              <p:cNvSpPr>
                <a:spLocks noChangeArrowheads="1"/>
              </p:cNvSpPr>
              <p:nvPr/>
            </p:nvSpPr>
            <p:spPr bwMode="auto">
              <a:xfrm>
                <a:off x="3132" y="3073"/>
                <a:ext cx="216" cy="62"/>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842" name="Rectangle 478"/>
              <p:cNvSpPr>
                <a:spLocks noChangeArrowheads="1"/>
              </p:cNvSpPr>
              <p:nvPr/>
            </p:nvSpPr>
            <p:spPr bwMode="auto">
              <a:xfrm>
                <a:off x="3161" y="3080"/>
                <a:ext cx="161"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Cellular</a:t>
                </a:r>
                <a:endParaRPr lang="en-US">
                  <a:solidFill>
                    <a:srgbClr val="FF0000"/>
                  </a:solidFill>
                </a:endParaRPr>
              </a:p>
            </p:txBody>
          </p:sp>
          <p:sp>
            <p:nvSpPr>
              <p:cNvPr id="25843" name="Rectangle 479"/>
              <p:cNvSpPr>
                <a:spLocks noChangeArrowheads="1"/>
              </p:cNvSpPr>
              <p:nvPr/>
            </p:nvSpPr>
            <p:spPr bwMode="auto">
              <a:xfrm>
                <a:off x="3155" y="3104"/>
                <a:ext cx="177"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Rollover</a:t>
                </a:r>
                <a:endParaRPr lang="en-US">
                  <a:solidFill>
                    <a:srgbClr val="FF0000"/>
                  </a:solidFill>
                </a:endParaRPr>
              </a:p>
            </p:txBody>
          </p:sp>
          <p:sp>
            <p:nvSpPr>
              <p:cNvPr id="25844" name="Freeform 480"/>
              <p:cNvSpPr>
                <a:spLocks/>
              </p:cNvSpPr>
              <p:nvPr/>
            </p:nvSpPr>
            <p:spPr bwMode="auto">
              <a:xfrm>
                <a:off x="2933" y="3104"/>
                <a:ext cx="187" cy="55"/>
              </a:xfrm>
              <a:custGeom>
                <a:avLst/>
                <a:gdLst>
                  <a:gd name="T0" fmla="*/ 0 w 187"/>
                  <a:gd name="T1" fmla="*/ 55 h 55"/>
                  <a:gd name="T2" fmla="*/ 59 w 187"/>
                  <a:gd name="T3" fmla="*/ 55 h 55"/>
                  <a:gd name="T4" fmla="*/ 60 w 187"/>
                  <a:gd name="T5" fmla="*/ 53 h 55"/>
                  <a:gd name="T6" fmla="*/ 60 w 187"/>
                  <a:gd name="T7" fmla="*/ 52 h 55"/>
                  <a:gd name="T8" fmla="*/ 62 w 187"/>
                  <a:gd name="T9" fmla="*/ 51 h 55"/>
                  <a:gd name="T10" fmla="*/ 64 w 187"/>
                  <a:gd name="T11" fmla="*/ 51 h 55"/>
                  <a:gd name="T12" fmla="*/ 65 w 187"/>
                  <a:gd name="T13" fmla="*/ 51 h 55"/>
                  <a:gd name="T14" fmla="*/ 67 w 187"/>
                  <a:gd name="T15" fmla="*/ 52 h 55"/>
                  <a:gd name="T16" fmla="*/ 68 w 187"/>
                  <a:gd name="T17" fmla="*/ 53 h 55"/>
                  <a:gd name="T18" fmla="*/ 68 w 187"/>
                  <a:gd name="T19" fmla="*/ 55 h 55"/>
                  <a:gd name="T20" fmla="*/ 135 w 187"/>
                  <a:gd name="T21" fmla="*/ 55 h 55"/>
                  <a:gd name="T22" fmla="*/ 135 w 187"/>
                  <a:gd name="T23" fmla="*/ 0 h 55"/>
                  <a:gd name="T24" fmla="*/ 187 w 187"/>
                  <a:gd name="T25" fmla="*/ 0 h 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7"/>
                  <a:gd name="T40" fmla="*/ 0 h 55"/>
                  <a:gd name="T41" fmla="*/ 187 w 187"/>
                  <a:gd name="T42" fmla="*/ 55 h 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7" h="55">
                    <a:moveTo>
                      <a:pt x="0" y="55"/>
                    </a:moveTo>
                    <a:lnTo>
                      <a:pt x="59" y="55"/>
                    </a:lnTo>
                    <a:lnTo>
                      <a:pt x="60" y="53"/>
                    </a:lnTo>
                    <a:lnTo>
                      <a:pt x="60" y="52"/>
                    </a:lnTo>
                    <a:lnTo>
                      <a:pt x="62" y="51"/>
                    </a:lnTo>
                    <a:lnTo>
                      <a:pt x="64" y="51"/>
                    </a:lnTo>
                    <a:lnTo>
                      <a:pt x="65" y="51"/>
                    </a:lnTo>
                    <a:lnTo>
                      <a:pt x="67" y="52"/>
                    </a:lnTo>
                    <a:lnTo>
                      <a:pt x="68" y="53"/>
                    </a:lnTo>
                    <a:lnTo>
                      <a:pt x="68" y="55"/>
                    </a:lnTo>
                    <a:lnTo>
                      <a:pt x="135" y="55"/>
                    </a:lnTo>
                    <a:lnTo>
                      <a:pt x="135" y="0"/>
                    </a:lnTo>
                    <a:lnTo>
                      <a:pt x="187"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45" name="Freeform 481"/>
              <p:cNvSpPr>
                <a:spLocks/>
              </p:cNvSpPr>
              <p:nvPr/>
            </p:nvSpPr>
            <p:spPr bwMode="auto">
              <a:xfrm>
                <a:off x="3118" y="3099"/>
                <a:ext cx="14" cy="9"/>
              </a:xfrm>
              <a:custGeom>
                <a:avLst/>
                <a:gdLst>
                  <a:gd name="T0" fmla="*/ 2 w 14"/>
                  <a:gd name="T1" fmla="*/ 0 h 9"/>
                  <a:gd name="T2" fmla="*/ 14 w 14"/>
                  <a:gd name="T3" fmla="*/ 5 h 9"/>
                  <a:gd name="T4" fmla="*/ 2 w 14"/>
                  <a:gd name="T5" fmla="*/ 9 h 9"/>
                  <a:gd name="T6" fmla="*/ 1 w 14"/>
                  <a:gd name="T7" fmla="*/ 7 h 9"/>
                  <a:gd name="T8" fmla="*/ 0 w 14"/>
                  <a:gd name="T9" fmla="*/ 5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5"/>
                    </a:lnTo>
                    <a:lnTo>
                      <a:pt x="2" y="9"/>
                    </a:lnTo>
                    <a:lnTo>
                      <a:pt x="1" y="7"/>
                    </a:lnTo>
                    <a:lnTo>
                      <a:pt x="0" y="5"/>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6" name="Freeform 482"/>
              <p:cNvSpPr>
                <a:spLocks/>
              </p:cNvSpPr>
              <p:nvPr/>
            </p:nvSpPr>
            <p:spPr bwMode="auto">
              <a:xfrm>
                <a:off x="3348" y="2991"/>
                <a:ext cx="731" cy="113"/>
              </a:xfrm>
              <a:custGeom>
                <a:avLst/>
                <a:gdLst>
                  <a:gd name="T0" fmla="*/ 0 w 731"/>
                  <a:gd name="T1" fmla="*/ 113 h 113"/>
                  <a:gd name="T2" fmla="*/ 20 w 731"/>
                  <a:gd name="T3" fmla="*/ 113 h 113"/>
                  <a:gd name="T4" fmla="*/ 20 w 731"/>
                  <a:gd name="T5" fmla="*/ 6 h 113"/>
                  <a:gd name="T6" fmla="*/ 173 w 731"/>
                  <a:gd name="T7" fmla="*/ 6 h 113"/>
                  <a:gd name="T8" fmla="*/ 173 w 731"/>
                  <a:gd name="T9" fmla="*/ 4 h 113"/>
                  <a:gd name="T10" fmla="*/ 174 w 731"/>
                  <a:gd name="T11" fmla="*/ 3 h 113"/>
                  <a:gd name="T12" fmla="*/ 176 w 731"/>
                  <a:gd name="T13" fmla="*/ 2 h 113"/>
                  <a:gd name="T14" fmla="*/ 178 w 731"/>
                  <a:gd name="T15" fmla="*/ 1 h 113"/>
                  <a:gd name="T16" fmla="*/ 180 w 731"/>
                  <a:gd name="T17" fmla="*/ 0 h 113"/>
                  <a:gd name="T18" fmla="*/ 182 w 731"/>
                  <a:gd name="T19" fmla="*/ 1 h 113"/>
                  <a:gd name="T20" fmla="*/ 184 w 731"/>
                  <a:gd name="T21" fmla="*/ 2 h 113"/>
                  <a:gd name="T22" fmla="*/ 185 w 731"/>
                  <a:gd name="T23" fmla="*/ 3 h 113"/>
                  <a:gd name="T24" fmla="*/ 186 w 731"/>
                  <a:gd name="T25" fmla="*/ 4 h 113"/>
                  <a:gd name="T26" fmla="*/ 187 w 731"/>
                  <a:gd name="T27" fmla="*/ 6 h 113"/>
                  <a:gd name="T28" fmla="*/ 460 w 731"/>
                  <a:gd name="T29" fmla="*/ 6 h 113"/>
                  <a:gd name="T30" fmla="*/ 460 w 731"/>
                  <a:gd name="T31" fmla="*/ 5 h 113"/>
                  <a:gd name="T32" fmla="*/ 461 w 731"/>
                  <a:gd name="T33" fmla="*/ 4 h 113"/>
                  <a:gd name="T34" fmla="*/ 463 w 731"/>
                  <a:gd name="T35" fmla="*/ 3 h 113"/>
                  <a:gd name="T36" fmla="*/ 464 w 731"/>
                  <a:gd name="T37" fmla="*/ 2 h 113"/>
                  <a:gd name="T38" fmla="*/ 466 w 731"/>
                  <a:gd name="T39" fmla="*/ 3 h 113"/>
                  <a:gd name="T40" fmla="*/ 468 w 731"/>
                  <a:gd name="T41" fmla="*/ 4 h 113"/>
                  <a:gd name="T42" fmla="*/ 468 w 731"/>
                  <a:gd name="T43" fmla="*/ 5 h 113"/>
                  <a:gd name="T44" fmla="*/ 469 w 731"/>
                  <a:gd name="T45" fmla="*/ 6 h 113"/>
                  <a:gd name="T46" fmla="*/ 531 w 731"/>
                  <a:gd name="T47" fmla="*/ 6 h 113"/>
                  <a:gd name="T48" fmla="*/ 531 w 731"/>
                  <a:gd name="T49" fmla="*/ 5 h 113"/>
                  <a:gd name="T50" fmla="*/ 532 w 731"/>
                  <a:gd name="T51" fmla="*/ 4 h 113"/>
                  <a:gd name="T52" fmla="*/ 533 w 731"/>
                  <a:gd name="T53" fmla="*/ 3 h 113"/>
                  <a:gd name="T54" fmla="*/ 535 w 731"/>
                  <a:gd name="T55" fmla="*/ 2 h 113"/>
                  <a:gd name="T56" fmla="*/ 537 w 731"/>
                  <a:gd name="T57" fmla="*/ 3 h 113"/>
                  <a:gd name="T58" fmla="*/ 538 w 731"/>
                  <a:gd name="T59" fmla="*/ 4 h 113"/>
                  <a:gd name="T60" fmla="*/ 539 w 731"/>
                  <a:gd name="T61" fmla="*/ 5 h 113"/>
                  <a:gd name="T62" fmla="*/ 540 w 731"/>
                  <a:gd name="T63" fmla="*/ 6 h 113"/>
                  <a:gd name="T64" fmla="*/ 564 w 731"/>
                  <a:gd name="T65" fmla="*/ 6 h 113"/>
                  <a:gd name="T66" fmla="*/ 565 w 731"/>
                  <a:gd name="T67" fmla="*/ 5 h 113"/>
                  <a:gd name="T68" fmla="*/ 566 w 731"/>
                  <a:gd name="T69" fmla="*/ 4 h 113"/>
                  <a:gd name="T70" fmla="*/ 567 w 731"/>
                  <a:gd name="T71" fmla="*/ 3 h 113"/>
                  <a:gd name="T72" fmla="*/ 569 w 731"/>
                  <a:gd name="T73" fmla="*/ 2 h 113"/>
                  <a:gd name="T74" fmla="*/ 571 w 731"/>
                  <a:gd name="T75" fmla="*/ 3 h 113"/>
                  <a:gd name="T76" fmla="*/ 572 w 731"/>
                  <a:gd name="T77" fmla="*/ 4 h 113"/>
                  <a:gd name="T78" fmla="*/ 573 w 731"/>
                  <a:gd name="T79" fmla="*/ 5 h 113"/>
                  <a:gd name="T80" fmla="*/ 573 w 731"/>
                  <a:gd name="T81" fmla="*/ 6 h 113"/>
                  <a:gd name="T82" fmla="*/ 731 w 731"/>
                  <a:gd name="T83" fmla="*/ 6 h 11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31"/>
                  <a:gd name="T127" fmla="*/ 0 h 113"/>
                  <a:gd name="T128" fmla="*/ 731 w 731"/>
                  <a:gd name="T129" fmla="*/ 113 h 11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31" h="113">
                    <a:moveTo>
                      <a:pt x="0" y="113"/>
                    </a:moveTo>
                    <a:lnTo>
                      <a:pt x="20" y="113"/>
                    </a:lnTo>
                    <a:lnTo>
                      <a:pt x="20" y="6"/>
                    </a:lnTo>
                    <a:lnTo>
                      <a:pt x="173" y="6"/>
                    </a:lnTo>
                    <a:lnTo>
                      <a:pt x="173" y="4"/>
                    </a:lnTo>
                    <a:lnTo>
                      <a:pt x="174" y="3"/>
                    </a:lnTo>
                    <a:lnTo>
                      <a:pt x="176" y="2"/>
                    </a:lnTo>
                    <a:lnTo>
                      <a:pt x="178" y="1"/>
                    </a:lnTo>
                    <a:lnTo>
                      <a:pt x="180" y="0"/>
                    </a:lnTo>
                    <a:lnTo>
                      <a:pt x="182" y="1"/>
                    </a:lnTo>
                    <a:lnTo>
                      <a:pt x="184" y="2"/>
                    </a:lnTo>
                    <a:lnTo>
                      <a:pt x="185" y="3"/>
                    </a:lnTo>
                    <a:lnTo>
                      <a:pt x="186" y="4"/>
                    </a:lnTo>
                    <a:lnTo>
                      <a:pt x="187" y="6"/>
                    </a:lnTo>
                    <a:lnTo>
                      <a:pt x="460" y="6"/>
                    </a:lnTo>
                    <a:lnTo>
                      <a:pt x="460" y="5"/>
                    </a:lnTo>
                    <a:lnTo>
                      <a:pt x="461" y="4"/>
                    </a:lnTo>
                    <a:lnTo>
                      <a:pt x="463" y="3"/>
                    </a:lnTo>
                    <a:lnTo>
                      <a:pt x="464" y="2"/>
                    </a:lnTo>
                    <a:lnTo>
                      <a:pt x="466" y="3"/>
                    </a:lnTo>
                    <a:lnTo>
                      <a:pt x="468" y="4"/>
                    </a:lnTo>
                    <a:lnTo>
                      <a:pt x="468" y="5"/>
                    </a:lnTo>
                    <a:lnTo>
                      <a:pt x="469" y="6"/>
                    </a:lnTo>
                    <a:lnTo>
                      <a:pt x="531" y="6"/>
                    </a:lnTo>
                    <a:lnTo>
                      <a:pt x="531" y="5"/>
                    </a:lnTo>
                    <a:lnTo>
                      <a:pt x="532" y="4"/>
                    </a:lnTo>
                    <a:lnTo>
                      <a:pt x="533" y="3"/>
                    </a:lnTo>
                    <a:lnTo>
                      <a:pt x="535" y="2"/>
                    </a:lnTo>
                    <a:lnTo>
                      <a:pt x="537" y="3"/>
                    </a:lnTo>
                    <a:lnTo>
                      <a:pt x="538" y="4"/>
                    </a:lnTo>
                    <a:lnTo>
                      <a:pt x="539" y="5"/>
                    </a:lnTo>
                    <a:lnTo>
                      <a:pt x="540" y="6"/>
                    </a:lnTo>
                    <a:lnTo>
                      <a:pt x="564" y="6"/>
                    </a:lnTo>
                    <a:lnTo>
                      <a:pt x="565" y="5"/>
                    </a:lnTo>
                    <a:lnTo>
                      <a:pt x="566" y="4"/>
                    </a:lnTo>
                    <a:lnTo>
                      <a:pt x="567" y="3"/>
                    </a:lnTo>
                    <a:lnTo>
                      <a:pt x="569" y="2"/>
                    </a:lnTo>
                    <a:lnTo>
                      <a:pt x="571" y="3"/>
                    </a:lnTo>
                    <a:lnTo>
                      <a:pt x="572" y="4"/>
                    </a:lnTo>
                    <a:lnTo>
                      <a:pt x="573" y="5"/>
                    </a:lnTo>
                    <a:lnTo>
                      <a:pt x="573" y="6"/>
                    </a:lnTo>
                    <a:lnTo>
                      <a:pt x="731" y="6"/>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47" name="Freeform 483"/>
              <p:cNvSpPr>
                <a:spLocks/>
              </p:cNvSpPr>
              <p:nvPr/>
            </p:nvSpPr>
            <p:spPr bwMode="auto">
              <a:xfrm>
                <a:off x="4078" y="2992"/>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3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3"/>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48" name="Freeform 484"/>
              <p:cNvSpPr>
                <a:spLocks/>
              </p:cNvSpPr>
              <p:nvPr/>
            </p:nvSpPr>
            <p:spPr bwMode="auto">
              <a:xfrm>
                <a:off x="2997" y="2979"/>
                <a:ext cx="1082" cy="283"/>
              </a:xfrm>
              <a:custGeom>
                <a:avLst/>
                <a:gdLst>
                  <a:gd name="T0" fmla="*/ 0 w 1082"/>
                  <a:gd name="T1" fmla="*/ 283 h 283"/>
                  <a:gd name="T2" fmla="*/ 0 w 1082"/>
                  <a:gd name="T3" fmla="*/ 5 h 283"/>
                  <a:gd name="T4" fmla="*/ 524 w 1082"/>
                  <a:gd name="T5" fmla="*/ 5 h 283"/>
                  <a:gd name="T6" fmla="*/ 524 w 1082"/>
                  <a:gd name="T7" fmla="*/ 3 h 283"/>
                  <a:gd name="T8" fmla="*/ 525 w 1082"/>
                  <a:gd name="T9" fmla="*/ 2 h 283"/>
                  <a:gd name="T10" fmla="*/ 527 w 1082"/>
                  <a:gd name="T11" fmla="*/ 1 h 283"/>
                  <a:gd name="T12" fmla="*/ 529 w 1082"/>
                  <a:gd name="T13" fmla="*/ 0 h 283"/>
                  <a:gd name="T14" fmla="*/ 531 w 1082"/>
                  <a:gd name="T15" fmla="*/ 0 h 283"/>
                  <a:gd name="T16" fmla="*/ 533 w 1082"/>
                  <a:gd name="T17" fmla="*/ 0 h 283"/>
                  <a:gd name="T18" fmla="*/ 535 w 1082"/>
                  <a:gd name="T19" fmla="*/ 1 h 283"/>
                  <a:gd name="T20" fmla="*/ 536 w 1082"/>
                  <a:gd name="T21" fmla="*/ 2 h 283"/>
                  <a:gd name="T22" fmla="*/ 537 w 1082"/>
                  <a:gd name="T23" fmla="*/ 3 h 283"/>
                  <a:gd name="T24" fmla="*/ 538 w 1082"/>
                  <a:gd name="T25" fmla="*/ 5 h 283"/>
                  <a:gd name="T26" fmla="*/ 758 w 1082"/>
                  <a:gd name="T27" fmla="*/ 5 h 283"/>
                  <a:gd name="T28" fmla="*/ 759 w 1082"/>
                  <a:gd name="T29" fmla="*/ 4 h 283"/>
                  <a:gd name="T30" fmla="*/ 760 w 1082"/>
                  <a:gd name="T31" fmla="*/ 2 h 283"/>
                  <a:gd name="T32" fmla="*/ 761 w 1082"/>
                  <a:gd name="T33" fmla="*/ 2 h 283"/>
                  <a:gd name="T34" fmla="*/ 763 w 1082"/>
                  <a:gd name="T35" fmla="*/ 1 h 283"/>
                  <a:gd name="T36" fmla="*/ 765 w 1082"/>
                  <a:gd name="T37" fmla="*/ 2 h 283"/>
                  <a:gd name="T38" fmla="*/ 766 w 1082"/>
                  <a:gd name="T39" fmla="*/ 2 h 283"/>
                  <a:gd name="T40" fmla="*/ 767 w 1082"/>
                  <a:gd name="T41" fmla="*/ 4 h 283"/>
                  <a:gd name="T42" fmla="*/ 767 w 1082"/>
                  <a:gd name="T43" fmla="*/ 5 h 283"/>
                  <a:gd name="T44" fmla="*/ 811 w 1082"/>
                  <a:gd name="T45" fmla="*/ 5 h 283"/>
                  <a:gd name="T46" fmla="*/ 811 w 1082"/>
                  <a:gd name="T47" fmla="*/ 4 h 283"/>
                  <a:gd name="T48" fmla="*/ 812 w 1082"/>
                  <a:gd name="T49" fmla="*/ 2 h 283"/>
                  <a:gd name="T50" fmla="*/ 814 w 1082"/>
                  <a:gd name="T51" fmla="*/ 2 h 283"/>
                  <a:gd name="T52" fmla="*/ 815 w 1082"/>
                  <a:gd name="T53" fmla="*/ 1 h 283"/>
                  <a:gd name="T54" fmla="*/ 817 w 1082"/>
                  <a:gd name="T55" fmla="*/ 2 h 283"/>
                  <a:gd name="T56" fmla="*/ 819 w 1082"/>
                  <a:gd name="T57" fmla="*/ 2 h 283"/>
                  <a:gd name="T58" fmla="*/ 819 w 1082"/>
                  <a:gd name="T59" fmla="*/ 4 h 283"/>
                  <a:gd name="T60" fmla="*/ 820 w 1082"/>
                  <a:gd name="T61" fmla="*/ 5 h 283"/>
                  <a:gd name="T62" fmla="*/ 882 w 1082"/>
                  <a:gd name="T63" fmla="*/ 5 h 283"/>
                  <a:gd name="T64" fmla="*/ 882 w 1082"/>
                  <a:gd name="T65" fmla="*/ 4 h 283"/>
                  <a:gd name="T66" fmla="*/ 883 w 1082"/>
                  <a:gd name="T67" fmla="*/ 2 h 283"/>
                  <a:gd name="T68" fmla="*/ 884 w 1082"/>
                  <a:gd name="T69" fmla="*/ 2 h 283"/>
                  <a:gd name="T70" fmla="*/ 886 w 1082"/>
                  <a:gd name="T71" fmla="*/ 1 h 283"/>
                  <a:gd name="T72" fmla="*/ 888 w 1082"/>
                  <a:gd name="T73" fmla="*/ 2 h 283"/>
                  <a:gd name="T74" fmla="*/ 889 w 1082"/>
                  <a:gd name="T75" fmla="*/ 2 h 283"/>
                  <a:gd name="T76" fmla="*/ 890 w 1082"/>
                  <a:gd name="T77" fmla="*/ 4 h 283"/>
                  <a:gd name="T78" fmla="*/ 891 w 1082"/>
                  <a:gd name="T79" fmla="*/ 5 h 283"/>
                  <a:gd name="T80" fmla="*/ 915 w 1082"/>
                  <a:gd name="T81" fmla="*/ 5 h 283"/>
                  <a:gd name="T82" fmla="*/ 916 w 1082"/>
                  <a:gd name="T83" fmla="*/ 4 h 283"/>
                  <a:gd name="T84" fmla="*/ 917 w 1082"/>
                  <a:gd name="T85" fmla="*/ 2 h 283"/>
                  <a:gd name="T86" fmla="*/ 918 w 1082"/>
                  <a:gd name="T87" fmla="*/ 2 h 283"/>
                  <a:gd name="T88" fmla="*/ 920 w 1082"/>
                  <a:gd name="T89" fmla="*/ 1 h 283"/>
                  <a:gd name="T90" fmla="*/ 922 w 1082"/>
                  <a:gd name="T91" fmla="*/ 2 h 283"/>
                  <a:gd name="T92" fmla="*/ 923 w 1082"/>
                  <a:gd name="T93" fmla="*/ 2 h 283"/>
                  <a:gd name="T94" fmla="*/ 924 w 1082"/>
                  <a:gd name="T95" fmla="*/ 4 h 283"/>
                  <a:gd name="T96" fmla="*/ 924 w 1082"/>
                  <a:gd name="T97" fmla="*/ 5 h 283"/>
                  <a:gd name="T98" fmla="*/ 1082 w 1082"/>
                  <a:gd name="T99" fmla="*/ 5 h 28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82"/>
                  <a:gd name="T151" fmla="*/ 0 h 283"/>
                  <a:gd name="T152" fmla="*/ 1082 w 1082"/>
                  <a:gd name="T153" fmla="*/ 283 h 28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82" h="283">
                    <a:moveTo>
                      <a:pt x="0" y="283"/>
                    </a:moveTo>
                    <a:lnTo>
                      <a:pt x="0" y="5"/>
                    </a:lnTo>
                    <a:lnTo>
                      <a:pt x="524" y="5"/>
                    </a:lnTo>
                    <a:lnTo>
                      <a:pt x="524" y="3"/>
                    </a:lnTo>
                    <a:lnTo>
                      <a:pt x="525" y="2"/>
                    </a:lnTo>
                    <a:lnTo>
                      <a:pt x="527" y="1"/>
                    </a:lnTo>
                    <a:lnTo>
                      <a:pt x="529" y="0"/>
                    </a:lnTo>
                    <a:lnTo>
                      <a:pt x="531" y="0"/>
                    </a:lnTo>
                    <a:lnTo>
                      <a:pt x="533" y="0"/>
                    </a:lnTo>
                    <a:lnTo>
                      <a:pt x="535" y="1"/>
                    </a:lnTo>
                    <a:lnTo>
                      <a:pt x="536" y="2"/>
                    </a:lnTo>
                    <a:lnTo>
                      <a:pt x="537" y="3"/>
                    </a:lnTo>
                    <a:lnTo>
                      <a:pt x="538" y="5"/>
                    </a:lnTo>
                    <a:lnTo>
                      <a:pt x="758" y="5"/>
                    </a:lnTo>
                    <a:lnTo>
                      <a:pt x="759" y="4"/>
                    </a:lnTo>
                    <a:lnTo>
                      <a:pt x="760" y="2"/>
                    </a:lnTo>
                    <a:lnTo>
                      <a:pt x="761" y="2"/>
                    </a:lnTo>
                    <a:lnTo>
                      <a:pt x="763" y="1"/>
                    </a:lnTo>
                    <a:lnTo>
                      <a:pt x="765" y="2"/>
                    </a:lnTo>
                    <a:lnTo>
                      <a:pt x="766" y="2"/>
                    </a:lnTo>
                    <a:lnTo>
                      <a:pt x="767" y="4"/>
                    </a:lnTo>
                    <a:lnTo>
                      <a:pt x="767" y="5"/>
                    </a:lnTo>
                    <a:lnTo>
                      <a:pt x="811" y="5"/>
                    </a:lnTo>
                    <a:lnTo>
                      <a:pt x="811" y="4"/>
                    </a:lnTo>
                    <a:lnTo>
                      <a:pt x="812" y="2"/>
                    </a:lnTo>
                    <a:lnTo>
                      <a:pt x="814" y="2"/>
                    </a:lnTo>
                    <a:lnTo>
                      <a:pt x="815" y="1"/>
                    </a:lnTo>
                    <a:lnTo>
                      <a:pt x="817" y="2"/>
                    </a:lnTo>
                    <a:lnTo>
                      <a:pt x="819" y="2"/>
                    </a:lnTo>
                    <a:lnTo>
                      <a:pt x="819" y="4"/>
                    </a:lnTo>
                    <a:lnTo>
                      <a:pt x="820" y="5"/>
                    </a:lnTo>
                    <a:lnTo>
                      <a:pt x="882" y="5"/>
                    </a:lnTo>
                    <a:lnTo>
                      <a:pt x="882" y="4"/>
                    </a:lnTo>
                    <a:lnTo>
                      <a:pt x="883" y="2"/>
                    </a:lnTo>
                    <a:lnTo>
                      <a:pt x="884" y="2"/>
                    </a:lnTo>
                    <a:lnTo>
                      <a:pt x="886" y="1"/>
                    </a:lnTo>
                    <a:lnTo>
                      <a:pt x="888" y="2"/>
                    </a:lnTo>
                    <a:lnTo>
                      <a:pt x="889" y="2"/>
                    </a:lnTo>
                    <a:lnTo>
                      <a:pt x="890" y="4"/>
                    </a:lnTo>
                    <a:lnTo>
                      <a:pt x="891" y="5"/>
                    </a:lnTo>
                    <a:lnTo>
                      <a:pt x="915" y="5"/>
                    </a:lnTo>
                    <a:lnTo>
                      <a:pt x="916" y="4"/>
                    </a:lnTo>
                    <a:lnTo>
                      <a:pt x="917" y="2"/>
                    </a:lnTo>
                    <a:lnTo>
                      <a:pt x="918" y="2"/>
                    </a:lnTo>
                    <a:lnTo>
                      <a:pt x="920" y="1"/>
                    </a:lnTo>
                    <a:lnTo>
                      <a:pt x="922" y="2"/>
                    </a:lnTo>
                    <a:lnTo>
                      <a:pt x="923" y="2"/>
                    </a:lnTo>
                    <a:lnTo>
                      <a:pt x="924" y="4"/>
                    </a:lnTo>
                    <a:lnTo>
                      <a:pt x="924" y="5"/>
                    </a:lnTo>
                    <a:lnTo>
                      <a:pt x="1082" y="5"/>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49" name="Freeform 485"/>
              <p:cNvSpPr>
                <a:spLocks/>
              </p:cNvSpPr>
              <p:nvPr/>
            </p:nvSpPr>
            <p:spPr bwMode="auto">
              <a:xfrm>
                <a:off x="4078" y="2979"/>
                <a:ext cx="13" cy="10"/>
              </a:xfrm>
              <a:custGeom>
                <a:avLst/>
                <a:gdLst>
                  <a:gd name="T0" fmla="*/ 1 w 13"/>
                  <a:gd name="T1" fmla="*/ 0 h 10"/>
                  <a:gd name="T2" fmla="*/ 13 w 13"/>
                  <a:gd name="T3" fmla="*/ 5 h 10"/>
                  <a:gd name="T4" fmla="*/ 1 w 13"/>
                  <a:gd name="T5" fmla="*/ 10 h 10"/>
                  <a:gd name="T6" fmla="*/ 0 w 13"/>
                  <a:gd name="T7" fmla="*/ 7 h 10"/>
                  <a:gd name="T8" fmla="*/ 0 w 13"/>
                  <a:gd name="T9" fmla="*/ 5 h 10"/>
                  <a:gd name="T10" fmla="*/ 0 w 13"/>
                  <a:gd name="T11" fmla="*/ 3 h 10"/>
                  <a:gd name="T12" fmla="*/ 1 w 13"/>
                  <a:gd name="T13" fmla="*/ 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 y="0"/>
                    </a:moveTo>
                    <a:lnTo>
                      <a:pt x="13" y="5"/>
                    </a:lnTo>
                    <a:lnTo>
                      <a:pt x="1" y="10"/>
                    </a:lnTo>
                    <a:lnTo>
                      <a:pt x="0" y="7"/>
                    </a:lnTo>
                    <a:lnTo>
                      <a:pt x="0" y="5"/>
                    </a:lnTo>
                    <a:lnTo>
                      <a:pt x="0" y="3"/>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0" name="Rectangle 486"/>
              <p:cNvSpPr>
                <a:spLocks noChangeArrowheads="1"/>
              </p:cNvSpPr>
              <p:nvPr/>
            </p:nvSpPr>
            <p:spPr bwMode="auto">
              <a:xfrm>
                <a:off x="3976" y="1480"/>
                <a:ext cx="196" cy="91"/>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5851" name="Rectangle 487"/>
              <p:cNvSpPr>
                <a:spLocks noChangeArrowheads="1"/>
              </p:cNvSpPr>
              <p:nvPr/>
            </p:nvSpPr>
            <p:spPr bwMode="auto">
              <a:xfrm>
                <a:off x="3997" y="1491"/>
                <a:ext cx="13"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 </a:t>
                </a:r>
                <a:endParaRPr lang="en-US">
                  <a:solidFill>
                    <a:srgbClr val="FF0000"/>
                  </a:solidFill>
                </a:endParaRPr>
              </a:p>
            </p:txBody>
          </p:sp>
          <p:sp>
            <p:nvSpPr>
              <p:cNvPr id="25852" name="Rectangle 488"/>
              <p:cNvSpPr>
                <a:spLocks noChangeArrowheads="1"/>
              </p:cNvSpPr>
              <p:nvPr/>
            </p:nvSpPr>
            <p:spPr bwMode="auto">
              <a:xfrm>
                <a:off x="3989" y="1515"/>
                <a:ext cx="170"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Satellite</a:t>
                </a:r>
                <a:endParaRPr lang="en-US">
                  <a:solidFill>
                    <a:srgbClr val="FF0000"/>
                  </a:solidFill>
                </a:endParaRPr>
              </a:p>
            </p:txBody>
          </p:sp>
          <p:sp>
            <p:nvSpPr>
              <p:cNvPr id="25853" name="Rectangle 489"/>
              <p:cNvSpPr>
                <a:spLocks noChangeArrowheads="1"/>
              </p:cNvSpPr>
              <p:nvPr/>
            </p:nvSpPr>
            <p:spPr bwMode="auto">
              <a:xfrm>
                <a:off x="3995" y="1539"/>
                <a:ext cx="15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System</a:t>
                </a:r>
                <a:endParaRPr lang="en-US">
                  <a:solidFill>
                    <a:srgbClr val="FF0000"/>
                  </a:solidFill>
                </a:endParaRPr>
              </a:p>
            </p:txBody>
          </p:sp>
          <p:sp>
            <p:nvSpPr>
              <p:cNvPr id="25854" name="Freeform 490"/>
              <p:cNvSpPr>
                <a:spLocks/>
              </p:cNvSpPr>
              <p:nvPr/>
            </p:nvSpPr>
            <p:spPr bwMode="auto">
              <a:xfrm>
                <a:off x="3466" y="1571"/>
                <a:ext cx="608" cy="38"/>
              </a:xfrm>
              <a:custGeom>
                <a:avLst/>
                <a:gdLst>
                  <a:gd name="T0" fmla="*/ 575 w 608"/>
                  <a:gd name="T1" fmla="*/ 38 h 38"/>
                  <a:gd name="T2" fmla="*/ 572 w 608"/>
                  <a:gd name="T3" fmla="*/ 35 h 38"/>
                  <a:gd name="T4" fmla="*/ 567 w 608"/>
                  <a:gd name="T5" fmla="*/ 36 h 38"/>
                  <a:gd name="T6" fmla="*/ 461 w 608"/>
                  <a:gd name="T7" fmla="*/ 38 h 38"/>
                  <a:gd name="T8" fmla="*/ 458 w 608"/>
                  <a:gd name="T9" fmla="*/ 35 h 38"/>
                  <a:gd name="T10" fmla="*/ 453 w 608"/>
                  <a:gd name="T11" fmla="*/ 36 h 38"/>
                  <a:gd name="T12" fmla="*/ 447 w 608"/>
                  <a:gd name="T13" fmla="*/ 38 h 38"/>
                  <a:gd name="T14" fmla="*/ 444 w 608"/>
                  <a:gd name="T15" fmla="*/ 35 h 38"/>
                  <a:gd name="T16" fmla="*/ 439 w 608"/>
                  <a:gd name="T17" fmla="*/ 36 h 38"/>
                  <a:gd name="T18" fmla="*/ 433 w 608"/>
                  <a:gd name="T19" fmla="*/ 38 h 38"/>
                  <a:gd name="T20" fmla="*/ 431 w 608"/>
                  <a:gd name="T21" fmla="*/ 35 h 38"/>
                  <a:gd name="T22" fmla="*/ 426 w 608"/>
                  <a:gd name="T23" fmla="*/ 36 h 38"/>
                  <a:gd name="T24" fmla="*/ 413 w 608"/>
                  <a:gd name="T25" fmla="*/ 38 h 38"/>
                  <a:gd name="T26" fmla="*/ 410 w 608"/>
                  <a:gd name="T27" fmla="*/ 35 h 38"/>
                  <a:gd name="T28" fmla="*/ 405 w 608"/>
                  <a:gd name="T29" fmla="*/ 36 h 38"/>
                  <a:gd name="T30" fmla="*/ 403 w 608"/>
                  <a:gd name="T31" fmla="*/ 38 h 38"/>
                  <a:gd name="T32" fmla="*/ 400 w 608"/>
                  <a:gd name="T33" fmla="*/ 35 h 38"/>
                  <a:gd name="T34" fmla="*/ 395 w 608"/>
                  <a:gd name="T35" fmla="*/ 36 h 38"/>
                  <a:gd name="T36" fmla="*/ 391 w 608"/>
                  <a:gd name="T37" fmla="*/ 38 h 38"/>
                  <a:gd name="T38" fmla="*/ 388 w 608"/>
                  <a:gd name="T39" fmla="*/ 33 h 38"/>
                  <a:gd name="T40" fmla="*/ 381 w 608"/>
                  <a:gd name="T41" fmla="*/ 32 h 38"/>
                  <a:gd name="T42" fmla="*/ 375 w 608"/>
                  <a:gd name="T43" fmla="*/ 35 h 38"/>
                  <a:gd name="T44" fmla="*/ 365 w 608"/>
                  <a:gd name="T45" fmla="*/ 38 h 38"/>
                  <a:gd name="T46" fmla="*/ 362 w 608"/>
                  <a:gd name="T47" fmla="*/ 35 h 38"/>
                  <a:gd name="T48" fmla="*/ 357 w 608"/>
                  <a:gd name="T49" fmla="*/ 36 h 38"/>
                  <a:gd name="T50" fmla="*/ 330 w 608"/>
                  <a:gd name="T51" fmla="*/ 38 h 38"/>
                  <a:gd name="T52" fmla="*/ 328 w 608"/>
                  <a:gd name="T53" fmla="*/ 34 h 38"/>
                  <a:gd name="T54" fmla="*/ 321 w 608"/>
                  <a:gd name="T55" fmla="*/ 32 h 38"/>
                  <a:gd name="T56" fmla="*/ 316 w 608"/>
                  <a:gd name="T57" fmla="*/ 35 h 38"/>
                  <a:gd name="T58" fmla="*/ 313 w 608"/>
                  <a:gd name="T59" fmla="*/ 38 h 38"/>
                  <a:gd name="T60" fmla="*/ 310 w 608"/>
                  <a:gd name="T61" fmla="*/ 35 h 38"/>
                  <a:gd name="T62" fmla="*/ 305 w 608"/>
                  <a:gd name="T63" fmla="*/ 36 h 38"/>
                  <a:gd name="T64" fmla="*/ 278 w 608"/>
                  <a:gd name="T65" fmla="*/ 38 h 38"/>
                  <a:gd name="T66" fmla="*/ 275 w 608"/>
                  <a:gd name="T67" fmla="*/ 35 h 38"/>
                  <a:gd name="T68" fmla="*/ 270 w 608"/>
                  <a:gd name="T69" fmla="*/ 36 h 38"/>
                  <a:gd name="T70" fmla="*/ 265 w 608"/>
                  <a:gd name="T71" fmla="*/ 38 h 38"/>
                  <a:gd name="T72" fmla="*/ 262 w 608"/>
                  <a:gd name="T73" fmla="*/ 35 h 38"/>
                  <a:gd name="T74" fmla="*/ 257 w 608"/>
                  <a:gd name="T75" fmla="*/ 36 h 38"/>
                  <a:gd name="T76" fmla="*/ 247 w 608"/>
                  <a:gd name="T77" fmla="*/ 38 h 38"/>
                  <a:gd name="T78" fmla="*/ 244 w 608"/>
                  <a:gd name="T79" fmla="*/ 35 h 38"/>
                  <a:gd name="T80" fmla="*/ 239 w 608"/>
                  <a:gd name="T81" fmla="*/ 36 h 38"/>
                  <a:gd name="T82" fmla="*/ 212 w 608"/>
                  <a:gd name="T83" fmla="*/ 38 h 38"/>
                  <a:gd name="T84" fmla="*/ 209 w 608"/>
                  <a:gd name="T85" fmla="*/ 35 h 38"/>
                  <a:gd name="T86" fmla="*/ 204 w 608"/>
                  <a:gd name="T87" fmla="*/ 36 h 38"/>
                  <a:gd name="T88" fmla="*/ 184 w 608"/>
                  <a:gd name="T89" fmla="*/ 38 h 38"/>
                  <a:gd name="T90" fmla="*/ 181 w 608"/>
                  <a:gd name="T91" fmla="*/ 35 h 38"/>
                  <a:gd name="T92" fmla="*/ 176 w 608"/>
                  <a:gd name="T93" fmla="*/ 36 h 38"/>
                  <a:gd name="T94" fmla="*/ 123 w 608"/>
                  <a:gd name="T95" fmla="*/ 38 h 38"/>
                  <a:gd name="T96" fmla="*/ 120 w 608"/>
                  <a:gd name="T97" fmla="*/ 35 h 38"/>
                  <a:gd name="T98" fmla="*/ 115 w 608"/>
                  <a:gd name="T99" fmla="*/ 36 h 38"/>
                  <a:gd name="T100" fmla="*/ 51 w 608"/>
                  <a:gd name="T101" fmla="*/ 38 h 38"/>
                  <a:gd name="T102" fmla="*/ 48 w 608"/>
                  <a:gd name="T103" fmla="*/ 35 h 38"/>
                  <a:gd name="T104" fmla="*/ 43 w 608"/>
                  <a:gd name="T105" fmla="*/ 36 h 38"/>
                  <a:gd name="T106" fmla="*/ 24 w 608"/>
                  <a:gd name="T107" fmla="*/ 38 h 38"/>
                  <a:gd name="T108" fmla="*/ 21 w 608"/>
                  <a:gd name="T109" fmla="*/ 35 h 38"/>
                  <a:gd name="T110" fmla="*/ 16 w 608"/>
                  <a:gd name="T111" fmla="*/ 36 h 38"/>
                  <a:gd name="T112" fmla="*/ 11 w 608"/>
                  <a:gd name="T113" fmla="*/ 38 h 38"/>
                  <a:gd name="T114" fmla="*/ 9 w 608"/>
                  <a:gd name="T115" fmla="*/ 35 h 38"/>
                  <a:gd name="T116" fmla="*/ 4 w 608"/>
                  <a:gd name="T117" fmla="*/ 36 h 38"/>
                  <a:gd name="T118" fmla="*/ 0 w 608"/>
                  <a:gd name="T119" fmla="*/ 38 h 3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8"/>
                  <a:gd name="T181" fmla="*/ 0 h 38"/>
                  <a:gd name="T182" fmla="*/ 608 w 608"/>
                  <a:gd name="T183" fmla="*/ 38 h 3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8" h="38">
                    <a:moveTo>
                      <a:pt x="608" y="0"/>
                    </a:moveTo>
                    <a:lnTo>
                      <a:pt x="608" y="38"/>
                    </a:lnTo>
                    <a:lnTo>
                      <a:pt x="575" y="38"/>
                    </a:lnTo>
                    <a:lnTo>
                      <a:pt x="574" y="37"/>
                    </a:lnTo>
                    <a:lnTo>
                      <a:pt x="573" y="36"/>
                    </a:lnTo>
                    <a:lnTo>
                      <a:pt x="572" y="35"/>
                    </a:lnTo>
                    <a:lnTo>
                      <a:pt x="570" y="35"/>
                    </a:lnTo>
                    <a:lnTo>
                      <a:pt x="568" y="35"/>
                    </a:lnTo>
                    <a:lnTo>
                      <a:pt x="567" y="36"/>
                    </a:lnTo>
                    <a:lnTo>
                      <a:pt x="566" y="37"/>
                    </a:lnTo>
                    <a:lnTo>
                      <a:pt x="566" y="38"/>
                    </a:lnTo>
                    <a:lnTo>
                      <a:pt x="461" y="38"/>
                    </a:lnTo>
                    <a:lnTo>
                      <a:pt x="460" y="37"/>
                    </a:lnTo>
                    <a:lnTo>
                      <a:pt x="459" y="36"/>
                    </a:lnTo>
                    <a:lnTo>
                      <a:pt x="458" y="35"/>
                    </a:lnTo>
                    <a:lnTo>
                      <a:pt x="456" y="35"/>
                    </a:lnTo>
                    <a:lnTo>
                      <a:pt x="454" y="35"/>
                    </a:lnTo>
                    <a:lnTo>
                      <a:pt x="453" y="36"/>
                    </a:lnTo>
                    <a:lnTo>
                      <a:pt x="452" y="37"/>
                    </a:lnTo>
                    <a:lnTo>
                      <a:pt x="451" y="38"/>
                    </a:lnTo>
                    <a:lnTo>
                      <a:pt x="447" y="38"/>
                    </a:lnTo>
                    <a:lnTo>
                      <a:pt x="447" y="37"/>
                    </a:lnTo>
                    <a:lnTo>
                      <a:pt x="446" y="36"/>
                    </a:lnTo>
                    <a:lnTo>
                      <a:pt x="444" y="35"/>
                    </a:lnTo>
                    <a:lnTo>
                      <a:pt x="442" y="35"/>
                    </a:lnTo>
                    <a:lnTo>
                      <a:pt x="441" y="35"/>
                    </a:lnTo>
                    <a:lnTo>
                      <a:pt x="439" y="36"/>
                    </a:lnTo>
                    <a:lnTo>
                      <a:pt x="438" y="37"/>
                    </a:lnTo>
                    <a:lnTo>
                      <a:pt x="438" y="38"/>
                    </a:lnTo>
                    <a:lnTo>
                      <a:pt x="433" y="38"/>
                    </a:lnTo>
                    <a:lnTo>
                      <a:pt x="433" y="37"/>
                    </a:lnTo>
                    <a:lnTo>
                      <a:pt x="432" y="36"/>
                    </a:lnTo>
                    <a:lnTo>
                      <a:pt x="431" y="35"/>
                    </a:lnTo>
                    <a:lnTo>
                      <a:pt x="429" y="35"/>
                    </a:lnTo>
                    <a:lnTo>
                      <a:pt x="427" y="35"/>
                    </a:lnTo>
                    <a:lnTo>
                      <a:pt x="426" y="36"/>
                    </a:lnTo>
                    <a:lnTo>
                      <a:pt x="425" y="37"/>
                    </a:lnTo>
                    <a:lnTo>
                      <a:pt x="424" y="38"/>
                    </a:lnTo>
                    <a:lnTo>
                      <a:pt x="413" y="38"/>
                    </a:lnTo>
                    <a:lnTo>
                      <a:pt x="412" y="37"/>
                    </a:lnTo>
                    <a:lnTo>
                      <a:pt x="412" y="36"/>
                    </a:lnTo>
                    <a:lnTo>
                      <a:pt x="410" y="35"/>
                    </a:lnTo>
                    <a:lnTo>
                      <a:pt x="408" y="35"/>
                    </a:lnTo>
                    <a:lnTo>
                      <a:pt x="406" y="35"/>
                    </a:lnTo>
                    <a:lnTo>
                      <a:pt x="405" y="36"/>
                    </a:lnTo>
                    <a:lnTo>
                      <a:pt x="404" y="37"/>
                    </a:lnTo>
                    <a:lnTo>
                      <a:pt x="404" y="38"/>
                    </a:lnTo>
                    <a:lnTo>
                      <a:pt x="403" y="38"/>
                    </a:lnTo>
                    <a:lnTo>
                      <a:pt x="403" y="37"/>
                    </a:lnTo>
                    <a:lnTo>
                      <a:pt x="402" y="36"/>
                    </a:lnTo>
                    <a:lnTo>
                      <a:pt x="400" y="35"/>
                    </a:lnTo>
                    <a:lnTo>
                      <a:pt x="399" y="35"/>
                    </a:lnTo>
                    <a:lnTo>
                      <a:pt x="397" y="35"/>
                    </a:lnTo>
                    <a:lnTo>
                      <a:pt x="395" y="36"/>
                    </a:lnTo>
                    <a:lnTo>
                      <a:pt x="395" y="37"/>
                    </a:lnTo>
                    <a:lnTo>
                      <a:pt x="394" y="38"/>
                    </a:lnTo>
                    <a:lnTo>
                      <a:pt x="391" y="38"/>
                    </a:lnTo>
                    <a:lnTo>
                      <a:pt x="390" y="37"/>
                    </a:lnTo>
                    <a:lnTo>
                      <a:pt x="390" y="35"/>
                    </a:lnTo>
                    <a:lnTo>
                      <a:pt x="388" y="33"/>
                    </a:lnTo>
                    <a:lnTo>
                      <a:pt x="386" y="32"/>
                    </a:lnTo>
                    <a:lnTo>
                      <a:pt x="384" y="32"/>
                    </a:lnTo>
                    <a:lnTo>
                      <a:pt x="381" y="32"/>
                    </a:lnTo>
                    <a:lnTo>
                      <a:pt x="379" y="32"/>
                    </a:lnTo>
                    <a:lnTo>
                      <a:pt x="377" y="33"/>
                    </a:lnTo>
                    <a:lnTo>
                      <a:pt x="375" y="35"/>
                    </a:lnTo>
                    <a:lnTo>
                      <a:pt x="374" y="37"/>
                    </a:lnTo>
                    <a:lnTo>
                      <a:pt x="374" y="38"/>
                    </a:lnTo>
                    <a:lnTo>
                      <a:pt x="365" y="38"/>
                    </a:lnTo>
                    <a:lnTo>
                      <a:pt x="364" y="37"/>
                    </a:lnTo>
                    <a:lnTo>
                      <a:pt x="364" y="36"/>
                    </a:lnTo>
                    <a:lnTo>
                      <a:pt x="362" y="35"/>
                    </a:lnTo>
                    <a:lnTo>
                      <a:pt x="360" y="35"/>
                    </a:lnTo>
                    <a:lnTo>
                      <a:pt x="359" y="35"/>
                    </a:lnTo>
                    <a:lnTo>
                      <a:pt x="357" y="36"/>
                    </a:lnTo>
                    <a:lnTo>
                      <a:pt x="356" y="37"/>
                    </a:lnTo>
                    <a:lnTo>
                      <a:pt x="356" y="38"/>
                    </a:lnTo>
                    <a:lnTo>
                      <a:pt x="330" y="38"/>
                    </a:lnTo>
                    <a:lnTo>
                      <a:pt x="330" y="37"/>
                    </a:lnTo>
                    <a:lnTo>
                      <a:pt x="329" y="35"/>
                    </a:lnTo>
                    <a:lnTo>
                      <a:pt x="328" y="34"/>
                    </a:lnTo>
                    <a:lnTo>
                      <a:pt x="326" y="33"/>
                    </a:lnTo>
                    <a:lnTo>
                      <a:pt x="324" y="32"/>
                    </a:lnTo>
                    <a:lnTo>
                      <a:pt x="321" y="32"/>
                    </a:lnTo>
                    <a:lnTo>
                      <a:pt x="319" y="33"/>
                    </a:lnTo>
                    <a:lnTo>
                      <a:pt x="317" y="34"/>
                    </a:lnTo>
                    <a:lnTo>
                      <a:pt x="316" y="35"/>
                    </a:lnTo>
                    <a:lnTo>
                      <a:pt x="315" y="37"/>
                    </a:lnTo>
                    <a:lnTo>
                      <a:pt x="315" y="38"/>
                    </a:lnTo>
                    <a:lnTo>
                      <a:pt x="313" y="38"/>
                    </a:lnTo>
                    <a:lnTo>
                      <a:pt x="313" y="37"/>
                    </a:lnTo>
                    <a:lnTo>
                      <a:pt x="312" y="36"/>
                    </a:lnTo>
                    <a:lnTo>
                      <a:pt x="310" y="35"/>
                    </a:lnTo>
                    <a:lnTo>
                      <a:pt x="309" y="35"/>
                    </a:lnTo>
                    <a:lnTo>
                      <a:pt x="307" y="35"/>
                    </a:lnTo>
                    <a:lnTo>
                      <a:pt x="305" y="36"/>
                    </a:lnTo>
                    <a:lnTo>
                      <a:pt x="305" y="37"/>
                    </a:lnTo>
                    <a:lnTo>
                      <a:pt x="304" y="38"/>
                    </a:lnTo>
                    <a:lnTo>
                      <a:pt x="278" y="38"/>
                    </a:lnTo>
                    <a:lnTo>
                      <a:pt x="278" y="37"/>
                    </a:lnTo>
                    <a:lnTo>
                      <a:pt x="277" y="36"/>
                    </a:lnTo>
                    <a:lnTo>
                      <a:pt x="275" y="35"/>
                    </a:lnTo>
                    <a:lnTo>
                      <a:pt x="274" y="35"/>
                    </a:lnTo>
                    <a:lnTo>
                      <a:pt x="272" y="35"/>
                    </a:lnTo>
                    <a:lnTo>
                      <a:pt x="270" y="36"/>
                    </a:lnTo>
                    <a:lnTo>
                      <a:pt x="270" y="37"/>
                    </a:lnTo>
                    <a:lnTo>
                      <a:pt x="269" y="38"/>
                    </a:lnTo>
                    <a:lnTo>
                      <a:pt x="265" y="38"/>
                    </a:lnTo>
                    <a:lnTo>
                      <a:pt x="264" y="37"/>
                    </a:lnTo>
                    <a:lnTo>
                      <a:pt x="263" y="36"/>
                    </a:lnTo>
                    <a:lnTo>
                      <a:pt x="262" y="35"/>
                    </a:lnTo>
                    <a:lnTo>
                      <a:pt x="260" y="35"/>
                    </a:lnTo>
                    <a:lnTo>
                      <a:pt x="258" y="35"/>
                    </a:lnTo>
                    <a:lnTo>
                      <a:pt x="257" y="36"/>
                    </a:lnTo>
                    <a:lnTo>
                      <a:pt x="256" y="37"/>
                    </a:lnTo>
                    <a:lnTo>
                      <a:pt x="256" y="38"/>
                    </a:lnTo>
                    <a:lnTo>
                      <a:pt x="247" y="38"/>
                    </a:lnTo>
                    <a:lnTo>
                      <a:pt x="246" y="37"/>
                    </a:lnTo>
                    <a:lnTo>
                      <a:pt x="245" y="36"/>
                    </a:lnTo>
                    <a:lnTo>
                      <a:pt x="244" y="35"/>
                    </a:lnTo>
                    <a:lnTo>
                      <a:pt x="242" y="35"/>
                    </a:lnTo>
                    <a:lnTo>
                      <a:pt x="240" y="35"/>
                    </a:lnTo>
                    <a:lnTo>
                      <a:pt x="239" y="36"/>
                    </a:lnTo>
                    <a:lnTo>
                      <a:pt x="238" y="37"/>
                    </a:lnTo>
                    <a:lnTo>
                      <a:pt x="238" y="38"/>
                    </a:lnTo>
                    <a:lnTo>
                      <a:pt x="212" y="38"/>
                    </a:lnTo>
                    <a:lnTo>
                      <a:pt x="212" y="37"/>
                    </a:lnTo>
                    <a:lnTo>
                      <a:pt x="211" y="36"/>
                    </a:lnTo>
                    <a:lnTo>
                      <a:pt x="209" y="35"/>
                    </a:lnTo>
                    <a:lnTo>
                      <a:pt x="208" y="35"/>
                    </a:lnTo>
                    <a:lnTo>
                      <a:pt x="206" y="35"/>
                    </a:lnTo>
                    <a:lnTo>
                      <a:pt x="204" y="36"/>
                    </a:lnTo>
                    <a:lnTo>
                      <a:pt x="203" y="37"/>
                    </a:lnTo>
                    <a:lnTo>
                      <a:pt x="203" y="38"/>
                    </a:lnTo>
                    <a:lnTo>
                      <a:pt x="184" y="38"/>
                    </a:lnTo>
                    <a:lnTo>
                      <a:pt x="183" y="37"/>
                    </a:lnTo>
                    <a:lnTo>
                      <a:pt x="182" y="36"/>
                    </a:lnTo>
                    <a:lnTo>
                      <a:pt x="181" y="35"/>
                    </a:lnTo>
                    <a:lnTo>
                      <a:pt x="179" y="35"/>
                    </a:lnTo>
                    <a:lnTo>
                      <a:pt x="178" y="35"/>
                    </a:lnTo>
                    <a:lnTo>
                      <a:pt x="176" y="36"/>
                    </a:lnTo>
                    <a:lnTo>
                      <a:pt x="175" y="37"/>
                    </a:lnTo>
                    <a:lnTo>
                      <a:pt x="175" y="38"/>
                    </a:lnTo>
                    <a:lnTo>
                      <a:pt x="123" y="38"/>
                    </a:lnTo>
                    <a:lnTo>
                      <a:pt x="122" y="37"/>
                    </a:lnTo>
                    <a:lnTo>
                      <a:pt x="122" y="36"/>
                    </a:lnTo>
                    <a:lnTo>
                      <a:pt x="120" y="35"/>
                    </a:lnTo>
                    <a:lnTo>
                      <a:pt x="118" y="35"/>
                    </a:lnTo>
                    <a:lnTo>
                      <a:pt x="117" y="35"/>
                    </a:lnTo>
                    <a:lnTo>
                      <a:pt x="115" y="36"/>
                    </a:lnTo>
                    <a:lnTo>
                      <a:pt x="114" y="37"/>
                    </a:lnTo>
                    <a:lnTo>
                      <a:pt x="114" y="38"/>
                    </a:lnTo>
                    <a:lnTo>
                      <a:pt x="51" y="38"/>
                    </a:lnTo>
                    <a:lnTo>
                      <a:pt x="50" y="37"/>
                    </a:lnTo>
                    <a:lnTo>
                      <a:pt x="49" y="36"/>
                    </a:lnTo>
                    <a:lnTo>
                      <a:pt x="48" y="35"/>
                    </a:lnTo>
                    <a:lnTo>
                      <a:pt x="46" y="35"/>
                    </a:lnTo>
                    <a:lnTo>
                      <a:pt x="44" y="35"/>
                    </a:lnTo>
                    <a:lnTo>
                      <a:pt x="43" y="36"/>
                    </a:lnTo>
                    <a:lnTo>
                      <a:pt x="42" y="37"/>
                    </a:lnTo>
                    <a:lnTo>
                      <a:pt x="42" y="38"/>
                    </a:lnTo>
                    <a:lnTo>
                      <a:pt x="24" y="38"/>
                    </a:lnTo>
                    <a:lnTo>
                      <a:pt x="23" y="37"/>
                    </a:lnTo>
                    <a:lnTo>
                      <a:pt x="22" y="36"/>
                    </a:lnTo>
                    <a:lnTo>
                      <a:pt x="21" y="35"/>
                    </a:lnTo>
                    <a:lnTo>
                      <a:pt x="19" y="35"/>
                    </a:lnTo>
                    <a:lnTo>
                      <a:pt x="18" y="35"/>
                    </a:lnTo>
                    <a:lnTo>
                      <a:pt x="16" y="36"/>
                    </a:lnTo>
                    <a:lnTo>
                      <a:pt x="15" y="37"/>
                    </a:lnTo>
                    <a:lnTo>
                      <a:pt x="15" y="38"/>
                    </a:lnTo>
                    <a:lnTo>
                      <a:pt x="11" y="38"/>
                    </a:lnTo>
                    <a:lnTo>
                      <a:pt x="11" y="37"/>
                    </a:lnTo>
                    <a:lnTo>
                      <a:pt x="10" y="36"/>
                    </a:lnTo>
                    <a:lnTo>
                      <a:pt x="9" y="35"/>
                    </a:lnTo>
                    <a:lnTo>
                      <a:pt x="7" y="35"/>
                    </a:lnTo>
                    <a:lnTo>
                      <a:pt x="5" y="35"/>
                    </a:lnTo>
                    <a:lnTo>
                      <a:pt x="4" y="36"/>
                    </a:lnTo>
                    <a:lnTo>
                      <a:pt x="3" y="37"/>
                    </a:lnTo>
                    <a:lnTo>
                      <a:pt x="2" y="38"/>
                    </a:lnTo>
                    <a:lnTo>
                      <a:pt x="0" y="38"/>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55" name="Freeform 491"/>
              <p:cNvSpPr>
                <a:spLocks/>
              </p:cNvSpPr>
              <p:nvPr/>
            </p:nvSpPr>
            <p:spPr bwMode="auto">
              <a:xfrm>
                <a:off x="3466" y="1605"/>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6" name="Freeform 492"/>
              <p:cNvSpPr>
                <a:spLocks/>
              </p:cNvSpPr>
              <p:nvPr/>
            </p:nvSpPr>
            <p:spPr bwMode="auto">
              <a:xfrm>
                <a:off x="1274" y="1444"/>
                <a:ext cx="1040" cy="564"/>
              </a:xfrm>
              <a:custGeom>
                <a:avLst/>
                <a:gdLst>
                  <a:gd name="T0" fmla="*/ 1017 w 1040"/>
                  <a:gd name="T1" fmla="*/ 561 h 564"/>
                  <a:gd name="T2" fmla="*/ 1011 w 1040"/>
                  <a:gd name="T3" fmla="*/ 564 h 564"/>
                  <a:gd name="T4" fmla="*/ 1003 w 1040"/>
                  <a:gd name="T5" fmla="*/ 561 h 564"/>
                  <a:gd name="T6" fmla="*/ 992 w 1040"/>
                  <a:gd name="T7" fmla="*/ 564 h 564"/>
                  <a:gd name="T8" fmla="*/ 986 w 1040"/>
                  <a:gd name="T9" fmla="*/ 561 h 564"/>
                  <a:gd name="T10" fmla="*/ 968 w 1040"/>
                  <a:gd name="T11" fmla="*/ 562 h 564"/>
                  <a:gd name="T12" fmla="*/ 959 w 1040"/>
                  <a:gd name="T13" fmla="*/ 558 h 564"/>
                  <a:gd name="T14" fmla="*/ 952 w 1040"/>
                  <a:gd name="T15" fmla="*/ 564 h 564"/>
                  <a:gd name="T16" fmla="*/ 942 w 1040"/>
                  <a:gd name="T17" fmla="*/ 558 h 564"/>
                  <a:gd name="T18" fmla="*/ 932 w 1040"/>
                  <a:gd name="T19" fmla="*/ 560 h 564"/>
                  <a:gd name="T20" fmla="*/ 927 w 1040"/>
                  <a:gd name="T21" fmla="*/ 562 h 564"/>
                  <a:gd name="T22" fmla="*/ 920 w 1040"/>
                  <a:gd name="T23" fmla="*/ 563 h 564"/>
                  <a:gd name="T24" fmla="*/ 916 w 1040"/>
                  <a:gd name="T25" fmla="*/ 561 h 564"/>
                  <a:gd name="T26" fmla="*/ 910 w 1040"/>
                  <a:gd name="T27" fmla="*/ 564 h 564"/>
                  <a:gd name="T28" fmla="*/ 903 w 1040"/>
                  <a:gd name="T29" fmla="*/ 561 h 564"/>
                  <a:gd name="T30" fmla="*/ 888 w 1040"/>
                  <a:gd name="T31" fmla="*/ 564 h 564"/>
                  <a:gd name="T32" fmla="*/ 882 w 1040"/>
                  <a:gd name="T33" fmla="*/ 561 h 564"/>
                  <a:gd name="T34" fmla="*/ 850 w 1040"/>
                  <a:gd name="T35" fmla="*/ 563 h 564"/>
                  <a:gd name="T36" fmla="*/ 842 w 1040"/>
                  <a:gd name="T37" fmla="*/ 562 h 564"/>
                  <a:gd name="T38" fmla="*/ 821 w 1040"/>
                  <a:gd name="T39" fmla="*/ 562 h 564"/>
                  <a:gd name="T40" fmla="*/ 813 w 1040"/>
                  <a:gd name="T41" fmla="*/ 563 h 564"/>
                  <a:gd name="T42" fmla="*/ 792 w 1040"/>
                  <a:gd name="T43" fmla="*/ 561 h 564"/>
                  <a:gd name="T44" fmla="*/ 786 w 1040"/>
                  <a:gd name="T45" fmla="*/ 564 h 564"/>
                  <a:gd name="T46" fmla="*/ 730 w 1040"/>
                  <a:gd name="T47" fmla="*/ 561 h 564"/>
                  <a:gd name="T48" fmla="*/ 705 w 1040"/>
                  <a:gd name="T49" fmla="*/ 564 h 564"/>
                  <a:gd name="T50" fmla="*/ 698 w 1040"/>
                  <a:gd name="T51" fmla="*/ 561 h 564"/>
                  <a:gd name="T52" fmla="*/ 687 w 1040"/>
                  <a:gd name="T53" fmla="*/ 563 h 564"/>
                  <a:gd name="T54" fmla="*/ 679 w 1040"/>
                  <a:gd name="T55" fmla="*/ 562 h 564"/>
                  <a:gd name="T56" fmla="*/ 670 w 1040"/>
                  <a:gd name="T57" fmla="*/ 562 h 564"/>
                  <a:gd name="T58" fmla="*/ 663 w 1040"/>
                  <a:gd name="T59" fmla="*/ 563 h 564"/>
                  <a:gd name="T60" fmla="*/ 653 w 1040"/>
                  <a:gd name="T61" fmla="*/ 561 h 564"/>
                  <a:gd name="T62" fmla="*/ 647 w 1040"/>
                  <a:gd name="T63" fmla="*/ 564 h 564"/>
                  <a:gd name="T64" fmla="*/ 642 w 1040"/>
                  <a:gd name="T65" fmla="*/ 561 h 564"/>
                  <a:gd name="T66" fmla="*/ 619 w 1040"/>
                  <a:gd name="T67" fmla="*/ 564 h 564"/>
                  <a:gd name="T68" fmla="*/ 612 w 1040"/>
                  <a:gd name="T69" fmla="*/ 558 h 564"/>
                  <a:gd name="T70" fmla="*/ 602 w 1040"/>
                  <a:gd name="T71" fmla="*/ 562 h 564"/>
                  <a:gd name="T72" fmla="*/ 590 w 1040"/>
                  <a:gd name="T73" fmla="*/ 561 h 564"/>
                  <a:gd name="T74" fmla="*/ 583 w 1040"/>
                  <a:gd name="T75" fmla="*/ 564 h 564"/>
                  <a:gd name="T76" fmla="*/ 336 w 1040"/>
                  <a:gd name="T77" fmla="*/ 554 h 564"/>
                  <a:gd name="T78" fmla="*/ 329 w 1040"/>
                  <a:gd name="T79" fmla="*/ 555 h 564"/>
                  <a:gd name="T80" fmla="*/ 304 w 1040"/>
                  <a:gd name="T81" fmla="*/ 553 h 564"/>
                  <a:gd name="T82" fmla="*/ 298 w 1040"/>
                  <a:gd name="T83" fmla="*/ 556 h 564"/>
                  <a:gd name="T84" fmla="*/ 281 w 1040"/>
                  <a:gd name="T85" fmla="*/ 553 h 564"/>
                  <a:gd name="T86" fmla="*/ 272 w 1040"/>
                  <a:gd name="T87" fmla="*/ 556 h 564"/>
                  <a:gd name="T88" fmla="*/ 266 w 1040"/>
                  <a:gd name="T89" fmla="*/ 553 h 564"/>
                  <a:gd name="T90" fmla="*/ 255 w 1040"/>
                  <a:gd name="T91" fmla="*/ 555 h 564"/>
                  <a:gd name="T92" fmla="*/ 247 w 1040"/>
                  <a:gd name="T93" fmla="*/ 554 h 564"/>
                  <a:gd name="T94" fmla="*/ 240 w 1040"/>
                  <a:gd name="T95" fmla="*/ 554 h 564"/>
                  <a:gd name="T96" fmla="*/ 233 w 1040"/>
                  <a:gd name="T97" fmla="*/ 555 h 564"/>
                  <a:gd name="T98" fmla="*/ 228 w 1040"/>
                  <a:gd name="T99" fmla="*/ 553 h 564"/>
                  <a:gd name="T100" fmla="*/ 222 w 1040"/>
                  <a:gd name="T101" fmla="*/ 556 h 564"/>
                  <a:gd name="T102" fmla="*/ 207 w 1040"/>
                  <a:gd name="T103" fmla="*/ 553 h 564"/>
                  <a:gd name="T104" fmla="*/ 201 w 1040"/>
                  <a:gd name="T105" fmla="*/ 556 h 564"/>
                  <a:gd name="T106" fmla="*/ 194 w 1040"/>
                  <a:gd name="T107" fmla="*/ 550 h 564"/>
                  <a:gd name="T108" fmla="*/ 185 w 1040"/>
                  <a:gd name="T109" fmla="*/ 554 h 564"/>
                  <a:gd name="T110" fmla="*/ 85 w 1040"/>
                  <a:gd name="T111" fmla="*/ 553 h 564"/>
                  <a:gd name="T112" fmla="*/ 79 w 1040"/>
                  <a:gd name="T113" fmla="*/ 556 h 564"/>
                  <a:gd name="T114" fmla="*/ 46 w 1040"/>
                  <a:gd name="T115" fmla="*/ 553 h 564"/>
                  <a:gd name="T116" fmla="*/ 0 w 1040"/>
                  <a:gd name="T117" fmla="*/ 556 h 564"/>
                  <a:gd name="T118" fmla="*/ 55 w 1040"/>
                  <a:gd name="T119" fmla="*/ 427 h 564"/>
                  <a:gd name="T120" fmla="*/ 62 w 1040"/>
                  <a:gd name="T121" fmla="*/ 430 h 564"/>
                  <a:gd name="T122" fmla="*/ 67 w 1040"/>
                  <a:gd name="T123" fmla="*/ 4 h 564"/>
                  <a:gd name="T124" fmla="*/ 60 w 1040"/>
                  <a:gd name="T125" fmla="*/ 5 h 5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040"/>
                  <a:gd name="T190" fmla="*/ 0 h 564"/>
                  <a:gd name="T191" fmla="*/ 1040 w 1040"/>
                  <a:gd name="T192" fmla="*/ 564 h 56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040" h="564">
                    <a:moveTo>
                      <a:pt x="1040" y="564"/>
                    </a:moveTo>
                    <a:lnTo>
                      <a:pt x="1020" y="564"/>
                    </a:lnTo>
                    <a:lnTo>
                      <a:pt x="1019" y="563"/>
                    </a:lnTo>
                    <a:lnTo>
                      <a:pt x="1018" y="562"/>
                    </a:lnTo>
                    <a:lnTo>
                      <a:pt x="1017" y="561"/>
                    </a:lnTo>
                    <a:lnTo>
                      <a:pt x="1015" y="561"/>
                    </a:lnTo>
                    <a:lnTo>
                      <a:pt x="1013" y="561"/>
                    </a:lnTo>
                    <a:lnTo>
                      <a:pt x="1012" y="562"/>
                    </a:lnTo>
                    <a:lnTo>
                      <a:pt x="1011" y="563"/>
                    </a:lnTo>
                    <a:lnTo>
                      <a:pt x="1011" y="564"/>
                    </a:lnTo>
                    <a:lnTo>
                      <a:pt x="1008" y="564"/>
                    </a:lnTo>
                    <a:lnTo>
                      <a:pt x="1007" y="563"/>
                    </a:lnTo>
                    <a:lnTo>
                      <a:pt x="1007" y="562"/>
                    </a:lnTo>
                    <a:lnTo>
                      <a:pt x="1005" y="561"/>
                    </a:lnTo>
                    <a:lnTo>
                      <a:pt x="1003" y="561"/>
                    </a:lnTo>
                    <a:lnTo>
                      <a:pt x="1002" y="561"/>
                    </a:lnTo>
                    <a:lnTo>
                      <a:pt x="1000" y="562"/>
                    </a:lnTo>
                    <a:lnTo>
                      <a:pt x="999" y="563"/>
                    </a:lnTo>
                    <a:lnTo>
                      <a:pt x="999" y="564"/>
                    </a:lnTo>
                    <a:lnTo>
                      <a:pt x="992" y="564"/>
                    </a:lnTo>
                    <a:lnTo>
                      <a:pt x="991" y="563"/>
                    </a:lnTo>
                    <a:lnTo>
                      <a:pt x="991" y="562"/>
                    </a:lnTo>
                    <a:lnTo>
                      <a:pt x="989" y="561"/>
                    </a:lnTo>
                    <a:lnTo>
                      <a:pt x="987" y="561"/>
                    </a:lnTo>
                    <a:lnTo>
                      <a:pt x="986" y="561"/>
                    </a:lnTo>
                    <a:lnTo>
                      <a:pt x="984" y="562"/>
                    </a:lnTo>
                    <a:lnTo>
                      <a:pt x="983" y="563"/>
                    </a:lnTo>
                    <a:lnTo>
                      <a:pt x="983" y="564"/>
                    </a:lnTo>
                    <a:lnTo>
                      <a:pt x="968" y="564"/>
                    </a:lnTo>
                    <a:lnTo>
                      <a:pt x="968" y="562"/>
                    </a:lnTo>
                    <a:lnTo>
                      <a:pt x="967" y="561"/>
                    </a:lnTo>
                    <a:lnTo>
                      <a:pt x="966" y="559"/>
                    </a:lnTo>
                    <a:lnTo>
                      <a:pt x="964" y="558"/>
                    </a:lnTo>
                    <a:lnTo>
                      <a:pt x="961" y="558"/>
                    </a:lnTo>
                    <a:lnTo>
                      <a:pt x="959" y="558"/>
                    </a:lnTo>
                    <a:lnTo>
                      <a:pt x="957" y="558"/>
                    </a:lnTo>
                    <a:lnTo>
                      <a:pt x="955" y="559"/>
                    </a:lnTo>
                    <a:lnTo>
                      <a:pt x="953" y="561"/>
                    </a:lnTo>
                    <a:lnTo>
                      <a:pt x="952" y="562"/>
                    </a:lnTo>
                    <a:lnTo>
                      <a:pt x="952" y="564"/>
                    </a:lnTo>
                    <a:lnTo>
                      <a:pt x="948" y="564"/>
                    </a:lnTo>
                    <a:lnTo>
                      <a:pt x="947" y="562"/>
                    </a:lnTo>
                    <a:lnTo>
                      <a:pt x="946" y="560"/>
                    </a:lnTo>
                    <a:lnTo>
                      <a:pt x="945" y="559"/>
                    </a:lnTo>
                    <a:lnTo>
                      <a:pt x="942" y="558"/>
                    </a:lnTo>
                    <a:lnTo>
                      <a:pt x="940" y="558"/>
                    </a:lnTo>
                    <a:lnTo>
                      <a:pt x="938" y="558"/>
                    </a:lnTo>
                    <a:lnTo>
                      <a:pt x="935" y="558"/>
                    </a:lnTo>
                    <a:lnTo>
                      <a:pt x="933" y="559"/>
                    </a:lnTo>
                    <a:lnTo>
                      <a:pt x="932" y="560"/>
                    </a:lnTo>
                    <a:lnTo>
                      <a:pt x="931" y="562"/>
                    </a:lnTo>
                    <a:lnTo>
                      <a:pt x="930" y="564"/>
                    </a:lnTo>
                    <a:lnTo>
                      <a:pt x="928" y="564"/>
                    </a:lnTo>
                    <a:lnTo>
                      <a:pt x="928" y="563"/>
                    </a:lnTo>
                    <a:lnTo>
                      <a:pt x="927" y="562"/>
                    </a:lnTo>
                    <a:lnTo>
                      <a:pt x="926" y="561"/>
                    </a:lnTo>
                    <a:lnTo>
                      <a:pt x="924" y="561"/>
                    </a:lnTo>
                    <a:lnTo>
                      <a:pt x="922" y="561"/>
                    </a:lnTo>
                    <a:lnTo>
                      <a:pt x="921" y="562"/>
                    </a:lnTo>
                    <a:lnTo>
                      <a:pt x="920" y="563"/>
                    </a:lnTo>
                    <a:lnTo>
                      <a:pt x="920" y="564"/>
                    </a:lnTo>
                    <a:lnTo>
                      <a:pt x="919" y="564"/>
                    </a:lnTo>
                    <a:lnTo>
                      <a:pt x="919" y="563"/>
                    </a:lnTo>
                    <a:lnTo>
                      <a:pt x="918" y="562"/>
                    </a:lnTo>
                    <a:lnTo>
                      <a:pt x="916" y="561"/>
                    </a:lnTo>
                    <a:lnTo>
                      <a:pt x="914" y="561"/>
                    </a:lnTo>
                    <a:lnTo>
                      <a:pt x="913" y="561"/>
                    </a:lnTo>
                    <a:lnTo>
                      <a:pt x="911" y="562"/>
                    </a:lnTo>
                    <a:lnTo>
                      <a:pt x="910" y="563"/>
                    </a:lnTo>
                    <a:lnTo>
                      <a:pt x="910" y="564"/>
                    </a:lnTo>
                    <a:lnTo>
                      <a:pt x="908" y="564"/>
                    </a:lnTo>
                    <a:lnTo>
                      <a:pt x="908" y="563"/>
                    </a:lnTo>
                    <a:lnTo>
                      <a:pt x="906" y="562"/>
                    </a:lnTo>
                    <a:lnTo>
                      <a:pt x="905" y="561"/>
                    </a:lnTo>
                    <a:lnTo>
                      <a:pt x="903" y="561"/>
                    </a:lnTo>
                    <a:lnTo>
                      <a:pt x="902" y="561"/>
                    </a:lnTo>
                    <a:lnTo>
                      <a:pt x="900" y="562"/>
                    </a:lnTo>
                    <a:lnTo>
                      <a:pt x="899" y="563"/>
                    </a:lnTo>
                    <a:lnTo>
                      <a:pt x="899" y="564"/>
                    </a:lnTo>
                    <a:lnTo>
                      <a:pt x="888" y="564"/>
                    </a:lnTo>
                    <a:lnTo>
                      <a:pt x="888" y="563"/>
                    </a:lnTo>
                    <a:lnTo>
                      <a:pt x="887" y="562"/>
                    </a:lnTo>
                    <a:lnTo>
                      <a:pt x="885" y="561"/>
                    </a:lnTo>
                    <a:lnTo>
                      <a:pt x="883" y="561"/>
                    </a:lnTo>
                    <a:lnTo>
                      <a:pt x="882" y="561"/>
                    </a:lnTo>
                    <a:lnTo>
                      <a:pt x="880" y="562"/>
                    </a:lnTo>
                    <a:lnTo>
                      <a:pt x="879" y="563"/>
                    </a:lnTo>
                    <a:lnTo>
                      <a:pt x="879" y="564"/>
                    </a:lnTo>
                    <a:lnTo>
                      <a:pt x="850" y="564"/>
                    </a:lnTo>
                    <a:lnTo>
                      <a:pt x="850" y="563"/>
                    </a:lnTo>
                    <a:lnTo>
                      <a:pt x="849" y="562"/>
                    </a:lnTo>
                    <a:lnTo>
                      <a:pt x="847" y="561"/>
                    </a:lnTo>
                    <a:lnTo>
                      <a:pt x="846" y="561"/>
                    </a:lnTo>
                    <a:lnTo>
                      <a:pt x="844" y="561"/>
                    </a:lnTo>
                    <a:lnTo>
                      <a:pt x="842" y="562"/>
                    </a:lnTo>
                    <a:lnTo>
                      <a:pt x="841" y="563"/>
                    </a:lnTo>
                    <a:lnTo>
                      <a:pt x="841" y="564"/>
                    </a:lnTo>
                    <a:lnTo>
                      <a:pt x="822" y="564"/>
                    </a:lnTo>
                    <a:lnTo>
                      <a:pt x="822" y="563"/>
                    </a:lnTo>
                    <a:lnTo>
                      <a:pt x="821" y="562"/>
                    </a:lnTo>
                    <a:lnTo>
                      <a:pt x="819" y="561"/>
                    </a:lnTo>
                    <a:lnTo>
                      <a:pt x="818" y="561"/>
                    </a:lnTo>
                    <a:lnTo>
                      <a:pt x="816" y="561"/>
                    </a:lnTo>
                    <a:lnTo>
                      <a:pt x="814" y="562"/>
                    </a:lnTo>
                    <a:lnTo>
                      <a:pt x="813" y="563"/>
                    </a:lnTo>
                    <a:lnTo>
                      <a:pt x="813" y="564"/>
                    </a:lnTo>
                    <a:lnTo>
                      <a:pt x="795" y="564"/>
                    </a:lnTo>
                    <a:lnTo>
                      <a:pt x="795" y="563"/>
                    </a:lnTo>
                    <a:lnTo>
                      <a:pt x="794" y="562"/>
                    </a:lnTo>
                    <a:lnTo>
                      <a:pt x="792" y="561"/>
                    </a:lnTo>
                    <a:lnTo>
                      <a:pt x="791" y="561"/>
                    </a:lnTo>
                    <a:lnTo>
                      <a:pt x="789" y="561"/>
                    </a:lnTo>
                    <a:lnTo>
                      <a:pt x="787" y="562"/>
                    </a:lnTo>
                    <a:lnTo>
                      <a:pt x="786" y="563"/>
                    </a:lnTo>
                    <a:lnTo>
                      <a:pt x="786" y="564"/>
                    </a:lnTo>
                    <a:lnTo>
                      <a:pt x="734" y="564"/>
                    </a:lnTo>
                    <a:lnTo>
                      <a:pt x="734" y="563"/>
                    </a:lnTo>
                    <a:lnTo>
                      <a:pt x="733" y="562"/>
                    </a:lnTo>
                    <a:lnTo>
                      <a:pt x="731" y="561"/>
                    </a:lnTo>
                    <a:lnTo>
                      <a:pt x="730" y="561"/>
                    </a:lnTo>
                    <a:lnTo>
                      <a:pt x="728" y="561"/>
                    </a:lnTo>
                    <a:lnTo>
                      <a:pt x="726" y="562"/>
                    </a:lnTo>
                    <a:lnTo>
                      <a:pt x="725" y="563"/>
                    </a:lnTo>
                    <a:lnTo>
                      <a:pt x="725" y="564"/>
                    </a:lnTo>
                    <a:lnTo>
                      <a:pt x="705" y="564"/>
                    </a:lnTo>
                    <a:lnTo>
                      <a:pt x="704" y="563"/>
                    </a:lnTo>
                    <a:lnTo>
                      <a:pt x="703" y="562"/>
                    </a:lnTo>
                    <a:lnTo>
                      <a:pt x="702" y="561"/>
                    </a:lnTo>
                    <a:lnTo>
                      <a:pt x="700" y="561"/>
                    </a:lnTo>
                    <a:lnTo>
                      <a:pt x="698" y="561"/>
                    </a:lnTo>
                    <a:lnTo>
                      <a:pt x="697" y="562"/>
                    </a:lnTo>
                    <a:lnTo>
                      <a:pt x="696" y="563"/>
                    </a:lnTo>
                    <a:lnTo>
                      <a:pt x="696" y="564"/>
                    </a:lnTo>
                    <a:lnTo>
                      <a:pt x="687" y="564"/>
                    </a:lnTo>
                    <a:lnTo>
                      <a:pt x="687" y="563"/>
                    </a:lnTo>
                    <a:lnTo>
                      <a:pt x="686" y="562"/>
                    </a:lnTo>
                    <a:lnTo>
                      <a:pt x="684" y="561"/>
                    </a:lnTo>
                    <a:lnTo>
                      <a:pt x="683" y="561"/>
                    </a:lnTo>
                    <a:lnTo>
                      <a:pt x="681" y="561"/>
                    </a:lnTo>
                    <a:lnTo>
                      <a:pt x="679" y="562"/>
                    </a:lnTo>
                    <a:lnTo>
                      <a:pt x="678" y="563"/>
                    </a:lnTo>
                    <a:lnTo>
                      <a:pt x="678" y="564"/>
                    </a:lnTo>
                    <a:lnTo>
                      <a:pt x="672" y="564"/>
                    </a:lnTo>
                    <a:lnTo>
                      <a:pt x="671" y="563"/>
                    </a:lnTo>
                    <a:lnTo>
                      <a:pt x="670" y="562"/>
                    </a:lnTo>
                    <a:lnTo>
                      <a:pt x="669" y="561"/>
                    </a:lnTo>
                    <a:lnTo>
                      <a:pt x="667" y="561"/>
                    </a:lnTo>
                    <a:lnTo>
                      <a:pt x="666" y="561"/>
                    </a:lnTo>
                    <a:lnTo>
                      <a:pt x="664" y="562"/>
                    </a:lnTo>
                    <a:lnTo>
                      <a:pt x="663" y="563"/>
                    </a:lnTo>
                    <a:lnTo>
                      <a:pt x="663" y="564"/>
                    </a:lnTo>
                    <a:lnTo>
                      <a:pt x="656" y="564"/>
                    </a:lnTo>
                    <a:lnTo>
                      <a:pt x="655" y="563"/>
                    </a:lnTo>
                    <a:lnTo>
                      <a:pt x="654" y="562"/>
                    </a:lnTo>
                    <a:lnTo>
                      <a:pt x="653" y="561"/>
                    </a:lnTo>
                    <a:lnTo>
                      <a:pt x="651" y="561"/>
                    </a:lnTo>
                    <a:lnTo>
                      <a:pt x="649" y="561"/>
                    </a:lnTo>
                    <a:lnTo>
                      <a:pt x="648" y="562"/>
                    </a:lnTo>
                    <a:lnTo>
                      <a:pt x="647" y="563"/>
                    </a:lnTo>
                    <a:lnTo>
                      <a:pt x="647" y="564"/>
                    </a:lnTo>
                    <a:lnTo>
                      <a:pt x="646" y="563"/>
                    </a:lnTo>
                    <a:lnTo>
                      <a:pt x="645" y="562"/>
                    </a:lnTo>
                    <a:lnTo>
                      <a:pt x="644" y="561"/>
                    </a:lnTo>
                    <a:lnTo>
                      <a:pt x="642" y="561"/>
                    </a:lnTo>
                    <a:lnTo>
                      <a:pt x="640" y="561"/>
                    </a:lnTo>
                    <a:lnTo>
                      <a:pt x="639" y="562"/>
                    </a:lnTo>
                    <a:lnTo>
                      <a:pt x="638" y="563"/>
                    </a:lnTo>
                    <a:lnTo>
                      <a:pt x="638" y="564"/>
                    </a:lnTo>
                    <a:lnTo>
                      <a:pt x="619" y="564"/>
                    </a:lnTo>
                    <a:lnTo>
                      <a:pt x="618" y="562"/>
                    </a:lnTo>
                    <a:lnTo>
                      <a:pt x="617" y="561"/>
                    </a:lnTo>
                    <a:lnTo>
                      <a:pt x="616" y="559"/>
                    </a:lnTo>
                    <a:lnTo>
                      <a:pt x="614" y="558"/>
                    </a:lnTo>
                    <a:lnTo>
                      <a:pt x="612" y="558"/>
                    </a:lnTo>
                    <a:lnTo>
                      <a:pt x="609" y="558"/>
                    </a:lnTo>
                    <a:lnTo>
                      <a:pt x="607" y="558"/>
                    </a:lnTo>
                    <a:lnTo>
                      <a:pt x="605" y="559"/>
                    </a:lnTo>
                    <a:lnTo>
                      <a:pt x="603" y="561"/>
                    </a:lnTo>
                    <a:lnTo>
                      <a:pt x="602" y="562"/>
                    </a:lnTo>
                    <a:lnTo>
                      <a:pt x="602" y="564"/>
                    </a:lnTo>
                    <a:lnTo>
                      <a:pt x="592" y="564"/>
                    </a:lnTo>
                    <a:lnTo>
                      <a:pt x="592" y="563"/>
                    </a:lnTo>
                    <a:lnTo>
                      <a:pt x="591" y="562"/>
                    </a:lnTo>
                    <a:lnTo>
                      <a:pt x="590" y="561"/>
                    </a:lnTo>
                    <a:lnTo>
                      <a:pt x="588" y="561"/>
                    </a:lnTo>
                    <a:lnTo>
                      <a:pt x="586" y="561"/>
                    </a:lnTo>
                    <a:lnTo>
                      <a:pt x="585" y="562"/>
                    </a:lnTo>
                    <a:lnTo>
                      <a:pt x="584" y="563"/>
                    </a:lnTo>
                    <a:lnTo>
                      <a:pt x="583" y="564"/>
                    </a:lnTo>
                    <a:lnTo>
                      <a:pt x="574" y="564"/>
                    </a:lnTo>
                    <a:lnTo>
                      <a:pt x="574" y="556"/>
                    </a:lnTo>
                    <a:lnTo>
                      <a:pt x="337" y="556"/>
                    </a:lnTo>
                    <a:lnTo>
                      <a:pt x="337" y="555"/>
                    </a:lnTo>
                    <a:lnTo>
                      <a:pt x="336" y="554"/>
                    </a:lnTo>
                    <a:lnTo>
                      <a:pt x="335" y="553"/>
                    </a:lnTo>
                    <a:lnTo>
                      <a:pt x="333" y="553"/>
                    </a:lnTo>
                    <a:lnTo>
                      <a:pt x="331" y="553"/>
                    </a:lnTo>
                    <a:lnTo>
                      <a:pt x="330" y="554"/>
                    </a:lnTo>
                    <a:lnTo>
                      <a:pt x="329" y="555"/>
                    </a:lnTo>
                    <a:lnTo>
                      <a:pt x="328" y="556"/>
                    </a:lnTo>
                    <a:lnTo>
                      <a:pt x="307" y="556"/>
                    </a:lnTo>
                    <a:lnTo>
                      <a:pt x="307" y="555"/>
                    </a:lnTo>
                    <a:lnTo>
                      <a:pt x="306" y="554"/>
                    </a:lnTo>
                    <a:lnTo>
                      <a:pt x="304" y="553"/>
                    </a:lnTo>
                    <a:lnTo>
                      <a:pt x="303" y="553"/>
                    </a:lnTo>
                    <a:lnTo>
                      <a:pt x="301" y="553"/>
                    </a:lnTo>
                    <a:lnTo>
                      <a:pt x="299" y="554"/>
                    </a:lnTo>
                    <a:lnTo>
                      <a:pt x="298" y="555"/>
                    </a:lnTo>
                    <a:lnTo>
                      <a:pt x="298" y="556"/>
                    </a:lnTo>
                    <a:lnTo>
                      <a:pt x="285" y="556"/>
                    </a:lnTo>
                    <a:lnTo>
                      <a:pt x="285" y="555"/>
                    </a:lnTo>
                    <a:lnTo>
                      <a:pt x="284" y="554"/>
                    </a:lnTo>
                    <a:lnTo>
                      <a:pt x="282" y="553"/>
                    </a:lnTo>
                    <a:lnTo>
                      <a:pt x="281" y="553"/>
                    </a:lnTo>
                    <a:lnTo>
                      <a:pt x="279" y="553"/>
                    </a:lnTo>
                    <a:lnTo>
                      <a:pt x="277" y="554"/>
                    </a:lnTo>
                    <a:lnTo>
                      <a:pt x="277" y="555"/>
                    </a:lnTo>
                    <a:lnTo>
                      <a:pt x="276" y="556"/>
                    </a:lnTo>
                    <a:lnTo>
                      <a:pt x="272" y="556"/>
                    </a:lnTo>
                    <a:lnTo>
                      <a:pt x="272" y="555"/>
                    </a:lnTo>
                    <a:lnTo>
                      <a:pt x="271" y="554"/>
                    </a:lnTo>
                    <a:lnTo>
                      <a:pt x="270" y="553"/>
                    </a:lnTo>
                    <a:lnTo>
                      <a:pt x="268" y="553"/>
                    </a:lnTo>
                    <a:lnTo>
                      <a:pt x="266" y="553"/>
                    </a:lnTo>
                    <a:lnTo>
                      <a:pt x="265" y="554"/>
                    </a:lnTo>
                    <a:lnTo>
                      <a:pt x="264" y="555"/>
                    </a:lnTo>
                    <a:lnTo>
                      <a:pt x="263" y="556"/>
                    </a:lnTo>
                    <a:lnTo>
                      <a:pt x="255" y="556"/>
                    </a:lnTo>
                    <a:lnTo>
                      <a:pt x="255" y="555"/>
                    </a:lnTo>
                    <a:lnTo>
                      <a:pt x="254" y="554"/>
                    </a:lnTo>
                    <a:lnTo>
                      <a:pt x="252" y="553"/>
                    </a:lnTo>
                    <a:lnTo>
                      <a:pt x="250" y="553"/>
                    </a:lnTo>
                    <a:lnTo>
                      <a:pt x="249" y="553"/>
                    </a:lnTo>
                    <a:lnTo>
                      <a:pt x="247" y="554"/>
                    </a:lnTo>
                    <a:lnTo>
                      <a:pt x="246" y="555"/>
                    </a:lnTo>
                    <a:lnTo>
                      <a:pt x="246" y="556"/>
                    </a:lnTo>
                    <a:lnTo>
                      <a:pt x="241" y="556"/>
                    </a:lnTo>
                    <a:lnTo>
                      <a:pt x="241" y="555"/>
                    </a:lnTo>
                    <a:lnTo>
                      <a:pt x="240" y="554"/>
                    </a:lnTo>
                    <a:lnTo>
                      <a:pt x="238" y="553"/>
                    </a:lnTo>
                    <a:lnTo>
                      <a:pt x="237" y="553"/>
                    </a:lnTo>
                    <a:lnTo>
                      <a:pt x="235" y="553"/>
                    </a:lnTo>
                    <a:lnTo>
                      <a:pt x="234" y="554"/>
                    </a:lnTo>
                    <a:lnTo>
                      <a:pt x="233" y="555"/>
                    </a:lnTo>
                    <a:lnTo>
                      <a:pt x="232" y="556"/>
                    </a:lnTo>
                    <a:lnTo>
                      <a:pt x="231" y="556"/>
                    </a:lnTo>
                    <a:lnTo>
                      <a:pt x="231" y="555"/>
                    </a:lnTo>
                    <a:lnTo>
                      <a:pt x="230" y="554"/>
                    </a:lnTo>
                    <a:lnTo>
                      <a:pt x="228" y="553"/>
                    </a:lnTo>
                    <a:lnTo>
                      <a:pt x="227" y="553"/>
                    </a:lnTo>
                    <a:lnTo>
                      <a:pt x="225" y="553"/>
                    </a:lnTo>
                    <a:lnTo>
                      <a:pt x="223" y="554"/>
                    </a:lnTo>
                    <a:lnTo>
                      <a:pt x="223" y="555"/>
                    </a:lnTo>
                    <a:lnTo>
                      <a:pt x="222" y="556"/>
                    </a:lnTo>
                    <a:lnTo>
                      <a:pt x="211" y="556"/>
                    </a:lnTo>
                    <a:lnTo>
                      <a:pt x="211" y="555"/>
                    </a:lnTo>
                    <a:lnTo>
                      <a:pt x="210" y="554"/>
                    </a:lnTo>
                    <a:lnTo>
                      <a:pt x="209" y="553"/>
                    </a:lnTo>
                    <a:lnTo>
                      <a:pt x="207" y="553"/>
                    </a:lnTo>
                    <a:lnTo>
                      <a:pt x="205" y="553"/>
                    </a:lnTo>
                    <a:lnTo>
                      <a:pt x="204" y="554"/>
                    </a:lnTo>
                    <a:lnTo>
                      <a:pt x="203" y="555"/>
                    </a:lnTo>
                    <a:lnTo>
                      <a:pt x="202" y="556"/>
                    </a:lnTo>
                    <a:lnTo>
                      <a:pt x="201" y="556"/>
                    </a:lnTo>
                    <a:lnTo>
                      <a:pt x="200" y="554"/>
                    </a:lnTo>
                    <a:lnTo>
                      <a:pt x="199" y="553"/>
                    </a:lnTo>
                    <a:lnTo>
                      <a:pt x="198" y="551"/>
                    </a:lnTo>
                    <a:lnTo>
                      <a:pt x="196" y="550"/>
                    </a:lnTo>
                    <a:lnTo>
                      <a:pt x="194" y="550"/>
                    </a:lnTo>
                    <a:lnTo>
                      <a:pt x="191" y="550"/>
                    </a:lnTo>
                    <a:lnTo>
                      <a:pt x="189" y="550"/>
                    </a:lnTo>
                    <a:lnTo>
                      <a:pt x="187" y="551"/>
                    </a:lnTo>
                    <a:lnTo>
                      <a:pt x="186" y="553"/>
                    </a:lnTo>
                    <a:lnTo>
                      <a:pt x="185" y="554"/>
                    </a:lnTo>
                    <a:lnTo>
                      <a:pt x="184" y="556"/>
                    </a:lnTo>
                    <a:lnTo>
                      <a:pt x="87" y="556"/>
                    </a:lnTo>
                    <a:lnTo>
                      <a:pt x="87" y="555"/>
                    </a:lnTo>
                    <a:lnTo>
                      <a:pt x="86" y="554"/>
                    </a:lnTo>
                    <a:lnTo>
                      <a:pt x="85" y="553"/>
                    </a:lnTo>
                    <a:lnTo>
                      <a:pt x="83" y="553"/>
                    </a:lnTo>
                    <a:lnTo>
                      <a:pt x="81" y="553"/>
                    </a:lnTo>
                    <a:lnTo>
                      <a:pt x="80" y="554"/>
                    </a:lnTo>
                    <a:lnTo>
                      <a:pt x="79" y="555"/>
                    </a:lnTo>
                    <a:lnTo>
                      <a:pt x="79" y="556"/>
                    </a:lnTo>
                    <a:lnTo>
                      <a:pt x="50" y="556"/>
                    </a:lnTo>
                    <a:lnTo>
                      <a:pt x="50" y="555"/>
                    </a:lnTo>
                    <a:lnTo>
                      <a:pt x="49" y="554"/>
                    </a:lnTo>
                    <a:lnTo>
                      <a:pt x="47" y="553"/>
                    </a:lnTo>
                    <a:lnTo>
                      <a:pt x="46" y="553"/>
                    </a:lnTo>
                    <a:lnTo>
                      <a:pt x="44" y="553"/>
                    </a:lnTo>
                    <a:lnTo>
                      <a:pt x="42" y="554"/>
                    </a:lnTo>
                    <a:lnTo>
                      <a:pt x="42" y="555"/>
                    </a:lnTo>
                    <a:lnTo>
                      <a:pt x="41" y="556"/>
                    </a:lnTo>
                    <a:lnTo>
                      <a:pt x="0" y="556"/>
                    </a:lnTo>
                    <a:lnTo>
                      <a:pt x="0" y="430"/>
                    </a:lnTo>
                    <a:lnTo>
                      <a:pt x="52" y="430"/>
                    </a:lnTo>
                    <a:lnTo>
                      <a:pt x="53" y="428"/>
                    </a:lnTo>
                    <a:lnTo>
                      <a:pt x="54" y="427"/>
                    </a:lnTo>
                    <a:lnTo>
                      <a:pt x="55" y="427"/>
                    </a:lnTo>
                    <a:lnTo>
                      <a:pt x="57" y="426"/>
                    </a:lnTo>
                    <a:lnTo>
                      <a:pt x="59" y="427"/>
                    </a:lnTo>
                    <a:lnTo>
                      <a:pt x="60" y="427"/>
                    </a:lnTo>
                    <a:lnTo>
                      <a:pt x="61" y="428"/>
                    </a:lnTo>
                    <a:lnTo>
                      <a:pt x="62" y="430"/>
                    </a:lnTo>
                    <a:lnTo>
                      <a:pt x="84" y="430"/>
                    </a:lnTo>
                    <a:lnTo>
                      <a:pt x="84" y="7"/>
                    </a:lnTo>
                    <a:lnTo>
                      <a:pt x="68" y="7"/>
                    </a:lnTo>
                    <a:lnTo>
                      <a:pt x="68" y="5"/>
                    </a:lnTo>
                    <a:lnTo>
                      <a:pt x="67" y="4"/>
                    </a:lnTo>
                    <a:lnTo>
                      <a:pt x="65" y="3"/>
                    </a:lnTo>
                    <a:lnTo>
                      <a:pt x="64" y="3"/>
                    </a:lnTo>
                    <a:lnTo>
                      <a:pt x="62" y="3"/>
                    </a:lnTo>
                    <a:lnTo>
                      <a:pt x="61" y="4"/>
                    </a:lnTo>
                    <a:lnTo>
                      <a:pt x="60" y="5"/>
                    </a:lnTo>
                    <a:lnTo>
                      <a:pt x="59" y="7"/>
                    </a:lnTo>
                    <a:lnTo>
                      <a:pt x="0" y="7"/>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57" name="Freeform 493"/>
              <p:cNvSpPr>
                <a:spLocks/>
              </p:cNvSpPr>
              <p:nvPr/>
            </p:nvSpPr>
            <p:spPr bwMode="auto">
              <a:xfrm>
                <a:off x="1268" y="1435"/>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58" name="Freeform 494"/>
              <p:cNvSpPr>
                <a:spLocks/>
              </p:cNvSpPr>
              <p:nvPr/>
            </p:nvSpPr>
            <p:spPr bwMode="auto">
              <a:xfrm>
                <a:off x="1200" y="1444"/>
                <a:ext cx="1108" cy="1429"/>
              </a:xfrm>
              <a:custGeom>
                <a:avLst/>
                <a:gdLst>
                  <a:gd name="T0" fmla="*/ 1020 w 1108"/>
                  <a:gd name="T1" fmla="*/ 1427 h 1429"/>
                  <a:gd name="T2" fmla="*/ 1014 w 1108"/>
                  <a:gd name="T3" fmla="*/ 1427 h 1429"/>
                  <a:gd name="T4" fmla="*/ 993 w 1108"/>
                  <a:gd name="T5" fmla="*/ 1428 h 1429"/>
                  <a:gd name="T6" fmla="*/ 987 w 1108"/>
                  <a:gd name="T7" fmla="*/ 1426 h 1429"/>
                  <a:gd name="T8" fmla="*/ 950 w 1108"/>
                  <a:gd name="T9" fmla="*/ 1429 h 1429"/>
                  <a:gd name="T10" fmla="*/ 946 w 1108"/>
                  <a:gd name="T11" fmla="*/ 1426 h 1429"/>
                  <a:gd name="T12" fmla="*/ 941 w 1108"/>
                  <a:gd name="T13" fmla="*/ 1429 h 1429"/>
                  <a:gd name="T14" fmla="*/ 934 w 1108"/>
                  <a:gd name="T15" fmla="*/ 1425 h 1429"/>
                  <a:gd name="T16" fmla="*/ 926 w 1108"/>
                  <a:gd name="T17" fmla="*/ 1424 h 1429"/>
                  <a:gd name="T18" fmla="*/ 921 w 1108"/>
                  <a:gd name="T19" fmla="*/ 1429 h 1429"/>
                  <a:gd name="T20" fmla="*/ 893 w 1108"/>
                  <a:gd name="T21" fmla="*/ 1425 h 1429"/>
                  <a:gd name="T22" fmla="*/ 886 w 1108"/>
                  <a:gd name="T23" fmla="*/ 1424 h 1429"/>
                  <a:gd name="T24" fmla="*/ 881 w 1108"/>
                  <a:gd name="T25" fmla="*/ 1429 h 1429"/>
                  <a:gd name="T26" fmla="*/ 816 w 1108"/>
                  <a:gd name="T27" fmla="*/ 1426 h 1429"/>
                  <a:gd name="T28" fmla="*/ 810 w 1108"/>
                  <a:gd name="T29" fmla="*/ 1428 h 1429"/>
                  <a:gd name="T30" fmla="*/ 778 w 1108"/>
                  <a:gd name="T31" fmla="*/ 1427 h 1429"/>
                  <a:gd name="T32" fmla="*/ 772 w 1108"/>
                  <a:gd name="T33" fmla="*/ 1427 h 1429"/>
                  <a:gd name="T34" fmla="*/ 761 w 1108"/>
                  <a:gd name="T35" fmla="*/ 1428 h 1429"/>
                  <a:gd name="T36" fmla="*/ 755 w 1108"/>
                  <a:gd name="T37" fmla="*/ 1426 h 1429"/>
                  <a:gd name="T38" fmla="*/ 739 w 1108"/>
                  <a:gd name="T39" fmla="*/ 1429 h 1429"/>
                  <a:gd name="T40" fmla="*/ 735 w 1108"/>
                  <a:gd name="T41" fmla="*/ 1426 h 1429"/>
                  <a:gd name="T42" fmla="*/ 730 w 1108"/>
                  <a:gd name="T43" fmla="*/ 1429 h 1429"/>
                  <a:gd name="T44" fmla="*/ 697 w 1108"/>
                  <a:gd name="T45" fmla="*/ 1426 h 1429"/>
                  <a:gd name="T46" fmla="*/ 691 w 1108"/>
                  <a:gd name="T47" fmla="*/ 1428 h 1429"/>
                  <a:gd name="T48" fmla="*/ 658 w 1108"/>
                  <a:gd name="T49" fmla="*/ 1427 h 1429"/>
                  <a:gd name="T50" fmla="*/ 652 w 1108"/>
                  <a:gd name="T51" fmla="*/ 1427 h 1429"/>
                  <a:gd name="T52" fmla="*/ 619 w 1108"/>
                  <a:gd name="T53" fmla="*/ 1428 h 1429"/>
                  <a:gd name="T54" fmla="*/ 613 w 1108"/>
                  <a:gd name="T55" fmla="*/ 1426 h 1429"/>
                  <a:gd name="T56" fmla="*/ 416 w 1108"/>
                  <a:gd name="T57" fmla="*/ 1429 h 1429"/>
                  <a:gd name="T58" fmla="*/ 412 w 1108"/>
                  <a:gd name="T59" fmla="*/ 1426 h 1429"/>
                  <a:gd name="T60" fmla="*/ 407 w 1108"/>
                  <a:gd name="T61" fmla="*/ 1429 h 1429"/>
                  <a:gd name="T62" fmla="*/ 368 w 1108"/>
                  <a:gd name="T63" fmla="*/ 1426 h 1429"/>
                  <a:gd name="T64" fmla="*/ 362 w 1108"/>
                  <a:gd name="T65" fmla="*/ 1428 h 1429"/>
                  <a:gd name="T66" fmla="*/ 273 w 1108"/>
                  <a:gd name="T67" fmla="*/ 1426 h 1429"/>
                  <a:gd name="T68" fmla="*/ 266 w 1108"/>
                  <a:gd name="T69" fmla="*/ 1423 h 1429"/>
                  <a:gd name="T70" fmla="*/ 259 w 1108"/>
                  <a:gd name="T71" fmla="*/ 1427 h 1429"/>
                  <a:gd name="T72" fmla="*/ 216 w 1108"/>
                  <a:gd name="T73" fmla="*/ 1427 h 1429"/>
                  <a:gd name="T74" fmla="*/ 210 w 1108"/>
                  <a:gd name="T75" fmla="*/ 1427 h 1429"/>
                  <a:gd name="T76" fmla="*/ 143 w 1108"/>
                  <a:gd name="T77" fmla="*/ 1428 h 1429"/>
                  <a:gd name="T78" fmla="*/ 137 w 1108"/>
                  <a:gd name="T79" fmla="*/ 1426 h 1429"/>
                  <a:gd name="T80" fmla="*/ 82 w 1108"/>
                  <a:gd name="T81" fmla="*/ 1429 h 1429"/>
                  <a:gd name="T82" fmla="*/ 78 w 1108"/>
                  <a:gd name="T83" fmla="*/ 1426 h 1429"/>
                  <a:gd name="T84" fmla="*/ 73 w 1108"/>
                  <a:gd name="T85" fmla="*/ 1429 h 1429"/>
                  <a:gd name="T86" fmla="*/ 53 w 1108"/>
                  <a:gd name="T87" fmla="*/ 402 h 1429"/>
                  <a:gd name="T88" fmla="*/ 58 w 1108"/>
                  <a:gd name="T89" fmla="*/ 400 h 1429"/>
                  <a:gd name="T90" fmla="*/ 89 w 1108"/>
                  <a:gd name="T91" fmla="*/ 403 h 1429"/>
                  <a:gd name="T92" fmla="*/ 93 w 1108"/>
                  <a:gd name="T93" fmla="*/ 400 h 1429"/>
                  <a:gd name="T94" fmla="*/ 98 w 1108"/>
                  <a:gd name="T95" fmla="*/ 403 h 1429"/>
                  <a:gd name="T96" fmla="*/ 129 w 1108"/>
                  <a:gd name="T97" fmla="*/ 400 h 1429"/>
                  <a:gd name="T98" fmla="*/ 135 w 1108"/>
                  <a:gd name="T99" fmla="*/ 402 h 1429"/>
                  <a:gd name="T100" fmla="*/ 142 w 1108"/>
                  <a:gd name="T101" fmla="*/ 17 h 1429"/>
                  <a:gd name="T102" fmla="*/ 138 w 1108"/>
                  <a:gd name="T103" fmla="*/ 14 h 1429"/>
                  <a:gd name="T104" fmla="*/ 133 w 1108"/>
                  <a:gd name="T105" fmla="*/ 17 h 142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08"/>
                  <a:gd name="T160" fmla="*/ 0 h 1429"/>
                  <a:gd name="T161" fmla="*/ 1108 w 1108"/>
                  <a:gd name="T162" fmla="*/ 1429 h 142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08" h="1429">
                    <a:moveTo>
                      <a:pt x="1108" y="1429"/>
                    </a:moveTo>
                    <a:lnTo>
                      <a:pt x="1022" y="1429"/>
                    </a:lnTo>
                    <a:lnTo>
                      <a:pt x="1021" y="1428"/>
                    </a:lnTo>
                    <a:lnTo>
                      <a:pt x="1020" y="1427"/>
                    </a:lnTo>
                    <a:lnTo>
                      <a:pt x="1019" y="1426"/>
                    </a:lnTo>
                    <a:lnTo>
                      <a:pt x="1017" y="1426"/>
                    </a:lnTo>
                    <a:lnTo>
                      <a:pt x="1015" y="1426"/>
                    </a:lnTo>
                    <a:lnTo>
                      <a:pt x="1014" y="1427"/>
                    </a:lnTo>
                    <a:lnTo>
                      <a:pt x="1013" y="1428"/>
                    </a:lnTo>
                    <a:lnTo>
                      <a:pt x="1013" y="1429"/>
                    </a:lnTo>
                    <a:lnTo>
                      <a:pt x="993" y="1429"/>
                    </a:lnTo>
                    <a:lnTo>
                      <a:pt x="993" y="1428"/>
                    </a:lnTo>
                    <a:lnTo>
                      <a:pt x="992" y="1427"/>
                    </a:lnTo>
                    <a:lnTo>
                      <a:pt x="990" y="1426"/>
                    </a:lnTo>
                    <a:lnTo>
                      <a:pt x="988" y="1426"/>
                    </a:lnTo>
                    <a:lnTo>
                      <a:pt x="987" y="1426"/>
                    </a:lnTo>
                    <a:lnTo>
                      <a:pt x="985" y="1427"/>
                    </a:lnTo>
                    <a:lnTo>
                      <a:pt x="984" y="1428"/>
                    </a:lnTo>
                    <a:lnTo>
                      <a:pt x="984" y="1429"/>
                    </a:lnTo>
                    <a:lnTo>
                      <a:pt x="950" y="1429"/>
                    </a:lnTo>
                    <a:lnTo>
                      <a:pt x="950" y="1428"/>
                    </a:lnTo>
                    <a:lnTo>
                      <a:pt x="949" y="1427"/>
                    </a:lnTo>
                    <a:lnTo>
                      <a:pt x="947" y="1426"/>
                    </a:lnTo>
                    <a:lnTo>
                      <a:pt x="946" y="1426"/>
                    </a:lnTo>
                    <a:lnTo>
                      <a:pt x="944" y="1426"/>
                    </a:lnTo>
                    <a:lnTo>
                      <a:pt x="942" y="1427"/>
                    </a:lnTo>
                    <a:lnTo>
                      <a:pt x="942" y="1428"/>
                    </a:lnTo>
                    <a:lnTo>
                      <a:pt x="941" y="1429"/>
                    </a:lnTo>
                    <a:lnTo>
                      <a:pt x="937" y="1429"/>
                    </a:lnTo>
                    <a:lnTo>
                      <a:pt x="936" y="1427"/>
                    </a:lnTo>
                    <a:lnTo>
                      <a:pt x="935" y="1426"/>
                    </a:lnTo>
                    <a:lnTo>
                      <a:pt x="934" y="1425"/>
                    </a:lnTo>
                    <a:lnTo>
                      <a:pt x="932" y="1424"/>
                    </a:lnTo>
                    <a:lnTo>
                      <a:pt x="930" y="1423"/>
                    </a:lnTo>
                    <a:lnTo>
                      <a:pt x="928" y="1423"/>
                    </a:lnTo>
                    <a:lnTo>
                      <a:pt x="926" y="1424"/>
                    </a:lnTo>
                    <a:lnTo>
                      <a:pt x="924" y="1425"/>
                    </a:lnTo>
                    <a:lnTo>
                      <a:pt x="922" y="1426"/>
                    </a:lnTo>
                    <a:lnTo>
                      <a:pt x="921" y="1427"/>
                    </a:lnTo>
                    <a:lnTo>
                      <a:pt x="921" y="1429"/>
                    </a:lnTo>
                    <a:lnTo>
                      <a:pt x="896" y="1429"/>
                    </a:lnTo>
                    <a:lnTo>
                      <a:pt x="896" y="1428"/>
                    </a:lnTo>
                    <a:lnTo>
                      <a:pt x="895" y="1426"/>
                    </a:lnTo>
                    <a:lnTo>
                      <a:pt x="893" y="1425"/>
                    </a:lnTo>
                    <a:lnTo>
                      <a:pt x="892" y="1424"/>
                    </a:lnTo>
                    <a:lnTo>
                      <a:pt x="890" y="1424"/>
                    </a:lnTo>
                    <a:lnTo>
                      <a:pt x="888" y="1424"/>
                    </a:lnTo>
                    <a:lnTo>
                      <a:pt x="886" y="1424"/>
                    </a:lnTo>
                    <a:lnTo>
                      <a:pt x="884" y="1425"/>
                    </a:lnTo>
                    <a:lnTo>
                      <a:pt x="882" y="1426"/>
                    </a:lnTo>
                    <a:lnTo>
                      <a:pt x="882" y="1428"/>
                    </a:lnTo>
                    <a:lnTo>
                      <a:pt x="881" y="1429"/>
                    </a:lnTo>
                    <a:lnTo>
                      <a:pt x="819" y="1429"/>
                    </a:lnTo>
                    <a:lnTo>
                      <a:pt x="819" y="1428"/>
                    </a:lnTo>
                    <a:lnTo>
                      <a:pt x="818" y="1427"/>
                    </a:lnTo>
                    <a:lnTo>
                      <a:pt x="816" y="1426"/>
                    </a:lnTo>
                    <a:lnTo>
                      <a:pt x="815" y="1426"/>
                    </a:lnTo>
                    <a:lnTo>
                      <a:pt x="813" y="1426"/>
                    </a:lnTo>
                    <a:lnTo>
                      <a:pt x="811" y="1427"/>
                    </a:lnTo>
                    <a:lnTo>
                      <a:pt x="810" y="1428"/>
                    </a:lnTo>
                    <a:lnTo>
                      <a:pt x="810" y="1429"/>
                    </a:lnTo>
                    <a:lnTo>
                      <a:pt x="779" y="1429"/>
                    </a:lnTo>
                    <a:lnTo>
                      <a:pt x="779" y="1428"/>
                    </a:lnTo>
                    <a:lnTo>
                      <a:pt x="778" y="1427"/>
                    </a:lnTo>
                    <a:lnTo>
                      <a:pt x="776" y="1426"/>
                    </a:lnTo>
                    <a:lnTo>
                      <a:pt x="775" y="1426"/>
                    </a:lnTo>
                    <a:lnTo>
                      <a:pt x="773" y="1426"/>
                    </a:lnTo>
                    <a:lnTo>
                      <a:pt x="772" y="1427"/>
                    </a:lnTo>
                    <a:lnTo>
                      <a:pt x="771" y="1428"/>
                    </a:lnTo>
                    <a:lnTo>
                      <a:pt x="770" y="1429"/>
                    </a:lnTo>
                    <a:lnTo>
                      <a:pt x="761" y="1429"/>
                    </a:lnTo>
                    <a:lnTo>
                      <a:pt x="761" y="1428"/>
                    </a:lnTo>
                    <a:lnTo>
                      <a:pt x="760" y="1427"/>
                    </a:lnTo>
                    <a:lnTo>
                      <a:pt x="758" y="1426"/>
                    </a:lnTo>
                    <a:lnTo>
                      <a:pt x="757" y="1426"/>
                    </a:lnTo>
                    <a:lnTo>
                      <a:pt x="755" y="1426"/>
                    </a:lnTo>
                    <a:lnTo>
                      <a:pt x="753" y="1427"/>
                    </a:lnTo>
                    <a:lnTo>
                      <a:pt x="752" y="1428"/>
                    </a:lnTo>
                    <a:lnTo>
                      <a:pt x="752" y="1429"/>
                    </a:lnTo>
                    <a:lnTo>
                      <a:pt x="739" y="1429"/>
                    </a:lnTo>
                    <a:lnTo>
                      <a:pt x="739" y="1428"/>
                    </a:lnTo>
                    <a:lnTo>
                      <a:pt x="738" y="1427"/>
                    </a:lnTo>
                    <a:lnTo>
                      <a:pt x="736" y="1426"/>
                    </a:lnTo>
                    <a:lnTo>
                      <a:pt x="735" y="1426"/>
                    </a:lnTo>
                    <a:lnTo>
                      <a:pt x="733" y="1426"/>
                    </a:lnTo>
                    <a:lnTo>
                      <a:pt x="732" y="1427"/>
                    </a:lnTo>
                    <a:lnTo>
                      <a:pt x="731" y="1428"/>
                    </a:lnTo>
                    <a:lnTo>
                      <a:pt x="730" y="1429"/>
                    </a:lnTo>
                    <a:lnTo>
                      <a:pt x="699" y="1429"/>
                    </a:lnTo>
                    <a:lnTo>
                      <a:pt x="699" y="1428"/>
                    </a:lnTo>
                    <a:lnTo>
                      <a:pt x="698" y="1427"/>
                    </a:lnTo>
                    <a:lnTo>
                      <a:pt x="697" y="1426"/>
                    </a:lnTo>
                    <a:lnTo>
                      <a:pt x="695" y="1426"/>
                    </a:lnTo>
                    <a:lnTo>
                      <a:pt x="693" y="1426"/>
                    </a:lnTo>
                    <a:lnTo>
                      <a:pt x="692" y="1427"/>
                    </a:lnTo>
                    <a:lnTo>
                      <a:pt x="691" y="1428"/>
                    </a:lnTo>
                    <a:lnTo>
                      <a:pt x="690" y="1429"/>
                    </a:lnTo>
                    <a:lnTo>
                      <a:pt x="659" y="1429"/>
                    </a:lnTo>
                    <a:lnTo>
                      <a:pt x="659" y="1428"/>
                    </a:lnTo>
                    <a:lnTo>
                      <a:pt x="658" y="1427"/>
                    </a:lnTo>
                    <a:lnTo>
                      <a:pt x="657" y="1426"/>
                    </a:lnTo>
                    <a:lnTo>
                      <a:pt x="655" y="1426"/>
                    </a:lnTo>
                    <a:lnTo>
                      <a:pt x="653" y="1426"/>
                    </a:lnTo>
                    <a:lnTo>
                      <a:pt x="652" y="1427"/>
                    </a:lnTo>
                    <a:lnTo>
                      <a:pt x="651" y="1428"/>
                    </a:lnTo>
                    <a:lnTo>
                      <a:pt x="650" y="1429"/>
                    </a:lnTo>
                    <a:lnTo>
                      <a:pt x="619" y="1429"/>
                    </a:lnTo>
                    <a:lnTo>
                      <a:pt x="619" y="1428"/>
                    </a:lnTo>
                    <a:lnTo>
                      <a:pt x="618" y="1427"/>
                    </a:lnTo>
                    <a:lnTo>
                      <a:pt x="617" y="1426"/>
                    </a:lnTo>
                    <a:lnTo>
                      <a:pt x="615" y="1426"/>
                    </a:lnTo>
                    <a:lnTo>
                      <a:pt x="613" y="1426"/>
                    </a:lnTo>
                    <a:lnTo>
                      <a:pt x="612" y="1427"/>
                    </a:lnTo>
                    <a:lnTo>
                      <a:pt x="611" y="1428"/>
                    </a:lnTo>
                    <a:lnTo>
                      <a:pt x="610" y="1429"/>
                    </a:lnTo>
                    <a:lnTo>
                      <a:pt x="416" y="1429"/>
                    </a:lnTo>
                    <a:lnTo>
                      <a:pt x="416" y="1428"/>
                    </a:lnTo>
                    <a:lnTo>
                      <a:pt x="415" y="1427"/>
                    </a:lnTo>
                    <a:lnTo>
                      <a:pt x="413" y="1426"/>
                    </a:lnTo>
                    <a:lnTo>
                      <a:pt x="412" y="1426"/>
                    </a:lnTo>
                    <a:lnTo>
                      <a:pt x="410" y="1426"/>
                    </a:lnTo>
                    <a:lnTo>
                      <a:pt x="408" y="1427"/>
                    </a:lnTo>
                    <a:lnTo>
                      <a:pt x="407" y="1428"/>
                    </a:lnTo>
                    <a:lnTo>
                      <a:pt x="407" y="1429"/>
                    </a:lnTo>
                    <a:lnTo>
                      <a:pt x="371" y="1429"/>
                    </a:lnTo>
                    <a:lnTo>
                      <a:pt x="371" y="1428"/>
                    </a:lnTo>
                    <a:lnTo>
                      <a:pt x="370" y="1427"/>
                    </a:lnTo>
                    <a:lnTo>
                      <a:pt x="368" y="1426"/>
                    </a:lnTo>
                    <a:lnTo>
                      <a:pt x="367" y="1426"/>
                    </a:lnTo>
                    <a:lnTo>
                      <a:pt x="365" y="1426"/>
                    </a:lnTo>
                    <a:lnTo>
                      <a:pt x="364" y="1427"/>
                    </a:lnTo>
                    <a:lnTo>
                      <a:pt x="362" y="1428"/>
                    </a:lnTo>
                    <a:lnTo>
                      <a:pt x="362" y="1429"/>
                    </a:lnTo>
                    <a:lnTo>
                      <a:pt x="275" y="1429"/>
                    </a:lnTo>
                    <a:lnTo>
                      <a:pt x="275" y="1427"/>
                    </a:lnTo>
                    <a:lnTo>
                      <a:pt x="273" y="1426"/>
                    </a:lnTo>
                    <a:lnTo>
                      <a:pt x="272" y="1425"/>
                    </a:lnTo>
                    <a:lnTo>
                      <a:pt x="270" y="1424"/>
                    </a:lnTo>
                    <a:lnTo>
                      <a:pt x="268" y="1423"/>
                    </a:lnTo>
                    <a:lnTo>
                      <a:pt x="266" y="1423"/>
                    </a:lnTo>
                    <a:lnTo>
                      <a:pt x="264" y="1424"/>
                    </a:lnTo>
                    <a:lnTo>
                      <a:pt x="262" y="1425"/>
                    </a:lnTo>
                    <a:lnTo>
                      <a:pt x="260" y="1426"/>
                    </a:lnTo>
                    <a:lnTo>
                      <a:pt x="259" y="1427"/>
                    </a:lnTo>
                    <a:lnTo>
                      <a:pt x="259" y="1429"/>
                    </a:lnTo>
                    <a:lnTo>
                      <a:pt x="217" y="1429"/>
                    </a:lnTo>
                    <a:lnTo>
                      <a:pt x="217" y="1428"/>
                    </a:lnTo>
                    <a:lnTo>
                      <a:pt x="216" y="1427"/>
                    </a:lnTo>
                    <a:lnTo>
                      <a:pt x="215" y="1426"/>
                    </a:lnTo>
                    <a:lnTo>
                      <a:pt x="213" y="1426"/>
                    </a:lnTo>
                    <a:lnTo>
                      <a:pt x="211" y="1426"/>
                    </a:lnTo>
                    <a:lnTo>
                      <a:pt x="210" y="1427"/>
                    </a:lnTo>
                    <a:lnTo>
                      <a:pt x="209" y="1428"/>
                    </a:lnTo>
                    <a:lnTo>
                      <a:pt x="208" y="1429"/>
                    </a:lnTo>
                    <a:lnTo>
                      <a:pt x="143" y="1429"/>
                    </a:lnTo>
                    <a:lnTo>
                      <a:pt x="143" y="1428"/>
                    </a:lnTo>
                    <a:lnTo>
                      <a:pt x="142" y="1427"/>
                    </a:lnTo>
                    <a:lnTo>
                      <a:pt x="140" y="1426"/>
                    </a:lnTo>
                    <a:lnTo>
                      <a:pt x="139" y="1426"/>
                    </a:lnTo>
                    <a:lnTo>
                      <a:pt x="137" y="1426"/>
                    </a:lnTo>
                    <a:lnTo>
                      <a:pt x="135" y="1427"/>
                    </a:lnTo>
                    <a:lnTo>
                      <a:pt x="134" y="1428"/>
                    </a:lnTo>
                    <a:lnTo>
                      <a:pt x="134" y="1429"/>
                    </a:lnTo>
                    <a:lnTo>
                      <a:pt x="82" y="1429"/>
                    </a:lnTo>
                    <a:lnTo>
                      <a:pt x="82" y="1428"/>
                    </a:lnTo>
                    <a:lnTo>
                      <a:pt x="81" y="1427"/>
                    </a:lnTo>
                    <a:lnTo>
                      <a:pt x="79" y="1426"/>
                    </a:lnTo>
                    <a:lnTo>
                      <a:pt x="78" y="1426"/>
                    </a:lnTo>
                    <a:lnTo>
                      <a:pt x="76" y="1426"/>
                    </a:lnTo>
                    <a:lnTo>
                      <a:pt x="75" y="1427"/>
                    </a:lnTo>
                    <a:lnTo>
                      <a:pt x="74" y="1428"/>
                    </a:lnTo>
                    <a:lnTo>
                      <a:pt x="73" y="1429"/>
                    </a:lnTo>
                    <a:lnTo>
                      <a:pt x="0" y="1429"/>
                    </a:lnTo>
                    <a:lnTo>
                      <a:pt x="0" y="403"/>
                    </a:lnTo>
                    <a:lnTo>
                      <a:pt x="52" y="403"/>
                    </a:lnTo>
                    <a:lnTo>
                      <a:pt x="53" y="402"/>
                    </a:lnTo>
                    <a:lnTo>
                      <a:pt x="54" y="401"/>
                    </a:lnTo>
                    <a:lnTo>
                      <a:pt x="55" y="400"/>
                    </a:lnTo>
                    <a:lnTo>
                      <a:pt x="57" y="400"/>
                    </a:lnTo>
                    <a:lnTo>
                      <a:pt x="58" y="400"/>
                    </a:lnTo>
                    <a:lnTo>
                      <a:pt x="60" y="401"/>
                    </a:lnTo>
                    <a:lnTo>
                      <a:pt x="61" y="402"/>
                    </a:lnTo>
                    <a:lnTo>
                      <a:pt x="61" y="403"/>
                    </a:lnTo>
                    <a:lnTo>
                      <a:pt x="89" y="403"/>
                    </a:lnTo>
                    <a:lnTo>
                      <a:pt x="89" y="402"/>
                    </a:lnTo>
                    <a:lnTo>
                      <a:pt x="90" y="401"/>
                    </a:lnTo>
                    <a:lnTo>
                      <a:pt x="92" y="400"/>
                    </a:lnTo>
                    <a:lnTo>
                      <a:pt x="93" y="400"/>
                    </a:lnTo>
                    <a:lnTo>
                      <a:pt x="95" y="400"/>
                    </a:lnTo>
                    <a:lnTo>
                      <a:pt x="96" y="401"/>
                    </a:lnTo>
                    <a:lnTo>
                      <a:pt x="97" y="402"/>
                    </a:lnTo>
                    <a:lnTo>
                      <a:pt x="98" y="403"/>
                    </a:lnTo>
                    <a:lnTo>
                      <a:pt x="126" y="403"/>
                    </a:lnTo>
                    <a:lnTo>
                      <a:pt x="127" y="402"/>
                    </a:lnTo>
                    <a:lnTo>
                      <a:pt x="128" y="401"/>
                    </a:lnTo>
                    <a:lnTo>
                      <a:pt x="129" y="400"/>
                    </a:lnTo>
                    <a:lnTo>
                      <a:pt x="131" y="400"/>
                    </a:lnTo>
                    <a:lnTo>
                      <a:pt x="133" y="400"/>
                    </a:lnTo>
                    <a:lnTo>
                      <a:pt x="134" y="401"/>
                    </a:lnTo>
                    <a:lnTo>
                      <a:pt x="135" y="402"/>
                    </a:lnTo>
                    <a:lnTo>
                      <a:pt x="136" y="403"/>
                    </a:lnTo>
                    <a:lnTo>
                      <a:pt x="145" y="403"/>
                    </a:lnTo>
                    <a:lnTo>
                      <a:pt x="145" y="17"/>
                    </a:lnTo>
                    <a:lnTo>
                      <a:pt x="142" y="17"/>
                    </a:lnTo>
                    <a:lnTo>
                      <a:pt x="142" y="16"/>
                    </a:lnTo>
                    <a:lnTo>
                      <a:pt x="141" y="15"/>
                    </a:lnTo>
                    <a:lnTo>
                      <a:pt x="139" y="14"/>
                    </a:lnTo>
                    <a:lnTo>
                      <a:pt x="138" y="14"/>
                    </a:lnTo>
                    <a:lnTo>
                      <a:pt x="136" y="14"/>
                    </a:lnTo>
                    <a:lnTo>
                      <a:pt x="135" y="15"/>
                    </a:lnTo>
                    <a:lnTo>
                      <a:pt x="134" y="16"/>
                    </a:lnTo>
                    <a:lnTo>
                      <a:pt x="133" y="17"/>
                    </a:lnTo>
                    <a:lnTo>
                      <a:pt x="45" y="17"/>
                    </a:lnTo>
                    <a:lnTo>
                      <a:pt x="45" y="0"/>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59" name="Freeform 495"/>
              <p:cNvSpPr>
                <a:spLocks/>
              </p:cNvSpPr>
              <p:nvPr/>
            </p:nvSpPr>
            <p:spPr bwMode="auto">
              <a:xfrm>
                <a:off x="1239" y="1435"/>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60" name="Freeform 496"/>
              <p:cNvSpPr>
                <a:spLocks/>
              </p:cNvSpPr>
              <p:nvPr/>
            </p:nvSpPr>
            <p:spPr bwMode="auto">
              <a:xfrm>
                <a:off x="1313" y="1312"/>
                <a:ext cx="995" cy="1495"/>
              </a:xfrm>
              <a:custGeom>
                <a:avLst/>
                <a:gdLst>
                  <a:gd name="T0" fmla="*/ 957 w 995"/>
                  <a:gd name="T1" fmla="*/ 1494 h 1495"/>
                  <a:gd name="T2" fmla="*/ 952 w 995"/>
                  <a:gd name="T3" fmla="*/ 1492 h 1495"/>
                  <a:gd name="T4" fmla="*/ 948 w 995"/>
                  <a:gd name="T5" fmla="*/ 1494 h 1495"/>
                  <a:gd name="T6" fmla="*/ 925 w 995"/>
                  <a:gd name="T7" fmla="*/ 3 h 1495"/>
                  <a:gd name="T8" fmla="*/ 920 w 995"/>
                  <a:gd name="T9" fmla="*/ 1 h 1495"/>
                  <a:gd name="T10" fmla="*/ 915 w 995"/>
                  <a:gd name="T11" fmla="*/ 0 h 1495"/>
                  <a:gd name="T12" fmla="*/ 913 w 995"/>
                  <a:gd name="T13" fmla="*/ 3 h 1495"/>
                  <a:gd name="T14" fmla="*/ 899 w 995"/>
                  <a:gd name="T15" fmla="*/ 1 h 1495"/>
                  <a:gd name="T16" fmla="*/ 894 w 995"/>
                  <a:gd name="T17" fmla="*/ 0 h 1495"/>
                  <a:gd name="T18" fmla="*/ 891 w 995"/>
                  <a:gd name="T19" fmla="*/ 3 h 1495"/>
                  <a:gd name="T20" fmla="*/ 879 w 995"/>
                  <a:gd name="T21" fmla="*/ 1 h 1495"/>
                  <a:gd name="T22" fmla="*/ 874 w 995"/>
                  <a:gd name="T23" fmla="*/ 0 h 1495"/>
                  <a:gd name="T24" fmla="*/ 871 w 995"/>
                  <a:gd name="T25" fmla="*/ 3 h 1495"/>
                  <a:gd name="T26" fmla="*/ 845 w 995"/>
                  <a:gd name="T27" fmla="*/ 1 h 1495"/>
                  <a:gd name="T28" fmla="*/ 840 w 995"/>
                  <a:gd name="T29" fmla="*/ 0 h 1495"/>
                  <a:gd name="T30" fmla="*/ 837 w 995"/>
                  <a:gd name="T31" fmla="*/ 3 h 1495"/>
                  <a:gd name="T32" fmla="*/ 816 w 995"/>
                  <a:gd name="T33" fmla="*/ 1 h 1495"/>
                  <a:gd name="T34" fmla="*/ 811 w 995"/>
                  <a:gd name="T35" fmla="*/ 0 h 1495"/>
                  <a:gd name="T36" fmla="*/ 808 w 995"/>
                  <a:gd name="T37" fmla="*/ 3 h 1495"/>
                  <a:gd name="T38" fmla="*/ 764 w 995"/>
                  <a:gd name="T39" fmla="*/ 1 h 1495"/>
                  <a:gd name="T40" fmla="*/ 759 w 995"/>
                  <a:gd name="T41" fmla="*/ 0 h 1495"/>
                  <a:gd name="T42" fmla="*/ 756 w 995"/>
                  <a:gd name="T43" fmla="*/ 3 h 1495"/>
                  <a:gd name="T44" fmla="*/ 703 w 995"/>
                  <a:gd name="T45" fmla="*/ 1 h 1495"/>
                  <a:gd name="T46" fmla="*/ 698 w 995"/>
                  <a:gd name="T47" fmla="*/ 0 h 1495"/>
                  <a:gd name="T48" fmla="*/ 695 w 995"/>
                  <a:gd name="T49" fmla="*/ 3 h 1495"/>
                  <a:gd name="T50" fmla="*/ 571 w 995"/>
                  <a:gd name="T51" fmla="*/ 1 h 1495"/>
                  <a:gd name="T52" fmla="*/ 566 w 995"/>
                  <a:gd name="T53" fmla="*/ 0 h 1495"/>
                  <a:gd name="T54" fmla="*/ 563 w 995"/>
                  <a:gd name="T55" fmla="*/ 3 h 1495"/>
                  <a:gd name="T56" fmla="*/ 555 w 995"/>
                  <a:gd name="T57" fmla="*/ 1 h 1495"/>
                  <a:gd name="T58" fmla="*/ 550 w 995"/>
                  <a:gd name="T59" fmla="*/ 0 h 1495"/>
                  <a:gd name="T60" fmla="*/ 548 w 995"/>
                  <a:gd name="T61" fmla="*/ 3 h 1495"/>
                  <a:gd name="T62" fmla="*/ 521 w 995"/>
                  <a:gd name="T63" fmla="*/ 1 h 1495"/>
                  <a:gd name="T64" fmla="*/ 516 w 995"/>
                  <a:gd name="T65" fmla="*/ 0 h 1495"/>
                  <a:gd name="T66" fmla="*/ 513 w 995"/>
                  <a:gd name="T67" fmla="*/ 3 h 1495"/>
                  <a:gd name="T68" fmla="*/ 507 w 995"/>
                  <a:gd name="T69" fmla="*/ 1 h 1495"/>
                  <a:gd name="T70" fmla="*/ 503 w 995"/>
                  <a:gd name="T71" fmla="*/ 0 h 1495"/>
                  <a:gd name="T72" fmla="*/ 500 w 995"/>
                  <a:gd name="T73" fmla="*/ 3 h 1495"/>
                  <a:gd name="T74" fmla="*/ 468 w 995"/>
                  <a:gd name="T75" fmla="*/ 1 h 1495"/>
                  <a:gd name="T76" fmla="*/ 463 w 995"/>
                  <a:gd name="T77" fmla="*/ 0 h 1495"/>
                  <a:gd name="T78" fmla="*/ 460 w 995"/>
                  <a:gd name="T79" fmla="*/ 3 h 1495"/>
                  <a:gd name="T80" fmla="*/ 328 w 995"/>
                  <a:gd name="T81" fmla="*/ 1 h 1495"/>
                  <a:gd name="T82" fmla="*/ 323 w 995"/>
                  <a:gd name="T83" fmla="*/ 0 h 1495"/>
                  <a:gd name="T84" fmla="*/ 321 w 995"/>
                  <a:gd name="T85" fmla="*/ 3 h 1495"/>
                  <a:gd name="T86" fmla="*/ 171 w 995"/>
                  <a:gd name="T87" fmla="*/ 1 h 1495"/>
                  <a:gd name="T88" fmla="*/ 166 w 995"/>
                  <a:gd name="T89" fmla="*/ 0 h 1495"/>
                  <a:gd name="T90" fmla="*/ 163 w 995"/>
                  <a:gd name="T91" fmla="*/ 3 h 1495"/>
                  <a:gd name="T92" fmla="*/ 153 w 995"/>
                  <a:gd name="T93" fmla="*/ 1 h 1495"/>
                  <a:gd name="T94" fmla="*/ 148 w 995"/>
                  <a:gd name="T95" fmla="*/ 0 h 1495"/>
                  <a:gd name="T96" fmla="*/ 145 w 995"/>
                  <a:gd name="T97" fmla="*/ 3 h 1495"/>
                  <a:gd name="T98" fmla="*/ 128 w 995"/>
                  <a:gd name="T99" fmla="*/ 1 h 1495"/>
                  <a:gd name="T100" fmla="*/ 123 w 995"/>
                  <a:gd name="T101" fmla="*/ 0 h 1495"/>
                  <a:gd name="T102" fmla="*/ 121 w 995"/>
                  <a:gd name="T103" fmla="*/ 3 h 1495"/>
                  <a:gd name="T104" fmla="*/ 88 w 995"/>
                  <a:gd name="T105" fmla="*/ 1 h 1495"/>
                  <a:gd name="T106" fmla="*/ 83 w 995"/>
                  <a:gd name="T107" fmla="*/ 0 h 1495"/>
                  <a:gd name="T108" fmla="*/ 80 w 995"/>
                  <a:gd name="T109" fmla="*/ 3 h 1495"/>
                  <a:gd name="T110" fmla="*/ 28 w 995"/>
                  <a:gd name="T111" fmla="*/ 1 h 1495"/>
                  <a:gd name="T112" fmla="*/ 23 w 995"/>
                  <a:gd name="T113" fmla="*/ 0 h 1495"/>
                  <a:gd name="T114" fmla="*/ 20 w 995"/>
                  <a:gd name="T115" fmla="*/ 3 h 149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995"/>
                  <a:gd name="T175" fmla="*/ 0 h 1495"/>
                  <a:gd name="T176" fmla="*/ 995 w 995"/>
                  <a:gd name="T177" fmla="*/ 1495 h 149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995" h="1495">
                    <a:moveTo>
                      <a:pt x="995" y="1495"/>
                    </a:moveTo>
                    <a:lnTo>
                      <a:pt x="957" y="1495"/>
                    </a:lnTo>
                    <a:lnTo>
                      <a:pt x="957" y="1494"/>
                    </a:lnTo>
                    <a:lnTo>
                      <a:pt x="956" y="1493"/>
                    </a:lnTo>
                    <a:lnTo>
                      <a:pt x="954" y="1492"/>
                    </a:lnTo>
                    <a:lnTo>
                      <a:pt x="952" y="1492"/>
                    </a:lnTo>
                    <a:lnTo>
                      <a:pt x="951" y="1492"/>
                    </a:lnTo>
                    <a:lnTo>
                      <a:pt x="949" y="1493"/>
                    </a:lnTo>
                    <a:lnTo>
                      <a:pt x="948" y="1494"/>
                    </a:lnTo>
                    <a:lnTo>
                      <a:pt x="948" y="1495"/>
                    </a:lnTo>
                    <a:lnTo>
                      <a:pt x="925" y="1495"/>
                    </a:lnTo>
                    <a:lnTo>
                      <a:pt x="925" y="3"/>
                    </a:lnTo>
                    <a:lnTo>
                      <a:pt x="922" y="3"/>
                    </a:lnTo>
                    <a:lnTo>
                      <a:pt x="921" y="2"/>
                    </a:lnTo>
                    <a:lnTo>
                      <a:pt x="920" y="1"/>
                    </a:lnTo>
                    <a:lnTo>
                      <a:pt x="919" y="0"/>
                    </a:lnTo>
                    <a:lnTo>
                      <a:pt x="917" y="0"/>
                    </a:lnTo>
                    <a:lnTo>
                      <a:pt x="915" y="0"/>
                    </a:lnTo>
                    <a:lnTo>
                      <a:pt x="914" y="1"/>
                    </a:lnTo>
                    <a:lnTo>
                      <a:pt x="913" y="2"/>
                    </a:lnTo>
                    <a:lnTo>
                      <a:pt x="913" y="3"/>
                    </a:lnTo>
                    <a:lnTo>
                      <a:pt x="900" y="3"/>
                    </a:lnTo>
                    <a:lnTo>
                      <a:pt x="900" y="2"/>
                    </a:lnTo>
                    <a:lnTo>
                      <a:pt x="899" y="1"/>
                    </a:lnTo>
                    <a:lnTo>
                      <a:pt x="897" y="0"/>
                    </a:lnTo>
                    <a:lnTo>
                      <a:pt x="896" y="0"/>
                    </a:lnTo>
                    <a:lnTo>
                      <a:pt x="894" y="0"/>
                    </a:lnTo>
                    <a:lnTo>
                      <a:pt x="892" y="1"/>
                    </a:lnTo>
                    <a:lnTo>
                      <a:pt x="892" y="2"/>
                    </a:lnTo>
                    <a:lnTo>
                      <a:pt x="891" y="3"/>
                    </a:lnTo>
                    <a:lnTo>
                      <a:pt x="880" y="3"/>
                    </a:lnTo>
                    <a:lnTo>
                      <a:pt x="880" y="2"/>
                    </a:lnTo>
                    <a:lnTo>
                      <a:pt x="879" y="1"/>
                    </a:lnTo>
                    <a:lnTo>
                      <a:pt x="877" y="0"/>
                    </a:lnTo>
                    <a:lnTo>
                      <a:pt x="875" y="0"/>
                    </a:lnTo>
                    <a:lnTo>
                      <a:pt x="874" y="0"/>
                    </a:lnTo>
                    <a:lnTo>
                      <a:pt x="872" y="1"/>
                    </a:lnTo>
                    <a:lnTo>
                      <a:pt x="871" y="2"/>
                    </a:lnTo>
                    <a:lnTo>
                      <a:pt x="871" y="3"/>
                    </a:lnTo>
                    <a:lnTo>
                      <a:pt x="846" y="3"/>
                    </a:lnTo>
                    <a:lnTo>
                      <a:pt x="846" y="2"/>
                    </a:lnTo>
                    <a:lnTo>
                      <a:pt x="845" y="1"/>
                    </a:lnTo>
                    <a:lnTo>
                      <a:pt x="843" y="0"/>
                    </a:lnTo>
                    <a:lnTo>
                      <a:pt x="842" y="0"/>
                    </a:lnTo>
                    <a:lnTo>
                      <a:pt x="840" y="0"/>
                    </a:lnTo>
                    <a:lnTo>
                      <a:pt x="838" y="1"/>
                    </a:lnTo>
                    <a:lnTo>
                      <a:pt x="838" y="2"/>
                    </a:lnTo>
                    <a:lnTo>
                      <a:pt x="837" y="3"/>
                    </a:lnTo>
                    <a:lnTo>
                      <a:pt x="817" y="3"/>
                    </a:lnTo>
                    <a:lnTo>
                      <a:pt x="817" y="2"/>
                    </a:lnTo>
                    <a:lnTo>
                      <a:pt x="816" y="1"/>
                    </a:lnTo>
                    <a:lnTo>
                      <a:pt x="815" y="0"/>
                    </a:lnTo>
                    <a:lnTo>
                      <a:pt x="813" y="0"/>
                    </a:lnTo>
                    <a:lnTo>
                      <a:pt x="811" y="0"/>
                    </a:lnTo>
                    <a:lnTo>
                      <a:pt x="810" y="1"/>
                    </a:lnTo>
                    <a:lnTo>
                      <a:pt x="809" y="2"/>
                    </a:lnTo>
                    <a:lnTo>
                      <a:pt x="808" y="3"/>
                    </a:lnTo>
                    <a:lnTo>
                      <a:pt x="765" y="3"/>
                    </a:lnTo>
                    <a:lnTo>
                      <a:pt x="765" y="2"/>
                    </a:lnTo>
                    <a:lnTo>
                      <a:pt x="764" y="1"/>
                    </a:lnTo>
                    <a:lnTo>
                      <a:pt x="762" y="0"/>
                    </a:lnTo>
                    <a:lnTo>
                      <a:pt x="761" y="0"/>
                    </a:lnTo>
                    <a:lnTo>
                      <a:pt x="759" y="0"/>
                    </a:lnTo>
                    <a:lnTo>
                      <a:pt x="757" y="1"/>
                    </a:lnTo>
                    <a:lnTo>
                      <a:pt x="756" y="2"/>
                    </a:lnTo>
                    <a:lnTo>
                      <a:pt x="756" y="3"/>
                    </a:lnTo>
                    <a:lnTo>
                      <a:pt x="704" y="3"/>
                    </a:lnTo>
                    <a:lnTo>
                      <a:pt x="704" y="2"/>
                    </a:lnTo>
                    <a:lnTo>
                      <a:pt x="703" y="1"/>
                    </a:lnTo>
                    <a:lnTo>
                      <a:pt x="702" y="0"/>
                    </a:lnTo>
                    <a:lnTo>
                      <a:pt x="700" y="0"/>
                    </a:lnTo>
                    <a:lnTo>
                      <a:pt x="698" y="0"/>
                    </a:lnTo>
                    <a:lnTo>
                      <a:pt x="697" y="1"/>
                    </a:lnTo>
                    <a:lnTo>
                      <a:pt x="696" y="2"/>
                    </a:lnTo>
                    <a:lnTo>
                      <a:pt x="695" y="3"/>
                    </a:lnTo>
                    <a:lnTo>
                      <a:pt x="572" y="3"/>
                    </a:lnTo>
                    <a:lnTo>
                      <a:pt x="572" y="2"/>
                    </a:lnTo>
                    <a:lnTo>
                      <a:pt x="571" y="1"/>
                    </a:lnTo>
                    <a:lnTo>
                      <a:pt x="569" y="0"/>
                    </a:lnTo>
                    <a:lnTo>
                      <a:pt x="568" y="0"/>
                    </a:lnTo>
                    <a:lnTo>
                      <a:pt x="566" y="0"/>
                    </a:lnTo>
                    <a:lnTo>
                      <a:pt x="564" y="1"/>
                    </a:lnTo>
                    <a:lnTo>
                      <a:pt x="563" y="2"/>
                    </a:lnTo>
                    <a:lnTo>
                      <a:pt x="563" y="3"/>
                    </a:lnTo>
                    <a:lnTo>
                      <a:pt x="557" y="3"/>
                    </a:lnTo>
                    <a:lnTo>
                      <a:pt x="556" y="2"/>
                    </a:lnTo>
                    <a:lnTo>
                      <a:pt x="555" y="1"/>
                    </a:lnTo>
                    <a:lnTo>
                      <a:pt x="554" y="0"/>
                    </a:lnTo>
                    <a:lnTo>
                      <a:pt x="552" y="0"/>
                    </a:lnTo>
                    <a:lnTo>
                      <a:pt x="550" y="0"/>
                    </a:lnTo>
                    <a:lnTo>
                      <a:pt x="549" y="1"/>
                    </a:lnTo>
                    <a:lnTo>
                      <a:pt x="548" y="2"/>
                    </a:lnTo>
                    <a:lnTo>
                      <a:pt x="548" y="3"/>
                    </a:lnTo>
                    <a:lnTo>
                      <a:pt x="522" y="3"/>
                    </a:lnTo>
                    <a:lnTo>
                      <a:pt x="522" y="2"/>
                    </a:lnTo>
                    <a:lnTo>
                      <a:pt x="521" y="1"/>
                    </a:lnTo>
                    <a:lnTo>
                      <a:pt x="519" y="0"/>
                    </a:lnTo>
                    <a:lnTo>
                      <a:pt x="518" y="0"/>
                    </a:lnTo>
                    <a:lnTo>
                      <a:pt x="516" y="0"/>
                    </a:lnTo>
                    <a:lnTo>
                      <a:pt x="515" y="1"/>
                    </a:lnTo>
                    <a:lnTo>
                      <a:pt x="514" y="2"/>
                    </a:lnTo>
                    <a:lnTo>
                      <a:pt x="513" y="3"/>
                    </a:lnTo>
                    <a:lnTo>
                      <a:pt x="509" y="3"/>
                    </a:lnTo>
                    <a:lnTo>
                      <a:pt x="508" y="2"/>
                    </a:lnTo>
                    <a:lnTo>
                      <a:pt x="507" y="1"/>
                    </a:lnTo>
                    <a:lnTo>
                      <a:pt x="506" y="0"/>
                    </a:lnTo>
                    <a:lnTo>
                      <a:pt x="504" y="0"/>
                    </a:lnTo>
                    <a:lnTo>
                      <a:pt x="503" y="0"/>
                    </a:lnTo>
                    <a:lnTo>
                      <a:pt x="501" y="1"/>
                    </a:lnTo>
                    <a:lnTo>
                      <a:pt x="500" y="2"/>
                    </a:lnTo>
                    <a:lnTo>
                      <a:pt x="500" y="3"/>
                    </a:lnTo>
                    <a:lnTo>
                      <a:pt x="469" y="3"/>
                    </a:lnTo>
                    <a:lnTo>
                      <a:pt x="469" y="2"/>
                    </a:lnTo>
                    <a:lnTo>
                      <a:pt x="468" y="1"/>
                    </a:lnTo>
                    <a:lnTo>
                      <a:pt x="466" y="0"/>
                    </a:lnTo>
                    <a:lnTo>
                      <a:pt x="465" y="0"/>
                    </a:lnTo>
                    <a:lnTo>
                      <a:pt x="463" y="0"/>
                    </a:lnTo>
                    <a:lnTo>
                      <a:pt x="462" y="1"/>
                    </a:lnTo>
                    <a:lnTo>
                      <a:pt x="461" y="2"/>
                    </a:lnTo>
                    <a:lnTo>
                      <a:pt x="460" y="3"/>
                    </a:lnTo>
                    <a:lnTo>
                      <a:pt x="330" y="3"/>
                    </a:lnTo>
                    <a:lnTo>
                      <a:pt x="329" y="2"/>
                    </a:lnTo>
                    <a:lnTo>
                      <a:pt x="328" y="1"/>
                    </a:lnTo>
                    <a:lnTo>
                      <a:pt x="327" y="0"/>
                    </a:lnTo>
                    <a:lnTo>
                      <a:pt x="325" y="0"/>
                    </a:lnTo>
                    <a:lnTo>
                      <a:pt x="323" y="0"/>
                    </a:lnTo>
                    <a:lnTo>
                      <a:pt x="322" y="1"/>
                    </a:lnTo>
                    <a:lnTo>
                      <a:pt x="321" y="2"/>
                    </a:lnTo>
                    <a:lnTo>
                      <a:pt x="321" y="3"/>
                    </a:lnTo>
                    <a:lnTo>
                      <a:pt x="172" y="3"/>
                    </a:lnTo>
                    <a:lnTo>
                      <a:pt x="172" y="2"/>
                    </a:lnTo>
                    <a:lnTo>
                      <a:pt x="171" y="1"/>
                    </a:lnTo>
                    <a:lnTo>
                      <a:pt x="170" y="0"/>
                    </a:lnTo>
                    <a:lnTo>
                      <a:pt x="168" y="0"/>
                    </a:lnTo>
                    <a:lnTo>
                      <a:pt x="166" y="0"/>
                    </a:lnTo>
                    <a:lnTo>
                      <a:pt x="165" y="1"/>
                    </a:lnTo>
                    <a:lnTo>
                      <a:pt x="164" y="2"/>
                    </a:lnTo>
                    <a:lnTo>
                      <a:pt x="163" y="3"/>
                    </a:lnTo>
                    <a:lnTo>
                      <a:pt x="154" y="3"/>
                    </a:lnTo>
                    <a:lnTo>
                      <a:pt x="154" y="2"/>
                    </a:lnTo>
                    <a:lnTo>
                      <a:pt x="153" y="1"/>
                    </a:lnTo>
                    <a:lnTo>
                      <a:pt x="151" y="0"/>
                    </a:lnTo>
                    <a:lnTo>
                      <a:pt x="150" y="0"/>
                    </a:lnTo>
                    <a:lnTo>
                      <a:pt x="148" y="0"/>
                    </a:lnTo>
                    <a:lnTo>
                      <a:pt x="147" y="1"/>
                    </a:lnTo>
                    <a:lnTo>
                      <a:pt x="146" y="2"/>
                    </a:lnTo>
                    <a:lnTo>
                      <a:pt x="145" y="3"/>
                    </a:lnTo>
                    <a:lnTo>
                      <a:pt x="129" y="3"/>
                    </a:lnTo>
                    <a:lnTo>
                      <a:pt x="129" y="2"/>
                    </a:lnTo>
                    <a:lnTo>
                      <a:pt x="128" y="1"/>
                    </a:lnTo>
                    <a:lnTo>
                      <a:pt x="127" y="0"/>
                    </a:lnTo>
                    <a:lnTo>
                      <a:pt x="125" y="0"/>
                    </a:lnTo>
                    <a:lnTo>
                      <a:pt x="123" y="0"/>
                    </a:lnTo>
                    <a:lnTo>
                      <a:pt x="122" y="1"/>
                    </a:lnTo>
                    <a:lnTo>
                      <a:pt x="121" y="2"/>
                    </a:lnTo>
                    <a:lnTo>
                      <a:pt x="121" y="3"/>
                    </a:lnTo>
                    <a:lnTo>
                      <a:pt x="89" y="3"/>
                    </a:lnTo>
                    <a:lnTo>
                      <a:pt x="89" y="2"/>
                    </a:lnTo>
                    <a:lnTo>
                      <a:pt x="88" y="1"/>
                    </a:lnTo>
                    <a:lnTo>
                      <a:pt x="86" y="0"/>
                    </a:lnTo>
                    <a:lnTo>
                      <a:pt x="85" y="0"/>
                    </a:lnTo>
                    <a:lnTo>
                      <a:pt x="83" y="0"/>
                    </a:lnTo>
                    <a:lnTo>
                      <a:pt x="81" y="1"/>
                    </a:lnTo>
                    <a:lnTo>
                      <a:pt x="81" y="2"/>
                    </a:lnTo>
                    <a:lnTo>
                      <a:pt x="80" y="3"/>
                    </a:lnTo>
                    <a:lnTo>
                      <a:pt x="29" y="3"/>
                    </a:lnTo>
                    <a:lnTo>
                      <a:pt x="29" y="2"/>
                    </a:lnTo>
                    <a:lnTo>
                      <a:pt x="28" y="1"/>
                    </a:lnTo>
                    <a:lnTo>
                      <a:pt x="26" y="0"/>
                    </a:lnTo>
                    <a:lnTo>
                      <a:pt x="25" y="0"/>
                    </a:lnTo>
                    <a:lnTo>
                      <a:pt x="23" y="0"/>
                    </a:lnTo>
                    <a:lnTo>
                      <a:pt x="22" y="1"/>
                    </a:lnTo>
                    <a:lnTo>
                      <a:pt x="21" y="2"/>
                    </a:lnTo>
                    <a:lnTo>
                      <a:pt x="20" y="3"/>
                    </a:lnTo>
                    <a:lnTo>
                      <a:pt x="0" y="3"/>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61" name="Freeform 497"/>
              <p:cNvSpPr>
                <a:spLocks/>
              </p:cNvSpPr>
              <p:nvPr/>
            </p:nvSpPr>
            <p:spPr bwMode="auto">
              <a:xfrm>
                <a:off x="1301" y="1310"/>
                <a:ext cx="14" cy="10"/>
              </a:xfrm>
              <a:custGeom>
                <a:avLst/>
                <a:gdLst>
                  <a:gd name="T0" fmla="*/ 12 w 14"/>
                  <a:gd name="T1" fmla="*/ 10 h 10"/>
                  <a:gd name="T2" fmla="*/ 0 w 14"/>
                  <a:gd name="T3" fmla="*/ 5 h 10"/>
                  <a:gd name="T4" fmla="*/ 12 w 14"/>
                  <a:gd name="T5" fmla="*/ 0 h 10"/>
                  <a:gd name="T6" fmla="*/ 13 w 14"/>
                  <a:gd name="T7" fmla="*/ 3 h 10"/>
                  <a:gd name="T8" fmla="*/ 14 w 14"/>
                  <a:gd name="T9" fmla="*/ 5 h 10"/>
                  <a:gd name="T10" fmla="*/ 13 w 14"/>
                  <a:gd name="T11" fmla="*/ 7 h 10"/>
                  <a:gd name="T12" fmla="*/ 12 w 14"/>
                  <a:gd name="T13" fmla="*/ 10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12" y="10"/>
                    </a:moveTo>
                    <a:lnTo>
                      <a:pt x="0" y="5"/>
                    </a:lnTo>
                    <a:lnTo>
                      <a:pt x="12" y="0"/>
                    </a:lnTo>
                    <a:lnTo>
                      <a:pt x="13" y="3"/>
                    </a:lnTo>
                    <a:lnTo>
                      <a:pt x="14" y="5"/>
                    </a:lnTo>
                    <a:lnTo>
                      <a:pt x="13" y="7"/>
                    </a:lnTo>
                    <a:lnTo>
                      <a:pt x="12" y="1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62" name="Freeform 498"/>
              <p:cNvSpPr>
                <a:spLocks/>
              </p:cNvSpPr>
              <p:nvPr/>
            </p:nvSpPr>
            <p:spPr bwMode="auto">
              <a:xfrm>
                <a:off x="793" y="1331"/>
                <a:ext cx="192" cy="125"/>
              </a:xfrm>
              <a:custGeom>
                <a:avLst/>
                <a:gdLst>
                  <a:gd name="T0" fmla="*/ 0 w 192"/>
                  <a:gd name="T1" fmla="*/ 125 h 125"/>
                  <a:gd name="T2" fmla="*/ 16 w 192"/>
                  <a:gd name="T3" fmla="*/ 125 h 125"/>
                  <a:gd name="T4" fmla="*/ 17 w 192"/>
                  <a:gd name="T5" fmla="*/ 124 h 125"/>
                  <a:gd name="T6" fmla="*/ 17 w 192"/>
                  <a:gd name="T7" fmla="*/ 122 h 125"/>
                  <a:gd name="T8" fmla="*/ 19 w 192"/>
                  <a:gd name="T9" fmla="*/ 122 h 125"/>
                  <a:gd name="T10" fmla="*/ 21 w 192"/>
                  <a:gd name="T11" fmla="*/ 121 h 125"/>
                  <a:gd name="T12" fmla="*/ 23 w 192"/>
                  <a:gd name="T13" fmla="*/ 122 h 125"/>
                  <a:gd name="T14" fmla="*/ 24 w 192"/>
                  <a:gd name="T15" fmla="*/ 122 h 125"/>
                  <a:gd name="T16" fmla="*/ 25 w 192"/>
                  <a:gd name="T17" fmla="*/ 124 h 125"/>
                  <a:gd name="T18" fmla="*/ 25 w 192"/>
                  <a:gd name="T19" fmla="*/ 125 h 125"/>
                  <a:gd name="T20" fmla="*/ 90 w 192"/>
                  <a:gd name="T21" fmla="*/ 125 h 125"/>
                  <a:gd name="T22" fmla="*/ 90 w 192"/>
                  <a:gd name="T23" fmla="*/ 13 h 125"/>
                  <a:gd name="T24" fmla="*/ 192 w 192"/>
                  <a:gd name="T25" fmla="*/ 13 h 125"/>
                  <a:gd name="T26" fmla="*/ 192 w 192"/>
                  <a:gd name="T27" fmla="*/ 0 h 12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2"/>
                  <a:gd name="T43" fmla="*/ 0 h 125"/>
                  <a:gd name="T44" fmla="*/ 192 w 192"/>
                  <a:gd name="T45" fmla="*/ 125 h 12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2" h="125">
                    <a:moveTo>
                      <a:pt x="0" y="125"/>
                    </a:moveTo>
                    <a:lnTo>
                      <a:pt x="16" y="125"/>
                    </a:lnTo>
                    <a:lnTo>
                      <a:pt x="17" y="124"/>
                    </a:lnTo>
                    <a:lnTo>
                      <a:pt x="17" y="122"/>
                    </a:lnTo>
                    <a:lnTo>
                      <a:pt x="19" y="122"/>
                    </a:lnTo>
                    <a:lnTo>
                      <a:pt x="21" y="121"/>
                    </a:lnTo>
                    <a:lnTo>
                      <a:pt x="23" y="122"/>
                    </a:lnTo>
                    <a:lnTo>
                      <a:pt x="24" y="122"/>
                    </a:lnTo>
                    <a:lnTo>
                      <a:pt x="25" y="124"/>
                    </a:lnTo>
                    <a:lnTo>
                      <a:pt x="25" y="125"/>
                    </a:lnTo>
                    <a:lnTo>
                      <a:pt x="90" y="125"/>
                    </a:lnTo>
                    <a:lnTo>
                      <a:pt x="90" y="13"/>
                    </a:lnTo>
                    <a:lnTo>
                      <a:pt x="192" y="13"/>
                    </a:lnTo>
                    <a:lnTo>
                      <a:pt x="192" y="0"/>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63" name="Freeform 499"/>
              <p:cNvSpPr>
                <a:spLocks/>
              </p:cNvSpPr>
              <p:nvPr/>
            </p:nvSpPr>
            <p:spPr bwMode="auto">
              <a:xfrm>
                <a:off x="781" y="1451"/>
                <a:ext cx="14" cy="9"/>
              </a:xfrm>
              <a:custGeom>
                <a:avLst/>
                <a:gdLst>
                  <a:gd name="T0" fmla="*/ 12 w 14"/>
                  <a:gd name="T1" fmla="*/ 9 h 9"/>
                  <a:gd name="T2" fmla="*/ 0 w 14"/>
                  <a:gd name="T3" fmla="*/ 5 h 9"/>
                  <a:gd name="T4" fmla="*/ 12 w 14"/>
                  <a:gd name="T5" fmla="*/ 0 h 9"/>
                  <a:gd name="T6" fmla="*/ 13 w 14"/>
                  <a:gd name="T7" fmla="*/ 2 h 9"/>
                  <a:gd name="T8" fmla="*/ 14 w 14"/>
                  <a:gd name="T9" fmla="*/ 5 h 9"/>
                  <a:gd name="T10" fmla="*/ 13 w 14"/>
                  <a:gd name="T11" fmla="*/ 7 h 9"/>
                  <a:gd name="T12" fmla="*/ 12 w 14"/>
                  <a:gd name="T13" fmla="*/ 9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12" y="9"/>
                    </a:moveTo>
                    <a:lnTo>
                      <a:pt x="0" y="5"/>
                    </a:lnTo>
                    <a:lnTo>
                      <a:pt x="12" y="0"/>
                    </a:lnTo>
                    <a:lnTo>
                      <a:pt x="13" y="2"/>
                    </a:lnTo>
                    <a:lnTo>
                      <a:pt x="14" y="5"/>
                    </a:lnTo>
                    <a:lnTo>
                      <a:pt x="13" y="7"/>
                    </a:lnTo>
                    <a:lnTo>
                      <a:pt x="12" y="9"/>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64" name="Freeform 500"/>
              <p:cNvSpPr>
                <a:spLocks/>
              </p:cNvSpPr>
              <p:nvPr/>
            </p:nvSpPr>
            <p:spPr bwMode="auto">
              <a:xfrm>
                <a:off x="2536" y="1357"/>
                <a:ext cx="631" cy="707"/>
              </a:xfrm>
              <a:custGeom>
                <a:avLst/>
                <a:gdLst>
                  <a:gd name="T0" fmla="*/ 12 w 631"/>
                  <a:gd name="T1" fmla="*/ 705 h 707"/>
                  <a:gd name="T2" fmla="*/ 19 w 631"/>
                  <a:gd name="T3" fmla="*/ 705 h 707"/>
                  <a:gd name="T4" fmla="*/ 23 w 631"/>
                  <a:gd name="T5" fmla="*/ 706 h 707"/>
                  <a:gd name="T6" fmla="*/ 28 w 631"/>
                  <a:gd name="T7" fmla="*/ 704 h 707"/>
                  <a:gd name="T8" fmla="*/ 33 w 631"/>
                  <a:gd name="T9" fmla="*/ 707 h 707"/>
                  <a:gd name="T10" fmla="*/ 37 w 631"/>
                  <a:gd name="T11" fmla="*/ 704 h 707"/>
                  <a:gd name="T12" fmla="*/ 42 w 631"/>
                  <a:gd name="T13" fmla="*/ 707 h 707"/>
                  <a:gd name="T14" fmla="*/ 48 w 631"/>
                  <a:gd name="T15" fmla="*/ 702 h 707"/>
                  <a:gd name="T16" fmla="*/ 57 w 631"/>
                  <a:gd name="T17" fmla="*/ 701 h 707"/>
                  <a:gd name="T18" fmla="*/ 63 w 631"/>
                  <a:gd name="T19" fmla="*/ 705 h 707"/>
                  <a:gd name="T20" fmla="*/ 76 w 631"/>
                  <a:gd name="T21" fmla="*/ 705 h 707"/>
                  <a:gd name="T22" fmla="*/ 82 w 631"/>
                  <a:gd name="T23" fmla="*/ 705 h 707"/>
                  <a:gd name="T24" fmla="*/ 99 w 631"/>
                  <a:gd name="T25" fmla="*/ 706 h 707"/>
                  <a:gd name="T26" fmla="*/ 105 w 631"/>
                  <a:gd name="T27" fmla="*/ 704 h 707"/>
                  <a:gd name="T28" fmla="*/ 115 w 631"/>
                  <a:gd name="T29" fmla="*/ 707 h 707"/>
                  <a:gd name="T30" fmla="*/ 133 w 631"/>
                  <a:gd name="T31" fmla="*/ 592 h 707"/>
                  <a:gd name="T32" fmla="*/ 140 w 631"/>
                  <a:gd name="T33" fmla="*/ 592 h 707"/>
                  <a:gd name="T34" fmla="*/ 150 w 631"/>
                  <a:gd name="T35" fmla="*/ 593 h 707"/>
                  <a:gd name="T36" fmla="*/ 156 w 631"/>
                  <a:gd name="T37" fmla="*/ 591 h 707"/>
                  <a:gd name="T38" fmla="*/ 166 w 631"/>
                  <a:gd name="T39" fmla="*/ 594 h 707"/>
                  <a:gd name="T40" fmla="*/ 171 w 631"/>
                  <a:gd name="T41" fmla="*/ 589 h 707"/>
                  <a:gd name="T42" fmla="*/ 179 w 631"/>
                  <a:gd name="T43" fmla="*/ 590 h 707"/>
                  <a:gd name="T44" fmla="*/ 183 w 631"/>
                  <a:gd name="T45" fmla="*/ 594 h 707"/>
                  <a:gd name="T46" fmla="*/ 188 w 631"/>
                  <a:gd name="T47" fmla="*/ 589 h 707"/>
                  <a:gd name="T48" fmla="*/ 196 w 631"/>
                  <a:gd name="T49" fmla="*/ 591 h 707"/>
                  <a:gd name="T50" fmla="*/ 204 w 631"/>
                  <a:gd name="T51" fmla="*/ 593 h 707"/>
                  <a:gd name="T52" fmla="*/ 210 w 631"/>
                  <a:gd name="T53" fmla="*/ 591 h 707"/>
                  <a:gd name="T54" fmla="*/ 220 w 631"/>
                  <a:gd name="T55" fmla="*/ 594 h 707"/>
                  <a:gd name="T56" fmla="*/ 225 w 631"/>
                  <a:gd name="T57" fmla="*/ 591 h 707"/>
                  <a:gd name="T58" fmla="*/ 229 w 631"/>
                  <a:gd name="T59" fmla="*/ 594 h 707"/>
                  <a:gd name="T60" fmla="*/ 239 w 631"/>
                  <a:gd name="T61" fmla="*/ 589 h 707"/>
                  <a:gd name="T62" fmla="*/ 248 w 631"/>
                  <a:gd name="T63" fmla="*/ 588 h 707"/>
                  <a:gd name="T64" fmla="*/ 254 w 631"/>
                  <a:gd name="T65" fmla="*/ 594 h 707"/>
                  <a:gd name="T66" fmla="*/ 272 w 631"/>
                  <a:gd name="T67" fmla="*/ 591 h 707"/>
                  <a:gd name="T68" fmla="*/ 277 w 631"/>
                  <a:gd name="T69" fmla="*/ 593 h 707"/>
                  <a:gd name="T70" fmla="*/ 312 w 631"/>
                  <a:gd name="T71" fmla="*/ 592 h 707"/>
                  <a:gd name="T72" fmla="*/ 319 w 631"/>
                  <a:gd name="T73" fmla="*/ 592 h 707"/>
                  <a:gd name="T74" fmla="*/ 347 w 631"/>
                  <a:gd name="T75" fmla="*/ 593 h 707"/>
                  <a:gd name="T76" fmla="*/ 353 w 631"/>
                  <a:gd name="T77" fmla="*/ 591 h 707"/>
                  <a:gd name="T78" fmla="*/ 389 w 631"/>
                  <a:gd name="T79" fmla="*/ 594 h 707"/>
                  <a:gd name="T80" fmla="*/ 393 w 631"/>
                  <a:gd name="T81" fmla="*/ 591 h 707"/>
                  <a:gd name="T82" fmla="*/ 398 w 631"/>
                  <a:gd name="T83" fmla="*/ 594 h 707"/>
                  <a:gd name="T84" fmla="*/ 520 w 631"/>
                  <a:gd name="T85" fmla="*/ 590 h 707"/>
                  <a:gd name="T86" fmla="*/ 528 w 631"/>
                  <a:gd name="T87" fmla="*/ 589 h 707"/>
                  <a:gd name="T88" fmla="*/ 533 w 631"/>
                  <a:gd name="T89" fmla="*/ 594 h 707"/>
                  <a:gd name="T90" fmla="*/ 543 w 631"/>
                  <a:gd name="T91" fmla="*/ 591 h 707"/>
                  <a:gd name="T92" fmla="*/ 549 w 631"/>
                  <a:gd name="T93" fmla="*/ 593 h 707"/>
                  <a:gd name="T94" fmla="*/ 582 w 631"/>
                  <a:gd name="T95" fmla="*/ 592 h 707"/>
                  <a:gd name="T96" fmla="*/ 589 w 631"/>
                  <a:gd name="T97" fmla="*/ 592 h 707"/>
                  <a:gd name="T98" fmla="*/ 605 w 631"/>
                  <a:gd name="T99" fmla="*/ 593 h 707"/>
                  <a:gd name="T100" fmla="*/ 611 w 631"/>
                  <a:gd name="T101" fmla="*/ 591 h 707"/>
                  <a:gd name="T102" fmla="*/ 631 w 631"/>
                  <a:gd name="T103" fmla="*/ 594 h 70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631"/>
                  <a:gd name="T157" fmla="*/ 0 h 707"/>
                  <a:gd name="T158" fmla="*/ 631 w 631"/>
                  <a:gd name="T159" fmla="*/ 707 h 70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631" h="707">
                    <a:moveTo>
                      <a:pt x="0" y="707"/>
                    </a:moveTo>
                    <a:lnTo>
                      <a:pt x="11" y="707"/>
                    </a:lnTo>
                    <a:lnTo>
                      <a:pt x="12" y="706"/>
                    </a:lnTo>
                    <a:lnTo>
                      <a:pt x="12" y="705"/>
                    </a:lnTo>
                    <a:lnTo>
                      <a:pt x="14" y="704"/>
                    </a:lnTo>
                    <a:lnTo>
                      <a:pt x="16" y="704"/>
                    </a:lnTo>
                    <a:lnTo>
                      <a:pt x="17" y="704"/>
                    </a:lnTo>
                    <a:lnTo>
                      <a:pt x="19" y="705"/>
                    </a:lnTo>
                    <a:lnTo>
                      <a:pt x="20" y="706"/>
                    </a:lnTo>
                    <a:lnTo>
                      <a:pt x="20" y="707"/>
                    </a:lnTo>
                    <a:lnTo>
                      <a:pt x="22" y="707"/>
                    </a:lnTo>
                    <a:lnTo>
                      <a:pt x="23" y="706"/>
                    </a:lnTo>
                    <a:lnTo>
                      <a:pt x="24" y="705"/>
                    </a:lnTo>
                    <a:lnTo>
                      <a:pt x="25" y="704"/>
                    </a:lnTo>
                    <a:lnTo>
                      <a:pt x="27" y="704"/>
                    </a:lnTo>
                    <a:lnTo>
                      <a:pt x="28" y="704"/>
                    </a:lnTo>
                    <a:lnTo>
                      <a:pt x="30" y="705"/>
                    </a:lnTo>
                    <a:lnTo>
                      <a:pt x="31" y="706"/>
                    </a:lnTo>
                    <a:lnTo>
                      <a:pt x="31" y="707"/>
                    </a:lnTo>
                    <a:lnTo>
                      <a:pt x="33" y="707"/>
                    </a:lnTo>
                    <a:lnTo>
                      <a:pt x="33" y="706"/>
                    </a:lnTo>
                    <a:lnTo>
                      <a:pt x="34" y="705"/>
                    </a:lnTo>
                    <a:lnTo>
                      <a:pt x="36" y="704"/>
                    </a:lnTo>
                    <a:lnTo>
                      <a:pt x="37" y="704"/>
                    </a:lnTo>
                    <a:lnTo>
                      <a:pt x="39" y="704"/>
                    </a:lnTo>
                    <a:lnTo>
                      <a:pt x="41" y="705"/>
                    </a:lnTo>
                    <a:lnTo>
                      <a:pt x="42" y="706"/>
                    </a:lnTo>
                    <a:lnTo>
                      <a:pt x="42" y="707"/>
                    </a:lnTo>
                    <a:lnTo>
                      <a:pt x="46" y="707"/>
                    </a:lnTo>
                    <a:lnTo>
                      <a:pt x="46" y="705"/>
                    </a:lnTo>
                    <a:lnTo>
                      <a:pt x="47" y="704"/>
                    </a:lnTo>
                    <a:lnTo>
                      <a:pt x="48" y="702"/>
                    </a:lnTo>
                    <a:lnTo>
                      <a:pt x="50" y="701"/>
                    </a:lnTo>
                    <a:lnTo>
                      <a:pt x="52" y="701"/>
                    </a:lnTo>
                    <a:lnTo>
                      <a:pt x="55" y="700"/>
                    </a:lnTo>
                    <a:lnTo>
                      <a:pt x="57" y="701"/>
                    </a:lnTo>
                    <a:lnTo>
                      <a:pt x="59" y="701"/>
                    </a:lnTo>
                    <a:lnTo>
                      <a:pt x="61" y="702"/>
                    </a:lnTo>
                    <a:lnTo>
                      <a:pt x="62" y="704"/>
                    </a:lnTo>
                    <a:lnTo>
                      <a:pt x="63" y="705"/>
                    </a:lnTo>
                    <a:lnTo>
                      <a:pt x="64" y="707"/>
                    </a:lnTo>
                    <a:lnTo>
                      <a:pt x="75" y="707"/>
                    </a:lnTo>
                    <a:lnTo>
                      <a:pt x="75" y="706"/>
                    </a:lnTo>
                    <a:lnTo>
                      <a:pt x="76" y="705"/>
                    </a:lnTo>
                    <a:lnTo>
                      <a:pt x="77" y="704"/>
                    </a:lnTo>
                    <a:lnTo>
                      <a:pt x="79" y="704"/>
                    </a:lnTo>
                    <a:lnTo>
                      <a:pt x="81" y="704"/>
                    </a:lnTo>
                    <a:lnTo>
                      <a:pt x="82" y="705"/>
                    </a:lnTo>
                    <a:lnTo>
                      <a:pt x="83" y="706"/>
                    </a:lnTo>
                    <a:lnTo>
                      <a:pt x="84" y="707"/>
                    </a:lnTo>
                    <a:lnTo>
                      <a:pt x="99" y="707"/>
                    </a:lnTo>
                    <a:lnTo>
                      <a:pt x="99" y="706"/>
                    </a:lnTo>
                    <a:lnTo>
                      <a:pt x="100" y="705"/>
                    </a:lnTo>
                    <a:lnTo>
                      <a:pt x="102" y="704"/>
                    </a:lnTo>
                    <a:lnTo>
                      <a:pt x="104" y="704"/>
                    </a:lnTo>
                    <a:lnTo>
                      <a:pt x="105" y="704"/>
                    </a:lnTo>
                    <a:lnTo>
                      <a:pt x="107" y="705"/>
                    </a:lnTo>
                    <a:lnTo>
                      <a:pt x="108" y="706"/>
                    </a:lnTo>
                    <a:lnTo>
                      <a:pt x="108" y="707"/>
                    </a:lnTo>
                    <a:lnTo>
                      <a:pt x="115" y="707"/>
                    </a:lnTo>
                    <a:lnTo>
                      <a:pt x="115" y="594"/>
                    </a:lnTo>
                    <a:lnTo>
                      <a:pt x="132" y="594"/>
                    </a:lnTo>
                    <a:lnTo>
                      <a:pt x="132" y="593"/>
                    </a:lnTo>
                    <a:lnTo>
                      <a:pt x="133" y="592"/>
                    </a:lnTo>
                    <a:lnTo>
                      <a:pt x="135" y="591"/>
                    </a:lnTo>
                    <a:lnTo>
                      <a:pt x="137" y="591"/>
                    </a:lnTo>
                    <a:lnTo>
                      <a:pt x="138" y="591"/>
                    </a:lnTo>
                    <a:lnTo>
                      <a:pt x="140" y="592"/>
                    </a:lnTo>
                    <a:lnTo>
                      <a:pt x="141" y="593"/>
                    </a:lnTo>
                    <a:lnTo>
                      <a:pt x="141" y="594"/>
                    </a:lnTo>
                    <a:lnTo>
                      <a:pt x="150" y="594"/>
                    </a:lnTo>
                    <a:lnTo>
                      <a:pt x="150" y="593"/>
                    </a:lnTo>
                    <a:lnTo>
                      <a:pt x="151" y="592"/>
                    </a:lnTo>
                    <a:lnTo>
                      <a:pt x="153" y="591"/>
                    </a:lnTo>
                    <a:lnTo>
                      <a:pt x="155" y="591"/>
                    </a:lnTo>
                    <a:lnTo>
                      <a:pt x="156" y="591"/>
                    </a:lnTo>
                    <a:lnTo>
                      <a:pt x="158" y="592"/>
                    </a:lnTo>
                    <a:lnTo>
                      <a:pt x="159" y="593"/>
                    </a:lnTo>
                    <a:lnTo>
                      <a:pt x="159" y="594"/>
                    </a:lnTo>
                    <a:lnTo>
                      <a:pt x="166" y="594"/>
                    </a:lnTo>
                    <a:lnTo>
                      <a:pt x="166" y="593"/>
                    </a:lnTo>
                    <a:lnTo>
                      <a:pt x="167" y="591"/>
                    </a:lnTo>
                    <a:lnTo>
                      <a:pt x="169" y="590"/>
                    </a:lnTo>
                    <a:lnTo>
                      <a:pt x="171" y="589"/>
                    </a:lnTo>
                    <a:lnTo>
                      <a:pt x="173" y="588"/>
                    </a:lnTo>
                    <a:lnTo>
                      <a:pt x="175" y="588"/>
                    </a:lnTo>
                    <a:lnTo>
                      <a:pt x="177" y="589"/>
                    </a:lnTo>
                    <a:lnTo>
                      <a:pt x="179" y="590"/>
                    </a:lnTo>
                    <a:lnTo>
                      <a:pt x="180" y="591"/>
                    </a:lnTo>
                    <a:lnTo>
                      <a:pt x="181" y="593"/>
                    </a:lnTo>
                    <a:lnTo>
                      <a:pt x="182" y="594"/>
                    </a:lnTo>
                    <a:lnTo>
                      <a:pt x="183" y="594"/>
                    </a:lnTo>
                    <a:lnTo>
                      <a:pt x="184" y="593"/>
                    </a:lnTo>
                    <a:lnTo>
                      <a:pt x="185" y="591"/>
                    </a:lnTo>
                    <a:lnTo>
                      <a:pt x="186" y="590"/>
                    </a:lnTo>
                    <a:lnTo>
                      <a:pt x="188" y="589"/>
                    </a:lnTo>
                    <a:lnTo>
                      <a:pt x="190" y="589"/>
                    </a:lnTo>
                    <a:lnTo>
                      <a:pt x="192" y="589"/>
                    </a:lnTo>
                    <a:lnTo>
                      <a:pt x="194" y="590"/>
                    </a:lnTo>
                    <a:lnTo>
                      <a:pt x="196" y="591"/>
                    </a:lnTo>
                    <a:lnTo>
                      <a:pt x="196" y="593"/>
                    </a:lnTo>
                    <a:lnTo>
                      <a:pt x="197" y="594"/>
                    </a:lnTo>
                    <a:lnTo>
                      <a:pt x="204" y="594"/>
                    </a:lnTo>
                    <a:lnTo>
                      <a:pt x="204" y="593"/>
                    </a:lnTo>
                    <a:lnTo>
                      <a:pt x="205" y="592"/>
                    </a:lnTo>
                    <a:lnTo>
                      <a:pt x="207" y="591"/>
                    </a:lnTo>
                    <a:lnTo>
                      <a:pt x="209" y="591"/>
                    </a:lnTo>
                    <a:lnTo>
                      <a:pt x="210" y="591"/>
                    </a:lnTo>
                    <a:lnTo>
                      <a:pt x="212" y="592"/>
                    </a:lnTo>
                    <a:lnTo>
                      <a:pt x="213" y="593"/>
                    </a:lnTo>
                    <a:lnTo>
                      <a:pt x="213" y="594"/>
                    </a:lnTo>
                    <a:lnTo>
                      <a:pt x="220" y="594"/>
                    </a:lnTo>
                    <a:lnTo>
                      <a:pt x="221" y="593"/>
                    </a:lnTo>
                    <a:lnTo>
                      <a:pt x="222" y="592"/>
                    </a:lnTo>
                    <a:lnTo>
                      <a:pt x="223" y="591"/>
                    </a:lnTo>
                    <a:lnTo>
                      <a:pt x="225" y="591"/>
                    </a:lnTo>
                    <a:lnTo>
                      <a:pt x="227" y="591"/>
                    </a:lnTo>
                    <a:lnTo>
                      <a:pt x="228" y="592"/>
                    </a:lnTo>
                    <a:lnTo>
                      <a:pt x="229" y="593"/>
                    </a:lnTo>
                    <a:lnTo>
                      <a:pt x="229" y="594"/>
                    </a:lnTo>
                    <a:lnTo>
                      <a:pt x="236" y="594"/>
                    </a:lnTo>
                    <a:lnTo>
                      <a:pt x="236" y="592"/>
                    </a:lnTo>
                    <a:lnTo>
                      <a:pt x="237" y="591"/>
                    </a:lnTo>
                    <a:lnTo>
                      <a:pt x="239" y="589"/>
                    </a:lnTo>
                    <a:lnTo>
                      <a:pt x="241" y="588"/>
                    </a:lnTo>
                    <a:lnTo>
                      <a:pt x="244" y="588"/>
                    </a:lnTo>
                    <a:lnTo>
                      <a:pt x="246" y="588"/>
                    </a:lnTo>
                    <a:lnTo>
                      <a:pt x="248" y="588"/>
                    </a:lnTo>
                    <a:lnTo>
                      <a:pt x="251" y="589"/>
                    </a:lnTo>
                    <a:lnTo>
                      <a:pt x="252" y="591"/>
                    </a:lnTo>
                    <a:lnTo>
                      <a:pt x="253" y="592"/>
                    </a:lnTo>
                    <a:lnTo>
                      <a:pt x="254" y="594"/>
                    </a:lnTo>
                    <a:lnTo>
                      <a:pt x="269" y="594"/>
                    </a:lnTo>
                    <a:lnTo>
                      <a:pt x="269" y="593"/>
                    </a:lnTo>
                    <a:lnTo>
                      <a:pt x="270" y="592"/>
                    </a:lnTo>
                    <a:lnTo>
                      <a:pt x="272" y="591"/>
                    </a:lnTo>
                    <a:lnTo>
                      <a:pt x="273" y="591"/>
                    </a:lnTo>
                    <a:lnTo>
                      <a:pt x="275" y="591"/>
                    </a:lnTo>
                    <a:lnTo>
                      <a:pt x="276" y="592"/>
                    </a:lnTo>
                    <a:lnTo>
                      <a:pt x="277" y="593"/>
                    </a:lnTo>
                    <a:lnTo>
                      <a:pt x="278" y="594"/>
                    </a:lnTo>
                    <a:lnTo>
                      <a:pt x="311" y="594"/>
                    </a:lnTo>
                    <a:lnTo>
                      <a:pt x="311" y="593"/>
                    </a:lnTo>
                    <a:lnTo>
                      <a:pt x="312" y="592"/>
                    </a:lnTo>
                    <a:lnTo>
                      <a:pt x="314" y="591"/>
                    </a:lnTo>
                    <a:lnTo>
                      <a:pt x="316" y="591"/>
                    </a:lnTo>
                    <a:lnTo>
                      <a:pt x="317" y="591"/>
                    </a:lnTo>
                    <a:lnTo>
                      <a:pt x="319" y="592"/>
                    </a:lnTo>
                    <a:lnTo>
                      <a:pt x="320" y="593"/>
                    </a:lnTo>
                    <a:lnTo>
                      <a:pt x="320" y="594"/>
                    </a:lnTo>
                    <a:lnTo>
                      <a:pt x="347" y="594"/>
                    </a:lnTo>
                    <a:lnTo>
                      <a:pt x="347" y="593"/>
                    </a:lnTo>
                    <a:lnTo>
                      <a:pt x="348" y="592"/>
                    </a:lnTo>
                    <a:lnTo>
                      <a:pt x="349" y="591"/>
                    </a:lnTo>
                    <a:lnTo>
                      <a:pt x="351" y="591"/>
                    </a:lnTo>
                    <a:lnTo>
                      <a:pt x="353" y="591"/>
                    </a:lnTo>
                    <a:lnTo>
                      <a:pt x="354" y="592"/>
                    </a:lnTo>
                    <a:lnTo>
                      <a:pt x="355" y="593"/>
                    </a:lnTo>
                    <a:lnTo>
                      <a:pt x="355" y="594"/>
                    </a:lnTo>
                    <a:lnTo>
                      <a:pt x="389" y="594"/>
                    </a:lnTo>
                    <a:lnTo>
                      <a:pt x="389" y="593"/>
                    </a:lnTo>
                    <a:lnTo>
                      <a:pt x="390" y="592"/>
                    </a:lnTo>
                    <a:lnTo>
                      <a:pt x="391" y="591"/>
                    </a:lnTo>
                    <a:lnTo>
                      <a:pt x="393" y="591"/>
                    </a:lnTo>
                    <a:lnTo>
                      <a:pt x="395" y="591"/>
                    </a:lnTo>
                    <a:lnTo>
                      <a:pt x="396" y="592"/>
                    </a:lnTo>
                    <a:lnTo>
                      <a:pt x="397" y="593"/>
                    </a:lnTo>
                    <a:lnTo>
                      <a:pt x="398" y="594"/>
                    </a:lnTo>
                    <a:lnTo>
                      <a:pt x="517" y="594"/>
                    </a:lnTo>
                    <a:lnTo>
                      <a:pt x="517" y="593"/>
                    </a:lnTo>
                    <a:lnTo>
                      <a:pt x="518" y="591"/>
                    </a:lnTo>
                    <a:lnTo>
                      <a:pt x="520" y="590"/>
                    </a:lnTo>
                    <a:lnTo>
                      <a:pt x="522" y="589"/>
                    </a:lnTo>
                    <a:lnTo>
                      <a:pt x="524" y="588"/>
                    </a:lnTo>
                    <a:lnTo>
                      <a:pt x="526" y="588"/>
                    </a:lnTo>
                    <a:lnTo>
                      <a:pt x="528" y="589"/>
                    </a:lnTo>
                    <a:lnTo>
                      <a:pt x="530" y="590"/>
                    </a:lnTo>
                    <a:lnTo>
                      <a:pt x="531" y="591"/>
                    </a:lnTo>
                    <a:lnTo>
                      <a:pt x="532" y="593"/>
                    </a:lnTo>
                    <a:lnTo>
                      <a:pt x="533" y="594"/>
                    </a:lnTo>
                    <a:lnTo>
                      <a:pt x="541" y="594"/>
                    </a:lnTo>
                    <a:lnTo>
                      <a:pt x="541" y="593"/>
                    </a:lnTo>
                    <a:lnTo>
                      <a:pt x="542" y="592"/>
                    </a:lnTo>
                    <a:lnTo>
                      <a:pt x="543" y="591"/>
                    </a:lnTo>
                    <a:lnTo>
                      <a:pt x="545" y="591"/>
                    </a:lnTo>
                    <a:lnTo>
                      <a:pt x="547" y="591"/>
                    </a:lnTo>
                    <a:lnTo>
                      <a:pt x="548" y="592"/>
                    </a:lnTo>
                    <a:lnTo>
                      <a:pt x="549" y="593"/>
                    </a:lnTo>
                    <a:lnTo>
                      <a:pt x="550" y="594"/>
                    </a:lnTo>
                    <a:lnTo>
                      <a:pt x="581" y="594"/>
                    </a:lnTo>
                    <a:lnTo>
                      <a:pt x="582" y="593"/>
                    </a:lnTo>
                    <a:lnTo>
                      <a:pt x="582" y="592"/>
                    </a:lnTo>
                    <a:lnTo>
                      <a:pt x="584" y="591"/>
                    </a:lnTo>
                    <a:lnTo>
                      <a:pt x="586" y="591"/>
                    </a:lnTo>
                    <a:lnTo>
                      <a:pt x="587" y="591"/>
                    </a:lnTo>
                    <a:lnTo>
                      <a:pt x="589" y="592"/>
                    </a:lnTo>
                    <a:lnTo>
                      <a:pt x="590" y="593"/>
                    </a:lnTo>
                    <a:lnTo>
                      <a:pt x="590" y="594"/>
                    </a:lnTo>
                    <a:lnTo>
                      <a:pt x="605" y="594"/>
                    </a:lnTo>
                    <a:lnTo>
                      <a:pt x="605" y="593"/>
                    </a:lnTo>
                    <a:lnTo>
                      <a:pt x="606" y="592"/>
                    </a:lnTo>
                    <a:lnTo>
                      <a:pt x="608" y="591"/>
                    </a:lnTo>
                    <a:lnTo>
                      <a:pt x="609" y="591"/>
                    </a:lnTo>
                    <a:lnTo>
                      <a:pt x="611" y="591"/>
                    </a:lnTo>
                    <a:lnTo>
                      <a:pt x="612" y="592"/>
                    </a:lnTo>
                    <a:lnTo>
                      <a:pt x="613" y="593"/>
                    </a:lnTo>
                    <a:lnTo>
                      <a:pt x="614" y="594"/>
                    </a:lnTo>
                    <a:lnTo>
                      <a:pt x="631" y="594"/>
                    </a:lnTo>
                    <a:lnTo>
                      <a:pt x="631"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65" name="Freeform 501"/>
              <p:cNvSpPr>
                <a:spLocks/>
              </p:cNvSpPr>
              <p:nvPr/>
            </p:nvSpPr>
            <p:spPr bwMode="auto">
              <a:xfrm>
                <a:off x="2524" y="2060"/>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66" name="Freeform 502"/>
              <p:cNvSpPr>
                <a:spLocks/>
              </p:cNvSpPr>
              <p:nvPr/>
            </p:nvSpPr>
            <p:spPr bwMode="auto">
              <a:xfrm>
                <a:off x="1799" y="2028"/>
                <a:ext cx="504" cy="252"/>
              </a:xfrm>
              <a:custGeom>
                <a:avLst/>
                <a:gdLst>
                  <a:gd name="T0" fmla="*/ 28 w 504"/>
                  <a:gd name="T1" fmla="*/ 200 h 252"/>
                  <a:gd name="T2" fmla="*/ 33 w 504"/>
                  <a:gd name="T3" fmla="*/ 198 h 252"/>
                  <a:gd name="T4" fmla="*/ 49 w 504"/>
                  <a:gd name="T5" fmla="*/ 201 h 252"/>
                  <a:gd name="T6" fmla="*/ 60 w 504"/>
                  <a:gd name="T7" fmla="*/ 4 h 252"/>
                  <a:gd name="T8" fmla="*/ 66 w 504"/>
                  <a:gd name="T9" fmla="*/ 4 h 252"/>
                  <a:gd name="T10" fmla="*/ 77 w 504"/>
                  <a:gd name="T11" fmla="*/ 5 h 252"/>
                  <a:gd name="T12" fmla="*/ 84 w 504"/>
                  <a:gd name="T13" fmla="*/ 0 h 252"/>
                  <a:gd name="T14" fmla="*/ 92 w 504"/>
                  <a:gd name="T15" fmla="*/ 3 h 252"/>
                  <a:gd name="T16" fmla="*/ 113 w 504"/>
                  <a:gd name="T17" fmla="*/ 5 h 252"/>
                  <a:gd name="T18" fmla="*/ 119 w 504"/>
                  <a:gd name="T19" fmla="*/ 4 h 252"/>
                  <a:gd name="T20" fmla="*/ 122 w 504"/>
                  <a:gd name="T21" fmla="*/ 7 h 252"/>
                  <a:gd name="T22" fmla="*/ 126 w 504"/>
                  <a:gd name="T23" fmla="*/ 3 h 252"/>
                  <a:gd name="T24" fmla="*/ 131 w 504"/>
                  <a:gd name="T25" fmla="*/ 7 h 252"/>
                  <a:gd name="T26" fmla="*/ 141 w 504"/>
                  <a:gd name="T27" fmla="*/ 4 h 252"/>
                  <a:gd name="T28" fmla="*/ 147 w 504"/>
                  <a:gd name="T29" fmla="*/ 5 h 252"/>
                  <a:gd name="T30" fmla="*/ 154 w 504"/>
                  <a:gd name="T31" fmla="*/ 4 h 252"/>
                  <a:gd name="T32" fmla="*/ 161 w 504"/>
                  <a:gd name="T33" fmla="*/ 4 h 252"/>
                  <a:gd name="T34" fmla="*/ 171 w 504"/>
                  <a:gd name="T35" fmla="*/ 5 h 252"/>
                  <a:gd name="T36" fmla="*/ 177 w 504"/>
                  <a:gd name="T37" fmla="*/ 4 h 252"/>
                  <a:gd name="T38" fmla="*/ 200 w 504"/>
                  <a:gd name="T39" fmla="*/ 7 h 252"/>
                  <a:gd name="T40" fmla="*/ 205 w 504"/>
                  <a:gd name="T41" fmla="*/ 3 h 252"/>
                  <a:gd name="T42" fmla="*/ 209 w 504"/>
                  <a:gd name="T43" fmla="*/ 7 h 252"/>
                  <a:gd name="T44" fmla="*/ 264 w 504"/>
                  <a:gd name="T45" fmla="*/ 4 h 252"/>
                  <a:gd name="T46" fmla="*/ 270 w 504"/>
                  <a:gd name="T47" fmla="*/ 5 h 252"/>
                  <a:gd name="T48" fmla="*/ 289 w 504"/>
                  <a:gd name="T49" fmla="*/ 4 h 252"/>
                  <a:gd name="T50" fmla="*/ 296 w 504"/>
                  <a:gd name="T51" fmla="*/ 4 h 252"/>
                  <a:gd name="T52" fmla="*/ 316 w 504"/>
                  <a:gd name="T53" fmla="*/ 5 h 252"/>
                  <a:gd name="T54" fmla="*/ 322 w 504"/>
                  <a:gd name="T55" fmla="*/ 4 h 252"/>
                  <a:gd name="T56" fmla="*/ 354 w 504"/>
                  <a:gd name="T57" fmla="*/ 7 h 252"/>
                  <a:gd name="T58" fmla="*/ 358 w 504"/>
                  <a:gd name="T59" fmla="*/ 3 h 252"/>
                  <a:gd name="T60" fmla="*/ 363 w 504"/>
                  <a:gd name="T61" fmla="*/ 7 h 252"/>
                  <a:gd name="T62" fmla="*/ 377 w 504"/>
                  <a:gd name="T63" fmla="*/ 4 h 252"/>
                  <a:gd name="T64" fmla="*/ 383 w 504"/>
                  <a:gd name="T65" fmla="*/ 5 h 252"/>
                  <a:gd name="T66" fmla="*/ 386 w 504"/>
                  <a:gd name="T67" fmla="*/ 4 h 252"/>
                  <a:gd name="T68" fmla="*/ 393 w 504"/>
                  <a:gd name="T69" fmla="*/ 4 h 252"/>
                  <a:gd name="T70" fmla="*/ 395 w 504"/>
                  <a:gd name="T71" fmla="*/ 5 h 252"/>
                  <a:gd name="T72" fmla="*/ 401 w 504"/>
                  <a:gd name="T73" fmla="*/ 4 h 252"/>
                  <a:gd name="T74" fmla="*/ 405 w 504"/>
                  <a:gd name="T75" fmla="*/ 7 h 252"/>
                  <a:gd name="T76" fmla="*/ 410 w 504"/>
                  <a:gd name="T77" fmla="*/ 1 h 252"/>
                  <a:gd name="T78" fmla="*/ 420 w 504"/>
                  <a:gd name="T79" fmla="*/ 2 h 252"/>
                  <a:gd name="T80" fmla="*/ 427 w 504"/>
                  <a:gd name="T81" fmla="*/ 7 h 252"/>
                  <a:gd name="T82" fmla="*/ 432 w 504"/>
                  <a:gd name="T83" fmla="*/ 1 h 252"/>
                  <a:gd name="T84" fmla="*/ 441 w 504"/>
                  <a:gd name="T85" fmla="*/ 2 h 252"/>
                  <a:gd name="T86" fmla="*/ 458 w 504"/>
                  <a:gd name="T87" fmla="*/ 7 h 252"/>
                  <a:gd name="T88" fmla="*/ 462 w 504"/>
                  <a:gd name="T89" fmla="*/ 3 h 252"/>
                  <a:gd name="T90" fmla="*/ 467 w 504"/>
                  <a:gd name="T91" fmla="*/ 7 h 252"/>
                  <a:gd name="T92" fmla="*/ 477 w 504"/>
                  <a:gd name="T93" fmla="*/ 4 h 252"/>
                  <a:gd name="T94" fmla="*/ 482 w 504"/>
                  <a:gd name="T95" fmla="*/ 5 h 252"/>
                  <a:gd name="T96" fmla="*/ 487 w 504"/>
                  <a:gd name="T97" fmla="*/ 4 h 252"/>
                  <a:gd name="T98" fmla="*/ 493 w 504"/>
                  <a:gd name="T99" fmla="*/ 4 h 25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04"/>
                  <a:gd name="T151" fmla="*/ 0 h 252"/>
                  <a:gd name="T152" fmla="*/ 504 w 504"/>
                  <a:gd name="T153" fmla="*/ 252 h 25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04" h="252">
                    <a:moveTo>
                      <a:pt x="0" y="252"/>
                    </a:moveTo>
                    <a:lnTo>
                      <a:pt x="0" y="201"/>
                    </a:lnTo>
                    <a:lnTo>
                      <a:pt x="27" y="201"/>
                    </a:lnTo>
                    <a:lnTo>
                      <a:pt x="28" y="200"/>
                    </a:lnTo>
                    <a:lnTo>
                      <a:pt x="28" y="199"/>
                    </a:lnTo>
                    <a:lnTo>
                      <a:pt x="30" y="198"/>
                    </a:lnTo>
                    <a:lnTo>
                      <a:pt x="32" y="198"/>
                    </a:lnTo>
                    <a:lnTo>
                      <a:pt x="33" y="198"/>
                    </a:lnTo>
                    <a:lnTo>
                      <a:pt x="35" y="199"/>
                    </a:lnTo>
                    <a:lnTo>
                      <a:pt x="36" y="200"/>
                    </a:lnTo>
                    <a:lnTo>
                      <a:pt x="36" y="201"/>
                    </a:lnTo>
                    <a:lnTo>
                      <a:pt x="49" y="201"/>
                    </a:lnTo>
                    <a:lnTo>
                      <a:pt x="49" y="7"/>
                    </a:lnTo>
                    <a:lnTo>
                      <a:pt x="59" y="7"/>
                    </a:lnTo>
                    <a:lnTo>
                      <a:pt x="59" y="5"/>
                    </a:lnTo>
                    <a:lnTo>
                      <a:pt x="60" y="4"/>
                    </a:lnTo>
                    <a:lnTo>
                      <a:pt x="61" y="4"/>
                    </a:lnTo>
                    <a:lnTo>
                      <a:pt x="63" y="3"/>
                    </a:lnTo>
                    <a:lnTo>
                      <a:pt x="65" y="4"/>
                    </a:lnTo>
                    <a:lnTo>
                      <a:pt x="66" y="4"/>
                    </a:lnTo>
                    <a:lnTo>
                      <a:pt x="67" y="5"/>
                    </a:lnTo>
                    <a:lnTo>
                      <a:pt x="67" y="7"/>
                    </a:lnTo>
                    <a:lnTo>
                      <a:pt x="77" y="7"/>
                    </a:lnTo>
                    <a:lnTo>
                      <a:pt x="77" y="5"/>
                    </a:lnTo>
                    <a:lnTo>
                      <a:pt x="78" y="3"/>
                    </a:lnTo>
                    <a:lnTo>
                      <a:pt x="80" y="2"/>
                    </a:lnTo>
                    <a:lnTo>
                      <a:pt x="82" y="1"/>
                    </a:lnTo>
                    <a:lnTo>
                      <a:pt x="84" y="0"/>
                    </a:lnTo>
                    <a:lnTo>
                      <a:pt x="87" y="0"/>
                    </a:lnTo>
                    <a:lnTo>
                      <a:pt x="89" y="1"/>
                    </a:lnTo>
                    <a:lnTo>
                      <a:pt x="91" y="2"/>
                    </a:lnTo>
                    <a:lnTo>
                      <a:pt x="92" y="3"/>
                    </a:lnTo>
                    <a:lnTo>
                      <a:pt x="93" y="5"/>
                    </a:lnTo>
                    <a:lnTo>
                      <a:pt x="94" y="7"/>
                    </a:lnTo>
                    <a:lnTo>
                      <a:pt x="113" y="7"/>
                    </a:lnTo>
                    <a:lnTo>
                      <a:pt x="113" y="5"/>
                    </a:lnTo>
                    <a:lnTo>
                      <a:pt x="114" y="4"/>
                    </a:lnTo>
                    <a:lnTo>
                      <a:pt x="115" y="4"/>
                    </a:lnTo>
                    <a:lnTo>
                      <a:pt x="117" y="3"/>
                    </a:lnTo>
                    <a:lnTo>
                      <a:pt x="119" y="4"/>
                    </a:lnTo>
                    <a:lnTo>
                      <a:pt x="120" y="4"/>
                    </a:lnTo>
                    <a:lnTo>
                      <a:pt x="121" y="5"/>
                    </a:lnTo>
                    <a:lnTo>
                      <a:pt x="122" y="7"/>
                    </a:lnTo>
                    <a:lnTo>
                      <a:pt x="122" y="5"/>
                    </a:lnTo>
                    <a:lnTo>
                      <a:pt x="123" y="4"/>
                    </a:lnTo>
                    <a:lnTo>
                      <a:pt x="124" y="4"/>
                    </a:lnTo>
                    <a:lnTo>
                      <a:pt x="126" y="3"/>
                    </a:lnTo>
                    <a:lnTo>
                      <a:pt x="128" y="4"/>
                    </a:lnTo>
                    <a:lnTo>
                      <a:pt x="129" y="4"/>
                    </a:lnTo>
                    <a:lnTo>
                      <a:pt x="130" y="5"/>
                    </a:lnTo>
                    <a:lnTo>
                      <a:pt x="131" y="7"/>
                    </a:lnTo>
                    <a:lnTo>
                      <a:pt x="138" y="7"/>
                    </a:lnTo>
                    <a:lnTo>
                      <a:pt x="138" y="5"/>
                    </a:lnTo>
                    <a:lnTo>
                      <a:pt x="139" y="4"/>
                    </a:lnTo>
                    <a:lnTo>
                      <a:pt x="141" y="4"/>
                    </a:lnTo>
                    <a:lnTo>
                      <a:pt x="142" y="3"/>
                    </a:lnTo>
                    <a:lnTo>
                      <a:pt x="144" y="4"/>
                    </a:lnTo>
                    <a:lnTo>
                      <a:pt x="145" y="4"/>
                    </a:lnTo>
                    <a:lnTo>
                      <a:pt x="147" y="5"/>
                    </a:lnTo>
                    <a:lnTo>
                      <a:pt x="147" y="7"/>
                    </a:lnTo>
                    <a:lnTo>
                      <a:pt x="153" y="7"/>
                    </a:lnTo>
                    <a:lnTo>
                      <a:pt x="153" y="5"/>
                    </a:lnTo>
                    <a:lnTo>
                      <a:pt x="154" y="4"/>
                    </a:lnTo>
                    <a:lnTo>
                      <a:pt x="156" y="4"/>
                    </a:lnTo>
                    <a:lnTo>
                      <a:pt x="158" y="3"/>
                    </a:lnTo>
                    <a:lnTo>
                      <a:pt x="159" y="4"/>
                    </a:lnTo>
                    <a:lnTo>
                      <a:pt x="161" y="4"/>
                    </a:lnTo>
                    <a:lnTo>
                      <a:pt x="162" y="5"/>
                    </a:lnTo>
                    <a:lnTo>
                      <a:pt x="162" y="7"/>
                    </a:lnTo>
                    <a:lnTo>
                      <a:pt x="171" y="7"/>
                    </a:lnTo>
                    <a:lnTo>
                      <a:pt x="171" y="5"/>
                    </a:lnTo>
                    <a:lnTo>
                      <a:pt x="172" y="4"/>
                    </a:lnTo>
                    <a:lnTo>
                      <a:pt x="173" y="4"/>
                    </a:lnTo>
                    <a:lnTo>
                      <a:pt x="175" y="3"/>
                    </a:lnTo>
                    <a:lnTo>
                      <a:pt x="177" y="4"/>
                    </a:lnTo>
                    <a:lnTo>
                      <a:pt x="178" y="4"/>
                    </a:lnTo>
                    <a:lnTo>
                      <a:pt x="179" y="5"/>
                    </a:lnTo>
                    <a:lnTo>
                      <a:pt x="180" y="7"/>
                    </a:lnTo>
                    <a:lnTo>
                      <a:pt x="200" y="7"/>
                    </a:lnTo>
                    <a:lnTo>
                      <a:pt x="200" y="5"/>
                    </a:lnTo>
                    <a:lnTo>
                      <a:pt x="201" y="4"/>
                    </a:lnTo>
                    <a:lnTo>
                      <a:pt x="203" y="4"/>
                    </a:lnTo>
                    <a:lnTo>
                      <a:pt x="205" y="3"/>
                    </a:lnTo>
                    <a:lnTo>
                      <a:pt x="206" y="4"/>
                    </a:lnTo>
                    <a:lnTo>
                      <a:pt x="208" y="4"/>
                    </a:lnTo>
                    <a:lnTo>
                      <a:pt x="209" y="5"/>
                    </a:lnTo>
                    <a:lnTo>
                      <a:pt x="209" y="7"/>
                    </a:lnTo>
                    <a:lnTo>
                      <a:pt x="261" y="7"/>
                    </a:lnTo>
                    <a:lnTo>
                      <a:pt x="261" y="5"/>
                    </a:lnTo>
                    <a:lnTo>
                      <a:pt x="262" y="4"/>
                    </a:lnTo>
                    <a:lnTo>
                      <a:pt x="264" y="4"/>
                    </a:lnTo>
                    <a:lnTo>
                      <a:pt x="266" y="3"/>
                    </a:lnTo>
                    <a:lnTo>
                      <a:pt x="267" y="4"/>
                    </a:lnTo>
                    <a:lnTo>
                      <a:pt x="269" y="4"/>
                    </a:lnTo>
                    <a:lnTo>
                      <a:pt x="270" y="5"/>
                    </a:lnTo>
                    <a:lnTo>
                      <a:pt x="270" y="7"/>
                    </a:lnTo>
                    <a:lnTo>
                      <a:pt x="288" y="7"/>
                    </a:lnTo>
                    <a:lnTo>
                      <a:pt x="288" y="5"/>
                    </a:lnTo>
                    <a:lnTo>
                      <a:pt x="289" y="4"/>
                    </a:lnTo>
                    <a:lnTo>
                      <a:pt x="291" y="4"/>
                    </a:lnTo>
                    <a:lnTo>
                      <a:pt x="293" y="3"/>
                    </a:lnTo>
                    <a:lnTo>
                      <a:pt x="294" y="4"/>
                    </a:lnTo>
                    <a:lnTo>
                      <a:pt x="296" y="4"/>
                    </a:lnTo>
                    <a:lnTo>
                      <a:pt x="297" y="5"/>
                    </a:lnTo>
                    <a:lnTo>
                      <a:pt x="297" y="7"/>
                    </a:lnTo>
                    <a:lnTo>
                      <a:pt x="316" y="7"/>
                    </a:lnTo>
                    <a:lnTo>
                      <a:pt x="316" y="5"/>
                    </a:lnTo>
                    <a:lnTo>
                      <a:pt x="317" y="4"/>
                    </a:lnTo>
                    <a:lnTo>
                      <a:pt x="319" y="4"/>
                    </a:lnTo>
                    <a:lnTo>
                      <a:pt x="321" y="3"/>
                    </a:lnTo>
                    <a:lnTo>
                      <a:pt x="322" y="4"/>
                    </a:lnTo>
                    <a:lnTo>
                      <a:pt x="324" y="4"/>
                    </a:lnTo>
                    <a:lnTo>
                      <a:pt x="325" y="5"/>
                    </a:lnTo>
                    <a:lnTo>
                      <a:pt x="325" y="7"/>
                    </a:lnTo>
                    <a:lnTo>
                      <a:pt x="354" y="7"/>
                    </a:lnTo>
                    <a:lnTo>
                      <a:pt x="354" y="5"/>
                    </a:lnTo>
                    <a:lnTo>
                      <a:pt x="355" y="4"/>
                    </a:lnTo>
                    <a:lnTo>
                      <a:pt x="357" y="4"/>
                    </a:lnTo>
                    <a:lnTo>
                      <a:pt x="358" y="3"/>
                    </a:lnTo>
                    <a:lnTo>
                      <a:pt x="360" y="4"/>
                    </a:lnTo>
                    <a:lnTo>
                      <a:pt x="362" y="4"/>
                    </a:lnTo>
                    <a:lnTo>
                      <a:pt x="363" y="5"/>
                    </a:lnTo>
                    <a:lnTo>
                      <a:pt x="363" y="7"/>
                    </a:lnTo>
                    <a:lnTo>
                      <a:pt x="374" y="7"/>
                    </a:lnTo>
                    <a:lnTo>
                      <a:pt x="374" y="5"/>
                    </a:lnTo>
                    <a:lnTo>
                      <a:pt x="375" y="4"/>
                    </a:lnTo>
                    <a:lnTo>
                      <a:pt x="377" y="4"/>
                    </a:lnTo>
                    <a:lnTo>
                      <a:pt x="378" y="3"/>
                    </a:lnTo>
                    <a:lnTo>
                      <a:pt x="380" y="4"/>
                    </a:lnTo>
                    <a:lnTo>
                      <a:pt x="381" y="4"/>
                    </a:lnTo>
                    <a:lnTo>
                      <a:pt x="383" y="5"/>
                    </a:lnTo>
                    <a:lnTo>
                      <a:pt x="383" y="7"/>
                    </a:lnTo>
                    <a:lnTo>
                      <a:pt x="385" y="7"/>
                    </a:lnTo>
                    <a:lnTo>
                      <a:pt x="385" y="5"/>
                    </a:lnTo>
                    <a:lnTo>
                      <a:pt x="386" y="4"/>
                    </a:lnTo>
                    <a:lnTo>
                      <a:pt x="388" y="4"/>
                    </a:lnTo>
                    <a:lnTo>
                      <a:pt x="389" y="3"/>
                    </a:lnTo>
                    <a:lnTo>
                      <a:pt x="391" y="4"/>
                    </a:lnTo>
                    <a:lnTo>
                      <a:pt x="393" y="4"/>
                    </a:lnTo>
                    <a:lnTo>
                      <a:pt x="394" y="5"/>
                    </a:lnTo>
                    <a:lnTo>
                      <a:pt x="394" y="7"/>
                    </a:lnTo>
                    <a:lnTo>
                      <a:pt x="395" y="7"/>
                    </a:lnTo>
                    <a:lnTo>
                      <a:pt x="395" y="5"/>
                    </a:lnTo>
                    <a:lnTo>
                      <a:pt x="396" y="4"/>
                    </a:lnTo>
                    <a:lnTo>
                      <a:pt x="397" y="4"/>
                    </a:lnTo>
                    <a:lnTo>
                      <a:pt x="399" y="3"/>
                    </a:lnTo>
                    <a:lnTo>
                      <a:pt x="401" y="4"/>
                    </a:lnTo>
                    <a:lnTo>
                      <a:pt x="402" y="4"/>
                    </a:lnTo>
                    <a:lnTo>
                      <a:pt x="403" y="5"/>
                    </a:lnTo>
                    <a:lnTo>
                      <a:pt x="403" y="7"/>
                    </a:lnTo>
                    <a:lnTo>
                      <a:pt x="405" y="7"/>
                    </a:lnTo>
                    <a:lnTo>
                      <a:pt x="406" y="5"/>
                    </a:lnTo>
                    <a:lnTo>
                      <a:pt x="407" y="3"/>
                    </a:lnTo>
                    <a:lnTo>
                      <a:pt x="408" y="2"/>
                    </a:lnTo>
                    <a:lnTo>
                      <a:pt x="410" y="1"/>
                    </a:lnTo>
                    <a:lnTo>
                      <a:pt x="413" y="0"/>
                    </a:lnTo>
                    <a:lnTo>
                      <a:pt x="415" y="0"/>
                    </a:lnTo>
                    <a:lnTo>
                      <a:pt x="417" y="1"/>
                    </a:lnTo>
                    <a:lnTo>
                      <a:pt x="420" y="2"/>
                    </a:lnTo>
                    <a:lnTo>
                      <a:pt x="421" y="3"/>
                    </a:lnTo>
                    <a:lnTo>
                      <a:pt x="422" y="5"/>
                    </a:lnTo>
                    <a:lnTo>
                      <a:pt x="423" y="7"/>
                    </a:lnTo>
                    <a:lnTo>
                      <a:pt x="427" y="7"/>
                    </a:lnTo>
                    <a:lnTo>
                      <a:pt x="427" y="5"/>
                    </a:lnTo>
                    <a:lnTo>
                      <a:pt x="428" y="3"/>
                    </a:lnTo>
                    <a:lnTo>
                      <a:pt x="430" y="2"/>
                    </a:lnTo>
                    <a:lnTo>
                      <a:pt x="432" y="1"/>
                    </a:lnTo>
                    <a:lnTo>
                      <a:pt x="434" y="0"/>
                    </a:lnTo>
                    <a:lnTo>
                      <a:pt x="436" y="0"/>
                    </a:lnTo>
                    <a:lnTo>
                      <a:pt x="439" y="1"/>
                    </a:lnTo>
                    <a:lnTo>
                      <a:pt x="441" y="2"/>
                    </a:lnTo>
                    <a:lnTo>
                      <a:pt x="442" y="3"/>
                    </a:lnTo>
                    <a:lnTo>
                      <a:pt x="443" y="5"/>
                    </a:lnTo>
                    <a:lnTo>
                      <a:pt x="443" y="7"/>
                    </a:lnTo>
                    <a:lnTo>
                      <a:pt x="458" y="7"/>
                    </a:lnTo>
                    <a:lnTo>
                      <a:pt x="458" y="5"/>
                    </a:lnTo>
                    <a:lnTo>
                      <a:pt x="459" y="4"/>
                    </a:lnTo>
                    <a:lnTo>
                      <a:pt x="461" y="4"/>
                    </a:lnTo>
                    <a:lnTo>
                      <a:pt x="462" y="3"/>
                    </a:lnTo>
                    <a:lnTo>
                      <a:pt x="464" y="4"/>
                    </a:lnTo>
                    <a:lnTo>
                      <a:pt x="466" y="4"/>
                    </a:lnTo>
                    <a:lnTo>
                      <a:pt x="466" y="5"/>
                    </a:lnTo>
                    <a:lnTo>
                      <a:pt x="467" y="7"/>
                    </a:lnTo>
                    <a:lnTo>
                      <a:pt x="474" y="7"/>
                    </a:lnTo>
                    <a:lnTo>
                      <a:pt x="474" y="5"/>
                    </a:lnTo>
                    <a:lnTo>
                      <a:pt x="475" y="4"/>
                    </a:lnTo>
                    <a:lnTo>
                      <a:pt x="477" y="4"/>
                    </a:lnTo>
                    <a:lnTo>
                      <a:pt x="478" y="3"/>
                    </a:lnTo>
                    <a:lnTo>
                      <a:pt x="480" y="4"/>
                    </a:lnTo>
                    <a:lnTo>
                      <a:pt x="482" y="4"/>
                    </a:lnTo>
                    <a:lnTo>
                      <a:pt x="482" y="5"/>
                    </a:lnTo>
                    <a:lnTo>
                      <a:pt x="483" y="7"/>
                    </a:lnTo>
                    <a:lnTo>
                      <a:pt x="486" y="7"/>
                    </a:lnTo>
                    <a:lnTo>
                      <a:pt x="486" y="5"/>
                    </a:lnTo>
                    <a:lnTo>
                      <a:pt x="487" y="4"/>
                    </a:lnTo>
                    <a:lnTo>
                      <a:pt x="488" y="4"/>
                    </a:lnTo>
                    <a:lnTo>
                      <a:pt x="490" y="3"/>
                    </a:lnTo>
                    <a:lnTo>
                      <a:pt x="492" y="4"/>
                    </a:lnTo>
                    <a:lnTo>
                      <a:pt x="493" y="4"/>
                    </a:lnTo>
                    <a:lnTo>
                      <a:pt x="494" y="5"/>
                    </a:lnTo>
                    <a:lnTo>
                      <a:pt x="495" y="7"/>
                    </a:lnTo>
                    <a:lnTo>
                      <a:pt x="504" y="7"/>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67" name="Freeform 503"/>
              <p:cNvSpPr>
                <a:spLocks/>
              </p:cNvSpPr>
              <p:nvPr/>
            </p:nvSpPr>
            <p:spPr bwMode="auto">
              <a:xfrm>
                <a:off x="2301" y="2030"/>
                <a:ext cx="13" cy="9"/>
              </a:xfrm>
              <a:custGeom>
                <a:avLst/>
                <a:gdLst>
                  <a:gd name="T0" fmla="*/ 2 w 13"/>
                  <a:gd name="T1" fmla="*/ 0 h 9"/>
                  <a:gd name="T2" fmla="*/ 13 w 13"/>
                  <a:gd name="T3" fmla="*/ 5 h 9"/>
                  <a:gd name="T4" fmla="*/ 2 w 13"/>
                  <a:gd name="T5" fmla="*/ 9 h 9"/>
                  <a:gd name="T6" fmla="*/ 0 w 13"/>
                  <a:gd name="T7" fmla="*/ 7 h 9"/>
                  <a:gd name="T8" fmla="*/ 0 w 13"/>
                  <a:gd name="T9" fmla="*/ 5 h 9"/>
                  <a:gd name="T10" fmla="*/ 0 w 13"/>
                  <a:gd name="T11" fmla="*/ 2 h 9"/>
                  <a:gd name="T12" fmla="*/ 2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2" y="0"/>
                    </a:moveTo>
                    <a:lnTo>
                      <a:pt x="13" y="5"/>
                    </a:lnTo>
                    <a:lnTo>
                      <a:pt x="2" y="9"/>
                    </a:lnTo>
                    <a:lnTo>
                      <a:pt x="0" y="7"/>
                    </a:lnTo>
                    <a:lnTo>
                      <a:pt x="0" y="5"/>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68" name="Rectangle 504"/>
              <p:cNvSpPr>
                <a:spLocks noChangeArrowheads="1"/>
              </p:cNvSpPr>
              <p:nvPr/>
            </p:nvSpPr>
            <p:spPr bwMode="auto">
              <a:xfrm>
                <a:off x="1566" y="2098"/>
                <a:ext cx="182" cy="50"/>
              </a:xfrm>
              <a:prstGeom prst="rect">
                <a:avLst/>
              </a:prstGeom>
              <a:blipFill dpi="0" rotWithShape="0">
                <a:blip r:embed="rId6"/>
                <a:srcRect/>
                <a:tile tx="0" ty="0" sx="100000" sy="100000" flip="none" algn="tl"/>
              </a:blipFill>
              <a:ln w="0">
                <a:solidFill>
                  <a:srgbClr val="000000"/>
                </a:solidFill>
                <a:miter lim="800000"/>
                <a:headEnd/>
                <a:tailEnd/>
              </a:ln>
            </p:spPr>
            <p:txBody>
              <a:bodyPr/>
              <a:lstStyle/>
              <a:p>
                <a:endParaRPr lang="en-US"/>
              </a:p>
            </p:txBody>
          </p:sp>
          <p:sp>
            <p:nvSpPr>
              <p:cNvPr id="25869" name="Rectangle 505"/>
              <p:cNvSpPr>
                <a:spLocks noChangeArrowheads="1"/>
              </p:cNvSpPr>
              <p:nvPr/>
            </p:nvSpPr>
            <p:spPr bwMode="auto">
              <a:xfrm>
                <a:off x="1626" y="2097"/>
                <a:ext cx="1"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solidFill>
                    <a:srgbClr val="FF0000"/>
                  </a:solidFill>
                </a:endParaRPr>
              </a:p>
            </p:txBody>
          </p:sp>
          <p:sp>
            <p:nvSpPr>
              <p:cNvPr id="25870" name="Rectangle 506"/>
              <p:cNvSpPr>
                <a:spLocks noChangeArrowheads="1"/>
              </p:cNvSpPr>
              <p:nvPr/>
            </p:nvSpPr>
            <p:spPr bwMode="auto">
              <a:xfrm>
                <a:off x="1545" y="2124"/>
                <a:ext cx="201"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Scanning</a:t>
                </a:r>
                <a:endParaRPr lang="en-US">
                  <a:solidFill>
                    <a:srgbClr val="FF0000"/>
                  </a:solidFill>
                </a:endParaRPr>
              </a:p>
            </p:txBody>
          </p:sp>
          <p:sp>
            <p:nvSpPr>
              <p:cNvPr id="25871" name="Freeform 507"/>
              <p:cNvSpPr>
                <a:spLocks/>
              </p:cNvSpPr>
              <p:nvPr/>
            </p:nvSpPr>
            <p:spPr bwMode="auto">
              <a:xfrm>
                <a:off x="1760" y="2079"/>
                <a:ext cx="569" cy="30"/>
              </a:xfrm>
              <a:custGeom>
                <a:avLst/>
                <a:gdLst>
                  <a:gd name="T0" fmla="*/ 533 w 569"/>
                  <a:gd name="T1" fmla="*/ 29 h 30"/>
                  <a:gd name="T2" fmla="*/ 527 w 569"/>
                  <a:gd name="T3" fmla="*/ 27 h 30"/>
                  <a:gd name="T4" fmla="*/ 522 w 569"/>
                  <a:gd name="T5" fmla="*/ 30 h 30"/>
                  <a:gd name="T6" fmla="*/ 517 w 569"/>
                  <a:gd name="T7" fmla="*/ 27 h 30"/>
                  <a:gd name="T8" fmla="*/ 513 w 569"/>
                  <a:gd name="T9" fmla="*/ 30 h 30"/>
                  <a:gd name="T10" fmla="*/ 503 w 569"/>
                  <a:gd name="T11" fmla="*/ 27 h 30"/>
                  <a:gd name="T12" fmla="*/ 497 w 569"/>
                  <a:gd name="T13" fmla="*/ 29 h 30"/>
                  <a:gd name="T14" fmla="*/ 481 w 569"/>
                  <a:gd name="T15" fmla="*/ 27 h 30"/>
                  <a:gd name="T16" fmla="*/ 473 w 569"/>
                  <a:gd name="T17" fmla="*/ 24 h 30"/>
                  <a:gd name="T18" fmla="*/ 466 w 569"/>
                  <a:gd name="T19" fmla="*/ 29 h 30"/>
                  <a:gd name="T20" fmla="*/ 460 w 569"/>
                  <a:gd name="T21" fmla="*/ 27 h 30"/>
                  <a:gd name="T22" fmla="*/ 452 w 569"/>
                  <a:gd name="T23" fmla="*/ 24 h 30"/>
                  <a:gd name="T24" fmla="*/ 445 w 569"/>
                  <a:gd name="T25" fmla="*/ 29 h 30"/>
                  <a:gd name="T26" fmla="*/ 441 w 569"/>
                  <a:gd name="T27" fmla="*/ 28 h 30"/>
                  <a:gd name="T28" fmla="*/ 435 w 569"/>
                  <a:gd name="T29" fmla="*/ 28 h 30"/>
                  <a:gd name="T30" fmla="*/ 433 w 569"/>
                  <a:gd name="T31" fmla="*/ 29 h 30"/>
                  <a:gd name="T32" fmla="*/ 427 w 569"/>
                  <a:gd name="T33" fmla="*/ 27 h 30"/>
                  <a:gd name="T34" fmla="*/ 422 w 569"/>
                  <a:gd name="T35" fmla="*/ 30 h 30"/>
                  <a:gd name="T36" fmla="*/ 417 w 569"/>
                  <a:gd name="T37" fmla="*/ 27 h 30"/>
                  <a:gd name="T38" fmla="*/ 413 w 569"/>
                  <a:gd name="T39" fmla="*/ 30 h 30"/>
                  <a:gd name="T40" fmla="*/ 399 w 569"/>
                  <a:gd name="T41" fmla="*/ 27 h 30"/>
                  <a:gd name="T42" fmla="*/ 393 w 569"/>
                  <a:gd name="T43" fmla="*/ 29 h 30"/>
                  <a:gd name="T44" fmla="*/ 389 w 569"/>
                  <a:gd name="T45" fmla="*/ 28 h 30"/>
                  <a:gd name="T46" fmla="*/ 382 w 569"/>
                  <a:gd name="T47" fmla="*/ 28 h 30"/>
                  <a:gd name="T48" fmla="*/ 376 w 569"/>
                  <a:gd name="T49" fmla="*/ 29 h 30"/>
                  <a:gd name="T50" fmla="*/ 370 w 569"/>
                  <a:gd name="T51" fmla="*/ 27 h 30"/>
                  <a:gd name="T52" fmla="*/ 364 w 569"/>
                  <a:gd name="T53" fmla="*/ 30 h 30"/>
                  <a:gd name="T54" fmla="*/ 360 w 569"/>
                  <a:gd name="T55" fmla="*/ 27 h 30"/>
                  <a:gd name="T56" fmla="*/ 355 w 569"/>
                  <a:gd name="T57" fmla="*/ 30 h 30"/>
                  <a:gd name="T58" fmla="*/ 333 w 569"/>
                  <a:gd name="T59" fmla="*/ 27 h 30"/>
                  <a:gd name="T60" fmla="*/ 327 w 569"/>
                  <a:gd name="T61" fmla="*/ 29 h 30"/>
                  <a:gd name="T62" fmla="*/ 308 w 569"/>
                  <a:gd name="T63" fmla="*/ 28 h 30"/>
                  <a:gd name="T64" fmla="*/ 301 w 569"/>
                  <a:gd name="T65" fmla="*/ 28 h 30"/>
                  <a:gd name="T66" fmla="*/ 248 w 569"/>
                  <a:gd name="T67" fmla="*/ 29 h 30"/>
                  <a:gd name="T68" fmla="*/ 242 w 569"/>
                  <a:gd name="T69" fmla="*/ 27 h 30"/>
                  <a:gd name="T70" fmla="*/ 219 w 569"/>
                  <a:gd name="T71" fmla="*/ 30 h 30"/>
                  <a:gd name="T72" fmla="*/ 214 w 569"/>
                  <a:gd name="T73" fmla="*/ 27 h 30"/>
                  <a:gd name="T74" fmla="*/ 210 w 569"/>
                  <a:gd name="T75" fmla="*/ 30 h 30"/>
                  <a:gd name="T76" fmla="*/ 198 w 569"/>
                  <a:gd name="T77" fmla="*/ 27 h 30"/>
                  <a:gd name="T78" fmla="*/ 192 w 569"/>
                  <a:gd name="T79" fmla="*/ 29 h 30"/>
                  <a:gd name="T80" fmla="*/ 184 w 569"/>
                  <a:gd name="T81" fmla="*/ 28 h 30"/>
                  <a:gd name="T82" fmla="*/ 178 w 569"/>
                  <a:gd name="T83" fmla="*/ 28 h 30"/>
                  <a:gd name="T84" fmla="*/ 169 w 569"/>
                  <a:gd name="T85" fmla="*/ 29 h 30"/>
                  <a:gd name="T86" fmla="*/ 163 w 569"/>
                  <a:gd name="T87" fmla="*/ 27 h 30"/>
                  <a:gd name="T88" fmla="*/ 161 w 569"/>
                  <a:gd name="T89" fmla="*/ 30 h 30"/>
                  <a:gd name="T90" fmla="*/ 156 w 569"/>
                  <a:gd name="T91" fmla="*/ 27 h 30"/>
                  <a:gd name="T92" fmla="*/ 152 w 569"/>
                  <a:gd name="T93" fmla="*/ 30 h 30"/>
                  <a:gd name="T94" fmla="*/ 130 w 569"/>
                  <a:gd name="T95" fmla="*/ 25 h 30"/>
                  <a:gd name="T96" fmla="*/ 121 w 569"/>
                  <a:gd name="T97" fmla="*/ 24 h 30"/>
                  <a:gd name="T98" fmla="*/ 116 w 569"/>
                  <a:gd name="T99" fmla="*/ 30 h 30"/>
                  <a:gd name="T100" fmla="*/ 104 w 569"/>
                  <a:gd name="T101" fmla="*/ 27 h 30"/>
                  <a:gd name="T102" fmla="*/ 98 w 569"/>
                  <a:gd name="T103" fmla="*/ 29 h 30"/>
                  <a:gd name="T104" fmla="*/ 91 w 569"/>
                  <a:gd name="T105" fmla="*/ 28 h 30"/>
                  <a:gd name="T106" fmla="*/ 85 w 569"/>
                  <a:gd name="T107" fmla="*/ 28 h 30"/>
                  <a:gd name="T108" fmla="*/ 26 w 569"/>
                  <a:gd name="T109" fmla="*/ 29 h 30"/>
                  <a:gd name="T110" fmla="*/ 20 w 569"/>
                  <a:gd name="T111" fmla="*/ 27 h 30"/>
                  <a:gd name="T112" fmla="*/ 0 w 569"/>
                  <a:gd name="T113" fmla="*/ 30 h 3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69"/>
                  <a:gd name="T172" fmla="*/ 0 h 30"/>
                  <a:gd name="T173" fmla="*/ 569 w 569"/>
                  <a:gd name="T174" fmla="*/ 30 h 3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69" h="30">
                    <a:moveTo>
                      <a:pt x="569" y="0"/>
                    </a:moveTo>
                    <a:lnTo>
                      <a:pt x="569" y="30"/>
                    </a:lnTo>
                    <a:lnTo>
                      <a:pt x="534" y="30"/>
                    </a:lnTo>
                    <a:lnTo>
                      <a:pt x="533" y="29"/>
                    </a:lnTo>
                    <a:lnTo>
                      <a:pt x="532" y="28"/>
                    </a:lnTo>
                    <a:lnTo>
                      <a:pt x="531" y="27"/>
                    </a:lnTo>
                    <a:lnTo>
                      <a:pt x="529" y="27"/>
                    </a:lnTo>
                    <a:lnTo>
                      <a:pt x="527" y="27"/>
                    </a:lnTo>
                    <a:lnTo>
                      <a:pt x="526" y="28"/>
                    </a:lnTo>
                    <a:lnTo>
                      <a:pt x="525" y="29"/>
                    </a:lnTo>
                    <a:lnTo>
                      <a:pt x="525" y="30"/>
                    </a:lnTo>
                    <a:lnTo>
                      <a:pt x="522" y="30"/>
                    </a:lnTo>
                    <a:lnTo>
                      <a:pt x="521" y="29"/>
                    </a:lnTo>
                    <a:lnTo>
                      <a:pt x="521" y="28"/>
                    </a:lnTo>
                    <a:lnTo>
                      <a:pt x="519" y="27"/>
                    </a:lnTo>
                    <a:lnTo>
                      <a:pt x="517" y="27"/>
                    </a:lnTo>
                    <a:lnTo>
                      <a:pt x="516" y="27"/>
                    </a:lnTo>
                    <a:lnTo>
                      <a:pt x="514" y="28"/>
                    </a:lnTo>
                    <a:lnTo>
                      <a:pt x="513" y="29"/>
                    </a:lnTo>
                    <a:lnTo>
                      <a:pt x="513" y="30"/>
                    </a:lnTo>
                    <a:lnTo>
                      <a:pt x="506" y="30"/>
                    </a:lnTo>
                    <a:lnTo>
                      <a:pt x="505" y="29"/>
                    </a:lnTo>
                    <a:lnTo>
                      <a:pt x="505" y="28"/>
                    </a:lnTo>
                    <a:lnTo>
                      <a:pt x="503" y="27"/>
                    </a:lnTo>
                    <a:lnTo>
                      <a:pt x="501" y="27"/>
                    </a:lnTo>
                    <a:lnTo>
                      <a:pt x="500" y="27"/>
                    </a:lnTo>
                    <a:lnTo>
                      <a:pt x="498" y="28"/>
                    </a:lnTo>
                    <a:lnTo>
                      <a:pt x="497" y="29"/>
                    </a:lnTo>
                    <a:lnTo>
                      <a:pt x="497" y="30"/>
                    </a:lnTo>
                    <a:lnTo>
                      <a:pt x="482" y="30"/>
                    </a:lnTo>
                    <a:lnTo>
                      <a:pt x="482" y="29"/>
                    </a:lnTo>
                    <a:lnTo>
                      <a:pt x="481" y="27"/>
                    </a:lnTo>
                    <a:lnTo>
                      <a:pt x="480" y="25"/>
                    </a:lnTo>
                    <a:lnTo>
                      <a:pt x="478" y="24"/>
                    </a:lnTo>
                    <a:lnTo>
                      <a:pt x="475" y="24"/>
                    </a:lnTo>
                    <a:lnTo>
                      <a:pt x="473" y="24"/>
                    </a:lnTo>
                    <a:lnTo>
                      <a:pt x="471" y="24"/>
                    </a:lnTo>
                    <a:lnTo>
                      <a:pt x="469" y="25"/>
                    </a:lnTo>
                    <a:lnTo>
                      <a:pt x="467" y="27"/>
                    </a:lnTo>
                    <a:lnTo>
                      <a:pt x="466" y="29"/>
                    </a:lnTo>
                    <a:lnTo>
                      <a:pt x="466" y="30"/>
                    </a:lnTo>
                    <a:lnTo>
                      <a:pt x="462" y="30"/>
                    </a:lnTo>
                    <a:lnTo>
                      <a:pt x="461" y="29"/>
                    </a:lnTo>
                    <a:lnTo>
                      <a:pt x="460" y="27"/>
                    </a:lnTo>
                    <a:lnTo>
                      <a:pt x="459" y="25"/>
                    </a:lnTo>
                    <a:lnTo>
                      <a:pt x="456" y="24"/>
                    </a:lnTo>
                    <a:lnTo>
                      <a:pt x="454" y="24"/>
                    </a:lnTo>
                    <a:lnTo>
                      <a:pt x="452" y="24"/>
                    </a:lnTo>
                    <a:lnTo>
                      <a:pt x="449" y="24"/>
                    </a:lnTo>
                    <a:lnTo>
                      <a:pt x="447" y="25"/>
                    </a:lnTo>
                    <a:lnTo>
                      <a:pt x="446" y="27"/>
                    </a:lnTo>
                    <a:lnTo>
                      <a:pt x="445" y="29"/>
                    </a:lnTo>
                    <a:lnTo>
                      <a:pt x="444" y="30"/>
                    </a:lnTo>
                    <a:lnTo>
                      <a:pt x="442" y="30"/>
                    </a:lnTo>
                    <a:lnTo>
                      <a:pt x="442" y="29"/>
                    </a:lnTo>
                    <a:lnTo>
                      <a:pt x="441" y="28"/>
                    </a:lnTo>
                    <a:lnTo>
                      <a:pt x="440" y="27"/>
                    </a:lnTo>
                    <a:lnTo>
                      <a:pt x="438" y="27"/>
                    </a:lnTo>
                    <a:lnTo>
                      <a:pt x="436" y="27"/>
                    </a:lnTo>
                    <a:lnTo>
                      <a:pt x="435" y="28"/>
                    </a:lnTo>
                    <a:lnTo>
                      <a:pt x="434" y="29"/>
                    </a:lnTo>
                    <a:lnTo>
                      <a:pt x="434" y="30"/>
                    </a:lnTo>
                    <a:lnTo>
                      <a:pt x="433" y="30"/>
                    </a:lnTo>
                    <a:lnTo>
                      <a:pt x="433" y="29"/>
                    </a:lnTo>
                    <a:lnTo>
                      <a:pt x="432" y="28"/>
                    </a:lnTo>
                    <a:lnTo>
                      <a:pt x="430" y="27"/>
                    </a:lnTo>
                    <a:lnTo>
                      <a:pt x="428" y="27"/>
                    </a:lnTo>
                    <a:lnTo>
                      <a:pt x="427" y="27"/>
                    </a:lnTo>
                    <a:lnTo>
                      <a:pt x="425" y="28"/>
                    </a:lnTo>
                    <a:lnTo>
                      <a:pt x="424" y="29"/>
                    </a:lnTo>
                    <a:lnTo>
                      <a:pt x="424" y="30"/>
                    </a:lnTo>
                    <a:lnTo>
                      <a:pt x="422" y="30"/>
                    </a:lnTo>
                    <a:lnTo>
                      <a:pt x="422" y="29"/>
                    </a:lnTo>
                    <a:lnTo>
                      <a:pt x="420" y="28"/>
                    </a:lnTo>
                    <a:lnTo>
                      <a:pt x="419" y="27"/>
                    </a:lnTo>
                    <a:lnTo>
                      <a:pt x="417" y="27"/>
                    </a:lnTo>
                    <a:lnTo>
                      <a:pt x="416" y="27"/>
                    </a:lnTo>
                    <a:lnTo>
                      <a:pt x="414" y="28"/>
                    </a:lnTo>
                    <a:lnTo>
                      <a:pt x="413" y="29"/>
                    </a:lnTo>
                    <a:lnTo>
                      <a:pt x="413" y="30"/>
                    </a:lnTo>
                    <a:lnTo>
                      <a:pt x="402" y="30"/>
                    </a:lnTo>
                    <a:lnTo>
                      <a:pt x="402" y="29"/>
                    </a:lnTo>
                    <a:lnTo>
                      <a:pt x="401" y="28"/>
                    </a:lnTo>
                    <a:lnTo>
                      <a:pt x="399" y="27"/>
                    </a:lnTo>
                    <a:lnTo>
                      <a:pt x="397" y="27"/>
                    </a:lnTo>
                    <a:lnTo>
                      <a:pt x="396" y="27"/>
                    </a:lnTo>
                    <a:lnTo>
                      <a:pt x="394" y="28"/>
                    </a:lnTo>
                    <a:lnTo>
                      <a:pt x="393" y="29"/>
                    </a:lnTo>
                    <a:lnTo>
                      <a:pt x="393" y="30"/>
                    </a:lnTo>
                    <a:lnTo>
                      <a:pt x="390" y="30"/>
                    </a:lnTo>
                    <a:lnTo>
                      <a:pt x="390" y="29"/>
                    </a:lnTo>
                    <a:lnTo>
                      <a:pt x="389" y="28"/>
                    </a:lnTo>
                    <a:lnTo>
                      <a:pt x="387" y="27"/>
                    </a:lnTo>
                    <a:lnTo>
                      <a:pt x="386" y="27"/>
                    </a:lnTo>
                    <a:lnTo>
                      <a:pt x="384" y="27"/>
                    </a:lnTo>
                    <a:lnTo>
                      <a:pt x="382" y="28"/>
                    </a:lnTo>
                    <a:lnTo>
                      <a:pt x="382" y="29"/>
                    </a:lnTo>
                    <a:lnTo>
                      <a:pt x="381" y="30"/>
                    </a:lnTo>
                    <a:lnTo>
                      <a:pt x="377" y="30"/>
                    </a:lnTo>
                    <a:lnTo>
                      <a:pt x="376" y="29"/>
                    </a:lnTo>
                    <a:lnTo>
                      <a:pt x="375" y="28"/>
                    </a:lnTo>
                    <a:lnTo>
                      <a:pt x="374" y="27"/>
                    </a:lnTo>
                    <a:lnTo>
                      <a:pt x="372" y="27"/>
                    </a:lnTo>
                    <a:lnTo>
                      <a:pt x="370" y="27"/>
                    </a:lnTo>
                    <a:lnTo>
                      <a:pt x="369" y="28"/>
                    </a:lnTo>
                    <a:lnTo>
                      <a:pt x="368" y="29"/>
                    </a:lnTo>
                    <a:lnTo>
                      <a:pt x="368" y="30"/>
                    </a:lnTo>
                    <a:lnTo>
                      <a:pt x="364" y="30"/>
                    </a:lnTo>
                    <a:lnTo>
                      <a:pt x="364" y="29"/>
                    </a:lnTo>
                    <a:lnTo>
                      <a:pt x="363" y="28"/>
                    </a:lnTo>
                    <a:lnTo>
                      <a:pt x="361" y="27"/>
                    </a:lnTo>
                    <a:lnTo>
                      <a:pt x="360" y="27"/>
                    </a:lnTo>
                    <a:lnTo>
                      <a:pt x="358" y="27"/>
                    </a:lnTo>
                    <a:lnTo>
                      <a:pt x="356" y="28"/>
                    </a:lnTo>
                    <a:lnTo>
                      <a:pt x="355" y="29"/>
                    </a:lnTo>
                    <a:lnTo>
                      <a:pt x="355" y="30"/>
                    </a:lnTo>
                    <a:lnTo>
                      <a:pt x="336" y="30"/>
                    </a:lnTo>
                    <a:lnTo>
                      <a:pt x="336" y="29"/>
                    </a:lnTo>
                    <a:lnTo>
                      <a:pt x="335" y="28"/>
                    </a:lnTo>
                    <a:lnTo>
                      <a:pt x="333" y="27"/>
                    </a:lnTo>
                    <a:lnTo>
                      <a:pt x="332" y="27"/>
                    </a:lnTo>
                    <a:lnTo>
                      <a:pt x="330" y="27"/>
                    </a:lnTo>
                    <a:lnTo>
                      <a:pt x="328" y="28"/>
                    </a:lnTo>
                    <a:lnTo>
                      <a:pt x="327" y="29"/>
                    </a:lnTo>
                    <a:lnTo>
                      <a:pt x="327" y="30"/>
                    </a:lnTo>
                    <a:lnTo>
                      <a:pt x="309" y="30"/>
                    </a:lnTo>
                    <a:lnTo>
                      <a:pt x="309" y="29"/>
                    </a:lnTo>
                    <a:lnTo>
                      <a:pt x="308" y="28"/>
                    </a:lnTo>
                    <a:lnTo>
                      <a:pt x="306" y="27"/>
                    </a:lnTo>
                    <a:lnTo>
                      <a:pt x="305" y="27"/>
                    </a:lnTo>
                    <a:lnTo>
                      <a:pt x="303" y="27"/>
                    </a:lnTo>
                    <a:lnTo>
                      <a:pt x="301" y="28"/>
                    </a:lnTo>
                    <a:lnTo>
                      <a:pt x="300" y="29"/>
                    </a:lnTo>
                    <a:lnTo>
                      <a:pt x="300" y="30"/>
                    </a:lnTo>
                    <a:lnTo>
                      <a:pt x="248" y="30"/>
                    </a:lnTo>
                    <a:lnTo>
                      <a:pt x="248" y="29"/>
                    </a:lnTo>
                    <a:lnTo>
                      <a:pt x="247" y="28"/>
                    </a:lnTo>
                    <a:lnTo>
                      <a:pt x="245" y="27"/>
                    </a:lnTo>
                    <a:lnTo>
                      <a:pt x="244" y="27"/>
                    </a:lnTo>
                    <a:lnTo>
                      <a:pt x="242" y="27"/>
                    </a:lnTo>
                    <a:lnTo>
                      <a:pt x="240" y="28"/>
                    </a:lnTo>
                    <a:lnTo>
                      <a:pt x="239" y="29"/>
                    </a:lnTo>
                    <a:lnTo>
                      <a:pt x="239" y="30"/>
                    </a:lnTo>
                    <a:lnTo>
                      <a:pt x="219" y="30"/>
                    </a:lnTo>
                    <a:lnTo>
                      <a:pt x="218" y="29"/>
                    </a:lnTo>
                    <a:lnTo>
                      <a:pt x="217" y="28"/>
                    </a:lnTo>
                    <a:lnTo>
                      <a:pt x="216" y="27"/>
                    </a:lnTo>
                    <a:lnTo>
                      <a:pt x="214" y="27"/>
                    </a:lnTo>
                    <a:lnTo>
                      <a:pt x="212" y="27"/>
                    </a:lnTo>
                    <a:lnTo>
                      <a:pt x="211" y="28"/>
                    </a:lnTo>
                    <a:lnTo>
                      <a:pt x="210" y="29"/>
                    </a:lnTo>
                    <a:lnTo>
                      <a:pt x="210" y="30"/>
                    </a:lnTo>
                    <a:lnTo>
                      <a:pt x="201" y="30"/>
                    </a:lnTo>
                    <a:lnTo>
                      <a:pt x="201" y="29"/>
                    </a:lnTo>
                    <a:lnTo>
                      <a:pt x="200" y="28"/>
                    </a:lnTo>
                    <a:lnTo>
                      <a:pt x="198" y="27"/>
                    </a:lnTo>
                    <a:lnTo>
                      <a:pt x="197" y="27"/>
                    </a:lnTo>
                    <a:lnTo>
                      <a:pt x="195" y="27"/>
                    </a:lnTo>
                    <a:lnTo>
                      <a:pt x="193" y="28"/>
                    </a:lnTo>
                    <a:lnTo>
                      <a:pt x="192" y="29"/>
                    </a:lnTo>
                    <a:lnTo>
                      <a:pt x="192" y="30"/>
                    </a:lnTo>
                    <a:lnTo>
                      <a:pt x="186" y="30"/>
                    </a:lnTo>
                    <a:lnTo>
                      <a:pt x="185" y="29"/>
                    </a:lnTo>
                    <a:lnTo>
                      <a:pt x="184" y="28"/>
                    </a:lnTo>
                    <a:lnTo>
                      <a:pt x="183" y="27"/>
                    </a:lnTo>
                    <a:lnTo>
                      <a:pt x="181" y="27"/>
                    </a:lnTo>
                    <a:lnTo>
                      <a:pt x="180" y="27"/>
                    </a:lnTo>
                    <a:lnTo>
                      <a:pt x="178" y="28"/>
                    </a:lnTo>
                    <a:lnTo>
                      <a:pt x="177" y="29"/>
                    </a:lnTo>
                    <a:lnTo>
                      <a:pt x="177" y="30"/>
                    </a:lnTo>
                    <a:lnTo>
                      <a:pt x="170" y="30"/>
                    </a:lnTo>
                    <a:lnTo>
                      <a:pt x="169" y="29"/>
                    </a:lnTo>
                    <a:lnTo>
                      <a:pt x="168" y="28"/>
                    </a:lnTo>
                    <a:lnTo>
                      <a:pt x="167" y="27"/>
                    </a:lnTo>
                    <a:lnTo>
                      <a:pt x="165" y="27"/>
                    </a:lnTo>
                    <a:lnTo>
                      <a:pt x="163" y="27"/>
                    </a:lnTo>
                    <a:lnTo>
                      <a:pt x="162" y="28"/>
                    </a:lnTo>
                    <a:lnTo>
                      <a:pt x="161" y="29"/>
                    </a:lnTo>
                    <a:lnTo>
                      <a:pt x="161" y="30"/>
                    </a:lnTo>
                    <a:lnTo>
                      <a:pt x="160" y="29"/>
                    </a:lnTo>
                    <a:lnTo>
                      <a:pt x="159" y="28"/>
                    </a:lnTo>
                    <a:lnTo>
                      <a:pt x="158" y="27"/>
                    </a:lnTo>
                    <a:lnTo>
                      <a:pt x="156" y="27"/>
                    </a:lnTo>
                    <a:lnTo>
                      <a:pt x="154" y="27"/>
                    </a:lnTo>
                    <a:lnTo>
                      <a:pt x="153" y="28"/>
                    </a:lnTo>
                    <a:lnTo>
                      <a:pt x="152" y="29"/>
                    </a:lnTo>
                    <a:lnTo>
                      <a:pt x="152" y="30"/>
                    </a:lnTo>
                    <a:lnTo>
                      <a:pt x="133" y="30"/>
                    </a:lnTo>
                    <a:lnTo>
                      <a:pt x="132" y="29"/>
                    </a:lnTo>
                    <a:lnTo>
                      <a:pt x="131" y="27"/>
                    </a:lnTo>
                    <a:lnTo>
                      <a:pt x="130" y="25"/>
                    </a:lnTo>
                    <a:lnTo>
                      <a:pt x="128" y="24"/>
                    </a:lnTo>
                    <a:lnTo>
                      <a:pt x="126" y="24"/>
                    </a:lnTo>
                    <a:lnTo>
                      <a:pt x="123" y="24"/>
                    </a:lnTo>
                    <a:lnTo>
                      <a:pt x="121" y="24"/>
                    </a:lnTo>
                    <a:lnTo>
                      <a:pt x="119" y="25"/>
                    </a:lnTo>
                    <a:lnTo>
                      <a:pt x="117" y="27"/>
                    </a:lnTo>
                    <a:lnTo>
                      <a:pt x="116" y="29"/>
                    </a:lnTo>
                    <a:lnTo>
                      <a:pt x="116" y="30"/>
                    </a:lnTo>
                    <a:lnTo>
                      <a:pt x="106" y="30"/>
                    </a:lnTo>
                    <a:lnTo>
                      <a:pt x="106" y="29"/>
                    </a:lnTo>
                    <a:lnTo>
                      <a:pt x="105" y="28"/>
                    </a:lnTo>
                    <a:lnTo>
                      <a:pt x="104" y="27"/>
                    </a:lnTo>
                    <a:lnTo>
                      <a:pt x="102" y="27"/>
                    </a:lnTo>
                    <a:lnTo>
                      <a:pt x="100" y="27"/>
                    </a:lnTo>
                    <a:lnTo>
                      <a:pt x="99" y="28"/>
                    </a:lnTo>
                    <a:lnTo>
                      <a:pt x="98" y="29"/>
                    </a:lnTo>
                    <a:lnTo>
                      <a:pt x="97" y="30"/>
                    </a:lnTo>
                    <a:lnTo>
                      <a:pt x="92" y="30"/>
                    </a:lnTo>
                    <a:lnTo>
                      <a:pt x="92" y="29"/>
                    </a:lnTo>
                    <a:lnTo>
                      <a:pt x="91" y="28"/>
                    </a:lnTo>
                    <a:lnTo>
                      <a:pt x="90" y="27"/>
                    </a:lnTo>
                    <a:lnTo>
                      <a:pt x="88" y="27"/>
                    </a:lnTo>
                    <a:lnTo>
                      <a:pt x="86" y="27"/>
                    </a:lnTo>
                    <a:lnTo>
                      <a:pt x="85" y="28"/>
                    </a:lnTo>
                    <a:lnTo>
                      <a:pt x="84" y="29"/>
                    </a:lnTo>
                    <a:lnTo>
                      <a:pt x="83" y="30"/>
                    </a:lnTo>
                    <a:lnTo>
                      <a:pt x="26" y="30"/>
                    </a:lnTo>
                    <a:lnTo>
                      <a:pt x="26" y="29"/>
                    </a:lnTo>
                    <a:lnTo>
                      <a:pt x="25" y="28"/>
                    </a:lnTo>
                    <a:lnTo>
                      <a:pt x="23" y="27"/>
                    </a:lnTo>
                    <a:lnTo>
                      <a:pt x="22" y="27"/>
                    </a:lnTo>
                    <a:lnTo>
                      <a:pt x="20" y="27"/>
                    </a:lnTo>
                    <a:lnTo>
                      <a:pt x="18" y="28"/>
                    </a:lnTo>
                    <a:lnTo>
                      <a:pt x="18" y="29"/>
                    </a:lnTo>
                    <a:lnTo>
                      <a:pt x="17" y="30"/>
                    </a:lnTo>
                    <a:lnTo>
                      <a:pt x="0" y="3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72" name="Freeform 508"/>
              <p:cNvSpPr>
                <a:spLocks/>
              </p:cNvSpPr>
              <p:nvPr/>
            </p:nvSpPr>
            <p:spPr bwMode="auto">
              <a:xfrm>
                <a:off x="1748" y="2105"/>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3" name="Freeform 509"/>
              <p:cNvSpPr>
                <a:spLocks/>
              </p:cNvSpPr>
              <p:nvPr/>
            </p:nvSpPr>
            <p:spPr bwMode="auto">
              <a:xfrm>
                <a:off x="2519" y="1142"/>
                <a:ext cx="327" cy="1634"/>
              </a:xfrm>
              <a:custGeom>
                <a:avLst/>
                <a:gdLst>
                  <a:gd name="T0" fmla="*/ 0 w 327"/>
                  <a:gd name="T1" fmla="*/ 1628 h 1634"/>
                  <a:gd name="T2" fmla="*/ 116 w 327"/>
                  <a:gd name="T3" fmla="*/ 1626 h 1634"/>
                  <a:gd name="T4" fmla="*/ 118 w 327"/>
                  <a:gd name="T5" fmla="*/ 1624 h 1634"/>
                  <a:gd name="T6" fmla="*/ 121 w 327"/>
                  <a:gd name="T7" fmla="*/ 1624 h 1634"/>
                  <a:gd name="T8" fmla="*/ 124 w 327"/>
                  <a:gd name="T9" fmla="*/ 1626 h 1634"/>
                  <a:gd name="T10" fmla="*/ 167 w 327"/>
                  <a:gd name="T11" fmla="*/ 1628 h 1634"/>
                  <a:gd name="T12" fmla="*/ 168 w 327"/>
                  <a:gd name="T13" fmla="*/ 1625 h 1634"/>
                  <a:gd name="T14" fmla="*/ 172 w 327"/>
                  <a:gd name="T15" fmla="*/ 1624 h 1634"/>
                  <a:gd name="T16" fmla="*/ 175 w 327"/>
                  <a:gd name="T17" fmla="*/ 1625 h 1634"/>
                  <a:gd name="T18" fmla="*/ 176 w 327"/>
                  <a:gd name="T19" fmla="*/ 1628 h 1634"/>
                  <a:gd name="T20" fmla="*/ 190 w 327"/>
                  <a:gd name="T21" fmla="*/ 1626 h 1634"/>
                  <a:gd name="T22" fmla="*/ 192 w 327"/>
                  <a:gd name="T23" fmla="*/ 1624 h 1634"/>
                  <a:gd name="T24" fmla="*/ 196 w 327"/>
                  <a:gd name="T25" fmla="*/ 1624 h 1634"/>
                  <a:gd name="T26" fmla="*/ 198 w 327"/>
                  <a:gd name="T27" fmla="*/ 1626 h 1634"/>
                  <a:gd name="T28" fmla="*/ 221 w 327"/>
                  <a:gd name="T29" fmla="*/ 1628 h 1634"/>
                  <a:gd name="T30" fmla="*/ 222 w 327"/>
                  <a:gd name="T31" fmla="*/ 1625 h 1634"/>
                  <a:gd name="T32" fmla="*/ 226 w 327"/>
                  <a:gd name="T33" fmla="*/ 1624 h 1634"/>
                  <a:gd name="T34" fmla="*/ 229 w 327"/>
                  <a:gd name="T35" fmla="*/ 1625 h 1634"/>
                  <a:gd name="T36" fmla="*/ 230 w 327"/>
                  <a:gd name="T37" fmla="*/ 1628 h 1634"/>
                  <a:gd name="T38" fmla="*/ 257 w 327"/>
                  <a:gd name="T39" fmla="*/ 544 h 1634"/>
                  <a:gd name="T40" fmla="*/ 262 w 327"/>
                  <a:gd name="T41" fmla="*/ 543 h 1634"/>
                  <a:gd name="T42" fmla="*/ 264 w 327"/>
                  <a:gd name="T43" fmla="*/ 541 h 1634"/>
                  <a:gd name="T44" fmla="*/ 268 w 327"/>
                  <a:gd name="T45" fmla="*/ 541 h 1634"/>
                  <a:gd name="T46" fmla="*/ 270 w 327"/>
                  <a:gd name="T47" fmla="*/ 543 h 1634"/>
                  <a:gd name="T48" fmla="*/ 309 w 327"/>
                  <a:gd name="T49" fmla="*/ 544 h 1634"/>
                  <a:gd name="T50" fmla="*/ 310 w 327"/>
                  <a:gd name="T51" fmla="*/ 541 h 1634"/>
                  <a:gd name="T52" fmla="*/ 313 w 327"/>
                  <a:gd name="T53" fmla="*/ 541 h 1634"/>
                  <a:gd name="T54" fmla="*/ 317 w 327"/>
                  <a:gd name="T55" fmla="*/ 541 h 1634"/>
                  <a:gd name="T56" fmla="*/ 318 w 327"/>
                  <a:gd name="T57" fmla="*/ 544 h 1634"/>
                  <a:gd name="T58" fmla="*/ 327 w 327"/>
                  <a:gd name="T59" fmla="*/ 48 h 1634"/>
                  <a:gd name="T60" fmla="*/ 313 w 327"/>
                  <a:gd name="T61" fmla="*/ 47 h 1634"/>
                  <a:gd name="T62" fmla="*/ 311 w 327"/>
                  <a:gd name="T63" fmla="*/ 45 h 1634"/>
                  <a:gd name="T64" fmla="*/ 308 w 327"/>
                  <a:gd name="T65" fmla="*/ 45 h 1634"/>
                  <a:gd name="T66" fmla="*/ 305 w 327"/>
                  <a:gd name="T67" fmla="*/ 47 h 1634"/>
                  <a:gd name="T68" fmla="*/ 286 w 327"/>
                  <a:gd name="T69" fmla="*/ 48 h 1634"/>
                  <a:gd name="T70" fmla="*/ 285 w 327"/>
                  <a:gd name="T71" fmla="*/ 45 h 1634"/>
                  <a:gd name="T72" fmla="*/ 282 w 327"/>
                  <a:gd name="T73" fmla="*/ 44 h 1634"/>
                  <a:gd name="T74" fmla="*/ 279 w 327"/>
                  <a:gd name="T75" fmla="*/ 45 h 1634"/>
                  <a:gd name="T76" fmla="*/ 277 w 327"/>
                  <a:gd name="T77" fmla="*/ 48 h 1634"/>
                  <a:gd name="T78" fmla="*/ 257 w 327"/>
                  <a:gd name="T79" fmla="*/ 0 h 16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27"/>
                  <a:gd name="T121" fmla="*/ 0 h 1634"/>
                  <a:gd name="T122" fmla="*/ 327 w 327"/>
                  <a:gd name="T123" fmla="*/ 1634 h 163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27" h="1634">
                    <a:moveTo>
                      <a:pt x="0" y="1634"/>
                    </a:moveTo>
                    <a:lnTo>
                      <a:pt x="0" y="1628"/>
                    </a:lnTo>
                    <a:lnTo>
                      <a:pt x="115" y="1628"/>
                    </a:lnTo>
                    <a:lnTo>
                      <a:pt x="116" y="1626"/>
                    </a:lnTo>
                    <a:lnTo>
                      <a:pt x="117" y="1625"/>
                    </a:lnTo>
                    <a:lnTo>
                      <a:pt x="118" y="1624"/>
                    </a:lnTo>
                    <a:lnTo>
                      <a:pt x="120" y="1624"/>
                    </a:lnTo>
                    <a:lnTo>
                      <a:pt x="121" y="1624"/>
                    </a:lnTo>
                    <a:lnTo>
                      <a:pt x="123" y="1625"/>
                    </a:lnTo>
                    <a:lnTo>
                      <a:pt x="124" y="1626"/>
                    </a:lnTo>
                    <a:lnTo>
                      <a:pt x="124" y="1628"/>
                    </a:lnTo>
                    <a:lnTo>
                      <a:pt x="167" y="1628"/>
                    </a:lnTo>
                    <a:lnTo>
                      <a:pt x="167" y="1626"/>
                    </a:lnTo>
                    <a:lnTo>
                      <a:pt x="168" y="1625"/>
                    </a:lnTo>
                    <a:lnTo>
                      <a:pt x="170" y="1624"/>
                    </a:lnTo>
                    <a:lnTo>
                      <a:pt x="172" y="1624"/>
                    </a:lnTo>
                    <a:lnTo>
                      <a:pt x="173" y="1624"/>
                    </a:lnTo>
                    <a:lnTo>
                      <a:pt x="175" y="1625"/>
                    </a:lnTo>
                    <a:lnTo>
                      <a:pt x="176" y="1626"/>
                    </a:lnTo>
                    <a:lnTo>
                      <a:pt x="176" y="1628"/>
                    </a:lnTo>
                    <a:lnTo>
                      <a:pt x="190" y="1628"/>
                    </a:lnTo>
                    <a:lnTo>
                      <a:pt x="190" y="1626"/>
                    </a:lnTo>
                    <a:lnTo>
                      <a:pt x="191" y="1625"/>
                    </a:lnTo>
                    <a:lnTo>
                      <a:pt x="192" y="1624"/>
                    </a:lnTo>
                    <a:lnTo>
                      <a:pt x="194" y="1624"/>
                    </a:lnTo>
                    <a:lnTo>
                      <a:pt x="196" y="1624"/>
                    </a:lnTo>
                    <a:lnTo>
                      <a:pt x="197" y="1625"/>
                    </a:lnTo>
                    <a:lnTo>
                      <a:pt x="198" y="1626"/>
                    </a:lnTo>
                    <a:lnTo>
                      <a:pt x="199" y="1628"/>
                    </a:lnTo>
                    <a:lnTo>
                      <a:pt x="221" y="1628"/>
                    </a:lnTo>
                    <a:lnTo>
                      <a:pt x="221" y="1626"/>
                    </a:lnTo>
                    <a:lnTo>
                      <a:pt x="222" y="1625"/>
                    </a:lnTo>
                    <a:lnTo>
                      <a:pt x="224" y="1624"/>
                    </a:lnTo>
                    <a:lnTo>
                      <a:pt x="226" y="1624"/>
                    </a:lnTo>
                    <a:lnTo>
                      <a:pt x="227" y="1624"/>
                    </a:lnTo>
                    <a:lnTo>
                      <a:pt x="229" y="1625"/>
                    </a:lnTo>
                    <a:lnTo>
                      <a:pt x="230" y="1626"/>
                    </a:lnTo>
                    <a:lnTo>
                      <a:pt x="230" y="1628"/>
                    </a:lnTo>
                    <a:lnTo>
                      <a:pt x="257" y="1628"/>
                    </a:lnTo>
                    <a:lnTo>
                      <a:pt x="257" y="544"/>
                    </a:lnTo>
                    <a:lnTo>
                      <a:pt x="262" y="544"/>
                    </a:lnTo>
                    <a:lnTo>
                      <a:pt x="262" y="543"/>
                    </a:lnTo>
                    <a:lnTo>
                      <a:pt x="263" y="541"/>
                    </a:lnTo>
                    <a:lnTo>
                      <a:pt x="264" y="541"/>
                    </a:lnTo>
                    <a:lnTo>
                      <a:pt x="266" y="541"/>
                    </a:lnTo>
                    <a:lnTo>
                      <a:pt x="268" y="541"/>
                    </a:lnTo>
                    <a:lnTo>
                      <a:pt x="269" y="541"/>
                    </a:lnTo>
                    <a:lnTo>
                      <a:pt x="270" y="543"/>
                    </a:lnTo>
                    <a:lnTo>
                      <a:pt x="271" y="544"/>
                    </a:lnTo>
                    <a:lnTo>
                      <a:pt x="309" y="544"/>
                    </a:lnTo>
                    <a:lnTo>
                      <a:pt x="309" y="543"/>
                    </a:lnTo>
                    <a:lnTo>
                      <a:pt x="310" y="541"/>
                    </a:lnTo>
                    <a:lnTo>
                      <a:pt x="312" y="541"/>
                    </a:lnTo>
                    <a:lnTo>
                      <a:pt x="313" y="541"/>
                    </a:lnTo>
                    <a:lnTo>
                      <a:pt x="315" y="541"/>
                    </a:lnTo>
                    <a:lnTo>
                      <a:pt x="317" y="541"/>
                    </a:lnTo>
                    <a:lnTo>
                      <a:pt x="318" y="543"/>
                    </a:lnTo>
                    <a:lnTo>
                      <a:pt x="318" y="544"/>
                    </a:lnTo>
                    <a:lnTo>
                      <a:pt x="327" y="544"/>
                    </a:lnTo>
                    <a:lnTo>
                      <a:pt x="327" y="48"/>
                    </a:lnTo>
                    <a:lnTo>
                      <a:pt x="314" y="48"/>
                    </a:lnTo>
                    <a:lnTo>
                      <a:pt x="313" y="47"/>
                    </a:lnTo>
                    <a:lnTo>
                      <a:pt x="312" y="45"/>
                    </a:lnTo>
                    <a:lnTo>
                      <a:pt x="311" y="45"/>
                    </a:lnTo>
                    <a:lnTo>
                      <a:pt x="309" y="44"/>
                    </a:lnTo>
                    <a:lnTo>
                      <a:pt x="308" y="45"/>
                    </a:lnTo>
                    <a:lnTo>
                      <a:pt x="306" y="45"/>
                    </a:lnTo>
                    <a:lnTo>
                      <a:pt x="305" y="47"/>
                    </a:lnTo>
                    <a:lnTo>
                      <a:pt x="305" y="48"/>
                    </a:lnTo>
                    <a:lnTo>
                      <a:pt x="286" y="48"/>
                    </a:lnTo>
                    <a:lnTo>
                      <a:pt x="286" y="47"/>
                    </a:lnTo>
                    <a:lnTo>
                      <a:pt x="285" y="45"/>
                    </a:lnTo>
                    <a:lnTo>
                      <a:pt x="284" y="45"/>
                    </a:lnTo>
                    <a:lnTo>
                      <a:pt x="282" y="44"/>
                    </a:lnTo>
                    <a:lnTo>
                      <a:pt x="280" y="45"/>
                    </a:lnTo>
                    <a:lnTo>
                      <a:pt x="279" y="45"/>
                    </a:lnTo>
                    <a:lnTo>
                      <a:pt x="278" y="47"/>
                    </a:lnTo>
                    <a:lnTo>
                      <a:pt x="277" y="48"/>
                    </a:lnTo>
                    <a:lnTo>
                      <a:pt x="257" y="48"/>
                    </a:lnTo>
                    <a:lnTo>
                      <a:pt x="257"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74" name="Freeform 510"/>
              <p:cNvSpPr>
                <a:spLocks/>
              </p:cNvSpPr>
              <p:nvPr/>
            </p:nvSpPr>
            <p:spPr bwMode="auto">
              <a:xfrm>
                <a:off x="2513" y="2775"/>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5" name="Freeform 511"/>
              <p:cNvSpPr>
                <a:spLocks/>
              </p:cNvSpPr>
              <p:nvPr/>
            </p:nvSpPr>
            <p:spPr bwMode="auto">
              <a:xfrm>
                <a:off x="2771" y="1132"/>
                <a:ext cx="11" cy="11"/>
              </a:xfrm>
              <a:custGeom>
                <a:avLst/>
                <a:gdLst>
                  <a:gd name="T0" fmla="*/ 0 w 11"/>
                  <a:gd name="T1" fmla="*/ 10 h 11"/>
                  <a:gd name="T2" fmla="*/ 5 w 11"/>
                  <a:gd name="T3" fmla="*/ 0 h 11"/>
                  <a:gd name="T4" fmla="*/ 11 w 11"/>
                  <a:gd name="T5" fmla="*/ 10 h 11"/>
                  <a:gd name="T6" fmla="*/ 9 w 11"/>
                  <a:gd name="T7" fmla="*/ 10 h 11"/>
                  <a:gd name="T8" fmla="*/ 5 w 11"/>
                  <a:gd name="T9" fmla="*/ 11 h 11"/>
                  <a:gd name="T10" fmla="*/ 2 w 11"/>
                  <a:gd name="T11" fmla="*/ 10 h 11"/>
                  <a:gd name="T12" fmla="*/ 0 w 11"/>
                  <a:gd name="T13" fmla="*/ 10 h 11"/>
                  <a:gd name="T14" fmla="*/ 0 60000 65536"/>
                  <a:gd name="T15" fmla="*/ 0 60000 65536"/>
                  <a:gd name="T16" fmla="*/ 0 60000 65536"/>
                  <a:gd name="T17" fmla="*/ 0 60000 65536"/>
                  <a:gd name="T18" fmla="*/ 0 60000 65536"/>
                  <a:gd name="T19" fmla="*/ 0 60000 65536"/>
                  <a:gd name="T20" fmla="*/ 0 60000 65536"/>
                  <a:gd name="T21" fmla="*/ 0 w 11"/>
                  <a:gd name="T22" fmla="*/ 0 h 11"/>
                  <a:gd name="T23" fmla="*/ 11 w 11"/>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1">
                    <a:moveTo>
                      <a:pt x="0" y="10"/>
                    </a:moveTo>
                    <a:lnTo>
                      <a:pt x="5" y="0"/>
                    </a:lnTo>
                    <a:lnTo>
                      <a:pt x="11" y="10"/>
                    </a:lnTo>
                    <a:lnTo>
                      <a:pt x="9" y="10"/>
                    </a:lnTo>
                    <a:lnTo>
                      <a:pt x="5" y="11"/>
                    </a:lnTo>
                    <a:lnTo>
                      <a:pt x="2"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6" name="Freeform 512"/>
              <p:cNvSpPr>
                <a:spLocks/>
              </p:cNvSpPr>
              <p:nvPr/>
            </p:nvSpPr>
            <p:spPr bwMode="auto">
              <a:xfrm>
                <a:off x="2889" y="1067"/>
                <a:ext cx="369" cy="496"/>
              </a:xfrm>
              <a:custGeom>
                <a:avLst/>
                <a:gdLst>
                  <a:gd name="T0" fmla="*/ 355 w 369"/>
                  <a:gd name="T1" fmla="*/ 496 h 496"/>
                  <a:gd name="T2" fmla="*/ 354 w 369"/>
                  <a:gd name="T3" fmla="*/ 493 h 496"/>
                  <a:gd name="T4" fmla="*/ 351 w 369"/>
                  <a:gd name="T5" fmla="*/ 492 h 496"/>
                  <a:gd name="T6" fmla="*/ 348 w 369"/>
                  <a:gd name="T7" fmla="*/ 493 h 496"/>
                  <a:gd name="T8" fmla="*/ 346 w 369"/>
                  <a:gd name="T9" fmla="*/ 496 h 496"/>
                  <a:gd name="T10" fmla="*/ 336 w 369"/>
                  <a:gd name="T11" fmla="*/ 494 h 496"/>
                  <a:gd name="T12" fmla="*/ 334 w 369"/>
                  <a:gd name="T13" fmla="*/ 493 h 496"/>
                  <a:gd name="T14" fmla="*/ 331 w 369"/>
                  <a:gd name="T15" fmla="*/ 493 h 496"/>
                  <a:gd name="T16" fmla="*/ 328 w 369"/>
                  <a:gd name="T17" fmla="*/ 494 h 496"/>
                  <a:gd name="T18" fmla="*/ 296 w 369"/>
                  <a:gd name="T19" fmla="*/ 496 h 496"/>
                  <a:gd name="T20" fmla="*/ 282 w 369"/>
                  <a:gd name="T21" fmla="*/ 487 h 496"/>
                  <a:gd name="T22" fmla="*/ 281 w 369"/>
                  <a:gd name="T23" fmla="*/ 484 h 496"/>
                  <a:gd name="T24" fmla="*/ 278 w 369"/>
                  <a:gd name="T25" fmla="*/ 483 h 496"/>
                  <a:gd name="T26" fmla="*/ 275 w 369"/>
                  <a:gd name="T27" fmla="*/ 484 h 496"/>
                  <a:gd name="T28" fmla="*/ 273 w 369"/>
                  <a:gd name="T29" fmla="*/ 487 h 496"/>
                  <a:gd name="T30" fmla="*/ 260 w 369"/>
                  <a:gd name="T31" fmla="*/ 485 h 496"/>
                  <a:gd name="T32" fmla="*/ 258 w 369"/>
                  <a:gd name="T33" fmla="*/ 483 h 496"/>
                  <a:gd name="T34" fmla="*/ 255 w 369"/>
                  <a:gd name="T35" fmla="*/ 483 h 496"/>
                  <a:gd name="T36" fmla="*/ 252 w 369"/>
                  <a:gd name="T37" fmla="*/ 485 h 496"/>
                  <a:gd name="T38" fmla="*/ 237 w 369"/>
                  <a:gd name="T39" fmla="*/ 487 h 496"/>
                  <a:gd name="T40" fmla="*/ 236 w 369"/>
                  <a:gd name="T41" fmla="*/ 484 h 496"/>
                  <a:gd name="T42" fmla="*/ 233 w 369"/>
                  <a:gd name="T43" fmla="*/ 483 h 496"/>
                  <a:gd name="T44" fmla="*/ 229 w 369"/>
                  <a:gd name="T45" fmla="*/ 484 h 496"/>
                  <a:gd name="T46" fmla="*/ 228 w 369"/>
                  <a:gd name="T47" fmla="*/ 487 h 496"/>
                  <a:gd name="T48" fmla="*/ 217 w 369"/>
                  <a:gd name="T49" fmla="*/ 485 h 496"/>
                  <a:gd name="T50" fmla="*/ 214 w 369"/>
                  <a:gd name="T51" fmla="*/ 483 h 496"/>
                  <a:gd name="T52" fmla="*/ 211 w 369"/>
                  <a:gd name="T53" fmla="*/ 483 h 496"/>
                  <a:gd name="T54" fmla="*/ 208 w 369"/>
                  <a:gd name="T55" fmla="*/ 485 h 496"/>
                  <a:gd name="T56" fmla="*/ 201 w 369"/>
                  <a:gd name="T57" fmla="*/ 487 h 496"/>
                  <a:gd name="T58" fmla="*/ 200 w 369"/>
                  <a:gd name="T59" fmla="*/ 484 h 496"/>
                  <a:gd name="T60" fmla="*/ 197 w 369"/>
                  <a:gd name="T61" fmla="*/ 482 h 496"/>
                  <a:gd name="T62" fmla="*/ 192 w 369"/>
                  <a:gd name="T63" fmla="*/ 482 h 496"/>
                  <a:gd name="T64" fmla="*/ 189 w 369"/>
                  <a:gd name="T65" fmla="*/ 484 h 496"/>
                  <a:gd name="T66" fmla="*/ 188 w 369"/>
                  <a:gd name="T67" fmla="*/ 487 h 496"/>
                  <a:gd name="T68" fmla="*/ 139 w 369"/>
                  <a:gd name="T69" fmla="*/ 485 h 496"/>
                  <a:gd name="T70" fmla="*/ 136 w 369"/>
                  <a:gd name="T71" fmla="*/ 483 h 496"/>
                  <a:gd name="T72" fmla="*/ 133 w 369"/>
                  <a:gd name="T73" fmla="*/ 483 h 496"/>
                  <a:gd name="T74" fmla="*/ 131 w 369"/>
                  <a:gd name="T75" fmla="*/ 485 h 496"/>
                  <a:gd name="T76" fmla="*/ 126 w 369"/>
                  <a:gd name="T77" fmla="*/ 487 h 496"/>
                  <a:gd name="T78" fmla="*/ 124 w 369"/>
                  <a:gd name="T79" fmla="*/ 484 h 496"/>
                  <a:gd name="T80" fmla="*/ 121 w 369"/>
                  <a:gd name="T81" fmla="*/ 483 h 496"/>
                  <a:gd name="T82" fmla="*/ 118 w 369"/>
                  <a:gd name="T83" fmla="*/ 484 h 496"/>
                  <a:gd name="T84" fmla="*/ 117 w 369"/>
                  <a:gd name="T85" fmla="*/ 487 h 496"/>
                  <a:gd name="T86" fmla="*/ 101 w 369"/>
                  <a:gd name="T87" fmla="*/ 485 h 496"/>
                  <a:gd name="T88" fmla="*/ 99 w 369"/>
                  <a:gd name="T89" fmla="*/ 482 h 496"/>
                  <a:gd name="T90" fmla="*/ 95 w 369"/>
                  <a:gd name="T91" fmla="*/ 481 h 496"/>
                  <a:gd name="T92" fmla="*/ 90 w 369"/>
                  <a:gd name="T93" fmla="*/ 481 h 496"/>
                  <a:gd name="T94" fmla="*/ 87 w 369"/>
                  <a:gd name="T95" fmla="*/ 483 h 496"/>
                  <a:gd name="T96" fmla="*/ 86 w 369"/>
                  <a:gd name="T97" fmla="*/ 487 h 496"/>
                  <a:gd name="T98" fmla="*/ 71 w 369"/>
                  <a:gd name="T99" fmla="*/ 485 h 496"/>
                  <a:gd name="T100" fmla="*/ 69 w 369"/>
                  <a:gd name="T101" fmla="*/ 483 h 496"/>
                  <a:gd name="T102" fmla="*/ 65 w 369"/>
                  <a:gd name="T103" fmla="*/ 483 h 496"/>
                  <a:gd name="T104" fmla="*/ 63 w 369"/>
                  <a:gd name="T105" fmla="*/ 485 h 496"/>
                  <a:gd name="T106" fmla="*/ 40 w 369"/>
                  <a:gd name="T107" fmla="*/ 487 h 496"/>
                  <a:gd name="T108" fmla="*/ 0 w 369"/>
                  <a:gd name="T109" fmla="*/ 0 h 49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69"/>
                  <a:gd name="T166" fmla="*/ 0 h 496"/>
                  <a:gd name="T167" fmla="*/ 369 w 369"/>
                  <a:gd name="T168" fmla="*/ 496 h 49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69" h="496">
                    <a:moveTo>
                      <a:pt x="369" y="496"/>
                    </a:moveTo>
                    <a:lnTo>
                      <a:pt x="355" y="496"/>
                    </a:lnTo>
                    <a:lnTo>
                      <a:pt x="355" y="494"/>
                    </a:lnTo>
                    <a:lnTo>
                      <a:pt x="354" y="493"/>
                    </a:lnTo>
                    <a:lnTo>
                      <a:pt x="353" y="493"/>
                    </a:lnTo>
                    <a:lnTo>
                      <a:pt x="351" y="492"/>
                    </a:lnTo>
                    <a:lnTo>
                      <a:pt x="349" y="493"/>
                    </a:lnTo>
                    <a:lnTo>
                      <a:pt x="348" y="493"/>
                    </a:lnTo>
                    <a:lnTo>
                      <a:pt x="347" y="494"/>
                    </a:lnTo>
                    <a:lnTo>
                      <a:pt x="346" y="496"/>
                    </a:lnTo>
                    <a:lnTo>
                      <a:pt x="337" y="496"/>
                    </a:lnTo>
                    <a:lnTo>
                      <a:pt x="336" y="494"/>
                    </a:lnTo>
                    <a:lnTo>
                      <a:pt x="335" y="493"/>
                    </a:lnTo>
                    <a:lnTo>
                      <a:pt x="334" y="493"/>
                    </a:lnTo>
                    <a:lnTo>
                      <a:pt x="332" y="492"/>
                    </a:lnTo>
                    <a:lnTo>
                      <a:pt x="331" y="493"/>
                    </a:lnTo>
                    <a:lnTo>
                      <a:pt x="329" y="493"/>
                    </a:lnTo>
                    <a:lnTo>
                      <a:pt x="328" y="494"/>
                    </a:lnTo>
                    <a:lnTo>
                      <a:pt x="328" y="496"/>
                    </a:lnTo>
                    <a:lnTo>
                      <a:pt x="296" y="496"/>
                    </a:lnTo>
                    <a:lnTo>
                      <a:pt x="296" y="487"/>
                    </a:lnTo>
                    <a:lnTo>
                      <a:pt x="282" y="487"/>
                    </a:lnTo>
                    <a:lnTo>
                      <a:pt x="282" y="485"/>
                    </a:lnTo>
                    <a:lnTo>
                      <a:pt x="281" y="484"/>
                    </a:lnTo>
                    <a:lnTo>
                      <a:pt x="280" y="483"/>
                    </a:lnTo>
                    <a:lnTo>
                      <a:pt x="278" y="483"/>
                    </a:lnTo>
                    <a:lnTo>
                      <a:pt x="276" y="483"/>
                    </a:lnTo>
                    <a:lnTo>
                      <a:pt x="275" y="484"/>
                    </a:lnTo>
                    <a:lnTo>
                      <a:pt x="274" y="485"/>
                    </a:lnTo>
                    <a:lnTo>
                      <a:pt x="273" y="487"/>
                    </a:lnTo>
                    <a:lnTo>
                      <a:pt x="261" y="487"/>
                    </a:lnTo>
                    <a:lnTo>
                      <a:pt x="260" y="485"/>
                    </a:lnTo>
                    <a:lnTo>
                      <a:pt x="259" y="484"/>
                    </a:lnTo>
                    <a:lnTo>
                      <a:pt x="258" y="483"/>
                    </a:lnTo>
                    <a:lnTo>
                      <a:pt x="256" y="483"/>
                    </a:lnTo>
                    <a:lnTo>
                      <a:pt x="255" y="483"/>
                    </a:lnTo>
                    <a:lnTo>
                      <a:pt x="253" y="484"/>
                    </a:lnTo>
                    <a:lnTo>
                      <a:pt x="252" y="485"/>
                    </a:lnTo>
                    <a:lnTo>
                      <a:pt x="252" y="487"/>
                    </a:lnTo>
                    <a:lnTo>
                      <a:pt x="237" y="487"/>
                    </a:lnTo>
                    <a:lnTo>
                      <a:pt x="237" y="485"/>
                    </a:lnTo>
                    <a:lnTo>
                      <a:pt x="236" y="484"/>
                    </a:lnTo>
                    <a:lnTo>
                      <a:pt x="234" y="483"/>
                    </a:lnTo>
                    <a:lnTo>
                      <a:pt x="233" y="483"/>
                    </a:lnTo>
                    <a:lnTo>
                      <a:pt x="231" y="483"/>
                    </a:lnTo>
                    <a:lnTo>
                      <a:pt x="229" y="484"/>
                    </a:lnTo>
                    <a:lnTo>
                      <a:pt x="229" y="485"/>
                    </a:lnTo>
                    <a:lnTo>
                      <a:pt x="228" y="487"/>
                    </a:lnTo>
                    <a:lnTo>
                      <a:pt x="217" y="487"/>
                    </a:lnTo>
                    <a:lnTo>
                      <a:pt x="217" y="485"/>
                    </a:lnTo>
                    <a:lnTo>
                      <a:pt x="216" y="484"/>
                    </a:lnTo>
                    <a:lnTo>
                      <a:pt x="214" y="483"/>
                    </a:lnTo>
                    <a:lnTo>
                      <a:pt x="212" y="483"/>
                    </a:lnTo>
                    <a:lnTo>
                      <a:pt x="211" y="483"/>
                    </a:lnTo>
                    <a:lnTo>
                      <a:pt x="209" y="484"/>
                    </a:lnTo>
                    <a:lnTo>
                      <a:pt x="208" y="485"/>
                    </a:lnTo>
                    <a:lnTo>
                      <a:pt x="208" y="487"/>
                    </a:lnTo>
                    <a:lnTo>
                      <a:pt x="201" y="487"/>
                    </a:lnTo>
                    <a:lnTo>
                      <a:pt x="201" y="485"/>
                    </a:lnTo>
                    <a:lnTo>
                      <a:pt x="200" y="484"/>
                    </a:lnTo>
                    <a:lnTo>
                      <a:pt x="198" y="482"/>
                    </a:lnTo>
                    <a:lnTo>
                      <a:pt x="197" y="482"/>
                    </a:lnTo>
                    <a:lnTo>
                      <a:pt x="194" y="481"/>
                    </a:lnTo>
                    <a:lnTo>
                      <a:pt x="192" y="482"/>
                    </a:lnTo>
                    <a:lnTo>
                      <a:pt x="190" y="482"/>
                    </a:lnTo>
                    <a:lnTo>
                      <a:pt x="189" y="484"/>
                    </a:lnTo>
                    <a:lnTo>
                      <a:pt x="188" y="485"/>
                    </a:lnTo>
                    <a:lnTo>
                      <a:pt x="188" y="487"/>
                    </a:lnTo>
                    <a:lnTo>
                      <a:pt x="139" y="487"/>
                    </a:lnTo>
                    <a:lnTo>
                      <a:pt x="139" y="485"/>
                    </a:lnTo>
                    <a:lnTo>
                      <a:pt x="138" y="484"/>
                    </a:lnTo>
                    <a:lnTo>
                      <a:pt x="136" y="483"/>
                    </a:lnTo>
                    <a:lnTo>
                      <a:pt x="135" y="483"/>
                    </a:lnTo>
                    <a:lnTo>
                      <a:pt x="133" y="483"/>
                    </a:lnTo>
                    <a:lnTo>
                      <a:pt x="132" y="484"/>
                    </a:lnTo>
                    <a:lnTo>
                      <a:pt x="131" y="485"/>
                    </a:lnTo>
                    <a:lnTo>
                      <a:pt x="130" y="487"/>
                    </a:lnTo>
                    <a:lnTo>
                      <a:pt x="126" y="487"/>
                    </a:lnTo>
                    <a:lnTo>
                      <a:pt x="125" y="485"/>
                    </a:lnTo>
                    <a:lnTo>
                      <a:pt x="124" y="484"/>
                    </a:lnTo>
                    <a:lnTo>
                      <a:pt x="123" y="483"/>
                    </a:lnTo>
                    <a:lnTo>
                      <a:pt x="121" y="483"/>
                    </a:lnTo>
                    <a:lnTo>
                      <a:pt x="119" y="483"/>
                    </a:lnTo>
                    <a:lnTo>
                      <a:pt x="118" y="484"/>
                    </a:lnTo>
                    <a:lnTo>
                      <a:pt x="117" y="485"/>
                    </a:lnTo>
                    <a:lnTo>
                      <a:pt x="117" y="487"/>
                    </a:lnTo>
                    <a:lnTo>
                      <a:pt x="102" y="487"/>
                    </a:lnTo>
                    <a:lnTo>
                      <a:pt x="101" y="485"/>
                    </a:lnTo>
                    <a:lnTo>
                      <a:pt x="100" y="483"/>
                    </a:lnTo>
                    <a:lnTo>
                      <a:pt x="99" y="482"/>
                    </a:lnTo>
                    <a:lnTo>
                      <a:pt x="97" y="481"/>
                    </a:lnTo>
                    <a:lnTo>
                      <a:pt x="95" y="481"/>
                    </a:lnTo>
                    <a:lnTo>
                      <a:pt x="93" y="481"/>
                    </a:lnTo>
                    <a:lnTo>
                      <a:pt x="90" y="481"/>
                    </a:lnTo>
                    <a:lnTo>
                      <a:pt x="89" y="482"/>
                    </a:lnTo>
                    <a:lnTo>
                      <a:pt x="87" y="483"/>
                    </a:lnTo>
                    <a:lnTo>
                      <a:pt x="86" y="485"/>
                    </a:lnTo>
                    <a:lnTo>
                      <a:pt x="86" y="487"/>
                    </a:lnTo>
                    <a:lnTo>
                      <a:pt x="72" y="487"/>
                    </a:lnTo>
                    <a:lnTo>
                      <a:pt x="71" y="485"/>
                    </a:lnTo>
                    <a:lnTo>
                      <a:pt x="70" y="484"/>
                    </a:lnTo>
                    <a:lnTo>
                      <a:pt x="69" y="483"/>
                    </a:lnTo>
                    <a:lnTo>
                      <a:pt x="67" y="483"/>
                    </a:lnTo>
                    <a:lnTo>
                      <a:pt x="65" y="483"/>
                    </a:lnTo>
                    <a:lnTo>
                      <a:pt x="64" y="484"/>
                    </a:lnTo>
                    <a:lnTo>
                      <a:pt x="63" y="485"/>
                    </a:lnTo>
                    <a:lnTo>
                      <a:pt x="63" y="487"/>
                    </a:lnTo>
                    <a:lnTo>
                      <a:pt x="40" y="487"/>
                    </a:lnTo>
                    <a:lnTo>
                      <a:pt x="40" y="0"/>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77" name="Freeform 513"/>
              <p:cNvSpPr>
                <a:spLocks/>
              </p:cNvSpPr>
              <p:nvPr/>
            </p:nvSpPr>
            <p:spPr bwMode="auto">
              <a:xfrm>
                <a:off x="3257" y="1558"/>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78" name="Freeform 514"/>
              <p:cNvSpPr>
                <a:spLocks/>
              </p:cNvSpPr>
              <p:nvPr/>
            </p:nvSpPr>
            <p:spPr bwMode="auto">
              <a:xfrm>
                <a:off x="2900" y="1091"/>
                <a:ext cx="470" cy="694"/>
              </a:xfrm>
              <a:custGeom>
                <a:avLst/>
                <a:gdLst>
                  <a:gd name="T0" fmla="*/ 9 w 470"/>
                  <a:gd name="T1" fmla="*/ 688 h 694"/>
                  <a:gd name="T2" fmla="*/ 19 w 470"/>
                  <a:gd name="T3" fmla="*/ 686 h 694"/>
                  <a:gd name="T4" fmla="*/ 24 w 470"/>
                  <a:gd name="T5" fmla="*/ 685 h 694"/>
                  <a:gd name="T6" fmla="*/ 27 w 470"/>
                  <a:gd name="T7" fmla="*/ 688 h 694"/>
                  <a:gd name="T8" fmla="*/ 90 w 470"/>
                  <a:gd name="T9" fmla="*/ 686 h 694"/>
                  <a:gd name="T10" fmla="*/ 95 w 470"/>
                  <a:gd name="T11" fmla="*/ 685 h 694"/>
                  <a:gd name="T12" fmla="*/ 98 w 470"/>
                  <a:gd name="T13" fmla="*/ 688 h 694"/>
                  <a:gd name="T14" fmla="*/ 112 w 470"/>
                  <a:gd name="T15" fmla="*/ 686 h 694"/>
                  <a:gd name="T16" fmla="*/ 117 w 470"/>
                  <a:gd name="T17" fmla="*/ 685 h 694"/>
                  <a:gd name="T18" fmla="*/ 120 w 470"/>
                  <a:gd name="T19" fmla="*/ 688 h 694"/>
                  <a:gd name="T20" fmla="*/ 161 w 470"/>
                  <a:gd name="T21" fmla="*/ 686 h 694"/>
                  <a:gd name="T22" fmla="*/ 166 w 470"/>
                  <a:gd name="T23" fmla="*/ 685 h 694"/>
                  <a:gd name="T24" fmla="*/ 169 w 470"/>
                  <a:gd name="T25" fmla="*/ 688 h 694"/>
                  <a:gd name="T26" fmla="*/ 178 w 470"/>
                  <a:gd name="T27" fmla="*/ 685 h 694"/>
                  <a:gd name="T28" fmla="*/ 183 w 470"/>
                  <a:gd name="T29" fmla="*/ 683 h 694"/>
                  <a:gd name="T30" fmla="*/ 189 w 470"/>
                  <a:gd name="T31" fmla="*/ 685 h 694"/>
                  <a:gd name="T32" fmla="*/ 217 w 470"/>
                  <a:gd name="T33" fmla="*/ 688 h 694"/>
                  <a:gd name="T34" fmla="*/ 220 w 470"/>
                  <a:gd name="T35" fmla="*/ 685 h 694"/>
                  <a:gd name="T36" fmla="*/ 225 w 470"/>
                  <a:gd name="T37" fmla="*/ 686 h 694"/>
                  <a:gd name="T38" fmla="*/ 241 w 470"/>
                  <a:gd name="T39" fmla="*/ 688 h 694"/>
                  <a:gd name="T40" fmla="*/ 244 w 470"/>
                  <a:gd name="T41" fmla="*/ 685 h 694"/>
                  <a:gd name="T42" fmla="*/ 248 w 470"/>
                  <a:gd name="T43" fmla="*/ 686 h 694"/>
                  <a:gd name="T44" fmla="*/ 262 w 470"/>
                  <a:gd name="T45" fmla="*/ 688 h 694"/>
                  <a:gd name="T46" fmla="*/ 265 w 470"/>
                  <a:gd name="T47" fmla="*/ 685 h 694"/>
                  <a:gd name="T48" fmla="*/ 270 w 470"/>
                  <a:gd name="T49" fmla="*/ 686 h 694"/>
                  <a:gd name="T50" fmla="*/ 282 w 470"/>
                  <a:gd name="T51" fmla="*/ 688 h 694"/>
                  <a:gd name="T52" fmla="*/ 285 w 470"/>
                  <a:gd name="T53" fmla="*/ 685 h 694"/>
                  <a:gd name="T54" fmla="*/ 290 w 470"/>
                  <a:gd name="T55" fmla="*/ 686 h 694"/>
                  <a:gd name="T56" fmla="*/ 302 w 470"/>
                  <a:gd name="T57" fmla="*/ 688 h 694"/>
                  <a:gd name="T58" fmla="*/ 304 w 470"/>
                  <a:gd name="T59" fmla="*/ 685 h 694"/>
                  <a:gd name="T60" fmla="*/ 309 w 470"/>
                  <a:gd name="T61" fmla="*/ 686 h 694"/>
                  <a:gd name="T62" fmla="*/ 313 w 470"/>
                  <a:gd name="T63" fmla="*/ 688 h 694"/>
                  <a:gd name="T64" fmla="*/ 316 w 470"/>
                  <a:gd name="T65" fmla="*/ 685 h 694"/>
                  <a:gd name="T66" fmla="*/ 321 w 470"/>
                  <a:gd name="T67" fmla="*/ 686 h 694"/>
                  <a:gd name="T68" fmla="*/ 327 w 470"/>
                  <a:gd name="T69" fmla="*/ 688 h 694"/>
                  <a:gd name="T70" fmla="*/ 330 w 470"/>
                  <a:gd name="T71" fmla="*/ 685 h 694"/>
                  <a:gd name="T72" fmla="*/ 335 w 470"/>
                  <a:gd name="T73" fmla="*/ 686 h 694"/>
                  <a:gd name="T74" fmla="*/ 363 w 470"/>
                  <a:gd name="T75" fmla="*/ 688 h 694"/>
                  <a:gd name="T76" fmla="*/ 383 w 470"/>
                  <a:gd name="T77" fmla="*/ 692 h 694"/>
                  <a:gd name="T78" fmla="*/ 387 w 470"/>
                  <a:gd name="T79" fmla="*/ 689 h 694"/>
                  <a:gd name="T80" fmla="*/ 392 w 470"/>
                  <a:gd name="T81" fmla="*/ 690 h 694"/>
                  <a:gd name="T82" fmla="*/ 395 w 470"/>
                  <a:gd name="T83" fmla="*/ 694 h 694"/>
                  <a:gd name="T84" fmla="*/ 397 w 470"/>
                  <a:gd name="T85" fmla="*/ 691 h 694"/>
                  <a:gd name="T86" fmla="*/ 402 w 470"/>
                  <a:gd name="T87" fmla="*/ 691 h 694"/>
                  <a:gd name="T88" fmla="*/ 405 w 470"/>
                  <a:gd name="T89" fmla="*/ 694 h 694"/>
                  <a:gd name="T90" fmla="*/ 425 w 470"/>
                  <a:gd name="T91" fmla="*/ 691 h 694"/>
                  <a:gd name="T92" fmla="*/ 429 w 470"/>
                  <a:gd name="T93" fmla="*/ 691 h 694"/>
                  <a:gd name="T94" fmla="*/ 432 w 470"/>
                  <a:gd name="T95" fmla="*/ 694 h 6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70"/>
                  <a:gd name="T145" fmla="*/ 0 h 694"/>
                  <a:gd name="T146" fmla="*/ 470 w 470"/>
                  <a:gd name="T147" fmla="*/ 694 h 69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70" h="694">
                    <a:moveTo>
                      <a:pt x="0" y="0"/>
                    </a:moveTo>
                    <a:lnTo>
                      <a:pt x="9" y="0"/>
                    </a:lnTo>
                    <a:lnTo>
                      <a:pt x="9" y="688"/>
                    </a:lnTo>
                    <a:lnTo>
                      <a:pt x="18" y="688"/>
                    </a:lnTo>
                    <a:lnTo>
                      <a:pt x="18" y="687"/>
                    </a:lnTo>
                    <a:lnTo>
                      <a:pt x="19" y="686"/>
                    </a:lnTo>
                    <a:lnTo>
                      <a:pt x="21" y="685"/>
                    </a:lnTo>
                    <a:lnTo>
                      <a:pt x="22" y="685"/>
                    </a:lnTo>
                    <a:lnTo>
                      <a:pt x="24" y="685"/>
                    </a:lnTo>
                    <a:lnTo>
                      <a:pt x="26" y="686"/>
                    </a:lnTo>
                    <a:lnTo>
                      <a:pt x="26" y="687"/>
                    </a:lnTo>
                    <a:lnTo>
                      <a:pt x="27" y="688"/>
                    </a:lnTo>
                    <a:lnTo>
                      <a:pt x="89" y="688"/>
                    </a:lnTo>
                    <a:lnTo>
                      <a:pt x="89" y="687"/>
                    </a:lnTo>
                    <a:lnTo>
                      <a:pt x="90" y="686"/>
                    </a:lnTo>
                    <a:lnTo>
                      <a:pt x="92" y="685"/>
                    </a:lnTo>
                    <a:lnTo>
                      <a:pt x="93" y="685"/>
                    </a:lnTo>
                    <a:lnTo>
                      <a:pt x="95" y="685"/>
                    </a:lnTo>
                    <a:lnTo>
                      <a:pt x="97" y="686"/>
                    </a:lnTo>
                    <a:lnTo>
                      <a:pt x="97" y="687"/>
                    </a:lnTo>
                    <a:lnTo>
                      <a:pt x="98" y="688"/>
                    </a:lnTo>
                    <a:lnTo>
                      <a:pt x="111" y="688"/>
                    </a:lnTo>
                    <a:lnTo>
                      <a:pt x="111" y="687"/>
                    </a:lnTo>
                    <a:lnTo>
                      <a:pt x="112" y="686"/>
                    </a:lnTo>
                    <a:lnTo>
                      <a:pt x="113" y="685"/>
                    </a:lnTo>
                    <a:lnTo>
                      <a:pt x="115" y="685"/>
                    </a:lnTo>
                    <a:lnTo>
                      <a:pt x="117" y="685"/>
                    </a:lnTo>
                    <a:lnTo>
                      <a:pt x="119" y="686"/>
                    </a:lnTo>
                    <a:lnTo>
                      <a:pt x="119" y="687"/>
                    </a:lnTo>
                    <a:lnTo>
                      <a:pt x="120" y="688"/>
                    </a:lnTo>
                    <a:lnTo>
                      <a:pt x="160" y="688"/>
                    </a:lnTo>
                    <a:lnTo>
                      <a:pt x="160" y="687"/>
                    </a:lnTo>
                    <a:lnTo>
                      <a:pt x="161" y="686"/>
                    </a:lnTo>
                    <a:lnTo>
                      <a:pt x="162" y="685"/>
                    </a:lnTo>
                    <a:lnTo>
                      <a:pt x="164" y="685"/>
                    </a:lnTo>
                    <a:lnTo>
                      <a:pt x="166" y="685"/>
                    </a:lnTo>
                    <a:lnTo>
                      <a:pt x="167" y="686"/>
                    </a:lnTo>
                    <a:lnTo>
                      <a:pt x="168" y="687"/>
                    </a:lnTo>
                    <a:lnTo>
                      <a:pt x="169" y="688"/>
                    </a:lnTo>
                    <a:lnTo>
                      <a:pt x="177" y="688"/>
                    </a:lnTo>
                    <a:lnTo>
                      <a:pt x="177" y="687"/>
                    </a:lnTo>
                    <a:lnTo>
                      <a:pt x="178" y="685"/>
                    </a:lnTo>
                    <a:lnTo>
                      <a:pt x="179" y="684"/>
                    </a:lnTo>
                    <a:lnTo>
                      <a:pt x="181" y="683"/>
                    </a:lnTo>
                    <a:lnTo>
                      <a:pt x="183" y="683"/>
                    </a:lnTo>
                    <a:lnTo>
                      <a:pt x="185" y="683"/>
                    </a:lnTo>
                    <a:lnTo>
                      <a:pt x="187" y="684"/>
                    </a:lnTo>
                    <a:lnTo>
                      <a:pt x="189" y="685"/>
                    </a:lnTo>
                    <a:lnTo>
                      <a:pt x="190" y="687"/>
                    </a:lnTo>
                    <a:lnTo>
                      <a:pt x="190" y="688"/>
                    </a:lnTo>
                    <a:lnTo>
                      <a:pt x="217" y="688"/>
                    </a:lnTo>
                    <a:lnTo>
                      <a:pt x="218" y="687"/>
                    </a:lnTo>
                    <a:lnTo>
                      <a:pt x="218" y="686"/>
                    </a:lnTo>
                    <a:lnTo>
                      <a:pt x="220" y="685"/>
                    </a:lnTo>
                    <a:lnTo>
                      <a:pt x="222" y="685"/>
                    </a:lnTo>
                    <a:lnTo>
                      <a:pt x="223" y="685"/>
                    </a:lnTo>
                    <a:lnTo>
                      <a:pt x="225" y="686"/>
                    </a:lnTo>
                    <a:lnTo>
                      <a:pt x="226" y="687"/>
                    </a:lnTo>
                    <a:lnTo>
                      <a:pt x="226" y="688"/>
                    </a:lnTo>
                    <a:lnTo>
                      <a:pt x="241" y="688"/>
                    </a:lnTo>
                    <a:lnTo>
                      <a:pt x="241" y="687"/>
                    </a:lnTo>
                    <a:lnTo>
                      <a:pt x="242" y="686"/>
                    </a:lnTo>
                    <a:lnTo>
                      <a:pt x="244" y="685"/>
                    </a:lnTo>
                    <a:lnTo>
                      <a:pt x="245" y="685"/>
                    </a:lnTo>
                    <a:lnTo>
                      <a:pt x="247" y="685"/>
                    </a:lnTo>
                    <a:lnTo>
                      <a:pt x="248" y="686"/>
                    </a:lnTo>
                    <a:lnTo>
                      <a:pt x="249" y="687"/>
                    </a:lnTo>
                    <a:lnTo>
                      <a:pt x="250" y="688"/>
                    </a:lnTo>
                    <a:lnTo>
                      <a:pt x="262" y="688"/>
                    </a:lnTo>
                    <a:lnTo>
                      <a:pt x="263" y="687"/>
                    </a:lnTo>
                    <a:lnTo>
                      <a:pt x="264" y="686"/>
                    </a:lnTo>
                    <a:lnTo>
                      <a:pt x="265" y="685"/>
                    </a:lnTo>
                    <a:lnTo>
                      <a:pt x="267" y="685"/>
                    </a:lnTo>
                    <a:lnTo>
                      <a:pt x="269" y="685"/>
                    </a:lnTo>
                    <a:lnTo>
                      <a:pt x="270" y="686"/>
                    </a:lnTo>
                    <a:lnTo>
                      <a:pt x="271" y="687"/>
                    </a:lnTo>
                    <a:lnTo>
                      <a:pt x="271" y="688"/>
                    </a:lnTo>
                    <a:lnTo>
                      <a:pt x="282" y="688"/>
                    </a:lnTo>
                    <a:lnTo>
                      <a:pt x="283" y="687"/>
                    </a:lnTo>
                    <a:lnTo>
                      <a:pt x="284" y="686"/>
                    </a:lnTo>
                    <a:lnTo>
                      <a:pt x="285" y="685"/>
                    </a:lnTo>
                    <a:lnTo>
                      <a:pt x="287" y="685"/>
                    </a:lnTo>
                    <a:lnTo>
                      <a:pt x="288" y="685"/>
                    </a:lnTo>
                    <a:lnTo>
                      <a:pt x="290" y="686"/>
                    </a:lnTo>
                    <a:lnTo>
                      <a:pt x="291" y="687"/>
                    </a:lnTo>
                    <a:lnTo>
                      <a:pt x="291" y="688"/>
                    </a:lnTo>
                    <a:lnTo>
                      <a:pt x="302" y="688"/>
                    </a:lnTo>
                    <a:lnTo>
                      <a:pt x="302" y="687"/>
                    </a:lnTo>
                    <a:lnTo>
                      <a:pt x="303" y="686"/>
                    </a:lnTo>
                    <a:lnTo>
                      <a:pt x="304" y="685"/>
                    </a:lnTo>
                    <a:lnTo>
                      <a:pt x="306" y="685"/>
                    </a:lnTo>
                    <a:lnTo>
                      <a:pt x="308" y="685"/>
                    </a:lnTo>
                    <a:lnTo>
                      <a:pt x="309" y="686"/>
                    </a:lnTo>
                    <a:lnTo>
                      <a:pt x="310" y="687"/>
                    </a:lnTo>
                    <a:lnTo>
                      <a:pt x="311" y="688"/>
                    </a:lnTo>
                    <a:lnTo>
                      <a:pt x="313" y="688"/>
                    </a:lnTo>
                    <a:lnTo>
                      <a:pt x="314" y="687"/>
                    </a:lnTo>
                    <a:lnTo>
                      <a:pt x="315" y="686"/>
                    </a:lnTo>
                    <a:lnTo>
                      <a:pt x="316" y="685"/>
                    </a:lnTo>
                    <a:lnTo>
                      <a:pt x="318" y="685"/>
                    </a:lnTo>
                    <a:lnTo>
                      <a:pt x="320" y="685"/>
                    </a:lnTo>
                    <a:lnTo>
                      <a:pt x="321" y="686"/>
                    </a:lnTo>
                    <a:lnTo>
                      <a:pt x="322" y="687"/>
                    </a:lnTo>
                    <a:lnTo>
                      <a:pt x="322" y="688"/>
                    </a:lnTo>
                    <a:lnTo>
                      <a:pt x="327" y="688"/>
                    </a:lnTo>
                    <a:lnTo>
                      <a:pt x="327" y="687"/>
                    </a:lnTo>
                    <a:lnTo>
                      <a:pt x="328" y="686"/>
                    </a:lnTo>
                    <a:lnTo>
                      <a:pt x="330" y="685"/>
                    </a:lnTo>
                    <a:lnTo>
                      <a:pt x="331" y="685"/>
                    </a:lnTo>
                    <a:lnTo>
                      <a:pt x="333" y="685"/>
                    </a:lnTo>
                    <a:lnTo>
                      <a:pt x="335" y="686"/>
                    </a:lnTo>
                    <a:lnTo>
                      <a:pt x="336" y="687"/>
                    </a:lnTo>
                    <a:lnTo>
                      <a:pt x="336" y="688"/>
                    </a:lnTo>
                    <a:lnTo>
                      <a:pt x="363" y="688"/>
                    </a:lnTo>
                    <a:lnTo>
                      <a:pt x="363" y="694"/>
                    </a:lnTo>
                    <a:lnTo>
                      <a:pt x="383" y="694"/>
                    </a:lnTo>
                    <a:lnTo>
                      <a:pt x="383" y="692"/>
                    </a:lnTo>
                    <a:lnTo>
                      <a:pt x="384" y="691"/>
                    </a:lnTo>
                    <a:lnTo>
                      <a:pt x="385" y="690"/>
                    </a:lnTo>
                    <a:lnTo>
                      <a:pt x="387" y="689"/>
                    </a:lnTo>
                    <a:lnTo>
                      <a:pt x="389" y="689"/>
                    </a:lnTo>
                    <a:lnTo>
                      <a:pt x="391" y="689"/>
                    </a:lnTo>
                    <a:lnTo>
                      <a:pt x="392" y="690"/>
                    </a:lnTo>
                    <a:lnTo>
                      <a:pt x="394" y="691"/>
                    </a:lnTo>
                    <a:lnTo>
                      <a:pt x="394" y="692"/>
                    </a:lnTo>
                    <a:lnTo>
                      <a:pt x="395" y="694"/>
                    </a:lnTo>
                    <a:lnTo>
                      <a:pt x="396" y="694"/>
                    </a:lnTo>
                    <a:lnTo>
                      <a:pt x="396" y="692"/>
                    </a:lnTo>
                    <a:lnTo>
                      <a:pt x="397" y="691"/>
                    </a:lnTo>
                    <a:lnTo>
                      <a:pt x="399" y="691"/>
                    </a:lnTo>
                    <a:lnTo>
                      <a:pt x="400" y="690"/>
                    </a:lnTo>
                    <a:lnTo>
                      <a:pt x="402" y="691"/>
                    </a:lnTo>
                    <a:lnTo>
                      <a:pt x="403" y="691"/>
                    </a:lnTo>
                    <a:lnTo>
                      <a:pt x="405" y="692"/>
                    </a:lnTo>
                    <a:lnTo>
                      <a:pt x="405" y="694"/>
                    </a:lnTo>
                    <a:lnTo>
                      <a:pt x="423" y="694"/>
                    </a:lnTo>
                    <a:lnTo>
                      <a:pt x="423" y="692"/>
                    </a:lnTo>
                    <a:lnTo>
                      <a:pt x="425" y="691"/>
                    </a:lnTo>
                    <a:lnTo>
                      <a:pt x="426" y="691"/>
                    </a:lnTo>
                    <a:lnTo>
                      <a:pt x="428" y="690"/>
                    </a:lnTo>
                    <a:lnTo>
                      <a:pt x="429" y="691"/>
                    </a:lnTo>
                    <a:lnTo>
                      <a:pt x="431" y="691"/>
                    </a:lnTo>
                    <a:lnTo>
                      <a:pt x="432" y="692"/>
                    </a:lnTo>
                    <a:lnTo>
                      <a:pt x="432" y="694"/>
                    </a:lnTo>
                    <a:lnTo>
                      <a:pt x="470" y="694"/>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79" name="Freeform 515"/>
              <p:cNvSpPr>
                <a:spLocks/>
              </p:cNvSpPr>
              <p:nvPr/>
            </p:nvSpPr>
            <p:spPr bwMode="auto">
              <a:xfrm>
                <a:off x="2889" y="1086"/>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0" name="Freeform 516"/>
              <p:cNvSpPr>
                <a:spLocks/>
              </p:cNvSpPr>
              <p:nvPr/>
            </p:nvSpPr>
            <p:spPr bwMode="auto">
              <a:xfrm>
                <a:off x="3368" y="1780"/>
                <a:ext cx="14" cy="9"/>
              </a:xfrm>
              <a:custGeom>
                <a:avLst/>
                <a:gdLst>
                  <a:gd name="T0" fmla="*/ 2 w 14"/>
                  <a:gd name="T1" fmla="*/ 0 h 9"/>
                  <a:gd name="T2" fmla="*/ 14 w 14"/>
                  <a:gd name="T3" fmla="*/ 5 h 9"/>
                  <a:gd name="T4" fmla="*/ 2 w 14"/>
                  <a:gd name="T5" fmla="*/ 9 h 9"/>
                  <a:gd name="T6" fmla="*/ 1 w 14"/>
                  <a:gd name="T7" fmla="*/ 7 h 9"/>
                  <a:gd name="T8" fmla="*/ 0 w 14"/>
                  <a:gd name="T9" fmla="*/ 5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5"/>
                    </a:lnTo>
                    <a:lnTo>
                      <a:pt x="2" y="9"/>
                    </a:lnTo>
                    <a:lnTo>
                      <a:pt x="1" y="7"/>
                    </a:lnTo>
                    <a:lnTo>
                      <a:pt x="0" y="5"/>
                    </a:lnTo>
                    <a:lnTo>
                      <a:pt x="1" y="2"/>
                    </a:lnTo>
                    <a:lnTo>
                      <a:pt x="2"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1" name="Freeform 517"/>
              <p:cNvSpPr>
                <a:spLocks/>
              </p:cNvSpPr>
              <p:nvPr/>
            </p:nvSpPr>
            <p:spPr bwMode="auto">
              <a:xfrm>
                <a:off x="1345" y="1111"/>
                <a:ext cx="1221" cy="1147"/>
              </a:xfrm>
              <a:custGeom>
                <a:avLst/>
                <a:gdLst>
                  <a:gd name="T0" fmla="*/ 0 w 1221"/>
                  <a:gd name="T1" fmla="*/ 1070 h 1147"/>
                  <a:gd name="T2" fmla="*/ 114 w 1221"/>
                  <a:gd name="T3" fmla="*/ 1068 h 1147"/>
                  <a:gd name="T4" fmla="*/ 116 w 1221"/>
                  <a:gd name="T5" fmla="*/ 1065 h 1147"/>
                  <a:gd name="T6" fmla="*/ 120 w 1221"/>
                  <a:gd name="T7" fmla="*/ 1064 h 1147"/>
                  <a:gd name="T8" fmla="*/ 125 w 1221"/>
                  <a:gd name="T9" fmla="*/ 1064 h 1147"/>
                  <a:gd name="T10" fmla="*/ 128 w 1221"/>
                  <a:gd name="T11" fmla="*/ 1066 h 1147"/>
                  <a:gd name="T12" fmla="*/ 130 w 1221"/>
                  <a:gd name="T13" fmla="*/ 1070 h 1147"/>
                  <a:gd name="T14" fmla="*/ 136 w 1221"/>
                  <a:gd name="T15" fmla="*/ 3 h 1147"/>
                  <a:gd name="T16" fmla="*/ 262 w 1221"/>
                  <a:gd name="T17" fmla="*/ 2 h 1147"/>
                  <a:gd name="T18" fmla="*/ 264 w 1221"/>
                  <a:gd name="T19" fmla="*/ 0 h 1147"/>
                  <a:gd name="T20" fmla="*/ 268 w 1221"/>
                  <a:gd name="T21" fmla="*/ 0 h 1147"/>
                  <a:gd name="T22" fmla="*/ 270 w 1221"/>
                  <a:gd name="T23" fmla="*/ 2 h 1147"/>
                  <a:gd name="T24" fmla="*/ 396 w 1221"/>
                  <a:gd name="T25" fmla="*/ 3 h 1147"/>
                  <a:gd name="T26" fmla="*/ 397 w 1221"/>
                  <a:gd name="T27" fmla="*/ 1 h 1147"/>
                  <a:gd name="T28" fmla="*/ 400 w 1221"/>
                  <a:gd name="T29" fmla="*/ 0 h 1147"/>
                  <a:gd name="T30" fmla="*/ 404 w 1221"/>
                  <a:gd name="T31" fmla="*/ 1 h 1147"/>
                  <a:gd name="T32" fmla="*/ 405 w 1221"/>
                  <a:gd name="T33" fmla="*/ 3 h 1147"/>
                  <a:gd name="T34" fmla="*/ 412 w 1221"/>
                  <a:gd name="T35" fmla="*/ 2 h 1147"/>
                  <a:gd name="T36" fmla="*/ 415 w 1221"/>
                  <a:gd name="T37" fmla="*/ 0 h 1147"/>
                  <a:gd name="T38" fmla="*/ 418 w 1221"/>
                  <a:gd name="T39" fmla="*/ 0 h 1147"/>
                  <a:gd name="T40" fmla="*/ 421 w 1221"/>
                  <a:gd name="T41" fmla="*/ 2 h 1147"/>
                  <a:gd name="T42" fmla="*/ 452 w 1221"/>
                  <a:gd name="T43" fmla="*/ 3 h 1147"/>
                  <a:gd name="T44" fmla="*/ 454 w 1221"/>
                  <a:gd name="T45" fmla="*/ 1 h 1147"/>
                  <a:gd name="T46" fmla="*/ 457 w 1221"/>
                  <a:gd name="T47" fmla="*/ 0 h 1147"/>
                  <a:gd name="T48" fmla="*/ 460 w 1221"/>
                  <a:gd name="T49" fmla="*/ 1 h 1147"/>
                  <a:gd name="T50" fmla="*/ 461 w 1221"/>
                  <a:gd name="T51" fmla="*/ 3 h 1147"/>
                  <a:gd name="T52" fmla="*/ 482 w 1221"/>
                  <a:gd name="T53" fmla="*/ 2 h 1147"/>
                  <a:gd name="T54" fmla="*/ 484 w 1221"/>
                  <a:gd name="T55" fmla="*/ 0 h 1147"/>
                  <a:gd name="T56" fmla="*/ 487 w 1221"/>
                  <a:gd name="T57" fmla="*/ 0 h 1147"/>
                  <a:gd name="T58" fmla="*/ 490 w 1221"/>
                  <a:gd name="T59" fmla="*/ 2 h 1147"/>
                  <a:gd name="T60" fmla="*/ 531 w 1221"/>
                  <a:gd name="T61" fmla="*/ 3 h 1147"/>
                  <a:gd name="T62" fmla="*/ 532 w 1221"/>
                  <a:gd name="T63" fmla="*/ 1 h 1147"/>
                  <a:gd name="T64" fmla="*/ 536 w 1221"/>
                  <a:gd name="T65" fmla="*/ 0 h 1147"/>
                  <a:gd name="T66" fmla="*/ 539 w 1221"/>
                  <a:gd name="T67" fmla="*/ 1 h 1147"/>
                  <a:gd name="T68" fmla="*/ 540 w 1221"/>
                  <a:gd name="T69" fmla="*/ 3 h 1147"/>
                  <a:gd name="T70" fmla="*/ 780 w 1221"/>
                  <a:gd name="T71" fmla="*/ 2 h 1147"/>
                  <a:gd name="T72" fmla="*/ 783 w 1221"/>
                  <a:gd name="T73" fmla="*/ 0 h 1147"/>
                  <a:gd name="T74" fmla="*/ 786 w 1221"/>
                  <a:gd name="T75" fmla="*/ 0 h 1147"/>
                  <a:gd name="T76" fmla="*/ 788 w 1221"/>
                  <a:gd name="T77" fmla="*/ 2 h 1147"/>
                  <a:gd name="T78" fmla="*/ 846 w 1221"/>
                  <a:gd name="T79" fmla="*/ 3 h 1147"/>
                  <a:gd name="T80" fmla="*/ 847 w 1221"/>
                  <a:gd name="T81" fmla="*/ 1 h 1147"/>
                  <a:gd name="T82" fmla="*/ 850 w 1221"/>
                  <a:gd name="T83" fmla="*/ 0 h 1147"/>
                  <a:gd name="T84" fmla="*/ 853 w 1221"/>
                  <a:gd name="T85" fmla="*/ 1 h 1147"/>
                  <a:gd name="T86" fmla="*/ 855 w 1221"/>
                  <a:gd name="T87" fmla="*/ 3 h 1147"/>
                  <a:gd name="T88" fmla="*/ 980 w 1221"/>
                  <a:gd name="T89" fmla="*/ 2 h 1147"/>
                  <a:gd name="T90" fmla="*/ 982 w 1221"/>
                  <a:gd name="T91" fmla="*/ 0 h 1147"/>
                  <a:gd name="T92" fmla="*/ 986 w 1221"/>
                  <a:gd name="T93" fmla="*/ 0 h 1147"/>
                  <a:gd name="T94" fmla="*/ 988 w 1221"/>
                  <a:gd name="T95" fmla="*/ 2 h 1147"/>
                  <a:gd name="T96" fmla="*/ 1011 w 1221"/>
                  <a:gd name="T97" fmla="*/ 3 h 1147"/>
                  <a:gd name="T98" fmla="*/ 1012 w 1221"/>
                  <a:gd name="T99" fmla="*/ 1 h 1147"/>
                  <a:gd name="T100" fmla="*/ 1015 w 1221"/>
                  <a:gd name="T101" fmla="*/ 0 h 1147"/>
                  <a:gd name="T102" fmla="*/ 1018 w 1221"/>
                  <a:gd name="T103" fmla="*/ 1 h 1147"/>
                  <a:gd name="T104" fmla="*/ 1020 w 1221"/>
                  <a:gd name="T105" fmla="*/ 3 h 1147"/>
                  <a:gd name="T106" fmla="*/ 1088 w 1221"/>
                  <a:gd name="T107" fmla="*/ 2 h 1147"/>
                  <a:gd name="T108" fmla="*/ 1090 w 1221"/>
                  <a:gd name="T109" fmla="*/ 0 h 1147"/>
                  <a:gd name="T110" fmla="*/ 1094 w 1221"/>
                  <a:gd name="T111" fmla="*/ 0 h 1147"/>
                  <a:gd name="T112" fmla="*/ 1096 w 1221"/>
                  <a:gd name="T113" fmla="*/ 2 h 1147"/>
                  <a:gd name="T114" fmla="*/ 1202 w 1221"/>
                  <a:gd name="T115" fmla="*/ 3 h 1147"/>
                  <a:gd name="T116" fmla="*/ 1203 w 1221"/>
                  <a:gd name="T117" fmla="*/ 1 h 1147"/>
                  <a:gd name="T118" fmla="*/ 1206 w 1221"/>
                  <a:gd name="T119" fmla="*/ 0 h 1147"/>
                  <a:gd name="T120" fmla="*/ 1210 w 1221"/>
                  <a:gd name="T121" fmla="*/ 1 h 1147"/>
                  <a:gd name="T122" fmla="*/ 1211 w 1221"/>
                  <a:gd name="T123" fmla="*/ 3 h 114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21"/>
                  <a:gd name="T187" fmla="*/ 0 h 1147"/>
                  <a:gd name="T188" fmla="*/ 1221 w 1221"/>
                  <a:gd name="T189" fmla="*/ 1147 h 114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21" h="1147">
                    <a:moveTo>
                      <a:pt x="0" y="1147"/>
                    </a:moveTo>
                    <a:lnTo>
                      <a:pt x="0" y="1070"/>
                    </a:lnTo>
                    <a:lnTo>
                      <a:pt x="113" y="1070"/>
                    </a:lnTo>
                    <a:lnTo>
                      <a:pt x="114" y="1068"/>
                    </a:lnTo>
                    <a:lnTo>
                      <a:pt x="115" y="1066"/>
                    </a:lnTo>
                    <a:lnTo>
                      <a:pt x="116" y="1065"/>
                    </a:lnTo>
                    <a:lnTo>
                      <a:pt x="118" y="1064"/>
                    </a:lnTo>
                    <a:lnTo>
                      <a:pt x="120" y="1064"/>
                    </a:lnTo>
                    <a:lnTo>
                      <a:pt x="123" y="1064"/>
                    </a:lnTo>
                    <a:lnTo>
                      <a:pt x="125" y="1064"/>
                    </a:lnTo>
                    <a:lnTo>
                      <a:pt x="127" y="1065"/>
                    </a:lnTo>
                    <a:lnTo>
                      <a:pt x="128" y="1066"/>
                    </a:lnTo>
                    <a:lnTo>
                      <a:pt x="129" y="1068"/>
                    </a:lnTo>
                    <a:lnTo>
                      <a:pt x="130" y="1070"/>
                    </a:lnTo>
                    <a:lnTo>
                      <a:pt x="136" y="1070"/>
                    </a:lnTo>
                    <a:lnTo>
                      <a:pt x="136" y="3"/>
                    </a:lnTo>
                    <a:lnTo>
                      <a:pt x="261" y="3"/>
                    </a:lnTo>
                    <a:lnTo>
                      <a:pt x="262" y="2"/>
                    </a:lnTo>
                    <a:lnTo>
                      <a:pt x="263" y="1"/>
                    </a:lnTo>
                    <a:lnTo>
                      <a:pt x="264" y="0"/>
                    </a:lnTo>
                    <a:lnTo>
                      <a:pt x="266" y="0"/>
                    </a:lnTo>
                    <a:lnTo>
                      <a:pt x="268" y="0"/>
                    </a:lnTo>
                    <a:lnTo>
                      <a:pt x="269" y="1"/>
                    </a:lnTo>
                    <a:lnTo>
                      <a:pt x="270" y="2"/>
                    </a:lnTo>
                    <a:lnTo>
                      <a:pt x="270" y="3"/>
                    </a:lnTo>
                    <a:lnTo>
                      <a:pt x="396" y="3"/>
                    </a:lnTo>
                    <a:lnTo>
                      <a:pt x="396" y="2"/>
                    </a:lnTo>
                    <a:lnTo>
                      <a:pt x="397" y="1"/>
                    </a:lnTo>
                    <a:lnTo>
                      <a:pt x="399" y="0"/>
                    </a:lnTo>
                    <a:lnTo>
                      <a:pt x="400" y="0"/>
                    </a:lnTo>
                    <a:lnTo>
                      <a:pt x="402" y="0"/>
                    </a:lnTo>
                    <a:lnTo>
                      <a:pt x="404" y="1"/>
                    </a:lnTo>
                    <a:lnTo>
                      <a:pt x="405" y="2"/>
                    </a:lnTo>
                    <a:lnTo>
                      <a:pt x="405" y="3"/>
                    </a:lnTo>
                    <a:lnTo>
                      <a:pt x="412" y="3"/>
                    </a:lnTo>
                    <a:lnTo>
                      <a:pt x="412" y="2"/>
                    </a:lnTo>
                    <a:lnTo>
                      <a:pt x="413" y="1"/>
                    </a:lnTo>
                    <a:lnTo>
                      <a:pt x="415" y="0"/>
                    </a:lnTo>
                    <a:lnTo>
                      <a:pt x="416" y="0"/>
                    </a:lnTo>
                    <a:lnTo>
                      <a:pt x="418" y="0"/>
                    </a:lnTo>
                    <a:lnTo>
                      <a:pt x="420" y="1"/>
                    </a:lnTo>
                    <a:lnTo>
                      <a:pt x="421" y="2"/>
                    </a:lnTo>
                    <a:lnTo>
                      <a:pt x="421" y="3"/>
                    </a:lnTo>
                    <a:lnTo>
                      <a:pt x="452" y="3"/>
                    </a:lnTo>
                    <a:lnTo>
                      <a:pt x="453" y="2"/>
                    </a:lnTo>
                    <a:lnTo>
                      <a:pt x="454" y="1"/>
                    </a:lnTo>
                    <a:lnTo>
                      <a:pt x="455" y="0"/>
                    </a:lnTo>
                    <a:lnTo>
                      <a:pt x="457" y="0"/>
                    </a:lnTo>
                    <a:lnTo>
                      <a:pt x="458" y="0"/>
                    </a:lnTo>
                    <a:lnTo>
                      <a:pt x="460" y="1"/>
                    </a:lnTo>
                    <a:lnTo>
                      <a:pt x="461" y="2"/>
                    </a:lnTo>
                    <a:lnTo>
                      <a:pt x="461" y="3"/>
                    </a:lnTo>
                    <a:lnTo>
                      <a:pt x="481" y="3"/>
                    </a:lnTo>
                    <a:lnTo>
                      <a:pt x="482" y="2"/>
                    </a:lnTo>
                    <a:lnTo>
                      <a:pt x="483" y="1"/>
                    </a:lnTo>
                    <a:lnTo>
                      <a:pt x="484" y="0"/>
                    </a:lnTo>
                    <a:lnTo>
                      <a:pt x="486" y="0"/>
                    </a:lnTo>
                    <a:lnTo>
                      <a:pt x="487" y="0"/>
                    </a:lnTo>
                    <a:lnTo>
                      <a:pt x="489" y="1"/>
                    </a:lnTo>
                    <a:lnTo>
                      <a:pt x="490" y="2"/>
                    </a:lnTo>
                    <a:lnTo>
                      <a:pt x="490" y="3"/>
                    </a:lnTo>
                    <a:lnTo>
                      <a:pt x="531" y="3"/>
                    </a:lnTo>
                    <a:lnTo>
                      <a:pt x="531" y="2"/>
                    </a:lnTo>
                    <a:lnTo>
                      <a:pt x="532" y="1"/>
                    </a:lnTo>
                    <a:lnTo>
                      <a:pt x="534" y="0"/>
                    </a:lnTo>
                    <a:lnTo>
                      <a:pt x="536" y="0"/>
                    </a:lnTo>
                    <a:lnTo>
                      <a:pt x="537" y="0"/>
                    </a:lnTo>
                    <a:lnTo>
                      <a:pt x="539" y="1"/>
                    </a:lnTo>
                    <a:lnTo>
                      <a:pt x="540" y="2"/>
                    </a:lnTo>
                    <a:lnTo>
                      <a:pt x="540" y="3"/>
                    </a:lnTo>
                    <a:lnTo>
                      <a:pt x="780" y="3"/>
                    </a:lnTo>
                    <a:lnTo>
                      <a:pt x="780" y="2"/>
                    </a:lnTo>
                    <a:lnTo>
                      <a:pt x="781" y="1"/>
                    </a:lnTo>
                    <a:lnTo>
                      <a:pt x="783" y="0"/>
                    </a:lnTo>
                    <a:lnTo>
                      <a:pt x="784" y="0"/>
                    </a:lnTo>
                    <a:lnTo>
                      <a:pt x="786" y="0"/>
                    </a:lnTo>
                    <a:lnTo>
                      <a:pt x="788" y="1"/>
                    </a:lnTo>
                    <a:lnTo>
                      <a:pt x="788" y="2"/>
                    </a:lnTo>
                    <a:lnTo>
                      <a:pt x="789" y="3"/>
                    </a:lnTo>
                    <a:lnTo>
                      <a:pt x="846" y="3"/>
                    </a:lnTo>
                    <a:lnTo>
                      <a:pt x="846" y="2"/>
                    </a:lnTo>
                    <a:lnTo>
                      <a:pt x="847" y="1"/>
                    </a:lnTo>
                    <a:lnTo>
                      <a:pt x="848" y="0"/>
                    </a:lnTo>
                    <a:lnTo>
                      <a:pt x="850" y="0"/>
                    </a:lnTo>
                    <a:lnTo>
                      <a:pt x="852" y="0"/>
                    </a:lnTo>
                    <a:lnTo>
                      <a:pt x="853" y="1"/>
                    </a:lnTo>
                    <a:lnTo>
                      <a:pt x="854" y="2"/>
                    </a:lnTo>
                    <a:lnTo>
                      <a:pt x="855" y="3"/>
                    </a:lnTo>
                    <a:lnTo>
                      <a:pt x="979" y="3"/>
                    </a:lnTo>
                    <a:lnTo>
                      <a:pt x="980" y="2"/>
                    </a:lnTo>
                    <a:lnTo>
                      <a:pt x="981" y="1"/>
                    </a:lnTo>
                    <a:lnTo>
                      <a:pt x="982" y="0"/>
                    </a:lnTo>
                    <a:lnTo>
                      <a:pt x="984" y="0"/>
                    </a:lnTo>
                    <a:lnTo>
                      <a:pt x="986" y="0"/>
                    </a:lnTo>
                    <a:lnTo>
                      <a:pt x="987" y="1"/>
                    </a:lnTo>
                    <a:lnTo>
                      <a:pt x="988" y="2"/>
                    </a:lnTo>
                    <a:lnTo>
                      <a:pt x="988" y="3"/>
                    </a:lnTo>
                    <a:lnTo>
                      <a:pt x="1011" y="3"/>
                    </a:lnTo>
                    <a:lnTo>
                      <a:pt x="1011" y="2"/>
                    </a:lnTo>
                    <a:lnTo>
                      <a:pt x="1012" y="1"/>
                    </a:lnTo>
                    <a:lnTo>
                      <a:pt x="1013" y="0"/>
                    </a:lnTo>
                    <a:lnTo>
                      <a:pt x="1015" y="0"/>
                    </a:lnTo>
                    <a:lnTo>
                      <a:pt x="1017" y="0"/>
                    </a:lnTo>
                    <a:lnTo>
                      <a:pt x="1018" y="1"/>
                    </a:lnTo>
                    <a:lnTo>
                      <a:pt x="1019" y="2"/>
                    </a:lnTo>
                    <a:lnTo>
                      <a:pt x="1020" y="3"/>
                    </a:lnTo>
                    <a:lnTo>
                      <a:pt x="1088" y="3"/>
                    </a:lnTo>
                    <a:lnTo>
                      <a:pt x="1088" y="2"/>
                    </a:lnTo>
                    <a:lnTo>
                      <a:pt x="1089" y="1"/>
                    </a:lnTo>
                    <a:lnTo>
                      <a:pt x="1090" y="0"/>
                    </a:lnTo>
                    <a:lnTo>
                      <a:pt x="1092" y="0"/>
                    </a:lnTo>
                    <a:lnTo>
                      <a:pt x="1094" y="0"/>
                    </a:lnTo>
                    <a:lnTo>
                      <a:pt x="1095" y="1"/>
                    </a:lnTo>
                    <a:lnTo>
                      <a:pt x="1096" y="2"/>
                    </a:lnTo>
                    <a:lnTo>
                      <a:pt x="1097" y="3"/>
                    </a:lnTo>
                    <a:lnTo>
                      <a:pt x="1202" y="3"/>
                    </a:lnTo>
                    <a:lnTo>
                      <a:pt x="1202" y="2"/>
                    </a:lnTo>
                    <a:lnTo>
                      <a:pt x="1203" y="1"/>
                    </a:lnTo>
                    <a:lnTo>
                      <a:pt x="1205" y="0"/>
                    </a:lnTo>
                    <a:lnTo>
                      <a:pt x="1206" y="0"/>
                    </a:lnTo>
                    <a:lnTo>
                      <a:pt x="1208" y="0"/>
                    </a:lnTo>
                    <a:lnTo>
                      <a:pt x="1210" y="1"/>
                    </a:lnTo>
                    <a:lnTo>
                      <a:pt x="1210" y="2"/>
                    </a:lnTo>
                    <a:lnTo>
                      <a:pt x="1211" y="3"/>
                    </a:lnTo>
                    <a:lnTo>
                      <a:pt x="1221" y="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82" name="Freeform 518"/>
              <p:cNvSpPr>
                <a:spLocks/>
              </p:cNvSpPr>
              <p:nvPr/>
            </p:nvSpPr>
            <p:spPr bwMode="auto">
              <a:xfrm>
                <a:off x="1339" y="2257"/>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3" name="Freeform 519"/>
              <p:cNvSpPr>
                <a:spLocks/>
              </p:cNvSpPr>
              <p:nvPr/>
            </p:nvSpPr>
            <p:spPr bwMode="auto">
              <a:xfrm>
                <a:off x="2565" y="1110"/>
                <a:ext cx="13" cy="9"/>
              </a:xfrm>
              <a:custGeom>
                <a:avLst/>
                <a:gdLst>
                  <a:gd name="T0" fmla="*/ 1 w 13"/>
                  <a:gd name="T1" fmla="*/ 0 h 9"/>
                  <a:gd name="T2" fmla="*/ 13 w 13"/>
                  <a:gd name="T3" fmla="*/ 4 h 9"/>
                  <a:gd name="T4" fmla="*/ 1 w 13"/>
                  <a:gd name="T5" fmla="*/ 9 h 9"/>
                  <a:gd name="T6" fmla="*/ 0 w 13"/>
                  <a:gd name="T7" fmla="*/ 6 h 9"/>
                  <a:gd name="T8" fmla="*/ 0 w 13"/>
                  <a:gd name="T9" fmla="*/ 4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4"/>
                    </a:lnTo>
                    <a:lnTo>
                      <a:pt x="1" y="9"/>
                    </a:lnTo>
                    <a:lnTo>
                      <a:pt x="0" y="6"/>
                    </a:lnTo>
                    <a:lnTo>
                      <a:pt x="0" y="4"/>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4" name="Freeform 520"/>
              <p:cNvSpPr>
                <a:spLocks/>
              </p:cNvSpPr>
              <p:nvPr/>
            </p:nvSpPr>
            <p:spPr bwMode="auto">
              <a:xfrm>
                <a:off x="3289" y="1360"/>
                <a:ext cx="30" cy="160"/>
              </a:xfrm>
              <a:custGeom>
                <a:avLst/>
                <a:gdLst>
                  <a:gd name="T0" fmla="*/ 0 w 30"/>
                  <a:gd name="T1" fmla="*/ 0 h 160"/>
                  <a:gd name="T2" fmla="*/ 0 w 30"/>
                  <a:gd name="T3" fmla="*/ 23 h 160"/>
                  <a:gd name="T4" fmla="*/ 17 w 30"/>
                  <a:gd name="T5" fmla="*/ 23 h 160"/>
                  <a:gd name="T6" fmla="*/ 17 w 30"/>
                  <a:gd name="T7" fmla="*/ 22 h 160"/>
                  <a:gd name="T8" fmla="*/ 18 w 30"/>
                  <a:gd name="T9" fmla="*/ 20 h 160"/>
                  <a:gd name="T10" fmla="*/ 20 w 30"/>
                  <a:gd name="T11" fmla="*/ 20 h 160"/>
                  <a:gd name="T12" fmla="*/ 21 w 30"/>
                  <a:gd name="T13" fmla="*/ 19 h 160"/>
                  <a:gd name="T14" fmla="*/ 23 w 30"/>
                  <a:gd name="T15" fmla="*/ 20 h 160"/>
                  <a:gd name="T16" fmla="*/ 25 w 30"/>
                  <a:gd name="T17" fmla="*/ 20 h 160"/>
                  <a:gd name="T18" fmla="*/ 25 w 30"/>
                  <a:gd name="T19" fmla="*/ 22 h 160"/>
                  <a:gd name="T20" fmla="*/ 26 w 30"/>
                  <a:gd name="T21" fmla="*/ 23 h 160"/>
                  <a:gd name="T22" fmla="*/ 30 w 30"/>
                  <a:gd name="T23" fmla="*/ 23 h 160"/>
                  <a:gd name="T24" fmla="*/ 30 w 30"/>
                  <a:gd name="T25" fmla="*/ 160 h 1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
                  <a:gd name="T40" fmla="*/ 0 h 160"/>
                  <a:gd name="T41" fmla="*/ 30 w 30"/>
                  <a:gd name="T42" fmla="*/ 160 h 1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 h="160">
                    <a:moveTo>
                      <a:pt x="0" y="0"/>
                    </a:moveTo>
                    <a:lnTo>
                      <a:pt x="0" y="23"/>
                    </a:lnTo>
                    <a:lnTo>
                      <a:pt x="17" y="23"/>
                    </a:lnTo>
                    <a:lnTo>
                      <a:pt x="17" y="22"/>
                    </a:lnTo>
                    <a:lnTo>
                      <a:pt x="18" y="20"/>
                    </a:lnTo>
                    <a:lnTo>
                      <a:pt x="20" y="20"/>
                    </a:lnTo>
                    <a:lnTo>
                      <a:pt x="21" y="19"/>
                    </a:lnTo>
                    <a:lnTo>
                      <a:pt x="23" y="20"/>
                    </a:lnTo>
                    <a:lnTo>
                      <a:pt x="25" y="20"/>
                    </a:lnTo>
                    <a:lnTo>
                      <a:pt x="25" y="22"/>
                    </a:lnTo>
                    <a:lnTo>
                      <a:pt x="26" y="23"/>
                    </a:lnTo>
                    <a:lnTo>
                      <a:pt x="30" y="23"/>
                    </a:lnTo>
                    <a:lnTo>
                      <a:pt x="30" y="16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85" name="Freeform 521"/>
              <p:cNvSpPr>
                <a:spLocks/>
              </p:cNvSpPr>
              <p:nvPr/>
            </p:nvSpPr>
            <p:spPr bwMode="auto">
              <a:xfrm>
                <a:off x="3313" y="1519"/>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6" name="Freeform 522"/>
              <p:cNvSpPr>
                <a:spLocks/>
              </p:cNvSpPr>
              <p:nvPr/>
            </p:nvSpPr>
            <p:spPr bwMode="auto">
              <a:xfrm>
                <a:off x="3240" y="1357"/>
                <a:ext cx="130" cy="410"/>
              </a:xfrm>
              <a:custGeom>
                <a:avLst/>
                <a:gdLst>
                  <a:gd name="T0" fmla="*/ 0 w 130"/>
                  <a:gd name="T1" fmla="*/ 0 h 410"/>
                  <a:gd name="T2" fmla="*/ 0 w 130"/>
                  <a:gd name="T3" fmla="*/ 410 h 410"/>
                  <a:gd name="T4" fmla="*/ 43 w 130"/>
                  <a:gd name="T5" fmla="*/ 410 h 410"/>
                  <a:gd name="T6" fmla="*/ 43 w 130"/>
                  <a:gd name="T7" fmla="*/ 409 h 410"/>
                  <a:gd name="T8" fmla="*/ 44 w 130"/>
                  <a:gd name="T9" fmla="*/ 407 h 410"/>
                  <a:gd name="T10" fmla="*/ 45 w 130"/>
                  <a:gd name="T11" fmla="*/ 406 h 410"/>
                  <a:gd name="T12" fmla="*/ 47 w 130"/>
                  <a:gd name="T13" fmla="*/ 406 h 410"/>
                  <a:gd name="T14" fmla="*/ 49 w 130"/>
                  <a:gd name="T15" fmla="*/ 406 h 410"/>
                  <a:gd name="T16" fmla="*/ 51 w 130"/>
                  <a:gd name="T17" fmla="*/ 406 h 410"/>
                  <a:gd name="T18" fmla="*/ 52 w 130"/>
                  <a:gd name="T19" fmla="*/ 406 h 410"/>
                  <a:gd name="T20" fmla="*/ 54 w 130"/>
                  <a:gd name="T21" fmla="*/ 407 h 410"/>
                  <a:gd name="T22" fmla="*/ 54 w 130"/>
                  <a:gd name="T23" fmla="*/ 409 h 410"/>
                  <a:gd name="T24" fmla="*/ 55 w 130"/>
                  <a:gd name="T25" fmla="*/ 410 h 410"/>
                  <a:gd name="T26" fmla="*/ 56 w 130"/>
                  <a:gd name="T27" fmla="*/ 410 h 410"/>
                  <a:gd name="T28" fmla="*/ 56 w 130"/>
                  <a:gd name="T29" fmla="*/ 409 h 410"/>
                  <a:gd name="T30" fmla="*/ 57 w 130"/>
                  <a:gd name="T31" fmla="*/ 408 h 410"/>
                  <a:gd name="T32" fmla="*/ 59 w 130"/>
                  <a:gd name="T33" fmla="*/ 407 h 410"/>
                  <a:gd name="T34" fmla="*/ 60 w 130"/>
                  <a:gd name="T35" fmla="*/ 407 h 410"/>
                  <a:gd name="T36" fmla="*/ 62 w 130"/>
                  <a:gd name="T37" fmla="*/ 407 h 410"/>
                  <a:gd name="T38" fmla="*/ 63 w 130"/>
                  <a:gd name="T39" fmla="*/ 408 h 410"/>
                  <a:gd name="T40" fmla="*/ 65 w 130"/>
                  <a:gd name="T41" fmla="*/ 409 h 410"/>
                  <a:gd name="T42" fmla="*/ 65 w 130"/>
                  <a:gd name="T43" fmla="*/ 410 h 410"/>
                  <a:gd name="T44" fmla="*/ 83 w 130"/>
                  <a:gd name="T45" fmla="*/ 410 h 410"/>
                  <a:gd name="T46" fmla="*/ 83 w 130"/>
                  <a:gd name="T47" fmla="*/ 409 h 410"/>
                  <a:gd name="T48" fmla="*/ 85 w 130"/>
                  <a:gd name="T49" fmla="*/ 408 h 410"/>
                  <a:gd name="T50" fmla="*/ 86 w 130"/>
                  <a:gd name="T51" fmla="*/ 407 h 410"/>
                  <a:gd name="T52" fmla="*/ 88 w 130"/>
                  <a:gd name="T53" fmla="*/ 407 h 410"/>
                  <a:gd name="T54" fmla="*/ 89 w 130"/>
                  <a:gd name="T55" fmla="*/ 407 h 410"/>
                  <a:gd name="T56" fmla="*/ 91 w 130"/>
                  <a:gd name="T57" fmla="*/ 408 h 410"/>
                  <a:gd name="T58" fmla="*/ 92 w 130"/>
                  <a:gd name="T59" fmla="*/ 409 h 410"/>
                  <a:gd name="T60" fmla="*/ 92 w 130"/>
                  <a:gd name="T61" fmla="*/ 410 h 410"/>
                  <a:gd name="T62" fmla="*/ 130 w 130"/>
                  <a:gd name="T63" fmla="*/ 410 h 4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0"/>
                  <a:gd name="T97" fmla="*/ 0 h 410"/>
                  <a:gd name="T98" fmla="*/ 130 w 130"/>
                  <a:gd name="T99" fmla="*/ 410 h 4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0" h="410">
                    <a:moveTo>
                      <a:pt x="0" y="0"/>
                    </a:moveTo>
                    <a:lnTo>
                      <a:pt x="0" y="410"/>
                    </a:lnTo>
                    <a:lnTo>
                      <a:pt x="43" y="410"/>
                    </a:lnTo>
                    <a:lnTo>
                      <a:pt x="43" y="409"/>
                    </a:lnTo>
                    <a:lnTo>
                      <a:pt x="44" y="407"/>
                    </a:lnTo>
                    <a:lnTo>
                      <a:pt x="45" y="406"/>
                    </a:lnTo>
                    <a:lnTo>
                      <a:pt x="47" y="406"/>
                    </a:lnTo>
                    <a:lnTo>
                      <a:pt x="49" y="406"/>
                    </a:lnTo>
                    <a:lnTo>
                      <a:pt x="51" y="406"/>
                    </a:lnTo>
                    <a:lnTo>
                      <a:pt x="52" y="406"/>
                    </a:lnTo>
                    <a:lnTo>
                      <a:pt x="54" y="407"/>
                    </a:lnTo>
                    <a:lnTo>
                      <a:pt x="54" y="409"/>
                    </a:lnTo>
                    <a:lnTo>
                      <a:pt x="55" y="410"/>
                    </a:lnTo>
                    <a:lnTo>
                      <a:pt x="56" y="410"/>
                    </a:lnTo>
                    <a:lnTo>
                      <a:pt x="56" y="409"/>
                    </a:lnTo>
                    <a:lnTo>
                      <a:pt x="57" y="408"/>
                    </a:lnTo>
                    <a:lnTo>
                      <a:pt x="59" y="407"/>
                    </a:lnTo>
                    <a:lnTo>
                      <a:pt x="60" y="407"/>
                    </a:lnTo>
                    <a:lnTo>
                      <a:pt x="62" y="407"/>
                    </a:lnTo>
                    <a:lnTo>
                      <a:pt x="63" y="408"/>
                    </a:lnTo>
                    <a:lnTo>
                      <a:pt x="65" y="409"/>
                    </a:lnTo>
                    <a:lnTo>
                      <a:pt x="65" y="410"/>
                    </a:lnTo>
                    <a:lnTo>
                      <a:pt x="83" y="410"/>
                    </a:lnTo>
                    <a:lnTo>
                      <a:pt x="83" y="409"/>
                    </a:lnTo>
                    <a:lnTo>
                      <a:pt x="85" y="408"/>
                    </a:lnTo>
                    <a:lnTo>
                      <a:pt x="86" y="407"/>
                    </a:lnTo>
                    <a:lnTo>
                      <a:pt x="88" y="407"/>
                    </a:lnTo>
                    <a:lnTo>
                      <a:pt x="89" y="407"/>
                    </a:lnTo>
                    <a:lnTo>
                      <a:pt x="91" y="408"/>
                    </a:lnTo>
                    <a:lnTo>
                      <a:pt x="92" y="409"/>
                    </a:lnTo>
                    <a:lnTo>
                      <a:pt x="92" y="410"/>
                    </a:lnTo>
                    <a:lnTo>
                      <a:pt x="130" y="41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87" name="Freeform 523"/>
              <p:cNvSpPr>
                <a:spLocks/>
              </p:cNvSpPr>
              <p:nvPr/>
            </p:nvSpPr>
            <p:spPr bwMode="auto">
              <a:xfrm>
                <a:off x="3368" y="1763"/>
                <a:ext cx="14" cy="9"/>
              </a:xfrm>
              <a:custGeom>
                <a:avLst/>
                <a:gdLst>
                  <a:gd name="T0" fmla="*/ 2 w 14"/>
                  <a:gd name="T1" fmla="*/ 0 h 9"/>
                  <a:gd name="T2" fmla="*/ 14 w 14"/>
                  <a:gd name="T3" fmla="*/ 4 h 9"/>
                  <a:gd name="T4" fmla="*/ 2 w 14"/>
                  <a:gd name="T5" fmla="*/ 9 h 9"/>
                  <a:gd name="T6" fmla="*/ 1 w 14"/>
                  <a:gd name="T7" fmla="*/ 7 h 9"/>
                  <a:gd name="T8" fmla="*/ 0 w 14"/>
                  <a:gd name="T9" fmla="*/ 4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4"/>
                    </a:lnTo>
                    <a:lnTo>
                      <a:pt x="2" y="9"/>
                    </a:lnTo>
                    <a:lnTo>
                      <a:pt x="1" y="7"/>
                    </a:lnTo>
                    <a:lnTo>
                      <a:pt x="0" y="4"/>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88" name="Freeform 524"/>
              <p:cNvSpPr>
                <a:spLocks/>
              </p:cNvSpPr>
              <p:nvPr/>
            </p:nvSpPr>
            <p:spPr bwMode="auto">
              <a:xfrm>
                <a:off x="2484" y="1346"/>
                <a:ext cx="511" cy="1430"/>
              </a:xfrm>
              <a:custGeom>
                <a:avLst/>
                <a:gdLst>
                  <a:gd name="T0" fmla="*/ 0 w 511"/>
                  <a:gd name="T1" fmla="*/ 1262 h 1430"/>
                  <a:gd name="T2" fmla="*/ 16 w 511"/>
                  <a:gd name="T3" fmla="*/ 1261 h 1430"/>
                  <a:gd name="T4" fmla="*/ 18 w 511"/>
                  <a:gd name="T5" fmla="*/ 1259 h 1430"/>
                  <a:gd name="T6" fmla="*/ 22 w 511"/>
                  <a:gd name="T7" fmla="*/ 1259 h 1430"/>
                  <a:gd name="T8" fmla="*/ 24 w 511"/>
                  <a:gd name="T9" fmla="*/ 1261 h 1430"/>
                  <a:gd name="T10" fmla="*/ 78 w 511"/>
                  <a:gd name="T11" fmla="*/ 1262 h 1430"/>
                  <a:gd name="T12" fmla="*/ 79 w 511"/>
                  <a:gd name="T13" fmla="*/ 1260 h 1430"/>
                  <a:gd name="T14" fmla="*/ 82 w 511"/>
                  <a:gd name="T15" fmla="*/ 1259 h 1430"/>
                  <a:gd name="T16" fmla="*/ 85 w 511"/>
                  <a:gd name="T17" fmla="*/ 1260 h 1430"/>
                  <a:gd name="T18" fmla="*/ 87 w 511"/>
                  <a:gd name="T19" fmla="*/ 1262 h 1430"/>
                  <a:gd name="T20" fmla="*/ 189 w 511"/>
                  <a:gd name="T21" fmla="*/ 376 h 1430"/>
                  <a:gd name="T22" fmla="*/ 202 w 511"/>
                  <a:gd name="T23" fmla="*/ 375 h 1430"/>
                  <a:gd name="T24" fmla="*/ 205 w 511"/>
                  <a:gd name="T25" fmla="*/ 373 h 1430"/>
                  <a:gd name="T26" fmla="*/ 208 w 511"/>
                  <a:gd name="T27" fmla="*/ 373 h 1430"/>
                  <a:gd name="T28" fmla="*/ 211 w 511"/>
                  <a:gd name="T29" fmla="*/ 375 h 1430"/>
                  <a:gd name="T30" fmla="*/ 218 w 511"/>
                  <a:gd name="T31" fmla="*/ 376 h 1430"/>
                  <a:gd name="T32" fmla="*/ 219 w 511"/>
                  <a:gd name="T33" fmla="*/ 374 h 1430"/>
                  <a:gd name="T34" fmla="*/ 222 w 511"/>
                  <a:gd name="T35" fmla="*/ 373 h 1430"/>
                  <a:gd name="T36" fmla="*/ 226 w 511"/>
                  <a:gd name="T37" fmla="*/ 374 h 1430"/>
                  <a:gd name="T38" fmla="*/ 227 w 511"/>
                  <a:gd name="T39" fmla="*/ 376 h 1430"/>
                  <a:gd name="T40" fmla="*/ 236 w 511"/>
                  <a:gd name="T41" fmla="*/ 375 h 1430"/>
                  <a:gd name="T42" fmla="*/ 238 w 511"/>
                  <a:gd name="T43" fmla="*/ 372 h 1430"/>
                  <a:gd name="T44" fmla="*/ 242 w 511"/>
                  <a:gd name="T45" fmla="*/ 371 h 1430"/>
                  <a:gd name="T46" fmla="*/ 246 w 511"/>
                  <a:gd name="T47" fmla="*/ 372 h 1430"/>
                  <a:gd name="T48" fmla="*/ 248 w 511"/>
                  <a:gd name="T49" fmla="*/ 375 h 1430"/>
                  <a:gd name="T50" fmla="*/ 272 w 511"/>
                  <a:gd name="T51" fmla="*/ 376 h 1430"/>
                  <a:gd name="T52" fmla="*/ 274 w 511"/>
                  <a:gd name="T53" fmla="*/ 374 h 1430"/>
                  <a:gd name="T54" fmla="*/ 277 w 511"/>
                  <a:gd name="T55" fmla="*/ 373 h 1430"/>
                  <a:gd name="T56" fmla="*/ 280 w 511"/>
                  <a:gd name="T57" fmla="*/ 374 h 1430"/>
                  <a:gd name="T58" fmla="*/ 281 w 511"/>
                  <a:gd name="T59" fmla="*/ 376 h 1430"/>
                  <a:gd name="T60" fmla="*/ 288 w 511"/>
                  <a:gd name="T61" fmla="*/ 375 h 1430"/>
                  <a:gd name="T62" fmla="*/ 291 w 511"/>
                  <a:gd name="T63" fmla="*/ 371 h 1430"/>
                  <a:gd name="T64" fmla="*/ 296 w 511"/>
                  <a:gd name="T65" fmla="*/ 370 h 1430"/>
                  <a:gd name="T66" fmla="*/ 300 w 511"/>
                  <a:gd name="T67" fmla="*/ 370 h 1430"/>
                  <a:gd name="T68" fmla="*/ 304 w 511"/>
                  <a:gd name="T69" fmla="*/ 373 h 1430"/>
                  <a:gd name="T70" fmla="*/ 306 w 511"/>
                  <a:gd name="T71" fmla="*/ 376 h 1430"/>
                  <a:gd name="T72" fmla="*/ 363 w 511"/>
                  <a:gd name="T73" fmla="*/ 375 h 1430"/>
                  <a:gd name="T74" fmla="*/ 366 w 511"/>
                  <a:gd name="T75" fmla="*/ 373 h 1430"/>
                  <a:gd name="T76" fmla="*/ 369 w 511"/>
                  <a:gd name="T77" fmla="*/ 373 h 1430"/>
                  <a:gd name="T78" fmla="*/ 372 w 511"/>
                  <a:gd name="T79" fmla="*/ 375 h 1430"/>
                  <a:gd name="T80" fmla="*/ 390 w 511"/>
                  <a:gd name="T81" fmla="*/ 376 h 1430"/>
                  <a:gd name="T82" fmla="*/ 391 w 511"/>
                  <a:gd name="T83" fmla="*/ 374 h 1430"/>
                  <a:gd name="T84" fmla="*/ 395 w 511"/>
                  <a:gd name="T85" fmla="*/ 373 h 1430"/>
                  <a:gd name="T86" fmla="*/ 398 w 511"/>
                  <a:gd name="T87" fmla="*/ 374 h 1430"/>
                  <a:gd name="T88" fmla="*/ 399 w 511"/>
                  <a:gd name="T89" fmla="*/ 376 h 1430"/>
                  <a:gd name="T90" fmla="*/ 421 w 511"/>
                  <a:gd name="T91" fmla="*/ 375 h 1430"/>
                  <a:gd name="T92" fmla="*/ 423 w 511"/>
                  <a:gd name="T93" fmla="*/ 373 h 1430"/>
                  <a:gd name="T94" fmla="*/ 427 w 511"/>
                  <a:gd name="T95" fmla="*/ 373 h 1430"/>
                  <a:gd name="T96" fmla="*/ 429 w 511"/>
                  <a:gd name="T97" fmla="*/ 375 h 1430"/>
                  <a:gd name="T98" fmla="*/ 434 w 511"/>
                  <a:gd name="T99" fmla="*/ 376 h 1430"/>
                  <a:gd name="T100" fmla="*/ 435 w 511"/>
                  <a:gd name="T101" fmla="*/ 374 h 1430"/>
                  <a:gd name="T102" fmla="*/ 438 w 511"/>
                  <a:gd name="T103" fmla="*/ 373 h 1430"/>
                  <a:gd name="T104" fmla="*/ 442 w 511"/>
                  <a:gd name="T105" fmla="*/ 374 h 1430"/>
                  <a:gd name="T106" fmla="*/ 443 w 511"/>
                  <a:gd name="T107" fmla="*/ 376 h 1430"/>
                  <a:gd name="T108" fmla="*/ 472 w 511"/>
                  <a:gd name="T109" fmla="*/ 6 h 1430"/>
                  <a:gd name="T110" fmla="*/ 491 w 511"/>
                  <a:gd name="T111" fmla="*/ 4 h 1430"/>
                  <a:gd name="T112" fmla="*/ 493 w 511"/>
                  <a:gd name="T113" fmla="*/ 1 h 1430"/>
                  <a:gd name="T114" fmla="*/ 498 w 511"/>
                  <a:gd name="T115" fmla="*/ 0 h 1430"/>
                  <a:gd name="T116" fmla="*/ 502 w 511"/>
                  <a:gd name="T117" fmla="*/ 0 h 1430"/>
                  <a:gd name="T118" fmla="*/ 505 w 511"/>
                  <a:gd name="T119" fmla="*/ 2 h 1430"/>
                  <a:gd name="T120" fmla="*/ 506 w 511"/>
                  <a:gd name="T121" fmla="*/ 6 h 143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11"/>
                  <a:gd name="T184" fmla="*/ 0 h 1430"/>
                  <a:gd name="T185" fmla="*/ 511 w 511"/>
                  <a:gd name="T186" fmla="*/ 1430 h 143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11" h="1430">
                    <a:moveTo>
                      <a:pt x="0" y="1430"/>
                    </a:moveTo>
                    <a:lnTo>
                      <a:pt x="0" y="1262"/>
                    </a:lnTo>
                    <a:lnTo>
                      <a:pt x="15" y="1262"/>
                    </a:lnTo>
                    <a:lnTo>
                      <a:pt x="16" y="1261"/>
                    </a:lnTo>
                    <a:lnTo>
                      <a:pt x="17" y="1260"/>
                    </a:lnTo>
                    <a:lnTo>
                      <a:pt x="18" y="1259"/>
                    </a:lnTo>
                    <a:lnTo>
                      <a:pt x="20" y="1259"/>
                    </a:lnTo>
                    <a:lnTo>
                      <a:pt x="22" y="1259"/>
                    </a:lnTo>
                    <a:lnTo>
                      <a:pt x="23" y="1260"/>
                    </a:lnTo>
                    <a:lnTo>
                      <a:pt x="24" y="1261"/>
                    </a:lnTo>
                    <a:lnTo>
                      <a:pt x="24" y="1262"/>
                    </a:lnTo>
                    <a:lnTo>
                      <a:pt x="78" y="1262"/>
                    </a:lnTo>
                    <a:lnTo>
                      <a:pt x="78" y="1261"/>
                    </a:lnTo>
                    <a:lnTo>
                      <a:pt x="79" y="1260"/>
                    </a:lnTo>
                    <a:lnTo>
                      <a:pt x="81" y="1259"/>
                    </a:lnTo>
                    <a:lnTo>
                      <a:pt x="82" y="1259"/>
                    </a:lnTo>
                    <a:lnTo>
                      <a:pt x="84" y="1259"/>
                    </a:lnTo>
                    <a:lnTo>
                      <a:pt x="85" y="1260"/>
                    </a:lnTo>
                    <a:lnTo>
                      <a:pt x="87" y="1261"/>
                    </a:lnTo>
                    <a:lnTo>
                      <a:pt x="87" y="1262"/>
                    </a:lnTo>
                    <a:lnTo>
                      <a:pt x="189" y="1262"/>
                    </a:lnTo>
                    <a:lnTo>
                      <a:pt x="189" y="376"/>
                    </a:lnTo>
                    <a:lnTo>
                      <a:pt x="202" y="376"/>
                    </a:lnTo>
                    <a:lnTo>
                      <a:pt x="202" y="375"/>
                    </a:lnTo>
                    <a:lnTo>
                      <a:pt x="203" y="374"/>
                    </a:lnTo>
                    <a:lnTo>
                      <a:pt x="205" y="373"/>
                    </a:lnTo>
                    <a:lnTo>
                      <a:pt x="207" y="373"/>
                    </a:lnTo>
                    <a:lnTo>
                      <a:pt x="208" y="373"/>
                    </a:lnTo>
                    <a:lnTo>
                      <a:pt x="210" y="374"/>
                    </a:lnTo>
                    <a:lnTo>
                      <a:pt x="211" y="375"/>
                    </a:lnTo>
                    <a:lnTo>
                      <a:pt x="211" y="376"/>
                    </a:lnTo>
                    <a:lnTo>
                      <a:pt x="218" y="376"/>
                    </a:lnTo>
                    <a:lnTo>
                      <a:pt x="218" y="375"/>
                    </a:lnTo>
                    <a:lnTo>
                      <a:pt x="219" y="374"/>
                    </a:lnTo>
                    <a:lnTo>
                      <a:pt x="221" y="373"/>
                    </a:lnTo>
                    <a:lnTo>
                      <a:pt x="222" y="373"/>
                    </a:lnTo>
                    <a:lnTo>
                      <a:pt x="224" y="373"/>
                    </a:lnTo>
                    <a:lnTo>
                      <a:pt x="226" y="374"/>
                    </a:lnTo>
                    <a:lnTo>
                      <a:pt x="227" y="375"/>
                    </a:lnTo>
                    <a:lnTo>
                      <a:pt x="227" y="376"/>
                    </a:lnTo>
                    <a:lnTo>
                      <a:pt x="235" y="376"/>
                    </a:lnTo>
                    <a:lnTo>
                      <a:pt x="236" y="375"/>
                    </a:lnTo>
                    <a:lnTo>
                      <a:pt x="237" y="374"/>
                    </a:lnTo>
                    <a:lnTo>
                      <a:pt x="238" y="372"/>
                    </a:lnTo>
                    <a:lnTo>
                      <a:pt x="240" y="372"/>
                    </a:lnTo>
                    <a:lnTo>
                      <a:pt x="242" y="371"/>
                    </a:lnTo>
                    <a:lnTo>
                      <a:pt x="244" y="372"/>
                    </a:lnTo>
                    <a:lnTo>
                      <a:pt x="246" y="372"/>
                    </a:lnTo>
                    <a:lnTo>
                      <a:pt x="248" y="374"/>
                    </a:lnTo>
                    <a:lnTo>
                      <a:pt x="248" y="375"/>
                    </a:lnTo>
                    <a:lnTo>
                      <a:pt x="249" y="376"/>
                    </a:lnTo>
                    <a:lnTo>
                      <a:pt x="272" y="376"/>
                    </a:lnTo>
                    <a:lnTo>
                      <a:pt x="273" y="375"/>
                    </a:lnTo>
                    <a:lnTo>
                      <a:pt x="274" y="374"/>
                    </a:lnTo>
                    <a:lnTo>
                      <a:pt x="275" y="373"/>
                    </a:lnTo>
                    <a:lnTo>
                      <a:pt x="277" y="373"/>
                    </a:lnTo>
                    <a:lnTo>
                      <a:pt x="279" y="373"/>
                    </a:lnTo>
                    <a:lnTo>
                      <a:pt x="280" y="374"/>
                    </a:lnTo>
                    <a:lnTo>
                      <a:pt x="281" y="375"/>
                    </a:lnTo>
                    <a:lnTo>
                      <a:pt x="281" y="376"/>
                    </a:lnTo>
                    <a:lnTo>
                      <a:pt x="288" y="376"/>
                    </a:lnTo>
                    <a:lnTo>
                      <a:pt x="288" y="375"/>
                    </a:lnTo>
                    <a:lnTo>
                      <a:pt x="289" y="373"/>
                    </a:lnTo>
                    <a:lnTo>
                      <a:pt x="291" y="371"/>
                    </a:lnTo>
                    <a:lnTo>
                      <a:pt x="293" y="370"/>
                    </a:lnTo>
                    <a:lnTo>
                      <a:pt x="296" y="370"/>
                    </a:lnTo>
                    <a:lnTo>
                      <a:pt x="298" y="370"/>
                    </a:lnTo>
                    <a:lnTo>
                      <a:pt x="300" y="370"/>
                    </a:lnTo>
                    <a:lnTo>
                      <a:pt x="303" y="371"/>
                    </a:lnTo>
                    <a:lnTo>
                      <a:pt x="304" y="373"/>
                    </a:lnTo>
                    <a:lnTo>
                      <a:pt x="305" y="375"/>
                    </a:lnTo>
                    <a:lnTo>
                      <a:pt x="306" y="376"/>
                    </a:lnTo>
                    <a:lnTo>
                      <a:pt x="363" y="376"/>
                    </a:lnTo>
                    <a:lnTo>
                      <a:pt x="363" y="375"/>
                    </a:lnTo>
                    <a:lnTo>
                      <a:pt x="364" y="374"/>
                    </a:lnTo>
                    <a:lnTo>
                      <a:pt x="366" y="373"/>
                    </a:lnTo>
                    <a:lnTo>
                      <a:pt x="368" y="373"/>
                    </a:lnTo>
                    <a:lnTo>
                      <a:pt x="369" y="373"/>
                    </a:lnTo>
                    <a:lnTo>
                      <a:pt x="371" y="374"/>
                    </a:lnTo>
                    <a:lnTo>
                      <a:pt x="372" y="375"/>
                    </a:lnTo>
                    <a:lnTo>
                      <a:pt x="372" y="376"/>
                    </a:lnTo>
                    <a:lnTo>
                      <a:pt x="390" y="376"/>
                    </a:lnTo>
                    <a:lnTo>
                      <a:pt x="390" y="375"/>
                    </a:lnTo>
                    <a:lnTo>
                      <a:pt x="391" y="374"/>
                    </a:lnTo>
                    <a:lnTo>
                      <a:pt x="393" y="373"/>
                    </a:lnTo>
                    <a:lnTo>
                      <a:pt x="395" y="373"/>
                    </a:lnTo>
                    <a:lnTo>
                      <a:pt x="396" y="373"/>
                    </a:lnTo>
                    <a:lnTo>
                      <a:pt x="398" y="374"/>
                    </a:lnTo>
                    <a:lnTo>
                      <a:pt x="399" y="375"/>
                    </a:lnTo>
                    <a:lnTo>
                      <a:pt x="399" y="376"/>
                    </a:lnTo>
                    <a:lnTo>
                      <a:pt x="420" y="376"/>
                    </a:lnTo>
                    <a:lnTo>
                      <a:pt x="421" y="375"/>
                    </a:lnTo>
                    <a:lnTo>
                      <a:pt x="422" y="374"/>
                    </a:lnTo>
                    <a:lnTo>
                      <a:pt x="423" y="373"/>
                    </a:lnTo>
                    <a:lnTo>
                      <a:pt x="425" y="373"/>
                    </a:lnTo>
                    <a:lnTo>
                      <a:pt x="427" y="373"/>
                    </a:lnTo>
                    <a:lnTo>
                      <a:pt x="428" y="374"/>
                    </a:lnTo>
                    <a:lnTo>
                      <a:pt x="429" y="375"/>
                    </a:lnTo>
                    <a:lnTo>
                      <a:pt x="429" y="376"/>
                    </a:lnTo>
                    <a:lnTo>
                      <a:pt x="434" y="376"/>
                    </a:lnTo>
                    <a:lnTo>
                      <a:pt x="434" y="375"/>
                    </a:lnTo>
                    <a:lnTo>
                      <a:pt x="435" y="374"/>
                    </a:lnTo>
                    <a:lnTo>
                      <a:pt x="437" y="373"/>
                    </a:lnTo>
                    <a:lnTo>
                      <a:pt x="438" y="373"/>
                    </a:lnTo>
                    <a:lnTo>
                      <a:pt x="440" y="373"/>
                    </a:lnTo>
                    <a:lnTo>
                      <a:pt x="442" y="374"/>
                    </a:lnTo>
                    <a:lnTo>
                      <a:pt x="442" y="375"/>
                    </a:lnTo>
                    <a:lnTo>
                      <a:pt x="443" y="376"/>
                    </a:lnTo>
                    <a:lnTo>
                      <a:pt x="472" y="376"/>
                    </a:lnTo>
                    <a:lnTo>
                      <a:pt x="472" y="6"/>
                    </a:lnTo>
                    <a:lnTo>
                      <a:pt x="491" y="6"/>
                    </a:lnTo>
                    <a:lnTo>
                      <a:pt x="491" y="4"/>
                    </a:lnTo>
                    <a:lnTo>
                      <a:pt x="492" y="2"/>
                    </a:lnTo>
                    <a:lnTo>
                      <a:pt x="493" y="1"/>
                    </a:lnTo>
                    <a:lnTo>
                      <a:pt x="495" y="0"/>
                    </a:lnTo>
                    <a:lnTo>
                      <a:pt x="498" y="0"/>
                    </a:lnTo>
                    <a:lnTo>
                      <a:pt x="500" y="0"/>
                    </a:lnTo>
                    <a:lnTo>
                      <a:pt x="502" y="0"/>
                    </a:lnTo>
                    <a:lnTo>
                      <a:pt x="504" y="1"/>
                    </a:lnTo>
                    <a:lnTo>
                      <a:pt x="505" y="2"/>
                    </a:lnTo>
                    <a:lnTo>
                      <a:pt x="506" y="4"/>
                    </a:lnTo>
                    <a:lnTo>
                      <a:pt x="506" y="6"/>
                    </a:lnTo>
                    <a:lnTo>
                      <a:pt x="511" y="6"/>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89" name="Freeform 525"/>
              <p:cNvSpPr>
                <a:spLocks/>
              </p:cNvSpPr>
              <p:nvPr/>
            </p:nvSpPr>
            <p:spPr bwMode="auto">
              <a:xfrm>
                <a:off x="2478" y="2775"/>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0" name="Freeform 526"/>
              <p:cNvSpPr>
                <a:spLocks/>
              </p:cNvSpPr>
              <p:nvPr/>
            </p:nvSpPr>
            <p:spPr bwMode="auto">
              <a:xfrm>
                <a:off x="2993" y="1347"/>
                <a:ext cx="14" cy="9"/>
              </a:xfrm>
              <a:custGeom>
                <a:avLst/>
                <a:gdLst>
                  <a:gd name="T0" fmla="*/ 2 w 14"/>
                  <a:gd name="T1" fmla="*/ 0 h 9"/>
                  <a:gd name="T2" fmla="*/ 14 w 14"/>
                  <a:gd name="T3" fmla="*/ 5 h 9"/>
                  <a:gd name="T4" fmla="*/ 2 w 14"/>
                  <a:gd name="T5" fmla="*/ 9 h 9"/>
                  <a:gd name="T6" fmla="*/ 1 w 14"/>
                  <a:gd name="T7" fmla="*/ 7 h 9"/>
                  <a:gd name="T8" fmla="*/ 0 w 14"/>
                  <a:gd name="T9" fmla="*/ 5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5"/>
                    </a:lnTo>
                    <a:lnTo>
                      <a:pt x="2" y="9"/>
                    </a:lnTo>
                    <a:lnTo>
                      <a:pt x="1" y="7"/>
                    </a:lnTo>
                    <a:lnTo>
                      <a:pt x="0" y="5"/>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1" name="Freeform 527"/>
              <p:cNvSpPr>
                <a:spLocks/>
              </p:cNvSpPr>
              <p:nvPr/>
            </p:nvSpPr>
            <p:spPr bwMode="auto">
              <a:xfrm>
                <a:off x="3145" y="1357"/>
                <a:ext cx="97" cy="1063"/>
              </a:xfrm>
              <a:custGeom>
                <a:avLst/>
                <a:gdLst>
                  <a:gd name="T0" fmla="*/ 97 w 97"/>
                  <a:gd name="T1" fmla="*/ 1063 h 1063"/>
                  <a:gd name="T2" fmla="*/ 77 w 97"/>
                  <a:gd name="T3" fmla="*/ 1063 h 1063"/>
                  <a:gd name="T4" fmla="*/ 77 w 97"/>
                  <a:gd name="T5" fmla="*/ 1062 h 1063"/>
                  <a:gd name="T6" fmla="*/ 76 w 97"/>
                  <a:gd name="T7" fmla="*/ 1060 h 1063"/>
                  <a:gd name="T8" fmla="*/ 75 w 97"/>
                  <a:gd name="T9" fmla="*/ 1060 h 1063"/>
                  <a:gd name="T10" fmla="*/ 73 w 97"/>
                  <a:gd name="T11" fmla="*/ 1059 h 1063"/>
                  <a:gd name="T12" fmla="*/ 71 w 97"/>
                  <a:gd name="T13" fmla="*/ 1060 h 1063"/>
                  <a:gd name="T14" fmla="*/ 70 w 97"/>
                  <a:gd name="T15" fmla="*/ 1060 h 1063"/>
                  <a:gd name="T16" fmla="*/ 69 w 97"/>
                  <a:gd name="T17" fmla="*/ 1062 h 1063"/>
                  <a:gd name="T18" fmla="*/ 68 w 97"/>
                  <a:gd name="T19" fmla="*/ 1063 h 1063"/>
                  <a:gd name="T20" fmla="*/ 66 w 97"/>
                  <a:gd name="T21" fmla="*/ 1063 h 1063"/>
                  <a:gd name="T22" fmla="*/ 65 w 97"/>
                  <a:gd name="T23" fmla="*/ 1062 h 1063"/>
                  <a:gd name="T24" fmla="*/ 64 w 97"/>
                  <a:gd name="T25" fmla="*/ 1060 h 1063"/>
                  <a:gd name="T26" fmla="*/ 63 w 97"/>
                  <a:gd name="T27" fmla="*/ 1060 h 1063"/>
                  <a:gd name="T28" fmla="*/ 61 w 97"/>
                  <a:gd name="T29" fmla="*/ 1059 h 1063"/>
                  <a:gd name="T30" fmla="*/ 59 w 97"/>
                  <a:gd name="T31" fmla="*/ 1060 h 1063"/>
                  <a:gd name="T32" fmla="*/ 58 w 97"/>
                  <a:gd name="T33" fmla="*/ 1060 h 1063"/>
                  <a:gd name="T34" fmla="*/ 57 w 97"/>
                  <a:gd name="T35" fmla="*/ 1062 h 1063"/>
                  <a:gd name="T36" fmla="*/ 57 w 97"/>
                  <a:gd name="T37" fmla="*/ 1063 h 1063"/>
                  <a:gd name="T38" fmla="*/ 33 w 97"/>
                  <a:gd name="T39" fmla="*/ 1063 h 1063"/>
                  <a:gd name="T40" fmla="*/ 33 w 97"/>
                  <a:gd name="T41" fmla="*/ 1062 h 1063"/>
                  <a:gd name="T42" fmla="*/ 32 w 97"/>
                  <a:gd name="T43" fmla="*/ 1060 h 1063"/>
                  <a:gd name="T44" fmla="*/ 31 w 97"/>
                  <a:gd name="T45" fmla="*/ 1060 h 1063"/>
                  <a:gd name="T46" fmla="*/ 29 w 97"/>
                  <a:gd name="T47" fmla="*/ 1059 h 1063"/>
                  <a:gd name="T48" fmla="*/ 27 w 97"/>
                  <a:gd name="T49" fmla="*/ 1060 h 1063"/>
                  <a:gd name="T50" fmla="*/ 26 w 97"/>
                  <a:gd name="T51" fmla="*/ 1060 h 1063"/>
                  <a:gd name="T52" fmla="*/ 25 w 97"/>
                  <a:gd name="T53" fmla="*/ 1062 h 1063"/>
                  <a:gd name="T54" fmla="*/ 24 w 97"/>
                  <a:gd name="T55" fmla="*/ 1063 h 1063"/>
                  <a:gd name="T56" fmla="*/ 0 w 97"/>
                  <a:gd name="T57" fmla="*/ 1063 h 1063"/>
                  <a:gd name="T58" fmla="*/ 0 w 97"/>
                  <a:gd name="T59" fmla="*/ 0 h 106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97"/>
                  <a:gd name="T91" fmla="*/ 0 h 1063"/>
                  <a:gd name="T92" fmla="*/ 97 w 97"/>
                  <a:gd name="T93" fmla="*/ 1063 h 106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97" h="1063">
                    <a:moveTo>
                      <a:pt x="97" y="1063"/>
                    </a:moveTo>
                    <a:lnTo>
                      <a:pt x="77" y="1063"/>
                    </a:lnTo>
                    <a:lnTo>
                      <a:pt x="77" y="1062"/>
                    </a:lnTo>
                    <a:lnTo>
                      <a:pt x="76" y="1060"/>
                    </a:lnTo>
                    <a:lnTo>
                      <a:pt x="75" y="1060"/>
                    </a:lnTo>
                    <a:lnTo>
                      <a:pt x="73" y="1059"/>
                    </a:lnTo>
                    <a:lnTo>
                      <a:pt x="71" y="1060"/>
                    </a:lnTo>
                    <a:lnTo>
                      <a:pt x="70" y="1060"/>
                    </a:lnTo>
                    <a:lnTo>
                      <a:pt x="69" y="1062"/>
                    </a:lnTo>
                    <a:lnTo>
                      <a:pt x="68" y="1063"/>
                    </a:lnTo>
                    <a:lnTo>
                      <a:pt x="66" y="1063"/>
                    </a:lnTo>
                    <a:lnTo>
                      <a:pt x="65" y="1062"/>
                    </a:lnTo>
                    <a:lnTo>
                      <a:pt x="64" y="1060"/>
                    </a:lnTo>
                    <a:lnTo>
                      <a:pt x="63" y="1060"/>
                    </a:lnTo>
                    <a:lnTo>
                      <a:pt x="61" y="1059"/>
                    </a:lnTo>
                    <a:lnTo>
                      <a:pt x="59" y="1060"/>
                    </a:lnTo>
                    <a:lnTo>
                      <a:pt x="58" y="1060"/>
                    </a:lnTo>
                    <a:lnTo>
                      <a:pt x="57" y="1062"/>
                    </a:lnTo>
                    <a:lnTo>
                      <a:pt x="57" y="1063"/>
                    </a:lnTo>
                    <a:lnTo>
                      <a:pt x="33" y="1063"/>
                    </a:lnTo>
                    <a:lnTo>
                      <a:pt x="33" y="1062"/>
                    </a:lnTo>
                    <a:lnTo>
                      <a:pt x="32" y="1060"/>
                    </a:lnTo>
                    <a:lnTo>
                      <a:pt x="31" y="1060"/>
                    </a:lnTo>
                    <a:lnTo>
                      <a:pt x="29" y="1059"/>
                    </a:lnTo>
                    <a:lnTo>
                      <a:pt x="27" y="1060"/>
                    </a:lnTo>
                    <a:lnTo>
                      <a:pt x="26" y="1060"/>
                    </a:lnTo>
                    <a:lnTo>
                      <a:pt x="25" y="1062"/>
                    </a:lnTo>
                    <a:lnTo>
                      <a:pt x="24" y="1063"/>
                    </a:lnTo>
                    <a:lnTo>
                      <a:pt x="0" y="1063"/>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92" name="Freeform 528"/>
              <p:cNvSpPr>
                <a:spLocks/>
              </p:cNvSpPr>
              <p:nvPr/>
            </p:nvSpPr>
            <p:spPr bwMode="auto">
              <a:xfrm>
                <a:off x="3240" y="2415"/>
                <a:ext cx="13" cy="9"/>
              </a:xfrm>
              <a:custGeom>
                <a:avLst/>
                <a:gdLst>
                  <a:gd name="T0" fmla="*/ 2 w 13"/>
                  <a:gd name="T1" fmla="*/ 0 h 9"/>
                  <a:gd name="T2" fmla="*/ 13 w 13"/>
                  <a:gd name="T3" fmla="*/ 5 h 9"/>
                  <a:gd name="T4" fmla="*/ 2 w 13"/>
                  <a:gd name="T5" fmla="*/ 9 h 9"/>
                  <a:gd name="T6" fmla="*/ 0 w 13"/>
                  <a:gd name="T7" fmla="*/ 7 h 9"/>
                  <a:gd name="T8" fmla="*/ 0 w 13"/>
                  <a:gd name="T9" fmla="*/ 5 h 9"/>
                  <a:gd name="T10" fmla="*/ 0 w 13"/>
                  <a:gd name="T11" fmla="*/ 3 h 9"/>
                  <a:gd name="T12" fmla="*/ 2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2" y="0"/>
                    </a:moveTo>
                    <a:lnTo>
                      <a:pt x="13" y="5"/>
                    </a:lnTo>
                    <a:lnTo>
                      <a:pt x="2" y="9"/>
                    </a:lnTo>
                    <a:lnTo>
                      <a:pt x="0" y="7"/>
                    </a:lnTo>
                    <a:lnTo>
                      <a:pt x="0" y="5"/>
                    </a:lnTo>
                    <a:lnTo>
                      <a:pt x="0" y="3"/>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3" name="Freeform 529"/>
              <p:cNvSpPr>
                <a:spLocks/>
              </p:cNvSpPr>
              <p:nvPr/>
            </p:nvSpPr>
            <p:spPr bwMode="auto">
              <a:xfrm>
                <a:off x="1234" y="2171"/>
                <a:ext cx="105" cy="1251"/>
              </a:xfrm>
              <a:custGeom>
                <a:avLst/>
                <a:gdLst>
                  <a:gd name="T0" fmla="*/ 105 w 105"/>
                  <a:gd name="T1" fmla="*/ 1251 h 1251"/>
                  <a:gd name="T2" fmla="*/ 105 w 105"/>
                  <a:gd name="T3" fmla="*/ 195 h 1251"/>
                  <a:gd name="T4" fmla="*/ 0 w 105"/>
                  <a:gd name="T5" fmla="*/ 195 h 1251"/>
                  <a:gd name="T6" fmla="*/ 0 w 105"/>
                  <a:gd name="T7" fmla="*/ 6 h 1251"/>
                  <a:gd name="T8" fmla="*/ 4 w 105"/>
                  <a:gd name="T9" fmla="*/ 6 h 1251"/>
                  <a:gd name="T10" fmla="*/ 4 w 105"/>
                  <a:gd name="T11" fmla="*/ 0 h 1251"/>
                  <a:gd name="T12" fmla="*/ 0 60000 65536"/>
                  <a:gd name="T13" fmla="*/ 0 60000 65536"/>
                  <a:gd name="T14" fmla="*/ 0 60000 65536"/>
                  <a:gd name="T15" fmla="*/ 0 60000 65536"/>
                  <a:gd name="T16" fmla="*/ 0 60000 65536"/>
                  <a:gd name="T17" fmla="*/ 0 60000 65536"/>
                  <a:gd name="T18" fmla="*/ 0 w 105"/>
                  <a:gd name="T19" fmla="*/ 0 h 1251"/>
                  <a:gd name="T20" fmla="*/ 105 w 105"/>
                  <a:gd name="T21" fmla="*/ 1251 h 1251"/>
                </a:gdLst>
                <a:ahLst/>
                <a:cxnLst>
                  <a:cxn ang="T12">
                    <a:pos x="T0" y="T1"/>
                  </a:cxn>
                  <a:cxn ang="T13">
                    <a:pos x="T2" y="T3"/>
                  </a:cxn>
                  <a:cxn ang="T14">
                    <a:pos x="T4" y="T5"/>
                  </a:cxn>
                  <a:cxn ang="T15">
                    <a:pos x="T6" y="T7"/>
                  </a:cxn>
                  <a:cxn ang="T16">
                    <a:pos x="T8" y="T9"/>
                  </a:cxn>
                  <a:cxn ang="T17">
                    <a:pos x="T10" y="T11"/>
                  </a:cxn>
                </a:cxnLst>
                <a:rect l="T18" t="T19" r="T20" b="T21"/>
                <a:pathLst>
                  <a:path w="105" h="1251">
                    <a:moveTo>
                      <a:pt x="105" y="1251"/>
                    </a:moveTo>
                    <a:lnTo>
                      <a:pt x="105" y="195"/>
                    </a:lnTo>
                    <a:lnTo>
                      <a:pt x="0" y="195"/>
                    </a:lnTo>
                    <a:lnTo>
                      <a:pt x="0" y="6"/>
                    </a:lnTo>
                    <a:lnTo>
                      <a:pt x="4" y="6"/>
                    </a:lnTo>
                    <a:lnTo>
                      <a:pt x="4" y="0"/>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94" name="Freeform 530"/>
              <p:cNvSpPr>
                <a:spLocks/>
              </p:cNvSpPr>
              <p:nvPr/>
            </p:nvSpPr>
            <p:spPr bwMode="auto">
              <a:xfrm>
                <a:off x="1333" y="3421"/>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8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8" y="0"/>
                    </a:lnTo>
                    <a:lnTo>
                      <a:pt x="12" y="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5" name="Freeform 531"/>
              <p:cNvSpPr>
                <a:spLocks/>
              </p:cNvSpPr>
              <p:nvPr/>
            </p:nvSpPr>
            <p:spPr bwMode="auto">
              <a:xfrm>
                <a:off x="1232" y="2162"/>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6" name="Freeform 532"/>
              <p:cNvSpPr>
                <a:spLocks/>
              </p:cNvSpPr>
              <p:nvPr/>
            </p:nvSpPr>
            <p:spPr bwMode="auto">
              <a:xfrm>
                <a:off x="1207" y="1841"/>
                <a:ext cx="1089" cy="999"/>
              </a:xfrm>
              <a:custGeom>
                <a:avLst/>
                <a:gdLst>
                  <a:gd name="T0" fmla="*/ 1063 w 1089"/>
                  <a:gd name="T1" fmla="*/ 998 h 999"/>
                  <a:gd name="T2" fmla="*/ 1058 w 1089"/>
                  <a:gd name="T3" fmla="*/ 996 h 999"/>
                  <a:gd name="T4" fmla="*/ 1054 w 1089"/>
                  <a:gd name="T5" fmla="*/ 998 h 999"/>
                  <a:gd name="T6" fmla="*/ 1014 w 1089"/>
                  <a:gd name="T7" fmla="*/ 997 h 999"/>
                  <a:gd name="T8" fmla="*/ 1009 w 1089"/>
                  <a:gd name="T9" fmla="*/ 993 h 999"/>
                  <a:gd name="T10" fmla="*/ 1002 w 1089"/>
                  <a:gd name="T11" fmla="*/ 993 h 999"/>
                  <a:gd name="T12" fmla="*/ 998 w 1089"/>
                  <a:gd name="T13" fmla="*/ 997 h 999"/>
                  <a:gd name="T14" fmla="*/ 986 w 1089"/>
                  <a:gd name="T15" fmla="*/ 998 h 999"/>
                  <a:gd name="T16" fmla="*/ 981 w 1089"/>
                  <a:gd name="T17" fmla="*/ 996 h 999"/>
                  <a:gd name="T18" fmla="*/ 977 w 1089"/>
                  <a:gd name="T19" fmla="*/ 998 h 999"/>
                  <a:gd name="T20" fmla="*/ 943 w 1089"/>
                  <a:gd name="T21" fmla="*/ 998 h 999"/>
                  <a:gd name="T22" fmla="*/ 939 w 1089"/>
                  <a:gd name="T23" fmla="*/ 996 h 999"/>
                  <a:gd name="T24" fmla="*/ 935 w 1089"/>
                  <a:gd name="T25" fmla="*/ 998 h 999"/>
                  <a:gd name="T26" fmla="*/ 929 w 1089"/>
                  <a:gd name="T27" fmla="*/ 997 h 999"/>
                  <a:gd name="T28" fmla="*/ 925 w 1089"/>
                  <a:gd name="T29" fmla="*/ 994 h 999"/>
                  <a:gd name="T30" fmla="*/ 919 w 1089"/>
                  <a:gd name="T31" fmla="*/ 994 h 999"/>
                  <a:gd name="T32" fmla="*/ 914 w 1089"/>
                  <a:gd name="T33" fmla="*/ 997 h 999"/>
                  <a:gd name="T34" fmla="*/ 889 w 1089"/>
                  <a:gd name="T35" fmla="*/ 997 h 999"/>
                  <a:gd name="T36" fmla="*/ 885 w 1089"/>
                  <a:gd name="T37" fmla="*/ 994 h 999"/>
                  <a:gd name="T38" fmla="*/ 879 w 1089"/>
                  <a:gd name="T39" fmla="*/ 994 h 999"/>
                  <a:gd name="T40" fmla="*/ 875 w 1089"/>
                  <a:gd name="T41" fmla="*/ 997 h 999"/>
                  <a:gd name="T42" fmla="*/ 812 w 1089"/>
                  <a:gd name="T43" fmla="*/ 998 h 999"/>
                  <a:gd name="T44" fmla="*/ 808 w 1089"/>
                  <a:gd name="T45" fmla="*/ 996 h 999"/>
                  <a:gd name="T46" fmla="*/ 803 w 1089"/>
                  <a:gd name="T47" fmla="*/ 998 h 999"/>
                  <a:gd name="T48" fmla="*/ 772 w 1089"/>
                  <a:gd name="T49" fmla="*/ 998 h 999"/>
                  <a:gd name="T50" fmla="*/ 768 w 1089"/>
                  <a:gd name="T51" fmla="*/ 996 h 999"/>
                  <a:gd name="T52" fmla="*/ 764 w 1089"/>
                  <a:gd name="T53" fmla="*/ 998 h 999"/>
                  <a:gd name="T54" fmla="*/ 754 w 1089"/>
                  <a:gd name="T55" fmla="*/ 998 h 999"/>
                  <a:gd name="T56" fmla="*/ 750 w 1089"/>
                  <a:gd name="T57" fmla="*/ 996 h 999"/>
                  <a:gd name="T58" fmla="*/ 745 w 1089"/>
                  <a:gd name="T59" fmla="*/ 998 h 999"/>
                  <a:gd name="T60" fmla="*/ 692 w 1089"/>
                  <a:gd name="T61" fmla="*/ 998 h 999"/>
                  <a:gd name="T62" fmla="*/ 688 w 1089"/>
                  <a:gd name="T63" fmla="*/ 996 h 999"/>
                  <a:gd name="T64" fmla="*/ 684 w 1089"/>
                  <a:gd name="T65" fmla="*/ 998 h 999"/>
                  <a:gd name="T66" fmla="*/ 652 w 1089"/>
                  <a:gd name="T67" fmla="*/ 998 h 999"/>
                  <a:gd name="T68" fmla="*/ 648 w 1089"/>
                  <a:gd name="T69" fmla="*/ 996 h 999"/>
                  <a:gd name="T70" fmla="*/ 644 w 1089"/>
                  <a:gd name="T71" fmla="*/ 998 h 999"/>
                  <a:gd name="T72" fmla="*/ 612 w 1089"/>
                  <a:gd name="T73" fmla="*/ 998 h 999"/>
                  <a:gd name="T74" fmla="*/ 608 w 1089"/>
                  <a:gd name="T75" fmla="*/ 996 h 999"/>
                  <a:gd name="T76" fmla="*/ 604 w 1089"/>
                  <a:gd name="T77" fmla="*/ 998 h 999"/>
                  <a:gd name="T78" fmla="*/ 409 w 1089"/>
                  <a:gd name="T79" fmla="*/ 998 h 999"/>
                  <a:gd name="T80" fmla="*/ 405 w 1089"/>
                  <a:gd name="T81" fmla="*/ 996 h 999"/>
                  <a:gd name="T82" fmla="*/ 400 w 1089"/>
                  <a:gd name="T83" fmla="*/ 998 h 999"/>
                  <a:gd name="T84" fmla="*/ 364 w 1089"/>
                  <a:gd name="T85" fmla="*/ 998 h 999"/>
                  <a:gd name="T86" fmla="*/ 360 w 1089"/>
                  <a:gd name="T87" fmla="*/ 996 h 999"/>
                  <a:gd name="T88" fmla="*/ 355 w 1089"/>
                  <a:gd name="T89" fmla="*/ 998 h 999"/>
                  <a:gd name="T90" fmla="*/ 267 w 1089"/>
                  <a:gd name="T91" fmla="*/ 997 h 999"/>
                  <a:gd name="T92" fmla="*/ 263 w 1089"/>
                  <a:gd name="T93" fmla="*/ 994 h 999"/>
                  <a:gd name="T94" fmla="*/ 257 w 1089"/>
                  <a:gd name="T95" fmla="*/ 994 h 999"/>
                  <a:gd name="T96" fmla="*/ 252 w 1089"/>
                  <a:gd name="T97" fmla="*/ 997 h 999"/>
                  <a:gd name="T98" fmla="*/ 210 w 1089"/>
                  <a:gd name="T99" fmla="*/ 998 h 999"/>
                  <a:gd name="T100" fmla="*/ 206 w 1089"/>
                  <a:gd name="T101" fmla="*/ 996 h 999"/>
                  <a:gd name="T102" fmla="*/ 202 w 1089"/>
                  <a:gd name="T103" fmla="*/ 998 h 999"/>
                  <a:gd name="T104" fmla="*/ 136 w 1089"/>
                  <a:gd name="T105" fmla="*/ 998 h 999"/>
                  <a:gd name="T106" fmla="*/ 132 w 1089"/>
                  <a:gd name="T107" fmla="*/ 996 h 999"/>
                  <a:gd name="T108" fmla="*/ 127 w 1089"/>
                  <a:gd name="T109" fmla="*/ 998 h 999"/>
                  <a:gd name="T110" fmla="*/ 75 w 1089"/>
                  <a:gd name="T111" fmla="*/ 998 h 999"/>
                  <a:gd name="T112" fmla="*/ 71 w 1089"/>
                  <a:gd name="T113" fmla="*/ 996 h 999"/>
                  <a:gd name="T114" fmla="*/ 67 w 1089"/>
                  <a:gd name="T115" fmla="*/ 998 h 999"/>
                  <a:gd name="T116" fmla="*/ 0 w 1089"/>
                  <a:gd name="T117" fmla="*/ 57 h 99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89"/>
                  <a:gd name="T178" fmla="*/ 0 h 999"/>
                  <a:gd name="T179" fmla="*/ 1089 w 1089"/>
                  <a:gd name="T180" fmla="*/ 999 h 99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89" h="999">
                    <a:moveTo>
                      <a:pt x="1089" y="999"/>
                    </a:moveTo>
                    <a:lnTo>
                      <a:pt x="1063" y="999"/>
                    </a:lnTo>
                    <a:lnTo>
                      <a:pt x="1063" y="998"/>
                    </a:lnTo>
                    <a:lnTo>
                      <a:pt x="1062" y="997"/>
                    </a:lnTo>
                    <a:lnTo>
                      <a:pt x="1060" y="996"/>
                    </a:lnTo>
                    <a:lnTo>
                      <a:pt x="1058" y="996"/>
                    </a:lnTo>
                    <a:lnTo>
                      <a:pt x="1057" y="996"/>
                    </a:lnTo>
                    <a:lnTo>
                      <a:pt x="1055" y="997"/>
                    </a:lnTo>
                    <a:lnTo>
                      <a:pt x="1054" y="998"/>
                    </a:lnTo>
                    <a:lnTo>
                      <a:pt x="1054" y="999"/>
                    </a:lnTo>
                    <a:lnTo>
                      <a:pt x="1015" y="999"/>
                    </a:lnTo>
                    <a:lnTo>
                      <a:pt x="1014" y="997"/>
                    </a:lnTo>
                    <a:lnTo>
                      <a:pt x="1013" y="996"/>
                    </a:lnTo>
                    <a:lnTo>
                      <a:pt x="1012" y="994"/>
                    </a:lnTo>
                    <a:lnTo>
                      <a:pt x="1009" y="993"/>
                    </a:lnTo>
                    <a:lnTo>
                      <a:pt x="1007" y="992"/>
                    </a:lnTo>
                    <a:lnTo>
                      <a:pt x="1005" y="992"/>
                    </a:lnTo>
                    <a:lnTo>
                      <a:pt x="1002" y="993"/>
                    </a:lnTo>
                    <a:lnTo>
                      <a:pt x="1000" y="994"/>
                    </a:lnTo>
                    <a:lnTo>
                      <a:pt x="999" y="996"/>
                    </a:lnTo>
                    <a:lnTo>
                      <a:pt x="998" y="997"/>
                    </a:lnTo>
                    <a:lnTo>
                      <a:pt x="997" y="999"/>
                    </a:lnTo>
                    <a:lnTo>
                      <a:pt x="986" y="999"/>
                    </a:lnTo>
                    <a:lnTo>
                      <a:pt x="986" y="998"/>
                    </a:lnTo>
                    <a:lnTo>
                      <a:pt x="985" y="997"/>
                    </a:lnTo>
                    <a:lnTo>
                      <a:pt x="983" y="996"/>
                    </a:lnTo>
                    <a:lnTo>
                      <a:pt x="981" y="996"/>
                    </a:lnTo>
                    <a:lnTo>
                      <a:pt x="980" y="996"/>
                    </a:lnTo>
                    <a:lnTo>
                      <a:pt x="978" y="997"/>
                    </a:lnTo>
                    <a:lnTo>
                      <a:pt x="977" y="998"/>
                    </a:lnTo>
                    <a:lnTo>
                      <a:pt x="977" y="999"/>
                    </a:lnTo>
                    <a:lnTo>
                      <a:pt x="943" y="999"/>
                    </a:lnTo>
                    <a:lnTo>
                      <a:pt x="943" y="998"/>
                    </a:lnTo>
                    <a:lnTo>
                      <a:pt x="942" y="997"/>
                    </a:lnTo>
                    <a:lnTo>
                      <a:pt x="940" y="996"/>
                    </a:lnTo>
                    <a:lnTo>
                      <a:pt x="939" y="996"/>
                    </a:lnTo>
                    <a:lnTo>
                      <a:pt x="937" y="996"/>
                    </a:lnTo>
                    <a:lnTo>
                      <a:pt x="935" y="997"/>
                    </a:lnTo>
                    <a:lnTo>
                      <a:pt x="935" y="998"/>
                    </a:lnTo>
                    <a:lnTo>
                      <a:pt x="934" y="999"/>
                    </a:lnTo>
                    <a:lnTo>
                      <a:pt x="930" y="999"/>
                    </a:lnTo>
                    <a:lnTo>
                      <a:pt x="929" y="997"/>
                    </a:lnTo>
                    <a:lnTo>
                      <a:pt x="928" y="996"/>
                    </a:lnTo>
                    <a:lnTo>
                      <a:pt x="927" y="995"/>
                    </a:lnTo>
                    <a:lnTo>
                      <a:pt x="925" y="994"/>
                    </a:lnTo>
                    <a:lnTo>
                      <a:pt x="923" y="993"/>
                    </a:lnTo>
                    <a:lnTo>
                      <a:pt x="921" y="993"/>
                    </a:lnTo>
                    <a:lnTo>
                      <a:pt x="919" y="994"/>
                    </a:lnTo>
                    <a:lnTo>
                      <a:pt x="917" y="995"/>
                    </a:lnTo>
                    <a:lnTo>
                      <a:pt x="915" y="996"/>
                    </a:lnTo>
                    <a:lnTo>
                      <a:pt x="914" y="997"/>
                    </a:lnTo>
                    <a:lnTo>
                      <a:pt x="914" y="999"/>
                    </a:lnTo>
                    <a:lnTo>
                      <a:pt x="889" y="999"/>
                    </a:lnTo>
                    <a:lnTo>
                      <a:pt x="889" y="997"/>
                    </a:lnTo>
                    <a:lnTo>
                      <a:pt x="888" y="996"/>
                    </a:lnTo>
                    <a:lnTo>
                      <a:pt x="886" y="995"/>
                    </a:lnTo>
                    <a:lnTo>
                      <a:pt x="885" y="994"/>
                    </a:lnTo>
                    <a:lnTo>
                      <a:pt x="883" y="993"/>
                    </a:lnTo>
                    <a:lnTo>
                      <a:pt x="881" y="993"/>
                    </a:lnTo>
                    <a:lnTo>
                      <a:pt x="879" y="994"/>
                    </a:lnTo>
                    <a:lnTo>
                      <a:pt x="877" y="995"/>
                    </a:lnTo>
                    <a:lnTo>
                      <a:pt x="875" y="996"/>
                    </a:lnTo>
                    <a:lnTo>
                      <a:pt x="875" y="997"/>
                    </a:lnTo>
                    <a:lnTo>
                      <a:pt x="874" y="999"/>
                    </a:lnTo>
                    <a:lnTo>
                      <a:pt x="812" y="999"/>
                    </a:lnTo>
                    <a:lnTo>
                      <a:pt x="812" y="998"/>
                    </a:lnTo>
                    <a:lnTo>
                      <a:pt x="811" y="997"/>
                    </a:lnTo>
                    <a:lnTo>
                      <a:pt x="809" y="996"/>
                    </a:lnTo>
                    <a:lnTo>
                      <a:pt x="808" y="996"/>
                    </a:lnTo>
                    <a:lnTo>
                      <a:pt x="806" y="996"/>
                    </a:lnTo>
                    <a:lnTo>
                      <a:pt x="804" y="997"/>
                    </a:lnTo>
                    <a:lnTo>
                      <a:pt x="803" y="998"/>
                    </a:lnTo>
                    <a:lnTo>
                      <a:pt x="803" y="999"/>
                    </a:lnTo>
                    <a:lnTo>
                      <a:pt x="772" y="999"/>
                    </a:lnTo>
                    <a:lnTo>
                      <a:pt x="772" y="998"/>
                    </a:lnTo>
                    <a:lnTo>
                      <a:pt x="771" y="997"/>
                    </a:lnTo>
                    <a:lnTo>
                      <a:pt x="769" y="996"/>
                    </a:lnTo>
                    <a:lnTo>
                      <a:pt x="768" y="996"/>
                    </a:lnTo>
                    <a:lnTo>
                      <a:pt x="766" y="996"/>
                    </a:lnTo>
                    <a:lnTo>
                      <a:pt x="765" y="997"/>
                    </a:lnTo>
                    <a:lnTo>
                      <a:pt x="764" y="998"/>
                    </a:lnTo>
                    <a:lnTo>
                      <a:pt x="763" y="999"/>
                    </a:lnTo>
                    <a:lnTo>
                      <a:pt x="754" y="999"/>
                    </a:lnTo>
                    <a:lnTo>
                      <a:pt x="754" y="998"/>
                    </a:lnTo>
                    <a:lnTo>
                      <a:pt x="753" y="997"/>
                    </a:lnTo>
                    <a:lnTo>
                      <a:pt x="751" y="996"/>
                    </a:lnTo>
                    <a:lnTo>
                      <a:pt x="750" y="996"/>
                    </a:lnTo>
                    <a:lnTo>
                      <a:pt x="748" y="996"/>
                    </a:lnTo>
                    <a:lnTo>
                      <a:pt x="746" y="997"/>
                    </a:lnTo>
                    <a:lnTo>
                      <a:pt x="745" y="998"/>
                    </a:lnTo>
                    <a:lnTo>
                      <a:pt x="745" y="999"/>
                    </a:lnTo>
                    <a:lnTo>
                      <a:pt x="692" y="999"/>
                    </a:lnTo>
                    <a:lnTo>
                      <a:pt x="692" y="998"/>
                    </a:lnTo>
                    <a:lnTo>
                      <a:pt x="691" y="997"/>
                    </a:lnTo>
                    <a:lnTo>
                      <a:pt x="690" y="996"/>
                    </a:lnTo>
                    <a:lnTo>
                      <a:pt x="688" y="996"/>
                    </a:lnTo>
                    <a:lnTo>
                      <a:pt x="686" y="996"/>
                    </a:lnTo>
                    <a:lnTo>
                      <a:pt x="685" y="997"/>
                    </a:lnTo>
                    <a:lnTo>
                      <a:pt x="684" y="998"/>
                    </a:lnTo>
                    <a:lnTo>
                      <a:pt x="683" y="999"/>
                    </a:lnTo>
                    <a:lnTo>
                      <a:pt x="652" y="999"/>
                    </a:lnTo>
                    <a:lnTo>
                      <a:pt x="652" y="998"/>
                    </a:lnTo>
                    <a:lnTo>
                      <a:pt x="651" y="997"/>
                    </a:lnTo>
                    <a:lnTo>
                      <a:pt x="650" y="996"/>
                    </a:lnTo>
                    <a:lnTo>
                      <a:pt x="648" y="996"/>
                    </a:lnTo>
                    <a:lnTo>
                      <a:pt x="646" y="996"/>
                    </a:lnTo>
                    <a:lnTo>
                      <a:pt x="645" y="997"/>
                    </a:lnTo>
                    <a:lnTo>
                      <a:pt x="644" y="998"/>
                    </a:lnTo>
                    <a:lnTo>
                      <a:pt x="643" y="999"/>
                    </a:lnTo>
                    <a:lnTo>
                      <a:pt x="612" y="999"/>
                    </a:lnTo>
                    <a:lnTo>
                      <a:pt x="612" y="998"/>
                    </a:lnTo>
                    <a:lnTo>
                      <a:pt x="611" y="997"/>
                    </a:lnTo>
                    <a:lnTo>
                      <a:pt x="610" y="996"/>
                    </a:lnTo>
                    <a:lnTo>
                      <a:pt x="608" y="996"/>
                    </a:lnTo>
                    <a:lnTo>
                      <a:pt x="606" y="996"/>
                    </a:lnTo>
                    <a:lnTo>
                      <a:pt x="605" y="997"/>
                    </a:lnTo>
                    <a:lnTo>
                      <a:pt x="604" y="998"/>
                    </a:lnTo>
                    <a:lnTo>
                      <a:pt x="603" y="999"/>
                    </a:lnTo>
                    <a:lnTo>
                      <a:pt x="409" y="999"/>
                    </a:lnTo>
                    <a:lnTo>
                      <a:pt x="409" y="998"/>
                    </a:lnTo>
                    <a:lnTo>
                      <a:pt x="408" y="997"/>
                    </a:lnTo>
                    <a:lnTo>
                      <a:pt x="406" y="996"/>
                    </a:lnTo>
                    <a:lnTo>
                      <a:pt x="405" y="996"/>
                    </a:lnTo>
                    <a:lnTo>
                      <a:pt x="403" y="996"/>
                    </a:lnTo>
                    <a:lnTo>
                      <a:pt x="401" y="997"/>
                    </a:lnTo>
                    <a:lnTo>
                      <a:pt x="400" y="998"/>
                    </a:lnTo>
                    <a:lnTo>
                      <a:pt x="400" y="999"/>
                    </a:lnTo>
                    <a:lnTo>
                      <a:pt x="364" y="999"/>
                    </a:lnTo>
                    <a:lnTo>
                      <a:pt x="364" y="998"/>
                    </a:lnTo>
                    <a:lnTo>
                      <a:pt x="363" y="997"/>
                    </a:lnTo>
                    <a:lnTo>
                      <a:pt x="361" y="996"/>
                    </a:lnTo>
                    <a:lnTo>
                      <a:pt x="360" y="996"/>
                    </a:lnTo>
                    <a:lnTo>
                      <a:pt x="358" y="996"/>
                    </a:lnTo>
                    <a:lnTo>
                      <a:pt x="357" y="997"/>
                    </a:lnTo>
                    <a:lnTo>
                      <a:pt x="355" y="998"/>
                    </a:lnTo>
                    <a:lnTo>
                      <a:pt x="355" y="999"/>
                    </a:lnTo>
                    <a:lnTo>
                      <a:pt x="268" y="999"/>
                    </a:lnTo>
                    <a:lnTo>
                      <a:pt x="267" y="997"/>
                    </a:lnTo>
                    <a:lnTo>
                      <a:pt x="266" y="996"/>
                    </a:lnTo>
                    <a:lnTo>
                      <a:pt x="265" y="995"/>
                    </a:lnTo>
                    <a:lnTo>
                      <a:pt x="263" y="994"/>
                    </a:lnTo>
                    <a:lnTo>
                      <a:pt x="261" y="993"/>
                    </a:lnTo>
                    <a:lnTo>
                      <a:pt x="259" y="993"/>
                    </a:lnTo>
                    <a:lnTo>
                      <a:pt x="257" y="994"/>
                    </a:lnTo>
                    <a:lnTo>
                      <a:pt x="255" y="995"/>
                    </a:lnTo>
                    <a:lnTo>
                      <a:pt x="253" y="996"/>
                    </a:lnTo>
                    <a:lnTo>
                      <a:pt x="252" y="997"/>
                    </a:lnTo>
                    <a:lnTo>
                      <a:pt x="252" y="999"/>
                    </a:lnTo>
                    <a:lnTo>
                      <a:pt x="210" y="999"/>
                    </a:lnTo>
                    <a:lnTo>
                      <a:pt x="210" y="998"/>
                    </a:lnTo>
                    <a:lnTo>
                      <a:pt x="209" y="997"/>
                    </a:lnTo>
                    <a:lnTo>
                      <a:pt x="208" y="996"/>
                    </a:lnTo>
                    <a:lnTo>
                      <a:pt x="206" y="996"/>
                    </a:lnTo>
                    <a:lnTo>
                      <a:pt x="204" y="996"/>
                    </a:lnTo>
                    <a:lnTo>
                      <a:pt x="203" y="997"/>
                    </a:lnTo>
                    <a:lnTo>
                      <a:pt x="202" y="998"/>
                    </a:lnTo>
                    <a:lnTo>
                      <a:pt x="201" y="999"/>
                    </a:lnTo>
                    <a:lnTo>
                      <a:pt x="136" y="999"/>
                    </a:lnTo>
                    <a:lnTo>
                      <a:pt x="136" y="998"/>
                    </a:lnTo>
                    <a:lnTo>
                      <a:pt x="135" y="997"/>
                    </a:lnTo>
                    <a:lnTo>
                      <a:pt x="133" y="996"/>
                    </a:lnTo>
                    <a:lnTo>
                      <a:pt x="132" y="996"/>
                    </a:lnTo>
                    <a:lnTo>
                      <a:pt x="130" y="996"/>
                    </a:lnTo>
                    <a:lnTo>
                      <a:pt x="128" y="997"/>
                    </a:lnTo>
                    <a:lnTo>
                      <a:pt x="127" y="998"/>
                    </a:lnTo>
                    <a:lnTo>
                      <a:pt x="127" y="999"/>
                    </a:lnTo>
                    <a:lnTo>
                      <a:pt x="75" y="999"/>
                    </a:lnTo>
                    <a:lnTo>
                      <a:pt x="75" y="998"/>
                    </a:lnTo>
                    <a:lnTo>
                      <a:pt x="74" y="997"/>
                    </a:lnTo>
                    <a:lnTo>
                      <a:pt x="72" y="996"/>
                    </a:lnTo>
                    <a:lnTo>
                      <a:pt x="71" y="996"/>
                    </a:lnTo>
                    <a:lnTo>
                      <a:pt x="69" y="996"/>
                    </a:lnTo>
                    <a:lnTo>
                      <a:pt x="68" y="997"/>
                    </a:lnTo>
                    <a:lnTo>
                      <a:pt x="67" y="998"/>
                    </a:lnTo>
                    <a:lnTo>
                      <a:pt x="66" y="999"/>
                    </a:lnTo>
                    <a:lnTo>
                      <a:pt x="0" y="999"/>
                    </a:lnTo>
                    <a:lnTo>
                      <a:pt x="0" y="57"/>
                    </a:lnTo>
                    <a:lnTo>
                      <a:pt x="50" y="57"/>
                    </a:lnTo>
                    <a:lnTo>
                      <a:pt x="5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897" name="Freeform 533"/>
              <p:cNvSpPr>
                <a:spLocks/>
              </p:cNvSpPr>
              <p:nvPr/>
            </p:nvSpPr>
            <p:spPr bwMode="auto">
              <a:xfrm>
                <a:off x="2294" y="2836"/>
                <a:ext cx="14" cy="9"/>
              </a:xfrm>
              <a:custGeom>
                <a:avLst/>
                <a:gdLst>
                  <a:gd name="T0" fmla="*/ 2 w 14"/>
                  <a:gd name="T1" fmla="*/ 0 h 9"/>
                  <a:gd name="T2" fmla="*/ 14 w 14"/>
                  <a:gd name="T3" fmla="*/ 4 h 9"/>
                  <a:gd name="T4" fmla="*/ 2 w 14"/>
                  <a:gd name="T5" fmla="*/ 9 h 9"/>
                  <a:gd name="T6" fmla="*/ 1 w 14"/>
                  <a:gd name="T7" fmla="*/ 7 h 9"/>
                  <a:gd name="T8" fmla="*/ 0 w 14"/>
                  <a:gd name="T9" fmla="*/ 4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4"/>
                    </a:lnTo>
                    <a:lnTo>
                      <a:pt x="2" y="9"/>
                    </a:lnTo>
                    <a:lnTo>
                      <a:pt x="1" y="7"/>
                    </a:lnTo>
                    <a:lnTo>
                      <a:pt x="0" y="4"/>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8" name="Freeform 534"/>
              <p:cNvSpPr>
                <a:spLocks/>
              </p:cNvSpPr>
              <p:nvPr/>
            </p:nvSpPr>
            <p:spPr bwMode="auto">
              <a:xfrm>
                <a:off x="1251" y="1831"/>
                <a:ext cx="12" cy="11"/>
              </a:xfrm>
              <a:custGeom>
                <a:avLst/>
                <a:gdLst>
                  <a:gd name="T0" fmla="*/ 0 w 12"/>
                  <a:gd name="T1" fmla="*/ 10 h 11"/>
                  <a:gd name="T2" fmla="*/ 6 w 12"/>
                  <a:gd name="T3" fmla="*/ 0 h 11"/>
                  <a:gd name="T4" fmla="*/ 12 w 12"/>
                  <a:gd name="T5" fmla="*/ 10 h 11"/>
                  <a:gd name="T6" fmla="*/ 9 w 12"/>
                  <a:gd name="T7" fmla="*/ 10 h 11"/>
                  <a:gd name="T8" fmla="*/ 6 w 12"/>
                  <a:gd name="T9" fmla="*/ 11 h 11"/>
                  <a:gd name="T10" fmla="*/ 3 w 12"/>
                  <a:gd name="T11" fmla="*/ 10 h 11"/>
                  <a:gd name="T12" fmla="*/ 0 w 12"/>
                  <a:gd name="T13" fmla="*/ 10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0" y="10"/>
                    </a:moveTo>
                    <a:lnTo>
                      <a:pt x="6" y="0"/>
                    </a:lnTo>
                    <a:lnTo>
                      <a:pt x="12" y="10"/>
                    </a:lnTo>
                    <a:lnTo>
                      <a:pt x="9" y="10"/>
                    </a:lnTo>
                    <a:lnTo>
                      <a:pt x="6" y="11"/>
                    </a:lnTo>
                    <a:lnTo>
                      <a:pt x="3"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899" name="Freeform 535"/>
              <p:cNvSpPr>
                <a:spLocks/>
              </p:cNvSpPr>
              <p:nvPr/>
            </p:nvSpPr>
            <p:spPr bwMode="auto">
              <a:xfrm>
                <a:off x="2454" y="2497"/>
                <a:ext cx="1828" cy="288"/>
              </a:xfrm>
              <a:custGeom>
                <a:avLst/>
                <a:gdLst>
                  <a:gd name="T0" fmla="*/ 26 w 1828"/>
                  <a:gd name="T1" fmla="*/ 147 h 288"/>
                  <a:gd name="T2" fmla="*/ 32 w 1828"/>
                  <a:gd name="T3" fmla="*/ 145 h 288"/>
                  <a:gd name="T4" fmla="*/ 45 w 1828"/>
                  <a:gd name="T5" fmla="*/ 149 h 288"/>
                  <a:gd name="T6" fmla="*/ 50 w 1828"/>
                  <a:gd name="T7" fmla="*/ 145 h 288"/>
                  <a:gd name="T8" fmla="*/ 54 w 1828"/>
                  <a:gd name="T9" fmla="*/ 149 h 288"/>
                  <a:gd name="T10" fmla="*/ 111 w 1828"/>
                  <a:gd name="T11" fmla="*/ 145 h 288"/>
                  <a:gd name="T12" fmla="*/ 117 w 1828"/>
                  <a:gd name="T13" fmla="*/ 147 h 288"/>
                  <a:gd name="T14" fmla="*/ 182 w 1828"/>
                  <a:gd name="T15" fmla="*/ 146 h 288"/>
                  <a:gd name="T16" fmla="*/ 188 w 1828"/>
                  <a:gd name="T17" fmla="*/ 146 h 288"/>
                  <a:gd name="T18" fmla="*/ 232 w 1828"/>
                  <a:gd name="T19" fmla="*/ 147 h 288"/>
                  <a:gd name="T20" fmla="*/ 238 w 1828"/>
                  <a:gd name="T21" fmla="*/ 145 h 288"/>
                  <a:gd name="T22" fmla="*/ 255 w 1828"/>
                  <a:gd name="T23" fmla="*/ 149 h 288"/>
                  <a:gd name="T24" fmla="*/ 259 w 1828"/>
                  <a:gd name="T25" fmla="*/ 145 h 288"/>
                  <a:gd name="T26" fmla="*/ 264 w 1828"/>
                  <a:gd name="T27" fmla="*/ 149 h 288"/>
                  <a:gd name="T28" fmla="*/ 321 w 1828"/>
                  <a:gd name="T29" fmla="*/ 145 h 288"/>
                  <a:gd name="T30" fmla="*/ 327 w 1828"/>
                  <a:gd name="T31" fmla="*/ 147 h 288"/>
                  <a:gd name="T32" fmla="*/ 420 w 1828"/>
                  <a:gd name="T33" fmla="*/ 146 h 288"/>
                  <a:gd name="T34" fmla="*/ 426 w 1828"/>
                  <a:gd name="T35" fmla="*/ 146 h 288"/>
                  <a:gd name="T36" fmla="*/ 594 w 1828"/>
                  <a:gd name="T37" fmla="*/ 147 h 288"/>
                  <a:gd name="T38" fmla="*/ 599 w 1828"/>
                  <a:gd name="T39" fmla="*/ 145 h 288"/>
                  <a:gd name="T40" fmla="*/ 710 w 1828"/>
                  <a:gd name="T41" fmla="*/ 149 h 288"/>
                  <a:gd name="T42" fmla="*/ 715 w 1828"/>
                  <a:gd name="T43" fmla="*/ 145 h 288"/>
                  <a:gd name="T44" fmla="*/ 719 w 1828"/>
                  <a:gd name="T45" fmla="*/ 149 h 288"/>
                  <a:gd name="T46" fmla="*/ 750 w 1828"/>
                  <a:gd name="T47" fmla="*/ 145 h 288"/>
                  <a:gd name="T48" fmla="*/ 756 w 1828"/>
                  <a:gd name="T49" fmla="*/ 147 h 288"/>
                  <a:gd name="T50" fmla="*/ 806 w 1828"/>
                  <a:gd name="T51" fmla="*/ 146 h 288"/>
                  <a:gd name="T52" fmla="*/ 813 w 1828"/>
                  <a:gd name="T53" fmla="*/ 146 h 288"/>
                  <a:gd name="T54" fmla="*/ 969 w 1828"/>
                  <a:gd name="T55" fmla="*/ 147 h 288"/>
                  <a:gd name="T56" fmla="*/ 974 w 1828"/>
                  <a:gd name="T57" fmla="*/ 145 h 288"/>
                  <a:gd name="T58" fmla="*/ 1016 w 1828"/>
                  <a:gd name="T59" fmla="*/ 149 h 288"/>
                  <a:gd name="T60" fmla="*/ 1220 w 1828"/>
                  <a:gd name="T61" fmla="*/ 196 h 288"/>
                  <a:gd name="T62" fmla="*/ 1226 w 1828"/>
                  <a:gd name="T63" fmla="*/ 196 h 288"/>
                  <a:gd name="T64" fmla="*/ 1282 w 1828"/>
                  <a:gd name="T65" fmla="*/ 197 h 288"/>
                  <a:gd name="T66" fmla="*/ 1287 w 1828"/>
                  <a:gd name="T67" fmla="*/ 196 h 288"/>
                  <a:gd name="T68" fmla="*/ 1301 w 1828"/>
                  <a:gd name="T69" fmla="*/ 199 h 288"/>
                  <a:gd name="T70" fmla="*/ 1306 w 1828"/>
                  <a:gd name="T71" fmla="*/ 195 h 288"/>
                  <a:gd name="T72" fmla="*/ 1310 w 1828"/>
                  <a:gd name="T73" fmla="*/ 199 h 288"/>
                  <a:gd name="T74" fmla="*/ 1338 w 1828"/>
                  <a:gd name="T75" fmla="*/ 196 h 288"/>
                  <a:gd name="T76" fmla="*/ 1344 w 1828"/>
                  <a:gd name="T77" fmla="*/ 197 h 288"/>
                  <a:gd name="T78" fmla="*/ 1355 w 1828"/>
                  <a:gd name="T79" fmla="*/ 196 h 288"/>
                  <a:gd name="T80" fmla="*/ 1362 w 1828"/>
                  <a:gd name="T81" fmla="*/ 196 h 288"/>
                  <a:gd name="T82" fmla="*/ 1394 w 1828"/>
                  <a:gd name="T83" fmla="*/ 197 h 288"/>
                  <a:gd name="T84" fmla="*/ 1400 w 1828"/>
                  <a:gd name="T85" fmla="*/ 196 h 288"/>
                  <a:gd name="T86" fmla="*/ 1425 w 1828"/>
                  <a:gd name="T87" fmla="*/ 199 h 288"/>
                  <a:gd name="T88" fmla="*/ 1429 w 1828"/>
                  <a:gd name="T89" fmla="*/ 195 h 288"/>
                  <a:gd name="T90" fmla="*/ 1434 w 1828"/>
                  <a:gd name="T91" fmla="*/ 199 h 288"/>
                  <a:gd name="T92" fmla="*/ 1732 w 1828"/>
                  <a:gd name="T93" fmla="*/ 196 h 288"/>
                  <a:gd name="T94" fmla="*/ 1738 w 1828"/>
                  <a:gd name="T95" fmla="*/ 197 h 288"/>
                  <a:gd name="T96" fmla="*/ 1803 w 1828"/>
                  <a:gd name="T97" fmla="*/ 196 h 288"/>
                  <a:gd name="T98" fmla="*/ 1809 w 1828"/>
                  <a:gd name="T99" fmla="*/ 196 h 288"/>
                  <a:gd name="T100" fmla="*/ 1819 w 1828"/>
                  <a:gd name="T101" fmla="*/ 0 h 28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28"/>
                  <a:gd name="T154" fmla="*/ 0 h 288"/>
                  <a:gd name="T155" fmla="*/ 1828 w 1828"/>
                  <a:gd name="T156" fmla="*/ 288 h 28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28" h="288">
                    <a:moveTo>
                      <a:pt x="0" y="288"/>
                    </a:moveTo>
                    <a:lnTo>
                      <a:pt x="0" y="149"/>
                    </a:lnTo>
                    <a:lnTo>
                      <a:pt x="25" y="149"/>
                    </a:lnTo>
                    <a:lnTo>
                      <a:pt x="26" y="147"/>
                    </a:lnTo>
                    <a:lnTo>
                      <a:pt x="27" y="146"/>
                    </a:lnTo>
                    <a:lnTo>
                      <a:pt x="28" y="145"/>
                    </a:lnTo>
                    <a:lnTo>
                      <a:pt x="30" y="145"/>
                    </a:lnTo>
                    <a:lnTo>
                      <a:pt x="32" y="145"/>
                    </a:lnTo>
                    <a:lnTo>
                      <a:pt x="33" y="146"/>
                    </a:lnTo>
                    <a:lnTo>
                      <a:pt x="34" y="147"/>
                    </a:lnTo>
                    <a:lnTo>
                      <a:pt x="34" y="149"/>
                    </a:lnTo>
                    <a:lnTo>
                      <a:pt x="45" y="149"/>
                    </a:lnTo>
                    <a:lnTo>
                      <a:pt x="46" y="147"/>
                    </a:lnTo>
                    <a:lnTo>
                      <a:pt x="47" y="146"/>
                    </a:lnTo>
                    <a:lnTo>
                      <a:pt x="48" y="145"/>
                    </a:lnTo>
                    <a:lnTo>
                      <a:pt x="50" y="145"/>
                    </a:lnTo>
                    <a:lnTo>
                      <a:pt x="52" y="145"/>
                    </a:lnTo>
                    <a:lnTo>
                      <a:pt x="53" y="146"/>
                    </a:lnTo>
                    <a:lnTo>
                      <a:pt x="54" y="147"/>
                    </a:lnTo>
                    <a:lnTo>
                      <a:pt x="54" y="149"/>
                    </a:lnTo>
                    <a:lnTo>
                      <a:pt x="108" y="149"/>
                    </a:lnTo>
                    <a:lnTo>
                      <a:pt x="108" y="147"/>
                    </a:lnTo>
                    <a:lnTo>
                      <a:pt x="109" y="146"/>
                    </a:lnTo>
                    <a:lnTo>
                      <a:pt x="111" y="145"/>
                    </a:lnTo>
                    <a:lnTo>
                      <a:pt x="112" y="145"/>
                    </a:lnTo>
                    <a:lnTo>
                      <a:pt x="114" y="145"/>
                    </a:lnTo>
                    <a:lnTo>
                      <a:pt x="115" y="146"/>
                    </a:lnTo>
                    <a:lnTo>
                      <a:pt x="117" y="147"/>
                    </a:lnTo>
                    <a:lnTo>
                      <a:pt x="117" y="149"/>
                    </a:lnTo>
                    <a:lnTo>
                      <a:pt x="180" y="149"/>
                    </a:lnTo>
                    <a:lnTo>
                      <a:pt x="181" y="147"/>
                    </a:lnTo>
                    <a:lnTo>
                      <a:pt x="182" y="146"/>
                    </a:lnTo>
                    <a:lnTo>
                      <a:pt x="183" y="145"/>
                    </a:lnTo>
                    <a:lnTo>
                      <a:pt x="185" y="145"/>
                    </a:lnTo>
                    <a:lnTo>
                      <a:pt x="186" y="145"/>
                    </a:lnTo>
                    <a:lnTo>
                      <a:pt x="188" y="146"/>
                    </a:lnTo>
                    <a:lnTo>
                      <a:pt x="189" y="147"/>
                    </a:lnTo>
                    <a:lnTo>
                      <a:pt x="189" y="149"/>
                    </a:lnTo>
                    <a:lnTo>
                      <a:pt x="232" y="149"/>
                    </a:lnTo>
                    <a:lnTo>
                      <a:pt x="232" y="147"/>
                    </a:lnTo>
                    <a:lnTo>
                      <a:pt x="233" y="146"/>
                    </a:lnTo>
                    <a:lnTo>
                      <a:pt x="235" y="145"/>
                    </a:lnTo>
                    <a:lnTo>
                      <a:pt x="237" y="145"/>
                    </a:lnTo>
                    <a:lnTo>
                      <a:pt x="238" y="145"/>
                    </a:lnTo>
                    <a:lnTo>
                      <a:pt x="240" y="146"/>
                    </a:lnTo>
                    <a:lnTo>
                      <a:pt x="241" y="147"/>
                    </a:lnTo>
                    <a:lnTo>
                      <a:pt x="241" y="149"/>
                    </a:lnTo>
                    <a:lnTo>
                      <a:pt x="255" y="149"/>
                    </a:lnTo>
                    <a:lnTo>
                      <a:pt x="255" y="147"/>
                    </a:lnTo>
                    <a:lnTo>
                      <a:pt x="256" y="146"/>
                    </a:lnTo>
                    <a:lnTo>
                      <a:pt x="257" y="145"/>
                    </a:lnTo>
                    <a:lnTo>
                      <a:pt x="259" y="145"/>
                    </a:lnTo>
                    <a:lnTo>
                      <a:pt x="261" y="145"/>
                    </a:lnTo>
                    <a:lnTo>
                      <a:pt x="262" y="146"/>
                    </a:lnTo>
                    <a:lnTo>
                      <a:pt x="263" y="147"/>
                    </a:lnTo>
                    <a:lnTo>
                      <a:pt x="264" y="149"/>
                    </a:lnTo>
                    <a:lnTo>
                      <a:pt x="318" y="149"/>
                    </a:lnTo>
                    <a:lnTo>
                      <a:pt x="318" y="147"/>
                    </a:lnTo>
                    <a:lnTo>
                      <a:pt x="319" y="146"/>
                    </a:lnTo>
                    <a:lnTo>
                      <a:pt x="321" y="145"/>
                    </a:lnTo>
                    <a:lnTo>
                      <a:pt x="322" y="145"/>
                    </a:lnTo>
                    <a:lnTo>
                      <a:pt x="324" y="145"/>
                    </a:lnTo>
                    <a:lnTo>
                      <a:pt x="326" y="146"/>
                    </a:lnTo>
                    <a:lnTo>
                      <a:pt x="327" y="147"/>
                    </a:lnTo>
                    <a:lnTo>
                      <a:pt x="327" y="149"/>
                    </a:lnTo>
                    <a:lnTo>
                      <a:pt x="419" y="149"/>
                    </a:lnTo>
                    <a:lnTo>
                      <a:pt x="419" y="147"/>
                    </a:lnTo>
                    <a:lnTo>
                      <a:pt x="420" y="146"/>
                    </a:lnTo>
                    <a:lnTo>
                      <a:pt x="422" y="145"/>
                    </a:lnTo>
                    <a:lnTo>
                      <a:pt x="423" y="145"/>
                    </a:lnTo>
                    <a:lnTo>
                      <a:pt x="425" y="145"/>
                    </a:lnTo>
                    <a:lnTo>
                      <a:pt x="426" y="146"/>
                    </a:lnTo>
                    <a:lnTo>
                      <a:pt x="427" y="147"/>
                    </a:lnTo>
                    <a:lnTo>
                      <a:pt x="428" y="149"/>
                    </a:lnTo>
                    <a:lnTo>
                      <a:pt x="593" y="149"/>
                    </a:lnTo>
                    <a:lnTo>
                      <a:pt x="594" y="147"/>
                    </a:lnTo>
                    <a:lnTo>
                      <a:pt x="594" y="146"/>
                    </a:lnTo>
                    <a:lnTo>
                      <a:pt x="596" y="145"/>
                    </a:lnTo>
                    <a:lnTo>
                      <a:pt x="598" y="145"/>
                    </a:lnTo>
                    <a:lnTo>
                      <a:pt x="599" y="145"/>
                    </a:lnTo>
                    <a:lnTo>
                      <a:pt x="601" y="146"/>
                    </a:lnTo>
                    <a:lnTo>
                      <a:pt x="602" y="147"/>
                    </a:lnTo>
                    <a:lnTo>
                      <a:pt x="602" y="149"/>
                    </a:lnTo>
                    <a:lnTo>
                      <a:pt x="710" y="149"/>
                    </a:lnTo>
                    <a:lnTo>
                      <a:pt x="711" y="147"/>
                    </a:lnTo>
                    <a:lnTo>
                      <a:pt x="712" y="146"/>
                    </a:lnTo>
                    <a:lnTo>
                      <a:pt x="713" y="145"/>
                    </a:lnTo>
                    <a:lnTo>
                      <a:pt x="715" y="145"/>
                    </a:lnTo>
                    <a:lnTo>
                      <a:pt x="717" y="145"/>
                    </a:lnTo>
                    <a:lnTo>
                      <a:pt x="718" y="146"/>
                    </a:lnTo>
                    <a:lnTo>
                      <a:pt x="719" y="147"/>
                    </a:lnTo>
                    <a:lnTo>
                      <a:pt x="719" y="149"/>
                    </a:lnTo>
                    <a:lnTo>
                      <a:pt x="748" y="149"/>
                    </a:lnTo>
                    <a:lnTo>
                      <a:pt x="748" y="147"/>
                    </a:lnTo>
                    <a:lnTo>
                      <a:pt x="749" y="146"/>
                    </a:lnTo>
                    <a:lnTo>
                      <a:pt x="750" y="145"/>
                    </a:lnTo>
                    <a:lnTo>
                      <a:pt x="752" y="145"/>
                    </a:lnTo>
                    <a:lnTo>
                      <a:pt x="754" y="145"/>
                    </a:lnTo>
                    <a:lnTo>
                      <a:pt x="755" y="146"/>
                    </a:lnTo>
                    <a:lnTo>
                      <a:pt x="756" y="147"/>
                    </a:lnTo>
                    <a:lnTo>
                      <a:pt x="757" y="149"/>
                    </a:lnTo>
                    <a:lnTo>
                      <a:pt x="805" y="149"/>
                    </a:lnTo>
                    <a:lnTo>
                      <a:pt x="805" y="147"/>
                    </a:lnTo>
                    <a:lnTo>
                      <a:pt x="806" y="146"/>
                    </a:lnTo>
                    <a:lnTo>
                      <a:pt x="808" y="145"/>
                    </a:lnTo>
                    <a:lnTo>
                      <a:pt x="809" y="145"/>
                    </a:lnTo>
                    <a:lnTo>
                      <a:pt x="811" y="145"/>
                    </a:lnTo>
                    <a:lnTo>
                      <a:pt x="813" y="146"/>
                    </a:lnTo>
                    <a:lnTo>
                      <a:pt x="814" y="147"/>
                    </a:lnTo>
                    <a:lnTo>
                      <a:pt x="814" y="149"/>
                    </a:lnTo>
                    <a:lnTo>
                      <a:pt x="968" y="149"/>
                    </a:lnTo>
                    <a:lnTo>
                      <a:pt x="969" y="147"/>
                    </a:lnTo>
                    <a:lnTo>
                      <a:pt x="969" y="146"/>
                    </a:lnTo>
                    <a:lnTo>
                      <a:pt x="971" y="145"/>
                    </a:lnTo>
                    <a:lnTo>
                      <a:pt x="973" y="145"/>
                    </a:lnTo>
                    <a:lnTo>
                      <a:pt x="974" y="145"/>
                    </a:lnTo>
                    <a:lnTo>
                      <a:pt x="976" y="146"/>
                    </a:lnTo>
                    <a:lnTo>
                      <a:pt x="977" y="147"/>
                    </a:lnTo>
                    <a:lnTo>
                      <a:pt x="977" y="149"/>
                    </a:lnTo>
                    <a:lnTo>
                      <a:pt x="1016" y="149"/>
                    </a:lnTo>
                    <a:lnTo>
                      <a:pt x="1016" y="199"/>
                    </a:lnTo>
                    <a:lnTo>
                      <a:pt x="1219" y="199"/>
                    </a:lnTo>
                    <a:lnTo>
                      <a:pt x="1219" y="197"/>
                    </a:lnTo>
                    <a:lnTo>
                      <a:pt x="1220" y="196"/>
                    </a:lnTo>
                    <a:lnTo>
                      <a:pt x="1221" y="196"/>
                    </a:lnTo>
                    <a:lnTo>
                      <a:pt x="1223" y="195"/>
                    </a:lnTo>
                    <a:lnTo>
                      <a:pt x="1225" y="196"/>
                    </a:lnTo>
                    <a:lnTo>
                      <a:pt x="1226" y="196"/>
                    </a:lnTo>
                    <a:lnTo>
                      <a:pt x="1227" y="197"/>
                    </a:lnTo>
                    <a:lnTo>
                      <a:pt x="1228" y="199"/>
                    </a:lnTo>
                    <a:lnTo>
                      <a:pt x="1281" y="199"/>
                    </a:lnTo>
                    <a:lnTo>
                      <a:pt x="1282" y="197"/>
                    </a:lnTo>
                    <a:lnTo>
                      <a:pt x="1282" y="196"/>
                    </a:lnTo>
                    <a:lnTo>
                      <a:pt x="1284" y="196"/>
                    </a:lnTo>
                    <a:lnTo>
                      <a:pt x="1286" y="195"/>
                    </a:lnTo>
                    <a:lnTo>
                      <a:pt x="1287" y="196"/>
                    </a:lnTo>
                    <a:lnTo>
                      <a:pt x="1289" y="196"/>
                    </a:lnTo>
                    <a:lnTo>
                      <a:pt x="1290" y="197"/>
                    </a:lnTo>
                    <a:lnTo>
                      <a:pt x="1290" y="199"/>
                    </a:lnTo>
                    <a:lnTo>
                      <a:pt x="1301" y="199"/>
                    </a:lnTo>
                    <a:lnTo>
                      <a:pt x="1302" y="197"/>
                    </a:lnTo>
                    <a:lnTo>
                      <a:pt x="1303" y="196"/>
                    </a:lnTo>
                    <a:lnTo>
                      <a:pt x="1304" y="196"/>
                    </a:lnTo>
                    <a:lnTo>
                      <a:pt x="1306" y="195"/>
                    </a:lnTo>
                    <a:lnTo>
                      <a:pt x="1308" y="196"/>
                    </a:lnTo>
                    <a:lnTo>
                      <a:pt x="1309" y="196"/>
                    </a:lnTo>
                    <a:lnTo>
                      <a:pt x="1310" y="197"/>
                    </a:lnTo>
                    <a:lnTo>
                      <a:pt x="1310" y="199"/>
                    </a:lnTo>
                    <a:lnTo>
                      <a:pt x="1335" y="199"/>
                    </a:lnTo>
                    <a:lnTo>
                      <a:pt x="1336" y="197"/>
                    </a:lnTo>
                    <a:lnTo>
                      <a:pt x="1337" y="196"/>
                    </a:lnTo>
                    <a:lnTo>
                      <a:pt x="1338" y="196"/>
                    </a:lnTo>
                    <a:lnTo>
                      <a:pt x="1340" y="195"/>
                    </a:lnTo>
                    <a:lnTo>
                      <a:pt x="1341" y="196"/>
                    </a:lnTo>
                    <a:lnTo>
                      <a:pt x="1343" y="196"/>
                    </a:lnTo>
                    <a:lnTo>
                      <a:pt x="1344" y="197"/>
                    </a:lnTo>
                    <a:lnTo>
                      <a:pt x="1344" y="199"/>
                    </a:lnTo>
                    <a:lnTo>
                      <a:pt x="1354" y="199"/>
                    </a:lnTo>
                    <a:lnTo>
                      <a:pt x="1354" y="197"/>
                    </a:lnTo>
                    <a:lnTo>
                      <a:pt x="1355" y="196"/>
                    </a:lnTo>
                    <a:lnTo>
                      <a:pt x="1357" y="196"/>
                    </a:lnTo>
                    <a:lnTo>
                      <a:pt x="1358" y="195"/>
                    </a:lnTo>
                    <a:lnTo>
                      <a:pt x="1360" y="196"/>
                    </a:lnTo>
                    <a:lnTo>
                      <a:pt x="1362" y="196"/>
                    </a:lnTo>
                    <a:lnTo>
                      <a:pt x="1362" y="197"/>
                    </a:lnTo>
                    <a:lnTo>
                      <a:pt x="1363" y="199"/>
                    </a:lnTo>
                    <a:lnTo>
                      <a:pt x="1394" y="199"/>
                    </a:lnTo>
                    <a:lnTo>
                      <a:pt x="1394" y="197"/>
                    </a:lnTo>
                    <a:lnTo>
                      <a:pt x="1395" y="196"/>
                    </a:lnTo>
                    <a:lnTo>
                      <a:pt x="1397" y="196"/>
                    </a:lnTo>
                    <a:lnTo>
                      <a:pt x="1398" y="195"/>
                    </a:lnTo>
                    <a:lnTo>
                      <a:pt x="1400" y="196"/>
                    </a:lnTo>
                    <a:lnTo>
                      <a:pt x="1402" y="196"/>
                    </a:lnTo>
                    <a:lnTo>
                      <a:pt x="1402" y="197"/>
                    </a:lnTo>
                    <a:lnTo>
                      <a:pt x="1403" y="199"/>
                    </a:lnTo>
                    <a:lnTo>
                      <a:pt x="1425" y="199"/>
                    </a:lnTo>
                    <a:lnTo>
                      <a:pt x="1425" y="197"/>
                    </a:lnTo>
                    <a:lnTo>
                      <a:pt x="1426" y="196"/>
                    </a:lnTo>
                    <a:lnTo>
                      <a:pt x="1427" y="196"/>
                    </a:lnTo>
                    <a:lnTo>
                      <a:pt x="1429" y="195"/>
                    </a:lnTo>
                    <a:lnTo>
                      <a:pt x="1431" y="196"/>
                    </a:lnTo>
                    <a:lnTo>
                      <a:pt x="1432" y="196"/>
                    </a:lnTo>
                    <a:lnTo>
                      <a:pt x="1433" y="197"/>
                    </a:lnTo>
                    <a:lnTo>
                      <a:pt x="1434" y="199"/>
                    </a:lnTo>
                    <a:lnTo>
                      <a:pt x="1729" y="199"/>
                    </a:lnTo>
                    <a:lnTo>
                      <a:pt x="1730" y="197"/>
                    </a:lnTo>
                    <a:lnTo>
                      <a:pt x="1731" y="196"/>
                    </a:lnTo>
                    <a:lnTo>
                      <a:pt x="1732" y="196"/>
                    </a:lnTo>
                    <a:lnTo>
                      <a:pt x="1734" y="195"/>
                    </a:lnTo>
                    <a:lnTo>
                      <a:pt x="1736" y="196"/>
                    </a:lnTo>
                    <a:lnTo>
                      <a:pt x="1737" y="196"/>
                    </a:lnTo>
                    <a:lnTo>
                      <a:pt x="1738" y="197"/>
                    </a:lnTo>
                    <a:lnTo>
                      <a:pt x="1738" y="199"/>
                    </a:lnTo>
                    <a:lnTo>
                      <a:pt x="1801" y="199"/>
                    </a:lnTo>
                    <a:lnTo>
                      <a:pt x="1802" y="197"/>
                    </a:lnTo>
                    <a:lnTo>
                      <a:pt x="1803" y="196"/>
                    </a:lnTo>
                    <a:lnTo>
                      <a:pt x="1804" y="196"/>
                    </a:lnTo>
                    <a:lnTo>
                      <a:pt x="1806" y="195"/>
                    </a:lnTo>
                    <a:lnTo>
                      <a:pt x="1808" y="196"/>
                    </a:lnTo>
                    <a:lnTo>
                      <a:pt x="1809" y="196"/>
                    </a:lnTo>
                    <a:lnTo>
                      <a:pt x="1810" y="197"/>
                    </a:lnTo>
                    <a:lnTo>
                      <a:pt x="1810" y="199"/>
                    </a:lnTo>
                    <a:lnTo>
                      <a:pt x="1819" y="199"/>
                    </a:lnTo>
                    <a:lnTo>
                      <a:pt x="1819" y="0"/>
                    </a:lnTo>
                    <a:lnTo>
                      <a:pt x="1828"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900" name="Freeform 536"/>
              <p:cNvSpPr>
                <a:spLocks/>
              </p:cNvSpPr>
              <p:nvPr/>
            </p:nvSpPr>
            <p:spPr bwMode="auto">
              <a:xfrm>
                <a:off x="4280" y="2492"/>
                <a:ext cx="14" cy="9"/>
              </a:xfrm>
              <a:custGeom>
                <a:avLst/>
                <a:gdLst>
                  <a:gd name="T0" fmla="*/ 2 w 14"/>
                  <a:gd name="T1" fmla="*/ 0 h 9"/>
                  <a:gd name="T2" fmla="*/ 14 w 14"/>
                  <a:gd name="T3" fmla="*/ 5 h 9"/>
                  <a:gd name="T4" fmla="*/ 2 w 14"/>
                  <a:gd name="T5" fmla="*/ 9 h 9"/>
                  <a:gd name="T6" fmla="*/ 1 w 14"/>
                  <a:gd name="T7" fmla="*/ 7 h 9"/>
                  <a:gd name="T8" fmla="*/ 0 w 14"/>
                  <a:gd name="T9" fmla="*/ 5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5"/>
                    </a:lnTo>
                    <a:lnTo>
                      <a:pt x="2" y="9"/>
                    </a:lnTo>
                    <a:lnTo>
                      <a:pt x="1" y="7"/>
                    </a:lnTo>
                    <a:lnTo>
                      <a:pt x="0" y="5"/>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1" name="Freeform 537"/>
              <p:cNvSpPr>
                <a:spLocks/>
              </p:cNvSpPr>
              <p:nvPr/>
            </p:nvSpPr>
            <p:spPr bwMode="auto">
              <a:xfrm>
                <a:off x="1842" y="2383"/>
                <a:ext cx="474" cy="402"/>
              </a:xfrm>
              <a:custGeom>
                <a:avLst/>
                <a:gdLst>
                  <a:gd name="T0" fmla="*/ 474 w 474"/>
                  <a:gd name="T1" fmla="*/ 387 h 402"/>
                  <a:gd name="T2" fmla="*/ 428 w 474"/>
                  <a:gd name="T3" fmla="*/ 385 h 402"/>
                  <a:gd name="T4" fmla="*/ 425 w 474"/>
                  <a:gd name="T5" fmla="*/ 383 h 402"/>
                  <a:gd name="T6" fmla="*/ 422 w 474"/>
                  <a:gd name="T7" fmla="*/ 383 h 402"/>
                  <a:gd name="T8" fmla="*/ 419 w 474"/>
                  <a:gd name="T9" fmla="*/ 385 h 402"/>
                  <a:gd name="T10" fmla="*/ 400 w 474"/>
                  <a:gd name="T11" fmla="*/ 387 h 402"/>
                  <a:gd name="T12" fmla="*/ 399 w 474"/>
                  <a:gd name="T13" fmla="*/ 384 h 402"/>
                  <a:gd name="T14" fmla="*/ 396 w 474"/>
                  <a:gd name="T15" fmla="*/ 383 h 402"/>
                  <a:gd name="T16" fmla="*/ 393 w 474"/>
                  <a:gd name="T17" fmla="*/ 384 h 402"/>
                  <a:gd name="T18" fmla="*/ 391 w 474"/>
                  <a:gd name="T19" fmla="*/ 387 h 402"/>
                  <a:gd name="T20" fmla="*/ 379 w 474"/>
                  <a:gd name="T21" fmla="*/ 385 h 402"/>
                  <a:gd name="T22" fmla="*/ 377 w 474"/>
                  <a:gd name="T23" fmla="*/ 381 h 402"/>
                  <a:gd name="T24" fmla="*/ 372 w 474"/>
                  <a:gd name="T25" fmla="*/ 380 h 402"/>
                  <a:gd name="T26" fmla="*/ 367 w 474"/>
                  <a:gd name="T27" fmla="*/ 380 h 402"/>
                  <a:gd name="T28" fmla="*/ 364 w 474"/>
                  <a:gd name="T29" fmla="*/ 383 h 402"/>
                  <a:gd name="T30" fmla="*/ 362 w 474"/>
                  <a:gd name="T31" fmla="*/ 387 h 402"/>
                  <a:gd name="T32" fmla="*/ 351 w 474"/>
                  <a:gd name="T33" fmla="*/ 385 h 402"/>
                  <a:gd name="T34" fmla="*/ 348 w 474"/>
                  <a:gd name="T35" fmla="*/ 383 h 402"/>
                  <a:gd name="T36" fmla="*/ 345 w 474"/>
                  <a:gd name="T37" fmla="*/ 383 h 402"/>
                  <a:gd name="T38" fmla="*/ 342 w 474"/>
                  <a:gd name="T39" fmla="*/ 385 h 402"/>
                  <a:gd name="T40" fmla="*/ 308 w 474"/>
                  <a:gd name="T41" fmla="*/ 387 h 402"/>
                  <a:gd name="T42" fmla="*/ 307 w 474"/>
                  <a:gd name="T43" fmla="*/ 384 h 402"/>
                  <a:gd name="T44" fmla="*/ 304 w 474"/>
                  <a:gd name="T45" fmla="*/ 383 h 402"/>
                  <a:gd name="T46" fmla="*/ 300 w 474"/>
                  <a:gd name="T47" fmla="*/ 384 h 402"/>
                  <a:gd name="T48" fmla="*/ 299 w 474"/>
                  <a:gd name="T49" fmla="*/ 387 h 402"/>
                  <a:gd name="T50" fmla="*/ 294 w 474"/>
                  <a:gd name="T51" fmla="*/ 385 h 402"/>
                  <a:gd name="T52" fmla="*/ 292 w 474"/>
                  <a:gd name="T53" fmla="*/ 382 h 402"/>
                  <a:gd name="T54" fmla="*/ 288 w 474"/>
                  <a:gd name="T55" fmla="*/ 381 h 402"/>
                  <a:gd name="T56" fmla="*/ 284 w 474"/>
                  <a:gd name="T57" fmla="*/ 381 h 402"/>
                  <a:gd name="T58" fmla="*/ 280 w 474"/>
                  <a:gd name="T59" fmla="*/ 383 h 402"/>
                  <a:gd name="T60" fmla="*/ 279 w 474"/>
                  <a:gd name="T61" fmla="*/ 387 h 402"/>
                  <a:gd name="T62" fmla="*/ 254 w 474"/>
                  <a:gd name="T63" fmla="*/ 385 h 402"/>
                  <a:gd name="T64" fmla="*/ 251 w 474"/>
                  <a:gd name="T65" fmla="*/ 382 h 402"/>
                  <a:gd name="T66" fmla="*/ 248 w 474"/>
                  <a:gd name="T67" fmla="*/ 381 h 402"/>
                  <a:gd name="T68" fmla="*/ 244 w 474"/>
                  <a:gd name="T69" fmla="*/ 381 h 402"/>
                  <a:gd name="T70" fmla="*/ 240 w 474"/>
                  <a:gd name="T71" fmla="*/ 383 h 402"/>
                  <a:gd name="T72" fmla="*/ 239 w 474"/>
                  <a:gd name="T73" fmla="*/ 387 h 402"/>
                  <a:gd name="T74" fmla="*/ 177 w 474"/>
                  <a:gd name="T75" fmla="*/ 385 h 402"/>
                  <a:gd name="T76" fmla="*/ 174 w 474"/>
                  <a:gd name="T77" fmla="*/ 383 h 402"/>
                  <a:gd name="T78" fmla="*/ 171 w 474"/>
                  <a:gd name="T79" fmla="*/ 383 h 402"/>
                  <a:gd name="T80" fmla="*/ 168 w 474"/>
                  <a:gd name="T81" fmla="*/ 385 h 402"/>
                  <a:gd name="T82" fmla="*/ 166 w 474"/>
                  <a:gd name="T83" fmla="*/ 387 h 402"/>
                  <a:gd name="T84" fmla="*/ 165 w 474"/>
                  <a:gd name="T85" fmla="*/ 384 h 402"/>
                  <a:gd name="T86" fmla="*/ 162 w 474"/>
                  <a:gd name="T87" fmla="*/ 383 h 402"/>
                  <a:gd name="T88" fmla="*/ 158 w 474"/>
                  <a:gd name="T89" fmla="*/ 384 h 402"/>
                  <a:gd name="T90" fmla="*/ 157 w 474"/>
                  <a:gd name="T91" fmla="*/ 387 h 402"/>
                  <a:gd name="T92" fmla="*/ 137 w 474"/>
                  <a:gd name="T93" fmla="*/ 385 h 402"/>
                  <a:gd name="T94" fmla="*/ 134 w 474"/>
                  <a:gd name="T95" fmla="*/ 383 h 402"/>
                  <a:gd name="T96" fmla="*/ 131 w 474"/>
                  <a:gd name="T97" fmla="*/ 383 h 402"/>
                  <a:gd name="T98" fmla="*/ 129 w 474"/>
                  <a:gd name="T99" fmla="*/ 385 h 402"/>
                  <a:gd name="T100" fmla="*/ 119 w 474"/>
                  <a:gd name="T101" fmla="*/ 387 h 402"/>
                  <a:gd name="T102" fmla="*/ 118 w 474"/>
                  <a:gd name="T103" fmla="*/ 384 h 402"/>
                  <a:gd name="T104" fmla="*/ 115 w 474"/>
                  <a:gd name="T105" fmla="*/ 383 h 402"/>
                  <a:gd name="T106" fmla="*/ 111 w 474"/>
                  <a:gd name="T107" fmla="*/ 384 h 402"/>
                  <a:gd name="T108" fmla="*/ 110 w 474"/>
                  <a:gd name="T109" fmla="*/ 387 h 402"/>
                  <a:gd name="T110" fmla="*/ 57 w 474"/>
                  <a:gd name="T111" fmla="*/ 385 h 402"/>
                  <a:gd name="T112" fmla="*/ 55 w 474"/>
                  <a:gd name="T113" fmla="*/ 383 h 402"/>
                  <a:gd name="T114" fmla="*/ 51 w 474"/>
                  <a:gd name="T115" fmla="*/ 383 h 402"/>
                  <a:gd name="T116" fmla="*/ 49 w 474"/>
                  <a:gd name="T117" fmla="*/ 385 h 402"/>
                  <a:gd name="T118" fmla="*/ 0 w 474"/>
                  <a:gd name="T119" fmla="*/ 387 h 402"/>
                  <a:gd name="T120" fmla="*/ 46 w 474"/>
                  <a:gd name="T121" fmla="*/ 81 h 4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74"/>
                  <a:gd name="T184" fmla="*/ 0 h 402"/>
                  <a:gd name="T185" fmla="*/ 474 w 474"/>
                  <a:gd name="T186" fmla="*/ 402 h 4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74" h="402">
                    <a:moveTo>
                      <a:pt x="474" y="402"/>
                    </a:moveTo>
                    <a:lnTo>
                      <a:pt x="474" y="387"/>
                    </a:lnTo>
                    <a:lnTo>
                      <a:pt x="428" y="387"/>
                    </a:lnTo>
                    <a:lnTo>
                      <a:pt x="428" y="385"/>
                    </a:lnTo>
                    <a:lnTo>
                      <a:pt x="427" y="384"/>
                    </a:lnTo>
                    <a:lnTo>
                      <a:pt x="425" y="383"/>
                    </a:lnTo>
                    <a:lnTo>
                      <a:pt x="424" y="383"/>
                    </a:lnTo>
                    <a:lnTo>
                      <a:pt x="422" y="383"/>
                    </a:lnTo>
                    <a:lnTo>
                      <a:pt x="420" y="384"/>
                    </a:lnTo>
                    <a:lnTo>
                      <a:pt x="419" y="385"/>
                    </a:lnTo>
                    <a:lnTo>
                      <a:pt x="419" y="387"/>
                    </a:lnTo>
                    <a:lnTo>
                      <a:pt x="400" y="387"/>
                    </a:lnTo>
                    <a:lnTo>
                      <a:pt x="400" y="385"/>
                    </a:lnTo>
                    <a:lnTo>
                      <a:pt x="399" y="384"/>
                    </a:lnTo>
                    <a:lnTo>
                      <a:pt x="398" y="383"/>
                    </a:lnTo>
                    <a:lnTo>
                      <a:pt x="396" y="383"/>
                    </a:lnTo>
                    <a:lnTo>
                      <a:pt x="394" y="383"/>
                    </a:lnTo>
                    <a:lnTo>
                      <a:pt x="393" y="384"/>
                    </a:lnTo>
                    <a:lnTo>
                      <a:pt x="392" y="385"/>
                    </a:lnTo>
                    <a:lnTo>
                      <a:pt x="391" y="387"/>
                    </a:lnTo>
                    <a:lnTo>
                      <a:pt x="380" y="387"/>
                    </a:lnTo>
                    <a:lnTo>
                      <a:pt x="379" y="385"/>
                    </a:lnTo>
                    <a:lnTo>
                      <a:pt x="378" y="383"/>
                    </a:lnTo>
                    <a:lnTo>
                      <a:pt x="377" y="381"/>
                    </a:lnTo>
                    <a:lnTo>
                      <a:pt x="374" y="380"/>
                    </a:lnTo>
                    <a:lnTo>
                      <a:pt x="372" y="380"/>
                    </a:lnTo>
                    <a:lnTo>
                      <a:pt x="370" y="380"/>
                    </a:lnTo>
                    <a:lnTo>
                      <a:pt x="367" y="380"/>
                    </a:lnTo>
                    <a:lnTo>
                      <a:pt x="365" y="381"/>
                    </a:lnTo>
                    <a:lnTo>
                      <a:pt x="364" y="383"/>
                    </a:lnTo>
                    <a:lnTo>
                      <a:pt x="363" y="385"/>
                    </a:lnTo>
                    <a:lnTo>
                      <a:pt x="362" y="387"/>
                    </a:lnTo>
                    <a:lnTo>
                      <a:pt x="351" y="387"/>
                    </a:lnTo>
                    <a:lnTo>
                      <a:pt x="351" y="385"/>
                    </a:lnTo>
                    <a:lnTo>
                      <a:pt x="350" y="384"/>
                    </a:lnTo>
                    <a:lnTo>
                      <a:pt x="348" y="383"/>
                    </a:lnTo>
                    <a:lnTo>
                      <a:pt x="346" y="383"/>
                    </a:lnTo>
                    <a:lnTo>
                      <a:pt x="345" y="383"/>
                    </a:lnTo>
                    <a:lnTo>
                      <a:pt x="343" y="384"/>
                    </a:lnTo>
                    <a:lnTo>
                      <a:pt x="342" y="385"/>
                    </a:lnTo>
                    <a:lnTo>
                      <a:pt x="342" y="387"/>
                    </a:lnTo>
                    <a:lnTo>
                      <a:pt x="308" y="387"/>
                    </a:lnTo>
                    <a:lnTo>
                      <a:pt x="308" y="385"/>
                    </a:lnTo>
                    <a:lnTo>
                      <a:pt x="307" y="384"/>
                    </a:lnTo>
                    <a:lnTo>
                      <a:pt x="305" y="383"/>
                    </a:lnTo>
                    <a:lnTo>
                      <a:pt x="304" y="383"/>
                    </a:lnTo>
                    <a:lnTo>
                      <a:pt x="302" y="383"/>
                    </a:lnTo>
                    <a:lnTo>
                      <a:pt x="300" y="384"/>
                    </a:lnTo>
                    <a:lnTo>
                      <a:pt x="300" y="385"/>
                    </a:lnTo>
                    <a:lnTo>
                      <a:pt x="299" y="387"/>
                    </a:lnTo>
                    <a:lnTo>
                      <a:pt x="295" y="387"/>
                    </a:lnTo>
                    <a:lnTo>
                      <a:pt x="294" y="385"/>
                    </a:lnTo>
                    <a:lnTo>
                      <a:pt x="293" y="383"/>
                    </a:lnTo>
                    <a:lnTo>
                      <a:pt x="292" y="382"/>
                    </a:lnTo>
                    <a:lnTo>
                      <a:pt x="290" y="381"/>
                    </a:lnTo>
                    <a:lnTo>
                      <a:pt x="288" y="381"/>
                    </a:lnTo>
                    <a:lnTo>
                      <a:pt x="286" y="381"/>
                    </a:lnTo>
                    <a:lnTo>
                      <a:pt x="284" y="381"/>
                    </a:lnTo>
                    <a:lnTo>
                      <a:pt x="282" y="382"/>
                    </a:lnTo>
                    <a:lnTo>
                      <a:pt x="280" y="383"/>
                    </a:lnTo>
                    <a:lnTo>
                      <a:pt x="279" y="385"/>
                    </a:lnTo>
                    <a:lnTo>
                      <a:pt x="279" y="387"/>
                    </a:lnTo>
                    <a:lnTo>
                      <a:pt x="254" y="387"/>
                    </a:lnTo>
                    <a:lnTo>
                      <a:pt x="254" y="385"/>
                    </a:lnTo>
                    <a:lnTo>
                      <a:pt x="253" y="383"/>
                    </a:lnTo>
                    <a:lnTo>
                      <a:pt x="251" y="382"/>
                    </a:lnTo>
                    <a:lnTo>
                      <a:pt x="250" y="381"/>
                    </a:lnTo>
                    <a:lnTo>
                      <a:pt x="248" y="381"/>
                    </a:lnTo>
                    <a:lnTo>
                      <a:pt x="246" y="381"/>
                    </a:lnTo>
                    <a:lnTo>
                      <a:pt x="244" y="381"/>
                    </a:lnTo>
                    <a:lnTo>
                      <a:pt x="242" y="382"/>
                    </a:lnTo>
                    <a:lnTo>
                      <a:pt x="240" y="383"/>
                    </a:lnTo>
                    <a:lnTo>
                      <a:pt x="240" y="385"/>
                    </a:lnTo>
                    <a:lnTo>
                      <a:pt x="239" y="387"/>
                    </a:lnTo>
                    <a:lnTo>
                      <a:pt x="177" y="387"/>
                    </a:lnTo>
                    <a:lnTo>
                      <a:pt x="177" y="385"/>
                    </a:lnTo>
                    <a:lnTo>
                      <a:pt x="176" y="384"/>
                    </a:lnTo>
                    <a:lnTo>
                      <a:pt x="174" y="383"/>
                    </a:lnTo>
                    <a:lnTo>
                      <a:pt x="173" y="383"/>
                    </a:lnTo>
                    <a:lnTo>
                      <a:pt x="171" y="383"/>
                    </a:lnTo>
                    <a:lnTo>
                      <a:pt x="169" y="384"/>
                    </a:lnTo>
                    <a:lnTo>
                      <a:pt x="168" y="385"/>
                    </a:lnTo>
                    <a:lnTo>
                      <a:pt x="168" y="387"/>
                    </a:lnTo>
                    <a:lnTo>
                      <a:pt x="166" y="387"/>
                    </a:lnTo>
                    <a:lnTo>
                      <a:pt x="166" y="385"/>
                    </a:lnTo>
                    <a:lnTo>
                      <a:pt x="165" y="384"/>
                    </a:lnTo>
                    <a:lnTo>
                      <a:pt x="163" y="383"/>
                    </a:lnTo>
                    <a:lnTo>
                      <a:pt x="162" y="383"/>
                    </a:lnTo>
                    <a:lnTo>
                      <a:pt x="160" y="383"/>
                    </a:lnTo>
                    <a:lnTo>
                      <a:pt x="158" y="384"/>
                    </a:lnTo>
                    <a:lnTo>
                      <a:pt x="157" y="385"/>
                    </a:lnTo>
                    <a:lnTo>
                      <a:pt x="157" y="387"/>
                    </a:lnTo>
                    <a:lnTo>
                      <a:pt x="137" y="387"/>
                    </a:lnTo>
                    <a:lnTo>
                      <a:pt x="137" y="385"/>
                    </a:lnTo>
                    <a:lnTo>
                      <a:pt x="136" y="384"/>
                    </a:lnTo>
                    <a:lnTo>
                      <a:pt x="134" y="383"/>
                    </a:lnTo>
                    <a:lnTo>
                      <a:pt x="133" y="383"/>
                    </a:lnTo>
                    <a:lnTo>
                      <a:pt x="131" y="383"/>
                    </a:lnTo>
                    <a:lnTo>
                      <a:pt x="130" y="384"/>
                    </a:lnTo>
                    <a:lnTo>
                      <a:pt x="129" y="385"/>
                    </a:lnTo>
                    <a:lnTo>
                      <a:pt x="128" y="387"/>
                    </a:lnTo>
                    <a:lnTo>
                      <a:pt x="119" y="387"/>
                    </a:lnTo>
                    <a:lnTo>
                      <a:pt x="119" y="385"/>
                    </a:lnTo>
                    <a:lnTo>
                      <a:pt x="118" y="384"/>
                    </a:lnTo>
                    <a:lnTo>
                      <a:pt x="116" y="383"/>
                    </a:lnTo>
                    <a:lnTo>
                      <a:pt x="115" y="383"/>
                    </a:lnTo>
                    <a:lnTo>
                      <a:pt x="113" y="383"/>
                    </a:lnTo>
                    <a:lnTo>
                      <a:pt x="111" y="384"/>
                    </a:lnTo>
                    <a:lnTo>
                      <a:pt x="110" y="385"/>
                    </a:lnTo>
                    <a:lnTo>
                      <a:pt x="110" y="387"/>
                    </a:lnTo>
                    <a:lnTo>
                      <a:pt x="57" y="387"/>
                    </a:lnTo>
                    <a:lnTo>
                      <a:pt x="57" y="385"/>
                    </a:lnTo>
                    <a:lnTo>
                      <a:pt x="56" y="384"/>
                    </a:lnTo>
                    <a:lnTo>
                      <a:pt x="55" y="383"/>
                    </a:lnTo>
                    <a:lnTo>
                      <a:pt x="53" y="383"/>
                    </a:lnTo>
                    <a:lnTo>
                      <a:pt x="51" y="383"/>
                    </a:lnTo>
                    <a:lnTo>
                      <a:pt x="50" y="384"/>
                    </a:lnTo>
                    <a:lnTo>
                      <a:pt x="49" y="385"/>
                    </a:lnTo>
                    <a:lnTo>
                      <a:pt x="48" y="387"/>
                    </a:lnTo>
                    <a:lnTo>
                      <a:pt x="0" y="387"/>
                    </a:lnTo>
                    <a:lnTo>
                      <a:pt x="0" y="81"/>
                    </a:lnTo>
                    <a:lnTo>
                      <a:pt x="46" y="81"/>
                    </a:lnTo>
                    <a:lnTo>
                      <a:pt x="46"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902" name="Freeform 538"/>
              <p:cNvSpPr>
                <a:spLocks/>
              </p:cNvSpPr>
              <p:nvPr/>
            </p:nvSpPr>
            <p:spPr bwMode="auto">
              <a:xfrm>
                <a:off x="1882" y="2374"/>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3" name="Freeform 539"/>
              <p:cNvSpPr>
                <a:spLocks/>
              </p:cNvSpPr>
              <p:nvPr/>
            </p:nvSpPr>
            <p:spPr bwMode="auto">
              <a:xfrm>
                <a:off x="3218" y="1637"/>
                <a:ext cx="126" cy="1233"/>
              </a:xfrm>
              <a:custGeom>
                <a:avLst/>
                <a:gdLst>
                  <a:gd name="T0" fmla="*/ 21 w 126"/>
                  <a:gd name="T1" fmla="*/ 1233 h 1233"/>
                  <a:gd name="T2" fmla="*/ 21 w 126"/>
                  <a:gd name="T3" fmla="*/ 1147 h 1233"/>
                  <a:gd name="T4" fmla="*/ 45 w 126"/>
                  <a:gd name="T5" fmla="*/ 1147 h 1233"/>
                  <a:gd name="T6" fmla="*/ 45 w 126"/>
                  <a:gd name="T7" fmla="*/ 956 h 1233"/>
                  <a:gd name="T8" fmla="*/ 0 w 126"/>
                  <a:gd name="T9" fmla="*/ 956 h 1233"/>
                  <a:gd name="T10" fmla="*/ 0 w 126"/>
                  <a:gd name="T11" fmla="*/ 41 h 1233"/>
                  <a:gd name="T12" fmla="*/ 17 w 126"/>
                  <a:gd name="T13" fmla="*/ 41 h 1233"/>
                  <a:gd name="T14" fmla="*/ 18 w 126"/>
                  <a:gd name="T15" fmla="*/ 39 h 1233"/>
                  <a:gd name="T16" fmla="*/ 19 w 126"/>
                  <a:gd name="T17" fmla="*/ 38 h 1233"/>
                  <a:gd name="T18" fmla="*/ 20 w 126"/>
                  <a:gd name="T19" fmla="*/ 37 h 1233"/>
                  <a:gd name="T20" fmla="*/ 22 w 126"/>
                  <a:gd name="T21" fmla="*/ 37 h 1233"/>
                  <a:gd name="T22" fmla="*/ 24 w 126"/>
                  <a:gd name="T23" fmla="*/ 37 h 1233"/>
                  <a:gd name="T24" fmla="*/ 25 w 126"/>
                  <a:gd name="T25" fmla="*/ 38 h 1233"/>
                  <a:gd name="T26" fmla="*/ 26 w 126"/>
                  <a:gd name="T27" fmla="*/ 39 h 1233"/>
                  <a:gd name="T28" fmla="*/ 26 w 126"/>
                  <a:gd name="T29" fmla="*/ 41 h 1233"/>
                  <a:gd name="T30" fmla="*/ 78 w 126"/>
                  <a:gd name="T31" fmla="*/ 41 h 1233"/>
                  <a:gd name="T32" fmla="*/ 78 w 126"/>
                  <a:gd name="T33" fmla="*/ 39 h 1233"/>
                  <a:gd name="T34" fmla="*/ 79 w 126"/>
                  <a:gd name="T35" fmla="*/ 38 h 1233"/>
                  <a:gd name="T36" fmla="*/ 81 w 126"/>
                  <a:gd name="T37" fmla="*/ 37 h 1233"/>
                  <a:gd name="T38" fmla="*/ 82 w 126"/>
                  <a:gd name="T39" fmla="*/ 37 h 1233"/>
                  <a:gd name="T40" fmla="*/ 84 w 126"/>
                  <a:gd name="T41" fmla="*/ 37 h 1233"/>
                  <a:gd name="T42" fmla="*/ 85 w 126"/>
                  <a:gd name="T43" fmla="*/ 38 h 1233"/>
                  <a:gd name="T44" fmla="*/ 87 w 126"/>
                  <a:gd name="T45" fmla="*/ 39 h 1233"/>
                  <a:gd name="T46" fmla="*/ 87 w 126"/>
                  <a:gd name="T47" fmla="*/ 41 h 1233"/>
                  <a:gd name="T48" fmla="*/ 126 w 126"/>
                  <a:gd name="T49" fmla="*/ 41 h 1233"/>
                  <a:gd name="T50" fmla="*/ 126 w 126"/>
                  <a:gd name="T51" fmla="*/ 0 h 123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26"/>
                  <a:gd name="T79" fmla="*/ 0 h 1233"/>
                  <a:gd name="T80" fmla="*/ 126 w 126"/>
                  <a:gd name="T81" fmla="*/ 1233 h 123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26" h="1233">
                    <a:moveTo>
                      <a:pt x="21" y="1233"/>
                    </a:moveTo>
                    <a:lnTo>
                      <a:pt x="21" y="1147"/>
                    </a:lnTo>
                    <a:lnTo>
                      <a:pt x="45" y="1147"/>
                    </a:lnTo>
                    <a:lnTo>
                      <a:pt x="45" y="956"/>
                    </a:lnTo>
                    <a:lnTo>
                      <a:pt x="0" y="956"/>
                    </a:lnTo>
                    <a:lnTo>
                      <a:pt x="0" y="41"/>
                    </a:lnTo>
                    <a:lnTo>
                      <a:pt x="17" y="41"/>
                    </a:lnTo>
                    <a:lnTo>
                      <a:pt x="18" y="39"/>
                    </a:lnTo>
                    <a:lnTo>
                      <a:pt x="19" y="38"/>
                    </a:lnTo>
                    <a:lnTo>
                      <a:pt x="20" y="37"/>
                    </a:lnTo>
                    <a:lnTo>
                      <a:pt x="22" y="37"/>
                    </a:lnTo>
                    <a:lnTo>
                      <a:pt x="24" y="37"/>
                    </a:lnTo>
                    <a:lnTo>
                      <a:pt x="25" y="38"/>
                    </a:lnTo>
                    <a:lnTo>
                      <a:pt x="26" y="39"/>
                    </a:lnTo>
                    <a:lnTo>
                      <a:pt x="26" y="41"/>
                    </a:lnTo>
                    <a:lnTo>
                      <a:pt x="78" y="41"/>
                    </a:lnTo>
                    <a:lnTo>
                      <a:pt x="78" y="39"/>
                    </a:lnTo>
                    <a:lnTo>
                      <a:pt x="79" y="38"/>
                    </a:lnTo>
                    <a:lnTo>
                      <a:pt x="81" y="37"/>
                    </a:lnTo>
                    <a:lnTo>
                      <a:pt x="82" y="37"/>
                    </a:lnTo>
                    <a:lnTo>
                      <a:pt x="84" y="37"/>
                    </a:lnTo>
                    <a:lnTo>
                      <a:pt x="85" y="38"/>
                    </a:lnTo>
                    <a:lnTo>
                      <a:pt x="87" y="39"/>
                    </a:lnTo>
                    <a:lnTo>
                      <a:pt x="87" y="41"/>
                    </a:lnTo>
                    <a:lnTo>
                      <a:pt x="126" y="41"/>
                    </a:lnTo>
                    <a:lnTo>
                      <a:pt x="126"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904" name="Freeform 540"/>
              <p:cNvSpPr>
                <a:spLocks/>
              </p:cNvSpPr>
              <p:nvPr/>
            </p:nvSpPr>
            <p:spPr bwMode="auto">
              <a:xfrm>
                <a:off x="3233" y="2869"/>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5" name="Freeform 541"/>
              <p:cNvSpPr>
                <a:spLocks/>
              </p:cNvSpPr>
              <p:nvPr/>
            </p:nvSpPr>
            <p:spPr bwMode="auto">
              <a:xfrm>
                <a:off x="3338" y="1628"/>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6" name="Freeform 542"/>
              <p:cNvSpPr>
                <a:spLocks/>
              </p:cNvSpPr>
              <p:nvPr/>
            </p:nvSpPr>
            <p:spPr bwMode="auto">
              <a:xfrm>
                <a:off x="2946" y="1617"/>
                <a:ext cx="312" cy="894"/>
              </a:xfrm>
              <a:custGeom>
                <a:avLst/>
                <a:gdLst>
                  <a:gd name="T0" fmla="*/ 298 w 312"/>
                  <a:gd name="T1" fmla="*/ 5 h 894"/>
                  <a:gd name="T2" fmla="*/ 297 w 312"/>
                  <a:gd name="T3" fmla="*/ 2 h 894"/>
                  <a:gd name="T4" fmla="*/ 294 w 312"/>
                  <a:gd name="T5" fmla="*/ 1 h 894"/>
                  <a:gd name="T6" fmla="*/ 291 w 312"/>
                  <a:gd name="T7" fmla="*/ 2 h 894"/>
                  <a:gd name="T8" fmla="*/ 289 w 312"/>
                  <a:gd name="T9" fmla="*/ 5 h 894"/>
                  <a:gd name="T10" fmla="*/ 264 w 312"/>
                  <a:gd name="T11" fmla="*/ 3 h 894"/>
                  <a:gd name="T12" fmla="*/ 262 w 312"/>
                  <a:gd name="T13" fmla="*/ 2 h 894"/>
                  <a:gd name="T14" fmla="*/ 258 w 312"/>
                  <a:gd name="T15" fmla="*/ 2 h 894"/>
                  <a:gd name="T16" fmla="*/ 256 w 312"/>
                  <a:gd name="T17" fmla="*/ 3 h 894"/>
                  <a:gd name="T18" fmla="*/ 245 w 312"/>
                  <a:gd name="T19" fmla="*/ 5 h 894"/>
                  <a:gd name="T20" fmla="*/ 244 w 312"/>
                  <a:gd name="T21" fmla="*/ 2 h 894"/>
                  <a:gd name="T22" fmla="*/ 241 w 312"/>
                  <a:gd name="T23" fmla="*/ 1 h 894"/>
                  <a:gd name="T24" fmla="*/ 238 w 312"/>
                  <a:gd name="T25" fmla="*/ 2 h 894"/>
                  <a:gd name="T26" fmla="*/ 236 w 312"/>
                  <a:gd name="T27" fmla="*/ 5 h 894"/>
                  <a:gd name="T28" fmla="*/ 225 w 312"/>
                  <a:gd name="T29" fmla="*/ 3 h 894"/>
                  <a:gd name="T30" fmla="*/ 223 w 312"/>
                  <a:gd name="T31" fmla="*/ 2 h 894"/>
                  <a:gd name="T32" fmla="*/ 219 w 312"/>
                  <a:gd name="T33" fmla="*/ 2 h 894"/>
                  <a:gd name="T34" fmla="*/ 217 w 312"/>
                  <a:gd name="T35" fmla="*/ 3 h 894"/>
                  <a:gd name="T36" fmla="*/ 204 w 312"/>
                  <a:gd name="T37" fmla="*/ 5 h 894"/>
                  <a:gd name="T38" fmla="*/ 202 w 312"/>
                  <a:gd name="T39" fmla="*/ 2 h 894"/>
                  <a:gd name="T40" fmla="*/ 199 w 312"/>
                  <a:gd name="T41" fmla="*/ 1 h 894"/>
                  <a:gd name="T42" fmla="*/ 196 w 312"/>
                  <a:gd name="T43" fmla="*/ 2 h 894"/>
                  <a:gd name="T44" fmla="*/ 195 w 312"/>
                  <a:gd name="T45" fmla="*/ 5 h 894"/>
                  <a:gd name="T46" fmla="*/ 180 w 312"/>
                  <a:gd name="T47" fmla="*/ 3 h 894"/>
                  <a:gd name="T48" fmla="*/ 177 w 312"/>
                  <a:gd name="T49" fmla="*/ 2 h 894"/>
                  <a:gd name="T50" fmla="*/ 174 w 312"/>
                  <a:gd name="T51" fmla="*/ 2 h 894"/>
                  <a:gd name="T52" fmla="*/ 172 w 312"/>
                  <a:gd name="T53" fmla="*/ 3 h 894"/>
                  <a:gd name="T54" fmla="*/ 160 w 312"/>
                  <a:gd name="T55" fmla="*/ 5 h 894"/>
                  <a:gd name="T56" fmla="*/ 159 w 312"/>
                  <a:gd name="T57" fmla="*/ 2 h 894"/>
                  <a:gd name="T58" fmla="*/ 155 w 312"/>
                  <a:gd name="T59" fmla="*/ 1 h 894"/>
                  <a:gd name="T60" fmla="*/ 152 w 312"/>
                  <a:gd name="T61" fmla="*/ 2 h 894"/>
                  <a:gd name="T62" fmla="*/ 151 w 312"/>
                  <a:gd name="T63" fmla="*/ 5 h 894"/>
                  <a:gd name="T64" fmla="*/ 144 w 312"/>
                  <a:gd name="T65" fmla="*/ 3 h 894"/>
                  <a:gd name="T66" fmla="*/ 141 w 312"/>
                  <a:gd name="T67" fmla="*/ 1 h 894"/>
                  <a:gd name="T68" fmla="*/ 137 w 312"/>
                  <a:gd name="T69" fmla="*/ 0 h 894"/>
                  <a:gd name="T70" fmla="*/ 133 w 312"/>
                  <a:gd name="T71" fmla="*/ 1 h 894"/>
                  <a:gd name="T72" fmla="*/ 131 w 312"/>
                  <a:gd name="T73" fmla="*/ 3 h 894"/>
                  <a:gd name="T74" fmla="*/ 118 w 312"/>
                  <a:gd name="T75" fmla="*/ 5 h 894"/>
                  <a:gd name="T76" fmla="*/ 110 w 312"/>
                  <a:gd name="T77" fmla="*/ 835 h 894"/>
                  <a:gd name="T78" fmla="*/ 109 w 312"/>
                  <a:gd name="T79" fmla="*/ 833 h 894"/>
                  <a:gd name="T80" fmla="*/ 105 w 312"/>
                  <a:gd name="T81" fmla="*/ 832 h 894"/>
                  <a:gd name="T82" fmla="*/ 102 w 312"/>
                  <a:gd name="T83" fmla="*/ 833 h 894"/>
                  <a:gd name="T84" fmla="*/ 101 w 312"/>
                  <a:gd name="T85" fmla="*/ 835 h 894"/>
                  <a:gd name="T86" fmla="*/ 0 w 312"/>
                  <a:gd name="T87" fmla="*/ 894 h 89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2"/>
                  <a:gd name="T133" fmla="*/ 0 h 894"/>
                  <a:gd name="T134" fmla="*/ 312 w 312"/>
                  <a:gd name="T135" fmla="*/ 894 h 89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2" h="894">
                    <a:moveTo>
                      <a:pt x="312" y="5"/>
                    </a:moveTo>
                    <a:lnTo>
                      <a:pt x="298" y="5"/>
                    </a:lnTo>
                    <a:lnTo>
                      <a:pt x="298" y="3"/>
                    </a:lnTo>
                    <a:lnTo>
                      <a:pt x="297" y="2"/>
                    </a:lnTo>
                    <a:lnTo>
                      <a:pt x="296" y="2"/>
                    </a:lnTo>
                    <a:lnTo>
                      <a:pt x="294" y="1"/>
                    </a:lnTo>
                    <a:lnTo>
                      <a:pt x="292" y="2"/>
                    </a:lnTo>
                    <a:lnTo>
                      <a:pt x="291" y="2"/>
                    </a:lnTo>
                    <a:lnTo>
                      <a:pt x="290" y="3"/>
                    </a:lnTo>
                    <a:lnTo>
                      <a:pt x="289" y="5"/>
                    </a:lnTo>
                    <a:lnTo>
                      <a:pt x="265" y="5"/>
                    </a:lnTo>
                    <a:lnTo>
                      <a:pt x="264" y="3"/>
                    </a:lnTo>
                    <a:lnTo>
                      <a:pt x="263" y="2"/>
                    </a:lnTo>
                    <a:lnTo>
                      <a:pt x="262" y="2"/>
                    </a:lnTo>
                    <a:lnTo>
                      <a:pt x="260" y="1"/>
                    </a:lnTo>
                    <a:lnTo>
                      <a:pt x="258" y="2"/>
                    </a:lnTo>
                    <a:lnTo>
                      <a:pt x="257" y="2"/>
                    </a:lnTo>
                    <a:lnTo>
                      <a:pt x="256" y="3"/>
                    </a:lnTo>
                    <a:lnTo>
                      <a:pt x="256" y="5"/>
                    </a:lnTo>
                    <a:lnTo>
                      <a:pt x="245" y="5"/>
                    </a:lnTo>
                    <a:lnTo>
                      <a:pt x="245" y="3"/>
                    </a:lnTo>
                    <a:lnTo>
                      <a:pt x="244" y="2"/>
                    </a:lnTo>
                    <a:lnTo>
                      <a:pt x="242" y="2"/>
                    </a:lnTo>
                    <a:lnTo>
                      <a:pt x="241" y="1"/>
                    </a:lnTo>
                    <a:lnTo>
                      <a:pt x="239" y="2"/>
                    </a:lnTo>
                    <a:lnTo>
                      <a:pt x="238" y="2"/>
                    </a:lnTo>
                    <a:lnTo>
                      <a:pt x="236" y="3"/>
                    </a:lnTo>
                    <a:lnTo>
                      <a:pt x="236" y="5"/>
                    </a:lnTo>
                    <a:lnTo>
                      <a:pt x="225" y="5"/>
                    </a:lnTo>
                    <a:lnTo>
                      <a:pt x="225" y="3"/>
                    </a:lnTo>
                    <a:lnTo>
                      <a:pt x="224" y="2"/>
                    </a:lnTo>
                    <a:lnTo>
                      <a:pt x="223" y="2"/>
                    </a:lnTo>
                    <a:lnTo>
                      <a:pt x="221" y="1"/>
                    </a:lnTo>
                    <a:lnTo>
                      <a:pt x="219" y="2"/>
                    </a:lnTo>
                    <a:lnTo>
                      <a:pt x="218" y="2"/>
                    </a:lnTo>
                    <a:lnTo>
                      <a:pt x="217" y="3"/>
                    </a:lnTo>
                    <a:lnTo>
                      <a:pt x="216" y="5"/>
                    </a:lnTo>
                    <a:lnTo>
                      <a:pt x="204" y="5"/>
                    </a:lnTo>
                    <a:lnTo>
                      <a:pt x="203" y="3"/>
                    </a:lnTo>
                    <a:lnTo>
                      <a:pt x="202" y="2"/>
                    </a:lnTo>
                    <a:lnTo>
                      <a:pt x="201" y="2"/>
                    </a:lnTo>
                    <a:lnTo>
                      <a:pt x="199" y="1"/>
                    </a:lnTo>
                    <a:lnTo>
                      <a:pt x="198" y="2"/>
                    </a:lnTo>
                    <a:lnTo>
                      <a:pt x="196" y="2"/>
                    </a:lnTo>
                    <a:lnTo>
                      <a:pt x="195" y="3"/>
                    </a:lnTo>
                    <a:lnTo>
                      <a:pt x="195" y="5"/>
                    </a:lnTo>
                    <a:lnTo>
                      <a:pt x="180" y="5"/>
                    </a:lnTo>
                    <a:lnTo>
                      <a:pt x="180" y="3"/>
                    </a:lnTo>
                    <a:lnTo>
                      <a:pt x="179" y="2"/>
                    </a:lnTo>
                    <a:lnTo>
                      <a:pt x="177" y="2"/>
                    </a:lnTo>
                    <a:lnTo>
                      <a:pt x="176" y="1"/>
                    </a:lnTo>
                    <a:lnTo>
                      <a:pt x="174" y="2"/>
                    </a:lnTo>
                    <a:lnTo>
                      <a:pt x="172" y="2"/>
                    </a:lnTo>
                    <a:lnTo>
                      <a:pt x="172" y="3"/>
                    </a:lnTo>
                    <a:lnTo>
                      <a:pt x="171" y="5"/>
                    </a:lnTo>
                    <a:lnTo>
                      <a:pt x="160" y="5"/>
                    </a:lnTo>
                    <a:lnTo>
                      <a:pt x="160" y="3"/>
                    </a:lnTo>
                    <a:lnTo>
                      <a:pt x="159" y="2"/>
                    </a:lnTo>
                    <a:lnTo>
                      <a:pt x="157" y="2"/>
                    </a:lnTo>
                    <a:lnTo>
                      <a:pt x="155" y="1"/>
                    </a:lnTo>
                    <a:lnTo>
                      <a:pt x="154" y="2"/>
                    </a:lnTo>
                    <a:lnTo>
                      <a:pt x="152" y="2"/>
                    </a:lnTo>
                    <a:lnTo>
                      <a:pt x="151" y="3"/>
                    </a:lnTo>
                    <a:lnTo>
                      <a:pt x="151" y="5"/>
                    </a:lnTo>
                    <a:lnTo>
                      <a:pt x="144" y="5"/>
                    </a:lnTo>
                    <a:lnTo>
                      <a:pt x="144" y="3"/>
                    </a:lnTo>
                    <a:lnTo>
                      <a:pt x="143" y="2"/>
                    </a:lnTo>
                    <a:lnTo>
                      <a:pt x="141" y="1"/>
                    </a:lnTo>
                    <a:lnTo>
                      <a:pt x="140" y="0"/>
                    </a:lnTo>
                    <a:lnTo>
                      <a:pt x="137" y="0"/>
                    </a:lnTo>
                    <a:lnTo>
                      <a:pt x="135" y="0"/>
                    </a:lnTo>
                    <a:lnTo>
                      <a:pt x="133" y="1"/>
                    </a:lnTo>
                    <a:lnTo>
                      <a:pt x="132" y="2"/>
                    </a:lnTo>
                    <a:lnTo>
                      <a:pt x="131" y="3"/>
                    </a:lnTo>
                    <a:lnTo>
                      <a:pt x="131" y="5"/>
                    </a:lnTo>
                    <a:lnTo>
                      <a:pt x="118" y="5"/>
                    </a:lnTo>
                    <a:lnTo>
                      <a:pt x="118" y="835"/>
                    </a:lnTo>
                    <a:lnTo>
                      <a:pt x="110" y="835"/>
                    </a:lnTo>
                    <a:lnTo>
                      <a:pt x="110" y="834"/>
                    </a:lnTo>
                    <a:lnTo>
                      <a:pt x="109" y="833"/>
                    </a:lnTo>
                    <a:lnTo>
                      <a:pt x="107" y="832"/>
                    </a:lnTo>
                    <a:lnTo>
                      <a:pt x="105" y="832"/>
                    </a:lnTo>
                    <a:lnTo>
                      <a:pt x="104" y="832"/>
                    </a:lnTo>
                    <a:lnTo>
                      <a:pt x="102" y="833"/>
                    </a:lnTo>
                    <a:lnTo>
                      <a:pt x="101" y="834"/>
                    </a:lnTo>
                    <a:lnTo>
                      <a:pt x="101" y="835"/>
                    </a:lnTo>
                    <a:lnTo>
                      <a:pt x="0" y="835"/>
                    </a:lnTo>
                    <a:lnTo>
                      <a:pt x="0" y="894"/>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907" name="Freeform 543"/>
              <p:cNvSpPr>
                <a:spLocks/>
              </p:cNvSpPr>
              <p:nvPr/>
            </p:nvSpPr>
            <p:spPr bwMode="auto">
              <a:xfrm>
                <a:off x="3257" y="1617"/>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8" name="Freeform 544"/>
              <p:cNvSpPr>
                <a:spLocks/>
              </p:cNvSpPr>
              <p:nvPr/>
            </p:nvSpPr>
            <p:spPr bwMode="auto">
              <a:xfrm>
                <a:off x="2940" y="2509"/>
                <a:ext cx="12" cy="11"/>
              </a:xfrm>
              <a:custGeom>
                <a:avLst/>
                <a:gdLst>
                  <a:gd name="T0" fmla="*/ 12 w 12"/>
                  <a:gd name="T1" fmla="*/ 2 h 11"/>
                  <a:gd name="T2" fmla="*/ 6 w 12"/>
                  <a:gd name="T3" fmla="*/ 11 h 11"/>
                  <a:gd name="T4" fmla="*/ 0 w 12"/>
                  <a:gd name="T5" fmla="*/ 2 h 11"/>
                  <a:gd name="T6" fmla="*/ 3 w 12"/>
                  <a:gd name="T7" fmla="*/ 1 h 11"/>
                  <a:gd name="T8" fmla="*/ 6 w 12"/>
                  <a:gd name="T9" fmla="*/ 0 h 11"/>
                  <a:gd name="T10" fmla="*/ 9 w 12"/>
                  <a:gd name="T11" fmla="*/ 1 h 11"/>
                  <a:gd name="T12" fmla="*/ 12 w 12"/>
                  <a:gd name="T13" fmla="*/ 2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2"/>
                    </a:moveTo>
                    <a:lnTo>
                      <a:pt x="6" y="11"/>
                    </a:lnTo>
                    <a:lnTo>
                      <a:pt x="0" y="2"/>
                    </a:lnTo>
                    <a:lnTo>
                      <a:pt x="3" y="1"/>
                    </a:lnTo>
                    <a:lnTo>
                      <a:pt x="6" y="0"/>
                    </a:lnTo>
                    <a:lnTo>
                      <a:pt x="9" y="1"/>
                    </a:lnTo>
                    <a:lnTo>
                      <a:pt x="1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09" name="Freeform 545"/>
              <p:cNvSpPr>
                <a:spLocks/>
              </p:cNvSpPr>
              <p:nvPr/>
            </p:nvSpPr>
            <p:spPr bwMode="auto">
              <a:xfrm>
                <a:off x="1862" y="1637"/>
                <a:ext cx="1506" cy="643"/>
              </a:xfrm>
              <a:custGeom>
                <a:avLst/>
                <a:gdLst>
                  <a:gd name="T0" fmla="*/ 21 w 1506"/>
                  <a:gd name="T1" fmla="*/ 95 h 643"/>
                  <a:gd name="T2" fmla="*/ 36 w 1506"/>
                  <a:gd name="T3" fmla="*/ 98 h 643"/>
                  <a:gd name="T4" fmla="*/ 50 w 1506"/>
                  <a:gd name="T5" fmla="*/ 99 h 643"/>
                  <a:gd name="T6" fmla="*/ 64 w 1506"/>
                  <a:gd name="T7" fmla="*/ 97 h 643"/>
                  <a:gd name="T8" fmla="*/ 81 w 1506"/>
                  <a:gd name="T9" fmla="*/ 97 h 643"/>
                  <a:gd name="T10" fmla="*/ 95 w 1506"/>
                  <a:gd name="T11" fmla="*/ 97 h 643"/>
                  <a:gd name="T12" fmla="*/ 110 w 1506"/>
                  <a:gd name="T13" fmla="*/ 97 h 643"/>
                  <a:gd name="T14" fmla="*/ 138 w 1506"/>
                  <a:gd name="T15" fmla="*/ 98 h 643"/>
                  <a:gd name="T16" fmla="*/ 225 w 1506"/>
                  <a:gd name="T17" fmla="*/ 99 h 643"/>
                  <a:gd name="T18" fmla="*/ 253 w 1506"/>
                  <a:gd name="T19" fmla="*/ 100 h 643"/>
                  <a:gd name="T20" fmla="*/ 262 w 1506"/>
                  <a:gd name="T21" fmla="*/ 100 h 643"/>
                  <a:gd name="T22" fmla="*/ 300 w 1506"/>
                  <a:gd name="T23" fmla="*/ 99 h 643"/>
                  <a:gd name="T24" fmla="*/ 318 w 1506"/>
                  <a:gd name="T25" fmla="*/ 98 h 643"/>
                  <a:gd name="T26" fmla="*/ 328 w 1506"/>
                  <a:gd name="T27" fmla="*/ 97 h 643"/>
                  <a:gd name="T28" fmla="*/ 336 w 1506"/>
                  <a:gd name="T29" fmla="*/ 97 h 643"/>
                  <a:gd name="T30" fmla="*/ 345 w 1506"/>
                  <a:gd name="T31" fmla="*/ 95 h 643"/>
                  <a:gd name="T32" fmla="*/ 360 w 1506"/>
                  <a:gd name="T33" fmla="*/ 100 h 643"/>
                  <a:gd name="T34" fmla="*/ 376 w 1506"/>
                  <a:gd name="T35" fmla="*/ 95 h 643"/>
                  <a:gd name="T36" fmla="*/ 398 w 1506"/>
                  <a:gd name="T37" fmla="*/ 97 h 643"/>
                  <a:gd name="T38" fmla="*/ 412 w 1506"/>
                  <a:gd name="T39" fmla="*/ 98 h 643"/>
                  <a:gd name="T40" fmla="*/ 423 w 1506"/>
                  <a:gd name="T41" fmla="*/ 99 h 643"/>
                  <a:gd name="T42" fmla="*/ 488 w 1506"/>
                  <a:gd name="T43" fmla="*/ 100 h 643"/>
                  <a:gd name="T44" fmla="*/ 497 w 1506"/>
                  <a:gd name="T45" fmla="*/ 100 h 643"/>
                  <a:gd name="T46" fmla="*/ 543 w 1506"/>
                  <a:gd name="T47" fmla="*/ 99 h 643"/>
                  <a:gd name="T48" fmla="*/ 675 w 1506"/>
                  <a:gd name="T49" fmla="*/ 98 h 643"/>
                  <a:gd name="T50" fmla="*/ 688 w 1506"/>
                  <a:gd name="T51" fmla="*/ 95 h 643"/>
                  <a:gd name="T52" fmla="*/ 698 w 1506"/>
                  <a:gd name="T53" fmla="*/ 98 h 643"/>
                  <a:gd name="T54" fmla="*/ 729 w 1506"/>
                  <a:gd name="T55" fmla="*/ 99 h 643"/>
                  <a:gd name="T56" fmla="*/ 749 w 1506"/>
                  <a:gd name="T57" fmla="*/ 100 h 643"/>
                  <a:gd name="T58" fmla="*/ 758 w 1506"/>
                  <a:gd name="T59" fmla="*/ 100 h 643"/>
                  <a:gd name="T60" fmla="*/ 805 w 1506"/>
                  <a:gd name="T61" fmla="*/ 92 h 643"/>
                  <a:gd name="T62" fmla="*/ 824 w 1506"/>
                  <a:gd name="T63" fmla="*/ 99 h 643"/>
                  <a:gd name="T64" fmla="*/ 840 w 1506"/>
                  <a:gd name="T65" fmla="*/ 100 h 643"/>
                  <a:gd name="T66" fmla="*/ 849 w 1506"/>
                  <a:gd name="T67" fmla="*/ 100 h 643"/>
                  <a:gd name="T68" fmla="*/ 868 w 1506"/>
                  <a:gd name="T69" fmla="*/ 96 h 643"/>
                  <a:gd name="T70" fmla="*/ 899 w 1506"/>
                  <a:gd name="T71" fmla="*/ 97 h 643"/>
                  <a:gd name="T72" fmla="*/ 913 w 1506"/>
                  <a:gd name="T73" fmla="*/ 95 h 643"/>
                  <a:gd name="T74" fmla="*/ 928 w 1506"/>
                  <a:gd name="T75" fmla="*/ 100 h 643"/>
                  <a:gd name="T76" fmla="*/ 994 w 1506"/>
                  <a:gd name="T77" fmla="*/ 99 h 643"/>
                  <a:gd name="T78" fmla="*/ 1020 w 1506"/>
                  <a:gd name="T79" fmla="*/ 98 h 643"/>
                  <a:gd name="T80" fmla="*/ 1049 w 1506"/>
                  <a:gd name="T81" fmla="*/ 97 h 643"/>
                  <a:gd name="T82" fmla="*/ 1060 w 1506"/>
                  <a:gd name="T83" fmla="*/ 97 h 643"/>
                  <a:gd name="T84" fmla="*/ 1122 w 1506"/>
                  <a:gd name="T85" fmla="*/ 96 h 643"/>
                  <a:gd name="T86" fmla="*/ 1136 w 1506"/>
                  <a:gd name="T87" fmla="*/ 100 h 643"/>
                  <a:gd name="T88" fmla="*/ 1157 w 1506"/>
                  <a:gd name="T89" fmla="*/ 99 h 643"/>
                  <a:gd name="T90" fmla="*/ 1205 w 1506"/>
                  <a:gd name="T91" fmla="*/ 98 h 643"/>
                  <a:gd name="T92" fmla="*/ 1221 w 1506"/>
                  <a:gd name="T93" fmla="*/ 95 h 643"/>
                  <a:gd name="T94" fmla="*/ 1256 w 1506"/>
                  <a:gd name="T95" fmla="*/ 98 h 643"/>
                  <a:gd name="T96" fmla="*/ 1279 w 1506"/>
                  <a:gd name="T97" fmla="*/ 99 h 643"/>
                  <a:gd name="T98" fmla="*/ 1300 w 1506"/>
                  <a:gd name="T99" fmla="*/ 100 h 643"/>
                  <a:gd name="T100" fmla="*/ 1309 w 1506"/>
                  <a:gd name="T101" fmla="*/ 100 h 643"/>
                  <a:gd name="T102" fmla="*/ 1329 w 1506"/>
                  <a:gd name="T103" fmla="*/ 99 h 643"/>
                  <a:gd name="T104" fmla="*/ 1347 w 1506"/>
                  <a:gd name="T105" fmla="*/ 98 h 643"/>
                  <a:gd name="T106" fmla="*/ 1358 w 1506"/>
                  <a:gd name="T107" fmla="*/ 97 h 643"/>
                  <a:gd name="T108" fmla="*/ 1370 w 1506"/>
                  <a:gd name="T109" fmla="*/ 94 h 643"/>
                  <a:gd name="T110" fmla="*/ 1421 w 1506"/>
                  <a:gd name="T111" fmla="*/ 100 h 643"/>
                  <a:gd name="T112" fmla="*/ 1430 w 1506"/>
                  <a:gd name="T113" fmla="*/ 100 h 643"/>
                  <a:gd name="T114" fmla="*/ 1443 w 1506"/>
                  <a:gd name="T115" fmla="*/ 99 h 643"/>
                  <a:gd name="T116" fmla="*/ 1469 w 1506"/>
                  <a:gd name="T117" fmla="*/ 98 h 64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06"/>
                  <a:gd name="T178" fmla="*/ 0 h 643"/>
                  <a:gd name="T179" fmla="*/ 1506 w 1506"/>
                  <a:gd name="T180" fmla="*/ 643 h 64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06" h="643">
                    <a:moveTo>
                      <a:pt x="0" y="643"/>
                    </a:moveTo>
                    <a:lnTo>
                      <a:pt x="0" y="100"/>
                    </a:lnTo>
                    <a:lnTo>
                      <a:pt x="14" y="100"/>
                    </a:lnTo>
                    <a:lnTo>
                      <a:pt x="14" y="99"/>
                    </a:lnTo>
                    <a:lnTo>
                      <a:pt x="15" y="97"/>
                    </a:lnTo>
                    <a:lnTo>
                      <a:pt x="17" y="96"/>
                    </a:lnTo>
                    <a:lnTo>
                      <a:pt x="19" y="96"/>
                    </a:lnTo>
                    <a:lnTo>
                      <a:pt x="21" y="95"/>
                    </a:lnTo>
                    <a:lnTo>
                      <a:pt x="23" y="96"/>
                    </a:lnTo>
                    <a:lnTo>
                      <a:pt x="25" y="96"/>
                    </a:lnTo>
                    <a:lnTo>
                      <a:pt x="26" y="97"/>
                    </a:lnTo>
                    <a:lnTo>
                      <a:pt x="27" y="99"/>
                    </a:lnTo>
                    <a:lnTo>
                      <a:pt x="27" y="100"/>
                    </a:lnTo>
                    <a:lnTo>
                      <a:pt x="34" y="100"/>
                    </a:lnTo>
                    <a:lnTo>
                      <a:pt x="35" y="99"/>
                    </a:lnTo>
                    <a:lnTo>
                      <a:pt x="36" y="98"/>
                    </a:lnTo>
                    <a:lnTo>
                      <a:pt x="37" y="97"/>
                    </a:lnTo>
                    <a:lnTo>
                      <a:pt x="39" y="97"/>
                    </a:lnTo>
                    <a:lnTo>
                      <a:pt x="41" y="97"/>
                    </a:lnTo>
                    <a:lnTo>
                      <a:pt x="42" y="98"/>
                    </a:lnTo>
                    <a:lnTo>
                      <a:pt x="43" y="99"/>
                    </a:lnTo>
                    <a:lnTo>
                      <a:pt x="43" y="100"/>
                    </a:lnTo>
                    <a:lnTo>
                      <a:pt x="50" y="100"/>
                    </a:lnTo>
                    <a:lnTo>
                      <a:pt x="50" y="99"/>
                    </a:lnTo>
                    <a:lnTo>
                      <a:pt x="51" y="97"/>
                    </a:lnTo>
                    <a:lnTo>
                      <a:pt x="52" y="96"/>
                    </a:lnTo>
                    <a:lnTo>
                      <a:pt x="54" y="95"/>
                    </a:lnTo>
                    <a:lnTo>
                      <a:pt x="56" y="94"/>
                    </a:lnTo>
                    <a:lnTo>
                      <a:pt x="58" y="94"/>
                    </a:lnTo>
                    <a:lnTo>
                      <a:pt x="61" y="95"/>
                    </a:lnTo>
                    <a:lnTo>
                      <a:pt x="62" y="96"/>
                    </a:lnTo>
                    <a:lnTo>
                      <a:pt x="64" y="97"/>
                    </a:lnTo>
                    <a:lnTo>
                      <a:pt x="65" y="99"/>
                    </a:lnTo>
                    <a:lnTo>
                      <a:pt x="65" y="100"/>
                    </a:lnTo>
                    <a:lnTo>
                      <a:pt x="75" y="100"/>
                    </a:lnTo>
                    <a:lnTo>
                      <a:pt x="75" y="99"/>
                    </a:lnTo>
                    <a:lnTo>
                      <a:pt x="76" y="98"/>
                    </a:lnTo>
                    <a:lnTo>
                      <a:pt x="78" y="97"/>
                    </a:lnTo>
                    <a:lnTo>
                      <a:pt x="79" y="97"/>
                    </a:lnTo>
                    <a:lnTo>
                      <a:pt x="81" y="97"/>
                    </a:lnTo>
                    <a:lnTo>
                      <a:pt x="82" y="98"/>
                    </a:lnTo>
                    <a:lnTo>
                      <a:pt x="83" y="99"/>
                    </a:lnTo>
                    <a:lnTo>
                      <a:pt x="84" y="100"/>
                    </a:lnTo>
                    <a:lnTo>
                      <a:pt x="90" y="100"/>
                    </a:lnTo>
                    <a:lnTo>
                      <a:pt x="90" y="99"/>
                    </a:lnTo>
                    <a:lnTo>
                      <a:pt x="91" y="98"/>
                    </a:lnTo>
                    <a:lnTo>
                      <a:pt x="93" y="97"/>
                    </a:lnTo>
                    <a:lnTo>
                      <a:pt x="95" y="97"/>
                    </a:lnTo>
                    <a:lnTo>
                      <a:pt x="96" y="97"/>
                    </a:lnTo>
                    <a:lnTo>
                      <a:pt x="98" y="98"/>
                    </a:lnTo>
                    <a:lnTo>
                      <a:pt x="99" y="99"/>
                    </a:lnTo>
                    <a:lnTo>
                      <a:pt x="99" y="100"/>
                    </a:lnTo>
                    <a:lnTo>
                      <a:pt x="108" y="100"/>
                    </a:lnTo>
                    <a:lnTo>
                      <a:pt x="108" y="99"/>
                    </a:lnTo>
                    <a:lnTo>
                      <a:pt x="109" y="98"/>
                    </a:lnTo>
                    <a:lnTo>
                      <a:pt x="110" y="97"/>
                    </a:lnTo>
                    <a:lnTo>
                      <a:pt x="112" y="97"/>
                    </a:lnTo>
                    <a:lnTo>
                      <a:pt x="114" y="97"/>
                    </a:lnTo>
                    <a:lnTo>
                      <a:pt x="115" y="98"/>
                    </a:lnTo>
                    <a:lnTo>
                      <a:pt x="116" y="99"/>
                    </a:lnTo>
                    <a:lnTo>
                      <a:pt x="117" y="100"/>
                    </a:lnTo>
                    <a:lnTo>
                      <a:pt x="137" y="100"/>
                    </a:lnTo>
                    <a:lnTo>
                      <a:pt x="137" y="99"/>
                    </a:lnTo>
                    <a:lnTo>
                      <a:pt x="138" y="98"/>
                    </a:lnTo>
                    <a:lnTo>
                      <a:pt x="140" y="97"/>
                    </a:lnTo>
                    <a:lnTo>
                      <a:pt x="142" y="97"/>
                    </a:lnTo>
                    <a:lnTo>
                      <a:pt x="143" y="97"/>
                    </a:lnTo>
                    <a:lnTo>
                      <a:pt x="145" y="98"/>
                    </a:lnTo>
                    <a:lnTo>
                      <a:pt x="146" y="99"/>
                    </a:lnTo>
                    <a:lnTo>
                      <a:pt x="146" y="100"/>
                    </a:lnTo>
                    <a:lnTo>
                      <a:pt x="225" y="100"/>
                    </a:lnTo>
                    <a:lnTo>
                      <a:pt x="225" y="99"/>
                    </a:lnTo>
                    <a:lnTo>
                      <a:pt x="226" y="98"/>
                    </a:lnTo>
                    <a:lnTo>
                      <a:pt x="228" y="97"/>
                    </a:lnTo>
                    <a:lnTo>
                      <a:pt x="230" y="97"/>
                    </a:lnTo>
                    <a:lnTo>
                      <a:pt x="231" y="97"/>
                    </a:lnTo>
                    <a:lnTo>
                      <a:pt x="233" y="98"/>
                    </a:lnTo>
                    <a:lnTo>
                      <a:pt x="234" y="99"/>
                    </a:lnTo>
                    <a:lnTo>
                      <a:pt x="234" y="100"/>
                    </a:lnTo>
                    <a:lnTo>
                      <a:pt x="253" y="100"/>
                    </a:lnTo>
                    <a:lnTo>
                      <a:pt x="253" y="99"/>
                    </a:lnTo>
                    <a:lnTo>
                      <a:pt x="254" y="98"/>
                    </a:lnTo>
                    <a:lnTo>
                      <a:pt x="256" y="97"/>
                    </a:lnTo>
                    <a:lnTo>
                      <a:pt x="257" y="97"/>
                    </a:lnTo>
                    <a:lnTo>
                      <a:pt x="259" y="97"/>
                    </a:lnTo>
                    <a:lnTo>
                      <a:pt x="261" y="98"/>
                    </a:lnTo>
                    <a:lnTo>
                      <a:pt x="262" y="99"/>
                    </a:lnTo>
                    <a:lnTo>
                      <a:pt x="262" y="100"/>
                    </a:lnTo>
                    <a:lnTo>
                      <a:pt x="291" y="100"/>
                    </a:lnTo>
                    <a:lnTo>
                      <a:pt x="291" y="99"/>
                    </a:lnTo>
                    <a:lnTo>
                      <a:pt x="292" y="98"/>
                    </a:lnTo>
                    <a:lnTo>
                      <a:pt x="294" y="97"/>
                    </a:lnTo>
                    <a:lnTo>
                      <a:pt x="295" y="97"/>
                    </a:lnTo>
                    <a:lnTo>
                      <a:pt x="297" y="97"/>
                    </a:lnTo>
                    <a:lnTo>
                      <a:pt x="299" y="98"/>
                    </a:lnTo>
                    <a:lnTo>
                      <a:pt x="300" y="99"/>
                    </a:lnTo>
                    <a:lnTo>
                      <a:pt x="300" y="100"/>
                    </a:lnTo>
                    <a:lnTo>
                      <a:pt x="311" y="100"/>
                    </a:lnTo>
                    <a:lnTo>
                      <a:pt x="311" y="99"/>
                    </a:lnTo>
                    <a:lnTo>
                      <a:pt x="312" y="98"/>
                    </a:lnTo>
                    <a:lnTo>
                      <a:pt x="314" y="97"/>
                    </a:lnTo>
                    <a:lnTo>
                      <a:pt x="315" y="97"/>
                    </a:lnTo>
                    <a:lnTo>
                      <a:pt x="317" y="97"/>
                    </a:lnTo>
                    <a:lnTo>
                      <a:pt x="318" y="98"/>
                    </a:lnTo>
                    <a:lnTo>
                      <a:pt x="320" y="99"/>
                    </a:lnTo>
                    <a:lnTo>
                      <a:pt x="320" y="100"/>
                    </a:lnTo>
                    <a:lnTo>
                      <a:pt x="322" y="100"/>
                    </a:lnTo>
                    <a:lnTo>
                      <a:pt x="322" y="99"/>
                    </a:lnTo>
                    <a:lnTo>
                      <a:pt x="323" y="98"/>
                    </a:lnTo>
                    <a:lnTo>
                      <a:pt x="325" y="97"/>
                    </a:lnTo>
                    <a:lnTo>
                      <a:pt x="326" y="97"/>
                    </a:lnTo>
                    <a:lnTo>
                      <a:pt x="328" y="97"/>
                    </a:lnTo>
                    <a:lnTo>
                      <a:pt x="330" y="98"/>
                    </a:lnTo>
                    <a:lnTo>
                      <a:pt x="331" y="99"/>
                    </a:lnTo>
                    <a:lnTo>
                      <a:pt x="331" y="100"/>
                    </a:lnTo>
                    <a:lnTo>
                      <a:pt x="332" y="99"/>
                    </a:lnTo>
                    <a:lnTo>
                      <a:pt x="333" y="98"/>
                    </a:lnTo>
                    <a:lnTo>
                      <a:pt x="334" y="97"/>
                    </a:lnTo>
                    <a:lnTo>
                      <a:pt x="336" y="97"/>
                    </a:lnTo>
                    <a:lnTo>
                      <a:pt x="338" y="97"/>
                    </a:lnTo>
                    <a:lnTo>
                      <a:pt x="339" y="98"/>
                    </a:lnTo>
                    <a:lnTo>
                      <a:pt x="340" y="99"/>
                    </a:lnTo>
                    <a:lnTo>
                      <a:pt x="340" y="100"/>
                    </a:lnTo>
                    <a:lnTo>
                      <a:pt x="342" y="100"/>
                    </a:lnTo>
                    <a:lnTo>
                      <a:pt x="343" y="99"/>
                    </a:lnTo>
                    <a:lnTo>
                      <a:pt x="344" y="97"/>
                    </a:lnTo>
                    <a:lnTo>
                      <a:pt x="345" y="95"/>
                    </a:lnTo>
                    <a:lnTo>
                      <a:pt x="347" y="94"/>
                    </a:lnTo>
                    <a:lnTo>
                      <a:pt x="350" y="94"/>
                    </a:lnTo>
                    <a:lnTo>
                      <a:pt x="352" y="94"/>
                    </a:lnTo>
                    <a:lnTo>
                      <a:pt x="354" y="94"/>
                    </a:lnTo>
                    <a:lnTo>
                      <a:pt x="357" y="95"/>
                    </a:lnTo>
                    <a:lnTo>
                      <a:pt x="358" y="97"/>
                    </a:lnTo>
                    <a:lnTo>
                      <a:pt x="359" y="99"/>
                    </a:lnTo>
                    <a:lnTo>
                      <a:pt x="360" y="100"/>
                    </a:lnTo>
                    <a:lnTo>
                      <a:pt x="364" y="100"/>
                    </a:lnTo>
                    <a:lnTo>
                      <a:pt x="364" y="99"/>
                    </a:lnTo>
                    <a:lnTo>
                      <a:pt x="365" y="97"/>
                    </a:lnTo>
                    <a:lnTo>
                      <a:pt x="367" y="96"/>
                    </a:lnTo>
                    <a:lnTo>
                      <a:pt x="369" y="95"/>
                    </a:lnTo>
                    <a:lnTo>
                      <a:pt x="371" y="94"/>
                    </a:lnTo>
                    <a:lnTo>
                      <a:pt x="373" y="94"/>
                    </a:lnTo>
                    <a:lnTo>
                      <a:pt x="376" y="95"/>
                    </a:lnTo>
                    <a:lnTo>
                      <a:pt x="378" y="96"/>
                    </a:lnTo>
                    <a:lnTo>
                      <a:pt x="379" y="97"/>
                    </a:lnTo>
                    <a:lnTo>
                      <a:pt x="380" y="99"/>
                    </a:lnTo>
                    <a:lnTo>
                      <a:pt x="380" y="100"/>
                    </a:lnTo>
                    <a:lnTo>
                      <a:pt x="395" y="100"/>
                    </a:lnTo>
                    <a:lnTo>
                      <a:pt x="395" y="99"/>
                    </a:lnTo>
                    <a:lnTo>
                      <a:pt x="396" y="98"/>
                    </a:lnTo>
                    <a:lnTo>
                      <a:pt x="398" y="97"/>
                    </a:lnTo>
                    <a:lnTo>
                      <a:pt x="399" y="97"/>
                    </a:lnTo>
                    <a:lnTo>
                      <a:pt x="401" y="97"/>
                    </a:lnTo>
                    <a:lnTo>
                      <a:pt x="403" y="98"/>
                    </a:lnTo>
                    <a:lnTo>
                      <a:pt x="403" y="99"/>
                    </a:lnTo>
                    <a:lnTo>
                      <a:pt x="404" y="100"/>
                    </a:lnTo>
                    <a:lnTo>
                      <a:pt x="411" y="100"/>
                    </a:lnTo>
                    <a:lnTo>
                      <a:pt x="411" y="99"/>
                    </a:lnTo>
                    <a:lnTo>
                      <a:pt x="412" y="98"/>
                    </a:lnTo>
                    <a:lnTo>
                      <a:pt x="414" y="97"/>
                    </a:lnTo>
                    <a:lnTo>
                      <a:pt x="415" y="97"/>
                    </a:lnTo>
                    <a:lnTo>
                      <a:pt x="417" y="97"/>
                    </a:lnTo>
                    <a:lnTo>
                      <a:pt x="419" y="98"/>
                    </a:lnTo>
                    <a:lnTo>
                      <a:pt x="419" y="99"/>
                    </a:lnTo>
                    <a:lnTo>
                      <a:pt x="420" y="100"/>
                    </a:lnTo>
                    <a:lnTo>
                      <a:pt x="423" y="100"/>
                    </a:lnTo>
                    <a:lnTo>
                      <a:pt x="423" y="99"/>
                    </a:lnTo>
                    <a:lnTo>
                      <a:pt x="424" y="98"/>
                    </a:lnTo>
                    <a:lnTo>
                      <a:pt x="425" y="97"/>
                    </a:lnTo>
                    <a:lnTo>
                      <a:pt x="427" y="97"/>
                    </a:lnTo>
                    <a:lnTo>
                      <a:pt x="429" y="97"/>
                    </a:lnTo>
                    <a:lnTo>
                      <a:pt x="430" y="98"/>
                    </a:lnTo>
                    <a:lnTo>
                      <a:pt x="431" y="99"/>
                    </a:lnTo>
                    <a:lnTo>
                      <a:pt x="431" y="100"/>
                    </a:lnTo>
                    <a:lnTo>
                      <a:pt x="488" y="100"/>
                    </a:lnTo>
                    <a:lnTo>
                      <a:pt x="489" y="99"/>
                    </a:lnTo>
                    <a:lnTo>
                      <a:pt x="490" y="98"/>
                    </a:lnTo>
                    <a:lnTo>
                      <a:pt x="491" y="97"/>
                    </a:lnTo>
                    <a:lnTo>
                      <a:pt x="493" y="97"/>
                    </a:lnTo>
                    <a:lnTo>
                      <a:pt x="495" y="97"/>
                    </a:lnTo>
                    <a:lnTo>
                      <a:pt x="496" y="98"/>
                    </a:lnTo>
                    <a:lnTo>
                      <a:pt x="497" y="99"/>
                    </a:lnTo>
                    <a:lnTo>
                      <a:pt x="497" y="100"/>
                    </a:lnTo>
                    <a:lnTo>
                      <a:pt x="534" y="100"/>
                    </a:lnTo>
                    <a:lnTo>
                      <a:pt x="534" y="99"/>
                    </a:lnTo>
                    <a:lnTo>
                      <a:pt x="535" y="98"/>
                    </a:lnTo>
                    <a:lnTo>
                      <a:pt x="537" y="97"/>
                    </a:lnTo>
                    <a:lnTo>
                      <a:pt x="539" y="97"/>
                    </a:lnTo>
                    <a:lnTo>
                      <a:pt x="540" y="97"/>
                    </a:lnTo>
                    <a:lnTo>
                      <a:pt x="542" y="98"/>
                    </a:lnTo>
                    <a:lnTo>
                      <a:pt x="543" y="99"/>
                    </a:lnTo>
                    <a:lnTo>
                      <a:pt x="543" y="100"/>
                    </a:lnTo>
                    <a:lnTo>
                      <a:pt x="668" y="100"/>
                    </a:lnTo>
                    <a:lnTo>
                      <a:pt x="668" y="99"/>
                    </a:lnTo>
                    <a:lnTo>
                      <a:pt x="669" y="98"/>
                    </a:lnTo>
                    <a:lnTo>
                      <a:pt x="670" y="97"/>
                    </a:lnTo>
                    <a:lnTo>
                      <a:pt x="672" y="97"/>
                    </a:lnTo>
                    <a:lnTo>
                      <a:pt x="674" y="97"/>
                    </a:lnTo>
                    <a:lnTo>
                      <a:pt x="675" y="98"/>
                    </a:lnTo>
                    <a:lnTo>
                      <a:pt x="676" y="99"/>
                    </a:lnTo>
                    <a:lnTo>
                      <a:pt x="677" y="100"/>
                    </a:lnTo>
                    <a:lnTo>
                      <a:pt x="681" y="100"/>
                    </a:lnTo>
                    <a:lnTo>
                      <a:pt x="681" y="99"/>
                    </a:lnTo>
                    <a:lnTo>
                      <a:pt x="682" y="98"/>
                    </a:lnTo>
                    <a:lnTo>
                      <a:pt x="684" y="96"/>
                    </a:lnTo>
                    <a:lnTo>
                      <a:pt x="686" y="96"/>
                    </a:lnTo>
                    <a:lnTo>
                      <a:pt x="688" y="95"/>
                    </a:lnTo>
                    <a:lnTo>
                      <a:pt x="690" y="96"/>
                    </a:lnTo>
                    <a:lnTo>
                      <a:pt x="691" y="96"/>
                    </a:lnTo>
                    <a:lnTo>
                      <a:pt x="693" y="98"/>
                    </a:lnTo>
                    <a:lnTo>
                      <a:pt x="694" y="99"/>
                    </a:lnTo>
                    <a:lnTo>
                      <a:pt x="694" y="100"/>
                    </a:lnTo>
                    <a:lnTo>
                      <a:pt x="696" y="100"/>
                    </a:lnTo>
                    <a:lnTo>
                      <a:pt x="697" y="99"/>
                    </a:lnTo>
                    <a:lnTo>
                      <a:pt x="698" y="98"/>
                    </a:lnTo>
                    <a:lnTo>
                      <a:pt x="699" y="97"/>
                    </a:lnTo>
                    <a:lnTo>
                      <a:pt x="701" y="97"/>
                    </a:lnTo>
                    <a:lnTo>
                      <a:pt x="702" y="97"/>
                    </a:lnTo>
                    <a:lnTo>
                      <a:pt x="704" y="98"/>
                    </a:lnTo>
                    <a:lnTo>
                      <a:pt x="705" y="99"/>
                    </a:lnTo>
                    <a:lnTo>
                      <a:pt x="705" y="100"/>
                    </a:lnTo>
                    <a:lnTo>
                      <a:pt x="729" y="100"/>
                    </a:lnTo>
                    <a:lnTo>
                      <a:pt x="729" y="99"/>
                    </a:lnTo>
                    <a:lnTo>
                      <a:pt x="730" y="98"/>
                    </a:lnTo>
                    <a:lnTo>
                      <a:pt x="731" y="97"/>
                    </a:lnTo>
                    <a:lnTo>
                      <a:pt x="733" y="97"/>
                    </a:lnTo>
                    <a:lnTo>
                      <a:pt x="735" y="97"/>
                    </a:lnTo>
                    <a:lnTo>
                      <a:pt x="736" y="98"/>
                    </a:lnTo>
                    <a:lnTo>
                      <a:pt x="737" y="99"/>
                    </a:lnTo>
                    <a:lnTo>
                      <a:pt x="738" y="100"/>
                    </a:lnTo>
                    <a:lnTo>
                      <a:pt x="749" y="100"/>
                    </a:lnTo>
                    <a:lnTo>
                      <a:pt x="749" y="99"/>
                    </a:lnTo>
                    <a:lnTo>
                      <a:pt x="750" y="98"/>
                    </a:lnTo>
                    <a:lnTo>
                      <a:pt x="751" y="97"/>
                    </a:lnTo>
                    <a:lnTo>
                      <a:pt x="753" y="97"/>
                    </a:lnTo>
                    <a:lnTo>
                      <a:pt x="755" y="97"/>
                    </a:lnTo>
                    <a:lnTo>
                      <a:pt x="756" y="98"/>
                    </a:lnTo>
                    <a:lnTo>
                      <a:pt x="757" y="99"/>
                    </a:lnTo>
                    <a:lnTo>
                      <a:pt x="758" y="100"/>
                    </a:lnTo>
                    <a:lnTo>
                      <a:pt x="793" y="100"/>
                    </a:lnTo>
                    <a:lnTo>
                      <a:pt x="793" y="98"/>
                    </a:lnTo>
                    <a:lnTo>
                      <a:pt x="794" y="96"/>
                    </a:lnTo>
                    <a:lnTo>
                      <a:pt x="795" y="95"/>
                    </a:lnTo>
                    <a:lnTo>
                      <a:pt x="797" y="93"/>
                    </a:lnTo>
                    <a:lnTo>
                      <a:pt x="800" y="92"/>
                    </a:lnTo>
                    <a:lnTo>
                      <a:pt x="802" y="92"/>
                    </a:lnTo>
                    <a:lnTo>
                      <a:pt x="805" y="92"/>
                    </a:lnTo>
                    <a:lnTo>
                      <a:pt x="808" y="92"/>
                    </a:lnTo>
                    <a:lnTo>
                      <a:pt x="810" y="93"/>
                    </a:lnTo>
                    <a:lnTo>
                      <a:pt x="812" y="95"/>
                    </a:lnTo>
                    <a:lnTo>
                      <a:pt x="814" y="96"/>
                    </a:lnTo>
                    <a:lnTo>
                      <a:pt x="815" y="98"/>
                    </a:lnTo>
                    <a:lnTo>
                      <a:pt x="815" y="100"/>
                    </a:lnTo>
                    <a:lnTo>
                      <a:pt x="824" y="100"/>
                    </a:lnTo>
                    <a:lnTo>
                      <a:pt x="824" y="99"/>
                    </a:lnTo>
                    <a:lnTo>
                      <a:pt x="825" y="98"/>
                    </a:lnTo>
                    <a:lnTo>
                      <a:pt x="827" y="97"/>
                    </a:lnTo>
                    <a:lnTo>
                      <a:pt x="829" y="97"/>
                    </a:lnTo>
                    <a:lnTo>
                      <a:pt x="830" y="97"/>
                    </a:lnTo>
                    <a:lnTo>
                      <a:pt x="832" y="98"/>
                    </a:lnTo>
                    <a:lnTo>
                      <a:pt x="833" y="99"/>
                    </a:lnTo>
                    <a:lnTo>
                      <a:pt x="833" y="100"/>
                    </a:lnTo>
                    <a:lnTo>
                      <a:pt x="840" y="100"/>
                    </a:lnTo>
                    <a:lnTo>
                      <a:pt x="840" y="99"/>
                    </a:lnTo>
                    <a:lnTo>
                      <a:pt x="841" y="98"/>
                    </a:lnTo>
                    <a:lnTo>
                      <a:pt x="843" y="97"/>
                    </a:lnTo>
                    <a:lnTo>
                      <a:pt x="844" y="97"/>
                    </a:lnTo>
                    <a:lnTo>
                      <a:pt x="846" y="97"/>
                    </a:lnTo>
                    <a:lnTo>
                      <a:pt x="848" y="98"/>
                    </a:lnTo>
                    <a:lnTo>
                      <a:pt x="849" y="99"/>
                    </a:lnTo>
                    <a:lnTo>
                      <a:pt x="849" y="100"/>
                    </a:lnTo>
                    <a:lnTo>
                      <a:pt x="857" y="100"/>
                    </a:lnTo>
                    <a:lnTo>
                      <a:pt x="858" y="99"/>
                    </a:lnTo>
                    <a:lnTo>
                      <a:pt x="859" y="97"/>
                    </a:lnTo>
                    <a:lnTo>
                      <a:pt x="860" y="96"/>
                    </a:lnTo>
                    <a:lnTo>
                      <a:pt x="862" y="96"/>
                    </a:lnTo>
                    <a:lnTo>
                      <a:pt x="864" y="95"/>
                    </a:lnTo>
                    <a:lnTo>
                      <a:pt x="866" y="96"/>
                    </a:lnTo>
                    <a:lnTo>
                      <a:pt x="868" y="96"/>
                    </a:lnTo>
                    <a:lnTo>
                      <a:pt x="870" y="97"/>
                    </a:lnTo>
                    <a:lnTo>
                      <a:pt x="870" y="99"/>
                    </a:lnTo>
                    <a:lnTo>
                      <a:pt x="871" y="100"/>
                    </a:lnTo>
                    <a:lnTo>
                      <a:pt x="894" y="100"/>
                    </a:lnTo>
                    <a:lnTo>
                      <a:pt x="895" y="99"/>
                    </a:lnTo>
                    <a:lnTo>
                      <a:pt x="896" y="98"/>
                    </a:lnTo>
                    <a:lnTo>
                      <a:pt x="897" y="97"/>
                    </a:lnTo>
                    <a:lnTo>
                      <a:pt x="899" y="97"/>
                    </a:lnTo>
                    <a:lnTo>
                      <a:pt x="901" y="97"/>
                    </a:lnTo>
                    <a:lnTo>
                      <a:pt x="902" y="98"/>
                    </a:lnTo>
                    <a:lnTo>
                      <a:pt x="903" y="99"/>
                    </a:lnTo>
                    <a:lnTo>
                      <a:pt x="903" y="100"/>
                    </a:lnTo>
                    <a:lnTo>
                      <a:pt x="910" y="100"/>
                    </a:lnTo>
                    <a:lnTo>
                      <a:pt x="910" y="99"/>
                    </a:lnTo>
                    <a:lnTo>
                      <a:pt x="911" y="97"/>
                    </a:lnTo>
                    <a:lnTo>
                      <a:pt x="913" y="95"/>
                    </a:lnTo>
                    <a:lnTo>
                      <a:pt x="915" y="94"/>
                    </a:lnTo>
                    <a:lnTo>
                      <a:pt x="918" y="94"/>
                    </a:lnTo>
                    <a:lnTo>
                      <a:pt x="920" y="94"/>
                    </a:lnTo>
                    <a:lnTo>
                      <a:pt x="922" y="94"/>
                    </a:lnTo>
                    <a:lnTo>
                      <a:pt x="925" y="95"/>
                    </a:lnTo>
                    <a:lnTo>
                      <a:pt x="926" y="97"/>
                    </a:lnTo>
                    <a:lnTo>
                      <a:pt x="927" y="99"/>
                    </a:lnTo>
                    <a:lnTo>
                      <a:pt x="928" y="100"/>
                    </a:lnTo>
                    <a:lnTo>
                      <a:pt x="985" y="100"/>
                    </a:lnTo>
                    <a:lnTo>
                      <a:pt x="985" y="99"/>
                    </a:lnTo>
                    <a:lnTo>
                      <a:pt x="986" y="98"/>
                    </a:lnTo>
                    <a:lnTo>
                      <a:pt x="988" y="97"/>
                    </a:lnTo>
                    <a:lnTo>
                      <a:pt x="990" y="97"/>
                    </a:lnTo>
                    <a:lnTo>
                      <a:pt x="991" y="97"/>
                    </a:lnTo>
                    <a:lnTo>
                      <a:pt x="993" y="98"/>
                    </a:lnTo>
                    <a:lnTo>
                      <a:pt x="994" y="99"/>
                    </a:lnTo>
                    <a:lnTo>
                      <a:pt x="994" y="100"/>
                    </a:lnTo>
                    <a:lnTo>
                      <a:pt x="1012" y="100"/>
                    </a:lnTo>
                    <a:lnTo>
                      <a:pt x="1012" y="99"/>
                    </a:lnTo>
                    <a:lnTo>
                      <a:pt x="1013" y="98"/>
                    </a:lnTo>
                    <a:lnTo>
                      <a:pt x="1015" y="97"/>
                    </a:lnTo>
                    <a:lnTo>
                      <a:pt x="1017" y="97"/>
                    </a:lnTo>
                    <a:lnTo>
                      <a:pt x="1018" y="97"/>
                    </a:lnTo>
                    <a:lnTo>
                      <a:pt x="1020" y="98"/>
                    </a:lnTo>
                    <a:lnTo>
                      <a:pt x="1021" y="99"/>
                    </a:lnTo>
                    <a:lnTo>
                      <a:pt x="1021" y="100"/>
                    </a:lnTo>
                    <a:lnTo>
                      <a:pt x="1042" y="100"/>
                    </a:lnTo>
                    <a:lnTo>
                      <a:pt x="1043" y="99"/>
                    </a:lnTo>
                    <a:lnTo>
                      <a:pt x="1044" y="98"/>
                    </a:lnTo>
                    <a:lnTo>
                      <a:pt x="1045" y="97"/>
                    </a:lnTo>
                    <a:lnTo>
                      <a:pt x="1047" y="97"/>
                    </a:lnTo>
                    <a:lnTo>
                      <a:pt x="1049" y="97"/>
                    </a:lnTo>
                    <a:lnTo>
                      <a:pt x="1050" y="98"/>
                    </a:lnTo>
                    <a:lnTo>
                      <a:pt x="1051" y="99"/>
                    </a:lnTo>
                    <a:lnTo>
                      <a:pt x="1051" y="100"/>
                    </a:lnTo>
                    <a:lnTo>
                      <a:pt x="1056" y="100"/>
                    </a:lnTo>
                    <a:lnTo>
                      <a:pt x="1056" y="99"/>
                    </a:lnTo>
                    <a:lnTo>
                      <a:pt x="1057" y="98"/>
                    </a:lnTo>
                    <a:lnTo>
                      <a:pt x="1059" y="97"/>
                    </a:lnTo>
                    <a:lnTo>
                      <a:pt x="1060" y="97"/>
                    </a:lnTo>
                    <a:lnTo>
                      <a:pt x="1062" y="97"/>
                    </a:lnTo>
                    <a:lnTo>
                      <a:pt x="1064" y="98"/>
                    </a:lnTo>
                    <a:lnTo>
                      <a:pt x="1064" y="99"/>
                    </a:lnTo>
                    <a:lnTo>
                      <a:pt x="1065" y="100"/>
                    </a:lnTo>
                    <a:lnTo>
                      <a:pt x="1120" y="100"/>
                    </a:lnTo>
                    <a:lnTo>
                      <a:pt x="1120" y="99"/>
                    </a:lnTo>
                    <a:lnTo>
                      <a:pt x="1121" y="97"/>
                    </a:lnTo>
                    <a:lnTo>
                      <a:pt x="1122" y="96"/>
                    </a:lnTo>
                    <a:lnTo>
                      <a:pt x="1124" y="95"/>
                    </a:lnTo>
                    <a:lnTo>
                      <a:pt x="1127" y="94"/>
                    </a:lnTo>
                    <a:lnTo>
                      <a:pt x="1129" y="94"/>
                    </a:lnTo>
                    <a:lnTo>
                      <a:pt x="1131" y="95"/>
                    </a:lnTo>
                    <a:lnTo>
                      <a:pt x="1133" y="96"/>
                    </a:lnTo>
                    <a:lnTo>
                      <a:pt x="1135" y="97"/>
                    </a:lnTo>
                    <a:lnTo>
                      <a:pt x="1135" y="99"/>
                    </a:lnTo>
                    <a:lnTo>
                      <a:pt x="1136" y="100"/>
                    </a:lnTo>
                    <a:lnTo>
                      <a:pt x="1149" y="100"/>
                    </a:lnTo>
                    <a:lnTo>
                      <a:pt x="1149" y="99"/>
                    </a:lnTo>
                    <a:lnTo>
                      <a:pt x="1150" y="98"/>
                    </a:lnTo>
                    <a:lnTo>
                      <a:pt x="1151" y="97"/>
                    </a:lnTo>
                    <a:lnTo>
                      <a:pt x="1153" y="97"/>
                    </a:lnTo>
                    <a:lnTo>
                      <a:pt x="1155" y="97"/>
                    </a:lnTo>
                    <a:lnTo>
                      <a:pt x="1157" y="98"/>
                    </a:lnTo>
                    <a:lnTo>
                      <a:pt x="1157" y="99"/>
                    </a:lnTo>
                    <a:lnTo>
                      <a:pt x="1158" y="100"/>
                    </a:lnTo>
                    <a:lnTo>
                      <a:pt x="1198" y="100"/>
                    </a:lnTo>
                    <a:lnTo>
                      <a:pt x="1198" y="99"/>
                    </a:lnTo>
                    <a:lnTo>
                      <a:pt x="1199" y="98"/>
                    </a:lnTo>
                    <a:lnTo>
                      <a:pt x="1200" y="97"/>
                    </a:lnTo>
                    <a:lnTo>
                      <a:pt x="1202" y="97"/>
                    </a:lnTo>
                    <a:lnTo>
                      <a:pt x="1204" y="97"/>
                    </a:lnTo>
                    <a:lnTo>
                      <a:pt x="1205" y="98"/>
                    </a:lnTo>
                    <a:lnTo>
                      <a:pt x="1206" y="99"/>
                    </a:lnTo>
                    <a:lnTo>
                      <a:pt x="1207" y="100"/>
                    </a:lnTo>
                    <a:lnTo>
                      <a:pt x="1215" y="100"/>
                    </a:lnTo>
                    <a:lnTo>
                      <a:pt x="1215" y="99"/>
                    </a:lnTo>
                    <a:lnTo>
                      <a:pt x="1216" y="97"/>
                    </a:lnTo>
                    <a:lnTo>
                      <a:pt x="1217" y="96"/>
                    </a:lnTo>
                    <a:lnTo>
                      <a:pt x="1219" y="96"/>
                    </a:lnTo>
                    <a:lnTo>
                      <a:pt x="1221" y="95"/>
                    </a:lnTo>
                    <a:lnTo>
                      <a:pt x="1223" y="96"/>
                    </a:lnTo>
                    <a:lnTo>
                      <a:pt x="1225" y="96"/>
                    </a:lnTo>
                    <a:lnTo>
                      <a:pt x="1227" y="97"/>
                    </a:lnTo>
                    <a:lnTo>
                      <a:pt x="1228" y="99"/>
                    </a:lnTo>
                    <a:lnTo>
                      <a:pt x="1228" y="100"/>
                    </a:lnTo>
                    <a:lnTo>
                      <a:pt x="1255" y="100"/>
                    </a:lnTo>
                    <a:lnTo>
                      <a:pt x="1256" y="99"/>
                    </a:lnTo>
                    <a:lnTo>
                      <a:pt x="1256" y="98"/>
                    </a:lnTo>
                    <a:lnTo>
                      <a:pt x="1258" y="97"/>
                    </a:lnTo>
                    <a:lnTo>
                      <a:pt x="1260" y="97"/>
                    </a:lnTo>
                    <a:lnTo>
                      <a:pt x="1261" y="97"/>
                    </a:lnTo>
                    <a:lnTo>
                      <a:pt x="1263" y="98"/>
                    </a:lnTo>
                    <a:lnTo>
                      <a:pt x="1264" y="99"/>
                    </a:lnTo>
                    <a:lnTo>
                      <a:pt x="1264" y="100"/>
                    </a:lnTo>
                    <a:lnTo>
                      <a:pt x="1279" y="100"/>
                    </a:lnTo>
                    <a:lnTo>
                      <a:pt x="1279" y="99"/>
                    </a:lnTo>
                    <a:lnTo>
                      <a:pt x="1280" y="98"/>
                    </a:lnTo>
                    <a:lnTo>
                      <a:pt x="1282" y="97"/>
                    </a:lnTo>
                    <a:lnTo>
                      <a:pt x="1283" y="97"/>
                    </a:lnTo>
                    <a:lnTo>
                      <a:pt x="1285" y="97"/>
                    </a:lnTo>
                    <a:lnTo>
                      <a:pt x="1286" y="98"/>
                    </a:lnTo>
                    <a:lnTo>
                      <a:pt x="1287" y="99"/>
                    </a:lnTo>
                    <a:lnTo>
                      <a:pt x="1288" y="100"/>
                    </a:lnTo>
                    <a:lnTo>
                      <a:pt x="1300" y="100"/>
                    </a:lnTo>
                    <a:lnTo>
                      <a:pt x="1301" y="99"/>
                    </a:lnTo>
                    <a:lnTo>
                      <a:pt x="1302" y="98"/>
                    </a:lnTo>
                    <a:lnTo>
                      <a:pt x="1303" y="97"/>
                    </a:lnTo>
                    <a:lnTo>
                      <a:pt x="1305" y="97"/>
                    </a:lnTo>
                    <a:lnTo>
                      <a:pt x="1307" y="97"/>
                    </a:lnTo>
                    <a:lnTo>
                      <a:pt x="1308" y="98"/>
                    </a:lnTo>
                    <a:lnTo>
                      <a:pt x="1309" y="99"/>
                    </a:lnTo>
                    <a:lnTo>
                      <a:pt x="1309" y="100"/>
                    </a:lnTo>
                    <a:lnTo>
                      <a:pt x="1320" y="100"/>
                    </a:lnTo>
                    <a:lnTo>
                      <a:pt x="1321" y="99"/>
                    </a:lnTo>
                    <a:lnTo>
                      <a:pt x="1322" y="98"/>
                    </a:lnTo>
                    <a:lnTo>
                      <a:pt x="1323" y="97"/>
                    </a:lnTo>
                    <a:lnTo>
                      <a:pt x="1325" y="97"/>
                    </a:lnTo>
                    <a:lnTo>
                      <a:pt x="1326" y="97"/>
                    </a:lnTo>
                    <a:lnTo>
                      <a:pt x="1328" y="98"/>
                    </a:lnTo>
                    <a:lnTo>
                      <a:pt x="1329" y="99"/>
                    </a:lnTo>
                    <a:lnTo>
                      <a:pt x="1329" y="100"/>
                    </a:lnTo>
                    <a:lnTo>
                      <a:pt x="1340" y="100"/>
                    </a:lnTo>
                    <a:lnTo>
                      <a:pt x="1340" y="99"/>
                    </a:lnTo>
                    <a:lnTo>
                      <a:pt x="1341" y="98"/>
                    </a:lnTo>
                    <a:lnTo>
                      <a:pt x="1342" y="97"/>
                    </a:lnTo>
                    <a:lnTo>
                      <a:pt x="1344" y="97"/>
                    </a:lnTo>
                    <a:lnTo>
                      <a:pt x="1346" y="97"/>
                    </a:lnTo>
                    <a:lnTo>
                      <a:pt x="1347" y="98"/>
                    </a:lnTo>
                    <a:lnTo>
                      <a:pt x="1348" y="99"/>
                    </a:lnTo>
                    <a:lnTo>
                      <a:pt x="1349" y="100"/>
                    </a:lnTo>
                    <a:lnTo>
                      <a:pt x="1351" y="100"/>
                    </a:lnTo>
                    <a:lnTo>
                      <a:pt x="1352" y="99"/>
                    </a:lnTo>
                    <a:lnTo>
                      <a:pt x="1353" y="98"/>
                    </a:lnTo>
                    <a:lnTo>
                      <a:pt x="1354" y="97"/>
                    </a:lnTo>
                    <a:lnTo>
                      <a:pt x="1356" y="97"/>
                    </a:lnTo>
                    <a:lnTo>
                      <a:pt x="1358" y="97"/>
                    </a:lnTo>
                    <a:lnTo>
                      <a:pt x="1359" y="98"/>
                    </a:lnTo>
                    <a:lnTo>
                      <a:pt x="1360" y="99"/>
                    </a:lnTo>
                    <a:lnTo>
                      <a:pt x="1360" y="100"/>
                    </a:lnTo>
                    <a:lnTo>
                      <a:pt x="1365" y="100"/>
                    </a:lnTo>
                    <a:lnTo>
                      <a:pt x="1365" y="99"/>
                    </a:lnTo>
                    <a:lnTo>
                      <a:pt x="1366" y="97"/>
                    </a:lnTo>
                    <a:lnTo>
                      <a:pt x="1368" y="95"/>
                    </a:lnTo>
                    <a:lnTo>
                      <a:pt x="1370" y="94"/>
                    </a:lnTo>
                    <a:lnTo>
                      <a:pt x="1372" y="94"/>
                    </a:lnTo>
                    <a:lnTo>
                      <a:pt x="1375" y="94"/>
                    </a:lnTo>
                    <a:lnTo>
                      <a:pt x="1377" y="94"/>
                    </a:lnTo>
                    <a:lnTo>
                      <a:pt x="1379" y="95"/>
                    </a:lnTo>
                    <a:lnTo>
                      <a:pt x="1381" y="97"/>
                    </a:lnTo>
                    <a:lnTo>
                      <a:pt x="1382" y="99"/>
                    </a:lnTo>
                    <a:lnTo>
                      <a:pt x="1382" y="100"/>
                    </a:lnTo>
                    <a:lnTo>
                      <a:pt x="1421" y="100"/>
                    </a:lnTo>
                    <a:lnTo>
                      <a:pt x="1421" y="99"/>
                    </a:lnTo>
                    <a:lnTo>
                      <a:pt x="1422" y="98"/>
                    </a:lnTo>
                    <a:lnTo>
                      <a:pt x="1423" y="97"/>
                    </a:lnTo>
                    <a:lnTo>
                      <a:pt x="1425" y="97"/>
                    </a:lnTo>
                    <a:lnTo>
                      <a:pt x="1427" y="97"/>
                    </a:lnTo>
                    <a:lnTo>
                      <a:pt x="1428" y="98"/>
                    </a:lnTo>
                    <a:lnTo>
                      <a:pt x="1429" y="99"/>
                    </a:lnTo>
                    <a:lnTo>
                      <a:pt x="1430" y="100"/>
                    </a:lnTo>
                    <a:lnTo>
                      <a:pt x="1434" y="100"/>
                    </a:lnTo>
                    <a:lnTo>
                      <a:pt x="1434" y="99"/>
                    </a:lnTo>
                    <a:lnTo>
                      <a:pt x="1435" y="98"/>
                    </a:lnTo>
                    <a:lnTo>
                      <a:pt x="1437" y="97"/>
                    </a:lnTo>
                    <a:lnTo>
                      <a:pt x="1438" y="97"/>
                    </a:lnTo>
                    <a:lnTo>
                      <a:pt x="1440" y="97"/>
                    </a:lnTo>
                    <a:lnTo>
                      <a:pt x="1441" y="98"/>
                    </a:lnTo>
                    <a:lnTo>
                      <a:pt x="1443" y="99"/>
                    </a:lnTo>
                    <a:lnTo>
                      <a:pt x="1443" y="100"/>
                    </a:lnTo>
                    <a:lnTo>
                      <a:pt x="1461" y="100"/>
                    </a:lnTo>
                    <a:lnTo>
                      <a:pt x="1461" y="99"/>
                    </a:lnTo>
                    <a:lnTo>
                      <a:pt x="1463" y="98"/>
                    </a:lnTo>
                    <a:lnTo>
                      <a:pt x="1464" y="97"/>
                    </a:lnTo>
                    <a:lnTo>
                      <a:pt x="1466" y="97"/>
                    </a:lnTo>
                    <a:lnTo>
                      <a:pt x="1467" y="97"/>
                    </a:lnTo>
                    <a:lnTo>
                      <a:pt x="1469" y="98"/>
                    </a:lnTo>
                    <a:lnTo>
                      <a:pt x="1470" y="99"/>
                    </a:lnTo>
                    <a:lnTo>
                      <a:pt x="1470" y="100"/>
                    </a:lnTo>
                    <a:lnTo>
                      <a:pt x="1506" y="100"/>
                    </a:lnTo>
                    <a:lnTo>
                      <a:pt x="1506"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910" name="Freeform 546"/>
              <p:cNvSpPr>
                <a:spLocks/>
              </p:cNvSpPr>
              <p:nvPr/>
            </p:nvSpPr>
            <p:spPr bwMode="auto">
              <a:xfrm>
                <a:off x="3362" y="1628"/>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11" name="Rectangle 547"/>
              <p:cNvSpPr>
                <a:spLocks noChangeArrowheads="1"/>
              </p:cNvSpPr>
              <p:nvPr/>
            </p:nvSpPr>
            <p:spPr bwMode="auto">
              <a:xfrm>
                <a:off x="3318" y="934"/>
                <a:ext cx="229" cy="63"/>
              </a:xfrm>
              <a:prstGeom prst="rect">
                <a:avLst/>
              </a:prstGeom>
              <a:blipFill dpi="0" rotWithShape="0">
                <a:blip r:embed="rId6"/>
                <a:srcRect/>
                <a:tile tx="0" ty="0" sx="100000" sy="100000" flip="none" algn="tl"/>
              </a:blipFill>
              <a:ln w="0">
                <a:solidFill>
                  <a:srgbClr val="000000"/>
                </a:solidFill>
                <a:miter lim="800000"/>
                <a:headEnd/>
                <a:tailEnd/>
              </a:ln>
            </p:spPr>
            <p:txBody>
              <a:bodyPr/>
              <a:lstStyle/>
              <a:p>
                <a:endParaRPr lang="en-US"/>
              </a:p>
            </p:txBody>
          </p:sp>
          <p:sp>
            <p:nvSpPr>
              <p:cNvPr id="25912" name="Rectangle 548"/>
              <p:cNvSpPr>
                <a:spLocks noChangeArrowheads="1"/>
              </p:cNvSpPr>
              <p:nvPr/>
            </p:nvSpPr>
            <p:spPr bwMode="auto">
              <a:xfrm>
                <a:off x="3332" y="942"/>
                <a:ext cx="104"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 VAN</a:t>
                </a:r>
                <a:endParaRPr lang="en-US">
                  <a:solidFill>
                    <a:srgbClr val="FF0000"/>
                  </a:solidFill>
                </a:endParaRPr>
              </a:p>
            </p:txBody>
          </p:sp>
          <p:sp>
            <p:nvSpPr>
              <p:cNvPr id="25913" name="Rectangle 549"/>
              <p:cNvSpPr>
                <a:spLocks noChangeArrowheads="1"/>
              </p:cNvSpPr>
              <p:nvPr/>
            </p:nvSpPr>
            <p:spPr bwMode="auto">
              <a:xfrm>
                <a:off x="3335" y="966"/>
                <a:ext cx="1"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solidFill>
                    <a:srgbClr val="FF0000"/>
                  </a:solidFill>
                </a:endParaRPr>
              </a:p>
            </p:txBody>
          </p:sp>
          <p:sp>
            <p:nvSpPr>
              <p:cNvPr id="25914" name="Freeform 550"/>
              <p:cNvSpPr>
                <a:spLocks/>
              </p:cNvSpPr>
              <p:nvPr/>
            </p:nvSpPr>
            <p:spPr bwMode="auto">
              <a:xfrm>
                <a:off x="3344" y="1006"/>
                <a:ext cx="88" cy="523"/>
              </a:xfrm>
              <a:custGeom>
                <a:avLst/>
                <a:gdLst>
                  <a:gd name="T0" fmla="*/ 0 w 88"/>
                  <a:gd name="T1" fmla="*/ 523 h 523"/>
                  <a:gd name="T2" fmla="*/ 0 w 88"/>
                  <a:gd name="T3" fmla="*/ 497 h 523"/>
                  <a:gd name="T4" fmla="*/ 62 w 88"/>
                  <a:gd name="T5" fmla="*/ 497 h 523"/>
                  <a:gd name="T6" fmla="*/ 63 w 88"/>
                  <a:gd name="T7" fmla="*/ 495 h 523"/>
                  <a:gd name="T8" fmla="*/ 64 w 88"/>
                  <a:gd name="T9" fmla="*/ 494 h 523"/>
                  <a:gd name="T10" fmla="*/ 65 w 88"/>
                  <a:gd name="T11" fmla="*/ 493 h 523"/>
                  <a:gd name="T12" fmla="*/ 67 w 88"/>
                  <a:gd name="T13" fmla="*/ 493 h 523"/>
                  <a:gd name="T14" fmla="*/ 69 w 88"/>
                  <a:gd name="T15" fmla="*/ 493 h 523"/>
                  <a:gd name="T16" fmla="*/ 70 w 88"/>
                  <a:gd name="T17" fmla="*/ 494 h 523"/>
                  <a:gd name="T18" fmla="*/ 71 w 88"/>
                  <a:gd name="T19" fmla="*/ 495 h 523"/>
                  <a:gd name="T20" fmla="*/ 72 w 88"/>
                  <a:gd name="T21" fmla="*/ 497 h 523"/>
                  <a:gd name="T22" fmla="*/ 88 w 88"/>
                  <a:gd name="T23" fmla="*/ 497 h 523"/>
                  <a:gd name="T24" fmla="*/ 88 w 88"/>
                  <a:gd name="T25" fmla="*/ 0 h 52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8"/>
                  <a:gd name="T40" fmla="*/ 0 h 523"/>
                  <a:gd name="T41" fmla="*/ 88 w 88"/>
                  <a:gd name="T42" fmla="*/ 523 h 52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8" h="523">
                    <a:moveTo>
                      <a:pt x="0" y="523"/>
                    </a:moveTo>
                    <a:lnTo>
                      <a:pt x="0" y="497"/>
                    </a:lnTo>
                    <a:lnTo>
                      <a:pt x="62" y="497"/>
                    </a:lnTo>
                    <a:lnTo>
                      <a:pt x="63" y="495"/>
                    </a:lnTo>
                    <a:lnTo>
                      <a:pt x="64" y="494"/>
                    </a:lnTo>
                    <a:lnTo>
                      <a:pt x="65" y="493"/>
                    </a:lnTo>
                    <a:lnTo>
                      <a:pt x="67" y="493"/>
                    </a:lnTo>
                    <a:lnTo>
                      <a:pt x="69" y="493"/>
                    </a:lnTo>
                    <a:lnTo>
                      <a:pt x="70" y="494"/>
                    </a:lnTo>
                    <a:lnTo>
                      <a:pt x="71" y="495"/>
                    </a:lnTo>
                    <a:lnTo>
                      <a:pt x="72" y="497"/>
                    </a:lnTo>
                    <a:lnTo>
                      <a:pt x="88" y="497"/>
                    </a:lnTo>
                    <a:lnTo>
                      <a:pt x="88"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915" name="Freeform 551"/>
              <p:cNvSpPr>
                <a:spLocks/>
              </p:cNvSpPr>
              <p:nvPr/>
            </p:nvSpPr>
            <p:spPr bwMode="auto">
              <a:xfrm>
                <a:off x="3426" y="997"/>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16" name="Freeform 552"/>
              <p:cNvSpPr>
                <a:spLocks/>
              </p:cNvSpPr>
              <p:nvPr/>
            </p:nvSpPr>
            <p:spPr bwMode="auto">
              <a:xfrm>
                <a:off x="2112" y="985"/>
                <a:ext cx="2891" cy="2106"/>
              </a:xfrm>
              <a:custGeom>
                <a:avLst/>
                <a:gdLst>
                  <a:gd name="T0" fmla="*/ 30 w 2891"/>
                  <a:gd name="T1" fmla="*/ 2105 h 2106"/>
                  <a:gd name="T2" fmla="*/ 34 w 2891"/>
                  <a:gd name="T3" fmla="*/ 2102 h 2106"/>
                  <a:gd name="T4" fmla="*/ 38 w 2891"/>
                  <a:gd name="T5" fmla="*/ 2105 h 2106"/>
                  <a:gd name="T6" fmla="*/ 101 w 2891"/>
                  <a:gd name="T7" fmla="*/ 2105 h 2106"/>
                  <a:gd name="T8" fmla="*/ 105 w 2891"/>
                  <a:gd name="T9" fmla="*/ 2102 h 2106"/>
                  <a:gd name="T10" fmla="*/ 109 w 2891"/>
                  <a:gd name="T11" fmla="*/ 2105 h 2106"/>
                  <a:gd name="T12" fmla="*/ 252 w 2891"/>
                  <a:gd name="T13" fmla="*/ 2105 h 2106"/>
                  <a:gd name="T14" fmla="*/ 256 w 2891"/>
                  <a:gd name="T15" fmla="*/ 2102 h 2106"/>
                  <a:gd name="T16" fmla="*/ 261 w 2891"/>
                  <a:gd name="T17" fmla="*/ 2105 h 2106"/>
                  <a:gd name="T18" fmla="*/ 430 w 2891"/>
                  <a:gd name="T19" fmla="*/ 2105 h 2106"/>
                  <a:gd name="T20" fmla="*/ 434 w 2891"/>
                  <a:gd name="T21" fmla="*/ 2102 h 2106"/>
                  <a:gd name="T22" fmla="*/ 438 w 2891"/>
                  <a:gd name="T23" fmla="*/ 2105 h 2106"/>
                  <a:gd name="T24" fmla="*/ 477 w 2891"/>
                  <a:gd name="T25" fmla="*/ 2105 h 2106"/>
                  <a:gd name="T26" fmla="*/ 481 w 2891"/>
                  <a:gd name="T27" fmla="*/ 2102 h 2106"/>
                  <a:gd name="T28" fmla="*/ 485 w 2891"/>
                  <a:gd name="T29" fmla="*/ 2105 h 2106"/>
                  <a:gd name="T30" fmla="*/ 523 w 2891"/>
                  <a:gd name="T31" fmla="*/ 2105 h 2106"/>
                  <a:gd name="T32" fmla="*/ 527 w 2891"/>
                  <a:gd name="T33" fmla="*/ 2102 h 2106"/>
                  <a:gd name="T34" fmla="*/ 531 w 2891"/>
                  <a:gd name="T35" fmla="*/ 2105 h 2106"/>
                  <a:gd name="T36" fmla="*/ 574 w 2891"/>
                  <a:gd name="T37" fmla="*/ 2105 h 2106"/>
                  <a:gd name="T38" fmla="*/ 579 w 2891"/>
                  <a:gd name="T39" fmla="*/ 2102 h 2106"/>
                  <a:gd name="T40" fmla="*/ 583 w 2891"/>
                  <a:gd name="T41" fmla="*/ 2105 h 2106"/>
                  <a:gd name="T42" fmla="*/ 628 w 2891"/>
                  <a:gd name="T43" fmla="*/ 2105 h 2106"/>
                  <a:gd name="T44" fmla="*/ 633 w 2891"/>
                  <a:gd name="T45" fmla="*/ 2102 h 2106"/>
                  <a:gd name="T46" fmla="*/ 637 w 2891"/>
                  <a:gd name="T47" fmla="*/ 2105 h 2106"/>
                  <a:gd name="T48" fmla="*/ 881 w 2891"/>
                  <a:gd name="T49" fmla="*/ 2105 h 2106"/>
                  <a:gd name="T50" fmla="*/ 885 w 2891"/>
                  <a:gd name="T51" fmla="*/ 2102 h 2106"/>
                  <a:gd name="T52" fmla="*/ 889 w 2891"/>
                  <a:gd name="T53" fmla="*/ 2105 h 2106"/>
                  <a:gd name="T54" fmla="*/ 1006 w 2891"/>
                  <a:gd name="T55" fmla="*/ 2046 h 2106"/>
                  <a:gd name="T56" fmla="*/ 1253 w 2891"/>
                  <a:gd name="T57" fmla="*/ 2043 h 2106"/>
                  <a:gd name="T58" fmla="*/ 1258 w 2891"/>
                  <a:gd name="T59" fmla="*/ 2043 h 2106"/>
                  <a:gd name="T60" fmla="*/ 1261 w 2891"/>
                  <a:gd name="T61" fmla="*/ 2046 h 2106"/>
                  <a:gd name="T62" fmla="*/ 1273 w 2891"/>
                  <a:gd name="T63" fmla="*/ 2043 h 2106"/>
                  <a:gd name="T64" fmla="*/ 1278 w 2891"/>
                  <a:gd name="T65" fmla="*/ 2043 h 2106"/>
                  <a:gd name="T66" fmla="*/ 1281 w 2891"/>
                  <a:gd name="T67" fmla="*/ 2046 h 2106"/>
                  <a:gd name="T68" fmla="*/ 1410 w 2891"/>
                  <a:gd name="T69" fmla="*/ 2043 h 2106"/>
                  <a:gd name="T70" fmla="*/ 1416 w 2891"/>
                  <a:gd name="T71" fmla="*/ 2040 h 2106"/>
                  <a:gd name="T72" fmla="*/ 1421 w 2891"/>
                  <a:gd name="T73" fmla="*/ 2043 h 2106"/>
                  <a:gd name="T74" fmla="*/ 1800 w 2891"/>
                  <a:gd name="T75" fmla="*/ 2046 h 2106"/>
                  <a:gd name="T76" fmla="*/ 1803 w 2891"/>
                  <a:gd name="T77" fmla="*/ 2043 h 2106"/>
                  <a:gd name="T78" fmla="*/ 1808 w 2891"/>
                  <a:gd name="T79" fmla="*/ 2043 h 2106"/>
                  <a:gd name="T80" fmla="*/ 1991 w 2891"/>
                  <a:gd name="T81" fmla="*/ 2046 h 2106"/>
                  <a:gd name="T82" fmla="*/ 1994 w 2891"/>
                  <a:gd name="T83" fmla="*/ 2043 h 2106"/>
                  <a:gd name="T84" fmla="*/ 1999 w 2891"/>
                  <a:gd name="T85" fmla="*/ 2043 h 2106"/>
                  <a:gd name="T86" fmla="*/ 2008 w 2891"/>
                  <a:gd name="T87" fmla="*/ 2046 h 2106"/>
                  <a:gd name="T88" fmla="*/ 2011 w 2891"/>
                  <a:gd name="T89" fmla="*/ 2043 h 2106"/>
                  <a:gd name="T90" fmla="*/ 2016 w 2891"/>
                  <a:gd name="T91" fmla="*/ 2043 h 2106"/>
                  <a:gd name="T92" fmla="*/ 2165 w 2891"/>
                  <a:gd name="T93" fmla="*/ 2046 h 2106"/>
                  <a:gd name="T94" fmla="*/ 2168 w 2891"/>
                  <a:gd name="T95" fmla="*/ 2043 h 2106"/>
                  <a:gd name="T96" fmla="*/ 2173 w 2891"/>
                  <a:gd name="T97" fmla="*/ 2043 h 2106"/>
                  <a:gd name="T98" fmla="*/ 2647 w 2891"/>
                  <a:gd name="T99" fmla="*/ 2046 h 2106"/>
                  <a:gd name="T100" fmla="*/ 2650 w 2891"/>
                  <a:gd name="T101" fmla="*/ 2043 h 2106"/>
                  <a:gd name="T102" fmla="*/ 2654 w 2891"/>
                  <a:gd name="T103" fmla="*/ 2043 h 2106"/>
                  <a:gd name="T104" fmla="*/ 2891 w 2891"/>
                  <a:gd name="T105" fmla="*/ 2046 h 2106"/>
                  <a:gd name="T106" fmla="*/ 2629 w 2891"/>
                  <a:gd name="T107" fmla="*/ 7 h 2106"/>
                  <a:gd name="T108" fmla="*/ 2679 w 2891"/>
                  <a:gd name="T109" fmla="*/ 4 h 2106"/>
                  <a:gd name="T110" fmla="*/ 2684 w 2891"/>
                  <a:gd name="T111" fmla="*/ 3 h 2106"/>
                  <a:gd name="T112" fmla="*/ 2686 w 2891"/>
                  <a:gd name="T113" fmla="*/ 7 h 21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91"/>
                  <a:gd name="T172" fmla="*/ 0 h 2106"/>
                  <a:gd name="T173" fmla="*/ 2891 w 2891"/>
                  <a:gd name="T174" fmla="*/ 2106 h 21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91" h="2106">
                    <a:moveTo>
                      <a:pt x="0" y="2106"/>
                    </a:moveTo>
                    <a:lnTo>
                      <a:pt x="29" y="2106"/>
                    </a:lnTo>
                    <a:lnTo>
                      <a:pt x="30" y="2105"/>
                    </a:lnTo>
                    <a:lnTo>
                      <a:pt x="30" y="2103"/>
                    </a:lnTo>
                    <a:lnTo>
                      <a:pt x="32" y="2103"/>
                    </a:lnTo>
                    <a:lnTo>
                      <a:pt x="34" y="2102"/>
                    </a:lnTo>
                    <a:lnTo>
                      <a:pt x="35" y="2103"/>
                    </a:lnTo>
                    <a:lnTo>
                      <a:pt x="37" y="2103"/>
                    </a:lnTo>
                    <a:lnTo>
                      <a:pt x="38" y="2105"/>
                    </a:lnTo>
                    <a:lnTo>
                      <a:pt x="38" y="2106"/>
                    </a:lnTo>
                    <a:lnTo>
                      <a:pt x="101" y="2106"/>
                    </a:lnTo>
                    <a:lnTo>
                      <a:pt x="101" y="2105"/>
                    </a:lnTo>
                    <a:lnTo>
                      <a:pt x="102" y="2103"/>
                    </a:lnTo>
                    <a:lnTo>
                      <a:pt x="103" y="2103"/>
                    </a:lnTo>
                    <a:lnTo>
                      <a:pt x="105" y="2102"/>
                    </a:lnTo>
                    <a:lnTo>
                      <a:pt x="107" y="2103"/>
                    </a:lnTo>
                    <a:lnTo>
                      <a:pt x="108" y="2103"/>
                    </a:lnTo>
                    <a:lnTo>
                      <a:pt x="109" y="2105"/>
                    </a:lnTo>
                    <a:lnTo>
                      <a:pt x="110" y="2106"/>
                    </a:lnTo>
                    <a:lnTo>
                      <a:pt x="252" y="2106"/>
                    </a:lnTo>
                    <a:lnTo>
                      <a:pt x="252" y="2105"/>
                    </a:lnTo>
                    <a:lnTo>
                      <a:pt x="253" y="2103"/>
                    </a:lnTo>
                    <a:lnTo>
                      <a:pt x="255" y="2103"/>
                    </a:lnTo>
                    <a:lnTo>
                      <a:pt x="256" y="2102"/>
                    </a:lnTo>
                    <a:lnTo>
                      <a:pt x="258" y="2103"/>
                    </a:lnTo>
                    <a:lnTo>
                      <a:pt x="260" y="2103"/>
                    </a:lnTo>
                    <a:lnTo>
                      <a:pt x="261" y="2105"/>
                    </a:lnTo>
                    <a:lnTo>
                      <a:pt x="261" y="2106"/>
                    </a:lnTo>
                    <a:lnTo>
                      <a:pt x="429" y="2106"/>
                    </a:lnTo>
                    <a:lnTo>
                      <a:pt x="430" y="2105"/>
                    </a:lnTo>
                    <a:lnTo>
                      <a:pt x="431" y="2103"/>
                    </a:lnTo>
                    <a:lnTo>
                      <a:pt x="432" y="2103"/>
                    </a:lnTo>
                    <a:lnTo>
                      <a:pt x="434" y="2102"/>
                    </a:lnTo>
                    <a:lnTo>
                      <a:pt x="436" y="2103"/>
                    </a:lnTo>
                    <a:lnTo>
                      <a:pt x="437" y="2103"/>
                    </a:lnTo>
                    <a:lnTo>
                      <a:pt x="438" y="2105"/>
                    </a:lnTo>
                    <a:lnTo>
                      <a:pt x="438" y="2106"/>
                    </a:lnTo>
                    <a:lnTo>
                      <a:pt x="477" y="2106"/>
                    </a:lnTo>
                    <a:lnTo>
                      <a:pt x="477" y="2105"/>
                    </a:lnTo>
                    <a:lnTo>
                      <a:pt x="478" y="2103"/>
                    </a:lnTo>
                    <a:lnTo>
                      <a:pt x="479" y="2103"/>
                    </a:lnTo>
                    <a:lnTo>
                      <a:pt x="481" y="2102"/>
                    </a:lnTo>
                    <a:lnTo>
                      <a:pt x="483" y="2103"/>
                    </a:lnTo>
                    <a:lnTo>
                      <a:pt x="484" y="2103"/>
                    </a:lnTo>
                    <a:lnTo>
                      <a:pt x="485" y="2105"/>
                    </a:lnTo>
                    <a:lnTo>
                      <a:pt x="486" y="2106"/>
                    </a:lnTo>
                    <a:lnTo>
                      <a:pt x="522" y="2106"/>
                    </a:lnTo>
                    <a:lnTo>
                      <a:pt x="523" y="2105"/>
                    </a:lnTo>
                    <a:lnTo>
                      <a:pt x="524" y="2103"/>
                    </a:lnTo>
                    <a:lnTo>
                      <a:pt x="525" y="2103"/>
                    </a:lnTo>
                    <a:lnTo>
                      <a:pt x="527" y="2102"/>
                    </a:lnTo>
                    <a:lnTo>
                      <a:pt x="528" y="2103"/>
                    </a:lnTo>
                    <a:lnTo>
                      <a:pt x="530" y="2103"/>
                    </a:lnTo>
                    <a:lnTo>
                      <a:pt x="531" y="2105"/>
                    </a:lnTo>
                    <a:lnTo>
                      <a:pt x="531" y="2106"/>
                    </a:lnTo>
                    <a:lnTo>
                      <a:pt x="574" y="2106"/>
                    </a:lnTo>
                    <a:lnTo>
                      <a:pt x="574" y="2105"/>
                    </a:lnTo>
                    <a:lnTo>
                      <a:pt x="575" y="2103"/>
                    </a:lnTo>
                    <a:lnTo>
                      <a:pt x="577" y="2103"/>
                    </a:lnTo>
                    <a:lnTo>
                      <a:pt x="579" y="2102"/>
                    </a:lnTo>
                    <a:lnTo>
                      <a:pt x="580" y="2103"/>
                    </a:lnTo>
                    <a:lnTo>
                      <a:pt x="582" y="2103"/>
                    </a:lnTo>
                    <a:lnTo>
                      <a:pt x="583" y="2105"/>
                    </a:lnTo>
                    <a:lnTo>
                      <a:pt x="583" y="2106"/>
                    </a:lnTo>
                    <a:lnTo>
                      <a:pt x="628" y="2106"/>
                    </a:lnTo>
                    <a:lnTo>
                      <a:pt x="628" y="2105"/>
                    </a:lnTo>
                    <a:lnTo>
                      <a:pt x="629" y="2103"/>
                    </a:lnTo>
                    <a:lnTo>
                      <a:pt x="631" y="2103"/>
                    </a:lnTo>
                    <a:lnTo>
                      <a:pt x="633" y="2102"/>
                    </a:lnTo>
                    <a:lnTo>
                      <a:pt x="634" y="2103"/>
                    </a:lnTo>
                    <a:lnTo>
                      <a:pt x="636" y="2103"/>
                    </a:lnTo>
                    <a:lnTo>
                      <a:pt x="637" y="2105"/>
                    </a:lnTo>
                    <a:lnTo>
                      <a:pt x="637" y="2106"/>
                    </a:lnTo>
                    <a:lnTo>
                      <a:pt x="880" y="2106"/>
                    </a:lnTo>
                    <a:lnTo>
                      <a:pt x="881" y="2105"/>
                    </a:lnTo>
                    <a:lnTo>
                      <a:pt x="881" y="2103"/>
                    </a:lnTo>
                    <a:lnTo>
                      <a:pt x="883" y="2103"/>
                    </a:lnTo>
                    <a:lnTo>
                      <a:pt x="885" y="2102"/>
                    </a:lnTo>
                    <a:lnTo>
                      <a:pt x="886" y="2103"/>
                    </a:lnTo>
                    <a:lnTo>
                      <a:pt x="888" y="2103"/>
                    </a:lnTo>
                    <a:lnTo>
                      <a:pt x="889" y="2105"/>
                    </a:lnTo>
                    <a:lnTo>
                      <a:pt x="889" y="2106"/>
                    </a:lnTo>
                    <a:lnTo>
                      <a:pt x="1006" y="2106"/>
                    </a:lnTo>
                    <a:lnTo>
                      <a:pt x="1006" y="2046"/>
                    </a:lnTo>
                    <a:lnTo>
                      <a:pt x="1252" y="2046"/>
                    </a:lnTo>
                    <a:lnTo>
                      <a:pt x="1252" y="2044"/>
                    </a:lnTo>
                    <a:lnTo>
                      <a:pt x="1253" y="2043"/>
                    </a:lnTo>
                    <a:lnTo>
                      <a:pt x="1255" y="2043"/>
                    </a:lnTo>
                    <a:lnTo>
                      <a:pt x="1256" y="2042"/>
                    </a:lnTo>
                    <a:lnTo>
                      <a:pt x="1258" y="2043"/>
                    </a:lnTo>
                    <a:lnTo>
                      <a:pt x="1259" y="2043"/>
                    </a:lnTo>
                    <a:lnTo>
                      <a:pt x="1260" y="2044"/>
                    </a:lnTo>
                    <a:lnTo>
                      <a:pt x="1261" y="2046"/>
                    </a:lnTo>
                    <a:lnTo>
                      <a:pt x="1272" y="2046"/>
                    </a:lnTo>
                    <a:lnTo>
                      <a:pt x="1272" y="2044"/>
                    </a:lnTo>
                    <a:lnTo>
                      <a:pt x="1273" y="2043"/>
                    </a:lnTo>
                    <a:lnTo>
                      <a:pt x="1275" y="2043"/>
                    </a:lnTo>
                    <a:lnTo>
                      <a:pt x="1276" y="2042"/>
                    </a:lnTo>
                    <a:lnTo>
                      <a:pt x="1278" y="2043"/>
                    </a:lnTo>
                    <a:lnTo>
                      <a:pt x="1280" y="2043"/>
                    </a:lnTo>
                    <a:lnTo>
                      <a:pt x="1281" y="2044"/>
                    </a:lnTo>
                    <a:lnTo>
                      <a:pt x="1281" y="2046"/>
                    </a:lnTo>
                    <a:lnTo>
                      <a:pt x="1409" y="2046"/>
                    </a:lnTo>
                    <a:lnTo>
                      <a:pt x="1409" y="2044"/>
                    </a:lnTo>
                    <a:lnTo>
                      <a:pt x="1410" y="2043"/>
                    </a:lnTo>
                    <a:lnTo>
                      <a:pt x="1412" y="2041"/>
                    </a:lnTo>
                    <a:lnTo>
                      <a:pt x="1414" y="2041"/>
                    </a:lnTo>
                    <a:lnTo>
                      <a:pt x="1416" y="2040"/>
                    </a:lnTo>
                    <a:lnTo>
                      <a:pt x="1418" y="2041"/>
                    </a:lnTo>
                    <a:lnTo>
                      <a:pt x="1420" y="2041"/>
                    </a:lnTo>
                    <a:lnTo>
                      <a:pt x="1421" y="2043"/>
                    </a:lnTo>
                    <a:lnTo>
                      <a:pt x="1422" y="2044"/>
                    </a:lnTo>
                    <a:lnTo>
                      <a:pt x="1423" y="2046"/>
                    </a:lnTo>
                    <a:lnTo>
                      <a:pt x="1800" y="2046"/>
                    </a:lnTo>
                    <a:lnTo>
                      <a:pt x="1801" y="2044"/>
                    </a:lnTo>
                    <a:lnTo>
                      <a:pt x="1802" y="2043"/>
                    </a:lnTo>
                    <a:lnTo>
                      <a:pt x="1803" y="2043"/>
                    </a:lnTo>
                    <a:lnTo>
                      <a:pt x="1805" y="2042"/>
                    </a:lnTo>
                    <a:lnTo>
                      <a:pt x="1807" y="2043"/>
                    </a:lnTo>
                    <a:lnTo>
                      <a:pt x="1808" y="2043"/>
                    </a:lnTo>
                    <a:lnTo>
                      <a:pt x="1809" y="2044"/>
                    </a:lnTo>
                    <a:lnTo>
                      <a:pt x="1809" y="2046"/>
                    </a:lnTo>
                    <a:lnTo>
                      <a:pt x="1991" y="2046"/>
                    </a:lnTo>
                    <a:lnTo>
                      <a:pt x="1992" y="2044"/>
                    </a:lnTo>
                    <a:lnTo>
                      <a:pt x="1993" y="2043"/>
                    </a:lnTo>
                    <a:lnTo>
                      <a:pt x="1994" y="2043"/>
                    </a:lnTo>
                    <a:lnTo>
                      <a:pt x="1996" y="2042"/>
                    </a:lnTo>
                    <a:lnTo>
                      <a:pt x="1997" y="2043"/>
                    </a:lnTo>
                    <a:lnTo>
                      <a:pt x="1999" y="2043"/>
                    </a:lnTo>
                    <a:lnTo>
                      <a:pt x="2000" y="2044"/>
                    </a:lnTo>
                    <a:lnTo>
                      <a:pt x="2000" y="2046"/>
                    </a:lnTo>
                    <a:lnTo>
                      <a:pt x="2008" y="2046"/>
                    </a:lnTo>
                    <a:lnTo>
                      <a:pt x="2008" y="2044"/>
                    </a:lnTo>
                    <a:lnTo>
                      <a:pt x="2010" y="2043"/>
                    </a:lnTo>
                    <a:lnTo>
                      <a:pt x="2011" y="2043"/>
                    </a:lnTo>
                    <a:lnTo>
                      <a:pt x="2013" y="2042"/>
                    </a:lnTo>
                    <a:lnTo>
                      <a:pt x="2014" y="2043"/>
                    </a:lnTo>
                    <a:lnTo>
                      <a:pt x="2016" y="2043"/>
                    </a:lnTo>
                    <a:lnTo>
                      <a:pt x="2017" y="2044"/>
                    </a:lnTo>
                    <a:lnTo>
                      <a:pt x="2017" y="2046"/>
                    </a:lnTo>
                    <a:lnTo>
                      <a:pt x="2165" y="2046"/>
                    </a:lnTo>
                    <a:lnTo>
                      <a:pt x="2165" y="2044"/>
                    </a:lnTo>
                    <a:lnTo>
                      <a:pt x="2166" y="2043"/>
                    </a:lnTo>
                    <a:lnTo>
                      <a:pt x="2168" y="2043"/>
                    </a:lnTo>
                    <a:lnTo>
                      <a:pt x="2170" y="2042"/>
                    </a:lnTo>
                    <a:lnTo>
                      <a:pt x="2171" y="2043"/>
                    </a:lnTo>
                    <a:lnTo>
                      <a:pt x="2173" y="2043"/>
                    </a:lnTo>
                    <a:lnTo>
                      <a:pt x="2174" y="2044"/>
                    </a:lnTo>
                    <a:lnTo>
                      <a:pt x="2174" y="2046"/>
                    </a:lnTo>
                    <a:lnTo>
                      <a:pt x="2647" y="2046"/>
                    </a:lnTo>
                    <a:lnTo>
                      <a:pt x="2647" y="2044"/>
                    </a:lnTo>
                    <a:lnTo>
                      <a:pt x="2648" y="2043"/>
                    </a:lnTo>
                    <a:lnTo>
                      <a:pt x="2650" y="2043"/>
                    </a:lnTo>
                    <a:lnTo>
                      <a:pt x="2651" y="2042"/>
                    </a:lnTo>
                    <a:lnTo>
                      <a:pt x="2653" y="2043"/>
                    </a:lnTo>
                    <a:lnTo>
                      <a:pt x="2654" y="2043"/>
                    </a:lnTo>
                    <a:lnTo>
                      <a:pt x="2655" y="2044"/>
                    </a:lnTo>
                    <a:lnTo>
                      <a:pt x="2656" y="2046"/>
                    </a:lnTo>
                    <a:lnTo>
                      <a:pt x="2891" y="2046"/>
                    </a:lnTo>
                    <a:lnTo>
                      <a:pt x="2891" y="1936"/>
                    </a:lnTo>
                    <a:lnTo>
                      <a:pt x="2629" y="1936"/>
                    </a:lnTo>
                    <a:lnTo>
                      <a:pt x="2629" y="7"/>
                    </a:lnTo>
                    <a:lnTo>
                      <a:pt x="2677" y="7"/>
                    </a:lnTo>
                    <a:lnTo>
                      <a:pt x="2678" y="5"/>
                    </a:lnTo>
                    <a:lnTo>
                      <a:pt x="2679" y="4"/>
                    </a:lnTo>
                    <a:lnTo>
                      <a:pt x="2680" y="3"/>
                    </a:lnTo>
                    <a:lnTo>
                      <a:pt x="2682" y="3"/>
                    </a:lnTo>
                    <a:lnTo>
                      <a:pt x="2684" y="3"/>
                    </a:lnTo>
                    <a:lnTo>
                      <a:pt x="2685" y="4"/>
                    </a:lnTo>
                    <a:lnTo>
                      <a:pt x="2686" y="5"/>
                    </a:lnTo>
                    <a:lnTo>
                      <a:pt x="2686" y="7"/>
                    </a:lnTo>
                    <a:lnTo>
                      <a:pt x="2737" y="7"/>
                    </a:lnTo>
                    <a:lnTo>
                      <a:pt x="2737" y="0"/>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917" name="Freeform 553"/>
              <p:cNvSpPr>
                <a:spLocks/>
              </p:cNvSpPr>
              <p:nvPr/>
            </p:nvSpPr>
            <p:spPr bwMode="auto">
              <a:xfrm>
                <a:off x="4843" y="976"/>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18" name="Freeform 554"/>
              <p:cNvSpPr>
                <a:spLocks/>
              </p:cNvSpPr>
              <p:nvPr/>
            </p:nvSpPr>
            <p:spPr bwMode="auto">
              <a:xfrm>
                <a:off x="4034" y="937"/>
                <a:ext cx="721" cy="89"/>
              </a:xfrm>
              <a:custGeom>
                <a:avLst/>
                <a:gdLst>
                  <a:gd name="T0" fmla="*/ 721 w 721"/>
                  <a:gd name="T1" fmla="*/ 0 h 89"/>
                  <a:gd name="T2" fmla="*/ 624 w 721"/>
                  <a:gd name="T3" fmla="*/ 0 h 89"/>
                  <a:gd name="T4" fmla="*/ 624 w 721"/>
                  <a:gd name="T5" fmla="*/ 89 h 89"/>
                  <a:gd name="T6" fmla="*/ 385 w 721"/>
                  <a:gd name="T7" fmla="*/ 89 h 89"/>
                  <a:gd name="T8" fmla="*/ 384 w 721"/>
                  <a:gd name="T9" fmla="*/ 87 h 89"/>
                  <a:gd name="T10" fmla="*/ 383 w 721"/>
                  <a:gd name="T11" fmla="*/ 86 h 89"/>
                  <a:gd name="T12" fmla="*/ 382 w 721"/>
                  <a:gd name="T13" fmla="*/ 85 h 89"/>
                  <a:gd name="T14" fmla="*/ 380 w 721"/>
                  <a:gd name="T15" fmla="*/ 85 h 89"/>
                  <a:gd name="T16" fmla="*/ 378 w 721"/>
                  <a:gd name="T17" fmla="*/ 85 h 89"/>
                  <a:gd name="T18" fmla="*/ 377 w 721"/>
                  <a:gd name="T19" fmla="*/ 86 h 89"/>
                  <a:gd name="T20" fmla="*/ 376 w 721"/>
                  <a:gd name="T21" fmla="*/ 87 h 89"/>
                  <a:gd name="T22" fmla="*/ 376 w 721"/>
                  <a:gd name="T23" fmla="*/ 89 h 89"/>
                  <a:gd name="T24" fmla="*/ 151 w 721"/>
                  <a:gd name="T25" fmla="*/ 89 h 89"/>
                  <a:gd name="T26" fmla="*/ 151 w 721"/>
                  <a:gd name="T27" fmla="*/ 87 h 89"/>
                  <a:gd name="T28" fmla="*/ 150 w 721"/>
                  <a:gd name="T29" fmla="*/ 86 h 89"/>
                  <a:gd name="T30" fmla="*/ 148 w 721"/>
                  <a:gd name="T31" fmla="*/ 85 h 89"/>
                  <a:gd name="T32" fmla="*/ 146 w 721"/>
                  <a:gd name="T33" fmla="*/ 85 h 89"/>
                  <a:gd name="T34" fmla="*/ 145 w 721"/>
                  <a:gd name="T35" fmla="*/ 85 h 89"/>
                  <a:gd name="T36" fmla="*/ 143 w 721"/>
                  <a:gd name="T37" fmla="*/ 86 h 89"/>
                  <a:gd name="T38" fmla="*/ 142 w 721"/>
                  <a:gd name="T39" fmla="*/ 87 h 89"/>
                  <a:gd name="T40" fmla="*/ 142 w 721"/>
                  <a:gd name="T41" fmla="*/ 89 h 89"/>
                  <a:gd name="T42" fmla="*/ 20 w 721"/>
                  <a:gd name="T43" fmla="*/ 89 h 89"/>
                  <a:gd name="T44" fmla="*/ 20 w 721"/>
                  <a:gd name="T45" fmla="*/ 44 h 89"/>
                  <a:gd name="T46" fmla="*/ 0 w 721"/>
                  <a:gd name="T47" fmla="*/ 44 h 8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21"/>
                  <a:gd name="T73" fmla="*/ 0 h 89"/>
                  <a:gd name="T74" fmla="*/ 721 w 721"/>
                  <a:gd name="T75" fmla="*/ 89 h 8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21" h="89">
                    <a:moveTo>
                      <a:pt x="721" y="0"/>
                    </a:moveTo>
                    <a:lnTo>
                      <a:pt x="624" y="0"/>
                    </a:lnTo>
                    <a:lnTo>
                      <a:pt x="624" y="89"/>
                    </a:lnTo>
                    <a:lnTo>
                      <a:pt x="385" y="89"/>
                    </a:lnTo>
                    <a:lnTo>
                      <a:pt x="384" y="87"/>
                    </a:lnTo>
                    <a:lnTo>
                      <a:pt x="383" y="86"/>
                    </a:lnTo>
                    <a:lnTo>
                      <a:pt x="382" y="85"/>
                    </a:lnTo>
                    <a:lnTo>
                      <a:pt x="380" y="85"/>
                    </a:lnTo>
                    <a:lnTo>
                      <a:pt x="378" y="85"/>
                    </a:lnTo>
                    <a:lnTo>
                      <a:pt x="377" y="86"/>
                    </a:lnTo>
                    <a:lnTo>
                      <a:pt x="376" y="87"/>
                    </a:lnTo>
                    <a:lnTo>
                      <a:pt x="376" y="89"/>
                    </a:lnTo>
                    <a:lnTo>
                      <a:pt x="151" y="89"/>
                    </a:lnTo>
                    <a:lnTo>
                      <a:pt x="151" y="87"/>
                    </a:lnTo>
                    <a:lnTo>
                      <a:pt x="150" y="86"/>
                    </a:lnTo>
                    <a:lnTo>
                      <a:pt x="148" y="85"/>
                    </a:lnTo>
                    <a:lnTo>
                      <a:pt x="146" y="85"/>
                    </a:lnTo>
                    <a:lnTo>
                      <a:pt x="145" y="85"/>
                    </a:lnTo>
                    <a:lnTo>
                      <a:pt x="143" y="86"/>
                    </a:lnTo>
                    <a:lnTo>
                      <a:pt x="142" y="87"/>
                    </a:lnTo>
                    <a:lnTo>
                      <a:pt x="142" y="89"/>
                    </a:lnTo>
                    <a:lnTo>
                      <a:pt x="20" y="89"/>
                    </a:lnTo>
                    <a:lnTo>
                      <a:pt x="20" y="44"/>
                    </a:lnTo>
                    <a:lnTo>
                      <a:pt x="0" y="44"/>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919" name="Freeform 555"/>
              <p:cNvSpPr>
                <a:spLocks/>
              </p:cNvSpPr>
              <p:nvPr/>
            </p:nvSpPr>
            <p:spPr bwMode="auto">
              <a:xfrm>
                <a:off x="4753" y="932"/>
                <a:ext cx="13" cy="10"/>
              </a:xfrm>
              <a:custGeom>
                <a:avLst/>
                <a:gdLst>
                  <a:gd name="T0" fmla="*/ 2 w 13"/>
                  <a:gd name="T1" fmla="*/ 0 h 10"/>
                  <a:gd name="T2" fmla="*/ 13 w 13"/>
                  <a:gd name="T3" fmla="*/ 5 h 10"/>
                  <a:gd name="T4" fmla="*/ 2 w 13"/>
                  <a:gd name="T5" fmla="*/ 10 h 10"/>
                  <a:gd name="T6" fmla="*/ 0 w 13"/>
                  <a:gd name="T7" fmla="*/ 7 h 10"/>
                  <a:gd name="T8" fmla="*/ 0 w 13"/>
                  <a:gd name="T9" fmla="*/ 5 h 10"/>
                  <a:gd name="T10" fmla="*/ 0 w 13"/>
                  <a:gd name="T11" fmla="*/ 3 h 10"/>
                  <a:gd name="T12" fmla="*/ 2 w 13"/>
                  <a:gd name="T13" fmla="*/ 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2" y="0"/>
                    </a:moveTo>
                    <a:lnTo>
                      <a:pt x="13" y="5"/>
                    </a:lnTo>
                    <a:lnTo>
                      <a:pt x="2" y="10"/>
                    </a:lnTo>
                    <a:lnTo>
                      <a:pt x="0" y="7"/>
                    </a:lnTo>
                    <a:lnTo>
                      <a:pt x="0" y="5"/>
                    </a:lnTo>
                    <a:lnTo>
                      <a:pt x="0" y="3"/>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0" name="Freeform 556"/>
              <p:cNvSpPr>
                <a:spLocks/>
              </p:cNvSpPr>
              <p:nvPr/>
            </p:nvSpPr>
            <p:spPr bwMode="auto">
              <a:xfrm>
                <a:off x="3328" y="985"/>
                <a:ext cx="1466" cy="302"/>
              </a:xfrm>
              <a:custGeom>
                <a:avLst/>
                <a:gdLst>
                  <a:gd name="T0" fmla="*/ 37 w 1466"/>
                  <a:gd name="T1" fmla="*/ 300 h 302"/>
                  <a:gd name="T2" fmla="*/ 43 w 1466"/>
                  <a:gd name="T3" fmla="*/ 300 h 302"/>
                  <a:gd name="T4" fmla="*/ 79 w 1466"/>
                  <a:gd name="T5" fmla="*/ 301 h 302"/>
                  <a:gd name="T6" fmla="*/ 85 w 1466"/>
                  <a:gd name="T7" fmla="*/ 299 h 302"/>
                  <a:gd name="T8" fmla="*/ 100 w 1466"/>
                  <a:gd name="T9" fmla="*/ 302 h 302"/>
                  <a:gd name="T10" fmla="*/ 104 w 1466"/>
                  <a:gd name="T11" fmla="*/ 299 h 302"/>
                  <a:gd name="T12" fmla="*/ 109 w 1466"/>
                  <a:gd name="T13" fmla="*/ 302 h 302"/>
                  <a:gd name="T14" fmla="*/ 133 w 1466"/>
                  <a:gd name="T15" fmla="*/ 299 h 302"/>
                  <a:gd name="T16" fmla="*/ 139 w 1466"/>
                  <a:gd name="T17" fmla="*/ 301 h 302"/>
                  <a:gd name="T18" fmla="*/ 154 w 1466"/>
                  <a:gd name="T19" fmla="*/ 300 h 302"/>
                  <a:gd name="T20" fmla="*/ 160 w 1466"/>
                  <a:gd name="T21" fmla="*/ 300 h 302"/>
                  <a:gd name="T22" fmla="*/ 400 w 1466"/>
                  <a:gd name="T23" fmla="*/ 301 h 302"/>
                  <a:gd name="T24" fmla="*/ 406 w 1466"/>
                  <a:gd name="T25" fmla="*/ 299 h 302"/>
                  <a:gd name="T26" fmla="*/ 442 w 1466"/>
                  <a:gd name="T27" fmla="*/ 302 h 302"/>
                  <a:gd name="T28" fmla="*/ 447 w 1466"/>
                  <a:gd name="T29" fmla="*/ 299 h 302"/>
                  <a:gd name="T30" fmla="*/ 451 w 1466"/>
                  <a:gd name="T31" fmla="*/ 302 h 302"/>
                  <a:gd name="T32" fmla="*/ 477 w 1466"/>
                  <a:gd name="T33" fmla="*/ 299 h 302"/>
                  <a:gd name="T34" fmla="*/ 483 w 1466"/>
                  <a:gd name="T35" fmla="*/ 301 h 302"/>
                  <a:gd name="T36" fmla="*/ 495 w 1466"/>
                  <a:gd name="T37" fmla="*/ 300 h 302"/>
                  <a:gd name="T38" fmla="*/ 502 w 1466"/>
                  <a:gd name="T39" fmla="*/ 300 h 302"/>
                  <a:gd name="T40" fmla="*/ 520 w 1466"/>
                  <a:gd name="T41" fmla="*/ 301 h 302"/>
                  <a:gd name="T42" fmla="*/ 526 w 1466"/>
                  <a:gd name="T43" fmla="*/ 299 h 302"/>
                  <a:gd name="T44" fmla="*/ 542 w 1466"/>
                  <a:gd name="T45" fmla="*/ 302 h 302"/>
                  <a:gd name="T46" fmla="*/ 546 w 1466"/>
                  <a:gd name="T47" fmla="*/ 299 h 302"/>
                  <a:gd name="T48" fmla="*/ 551 w 1466"/>
                  <a:gd name="T49" fmla="*/ 302 h 302"/>
                  <a:gd name="T50" fmla="*/ 565 w 1466"/>
                  <a:gd name="T51" fmla="*/ 299 h 302"/>
                  <a:gd name="T52" fmla="*/ 571 w 1466"/>
                  <a:gd name="T53" fmla="*/ 301 h 302"/>
                  <a:gd name="T54" fmla="*/ 591 w 1466"/>
                  <a:gd name="T55" fmla="*/ 300 h 302"/>
                  <a:gd name="T56" fmla="*/ 597 w 1466"/>
                  <a:gd name="T57" fmla="*/ 300 h 302"/>
                  <a:gd name="T58" fmla="*/ 631 w 1466"/>
                  <a:gd name="T59" fmla="*/ 301 h 302"/>
                  <a:gd name="T60" fmla="*/ 636 w 1466"/>
                  <a:gd name="T61" fmla="*/ 299 h 302"/>
                  <a:gd name="T62" fmla="*/ 664 w 1466"/>
                  <a:gd name="T63" fmla="*/ 302 h 302"/>
                  <a:gd name="T64" fmla="*/ 668 w 1466"/>
                  <a:gd name="T65" fmla="*/ 299 h 302"/>
                  <a:gd name="T66" fmla="*/ 673 w 1466"/>
                  <a:gd name="T67" fmla="*/ 302 h 302"/>
                  <a:gd name="T68" fmla="*/ 694 w 1466"/>
                  <a:gd name="T69" fmla="*/ 299 h 302"/>
                  <a:gd name="T70" fmla="*/ 700 w 1466"/>
                  <a:gd name="T71" fmla="*/ 301 h 302"/>
                  <a:gd name="T72" fmla="*/ 726 w 1466"/>
                  <a:gd name="T73" fmla="*/ 300 h 302"/>
                  <a:gd name="T74" fmla="*/ 732 w 1466"/>
                  <a:gd name="T75" fmla="*/ 300 h 302"/>
                  <a:gd name="T76" fmla="*/ 848 w 1466"/>
                  <a:gd name="T77" fmla="*/ 301 h 302"/>
                  <a:gd name="T78" fmla="*/ 854 w 1466"/>
                  <a:gd name="T79" fmla="*/ 299 h 302"/>
                  <a:gd name="T80" fmla="*/ 1224 w 1466"/>
                  <a:gd name="T81" fmla="*/ 302 h 302"/>
                  <a:gd name="T82" fmla="*/ 1229 w 1466"/>
                  <a:gd name="T83" fmla="*/ 299 h 302"/>
                  <a:gd name="T84" fmla="*/ 1233 w 1466"/>
                  <a:gd name="T85" fmla="*/ 302 h 302"/>
                  <a:gd name="T86" fmla="*/ 1302 w 1466"/>
                  <a:gd name="T87" fmla="*/ 299 h 302"/>
                  <a:gd name="T88" fmla="*/ 1307 w 1466"/>
                  <a:gd name="T89" fmla="*/ 301 h 302"/>
                  <a:gd name="T90" fmla="*/ 1314 w 1466"/>
                  <a:gd name="T91" fmla="*/ 300 h 302"/>
                  <a:gd name="T92" fmla="*/ 1320 w 1466"/>
                  <a:gd name="T93" fmla="*/ 300 h 302"/>
                  <a:gd name="T94" fmla="*/ 1409 w 1466"/>
                  <a:gd name="T95" fmla="*/ 301 h 302"/>
                  <a:gd name="T96" fmla="*/ 1415 w 1466"/>
                  <a:gd name="T97" fmla="*/ 299 h 302"/>
                  <a:gd name="T98" fmla="*/ 1436 w 1466"/>
                  <a:gd name="T99" fmla="*/ 302 h 302"/>
                  <a:gd name="T100" fmla="*/ 1440 w 1466"/>
                  <a:gd name="T101" fmla="*/ 299 h 302"/>
                  <a:gd name="T102" fmla="*/ 1445 w 1466"/>
                  <a:gd name="T103" fmla="*/ 302 h 30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66"/>
                  <a:gd name="T157" fmla="*/ 0 h 302"/>
                  <a:gd name="T158" fmla="*/ 1466 w 1466"/>
                  <a:gd name="T159" fmla="*/ 302 h 30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66" h="302">
                    <a:moveTo>
                      <a:pt x="0" y="302"/>
                    </a:moveTo>
                    <a:lnTo>
                      <a:pt x="35" y="302"/>
                    </a:lnTo>
                    <a:lnTo>
                      <a:pt x="36" y="301"/>
                    </a:lnTo>
                    <a:lnTo>
                      <a:pt x="37" y="300"/>
                    </a:lnTo>
                    <a:lnTo>
                      <a:pt x="38" y="299"/>
                    </a:lnTo>
                    <a:lnTo>
                      <a:pt x="40" y="299"/>
                    </a:lnTo>
                    <a:lnTo>
                      <a:pt x="42" y="299"/>
                    </a:lnTo>
                    <a:lnTo>
                      <a:pt x="43" y="300"/>
                    </a:lnTo>
                    <a:lnTo>
                      <a:pt x="44" y="301"/>
                    </a:lnTo>
                    <a:lnTo>
                      <a:pt x="44" y="302"/>
                    </a:lnTo>
                    <a:lnTo>
                      <a:pt x="78" y="302"/>
                    </a:lnTo>
                    <a:lnTo>
                      <a:pt x="79" y="301"/>
                    </a:lnTo>
                    <a:lnTo>
                      <a:pt x="80" y="300"/>
                    </a:lnTo>
                    <a:lnTo>
                      <a:pt x="81" y="299"/>
                    </a:lnTo>
                    <a:lnTo>
                      <a:pt x="83" y="299"/>
                    </a:lnTo>
                    <a:lnTo>
                      <a:pt x="85" y="299"/>
                    </a:lnTo>
                    <a:lnTo>
                      <a:pt x="86" y="300"/>
                    </a:lnTo>
                    <a:lnTo>
                      <a:pt x="87" y="301"/>
                    </a:lnTo>
                    <a:lnTo>
                      <a:pt x="88" y="302"/>
                    </a:lnTo>
                    <a:lnTo>
                      <a:pt x="100" y="302"/>
                    </a:lnTo>
                    <a:lnTo>
                      <a:pt x="100" y="301"/>
                    </a:lnTo>
                    <a:lnTo>
                      <a:pt x="101" y="300"/>
                    </a:lnTo>
                    <a:lnTo>
                      <a:pt x="103" y="299"/>
                    </a:lnTo>
                    <a:lnTo>
                      <a:pt x="104" y="299"/>
                    </a:lnTo>
                    <a:lnTo>
                      <a:pt x="106" y="299"/>
                    </a:lnTo>
                    <a:lnTo>
                      <a:pt x="107" y="300"/>
                    </a:lnTo>
                    <a:lnTo>
                      <a:pt x="109" y="301"/>
                    </a:lnTo>
                    <a:lnTo>
                      <a:pt x="109" y="302"/>
                    </a:lnTo>
                    <a:lnTo>
                      <a:pt x="130" y="302"/>
                    </a:lnTo>
                    <a:lnTo>
                      <a:pt x="131" y="301"/>
                    </a:lnTo>
                    <a:lnTo>
                      <a:pt x="132" y="300"/>
                    </a:lnTo>
                    <a:lnTo>
                      <a:pt x="133" y="299"/>
                    </a:lnTo>
                    <a:lnTo>
                      <a:pt x="135" y="299"/>
                    </a:lnTo>
                    <a:lnTo>
                      <a:pt x="136" y="299"/>
                    </a:lnTo>
                    <a:lnTo>
                      <a:pt x="138" y="300"/>
                    </a:lnTo>
                    <a:lnTo>
                      <a:pt x="139" y="301"/>
                    </a:lnTo>
                    <a:lnTo>
                      <a:pt x="139" y="302"/>
                    </a:lnTo>
                    <a:lnTo>
                      <a:pt x="153" y="302"/>
                    </a:lnTo>
                    <a:lnTo>
                      <a:pt x="153" y="301"/>
                    </a:lnTo>
                    <a:lnTo>
                      <a:pt x="154" y="300"/>
                    </a:lnTo>
                    <a:lnTo>
                      <a:pt x="156" y="299"/>
                    </a:lnTo>
                    <a:lnTo>
                      <a:pt x="157" y="299"/>
                    </a:lnTo>
                    <a:lnTo>
                      <a:pt x="159" y="299"/>
                    </a:lnTo>
                    <a:lnTo>
                      <a:pt x="160" y="300"/>
                    </a:lnTo>
                    <a:lnTo>
                      <a:pt x="161" y="301"/>
                    </a:lnTo>
                    <a:lnTo>
                      <a:pt x="162" y="302"/>
                    </a:lnTo>
                    <a:lnTo>
                      <a:pt x="400" y="302"/>
                    </a:lnTo>
                    <a:lnTo>
                      <a:pt x="400" y="301"/>
                    </a:lnTo>
                    <a:lnTo>
                      <a:pt x="401" y="300"/>
                    </a:lnTo>
                    <a:lnTo>
                      <a:pt x="403" y="299"/>
                    </a:lnTo>
                    <a:lnTo>
                      <a:pt x="405" y="299"/>
                    </a:lnTo>
                    <a:lnTo>
                      <a:pt x="406" y="299"/>
                    </a:lnTo>
                    <a:lnTo>
                      <a:pt x="408" y="300"/>
                    </a:lnTo>
                    <a:lnTo>
                      <a:pt x="409" y="301"/>
                    </a:lnTo>
                    <a:lnTo>
                      <a:pt x="409" y="302"/>
                    </a:lnTo>
                    <a:lnTo>
                      <a:pt x="442" y="302"/>
                    </a:lnTo>
                    <a:lnTo>
                      <a:pt x="443" y="301"/>
                    </a:lnTo>
                    <a:lnTo>
                      <a:pt x="443" y="300"/>
                    </a:lnTo>
                    <a:lnTo>
                      <a:pt x="445" y="299"/>
                    </a:lnTo>
                    <a:lnTo>
                      <a:pt x="447" y="299"/>
                    </a:lnTo>
                    <a:lnTo>
                      <a:pt x="448" y="299"/>
                    </a:lnTo>
                    <a:lnTo>
                      <a:pt x="450" y="300"/>
                    </a:lnTo>
                    <a:lnTo>
                      <a:pt x="451" y="301"/>
                    </a:lnTo>
                    <a:lnTo>
                      <a:pt x="451" y="302"/>
                    </a:lnTo>
                    <a:lnTo>
                      <a:pt x="475" y="302"/>
                    </a:lnTo>
                    <a:lnTo>
                      <a:pt x="475" y="301"/>
                    </a:lnTo>
                    <a:lnTo>
                      <a:pt x="476" y="300"/>
                    </a:lnTo>
                    <a:lnTo>
                      <a:pt x="477" y="299"/>
                    </a:lnTo>
                    <a:lnTo>
                      <a:pt x="479" y="299"/>
                    </a:lnTo>
                    <a:lnTo>
                      <a:pt x="481" y="299"/>
                    </a:lnTo>
                    <a:lnTo>
                      <a:pt x="482" y="300"/>
                    </a:lnTo>
                    <a:lnTo>
                      <a:pt x="483" y="301"/>
                    </a:lnTo>
                    <a:lnTo>
                      <a:pt x="484" y="302"/>
                    </a:lnTo>
                    <a:lnTo>
                      <a:pt x="494" y="302"/>
                    </a:lnTo>
                    <a:lnTo>
                      <a:pt x="494" y="301"/>
                    </a:lnTo>
                    <a:lnTo>
                      <a:pt x="495" y="300"/>
                    </a:lnTo>
                    <a:lnTo>
                      <a:pt x="497" y="299"/>
                    </a:lnTo>
                    <a:lnTo>
                      <a:pt x="499" y="299"/>
                    </a:lnTo>
                    <a:lnTo>
                      <a:pt x="500" y="299"/>
                    </a:lnTo>
                    <a:lnTo>
                      <a:pt x="502" y="300"/>
                    </a:lnTo>
                    <a:lnTo>
                      <a:pt x="503" y="301"/>
                    </a:lnTo>
                    <a:lnTo>
                      <a:pt x="503" y="302"/>
                    </a:lnTo>
                    <a:lnTo>
                      <a:pt x="520" y="302"/>
                    </a:lnTo>
                    <a:lnTo>
                      <a:pt x="520" y="301"/>
                    </a:lnTo>
                    <a:lnTo>
                      <a:pt x="521" y="300"/>
                    </a:lnTo>
                    <a:lnTo>
                      <a:pt x="523" y="299"/>
                    </a:lnTo>
                    <a:lnTo>
                      <a:pt x="524" y="299"/>
                    </a:lnTo>
                    <a:lnTo>
                      <a:pt x="526" y="299"/>
                    </a:lnTo>
                    <a:lnTo>
                      <a:pt x="528" y="300"/>
                    </a:lnTo>
                    <a:lnTo>
                      <a:pt x="528" y="301"/>
                    </a:lnTo>
                    <a:lnTo>
                      <a:pt x="529" y="302"/>
                    </a:lnTo>
                    <a:lnTo>
                      <a:pt x="542" y="302"/>
                    </a:lnTo>
                    <a:lnTo>
                      <a:pt x="542" y="301"/>
                    </a:lnTo>
                    <a:lnTo>
                      <a:pt x="543" y="300"/>
                    </a:lnTo>
                    <a:lnTo>
                      <a:pt x="545" y="299"/>
                    </a:lnTo>
                    <a:lnTo>
                      <a:pt x="546" y="299"/>
                    </a:lnTo>
                    <a:lnTo>
                      <a:pt x="548" y="299"/>
                    </a:lnTo>
                    <a:lnTo>
                      <a:pt x="550" y="300"/>
                    </a:lnTo>
                    <a:lnTo>
                      <a:pt x="550" y="301"/>
                    </a:lnTo>
                    <a:lnTo>
                      <a:pt x="551" y="302"/>
                    </a:lnTo>
                    <a:lnTo>
                      <a:pt x="562" y="302"/>
                    </a:lnTo>
                    <a:lnTo>
                      <a:pt x="563" y="301"/>
                    </a:lnTo>
                    <a:lnTo>
                      <a:pt x="564" y="300"/>
                    </a:lnTo>
                    <a:lnTo>
                      <a:pt x="565" y="299"/>
                    </a:lnTo>
                    <a:lnTo>
                      <a:pt x="567" y="299"/>
                    </a:lnTo>
                    <a:lnTo>
                      <a:pt x="569" y="299"/>
                    </a:lnTo>
                    <a:lnTo>
                      <a:pt x="570" y="300"/>
                    </a:lnTo>
                    <a:lnTo>
                      <a:pt x="571" y="301"/>
                    </a:lnTo>
                    <a:lnTo>
                      <a:pt x="571" y="302"/>
                    </a:lnTo>
                    <a:lnTo>
                      <a:pt x="589" y="302"/>
                    </a:lnTo>
                    <a:lnTo>
                      <a:pt x="590" y="301"/>
                    </a:lnTo>
                    <a:lnTo>
                      <a:pt x="591" y="300"/>
                    </a:lnTo>
                    <a:lnTo>
                      <a:pt x="592" y="299"/>
                    </a:lnTo>
                    <a:lnTo>
                      <a:pt x="594" y="299"/>
                    </a:lnTo>
                    <a:lnTo>
                      <a:pt x="596" y="299"/>
                    </a:lnTo>
                    <a:lnTo>
                      <a:pt x="597" y="300"/>
                    </a:lnTo>
                    <a:lnTo>
                      <a:pt x="598" y="301"/>
                    </a:lnTo>
                    <a:lnTo>
                      <a:pt x="599" y="302"/>
                    </a:lnTo>
                    <a:lnTo>
                      <a:pt x="630" y="302"/>
                    </a:lnTo>
                    <a:lnTo>
                      <a:pt x="631" y="301"/>
                    </a:lnTo>
                    <a:lnTo>
                      <a:pt x="631" y="300"/>
                    </a:lnTo>
                    <a:lnTo>
                      <a:pt x="633" y="299"/>
                    </a:lnTo>
                    <a:lnTo>
                      <a:pt x="635" y="299"/>
                    </a:lnTo>
                    <a:lnTo>
                      <a:pt x="636" y="299"/>
                    </a:lnTo>
                    <a:lnTo>
                      <a:pt x="638" y="300"/>
                    </a:lnTo>
                    <a:lnTo>
                      <a:pt x="639" y="301"/>
                    </a:lnTo>
                    <a:lnTo>
                      <a:pt x="639" y="302"/>
                    </a:lnTo>
                    <a:lnTo>
                      <a:pt x="664" y="302"/>
                    </a:lnTo>
                    <a:lnTo>
                      <a:pt x="664" y="301"/>
                    </a:lnTo>
                    <a:lnTo>
                      <a:pt x="665" y="300"/>
                    </a:lnTo>
                    <a:lnTo>
                      <a:pt x="667" y="299"/>
                    </a:lnTo>
                    <a:lnTo>
                      <a:pt x="668" y="299"/>
                    </a:lnTo>
                    <a:lnTo>
                      <a:pt x="670" y="299"/>
                    </a:lnTo>
                    <a:lnTo>
                      <a:pt x="671" y="300"/>
                    </a:lnTo>
                    <a:lnTo>
                      <a:pt x="673" y="301"/>
                    </a:lnTo>
                    <a:lnTo>
                      <a:pt x="673" y="302"/>
                    </a:lnTo>
                    <a:lnTo>
                      <a:pt x="691" y="302"/>
                    </a:lnTo>
                    <a:lnTo>
                      <a:pt x="691" y="301"/>
                    </a:lnTo>
                    <a:lnTo>
                      <a:pt x="692" y="300"/>
                    </a:lnTo>
                    <a:lnTo>
                      <a:pt x="694" y="299"/>
                    </a:lnTo>
                    <a:lnTo>
                      <a:pt x="695" y="299"/>
                    </a:lnTo>
                    <a:lnTo>
                      <a:pt x="697" y="299"/>
                    </a:lnTo>
                    <a:lnTo>
                      <a:pt x="698" y="300"/>
                    </a:lnTo>
                    <a:lnTo>
                      <a:pt x="700" y="301"/>
                    </a:lnTo>
                    <a:lnTo>
                      <a:pt x="700" y="302"/>
                    </a:lnTo>
                    <a:lnTo>
                      <a:pt x="725" y="302"/>
                    </a:lnTo>
                    <a:lnTo>
                      <a:pt x="725" y="301"/>
                    </a:lnTo>
                    <a:lnTo>
                      <a:pt x="726" y="300"/>
                    </a:lnTo>
                    <a:lnTo>
                      <a:pt x="727" y="299"/>
                    </a:lnTo>
                    <a:lnTo>
                      <a:pt x="729" y="299"/>
                    </a:lnTo>
                    <a:lnTo>
                      <a:pt x="731" y="299"/>
                    </a:lnTo>
                    <a:lnTo>
                      <a:pt x="732" y="300"/>
                    </a:lnTo>
                    <a:lnTo>
                      <a:pt x="733" y="301"/>
                    </a:lnTo>
                    <a:lnTo>
                      <a:pt x="734" y="302"/>
                    </a:lnTo>
                    <a:lnTo>
                      <a:pt x="848" y="302"/>
                    </a:lnTo>
                    <a:lnTo>
                      <a:pt x="848" y="301"/>
                    </a:lnTo>
                    <a:lnTo>
                      <a:pt x="849" y="300"/>
                    </a:lnTo>
                    <a:lnTo>
                      <a:pt x="851" y="299"/>
                    </a:lnTo>
                    <a:lnTo>
                      <a:pt x="852" y="299"/>
                    </a:lnTo>
                    <a:lnTo>
                      <a:pt x="854" y="299"/>
                    </a:lnTo>
                    <a:lnTo>
                      <a:pt x="856" y="300"/>
                    </a:lnTo>
                    <a:lnTo>
                      <a:pt x="857" y="301"/>
                    </a:lnTo>
                    <a:lnTo>
                      <a:pt x="857" y="302"/>
                    </a:lnTo>
                    <a:lnTo>
                      <a:pt x="1224" y="302"/>
                    </a:lnTo>
                    <a:lnTo>
                      <a:pt x="1225" y="301"/>
                    </a:lnTo>
                    <a:lnTo>
                      <a:pt x="1226" y="300"/>
                    </a:lnTo>
                    <a:lnTo>
                      <a:pt x="1227" y="299"/>
                    </a:lnTo>
                    <a:lnTo>
                      <a:pt x="1229" y="299"/>
                    </a:lnTo>
                    <a:lnTo>
                      <a:pt x="1231" y="299"/>
                    </a:lnTo>
                    <a:lnTo>
                      <a:pt x="1232" y="300"/>
                    </a:lnTo>
                    <a:lnTo>
                      <a:pt x="1233" y="301"/>
                    </a:lnTo>
                    <a:lnTo>
                      <a:pt x="1233" y="302"/>
                    </a:lnTo>
                    <a:lnTo>
                      <a:pt x="1299" y="302"/>
                    </a:lnTo>
                    <a:lnTo>
                      <a:pt x="1299" y="301"/>
                    </a:lnTo>
                    <a:lnTo>
                      <a:pt x="1300" y="300"/>
                    </a:lnTo>
                    <a:lnTo>
                      <a:pt x="1302" y="299"/>
                    </a:lnTo>
                    <a:lnTo>
                      <a:pt x="1303" y="299"/>
                    </a:lnTo>
                    <a:lnTo>
                      <a:pt x="1305" y="299"/>
                    </a:lnTo>
                    <a:lnTo>
                      <a:pt x="1306" y="300"/>
                    </a:lnTo>
                    <a:lnTo>
                      <a:pt x="1307" y="301"/>
                    </a:lnTo>
                    <a:lnTo>
                      <a:pt x="1308" y="302"/>
                    </a:lnTo>
                    <a:lnTo>
                      <a:pt x="1312" y="302"/>
                    </a:lnTo>
                    <a:lnTo>
                      <a:pt x="1313" y="301"/>
                    </a:lnTo>
                    <a:lnTo>
                      <a:pt x="1314" y="300"/>
                    </a:lnTo>
                    <a:lnTo>
                      <a:pt x="1315" y="299"/>
                    </a:lnTo>
                    <a:lnTo>
                      <a:pt x="1317" y="299"/>
                    </a:lnTo>
                    <a:lnTo>
                      <a:pt x="1318" y="299"/>
                    </a:lnTo>
                    <a:lnTo>
                      <a:pt x="1320" y="300"/>
                    </a:lnTo>
                    <a:lnTo>
                      <a:pt x="1321" y="301"/>
                    </a:lnTo>
                    <a:lnTo>
                      <a:pt x="1321" y="302"/>
                    </a:lnTo>
                    <a:lnTo>
                      <a:pt x="1409" y="302"/>
                    </a:lnTo>
                    <a:lnTo>
                      <a:pt x="1409" y="301"/>
                    </a:lnTo>
                    <a:lnTo>
                      <a:pt x="1410" y="300"/>
                    </a:lnTo>
                    <a:lnTo>
                      <a:pt x="1411" y="299"/>
                    </a:lnTo>
                    <a:lnTo>
                      <a:pt x="1413" y="299"/>
                    </a:lnTo>
                    <a:lnTo>
                      <a:pt x="1415" y="299"/>
                    </a:lnTo>
                    <a:lnTo>
                      <a:pt x="1416" y="300"/>
                    </a:lnTo>
                    <a:lnTo>
                      <a:pt x="1417" y="301"/>
                    </a:lnTo>
                    <a:lnTo>
                      <a:pt x="1417" y="302"/>
                    </a:lnTo>
                    <a:lnTo>
                      <a:pt x="1436" y="302"/>
                    </a:lnTo>
                    <a:lnTo>
                      <a:pt x="1436" y="301"/>
                    </a:lnTo>
                    <a:lnTo>
                      <a:pt x="1437" y="300"/>
                    </a:lnTo>
                    <a:lnTo>
                      <a:pt x="1438" y="299"/>
                    </a:lnTo>
                    <a:lnTo>
                      <a:pt x="1440" y="299"/>
                    </a:lnTo>
                    <a:lnTo>
                      <a:pt x="1442" y="299"/>
                    </a:lnTo>
                    <a:lnTo>
                      <a:pt x="1443" y="300"/>
                    </a:lnTo>
                    <a:lnTo>
                      <a:pt x="1444" y="301"/>
                    </a:lnTo>
                    <a:lnTo>
                      <a:pt x="1445" y="302"/>
                    </a:lnTo>
                    <a:lnTo>
                      <a:pt x="1466" y="302"/>
                    </a:lnTo>
                    <a:lnTo>
                      <a:pt x="1466" y="0"/>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921" name="Freeform 557"/>
              <p:cNvSpPr>
                <a:spLocks/>
              </p:cNvSpPr>
              <p:nvPr/>
            </p:nvSpPr>
            <p:spPr bwMode="auto">
              <a:xfrm>
                <a:off x="4788" y="976"/>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922" name="Rectangle 558"/>
              <p:cNvSpPr>
                <a:spLocks noChangeArrowheads="1"/>
              </p:cNvSpPr>
              <p:nvPr/>
            </p:nvSpPr>
            <p:spPr bwMode="auto">
              <a:xfrm>
                <a:off x="1625" y="2455"/>
                <a:ext cx="164" cy="88"/>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grpSp>
        <p:sp>
          <p:nvSpPr>
            <p:cNvPr id="24949" name="Rectangle 559"/>
            <p:cNvSpPr>
              <a:spLocks noChangeArrowheads="1"/>
            </p:cNvSpPr>
            <p:nvPr/>
          </p:nvSpPr>
          <p:spPr bwMode="auto">
            <a:xfrm>
              <a:off x="1528" y="2528"/>
              <a:ext cx="188"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SKU Rep</a:t>
              </a:r>
              <a:endParaRPr lang="en-US">
                <a:solidFill>
                  <a:srgbClr val="FF0000"/>
                </a:solidFill>
              </a:endParaRPr>
            </a:p>
          </p:txBody>
        </p:sp>
        <p:sp>
          <p:nvSpPr>
            <p:cNvPr id="24950" name="Freeform 560"/>
            <p:cNvSpPr>
              <a:spLocks/>
            </p:cNvSpPr>
            <p:nvPr/>
          </p:nvSpPr>
          <p:spPr bwMode="auto">
            <a:xfrm>
              <a:off x="1621" y="2405"/>
              <a:ext cx="3" cy="71"/>
            </a:xfrm>
            <a:custGeom>
              <a:avLst/>
              <a:gdLst>
                <a:gd name="T0" fmla="*/ 3 w 3"/>
                <a:gd name="T1" fmla="*/ 0 h 71"/>
                <a:gd name="T2" fmla="*/ 3 w 3"/>
                <a:gd name="T3" fmla="*/ 15 h 71"/>
                <a:gd name="T4" fmla="*/ 0 w 3"/>
                <a:gd name="T5" fmla="*/ 15 h 71"/>
                <a:gd name="T6" fmla="*/ 0 w 3"/>
                <a:gd name="T7" fmla="*/ 71 h 71"/>
                <a:gd name="T8" fmla="*/ 0 60000 65536"/>
                <a:gd name="T9" fmla="*/ 0 60000 65536"/>
                <a:gd name="T10" fmla="*/ 0 60000 65536"/>
                <a:gd name="T11" fmla="*/ 0 60000 65536"/>
                <a:gd name="T12" fmla="*/ 0 w 3"/>
                <a:gd name="T13" fmla="*/ 0 h 71"/>
                <a:gd name="T14" fmla="*/ 3 w 3"/>
                <a:gd name="T15" fmla="*/ 71 h 71"/>
              </a:gdLst>
              <a:ahLst/>
              <a:cxnLst>
                <a:cxn ang="T8">
                  <a:pos x="T0" y="T1"/>
                </a:cxn>
                <a:cxn ang="T9">
                  <a:pos x="T2" y="T3"/>
                </a:cxn>
                <a:cxn ang="T10">
                  <a:pos x="T4" y="T5"/>
                </a:cxn>
                <a:cxn ang="T11">
                  <a:pos x="T6" y="T7"/>
                </a:cxn>
              </a:cxnLst>
              <a:rect l="T12" t="T13" r="T14" b="T15"/>
              <a:pathLst>
                <a:path w="3" h="71">
                  <a:moveTo>
                    <a:pt x="3" y="0"/>
                  </a:moveTo>
                  <a:lnTo>
                    <a:pt x="3" y="15"/>
                  </a:lnTo>
                  <a:lnTo>
                    <a:pt x="0" y="15"/>
                  </a:lnTo>
                  <a:lnTo>
                    <a:pt x="0" y="71"/>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51" name="Freeform 561"/>
            <p:cNvSpPr>
              <a:spLocks/>
            </p:cNvSpPr>
            <p:nvPr/>
          </p:nvSpPr>
          <p:spPr bwMode="auto">
            <a:xfrm>
              <a:off x="1615" y="2475"/>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52" name="Freeform 562"/>
            <p:cNvSpPr>
              <a:spLocks/>
            </p:cNvSpPr>
            <p:nvPr/>
          </p:nvSpPr>
          <p:spPr bwMode="auto">
            <a:xfrm>
              <a:off x="3426" y="1956"/>
              <a:ext cx="74" cy="495"/>
            </a:xfrm>
            <a:custGeom>
              <a:avLst/>
              <a:gdLst>
                <a:gd name="T0" fmla="*/ 0 w 74"/>
                <a:gd name="T1" fmla="*/ 495 h 495"/>
                <a:gd name="T2" fmla="*/ 26 w 74"/>
                <a:gd name="T3" fmla="*/ 495 h 495"/>
                <a:gd name="T4" fmla="*/ 26 w 74"/>
                <a:gd name="T5" fmla="*/ 494 h 495"/>
                <a:gd name="T6" fmla="*/ 27 w 74"/>
                <a:gd name="T7" fmla="*/ 492 h 495"/>
                <a:gd name="T8" fmla="*/ 28 w 74"/>
                <a:gd name="T9" fmla="*/ 492 h 495"/>
                <a:gd name="T10" fmla="*/ 30 w 74"/>
                <a:gd name="T11" fmla="*/ 491 h 495"/>
                <a:gd name="T12" fmla="*/ 32 w 74"/>
                <a:gd name="T13" fmla="*/ 492 h 495"/>
                <a:gd name="T14" fmla="*/ 33 w 74"/>
                <a:gd name="T15" fmla="*/ 492 h 495"/>
                <a:gd name="T16" fmla="*/ 34 w 74"/>
                <a:gd name="T17" fmla="*/ 494 h 495"/>
                <a:gd name="T18" fmla="*/ 34 w 74"/>
                <a:gd name="T19" fmla="*/ 495 h 495"/>
                <a:gd name="T20" fmla="*/ 54 w 74"/>
                <a:gd name="T21" fmla="*/ 495 h 495"/>
                <a:gd name="T22" fmla="*/ 55 w 74"/>
                <a:gd name="T23" fmla="*/ 494 h 495"/>
                <a:gd name="T24" fmla="*/ 56 w 74"/>
                <a:gd name="T25" fmla="*/ 492 h 495"/>
                <a:gd name="T26" fmla="*/ 57 w 74"/>
                <a:gd name="T27" fmla="*/ 492 h 495"/>
                <a:gd name="T28" fmla="*/ 59 w 74"/>
                <a:gd name="T29" fmla="*/ 491 h 495"/>
                <a:gd name="T30" fmla="*/ 61 w 74"/>
                <a:gd name="T31" fmla="*/ 492 h 495"/>
                <a:gd name="T32" fmla="*/ 62 w 74"/>
                <a:gd name="T33" fmla="*/ 492 h 495"/>
                <a:gd name="T34" fmla="*/ 63 w 74"/>
                <a:gd name="T35" fmla="*/ 494 h 495"/>
                <a:gd name="T36" fmla="*/ 63 w 74"/>
                <a:gd name="T37" fmla="*/ 495 h 495"/>
                <a:gd name="T38" fmla="*/ 74 w 74"/>
                <a:gd name="T39" fmla="*/ 495 h 495"/>
                <a:gd name="T40" fmla="*/ 74 w 74"/>
                <a:gd name="T41" fmla="*/ 0 h 49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4"/>
                <a:gd name="T64" fmla="*/ 0 h 495"/>
                <a:gd name="T65" fmla="*/ 74 w 74"/>
                <a:gd name="T66" fmla="*/ 495 h 49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4" h="495">
                  <a:moveTo>
                    <a:pt x="0" y="495"/>
                  </a:moveTo>
                  <a:lnTo>
                    <a:pt x="26" y="495"/>
                  </a:lnTo>
                  <a:lnTo>
                    <a:pt x="26" y="494"/>
                  </a:lnTo>
                  <a:lnTo>
                    <a:pt x="27" y="492"/>
                  </a:lnTo>
                  <a:lnTo>
                    <a:pt x="28" y="492"/>
                  </a:lnTo>
                  <a:lnTo>
                    <a:pt x="30" y="491"/>
                  </a:lnTo>
                  <a:lnTo>
                    <a:pt x="32" y="492"/>
                  </a:lnTo>
                  <a:lnTo>
                    <a:pt x="33" y="492"/>
                  </a:lnTo>
                  <a:lnTo>
                    <a:pt x="34" y="494"/>
                  </a:lnTo>
                  <a:lnTo>
                    <a:pt x="34" y="495"/>
                  </a:lnTo>
                  <a:lnTo>
                    <a:pt x="54" y="495"/>
                  </a:lnTo>
                  <a:lnTo>
                    <a:pt x="55" y="494"/>
                  </a:lnTo>
                  <a:lnTo>
                    <a:pt x="56" y="492"/>
                  </a:lnTo>
                  <a:lnTo>
                    <a:pt x="57" y="492"/>
                  </a:lnTo>
                  <a:lnTo>
                    <a:pt x="59" y="491"/>
                  </a:lnTo>
                  <a:lnTo>
                    <a:pt x="61" y="492"/>
                  </a:lnTo>
                  <a:lnTo>
                    <a:pt x="62" y="492"/>
                  </a:lnTo>
                  <a:lnTo>
                    <a:pt x="63" y="494"/>
                  </a:lnTo>
                  <a:lnTo>
                    <a:pt x="63" y="495"/>
                  </a:lnTo>
                  <a:lnTo>
                    <a:pt x="74" y="495"/>
                  </a:lnTo>
                  <a:lnTo>
                    <a:pt x="74" y="0"/>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53" name="Freeform 563"/>
            <p:cNvSpPr>
              <a:spLocks/>
            </p:cNvSpPr>
            <p:nvPr/>
          </p:nvSpPr>
          <p:spPr bwMode="auto">
            <a:xfrm>
              <a:off x="3414" y="2446"/>
              <a:ext cx="13" cy="9"/>
            </a:xfrm>
            <a:custGeom>
              <a:avLst/>
              <a:gdLst>
                <a:gd name="T0" fmla="*/ 12 w 13"/>
                <a:gd name="T1" fmla="*/ 9 h 9"/>
                <a:gd name="T2" fmla="*/ 0 w 13"/>
                <a:gd name="T3" fmla="*/ 5 h 9"/>
                <a:gd name="T4" fmla="*/ 12 w 13"/>
                <a:gd name="T5" fmla="*/ 0 h 9"/>
                <a:gd name="T6" fmla="*/ 13 w 13"/>
                <a:gd name="T7" fmla="*/ 3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3"/>
                  </a:lnTo>
                  <a:lnTo>
                    <a:pt x="13" y="5"/>
                  </a:lnTo>
                  <a:lnTo>
                    <a:pt x="13" y="7"/>
                  </a:lnTo>
                  <a:lnTo>
                    <a:pt x="12"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54" name="Freeform 564"/>
            <p:cNvSpPr>
              <a:spLocks/>
            </p:cNvSpPr>
            <p:nvPr/>
          </p:nvSpPr>
          <p:spPr bwMode="auto">
            <a:xfrm>
              <a:off x="3494" y="1947"/>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55" name="Rectangle 565"/>
            <p:cNvSpPr>
              <a:spLocks noChangeArrowheads="1"/>
            </p:cNvSpPr>
            <p:nvPr/>
          </p:nvSpPr>
          <p:spPr bwMode="auto">
            <a:xfrm>
              <a:off x="4669" y="1939"/>
              <a:ext cx="309" cy="116"/>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956" name="Rectangle 566"/>
            <p:cNvSpPr>
              <a:spLocks noChangeArrowheads="1"/>
            </p:cNvSpPr>
            <p:nvPr/>
          </p:nvSpPr>
          <p:spPr bwMode="auto">
            <a:xfrm>
              <a:off x="4674" y="1986"/>
              <a:ext cx="29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Host to AS400</a:t>
              </a:r>
              <a:endParaRPr lang="en-US">
                <a:solidFill>
                  <a:srgbClr val="FF0000"/>
                </a:solidFill>
              </a:endParaRPr>
            </a:p>
          </p:txBody>
        </p:sp>
        <p:sp>
          <p:nvSpPr>
            <p:cNvPr id="24957" name="Rectangle 567"/>
            <p:cNvSpPr>
              <a:spLocks noChangeArrowheads="1"/>
            </p:cNvSpPr>
            <p:nvPr/>
          </p:nvSpPr>
          <p:spPr bwMode="auto">
            <a:xfrm>
              <a:off x="4658" y="2010"/>
              <a:ext cx="33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Communication</a:t>
              </a:r>
              <a:endParaRPr lang="en-US">
                <a:solidFill>
                  <a:srgbClr val="FF0000"/>
                </a:solidFill>
              </a:endParaRPr>
            </a:p>
          </p:txBody>
        </p:sp>
        <p:sp>
          <p:nvSpPr>
            <p:cNvPr id="24958" name="Freeform 568"/>
            <p:cNvSpPr>
              <a:spLocks/>
            </p:cNvSpPr>
            <p:nvPr/>
          </p:nvSpPr>
          <p:spPr bwMode="auto">
            <a:xfrm>
              <a:off x="3392" y="1619"/>
              <a:ext cx="1619" cy="311"/>
            </a:xfrm>
            <a:custGeom>
              <a:avLst/>
              <a:gdLst>
                <a:gd name="T0" fmla="*/ 6 w 1619"/>
                <a:gd name="T1" fmla="*/ 3 h 311"/>
                <a:gd name="T2" fmla="*/ 12 w 1619"/>
                <a:gd name="T3" fmla="*/ 6 h 311"/>
                <a:gd name="T4" fmla="*/ 34 w 1619"/>
                <a:gd name="T5" fmla="*/ 3 h 311"/>
                <a:gd name="T6" fmla="*/ 102 w 1619"/>
                <a:gd name="T7" fmla="*/ 6 h 311"/>
                <a:gd name="T8" fmla="*/ 108 w 1619"/>
                <a:gd name="T9" fmla="*/ 3 h 311"/>
                <a:gd name="T10" fmla="*/ 163 w 1619"/>
                <a:gd name="T11" fmla="*/ 5 h 311"/>
                <a:gd name="T12" fmla="*/ 170 w 1619"/>
                <a:gd name="T13" fmla="*/ 4 h 311"/>
                <a:gd name="T14" fmla="*/ 192 w 1619"/>
                <a:gd name="T15" fmla="*/ 4 h 311"/>
                <a:gd name="T16" fmla="*/ 200 w 1619"/>
                <a:gd name="T17" fmla="*/ 5 h 311"/>
                <a:gd name="T18" fmla="*/ 228 w 1619"/>
                <a:gd name="T19" fmla="*/ 3 h 311"/>
                <a:gd name="T20" fmla="*/ 235 w 1619"/>
                <a:gd name="T21" fmla="*/ 6 h 311"/>
                <a:gd name="T22" fmla="*/ 248 w 1619"/>
                <a:gd name="T23" fmla="*/ 3 h 311"/>
                <a:gd name="T24" fmla="*/ 257 w 1619"/>
                <a:gd name="T25" fmla="*/ 6 h 311"/>
                <a:gd name="T26" fmla="*/ 263 w 1619"/>
                <a:gd name="T27" fmla="*/ 3 h 311"/>
                <a:gd name="T28" fmla="*/ 293 w 1619"/>
                <a:gd name="T29" fmla="*/ 5 h 311"/>
                <a:gd name="T30" fmla="*/ 300 w 1619"/>
                <a:gd name="T31" fmla="*/ 4 h 311"/>
                <a:gd name="T32" fmla="*/ 304 w 1619"/>
                <a:gd name="T33" fmla="*/ 3 h 311"/>
                <a:gd name="T34" fmla="*/ 314 w 1619"/>
                <a:gd name="T35" fmla="*/ 1 h 311"/>
                <a:gd name="T36" fmla="*/ 344 w 1619"/>
                <a:gd name="T37" fmla="*/ 6 h 311"/>
                <a:gd name="T38" fmla="*/ 350 w 1619"/>
                <a:gd name="T39" fmla="*/ 3 h 311"/>
                <a:gd name="T40" fmla="*/ 362 w 1619"/>
                <a:gd name="T41" fmla="*/ 4 h 311"/>
                <a:gd name="T42" fmla="*/ 372 w 1619"/>
                <a:gd name="T43" fmla="*/ 0 h 311"/>
                <a:gd name="T44" fmla="*/ 379 w 1619"/>
                <a:gd name="T45" fmla="*/ 6 h 311"/>
                <a:gd name="T46" fmla="*/ 387 w 1619"/>
                <a:gd name="T47" fmla="*/ 3 h 311"/>
                <a:gd name="T48" fmla="*/ 392 w 1619"/>
                <a:gd name="T49" fmla="*/ 6 h 311"/>
                <a:gd name="T50" fmla="*/ 398 w 1619"/>
                <a:gd name="T51" fmla="*/ 3 h 311"/>
                <a:gd name="T52" fmla="*/ 413 w 1619"/>
                <a:gd name="T53" fmla="*/ 5 h 311"/>
                <a:gd name="T54" fmla="*/ 420 w 1619"/>
                <a:gd name="T55" fmla="*/ 4 h 311"/>
                <a:gd name="T56" fmla="*/ 427 w 1619"/>
                <a:gd name="T57" fmla="*/ 4 h 311"/>
                <a:gd name="T58" fmla="*/ 435 w 1619"/>
                <a:gd name="T59" fmla="*/ 5 h 311"/>
                <a:gd name="T60" fmla="*/ 442 w 1619"/>
                <a:gd name="T61" fmla="*/ 3 h 311"/>
                <a:gd name="T62" fmla="*/ 449 w 1619"/>
                <a:gd name="T63" fmla="*/ 6 h 311"/>
                <a:gd name="T64" fmla="*/ 558 w 1619"/>
                <a:gd name="T65" fmla="*/ 3 h 311"/>
                <a:gd name="T66" fmla="*/ 592 w 1619"/>
                <a:gd name="T67" fmla="*/ 6 h 311"/>
                <a:gd name="T68" fmla="*/ 598 w 1619"/>
                <a:gd name="T69" fmla="*/ 3 h 311"/>
                <a:gd name="T70" fmla="*/ 710 w 1619"/>
                <a:gd name="T71" fmla="*/ 5 h 311"/>
                <a:gd name="T72" fmla="*/ 717 w 1619"/>
                <a:gd name="T73" fmla="*/ 4 h 311"/>
                <a:gd name="T74" fmla="*/ 725 w 1619"/>
                <a:gd name="T75" fmla="*/ 4 h 311"/>
                <a:gd name="T76" fmla="*/ 732 w 1619"/>
                <a:gd name="T77" fmla="*/ 5 h 311"/>
                <a:gd name="T78" fmla="*/ 740 w 1619"/>
                <a:gd name="T79" fmla="*/ 3 h 311"/>
                <a:gd name="T80" fmla="*/ 746 w 1619"/>
                <a:gd name="T81" fmla="*/ 6 h 311"/>
                <a:gd name="T82" fmla="*/ 853 w 1619"/>
                <a:gd name="T83" fmla="*/ 35 h 311"/>
                <a:gd name="T84" fmla="*/ 860 w 1619"/>
                <a:gd name="T85" fmla="*/ 36 h 311"/>
                <a:gd name="T86" fmla="*/ 900 w 1619"/>
                <a:gd name="T87" fmla="*/ 31 h 311"/>
                <a:gd name="T88" fmla="*/ 914 w 1619"/>
                <a:gd name="T89" fmla="*/ 29 h 311"/>
                <a:gd name="T90" fmla="*/ 921 w 1619"/>
                <a:gd name="T91" fmla="*/ 37 h 311"/>
                <a:gd name="T92" fmla="*/ 1022 w 1619"/>
                <a:gd name="T93" fmla="*/ 34 h 311"/>
                <a:gd name="T94" fmla="*/ 1149 w 1619"/>
                <a:gd name="T95" fmla="*/ 37 h 311"/>
                <a:gd name="T96" fmla="*/ 1155 w 1619"/>
                <a:gd name="T97" fmla="*/ 34 h 311"/>
                <a:gd name="T98" fmla="*/ 1163 w 1619"/>
                <a:gd name="T99" fmla="*/ 36 h 311"/>
                <a:gd name="T100" fmla="*/ 1170 w 1619"/>
                <a:gd name="T101" fmla="*/ 35 h 311"/>
                <a:gd name="T102" fmla="*/ 1204 w 1619"/>
                <a:gd name="T103" fmla="*/ 35 h 311"/>
                <a:gd name="T104" fmla="*/ 1211 w 1619"/>
                <a:gd name="T105" fmla="*/ 36 h 311"/>
                <a:gd name="T106" fmla="*/ 1261 w 1619"/>
                <a:gd name="T107" fmla="*/ 34 h 311"/>
                <a:gd name="T108" fmla="*/ 1267 w 1619"/>
                <a:gd name="T109" fmla="*/ 37 h 311"/>
                <a:gd name="T110" fmla="*/ 1290 w 1619"/>
                <a:gd name="T111" fmla="*/ 34 h 311"/>
                <a:gd name="T112" fmla="*/ 1310 w 1619"/>
                <a:gd name="T113" fmla="*/ 37 h 311"/>
                <a:gd name="T114" fmla="*/ 1316 w 1619"/>
                <a:gd name="T115" fmla="*/ 34 h 311"/>
                <a:gd name="T116" fmla="*/ 1325 w 1619"/>
                <a:gd name="T117" fmla="*/ 36 h 311"/>
                <a:gd name="T118" fmla="*/ 1332 w 1619"/>
                <a:gd name="T119" fmla="*/ 35 h 311"/>
                <a:gd name="T120" fmla="*/ 1396 w 1619"/>
                <a:gd name="T121" fmla="*/ 35 h 311"/>
                <a:gd name="T122" fmla="*/ 1403 w 1619"/>
                <a:gd name="T123" fmla="*/ 36 h 311"/>
                <a:gd name="T124" fmla="*/ 1480 w 1619"/>
                <a:gd name="T125" fmla="*/ 311 h 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19"/>
                <a:gd name="T190" fmla="*/ 0 h 311"/>
                <a:gd name="T191" fmla="*/ 1619 w 1619"/>
                <a:gd name="T192" fmla="*/ 311 h 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19" h="311">
                  <a:moveTo>
                    <a:pt x="0" y="6"/>
                  </a:moveTo>
                  <a:lnTo>
                    <a:pt x="3" y="6"/>
                  </a:lnTo>
                  <a:lnTo>
                    <a:pt x="3" y="5"/>
                  </a:lnTo>
                  <a:lnTo>
                    <a:pt x="4" y="4"/>
                  </a:lnTo>
                  <a:lnTo>
                    <a:pt x="6" y="3"/>
                  </a:lnTo>
                  <a:lnTo>
                    <a:pt x="7" y="3"/>
                  </a:lnTo>
                  <a:lnTo>
                    <a:pt x="9" y="3"/>
                  </a:lnTo>
                  <a:lnTo>
                    <a:pt x="10" y="4"/>
                  </a:lnTo>
                  <a:lnTo>
                    <a:pt x="11" y="5"/>
                  </a:lnTo>
                  <a:lnTo>
                    <a:pt x="12" y="6"/>
                  </a:lnTo>
                  <a:lnTo>
                    <a:pt x="30" y="6"/>
                  </a:lnTo>
                  <a:lnTo>
                    <a:pt x="30" y="5"/>
                  </a:lnTo>
                  <a:lnTo>
                    <a:pt x="31" y="4"/>
                  </a:lnTo>
                  <a:lnTo>
                    <a:pt x="32" y="3"/>
                  </a:lnTo>
                  <a:lnTo>
                    <a:pt x="34" y="3"/>
                  </a:lnTo>
                  <a:lnTo>
                    <a:pt x="36" y="3"/>
                  </a:lnTo>
                  <a:lnTo>
                    <a:pt x="37" y="4"/>
                  </a:lnTo>
                  <a:lnTo>
                    <a:pt x="38" y="5"/>
                  </a:lnTo>
                  <a:lnTo>
                    <a:pt x="39" y="6"/>
                  </a:lnTo>
                  <a:lnTo>
                    <a:pt x="102" y="6"/>
                  </a:lnTo>
                  <a:lnTo>
                    <a:pt x="102" y="5"/>
                  </a:lnTo>
                  <a:lnTo>
                    <a:pt x="103" y="4"/>
                  </a:lnTo>
                  <a:lnTo>
                    <a:pt x="105" y="3"/>
                  </a:lnTo>
                  <a:lnTo>
                    <a:pt x="106" y="3"/>
                  </a:lnTo>
                  <a:lnTo>
                    <a:pt x="108" y="3"/>
                  </a:lnTo>
                  <a:lnTo>
                    <a:pt x="110" y="4"/>
                  </a:lnTo>
                  <a:lnTo>
                    <a:pt x="110" y="5"/>
                  </a:lnTo>
                  <a:lnTo>
                    <a:pt x="111" y="6"/>
                  </a:lnTo>
                  <a:lnTo>
                    <a:pt x="163" y="6"/>
                  </a:lnTo>
                  <a:lnTo>
                    <a:pt x="163" y="5"/>
                  </a:lnTo>
                  <a:lnTo>
                    <a:pt x="164" y="4"/>
                  </a:lnTo>
                  <a:lnTo>
                    <a:pt x="166" y="3"/>
                  </a:lnTo>
                  <a:lnTo>
                    <a:pt x="167" y="3"/>
                  </a:lnTo>
                  <a:lnTo>
                    <a:pt x="169" y="3"/>
                  </a:lnTo>
                  <a:lnTo>
                    <a:pt x="170" y="4"/>
                  </a:lnTo>
                  <a:lnTo>
                    <a:pt x="171" y="5"/>
                  </a:lnTo>
                  <a:lnTo>
                    <a:pt x="172" y="6"/>
                  </a:lnTo>
                  <a:lnTo>
                    <a:pt x="191" y="6"/>
                  </a:lnTo>
                  <a:lnTo>
                    <a:pt x="191" y="5"/>
                  </a:lnTo>
                  <a:lnTo>
                    <a:pt x="192" y="4"/>
                  </a:lnTo>
                  <a:lnTo>
                    <a:pt x="194" y="3"/>
                  </a:lnTo>
                  <a:lnTo>
                    <a:pt x="196" y="3"/>
                  </a:lnTo>
                  <a:lnTo>
                    <a:pt x="197" y="3"/>
                  </a:lnTo>
                  <a:lnTo>
                    <a:pt x="199" y="4"/>
                  </a:lnTo>
                  <a:lnTo>
                    <a:pt x="200" y="5"/>
                  </a:lnTo>
                  <a:lnTo>
                    <a:pt x="200" y="6"/>
                  </a:lnTo>
                  <a:lnTo>
                    <a:pt x="226" y="6"/>
                  </a:lnTo>
                  <a:lnTo>
                    <a:pt x="226" y="5"/>
                  </a:lnTo>
                  <a:lnTo>
                    <a:pt x="227" y="4"/>
                  </a:lnTo>
                  <a:lnTo>
                    <a:pt x="228" y="3"/>
                  </a:lnTo>
                  <a:lnTo>
                    <a:pt x="230" y="3"/>
                  </a:lnTo>
                  <a:lnTo>
                    <a:pt x="232" y="3"/>
                  </a:lnTo>
                  <a:lnTo>
                    <a:pt x="233" y="4"/>
                  </a:lnTo>
                  <a:lnTo>
                    <a:pt x="234" y="5"/>
                  </a:lnTo>
                  <a:lnTo>
                    <a:pt x="235" y="6"/>
                  </a:lnTo>
                  <a:lnTo>
                    <a:pt x="244" y="6"/>
                  </a:lnTo>
                  <a:lnTo>
                    <a:pt x="244" y="5"/>
                  </a:lnTo>
                  <a:lnTo>
                    <a:pt x="245" y="4"/>
                  </a:lnTo>
                  <a:lnTo>
                    <a:pt x="246" y="3"/>
                  </a:lnTo>
                  <a:lnTo>
                    <a:pt x="248" y="3"/>
                  </a:lnTo>
                  <a:lnTo>
                    <a:pt x="250" y="3"/>
                  </a:lnTo>
                  <a:lnTo>
                    <a:pt x="251" y="4"/>
                  </a:lnTo>
                  <a:lnTo>
                    <a:pt x="252" y="5"/>
                  </a:lnTo>
                  <a:lnTo>
                    <a:pt x="253" y="6"/>
                  </a:lnTo>
                  <a:lnTo>
                    <a:pt x="257" y="6"/>
                  </a:lnTo>
                  <a:lnTo>
                    <a:pt x="258" y="5"/>
                  </a:lnTo>
                  <a:lnTo>
                    <a:pt x="258" y="4"/>
                  </a:lnTo>
                  <a:lnTo>
                    <a:pt x="260" y="3"/>
                  </a:lnTo>
                  <a:lnTo>
                    <a:pt x="262" y="3"/>
                  </a:lnTo>
                  <a:lnTo>
                    <a:pt x="263" y="3"/>
                  </a:lnTo>
                  <a:lnTo>
                    <a:pt x="265" y="4"/>
                  </a:lnTo>
                  <a:lnTo>
                    <a:pt x="266" y="5"/>
                  </a:lnTo>
                  <a:lnTo>
                    <a:pt x="266" y="6"/>
                  </a:lnTo>
                  <a:lnTo>
                    <a:pt x="292" y="6"/>
                  </a:lnTo>
                  <a:lnTo>
                    <a:pt x="293" y="5"/>
                  </a:lnTo>
                  <a:lnTo>
                    <a:pt x="293" y="4"/>
                  </a:lnTo>
                  <a:lnTo>
                    <a:pt x="295" y="3"/>
                  </a:lnTo>
                  <a:lnTo>
                    <a:pt x="297" y="3"/>
                  </a:lnTo>
                  <a:lnTo>
                    <a:pt x="298" y="3"/>
                  </a:lnTo>
                  <a:lnTo>
                    <a:pt x="300" y="4"/>
                  </a:lnTo>
                  <a:lnTo>
                    <a:pt x="301" y="5"/>
                  </a:lnTo>
                  <a:lnTo>
                    <a:pt x="301" y="6"/>
                  </a:lnTo>
                  <a:lnTo>
                    <a:pt x="303" y="6"/>
                  </a:lnTo>
                  <a:lnTo>
                    <a:pt x="303" y="4"/>
                  </a:lnTo>
                  <a:lnTo>
                    <a:pt x="304" y="3"/>
                  </a:lnTo>
                  <a:lnTo>
                    <a:pt x="305" y="1"/>
                  </a:lnTo>
                  <a:lnTo>
                    <a:pt x="307" y="1"/>
                  </a:lnTo>
                  <a:lnTo>
                    <a:pt x="309" y="0"/>
                  </a:lnTo>
                  <a:lnTo>
                    <a:pt x="312" y="0"/>
                  </a:lnTo>
                  <a:lnTo>
                    <a:pt x="314" y="1"/>
                  </a:lnTo>
                  <a:lnTo>
                    <a:pt x="316" y="1"/>
                  </a:lnTo>
                  <a:lnTo>
                    <a:pt x="317" y="3"/>
                  </a:lnTo>
                  <a:lnTo>
                    <a:pt x="318" y="4"/>
                  </a:lnTo>
                  <a:lnTo>
                    <a:pt x="318" y="6"/>
                  </a:lnTo>
                  <a:lnTo>
                    <a:pt x="344" y="6"/>
                  </a:lnTo>
                  <a:lnTo>
                    <a:pt x="344" y="5"/>
                  </a:lnTo>
                  <a:lnTo>
                    <a:pt x="345" y="4"/>
                  </a:lnTo>
                  <a:lnTo>
                    <a:pt x="347" y="3"/>
                  </a:lnTo>
                  <a:lnTo>
                    <a:pt x="348" y="3"/>
                  </a:lnTo>
                  <a:lnTo>
                    <a:pt x="350" y="3"/>
                  </a:lnTo>
                  <a:lnTo>
                    <a:pt x="352" y="4"/>
                  </a:lnTo>
                  <a:lnTo>
                    <a:pt x="352" y="5"/>
                  </a:lnTo>
                  <a:lnTo>
                    <a:pt x="353" y="6"/>
                  </a:lnTo>
                  <a:lnTo>
                    <a:pt x="362" y="6"/>
                  </a:lnTo>
                  <a:lnTo>
                    <a:pt x="362" y="4"/>
                  </a:lnTo>
                  <a:lnTo>
                    <a:pt x="363" y="3"/>
                  </a:lnTo>
                  <a:lnTo>
                    <a:pt x="365" y="1"/>
                  </a:lnTo>
                  <a:lnTo>
                    <a:pt x="367" y="0"/>
                  </a:lnTo>
                  <a:lnTo>
                    <a:pt x="369" y="0"/>
                  </a:lnTo>
                  <a:lnTo>
                    <a:pt x="372" y="0"/>
                  </a:lnTo>
                  <a:lnTo>
                    <a:pt x="374" y="0"/>
                  </a:lnTo>
                  <a:lnTo>
                    <a:pt x="376" y="1"/>
                  </a:lnTo>
                  <a:lnTo>
                    <a:pt x="377" y="3"/>
                  </a:lnTo>
                  <a:lnTo>
                    <a:pt x="378" y="4"/>
                  </a:lnTo>
                  <a:lnTo>
                    <a:pt x="379" y="6"/>
                  </a:lnTo>
                  <a:lnTo>
                    <a:pt x="382" y="6"/>
                  </a:lnTo>
                  <a:lnTo>
                    <a:pt x="383" y="5"/>
                  </a:lnTo>
                  <a:lnTo>
                    <a:pt x="383" y="4"/>
                  </a:lnTo>
                  <a:lnTo>
                    <a:pt x="385" y="3"/>
                  </a:lnTo>
                  <a:lnTo>
                    <a:pt x="387" y="3"/>
                  </a:lnTo>
                  <a:lnTo>
                    <a:pt x="388" y="3"/>
                  </a:lnTo>
                  <a:lnTo>
                    <a:pt x="390" y="4"/>
                  </a:lnTo>
                  <a:lnTo>
                    <a:pt x="391" y="5"/>
                  </a:lnTo>
                  <a:lnTo>
                    <a:pt x="391" y="6"/>
                  </a:lnTo>
                  <a:lnTo>
                    <a:pt x="392" y="6"/>
                  </a:lnTo>
                  <a:lnTo>
                    <a:pt x="392" y="5"/>
                  </a:lnTo>
                  <a:lnTo>
                    <a:pt x="393" y="4"/>
                  </a:lnTo>
                  <a:lnTo>
                    <a:pt x="394" y="3"/>
                  </a:lnTo>
                  <a:lnTo>
                    <a:pt x="396" y="3"/>
                  </a:lnTo>
                  <a:lnTo>
                    <a:pt x="398" y="3"/>
                  </a:lnTo>
                  <a:lnTo>
                    <a:pt x="400" y="4"/>
                  </a:lnTo>
                  <a:lnTo>
                    <a:pt x="400" y="5"/>
                  </a:lnTo>
                  <a:lnTo>
                    <a:pt x="401" y="6"/>
                  </a:lnTo>
                  <a:lnTo>
                    <a:pt x="412" y="6"/>
                  </a:lnTo>
                  <a:lnTo>
                    <a:pt x="413" y="5"/>
                  </a:lnTo>
                  <a:lnTo>
                    <a:pt x="414" y="4"/>
                  </a:lnTo>
                  <a:lnTo>
                    <a:pt x="415" y="3"/>
                  </a:lnTo>
                  <a:lnTo>
                    <a:pt x="417" y="3"/>
                  </a:lnTo>
                  <a:lnTo>
                    <a:pt x="419" y="3"/>
                  </a:lnTo>
                  <a:lnTo>
                    <a:pt x="420" y="4"/>
                  </a:lnTo>
                  <a:lnTo>
                    <a:pt x="421" y="5"/>
                  </a:lnTo>
                  <a:lnTo>
                    <a:pt x="421" y="6"/>
                  </a:lnTo>
                  <a:lnTo>
                    <a:pt x="426" y="6"/>
                  </a:lnTo>
                  <a:lnTo>
                    <a:pt x="426" y="5"/>
                  </a:lnTo>
                  <a:lnTo>
                    <a:pt x="427" y="4"/>
                  </a:lnTo>
                  <a:lnTo>
                    <a:pt x="429" y="3"/>
                  </a:lnTo>
                  <a:lnTo>
                    <a:pt x="430" y="3"/>
                  </a:lnTo>
                  <a:lnTo>
                    <a:pt x="432" y="3"/>
                  </a:lnTo>
                  <a:lnTo>
                    <a:pt x="434" y="4"/>
                  </a:lnTo>
                  <a:lnTo>
                    <a:pt x="435" y="5"/>
                  </a:lnTo>
                  <a:lnTo>
                    <a:pt x="435" y="6"/>
                  </a:lnTo>
                  <a:lnTo>
                    <a:pt x="439" y="6"/>
                  </a:lnTo>
                  <a:lnTo>
                    <a:pt x="440" y="5"/>
                  </a:lnTo>
                  <a:lnTo>
                    <a:pt x="441" y="4"/>
                  </a:lnTo>
                  <a:lnTo>
                    <a:pt x="442" y="3"/>
                  </a:lnTo>
                  <a:lnTo>
                    <a:pt x="444" y="3"/>
                  </a:lnTo>
                  <a:lnTo>
                    <a:pt x="446" y="3"/>
                  </a:lnTo>
                  <a:lnTo>
                    <a:pt x="447" y="4"/>
                  </a:lnTo>
                  <a:lnTo>
                    <a:pt x="448" y="5"/>
                  </a:lnTo>
                  <a:lnTo>
                    <a:pt x="449" y="6"/>
                  </a:lnTo>
                  <a:lnTo>
                    <a:pt x="554" y="6"/>
                  </a:lnTo>
                  <a:lnTo>
                    <a:pt x="554" y="5"/>
                  </a:lnTo>
                  <a:lnTo>
                    <a:pt x="555" y="4"/>
                  </a:lnTo>
                  <a:lnTo>
                    <a:pt x="556" y="3"/>
                  </a:lnTo>
                  <a:lnTo>
                    <a:pt x="558" y="3"/>
                  </a:lnTo>
                  <a:lnTo>
                    <a:pt x="560" y="3"/>
                  </a:lnTo>
                  <a:lnTo>
                    <a:pt x="561" y="4"/>
                  </a:lnTo>
                  <a:lnTo>
                    <a:pt x="562" y="5"/>
                  </a:lnTo>
                  <a:lnTo>
                    <a:pt x="563" y="6"/>
                  </a:lnTo>
                  <a:lnTo>
                    <a:pt x="592" y="6"/>
                  </a:lnTo>
                  <a:lnTo>
                    <a:pt x="592" y="5"/>
                  </a:lnTo>
                  <a:lnTo>
                    <a:pt x="593" y="4"/>
                  </a:lnTo>
                  <a:lnTo>
                    <a:pt x="594" y="3"/>
                  </a:lnTo>
                  <a:lnTo>
                    <a:pt x="596" y="3"/>
                  </a:lnTo>
                  <a:lnTo>
                    <a:pt x="598" y="3"/>
                  </a:lnTo>
                  <a:lnTo>
                    <a:pt x="599" y="4"/>
                  </a:lnTo>
                  <a:lnTo>
                    <a:pt x="600" y="5"/>
                  </a:lnTo>
                  <a:lnTo>
                    <a:pt x="601" y="6"/>
                  </a:lnTo>
                  <a:lnTo>
                    <a:pt x="710" y="6"/>
                  </a:lnTo>
                  <a:lnTo>
                    <a:pt x="710" y="5"/>
                  </a:lnTo>
                  <a:lnTo>
                    <a:pt x="711" y="4"/>
                  </a:lnTo>
                  <a:lnTo>
                    <a:pt x="713" y="3"/>
                  </a:lnTo>
                  <a:lnTo>
                    <a:pt x="714" y="3"/>
                  </a:lnTo>
                  <a:lnTo>
                    <a:pt x="716" y="3"/>
                  </a:lnTo>
                  <a:lnTo>
                    <a:pt x="717" y="4"/>
                  </a:lnTo>
                  <a:lnTo>
                    <a:pt x="718" y="5"/>
                  </a:lnTo>
                  <a:lnTo>
                    <a:pt x="719" y="6"/>
                  </a:lnTo>
                  <a:lnTo>
                    <a:pt x="723" y="6"/>
                  </a:lnTo>
                  <a:lnTo>
                    <a:pt x="724" y="5"/>
                  </a:lnTo>
                  <a:lnTo>
                    <a:pt x="725" y="4"/>
                  </a:lnTo>
                  <a:lnTo>
                    <a:pt x="726" y="3"/>
                  </a:lnTo>
                  <a:lnTo>
                    <a:pt x="728" y="3"/>
                  </a:lnTo>
                  <a:lnTo>
                    <a:pt x="729" y="3"/>
                  </a:lnTo>
                  <a:lnTo>
                    <a:pt x="731" y="4"/>
                  </a:lnTo>
                  <a:lnTo>
                    <a:pt x="732" y="5"/>
                  </a:lnTo>
                  <a:lnTo>
                    <a:pt x="732" y="6"/>
                  </a:lnTo>
                  <a:lnTo>
                    <a:pt x="737" y="6"/>
                  </a:lnTo>
                  <a:lnTo>
                    <a:pt x="737" y="5"/>
                  </a:lnTo>
                  <a:lnTo>
                    <a:pt x="738" y="4"/>
                  </a:lnTo>
                  <a:lnTo>
                    <a:pt x="740" y="3"/>
                  </a:lnTo>
                  <a:lnTo>
                    <a:pt x="741" y="3"/>
                  </a:lnTo>
                  <a:lnTo>
                    <a:pt x="743" y="3"/>
                  </a:lnTo>
                  <a:lnTo>
                    <a:pt x="744" y="4"/>
                  </a:lnTo>
                  <a:lnTo>
                    <a:pt x="746" y="5"/>
                  </a:lnTo>
                  <a:lnTo>
                    <a:pt x="746" y="6"/>
                  </a:lnTo>
                  <a:lnTo>
                    <a:pt x="836" y="6"/>
                  </a:lnTo>
                  <a:lnTo>
                    <a:pt x="836" y="37"/>
                  </a:lnTo>
                  <a:lnTo>
                    <a:pt x="852" y="37"/>
                  </a:lnTo>
                  <a:lnTo>
                    <a:pt x="852" y="36"/>
                  </a:lnTo>
                  <a:lnTo>
                    <a:pt x="853" y="35"/>
                  </a:lnTo>
                  <a:lnTo>
                    <a:pt x="854" y="34"/>
                  </a:lnTo>
                  <a:lnTo>
                    <a:pt x="856" y="34"/>
                  </a:lnTo>
                  <a:lnTo>
                    <a:pt x="858" y="34"/>
                  </a:lnTo>
                  <a:lnTo>
                    <a:pt x="859" y="35"/>
                  </a:lnTo>
                  <a:lnTo>
                    <a:pt x="860" y="36"/>
                  </a:lnTo>
                  <a:lnTo>
                    <a:pt x="861" y="37"/>
                  </a:lnTo>
                  <a:lnTo>
                    <a:pt x="897" y="37"/>
                  </a:lnTo>
                  <a:lnTo>
                    <a:pt x="898" y="35"/>
                  </a:lnTo>
                  <a:lnTo>
                    <a:pt x="899" y="33"/>
                  </a:lnTo>
                  <a:lnTo>
                    <a:pt x="900" y="31"/>
                  </a:lnTo>
                  <a:lnTo>
                    <a:pt x="903" y="30"/>
                  </a:lnTo>
                  <a:lnTo>
                    <a:pt x="905" y="29"/>
                  </a:lnTo>
                  <a:lnTo>
                    <a:pt x="908" y="28"/>
                  </a:lnTo>
                  <a:lnTo>
                    <a:pt x="911" y="28"/>
                  </a:lnTo>
                  <a:lnTo>
                    <a:pt x="914" y="29"/>
                  </a:lnTo>
                  <a:lnTo>
                    <a:pt x="916" y="30"/>
                  </a:lnTo>
                  <a:lnTo>
                    <a:pt x="918" y="31"/>
                  </a:lnTo>
                  <a:lnTo>
                    <a:pt x="920" y="33"/>
                  </a:lnTo>
                  <a:lnTo>
                    <a:pt x="921" y="35"/>
                  </a:lnTo>
                  <a:lnTo>
                    <a:pt x="921" y="37"/>
                  </a:lnTo>
                  <a:lnTo>
                    <a:pt x="1017" y="37"/>
                  </a:lnTo>
                  <a:lnTo>
                    <a:pt x="1017" y="36"/>
                  </a:lnTo>
                  <a:lnTo>
                    <a:pt x="1018" y="35"/>
                  </a:lnTo>
                  <a:lnTo>
                    <a:pt x="1020" y="34"/>
                  </a:lnTo>
                  <a:lnTo>
                    <a:pt x="1022" y="34"/>
                  </a:lnTo>
                  <a:lnTo>
                    <a:pt x="1023" y="34"/>
                  </a:lnTo>
                  <a:lnTo>
                    <a:pt x="1025" y="35"/>
                  </a:lnTo>
                  <a:lnTo>
                    <a:pt x="1026" y="36"/>
                  </a:lnTo>
                  <a:lnTo>
                    <a:pt x="1026" y="37"/>
                  </a:lnTo>
                  <a:lnTo>
                    <a:pt x="1149" y="37"/>
                  </a:lnTo>
                  <a:lnTo>
                    <a:pt x="1149" y="36"/>
                  </a:lnTo>
                  <a:lnTo>
                    <a:pt x="1150" y="35"/>
                  </a:lnTo>
                  <a:lnTo>
                    <a:pt x="1152" y="34"/>
                  </a:lnTo>
                  <a:lnTo>
                    <a:pt x="1153" y="34"/>
                  </a:lnTo>
                  <a:lnTo>
                    <a:pt x="1155" y="34"/>
                  </a:lnTo>
                  <a:lnTo>
                    <a:pt x="1156" y="35"/>
                  </a:lnTo>
                  <a:lnTo>
                    <a:pt x="1157" y="36"/>
                  </a:lnTo>
                  <a:lnTo>
                    <a:pt x="1158" y="37"/>
                  </a:lnTo>
                  <a:lnTo>
                    <a:pt x="1162" y="37"/>
                  </a:lnTo>
                  <a:lnTo>
                    <a:pt x="1163" y="36"/>
                  </a:lnTo>
                  <a:lnTo>
                    <a:pt x="1164" y="35"/>
                  </a:lnTo>
                  <a:lnTo>
                    <a:pt x="1165" y="34"/>
                  </a:lnTo>
                  <a:lnTo>
                    <a:pt x="1167" y="34"/>
                  </a:lnTo>
                  <a:lnTo>
                    <a:pt x="1168" y="34"/>
                  </a:lnTo>
                  <a:lnTo>
                    <a:pt x="1170" y="35"/>
                  </a:lnTo>
                  <a:lnTo>
                    <a:pt x="1171" y="36"/>
                  </a:lnTo>
                  <a:lnTo>
                    <a:pt x="1171" y="37"/>
                  </a:lnTo>
                  <a:lnTo>
                    <a:pt x="1203" y="37"/>
                  </a:lnTo>
                  <a:lnTo>
                    <a:pt x="1203" y="36"/>
                  </a:lnTo>
                  <a:lnTo>
                    <a:pt x="1204" y="35"/>
                  </a:lnTo>
                  <a:lnTo>
                    <a:pt x="1206" y="34"/>
                  </a:lnTo>
                  <a:lnTo>
                    <a:pt x="1207" y="34"/>
                  </a:lnTo>
                  <a:lnTo>
                    <a:pt x="1209" y="34"/>
                  </a:lnTo>
                  <a:lnTo>
                    <a:pt x="1210" y="35"/>
                  </a:lnTo>
                  <a:lnTo>
                    <a:pt x="1211" y="36"/>
                  </a:lnTo>
                  <a:lnTo>
                    <a:pt x="1212" y="37"/>
                  </a:lnTo>
                  <a:lnTo>
                    <a:pt x="1258" y="37"/>
                  </a:lnTo>
                  <a:lnTo>
                    <a:pt x="1259" y="36"/>
                  </a:lnTo>
                  <a:lnTo>
                    <a:pt x="1260" y="35"/>
                  </a:lnTo>
                  <a:lnTo>
                    <a:pt x="1261" y="34"/>
                  </a:lnTo>
                  <a:lnTo>
                    <a:pt x="1263" y="34"/>
                  </a:lnTo>
                  <a:lnTo>
                    <a:pt x="1265" y="34"/>
                  </a:lnTo>
                  <a:lnTo>
                    <a:pt x="1266" y="35"/>
                  </a:lnTo>
                  <a:lnTo>
                    <a:pt x="1267" y="36"/>
                  </a:lnTo>
                  <a:lnTo>
                    <a:pt x="1267" y="37"/>
                  </a:lnTo>
                  <a:lnTo>
                    <a:pt x="1286" y="37"/>
                  </a:lnTo>
                  <a:lnTo>
                    <a:pt x="1286" y="36"/>
                  </a:lnTo>
                  <a:lnTo>
                    <a:pt x="1287" y="35"/>
                  </a:lnTo>
                  <a:lnTo>
                    <a:pt x="1288" y="34"/>
                  </a:lnTo>
                  <a:lnTo>
                    <a:pt x="1290" y="34"/>
                  </a:lnTo>
                  <a:lnTo>
                    <a:pt x="1292" y="34"/>
                  </a:lnTo>
                  <a:lnTo>
                    <a:pt x="1293" y="35"/>
                  </a:lnTo>
                  <a:lnTo>
                    <a:pt x="1294" y="36"/>
                  </a:lnTo>
                  <a:lnTo>
                    <a:pt x="1295" y="37"/>
                  </a:lnTo>
                  <a:lnTo>
                    <a:pt x="1310" y="37"/>
                  </a:lnTo>
                  <a:lnTo>
                    <a:pt x="1311" y="36"/>
                  </a:lnTo>
                  <a:lnTo>
                    <a:pt x="1312" y="35"/>
                  </a:lnTo>
                  <a:lnTo>
                    <a:pt x="1313" y="34"/>
                  </a:lnTo>
                  <a:lnTo>
                    <a:pt x="1315" y="34"/>
                  </a:lnTo>
                  <a:lnTo>
                    <a:pt x="1316" y="34"/>
                  </a:lnTo>
                  <a:lnTo>
                    <a:pt x="1318" y="35"/>
                  </a:lnTo>
                  <a:lnTo>
                    <a:pt x="1319" y="36"/>
                  </a:lnTo>
                  <a:lnTo>
                    <a:pt x="1319" y="37"/>
                  </a:lnTo>
                  <a:lnTo>
                    <a:pt x="1324" y="37"/>
                  </a:lnTo>
                  <a:lnTo>
                    <a:pt x="1325" y="36"/>
                  </a:lnTo>
                  <a:lnTo>
                    <a:pt x="1326" y="35"/>
                  </a:lnTo>
                  <a:lnTo>
                    <a:pt x="1327" y="34"/>
                  </a:lnTo>
                  <a:lnTo>
                    <a:pt x="1329" y="34"/>
                  </a:lnTo>
                  <a:lnTo>
                    <a:pt x="1331" y="34"/>
                  </a:lnTo>
                  <a:lnTo>
                    <a:pt x="1332" y="35"/>
                  </a:lnTo>
                  <a:lnTo>
                    <a:pt x="1333" y="36"/>
                  </a:lnTo>
                  <a:lnTo>
                    <a:pt x="1333" y="37"/>
                  </a:lnTo>
                  <a:lnTo>
                    <a:pt x="1395" y="37"/>
                  </a:lnTo>
                  <a:lnTo>
                    <a:pt x="1395" y="36"/>
                  </a:lnTo>
                  <a:lnTo>
                    <a:pt x="1396" y="35"/>
                  </a:lnTo>
                  <a:lnTo>
                    <a:pt x="1398" y="34"/>
                  </a:lnTo>
                  <a:lnTo>
                    <a:pt x="1399" y="34"/>
                  </a:lnTo>
                  <a:lnTo>
                    <a:pt x="1401" y="34"/>
                  </a:lnTo>
                  <a:lnTo>
                    <a:pt x="1402" y="35"/>
                  </a:lnTo>
                  <a:lnTo>
                    <a:pt x="1403" y="36"/>
                  </a:lnTo>
                  <a:lnTo>
                    <a:pt x="1404" y="37"/>
                  </a:lnTo>
                  <a:lnTo>
                    <a:pt x="1619" y="37"/>
                  </a:lnTo>
                  <a:lnTo>
                    <a:pt x="1619" y="304"/>
                  </a:lnTo>
                  <a:lnTo>
                    <a:pt x="1480" y="304"/>
                  </a:lnTo>
                  <a:lnTo>
                    <a:pt x="1480" y="311"/>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59" name="Freeform 569"/>
            <p:cNvSpPr>
              <a:spLocks/>
            </p:cNvSpPr>
            <p:nvPr/>
          </p:nvSpPr>
          <p:spPr bwMode="auto">
            <a:xfrm>
              <a:off x="3380" y="1620"/>
              <a:ext cx="13" cy="10"/>
            </a:xfrm>
            <a:custGeom>
              <a:avLst/>
              <a:gdLst>
                <a:gd name="T0" fmla="*/ 12 w 13"/>
                <a:gd name="T1" fmla="*/ 10 h 10"/>
                <a:gd name="T2" fmla="*/ 0 w 13"/>
                <a:gd name="T3" fmla="*/ 5 h 10"/>
                <a:gd name="T4" fmla="*/ 12 w 13"/>
                <a:gd name="T5" fmla="*/ 0 h 10"/>
                <a:gd name="T6" fmla="*/ 13 w 13"/>
                <a:gd name="T7" fmla="*/ 3 h 10"/>
                <a:gd name="T8" fmla="*/ 13 w 13"/>
                <a:gd name="T9" fmla="*/ 5 h 10"/>
                <a:gd name="T10" fmla="*/ 13 w 13"/>
                <a:gd name="T11" fmla="*/ 7 h 10"/>
                <a:gd name="T12" fmla="*/ 12 w 13"/>
                <a:gd name="T13" fmla="*/ 1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2" y="10"/>
                  </a:moveTo>
                  <a:lnTo>
                    <a:pt x="0" y="5"/>
                  </a:lnTo>
                  <a:lnTo>
                    <a:pt x="12" y="0"/>
                  </a:lnTo>
                  <a:lnTo>
                    <a:pt x="13" y="3"/>
                  </a:lnTo>
                  <a:lnTo>
                    <a:pt x="13" y="5"/>
                  </a:lnTo>
                  <a:lnTo>
                    <a:pt x="13" y="7"/>
                  </a:lnTo>
                  <a:lnTo>
                    <a:pt x="1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60" name="Freeform 570"/>
            <p:cNvSpPr>
              <a:spLocks/>
            </p:cNvSpPr>
            <p:nvPr/>
          </p:nvSpPr>
          <p:spPr bwMode="auto">
            <a:xfrm>
              <a:off x="4866" y="1928"/>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61" name="Freeform 571"/>
            <p:cNvSpPr>
              <a:spLocks/>
            </p:cNvSpPr>
            <p:nvPr/>
          </p:nvSpPr>
          <p:spPr bwMode="auto">
            <a:xfrm>
              <a:off x="4989" y="1214"/>
              <a:ext cx="67" cy="783"/>
            </a:xfrm>
            <a:custGeom>
              <a:avLst/>
              <a:gdLst>
                <a:gd name="T0" fmla="*/ 57 w 67"/>
                <a:gd name="T1" fmla="*/ 0 h 783"/>
                <a:gd name="T2" fmla="*/ 67 w 67"/>
                <a:gd name="T3" fmla="*/ 0 h 783"/>
                <a:gd name="T4" fmla="*/ 67 w 67"/>
                <a:gd name="T5" fmla="*/ 783 h 783"/>
                <a:gd name="T6" fmla="*/ 55 w 67"/>
                <a:gd name="T7" fmla="*/ 783 h 783"/>
                <a:gd name="T8" fmla="*/ 54 w 67"/>
                <a:gd name="T9" fmla="*/ 782 h 783"/>
                <a:gd name="T10" fmla="*/ 53 w 67"/>
                <a:gd name="T11" fmla="*/ 780 h 783"/>
                <a:gd name="T12" fmla="*/ 52 w 67"/>
                <a:gd name="T13" fmla="*/ 780 h 783"/>
                <a:gd name="T14" fmla="*/ 50 w 67"/>
                <a:gd name="T15" fmla="*/ 779 h 783"/>
                <a:gd name="T16" fmla="*/ 49 w 67"/>
                <a:gd name="T17" fmla="*/ 780 h 783"/>
                <a:gd name="T18" fmla="*/ 47 w 67"/>
                <a:gd name="T19" fmla="*/ 780 h 783"/>
                <a:gd name="T20" fmla="*/ 46 w 67"/>
                <a:gd name="T21" fmla="*/ 782 h 783"/>
                <a:gd name="T22" fmla="*/ 46 w 67"/>
                <a:gd name="T23" fmla="*/ 783 h 783"/>
                <a:gd name="T24" fmla="*/ 0 w 67"/>
                <a:gd name="T25" fmla="*/ 783 h 78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7"/>
                <a:gd name="T40" fmla="*/ 0 h 783"/>
                <a:gd name="T41" fmla="*/ 67 w 67"/>
                <a:gd name="T42" fmla="*/ 783 h 78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7" h="783">
                  <a:moveTo>
                    <a:pt x="57" y="0"/>
                  </a:moveTo>
                  <a:lnTo>
                    <a:pt x="67" y="0"/>
                  </a:lnTo>
                  <a:lnTo>
                    <a:pt x="67" y="783"/>
                  </a:lnTo>
                  <a:lnTo>
                    <a:pt x="55" y="783"/>
                  </a:lnTo>
                  <a:lnTo>
                    <a:pt x="54" y="782"/>
                  </a:lnTo>
                  <a:lnTo>
                    <a:pt x="53" y="780"/>
                  </a:lnTo>
                  <a:lnTo>
                    <a:pt x="52" y="780"/>
                  </a:lnTo>
                  <a:lnTo>
                    <a:pt x="50" y="779"/>
                  </a:lnTo>
                  <a:lnTo>
                    <a:pt x="49" y="780"/>
                  </a:lnTo>
                  <a:lnTo>
                    <a:pt x="47" y="780"/>
                  </a:lnTo>
                  <a:lnTo>
                    <a:pt x="46" y="782"/>
                  </a:lnTo>
                  <a:lnTo>
                    <a:pt x="46" y="783"/>
                  </a:lnTo>
                  <a:lnTo>
                    <a:pt x="0" y="78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62" name="Freeform 572"/>
            <p:cNvSpPr>
              <a:spLocks/>
            </p:cNvSpPr>
            <p:nvPr/>
          </p:nvSpPr>
          <p:spPr bwMode="auto">
            <a:xfrm>
              <a:off x="5034" y="1209"/>
              <a:ext cx="13" cy="10"/>
            </a:xfrm>
            <a:custGeom>
              <a:avLst/>
              <a:gdLst>
                <a:gd name="T0" fmla="*/ 12 w 13"/>
                <a:gd name="T1" fmla="*/ 10 h 10"/>
                <a:gd name="T2" fmla="*/ 0 w 13"/>
                <a:gd name="T3" fmla="*/ 5 h 10"/>
                <a:gd name="T4" fmla="*/ 12 w 13"/>
                <a:gd name="T5" fmla="*/ 0 h 10"/>
                <a:gd name="T6" fmla="*/ 13 w 13"/>
                <a:gd name="T7" fmla="*/ 3 h 10"/>
                <a:gd name="T8" fmla="*/ 13 w 13"/>
                <a:gd name="T9" fmla="*/ 5 h 10"/>
                <a:gd name="T10" fmla="*/ 13 w 13"/>
                <a:gd name="T11" fmla="*/ 7 h 10"/>
                <a:gd name="T12" fmla="*/ 12 w 13"/>
                <a:gd name="T13" fmla="*/ 1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2" y="10"/>
                  </a:moveTo>
                  <a:lnTo>
                    <a:pt x="0" y="5"/>
                  </a:lnTo>
                  <a:lnTo>
                    <a:pt x="12" y="0"/>
                  </a:lnTo>
                  <a:lnTo>
                    <a:pt x="13" y="3"/>
                  </a:lnTo>
                  <a:lnTo>
                    <a:pt x="13" y="5"/>
                  </a:lnTo>
                  <a:lnTo>
                    <a:pt x="13" y="7"/>
                  </a:lnTo>
                  <a:lnTo>
                    <a:pt x="1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63" name="Freeform 573"/>
            <p:cNvSpPr>
              <a:spLocks/>
            </p:cNvSpPr>
            <p:nvPr/>
          </p:nvSpPr>
          <p:spPr bwMode="auto">
            <a:xfrm>
              <a:off x="4978" y="1992"/>
              <a:ext cx="13" cy="10"/>
            </a:xfrm>
            <a:custGeom>
              <a:avLst/>
              <a:gdLst>
                <a:gd name="T0" fmla="*/ 11 w 13"/>
                <a:gd name="T1" fmla="*/ 10 h 10"/>
                <a:gd name="T2" fmla="*/ 0 w 13"/>
                <a:gd name="T3" fmla="*/ 5 h 10"/>
                <a:gd name="T4" fmla="*/ 11 w 13"/>
                <a:gd name="T5" fmla="*/ 0 h 10"/>
                <a:gd name="T6" fmla="*/ 13 w 13"/>
                <a:gd name="T7" fmla="*/ 3 h 10"/>
                <a:gd name="T8" fmla="*/ 13 w 13"/>
                <a:gd name="T9" fmla="*/ 5 h 10"/>
                <a:gd name="T10" fmla="*/ 13 w 13"/>
                <a:gd name="T11" fmla="*/ 7 h 10"/>
                <a:gd name="T12" fmla="*/ 11 w 13"/>
                <a:gd name="T13" fmla="*/ 1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1" y="10"/>
                  </a:moveTo>
                  <a:lnTo>
                    <a:pt x="0" y="5"/>
                  </a:lnTo>
                  <a:lnTo>
                    <a:pt x="11" y="0"/>
                  </a:lnTo>
                  <a:lnTo>
                    <a:pt x="13" y="3"/>
                  </a:lnTo>
                  <a:lnTo>
                    <a:pt x="13" y="5"/>
                  </a:lnTo>
                  <a:lnTo>
                    <a:pt x="13" y="7"/>
                  </a:lnTo>
                  <a:lnTo>
                    <a:pt x="11"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64" name="Freeform 574"/>
            <p:cNvSpPr>
              <a:spLocks/>
            </p:cNvSpPr>
            <p:nvPr/>
          </p:nvSpPr>
          <p:spPr bwMode="auto">
            <a:xfrm>
              <a:off x="4388" y="2067"/>
              <a:ext cx="563" cy="148"/>
            </a:xfrm>
            <a:custGeom>
              <a:avLst/>
              <a:gdLst>
                <a:gd name="T0" fmla="*/ 112 w 563"/>
                <a:gd name="T1" fmla="*/ 148 h 148"/>
                <a:gd name="T2" fmla="*/ 114 w 563"/>
                <a:gd name="T3" fmla="*/ 146 h 148"/>
                <a:gd name="T4" fmla="*/ 117 w 563"/>
                <a:gd name="T5" fmla="*/ 145 h 148"/>
                <a:gd name="T6" fmla="*/ 120 w 563"/>
                <a:gd name="T7" fmla="*/ 146 h 148"/>
                <a:gd name="T8" fmla="*/ 121 w 563"/>
                <a:gd name="T9" fmla="*/ 148 h 148"/>
                <a:gd name="T10" fmla="*/ 134 w 563"/>
                <a:gd name="T11" fmla="*/ 147 h 148"/>
                <a:gd name="T12" fmla="*/ 137 w 563"/>
                <a:gd name="T13" fmla="*/ 145 h 148"/>
                <a:gd name="T14" fmla="*/ 140 w 563"/>
                <a:gd name="T15" fmla="*/ 145 h 148"/>
                <a:gd name="T16" fmla="*/ 143 w 563"/>
                <a:gd name="T17" fmla="*/ 147 h 148"/>
                <a:gd name="T18" fmla="*/ 153 w 563"/>
                <a:gd name="T19" fmla="*/ 148 h 148"/>
                <a:gd name="T20" fmla="*/ 154 w 563"/>
                <a:gd name="T21" fmla="*/ 146 h 148"/>
                <a:gd name="T22" fmla="*/ 157 w 563"/>
                <a:gd name="T23" fmla="*/ 145 h 148"/>
                <a:gd name="T24" fmla="*/ 160 w 563"/>
                <a:gd name="T25" fmla="*/ 146 h 148"/>
                <a:gd name="T26" fmla="*/ 162 w 563"/>
                <a:gd name="T27" fmla="*/ 148 h 148"/>
                <a:gd name="T28" fmla="*/ 167 w 563"/>
                <a:gd name="T29" fmla="*/ 147 h 148"/>
                <a:gd name="T30" fmla="*/ 169 w 563"/>
                <a:gd name="T31" fmla="*/ 145 h 148"/>
                <a:gd name="T32" fmla="*/ 172 w 563"/>
                <a:gd name="T33" fmla="*/ 145 h 148"/>
                <a:gd name="T34" fmla="*/ 175 w 563"/>
                <a:gd name="T35" fmla="*/ 147 h 148"/>
                <a:gd name="T36" fmla="*/ 193 w 563"/>
                <a:gd name="T37" fmla="*/ 148 h 148"/>
                <a:gd name="T38" fmla="*/ 195 w 563"/>
                <a:gd name="T39" fmla="*/ 146 h 148"/>
                <a:gd name="T40" fmla="*/ 198 w 563"/>
                <a:gd name="T41" fmla="*/ 145 h 148"/>
                <a:gd name="T42" fmla="*/ 201 w 563"/>
                <a:gd name="T43" fmla="*/ 146 h 148"/>
                <a:gd name="T44" fmla="*/ 202 w 563"/>
                <a:gd name="T45" fmla="*/ 148 h 148"/>
                <a:gd name="T46" fmla="*/ 221 w 563"/>
                <a:gd name="T47" fmla="*/ 147 h 148"/>
                <a:gd name="T48" fmla="*/ 224 w 563"/>
                <a:gd name="T49" fmla="*/ 145 h 148"/>
                <a:gd name="T50" fmla="*/ 227 w 563"/>
                <a:gd name="T51" fmla="*/ 145 h 148"/>
                <a:gd name="T52" fmla="*/ 230 w 563"/>
                <a:gd name="T53" fmla="*/ 147 h 148"/>
                <a:gd name="T54" fmla="*/ 248 w 563"/>
                <a:gd name="T55" fmla="*/ 148 h 148"/>
                <a:gd name="T56" fmla="*/ 249 w 563"/>
                <a:gd name="T57" fmla="*/ 146 h 148"/>
                <a:gd name="T58" fmla="*/ 253 w 563"/>
                <a:gd name="T59" fmla="*/ 145 h 148"/>
                <a:gd name="T60" fmla="*/ 256 w 563"/>
                <a:gd name="T61" fmla="*/ 146 h 148"/>
                <a:gd name="T62" fmla="*/ 257 w 563"/>
                <a:gd name="T63" fmla="*/ 148 h 148"/>
                <a:gd name="T64" fmla="*/ 263 w 563"/>
                <a:gd name="T65" fmla="*/ 147 h 148"/>
                <a:gd name="T66" fmla="*/ 265 w 563"/>
                <a:gd name="T67" fmla="*/ 145 h 148"/>
                <a:gd name="T68" fmla="*/ 269 w 563"/>
                <a:gd name="T69" fmla="*/ 145 h 148"/>
                <a:gd name="T70" fmla="*/ 271 w 563"/>
                <a:gd name="T71" fmla="*/ 147 h 148"/>
                <a:gd name="T72" fmla="*/ 563 w 563"/>
                <a:gd name="T73" fmla="*/ 148 h 1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63"/>
                <a:gd name="T112" fmla="*/ 0 h 148"/>
                <a:gd name="T113" fmla="*/ 563 w 563"/>
                <a:gd name="T114" fmla="*/ 148 h 1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63" h="148">
                  <a:moveTo>
                    <a:pt x="0" y="148"/>
                  </a:moveTo>
                  <a:lnTo>
                    <a:pt x="112" y="148"/>
                  </a:lnTo>
                  <a:lnTo>
                    <a:pt x="113" y="147"/>
                  </a:lnTo>
                  <a:lnTo>
                    <a:pt x="114" y="146"/>
                  </a:lnTo>
                  <a:lnTo>
                    <a:pt x="115" y="145"/>
                  </a:lnTo>
                  <a:lnTo>
                    <a:pt x="117" y="145"/>
                  </a:lnTo>
                  <a:lnTo>
                    <a:pt x="119" y="145"/>
                  </a:lnTo>
                  <a:lnTo>
                    <a:pt x="120" y="146"/>
                  </a:lnTo>
                  <a:lnTo>
                    <a:pt x="121" y="147"/>
                  </a:lnTo>
                  <a:lnTo>
                    <a:pt x="121" y="148"/>
                  </a:lnTo>
                  <a:lnTo>
                    <a:pt x="134" y="148"/>
                  </a:lnTo>
                  <a:lnTo>
                    <a:pt x="134" y="147"/>
                  </a:lnTo>
                  <a:lnTo>
                    <a:pt x="136" y="146"/>
                  </a:lnTo>
                  <a:lnTo>
                    <a:pt x="137" y="145"/>
                  </a:lnTo>
                  <a:lnTo>
                    <a:pt x="139" y="145"/>
                  </a:lnTo>
                  <a:lnTo>
                    <a:pt x="140" y="145"/>
                  </a:lnTo>
                  <a:lnTo>
                    <a:pt x="142" y="146"/>
                  </a:lnTo>
                  <a:lnTo>
                    <a:pt x="143" y="147"/>
                  </a:lnTo>
                  <a:lnTo>
                    <a:pt x="143" y="148"/>
                  </a:lnTo>
                  <a:lnTo>
                    <a:pt x="153" y="148"/>
                  </a:lnTo>
                  <a:lnTo>
                    <a:pt x="153" y="147"/>
                  </a:lnTo>
                  <a:lnTo>
                    <a:pt x="154" y="146"/>
                  </a:lnTo>
                  <a:lnTo>
                    <a:pt x="156" y="145"/>
                  </a:lnTo>
                  <a:lnTo>
                    <a:pt x="157" y="145"/>
                  </a:lnTo>
                  <a:lnTo>
                    <a:pt x="159" y="145"/>
                  </a:lnTo>
                  <a:lnTo>
                    <a:pt x="160" y="146"/>
                  </a:lnTo>
                  <a:lnTo>
                    <a:pt x="161" y="147"/>
                  </a:lnTo>
                  <a:lnTo>
                    <a:pt x="162" y="148"/>
                  </a:lnTo>
                  <a:lnTo>
                    <a:pt x="166" y="148"/>
                  </a:lnTo>
                  <a:lnTo>
                    <a:pt x="167" y="147"/>
                  </a:lnTo>
                  <a:lnTo>
                    <a:pt x="168" y="146"/>
                  </a:lnTo>
                  <a:lnTo>
                    <a:pt x="169" y="145"/>
                  </a:lnTo>
                  <a:lnTo>
                    <a:pt x="171" y="145"/>
                  </a:lnTo>
                  <a:lnTo>
                    <a:pt x="172" y="145"/>
                  </a:lnTo>
                  <a:lnTo>
                    <a:pt x="174" y="146"/>
                  </a:lnTo>
                  <a:lnTo>
                    <a:pt x="175" y="147"/>
                  </a:lnTo>
                  <a:lnTo>
                    <a:pt x="175" y="148"/>
                  </a:lnTo>
                  <a:lnTo>
                    <a:pt x="193" y="148"/>
                  </a:lnTo>
                  <a:lnTo>
                    <a:pt x="194" y="147"/>
                  </a:lnTo>
                  <a:lnTo>
                    <a:pt x="195" y="146"/>
                  </a:lnTo>
                  <a:lnTo>
                    <a:pt x="196" y="145"/>
                  </a:lnTo>
                  <a:lnTo>
                    <a:pt x="198" y="145"/>
                  </a:lnTo>
                  <a:lnTo>
                    <a:pt x="199" y="145"/>
                  </a:lnTo>
                  <a:lnTo>
                    <a:pt x="201" y="146"/>
                  </a:lnTo>
                  <a:lnTo>
                    <a:pt x="202" y="147"/>
                  </a:lnTo>
                  <a:lnTo>
                    <a:pt x="202" y="148"/>
                  </a:lnTo>
                  <a:lnTo>
                    <a:pt x="221" y="148"/>
                  </a:lnTo>
                  <a:lnTo>
                    <a:pt x="221" y="147"/>
                  </a:lnTo>
                  <a:lnTo>
                    <a:pt x="222" y="146"/>
                  </a:lnTo>
                  <a:lnTo>
                    <a:pt x="224" y="145"/>
                  </a:lnTo>
                  <a:lnTo>
                    <a:pt x="225" y="145"/>
                  </a:lnTo>
                  <a:lnTo>
                    <a:pt x="227" y="145"/>
                  </a:lnTo>
                  <a:lnTo>
                    <a:pt x="229" y="146"/>
                  </a:lnTo>
                  <a:lnTo>
                    <a:pt x="230" y="147"/>
                  </a:lnTo>
                  <a:lnTo>
                    <a:pt x="230" y="148"/>
                  </a:lnTo>
                  <a:lnTo>
                    <a:pt x="248" y="148"/>
                  </a:lnTo>
                  <a:lnTo>
                    <a:pt x="248" y="147"/>
                  </a:lnTo>
                  <a:lnTo>
                    <a:pt x="249" y="146"/>
                  </a:lnTo>
                  <a:lnTo>
                    <a:pt x="251" y="145"/>
                  </a:lnTo>
                  <a:lnTo>
                    <a:pt x="253" y="145"/>
                  </a:lnTo>
                  <a:lnTo>
                    <a:pt x="254" y="145"/>
                  </a:lnTo>
                  <a:lnTo>
                    <a:pt x="256" y="146"/>
                  </a:lnTo>
                  <a:lnTo>
                    <a:pt x="257" y="147"/>
                  </a:lnTo>
                  <a:lnTo>
                    <a:pt x="257" y="148"/>
                  </a:lnTo>
                  <a:lnTo>
                    <a:pt x="262" y="148"/>
                  </a:lnTo>
                  <a:lnTo>
                    <a:pt x="263" y="147"/>
                  </a:lnTo>
                  <a:lnTo>
                    <a:pt x="264" y="146"/>
                  </a:lnTo>
                  <a:lnTo>
                    <a:pt x="265" y="145"/>
                  </a:lnTo>
                  <a:lnTo>
                    <a:pt x="267" y="145"/>
                  </a:lnTo>
                  <a:lnTo>
                    <a:pt x="269" y="145"/>
                  </a:lnTo>
                  <a:lnTo>
                    <a:pt x="270" y="146"/>
                  </a:lnTo>
                  <a:lnTo>
                    <a:pt x="271" y="147"/>
                  </a:lnTo>
                  <a:lnTo>
                    <a:pt x="271" y="148"/>
                  </a:lnTo>
                  <a:lnTo>
                    <a:pt x="563" y="148"/>
                  </a:lnTo>
                  <a:lnTo>
                    <a:pt x="563"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65" name="Freeform 575"/>
            <p:cNvSpPr>
              <a:spLocks/>
            </p:cNvSpPr>
            <p:nvPr/>
          </p:nvSpPr>
          <p:spPr bwMode="auto">
            <a:xfrm>
              <a:off x="4377" y="2211"/>
              <a:ext cx="13" cy="9"/>
            </a:xfrm>
            <a:custGeom>
              <a:avLst/>
              <a:gdLst>
                <a:gd name="T0" fmla="*/ 11 w 13"/>
                <a:gd name="T1" fmla="*/ 9 h 9"/>
                <a:gd name="T2" fmla="*/ 0 w 13"/>
                <a:gd name="T3" fmla="*/ 4 h 9"/>
                <a:gd name="T4" fmla="*/ 11 w 13"/>
                <a:gd name="T5" fmla="*/ 0 h 9"/>
                <a:gd name="T6" fmla="*/ 12 w 13"/>
                <a:gd name="T7" fmla="*/ 2 h 9"/>
                <a:gd name="T8" fmla="*/ 13 w 13"/>
                <a:gd name="T9" fmla="*/ 4 h 9"/>
                <a:gd name="T10" fmla="*/ 12 w 13"/>
                <a:gd name="T11" fmla="*/ 7 h 9"/>
                <a:gd name="T12" fmla="*/ 11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1" y="9"/>
                  </a:moveTo>
                  <a:lnTo>
                    <a:pt x="0" y="4"/>
                  </a:lnTo>
                  <a:lnTo>
                    <a:pt x="11" y="0"/>
                  </a:lnTo>
                  <a:lnTo>
                    <a:pt x="12" y="2"/>
                  </a:lnTo>
                  <a:lnTo>
                    <a:pt x="13" y="4"/>
                  </a:lnTo>
                  <a:lnTo>
                    <a:pt x="12" y="7"/>
                  </a:lnTo>
                  <a:lnTo>
                    <a:pt x="1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66" name="Freeform 576"/>
            <p:cNvSpPr>
              <a:spLocks/>
            </p:cNvSpPr>
            <p:nvPr/>
          </p:nvSpPr>
          <p:spPr bwMode="auto">
            <a:xfrm>
              <a:off x="4946" y="2058"/>
              <a:ext cx="11" cy="10"/>
            </a:xfrm>
            <a:custGeom>
              <a:avLst/>
              <a:gdLst>
                <a:gd name="T0" fmla="*/ 0 w 11"/>
                <a:gd name="T1" fmla="*/ 9 h 10"/>
                <a:gd name="T2" fmla="*/ 5 w 11"/>
                <a:gd name="T3" fmla="*/ 0 h 10"/>
                <a:gd name="T4" fmla="*/ 11 w 11"/>
                <a:gd name="T5" fmla="*/ 9 h 10"/>
                <a:gd name="T6" fmla="*/ 9 w 11"/>
                <a:gd name="T7" fmla="*/ 10 h 10"/>
                <a:gd name="T8" fmla="*/ 5 w 11"/>
                <a:gd name="T9" fmla="*/ 10 h 10"/>
                <a:gd name="T10" fmla="*/ 2 w 11"/>
                <a:gd name="T11" fmla="*/ 10 h 10"/>
                <a:gd name="T12" fmla="*/ 0 w 11"/>
                <a:gd name="T13" fmla="*/ 9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0" y="9"/>
                  </a:moveTo>
                  <a:lnTo>
                    <a:pt x="5" y="0"/>
                  </a:lnTo>
                  <a:lnTo>
                    <a:pt x="11" y="9"/>
                  </a:lnTo>
                  <a:lnTo>
                    <a:pt x="9" y="10"/>
                  </a:lnTo>
                  <a:lnTo>
                    <a:pt x="5" y="10"/>
                  </a:lnTo>
                  <a:lnTo>
                    <a:pt x="2"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67" name="Freeform 577"/>
            <p:cNvSpPr>
              <a:spLocks/>
            </p:cNvSpPr>
            <p:nvPr/>
          </p:nvSpPr>
          <p:spPr bwMode="auto">
            <a:xfrm>
              <a:off x="4079" y="2066"/>
              <a:ext cx="689" cy="487"/>
            </a:xfrm>
            <a:custGeom>
              <a:avLst/>
              <a:gdLst>
                <a:gd name="T0" fmla="*/ 12 w 689"/>
                <a:gd name="T1" fmla="*/ 487 h 487"/>
                <a:gd name="T2" fmla="*/ 18 w 689"/>
                <a:gd name="T3" fmla="*/ 5 h 487"/>
                <a:gd name="T4" fmla="*/ 20 w 689"/>
                <a:gd name="T5" fmla="*/ 2 h 487"/>
                <a:gd name="T6" fmla="*/ 23 w 689"/>
                <a:gd name="T7" fmla="*/ 0 h 487"/>
                <a:gd name="T8" fmla="*/ 27 w 689"/>
                <a:gd name="T9" fmla="*/ 0 h 487"/>
                <a:gd name="T10" fmla="*/ 31 w 689"/>
                <a:gd name="T11" fmla="*/ 2 h 487"/>
                <a:gd name="T12" fmla="*/ 32 w 689"/>
                <a:gd name="T13" fmla="*/ 5 h 487"/>
                <a:gd name="T14" fmla="*/ 114 w 689"/>
                <a:gd name="T15" fmla="*/ 4 h 487"/>
                <a:gd name="T16" fmla="*/ 117 w 689"/>
                <a:gd name="T17" fmla="*/ 2 h 487"/>
                <a:gd name="T18" fmla="*/ 120 w 689"/>
                <a:gd name="T19" fmla="*/ 2 h 487"/>
                <a:gd name="T20" fmla="*/ 123 w 689"/>
                <a:gd name="T21" fmla="*/ 4 h 487"/>
                <a:gd name="T22" fmla="*/ 141 w 689"/>
                <a:gd name="T23" fmla="*/ 5 h 487"/>
                <a:gd name="T24" fmla="*/ 142 w 689"/>
                <a:gd name="T25" fmla="*/ 3 h 487"/>
                <a:gd name="T26" fmla="*/ 146 w 689"/>
                <a:gd name="T27" fmla="*/ 1 h 487"/>
                <a:gd name="T28" fmla="*/ 149 w 689"/>
                <a:gd name="T29" fmla="*/ 3 h 487"/>
                <a:gd name="T30" fmla="*/ 150 w 689"/>
                <a:gd name="T31" fmla="*/ 5 h 487"/>
                <a:gd name="T32" fmla="*/ 153 w 689"/>
                <a:gd name="T33" fmla="*/ 4 h 487"/>
                <a:gd name="T34" fmla="*/ 156 w 689"/>
                <a:gd name="T35" fmla="*/ 2 h 487"/>
                <a:gd name="T36" fmla="*/ 159 w 689"/>
                <a:gd name="T37" fmla="*/ 2 h 487"/>
                <a:gd name="T38" fmla="*/ 161 w 689"/>
                <a:gd name="T39" fmla="*/ 4 h 487"/>
                <a:gd name="T40" fmla="*/ 165 w 689"/>
                <a:gd name="T41" fmla="*/ 5 h 487"/>
                <a:gd name="T42" fmla="*/ 166 w 689"/>
                <a:gd name="T43" fmla="*/ 3 h 487"/>
                <a:gd name="T44" fmla="*/ 169 w 689"/>
                <a:gd name="T45" fmla="*/ 1 h 487"/>
                <a:gd name="T46" fmla="*/ 172 w 689"/>
                <a:gd name="T47" fmla="*/ 3 h 487"/>
                <a:gd name="T48" fmla="*/ 174 w 689"/>
                <a:gd name="T49" fmla="*/ 5 h 487"/>
                <a:gd name="T50" fmla="*/ 284 w 689"/>
                <a:gd name="T51" fmla="*/ 4 h 487"/>
                <a:gd name="T52" fmla="*/ 287 w 689"/>
                <a:gd name="T53" fmla="*/ 2 h 487"/>
                <a:gd name="T54" fmla="*/ 290 w 689"/>
                <a:gd name="T55" fmla="*/ 2 h 487"/>
                <a:gd name="T56" fmla="*/ 292 w 689"/>
                <a:gd name="T57" fmla="*/ 4 h 487"/>
                <a:gd name="T58" fmla="*/ 421 w 689"/>
                <a:gd name="T59" fmla="*/ 5 h 487"/>
                <a:gd name="T60" fmla="*/ 423 w 689"/>
                <a:gd name="T61" fmla="*/ 3 h 487"/>
                <a:gd name="T62" fmla="*/ 426 w 689"/>
                <a:gd name="T63" fmla="*/ 1 h 487"/>
                <a:gd name="T64" fmla="*/ 429 w 689"/>
                <a:gd name="T65" fmla="*/ 3 h 487"/>
                <a:gd name="T66" fmla="*/ 430 w 689"/>
                <a:gd name="T67" fmla="*/ 5 h 487"/>
                <a:gd name="T68" fmla="*/ 444 w 689"/>
                <a:gd name="T69" fmla="*/ 4 h 487"/>
                <a:gd name="T70" fmla="*/ 446 w 689"/>
                <a:gd name="T71" fmla="*/ 2 h 487"/>
                <a:gd name="T72" fmla="*/ 449 w 689"/>
                <a:gd name="T73" fmla="*/ 2 h 487"/>
                <a:gd name="T74" fmla="*/ 452 w 689"/>
                <a:gd name="T75" fmla="*/ 4 h 487"/>
                <a:gd name="T76" fmla="*/ 462 w 689"/>
                <a:gd name="T77" fmla="*/ 5 h 487"/>
                <a:gd name="T78" fmla="*/ 463 w 689"/>
                <a:gd name="T79" fmla="*/ 3 h 487"/>
                <a:gd name="T80" fmla="*/ 466 w 689"/>
                <a:gd name="T81" fmla="*/ 1 h 487"/>
                <a:gd name="T82" fmla="*/ 469 w 689"/>
                <a:gd name="T83" fmla="*/ 3 h 487"/>
                <a:gd name="T84" fmla="*/ 471 w 689"/>
                <a:gd name="T85" fmla="*/ 5 h 487"/>
                <a:gd name="T86" fmla="*/ 476 w 689"/>
                <a:gd name="T87" fmla="*/ 4 h 487"/>
                <a:gd name="T88" fmla="*/ 478 w 689"/>
                <a:gd name="T89" fmla="*/ 2 h 487"/>
                <a:gd name="T90" fmla="*/ 481 w 689"/>
                <a:gd name="T91" fmla="*/ 2 h 487"/>
                <a:gd name="T92" fmla="*/ 484 w 689"/>
                <a:gd name="T93" fmla="*/ 4 h 487"/>
                <a:gd name="T94" fmla="*/ 530 w 689"/>
                <a:gd name="T95" fmla="*/ 5 h 487"/>
                <a:gd name="T96" fmla="*/ 531 w 689"/>
                <a:gd name="T97" fmla="*/ 3 h 487"/>
                <a:gd name="T98" fmla="*/ 534 w 689"/>
                <a:gd name="T99" fmla="*/ 1 h 487"/>
                <a:gd name="T100" fmla="*/ 538 w 689"/>
                <a:gd name="T101" fmla="*/ 3 h 487"/>
                <a:gd name="T102" fmla="*/ 539 w 689"/>
                <a:gd name="T103" fmla="*/ 5 h 487"/>
                <a:gd name="T104" fmla="*/ 557 w 689"/>
                <a:gd name="T105" fmla="*/ 4 h 487"/>
                <a:gd name="T106" fmla="*/ 560 w 689"/>
                <a:gd name="T107" fmla="*/ 2 h 487"/>
                <a:gd name="T108" fmla="*/ 563 w 689"/>
                <a:gd name="T109" fmla="*/ 2 h 487"/>
                <a:gd name="T110" fmla="*/ 566 w 689"/>
                <a:gd name="T111" fmla="*/ 4 h 487"/>
                <a:gd name="T112" fmla="*/ 572 w 689"/>
                <a:gd name="T113" fmla="*/ 5 h 487"/>
                <a:gd name="T114" fmla="*/ 573 w 689"/>
                <a:gd name="T115" fmla="*/ 3 h 487"/>
                <a:gd name="T116" fmla="*/ 576 w 689"/>
                <a:gd name="T117" fmla="*/ 1 h 487"/>
                <a:gd name="T118" fmla="*/ 579 w 689"/>
                <a:gd name="T119" fmla="*/ 3 h 487"/>
                <a:gd name="T120" fmla="*/ 580 w 689"/>
                <a:gd name="T121" fmla="*/ 5 h 487"/>
                <a:gd name="T122" fmla="*/ 689 w 689"/>
                <a:gd name="T123" fmla="*/ 1 h 48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89"/>
                <a:gd name="T187" fmla="*/ 0 h 487"/>
                <a:gd name="T188" fmla="*/ 689 w 689"/>
                <a:gd name="T189" fmla="*/ 487 h 48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89" h="487">
                  <a:moveTo>
                    <a:pt x="0" y="487"/>
                  </a:moveTo>
                  <a:lnTo>
                    <a:pt x="12" y="487"/>
                  </a:lnTo>
                  <a:lnTo>
                    <a:pt x="12" y="5"/>
                  </a:lnTo>
                  <a:lnTo>
                    <a:pt x="18" y="5"/>
                  </a:lnTo>
                  <a:lnTo>
                    <a:pt x="19" y="3"/>
                  </a:lnTo>
                  <a:lnTo>
                    <a:pt x="20" y="2"/>
                  </a:lnTo>
                  <a:lnTo>
                    <a:pt x="21" y="1"/>
                  </a:lnTo>
                  <a:lnTo>
                    <a:pt x="23" y="0"/>
                  </a:lnTo>
                  <a:lnTo>
                    <a:pt x="25" y="0"/>
                  </a:lnTo>
                  <a:lnTo>
                    <a:pt x="27" y="0"/>
                  </a:lnTo>
                  <a:lnTo>
                    <a:pt x="29" y="1"/>
                  </a:lnTo>
                  <a:lnTo>
                    <a:pt x="31" y="2"/>
                  </a:lnTo>
                  <a:lnTo>
                    <a:pt x="31" y="3"/>
                  </a:lnTo>
                  <a:lnTo>
                    <a:pt x="32" y="5"/>
                  </a:lnTo>
                  <a:lnTo>
                    <a:pt x="114" y="5"/>
                  </a:lnTo>
                  <a:lnTo>
                    <a:pt x="114" y="4"/>
                  </a:lnTo>
                  <a:lnTo>
                    <a:pt x="115" y="3"/>
                  </a:lnTo>
                  <a:lnTo>
                    <a:pt x="117" y="2"/>
                  </a:lnTo>
                  <a:lnTo>
                    <a:pt x="118" y="1"/>
                  </a:lnTo>
                  <a:lnTo>
                    <a:pt x="120" y="2"/>
                  </a:lnTo>
                  <a:lnTo>
                    <a:pt x="122" y="3"/>
                  </a:lnTo>
                  <a:lnTo>
                    <a:pt x="123" y="4"/>
                  </a:lnTo>
                  <a:lnTo>
                    <a:pt x="123" y="5"/>
                  </a:lnTo>
                  <a:lnTo>
                    <a:pt x="141" y="5"/>
                  </a:lnTo>
                  <a:lnTo>
                    <a:pt x="141" y="4"/>
                  </a:lnTo>
                  <a:lnTo>
                    <a:pt x="142" y="3"/>
                  </a:lnTo>
                  <a:lnTo>
                    <a:pt x="144" y="2"/>
                  </a:lnTo>
                  <a:lnTo>
                    <a:pt x="146" y="1"/>
                  </a:lnTo>
                  <a:lnTo>
                    <a:pt x="147" y="2"/>
                  </a:lnTo>
                  <a:lnTo>
                    <a:pt x="149" y="3"/>
                  </a:lnTo>
                  <a:lnTo>
                    <a:pt x="150" y="4"/>
                  </a:lnTo>
                  <a:lnTo>
                    <a:pt x="150" y="5"/>
                  </a:lnTo>
                  <a:lnTo>
                    <a:pt x="153" y="5"/>
                  </a:lnTo>
                  <a:lnTo>
                    <a:pt x="153" y="4"/>
                  </a:lnTo>
                  <a:lnTo>
                    <a:pt x="154" y="3"/>
                  </a:lnTo>
                  <a:lnTo>
                    <a:pt x="156" y="2"/>
                  </a:lnTo>
                  <a:lnTo>
                    <a:pt x="157" y="1"/>
                  </a:lnTo>
                  <a:lnTo>
                    <a:pt x="159" y="2"/>
                  </a:lnTo>
                  <a:lnTo>
                    <a:pt x="160" y="3"/>
                  </a:lnTo>
                  <a:lnTo>
                    <a:pt x="161" y="4"/>
                  </a:lnTo>
                  <a:lnTo>
                    <a:pt x="162" y="5"/>
                  </a:lnTo>
                  <a:lnTo>
                    <a:pt x="165" y="5"/>
                  </a:lnTo>
                  <a:lnTo>
                    <a:pt x="165" y="4"/>
                  </a:lnTo>
                  <a:lnTo>
                    <a:pt x="166" y="3"/>
                  </a:lnTo>
                  <a:lnTo>
                    <a:pt x="167" y="2"/>
                  </a:lnTo>
                  <a:lnTo>
                    <a:pt x="169" y="1"/>
                  </a:lnTo>
                  <a:lnTo>
                    <a:pt x="171" y="2"/>
                  </a:lnTo>
                  <a:lnTo>
                    <a:pt x="172" y="3"/>
                  </a:lnTo>
                  <a:lnTo>
                    <a:pt x="173" y="4"/>
                  </a:lnTo>
                  <a:lnTo>
                    <a:pt x="174" y="5"/>
                  </a:lnTo>
                  <a:lnTo>
                    <a:pt x="284" y="5"/>
                  </a:lnTo>
                  <a:lnTo>
                    <a:pt x="284" y="4"/>
                  </a:lnTo>
                  <a:lnTo>
                    <a:pt x="285" y="3"/>
                  </a:lnTo>
                  <a:lnTo>
                    <a:pt x="287" y="2"/>
                  </a:lnTo>
                  <a:lnTo>
                    <a:pt x="288" y="1"/>
                  </a:lnTo>
                  <a:lnTo>
                    <a:pt x="290" y="2"/>
                  </a:lnTo>
                  <a:lnTo>
                    <a:pt x="292" y="3"/>
                  </a:lnTo>
                  <a:lnTo>
                    <a:pt x="292" y="4"/>
                  </a:lnTo>
                  <a:lnTo>
                    <a:pt x="293" y="5"/>
                  </a:lnTo>
                  <a:lnTo>
                    <a:pt x="421" y="5"/>
                  </a:lnTo>
                  <a:lnTo>
                    <a:pt x="422" y="4"/>
                  </a:lnTo>
                  <a:lnTo>
                    <a:pt x="423" y="3"/>
                  </a:lnTo>
                  <a:lnTo>
                    <a:pt x="424" y="2"/>
                  </a:lnTo>
                  <a:lnTo>
                    <a:pt x="426" y="1"/>
                  </a:lnTo>
                  <a:lnTo>
                    <a:pt x="428" y="2"/>
                  </a:lnTo>
                  <a:lnTo>
                    <a:pt x="429" y="3"/>
                  </a:lnTo>
                  <a:lnTo>
                    <a:pt x="430" y="4"/>
                  </a:lnTo>
                  <a:lnTo>
                    <a:pt x="430" y="5"/>
                  </a:lnTo>
                  <a:lnTo>
                    <a:pt x="443" y="5"/>
                  </a:lnTo>
                  <a:lnTo>
                    <a:pt x="444" y="4"/>
                  </a:lnTo>
                  <a:lnTo>
                    <a:pt x="445" y="3"/>
                  </a:lnTo>
                  <a:lnTo>
                    <a:pt x="446" y="2"/>
                  </a:lnTo>
                  <a:lnTo>
                    <a:pt x="448" y="1"/>
                  </a:lnTo>
                  <a:lnTo>
                    <a:pt x="449" y="2"/>
                  </a:lnTo>
                  <a:lnTo>
                    <a:pt x="451" y="3"/>
                  </a:lnTo>
                  <a:lnTo>
                    <a:pt x="452" y="4"/>
                  </a:lnTo>
                  <a:lnTo>
                    <a:pt x="452" y="5"/>
                  </a:lnTo>
                  <a:lnTo>
                    <a:pt x="462" y="5"/>
                  </a:lnTo>
                  <a:lnTo>
                    <a:pt x="462" y="4"/>
                  </a:lnTo>
                  <a:lnTo>
                    <a:pt x="463" y="3"/>
                  </a:lnTo>
                  <a:lnTo>
                    <a:pt x="465" y="2"/>
                  </a:lnTo>
                  <a:lnTo>
                    <a:pt x="466" y="1"/>
                  </a:lnTo>
                  <a:lnTo>
                    <a:pt x="468" y="2"/>
                  </a:lnTo>
                  <a:lnTo>
                    <a:pt x="469" y="3"/>
                  </a:lnTo>
                  <a:lnTo>
                    <a:pt x="470" y="4"/>
                  </a:lnTo>
                  <a:lnTo>
                    <a:pt x="471" y="5"/>
                  </a:lnTo>
                  <a:lnTo>
                    <a:pt x="475" y="5"/>
                  </a:lnTo>
                  <a:lnTo>
                    <a:pt x="476" y="4"/>
                  </a:lnTo>
                  <a:lnTo>
                    <a:pt x="477" y="3"/>
                  </a:lnTo>
                  <a:lnTo>
                    <a:pt x="478" y="2"/>
                  </a:lnTo>
                  <a:lnTo>
                    <a:pt x="480" y="1"/>
                  </a:lnTo>
                  <a:lnTo>
                    <a:pt x="481" y="2"/>
                  </a:lnTo>
                  <a:lnTo>
                    <a:pt x="483" y="3"/>
                  </a:lnTo>
                  <a:lnTo>
                    <a:pt x="484" y="4"/>
                  </a:lnTo>
                  <a:lnTo>
                    <a:pt x="484" y="5"/>
                  </a:lnTo>
                  <a:lnTo>
                    <a:pt x="530" y="5"/>
                  </a:lnTo>
                  <a:lnTo>
                    <a:pt x="530" y="4"/>
                  </a:lnTo>
                  <a:lnTo>
                    <a:pt x="531" y="3"/>
                  </a:lnTo>
                  <a:lnTo>
                    <a:pt x="533" y="2"/>
                  </a:lnTo>
                  <a:lnTo>
                    <a:pt x="534" y="1"/>
                  </a:lnTo>
                  <a:lnTo>
                    <a:pt x="536" y="2"/>
                  </a:lnTo>
                  <a:lnTo>
                    <a:pt x="538" y="3"/>
                  </a:lnTo>
                  <a:lnTo>
                    <a:pt x="539" y="4"/>
                  </a:lnTo>
                  <a:lnTo>
                    <a:pt x="539" y="5"/>
                  </a:lnTo>
                  <a:lnTo>
                    <a:pt x="557" y="5"/>
                  </a:lnTo>
                  <a:lnTo>
                    <a:pt x="557" y="4"/>
                  </a:lnTo>
                  <a:lnTo>
                    <a:pt x="558" y="3"/>
                  </a:lnTo>
                  <a:lnTo>
                    <a:pt x="560" y="2"/>
                  </a:lnTo>
                  <a:lnTo>
                    <a:pt x="562" y="1"/>
                  </a:lnTo>
                  <a:lnTo>
                    <a:pt x="563" y="2"/>
                  </a:lnTo>
                  <a:lnTo>
                    <a:pt x="565" y="3"/>
                  </a:lnTo>
                  <a:lnTo>
                    <a:pt x="566" y="4"/>
                  </a:lnTo>
                  <a:lnTo>
                    <a:pt x="566" y="5"/>
                  </a:lnTo>
                  <a:lnTo>
                    <a:pt x="572" y="5"/>
                  </a:lnTo>
                  <a:lnTo>
                    <a:pt x="572" y="4"/>
                  </a:lnTo>
                  <a:lnTo>
                    <a:pt x="573" y="3"/>
                  </a:lnTo>
                  <a:lnTo>
                    <a:pt x="574" y="2"/>
                  </a:lnTo>
                  <a:lnTo>
                    <a:pt x="576" y="1"/>
                  </a:lnTo>
                  <a:lnTo>
                    <a:pt x="578" y="2"/>
                  </a:lnTo>
                  <a:lnTo>
                    <a:pt x="579" y="3"/>
                  </a:lnTo>
                  <a:lnTo>
                    <a:pt x="580" y="4"/>
                  </a:lnTo>
                  <a:lnTo>
                    <a:pt x="580" y="5"/>
                  </a:lnTo>
                  <a:lnTo>
                    <a:pt x="689" y="5"/>
                  </a:lnTo>
                  <a:lnTo>
                    <a:pt x="689" y="1"/>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68" name="Freeform 578"/>
            <p:cNvSpPr>
              <a:spLocks/>
            </p:cNvSpPr>
            <p:nvPr/>
          </p:nvSpPr>
          <p:spPr bwMode="auto">
            <a:xfrm>
              <a:off x="4079" y="2549"/>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69" name="Freeform 579"/>
            <p:cNvSpPr>
              <a:spLocks/>
            </p:cNvSpPr>
            <p:nvPr/>
          </p:nvSpPr>
          <p:spPr bwMode="auto">
            <a:xfrm>
              <a:off x="4762" y="2058"/>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70" name="Freeform 580"/>
            <p:cNvSpPr>
              <a:spLocks/>
            </p:cNvSpPr>
            <p:nvPr/>
          </p:nvSpPr>
          <p:spPr bwMode="auto">
            <a:xfrm>
              <a:off x="4496" y="1967"/>
              <a:ext cx="173" cy="30"/>
            </a:xfrm>
            <a:custGeom>
              <a:avLst/>
              <a:gdLst>
                <a:gd name="T0" fmla="*/ 0 w 173"/>
                <a:gd name="T1" fmla="*/ 0 h 30"/>
                <a:gd name="T2" fmla="*/ 22 w 173"/>
                <a:gd name="T3" fmla="*/ 0 h 30"/>
                <a:gd name="T4" fmla="*/ 22 w 173"/>
                <a:gd name="T5" fmla="*/ 30 h 30"/>
                <a:gd name="T6" fmla="*/ 45 w 173"/>
                <a:gd name="T7" fmla="*/ 30 h 30"/>
                <a:gd name="T8" fmla="*/ 45 w 173"/>
                <a:gd name="T9" fmla="*/ 29 h 30"/>
                <a:gd name="T10" fmla="*/ 46 w 173"/>
                <a:gd name="T11" fmla="*/ 27 h 30"/>
                <a:gd name="T12" fmla="*/ 48 w 173"/>
                <a:gd name="T13" fmla="*/ 27 h 30"/>
                <a:gd name="T14" fmla="*/ 49 w 173"/>
                <a:gd name="T15" fmla="*/ 26 h 30"/>
                <a:gd name="T16" fmla="*/ 51 w 173"/>
                <a:gd name="T17" fmla="*/ 27 h 30"/>
                <a:gd name="T18" fmla="*/ 52 w 173"/>
                <a:gd name="T19" fmla="*/ 27 h 30"/>
                <a:gd name="T20" fmla="*/ 53 w 173"/>
                <a:gd name="T21" fmla="*/ 29 h 30"/>
                <a:gd name="T22" fmla="*/ 54 w 173"/>
                <a:gd name="T23" fmla="*/ 30 h 30"/>
                <a:gd name="T24" fmla="*/ 58 w 173"/>
                <a:gd name="T25" fmla="*/ 30 h 30"/>
                <a:gd name="T26" fmla="*/ 59 w 173"/>
                <a:gd name="T27" fmla="*/ 29 h 30"/>
                <a:gd name="T28" fmla="*/ 60 w 173"/>
                <a:gd name="T29" fmla="*/ 27 h 30"/>
                <a:gd name="T30" fmla="*/ 61 w 173"/>
                <a:gd name="T31" fmla="*/ 27 h 30"/>
                <a:gd name="T32" fmla="*/ 63 w 173"/>
                <a:gd name="T33" fmla="*/ 26 h 30"/>
                <a:gd name="T34" fmla="*/ 64 w 173"/>
                <a:gd name="T35" fmla="*/ 27 h 30"/>
                <a:gd name="T36" fmla="*/ 66 w 173"/>
                <a:gd name="T37" fmla="*/ 27 h 30"/>
                <a:gd name="T38" fmla="*/ 67 w 173"/>
                <a:gd name="T39" fmla="*/ 29 h 30"/>
                <a:gd name="T40" fmla="*/ 67 w 173"/>
                <a:gd name="T41" fmla="*/ 30 h 30"/>
                <a:gd name="T42" fmla="*/ 140 w 173"/>
                <a:gd name="T43" fmla="*/ 30 h 30"/>
                <a:gd name="T44" fmla="*/ 140 w 173"/>
                <a:gd name="T45" fmla="*/ 29 h 30"/>
                <a:gd name="T46" fmla="*/ 141 w 173"/>
                <a:gd name="T47" fmla="*/ 27 h 30"/>
                <a:gd name="T48" fmla="*/ 143 w 173"/>
                <a:gd name="T49" fmla="*/ 27 h 30"/>
                <a:gd name="T50" fmla="*/ 145 w 173"/>
                <a:gd name="T51" fmla="*/ 26 h 30"/>
                <a:gd name="T52" fmla="*/ 146 w 173"/>
                <a:gd name="T53" fmla="*/ 27 h 30"/>
                <a:gd name="T54" fmla="*/ 148 w 173"/>
                <a:gd name="T55" fmla="*/ 27 h 30"/>
                <a:gd name="T56" fmla="*/ 149 w 173"/>
                <a:gd name="T57" fmla="*/ 29 h 30"/>
                <a:gd name="T58" fmla="*/ 149 w 173"/>
                <a:gd name="T59" fmla="*/ 30 h 30"/>
                <a:gd name="T60" fmla="*/ 155 w 173"/>
                <a:gd name="T61" fmla="*/ 30 h 30"/>
                <a:gd name="T62" fmla="*/ 155 w 173"/>
                <a:gd name="T63" fmla="*/ 29 h 30"/>
                <a:gd name="T64" fmla="*/ 156 w 173"/>
                <a:gd name="T65" fmla="*/ 27 h 30"/>
                <a:gd name="T66" fmla="*/ 157 w 173"/>
                <a:gd name="T67" fmla="*/ 27 h 30"/>
                <a:gd name="T68" fmla="*/ 159 w 173"/>
                <a:gd name="T69" fmla="*/ 26 h 30"/>
                <a:gd name="T70" fmla="*/ 161 w 173"/>
                <a:gd name="T71" fmla="*/ 27 h 30"/>
                <a:gd name="T72" fmla="*/ 162 w 173"/>
                <a:gd name="T73" fmla="*/ 27 h 30"/>
                <a:gd name="T74" fmla="*/ 163 w 173"/>
                <a:gd name="T75" fmla="*/ 29 h 30"/>
                <a:gd name="T76" fmla="*/ 163 w 173"/>
                <a:gd name="T77" fmla="*/ 30 h 30"/>
                <a:gd name="T78" fmla="*/ 173 w 173"/>
                <a:gd name="T79" fmla="*/ 30 h 3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73"/>
                <a:gd name="T121" fmla="*/ 0 h 30"/>
                <a:gd name="T122" fmla="*/ 173 w 173"/>
                <a:gd name="T123" fmla="*/ 30 h 3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73" h="30">
                  <a:moveTo>
                    <a:pt x="0" y="0"/>
                  </a:moveTo>
                  <a:lnTo>
                    <a:pt x="22" y="0"/>
                  </a:lnTo>
                  <a:lnTo>
                    <a:pt x="22" y="30"/>
                  </a:lnTo>
                  <a:lnTo>
                    <a:pt x="45" y="30"/>
                  </a:lnTo>
                  <a:lnTo>
                    <a:pt x="45" y="29"/>
                  </a:lnTo>
                  <a:lnTo>
                    <a:pt x="46" y="27"/>
                  </a:lnTo>
                  <a:lnTo>
                    <a:pt x="48" y="27"/>
                  </a:lnTo>
                  <a:lnTo>
                    <a:pt x="49" y="26"/>
                  </a:lnTo>
                  <a:lnTo>
                    <a:pt x="51" y="27"/>
                  </a:lnTo>
                  <a:lnTo>
                    <a:pt x="52" y="27"/>
                  </a:lnTo>
                  <a:lnTo>
                    <a:pt x="53" y="29"/>
                  </a:lnTo>
                  <a:lnTo>
                    <a:pt x="54" y="30"/>
                  </a:lnTo>
                  <a:lnTo>
                    <a:pt x="58" y="30"/>
                  </a:lnTo>
                  <a:lnTo>
                    <a:pt x="59" y="29"/>
                  </a:lnTo>
                  <a:lnTo>
                    <a:pt x="60" y="27"/>
                  </a:lnTo>
                  <a:lnTo>
                    <a:pt x="61" y="27"/>
                  </a:lnTo>
                  <a:lnTo>
                    <a:pt x="63" y="26"/>
                  </a:lnTo>
                  <a:lnTo>
                    <a:pt x="64" y="27"/>
                  </a:lnTo>
                  <a:lnTo>
                    <a:pt x="66" y="27"/>
                  </a:lnTo>
                  <a:lnTo>
                    <a:pt x="67" y="29"/>
                  </a:lnTo>
                  <a:lnTo>
                    <a:pt x="67" y="30"/>
                  </a:lnTo>
                  <a:lnTo>
                    <a:pt x="140" y="30"/>
                  </a:lnTo>
                  <a:lnTo>
                    <a:pt x="140" y="29"/>
                  </a:lnTo>
                  <a:lnTo>
                    <a:pt x="141" y="27"/>
                  </a:lnTo>
                  <a:lnTo>
                    <a:pt x="143" y="27"/>
                  </a:lnTo>
                  <a:lnTo>
                    <a:pt x="145" y="26"/>
                  </a:lnTo>
                  <a:lnTo>
                    <a:pt x="146" y="27"/>
                  </a:lnTo>
                  <a:lnTo>
                    <a:pt x="148" y="27"/>
                  </a:lnTo>
                  <a:lnTo>
                    <a:pt x="149" y="29"/>
                  </a:lnTo>
                  <a:lnTo>
                    <a:pt x="149" y="30"/>
                  </a:lnTo>
                  <a:lnTo>
                    <a:pt x="155" y="30"/>
                  </a:lnTo>
                  <a:lnTo>
                    <a:pt x="155" y="29"/>
                  </a:lnTo>
                  <a:lnTo>
                    <a:pt x="156" y="27"/>
                  </a:lnTo>
                  <a:lnTo>
                    <a:pt x="157" y="27"/>
                  </a:lnTo>
                  <a:lnTo>
                    <a:pt x="159" y="26"/>
                  </a:lnTo>
                  <a:lnTo>
                    <a:pt x="161" y="27"/>
                  </a:lnTo>
                  <a:lnTo>
                    <a:pt x="162" y="27"/>
                  </a:lnTo>
                  <a:lnTo>
                    <a:pt x="163" y="29"/>
                  </a:lnTo>
                  <a:lnTo>
                    <a:pt x="163" y="30"/>
                  </a:lnTo>
                  <a:lnTo>
                    <a:pt x="173" y="3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71" name="Freeform 581"/>
            <p:cNvSpPr>
              <a:spLocks/>
            </p:cNvSpPr>
            <p:nvPr/>
          </p:nvSpPr>
          <p:spPr bwMode="auto">
            <a:xfrm>
              <a:off x="4484" y="1962"/>
              <a:ext cx="14" cy="9"/>
            </a:xfrm>
            <a:custGeom>
              <a:avLst/>
              <a:gdLst>
                <a:gd name="T0" fmla="*/ 12 w 14"/>
                <a:gd name="T1" fmla="*/ 9 h 9"/>
                <a:gd name="T2" fmla="*/ 0 w 14"/>
                <a:gd name="T3" fmla="*/ 5 h 9"/>
                <a:gd name="T4" fmla="*/ 12 w 14"/>
                <a:gd name="T5" fmla="*/ 0 h 9"/>
                <a:gd name="T6" fmla="*/ 13 w 14"/>
                <a:gd name="T7" fmla="*/ 2 h 9"/>
                <a:gd name="T8" fmla="*/ 14 w 14"/>
                <a:gd name="T9" fmla="*/ 5 h 9"/>
                <a:gd name="T10" fmla="*/ 13 w 14"/>
                <a:gd name="T11" fmla="*/ 7 h 9"/>
                <a:gd name="T12" fmla="*/ 12 w 14"/>
                <a:gd name="T13" fmla="*/ 9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12" y="9"/>
                  </a:moveTo>
                  <a:lnTo>
                    <a:pt x="0" y="5"/>
                  </a:lnTo>
                  <a:lnTo>
                    <a:pt x="12" y="0"/>
                  </a:lnTo>
                  <a:lnTo>
                    <a:pt x="13" y="2"/>
                  </a:lnTo>
                  <a:lnTo>
                    <a:pt x="14" y="5"/>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72" name="Freeform 582"/>
            <p:cNvSpPr>
              <a:spLocks/>
            </p:cNvSpPr>
            <p:nvPr/>
          </p:nvSpPr>
          <p:spPr bwMode="auto">
            <a:xfrm>
              <a:off x="4655" y="1992"/>
              <a:ext cx="14" cy="10"/>
            </a:xfrm>
            <a:custGeom>
              <a:avLst/>
              <a:gdLst>
                <a:gd name="T0" fmla="*/ 2 w 14"/>
                <a:gd name="T1" fmla="*/ 0 h 10"/>
                <a:gd name="T2" fmla="*/ 14 w 14"/>
                <a:gd name="T3" fmla="*/ 5 h 10"/>
                <a:gd name="T4" fmla="*/ 2 w 14"/>
                <a:gd name="T5" fmla="*/ 10 h 10"/>
                <a:gd name="T6" fmla="*/ 1 w 14"/>
                <a:gd name="T7" fmla="*/ 7 h 10"/>
                <a:gd name="T8" fmla="*/ 0 w 14"/>
                <a:gd name="T9" fmla="*/ 5 h 10"/>
                <a:gd name="T10" fmla="*/ 1 w 14"/>
                <a:gd name="T11" fmla="*/ 3 h 10"/>
                <a:gd name="T12" fmla="*/ 2 w 14"/>
                <a:gd name="T13" fmla="*/ 0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2" y="0"/>
                  </a:moveTo>
                  <a:lnTo>
                    <a:pt x="14" y="5"/>
                  </a:lnTo>
                  <a:lnTo>
                    <a:pt x="2" y="10"/>
                  </a:lnTo>
                  <a:lnTo>
                    <a:pt x="1" y="7"/>
                  </a:lnTo>
                  <a:lnTo>
                    <a:pt x="0" y="5"/>
                  </a:lnTo>
                  <a:lnTo>
                    <a:pt x="1" y="3"/>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73" name="Freeform 583"/>
            <p:cNvSpPr>
              <a:spLocks/>
            </p:cNvSpPr>
            <p:nvPr/>
          </p:nvSpPr>
          <p:spPr bwMode="auto">
            <a:xfrm>
              <a:off x="3948" y="1042"/>
              <a:ext cx="759" cy="888"/>
            </a:xfrm>
            <a:custGeom>
              <a:avLst/>
              <a:gdLst>
                <a:gd name="T0" fmla="*/ 0 w 759"/>
                <a:gd name="T1" fmla="*/ 3 h 888"/>
                <a:gd name="T2" fmla="*/ 16 w 759"/>
                <a:gd name="T3" fmla="*/ 3 h 888"/>
                <a:gd name="T4" fmla="*/ 16 w 759"/>
                <a:gd name="T5" fmla="*/ 2 h 888"/>
                <a:gd name="T6" fmla="*/ 17 w 759"/>
                <a:gd name="T7" fmla="*/ 1 h 888"/>
                <a:gd name="T8" fmla="*/ 18 w 759"/>
                <a:gd name="T9" fmla="*/ 0 h 888"/>
                <a:gd name="T10" fmla="*/ 20 w 759"/>
                <a:gd name="T11" fmla="*/ 0 h 888"/>
                <a:gd name="T12" fmla="*/ 22 w 759"/>
                <a:gd name="T13" fmla="*/ 0 h 888"/>
                <a:gd name="T14" fmla="*/ 23 w 759"/>
                <a:gd name="T15" fmla="*/ 1 h 888"/>
                <a:gd name="T16" fmla="*/ 24 w 759"/>
                <a:gd name="T17" fmla="*/ 2 h 888"/>
                <a:gd name="T18" fmla="*/ 25 w 759"/>
                <a:gd name="T19" fmla="*/ 3 h 888"/>
                <a:gd name="T20" fmla="*/ 142 w 759"/>
                <a:gd name="T21" fmla="*/ 3 h 888"/>
                <a:gd name="T22" fmla="*/ 142 w 759"/>
                <a:gd name="T23" fmla="*/ 2 h 888"/>
                <a:gd name="T24" fmla="*/ 143 w 759"/>
                <a:gd name="T25" fmla="*/ 1 h 888"/>
                <a:gd name="T26" fmla="*/ 145 w 759"/>
                <a:gd name="T27" fmla="*/ 0 h 888"/>
                <a:gd name="T28" fmla="*/ 146 w 759"/>
                <a:gd name="T29" fmla="*/ 0 h 888"/>
                <a:gd name="T30" fmla="*/ 148 w 759"/>
                <a:gd name="T31" fmla="*/ 0 h 888"/>
                <a:gd name="T32" fmla="*/ 150 w 759"/>
                <a:gd name="T33" fmla="*/ 1 h 888"/>
                <a:gd name="T34" fmla="*/ 151 w 759"/>
                <a:gd name="T35" fmla="*/ 2 h 888"/>
                <a:gd name="T36" fmla="*/ 151 w 759"/>
                <a:gd name="T37" fmla="*/ 3 h 888"/>
                <a:gd name="T38" fmla="*/ 179 w 759"/>
                <a:gd name="T39" fmla="*/ 3 h 888"/>
                <a:gd name="T40" fmla="*/ 179 w 759"/>
                <a:gd name="T41" fmla="*/ 9 h 888"/>
                <a:gd name="T42" fmla="*/ 376 w 759"/>
                <a:gd name="T43" fmla="*/ 9 h 888"/>
                <a:gd name="T44" fmla="*/ 376 w 759"/>
                <a:gd name="T45" fmla="*/ 8 h 888"/>
                <a:gd name="T46" fmla="*/ 377 w 759"/>
                <a:gd name="T47" fmla="*/ 7 h 888"/>
                <a:gd name="T48" fmla="*/ 378 w 759"/>
                <a:gd name="T49" fmla="*/ 6 h 888"/>
                <a:gd name="T50" fmla="*/ 380 w 759"/>
                <a:gd name="T51" fmla="*/ 6 h 888"/>
                <a:gd name="T52" fmla="*/ 382 w 759"/>
                <a:gd name="T53" fmla="*/ 6 h 888"/>
                <a:gd name="T54" fmla="*/ 383 w 759"/>
                <a:gd name="T55" fmla="*/ 7 h 888"/>
                <a:gd name="T56" fmla="*/ 384 w 759"/>
                <a:gd name="T57" fmla="*/ 8 h 888"/>
                <a:gd name="T58" fmla="*/ 385 w 759"/>
                <a:gd name="T59" fmla="*/ 9 h 888"/>
                <a:gd name="T60" fmla="*/ 620 w 759"/>
                <a:gd name="T61" fmla="*/ 9 h 888"/>
                <a:gd name="T62" fmla="*/ 620 w 759"/>
                <a:gd name="T63" fmla="*/ 8 h 888"/>
                <a:gd name="T64" fmla="*/ 621 w 759"/>
                <a:gd name="T65" fmla="*/ 7 h 888"/>
                <a:gd name="T66" fmla="*/ 623 w 759"/>
                <a:gd name="T67" fmla="*/ 6 h 888"/>
                <a:gd name="T68" fmla="*/ 624 w 759"/>
                <a:gd name="T69" fmla="*/ 6 h 888"/>
                <a:gd name="T70" fmla="*/ 626 w 759"/>
                <a:gd name="T71" fmla="*/ 6 h 888"/>
                <a:gd name="T72" fmla="*/ 627 w 759"/>
                <a:gd name="T73" fmla="*/ 7 h 888"/>
                <a:gd name="T74" fmla="*/ 628 w 759"/>
                <a:gd name="T75" fmla="*/ 8 h 888"/>
                <a:gd name="T76" fmla="*/ 629 w 759"/>
                <a:gd name="T77" fmla="*/ 9 h 888"/>
                <a:gd name="T78" fmla="*/ 647 w 759"/>
                <a:gd name="T79" fmla="*/ 9 h 888"/>
                <a:gd name="T80" fmla="*/ 647 w 759"/>
                <a:gd name="T81" fmla="*/ 8 h 888"/>
                <a:gd name="T82" fmla="*/ 648 w 759"/>
                <a:gd name="T83" fmla="*/ 7 h 888"/>
                <a:gd name="T84" fmla="*/ 650 w 759"/>
                <a:gd name="T85" fmla="*/ 6 h 888"/>
                <a:gd name="T86" fmla="*/ 651 w 759"/>
                <a:gd name="T87" fmla="*/ 6 h 888"/>
                <a:gd name="T88" fmla="*/ 653 w 759"/>
                <a:gd name="T89" fmla="*/ 6 h 888"/>
                <a:gd name="T90" fmla="*/ 654 w 759"/>
                <a:gd name="T91" fmla="*/ 7 h 888"/>
                <a:gd name="T92" fmla="*/ 655 w 759"/>
                <a:gd name="T93" fmla="*/ 8 h 888"/>
                <a:gd name="T94" fmla="*/ 656 w 759"/>
                <a:gd name="T95" fmla="*/ 9 h 888"/>
                <a:gd name="T96" fmla="*/ 702 w 759"/>
                <a:gd name="T97" fmla="*/ 9 h 888"/>
                <a:gd name="T98" fmla="*/ 703 w 759"/>
                <a:gd name="T99" fmla="*/ 8 h 888"/>
                <a:gd name="T100" fmla="*/ 704 w 759"/>
                <a:gd name="T101" fmla="*/ 7 h 888"/>
                <a:gd name="T102" fmla="*/ 705 w 759"/>
                <a:gd name="T103" fmla="*/ 6 h 888"/>
                <a:gd name="T104" fmla="*/ 707 w 759"/>
                <a:gd name="T105" fmla="*/ 6 h 888"/>
                <a:gd name="T106" fmla="*/ 709 w 759"/>
                <a:gd name="T107" fmla="*/ 6 h 888"/>
                <a:gd name="T108" fmla="*/ 710 w 759"/>
                <a:gd name="T109" fmla="*/ 7 h 888"/>
                <a:gd name="T110" fmla="*/ 711 w 759"/>
                <a:gd name="T111" fmla="*/ 8 h 888"/>
                <a:gd name="T112" fmla="*/ 711 w 759"/>
                <a:gd name="T113" fmla="*/ 9 h 888"/>
                <a:gd name="T114" fmla="*/ 759 w 759"/>
                <a:gd name="T115" fmla="*/ 9 h 888"/>
                <a:gd name="T116" fmla="*/ 759 w 759"/>
                <a:gd name="T117" fmla="*/ 888 h 8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59"/>
                <a:gd name="T178" fmla="*/ 0 h 888"/>
                <a:gd name="T179" fmla="*/ 759 w 759"/>
                <a:gd name="T180" fmla="*/ 888 h 8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59" h="888">
                  <a:moveTo>
                    <a:pt x="0" y="3"/>
                  </a:moveTo>
                  <a:lnTo>
                    <a:pt x="16" y="3"/>
                  </a:lnTo>
                  <a:lnTo>
                    <a:pt x="16" y="2"/>
                  </a:lnTo>
                  <a:lnTo>
                    <a:pt x="17" y="1"/>
                  </a:lnTo>
                  <a:lnTo>
                    <a:pt x="18" y="0"/>
                  </a:lnTo>
                  <a:lnTo>
                    <a:pt x="20" y="0"/>
                  </a:lnTo>
                  <a:lnTo>
                    <a:pt x="22" y="0"/>
                  </a:lnTo>
                  <a:lnTo>
                    <a:pt x="23" y="1"/>
                  </a:lnTo>
                  <a:lnTo>
                    <a:pt x="24" y="2"/>
                  </a:lnTo>
                  <a:lnTo>
                    <a:pt x="25" y="3"/>
                  </a:lnTo>
                  <a:lnTo>
                    <a:pt x="142" y="3"/>
                  </a:lnTo>
                  <a:lnTo>
                    <a:pt x="142" y="2"/>
                  </a:lnTo>
                  <a:lnTo>
                    <a:pt x="143" y="1"/>
                  </a:lnTo>
                  <a:lnTo>
                    <a:pt x="145" y="0"/>
                  </a:lnTo>
                  <a:lnTo>
                    <a:pt x="146" y="0"/>
                  </a:lnTo>
                  <a:lnTo>
                    <a:pt x="148" y="0"/>
                  </a:lnTo>
                  <a:lnTo>
                    <a:pt x="150" y="1"/>
                  </a:lnTo>
                  <a:lnTo>
                    <a:pt x="151" y="2"/>
                  </a:lnTo>
                  <a:lnTo>
                    <a:pt x="151" y="3"/>
                  </a:lnTo>
                  <a:lnTo>
                    <a:pt x="179" y="3"/>
                  </a:lnTo>
                  <a:lnTo>
                    <a:pt x="179" y="9"/>
                  </a:lnTo>
                  <a:lnTo>
                    <a:pt x="376" y="9"/>
                  </a:lnTo>
                  <a:lnTo>
                    <a:pt x="376" y="8"/>
                  </a:lnTo>
                  <a:lnTo>
                    <a:pt x="377" y="7"/>
                  </a:lnTo>
                  <a:lnTo>
                    <a:pt x="378" y="6"/>
                  </a:lnTo>
                  <a:lnTo>
                    <a:pt x="380" y="6"/>
                  </a:lnTo>
                  <a:lnTo>
                    <a:pt x="382" y="6"/>
                  </a:lnTo>
                  <a:lnTo>
                    <a:pt x="383" y="7"/>
                  </a:lnTo>
                  <a:lnTo>
                    <a:pt x="384" y="8"/>
                  </a:lnTo>
                  <a:lnTo>
                    <a:pt x="385" y="9"/>
                  </a:lnTo>
                  <a:lnTo>
                    <a:pt x="620" y="9"/>
                  </a:lnTo>
                  <a:lnTo>
                    <a:pt x="620" y="8"/>
                  </a:lnTo>
                  <a:lnTo>
                    <a:pt x="621" y="7"/>
                  </a:lnTo>
                  <a:lnTo>
                    <a:pt x="623" y="6"/>
                  </a:lnTo>
                  <a:lnTo>
                    <a:pt x="624" y="6"/>
                  </a:lnTo>
                  <a:lnTo>
                    <a:pt x="626" y="6"/>
                  </a:lnTo>
                  <a:lnTo>
                    <a:pt x="627" y="7"/>
                  </a:lnTo>
                  <a:lnTo>
                    <a:pt x="628" y="8"/>
                  </a:lnTo>
                  <a:lnTo>
                    <a:pt x="629" y="9"/>
                  </a:lnTo>
                  <a:lnTo>
                    <a:pt x="647" y="9"/>
                  </a:lnTo>
                  <a:lnTo>
                    <a:pt x="647" y="8"/>
                  </a:lnTo>
                  <a:lnTo>
                    <a:pt x="648" y="7"/>
                  </a:lnTo>
                  <a:lnTo>
                    <a:pt x="650" y="6"/>
                  </a:lnTo>
                  <a:lnTo>
                    <a:pt x="651" y="6"/>
                  </a:lnTo>
                  <a:lnTo>
                    <a:pt x="653" y="6"/>
                  </a:lnTo>
                  <a:lnTo>
                    <a:pt x="654" y="7"/>
                  </a:lnTo>
                  <a:lnTo>
                    <a:pt x="655" y="8"/>
                  </a:lnTo>
                  <a:lnTo>
                    <a:pt x="656" y="9"/>
                  </a:lnTo>
                  <a:lnTo>
                    <a:pt x="702" y="9"/>
                  </a:lnTo>
                  <a:lnTo>
                    <a:pt x="703" y="8"/>
                  </a:lnTo>
                  <a:lnTo>
                    <a:pt x="704" y="7"/>
                  </a:lnTo>
                  <a:lnTo>
                    <a:pt x="705" y="6"/>
                  </a:lnTo>
                  <a:lnTo>
                    <a:pt x="707" y="6"/>
                  </a:lnTo>
                  <a:lnTo>
                    <a:pt x="709" y="6"/>
                  </a:lnTo>
                  <a:lnTo>
                    <a:pt x="710" y="7"/>
                  </a:lnTo>
                  <a:lnTo>
                    <a:pt x="711" y="8"/>
                  </a:lnTo>
                  <a:lnTo>
                    <a:pt x="711" y="9"/>
                  </a:lnTo>
                  <a:lnTo>
                    <a:pt x="759" y="9"/>
                  </a:lnTo>
                  <a:lnTo>
                    <a:pt x="759" y="888"/>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74" name="Freeform 584"/>
            <p:cNvSpPr>
              <a:spLocks/>
            </p:cNvSpPr>
            <p:nvPr/>
          </p:nvSpPr>
          <p:spPr bwMode="auto">
            <a:xfrm>
              <a:off x="4701" y="1928"/>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75" name="Freeform 585"/>
            <p:cNvSpPr>
              <a:spLocks/>
            </p:cNvSpPr>
            <p:nvPr/>
          </p:nvSpPr>
          <p:spPr bwMode="auto">
            <a:xfrm>
              <a:off x="3680" y="1429"/>
              <a:ext cx="989" cy="538"/>
            </a:xfrm>
            <a:custGeom>
              <a:avLst/>
              <a:gdLst>
                <a:gd name="T0" fmla="*/ 978 w 989"/>
                <a:gd name="T1" fmla="*/ 535 h 538"/>
                <a:gd name="T2" fmla="*/ 972 w 989"/>
                <a:gd name="T3" fmla="*/ 535 h 538"/>
                <a:gd name="T4" fmla="*/ 965 w 989"/>
                <a:gd name="T5" fmla="*/ 536 h 538"/>
                <a:gd name="T6" fmla="*/ 959 w 989"/>
                <a:gd name="T7" fmla="*/ 534 h 538"/>
                <a:gd name="T8" fmla="*/ 926 w 989"/>
                <a:gd name="T9" fmla="*/ 538 h 538"/>
                <a:gd name="T10" fmla="*/ 882 w 989"/>
                <a:gd name="T11" fmla="*/ 452 h 538"/>
                <a:gd name="T12" fmla="*/ 876 w 989"/>
                <a:gd name="T13" fmla="*/ 452 h 538"/>
                <a:gd name="T14" fmla="*/ 869 w 989"/>
                <a:gd name="T15" fmla="*/ 453 h 538"/>
                <a:gd name="T16" fmla="*/ 864 w 989"/>
                <a:gd name="T17" fmla="*/ 451 h 538"/>
                <a:gd name="T18" fmla="*/ 829 w 989"/>
                <a:gd name="T19" fmla="*/ 454 h 538"/>
                <a:gd name="T20" fmla="*/ 825 w 989"/>
                <a:gd name="T21" fmla="*/ 451 h 538"/>
                <a:gd name="T22" fmla="*/ 820 w 989"/>
                <a:gd name="T23" fmla="*/ 454 h 538"/>
                <a:gd name="T24" fmla="*/ 694 w 989"/>
                <a:gd name="T25" fmla="*/ 451 h 538"/>
                <a:gd name="T26" fmla="*/ 688 w 989"/>
                <a:gd name="T27" fmla="*/ 453 h 538"/>
                <a:gd name="T28" fmla="*/ 571 w 989"/>
                <a:gd name="T29" fmla="*/ 452 h 538"/>
                <a:gd name="T30" fmla="*/ 565 w 989"/>
                <a:gd name="T31" fmla="*/ 452 h 538"/>
                <a:gd name="T32" fmla="*/ 560 w 989"/>
                <a:gd name="T33" fmla="*/ 453 h 538"/>
                <a:gd name="T34" fmla="*/ 555 w 989"/>
                <a:gd name="T35" fmla="*/ 451 h 538"/>
                <a:gd name="T36" fmla="*/ 522 w 989"/>
                <a:gd name="T37" fmla="*/ 454 h 538"/>
                <a:gd name="T38" fmla="*/ 517 w 989"/>
                <a:gd name="T39" fmla="*/ 451 h 538"/>
                <a:gd name="T40" fmla="*/ 513 w 989"/>
                <a:gd name="T41" fmla="*/ 454 h 538"/>
                <a:gd name="T42" fmla="*/ 482 w 989"/>
                <a:gd name="T43" fmla="*/ 451 h 538"/>
                <a:gd name="T44" fmla="*/ 476 w 989"/>
                <a:gd name="T45" fmla="*/ 453 h 538"/>
                <a:gd name="T46" fmla="*/ 457 w 989"/>
                <a:gd name="T47" fmla="*/ 452 h 538"/>
                <a:gd name="T48" fmla="*/ 450 w 989"/>
                <a:gd name="T49" fmla="*/ 452 h 538"/>
                <a:gd name="T50" fmla="*/ 444 w 989"/>
                <a:gd name="T51" fmla="*/ 453 h 538"/>
                <a:gd name="T52" fmla="*/ 438 w 989"/>
                <a:gd name="T53" fmla="*/ 451 h 538"/>
                <a:gd name="T54" fmla="*/ 431 w 989"/>
                <a:gd name="T55" fmla="*/ 454 h 538"/>
                <a:gd name="T56" fmla="*/ 426 w 989"/>
                <a:gd name="T57" fmla="*/ 451 h 538"/>
                <a:gd name="T58" fmla="*/ 422 w 989"/>
                <a:gd name="T59" fmla="*/ 454 h 538"/>
                <a:gd name="T60" fmla="*/ 364 w 989"/>
                <a:gd name="T61" fmla="*/ 451 h 538"/>
                <a:gd name="T62" fmla="*/ 358 w 989"/>
                <a:gd name="T63" fmla="*/ 453 h 538"/>
                <a:gd name="T64" fmla="*/ 159 w 989"/>
                <a:gd name="T65" fmla="*/ 452 h 538"/>
                <a:gd name="T66" fmla="*/ 153 w 989"/>
                <a:gd name="T67" fmla="*/ 452 h 538"/>
                <a:gd name="T68" fmla="*/ 147 w 989"/>
                <a:gd name="T69" fmla="*/ 453 h 538"/>
                <a:gd name="T70" fmla="*/ 141 w 989"/>
                <a:gd name="T71" fmla="*/ 451 h 538"/>
                <a:gd name="T72" fmla="*/ 133 w 989"/>
                <a:gd name="T73" fmla="*/ 454 h 538"/>
                <a:gd name="T74" fmla="*/ 129 w 989"/>
                <a:gd name="T75" fmla="*/ 451 h 538"/>
                <a:gd name="T76" fmla="*/ 124 w 989"/>
                <a:gd name="T77" fmla="*/ 454 h 538"/>
                <a:gd name="T78" fmla="*/ 115 w 989"/>
                <a:gd name="T79" fmla="*/ 451 h 538"/>
                <a:gd name="T80" fmla="*/ 109 w 989"/>
                <a:gd name="T81" fmla="*/ 453 h 538"/>
                <a:gd name="T82" fmla="*/ 102 w 989"/>
                <a:gd name="T83" fmla="*/ 452 h 538"/>
                <a:gd name="T84" fmla="*/ 95 w 989"/>
                <a:gd name="T85" fmla="*/ 452 h 538"/>
                <a:gd name="T86" fmla="*/ 90 w 989"/>
                <a:gd name="T87" fmla="*/ 452 h 538"/>
                <a:gd name="T88" fmla="*/ 84 w 989"/>
                <a:gd name="T89" fmla="*/ 448 h 538"/>
                <a:gd name="T90" fmla="*/ 75 w 989"/>
                <a:gd name="T91" fmla="*/ 451 h 538"/>
                <a:gd name="T92" fmla="*/ 65 w 989"/>
                <a:gd name="T93" fmla="*/ 453 h 538"/>
                <a:gd name="T94" fmla="*/ 59 w 989"/>
                <a:gd name="T95" fmla="*/ 451 h 538"/>
                <a:gd name="T96" fmla="*/ 30 w 989"/>
                <a:gd name="T97" fmla="*/ 454 h 538"/>
                <a:gd name="T98" fmla="*/ 26 w 989"/>
                <a:gd name="T99" fmla="*/ 451 h 538"/>
                <a:gd name="T100" fmla="*/ 21 w 989"/>
                <a:gd name="T101" fmla="*/ 454 h 538"/>
                <a:gd name="T102" fmla="*/ 13 w 989"/>
                <a:gd name="T103" fmla="*/ 2 h 538"/>
                <a:gd name="T104" fmla="*/ 7 w 989"/>
                <a:gd name="T105" fmla="*/ 0 h 538"/>
                <a:gd name="T106" fmla="*/ 0 w 989"/>
                <a:gd name="T107" fmla="*/ 3 h 53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9"/>
                <a:gd name="T163" fmla="*/ 0 h 538"/>
                <a:gd name="T164" fmla="*/ 989 w 989"/>
                <a:gd name="T165" fmla="*/ 538 h 538"/>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9" h="538">
                  <a:moveTo>
                    <a:pt x="989" y="538"/>
                  </a:moveTo>
                  <a:lnTo>
                    <a:pt x="979" y="538"/>
                  </a:lnTo>
                  <a:lnTo>
                    <a:pt x="979" y="536"/>
                  </a:lnTo>
                  <a:lnTo>
                    <a:pt x="978" y="535"/>
                  </a:lnTo>
                  <a:lnTo>
                    <a:pt x="977" y="534"/>
                  </a:lnTo>
                  <a:lnTo>
                    <a:pt x="975" y="534"/>
                  </a:lnTo>
                  <a:lnTo>
                    <a:pt x="973" y="534"/>
                  </a:lnTo>
                  <a:lnTo>
                    <a:pt x="972" y="535"/>
                  </a:lnTo>
                  <a:lnTo>
                    <a:pt x="971" y="536"/>
                  </a:lnTo>
                  <a:lnTo>
                    <a:pt x="971" y="538"/>
                  </a:lnTo>
                  <a:lnTo>
                    <a:pt x="965" y="538"/>
                  </a:lnTo>
                  <a:lnTo>
                    <a:pt x="965" y="536"/>
                  </a:lnTo>
                  <a:lnTo>
                    <a:pt x="964" y="535"/>
                  </a:lnTo>
                  <a:lnTo>
                    <a:pt x="962" y="534"/>
                  </a:lnTo>
                  <a:lnTo>
                    <a:pt x="961" y="534"/>
                  </a:lnTo>
                  <a:lnTo>
                    <a:pt x="959" y="534"/>
                  </a:lnTo>
                  <a:lnTo>
                    <a:pt x="957" y="535"/>
                  </a:lnTo>
                  <a:lnTo>
                    <a:pt x="956" y="536"/>
                  </a:lnTo>
                  <a:lnTo>
                    <a:pt x="956" y="538"/>
                  </a:lnTo>
                  <a:lnTo>
                    <a:pt x="926" y="538"/>
                  </a:lnTo>
                  <a:lnTo>
                    <a:pt x="926" y="454"/>
                  </a:lnTo>
                  <a:lnTo>
                    <a:pt x="883" y="454"/>
                  </a:lnTo>
                  <a:lnTo>
                    <a:pt x="883" y="453"/>
                  </a:lnTo>
                  <a:lnTo>
                    <a:pt x="882" y="452"/>
                  </a:lnTo>
                  <a:lnTo>
                    <a:pt x="880" y="451"/>
                  </a:lnTo>
                  <a:lnTo>
                    <a:pt x="879" y="451"/>
                  </a:lnTo>
                  <a:lnTo>
                    <a:pt x="877" y="451"/>
                  </a:lnTo>
                  <a:lnTo>
                    <a:pt x="876" y="452"/>
                  </a:lnTo>
                  <a:lnTo>
                    <a:pt x="875" y="453"/>
                  </a:lnTo>
                  <a:lnTo>
                    <a:pt x="874" y="454"/>
                  </a:lnTo>
                  <a:lnTo>
                    <a:pt x="870" y="454"/>
                  </a:lnTo>
                  <a:lnTo>
                    <a:pt x="869" y="453"/>
                  </a:lnTo>
                  <a:lnTo>
                    <a:pt x="868" y="452"/>
                  </a:lnTo>
                  <a:lnTo>
                    <a:pt x="867" y="451"/>
                  </a:lnTo>
                  <a:lnTo>
                    <a:pt x="865" y="451"/>
                  </a:lnTo>
                  <a:lnTo>
                    <a:pt x="864" y="451"/>
                  </a:lnTo>
                  <a:lnTo>
                    <a:pt x="862" y="452"/>
                  </a:lnTo>
                  <a:lnTo>
                    <a:pt x="861" y="453"/>
                  </a:lnTo>
                  <a:lnTo>
                    <a:pt x="861" y="454"/>
                  </a:lnTo>
                  <a:lnTo>
                    <a:pt x="829" y="454"/>
                  </a:lnTo>
                  <a:lnTo>
                    <a:pt x="829" y="453"/>
                  </a:lnTo>
                  <a:lnTo>
                    <a:pt x="828" y="452"/>
                  </a:lnTo>
                  <a:lnTo>
                    <a:pt x="826" y="451"/>
                  </a:lnTo>
                  <a:lnTo>
                    <a:pt x="825" y="451"/>
                  </a:lnTo>
                  <a:lnTo>
                    <a:pt x="823" y="451"/>
                  </a:lnTo>
                  <a:lnTo>
                    <a:pt x="822" y="452"/>
                  </a:lnTo>
                  <a:lnTo>
                    <a:pt x="821" y="453"/>
                  </a:lnTo>
                  <a:lnTo>
                    <a:pt x="820" y="454"/>
                  </a:lnTo>
                  <a:lnTo>
                    <a:pt x="696" y="454"/>
                  </a:lnTo>
                  <a:lnTo>
                    <a:pt x="696" y="453"/>
                  </a:lnTo>
                  <a:lnTo>
                    <a:pt x="695" y="452"/>
                  </a:lnTo>
                  <a:lnTo>
                    <a:pt x="694" y="451"/>
                  </a:lnTo>
                  <a:lnTo>
                    <a:pt x="692" y="451"/>
                  </a:lnTo>
                  <a:lnTo>
                    <a:pt x="690" y="451"/>
                  </a:lnTo>
                  <a:lnTo>
                    <a:pt x="689" y="452"/>
                  </a:lnTo>
                  <a:lnTo>
                    <a:pt x="688" y="453"/>
                  </a:lnTo>
                  <a:lnTo>
                    <a:pt x="688" y="454"/>
                  </a:lnTo>
                  <a:lnTo>
                    <a:pt x="573" y="454"/>
                  </a:lnTo>
                  <a:lnTo>
                    <a:pt x="572" y="453"/>
                  </a:lnTo>
                  <a:lnTo>
                    <a:pt x="571" y="452"/>
                  </a:lnTo>
                  <a:lnTo>
                    <a:pt x="570" y="451"/>
                  </a:lnTo>
                  <a:lnTo>
                    <a:pt x="568" y="451"/>
                  </a:lnTo>
                  <a:lnTo>
                    <a:pt x="566" y="451"/>
                  </a:lnTo>
                  <a:lnTo>
                    <a:pt x="565" y="452"/>
                  </a:lnTo>
                  <a:lnTo>
                    <a:pt x="564" y="453"/>
                  </a:lnTo>
                  <a:lnTo>
                    <a:pt x="564" y="454"/>
                  </a:lnTo>
                  <a:lnTo>
                    <a:pt x="561" y="454"/>
                  </a:lnTo>
                  <a:lnTo>
                    <a:pt x="560" y="453"/>
                  </a:lnTo>
                  <a:lnTo>
                    <a:pt x="559" y="452"/>
                  </a:lnTo>
                  <a:lnTo>
                    <a:pt x="558" y="451"/>
                  </a:lnTo>
                  <a:lnTo>
                    <a:pt x="556" y="451"/>
                  </a:lnTo>
                  <a:lnTo>
                    <a:pt x="555" y="451"/>
                  </a:lnTo>
                  <a:lnTo>
                    <a:pt x="553" y="452"/>
                  </a:lnTo>
                  <a:lnTo>
                    <a:pt x="552" y="453"/>
                  </a:lnTo>
                  <a:lnTo>
                    <a:pt x="552" y="454"/>
                  </a:lnTo>
                  <a:lnTo>
                    <a:pt x="522" y="454"/>
                  </a:lnTo>
                  <a:lnTo>
                    <a:pt x="522" y="453"/>
                  </a:lnTo>
                  <a:lnTo>
                    <a:pt x="521" y="452"/>
                  </a:lnTo>
                  <a:lnTo>
                    <a:pt x="519" y="451"/>
                  </a:lnTo>
                  <a:lnTo>
                    <a:pt x="517" y="451"/>
                  </a:lnTo>
                  <a:lnTo>
                    <a:pt x="516" y="451"/>
                  </a:lnTo>
                  <a:lnTo>
                    <a:pt x="514" y="452"/>
                  </a:lnTo>
                  <a:lnTo>
                    <a:pt x="513" y="453"/>
                  </a:lnTo>
                  <a:lnTo>
                    <a:pt x="513" y="454"/>
                  </a:lnTo>
                  <a:lnTo>
                    <a:pt x="485" y="454"/>
                  </a:lnTo>
                  <a:lnTo>
                    <a:pt x="484" y="453"/>
                  </a:lnTo>
                  <a:lnTo>
                    <a:pt x="483" y="452"/>
                  </a:lnTo>
                  <a:lnTo>
                    <a:pt x="482" y="451"/>
                  </a:lnTo>
                  <a:lnTo>
                    <a:pt x="480" y="451"/>
                  </a:lnTo>
                  <a:lnTo>
                    <a:pt x="479" y="451"/>
                  </a:lnTo>
                  <a:lnTo>
                    <a:pt x="477" y="452"/>
                  </a:lnTo>
                  <a:lnTo>
                    <a:pt x="476" y="453"/>
                  </a:lnTo>
                  <a:lnTo>
                    <a:pt x="476" y="454"/>
                  </a:lnTo>
                  <a:lnTo>
                    <a:pt x="458" y="454"/>
                  </a:lnTo>
                  <a:lnTo>
                    <a:pt x="458" y="453"/>
                  </a:lnTo>
                  <a:lnTo>
                    <a:pt x="457" y="452"/>
                  </a:lnTo>
                  <a:lnTo>
                    <a:pt x="455" y="451"/>
                  </a:lnTo>
                  <a:lnTo>
                    <a:pt x="453" y="451"/>
                  </a:lnTo>
                  <a:lnTo>
                    <a:pt x="452" y="451"/>
                  </a:lnTo>
                  <a:lnTo>
                    <a:pt x="450" y="452"/>
                  </a:lnTo>
                  <a:lnTo>
                    <a:pt x="449" y="453"/>
                  </a:lnTo>
                  <a:lnTo>
                    <a:pt x="449" y="454"/>
                  </a:lnTo>
                  <a:lnTo>
                    <a:pt x="444" y="454"/>
                  </a:lnTo>
                  <a:lnTo>
                    <a:pt x="444" y="453"/>
                  </a:lnTo>
                  <a:lnTo>
                    <a:pt x="443" y="452"/>
                  </a:lnTo>
                  <a:lnTo>
                    <a:pt x="441" y="451"/>
                  </a:lnTo>
                  <a:lnTo>
                    <a:pt x="440" y="451"/>
                  </a:lnTo>
                  <a:lnTo>
                    <a:pt x="438" y="451"/>
                  </a:lnTo>
                  <a:lnTo>
                    <a:pt x="437" y="452"/>
                  </a:lnTo>
                  <a:lnTo>
                    <a:pt x="436" y="453"/>
                  </a:lnTo>
                  <a:lnTo>
                    <a:pt x="435" y="454"/>
                  </a:lnTo>
                  <a:lnTo>
                    <a:pt x="431" y="454"/>
                  </a:lnTo>
                  <a:lnTo>
                    <a:pt x="430" y="453"/>
                  </a:lnTo>
                  <a:lnTo>
                    <a:pt x="430" y="452"/>
                  </a:lnTo>
                  <a:lnTo>
                    <a:pt x="428" y="451"/>
                  </a:lnTo>
                  <a:lnTo>
                    <a:pt x="426" y="451"/>
                  </a:lnTo>
                  <a:lnTo>
                    <a:pt x="425" y="451"/>
                  </a:lnTo>
                  <a:lnTo>
                    <a:pt x="423" y="452"/>
                  </a:lnTo>
                  <a:lnTo>
                    <a:pt x="422" y="453"/>
                  </a:lnTo>
                  <a:lnTo>
                    <a:pt x="422" y="454"/>
                  </a:lnTo>
                  <a:lnTo>
                    <a:pt x="367" y="454"/>
                  </a:lnTo>
                  <a:lnTo>
                    <a:pt x="366" y="453"/>
                  </a:lnTo>
                  <a:lnTo>
                    <a:pt x="365" y="452"/>
                  </a:lnTo>
                  <a:lnTo>
                    <a:pt x="364" y="451"/>
                  </a:lnTo>
                  <a:lnTo>
                    <a:pt x="362" y="451"/>
                  </a:lnTo>
                  <a:lnTo>
                    <a:pt x="360" y="451"/>
                  </a:lnTo>
                  <a:lnTo>
                    <a:pt x="359" y="452"/>
                  </a:lnTo>
                  <a:lnTo>
                    <a:pt x="358" y="453"/>
                  </a:lnTo>
                  <a:lnTo>
                    <a:pt x="358" y="454"/>
                  </a:lnTo>
                  <a:lnTo>
                    <a:pt x="161" y="454"/>
                  </a:lnTo>
                  <a:lnTo>
                    <a:pt x="160" y="453"/>
                  </a:lnTo>
                  <a:lnTo>
                    <a:pt x="159" y="452"/>
                  </a:lnTo>
                  <a:lnTo>
                    <a:pt x="158" y="451"/>
                  </a:lnTo>
                  <a:lnTo>
                    <a:pt x="156" y="451"/>
                  </a:lnTo>
                  <a:lnTo>
                    <a:pt x="154" y="451"/>
                  </a:lnTo>
                  <a:lnTo>
                    <a:pt x="153" y="452"/>
                  </a:lnTo>
                  <a:lnTo>
                    <a:pt x="152" y="453"/>
                  </a:lnTo>
                  <a:lnTo>
                    <a:pt x="151" y="454"/>
                  </a:lnTo>
                  <a:lnTo>
                    <a:pt x="147" y="454"/>
                  </a:lnTo>
                  <a:lnTo>
                    <a:pt x="147" y="453"/>
                  </a:lnTo>
                  <a:lnTo>
                    <a:pt x="146" y="452"/>
                  </a:lnTo>
                  <a:lnTo>
                    <a:pt x="144" y="451"/>
                  </a:lnTo>
                  <a:lnTo>
                    <a:pt x="142" y="451"/>
                  </a:lnTo>
                  <a:lnTo>
                    <a:pt x="141" y="451"/>
                  </a:lnTo>
                  <a:lnTo>
                    <a:pt x="139" y="452"/>
                  </a:lnTo>
                  <a:lnTo>
                    <a:pt x="138" y="453"/>
                  </a:lnTo>
                  <a:lnTo>
                    <a:pt x="138" y="454"/>
                  </a:lnTo>
                  <a:lnTo>
                    <a:pt x="133" y="454"/>
                  </a:lnTo>
                  <a:lnTo>
                    <a:pt x="133" y="453"/>
                  </a:lnTo>
                  <a:lnTo>
                    <a:pt x="132" y="452"/>
                  </a:lnTo>
                  <a:lnTo>
                    <a:pt x="131" y="451"/>
                  </a:lnTo>
                  <a:lnTo>
                    <a:pt x="129" y="451"/>
                  </a:lnTo>
                  <a:lnTo>
                    <a:pt x="127" y="451"/>
                  </a:lnTo>
                  <a:lnTo>
                    <a:pt x="126" y="452"/>
                  </a:lnTo>
                  <a:lnTo>
                    <a:pt x="125" y="453"/>
                  </a:lnTo>
                  <a:lnTo>
                    <a:pt x="124" y="454"/>
                  </a:lnTo>
                  <a:lnTo>
                    <a:pt x="117" y="454"/>
                  </a:lnTo>
                  <a:lnTo>
                    <a:pt x="117" y="453"/>
                  </a:lnTo>
                  <a:lnTo>
                    <a:pt x="116" y="452"/>
                  </a:lnTo>
                  <a:lnTo>
                    <a:pt x="115" y="451"/>
                  </a:lnTo>
                  <a:lnTo>
                    <a:pt x="113" y="451"/>
                  </a:lnTo>
                  <a:lnTo>
                    <a:pt x="111" y="451"/>
                  </a:lnTo>
                  <a:lnTo>
                    <a:pt x="110" y="452"/>
                  </a:lnTo>
                  <a:lnTo>
                    <a:pt x="109" y="453"/>
                  </a:lnTo>
                  <a:lnTo>
                    <a:pt x="108" y="454"/>
                  </a:lnTo>
                  <a:lnTo>
                    <a:pt x="103" y="454"/>
                  </a:lnTo>
                  <a:lnTo>
                    <a:pt x="103" y="453"/>
                  </a:lnTo>
                  <a:lnTo>
                    <a:pt x="102" y="452"/>
                  </a:lnTo>
                  <a:lnTo>
                    <a:pt x="100" y="451"/>
                  </a:lnTo>
                  <a:lnTo>
                    <a:pt x="99" y="451"/>
                  </a:lnTo>
                  <a:lnTo>
                    <a:pt x="97" y="451"/>
                  </a:lnTo>
                  <a:lnTo>
                    <a:pt x="95" y="452"/>
                  </a:lnTo>
                  <a:lnTo>
                    <a:pt x="95" y="453"/>
                  </a:lnTo>
                  <a:lnTo>
                    <a:pt x="94" y="454"/>
                  </a:lnTo>
                  <a:lnTo>
                    <a:pt x="91" y="454"/>
                  </a:lnTo>
                  <a:lnTo>
                    <a:pt x="90" y="452"/>
                  </a:lnTo>
                  <a:lnTo>
                    <a:pt x="90" y="451"/>
                  </a:lnTo>
                  <a:lnTo>
                    <a:pt x="88" y="449"/>
                  </a:lnTo>
                  <a:lnTo>
                    <a:pt x="86" y="448"/>
                  </a:lnTo>
                  <a:lnTo>
                    <a:pt x="84" y="448"/>
                  </a:lnTo>
                  <a:lnTo>
                    <a:pt x="81" y="448"/>
                  </a:lnTo>
                  <a:lnTo>
                    <a:pt x="79" y="448"/>
                  </a:lnTo>
                  <a:lnTo>
                    <a:pt x="77" y="449"/>
                  </a:lnTo>
                  <a:lnTo>
                    <a:pt x="75" y="451"/>
                  </a:lnTo>
                  <a:lnTo>
                    <a:pt x="74" y="452"/>
                  </a:lnTo>
                  <a:lnTo>
                    <a:pt x="74" y="454"/>
                  </a:lnTo>
                  <a:lnTo>
                    <a:pt x="65" y="454"/>
                  </a:lnTo>
                  <a:lnTo>
                    <a:pt x="65" y="453"/>
                  </a:lnTo>
                  <a:lnTo>
                    <a:pt x="64" y="452"/>
                  </a:lnTo>
                  <a:lnTo>
                    <a:pt x="62" y="451"/>
                  </a:lnTo>
                  <a:lnTo>
                    <a:pt x="61" y="451"/>
                  </a:lnTo>
                  <a:lnTo>
                    <a:pt x="59" y="451"/>
                  </a:lnTo>
                  <a:lnTo>
                    <a:pt x="57" y="452"/>
                  </a:lnTo>
                  <a:lnTo>
                    <a:pt x="56" y="453"/>
                  </a:lnTo>
                  <a:lnTo>
                    <a:pt x="56" y="454"/>
                  </a:lnTo>
                  <a:lnTo>
                    <a:pt x="30" y="454"/>
                  </a:lnTo>
                  <a:lnTo>
                    <a:pt x="30" y="453"/>
                  </a:lnTo>
                  <a:lnTo>
                    <a:pt x="29" y="452"/>
                  </a:lnTo>
                  <a:lnTo>
                    <a:pt x="28" y="451"/>
                  </a:lnTo>
                  <a:lnTo>
                    <a:pt x="26" y="451"/>
                  </a:lnTo>
                  <a:lnTo>
                    <a:pt x="24" y="451"/>
                  </a:lnTo>
                  <a:lnTo>
                    <a:pt x="23" y="452"/>
                  </a:lnTo>
                  <a:lnTo>
                    <a:pt x="22" y="453"/>
                  </a:lnTo>
                  <a:lnTo>
                    <a:pt x="21" y="454"/>
                  </a:lnTo>
                  <a:lnTo>
                    <a:pt x="19" y="454"/>
                  </a:lnTo>
                  <a:lnTo>
                    <a:pt x="19" y="3"/>
                  </a:lnTo>
                  <a:lnTo>
                    <a:pt x="13" y="3"/>
                  </a:lnTo>
                  <a:lnTo>
                    <a:pt x="13" y="2"/>
                  </a:lnTo>
                  <a:lnTo>
                    <a:pt x="12" y="1"/>
                  </a:lnTo>
                  <a:lnTo>
                    <a:pt x="10" y="0"/>
                  </a:lnTo>
                  <a:lnTo>
                    <a:pt x="9" y="0"/>
                  </a:lnTo>
                  <a:lnTo>
                    <a:pt x="7" y="0"/>
                  </a:lnTo>
                  <a:lnTo>
                    <a:pt x="5" y="1"/>
                  </a:lnTo>
                  <a:lnTo>
                    <a:pt x="5" y="2"/>
                  </a:lnTo>
                  <a:lnTo>
                    <a:pt x="4" y="3"/>
                  </a:lnTo>
                  <a:lnTo>
                    <a:pt x="0" y="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76" name="Freeform 586"/>
            <p:cNvSpPr>
              <a:spLocks/>
            </p:cNvSpPr>
            <p:nvPr/>
          </p:nvSpPr>
          <p:spPr bwMode="auto">
            <a:xfrm>
              <a:off x="3668" y="1428"/>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6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6"/>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77" name="Rectangle 587"/>
            <p:cNvSpPr>
              <a:spLocks noChangeArrowheads="1"/>
            </p:cNvSpPr>
            <p:nvPr/>
          </p:nvSpPr>
          <p:spPr bwMode="auto">
            <a:xfrm>
              <a:off x="3242" y="2126"/>
              <a:ext cx="201" cy="55"/>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978" name="Rectangle 588"/>
            <p:cNvSpPr>
              <a:spLocks noChangeArrowheads="1"/>
            </p:cNvSpPr>
            <p:nvPr/>
          </p:nvSpPr>
          <p:spPr bwMode="auto">
            <a:xfrm>
              <a:off x="3239" y="2152"/>
              <a:ext cx="206"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Layaways</a:t>
              </a:r>
              <a:endParaRPr lang="en-US">
                <a:solidFill>
                  <a:srgbClr val="FF0000"/>
                </a:solidFill>
              </a:endParaRPr>
            </a:p>
          </p:txBody>
        </p:sp>
        <p:sp>
          <p:nvSpPr>
            <p:cNvPr id="24979" name="Freeform 589"/>
            <p:cNvSpPr>
              <a:spLocks/>
            </p:cNvSpPr>
            <p:nvPr/>
          </p:nvSpPr>
          <p:spPr bwMode="auto">
            <a:xfrm>
              <a:off x="3342" y="1956"/>
              <a:ext cx="95" cy="170"/>
            </a:xfrm>
            <a:custGeom>
              <a:avLst/>
              <a:gdLst>
                <a:gd name="T0" fmla="*/ 0 w 95"/>
                <a:gd name="T1" fmla="*/ 170 h 170"/>
                <a:gd name="T2" fmla="*/ 0 w 95"/>
                <a:gd name="T3" fmla="*/ 123 h 170"/>
                <a:gd name="T4" fmla="*/ 95 w 95"/>
                <a:gd name="T5" fmla="*/ 123 h 170"/>
                <a:gd name="T6" fmla="*/ 95 w 95"/>
                <a:gd name="T7" fmla="*/ 0 h 170"/>
                <a:gd name="T8" fmla="*/ 0 60000 65536"/>
                <a:gd name="T9" fmla="*/ 0 60000 65536"/>
                <a:gd name="T10" fmla="*/ 0 60000 65536"/>
                <a:gd name="T11" fmla="*/ 0 60000 65536"/>
                <a:gd name="T12" fmla="*/ 0 w 95"/>
                <a:gd name="T13" fmla="*/ 0 h 170"/>
                <a:gd name="T14" fmla="*/ 95 w 95"/>
                <a:gd name="T15" fmla="*/ 170 h 170"/>
              </a:gdLst>
              <a:ahLst/>
              <a:cxnLst>
                <a:cxn ang="T8">
                  <a:pos x="T0" y="T1"/>
                </a:cxn>
                <a:cxn ang="T9">
                  <a:pos x="T2" y="T3"/>
                </a:cxn>
                <a:cxn ang="T10">
                  <a:pos x="T4" y="T5"/>
                </a:cxn>
                <a:cxn ang="T11">
                  <a:pos x="T6" y="T7"/>
                </a:cxn>
              </a:cxnLst>
              <a:rect l="T12" t="T13" r="T14" b="T15"/>
              <a:pathLst>
                <a:path w="95" h="170">
                  <a:moveTo>
                    <a:pt x="0" y="170"/>
                  </a:moveTo>
                  <a:lnTo>
                    <a:pt x="0" y="123"/>
                  </a:lnTo>
                  <a:lnTo>
                    <a:pt x="95" y="123"/>
                  </a:lnTo>
                  <a:lnTo>
                    <a:pt x="95" y="0"/>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80" name="Freeform 590"/>
            <p:cNvSpPr>
              <a:spLocks/>
            </p:cNvSpPr>
            <p:nvPr/>
          </p:nvSpPr>
          <p:spPr bwMode="auto">
            <a:xfrm>
              <a:off x="3431" y="1947"/>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81" name="Rectangle 591"/>
            <p:cNvSpPr>
              <a:spLocks noChangeArrowheads="1"/>
            </p:cNvSpPr>
            <p:nvPr/>
          </p:nvSpPr>
          <p:spPr bwMode="auto">
            <a:xfrm>
              <a:off x="4751" y="1716"/>
              <a:ext cx="237" cy="89"/>
            </a:xfrm>
            <a:prstGeom prst="rect">
              <a:avLst/>
            </a:prstGeom>
            <a:blipFill dpi="0" rotWithShape="0">
              <a:blip r:embed="rId6"/>
              <a:srcRect/>
              <a:tile tx="0" ty="0" sx="100000" sy="100000" flip="none" algn="tl"/>
            </a:blipFill>
            <a:ln w="0">
              <a:solidFill>
                <a:srgbClr val="000000"/>
              </a:solidFill>
              <a:miter lim="800000"/>
              <a:headEnd/>
              <a:tailEnd/>
            </a:ln>
          </p:spPr>
          <p:txBody>
            <a:bodyPr/>
            <a:lstStyle/>
            <a:p>
              <a:endParaRPr lang="en-US"/>
            </a:p>
          </p:txBody>
        </p:sp>
        <p:sp>
          <p:nvSpPr>
            <p:cNvPr id="24982" name="Rectangle 592"/>
            <p:cNvSpPr>
              <a:spLocks noChangeArrowheads="1"/>
            </p:cNvSpPr>
            <p:nvPr/>
          </p:nvSpPr>
          <p:spPr bwMode="auto">
            <a:xfrm>
              <a:off x="4733" y="1757"/>
              <a:ext cx="28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 Bus Systems</a:t>
              </a:r>
              <a:endParaRPr lang="en-US">
                <a:solidFill>
                  <a:srgbClr val="FF0000"/>
                </a:solidFill>
              </a:endParaRPr>
            </a:p>
          </p:txBody>
        </p:sp>
        <p:sp>
          <p:nvSpPr>
            <p:cNvPr id="24983" name="Freeform 593"/>
            <p:cNvSpPr>
              <a:spLocks/>
            </p:cNvSpPr>
            <p:nvPr/>
          </p:nvSpPr>
          <p:spPr bwMode="auto">
            <a:xfrm>
              <a:off x="3632" y="1742"/>
              <a:ext cx="1107" cy="95"/>
            </a:xfrm>
            <a:custGeom>
              <a:avLst/>
              <a:gdLst>
                <a:gd name="T0" fmla="*/ 1091 w 1107"/>
                <a:gd name="T1" fmla="*/ 1 h 95"/>
                <a:gd name="T2" fmla="*/ 1084 w 1107"/>
                <a:gd name="T3" fmla="*/ 4 h 95"/>
                <a:gd name="T4" fmla="*/ 1075 w 1107"/>
                <a:gd name="T5" fmla="*/ 0 h 95"/>
                <a:gd name="T6" fmla="*/ 1055 w 1107"/>
                <a:gd name="T7" fmla="*/ 4 h 95"/>
                <a:gd name="T8" fmla="*/ 1048 w 1107"/>
                <a:gd name="T9" fmla="*/ 1 h 95"/>
                <a:gd name="T10" fmla="*/ 1027 w 1107"/>
                <a:gd name="T11" fmla="*/ 3 h 95"/>
                <a:gd name="T12" fmla="*/ 1020 w 1107"/>
                <a:gd name="T13" fmla="*/ 1 h 95"/>
                <a:gd name="T14" fmla="*/ 1012 w 1107"/>
                <a:gd name="T15" fmla="*/ 1 h 95"/>
                <a:gd name="T16" fmla="*/ 1004 w 1107"/>
                <a:gd name="T17" fmla="*/ 3 h 95"/>
                <a:gd name="T18" fmla="*/ 969 w 1107"/>
                <a:gd name="T19" fmla="*/ 1 h 95"/>
                <a:gd name="T20" fmla="*/ 963 w 1107"/>
                <a:gd name="T21" fmla="*/ 4 h 95"/>
                <a:gd name="T22" fmla="*/ 927 w 1107"/>
                <a:gd name="T23" fmla="*/ 0 h 95"/>
                <a:gd name="T24" fmla="*/ 918 w 1107"/>
                <a:gd name="T25" fmla="*/ 4 h 95"/>
                <a:gd name="T26" fmla="*/ 912 w 1107"/>
                <a:gd name="T27" fmla="*/ 1 h 95"/>
                <a:gd name="T28" fmla="*/ 893 w 1107"/>
                <a:gd name="T29" fmla="*/ 37 h 95"/>
                <a:gd name="T30" fmla="*/ 670 w 1107"/>
                <a:gd name="T31" fmla="*/ 31 h 95"/>
                <a:gd name="T32" fmla="*/ 659 w 1107"/>
                <a:gd name="T33" fmla="*/ 33 h 95"/>
                <a:gd name="T34" fmla="*/ 619 w 1107"/>
                <a:gd name="T35" fmla="*/ 34 h 95"/>
                <a:gd name="T36" fmla="*/ 612 w 1107"/>
                <a:gd name="T37" fmla="*/ 35 h 95"/>
                <a:gd name="T38" fmla="*/ 606 w 1107"/>
                <a:gd name="T39" fmla="*/ 34 h 95"/>
                <a:gd name="T40" fmla="*/ 600 w 1107"/>
                <a:gd name="T41" fmla="*/ 37 h 95"/>
                <a:gd name="T42" fmla="*/ 565 w 1107"/>
                <a:gd name="T43" fmla="*/ 33 h 95"/>
                <a:gd name="T44" fmla="*/ 506 w 1107"/>
                <a:gd name="T45" fmla="*/ 37 h 95"/>
                <a:gd name="T46" fmla="*/ 500 w 1107"/>
                <a:gd name="T47" fmla="*/ 34 h 95"/>
                <a:gd name="T48" fmla="*/ 492 w 1107"/>
                <a:gd name="T49" fmla="*/ 35 h 95"/>
                <a:gd name="T50" fmla="*/ 485 w 1107"/>
                <a:gd name="T51" fmla="*/ 34 h 95"/>
                <a:gd name="T52" fmla="*/ 477 w 1107"/>
                <a:gd name="T53" fmla="*/ 34 h 95"/>
                <a:gd name="T54" fmla="*/ 470 w 1107"/>
                <a:gd name="T55" fmla="*/ 35 h 95"/>
                <a:gd name="T56" fmla="*/ 451 w 1107"/>
                <a:gd name="T57" fmla="*/ 34 h 95"/>
                <a:gd name="T58" fmla="*/ 444 w 1107"/>
                <a:gd name="T59" fmla="*/ 37 h 95"/>
                <a:gd name="T60" fmla="*/ 318 w 1107"/>
                <a:gd name="T61" fmla="*/ 33 h 95"/>
                <a:gd name="T62" fmla="*/ 209 w 1107"/>
                <a:gd name="T63" fmla="*/ 37 h 95"/>
                <a:gd name="T64" fmla="*/ 202 w 1107"/>
                <a:gd name="T65" fmla="*/ 34 h 95"/>
                <a:gd name="T66" fmla="*/ 195 w 1107"/>
                <a:gd name="T67" fmla="*/ 35 h 95"/>
                <a:gd name="T68" fmla="*/ 187 w 1107"/>
                <a:gd name="T69" fmla="*/ 34 h 95"/>
                <a:gd name="T70" fmla="*/ 180 w 1107"/>
                <a:gd name="T71" fmla="*/ 34 h 95"/>
                <a:gd name="T72" fmla="*/ 173 w 1107"/>
                <a:gd name="T73" fmla="*/ 35 h 95"/>
                <a:gd name="T74" fmla="*/ 163 w 1107"/>
                <a:gd name="T75" fmla="*/ 34 h 95"/>
                <a:gd name="T76" fmla="*/ 156 w 1107"/>
                <a:gd name="T77" fmla="*/ 37 h 95"/>
                <a:gd name="T78" fmla="*/ 147 w 1107"/>
                <a:gd name="T79" fmla="*/ 33 h 95"/>
                <a:gd name="T80" fmla="*/ 139 w 1107"/>
                <a:gd name="T81" fmla="*/ 37 h 95"/>
                <a:gd name="T82" fmla="*/ 132 w 1107"/>
                <a:gd name="T83" fmla="*/ 30 h 95"/>
                <a:gd name="T84" fmla="*/ 122 w 1107"/>
                <a:gd name="T85" fmla="*/ 35 h 95"/>
                <a:gd name="T86" fmla="*/ 110 w 1107"/>
                <a:gd name="T87" fmla="*/ 34 h 95"/>
                <a:gd name="T88" fmla="*/ 104 w 1107"/>
                <a:gd name="T89" fmla="*/ 37 h 95"/>
                <a:gd name="T90" fmla="*/ 74 w 1107"/>
                <a:gd name="T91" fmla="*/ 31 h 95"/>
                <a:gd name="T92" fmla="*/ 64 w 1107"/>
                <a:gd name="T93" fmla="*/ 34 h 95"/>
                <a:gd name="T94" fmla="*/ 60 w 1107"/>
                <a:gd name="T95" fmla="*/ 34 h 95"/>
                <a:gd name="T96" fmla="*/ 53 w 1107"/>
                <a:gd name="T97" fmla="*/ 35 h 95"/>
                <a:gd name="T98" fmla="*/ 26 w 1107"/>
                <a:gd name="T99" fmla="*/ 94 h 95"/>
                <a:gd name="T100" fmla="*/ 18 w 1107"/>
                <a:gd name="T101" fmla="*/ 93 h 95"/>
                <a:gd name="T102" fmla="*/ 11 w 1107"/>
                <a:gd name="T103" fmla="*/ 93 h 95"/>
                <a:gd name="T104" fmla="*/ 4 w 1107"/>
                <a:gd name="T105" fmla="*/ 94 h 9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07"/>
                <a:gd name="T160" fmla="*/ 0 h 95"/>
                <a:gd name="T161" fmla="*/ 1107 w 1107"/>
                <a:gd name="T162" fmla="*/ 95 h 9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07" h="95">
                  <a:moveTo>
                    <a:pt x="1107" y="4"/>
                  </a:moveTo>
                  <a:lnTo>
                    <a:pt x="1093" y="4"/>
                  </a:lnTo>
                  <a:lnTo>
                    <a:pt x="1093" y="3"/>
                  </a:lnTo>
                  <a:lnTo>
                    <a:pt x="1092" y="1"/>
                  </a:lnTo>
                  <a:lnTo>
                    <a:pt x="1091" y="1"/>
                  </a:lnTo>
                  <a:lnTo>
                    <a:pt x="1089" y="0"/>
                  </a:lnTo>
                  <a:lnTo>
                    <a:pt x="1087" y="1"/>
                  </a:lnTo>
                  <a:lnTo>
                    <a:pt x="1086" y="1"/>
                  </a:lnTo>
                  <a:lnTo>
                    <a:pt x="1085" y="3"/>
                  </a:lnTo>
                  <a:lnTo>
                    <a:pt x="1084" y="4"/>
                  </a:lnTo>
                  <a:lnTo>
                    <a:pt x="1079" y="4"/>
                  </a:lnTo>
                  <a:lnTo>
                    <a:pt x="1079" y="3"/>
                  </a:lnTo>
                  <a:lnTo>
                    <a:pt x="1078" y="1"/>
                  </a:lnTo>
                  <a:lnTo>
                    <a:pt x="1076" y="1"/>
                  </a:lnTo>
                  <a:lnTo>
                    <a:pt x="1075" y="0"/>
                  </a:lnTo>
                  <a:lnTo>
                    <a:pt x="1073" y="1"/>
                  </a:lnTo>
                  <a:lnTo>
                    <a:pt x="1072" y="1"/>
                  </a:lnTo>
                  <a:lnTo>
                    <a:pt x="1071" y="3"/>
                  </a:lnTo>
                  <a:lnTo>
                    <a:pt x="1070" y="4"/>
                  </a:lnTo>
                  <a:lnTo>
                    <a:pt x="1055" y="4"/>
                  </a:lnTo>
                  <a:lnTo>
                    <a:pt x="1054" y="3"/>
                  </a:lnTo>
                  <a:lnTo>
                    <a:pt x="1053" y="1"/>
                  </a:lnTo>
                  <a:lnTo>
                    <a:pt x="1052" y="1"/>
                  </a:lnTo>
                  <a:lnTo>
                    <a:pt x="1050" y="0"/>
                  </a:lnTo>
                  <a:lnTo>
                    <a:pt x="1048" y="1"/>
                  </a:lnTo>
                  <a:lnTo>
                    <a:pt x="1047" y="1"/>
                  </a:lnTo>
                  <a:lnTo>
                    <a:pt x="1046" y="3"/>
                  </a:lnTo>
                  <a:lnTo>
                    <a:pt x="1046" y="4"/>
                  </a:lnTo>
                  <a:lnTo>
                    <a:pt x="1027" y="4"/>
                  </a:lnTo>
                  <a:lnTo>
                    <a:pt x="1027" y="3"/>
                  </a:lnTo>
                  <a:lnTo>
                    <a:pt x="1026" y="1"/>
                  </a:lnTo>
                  <a:lnTo>
                    <a:pt x="1025" y="1"/>
                  </a:lnTo>
                  <a:lnTo>
                    <a:pt x="1023" y="0"/>
                  </a:lnTo>
                  <a:lnTo>
                    <a:pt x="1021" y="1"/>
                  </a:lnTo>
                  <a:lnTo>
                    <a:pt x="1020" y="1"/>
                  </a:lnTo>
                  <a:lnTo>
                    <a:pt x="1019" y="3"/>
                  </a:lnTo>
                  <a:lnTo>
                    <a:pt x="1018" y="4"/>
                  </a:lnTo>
                  <a:lnTo>
                    <a:pt x="1013" y="4"/>
                  </a:lnTo>
                  <a:lnTo>
                    <a:pt x="1013" y="3"/>
                  </a:lnTo>
                  <a:lnTo>
                    <a:pt x="1012" y="1"/>
                  </a:lnTo>
                  <a:lnTo>
                    <a:pt x="1010" y="1"/>
                  </a:lnTo>
                  <a:lnTo>
                    <a:pt x="1009" y="0"/>
                  </a:lnTo>
                  <a:lnTo>
                    <a:pt x="1007" y="1"/>
                  </a:lnTo>
                  <a:lnTo>
                    <a:pt x="1005" y="1"/>
                  </a:lnTo>
                  <a:lnTo>
                    <a:pt x="1004" y="3"/>
                  </a:lnTo>
                  <a:lnTo>
                    <a:pt x="1004" y="4"/>
                  </a:lnTo>
                  <a:lnTo>
                    <a:pt x="972" y="4"/>
                  </a:lnTo>
                  <a:lnTo>
                    <a:pt x="971" y="3"/>
                  </a:lnTo>
                  <a:lnTo>
                    <a:pt x="970" y="1"/>
                  </a:lnTo>
                  <a:lnTo>
                    <a:pt x="969" y="1"/>
                  </a:lnTo>
                  <a:lnTo>
                    <a:pt x="967" y="0"/>
                  </a:lnTo>
                  <a:lnTo>
                    <a:pt x="966" y="1"/>
                  </a:lnTo>
                  <a:lnTo>
                    <a:pt x="964" y="1"/>
                  </a:lnTo>
                  <a:lnTo>
                    <a:pt x="963" y="3"/>
                  </a:lnTo>
                  <a:lnTo>
                    <a:pt x="963" y="4"/>
                  </a:lnTo>
                  <a:lnTo>
                    <a:pt x="931" y="4"/>
                  </a:lnTo>
                  <a:lnTo>
                    <a:pt x="931" y="3"/>
                  </a:lnTo>
                  <a:lnTo>
                    <a:pt x="930" y="1"/>
                  </a:lnTo>
                  <a:lnTo>
                    <a:pt x="928" y="1"/>
                  </a:lnTo>
                  <a:lnTo>
                    <a:pt x="927" y="0"/>
                  </a:lnTo>
                  <a:lnTo>
                    <a:pt x="925" y="1"/>
                  </a:lnTo>
                  <a:lnTo>
                    <a:pt x="924" y="1"/>
                  </a:lnTo>
                  <a:lnTo>
                    <a:pt x="923" y="3"/>
                  </a:lnTo>
                  <a:lnTo>
                    <a:pt x="922" y="4"/>
                  </a:lnTo>
                  <a:lnTo>
                    <a:pt x="918" y="4"/>
                  </a:lnTo>
                  <a:lnTo>
                    <a:pt x="917" y="3"/>
                  </a:lnTo>
                  <a:lnTo>
                    <a:pt x="916" y="1"/>
                  </a:lnTo>
                  <a:lnTo>
                    <a:pt x="915" y="1"/>
                  </a:lnTo>
                  <a:lnTo>
                    <a:pt x="913" y="0"/>
                  </a:lnTo>
                  <a:lnTo>
                    <a:pt x="912" y="1"/>
                  </a:lnTo>
                  <a:lnTo>
                    <a:pt x="910" y="1"/>
                  </a:lnTo>
                  <a:lnTo>
                    <a:pt x="909" y="3"/>
                  </a:lnTo>
                  <a:lnTo>
                    <a:pt x="909" y="4"/>
                  </a:lnTo>
                  <a:lnTo>
                    <a:pt x="893" y="4"/>
                  </a:lnTo>
                  <a:lnTo>
                    <a:pt x="893" y="37"/>
                  </a:lnTo>
                  <a:lnTo>
                    <a:pt x="675" y="37"/>
                  </a:lnTo>
                  <a:lnTo>
                    <a:pt x="674" y="35"/>
                  </a:lnTo>
                  <a:lnTo>
                    <a:pt x="673" y="33"/>
                  </a:lnTo>
                  <a:lnTo>
                    <a:pt x="672" y="32"/>
                  </a:lnTo>
                  <a:lnTo>
                    <a:pt x="670" y="31"/>
                  </a:lnTo>
                  <a:lnTo>
                    <a:pt x="667" y="30"/>
                  </a:lnTo>
                  <a:lnTo>
                    <a:pt x="665" y="30"/>
                  </a:lnTo>
                  <a:lnTo>
                    <a:pt x="662" y="31"/>
                  </a:lnTo>
                  <a:lnTo>
                    <a:pt x="660" y="32"/>
                  </a:lnTo>
                  <a:lnTo>
                    <a:pt x="659" y="33"/>
                  </a:lnTo>
                  <a:lnTo>
                    <a:pt x="658" y="35"/>
                  </a:lnTo>
                  <a:lnTo>
                    <a:pt x="657" y="37"/>
                  </a:lnTo>
                  <a:lnTo>
                    <a:pt x="621" y="37"/>
                  </a:lnTo>
                  <a:lnTo>
                    <a:pt x="620" y="35"/>
                  </a:lnTo>
                  <a:lnTo>
                    <a:pt x="619" y="34"/>
                  </a:lnTo>
                  <a:lnTo>
                    <a:pt x="618" y="34"/>
                  </a:lnTo>
                  <a:lnTo>
                    <a:pt x="616" y="33"/>
                  </a:lnTo>
                  <a:lnTo>
                    <a:pt x="614" y="34"/>
                  </a:lnTo>
                  <a:lnTo>
                    <a:pt x="613" y="34"/>
                  </a:lnTo>
                  <a:lnTo>
                    <a:pt x="612" y="35"/>
                  </a:lnTo>
                  <a:lnTo>
                    <a:pt x="612" y="37"/>
                  </a:lnTo>
                  <a:lnTo>
                    <a:pt x="609" y="37"/>
                  </a:lnTo>
                  <a:lnTo>
                    <a:pt x="608" y="35"/>
                  </a:lnTo>
                  <a:lnTo>
                    <a:pt x="607" y="34"/>
                  </a:lnTo>
                  <a:lnTo>
                    <a:pt x="606" y="34"/>
                  </a:lnTo>
                  <a:lnTo>
                    <a:pt x="604" y="33"/>
                  </a:lnTo>
                  <a:lnTo>
                    <a:pt x="603" y="34"/>
                  </a:lnTo>
                  <a:lnTo>
                    <a:pt x="601" y="34"/>
                  </a:lnTo>
                  <a:lnTo>
                    <a:pt x="600" y="35"/>
                  </a:lnTo>
                  <a:lnTo>
                    <a:pt x="600" y="37"/>
                  </a:lnTo>
                  <a:lnTo>
                    <a:pt x="570" y="37"/>
                  </a:lnTo>
                  <a:lnTo>
                    <a:pt x="570" y="35"/>
                  </a:lnTo>
                  <a:lnTo>
                    <a:pt x="569" y="34"/>
                  </a:lnTo>
                  <a:lnTo>
                    <a:pt x="567" y="34"/>
                  </a:lnTo>
                  <a:lnTo>
                    <a:pt x="565" y="33"/>
                  </a:lnTo>
                  <a:lnTo>
                    <a:pt x="564" y="34"/>
                  </a:lnTo>
                  <a:lnTo>
                    <a:pt x="562" y="34"/>
                  </a:lnTo>
                  <a:lnTo>
                    <a:pt x="561" y="35"/>
                  </a:lnTo>
                  <a:lnTo>
                    <a:pt x="561" y="37"/>
                  </a:lnTo>
                  <a:lnTo>
                    <a:pt x="506" y="37"/>
                  </a:lnTo>
                  <a:lnTo>
                    <a:pt x="506" y="35"/>
                  </a:lnTo>
                  <a:lnTo>
                    <a:pt x="504" y="34"/>
                  </a:lnTo>
                  <a:lnTo>
                    <a:pt x="503" y="34"/>
                  </a:lnTo>
                  <a:lnTo>
                    <a:pt x="501" y="33"/>
                  </a:lnTo>
                  <a:lnTo>
                    <a:pt x="500" y="34"/>
                  </a:lnTo>
                  <a:lnTo>
                    <a:pt x="498" y="34"/>
                  </a:lnTo>
                  <a:lnTo>
                    <a:pt x="497" y="35"/>
                  </a:lnTo>
                  <a:lnTo>
                    <a:pt x="497" y="37"/>
                  </a:lnTo>
                  <a:lnTo>
                    <a:pt x="492" y="37"/>
                  </a:lnTo>
                  <a:lnTo>
                    <a:pt x="492" y="35"/>
                  </a:lnTo>
                  <a:lnTo>
                    <a:pt x="491" y="34"/>
                  </a:lnTo>
                  <a:lnTo>
                    <a:pt x="489" y="34"/>
                  </a:lnTo>
                  <a:lnTo>
                    <a:pt x="488" y="33"/>
                  </a:lnTo>
                  <a:lnTo>
                    <a:pt x="486" y="34"/>
                  </a:lnTo>
                  <a:lnTo>
                    <a:pt x="485" y="34"/>
                  </a:lnTo>
                  <a:lnTo>
                    <a:pt x="484" y="35"/>
                  </a:lnTo>
                  <a:lnTo>
                    <a:pt x="483" y="37"/>
                  </a:lnTo>
                  <a:lnTo>
                    <a:pt x="479" y="37"/>
                  </a:lnTo>
                  <a:lnTo>
                    <a:pt x="478" y="35"/>
                  </a:lnTo>
                  <a:lnTo>
                    <a:pt x="477" y="34"/>
                  </a:lnTo>
                  <a:lnTo>
                    <a:pt x="476" y="34"/>
                  </a:lnTo>
                  <a:lnTo>
                    <a:pt x="474" y="33"/>
                  </a:lnTo>
                  <a:lnTo>
                    <a:pt x="473" y="34"/>
                  </a:lnTo>
                  <a:lnTo>
                    <a:pt x="471" y="34"/>
                  </a:lnTo>
                  <a:lnTo>
                    <a:pt x="470" y="35"/>
                  </a:lnTo>
                  <a:lnTo>
                    <a:pt x="470" y="37"/>
                  </a:lnTo>
                  <a:lnTo>
                    <a:pt x="453" y="37"/>
                  </a:lnTo>
                  <a:lnTo>
                    <a:pt x="453" y="35"/>
                  </a:lnTo>
                  <a:lnTo>
                    <a:pt x="452" y="34"/>
                  </a:lnTo>
                  <a:lnTo>
                    <a:pt x="451" y="34"/>
                  </a:lnTo>
                  <a:lnTo>
                    <a:pt x="449" y="33"/>
                  </a:lnTo>
                  <a:lnTo>
                    <a:pt x="447" y="34"/>
                  </a:lnTo>
                  <a:lnTo>
                    <a:pt x="446" y="34"/>
                  </a:lnTo>
                  <a:lnTo>
                    <a:pt x="445" y="35"/>
                  </a:lnTo>
                  <a:lnTo>
                    <a:pt x="444" y="37"/>
                  </a:lnTo>
                  <a:lnTo>
                    <a:pt x="323" y="37"/>
                  </a:lnTo>
                  <a:lnTo>
                    <a:pt x="322" y="35"/>
                  </a:lnTo>
                  <a:lnTo>
                    <a:pt x="321" y="34"/>
                  </a:lnTo>
                  <a:lnTo>
                    <a:pt x="320" y="34"/>
                  </a:lnTo>
                  <a:lnTo>
                    <a:pt x="318" y="33"/>
                  </a:lnTo>
                  <a:lnTo>
                    <a:pt x="316" y="34"/>
                  </a:lnTo>
                  <a:lnTo>
                    <a:pt x="315" y="34"/>
                  </a:lnTo>
                  <a:lnTo>
                    <a:pt x="314" y="35"/>
                  </a:lnTo>
                  <a:lnTo>
                    <a:pt x="314" y="37"/>
                  </a:lnTo>
                  <a:lnTo>
                    <a:pt x="209" y="37"/>
                  </a:lnTo>
                  <a:lnTo>
                    <a:pt x="208" y="35"/>
                  </a:lnTo>
                  <a:lnTo>
                    <a:pt x="207" y="34"/>
                  </a:lnTo>
                  <a:lnTo>
                    <a:pt x="206" y="34"/>
                  </a:lnTo>
                  <a:lnTo>
                    <a:pt x="204" y="33"/>
                  </a:lnTo>
                  <a:lnTo>
                    <a:pt x="202" y="34"/>
                  </a:lnTo>
                  <a:lnTo>
                    <a:pt x="201" y="34"/>
                  </a:lnTo>
                  <a:lnTo>
                    <a:pt x="200" y="35"/>
                  </a:lnTo>
                  <a:lnTo>
                    <a:pt x="199" y="37"/>
                  </a:lnTo>
                  <a:lnTo>
                    <a:pt x="195" y="37"/>
                  </a:lnTo>
                  <a:lnTo>
                    <a:pt x="195" y="35"/>
                  </a:lnTo>
                  <a:lnTo>
                    <a:pt x="194" y="34"/>
                  </a:lnTo>
                  <a:lnTo>
                    <a:pt x="192" y="34"/>
                  </a:lnTo>
                  <a:lnTo>
                    <a:pt x="190" y="33"/>
                  </a:lnTo>
                  <a:lnTo>
                    <a:pt x="189" y="34"/>
                  </a:lnTo>
                  <a:lnTo>
                    <a:pt x="187" y="34"/>
                  </a:lnTo>
                  <a:lnTo>
                    <a:pt x="186" y="35"/>
                  </a:lnTo>
                  <a:lnTo>
                    <a:pt x="186" y="37"/>
                  </a:lnTo>
                  <a:lnTo>
                    <a:pt x="181" y="37"/>
                  </a:lnTo>
                  <a:lnTo>
                    <a:pt x="181" y="35"/>
                  </a:lnTo>
                  <a:lnTo>
                    <a:pt x="180" y="34"/>
                  </a:lnTo>
                  <a:lnTo>
                    <a:pt x="179" y="34"/>
                  </a:lnTo>
                  <a:lnTo>
                    <a:pt x="177" y="33"/>
                  </a:lnTo>
                  <a:lnTo>
                    <a:pt x="175" y="34"/>
                  </a:lnTo>
                  <a:lnTo>
                    <a:pt x="174" y="34"/>
                  </a:lnTo>
                  <a:lnTo>
                    <a:pt x="173" y="35"/>
                  </a:lnTo>
                  <a:lnTo>
                    <a:pt x="172" y="37"/>
                  </a:lnTo>
                  <a:lnTo>
                    <a:pt x="165" y="37"/>
                  </a:lnTo>
                  <a:lnTo>
                    <a:pt x="165" y="35"/>
                  </a:lnTo>
                  <a:lnTo>
                    <a:pt x="164" y="34"/>
                  </a:lnTo>
                  <a:lnTo>
                    <a:pt x="163" y="34"/>
                  </a:lnTo>
                  <a:lnTo>
                    <a:pt x="161" y="33"/>
                  </a:lnTo>
                  <a:lnTo>
                    <a:pt x="159" y="34"/>
                  </a:lnTo>
                  <a:lnTo>
                    <a:pt x="158" y="34"/>
                  </a:lnTo>
                  <a:lnTo>
                    <a:pt x="157" y="35"/>
                  </a:lnTo>
                  <a:lnTo>
                    <a:pt x="156" y="37"/>
                  </a:lnTo>
                  <a:lnTo>
                    <a:pt x="151" y="37"/>
                  </a:lnTo>
                  <a:lnTo>
                    <a:pt x="151" y="35"/>
                  </a:lnTo>
                  <a:lnTo>
                    <a:pt x="150" y="34"/>
                  </a:lnTo>
                  <a:lnTo>
                    <a:pt x="148" y="34"/>
                  </a:lnTo>
                  <a:lnTo>
                    <a:pt x="147" y="33"/>
                  </a:lnTo>
                  <a:lnTo>
                    <a:pt x="145" y="34"/>
                  </a:lnTo>
                  <a:lnTo>
                    <a:pt x="143" y="34"/>
                  </a:lnTo>
                  <a:lnTo>
                    <a:pt x="143" y="35"/>
                  </a:lnTo>
                  <a:lnTo>
                    <a:pt x="142" y="37"/>
                  </a:lnTo>
                  <a:lnTo>
                    <a:pt x="139" y="37"/>
                  </a:lnTo>
                  <a:lnTo>
                    <a:pt x="138" y="35"/>
                  </a:lnTo>
                  <a:lnTo>
                    <a:pt x="138" y="33"/>
                  </a:lnTo>
                  <a:lnTo>
                    <a:pt x="136" y="32"/>
                  </a:lnTo>
                  <a:lnTo>
                    <a:pt x="134" y="31"/>
                  </a:lnTo>
                  <a:lnTo>
                    <a:pt x="132" y="30"/>
                  </a:lnTo>
                  <a:lnTo>
                    <a:pt x="129" y="30"/>
                  </a:lnTo>
                  <a:lnTo>
                    <a:pt x="127" y="31"/>
                  </a:lnTo>
                  <a:lnTo>
                    <a:pt x="125" y="32"/>
                  </a:lnTo>
                  <a:lnTo>
                    <a:pt x="123" y="33"/>
                  </a:lnTo>
                  <a:lnTo>
                    <a:pt x="122" y="35"/>
                  </a:lnTo>
                  <a:lnTo>
                    <a:pt x="122" y="37"/>
                  </a:lnTo>
                  <a:lnTo>
                    <a:pt x="113" y="37"/>
                  </a:lnTo>
                  <a:lnTo>
                    <a:pt x="113" y="35"/>
                  </a:lnTo>
                  <a:lnTo>
                    <a:pt x="112" y="34"/>
                  </a:lnTo>
                  <a:lnTo>
                    <a:pt x="110" y="34"/>
                  </a:lnTo>
                  <a:lnTo>
                    <a:pt x="109" y="33"/>
                  </a:lnTo>
                  <a:lnTo>
                    <a:pt x="107" y="34"/>
                  </a:lnTo>
                  <a:lnTo>
                    <a:pt x="105" y="34"/>
                  </a:lnTo>
                  <a:lnTo>
                    <a:pt x="104" y="35"/>
                  </a:lnTo>
                  <a:lnTo>
                    <a:pt x="104" y="37"/>
                  </a:lnTo>
                  <a:lnTo>
                    <a:pt x="78" y="37"/>
                  </a:lnTo>
                  <a:lnTo>
                    <a:pt x="78" y="35"/>
                  </a:lnTo>
                  <a:lnTo>
                    <a:pt x="77" y="34"/>
                  </a:lnTo>
                  <a:lnTo>
                    <a:pt x="76" y="32"/>
                  </a:lnTo>
                  <a:lnTo>
                    <a:pt x="74" y="31"/>
                  </a:lnTo>
                  <a:lnTo>
                    <a:pt x="72" y="31"/>
                  </a:lnTo>
                  <a:lnTo>
                    <a:pt x="69" y="31"/>
                  </a:lnTo>
                  <a:lnTo>
                    <a:pt x="67" y="31"/>
                  </a:lnTo>
                  <a:lnTo>
                    <a:pt x="65" y="32"/>
                  </a:lnTo>
                  <a:lnTo>
                    <a:pt x="64" y="34"/>
                  </a:lnTo>
                  <a:lnTo>
                    <a:pt x="63" y="35"/>
                  </a:lnTo>
                  <a:lnTo>
                    <a:pt x="63" y="37"/>
                  </a:lnTo>
                  <a:lnTo>
                    <a:pt x="61" y="37"/>
                  </a:lnTo>
                  <a:lnTo>
                    <a:pt x="61" y="35"/>
                  </a:lnTo>
                  <a:lnTo>
                    <a:pt x="60" y="34"/>
                  </a:lnTo>
                  <a:lnTo>
                    <a:pt x="58" y="34"/>
                  </a:lnTo>
                  <a:lnTo>
                    <a:pt x="57" y="33"/>
                  </a:lnTo>
                  <a:lnTo>
                    <a:pt x="55" y="34"/>
                  </a:lnTo>
                  <a:lnTo>
                    <a:pt x="53" y="34"/>
                  </a:lnTo>
                  <a:lnTo>
                    <a:pt x="53" y="35"/>
                  </a:lnTo>
                  <a:lnTo>
                    <a:pt x="52" y="37"/>
                  </a:lnTo>
                  <a:lnTo>
                    <a:pt x="35" y="37"/>
                  </a:lnTo>
                  <a:lnTo>
                    <a:pt x="35" y="95"/>
                  </a:lnTo>
                  <a:lnTo>
                    <a:pt x="26" y="95"/>
                  </a:lnTo>
                  <a:lnTo>
                    <a:pt x="26" y="94"/>
                  </a:lnTo>
                  <a:lnTo>
                    <a:pt x="25" y="93"/>
                  </a:lnTo>
                  <a:lnTo>
                    <a:pt x="23" y="92"/>
                  </a:lnTo>
                  <a:lnTo>
                    <a:pt x="22" y="91"/>
                  </a:lnTo>
                  <a:lnTo>
                    <a:pt x="20" y="92"/>
                  </a:lnTo>
                  <a:lnTo>
                    <a:pt x="18" y="93"/>
                  </a:lnTo>
                  <a:lnTo>
                    <a:pt x="18" y="94"/>
                  </a:lnTo>
                  <a:lnTo>
                    <a:pt x="17" y="95"/>
                  </a:lnTo>
                  <a:lnTo>
                    <a:pt x="13" y="95"/>
                  </a:lnTo>
                  <a:lnTo>
                    <a:pt x="12" y="94"/>
                  </a:lnTo>
                  <a:lnTo>
                    <a:pt x="11" y="93"/>
                  </a:lnTo>
                  <a:lnTo>
                    <a:pt x="10" y="92"/>
                  </a:lnTo>
                  <a:lnTo>
                    <a:pt x="8" y="91"/>
                  </a:lnTo>
                  <a:lnTo>
                    <a:pt x="6" y="92"/>
                  </a:lnTo>
                  <a:lnTo>
                    <a:pt x="5" y="93"/>
                  </a:lnTo>
                  <a:lnTo>
                    <a:pt x="4" y="94"/>
                  </a:lnTo>
                  <a:lnTo>
                    <a:pt x="4" y="95"/>
                  </a:lnTo>
                  <a:lnTo>
                    <a:pt x="0" y="95"/>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84" name="Freeform 594"/>
            <p:cNvSpPr>
              <a:spLocks/>
            </p:cNvSpPr>
            <p:nvPr/>
          </p:nvSpPr>
          <p:spPr bwMode="auto">
            <a:xfrm>
              <a:off x="4738" y="1741"/>
              <a:ext cx="13" cy="10"/>
            </a:xfrm>
            <a:custGeom>
              <a:avLst/>
              <a:gdLst>
                <a:gd name="T0" fmla="*/ 1 w 13"/>
                <a:gd name="T1" fmla="*/ 0 h 10"/>
                <a:gd name="T2" fmla="*/ 13 w 13"/>
                <a:gd name="T3" fmla="*/ 5 h 10"/>
                <a:gd name="T4" fmla="*/ 1 w 13"/>
                <a:gd name="T5" fmla="*/ 10 h 10"/>
                <a:gd name="T6" fmla="*/ 0 w 13"/>
                <a:gd name="T7" fmla="*/ 7 h 10"/>
                <a:gd name="T8" fmla="*/ 0 w 13"/>
                <a:gd name="T9" fmla="*/ 5 h 10"/>
                <a:gd name="T10" fmla="*/ 0 w 13"/>
                <a:gd name="T11" fmla="*/ 3 h 10"/>
                <a:gd name="T12" fmla="*/ 1 w 13"/>
                <a:gd name="T13" fmla="*/ 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 y="0"/>
                  </a:moveTo>
                  <a:lnTo>
                    <a:pt x="13" y="5"/>
                  </a:lnTo>
                  <a:lnTo>
                    <a:pt x="1" y="10"/>
                  </a:lnTo>
                  <a:lnTo>
                    <a:pt x="0" y="7"/>
                  </a:lnTo>
                  <a:lnTo>
                    <a:pt x="0" y="5"/>
                  </a:lnTo>
                  <a:lnTo>
                    <a:pt x="0" y="3"/>
                  </a:lnTo>
                  <a:lnTo>
                    <a:pt x="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85" name="Freeform 595"/>
            <p:cNvSpPr>
              <a:spLocks/>
            </p:cNvSpPr>
            <p:nvPr/>
          </p:nvSpPr>
          <p:spPr bwMode="auto">
            <a:xfrm>
              <a:off x="3620" y="1832"/>
              <a:ext cx="13" cy="9"/>
            </a:xfrm>
            <a:custGeom>
              <a:avLst/>
              <a:gdLst>
                <a:gd name="T0" fmla="*/ 12 w 13"/>
                <a:gd name="T1" fmla="*/ 9 h 9"/>
                <a:gd name="T2" fmla="*/ 0 w 13"/>
                <a:gd name="T3" fmla="*/ 5 h 9"/>
                <a:gd name="T4" fmla="*/ 12 w 13"/>
                <a:gd name="T5" fmla="*/ 0 h 9"/>
                <a:gd name="T6" fmla="*/ 13 w 13"/>
                <a:gd name="T7" fmla="*/ 3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3"/>
                  </a:lnTo>
                  <a:lnTo>
                    <a:pt x="13" y="5"/>
                  </a:lnTo>
                  <a:lnTo>
                    <a:pt x="13" y="7"/>
                  </a:lnTo>
                  <a:lnTo>
                    <a:pt x="12"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86" name="Rectangle 596"/>
            <p:cNvSpPr>
              <a:spLocks noChangeArrowheads="1"/>
            </p:cNvSpPr>
            <p:nvPr/>
          </p:nvSpPr>
          <p:spPr bwMode="auto">
            <a:xfrm>
              <a:off x="1539" y="1868"/>
              <a:ext cx="223" cy="93"/>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987" name="Rectangle 597"/>
            <p:cNvSpPr>
              <a:spLocks noChangeArrowheads="1"/>
            </p:cNvSpPr>
            <p:nvPr/>
          </p:nvSpPr>
          <p:spPr bwMode="auto">
            <a:xfrm>
              <a:off x="1560" y="1890"/>
              <a:ext cx="189"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V04-Sign</a:t>
              </a:r>
              <a:endParaRPr lang="en-US">
                <a:solidFill>
                  <a:srgbClr val="FF0000"/>
                </a:solidFill>
              </a:endParaRPr>
            </a:p>
          </p:txBody>
        </p:sp>
        <p:sp>
          <p:nvSpPr>
            <p:cNvPr id="24988" name="Rectangle 598"/>
            <p:cNvSpPr>
              <a:spLocks noChangeArrowheads="1"/>
            </p:cNvSpPr>
            <p:nvPr/>
          </p:nvSpPr>
          <p:spPr bwMode="auto">
            <a:xfrm>
              <a:off x="1572" y="1914"/>
              <a:ext cx="155"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System</a:t>
              </a:r>
              <a:endParaRPr lang="en-US">
                <a:solidFill>
                  <a:srgbClr val="FF0000"/>
                </a:solidFill>
              </a:endParaRPr>
            </a:p>
          </p:txBody>
        </p:sp>
        <p:sp>
          <p:nvSpPr>
            <p:cNvPr id="24989" name="Freeform 599"/>
            <p:cNvSpPr>
              <a:spLocks/>
            </p:cNvSpPr>
            <p:nvPr/>
          </p:nvSpPr>
          <p:spPr bwMode="auto">
            <a:xfrm>
              <a:off x="1556" y="1941"/>
              <a:ext cx="283" cy="361"/>
            </a:xfrm>
            <a:custGeom>
              <a:avLst/>
              <a:gdLst>
                <a:gd name="T0" fmla="*/ 0 w 283"/>
                <a:gd name="T1" fmla="*/ 347 h 361"/>
                <a:gd name="T2" fmla="*/ 127 w 283"/>
                <a:gd name="T3" fmla="*/ 346 h 361"/>
                <a:gd name="T4" fmla="*/ 129 w 283"/>
                <a:gd name="T5" fmla="*/ 344 h 361"/>
                <a:gd name="T6" fmla="*/ 133 w 283"/>
                <a:gd name="T7" fmla="*/ 344 h 361"/>
                <a:gd name="T8" fmla="*/ 135 w 283"/>
                <a:gd name="T9" fmla="*/ 346 h 361"/>
                <a:gd name="T10" fmla="*/ 153 w 283"/>
                <a:gd name="T11" fmla="*/ 347 h 361"/>
                <a:gd name="T12" fmla="*/ 154 w 283"/>
                <a:gd name="T13" fmla="*/ 345 h 361"/>
                <a:gd name="T14" fmla="*/ 157 w 283"/>
                <a:gd name="T15" fmla="*/ 344 h 361"/>
                <a:gd name="T16" fmla="*/ 160 w 283"/>
                <a:gd name="T17" fmla="*/ 345 h 361"/>
                <a:gd name="T18" fmla="*/ 162 w 283"/>
                <a:gd name="T19" fmla="*/ 347 h 361"/>
                <a:gd name="T20" fmla="*/ 184 w 283"/>
                <a:gd name="T21" fmla="*/ 346 h 361"/>
                <a:gd name="T22" fmla="*/ 187 w 283"/>
                <a:gd name="T23" fmla="*/ 344 h 361"/>
                <a:gd name="T24" fmla="*/ 190 w 283"/>
                <a:gd name="T25" fmla="*/ 344 h 361"/>
                <a:gd name="T26" fmla="*/ 193 w 283"/>
                <a:gd name="T27" fmla="*/ 346 h 361"/>
                <a:gd name="T28" fmla="*/ 215 w 283"/>
                <a:gd name="T29" fmla="*/ 347 h 361"/>
                <a:gd name="T30" fmla="*/ 217 w 283"/>
                <a:gd name="T31" fmla="*/ 345 h 361"/>
                <a:gd name="T32" fmla="*/ 220 w 283"/>
                <a:gd name="T33" fmla="*/ 344 h 361"/>
                <a:gd name="T34" fmla="*/ 223 w 283"/>
                <a:gd name="T35" fmla="*/ 345 h 361"/>
                <a:gd name="T36" fmla="*/ 224 w 283"/>
                <a:gd name="T37" fmla="*/ 347 h 361"/>
                <a:gd name="T38" fmla="*/ 242 w 283"/>
                <a:gd name="T39" fmla="*/ 346 h 361"/>
                <a:gd name="T40" fmla="*/ 244 w 283"/>
                <a:gd name="T41" fmla="*/ 344 h 361"/>
                <a:gd name="T42" fmla="*/ 248 w 283"/>
                <a:gd name="T43" fmla="*/ 344 h 361"/>
                <a:gd name="T44" fmla="*/ 250 w 283"/>
                <a:gd name="T45" fmla="*/ 346 h 361"/>
                <a:gd name="T46" fmla="*/ 270 w 283"/>
                <a:gd name="T47" fmla="*/ 347 h 361"/>
                <a:gd name="T48" fmla="*/ 271 w 283"/>
                <a:gd name="T49" fmla="*/ 345 h 361"/>
                <a:gd name="T50" fmla="*/ 274 w 283"/>
                <a:gd name="T51" fmla="*/ 344 h 361"/>
                <a:gd name="T52" fmla="*/ 277 w 283"/>
                <a:gd name="T53" fmla="*/ 345 h 361"/>
                <a:gd name="T54" fmla="*/ 279 w 283"/>
                <a:gd name="T55" fmla="*/ 347 h 361"/>
                <a:gd name="T56" fmla="*/ 283 w 283"/>
                <a:gd name="T57" fmla="*/ 5 h 361"/>
                <a:gd name="T58" fmla="*/ 278 w 283"/>
                <a:gd name="T59" fmla="*/ 4 h 361"/>
                <a:gd name="T60" fmla="*/ 276 w 283"/>
                <a:gd name="T61" fmla="*/ 2 h 361"/>
                <a:gd name="T62" fmla="*/ 272 w 283"/>
                <a:gd name="T63" fmla="*/ 2 h 361"/>
                <a:gd name="T64" fmla="*/ 270 w 283"/>
                <a:gd name="T65" fmla="*/ 4 h 361"/>
                <a:gd name="T66" fmla="*/ 248 w 283"/>
                <a:gd name="T67" fmla="*/ 5 h 361"/>
                <a:gd name="T68" fmla="*/ 246 w 283"/>
                <a:gd name="T69" fmla="*/ 2 h 361"/>
                <a:gd name="T70" fmla="*/ 243 w 283"/>
                <a:gd name="T71" fmla="*/ 0 h 361"/>
                <a:gd name="T72" fmla="*/ 239 w 283"/>
                <a:gd name="T73" fmla="*/ 0 h 361"/>
                <a:gd name="T74" fmla="*/ 235 w 283"/>
                <a:gd name="T75" fmla="*/ 2 h 361"/>
                <a:gd name="T76" fmla="*/ 234 w 283"/>
                <a:gd name="T77" fmla="*/ 5 h 361"/>
                <a:gd name="T78" fmla="*/ 224 w 283"/>
                <a:gd name="T79" fmla="*/ 4 h 361"/>
                <a:gd name="T80" fmla="*/ 222 w 283"/>
                <a:gd name="T81" fmla="*/ 2 h 361"/>
                <a:gd name="T82" fmla="*/ 218 w 283"/>
                <a:gd name="T83" fmla="*/ 2 h 361"/>
                <a:gd name="T84" fmla="*/ 216 w 283"/>
                <a:gd name="T85" fmla="*/ 4 h 361"/>
                <a:gd name="T86" fmla="*/ 206 w 283"/>
                <a:gd name="T87" fmla="*/ 5 h 3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3"/>
                <a:gd name="T133" fmla="*/ 0 h 361"/>
                <a:gd name="T134" fmla="*/ 283 w 283"/>
                <a:gd name="T135" fmla="*/ 361 h 36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3" h="361">
                  <a:moveTo>
                    <a:pt x="0" y="361"/>
                  </a:moveTo>
                  <a:lnTo>
                    <a:pt x="0" y="347"/>
                  </a:lnTo>
                  <a:lnTo>
                    <a:pt x="126" y="347"/>
                  </a:lnTo>
                  <a:lnTo>
                    <a:pt x="127" y="346"/>
                  </a:lnTo>
                  <a:lnTo>
                    <a:pt x="128" y="345"/>
                  </a:lnTo>
                  <a:lnTo>
                    <a:pt x="129" y="344"/>
                  </a:lnTo>
                  <a:lnTo>
                    <a:pt x="131" y="344"/>
                  </a:lnTo>
                  <a:lnTo>
                    <a:pt x="133" y="344"/>
                  </a:lnTo>
                  <a:lnTo>
                    <a:pt x="134" y="345"/>
                  </a:lnTo>
                  <a:lnTo>
                    <a:pt x="135" y="346"/>
                  </a:lnTo>
                  <a:lnTo>
                    <a:pt x="135" y="347"/>
                  </a:lnTo>
                  <a:lnTo>
                    <a:pt x="153" y="347"/>
                  </a:lnTo>
                  <a:lnTo>
                    <a:pt x="153" y="346"/>
                  </a:lnTo>
                  <a:lnTo>
                    <a:pt x="154" y="345"/>
                  </a:lnTo>
                  <a:lnTo>
                    <a:pt x="155" y="344"/>
                  </a:lnTo>
                  <a:lnTo>
                    <a:pt x="157" y="344"/>
                  </a:lnTo>
                  <a:lnTo>
                    <a:pt x="159" y="344"/>
                  </a:lnTo>
                  <a:lnTo>
                    <a:pt x="160" y="345"/>
                  </a:lnTo>
                  <a:lnTo>
                    <a:pt x="161" y="346"/>
                  </a:lnTo>
                  <a:lnTo>
                    <a:pt x="162" y="347"/>
                  </a:lnTo>
                  <a:lnTo>
                    <a:pt x="184" y="347"/>
                  </a:lnTo>
                  <a:lnTo>
                    <a:pt x="184" y="346"/>
                  </a:lnTo>
                  <a:lnTo>
                    <a:pt x="185" y="345"/>
                  </a:lnTo>
                  <a:lnTo>
                    <a:pt x="187" y="344"/>
                  </a:lnTo>
                  <a:lnTo>
                    <a:pt x="188" y="344"/>
                  </a:lnTo>
                  <a:lnTo>
                    <a:pt x="190" y="344"/>
                  </a:lnTo>
                  <a:lnTo>
                    <a:pt x="192" y="345"/>
                  </a:lnTo>
                  <a:lnTo>
                    <a:pt x="193" y="346"/>
                  </a:lnTo>
                  <a:lnTo>
                    <a:pt x="193" y="347"/>
                  </a:lnTo>
                  <a:lnTo>
                    <a:pt x="215" y="347"/>
                  </a:lnTo>
                  <a:lnTo>
                    <a:pt x="216" y="346"/>
                  </a:lnTo>
                  <a:lnTo>
                    <a:pt x="217" y="345"/>
                  </a:lnTo>
                  <a:lnTo>
                    <a:pt x="218" y="344"/>
                  </a:lnTo>
                  <a:lnTo>
                    <a:pt x="220" y="344"/>
                  </a:lnTo>
                  <a:lnTo>
                    <a:pt x="222" y="344"/>
                  </a:lnTo>
                  <a:lnTo>
                    <a:pt x="223" y="345"/>
                  </a:lnTo>
                  <a:lnTo>
                    <a:pt x="224" y="346"/>
                  </a:lnTo>
                  <a:lnTo>
                    <a:pt x="224" y="347"/>
                  </a:lnTo>
                  <a:lnTo>
                    <a:pt x="242" y="347"/>
                  </a:lnTo>
                  <a:lnTo>
                    <a:pt x="242" y="346"/>
                  </a:lnTo>
                  <a:lnTo>
                    <a:pt x="243" y="345"/>
                  </a:lnTo>
                  <a:lnTo>
                    <a:pt x="244" y="344"/>
                  </a:lnTo>
                  <a:lnTo>
                    <a:pt x="246" y="344"/>
                  </a:lnTo>
                  <a:lnTo>
                    <a:pt x="248" y="344"/>
                  </a:lnTo>
                  <a:lnTo>
                    <a:pt x="249" y="345"/>
                  </a:lnTo>
                  <a:lnTo>
                    <a:pt x="250" y="346"/>
                  </a:lnTo>
                  <a:lnTo>
                    <a:pt x="251" y="347"/>
                  </a:lnTo>
                  <a:lnTo>
                    <a:pt x="270" y="347"/>
                  </a:lnTo>
                  <a:lnTo>
                    <a:pt x="270" y="346"/>
                  </a:lnTo>
                  <a:lnTo>
                    <a:pt x="271" y="345"/>
                  </a:lnTo>
                  <a:lnTo>
                    <a:pt x="272" y="344"/>
                  </a:lnTo>
                  <a:lnTo>
                    <a:pt x="274" y="344"/>
                  </a:lnTo>
                  <a:lnTo>
                    <a:pt x="276" y="344"/>
                  </a:lnTo>
                  <a:lnTo>
                    <a:pt x="277" y="345"/>
                  </a:lnTo>
                  <a:lnTo>
                    <a:pt x="278" y="346"/>
                  </a:lnTo>
                  <a:lnTo>
                    <a:pt x="279" y="347"/>
                  </a:lnTo>
                  <a:lnTo>
                    <a:pt x="283" y="347"/>
                  </a:lnTo>
                  <a:lnTo>
                    <a:pt x="283" y="5"/>
                  </a:lnTo>
                  <a:lnTo>
                    <a:pt x="279" y="5"/>
                  </a:lnTo>
                  <a:lnTo>
                    <a:pt x="278" y="4"/>
                  </a:lnTo>
                  <a:lnTo>
                    <a:pt x="277" y="2"/>
                  </a:lnTo>
                  <a:lnTo>
                    <a:pt x="276" y="2"/>
                  </a:lnTo>
                  <a:lnTo>
                    <a:pt x="274" y="1"/>
                  </a:lnTo>
                  <a:lnTo>
                    <a:pt x="272" y="2"/>
                  </a:lnTo>
                  <a:lnTo>
                    <a:pt x="271" y="2"/>
                  </a:lnTo>
                  <a:lnTo>
                    <a:pt x="270" y="4"/>
                  </a:lnTo>
                  <a:lnTo>
                    <a:pt x="270" y="5"/>
                  </a:lnTo>
                  <a:lnTo>
                    <a:pt x="248" y="5"/>
                  </a:lnTo>
                  <a:lnTo>
                    <a:pt x="247" y="3"/>
                  </a:lnTo>
                  <a:lnTo>
                    <a:pt x="246" y="2"/>
                  </a:lnTo>
                  <a:lnTo>
                    <a:pt x="245" y="1"/>
                  </a:lnTo>
                  <a:lnTo>
                    <a:pt x="243" y="0"/>
                  </a:lnTo>
                  <a:lnTo>
                    <a:pt x="241" y="0"/>
                  </a:lnTo>
                  <a:lnTo>
                    <a:pt x="239" y="0"/>
                  </a:lnTo>
                  <a:lnTo>
                    <a:pt x="237" y="1"/>
                  </a:lnTo>
                  <a:lnTo>
                    <a:pt x="235" y="2"/>
                  </a:lnTo>
                  <a:lnTo>
                    <a:pt x="234" y="3"/>
                  </a:lnTo>
                  <a:lnTo>
                    <a:pt x="234" y="5"/>
                  </a:lnTo>
                  <a:lnTo>
                    <a:pt x="224" y="5"/>
                  </a:lnTo>
                  <a:lnTo>
                    <a:pt x="224" y="4"/>
                  </a:lnTo>
                  <a:lnTo>
                    <a:pt x="223" y="2"/>
                  </a:lnTo>
                  <a:lnTo>
                    <a:pt x="222" y="2"/>
                  </a:lnTo>
                  <a:lnTo>
                    <a:pt x="220" y="1"/>
                  </a:lnTo>
                  <a:lnTo>
                    <a:pt x="218" y="2"/>
                  </a:lnTo>
                  <a:lnTo>
                    <a:pt x="217" y="2"/>
                  </a:lnTo>
                  <a:lnTo>
                    <a:pt x="216" y="4"/>
                  </a:lnTo>
                  <a:lnTo>
                    <a:pt x="215" y="5"/>
                  </a:lnTo>
                  <a:lnTo>
                    <a:pt x="206" y="5"/>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90" name="Freeform 600"/>
            <p:cNvSpPr>
              <a:spLocks/>
            </p:cNvSpPr>
            <p:nvPr/>
          </p:nvSpPr>
          <p:spPr bwMode="auto">
            <a:xfrm>
              <a:off x="1550" y="2301"/>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91" name="Freeform 601"/>
            <p:cNvSpPr>
              <a:spLocks/>
            </p:cNvSpPr>
            <p:nvPr/>
          </p:nvSpPr>
          <p:spPr bwMode="auto">
            <a:xfrm>
              <a:off x="1762" y="1941"/>
              <a:ext cx="13" cy="9"/>
            </a:xfrm>
            <a:custGeom>
              <a:avLst/>
              <a:gdLst>
                <a:gd name="T0" fmla="*/ 11 w 13"/>
                <a:gd name="T1" fmla="*/ 9 h 9"/>
                <a:gd name="T2" fmla="*/ 0 w 13"/>
                <a:gd name="T3" fmla="*/ 5 h 9"/>
                <a:gd name="T4" fmla="*/ 11 w 13"/>
                <a:gd name="T5" fmla="*/ 0 h 9"/>
                <a:gd name="T6" fmla="*/ 13 w 13"/>
                <a:gd name="T7" fmla="*/ 2 h 9"/>
                <a:gd name="T8" fmla="*/ 13 w 13"/>
                <a:gd name="T9" fmla="*/ 5 h 9"/>
                <a:gd name="T10" fmla="*/ 13 w 13"/>
                <a:gd name="T11" fmla="*/ 7 h 9"/>
                <a:gd name="T12" fmla="*/ 11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1" y="9"/>
                  </a:moveTo>
                  <a:lnTo>
                    <a:pt x="0" y="5"/>
                  </a:lnTo>
                  <a:lnTo>
                    <a:pt x="11" y="0"/>
                  </a:lnTo>
                  <a:lnTo>
                    <a:pt x="13" y="2"/>
                  </a:lnTo>
                  <a:lnTo>
                    <a:pt x="13" y="5"/>
                  </a:lnTo>
                  <a:lnTo>
                    <a:pt x="13" y="7"/>
                  </a:lnTo>
                  <a:lnTo>
                    <a:pt x="1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92" name="Rectangle 602"/>
            <p:cNvSpPr>
              <a:spLocks noChangeArrowheads="1"/>
            </p:cNvSpPr>
            <p:nvPr/>
          </p:nvSpPr>
          <p:spPr bwMode="auto">
            <a:xfrm>
              <a:off x="3259" y="2754"/>
              <a:ext cx="371" cy="63"/>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4993" name="Rectangle 603"/>
            <p:cNvSpPr>
              <a:spLocks noChangeArrowheads="1"/>
            </p:cNvSpPr>
            <p:nvPr/>
          </p:nvSpPr>
          <p:spPr bwMode="auto">
            <a:xfrm>
              <a:off x="3226" y="2773"/>
              <a:ext cx="38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Count Corrections</a:t>
              </a:r>
              <a:endParaRPr lang="en-US">
                <a:solidFill>
                  <a:srgbClr val="FF0000"/>
                </a:solidFill>
              </a:endParaRPr>
            </a:p>
          </p:txBody>
        </p:sp>
        <p:sp>
          <p:nvSpPr>
            <p:cNvPr id="24994" name="Freeform 604"/>
            <p:cNvSpPr>
              <a:spLocks/>
            </p:cNvSpPr>
            <p:nvPr/>
          </p:nvSpPr>
          <p:spPr bwMode="auto">
            <a:xfrm>
              <a:off x="2026" y="2822"/>
              <a:ext cx="1418" cy="261"/>
            </a:xfrm>
            <a:custGeom>
              <a:avLst/>
              <a:gdLst>
                <a:gd name="T0" fmla="*/ 1418 w 1418"/>
                <a:gd name="T1" fmla="*/ 261 h 261"/>
                <a:gd name="T2" fmla="*/ 1415 w 1418"/>
                <a:gd name="T3" fmla="*/ 258 h 261"/>
                <a:gd name="T4" fmla="*/ 1410 w 1418"/>
                <a:gd name="T5" fmla="*/ 259 h 261"/>
                <a:gd name="T6" fmla="*/ 1281 w 1418"/>
                <a:gd name="T7" fmla="*/ 261 h 261"/>
                <a:gd name="T8" fmla="*/ 1278 w 1418"/>
                <a:gd name="T9" fmla="*/ 258 h 261"/>
                <a:gd name="T10" fmla="*/ 1273 w 1418"/>
                <a:gd name="T11" fmla="*/ 259 h 261"/>
                <a:gd name="T12" fmla="*/ 1261 w 1418"/>
                <a:gd name="T13" fmla="*/ 261 h 261"/>
                <a:gd name="T14" fmla="*/ 1258 w 1418"/>
                <a:gd name="T15" fmla="*/ 258 h 261"/>
                <a:gd name="T16" fmla="*/ 1253 w 1418"/>
                <a:gd name="T17" fmla="*/ 259 h 261"/>
                <a:gd name="T18" fmla="*/ 1011 w 1418"/>
                <a:gd name="T19" fmla="*/ 261 h 261"/>
                <a:gd name="T20" fmla="*/ 1008 w 1418"/>
                <a:gd name="T21" fmla="*/ 258 h 261"/>
                <a:gd name="T22" fmla="*/ 1003 w 1418"/>
                <a:gd name="T23" fmla="*/ 259 h 261"/>
                <a:gd name="T24" fmla="*/ 889 w 1418"/>
                <a:gd name="T25" fmla="*/ 261 h 261"/>
                <a:gd name="T26" fmla="*/ 886 w 1418"/>
                <a:gd name="T27" fmla="*/ 258 h 261"/>
                <a:gd name="T28" fmla="*/ 881 w 1418"/>
                <a:gd name="T29" fmla="*/ 259 h 261"/>
                <a:gd name="T30" fmla="*/ 637 w 1418"/>
                <a:gd name="T31" fmla="*/ 261 h 261"/>
                <a:gd name="T32" fmla="*/ 634 w 1418"/>
                <a:gd name="T33" fmla="*/ 258 h 261"/>
                <a:gd name="T34" fmla="*/ 629 w 1418"/>
                <a:gd name="T35" fmla="*/ 259 h 261"/>
                <a:gd name="T36" fmla="*/ 583 w 1418"/>
                <a:gd name="T37" fmla="*/ 261 h 261"/>
                <a:gd name="T38" fmla="*/ 580 w 1418"/>
                <a:gd name="T39" fmla="*/ 258 h 261"/>
                <a:gd name="T40" fmla="*/ 575 w 1418"/>
                <a:gd name="T41" fmla="*/ 259 h 261"/>
                <a:gd name="T42" fmla="*/ 531 w 1418"/>
                <a:gd name="T43" fmla="*/ 261 h 261"/>
                <a:gd name="T44" fmla="*/ 528 w 1418"/>
                <a:gd name="T45" fmla="*/ 258 h 261"/>
                <a:gd name="T46" fmla="*/ 524 w 1418"/>
                <a:gd name="T47" fmla="*/ 259 h 261"/>
                <a:gd name="T48" fmla="*/ 486 w 1418"/>
                <a:gd name="T49" fmla="*/ 261 h 261"/>
                <a:gd name="T50" fmla="*/ 483 w 1418"/>
                <a:gd name="T51" fmla="*/ 258 h 261"/>
                <a:gd name="T52" fmla="*/ 478 w 1418"/>
                <a:gd name="T53" fmla="*/ 259 h 261"/>
                <a:gd name="T54" fmla="*/ 438 w 1418"/>
                <a:gd name="T55" fmla="*/ 261 h 261"/>
                <a:gd name="T56" fmla="*/ 436 w 1418"/>
                <a:gd name="T57" fmla="*/ 258 h 261"/>
                <a:gd name="T58" fmla="*/ 431 w 1418"/>
                <a:gd name="T59" fmla="*/ 259 h 261"/>
                <a:gd name="T60" fmla="*/ 342 w 1418"/>
                <a:gd name="T61" fmla="*/ 261 h 261"/>
                <a:gd name="T62" fmla="*/ 339 w 1418"/>
                <a:gd name="T63" fmla="*/ 258 h 261"/>
                <a:gd name="T64" fmla="*/ 334 w 1418"/>
                <a:gd name="T65" fmla="*/ 259 h 261"/>
                <a:gd name="T66" fmla="*/ 261 w 1418"/>
                <a:gd name="T67" fmla="*/ 261 h 261"/>
                <a:gd name="T68" fmla="*/ 258 w 1418"/>
                <a:gd name="T69" fmla="*/ 258 h 261"/>
                <a:gd name="T70" fmla="*/ 253 w 1418"/>
                <a:gd name="T71" fmla="*/ 259 h 261"/>
                <a:gd name="T72" fmla="*/ 110 w 1418"/>
                <a:gd name="T73" fmla="*/ 261 h 261"/>
                <a:gd name="T74" fmla="*/ 107 w 1418"/>
                <a:gd name="T75" fmla="*/ 258 h 261"/>
                <a:gd name="T76" fmla="*/ 102 w 1418"/>
                <a:gd name="T77" fmla="*/ 259 h 261"/>
                <a:gd name="T78" fmla="*/ 38 w 1418"/>
                <a:gd name="T79" fmla="*/ 261 h 261"/>
                <a:gd name="T80" fmla="*/ 35 w 1418"/>
                <a:gd name="T81" fmla="*/ 258 h 261"/>
                <a:gd name="T82" fmla="*/ 30 w 1418"/>
                <a:gd name="T83" fmla="*/ 259 h 261"/>
                <a:gd name="T84" fmla="*/ 0 w 1418"/>
                <a:gd name="T85" fmla="*/ 261 h 2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18"/>
                <a:gd name="T130" fmla="*/ 0 h 261"/>
                <a:gd name="T131" fmla="*/ 1418 w 1418"/>
                <a:gd name="T132" fmla="*/ 261 h 26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18" h="261">
                  <a:moveTo>
                    <a:pt x="1418" y="0"/>
                  </a:moveTo>
                  <a:lnTo>
                    <a:pt x="1418" y="261"/>
                  </a:lnTo>
                  <a:lnTo>
                    <a:pt x="1417" y="260"/>
                  </a:lnTo>
                  <a:lnTo>
                    <a:pt x="1416" y="259"/>
                  </a:lnTo>
                  <a:lnTo>
                    <a:pt x="1415" y="258"/>
                  </a:lnTo>
                  <a:lnTo>
                    <a:pt x="1413" y="258"/>
                  </a:lnTo>
                  <a:lnTo>
                    <a:pt x="1412" y="258"/>
                  </a:lnTo>
                  <a:lnTo>
                    <a:pt x="1410" y="259"/>
                  </a:lnTo>
                  <a:lnTo>
                    <a:pt x="1409" y="260"/>
                  </a:lnTo>
                  <a:lnTo>
                    <a:pt x="1409" y="261"/>
                  </a:lnTo>
                  <a:lnTo>
                    <a:pt x="1281" y="261"/>
                  </a:lnTo>
                  <a:lnTo>
                    <a:pt x="1281" y="260"/>
                  </a:lnTo>
                  <a:lnTo>
                    <a:pt x="1280" y="259"/>
                  </a:lnTo>
                  <a:lnTo>
                    <a:pt x="1278" y="258"/>
                  </a:lnTo>
                  <a:lnTo>
                    <a:pt x="1276" y="258"/>
                  </a:lnTo>
                  <a:lnTo>
                    <a:pt x="1275" y="258"/>
                  </a:lnTo>
                  <a:lnTo>
                    <a:pt x="1273" y="259"/>
                  </a:lnTo>
                  <a:lnTo>
                    <a:pt x="1272" y="260"/>
                  </a:lnTo>
                  <a:lnTo>
                    <a:pt x="1272" y="261"/>
                  </a:lnTo>
                  <a:lnTo>
                    <a:pt x="1261" y="261"/>
                  </a:lnTo>
                  <a:lnTo>
                    <a:pt x="1260" y="260"/>
                  </a:lnTo>
                  <a:lnTo>
                    <a:pt x="1259" y="259"/>
                  </a:lnTo>
                  <a:lnTo>
                    <a:pt x="1258" y="258"/>
                  </a:lnTo>
                  <a:lnTo>
                    <a:pt x="1256" y="258"/>
                  </a:lnTo>
                  <a:lnTo>
                    <a:pt x="1255" y="258"/>
                  </a:lnTo>
                  <a:lnTo>
                    <a:pt x="1253" y="259"/>
                  </a:lnTo>
                  <a:lnTo>
                    <a:pt x="1252" y="260"/>
                  </a:lnTo>
                  <a:lnTo>
                    <a:pt x="1252" y="261"/>
                  </a:lnTo>
                  <a:lnTo>
                    <a:pt x="1011" y="261"/>
                  </a:lnTo>
                  <a:lnTo>
                    <a:pt x="1010" y="260"/>
                  </a:lnTo>
                  <a:lnTo>
                    <a:pt x="1009" y="259"/>
                  </a:lnTo>
                  <a:lnTo>
                    <a:pt x="1008" y="258"/>
                  </a:lnTo>
                  <a:lnTo>
                    <a:pt x="1006" y="258"/>
                  </a:lnTo>
                  <a:lnTo>
                    <a:pt x="1005" y="258"/>
                  </a:lnTo>
                  <a:lnTo>
                    <a:pt x="1003" y="259"/>
                  </a:lnTo>
                  <a:lnTo>
                    <a:pt x="1002" y="260"/>
                  </a:lnTo>
                  <a:lnTo>
                    <a:pt x="1002" y="261"/>
                  </a:lnTo>
                  <a:lnTo>
                    <a:pt x="889" y="261"/>
                  </a:lnTo>
                  <a:lnTo>
                    <a:pt x="889" y="260"/>
                  </a:lnTo>
                  <a:lnTo>
                    <a:pt x="888" y="259"/>
                  </a:lnTo>
                  <a:lnTo>
                    <a:pt x="886" y="258"/>
                  </a:lnTo>
                  <a:lnTo>
                    <a:pt x="885" y="258"/>
                  </a:lnTo>
                  <a:lnTo>
                    <a:pt x="883" y="258"/>
                  </a:lnTo>
                  <a:lnTo>
                    <a:pt x="881" y="259"/>
                  </a:lnTo>
                  <a:lnTo>
                    <a:pt x="881" y="260"/>
                  </a:lnTo>
                  <a:lnTo>
                    <a:pt x="880" y="261"/>
                  </a:lnTo>
                  <a:lnTo>
                    <a:pt x="637" y="261"/>
                  </a:lnTo>
                  <a:lnTo>
                    <a:pt x="637" y="260"/>
                  </a:lnTo>
                  <a:lnTo>
                    <a:pt x="636" y="259"/>
                  </a:lnTo>
                  <a:lnTo>
                    <a:pt x="634" y="258"/>
                  </a:lnTo>
                  <a:lnTo>
                    <a:pt x="633" y="258"/>
                  </a:lnTo>
                  <a:lnTo>
                    <a:pt x="631" y="258"/>
                  </a:lnTo>
                  <a:lnTo>
                    <a:pt x="629" y="259"/>
                  </a:lnTo>
                  <a:lnTo>
                    <a:pt x="628" y="260"/>
                  </a:lnTo>
                  <a:lnTo>
                    <a:pt x="628" y="261"/>
                  </a:lnTo>
                  <a:lnTo>
                    <a:pt x="583" y="261"/>
                  </a:lnTo>
                  <a:lnTo>
                    <a:pt x="583" y="260"/>
                  </a:lnTo>
                  <a:lnTo>
                    <a:pt x="582" y="259"/>
                  </a:lnTo>
                  <a:lnTo>
                    <a:pt x="580" y="258"/>
                  </a:lnTo>
                  <a:lnTo>
                    <a:pt x="579" y="258"/>
                  </a:lnTo>
                  <a:lnTo>
                    <a:pt x="577" y="258"/>
                  </a:lnTo>
                  <a:lnTo>
                    <a:pt x="575" y="259"/>
                  </a:lnTo>
                  <a:lnTo>
                    <a:pt x="574" y="260"/>
                  </a:lnTo>
                  <a:lnTo>
                    <a:pt x="574" y="261"/>
                  </a:lnTo>
                  <a:lnTo>
                    <a:pt x="531" y="261"/>
                  </a:lnTo>
                  <a:lnTo>
                    <a:pt x="531" y="260"/>
                  </a:lnTo>
                  <a:lnTo>
                    <a:pt x="530" y="259"/>
                  </a:lnTo>
                  <a:lnTo>
                    <a:pt x="528" y="258"/>
                  </a:lnTo>
                  <a:lnTo>
                    <a:pt x="527" y="258"/>
                  </a:lnTo>
                  <a:lnTo>
                    <a:pt x="525" y="258"/>
                  </a:lnTo>
                  <a:lnTo>
                    <a:pt x="524" y="259"/>
                  </a:lnTo>
                  <a:lnTo>
                    <a:pt x="523" y="260"/>
                  </a:lnTo>
                  <a:lnTo>
                    <a:pt x="522" y="261"/>
                  </a:lnTo>
                  <a:lnTo>
                    <a:pt x="486" y="261"/>
                  </a:lnTo>
                  <a:lnTo>
                    <a:pt x="485" y="260"/>
                  </a:lnTo>
                  <a:lnTo>
                    <a:pt x="484" y="259"/>
                  </a:lnTo>
                  <a:lnTo>
                    <a:pt x="483" y="258"/>
                  </a:lnTo>
                  <a:lnTo>
                    <a:pt x="481" y="258"/>
                  </a:lnTo>
                  <a:lnTo>
                    <a:pt x="479" y="258"/>
                  </a:lnTo>
                  <a:lnTo>
                    <a:pt x="478" y="259"/>
                  </a:lnTo>
                  <a:lnTo>
                    <a:pt x="477" y="260"/>
                  </a:lnTo>
                  <a:lnTo>
                    <a:pt x="477" y="261"/>
                  </a:lnTo>
                  <a:lnTo>
                    <a:pt x="438" y="261"/>
                  </a:lnTo>
                  <a:lnTo>
                    <a:pt x="438" y="260"/>
                  </a:lnTo>
                  <a:lnTo>
                    <a:pt x="437" y="259"/>
                  </a:lnTo>
                  <a:lnTo>
                    <a:pt x="436" y="258"/>
                  </a:lnTo>
                  <a:lnTo>
                    <a:pt x="434" y="258"/>
                  </a:lnTo>
                  <a:lnTo>
                    <a:pt x="432" y="258"/>
                  </a:lnTo>
                  <a:lnTo>
                    <a:pt x="431" y="259"/>
                  </a:lnTo>
                  <a:lnTo>
                    <a:pt x="430" y="260"/>
                  </a:lnTo>
                  <a:lnTo>
                    <a:pt x="429" y="261"/>
                  </a:lnTo>
                  <a:lnTo>
                    <a:pt x="342" y="261"/>
                  </a:lnTo>
                  <a:lnTo>
                    <a:pt x="342" y="260"/>
                  </a:lnTo>
                  <a:lnTo>
                    <a:pt x="341" y="259"/>
                  </a:lnTo>
                  <a:lnTo>
                    <a:pt x="339" y="258"/>
                  </a:lnTo>
                  <a:lnTo>
                    <a:pt x="338" y="258"/>
                  </a:lnTo>
                  <a:lnTo>
                    <a:pt x="336" y="258"/>
                  </a:lnTo>
                  <a:lnTo>
                    <a:pt x="334" y="259"/>
                  </a:lnTo>
                  <a:lnTo>
                    <a:pt x="333" y="260"/>
                  </a:lnTo>
                  <a:lnTo>
                    <a:pt x="333" y="261"/>
                  </a:lnTo>
                  <a:lnTo>
                    <a:pt x="261" y="261"/>
                  </a:lnTo>
                  <a:lnTo>
                    <a:pt x="261" y="260"/>
                  </a:lnTo>
                  <a:lnTo>
                    <a:pt x="260" y="259"/>
                  </a:lnTo>
                  <a:lnTo>
                    <a:pt x="258" y="258"/>
                  </a:lnTo>
                  <a:lnTo>
                    <a:pt x="256" y="258"/>
                  </a:lnTo>
                  <a:lnTo>
                    <a:pt x="255" y="258"/>
                  </a:lnTo>
                  <a:lnTo>
                    <a:pt x="253" y="259"/>
                  </a:lnTo>
                  <a:lnTo>
                    <a:pt x="252" y="260"/>
                  </a:lnTo>
                  <a:lnTo>
                    <a:pt x="252" y="261"/>
                  </a:lnTo>
                  <a:lnTo>
                    <a:pt x="110" y="261"/>
                  </a:lnTo>
                  <a:lnTo>
                    <a:pt x="109" y="260"/>
                  </a:lnTo>
                  <a:lnTo>
                    <a:pt x="108" y="259"/>
                  </a:lnTo>
                  <a:lnTo>
                    <a:pt x="107" y="258"/>
                  </a:lnTo>
                  <a:lnTo>
                    <a:pt x="105" y="258"/>
                  </a:lnTo>
                  <a:lnTo>
                    <a:pt x="103" y="258"/>
                  </a:lnTo>
                  <a:lnTo>
                    <a:pt x="102" y="259"/>
                  </a:lnTo>
                  <a:lnTo>
                    <a:pt x="101" y="260"/>
                  </a:lnTo>
                  <a:lnTo>
                    <a:pt x="101" y="261"/>
                  </a:lnTo>
                  <a:lnTo>
                    <a:pt x="38" y="261"/>
                  </a:lnTo>
                  <a:lnTo>
                    <a:pt x="38" y="260"/>
                  </a:lnTo>
                  <a:lnTo>
                    <a:pt x="37" y="259"/>
                  </a:lnTo>
                  <a:lnTo>
                    <a:pt x="35" y="258"/>
                  </a:lnTo>
                  <a:lnTo>
                    <a:pt x="34" y="258"/>
                  </a:lnTo>
                  <a:lnTo>
                    <a:pt x="32" y="258"/>
                  </a:lnTo>
                  <a:lnTo>
                    <a:pt x="30" y="259"/>
                  </a:lnTo>
                  <a:lnTo>
                    <a:pt x="30" y="260"/>
                  </a:lnTo>
                  <a:lnTo>
                    <a:pt x="29" y="261"/>
                  </a:lnTo>
                  <a:lnTo>
                    <a:pt x="0" y="261"/>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95" name="Freeform 605"/>
            <p:cNvSpPr>
              <a:spLocks/>
            </p:cNvSpPr>
            <p:nvPr/>
          </p:nvSpPr>
          <p:spPr bwMode="auto">
            <a:xfrm>
              <a:off x="3440" y="2817"/>
              <a:ext cx="8" cy="6"/>
            </a:xfrm>
            <a:custGeom>
              <a:avLst/>
              <a:gdLst>
                <a:gd name="T0" fmla="*/ 0 w 8"/>
                <a:gd name="T1" fmla="*/ 6 h 6"/>
                <a:gd name="T2" fmla="*/ 4 w 8"/>
                <a:gd name="T3" fmla="*/ 0 h 6"/>
                <a:gd name="T4" fmla="*/ 8 w 8"/>
                <a:gd name="T5" fmla="*/ 6 h 6"/>
                <a:gd name="T6" fmla="*/ 6 w 8"/>
                <a:gd name="T7" fmla="*/ 6 h 6"/>
                <a:gd name="T8" fmla="*/ 4 w 8"/>
                <a:gd name="T9" fmla="*/ 6 h 6"/>
                <a:gd name="T10" fmla="*/ 2 w 8"/>
                <a:gd name="T11" fmla="*/ 6 h 6"/>
                <a:gd name="T12" fmla="*/ 0 w 8"/>
                <a:gd name="T13" fmla="*/ 6 h 6"/>
                <a:gd name="T14" fmla="*/ 0 60000 65536"/>
                <a:gd name="T15" fmla="*/ 0 60000 65536"/>
                <a:gd name="T16" fmla="*/ 0 60000 65536"/>
                <a:gd name="T17" fmla="*/ 0 60000 65536"/>
                <a:gd name="T18" fmla="*/ 0 60000 65536"/>
                <a:gd name="T19" fmla="*/ 0 60000 65536"/>
                <a:gd name="T20" fmla="*/ 0 60000 65536"/>
                <a:gd name="T21" fmla="*/ 0 w 8"/>
                <a:gd name="T22" fmla="*/ 0 h 6"/>
                <a:gd name="T23" fmla="*/ 8 w 8"/>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6">
                  <a:moveTo>
                    <a:pt x="0" y="6"/>
                  </a:moveTo>
                  <a:lnTo>
                    <a:pt x="4" y="0"/>
                  </a:lnTo>
                  <a:lnTo>
                    <a:pt x="8" y="6"/>
                  </a:lnTo>
                  <a:lnTo>
                    <a:pt x="6" y="6"/>
                  </a:lnTo>
                  <a:lnTo>
                    <a:pt x="4" y="6"/>
                  </a:lnTo>
                  <a:lnTo>
                    <a:pt x="2" y="6"/>
                  </a:lnTo>
                  <a:lnTo>
                    <a:pt x="0" y="6"/>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96" name="Freeform 606"/>
            <p:cNvSpPr>
              <a:spLocks/>
            </p:cNvSpPr>
            <p:nvPr/>
          </p:nvSpPr>
          <p:spPr bwMode="auto">
            <a:xfrm>
              <a:off x="1718" y="2414"/>
              <a:ext cx="1000" cy="157"/>
            </a:xfrm>
            <a:custGeom>
              <a:avLst/>
              <a:gdLst>
                <a:gd name="T0" fmla="*/ 976 w 1000"/>
                <a:gd name="T1" fmla="*/ 154 h 157"/>
                <a:gd name="T2" fmla="*/ 969 w 1000"/>
                <a:gd name="T3" fmla="*/ 154 h 157"/>
                <a:gd name="T4" fmla="*/ 913 w 1000"/>
                <a:gd name="T5" fmla="*/ 156 h 157"/>
                <a:gd name="T6" fmla="*/ 907 w 1000"/>
                <a:gd name="T7" fmla="*/ 154 h 157"/>
                <a:gd name="T8" fmla="*/ 891 w 1000"/>
                <a:gd name="T9" fmla="*/ 157 h 157"/>
                <a:gd name="T10" fmla="*/ 887 w 1000"/>
                <a:gd name="T11" fmla="*/ 153 h 157"/>
                <a:gd name="T12" fmla="*/ 882 w 1000"/>
                <a:gd name="T13" fmla="*/ 157 h 157"/>
                <a:gd name="T14" fmla="*/ 870 w 1000"/>
                <a:gd name="T15" fmla="*/ 154 h 157"/>
                <a:gd name="T16" fmla="*/ 864 w 1000"/>
                <a:gd name="T17" fmla="*/ 156 h 157"/>
                <a:gd name="T18" fmla="*/ 766 w 1000"/>
                <a:gd name="T19" fmla="*/ 154 h 157"/>
                <a:gd name="T20" fmla="*/ 759 w 1000"/>
                <a:gd name="T21" fmla="*/ 154 h 157"/>
                <a:gd name="T22" fmla="*/ 732 w 1000"/>
                <a:gd name="T23" fmla="*/ 156 h 157"/>
                <a:gd name="T24" fmla="*/ 726 w 1000"/>
                <a:gd name="T25" fmla="*/ 154 h 157"/>
                <a:gd name="T26" fmla="*/ 704 w 1000"/>
                <a:gd name="T27" fmla="*/ 157 h 157"/>
                <a:gd name="T28" fmla="*/ 700 w 1000"/>
                <a:gd name="T29" fmla="*/ 153 h 157"/>
                <a:gd name="T30" fmla="*/ 695 w 1000"/>
                <a:gd name="T31" fmla="*/ 157 h 157"/>
                <a:gd name="T32" fmla="*/ 673 w 1000"/>
                <a:gd name="T33" fmla="*/ 154 h 157"/>
                <a:gd name="T34" fmla="*/ 667 w 1000"/>
                <a:gd name="T35" fmla="*/ 156 h 157"/>
                <a:gd name="T36" fmla="*/ 624 w 1000"/>
                <a:gd name="T37" fmla="*/ 154 h 157"/>
                <a:gd name="T38" fmla="*/ 618 w 1000"/>
                <a:gd name="T39" fmla="*/ 154 h 157"/>
                <a:gd name="T40" fmla="*/ 537 w 1000"/>
                <a:gd name="T41" fmla="*/ 156 h 157"/>
                <a:gd name="T42" fmla="*/ 532 w 1000"/>
                <a:gd name="T43" fmla="*/ 154 h 157"/>
                <a:gd name="T44" fmla="*/ 438 w 1000"/>
                <a:gd name="T45" fmla="*/ 157 h 157"/>
                <a:gd name="T46" fmla="*/ 434 w 1000"/>
                <a:gd name="T47" fmla="*/ 151 h 157"/>
                <a:gd name="T48" fmla="*/ 425 w 1000"/>
                <a:gd name="T49" fmla="*/ 152 h 157"/>
                <a:gd name="T50" fmla="*/ 418 w 1000"/>
                <a:gd name="T51" fmla="*/ 157 h 157"/>
                <a:gd name="T52" fmla="*/ 412 w 1000"/>
                <a:gd name="T53" fmla="*/ 151 h 157"/>
                <a:gd name="T54" fmla="*/ 403 w 1000"/>
                <a:gd name="T55" fmla="*/ 152 h 157"/>
                <a:gd name="T56" fmla="*/ 389 w 1000"/>
                <a:gd name="T57" fmla="*/ 157 h 157"/>
                <a:gd name="T58" fmla="*/ 384 w 1000"/>
                <a:gd name="T59" fmla="*/ 153 h 157"/>
                <a:gd name="T60" fmla="*/ 380 w 1000"/>
                <a:gd name="T61" fmla="*/ 157 h 157"/>
                <a:gd name="T62" fmla="*/ 343 w 1000"/>
                <a:gd name="T63" fmla="*/ 154 h 157"/>
                <a:gd name="T64" fmla="*/ 338 w 1000"/>
                <a:gd name="T65" fmla="*/ 156 h 157"/>
                <a:gd name="T66" fmla="*/ 331 w 1000"/>
                <a:gd name="T67" fmla="*/ 154 h 157"/>
                <a:gd name="T68" fmla="*/ 324 w 1000"/>
                <a:gd name="T69" fmla="*/ 151 h 157"/>
                <a:gd name="T70" fmla="*/ 317 w 1000"/>
                <a:gd name="T71" fmla="*/ 155 h 157"/>
                <a:gd name="T72" fmla="*/ 291 w 1000"/>
                <a:gd name="T73" fmla="*/ 154 h 157"/>
                <a:gd name="T74" fmla="*/ 284 w 1000"/>
                <a:gd name="T75" fmla="*/ 154 h 157"/>
                <a:gd name="T76" fmla="*/ 204 w 1000"/>
                <a:gd name="T77" fmla="*/ 156 h 157"/>
                <a:gd name="T78" fmla="*/ 198 w 1000"/>
                <a:gd name="T79" fmla="*/ 154 h 157"/>
                <a:gd name="T80" fmla="*/ 175 w 1000"/>
                <a:gd name="T81" fmla="*/ 157 h 157"/>
                <a:gd name="T82" fmla="*/ 171 w 1000"/>
                <a:gd name="T83" fmla="*/ 153 h 157"/>
                <a:gd name="T84" fmla="*/ 166 w 1000"/>
                <a:gd name="T85" fmla="*/ 157 h 157"/>
                <a:gd name="T86" fmla="*/ 154 w 1000"/>
                <a:gd name="T87" fmla="*/ 154 h 157"/>
                <a:gd name="T88" fmla="*/ 148 w 1000"/>
                <a:gd name="T89" fmla="*/ 156 h 157"/>
                <a:gd name="T90" fmla="*/ 94 w 1000"/>
                <a:gd name="T91" fmla="*/ 154 h 157"/>
                <a:gd name="T92" fmla="*/ 88 w 1000"/>
                <a:gd name="T93" fmla="*/ 154 h 157"/>
                <a:gd name="T94" fmla="*/ 42 w 1000"/>
                <a:gd name="T95" fmla="*/ 156 h 157"/>
                <a:gd name="T96" fmla="*/ 36 w 1000"/>
                <a:gd name="T97" fmla="*/ 154 h 157"/>
                <a:gd name="T98" fmla="*/ 0 w 1000"/>
                <a:gd name="T99" fmla="*/ 157 h 15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00"/>
                <a:gd name="T151" fmla="*/ 0 h 157"/>
                <a:gd name="T152" fmla="*/ 1000 w 1000"/>
                <a:gd name="T153" fmla="*/ 157 h 15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00" h="157">
                  <a:moveTo>
                    <a:pt x="1000" y="157"/>
                  </a:moveTo>
                  <a:lnTo>
                    <a:pt x="977" y="157"/>
                  </a:lnTo>
                  <a:lnTo>
                    <a:pt x="977" y="156"/>
                  </a:lnTo>
                  <a:lnTo>
                    <a:pt x="976" y="154"/>
                  </a:lnTo>
                  <a:lnTo>
                    <a:pt x="974" y="154"/>
                  </a:lnTo>
                  <a:lnTo>
                    <a:pt x="972" y="153"/>
                  </a:lnTo>
                  <a:lnTo>
                    <a:pt x="971" y="154"/>
                  </a:lnTo>
                  <a:lnTo>
                    <a:pt x="969" y="154"/>
                  </a:lnTo>
                  <a:lnTo>
                    <a:pt x="968" y="156"/>
                  </a:lnTo>
                  <a:lnTo>
                    <a:pt x="968" y="157"/>
                  </a:lnTo>
                  <a:lnTo>
                    <a:pt x="914" y="157"/>
                  </a:lnTo>
                  <a:lnTo>
                    <a:pt x="913" y="156"/>
                  </a:lnTo>
                  <a:lnTo>
                    <a:pt x="912" y="154"/>
                  </a:lnTo>
                  <a:lnTo>
                    <a:pt x="911" y="154"/>
                  </a:lnTo>
                  <a:lnTo>
                    <a:pt x="909" y="153"/>
                  </a:lnTo>
                  <a:lnTo>
                    <a:pt x="907" y="154"/>
                  </a:lnTo>
                  <a:lnTo>
                    <a:pt x="906" y="154"/>
                  </a:lnTo>
                  <a:lnTo>
                    <a:pt x="905" y="156"/>
                  </a:lnTo>
                  <a:lnTo>
                    <a:pt x="905" y="157"/>
                  </a:lnTo>
                  <a:lnTo>
                    <a:pt x="891" y="157"/>
                  </a:lnTo>
                  <a:lnTo>
                    <a:pt x="891" y="156"/>
                  </a:lnTo>
                  <a:lnTo>
                    <a:pt x="890" y="154"/>
                  </a:lnTo>
                  <a:lnTo>
                    <a:pt x="888" y="154"/>
                  </a:lnTo>
                  <a:lnTo>
                    <a:pt x="887" y="153"/>
                  </a:lnTo>
                  <a:lnTo>
                    <a:pt x="885" y="154"/>
                  </a:lnTo>
                  <a:lnTo>
                    <a:pt x="883" y="154"/>
                  </a:lnTo>
                  <a:lnTo>
                    <a:pt x="882" y="156"/>
                  </a:lnTo>
                  <a:lnTo>
                    <a:pt x="882" y="157"/>
                  </a:lnTo>
                  <a:lnTo>
                    <a:pt x="873" y="157"/>
                  </a:lnTo>
                  <a:lnTo>
                    <a:pt x="873" y="156"/>
                  </a:lnTo>
                  <a:lnTo>
                    <a:pt x="872" y="154"/>
                  </a:lnTo>
                  <a:lnTo>
                    <a:pt x="870" y="154"/>
                  </a:lnTo>
                  <a:lnTo>
                    <a:pt x="869" y="153"/>
                  </a:lnTo>
                  <a:lnTo>
                    <a:pt x="867" y="154"/>
                  </a:lnTo>
                  <a:lnTo>
                    <a:pt x="865" y="154"/>
                  </a:lnTo>
                  <a:lnTo>
                    <a:pt x="864" y="156"/>
                  </a:lnTo>
                  <a:lnTo>
                    <a:pt x="864" y="157"/>
                  </a:lnTo>
                  <a:lnTo>
                    <a:pt x="767" y="157"/>
                  </a:lnTo>
                  <a:lnTo>
                    <a:pt x="767" y="156"/>
                  </a:lnTo>
                  <a:lnTo>
                    <a:pt x="766" y="154"/>
                  </a:lnTo>
                  <a:lnTo>
                    <a:pt x="764" y="154"/>
                  </a:lnTo>
                  <a:lnTo>
                    <a:pt x="762" y="153"/>
                  </a:lnTo>
                  <a:lnTo>
                    <a:pt x="761" y="154"/>
                  </a:lnTo>
                  <a:lnTo>
                    <a:pt x="759" y="154"/>
                  </a:lnTo>
                  <a:lnTo>
                    <a:pt x="758" y="156"/>
                  </a:lnTo>
                  <a:lnTo>
                    <a:pt x="758" y="157"/>
                  </a:lnTo>
                  <a:lnTo>
                    <a:pt x="732" y="157"/>
                  </a:lnTo>
                  <a:lnTo>
                    <a:pt x="732" y="156"/>
                  </a:lnTo>
                  <a:lnTo>
                    <a:pt x="731" y="154"/>
                  </a:lnTo>
                  <a:lnTo>
                    <a:pt x="729" y="154"/>
                  </a:lnTo>
                  <a:lnTo>
                    <a:pt x="728" y="153"/>
                  </a:lnTo>
                  <a:lnTo>
                    <a:pt x="726" y="154"/>
                  </a:lnTo>
                  <a:lnTo>
                    <a:pt x="724" y="154"/>
                  </a:lnTo>
                  <a:lnTo>
                    <a:pt x="724" y="156"/>
                  </a:lnTo>
                  <a:lnTo>
                    <a:pt x="723" y="157"/>
                  </a:lnTo>
                  <a:lnTo>
                    <a:pt x="704" y="157"/>
                  </a:lnTo>
                  <a:lnTo>
                    <a:pt x="704" y="156"/>
                  </a:lnTo>
                  <a:lnTo>
                    <a:pt x="703" y="154"/>
                  </a:lnTo>
                  <a:lnTo>
                    <a:pt x="702" y="154"/>
                  </a:lnTo>
                  <a:lnTo>
                    <a:pt x="700" y="153"/>
                  </a:lnTo>
                  <a:lnTo>
                    <a:pt x="698" y="154"/>
                  </a:lnTo>
                  <a:lnTo>
                    <a:pt x="697" y="154"/>
                  </a:lnTo>
                  <a:lnTo>
                    <a:pt x="696" y="156"/>
                  </a:lnTo>
                  <a:lnTo>
                    <a:pt x="695" y="157"/>
                  </a:lnTo>
                  <a:lnTo>
                    <a:pt x="675" y="157"/>
                  </a:lnTo>
                  <a:lnTo>
                    <a:pt x="675" y="156"/>
                  </a:lnTo>
                  <a:lnTo>
                    <a:pt x="674" y="154"/>
                  </a:lnTo>
                  <a:lnTo>
                    <a:pt x="673" y="154"/>
                  </a:lnTo>
                  <a:lnTo>
                    <a:pt x="671" y="153"/>
                  </a:lnTo>
                  <a:lnTo>
                    <a:pt x="669" y="154"/>
                  </a:lnTo>
                  <a:lnTo>
                    <a:pt x="668" y="154"/>
                  </a:lnTo>
                  <a:lnTo>
                    <a:pt x="667" y="156"/>
                  </a:lnTo>
                  <a:lnTo>
                    <a:pt x="666" y="157"/>
                  </a:lnTo>
                  <a:lnTo>
                    <a:pt x="626" y="157"/>
                  </a:lnTo>
                  <a:lnTo>
                    <a:pt x="625" y="156"/>
                  </a:lnTo>
                  <a:lnTo>
                    <a:pt x="624" y="154"/>
                  </a:lnTo>
                  <a:lnTo>
                    <a:pt x="623" y="154"/>
                  </a:lnTo>
                  <a:lnTo>
                    <a:pt x="621" y="153"/>
                  </a:lnTo>
                  <a:lnTo>
                    <a:pt x="619" y="154"/>
                  </a:lnTo>
                  <a:lnTo>
                    <a:pt x="618" y="154"/>
                  </a:lnTo>
                  <a:lnTo>
                    <a:pt x="617" y="156"/>
                  </a:lnTo>
                  <a:lnTo>
                    <a:pt x="617" y="157"/>
                  </a:lnTo>
                  <a:lnTo>
                    <a:pt x="538" y="157"/>
                  </a:lnTo>
                  <a:lnTo>
                    <a:pt x="537" y="156"/>
                  </a:lnTo>
                  <a:lnTo>
                    <a:pt x="536" y="154"/>
                  </a:lnTo>
                  <a:lnTo>
                    <a:pt x="535" y="154"/>
                  </a:lnTo>
                  <a:lnTo>
                    <a:pt x="533" y="153"/>
                  </a:lnTo>
                  <a:lnTo>
                    <a:pt x="532" y="154"/>
                  </a:lnTo>
                  <a:lnTo>
                    <a:pt x="530" y="154"/>
                  </a:lnTo>
                  <a:lnTo>
                    <a:pt x="529" y="156"/>
                  </a:lnTo>
                  <a:lnTo>
                    <a:pt x="529" y="157"/>
                  </a:lnTo>
                  <a:lnTo>
                    <a:pt x="438" y="157"/>
                  </a:lnTo>
                  <a:lnTo>
                    <a:pt x="438" y="155"/>
                  </a:lnTo>
                  <a:lnTo>
                    <a:pt x="437" y="153"/>
                  </a:lnTo>
                  <a:lnTo>
                    <a:pt x="436" y="152"/>
                  </a:lnTo>
                  <a:lnTo>
                    <a:pt x="434" y="151"/>
                  </a:lnTo>
                  <a:lnTo>
                    <a:pt x="431" y="151"/>
                  </a:lnTo>
                  <a:lnTo>
                    <a:pt x="429" y="151"/>
                  </a:lnTo>
                  <a:lnTo>
                    <a:pt x="427" y="151"/>
                  </a:lnTo>
                  <a:lnTo>
                    <a:pt x="425" y="152"/>
                  </a:lnTo>
                  <a:lnTo>
                    <a:pt x="423" y="153"/>
                  </a:lnTo>
                  <a:lnTo>
                    <a:pt x="422" y="155"/>
                  </a:lnTo>
                  <a:lnTo>
                    <a:pt x="422" y="157"/>
                  </a:lnTo>
                  <a:lnTo>
                    <a:pt x="418" y="157"/>
                  </a:lnTo>
                  <a:lnTo>
                    <a:pt x="417" y="155"/>
                  </a:lnTo>
                  <a:lnTo>
                    <a:pt x="416" y="153"/>
                  </a:lnTo>
                  <a:lnTo>
                    <a:pt x="415" y="152"/>
                  </a:lnTo>
                  <a:lnTo>
                    <a:pt x="412" y="151"/>
                  </a:lnTo>
                  <a:lnTo>
                    <a:pt x="410" y="150"/>
                  </a:lnTo>
                  <a:lnTo>
                    <a:pt x="408" y="150"/>
                  </a:lnTo>
                  <a:lnTo>
                    <a:pt x="405" y="151"/>
                  </a:lnTo>
                  <a:lnTo>
                    <a:pt x="403" y="152"/>
                  </a:lnTo>
                  <a:lnTo>
                    <a:pt x="402" y="153"/>
                  </a:lnTo>
                  <a:lnTo>
                    <a:pt x="401" y="155"/>
                  </a:lnTo>
                  <a:lnTo>
                    <a:pt x="400" y="157"/>
                  </a:lnTo>
                  <a:lnTo>
                    <a:pt x="389" y="157"/>
                  </a:lnTo>
                  <a:lnTo>
                    <a:pt x="389" y="156"/>
                  </a:lnTo>
                  <a:lnTo>
                    <a:pt x="388" y="154"/>
                  </a:lnTo>
                  <a:lnTo>
                    <a:pt x="386" y="154"/>
                  </a:lnTo>
                  <a:lnTo>
                    <a:pt x="384" y="153"/>
                  </a:lnTo>
                  <a:lnTo>
                    <a:pt x="383" y="154"/>
                  </a:lnTo>
                  <a:lnTo>
                    <a:pt x="381" y="154"/>
                  </a:lnTo>
                  <a:lnTo>
                    <a:pt x="380" y="156"/>
                  </a:lnTo>
                  <a:lnTo>
                    <a:pt x="380" y="157"/>
                  </a:lnTo>
                  <a:lnTo>
                    <a:pt x="346" y="157"/>
                  </a:lnTo>
                  <a:lnTo>
                    <a:pt x="346" y="156"/>
                  </a:lnTo>
                  <a:lnTo>
                    <a:pt x="345" y="154"/>
                  </a:lnTo>
                  <a:lnTo>
                    <a:pt x="343" y="154"/>
                  </a:lnTo>
                  <a:lnTo>
                    <a:pt x="342" y="153"/>
                  </a:lnTo>
                  <a:lnTo>
                    <a:pt x="340" y="154"/>
                  </a:lnTo>
                  <a:lnTo>
                    <a:pt x="338" y="154"/>
                  </a:lnTo>
                  <a:lnTo>
                    <a:pt x="338" y="156"/>
                  </a:lnTo>
                  <a:lnTo>
                    <a:pt x="337" y="157"/>
                  </a:lnTo>
                  <a:lnTo>
                    <a:pt x="333" y="157"/>
                  </a:lnTo>
                  <a:lnTo>
                    <a:pt x="332" y="155"/>
                  </a:lnTo>
                  <a:lnTo>
                    <a:pt x="331" y="154"/>
                  </a:lnTo>
                  <a:lnTo>
                    <a:pt x="330" y="152"/>
                  </a:lnTo>
                  <a:lnTo>
                    <a:pt x="328" y="151"/>
                  </a:lnTo>
                  <a:lnTo>
                    <a:pt x="326" y="151"/>
                  </a:lnTo>
                  <a:lnTo>
                    <a:pt x="324" y="151"/>
                  </a:lnTo>
                  <a:lnTo>
                    <a:pt x="322" y="151"/>
                  </a:lnTo>
                  <a:lnTo>
                    <a:pt x="320" y="152"/>
                  </a:lnTo>
                  <a:lnTo>
                    <a:pt x="318" y="154"/>
                  </a:lnTo>
                  <a:lnTo>
                    <a:pt x="317" y="155"/>
                  </a:lnTo>
                  <a:lnTo>
                    <a:pt x="317" y="157"/>
                  </a:lnTo>
                  <a:lnTo>
                    <a:pt x="292" y="157"/>
                  </a:lnTo>
                  <a:lnTo>
                    <a:pt x="292" y="156"/>
                  </a:lnTo>
                  <a:lnTo>
                    <a:pt x="291" y="154"/>
                  </a:lnTo>
                  <a:lnTo>
                    <a:pt x="289" y="154"/>
                  </a:lnTo>
                  <a:lnTo>
                    <a:pt x="288" y="153"/>
                  </a:lnTo>
                  <a:lnTo>
                    <a:pt x="286" y="154"/>
                  </a:lnTo>
                  <a:lnTo>
                    <a:pt x="284" y="154"/>
                  </a:lnTo>
                  <a:lnTo>
                    <a:pt x="283" y="156"/>
                  </a:lnTo>
                  <a:lnTo>
                    <a:pt x="283" y="157"/>
                  </a:lnTo>
                  <a:lnTo>
                    <a:pt x="204" y="157"/>
                  </a:lnTo>
                  <a:lnTo>
                    <a:pt x="204" y="156"/>
                  </a:lnTo>
                  <a:lnTo>
                    <a:pt x="203" y="154"/>
                  </a:lnTo>
                  <a:lnTo>
                    <a:pt x="201" y="154"/>
                  </a:lnTo>
                  <a:lnTo>
                    <a:pt x="200" y="153"/>
                  </a:lnTo>
                  <a:lnTo>
                    <a:pt x="198" y="154"/>
                  </a:lnTo>
                  <a:lnTo>
                    <a:pt x="196" y="154"/>
                  </a:lnTo>
                  <a:lnTo>
                    <a:pt x="195" y="156"/>
                  </a:lnTo>
                  <a:lnTo>
                    <a:pt x="195" y="157"/>
                  </a:lnTo>
                  <a:lnTo>
                    <a:pt x="175" y="157"/>
                  </a:lnTo>
                  <a:lnTo>
                    <a:pt x="175" y="156"/>
                  </a:lnTo>
                  <a:lnTo>
                    <a:pt x="174" y="154"/>
                  </a:lnTo>
                  <a:lnTo>
                    <a:pt x="172" y="154"/>
                  </a:lnTo>
                  <a:lnTo>
                    <a:pt x="171" y="153"/>
                  </a:lnTo>
                  <a:lnTo>
                    <a:pt x="169" y="154"/>
                  </a:lnTo>
                  <a:lnTo>
                    <a:pt x="168" y="154"/>
                  </a:lnTo>
                  <a:lnTo>
                    <a:pt x="167" y="156"/>
                  </a:lnTo>
                  <a:lnTo>
                    <a:pt x="166" y="157"/>
                  </a:lnTo>
                  <a:lnTo>
                    <a:pt x="157" y="157"/>
                  </a:lnTo>
                  <a:lnTo>
                    <a:pt x="157" y="156"/>
                  </a:lnTo>
                  <a:lnTo>
                    <a:pt x="156" y="154"/>
                  </a:lnTo>
                  <a:lnTo>
                    <a:pt x="154" y="154"/>
                  </a:lnTo>
                  <a:lnTo>
                    <a:pt x="153" y="153"/>
                  </a:lnTo>
                  <a:lnTo>
                    <a:pt x="151" y="154"/>
                  </a:lnTo>
                  <a:lnTo>
                    <a:pt x="149" y="154"/>
                  </a:lnTo>
                  <a:lnTo>
                    <a:pt x="148" y="156"/>
                  </a:lnTo>
                  <a:lnTo>
                    <a:pt x="148" y="157"/>
                  </a:lnTo>
                  <a:lnTo>
                    <a:pt x="95" y="157"/>
                  </a:lnTo>
                  <a:lnTo>
                    <a:pt x="95" y="156"/>
                  </a:lnTo>
                  <a:lnTo>
                    <a:pt x="94" y="154"/>
                  </a:lnTo>
                  <a:lnTo>
                    <a:pt x="93" y="154"/>
                  </a:lnTo>
                  <a:lnTo>
                    <a:pt x="91" y="153"/>
                  </a:lnTo>
                  <a:lnTo>
                    <a:pt x="89" y="154"/>
                  </a:lnTo>
                  <a:lnTo>
                    <a:pt x="88" y="154"/>
                  </a:lnTo>
                  <a:lnTo>
                    <a:pt x="87" y="156"/>
                  </a:lnTo>
                  <a:lnTo>
                    <a:pt x="86" y="157"/>
                  </a:lnTo>
                  <a:lnTo>
                    <a:pt x="42" y="157"/>
                  </a:lnTo>
                  <a:lnTo>
                    <a:pt x="42" y="156"/>
                  </a:lnTo>
                  <a:lnTo>
                    <a:pt x="41" y="154"/>
                  </a:lnTo>
                  <a:lnTo>
                    <a:pt x="39" y="154"/>
                  </a:lnTo>
                  <a:lnTo>
                    <a:pt x="38" y="153"/>
                  </a:lnTo>
                  <a:lnTo>
                    <a:pt x="36" y="154"/>
                  </a:lnTo>
                  <a:lnTo>
                    <a:pt x="35" y="154"/>
                  </a:lnTo>
                  <a:lnTo>
                    <a:pt x="33" y="156"/>
                  </a:lnTo>
                  <a:lnTo>
                    <a:pt x="33" y="157"/>
                  </a:lnTo>
                  <a:lnTo>
                    <a:pt x="0" y="157"/>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997" name="Freeform 607"/>
            <p:cNvSpPr>
              <a:spLocks/>
            </p:cNvSpPr>
            <p:nvPr/>
          </p:nvSpPr>
          <p:spPr bwMode="auto">
            <a:xfrm>
              <a:off x="2717" y="2566"/>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3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3"/>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98" name="Freeform 608"/>
            <p:cNvSpPr>
              <a:spLocks/>
            </p:cNvSpPr>
            <p:nvPr/>
          </p:nvSpPr>
          <p:spPr bwMode="auto">
            <a:xfrm>
              <a:off x="1712" y="2405"/>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4999" name="Rectangle 609"/>
            <p:cNvSpPr>
              <a:spLocks noChangeArrowheads="1"/>
            </p:cNvSpPr>
            <p:nvPr/>
          </p:nvSpPr>
          <p:spPr bwMode="auto">
            <a:xfrm>
              <a:off x="3002" y="2756"/>
              <a:ext cx="162" cy="48"/>
            </a:xfrm>
            <a:prstGeom prst="rect">
              <a:avLst/>
            </a:prstGeom>
            <a:blipFill dpi="0" rotWithShape="0">
              <a:blip r:embed="rId6"/>
              <a:srcRect/>
              <a:tile tx="0" ty="0" sx="100000" sy="100000" flip="none" algn="tl"/>
            </a:blipFill>
            <a:ln w="0">
              <a:solidFill>
                <a:srgbClr val="000000"/>
              </a:solidFill>
              <a:miter lim="800000"/>
              <a:headEnd/>
              <a:tailEnd/>
            </a:ln>
          </p:spPr>
          <p:txBody>
            <a:bodyPr/>
            <a:lstStyle/>
            <a:p>
              <a:endParaRPr lang="en-US"/>
            </a:p>
          </p:txBody>
        </p:sp>
        <p:sp>
          <p:nvSpPr>
            <p:cNvPr id="25000" name="Rectangle 610"/>
            <p:cNvSpPr>
              <a:spLocks noChangeArrowheads="1"/>
            </p:cNvSpPr>
            <p:nvPr/>
          </p:nvSpPr>
          <p:spPr bwMode="auto">
            <a:xfrm>
              <a:off x="3035" y="2766"/>
              <a:ext cx="4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N.</a:t>
              </a:r>
              <a:endParaRPr lang="en-US">
                <a:solidFill>
                  <a:srgbClr val="FF0000"/>
                </a:solidFill>
              </a:endParaRPr>
            </a:p>
          </p:txBody>
        </p:sp>
        <p:sp>
          <p:nvSpPr>
            <p:cNvPr id="25001" name="Freeform 611"/>
            <p:cNvSpPr>
              <a:spLocks/>
            </p:cNvSpPr>
            <p:nvPr/>
          </p:nvSpPr>
          <p:spPr bwMode="auto">
            <a:xfrm>
              <a:off x="2929" y="2626"/>
              <a:ext cx="154" cy="130"/>
            </a:xfrm>
            <a:custGeom>
              <a:avLst/>
              <a:gdLst>
                <a:gd name="T0" fmla="*/ 0 w 154"/>
                <a:gd name="T1" fmla="*/ 3 h 130"/>
                <a:gd name="T2" fmla="*/ 18 w 154"/>
                <a:gd name="T3" fmla="*/ 3 h 130"/>
                <a:gd name="T4" fmla="*/ 18 w 154"/>
                <a:gd name="T5" fmla="*/ 2 h 130"/>
                <a:gd name="T6" fmla="*/ 19 w 154"/>
                <a:gd name="T7" fmla="*/ 1 h 130"/>
                <a:gd name="T8" fmla="*/ 20 w 154"/>
                <a:gd name="T9" fmla="*/ 0 h 130"/>
                <a:gd name="T10" fmla="*/ 22 w 154"/>
                <a:gd name="T11" fmla="*/ 0 h 130"/>
                <a:gd name="T12" fmla="*/ 24 w 154"/>
                <a:gd name="T13" fmla="*/ 0 h 130"/>
                <a:gd name="T14" fmla="*/ 25 w 154"/>
                <a:gd name="T15" fmla="*/ 1 h 130"/>
                <a:gd name="T16" fmla="*/ 26 w 154"/>
                <a:gd name="T17" fmla="*/ 2 h 130"/>
                <a:gd name="T18" fmla="*/ 27 w 154"/>
                <a:gd name="T19" fmla="*/ 3 h 130"/>
                <a:gd name="T20" fmla="*/ 32 w 154"/>
                <a:gd name="T21" fmla="*/ 3 h 130"/>
                <a:gd name="T22" fmla="*/ 33 w 154"/>
                <a:gd name="T23" fmla="*/ 2 h 130"/>
                <a:gd name="T24" fmla="*/ 33 w 154"/>
                <a:gd name="T25" fmla="*/ 1 h 130"/>
                <a:gd name="T26" fmla="*/ 35 w 154"/>
                <a:gd name="T27" fmla="*/ 0 h 130"/>
                <a:gd name="T28" fmla="*/ 37 w 154"/>
                <a:gd name="T29" fmla="*/ 0 h 130"/>
                <a:gd name="T30" fmla="*/ 38 w 154"/>
                <a:gd name="T31" fmla="*/ 0 h 130"/>
                <a:gd name="T32" fmla="*/ 40 w 154"/>
                <a:gd name="T33" fmla="*/ 1 h 130"/>
                <a:gd name="T34" fmla="*/ 41 w 154"/>
                <a:gd name="T35" fmla="*/ 2 h 130"/>
                <a:gd name="T36" fmla="*/ 41 w 154"/>
                <a:gd name="T37" fmla="*/ 3 h 130"/>
                <a:gd name="T38" fmla="*/ 154 w 154"/>
                <a:gd name="T39" fmla="*/ 3 h 130"/>
                <a:gd name="T40" fmla="*/ 154 w 154"/>
                <a:gd name="T41" fmla="*/ 130 h 1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4"/>
                <a:gd name="T64" fmla="*/ 0 h 130"/>
                <a:gd name="T65" fmla="*/ 154 w 154"/>
                <a:gd name="T66" fmla="*/ 130 h 1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4" h="130">
                  <a:moveTo>
                    <a:pt x="0" y="3"/>
                  </a:moveTo>
                  <a:lnTo>
                    <a:pt x="18" y="3"/>
                  </a:lnTo>
                  <a:lnTo>
                    <a:pt x="18" y="2"/>
                  </a:lnTo>
                  <a:lnTo>
                    <a:pt x="19" y="1"/>
                  </a:lnTo>
                  <a:lnTo>
                    <a:pt x="20" y="0"/>
                  </a:lnTo>
                  <a:lnTo>
                    <a:pt x="22" y="0"/>
                  </a:lnTo>
                  <a:lnTo>
                    <a:pt x="24" y="0"/>
                  </a:lnTo>
                  <a:lnTo>
                    <a:pt x="25" y="1"/>
                  </a:lnTo>
                  <a:lnTo>
                    <a:pt x="26" y="2"/>
                  </a:lnTo>
                  <a:lnTo>
                    <a:pt x="27" y="3"/>
                  </a:lnTo>
                  <a:lnTo>
                    <a:pt x="32" y="3"/>
                  </a:lnTo>
                  <a:lnTo>
                    <a:pt x="33" y="2"/>
                  </a:lnTo>
                  <a:lnTo>
                    <a:pt x="33" y="1"/>
                  </a:lnTo>
                  <a:lnTo>
                    <a:pt x="35" y="0"/>
                  </a:lnTo>
                  <a:lnTo>
                    <a:pt x="37" y="0"/>
                  </a:lnTo>
                  <a:lnTo>
                    <a:pt x="38" y="0"/>
                  </a:lnTo>
                  <a:lnTo>
                    <a:pt x="40" y="1"/>
                  </a:lnTo>
                  <a:lnTo>
                    <a:pt x="41" y="2"/>
                  </a:lnTo>
                  <a:lnTo>
                    <a:pt x="41" y="3"/>
                  </a:lnTo>
                  <a:lnTo>
                    <a:pt x="154" y="3"/>
                  </a:lnTo>
                  <a:lnTo>
                    <a:pt x="154" y="13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02" name="Freeform 612"/>
            <p:cNvSpPr>
              <a:spLocks/>
            </p:cNvSpPr>
            <p:nvPr/>
          </p:nvSpPr>
          <p:spPr bwMode="auto">
            <a:xfrm>
              <a:off x="2917" y="2624"/>
              <a:ext cx="14" cy="10"/>
            </a:xfrm>
            <a:custGeom>
              <a:avLst/>
              <a:gdLst>
                <a:gd name="T0" fmla="*/ 12 w 14"/>
                <a:gd name="T1" fmla="*/ 10 h 10"/>
                <a:gd name="T2" fmla="*/ 0 w 14"/>
                <a:gd name="T3" fmla="*/ 5 h 10"/>
                <a:gd name="T4" fmla="*/ 12 w 14"/>
                <a:gd name="T5" fmla="*/ 0 h 10"/>
                <a:gd name="T6" fmla="*/ 13 w 14"/>
                <a:gd name="T7" fmla="*/ 3 h 10"/>
                <a:gd name="T8" fmla="*/ 14 w 14"/>
                <a:gd name="T9" fmla="*/ 5 h 10"/>
                <a:gd name="T10" fmla="*/ 13 w 14"/>
                <a:gd name="T11" fmla="*/ 7 h 10"/>
                <a:gd name="T12" fmla="*/ 12 w 14"/>
                <a:gd name="T13" fmla="*/ 10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12" y="10"/>
                  </a:moveTo>
                  <a:lnTo>
                    <a:pt x="0" y="5"/>
                  </a:lnTo>
                  <a:lnTo>
                    <a:pt x="12" y="0"/>
                  </a:lnTo>
                  <a:lnTo>
                    <a:pt x="13" y="3"/>
                  </a:lnTo>
                  <a:lnTo>
                    <a:pt x="14" y="5"/>
                  </a:lnTo>
                  <a:lnTo>
                    <a:pt x="13" y="7"/>
                  </a:lnTo>
                  <a:lnTo>
                    <a:pt x="1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03" name="Freeform 613"/>
            <p:cNvSpPr>
              <a:spLocks/>
            </p:cNvSpPr>
            <p:nvPr/>
          </p:nvSpPr>
          <p:spPr bwMode="auto">
            <a:xfrm>
              <a:off x="2088" y="1257"/>
              <a:ext cx="2594" cy="672"/>
            </a:xfrm>
            <a:custGeom>
              <a:avLst/>
              <a:gdLst>
                <a:gd name="T0" fmla="*/ 2565 w 2594"/>
                <a:gd name="T1" fmla="*/ 34 h 672"/>
                <a:gd name="T2" fmla="*/ 2471 w 2594"/>
                <a:gd name="T3" fmla="*/ 33 h 672"/>
                <a:gd name="T4" fmla="*/ 2459 w 2594"/>
                <a:gd name="T5" fmla="*/ 34 h 672"/>
                <a:gd name="T6" fmla="*/ 2386 w 2594"/>
                <a:gd name="T7" fmla="*/ 34 h 672"/>
                <a:gd name="T8" fmla="*/ 2011 w 2594"/>
                <a:gd name="T9" fmla="*/ 36 h 672"/>
                <a:gd name="T10" fmla="*/ 1888 w 2594"/>
                <a:gd name="T11" fmla="*/ 37 h 672"/>
                <a:gd name="T12" fmla="*/ 1879 w 2594"/>
                <a:gd name="T13" fmla="*/ 37 h 672"/>
                <a:gd name="T14" fmla="*/ 1845 w 2594"/>
                <a:gd name="T15" fmla="*/ 36 h 672"/>
                <a:gd name="T16" fmla="*/ 1819 w 2594"/>
                <a:gd name="T17" fmla="*/ 34 h 672"/>
                <a:gd name="T18" fmla="*/ 1787 w 2594"/>
                <a:gd name="T19" fmla="*/ 34 h 672"/>
                <a:gd name="T20" fmla="*/ 1748 w 2594"/>
                <a:gd name="T21" fmla="*/ 33 h 672"/>
                <a:gd name="T22" fmla="*/ 1723 w 2594"/>
                <a:gd name="T23" fmla="*/ 34 h 672"/>
                <a:gd name="T24" fmla="*/ 1704 w 2594"/>
                <a:gd name="T25" fmla="*/ 34 h 672"/>
                <a:gd name="T26" fmla="*/ 1682 w 2594"/>
                <a:gd name="T27" fmla="*/ 36 h 672"/>
                <a:gd name="T28" fmla="*/ 1657 w 2594"/>
                <a:gd name="T29" fmla="*/ 37 h 672"/>
                <a:gd name="T30" fmla="*/ 1648 w 2594"/>
                <a:gd name="T31" fmla="*/ 37 h 672"/>
                <a:gd name="T32" fmla="*/ 1629 w 2594"/>
                <a:gd name="T33" fmla="*/ 36 h 672"/>
                <a:gd name="T34" fmla="*/ 1597 w 2594"/>
                <a:gd name="T35" fmla="*/ 34 h 672"/>
                <a:gd name="T36" fmla="*/ 1557 w 2594"/>
                <a:gd name="T37" fmla="*/ 34 h 672"/>
                <a:gd name="T38" fmla="*/ 1311 w 2594"/>
                <a:gd name="T39" fmla="*/ 33 h 672"/>
                <a:gd name="T40" fmla="*/ 1290 w 2594"/>
                <a:gd name="T41" fmla="*/ 34 h 672"/>
                <a:gd name="T42" fmla="*/ 1261 w 2594"/>
                <a:gd name="T43" fmla="*/ 34 h 672"/>
                <a:gd name="T44" fmla="*/ 1241 w 2594"/>
                <a:gd name="T45" fmla="*/ 36 h 672"/>
                <a:gd name="T46" fmla="*/ 1198 w 2594"/>
                <a:gd name="T47" fmla="*/ 37 h 672"/>
                <a:gd name="T48" fmla="*/ 1189 w 2594"/>
                <a:gd name="T49" fmla="*/ 37 h 672"/>
                <a:gd name="T50" fmla="*/ 1124 w 2594"/>
                <a:gd name="T51" fmla="*/ 36 h 672"/>
                <a:gd name="T52" fmla="*/ 1103 w 2594"/>
                <a:gd name="T53" fmla="*/ 34 h 672"/>
                <a:gd name="T54" fmla="*/ 1026 w 2594"/>
                <a:gd name="T55" fmla="*/ 34 h 672"/>
                <a:gd name="T56" fmla="*/ 958 w 2594"/>
                <a:gd name="T57" fmla="*/ 33 h 672"/>
                <a:gd name="T58" fmla="*/ 925 w 2594"/>
                <a:gd name="T59" fmla="*/ 34 h 672"/>
                <a:gd name="T60" fmla="*/ 892 w 2594"/>
                <a:gd name="T61" fmla="*/ 34 h 672"/>
                <a:gd name="T62" fmla="*/ 858 w 2594"/>
                <a:gd name="T63" fmla="*/ 36 h 672"/>
                <a:gd name="T64" fmla="*/ 817 w 2594"/>
                <a:gd name="T65" fmla="*/ 37 h 672"/>
                <a:gd name="T66" fmla="*/ 804 w 2594"/>
                <a:gd name="T67" fmla="*/ 32 h 672"/>
                <a:gd name="T68" fmla="*/ 755 w 2594"/>
                <a:gd name="T69" fmla="*/ 31 h 672"/>
                <a:gd name="T70" fmla="*/ 739 w 2594"/>
                <a:gd name="T71" fmla="*/ 37 h 672"/>
                <a:gd name="T72" fmla="*/ 726 w 2594"/>
                <a:gd name="T73" fmla="*/ 32 h 672"/>
                <a:gd name="T74" fmla="*/ 705 w 2594"/>
                <a:gd name="T75" fmla="*/ 33 h 672"/>
                <a:gd name="T76" fmla="*/ 693 w 2594"/>
                <a:gd name="T77" fmla="*/ 34 h 672"/>
                <a:gd name="T78" fmla="*/ 675 w 2594"/>
                <a:gd name="T79" fmla="*/ 34 h 672"/>
                <a:gd name="T80" fmla="*/ 658 w 2594"/>
                <a:gd name="T81" fmla="*/ 36 h 672"/>
                <a:gd name="T82" fmla="*/ 631 w 2594"/>
                <a:gd name="T83" fmla="*/ 37 h 672"/>
                <a:gd name="T84" fmla="*/ 622 w 2594"/>
                <a:gd name="T85" fmla="*/ 37 h 672"/>
                <a:gd name="T86" fmla="*/ 595 w 2594"/>
                <a:gd name="T87" fmla="*/ 36 h 672"/>
                <a:gd name="T88" fmla="*/ 529 w 2594"/>
                <a:gd name="T89" fmla="*/ 34 h 672"/>
                <a:gd name="T90" fmla="*/ 497 w 2594"/>
                <a:gd name="T91" fmla="*/ 34 h 672"/>
                <a:gd name="T92" fmla="*/ 482 w 2594"/>
                <a:gd name="T93" fmla="*/ 33 h 672"/>
                <a:gd name="T94" fmla="*/ 455 w 2594"/>
                <a:gd name="T95" fmla="*/ 34 h 672"/>
                <a:gd name="T96" fmla="*/ 442 w 2594"/>
                <a:gd name="T97" fmla="*/ 34 h 672"/>
                <a:gd name="T98" fmla="*/ 421 w 2594"/>
                <a:gd name="T99" fmla="*/ 6 h 672"/>
                <a:gd name="T100" fmla="*/ 373 w 2594"/>
                <a:gd name="T101" fmla="*/ 4 h 672"/>
                <a:gd name="T102" fmla="*/ 350 w 2594"/>
                <a:gd name="T103" fmla="*/ 3 h 672"/>
                <a:gd name="T104" fmla="*/ 329 w 2594"/>
                <a:gd name="T105" fmla="*/ 2 h 672"/>
                <a:gd name="T106" fmla="*/ 243 w 2594"/>
                <a:gd name="T107" fmla="*/ 2 h 672"/>
                <a:gd name="T108" fmla="*/ 89 w 2594"/>
                <a:gd name="T109" fmla="*/ 2 h 672"/>
                <a:gd name="T110" fmla="*/ 38 w 2594"/>
                <a:gd name="T111" fmla="*/ 3 h 672"/>
                <a:gd name="T112" fmla="*/ 25 w 2594"/>
                <a:gd name="T113" fmla="*/ 4 h 672"/>
                <a:gd name="T114" fmla="*/ 11 w 2594"/>
                <a:gd name="T115" fmla="*/ 2 h 67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594"/>
                <a:gd name="T175" fmla="*/ 0 h 672"/>
                <a:gd name="T176" fmla="*/ 2594 w 2594"/>
                <a:gd name="T177" fmla="*/ 672 h 67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594" h="672">
                  <a:moveTo>
                    <a:pt x="2594" y="672"/>
                  </a:moveTo>
                  <a:lnTo>
                    <a:pt x="2594" y="37"/>
                  </a:lnTo>
                  <a:lnTo>
                    <a:pt x="2571" y="37"/>
                  </a:lnTo>
                  <a:lnTo>
                    <a:pt x="2571" y="36"/>
                  </a:lnTo>
                  <a:lnTo>
                    <a:pt x="2570" y="34"/>
                  </a:lnTo>
                  <a:lnTo>
                    <a:pt x="2569" y="34"/>
                  </a:lnTo>
                  <a:lnTo>
                    <a:pt x="2567" y="33"/>
                  </a:lnTo>
                  <a:lnTo>
                    <a:pt x="2565" y="34"/>
                  </a:lnTo>
                  <a:lnTo>
                    <a:pt x="2564" y="34"/>
                  </a:lnTo>
                  <a:lnTo>
                    <a:pt x="2563" y="36"/>
                  </a:lnTo>
                  <a:lnTo>
                    <a:pt x="2563" y="37"/>
                  </a:lnTo>
                  <a:lnTo>
                    <a:pt x="2475" y="37"/>
                  </a:lnTo>
                  <a:lnTo>
                    <a:pt x="2475" y="36"/>
                  </a:lnTo>
                  <a:lnTo>
                    <a:pt x="2474" y="34"/>
                  </a:lnTo>
                  <a:lnTo>
                    <a:pt x="2472" y="34"/>
                  </a:lnTo>
                  <a:lnTo>
                    <a:pt x="2471" y="33"/>
                  </a:lnTo>
                  <a:lnTo>
                    <a:pt x="2469" y="34"/>
                  </a:lnTo>
                  <a:lnTo>
                    <a:pt x="2468" y="34"/>
                  </a:lnTo>
                  <a:lnTo>
                    <a:pt x="2467" y="36"/>
                  </a:lnTo>
                  <a:lnTo>
                    <a:pt x="2466" y="37"/>
                  </a:lnTo>
                  <a:lnTo>
                    <a:pt x="2462" y="37"/>
                  </a:lnTo>
                  <a:lnTo>
                    <a:pt x="2461" y="36"/>
                  </a:lnTo>
                  <a:lnTo>
                    <a:pt x="2460" y="34"/>
                  </a:lnTo>
                  <a:lnTo>
                    <a:pt x="2459" y="34"/>
                  </a:lnTo>
                  <a:lnTo>
                    <a:pt x="2457" y="33"/>
                  </a:lnTo>
                  <a:lnTo>
                    <a:pt x="2456" y="34"/>
                  </a:lnTo>
                  <a:lnTo>
                    <a:pt x="2454" y="34"/>
                  </a:lnTo>
                  <a:lnTo>
                    <a:pt x="2453" y="36"/>
                  </a:lnTo>
                  <a:lnTo>
                    <a:pt x="2453" y="37"/>
                  </a:lnTo>
                  <a:lnTo>
                    <a:pt x="2387" y="37"/>
                  </a:lnTo>
                  <a:lnTo>
                    <a:pt x="2387" y="36"/>
                  </a:lnTo>
                  <a:lnTo>
                    <a:pt x="2386" y="34"/>
                  </a:lnTo>
                  <a:lnTo>
                    <a:pt x="2385" y="34"/>
                  </a:lnTo>
                  <a:lnTo>
                    <a:pt x="2383" y="33"/>
                  </a:lnTo>
                  <a:lnTo>
                    <a:pt x="2381" y="34"/>
                  </a:lnTo>
                  <a:lnTo>
                    <a:pt x="2380" y="34"/>
                  </a:lnTo>
                  <a:lnTo>
                    <a:pt x="2379" y="36"/>
                  </a:lnTo>
                  <a:lnTo>
                    <a:pt x="2378" y="37"/>
                  </a:lnTo>
                  <a:lnTo>
                    <a:pt x="2011" y="37"/>
                  </a:lnTo>
                  <a:lnTo>
                    <a:pt x="2011" y="36"/>
                  </a:lnTo>
                  <a:lnTo>
                    <a:pt x="2010" y="34"/>
                  </a:lnTo>
                  <a:lnTo>
                    <a:pt x="2008" y="34"/>
                  </a:lnTo>
                  <a:lnTo>
                    <a:pt x="2006" y="33"/>
                  </a:lnTo>
                  <a:lnTo>
                    <a:pt x="2005" y="34"/>
                  </a:lnTo>
                  <a:lnTo>
                    <a:pt x="2003" y="34"/>
                  </a:lnTo>
                  <a:lnTo>
                    <a:pt x="2002" y="36"/>
                  </a:lnTo>
                  <a:lnTo>
                    <a:pt x="2002" y="37"/>
                  </a:lnTo>
                  <a:lnTo>
                    <a:pt x="1888" y="37"/>
                  </a:lnTo>
                  <a:lnTo>
                    <a:pt x="1887" y="36"/>
                  </a:lnTo>
                  <a:lnTo>
                    <a:pt x="1886" y="34"/>
                  </a:lnTo>
                  <a:lnTo>
                    <a:pt x="1885" y="34"/>
                  </a:lnTo>
                  <a:lnTo>
                    <a:pt x="1883" y="33"/>
                  </a:lnTo>
                  <a:lnTo>
                    <a:pt x="1881" y="34"/>
                  </a:lnTo>
                  <a:lnTo>
                    <a:pt x="1880" y="34"/>
                  </a:lnTo>
                  <a:lnTo>
                    <a:pt x="1879" y="36"/>
                  </a:lnTo>
                  <a:lnTo>
                    <a:pt x="1879" y="37"/>
                  </a:lnTo>
                  <a:lnTo>
                    <a:pt x="1854" y="37"/>
                  </a:lnTo>
                  <a:lnTo>
                    <a:pt x="1854" y="36"/>
                  </a:lnTo>
                  <a:lnTo>
                    <a:pt x="1852" y="34"/>
                  </a:lnTo>
                  <a:lnTo>
                    <a:pt x="1851" y="34"/>
                  </a:lnTo>
                  <a:lnTo>
                    <a:pt x="1849" y="33"/>
                  </a:lnTo>
                  <a:lnTo>
                    <a:pt x="1848" y="34"/>
                  </a:lnTo>
                  <a:lnTo>
                    <a:pt x="1846" y="34"/>
                  </a:lnTo>
                  <a:lnTo>
                    <a:pt x="1845" y="36"/>
                  </a:lnTo>
                  <a:lnTo>
                    <a:pt x="1845" y="37"/>
                  </a:lnTo>
                  <a:lnTo>
                    <a:pt x="1827" y="37"/>
                  </a:lnTo>
                  <a:lnTo>
                    <a:pt x="1827" y="36"/>
                  </a:lnTo>
                  <a:lnTo>
                    <a:pt x="1825" y="34"/>
                  </a:lnTo>
                  <a:lnTo>
                    <a:pt x="1824" y="34"/>
                  </a:lnTo>
                  <a:lnTo>
                    <a:pt x="1822" y="33"/>
                  </a:lnTo>
                  <a:lnTo>
                    <a:pt x="1821" y="34"/>
                  </a:lnTo>
                  <a:lnTo>
                    <a:pt x="1819" y="34"/>
                  </a:lnTo>
                  <a:lnTo>
                    <a:pt x="1818" y="36"/>
                  </a:lnTo>
                  <a:lnTo>
                    <a:pt x="1818" y="37"/>
                  </a:lnTo>
                  <a:lnTo>
                    <a:pt x="1793" y="37"/>
                  </a:lnTo>
                  <a:lnTo>
                    <a:pt x="1793" y="36"/>
                  </a:lnTo>
                  <a:lnTo>
                    <a:pt x="1792" y="34"/>
                  </a:lnTo>
                  <a:lnTo>
                    <a:pt x="1790" y="34"/>
                  </a:lnTo>
                  <a:lnTo>
                    <a:pt x="1789" y="33"/>
                  </a:lnTo>
                  <a:lnTo>
                    <a:pt x="1787" y="34"/>
                  </a:lnTo>
                  <a:lnTo>
                    <a:pt x="1785" y="34"/>
                  </a:lnTo>
                  <a:lnTo>
                    <a:pt x="1785" y="36"/>
                  </a:lnTo>
                  <a:lnTo>
                    <a:pt x="1784" y="37"/>
                  </a:lnTo>
                  <a:lnTo>
                    <a:pt x="1753" y="37"/>
                  </a:lnTo>
                  <a:lnTo>
                    <a:pt x="1752" y="36"/>
                  </a:lnTo>
                  <a:lnTo>
                    <a:pt x="1751" y="34"/>
                  </a:lnTo>
                  <a:lnTo>
                    <a:pt x="1750" y="34"/>
                  </a:lnTo>
                  <a:lnTo>
                    <a:pt x="1748" y="33"/>
                  </a:lnTo>
                  <a:lnTo>
                    <a:pt x="1746" y="34"/>
                  </a:lnTo>
                  <a:lnTo>
                    <a:pt x="1745" y="34"/>
                  </a:lnTo>
                  <a:lnTo>
                    <a:pt x="1744" y="36"/>
                  </a:lnTo>
                  <a:lnTo>
                    <a:pt x="1743" y="37"/>
                  </a:lnTo>
                  <a:lnTo>
                    <a:pt x="1725" y="37"/>
                  </a:lnTo>
                  <a:lnTo>
                    <a:pt x="1725" y="36"/>
                  </a:lnTo>
                  <a:lnTo>
                    <a:pt x="1724" y="34"/>
                  </a:lnTo>
                  <a:lnTo>
                    <a:pt x="1723" y="34"/>
                  </a:lnTo>
                  <a:lnTo>
                    <a:pt x="1721" y="33"/>
                  </a:lnTo>
                  <a:lnTo>
                    <a:pt x="1719" y="34"/>
                  </a:lnTo>
                  <a:lnTo>
                    <a:pt x="1718" y="34"/>
                  </a:lnTo>
                  <a:lnTo>
                    <a:pt x="1717" y="36"/>
                  </a:lnTo>
                  <a:lnTo>
                    <a:pt x="1716" y="37"/>
                  </a:lnTo>
                  <a:lnTo>
                    <a:pt x="1705" y="37"/>
                  </a:lnTo>
                  <a:lnTo>
                    <a:pt x="1704" y="36"/>
                  </a:lnTo>
                  <a:lnTo>
                    <a:pt x="1704" y="34"/>
                  </a:lnTo>
                  <a:lnTo>
                    <a:pt x="1702" y="34"/>
                  </a:lnTo>
                  <a:lnTo>
                    <a:pt x="1700" y="33"/>
                  </a:lnTo>
                  <a:lnTo>
                    <a:pt x="1699" y="34"/>
                  </a:lnTo>
                  <a:lnTo>
                    <a:pt x="1697" y="34"/>
                  </a:lnTo>
                  <a:lnTo>
                    <a:pt x="1696" y="36"/>
                  </a:lnTo>
                  <a:lnTo>
                    <a:pt x="1696" y="37"/>
                  </a:lnTo>
                  <a:lnTo>
                    <a:pt x="1683" y="37"/>
                  </a:lnTo>
                  <a:lnTo>
                    <a:pt x="1682" y="36"/>
                  </a:lnTo>
                  <a:lnTo>
                    <a:pt x="1682" y="34"/>
                  </a:lnTo>
                  <a:lnTo>
                    <a:pt x="1680" y="34"/>
                  </a:lnTo>
                  <a:lnTo>
                    <a:pt x="1678" y="33"/>
                  </a:lnTo>
                  <a:lnTo>
                    <a:pt x="1677" y="34"/>
                  </a:lnTo>
                  <a:lnTo>
                    <a:pt x="1675" y="34"/>
                  </a:lnTo>
                  <a:lnTo>
                    <a:pt x="1674" y="36"/>
                  </a:lnTo>
                  <a:lnTo>
                    <a:pt x="1674" y="37"/>
                  </a:lnTo>
                  <a:lnTo>
                    <a:pt x="1657" y="37"/>
                  </a:lnTo>
                  <a:lnTo>
                    <a:pt x="1657" y="36"/>
                  </a:lnTo>
                  <a:lnTo>
                    <a:pt x="1656" y="34"/>
                  </a:lnTo>
                  <a:lnTo>
                    <a:pt x="1654" y="34"/>
                  </a:lnTo>
                  <a:lnTo>
                    <a:pt x="1653" y="33"/>
                  </a:lnTo>
                  <a:lnTo>
                    <a:pt x="1651" y="34"/>
                  </a:lnTo>
                  <a:lnTo>
                    <a:pt x="1649" y="34"/>
                  </a:lnTo>
                  <a:lnTo>
                    <a:pt x="1648" y="36"/>
                  </a:lnTo>
                  <a:lnTo>
                    <a:pt x="1648" y="37"/>
                  </a:lnTo>
                  <a:lnTo>
                    <a:pt x="1638" y="37"/>
                  </a:lnTo>
                  <a:lnTo>
                    <a:pt x="1637" y="36"/>
                  </a:lnTo>
                  <a:lnTo>
                    <a:pt x="1636" y="34"/>
                  </a:lnTo>
                  <a:lnTo>
                    <a:pt x="1635" y="34"/>
                  </a:lnTo>
                  <a:lnTo>
                    <a:pt x="1633" y="33"/>
                  </a:lnTo>
                  <a:lnTo>
                    <a:pt x="1631" y="34"/>
                  </a:lnTo>
                  <a:lnTo>
                    <a:pt x="1630" y="34"/>
                  </a:lnTo>
                  <a:lnTo>
                    <a:pt x="1629" y="36"/>
                  </a:lnTo>
                  <a:lnTo>
                    <a:pt x="1629" y="37"/>
                  </a:lnTo>
                  <a:lnTo>
                    <a:pt x="1605" y="37"/>
                  </a:lnTo>
                  <a:lnTo>
                    <a:pt x="1605" y="36"/>
                  </a:lnTo>
                  <a:lnTo>
                    <a:pt x="1604" y="34"/>
                  </a:lnTo>
                  <a:lnTo>
                    <a:pt x="1602" y="34"/>
                  </a:lnTo>
                  <a:lnTo>
                    <a:pt x="1601" y="33"/>
                  </a:lnTo>
                  <a:lnTo>
                    <a:pt x="1599" y="34"/>
                  </a:lnTo>
                  <a:lnTo>
                    <a:pt x="1597" y="34"/>
                  </a:lnTo>
                  <a:lnTo>
                    <a:pt x="1597" y="36"/>
                  </a:lnTo>
                  <a:lnTo>
                    <a:pt x="1596" y="37"/>
                  </a:lnTo>
                  <a:lnTo>
                    <a:pt x="1563" y="37"/>
                  </a:lnTo>
                  <a:lnTo>
                    <a:pt x="1563" y="36"/>
                  </a:lnTo>
                  <a:lnTo>
                    <a:pt x="1562" y="34"/>
                  </a:lnTo>
                  <a:lnTo>
                    <a:pt x="1560" y="34"/>
                  </a:lnTo>
                  <a:lnTo>
                    <a:pt x="1559" y="33"/>
                  </a:lnTo>
                  <a:lnTo>
                    <a:pt x="1557" y="34"/>
                  </a:lnTo>
                  <a:lnTo>
                    <a:pt x="1555" y="34"/>
                  </a:lnTo>
                  <a:lnTo>
                    <a:pt x="1554" y="36"/>
                  </a:lnTo>
                  <a:lnTo>
                    <a:pt x="1554" y="37"/>
                  </a:lnTo>
                  <a:lnTo>
                    <a:pt x="1316" y="37"/>
                  </a:lnTo>
                  <a:lnTo>
                    <a:pt x="1315" y="36"/>
                  </a:lnTo>
                  <a:lnTo>
                    <a:pt x="1314" y="34"/>
                  </a:lnTo>
                  <a:lnTo>
                    <a:pt x="1313" y="34"/>
                  </a:lnTo>
                  <a:lnTo>
                    <a:pt x="1311" y="33"/>
                  </a:lnTo>
                  <a:lnTo>
                    <a:pt x="1310" y="34"/>
                  </a:lnTo>
                  <a:lnTo>
                    <a:pt x="1308" y="34"/>
                  </a:lnTo>
                  <a:lnTo>
                    <a:pt x="1307" y="36"/>
                  </a:lnTo>
                  <a:lnTo>
                    <a:pt x="1307" y="37"/>
                  </a:lnTo>
                  <a:lnTo>
                    <a:pt x="1293" y="37"/>
                  </a:lnTo>
                  <a:lnTo>
                    <a:pt x="1293" y="36"/>
                  </a:lnTo>
                  <a:lnTo>
                    <a:pt x="1292" y="34"/>
                  </a:lnTo>
                  <a:lnTo>
                    <a:pt x="1290" y="34"/>
                  </a:lnTo>
                  <a:lnTo>
                    <a:pt x="1289" y="33"/>
                  </a:lnTo>
                  <a:lnTo>
                    <a:pt x="1287" y="34"/>
                  </a:lnTo>
                  <a:lnTo>
                    <a:pt x="1286" y="34"/>
                  </a:lnTo>
                  <a:lnTo>
                    <a:pt x="1285" y="36"/>
                  </a:lnTo>
                  <a:lnTo>
                    <a:pt x="1284" y="37"/>
                  </a:lnTo>
                  <a:lnTo>
                    <a:pt x="1263" y="37"/>
                  </a:lnTo>
                  <a:lnTo>
                    <a:pt x="1263" y="36"/>
                  </a:lnTo>
                  <a:lnTo>
                    <a:pt x="1261" y="34"/>
                  </a:lnTo>
                  <a:lnTo>
                    <a:pt x="1260" y="34"/>
                  </a:lnTo>
                  <a:lnTo>
                    <a:pt x="1258" y="33"/>
                  </a:lnTo>
                  <a:lnTo>
                    <a:pt x="1257" y="34"/>
                  </a:lnTo>
                  <a:lnTo>
                    <a:pt x="1255" y="34"/>
                  </a:lnTo>
                  <a:lnTo>
                    <a:pt x="1254" y="36"/>
                  </a:lnTo>
                  <a:lnTo>
                    <a:pt x="1254" y="37"/>
                  </a:lnTo>
                  <a:lnTo>
                    <a:pt x="1242" y="37"/>
                  </a:lnTo>
                  <a:lnTo>
                    <a:pt x="1241" y="36"/>
                  </a:lnTo>
                  <a:lnTo>
                    <a:pt x="1240" y="34"/>
                  </a:lnTo>
                  <a:lnTo>
                    <a:pt x="1239" y="34"/>
                  </a:lnTo>
                  <a:lnTo>
                    <a:pt x="1237" y="33"/>
                  </a:lnTo>
                  <a:lnTo>
                    <a:pt x="1235" y="34"/>
                  </a:lnTo>
                  <a:lnTo>
                    <a:pt x="1234" y="34"/>
                  </a:lnTo>
                  <a:lnTo>
                    <a:pt x="1233" y="36"/>
                  </a:lnTo>
                  <a:lnTo>
                    <a:pt x="1232" y="37"/>
                  </a:lnTo>
                  <a:lnTo>
                    <a:pt x="1198" y="37"/>
                  </a:lnTo>
                  <a:lnTo>
                    <a:pt x="1198" y="36"/>
                  </a:lnTo>
                  <a:lnTo>
                    <a:pt x="1197" y="34"/>
                  </a:lnTo>
                  <a:lnTo>
                    <a:pt x="1196" y="34"/>
                  </a:lnTo>
                  <a:lnTo>
                    <a:pt x="1194" y="33"/>
                  </a:lnTo>
                  <a:lnTo>
                    <a:pt x="1192" y="34"/>
                  </a:lnTo>
                  <a:lnTo>
                    <a:pt x="1191" y="34"/>
                  </a:lnTo>
                  <a:lnTo>
                    <a:pt x="1190" y="36"/>
                  </a:lnTo>
                  <a:lnTo>
                    <a:pt x="1189" y="37"/>
                  </a:lnTo>
                  <a:lnTo>
                    <a:pt x="1132" y="37"/>
                  </a:lnTo>
                  <a:lnTo>
                    <a:pt x="1132" y="36"/>
                  </a:lnTo>
                  <a:lnTo>
                    <a:pt x="1131" y="34"/>
                  </a:lnTo>
                  <a:lnTo>
                    <a:pt x="1129" y="34"/>
                  </a:lnTo>
                  <a:lnTo>
                    <a:pt x="1128" y="33"/>
                  </a:lnTo>
                  <a:lnTo>
                    <a:pt x="1126" y="34"/>
                  </a:lnTo>
                  <a:lnTo>
                    <a:pt x="1124" y="34"/>
                  </a:lnTo>
                  <a:lnTo>
                    <a:pt x="1124" y="36"/>
                  </a:lnTo>
                  <a:lnTo>
                    <a:pt x="1123" y="37"/>
                  </a:lnTo>
                  <a:lnTo>
                    <a:pt x="1110" y="37"/>
                  </a:lnTo>
                  <a:lnTo>
                    <a:pt x="1110" y="36"/>
                  </a:lnTo>
                  <a:lnTo>
                    <a:pt x="1109" y="34"/>
                  </a:lnTo>
                  <a:lnTo>
                    <a:pt x="1108" y="34"/>
                  </a:lnTo>
                  <a:lnTo>
                    <a:pt x="1106" y="33"/>
                  </a:lnTo>
                  <a:lnTo>
                    <a:pt x="1104" y="34"/>
                  </a:lnTo>
                  <a:lnTo>
                    <a:pt x="1103" y="34"/>
                  </a:lnTo>
                  <a:lnTo>
                    <a:pt x="1102" y="36"/>
                  </a:lnTo>
                  <a:lnTo>
                    <a:pt x="1101" y="37"/>
                  </a:lnTo>
                  <a:lnTo>
                    <a:pt x="1032" y="37"/>
                  </a:lnTo>
                  <a:lnTo>
                    <a:pt x="1032" y="36"/>
                  </a:lnTo>
                  <a:lnTo>
                    <a:pt x="1031" y="34"/>
                  </a:lnTo>
                  <a:lnTo>
                    <a:pt x="1030" y="34"/>
                  </a:lnTo>
                  <a:lnTo>
                    <a:pt x="1028" y="33"/>
                  </a:lnTo>
                  <a:lnTo>
                    <a:pt x="1026" y="34"/>
                  </a:lnTo>
                  <a:lnTo>
                    <a:pt x="1025" y="34"/>
                  </a:lnTo>
                  <a:lnTo>
                    <a:pt x="1024" y="36"/>
                  </a:lnTo>
                  <a:lnTo>
                    <a:pt x="1023" y="37"/>
                  </a:lnTo>
                  <a:lnTo>
                    <a:pt x="963" y="37"/>
                  </a:lnTo>
                  <a:lnTo>
                    <a:pt x="963" y="36"/>
                  </a:lnTo>
                  <a:lnTo>
                    <a:pt x="961" y="34"/>
                  </a:lnTo>
                  <a:lnTo>
                    <a:pt x="960" y="34"/>
                  </a:lnTo>
                  <a:lnTo>
                    <a:pt x="958" y="33"/>
                  </a:lnTo>
                  <a:lnTo>
                    <a:pt x="957" y="34"/>
                  </a:lnTo>
                  <a:lnTo>
                    <a:pt x="955" y="34"/>
                  </a:lnTo>
                  <a:lnTo>
                    <a:pt x="954" y="36"/>
                  </a:lnTo>
                  <a:lnTo>
                    <a:pt x="954" y="37"/>
                  </a:lnTo>
                  <a:lnTo>
                    <a:pt x="928" y="37"/>
                  </a:lnTo>
                  <a:lnTo>
                    <a:pt x="928" y="36"/>
                  </a:lnTo>
                  <a:lnTo>
                    <a:pt x="927" y="34"/>
                  </a:lnTo>
                  <a:lnTo>
                    <a:pt x="925" y="34"/>
                  </a:lnTo>
                  <a:lnTo>
                    <a:pt x="924" y="33"/>
                  </a:lnTo>
                  <a:lnTo>
                    <a:pt x="922" y="34"/>
                  </a:lnTo>
                  <a:lnTo>
                    <a:pt x="920" y="34"/>
                  </a:lnTo>
                  <a:lnTo>
                    <a:pt x="919" y="36"/>
                  </a:lnTo>
                  <a:lnTo>
                    <a:pt x="919" y="37"/>
                  </a:lnTo>
                  <a:lnTo>
                    <a:pt x="893" y="37"/>
                  </a:lnTo>
                  <a:lnTo>
                    <a:pt x="893" y="36"/>
                  </a:lnTo>
                  <a:lnTo>
                    <a:pt x="892" y="34"/>
                  </a:lnTo>
                  <a:lnTo>
                    <a:pt x="890" y="34"/>
                  </a:lnTo>
                  <a:lnTo>
                    <a:pt x="889" y="33"/>
                  </a:lnTo>
                  <a:lnTo>
                    <a:pt x="887" y="34"/>
                  </a:lnTo>
                  <a:lnTo>
                    <a:pt x="886" y="34"/>
                  </a:lnTo>
                  <a:lnTo>
                    <a:pt x="885" y="36"/>
                  </a:lnTo>
                  <a:lnTo>
                    <a:pt x="884" y="37"/>
                  </a:lnTo>
                  <a:lnTo>
                    <a:pt x="859" y="37"/>
                  </a:lnTo>
                  <a:lnTo>
                    <a:pt x="858" y="36"/>
                  </a:lnTo>
                  <a:lnTo>
                    <a:pt x="857" y="34"/>
                  </a:lnTo>
                  <a:lnTo>
                    <a:pt x="856" y="34"/>
                  </a:lnTo>
                  <a:lnTo>
                    <a:pt x="854" y="33"/>
                  </a:lnTo>
                  <a:lnTo>
                    <a:pt x="852" y="34"/>
                  </a:lnTo>
                  <a:lnTo>
                    <a:pt x="851" y="34"/>
                  </a:lnTo>
                  <a:lnTo>
                    <a:pt x="850" y="36"/>
                  </a:lnTo>
                  <a:lnTo>
                    <a:pt x="850" y="37"/>
                  </a:lnTo>
                  <a:lnTo>
                    <a:pt x="817" y="37"/>
                  </a:lnTo>
                  <a:lnTo>
                    <a:pt x="816" y="35"/>
                  </a:lnTo>
                  <a:lnTo>
                    <a:pt x="815" y="34"/>
                  </a:lnTo>
                  <a:lnTo>
                    <a:pt x="814" y="32"/>
                  </a:lnTo>
                  <a:lnTo>
                    <a:pt x="812" y="31"/>
                  </a:lnTo>
                  <a:lnTo>
                    <a:pt x="810" y="31"/>
                  </a:lnTo>
                  <a:lnTo>
                    <a:pt x="808" y="31"/>
                  </a:lnTo>
                  <a:lnTo>
                    <a:pt x="805" y="31"/>
                  </a:lnTo>
                  <a:lnTo>
                    <a:pt x="804" y="32"/>
                  </a:lnTo>
                  <a:lnTo>
                    <a:pt x="802" y="34"/>
                  </a:lnTo>
                  <a:lnTo>
                    <a:pt x="801" y="35"/>
                  </a:lnTo>
                  <a:lnTo>
                    <a:pt x="801" y="37"/>
                  </a:lnTo>
                  <a:lnTo>
                    <a:pt x="760" y="37"/>
                  </a:lnTo>
                  <a:lnTo>
                    <a:pt x="759" y="35"/>
                  </a:lnTo>
                  <a:lnTo>
                    <a:pt x="758" y="34"/>
                  </a:lnTo>
                  <a:lnTo>
                    <a:pt x="757" y="32"/>
                  </a:lnTo>
                  <a:lnTo>
                    <a:pt x="755" y="31"/>
                  </a:lnTo>
                  <a:lnTo>
                    <a:pt x="753" y="31"/>
                  </a:lnTo>
                  <a:lnTo>
                    <a:pt x="751" y="31"/>
                  </a:lnTo>
                  <a:lnTo>
                    <a:pt x="749" y="31"/>
                  </a:lnTo>
                  <a:lnTo>
                    <a:pt x="747" y="32"/>
                  </a:lnTo>
                  <a:lnTo>
                    <a:pt x="745" y="34"/>
                  </a:lnTo>
                  <a:lnTo>
                    <a:pt x="744" y="35"/>
                  </a:lnTo>
                  <a:lnTo>
                    <a:pt x="744" y="37"/>
                  </a:lnTo>
                  <a:lnTo>
                    <a:pt x="739" y="37"/>
                  </a:lnTo>
                  <a:lnTo>
                    <a:pt x="739" y="35"/>
                  </a:lnTo>
                  <a:lnTo>
                    <a:pt x="738" y="34"/>
                  </a:lnTo>
                  <a:lnTo>
                    <a:pt x="737" y="32"/>
                  </a:lnTo>
                  <a:lnTo>
                    <a:pt x="735" y="31"/>
                  </a:lnTo>
                  <a:lnTo>
                    <a:pt x="733" y="31"/>
                  </a:lnTo>
                  <a:lnTo>
                    <a:pt x="731" y="31"/>
                  </a:lnTo>
                  <a:lnTo>
                    <a:pt x="728" y="31"/>
                  </a:lnTo>
                  <a:lnTo>
                    <a:pt x="726" y="32"/>
                  </a:lnTo>
                  <a:lnTo>
                    <a:pt x="725" y="34"/>
                  </a:lnTo>
                  <a:lnTo>
                    <a:pt x="724" y="35"/>
                  </a:lnTo>
                  <a:lnTo>
                    <a:pt x="724" y="37"/>
                  </a:lnTo>
                  <a:lnTo>
                    <a:pt x="709" y="37"/>
                  </a:lnTo>
                  <a:lnTo>
                    <a:pt x="709" y="36"/>
                  </a:lnTo>
                  <a:lnTo>
                    <a:pt x="708" y="34"/>
                  </a:lnTo>
                  <a:lnTo>
                    <a:pt x="706" y="34"/>
                  </a:lnTo>
                  <a:lnTo>
                    <a:pt x="705" y="33"/>
                  </a:lnTo>
                  <a:lnTo>
                    <a:pt x="703" y="34"/>
                  </a:lnTo>
                  <a:lnTo>
                    <a:pt x="701" y="34"/>
                  </a:lnTo>
                  <a:lnTo>
                    <a:pt x="700" y="36"/>
                  </a:lnTo>
                  <a:lnTo>
                    <a:pt x="700" y="37"/>
                  </a:lnTo>
                  <a:lnTo>
                    <a:pt x="696" y="37"/>
                  </a:lnTo>
                  <a:lnTo>
                    <a:pt x="695" y="36"/>
                  </a:lnTo>
                  <a:lnTo>
                    <a:pt x="694" y="34"/>
                  </a:lnTo>
                  <a:lnTo>
                    <a:pt x="693" y="34"/>
                  </a:lnTo>
                  <a:lnTo>
                    <a:pt x="691" y="33"/>
                  </a:lnTo>
                  <a:lnTo>
                    <a:pt x="689" y="34"/>
                  </a:lnTo>
                  <a:lnTo>
                    <a:pt x="688" y="34"/>
                  </a:lnTo>
                  <a:lnTo>
                    <a:pt x="687" y="36"/>
                  </a:lnTo>
                  <a:lnTo>
                    <a:pt x="687" y="37"/>
                  </a:lnTo>
                  <a:lnTo>
                    <a:pt x="677" y="37"/>
                  </a:lnTo>
                  <a:lnTo>
                    <a:pt x="676" y="36"/>
                  </a:lnTo>
                  <a:lnTo>
                    <a:pt x="675" y="34"/>
                  </a:lnTo>
                  <a:lnTo>
                    <a:pt x="674" y="34"/>
                  </a:lnTo>
                  <a:lnTo>
                    <a:pt x="672" y="33"/>
                  </a:lnTo>
                  <a:lnTo>
                    <a:pt x="671" y="34"/>
                  </a:lnTo>
                  <a:lnTo>
                    <a:pt x="669" y="34"/>
                  </a:lnTo>
                  <a:lnTo>
                    <a:pt x="668" y="36"/>
                  </a:lnTo>
                  <a:lnTo>
                    <a:pt x="668" y="37"/>
                  </a:lnTo>
                  <a:lnTo>
                    <a:pt x="659" y="37"/>
                  </a:lnTo>
                  <a:lnTo>
                    <a:pt x="658" y="36"/>
                  </a:lnTo>
                  <a:lnTo>
                    <a:pt x="657" y="34"/>
                  </a:lnTo>
                  <a:lnTo>
                    <a:pt x="656" y="34"/>
                  </a:lnTo>
                  <a:lnTo>
                    <a:pt x="654" y="33"/>
                  </a:lnTo>
                  <a:lnTo>
                    <a:pt x="653" y="34"/>
                  </a:lnTo>
                  <a:lnTo>
                    <a:pt x="651" y="34"/>
                  </a:lnTo>
                  <a:lnTo>
                    <a:pt x="650" y="36"/>
                  </a:lnTo>
                  <a:lnTo>
                    <a:pt x="650" y="37"/>
                  </a:lnTo>
                  <a:lnTo>
                    <a:pt x="631" y="37"/>
                  </a:lnTo>
                  <a:lnTo>
                    <a:pt x="631" y="36"/>
                  </a:lnTo>
                  <a:lnTo>
                    <a:pt x="630" y="34"/>
                  </a:lnTo>
                  <a:lnTo>
                    <a:pt x="629" y="34"/>
                  </a:lnTo>
                  <a:lnTo>
                    <a:pt x="627" y="33"/>
                  </a:lnTo>
                  <a:lnTo>
                    <a:pt x="625" y="34"/>
                  </a:lnTo>
                  <a:lnTo>
                    <a:pt x="624" y="34"/>
                  </a:lnTo>
                  <a:lnTo>
                    <a:pt x="623" y="36"/>
                  </a:lnTo>
                  <a:lnTo>
                    <a:pt x="622" y="37"/>
                  </a:lnTo>
                  <a:lnTo>
                    <a:pt x="604" y="37"/>
                  </a:lnTo>
                  <a:lnTo>
                    <a:pt x="603" y="36"/>
                  </a:lnTo>
                  <a:lnTo>
                    <a:pt x="602" y="34"/>
                  </a:lnTo>
                  <a:lnTo>
                    <a:pt x="601" y="34"/>
                  </a:lnTo>
                  <a:lnTo>
                    <a:pt x="599" y="33"/>
                  </a:lnTo>
                  <a:lnTo>
                    <a:pt x="597" y="34"/>
                  </a:lnTo>
                  <a:lnTo>
                    <a:pt x="596" y="34"/>
                  </a:lnTo>
                  <a:lnTo>
                    <a:pt x="595" y="36"/>
                  </a:lnTo>
                  <a:lnTo>
                    <a:pt x="595" y="37"/>
                  </a:lnTo>
                  <a:lnTo>
                    <a:pt x="537" y="37"/>
                  </a:lnTo>
                  <a:lnTo>
                    <a:pt x="536" y="36"/>
                  </a:lnTo>
                  <a:lnTo>
                    <a:pt x="535" y="34"/>
                  </a:lnTo>
                  <a:lnTo>
                    <a:pt x="534" y="34"/>
                  </a:lnTo>
                  <a:lnTo>
                    <a:pt x="532" y="33"/>
                  </a:lnTo>
                  <a:lnTo>
                    <a:pt x="531" y="34"/>
                  </a:lnTo>
                  <a:lnTo>
                    <a:pt x="529" y="34"/>
                  </a:lnTo>
                  <a:lnTo>
                    <a:pt x="528" y="36"/>
                  </a:lnTo>
                  <a:lnTo>
                    <a:pt x="528" y="37"/>
                  </a:lnTo>
                  <a:lnTo>
                    <a:pt x="503" y="37"/>
                  </a:lnTo>
                  <a:lnTo>
                    <a:pt x="503" y="36"/>
                  </a:lnTo>
                  <a:lnTo>
                    <a:pt x="502" y="34"/>
                  </a:lnTo>
                  <a:lnTo>
                    <a:pt x="501" y="34"/>
                  </a:lnTo>
                  <a:lnTo>
                    <a:pt x="499" y="33"/>
                  </a:lnTo>
                  <a:lnTo>
                    <a:pt x="497" y="34"/>
                  </a:lnTo>
                  <a:lnTo>
                    <a:pt x="496" y="34"/>
                  </a:lnTo>
                  <a:lnTo>
                    <a:pt x="495" y="36"/>
                  </a:lnTo>
                  <a:lnTo>
                    <a:pt x="494" y="37"/>
                  </a:lnTo>
                  <a:lnTo>
                    <a:pt x="487" y="37"/>
                  </a:lnTo>
                  <a:lnTo>
                    <a:pt x="487" y="36"/>
                  </a:lnTo>
                  <a:lnTo>
                    <a:pt x="486" y="34"/>
                  </a:lnTo>
                  <a:lnTo>
                    <a:pt x="484" y="34"/>
                  </a:lnTo>
                  <a:lnTo>
                    <a:pt x="482" y="33"/>
                  </a:lnTo>
                  <a:lnTo>
                    <a:pt x="481" y="34"/>
                  </a:lnTo>
                  <a:lnTo>
                    <a:pt x="479" y="34"/>
                  </a:lnTo>
                  <a:lnTo>
                    <a:pt x="478" y="36"/>
                  </a:lnTo>
                  <a:lnTo>
                    <a:pt x="478" y="37"/>
                  </a:lnTo>
                  <a:lnTo>
                    <a:pt x="458" y="37"/>
                  </a:lnTo>
                  <a:lnTo>
                    <a:pt x="458" y="36"/>
                  </a:lnTo>
                  <a:lnTo>
                    <a:pt x="457" y="34"/>
                  </a:lnTo>
                  <a:lnTo>
                    <a:pt x="455" y="34"/>
                  </a:lnTo>
                  <a:lnTo>
                    <a:pt x="453" y="33"/>
                  </a:lnTo>
                  <a:lnTo>
                    <a:pt x="452" y="34"/>
                  </a:lnTo>
                  <a:lnTo>
                    <a:pt x="450" y="34"/>
                  </a:lnTo>
                  <a:lnTo>
                    <a:pt x="449" y="36"/>
                  </a:lnTo>
                  <a:lnTo>
                    <a:pt x="449" y="37"/>
                  </a:lnTo>
                  <a:lnTo>
                    <a:pt x="443" y="37"/>
                  </a:lnTo>
                  <a:lnTo>
                    <a:pt x="443" y="36"/>
                  </a:lnTo>
                  <a:lnTo>
                    <a:pt x="442" y="34"/>
                  </a:lnTo>
                  <a:lnTo>
                    <a:pt x="440" y="34"/>
                  </a:lnTo>
                  <a:lnTo>
                    <a:pt x="439" y="33"/>
                  </a:lnTo>
                  <a:lnTo>
                    <a:pt x="437" y="34"/>
                  </a:lnTo>
                  <a:lnTo>
                    <a:pt x="435" y="34"/>
                  </a:lnTo>
                  <a:lnTo>
                    <a:pt x="434" y="36"/>
                  </a:lnTo>
                  <a:lnTo>
                    <a:pt x="434" y="37"/>
                  </a:lnTo>
                  <a:lnTo>
                    <a:pt x="421" y="37"/>
                  </a:lnTo>
                  <a:lnTo>
                    <a:pt x="421" y="6"/>
                  </a:lnTo>
                  <a:lnTo>
                    <a:pt x="382" y="6"/>
                  </a:lnTo>
                  <a:lnTo>
                    <a:pt x="381" y="4"/>
                  </a:lnTo>
                  <a:lnTo>
                    <a:pt x="381" y="3"/>
                  </a:lnTo>
                  <a:lnTo>
                    <a:pt x="379" y="2"/>
                  </a:lnTo>
                  <a:lnTo>
                    <a:pt x="377" y="2"/>
                  </a:lnTo>
                  <a:lnTo>
                    <a:pt x="376" y="2"/>
                  </a:lnTo>
                  <a:lnTo>
                    <a:pt x="374" y="3"/>
                  </a:lnTo>
                  <a:lnTo>
                    <a:pt x="373" y="4"/>
                  </a:lnTo>
                  <a:lnTo>
                    <a:pt x="373" y="6"/>
                  </a:lnTo>
                  <a:lnTo>
                    <a:pt x="357" y="6"/>
                  </a:lnTo>
                  <a:lnTo>
                    <a:pt x="357" y="4"/>
                  </a:lnTo>
                  <a:lnTo>
                    <a:pt x="356" y="3"/>
                  </a:lnTo>
                  <a:lnTo>
                    <a:pt x="355" y="2"/>
                  </a:lnTo>
                  <a:lnTo>
                    <a:pt x="353" y="2"/>
                  </a:lnTo>
                  <a:lnTo>
                    <a:pt x="351" y="2"/>
                  </a:lnTo>
                  <a:lnTo>
                    <a:pt x="350" y="3"/>
                  </a:lnTo>
                  <a:lnTo>
                    <a:pt x="349" y="4"/>
                  </a:lnTo>
                  <a:lnTo>
                    <a:pt x="348" y="6"/>
                  </a:lnTo>
                  <a:lnTo>
                    <a:pt x="336" y="6"/>
                  </a:lnTo>
                  <a:lnTo>
                    <a:pt x="335" y="4"/>
                  </a:lnTo>
                  <a:lnTo>
                    <a:pt x="334" y="3"/>
                  </a:lnTo>
                  <a:lnTo>
                    <a:pt x="333" y="2"/>
                  </a:lnTo>
                  <a:lnTo>
                    <a:pt x="331" y="2"/>
                  </a:lnTo>
                  <a:lnTo>
                    <a:pt x="329" y="2"/>
                  </a:lnTo>
                  <a:lnTo>
                    <a:pt x="328" y="3"/>
                  </a:lnTo>
                  <a:lnTo>
                    <a:pt x="327" y="4"/>
                  </a:lnTo>
                  <a:lnTo>
                    <a:pt x="327" y="6"/>
                  </a:lnTo>
                  <a:lnTo>
                    <a:pt x="248" y="6"/>
                  </a:lnTo>
                  <a:lnTo>
                    <a:pt x="248" y="4"/>
                  </a:lnTo>
                  <a:lnTo>
                    <a:pt x="247" y="3"/>
                  </a:lnTo>
                  <a:lnTo>
                    <a:pt x="245" y="2"/>
                  </a:lnTo>
                  <a:lnTo>
                    <a:pt x="243" y="2"/>
                  </a:lnTo>
                  <a:lnTo>
                    <a:pt x="242" y="2"/>
                  </a:lnTo>
                  <a:lnTo>
                    <a:pt x="240" y="3"/>
                  </a:lnTo>
                  <a:lnTo>
                    <a:pt x="239" y="4"/>
                  </a:lnTo>
                  <a:lnTo>
                    <a:pt x="239" y="6"/>
                  </a:lnTo>
                  <a:lnTo>
                    <a:pt x="92" y="6"/>
                  </a:lnTo>
                  <a:lnTo>
                    <a:pt x="91" y="4"/>
                  </a:lnTo>
                  <a:lnTo>
                    <a:pt x="91" y="3"/>
                  </a:lnTo>
                  <a:lnTo>
                    <a:pt x="89" y="2"/>
                  </a:lnTo>
                  <a:lnTo>
                    <a:pt x="87" y="2"/>
                  </a:lnTo>
                  <a:lnTo>
                    <a:pt x="86" y="2"/>
                  </a:lnTo>
                  <a:lnTo>
                    <a:pt x="84" y="3"/>
                  </a:lnTo>
                  <a:lnTo>
                    <a:pt x="83" y="4"/>
                  </a:lnTo>
                  <a:lnTo>
                    <a:pt x="83" y="6"/>
                  </a:lnTo>
                  <a:lnTo>
                    <a:pt x="39" y="6"/>
                  </a:lnTo>
                  <a:lnTo>
                    <a:pt x="39" y="4"/>
                  </a:lnTo>
                  <a:lnTo>
                    <a:pt x="38" y="3"/>
                  </a:lnTo>
                  <a:lnTo>
                    <a:pt x="36" y="2"/>
                  </a:lnTo>
                  <a:lnTo>
                    <a:pt x="35" y="2"/>
                  </a:lnTo>
                  <a:lnTo>
                    <a:pt x="33" y="2"/>
                  </a:lnTo>
                  <a:lnTo>
                    <a:pt x="31" y="3"/>
                  </a:lnTo>
                  <a:lnTo>
                    <a:pt x="31" y="4"/>
                  </a:lnTo>
                  <a:lnTo>
                    <a:pt x="30" y="6"/>
                  </a:lnTo>
                  <a:lnTo>
                    <a:pt x="26" y="6"/>
                  </a:lnTo>
                  <a:lnTo>
                    <a:pt x="25" y="4"/>
                  </a:lnTo>
                  <a:lnTo>
                    <a:pt x="24" y="2"/>
                  </a:lnTo>
                  <a:lnTo>
                    <a:pt x="23" y="1"/>
                  </a:lnTo>
                  <a:lnTo>
                    <a:pt x="21" y="0"/>
                  </a:lnTo>
                  <a:lnTo>
                    <a:pt x="19" y="0"/>
                  </a:lnTo>
                  <a:lnTo>
                    <a:pt x="17" y="0"/>
                  </a:lnTo>
                  <a:lnTo>
                    <a:pt x="15" y="0"/>
                  </a:lnTo>
                  <a:lnTo>
                    <a:pt x="13" y="1"/>
                  </a:lnTo>
                  <a:lnTo>
                    <a:pt x="11" y="2"/>
                  </a:lnTo>
                  <a:lnTo>
                    <a:pt x="10" y="4"/>
                  </a:lnTo>
                  <a:lnTo>
                    <a:pt x="10" y="6"/>
                  </a:lnTo>
                  <a:lnTo>
                    <a:pt x="0" y="6"/>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04" name="Freeform 614"/>
            <p:cNvSpPr>
              <a:spLocks/>
            </p:cNvSpPr>
            <p:nvPr/>
          </p:nvSpPr>
          <p:spPr bwMode="auto">
            <a:xfrm>
              <a:off x="4676" y="1928"/>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05" name="Freeform 615"/>
            <p:cNvSpPr>
              <a:spLocks/>
            </p:cNvSpPr>
            <p:nvPr/>
          </p:nvSpPr>
          <p:spPr bwMode="auto">
            <a:xfrm>
              <a:off x="1745" y="2031"/>
              <a:ext cx="3253" cy="280"/>
            </a:xfrm>
            <a:custGeom>
              <a:avLst/>
              <a:gdLst>
                <a:gd name="T0" fmla="*/ 27 w 3253"/>
                <a:gd name="T1" fmla="*/ 160 h 280"/>
                <a:gd name="T2" fmla="*/ 52 w 3253"/>
                <a:gd name="T3" fmla="*/ 155 h 280"/>
                <a:gd name="T4" fmla="*/ 88 w 3253"/>
                <a:gd name="T5" fmla="*/ 159 h 280"/>
                <a:gd name="T6" fmla="*/ 106 w 3253"/>
                <a:gd name="T7" fmla="*/ 160 h 280"/>
                <a:gd name="T8" fmla="*/ 127 w 3253"/>
                <a:gd name="T9" fmla="*/ 158 h 280"/>
                <a:gd name="T10" fmla="*/ 168 w 3253"/>
                <a:gd name="T11" fmla="*/ 161 h 280"/>
                <a:gd name="T12" fmla="*/ 234 w 3253"/>
                <a:gd name="T13" fmla="*/ 158 h 280"/>
                <a:gd name="T14" fmla="*/ 265 w 3253"/>
                <a:gd name="T15" fmla="*/ 161 h 280"/>
                <a:gd name="T16" fmla="*/ 299 w 3253"/>
                <a:gd name="T17" fmla="*/ 158 h 280"/>
                <a:gd name="T18" fmla="*/ 319 w 3253"/>
                <a:gd name="T19" fmla="*/ 160 h 280"/>
                <a:gd name="T20" fmla="*/ 343 w 3253"/>
                <a:gd name="T21" fmla="*/ 159 h 280"/>
                <a:gd name="T22" fmla="*/ 361 w 3253"/>
                <a:gd name="T23" fmla="*/ 159 h 280"/>
                <a:gd name="T24" fmla="*/ 374 w 3253"/>
                <a:gd name="T25" fmla="*/ 159 h 280"/>
                <a:gd name="T26" fmla="*/ 396 w 3253"/>
                <a:gd name="T27" fmla="*/ 158 h 280"/>
                <a:gd name="T28" fmla="*/ 429 w 3253"/>
                <a:gd name="T29" fmla="*/ 158 h 280"/>
                <a:gd name="T30" fmla="*/ 462 w 3253"/>
                <a:gd name="T31" fmla="*/ 160 h 280"/>
                <a:gd name="T32" fmla="*/ 531 w 3253"/>
                <a:gd name="T33" fmla="*/ 159 h 280"/>
                <a:gd name="T34" fmla="*/ 607 w 3253"/>
                <a:gd name="T35" fmla="*/ 159 h 280"/>
                <a:gd name="T36" fmla="*/ 715 w 3253"/>
                <a:gd name="T37" fmla="*/ 160 h 280"/>
                <a:gd name="T38" fmla="*/ 744 w 3253"/>
                <a:gd name="T39" fmla="*/ 158 h 280"/>
                <a:gd name="T40" fmla="*/ 780 w 3253"/>
                <a:gd name="T41" fmla="*/ 161 h 280"/>
                <a:gd name="T42" fmla="*/ 842 w 3253"/>
                <a:gd name="T43" fmla="*/ 158 h 280"/>
                <a:gd name="T44" fmla="*/ 864 w 3253"/>
                <a:gd name="T45" fmla="*/ 161 h 280"/>
                <a:gd name="T46" fmla="*/ 880 w 3253"/>
                <a:gd name="T47" fmla="*/ 158 h 280"/>
                <a:gd name="T48" fmla="*/ 897 w 3253"/>
                <a:gd name="T49" fmla="*/ 160 h 280"/>
                <a:gd name="T50" fmla="*/ 927 w 3253"/>
                <a:gd name="T51" fmla="*/ 159 h 280"/>
                <a:gd name="T52" fmla="*/ 951 w 3253"/>
                <a:gd name="T53" fmla="*/ 155 h 280"/>
                <a:gd name="T54" fmla="*/ 1014 w 3253"/>
                <a:gd name="T55" fmla="*/ 160 h 280"/>
                <a:gd name="T56" fmla="*/ 1171 w 3253"/>
                <a:gd name="T57" fmla="*/ 159 h 280"/>
                <a:gd name="T58" fmla="*/ 1236 w 3253"/>
                <a:gd name="T59" fmla="*/ 159 h 280"/>
                <a:gd name="T60" fmla="*/ 1255 w 3253"/>
                <a:gd name="T61" fmla="*/ 161 h 280"/>
                <a:gd name="T62" fmla="*/ 1313 w 3253"/>
                <a:gd name="T63" fmla="*/ 158 h 280"/>
                <a:gd name="T64" fmla="*/ 1379 w 3253"/>
                <a:gd name="T65" fmla="*/ 160 h 280"/>
                <a:gd name="T66" fmla="*/ 1456 w 3253"/>
                <a:gd name="T67" fmla="*/ 159 h 280"/>
                <a:gd name="T68" fmla="*/ 1472 w 3253"/>
                <a:gd name="T69" fmla="*/ 159 h 280"/>
                <a:gd name="T70" fmla="*/ 1707 w 3253"/>
                <a:gd name="T71" fmla="*/ 160 h 280"/>
                <a:gd name="T72" fmla="*/ 1757 w 3253"/>
                <a:gd name="T73" fmla="*/ 158 h 280"/>
                <a:gd name="T74" fmla="*/ 1799 w 3253"/>
                <a:gd name="T75" fmla="*/ 158 h 280"/>
                <a:gd name="T76" fmla="*/ 1842 w 3253"/>
                <a:gd name="T77" fmla="*/ 160 h 280"/>
                <a:gd name="T78" fmla="*/ 1863 w 3253"/>
                <a:gd name="T79" fmla="*/ 158 h 280"/>
                <a:gd name="T80" fmla="*/ 1904 w 3253"/>
                <a:gd name="T81" fmla="*/ 161 h 280"/>
                <a:gd name="T82" fmla="*/ 1929 w 3253"/>
                <a:gd name="T83" fmla="*/ 158 h 280"/>
                <a:gd name="T84" fmla="*/ 1948 w 3253"/>
                <a:gd name="T85" fmla="*/ 161 h 280"/>
                <a:gd name="T86" fmla="*/ 1994 w 3253"/>
                <a:gd name="T87" fmla="*/ 158 h 280"/>
                <a:gd name="T88" fmla="*/ 2021 w 3253"/>
                <a:gd name="T89" fmla="*/ 155 h 280"/>
                <a:gd name="T90" fmla="*/ 2038 w 3253"/>
                <a:gd name="T91" fmla="*/ 161 h 280"/>
                <a:gd name="T92" fmla="*/ 2279 w 3253"/>
                <a:gd name="T93" fmla="*/ 158 h 280"/>
                <a:gd name="T94" fmla="*/ 2301 w 3253"/>
                <a:gd name="T95" fmla="*/ 160 h 280"/>
                <a:gd name="T96" fmla="*/ 2318 w 3253"/>
                <a:gd name="T97" fmla="*/ 161 h 280"/>
                <a:gd name="T98" fmla="*/ 2344 w 3253"/>
                <a:gd name="T99" fmla="*/ 158 h 280"/>
                <a:gd name="T100" fmla="*/ 2363 w 3253"/>
                <a:gd name="T101" fmla="*/ 157 h 280"/>
                <a:gd name="T102" fmla="*/ 2424 w 3253"/>
                <a:gd name="T103" fmla="*/ 161 h 280"/>
                <a:gd name="T104" fmla="*/ 2452 w 3253"/>
                <a:gd name="T105" fmla="*/ 158 h 280"/>
                <a:gd name="T106" fmla="*/ 2484 w 3253"/>
                <a:gd name="T107" fmla="*/ 161 h 280"/>
                <a:gd name="T108" fmla="*/ 2581 w 3253"/>
                <a:gd name="T109" fmla="*/ 158 h 280"/>
                <a:gd name="T110" fmla="*/ 2764 w 3253"/>
                <a:gd name="T111" fmla="*/ 160 h 280"/>
                <a:gd name="T112" fmla="*/ 2797 w 3253"/>
                <a:gd name="T113" fmla="*/ 159 h 280"/>
                <a:gd name="T114" fmla="*/ 2817 w 3253"/>
                <a:gd name="T115" fmla="*/ 159 h 280"/>
                <a:gd name="T116" fmla="*/ 2864 w 3253"/>
                <a:gd name="T117" fmla="*/ 160 h 280"/>
                <a:gd name="T118" fmla="*/ 2897 w 3253"/>
                <a:gd name="T119" fmla="*/ 158 h 280"/>
                <a:gd name="T120" fmla="*/ 3202 w 3253"/>
                <a:gd name="T121" fmla="*/ 161 h 2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253"/>
                <a:gd name="T184" fmla="*/ 0 h 280"/>
                <a:gd name="T185" fmla="*/ 3253 w 3253"/>
                <a:gd name="T186" fmla="*/ 280 h 28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253" h="280">
                  <a:moveTo>
                    <a:pt x="0" y="280"/>
                  </a:moveTo>
                  <a:lnTo>
                    <a:pt x="0" y="161"/>
                  </a:lnTo>
                  <a:lnTo>
                    <a:pt x="12" y="161"/>
                  </a:lnTo>
                  <a:lnTo>
                    <a:pt x="13" y="160"/>
                  </a:lnTo>
                  <a:lnTo>
                    <a:pt x="14" y="159"/>
                  </a:lnTo>
                  <a:lnTo>
                    <a:pt x="15" y="158"/>
                  </a:lnTo>
                  <a:lnTo>
                    <a:pt x="17" y="158"/>
                  </a:lnTo>
                  <a:lnTo>
                    <a:pt x="19" y="158"/>
                  </a:lnTo>
                  <a:lnTo>
                    <a:pt x="20" y="159"/>
                  </a:lnTo>
                  <a:lnTo>
                    <a:pt x="21" y="160"/>
                  </a:lnTo>
                  <a:lnTo>
                    <a:pt x="21" y="161"/>
                  </a:lnTo>
                  <a:lnTo>
                    <a:pt x="27" y="161"/>
                  </a:lnTo>
                  <a:lnTo>
                    <a:pt x="27" y="160"/>
                  </a:lnTo>
                  <a:lnTo>
                    <a:pt x="28" y="159"/>
                  </a:lnTo>
                  <a:lnTo>
                    <a:pt x="29" y="158"/>
                  </a:lnTo>
                  <a:lnTo>
                    <a:pt x="31" y="158"/>
                  </a:lnTo>
                  <a:lnTo>
                    <a:pt x="33" y="158"/>
                  </a:lnTo>
                  <a:lnTo>
                    <a:pt x="34" y="159"/>
                  </a:lnTo>
                  <a:lnTo>
                    <a:pt x="35" y="160"/>
                  </a:lnTo>
                  <a:lnTo>
                    <a:pt x="35" y="161"/>
                  </a:lnTo>
                  <a:lnTo>
                    <a:pt x="45" y="161"/>
                  </a:lnTo>
                  <a:lnTo>
                    <a:pt x="45" y="159"/>
                  </a:lnTo>
                  <a:lnTo>
                    <a:pt x="46" y="158"/>
                  </a:lnTo>
                  <a:lnTo>
                    <a:pt x="48" y="156"/>
                  </a:lnTo>
                  <a:lnTo>
                    <a:pt x="50" y="155"/>
                  </a:lnTo>
                  <a:lnTo>
                    <a:pt x="52" y="155"/>
                  </a:lnTo>
                  <a:lnTo>
                    <a:pt x="55" y="155"/>
                  </a:lnTo>
                  <a:lnTo>
                    <a:pt x="57" y="155"/>
                  </a:lnTo>
                  <a:lnTo>
                    <a:pt x="59" y="156"/>
                  </a:lnTo>
                  <a:lnTo>
                    <a:pt x="60" y="158"/>
                  </a:lnTo>
                  <a:lnTo>
                    <a:pt x="61" y="159"/>
                  </a:lnTo>
                  <a:lnTo>
                    <a:pt x="62" y="161"/>
                  </a:lnTo>
                  <a:lnTo>
                    <a:pt x="81" y="161"/>
                  </a:lnTo>
                  <a:lnTo>
                    <a:pt x="81" y="160"/>
                  </a:lnTo>
                  <a:lnTo>
                    <a:pt x="82" y="159"/>
                  </a:lnTo>
                  <a:lnTo>
                    <a:pt x="83" y="158"/>
                  </a:lnTo>
                  <a:lnTo>
                    <a:pt x="85" y="158"/>
                  </a:lnTo>
                  <a:lnTo>
                    <a:pt x="87" y="158"/>
                  </a:lnTo>
                  <a:lnTo>
                    <a:pt x="88" y="159"/>
                  </a:lnTo>
                  <a:lnTo>
                    <a:pt x="89" y="160"/>
                  </a:lnTo>
                  <a:lnTo>
                    <a:pt x="90" y="161"/>
                  </a:lnTo>
                  <a:lnTo>
                    <a:pt x="90" y="160"/>
                  </a:lnTo>
                  <a:lnTo>
                    <a:pt x="91" y="159"/>
                  </a:lnTo>
                  <a:lnTo>
                    <a:pt x="92" y="158"/>
                  </a:lnTo>
                  <a:lnTo>
                    <a:pt x="94" y="158"/>
                  </a:lnTo>
                  <a:lnTo>
                    <a:pt x="96" y="158"/>
                  </a:lnTo>
                  <a:lnTo>
                    <a:pt x="97" y="159"/>
                  </a:lnTo>
                  <a:lnTo>
                    <a:pt x="98" y="160"/>
                  </a:lnTo>
                  <a:lnTo>
                    <a:pt x="99" y="161"/>
                  </a:lnTo>
                  <a:lnTo>
                    <a:pt x="106" y="161"/>
                  </a:lnTo>
                  <a:lnTo>
                    <a:pt x="106" y="160"/>
                  </a:lnTo>
                  <a:lnTo>
                    <a:pt x="107" y="159"/>
                  </a:lnTo>
                  <a:lnTo>
                    <a:pt x="109" y="158"/>
                  </a:lnTo>
                  <a:lnTo>
                    <a:pt x="110" y="158"/>
                  </a:lnTo>
                  <a:lnTo>
                    <a:pt x="112" y="158"/>
                  </a:lnTo>
                  <a:lnTo>
                    <a:pt x="113" y="159"/>
                  </a:lnTo>
                  <a:lnTo>
                    <a:pt x="115" y="160"/>
                  </a:lnTo>
                  <a:lnTo>
                    <a:pt x="115" y="161"/>
                  </a:lnTo>
                  <a:lnTo>
                    <a:pt x="121" y="161"/>
                  </a:lnTo>
                  <a:lnTo>
                    <a:pt x="121" y="160"/>
                  </a:lnTo>
                  <a:lnTo>
                    <a:pt x="122" y="159"/>
                  </a:lnTo>
                  <a:lnTo>
                    <a:pt x="124" y="158"/>
                  </a:lnTo>
                  <a:lnTo>
                    <a:pt x="126" y="158"/>
                  </a:lnTo>
                  <a:lnTo>
                    <a:pt x="127" y="158"/>
                  </a:lnTo>
                  <a:lnTo>
                    <a:pt x="129" y="159"/>
                  </a:lnTo>
                  <a:lnTo>
                    <a:pt x="130" y="160"/>
                  </a:lnTo>
                  <a:lnTo>
                    <a:pt x="130" y="161"/>
                  </a:lnTo>
                  <a:lnTo>
                    <a:pt x="139" y="161"/>
                  </a:lnTo>
                  <a:lnTo>
                    <a:pt x="139" y="160"/>
                  </a:lnTo>
                  <a:lnTo>
                    <a:pt x="140" y="159"/>
                  </a:lnTo>
                  <a:lnTo>
                    <a:pt x="141" y="158"/>
                  </a:lnTo>
                  <a:lnTo>
                    <a:pt x="143" y="158"/>
                  </a:lnTo>
                  <a:lnTo>
                    <a:pt x="145" y="158"/>
                  </a:lnTo>
                  <a:lnTo>
                    <a:pt x="146" y="159"/>
                  </a:lnTo>
                  <a:lnTo>
                    <a:pt x="147" y="160"/>
                  </a:lnTo>
                  <a:lnTo>
                    <a:pt x="148" y="161"/>
                  </a:lnTo>
                  <a:lnTo>
                    <a:pt x="168" y="161"/>
                  </a:lnTo>
                  <a:lnTo>
                    <a:pt x="168" y="160"/>
                  </a:lnTo>
                  <a:lnTo>
                    <a:pt x="169" y="159"/>
                  </a:lnTo>
                  <a:lnTo>
                    <a:pt x="171" y="158"/>
                  </a:lnTo>
                  <a:lnTo>
                    <a:pt x="173" y="158"/>
                  </a:lnTo>
                  <a:lnTo>
                    <a:pt x="174" y="158"/>
                  </a:lnTo>
                  <a:lnTo>
                    <a:pt x="176" y="159"/>
                  </a:lnTo>
                  <a:lnTo>
                    <a:pt x="177" y="160"/>
                  </a:lnTo>
                  <a:lnTo>
                    <a:pt x="177" y="161"/>
                  </a:lnTo>
                  <a:lnTo>
                    <a:pt x="229" y="161"/>
                  </a:lnTo>
                  <a:lnTo>
                    <a:pt x="229" y="160"/>
                  </a:lnTo>
                  <a:lnTo>
                    <a:pt x="230" y="159"/>
                  </a:lnTo>
                  <a:lnTo>
                    <a:pt x="232" y="158"/>
                  </a:lnTo>
                  <a:lnTo>
                    <a:pt x="234" y="158"/>
                  </a:lnTo>
                  <a:lnTo>
                    <a:pt x="235" y="158"/>
                  </a:lnTo>
                  <a:lnTo>
                    <a:pt x="237" y="159"/>
                  </a:lnTo>
                  <a:lnTo>
                    <a:pt x="238" y="160"/>
                  </a:lnTo>
                  <a:lnTo>
                    <a:pt x="238" y="161"/>
                  </a:lnTo>
                  <a:lnTo>
                    <a:pt x="256" y="161"/>
                  </a:lnTo>
                  <a:lnTo>
                    <a:pt x="256" y="160"/>
                  </a:lnTo>
                  <a:lnTo>
                    <a:pt x="257" y="159"/>
                  </a:lnTo>
                  <a:lnTo>
                    <a:pt x="259" y="158"/>
                  </a:lnTo>
                  <a:lnTo>
                    <a:pt x="261" y="158"/>
                  </a:lnTo>
                  <a:lnTo>
                    <a:pt x="262" y="158"/>
                  </a:lnTo>
                  <a:lnTo>
                    <a:pt x="264" y="159"/>
                  </a:lnTo>
                  <a:lnTo>
                    <a:pt x="265" y="160"/>
                  </a:lnTo>
                  <a:lnTo>
                    <a:pt x="265" y="161"/>
                  </a:lnTo>
                  <a:lnTo>
                    <a:pt x="284" y="161"/>
                  </a:lnTo>
                  <a:lnTo>
                    <a:pt x="284" y="160"/>
                  </a:lnTo>
                  <a:lnTo>
                    <a:pt x="285" y="159"/>
                  </a:lnTo>
                  <a:lnTo>
                    <a:pt x="287" y="158"/>
                  </a:lnTo>
                  <a:lnTo>
                    <a:pt x="289" y="158"/>
                  </a:lnTo>
                  <a:lnTo>
                    <a:pt x="290" y="158"/>
                  </a:lnTo>
                  <a:lnTo>
                    <a:pt x="292" y="159"/>
                  </a:lnTo>
                  <a:lnTo>
                    <a:pt x="293" y="160"/>
                  </a:lnTo>
                  <a:lnTo>
                    <a:pt x="293" y="161"/>
                  </a:lnTo>
                  <a:lnTo>
                    <a:pt x="297" y="161"/>
                  </a:lnTo>
                  <a:lnTo>
                    <a:pt x="297" y="160"/>
                  </a:lnTo>
                  <a:lnTo>
                    <a:pt x="298" y="159"/>
                  </a:lnTo>
                  <a:lnTo>
                    <a:pt x="299" y="158"/>
                  </a:lnTo>
                  <a:lnTo>
                    <a:pt x="301" y="158"/>
                  </a:lnTo>
                  <a:lnTo>
                    <a:pt x="303" y="158"/>
                  </a:lnTo>
                  <a:lnTo>
                    <a:pt x="304" y="159"/>
                  </a:lnTo>
                  <a:lnTo>
                    <a:pt x="305" y="160"/>
                  </a:lnTo>
                  <a:lnTo>
                    <a:pt x="306" y="161"/>
                  </a:lnTo>
                  <a:lnTo>
                    <a:pt x="310" y="161"/>
                  </a:lnTo>
                  <a:lnTo>
                    <a:pt x="311" y="160"/>
                  </a:lnTo>
                  <a:lnTo>
                    <a:pt x="311" y="159"/>
                  </a:lnTo>
                  <a:lnTo>
                    <a:pt x="313" y="158"/>
                  </a:lnTo>
                  <a:lnTo>
                    <a:pt x="315" y="158"/>
                  </a:lnTo>
                  <a:lnTo>
                    <a:pt x="316" y="158"/>
                  </a:lnTo>
                  <a:lnTo>
                    <a:pt x="318" y="159"/>
                  </a:lnTo>
                  <a:lnTo>
                    <a:pt x="319" y="160"/>
                  </a:lnTo>
                  <a:lnTo>
                    <a:pt x="319" y="161"/>
                  </a:lnTo>
                  <a:lnTo>
                    <a:pt x="322" y="161"/>
                  </a:lnTo>
                  <a:lnTo>
                    <a:pt x="322" y="160"/>
                  </a:lnTo>
                  <a:lnTo>
                    <a:pt x="323" y="159"/>
                  </a:lnTo>
                  <a:lnTo>
                    <a:pt x="325" y="158"/>
                  </a:lnTo>
                  <a:lnTo>
                    <a:pt x="327" y="158"/>
                  </a:lnTo>
                  <a:lnTo>
                    <a:pt x="328" y="158"/>
                  </a:lnTo>
                  <a:lnTo>
                    <a:pt x="330" y="159"/>
                  </a:lnTo>
                  <a:lnTo>
                    <a:pt x="331" y="160"/>
                  </a:lnTo>
                  <a:lnTo>
                    <a:pt x="331" y="161"/>
                  </a:lnTo>
                  <a:lnTo>
                    <a:pt x="342" y="161"/>
                  </a:lnTo>
                  <a:lnTo>
                    <a:pt x="342" y="160"/>
                  </a:lnTo>
                  <a:lnTo>
                    <a:pt x="343" y="159"/>
                  </a:lnTo>
                  <a:lnTo>
                    <a:pt x="345" y="158"/>
                  </a:lnTo>
                  <a:lnTo>
                    <a:pt x="346" y="158"/>
                  </a:lnTo>
                  <a:lnTo>
                    <a:pt x="348" y="158"/>
                  </a:lnTo>
                  <a:lnTo>
                    <a:pt x="350" y="159"/>
                  </a:lnTo>
                  <a:lnTo>
                    <a:pt x="351" y="160"/>
                  </a:lnTo>
                  <a:lnTo>
                    <a:pt x="351" y="161"/>
                  </a:lnTo>
                  <a:lnTo>
                    <a:pt x="353" y="161"/>
                  </a:lnTo>
                  <a:lnTo>
                    <a:pt x="353" y="160"/>
                  </a:lnTo>
                  <a:lnTo>
                    <a:pt x="354" y="159"/>
                  </a:lnTo>
                  <a:lnTo>
                    <a:pt x="356" y="158"/>
                  </a:lnTo>
                  <a:lnTo>
                    <a:pt x="357" y="158"/>
                  </a:lnTo>
                  <a:lnTo>
                    <a:pt x="359" y="158"/>
                  </a:lnTo>
                  <a:lnTo>
                    <a:pt x="361" y="159"/>
                  </a:lnTo>
                  <a:lnTo>
                    <a:pt x="362" y="160"/>
                  </a:lnTo>
                  <a:lnTo>
                    <a:pt x="362" y="161"/>
                  </a:lnTo>
                  <a:lnTo>
                    <a:pt x="363" y="161"/>
                  </a:lnTo>
                  <a:lnTo>
                    <a:pt x="363" y="160"/>
                  </a:lnTo>
                  <a:lnTo>
                    <a:pt x="364" y="159"/>
                  </a:lnTo>
                  <a:lnTo>
                    <a:pt x="365" y="158"/>
                  </a:lnTo>
                  <a:lnTo>
                    <a:pt x="367" y="158"/>
                  </a:lnTo>
                  <a:lnTo>
                    <a:pt x="369" y="158"/>
                  </a:lnTo>
                  <a:lnTo>
                    <a:pt x="370" y="159"/>
                  </a:lnTo>
                  <a:lnTo>
                    <a:pt x="371" y="160"/>
                  </a:lnTo>
                  <a:lnTo>
                    <a:pt x="371" y="161"/>
                  </a:lnTo>
                  <a:lnTo>
                    <a:pt x="373" y="161"/>
                  </a:lnTo>
                  <a:lnTo>
                    <a:pt x="374" y="159"/>
                  </a:lnTo>
                  <a:lnTo>
                    <a:pt x="375" y="158"/>
                  </a:lnTo>
                  <a:lnTo>
                    <a:pt x="376" y="156"/>
                  </a:lnTo>
                  <a:lnTo>
                    <a:pt x="378" y="155"/>
                  </a:lnTo>
                  <a:lnTo>
                    <a:pt x="381" y="155"/>
                  </a:lnTo>
                  <a:lnTo>
                    <a:pt x="383" y="155"/>
                  </a:lnTo>
                  <a:lnTo>
                    <a:pt x="385" y="155"/>
                  </a:lnTo>
                  <a:lnTo>
                    <a:pt x="388" y="156"/>
                  </a:lnTo>
                  <a:lnTo>
                    <a:pt x="389" y="158"/>
                  </a:lnTo>
                  <a:lnTo>
                    <a:pt x="390" y="159"/>
                  </a:lnTo>
                  <a:lnTo>
                    <a:pt x="391" y="161"/>
                  </a:lnTo>
                  <a:lnTo>
                    <a:pt x="395" y="161"/>
                  </a:lnTo>
                  <a:lnTo>
                    <a:pt x="395" y="159"/>
                  </a:lnTo>
                  <a:lnTo>
                    <a:pt x="396" y="158"/>
                  </a:lnTo>
                  <a:lnTo>
                    <a:pt x="398" y="156"/>
                  </a:lnTo>
                  <a:lnTo>
                    <a:pt x="400" y="155"/>
                  </a:lnTo>
                  <a:lnTo>
                    <a:pt x="402" y="155"/>
                  </a:lnTo>
                  <a:lnTo>
                    <a:pt x="404" y="155"/>
                  </a:lnTo>
                  <a:lnTo>
                    <a:pt x="407" y="155"/>
                  </a:lnTo>
                  <a:lnTo>
                    <a:pt x="409" y="156"/>
                  </a:lnTo>
                  <a:lnTo>
                    <a:pt x="410" y="158"/>
                  </a:lnTo>
                  <a:lnTo>
                    <a:pt x="411" y="159"/>
                  </a:lnTo>
                  <a:lnTo>
                    <a:pt x="411" y="161"/>
                  </a:lnTo>
                  <a:lnTo>
                    <a:pt x="426" y="161"/>
                  </a:lnTo>
                  <a:lnTo>
                    <a:pt x="426" y="160"/>
                  </a:lnTo>
                  <a:lnTo>
                    <a:pt x="427" y="159"/>
                  </a:lnTo>
                  <a:lnTo>
                    <a:pt x="429" y="158"/>
                  </a:lnTo>
                  <a:lnTo>
                    <a:pt x="430" y="158"/>
                  </a:lnTo>
                  <a:lnTo>
                    <a:pt x="432" y="158"/>
                  </a:lnTo>
                  <a:lnTo>
                    <a:pt x="434" y="159"/>
                  </a:lnTo>
                  <a:lnTo>
                    <a:pt x="434" y="160"/>
                  </a:lnTo>
                  <a:lnTo>
                    <a:pt x="435" y="161"/>
                  </a:lnTo>
                  <a:lnTo>
                    <a:pt x="454" y="161"/>
                  </a:lnTo>
                  <a:lnTo>
                    <a:pt x="454" y="160"/>
                  </a:lnTo>
                  <a:lnTo>
                    <a:pt x="455" y="159"/>
                  </a:lnTo>
                  <a:lnTo>
                    <a:pt x="456" y="158"/>
                  </a:lnTo>
                  <a:lnTo>
                    <a:pt x="458" y="158"/>
                  </a:lnTo>
                  <a:lnTo>
                    <a:pt x="460" y="158"/>
                  </a:lnTo>
                  <a:lnTo>
                    <a:pt x="461" y="159"/>
                  </a:lnTo>
                  <a:lnTo>
                    <a:pt x="462" y="160"/>
                  </a:lnTo>
                  <a:lnTo>
                    <a:pt x="463" y="161"/>
                  </a:lnTo>
                  <a:lnTo>
                    <a:pt x="467" y="161"/>
                  </a:lnTo>
                  <a:lnTo>
                    <a:pt x="467" y="160"/>
                  </a:lnTo>
                  <a:lnTo>
                    <a:pt x="468" y="159"/>
                  </a:lnTo>
                  <a:lnTo>
                    <a:pt x="470" y="158"/>
                  </a:lnTo>
                  <a:lnTo>
                    <a:pt x="471" y="158"/>
                  </a:lnTo>
                  <a:lnTo>
                    <a:pt x="473" y="158"/>
                  </a:lnTo>
                  <a:lnTo>
                    <a:pt x="475" y="159"/>
                  </a:lnTo>
                  <a:lnTo>
                    <a:pt x="476" y="160"/>
                  </a:lnTo>
                  <a:lnTo>
                    <a:pt x="476" y="161"/>
                  </a:lnTo>
                  <a:lnTo>
                    <a:pt x="529" y="161"/>
                  </a:lnTo>
                  <a:lnTo>
                    <a:pt x="530" y="160"/>
                  </a:lnTo>
                  <a:lnTo>
                    <a:pt x="531" y="159"/>
                  </a:lnTo>
                  <a:lnTo>
                    <a:pt x="532" y="158"/>
                  </a:lnTo>
                  <a:lnTo>
                    <a:pt x="534" y="158"/>
                  </a:lnTo>
                  <a:lnTo>
                    <a:pt x="536" y="158"/>
                  </a:lnTo>
                  <a:lnTo>
                    <a:pt x="537" y="159"/>
                  </a:lnTo>
                  <a:lnTo>
                    <a:pt x="538" y="160"/>
                  </a:lnTo>
                  <a:lnTo>
                    <a:pt x="538" y="161"/>
                  </a:lnTo>
                  <a:lnTo>
                    <a:pt x="599" y="161"/>
                  </a:lnTo>
                  <a:lnTo>
                    <a:pt x="599" y="160"/>
                  </a:lnTo>
                  <a:lnTo>
                    <a:pt x="600" y="159"/>
                  </a:lnTo>
                  <a:lnTo>
                    <a:pt x="602" y="158"/>
                  </a:lnTo>
                  <a:lnTo>
                    <a:pt x="603" y="158"/>
                  </a:lnTo>
                  <a:lnTo>
                    <a:pt x="605" y="158"/>
                  </a:lnTo>
                  <a:lnTo>
                    <a:pt x="607" y="159"/>
                  </a:lnTo>
                  <a:lnTo>
                    <a:pt x="608" y="160"/>
                  </a:lnTo>
                  <a:lnTo>
                    <a:pt x="608" y="161"/>
                  </a:lnTo>
                  <a:lnTo>
                    <a:pt x="634" y="161"/>
                  </a:lnTo>
                  <a:lnTo>
                    <a:pt x="634" y="160"/>
                  </a:lnTo>
                  <a:lnTo>
                    <a:pt x="635" y="159"/>
                  </a:lnTo>
                  <a:lnTo>
                    <a:pt x="636" y="158"/>
                  </a:lnTo>
                  <a:lnTo>
                    <a:pt x="638" y="158"/>
                  </a:lnTo>
                  <a:lnTo>
                    <a:pt x="640" y="158"/>
                  </a:lnTo>
                  <a:lnTo>
                    <a:pt x="641" y="159"/>
                  </a:lnTo>
                  <a:lnTo>
                    <a:pt x="642" y="160"/>
                  </a:lnTo>
                  <a:lnTo>
                    <a:pt x="643" y="161"/>
                  </a:lnTo>
                  <a:lnTo>
                    <a:pt x="715" y="161"/>
                  </a:lnTo>
                  <a:lnTo>
                    <a:pt x="715" y="160"/>
                  </a:lnTo>
                  <a:lnTo>
                    <a:pt x="716" y="159"/>
                  </a:lnTo>
                  <a:lnTo>
                    <a:pt x="717" y="158"/>
                  </a:lnTo>
                  <a:lnTo>
                    <a:pt x="719" y="158"/>
                  </a:lnTo>
                  <a:lnTo>
                    <a:pt x="721" y="158"/>
                  </a:lnTo>
                  <a:lnTo>
                    <a:pt x="722" y="159"/>
                  </a:lnTo>
                  <a:lnTo>
                    <a:pt x="723" y="160"/>
                  </a:lnTo>
                  <a:lnTo>
                    <a:pt x="724" y="161"/>
                  </a:lnTo>
                  <a:lnTo>
                    <a:pt x="738" y="161"/>
                  </a:lnTo>
                  <a:lnTo>
                    <a:pt x="738" y="160"/>
                  </a:lnTo>
                  <a:lnTo>
                    <a:pt x="739" y="159"/>
                  </a:lnTo>
                  <a:lnTo>
                    <a:pt x="741" y="158"/>
                  </a:lnTo>
                  <a:lnTo>
                    <a:pt x="742" y="158"/>
                  </a:lnTo>
                  <a:lnTo>
                    <a:pt x="744" y="158"/>
                  </a:lnTo>
                  <a:lnTo>
                    <a:pt x="746" y="159"/>
                  </a:lnTo>
                  <a:lnTo>
                    <a:pt x="747" y="160"/>
                  </a:lnTo>
                  <a:lnTo>
                    <a:pt x="747" y="161"/>
                  </a:lnTo>
                  <a:lnTo>
                    <a:pt x="760" y="161"/>
                  </a:lnTo>
                  <a:lnTo>
                    <a:pt x="760" y="160"/>
                  </a:lnTo>
                  <a:lnTo>
                    <a:pt x="761" y="159"/>
                  </a:lnTo>
                  <a:lnTo>
                    <a:pt x="763" y="158"/>
                  </a:lnTo>
                  <a:lnTo>
                    <a:pt x="764" y="158"/>
                  </a:lnTo>
                  <a:lnTo>
                    <a:pt x="766" y="158"/>
                  </a:lnTo>
                  <a:lnTo>
                    <a:pt x="767" y="159"/>
                  </a:lnTo>
                  <a:lnTo>
                    <a:pt x="768" y="160"/>
                  </a:lnTo>
                  <a:lnTo>
                    <a:pt x="769" y="161"/>
                  </a:lnTo>
                  <a:lnTo>
                    <a:pt x="780" y="161"/>
                  </a:lnTo>
                  <a:lnTo>
                    <a:pt x="780" y="160"/>
                  </a:lnTo>
                  <a:lnTo>
                    <a:pt x="781" y="159"/>
                  </a:lnTo>
                  <a:lnTo>
                    <a:pt x="782" y="158"/>
                  </a:lnTo>
                  <a:lnTo>
                    <a:pt x="784" y="158"/>
                  </a:lnTo>
                  <a:lnTo>
                    <a:pt x="786" y="158"/>
                  </a:lnTo>
                  <a:lnTo>
                    <a:pt x="787" y="159"/>
                  </a:lnTo>
                  <a:lnTo>
                    <a:pt x="788" y="160"/>
                  </a:lnTo>
                  <a:lnTo>
                    <a:pt x="789" y="161"/>
                  </a:lnTo>
                  <a:lnTo>
                    <a:pt x="837" y="161"/>
                  </a:lnTo>
                  <a:lnTo>
                    <a:pt x="837" y="160"/>
                  </a:lnTo>
                  <a:lnTo>
                    <a:pt x="838" y="159"/>
                  </a:lnTo>
                  <a:lnTo>
                    <a:pt x="840" y="158"/>
                  </a:lnTo>
                  <a:lnTo>
                    <a:pt x="842" y="158"/>
                  </a:lnTo>
                  <a:lnTo>
                    <a:pt x="843" y="158"/>
                  </a:lnTo>
                  <a:lnTo>
                    <a:pt x="845" y="159"/>
                  </a:lnTo>
                  <a:lnTo>
                    <a:pt x="846" y="160"/>
                  </a:lnTo>
                  <a:lnTo>
                    <a:pt x="846" y="161"/>
                  </a:lnTo>
                  <a:lnTo>
                    <a:pt x="855" y="161"/>
                  </a:lnTo>
                  <a:lnTo>
                    <a:pt x="855" y="160"/>
                  </a:lnTo>
                  <a:lnTo>
                    <a:pt x="856" y="159"/>
                  </a:lnTo>
                  <a:lnTo>
                    <a:pt x="858" y="158"/>
                  </a:lnTo>
                  <a:lnTo>
                    <a:pt x="860" y="158"/>
                  </a:lnTo>
                  <a:lnTo>
                    <a:pt x="861" y="158"/>
                  </a:lnTo>
                  <a:lnTo>
                    <a:pt x="863" y="159"/>
                  </a:lnTo>
                  <a:lnTo>
                    <a:pt x="864" y="160"/>
                  </a:lnTo>
                  <a:lnTo>
                    <a:pt x="864" y="161"/>
                  </a:lnTo>
                  <a:lnTo>
                    <a:pt x="864" y="160"/>
                  </a:lnTo>
                  <a:lnTo>
                    <a:pt x="865" y="159"/>
                  </a:lnTo>
                  <a:lnTo>
                    <a:pt x="867" y="158"/>
                  </a:lnTo>
                  <a:lnTo>
                    <a:pt x="869" y="158"/>
                  </a:lnTo>
                  <a:lnTo>
                    <a:pt x="870" y="158"/>
                  </a:lnTo>
                  <a:lnTo>
                    <a:pt x="872" y="159"/>
                  </a:lnTo>
                  <a:lnTo>
                    <a:pt x="873" y="160"/>
                  </a:lnTo>
                  <a:lnTo>
                    <a:pt x="873" y="161"/>
                  </a:lnTo>
                  <a:lnTo>
                    <a:pt x="878" y="161"/>
                  </a:lnTo>
                  <a:lnTo>
                    <a:pt x="878" y="160"/>
                  </a:lnTo>
                  <a:lnTo>
                    <a:pt x="879" y="159"/>
                  </a:lnTo>
                  <a:lnTo>
                    <a:pt x="880" y="158"/>
                  </a:lnTo>
                  <a:lnTo>
                    <a:pt x="882" y="158"/>
                  </a:lnTo>
                  <a:lnTo>
                    <a:pt x="884" y="158"/>
                  </a:lnTo>
                  <a:lnTo>
                    <a:pt x="885" y="159"/>
                  </a:lnTo>
                  <a:lnTo>
                    <a:pt x="886" y="160"/>
                  </a:lnTo>
                  <a:lnTo>
                    <a:pt x="887" y="161"/>
                  </a:lnTo>
                  <a:lnTo>
                    <a:pt x="889" y="161"/>
                  </a:lnTo>
                  <a:lnTo>
                    <a:pt x="889" y="160"/>
                  </a:lnTo>
                  <a:lnTo>
                    <a:pt x="890" y="159"/>
                  </a:lnTo>
                  <a:lnTo>
                    <a:pt x="891" y="158"/>
                  </a:lnTo>
                  <a:lnTo>
                    <a:pt x="893" y="158"/>
                  </a:lnTo>
                  <a:lnTo>
                    <a:pt x="895" y="158"/>
                  </a:lnTo>
                  <a:lnTo>
                    <a:pt x="896" y="159"/>
                  </a:lnTo>
                  <a:lnTo>
                    <a:pt x="897" y="160"/>
                  </a:lnTo>
                  <a:lnTo>
                    <a:pt x="897" y="161"/>
                  </a:lnTo>
                  <a:lnTo>
                    <a:pt x="909" y="161"/>
                  </a:lnTo>
                  <a:lnTo>
                    <a:pt x="909" y="160"/>
                  </a:lnTo>
                  <a:lnTo>
                    <a:pt x="910" y="159"/>
                  </a:lnTo>
                  <a:lnTo>
                    <a:pt x="912" y="158"/>
                  </a:lnTo>
                  <a:lnTo>
                    <a:pt x="914" y="158"/>
                  </a:lnTo>
                  <a:lnTo>
                    <a:pt x="915" y="158"/>
                  </a:lnTo>
                  <a:lnTo>
                    <a:pt x="917" y="159"/>
                  </a:lnTo>
                  <a:lnTo>
                    <a:pt x="918" y="160"/>
                  </a:lnTo>
                  <a:lnTo>
                    <a:pt x="918" y="161"/>
                  </a:lnTo>
                  <a:lnTo>
                    <a:pt x="925" y="161"/>
                  </a:lnTo>
                  <a:lnTo>
                    <a:pt x="926" y="160"/>
                  </a:lnTo>
                  <a:lnTo>
                    <a:pt x="927" y="159"/>
                  </a:lnTo>
                  <a:lnTo>
                    <a:pt x="928" y="158"/>
                  </a:lnTo>
                  <a:lnTo>
                    <a:pt x="930" y="158"/>
                  </a:lnTo>
                  <a:lnTo>
                    <a:pt x="932" y="158"/>
                  </a:lnTo>
                  <a:lnTo>
                    <a:pt x="933" y="159"/>
                  </a:lnTo>
                  <a:lnTo>
                    <a:pt x="934" y="160"/>
                  </a:lnTo>
                  <a:lnTo>
                    <a:pt x="934" y="161"/>
                  </a:lnTo>
                  <a:lnTo>
                    <a:pt x="941" y="161"/>
                  </a:lnTo>
                  <a:lnTo>
                    <a:pt x="941" y="159"/>
                  </a:lnTo>
                  <a:lnTo>
                    <a:pt x="942" y="158"/>
                  </a:lnTo>
                  <a:lnTo>
                    <a:pt x="944" y="156"/>
                  </a:lnTo>
                  <a:lnTo>
                    <a:pt x="946" y="155"/>
                  </a:lnTo>
                  <a:lnTo>
                    <a:pt x="949" y="155"/>
                  </a:lnTo>
                  <a:lnTo>
                    <a:pt x="951" y="155"/>
                  </a:lnTo>
                  <a:lnTo>
                    <a:pt x="953" y="155"/>
                  </a:lnTo>
                  <a:lnTo>
                    <a:pt x="956" y="156"/>
                  </a:lnTo>
                  <a:lnTo>
                    <a:pt x="957" y="158"/>
                  </a:lnTo>
                  <a:lnTo>
                    <a:pt x="958" y="159"/>
                  </a:lnTo>
                  <a:lnTo>
                    <a:pt x="959" y="161"/>
                  </a:lnTo>
                  <a:lnTo>
                    <a:pt x="1005" y="161"/>
                  </a:lnTo>
                  <a:lnTo>
                    <a:pt x="1005" y="160"/>
                  </a:lnTo>
                  <a:lnTo>
                    <a:pt x="1006" y="159"/>
                  </a:lnTo>
                  <a:lnTo>
                    <a:pt x="1008" y="158"/>
                  </a:lnTo>
                  <a:lnTo>
                    <a:pt x="1009" y="158"/>
                  </a:lnTo>
                  <a:lnTo>
                    <a:pt x="1011" y="158"/>
                  </a:lnTo>
                  <a:lnTo>
                    <a:pt x="1013" y="159"/>
                  </a:lnTo>
                  <a:lnTo>
                    <a:pt x="1014" y="160"/>
                  </a:lnTo>
                  <a:lnTo>
                    <a:pt x="1014" y="161"/>
                  </a:lnTo>
                  <a:lnTo>
                    <a:pt x="1094" y="161"/>
                  </a:lnTo>
                  <a:lnTo>
                    <a:pt x="1094" y="160"/>
                  </a:lnTo>
                  <a:lnTo>
                    <a:pt x="1095" y="159"/>
                  </a:lnTo>
                  <a:lnTo>
                    <a:pt x="1096" y="158"/>
                  </a:lnTo>
                  <a:lnTo>
                    <a:pt x="1098" y="158"/>
                  </a:lnTo>
                  <a:lnTo>
                    <a:pt x="1100" y="158"/>
                  </a:lnTo>
                  <a:lnTo>
                    <a:pt x="1101" y="159"/>
                  </a:lnTo>
                  <a:lnTo>
                    <a:pt x="1102" y="160"/>
                  </a:lnTo>
                  <a:lnTo>
                    <a:pt x="1103" y="161"/>
                  </a:lnTo>
                  <a:lnTo>
                    <a:pt x="1169" y="161"/>
                  </a:lnTo>
                  <a:lnTo>
                    <a:pt x="1170" y="160"/>
                  </a:lnTo>
                  <a:lnTo>
                    <a:pt x="1171" y="159"/>
                  </a:lnTo>
                  <a:lnTo>
                    <a:pt x="1172" y="158"/>
                  </a:lnTo>
                  <a:lnTo>
                    <a:pt x="1174" y="158"/>
                  </a:lnTo>
                  <a:lnTo>
                    <a:pt x="1175" y="158"/>
                  </a:lnTo>
                  <a:lnTo>
                    <a:pt x="1177" y="159"/>
                  </a:lnTo>
                  <a:lnTo>
                    <a:pt x="1178" y="160"/>
                  </a:lnTo>
                  <a:lnTo>
                    <a:pt x="1178" y="161"/>
                  </a:lnTo>
                  <a:lnTo>
                    <a:pt x="1229" y="161"/>
                  </a:lnTo>
                  <a:lnTo>
                    <a:pt x="1229" y="160"/>
                  </a:lnTo>
                  <a:lnTo>
                    <a:pt x="1230" y="159"/>
                  </a:lnTo>
                  <a:lnTo>
                    <a:pt x="1231" y="158"/>
                  </a:lnTo>
                  <a:lnTo>
                    <a:pt x="1233" y="158"/>
                  </a:lnTo>
                  <a:lnTo>
                    <a:pt x="1235" y="158"/>
                  </a:lnTo>
                  <a:lnTo>
                    <a:pt x="1236" y="159"/>
                  </a:lnTo>
                  <a:lnTo>
                    <a:pt x="1237" y="160"/>
                  </a:lnTo>
                  <a:lnTo>
                    <a:pt x="1238" y="161"/>
                  </a:lnTo>
                  <a:lnTo>
                    <a:pt x="1241" y="161"/>
                  </a:lnTo>
                  <a:lnTo>
                    <a:pt x="1241" y="160"/>
                  </a:lnTo>
                  <a:lnTo>
                    <a:pt x="1242" y="158"/>
                  </a:lnTo>
                  <a:lnTo>
                    <a:pt x="1244" y="157"/>
                  </a:lnTo>
                  <a:lnTo>
                    <a:pt x="1246" y="156"/>
                  </a:lnTo>
                  <a:lnTo>
                    <a:pt x="1248" y="156"/>
                  </a:lnTo>
                  <a:lnTo>
                    <a:pt x="1250" y="156"/>
                  </a:lnTo>
                  <a:lnTo>
                    <a:pt x="1252" y="157"/>
                  </a:lnTo>
                  <a:lnTo>
                    <a:pt x="1253" y="158"/>
                  </a:lnTo>
                  <a:lnTo>
                    <a:pt x="1254" y="160"/>
                  </a:lnTo>
                  <a:lnTo>
                    <a:pt x="1255" y="161"/>
                  </a:lnTo>
                  <a:lnTo>
                    <a:pt x="1256" y="161"/>
                  </a:lnTo>
                  <a:lnTo>
                    <a:pt x="1256" y="160"/>
                  </a:lnTo>
                  <a:lnTo>
                    <a:pt x="1257" y="159"/>
                  </a:lnTo>
                  <a:lnTo>
                    <a:pt x="1258" y="158"/>
                  </a:lnTo>
                  <a:lnTo>
                    <a:pt x="1260" y="158"/>
                  </a:lnTo>
                  <a:lnTo>
                    <a:pt x="1262" y="158"/>
                  </a:lnTo>
                  <a:lnTo>
                    <a:pt x="1263" y="159"/>
                  </a:lnTo>
                  <a:lnTo>
                    <a:pt x="1264" y="160"/>
                  </a:lnTo>
                  <a:lnTo>
                    <a:pt x="1265" y="161"/>
                  </a:lnTo>
                  <a:lnTo>
                    <a:pt x="1310" y="161"/>
                  </a:lnTo>
                  <a:lnTo>
                    <a:pt x="1310" y="160"/>
                  </a:lnTo>
                  <a:lnTo>
                    <a:pt x="1311" y="159"/>
                  </a:lnTo>
                  <a:lnTo>
                    <a:pt x="1313" y="158"/>
                  </a:lnTo>
                  <a:lnTo>
                    <a:pt x="1314" y="158"/>
                  </a:lnTo>
                  <a:lnTo>
                    <a:pt x="1316" y="158"/>
                  </a:lnTo>
                  <a:lnTo>
                    <a:pt x="1317" y="159"/>
                  </a:lnTo>
                  <a:lnTo>
                    <a:pt x="1318" y="160"/>
                  </a:lnTo>
                  <a:lnTo>
                    <a:pt x="1319" y="161"/>
                  </a:lnTo>
                  <a:lnTo>
                    <a:pt x="1371" y="161"/>
                  </a:lnTo>
                  <a:lnTo>
                    <a:pt x="1371" y="160"/>
                  </a:lnTo>
                  <a:lnTo>
                    <a:pt x="1372" y="159"/>
                  </a:lnTo>
                  <a:lnTo>
                    <a:pt x="1373" y="158"/>
                  </a:lnTo>
                  <a:lnTo>
                    <a:pt x="1375" y="158"/>
                  </a:lnTo>
                  <a:lnTo>
                    <a:pt x="1377" y="158"/>
                  </a:lnTo>
                  <a:lnTo>
                    <a:pt x="1378" y="159"/>
                  </a:lnTo>
                  <a:lnTo>
                    <a:pt x="1379" y="160"/>
                  </a:lnTo>
                  <a:lnTo>
                    <a:pt x="1380" y="161"/>
                  </a:lnTo>
                  <a:lnTo>
                    <a:pt x="1382" y="161"/>
                  </a:lnTo>
                  <a:lnTo>
                    <a:pt x="1383" y="160"/>
                  </a:lnTo>
                  <a:lnTo>
                    <a:pt x="1384" y="159"/>
                  </a:lnTo>
                  <a:lnTo>
                    <a:pt x="1385" y="158"/>
                  </a:lnTo>
                  <a:lnTo>
                    <a:pt x="1387" y="158"/>
                  </a:lnTo>
                  <a:lnTo>
                    <a:pt x="1389" y="158"/>
                  </a:lnTo>
                  <a:lnTo>
                    <a:pt x="1390" y="159"/>
                  </a:lnTo>
                  <a:lnTo>
                    <a:pt x="1391" y="160"/>
                  </a:lnTo>
                  <a:lnTo>
                    <a:pt x="1391" y="161"/>
                  </a:lnTo>
                  <a:lnTo>
                    <a:pt x="1455" y="161"/>
                  </a:lnTo>
                  <a:lnTo>
                    <a:pt x="1455" y="160"/>
                  </a:lnTo>
                  <a:lnTo>
                    <a:pt x="1456" y="159"/>
                  </a:lnTo>
                  <a:lnTo>
                    <a:pt x="1458" y="158"/>
                  </a:lnTo>
                  <a:lnTo>
                    <a:pt x="1459" y="158"/>
                  </a:lnTo>
                  <a:lnTo>
                    <a:pt x="1461" y="158"/>
                  </a:lnTo>
                  <a:lnTo>
                    <a:pt x="1463" y="159"/>
                  </a:lnTo>
                  <a:lnTo>
                    <a:pt x="1463" y="160"/>
                  </a:lnTo>
                  <a:lnTo>
                    <a:pt x="1464" y="161"/>
                  </a:lnTo>
                  <a:lnTo>
                    <a:pt x="1465" y="161"/>
                  </a:lnTo>
                  <a:lnTo>
                    <a:pt x="1465" y="160"/>
                  </a:lnTo>
                  <a:lnTo>
                    <a:pt x="1466" y="159"/>
                  </a:lnTo>
                  <a:lnTo>
                    <a:pt x="1468" y="158"/>
                  </a:lnTo>
                  <a:lnTo>
                    <a:pt x="1469" y="158"/>
                  </a:lnTo>
                  <a:lnTo>
                    <a:pt x="1471" y="158"/>
                  </a:lnTo>
                  <a:lnTo>
                    <a:pt x="1472" y="159"/>
                  </a:lnTo>
                  <a:lnTo>
                    <a:pt x="1474" y="160"/>
                  </a:lnTo>
                  <a:lnTo>
                    <a:pt x="1474" y="161"/>
                  </a:lnTo>
                  <a:lnTo>
                    <a:pt x="1479" y="161"/>
                  </a:lnTo>
                  <a:lnTo>
                    <a:pt x="1479" y="160"/>
                  </a:lnTo>
                  <a:lnTo>
                    <a:pt x="1480" y="159"/>
                  </a:lnTo>
                  <a:lnTo>
                    <a:pt x="1481" y="158"/>
                  </a:lnTo>
                  <a:lnTo>
                    <a:pt x="1483" y="158"/>
                  </a:lnTo>
                  <a:lnTo>
                    <a:pt x="1485" y="158"/>
                  </a:lnTo>
                  <a:lnTo>
                    <a:pt x="1486" y="159"/>
                  </a:lnTo>
                  <a:lnTo>
                    <a:pt x="1487" y="160"/>
                  </a:lnTo>
                  <a:lnTo>
                    <a:pt x="1488" y="161"/>
                  </a:lnTo>
                  <a:lnTo>
                    <a:pt x="1707" y="161"/>
                  </a:lnTo>
                  <a:lnTo>
                    <a:pt x="1707" y="160"/>
                  </a:lnTo>
                  <a:lnTo>
                    <a:pt x="1708" y="159"/>
                  </a:lnTo>
                  <a:lnTo>
                    <a:pt x="1709" y="158"/>
                  </a:lnTo>
                  <a:lnTo>
                    <a:pt x="1711" y="158"/>
                  </a:lnTo>
                  <a:lnTo>
                    <a:pt x="1713" y="158"/>
                  </a:lnTo>
                  <a:lnTo>
                    <a:pt x="1714" y="159"/>
                  </a:lnTo>
                  <a:lnTo>
                    <a:pt x="1715" y="160"/>
                  </a:lnTo>
                  <a:lnTo>
                    <a:pt x="1716" y="161"/>
                  </a:lnTo>
                  <a:lnTo>
                    <a:pt x="1751" y="161"/>
                  </a:lnTo>
                  <a:lnTo>
                    <a:pt x="1751" y="160"/>
                  </a:lnTo>
                  <a:lnTo>
                    <a:pt x="1752" y="159"/>
                  </a:lnTo>
                  <a:lnTo>
                    <a:pt x="1753" y="158"/>
                  </a:lnTo>
                  <a:lnTo>
                    <a:pt x="1755" y="158"/>
                  </a:lnTo>
                  <a:lnTo>
                    <a:pt x="1757" y="158"/>
                  </a:lnTo>
                  <a:lnTo>
                    <a:pt x="1758" y="159"/>
                  </a:lnTo>
                  <a:lnTo>
                    <a:pt x="1759" y="160"/>
                  </a:lnTo>
                  <a:lnTo>
                    <a:pt x="1760" y="161"/>
                  </a:lnTo>
                  <a:lnTo>
                    <a:pt x="1783" y="161"/>
                  </a:lnTo>
                  <a:lnTo>
                    <a:pt x="1783" y="159"/>
                  </a:lnTo>
                  <a:lnTo>
                    <a:pt x="1784" y="158"/>
                  </a:lnTo>
                  <a:lnTo>
                    <a:pt x="1786" y="156"/>
                  </a:lnTo>
                  <a:lnTo>
                    <a:pt x="1788" y="155"/>
                  </a:lnTo>
                  <a:lnTo>
                    <a:pt x="1790" y="155"/>
                  </a:lnTo>
                  <a:lnTo>
                    <a:pt x="1793" y="155"/>
                  </a:lnTo>
                  <a:lnTo>
                    <a:pt x="1795" y="155"/>
                  </a:lnTo>
                  <a:lnTo>
                    <a:pt x="1797" y="156"/>
                  </a:lnTo>
                  <a:lnTo>
                    <a:pt x="1799" y="158"/>
                  </a:lnTo>
                  <a:lnTo>
                    <a:pt x="1800" y="159"/>
                  </a:lnTo>
                  <a:lnTo>
                    <a:pt x="1800" y="161"/>
                  </a:lnTo>
                  <a:lnTo>
                    <a:pt x="1829" y="161"/>
                  </a:lnTo>
                  <a:lnTo>
                    <a:pt x="1829" y="160"/>
                  </a:lnTo>
                  <a:lnTo>
                    <a:pt x="1830" y="159"/>
                  </a:lnTo>
                  <a:lnTo>
                    <a:pt x="1831" y="158"/>
                  </a:lnTo>
                  <a:lnTo>
                    <a:pt x="1833" y="158"/>
                  </a:lnTo>
                  <a:lnTo>
                    <a:pt x="1835" y="158"/>
                  </a:lnTo>
                  <a:lnTo>
                    <a:pt x="1836" y="159"/>
                  </a:lnTo>
                  <a:lnTo>
                    <a:pt x="1837" y="160"/>
                  </a:lnTo>
                  <a:lnTo>
                    <a:pt x="1838" y="161"/>
                  </a:lnTo>
                  <a:lnTo>
                    <a:pt x="1842" y="161"/>
                  </a:lnTo>
                  <a:lnTo>
                    <a:pt x="1842" y="160"/>
                  </a:lnTo>
                  <a:lnTo>
                    <a:pt x="1843" y="159"/>
                  </a:lnTo>
                  <a:lnTo>
                    <a:pt x="1844" y="158"/>
                  </a:lnTo>
                  <a:lnTo>
                    <a:pt x="1846" y="158"/>
                  </a:lnTo>
                  <a:lnTo>
                    <a:pt x="1848" y="158"/>
                  </a:lnTo>
                  <a:lnTo>
                    <a:pt x="1849" y="159"/>
                  </a:lnTo>
                  <a:lnTo>
                    <a:pt x="1850" y="160"/>
                  </a:lnTo>
                  <a:lnTo>
                    <a:pt x="1851" y="161"/>
                  </a:lnTo>
                  <a:lnTo>
                    <a:pt x="1857" y="161"/>
                  </a:lnTo>
                  <a:lnTo>
                    <a:pt x="1857" y="160"/>
                  </a:lnTo>
                  <a:lnTo>
                    <a:pt x="1858" y="159"/>
                  </a:lnTo>
                  <a:lnTo>
                    <a:pt x="1860" y="158"/>
                  </a:lnTo>
                  <a:lnTo>
                    <a:pt x="1861" y="158"/>
                  </a:lnTo>
                  <a:lnTo>
                    <a:pt x="1863" y="158"/>
                  </a:lnTo>
                  <a:lnTo>
                    <a:pt x="1865" y="159"/>
                  </a:lnTo>
                  <a:lnTo>
                    <a:pt x="1865" y="160"/>
                  </a:lnTo>
                  <a:lnTo>
                    <a:pt x="1866" y="161"/>
                  </a:lnTo>
                  <a:lnTo>
                    <a:pt x="1891" y="161"/>
                  </a:lnTo>
                  <a:lnTo>
                    <a:pt x="1891" y="160"/>
                  </a:lnTo>
                  <a:lnTo>
                    <a:pt x="1892" y="159"/>
                  </a:lnTo>
                  <a:lnTo>
                    <a:pt x="1893" y="158"/>
                  </a:lnTo>
                  <a:lnTo>
                    <a:pt x="1895" y="158"/>
                  </a:lnTo>
                  <a:lnTo>
                    <a:pt x="1897" y="158"/>
                  </a:lnTo>
                  <a:lnTo>
                    <a:pt x="1898" y="159"/>
                  </a:lnTo>
                  <a:lnTo>
                    <a:pt x="1899" y="160"/>
                  </a:lnTo>
                  <a:lnTo>
                    <a:pt x="1900" y="161"/>
                  </a:lnTo>
                  <a:lnTo>
                    <a:pt x="1904" y="161"/>
                  </a:lnTo>
                  <a:lnTo>
                    <a:pt x="1905" y="160"/>
                  </a:lnTo>
                  <a:lnTo>
                    <a:pt x="1905" y="159"/>
                  </a:lnTo>
                  <a:lnTo>
                    <a:pt x="1907" y="158"/>
                  </a:lnTo>
                  <a:lnTo>
                    <a:pt x="1909" y="158"/>
                  </a:lnTo>
                  <a:lnTo>
                    <a:pt x="1910" y="158"/>
                  </a:lnTo>
                  <a:lnTo>
                    <a:pt x="1912" y="159"/>
                  </a:lnTo>
                  <a:lnTo>
                    <a:pt x="1913" y="160"/>
                  </a:lnTo>
                  <a:lnTo>
                    <a:pt x="1913" y="161"/>
                  </a:lnTo>
                  <a:lnTo>
                    <a:pt x="1924" y="161"/>
                  </a:lnTo>
                  <a:lnTo>
                    <a:pt x="1925" y="160"/>
                  </a:lnTo>
                  <a:lnTo>
                    <a:pt x="1926" y="159"/>
                  </a:lnTo>
                  <a:lnTo>
                    <a:pt x="1927" y="158"/>
                  </a:lnTo>
                  <a:lnTo>
                    <a:pt x="1929" y="158"/>
                  </a:lnTo>
                  <a:lnTo>
                    <a:pt x="1931" y="158"/>
                  </a:lnTo>
                  <a:lnTo>
                    <a:pt x="1932" y="159"/>
                  </a:lnTo>
                  <a:lnTo>
                    <a:pt x="1933" y="160"/>
                  </a:lnTo>
                  <a:lnTo>
                    <a:pt x="1933" y="161"/>
                  </a:lnTo>
                  <a:lnTo>
                    <a:pt x="1939" y="161"/>
                  </a:lnTo>
                  <a:lnTo>
                    <a:pt x="1940" y="160"/>
                  </a:lnTo>
                  <a:lnTo>
                    <a:pt x="1940" y="159"/>
                  </a:lnTo>
                  <a:lnTo>
                    <a:pt x="1942" y="158"/>
                  </a:lnTo>
                  <a:lnTo>
                    <a:pt x="1944" y="158"/>
                  </a:lnTo>
                  <a:lnTo>
                    <a:pt x="1945" y="158"/>
                  </a:lnTo>
                  <a:lnTo>
                    <a:pt x="1947" y="159"/>
                  </a:lnTo>
                  <a:lnTo>
                    <a:pt x="1948" y="160"/>
                  </a:lnTo>
                  <a:lnTo>
                    <a:pt x="1948" y="161"/>
                  </a:lnTo>
                  <a:lnTo>
                    <a:pt x="1977" y="161"/>
                  </a:lnTo>
                  <a:lnTo>
                    <a:pt x="1977" y="160"/>
                  </a:lnTo>
                  <a:lnTo>
                    <a:pt x="1978" y="159"/>
                  </a:lnTo>
                  <a:lnTo>
                    <a:pt x="1980" y="158"/>
                  </a:lnTo>
                  <a:lnTo>
                    <a:pt x="1981" y="158"/>
                  </a:lnTo>
                  <a:lnTo>
                    <a:pt x="1983" y="158"/>
                  </a:lnTo>
                  <a:lnTo>
                    <a:pt x="1985" y="159"/>
                  </a:lnTo>
                  <a:lnTo>
                    <a:pt x="1985" y="160"/>
                  </a:lnTo>
                  <a:lnTo>
                    <a:pt x="1986" y="161"/>
                  </a:lnTo>
                  <a:lnTo>
                    <a:pt x="1991" y="161"/>
                  </a:lnTo>
                  <a:lnTo>
                    <a:pt x="1991" y="160"/>
                  </a:lnTo>
                  <a:lnTo>
                    <a:pt x="1992" y="159"/>
                  </a:lnTo>
                  <a:lnTo>
                    <a:pt x="1994" y="158"/>
                  </a:lnTo>
                  <a:lnTo>
                    <a:pt x="1996" y="158"/>
                  </a:lnTo>
                  <a:lnTo>
                    <a:pt x="1997" y="158"/>
                  </a:lnTo>
                  <a:lnTo>
                    <a:pt x="1999" y="159"/>
                  </a:lnTo>
                  <a:lnTo>
                    <a:pt x="2000" y="160"/>
                  </a:lnTo>
                  <a:lnTo>
                    <a:pt x="2000" y="161"/>
                  </a:lnTo>
                  <a:lnTo>
                    <a:pt x="2009" y="161"/>
                  </a:lnTo>
                  <a:lnTo>
                    <a:pt x="2009" y="159"/>
                  </a:lnTo>
                  <a:lnTo>
                    <a:pt x="2010" y="158"/>
                  </a:lnTo>
                  <a:lnTo>
                    <a:pt x="2012" y="156"/>
                  </a:lnTo>
                  <a:lnTo>
                    <a:pt x="2014" y="155"/>
                  </a:lnTo>
                  <a:lnTo>
                    <a:pt x="2016" y="155"/>
                  </a:lnTo>
                  <a:lnTo>
                    <a:pt x="2019" y="155"/>
                  </a:lnTo>
                  <a:lnTo>
                    <a:pt x="2021" y="155"/>
                  </a:lnTo>
                  <a:lnTo>
                    <a:pt x="2023" y="156"/>
                  </a:lnTo>
                  <a:lnTo>
                    <a:pt x="2024" y="158"/>
                  </a:lnTo>
                  <a:lnTo>
                    <a:pt x="2025" y="159"/>
                  </a:lnTo>
                  <a:lnTo>
                    <a:pt x="2026" y="161"/>
                  </a:lnTo>
                  <a:lnTo>
                    <a:pt x="2029" y="161"/>
                  </a:lnTo>
                  <a:lnTo>
                    <a:pt x="2030" y="160"/>
                  </a:lnTo>
                  <a:lnTo>
                    <a:pt x="2030" y="159"/>
                  </a:lnTo>
                  <a:lnTo>
                    <a:pt x="2032" y="158"/>
                  </a:lnTo>
                  <a:lnTo>
                    <a:pt x="2034" y="158"/>
                  </a:lnTo>
                  <a:lnTo>
                    <a:pt x="2035" y="158"/>
                  </a:lnTo>
                  <a:lnTo>
                    <a:pt x="2037" y="159"/>
                  </a:lnTo>
                  <a:lnTo>
                    <a:pt x="2038" y="160"/>
                  </a:lnTo>
                  <a:lnTo>
                    <a:pt x="2038" y="161"/>
                  </a:lnTo>
                  <a:lnTo>
                    <a:pt x="2053" y="161"/>
                  </a:lnTo>
                  <a:lnTo>
                    <a:pt x="2053" y="160"/>
                  </a:lnTo>
                  <a:lnTo>
                    <a:pt x="2054" y="159"/>
                  </a:lnTo>
                  <a:lnTo>
                    <a:pt x="2056" y="158"/>
                  </a:lnTo>
                  <a:lnTo>
                    <a:pt x="2057" y="158"/>
                  </a:lnTo>
                  <a:lnTo>
                    <a:pt x="2059" y="158"/>
                  </a:lnTo>
                  <a:lnTo>
                    <a:pt x="2060" y="159"/>
                  </a:lnTo>
                  <a:lnTo>
                    <a:pt x="2061" y="160"/>
                  </a:lnTo>
                  <a:lnTo>
                    <a:pt x="2062" y="161"/>
                  </a:lnTo>
                  <a:lnTo>
                    <a:pt x="2277" y="161"/>
                  </a:lnTo>
                  <a:lnTo>
                    <a:pt x="2277" y="160"/>
                  </a:lnTo>
                  <a:lnTo>
                    <a:pt x="2278" y="159"/>
                  </a:lnTo>
                  <a:lnTo>
                    <a:pt x="2279" y="158"/>
                  </a:lnTo>
                  <a:lnTo>
                    <a:pt x="2281" y="158"/>
                  </a:lnTo>
                  <a:lnTo>
                    <a:pt x="2283" y="158"/>
                  </a:lnTo>
                  <a:lnTo>
                    <a:pt x="2284" y="159"/>
                  </a:lnTo>
                  <a:lnTo>
                    <a:pt x="2285" y="160"/>
                  </a:lnTo>
                  <a:lnTo>
                    <a:pt x="2286" y="161"/>
                  </a:lnTo>
                  <a:lnTo>
                    <a:pt x="2293" y="161"/>
                  </a:lnTo>
                  <a:lnTo>
                    <a:pt x="2293" y="160"/>
                  </a:lnTo>
                  <a:lnTo>
                    <a:pt x="2294" y="159"/>
                  </a:lnTo>
                  <a:lnTo>
                    <a:pt x="2295" y="158"/>
                  </a:lnTo>
                  <a:lnTo>
                    <a:pt x="2297" y="158"/>
                  </a:lnTo>
                  <a:lnTo>
                    <a:pt x="2299" y="158"/>
                  </a:lnTo>
                  <a:lnTo>
                    <a:pt x="2300" y="159"/>
                  </a:lnTo>
                  <a:lnTo>
                    <a:pt x="2301" y="160"/>
                  </a:lnTo>
                  <a:lnTo>
                    <a:pt x="2302" y="161"/>
                  </a:lnTo>
                  <a:lnTo>
                    <a:pt x="2303" y="161"/>
                  </a:lnTo>
                  <a:lnTo>
                    <a:pt x="2303" y="160"/>
                  </a:lnTo>
                  <a:lnTo>
                    <a:pt x="2304" y="158"/>
                  </a:lnTo>
                  <a:lnTo>
                    <a:pt x="2305" y="157"/>
                  </a:lnTo>
                  <a:lnTo>
                    <a:pt x="2307" y="156"/>
                  </a:lnTo>
                  <a:lnTo>
                    <a:pt x="2309" y="156"/>
                  </a:lnTo>
                  <a:lnTo>
                    <a:pt x="2311" y="156"/>
                  </a:lnTo>
                  <a:lnTo>
                    <a:pt x="2313" y="156"/>
                  </a:lnTo>
                  <a:lnTo>
                    <a:pt x="2315" y="157"/>
                  </a:lnTo>
                  <a:lnTo>
                    <a:pt x="2317" y="158"/>
                  </a:lnTo>
                  <a:lnTo>
                    <a:pt x="2318" y="160"/>
                  </a:lnTo>
                  <a:lnTo>
                    <a:pt x="2318" y="161"/>
                  </a:lnTo>
                  <a:lnTo>
                    <a:pt x="2325" y="161"/>
                  </a:lnTo>
                  <a:lnTo>
                    <a:pt x="2325" y="160"/>
                  </a:lnTo>
                  <a:lnTo>
                    <a:pt x="2326" y="159"/>
                  </a:lnTo>
                  <a:lnTo>
                    <a:pt x="2327" y="158"/>
                  </a:lnTo>
                  <a:lnTo>
                    <a:pt x="2329" y="158"/>
                  </a:lnTo>
                  <a:lnTo>
                    <a:pt x="2331" y="158"/>
                  </a:lnTo>
                  <a:lnTo>
                    <a:pt x="2332" y="159"/>
                  </a:lnTo>
                  <a:lnTo>
                    <a:pt x="2333" y="160"/>
                  </a:lnTo>
                  <a:lnTo>
                    <a:pt x="2334" y="161"/>
                  </a:lnTo>
                  <a:lnTo>
                    <a:pt x="2341" y="161"/>
                  </a:lnTo>
                  <a:lnTo>
                    <a:pt x="2341" y="160"/>
                  </a:lnTo>
                  <a:lnTo>
                    <a:pt x="2342" y="159"/>
                  </a:lnTo>
                  <a:lnTo>
                    <a:pt x="2344" y="158"/>
                  </a:lnTo>
                  <a:lnTo>
                    <a:pt x="2346" y="158"/>
                  </a:lnTo>
                  <a:lnTo>
                    <a:pt x="2347" y="158"/>
                  </a:lnTo>
                  <a:lnTo>
                    <a:pt x="2349" y="159"/>
                  </a:lnTo>
                  <a:lnTo>
                    <a:pt x="2350" y="160"/>
                  </a:lnTo>
                  <a:lnTo>
                    <a:pt x="2350" y="161"/>
                  </a:lnTo>
                  <a:lnTo>
                    <a:pt x="2352" y="161"/>
                  </a:lnTo>
                  <a:lnTo>
                    <a:pt x="2353" y="160"/>
                  </a:lnTo>
                  <a:lnTo>
                    <a:pt x="2354" y="158"/>
                  </a:lnTo>
                  <a:lnTo>
                    <a:pt x="2355" y="157"/>
                  </a:lnTo>
                  <a:lnTo>
                    <a:pt x="2357" y="156"/>
                  </a:lnTo>
                  <a:lnTo>
                    <a:pt x="2359" y="156"/>
                  </a:lnTo>
                  <a:lnTo>
                    <a:pt x="2361" y="156"/>
                  </a:lnTo>
                  <a:lnTo>
                    <a:pt x="2363" y="157"/>
                  </a:lnTo>
                  <a:lnTo>
                    <a:pt x="2365" y="158"/>
                  </a:lnTo>
                  <a:lnTo>
                    <a:pt x="2365" y="160"/>
                  </a:lnTo>
                  <a:lnTo>
                    <a:pt x="2366" y="161"/>
                  </a:lnTo>
                  <a:lnTo>
                    <a:pt x="2398" y="161"/>
                  </a:lnTo>
                  <a:lnTo>
                    <a:pt x="2398" y="160"/>
                  </a:lnTo>
                  <a:lnTo>
                    <a:pt x="2399" y="159"/>
                  </a:lnTo>
                  <a:lnTo>
                    <a:pt x="2401" y="158"/>
                  </a:lnTo>
                  <a:lnTo>
                    <a:pt x="2403" y="158"/>
                  </a:lnTo>
                  <a:lnTo>
                    <a:pt x="2404" y="158"/>
                  </a:lnTo>
                  <a:lnTo>
                    <a:pt x="2406" y="159"/>
                  </a:lnTo>
                  <a:lnTo>
                    <a:pt x="2407" y="160"/>
                  </a:lnTo>
                  <a:lnTo>
                    <a:pt x="2407" y="161"/>
                  </a:lnTo>
                  <a:lnTo>
                    <a:pt x="2424" y="161"/>
                  </a:lnTo>
                  <a:lnTo>
                    <a:pt x="2425" y="160"/>
                  </a:lnTo>
                  <a:lnTo>
                    <a:pt x="2426" y="159"/>
                  </a:lnTo>
                  <a:lnTo>
                    <a:pt x="2427" y="158"/>
                  </a:lnTo>
                  <a:lnTo>
                    <a:pt x="2429" y="158"/>
                  </a:lnTo>
                  <a:lnTo>
                    <a:pt x="2431" y="158"/>
                  </a:lnTo>
                  <a:lnTo>
                    <a:pt x="2432" y="159"/>
                  </a:lnTo>
                  <a:lnTo>
                    <a:pt x="2433" y="160"/>
                  </a:lnTo>
                  <a:lnTo>
                    <a:pt x="2433" y="161"/>
                  </a:lnTo>
                  <a:lnTo>
                    <a:pt x="2448" y="161"/>
                  </a:lnTo>
                  <a:lnTo>
                    <a:pt x="2448" y="160"/>
                  </a:lnTo>
                  <a:lnTo>
                    <a:pt x="2449" y="159"/>
                  </a:lnTo>
                  <a:lnTo>
                    <a:pt x="2451" y="158"/>
                  </a:lnTo>
                  <a:lnTo>
                    <a:pt x="2452" y="158"/>
                  </a:lnTo>
                  <a:lnTo>
                    <a:pt x="2454" y="158"/>
                  </a:lnTo>
                  <a:lnTo>
                    <a:pt x="2456" y="159"/>
                  </a:lnTo>
                  <a:lnTo>
                    <a:pt x="2457" y="160"/>
                  </a:lnTo>
                  <a:lnTo>
                    <a:pt x="2457" y="161"/>
                  </a:lnTo>
                  <a:lnTo>
                    <a:pt x="2475" y="161"/>
                  </a:lnTo>
                  <a:lnTo>
                    <a:pt x="2475" y="160"/>
                  </a:lnTo>
                  <a:lnTo>
                    <a:pt x="2476" y="159"/>
                  </a:lnTo>
                  <a:lnTo>
                    <a:pt x="2478" y="158"/>
                  </a:lnTo>
                  <a:lnTo>
                    <a:pt x="2480" y="158"/>
                  </a:lnTo>
                  <a:lnTo>
                    <a:pt x="2481" y="158"/>
                  </a:lnTo>
                  <a:lnTo>
                    <a:pt x="2483" y="159"/>
                  </a:lnTo>
                  <a:lnTo>
                    <a:pt x="2484" y="160"/>
                  </a:lnTo>
                  <a:lnTo>
                    <a:pt x="2484" y="161"/>
                  </a:lnTo>
                  <a:lnTo>
                    <a:pt x="2499" y="161"/>
                  </a:lnTo>
                  <a:lnTo>
                    <a:pt x="2499" y="160"/>
                  </a:lnTo>
                  <a:lnTo>
                    <a:pt x="2500" y="159"/>
                  </a:lnTo>
                  <a:lnTo>
                    <a:pt x="2501" y="158"/>
                  </a:lnTo>
                  <a:lnTo>
                    <a:pt x="2503" y="158"/>
                  </a:lnTo>
                  <a:lnTo>
                    <a:pt x="2505" y="158"/>
                  </a:lnTo>
                  <a:lnTo>
                    <a:pt x="2506" y="159"/>
                  </a:lnTo>
                  <a:lnTo>
                    <a:pt x="2507" y="160"/>
                  </a:lnTo>
                  <a:lnTo>
                    <a:pt x="2508" y="161"/>
                  </a:lnTo>
                  <a:lnTo>
                    <a:pt x="2579" y="161"/>
                  </a:lnTo>
                  <a:lnTo>
                    <a:pt x="2579" y="160"/>
                  </a:lnTo>
                  <a:lnTo>
                    <a:pt x="2580" y="159"/>
                  </a:lnTo>
                  <a:lnTo>
                    <a:pt x="2581" y="158"/>
                  </a:lnTo>
                  <a:lnTo>
                    <a:pt x="2583" y="158"/>
                  </a:lnTo>
                  <a:lnTo>
                    <a:pt x="2585" y="158"/>
                  </a:lnTo>
                  <a:lnTo>
                    <a:pt x="2586" y="159"/>
                  </a:lnTo>
                  <a:lnTo>
                    <a:pt x="2587" y="160"/>
                  </a:lnTo>
                  <a:lnTo>
                    <a:pt x="2587" y="161"/>
                  </a:lnTo>
                  <a:lnTo>
                    <a:pt x="2755" y="161"/>
                  </a:lnTo>
                  <a:lnTo>
                    <a:pt x="2756" y="160"/>
                  </a:lnTo>
                  <a:lnTo>
                    <a:pt x="2757" y="159"/>
                  </a:lnTo>
                  <a:lnTo>
                    <a:pt x="2758" y="158"/>
                  </a:lnTo>
                  <a:lnTo>
                    <a:pt x="2760" y="158"/>
                  </a:lnTo>
                  <a:lnTo>
                    <a:pt x="2762" y="158"/>
                  </a:lnTo>
                  <a:lnTo>
                    <a:pt x="2763" y="159"/>
                  </a:lnTo>
                  <a:lnTo>
                    <a:pt x="2764" y="160"/>
                  </a:lnTo>
                  <a:lnTo>
                    <a:pt x="2764" y="161"/>
                  </a:lnTo>
                  <a:lnTo>
                    <a:pt x="2777" y="161"/>
                  </a:lnTo>
                  <a:lnTo>
                    <a:pt x="2778" y="160"/>
                  </a:lnTo>
                  <a:lnTo>
                    <a:pt x="2779" y="159"/>
                  </a:lnTo>
                  <a:lnTo>
                    <a:pt x="2780" y="158"/>
                  </a:lnTo>
                  <a:lnTo>
                    <a:pt x="2782" y="158"/>
                  </a:lnTo>
                  <a:lnTo>
                    <a:pt x="2783" y="158"/>
                  </a:lnTo>
                  <a:lnTo>
                    <a:pt x="2785" y="159"/>
                  </a:lnTo>
                  <a:lnTo>
                    <a:pt x="2786" y="160"/>
                  </a:lnTo>
                  <a:lnTo>
                    <a:pt x="2786" y="161"/>
                  </a:lnTo>
                  <a:lnTo>
                    <a:pt x="2796" y="161"/>
                  </a:lnTo>
                  <a:lnTo>
                    <a:pt x="2796" y="160"/>
                  </a:lnTo>
                  <a:lnTo>
                    <a:pt x="2797" y="159"/>
                  </a:lnTo>
                  <a:lnTo>
                    <a:pt x="2799" y="158"/>
                  </a:lnTo>
                  <a:lnTo>
                    <a:pt x="2800" y="158"/>
                  </a:lnTo>
                  <a:lnTo>
                    <a:pt x="2802" y="158"/>
                  </a:lnTo>
                  <a:lnTo>
                    <a:pt x="2803" y="159"/>
                  </a:lnTo>
                  <a:lnTo>
                    <a:pt x="2804" y="160"/>
                  </a:lnTo>
                  <a:lnTo>
                    <a:pt x="2805" y="161"/>
                  </a:lnTo>
                  <a:lnTo>
                    <a:pt x="2809" y="161"/>
                  </a:lnTo>
                  <a:lnTo>
                    <a:pt x="2810" y="160"/>
                  </a:lnTo>
                  <a:lnTo>
                    <a:pt x="2811" y="159"/>
                  </a:lnTo>
                  <a:lnTo>
                    <a:pt x="2812" y="158"/>
                  </a:lnTo>
                  <a:lnTo>
                    <a:pt x="2814" y="158"/>
                  </a:lnTo>
                  <a:lnTo>
                    <a:pt x="2815" y="158"/>
                  </a:lnTo>
                  <a:lnTo>
                    <a:pt x="2817" y="159"/>
                  </a:lnTo>
                  <a:lnTo>
                    <a:pt x="2818" y="160"/>
                  </a:lnTo>
                  <a:lnTo>
                    <a:pt x="2818" y="161"/>
                  </a:lnTo>
                  <a:lnTo>
                    <a:pt x="2836" y="161"/>
                  </a:lnTo>
                  <a:lnTo>
                    <a:pt x="2837" y="160"/>
                  </a:lnTo>
                  <a:lnTo>
                    <a:pt x="2838" y="159"/>
                  </a:lnTo>
                  <a:lnTo>
                    <a:pt x="2839" y="158"/>
                  </a:lnTo>
                  <a:lnTo>
                    <a:pt x="2841" y="158"/>
                  </a:lnTo>
                  <a:lnTo>
                    <a:pt x="2842" y="158"/>
                  </a:lnTo>
                  <a:lnTo>
                    <a:pt x="2844" y="159"/>
                  </a:lnTo>
                  <a:lnTo>
                    <a:pt x="2845" y="160"/>
                  </a:lnTo>
                  <a:lnTo>
                    <a:pt x="2845" y="161"/>
                  </a:lnTo>
                  <a:lnTo>
                    <a:pt x="2864" y="161"/>
                  </a:lnTo>
                  <a:lnTo>
                    <a:pt x="2864" y="160"/>
                  </a:lnTo>
                  <a:lnTo>
                    <a:pt x="2865" y="159"/>
                  </a:lnTo>
                  <a:lnTo>
                    <a:pt x="2867" y="158"/>
                  </a:lnTo>
                  <a:lnTo>
                    <a:pt x="2868" y="158"/>
                  </a:lnTo>
                  <a:lnTo>
                    <a:pt x="2870" y="158"/>
                  </a:lnTo>
                  <a:lnTo>
                    <a:pt x="2872" y="159"/>
                  </a:lnTo>
                  <a:lnTo>
                    <a:pt x="2873" y="160"/>
                  </a:lnTo>
                  <a:lnTo>
                    <a:pt x="2873" y="161"/>
                  </a:lnTo>
                  <a:lnTo>
                    <a:pt x="2891" y="161"/>
                  </a:lnTo>
                  <a:lnTo>
                    <a:pt x="2891" y="160"/>
                  </a:lnTo>
                  <a:lnTo>
                    <a:pt x="2892" y="159"/>
                  </a:lnTo>
                  <a:lnTo>
                    <a:pt x="2894" y="158"/>
                  </a:lnTo>
                  <a:lnTo>
                    <a:pt x="2896" y="158"/>
                  </a:lnTo>
                  <a:lnTo>
                    <a:pt x="2897" y="158"/>
                  </a:lnTo>
                  <a:lnTo>
                    <a:pt x="2899" y="159"/>
                  </a:lnTo>
                  <a:lnTo>
                    <a:pt x="2900" y="160"/>
                  </a:lnTo>
                  <a:lnTo>
                    <a:pt x="2900" y="161"/>
                  </a:lnTo>
                  <a:lnTo>
                    <a:pt x="2905" y="161"/>
                  </a:lnTo>
                  <a:lnTo>
                    <a:pt x="2906" y="160"/>
                  </a:lnTo>
                  <a:lnTo>
                    <a:pt x="2907" y="159"/>
                  </a:lnTo>
                  <a:lnTo>
                    <a:pt x="2908" y="158"/>
                  </a:lnTo>
                  <a:lnTo>
                    <a:pt x="2910" y="158"/>
                  </a:lnTo>
                  <a:lnTo>
                    <a:pt x="2912" y="158"/>
                  </a:lnTo>
                  <a:lnTo>
                    <a:pt x="2913" y="159"/>
                  </a:lnTo>
                  <a:lnTo>
                    <a:pt x="2914" y="160"/>
                  </a:lnTo>
                  <a:lnTo>
                    <a:pt x="2914" y="161"/>
                  </a:lnTo>
                  <a:lnTo>
                    <a:pt x="3202" y="161"/>
                  </a:lnTo>
                  <a:lnTo>
                    <a:pt x="3202" y="160"/>
                  </a:lnTo>
                  <a:lnTo>
                    <a:pt x="3203" y="159"/>
                  </a:lnTo>
                  <a:lnTo>
                    <a:pt x="3205" y="158"/>
                  </a:lnTo>
                  <a:lnTo>
                    <a:pt x="3206" y="158"/>
                  </a:lnTo>
                  <a:lnTo>
                    <a:pt x="3208" y="158"/>
                  </a:lnTo>
                  <a:lnTo>
                    <a:pt x="3210" y="159"/>
                  </a:lnTo>
                  <a:lnTo>
                    <a:pt x="3211" y="160"/>
                  </a:lnTo>
                  <a:lnTo>
                    <a:pt x="3211" y="161"/>
                  </a:lnTo>
                  <a:lnTo>
                    <a:pt x="3253" y="161"/>
                  </a:lnTo>
                  <a:lnTo>
                    <a:pt x="3253" y="0"/>
                  </a:lnTo>
                  <a:lnTo>
                    <a:pt x="3244" y="0"/>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06" name="Freeform 616"/>
            <p:cNvSpPr>
              <a:spLocks/>
            </p:cNvSpPr>
            <p:nvPr/>
          </p:nvSpPr>
          <p:spPr bwMode="auto">
            <a:xfrm>
              <a:off x="4978" y="2026"/>
              <a:ext cx="13" cy="9"/>
            </a:xfrm>
            <a:custGeom>
              <a:avLst/>
              <a:gdLst>
                <a:gd name="T0" fmla="*/ 11 w 13"/>
                <a:gd name="T1" fmla="*/ 9 h 9"/>
                <a:gd name="T2" fmla="*/ 0 w 13"/>
                <a:gd name="T3" fmla="*/ 5 h 9"/>
                <a:gd name="T4" fmla="*/ 11 w 13"/>
                <a:gd name="T5" fmla="*/ 0 h 9"/>
                <a:gd name="T6" fmla="*/ 13 w 13"/>
                <a:gd name="T7" fmla="*/ 3 h 9"/>
                <a:gd name="T8" fmla="*/ 13 w 13"/>
                <a:gd name="T9" fmla="*/ 5 h 9"/>
                <a:gd name="T10" fmla="*/ 13 w 13"/>
                <a:gd name="T11" fmla="*/ 7 h 9"/>
                <a:gd name="T12" fmla="*/ 11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1" y="9"/>
                  </a:moveTo>
                  <a:lnTo>
                    <a:pt x="0" y="5"/>
                  </a:lnTo>
                  <a:lnTo>
                    <a:pt x="11" y="0"/>
                  </a:lnTo>
                  <a:lnTo>
                    <a:pt x="13" y="3"/>
                  </a:lnTo>
                  <a:lnTo>
                    <a:pt x="13" y="5"/>
                  </a:lnTo>
                  <a:lnTo>
                    <a:pt x="13" y="7"/>
                  </a:lnTo>
                  <a:lnTo>
                    <a:pt x="11"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07" name="Freeform 617"/>
            <p:cNvSpPr>
              <a:spLocks/>
            </p:cNvSpPr>
            <p:nvPr/>
          </p:nvSpPr>
          <p:spPr bwMode="auto">
            <a:xfrm>
              <a:off x="2919" y="2012"/>
              <a:ext cx="1750" cy="41"/>
            </a:xfrm>
            <a:custGeom>
              <a:avLst/>
              <a:gdLst>
                <a:gd name="T0" fmla="*/ 59 w 1750"/>
                <a:gd name="T1" fmla="*/ 3 h 41"/>
                <a:gd name="T2" fmla="*/ 73 w 1750"/>
                <a:gd name="T3" fmla="*/ 4 h 41"/>
                <a:gd name="T4" fmla="*/ 112 w 1750"/>
                <a:gd name="T5" fmla="*/ 7 h 41"/>
                <a:gd name="T6" fmla="*/ 121 w 1750"/>
                <a:gd name="T7" fmla="*/ 6 h 41"/>
                <a:gd name="T8" fmla="*/ 142 w 1750"/>
                <a:gd name="T9" fmla="*/ 4 h 41"/>
                <a:gd name="T10" fmla="*/ 199 w 1750"/>
                <a:gd name="T11" fmla="*/ 4 h 41"/>
                <a:gd name="T12" fmla="*/ 209 w 1750"/>
                <a:gd name="T13" fmla="*/ 6 h 41"/>
                <a:gd name="T14" fmla="*/ 217 w 1750"/>
                <a:gd name="T15" fmla="*/ 7 h 41"/>
                <a:gd name="T16" fmla="*/ 229 w 1750"/>
                <a:gd name="T17" fmla="*/ 4 h 41"/>
                <a:gd name="T18" fmla="*/ 260 w 1750"/>
                <a:gd name="T19" fmla="*/ 3 h 41"/>
                <a:gd name="T20" fmla="*/ 279 w 1750"/>
                <a:gd name="T21" fmla="*/ 4 h 41"/>
                <a:gd name="T22" fmla="*/ 289 w 1750"/>
                <a:gd name="T23" fmla="*/ 5 h 41"/>
                <a:gd name="T24" fmla="*/ 297 w 1750"/>
                <a:gd name="T25" fmla="*/ 4 h 41"/>
                <a:gd name="T26" fmla="*/ 311 w 1750"/>
                <a:gd name="T27" fmla="*/ 4 h 41"/>
                <a:gd name="T28" fmla="*/ 352 w 1750"/>
                <a:gd name="T29" fmla="*/ 6 h 41"/>
                <a:gd name="T30" fmla="*/ 361 w 1750"/>
                <a:gd name="T31" fmla="*/ 7 h 41"/>
                <a:gd name="T32" fmla="*/ 415 w 1750"/>
                <a:gd name="T33" fmla="*/ 4 h 41"/>
                <a:gd name="T34" fmla="*/ 518 w 1750"/>
                <a:gd name="T35" fmla="*/ 3 h 41"/>
                <a:gd name="T36" fmla="*/ 534 w 1750"/>
                <a:gd name="T37" fmla="*/ 4 h 41"/>
                <a:gd name="T38" fmla="*/ 577 w 1750"/>
                <a:gd name="T39" fmla="*/ 7 h 41"/>
                <a:gd name="T40" fmla="*/ 585 w 1750"/>
                <a:gd name="T41" fmla="*/ 6 h 41"/>
                <a:gd name="T42" fmla="*/ 616 w 1750"/>
                <a:gd name="T43" fmla="*/ 0 h 41"/>
                <a:gd name="T44" fmla="*/ 655 w 1750"/>
                <a:gd name="T45" fmla="*/ 7 h 41"/>
                <a:gd name="T46" fmla="*/ 663 w 1750"/>
                <a:gd name="T47" fmla="*/ 6 h 41"/>
                <a:gd name="T48" fmla="*/ 723 w 1750"/>
                <a:gd name="T49" fmla="*/ 4 h 41"/>
                <a:gd name="T50" fmla="*/ 733 w 1750"/>
                <a:gd name="T51" fmla="*/ 4 h 41"/>
                <a:gd name="T52" fmla="*/ 751 w 1750"/>
                <a:gd name="T53" fmla="*/ 6 h 41"/>
                <a:gd name="T54" fmla="*/ 759 w 1750"/>
                <a:gd name="T55" fmla="*/ 7 h 41"/>
                <a:gd name="T56" fmla="*/ 773 w 1750"/>
                <a:gd name="T57" fmla="*/ 4 h 41"/>
                <a:gd name="T58" fmla="*/ 822 w 1750"/>
                <a:gd name="T59" fmla="*/ 3 h 41"/>
                <a:gd name="T60" fmla="*/ 836 w 1750"/>
                <a:gd name="T61" fmla="*/ 3 h 41"/>
                <a:gd name="T62" fmla="*/ 850 w 1750"/>
                <a:gd name="T63" fmla="*/ 3 h 41"/>
                <a:gd name="T64" fmla="*/ 860 w 1750"/>
                <a:gd name="T65" fmla="*/ 3 h 41"/>
                <a:gd name="T66" fmla="*/ 975 w 1750"/>
                <a:gd name="T67" fmla="*/ 4 h 41"/>
                <a:gd name="T68" fmla="*/ 1103 w 1750"/>
                <a:gd name="T69" fmla="*/ 7 h 41"/>
                <a:gd name="T70" fmla="*/ 1111 w 1750"/>
                <a:gd name="T71" fmla="*/ 6 h 41"/>
                <a:gd name="T72" fmla="*/ 1125 w 1750"/>
                <a:gd name="T73" fmla="*/ 4 h 41"/>
                <a:gd name="T74" fmla="*/ 1138 w 1750"/>
                <a:gd name="T75" fmla="*/ 4 h 41"/>
                <a:gd name="T76" fmla="*/ 1183 w 1750"/>
                <a:gd name="T77" fmla="*/ 6 h 41"/>
                <a:gd name="T78" fmla="*/ 1192 w 1750"/>
                <a:gd name="T79" fmla="*/ 7 h 41"/>
                <a:gd name="T80" fmla="*/ 1204 w 1750"/>
                <a:gd name="T81" fmla="*/ 4 h 41"/>
                <a:gd name="T82" fmla="*/ 1278 w 1750"/>
                <a:gd name="T83" fmla="*/ 3 h 41"/>
                <a:gd name="T84" fmla="*/ 1302 w 1750"/>
                <a:gd name="T85" fmla="*/ 4 h 41"/>
                <a:gd name="T86" fmla="*/ 1313 w 1750"/>
                <a:gd name="T87" fmla="*/ 7 h 41"/>
                <a:gd name="T88" fmla="*/ 1321 w 1750"/>
                <a:gd name="T89" fmla="*/ 6 h 41"/>
                <a:gd name="T90" fmla="*/ 1331 w 1750"/>
                <a:gd name="T91" fmla="*/ 4 h 41"/>
                <a:gd name="T92" fmla="*/ 1393 w 1750"/>
                <a:gd name="T93" fmla="*/ 4 h 41"/>
                <a:gd name="T94" fmla="*/ 1444 w 1750"/>
                <a:gd name="T95" fmla="*/ 6 h 41"/>
                <a:gd name="T96" fmla="*/ 1453 w 1750"/>
                <a:gd name="T97" fmla="*/ 7 h 41"/>
                <a:gd name="T98" fmla="*/ 1501 w 1750"/>
                <a:gd name="T99" fmla="*/ 4 h 41"/>
                <a:gd name="T100" fmla="*/ 1547 w 1750"/>
                <a:gd name="T101" fmla="*/ 3 h 41"/>
                <a:gd name="T102" fmla="*/ 1583 w 1750"/>
                <a:gd name="T103" fmla="*/ 4 h 41"/>
                <a:gd name="T104" fmla="*/ 1622 w 1750"/>
                <a:gd name="T105" fmla="*/ 7 h 41"/>
                <a:gd name="T106" fmla="*/ 1630 w 1750"/>
                <a:gd name="T107" fmla="*/ 6 h 41"/>
                <a:gd name="T108" fmla="*/ 1641 w 1750"/>
                <a:gd name="T109" fmla="*/ 4 h 41"/>
                <a:gd name="T110" fmla="*/ 1720 w 1750"/>
                <a:gd name="T111" fmla="*/ 4 h 41"/>
                <a:gd name="T112" fmla="*/ 1732 w 1750"/>
                <a:gd name="T113" fmla="*/ 6 h 41"/>
                <a:gd name="T114" fmla="*/ 1740 w 1750"/>
                <a:gd name="T115" fmla="*/ 7 h 4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50"/>
                <a:gd name="T175" fmla="*/ 0 h 41"/>
                <a:gd name="T176" fmla="*/ 1750 w 1750"/>
                <a:gd name="T177" fmla="*/ 41 h 4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50" h="41">
                  <a:moveTo>
                    <a:pt x="0" y="41"/>
                  </a:moveTo>
                  <a:lnTo>
                    <a:pt x="0" y="7"/>
                  </a:lnTo>
                  <a:lnTo>
                    <a:pt x="55" y="7"/>
                  </a:lnTo>
                  <a:lnTo>
                    <a:pt x="55" y="6"/>
                  </a:lnTo>
                  <a:lnTo>
                    <a:pt x="56" y="4"/>
                  </a:lnTo>
                  <a:lnTo>
                    <a:pt x="57" y="4"/>
                  </a:lnTo>
                  <a:lnTo>
                    <a:pt x="59" y="3"/>
                  </a:lnTo>
                  <a:lnTo>
                    <a:pt x="61" y="4"/>
                  </a:lnTo>
                  <a:lnTo>
                    <a:pt x="62" y="4"/>
                  </a:lnTo>
                  <a:lnTo>
                    <a:pt x="63" y="6"/>
                  </a:lnTo>
                  <a:lnTo>
                    <a:pt x="64" y="7"/>
                  </a:lnTo>
                  <a:lnTo>
                    <a:pt x="72" y="7"/>
                  </a:lnTo>
                  <a:lnTo>
                    <a:pt x="72" y="6"/>
                  </a:lnTo>
                  <a:lnTo>
                    <a:pt x="73" y="4"/>
                  </a:lnTo>
                  <a:lnTo>
                    <a:pt x="74" y="4"/>
                  </a:lnTo>
                  <a:lnTo>
                    <a:pt x="76" y="3"/>
                  </a:lnTo>
                  <a:lnTo>
                    <a:pt x="78" y="4"/>
                  </a:lnTo>
                  <a:lnTo>
                    <a:pt x="79" y="4"/>
                  </a:lnTo>
                  <a:lnTo>
                    <a:pt x="80" y="6"/>
                  </a:lnTo>
                  <a:lnTo>
                    <a:pt x="81" y="7"/>
                  </a:lnTo>
                  <a:lnTo>
                    <a:pt x="112" y="7"/>
                  </a:lnTo>
                  <a:lnTo>
                    <a:pt x="113" y="6"/>
                  </a:lnTo>
                  <a:lnTo>
                    <a:pt x="113" y="4"/>
                  </a:lnTo>
                  <a:lnTo>
                    <a:pt x="115" y="4"/>
                  </a:lnTo>
                  <a:lnTo>
                    <a:pt x="117" y="3"/>
                  </a:lnTo>
                  <a:lnTo>
                    <a:pt x="118" y="4"/>
                  </a:lnTo>
                  <a:lnTo>
                    <a:pt x="120" y="4"/>
                  </a:lnTo>
                  <a:lnTo>
                    <a:pt x="121" y="6"/>
                  </a:lnTo>
                  <a:lnTo>
                    <a:pt x="121" y="7"/>
                  </a:lnTo>
                  <a:lnTo>
                    <a:pt x="136" y="7"/>
                  </a:lnTo>
                  <a:lnTo>
                    <a:pt x="136" y="6"/>
                  </a:lnTo>
                  <a:lnTo>
                    <a:pt x="137" y="4"/>
                  </a:lnTo>
                  <a:lnTo>
                    <a:pt x="139" y="4"/>
                  </a:lnTo>
                  <a:lnTo>
                    <a:pt x="140" y="3"/>
                  </a:lnTo>
                  <a:lnTo>
                    <a:pt x="142" y="4"/>
                  </a:lnTo>
                  <a:lnTo>
                    <a:pt x="143" y="4"/>
                  </a:lnTo>
                  <a:lnTo>
                    <a:pt x="144" y="6"/>
                  </a:lnTo>
                  <a:lnTo>
                    <a:pt x="145" y="7"/>
                  </a:lnTo>
                  <a:lnTo>
                    <a:pt x="197" y="7"/>
                  </a:lnTo>
                  <a:lnTo>
                    <a:pt x="197" y="6"/>
                  </a:lnTo>
                  <a:lnTo>
                    <a:pt x="198" y="4"/>
                  </a:lnTo>
                  <a:lnTo>
                    <a:pt x="199" y="4"/>
                  </a:lnTo>
                  <a:lnTo>
                    <a:pt x="201" y="3"/>
                  </a:lnTo>
                  <a:lnTo>
                    <a:pt x="203" y="4"/>
                  </a:lnTo>
                  <a:lnTo>
                    <a:pt x="204" y="4"/>
                  </a:lnTo>
                  <a:lnTo>
                    <a:pt x="205" y="6"/>
                  </a:lnTo>
                  <a:lnTo>
                    <a:pt x="206" y="7"/>
                  </a:lnTo>
                  <a:lnTo>
                    <a:pt x="208" y="7"/>
                  </a:lnTo>
                  <a:lnTo>
                    <a:pt x="209" y="6"/>
                  </a:lnTo>
                  <a:lnTo>
                    <a:pt x="210" y="4"/>
                  </a:lnTo>
                  <a:lnTo>
                    <a:pt x="211" y="4"/>
                  </a:lnTo>
                  <a:lnTo>
                    <a:pt x="213" y="3"/>
                  </a:lnTo>
                  <a:lnTo>
                    <a:pt x="215" y="4"/>
                  </a:lnTo>
                  <a:lnTo>
                    <a:pt x="216" y="4"/>
                  </a:lnTo>
                  <a:lnTo>
                    <a:pt x="217" y="6"/>
                  </a:lnTo>
                  <a:lnTo>
                    <a:pt x="217" y="7"/>
                  </a:lnTo>
                  <a:lnTo>
                    <a:pt x="222" y="7"/>
                  </a:lnTo>
                  <a:lnTo>
                    <a:pt x="222" y="6"/>
                  </a:lnTo>
                  <a:lnTo>
                    <a:pt x="223" y="4"/>
                  </a:lnTo>
                  <a:lnTo>
                    <a:pt x="225" y="4"/>
                  </a:lnTo>
                  <a:lnTo>
                    <a:pt x="226" y="3"/>
                  </a:lnTo>
                  <a:lnTo>
                    <a:pt x="228" y="4"/>
                  </a:lnTo>
                  <a:lnTo>
                    <a:pt x="229" y="4"/>
                  </a:lnTo>
                  <a:lnTo>
                    <a:pt x="231" y="6"/>
                  </a:lnTo>
                  <a:lnTo>
                    <a:pt x="231" y="7"/>
                  </a:lnTo>
                  <a:lnTo>
                    <a:pt x="255" y="7"/>
                  </a:lnTo>
                  <a:lnTo>
                    <a:pt x="255" y="6"/>
                  </a:lnTo>
                  <a:lnTo>
                    <a:pt x="257" y="4"/>
                  </a:lnTo>
                  <a:lnTo>
                    <a:pt x="258" y="4"/>
                  </a:lnTo>
                  <a:lnTo>
                    <a:pt x="260" y="3"/>
                  </a:lnTo>
                  <a:lnTo>
                    <a:pt x="261" y="4"/>
                  </a:lnTo>
                  <a:lnTo>
                    <a:pt x="263" y="4"/>
                  </a:lnTo>
                  <a:lnTo>
                    <a:pt x="264" y="6"/>
                  </a:lnTo>
                  <a:lnTo>
                    <a:pt x="264" y="7"/>
                  </a:lnTo>
                  <a:lnTo>
                    <a:pt x="278" y="7"/>
                  </a:lnTo>
                  <a:lnTo>
                    <a:pt x="278" y="5"/>
                  </a:lnTo>
                  <a:lnTo>
                    <a:pt x="279" y="4"/>
                  </a:lnTo>
                  <a:lnTo>
                    <a:pt x="280" y="3"/>
                  </a:lnTo>
                  <a:lnTo>
                    <a:pt x="282" y="2"/>
                  </a:lnTo>
                  <a:lnTo>
                    <a:pt x="284" y="2"/>
                  </a:lnTo>
                  <a:lnTo>
                    <a:pt x="286" y="2"/>
                  </a:lnTo>
                  <a:lnTo>
                    <a:pt x="287" y="3"/>
                  </a:lnTo>
                  <a:lnTo>
                    <a:pt x="289" y="4"/>
                  </a:lnTo>
                  <a:lnTo>
                    <a:pt x="289" y="5"/>
                  </a:lnTo>
                  <a:lnTo>
                    <a:pt x="290" y="7"/>
                  </a:lnTo>
                  <a:lnTo>
                    <a:pt x="291" y="7"/>
                  </a:lnTo>
                  <a:lnTo>
                    <a:pt x="291" y="6"/>
                  </a:lnTo>
                  <a:lnTo>
                    <a:pt x="292" y="4"/>
                  </a:lnTo>
                  <a:lnTo>
                    <a:pt x="294" y="4"/>
                  </a:lnTo>
                  <a:lnTo>
                    <a:pt x="295" y="3"/>
                  </a:lnTo>
                  <a:lnTo>
                    <a:pt x="297" y="4"/>
                  </a:lnTo>
                  <a:lnTo>
                    <a:pt x="298" y="4"/>
                  </a:lnTo>
                  <a:lnTo>
                    <a:pt x="300" y="6"/>
                  </a:lnTo>
                  <a:lnTo>
                    <a:pt x="300" y="7"/>
                  </a:lnTo>
                  <a:lnTo>
                    <a:pt x="308" y="7"/>
                  </a:lnTo>
                  <a:lnTo>
                    <a:pt x="308" y="6"/>
                  </a:lnTo>
                  <a:lnTo>
                    <a:pt x="309" y="4"/>
                  </a:lnTo>
                  <a:lnTo>
                    <a:pt x="311" y="4"/>
                  </a:lnTo>
                  <a:lnTo>
                    <a:pt x="313" y="3"/>
                  </a:lnTo>
                  <a:lnTo>
                    <a:pt x="314" y="4"/>
                  </a:lnTo>
                  <a:lnTo>
                    <a:pt x="316" y="4"/>
                  </a:lnTo>
                  <a:lnTo>
                    <a:pt x="317" y="6"/>
                  </a:lnTo>
                  <a:lnTo>
                    <a:pt x="317" y="7"/>
                  </a:lnTo>
                  <a:lnTo>
                    <a:pt x="352" y="7"/>
                  </a:lnTo>
                  <a:lnTo>
                    <a:pt x="352" y="6"/>
                  </a:lnTo>
                  <a:lnTo>
                    <a:pt x="353" y="4"/>
                  </a:lnTo>
                  <a:lnTo>
                    <a:pt x="355" y="4"/>
                  </a:lnTo>
                  <a:lnTo>
                    <a:pt x="356" y="3"/>
                  </a:lnTo>
                  <a:lnTo>
                    <a:pt x="358" y="4"/>
                  </a:lnTo>
                  <a:lnTo>
                    <a:pt x="360" y="4"/>
                  </a:lnTo>
                  <a:lnTo>
                    <a:pt x="361" y="6"/>
                  </a:lnTo>
                  <a:lnTo>
                    <a:pt x="361" y="7"/>
                  </a:lnTo>
                  <a:lnTo>
                    <a:pt x="408" y="7"/>
                  </a:lnTo>
                  <a:lnTo>
                    <a:pt x="408" y="6"/>
                  </a:lnTo>
                  <a:lnTo>
                    <a:pt x="409" y="4"/>
                  </a:lnTo>
                  <a:lnTo>
                    <a:pt x="411" y="4"/>
                  </a:lnTo>
                  <a:lnTo>
                    <a:pt x="412" y="3"/>
                  </a:lnTo>
                  <a:lnTo>
                    <a:pt x="414" y="4"/>
                  </a:lnTo>
                  <a:lnTo>
                    <a:pt x="415" y="4"/>
                  </a:lnTo>
                  <a:lnTo>
                    <a:pt x="416" y="6"/>
                  </a:lnTo>
                  <a:lnTo>
                    <a:pt x="417" y="7"/>
                  </a:lnTo>
                  <a:lnTo>
                    <a:pt x="513" y="7"/>
                  </a:lnTo>
                  <a:lnTo>
                    <a:pt x="514" y="6"/>
                  </a:lnTo>
                  <a:lnTo>
                    <a:pt x="515" y="4"/>
                  </a:lnTo>
                  <a:lnTo>
                    <a:pt x="516" y="4"/>
                  </a:lnTo>
                  <a:lnTo>
                    <a:pt x="518" y="3"/>
                  </a:lnTo>
                  <a:lnTo>
                    <a:pt x="519" y="4"/>
                  </a:lnTo>
                  <a:lnTo>
                    <a:pt x="521" y="4"/>
                  </a:lnTo>
                  <a:lnTo>
                    <a:pt x="522" y="6"/>
                  </a:lnTo>
                  <a:lnTo>
                    <a:pt x="522" y="7"/>
                  </a:lnTo>
                  <a:lnTo>
                    <a:pt x="533" y="7"/>
                  </a:lnTo>
                  <a:lnTo>
                    <a:pt x="533" y="6"/>
                  </a:lnTo>
                  <a:lnTo>
                    <a:pt x="534" y="4"/>
                  </a:lnTo>
                  <a:lnTo>
                    <a:pt x="535" y="4"/>
                  </a:lnTo>
                  <a:lnTo>
                    <a:pt x="537" y="3"/>
                  </a:lnTo>
                  <a:lnTo>
                    <a:pt x="539" y="4"/>
                  </a:lnTo>
                  <a:lnTo>
                    <a:pt x="540" y="4"/>
                  </a:lnTo>
                  <a:lnTo>
                    <a:pt x="541" y="6"/>
                  </a:lnTo>
                  <a:lnTo>
                    <a:pt x="542" y="7"/>
                  </a:lnTo>
                  <a:lnTo>
                    <a:pt x="577" y="7"/>
                  </a:lnTo>
                  <a:lnTo>
                    <a:pt x="577" y="6"/>
                  </a:lnTo>
                  <a:lnTo>
                    <a:pt x="578" y="4"/>
                  </a:lnTo>
                  <a:lnTo>
                    <a:pt x="579" y="4"/>
                  </a:lnTo>
                  <a:lnTo>
                    <a:pt x="581" y="3"/>
                  </a:lnTo>
                  <a:lnTo>
                    <a:pt x="583" y="4"/>
                  </a:lnTo>
                  <a:lnTo>
                    <a:pt x="584" y="4"/>
                  </a:lnTo>
                  <a:lnTo>
                    <a:pt x="585" y="6"/>
                  </a:lnTo>
                  <a:lnTo>
                    <a:pt x="585" y="7"/>
                  </a:lnTo>
                  <a:lnTo>
                    <a:pt x="609" y="7"/>
                  </a:lnTo>
                  <a:lnTo>
                    <a:pt x="609" y="5"/>
                  </a:lnTo>
                  <a:lnTo>
                    <a:pt x="610" y="3"/>
                  </a:lnTo>
                  <a:lnTo>
                    <a:pt x="612" y="2"/>
                  </a:lnTo>
                  <a:lnTo>
                    <a:pt x="614" y="1"/>
                  </a:lnTo>
                  <a:lnTo>
                    <a:pt x="616" y="0"/>
                  </a:lnTo>
                  <a:lnTo>
                    <a:pt x="619" y="0"/>
                  </a:lnTo>
                  <a:lnTo>
                    <a:pt x="621" y="1"/>
                  </a:lnTo>
                  <a:lnTo>
                    <a:pt x="623" y="2"/>
                  </a:lnTo>
                  <a:lnTo>
                    <a:pt x="625" y="3"/>
                  </a:lnTo>
                  <a:lnTo>
                    <a:pt x="626" y="5"/>
                  </a:lnTo>
                  <a:lnTo>
                    <a:pt x="626" y="7"/>
                  </a:lnTo>
                  <a:lnTo>
                    <a:pt x="655" y="7"/>
                  </a:lnTo>
                  <a:lnTo>
                    <a:pt x="655" y="6"/>
                  </a:lnTo>
                  <a:lnTo>
                    <a:pt x="656" y="4"/>
                  </a:lnTo>
                  <a:lnTo>
                    <a:pt x="657" y="4"/>
                  </a:lnTo>
                  <a:lnTo>
                    <a:pt x="659" y="3"/>
                  </a:lnTo>
                  <a:lnTo>
                    <a:pt x="661" y="4"/>
                  </a:lnTo>
                  <a:lnTo>
                    <a:pt x="662" y="4"/>
                  </a:lnTo>
                  <a:lnTo>
                    <a:pt x="663" y="6"/>
                  </a:lnTo>
                  <a:lnTo>
                    <a:pt x="664" y="7"/>
                  </a:lnTo>
                  <a:lnTo>
                    <a:pt x="717" y="7"/>
                  </a:lnTo>
                  <a:lnTo>
                    <a:pt x="717" y="6"/>
                  </a:lnTo>
                  <a:lnTo>
                    <a:pt x="718" y="4"/>
                  </a:lnTo>
                  <a:lnTo>
                    <a:pt x="719" y="4"/>
                  </a:lnTo>
                  <a:lnTo>
                    <a:pt x="721" y="3"/>
                  </a:lnTo>
                  <a:lnTo>
                    <a:pt x="723" y="4"/>
                  </a:lnTo>
                  <a:lnTo>
                    <a:pt x="724" y="4"/>
                  </a:lnTo>
                  <a:lnTo>
                    <a:pt x="725" y="6"/>
                  </a:lnTo>
                  <a:lnTo>
                    <a:pt x="726" y="7"/>
                  </a:lnTo>
                  <a:lnTo>
                    <a:pt x="730" y="7"/>
                  </a:lnTo>
                  <a:lnTo>
                    <a:pt x="731" y="6"/>
                  </a:lnTo>
                  <a:lnTo>
                    <a:pt x="731" y="4"/>
                  </a:lnTo>
                  <a:lnTo>
                    <a:pt x="733" y="4"/>
                  </a:lnTo>
                  <a:lnTo>
                    <a:pt x="735" y="3"/>
                  </a:lnTo>
                  <a:lnTo>
                    <a:pt x="736" y="4"/>
                  </a:lnTo>
                  <a:lnTo>
                    <a:pt x="738" y="4"/>
                  </a:lnTo>
                  <a:lnTo>
                    <a:pt x="739" y="6"/>
                  </a:lnTo>
                  <a:lnTo>
                    <a:pt x="739" y="7"/>
                  </a:lnTo>
                  <a:lnTo>
                    <a:pt x="750" y="7"/>
                  </a:lnTo>
                  <a:lnTo>
                    <a:pt x="751" y="6"/>
                  </a:lnTo>
                  <a:lnTo>
                    <a:pt x="752" y="4"/>
                  </a:lnTo>
                  <a:lnTo>
                    <a:pt x="753" y="4"/>
                  </a:lnTo>
                  <a:lnTo>
                    <a:pt x="755" y="3"/>
                  </a:lnTo>
                  <a:lnTo>
                    <a:pt x="757" y="4"/>
                  </a:lnTo>
                  <a:lnTo>
                    <a:pt x="758" y="4"/>
                  </a:lnTo>
                  <a:lnTo>
                    <a:pt x="759" y="6"/>
                  </a:lnTo>
                  <a:lnTo>
                    <a:pt x="759" y="7"/>
                  </a:lnTo>
                  <a:lnTo>
                    <a:pt x="765" y="7"/>
                  </a:lnTo>
                  <a:lnTo>
                    <a:pt x="766" y="6"/>
                  </a:lnTo>
                  <a:lnTo>
                    <a:pt x="766" y="4"/>
                  </a:lnTo>
                  <a:lnTo>
                    <a:pt x="768" y="4"/>
                  </a:lnTo>
                  <a:lnTo>
                    <a:pt x="770" y="3"/>
                  </a:lnTo>
                  <a:lnTo>
                    <a:pt x="771" y="4"/>
                  </a:lnTo>
                  <a:lnTo>
                    <a:pt x="773" y="4"/>
                  </a:lnTo>
                  <a:lnTo>
                    <a:pt x="774" y="6"/>
                  </a:lnTo>
                  <a:lnTo>
                    <a:pt x="774" y="7"/>
                  </a:lnTo>
                  <a:lnTo>
                    <a:pt x="817" y="7"/>
                  </a:lnTo>
                  <a:lnTo>
                    <a:pt x="817" y="6"/>
                  </a:lnTo>
                  <a:lnTo>
                    <a:pt x="818" y="4"/>
                  </a:lnTo>
                  <a:lnTo>
                    <a:pt x="820" y="4"/>
                  </a:lnTo>
                  <a:lnTo>
                    <a:pt x="822" y="3"/>
                  </a:lnTo>
                  <a:lnTo>
                    <a:pt x="823" y="4"/>
                  </a:lnTo>
                  <a:lnTo>
                    <a:pt x="825" y="4"/>
                  </a:lnTo>
                  <a:lnTo>
                    <a:pt x="826" y="6"/>
                  </a:lnTo>
                  <a:lnTo>
                    <a:pt x="826" y="7"/>
                  </a:lnTo>
                  <a:lnTo>
                    <a:pt x="835" y="7"/>
                  </a:lnTo>
                  <a:lnTo>
                    <a:pt x="835" y="5"/>
                  </a:lnTo>
                  <a:lnTo>
                    <a:pt x="836" y="3"/>
                  </a:lnTo>
                  <a:lnTo>
                    <a:pt x="838" y="2"/>
                  </a:lnTo>
                  <a:lnTo>
                    <a:pt x="840" y="1"/>
                  </a:lnTo>
                  <a:lnTo>
                    <a:pt x="842" y="0"/>
                  </a:lnTo>
                  <a:lnTo>
                    <a:pt x="845" y="0"/>
                  </a:lnTo>
                  <a:lnTo>
                    <a:pt x="847" y="1"/>
                  </a:lnTo>
                  <a:lnTo>
                    <a:pt x="849" y="2"/>
                  </a:lnTo>
                  <a:lnTo>
                    <a:pt x="850" y="3"/>
                  </a:lnTo>
                  <a:lnTo>
                    <a:pt x="851" y="5"/>
                  </a:lnTo>
                  <a:lnTo>
                    <a:pt x="852" y="7"/>
                  </a:lnTo>
                  <a:lnTo>
                    <a:pt x="855" y="7"/>
                  </a:lnTo>
                  <a:lnTo>
                    <a:pt x="856" y="6"/>
                  </a:lnTo>
                  <a:lnTo>
                    <a:pt x="856" y="4"/>
                  </a:lnTo>
                  <a:lnTo>
                    <a:pt x="858" y="4"/>
                  </a:lnTo>
                  <a:lnTo>
                    <a:pt x="860" y="3"/>
                  </a:lnTo>
                  <a:lnTo>
                    <a:pt x="861" y="4"/>
                  </a:lnTo>
                  <a:lnTo>
                    <a:pt x="863" y="4"/>
                  </a:lnTo>
                  <a:lnTo>
                    <a:pt x="864" y="6"/>
                  </a:lnTo>
                  <a:lnTo>
                    <a:pt x="864" y="7"/>
                  </a:lnTo>
                  <a:lnTo>
                    <a:pt x="973" y="7"/>
                  </a:lnTo>
                  <a:lnTo>
                    <a:pt x="974" y="6"/>
                  </a:lnTo>
                  <a:lnTo>
                    <a:pt x="975" y="4"/>
                  </a:lnTo>
                  <a:lnTo>
                    <a:pt x="976" y="4"/>
                  </a:lnTo>
                  <a:lnTo>
                    <a:pt x="978" y="3"/>
                  </a:lnTo>
                  <a:lnTo>
                    <a:pt x="979" y="4"/>
                  </a:lnTo>
                  <a:lnTo>
                    <a:pt x="981" y="4"/>
                  </a:lnTo>
                  <a:lnTo>
                    <a:pt x="982" y="6"/>
                  </a:lnTo>
                  <a:lnTo>
                    <a:pt x="982" y="7"/>
                  </a:lnTo>
                  <a:lnTo>
                    <a:pt x="1103" y="7"/>
                  </a:lnTo>
                  <a:lnTo>
                    <a:pt x="1103" y="6"/>
                  </a:lnTo>
                  <a:lnTo>
                    <a:pt x="1104" y="4"/>
                  </a:lnTo>
                  <a:lnTo>
                    <a:pt x="1105" y="4"/>
                  </a:lnTo>
                  <a:lnTo>
                    <a:pt x="1107" y="3"/>
                  </a:lnTo>
                  <a:lnTo>
                    <a:pt x="1109" y="4"/>
                  </a:lnTo>
                  <a:lnTo>
                    <a:pt x="1110" y="4"/>
                  </a:lnTo>
                  <a:lnTo>
                    <a:pt x="1111" y="6"/>
                  </a:lnTo>
                  <a:lnTo>
                    <a:pt x="1112" y="7"/>
                  </a:lnTo>
                  <a:lnTo>
                    <a:pt x="1119" y="7"/>
                  </a:lnTo>
                  <a:lnTo>
                    <a:pt x="1119" y="6"/>
                  </a:lnTo>
                  <a:lnTo>
                    <a:pt x="1120" y="4"/>
                  </a:lnTo>
                  <a:lnTo>
                    <a:pt x="1121" y="4"/>
                  </a:lnTo>
                  <a:lnTo>
                    <a:pt x="1123" y="3"/>
                  </a:lnTo>
                  <a:lnTo>
                    <a:pt x="1125" y="4"/>
                  </a:lnTo>
                  <a:lnTo>
                    <a:pt x="1126" y="4"/>
                  </a:lnTo>
                  <a:lnTo>
                    <a:pt x="1127" y="6"/>
                  </a:lnTo>
                  <a:lnTo>
                    <a:pt x="1128" y="7"/>
                  </a:lnTo>
                  <a:lnTo>
                    <a:pt x="1135" y="7"/>
                  </a:lnTo>
                  <a:lnTo>
                    <a:pt x="1135" y="6"/>
                  </a:lnTo>
                  <a:lnTo>
                    <a:pt x="1136" y="4"/>
                  </a:lnTo>
                  <a:lnTo>
                    <a:pt x="1138" y="4"/>
                  </a:lnTo>
                  <a:lnTo>
                    <a:pt x="1139" y="3"/>
                  </a:lnTo>
                  <a:lnTo>
                    <a:pt x="1141" y="4"/>
                  </a:lnTo>
                  <a:lnTo>
                    <a:pt x="1143" y="4"/>
                  </a:lnTo>
                  <a:lnTo>
                    <a:pt x="1144" y="6"/>
                  </a:lnTo>
                  <a:lnTo>
                    <a:pt x="1144" y="7"/>
                  </a:lnTo>
                  <a:lnTo>
                    <a:pt x="1183" y="7"/>
                  </a:lnTo>
                  <a:lnTo>
                    <a:pt x="1183" y="6"/>
                  </a:lnTo>
                  <a:lnTo>
                    <a:pt x="1184" y="4"/>
                  </a:lnTo>
                  <a:lnTo>
                    <a:pt x="1186" y="4"/>
                  </a:lnTo>
                  <a:lnTo>
                    <a:pt x="1187" y="3"/>
                  </a:lnTo>
                  <a:lnTo>
                    <a:pt x="1189" y="4"/>
                  </a:lnTo>
                  <a:lnTo>
                    <a:pt x="1190" y="4"/>
                  </a:lnTo>
                  <a:lnTo>
                    <a:pt x="1191" y="6"/>
                  </a:lnTo>
                  <a:lnTo>
                    <a:pt x="1192" y="7"/>
                  </a:lnTo>
                  <a:lnTo>
                    <a:pt x="1196" y="7"/>
                  </a:lnTo>
                  <a:lnTo>
                    <a:pt x="1197" y="6"/>
                  </a:lnTo>
                  <a:lnTo>
                    <a:pt x="1198" y="4"/>
                  </a:lnTo>
                  <a:lnTo>
                    <a:pt x="1199" y="4"/>
                  </a:lnTo>
                  <a:lnTo>
                    <a:pt x="1201" y="3"/>
                  </a:lnTo>
                  <a:lnTo>
                    <a:pt x="1202" y="4"/>
                  </a:lnTo>
                  <a:lnTo>
                    <a:pt x="1204" y="4"/>
                  </a:lnTo>
                  <a:lnTo>
                    <a:pt x="1205" y="6"/>
                  </a:lnTo>
                  <a:lnTo>
                    <a:pt x="1205" y="7"/>
                  </a:lnTo>
                  <a:lnTo>
                    <a:pt x="1274" y="7"/>
                  </a:lnTo>
                  <a:lnTo>
                    <a:pt x="1274" y="6"/>
                  </a:lnTo>
                  <a:lnTo>
                    <a:pt x="1275" y="4"/>
                  </a:lnTo>
                  <a:lnTo>
                    <a:pt x="1277" y="4"/>
                  </a:lnTo>
                  <a:lnTo>
                    <a:pt x="1278" y="3"/>
                  </a:lnTo>
                  <a:lnTo>
                    <a:pt x="1280" y="4"/>
                  </a:lnTo>
                  <a:lnTo>
                    <a:pt x="1282" y="4"/>
                  </a:lnTo>
                  <a:lnTo>
                    <a:pt x="1283" y="6"/>
                  </a:lnTo>
                  <a:lnTo>
                    <a:pt x="1283" y="7"/>
                  </a:lnTo>
                  <a:lnTo>
                    <a:pt x="1301" y="7"/>
                  </a:lnTo>
                  <a:lnTo>
                    <a:pt x="1301" y="6"/>
                  </a:lnTo>
                  <a:lnTo>
                    <a:pt x="1302" y="4"/>
                  </a:lnTo>
                  <a:lnTo>
                    <a:pt x="1304" y="4"/>
                  </a:lnTo>
                  <a:lnTo>
                    <a:pt x="1306" y="3"/>
                  </a:lnTo>
                  <a:lnTo>
                    <a:pt x="1307" y="4"/>
                  </a:lnTo>
                  <a:lnTo>
                    <a:pt x="1309" y="4"/>
                  </a:lnTo>
                  <a:lnTo>
                    <a:pt x="1310" y="6"/>
                  </a:lnTo>
                  <a:lnTo>
                    <a:pt x="1310" y="7"/>
                  </a:lnTo>
                  <a:lnTo>
                    <a:pt x="1313" y="7"/>
                  </a:lnTo>
                  <a:lnTo>
                    <a:pt x="1313" y="6"/>
                  </a:lnTo>
                  <a:lnTo>
                    <a:pt x="1314" y="4"/>
                  </a:lnTo>
                  <a:lnTo>
                    <a:pt x="1316" y="4"/>
                  </a:lnTo>
                  <a:lnTo>
                    <a:pt x="1317" y="3"/>
                  </a:lnTo>
                  <a:lnTo>
                    <a:pt x="1319" y="4"/>
                  </a:lnTo>
                  <a:lnTo>
                    <a:pt x="1320" y="4"/>
                  </a:lnTo>
                  <a:lnTo>
                    <a:pt x="1321" y="6"/>
                  </a:lnTo>
                  <a:lnTo>
                    <a:pt x="1322" y="7"/>
                  </a:lnTo>
                  <a:lnTo>
                    <a:pt x="1325" y="7"/>
                  </a:lnTo>
                  <a:lnTo>
                    <a:pt x="1325" y="6"/>
                  </a:lnTo>
                  <a:lnTo>
                    <a:pt x="1326" y="4"/>
                  </a:lnTo>
                  <a:lnTo>
                    <a:pt x="1327" y="4"/>
                  </a:lnTo>
                  <a:lnTo>
                    <a:pt x="1329" y="3"/>
                  </a:lnTo>
                  <a:lnTo>
                    <a:pt x="1331" y="4"/>
                  </a:lnTo>
                  <a:lnTo>
                    <a:pt x="1332" y="4"/>
                  </a:lnTo>
                  <a:lnTo>
                    <a:pt x="1333" y="6"/>
                  </a:lnTo>
                  <a:lnTo>
                    <a:pt x="1334" y="7"/>
                  </a:lnTo>
                  <a:lnTo>
                    <a:pt x="1390" y="7"/>
                  </a:lnTo>
                  <a:lnTo>
                    <a:pt x="1390" y="6"/>
                  </a:lnTo>
                  <a:lnTo>
                    <a:pt x="1391" y="4"/>
                  </a:lnTo>
                  <a:lnTo>
                    <a:pt x="1393" y="4"/>
                  </a:lnTo>
                  <a:lnTo>
                    <a:pt x="1394" y="3"/>
                  </a:lnTo>
                  <a:lnTo>
                    <a:pt x="1396" y="4"/>
                  </a:lnTo>
                  <a:lnTo>
                    <a:pt x="1398" y="4"/>
                  </a:lnTo>
                  <a:lnTo>
                    <a:pt x="1398" y="6"/>
                  </a:lnTo>
                  <a:lnTo>
                    <a:pt x="1399" y="7"/>
                  </a:lnTo>
                  <a:lnTo>
                    <a:pt x="1444" y="7"/>
                  </a:lnTo>
                  <a:lnTo>
                    <a:pt x="1444" y="6"/>
                  </a:lnTo>
                  <a:lnTo>
                    <a:pt x="1445" y="4"/>
                  </a:lnTo>
                  <a:lnTo>
                    <a:pt x="1447" y="4"/>
                  </a:lnTo>
                  <a:lnTo>
                    <a:pt x="1448" y="3"/>
                  </a:lnTo>
                  <a:lnTo>
                    <a:pt x="1450" y="4"/>
                  </a:lnTo>
                  <a:lnTo>
                    <a:pt x="1452" y="4"/>
                  </a:lnTo>
                  <a:lnTo>
                    <a:pt x="1452" y="6"/>
                  </a:lnTo>
                  <a:lnTo>
                    <a:pt x="1453" y="7"/>
                  </a:lnTo>
                  <a:lnTo>
                    <a:pt x="1493" y="7"/>
                  </a:lnTo>
                  <a:lnTo>
                    <a:pt x="1494" y="6"/>
                  </a:lnTo>
                  <a:lnTo>
                    <a:pt x="1495" y="4"/>
                  </a:lnTo>
                  <a:lnTo>
                    <a:pt x="1496" y="4"/>
                  </a:lnTo>
                  <a:lnTo>
                    <a:pt x="1498" y="3"/>
                  </a:lnTo>
                  <a:lnTo>
                    <a:pt x="1500" y="4"/>
                  </a:lnTo>
                  <a:lnTo>
                    <a:pt x="1501" y="4"/>
                  </a:lnTo>
                  <a:lnTo>
                    <a:pt x="1502" y="6"/>
                  </a:lnTo>
                  <a:lnTo>
                    <a:pt x="1502" y="7"/>
                  </a:lnTo>
                  <a:lnTo>
                    <a:pt x="1543" y="7"/>
                  </a:lnTo>
                  <a:lnTo>
                    <a:pt x="1543" y="6"/>
                  </a:lnTo>
                  <a:lnTo>
                    <a:pt x="1544" y="4"/>
                  </a:lnTo>
                  <a:lnTo>
                    <a:pt x="1546" y="4"/>
                  </a:lnTo>
                  <a:lnTo>
                    <a:pt x="1547" y="3"/>
                  </a:lnTo>
                  <a:lnTo>
                    <a:pt x="1549" y="4"/>
                  </a:lnTo>
                  <a:lnTo>
                    <a:pt x="1551" y="4"/>
                  </a:lnTo>
                  <a:lnTo>
                    <a:pt x="1552" y="6"/>
                  </a:lnTo>
                  <a:lnTo>
                    <a:pt x="1552" y="7"/>
                  </a:lnTo>
                  <a:lnTo>
                    <a:pt x="1581" y="7"/>
                  </a:lnTo>
                  <a:lnTo>
                    <a:pt x="1582" y="6"/>
                  </a:lnTo>
                  <a:lnTo>
                    <a:pt x="1583" y="4"/>
                  </a:lnTo>
                  <a:lnTo>
                    <a:pt x="1584" y="4"/>
                  </a:lnTo>
                  <a:lnTo>
                    <a:pt x="1586" y="3"/>
                  </a:lnTo>
                  <a:lnTo>
                    <a:pt x="1588" y="4"/>
                  </a:lnTo>
                  <a:lnTo>
                    <a:pt x="1589" y="4"/>
                  </a:lnTo>
                  <a:lnTo>
                    <a:pt x="1590" y="6"/>
                  </a:lnTo>
                  <a:lnTo>
                    <a:pt x="1590" y="7"/>
                  </a:lnTo>
                  <a:lnTo>
                    <a:pt x="1622" y="7"/>
                  </a:lnTo>
                  <a:lnTo>
                    <a:pt x="1622" y="6"/>
                  </a:lnTo>
                  <a:lnTo>
                    <a:pt x="1623" y="4"/>
                  </a:lnTo>
                  <a:lnTo>
                    <a:pt x="1625" y="4"/>
                  </a:lnTo>
                  <a:lnTo>
                    <a:pt x="1626" y="3"/>
                  </a:lnTo>
                  <a:lnTo>
                    <a:pt x="1628" y="4"/>
                  </a:lnTo>
                  <a:lnTo>
                    <a:pt x="1629" y="4"/>
                  </a:lnTo>
                  <a:lnTo>
                    <a:pt x="1630" y="6"/>
                  </a:lnTo>
                  <a:lnTo>
                    <a:pt x="1631" y="7"/>
                  </a:lnTo>
                  <a:lnTo>
                    <a:pt x="1635" y="7"/>
                  </a:lnTo>
                  <a:lnTo>
                    <a:pt x="1636" y="6"/>
                  </a:lnTo>
                  <a:lnTo>
                    <a:pt x="1637" y="4"/>
                  </a:lnTo>
                  <a:lnTo>
                    <a:pt x="1638" y="4"/>
                  </a:lnTo>
                  <a:lnTo>
                    <a:pt x="1640" y="3"/>
                  </a:lnTo>
                  <a:lnTo>
                    <a:pt x="1641" y="4"/>
                  </a:lnTo>
                  <a:lnTo>
                    <a:pt x="1643" y="4"/>
                  </a:lnTo>
                  <a:lnTo>
                    <a:pt x="1644" y="6"/>
                  </a:lnTo>
                  <a:lnTo>
                    <a:pt x="1644" y="7"/>
                  </a:lnTo>
                  <a:lnTo>
                    <a:pt x="1717" y="7"/>
                  </a:lnTo>
                  <a:lnTo>
                    <a:pt x="1717" y="6"/>
                  </a:lnTo>
                  <a:lnTo>
                    <a:pt x="1718" y="4"/>
                  </a:lnTo>
                  <a:lnTo>
                    <a:pt x="1720" y="4"/>
                  </a:lnTo>
                  <a:lnTo>
                    <a:pt x="1722" y="3"/>
                  </a:lnTo>
                  <a:lnTo>
                    <a:pt x="1723" y="4"/>
                  </a:lnTo>
                  <a:lnTo>
                    <a:pt x="1725" y="4"/>
                  </a:lnTo>
                  <a:lnTo>
                    <a:pt x="1726" y="6"/>
                  </a:lnTo>
                  <a:lnTo>
                    <a:pt x="1726" y="7"/>
                  </a:lnTo>
                  <a:lnTo>
                    <a:pt x="1732" y="7"/>
                  </a:lnTo>
                  <a:lnTo>
                    <a:pt x="1732" y="6"/>
                  </a:lnTo>
                  <a:lnTo>
                    <a:pt x="1733" y="4"/>
                  </a:lnTo>
                  <a:lnTo>
                    <a:pt x="1734" y="4"/>
                  </a:lnTo>
                  <a:lnTo>
                    <a:pt x="1736" y="3"/>
                  </a:lnTo>
                  <a:lnTo>
                    <a:pt x="1738" y="4"/>
                  </a:lnTo>
                  <a:lnTo>
                    <a:pt x="1739" y="4"/>
                  </a:lnTo>
                  <a:lnTo>
                    <a:pt x="1740" y="6"/>
                  </a:lnTo>
                  <a:lnTo>
                    <a:pt x="1740" y="7"/>
                  </a:lnTo>
                  <a:lnTo>
                    <a:pt x="1750" y="7"/>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08" name="Freeform 618"/>
            <p:cNvSpPr>
              <a:spLocks/>
            </p:cNvSpPr>
            <p:nvPr/>
          </p:nvSpPr>
          <p:spPr bwMode="auto">
            <a:xfrm>
              <a:off x="2913" y="2052"/>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09" name="Freeform 619"/>
            <p:cNvSpPr>
              <a:spLocks/>
            </p:cNvSpPr>
            <p:nvPr/>
          </p:nvSpPr>
          <p:spPr bwMode="auto">
            <a:xfrm>
              <a:off x="4655" y="2014"/>
              <a:ext cx="14" cy="9"/>
            </a:xfrm>
            <a:custGeom>
              <a:avLst/>
              <a:gdLst>
                <a:gd name="T0" fmla="*/ 2 w 14"/>
                <a:gd name="T1" fmla="*/ 0 h 9"/>
                <a:gd name="T2" fmla="*/ 14 w 14"/>
                <a:gd name="T3" fmla="*/ 5 h 9"/>
                <a:gd name="T4" fmla="*/ 2 w 14"/>
                <a:gd name="T5" fmla="*/ 9 h 9"/>
                <a:gd name="T6" fmla="*/ 1 w 14"/>
                <a:gd name="T7" fmla="*/ 7 h 9"/>
                <a:gd name="T8" fmla="*/ 0 w 14"/>
                <a:gd name="T9" fmla="*/ 5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5"/>
                  </a:lnTo>
                  <a:lnTo>
                    <a:pt x="2" y="9"/>
                  </a:lnTo>
                  <a:lnTo>
                    <a:pt x="1" y="7"/>
                  </a:lnTo>
                  <a:lnTo>
                    <a:pt x="0" y="5"/>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10" name="Freeform 620"/>
            <p:cNvSpPr>
              <a:spLocks/>
            </p:cNvSpPr>
            <p:nvPr/>
          </p:nvSpPr>
          <p:spPr bwMode="auto">
            <a:xfrm>
              <a:off x="2642" y="1622"/>
              <a:ext cx="2027" cy="419"/>
            </a:xfrm>
            <a:custGeom>
              <a:avLst/>
              <a:gdLst>
                <a:gd name="T0" fmla="*/ 18 w 2027"/>
                <a:gd name="T1" fmla="*/ 416 h 419"/>
                <a:gd name="T2" fmla="*/ 33 w 2027"/>
                <a:gd name="T3" fmla="*/ 410 h 419"/>
                <a:gd name="T4" fmla="*/ 57 w 2027"/>
                <a:gd name="T5" fmla="*/ 410 h 419"/>
                <a:gd name="T6" fmla="*/ 80 w 2027"/>
                <a:gd name="T7" fmla="*/ 416 h 419"/>
                <a:gd name="T8" fmla="*/ 164 w 2027"/>
                <a:gd name="T9" fmla="*/ 416 h 419"/>
                <a:gd name="T10" fmla="*/ 197 w 2027"/>
                <a:gd name="T11" fmla="*/ 417 h 419"/>
                <a:gd name="T12" fmla="*/ 224 w 2027"/>
                <a:gd name="T13" fmla="*/ 419 h 419"/>
                <a:gd name="T14" fmla="*/ 233 w 2027"/>
                <a:gd name="T15" fmla="*/ 419 h 419"/>
                <a:gd name="T16" fmla="*/ 259 w 2027"/>
                <a:gd name="T17" fmla="*/ 417 h 419"/>
                <a:gd name="T18" fmla="*/ 280 w 2027"/>
                <a:gd name="T19" fmla="*/ 416 h 419"/>
                <a:gd name="T20" fmla="*/ 338 w 2027"/>
                <a:gd name="T21" fmla="*/ 416 h 419"/>
                <a:gd name="T22" fmla="*/ 353 w 2027"/>
                <a:gd name="T23" fmla="*/ 415 h 419"/>
                <a:gd name="T24" fmla="*/ 416 w 2027"/>
                <a:gd name="T25" fmla="*/ 416 h 419"/>
                <a:gd name="T26" fmla="*/ 475 w 2027"/>
                <a:gd name="T27" fmla="*/ 416 h 419"/>
                <a:gd name="T28" fmla="*/ 486 w 2027"/>
                <a:gd name="T29" fmla="*/ 417 h 419"/>
                <a:gd name="T30" fmla="*/ 499 w 2027"/>
                <a:gd name="T31" fmla="*/ 419 h 419"/>
                <a:gd name="T32" fmla="*/ 508 w 2027"/>
                <a:gd name="T33" fmla="*/ 419 h 419"/>
                <a:gd name="T34" fmla="*/ 541 w 2027"/>
                <a:gd name="T35" fmla="*/ 417 h 419"/>
                <a:gd name="T36" fmla="*/ 563 w 2027"/>
                <a:gd name="T37" fmla="*/ 414 h 419"/>
                <a:gd name="T38" fmla="*/ 571 w 2027"/>
                <a:gd name="T39" fmla="*/ 416 h 419"/>
                <a:gd name="T40" fmla="*/ 586 w 2027"/>
                <a:gd name="T41" fmla="*/ 416 h 419"/>
                <a:gd name="T42" fmla="*/ 629 w 2027"/>
                <a:gd name="T43" fmla="*/ 417 h 419"/>
                <a:gd name="T44" fmla="*/ 685 w 2027"/>
                <a:gd name="T45" fmla="*/ 419 h 419"/>
                <a:gd name="T46" fmla="*/ 694 w 2027"/>
                <a:gd name="T47" fmla="*/ 419 h 419"/>
                <a:gd name="T48" fmla="*/ 799 w 2027"/>
                <a:gd name="T49" fmla="*/ 417 h 419"/>
                <a:gd name="T50" fmla="*/ 817 w 2027"/>
                <a:gd name="T51" fmla="*/ 416 h 419"/>
                <a:gd name="T52" fmla="*/ 860 w 2027"/>
                <a:gd name="T53" fmla="*/ 416 h 419"/>
                <a:gd name="T54" fmla="*/ 891 w 2027"/>
                <a:gd name="T55" fmla="*/ 413 h 419"/>
                <a:gd name="T56" fmla="*/ 932 w 2027"/>
                <a:gd name="T57" fmla="*/ 419 h 419"/>
                <a:gd name="T58" fmla="*/ 941 w 2027"/>
                <a:gd name="T59" fmla="*/ 419 h 419"/>
                <a:gd name="T60" fmla="*/ 968 w 2027"/>
                <a:gd name="T61" fmla="*/ 417 h 419"/>
                <a:gd name="T62" fmla="*/ 1001 w 2027"/>
                <a:gd name="T63" fmla="*/ 416 h 419"/>
                <a:gd name="T64" fmla="*/ 1013 w 2027"/>
                <a:gd name="T65" fmla="*/ 416 h 419"/>
                <a:gd name="T66" fmla="*/ 1032 w 2027"/>
                <a:gd name="T67" fmla="*/ 415 h 419"/>
                <a:gd name="T68" fmla="*/ 1045 w 2027"/>
                <a:gd name="T69" fmla="*/ 416 h 419"/>
                <a:gd name="T70" fmla="*/ 1095 w 2027"/>
                <a:gd name="T71" fmla="*/ 416 h 419"/>
                <a:gd name="T72" fmla="*/ 1112 w 2027"/>
                <a:gd name="T73" fmla="*/ 417 h 419"/>
                <a:gd name="T74" fmla="*/ 1128 w 2027"/>
                <a:gd name="T75" fmla="*/ 415 h 419"/>
                <a:gd name="T76" fmla="*/ 1138 w 2027"/>
                <a:gd name="T77" fmla="*/ 416 h 419"/>
                <a:gd name="T78" fmla="*/ 1255 w 2027"/>
                <a:gd name="T79" fmla="*/ 415 h 419"/>
                <a:gd name="T80" fmla="*/ 1382 w 2027"/>
                <a:gd name="T81" fmla="*/ 416 h 419"/>
                <a:gd name="T82" fmla="*/ 1397 w 2027"/>
                <a:gd name="T83" fmla="*/ 416 h 419"/>
                <a:gd name="T84" fmla="*/ 1412 w 2027"/>
                <a:gd name="T85" fmla="*/ 417 h 419"/>
                <a:gd name="T86" fmla="*/ 1460 w 2027"/>
                <a:gd name="T87" fmla="*/ 419 h 419"/>
                <a:gd name="T88" fmla="*/ 1469 w 2027"/>
                <a:gd name="T89" fmla="*/ 419 h 419"/>
                <a:gd name="T90" fmla="*/ 1560 w 2027"/>
                <a:gd name="T91" fmla="*/ 417 h 419"/>
                <a:gd name="T92" fmla="*/ 1586 w 2027"/>
                <a:gd name="T93" fmla="*/ 416 h 419"/>
                <a:gd name="T94" fmla="*/ 1596 w 2027"/>
                <a:gd name="T95" fmla="*/ 416 h 419"/>
                <a:gd name="T96" fmla="*/ 1606 w 2027"/>
                <a:gd name="T97" fmla="*/ 415 h 419"/>
                <a:gd name="T98" fmla="*/ 1670 w 2027"/>
                <a:gd name="T99" fmla="*/ 416 h 419"/>
                <a:gd name="T100" fmla="*/ 1722 w 2027"/>
                <a:gd name="T101" fmla="*/ 416 h 419"/>
                <a:gd name="T102" fmla="*/ 1771 w 2027"/>
                <a:gd name="T103" fmla="*/ 417 h 419"/>
                <a:gd name="T104" fmla="*/ 1858 w 2027"/>
                <a:gd name="T105" fmla="*/ 419 h 419"/>
                <a:gd name="T106" fmla="*/ 1867 w 2027"/>
                <a:gd name="T107" fmla="*/ 419 h 419"/>
                <a:gd name="T108" fmla="*/ 1889 w 2027"/>
                <a:gd name="T109" fmla="*/ 417 h 419"/>
                <a:gd name="T110" fmla="*/ 1906 w 2027"/>
                <a:gd name="T111" fmla="*/ 416 h 419"/>
                <a:gd name="T112" fmla="*/ 1918 w 2027"/>
                <a:gd name="T113" fmla="*/ 416 h 419"/>
                <a:gd name="T114" fmla="*/ 1999 w 2027"/>
                <a:gd name="T115" fmla="*/ 415 h 419"/>
                <a:gd name="T116" fmla="*/ 2011 w 2027"/>
                <a:gd name="T117" fmla="*/ 416 h 41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027"/>
                <a:gd name="T178" fmla="*/ 0 h 419"/>
                <a:gd name="T179" fmla="*/ 2027 w 2027"/>
                <a:gd name="T180" fmla="*/ 419 h 41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027" h="419">
                  <a:moveTo>
                    <a:pt x="0" y="0"/>
                  </a:moveTo>
                  <a:lnTo>
                    <a:pt x="0" y="419"/>
                  </a:lnTo>
                  <a:lnTo>
                    <a:pt x="12" y="419"/>
                  </a:lnTo>
                  <a:lnTo>
                    <a:pt x="12" y="417"/>
                  </a:lnTo>
                  <a:lnTo>
                    <a:pt x="13" y="416"/>
                  </a:lnTo>
                  <a:lnTo>
                    <a:pt x="15" y="416"/>
                  </a:lnTo>
                  <a:lnTo>
                    <a:pt x="17" y="415"/>
                  </a:lnTo>
                  <a:lnTo>
                    <a:pt x="18" y="416"/>
                  </a:lnTo>
                  <a:lnTo>
                    <a:pt x="20" y="416"/>
                  </a:lnTo>
                  <a:lnTo>
                    <a:pt x="21" y="417"/>
                  </a:lnTo>
                  <a:lnTo>
                    <a:pt x="21" y="419"/>
                  </a:lnTo>
                  <a:lnTo>
                    <a:pt x="28" y="419"/>
                  </a:lnTo>
                  <a:lnTo>
                    <a:pt x="29" y="416"/>
                  </a:lnTo>
                  <a:lnTo>
                    <a:pt x="30" y="414"/>
                  </a:lnTo>
                  <a:lnTo>
                    <a:pt x="31" y="412"/>
                  </a:lnTo>
                  <a:lnTo>
                    <a:pt x="33" y="410"/>
                  </a:lnTo>
                  <a:lnTo>
                    <a:pt x="36" y="408"/>
                  </a:lnTo>
                  <a:lnTo>
                    <a:pt x="39" y="407"/>
                  </a:lnTo>
                  <a:lnTo>
                    <a:pt x="42" y="406"/>
                  </a:lnTo>
                  <a:lnTo>
                    <a:pt x="45" y="406"/>
                  </a:lnTo>
                  <a:lnTo>
                    <a:pt x="48" y="406"/>
                  </a:lnTo>
                  <a:lnTo>
                    <a:pt x="51" y="407"/>
                  </a:lnTo>
                  <a:lnTo>
                    <a:pt x="54" y="408"/>
                  </a:lnTo>
                  <a:lnTo>
                    <a:pt x="57" y="410"/>
                  </a:lnTo>
                  <a:lnTo>
                    <a:pt x="59" y="412"/>
                  </a:lnTo>
                  <a:lnTo>
                    <a:pt x="60" y="414"/>
                  </a:lnTo>
                  <a:lnTo>
                    <a:pt x="61" y="416"/>
                  </a:lnTo>
                  <a:lnTo>
                    <a:pt x="62" y="419"/>
                  </a:lnTo>
                  <a:lnTo>
                    <a:pt x="77" y="419"/>
                  </a:lnTo>
                  <a:lnTo>
                    <a:pt x="77" y="417"/>
                  </a:lnTo>
                  <a:lnTo>
                    <a:pt x="78" y="416"/>
                  </a:lnTo>
                  <a:lnTo>
                    <a:pt x="80" y="416"/>
                  </a:lnTo>
                  <a:lnTo>
                    <a:pt x="81" y="415"/>
                  </a:lnTo>
                  <a:lnTo>
                    <a:pt x="83" y="416"/>
                  </a:lnTo>
                  <a:lnTo>
                    <a:pt x="84" y="416"/>
                  </a:lnTo>
                  <a:lnTo>
                    <a:pt x="85" y="417"/>
                  </a:lnTo>
                  <a:lnTo>
                    <a:pt x="86" y="419"/>
                  </a:lnTo>
                  <a:lnTo>
                    <a:pt x="163" y="419"/>
                  </a:lnTo>
                  <a:lnTo>
                    <a:pt x="163" y="417"/>
                  </a:lnTo>
                  <a:lnTo>
                    <a:pt x="164" y="416"/>
                  </a:lnTo>
                  <a:lnTo>
                    <a:pt x="166" y="416"/>
                  </a:lnTo>
                  <a:lnTo>
                    <a:pt x="167" y="415"/>
                  </a:lnTo>
                  <a:lnTo>
                    <a:pt x="169" y="416"/>
                  </a:lnTo>
                  <a:lnTo>
                    <a:pt x="171" y="416"/>
                  </a:lnTo>
                  <a:lnTo>
                    <a:pt x="171" y="417"/>
                  </a:lnTo>
                  <a:lnTo>
                    <a:pt x="172" y="419"/>
                  </a:lnTo>
                  <a:lnTo>
                    <a:pt x="197" y="419"/>
                  </a:lnTo>
                  <a:lnTo>
                    <a:pt x="197" y="417"/>
                  </a:lnTo>
                  <a:lnTo>
                    <a:pt x="198" y="416"/>
                  </a:lnTo>
                  <a:lnTo>
                    <a:pt x="199" y="416"/>
                  </a:lnTo>
                  <a:lnTo>
                    <a:pt x="201" y="415"/>
                  </a:lnTo>
                  <a:lnTo>
                    <a:pt x="203" y="416"/>
                  </a:lnTo>
                  <a:lnTo>
                    <a:pt x="204" y="416"/>
                  </a:lnTo>
                  <a:lnTo>
                    <a:pt x="205" y="417"/>
                  </a:lnTo>
                  <a:lnTo>
                    <a:pt x="206" y="419"/>
                  </a:lnTo>
                  <a:lnTo>
                    <a:pt x="224" y="419"/>
                  </a:lnTo>
                  <a:lnTo>
                    <a:pt x="224" y="417"/>
                  </a:lnTo>
                  <a:lnTo>
                    <a:pt x="225" y="416"/>
                  </a:lnTo>
                  <a:lnTo>
                    <a:pt x="226" y="416"/>
                  </a:lnTo>
                  <a:lnTo>
                    <a:pt x="228" y="415"/>
                  </a:lnTo>
                  <a:lnTo>
                    <a:pt x="230" y="416"/>
                  </a:lnTo>
                  <a:lnTo>
                    <a:pt x="231" y="416"/>
                  </a:lnTo>
                  <a:lnTo>
                    <a:pt x="232" y="417"/>
                  </a:lnTo>
                  <a:lnTo>
                    <a:pt x="233" y="419"/>
                  </a:lnTo>
                  <a:lnTo>
                    <a:pt x="251" y="419"/>
                  </a:lnTo>
                  <a:lnTo>
                    <a:pt x="251" y="417"/>
                  </a:lnTo>
                  <a:lnTo>
                    <a:pt x="252" y="416"/>
                  </a:lnTo>
                  <a:lnTo>
                    <a:pt x="253" y="416"/>
                  </a:lnTo>
                  <a:lnTo>
                    <a:pt x="255" y="415"/>
                  </a:lnTo>
                  <a:lnTo>
                    <a:pt x="257" y="416"/>
                  </a:lnTo>
                  <a:lnTo>
                    <a:pt x="258" y="416"/>
                  </a:lnTo>
                  <a:lnTo>
                    <a:pt x="259" y="417"/>
                  </a:lnTo>
                  <a:lnTo>
                    <a:pt x="260" y="419"/>
                  </a:lnTo>
                  <a:lnTo>
                    <a:pt x="272" y="419"/>
                  </a:lnTo>
                  <a:lnTo>
                    <a:pt x="273" y="417"/>
                  </a:lnTo>
                  <a:lnTo>
                    <a:pt x="274" y="416"/>
                  </a:lnTo>
                  <a:lnTo>
                    <a:pt x="275" y="416"/>
                  </a:lnTo>
                  <a:lnTo>
                    <a:pt x="277" y="415"/>
                  </a:lnTo>
                  <a:lnTo>
                    <a:pt x="278" y="416"/>
                  </a:lnTo>
                  <a:lnTo>
                    <a:pt x="280" y="416"/>
                  </a:lnTo>
                  <a:lnTo>
                    <a:pt x="281" y="417"/>
                  </a:lnTo>
                  <a:lnTo>
                    <a:pt x="281" y="419"/>
                  </a:lnTo>
                  <a:lnTo>
                    <a:pt x="332" y="419"/>
                  </a:lnTo>
                  <a:lnTo>
                    <a:pt x="332" y="417"/>
                  </a:lnTo>
                  <a:lnTo>
                    <a:pt x="333" y="416"/>
                  </a:lnTo>
                  <a:lnTo>
                    <a:pt x="334" y="416"/>
                  </a:lnTo>
                  <a:lnTo>
                    <a:pt x="336" y="415"/>
                  </a:lnTo>
                  <a:lnTo>
                    <a:pt x="338" y="416"/>
                  </a:lnTo>
                  <a:lnTo>
                    <a:pt x="339" y="416"/>
                  </a:lnTo>
                  <a:lnTo>
                    <a:pt x="340" y="417"/>
                  </a:lnTo>
                  <a:lnTo>
                    <a:pt x="341" y="419"/>
                  </a:lnTo>
                  <a:lnTo>
                    <a:pt x="349" y="419"/>
                  </a:lnTo>
                  <a:lnTo>
                    <a:pt x="349" y="417"/>
                  </a:lnTo>
                  <a:lnTo>
                    <a:pt x="350" y="416"/>
                  </a:lnTo>
                  <a:lnTo>
                    <a:pt x="351" y="416"/>
                  </a:lnTo>
                  <a:lnTo>
                    <a:pt x="353" y="415"/>
                  </a:lnTo>
                  <a:lnTo>
                    <a:pt x="355" y="416"/>
                  </a:lnTo>
                  <a:lnTo>
                    <a:pt x="356" y="416"/>
                  </a:lnTo>
                  <a:lnTo>
                    <a:pt x="357" y="417"/>
                  </a:lnTo>
                  <a:lnTo>
                    <a:pt x="358" y="419"/>
                  </a:lnTo>
                  <a:lnTo>
                    <a:pt x="413" y="419"/>
                  </a:lnTo>
                  <a:lnTo>
                    <a:pt x="413" y="417"/>
                  </a:lnTo>
                  <a:lnTo>
                    <a:pt x="414" y="416"/>
                  </a:lnTo>
                  <a:lnTo>
                    <a:pt x="416" y="416"/>
                  </a:lnTo>
                  <a:lnTo>
                    <a:pt x="417" y="415"/>
                  </a:lnTo>
                  <a:lnTo>
                    <a:pt x="419" y="416"/>
                  </a:lnTo>
                  <a:lnTo>
                    <a:pt x="420" y="416"/>
                  </a:lnTo>
                  <a:lnTo>
                    <a:pt x="421" y="417"/>
                  </a:lnTo>
                  <a:lnTo>
                    <a:pt x="422" y="419"/>
                  </a:lnTo>
                  <a:lnTo>
                    <a:pt x="474" y="419"/>
                  </a:lnTo>
                  <a:lnTo>
                    <a:pt x="474" y="417"/>
                  </a:lnTo>
                  <a:lnTo>
                    <a:pt x="475" y="416"/>
                  </a:lnTo>
                  <a:lnTo>
                    <a:pt x="476" y="416"/>
                  </a:lnTo>
                  <a:lnTo>
                    <a:pt x="478" y="415"/>
                  </a:lnTo>
                  <a:lnTo>
                    <a:pt x="480" y="416"/>
                  </a:lnTo>
                  <a:lnTo>
                    <a:pt x="481" y="416"/>
                  </a:lnTo>
                  <a:lnTo>
                    <a:pt x="482" y="417"/>
                  </a:lnTo>
                  <a:lnTo>
                    <a:pt x="483" y="419"/>
                  </a:lnTo>
                  <a:lnTo>
                    <a:pt x="485" y="419"/>
                  </a:lnTo>
                  <a:lnTo>
                    <a:pt x="486" y="417"/>
                  </a:lnTo>
                  <a:lnTo>
                    <a:pt x="487" y="416"/>
                  </a:lnTo>
                  <a:lnTo>
                    <a:pt x="488" y="416"/>
                  </a:lnTo>
                  <a:lnTo>
                    <a:pt x="490" y="415"/>
                  </a:lnTo>
                  <a:lnTo>
                    <a:pt x="492" y="416"/>
                  </a:lnTo>
                  <a:lnTo>
                    <a:pt x="493" y="416"/>
                  </a:lnTo>
                  <a:lnTo>
                    <a:pt x="494" y="417"/>
                  </a:lnTo>
                  <a:lnTo>
                    <a:pt x="494" y="419"/>
                  </a:lnTo>
                  <a:lnTo>
                    <a:pt x="499" y="419"/>
                  </a:lnTo>
                  <a:lnTo>
                    <a:pt x="499" y="417"/>
                  </a:lnTo>
                  <a:lnTo>
                    <a:pt x="500" y="416"/>
                  </a:lnTo>
                  <a:lnTo>
                    <a:pt x="502" y="416"/>
                  </a:lnTo>
                  <a:lnTo>
                    <a:pt x="503" y="415"/>
                  </a:lnTo>
                  <a:lnTo>
                    <a:pt x="505" y="416"/>
                  </a:lnTo>
                  <a:lnTo>
                    <a:pt x="507" y="416"/>
                  </a:lnTo>
                  <a:lnTo>
                    <a:pt x="508" y="417"/>
                  </a:lnTo>
                  <a:lnTo>
                    <a:pt x="508" y="419"/>
                  </a:lnTo>
                  <a:lnTo>
                    <a:pt x="532" y="419"/>
                  </a:lnTo>
                  <a:lnTo>
                    <a:pt x="533" y="417"/>
                  </a:lnTo>
                  <a:lnTo>
                    <a:pt x="534" y="416"/>
                  </a:lnTo>
                  <a:lnTo>
                    <a:pt x="535" y="416"/>
                  </a:lnTo>
                  <a:lnTo>
                    <a:pt x="537" y="415"/>
                  </a:lnTo>
                  <a:lnTo>
                    <a:pt x="538" y="416"/>
                  </a:lnTo>
                  <a:lnTo>
                    <a:pt x="540" y="416"/>
                  </a:lnTo>
                  <a:lnTo>
                    <a:pt x="541" y="417"/>
                  </a:lnTo>
                  <a:lnTo>
                    <a:pt x="541" y="419"/>
                  </a:lnTo>
                  <a:lnTo>
                    <a:pt x="555" y="419"/>
                  </a:lnTo>
                  <a:lnTo>
                    <a:pt x="555" y="417"/>
                  </a:lnTo>
                  <a:lnTo>
                    <a:pt x="556" y="416"/>
                  </a:lnTo>
                  <a:lnTo>
                    <a:pt x="557" y="415"/>
                  </a:lnTo>
                  <a:lnTo>
                    <a:pt x="559" y="414"/>
                  </a:lnTo>
                  <a:lnTo>
                    <a:pt x="561" y="414"/>
                  </a:lnTo>
                  <a:lnTo>
                    <a:pt x="563" y="414"/>
                  </a:lnTo>
                  <a:lnTo>
                    <a:pt x="564" y="415"/>
                  </a:lnTo>
                  <a:lnTo>
                    <a:pt x="566" y="416"/>
                  </a:lnTo>
                  <a:lnTo>
                    <a:pt x="566" y="417"/>
                  </a:lnTo>
                  <a:lnTo>
                    <a:pt x="567" y="419"/>
                  </a:lnTo>
                  <a:lnTo>
                    <a:pt x="568" y="419"/>
                  </a:lnTo>
                  <a:lnTo>
                    <a:pt x="568" y="417"/>
                  </a:lnTo>
                  <a:lnTo>
                    <a:pt x="569" y="416"/>
                  </a:lnTo>
                  <a:lnTo>
                    <a:pt x="571" y="416"/>
                  </a:lnTo>
                  <a:lnTo>
                    <a:pt x="572" y="415"/>
                  </a:lnTo>
                  <a:lnTo>
                    <a:pt x="574" y="416"/>
                  </a:lnTo>
                  <a:lnTo>
                    <a:pt x="575" y="416"/>
                  </a:lnTo>
                  <a:lnTo>
                    <a:pt x="577" y="417"/>
                  </a:lnTo>
                  <a:lnTo>
                    <a:pt x="577" y="419"/>
                  </a:lnTo>
                  <a:lnTo>
                    <a:pt x="585" y="419"/>
                  </a:lnTo>
                  <a:lnTo>
                    <a:pt x="585" y="417"/>
                  </a:lnTo>
                  <a:lnTo>
                    <a:pt x="586" y="416"/>
                  </a:lnTo>
                  <a:lnTo>
                    <a:pt x="588" y="416"/>
                  </a:lnTo>
                  <a:lnTo>
                    <a:pt x="590" y="415"/>
                  </a:lnTo>
                  <a:lnTo>
                    <a:pt x="591" y="416"/>
                  </a:lnTo>
                  <a:lnTo>
                    <a:pt x="593" y="416"/>
                  </a:lnTo>
                  <a:lnTo>
                    <a:pt x="594" y="417"/>
                  </a:lnTo>
                  <a:lnTo>
                    <a:pt x="594" y="419"/>
                  </a:lnTo>
                  <a:lnTo>
                    <a:pt x="629" y="419"/>
                  </a:lnTo>
                  <a:lnTo>
                    <a:pt x="629" y="417"/>
                  </a:lnTo>
                  <a:lnTo>
                    <a:pt x="630" y="416"/>
                  </a:lnTo>
                  <a:lnTo>
                    <a:pt x="632" y="416"/>
                  </a:lnTo>
                  <a:lnTo>
                    <a:pt x="633" y="415"/>
                  </a:lnTo>
                  <a:lnTo>
                    <a:pt x="635" y="416"/>
                  </a:lnTo>
                  <a:lnTo>
                    <a:pt x="637" y="416"/>
                  </a:lnTo>
                  <a:lnTo>
                    <a:pt x="638" y="417"/>
                  </a:lnTo>
                  <a:lnTo>
                    <a:pt x="638" y="419"/>
                  </a:lnTo>
                  <a:lnTo>
                    <a:pt x="685" y="419"/>
                  </a:lnTo>
                  <a:lnTo>
                    <a:pt x="685" y="417"/>
                  </a:lnTo>
                  <a:lnTo>
                    <a:pt x="686" y="416"/>
                  </a:lnTo>
                  <a:lnTo>
                    <a:pt x="688" y="416"/>
                  </a:lnTo>
                  <a:lnTo>
                    <a:pt x="689" y="415"/>
                  </a:lnTo>
                  <a:lnTo>
                    <a:pt x="691" y="416"/>
                  </a:lnTo>
                  <a:lnTo>
                    <a:pt x="692" y="416"/>
                  </a:lnTo>
                  <a:lnTo>
                    <a:pt x="693" y="417"/>
                  </a:lnTo>
                  <a:lnTo>
                    <a:pt x="694" y="419"/>
                  </a:lnTo>
                  <a:lnTo>
                    <a:pt x="790" y="419"/>
                  </a:lnTo>
                  <a:lnTo>
                    <a:pt x="791" y="417"/>
                  </a:lnTo>
                  <a:lnTo>
                    <a:pt x="792" y="416"/>
                  </a:lnTo>
                  <a:lnTo>
                    <a:pt x="793" y="416"/>
                  </a:lnTo>
                  <a:lnTo>
                    <a:pt x="795" y="415"/>
                  </a:lnTo>
                  <a:lnTo>
                    <a:pt x="796" y="416"/>
                  </a:lnTo>
                  <a:lnTo>
                    <a:pt x="798" y="416"/>
                  </a:lnTo>
                  <a:lnTo>
                    <a:pt x="799" y="417"/>
                  </a:lnTo>
                  <a:lnTo>
                    <a:pt x="799" y="419"/>
                  </a:lnTo>
                  <a:lnTo>
                    <a:pt x="810" y="419"/>
                  </a:lnTo>
                  <a:lnTo>
                    <a:pt x="810" y="417"/>
                  </a:lnTo>
                  <a:lnTo>
                    <a:pt x="811" y="416"/>
                  </a:lnTo>
                  <a:lnTo>
                    <a:pt x="812" y="416"/>
                  </a:lnTo>
                  <a:lnTo>
                    <a:pt x="814" y="415"/>
                  </a:lnTo>
                  <a:lnTo>
                    <a:pt x="816" y="416"/>
                  </a:lnTo>
                  <a:lnTo>
                    <a:pt x="817" y="416"/>
                  </a:lnTo>
                  <a:lnTo>
                    <a:pt x="818" y="417"/>
                  </a:lnTo>
                  <a:lnTo>
                    <a:pt x="819" y="419"/>
                  </a:lnTo>
                  <a:lnTo>
                    <a:pt x="854" y="419"/>
                  </a:lnTo>
                  <a:lnTo>
                    <a:pt x="854" y="417"/>
                  </a:lnTo>
                  <a:lnTo>
                    <a:pt x="855" y="416"/>
                  </a:lnTo>
                  <a:lnTo>
                    <a:pt x="856" y="416"/>
                  </a:lnTo>
                  <a:lnTo>
                    <a:pt x="858" y="415"/>
                  </a:lnTo>
                  <a:lnTo>
                    <a:pt x="860" y="416"/>
                  </a:lnTo>
                  <a:lnTo>
                    <a:pt x="861" y="416"/>
                  </a:lnTo>
                  <a:lnTo>
                    <a:pt x="862" y="417"/>
                  </a:lnTo>
                  <a:lnTo>
                    <a:pt x="863" y="419"/>
                  </a:lnTo>
                  <a:lnTo>
                    <a:pt x="886" y="419"/>
                  </a:lnTo>
                  <a:lnTo>
                    <a:pt x="886" y="417"/>
                  </a:lnTo>
                  <a:lnTo>
                    <a:pt x="887" y="415"/>
                  </a:lnTo>
                  <a:lnTo>
                    <a:pt x="889" y="414"/>
                  </a:lnTo>
                  <a:lnTo>
                    <a:pt x="891" y="413"/>
                  </a:lnTo>
                  <a:lnTo>
                    <a:pt x="893" y="412"/>
                  </a:lnTo>
                  <a:lnTo>
                    <a:pt x="896" y="412"/>
                  </a:lnTo>
                  <a:lnTo>
                    <a:pt x="898" y="413"/>
                  </a:lnTo>
                  <a:lnTo>
                    <a:pt x="900" y="414"/>
                  </a:lnTo>
                  <a:lnTo>
                    <a:pt x="902" y="415"/>
                  </a:lnTo>
                  <a:lnTo>
                    <a:pt x="903" y="417"/>
                  </a:lnTo>
                  <a:lnTo>
                    <a:pt x="903" y="419"/>
                  </a:lnTo>
                  <a:lnTo>
                    <a:pt x="932" y="419"/>
                  </a:lnTo>
                  <a:lnTo>
                    <a:pt x="932" y="417"/>
                  </a:lnTo>
                  <a:lnTo>
                    <a:pt x="933" y="416"/>
                  </a:lnTo>
                  <a:lnTo>
                    <a:pt x="934" y="416"/>
                  </a:lnTo>
                  <a:lnTo>
                    <a:pt x="936" y="415"/>
                  </a:lnTo>
                  <a:lnTo>
                    <a:pt x="938" y="416"/>
                  </a:lnTo>
                  <a:lnTo>
                    <a:pt x="939" y="416"/>
                  </a:lnTo>
                  <a:lnTo>
                    <a:pt x="940" y="417"/>
                  </a:lnTo>
                  <a:lnTo>
                    <a:pt x="941" y="419"/>
                  </a:lnTo>
                  <a:lnTo>
                    <a:pt x="960" y="419"/>
                  </a:lnTo>
                  <a:lnTo>
                    <a:pt x="960" y="417"/>
                  </a:lnTo>
                  <a:lnTo>
                    <a:pt x="961" y="416"/>
                  </a:lnTo>
                  <a:lnTo>
                    <a:pt x="963" y="416"/>
                  </a:lnTo>
                  <a:lnTo>
                    <a:pt x="964" y="415"/>
                  </a:lnTo>
                  <a:lnTo>
                    <a:pt x="966" y="416"/>
                  </a:lnTo>
                  <a:lnTo>
                    <a:pt x="968" y="416"/>
                  </a:lnTo>
                  <a:lnTo>
                    <a:pt x="968" y="417"/>
                  </a:lnTo>
                  <a:lnTo>
                    <a:pt x="969" y="419"/>
                  </a:lnTo>
                  <a:lnTo>
                    <a:pt x="994" y="419"/>
                  </a:lnTo>
                  <a:lnTo>
                    <a:pt x="994" y="417"/>
                  </a:lnTo>
                  <a:lnTo>
                    <a:pt x="995" y="416"/>
                  </a:lnTo>
                  <a:lnTo>
                    <a:pt x="996" y="416"/>
                  </a:lnTo>
                  <a:lnTo>
                    <a:pt x="998" y="415"/>
                  </a:lnTo>
                  <a:lnTo>
                    <a:pt x="1000" y="416"/>
                  </a:lnTo>
                  <a:lnTo>
                    <a:pt x="1001" y="416"/>
                  </a:lnTo>
                  <a:lnTo>
                    <a:pt x="1002" y="417"/>
                  </a:lnTo>
                  <a:lnTo>
                    <a:pt x="1003" y="419"/>
                  </a:lnTo>
                  <a:lnTo>
                    <a:pt x="1007" y="419"/>
                  </a:lnTo>
                  <a:lnTo>
                    <a:pt x="1008" y="417"/>
                  </a:lnTo>
                  <a:lnTo>
                    <a:pt x="1008" y="416"/>
                  </a:lnTo>
                  <a:lnTo>
                    <a:pt x="1010" y="416"/>
                  </a:lnTo>
                  <a:lnTo>
                    <a:pt x="1012" y="415"/>
                  </a:lnTo>
                  <a:lnTo>
                    <a:pt x="1013" y="416"/>
                  </a:lnTo>
                  <a:lnTo>
                    <a:pt x="1015" y="416"/>
                  </a:lnTo>
                  <a:lnTo>
                    <a:pt x="1016" y="417"/>
                  </a:lnTo>
                  <a:lnTo>
                    <a:pt x="1016" y="419"/>
                  </a:lnTo>
                  <a:lnTo>
                    <a:pt x="1027" y="419"/>
                  </a:lnTo>
                  <a:lnTo>
                    <a:pt x="1028" y="417"/>
                  </a:lnTo>
                  <a:lnTo>
                    <a:pt x="1029" y="416"/>
                  </a:lnTo>
                  <a:lnTo>
                    <a:pt x="1030" y="416"/>
                  </a:lnTo>
                  <a:lnTo>
                    <a:pt x="1032" y="415"/>
                  </a:lnTo>
                  <a:lnTo>
                    <a:pt x="1034" y="416"/>
                  </a:lnTo>
                  <a:lnTo>
                    <a:pt x="1035" y="416"/>
                  </a:lnTo>
                  <a:lnTo>
                    <a:pt x="1036" y="417"/>
                  </a:lnTo>
                  <a:lnTo>
                    <a:pt x="1036" y="419"/>
                  </a:lnTo>
                  <a:lnTo>
                    <a:pt x="1042" y="419"/>
                  </a:lnTo>
                  <a:lnTo>
                    <a:pt x="1043" y="417"/>
                  </a:lnTo>
                  <a:lnTo>
                    <a:pt x="1043" y="416"/>
                  </a:lnTo>
                  <a:lnTo>
                    <a:pt x="1045" y="416"/>
                  </a:lnTo>
                  <a:lnTo>
                    <a:pt x="1047" y="415"/>
                  </a:lnTo>
                  <a:lnTo>
                    <a:pt x="1048" y="416"/>
                  </a:lnTo>
                  <a:lnTo>
                    <a:pt x="1050" y="416"/>
                  </a:lnTo>
                  <a:lnTo>
                    <a:pt x="1051" y="417"/>
                  </a:lnTo>
                  <a:lnTo>
                    <a:pt x="1051" y="419"/>
                  </a:lnTo>
                  <a:lnTo>
                    <a:pt x="1094" y="419"/>
                  </a:lnTo>
                  <a:lnTo>
                    <a:pt x="1094" y="417"/>
                  </a:lnTo>
                  <a:lnTo>
                    <a:pt x="1095" y="416"/>
                  </a:lnTo>
                  <a:lnTo>
                    <a:pt x="1097" y="416"/>
                  </a:lnTo>
                  <a:lnTo>
                    <a:pt x="1099" y="415"/>
                  </a:lnTo>
                  <a:lnTo>
                    <a:pt x="1100" y="416"/>
                  </a:lnTo>
                  <a:lnTo>
                    <a:pt x="1102" y="416"/>
                  </a:lnTo>
                  <a:lnTo>
                    <a:pt x="1103" y="417"/>
                  </a:lnTo>
                  <a:lnTo>
                    <a:pt x="1103" y="419"/>
                  </a:lnTo>
                  <a:lnTo>
                    <a:pt x="1112" y="419"/>
                  </a:lnTo>
                  <a:lnTo>
                    <a:pt x="1112" y="417"/>
                  </a:lnTo>
                  <a:lnTo>
                    <a:pt x="1113" y="415"/>
                  </a:lnTo>
                  <a:lnTo>
                    <a:pt x="1115" y="414"/>
                  </a:lnTo>
                  <a:lnTo>
                    <a:pt x="1117" y="413"/>
                  </a:lnTo>
                  <a:lnTo>
                    <a:pt x="1119" y="412"/>
                  </a:lnTo>
                  <a:lnTo>
                    <a:pt x="1122" y="412"/>
                  </a:lnTo>
                  <a:lnTo>
                    <a:pt x="1124" y="413"/>
                  </a:lnTo>
                  <a:lnTo>
                    <a:pt x="1126" y="414"/>
                  </a:lnTo>
                  <a:lnTo>
                    <a:pt x="1128" y="415"/>
                  </a:lnTo>
                  <a:lnTo>
                    <a:pt x="1128" y="417"/>
                  </a:lnTo>
                  <a:lnTo>
                    <a:pt x="1129" y="419"/>
                  </a:lnTo>
                  <a:lnTo>
                    <a:pt x="1132" y="419"/>
                  </a:lnTo>
                  <a:lnTo>
                    <a:pt x="1133" y="417"/>
                  </a:lnTo>
                  <a:lnTo>
                    <a:pt x="1133" y="416"/>
                  </a:lnTo>
                  <a:lnTo>
                    <a:pt x="1135" y="416"/>
                  </a:lnTo>
                  <a:lnTo>
                    <a:pt x="1137" y="415"/>
                  </a:lnTo>
                  <a:lnTo>
                    <a:pt x="1138" y="416"/>
                  </a:lnTo>
                  <a:lnTo>
                    <a:pt x="1140" y="416"/>
                  </a:lnTo>
                  <a:lnTo>
                    <a:pt x="1141" y="417"/>
                  </a:lnTo>
                  <a:lnTo>
                    <a:pt x="1141" y="419"/>
                  </a:lnTo>
                  <a:lnTo>
                    <a:pt x="1250" y="419"/>
                  </a:lnTo>
                  <a:lnTo>
                    <a:pt x="1251" y="417"/>
                  </a:lnTo>
                  <a:lnTo>
                    <a:pt x="1252" y="416"/>
                  </a:lnTo>
                  <a:lnTo>
                    <a:pt x="1253" y="416"/>
                  </a:lnTo>
                  <a:lnTo>
                    <a:pt x="1255" y="415"/>
                  </a:lnTo>
                  <a:lnTo>
                    <a:pt x="1256" y="416"/>
                  </a:lnTo>
                  <a:lnTo>
                    <a:pt x="1258" y="416"/>
                  </a:lnTo>
                  <a:lnTo>
                    <a:pt x="1259" y="417"/>
                  </a:lnTo>
                  <a:lnTo>
                    <a:pt x="1259" y="419"/>
                  </a:lnTo>
                  <a:lnTo>
                    <a:pt x="1380" y="419"/>
                  </a:lnTo>
                  <a:lnTo>
                    <a:pt x="1380" y="417"/>
                  </a:lnTo>
                  <a:lnTo>
                    <a:pt x="1381" y="416"/>
                  </a:lnTo>
                  <a:lnTo>
                    <a:pt x="1382" y="416"/>
                  </a:lnTo>
                  <a:lnTo>
                    <a:pt x="1384" y="415"/>
                  </a:lnTo>
                  <a:lnTo>
                    <a:pt x="1386" y="416"/>
                  </a:lnTo>
                  <a:lnTo>
                    <a:pt x="1387" y="416"/>
                  </a:lnTo>
                  <a:lnTo>
                    <a:pt x="1388" y="417"/>
                  </a:lnTo>
                  <a:lnTo>
                    <a:pt x="1389" y="419"/>
                  </a:lnTo>
                  <a:lnTo>
                    <a:pt x="1396" y="419"/>
                  </a:lnTo>
                  <a:lnTo>
                    <a:pt x="1396" y="417"/>
                  </a:lnTo>
                  <a:lnTo>
                    <a:pt x="1397" y="416"/>
                  </a:lnTo>
                  <a:lnTo>
                    <a:pt x="1398" y="416"/>
                  </a:lnTo>
                  <a:lnTo>
                    <a:pt x="1400" y="415"/>
                  </a:lnTo>
                  <a:lnTo>
                    <a:pt x="1402" y="416"/>
                  </a:lnTo>
                  <a:lnTo>
                    <a:pt x="1403" y="416"/>
                  </a:lnTo>
                  <a:lnTo>
                    <a:pt x="1404" y="417"/>
                  </a:lnTo>
                  <a:lnTo>
                    <a:pt x="1405" y="419"/>
                  </a:lnTo>
                  <a:lnTo>
                    <a:pt x="1412" y="419"/>
                  </a:lnTo>
                  <a:lnTo>
                    <a:pt x="1412" y="417"/>
                  </a:lnTo>
                  <a:lnTo>
                    <a:pt x="1413" y="416"/>
                  </a:lnTo>
                  <a:lnTo>
                    <a:pt x="1415" y="416"/>
                  </a:lnTo>
                  <a:lnTo>
                    <a:pt x="1416" y="415"/>
                  </a:lnTo>
                  <a:lnTo>
                    <a:pt x="1418" y="416"/>
                  </a:lnTo>
                  <a:lnTo>
                    <a:pt x="1420" y="416"/>
                  </a:lnTo>
                  <a:lnTo>
                    <a:pt x="1421" y="417"/>
                  </a:lnTo>
                  <a:lnTo>
                    <a:pt x="1421" y="419"/>
                  </a:lnTo>
                  <a:lnTo>
                    <a:pt x="1460" y="419"/>
                  </a:lnTo>
                  <a:lnTo>
                    <a:pt x="1460" y="417"/>
                  </a:lnTo>
                  <a:lnTo>
                    <a:pt x="1461" y="416"/>
                  </a:lnTo>
                  <a:lnTo>
                    <a:pt x="1463" y="416"/>
                  </a:lnTo>
                  <a:lnTo>
                    <a:pt x="1464" y="415"/>
                  </a:lnTo>
                  <a:lnTo>
                    <a:pt x="1466" y="416"/>
                  </a:lnTo>
                  <a:lnTo>
                    <a:pt x="1468" y="416"/>
                  </a:lnTo>
                  <a:lnTo>
                    <a:pt x="1468" y="417"/>
                  </a:lnTo>
                  <a:lnTo>
                    <a:pt x="1469" y="419"/>
                  </a:lnTo>
                  <a:lnTo>
                    <a:pt x="1551" y="419"/>
                  </a:lnTo>
                  <a:lnTo>
                    <a:pt x="1551" y="417"/>
                  </a:lnTo>
                  <a:lnTo>
                    <a:pt x="1552" y="416"/>
                  </a:lnTo>
                  <a:lnTo>
                    <a:pt x="1554" y="416"/>
                  </a:lnTo>
                  <a:lnTo>
                    <a:pt x="1555" y="415"/>
                  </a:lnTo>
                  <a:lnTo>
                    <a:pt x="1557" y="416"/>
                  </a:lnTo>
                  <a:lnTo>
                    <a:pt x="1559" y="416"/>
                  </a:lnTo>
                  <a:lnTo>
                    <a:pt x="1560" y="417"/>
                  </a:lnTo>
                  <a:lnTo>
                    <a:pt x="1560" y="419"/>
                  </a:lnTo>
                  <a:lnTo>
                    <a:pt x="1578" y="419"/>
                  </a:lnTo>
                  <a:lnTo>
                    <a:pt x="1578" y="417"/>
                  </a:lnTo>
                  <a:lnTo>
                    <a:pt x="1579" y="416"/>
                  </a:lnTo>
                  <a:lnTo>
                    <a:pt x="1581" y="416"/>
                  </a:lnTo>
                  <a:lnTo>
                    <a:pt x="1583" y="415"/>
                  </a:lnTo>
                  <a:lnTo>
                    <a:pt x="1584" y="416"/>
                  </a:lnTo>
                  <a:lnTo>
                    <a:pt x="1586" y="416"/>
                  </a:lnTo>
                  <a:lnTo>
                    <a:pt x="1587" y="417"/>
                  </a:lnTo>
                  <a:lnTo>
                    <a:pt x="1587" y="419"/>
                  </a:lnTo>
                  <a:lnTo>
                    <a:pt x="1590" y="419"/>
                  </a:lnTo>
                  <a:lnTo>
                    <a:pt x="1590" y="417"/>
                  </a:lnTo>
                  <a:lnTo>
                    <a:pt x="1591" y="416"/>
                  </a:lnTo>
                  <a:lnTo>
                    <a:pt x="1593" y="416"/>
                  </a:lnTo>
                  <a:lnTo>
                    <a:pt x="1594" y="415"/>
                  </a:lnTo>
                  <a:lnTo>
                    <a:pt x="1596" y="416"/>
                  </a:lnTo>
                  <a:lnTo>
                    <a:pt x="1597" y="416"/>
                  </a:lnTo>
                  <a:lnTo>
                    <a:pt x="1598" y="417"/>
                  </a:lnTo>
                  <a:lnTo>
                    <a:pt x="1599" y="419"/>
                  </a:lnTo>
                  <a:lnTo>
                    <a:pt x="1602" y="419"/>
                  </a:lnTo>
                  <a:lnTo>
                    <a:pt x="1602" y="417"/>
                  </a:lnTo>
                  <a:lnTo>
                    <a:pt x="1603" y="416"/>
                  </a:lnTo>
                  <a:lnTo>
                    <a:pt x="1604" y="416"/>
                  </a:lnTo>
                  <a:lnTo>
                    <a:pt x="1606" y="415"/>
                  </a:lnTo>
                  <a:lnTo>
                    <a:pt x="1608" y="416"/>
                  </a:lnTo>
                  <a:lnTo>
                    <a:pt x="1609" y="416"/>
                  </a:lnTo>
                  <a:lnTo>
                    <a:pt x="1610" y="417"/>
                  </a:lnTo>
                  <a:lnTo>
                    <a:pt x="1611" y="419"/>
                  </a:lnTo>
                  <a:lnTo>
                    <a:pt x="1667" y="419"/>
                  </a:lnTo>
                  <a:lnTo>
                    <a:pt x="1667" y="417"/>
                  </a:lnTo>
                  <a:lnTo>
                    <a:pt x="1668" y="416"/>
                  </a:lnTo>
                  <a:lnTo>
                    <a:pt x="1670" y="416"/>
                  </a:lnTo>
                  <a:lnTo>
                    <a:pt x="1671" y="415"/>
                  </a:lnTo>
                  <a:lnTo>
                    <a:pt x="1673" y="416"/>
                  </a:lnTo>
                  <a:lnTo>
                    <a:pt x="1675" y="416"/>
                  </a:lnTo>
                  <a:lnTo>
                    <a:pt x="1675" y="417"/>
                  </a:lnTo>
                  <a:lnTo>
                    <a:pt x="1676" y="419"/>
                  </a:lnTo>
                  <a:lnTo>
                    <a:pt x="1721" y="419"/>
                  </a:lnTo>
                  <a:lnTo>
                    <a:pt x="1721" y="417"/>
                  </a:lnTo>
                  <a:lnTo>
                    <a:pt x="1722" y="416"/>
                  </a:lnTo>
                  <a:lnTo>
                    <a:pt x="1724" y="416"/>
                  </a:lnTo>
                  <a:lnTo>
                    <a:pt x="1725" y="415"/>
                  </a:lnTo>
                  <a:lnTo>
                    <a:pt x="1727" y="416"/>
                  </a:lnTo>
                  <a:lnTo>
                    <a:pt x="1729" y="416"/>
                  </a:lnTo>
                  <a:lnTo>
                    <a:pt x="1729" y="417"/>
                  </a:lnTo>
                  <a:lnTo>
                    <a:pt x="1730" y="419"/>
                  </a:lnTo>
                  <a:lnTo>
                    <a:pt x="1770" y="419"/>
                  </a:lnTo>
                  <a:lnTo>
                    <a:pt x="1771" y="417"/>
                  </a:lnTo>
                  <a:lnTo>
                    <a:pt x="1772" y="416"/>
                  </a:lnTo>
                  <a:lnTo>
                    <a:pt x="1773" y="416"/>
                  </a:lnTo>
                  <a:lnTo>
                    <a:pt x="1775" y="415"/>
                  </a:lnTo>
                  <a:lnTo>
                    <a:pt x="1777" y="416"/>
                  </a:lnTo>
                  <a:lnTo>
                    <a:pt x="1778" y="416"/>
                  </a:lnTo>
                  <a:lnTo>
                    <a:pt x="1779" y="417"/>
                  </a:lnTo>
                  <a:lnTo>
                    <a:pt x="1779" y="419"/>
                  </a:lnTo>
                  <a:lnTo>
                    <a:pt x="1858" y="419"/>
                  </a:lnTo>
                  <a:lnTo>
                    <a:pt x="1859" y="417"/>
                  </a:lnTo>
                  <a:lnTo>
                    <a:pt x="1860" y="416"/>
                  </a:lnTo>
                  <a:lnTo>
                    <a:pt x="1861" y="416"/>
                  </a:lnTo>
                  <a:lnTo>
                    <a:pt x="1863" y="415"/>
                  </a:lnTo>
                  <a:lnTo>
                    <a:pt x="1865" y="416"/>
                  </a:lnTo>
                  <a:lnTo>
                    <a:pt x="1866" y="416"/>
                  </a:lnTo>
                  <a:lnTo>
                    <a:pt x="1867" y="417"/>
                  </a:lnTo>
                  <a:lnTo>
                    <a:pt x="1867" y="419"/>
                  </a:lnTo>
                  <a:lnTo>
                    <a:pt x="1880" y="419"/>
                  </a:lnTo>
                  <a:lnTo>
                    <a:pt x="1881" y="417"/>
                  </a:lnTo>
                  <a:lnTo>
                    <a:pt x="1882" y="416"/>
                  </a:lnTo>
                  <a:lnTo>
                    <a:pt x="1883" y="416"/>
                  </a:lnTo>
                  <a:lnTo>
                    <a:pt x="1885" y="415"/>
                  </a:lnTo>
                  <a:lnTo>
                    <a:pt x="1886" y="416"/>
                  </a:lnTo>
                  <a:lnTo>
                    <a:pt x="1888" y="416"/>
                  </a:lnTo>
                  <a:lnTo>
                    <a:pt x="1889" y="417"/>
                  </a:lnTo>
                  <a:lnTo>
                    <a:pt x="1889" y="419"/>
                  </a:lnTo>
                  <a:lnTo>
                    <a:pt x="1899" y="419"/>
                  </a:lnTo>
                  <a:lnTo>
                    <a:pt x="1899" y="417"/>
                  </a:lnTo>
                  <a:lnTo>
                    <a:pt x="1900" y="416"/>
                  </a:lnTo>
                  <a:lnTo>
                    <a:pt x="1902" y="416"/>
                  </a:lnTo>
                  <a:lnTo>
                    <a:pt x="1903" y="415"/>
                  </a:lnTo>
                  <a:lnTo>
                    <a:pt x="1905" y="416"/>
                  </a:lnTo>
                  <a:lnTo>
                    <a:pt x="1906" y="416"/>
                  </a:lnTo>
                  <a:lnTo>
                    <a:pt x="1907" y="417"/>
                  </a:lnTo>
                  <a:lnTo>
                    <a:pt x="1908" y="419"/>
                  </a:lnTo>
                  <a:lnTo>
                    <a:pt x="1912" y="419"/>
                  </a:lnTo>
                  <a:lnTo>
                    <a:pt x="1913" y="417"/>
                  </a:lnTo>
                  <a:lnTo>
                    <a:pt x="1914" y="416"/>
                  </a:lnTo>
                  <a:lnTo>
                    <a:pt x="1915" y="416"/>
                  </a:lnTo>
                  <a:lnTo>
                    <a:pt x="1917" y="415"/>
                  </a:lnTo>
                  <a:lnTo>
                    <a:pt x="1918" y="416"/>
                  </a:lnTo>
                  <a:lnTo>
                    <a:pt x="1920" y="416"/>
                  </a:lnTo>
                  <a:lnTo>
                    <a:pt x="1921" y="417"/>
                  </a:lnTo>
                  <a:lnTo>
                    <a:pt x="1921" y="419"/>
                  </a:lnTo>
                  <a:lnTo>
                    <a:pt x="1994" y="419"/>
                  </a:lnTo>
                  <a:lnTo>
                    <a:pt x="1994" y="417"/>
                  </a:lnTo>
                  <a:lnTo>
                    <a:pt x="1995" y="416"/>
                  </a:lnTo>
                  <a:lnTo>
                    <a:pt x="1997" y="416"/>
                  </a:lnTo>
                  <a:lnTo>
                    <a:pt x="1999" y="415"/>
                  </a:lnTo>
                  <a:lnTo>
                    <a:pt x="2000" y="416"/>
                  </a:lnTo>
                  <a:lnTo>
                    <a:pt x="2002" y="416"/>
                  </a:lnTo>
                  <a:lnTo>
                    <a:pt x="2003" y="417"/>
                  </a:lnTo>
                  <a:lnTo>
                    <a:pt x="2003" y="419"/>
                  </a:lnTo>
                  <a:lnTo>
                    <a:pt x="2009" y="419"/>
                  </a:lnTo>
                  <a:lnTo>
                    <a:pt x="2009" y="417"/>
                  </a:lnTo>
                  <a:lnTo>
                    <a:pt x="2010" y="416"/>
                  </a:lnTo>
                  <a:lnTo>
                    <a:pt x="2011" y="416"/>
                  </a:lnTo>
                  <a:lnTo>
                    <a:pt x="2013" y="415"/>
                  </a:lnTo>
                  <a:lnTo>
                    <a:pt x="2015" y="416"/>
                  </a:lnTo>
                  <a:lnTo>
                    <a:pt x="2016" y="416"/>
                  </a:lnTo>
                  <a:lnTo>
                    <a:pt x="2017" y="417"/>
                  </a:lnTo>
                  <a:lnTo>
                    <a:pt x="2017" y="419"/>
                  </a:lnTo>
                  <a:lnTo>
                    <a:pt x="2027" y="419"/>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11" name="Freeform 621"/>
            <p:cNvSpPr>
              <a:spLocks/>
            </p:cNvSpPr>
            <p:nvPr/>
          </p:nvSpPr>
          <p:spPr bwMode="auto">
            <a:xfrm>
              <a:off x="4655" y="2036"/>
              <a:ext cx="14" cy="9"/>
            </a:xfrm>
            <a:custGeom>
              <a:avLst/>
              <a:gdLst>
                <a:gd name="T0" fmla="*/ 2 w 14"/>
                <a:gd name="T1" fmla="*/ 0 h 9"/>
                <a:gd name="T2" fmla="*/ 14 w 14"/>
                <a:gd name="T3" fmla="*/ 5 h 9"/>
                <a:gd name="T4" fmla="*/ 2 w 14"/>
                <a:gd name="T5" fmla="*/ 9 h 9"/>
                <a:gd name="T6" fmla="*/ 1 w 14"/>
                <a:gd name="T7" fmla="*/ 7 h 9"/>
                <a:gd name="T8" fmla="*/ 0 w 14"/>
                <a:gd name="T9" fmla="*/ 5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5"/>
                  </a:lnTo>
                  <a:lnTo>
                    <a:pt x="2" y="9"/>
                  </a:lnTo>
                  <a:lnTo>
                    <a:pt x="1" y="7"/>
                  </a:lnTo>
                  <a:lnTo>
                    <a:pt x="0" y="5"/>
                  </a:lnTo>
                  <a:lnTo>
                    <a:pt x="1" y="2"/>
                  </a:lnTo>
                  <a:lnTo>
                    <a:pt x="2"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12" name="Freeform 622"/>
            <p:cNvSpPr>
              <a:spLocks/>
            </p:cNvSpPr>
            <p:nvPr/>
          </p:nvSpPr>
          <p:spPr bwMode="auto">
            <a:xfrm>
              <a:off x="2571" y="2064"/>
              <a:ext cx="2280" cy="206"/>
            </a:xfrm>
            <a:custGeom>
              <a:avLst/>
              <a:gdLst>
                <a:gd name="T0" fmla="*/ 19 w 2280"/>
                <a:gd name="T1" fmla="*/ 203 h 206"/>
                <a:gd name="T2" fmla="*/ 35 w 2280"/>
                <a:gd name="T3" fmla="*/ 203 h 206"/>
                <a:gd name="T4" fmla="*/ 56 w 2280"/>
                <a:gd name="T5" fmla="*/ 202 h 206"/>
                <a:gd name="T6" fmla="*/ 65 w 2280"/>
                <a:gd name="T7" fmla="*/ 203 h 206"/>
                <a:gd name="T8" fmla="*/ 84 w 2280"/>
                <a:gd name="T9" fmla="*/ 203 h 206"/>
                <a:gd name="T10" fmla="*/ 100 w 2280"/>
                <a:gd name="T11" fmla="*/ 205 h 206"/>
                <a:gd name="T12" fmla="*/ 115 w 2280"/>
                <a:gd name="T13" fmla="*/ 206 h 206"/>
                <a:gd name="T14" fmla="*/ 130 w 2280"/>
                <a:gd name="T15" fmla="*/ 201 h 206"/>
                <a:gd name="T16" fmla="*/ 183 w 2280"/>
                <a:gd name="T17" fmla="*/ 202 h 206"/>
                <a:gd name="T18" fmla="*/ 270 w 2280"/>
                <a:gd name="T19" fmla="*/ 203 h 206"/>
                <a:gd name="T20" fmla="*/ 345 w 2280"/>
                <a:gd name="T21" fmla="*/ 203 h 206"/>
                <a:gd name="T22" fmla="*/ 391 w 2280"/>
                <a:gd name="T23" fmla="*/ 205 h 206"/>
                <a:gd name="T24" fmla="*/ 403 w 2280"/>
                <a:gd name="T25" fmla="*/ 206 h 206"/>
                <a:gd name="T26" fmla="*/ 412 w 2280"/>
                <a:gd name="T27" fmla="*/ 206 h 206"/>
                <a:gd name="T28" fmla="*/ 426 w 2280"/>
                <a:gd name="T29" fmla="*/ 202 h 206"/>
                <a:gd name="T30" fmla="*/ 434 w 2280"/>
                <a:gd name="T31" fmla="*/ 202 h 206"/>
                <a:gd name="T32" fmla="*/ 487 w 2280"/>
                <a:gd name="T33" fmla="*/ 203 h 206"/>
                <a:gd name="T34" fmla="*/ 546 w 2280"/>
                <a:gd name="T35" fmla="*/ 203 h 206"/>
                <a:gd name="T36" fmla="*/ 557 w 2280"/>
                <a:gd name="T37" fmla="*/ 205 h 206"/>
                <a:gd name="T38" fmla="*/ 629 w 2280"/>
                <a:gd name="T39" fmla="*/ 206 h 206"/>
                <a:gd name="T40" fmla="*/ 638 w 2280"/>
                <a:gd name="T41" fmla="*/ 206 h 206"/>
                <a:gd name="T42" fmla="*/ 889 w 2280"/>
                <a:gd name="T43" fmla="*/ 205 h 206"/>
                <a:gd name="T44" fmla="*/ 932 w 2280"/>
                <a:gd name="T45" fmla="*/ 203 h 206"/>
                <a:gd name="T46" fmla="*/ 964 w 2280"/>
                <a:gd name="T47" fmla="*/ 199 h 206"/>
                <a:gd name="T48" fmla="*/ 1003 w 2280"/>
                <a:gd name="T49" fmla="*/ 205 h 206"/>
                <a:gd name="T50" fmla="*/ 1016 w 2280"/>
                <a:gd name="T51" fmla="*/ 206 h 206"/>
                <a:gd name="T52" fmla="*/ 1025 w 2280"/>
                <a:gd name="T53" fmla="*/ 206 h 206"/>
                <a:gd name="T54" fmla="*/ 1039 w 2280"/>
                <a:gd name="T55" fmla="*/ 205 h 206"/>
                <a:gd name="T56" fmla="*/ 1072 w 2280"/>
                <a:gd name="T57" fmla="*/ 203 h 206"/>
                <a:gd name="T58" fmla="*/ 1084 w 2280"/>
                <a:gd name="T59" fmla="*/ 203 h 206"/>
                <a:gd name="T60" fmla="*/ 1103 w 2280"/>
                <a:gd name="T61" fmla="*/ 202 h 206"/>
                <a:gd name="T62" fmla="*/ 1154 w 2280"/>
                <a:gd name="T63" fmla="*/ 203 h 206"/>
                <a:gd name="T64" fmla="*/ 1166 w 2280"/>
                <a:gd name="T65" fmla="*/ 203 h 206"/>
                <a:gd name="T66" fmla="*/ 1183 w 2280"/>
                <a:gd name="T67" fmla="*/ 204 h 206"/>
                <a:gd name="T68" fmla="*/ 1199 w 2280"/>
                <a:gd name="T69" fmla="*/ 202 h 206"/>
                <a:gd name="T70" fmla="*/ 1209 w 2280"/>
                <a:gd name="T71" fmla="*/ 203 h 206"/>
                <a:gd name="T72" fmla="*/ 1452 w 2280"/>
                <a:gd name="T73" fmla="*/ 115 h 206"/>
                <a:gd name="T74" fmla="*/ 1467 w 2280"/>
                <a:gd name="T75" fmla="*/ 117 h 206"/>
                <a:gd name="T76" fmla="*/ 1477 w 2280"/>
                <a:gd name="T77" fmla="*/ 118 h 206"/>
                <a:gd name="T78" fmla="*/ 1489 w 2280"/>
                <a:gd name="T79" fmla="*/ 113 h 206"/>
                <a:gd name="T80" fmla="*/ 1503 w 2280"/>
                <a:gd name="T81" fmla="*/ 114 h 206"/>
                <a:gd name="T82" fmla="*/ 1518 w 2280"/>
                <a:gd name="T83" fmla="*/ 115 h 206"/>
                <a:gd name="T84" fmla="*/ 1528 w 2280"/>
                <a:gd name="T85" fmla="*/ 115 h 206"/>
                <a:gd name="T86" fmla="*/ 1540 w 2280"/>
                <a:gd name="T87" fmla="*/ 118 h 206"/>
                <a:gd name="T88" fmla="*/ 1581 w 2280"/>
                <a:gd name="T89" fmla="*/ 117 h 206"/>
                <a:gd name="T90" fmla="*/ 1606 w 2280"/>
                <a:gd name="T91" fmla="*/ 115 h 206"/>
                <a:gd name="T92" fmla="*/ 1628 w 2280"/>
                <a:gd name="T93" fmla="*/ 115 h 206"/>
                <a:gd name="T94" fmla="*/ 1654 w 2280"/>
                <a:gd name="T95" fmla="*/ 114 h 206"/>
                <a:gd name="T96" fmla="*/ 1675 w 2280"/>
                <a:gd name="T97" fmla="*/ 115 h 206"/>
                <a:gd name="T98" fmla="*/ 1754 w 2280"/>
                <a:gd name="T99" fmla="*/ 115 h 206"/>
                <a:gd name="T100" fmla="*/ 1930 w 2280"/>
                <a:gd name="T101" fmla="*/ 117 h 206"/>
                <a:gd name="T102" fmla="*/ 1951 w 2280"/>
                <a:gd name="T103" fmla="*/ 118 h 206"/>
                <a:gd name="T104" fmla="*/ 1960 w 2280"/>
                <a:gd name="T105" fmla="*/ 118 h 206"/>
                <a:gd name="T106" fmla="*/ 1978 w 2280"/>
                <a:gd name="T107" fmla="*/ 117 h 206"/>
                <a:gd name="T108" fmla="*/ 1991 w 2280"/>
                <a:gd name="T109" fmla="*/ 115 h 206"/>
                <a:gd name="T110" fmla="*/ 2016 w 2280"/>
                <a:gd name="T111" fmla="*/ 115 h 206"/>
                <a:gd name="T112" fmla="*/ 2042 w 2280"/>
                <a:gd name="T113" fmla="*/ 114 h 206"/>
                <a:gd name="T114" fmla="*/ 2068 w 2280"/>
                <a:gd name="T115" fmla="*/ 115 h 206"/>
                <a:gd name="T116" fmla="*/ 2081 w 2280"/>
                <a:gd name="T117" fmla="*/ 115 h 206"/>
                <a:gd name="T118" fmla="*/ 2280 w 2280"/>
                <a:gd name="T119" fmla="*/ 0 h 2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80"/>
                <a:gd name="T181" fmla="*/ 0 h 206"/>
                <a:gd name="T182" fmla="*/ 2280 w 2280"/>
                <a:gd name="T183" fmla="*/ 206 h 2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80" h="206">
                  <a:moveTo>
                    <a:pt x="0" y="206"/>
                  </a:moveTo>
                  <a:lnTo>
                    <a:pt x="11" y="206"/>
                  </a:lnTo>
                  <a:lnTo>
                    <a:pt x="11" y="205"/>
                  </a:lnTo>
                  <a:lnTo>
                    <a:pt x="12" y="203"/>
                  </a:lnTo>
                  <a:lnTo>
                    <a:pt x="14" y="203"/>
                  </a:lnTo>
                  <a:lnTo>
                    <a:pt x="16" y="202"/>
                  </a:lnTo>
                  <a:lnTo>
                    <a:pt x="17" y="203"/>
                  </a:lnTo>
                  <a:lnTo>
                    <a:pt x="19" y="203"/>
                  </a:lnTo>
                  <a:lnTo>
                    <a:pt x="20" y="205"/>
                  </a:lnTo>
                  <a:lnTo>
                    <a:pt x="20" y="206"/>
                  </a:lnTo>
                  <a:lnTo>
                    <a:pt x="29" y="206"/>
                  </a:lnTo>
                  <a:lnTo>
                    <a:pt x="29" y="205"/>
                  </a:lnTo>
                  <a:lnTo>
                    <a:pt x="30" y="203"/>
                  </a:lnTo>
                  <a:lnTo>
                    <a:pt x="32" y="203"/>
                  </a:lnTo>
                  <a:lnTo>
                    <a:pt x="34" y="202"/>
                  </a:lnTo>
                  <a:lnTo>
                    <a:pt x="35" y="203"/>
                  </a:lnTo>
                  <a:lnTo>
                    <a:pt x="37" y="203"/>
                  </a:lnTo>
                  <a:lnTo>
                    <a:pt x="38" y="205"/>
                  </a:lnTo>
                  <a:lnTo>
                    <a:pt x="38" y="206"/>
                  </a:lnTo>
                  <a:lnTo>
                    <a:pt x="52" y="206"/>
                  </a:lnTo>
                  <a:lnTo>
                    <a:pt x="52" y="205"/>
                  </a:lnTo>
                  <a:lnTo>
                    <a:pt x="53" y="203"/>
                  </a:lnTo>
                  <a:lnTo>
                    <a:pt x="54" y="203"/>
                  </a:lnTo>
                  <a:lnTo>
                    <a:pt x="56" y="202"/>
                  </a:lnTo>
                  <a:lnTo>
                    <a:pt x="58" y="203"/>
                  </a:lnTo>
                  <a:lnTo>
                    <a:pt x="59" y="203"/>
                  </a:lnTo>
                  <a:lnTo>
                    <a:pt x="60" y="205"/>
                  </a:lnTo>
                  <a:lnTo>
                    <a:pt x="61" y="206"/>
                  </a:lnTo>
                  <a:lnTo>
                    <a:pt x="63" y="206"/>
                  </a:lnTo>
                  <a:lnTo>
                    <a:pt x="63" y="205"/>
                  </a:lnTo>
                  <a:lnTo>
                    <a:pt x="64" y="203"/>
                  </a:lnTo>
                  <a:lnTo>
                    <a:pt x="65" y="203"/>
                  </a:lnTo>
                  <a:lnTo>
                    <a:pt x="67" y="202"/>
                  </a:lnTo>
                  <a:lnTo>
                    <a:pt x="69" y="203"/>
                  </a:lnTo>
                  <a:lnTo>
                    <a:pt x="70" y="203"/>
                  </a:lnTo>
                  <a:lnTo>
                    <a:pt x="71" y="205"/>
                  </a:lnTo>
                  <a:lnTo>
                    <a:pt x="71" y="206"/>
                  </a:lnTo>
                  <a:lnTo>
                    <a:pt x="83" y="206"/>
                  </a:lnTo>
                  <a:lnTo>
                    <a:pt x="83" y="205"/>
                  </a:lnTo>
                  <a:lnTo>
                    <a:pt x="84" y="203"/>
                  </a:lnTo>
                  <a:lnTo>
                    <a:pt x="86" y="203"/>
                  </a:lnTo>
                  <a:lnTo>
                    <a:pt x="88" y="202"/>
                  </a:lnTo>
                  <a:lnTo>
                    <a:pt x="89" y="203"/>
                  </a:lnTo>
                  <a:lnTo>
                    <a:pt x="91" y="203"/>
                  </a:lnTo>
                  <a:lnTo>
                    <a:pt x="92" y="205"/>
                  </a:lnTo>
                  <a:lnTo>
                    <a:pt x="92" y="206"/>
                  </a:lnTo>
                  <a:lnTo>
                    <a:pt x="99" y="206"/>
                  </a:lnTo>
                  <a:lnTo>
                    <a:pt x="100" y="205"/>
                  </a:lnTo>
                  <a:lnTo>
                    <a:pt x="101" y="203"/>
                  </a:lnTo>
                  <a:lnTo>
                    <a:pt x="102" y="203"/>
                  </a:lnTo>
                  <a:lnTo>
                    <a:pt x="104" y="202"/>
                  </a:lnTo>
                  <a:lnTo>
                    <a:pt x="106" y="203"/>
                  </a:lnTo>
                  <a:lnTo>
                    <a:pt x="107" y="203"/>
                  </a:lnTo>
                  <a:lnTo>
                    <a:pt x="108" y="205"/>
                  </a:lnTo>
                  <a:lnTo>
                    <a:pt x="108" y="206"/>
                  </a:lnTo>
                  <a:lnTo>
                    <a:pt x="115" y="206"/>
                  </a:lnTo>
                  <a:lnTo>
                    <a:pt x="115" y="204"/>
                  </a:lnTo>
                  <a:lnTo>
                    <a:pt x="116" y="202"/>
                  </a:lnTo>
                  <a:lnTo>
                    <a:pt x="118" y="201"/>
                  </a:lnTo>
                  <a:lnTo>
                    <a:pt x="120" y="200"/>
                  </a:lnTo>
                  <a:lnTo>
                    <a:pt x="123" y="199"/>
                  </a:lnTo>
                  <a:lnTo>
                    <a:pt x="125" y="199"/>
                  </a:lnTo>
                  <a:lnTo>
                    <a:pt x="127" y="200"/>
                  </a:lnTo>
                  <a:lnTo>
                    <a:pt x="130" y="201"/>
                  </a:lnTo>
                  <a:lnTo>
                    <a:pt x="131" y="202"/>
                  </a:lnTo>
                  <a:lnTo>
                    <a:pt x="132" y="204"/>
                  </a:lnTo>
                  <a:lnTo>
                    <a:pt x="133" y="206"/>
                  </a:lnTo>
                  <a:lnTo>
                    <a:pt x="179" y="206"/>
                  </a:lnTo>
                  <a:lnTo>
                    <a:pt x="179" y="205"/>
                  </a:lnTo>
                  <a:lnTo>
                    <a:pt x="180" y="203"/>
                  </a:lnTo>
                  <a:lnTo>
                    <a:pt x="182" y="203"/>
                  </a:lnTo>
                  <a:lnTo>
                    <a:pt x="183" y="202"/>
                  </a:lnTo>
                  <a:lnTo>
                    <a:pt x="185" y="203"/>
                  </a:lnTo>
                  <a:lnTo>
                    <a:pt x="187" y="203"/>
                  </a:lnTo>
                  <a:lnTo>
                    <a:pt x="188" y="205"/>
                  </a:lnTo>
                  <a:lnTo>
                    <a:pt x="188" y="206"/>
                  </a:lnTo>
                  <a:lnTo>
                    <a:pt x="268" y="206"/>
                  </a:lnTo>
                  <a:lnTo>
                    <a:pt x="268" y="205"/>
                  </a:lnTo>
                  <a:lnTo>
                    <a:pt x="269" y="203"/>
                  </a:lnTo>
                  <a:lnTo>
                    <a:pt x="270" y="203"/>
                  </a:lnTo>
                  <a:lnTo>
                    <a:pt x="272" y="202"/>
                  </a:lnTo>
                  <a:lnTo>
                    <a:pt x="274" y="203"/>
                  </a:lnTo>
                  <a:lnTo>
                    <a:pt x="275" y="203"/>
                  </a:lnTo>
                  <a:lnTo>
                    <a:pt x="276" y="205"/>
                  </a:lnTo>
                  <a:lnTo>
                    <a:pt x="277" y="206"/>
                  </a:lnTo>
                  <a:lnTo>
                    <a:pt x="343" y="206"/>
                  </a:lnTo>
                  <a:lnTo>
                    <a:pt x="344" y="205"/>
                  </a:lnTo>
                  <a:lnTo>
                    <a:pt x="345" y="203"/>
                  </a:lnTo>
                  <a:lnTo>
                    <a:pt x="346" y="203"/>
                  </a:lnTo>
                  <a:lnTo>
                    <a:pt x="348" y="202"/>
                  </a:lnTo>
                  <a:lnTo>
                    <a:pt x="349" y="203"/>
                  </a:lnTo>
                  <a:lnTo>
                    <a:pt x="351" y="203"/>
                  </a:lnTo>
                  <a:lnTo>
                    <a:pt x="352" y="205"/>
                  </a:lnTo>
                  <a:lnTo>
                    <a:pt x="352" y="206"/>
                  </a:lnTo>
                  <a:lnTo>
                    <a:pt x="390" y="206"/>
                  </a:lnTo>
                  <a:lnTo>
                    <a:pt x="391" y="205"/>
                  </a:lnTo>
                  <a:lnTo>
                    <a:pt x="391" y="203"/>
                  </a:lnTo>
                  <a:lnTo>
                    <a:pt x="393" y="203"/>
                  </a:lnTo>
                  <a:lnTo>
                    <a:pt x="395" y="202"/>
                  </a:lnTo>
                  <a:lnTo>
                    <a:pt x="396" y="203"/>
                  </a:lnTo>
                  <a:lnTo>
                    <a:pt x="398" y="203"/>
                  </a:lnTo>
                  <a:lnTo>
                    <a:pt x="399" y="205"/>
                  </a:lnTo>
                  <a:lnTo>
                    <a:pt x="399" y="206"/>
                  </a:lnTo>
                  <a:lnTo>
                    <a:pt x="403" y="206"/>
                  </a:lnTo>
                  <a:lnTo>
                    <a:pt x="403" y="205"/>
                  </a:lnTo>
                  <a:lnTo>
                    <a:pt x="404" y="203"/>
                  </a:lnTo>
                  <a:lnTo>
                    <a:pt x="405" y="203"/>
                  </a:lnTo>
                  <a:lnTo>
                    <a:pt x="407" y="202"/>
                  </a:lnTo>
                  <a:lnTo>
                    <a:pt x="409" y="203"/>
                  </a:lnTo>
                  <a:lnTo>
                    <a:pt x="410" y="203"/>
                  </a:lnTo>
                  <a:lnTo>
                    <a:pt x="411" y="205"/>
                  </a:lnTo>
                  <a:lnTo>
                    <a:pt x="412" y="206"/>
                  </a:lnTo>
                  <a:lnTo>
                    <a:pt x="415" y="206"/>
                  </a:lnTo>
                  <a:lnTo>
                    <a:pt x="415" y="204"/>
                  </a:lnTo>
                  <a:lnTo>
                    <a:pt x="416" y="203"/>
                  </a:lnTo>
                  <a:lnTo>
                    <a:pt x="418" y="202"/>
                  </a:lnTo>
                  <a:lnTo>
                    <a:pt x="420" y="201"/>
                  </a:lnTo>
                  <a:lnTo>
                    <a:pt x="422" y="201"/>
                  </a:lnTo>
                  <a:lnTo>
                    <a:pt x="424" y="201"/>
                  </a:lnTo>
                  <a:lnTo>
                    <a:pt x="426" y="202"/>
                  </a:lnTo>
                  <a:lnTo>
                    <a:pt x="427" y="203"/>
                  </a:lnTo>
                  <a:lnTo>
                    <a:pt x="428" y="204"/>
                  </a:lnTo>
                  <a:lnTo>
                    <a:pt x="429" y="206"/>
                  </a:lnTo>
                  <a:lnTo>
                    <a:pt x="430" y="206"/>
                  </a:lnTo>
                  <a:lnTo>
                    <a:pt x="430" y="205"/>
                  </a:lnTo>
                  <a:lnTo>
                    <a:pt x="431" y="203"/>
                  </a:lnTo>
                  <a:lnTo>
                    <a:pt x="432" y="203"/>
                  </a:lnTo>
                  <a:lnTo>
                    <a:pt x="434" y="202"/>
                  </a:lnTo>
                  <a:lnTo>
                    <a:pt x="436" y="203"/>
                  </a:lnTo>
                  <a:lnTo>
                    <a:pt x="437" y="203"/>
                  </a:lnTo>
                  <a:lnTo>
                    <a:pt x="438" y="205"/>
                  </a:lnTo>
                  <a:lnTo>
                    <a:pt x="439" y="206"/>
                  </a:lnTo>
                  <a:lnTo>
                    <a:pt x="484" y="206"/>
                  </a:lnTo>
                  <a:lnTo>
                    <a:pt x="484" y="205"/>
                  </a:lnTo>
                  <a:lnTo>
                    <a:pt x="485" y="203"/>
                  </a:lnTo>
                  <a:lnTo>
                    <a:pt x="487" y="203"/>
                  </a:lnTo>
                  <a:lnTo>
                    <a:pt x="488" y="202"/>
                  </a:lnTo>
                  <a:lnTo>
                    <a:pt x="490" y="203"/>
                  </a:lnTo>
                  <a:lnTo>
                    <a:pt x="491" y="203"/>
                  </a:lnTo>
                  <a:lnTo>
                    <a:pt x="492" y="205"/>
                  </a:lnTo>
                  <a:lnTo>
                    <a:pt x="493" y="206"/>
                  </a:lnTo>
                  <a:lnTo>
                    <a:pt x="545" y="206"/>
                  </a:lnTo>
                  <a:lnTo>
                    <a:pt x="545" y="205"/>
                  </a:lnTo>
                  <a:lnTo>
                    <a:pt x="546" y="203"/>
                  </a:lnTo>
                  <a:lnTo>
                    <a:pt x="547" y="203"/>
                  </a:lnTo>
                  <a:lnTo>
                    <a:pt x="549" y="202"/>
                  </a:lnTo>
                  <a:lnTo>
                    <a:pt x="551" y="203"/>
                  </a:lnTo>
                  <a:lnTo>
                    <a:pt x="552" y="203"/>
                  </a:lnTo>
                  <a:lnTo>
                    <a:pt x="553" y="205"/>
                  </a:lnTo>
                  <a:lnTo>
                    <a:pt x="554" y="206"/>
                  </a:lnTo>
                  <a:lnTo>
                    <a:pt x="556" y="206"/>
                  </a:lnTo>
                  <a:lnTo>
                    <a:pt x="557" y="205"/>
                  </a:lnTo>
                  <a:lnTo>
                    <a:pt x="558" y="203"/>
                  </a:lnTo>
                  <a:lnTo>
                    <a:pt x="559" y="203"/>
                  </a:lnTo>
                  <a:lnTo>
                    <a:pt x="561" y="202"/>
                  </a:lnTo>
                  <a:lnTo>
                    <a:pt x="563" y="203"/>
                  </a:lnTo>
                  <a:lnTo>
                    <a:pt x="564" y="203"/>
                  </a:lnTo>
                  <a:lnTo>
                    <a:pt x="565" y="205"/>
                  </a:lnTo>
                  <a:lnTo>
                    <a:pt x="565" y="206"/>
                  </a:lnTo>
                  <a:lnTo>
                    <a:pt x="629" y="206"/>
                  </a:lnTo>
                  <a:lnTo>
                    <a:pt x="629" y="205"/>
                  </a:lnTo>
                  <a:lnTo>
                    <a:pt x="630" y="203"/>
                  </a:lnTo>
                  <a:lnTo>
                    <a:pt x="632" y="203"/>
                  </a:lnTo>
                  <a:lnTo>
                    <a:pt x="633" y="202"/>
                  </a:lnTo>
                  <a:lnTo>
                    <a:pt x="635" y="203"/>
                  </a:lnTo>
                  <a:lnTo>
                    <a:pt x="637" y="203"/>
                  </a:lnTo>
                  <a:lnTo>
                    <a:pt x="637" y="205"/>
                  </a:lnTo>
                  <a:lnTo>
                    <a:pt x="638" y="206"/>
                  </a:lnTo>
                  <a:lnTo>
                    <a:pt x="881" y="206"/>
                  </a:lnTo>
                  <a:lnTo>
                    <a:pt x="881" y="205"/>
                  </a:lnTo>
                  <a:lnTo>
                    <a:pt x="882" y="203"/>
                  </a:lnTo>
                  <a:lnTo>
                    <a:pt x="883" y="203"/>
                  </a:lnTo>
                  <a:lnTo>
                    <a:pt x="885" y="202"/>
                  </a:lnTo>
                  <a:lnTo>
                    <a:pt x="887" y="203"/>
                  </a:lnTo>
                  <a:lnTo>
                    <a:pt x="888" y="203"/>
                  </a:lnTo>
                  <a:lnTo>
                    <a:pt x="889" y="205"/>
                  </a:lnTo>
                  <a:lnTo>
                    <a:pt x="890" y="206"/>
                  </a:lnTo>
                  <a:lnTo>
                    <a:pt x="925" y="206"/>
                  </a:lnTo>
                  <a:lnTo>
                    <a:pt x="925" y="205"/>
                  </a:lnTo>
                  <a:lnTo>
                    <a:pt x="926" y="203"/>
                  </a:lnTo>
                  <a:lnTo>
                    <a:pt x="927" y="203"/>
                  </a:lnTo>
                  <a:lnTo>
                    <a:pt x="929" y="202"/>
                  </a:lnTo>
                  <a:lnTo>
                    <a:pt x="931" y="203"/>
                  </a:lnTo>
                  <a:lnTo>
                    <a:pt x="932" y="203"/>
                  </a:lnTo>
                  <a:lnTo>
                    <a:pt x="933" y="205"/>
                  </a:lnTo>
                  <a:lnTo>
                    <a:pt x="934" y="206"/>
                  </a:lnTo>
                  <a:lnTo>
                    <a:pt x="957" y="206"/>
                  </a:lnTo>
                  <a:lnTo>
                    <a:pt x="957" y="204"/>
                  </a:lnTo>
                  <a:lnTo>
                    <a:pt x="958" y="202"/>
                  </a:lnTo>
                  <a:lnTo>
                    <a:pt x="960" y="201"/>
                  </a:lnTo>
                  <a:lnTo>
                    <a:pt x="962" y="200"/>
                  </a:lnTo>
                  <a:lnTo>
                    <a:pt x="964" y="199"/>
                  </a:lnTo>
                  <a:lnTo>
                    <a:pt x="967" y="199"/>
                  </a:lnTo>
                  <a:lnTo>
                    <a:pt x="969" y="200"/>
                  </a:lnTo>
                  <a:lnTo>
                    <a:pt x="971" y="201"/>
                  </a:lnTo>
                  <a:lnTo>
                    <a:pt x="973" y="202"/>
                  </a:lnTo>
                  <a:lnTo>
                    <a:pt x="974" y="204"/>
                  </a:lnTo>
                  <a:lnTo>
                    <a:pt x="974" y="206"/>
                  </a:lnTo>
                  <a:lnTo>
                    <a:pt x="1003" y="206"/>
                  </a:lnTo>
                  <a:lnTo>
                    <a:pt x="1003" y="205"/>
                  </a:lnTo>
                  <a:lnTo>
                    <a:pt x="1004" y="203"/>
                  </a:lnTo>
                  <a:lnTo>
                    <a:pt x="1005" y="203"/>
                  </a:lnTo>
                  <a:lnTo>
                    <a:pt x="1007" y="202"/>
                  </a:lnTo>
                  <a:lnTo>
                    <a:pt x="1009" y="203"/>
                  </a:lnTo>
                  <a:lnTo>
                    <a:pt x="1010" y="203"/>
                  </a:lnTo>
                  <a:lnTo>
                    <a:pt x="1011" y="205"/>
                  </a:lnTo>
                  <a:lnTo>
                    <a:pt x="1012" y="206"/>
                  </a:lnTo>
                  <a:lnTo>
                    <a:pt x="1016" y="206"/>
                  </a:lnTo>
                  <a:lnTo>
                    <a:pt x="1016" y="205"/>
                  </a:lnTo>
                  <a:lnTo>
                    <a:pt x="1017" y="203"/>
                  </a:lnTo>
                  <a:lnTo>
                    <a:pt x="1018" y="203"/>
                  </a:lnTo>
                  <a:lnTo>
                    <a:pt x="1020" y="202"/>
                  </a:lnTo>
                  <a:lnTo>
                    <a:pt x="1022" y="203"/>
                  </a:lnTo>
                  <a:lnTo>
                    <a:pt x="1023" y="203"/>
                  </a:lnTo>
                  <a:lnTo>
                    <a:pt x="1024" y="205"/>
                  </a:lnTo>
                  <a:lnTo>
                    <a:pt x="1025" y="206"/>
                  </a:lnTo>
                  <a:lnTo>
                    <a:pt x="1031" y="206"/>
                  </a:lnTo>
                  <a:lnTo>
                    <a:pt x="1031" y="205"/>
                  </a:lnTo>
                  <a:lnTo>
                    <a:pt x="1032" y="203"/>
                  </a:lnTo>
                  <a:lnTo>
                    <a:pt x="1034" y="203"/>
                  </a:lnTo>
                  <a:lnTo>
                    <a:pt x="1035" y="202"/>
                  </a:lnTo>
                  <a:lnTo>
                    <a:pt x="1037" y="203"/>
                  </a:lnTo>
                  <a:lnTo>
                    <a:pt x="1039" y="203"/>
                  </a:lnTo>
                  <a:lnTo>
                    <a:pt x="1039" y="205"/>
                  </a:lnTo>
                  <a:lnTo>
                    <a:pt x="1040" y="206"/>
                  </a:lnTo>
                  <a:lnTo>
                    <a:pt x="1065" y="206"/>
                  </a:lnTo>
                  <a:lnTo>
                    <a:pt x="1065" y="205"/>
                  </a:lnTo>
                  <a:lnTo>
                    <a:pt x="1066" y="203"/>
                  </a:lnTo>
                  <a:lnTo>
                    <a:pt x="1067" y="203"/>
                  </a:lnTo>
                  <a:lnTo>
                    <a:pt x="1069" y="202"/>
                  </a:lnTo>
                  <a:lnTo>
                    <a:pt x="1071" y="203"/>
                  </a:lnTo>
                  <a:lnTo>
                    <a:pt x="1072" y="203"/>
                  </a:lnTo>
                  <a:lnTo>
                    <a:pt x="1073" y="205"/>
                  </a:lnTo>
                  <a:lnTo>
                    <a:pt x="1074" y="206"/>
                  </a:lnTo>
                  <a:lnTo>
                    <a:pt x="1078" y="206"/>
                  </a:lnTo>
                  <a:lnTo>
                    <a:pt x="1079" y="205"/>
                  </a:lnTo>
                  <a:lnTo>
                    <a:pt x="1079" y="203"/>
                  </a:lnTo>
                  <a:lnTo>
                    <a:pt x="1081" y="203"/>
                  </a:lnTo>
                  <a:lnTo>
                    <a:pt x="1083" y="202"/>
                  </a:lnTo>
                  <a:lnTo>
                    <a:pt x="1084" y="203"/>
                  </a:lnTo>
                  <a:lnTo>
                    <a:pt x="1086" y="203"/>
                  </a:lnTo>
                  <a:lnTo>
                    <a:pt x="1087" y="205"/>
                  </a:lnTo>
                  <a:lnTo>
                    <a:pt x="1087" y="206"/>
                  </a:lnTo>
                  <a:lnTo>
                    <a:pt x="1098" y="206"/>
                  </a:lnTo>
                  <a:lnTo>
                    <a:pt x="1099" y="205"/>
                  </a:lnTo>
                  <a:lnTo>
                    <a:pt x="1100" y="203"/>
                  </a:lnTo>
                  <a:lnTo>
                    <a:pt x="1101" y="203"/>
                  </a:lnTo>
                  <a:lnTo>
                    <a:pt x="1103" y="202"/>
                  </a:lnTo>
                  <a:lnTo>
                    <a:pt x="1105" y="203"/>
                  </a:lnTo>
                  <a:lnTo>
                    <a:pt x="1106" y="203"/>
                  </a:lnTo>
                  <a:lnTo>
                    <a:pt x="1107" y="205"/>
                  </a:lnTo>
                  <a:lnTo>
                    <a:pt x="1107" y="206"/>
                  </a:lnTo>
                  <a:lnTo>
                    <a:pt x="1151" y="206"/>
                  </a:lnTo>
                  <a:lnTo>
                    <a:pt x="1151" y="205"/>
                  </a:lnTo>
                  <a:lnTo>
                    <a:pt x="1152" y="203"/>
                  </a:lnTo>
                  <a:lnTo>
                    <a:pt x="1154" y="203"/>
                  </a:lnTo>
                  <a:lnTo>
                    <a:pt x="1155" y="202"/>
                  </a:lnTo>
                  <a:lnTo>
                    <a:pt x="1157" y="203"/>
                  </a:lnTo>
                  <a:lnTo>
                    <a:pt x="1159" y="203"/>
                  </a:lnTo>
                  <a:lnTo>
                    <a:pt x="1159" y="205"/>
                  </a:lnTo>
                  <a:lnTo>
                    <a:pt x="1160" y="206"/>
                  </a:lnTo>
                  <a:lnTo>
                    <a:pt x="1165" y="206"/>
                  </a:lnTo>
                  <a:lnTo>
                    <a:pt x="1165" y="205"/>
                  </a:lnTo>
                  <a:lnTo>
                    <a:pt x="1166" y="203"/>
                  </a:lnTo>
                  <a:lnTo>
                    <a:pt x="1168" y="203"/>
                  </a:lnTo>
                  <a:lnTo>
                    <a:pt x="1170" y="202"/>
                  </a:lnTo>
                  <a:lnTo>
                    <a:pt x="1171" y="203"/>
                  </a:lnTo>
                  <a:lnTo>
                    <a:pt x="1173" y="203"/>
                  </a:lnTo>
                  <a:lnTo>
                    <a:pt x="1174" y="205"/>
                  </a:lnTo>
                  <a:lnTo>
                    <a:pt x="1174" y="206"/>
                  </a:lnTo>
                  <a:lnTo>
                    <a:pt x="1183" y="206"/>
                  </a:lnTo>
                  <a:lnTo>
                    <a:pt x="1183" y="204"/>
                  </a:lnTo>
                  <a:lnTo>
                    <a:pt x="1184" y="202"/>
                  </a:lnTo>
                  <a:lnTo>
                    <a:pt x="1186" y="201"/>
                  </a:lnTo>
                  <a:lnTo>
                    <a:pt x="1188" y="200"/>
                  </a:lnTo>
                  <a:lnTo>
                    <a:pt x="1190" y="199"/>
                  </a:lnTo>
                  <a:lnTo>
                    <a:pt x="1193" y="199"/>
                  </a:lnTo>
                  <a:lnTo>
                    <a:pt x="1195" y="200"/>
                  </a:lnTo>
                  <a:lnTo>
                    <a:pt x="1197" y="201"/>
                  </a:lnTo>
                  <a:lnTo>
                    <a:pt x="1199" y="202"/>
                  </a:lnTo>
                  <a:lnTo>
                    <a:pt x="1199" y="204"/>
                  </a:lnTo>
                  <a:lnTo>
                    <a:pt x="1200" y="206"/>
                  </a:lnTo>
                  <a:lnTo>
                    <a:pt x="1203" y="206"/>
                  </a:lnTo>
                  <a:lnTo>
                    <a:pt x="1204" y="205"/>
                  </a:lnTo>
                  <a:lnTo>
                    <a:pt x="1204" y="203"/>
                  </a:lnTo>
                  <a:lnTo>
                    <a:pt x="1206" y="203"/>
                  </a:lnTo>
                  <a:lnTo>
                    <a:pt x="1208" y="202"/>
                  </a:lnTo>
                  <a:lnTo>
                    <a:pt x="1209" y="203"/>
                  </a:lnTo>
                  <a:lnTo>
                    <a:pt x="1211" y="203"/>
                  </a:lnTo>
                  <a:lnTo>
                    <a:pt x="1212" y="205"/>
                  </a:lnTo>
                  <a:lnTo>
                    <a:pt x="1212" y="206"/>
                  </a:lnTo>
                  <a:lnTo>
                    <a:pt x="1231" y="206"/>
                  </a:lnTo>
                  <a:lnTo>
                    <a:pt x="1231" y="118"/>
                  </a:lnTo>
                  <a:lnTo>
                    <a:pt x="1451" y="118"/>
                  </a:lnTo>
                  <a:lnTo>
                    <a:pt x="1451" y="117"/>
                  </a:lnTo>
                  <a:lnTo>
                    <a:pt x="1452" y="115"/>
                  </a:lnTo>
                  <a:lnTo>
                    <a:pt x="1453" y="115"/>
                  </a:lnTo>
                  <a:lnTo>
                    <a:pt x="1455" y="114"/>
                  </a:lnTo>
                  <a:lnTo>
                    <a:pt x="1457" y="115"/>
                  </a:lnTo>
                  <a:lnTo>
                    <a:pt x="1458" y="115"/>
                  </a:lnTo>
                  <a:lnTo>
                    <a:pt x="1459" y="117"/>
                  </a:lnTo>
                  <a:lnTo>
                    <a:pt x="1460" y="118"/>
                  </a:lnTo>
                  <a:lnTo>
                    <a:pt x="1467" y="118"/>
                  </a:lnTo>
                  <a:lnTo>
                    <a:pt x="1467" y="117"/>
                  </a:lnTo>
                  <a:lnTo>
                    <a:pt x="1468" y="115"/>
                  </a:lnTo>
                  <a:lnTo>
                    <a:pt x="1469" y="115"/>
                  </a:lnTo>
                  <a:lnTo>
                    <a:pt x="1471" y="114"/>
                  </a:lnTo>
                  <a:lnTo>
                    <a:pt x="1473" y="115"/>
                  </a:lnTo>
                  <a:lnTo>
                    <a:pt x="1474" y="115"/>
                  </a:lnTo>
                  <a:lnTo>
                    <a:pt x="1475" y="117"/>
                  </a:lnTo>
                  <a:lnTo>
                    <a:pt x="1476" y="118"/>
                  </a:lnTo>
                  <a:lnTo>
                    <a:pt x="1477" y="118"/>
                  </a:lnTo>
                  <a:lnTo>
                    <a:pt x="1477" y="116"/>
                  </a:lnTo>
                  <a:lnTo>
                    <a:pt x="1478" y="115"/>
                  </a:lnTo>
                  <a:lnTo>
                    <a:pt x="1479" y="113"/>
                  </a:lnTo>
                  <a:lnTo>
                    <a:pt x="1481" y="112"/>
                  </a:lnTo>
                  <a:lnTo>
                    <a:pt x="1483" y="112"/>
                  </a:lnTo>
                  <a:lnTo>
                    <a:pt x="1485" y="112"/>
                  </a:lnTo>
                  <a:lnTo>
                    <a:pt x="1487" y="112"/>
                  </a:lnTo>
                  <a:lnTo>
                    <a:pt x="1489" y="113"/>
                  </a:lnTo>
                  <a:lnTo>
                    <a:pt x="1491" y="115"/>
                  </a:lnTo>
                  <a:lnTo>
                    <a:pt x="1492" y="116"/>
                  </a:lnTo>
                  <a:lnTo>
                    <a:pt x="1492" y="118"/>
                  </a:lnTo>
                  <a:lnTo>
                    <a:pt x="1499" y="118"/>
                  </a:lnTo>
                  <a:lnTo>
                    <a:pt x="1499" y="117"/>
                  </a:lnTo>
                  <a:lnTo>
                    <a:pt x="1500" y="115"/>
                  </a:lnTo>
                  <a:lnTo>
                    <a:pt x="1501" y="115"/>
                  </a:lnTo>
                  <a:lnTo>
                    <a:pt x="1503" y="114"/>
                  </a:lnTo>
                  <a:lnTo>
                    <a:pt x="1505" y="115"/>
                  </a:lnTo>
                  <a:lnTo>
                    <a:pt x="1506" y="115"/>
                  </a:lnTo>
                  <a:lnTo>
                    <a:pt x="1507" y="117"/>
                  </a:lnTo>
                  <a:lnTo>
                    <a:pt x="1508" y="118"/>
                  </a:lnTo>
                  <a:lnTo>
                    <a:pt x="1515" y="118"/>
                  </a:lnTo>
                  <a:lnTo>
                    <a:pt x="1515" y="117"/>
                  </a:lnTo>
                  <a:lnTo>
                    <a:pt x="1516" y="115"/>
                  </a:lnTo>
                  <a:lnTo>
                    <a:pt x="1518" y="115"/>
                  </a:lnTo>
                  <a:lnTo>
                    <a:pt x="1520" y="114"/>
                  </a:lnTo>
                  <a:lnTo>
                    <a:pt x="1521" y="115"/>
                  </a:lnTo>
                  <a:lnTo>
                    <a:pt x="1523" y="115"/>
                  </a:lnTo>
                  <a:lnTo>
                    <a:pt x="1524" y="117"/>
                  </a:lnTo>
                  <a:lnTo>
                    <a:pt x="1524" y="118"/>
                  </a:lnTo>
                  <a:lnTo>
                    <a:pt x="1526" y="118"/>
                  </a:lnTo>
                  <a:lnTo>
                    <a:pt x="1527" y="116"/>
                  </a:lnTo>
                  <a:lnTo>
                    <a:pt x="1528" y="115"/>
                  </a:lnTo>
                  <a:lnTo>
                    <a:pt x="1529" y="114"/>
                  </a:lnTo>
                  <a:lnTo>
                    <a:pt x="1531" y="113"/>
                  </a:lnTo>
                  <a:lnTo>
                    <a:pt x="1533" y="113"/>
                  </a:lnTo>
                  <a:lnTo>
                    <a:pt x="1535" y="113"/>
                  </a:lnTo>
                  <a:lnTo>
                    <a:pt x="1537" y="114"/>
                  </a:lnTo>
                  <a:lnTo>
                    <a:pt x="1539" y="115"/>
                  </a:lnTo>
                  <a:lnTo>
                    <a:pt x="1539" y="116"/>
                  </a:lnTo>
                  <a:lnTo>
                    <a:pt x="1540" y="118"/>
                  </a:lnTo>
                  <a:lnTo>
                    <a:pt x="1572" y="118"/>
                  </a:lnTo>
                  <a:lnTo>
                    <a:pt x="1572" y="117"/>
                  </a:lnTo>
                  <a:lnTo>
                    <a:pt x="1573" y="115"/>
                  </a:lnTo>
                  <a:lnTo>
                    <a:pt x="1575" y="115"/>
                  </a:lnTo>
                  <a:lnTo>
                    <a:pt x="1577" y="114"/>
                  </a:lnTo>
                  <a:lnTo>
                    <a:pt x="1578" y="115"/>
                  </a:lnTo>
                  <a:lnTo>
                    <a:pt x="1580" y="115"/>
                  </a:lnTo>
                  <a:lnTo>
                    <a:pt x="1581" y="117"/>
                  </a:lnTo>
                  <a:lnTo>
                    <a:pt x="1581" y="118"/>
                  </a:lnTo>
                  <a:lnTo>
                    <a:pt x="1598" y="118"/>
                  </a:lnTo>
                  <a:lnTo>
                    <a:pt x="1599" y="117"/>
                  </a:lnTo>
                  <a:lnTo>
                    <a:pt x="1600" y="115"/>
                  </a:lnTo>
                  <a:lnTo>
                    <a:pt x="1601" y="115"/>
                  </a:lnTo>
                  <a:lnTo>
                    <a:pt x="1603" y="114"/>
                  </a:lnTo>
                  <a:lnTo>
                    <a:pt x="1605" y="115"/>
                  </a:lnTo>
                  <a:lnTo>
                    <a:pt x="1606" y="115"/>
                  </a:lnTo>
                  <a:lnTo>
                    <a:pt x="1607" y="117"/>
                  </a:lnTo>
                  <a:lnTo>
                    <a:pt x="1607" y="118"/>
                  </a:lnTo>
                  <a:lnTo>
                    <a:pt x="1622" y="118"/>
                  </a:lnTo>
                  <a:lnTo>
                    <a:pt x="1622" y="117"/>
                  </a:lnTo>
                  <a:lnTo>
                    <a:pt x="1623" y="115"/>
                  </a:lnTo>
                  <a:lnTo>
                    <a:pt x="1625" y="115"/>
                  </a:lnTo>
                  <a:lnTo>
                    <a:pt x="1626" y="114"/>
                  </a:lnTo>
                  <a:lnTo>
                    <a:pt x="1628" y="115"/>
                  </a:lnTo>
                  <a:lnTo>
                    <a:pt x="1630" y="115"/>
                  </a:lnTo>
                  <a:lnTo>
                    <a:pt x="1631" y="117"/>
                  </a:lnTo>
                  <a:lnTo>
                    <a:pt x="1631" y="118"/>
                  </a:lnTo>
                  <a:lnTo>
                    <a:pt x="1649" y="118"/>
                  </a:lnTo>
                  <a:lnTo>
                    <a:pt x="1649" y="117"/>
                  </a:lnTo>
                  <a:lnTo>
                    <a:pt x="1650" y="115"/>
                  </a:lnTo>
                  <a:lnTo>
                    <a:pt x="1652" y="115"/>
                  </a:lnTo>
                  <a:lnTo>
                    <a:pt x="1654" y="114"/>
                  </a:lnTo>
                  <a:lnTo>
                    <a:pt x="1655" y="115"/>
                  </a:lnTo>
                  <a:lnTo>
                    <a:pt x="1657" y="115"/>
                  </a:lnTo>
                  <a:lnTo>
                    <a:pt x="1658" y="117"/>
                  </a:lnTo>
                  <a:lnTo>
                    <a:pt x="1658" y="118"/>
                  </a:lnTo>
                  <a:lnTo>
                    <a:pt x="1673" y="118"/>
                  </a:lnTo>
                  <a:lnTo>
                    <a:pt x="1673" y="117"/>
                  </a:lnTo>
                  <a:lnTo>
                    <a:pt x="1674" y="115"/>
                  </a:lnTo>
                  <a:lnTo>
                    <a:pt x="1675" y="115"/>
                  </a:lnTo>
                  <a:lnTo>
                    <a:pt x="1677" y="114"/>
                  </a:lnTo>
                  <a:lnTo>
                    <a:pt x="1679" y="115"/>
                  </a:lnTo>
                  <a:lnTo>
                    <a:pt x="1680" y="115"/>
                  </a:lnTo>
                  <a:lnTo>
                    <a:pt x="1681" y="117"/>
                  </a:lnTo>
                  <a:lnTo>
                    <a:pt x="1682" y="118"/>
                  </a:lnTo>
                  <a:lnTo>
                    <a:pt x="1753" y="118"/>
                  </a:lnTo>
                  <a:lnTo>
                    <a:pt x="1753" y="117"/>
                  </a:lnTo>
                  <a:lnTo>
                    <a:pt x="1754" y="115"/>
                  </a:lnTo>
                  <a:lnTo>
                    <a:pt x="1755" y="115"/>
                  </a:lnTo>
                  <a:lnTo>
                    <a:pt x="1757" y="114"/>
                  </a:lnTo>
                  <a:lnTo>
                    <a:pt x="1759" y="115"/>
                  </a:lnTo>
                  <a:lnTo>
                    <a:pt x="1760" y="115"/>
                  </a:lnTo>
                  <a:lnTo>
                    <a:pt x="1761" y="117"/>
                  </a:lnTo>
                  <a:lnTo>
                    <a:pt x="1761" y="118"/>
                  </a:lnTo>
                  <a:lnTo>
                    <a:pt x="1929" y="118"/>
                  </a:lnTo>
                  <a:lnTo>
                    <a:pt x="1930" y="117"/>
                  </a:lnTo>
                  <a:lnTo>
                    <a:pt x="1931" y="115"/>
                  </a:lnTo>
                  <a:lnTo>
                    <a:pt x="1932" y="115"/>
                  </a:lnTo>
                  <a:lnTo>
                    <a:pt x="1934" y="114"/>
                  </a:lnTo>
                  <a:lnTo>
                    <a:pt x="1936" y="115"/>
                  </a:lnTo>
                  <a:lnTo>
                    <a:pt x="1937" y="115"/>
                  </a:lnTo>
                  <a:lnTo>
                    <a:pt x="1938" y="117"/>
                  </a:lnTo>
                  <a:lnTo>
                    <a:pt x="1938" y="118"/>
                  </a:lnTo>
                  <a:lnTo>
                    <a:pt x="1951" y="118"/>
                  </a:lnTo>
                  <a:lnTo>
                    <a:pt x="1952" y="117"/>
                  </a:lnTo>
                  <a:lnTo>
                    <a:pt x="1953" y="115"/>
                  </a:lnTo>
                  <a:lnTo>
                    <a:pt x="1954" y="115"/>
                  </a:lnTo>
                  <a:lnTo>
                    <a:pt x="1956" y="114"/>
                  </a:lnTo>
                  <a:lnTo>
                    <a:pt x="1957" y="115"/>
                  </a:lnTo>
                  <a:lnTo>
                    <a:pt x="1959" y="115"/>
                  </a:lnTo>
                  <a:lnTo>
                    <a:pt x="1960" y="117"/>
                  </a:lnTo>
                  <a:lnTo>
                    <a:pt x="1960" y="118"/>
                  </a:lnTo>
                  <a:lnTo>
                    <a:pt x="1970" y="118"/>
                  </a:lnTo>
                  <a:lnTo>
                    <a:pt x="1970" y="117"/>
                  </a:lnTo>
                  <a:lnTo>
                    <a:pt x="1971" y="115"/>
                  </a:lnTo>
                  <a:lnTo>
                    <a:pt x="1973" y="115"/>
                  </a:lnTo>
                  <a:lnTo>
                    <a:pt x="1974" y="114"/>
                  </a:lnTo>
                  <a:lnTo>
                    <a:pt x="1976" y="115"/>
                  </a:lnTo>
                  <a:lnTo>
                    <a:pt x="1977" y="115"/>
                  </a:lnTo>
                  <a:lnTo>
                    <a:pt x="1978" y="117"/>
                  </a:lnTo>
                  <a:lnTo>
                    <a:pt x="1979" y="118"/>
                  </a:lnTo>
                  <a:lnTo>
                    <a:pt x="1983" y="118"/>
                  </a:lnTo>
                  <a:lnTo>
                    <a:pt x="1984" y="117"/>
                  </a:lnTo>
                  <a:lnTo>
                    <a:pt x="1985" y="115"/>
                  </a:lnTo>
                  <a:lnTo>
                    <a:pt x="1986" y="115"/>
                  </a:lnTo>
                  <a:lnTo>
                    <a:pt x="1988" y="114"/>
                  </a:lnTo>
                  <a:lnTo>
                    <a:pt x="1989" y="115"/>
                  </a:lnTo>
                  <a:lnTo>
                    <a:pt x="1991" y="115"/>
                  </a:lnTo>
                  <a:lnTo>
                    <a:pt x="1992" y="117"/>
                  </a:lnTo>
                  <a:lnTo>
                    <a:pt x="1992" y="118"/>
                  </a:lnTo>
                  <a:lnTo>
                    <a:pt x="2010" y="118"/>
                  </a:lnTo>
                  <a:lnTo>
                    <a:pt x="2011" y="117"/>
                  </a:lnTo>
                  <a:lnTo>
                    <a:pt x="2012" y="115"/>
                  </a:lnTo>
                  <a:lnTo>
                    <a:pt x="2013" y="115"/>
                  </a:lnTo>
                  <a:lnTo>
                    <a:pt x="2015" y="114"/>
                  </a:lnTo>
                  <a:lnTo>
                    <a:pt x="2016" y="115"/>
                  </a:lnTo>
                  <a:lnTo>
                    <a:pt x="2018" y="115"/>
                  </a:lnTo>
                  <a:lnTo>
                    <a:pt x="2019" y="117"/>
                  </a:lnTo>
                  <a:lnTo>
                    <a:pt x="2019" y="118"/>
                  </a:lnTo>
                  <a:lnTo>
                    <a:pt x="2038" y="118"/>
                  </a:lnTo>
                  <a:lnTo>
                    <a:pt x="2038" y="117"/>
                  </a:lnTo>
                  <a:lnTo>
                    <a:pt x="2039" y="115"/>
                  </a:lnTo>
                  <a:lnTo>
                    <a:pt x="2041" y="115"/>
                  </a:lnTo>
                  <a:lnTo>
                    <a:pt x="2042" y="114"/>
                  </a:lnTo>
                  <a:lnTo>
                    <a:pt x="2044" y="115"/>
                  </a:lnTo>
                  <a:lnTo>
                    <a:pt x="2046" y="115"/>
                  </a:lnTo>
                  <a:lnTo>
                    <a:pt x="2047" y="117"/>
                  </a:lnTo>
                  <a:lnTo>
                    <a:pt x="2047" y="118"/>
                  </a:lnTo>
                  <a:lnTo>
                    <a:pt x="2065" y="118"/>
                  </a:lnTo>
                  <a:lnTo>
                    <a:pt x="2065" y="117"/>
                  </a:lnTo>
                  <a:lnTo>
                    <a:pt x="2066" y="115"/>
                  </a:lnTo>
                  <a:lnTo>
                    <a:pt x="2068" y="115"/>
                  </a:lnTo>
                  <a:lnTo>
                    <a:pt x="2070" y="114"/>
                  </a:lnTo>
                  <a:lnTo>
                    <a:pt x="2071" y="115"/>
                  </a:lnTo>
                  <a:lnTo>
                    <a:pt x="2073" y="115"/>
                  </a:lnTo>
                  <a:lnTo>
                    <a:pt x="2074" y="117"/>
                  </a:lnTo>
                  <a:lnTo>
                    <a:pt x="2074" y="118"/>
                  </a:lnTo>
                  <a:lnTo>
                    <a:pt x="2080" y="118"/>
                  </a:lnTo>
                  <a:lnTo>
                    <a:pt x="2080" y="117"/>
                  </a:lnTo>
                  <a:lnTo>
                    <a:pt x="2081" y="115"/>
                  </a:lnTo>
                  <a:lnTo>
                    <a:pt x="2082" y="115"/>
                  </a:lnTo>
                  <a:lnTo>
                    <a:pt x="2084" y="114"/>
                  </a:lnTo>
                  <a:lnTo>
                    <a:pt x="2086" y="115"/>
                  </a:lnTo>
                  <a:lnTo>
                    <a:pt x="2087" y="115"/>
                  </a:lnTo>
                  <a:lnTo>
                    <a:pt x="2088" y="117"/>
                  </a:lnTo>
                  <a:lnTo>
                    <a:pt x="2088" y="118"/>
                  </a:lnTo>
                  <a:lnTo>
                    <a:pt x="2280" y="118"/>
                  </a:lnTo>
                  <a:lnTo>
                    <a:pt x="2280" y="0"/>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13" name="Freeform 623"/>
            <p:cNvSpPr>
              <a:spLocks/>
            </p:cNvSpPr>
            <p:nvPr/>
          </p:nvSpPr>
          <p:spPr bwMode="auto">
            <a:xfrm>
              <a:off x="2571" y="2265"/>
              <a:ext cx="13" cy="10"/>
            </a:xfrm>
            <a:custGeom>
              <a:avLst/>
              <a:gdLst>
                <a:gd name="T0" fmla="*/ 12 w 13"/>
                <a:gd name="T1" fmla="*/ 10 h 10"/>
                <a:gd name="T2" fmla="*/ 0 w 13"/>
                <a:gd name="T3" fmla="*/ 5 h 10"/>
                <a:gd name="T4" fmla="*/ 12 w 13"/>
                <a:gd name="T5" fmla="*/ 0 h 10"/>
                <a:gd name="T6" fmla="*/ 13 w 13"/>
                <a:gd name="T7" fmla="*/ 3 h 10"/>
                <a:gd name="T8" fmla="*/ 13 w 13"/>
                <a:gd name="T9" fmla="*/ 5 h 10"/>
                <a:gd name="T10" fmla="*/ 13 w 13"/>
                <a:gd name="T11" fmla="*/ 7 h 10"/>
                <a:gd name="T12" fmla="*/ 12 w 13"/>
                <a:gd name="T13" fmla="*/ 1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2" y="10"/>
                  </a:moveTo>
                  <a:lnTo>
                    <a:pt x="0" y="5"/>
                  </a:lnTo>
                  <a:lnTo>
                    <a:pt x="12" y="0"/>
                  </a:lnTo>
                  <a:lnTo>
                    <a:pt x="13" y="3"/>
                  </a:lnTo>
                  <a:lnTo>
                    <a:pt x="13" y="5"/>
                  </a:lnTo>
                  <a:lnTo>
                    <a:pt x="13" y="7"/>
                  </a:lnTo>
                  <a:lnTo>
                    <a:pt x="12" y="1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14" name="Freeform 624"/>
            <p:cNvSpPr>
              <a:spLocks/>
            </p:cNvSpPr>
            <p:nvPr/>
          </p:nvSpPr>
          <p:spPr bwMode="auto">
            <a:xfrm>
              <a:off x="4845" y="2055"/>
              <a:ext cx="12" cy="11"/>
            </a:xfrm>
            <a:custGeom>
              <a:avLst/>
              <a:gdLst>
                <a:gd name="T0" fmla="*/ 0 w 12"/>
                <a:gd name="T1" fmla="*/ 10 h 11"/>
                <a:gd name="T2" fmla="*/ 6 w 12"/>
                <a:gd name="T3" fmla="*/ 0 h 11"/>
                <a:gd name="T4" fmla="*/ 12 w 12"/>
                <a:gd name="T5" fmla="*/ 10 h 11"/>
                <a:gd name="T6" fmla="*/ 9 w 12"/>
                <a:gd name="T7" fmla="*/ 10 h 11"/>
                <a:gd name="T8" fmla="*/ 6 w 12"/>
                <a:gd name="T9" fmla="*/ 11 h 11"/>
                <a:gd name="T10" fmla="*/ 3 w 12"/>
                <a:gd name="T11" fmla="*/ 10 h 11"/>
                <a:gd name="T12" fmla="*/ 0 w 12"/>
                <a:gd name="T13" fmla="*/ 10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0" y="10"/>
                  </a:moveTo>
                  <a:lnTo>
                    <a:pt x="6" y="0"/>
                  </a:lnTo>
                  <a:lnTo>
                    <a:pt x="12" y="10"/>
                  </a:lnTo>
                  <a:lnTo>
                    <a:pt x="9" y="10"/>
                  </a:lnTo>
                  <a:lnTo>
                    <a:pt x="6" y="11"/>
                  </a:lnTo>
                  <a:lnTo>
                    <a:pt x="3" y="10"/>
                  </a:lnTo>
                  <a:lnTo>
                    <a:pt x="0" y="1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15" name="Freeform 625"/>
            <p:cNvSpPr>
              <a:spLocks/>
            </p:cNvSpPr>
            <p:nvPr/>
          </p:nvSpPr>
          <p:spPr bwMode="auto">
            <a:xfrm>
              <a:off x="2943" y="1868"/>
              <a:ext cx="1786" cy="141"/>
            </a:xfrm>
            <a:custGeom>
              <a:avLst/>
              <a:gdLst>
                <a:gd name="T0" fmla="*/ 37 w 1786"/>
                <a:gd name="T1" fmla="*/ 2 h 141"/>
                <a:gd name="T2" fmla="*/ 50 w 1786"/>
                <a:gd name="T3" fmla="*/ 1 h 141"/>
                <a:gd name="T4" fmla="*/ 61 w 1786"/>
                <a:gd name="T5" fmla="*/ 5 h 141"/>
                <a:gd name="T6" fmla="*/ 96 w 1786"/>
                <a:gd name="T7" fmla="*/ 2 h 141"/>
                <a:gd name="T8" fmla="*/ 116 w 1786"/>
                <a:gd name="T9" fmla="*/ 1 h 141"/>
                <a:gd name="T10" fmla="*/ 135 w 1786"/>
                <a:gd name="T11" fmla="*/ 2 h 141"/>
                <a:gd name="T12" fmla="*/ 153 w 1786"/>
                <a:gd name="T13" fmla="*/ 5 h 141"/>
                <a:gd name="T14" fmla="*/ 162 w 1786"/>
                <a:gd name="T15" fmla="*/ 4 h 141"/>
                <a:gd name="T16" fmla="*/ 179 w 1786"/>
                <a:gd name="T17" fmla="*/ 2 h 141"/>
                <a:gd name="T18" fmla="*/ 187 w 1786"/>
                <a:gd name="T19" fmla="*/ 2 h 141"/>
                <a:gd name="T20" fmla="*/ 198 w 1786"/>
                <a:gd name="T21" fmla="*/ 4 h 141"/>
                <a:gd name="T22" fmla="*/ 207 w 1786"/>
                <a:gd name="T23" fmla="*/ 5 h 141"/>
                <a:gd name="T24" fmla="*/ 236 w 1786"/>
                <a:gd name="T25" fmla="*/ 137 h 141"/>
                <a:gd name="T26" fmla="*/ 255 w 1786"/>
                <a:gd name="T27" fmla="*/ 138 h 141"/>
                <a:gd name="T28" fmla="*/ 265 w 1786"/>
                <a:gd name="T29" fmla="*/ 139 h 141"/>
                <a:gd name="T30" fmla="*/ 273 w 1786"/>
                <a:gd name="T31" fmla="*/ 138 h 141"/>
                <a:gd name="T32" fmla="*/ 287 w 1786"/>
                <a:gd name="T33" fmla="*/ 138 h 141"/>
                <a:gd name="T34" fmla="*/ 328 w 1786"/>
                <a:gd name="T35" fmla="*/ 140 h 141"/>
                <a:gd name="T36" fmla="*/ 337 w 1786"/>
                <a:gd name="T37" fmla="*/ 141 h 141"/>
                <a:gd name="T38" fmla="*/ 391 w 1786"/>
                <a:gd name="T39" fmla="*/ 138 h 141"/>
                <a:gd name="T40" fmla="*/ 494 w 1786"/>
                <a:gd name="T41" fmla="*/ 137 h 141"/>
                <a:gd name="T42" fmla="*/ 510 w 1786"/>
                <a:gd name="T43" fmla="*/ 138 h 141"/>
                <a:gd name="T44" fmla="*/ 553 w 1786"/>
                <a:gd name="T45" fmla="*/ 141 h 141"/>
                <a:gd name="T46" fmla="*/ 561 w 1786"/>
                <a:gd name="T47" fmla="*/ 140 h 141"/>
                <a:gd name="T48" fmla="*/ 592 w 1786"/>
                <a:gd name="T49" fmla="*/ 134 h 141"/>
                <a:gd name="T50" fmla="*/ 631 w 1786"/>
                <a:gd name="T51" fmla="*/ 141 h 141"/>
                <a:gd name="T52" fmla="*/ 639 w 1786"/>
                <a:gd name="T53" fmla="*/ 140 h 141"/>
                <a:gd name="T54" fmla="*/ 699 w 1786"/>
                <a:gd name="T55" fmla="*/ 138 h 141"/>
                <a:gd name="T56" fmla="*/ 709 w 1786"/>
                <a:gd name="T57" fmla="*/ 138 h 141"/>
                <a:gd name="T58" fmla="*/ 742 w 1786"/>
                <a:gd name="T59" fmla="*/ 140 h 141"/>
                <a:gd name="T60" fmla="*/ 750 w 1786"/>
                <a:gd name="T61" fmla="*/ 141 h 141"/>
                <a:gd name="T62" fmla="*/ 801 w 1786"/>
                <a:gd name="T63" fmla="*/ 138 h 141"/>
                <a:gd name="T64" fmla="*/ 816 w 1786"/>
                <a:gd name="T65" fmla="*/ 135 h 141"/>
                <a:gd name="T66" fmla="*/ 828 w 1786"/>
                <a:gd name="T67" fmla="*/ 141 h 141"/>
                <a:gd name="T68" fmla="*/ 839 w 1786"/>
                <a:gd name="T69" fmla="*/ 138 h 141"/>
                <a:gd name="T70" fmla="*/ 866 w 1786"/>
                <a:gd name="T71" fmla="*/ 137 h 141"/>
                <a:gd name="T72" fmla="*/ 951 w 1786"/>
                <a:gd name="T73" fmla="*/ 138 h 141"/>
                <a:gd name="T74" fmla="*/ 1042 w 1786"/>
                <a:gd name="T75" fmla="*/ 141 h 141"/>
                <a:gd name="T76" fmla="*/ 1085 w 1786"/>
                <a:gd name="T77" fmla="*/ 28 h 141"/>
                <a:gd name="T78" fmla="*/ 1097 w 1786"/>
                <a:gd name="T79" fmla="*/ 28 h 141"/>
                <a:gd name="T80" fmla="*/ 1159 w 1786"/>
                <a:gd name="T81" fmla="*/ 30 h 141"/>
                <a:gd name="T82" fmla="*/ 1168 w 1786"/>
                <a:gd name="T83" fmla="*/ 31 h 141"/>
                <a:gd name="T84" fmla="*/ 1180 w 1786"/>
                <a:gd name="T85" fmla="*/ 28 h 141"/>
                <a:gd name="T86" fmla="*/ 1190 w 1786"/>
                <a:gd name="T87" fmla="*/ 27 h 141"/>
                <a:gd name="T88" fmla="*/ 1214 w 1786"/>
                <a:gd name="T89" fmla="*/ 28 h 141"/>
                <a:gd name="T90" fmla="*/ 1250 w 1786"/>
                <a:gd name="T91" fmla="*/ 31 h 141"/>
                <a:gd name="T92" fmla="*/ 1259 w 1786"/>
                <a:gd name="T93" fmla="*/ 30 h 141"/>
                <a:gd name="T94" fmla="*/ 1295 w 1786"/>
                <a:gd name="T95" fmla="*/ 28 h 141"/>
                <a:gd name="T96" fmla="*/ 1303 w 1786"/>
                <a:gd name="T97" fmla="*/ 28 h 141"/>
                <a:gd name="T98" fmla="*/ 1425 w 1786"/>
                <a:gd name="T99" fmla="*/ 30 h 141"/>
                <a:gd name="T100" fmla="*/ 1433 w 1786"/>
                <a:gd name="T101" fmla="*/ 31 h 141"/>
                <a:gd name="T102" fmla="*/ 1565 w 1786"/>
                <a:gd name="T103" fmla="*/ 28 h 141"/>
                <a:gd name="T104" fmla="*/ 1602 w 1786"/>
                <a:gd name="T105" fmla="*/ 27 h 141"/>
                <a:gd name="T106" fmla="*/ 1613 w 1786"/>
                <a:gd name="T107" fmla="*/ 28 h 141"/>
                <a:gd name="T108" fmla="*/ 1658 w 1786"/>
                <a:gd name="T109" fmla="*/ 31 h 141"/>
                <a:gd name="T110" fmla="*/ 1667 w 1786"/>
                <a:gd name="T111" fmla="*/ 30 h 141"/>
                <a:gd name="T112" fmla="*/ 1699 w 1786"/>
                <a:gd name="T113" fmla="*/ 28 h 141"/>
                <a:gd name="T114" fmla="*/ 1710 w 1786"/>
                <a:gd name="T115" fmla="*/ 28 h 141"/>
                <a:gd name="T116" fmla="*/ 1735 w 1786"/>
                <a:gd name="T117" fmla="*/ 30 h 141"/>
                <a:gd name="T118" fmla="*/ 1744 w 1786"/>
                <a:gd name="T119" fmla="*/ 31 h 141"/>
                <a:gd name="T120" fmla="*/ 1767 w 1786"/>
                <a:gd name="T121" fmla="*/ 28 h 14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86"/>
                <a:gd name="T184" fmla="*/ 0 h 141"/>
                <a:gd name="T185" fmla="*/ 1786 w 1786"/>
                <a:gd name="T186" fmla="*/ 141 h 14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86" h="141">
                  <a:moveTo>
                    <a:pt x="0" y="5"/>
                  </a:moveTo>
                  <a:lnTo>
                    <a:pt x="31" y="5"/>
                  </a:lnTo>
                  <a:lnTo>
                    <a:pt x="31" y="4"/>
                  </a:lnTo>
                  <a:lnTo>
                    <a:pt x="32" y="2"/>
                  </a:lnTo>
                  <a:lnTo>
                    <a:pt x="33" y="2"/>
                  </a:lnTo>
                  <a:lnTo>
                    <a:pt x="35" y="1"/>
                  </a:lnTo>
                  <a:lnTo>
                    <a:pt x="37" y="2"/>
                  </a:lnTo>
                  <a:lnTo>
                    <a:pt x="38" y="2"/>
                  </a:lnTo>
                  <a:lnTo>
                    <a:pt x="39" y="4"/>
                  </a:lnTo>
                  <a:lnTo>
                    <a:pt x="40" y="5"/>
                  </a:lnTo>
                  <a:lnTo>
                    <a:pt x="48" y="5"/>
                  </a:lnTo>
                  <a:lnTo>
                    <a:pt x="48" y="3"/>
                  </a:lnTo>
                  <a:lnTo>
                    <a:pt x="49" y="2"/>
                  </a:lnTo>
                  <a:lnTo>
                    <a:pt x="50" y="1"/>
                  </a:lnTo>
                  <a:lnTo>
                    <a:pt x="52" y="0"/>
                  </a:lnTo>
                  <a:lnTo>
                    <a:pt x="54" y="0"/>
                  </a:lnTo>
                  <a:lnTo>
                    <a:pt x="56" y="0"/>
                  </a:lnTo>
                  <a:lnTo>
                    <a:pt x="58" y="1"/>
                  </a:lnTo>
                  <a:lnTo>
                    <a:pt x="60" y="2"/>
                  </a:lnTo>
                  <a:lnTo>
                    <a:pt x="61" y="3"/>
                  </a:lnTo>
                  <a:lnTo>
                    <a:pt x="61" y="5"/>
                  </a:lnTo>
                  <a:lnTo>
                    <a:pt x="88" y="5"/>
                  </a:lnTo>
                  <a:lnTo>
                    <a:pt x="89" y="4"/>
                  </a:lnTo>
                  <a:lnTo>
                    <a:pt x="89" y="2"/>
                  </a:lnTo>
                  <a:lnTo>
                    <a:pt x="91" y="2"/>
                  </a:lnTo>
                  <a:lnTo>
                    <a:pt x="93" y="1"/>
                  </a:lnTo>
                  <a:lnTo>
                    <a:pt x="94" y="2"/>
                  </a:lnTo>
                  <a:lnTo>
                    <a:pt x="96" y="2"/>
                  </a:lnTo>
                  <a:lnTo>
                    <a:pt x="97" y="4"/>
                  </a:lnTo>
                  <a:lnTo>
                    <a:pt x="97" y="5"/>
                  </a:lnTo>
                  <a:lnTo>
                    <a:pt x="112" y="5"/>
                  </a:lnTo>
                  <a:lnTo>
                    <a:pt x="112" y="4"/>
                  </a:lnTo>
                  <a:lnTo>
                    <a:pt x="113" y="2"/>
                  </a:lnTo>
                  <a:lnTo>
                    <a:pt x="115" y="2"/>
                  </a:lnTo>
                  <a:lnTo>
                    <a:pt x="116" y="1"/>
                  </a:lnTo>
                  <a:lnTo>
                    <a:pt x="118" y="2"/>
                  </a:lnTo>
                  <a:lnTo>
                    <a:pt x="119" y="2"/>
                  </a:lnTo>
                  <a:lnTo>
                    <a:pt x="120" y="4"/>
                  </a:lnTo>
                  <a:lnTo>
                    <a:pt x="121" y="5"/>
                  </a:lnTo>
                  <a:lnTo>
                    <a:pt x="133" y="5"/>
                  </a:lnTo>
                  <a:lnTo>
                    <a:pt x="134" y="4"/>
                  </a:lnTo>
                  <a:lnTo>
                    <a:pt x="135" y="2"/>
                  </a:lnTo>
                  <a:lnTo>
                    <a:pt x="136" y="2"/>
                  </a:lnTo>
                  <a:lnTo>
                    <a:pt x="138" y="1"/>
                  </a:lnTo>
                  <a:lnTo>
                    <a:pt x="140" y="2"/>
                  </a:lnTo>
                  <a:lnTo>
                    <a:pt x="141" y="2"/>
                  </a:lnTo>
                  <a:lnTo>
                    <a:pt x="142" y="4"/>
                  </a:lnTo>
                  <a:lnTo>
                    <a:pt x="142" y="5"/>
                  </a:lnTo>
                  <a:lnTo>
                    <a:pt x="153" y="5"/>
                  </a:lnTo>
                  <a:lnTo>
                    <a:pt x="154" y="4"/>
                  </a:lnTo>
                  <a:lnTo>
                    <a:pt x="155" y="2"/>
                  </a:lnTo>
                  <a:lnTo>
                    <a:pt x="156" y="2"/>
                  </a:lnTo>
                  <a:lnTo>
                    <a:pt x="158" y="1"/>
                  </a:lnTo>
                  <a:lnTo>
                    <a:pt x="159" y="2"/>
                  </a:lnTo>
                  <a:lnTo>
                    <a:pt x="161" y="2"/>
                  </a:lnTo>
                  <a:lnTo>
                    <a:pt x="162" y="4"/>
                  </a:lnTo>
                  <a:lnTo>
                    <a:pt x="162" y="5"/>
                  </a:lnTo>
                  <a:lnTo>
                    <a:pt x="173" y="5"/>
                  </a:lnTo>
                  <a:lnTo>
                    <a:pt x="173" y="4"/>
                  </a:lnTo>
                  <a:lnTo>
                    <a:pt x="174" y="2"/>
                  </a:lnTo>
                  <a:lnTo>
                    <a:pt x="175" y="2"/>
                  </a:lnTo>
                  <a:lnTo>
                    <a:pt x="177" y="1"/>
                  </a:lnTo>
                  <a:lnTo>
                    <a:pt x="179" y="2"/>
                  </a:lnTo>
                  <a:lnTo>
                    <a:pt x="180" y="2"/>
                  </a:lnTo>
                  <a:lnTo>
                    <a:pt x="181" y="4"/>
                  </a:lnTo>
                  <a:lnTo>
                    <a:pt x="182" y="5"/>
                  </a:lnTo>
                  <a:lnTo>
                    <a:pt x="184" y="5"/>
                  </a:lnTo>
                  <a:lnTo>
                    <a:pt x="185" y="4"/>
                  </a:lnTo>
                  <a:lnTo>
                    <a:pt x="186" y="2"/>
                  </a:lnTo>
                  <a:lnTo>
                    <a:pt x="187" y="2"/>
                  </a:lnTo>
                  <a:lnTo>
                    <a:pt x="189" y="1"/>
                  </a:lnTo>
                  <a:lnTo>
                    <a:pt x="191" y="2"/>
                  </a:lnTo>
                  <a:lnTo>
                    <a:pt x="192" y="2"/>
                  </a:lnTo>
                  <a:lnTo>
                    <a:pt x="193" y="4"/>
                  </a:lnTo>
                  <a:lnTo>
                    <a:pt x="193" y="5"/>
                  </a:lnTo>
                  <a:lnTo>
                    <a:pt x="198" y="5"/>
                  </a:lnTo>
                  <a:lnTo>
                    <a:pt x="198" y="4"/>
                  </a:lnTo>
                  <a:lnTo>
                    <a:pt x="199" y="2"/>
                  </a:lnTo>
                  <a:lnTo>
                    <a:pt x="201" y="2"/>
                  </a:lnTo>
                  <a:lnTo>
                    <a:pt x="202" y="1"/>
                  </a:lnTo>
                  <a:lnTo>
                    <a:pt x="204" y="2"/>
                  </a:lnTo>
                  <a:lnTo>
                    <a:pt x="206" y="2"/>
                  </a:lnTo>
                  <a:lnTo>
                    <a:pt x="207" y="4"/>
                  </a:lnTo>
                  <a:lnTo>
                    <a:pt x="207" y="5"/>
                  </a:lnTo>
                  <a:lnTo>
                    <a:pt x="218" y="5"/>
                  </a:lnTo>
                  <a:lnTo>
                    <a:pt x="218" y="141"/>
                  </a:lnTo>
                  <a:lnTo>
                    <a:pt x="231" y="141"/>
                  </a:lnTo>
                  <a:lnTo>
                    <a:pt x="231" y="140"/>
                  </a:lnTo>
                  <a:lnTo>
                    <a:pt x="233" y="138"/>
                  </a:lnTo>
                  <a:lnTo>
                    <a:pt x="234" y="138"/>
                  </a:lnTo>
                  <a:lnTo>
                    <a:pt x="236" y="137"/>
                  </a:lnTo>
                  <a:lnTo>
                    <a:pt x="237" y="138"/>
                  </a:lnTo>
                  <a:lnTo>
                    <a:pt x="239" y="138"/>
                  </a:lnTo>
                  <a:lnTo>
                    <a:pt x="240" y="140"/>
                  </a:lnTo>
                  <a:lnTo>
                    <a:pt x="240" y="141"/>
                  </a:lnTo>
                  <a:lnTo>
                    <a:pt x="254" y="141"/>
                  </a:lnTo>
                  <a:lnTo>
                    <a:pt x="254" y="139"/>
                  </a:lnTo>
                  <a:lnTo>
                    <a:pt x="255" y="138"/>
                  </a:lnTo>
                  <a:lnTo>
                    <a:pt x="256" y="137"/>
                  </a:lnTo>
                  <a:lnTo>
                    <a:pt x="258" y="136"/>
                  </a:lnTo>
                  <a:lnTo>
                    <a:pt x="260" y="136"/>
                  </a:lnTo>
                  <a:lnTo>
                    <a:pt x="262" y="136"/>
                  </a:lnTo>
                  <a:lnTo>
                    <a:pt x="263" y="137"/>
                  </a:lnTo>
                  <a:lnTo>
                    <a:pt x="265" y="138"/>
                  </a:lnTo>
                  <a:lnTo>
                    <a:pt x="265" y="139"/>
                  </a:lnTo>
                  <a:lnTo>
                    <a:pt x="266" y="141"/>
                  </a:lnTo>
                  <a:lnTo>
                    <a:pt x="267" y="141"/>
                  </a:lnTo>
                  <a:lnTo>
                    <a:pt x="267" y="140"/>
                  </a:lnTo>
                  <a:lnTo>
                    <a:pt x="268" y="138"/>
                  </a:lnTo>
                  <a:lnTo>
                    <a:pt x="270" y="138"/>
                  </a:lnTo>
                  <a:lnTo>
                    <a:pt x="271" y="137"/>
                  </a:lnTo>
                  <a:lnTo>
                    <a:pt x="273" y="138"/>
                  </a:lnTo>
                  <a:lnTo>
                    <a:pt x="274" y="138"/>
                  </a:lnTo>
                  <a:lnTo>
                    <a:pt x="276" y="140"/>
                  </a:lnTo>
                  <a:lnTo>
                    <a:pt x="276" y="141"/>
                  </a:lnTo>
                  <a:lnTo>
                    <a:pt x="284" y="141"/>
                  </a:lnTo>
                  <a:lnTo>
                    <a:pt x="284" y="140"/>
                  </a:lnTo>
                  <a:lnTo>
                    <a:pt x="285" y="138"/>
                  </a:lnTo>
                  <a:lnTo>
                    <a:pt x="287" y="138"/>
                  </a:lnTo>
                  <a:lnTo>
                    <a:pt x="289" y="137"/>
                  </a:lnTo>
                  <a:lnTo>
                    <a:pt x="290" y="138"/>
                  </a:lnTo>
                  <a:lnTo>
                    <a:pt x="292" y="138"/>
                  </a:lnTo>
                  <a:lnTo>
                    <a:pt x="293" y="140"/>
                  </a:lnTo>
                  <a:lnTo>
                    <a:pt x="293" y="141"/>
                  </a:lnTo>
                  <a:lnTo>
                    <a:pt x="328" y="141"/>
                  </a:lnTo>
                  <a:lnTo>
                    <a:pt x="328" y="140"/>
                  </a:lnTo>
                  <a:lnTo>
                    <a:pt x="329" y="138"/>
                  </a:lnTo>
                  <a:lnTo>
                    <a:pt x="331" y="138"/>
                  </a:lnTo>
                  <a:lnTo>
                    <a:pt x="332" y="137"/>
                  </a:lnTo>
                  <a:lnTo>
                    <a:pt x="334" y="138"/>
                  </a:lnTo>
                  <a:lnTo>
                    <a:pt x="336" y="138"/>
                  </a:lnTo>
                  <a:lnTo>
                    <a:pt x="337" y="140"/>
                  </a:lnTo>
                  <a:lnTo>
                    <a:pt x="337" y="141"/>
                  </a:lnTo>
                  <a:lnTo>
                    <a:pt x="384" y="141"/>
                  </a:lnTo>
                  <a:lnTo>
                    <a:pt x="384" y="140"/>
                  </a:lnTo>
                  <a:lnTo>
                    <a:pt x="385" y="138"/>
                  </a:lnTo>
                  <a:lnTo>
                    <a:pt x="387" y="138"/>
                  </a:lnTo>
                  <a:lnTo>
                    <a:pt x="388" y="137"/>
                  </a:lnTo>
                  <a:lnTo>
                    <a:pt x="390" y="138"/>
                  </a:lnTo>
                  <a:lnTo>
                    <a:pt x="391" y="138"/>
                  </a:lnTo>
                  <a:lnTo>
                    <a:pt x="392" y="140"/>
                  </a:lnTo>
                  <a:lnTo>
                    <a:pt x="393" y="141"/>
                  </a:lnTo>
                  <a:lnTo>
                    <a:pt x="489" y="141"/>
                  </a:lnTo>
                  <a:lnTo>
                    <a:pt x="490" y="140"/>
                  </a:lnTo>
                  <a:lnTo>
                    <a:pt x="491" y="138"/>
                  </a:lnTo>
                  <a:lnTo>
                    <a:pt x="492" y="138"/>
                  </a:lnTo>
                  <a:lnTo>
                    <a:pt x="494" y="137"/>
                  </a:lnTo>
                  <a:lnTo>
                    <a:pt x="495" y="138"/>
                  </a:lnTo>
                  <a:lnTo>
                    <a:pt x="497" y="138"/>
                  </a:lnTo>
                  <a:lnTo>
                    <a:pt x="498" y="140"/>
                  </a:lnTo>
                  <a:lnTo>
                    <a:pt x="498" y="141"/>
                  </a:lnTo>
                  <a:lnTo>
                    <a:pt x="509" y="141"/>
                  </a:lnTo>
                  <a:lnTo>
                    <a:pt x="509" y="140"/>
                  </a:lnTo>
                  <a:lnTo>
                    <a:pt x="510" y="138"/>
                  </a:lnTo>
                  <a:lnTo>
                    <a:pt x="511" y="138"/>
                  </a:lnTo>
                  <a:lnTo>
                    <a:pt x="513" y="137"/>
                  </a:lnTo>
                  <a:lnTo>
                    <a:pt x="515" y="138"/>
                  </a:lnTo>
                  <a:lnTo>
                    <a:pt x="516" y="138"/>
                  </a:lnTo>
                  <a:lnTo>
                    <a:pt x="517" y="140"/>
                  </a:lnTo>
                  <a:lnTo>
                    <a:pt x="518" y="141"/>
                  </a:lnTo>
                  <a:lnTo>
                    <a:pt x="553" y="141"/>
                  </a:lnTo>
                  <a:lnTo>
                    <a:pt x="553" y="140"/>
                  </a:lnTo>
                  <a:lnTo>
                    <a:pt x="554" y="138"/>
                  </a:lnTo>
                  <a:lnTo>
                    <a:pt x="555" y="138"/>
                  </a:lnTo>
                  <a:lnTo>
                    <a:pt x="557" y="137"/>
                  </a:lnTo>
                  <a:lnTo>
                    <a:pt x="559" y="138"/>
                  </a:lnTo>
                  <a:lnTo>
                    <a:pt x="560" y="138"/>
                  </a:lnTo>
                  <a:lnTo>
                    <a:pt x="561" y="140"/>
                  </a:lnTo>
                  <a:lnTo>
                    <a:pt x="561" y="141"/>
                  </a:lnTo>
                  <a:lnTo>
                    <a:pt x="585" y="141"/>
                  </a:lnTo>
                  <a:lnTo>
                    <a:pt x="585" y="139"/>
                  </a:lnTo>
                  <a:lnTo>
                    <a:pt x="586" y="137"/>
                  </a:lnTo>
                  <a:lnTo>
                    <a:pt x="588" y="136"/>
                  </a:lnTo>
                  <a:lnTo>
                    <a:pt x="590" y="135"/>
                  </a:lnTo>
                  <a:lnTo>
                    <a:pt x="592" y="134"/>
                  </a:lnTo>
                  <a:lnTo>
                    <a:pt x="595" y="134"/>
                  </a:lnTo>
                  <a:lnTo>
                    <a:pt x="597" y="135"/>
                  </a:lnTo>
                  <a:lnTo>
                    <a:pt x="599" y="136"/>
                  </a:lnTo>
                  <a:lnTo>
                    <a:pt x="601" y="137"/>
                  </a:lnTo>
                  <a:lnTo>
                    <a:pt x="602" y="139"/>
                  </a:lnTo>
                  <a:lnTo>
                    <a:pt x="602" y="141"/>
                  </a:lnTo>
                  <a:lnTo>
                    <a:pt x="631" y="141"/>
                  </a:lnTo>
                  <a:lnTo>
                    <a:pt x="631" y="140"/>
                  </a:lnTo>
                  <a:lnTo>
                    <a:pt x="632" y="138"/>
                  </a:lnTo>
                  <a:lnTo>
                    <a:pt x="633" y="138"/>
                  </a:lnTo>
                  <a:lnTo>
                    <a:pt x="635" y="137"/>
                  </a:lnTo>
                  <a:lnTo>
                    <a:pt x="637" y="138"/>
                  </a:lnTo>
                  <a:lnTo>
                    <a:pt x="638" y="138"/>
                  </a:lnTo>
                  <a:lnTo>
                    <a:pt x="639" y="140"/>
                  </a:lnTo>
                  <a:lnTo>
                    <a:pt x="640" y="141"/>
                  </a:lnTo>
                  <a:lnTo>
                    <a:pt x="693" y="141"/>
                  </a:lnTo>
                  <a:lnTo>
                    <a:pt x="693" y="140"/>
                  </a:lnTo>
                  <a:lnTo>
                    <a:pt x="694" y="138"/>
                  </a:lnTo>
                  <a:lnTo>
                    <a:pt x="695" y="138"/>
                  </a:lnTo>
                  <a:lnTo>
                    <a:pt x="697" y="137"/>
                  </a:lnTo>
                  <a:lnTo>
                    <a:pt x="699" y="138"/>
                  </a:lnTo>
                  <a:lnTo>
                    <a:pt x="700" y="138"/>
                  </a:lnTo>
                  <a:lnTo>
                    <a:pt x="701" y="140"/>
                  </a:lnTo>
                  <a:lnTo>
                    <a:pt x="702" y="141"/>
                  </a:lnTo>
                  <a:lnTo>
                    <a:pt x="706" y="141"/>
                  </a:lnTo>
                  <a:lnTo>
                    <a:pt x="707" y="140"/>
                  </a:lnTo>
                  <a:lnTo>
                    <a:pt x="707" y="138"/>
                  </a:lnTo>
                  <a:lnTo>
                    <a:pt x="709" y="138"/>
                  </a:lnTo>
                  <a:lnTo>
                    <a:pt x="711" y="137"/>
                  </a:lnTo>
                  <a:lnTo>
                    <a:pt x="712" y="138"/>
                  </a:lnTo>
                  <a:lnTo>
                    <a:pt x="714" y="138"/>
                  </a:lnTo>
                  <a:lnTo>
                    <a:pt x="715" y="140"/>
                  </a:lnTo>
                  <a:lnTo>
                    <a:pt x="715" y="141"/>
                  </a:lnTo>
                  <a:lnTo>
                    <a:pt x="741" y="141"/>
                  </a:lnTo>
                  <a:lnTo>
                    <a:pt x="742" y="140"/>
                  </a:lnTo>
                  <a:lnTo>
                    <a:pt x="742" y="138"/>
                  </a:lnTo>
                  <a:lnTo>
                    <a:pt x="744" y="138"/>
                  </a:lnTo>
                  <a:lnTo>
                    <a:pt x="746" y="137"/>
                  </a:lnTo>
                  <a:lnTo>
                    <a:pt x="747" y="138"/>
                  </a:lnTo>
                  <a:lnTo>
                    <a:pt x="749" y="138"/>
                  </a:lnTo>
                  <a:lnTo>
                    <a:pt x="750" y="140"/>
                  </a:lnTo>
                  <a:lnTo>
                    <a:pt x="750" y="141"/>
                  </a:lnTo>
                  <a:lnTo>
                    <a:pt x="793" y="141"/>
                  </a:lnTo>
                  <a:lnTo>
                    <a:pt x="793" y="140"/>
                  </a:lnTo>
                  <a:lnTo>
                    <a:pt x="794" y="138"/>
                  </a:lnTo>
                  <a:lnTo>
                    <a:pt x="796" y="138"/>
                  </a:lnTo>
                  <a:lnTo>
                    <a:pt x="798" y="137"/>
                  </a:lnTo>
                  <a:lnTo>
                    <a:pt x="799" y="138"/>
                  </a:lnTo>
                  <a:lnTo>
                    <a:pt x="801" y="138"/>
                  </a:lnTo>
                  <a:lnTo>
                    <a:pt x="802" y="140"/>
                  </a:lnTo>
                  <a:lnTo>
                    <a:pt x="802" y="141"/>
                  </a:lnTo>
                  <a:lnTo>
                    <a:pt x="811" y="141"/>
                  </a:lnTo>
                  <a:lnTo>
                    <a:pt x="811" y="139"/>
                  </a:lnTo>
                  <a:lnTo>
                    <a:pt x="812" y="137"/>
                  </a:lnTo>
                  <a:lnTo>
                    <a:pt x="814" y="136"/>
                  </a:lnTo>
                  <a:lnTo>
                    <a:pt x="816" y="135"/>
                  </a:lnTo>
                  <a:lnTo>
                    <a:pt x="818" y="134"/>
                  </a:lnTo>
                  <a:lnTo>
                    <a:pt x="821" y="134"/>
                  </a:lnTo>
                  <a:lnTo>
                    <a:pt x="823" y="135"/>
                  </a:lnTo>
                  <a:lnTo>
                    <a:pt x="825" y="136"/>
                  </a:lnTo>
                  <a:lnTo>
                    <a:pt x="826" y="137"/>
                  </a:lnTo>
                  <a:lnTo>
                    <a:pt x="827" y="139"/>
                  </a:lnTo>
                  <a:lnTo>
                    <a:pt x="828" y="141"/>
                  </a:lnTo>
                  <a:lnTo>
                    <a:pt x="831" y="141"/>
                  </a:lnTo>
                  <a:lnTo>
                    <a:pt x="832" y="140"/>
                  </a:lnTo>
                  <a:lnTo>
                    <a:pt x="832" y="138"/>
                  </a:lnTo>
                  <a:lnTo>
                    <a:pt x="834" y="138"/>
                  </a:lnTo>
                  <a:lnTo>
                    <a:pt x="836" y="137"/>
                  </a:lnTo>
                  <a:lnTo>
                    <a:pt x="837" y="138"/>
                  </a:lnTo>
                  <a:lnTo>
                    <a:pt x="839" y="138"/>
                  </a:lnTo>
                  <a:lnTo>
                    <a:pt x="840" y="140"/>
                  </a:lnTo>
                  <a:lnTo>
                    <a:pt x="840" y="141"/>
                  </a:lnTo>
                  <a:lnTo>
                    <a:pt x="861" y="141"/>
                  </a:lnTo>
                  <a:lnTo>
                    <a:pt x="862" y="140"/>
                  </a:lnTo>
                  <a:lnTo>
                    <a:pt x="863" y="138"/>
                  </a:lnTo>
                  <a:lnTo>
                    <a:pt x="864" y="138"/>
                  </a:lnTo>
                  <a:lnTo>
                    <a:pt x="866" y="137"/>
                  </a:lnTo>
                  <a:lnTo>
                    <a:pt x="868" y="138"/>
                  </a:lnTo>
                  <a:lnTo>
                    <a:pt x="869" y="138"/>
                  </a:lnTo>
                  <a:lnTo>
                    <a:pt x="870" y="140"/>
                  </a:lnTo>
                  <a:lnTo>
                    <a:pt x="870" y="141"/>
                  </a:lnTo>
                  <a:lnTo>
                    <a:pt x="949" y="141"/>
                  </a:lnTo>
                  <a:lnTo>
                    <a:pt x="950" y="140"/>
                  </a:lnTo>
                  <a:lnTo>
                    <a:pt x="951" y="138"/>
                  </a:lnTo>
                  <a:lnTo>
                    <a:pt x="952" y="138"/>
                  </a:lnTo>
                  <a:lnTo>
                    <a:pt x="954" y="137"/>
                  </a:lnTo>
                  <a:lnTo>
                    <a:pt x="955" y="138"/>
                  </a:lnTo>
                  <a:lnTo>
                    <a:pt x="957" y="138"/>
                  </a:lnTo>
                  <a:lnTo>
                    <a:pt x="958" y="140"/>
                  </a:lnTo>
                  <a:lnTo>
                    <a:pt x="958" y="141"/>
                  </a:lnTo>
                  <a:lnTo>
                    <a:pt x="1042" y="141"/>
                  </a:lnTo>
                  <a:lnTo>
                    <a:pt x="1042" y="31"/>
                  </a:lnTo>
                  <a:lnTo>
                    <a:pt x="1079" y="31"/>
                  </a:lnTo>
                  <a:lnTo>
                    <a:pt x="1079" y="30"/>
                  </a:lnTo>
                  <a:lnTo>
                    <a:pt x="1080" y="28"/>
                  </a:lnTo>
                  <a:lnTo>
                    <a:pt x="1081" y="28"/>
                  </a:lnTo>
                  <a:lnTo>
                    <a:pt x="1083" y="27"/>
                  </a:lnTo>
                  <a:lnTo>
                    <a:pt x="1085" y="28"/>
                  </a:lnTo>
                  <a:lnTo>
                    <a:pt x="1086" y="28"/>
                  </a:lnTo>
                  <a:lnTo>
                    <a:pt x="1087" y="30"/>
                  </a:lnTo>
                  <a:lnTo>
                    <a:pt x="1088" y="31"/>
                  </a:lnTo>
                  <a:lnTo>
                    <a:pt x="1095" y="31"/>
                  </a:lnTo>
                  <a:lnTo>
                    <a:pt x="1095" y="30"/>
                  </a:lnTo>
                  <a:lnTo>
                    <a:pt x="1096" y="28"/>
                  </a:lnTo>
                  <a:lnTo>
                    <a:pt x="1097" y="28"/>
                  </a:lnTo>
                  <a:lnTo>
                    <a:pt x="1099" y="27"/>
                  </a:lnTo>
                  <a:lnTo>
                    <a:pt x="1101" y="28"/>
                  </a:lnTo>
                  <a:lnTo>
                    <a:pt x="1102" y="28"/>
                  </a:lnTo>
                  <a:lnTo>
                    <a:pt x="1103" y="30"/>
                  </a:lnTo>
                  <a:lnTo>
                    <a:pt x="1104" y="31"/>
                  </a:lnTo>
                  <a:lnTo>
                    <a:pt x="1159" y="31"/>
                  </a:lnTo>
                  <a:lnTo>
                    <a:pt x="1159" y="30"/>
                  </a:lnTo>
                  <a:lnTo>
                    <a:pt x="1160" y="28"/>
                  </a:lnTo>
                  <a:lnTo>
                    <a:pt x="1162" y="28"/>
                  </a:lnTo>
                  <a:lnTo>
                    <a:pt x="1163" y="27"/>
                  </a:lnTo>
                  <a:lnTo>
                    <a:pt x="1165" y="28"/>
                  </a:lnTo>
                  <a:lnTo>
                    <a:pt x="1166" y="28"/>
                  </a:lnTo>
                  <a:lnTo>
                    <a:pt x="1167" y="30"/>
                  </a:lnTo>
                  <a:lnTo>
                    <a:pt x="1168" y="31"/>
                  </a:lnTo>
                  <a:lnTo>
                    <a:pt x="1172" y="31"/>
                  </a:lnTo>
                  <a:lnTo>
                    <a:pt x="1173" y="30"/>
                  </a:lnTo>
                  <a:lnTo>
                    <a:pt x="1174" y="28"/>
                  </a:lnTo>
                  <a:lnTo>
                    <a:pt x="1175" y="28"/>
                  </a:lnTo>
                  <a:lnTo>
                    <a:pt x="1177" y="27"/>
                  </a:lnTo>
                  <a:lnTo>
                    <a:pt x="1178" y="28"/>
                  </a:lnTo>
                  <a:lnTo>
                    <a:pt x="1180" y="28"/>
                  </a:lnTo>
                  <a:lnTo>
                    <a:pt x="1181" y="30"/>
                  </a:lnTo>
                  <a:lnTo>
                    <a:pt x="1181" y="31"/>
                  </a:lnTo>
                  <a:lnTo>
                    <a:pt x="1186" y="31"/>
                  </a:lnTo>
                  <a:lnTo>
                    <a:pt x="1186" y="30"/>
                  </a:lnTo>
                  <a:lnTo>
                    <a:pt x="1187" y="28"/>
                  </a:lnTo>
                  <a:lnTo>
                    <a:pt x="1189" y="28"/>
                  </a:lnTo>
                  <a:lnTo>
                    <a:pt x="1190" y="27"/>
                  </a:lnTo>
                  <a:lnTo>
                    <a:pt x="1192" y="28"/>
                  </a:lnTo>
                  <a:lnTo>
                    <a:pt x="1194" y="28"/>
                  </a:lnTo>
                  <a:lnTo>
                    <a:pt x="1195" y="30"/>
                  </a:lnTo>
                  <a:lnTo>
                    <a:pt x="1195" y="31"/>
                  </a:lnTo>
                  <a:lnTo>
                    <a:pt x="1213" y="31"/>
                  </a:lnTo>
                  <a:lnTo>
                    <a:pt x="1213" y="30"/>
                  </a:lnTo>
                  <a:lnTo>
                    <a:pt x="1214" y="28"/>
                  </a:lnTo>
                  <a:lnTo>
                    <a:pt x="1216" y="28"/>
                  </a:lnTo>
                  <a:lnTo>
                    <a:pt x="1217" y="27"/>
                  </a:lnTo>
                  <a:lnTo>
                    <a:pt x="1219" y="28"/>
                  </a:lnTo>
                  <a:lnTo>
                    <a:pt x="1220" y="28"/>
                  </a:lnTo>
                  <a:lnTo>
                    <a:pt x="1221" y="30"/>
                  </a:lnTo>
                  <a:lnTo>
                    <a:pt x="1222" y="31"/>
                  </a:lnTo>
                  <a:lnTo>
                    <a:pt x="1250" y="31"/>
                  </a:lnTo>
                  <a:lnTo>
                    <a:pt x="1250" y="30"/>
                  </a:lnTo>
                  <a:lnTo>
                    <a:pt x="1251" y="28"/>
                  </a:lnTo>
                  <a:lnTo>
                    <a:pt x="1253" y="28"/>
                  </a:lnTo>
                  <a:lnTo>
                    <a:pt x="1254" y="27"/>
                  </a:lnTo>
                  <a:lnTo>
                    <a:pt x="1256" y="28"/>
                  </a:lnTo>
                  <a:lnTo>
                    <a:pt x="1258" y="28"/>
                  </a:lnTo>
                  <a:lnTo>
                    <a:pt x="1259" y="30"/>
                  </a:lnTo>
                  <a:lnTo>
                    <a:pt x="1259" y="31"/>
                  </a:lnTo>
                  <a:lnTo>
                    <a:pt x="1289" y="31"/>
                  </a:lnTo>
                  <a:lnTo>
                    <a:pt x="1289" y="30"/>
                  </a:lnTo>
                  <a:lnTo>
                    <a:pt x="1290" y="28"/>
                  </a:lnTo>
                  <a:lnTo>
                    <a:pt x="1292" y="28"/>
                  </a:lnTo>
                  <a:lnTo>
                    <a:pt x="1293" y="27"/>
                  </a:lnTo>
                  <a:lnTo>
                    <a:pt x="1295" y="28"/>
                  </a:lnTo>
                  <a:lnTo>
                    <a:pt x="1296" y="28"/>
                  </a:lnTo>
                  <a:lnTo>
                    <a:pt x="1297" y="30"/>
                  </a:lnTo>
                  <a:lnTo>
                    <a:pt x="1298" y="31"/>
                  </a:lnTo>
                  <a:lnTo>
                    <a:pt x="1301" y="31"/>
                  </a:lnTo>
                  <a:lnTo>
                    <a:pt x="1301" y="30"/>
                  </a:lnTo>
                  <a:lnTo>
                    <a:pt x="1302" y="28"/>
                  </a:lnTo>
                  <a:lnTo>
                    <a:pt x="1303" y="28"/>
                  </a:lnTo>
                  <a:lnTo>
                    <a:pt x="1305" y="27"/>
                  </a:lnTo>
                  <a:lnTo>
                    <a:pt x="1307" y="28"/>
                  </a:lnTo>
                  <a:lnTo>
                    <a:pt x="1308" y="28"/>
                  </a:lnTo>
                  <a:lnTo>
                    <a:pt x="1309" y="30"/>
                  </a:lnTo>
                  <a:lnTo>
                    <a:pt x="1310" y="31"/>
                  </a:lnTo>
                  <a:lnTo>
                    <a:pt x="1425" y="31"/>
                  </a:lnTo>
                  <a:lnTo>
                    <a:pt x="1425" y="30"/>
                  </a:lnTo>
                  <a:lnTo>
                    <a:pt x="1426" y="28"/>
                  </a:lnTo>
                  <a:lnTo>
                    <a:pt x="1427" y="28"/>
                  </a:lnTo>
                  <a:lnTo>
                    <a:pt x="1429" y="27"/>
                  </a:lnTo>
                  <a:lnTo>
                    <a:pt x="1431" y="28"/>
                  </a:lnTo>
                  <a:lnTo>
                    <a:pt x="1432" y="28"/>
                  </a:lnTo>
                  <a:lnTo>
                    <a:pt x="1433" y="30"/>
                  </a:lnTo>
                  <a:lnTo>
                    <a:pt x="1433" y="31"/>
                  </a:lnTo>
                  <a:lnTo>
                    <a:pt x="1557" y="31"/>
                  </a:lnTo>
                  <a:lnTo>
                    <a:pt x="1558" y="30"/>
                  </a:lnTo>
                  <a:lnTo>
                    <a:pt x="1559" y="28"/>
                  </a:lnTo>
                  <a:lnTo>
                    <a:pt x="1560" y="28"/>
                  </a:lnTo>
                  <a:lnTo>
                    <a:pt x="1562" y="27"/>
                  </a:lnTo>
                  <a:lnTo>
                    <a:pt x="1563" y="28"/>
                  </a:lnTo>
                  <a:lnTo>
                    <a:pt x="1565" y="28"/>
                  </a:lnTo>
                  <a:lnTo>
                    <a:pt x="1566" y="30"/>
                  </a:lnTo>
                  <a:lnTo>
                    <a:pt x="1566" y="31"/>
                  </a:lnTo>
                  <a:lnTo>
                    <a:pt x="1598" y="31"/>
                  </a:lnTo>
                  <a:lnTo>
                    <a:pt x="1598" y="30"/>
                  </a:lnTo>
                  <a:lnTo>
                    <a:pt x="1599" y="28"/>
                  </a:lnTo>
                  <a:lnTo>
                    <a:pt x="1601" y="28"/>
                  </a:lnTo>
                  <a:lnTo>
                    <a:pt x="1602" y="27"/>
                  </a:lnTo>
                  <a:lnTo>
                    <a:pt x="1604" y="28"/>
                  </a:lnTo>
                  <a:lnTo>
                    <a:pt x="1605" y="28"/>
                  </a:lnTo>
                  <a:lnTo>
                    <a:pt x="1606" y="30"/>
                  </a:lnTo>
                  <a:lnTo>
                    <a:pt x="1607" y="31"/>
                  </a:lnTo>
                  <a:lnTo>
                    <a:pt x="1611" y="31"/>
                  </a:lnTo>
                  <a:lnTo>
                    <a:pt x="1612" y="30"/>
                  </a:lnTo>
                  <a:lnTo>
                    <a:pt x="1613" y="28"/>
                  </a:lnTo>
                  <a:lnTo>
                    <a:pt x="1614" y="28"/>
                  </a:lnTo>
                  <a:lnTo>
                    <a:pt x="1616" y="27"/>
                  </a:lnTo>
                  <a:lnTo>
                    <a:pt x="1617" y="28"/>
                  </a:lnTo>
                  <a:lnTo>
                    <a:pt x="1619" y="28"/>
                  </a:lnTo>
                  <a:lnTo>
                    <a:pt x="1620" y="30"/>
                  </a:lnTo>
                  <a:lnTo>
                    <a:pt x="1620" y="31"/>
                  </a:lnTo>
                  <a:lnTo>
                    <a:pt x="1658" y="31"/>
                  </a:lnTo>
                  <a:lnTo>
                    <a:pt x="1659" y="30"/>
                  </a:lnTo>
                  <a:lnTo>
                    <a:pt x="1660" y="28"/>
                  </a:lnTo>
                  <a:lnTo>
                    <a:pt x="1661" y="28"/>
                  </a:lnTo>
                  <a:lnTo>
                    <a:pt x="1663" y="27"/>
                  </a:lnTo>
                  <a:lnTo>
                    <a:pt x="1665" y="28"/>
                  </a:lnTo>
                  <a:lnTo>
                    <a:pt x="1666" y="28"/>
                  </a:lnTo>
                  <a:lnTo>
                    <a:pt x="1667" y="30"/>
                  </a:lnTo>
                  <a:lnTo>
                    <a:pt x="1668" y="31"/>
                  </a:lnTo>
                  <a:lnTo>
                    <a:pt x="1693" y="31"/>
                  </a:lnTo>
                  <a:lnTo>
                    <a:pt x="1693" y="30"/>
                  </a:lnTo>
                  <a:lnTo>
                    <a:pt x="1694" y="28"/>
                  </a:lnTo>
                  <a:lnTo>
                    <a:pt x="1696" y="28"/>
                  </a:lnTo>
                  <a:lnTo>
                    <a:pt x="1698" y="27"/>
                  </a:lnTo>
                  <a:lnTo>
                    <a:pt x="1699" y="28"/>
                  </a:lnTo>
                  <a:lnTo>
                    <a:pt x="1701" y="28"/>
                  </a:lnTo>
                  <a:lnTo>
                    <a:pt x="1702" y="30"/>
                  </a:lnTo>
                  <a:lnTo>
                    <a:pt x="1702" y="31"/>
                  </a:lnTo>
                  <a:lnTo>
                    <a:pt x="1708" y="31"/>
                  </a:lnTo>
                  <a:lnTo>
                    <a:pt x="1708" y="30"/>
                  </a:lnTo>
                  <a:lnTo>
                    <a:pt x="1709" y="28"/>
                  </a:lnTo>
                  <a:lnTo>
                    <a:pt x="1710" y="28"/>
                  </a:lnTo>
                  <a:lnTo>
                    <a:pt x="1712" y="27"/>
                  </a:lnTo>
                  <a:lnTo>
                    <a:pt x="1714" y="28"/>
                  </a:lnTo>
                  <a:lnTo>
                    <a:pt x="1715" y="28"/>
                  </a:lnTo>
                  <a:lnTo>
                    <a:pt x="1716" y="30"/>
                  </a:lnTo>
                  <a:lnTo>
                    <a:pt x="1716" y="31"/>
                  </a:lnTo>
                  <a:lnTo>
                    <a:pt x="1735" y="31"/>
                  </a:lnTo>
                  <a:lnTo>
                    <a:pt x="1735" y="30"/>
                  </a:lnTo>
                  <a:lnTo>
                    <a:pt x="1736" y="28"/>
                  </a:lnTo>
                  <a:lnTo>
                    <a:pt x="1737" y="28"/>
                  </a:lnTo>
                  <a:lnTo>
                    <a:pt x="1739" y="27"/>
                  </a:lnTo>
                  <a:lnTo>
                    <a:pt x="1741" y="28"/>
                  </a:lnTo>
                  <a:lnTo>
                    <a:pt x="1742" y="28"/>
                  </a:lnTo>
                  <a:lnTo>
                    <a:pt x="1743" y="30"/>
                  </a:lnTo>
                  <a:lnTo>
                    <a:pt x="1744" y="31"/>
                  </a:lnTo>
                  <a:lnTo>
                    <a:pt x="1759" y="31"/>
                  </a:lnTo>
                  <a:lnTo>
                    <a:pt x="1760" y="30"/>
                  </a:lnTo>
                  <a:lnTo>
                    <a:pt x="1761" y="28"/>
                  </a:lnTo>
                  <a:lnTo>
                    <a:pt x="1762" y="28"/>
                  </a:lnTo>
                  <a:lnTo>
                    <a:pt x="1764" y="27"/>
                  </a:lnTo>
                  <a:lnTo>
                    <a:pt x="1765" y="28"/>
                  </a:lnTo>
                  <a:lnTo>
                    <a:pt x="1767" y="28"/>
                  </a:lnTo>
                  <a:lnTo>
                    <a:pt x="1768" y="30"/>
                  </a:lnTo>
                  <a:lnTo>
                    <a:pt x="1768" y="31"/>
                  </a:lnTo>
                  <a:lnTo>
                    <a:pt x="1786" y="31"/>
                  </a:lnTo>
                  <a:lnTo>
                    <a:pt x="1786" y="61"/>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16" name="Freeform 626"/>
            <p:cNvSpPr>
              <a:spLocks/>
            </p:cNvSpPr>
            <p:nvPr/>
          </p:nvSpPr>
          <p:spPr bwMode="auto">
            <a:xfrm>
              <a:off x="4723" y="1928"/>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17" name="Freeform 627"/>
            <p:cNvSpPr>
              <a:spLocks/>
            </p:cNvSpPr>
            <p:nvPr/>
          </p:nvSpPr>
          <p:spPr bwMode="auto">
            <a:xfrm>
              <a:off x="2078" y="1393"/>
              <a:ext cx="2712" cy="537"/>
            </a:xfrm>
            <a:custGeom>
              <a:avLst/>
              <a:gdLst>
                <a:gd name="T0" fmla="*/ 20 w 2712"/>
                <a:gd name="T1" fmla="*/ 6 h 537"/>
                <a:gd name="T2" fmla="*/ 41 w 2712"/>
                <a:gd name="T3" fmla="*/ 3 h 537"/>
                <a:gd name="T4" fmla="*/ 67 w 2712"/>
                <a:gd name="T5" fmla="*/ 0 h 537"/>
                <a:gd name="T6" fmla="*/ 96 w 2712"/>
                <a:gd name="T7" fmla="*/ 3 h 537"/>
                <a:gd name="T8" fmla="*/ 127 w 2712"/>
                <a:gd name="T9" fmla="*/ 3 h 537"/>
                <a:gd name="T10" fmla="*/ 195 w 2712"/>
                <a:gd name="T11" fmla="*/ 5 h 537"/>
                <a:gd name="T12" fmla="*/ 337 w 2712"/>
                <a:gd name="T13" fmla="*/ 6 h 537"/>
                <a:gd name="T14" fmla="*/ 360 w 2712"/>
                <a:gd name="T15" fmla="*/ 3 h 537"/>
                <a:gd name="T16" fmla="*/ 425 w 2712"/>
                <a:gd name="T17" fmla="*/ 2 h 537"/>
                <a:gd name="T18" fmla="*/ 452 w 2712"/>
                <a:gd name="T19" fmla="*/ 3 h 537"/>
                <a:gd name="T20" fmla="*/ 468 w 2712"/>
                <a:gd name="T21" fmla="*/ 6 h 537"/>
                <a:gd name="T22" fmla="*/ 505 w 2712"/>
                <a:gd name="T23" fmla="*/ 5 h 537"/>
                <a:gd name="T24" fmla="*/ 527 w 2712"/>
                <a:gd name="T25" fmla="*/ 3 h 537"/>
                <a:gd name="T26" fmla="*/ 611 w 2712"/>
                <a:gd name="T27" fmla="*/ 3 h 537"/>
                <a:gd name="T28" fmla="*/ 641 w 2712"/>
                <a:gd name="T29" fmla="*/ 5 h 537"/>
                <a:gd name="T30" fmla="*/ 678 w 2712"/>
                <a:gd name="T31" fmla="*/ 6 h 537"/>
                <a:gd name="T32" fmla="*/ 697 w 2712"/>
                <a:gd name="T33" fmla="*/ 6 h 537"/>
                <a:gd name="T34" fmla="*/ 711 w 2712"/>
                <a:gd name="T35" fmla="*/ 3 h 537"/>
                <a:gd name="T36" fmla="*/ 738 w 2712"/>
                <a:gd name="T37" fmla="*/ 0 h 537"/>
                <a:gd name="T38" fmla="*/ 757 w 2712"/>
                <a:gd name="T39" fmla="*/ 1 h 537"/>
                <a:gd name="T40" fmla="*/ 789 w 2712"/>
                <a:gd name="T41" fmla="*/ 3 h 537"/>
                <a:gd name="T42" fmla="*/ 815 w 2712"/>
                <a:gd name="T43" fmla="*/ 0 h 537"/>
                <a:gd name="T44" fmla="*/ 858 w 2712"/>
                <a:gd name="T45" fmla="*/ 3 h 537"/>
                <a:gd name="T46" fmla="*/ 919 w 2712"/>
                <a:gd name="T47" fmla="*/ 3 h 537"/>
                <a:gd name="T48" fmla="*/ 942 w 2712"/>
                <a:gd name="T49" fmla="*/ 5 h 537"/>
                <a:gd name="T50" fmla="*/ 977 w 2712"/>
                <a:gd name="T51" fmla="*/ 6 h 537"/>
                <a:gd name="T52" fmla="*/ 1000 w 2712"/>
                <a:gd name="T53" fmla="*/ 3 h 537"/>
                <a:gd name="T54" fmla="*/ 1076 w 2712"/>
                <a:gd name="T55" fmla="*/ 2 h 537"/>
                <a:gd name="T56" fmla="*/ 1128 w 2712"/>
                <a:gd name="T57" fmla="*/ 3 h 537"/>
                <a:gd name="T58" fmla="*/ 1151 w 2712"/>
                <a:gd name="T59" fmla="*/ 6 h 537"/>
                <a:gd name="T60" fmla="*/ 1220 w 2712"/>
                <a:gd name="T61" fmla="*/ 5 h 537"/>
                <a:gd name="T62" fmla="*/ 1245 w 2712"/>
                <a:gd name="T63" fmla="*/ 3 h 537"/>
                <a:gd name="T64" fmla="*/ 1270 w 2712"/>
                <a:gd name="T65" fmla="*/ 3 h 537"/>
                <a:gd name="T66" fmla="*/ 1323 w 2712"/>
                <a:gd name="T67" fmla="*/ 80 h 537"/>
                <a:gd name="T68" fmla="*/ 1352 w 2712"/>
                <a:gd name="T69" fmla="*/ 81 h 537"/>
                <a:gd name="T70" fmla="*/ 1456 w 2712"/>
                <a:gd name="T71" fmla="*/ 83 h 537"/>
                <a:gd name="T72" fmla="*/ 1478 w 2712"/>
                <a:gd name="T73" fmla="*/ 80 h 537"/>
                <a:gd name="T74" fmla="*/ 1510 w 2712"/>
                <a:gd name="T75" fmla="*/ 79 h 537"/>
                <a:gd name="T76" fmla="*/ 1547 w 2712"/>
                <a:gd name="T77" fmla="*/ 80 h 537"/>
                <a:gd name="T78" fmla="*/ 1580 w 2712"/>
                <a:gd name="T79" fmla="*/ 83 h 537"/>
                <a:gd name="T80" fmla="*/ 1607 w 2712"/>
                <a:gd name="T81" fmla="*/ 81 h 537"/>
                <a:gd name="T82" fmla="*/ 1619 w 2712"/>
                <a:gd name="T83" fmla="*/ 78 h 537"/>
                <a:gd name="T84" fmla="*/ 1659 w 2712"/>
                <a:gd name="T85" fmla="*/ 80 h 537"/>
                <a:gd name="T86" fmla="*/ 1688 w 2712"/>
                <a:gd name="T87" fmla="*/ 79 h 537"/>
                <a:gd name="T88" fmla="*/ 1714 w 2712"/>
                <a:gd name="T89" fmla="*/ 80 h 537"/>
                <a:gd name="T90" fmla="*/ 1735 w 2712"/>
                <a:gd name="T91" fmla="*/ 83 h 537"/>
                <a:gd name="T92" fmla="*/ 1754 w 2712"/>
                <a:gd name="T93" fmla="*/ 81 h 537"/>
                <a:gd name="T94" fmla="*/ 1797 w 2712"/>
                <a:gd name="T95" fmla="*/ 80 h 537"/>
                <a:gd name="T96" fmla="*/ 1895 w 2712"/>
                <a:gd name="T97" fmla="*/ 80 h 537"/>
                <a:gd name="T98" fmla="*/ 2032 w 2712"/>
                <a:gd name="T99" fmla="*/ 81 h 537"/>
                <a:gd name="T100" fmla="*/ 2061 w 2712"/>
                <a:gd name="T101" fmla="*/ 83 h 537"/>
                <a:gd name="T102" fmla="*/ 2213 w 2712"/>
                <a:gd name="T103" fmla="*/ 80 h 537"/>
                <a:gd name="T104" fmla="*/ 2297 w 2712"/>
                <a:gd name="T105" fmla="*/ 79 h 537"/>
                <a:gd name="T106" fmla="*/ 2369 w 2712"/>
                <a:gd name="T107" fmla="*/ 80 h 537"/>
                <a:gd name="T108" fmla="*/ 2397 w 2712"/>
                <a:gd name="T109" fmla="*/ 83 h 537"/>
                <a:gd name="T110" fmla="*/ 2477 w 2712"/>
                <a:gd name="T111" fmla="*/ 81 h 537"/>
                <a:gd name="T112" fmla="*/ 2575 w 2712"/>
                <a:gd name="T113" fmla="*/ 80 h 537"/>
                <a:gd name="T114" fmla="*/ 2606 w 2712"/>
                <a:gd name="T115" fmla="*/ 80 h 537"/>
                <a:gd name="T116" fmla="*/ 2633 w 2712"/>
                <a:gd name="T117" fmla="*/ 81 h 53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712"/>
                <a:gd name="T178" fmla="*/ 0 h 537"/>
                <a:gd name="T179" fmla="*/ 2712 w 2712"/>
                <a:gd name="T180" fmla="*/ 537 h 53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712" h="537">
                  <a:moveTo>
                    <a:pt x="0" y="6"/>
                  </a:moveTo>
                  <a:lnTo>
                    <a:pt x="9" y="6"/>
                  </a:lnTo>
                  <a:lnTo>
                    <a:pt x="9" y="5"/>
                  </a:lnTo>
                  <a:lnTo>
                    <a:pt x="10" y="3"/>
                  </a:lnTo>
                  <a:lnTo>
                    <a:pt x="12" y="3"/>
                  </a:lnTo>
                  <a:lnTo>
                    <a:pt x="13" y="2"/>
                  </a:lnTo>
                  <a:lnTo>
                    <a:pt x="15" y="3"/>
                  </a:lnTo>
                  <a:lnTo>
                    <a:pt x="16" y="3"/>
                  </a:lnTo>
                  <a:lnTo>
                    <a:pt x="18" y="5"/>
                  </a:lnTo>
                  <a:lnTo>
                    <a:pt x="18" y="6"/>
                  </a:lnTo>
                  <a:lnTo>
                    <a:pt x="20" y="6"/>
                  </a:lnTo>
                  <a:lnTo>
                    <a:pt x="20" y="5"/>
                  </a:lnTo>
                  <a:lnTo>
                    <a:pt x="21" y="3"/>
                  </a:lnTo>
                  <a:lnTo>
                    <a:pt x="23" y="3"/>
                  </a:lnTo>
                  <a:lnTo>
                    <a:pt x="24" y="2"/>
                  </a:lnTo>
                  <a:lnTo>
                    <a:pt x="26" y="3"/>
                  </a:lnTo>
                  <a:lnTo>
                    <a:pt x="28" y="3"/>
                  </a:lnTo>
                  <a:lnTo>
                    <a:pt x="29" y="5"/>
                  </a:lnTo>
                  <a:lnTo>
                    <a:pt x="29" y="6"/>
                  </a:lnTo>
                  <a:lnTo>
                    <a:pt x="40" y="6"/>
                  </a:lnTo>
                  <a:lnTo>
                    <a:pt x="41" y="5"/>
                  </a:lnTo>
                  <a:lnTo>
                    <a:pt x="41" y="3"/>
                  </a:lnTo>
                  <a:lnTo>
                    <a:pt x="43" y="3"/>
                  </a:lnTo>
                  <a:lnTo>
                    <a:pt x="45" y="2"/>
                  </a:lnTo>
                  <a:lnTo>
                    <a:pt x="46" y="3"/>
                  </a:lnTo>
                  <a:lnTo>
                    <a:pt x="48" y="3"/>
                  </a:lnTo>
                  <a:lnTo>
                    <a:pt x="49" y="5"/>
                  </a:lnTo>
                  <a:lnTo>
                    <a:pt x="49" y="6"/>
                  </a:lnTo>
                  <a:lnTo>
                    <a:pt x="62" y="6"/>
                  </a:lnTo>
                  <a:lnTo>
                    <a:pt x="62" y="4"/>
                  </a:lnTo>
                  <a:lnTo>
                    <a:pt x="63" y="2"/>
                  </a:lnTo>
                  <a:lnTo>
                    <a:pt x="65" y="1"/>
                  </a:lnTo>
                  <a:lnTo>
                    <a:pt x="67" y="0"/>
                  </a:lnTo>
                  <a:lnTo>
                    <a:pt x="69" y="0"/>
                  </a:lnTo>
                  <a:lnTo>
                    <a:pt x="71" y="0"/>
                  </a:lnTo>
                  <a:lnTo>
                    <a:pt x="73" y="0"/>
                  </a:lnTo>
                  <a:lnTo>
                    <a:pt x="76" y="1"/>
                  </a:lnTo>
                  <a:lnTo>
                    <a:pt x="77" y="2"/>
                  </a:lnTo>
                  <a:lnTo>
                    <a:pt x="78" y="4"/>
                  </a:lnTo>
                  <a:lnTo>
                    <a:pt x="78" y="6"/>
                  </a:lnTo>
                  <a:lnTo>
                    <a:pt x="93" y="6"/>
                  </a:lnTo>
                  <a:lnTo>
                    <a:pt x="93" y="5"/>
                  </a:lnTo>
                  <a:lnTo>
                    <a:pt x="94" y="3"/>
                  </a:lnTo>
                  <a:lnTo>
                    <a:pt x="96" y="3"/>
                  </a:lnTo>
                  <a:lnTo>
                    <a:pt x="97" y="2"/>
                  </a:lnTo>
                  <a:lnTo>
                    <a:pt x="99" y="3"/>
                  </a:lnTo>
                  <a:lnTo>
                    <a:pt x="101" y="3"/>
                  </a:lnTo>
                  <a:lnTo>
                    <a:pt x="101" y="5"/>
                  </a:lnTo>
                  <a:lnTo>
                    <a:pt x="102" y="6"/>
                  </a:lnTo>
                  <a:lnTo>
                    <a:pt x="121" y="6"/>
                  </a:lnTo>
                  <a:lnTo>
                    <a:pt x="121" y="5"/>
                  </a:lnTo>
                  <a:lnTo>
                    <a:pt x="122" y="3"/>
                  </a:lnTo>
                  <a:lnTo>
                    <a:pt x="123" y="3"/>
                  </a:lnTo>
                  <a:lnTo>
                    <a:pt x="125" y="2"/>
                  </a:lnTo>
                  <a:lnTo>
                    <a:pt x="127" y="3"/>
                  </a:lnTo>
                  <a:lnTo>
                    <a:pt x="128" y="3"/>
                  </a:lnTo>
                  <a:lnTo>
                    <a:pt x="129" y="5"/>
                  </a:lnTo>
                  <a:lnTo>
                    <a:pt x="129" y="6"/>
                  </a:lnTo>
                  <a:lnTo>
                    <a:pt x="186" y="6"/>
                  </a:lnTo>
                  <a:lnTo>
                    <a:pt x="187" y="5"/>
                  </a:lnTo>
                  <a:lnTo>
                    <a:pt x="188" y="3"/>
                  </a:lnTo>
                  <a:lnTo>
                    <a:pt x="189" y="3"/>
                  </a:lnTo>
                  <a:lnTo>
                    <a:pt x="191" y="2"/>
                  </a:lnTo>
                  <a:lnTo>
                    <a:pt x="193" y="3"/>
                  </a:lnTo>
                  <a:lnTo>
                    <a:pt x="194" y="3"/>
                  </a:lnTo>
                  <a:lnTo>
                    <a:pt x="195" y="5"/>
                  </a:lnTo>
                  <a:lnTo>
                    <a:pt x="195" y="6"/>
                  </a:lnTo>
                  <a:lnTo>
                    <a:pt x="213" y="6"/>
                  </a:lnTo>
                  <a:lnTo>
                    <a:pt x="214" y="5"/>
                  </a:lnTo>
                  <a:lnTo>
                    <a:pt x="215" y="3"/>
                  </a:lnTo>
                  <a:lnTo>
                    <a:pt x="216" y="3"/>
                  </a:lnTo>
                  <a:lnTo>
                    <a:pt x="218" y="2"/>
                  </a:lnTo>
                  <a:lnTo>
                    <a:pt x="220" y="3"/>
                  </a:lnTo>
                  <a:lnTo>
                    <a:pt x="221" y="3"/>
                  </a:lnTo>
                  <a:lnTo>
                    <a:pt x="222" y="5"/>
                  </a:lnTo>
                  <a:lnTo>
                    <a:pt x="222" y="6"/>
                  </a:lnTo>
                  <a:lnTo>
                    <a:pt x="337" y="6"/>
                  </a:lnTo>
                  <a:lnTo>
                    <a:pt x="337" y="5"/>
                  </a:lnTo>
                  <a:lnTo>
                    <a:pt x="338" y="3"/>
                  </a:lnTo>
                  <a:lnTo>
                    <a:pt x="339" y="3"/>
                  </a:lnTo>
                  <a:lnTo>
                    <a:pt x="341" y="2"/>
                  </a:lnTo>
                  <a:lnTo>
                    <a:pt x="343" y="3"/>
                  </a:lnTo>
                  <a:lnTo>
                    <a:pt x="344" y="3"/>
                  </a:lnTo>
                  <a:lnTo>
                    <a:pt x="345" y="5"/>
                  </a:lnTo>
                  <a:lnTo>
                    <a:pt x="346" y="6"/>
                  </a:lnTo>
                  <a:lnTo>
                    <a:pt x="358" y="6"/>
                  </a:lnTo>
                  <a:lnTo>
                    <a:pt x="359" y="5"/>
                  </a:lnTo>
                  <a:lnTo>
                    <a:pt x="360" y="3"/>
                  </a:lnTo>
                  <a:lnTo>
                    <a:pt x="361" y="3"/>
                  </a:lnTo>
                  <a:lnTo>
                    <a:pt x="363" y="2"/>
                  </a:lnTo>
                  <a:lnTo>
                    <a:pt x="365" y="3"/>
                  </a:lnTo>
                  <a:lnTo>
                    <a:pt x="366" y="3"/>
                  </a:lnTo>
                  <a:lnTo>
                    <a:pt x="367" y="5"/>
                  </a:lnTo>
                  <a:lnTo>
                    <a:pt x="367" y="6"/>
                  </a:lnTo>
                  <a:lnTo>
                    <a:pt x="420" y="6"/>
                  </a:lnTo>
                  <a:lnTo>
                    <a:pt x="421" y="5"/>
                  </a:lnTo>
                  <a:lnTo>
                    <a:pt x="422" y="3"/>
                  </a:lnTo>
                  <a:lnTo>
                    <a:pt x="423" y="3"/>
                  </a:lnTo>
                  <a:lnTo>
                    <a:pt x="425" y="2"/>
                  </a:lnTo>
                  <a:lnTo>
                    <a:pt x="426" y="3"/>
                  </a:lnTo>
                  <a:lnTo>
                    <a:pt x="428" y="3"/>
                  </a:lnTo>
                  <a:lnTo>
                    <a:pt x="429" y="5"/>
                  </a:lnTo>
                  <a:lnTo>
                    <a:pt x="429" y="6"/>
                  </a:lnTo>
                  <a:lnTo>
                    <a:pt x="444" y="6"/>
                  </a:lnTo>
                  <a:lnTo>
                    <a:pt x="444" y="5"/>
                  </a:lnTo>
                  <a:lnTo>
                    <a:pt x="445" y="3"/>
                  </a:lnTo>
                  <a:lnTo>
                    <a:pt x="447" y="3"/>
                  </a:lnTo>
                  <a:lnTo>
                    <a:pt x="448" y="2"/>
                  </a:lnTo>
                  <a:lnTo>
                    <a:pt x="450" y="3"/>
                  </a:lnTo>
                  <a:lnTo>
                    <a:pt x="452" y="3"/>
                  </a:lnTo>
                  <a:lnTo>
                    <a:pt x="453" y="5"/>
                  </a:lnTo>
                  <a:lnTo>
                    <a:pt x="453" y="6"/>
                  </a:lnTo>
                  <a:lnTo>
                    <a:pt x="459" y="6"/>
                  </a:lnTo>
                  <a:lnTo>
                    <a:pt x="459" y="5"/>
                  </a:lnTo>
                  <a:lnTo>
                    <a:pt x="460" y="3"/>
                  </a:lnTo>
                  <a:lnTo>
                    <a:pt x="462" y="3"/>
                  </a:lnTo>
                  <a:lnTo>
                    <a:pt x="463" y="2"/>
                  </a:lnTo>
                  <a:lnTo>
                    <a:pt x="465" y="3"/>
                  </a:lnTo>
                  <a:lnTo>
                    <a:pt x="467" y="3"/>
                  </a:lnTo>
                  <a:lnTo>
                    <a:pt x="468" y="5"/>
                  </a:lnTo>
                  <a:lnTo>
                    <a:pt x="468" y="6"/>
                  </a:lnTo>
                  <a:lnTo>
                    <a:pt x="477" y="6"/>
                  </a:lnTo>
                  <a:lnTo>
                    <a:pt x="477" y="5"/>
                  </a:lnTo>
                  <a:lnTo>
                    <a:pt x="478" y="3"/>
                  </a:lnTo>
                  <a:lnTo>
                    <a:pt x="480" y="3"/>
                  </a:lnTo>
                  <a:lnTo>
                    <a:pt x="482" y="2"/>
                  </a:lnTo>
                  <a:lnTo>
                    <a:pt x="483" y="3"/>
                  </a:lnTo>
                  <a:lnTo>
                    <a:pt x="485" y="3"/>
                  </a:lnTo>
                  <a:lnTo>
                    <a:pt x="486" y="5"/>
                  </a:lnTo>
                  <a:lnTo>
                    <a:pt x="486" y="6"/>
                  </a:lnTo>
                  <a:lnTo>
                    <a:pt x="504" y="6"/>
                  </a:lnTo>
                  <a:lnTo>
                    <a:pt x="505" y="5"/>
                  </a:lnTo>
                  <a:lnTo>
                    <a:pt x="506" y="3"/>
                  </a:lnTo>
                  <a:lnTo>
                    <a:pt x="507" y="3"/>
                  </a:lnTo>
                  <a:lnTo>
                    <a:pt x="509" y="2"/>
                  </a:lnTo>
                  <a:lnTo>
                    <a:pt x="511" y="3"/>
                  </a:lnTo>
                  <a:lnTo>
                    <a:pt x="512" y="3"/>
                  </a:lnTo>
                  <a:lnTo>
                    <a:pt x="513" y="5"/>
                  </a:lnTo>
                  <a:lnTo>
                    <a:pt x="513" y="6"/>
                  </a:lnTo>
                  <a:lnTo>
                    <a:pt x="525" y="6"/>
                  </a:lnTo>
                  <a:lnTo>
                    <a:pt x="525" y="5"/>
                  </a:lnTo>
                  <a:lnTo>
                    <a:pt x="526" y="3"/>
                  </a:lnTo>
                  <a:lnTo>
                    <a:pt x="527" y="3"/>
                  </a:lnTo>
                  <a:lnTo>
                    <a:pt x="529" y="2"/>
                  </a:lnTo>
                  <a:lnTo>
                    <a:pt x="531" y="3"/>
                  </a:lnTo>
                  <a:lnTo>
                    <a:pt x="532" y="3"/>
                  </a:lnTo>
                  <a:lnTo>
                    <a:pt x="533" y="5"/>
                  </a:lnTo>
                  <a:lnTo>
                    <a:pt x="534" y="6"/>
                  </a:lnTo>
                  <a:lnTo>
                    <a:pt x="605" y="6"/>
                  </a:lnTo>
                  <a:lnTo>
                    <a:pt x="605" y="5"/>
                  </a:lnTo>
                  <a:lnTo>
                    <a:pt x="606" y="3"/>
                  </a:lnTo>
                  <a:lnTo>
                    <a:pt x="607" y="3"/>
                  </a:lnTo>
                  <a:lnTo>
                    <a:pt x="609" y="2"/>
                  </a:lnTo>
                  <a:lnTo>
                    <a:pt x="611" y="3"/>
                  </a:lnTo>
                  <a:lnTo>
                    <a:pt x="612" y="3"/>
                  </a:lnTo>
                  <a:lnTo>
                    <a:pt x="613" y="5"/>
                  </a:lnTo>
                  <a:lnTo>
                    <a:pt x="614" y="6"/>
                  </a:lnTo>
                  <a:lnTo>
                    <a:pt x="632" y="6"/>
                  </a:lnTo>
                  <a:lnTo>
                    <a:pt x="633" y="5"/>
                  </a:lnTo>
                  <a:lnTo>
                    <a:pt x="634" y="3"/>
                  </a:lnTo>
                  <a:lnTo>
                    <a:pt x="635" y="3"/>
                  </a:lnTo>
                  <a:lnTo>
                    <a:pt x="637" y="2"/>
                  </a:lnTo>
                  <a:lnTo>
                    <a:pt x="639" y="3"/>
                  </a:lnTo>
                  <a:lnTo>
                    <a:pt x="640" y="3"/>
                  </a:lnTo>
                  <a:lnTo>
                    <a:pt x="641" y="5"/>
                  </a:lnTo>
                  <a:lnTo>
                    <a:pt x="641" y="6"/>
                  </a:lnTo>
                  <a:lnTo>
                    <a:pt x="660" y="6"/>
                  </a:lnTo>
                  <a:lnTo>
                    <a:pt x="660" y="5"/>
                  </a:lnTo>
                  <a:lnTo>
                    <a:pt x="661" y="3"/>
                  </a:lnTo>
                  <a:lnTo>
                    <a:pt x="663" y="3"/>
                  </a:lnTo>
                  <a:lnTo>
                    <a:pt x="664" y="2"/>
                  </a:lnTo>
                  <a:lnTo>
                    <a:pt x="666" y="3"/>
                  </a:lnTo>
                  <a:lnTo>
                    <a:pt x="667" y="3"/>
                  </a:lnTo>
                  <a:lnTo>
                    <a:pt x="668" y="5"/>
                  </a:lnTo>
                  <a:lnTo>
                    <a:pt x="669" y="6"/>
                  </a:lnTo>
                  <a:lnTo>
                    <a:pt x="678" y="6"/>
                  </a:lnTo>
                  <a:lnTo>
                    <a:pt x="678" y="4"/>
                  </a:lnTo>
                  <a:lnTo>
                    <a:pt x="679" y="3"/>
                  </a:lnTo>
                  <a:lnTo>
                    <a:pt x="681" y="2"/>
                  </a:lnTo>
                  <a:lnTo>
                    <a:pt x="682" y="1"/>
                  </a:lnTo>
                  <a:lnTo>
                    <a:pt x="684" y="1"/>
                  </a:lnTo>
                  <a:lnTo>
                    <a:pt x="686" y="1"/>
                  </a:lnTo>
                  <a:lnTo>
                    <a:pt x="688" y="2"/>
                  </a:lnTo>
                  <a:lnTo>
                    <a:pt x="690" y="3"/>
                  </a:lnTo>
                  <a:lnTo>
                    <a:pt x="691" y="4"/>
                  </a:lnTo>
                  <a:lnTo>
                    <a:pt x="691" y="6"/>
                  </a:lnTo>
                  <a:lnTo>
                    <a:pt x="697" y="6"/>
                  </a:lnTo>
                  <a:lnTo>
                    <a:pt x="697" y="5"/>
                  </a:lnTo>
                  <a:lnTo>
                    <a:pt x="698" y="3"/>
                  </a:lnTo>
                  <a:lnTo>
                    <a:pt x="699" y="3"/>
                  </a:lnTo>
                  <a:lnTo>
                    <a:pt x="701" y="2"/>
                  </a:lnTo>
                  <a:lnTo>
                    <a:pt x="703" y="3"/>
                  </a:lnTo>
                  <a:lnTo>
                    <a:pt x="704" y="3"/>
                  </a:lnTo>
                  <a:lnTo>
                    <a:pt x="705" y="5"/>
                  </a:lnTo>
                  <a:lnTo>
                    <a:pt x="705" y="6"/>
                  </a:lnTo>
                  <a:lnTo>
                    <a:pt x="710" y="6"/>
                  </a:lnTo>
                  <a:lnTo>
                    <a:pt x="710" y="5"/>
                  </a:lnTo>
                  <a:lnTo>
                    <a:pt x="711" y="3"/>
                  </a:lnTo>
                  <a:lnTo>
                    <a:pt x="713" y="3"/>
                  </a:lnTo>
                  <a:lnTo>
                    <a:pt x="715" y="2"/>
                  </a:lnTo>
                  <a:lnTo>
                    <a:pt x="716" y="3"/>
                  </a:lnTo>
                  <a:lnTo>
                    <a:pt x="718" y="3"/>
                  </a:lnTo>
                  <a:lnTo>
                    <a:pt x="719" y="5"/>
                  </a:lnTo>
                  <a:lnTo>
                    <a:pt x="719" y="6"/>
                  </a:lnTo>
                  <a:lnTo>
                    <a:pt x="734" y="6"/>
                  </a:lnTo>
                  <a:lnTo>
                    <a:pt x="734" y="4"/>
                  </a:lnTo>
                  <a:lnTo>
                    <a:pt x="735" y="3"/>
                  </a:lnTo>
                  <a:lnTo>
                    <a:pt x="736" y="1"/>
                  </a:lnTo>
                  <a:lnTo>
                    <a:pt x="738" y="0"/>
                  </a:lnTo>
                  <a:lnTo>
                    <a:pt x="740" y="0"/>
                  </a:lnTo>
                  <a:lnTo>
                    <a:pt x="742" y="0"/>
                  </a:lnTo>
                  <a:lnTo>
                    <a:pt x="745" y="0"/>
                  </a:lnTo>
                  <a:lnTo>
                    <a:pt x="747" y="1"/>
                  </a:lnTo>
                  <a:lnTo>
                    <a:pt x="748" y="3"/>
                  </a:lnTo>
                  <a:lnTo>
                    <a:pt x="749" y="4"/>
                  </a:lnTo>
                  <a:lnTo>
                    <a:pt x="749" y="6"/>
                  </a:lnTo>
                  <a:lnTo>
                    <a:pt x="754" y="6"/>
                  </a:lnTo>
                  <a:lnTo>
                    <a:pt x="754" y="4"/>
                  </a:lnTo>
                  <a:lnTo>
                    <a:pt x="755" y="3"/>
                  </a:lnTo>
                  <a:lnTo>
                    <a:pt x="757" y="1"/>
                  </a:lnTo>
                  <a:lnTo>
                    <a:pt x="759" y="0"/>
                  </a:lnTo>
                  <a:lnTo>
                    <a:pt x="761" y="0"/>
                  </a:lnTo>
                  <a:lnTo>
                    <a:pt x="763" y="0"/>
                  </a:lnTo>
                  <a:lnTo>
                    <a:pt x="765" y="0"/>
                  </a:lnTo>
                  <a:lnTo>
                    <a:pt x="767" y="1"/>
                  </a:lnTo>
                  <a:lnTo>
                    <a:pt x="768" y="3"/>
                  </a:lnTo>
                  <a:lnTo>
                    <a:pt x="769" y="4"/>
                  </a:lnTo>
                  <a:lnTo>
                    <a:pt x="770" y="6"/>
                  </a:lnTo>
                  <a:lnTo>
                    <a:pt x="788" y="6"/>
                  </a:lnTo>
                  <a:lnTo>
                    <a:pt x="788" y="5"/>
                  </a:lnTo>
                  <a:lnTo>
                    <a:pt x="789" y="3"/>
                  </a:lnTo>
                  <a:lnTo>
                    <a:pt x="790" y="3"/>
                  </a:lnTo>
                  <a:lnTo>
                    <a:pt x="792" y="2"/>
                  </a:lnTo>
                  <a:lnTo>
                    <a:pt x="794" y="3"/>
                  </a:lnTo>
                  <a:lnTo>
                    <a:pt x="795" y="3"/>
                  </a:lnTo>
                  <a:lnTo>
                    <a:pt x="796" y="5"/>
                  </a:lnTo>
                  <a:lnTo>
                    <a:pt x="797" y="6"/>
                  </a:lnTo>
                  <a:lnTo>
                    <a:pt x="811" y="6"/>
                  </a:lnTo>
                  <a:lnTo>
                    <a:pt x="811" y="4"/>
                  </a:lnTo>
                  <a:lnTo>
                    <a:pt x="812" y="3"/>
                  </a:lnTo>
                  <a:lnTo>
                    <a:pt x="813" y="1"/>
                  </a:lnTo>
                  <a:lnTo>
                    <a:pt x="815" y="0"/>
                  </a:lnTo>
                  <a:lnTo>
                    <a:pt x="818" y="0"/>
                  </a:lnTo>
                  <a:lnTo>
                    <a:pt x="820" y="0"/>
                  </a:lnTo>
                  <a:lnTo>
                    <a:pt x="822" y="0"/>
                  </a:lnTo>
                  <a:lnTo>
                    <a:pt x="824" y="1"/>
                  </a:lnTo>
                  <a:lnTo>
                    <a:pt x="825" y="3"/>
                  </a:lnTo>
                  <a:lnTo>
                    <a:pt x="826" y="4"/>
                  </a:lnTo>
                  <a:lnTo>
                    <a:pt x="826" y="6"/>
                  </a:lnTo>
                  <a:lnTo>
                    <a:pt x="855" y="6"/>
                  </a:lnTo>
                  <a:lnTo>
                    <a:pt x="856" y="5"/>
                  </a:lnTo>
                  <a:lnTo>
                    <a:pt x="857" y="3"/>
                  </a:lnTo>
                  <a:lnTo>
                    <a:pt x="858" y="3"/>
                  </a:lnTo>
                  <a:lnTo>
                    <a:pt x="860" y="2"/>
                  </a:lnTo>
                  <a:lnTo>
                    <a:pt x="861" y="3"/>
                  </a:lnTo>
                  <a:lnTo>
                    <a:pt x="863" y="3"/>
                  </a:lnTo>
                  <a:lnTo>
                    <a:pt x="864" y="5"/>
                  </a:lnTo>
                  <a:lnTo>
                    <a:pt x="864" y="6"/>
                  </a:lnTo>
                  <a:lnTo>
                    <a:pt x="913" y="6"/>
                  </a:lnTo>
                  <a:lnTo>
                    <a:pt x="913" y="5"/>
                  </a:lnTo>
                  <a:lnTo>
                    <a:pt x="914" y="3"/>
                  </a:lnTo>
                  <a:lnTo>
                    <a:pt x="915" y="3"/>
                  </a:lnTo>
                  <a:lnTo>
                    <a:pt x="917" y="2"/>
                  </a:lnTo>
                  <a:lnTo>
                    <a:pt x="919" y="3"/>
                  </a:lnTo>
                  <a:lnTo>
                    <a:pt x="920" y="3"/>
                  </a:lnTo>
                  <a:lnTo>
                    <a:pt x="921" y="5"/>
                  </a:lnTo>
                  <a:lnTo>
                    <a:pt x="922" y="6"/>
                  </a:lnTo>
                  <a:lnTo>
                    <a:pt x="933" y="6"/>
                  </a:lnTo>
                  <a:lnTo>
                    <a:pt x="933" y="5"/>
                  </a:lnTo>
                  <a:lnTo>
                    <a:pt x="934" y="3"/>
                  </a:lnTo>
                  <a:lnTo>
                    <a:pt x="936" y="3"/>
                  </a:lnTo>
                  <a:lnTo>
                    <a:pt x="937" y="2"/>
                  </a:lnTo>
                  <a:lnTo>
                    <a:pt x="939" y="3"/>
                  </a:lnTo>
                  <a:lnTo>
                    <a:pt x="941" y="3"/>
                  </a:lnTo>
                  <a:lnTo>
                    <a:pt x="942" y="5"/>
                  </a:lnTo>
                  <a:lnTo>
                    <a:pt x="942" y="6"/>
                  </a:lnTo>
                  <a:lnTo>
                    <a:pt x="953" y="6"/>
                  </a:lnTo>
                  <a:lnTo>
                    <a:pt x="954" y="5"/>
                  </a:lnTo>
                  <a:lnTo>
                    <a:pt x="954" y="3"/>
                  </a:lnTo>
                  <a:lnTo>
                    <a:pt x="956" y="3"/>
                  </a:lnTo>
                  <a:lnTo>
                    <a:pt x="958" y="2"/>
                  </a:lnTo>
                  <a:lnTo>
                    <a:pt x="959" y="3"/>
                  </a:lnTo>
                  <a:lnTo>
                    <a:pt x="961" y="3"/>
                  </a:lnTo>
                  <a:lnTo>
                    <a:pt x="962" y="5"/>
                  </a:lnTo>
                  <a:lnTo>
                    <a:pt x="962" y="6"/>
                  </a:lnTo>
                  <a:lnTo>
                    <a:pt x="977" y="6"/>
                  </a:lnTo>
                  <a:lnTo>
                    <a:pt x="977" y="5"/>
                  </a:lnTo>
                  <a:lnTo>
                    <a:pt x="978" y="3"/>
                  </a:lnTo>
                  <a:lnTo>
                    <a:pt x="980" y="3"/>
                  </a:lnTo>
                  <a:lnTo>
                    <a:pt x="981" y="2"/>
                  </a:lnTo>
                  <a:lnTo>
                    <a:pt x="983" y="3"/>
                  </a:lnTo>
                  <a:lnTo>
                    <a:pt x="984" y="3"/>
                  </a:lnTo>
                  <a:lnTo>
                    <a:pt x="985" y="5"/>
                  </a:lnTo>
                  <a:lnTo>
                    <a:pt x="986" y="6"/>
                  </a:lnTo>
                  <a:lnTo>
                    <a:pt x="998" y="6"/>
                  </a:lnTo>
                  <a:lnTo>
                    <a:pt x="999" y="5"/>
                  </a:lnTo>
                  <a:lnTo>
                    <a:pt x="1000" y="3"/>
                  </a:lnTo>
                  <a:lnTo>
                    <a:pt x="1001" y="3"/>
                  </a:lnTo>
                  <a:lnTo>
                    <a:pt x="1003" y="2"/>
                  </a:lnTo>
                  <a:lnTo>
                    <a:pt x="1005" y="3"/>
                  </a:lnTo>
                  <a:lnTo>
                    <a:pt x="1006" y="3"/>
                  </a:lnTo>
                  <a:lnTo>
                    <a:pt x="1007" y="5"/>
                  </a:lnTo>
                  <a:lnTo>
                    <a:pt x="1007" y="6"/>
                  </a:lnTo>
                  <a:lnTo>
                    <a:pt x="1071" y="6"/>
                  </a:lnTo>
                  <a:lnTo>
                    <a:pt x="1072" y="5"/>
                  </a:lnTo>
                  <a:lnTo>
                    <a:pt x="1073" y="3"/>
                  </a:lnTo>
                  <a:lnTo>
                    <a:pt x="1074" y="3"/>
                  </a:lnTo>
                  <a:lnTo>
                    <a:pt x="1076" y="2"/>
                  </a:lnTo>
                  <a:lnTo>
                    <a:pt x="1078" y="3"/>
                  </a:lnTo>
                  <a:lnTo>
                    <a:pt x="1079" y="3"/>
                  </a:lnTo>
                  <a:lnTo>
                    <a:pt x="1080" y="5"/>
                  </a:lnTo>
                  <a:lnTo>
                    <a:pt x="1080" y="6"/>
                  </a:lnTo>
                  <a:lnTo>
                    <a:pt x="1120" y="6"/>
                  </a:lnTo>
                  <a:lnTo>
                    <a:pt x="1120" y="5"/>
                  </a:lnTo>
                  <a:lnTo>
                    <a:pt x="1121" y="3"/>
                  </a:lnTo>
                  <a:lnTo>
                    <a:pt x="1123" y="3"/>
                  </a:lnTo>
                  <a:lnTo>
                    <a:pt x="1125" y="2"/>
                  </a:lnTo>
                  <a:lnTo>
                    <a:pt x="1126" y="3"/>
                  </a:lnTo>
                  <a:lnTo>
                    <a:pt x="1128" y="3"/>
                  </a:lnTo>
                  <a:lnTo>
                    <a:pt x="1129" y="5"/>
                  </a:lnTo>
                  <a:lnTo>
                    <a:pt x="1129" y="6"/>
                  </a:lnTo>
                  <a:lnTo>
                    <a:pt x="1142" y="6"/>
                  </a:lnTo>
                  <a:lnTo>
                    <a:pt x="1142" y="5"/>
                  </a:lnTo>
                  <a:lnTo>
                    <a:pt x="1143" y="3"/>
                  </a:lnTo>
                  <a:lnTo>
                    <a:pt x="1145" y="3"/>
                  </a:lnTo>
                  <a:lnTo>
                    <a:pt x="1146" y="2"/>
                  </a:lnTo>
                  <a:lnTo>
                    <a:pt x="1148" y="3"/>
                  </a:lnTo>
                  <a:lnTo>
                    <a:pt x="1149" y="3"/>
                  </a:lnTo>
                  <a:lnTo>
                    <a:pt x="1150" y="5"/>
                  </a:lnTo>
                  <a:lnTo>
                    <a:pt x="1151" y="6"/>
                  </a:lnTo>
                  <a:lnTo>
                    <a:pt x="1199" y="6"/>
                  </a:lnTo>
                  <a:lnTo>
                    <a:pt x="1200" y="5"/>
                  </a:lnTo>
                  <a:lnTo>
                    <a:pt x="1201" y="3"/>
                  </a:lnTo>
                  <a:lnTo>
                    <a:pt x="1202" y="3"/>
                  </a:lnTo>
                  <a:lnTo>
                    <a:pt x="1204" y="2"/>
                  </a:lnTo>
                  <a:lnTo>
                    <a:pt x="1206" y="3"/>
                  </a:lnTo>
                  <a:lnTo>
                    <a:pt x="1207" y="3"/>
                  </a:lnTo>
                  <a:lnTo>
                    <a:pt x="1208" y="5"/>
                  </a:lnTo>
                  <a:lnTo>
                    <a:pt x="1208" y="6"/>
                  </a:lnTo>
                  <a:lnTo>
                    <a:pt x="1220" y="6"/>
                  </a:lnTo>
                  <a:lnTo>
                    <a:pt x="1220" y="5"/>
                  </a:lnTo>
                  <a:lnTo>
                    <a:pt x="1221" y="3"/>
                  </a:lnTo>
                  <a:lnTo>
                    <a:pt x="1223" y="3"/>
                  </a:lnTo>
                  <a:lnTo>
                    <a:pt x="1224" y="2"/>
                  </a:lnTo>
                  <a:lnTo>
                    <a:pt x="1226" y="3"/>
                  </a:lnTo>
                  <a:lnTo>
                    <a:pt x="1228" y="3"/>
                  </a:lnTo>
                  <a:lnTo>
                    <a:pt x="1229" y="5"/>
                  </a:lnTo>
                  <a:lnTo>
                    <a:pt x="1229" y="6"/>
                  </a:lnTo>
                  <a:lnTo>
                    <a:pt x="1242" y="6"/>
                  </a:lnTo>
                  <a:lnTo>
                    <a:pt x="1243" y="5"/>
                  </a:lnTo>
                  <a:lnTo>
                    <a:pt x="1244" y="3"/>
                  </a:lnTo>
                  <a:lnTo>
                    <a:pt x="1245" y="3"/>
                  </a:lnTo>
                  <a:lnTo>
                    <a:pt x="1247" y="2"/>
                  </a:lnTo>
                  <a:lnTo>
                    <a:pt x="1249" y="3"/>
                  </a:lnTo>
                  <a:lnTo>
                    <a:pt x="1250" y="3"/>
                  </a:lnTo>
                  <a:lnTo>
                    <a:pt x="1251" y="5"/>
                  </a:lnTo>
                  <a:lnTo>
                    <a:pt x="1252" y="6"/>
                  </a:lnTo>
                  <a:lnTo>
                    <a:pt x="1264" y="6"/>
                  </a:lnTo>
                  <a:lnTo>
                    <a:pt x="1264" y="5"/>
                  </a:lnTo>
                  <a:lnTo>
                    <a:pt x="1265" y="3"/>
                  </a:lnTo>
                  <a:lnTo>
                    <a:pt x="1267" y="3"/>
                  </a:lnTo>
                  <a:lnTo>
                    <a:pt x="1268" y="2"/>
                  </a:lnTo>
                  <a:lnTo>
                    <a:pt x="1270" y="3"/>
                  </a:lnTo>
                  <a:lnTo>
                    <a:pt x="1271" y="3"/>
                  </a:lnTo>
                  <a:lnTo>
                    <a:pt x="1273" y="5"/>
                  </a:lnTo>
                  <a:lnTo>
                    <a:pt x="1273" y="6"/>
                  </a:lnTo>
                  <a:lnTo>
                    <a:pt x="1287" y="6"/>
                  </a:lnTo>
                  <a:lnTo>
                    <a:pt x="1287" y="83"/>
                  </a:lnTo>
                  <a:lnTo>
                    <a:pt x="1317" y="83"/>
                  </a:lnTo>
                  <a:lnTo>
                    <a:pt x="1317" y="81"/>
                  </a:lnTo>
                  <a:lnTo>
                    <a:pt x="1318" y="80"/>
                  </a:lnTo>
                  <a:lnTo>
                    <a:pt x="1320" y="80"/>
                  </a:lnTo>
                  <a:lnTo>
                    <a:pt x="1321" y="79"/>
                  </a:lnTo>
                  <a:lnTo>
                    <a:pt x="1323" y="80"/>
                  </a:lnTo>
                  <a:lnTo>
                    <a:pt x="1324" y="80"/>
                  </a:lnTo>
                  <a:lnTo>
                    <a:pt x="1325" y="81"/>
                  </a:lnTo>
                  <a:lnTo>
                    <a:pt x="1326" y="83"/>
                  </a:lnTo>
                  <a:lnTo>
                    <a:pt x="1344" y="83"/>
                  </a:lnTo>
                  <a:lnTo>
                    <a:pt x="1344" y="81"/>
                  </a:lnTo>
                  <a:lnTo>
                    <a:pt x="1345" y="80"/>
                  </a:lnTo>
                  <a:lnTo>
                    <a:pt x="1346" y="80"/>
                  </a:lnTo>
                  <a:lnTo>
                    <a:pt x="1348" y="79"/>
                  </a:lnTo>
                  <a:lnTo>
                    <a:pt x="1350" y="80"/>
                  </a:lnTo>
                  <a:lnTo>
                    <a:pt x="1351" y="80"/>
                  </a:lnTo>
                  <a:lnTo>
                    <a:pt x="1352" y="81"/>
                  </a:lnTo>
                  <a:lnTo>
                    <a:pt x="1353" y="83"/>
                  </a:lnTo>
                  <a:lnTo>
                    <a:pt x="1416" y="83"/>
                  </a:lnTo>
                  <a:lnTo>
                    <a:pt x="1416" y="81"/>
                  </a:lnTo>
                  <a:lnTo>
                    <a:pt x="1417" y="80"/>
                  </a:lnTo>
                  <a:lnTo>
                    <a:pt x="1419" y="80"/>
                  </a:lnTo>
                  <a:lnTo>
                    <a:pt x="1420" y="79"/>
                  </a:lnTo>
                  <a:lnTo>
                    <a:pt x="1422" y="80"/>
                  </a:lnTo>
                  <a:lnTo>
                    <a:pt x="1424" y="80"/>
                  </a:lnTo>
                  <a:lnTo>
                    <a:pt x="1424" y="81"/>
                  </a:lnTo>
                  <a:lnTo>
                    <a:pt x="1425" y="83"/>
                  </a:lnTo>
                  <a:lnTo>
                    <a:pt x="1456" y="83"/>
                  </a:lnTo>
                  <a:lnTo>
                    <a:pt x="1457" y="81"/>
                  </a:lnTo>
                  <a:lnTo>
                    <a:pt x="1458" y="80"/>
                  </a:lnTo>
                  <a:lnTo>
                    <a:pt x="1459" y="80"/>
                  </a:lnTo>
                  <a:lnTo>
                    <a:pt x="1461" y="79"/>
                  </a:lnTo>
                  <a:lnTo>
                    <a:pt x="1463" y="80"/>
                  </a:lnTo>
                  <a:lnTo>
                    <a:pt x="1464" y="80"/>
                  </a:lnTo>
                  <a:lnTo>
                    <a:pt x="1465" y="81"/>
                  </a:lnTo>
                  <a:lnTo>
                    <a:pt x="1465" y="83"/>
                  </a:lnTo>
                  <a:lnTo>
                    <a:pt x="1477" y="83"/>
                  </a:lnTo>
                  <a:lnTo>
                    <a:pt x="1477" y="81"/>
                  </a:lnTo>
                  <a:lnTo>
                    <a:pt x="1478" y="80"/>
                  </a:lnTo>
                  <a:lnTo>
                    <a:pt x="1480" y="80"/>
                  </a:lnTo>
                  <a:lnTo>
                    <a:pt x="1481" y="79"/>
                  </a:lnTo>
                  <a:lnTo>
                    <a:pt x="1483" y="80"/>
                  </a:lnTo>
                  <a:lnTo>
                    <a:pt x="1485" y="80"/>
                  </a:lnTo>
                  <a:lnTo>
                    <a:pt x="1485" y="81"/>
                  </a:lnTo>
                  <a:lnTo>
                    <a:pt x="1486" y="83"/>
                  </a:lnTo>
                  <a:lnTo>
                    <a:pt x="1505" y="83"/>
                  </a:lnTo>
                  <a:lnTo>
                    <a:pt x="1505" y="81"/>
                  </a:lnTo>
                  <a:lnTo>
                    <a:pt x="1506" y="80"/>
                  </a:lnTo>
                  <a:lnTo>
                    <a:pt x="1508" y="80"/>
                  </a:lnTo>
                  <a:lnTo>
                    <a:pt x="1510" y="79"/>
                  </a:lnTo>
                  <a:lnTo>
                    <a:pt x="1511" y="80"/>
                  </a:lnTo>
                  <a:lnTo>
                    <a:pt x="1513" y="80"/>
                  </a:lnTo>
                  <a:lnTo>
                    <a:pt x="1514" y="81"/>
                  </a:lnTo>
                  <a:lnTo>
                    <a:pt x="1514" y="83"/>
                  </a:lnTo>
                  <a:lnTo>
                    <a:pt x="1540" y="83"/>
                  </a:lnTo>
                  <a:lnTo>
                    <a:pt x="1540" y="81"/>
                  </a:lnTo>
                  <a:lnTo>
                    <a:pt x="1541" y="80"/>
                  </a:lnTo>
                  <a:lnTo>
                    <a:pt x="1542" y="80"/>
                  </a:lnTo>
                  <a:lnTo>
                    <a:pt x="1544" y="79"/>
                  </a:lnTo>
                  <a:lnTo>
                    <a:pt x="1546" y="80"/>
                  </a:lnTo>
                  <a:lnTo>
                    <a:pt x="1547" y="80"/>
                  </a:lnTo>
                  <a:lnTo>
                    <a:pt x="1548" y="81"/>
                  </a:lnTo>
                  <a:lnTo>
                    <a:pt x="1549" y="83"/>
                  </a:lnTo>
                  <a:lnTo>
                    <a:pt x="1571" y="83"/>
                  </a:lnTo>
                  <a:lnTo>
                    <a:pt x="1572" y="81"/>
                  </a:lnTo>
                  <a:lnTo>
                    <a:pt x="1572" y="80"/>
                  </a:lnTo>
                  <a:lnTo>
                    <a:pt x="1574" y="80"/>
                  </a:lnTo>
                  <a:lnTo>
                    <a:pt x="1576" y="79"/>
                  </a:lnTo>
                  <a:lnTo>
                    <a:pt x="1577" y="80"/>
                  </a:lnTo>
                  <a:lnTo>
                    <a:pt x="1579" y="80"/>
                  </a:lnTo>
                  <a:lnTo>
                    <a:pt x="1580" y="81"/>
                  </a:lnTo>
                  <a:lnTo>
                    <a:pt x="1580" y="83"/>
                  </a:lnTo>
                  <a:lnTo>
                    <a:pt x="1590" y="83"/>
                  </a:lnTo>
                  <a:lnTo>
                    <a:pt x="1590" y="81"/>
                  </a:lnTo>
                  <a:lnTo>
                    <a:pt x="1591" y="80"/>
                  </a:lnTo>
                  <a:lnTo>
                    <a:pt x="1592" y="80"/>
                  </a:lnTo>
                  <a:lnTo>
                    <a:pt x="1594" y="79"/>
                  </a:lnTo>
                  <a:lnTo>
                    <a:pt x="1596" y="80"/>
                  </a:lnTo>
                  <a:lnTo>
                    <a:pt x="1597" y="80"/>
                  </a:lnTo>
                  <a:lnTo>
                    <a:pt x="1598" y="81"/>
                  </a:lnTo>
                  <a:lnTo>
                    <a:pt x="1599" y="83"/>
                  </a:lnTo>
                  <a:lnTo>
                    <a:pt x="1606" y="83"/>
                  </a:lnTo>
                  <a:lnTo>
                    <a:pt x="1607" y="81"/>
                  </a:lnTo>
                  <a:lnTo>
                    <a:pt x="1607" y="80"/>
                  </a:lnTo>
                  <a:lnTo>
                    <a:pt x="1609" y="80"/>
                  </a:lnTo>
                  <a:lnTo>
                    <a:pt x="1611" y="79"/>
                  </a:lnTo>
                  <a:lnTo>
                    <a:pt x="1612" y="80"/>
                  </a:lnTo>
                  <a:lnTo>
                    <a:pt x="1614" y="80"/>
                  </a:lnTo>
                  <a:lnTo>
                    <a:pt x="1615" y="81"/>
                  </a:lnTo>
                  <a:lnTo>
                    <a:pt x="1615" y="83"/>
                  </a:lnTo>
                  <a:lnTo>
                    <a:pt x="1617" y="83"/>
                  </a:lnTo>
                  <a:lnTo>
                    <a:pt x="1617" y="81"/>
                  </a:lnTo>
                  <a:lnTo>
                    <a:pt x="1618" y="80"/>
                  </a:lnTo>
                  <a:lnTo>
                    <a:pt x="1619" y="78"/>
                  </a:lnTo>
                  <a:lnTo>
                    <a:pt x="1621" y="77"/>
                  </a:lnTo>
                  <a:lnTo>
                    <a:pt x="1623" y="77"/>
                  </a:lnTo>
                  <a:lnTo>
                    <a:pt x="1626" y="77"/>
                  </a:lnTo>
                  <a:lnTo>
                    <a:pt x="1628" y="77"/>
                  </a:lnTo>
                  <a:lnTo>
                    <a:pt x="1630" y="78"/>
                  </a:lnTo>
                  <a:lnTo>
                    <a:pt x="1631" y="80"/>
                  </a:lnTo>
                  <a:lnTo>
                    <a:pt x="1632" y="81"/>
                  </a:lnTo>
                  <a:lnTo>
                    <a:pt x="1632" y="83"/>
                  </a:lnTo>
                  <a:lnTo>
                    <a:pt x="1658" y="83"/>
                  </a:lnTo>
                  <a:lnTo>
                    <a:pt x="1658" y="81"/>
                  </a:lnTo>
                  <a:lnTo>
                    <a:pt x="1659" y="80"/>
                  </a:lnTo>
                  <a:lnTo>
                    <a:pt x="1661" y="80"/>
                  </a:lnTo>
                  <a:lnTo>
                    <a:pt x="1663" y="79"/>
                  </a:lnTo>
                  <a:lnTo>
                    <a:pt x="1664" y="80"/>
                  </a:lnTo>
                  <a:lnTo>
                    <a:pt x="1666" y="80"/>
                  </a:lnTo>
                  <a:lnTo>
                    <a:pt x="1667" y="81"/>
                  </a:lnTo>
                  <a:lnTo>
                    <a:pt x="1667" y="83"/>
                  </a:lnTo>
                  <a:lnTo>
                    <a:pt x="1684" y="83"/>
                  </a:lnTo>
                  <a:lnTo>
                    <a:pt x="1684" y="81"/>
                  </a:lnTo>
                  <a:lnTo>
                    <a:pt x="1685" y="80"/>
                  </a:lnTo>
                  <a:lnTo>
                    <a:pt x="1687" y="80"/>
                  </a:lnTo>
                  <a:lnTo>
                    <a:pt x="1688" y="79"/>
                  </a:lnTo>
                  <a:lnTo>
                    <a:pt x="1690" y="80"/>
                  </a:lnTo>
                  <a:lnTo>
                    <a:pt x="1692" y="80"/>
                  </a:lnTo>
                  <a:lnTo>
                    <a:pt x="1692" y="81"/>
                  </a:lnTo>
                  <a:lnTo>
                    <a:pt x="1693" y="83"/>
                  </a:lnTo>
                  <a:lnTo>
                    <a:pt x="1706" y="83"/>
                  </a:lnTo>
                  <a:lnTo>
                    <a:pt x="1706" y="81"/>
                  </a:lnTo>
                  <a:lnTo>
                    <a:pt x="1707" y="80"/>
                  </a:lnTo>
                  <a:lnTo>
                    <a:pt x="1708" y="80"/>
                  </a:lnTo>
                  <a:lnTo>
                    <a:pt x="1710" y="79"/>
                  </a:lnTo>
                  <a:lnTo>
                    <a:pt x="1712" y="80"/>
                  </a:lnTo>
                  <a:lnTo>
                    <a:pt x="1714" y="80"/>
                  </a:lnTo>
                  <a:lnTo>
                    <a:pt x="1714" y="81"/>
                  </a:lnTo>
                  <a:lnTo>
                    <a:pt x="1715" y="83"/>
                  </a:lnTo>
                  <a:lnTo>
                    <a:pt x="1726" y="83"/>
                  </a:lnTo>
                  <a:lnTo>
                    <a:pt x="1727" y="81"/>
                  </a:lnTo>
                  <a:lnTo>
                    <a:pt x="1728" y="80"/>
                  </a:lnTo>
                  <a:lnTo>
                    <a:pt x="1729" y="80"/>
                  </a:lnTo>
                  <a:lnTo>
                    <a:pt x="1731" y="79"/>
                  </a:lnTo>
                  <a:lnTo>
                    <a:pt x="1733" y="80"/>
                  </a:lnTo>
                  <a:lnTo>
                    <a:pt x="1734" y="80"/>
                  </a:lnTo>
                  <a:lnTo>
                    <a:pt x="1735" y="81"/>
                  </a:lnTo>
                  <a:lnTo>
                    <a:pt x="1735" y="83"/>
                  </a:lnTo>
                  <a:lnTo>
                    <a:pt x="1740" y="83"/>
                  </a:lnTo>
                  <a:lnTo>
                    <a:pt x="1740" y="81"/>
                  </a:lnTo>
                  <a:lnTo>
                    <a:pt x="1741" y="80"/>
                  </a:lnTo>
                  <a:lnTo>
                    <a:pt x="1743" y="80"/>
                  </a:lnTo>
                  <a:lnTo>
                    <a:pt x="1744" y="79"/>
                  </a:lnTo>
                  <a:lnTo>
                    <a:pt x="1746" y="80"/>
                  </a:lnTo>
                  <a:lnTo>
                    <a:pt x="1748" y="80"/>
                  </a:lnTo>
                  <a:lnTo>
                    <a:pt x="1749" y="81"/>
                  </a:lnTo>
                  <a:lnTo>
                    <a:pt x="1749" y="83"/>
                  </a:lnTo>
                  <a:lnTo>
                    <a:pt x="1753" y="83"/>
                  </a:lnTo>
                  <a:lnTo>
                    <a:pt x="1754" y="81"/>
                  </a:lnTo>
                  <a:lnTo>
                    <a:pt x="1755" y="80"/>
                  </a:lnTo>
                  <a:lnTo>
                    <a:pt x="1756" y="80"/>
                  </a:lnTo>
                  <a:lnTo>
                    <a:pt x="1758" y="79"/>
                  </a:lnTo>
                  <a:lnTo>
                    <a:pt x="1760" y="80"/>
                  </a:lnTo>
                  <a:lnTo>
                    <a:pt x="1761" y="80"/>
                  </a:lnTo>
                  <a:lnTo>
                    <a:pt x="1762" y="81"/>
                  </a:lnTo>
                  <a:lnTo>
                    <a:pt x="1763" y="83"/>
                  </a:lnTo>
                  <a:lnTo>
                    <a:pt x="1794" y="83"/>
                  </a:lnTo>
                  <a:lnTo>
                    <a:pt x="1795" y="81"/>
                  </a:lnTo>
                  <a:lnTo>
                    <a:pt x="1795" y="80"/>
                  </a:lnTo>
                  <a:lnTo>
                    <a:pt x="1797" y="80"/>
                  </a:lnTo>
                  <a:lnTo>
                    <a:pt x="1799" y="79"/>
                  </a:lnTo>
                  <a:lnTo>
                    <a:pt x="1800" y="80"/>
                  </a:lnTo>
                  <a:lnTo>
                    <a:pt x="1802" y="80"/>
                  </a:lnTo>
                  <a:lnTo>
                    <a:pt x="1803" y="81"/>
                  </a:lnTo>
                  <a:lnTo>
                    <a:pt x="1803" y="83"/>
                  </a:lnTo>
                  <a:lnTo>
                    <a:pt x="1889" y="83"/>
                  </a:lnTo>
                  <a:lnTo>
                    <a:pt x="1889" y="81"/>
                  </a:lnTo>
                  <a:lnTo>
                    <a:pt x="1890" y="80"/>
                  </a:lnTo>
                  <a:lnTo>
                    <a:pt x="1891" y="80"/>
                  </a:lnTo>
                  <a:lnTo>
                    <a:pt x="1893" y="79"/>
                  </a:lnTo>
                  <a:lnTo>
                    <a:pt x="1895" y="80"/>
                  </a:lnTo>
                  <a:lnTo>
                    <a:pt x="1896" y="80"/>
                  </a:lnTo>
                  <a:lnTo>
                    <a:pt x="1897" y="81"/>
                  </a:lnTo>
                  <a:lnTo>
                    <a:pt x="1898" y="83"/>
                  </a:lnTo>
                  <a:lnTo>
                    <a:pt x="2024" y="83"/>
                  </a:lnTo>
                  <a:lnTo>
                    <a:pt x="2024" y="81"/>
                  </a:lnTo>
                  <a:lnTo>
                    <a:pt x="2025" y="80"/>
                  </a:lnTo>
                  <a:lnTo>
                    <a:pt x="2027" y="80"/>
                  </a:lnTo>
                  <a:lnTo>
                    <a:pt x="2028" y="79"/>
                  </a:lnTo>
                  <a:lnTo>
                    <a:pt x="2030" y="80"/>
                  </a:lnTo>
                  <a:lnTo>
                    <a:pt x="2031" y="80"/>
                  </a:lnTo>
                  <a:lnTo>
                    <a:pt x="2032" y="81"/>
                  </a:lnTo>
                  <a:lnTo>
                    <a:pt x="2033" y="83"/>
                  </a:lnTo>
                  <a:lnTo>
                    <a:pt x="2051" y="83"/>
                  </a:lnTo>
                  <a:lnTo>
                    <a:pt x="2051" y="81"/>
                  </a:lnTo>
                  <a:lnTo>
                    <a:pt x="2052" y="80"/>
                  </a:lnTo>
                  <a:lnTo>
                    <a:pt x="2054" y="80"/>
                  </a:lnTo>
                  <a:lnTo>
                    <a:pt x="2055" y="79"/>
                  </a:lnTo>
                  <a:lnTo>
                    <a:pt x="2057" y="80"/>
                  </a:lnTo>
                  <a:lnTo>
                    <a:pt x="2058" y="80"/>
                  </a:lnTo>
                  <a:lnTo>
                    <a:pt x="2060" y="81"/>
                  </a:lnTo>
                  <a:lnTo>
                    <a:pt x="2060" y="83"/>
                  </a:lnTo>
                  <a:lnTo>
                    <a:pt x="2061" y="83"/>
                  </a:lnTo>
                  <a:lnTo>
                    <a:pt x="2062" y="81"/>
                  </a:lnTo>
                  <a:lnTo>
                    <a:pt x="2063" y="80"/>
                  </a:lnTo>
                  <a:lnTo>
                    <a:pt x="2064" y="80"/>
                  </a:lnTo>
                  <a:lnTo>
                    <a:pt x="2066" y="79"/>
                  </a:lnTo>
                  <a:lnTo>
                    <a:pt x="2068" y="80"/>
                  </a:lnTo>
                  <a:lnTo>
                    <a:pt x="2069" y="80"/>
                  </a:lnTo>
                  <a:lnTo>
                    <a:pt x="2070" y="81"/>
                  </a:lnTo>
                  <a:lnTo>
                    <a:pt x="2070" y="83"/>
                  </a:lnTo>
                  <a:lnTo>
                    <a:pt x="2211" y="83"/>
                  </a:lnTo>
                  <a:lnTo>
                    <a:pt x="2212" y="81"/>
                  </a:lnTo>
                  <a:lnTo>
                    <a:pt x="2213" y="80"/>
                  </a:lnTo>
                  <a:lnTo>
                    <a:pt x="2214" y="80"/>
                  </a:lnTo>
                  <a:lnTo>
                    <a:pt x="2216" y="79"/>
                  </a:lnTo>
                  <a:lnTo>
                    <a:pt x="2218" y="80"/>
                  </a:lnTo>
                  <a:lnTo>
                    <a:pt x="2219" y="80"/>
                  </a:lnTo>
                  <a:lnTo>
                    <a:pt x="2220" y="81"/>
                  </a:lnTo>
                  <a:lnTo>
                    <a:pt x="2220" y="83"/>
                  </a:lnTo>
                  <a:lnTo>
                    <a:pt x="2293" y="83"/>
                  </a:lnTo>
                  <a:lnTo>
                    <a:pt x="2293" y="81"/>
                  </a:lnTo>
                  <a:lnTo>
                    <a:pt x="2294" y="80"/>
                  </a:lnTo>
                  <a:lnTo>
                    <a:pt x="2295" y="80"/>
                  </a:lnTo>
                  <a:lnTo>
                    <a:pt x="2297" y="79"/>
                  </a:lnTo>
                  <a:lnTo>
                    <a:pt x="2299" y="80"/>
                  </a:lnTo>
                  <a:lnTo>
                    <a:pt x="2300" y="80"/>
                  </a:lnTo>
                  <a:lnTo>
                    <a:pt x="2301" y="81"/>
                  </a:lnTo>
                  <a:lnTo>
                    <a:pt x="2302" y="83"/>
                  </a:lnTo>
                  <a:lnTo>
                    <a:pt x="2361" y="83"/>
                  </a:lnTo>
                  <a:lnTo>
                    <a:pt x="2362" y="81"/>
                  </a:lnTo>
                  <a:lnTo>
                    <a:pt x="2363" y="80"/>
                  </a:lnTo>
                  <a:lnTo>
                    <a:pt x="2364" y="80"/>
                  </a:lnTo>
                  <a:lnTo>
                    <a:pt x="2366" y="79"/>
                  </a:lnTo>
                  <a:lnTo>
                    <a:pt x="2368" y="80"/>
                  </a:lnTo>
                  <a:lnTo>
                    <a:pt x="2369" y="80"/>
                  </a:lnTo>
                  <a:lnTo>
                    <a:pt x="2370" y="81"/>
                  </a:lnTo>
                  <a:lnTo>
                    <a:pt x="2370" y="83"/>
                  </a:lnTo>
                  <a:lnTo>
                    <a:pt x="2388" y="83"/>
                  </a:lnTo>
                  <a:lnTo>
                    <a:pt x="2389" y="81"/>
                  </a:lnTo>
                  <a:lnTo>
                    <a:pt x="2390" y="80"/>
                  </a:lnTo>
                  <a:lnTo>
                    <a:pt x="2391" y="80"/>
                  </a:lnTo>
                  <a:lnTo>
                    <a:pt x="2393" y="79"/>
                  </a:lnTo>
                  <a:lnTo>
                    <a:pt x="2395" y="80"/>
                  </a:lnTo>
                  <a:lnTo>
                    <a:pt x="2396" y="80"/>
                  </a:lnTo>
                  <a:lnTo>
                    <a:pt x="2397" y="81"/>
                  </a:lnTo>
                  <a:lnTo>
                    <a:pt x="2397" y="83"/>
                  </a:lnTo>
                  <a:lnTo>
                    <a:pt x="2463" y="83"/>
                  </a:lnTo>
                  <a:lnTo>
                    <a:pt x="2463" y="81"/>
                  </a:lnTo>
                  <a:lnTo>
                    <a:pt x="2464" y="80"/>
                  </a:lnTo>
                  <a:lnTo>
                    <a:pt x="2466" y="80"/>
                  </a:lnTo>
                  <a:lnTo>
                    <a:pt x="2467" y="79"/>
                  </a:lnTo>
                  <a:lnTo>
                    <a:pt x="2469" y="80"/>
                  </a:lnTo>
                  <a:lnTo>
                    <a:pt x="2470" y="80"/>
                  </a:lnTo>
                  <a:lnTo>
                    <a:pt x="2471" y="81"/>
                  </a:lnTo>
                  <a:lnTo>
                    <a:pt x="2472" y="83"/>
                  </a:lnTo>
                  <a:lnTo>
                    <a:pt x="2476" y="83"/>
                  </a:lnTo>
                  <a:lnTo>
                    <a:pt x="2477" y="81"/>
                  </a:lnTo>
                  <a:lnTo>
                    <a:pt x="2478" y="80"/>
                  </a:lnTo>
                  <a:lnTo>
                    <a:pt x="2479" y="80"/>
                  </a:lnTo>
                  <a:lnTo>
                    <a:pt x="2481" y="79"/>
                  </a:lnTo>
                  <a:lnTo>
                    <a:pt x="2482" y="80"/>
                  </a:lnTo>
                  <a:lnTo>
                    <a:pt x="2484" y="80"/>
                  </a:lnTo>
                  <a:lnTo>
                    <a:pt x="2485" y="81"/>
                  </a:lnTo>
                  <a:lnTo>
                    <a:pt x="2485" y="83"/>
                  </a:lnTo>
                  <a:lnTo>
                    <a:pt x="2572" y="83"/>
                  </a:lnTo>
                  <a:lnTo>
                    <a:pt x="2573" y="81"/>
                  </a:lnTo>
                  <a:lnTo>
                    <a:pt x="2574" y="80"/>
                  </a:lnTo>
                  <a:lnTo>
                    <a:pt x="2575" y="80"/>
                  </a:lnTo>
                  <a:lnTo>
                    <a:pt x="2577" y="79"/>
                  </a:lnTo>
                  <a:lnTo>
                    <a:pt x="2579" y="80"/>
                  </a:lnTo>
                  <a:lnTo>
                    <a:pt x="2580" y="80"/>
                  </a:lnTo>
                  <a:lnTo>
                    <a:pt x="2581" y="81"/>
                  </a:lnTo>
                  <a:lnTo>
                    <a:pt x="2581" y="83"/>
                  </a:lnTo>
                  <a:lnTo>
                    <a:pt x="2600" y="83"/>
                  </a:lnTo>
                  <a:lnTo>
                    <a:pt x="2600" y="81"/>
                  </a:lnTo>
                  <a:lnTo>
                    <a:pt x="2601" y="80"/>
                  </a:lnTo>
                  <a:lnTo>
                    <a:pt x="2602" y="80"/>
                  </a:lnTo>
                  <a:lnTo>
                    <a:pt x="2604" y="79"/>
                  </a:lnTo>
                  <a:lnTo>
                    <a:pt x="2606" y="80"/>
                  </a:lnTo>
                  <a:lnTo>
                    <a:pt x="2607" y="80"/>
                  </a:lnTo>
                  <a:lnTo>
                    <a:pt x="2608" y="81"/>
                  </a:lnTo>
                  <a:lnTo>
                    <a:pt x="2609" y="83"/>
                  </a:lnTo>
                  <a:lnTo>
                    <a:pt x="2624" y="83"/>
                  </a:lnTo>
                  <a:lnTo>
                    <a:pt x="2625" y="81"/>
                  </a:lnTo>
                  <a:lnTo>
                    <a:pt x="2626" y="80"/>
                  </a:lnTo>
                  <a:lnTo>
                    <a:pt x="2627" y="80"/>
                  </a:lnTo>
                  <a:lnTo>
                    <a:pt x="2629" y="79"/>
                  </a:lnTo>
                  <a:lnTo>
                    <a:pt x="2630" y="80"/>
                  </a:lnTo>
                  <a:lnTo>
                    <a:pt x="2632" y="80"/>
                  </a:lnTo>
                  <a:lnTo>
                    <a:pt x="2633" y="81"/>
                  </a:lnTo>
                  <a:lnTo>
                    <a:pt x="2633" y="83"/>
                  </a:lnTo>
                  <a:lnTo>
                    <a:pt x="2643" y="83"/>
                  </a:lnTo>
                  <a:lnTo>
                    <a:pt x="2643" y="448"/>
                  </a:lnTo>
                  <a:lnTo>
                    <a:pt x="2712" y="448"/>
                  </a:lnTo>
                  <a:lnTo>
                    <a:pt x="2712" y="537"/>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18" name="Freeform 628"/>
            <p:cNvSpPr>
              <a:spLocks/>
            </p:cNvSpPr>
            <p:nvPr/>
          </p:nvSpPr>
          <p:spPr bwMode="auto">
            <a:xfrm>
              <a:off x="2078" y="1394"/>
              <a:ext cx="13" cy="10"/>
            </a:xfrm>
            <a:custGeom>
              <a:avLst/>
              <a:gdLst>
                <a:gd name="T0" fmla="*/ 12 w 13"/>
                <a:gd name="T1" fmla="*/ 10 h 10"/>
                <a:gd name="T2" fmla="*/ 0 w 13"/>
                <a:gd name="T3" fmla="*/ 5 h 10"/>
                <a:gd name="T4" fmla="*/ 12 w 13"/>
                <a:gd name="T5" fmla="*/ 0 h 10"/>
                <a:gd name="T6" fmla="*/ 13 w 13"/>
                <a:gd name="T7" fmla="*/ 3 h 10"/>
                <a:gd name="T8" fmla="*/ 13 w 13"/>
                <a:gd name="T9" fmla="*/ 5 h 10"/>
                <a:gd name="T10" fmla="*/ 13 w 13"/>
                <a:gd name="T11" fmla="*/ 7 h 10"/>
                <a:gd name="T12" fmla="*/ 12 w 13"/>
                <a:gd name="T13" fmla="*/ 1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2" y="10"/>
                  </a:moveTo>
                  <a:lnTo>
                    <a:pt x="0" y="5"/>
                  </a:lnTo>
                  <a:lnTo>
                    <a:pt x="12" y="0"/>
                  </a:lnTo>
                  <a:lnTo>
                    <a:pt x="13" y="3"/>
                  </a:lnTo>
                  <a:lnTo>
                    <a:pt x="13" y="5"/>
                  </a:lnTo>
                  <a:lnTo>
                    <a:pt x="13" y="7"/>
                  </a:lnTo>
                  <a:lnTo>
                    <a:pt x="12" y="1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19" name="Freeform 629"/>
            <p:cNvSpPr>
              <a:spLocks/>
            </p:cNvSpPr>
            <p:nvPr/>
          </p:nvSpPr>
          <p:spPr bwMode="auto">
            <a:xfrm>
              <a:off x="4784" y="1928"/>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20" name="Rectangle 630"/>
            <p:cNvSpPr>
              <a:spLocks noChangeArrowheads="1"/>
            </p:cNvSpPr>
            <p:nvPr/>
          </p:nvSpPr>
          <p:spPr bwMode="auto">
            <a:xfrm>
              <a:off x="1512" y="1695"/>
              <a:ext cx="181" cy="84"/>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5021" name="Rectangle 631"/>
            <p:cNvSpPr>
              <a:spLocks noChangeArrowheads="1"/>
            </p:cNvSpPr>
            <p:nvPr/>
          </p:nvSpPr>
          <p:spPr bwMode="auto">
            <a:xfrm>
              <a:off x="1556" y="1699"/>
              <a:ext cx="92"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P01-</a:t>
              </a:r>
              <a:endParaRPr lang="en-US">
                <a:solidFill>
                  <a:srgbClr val="FF0000"/>
                </a:solidFill>
              </a:endParaRPr>
            </a:p>
          </p:txBody>
        </p:sp>
        <p:sp>
          <p:nvSpPr>
            <p:cNvPr id="25022" name="Rectangle 632"/>
            <p:cNvSpPr>
              <a:spLocks noChangeArrowheads="1"/>
            </p:cNvSpPr>
            <p:nvPr/>
          </p:nvSpPr>
          <p:spPr bwMode="auto">
            <a:xfrm>
              <a:off x="1497" y="1724"/>
              <a:ext cx="208"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Employee</a:t>
              </a:r>
              <a:endParaRPr lang="en-US">
                <a:solidFill>
                  <a:srgbClr val="FF0000"/>
                </a:solidFill>
              </a:endParaRPr>
            </a:p>
          </p:txBody>
        </p:sp>
        <p:sp>
          <p:nvSpPr>
            <p:cNvPr id="25023" name="Rectangle 633"/>
            <p:cNvSpPr>
              <a:spLocks noChangeArrowheads="1"/>
            </p:cNvSpPr>
            <p:nvPr/>
          </p:nvSpPr>
          <p:spPr bwMode="auto">
            <a:xfrm>
              <a:off x="1501" y="1750"/>
              <a:ext cx="20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Masterfile</a:t>
              </a:r>
              <a:endParaRPr lang="en-US">
                <a:solidFill>
                  <a:srgbClr val="FF0000"/>
                </a:solidFill>
              </a:endParaRPr>
            </a:p>
          </p:txBody>
        </p:sp>
        <p:sp>
          <p:nvSpPr>
            <p:cNvPr id="25024" name="Freeform 634"/>
            <p:cNvSpPr>
              <a:spLocks/>
            </p:cNvSpPr>
            <p:nvPr/>
          </p:nvSpPr>
          <p:spPr bwMode="auto">
            <a:xfrm>
              <a:off x="1180" y="1574"/>
              <a:ext cx="321" cy="142"/>
            </a:xfrm>
            <a:custGeom>
              <a:avLst/>
              <a:gdLst>
                <a:gd name="T0" fmla="*/ 8 w 321"/>
                <a:gd name="T1" fmla="*/ 0 h 142"/>
                <a:gd name="T2" fmla="*/ 18 w 321"/>
                <a:gd name="T3" fmla="*/ 142 h 142"/>
                <a:gd name="T4" fmla="*/ 20 w 321"/>
                <a:gd name="T5" fmla="*/ 140 h 142"/>
                <a:gd name="T6" fmla="*/ 23 w 321"/>
                <a:gd name="T7" fmla="*/ 139 h 142"/>
                <a:gd name="T8" fmla="*/ 26 w 321"/>
                <a:gd name="T9" fmla="*/ 140 h 142"/>
                <a:gd name="T10" fmla="*/ 27 w 321"/>
                <a:gd name="T11" fmla="*/ 142 h 142"/>
                <a:gd name="T12" fmla="*/ 68 w 321"/>
                <a:gd name="T13" fmla="*/ 141 h 142"/>
                <a:gd name="T14" fmla="*/ 70 w 321"/>
                <a:gd name="T15" fmla="*/ 138 h 142"/>
                <a:gd name="T16" fmla="*/ 74 w 321"/>
                <a:gd name="T17" fmla="*/ 136 h 142"/>
                <a:gd name="T18" fmla="*/ 78 w 321"/>
                <a:gd name="T19" fmla="*/ 137 h 142"/>
                <a:gd name="T20" fmla="*/ 82 w 321"/>
                <a:gd name="T21" fmla="*/ 139 h 142"/>
                <a:gd name="T22" fmla="*/ 83 w 321"/>
                <a:gd name="T23" fmla="*/ 142 h 142"/>
                <a:gd name="T24" fmla="*/ 88 w 321"/>
                <a:gd name="T25" fmla="*/ 141 h 142"/>
                <a:gd name="T26" fmla="*/ 90 w 321"/>
                <a:gd name="T27" fmla="*/ 139 h 142"/>
                <a:gd name="T28" fmla="*/ 94 w 321"/>
                <a:gd name="T29" fmla="*/ 139 h 142"/>
                <a:gd name="T30" fmla="*/ 96 w 321"/>
                <a:gd name="T31" fmla="*/ 141 h 142"/>
                <a:gd name="T32" fmla="*/ 104 w 321"/>
                <a:gd name="T33" fmla="*/ 142 h 142"/>
                <a:gd name="T34" fmla="*/ 105 w 321"/>
                <a:gd name="T35" fmla="*/ 140 h 142"/>
                <a:gd name="T36" fmla="*/ 108 w 321"/>
                <a:gd name="T37" fmla="*/ 139 h 142"/>
                <a:gd name="T38" fmla="*/ 112 w 321"/>
                <a:gd name="T39" fmla="*/ 140 h 142"/>
                <a:gd name="T40" fmla="*/ 113 w 321"/>
                <a:gd name="T41" fmla="*/ 142 h 142"/>
                <a:gd name="T42" fmla="*/ 128 w 321"/>
                <a:gd name="T43" fmla="*/ 141 h 142"/>
                <a:gd name="T44" fmla="*/ 130 w 321"/>
                <a:gd name="T45" fmla="*/ 139 h 142"/>
                <a:gd name="T46" fmla="*/ 133 w 321"/>
                <a:gd name="T47" fmla="*/ 139 h 142"/>
                <a:gd name="T48" fmla="*/ 136 w 321"/>
                <a:gd name="T49" fmla="*/ 141 h 142"/>
                <a:gd name="T50" fmla="*/ 160 w 321"/>
                <a:gd name="T51" fmla="*/ 142 h 142"/>
                <a:gd name="T52" fmla="*/ 161 w 321"/>
                <a:gd name="T53" fmla="*/ 139 h 142"/>
                <a:gd name="T54" fmla="*/ 165 w 321"/>
                <a:gd name="T55" fmla="*/ 136 h 142"/>
                <a:gd name="T56" fmla="*/ 169 w 321"/>
                <a:gd name="T57" fmla="*/ 136 h 142"/>
                <a:gd name="T58" fmla="*/ 174 w 321"/>
                <a:gd name="T59" fmla="*/ 137 h 142"/>
                <a:gd name="T60" fmla="*/ 176 w 321"/>
                <a:gd name="T61" fmla="*/ 140 h 142"/>
                <a:gd name="T62" fmla="*/ 183 w 321"/>
                <a:gd name="T63" fmla="*/ 142 h 142"/>
                <a:gd name="T64" fmla="*/ 184 w 321"/>
                <a:gd name="T65" fmla="*/ 140 h 142"/>
                <a:gd name="T66" fmla="*/ 187 w 321"/>
                <a:gd name="T67" fmla="*/ 139 h 142"/>
                <a:gd name="T68" fmla="*/ 191 w 321"/>
                <a:gd name="T69" fmla="*/ 140 h 142"/>
                <a:gd name="T70" fmla="*/ 192 w 321"/>
                <a:gd name="T71" fmla="*/ 142 h 142"/>
                <a:gd name="T72" fmla="*/ 193 w 321"/>
                <a:gd name="T73" fmla="*/ 141 h 142"/>
                <a:gd name="T74" fmla="*/ 195 w 321"/>
                <a:gd name="T75" fmla="*/ 139 h 142"/>
                <a:gd name="T76" fmla="*/ 198 w 321"/>
                <a:gd name="T77" fmla="*/ 139 h 142"/>
                <a:gd name="T78" fmla="*/ 201 w 321"/>
                <a:gd name="T79" fmla="*/ 141 h 142"/>
                <a:gd name="T80" fmla="*/ 210 w 321"/>
                <a:gd name="T81" fmla="*/ 142 h 142"/>
                <a:gd name="T82" fmla="*/ 212 w 321"/>
                <a:gd name="T83" fmla="*/ 140 h 142"/>
                <a:gd name="T84" fmla="*/ 215 w 321"/>
                <a:gd name="T85" fmla="*/ 139 h 142"/>
                <a:gd name="T86" fmla="*/ 218 w 321"/>
                <a:gd name="T87" fmla="*/ 140 h 142"/>
                <a:gd name="T88" fmla="*/ 219 w 321"/>
                <a:gd name="T89" fmla="*/ 142 h 142"/>
                <a:gd name="T90" fmla="*/ 231 w 321"/>
                <a:gd name="T91" fmla="*/ 141 h 142"/>
                <a:gd name="T92" fmla="*/ 233 w 321"/>
                <a:gd name="T93" fmla="*/ 139 h 142"/>
                <a:gd name="T94" fmla="*/ 236 w 321"/>
                <a:gd name="T95" fmla="*/ 139 h 142"/>
                <a:gd name="T96" fmla="*/ 239 w 321"/>
                <a:gd name="T97" fmla="*/ 141 h 142"/>
                <a:gd name="T98" fmla="*/ 240 w 321"/>
                <a:gd name="T99" fmla="*/ 142 h 142"/>
                <a:gd name="T100" fmla="*/ 242 w 321"/>
                <a:gd name="T101" fmla="*/ 140 h 142"/>
                <a:gd name="T102" fmla="*/ 245 w 321"/>
                <a:gd name="T103" fmla="*/ 139 h 142"/>
                <a:gd name="T104" fmla="*/ 248 w 321"/>
                <a:gd name="T105" fmla="*/ 140 h 142"/>
                <a:gd name="T106" fmla="*/ 249 w 321"/>
                <a:gd name="T107" fmla="*/ 142 h 142"/>
                <a:gd name="T108" fmla="*/ 285 w 321"/>
                <a:gd name="T109" fmla="*/ 141 h 142"/>
                <a:gd name="T110" fmla="*/ 287 w 321"/>
                <a:gd name="T111" fmla="*/ 139 h 142"/>
                <a:gd name="T112" fmla="*/ 290 w 321"/>
                <a:gd name="T113" fmla="*/ 139 h 142"/>
                <a:gd name="T114" fmla="*/ 293 w 321"/>
                <a:gd name="T115" fmla="*/ 141 h 142"/>
                <a:gd name="T116" fmla="*/ 321 w 321"/>
                <a:gd name="T117" fmla="*/ 142 h 1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21"/>
                <a:gd name="T178" fmla="*/ 0 h 142"/>
                <a:gd name="T179" fmla="*/ 321 w 321"/>
                <a:gd name="T180" fmla="*/ 142 h 1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21" h="142">
                  <a:moveTo>
                    <a:pt x="0" y="0"/>
                  </a:moveTo>
                  <a:lnTo>
                    <a:pt x="8" y="0"/>
                  </a:lnTo>
                  <a:lnTo>
                    <a:pt x="8" y="142"/>
                  </a:lnTo>
                  <a:lnTo>
                    <a:pt x="18" y="142"/>
                  </a:lnTo>
                  <a:lnTo>
                    <a:pt x="19" y="141"/>
                  </a:lnTo>
                  <a:lnTo>
                    <a:pt x="20" y="140"/>
                  </a:lnTo>
                  <a:lnTo>
                    <a:pt x="21" y="139"/>
                  </a:lnTo>
                  <a:lnTo>
                    <a:pt x="23" y="139"/>
                  </a:lnTo>
                  <a:lnTo>
                    <a:pt x="24" y="139"/>
                  </a:lnTo>
                  <a:lnTo>
                    <a:pt x="26" y="140"/>
                  </a:lnTo>
                  <a:lnTo>
                    <a:pt x="27" y="141"/>
                  </a:lnTo>
                  <a:lnTo>
                    <a:pt x="27" y="142"/>
                  </a:lnTo>
                  <a:lnTo>
                    <a:pt x="67" y="142"/>
                  </a:lnTo>
                  <a:lnTo>
                    <a:pt x="68" y="141"/>
                  </a:lnTo>
                  <a:lnTo>
                    <a:pt x="69" y="139"/>
                  </a:lnTo>
                  <a:lnTo>
                    <a:pt x="70" y="138"/>
                  </a:lnTo>
                  <a:lnTo>
                    <a:pt x="72" y="137"/>
                  </a:lnTo>
                  <a:lnTo>
                    <a:pt x="74" y="136"/>
                  </a:lnTo>
                  <a:lnTo>
                    <a:pt x="76" y="136"/>
                  </a:lnTo>
                  <a:lnTo>
                    <a:pt x="78" y="137"/>
                  </a:lnTo>
                  <a:lnTo>
                    <a:pt x="80" y="138"/>
                  </a:lnTo>
                  <a:lnTo>
                    <a:pt x="82" y="139"/>
                  </a:lnTo>
                  <a:lnTo>
                    <a:pt x="83" y="141"/>
                  </a:lnTo>
                  <a:lnTo>
                    <a:pt x="83" y="142"/>
                  </a:lnTo>
                  <a:lnTo>
                    <a:pt x="88" y="142"/>
                  </a:lnTo>
                  <a:lnTo>
                    <a:pt x="88" y="141"/>
                  </a:lnTo>
                  <a:lnTo>
                    <a:pt x="89" y="140"/>
                  </a:lnTo>
                  <a:lnTo>
                    <a:pt x="90" y="139"/>
                  </a:lnTo>
                  <a:lnTo>
                    <a:pt x="92" y="139"/>
                  </a:lnTo>
                  <a:lnTo>
                    <a:pt x="94" y="139"/>
                  </a:lnTo>
                  <a:lnTo>
                    <a:pt x="95" y="140"/>
                  </a:lnTo>
                  <a:lnTo>
                    <a:pt x="96" y="141"/>
                  </a:lnTo>
                  <a:lnTo>
                    <a:pt x="97" y="142"/>
                  </a:lnTo>
                  <a:lnTo>
                    <a:pt x="104" y="142"/>
                  </a:lnTo>
                  <a:lnTo>
                    <a:pt x="104" y="141"/>
                  </a:lnTo>
                  <a:lnTo>
                    <a:pt x="105" y="140"/>
                  </a:lnTo>
                  <a:lnTo>
                    <a:pt x="107" y="139"/>
                  </a:lnTo>
                  <a:lnTo>
                    <a:pt x="108" y="139"/>
                  </a:lnTo>
                  <a:lnTo>
                    <a:pt x="110" y="139"/>
                  </a:lnTo>
                  <a:lnTo>
                    <a:pt x="112" y="140"/>
                  </a:lnTo>
                  <a:lnTo>
                    <a:pt x="113" y="141"/>
                  </a:lnTo>
                  <a:lnTo>
                    <a:pt x="113" y="142"/>
                  </a:lnTo>
                  <a:lnTo>
                    <a:pt x="127" y="142"/>
                  </a:lnTo>
                  <a:lnTo>
                    <a:pt x="128" y="141"/>
                  </a:lnTo>
                  <a:lnTo>
                    <a:pt x="128" y="140"/>
                  </a:lnTo>
                  <a:lnTo>
                    <a:pt x="130" y="139"/>
                  </a:lnTo>
                  <a:lnTo>
                    <a:pt x="132" y="139"/>
                  </a:lnTo>
                  <a:lnTo>
                    <a:pt x="133" y="139"/>
                  </a:lnTo>
                  <a:lnTo>
                    <a:pt x="135" y="140"/>
                  </a:lnTo>
                  <a:lnTo>
                    <a:pt x="136" y="141"/>
                  </a:lnTo>
                  <a:lnTo>
                    <a:pt x="136" y="142"/>
                  </a:lnTo>
                  <a:lnTo>
                    <a:pt x="160" y="142"/>
                  </a:lnTo>
                  <a:lnTo>
                    <a:pt x="160" y="140"/>
                  </a:lnTo>
                  <a:lnTo>
                    <a:pt x="161" y="139"/>
                  </a:lnTo>
                  <a:lnTo>
                    <a:pt x="163" y="137"/>
                  </a:lnTo>
                  <a:lnTo>
                    <a:pt x="165" y="136"/>
                  </a:lnTo>
                  <a:lnTo>
                    <a:pt x="167" y="136"/>
                  </a:lnTo>
                  <a:lnTo>
                    <a:pt x="169" y="136"/>
                  </a:lnTo>
                  <a:lnTo>
                    <a:pt x="172" y="136"/>
                  </a:lnTo>
                  <a:lnTo>
                    <a:pt x="174" y="137"/>
                  </a:lnTo>
                  <a:lnTo>
                    <a:pt x="175" y="139"/>
                  </a:lnTo>
                  <a:lnTo>
                    <a:pt x="176" y="140"/>
                  </a:lnTo>
                  <a:lnTo>
                    <a:pt x="176" y="142"/>
                  </a:lnTo>
                  <a:lnTo>
                    <a:pt x="183" y="142"/>
                  </a:lnTo>
                  <a:lnTo>
                    <a:pt x="183" y="141"/>
                  </a:lnTo>
                  <a:lnTo>
                    <a:pt x="184" y="140"/>
                  </a:lnTo>
                  <a:lnTo>
                    <a:pt x="186" y="139"/>
                  </a:lnTo>
                  <a:lnTo>
                    <a:pt x="187" y="139"/>
                  </a:lnTo>
                  <a:lnTo>
                    <a:pt x="189" y="139"/>
                  </a:lnTo>
                  <a:lnTo>
                    <a:pt x="191" y="140"/>
                  </a:lnTo>
                  <a:lnTo>
                    <a:pt x="191" y="141"/>
                  </a:lnTo>
                  <a:lnTo>
                    <a:pt x="192" y="142"/>
                  </a:lnTo>
                  <a:lnTo>
                    <a:pt x="193" y="141"/>
                  </a:lnTo>
                  <a:lnTo>
                    <a:pt x="194" y="140"/>
                  </a:lnTo>
                  <a:lnTo>
                    <a:pt x="195" y="139"/>
                  </a:lnTo>
                  <a:lnTo>
                    <a:pt x="197" y="139"/>
                  </a:lnTo>
                  <a:lnTo>
                    <a:pt x="198" y="139"/>
                  </a:lnTo>
                  <a:lnTo>
                    <a:pt x="200" y="140"/>
                  </a:lnTo>
                  <a:lnTo>
                    <a:pt x="201" y="141"/>
                  </a:lnTo>
                  <a:lnTo>
                    <a:pt x="201" y="142"/>
                  </a:lnTo>
                  <a:lnTo>
                    <a:pt x="210" y="142"/>
                  </a:lnTo>
                  <a:lnTo>
                    <a:pt x="211" y="141"/>
                  </a:lnTo>
                  <a:lnTo>
                    <a:pt x="212" y="140"/>
                  </a:lnTo>
                  <a:lnTo>
                    <a:pt x="213" y="139"/>
                  </a:lnTo>
                  <a:lnTo>
                    <a:pt x="215" y="139"/>
                  </a:lnTo>
                  <a:lnTo>
                    <a:pt x="217" y="139"/>
                  </a:lnTo>
                  <a:lnTo>
                    <a:pt x="218" y="140"/>
                  </a:lnTo>
                  <a:lnTo>
                    <a:pt x="219" y="141"/>
                  </a:lnTo>
                  <a:lnTo>
                    <a:pt x="219" y="142"/>
                  </a:lnTo>
                  <a:lnTo>
                    <a:pt x="230" y="142"/>
                  </a:lnTo>
                  <a:lnTo>
                    <a:pt x="231" y="141"/>
                  </a:lnTo>
                  <a:lnTo>
                    <a:pt x="231" y="140"/>
                  </a:lnTo>
                  <a:lnTo>
                    <a:pt x="233" y="139"/>
                  </a:lnTo>
                  <a:lnTo>
                    <a:pt x="235" y="139"/>
                  </a:lnTo>
                  <a:lnTo>
                    <a:pt x="236" y="139"/>
                  </a:lnTo>
                  <a:lnTo>
                    <a:pt x="238" y="140"/>
                  </a:lnTo>
                  <a:lnTo>
                    <a:pt x="239" y="141"/>
                  </a:lnTo>
                  <a:lnTo>
                    <a:pt x="239" y="142"/>
                  </a:lnTo>
                  <a:lnTo>
                    <a:pt x="240" y="142"/>
                  </a:lnTo>
                  <a:lnTo>
                    <a:pt x="241" y="141"/>
                  </a:lnTo>
                  <a:lnTo>
                    <a:pt x="242" y="140"/>
                  </a:lnTo>
                  <a:lnTo>
                    <a:pt x="243" y="139"/>
                  </a:lnTo>
                  <a:lnTo>
                    <a:pt x="245" y="139"/>
                  </a:lnTo>
                  <a:lnTo>
                    <a:pt x="246" y="139"/>
                  </a:lnTo>
                  <a:lnTo>
                    <a:pt x="248" y="140"/>
                  </a:lnTo>
                  <a:lnTo>
                    <a:pt x="249" y="141"/>
                  </a:lnTo>
                  <a:lnTo>
                    <a:pt x="249" y="142"/>
                  </a:lnTo>
                  <a:lnTo>
                    <a:pt x="284" y="142"/>
                  </a:lnTo>
                  <a:lnTo>
                    <a:pt x="285" y="141"/>
                  </a:lnTo>
                  <a:lnTo>
                    <a:pt x="285" y="140"/>
                  </a:lnTo>
                  <a:lnTo>
                    <a:pt x="287" y="139"/>
                  </a:lnTo>
                  <a:lnTo>
                    <a:pt x="289" y="139"/>
                  </a:lnTo>
                  <a:lnTo>
                    <a:pt x="290" y="139"/>
                  </a:lnTo>
                  <a:lnTo>
                    <a:pt x="292" y="140"/>
                  </a:lnTo>
                  <a:lnTo>
                    <a:pt x="293" y="141"/>
                  </a:lnTo>
                  <a:lnTo>
                    <a:pt x="293" y="142"/>
                  </a:lnTo>
                  <a:lnTo>
                    <a:pt x="321" y="142"/>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25" name="Freeform 635"/>
            <p:cNvSpPr>
              <a:spLocks/>
            </p:cNvSpPr>
            <p:nvPr/>
          </p:nvSpPr>
          <p:spPr bwMode="auto">
            <a:xfrm>
              <a:off x="1168" y="1569"/>
              <a:ext cx="13" cy="9"/>
            </a:xfrm>
            <a:custGeom>
              <a:avLst/>
              <a:gdLst>
                <a:gd name="T0" fmla="*/ 12 w 13"/>
                <a:gd name="T1" fmla="*/ 9 h 9"/>
                <a:gd name="T2" fmla="*/ 0 w 13"/>
                <a:gd name="T3" fmla="*/ 5 h 9"/>
                <a:gd name="T4" fmla="*/ 12 w 13"/>
                <a:gd name="T5" fmla="*/ 0 h 9"/>
                <a:gd name="T6" fmla="*/ 13 w 13"/>
                <a:gd name="T7" fmla="*/ 3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3"/>
                  </a:lnTo>
                  <a:lnTo>
                    <a:pt x="13" y="5"/>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26" name="Freeform 636"/>
            <p:cNvSpPr>
              <a:spLocks/>
            </p:cNvSpPr>
            <p:nvPr/>
          </p:nvSpPr>
          <p:spPr bwMode="auto">
            <a:xfrm>
              <a:off x="1499" y="1712"/>
              <a:ext cx="13" cy="9"/>
            </a:xfrm>
            <a:custGeom>
              <a:avLst/>
              <a:gdLst>
                <a:gd name="T0" fmla="*/ 2 w 13"/>
                <a:gd name="T1" fmla="*/ 0 h 9"/>
                <a:gd name="T2" fmla="*/ 13 w 13"/>
                <a:gd name="T3" fmla="*/ 4 h 9"/>
                <a:gd name="T4" fmla="*/ 2 w 13"/>
                <a:gd name="T5" fmla="*/ 9 h 9"/>
                <a:gd name="T6" fmla="*/ 1 w 13"/>
                <a:gd name="T7" fmla="*/ 7 h 9"/>
                <a:gd name="T8" fmla="*/ 0 w 13"/>
                <a:gd name="T9" fmla="*/ 4 h 9"/>
                <a:gd name="T10" fmla="*/ 1 w 13"/>
                <a:gd name="T11" fmla="*/ 2 h 9"/>
                <a:gd name="T12" fmla="*/ 2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2" y="0"/>
                  </a:moveTo>
                  <a:lnTo>
                    <a:pt x="13" y="4"/>
                  </a:lnTo>
                  <a:lnTo>
                    <a:pt x="2" y="9"/>
                  </a:lnTo>
                  <a:lnTo>
                    <a:pt x="1" y="7"/>
                  </a:lnTo>
                  <a:lnTo>
                    <a:pt x="0" y="4"/>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27" name="Freeform 637"/>
            <p:cNvSpPr>
              <a:spLocks/>
            </p:cNvSpPr>
            <p:nvPr/>
          </p:nvSpPr>
          <p:spPr bwMode="auto">
            <a:xfrm>
              <a:off x="640" y="1643"/>
              <a:ext cx="862" cy="92"/>
            </a:xfrm>
            <a:custGeom>
              <a:avLst/>
              <a:gdLst>
                <a:gd name="T0" fmla="*/ 48 w 862"/>
                <a:gd name="T1" fmla="*/ 21 h 92"/>
                <a:gd name="T2" fmla="*/ 132 w 862"/>
                <a:gd name="T3" fmla="*/ 91 h 92"/>
                <a:gd name="T4" fmla="*/ 136 w 862"/>
                <a:gd name="T5" fmla="*/ 88 h 92"/>
                <a:gd name="T6" fmla="*/ 140 w 862"/>
                <a:gd name="T7" fmla="*/ 91 h 92"/>
                <a:gd name="T8" fmla="*/ 168 w 862"/>
                <a:gd name="T9" fmla="*/ 91 h 92"/>
                <a:gd name="T10" fmla="*/ 172 w 862"/>
                <a:gd name="T11" fmla="*/ 88 h 92"/>
                <a:gd name="T12" fmla="*/ 176 w 862"/>
                <a:gd name="T13" fmla="*/ 91 h 92"/>
                <a:gd name="T14" fmla="*/ 356 w 862"/>
                <a:gd name="T15" fmla="*/ 91 h 92"/>
                <a:gd name="T16" fmla="*/ 361 w 862"/>
                <a:gd name="T17" fmla="*/ 88 h 92"/>
                <a:gd name="T18" fmla="*/ 365 w 862"/>
                <a:gd name="T19" fmla="*/ 91 h 92"/>
                <a:gd name="T20" fmla="*/ 383 w 862"/>
                <a:gd name="T21" fmla="*/ 91 h 92"/>
                <a:gd name="T22" fmla="*/ 387 w 862"/>
                <a:gd name="T23" fmla="*/ 88 h 92"/>
                <a:gd name="T24" fmla="*/ 391 w 862"/>
                <a:gd name="T25" fmla="*/ 91 h 92"/>
                <a:gd name="T26" fmla="*/ 559 w 862"/>
                <a:gd name="T27" fmla="*/ 91 h 92"/>
                <a:gd name="T28" fmla="*/ 563 w 862"/>
                <a:gd name="T29" fmla="*/ 88 h 92"/>
                <a:gd name="T30" fmla="*/ 567 w 862"/>
                <a:gd name="T31" fmla="*/ 91 h 92"/>
                <a:gd name="T32" fmla="*/ 608 w 862"/>
                <a:gd name="T33" fmla="*/ 90 h 92"/>
                <a:gd name="T34" fmla="*/ 612 w 862"/>
                <a:gd name="T35" fmla="*/ 87 h 92"/>
                <a:gd name="T36" fmla="*/ 619 w 862"/>
                <a:gd name="T37" fmla="*/ 87 h 92"/>
                <a:gd name="T38" fmla="*/ 623 w 862"/>
                <a:gd name="T39" fmla="*/ 90 h 92"/>
                <a:gd name="T40" fmla="*/ 628 w 862"/>
                <a:gd name="T41" fmla="*/ 91 h 92"/>
                <a:gd name="T42" fmla="*/ 632 w 862"/>
                <a:gd name="T43" fmla="*/ 88 h 92"/>
                <a:gd name="T44" fmla="*/ 636 w 862"/>
                <a:gd name="T45" fmla="*/ 91 h 92"/>
                <a:gd name="T46" fmla="*/ 644 w 862"/>
                <a:gd name="T47" fmla="*/ 91 h 92"/>
                <a:gd name="T48" fmla="*/ 648 w 862"/>
                <a:gd name="T49" fmla="*/ 88 h 92"/>
                <a:gd name="T50" fmla="*/ 653 w 862"/>
                <a:gd name="T51" fmla="*/ 91 h 92"/>
                <a:gd name="T52" fmla="*/ 668 w 862"/>
                <a:gd name="T53" fmla="*/ 91 h 92"/>
                <a:gd name="T54" fmla="*/ 672 w 862"/>
                <a:gd name="T55" fmla="*/ 88 h 92"/>
                <a:gd name="T56" fmla="*/ 676 w 862"/>
                <a:gd name="T57" fmla="*/ 91 h 92"/>
                <a:gd name="T58" fmla="*/ 700 w 862"/>
                <a:gd name="T59" fmla="*/ 90 h 92"/>
                <a:gd name="T60" fmla="*/ 705 w 862"/>
                <a:gd name="T61" fmla="*/ 86 h 92"/>
                <a:gd name="T62" fmla="*/ 712 w 862"/>
                <a:gd name="T63" fmla="*/ 86 h 92"/>
                <a:gd name="T64" fmla="*/ 716 w 862"/>
                <a:gd name="T65" fmla="*/ 90 h 92"/>
                <a:gd name="T66" fmla="*/ 723 w 862"/>
                <a:gd name="T67" fmla="*/ 91 h 92"/>
                <a:gd name="T68" fmla="*/ 727 w 862"/>
                <a:gd name="T69" fmla="*/ 88 h 92"/>
                <a:gd name="T70" fmla="*/ 731 w 862"/>
                <a:gd name="T71" fmla="*/ 91 h 92"/>
                <a:gd name="T72" fmla="*/ 733 w 862"/>
                <a:gd name="T73" fmla="*/ 91 h 92"/>
                <a:gd name="T74" fmla="*/ 737 w 862"/>
                <a:gd name="T75" fmla="*/ 88 h 92"/>
                <a:gd name="T76" fmla="*/ 741 w 862"/>
                <a:gd name="T77" fmla="*/ 91 h 92"/>
                <a:gd name="T78" fmla="*/ 751 w 862"/>
                <a:gd name="T79" fmla="*/ 91 h 92"/>
                <a:gd name="T80" fmla="*/ 755 w 862"/>
                <a:gd name="T81" fmla="*/ 88 h 92"/>
                <a:gd name="T82" fmla="*/ 759 w 862"/>
                <a:gd name="T83" fmla="*/ 91 h 92"/>
                <a:gd name="T84" fmla="*/ 771 w 862"/>
                <a:gd name="T85" fmla="*/ 91 h 92"/>
                <a:gd name="T86" fmla="*/ 775 w 862"/>
                <a:gd name="T87" fmla="*/ 88 h 92"/>
                <a:gd name="T88" fmla="*/ 779 w 862"/>
                <a:gd name="T89" fmla="*/ 91 h 92"/>
                <a:gd name="T90" fmla="*/ 781 w 862"/>
                <a:gd name="T91" fmla="*/ 91 h 92"/>
                <a:gd name="T92" fmla="*/ 785 w 862"/>
                <a:gd name="T93" fmla="*/ 88 h 92"/>
                <a:gd name="T94" fmla="*/ 789 w 862"/>
                <a:gd name="T95" fmla="*/ 91 h 92"/>
                <a:gd name="T96" fmla="*/ 825 w 862"/>
                <a:gd name="T97" fmla="*/ 91 h 92"/>
                <a:gd name="T98" fmla="*/ 829 w 862"/>
                <a:gd name="T99" fmla="*/ 88 h 92"/>
                <a:gd name="T100" fmla="*/ 833 w 862"/>
                <a:gd name="T101" fmla="*/ 91 h 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62"/>
                <a:gd name="T154" fmla="*/ 0 h 92"/>
                <a:gd name="T155" fmla="*/ 862 w 862"/>
                <a:gd name="T156" fmla="*/ 92 h 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62" h="92">
                  <a:moveTo>
                    <a:pt x="0" y="0"/>
                  </a:moveTo>
                  <a:lnTo>
                    <a:pt x="0" y="21"/>
                  </a:lnTo>
                  <a:lnTo>
                    <a:pt x="48" y="21"/>
                  </a:lnTo>
                  <a:lnTo>
                    <a:pt x="48" y="92"/>
                  </a:lnTo>
                  <a:lnTo>
                    <a:pt x="132" y="92"/>
                  </a:lnTo>
                  <a:lnTo>
                    <a:pt x="132" y="91"/>
                  </a:lnTo>
                  <a:lnTo>
                    <a:pt x="133" y="90"/>
                  </a:lnTo>
                  <a:lnTo>
                    <a:pt x="135" y="89"/>
                  </a:lnTo>
                  <a:lnTo>
                    <a:pt x="136" y="88"/>
                  </a:lnTo>
                  <a:lnTo>
                    <a:pt x="138" y="89"/>
                  </a:lnTo>
                  <a:lnTo>
                    <a:pt x="139" y="90"/>
                  </a:lnTo>
                  <a:lnTo>
                    <a:pt x="140" y="91"/>
                  </a:lnTo>
                  <a:lnTo>
                    <a:pt x="141" y="92"/>
                  </a:lnTo>
                  <a:lnTo>
                    <a:pt x="167" y="92"/>
                  </a:lnTo>
                  <a:lnTo>
                    <a:pt x="168" y="91"/>
                  </a:lnTo>
                  <a:lnTo>
                    <a:pt x="169" y="90"/>
                  </a:lnTo>
                  <a:lnTo>
                    <a:pt x="170" y="89"/>
                  </a:lnTo>
                  <a:lnTo>
                    <a:pt x="172" y="88"/>
                  </a:lnTo>
                  <a:lnTo>
                    <a:pt x="174" y="89"/>
                  </a:lnTo>
                  <a:lnTo>
                    <a:pt x="175" y="90"/>
                  </a:lnTo>
                  <a:lnTo>
                    <a:pt x="176" y="91"/>
                  </a:lnTo>
                  <a:lnTo>
                    <a:pt x="176" y="92"/>
                  </a:lnTo>
                  <a:lnTo>
                    <a:pt x="356" y="92"/>
                  </a:lnTo>
                  <a:lnTo>
                    <a:pt x="356" y="91"/>
                  </a:lnTo>
                  <a:lnTo>
                    <a:pt x="357" y="90"/>
                  </a:lnTo>
                  <a:lnTo>
                    <a:pt x="359" y="89"/>
                  </a:lnTo>
                  <a:lnTo>
                    <a:pt x="361" y="88"/>
                  </a:lnTo>
                  <a:lnTo>
                    <a:pt x="362" y="89"/>
                  </a:lnTo>
                  <a:lnTo>
                    <a:pt x="364" y="90"/>
                  </a:lnTo>
                  <a:lnTo>
                    <a:pt x="365" y="91"/>
                  </a:lnTo>
                  <a:lnTo>
                    <a:pt x="365" y="92"/>
                  </a:lnTo>
                  <a:lnTo>
                    <a:pt x="383" y="92"/>
                  </a:lnTo>
                  <a:lnTo>
                    <a:pt x="383" y="91"/>
                  </a:lnTo>
                  <a:lnTo>
                    <a:pt x="384" y="90"/>
                  </a:lnTo>
                  <a:lnTo>
                    <a:pt x="385" y="89"/>
                  </a:lnTo>
                  <a:lnTo>
                    <a:pt x="387" y="88"/>
                  </a:lnTo>
                  <a:lnTo>
                    <a:pt x="389" y="89"/>
                  </a:lnTo>
                  <a:lnTo>
                    <a:pt x="390" y="90"/>
                  </a:lnTo>
                  <a:lnTo>
                    <a:pt x="391" y="91"/>
                  </a:lnTo>
                  <a:lnTo>
                    <a:pt x="392" y="92"/>
                  </a:lnTo>
                  <a:lnTo>
                    <a:pt x="558" y="92"/>
                  </a:lnTo>
                  <a:lnTo>
                    <a:pt x="559" y="91"/>
                  </a:lnTo>
                  <a:lnTo>
                    <a:pt x="560" y="90"/>
                  </a:lnTo>
                  <a:lnTo>
                    <a:pt x="561" y="89"/>
                  </a:lnTo>
                  <a:lnTo>
                    <a:pt x="563" y="88"/>
                  </a:lnTo>
                  <a:lnTo>
                    <a:pt x="564" y="89"/>
                  </a:lnTo>
                  <a:lnTo>
                    <a:pt x="566" y="90"/>
                  </a:lnTo>
                  <a:lnTo>
                    <a:pt x="567" y="91"/>
                  </a:lnTo>
                  <a:lnTo>
                    <a:pt x="567" y="92"/>
                  </a:lnTo>
                  <a:lnTo>
                    <a:pt x="607" y="92"/>
                  </a:lnTo>
                  <a:lnTo>
                    <a:pt x="608" y="90"/>
                  </a:lnTo>
                  <a:lnTo>
                    <a:pt x="609" y="89"/>
                  </a:lnTo>
                  <a:lnTo>
                    <a:pt x="610" y="87"/>
                  </a:lnTo>
                  <a:lnTo>
                    <a:pt x="612" y="87"/>
                  </a:lnTo>
                  <a:lnTo>
                    <a:pt x="614" y="86"/>
                  </a:lnTo>
                  <a:lnTo>
                    <a:pt x="616" y="86"/>
                  </a:lnTo>
                  <a:lnTo>
                    <a:pt x="619" y="87"/>
                  </a:lnTo>
                  <a:lnTo>
                    <a:pt x="620" y="87"/>
                  </a:lnTo>
                  <a:lnTo>
                    <a:pt x="622" y="89"/>
                  </a:lnTo>
                  <a:lnTo>
                    <a:pt x="623" y="90"/>
                  </a:lnTo>
                  <a:lnTo>
                    <a:pt x="623" y="92"/>
                  </a:lnTo>
                  <a:lnTo>
                    <a:pt x="628" y="92"/>
                  </a:lnTo>
                  <a:lnTo>
                    <a:pt x="628" y="91"/>
                  </a:lnTo>
                  <a:lnTo>
                    <a:pt x="629" y="90"/>
                  </a:lnTo>
                  <a:lnTo>
                    <a:pt x="630" y="89"/>
                  </a:lnTo>
                  <a:lnTo>
                    <a:pt x="632" y="88"/>
                  </a:lnTo>
                  <a:lnTo>
                    <a:pt x="634" y="89"/>
                  </a:lnTo>
                  <a:lnTo>
                    <a:pt x="635" y="90"/>
                  </a:lnTo>
                  <a:lnTo>
                    <a:pt x="636" y="91"/>
                  </a:lnTo>
                  <a:lnTo>
                    <a:pt x="637" y="92"/>
                  </a:lnTo>
                  <a:lnTo>
                    <a:pt x="644" y="92"/>
                  </a:lnTo>
                  <a:lnTo>
                    <a:pt x="644" y="91"/>
                  </a:lnTo>
                  <a:lnTo>
                    <a:pt x="645" y="90"/>
                  </a:lnTo>
                  <a:lnTo>
                    <a:pt x="647" y="89"/>
                  </a:lnTo>
                  <a:lnTo>
                    <a:pt x="648" y="88"/>
                  </a:lnTo>
                  <a:lnTo>
                    <a:pt x="650" y="89"/>
                  </a:lnTo>
                  <a:lnTo>
                    <a:pt x="652" y="90"/>
                  </a:lnTo>
                  <a:lnTo>
                    <a:pt x="653" y="91"/>
                  </a:lnTo>
                  <a:lnTo>
                    <a:pt x="653" y="92"/>
                  </a:lnTo>
                  <a:lnTo>
                    <a:pt x="667" y="92"/>
                  </a:lnTo>
                  <a:lnTo>
                    <a:pt x="668" y="91"/>
                  </a:lnTo>
                  <a:lnTo>
                    <a:pt x="668" y="90"/>
                  </a:lnTo>
                  <a:lnTo>
                    <a:pt x="670" y="89"/>
                  </a:lnTo>
                  <a:lnTo>
                    <a:pt x="672" y="88"/>
                  </a:lnTo>
                  <a:lnTo>
                    <a:pt x="673" y="89"/>
                  </a:lnTo>
                  <a:lnTo>
                    <a:pt x="675" y="90"/>
                  </a:lnTo>
                  <a:lnTo>
                    <a:pt x="676" y="91"/>
                  </a:lnTo>
                  <a:lnTo>
                    <a:pt x="676" y="92"/>
                  </a:lnTo>
                  <a:lnTo>
                    <a:pt x="700" y="92"/>
                  </a:lnTo>
                  <a:lnTo>
                    <a:pt x="700" y="90"/>
                  </a:lnTo>
                  <a:lnTo>
                    <a:pt x="701" y="89"/>
                  </a:lnTo>
                  <a:lnTo>
                    <a:pt x="703" y="87"/>
                  </a:lnTo>
                  <a:lnTo>
                    <a:pt x="705" y="86"/>
                  </a:lnTo>
                  <a:lnTo>
                    <a:pt x="707" y="86"/>
                  </a:lnTo>
                  <a:lnTo>
                    <a:pt x="709" y="86"/>
                  </a:lnTo>
                  <a:lnTo>
                    <a:pt x="712" y="86"/>
                  </a:lnTo>
                  <a:lnTo>
                    <a:pt x="714" y="87"/>
                  </a:lnTo>
                  <a:lnTo>
                    <a:pt x="715" y="89"/>
                  </a:lnTo>
                  <a:lnTo>
                    <a:pt x="716" y="90"/>
                  </a:lnTo>
                  <a:lnTo>
                    <a:pt x="717" y="92"/>
                  </a:lnTo>
                  <a:lnTo>
                    <a:pt x="723" y="92"/>
                  </a:lnTo>
                  <a:lnTo>
                    <a:pt x="723" y="91"/>
                  </a:lnTo>
                  <a:lnTo>
                    <a:pt x="724" y="90"/>
                  </a:lnTo>
                  <a:lnTo>
                    <a:pt x="726" y="89"/>
                  </a:lnTo>
                  <a:lnTo>
                    <a:pt x="727" y="88"/>
                  </a:lnTo>
                  <a:lnTo>
                    <a:pt x="729" y="89"/>
                  </a:lnTo>
                  <a:lnTo>
                    <a:pt x="731" y="90"/>
                  </a:lnTo>
                  <a:lnTo>
                    <a:pt x="731" y="91"/>
                  </a:lnTo>
                  <a:lnTo>
                    <a:pt x="732" y="92"/>
                  </a:lnTo>
                  <a:lnTo>
                    <a:pt x="733" y="91"/>
                  </a:lnTo>
                  <a:lnTo>
                    <a:pt x="734" y="90"/>
                  </a:lnTo>
                  <a:lnTo>
                    <a:pt x="735" y="89"/>
                  </a:lnTo>
                  <a:lnTo>
                    <a:pt x="737" y="88"/>
                  </a:lnTo>
                  <a:lnTo>
                    <a:pt x="738" y="89"/>
                  </a:lnTo>
                  <a:lnTo>
                    <a:pt x="740" y="90"/>
                  </a:lnTo>
                  <a:lnTo>
                    <a:pt x="741" y="91"/>
                  </a:lnTo>
                  <a:lnTo>
                    <a:pt x="741" y="92"/>
                  </a:lnTo>
                  <a:lnTo>
                    <a:pt x="750" y="92"/>
                  </a:lnTo>
                  <a:lnTo>
                    <a:pt x="751" y="91"/>
                  </a:lnTo>
                  <a:lnTo>
                    <a:pt x="752" y="90"/>
                  </a:lnTo>
                  <a:lnTo>
                    <a:pt x="753" y="89"/>
                  </a:lnTo>
                  <a:lnTo>
                    <a:pt x="755" y="88"/>
                  </a:lnTo>
                  <a:lnTo>
                    <a:pt x="757" y="89"/>
                  </a:lnTo>
                  <a:lnTo>
                    <a:pt x="758" y="90"/>
                  </a:lnTo>
                  <a:lnTo>
                    <a:pt x="759" y="91"/>
                  </a:lnTo>
                  <a:lnTo>
                    <a:pt x="759" y="92"/>
                  </a:lnTo>
                  <a:lnTo>
                    <a:pt x="770" y="92"/>
                  </a:lnTo>
                  <a:lnTo>
                    <a:pt x="771" y="91"/>
                  </a:lnTo>
                  <a:lnTo>
                    <a:pt x="771" y="90"/>
                  </a:lnTo>
                  <a:lnTo>
                    <a:pt x="773" y="89"/>
                  </a:lnTo>
                  <a:lnTo>
                    <a:pt x="775" y="88"/>
                  </a:lnTo>
                  <a:lnTo>
                    <a:pt x="776" y="89"/>
                  </a:lnTo>
                  <a:lnTo>
                    <a:pt x="778" y="90"/>
                  </a:lnTo>
                  <a:lnTo>
                    <a:pt x="779" y="91"/>
                  </a:lnTo>
                  <a:lnTo>
                    <a:pt x="779" y="92"/>
                  </a:lnTo>
                  <a:lnTo>
                    <a:pt x="780" y="92"/>
                  </a:lnTo>
                  <a:lnTo>
                    <a:pt x="781" y="91"/>
                  </a:lnTo>
                  <a:lnTo>
                    <a:pt x="782" y="90"/>
                  </a:lnTo>
                  <a:lnTo>
                    <a:pt x="783" y="89"/>
                  </a:lnTo>
                  <a:lnTo>
                    <a:pt x="785" y="88"/>
                  </a:lnTo>
                  <a:lnTo>
                    <a:pt x="786" y="89"/>
                  </a:lnTo>
                  <a:lnTo>
                    <a:pt x="788" y="90"/>
                  </a:lnTo>
                  <a:lnTo>
                    <a:pt x="789" y="91"/>
                  </a:lnTo>
                  <a:lnTo>
                    <a:pt x="789" y="92"/>
                  </a:lnTo>
                  <a:lnTo>
                    <a:pt x="824" y="92"/>
                  </a:lnTo>
                  <a:lnTo>
                    <a:pt x="825" y="91"/>
                  </a:lnTo>
                  <a:lnTo>
                    <a:pt x="825" y="90"/>
                  </a:lnTo>
                  <a:lnTo>
                    <a:pt x="827" y="89"/>
                  </a:lnTo>
                  <a:lnTo>
                    <a:pt x="829" y="88"/>
                  </a:lnTo>
                  <a:lnTo>
                    <a:pt x="830" y="89"/>
                  </a:lnTo>
                  <a:lnTo>
                    <a:pt x="832" y="90"/>
                  </a:lnTo>
                  <a:lnTo>
                    <a:pt x="833" y="91"/>
                  </a:lnTo>
                  <a:lnTo>
                    <a:pt x="833" y="92"/>
                  </a:lnTo>
                  <a:lnTo>
                    <a:pt x="862" y="92"/>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28" name="Freeform 638"/>
            <p:cNvSpPr>
              <a:spLocks/>
            </p:cNvSpPr>
            <p:nvPr/>
          </p:nvSpPr>
          <p:spPr bwMode="auto">
            <a:xfrm>
              <a:off x="1501" y="1730"/>
              <a:ext cx="13" cy="10"/>
            </a:xfrm>
            <a:custGeom>
              <a:avLst/>
              <a:gdLst>
                <a:gd name="T0" fmla="*/ 1 w 13"/>
                <a:gd name="T1" fmla="*/ 0 h 10"/>
                <a:gd name="T2" fmla="*/ 13 w 13"/>
                <a:gd name="T3" fmla="*/ 5 h 10"/>
                <a:gd name="T4" fmla="*/ 1 w 13"/>
                <a:gd name="T5" fmla="*/ 10 h 10"/>
                <a:gd name="T6" fmla="*/ 0 w 13"/>
                <a:gd name="T7" fmla="*/ 7 h 10"/>
                <a:gd name="T8" fmla="*/ 0 w 13"/>
                <a:gd name="T9" fmla="*/ 5 h 10"/>
                <a:gd name="T10" fmla="*/ 0 w 13"/>
                <a:gd name="T11" fmla="*/ 3 h 10"/>
                <a:gd name="T12" fmla="*/ 1 w 13"/>
                <a:gd name="T13" fmla="*/ 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 y="0"/>
                  </a:moveTo>
                  <a:lnTo>
                    <a:pt x="13" y="5"/>
                  </a:lnTo>
                  <a:lnTo>
                    <a:pt x="1" y="10"/>
                  </a:lnTo>
                  <a:lnTo>
                    <a:pt x="0" y="7"/>
                  </a:lnTo>
                  <a:lnTo>
                    <a:pt x="0" y="5"/>
                  </a:lnTo>
                  <a:lnTo>
                    <a:pt x="0" y="3"/>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29" name="Freeform 639"/>
            <p:cNvSpPr>
              <a:spLocks/>
            </p:cNvSpPr>
            <p:nvPr/>
          </p:nvSpPr>
          <p:spPr bwMode="auto">
            <a:xfrm>
              <a:off x="1693" y="1752"/>
              <a:ext cx="1898" cy="996"/>
            </a:xfrm>
            <a:custGeom>
              <a:avLst/>
              <a:gdLst>
                <a:gd name="T0" fmla="*/ 1882 w 1898"/>
                <a:gd name="T1" fmla="*/ 311 h 996"/>
                <a:gd name="T2" fmla="*/ 1842 w 1898"/>
                <a:gd name="T3" fmla="*/ 307 h 996"/>
                <a:gd name="T4" fmla="*/ 1809 w 1898"/>
                <a:gd name="T5" fmla="*/ 311 h 996"/>
                <a:gd name="T6" fmla="*/ 1765 w 1898"/>
                <a:gd name="T7" fmla="*/ 311 h 996"/>
                <a:gd name="T8" fmla="*/ 1745 w 1898"/>
                <a:gd name="T9" fmla="*/ 311 h 996"/>
                <a:gd name="T10" fmla="*/ 1640 w 1898"/>
                <a:gd name="T11" fmla="*/ 311 h 996"/>
                <a:gd name="T12" fmla="*/ 1584 w 1898"/>
                <a:gd name="T13" fmla="*/ 311 h 996"/>
                <a:gd name="T14" fmla="*/ 1523 w 1898"/>
                <a:gd name="T15" fmla="*/ 311 h 996"/>
                <a:gd name="T16" fmla="*/ 1513 w 1898"/>
                <a:gd name="T17" fmla="*/ 310 h 996"/>
                <a:gd name="T18" fmla="*/ 1490 w 1898"/>
                <a:gd name="T19" fmla="*/ 312 h 996"/>
                <a:gd name="T20" fmla="*/ 1452 w 1898"/>
                <a:gd name="T21" fmla="*/ 9 h 996"/>
                <a:gd name="T22" fmla="*/ 1434 w 1898"/>
                <a:gd name="T23" fmla="*/ 9 h 996"/>
                <a:gd name="T24" fmla="*/ 1423 w 1898"/>
                <a:gd name="T25" fmla="*/ 9 h 996"/>
                <a:gd name="T26" fmla="*/ 1403 w 1898"/>
                <a:gd name="T27" fmla="*/ 9 h 996"/>
                <a:gd name="T28" fmla="*/ 1383 w 1898"/>
                <a:gd name="T29" fmla="*/ 9 h 996"/>
                <a:gd name="T30" fmla="*/ 1362 w 1898"/>
                <a:gd name="T31" fmla="*/ 9 h 996"/>
                <a:gd name="T32" fmla="*/ 1338 w 1898"/>
                <a:gd name="T33" fmla="*/ 9 h 996"/>
                <a:gd name="T34" fmla="*/ 1299 w 1898"/>
                <a:gd name="T35" fmla="*/ 6 h 996"/>
                <a:gd name="T36" fmla="*/ 1282 w 1898"/>
                <a:gd name="T37" fmla="*/ 6 h 996"/>
                <a:gd name="T38" fmla="*/ 1233 w 1898"/>
                <a:gd name="T39" fmla="*/ 6 h 996"/>
                <a:gd name="T40" fmla="*/ 1210 w 1898"/>
                <a:gd name="T41" fmla="*/ 2 h 996"/>
                <a:gd name="T42" fmla="*/ 1145 w 1898"/>
                <a:gd name="T43" fmla="*/ 5 h 996"/>
                <a:gd name="T44" fmla="*/ 1132 w 1898"/>
                <a:gd name="T45" fmla="*/ 5 h 996"/>
                <a:gd name="T46" fmla="*/ 1101 w 1898"/>
                <a:gd name="T47" fmla="*/ 5 h 996"/>
                <a:gd name="T48" fmla="*/ 1074 w 1898"/>
                <a:gd name="T49" fmla="*/ 5 h 996"/>
                <a:gd name="T50" fmla="*/ 1008 w 1898"/>
                <a:gd name="T51" fmla="*/ 4 h 996"/>
                <a:gd name="T52" fmla="*/ 986 w 1898"/>
                <a:gd name="T53" fmla="*/ 9 h 996"/>
                <a:gd name="T54" fmla="*/ 954 w 1898"/>
                <a:gd name="T55" fmla="*/ 9 h 996"/>
                <a:gd name="T56" fmla="*/ 941 w 1898"/>
                <a:gd name="T57" fmla="*/ 7 h 996"/>
                <a:gd name="T58" fmla="*/ 923 w 1898"/>
                <a:gd name="T59" fmla="*/ 7 h 996"/>
                <a:gd name="T60" fmla="*/ 907 w 1898"/>
                <a:gd name="T61" fmla="*/ 7 h 996"/>
                <a:gd name="T62" fmla="*/ 885 w 1898"/>
                <a:gd name="T63" fmla="*/ 0 h 996"/>
                <a:gd name="T64" fmla="*/ 839 w 1898"/>
                <a:gd name="T65" fmla="*/ 6 h 996"/>
                <a:gd name="T66" fmla="*/ 819 w 1898"/>
                <a:gd name="T67" fmla="*/ 6 h 996"/>
                <a:gd name="T68" fmla="*/ 787 w 1898"/>
                <a:gd name="T69" fmla="*/ 6 h 996"/>
                <a:gd name="T70" fmla="*/ 776 w 1898"/>
                <a:gd name="T71" fmla="*/ 6 h 996"/>
                <a:gd name="T72" fmla="*/ 760 w 1898"/>
                <a:gd name="T73" fmla="*/ 9 h 996"/>
                <a:gd name="T74" fmla="*/ 626 w 1898"/>
                <a:gd name="T75" fmla="*/ 9 h 996"/>
                <a:gd name="T76" fmla="*/ 580 w 1898"/>
                <a:gd name="T77" fmla="*/ 9 h 996"/>
                <a:gd name="T78" fmla="*/ 515 w 1898"/>
                <a:gd name="T79" fmla="*/ 9 h 996"/>
                <a:gd name="T80" fmla="*/ 503 w 1898"/>
                <a:gd name="T81" fmla="*/ 9 h 996"/>
                <a:gd name="T82" fmla="*/ 487 w 1898"/>
                <a:gd name="T83" fmla="*/ 9 h 996"/>
                <a:gd name="T84" fmla="*/ 463 w 1898"/>
                <a:gd name="T85" fmla="*/ 9 h 996"/>
                <a:gd name="T86" fmla="*/ 448 w 1898"/>
                <a:gd name="T87" fmla="*/ 5 h 996"/>
                <a:gd name="T88" fmla="*/ 433 w 1898"/>
                <a:gd name="T89" fmla="*/ 2 h 996"/>
                <a:gd name="T90" fmla="*/ 421 w 1898"/>
                <a:gd name="T91" fmla="*/ 5 h 996"/>
                <a:gd name="T92" fmla="*/ 411 w 1898"/>
                <a:gd name="T93" fmla="*/ 5 h 996"/>
                <a:gd name="T94" fmla="*/ 400 w 1898"/>
                <a:gd name="T95" fmla="*/ 5 h 996"/>
                <a:gd name="T96" fmla="*/ 380 w 1898"/>
                <a:gd name="T97" fmla="*/ 5 h 996"/>
                <a:gd name="T98" fmla="*/ 342 w 1898"/>
                <a:gd name="T99" fmla="*/ 5 h 996"/>
                <a:gd name="T100" fmla="*/ 314 w 1898"/>
                <a:gd name="T101" fmla="*/ 5 h 996"/>
                <a:gd name="T102" fmla="*/ 226 w 1898"/>
                <a:gd name="T103" fmla="*/ 5 h 996"/>
                <a:gd name="T104" fmla="*/ 197 w 1898"/>
                <a:gd name="T105" fmla="*/ 5 h 996"/>
                <a:gd name="T106" fmla="*/ 179 w 1898"/>
                <a:gd name="T107" fmla="*/ 5 h 996"/>
                <a:gd name="T108" fmla="*/ 164 w 1898"/>
                <a:gd name="T109" fmla="*/ 5 h 996"/>
                <a:gd name="T110" fmla="*/ 145 w 1898"/>
                <a:gd name="T111" fmla="*/ 4 h 996"/>
                <a:gd name="T112" fmla="*/ 126 w 1898"/>
                <a:gd name="T113" fmla="*/ 9 h 996"/>
                <a:gd name="T114" fmla="*/ 111 w 1898"/>
                <a:gd name="T115" fmla="*/ 9 h 996"/>
                <a:gd name="T116" fmla="*/ 97 w 1898"/>
                <a:gd name="T117" fmla="*/ 7 h 99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898"/>
                <a:gd name="T178" fmla="*/ 0 h 996"/>
                <a:gd name="T179" fmla="*/ 1898 w 1898"/>
                <a:gd name="T180" fmla="*/ 996 h 99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898" h="996">
                  <a:moveTo>
                    <a:pt x="1898" y="996"/>
                  </a:moveTo>
                  <a:lnTo>
                    <a:pt x="1898" y="314"/>
                  </a:lnTo>
                  <a:lnTo>
                    <a:pt x="1890" y="314"/>
                  </a:lnTo>
                  <a:lnTo>
                    <a:pt x="1889" y="312"/>
                  </a:lnTo>
                  <a:lnTo>
                    <a:pt x="1888" y="311"/>
                  </a:lnTo>
                  <a:lnTo>
                    <a:pt x="1887" y="311"/>
                  </a:lnTo>
                  <a:lnTo>
                    <a:pt x="1885" y="310"/>
                  </a:lnTo>
                  <a:lnTo>
                    <a:pt x="1883" y="311"/>
                  </a:lnTo>
                  <a:lnTo>
                    <a:pt x="1882" y="311"/>
                  </a:lnTo>
                  <a:lnTo>
                    <a:pt x="1881" y="312"/>
                  </a:lnTo>
                  <a:lnTo>
                    <a:pt x="1881" y="314"/>
                  </a:lnTo>
                  <a:lnTo>
                    <a:pt x="1852" y="314"/>
                  </a:lnTo>
                  <a:lnTo>
                    <a:pt x="1852" y="312"/>
                  </a:lnTo>
                  <a:lnTo>
                    <a:pt x="1851" y="310"/>
                  </a:lnTo>
                  <a:lnTo>
                    <a:pt x="1849" y="309"/>
                  </a:lnTo>
                  <a:lnTo>
                    <a:pt x="1847" y="308"/>
                  </a:lnTo>
                  <a:lnTo>
                    <a:pt x="1845" y="307"/>
                  </a:lnTo>
                  <a:lnTo>
                    <a:pt x="1842" y="307"/>
                  </a:lnTo>
                  <a:lnTo>
                    <a:pt x="1840" y="308"/>
                  </a:lnTo>
                  <a:lnTo>
                    <a:pt x="1838" y="309"/>
                  </a:lnTo>
                  <a:lnTo>
                    <a:pt x="1836" y="310"/>
                  </a:lnTo>
                  <a:lnTo>
                    <a:pt x="1835" y="312"/>
                  </a:lnTo>
                  <a:lnTo>
                    <a:pt x="1835" y="314"/>
                  </a:lnTo>
                  <a:lnTo>
                    <a:pt x="1811" y="314"/>
                  </a:lnTo>
                  <a:lnTo>
                    <a:pt x="1811" y="312"/>
                  </a:lnTo>
                  <a:lnTo>
                    <a:pt x="1810" y="311"/>
                  </a:lnTo>
                  <a:lnTo>
                    <a:pt x="1809" y="311"/>
                  </a:lnTo>
                  <a:lnTo>
                    <a:pt x="1807" y="310"/>
                  </a:lnTo>
                  <a:lnTo>
                    <a:pt x="1805" y="311"/>
                  </a:lnTo>
                  <a:lnTo>
                    <a:pt x="1804" y="311"/>
                  </a:lnTo>
                  <a:lnTo>
                    <a:pt x="1803" y="312"/>
                  </a:lnTo>
                  <a:lnTo>
                    <a:pt x="1803" y="314"/>
                  </a:lnTo>
                  <a:lnTo>
                    <a:pt x="1768" y="314"/>
                  </a:lnTo>
                  <a:lnTo>
                    <a:pt x="1767" y="312"/>
                  </a:lnTo>
                  <a:lnTo>
                    <a:pt x="1766" y="311"/>
                  </a:lnTo>
                  <a:lnTo>
                    <a:pt x="1765" y="311"/>
                  </a:lnTo>
                  <a:lnTo>
                    <a:pt x="1763" y="310"/>
                  </a:lnTo>
                  <a:lnTo>
                    <a:pt x="1761" y="311"/>
                  </a:lnTo>
                  <a:lnTo>
                    <a:pt x="1760" y="311"/>
                  </a:lnTo>
                  <a:lnTo>
                    <a:pt x="1759" y="312"/>
                  </a:lnTo>
                  <a:lnTo>
                    <a:pt x="1759" y="314"/>
                  </a:lnTo>
                  <a:lnTo>
                    <a:pt x="1748" y="314"/>
                  </a:lnTo>
                  <a:lnTo>
                    <a:pt x="1748" y="312"/>
                  </a:lnTo>
                  <a:lnTo>
                    <a:pt x="1747" y="311"/>
                  </a:lnTo>
                  <a:lnTo>
                    <a:pt x="1745" y="311"/>
                  </a:lnTo>
                  <a:lnTo>
                    <a:pt x="1744" y="310"/>
                  </a:lnTo>
                  <a:lnTo>
                    <a:pt x="1742" y="311"/>
                  </a:lnTo>
                  <a:lnTo>
                    <a:pt x="1741" y="311"/>
                  </a:lnTo>
                  <a:lnTo>
                    <a:pt x="1740" y="312"/>
                  </a:lnTo>
                  <a:lnTo>
                    <a:pt x="1739" y="314"/>
                  </a:lnTo>
                  <a:lnTo>
                    <a:pt x="1643" y="314"/>
                  </a:lnTo>
                  <a:lnTo>
                    <a:pt x="1642" y="312"/>
                  </a:lnTo>
                  <a:lnTo>
                    <a:pt x="1641" y="311"/>
                  </a:lnTo>
                  <a:lnTo>
                    <a:pt x="1640" y="311"/>
                  </a:lnTo>
                  <a:lnTo>
                    <a:pt x="1638" y="310"/>
                  </a:lnTo>
                  <a:lnTo>
                    <a:pt x="1637" y="311"/>
                  </a:lnTo>
                  <a:lnTo>
                    <a:pt x="1635" y="311"/>
                  </a:lnTo>
                  <a:lnTo>
                    <a:pt x="1634" y="312"/>
                  </a:lnTo>
                  <a:lnTo>
                    <a:pt x="1634" y="314"/>
                  </a:lnTo>
                  <a:lnTo>
                    <a:pt x="1587" y="314"/>
                  </a:lnTo>
                  <a:lnTo>
                    <a:pt x="1587" y="312"/>
                  </a:lnTo>
                  <a:lnTo>
                    <a:pt x="1586" y="311"/>
                  </a:lnTo>
                  <a:lnTo>
                    <a:pt x="1584" y="311"/>
                  </a:lnTo>
                  <a:lnTo>
                    <a:pt x="1582" y="310"/>
                  </a:lnTo>
                  <a:lnTo>
                    <a:pt x="1581" y="311"/>
                  </a:lnTo>
                  <a:lnTo>
                    <a:pt x="1579" y="311"/>
                  </a:lnTo>
                  <a:lnTo>
                    <a:pt x="1578" y="312"/>
                  </a:lnTo>
                  <a:lnTo>
                    <a:pt x="1578" y="314"/>
                  </a:lnTo>
                  <a:lnTo>
                    <a:pt x="1526" y="314"/>
                  </a:lnTo>
                  <a:lnTo>
                    <a:pt x="1526" y="312"/>
                  </a:lnTo>
                  <a:lnTo>
                    <a:pt x="1524" y="311"/>
                  </a:lnTo>
                  <a:lnTo>
                    <a:pt x="1523" y="311"/>
                  </a:lnTo>
                  <a:lnTo>
                    <a:pt x="1521" y="310"/>
                  </a:lnTo>
                  <a:lnTo>
                    <a:pt x="1520" y="311"/>
                  </a:lnTo>
                  <a:lnTo>
                    <a:pt x="1518" y="311"/>
                  </a:lnTo>
                  <a:lnTo>
                    <a:pt x="1517" y="312"/>
                  </a:lnTo>
                  <a:lnTo>
                    <a:pt x="1517" y="314"/>
                  </a:lnTo>
                  <a:lnTo>
                    <a:pt x="1516" y="314"/>
                  </a:lnTo>
                  <a:lnTo>
                    <a:pt x="1515" y="312"/>
                  </a:lnTo>
                  <a:lnTo>
                    <a:pt x="1515" y="311"/>
                  </a:lnTo>
                  <a:lnTo>
                    <a:pt x="1513" y="310"/>
                  </a:lnTo>
                  <a:lnTo>
                    <a:pt x="1512" y="309"/>
                  </a:lnTo>
                  <a:lnTo>
                    <a:pt x="1510" y="309"/>
                  </a:lnTo>
                  <a:lnTo>
                    <a:pt x="1508" y="309"/>
                  </a:lnTo>
                  <a:lnTo>
                    <a:pt x="1506" y="310"/>
                  </a:lnTo>
                  <a:lnTo>
                    <a:pt x="1505" y="311"/>
                  </a:lnTo>
                  <a:lnTo>
                    <a:pt x="1504" y="312"/>
                  </a:lnTo>
                  <a:lnTo>
                    <a:pt x="1504" y="314"/>
                  </a:lnTo>
                  <a:lnTo>
                    <a:pt x="1490" y="314"/>
                  </a:lnTo>
                  <a:lnTo>
                    <a:pt x="1490" y="312"/>
                  </a:lnTo>
                  <a:lnTo>
                    <a:pt x="1489" y="311"/>
                  </a:lnTo>
                  <a:lnTo>
                    <a:pt x="1487" y="311"/>
                  </a:lnTo>
                  <a:lnTo>
                    <a:pt x="1486" y="310"/>
                  </a:lnTo>
                  <a:lnTo>
                    <a:pt x="1484" y="311"/>
                  </a:lnTo>
                  <a:lnTo>
                    <a:pt x="1483" y="311"/>
                  </a:lnTo>
                  <a:lnTo>
                    <a:pt x="1481" y="312"/>
                  </a:lnTo>
                  <a:lnTo>
                    <a:pt x="1481" y="314"/>
                  </a:lnTo>
                  <a:lnTo>
                    <a:pt x="1452" y="314"/>
                  </a:lnTo>
                  <a:lnTo>
                    <a:pt x="1452" y="9"/>
                  </a:lnTo>
                  <a:lnTo>
                    <a:pt x="1443" y="9"/>
                  </a:lnTo>
                  <a:lnTo>
                    <a:pt x="1443" y="7"/>
                  </a:lnTo>
                  <a:lnTo>
                    <a:pt x="1442" y="6"/>
                  </a:lnTo>
                  <a:lnTo>
                    <a:pt x="1441" y="5"/>
                  </a:lnTo>
                  <a:lnTo>
                    <a:pt x="1439" y="5"/>
                  </a:lnTo>
                  <a:lnTo>
                    <a:pt x="1437" y="5"/>
                  </a:lnTo>
                  <a:lnTo>
                    <a:pt x="1436" y="6"/>
                  </a:lnTo>
                  <a:lnTo>
                    <a:pt x="1435" y="7"/>
                  </a:lnTo>
                  <a:lnTo>
                    <a:pt x="1434" y="9"/>
                  </a:lnTo>
                  <a:lnTo>
                    <a:pt x="1432" y="9"/>
                  </a:lnTo>
                  <a:lnTo>
                    <a:pt x="1431" y="7"/>
                  </a:lnTo>
                  <a:lnTo>
                    <a:pt x="1430" y="6"/>
                  </a:lnTo>
                  <a:lnTo>
                    <a:pt x="1429" y="5"/>
                  </a:lnTo>
                  <a:lnTo>
                    <a:pt x="1427" y="5"/>
                  </a:lnTo>
                  <a:lnTo>
                    <a:pt x="1425" y="5"/>
                  </a:lnTo>
                  <a:lnTo>
                    <a:pt x="1424" y="6"/>
                  </a:lnTo>
                  <a:lnTo>
                    <a:pt x="1423" y="7"/>
                  </a:lnTo>
                  <a:lnTo>
                    <a:pt x="1423" y="9"/>
                  </a:lnTo>
                  <a:lnTo>
                    <a:pt x="1412" y="9"/>
                  </a:lnTo>
                  <a:lnTo>
                    <a:pt x="1412" y="7"/>
                  </a:lnTo>
                  <a:lnTo>
                    <a:pt x="1411" y="6"/>
                  </a:lnTo>
                  <a:lnTo>
                    <a:pt x="1409" y="5"/>
                  </a:lnTo>
                  <a:lnTo>
                    <a:pt x="1408" y="5"/>
                  </a:lnTo>
                  <a:lnTo>
                    <a:pt x="1406" y="5"/>
                  </a:lnTo>
                  <a:lnTo>
                    <a:pt x="1405" y="6"/>
                  </a:lnTo>
                  <a:lnTo>
                    <a:pt x="1404" y="7"/>
                  </a:lnTo>
                  <a:lnTo>
                    <a:pt x="1403" y="9"/>
                  </a:lnTo>
                  <a:lnTo>
                    <a:pt x="1392" y="9"/>
                  </a:lnTo>
                  <a:lnTo>
                    <a:pt x="1392" y="7"/>
                  </a:lnTo>
                  <a:lnTo>
                    <a:pt x="1391" y="6"/>
                  </a:lnTo>
                  <a:lnTo>
                    <a:pt x="1390" y="5"/>
                  </a:lnTo>
                  <a:lnTo>
                    <a:pt x="1388" y="5"/>
                  </a:lnTo>
                  <a:lnTo>
                    <a:pt x="1386" y="5"/>
                  </a:lnTo>
                  <a:lnTo>
                    <a:pt x="1385" y="6"/>
                  </a:lnTo>
                  <a:lnTo>
                    <a:pt x="1384" y="7"/>
                  </a:lnTo>
                  <a:lnTo>
                    <a:pt x="1383" y="9"/>
                  </a:lnTo>
                  <a:lnTo>
                    <a:pt x="1371" y="9"/>
                  </a:lnTo>
                  <a:lnTo>
                    <a:pt x="1370" y="7"/>
                  </a:lnTo>
                  <a:lnTo>
                    <a:pt x="1369" y="6"/>
                  </a:lnTo>
                  <a:lnTo>
                    <a:pt x="1368" y="5"/>
                  </a:lnTo>
                  <a:lnTo>
                    <a:pt x="1366" y="5"/>
                  </a:lnTo>
                  <a:lnTo>
                    <a:pt x="1365" y="5"/>
                  </a:lnTo>
                  <a:lnTo>
                    <a:pt x="1363" y="6"/>
                  </a:lnTo>
                  <a:lnTo>
                    <a:pt x="1362" y="7"/>
                  </a:lnTo>
                  <a:lnTo>
                    <a:pt x="1362" y="9"/>
                  </a:lnTo>
                  <a:lnTo>
                    <a:pt x="1347" y="9"/>
                  </a:lnTo>
                  <a:lnTo>
                    <a:pt x="1347" y="7"/>
                  </a:lnTo>
                  <a:lnTo>
                    <a:pt x="1346" y="6"/>
                  </a:lnTo>
                  <a:lnTo>
                    <a:pt x="1344" y="5"/>
                  </a:lnTo>
                  <a:lnTo>
                    <a:pt x="1343" y="5"/>
                  </a:lnTo>
                  <a:lnTo>
                    <a:pt x="1341" y="5"/>
                  </a:lnTo>
                  <a:lnTo>
                    <a:pt x="1339" y="6"/>
                  </a:lnTo>
                  <a:lnTo>
                    <a:pt x="1339" y="7"/>
                  </a:lnTo>
                  <a:lnTo>
                    <a:pt x="1338" y="9"/>
                  </a:lnTo>
                  <a:lnTo>
                    <a:pt x="1311" y="9"/>
                  </a:lnTo>
                  <a:lnTo>
                    <a:pt x="1311" y="7"/>
                  </a:lnTo>
                  <a:lnTo>
                    <a:pt x="1310" y="6"/>
                  </a:lnTo>
                  <a:lnTo>
                    <a:pt x="1308" y="4"/>
                  </a:lnTo>
                  <a:lnTo>
                    <a:pt x="1307" y="4"/>
                  </a:lnTo>
                  <a:lnTo>
                    <a:pt x="1304" y="4"/>
                  </a:lnTo>
                  <a:lnTo>
                    <a:pt x="1302" y="4"/>
                  </a:lnTo>
                  <a:lnTo>
                    <a:pt x="1300" y="4"/>
                  </a:lnTo>
                  <a:lnTo>
                    <a:pt x="1299" y="6"/>
                  </a:lnTo>
                  <a:lnTo>
                    <a:pt x="1298" y="7"/>
                  </a:lnTo>
                  <a:lnTo>
                    <a:pt x="1298" y="9"/>
                  </a:lnTo>
                  <a:lnTo>
                    <a:pt x="1290" y="9"/>
                  </a:lnTo>
                  <a:lnTo>
                    <a:pt x="1289" y="7"/>
                  </a:lnTo>
                  <a:lnTo>
                    <a:pt x="1288" y="6"/>
                  </a:lnTo>
                  <a:lnTo>
                    <a:pt x="1287" y="5"/>
                  </a:lnTo>
                  <a:lnTo>
                    <a:pt x="1285" y="5"/>
                  </a:lnTo>
                  <a:lnTo>
                    <a:pt x="1283" y="5"/>
                  </a:lnTo>
                  <a:lnTo>
                    <a:pt x="1282" y="6"/>
                  </a:lnTo>
                  <a:lnTo>
                    <a:pt x="1281" y="7"/>
                  </a:lnTo>
                  <a:lnTo>
                    <a:pt x="1281" y="9"/>
                  </a:lnTo>
                  <a:lnTo>
                    <a:pt x="1241" y="9"/>
                  </a:lnTo>
                  <a:lnTo>
                    <a:pt x="1240" y="7"/>
                  </a:lnTo>
                  <a:lnTo>
                    <a:pt x="1240" y="6"/>
                  </a:lnTo>
                  <a:lnTo>
                    <a:pt x="1238" y="5"/>
                  </a:lnTo>
                  <a:lnTo>
                    <a:pt x="1236" y="5"/>
                  </a:lnTo>
                  <a:lnTo>
                    <a:pt x="1234" y="5"/>
                  </a:lnTo>
                  <a:lnTo>
                    <a:pt x="1233" y="6"/>
                  </a:lnTo>
                  <a:lnTo>
                    <a:pt x="1232" y="7"/>
                  </a:lnTo>
                  <a:lnTo>
                    <a:pt x="1232" y="9"/>
                  </a:lnTo>
                  <a:lnTo>
                    <a:pt x="1219" y="9"/>
                  </a:lnTo>
                  <a:lnTo>
                    <a:pt x="1218" y="7"/>
                  </a:lnTo>
                  <a:lnTo>
                    <a:pt x="1218" y="5"/>
                  </a:lnTo>
                  <a:lnTo>
                    <a:pt x="1216" y="4"/>
                  </a:lnTo>
                  <a:lnTo>
                    <a:pt x="1214" y="3"/>
                  </a:lnTo>
                  <a:lnTo>
                    <a:pt x="1212" y="2"/>
                  </a:lnTo>
                  <a:lnTo>
                    <a:pt x="1210" y="2"/>
                  </a:lnTo>
                  <a:lnTo>
                    <a:pt x="1207" y="3"/>
                  </a:lnTo>
                  <a:lnTo>
                    <a:pt x="1205" y="4"/>
                  </a:lnTo>
                  <a:lnTo>
                    <a:pt x="1204" y="5"/>
                  </a:lnTo>
                  <a:lnTo>
                    <a:pt x="1203" y="7"/>
                  </a:lnTo>
                  <a:lnTo>
                    <a:pt x="1203" y="9"/>
                  </a:lnTo>
                  <a:lnTo>
                    <a:pt x="1148" y="9"/>
                  </a:lnTo>
                  <a:lnTo>
                    <a:pt x="1147" y="7"/>
                  </a:lnTo>
                  <a:lnTo>
                    <a:pt x="1147" y="6"/>
                  </a:lnTo>
                  <a:lnTo>
                    <a:pt x="1145" y="5"/>
                  </a:lnTo>
                  <a:lnTo>
                    <a:pt x="1143" y="5"/>
                  </a:lnTo>
                  <a:lnTo>
                    <a:pt x="1142" y="5"/>
                  </a:lnTo>
                  <a:lnTo>
                    <a:pt x="1140" y="6"/>
                  </a:lnTo>
                  <a:lnTo>
                    <a:pt x="1139" y="7"/>
                  </a:lnTo>
                  <a:lnTo>
                    <a:pt x="1139" y="9"/>
                  </a:lnTo>
                  <a:lnTo>
                    <a:pt x="1134" y="9"/>
                  </a:lnTo>
                  <a:lnTo>
                    <a:pt x="1134" y="7"/>
                  </a:lnTo>
                  <a:lnTo>
                    <a:pt x="1133" y="6"/>
                  </a:lnTo>
                  <a:lnTo>
                    <a:pt x="1132" y="5"/>
                  </a:lnTo>
                  <a:lnTo>
                    <a:pt x="1130" y="5"/>
                  </a:lnTo>
                  <a:lnTo>
                    <a:pt x="1128" y="5"/>
                  </a:lnTo>
                  <a:lnTo>
                    <a:pt x="1127" y="6"/>
                  </a:lnTo>
                  <a:lnTo>
                    <a:pt x="1126" y="7"/>
                  </a:lnTo>
                  <a:lnTo>
                    <a:pt x="1125" y="9"/>
                  </a:lnTo>
                  <a:lnTo>
                    <a:pt x="1104" y="9"/>
                  </a:lnTo>
                  <a:lnTo>
                    <a:pt x="1104" y="7"/>
                  </a:lnTo>
                  <a:lnTo>
                    <a:pt x="1103" y="6"/>
                  </a:lnTo>
                  <a:lnTo>
                    <a:pt x="1101" y="5"/>
                  </a:lnTo>
                  <a:lnTo>
                    <a:pt x="1100" y="5"/>
                  </a:lnTo>
                  <a:lnTo>
                    <a:pt x="1098" y="5"/>
                  </a:lnTo>
                  <a:lnTo>
                    <a:pt x="1096" y="6"/>
                  </a:lnTo>
                  <a:lnTo>
                    <a:pt x="1095" y="7"/>
                  </a:lnTo>
                  <a:lnTo>
                    <a:pt x="1095" y="9"/>
                  </a:lnTo>
                  <a:lnTo>
                    <a:pt x="1077" y="9"/>
                  </a:lnTo>
                  <a:lnTo>
                    <a:pt x="1077" y="7"/>
                  </a:lnTo>
                  <a:lnTo>
                    <a:pt x="1076" y="6"/>
                  </a:lnTo>
                  <a:lnTo>
                    <a:pt x="1074" y="5"/>
                  </a:lnTo>
                  <a:lnTo>
                    <a:pt x="1073" y="5"/>
                  </a:lnTo>
                  <a:lnTo>
                    <a:pt x="1071" y="5"/>
                  </a:lnTo>
                  <a:lnTo>
                    <a:pt x="1069" y="6"/>
                  </a:lnTo>
                  <a:lnTo>
                    <a:pt x="1068" y="7"/>
                  </a:lnTo>
                  <a:lnTo>
                    <a:pt x="1068" y="9"/>
                  </a:lnTo>
                  <a:lnTo>
                    <a:pt x="1011" y="9"/>
                  </a:lnTo>
                  <a:lnTo>
                    <a:pt x="1010" y="7"/>
                  </a:lnTo>
                  <a:lnTo>
                    <a:pt x="1009" y="5"/>
                  </a:lnTo>
                  <a:lnTo>
                    <a:pt x="1008" y="4"/>
                  </a:lnTo>
                  <a:lnTo>
                    <a:pt x="1005" y="2"/>
                  </a:lnTo>
                  <a:lnTo>
                    <a:pt x="1003" y="2"/>
                  </a:lnTo>
                  <a:lnTo>
                    <a:pt x="1001" y="2"/>
                  </a:lnTo>
                  <a:lnTo>
                    <a:pt x="998" y="2"/>
                  </a:lnTo>
                  <a:lnTo>
                    <a:pt x="996" y="4"/>
                  </a:lnTo>
                  <a:lnTo>
                    <a:pt x="994" y="5"/>
                  </a:lnTo>
                  <a:lnTo>
                    <a:pt x="993" y="7"/>
                  </a:lnTo>
                  <a:lnTo>
                    <a:pt x="993" y="9"/>
                  </a:lnTo>
                  <a:lnTo>
                    <a:pt x="986" y="9"/>
                  </a:lnTo>
                  <a:lnTo>
                    <a:pt x="986" y="7"/>
                  </a:lnTo>
                  <a:lnTo>
                    <a:pt x="985" y="6"/>
                  </a:lnTo>
                  <a:lnTo>
                    <a:pt x="984" y="5"/>
                  </a:lnTo>
                  <a:lnTo>
                    <a:pt x="982" y="5"/>
                  </a:lnTo>
                  <a:lnTo>
                    <a:pt x="980" y="5"/>
                  </a:lnTo>
                  <a:lnTo>
                    <a:pt x="979" y="6"/>
                  </a:lnTo>
                  <a:lnTo>
                    <a:pt x="978" y="7"/>
                  </a:lnTo>
                  <a:lnTo>
                    <a:pt x="977" y="9"/>
                  </a:lnTo>
                  <a:lnTo>
                    <a:pt x="954" y="9"/>
                  </a:lnTo>
                  <a:lnTo>
                    <a:pt x="953" y="7"/>
                  </a:lnTo>
                  <a:lnTo>
                    <a:pt x="953" y="6"/>
                  </a:lnTo>
                  <a:lnTo>
                    <a:pt x="951" y="4"/>
                  </a:lnTo>
                  <a:lnTo>
                    <a:pt x="949" y="4"/>
                  </a:lnTo>
                  <a:lnTo>
                    <a:pt x="947" y="4"/>
                  </a:lnTo>
                  <a:lnTo>
                    <a:pt x="945" y="4"/>
                  </a:lnTo>
                  <a:lnTo>
                    <a:pt x="943" y="4"/>
                  </a:lnTo>
                  <a:lnTo>
                    <a:pt x="942" y="6"/>
                  </a:lnTo>
                  <a:lnTo>
                    <a:pt x="941" y="7"/>
                  </a:lnTo>
                  <a:lnTo>
                    <a:pt x="941" y="9"/>
                  </a:lnTo>
                  <a:lnTo>
                    <a:pt x="932" y="9"/>
                  </a:lnTo>
                  <a:lnTo>
                    <a:pt x="932" y="7"/>
                  </a:lnTo>
                  <a:lnTo>
                    <a:pt x="931" y="6"/>
                  </a:lnTo>
                  <a:lnTo>
                    <a:pt x="929" y="5"/>
                  </a:lnTo>
                  <a:lnTo>
                    <a:pt x="927" y="5"/>
                  </a:lnTo>
                  <a:lnTo>
                    <a:pt x="926" y="5"/>
                  </a:lnTo>
                  <a:lnTo>
                    <a:pt x="924" y="6"/>
                  </a:lnTo>
                  <a:lnTo>
                    <a:pt x="923" y="7"/>
                  </a:lnTo>
                  <a:lnTo>
                    <a:pt x="923" y="9"/>
                  </a:lnTo>
                  <a:lnTo>
                    <a:pt x="916" y="9"/>
                  </a:lnTo>
                  <a:lnTo>
                    <a:pt x="916" y="7"/>
                  </a:lnTo>
                  <a:lnTo>
                    <a:pt x="915" y="6"/>
                  </a:lnTo>
                  <a:lnTo>
                    <a:pt x="913" y="5"/>
                  </a:lnTo>
                  <a:lnTo>
                    <a:pt x="912" y="5"/>
                  </a:lnTo>
                  <a:lnTo>
                    <a:pt x="910" y="5"/>
                  </a:lnTo>
                  <a:lnTo>
                    <a:pt x="908" y="6"/>
                  </a:lnTo>
                  <a:lnTo>
                    <a:pt x="907" y="7"/>
                  </a:lnTo>
                  <a:lnTo>
                    <a:pt x="907" y="9"/>
                  </a:lnTo>
                  <a:lnTo>
                    <a:pt x="898" y="9"/>
                  </a:lnTo>
                  <a:lnTo>
                    <a:pt x="898" y="7"/>
                  </a:lnTo>
                  <a:lnTo>
                    <a:pt x="897" y="5"/>
                  </a:lnTo>
                  <a:lnTo>
                    <a:pt x="895" y="3"/>
                  </a:lnTo>
                  <a:lnTo>
                    <a:pt x="893" y="1"/>
                  </a:lnTo>
                  <a:lnTo>
                    <a:pt x="891" y="0"/>
                  </a:lnTo>
                  <a:lnTo>
                    <a:pt x="888" y="0"/>
                  </a:lnTo>
                  <a:lnTo>
                    <a:pt x="885" y="0"/>
                  </a:lnTo>
                  <a:lnTo>
                    <a:pt x="883" y="0"/>
                  </a:lnTo>
                  <a:lnTo>
                    <a:pt x="880" y="1"/>
                  </a:lnTo>
                  <a:lnTo>
                    <a:pt x="878" y="3"/>
                  </a:lnTo>
                  <a:lnTo>
                    <a:pt x="877" y="5"/>
                  </a:lnTo>
                  <a:lnTo>
                    <a:pt x="876" y="7"/>
                  </a:lnTo>
                  <a:lnTo>
                    <a:pt x="876" y="9"/>
                  </a:lnTo>
                  <a:lnTo>
                    <a:pt x="841" y="9"/>
                  </a:lnTo>
                  <a:lnTo>
                    <a:pt x="840" y="7"/>
                  </a:lnTo>
                  <a:lnTo>
                    <a:pt x="839" y="6"/>
                  </a:lnTo>
                  <a:lnTo>
                    <a:pt x="838" y="5"/>
                  </a:lnTo>
                  <a:lnTo>
                    <a:pt x="836" y="5"/>
                  </a:lnTo>
                  <a:lnTo>
                    <a:pt x="834" y="5"/>
                  </a:lnTo>
                  <a:lnTo>
                    <a:pt x="833" y="6"/>
                  </a:lnTo>
                  <a:lnTo>
                    <a:pt x="832" y="7"/>
                  </a:lnTo>
                  <a:lnTo>
                    <a:pt x="832" y="9"/>
                  </a:lnTo>
                  <a:lnTo>
                    <a:pt x="821" y="9"/>
                  </a:lnTo>
                  <a:lnTo>
                    <a:pt x="820" y="7"/>
                  </a:lnTo>
                  <a:lnTo>
                    <a:pt x="819" y="6"/>
                  </a:lnTo>
                  <a:lnTo>
                    <a:pt x="818" y="5"/>
                  </a:lnTo>
                  <a:lnTo>
                    <a:pt x="816" y="5"/>
                  </a:lnTo>
                  <a:lnTo>
                    <a:pt x="815" y="5"/>
                  </a:lnTo>
                  <a:lnTo>
                    <a:pt x="813" y="6"/>
                  </a:lnTo>
                  <a:lnTo>
                    <a:pt x="812" y="7"/>
                  </a:lnTo>
                  <a:lnTo>
                    <a:pt x="812" y="9"/>
                  </a:lnTo>
                  <a:lnTo>
                    <a:pt x="788" y="9"/>
                  </a:lnTo>
                  <a:lnTo>
                    <a:pt x="788" y="7"/>
                  </a:lnTo>
                  <a:lnTo>
                    <a:pt x="787" y="6"/>
                  </a:lnTo>
                  <a:lnTo>
                    <a:pt x="785" y="5"/>
                  </a:lnTo>
                  <a:lnTo>
                    <a:pt x="784" y="5"/>
                  </a:lnTo>
                  <a:lnTo>
                    <a:pt x="782" y="5"/>
                  </a:lnTo>
                  <a:lnTo>
                    <a:pt x="781" y="6"/>
                  </a:lnTo>
                  <a:lnTo>
                    <a:pt x="780" y="7"/>
                  </a:lnTo>
                  <a:lnTo>
                    <a:pt x="779" y="9"/>
                  </a:lnTo>
                  <a:lnTo>
                    <a:pt x="777" y="9"/>
                  </a:lnTo>
                  <a:lnTo>
                    <a:pt x="777" y="7"/>
                  </a:lnTo>
                  <a:lnTo>
                    <a:pt x="776" y="6"/>
                  </a:lnTo>
                  <a:lnTo>
                    <a:pt x="774" y="4"/>
                  </a:lnTo>
                  <a:lnTo>
                    <a:pt x="773" y="4"/>
                  </a:lnTo>
                  <a:lnTo>
                    <a:pt x="771" y="4"/>
                  </a:lnTo>
                  <a:lnTo>
                    <a:pt x="769" y="4"/>
                  </a:lnTo>
                  <a:lnTo>
                    <a:pt x="767" y="4"/>
                  </a:lnTo>
                  <a:lnTo>
                    <a:pt x="765" y="6"/>
                  </a:lnTo>
                  <a:lnTo>
                    <a:pt x="764" y="7"/>
                  </a:lnTo>
                  <a:lnTo>
                    <a:pt x="764" y="9"/>
                  </a:lnTo>
                  <a:lnTo>
                    <a:pt x="760" y="9"/>
                  </a:lnTo>
                  <a:lnTo>
                    <a:pt x="759" y="7"/>
                  </a:lnTo>
                  <a:lnTo>
                    <a:pt x="758" y="6"/>
                  </a:lnTo>
                  <a:lnTo>
                    <a:pt x="757" y="5"/>
                  </a:lnTo>
                  <a:lnTo>
                    <a:pt x="755" y="5"/>
                  </a:lnTo>
                  <a:lnTo>
                    <a:pt x="753" y="5"/>
                  </a:lnTo>
                  <a:lnTo>
                    <a:pt x="752" y="6"/>
                  </a:lnTo>
                  <a:lnTo>
                    <a:pt x="751" y="7"/>
                  </a:lnTo>
                  <a:lnTo>
                    <a:pt x="751" y="9"/>
                  </a:lnTo>
                  <a:lnTo>
                    <a:pt x="626" y="9"/>
                  </a:lnTo>
                  <a:lnTo>
                    <a:pt x="626" y="7"/>
                  </a:lnTo>
                  <a:lnTo>
                    <a:pt x="625" y="6"/>
                  </a:lnTo>
                  <a:lnTo>
                    <a:pt x="623" y="5"/>
                  </a:lnTo>
                  <a:lnTo>
                    <a:pt x="622" y="5"/>
                  </a:lnTo>
                  <a:lnTo>
                    <a:pt x="620" y="5"/>
                  </a:lnTo>
                  <a:lnTo>
                    <a:pt x="618" y="6"/>
                  </a:lnTo>
                  <a:lnTo>
                    <a:pt x="617" y="7"/>
                  </a:lnTo>
                  <a:lnTo>
                    <a:pt x="617" y="9"/>
                  </a:lnTo>
                  <a:lnTo>
                    <a:pt x="580" y="9"/>
                  </a:lnTo>
                  <a:lnTo>
                    <a:pt x="580" y="7"/>
                  </a:lnTo>
                  <a:lnTo>
                    <a:pt x="579" y="6"/>
                  </a:lnTo>
                  <a:lnTo>
                    <a:pt x="578" y="5"/>
                  </a:lnTo>
                  <a:lnTo>
                    <a:pt x="576" y="5"/>
                  </a:lnTo>
                  <a:lnTo>
                    <a:pt x="574" y="5"/>
                  </a:lnTo>
                  <a:lnTo>
                    <a:pt x="573" y="6"/>
                  </a:lnTo>
                  <a:lnTo>
                    <a:pt x="572" y="7"/>
                  </a:lnTo>
                  <a:lnTo>
                    <a:pt x="571" y="9"/>
                  </a:lnTo>
                  <a:lnTo>
                    <a:pt x="515" y="9"/>
                  </a:lnTo>
                  <a:lnTo>
                    <a:pt x="514" y="7"/>
                  </a:lnTo>
                  <a:lnTo>
                    <a:pt x="513" y="6"/>
                  </a:lnTo>
                  <a:lnTo>
                    <a:pt x="512" y="5"/>
                  </a:lnTo>
                  <a:lnTo>
                    <a:pt x="510" y="5"/>
                  </a:lnTo>
                  <a:lnTo>
                    <a:pt x="508" y="5"/>
                  </a:lnTo>
                  <a:lnTo>
                    <a:pt x="507" y="6"/>
                  </a:lnTo>
                  <a:lnTo>
                    <a:pt x="506" y="7"/>
                  </a:lnTo>
                  <a:lnTo>
                    <a:pt x="506" y="9"/>
                  </a:lnTo>
                  <a:lnTo>
                    <a:pt x="503" y="9"/>
                  </a:lnTo>
                  <a:lnTo>
                    <a:pt x="502" y="7"/>
                  </a:lnTo>
                  <a:lnTo>
                    <a:pt x="502" y="6"/>
                  </a:lnTo>
                  <a:lnTo>
                    <a:pt x="500" y="5"/>
                  </a:lnTo>
                  <a:lnTo>
                    <a:pt x="498" y="5"/>
                  </a:lnTo>
                  <a:lnTo>
                    <a:pt x="497" y="5"/>
                  </a:lnTo>
                  <a:lnTo>
                    <a:pt x="495" y="6"/>
                  </a:lnTo>
                  <a:lnTo>
                    <a:pt x="494" y="7"/>
                  </a:lnTo>
                  <a:lnTo>
                    <a:pt x="494" y="9"/>
                  </a:lnTo>
                  <a:lnTo>
                    <a:pt x="487" y="9"/>
                  </a:lnTo>
                  <a:lnTo>
                    <a:pt x="486" y="7"/>
                  </a:lnTo>
                  <a:lnTo>
                    <a:pt x="486" y="6"/>
                  </a:lnTo>
                  <a:lnTo>
                    <a:pt x="484" y="5"/>
                  </a:lnTo>
                  <a:lnTo>
                    <a:pt x="482" y="5"/>
                  </a:lnTo>
                  <a:lnTo>
                    <a:pt x="481" y="5"/>
                  </a:lnTo>
                  <a:lnTo>
                    <a:pt x="479" y="6"/>
                  </a:lnTo>
                  <a:lnTo>
                    <a:pt x="478" y="7"/>
                  </a:lnTo>
                  <a:lnTo>
                    <a:pt x="478" y="9"/>
                  </a:lnTo>
                  <a:lnTo>
                    <a:pt x="463" y="9"/>
                  </a:lnTo>
                  <a:lnTo>
                    <a:pt x="463" y="7"/>
                  </a:lnTo>
                  <a:lnTo>
                    <a:pt x="462" y="5"/>
                  </a:lnTo>
                  <a:lnTo>
                    <a:pt x="461" y="4"/>
                  </a:lnTo>
                  <a:lnTo>
                    <a:pt x="459" y="3"/>
                  </a:lnTo>
                  <a:lnTo>
                    <a:pt x="456" y="2"/>
                  </a:lnTo>
                  <a:lnTo>
                    <a:pt x="454" y="2"/>
                  </a:lnTo>
                  <a:lnTo>
                    <a:pt x="452" y="3"/>
                  </a:lnTo>
                  <a:lnTo>
                    <a:pt x="450" y="4"/>
                  </a:lnTo>
                  <a:lnTo>
                    <a:pt x="448" y="5"/>
                  </a:lnTo>
                  <a:lnTo>
                    <a:pt x="447" y="7"/>
                  </a:lnTo>
                  <a:lnTo>
                    <a:pt x="447" y="9"/>
                  </a:lnTo>
                  <a:lnTo>
                    <a:pt x="443" y="9"/>
                  </a:lnTo>
                  <a:lnTo>
                    <a:pt x="442" y="7"/>
                  </a:lnTo>
                  <a:lnTo>
                    <a:pt x="441" y="5"/>
                  </a:lnTo>
                  <a:lnTo>
                    <a:pt x="440" y="4"/>
                  </a:lnTo>
                  <a:lnTo>
                    <a:pt x="437" y="3"/>
                  </a:lnTo>
                  <a:lnTo>
                    <a:pt x="435" y="2"/>
                  </a:lnTo>
                  <a:lnTo>
                    <a:pt x="433" y="2"/>
                  </a:lnTo>
                  <a:lnTo>
                    <a:pt x="430" y="3"/>
                  </a:lnTo>
                  <a:lnTo>
                    <a:pt x="428" y="4"/>
                  </a:lnTo>
                  <a:lnTo>
                    <a:pt x="427" y="5"/>
                  </a:lnTo>
                  <a:lnTo>
                    <a:pt x="426" y="7"/>
                  </a:lnTo>
                  <a:lnTo>
                    <a:pt x="425" y="9"/>
                  </a:lnTo>
                  <a:lnTo>
                    <a:pt x="423" y="9"/>
                  </a:lnTo>
                  <a:lnTo>
                    <a:pt x="423" y="7"/>
                  </a:lnTo>
                  <a:lnTo>
                    <a:pt x="422" y="6"/>
                  </a:lnTo>
                  <a:lnTo>
                    <a:pt x="421" y="5"/>
                  </a:lnTo>
                  <a:lnTo>
                    <a:pt x="419" y="5"/>
                  </a:lnTo>
                  <a:lnTo>
                    <a:pt x="417" y="5"/>
                  </a:lnTo>
                  <a:lnTo>
                    <a:pt x="416" y="6"/>
                  </a:lnTo>
                  <a:lnTo>
                    <a:pt x="415" y="7"/>
                  </a:lnTo>
                  <a:lnTo>
                    <a:pt x="415" y="9"/>
                  </a:lnTo>
                  <a:lnTo>
                    <a:pt x="414" y="9"/>
                  </a:lnTo>
                  <a:lnTo>
                    <a:pt x="414" y="7"/>
                  </a:lnTo>
                  <a:lnTo>
                    <a:pt x="413" y="6"/>
                  </a:lnTo>
                  <a:lnTo>
                    <a:pt x="411" y="5"/>
                  </a:lnTo>
                  <a:lnTo>
                    <a:pt x="409" y="5"/>
                  </a:lnTo>
                  <a:lnTo>
                    <a:pt x="408" y="5"/>
                  </a:lnTo>
                  <a:lnTo>
                    <a:pt x="406" y="6"/>
                  </a:lnTo>
                  <a:lnTo>
                    <a:pt x="405" y="7"/>
                  </a:lnTo>
                  <a:lnTo>
                    <a:pt x="405" y="9"/>
                  </a:lnTo>
                  <a:lnTo>
                    <a:pt x="403" y="9"/>
                  </a:lnTo>
                  <a:lnTo>
                    <a:pt x="403" y="7"/>
                  </a:lnTo>
                  <a:lnTo>
                    <a:pt x="401" y="6"/>
                  </a:lnTo>
                  <a:lnTo>
                    <a:pt x="400" y="5"/>
                  </a:lnTo>
                  <a:lnTo>
                    <a:pt x="398" y="5"/>
                  </a:lnTo>
                  <a:lnTo>
                    <a:pt x="397" y="5"/>
                  </a:lnTo>
                  <a:lnTo>
                    <a:pt x="395" y="6"/>
                  </a:lnTo>
                  <a:lnTo>
                    <a:pt x="394" y="7"/>
                  </a:lnTo>
                  <a:lnTo>
                    <a:pt x="394" y="9"/>
                  </a:lnTo>
                  <a:lnTo>
                    <a:pt x="383" y="9"/>
                  </a:lnTo>
                  <a:lnTo>
                    <a:pt x="383" y="7"/>
                  </a:lnTo>
                  <a:lnTo>
                    <a:pt x="382" y="6"/>
                  </a:lnTo>
                  <a:lnTo>
                    <a:pt x="380" y="5"/>
                  </a:lnTo>
                  <a:lnTo>
                    <a:pt x="378" y="5"/>
                  </a:lnTo>
                  <a:lnTo>
                    <a:pt x="377" y="5"/>
                  </a:lnTo>
                  <a:lnTo>
                    <a:pt x="375" y="6"/>
                  </a:lnTo>
                  <a:lnTo>
                    <a:pt x="374" y="7"/>
                  </a:lnTo>
                  <a:lnTo>
                    <a:pt x="374" y="9"/>
                  </a:lnTo>
                  <a:lnTo>
                    <a:pt x="345" y="9"/>
                  </a:lnTo>
                  <a:lnTo>
                    <a:pt x="345" y="7"/>
                  </a:lnTo>
                  <a:lnTo>
                    <a:pt x="344" y="6"/>
                  </a:lnTo>
                  <a:lnTo>
                    <a:pt x="342" y="5"/>
                  </a:lnTo>
                  <a:lnTo>
                    <a:pt x="341" y="5"/>
                  </a:lnTo>
                  <a:lnTo>
                    <a:pt x="339" y="5"/>
                  </a:lnTo>
                  <a:lnTo>
                    <a:pt x="337" y="6"/>
                  </a:lnTo>
                  <a:lnTo>
                    <a:pt x="336" y="7"/>
                  </a:lnTo>
                  <a:lnTo>
                    <a:pt x="336" y="9"/>
                  </a:lnTo>
                  <a:lnTo>
                    <a:pt x="317" y="9"/>
                  </a:lnTo>
                  <a:lnTo>
                    <a:pt x="317" y="7"/>
                  </a:lnTo>
                  <a:lnTo>
                    <a:pt x="316" y="6"/>
                  </a:lnTo>
                  <a:lnTo>
                    <a:pt x="314" y="5"/>
                  </a:lnTo>
                  <a:lnTo>
                    <a:pt x="313" y="5"/>
                  </a:lnTo>
                  <a:lnTo>
                    <a:pt x="311" y="5"/>
                  </a:lnTo>
                  <a:lnTo>
                    <a:pt x="309" y="6"/>
                  </a:lnTo>
                  <a:lnTo>
                    <a:pt x="308" y="7"/>
                  </a:lnTo>
                  <a:lnTo>
                    <a:pt x="308" y="9"/>
                  </a:lnTo>
                  <a:lnTo>
                    <a:pt x="229" y="9"/>
                  </a:lnTo>
                  <a:lnTo>
                    <a:pt x="229" y="7"/>
                  </a:lnTo>
                  <a:lnTo>
                    <a:pt x="228" y="6"/>
                  </a:lnTo>
                  <a:lnTo>
                    <a:pt x="226" y="5"/>
                  </a:lnTo>
                  <a:lnTo>
                    <a:pt x="225" y="5"/>
                  </a:lnTo>
                  <a:lnTo>
                    <a:pt x="223" y="5"/>
                  </a:lnTo>
                  <a:lnTo>
                    <a:pt x="221" y="6"/>
                  </a:lnTo>
                  <a:lnTo>
                    <a:pt x="220" y="7"/>
                  </a:lnTo>
                  <a:lnTo>
                    <a:pt x="220" y="9"/>
                  </a:lnTo>
                  <a:lnTo>
                    <a:pt x="200" y="9"/>
                  </a:lnTo>
                  <a:lnTo>
                    <a:pt x="199" y="7"/>
                  </a:lnTo>
                  <a:lnTo>
                    <a:pt x="198" y="6"/>
                  </a:lnTo>
                  <a:lnTo>
                    <a:pt x="197" y="5"/>
                  </a:lnTo>
                  <a:lnTo>
                    <a:pt x="195" y="5"/>
                  </a:lnTo>
                  <a:lnTo>
                    <a:pt x="193" y="5"/>
                  </a:lnTo>
                  <a:lnTo>
                    <a:pt x="192" y="6"/>
                  </a:lnTo>
                  <a:lnTo>
                    <a:pt x="191" y="7"/>
                  </a:lnTo>
                  <a:lnTo>
                    <a:pt x="191" y="9"/>
                  </a:lnTo>
                  <a:lnTo>
                    <a:pt x="182" y="9"/>
                  </a:lnTo>
                  <a:lnTo>
                    <a:pt x="182" y="7"/>
                  </a:lnTo>
                  <a:lnTo>
                    <a:pt x="181" y="6"/>
                  </a:lnTo>
                  <a:lnTo>
                    <a:pt x="179" y="5"/>
                  </a:lnTo>
                  <a:lnTo>
                    <a:pt x="178" y="5"/>
                  </a:lnTo>
                  <a:lnTo>
                    <a:pt x="176" y="5"/>
                  </a:lnTo>
                  <a:lnTo>
                    <a:pt x="174" y="6"/>
                  </a:lnTo>
                  <a:lnTo>
                    <a:pt x="173" y="7"/>
                  </a:lnTo>
                  <a:lnTo>
                    <a:pt x="173" y="9"/>
                  </a:lnTo>
                  <a:lnTo>
                    <a:pt x="167" y="9"/>
                  </a:lnTo>
                  <a:lnTo>
                    <a:pt x="166" y="7"/>
                  </a:lnTo>
                  <a:lnTo>
                    <a:pt x="165" y="6"/>
                  </a:lnTo>
                  <a:lnTo>
                    <a:pt x="164" y="5"/>
                  </a:lnTo>
                  <a:lnTo>
                    <a:pt x="162" y="5"/>
                  </a:lnTo>
                  <a:lnTo>
                    <a:pt x="161" y="5"/>
                  </a:lnTo>
                  <a:lnTo>
                    <a:pt x="159" y="6"/>
                  </a:lnTo>
                  <a:lnTo>
                    <a:pt x="158" y="7"/>
                  </a:lnTo>
                  <a:lnTo>
                    <a:pt x="158" y="9"/>
                  </a:lnTo>
                  <a:lnTo>
                    <a:pt x="148" y="9"/>
                  </a:lnTo>
                  <a:lnTo>
                    <a:pt x="148" y="7"/>
                  </a:lnTo>
                  <a:lnTo>
                    <a:pt x="147" y="5"/>
                  </a:lnTo>
                  <a:lnTo>
                    <a:pt x="145" y="4"/>
                  </a:lnTo>
                  <a:lnTo>
                    <a:pt x="144" y="3"/>
                  </a:lnTo>
                  <a:lnTo>
                    <a:pt x="142" y="3"/>
                  </a:lnTo>
                  <a:lnTo>
                    <a:pt x="139" y="3"/>
                  </a:lnTo>
                  <a:lnTo>
                    <a:pt x="137" y="3"/>
                  </a:lnTo>
                  <a:lnTo>
                    <a:pt x="135" y="4"/>
                  </a:lnTo>
                  <a:lnTo>
                    <a:pt x="134" y="5"/>
                  </a:lnTo>
                  <a:lnTo>
                    <a:pt x="133" y="7"/>
                  </a:lnTo>
                  <a:lnTo>
                    <a:pt x="133" y="9"/>
                  </a:lnTo>
                  <a:lnTo>
                    <a:pt x="126" y="9"/>
                  </a:lnTo>
                  <a:lnTo>
                    <a:pt x="126" y="7"/>
                  </a:lnTo>
                  <a:lnTo>
                    <a:pt x="125" y="6"/>
                  </a:lnTo>
                  <a:lnTo>
                    <a:pt x="124" y="5"/>
                  </a:lnTo>
                  <a:lnTo>
                    <a:pt x="122" y="5"/>
                  </a:lnTo>
                  <a:lnTo>
                    <a:pt x="120" y="5"/>
                  </a:lnTo>
                  <a:lnTo>
                    <a:pt x="119" y="6"/>
                  </a:lnTo>
                  <a:lnTo>
                    <a:pt x="118" y="7"/>
                  </a:lnTo>
                  <a:lnTo>
                    <a:pt x="117" y="9"/>
                  </a:lnTo>
                  <a:lnTo>
                    <a:pt x="111" y="9"/>
                  </a:lnTo>
                  <a:lnTo>
                    <a:pt x="110" y="7"/>
                  </a:lnTo>
                  <a:lnTo>
                    <a:pt x="109" y="6"/>
                  </a:lnTo>
                  <a:lnTo>
                    <a:pt x="108" y="4"/>
                  </a:lnTo>
                  <a:lnTo>
                    <a:pt x="106" y="4"/>
                  </a:lnTo>
                  <a:lnTo>
                    <a:pt x="104" y="4"/>
                  </a:lnTo>
                  <a:lnTo>
                    <a:pt x="102" y="4"/>
                  </a:lnTo>
                  <a:lnTo>
                    <a:pt x="100" y="4"/>
                  </a:lnTo>
                  <a:lnTo>
                    <a:pt x="98" y="6"/>
                  </a:lnTo>
                  <a:lnTo>
                    <a:pt x="97" y="7"/>
                  </a:lnTo>
                  <a:lnTo>
                    <a:pt x="97" y="9"/>
                  </a:lnTo>
                  <a:lnTo>
                    <a:pt x="41" y="9"/>
                  </a:lnTo>
                  <a:lnTo>
                    <a:pt x="41" y="16"/>
                  </a:lnTo>
                  <a:lnTo>
                    <a:pt x="0" y="16"/>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30" name="Freeform 640"/>
            <p:cNvSpPr>
              <a:spLocks/>
            </p:cNvSpPr>
            <p:nvPr/>
          </p:nvSpPr>
          <p:spPr bwMode="auto">
            <a:xfrm>
              <a:off x="3587" y="2747"/>
              <a:ext cx="8" cy="7"/>
            </a:xfrm>
            <a:custGeom>
              <a:avLst/>
              <a:gdLst>
                <a:gd name="T0" fmla="*/ 8 w 8"/>
                <a:gd name="T1" fmla="*/ 1 h 7"/>
                <a:gd name="T2" fmla="*/ 4 w 8"/>
                <a:gd name="T3" fmla="*/ 7 h 7"/>
                <a:gd name="T4" fmla="*/ 0 w 8"/>
                <a:gd name="T5" fmla="*/ 1 h 7"/>
                <a:gd name="T6" fmla="*/ 2 w 8"/>
                <a:gd name="T7" fmla="*/ 0 h 7"/>
                <a:gd name="T8" fmla="*/ 4 w 8"/>
                <a:gd name="T9" fmla="*/ 0 h 7"/>
                <a:gd name="T10" fmla="*/ 6 w 8"/>
                <a:gd name="T11" fmla="*/ 0 h 7"/>
                <a:gd name="T12" fmla="*/ 8 w 8"/>
                <a:gd name="T13" fmla="*/ 1 h 7"/>
                <a:gd name="T14" fmla="*/ 0 60000 65536"/>
                <a:gd name="T15" fmla="*/ 0 60000 65536"/>
                <a:gd name="T16" fmla="*/ 0 60000 65536"/>
                <a:gd name="T17" fmla="*/ 0 60000 65536"/>
                <a:gd name="T18" fmla="*/ 0 60000 65536"/>
                <a:gd name="T19" fmla="*/ 0 60000 65536"/>
                <a:gd name="T20" fmla="*/ 0 60000 65536"/>
                <a:gd name="T21" fmla="*/ 0 w 8"/>
                <a:gd name="T22" fmla="*/ 0 h 7"/>
                <a:gd name="T23" fmla="*/ 8 w 8"/>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7">
                  <a:moveTo>
                    <a:pt x="8" y="1"/>
                  </a:moveTo>
                  <a:lnTo>
                    <a:pt x="4" y="7"/>
                  </a:lnTo>
                  <a:lnTo>
                    <a:pt x="0" y="1"/>
                  </a:lnTo>
                  <a:lnTo>
                    <a:pt x="2" y="0"/>
                  </a:lnTo>
                  <a:lnTo>
                    <a:pt x="4" y="0"/>
                  </a:lnTo>
                  <a:lnTo>
                    <a:pt x="6" y="0"/>
                  </a:lnTo>
                  <a:lnTo>
                    <a:pt x="8" y="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31" name="Freeform 641"/>
            <p:cNvSpPr>
              <a:spLocks/>
            </p:cNvSpPr>
            <p:nvPr/>
          </p:nvSpPr>
          <p:spPr bwMode="auto">
            <a:xfrm>
              <a:off x="1705" y="1741"/>
              <a:ext cx="1624" cy="27"/>
            </a:xfrm>
            <a:custGeom>
              <a:avLst/>
              <a:gdLst>
                <a:gd name="T0" fmla="*/ 94 w 1624"/>
                <a:gd name="T1" fmla="*/ 2 h 27"/>
                <a:gd name="T2" fmla="*/ 108 w 1624"/>
                <a:gd name="T3" fmla="*/ 3 h 27"/>
                <a:gd name="T4" fmla="*/ 122 w 1624"/>
                <a:gd name="T5" fmla="*/ 3 h 27"/>
                <a:gd name="T6" fmla="*/ 136 w 1624"/>
                <a:gd name="T7" fmla="*/ 5 h 27"/>
                <a:gd name="T8" fmla="*/ 153 w 1624"/>
                <a:gd name="T9" fmla="*/ 4 h 27"/>
                <a:gd name="T10" fmla="*/ 167 w 1624"/>
                <a:gd name="T11" fmla="*/ 3 h 27"/>
                <a:gd name="T12" fmla="*/ 183 w 1624"/>
                <a:gd name="T13" fmla="*/ 3 h 27"/>
                <a:gd name="T14" fmla="*/ 211 w 1624"/>
                <a:gd name="T15" fmla="*/ 3 h 27"/>
                <a:gd name="T16" fmla="*/ 297 w 1624"/>
                <a:gd name="T17" fmla="*/ 4 h 27"/>
                <a:gd name="T18" fmla="*/ 324 w 1624"/>
                <a:gd name="T19" fmla="*/ 5 h 27"/>
                <a:gd name="T20" fmla="*/ 362 w 1624"/>
                <a:gd name="T21" fmla="*/ 7 h 27"/>
                <a:gd name="T22" fmla="*/ 371 w 1624"/>
                <a:gd name="T23" fmla="*/ 7 h 27"/>
                <a:gd name="T24" fmla="*/ 391 w 1624"/>
                <a:gd name="T25" fmla="*/ 5 h 27"/>
                <a:gd name="T26" fmla="*/ 401 w 1624"/>
                <a:gd name="T27" fmla="*/ 4 h 27"/>
                <a:gd name="T28" fmla="*/ 409 w 1624"/>
                <a:gd name="T29" fmla="*/ 3 h 27"/>
                <a:gd name="T30" fmla="*/ 418 w 1624"/>
                <a:gd name="T31" fmla="*/ 0 h 27"/>
                <a:gd name="T32" fmla="*/ 435 w 1624"/>
                <a:gd name="T33" fmla="*/ 7 h 27"/>
                <a:gd name="T34" fmla="*/ 449 w 1624"/>
                <a:gd name="T35" fmla="*/ 2 h 27"/>
                <a:gd name="T36" fmla="*/ 470 w 1624"/>
                <a:gd name="T37" fmla="*/ 3 h 27"/>
                <a:gd name="T38" fmla="*/ 485 w 1624"/>
                <a:gd name="T39" fmla="*/ 3 h 27"/>
                <a:gd name="T40" fmla="*/ 495 w 1624"/>
                <a:gd name="T41" fmla="*/ 4 h 27"/>
                <a:gd name="T42" fmla="*/ 560 w 1624"/>
                <a:gd name="T43" fmla="*/ 5 h 27"/>
                <a:gd name="T44" fmla="*/ 605 w 1624"/>
                <a:gd name="T45" fmla="*/ 7 h 27"/>
                <a:gd name="T46" fmla="*/ 614 w 1624"/>
                <a:gd name="T47" fmla="*/ 7 h 27"/>
                <a:gd name="T48" fmla="*/ 747 w 1624"/>
                <a:gd name="T49" fmla="*/ 5 h 27"/>
                <a:gd name="T50" fmla="*/ 761 w 1624"/>
                <a:gd name="T51" fmla="*/ 2 h 27"/>
                <a:gd name="T52" fmla="*/ 770 w 1624"/>
                <a:gd name="T53" fmla="*/ 3 h 27"/>
                <a:gd name="T54" fmla="*/ 801 w 1624"/>
                <a:gd name="T55" fmla="*/ 4 h 27"/>
                <a:gd name="T56" fmla="*/ 820 w 1624"/>
                <a:gd name="T57" fmla="*/ 5 h 27"/>
                <a:gd name="T58" fmla="*/ 864 w 1624"/>
                <a:gd name="T59" fmla="*/ 7 h 27"/>
                <a:gd name="T60" fmla="*/ 878 w 1624"/>
                <a:gd name="T61" fmla="*/ 2 h 27"/>
                <a:gd name="T62" fmla="*/ 900 w 1624"/>
                <a:gd name="T63" fmla="*/ 3 h 27"/>
                <a:gd name="T64" fmla="*/ 914 w 1624"/>
                <a:gd name="T65" fmla="*/ 3 h 27"/>
                <a:gd name="T66" fmla="*/ 930 w 1624"/>
                <a:gd name="T67" fmla="*/ 4 h 27"/>
                <a:gd name="T68" fmla="*/ 942 w 1624"/>
                <a:gd name="T69" fmla="*/ 7 h 27"/>
                <a:gd name="T70" fmla="*/ 974 w 1624"/>
                <a:gd name="T71" fmla="*/ 5 h 27"/>
                <a:gd name="T72" fmla="*/ 991 w 1624"/>
                <a:gd name="T73" fmla="*/ 0 h 27"/>
                <a:gd name="T74" fmla="*/ 1057 w 1624"/>
                <a:gd name="T75" fmla="*/ 4 h 27"/>
                <a:gd name="T76" fmla="*/ 1083 w 1624"/>
                <a:gd name="T77" fmla="*/ 5 h 27"/>
                <a:gd name="T78" fmla="*/ 1113 w 1624"/>
                <a:gd name="T79" fmla="*/ 7 h 27"/>
                <a:gd name="T80" fmla="*/ 1122 w 1624"/>
                <a:gd name="T81" fmla="*/ 7 h 27"/>
                <a:gd name="T82" fmla="*/ 1135 w 1624"/>
                <a:gd name="T83" fmla="*/ 5 h 27"/>
                <a:gd name="T84" fmla="*/ 1168 w 1624"/>
                <a:gd name="T85" fmla="*/ 4 h 27"/>
                <a:gd name="T86" fmla="*/ 1198 w 1624"/>
                <a:gd name="T87" fmla="*/ 0 h 27"/>
                <a:gd name="T88" fmla="*/ 1220 w 1624"/>
                <a:gd name="T89" fmla="*/ 5 h 27"/>
                <a:gd name="T90" fmla="*/ 1269 w 1624"/>
                <a:gd name="T91" fmla="*/ 7 h 27"/>
                <a:gd name="T92" fmla="*/ 1278 w 1624"/>
                <a:gd name="T93" fmla="*/ 7 h 27"/>
                <a:gd name="T94" fmla="*/ 1296 w 1624"/>
                <a:gd name="T95" fmla="*/ 2 h 27"/>
                <a:gd name="T96" fmla="*/ 1331 w 1624"/>
                <a:gd name="T97" fmla="*/ 3 h 27"/>
                <a:gd name="T98" fmla="*/ 1353 w 1624"/>
                <a:gd name="T99" fmla="*/ 3 h 27"/>
                <a:gd name="T100" fmla="*/ 1373 w 1624"/>
                <a:gd name="T101" fmla="*/ 4 h 27"/>
                <a:gd name="T102" fmla="*/ 1392 w 1624"/>
                <a:gd name="T103" fmla="*/ 5 h 27"/>
                <a:gd name="T104" fmla="*/ 1411 w 1624"/>
                <a:gd name="T105" fmla="*/ 7 h 27"/>
                <a:gd name="T106" fmla="*/ 1420 w 1624"/>
                <a:gd name="T107" fmla="*/ 7 h 27"/>
                <a:gd name="T108" fmla="*/ 1431 w 1624"/>
                <a:gd name="T109" fmla="*/ 5 h 27"/>
                <a:gd name="T110" fmla="*/ 1452 w 1624"/>
                <a:gd name="T111" fmla="*/ 4 h 27"/>
                <a:gd name="T112" fmla="*/ 1498 w 1624"/>
                <a:gd name="T113" fmla="*/ 3 h 27"/>
                <a:gd name="T114" fmla="*/ 1509 w 1624"/>
                <a:gd name="T115" fmla="*/ 3 h 27"/>
                <a:gd name="T116" fmla="*/ 1535 w 1624"/>
                <a:gd name="T117" fmla="*/ 3 h 27"/>
                <a:gd name="T118" fmla="*/ 1574 w 1624"/>
                <a:gd name="T119" fmla="*/ 4 h 27"/>
                <a:gd name="T120" fmla="*/ 1601 w 1624"/>
                <a:gd name="T121" fmla="*/ 5 h 27"/>
                <a:gd name="T122" fmla="*/ 1624 w 1624"/>
                <a:gd name="T123" fmla="*/ 7 h 2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24"/>
                <a:gd name="T187" fmla="*/ 0 h 27"/>
                <a:gd name="T188" fmla="*/ 1624 w 1624"/>
                <a:gd name="T189" fmla="*/ 27 h 2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24" h="27">
                  <a:moveTo>
                    <a:pt x="0" y="7"/>
                  </a:moveTo>
                  <a:lnTo>
                    <a:pt x="85" y="7"/>
                  </a:lnTo>
                  <a:lnTo>
                    <a:pt x="85" y="5"/>
                  </a:lnTo>
                  <a:lnTo>
                    <a:pt x="86" y="4"/>
                  </a:lnTo>
                  <a:lnTo>
                    <a:pt x="88" y="2"/>
                  </a:lnTo>
                  <a:lnTo>
                    <a:pt x="90" y="2"/>
                  </a:lnTo>
                  <a:lnTo>
                    <a:pt x="92" y="1"/>
                  </a:lnTo>
                  <a:lnTo>
                    <a:pt x="94" y="2"/>
                  </a:lnTo>
                  <a:lnTo>
                    <a:pt x="96" y="2"/>
                  </a:lnTo>
                  <a:lnTo>
                    <a:pt x="97" y="4"/>
                  </a:lnTo>
                  <a:lnTo>
                    <a:pt x="98" y="5"/>
                  </a:lnTo>
                  <a:lnTo>
                    <a:pt x="98" y="7"/>
                  </a:lnTo>
                  <a:lnTo>
                    <a:pt x="105" y="7"/>
                  </a:lnTo>
                  <a:lnTo>
                    <a:pt x="106" y="5"/>
                  </a:lnTo>
                  <a:lnTo>
                    <a:pt x="107" y="4"/>
                  </a:lnTo>
                  <a:lnTo>
                    <a:pt x="108" y="3"/>
                  </a:lnTo>
                  <a:lnTo>
                    <a:pt x="110" y="3"/>
                  </a:lnTo>
                  <a:lnTo>
                    <a:pt x="112" y="3"/>
                  </a:lnTo>
                  <a:lnTo>
                    <a:pt x="113" y="4"/>
                  </a:lnTo>
                  <a:lnTo>
                    <a:pt x="114" y="5"/>
                  </a:lnTo>
                  <a:lnTo>
                    <a:pt x="114" y="7"/>
                  </a:lnTo>
                  <a:lnTo>
                    <a:pt x="121" y="7"/>
                  </a:lnTo>
                  <a:lnTo>
                    <a:pt x="121" y="5"/>
                  </a:lnTo>
                  <a:lnTo>
                    <a:pt x="122" y="3"/>
                  </a:lnTo>
                  <a:lnTo>
                    <a:pt x="123" y="2"/>
                  </a:lnTo>
                  <a:lnTo>
                    <a:pt x="125" y="1"/>
                  </a:lnTo>
                  <a:lnTo>
                    <a:pt x="127" y="1"/>
                  </a:lnTo>
                  <a:lnTo>
                    <a:pt x="129" y="1"/>
                  </a:lnTo>
                  <a:lnTo>
                    <a:pt x="132" y="1"/>
                  </a:lnTo>
                  <a:lnTo>
                    <a:pt x="133" y="2"/>
                  </a:lnTo>
                  <a:lnTo>
                    <a:pt x="135" y="3"/>
                  </a:lnTo>
                  <a:lnTo>
                    <a:pt x="136" y="5"/>
                  </a:lnTo>
                  <a:lnTo>
                    <a:pt x="136" y="7"/>
                  </a:lnTo>
                  <a:lnTo>
                    <a:pt x="146" y="7"/>
                  </a:lnTo>
                  <a:lnTo>
                    <a:pt x="146" y="5"/>
                  </a:lnTo>
                  <a:lnTo>
                    <a:pt x="147" y="4"/>
                  </a:lnTo>
                  <a:lnTo>
                    <a:pt x="149" y="3"/>
                  </a:lnTo>
                  <a:lnTo>
                    <a:pt x="150" y="3"/>
                  </a:lnTo>
                  <a:lnTo>
                    <a:pt x="152" y="3"/>
                  </a:lnTo>
                  <a:lnTo>
                    <a:pt x="153" y="4"/>
                  </a:lnTo>
                  <a:lnTo>
                    <a:pt x="154" y="5"/>
                  </a:lnTo>
                  <a:lnTo>
                    <a:pt x="155" y="7"/>
                  </a:lnTo>
                  <a:lnTo>
                    <a:pt x="161" y="7"/>
                  </a:lnTo>
                  <a:lnTo>
                    <a:pt x="161" y="5"/>
                  </a:lnTo>
                  <a:lnTo>
                    <a:pt x="162" y="4"/>
                  </a:lnTo>
                  <a:lnTo>
                    <a:pt x="164" y="3"/>
                  </a:lnTo>
                  <a:lnTo>
                    <a:pt x="166" y="3"/>
                  </a:lnTo>
                  <a:lnTo>
                    <a:pt x="167" y="3"/>
                  </a:lnTo>
                  <a:lnTo>
                    <a:pt x="169" y="4"/>
                  </a:lnTo>
                  <a:lnTo>
                    <a:pt x="170" y="5"/>
                  </a:lnTo>
                  <a:lnTo>
                    <a:pt x="170" y="7"/>
                  </a:lnTo>
                  <a:lnTo>
                    <a:pt x="179" y="7"/>
                  </a:lnTo>
                  <a:lnTo>
                    <a:pt x="179" y="5"/>
                  </a:lnTo>
                  <a:lnTo>
                    <a:pt x="180" y="4"/>
                  </a:lnTo>
                  <a:lnTo>
                    <a:pt x="181" y="3"/>
                  </a:lnTo>
                  <a:lnTo>
                    <a:pt x="183" y="3"/>
                  </a:lnTo>
                  <a:lnTo>
                    <a:pt x="185" y="3"/>
                  </a:lnTo>
                  <a:lnTo>
                    <a:pt x="186" y="4"/>
                  </a:lnTo>
                  <a:lnTo>
                    <a:pt x="187" y="5"/>
                  </a:lnTo>
                  <a:lnTo>
                    <a:pt x="188" y="7"/>
                  </a:lnTo>
                  <a:lnTo>
                    <a:pt x="208" y="7"/>
                  </a:lnTo>
                  <a:lnTo>
                    <a:pt x="208" y="5"/>
                  </a:lnTo>
                  <a:lnTo>
                    <a:pt x="209" y="4"/>
                  </a:lnTo>
                  <a:lnTo>
                    <a:pt x="211" y="3"/>
                  </a:lnTo>
                  <a:lnTo>
                    <a:pt x="213" y="3"/>
                  </a:lnTo>
                  <a:lnTo>
                    <a:pt x="214" y="3"/>
                  </a:lnTo>
                  <a:lnTo>
                    <a:pt x="216" y="4"/>
                  </a:lnTo>
                  <a:lnTo>
                    <a:pt x="217" y="5"/>
                  </a:lnTo>
                  <a:lnTo>
                    <a:pt x="217" y="7"/>
                  </a:lnTo>
                  <a:lnTo>
                    <a:pt x="296" y="7"/>
                  </a:lnTo>
                  <a:lnTo>
                    <a:pt x="296" y="5"/>
                  </a:lnTo>
                  <a:lnTo>
                    <a:pt x="297" y="4"/>
                  </a:lnTo>
                  <a:lnTo>
                    <a:pt x="299" y="3"/>
                  </a:lnTo>
                  <a:lnTo>
                    <a:pt x="301" y="3"/>
                  </a:lnTo>
                  <a:lnTo>
                    <a:pt x="302" y="3"/>
                  </a:lnTo>
                  <a:lnTo>
                    <a:pt x="304" y="4"/>
                  </a:lnTo>
                  <a:lnTo>
                    <a:pt x="305" y="5"/>
                  </a:lnTo>
                  <a:lnTo>
                    <a:pt x="305" y="7"/>
                  </a:lnTo>
                  <a:lnTo>
                    <a:pt x="324" y="7"/>
                  </a:lnTo>
                  <a:lnTo>
                    <a:pt x="324" y="5"/>
                  </a:lnTo>
                  <a:lnTo>
                    <a:pt x="325" y="4"/>
                  </a:lnTo>
                  <a:lnTo>
                    <a:pt x="327" y="3"/>
                  </a:lnTo>
                  <a:lnTo>
                    <a:pt x="329" y="3"/>
                  </a:lnTo>
                  <a:lnTo>
                    <a:pt x="330" y="3"/>
                  </a:lnTo>
                  <a:lnTo>
                    <a:pt x="332" y="4"/>
                  </a:lnTo>
                  <a:lnTo>
                    <a:pt x="333" y="5"/>
                  </a:lnTo>
                  <a:lnTo>
                    <a:pt x="333" y="7"/>
                  </a:lnTo>
                  <a:lnTo>
                    <a:pt x="362" y="7"/>
                  </a:lnTo>
                  <a:lnTo>
                    <a:pt x="362" y="5"/>
                  </a:lnTo>
                  <a:lnTo>
                    <a:pt x="363" y="4"/>
                  </a:lnTo>
                  <a:lnTo>
                    <a:pt x="365" y="3"/>
                  </a:lnTo>
                  <a:lnTo>
                    <a:pt x="366" y="3"/>
                  </a:lnTo>
                  <a:lnTo>
                    <a:pt x="368" y="3"/>
                  </a:lnTo>
                  <a:lnTo>
                    <a:pt x="370" y="4"/>
                  </a:lnTo>
                  <a:lnTo>
                    <a:pt x="371" y="5"/>
                  </a:lnTo>
                  <a:lnTo>
                    <a:pt x="371" y="7"/>
                  </a:lnTo>
                  <a:lnTo>
                    <a:pt x="382" y="7"/>
                  </a:lnTo>
                  <a:lnTo>
                    <a:pt x="382" y="5"/>
                  </a:lnTo>
                  <a:lnTo>
                    <a:pt x="383" y="4"/>
                  </a:lnTo>
                  <a:lnTo>
                    <a:pt x="385" y="3"/>
                  </a:lnTo>
                  <a:lnTo>
                    <a:pt x="386" y="3"/>
                  </a:lnTo>
                  <a:lnTo>
                    <a:pt x="388" y="3"/>
                  </a:lnTo>
                  <a:lnTo>
                    <a:pt x="389" y="4"/>
                  </a:lnTo>
                  <a:lnTo>
                    <a:pt x="391" y="5"/>
                  </a:lnTo>
                  <a:lnTo>
                    <a:pt x="391" y="7"/>
                  </a:lnTo>
                  <a:lnTo>
                    <a:pt x="393" y="7"/>
                  </a:lnTo>
                  <a:lnTo>
                    <a:pt x="393" y="5"/>
                  </a:lnTo>
                  <a:lnTo>
                    <a:pt x="394" y="4"/>
                  </a:lnTo>
                  <a:lnTo>
                    <a:pt x="396" y="3"/>
                  </a:lnTo>
                  <a:lnTo>
                    <a:pt x="397" y="3"/>
                  </a:lnTo>
                  <a:lnTo>
                    <a:pt x="399" y="3"/>
                  </a:lnTo>
                  <a:lnTo>
                    <a:pt x="401" y="4"/>
                  </a:lnTo>
                  <a:lnTo>
                    <a:pt x="402" y="5"/>
                  </a:lnTo>
                  <a:lnTo>
                    <a:pt x="402" y="7"/>
                  </a:lnTo>
                  <a:lnTo>
                    <a:pt x="403" y="7"/>
                  </a:lnTo>
                  <a:lnTo>
                    <a:pt x="403" y="5"/>
                  </a:lnTo>
                  <a:lnTo>
                    <a:pt x="404" y="4"/>
                  </a:lnTo>
                  <a:lnTo>
                    <a:pt x="405" y="3"/>
                  </a:lnTo>
                  <a:lnTo>
                    <a:pt x="407" y="3"/>
                  </a:lnTo>
                  <a:lnTo>
                    <a:pt x="409" y="3"/>
                  </a:lnTo>
                  <a:lnTo>
                    <a:pt x="410" y="4"/>
                  </a:lnTo>
                  <a:lnTo>
                    <a:pt x="411" y="5"/>
                  </a:lnTo>
                  <a:lnTo>
                    <a:pt x="411" y="7"/>
                  </a:lnTo>
                  <a:lnTo>
                    <a:pt x="413" y="7"/>
                  </a:lnTo>
                  <a:lnTo>
                    <a:pt x="414" y="5"/>
                  </a:lnTo>
                  <a:lnTo>
                    <a:pt x="415" y="3"/>
                  </a:lnTo>
                  <a:lnTo>
                    <a:pt x="416" y="2"/>
                  </a:lnTo>
                  <a:lnTo>
                    <a:pt x="418" y="0"/>
                  </a:lnTo>
                  <a:lnTo>
                    <a:pt x="421" y="0"/>
                  </a:lnTo>
                  <a:lnTo>
                    <a:pt x="423" y="0"/>
                  </a:lnTo>
                  <a:lnTo>
                    <a:pt x="425" y="0"/>
                  </a:lnTo>
                  <a:lnTo>
                    <a:pt x="428" y="2"/>
                  </a:lnTo>
                  <a:lnTo>
                    <a:pt x="429" y="3"/>
                  </a:lnTo>
                  <a:lnTo>
                    <a:pt x="430" y="5"/>
                  </a:lnTo>
                  <a:lnTo>
                    <a:pt x="431" y="7"/>
                  </a:lnTo>
                  <a:lnTo>
                    <a:pt x="435" y="7"/>
                  </a:lnTo>
                  <a:lnTo>
                    <a:pt x="435" y="5"/>
                  </a:lnTo>
                  <a:lnTo>
                    <a:pt x="436" y="3"/>
                  </a:lnTo>
                  <a:lnTo>
                    <a:pt x="438" y="2"/>
                  </a:lnTo>
                  <a:lnTo>
                    <a:pt x="440" y="1"/>
                  </a:lnTo>
                  <a:lnTo>
                    <a:pt x="442" y="0"/>
                  </a:lnTo>
                  <a:lnTo>
                    <a:pt x="444" y="0"/>
                  </a:lnTo>
                  <a:lnTo>
                    <a:pt x="447" y="1"/>
                  </a:lnTo>
                  <a:lnTo>
                    <a:pt x="449" y="2"/>
                  </a:lnTo>
                  <a:lnTo>
                    <a:pt x="450" y="3"/>
                  </a:lnTo>
                  <a:lnTo>
                    <a:pt x="451" y="5"/>
                  </a:lnTo>
                  <a:lnTo>
                    <a:pt x="451" y="7"/>
                  </a:lnTo>
                  <a:lnTo>
                    <a:pt x="466" y="7"/>
                  </a:lnTo>
                  <a:lnTo>
                    <a:pt x="466" y="5"/>
                  </a:lnTo>
                  <a:lnTo>
                    <a:pt x="467" y="4"/>
                  </a:lnTo>
                  <a:lnTo>
                    <a:pt x="469" y="3"/>
                  </a:lnTo>
                  <a:lnTo>
                    <a:pt x="470" y="3"/>
                  </a:lnTo>
                  <a:lnTo>
                    <a:pt x="472" y="3"/>
                  </a:lnTo>
                  <a:lnTo>
                    <a:pt x="474" y="4"/>
                  </a:lnTo>
                  <a:lnTo>
                    <a:pt x="474" y="5"/>
                  </a:lnTo>
                  <a:lnTo>
                    <a:pt x="475" y="7"/>
                  </a:lnTo>
                  <a:lnTo>
                    <a:pt x="482" y="7"/>
                  </a:lnTo>
                  <a:lnTo>
                    <a:pt x="482" y="5"/>
                  </a:lnTo>
                  <a:lnTo>
                    <a:pt x="483" y="4"/>
                  </a:lnTo>
                  <a:lnTo>
                    <a:pt x="485" y="3"/>
                  </a:lnTo>
                  <a:lnTo>
                    <a:pt x="486" y="3"/>
                  </a:lnTo>
                  <a:lnTo>
                    <a:pt x="488" y="3"/>
                  </a:lnTo>
                  <a:lnTo>
                    <a:pt x="490" y="4"/>
                  </a:lnTo>
                  <a:lnTo>
                    <a:pt x="490" y="5"/>
                  </a:lnTo>
                  <a:lnTo>
                    <a:pt x="491" y="7"/>
                  </a:lnTo>
                  <a:lnTo>
                    <a:pt x="494" y="7"/>
                  </a:lnTo>
                  <a:lnTo>
                    <a:pt x="494" y="5"/>
                  </a:lnTo>
                  <a:lnTo>
                    <a:pt x="495" y="4"/>
                  </a:lnTo>
                  <a:lnTo>
                    <a:pt x="496" y="3"/>
                  </a:lnTo>
                  <a:lnTo>
                    <a:pt x="498" y="3"/>
                  </a:lnTo>
                  <a:lnTo>
                    <a:pt x="500" y="3"/>
                  </a:lnTo>
                  <a:lnTo>
                    <a:pt x="501" y="4"/>
                  </a:lnTo>
                  <a:lnTo>
                    <a:pt x="502" y="5"/>
                  </a:lnTo>
                  <a:lnTo>
                    <a:pt x="503" y="7"/>
                  </a:lnTo>
                  <a:lnTo>
                    <a:pt x="559" y="7"/>
                  </a:lnTo>
                  <a:lnTo>
                    <a:pt x="560" y="5"/>
                  </a:lnTo>
                  <a:lnTo>
                    <a:pt x="561" y="4"/>
                  </a:lnTo>
                  <a:lnTo>
                    <a:pt x="562" y="3"/>
                  </a:lnTo>
                  <a:lnTo>
                    <a:pt x="564" y="3"/>
                  </a:lnTo>
                  <a:lnTo>
                    <a:pt x="566" y="3"/>
                  </a:lnTo>
                  <a:lnTo>
                    <a:pt x="567" y="4"/>
                  </a:lnTo>
                  <a:lnTo>
                    <a:pt x="568" y="5"/>
                  </a:lnTo>
                  <a:lnTo>
                    <a:pt x="568" y="7"/>
                  </a:lnTo>
                  <a:lnTo>
                    <a:pt x="605" y="7"/>
                  </a:lnTo>
                  <a:lnTo>
                    <a:pt x="605" y="5"/>
                  </a:lnTo>
                  <a:lnTo>
                    <a:pt x="606" y="4"/>
                  </a:lnTo>
                  <a:lnTo>
                    <a:pt x="608" y="3"/>
                  </a:lnTo>
                  <a:lnTo>
                    <a:pt x="610" y="3"/>
                  </a:lnTo>
                  <a:lnTo>
                    <a:pt x="611" y="3"/>
                  </a:lnTo>
                  <a:lnTo>
                    <a:pt x="613" y="4"/>
                  </a:lnTo>
                  <a:lnTo>
                    <a:pt x="614" y="5"/>
                  </a:lnTo>
                  <a:lnTo>
                    <a:pt x="614" y="7"/>
                  </a:lnTo>
                  <a:lnTo>
                    <a:pt x="739" y="7"/>
                  </a:lnTo>
                  <a:lnTo>
                    <a:pt x="739" y="5"/>
                  </a:lnTo>
                  <a:lnTo>
                    <a:pt x="740" y="4"/>
                  </a:lnTo>
                  <a:lnTo>
                    <a:pt x="741" y="3"/>
                  </a:lnTo>
                  <a:lnTo>
                    <a:pt x="743" y="3"/>
                  </a:lnTo>
                  <a:lnTo>
                    <a:pt x="745" y="3"/>
                  </a:lnTo>
                  <a:lnTo>
                    <a:pt x="746" y="4"/>
                  </a:lnTo>
                  <a:lnTo>
                    <a:pt x="747" y="5"/>
                  </a:lnTo>
                  <a:lnTo>
                    <a:pt x="748" y="7"/>
                  </a:lnTo>
                  <a:lnTo>
                    <a:pt x="752" y="7"/>
                  </a:lnTo>
                  <a:lnTo>
                    <a:pt x="752" y="5"/>
                  </a:lnTo>
                  <a:lnTo>
                    <a:pt x="753" y="4"/>
                  </a:lnTo>
                  <a:lnTo>
                    <a:pt x="755" y="3"/>
                  </a:lnTo>
                  <a:lnTo>
                    <a:pt x="757" y="2"/>
                  </a:lnTo>
                  <a:lnTo>
                    <a:pt x="759" y="2"/>
                  </a:lnTo>
                  <a:lnTo>
                    <a:pt x="761" y="2"/>
                  </a:lnTo>
                  <a:lnTo>
                    <a:pt x="762" y="3"/>
                  </a:lnTo>
                  <a:lnTo>
                    <a:pt x="764" y="4"/>
                  </a:lnTo>
                  <a:lnTo>
                    <a:pt x="765" y="5"/>
                  </a:lnTo>
                  <a:lnTo>
                    <a:pt x="765" y="7"/>
                  </a:lnTo>
                  <a:lnTo>
                    <a:pt x="767" y="7"/>
                  </a:lnTo>
                  <a:lnTo>
                    <a:pt x="768" y="5"/>
                  </a:lnTo>
                  <a:lnTo>
                    <a:pt x="769" y="4"/>
                  </a:lnTo>
                  <a:lnTo>
                    <a:pt x="770" y="3"/>
                  </a:lnTo>
                  <a:lnTo>
                    <a:pt x="772" y="3"/>
                  </a:lnTo>
                  <a:lnTo>
                    <a:pt x="773" y="3"/>
                  </a:lnTo>
                  <a:lnTo>
                    <a:pt x="775" y="4"/>
                  </a:lnTo>
                  <a:lnTo>
                    <a:pt x="776" y="5"/>
                  </a:lnTo>
                  <a:lnTo>
                    <a:pt x="776" y="7"/>
                  </a:lnTo>
                  <a:lnTo>
                    <a:pt x="800" y="7"/>
                  </a:lnTo>
                  <a:lnTo>
                    <a:pt x="800" y="5"/>
                  </a:lnTo>
                  <a:lnTo>
                    <a:pt x="801" y="4"/>
                  </a:lnTo>
                  <a:lnTo>
                    <a:pt x="803" y="3"/>
                  </a:lnTo>
                  <a:lnTo>
                    <a:pt x="804" y="3"/>
                  </a:lnTo>
                  <a:lnTo>
                    <a:pt x="806" y="3"/>
                  </a:lnTo>
                  <a:lnTo>
                    <a:pt x="807" y="4"/>
                  </a:lnTo>
                  <a:lnTo>
                    <a:pt x="808" y="5"/>
                  </a:lnTo>
                  <a:lnTo>
                    <a:pt x="809" y="7"/>
                  </a:lnTo>
                  <a:lnTo>
                    <a:pt x="820" y="7"/>
                  </a:lnTo>
                  <a:lnTo>
                    <a:pt x="820" y="5"/>
                  </a:lnTo>
                  <a:lnTo>
                    <a:pt x="821" y="4"/>
                  </a:lnTo>
                  <a:lnTo>
                    <a:pt x="822" y="3"/>
                  </a:lnTo>
                  <a:lnTo>
                    <a:pt x="824" y="3"/>
                  </a:lnTo>
                  <a:lnTo>
                    <a:pt x="826" y="3"/>
                  </a:lnTo>
                  <a:lnTo>
                    <a:pt x="827" y="4"/>
                  </a:lnTo>
                  <a:lnTo>
                    <a:pt x="828" y="5"/>
                  </a:lnTo>
                  <a:lnTo>
                    <a:pt x="829" y="7"/>
                  </a:lnTo>
                  <a:lnTo>
                    <a:pt x="864" y="7"/>
                  </a:lnTo>
                  <a:lnTo>
                    <a:pt x="864" y="5"/>
                  </a:lnTo>
                  <a:lnTo>
                    <a:pt x="865" y="3"/>
                  </a:lnTo>
                  <a:lnTo>
                    <a:pt x="866" y="2"/>
                  </a:lnTo>
                  <a:lnTo>
                    <a:pt x="869" y="1"/>
                  </a:lnTo>
                  <a:lnTo>
                    <a:pt x="871" y="0"/>
                  </a:lnTo>
                  <a:lnTo>
                    <a:pt x="873" y="0"/>
                  </a:lnTo>
                  <a:lnTo>
                    <a:pt x="876" y="1"/>
                  </a:lnTo>
                  <a:lnTo>
                    <a:pt x="878" y="2"/>
                  </a:lnTo>
                  <a:lnTo>
                    <a:pt x="879" y="3"/>
                  </a:lnTo>
                  <a:lnTo>
                    <a:pt x="880" y="5"/>
                  </a:lnTo>
                  <a:lnTo>
                    <a:pt x="881" y="7"/>
                  </a:lnTo>
                  <a:lnTo>
                    <a:pt x="895" y="7"/>
                  </a:lnTo>
                  <a:lnTo>
                    <a:pt x="895" y="5"/>
                  </a:lnTo>
                  <a:lnTo>
                    <a:pt x="896" y="4"/>
                  </a:lnTo>
                  <a:lnTo>
                    <a:pt x="898" y="3"/>
                  </a:lnTo>
                  <a:lnTo>
                    <a:pt x="900" y="3"/>
                  </a:lnTo>
                  <a:lnTo>
                    <a:pt x="901" y="3"/>
                  </a:lnTo>
                  <a:lnTo>
                    <a:pt x="903" y="4"/>
                  </a:lnTo>
                  <a:lnTo>
                    <a:pt x="904" y="5"/>
                  </a:lnTo>
                  <a:lnTo>
                    <a:pt x="904" y="7"/>
                  </a:lnTo>
                  <a:lnTo>
                    <a:pt x="911" y="7"/>
                  </a:lnTo>
                  <a:lnTo>
                    <a:pt x="911" y="5"/>
                  </a:lnTo>
                  <a:lnTo>
                    <a:pt x="912" y="4"/>
                  </a:lnTo>
                  <a:lnTo>
                    <a:pt x="914" y="3"/>
                  </a:lnTo>
                  <a:lnTo>
                    <a:pt x="915" y="3"/>
                  </a:lnTo>
                  <a:lnTo>
                    <a:pt x="917" y="3"/>
                  </a:lnTo>
                  <a:lnTo>
                    <a:pt x="919" y="4"/>
                  </a:lnTo>
                  <a:lnTo>
                    <a:pt x="920" y="5"/>
                  </a:lnTo>
                  <a:lnTo>
                    <a:pt x="920" y="7"/>
                  </a:lnTo>
                  <a:lnTo>
                    <a:pt x="928" y="7"/>
                  </a:lnTo>
                  <a:lnTo>
                    <a:pt x="929" y="5"/>
                  </a:lnTo>
                  <a:lnTo>
                    <a:pt x="930" y="4"/>
                  </a:lnTo>
                  <a:lnTo>
                    <a:pt x="931" y="2"/>
                  </a:lnTo>
                  <a:lnTo>
                    <a:pt x="933" y="2"/>
                  </a:lnTo>
                  <a:lnTo>
                    <a:pt x="935" y="1"/>
                  </a:lnTo>
                  <a:lnTo>
                    <a:pt x="937" y="2"/>
                  </a:lnTo>
                  <a:lnTo>
                    <a:pt x="939" y="2"/>
                  </a:lnTo>
                  <a:lnTo>
                    <a:pt x="941" y="4"/>
                  </a:lnTo>
                  <a:lnTo>
                    <a:pt x="941" y="5"/>
                  </a:lnTo>
                  <a:lnTo>
                    <a:pt x="942" y="7"/>
                  </a:lnTo>
                  <a:lnTo>
                    <a:pt x="965" y="7"/>
                  </a:lnTo>
                  <a:lnTo>
                    <a:pt x="966" y="5"/>
                  </a:lnTo>
                  <a:lnTo>
                    <a:pt x="967" y="4"/>
                  </a:lnTo>
                  <a:lnTo>
                    <a:pt x="968" y="3"/>
                  </a:lnTo>
                  <a:lnTo>
                    <a:pt x="970" y="3"/>
                  </a:lnTo>
                  <a:lnTo>
                    <a:pt x="972" y="3"/>
                  </a:lnTo>
                  <a:lnTo>
                    <a:pt x="973" y="4"/>
                  </a:lnTo>
                  <a:lnTo>
                    <a:pt x="974" y="5"/>
                  </a:lnTo>
                  <a:lnTo>
                    <a:pt x="974" y="7"/>
                  </a:lnTo>
                  <a:lnTo>
                    <a:pt x="981" y="7"/>
                  </a:lnTo>
                  <a:lnTo>
                    <a:pt x="981" y="5"/>
                  </a:lnTo>
                  <a:lnTo>
                    <a:pt x="982" y="3"/>
                  </a:lnTo>
                  <a:lnTo>
                    <a:pt x="984" y="1"/>
                  </a:lnTo>
                  <a:lnTo>
                    <a:pt x="986" y="0"/>
                  </a:lnTo>
                  <a:lnTo>
                    <a:pt x="989" y="0"/>
                  </a:lnTo>
                  <a:lnTo>
                    <a:pt x="991" y="0"/>
                  </a:lnTo>
                  <a:lnTo>
                    <a:pt x="993" y="0"/>
                  </a:lnTo>
                  <a:lnTo>
                    <a:pt x="996" y="1"/>
                  </a:lnTo>
                  <a:lnTo>
                    <a:pt x="997" y="3"/>
                  </a:lnTo>
                  <a:lnTo>
                    <a:pt x="998" y="5"/>
                  </a:lnTo>
                  <a:lnTo>
                    <a:pt x="999" y="7"/>
                  </a:lnTo>
                  <a:lnTo>
                    <a:pt x="1056" y="7"/>
                  </a:lnTo>
                  <a:lnTo>
                    <a:pt x="1056" y="5"/>
                  </a:lnTo>
                  <a:lnTo>
                    <a:pt x="1057" y="4"/>
                  </a:lnTo>
                  <a:lnTo>
                    <a:pt x="1059" y="3"/>
                  </a:lnTo>
                  <a:lnTo>
                    <a:pt x="1061" y="3"/>
                  </a:lnTo>
                  <a:lnTo>
                    <a:pt x="1062" y="3"/>
                  </a:lnTo>
                  <a:lnTo>
                    <a:pt x="1064" y="4"/>
                  </a:lnTo>
                  <a:lnTo>
                    <a:pt x="1065" y="5"/>
                  </a:lnTo>
                  <a:lnTo>
                    <a:pt x="1065" y="7"/>
                  </a:lnTo>
                  <a:lnTo>
                    <a:pt x="1083" y="7"/>
                  </a:lnTo>
                  <a:lnTo>
                    <a:pt x="1083" y="5"/>
                  </a:lnTo>
                  <a:lnTo>
                    <a:pt x="1084" y="4"/>
                  </a:lnTo>
                  <a:lnTo>
                    <a:pt x="1086" y="3"/>
                  </a:lnTo>
                  <a:lnTo>
                    <a:pt x="1088" y="3"/>
                  </a:lnTo>
                  <a:lnTo>
                    <a:pt x="1089" y="3"/>
                  </a:lnTo>
                  <a:lnTo>
                    <a:pt x="1091" y="4"/>
                  </a:lnTo>
                  <a:lnTo>
                    <a:pt x="1092" y="5"/>
                  </a:lnTo>
                  <a:lnTo>
                    <a:pt x="1092" y="7"/>
                  </a:lnTo>
                  <a:lnTo>
                    <a:pt x="1113" y="7"/>
                  </a:lnTo>
                  <a:lnTo>
                    <a:pt x="1114" y="5"/>
                  </a:lnTo>
                  <a:lnTo>
                    <a:pt x="1115" y="4"/>
                  </a:lnTo>
                  <a:lnTo>
                    <a:pt x="1116" y="3"/>
                  </a:lnTo>
                  <a:lnTo>
                    <a:pt x="1118" y="3"/>
                  </a:lnTo>
                  <a:lnTo>
                    <a:pt x="1120" y="3"/>
                  </a:lnTo>
                  <a:lnTo>
                    <a:pt x="1121" y="4"/>
                  </a:lnTo>
                  <a:lnTo>
                    <a:pt x="1122" y="5"/>
                  </a:lnTo>
                  <a:lnTo>
                    <a:pt x="1122" y="7"/>
                  </a:lnTo>
                  <a:lnTo>
                    <a:pt x="1127" y="7"/>
                  </a:lnTo>
                  <a:lnTo>
                    <a:pt x="1127" y="5"/>
                  </a:lnTo>
                  <a:lnTo>
                    <a:pt x="1128" y="4"/>
                  </a:lnTo>
                  <a:lnTo>
                    <a:pt x="1130" y="3"/>
                  </a:lnTo>
                  <a:lnTo>
                    <a:pt x="1131" y="3"/>
                  </a:lnTo>
                  <a:lnTo>
                    <a:pt x="1133" y="3"/>
                  </a:lnTo>
                  <a:lnTo>
                    <a:pt x="1135" y="4"/>
                  </a:lnTo>
                  <a:lnTo>
                    <a:pt x="1135" y="5"/>
                  </a:lnTo>
                  <a:lnTo>
                    <a:pt x="1136" y="7"/>
                  </a:lnTo>
                  <a:lnTo>
                    <a:pt x="1161" y="7"/>
                  </a:lnTo>
                  <a:lnTo>
                    <a:pt x="1161" y="5"/>
                  </a:lnTo>
                  <a:lnTo>
                    <a:pt x="1162" y="4"/>
                  </a:lnTo>
                  <a:lnTo>
                    <a:pt x="1163" y="3"/>
                  </a:lnTo>
                  <a:lnTo>
                    <a:pt x="1165" y="3"/>
                  </a:lnTo>
                  <a:lnTo>
                    <a:pt x="1167" y="3"/>
                  </a:lnTo>
                  <a:lnTo>
                    <a:pt x="1168" y="4"/>
                  </a:lnTo>
                  <a:lnTo>
                    <a:pt x="1169" y="5"/>
                  </a:lnTo>
                  <a:lnTo>
                    <a:pt x="1170" y="7"/>
                  </a:lnTo>
                  <a:lnTo>
                    <a:pt x="1191" y="7"/>
                  </a:lnTo>
                  <a:lnTo>
                    <a:pt x="1191" y="5"/>
                  </a:lnTo>
                  <a:lnTo>
                    <a:pt x="1192" y="3"/>
                  </a:lnTo>
                  <a:lnTo>
                    <a:pt x="1193" y="2"/>
                  </a:lnTo>
                  <a:lnTo>
                    <a:pt x="1195" y="1"/>
                  </a:lnTo>
                  <a:lnTo>
                    <a:pt x="1198" y="0"/>
                  </a:lnTo>
                  <a:lnTo>
                    <a:pt x="1200" y="0"/>
                  </a:lnTo>
                  <a:lnTo>
                    <a:pt x="1202" y="1"/>
                  </a:lnTo>
                  <a:lnTo>
                    <a:pt x="1204" y="2"/>
                  </a:lnTo>
                  <a:lnTo>
                    <a:pt x="1206" y="3"/>
                  </a:lnTo>
                  <a:lnTo>
                    <a:pt x="1206" y="5"/>
                  </a:lnTo>
                  <a:lnTo>
                    <a:pt x="1207" y="7"/>
                  </a:lnTo>
                  <a:lnTo>
                    <a:pt x="1220" y="7"/>
                  </a:lnTo>
                  <a:lnTo>
                    <a:pt x="1220" y="5"/>
                  </a:lnTo>
                  <a:lnTo>
                    <a:pt x="1221" y="4"/>
                  </a:lnTo>
                  <a:lnTo>
                    <a:pt x="1222" y="3"/>
                  </a:lnTo>
                  <a:lnTo>
                    <a:pt x="1224" y="3"/>
                  </a:lnTo>
                  <a:lnTo>
                    <a:pt x="1226" y="3"/>
                  </a:lnTo>
                  <a:lnTo>
                    <a:pt x="1228" y="4"/>
                  </a:lnTo>
                  <a:lnTo>
                    <a:pt x="1228" y="5"/>
                  </a:lnTo>
                  <a:lnTo>
                    <a:pt x="1229" y="7"/>
                  </a:lnTo>
                  <a:lnTo>
                    <a:pt x="1269" y="7"/>
                  </a:lnTo>
                  <a:lnTo>
                    <a:pt x="1269" y="5"/>
                  </a:lnTo>
                  <a:lnTo>
                    <a:pt x="1270" y="4"/>
                  </a:lnTo>
                  <a:lnTo>
                    <a:pt x="1271" y="3"/>
                  </a:lnTo>
                  <a:lnTo>
                    <a:pt x="1273" y="3"/>
                  </a:lnTo>
                  <a:lnTo>
                    <a:pt x="1275" y="3"/>
                  </a:lnTo>
                  <a:lnTo>
                    <a:pt x="1276" y="4"/>
                  </a:lnTo>
                  <a:lnTo>
                    <a:pt x="1277" y="5"/>
                  </a:lnTo>
                  <a:lnTo>
                    <a:pt x="1278" y="7"/>
                  </a:lnTo>
                  <a:lnTo>
                    <a:pt x="1286" y="7"/>
                  </a:lnTo>
                  <a:lnTo>
                    <a:pt x="1286" y="5"/>
                  </a:lnTo>
                  <a:lnTo>
                    <a:pt x="1287" y="4"/>
                  </a:lnTo>
                  <a:lnTo>
                    <a:pt x="1288" y="2"/>
                  </a:lnTo>
                  <a:lnTo>
                    <a:pt x="1290" y="2"/>
                  </a:lnTo>
                  <a:lnTo>
                    <a:pt x="1292" y="1"/>
                  </a:lnTo>
                  <a:lnTo>
                    <a:pt x="1294" y="2"/>
                  </a:lnTo>
                  <a:lnTo>
                    <a:pt x="1296" y="2"/>
                  </a:lnTo>
                  <a:lnTo>
                    <a:pt x="1298" y="4"/>
                  </a:lnTo>
                  <a:lnTo>
                    <a:pt x="1299" y="5"/>
                  </a:lnTo>
                  <a:lnTo>
                    <a:pt x="1299" y="7"/>
                  </a:lnTo>
                  <a:lnTo>
                    <a:pt x="1326" y="7"/>
                  </a:lnTo>
                  <a:lnTo>
                    <a:pt x="1327" y="5"/>
                  </a:lnTo>
                  <a:lnTo>
                    <a:pt x="1327" y="4"/>
                  </a:lnTo>
                  <a:lnTo>
                    <a:pt x="1329" y="3"/>
                  </a:lnTo>
                  <a:lnTo>
                    <a:pt x="1331" y="3"/>
                  </a:lnTo>
                  <a:lnTo>
                    <a:pt x="1332" y="3"/>
                  </a:lnTo>
                  <a:lnTo>
                    <a:pt x="1334" y="4"/>
                  </a:lnTo>
                  <a:lnTo>
                    <a:pt x="1335" y="5"/>
                  </a:lnTo>
                  <a:lnTo>
                    <a:pt x="1335" y="7"/>
                  </a:lnTo>
                  <a:lnTo>
                    <a:pt x="1350" y="7"/>
                  </a:lnTo>
                  <a:lnTo>
                    <a:pt x="1350" y="5"/>
                  </a:lnTo>
                  <a:lnTo>
                    <a:pt x="1351" y="4"/>
                  </a:lnTo>
                  <a:lnTo>
                    <a:pt x="1353" y="3"/>
                  </a:lnTo>
                  <a:lnTo>
                    <a:pt x="1354" y="3"/>
                  </a:lnTo>
                  <a:lnTo>
                    <a:pt x="1356" y="3"/>
                  </a:lnTo>
                  <a:lnTo>
                    <a:pt x="1357" y="4"/>
                  </a:lnTo>
                  <a:lnTo>
                    <a:pt x="1358" y="5"/>
                  </a:lnTo>
                  <a:lnTo>
                    <a:pt x="1359" y="7"/>
                  </a:lnTo>
                  <a:lnTo>
                    <a:pt x="1371" y="7"/>
                  </a:lnTo>
                  <a:lnTo>
                    <a:pt x="1372" y="5"/>
                  </a:lnTo>
                  <a:lnTo>
                    <a:pt x="1373" y="4"/>
                  </a:lnTo>
                  <a:lnTo>
                    <a:pt x="1374" y="3"/>
                  </a:lnTo>
                  <a:lnTo>
                    <a:pt x="1376" y="3"/>
                  </a:lnTo>
                  <a:lnTo>
                    <a:pt x="1378" y="3"/>
                  </a:lnTo>
                  <a:lnTo>
                    <a:pt x="1379" y="4"/>
                  </a:lnTo>
                  <a:lnTo>
                    <a:pt x="1380" y="5"/>
                  </a:lnTo>
                  <a:lnTo>
                    <a:pt x="1380" y="7"/>
                  </a:lnTo>
                  <a:lnTo>
                    <a:pt x="1391" y="7"/>
                  </a:lnTo>
                  <a:lnTo>
                    <a:pt x="1392" y="5"/>
                  </a:lnTo>
                  <a:lnTo>
                    <a:pt x="1393" y="4"/>
                  </a:lnTo>
                  <a:lnTo>
                    <a:pt x="1394" y="3"/>
                  </a:lnTo>
                  <a:lnTo>
                    <a:pt x="1396" y="3"/>
                  </a:lnTo>
                  <a:lnTo>
                    <a:pt x="1397" y="3"/>
                  </a:lnTo>
                  <a:lnTo>
                    <a:pt x="1399" y="4"/>
                  </a:lnTo>
                  <a:lnTo>
                    <a:pt x="1400" y="5"/>
                  </a:lnTo>
                  <a:lnTo>
                    <a:pt x="1400" y="7"/>
                  </a:lnTo>
                  <a:lnTo>
                    <a:pt x="1411" y="7"/>
                  </a:lnTo>
                  <a:lnTo>
                    <a:pt x="1411" y="5"/>
                  </a:lnTo>
                  <a:lnTo>
                    <a:pt x="1412" y="4"/>
                  </a:lnTo>
                  <a:lnTo>
                    <a:pt x="1413" y="3"/>
                  </a:lnTo>
                  <a:lnTo>
                    <a:pt x="1415" y="3"/>
                  </a:lnTo>
                  <a:lnTo>
                    <a:pt x="1417" y="3"/>
                  </a:lnTo>
                  <a:lnTo>
                    <a:pt x="1418" y="4"/>
                  </a:lnTo>
                  <a:lnTo>
                    <a:pt x="1419" y="5"/>
                  </a:lnTo>
                  <a:lnTo>
                    <a:pt x="1420" y="7"/>
                  </a:lnTo>
                  <a:lnTo>
                    <a:pt x="1422" y="7"/>
                  </a:lnTo>
                  <a:lnTo>
                    <a:pt x="1423" y="5"/>
                  </a:lnTo>
                  <a:lnTo>
                    <a:pt x="1424" y="4"/>
                  </a:lnTo>
                  <a:lnTo>
                    <a:pt x="1425" y="3"/>
                  </a:lnTo>
                  <a:lnTo>
                    <a:pt x="1427" y="3"/>
                  </a:lnTo>
                  <a:lnTo>
                    <a:pt x="1429" y="3"/>
                  </a:lnTo>
                  <a:lnTo>
                    <a:pt x="1430" y="4"/>
                  </a:lnTo>
                  <a:lnTo>
                    <a:pt x="1431" y="5"/>
                  </a:lnTo>
                  <a:lnTo>
                    <a:pt x="1431" y="7"/>
                  </a:lnTo>
                  <a:lnTo>
                    <a:pt x="1444" y="7"/>
                  </a:lnTo>
                  <a:lnTo>
                    <a:pt x="1445" y="5"/>
                  </a:lnTo>
                  <a:lnTo>
                    <a:pt x="1446" y="4"/>
                  </a:lnTo>
                  <a:lnTo>
                    <a:pt x="1447" y="3"/>
                  </a:lnTo>
                  <a:lnTo>
                    <a:pt x="1449" y="3"/>
                  </a:lnTo>
                  <a:lnTo>
                    <a:pt x="1451" y="3"/>
                  </a:lnTo>
                  <a:lnTo>
                    <a:pt x="1452" y="4"/>
                  </a:lnTo>
                  <a:lnTo>
                    <a:pt x="1453" y="5"/>
                  </a:lnTo>
                  <a:lnTo>
                    <a:pt x="1453" y="7"/>
                  </a:lnTo>
                  <a:lnTo>
                    <a:pt x="1492" y="7"/>
                  </a:lnTo>
                  <a:lnTo>
                    <a:pt x="1492" y="5"/>
                  </a:lnTo>
                  <a:lnTo>
                    <a:pt x="1493" y="4"/>
                  </a:lnTo>
                  <a:lnTo>
                    <a:pt x="1494" y="3"/>
                  </a:lnTo>
                  <a:lnTo>
                    <a:pt x="1496" y="3"/>
                  </a:lnTo>
                  <a:lnTo>
                    <a:pt x="1498" y="3"/>
                  </a:lnTo>
                  <a:lnTo>
                    <a:pt x="1499" y="4"/>
                  </a:lnTo>
                  <a:lnTo>
                    <a:pt x="1500" y="5"/>
                  </a:lnTo>
                  <a:lnTo>
                    <a:pt x="1501" y="7"/>
                  </a:lnTo>
                  <a:lnTo>
                    <a:pt x="1505" y="7"/>
                  </a:lnTo>
                  <a:lnTo>
                    <a:pt x="1505" y="5"/>
                  </a:lnTo>
                  <a:lnTo>
                    <a:pt x="1506" y="4"/>
                  </a:lnTo>
                  <a:lnTo>
                    <a:pt x="1508" y="3"/>
                  </a:lnTo>
                  <a:lnTo>
                    <a:pt x="1509" y="3"/>
                  </a:lnTo>
                  <a:lnTo>
                    <a:pt x="1511" y="3"/>
                  </a:lnTo>
                  <a:lnTo>
                    <a:pt x="1512" y="4"/>
                  </a:lnTo>
                  <a:lnTo>
                    <a:pt x="1514" y="5"/>
                  </a:lnTo>
                  <a:lnTo>
                    <a:pt x="1514" y="7"/>
                  </a:lnTo>
                  <a:lnTo>
                    <a:pt x="1532" y="7"/>
                  </a:lnTo>
                  <a:lnTo>
                    <a:pt x="1532" y="5"/>
                  </a:lnTo>
                  <a:lnTo>
                    <a:pt x="1534" y="4"/>
                  </a:lnTo>
                  <a:lnTo>
                    <a:pt x="1535" y="3"/>
                  </a:lnTo>
                  <a:lnTo>
                    <a:pt x="1537" y="3"/>
                  </a:lnTo>
                  <a:lnTo>
                    <a:pt x="1538" y="3"/>
                  </a:lnTo>
                  <a:lnTo>
                    <a:pt x="1540" y="4"/>
                  </a:lnTo>
                  <a:lnTo>
                    <a:pt x="1541" y="5"/>
                  </a:lnTo>
                  <a:lnTo>
                    <a:pt x="1541" y="7"/>
                  </a:lnTo>
                  <a:lnTo>
                    <a:pt x="1573" y="7"/>
                  </a:lnTo>
                  <a:lnTo>
                    <a:pt x="1573" y="5"/>
                  </a:lnTo>
                  <a:lnTo>
                    <a:pt x="1574" y="4"/>
                  </a:lnTo>
                  <a:lnTo>
                    <a:pt x="1576" y="3"/>
                  </a:lnTo>
                  <a:lnTo>
                    <a:pt x="1577" y="3"/>
                  </a:lnTo>
                  <a:lnTo>
                    <a:pt x="1579" y="3"/>
                  </a:lnTo>
                  <a:lnTo>
                    <a:pt x="1580" y="4"/>
                  </a:lnTo>
                  <a:lnTo>
                    <a:pt x="1581" y="5"/>
                  </a:lnTo>
                  <a:lnTo>
                    <a:pt x="1582" y="7"/>
                  </a:lnTo>
                  <a:lnTo>
                    <a:pt x="1601" y="7"/>
                  </a:lnTo>
                  <a:lnTo>
                    <a:pt x="1601" y="5"/>
                  </a:lnTo>
                  <a:lnTo>
                    <a:pt x="1602" y="4"/>
                  </a:lnTo>
                  <a:lnTo>
                    <a:pt x="1603" y="3"/>
                  </a:lnTo>
                  <a:lnTo>
                    <a:pt x="1605" y="3"/>
                  </a:lnTo>
                  <a:lnTo>
                    <a:pt x="1607" y="3"/>
                  </a:lnTo>
                  <a:lnTo>
                    <a:pt x="1608" y="4"/>
                  </a:lnTo>
                  <a:lnTo>
                    <a:pt x="1609" y="5"/>
                  </a:lnTo>
                  <a:lnTo>
                    <a:pt x="1610" y="7"/>
                  </a:lnTo>
                  <a:lnTo>
                    <a:pt x="1624" y="7"/>
                  </a:lnTo>
                  <a:lnTo>
                    <a:pt x="1624" y="27"/>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32" name="Freeform 642"/>
            <p:cNvSpPr>
              <a:spLocks/>
            </p:cNvSpPr>
            <p:nvPr/>
          </p:nvSpPr>
          <p:spPr bwMode="auto">
            <a:xfrm>
              <a:off x="1693" y="1743"/>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33" name="Freeform 643"/>
            <p:cNvSpPr>
              <a:spLocks/>
            </p:cNvSpPr>
            <p:nvPr/>
          </p:nvSpPr>
          <p:spPr bwMode="auto">
            <a:xfrm>
              <a:off x="1693" y="1730"/>
              <a:ext cx="1073" cy="85"/>
            </a:xfrm>
            <a:custGeom>
              <a:avLst/>
              <a:gdLst>
                <a:gd name="T0" fmla="*/ 100 w 1073"/>
                <a:gd name="T1" fmla="*/ 3 h 85"/>
                <a:gd name="T2" fmla="*/ 109 w 1073"/>
                <a:gd name="T3" fmla="*/ 4 h 85"/>
                <a:gd name="T4" fmla="*/ 119 w 1073"/>
                <a:gd name="T5" fmla="*/ 5 h 85"/>
                <a:gd name="T6" fmla="*/ 126 w 1073"/>
                <a:gd name="T7" fmla="*/ 6 h 85"/>
                <a:gd name="T8" fmla="*/ 135 w 1073"/>
                <a:gd name="T9" fmla="*/ 3 h 85"/>
                <a:gd name="T10" fmla="*/ 145 w 1073"/>
                <a:gd name="T11" fmla="*/ 3 h 85"/>
                <a:gd name="T12" fmla="*/ 158 w 1073"/>
                <a:gd name="T13" fmla="*/ 6 h 85"/>
                <a:gd name="T14" fmla="*/ 165 w 1073"/>
                <a:gd name="T15" fmla="*/ 5 h 85"/>
                <a:gd name="T16" fmla="*/ 174 w 1073"/>
                <a:gd name="T17" fmla="*/ 5 h 85"/>
                <a:gd name="T18" fmla="*/ 182 w 1073"/>
                <a:gd name="T19" fmla="*/ 6 h 85"/>
                <a:gd name="T20" fmla="*/ 193 w 1073"/>
                <a:gd name="T21" fmla="*/ 4 h 85"/>
                <a:gd name="T22" fmla="*/ 200 w 1073"/>
                <a:gd name="T23" fmla="*/ 7 h 85"/>
                <a:gd name="T24" fmla="*/ 225 w 1073"/>
                <a:gd name="T25" fmla="*/ 4 h 85"/>
                <a:gd name="T26" fmla="*/ 274 w 1073"/>
                <a:gd name="T27" fmla="*/ 7 h 85"/>
                <a:gd name="T28" fmla="*/ 281 w 1073"/>
                <a:gd name="T29" fmla="*/ 4 h 85"/>
                <a:gd name="T30" fmla="*/ 308 w 1073"/>
                <a:gd name="T31" fmla="*/ 6 h 85"/>
                <a:gd name="T32" fmla="*/ 316 w 1073"/>
                <a:gd name="T33" fmla="*/ 5 h 85"/>
                <a:gd name="T34" fmla="*/ 337 w 1073"/>
                <a:gd name="T35" fmla="*/ 5 h 85"/>
                <a:gd name="T36" fmla="*/ 345 w 1073"/>
                <a:gd name="T37" fmla="*/ 6 h 85"/>
                <a:gd name="T38" fmla="*/ 377 w 1073"/>
                <a:gd name="T39" fmla="*/ 4 h 85"/>
                <a:gd name="T40" fmla="*/ 383 w 1073"/>
                <a:gd name="T41" fmla="*/ 7 h 85"/>
                <a:gd name="T42" fmla="*/ 398 w 1073"/>
                <a:gd name="T43" fmla="*/ 4 h 85"/>
                <a:gd name="T44" fmla="*/ 405 w 1073"/>
                <a:gd name="T45" fmla="*/ 7 h 85"/>
                <a:gd name="T46" fmla="*/ 411 w 1073"/>
                <a:gd name="T47" fmla="*/ 4 h 85"/>
                <a:gd name="T48" fmla="*/ 415 w 1073"/>
                <a:gd name="T49" fmla="*/ 6 h 85"/>
                <a:gd name="T50" fmla="*/ 422 w 1073"/>
                <a:gd name="T51" fmla="*/ 5 h 85"/>
                <a:gd name="T52" fmla="*/ 427 w 1073"/>
                <a:gd name="T53" fmla="*/ 4 h 85"/>
                <a:gd name="T54" fmla="*/ 437 w 1073"/>
                <a:gd name="T55" fmla="*/ 1 h 85"/>
                <a:gd name="T56" fmla="*/ 447 w 1073"/>
                <a:gd name="T57" fmla="*/ 7 h 85"/>
                <a:gd name="T58" fmla="*/ 454 w 1073"/>
                <a:gd name="T59" fmla="*/ 1 h 85"/>
                <a:gd name="T60" fmla="*/ 463 w 1073"/>
                <a:gd name="T61" fmla="*/ 5 h 85"/>
                <a:gd name="T62" fmla="*/ 481 w 1073"/>
                <a:gd name="T63" fmla="*/ 4 h 85"/>
                <a:gd name="T64" fmla="*/ 487 w 1073"/>
                <a:gd name="T65" fmla="*/ 7 h 85"/>
                <a:gd name="T66" fmla="*/ 498 w 1073"/>
                <a:gd name="T67" fmla="*/ 4 h 85"/>
                <a:gd name="T68" fmla="*/ 506 w 1073"/>
                <a:gd name="T69" fmla="*/ 7 h 85"/>
                <a:gd name="T70" fmla="*/ 512 w 1073"/>
                <a:gd name="T71" fmla="*/ 4 h 85"/>
                <a:gd name="T72" fmla="*/ 572 w 1073"/>
                <a:gd name="T73" fmla="*/ 6 h 85"/>
                <a:gd name="T74" fmla="*/ 579 w 1073"/>
                <a:gd name="T75" fmla="*/ 5 h 85"/>
                <a:gd name="T76" fmla="*/ 618 w 1073"/>
                <a:gd name="T77" fmla="*/ 5 h 85"/>
                <a:gd name="T78" fmla="*/ 626 w 1073"/>
                <a:gd name="T79" fmla="*/ 6 h 85"/>
                <a:gd name="T80" fmla="*/ 753 w 1073"/>
                <a:gd name="T81" fmla="*/ 4 h 85"/>
                <a:gd name="T82" fmla="*/ 760 w 1073"/>
                <a:gd name="T83" fmla="*/ 7 h 85"/>
                <a:gd name="T84" fmla="*/ 769 w 1073"/>
                <a:gd name="T85" fmla="*/ 2 h 85"/>
                <a:gd name="T86" fmla="*/ 777 w 1073"/>
                <a:gd name="T87" fmla="*/ 6 h 85"/>
                <a:gd name="T88" fmla="*/ 782 w 1073"/>
                <a:gd name="T89" fmla="*/ 4 h 85"/>
                <a:gd name="T90" fmla="*/ 788 w 1073"/>
                <a:gd name="T91" fmla="*/ 7 h 85"/>
                <a:gd name="T92" fmla="*/ 816 w 1073"/>
                <a:gd name="T93" fmla="*/ 4 h 85"/>
                <a:gd name="T94" fmla="*/ 832 w 1073"/>
                <a:gd name="T95" fmla="*/ 7 h 85"/>
                <a:gd name="T96" fmla="*/ 838 w 1073"/>
                <a:gd name="T97" fmla="*/ 4 h 85"/>
                <a:gd name="T98" fmla="*/ 876 w 1073"/>
                <a:gd name="T99" fmla="*/ 5 h 85"/>
                <a:gd name="T100" fmla="*/ 885 w 1073"/>
                <a:gd name="T101" fmla="*/ 1 h 85"/>
                <a:gd name="T102" fmla="*/ 893 w 1073"/>
                <a:gd name="T103" fmla="*/ 7 h 85"/>
                <a:gd name="T104" fmla="*/ 912 w 1073"/>
                <a:gd name="T105" fmla="*/ 4 h 85"/>
                <a:gd name="T106" fmla="*/ 923 w 1073"/>
                <a:gd name="T107" fmla="*/ 7 h 85"/>
                <a:gd name="T108" fmla="*/ 929 w 1073"/>
                <a:gd name="T109" fmla="*/ 4 h 85"/>
                <a:gd name="T110" fmla="*/ 941 w 1073"/>
                <a:gd name="T111" fmla="*/ 6 h 85"/>
                <a:gd name="T112" fmla="*/ 949 w 1073"/>
                <a:gd name="T113" fmla="*/ 2 h 85"/>
                <a:gd name="T114" fmla="*/ 977 w 1073"/>
                <a:gd name="T115" fmla="*/ 7 h 85"/>
                <a:gd name="T116" fmla="*/ 984 w 1073"/>
                <a:gd name="T117" fmla="*/ 4 h 85"/>
                <a:gd name="T118" fmla="*/ 993 w 1073"/>
                <a:gd name="T119" fmla="*/ 5 h 85"/>
                <a:gd name="T120" fmla="*/ 1003 w 1073"/>
                <a:gd name="T121" fmla="*/ 0 h 85"/>
                <a:gd name="T122" fmla="*/ 1011 w 1073"/>
                <a:gd name="T123" fmla="*/ 7 h 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73"/>
                <a:gd name="T187" fmla="*/ 0 h 85"/>
                <a:gd name="T188" fmla="*/ 1073 w 1073"/>
                <a:gd name="T189" fmla="*/ 85 h 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73" h="85">
                  <a:moveTo>
                    <a:pt x="0" y="7"/>
                  </a:moveTo>
                  <a:lnTo>
                    <a:pt x="97" y="7"/>
                  </a:lnTo>
                  <a:lnTo>
                    <a:pt x="97" y="6"/>
                  </a:lnTo>
                  <a:lnTo>
                    <a:pt x="98" y="4"/>
                  </a:lnTo>
                  <a:lnTo>
                    <a:pt x="100" y="3"/>
                  </a:lnTo>
                  <a:lnTo>
                    <a:pt x="102" y="2"/>
                  </a:lnTo>
                  <a:lnTo>
                    <a:pt x="104" y="2"/>
                  </a:lnTo>
                  <a:lnTo>
                    <a:pt x="106" y="2"/>
                  </a:lnTo>
                  <a:lnTo>
                    <a:pt x="108" y="3"/>
                  </a:lnTo>
                  <a:lnTo>
                    <a:pt x="109" y="4"/>
                  </a:lnTo>
                  <a:lnTo>
                    <a:pt x="110" y="6"/>
                  </a:lnTo>
                  <a:lnTo>
                    <a:pt x="110" y="7"/>
                  </a:lnTo>
                  <a:lnTo>
                    <a:pt x="117" y="7"/>
                  </a:lnTo>
                  <a:lnTo>
                    <a:pt x="118" y="6"/>
                  </a:lnTo>
                  <a:lnTo>
                    <a:pt x="119" y="5"/>
                  </a:lnTo>
                  <a:lnTo>
                    <a:pt x="120" y="4"/>
                  </a:lnTo>
                  <a:lnTo>
                    <a:pt x="122" y="4"/>
                  </a:lnTo>
                  <a:lnTo>
                    <a:pt x="124" y="4"/>
                  </a:lnTo>
                  <a:lnTo>
                    <a:pt x="125" y="5"/>
                  </a:lnTo>
                  <a:lnTo>
                    <a:pt x="126" y="6"/>
                  </a:lnTo>
                  <a:lnTo>
                    <a:pt x="126" y="7"/>
                  </a:lnTo>
                  <a:lnTo>
                    <a:pt x="133" y="7"/>
                  </a:lnTo>
                  <a:lnTo>
                    <a:pt x="133" y="5"/>
                  </a:lnTo>
                  <a:lnTo>
                    <a:pt x="134" y="4"/>
                  </a:lnTo>
                  <a:lnTo>
                    <a:pt x="135" y="3"/>
                  </a:lnTo>
                  <a:lnTo>
                    <a:pt x="137" y="2"/>
                  </a:lnTo>
                  <a:lnTo>
                    <a:pt x="139" y="1"/>
                  </a:lnTo>
                  <a:lnTo>
                    <a:pt x="141" y="1"/>
                  </a:lnTo>
                  <a:lnTo>
                    <a:pt x="144" y="2"/>
                  </a:lnTo>
                  <a:lnTo>
                    <a:pt x="145" y="3"/>
                  </a:lnTo>
                  <a:lnTo>
                    <a:pt x="147" y="4"/>
                  </a:lnTo>
                  <a:lnTo>
                    <a:pt x="148" y="5"/>
                  </a:lnTo>
                  <a:lnTo>
                    <a:pt x="148" y="7"/>
                  </a:lnTo>
                  <a:lnTo>
                    <a:pt x="158" y="7"/>
                  </a:lnTo>
                  <a:lnTo>
                    <a:pt x="158" y="6"/>
                  </a:lnTo>
                  <a:lnTo>
                    <a:pt x="159" y="5"/>
                  </a:lnTo>
                  <a:lnTo>
                    <a:pt x="161" y="4"/>
                  </a:lnTo>
                  <a:lnTo>
                    <a:pt x="162" y="4"/>
                  </a:lnTo>
                  <a:lnTo>
                    <a:pt x="164" y="4"/>
                  </a:lnTo>
                  <a:lnTo>
                    <a:pt x="165" y="5"/>
                  </a:lnTo>
                  <a:lnTo>
                    <a:pt x="166" y="6"/>
                  </a:lnTo>
                  <a:lnTo>
                    <a:pt x="167" y="7"/>
                  </a:lnTo>
                  <a:lnTo>
                    <a:pt x="173" y="7"/>
                  </a:lnTo>
                  <a:lnTo>
                    <a:pt x="173" y="6"/>
                  </a:lnTo>
                  <a:lnTo>
                    <a:pt x="174" y="5"/>
                  </a:lnTo>
                  <a:lnTo>
                    <a:pt x="176" y="4"/>
                  </a:lnTo>
                  <a:lnTo>
                    <a:pt x="178" y="4"/>
                  </a:lnTo>
                  <a:lnTo>
                    <a:pt x="179" y="4"/>
                  </a:lnTo>
                  <a:lnTo>
                    <a:pt x="181" y="5"/>
                  </a:lnTo>
                  <a:lnTo>
                    <a:pt x="182" y="6"/>
                  </a:lnTo>
                  <a:lnTo>
                    <a:pt x="182" y="7"/>
                  </a:lnTo>
                  <a:lnTo>
                    <a:pt x="191" y="7"/>
                  </a:lnTo>
                  <a:lnTo>
                    <a:pt x="191" y="6"/>
                  </a:lnTo>
                  <a:lnTo>
                    <a:pt x="192" y="5"/>
                  </a:lnTo>
                  <a:lnTo>
                    <a:pt x="193" y="4"/>
                  </a:lnTo>
                  <a:lnTo>
                    <a:pt x="195" y="4"/>
                  </a:lnTo>
                  <a:lnTo>
                    <a:pt x="197" y="4"/>
                  </a:lnTo>
                  <a:lnTo>
                    <a:pt x="198" y="5"/>
                  </a:lnTo>
                  <a:lnTo>
                    <a:pt x="199" y="6"/>
                  </a:lnTo>
                  <a:lnTo>
                    <a:pt x="200" y="7"/>
                  </a:lnTo>
                  <a:lnTo>
                    <a:pt x="220" y="7"/>
                  </a:lnTo>
                  <a:lnTo>
                    <a:pt x="220" y="6"/>
                  </a:lnTo>
                  <a:lnTo>
                    <a:pt x="221" y="5"/>
                  </a:lnTo>
                  <a:lnTo>
                    <a:pt x="223" y="4"/>
                  </a:lnTo>
                  <a:lnTo>
                    <a:pt x="225" y="4"/>
                  </a:lnTo>
                  <a:lnTo>
                    <a:pt x="226" y="4"/>
                  </a:lnTo>
                  <a:lnTo>
                    <a:pt x="228" y="5"/>
                  </a:lnTo>
                  <a:lnTo>
                    <a:pt x="229" y="6"/>
                  </a:lnTo>
                  <a:lnTo>
                    <a:pt x="229" y="7"/>
                  </a:lnTo>
                  <a:lnTo>
                    <a:pt x="274" y="7"/>
                  </a:lnTo>
                  <a:lnTo>
                    <a:pt x="275" y="6"/>
                  </a:lnTo>
                  <a:lnTo>
                    <a:pt x="276" y="5"/>
                  </a:lnTo>
                  <a:lnTo>
                    <a:pt x="277" y="4"/>
                  </a:lnTo>
                  <a:lnTo>
                    <a:pt x="279" y="4"/>
                  </a:lnTo>
                  <a:lnTo>
                    <a:pt x="281" y="4"/>
                  </a:lnTo>
                  <a:lnTo>
                    <a:pt x="282" y="5"/>
                  </a:lnTo>
                  <a:lnTo>
                    <a:pt x="283" y="6"/>
                  </a:lnTo>
                  <a:lnTo>
                    <a:pt x="283" y="7"/>
                  </a:lnTo>
                  <a:lnTo>
                    <a:pt x="308" y="7"/>
                  </a:lnTo>
                  <a:lnTo>
                    <a:pt x="308" y="6"/>
                  </a:lnTo>
                  <a:lnTo>
                    <a:pt x="309" y="5"/>
                  </a:lnTo>
                  <a:lnTo>
                    <a:pt x="311" y="4"/>
                  </a:lnTo>
                  <a:lnTo>
                    <a:pt x="313" y="4"/>
                  </a:lnTo>
                  <a:lnTo>
                    <a:pt x="314" y="4"/>
                  </a:lnTo>
                  <a:lnTo>
                    <a:pt x="316" y="5"/>
                  </a:lnTo>
                  <a:lnTo>
                    <a:pt x="317" y="6"/>
                  </a:lnTo>
                  <a:lnTo>
                    <a:pt x="317" y="7"/>
                  </a:lnTo>
                  <a:lnTo>
                    <a:pt x="336" y="7"/>
                  </a:lnTo>
                  <a:lnTo>
                    <a:pt x="336" y="6"/>
                  </a:lnTo>
                  <a:lnTo>
                    <a:pt x="337" y="5"/>
                  </a:lnTo>
                  <a:lnTo>
                    <a:pt x="339" y="4"/>
                  </a:lnTo>
                  <a:lnTo>
                    <a:pt x="340" y="4"/>
                  </a:lnTo>
                  <a:lnTo>
                    <a:pt x="342" y="4"/>
                  </a:lnTo>
                  <a:lnTo>
                    <a:pt x="344" y="5"/>
                  </a:lnTo>
                  <a:lnTo>
                    <a:pt x="345" y="6"/>
                  </a:lnTo>
                  <a:lnTo>
                    <a:pt x="345" y="7"/>
                  </a:lnTo>
                  <a:lnTo>
                    <a:pt x="374" y="7"/>
                  </a:lnTo>
                  <a:lnTo>
                    <a:pt x="374" y="6"/>
                  </a:lnTo>
                  <a:lnTo>
                    <a:pt x="375" y="5"/>
                  </a:lnTo>
                  <a:lnTo>
                    <a:pt x="377" y="4"/>
                  </a:lnTo>
                  <a:lnTo>
                    <a:pt x="378" y="4"/>
                  </a:lnTo>
                  <a:lnTo>
                    <a:pt x="380" y="4"/>
                  </a:lnTo>
                  <a:lnTo>
                    <a:pt x="382" y="5"/>
                  </a:lnTo>
                  <a:lnTo>
                    <a:pt x="383" y="6"/>
                  </a:lnTo>
                  <a:lnTo>
                    <a:pt x="383" y="7"/>
                  </a:lnTo>
                  <a:lnTo>
                    <a:pt x="394" y="7"/>
                  </a:lnTo>
                  <a:lnTo>
                    <a:pt x="394" y="6"/>
                  </a:lnTo>
                  <a:lnTo>
                    <a:pt x="395" y="5"/>
                  </a:lnTo>
                  <a:lnTo>
                    <a:pt x="397" y="4"/>
                  </a:lnTo>
                  <a:lnTo>
                    <a:pt x="398" y="4"/>
                  </a:lnTo>
                  <a:lnTo>
                    <a:pt x="400" y="4"/>
                  </a:lnTo>
                  <a:lnTo>
                    <a:pt x="401" y="5"/>
                  </a:lnTo>
                  <a:lnTo>
                    <a:pt x="403" y="6"/>
                  </a:lnTo>
                  <a:lnTo>
                    <a:pt x="403" y="7"/>
                  </a:lnTo>
                  <a:lnTo>
                    <a:pt x="405" y="7"/>
                  </a:lnTo>
                  <a:lnTo>
                    <a:pt x="405" y="6"/>
                  </a:lnTo>
                  <a:lnTo>
                    <a:pt x="406" y="5"/>
                  </a:lnTo>
                  <a:lnTo>
                    <a:pt x="408" y="4"/>
                  </a:lnTo>
                  <a:lnTo>
                    <a:pt x="409" y="4"/>
                  </a:lnTo>
                  <a:lnTo>
                    <a:pt x="411" y="4"/>
                  </a:lnTo>
                  <a:lnTo>
                    <a:pt x="413" y="5"/>
                  </a:lnTo>
                  <a:lnTo>
                    <a:pt x="414" y="6"/>
                  </a:lnTo>
                  <a:lnTo>
                    <a:pt x="414" y="7"/>
                  </a:lnTo>
                  <a:lnTo>
                    <a:pt x="415" y="6"/>
                  </a:lnTo>
                  <a:lnTo>
                    <a:pt x="416" y="5"/>
                  </a:lnTo>
                  <a:lnTo>
                    <a:pt x="417" y="4"/>
                  </a:lnTo>
                  <a:lnTo>
                    <a:pt x="419" y="4"/>
                  </a:lnTo>
                  <a:lnTo>
                    <a:pt x="421" y="4"/>
                  </a:lnTo>
                  <a:lnTo>
                    <a:pt x="422" y="5"/>
                  </a:lnTo>
                  <a:lnTo>
                    <a:pt x="423" y="6"/>
                  </a:lnTo>
                  <a:lnTo>
                    <a:pt x="423" y="7"/>
                  </a:lnTo>
                  <a:lnTo>
                    <a:pt x="425" y="7"/>
                  </a:lnTo>
                  <a:lnTo>
                    <a:pt x="426" y="5"/>
                  </a:lnTo>
                  <a:lnTo>
                    <a:pt x="427" y="4"/>
                  </a:lnTo>
                  <a:lnTo>
                    <a:pt x="428" y="2"/>
                  </a:lnTo>
                  <a:lnTo>
                    <a:pt x="430" y="1"/>
                  </a:lnTo>
                  <a:lnTo>
                    <a:pt x="433" y="0"/>
                  </a:lnTo>
                  <a:lnTo>
                    <a:pt x="435" y="0"/>
                  </a:lnTo>
                  <a:lnTo>
                    <a:pt x="437" y="1"/>
                  </a:lnTo>
                  <a:lnTo>
                    <a:pt x="440" y="2"/>
                  </a:lnTo>
                  <a:lnTo>
                    <a:pt x="441" y="4"/>
                  </a:lnTo>
                  <a:lnTo>
                    <a:pt x="442" y="5"/>
                  </a:lnTo>
                  <a:lnTo>
                    <a:pt x="443" y="7"/>
                  </a:lnTo>
                  <a:lnTo>
                    <a:pt x="447" y="7"/>
                  </a:lnTo>
                  <a:lnTo>
                    <a:pt x="447" y="5"/>
                  </a:lnTo>
                  <a:lnTo>
                    <a:pt x="448" y="4"/>
                  </a:lnTo>
                  <a:lnTo>
                    <a:pt x="450" y="2"/>
                  </a:lnTo>
                  <a:lnTo>
                    <a:pt x="452" y="1"/>
                  </a:lnTo>
                  <a:lnTo>
                    <a:pt x="454" y="1"/>
                  </a:lnTo>
                  <a:lnTo>
                    <a:pt x="456" y="1"/>
                  </a:lnTo>
                  <a:lnTo>
                    <a:pt x="458" y="1"/>
                  </a:lnTo>
                  <a:lnTo>
                    <a:pt x="461" y="2"/>
                  </a:lnTo>
                  <a:lnTo>
                    <a:pt x="462" y="4"/>
                  </a:lnTo>
                  <a:lnTo>
                    <a:pt x="463" y="5"/>
                  </a:lnTo>
                  <a:lnTo>
                    <a:pt x="463" y="7"/>
                  </a:lnTo>
                  <a:lnTo>
                    <a:pt x="478" y="7"/>
                  </a:lnTo>
                  <a:lnTo>
                    <a:pt x="478" y="6"/>
                  </a:lnTo>
                  <a:lnTo>
                    <a:pt x="479" y="5"/>
                  </a:lnTo>
                  <a:lnTo>
                    <a:pt x="481" y="4"/>
                  </a:lnTo>
                  <a:lnTo>
                    <a:pt x="482" y="4"/>
                  </a:lnTo>
                  <a:lnTo>
                    <a:pt x="484" y="4"/>
                  </a:lnTo>
                  <a:lnTo>
                    <a:pt x="486" y="5"/>
                  </a:lnTo>
                  <a:lnTo>
                    <a:pt x="486" y="6"/>
                  </a:lnTo>
                  <a:lnTo>
                    <a:pt x="487" y="7"/>
                  </a:lnTo>
                  <a:lnTo>
                    <a:pt x="494" y="7"/>
                  </a:lnTo>
                  <a:lnTo>
                    <a:pt x="494" y="6"/>
                  </a:lnTo>
                  <a:lnTo>
                    <a:pt x="495" y="5"/>
                  </a:lnTo>
                  <a:lnTo>
                    <a:pt x="497" y="4"/>
                  </a:lnTo>
                  <a:lnTo>
                    <a:pt x="498" y="4"/>
                  </a:lnTo>
                  <a:lnTo>
                    <a:pt x="500" y="4"/>
                  </a:lnTo>
                  <a:lnTo>
                    <a:pt x="502" y="5"/>
                  </a:lnTo>
                  <a:lnTo>
                    <a:pt x="502" y="6"/>
                  </a:lnTo>
                  <a:lnTo>
                    <a:pt x="503" y="7"/>
                  </a:lnTo>
                  <a:lnTo>
                    <a:pt x="506" y="7"/>
                  </a:lnTo>
                  <a:lnTo>
                    <a:pt x="506" y="6"/>
                  </a:lnTo>
                  <a:lnTo>
                    <a:pt x="507" y="5"/>
                  </a:lnTo>
                  <a:lnTo>
                    <a:pt x="508" y="4"/>
                  </a:lnTo>
                  <a:lnTo>
                    <a:pt x="510" y="4"/>
                  </a:lnTo>
                  <a:lnTo>
                    <a:pt x="512" y="4"/>
                  </a:lnTo>
                  <a:lnTo>
                    <a:pt x="513" y="5"/>
                  </a:lnTo>
                  <a:lnTo>
                    <a:pt x="514" y="6"/>
                  </a:lnTo>
                  <a:lnTo>
                    <a:pt x="514" y="7"/>
                  </a:lnTo>
                  <a:lnTo>
                    <a:pt x="571" y="7"/>
                  </a:lnTo>
                  <a:lnTo>
                    <a:pt x="572" y="6"/>
                  </a:lnTo>
                  <a:lnTo>
                    <a:pt x="573" y="5"/>
                  </a:lnTo>
                  <a:lnTo>
                    <a:pt x="574" y="4"/>
                  </a:lnTo>
                  <a:lnTo>
                    <a:pt x="576" y="4"/>
                  </a:lnTo>
                  <a:lnTo>
                    <a:pt x="578" y="4"/>
                  </a:lnTo>
                  <a:lnTo>
                    <a:pt x="579" y="5"/>
                  </a:lnTo>
                  <a:lnTo>
                    <a:pt x="580" y="6"/>
                  </a:lnTo>
                  <a:lnTo>
                    <a:pt x="580" y="7"/>
                  </a:lnTo>
                  <a:lnTo>
                    <a:pt x="617" y="7"/>
                  </a:lnTo>
                  <a:lnTo>
                    <a:pt x="617" y="6"/>
                  </a:lnTo>
                  <a:lnTo>
                    <a:pt x="618" y="5"/>
                  </a:lnTo>
                  <a:lnTo>
                    <a:pt x="620" y="4"/>
                  </a:lnTo>
                  <a:lnTo>
                    <a:pt x="622" y="4"/>
                  </a:lnTo>
                  <a:lnTo>
                    <a:pt x="623" y="4"/>
                  </a:lnTo>
                  <a:lnTo>
                    <a:pt x="625" y="5"/>
                  </a:lnTo>
                  <a:lnTo>
                    <a:pt x="626" y="6"/>
                  </a:lnTo>
                  <a:lnTo>
                    <a:pt x="626" y="7"/>
                  </a:lnTo>
                  <a:lnTo>
                    <a:pt x="751" y="7"/>
                  </a:lnTo>
                  <a:lnTo>
                    <a:pt x="751" y="6"/>
                  </a:lnTo>
                  <a:lnTo>
                    <a:pt x="752" y="5"/>
                  </a:lnTo>
                  <a:lnTo>
                    <a:pt x="753" y="4"/>
                  </a:lnTo>
                  <a:lnTo>
                    <a:pt x="755" y="4"/>
                  </a:lnTo>
                  <a:lnTo>
                    <a:pt x="757" y="4"/>
                  </a:lnTo>
                  <a:lnTo>
                    <a:pt x="758" y="5"/>
                  </a:lnTo>
                  <a:lnTo>
                    <a:pt x="759" y="6"/>
                  </a:lnTo>
                  <a:lnTo>
                    <a:pt x="760" y="7"/>
                  </a:lnTo>
                  <a:lnTo>
                    <a:pt x="764" y="7"/>
                  </a:lnTo>
                  <a:lnTo>
                    <a:pt x="764" y="6"/>
                  </a:lnTo>
                  <a:lnTo>
                    <a:pt x="765" y="4"/>
                  </a:lnTo>
                  <a:lnTo>
                    <a:pt x="767" y="3"/>
                  </a:lnTo>
                  <a:lnTo>
                    <a:pt x="769" y="2"/>
                  </a:lnTo>
                  <a:lnTo>
                    <a:pt x="770" y="2"/>
                  </a:lnTo>
                  <a:lnTo>
                    <a:pt x="773" y="2"/>
                  </a:lnTo>
                  <a:lnTo>
                    <a:pt x="774" y="3"/>
                  </a:lnTo>
                  <a:lnTo>
                    <a:pt x="776" y="4"/>
                  </a:lnTo>
                  <a:lnTo>
                    <a:pt x="777" y="6"/>
                  </a:lnTo>
                  <a:lnTo>
                    <a:pt x="777" y="7"/>
                  </a:lnTo>
                  <a:lnTo>
                    <a:pt x="779" y="7"/>
                  </a:lnTo>
                  <a:lnTo>
                    <a:pt x="780" y="6"/>
                  </a:lnTo>
                  <a:lnTo>
                    <a:pt x="781" y="5"/>
                  </a:lnTo>
                  <a:lnTo>
                    <a:pt x="782" y="4"/>
                  </a:lnTo>
                  <a:lnTo>
                    <a:pt x="784" y="4"/>
                  </a:lnTo>
                  <a:lnTo>
                    <a:pt x="785" y="4"/>
                  </a:lnTo>
                  <a:lnTo>
                    <a:pt x="787" y="5"/>
                  </a:lnTo>
                  <a:lnTo>
                    <a:pt x="788" y="6"/>
                  </a:lnTo>
                  <a:lnTo>
                    <a:pt x="788" y="7"/>
                  </a:lnTo>
                  <a:lnTo>
                    <a:pt x="812" y="7"/>
                  </a:lnTo>
                  <a:lnTo>
                    <a:pt x="812" y="6"/>
                  </a:lnTo>
                  <a:lnTo>
                    <a:pt x="813" y="5"/>
                  </a:lnTo>
                  <a:lnTo>
                    <a:pt x="814" y="4"/>
                  </a:lnTo>
                  <a:lnTo>
                    <a:pt x="816" y="4"/>
                  </a:lnTo>
                  <a:lnTo>
                    <a:pt x="818" y="4"/>
                  </a:lnTo>
                  <a:lnTo>
                    <a:pt x="819" y="5"/>
                  </a:lnTo>
                  <a:lnTo>
                    <a:pt x="820" y="6"/>
                  </a:lnTo>
                  <a:lnTo>
                    <a:pt x="821" y="7"/>
                  </a:lnTo>
                  <a:lnTo>
                    <a:pt x="832" y="7"/>
                  </a:lnTo>
                  <a:lnTo>
                    <a:pt x="832" y="6"/>
                  </a:lnTo>
                  <a:lnTo>
                    <a:pt x="833" y="5"/>
                  </a:lnTo>
                  <a:lnTo>
                    <a:pt x="834" y="4"/>
                  </a:lnTo>
                  <a:lnTo>
                    <a:pt x="836" y="4"/>
                  </a:lnTo>
                  <a:lnTo>
                    <a:pt x="838" y="4"/>
                  </a:lnTo>
                  <a:lnTo>
                    <a:pt x="839" y="5"/>
                  </a:lnTo>
                  <a:lnTo>
                    <a:pt x="840" y="6"/>
                  </a:lnTo>
                  <a:lnTo>
                    <a:pt x="841" y="7"/>
                  </a:lnTo>
                  <a:lnTo>
                    <a:pt x="876" y="7"/>
                  </a:lnTo>
                  <a:lnTo>
                    <a:pt x="876" y="5"/>
                  </a:lnTo>
                  <a:lnTo>
                    <a:pt x="877" y="4"/>
                  </a:lnTo>
                  <a:lnTo>
                    <a:pt x="878" y="2"/>
                  </a:lnTo>
                  <a:lnTo>
                    <a:pt x="880" y="1"/>
                  </a:lnTo>
                  <a:lnTo>
                    <a:pt x="883" y="1"/>
                  </a:lnTo>
                  <a:lnTo>
                    <a:pt x="885" y="1"/>
                  </a:lnTo>
                  <a:lnTo>
                    <a:pt x="888" y="1"/>
                  </a:lnTo>
                  <a:lnTo>
                    <a:pt x="890" y="2"/>
                  </a:lnTo>
                  <a:lnTo>
                    <a:pt x="891" y="4"/>
                  </a:lnTo>
                  <a:lnTo>
                    <a:pt x="892" y="5"/>
                  </a:lnTo>
                  <a:lnTo>
                    <a:pt x="893" y="7"/>
                  </a:lnTo>
                  <a:lnTo>
                    <a:pt x="907" y="7"/>
                  </a:lnTo>
                  <a:lnTo>
                    <a:pt x="907" y="6"/>
                  </a:lnTo>
                  <a:lnTo>
                    <a:pt x="908" y="5"/>
                  </a:lnTo>
                  <a:lnTo>
                    <a:pt x="910" y="4"/>
                  </a:lnTo>
                  <a:lnTo>
                    <a:pt x="912" y="4"/>
                  </a:lnTo>
                  <a:lnTo>
                    <a:pt x="913" y="4"/>
                  </a:lnTo>
                  <a:lnTo>
                    <a:pt x="915" y="5"/>
                  </a:lnTo>
                  <a:lnTo>
                    <a:pt x="916" y="6"/>
                  </a:lnTo>
                  <a:lnTo>
                    <a:pt x="916" y="7"/>
                  </a:lnTo>
                  <a:lnTo>
                    <a:pt x="923" y="7"/>
                  </a:lnTo>
                  <a:lnTo>
                    <a:pt x="923" y="6"/>
                  </a:lnTo>
                  <a:lnTo>
                    <a:pt x="924" y="5"/>
                  </a:lnTo>
                  <a:lnTo>
                    <a:pt x="926" y="4"/>
                  </a:lnTo>
                  <a:lnTo>
                    <a:pt x="927" y="4"/>
                  </a:lnTo>
                  <a:lnTo>
                    <a:pt x="929" y="4"/>
                  </a:lnTo>
                  <a:lnTo>
                    <a:pt x="931" y="5"/>
                  </a:lnTo>
                  <a:lnTo>
                    <a:pt x="932" y="6"/>
                  </a:lnTo>
                  <a:lnTo>
                    <a:pt x="932" y="7"/>
                  </a:lnTo>
                  <a:lnTo>
                    <a:pt x="940" y="7"/>
                  </a:lnTo>
                  <a:lnTo>
                    <a:pt x="941" y="6"/>
                  </a:lnTo>
                  <a:lnTo>
                    <a:pt x="942" y="4"/>
                  </a:lnTo>
                  <a:lnTo>
                    <a:pt x="943" y="3"/>
                  </a:lnTo>
                  <a:lnTo>
                    <a:pt x="945" y="2"/>
                  </a:lnTo>
                  <a:lnTo>
                    <a:pt x="947" y="2"/>
                  </a:lnTo>
                  <a:lnTo>
                    <a:pt x="949" y="2"/>
                  </a:lnTo>
                  <a:lnTo>
                    <a:pt x="951" y="3"/>
                  </a:lnTo>
                  <a:lnTo>
                    <a:pt x="953" y="4"/>
                  </a:lnTo>
                  <a:lnTo>
                    <a:pt x="953" y="6"/>
                  </a:lnTo>
                  <a:lnTo>
                    <a:pt x="954" y="7"/>
                  </a:lnTo>
                  <a:lnTo>
                    <a:pt x="977" y="7"/>
                  </a:lnTo>
                  <a:lnTo>
                    <a:pt x="978" y="6"/>
                  </a:lnTo>
                  <a:lnTo>
                    <a:pt x="979" y="5"/>
                  </a:lnTo>
                  <a:lnTo>
                    <a:pt x="980" y="4"/>
                  </a:lnTo>
                  <a:lnTo>
                    <a:pt x="982" y="4"/>
                  </a:lnTo>
                  <a:lnTo>
                    <a:pt x="984" y="4"/>
                  </a:lnTo>
                  <a:lnTo>
                    <a:pt x="985" y="5"/>
                  </a:lnTo>
                  <a:lnTo>
                    <a:pt x="986" y="6"/>
                  </a:lnTo>
                  <a:lnTo>
                    <a:pt x="986" y="7"/>
                  </a:lnTo>
                  <a:lnTo>
                    <a:pt x="993" y="7"/>
                  </a:lnTo>
                  <a:lnTo>
                    <a:pt x="993" y="5"/>
                  </a:lnTo>
                  <a:lnTo>
                    <a:pt x="994" y="4"/>
                  </a:lnTo>
                  <a:lnTo>
                    <a:pt x="996" y="2"/>
                  </a:lnTo>
                  <a:lnTo>
                    <a:pt x="998" y="1"/>
                  </a:lnTo>
                  <a:lnTo>
                    <a:pt x="1001" y="0"/>
                  </a:lnTo>
                  <a:lnTo>
                    <a:pt x="1003" y="0"/>
                  </a:lnTo>
                  <a:lnTo>
                    <a:pt x="1005" y="1"/>
                  </a:lnTo>
                  <a:lnTo>
                    <a:pt x="1008" y="2"/>
                  </a:lnTo>
                  <a:lnTo>
                    <a:pt x="1009" y="4"/>
                  </a:lnTo>
                  <a:lnTo>
                    <a:pt x="1010" y="5"/>
                  </a:lnTo>
                  <a:lnTo>
                    <a:pt x="1011" y="7"/>
                  </a:lnTo>
                  <a:lnTo>
                    <a:pt x="1073" y="7"/>
                  </a:lnTo>
                  <a:lnTo>
                    <a:pt x="1073" y="85"/>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34" name="Freeform 644"/>
            <p:cNvSpPr>
              <a:spLocks/>
            </p:cNvSpPr>
            <p:nvPr/>
          </p:nvSpPr>
          <p:spPr bwMode="auto">
            <a:xfrm>
              <a:off x="2760" y="1814"/>
              <a:ext cx="12" cy="10"/>
            </a:xfrm>
            <a:custGeom>
              <a:avLst/>
              <a:gdLst>
                <a:gd name="T0" fmla="*/ 12 w 12"/>
                <a:gd name="T1" fmla="*/ 1 h 10"/>
                <a:gd name="T2" fmla="*/ 6 w 12"/>
                <a:gd name="T3" fmla="*/ 10 h 10"/>
                <a:gd name="T4" fmla="*/ 0 w 12"/>
                <a:gd name="T5" fmla="*/ 1 h 10"/>
                <a:gd name="T6" fmla="*/ 2 w 12"/>
                <a:gd name="T7" fmla="*/ 0 h 10"/>
                <a:gd name="T8" fmla="*/ 6 w 12"/>
                <a:gd name="T9" fmla="*/ 0 h 10"/>
                <a:gd name="T10" fmla="*/ 8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2" y="0"/>
                  </a:lnTo>
                  <a:lnTo>
                    <a:pt x="6" y="0"/>
                  </a:lnTo>
                  <a:lnTo>
                    <a:pt x="8"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35" name="Rectangle 645"/>
            <p:cNvSpPr>
              <a:spLocks noChangeArrowheads="1"/>
            </p:cNvSpPr>
            <p:nvPr/>
          </p:nvSpPr>
          <p:spPr bwMode="auto">
            <a:xfrm>
              <a:off x="3007" y="1059"/>
              <a:ext cx="206" cy="63"/>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5036" name="Rectangle 646"/>
            <p:cNvSpPr>
              <a:spLocks noChangeArrowheads="1"/>
            </p:cNvSpPr>
            <p:nvPr/>
          </p:nvSpPr>
          <p:spPr bwMode="auto">
            <a:xfrm>
              <a:off x="2975" y="1064"/>
              <a:ext cx="216"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 Customer</a:t>
              </a:r>
              <a:endParaRPr lang="en-US">
                <a:solidFill>
                  <a:srgbClr val="FF0000"/>
                </a:solidFill>
              </a:endParaRPr>
            </a:p>
          </p:txBody>
        </p:sp>
        <p:sp>
          <p:nvSpPr>
            <p:cNvPr id="25037" name="Rectangle 647"/>
            <p:cNvSpPr>
              <a:spLocks noChangeArrowheads="1"/>
            </p:cNvSpPr>
            <p:nvPr/>
          </p:nvSpPr>
          <p:spPr bwMode="auto">
            <a:xfrm>
              <a:off x="3052" y="1088"/>
              <a:ext cx="119"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Order</a:t>
              </a:r>
              <a:endParaRPr lang="en-US">
                <a:solidFill>
                  <a:srgbClr val="FF0000"/>
                </a:solidFill>
              </a:endParaRPr>
            </a:p>
          </p:txBody>
        </p:sp>
        <p:sp>
          <p:nvSpPr>
            <p:cNvPr id="25038" name="Freeform 648"/>
            <p:cNvSpPr>
              <a:spLocks/>
            </p:cNvSpPr>
            <p:nvPr/>
          </p:nvSpPr>
          <p:spPr bwMode="auto">
            <a:xfrm>
              <a:off x="1677" y="1779"/>
              <a:ext cx="1527" cy="636"/>
            </a:xfrm>
            <a:custGeom>
              <a:avLst/>
              <a:gdLst>
                <a:gd name="T0" fmla="*/ 1474 w 1527"/>
                <a:gd name="T1" fmla="*/ 4 h 636"/>
                <a:gd name="T2" fmla="*/ 1459 w 1527"/>
                <a:gd name="T3" fmla="*/ 9 h 636"/>
                <a:gd name="T4" fmla="*/ 1448 w 1527"/>
                <a:gd name="T5" fmla="*/ 10 h 636"/>
                <a:gd name="T6" fmla="*/ 1439 w 1527"/>
                <a:gd name="T7" fmla="*/ 10 h 636"/>
                <a:gd name="T8" fmla="*/ 1420 w 1527"/>
                <a:gd name="T9" fmla="*/ 9 h 636"/>
                <a:gd name="T10" fmla="*/ 1401 w 1527"/>
                <a:gd name="T11" fmla="*/ 8 h 636"/>
                <a:gd name="T12" fmla="*/ 1381 w 1527"/>
                <a:gd name="T13" fmla="*/ 7 h 636"/>
                <a:gd name="T14" fmla="*/ 1359 w 1527"/>
                <a:gd name="T15" fmla="*/ 7 h 636"/>
                <a:gd name="T16" fmla="*/ 1324 w 1527"/>
                <a:gd name="T17" fmla="*/ 6 h 636"/>
                <a:gd name="T18" fmla="*/ 1306 w 1527"/>
                <a:gd name="T19" fmla="*/ 10 h 636"/>
                <a:gd name="T20" fmla="*/ 1297 w 1527"/>
                <a:gd name="T21" fmla="*/ 10 h 636"/>
                <a:gd name="T22" fmla="*/ 1248 w 1527"/>
                <a:gd name="T23" fmla="*/ 9 h 636"/>
                <a:gd name="T24" fmla="*/ 1226 w 1527"/>
                <a:gd name="T25" fmla="*/ 4 h 636"/>
                <a:gd name="T26" fmla="*/ 1163 w 1527"/>
                <a:gd name="T27" fmla="*/ 8 h 636"/>
                <a:gd name="T28" fmla="*/ 1150 w 1527"/>
                <a:gd name="T29" fmla="*/ 9 h 636"/>
                <a:gd name="T30" fmla="*/ 1120 w 1527"/>
                <a:gd name="T31" fmla="*/ 10 h 636"/>
                <a:gd name="T32" fmla="*/ 1111 w 1527"/>
                <a:gd name="T33" fmla="*/ 10 h 636"/>
                <a:gd name="T34" fmla="*/ 1084 w 1527"/>
                <a:gd name="T35" fmla="*/ 9 h 636"/>
                <a:gd name="T36" fmla="*/ 1017 w 1527"/>
                <a:gd name="T37" fmla="*/ 4 h 636"/>
                <a:gd name="T38" fmla="*/ 1001 w 1527"/>
                <a:gd name="T39" fmla="*/ 8 h 636"/>
                <a:gd name="T40" fmla="*/ 969 w 1527"/>
                <a:gd name="T41" fmla="*/ 9 h 636"/>
                <a:gd name="T42" fmla="*/ 957 w 1527"/>
                <a:gd name="T43" fmla="*/ 9 h 636"/>
                <a:gd name="T44" fmla="*/ 940 w 1527"/>
                <a:gd name="T45" fmla="*/ 8 h 636"/>
                <a:gd name="T46" fmla="*/ 926 w 1527"/>
                <a:gd name="T47" fmla="*/ 7 h 636"/>
                <a:gd name="T48" fmla="*/ 909 w 1527"/>
                <a:gd name="T49" fmla="*/ 3 h 636"/>
                <a:gd name="T50" fmla="*/ 892 w 1527"/>
                <a:gd name="T51" fmla="*/ 8 h 636"/>
                <a:gd name="T52" fmla="*/ 849 w 1527"/>
                <a:gd name="T53" fmla="*/ 8 h 636"/>
                <a:gd name="T54" fmla="*/ 831 w 1527"/>
                <a:gd name="T55" fmla="*/ 7 h 636"/>
                <a:gd name="T56" fmla="*/ 800 w 1527"/>
                <a:gd name="T57" fmla="*/ 7 h 636"/>
                <a:gd name="T58" fmla="*/ 790 w 1527"/>
                <a:gd name="T59" fmla="*/ 6 h 636"/>
                <a:gd name="T60" fmla="*/ 776 w 1527"/>
                <a:gd name="T61" fmla="*/ 10 h 636"/>
                <a:gd name="T62" fmla="*/ 767 w 1527"/>
                <a:gd name="T63" fmla="*/ 10 h 636"/>
                <a:gd name="T64" fmla="*/ 633 w 1527"/>
                <a:gd name="T65" fmla="*/ 9 h 636"/>
                <a:gd name="T66" fmla="*/ 589 w 1527"/>
                <a:gd name="T67" fmla="*/ 8 h 636"/>
                <a:gd name="T68" fmla="*/ 524 w 1527"/>
                <a:gd name="T69" fmla="*/ 7 h 636"/>
                <a:gd name="T70" fmla="*/ 514 w 1527"/>
                <a:gd name="T71" fmla="*/ 7 h 636"/>
                <a:gd name="T72" fmla="*/ 500 w 1527"/>
                <a:gd name="T73" fmla="*/ 7 h 636"/>
                <a:gd name="T74" fmla="*/ 478 w 1527"/>
                <a:gd name="T75" fmla="*/ 7 h 636"/>
                <a:gd name="T76" fmla="*/ 463 w 1527"/>
                <a:gd name="T77" fmla="*/ 9 h 636"/>
                <a:gd name="T78" fmla="*/ 449 w 1527"/>
                <a:gd name="T79" fmla="*/ 4 h 636"/>
                <a:gd name="T80" fmla="*/ 438 w 1527"/>
                <a:gd name="T81" fmla="*/ 8 h 636"/>
                <a:gd name="T82" fmla="*/ 430 w 1527"/>
                <a:gd name="T83" fmla="*/ 9 h 636"/>
                <a:gd name="T84" fmla="*/ 419 w 1527"/>
                <a:gd name="T85" fmla="*/ 10 h 636"/>
                <a:gd name="T86" fmla="*/ 410 w 1527"/>
                <a:gd name="T87" fmla="*/ 10 h 636"/>
                <a:gd name="T88" fmla="*/ 390 w 1527"/>
                <a:gd name="T89" fmla="*/ 9 h 636"/>
                <a:gd name="T90" fmla="*/ 353 w 1527"/>
                <a:gd name="T91" fmla="*/ 8 h 636"/>
                <a:gd name="T92" fmla="*/ 327 w 1527"/>
                <a:gd name="T93" fmla="*/ 7 h 636"/>
                <a:gd name="T94" fmla="*/ 241 w 1527"/>
                <a:gd name="T95" fmla="*/ 7 h 636"/>
                <a:gd name="T96" fmla="*/ 213 w 1527"/>
                <a:gd name="T97" fmla="*/ 7 h 636"/>
                <a:gd name="T98" fmla="*/ 197 w 1527"/>
                <a:gd name="T99" fmla="*/ 8 h 636"/>
                <a:gd name="T100" fmla="*/ 182 w 1527"/>
                <a:gd name="T101" fmla="*/ 9 h 636"/>
                <a:gd name="T102" fmla="*/ 164 w 1527"/>
                <a:gd name="T103" fmla="*/ 10 h 636"/>
                <a:gd name="T104" fmla="*/ 151 w 1527"/>
                <a:gd name="T105" fmla="*/ 6 h 636"/>
                <a:gd name="T106" fmla="*/ 122 w 1527"/>
                <a:gd name="T107" fmla="*/ 5 h 636"/>
                <a:gd name="T108" fmla="*/ 103 w 1527"/>
                <a:gd name="T109" fmla="*/ 9 h 636"/>
                <a:gd name="T110" fmla="*/ 0 w 1527"/>
                <a:gd name="T111" fmla="*/ 10 h 6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527"/>
                <a:gd name="T169" fmla="*/ 0 h 636"/>
                <a:gd name="T170" fmla="*/ 1527 w 1527"/>
                <a:gd name="T171" fmla="*/ 636 h 6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527" h="636">
                  <a:moveTo>
                    <a:pt x="1527" y="636"/>
                  </a:moveTo>
                  <a:lnTo>
                    <a:pt x="1527" y="10"/>
                  </a:lnTo>
                  <a:lnTo>
                    <a:pt x="1481" y="10"/>
                  </a:lnTo>
                  <a:lnTo>
                    <a:pt x="1481" y="9"/>
                  </a:lnTo>
                  <a:lnTo>
                    <a:pt x="1480" y="7"/>
                  </a:lnTo>
                  <a:lnTo>
                    <a:pt x="1478" y="5"/>
                  </a:lnTo>
                  <a:lnTo>
                    <a:pt x="1476" y="4"/>
                  </a:lnTo>
                  <a:lnTo>
                    <a:pt x="1474" y="4"/>
                  </a:lnTo>
                  <a:lnTo>
                    <a:pt x="1471" y="4"/>
                  </a:lnTo>
                  <a:lnTo>
                    <a:pt x="1469" y="4"/>
                  </a:lnTo>
                  <a:lnTo>
                    <a:pt x="1467" y="5"/>
                  </a:lnTo>
                  <a:lnTo>
                    <a:pt x="1465" y="7"/>
                  </a:lnTo>
                  <a:lnTo>
                    <a:pt x="1464" y="9"/>
                  </a:lnTo>
                  <a:lnTo>
                    <a:pt x="1464" y="10"/>
                  </a:lnTo>
                  <a:lnTo>
                    <a:pt x="1459" y="10"/>
                  </a:lnTo>
                  <a:lnTo>
                    <a:pt x="1459" y="9"/>
                  </a:lnTo>
                  <a:lnTo>
                    <a:pt x="1458" y="8"/>
                  </a:lnTo>
                  <a:lnTo>
                    <a:pt x="1457" y="7"/>
                  </a:lnTo>
                  <a:lnTo>
                    <a:pt x="1455" y="7"/>
                  </a:lnTo>
                  <a:lnTo>
                    <a:pt x="1453" y="7"/>
                  </a:lnTo>
                  <a:lnTo>
                    <a:pt x="1452" y="8"/>
                  </a:lnTo>
                  <a:lnTo>
                    <a:pt x="1451" y="9"/>
                  </a:lnTo>
                  <a:lnTo>
                    <a:pt x="1450" y="10"/>
                  </a:lnTo>
                  <a:lnTo>
                    <a:pt x="1448" y="10"/>
                  </a:lnTo>
                  <a:lnTo>
                    <a:pt x="1447" y="9"/>
                  </a:lnTo>
                  <a:lnTo>
                    <a:pt x="1446" y="8"/>
                  </a:lnTo>
                  <a:lnTo>
                    <a:pt x="1445" y="7"/>
                  </a:lnTo>
                  <a:lnTo>
                    <a:pt x="1443" y="7"/>
                  </a:lnTo>
                  <a:lnTo>
                    <a:pt x="1441" y="7"/>
                  </a:lnTo>
                  <a:lnTo>
                    <a:pt x="1440" y="8"/>
                  </a:lnTo>
                  <a:lnTo>
                    <a:pt x="1439" y="9"/>
                  </a:lnTo>
                  <a:lnTo>
                    <a:pt x="1439" y="10"/>
                  </a:lnTo>
                  <a:lnTo>
                    <a:pt x="1428" y="10"/>
                  </a:lnTo>
                  <a:lnTo>
                    <a:pt x="1428" y="9"/>
                  </a:lnTo>
                  <a:lnTo>
                    <a:pt x="1427" y="8"/>
                  </a:lnTo>
                  <a:lnTo>
                    <a:pt x="1425" y="7"/>
                  </a:lnTo>
                  <a:lnTo>
                    <a:pt x="1424" y="7"/>
                  </a:lnTo>
                  <a:lnTo>
                    <a:pt x="1422" y="7"/>
                  </a:lnTo>
                  <a:lnTo>
                    <a:pt x="1421" y="8"/>
                  </a:lnTo>
                  <a:lnTo>
                    <a:pt x="1420" y="9"/>
                  </a:lnTo>
                  <a:lnTo>
                    <a:pt x="1419" y="10"/>
                  </a:lnTo>
                  <a:lnTo>
                    <a:pt x="1408" y="10"/>
                  </a:lnTo>
                  <a:lnTo>
                    <a:pt x="1408" y="9"/>
                  </a:lnTo>
                  <a:lnTo>
                    <a:pt x="1407" y="8"/>
                  </a:lnTo>
                  <a:lnTo>
                    <a:pt x="1406" y="7"/>
                  </a:lnTo>
                  <a:lnTo>
                    <a:pt x="1404" y="7"/>
                  </a:lnTo>
                  <a:lnTo>
                    <a:pt x="1402" y="7"/>
                  </a:lnTo>
                  <a:lnTo>
                    <a:pt x="1401" y="8"/>
                  </a:lnTo>
                  <a:lnTo>
                    <a:pt x="1400" y="9"/>
                  </a:lnTo>
                  <a:lnTo>
                    <a:pt x="1400" y="10"/>
                  </a:lnTo>
                  <a:lnTo>
                    <a:pt x="1387" y="10"/>
                  </a:lnTo>
                  <a:lnTo>
                    <a:pt x="1386" y="9"/>
                  </a:lnTo>
                  <a:lnTo>
                    <a:pt x="1385" y="8"/>
                  </a:lnTo>
                  <a:lnTo>
                    <a:pt x="1384" y="7"/>
                  </a:lnTo>
                  <a:lnTo>
                    <a:pt x="1382" y="7"/>
                  </a:lnTo>
                  <a:lnTo>
                    <a:pt x="1381" y="7"/>
                  </a:lnTo>
                  <a:lnTo>
                    <a:pt x="1379" y="8"/>
                  </a:lnTo>
                  <a:lnTo>
                    <a:pt x="1378" y="9"/>
                  </a:lnTo>
                  <a:lnTo>
                    <a:pt x="1378" y="10"/>
                  </a:lnTo>
                  <a:lnTo>
                    <a:pt x="1363" y="10"/>
                  </a:lnTo>
                  <a:lnTo>
                    <a:pt x="1363" y="9"/>
                  </a:lnTo>
                  <a:lnTo>
                    <a:pt x="1362" y="8"/>
                  </a:lnTo>
                  <a:lnTo>
                    <a:pt x="1360" y="7"/>
                  </a:lnTo>
                  <a:lnTo>
                    <a:pt x="1359" y="7"/>
                  </a:lnTo>
                  <a:lnTo>
                    <a:pt x="1357" y="7"/>
                  </a:lnTo>
                  <a:lnTo>
                    <a:pt x="1355" y="8"/>
                  </a:lnTo>
                  <a:lnTo>
                    <a:pt x="1355" y="9"/>
                  </a:lnTo>
                  <a:lnTo>
                    <a:pt x="1354" y="10"/>
                  </a:lnTo>
                  <a:lnTo>
                    <a:pt x="1327" y="10"/>
                  </a:lnTo>
                  <a:lnTo>
                    <a:pt x="1327" y="9"/>
                  </a:lnTo>
                  <a:lnTo>
                    <a:pt x="1326" y="7"/>
                  </a:lnTo>
                  <a:lnTo>
                    <a:pt x="1324" y="6"/>
                  </a:lnTo>
                  <a:lnTo>
                    <a:pt x="1323" y="5"/>
                  </a:lnTo>
                  <a:lnTo>
                    <a:pt x="1320" y="5"/>
                  </a:lnTo>
                  <a:lnTo>
                    <a:pt x="1318" y="5"/>
                  </a:lnTo>
                  <a:lnTo>
                    <a:pt x="1316" y="6"/>
                  </a:lnTo>
                  <a:lnTo>
                    <a:pt x="1315" y="7"/>
                  </a:lnTo>
                  <a:lnTo>
                    <a:pt x="1314" y="9"/>
                  </a:lnTo>
                  <a:lnTo>
                    <a:pt x="1314" y="10"/>
                  </a:lnTo>
                  <a:lnTo>
                    <a:pt x="1306" y="10"/>
                  </a:lnTo>
                  <a:lnTo>
                    <a:pt x="1305" y="9"/>
                  </a:lnTo>
                  <a:lnTo>
                    <a:pt x="1304" y="8"/>
                  </a:lnTo>
                  <a:lnTo>
                    <a:pt x="1303" y="7"/>
                  </a:lnTo>
                  <a:lnTo>
                    <a:pt x="1301" y="7"/>
                  </a:lnTo>
                  <a:lnTo>
                    <a:pt x="1299" y="7"/>
                  </a:lnTo>
                  <a:lnTo>
                    <a:pt x="1298" y="8"/>
                  </a:lnTo>
                  <a:lnTo>
                    <a:pt x="1297" y="9"/>
                  </a:lnTo>
                  <a:lnTo>
                    <a:pt x="1297" y="10"/>
                  </a:lnTo>
                  <a:lnTo>
                    <a:pt x="1257" y="10"/>
                  </a:lnTo>
                  <a:lnTo>
                    <a:pt x="1256" y="9"/>
                  </a:lnTo>
                  <a:lnTo>
                    <a:pt x="1256" y="8"/>
                  </a:lnTo>
                  <a:lnTo>
                    <a:pt x="1254" y="7"/>
                  </a:lnTo>
                  <a:lnTo>
                    <a:pt x="1252" y="7"/>
                  </a:lnTo>
                  <a:lnTo>
                    <a:pt x="1251" y="7"/>
                  </a:lnTo>
                  <a:lnTo>
                    <a:pt x="1249" y="8"/>
                  </a:lnTo>
                  <a:lnTo>
                    <a:pt x="1248" y="9"/>
                  </a:lnTo>
                  <a:lnTo>
                    <a:pt x="1248" y="10"/>
                  </a:lnTo>
                  <a:lnTo>
                    <a:pt x="1235" y="10"/>
                  </a:lnTo>
                  <a:lnTo>
                    <a:pt x="1234" y="9"/>
                  </a:lnTo>
                  <a:lnTo>
                    <a:pt x="1234" y="7"/>
                  </a:lnTo>
                  <a:lnTo>
                    <a:pt x="1232" y="6"/>
                  </a:lnTo>
                  <a:lnTo>
                    <a:pt x="1230" y="5"/>
                  </a:lnTo>
                  <a:lnTo>
                    <a:pt x="1228" y="4"/>
                  </a:lnTo>
                  <a:lnTo>
                    <a:pt x="1226" y="4"/>
                  </a:lnTo>
                  <a:lnTo>
                    <a:pt x="1223" y="5"/>
                  </a:lnTo>
                  <a:lnTo>
                    <a:pt x="1221" y="6"/>
                  </a:lnTo>
                  <a:lnTo>
                    <a:pt x="1220" y="7"/>
                  </a:lnTo>
                  <a:lnTo>
                    <a:pt x="1219" y="9"/>
                  </a:lnTo>
                  <a:lnTo>
                    <a:pt x="1219" y="10"/>
                  </a:lnTo>
                  <a:lnTo>
                    <a:pt x="1164" y="10"/>
                  </a:lnTo>
                  <a:lnTo>
                    <a:pt x="1163" y="9"/>
                  </a:lnTo>
                  <a:lnTo>
                    <a:pt x="1163" y="8"/>
                  </a:lnTo>
                  <a:lnTo>
                    <a:pt x="1161" y="7"/>
                  </a:lnTo>
                  <a:lnTo>
                    <a:pt x="1159" y="7"/>
                  </a:lnTo>
                  <a:lnTo>
                    <a:pt x="1158" y="7"/>
                  </a:lnTo>
                  <a:lnTo>
                    <a:pt x="1156" y="8"/>
                  </a:lnTo>
                  <a:lnTo>
                    <a:pt x="1155" y="9"/>
                  </a:lnTo>
                  <a:lnTo>
                    <a:pt x="1155" y="10"/>
                  </a:lnTo>
                  <a:lnTo>
                    <a:pt x="1150" y="10"/>
                  </a:lnTo>
                  <a:lnTo>
                    <a:pt x="1150" y="9"/>
                  </a:lnTo>
                  <a:lnTo>
                    <a:pt x="1149" y="8"/>
                  </a:lnTo>
                  <a:lnTo>
                    <a:pt x="1148" y="7"/>
                  </a:lnTo>
                  <a:lnTo>
                    <a:pt x="1146" y="7"/>
                  </a:lnTo>
                  <a:lnTo>
                    <a:pt x="1144" y="7"/>
                  </a:lnTo>
                  <a:lnTo>
                    <a:pt x="1143" y="8"/>
                  </a:lnTo>
                  <a:lnTo>
                    <a:pt x="1142" y="9"/>
                  </a:lnTo>
                  <a:lnTo>
                    <a:pt x="1141" y="10"/>
                  </a:lnTo>
                  <a:lnTo>
                    <a:pt x="1120" y="10"/>
                  </a:lnTo>
                  <a:lnTo>
                    <a:pt x="1120" y="9"/>
                  </a:lnTo>
                  <a:lnTo>
                    <a:pt x="1119" y="8"/>
                  </a:lnTo>
                  <a:lnTo>
                    <a:pt x="1117" y="7"/>
                  </a:lnTo>
                  <a:lnTo>
                    <a:pt x="1116" y="7"/>
                  </a:lnTo>
                  <a:lnTo>
                    <a:pt x="1114" y="7"/>
                  </a:lnTo>
                  <a:lnTo>
                    <a:pt x="1112" y="8"/>
                  </a:lnTo>
                  <a:lnTo>
                    <a:pt x="1111" y="9"/>
                  </a:lnTo>
                  <a:lnTo>
                    <a:pt x="1111" y="10"/>
                  </a:lnTo>
                  <a:lnTo>
                    <a:pt x="1093" y="10"/>
                  </a:lnTo>
                  <a:lnTo>
                    <a:pt x="1093" y="9"/>
                  </a:lnTo>
                  <a:lnTo>
                    <a:pt x="1092" y="8"/>
                  </a:lnTo>
                  <a:lnTo>
                    <a:pt x="1090" y="7"/>
                  </a:lnTo>
                  <a:lnTo>
                    <a:pt x="1089" y="7"/>
                  </a:lnTo>
                  <a:lnTo>
                    <a:pt x="1087" y="7"/>
                  </a:lnTo>
                  <a:lnTo>
                    <a:pt x="1085" y="8"/>
                  </a:lnTo>
                  <a:lnTo>
                    <a:pt x="1084" y="9"/>
                  </a:lnTo>
                  <a:lnTo>
                    <a:pt x="1084" y="10"/>
                  </a:lnTo>
                  <a:lnTo>
                    <a:pt x="1027" y="10"/>
                  </a:lnTo>
                  <a:lnTo>
                    <a:pt x="1026" y="8"/>
                  </a:lnTo>
                  <a:lnTo>
                    <a:pt x="1025" y="7"/>
                  </a:lnTo>
                  <a:lnTo>
                    <a:pt x="1024" y="5"/>
                  </a:lnTo>
                  <a:lnTo>
                    <a:pt x="1021" y="4"/>
                  </a:lnTo>
                  <a:lnTo>
                    <a:pt x="1019" y="4"/>
                  </a:lnTo>
                  <a:lnTo>
                    <a:pt x="1017" y="4"/>
                  </a:lnTo>
                  <a:lnTo>
                    <a:pt x="1014" y="4"/>
                  </a:lnTo>
                  <a:lnTo>
                    <a:pt x="1012" y="5"/>
                  </a:lnTo>
                  <a:lnTo>
                    <a:pt x="1010" y="7"/>
                  </a:lnTo>
                  <a:lnTo>
                    <a:pt x="1009" y="8"/>
                  </a:lnTo>
                  <a:lnTo>
                    <a:pt x="1009" y="10"/>
                  </a:lnTo>
                  <a:lnTo>
                    <a:pt x="1002" y="10"/>
                  </a:lnTo>
                  <a:lnTo>
                    <a:pt x="1002" y="9"/>
                  </a:lnTo>
                  <a:lnTo>
                    <a:pt x="1001" y="8"/>
                  </a:lnTo>
                  <a:lnTo>
                    <a:pt x="1000" y="7"/>
                  </a:lnTo>
                  <a:lnTo>
                    <a:pt x="998" y="7"/>
                  </a:lnTo>
                  <a:lnTo>
                    <a:pt x="996" y="7"/>
                  </a:lnTo>
                  <a:lnTo>
                    <a:pt x="995" y="8"/>
                  </a:lnTo>
                  <a:lnTo>
                    <a:pt x="994" y="9"/>
                  </a:lnTo>
                  <a:lnTo>
                    <a:pt x="993" y="10"/>
                  </a:lnTo>
                  <a:lnTo>
                    <a:pt x="970" y="10"/>
                  </a:lnTo>
                  <a:lnTo>
                    <a:pt x="969" y="9"/>
                  </a:lnTo>
                  <a:lnTo>
                    <a:pt x="969" y="7"/>
                  </a:lnTo>
                  <a:lnTo>
                    <a:pt x="967" y="6"/>
                  </a:lnTo>
                  <a:lnTo>
                    <a:pt x="965" y="5"/>
                  </a:lnTo>
                  <a:lnTo>
                    <a:pt x="963" y="5"/>
                  </a:lnTo>
                  <a:lnTo>
                    <a:pt x="961" y="5"/>
                  </a:lnTo>
                  <a:lnTo>
                    <a:pt x="959" y="6"/>
                  </a:lnTo>
                  <a:lnTo>
                    <a:pt x="958" y="7"/>
                  </a:lnTo>
                  <a:lnTo>
                    <a:pt x="957" y="9"/>
                  </a:lnTo>
                  <a:lnTo>
                    <a:pt x="957" y="10"/>
                  </a:lnTo>
                  <a:lnTo>
                    <a:pt x="948" y="10"/>
                  </a:lnTo>
                  <a:lnTo>
                    <a:pt x="948" y="9"/>
                  </a:lnTo>
                  <a:lnTo>
                    <a:pt x="947" y="8"/>
                  </a:lnTo>
                  <a:lnTo>
                    <a:pt x="945" y="7"/>
                  </a:lnTo>
                  <a:lnTo>
                    <a:pt x="943" y="7"/>
                  </a:lnTo>
                  <a:lnTo>
                    <a:pt x="942" y="7"/>
                  </a:lnTo>
                  <a:lnTo>
                    <a:pt x="940" y="8"/>
                  </a:lnTo>
                  <a:lnTo>
                    <a:pt x="939" y="9"/>
                  </a:lnTo>
                  <a:lnTo>
                    <a:pt x="939" y="10"/>
                  </a:lnTo>
                  <a:lnTo>
                    <a:pt x="932" y="10"/>
                  </a:lnTo>
                  <a:lnTo>
                    <a:pt x="932" y="9"/>
                  </a:lnTo>
                  <a:lnTo>
                    <a:pt x="931" y="8"/>
                  </a:lnTo>
                  <a:lnTo>
                    <a:pt x="929" y="7"/>
                  </a:lnTo>
                  <a:lnTo>
                    <a:pt x="928" y="7"/>
                  </a:lnTo>
                  <a:lnTo>
                    <a:pt x="926" y="7"/>
                  </a:lnTo>
                  <a:lnTo>
                    <a:pt x="924" y="8"/>
                  </a:lnTo>
                  <a:lnTo>
                    <a:pt x="923" y="9"/>
                  </a:lnTo>
                  <a:lnTo>
                    <a:pt x="923" y="10"/>
                  </a:lnTo>
                  <a:lnTo>
                    <a:pt x="914" y="10"/>
                  </a:lnTo>
                  <a:lnTo>
                    <a:pt x="914" y="8"/>
                  </a:lnTo>
                  <a:lnTo>
                    <a:pt x="913" y="6"/>
                  </a:lnTo>
                  <a:lnTo>
                    <a:pt x="911" y="5"/>
                  </a:lnTo>
                  <a:lnTo>
                    <a:pt x="909" y="3"/>
                  </a:lnTo>
                  <a:lnTo>
                    <a:pt x="907" y="2"/>
                  </a:lnTo>
                  <a:lnTo>
                    <a:pt x="904" y="2"/>
                  </a:lnTo>
                  <a:lnTo>
                    <a:pt x="901" y="2"/>
                  </a:lnTo>
                  <a:lnTo>
                    <a:pt x="899" y="2"/>
                  </a:lnTo>
                  <a:lnTo>
                    <a:pt x="896" y="3"/>
                  </a:lnTo>
                  <a:lnTo>
                    <a:pt x="894" y="5"/>
                  </a:lnTo>
                  <a:lnTo>
                    <a:pt x="893" y="6"/>
                  </a:lnTo>
                  <a:lnTo>
                    <a:pt x="892" y="8"/>
                  </a:lnTo>
                  <a:lnTo>
                    <a:pt x="892" y="10"/>
                  </a:lnTo>
                  <a:lnTo>
                    <a:pt x="857" y="10"/>
                  </a:lnTo>
                  <a:lnTo>
                    <a:pt x="856" y="9"/>
                  </a:lnTo>
                  <a:lnTo>
                    <a:pt x="855" y="8"/>
                  </a:lnTo>
                  <a:lnTo>
                    <a:pt x="854" y="7"/>
                  </a:lnTo>
                  <a:lnTo>
                    <a:pt x="852" y="7"/>
                  </a:lnTo>
                  <a:lnTo>
                    <a:pt x="850" y="7"/>
                  </a:lnTo>
                  <a:lnTo>
                    <a:pt x="849" y="8"/>
                  </a:lnTo>
                  <a:lnTo>
                    <a:pt x="848" y="9"/>
                  </a:lnTo>
                  <a:lnTo>
                    <a:pt x="848" y="10"/>
                  </a:lnTo>
                  <a:lnTo>
                    <a:pt x="837" y="10"/>
                  </a:lnTo>
                  <a:lnTo>
                    <a:pt x="836" y="9"/>
                  </a:lnTo>
                  <a:lnTo>
                    <a:pt x="835" y="8"/>
                  </a:lnTo>
                  <a:lnTo>
                    <a:pt x="834" y="7"/>
                  </a:lnTo>
                  <a:lnTo>
                    <a:pt x="832" y="7"/>
                  </a:lnTo>
                  <a:lnTo>
                    <a:pt x="831" y="7"/>
                  </a:lnTo>
                  <a:lnTo>
                    <a:pt x="829" y="8"/>
                  </a:lnTo>
                  <a:lnTo>
                    <a:pt x="828" y="9"/>
                  </a:lnTo>
                  <a:lnTo>
                    <a:pt x="828" y="10"/>
                  </a:lnTo>
                  <a:lnTo>
                    <a:pt x="804" y="10"/>
                  </a:lnTo>
                  <a:lnTo>
                    <a:pt x="804" y="9"/>
                  </a:lnTo>
                  <a:lnTo>
                    <a:pt x="803" y="8"/>
                  </a:lnTo>
                  <a:lnTo>
                    <a:pt x="801" y="7"/>
                  </a:lnTo>
                  <a:lnTo>
                    <a:pt x="800" y="7"/>
                  </a:lnTo>
                  <a:lnTo>
                    <a:pt x="798" y="7"/>
                  </a:lnTo>
                  <a:lnTo>
                    <a:pt x="797" y="8"/>
                  </a:lnTo>
                  <a:lnTo>
                    <a:pt x="796" y="9"/>
                  </a:lnTo>
                  <a:lnTo>
                    <a:pt x="795" y="10"/>
                  </a:lnTo>
                  <a:lnTo>
                    <a:pt x="793" y="10"/>
                  </a:lnTo>
                  <a:lnTo>
                    <a:pt x="793" y="9"/>
                  </a:lnTo>
                  <a:lnTo>
                    <a:pt x="792" y="7"/>
                  </a:lnTo>
                  <a:lnTo>
                    <a:pt x="790" y="6"/>
                  </a:lnTo>
                  <a:lnTo>
                    <a:pt x="789" y="6"/>
                  </a:lnTo>
                  <a:lnTo>
                    <a:pt x="787" y="5"/>
                  </a:lnTo>
                  <a:lnTo>
                    <a:pt x="785" y="6"/>
                  </a:lnTo>
                  <a:lnTo>
                    <a:pt x="783" y="6"/>
                  </a:lnTo>
                  <a:lnTo>
                    <a:pt x="781" y="7"/>
                  </a:lnTo>
                  <a:lnTo>
                    <a:pt x="780" y="9"/>
                  </a:lnTo>
                  <a:lnTo>
                    <a:pt x="780" y="10"/>
                  </a:lnTo>
                  <a:lnTo>
                    <a:pt x="776" y="10"/>
                  </a:lnTo>
                  <a:lnTo>
                    <a:pt x="775" y="9"/>
                  </a:lnTo>
                  <a:lnTo>
                    <a:pt x="774" y="8"/>
                  </a:lnTo>
                  <a:lnTo>
                    <a:pt x="773" y="7"/>
                  </a:lnTo>
                  <a:lnTo>
                    <a:pt x="771" y="7"/>
                  </a:lnTo>
                  <a:lnTo>
                    <a:pt x="769" y="7"/>
                  </a:lnTo>
                  <a:lnTo>
                    <a:pt x="768" y="8"/>
                  </a:lnTo>
                  <a:lnTo>
                    <a:pt x="767" y="9"/>
                  </a:lnTo>
                  <a:lnTo>
                    <a:pt x="767" y="10"/>
                  </a:lnTo>
                  <a:lnTo>
                    <a:pt x="642" y="10"/>
                  </a:lnTo>
                  <a:lnTo>
                    <a:pt x="642" y="9"/>
                  </a:lnTo>
                  <a:lnTo>
                    <a:pt x="641" y="8"/>
                  </a:lnTo>
                  <a:lnTo>
                    <a:pt x="639" y="7"/>
                  </a:lnTo>
                  <a:lnTo>
                    <a:pt x="638" y="7"/>
                  </a:lnTo>
                  <a:lnTo>
                    <a:pt x="636" y="7"/>
                  </a:lnTo>
                  <a:lnTo>
                    <a:pt x="634" y="8"/>
                  </a:lnTo>
                  <a:lnTo>
                    <a:pt x="633" y="9"/>
                  </a:lnTo>
                  <a:lnTo>
                    <a:pt x="633" y="10"/>
                  </a:lnTo>
                  <a:lnTo>
                    <a:pt x="596" y="10"/>
                  </a:lnTo>
                  <a:lnTo>
                    <a:pt x="596" y="9"/>
                  </a:lnTo>
                  <a:lnTo>
                    <a:pt x="595" y="8"/>
                  </a:lnTo>
                  <a:lnTo>
                    <a:pt x="594" y="7"/>
                  </a:lnTo>
                  <a:lnTo>
                    <a:pt x="592" y="7"/>
                  </a:lnTo>
                  <a:lnTo>
                    <a:pt x="590" y="7"/>
                  </a:lnTo>
                  <a:lnTo>
                    <a:pt x="589" y="8"/>
                  </a:lnTo>
                  <a:lnTo>
                    <a:pt x="588" y="9"/>
                  </a:lnTo>
                  <a:lnTo>
                    <a:pt x="587" y="10"/>
                  </a:lnTo>
                  <a:lnTo>
                    <a:pt x="531" y="10"/>
                  </a:lnTo>
                  <a:lnTo>
                    <a:pt x="530" y="9"/>
                  </a:lnTo>
                  <a:lnTo>
                    <a:pt x="529" y="8"/>
                  </a:lnTo>
                  <a:lnTo>
                    <a:pt x="528" y="7"/>
                  </a:lnTo>
                  <a:lnTo>
                    <a:pt x="526" y="7"/>
                  </a:lnTo>
                  <a:lnTo>
                    <a:pt x="524" y="7"/>
                  </a:lnTo>
                  <a:lnTo>
                    <a:pt x="523" y="8"/>
                  </a:lnTo>
                  <a:lnTo>
                    <a:pt x="522" y="9"/>
                  </a:lnTo>
                  <a:lnTo>
                    <a:pt x="522" y="10"/>
                  </a:lnTo>
                  <a:lnTo>
                    <a:pt x="519" y="10"/>
                  </a:lnTo>
                  <a:lnTo>
                    <a:pt x="518" y="9"/>
                  </a:lnTo>
                  <a:lnTo>
                    <a:pt x="518" y="8"/>
                  </a:lnTo>
                  <a:lnTo>
                    <a:pt x="516" y="7"/>
                  </a:lnTo>
                  <a:lnTo>
                    <a:pt x="514" y="7"/>
                  </a:lnTo>
                  <a:lnTo>
                    <a:pt x="513" y="7"/>
                  </a:lnTo>
                  <a:lnTo>
                    <a:pt x="511" y="8"/>
                  </a:lnTo>
                  <a:lnTo>
                    <a:pt x="510" y="9"/>
                  </a:lnTo>
                  <a:lnTo>
                    <a:pt x="510" y="10"/>
                  </a:lnTo>
                  <a:lnTo>
                    <a:pt x="503" y="10"/>
                  </a:lnTo>
                  <a:lnTo>
                    <a:pt x="502" y="9"/>
                  </a:lnTo>
                  <a:lnTo>
                    <a:pt x="502" y="8"/>
                  </a:lnTo>
                  <a:lnTo>
                    <a:pt x="500" y="7"/>
                  </a:lnTo>
                  <a:lnTo>
                    <a:pt x="498" y="7"/>
                  </a:lnTo>
                  <a:lnTo>
                    <a:pt x="497" y="7"/>
                  </a:lnTo>
                  <a:lnTo>
                    <a:pt x="495" y="8"/>
                  </a:lnTo>
                  <a:lnTo>
                    <a:pt x="494" y="9"/>
                  </a:lnTo>
                  <a:lnTo>
                    <a:pt x="494" y="10"/>
                  </a:lnTo>
                  <a:lnTo>
                    <a:pt x="479" y="10"/>
                  </a:lnTo>
                  <a:lnTo>
                    <a:pt x="479" y="9"/>
                  </a:lnTo>
                  <a:lnTo>
                    <a:pt x="478" y="7"/>
                  </a:lnTo>
                  <a:lnTo>
                    <a:pt x="477" y="5"/>
                  </a:lnTo>
                  <a:lnTo>
                    <a:pt x="475" y="4"/>
                  </a:lnTo>
                  <a:lnTo>
                    <a:pt x="472" y="4"/>
                  </a:lnTo>
                  <a:lnTo>
                    <a:pt x="470" y="4"/>
                  </a:lnTo>
                  <a:lnTo>
                    <a:pt x="468" y="4"/>
                  </a:lnTo>
                  <a:lnTo>
                    <a:pt x="466" y="5"/>
                  </a:lnTo>
                  <a:lnTo>
                    <a:pt x="464" y="7"/>
                  </a:lnTo>
                  <a:lnTo>
                    <a:pt x="463" y="9"/>
                  </a:lnTo>
                  <a:lnTo>
                    <a:pt x="463" y="10"/>
                  </a:lnTo>
                  <a:lnTo>
                    <a:pt x="459" y="10"/>
                  </a:lnTo>
                  <a:lnTo>
                    <a:pt x="458" y="9"/>
                  </a:lnTo>
                  <a:lnTo>
                    <a:pt x="457" y="7"/>
                  </a:lnTo>
                  <a:lnTo>
                    <a:pt x="456" y="5"/>
                  </a:lnTo>
                  <a:lnTo>
                    <a:pt x="453" y="4"/>
                  </a:lnTo>
                  <a:lnTo>
                    <a:pt x="451" y="4"/>
                  </a:lnTo>
                  <a:lnTo>
                    <a:pt x="449" y="4"/>
                  </a:lnTo>
                  <a:lnTo>
                    <a:pt x="446" y="4"/>
                  </a:lnTo>
                  <a:lnTo>
                    <a:pt x="444" y="5"/>
                  </a:lnTo>
                  <a:lnTo>
                    <a:pt x="443" y="7"/>
                  </a:lnTo>
                  <a:lnTo>
                    <a:pt x="442" y="9"/>
                  </a:lnTo>
                  <a:lnTo>
                    <a:pt x="441" y="10"/>
                  </a:lnTo>
                  <a:lnTo>
                    <a:pt x="439" y="10"/>
                  </a:lnTo>
                  <a:lnTo>
                    <a:pt x="439" y="9"/>
                  </a:lnTo>
                  <a:lnTo>
                    <a:pt x="438" y="8"/>
                  </a:lnTo>
                  <a:lnTo>
                    <a:pt x="437" y="7"/>
                  </a:lnTo>
                  <a:lnTo>
                    <a:pt x="435" y="7"/>
                  </a:lnTo>
                  <a:lnTo>
                    <a:pt x="433" y="7"/>
                  </a:lnTo>
                  <a:lnTo>
                    <a:pt x="432" y="8"/>
                  </a:lnTo>
                  <a:lnTo>
                    <a:pt x="431" y="9"/>
                  </a:lnTo>
                  <a:lnTo>
                    <a:pt x="431" y="10"/>
                  </a:lnTo>
                  <a:lnTo>
                    <a:pt x="430" y="10"/>
                  </a:lnTo>
                  <a:lnTo>
                    <a:pt x="430" y="9"/>
                  </a:lnTo>
                  <a:lnTo>
                    <a:pt x="429" y="8"/>
                  </a:lnTo>
                  <a:lnTo>
                    <a:pt x="427" y="7"/>
                  </a:lnTo>
                  <a:lnTo>
                    <a:pt x="425" y="7"/>
                  </a:lnTo>
                  <a:lnTo>
                    <a:pt x="424" y="7"/>
                  </a:lnTo>
                  <a:lnTo>
                    <a:pt x="422" y="8"/>
                  </a:lnTo>
                  <a:lnTo>
                    <a:pt x="421" y="9"/>
                  </a:lnTo>
                  <a:lnTo>
                    <a:pt x="421" y="10"/>
                  </a:lnTo>
                  <a:lnTo>
                    <a:pt x="419" y="10"/>
                  </a:lnTo>
                  <a:lnTo>
                    <a:pt x="419" y="9"/>
                  </a:lnTo>
                  <a:lnTo>
                    <a:pt x="417" y="8"/>
                  </a:lnTo>
                  <a:lnTo>
                    <a:pt x="416" y="7"/>
                  </a:lnTo>
                  <a:lnTo>
                    <a:pt x="414" y="7"/>
                  </a:lnTo>
                  <a:lnTo>
                    <a:pt x="413" y="7"/>
                  </a:lnTo>
                  <a:lnTo>
                    <a:pt x="411" y="8"/>
                  </a:lnTo>
                  <a:lnTo>
                    <a:pt x="410" y="9"/>
                  </a:lnTo>
                  <a:lnTo>
                    <a:pt x="410" y="10"/>
                  </a:lnTo>
                  <a:lnTo>
                    <a:pt x="399" y="10"/>
                  </a:lnTo>
                  <a:lnTo>
                    <a:pt x="399" y="9"/>
                  </a:lnTo>
                  <a:lnTo>
                    <a:pt x="398" y="8"/>
                  </a:lnTo>
                  <a:lnTo>
                    <a:pt x="396" y="7"/>
                  </a:lnTo>
                  <a:lnTo>
                    <a:pt x="394" y="7"/>
                  </a:lnTo>
                  <a:lnTo>
                    <a:pt x="393" y="7"/>
                  </a:lnTo>
                  <a:lnTo>
                    <a:pt x="391" y="8"/>
                  </a:lnTo>
                  <a:lnTo>
                    <a:pt x="390" y="9"/>
                  </a:lnTo>
                  <a:lnTo>
                    <a:pt x="390" y="10"/>
                  </a:lnTo>
                  <a:lnTo>
                    <a:pt x="361" y="10"/>
                  </a:lnTo>
                  <a:lnTo>
                    <a:pt x="361" y="9"/>
                  </a:lnTo>
                  <a:lnTo>
                    <a:pt x="360" y="8"/>
                  </a:lnTo>
                  <a:lnTo>
                    <a:pt x="358" y="7"/>
                  </a:lnTo>
                  <a:lnTo>
                    <a:pt x="357" y="7"/>
                  </a:lnTo>
                  <a:lnTo>
                    <a:pt x="355" y="7"/>
                  </a:lnTo>
                  <a:lnTo>
                    <a:pt x="353" y="8"/>
                  </a:lnTo>
                  <a:lnTo>
                    <a:pt x="352" y="9"/>
                  </a:lnTo>
                  <a:lnTo>
                    <a:pt x="352" y="10"/>
                  </a:lnTo>
                  <a:lnTo>
                    <a:pt x="333" y="10"/>
                  </a:lnTo>
                  <a:lnTo>
                    <a:pt x="333" y="9"/>
                  </a:lnTo>
                  <a:lnTo>
                    <a:pt x="332" y="8"/>
                  </a:lnTo>
                  <a:lnTo>
                    <a:pt x="330" y="7"/>
                  </a:lnTo>
                  <a:lnTo>
                    <a:pt x="329" y="7"/>
                  </a:lnTo>
                  <a:lnTo>
                    <a:pt x="327" y="7"/>
                  </a:lnTo>
                  <a:lnTo>
                    <a:pt x="325" y="8"/>
                  </a:lnTo>
                  <a:lnTo>
                    <a:pt x="324" y="9"/>
                  </a:lnTo>
                  <a:lnTo>
                    <a:pt x="324" y="10"/>
                  </a:lnTo>
                  <a:lnTo>
                    <a:pt x="245" y="10"/>
                  </a:lnTo>
                  <a:lnTo>
                    <a:pt x="245" y="9"/>
                  </a:lnTo>
                  <a:lnTo>
                    <a:pt x="244" y="8"/>
                  </a:lnTo>
                  <a:lnTo>
                    <a:pt x="242" y="7"/>
                  </a:lnTo>
                  <a:lnTo>
                    <a:pt x="241" y="7"/>
                  </a:lnTo>
                  <a:lnTo>
                    <a:pt x="239" y="7"/>
                  </a:lnTo>
                  <a:lnTo>
                    <a:pt x="237" y="8"/>
                  </a:lnTo>
                  <a:lnTo>
                    <a:pt x="236" y="9"/>
                  </a:lnTo>
                  <a:lnTo>
                    <a:pt x="236" y="10"/>
                  </a:lnTo>
                  <a:lnTo>
                    <a:pt x="216" y="10"/>
                  </a:lnTo>
                  <a:lnTo>
                    <a:pt x="215" y="9"/>
                  </a:lnTo>
                  <a:lnTo>
                    <a:pt x="214" y="8"/>
                  </a:lnTo>
                  <a:lnTo>
                    <a:pt x="213" y="7"/>
                  </a:lnTo>
                  <a:lnTo>
                    <a:pt x="211" y="7"/>
                  </a:lnTo>
                  <a:lnTo>
                    <a:pt x="209" y="7"/>
                  </a:lnTo>
                  <a:lnTo>
                    <a:pt x="208" y="8"/>
                  </a:lnTo>
                  <a:lnTo>
                    <a:pt x="207" y="9"/>
                  </a:lnTo>
                  <a:lnTo>
                    <a:pt x="207" y="10"/>
                  </a:lnTo>
                  <a:lnTo>
                    <a:pt x="198" y="10"/>
                  </a:lnTo>
                  <a:lnTo>
                    <a:pt x="198" y="9"/>
                  </a:lnTo>
                  <a:lnTo>
                    <a:pt x="197" y="8"/>
                  </a:lnTo>
                  <a:lnTo>
                    <a:pt x="195" y="7"/>
                  </a:lnTo>
                  <a:lnTo>
                    <a:pt x="194" y="7"/>
                  </a:lnTo>
                  <a:lnTo>
                    <a:pt x="192" y="7"/>
                  </a:lnTo>
                  <a:lnTo>
                    <a:pt x="190" y="8"/>
                  </a:lnTo>
                  <a:lnTo>
                    <a:pt x="189" y="9"/>
                  </a:lnTo>
                  <a:lnTo>
                    <a:pt x="189" y="10"/>
                  </a:lnTo>
                  <a:lnTo>
                    <a:pt x="183" y="10"/>
                  </a:lnTo>
                  <a:lnTo>
                    <a:pt x="182" y="9"/>
                  </a:lnTo>
                  <a:lnTo>
                    <a:pt x="181" y="8"/>
                  </a:lnTo>
                  <a:lnTo>
                    <a:pt x="180" y="7"/>
                  </a:lnTo>
                  <a:lnTo>
                    <a:pt x="178" y="7"/>
                  </a:lnTo>
                  <a:lnTo>
                    <a:pt x="177" y="7"/>
                  </a:lnTo>
                  <a:lnTo>
                    <a:pt x="175" y="8"/>
                  </a:lnTo>
                  <a:lnTo>
                    <a:pt x="174" y="9"/>
                  </a:lnTo>
                  <a:lnTo>
                    <a:pt x="174" y="10"/>
                  </a:lnTo>
                  <a:lnTo>
                    <a:pt x="164" y="10"/>
                  </a:lnTo>
                  <a:lnTo>
                    <a:pt x="164" y="9"/>
                  </a:lnTo>
                  <a:lnTo>
                    <a:pt x="163" y="7"/>
                  </a:lnTo>
                  <a:lnTo>
                    <a:pt x="161" y="6"/>
                  </a:lnTo>
                  <a:lnTo>
                    <a:pt x="160" y="5"/>
                  </a:lnTo>
                  <a:lnTo>
                    <a:pt x="158" y="4"/>
                  </a:lnTo>
                  <a:lnTo>
                    <a:pt x="155" y="4"/>
                  </a:lnTo>
                  <a:lnTo>
                    <a:pt x="153" y="5"/>
                  </a:lnTo>
                  <a:lnTo>
                    <a:pt x="151" y="6"/>
                  </a:lnTo>
                  <a:lnTo>
                    <a:pt x="150" y="7"/>
                  </a:lnTo>
                  <a:lnTo>
                    <a:pt x="149" y="9"/>
                  </a:lnTo>
                  <a:lnTo>
                    <a:pt x="149" y="10"/>
                  </a:lnTo>
                  <a:lnTo>
                    <a:pt x="127" y="10"/>
                  </a:lnTo>
                  <a:lnTo>
                    <a:pt x="126" y="9"/>
                  </a:lnTo>
                  <a:lnTo>
                    <a:pt x="125" y="7"/>
                  </a:lnTo>
                  <a:lnTo>
                    <a:pt x="124" y="6"/>
                  </a:lnTo>
                  <a:lnTo>
                    <a:pt x="122" y="5"/>
                  </a:lnTo>
                  <a:lnTo>
                    <a:pt x="120" y="5"/>
                  </a:lnTo>
                  <a:lnTo>
                    <a:pt x="118" y="5"/>
                  </a:lnTo>
                  <a:lnTo>
                    <a:pt x="116" y="6"/>
                  </a:lnTo>
                  <a:lnTo>
                    <a:pt x="114" y="7"/>
                  </a:lnTo>
                  <a:lnTo>
                    <a:pt x="113" y="9"/>
                  </a:lnTo>
                  <a:lnTo>
                    <a:pt x="113" y="10"/>
                  </a:lnTo>
                  <a:lnTo>
                    <a:pt x="103" y="10"/>
                  </a:lnTo>
                  <a:lnTo>
                    <a:pt x="103" y="9"/>
                  </a:lnTo>
                  <a:lnTo>
                    <a:pt x="102" y="8"/>
                  </a:lnTo>
                  <a:lnTo>
                    <a:pt x="101" y="7"/>
                  </a:lnTo>
                  <a:lnTo>
                    <a:pt x="99" y="7"/>
                  </a:lnTo>
                  <a:lnTo>
                    <a:pt x="97" y="7"/>
                  </a:lnTo>
                  <a:lnTo>
                    <a:pt x="96" y="8"/>
                  </a:lnTo>
                  <a:lnTo>
                    <a:pt x="95" y="9"/>
                  </a:lnTo>
                  <a:lnTo>
                    <a:pt x="94" y="10"/>
                  </a:lnTo>
                  <a:lnTo>
                    <a:pt x="0" y="10"/>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39" name="Freeform 649"/>
            <p:cNvSpPr>
              <a:spLocks/>
            </p:cNvSpPr>
            <p:nvPr/>
          </p:nvSpPr>
          <p:spPr bwMode="auto">
            <a:xfrm>
              <a:off x="3198" y="2414"/>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40" name="Freeform 650"/>
            <p:cNvSpPr>
              <a:spLocks/>
            </p:cNvSpPr>
            <p:nvPr/>
          </p:nvSpPr>
          <p:spPr bwMode="auto">
            <a:xfrm>
              <a:off x="1521" y="1779"/>
              <a:ext cx="1092" cy="1411"/>
            </a:xfrm>
            <a:custGeom>
              <a:avLst/>
              <a:gdLst>
                <a:gd name="T0" fmla="*/ 170 w 1092"/>
                <a:gd name="T1" fmla="*/ 340 h 1411"/>
                <a:gd name="T2" fmla="*/ 173 w 1092"/>
                <a:gd name="T3" fmla="*/ 337 h 1411"/>
                <a:gd name="T4" fmla="*/ 178 w 1092"/>
                <a:gd name="T5" fmla="*/ 337 h 1411"/>
                <a:gd name="T6" fmla="*/ 236 w 1092"/>
                <a:gd name="T7" fmla="*/ 340 h 1411"/>
                <a:gd name="T8" fmla="*/ 239 w 1092"/>
                <a:gd name="T9" fmla="*/ 337 h 1411"/>
                <a:gd name="T10" fmla="*/ 244 w 1092"/>
                <a:gd name="T11" fmla="*/ 337 h 1411"/>
                <a:gd name="T12" fmla="*/ 251 w 1092"/>
                <a:gd name="T13" fmla="*/ 340 h 1411"/>
                <a:gd name="T14" fmla="*/ 253 w 1092"/>
                <a:gd name="T15" fmla="*/ 337 h 1411"/>
                <a:gd name="T16" fmla="*/ 258 w 1092"/>
                <a:gd name="T17" fmla="*/ 337 h 1411"/>
                <a:gd name="T18" fmla="*/ 269 w 1092"/>
                <a:gd name="T19" fmla="*/ 340 h 1411"/>
                <a:gd name="T20" fmla="*/ 272 w 1092"/>
                <a:gd name="T21" fmla="*/ 335 h 1411"/>
                <a:gd name="T22" fmla="*/ 279 w 1092"/>
                <a:gd name="T23" fmla="*/ 333 h 1411"/>
                <a:gd name="T24" fmla="*/ 284 w 1092"/>
                <a:gd name="T25" fmla="*/ 336 h 1411"/>
                <a:gd name="T26" fmla="*/ 305 w 1092"/>
                <a:gd name="T27" fmla="*/ 340 h 1411"/>
                <a:gd name="T28" fmla="*/ 307 w 1092"/>
                <a:gd name="T29" fmla="*/ 337 h 1411"/>
                <a:gd name="T30" fmla="*/ 312 w 1092"/>
                <a:gd name="T31" fmla="*/ 337 h 1411"/>
                <a:gd name="T32" fmla="*/ 314 w 1092"/>
                <a:gd name="T33" fmla="*/ 340 h 1411"/>
                <a:gd name="T34" fmla="*/ 316 w 1092"/>
                <a:gd name="T35" fmla="*/ 337 h 1411"/>
                <a:gd name="T36" fmla="*/ 321 w 1092"/>
                <a:gd name="T37" fmla="*/ 337 h 1411"/>
                <a:gd name="T38" fmla="*/ 330 w 1092"/>
                <a:gd name="T39" fmla="*/ 340 h 1411"/>
                <a:gd name="T40" fmla="*/ 333 w 1092"/>
                <a:gd name="T41" fmla="*/ 337 h 1411"/>
                <a:gd name="T42" fmla="*/ 337 w 1092"/>
                <a:gd name="T43" fmla="*/ 337 h 1411"/>
                <a:gd name="T44" fmla="*/ 345 w 1092"/>
                <a:gd name="T45" fmla="*/ 340 h 1411"/>
                <a:gd name="T46" fmla="*/ 348 w 1092"/>
                <a:gd name="T47" fmla="*/ 337 h 1411"/>
                <a:gd name="T48" fmla="*/ 353 w 1092"/>
                <a:gd name="T49" fmla="*/ 337 h 1411"/>
                <a:gd name="T50" fmla="*/ 363 w 1092"/>
                <a:gd name="T51" fmla="*/ 340 h 1411"/>
                <a:gd name="T52" fmla="*/ 365 w 1092"/>
                <a:gd name="T53" fmla="*/ 337 h 1411"/>
                <a:gd name="T54" fmla="*/ 370 w 1092"/>
                <a:gd name="T55" fmla="*/ 337 h 1411"/>
                <a:gd name="T56" fmla="*/ 392 w 1092"/>
                <a:gd name="T57" fmla="*/ 340 h 1411"/>
                <a:gd name="T58" fmla="*/ 395 w 1092"/>
                <a:gd name="T59" fmla="*/ 337 h 1411"/>
                <a:gd name="T60" fmla="*/ 400 w 1092"/>
                <a:gd name="T61" fmla="*/ 337 h 1411"/>
                <a:gd name="T62" fmla="*/ 453 w 1092"/>
                <a:gd name="T63" fmla="*/ 340 h 1411"/>
                <a:gd name="T64" fmla="*/ 456 w 1092"/>
                <a:gd name="T65" fmla="*/ 337 h 1411"/>
                <a:gd name="T66" fmla="*/ 461 w 1092"/>
                <a:gd name="T67" fmla="*/ 337 h 1411"/>
                <a:gd name="T68" fmla="*/ 480 w 1092"/>
                <a:gd name="T69" fmla="*/ 340 h 1411"/>
                <a:gd name="T70" fmla="*/ 483 w 1092"/>
                <a:gd name="T71" fmla="*/ 337 h 1411"/>
                <a:gd name="T72" fmla="*/ 488 w 1092"/>
                <a:gd name="T73" fmla="*/ 337 h 1411"/>
                <a:gd name="T74" fmla="*/ 508 w 1092"/>
                <a:gd name="T75" fmla="*/ 340 h 1411"/>
                <a:gd name="T76" fmla="*/ 511 w 1092"/>
                <a:gd name="T77" fmla="*/ 337 h 1411"/>
                <a:gd name="T78" fmla="*/ 516 w 1092"/>
                <a:gd name="T79" fmla="*/ 337 h 1411"/>
                <a:gd name="T80" fmla="*/ 521 w 1092"/>
                <a:gd name="T81" fmla="*/ 340 h 1411"/>
                <a:gd name="T82" fmla="*/ 523 w 1092"/>
                <a:gd name="T83" fmla="*/ 337 h 1411"/>
                <a:gd name="T84" fmla="*/ 528 w 1092"/>
                <a:gd name="T85" fmla="*/ 337 h 1411"/>
                <a:gd name="T86" fmla="*/ 539 w 1092"/>
                <a:gd name="T87" fmla="*/ 340 h 1411"/>
                <a:gd name="T88" fmla="*/ 606 w 1092"/>
                <a:gd name="T89" fmla="*/ 1409 h 1411"/>
                <a:gd name="T90" fmla="*/ 610 w 1092"/>
                <a:gd name="T91" fmla="*/ 1407 h 1411"/>
                <a:gd name="T92" fmla="*/ 614 w 1092"/>
                <a:gd name="T93" fmla="*/ 1409 h 1411"/>
                <a:gd name="T94" fmla="*/ 935 w 1092"/>
                <a:gd name="T95" fmla="*/ 1409 h 1411"/>
                <a:gd name="T96" fmla="*/ 939 w 1092"/>
                <a:gd name="T97" fmla="*/ 1407 h 1411"/>
                <a:gd name="T98" fmla="*/ 943 w 1092"/>
                <a:gd name="T99" fmla="*/ 1409 h 141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92"/>
                <a:gd name="T151" fmla="*/ 0 h 1411"/>
                <a:gd name="T152" fmla="*/ 1092 w 1092"/>
                <a:gd name="T153" fmla="*/ 1411 h 141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92" h="1411">
                  <a:moveTo>
                    <a:pt x="0" y="0"/>
                  </a:moveTo>
                  <a:lnTo>
                    <a:pt x="0" y="340"/>
                  </a:lnTo>
                  <a:lnTo>
                    <a:pt x="170" y="340"/>
                  </a:lnTo>
                  <a:lnTo>
                    <a:pt x="171" y="338"/>
                  </a:lnTo>
                  <a:lnTo>
                    <a:pt x="171" y="337"/>
                  </a:lnTo>
                  <a:lnTo>
                    <a:pt x="173" y="337"/>
                  </a:lnTo>
                  <a:lnTo>
                    <a:pt x="175" y="336"/>
                  </a:lnTo>
                  <a:lnTo>
                    <a:pt x="176" y="337"/>
                  </a:lnTo>
                  <a:lnTo>
                    <a:pt x="178" y="337"/>
                  </a:lnTo>
                  <a:lnTo>
                    <a:pt x="179" y="338"/>
                  </a:lnTo>
                  <a:lnTo>
                    <a:pt x="179" y="340"/>
                  </a:lnTo>
                  <a:lnTo>
                    <a:pt x="236" y="340"/>
                  </a:lnTo>
                  <a:lnTo>
                    <a:pt x="237" y="338"/>
                  </a:lnTo>
                  <a:lnTo>
                    <a:pt x="238" y="337"/>
                  </a:lnTo>
                  <a:lnTo>
                    <a:pt x="239" y="337"/>
                  </a:lnTo>
                  <a:lnTo>
                    <a:pt x="241" y="336"/>
                  </a:lnTo>
                  <a:lnTo>
                    <a:pt x="243" y="337"/>
                  </a:lnTo>
                  <a:lnTo>
                    <a:pt x="244" y="337"/>
                  </a:lnTo>
                  <a:lnTo>
                    <a:pt x="245" y="338"/>
                  </a:lnTo>
                  <a:lnTo>
                    <a:pt x="245" y="340"/>
                  </a:lnTo>
                  <a:lnTo>
                    <a:pt x="251" y="340"/>
                  </a:lnTo>
                  <a:lnTo>
                    <a:pt x="251" y="338"/>
                  </a:lnTo>
                  <a:lnTo>
                    <a:pt x="252" y="337"/>
                  </a:lnTo>
                  <a:lnTo>
                    <a:pt x="253" y="337"/>
                  </a:lnTo>
                  <a:lnTo>
                    <a:pt x="255" y="336"/>
                  </a:lnTo>
                  <a:lnTo>
                    <a:pt x="257" y="337"/>
                  </a:lnTo>
                  <a:lnTo>
                    <a:pt x="258" y="337"/>
                  </a:lnTo>
                  <a:lnTo>
                    <a:pt x="259" y="338"/>
                  </a:lnTo>
                  <a:lnTo>
                    <a:pt x="259" y="340"/>
                  </a:lnTo>
                  <a:lnTo>
                    <a:pt x="269" y="340"/>
                  </a:lnTo>
                  <a:lnTo>
                    <a:pt x="269" y="338"/>
                  </a:lnTo>
                  <a:lnTo>
                    <a:pt x="270" y="336"/>
                  </a:lnTo>
                  <a:lnTo>
                    <a:pt x="272" y="335"/>
                  </a:lnTo>
                  <a:lnTo>
                    <a:pt x="274" y="334"/>
                  </a:lnTo>
                  <a:lnTo>
                    <a:pt x="276" y="333"/>
                  </a:lnTo>
                  <a:lnTo>
                    <a:pt x="279" y="333"/>
                  </a:lnTo>
                  <a:lnTo>
                    <a:pt x="281" y="334"/>
                  </a:lnTo>
                  <a:lnTo>
                    <a:pt x="283" y="335"/>
                  </a:lnTo>
                  <a:lnTo>
                    <a:pt x="284" y="336"/>
                  </a:lnTo>
                  <a:lnTo>
                    <a:pt x="285" y="338"/>
                  </a:lnTo>
                  <a:lnTo>
                    <a:pt x="286" y="340"/>
                  </a:lnTo>
                  <a:lnTo>
                    <a:pt x="305" y="340"/>
                  </a:lnTo>
                  <a:lnTo>
                    <a:pt x="305" y="338"/>
                  </a:lnTo>
                  <a:lnTo>
                    <a:pt x="306" y="337"/>
                  </a:lnTo>
                  <a:lnTo>
                    <a:pt x="307" y="337"/>
                  </a:lnTo>
                  <a:lnTo>
                    <a:pt x="309" y="336"/>
                  </a:lnTo>
                  <a:lnTo>
                    <a:pt x="311" y="337"/>
                  </a:lnTo>
                  <a:lnTo>
                    <a:pt x="312" y="337"/>
                  </a:lnTo>
                  <a:lnTo>
                    <a:pt x="313" y="338"/>
                  </a:lnTo>
                  <a:lnTo>
                    <a:pt x="314" y="340"/>
                  </a:lnTo>
                  <a:lnTo>
                    <a:pt x="314" y="338"/>
                  </a:lnTo>
                  <a:lnTo>
                    <a:pt x="315" y="337"/>
                  </a:lnTo>
                  <a:lnTo>
                    <a:pt x="316" y="337"/>
                  </a:lnTo>
                  <a:lnTo>
                    <a:pt x="318" y="336"/>
                  </a:lnTo>
                  <a:lnTo>
                    <a:pt x="320" y="337"/>
                  </a:lnTo>
                  <a:lnTo>
                    <a:pt x="321" y="337"/>
                  </a:lnTo>
                  <a:lnTo>
                    <a:pt x="322" y="338"/>
                  </a:lnTo>
                  <a:lnTo>
                    <a:pt x="323" y="340"/>
                  </a:lnTo>
                  <a:lnTo>
                    <a:pt x="330" y="340"/>
                  </a:lnTo>
                  <a:lnTo>
                    <a:pt x="330" y="338"/>
                  </a:lnTo>
                  <a:lnTo>
                    <a:pt x="331" y="337"/>
                  </a:lnTo>
                  <a:lnTo>
                    <a:pt x="333" y="337"/>
                  </a:lnTo>
                  <a:lnTo>
                    <a:pt x="334" y="336"/>
                  </a:lnTo>
                  <a:lnTo>
                    <a:pt x="336" y="337"/>
                  </a:lnTo>
                  <a:lnTo>
                    <a:pt x="337" y="337"/>
                  </a:lnTo>
                  <a:lnTo>
                    <a:pt x="339" y="338"/>
                  </a:lnTo>
                  <a:lnTo>
                    <a:pt x="339" y="340"/>
                  </a:lnTo>
                  <a:lnTo>
                    <a:pt x="345" y="340"/>
                  </a:lnTo>
                  <a:lnTo>
                    <a:pt x="345" y="338"/>
                  </a:lnTo>
                  <a:lnTo>
                    <a:pt x="346" y="337"/>
                  </a:lnTo>
                  <a:lnTo>
                    <a:pt x="348" y="337"/>
                  </a:lnTo>
                  <a:lnTo>
                    <a:pt x="350" y="336"/>
                  </a:lnTo>
                  <a:lnTo>
                    <a:pt x="351" y="337"/>
                  </a:lnTo>
                  <a:lnTo>
                    <a:pt x="353" y="337"/>
                  </a:lnTo>
                  <a:lnTo>
                    <a:pt x="354" y="338"/>
                  </a:lnTo>
                  <a:lnTo>
                    <a:pt x="354" y="340"/>
                  </a:lnTo>
                  <a:lnTo>
                    <a:pt x="363" y="340"/>
                  </a:lnTo>
                  <a:lnTo>
                    <a:pt x="363" y="338"/>
                  </a:lnTo>
                  <a:lnTo>
                    <a:pt x="364" y="337"/>
                  </a:lnTo>
                  <a:lnTo>
                    <a:pt x="365" y="337"/>
                  </a:lnTo>
                  <a:lnTo>
                    <a:pt x="367" y="336"/>
                  </a:lnTo>
                  <a:lnTo>
                    <a:pt x="369" y="337"/>
                  </a:lnTo>
                  <a:lnTo>
                    <a:pt x="370" y="337"/>
                  </a:lnTo>
                  <a:lnTo>
                    <a:pt x="371" y="338"/>
                  </a:lnTo>
                  <a:lnTo>
                    <a:pt x="372" y="340"/>
                  </a:lnTo>
                  <a:lnTo>
                    <a:pt x="392" y="340"/>
                  </a:lnTo>
                  <a:lnTo>
                    <a:pt x="392" y="338"/>
                  </a:lnTo>
                  <a:lnTo>
                    <a:pt x="393" y="337"/>
                  </a:lnTo>
                  <a:lnTo>
                    <a:pt x="395" y="337"/>
                  </a:lnTo>
                  <a:lnTo>
                    <a:pt x="397" y="336"/>
                  </a:lnTo>
                  <a:lnTo>
                    <a:pt x="398" y="337"/>
                  </a:lnTo>
                  <a:lnTo>
                    <a:pt x="400" y="337"/>
                  </a:lnTo>
                  <a:lnTo>
                    <a:pt x="401" y="338"/>
                  </a:lnTo>
                  <a:lnTo>
                    <a:pt x="401" y="340"/>
                  </a:lnTo>
                  <a:lnTo>
                    <a:pt x="453" y="340"/>
                  </a:lnTo>
                  <a:lnTo>
                    <a:pt x="453" y="338"/>
                  </a:lnTo>
                  <a:lnTo>
                    <a:pt x="454" y="337"/>
                  </a:lnTo>
                  <a:lnTo>
                    <a:pt x="456" y="337"/>
                  </a:lnTo>
                  <a:lnTo>
                    <a:pt x="458" y="336"/>
                  </a:lnTo>
                  <a:lnTo>
                    <a:pt x="459" y="337"/>
                  </a:lnTo>
                  <a:lnTo>
                    <a:pt x="461" y="337"/>
                  </a:lnTo>
                  <a:lnTo>
                    <a:pt x="462" y="338"/>
                  </a:lnTo>
                  <a:lnTo>
                    <a:pt x="462" y="340"/>
                  </a:lnTo>
                  <a:lnTo>
                    <a:pt x="480" y="340"/>
                  </a:lnTo>
                  <a:lnTo>
                    <a:pt x="480" y="338"/>
                  </a:lnTo>
                  <a:lnTo>
                    <a:pt x="481" y="337"/>
                  </a:lnTo>
                  <a:lnTo>
                    <a:pt x="483" y="337"/>
                  </a:lnTo>
                  <a:lnTo>
                    <a:pt x="485" y="336"/>
                  </a:lnTo>
                  <a:lnTo>
                    <a:pt x="486" y="337"/>
                  </a:lnTo>
                  <a:lnTo>
                    <a:pt x="488" y="337"/>
                  </a:lnTo>
                  <a:lnTo>
                    <a:pt x="489" y="338"/>
                  </a:lnTo>
                  <a:lnTo>
                    <a:pt x="489" y="340"/>
                  </a:lnTo>
                  <a:lnTo>
                    <a:pt x="508" y="340"/>
                  </a:lnTo>
                  <a:lnTo>
                    <a:pt x="508" y="338"/>
                  </a:lnTo>
                  <a:lnTo>
                    <a:pt x="509" y="337"/>
                  </a:lnTo>
                  <a:lnTo>
                    <a:pt x="511" y="337"/>
                  </a:lnTo>
                  <a:lnTo>
                    <a:pt x="513" y="336"/>
                  </a:lnTo>
                  <a:lnTo>
                    <a:pt x="514" y="337"/>
                  </a:lnTo>
                  <a:lnTo>
                    <a:pt x="516" y="337"/>
                  </a:lnTo>
                  <a:lnTo>
                    <a:pt x="517" y="338"/>
                  </a:lnTo>
                  <a:lnTo>
                    <a:pt x="517" y="340"/>
                  </a:lnTo>
                  <a:lnTo>
                    <a:pt x="521" y="340"/>
                  </a:lnTo>
                  <a:lnTo>
                    <a:pt x="521" y="338"/>
                  </a:lnTo>
                  <a:lnTo>
                    <a:pt x="522" y="337"/>
                  </a:lnTo>
                  <a:lnTo>
                    <a:pt x="523" y="337"/>
                  </a:lnTo>
                  <a:lnTo>
                    <a:pt x="525" y="336"/>
                  </a:lnTo>
                  <a:lnTo>
                    <a:pt x="527" y="337"/>
                  </a:lnTo>
                  <a:lnTo>
                    <a:pt x="528" y="337"/>
                  </a:lnTo>
                  <a:lnTo>
                    <a:pt x="529" y="338"/>
                  </a:lnTo>
                  <a:lnTo>
                    <a:pt x="530" y="340"/>
                  </a:lnTo>
                  <a:lnTo>
                    <a:pt x="539" y="340"/>
                  </a:lnTo>
                  <a:lnTo>
                    <a:pt x="539" y="1411"/>
                  </a:lnTo>
                  <a:lnTo>
                    <a:pt x="606" y="1411"/>
                  </a:lnTo>
                  <a:lnTo>
                    <a:pt x="606" y="1409"/>
                  </a:lnTo>
                  <a:lnTo>
                    <a:pt x="607" y="1408"/>
                  </a:lnTo>
                  <a:lnTo>
                    <a:pt x="608" y="1407"/>
                  </a:lnTo>
                  <a:lnTo>
                    <a:pt x="610" y="1407"/>
                  </a:lnTo>
                  <a:lnTo>
                    <a:pt x="612" y="1407"/>
                  </a:lnTo>
                  <a:lnTo>
                    <a:pt x="613" y="1408"/>
                  </a:lnTo>
                  <a:lnTo>
                    <a:pt x="614" y="1409"/>
                  </a:lnTo>
                  <a:lnTo>
                    <a:pt x="615" y="1411"/>
                  </a:lnTo>
                  <a:lnTo>
                    <a:pt x="934" y="1411"/>
                  </a:lnTo>
                  <a:lnTo>
                    <a:pt x="935" y="1409"/>
                  </a:lnTo>
                  <a:lnTo>
                    <a:pt x="936" y="1408"/>
                  </a:lnTo>
                  <a:lnTo>
                    <a:pt x="937" y="1407"/>
                  </a:lnTo>
                  <a:lnTo>
                    <a:pt x="939" y="1407"/>
                  </a:lnTo>
                  <a:lnTo>
                    <a:pt x="941" y="1407"/>
                  </a:lnTo>
                  <a:lnTo>
                    <a:pt x="942" y="1408"/>
                  </a:lnTo>
                  <a:lnTo>
                    <a:pt x="943" y="1409"/>
                  </a:lnTo>
                  <a:lnTo>
                    <a:pt x="943" y="1411"/>
                  </a:lnTo>
                  <a:lnTo>
                    <a:pt x="1092" y="1411"/>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41" name="Freeform 651"/>
            <p:cNvSpPr>
              <a:spLocks/>
            </p:cNvSpPr>
            <p:nvPr/>
          </p:nvSpPr>
          <p:spPr bwMode="auto">
            <a:xfrm>
              <a:off x="2611" y="3185"/>
              <a:ext cx="14" cy="9"/>
            </a:xfrm>
            <a:custGeom>
              <a:avLst/>
              <a:gdLst>
                <a:gd name="T0" fmla="*/ 2 w 14"/>
                <a:gd name="T1" fmla="*/ 0 h 9"/>
                <a:gd name="T2" fmla="*/ 14 w 14"/>
                <a:gd name="T3" fmla="*/ 5 h 9"/>
                <a:gd name="T4" fmla="*/ 2 w 14"/>
                <a:gd name="T5" fmla="*/ 9 h 9"/>
                <a:gd name="T6" fmla="*/ 1 w 14"/>
                <a:gd name="T7" fmla="*/ 7 h 9"/>
                <a:gd name="T8" fmla="*/ 0 w 14"/>
                <a:gd name="T9" fmla="*/ 5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5"/>
                  </a:lnTo>
                  <a:lnTo>
                    <a:pt x="2" y="9"/>
                  </a:lnTo>
                  <a:lnTo>
                    <a:pt x="1" y="7"/>
                  </a:lnTo>
                  <a:lnTo>
                    <a:pt x="0" y="5"/>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42" name="Freeform 652"/>
            <p:cNvSpPr>
              <a:spLocks/>
            </p:cNvSpPr>
            <p:nvPr/>
          </p:nvSpPr>
          <p:spPr bwMode="auto">
            <a:xfrm>
              <a:off x="899" y="1779"/>
              <a:ext cx="652" cy="220"/>
            </a:xfrm>
            <a:custGeom>
              <a:avLst/>
              <a:gdLst>
                <a:gd name="T0" fmla="*/ 626 w 652"/>
                <a:gd name="T1" fmla="*/ 22 h 220"/>
                <a:gd name="T2" fmla="*/ 624 w 652"/>
                <a:gd name="T3" fmla="*/ 19 h 220"/>
                <a:gd name="T4" fmla="*/ 619 w 652"/>
                <a:gd name="T5" fmla="*/ 20 h 220"/>
                <a:gd name="T6" fmla="*/ 603 w 652"/>
                <a:gd name="T7" fmla="*/ 22 h 220"/>
                <a:gd name="T8" fmla="*/ 596 w 652"/>
                <a:gd name="T9" fmla="*/ 219 h 220"/>
                <a:gd name="T10" fmla="*/ 592 w 652"/>
                <a:gd name="T11" fmla="*/ 217 h 220"/>
                <a:gd name="T12" fmla="*/ 587 w 652"/>
                <a:gd name="T13" fmla="*/ 219 h 220"/>
                <a:gd name="T14" fmla="*/ 574 w 652"/>
                <a:gd name="T15" fmla="*/ 219 h 220"/>
                <a:gd name="T16" fmla="*/ 570 w 652"/>
                <a:gd name="T17" fmla="*/ 217 h 220"/>
                <a:gd name="T18" fmla="*/ 566 w 652"/>
                <a:gd name="T19" fmla="*/ 219 h 220"/>
                <a:gd name="T20" fmla="*/ 561 w 652"/>
                <a:gd name="T21" fmla="*/ 219 h 220"/>
                <a:gd name="T22" fmla="*/ 557 w 652"/>
                <a:gd name="T23" fmla="*/ 217 h 220"/>
                <a:gd name="T24" fmla="*/ 553 w 652"/>
                <a:gd name="T25" fmla="*/ 219 h 220"/>
                <a:gd name="T26" fmla="*/ 543 w 652"/>
                <a:gd name="T27" fmla="*/ 219 h 220"/>
                <a:gd name="T28" fmla="*/ 539 w 652"/>
                <a:gd name="T29" fmla="*/ 217 h 220"/>
                <a:gd name="T30" fmla="*/ 535 w 652"/>
                <a:gd name="T31" fmla="*/ 219 h 220"/>
                <a:gd name="T32" fmla="*/ 530 w 652"/>
                <a:gd name="T33" fmla="*/ 219 h 220"/>
                <a:gd name="T34" fmla="*/ 526 w 652"/>
                <a:gd name="T35" fmla="*/ 217 h 220"/>
                <a:gd name="T36" fmla="*/ 522 w 652"/>
                <a:gd name="T37" fmla="*/ 219 h 220"/>
                <a:gd name="T38" fmla="*/ 520 w 652"/>
                <a:gd name="T39" fmla="*/ 219 h 220"/>
                <a:gd name="T40" fmla="*/ 516 w 652"/>
                <a:gd name="T41" fmla="*/ 217 h 220"/>
                <a:gd name="T42" fmla="*/ 512 w 652"/>
                <a:gd name="T43" fmla="*/ 219 h 220"/>
                <a:gd name="T44" fmla="*/ 500 w 652"/>
                <a:gd name="T45" fmla="*/ 219 h 220"/>
                <a:gd name="T46" fmla="*/ 496 w 652"/>
                <a:gd name="T47" fmla="*/ 217 h 220"/>
                <a:gd name="T48" fmla="*/ 492 w 652"/>
                <a:gd name="T49" fmla="*/ 219 h 220"/>
                <a:gd name="T50" fmla="*/ 489 w 652"/>
                <a:gd name="T51" fmla="*/ 219 h 220"/>
                <a:gd name="T52" fmla="*/ 485 w 652"/>
                <a:gd name="T53" fmla="*/ 214 h 220"/>
                <a:gd name="T54" fmla="*/ 478 w 652"/>
                <a:gd name="T55" fmla="*/ 214 h 220"/>
                <a:gd name="T56" fmla="*/ 474 w 652"/>
                <a:gd name="T57" fmla="*/ 219 h 220"/>
                <a:gd name="T58" fmla="*/ 472 w 652"/>
                <a:gd name="T59" fmla="*/ 219 h 220"/>
                <a:gd name="T60" fmla="*/ 468 w 652"/>
                <a:gd name="T61" fmla="*/ 217 h 220"/>
                <a:gd name="T62" fmla="*/ 464 w 652"/>
                <a:gd name="T63" fmla="*/ 219 h 220"/>
                <a:gd name="T64" fmla="*/ 376 w 652"/>
                <a:gd name="T65" fmla="*/ 219 h 220"/>
                <a:gd name="T66" fmla="*/ 372 w 652"/>
                <a:gd name="T67" fmla="*/ 217 h 220"/>
                <a:gd name="T68" fmla="*/ 368 w 652"/>
                <a:gd name="T69" fmla="*/ 219 h 220"/>
                <a:gd name="T70" fmla="*/ 339 w 652"/>
                <a:gd name="T71" fmla="*/ 219 h 220"/>
                <a:gd name="T72" fmla="*/ 335 w 652"/>
                <a:gd name="T73" fmla="*/ 217 h 220"/>
                <a:gd name="T74" fmla="*/ 331 w 652"/>
                <a:gd name="T75" fmla="*/ 219 h 220"/>
                <a:gd name="T76" fmla="*/ 293 w 652"/>
                <a:gd name="T77" fmla="*/ 219 h 220"/>
                <a:gd name="T78" fmla="*/ 289 w 652"/>
                <a:gd name="T79" fmla="*/ 217 h 220"/>
                <a:gd name="T80" fmla="*/ 285 w 652"/>
                <a:gd name="T81" fmla="*/ 219 h 220"/>
                <a:gd name="T82" fmla="*/ 226 w 652"/>
                <a:gd name="T83" fmla="*/ 218 h 220"/>
                <a:gd name="T84" fmla="*/ 221 w 652"/>
                <a:gd name="T85" fmla="*/ 213 h 220"/>
                <a:gd name="T86" fmla="*/ 213 w 652"/>
                <a:gd name="T87" fmla="*/ 212 h 220"/>
                <a:gd name="T88" fmla="*/ 206 w 652"/>
                <a:gd name="T89" fmla="*/ 214 h 220"/>
                <a:gd name="T90" fmla="*/ 204 w 652"/>
                <a:gd name="T91" fmla="*/ 220 h 220"/>
                <a:gd name="T92" fmla="*/ 184 w 652"/>
                <a:gd name="T93" fmla="*/ 216 h 220"/>
                <a:gd name="T94" fmla="*/ 178 w 652"/>
                <a:gd name="T95" fmla="*/ 212 h 220"/>
                <a:gd name="T96" fmla="*/ 171 w 652"/>
                <a:gd name="T97" fmla="*/ 212 h 220"/>
                <a:gd name="T98" fmla="*/ 164 w 652"/>
                <a:gd name="T99" fmla="*/ 216 h 220"/>
                <a:gd name="T100" fmla="*/ 142 w 652"/>
                <a:gd name="T101" fmla="*/ 220 h 220"/>
                <a:gd name="T102" fmla="*/ 140 w 652"/>
                <a:gd name="T103" fmla="*/ 217 h 220"/>
                <a:gd name="T104" fmla="*/ 135 w 652"/>
                <a:gd name="T105" fmla="*/ 218 h 220"/>
                <a:gd name="T106" fmla="*/ 82 w 652"/>
                <a:gd name="T107" fmla="*/ 220 h 220"/>
                <a:gd name="T108" fmla="*/ 79 w 652"/>
                <a:gd name="T109" fmla="*/ 217 h 220"/>
                <a:gd name="T110" fmla="*/ 74 w 652"/>
                <a:gd name="T111" fmla="*/ 218 h 220"/>
                <a:gd name="T112" fmla="*/ 71 w 652"/>
                <a:gd name="T113" fmla="*/ 220 h 220"/>
                <a:gd name="T114" fmla="*/ 68 w 652"/>
                <a:gd name="T115" fmla="*/ 217 h 220"/>
                <a:gd name="T116" fmla="*/ 63 w 652"/>
                <a:gd name="T117" fmla="*/ 218 h 220"/>
                <a:gd name="T118" fmla="*/ 53 w 652"/>
                <a:gd name="T119" fmla="*/ 220 h 220"/>
                <a:gd name="T120" fmla="*/ 50 w 652"/>
                <a:gd name="T121" fmla="*/ 217 h 220"/>
                <a:gd name="T122" fmla="*/ 45 w 652"/>
                <a:gd name="T123" fmla="*/ 218 h 220"/>
                <a:gd name="T124" fmla="*/ 12 w 652"/>
                <a:gd name="T125" fmla="*/ 220 h 2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52"/>
                <a:gd name="T190" fmla="*/ 0 h 220"/>
                <a:gd name="T191" fmla="*/ 652 w 652"/>
                <a:gd name="T192" fmla="*/ 220 h 22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52" h="220">
                  <a:moveTo>
                    <a:pt x="652" y="0"/>
                  </a:moveTo>
                  <a:lnTo>
                    <a:pt x="652" y="22"/>
                  </a:lnTo>
                  <a:lnTo>
                    <a:pt x="626" y="22"/>
                  </a:lnTo>
                  <a:lnTo>
                    <a:pt x="626" y="21"/>
                  </a:lnTo>
                  <a:lnTo>
                    <a:pt x="625" y="20"/>
                  </a:lnTo>
                  <a:lnTo>
                    <a:pt x="624" y="19"/>
                  </a:lnTo>
                  <a:lnTo>
                    <a:pt x="622" y="19"/>
                  </a:lnTo>
                  <a:lnTo>
                    <a:pt x="620" y="19"/>
                  </a:lnTo>
                  <a:lnTo>
                    <a:pt x="619" y="20"/>
                  </a:lnTo>
                  <a:lnTo>
                    <a:pt x="618" y="21"/>
                  </a:lnTo>
                  <a:lnTo>
                    <a:pt x="617" y="22"/>
                  </a:lnTo>
                  <a:lnTo>
                    <a:pt x="603" y="22"/>
                  </a:lnTo>
                  <a:lnTo>
                    <a:pt x="603" y="220"/>
                  </a:lnTo>
                  <a:lnTo>
                    <a:pt x="596" y="220"/>
                  </a:lnTo>
                  <a:lnTo>
                    <a:pt x="596" y="219"/>
                  </a:lnTo>
                  <a:lnTo>
                    <a:pt x="595" y="218"/>
                  </a:lnTo>
                  <a:lnTo>
                    <a:pt x="593" y="217"/>
                  </a:lnTo>
                  <a:lnTo>
                    <a:pt x="592" y="217"/>
                  </a:lnTo>
                  <a:lnTo>
                    <a:pt x="590" y="217"/>
                  </a:lnTo>
                  <a:lnTo>
                    <a:pt x="588" y="218"/>
                  </a:lnTo>
                  <a:lnTo>
                    <a:pt x="587" y="219"/>
                  </a:lnTo>
                  <a:lnTo>
                    <a:pt x="587" y="220"/>
                  </a:lnTo>
                  <a:lnTo>
                    <a:pt x="574" y="220"/>
                  </a:lnTo>
                  <a:lnTo>
                    <a:pt x="574" y="219"/>
                  </a:lnTo>
                  <a:lnTo>
                    <a:pt x="573" y="218"/>
                  </a:lnTo>
                  <a:lnTo>
                    <a:pt x="571" y="217"/>
                  </a:lnTo>
                  <a:lnTo>
                    <a:pt x="570" y="217"/>
                  </a:lnTo>
                  <a:lnTo>
                    <a:pt x="568" y="217"/>
                  </a:lnTo>
                  <a:lnTo>
                    <a:pt x="566" y="218"/>
                  </a:lnTo>
                  <a:lnTo>
                    <a:pt x="566" y="219"/>
                  </a:lnTo>
                  <a:lnTo>
                    <a:pt x="565" y="220"/>
                  </a:lnTo>
                  <a:lnTo>
                    <a:pt x="561" y="220"/>
                  </a:lnTo>
                  <a:lnTo>
                    <a:pt x="561" y="219"/>
                  </a:lnTo>
                  <a:lnTo>
                    <a:pt x="560" y="218"/>
                  </a:lnTo>
                  <a:lnTo>
                    <a:pt x="559" y="217"/>
                  </a:lnTo>
                  <a:lnTo>
                    <a:pt x="557" y="217"/>
                  </a:lnTo>
                  <a:lnTo>
                    <a:pt x="555" y="217"/>
                  </a:lnTo>
                  <a:lnTo>
                    <a:pt x="554" y="218"/>
                  </a:lnTo>
                  <a:lnTo>
                    <a:pt x="553" y="219"/>
                  </a:lnTo>
                  <a:lnTo>
                    <a:pt x="552" y="220"/>
                  </a:lnTo>
                  <a:lnTo>
                    <a:pt x="544" y="220"/>
                  </a:lnTo>
                  <a:lnTo>
                    <a:pt x="543" y="219"/>
                  </a:lnTo>
                  <a:lnTo>
                    <a:pt x="543" y="218"/>
                  </a:lnTo>
                  <a:lnTo>
                    <a:pt x="541" y="217"/>
                  </a:lnTo>
                  <a:lnTo>
                    <a:pt x="539" y="217"/>
                  </a:lnTo>
                  <a:lnTo>
                    <a:pt x="538" y="217"/>
                  </a:lnTo>
                  <a:lnTo>
                    <a:pt x="536" y="218"/>
                  </a:lnTo>
                  <a:lnTo>
                    <a:pt x="535" y="219"/>
                  </a:lnTo>
                  <a:lnTo>
                    <a:pt x="535" y="220"/>
                  </a:lnTo>
                  <a:lnTo>
                    <a:pt x="530" y="220"/>
                  </a:lnTo>
                  <a:lnTo>
                    <a:pt x="530" y="219"/>
                  </a:lnTo>
                  <a:lnTo>
                    <a:pt x="529" y="218"/>
                  </a:lnTo>
                  <a:lnTo>
                    <a:pt x="527" y="217"/>
                  </a:lnTo>
                  <a:lnTo>
                    <a:pt x="526" y="217"/>
                  </a:lnTo>
                  <a:lnTo>
                    <a:pt x="524" y="217"/>
                  </a:lnTo>
                  <a:lnTo>
                    <a:pt x="523" y="218"/>
                  </a:lnTo>
                  <a:lnTo>
                    <a:pt x="522" y="219"/>
                  </a:lnTo>
                  <a:lnTo>
                    <a:pt x="521" y="220"/>
                  </a:lnTo>
                  <a:lnTo>
                    <a:pt x="520" y="220"/>
                  </a:lnTo>
                  <a:lnTo>
                    <a:pt x="520" y="219"/>
                  </a:lnTo>
                  <a:lnTo>
                    <a:pt x="519" y="218"/>
                  </a:lnTo>
                  <a:lnTo>
                    <a:pt x="517" y="217"/>
                  </a:lnTo>
                  <a:lnTo>
                    <a:pt x="516" y="217"/>
                  </a:lnTo>
                  <a:lnTo>
                    <a:pt x="514" y="217"/>
                  </a:lnTo>
                  <a:lnTo>
                    <a:pt x="512" y="218"/>
                  </a:lnTo>
                  <a:lnTo>
                    <a:pt x="512" y="219"/>
                  </a:lnTo>
                  <a:lnTo>
                    <a:pt x="511" y="220"/>
                  </a:lnTo>
                  <a:lnTo>
                    <a:pt x="500" y="220"/>
                  </a:lnTo>
                  <a:lnTo>
                    <a:pt x="500" y="219"/>
                  </a:lnTo>
                  <a:lnTo>
                    <a:pt x="499" y="218"/>
                  </a:lnTo>
                  <a:lnTo>
                    <a:pt x="498" y="217"/>
                  </a:lnTo>
                  <a:lnTo>
                    <a:pt x="496" y="217"/>
                  </a:lnTo>
                  <a:lnTo>
                    <a:pt x="494" y="217"/>
                  </a:lnTo>
                  <a:lnTo>
                    <a:pt x="493" y="218"/>
                  </a:lnTo>
                  <a:lnTo>
                    <a:pt x="492" y="219"/>
                  </a:lnTo>
                  <a:lnTo>
                    <a:pt x="491" y="220"/>
                  </a:lnTo>
                  <a:lnTo>
                    <a:pt x="490" y="220"/>
                  </a:lnTo>
                  <a:lnTo>
                    <a:pt x="489" y="219"/>
                  </a:lnTo>
                  <a:lnTo>
                    <a:pt x="488" y="217"/>
                  </a:lnTo>
                  <a:lnTo>
                    <a:pt x="487" y="215"/>
                  </a:lnTo>
                  <a:lnTo>
                    <a:pt x="485" y="214"/>
                  </a:lnTo>
                  <a:lnTo>
                    <a:pt x="483" y="214"/>
                  </a:lnTo>
                  <a:lnTo>
                    <a:pt x="480" y="214"/>
                  </a:lnTo>
                  <a:lnTo>
                    <a:pt x="478" y="214"/>
                  </a:lnTo>
                  <a:lnTo>
                    <a:pt x="476" y="215"/>
                  </a:lnTo>
                  <a:lnTo>
                    <a:pt x="475" y="217"/>
                  </a:lnTo>
                  <a:lnTo>
                    <a:pt x="474" y="219"/>
                  </a:lnTo>
                  <a:lnTo>
                    <a:pt x="473" y="220"/>
                  </a:lnTo>
                  <a:lnTo>
                    <a:pt x="472" y="219"/>
                  </a:lnTo>
                  <a:lnTo>
                    <a:pt x="472" y="218"/>
                  </a:lnTo>
                  <a:lnTo>
                    <a:pt x="470" y="217"/>
                  </a:lnTo>
                  <a:lnTo>
                    <a:pt x="468" y="217"/>
                  </a:lnTo>
                  <a:lnTo>
                    <a:pt x="467" y="217"/>
                  </a:lnTo>
                  <a:lnTo>
                    <a:pt x="465" y="218"/>
                  </a:lnTo>
                  <a:lnTo>
                    <a:pt x="464" y="219"/>
                  </a:lnTo>
                  <a:lnTo>
                    <a:pt x="464" y="220"/>
                  </a:lnTo>
                  <a:lnTo>
                    <a:pt x="376" y="220"/>
                  </a:lnTo>
                  <a:lnTo>
                    <a:pt x="376" y="219"/>
                  </a:lnTo>
                  <a:lnTo>
                    <a:pt x="375" y="218"/>
                  </a:lnTo>
                  <a:lnTo>
                    <a:pt x="374" y="217"/>
                  </a:lnTo>
                  <a:lnTo>
                    <a:pt x="372" y="217"/>
                  </a:lnTo>
                  <a:lnTo>
                    <a:pt x="370" y="217"/>
                  </a:lnTo>
                  <a:lnTo>
                    <a:pt x="369" y="218"/>
                  </a:lnTo>
                  <a:lnTo>
                    <a:pt x="368" y="219"/>
                  </a:lnTo>
                  <a:lnTo>
                    <a:pt x="368" y="220"/>
                  </a:lnTo>
                  <a:lnTo>
                    <a:pt x="339" y="220"/>
                  </a:lnTo>
                  <a:lnTo>
                    <a:pt x="339" y="219"/>
                  </a:lnTo>
                  <a:lnTo>
                    <a:pt x="338" y="218"/>
                  </a:lnTo>
                  <a:lnTo>
                    <a:pt x="336" y="217"/>
                  </a:lnTo>
                  <a:lnTo>
                    <a:pt x="335" y="217"/>
                  </a:lnTo>
                  <a:lnTo>
                    <a:pt x="333" y="217"/>
                  </a:lnTo>
                  <a:lnTo>
                    <a:pt x="331" y="218"/>
                  </a:lnTo>
                  <a:lnTo>
                    <a:pt x="331" y="219"/>
                  </a:lnTo>
                  <a:lnTo>
                    <a:pt x="330" y="220"/>
                  </a:lnTo>
                  <a:lnTo>
                    <a:pt x="293" y="220"/>
                  </a:lnTo>
                  <a:lnTo>
                    <a:pt x="293" y="219"/>
                  </a:lnTo>
                  <a:lnTo>
                    <a:pt x="292" y="218"/>
                  </a:lnTo>
                  <a:lnTo>
                    <a:pt x="291" y="217"/>
                  </a:lnTo>
                  <a:lnTo>
                    <a:pt x="289" y="217"/>
                  </a:lnTo>
                  <a:lnTo>
                    <a:pt x="287" y="217"/>
                  </a:lnTo>
                  <a:lnTo>
                    <a:pt x="286" y="218"/>
                  </a:lnTo>
                  <a:lnTo>
                    <a:pt x="285" y="219"/>
                  </a:lnTo>
                  <a:lnTo>
                    <a:pt x="284" y="220"/>
                  </a:lnTo>
                  <a:lnTo>
                    <a:pt x="226" y="220"/>
                  </a:lnTo>
                  <a:lnTo>
                    <a:pt x="226" y="218"/>
                  </a:lnTo>
                  <a:lnTo>
                    <a:pt x="225" y="216"/>
                  </a:lnTo>
                  <a:lnTo>
                    <a:pt x="224" y="214"/>
                  </a:lnTo>
                  <a:lnTo>
                    <a:pt x="221" y="213"/>
                  </a:lnTo>
                  <a:lnTo>
                    <a:pt x="219" y="212"/>
                  </a:lnTo>
                  <a:lnTo>
                    <a:pt x="216" y="212"/>
                  </a:lnTo>
                  <a:lnTo>
                    <a:pt x="213" y="212"/>
                  </a:lnTo>
                  <a:lnTo>
                    <a:pt x="211" y="212"/>
                  </a:lnTo>
                  <a:lnTo>
                    <a:pt x="208" y="213"/>
                  </a:lnTo>
                  <a:lnTo>
                    <a:pt x="206" y="214"/>
                  </a:lnTo>
                  <a:lnTo>
                    <a:pt x="205" y="216"/>
                  </a:lnTo>
                  <a:lnTo>
                    <a:pt x="204" y="218"/>
                  </a:lnTo>
                  <a:lnTo>
                    <a:pt x="204" y="220"/>
                  </a:lnTo>
                  <a:lnTo>
                    <a:pt x="186" y="220"/>
                  </a:lnTo>
                  <a:lnTo>
                    <a:pt x="185" y="218"/>
                  </a:lnTo>
                  <a:lnTo>
                    <a:pt x="184" y="216"/>
                  </a:lnTo>
                  <a:lnTo>
                    <a:pt x="183" y="214"/>
                  </a:lnTo>
                  <a:lnTo>
                    <a:pt x="181" y="213"/>
                  </a:lnTo>
                  <a:lnTo>
                    <a:pt x="178" y="212"/>
                  </a:lnTo>
                  <a:lnTo>
                    <a:pt x="176" y="212"/>
                  </a:lnTo>
                  <a:lnTo>
                    <a:pt x="173" y="212"/>
                  </a:lnTo>
                  <a:lnTo>
                    <a:pt x="171" y="212"/>
                  </a:lnTo>
                  <a:lnTo>
                    <a:pt x="168" y="213"/>
                  </a:lnTo>
                  <a:lnTo>
                    <a:pt x="166" y="214"/>
                  </a:lnTo>
                  <a:lnTo>
                    <a:pt x="164" y="216"/>
                  </a:lnTo>
                  <a:lnTo>
                    <a:pt x="164" y="218"/>
                  </a:lnTo>
                  <a:lnTo>
                    <a:pt x="163" y="220"/>
                  </a:lnTo>
                  <a:lnTo>
                    <a:pt x="142" y="220"/>
                  </a:lnTo>
                  <a:lnTo>
                    <a:pt x="142" y="219"/>
                  </a:lnTo>
                  <a:lnTo>
                    <a:pt x="141" y="218"/>
                  </a:lnTo>
                  <a:lnTo>
                    <a:pt x="140" y="217"/>
                  </a:lnTo>
                  <a:lnTo>
                    <a:pt x="138" y="217"/>
                  </a:lnTo>
                  <a:lnTo>
                    <a:pt x="136" y="217"/>
                  </a:lnTo>
                  <a:lnTo>
                    <a:pt x="135" y="218"/>
                  </a:lnTo>
                  <a:lnTo>
                    <a:pt x="134" y="219"/>
                  </a:lnTo>
                  <a:lnTo>
                    <a:pt x="133" y="220"/>
                  </a:lnTo>
                  <a:lnTo>
                    <a:pt x="82" y="220"/>
                  </a:lnTo>
                  <a:lnTo>
                    <a:pt x="81" y="219"/>
                  </a:lnTo>
                  <a:lnTo>
                    <a:pt x="80" y="218"/>
                  </a:lnTo>
                  <a:lnTo>
                    <a:pt x="79" y="217"/>
                  </a:lnTo>
                  <a:lnTo>
                    <a:pt x="77" y="217"/>
                  </a:lnTo>
                  <a:lnTo>
                    <a:pt x="75" y="217"/>
                  </a:lnTo>
                  <a:lnTo>
                    <a:pt x="74" y="218"/>
                  </a:lnTo>
                  <a:lnTo>
                    <a:pt x="73" y="219"/>
                  </a:lnTo>
                  <a:lnTo>
                    <a:pt x="73" y="220"/>
                  </a:lnTo>
                  <a:lnTo>
                    <a:pt x="71" y="220"/>
                  </a:lnTo>
                  <a:lnTo>
                    <a:pt x="71" y="219"/>
                  </a:lnTo>
                  <a:lnTo>
                    <a:pt x="70" y="218"/>
                  </a:lnTo>
                  <a:lnTo>
                    <a:pt x="68" y="217"/>
                  </a:lnTo>
                  <a:lnTo>
                    <a:pt x="66" y="217"/>
                  </a:lnTo>
                  <a:lnTo>
                    <a:pt x="65" y="217"/>
                  </a:lnTo>
                  <a:lnTo>
                    <a:pt x="63" y="218"/>
                  </a:lnTo>
                  <a:lnTo>
                    <a:pt x="62" y="219"/>
                  </a:lnTo>
                  <a:lnTo>
                    <a:pt x="62" y="220"/>
                  </a:lnTo>
                  <a:lnTo>
                    <a:pt x="53" y="220"/>
                  </a:lnTo>
                  <a:lnTo>
                    <a:pt x="52" y="219"/>
                  </a:lnTo>
                  <a:lnTo>
                    <a:pt x="51" y="218"/>
                  </a:lnTo>
                  <a:lnTo>
                    <a:pt x="50" y="217"/>
                  </a:lnTo>
                  <a:lnTo>
                    <a:pt x="48" y="217"/>
                  </a:lnTo>
                  <a:lnTo>
                    <a:pt x="46" y="217"/>
                  </a:lnTo>
                  <a:lnTo>
                    <a:pt x="45" y="218"/>
                  </a:lnTo>
                  <a:lnTo>
                    <a:pt x="44" y="219"/>
                  </a:lnTo>
                  <a:lnTo>
                    <a:pt x="44" y="220"/>
                  </a:lnTo>
                  <a:lnTo>
                    <a:pt x="12" y="220"/>
                  </a:lnTo>
                  <a:lnTo>
                    <a:pt x="12" y="194"/>
                  </a:lnTo>
                  <a:lnTo>
                    <a:pt x="0" y="194"/>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43" name="Freeform 653"/>
            <p:cNvSpPr>
              <a:spLocks/>
            </p:cNvSpPr>
            <p:nvPr/>
          </p:nvSpPr>
          <p:spPr bwMode="auto">
            <a:xfrm>
              <a:off x="891" y="1970"/>
              <a:ext cx="9" cy="6"/>
            </a:xfrm>
            <a:custGeom>
              <a:avLst/>
              <a:gdLst>
                <a:gd name="T0" fmla="*/ 8 w 9"/>
                <a:gd name="T1" fmla="*/ 6 h 6"/>
                <a:gd name="T2" fmla="*/ 0 w 9"/>
                <a:gd name="T3" fmla="*/ 3 h 6"/>
                <a:gd name="T4" fmla="*/ 8 w 9"/>
                <a:gd name="T5" fmla="*/ 0 h 6"/>
                <a:gd name="T6" fmla="*/ 8 w 9"/>
                <a:gd name="T7" fmla="*/ 1 h 6"/>
                <a:gd name="T8" fmla="*/ 9 w 9"/>
                <a:gd name="T9" fmla="*/ 3 h 6"/>
                <a:gd name="T10" fmla="*/ 8 w 9"/>
                <a:gd name="T11" fmla="*/ 4 h 6"/>
                <a:gd name="T12" fmla="*/ 8 w 9"/>
                <a:gd name="T13" fmla="*/ 6 h 6"/>
                <a:gd name="T14" fmla="*/ 0 60000 65536"/>
                <a:gd name="T15" fmla="*/ 0 60000 65536"/>
                <a:gd name="T16" fmla="*/ 0 60000 65536"/>
                <a:gd name="T17" fmla="*/ 0 60000 65536"/>
                <a:gd name="T18" fmla="*/ 0 60000 65536"/>
                <a:gd name="T19" fmla="*/ 0 60000 65536"/>
                <a:gd name="T20" fmla="*/ 0 60000 65536"/>
                <a:gd name="T21" fmla="*/ 0 w 9"/>
                <a:gd name="T22" fmla="*/ 0 h 6"/>
                <a:gd name="T23" fmla="*/ 9 w 9"/>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6">
                  <a:moveTo>
                    <a:pt x="8" y="6"/>
                  </a:moveTo>
                  <a:lnTo>
                    <a:pt x="0" y="3"/>
                  </a:lnTo>
                  <a:lnTo>
                    <a:pt x="8" y="0"/>
                  </a:lnTo>
                  <a:lnTo>
                    <a:pt x="8" y="1"/>
                  </a:lnTo>
                  <a:lnTo>
                    <a:pt x="9" y="3"/>
                  </a:lnTo>
                  <a:lnTo>
                    <a:pt x="8" y="4"/>
                  </a:lnTo>
                  <a:lnTo>
                    <a:pt x="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44" name="Freeform 654"/>
            <p:cNvSpPr>
              <a:spLocks/>
            </p:cNvSpPr>
            <p:nvPr/>
          </p:nvSpPr>
          <p:spPr bwMode="auto">
            <a:xfrm>
              <a:off x="1438" y="1755"/>
              <a:ext cx="74" cy="861"/>
            </a:xfrm>
            <a:custGeom>
              <a:avLst/>
              <a:gdLst>
                <a:gd name="T0" fmla="*/ 29 w 74"/>
                <a:gd name="T1" fmla="*/ 861 h 861"/>
                <a:gd name="T2" fmla="*/ 22 w 74"/>
                <a:gd name="T3" fmla="*/ 861 h 861"/>
                <a:gd name="T4" fmla="*/ 22 w 74"/>
                <a:gd name="T5" fmla="*/ 428 h 861"/>
                <a:gd name="T6" fmla="*/ 0 w 74"/>
                <a:gd name="T7" fmla="*/ 428 h 861"/>
                <a:gd name="T8" fmla="*/ 0 w 74"/>
                <a:gd name="T9" fmla="*/ 3 h 861"/>
                <a:gd name="T10" fmla="*/ 26 w 74"/>
                <a:gd name="T11" fmla="*/ 3 h 861"/>
                <a:gd name="T12" fmla="*/ 27 w 74"/>
                <a:gd name="T13" fmla="*/ 2 h 861"/>
                <a:gd name="T14" fmla="*/ 27 w 74"/>
                <a:gd name="T15" fmla="*/ 1 h 861"/>
                <a:gd name="T16" fmla="*/ 29 w 74"/>
                <a:gd name="T17" fmla="*/ 0 h 861"/>
                <a:gd name="T18" fmla="*/ 31 w 74"/>
                <a:gd name="T19" fmla="*/ 0 h 861"/>
                <a:gd name="T20" fmla="*/ 32 w 74"/>
                <a:gd name="T21" fmla="*/ 0 h 861"/>
                <a:gd name="T22" fmla="*/ 34 w 74"/>
                <a:gd name="T23" fmla="*/ 1 h 861"/>
                <a:gd name="T24" fmla="*/ 35 w 74"/>
                <a:gd name="T25" fmla="*/ 2 h 861"/>
                <a:gd name="T26" fmla="*/ 35 w 74"/>
                <a:gd name="T27" fmla="*/ 3 h 861"/>
                <a:gd name="T28" fmla="*/ 74 w 74"/>
                <a:gd name="T29" fmla="*/ 3 h 8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4"/>
                <a:gd name="T46" fmla="*/ 0 h 861"/>
                <a:gd name="T47" fmla="*/ 74 w 74"/>
                <a:gd name="T48" fmla="*/ 861 h 86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4" h="861">
                  <a:moveTo>
                    <a:pt x="29" y="861"/>
                  </a:moveTo>
                  <a:lnTo>
                    <a:pt x="22" y="861"/>
                  </a:lnTo>
                  <a:lnTo>
                    <a:pt x="22" y="428"/>
                  </a:lnTo>
                  <a:lnTo>
                    <a:pt x="0" y="428"/>
                  </a:lnTo>
                  <a:lnTo>
                    <a:pt x="0" y="3"/>
                  </a:lnTo>
                  <a:lnTo>
                    <a:pt x="26" y="3"/>
                  </a:lnTo>
                  <a:lnTo>
                    <a:pt x="27" y="2"/>
                  </a:lnTo>
                  <a:lnTo>
                    <a:pt x="27" y="1"/>
                  </a:lnTo>
                  <a:lnTo>
                    <a:pt x="29" y="0"/>
                  </a:lnTo>
                  <a:lnTo>
                    <a:pt x="31" y="0"/>
                  </a:lnTo>
                  <a:lnTo>
                    <a:pt x="32" y="0"/>
                  </a:lnTo>
                  <a:lnTo>
                    <a:pt x="34" y="1"/>
                  </a:lnTo>
                  <a:lnTo>
                    <a:pt x="35" y="2"/>
                  </a:lnTo>
                  <a:lnTo>
                    <a:pt x="35" y="3"/>
                  </a:lnTo>
                  <a:lnTo>
                    <a:pt x="74" y="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45" name="Freeform 655"/>
            <p:cNvSpPr>
              <a:spLocks/>
            </p:cNvSpPr>
            <p:nvPr/>
          </p:nvSpPr>
          <p:spPr bwMode="auto">
            <a:xfrm>
              <a:off x="1454" y="2612"/>
              <a:ext cx="13" cy="9"/>
            </a:xfrm>
            <a:custGeom>
              <a:avLst/>
              <a:gdLst>
                <a:gd name="T0" fmla="*/ 1 w 13"/>
                <a:gd name="T1" fmla="*/ 0 h 9"/>
                <a:gd name="T2" fmla="*/ 13 w 13"/>
                <a:gd name="T3" fmla="*/ 4 h 9"/>
                <a:gd name="T4" fmla="*/ 1 w 13"/>
                <a:gd name="T5" fmla="*/ 9 h 9"/>
                <a:gd name="T6" fmla="*/ 0 w 13"/>
                <a:gd name="T7" fmla="*/ 7 h 9"/>
                <a:gd name="T8" fmla="*/ 0 w 13"/>
                <a:gd name="T9" fmla="*/ 4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4"/>
                  </a:lnTo>
                  <a:lnTo>
                    <a:pt x="1" y="9"/>
                  </a:lnTo>
                  <a:lnTo>
                    <a:pt x="0" y="7"/>
                  </a:lnTo>
                  <a:lnTo>
                    <a:pt x="0" y="4"/>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46" name="Freeform 656"/>
            <p:cNvSpPr>
              <a:spLocks/>
            </p:cNvSpPr>
            <p:nvPr/>
          </p:nvSpPr>
          <p:spPr bwMode="auto">
            <a:xfrm>
              <a:off x="800" y="1779"/>
              <a:ext cx="777" cy="302"/>
            </a:xfrm>
            <a:custGeom>
              <a:avLst/>
              <a:gdLst>
                <a:gd name="T0" fmla="*/ 725 w 777"/>
                <a:gd name="T1" fmla="*/ 37 h 302"/>
                <a:gd name="T2" fmla="*/ 723 w 777"/>
                <a:gd name="T3" fmla="*/ 34 h 302"/>
                <a:gd name="T4" fmla="*/ 718 w 777"/>
                <a:gd name="T5" fmla="*/ 35 h 302"/>
                <a:gd name="T6" fmla="*/ 707 w 777"/>
                <a:gd name="T7" fmla="*/ 37 h 302"/>
                <a:gd name="T8" fmla="*/ 704 w 777"/>
                <a:gd name="T9" fmla="*/ 34 h 302"/>
                <a:gd name="T10" fmla="*/ 699 w 777"/>
                <a:gd name="T11" fmla="*/ 35 h 302"/>
                <a:gd name="T12" fmla="*/ 691 w 777"/>
                <a:gd name="T13" fmla="*/ 37 h 302"/>
                <a:gd name="T14" fmla="*/ 673 w 777"/>
                <a:gd name="T15" fmla="*/ 301 h 302"/>
                <a:gd name="T16" fmla="*/ 669 w 777"/>
                <a:gd name="T17" fmla="*/ 299 h 302"/>
                <a:gd name="T18" fmla="*/ 665 w 777"/>
                <a:gd name="T19" fmla="*/ 301 h 302"/>
                <a:gd name="T20" fmla="*/ 660 w 777"/>
                <a:gd name="T21" fmla="*/ 301 h 302"/>
                <a:gd name="T22" fmla="*/ 656 w 777"/>
                <a:gd name="T23" fmla="*/ 299 h 302"/>
                <a:gd name="T24" fmla="*/ 652 w 777"/>
                <a:gd name="T25" fmla="*/ 301 h 302"/>
                <a:gd name="T26" fmla="*/ 642 w 777"/>
                <a:gd name="T27" fmla="*/ 301 h 302"/>
                <a:gd name="T28" fmla="*/ 638 w 777"/>
                <a:gd name="T29" fmla="*/ 299 h 302"/>
                <a:gd name="T30" fmla="*/ 634 w 777"/>
                <a:gd name="T31" fmla="*/ 301 h 302"/>
                <a:gd name="T32" fmla="*/ 629 w 777"/>
                <a:gd name="T33" fmla="*/ 301 h 302"/>
                <a:gd name="T34" fmla="*/ 625 w 777"/>
                <a:gd name="T35" fmla="*/ 299 h 302"/>
                <a:gd name="T36" fmla="*/ 621 w 777"/>
                <a:gd name="T37" fmla="*/ 301 h 302"/>
                <a:gd name="T38" fmla="*/ 619 w 777"/>
                <a:gd name="T39" fmla="*/ 301 h 302"/>
                <a:gd name="T40" fmla="*/ 615 w 777"/>
                <a:gd name="T41" fmla="*/ 299 h 302"/>
                <a:gd name="T42" fmla="*/ 611 w 777"/>
                <a:gd name="T43" fmla="*/ 301 h 302"/>
                <a:gd name="T44" fmla="*/ 599 w 777"/>
                <a:gd name="T45" fmla="*/ 301 h 302"/>
                <a:gd name="T46" fmla="*/ 595 w 777"/>
                <a:gd name="T47" fmla="*/ 299 h 302"/>
                <a:gd name="T48" fmla="*/ 591 w 777"/>
                <a:gd name="T49" fmla="*/ 301 h 302"/>
                <a:gd name="T50" fmla="*/ 588 w 777"/>
                <a:gd name="T51" fmla="*/ 301 h 302"/>
                <a:gd name="T52" fmla="*/ 584 w 777"/>
                <a:gd name="T53" fmla="*/ 297 h 302"/>
                <a:gd name="T54" fmla="*/ 577 w 777"/>
                <a:gd name="T55" fmla="*/ 297 h 302"/>
                <a:gd name="T56" fmla="*/ 573 w 777"/>
                <a:gd name="T57" fmla="*/ 301 h 302"/>
                <a:gd name="T58" fmla="*/ 438 w 777"/>
                <a:gd name="T59" fmla="*/ 301 h 302"/>
                <a:gd name="T60" fmla="*/ 434 w 777"/>
                <a:gd name="T61" fmla="*/ 299 h 302"/>
                <a:gd name="T62" fmla="*/ 430 w 777"/>
                <a:gd name="T63" fmla="*/ 301 h 302"/>
                <a:gd name="T64" fmla="*/ 325 w 777"/>
                <a:gd name="T65" fmla="*/ 300 h 302"/>
                <a:gd name="T66" fmla="*/ 320 w 777"/>
                <a:gd name="T67" fmla="*/ 295 h 302"/>
                <a:gd name="T68" fmla="*/ 313 w 777"/>
                <a:gd name="T69" fmla="*/ 294 h 302"/>
                <a:gd name="T70" fmla="*/ 305 w 777"/>
                <a:gd name="T71" fmla="*/ 297 h 302"/>
                <a:gd name="T72" fmla="*/ 303 w 777"/>
                <a:gd name="T73" fmla="*/ 302 h 302"/>
                <a:gd name="T74" fmla="*/ 297 w 777"/>
                <a:gd name="T75" fmla="*/ 300 h 302"/>
                <a:gd name="T76" fmla="*/ 292 w 777"/>
                <a:gd name="T77" fmla="*/ 299 h 302"/>
                <a:gd name="T78" fmla="*/ 289 w 777"/>
                <a:gd name="T79" fmla="*/ 302 h 302"/>
                <a:gd name="T80" fmla="*/ 283 w 777"/>
                <a:gd name="T81" fmla="*/ 298 h 302"/>
                <a:gd name="T82" fmla="*/ 277 w 777"/>
                <a:gd name="T83" fmla="*/ 294 h 302"/>
                <a:gd name="T84" fmla="*/ 270 w 777"/>
                <a:gd name="T85" fmla="*/ 294 h 302"/>
                <a:gd name="T86" fmla="*/ 263 w 777"/>
                <a:gd name="T87" fmla="*/ 298 h 302"/>
                <a:gd name="T88" fmla="*/ 241 w 777"/>
                <a:gd name="T89" fmla="*/ 302 h 302"/>
                <a:gd name="T90" fmla="*/ 239 w 777"/>
                <a:gd name="T91" fmla="*/ 299 h 302"/>
                <a:gd name="T92" fmla="*/ 234 w 777"/>
                <a:gd name="T93" fmla="*/ 300 h 302"/>
                <a:gd name="T94" fmla="*/ 170 w 777"/>
                <a:gd name="T95" fmla="*/ 302 h 302"/>
                <a:gd name="T96" fmla="*/ 167 w 777"/>
                <a:gd name="T97" fmla="*/ 299 h 302"/>
                <a:gd name="T98" fmla="*/ 162 w 777"/>
                <a:gd name="T99" fmla="*/ 300 h 302"/>
                <a:gd name="T100" fmla="*/ 152 w 777"/>
                <a:gd name="T101" fmla="*/ 302 h 302"/>
                <a:gd name="T102" fmla="*/ 149 w 777"/>
                <a:gd name="T103" fmla="*/ 299 h 302"/>
                <a:gd name="T104" fmla="*/ 144 w 777"/>
                <a:gd name="T105" fmla="*/ 300 h 302"/>
                <a:gd name="T106" fmla="*/ 31 w 777"/>
                <a:gd name="T107" fmla="*/ 302 h 302"/>
                <a:gd name="T108" fmla="*/ 29 w 777"/>
                <a:gd name="T109" fmla="*/ 299 h 302"/>
                <a:gd name="T110" fmla="*/ 24 w 777"/>
                <a:gd name="T111" fmla="*/ 300 h 302"/>
                <a:gd name="T112" fmla="*/ 0 w 777"/>
                <a:gd name="T113" fmla="*/ 302 h 30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77"/>
                <a:gd name="T172" fmla="*/ 0 h 302"/>
                <a:gd name="T173" fmla="*/ 777 w 777"/>
                <a:gd name="T174" fmla="*/ 302 h 30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77" h="302">
                  <a:moveTo>
                    <a:pt x="777" y="0"/>
                  </a:moveTo>
                  <a:lnTo>
                    <a:pt x="777" y="37"/>
                  </a:lnTo>
                  <a:lnTo>
                    <a:pt x="725" y="37"/>
                  </a:lnTo>
                  <a:lnTo>
                    <a:pt x="725" y="36"/>
                  </a:lnTo>
                  <a:lnTo>
                    <a:pt x="724" y="35"/>
                  </a:lnTo>
                  <a:lnTo>
                    <a:pt x="723" y="34"/>
                  </a:lnTo>
                  <a:lnTo>
                    <a:pt x="721" y="34"/>
                  </a:lnTo>
                  <a:lnTo>
                    <a:pt x="719" y="34"/>
                  </a:lnTo>
                  <a:lnTo>
                    <a:pt x="718" y="35"/>
                  </a:lnTo>
                  <a:lnTo>
                    <a:pt x="717" y="36"/>
                  </a:lnTo>
                  <a:lnTo>
                    <a:pt x="716" y="37"/>
                  </a:lnTo>
                  <a:lnTo>
                    <a:pt x="707" y="37"/>
                  </a:lnTo>
                  <a:lnTo>
                    <a:pt x="707" y="36"/>
                  </a:lnTo>
                  <a:lnTo>
                    <a:pt x="706" y="35"/>
                  </a:lnTo>
                  <a:lnTo>
                    <a:pt x="704" y="34"/>
                  </a:lnTo>
                  <a:lnTo>
                    <a:pt x="702" y="34"/>
                  </a:lnTo>
                  <a:lnTo>
                    <a:pt x="701" y="34"/>
                  </a:lnTo>
                  <a:lnTo>
                    <a:pt x="699" y="35"/>
                  </a:lnTo>
                  <a:lnTo>
                    <a:pt x="698" y="36"/>
                  </a:lnTo>
                  <a:lnTo>
                    <a:pt x="698" y="37"/>
                  </a:lnTo>
                  <a:lnTo>
                    <a:pt x="691" y="37"/>
                  </a:lnTo>
                  <a:lnTo>
                    <a:pt x="691" y="302"/>
                  </a:lnTo>
                  <a:lnTo>
                    <a:pt x="673" y="302"/>
                  </a:lnTo>
                  <a:lnTo>
                    <a:pt x="673" y="301"/>
                  </a:lnTo>
                  <a:lnTo>
                    <a:pt x="672" y="300"/>
                  </a:lnTo>
                  <a:lnTo>
                    <a:pt x="670" y="299"/>
                  </a:lnTo>
                  <a:lnTo>
                    <a:pt x="669" y="299"/>
                  </a:lnTo>
                  <a:lnTo>
                    <a:pt x="667" y="299"/>
                  </a:lnTo>
                  <a:lnTo>
                    <a:pt x="665" y="300"/>
                  </a:lnTo>
                  <a:lnTo>
                    <a:pt x="665" y="301"/>
                  </a:lnTo>
                  <a:lnTo>
                    <a:pt x="664" y="302"/>
                  </a:lnTo>
                  <a:lnTo>
                    <a:pt x="660" y="302"/>
                  </a:lnTo>
                  <a:lnTo>
                    <a:pt x="660" y="301"/>
                  </a:lnTo>
                  <a:lnTo>
                    <a:pt x="659" y="300"/>
                  </a:lnTo>
                  <a:lnTo>
                    <a:pt x="658" y="299"/>
                  </a:lnTo>
                  <a:lnTo>
                    <a:pt x="656" y="299"/>
                  </a:lnTo>
                  <a:lnTo>
                    <a:pt x="654" y="299"/>
                  </a:lnTo>
                  <a:lnTo>
                    <a:pt x="653" y="300"/>
                  </a:lnTo>
                  <a:lnTo>
                    <a:pt x="652" y="301"/>
                  </a:lnTo>
                  <a:lnTo>
                    <a:pt x="651" y="302"/>
                  </a:lnTo>
                  <a:lnTo>
                    <a:pt x="643" y="302"/>
                  </a:lnTo>
                  <a:lnTo>
                    <a:pt x="642" y="301"/>
                  </a:lnTo>
                  <a:lnTo>
                    <a:pt x="642" y="300"/>
                  </a:lnTo>
                  <a:lnTo>
                    <a:pt x="640" y="299"/>
                  </a:lnTo>
                  <a:lnTo>
                    <a:pt x="638" y="299"/>
                  </a:lnTo>
                  <a:lnTo>
                    <a:pt x="637" y="299"/>
                  </a:lnTo>
                  <a:lnTo>
                    <a:pt x="635" y="300"/>
                  </a:lnTo>
                  <a:lnTo>
                    <a:pt x="634" y="301"/>
                  </a:lnTo>
                  <a:lnTo>
                    <a:pt x="634" y="302"/>
                  </a:lnTo>
                  <a:lnTo>
                    <a:pt x="629" y="302"/>
                  </a:lnTo>
                  <a:lnTo>
                    <a:pt x="629" y="301"/>
                  </a:lnTo>
                  <a:lnTo>
                    <a:pt x="628" y="300"/>
                  </a:lnTo>
                  <a:lnTo>
                    <a:pt x="626" y="299"/>
                  </a:lnTo>
                  <a:lnTo>
                    <a:pt x="625" y="299"/>
                  </a:lnTo>
                  <a:lnTo>
                    <a:pt x="623" y="299"/>
                  </a:lnTo>
                  <a:lnTo>
                    <a:pt x="622" y="300"/>
                  </a:lnTo>
                  <a:lnTo>
                    <a:pt x="621" y="301"/>
                  </a:lnTo>
                  <a:lnTo>
                    <a:pt x="620" y="302"/>
                  </a:lnTo>
                  <a:lnTo>
                    <a:pt x="619" y="302"/>
                  </a:lnTo>
                  <a:lnTo>
                    <a:pt x="619" y="301"/>
                  </a:lnTo>
                  <a:lnTo>
                    <a:pt x="618" y="300"/>
                  </a:lnTo>
                  <a:lnTo>
                    <a:pt x="616" y="299"/>
                  </a:lnTo>
                  <a:lnTo>
                    <a:pt x="615" y="299"/>
                  </a:lnTo>
                  <a:lnTo>
                    <a:pt x="613" y="299"/>
                  </a:lnTo>
                  <a:lnTo>
                    <a:pt x="611" y="300"/>
                  </a:lnTo>
                  <a:lnTo>
                    <a:pt x="611" y="301"/>
                  </a:lnTo>
                  <a:lnTo>
                    <a:pt x="610" y="302"/>
                  </a:lnTo>
                  <a:lnTo>
                    <a:pt x="599" y="302"/>
                  </a:lnTo>
                  <a:lnTo>
                    <a:pt x="599" y="301"/>
                  </a:lnTo>
                  <a:lnTo>
                    <a:pt x="598" y="300"/>
                  </a:lnTo>
                  <a:lnTo>
                    <a:pt x="597" y="299"/>
                  </a:lnTo>
                  <a:lnTo>
                    <a:pt x="595" y="299"/>
                  </a:lnTo>
                  <a:lnTo>
                    <a:pt x="593" y="299"/>
                  </a:lnTo>
                  <a:lnTo>
                    <a:pt x="592" y="300"/>
                  </a:lnTo>
                  <a:lnTo>
                    <a:pt x="591" y="301"/>
                  </a:lnTo>
                  <a:lnTo>
                    <a:pt x="590" y="302"/>
                  </a:lnTo>
                  <a:lnTo>
                    <a:pt x="589" y="302"/>
                  </a:lnTo>
                  <a:lnTo>
                    <a:pt x="588" y="301"/>
                  </a:lnTo>
                  <a:lnTo>
                    <a:pt x="587" y="299"/>
                  </a:lnTo>
                  <a:lnTo>
                    <a:pt x="586" y="298"/>
                  </a:lnTo>
                  <a:lnTo>
                    <a:pt x="584" y="297"/>
                  </a:lnTo>
                  <a:lnTo>
                    <a:pt x="582" y="296"/>
                  </a:lnTo>
                  <a:lnTo>
                    <a:pt x="579" y="296"/>
                  </a:lnTo>
                  <a:lnTo>
                    <a:pt x="577" y="297"/>
                  </a:lnTo>
                  <a:lnTo>
                    <a:pt x="575" y="298"/>
                  </a:lnTo>
                  <a:lnTo>
                    <a:pt x="574" y="299"/>
                  </a:lnTo>
                  <a:lnTo>
                    <a:pt x="573" y="301"/>
                  </a:lnTo>
                  <a:lnTo>
                    <a:pt x="572" y="302"/>
                  </a:lnTo>
                  <a:lnTo>
                    <a:pt x="438" y="302"/>
                  </a:lnTo>
                  <a:lnTo>
                    <a:pt x="438" y="301"/>
                  </a:lnTo>
                  <a:lnTo>
                    <a:pt x="437" y="300"/>
                  </a:lnTo>
                  <a:lnTo>
                    <a:pt x="435" y="299"/>
                  </a:lnTo>
                  <a:lnTo>
                    <a:pt x="434" y="299"/>
                  </a:lnTo>
                  <a:lnTo>
                    <a:pt x="432" y="299"/>
                  </a:lnTo>
                  <a:lnTo>
                    <a:pt x="430" y="300"/>
                  </a:lnTo>
                  <a:lnTo>
                    <a:pt x="430" y="301"/>
                  </a:lnTo>
                  <a:lnTo>
                    <a:pt x="429" y="302"/>
                  </a:lnTo>
                  <a:lnTo>
                    <a:pt x="325" y="302"/>
                  </a:lnTo>
                  <a:lnTo>
                    <a:pt x="325" y="300"/>
                  </a:lnTo>
                  <a:lnTo>
                    <a:pt x="324" y="298"/>
                  </a:lnTo>
                  <a:lnTo>
                    <a:pt x="323" y="297"/>
                  </a:lnTo>
                  <a:lnTo>
                    <a:pt x="320" y="295"/>
                  </a:lnTo>
                  <a:lnTo>
                    <a:pt x="318" y="294"/>
                  </a:lnTo>
                  <a:lnTo>
                    <a:pt x="315" y="294"/>
                  </a:lnTo>
                  <a:lnTo>
                    <a:pt x="313" y="294"/>
                  </a:lnTo>
                  <a:lnTo>
                    <a:pt x="310" y="294"/>
                  </a:lnTo>
                  <a:lnTo>
                    <a:pt x="307" y="295"/>
                  </a:lnTo>
                  <a:lnTo>
                    <a:pt x="305" y="297"/>
                  </a:lnTo>
                  <a:lnTo>
                    <a:pt x="304" y="298"/>
                  </a:lnTo>
                  <a:lnTo>
                    <a:pt x="303" y="300"/>
                  </a:lnTo>
                  <a:lnTo>
                    <a:pt x="303" y="302"/>
                  </a:lnTo>
                  <a:lnTo>
                    <a:pt x="298" y="302"/>
                  </a:lnTo>
                  <a:lnTo>
                    <a:pt x="298" y="301"/>
                  </a:lnTo>
                  <a:lnTo>
                    <a:pt x="297" y="300"/>
                  </a:lnTo>
                  <a:lnTo>
                    <a:pt x="296" y="299"/>
                  </a:lnTo>
                  <a:lnTo>
                    <a:pt x="294" y="299"/>
                  </a:lnTo>
                  <a:lnTo>
                    <a:pt x="292" y="299"/>
                  </a:lnTo>
                  <a:lnTo>
                    <a:pt x="291" y="300"/>
                  </a:lnTo>
                  <a:lnTo>
                    <a:pt x="290" y="301"/>
                  </a:lnTo>
                  <a:lnTo>
                    <a:pt x="289" y="302"/>
                  </a:lnTo>
                  <a:lnTo>
                    <a:pt x="285" y="302"/>
                  </a:lnTo>
                  <a:lnTo>
                    <a:pt x="284" y="300"/>
                  </a:lnTo>
                  <a:lnTo>
                    <a:pt x="283" y="298"/>
                  </a:lnTo>
                  <a:lnTo>
                    <a:pt x="282" y="297"/>
                  </a:lnTo>
                  <a:lnTo>
                    <a:pt x="280" y="295"/>
                  </a:lnTo>
                  <a:lnTo>
                    <a:pt x="277" y="294"/>
                  </a:lnTo>
                  <a:lnTo>
                    <a:pt x="275" y="294"/>
                  </a:lnTo>
                  <a:lnTo>
                    <a:pt x="272" y="294"/>
                  </a:lnTo>
                  <a:lnTo>
                    <a:pt x="270" y="294"/>
                  </a:lnTo>
                  <a:lnTo>
                    <a:pt x="267" y="295"/>
                  </a:lnTo>
                  <a:lnTo>
                    <a:pt x="265" y="297"/>
                  </a:lnTo>
                  <a:lnTo>
                    <a:pt x="263" y="298"/>
                  </a:lnTo>
                  <a:lnTo>
                    <a:pt x="263" y="300"/>
                  </a:lnTo>
                  <a:lnTo>
                    <a:pt x="262" y="302"/>
                  </a:lnTo>
                  <a:lnTo>
                    <a:pt x="241" y="302"/>
                  </a:lnTo>
                  <a:lnTo>
                    <a:pt x="241" y="301"/>
                  </a:lnTo>
                  <a:lnTo>
                    <a:pt x="240" y="300"/>
                  </a:lnTo>
                  <a:lnTo>
                    <a:pt x="239" y="299"/>
                  </a:lnTo>
                  <a:lnTo>
                    <a:pt x="237" y="299"/>
                  </a:lnTo>
                  <a:lnTo>
                    <a:pt x="235" y="299"/>
                  </a:lnTo>
                  <a:lnTo>
                    <a:pt x="234" y="300"/>
                  </a:lnTo>
                  <a:lnTo>
                    <a:pt x="233" y="301"/>
                  </a:lnTo>
                  <a:lnTo>
                    <a:pt x="232" y="302"/>
                  </a:lnTo>
                  <a:lnTo>
                    <a:pt x="170" y="302"/>
                  </a:lnTo>
                  <a:lnTo>
                    <a:pt x="170" y="301"/>
                  </a:lnTo>
                  <a:lnTo>
                    <a:pt x="169" y="300"/>
                  </a:lnTo>
                  <a:lnTo>
                    <a:pt x="167" y="299"/>
                  </a:lnTo>
                  <a:lnTo>
                    <a:pt x="165" y="299"/>
                  </a:lnTo>
                  <a:lnTo>
                    <a:pt x="164" y="299"/>
                  </a:lnTo>
                  <a:lnTo>
                    <a:pt x="162" y="300"/>
                  </a:lnTo>
                  <a:lnTo>
                    <a:pt x="161" y="301"/>
                  </a:lnTo>
                  <a:lnTo>
                    <a:pt x="161" y="302"/>
                  </a:lnTo>
                  <a:lnTo>
                    <a:pt x="152" y="302"/>
                  </a:lnTo>
                  <a:lnTo>
                    <a:pt x="151" y="301"/>
                  </a:lnTo>
                  <a:lnTo>
                    <a:pt x="150" y="300"/>
                  </a:lnTo>
                  <a:lnTo>
                    <a:pt x="149" y="299"/>
                  </a:lnTo>
                  <a:lnTo>
                    <a:pt x="147" y="299"/>
                  </a:lnTo>
                  <a:lnTo>
                    <a:pt x="145" y="299"/>
                  </a:lnTo>
                  <a:lnTo>
                    <a:pt x="144" y="300"/>
                  </a:lnTo>
                  <a:lnTo>
                    <a:pt x="143" y="301"/>
                  </a:lnTo>
                  <a:lnTo>
                    <a:pt x="143" y="302"/>
                  </a:lnTo>
                  <a:lnTo>
                    <a:pt x="31" y="302"/>
                  </a:lnTo>
                  <a:lnTo>
                    <a:pt x="31" y="301"/>
                  </a:lnTo>
                  <a:lnTo>
                    <a:pt x="30" y="300"/>
                  </a:lnTo>
                  <a:lnTo>
                    <a:pt x="29" y="299"/>
                  </a:lnTo>
                  <a:lnTo>
                    <a:pt x="27" y="299"/>
                  </a:lnTo>
                  <a:lnTo>
                    <a:pt x="25" y="299"/>
                  </a:lnTo>
                  <a:lnTo>
                    <a:pt x="24" y="300"/>
                  </a:lnTo>
                  <a:lnTo>
                    <a:pt x="23" y="301"/>
                  </a:lnTo>
                  <a:lnTo>
                    <a:pt x="22" y="302"/>
                  </a:lnTo>
                  <a:lnTo>
                    <a:pt x="0" y="302"/>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47" name="Freeform 657"/>
            <p:cNvSpPr>
              <a:spLocks/>
            </p:cNvSpPr>
            <p:nvPr/>
          </p:nvSpPr>
          <p:spPr bwMode="auto">
            <a:xfrm>
              <a:off x="788" y="2077"/>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48" name="Rectangle 658"/>
            <p:cNvSpPr>
              <a:spLocks noChangeArrowheads="1"/>
            </p:cNvSpPr>
            <p:nvPr/>
          </p:nvSpPr>
          <p:spPr bwMode="auto">
            <a:xfrm>
              <a:off x="1624" y="1805"/>
              <a:ext cx="118" cy="52"/>
            </a:xfrm>
            <a:prstGeom prst="rect">
              <a:avLst/>
            </a:prstGeom>
            <a:blipFill dpi="0" rotWithShape="0">
              <a:blip r:embed="rId6"/>
              <a:srcRect/>
              <a:tile tx="0" ty="0" sx="100000" sy="100000" flip="none" algn="tl"/>
            </a:blipFill>
            <a:ln w="0">
              <a:solidFill>
                <a:srgbClr val="000000"/>
              </a:solidFill>
              <a:miter lim="800000"/>
              <a:headEnd/>
              <a:tailEnd/>
            </a:ln>
          </p:spPr>
          <p:txBody>
            <a:bodyPr/>
            <a:lstStyle/>
            <a:p>
              <a:endParaRPr lang="en-US"/>
            </a:p>
          </p:txBody>
        </p:sp>
        <p:sp>
          <p:nvSpPr>
            <p:cNvPr id="25049" name="Rectangle 659"/>
            <p:cNvSpPr>
              <a:spLocks noChangeArrowheads="1"/>
            </p:cNvSpPr>
            <p:nvPr/>
          </p:nvSpPr>
          <p:spPr bwMode="auto">
            <a:xfrm>
              <a:off x="1633" y="1808"/>
              <a:ext cx="9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ABC</a:t>
              </a:r>
              <a:endParaRPr lang="en-US">
                <a:solidFill>
                  <a:srgbClr val="FF0000"/>
                </a:solidFill>
              </a:endParaRPr>
            </a:p>
          </p:txBody>
        </p:sp>
        <p:sp>
          <p:nvSpPr>
            <p:cNvPr id="25050" name="Rectangle 660"/>
            <p:cNvSpPr>
              <a:spLocks noChangeArrowheads="1"/>
            </p:cNvSpPr>
            <p:nvPr/>
          </p:nvSpPr>
          <p:spPr bwMode="auto">
            <a:xfrm>
              <a:off x="1653" y="1832"/>
              <a:ext cx="59"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Co</a:t>
              </a:r>
              <a:endParaRPr lang="en-US">
                <a:solidFill>
                  <a:srgbClr val="FF0000"/>
                </a:solidFill>
              </a:endParaRPr>
            </a:p>
          </p:txBody>
        </p:sp>
        <p:sp>
          <p:nvSpPr>
            <p:cNvPr id="25051" name="Freeform 661"/>
            <p:cNvSpPr>
              <a:spLocks/>
            </p:cNvSpPr>
            <p:nvPr/>
          </p:nvSpPr>
          <p:spPr bwMode="auto">
            <a:xfrm>
              <a:off x="1633" y="1779"/>
              <a:ext cx="34" cy="17"/>
            </a:xfrm>
            <a:custGeom>
              <a:avLst/>
              <a:gdLst>
                <a:gd name="T0" fmla="*/ 0 w 34"/>
                <a:gd name="T1" fmla="*/ 0 h 17"/>
                <a:gd name="T2" fmla="*/ 0 w 34"/>
                <a:gd name="T3" fmla="*/ 16 h 17"/>
                <a:gd name="T4" fmla="*/ 34 w 34"/>
                <a:gd name="T5" fmla="*/ 16 h 17"/>
                <a:gd name="T6" fmla="*/ 34 w 34"/>
                <a:gd name="T7" fmla="*/ 17 h 17"/>
                <a:gd name="T8" fmla="*/ 0 60000 65536"/>
                <a:gd name="T9" fmla="*/ 0 60000 65536"/>
                <a:gd name="T10" fmla="*/ 0 60000 65536"/>
                <a:gd name="T11" fmla="*/ 0 60000 65536"/>
                <a:gd name="T12" fmla="*/ 0 w 34"/>
                <a:gd name="T13" fmla="*/ 0 h 17"/>
                <a:gd name="T14" fmla="*/ 34 w 34"/>
                <a:gd name="T15" fmla="*/ 17 h 17"/>
              </a:gdLst>
              <a:ahLst/>
              <a:cxnLst>
                <a:cxn ang="T8">
                  <a:pos x="T0" y="T1"/>
                </a:cxn>
                <a:cxn ang="T9">
                  <a:pos x="T2" y="T3"/>
                </a:cxn>
                <a:cxn ang="T10">
                  <a:pos x="T4" y="T5"/>
                </a:cxn>
                <a:cxn ang="T11">
                  <a:pos x="T6" y="T7"/>
                </a:cxn>
              </a:cxnLst>
              <a:rect l="T12" t="T13" r="T14" b="T15"/>
              <a:pathLst>
                <a:path w="34" h="17">
                  <a:moveTo>
                    <a:pt x="0" y="0"/>
                  </a:moveTo>
                  <a:lnTo>
                    <a:pt x="0" y="16"/>
                  </a:lnTo>
                  <a:lnTo>
                    <a:pt x="34" y="16"/>
                  </a:lnTo>
                  <a:lnTo>
                    <a:pt x="34" y="17"/>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52" name="Freeform 662"/>
            <p:cNvSpPr>
              <a:spLocks/>
            </p:cNvSpPr>
            <p:nvPr/>
          </p:nvSpPr>
          <p:spPr bwMode="auto">
            <a:xfrm>
              <a:off x="1661" y="1795"/>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53" name="Freeform 663"/>
            <p:cNvSpPr>
              <a:spLocks/>
            </p:cNvSpPr>
            <p:nvPr/>
          </p:nvSpPr>
          <p:spPr bwMode="auto">
            <a:xfrm>
              <a:off x="756" y="1779"/>
              <a:ext cx="778" cy="106"/>
            </a:xfrm>
            <a:custGeom>
              <a:avLst/>
              <a:gdLst>
                <a:gd name="T0" fmla="*/ 769 w 778"/>
                <a:gd name="T1" fmla="*/ 10 h 106"/>
                <a:gd name="T2" fmla="*/ 763 w 778"/>
                <a:gd name="T3" fmla="*/ 8 h 106"/>
                <a:gd name="T4" fmla="*/ 717 w 778"/>
                <a:gd name="T5" fmla="*/ 12 h 106"/>
                <a:gd name="T6" fmla="*/ 713 w 778"/>
                <a:gd name="T7" fmla="*/ 8 h 106"/>
                <a:gd name="T8" fmla="*/ 708 w 778"/>
                <a:gd name="T9" fmla="*/ 12 h 106"/>
                <a:gd name="T10" fmla="*/ 686 w 778"/>
                <a:gd name="T11" fmla="*/ 104 h 106"/>
                <a:gd name="T12" fmla="*/ 681 w 778"/>
                <a:gd name="T13" fmla="*/ 102 h 106"/>
                <a:gd name="T14" fmla="*/ 673 w 778"/>
                <a:gd name="T15" fmla="*/ 106 h 106"/>
                <a:gd name="T16" fmla="*/ 669 w 778"/>
                <a:gd name="T17" fmla="*/ 102 h 106"/>
                <a:gd name="T18" fmla="*/ 664 w 778"/>
                <a:gd name="T19" fmla="*/ 106 h 106"/>
                <a:gd name="T20" fmla="*/ 660 w 778"/>
                <a:gd name="T21" fmla="*/ 102 h 106"/>
                <a:gd name="T22" fmla="*/ 655 w 778"/>
                <a:gd name="T23" fmla="*/ 104 h 106"/>
                <a:gd name="T24" fmla="*/ 642 w 778"/>
                <a:gd name="T25" fmla="*/ 103 h 106"/>
                <a:gd name="T26" fmla="*/ 636 w 778"/>
                <a:gd name="T27" fmla="*/ 103 h 106"/>
                <a:gd name="T28" fmla="*/ 625 w 778"/>
                <a:gd name="T29" fmla="*/ 104 h 106"/>
                <a:gd name="T30" fmla="*/ 619 w 778"/>
                <a:gd name="T31" fmla="*/ 102 h 106"/>
                <a:gd name="T32" fmla="*/ 616 w 778"/>
                <a:gd name="T33" fmla="*/ 106 h 106"/>
                <a:gd name="T34" fmla="*/ 611 w 778"/>
                <a:gd name="T35" fmla="*/ 102 h 106"/>
                <a:gd name="T36" fmla="*/ 607 w 778"/>
                <a:gd name="T37" fmla="*/ 106 h 106"/>
                <a:gd name="T38" fmla="*/ 598 w 778"/>
                <a:gd name="T39" fmla="*/ 101 h 106"/>
                <a:gd name="T40" fmla="*/ 589 w 778"/>
                <a:gd name="T41" fmla="*/ 100 h 106"/>
                <a:gd name="T42" fmla="*/ 584 w 778"/>
                <a:gd name="T43" fmla="*/ 106 h 106"/>
                <a:gd name="T44" fmla="*/ 571 w 778"/>
                <a:gd name="T45" fmla="*/ 102 h 106"/>
                <a:gd name="T46" fmla="*/ 565 w 778"/>
                <a:gd name="T47" fmla="*/ 104 h 106"/>
                <a:gd name="T48" fmla="*/ 559 w 778"/>
                <a:gd name="T49" fmla="*/ 103 h 106"/>
                <a:gd name="T50" fmla="*/ 552 w 778"/>
                <a:gd name="T51" fmla="*/ 103 h 106"/>
                <a:gd name="T52" fmla="*/ 537 w 778"/>
                <a:gd name="T53" fmla="*/ 104 h 106"/>
                <a:gd name="T54" fmla="*/ 531 w 778"/>
                <a:gd name="T55" fmla="*/ 102 h 106"/>
                <a:gd name="T56" fmla="*/ 521 w 778"/>
                <a:gd name="T57" fmla="*/ 106 h 106"/>
                <a:gd name="T58" fmla="*/ 516 w 778"/>
                <a:gd name="T59" fmla="*/ 102 h 106"/>
                <a:gd name="T60" fmla="*/ 512 w 778"/>
                <a:gd name="T61" fmla="*/ 106 h 106"/>
                <a:gd name="T62" fmla="*/ 491 w 778"/>
                <a:gd name="T63" fmla="*/ 102 h 106"/>
                <a:gd name="T64" fmla="*/ 485 w 778"/>
                <a:gd name="T65" fmla="*/ 104 h 106"/>
                <a:gd name="T66" fmla="*/ 454 w 778"/>
                <a:gd name="T67" fmla="*/ 103 h 106"/>
                <a:gd name="T68" fmla="*/ 448 w 778"/>
                <a:gd name="T69" fmla="*/ 103 h 106"/>
                <a:gd name="T70" fmla="*/ 419 w 778"/>
                <a:gd name="T71" fmla="*/ 104 h 106"/>
                <a:gd name="T72" fmla="*/ 413 w 778"/>
                <a:gd name="T73" fmla="*/ 102 h 106"/>
                <a:gd name="T74" fmla="*/ 363 w 778"/>
                <a:gd name="T75" fmla="*/ 106 h 106"/>
                <a:gd name="T76" fmla="*/ 358 w 778"/>
                <a:gd name="T77" fmla="*/ 100 h 106"/>
                <a:gd name="T78" fmla="*/ 349 w 778"/>
                <a:gd name="T79" fmla="*/ 101 h 106"/>
                <a:gd name="T80" fmla="*/ 285 w 778"/>
                <a:gd name="T81" fmla="*/ 106 h 106"/>
                <a:gd name="T82" fmla="*/ 281 w 778"/>
                <a:gd name="T83" fmla="*/ 102 h 106"/>
                <a:gd name="T84" fmla="*/ 276 w 778"/>
                <a:gd name="T85" fmla="*/ 106 h 106"/>
                <a:gd name="T86" fmla="*/ 257 w 778"/>
                <a:gd name="T87" fmla="*/ 102 h 106"/>
                <a:gd name="T88" fmla="*/ 251 w 778"/>
                <a:gd name="T89" fmla="*/ 104 h 106"/>
                <a:gd name="T90" fmla="*/ 223 w 778"/>
                <a:gd name="T91" fmla="*/ 103 h 106"/>
                <a:gd name="T92" fmla="*/ 217 w 778"/>
                <a:gd name="T93" fmla="*/ 103 h 106"/>
                <a:gd name="T94" fmla="*/ 195 w 778"/>
                <a:gd name="T95" fmla="*/ 104 h 106"/>
                <a:gd name="T96" fmla="*/ 189 w 778"/>
                <a:gd name="T97" fmla="*/ 102 h 106"/>
                <a:gd name="T98" fmla="*/ 121 w 778"/>
                <a:gd name="T99" fmla="*/ 106 h 106"/>
                <a:gd name="T100" fmla="*/ 117 w 778"/>
                <a:gd name="T101" fmla="*/ 102 h 106"/>
                <a:gd name="T102" fmla="*/ 112 w 778"/>
                <a:gd name="T103" fmla="*/ 106 h 10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78"/>
                <a:gd name="T157" fmla="*/ 0 h 106"/>
                <a:gd name="T158" fmla="*/ 778 w 778"/>
                <a:gd name="T159" fmla="*/ 106 h 10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78" h="106">
                  <a:moveTo>
                    <a:pt x="778" y="0"/>
                  </a:moveTo>
                  <a:lnTo>
                    <a:pt x="778" y="12"/>
                  </a:lnTo>
                  <a:lnTo>
                    <a:pt x="769" y="12"/>
                  </a:lnTo>
                  <a:lnTo>
                    <a:pt x="769" y="10"/>
                  </a:lnTo>
                  <a:lnTo>
                    <a:pt x="768" y="9"/>
                  </a:lnTo>
                  <a:lnTo>
                    <a:pt x="767" y="8"/>
                  </a:lnTo>
                  <a:lnTo>
                    <a:pt x="765" y="8"/>
                  </a:lnTo>
                  <a:lnTo>
                    <a:pt x="763" y="8"/>
                  </a:lnTo>
                  <a:lnTo>
                    <a:pt x="762" y="9"/>
                  </a:lnTo>
                  <a:lnTo>
                    <a:pt x="761" y="10"/>
                  </a:lnTo>
                  <a:lnTo>
                    <a:pt x="760" y="12"/>
                  </a:lnTo>
                  <a:lnTo>
                    <a:pt x="717" y="12"/>
                  </a:lnTo>
                  <a:lnTo>
                    <a:pt x="717" y="10"/>
                  </a:lnTo>
                  <a:lnTo>
                    <a:pt x="716" y="9"/>
                  </a:lnTo>
                  <a:lnTo>
                    <a:pt x="714" y="8"/>
                  </a:lnTo>
                  <a:lnTo>
                    <a:pt x="713" y="8"/>
                  </a:lnTo>
                  <a:lnTo>
                    <a:pt x="711" y="8"/>
                  </a:lnTo>
                  <a:lnTo>
                    <a:pt x="709" y="9"/>
                  </a:lnTo>
                  <a:lnTo>
                    <a:pt x="709" y="10"/>
                  </a:lnTo>
                  <a:lnTo>
                    <a:pt x="708" y="12"/>
                  </a:lnTo>
                  <a:lnTo>
                    <a:pt x="703" y="12"/>
                  </a:lnTo>
                  <a:lnTo>
                    <a:pt x="703" y="106"/>
                  </a:lnTo>
                  <a:lnTo>
                    <a:pt x="687" y="106"/>
                  </a:lnTo>
                  <a:lnTo>
                    <a:pt x="686" y="104"/>
                  </a:lnTo>
                  <a:lnTo>
                    <a:pt x="686" y="103"/>
                  </a:lnTo>
                  <a:lnTo>
                    <a:pt x="684" y="102"/>
                  </a:lnTo>
                  <a:lnTo>
                    <a:pt x="682" y="102"/>
                  </a:lnTo>
                  <a:lnTo>
                    <a:pt x="681" y="102"/>
                  </a:lnTo>
                  <a:lnTo>
                    <a:pt x="679" y="103"/>
                  </a:lnTo>
                  <a:lnTo>
                    <a:pt x="678" y="104"/>
                  </a:lnTo>
                  <a:lnTo>
                    <a:pt x="678" y="106"/>
                  </a:lnTo>
                  <a:lnTo>
                    <a:pt x="673" y="106"/>
                  </a:lnTo>
                  <a:lnTo>
                    <a:pt x="673" y="104"/>
                  </a:lnTo>
                  <a:lnTo>
                    <a:pt x="672" y="103"/>
                  </a:lnTo>
                  <a:lnTo>
                    <a:pt x="670" y="102"/>
                  </a:lnTo>
                  <a:lnTo>
                    <a:pt x="669" y="102"/>
                  </a:lnTo>
                  <a:lnTo>
                    <a:pt x="667" y="102"/>
                  </a:lnTo>
                  <a:lnTo>
                    <a:pt x="666" y="103"/>
                  </a:lnTo>
                  <a:lnTo>
                    <a:pt x="665" y="104"/>
                  </a:lnTo>
                  <a:lnTo>
                    <a:pt x="664" y="106"/>
                  </a:lnTo>
                  <a:lnTo>
                    <a:pt x="663" y="106"/>
                  </a:lnTo>
                  <a:lnTo>
                    <a:pt x="663" y="104"/>
                  </a:lnTo>
                  <a:lnTo>
                    <a:pt x="662" y="103"/>
                  </a:lnTo>
                  <a:lnTo>
                    <a:pt x="660" y="102"/>
                  </a:lnTo>
                  <a:lnTo>
                    <a:pt x="659" y="102"/>
                  </a:lnTo>
                  <a:lnTo>
                    <a:pt x="657" y="102"/>
                  </a:lnTo>
                  <a:lnTo>
                    <a:pt x="655" y="103"/>
                  </a:lnTo>
                  <a:lnTo>
                    <a:pt x="655" y="104"/>
                  </a:lnTo>
                  <a:lnTo>
                    <a:pt x="654" y="106"/>
                  </a:lnTo>
                  <a:lnTo>
                    <a:pt x="643" y="106"/>
                  </a:lnTo>
                  <a:lnTo>
                    <a:pt x="643" y="104"/>
                  </a:lnTo>
                  <a:lnTo>
                    <a:pt x="642" y="103"/>
                  </a:lnTo>
                  <a:lnTo>
                    <a:pt x="641" y="102"/>
                  </a:lnTo>
                  <a:lnTo>
                    <a:pt x="639" y="102"/>
                  </a:lnTo>
                  <a:lnTo>
                    <a:pt x="637" y="102"/>
                  </a:lnTo>
                  <a:lnTo>
                    <a:pt x="636" y="103"/>
                  </a:lnTo>
                  <a:lnTo>
                    <a:pt x="635" y="104"/>
                  </a:lnTo>
                  <a:lnTo>
                    <a:pt x="634" y="106"/>
                  </a:lnTo>
                  <a:lnTo>
                    <a:pt x="625" y="106"/>
                  </a:lnTo>
                  <a:lnTo>
                    <a:pt x="625" y="104"/>
                  </a:lnTo>
                  <a:lnTo>
                    <a:pt x="624" y="103"/>
                  </a:lnTo>
                  <a:lnTo>
                    <a:pt x="622" y="102"/>
                  </a:lnTo>
                  <a:lnTo>
                    <a:pt x="621" y="102"/>
                  </a:lnTo>
                  <a:lnTo>
                    <a:pt x="619" y="102"/>
                  </a:lnTo>
                  <a:lnTo>
                    <a:pt x="618" y="103"/>
                  </a:lnTo>
                  <a:lnTo>
                    <a:pt x="617" y="104"/>
                  </a:lnTo>
                  <a:lnTo>
                    <a:pt x="616" y="106"/>
                  </a:lnTo>
                  <a:lnTo>
                    <a:pt x="615" y="104"/>
                  </a:lnTo>
                  <a:lnTo>
                    <a:pt x="615" y="103"/>
                  </a:lnTo>
                  <a:lnTo>
                    <a:pt x="613" y="102"/>
                  </a:lnTo>
                  <a:lnTo>
                    <a:pt x="611" y="102"/>
                  </a:lnTo>
                  <a:lnTo>
                    <a:pt x="610" y="102"/>
                  </a:lnTo>
                  <a:lnTo>
                    <a:pt x="608" y="103"/>
                  </a:lnTo>
                  <a:lnTo>
                    <a:pt x="607" y="104"/>
                  </a:lnTo>
                  <a:lnTo>
                    <a:pt x="607" y="106"/>
                  </a:lnTo>
                  <a:lnTo>
                    <a:pt x="601" y="106"/>
                  </a:lnTo>
                  <a:lnTo>
                    <a:pt x="600" y="104"/>
                  </a:lnTo>
                  <a:lnTo>
                    <a:pt x="599" y="102"/>
                  </a:lnTo>
                  <a:lnTo>
                    <a:pt x="598" y="101"/>
                  </a:lnTo>
                  <a:lnTo>
                    <a:pt x="596" y="100"/>
                  </a:lnTo>
                  <a:lnTo>
                    <a:pt x="593" y="99"/>
                  </a:lnTo>
                  <a:lnTo>
                    <a:pt x="591" y="99"/>
                  </a:lnTo>
                  <a:lnTo>
                    <a:pt x="589" y="100"/>
                  </a:lnTo>
                  <a:lnTo>
                    <a:pt x="587" y="101"/>
                  </a:lnTo>
                  <a:lnTo>
                    <a:pt x="585" y="102"/>
                  </a:lnTo>
                  <a:lnTo>
                    <a:pt x="584" y="104"/>
                  </a:lnTo>
                  <a:lnTo>
                    <a:pt x="584" y="106"/>
                  </a:lnTo>
                  <a:lnTo>
                    <a:pt x="574" y="106"/>
                  </a:lnTo>
                  <a:lnTo>
                    <a:pt x="573" y="104"/>
                  </a:lnTo>
                  <a:lnTo>
                    <a:pt x="572" y="103"/>
                  </a:lnTo>
                  <a:lnTo>
                    <a:pt x="571" y="102"/>
                  </a:lnTo>
                  <a:lnTo>
                    <a:pt x="569" y="102"/>
                  </a:lnTo>
                  <a:lnTo>
                    <a:pt x="567" y="102"/>
                  </a:lnTo>
                  <a:lnTo>
                    <a:pt x="566" y="103"/>
                  </a:lnTo>
                  <a:lnTo>
                    <a:pt x="565" y="104"/>
                  </a:lnTo>
                  <a:lnTo>
                    <a:pt x="565" y="106"/>
                  </a:lnTo>
                  <a:lnTo>
                    <a:pt x="560" y="106"/>
                  </a:lnTo>
                  <a:lnTo>
                    <a:pt x="560" y="104"/>
                  </a:lnTo>
                  <a:lnTo>
                    <a:pt x="559" y="103"/>
                  </a:lnTo>
                  <a:lnTo>
                    <a:pt x="557" y="102"/>
                  </a:lnTo>
                  <a:lnTo>
                    <a:pt x="556" y="102"/>
                  </a:lnTo>
                  <a:lnTo>
                    <a:pt x="554" y="102"/>
                  </a:lnTo>
                  <a:lnTo>
                    <a:pt x="552" y="103"/>
                  </a:lnTo>
                  <a:lnTo>
                    <a:pt x="552" y="104"/>
                  </a:lnTo>
                  <a:lnTo>
                    <a:pt x="551" y="106"/>
                  </a:lnTo>
                  <a:lnTo>
                    <a:pt x="537" y="106"/>
                  </a:lnTo>
                  <a:lnTo>
                    <a:pt x="537" y="104"/>
                  </a:lnTo>
                  <a:lnTo>
                    <a:pt x="536" y="103"/>
                  </a:lnTo>
                  <a:lnTo>
                    <a:pt x="534" y="102"/>
                  </a:lnTo>
                  <a:lnTo>
                    <a:pt x="532" y="102"/>
                  </a:lnTo>
                  <a:lnTo>
                    <a:pt x="531" y="102"/>
                  </a:lnTo>
                  <a:lnTo>
                    <a:pt x="529" y="103"/>
                  </a:lnTo>
                  <a:lnTo>
                    <a:pt x="528" y="104"/>
                  </a:lnTo>
                  <a:lnTo>
                    <a:pt x="528" y="106"/>
                  </a:lnTo>
                  <a:lnTo>
                    <a:pt x="521" y="106"/>
                  </a:lnTo>
                  <a:lnTo>
                    <a:pt x="520" y="104"/>
                  </a:lnTo>
                  <a:lnTo>
                    <a:pt x="519" y="103"/>
                  </a:lnTo>
                  <a:lnTo>
                    <a:pt x="518" y="102"/>
                  </a:lnTo>
                  <a:lnTo>
                    <a:pt x="516" y="102"/>
                  </a:lnTo>
                  <a:lnTo>
                    <a:pt x="514" y="102"/>
                  </a:lnTo>
                  <a:lnTo>
                    <a:pt x="513" y="103"/>
                  </a:lnTo>
                  <a:lnTo>
                    <a:pt x="512" y="104"/>
                  </a:lnTo>
                  <a:lnTo>
                    <a:pt x="512" y="106"/>
                  </a:lnTo>
                  <a:lnTo>
                    <a:pt x="494" y="106"/>
                  </a:lnTo>
                  <a:lnTo>
                    <a:pt x="493" y="104"/>
                  </a:lnTo>
                  <a:lnTo>
                    <a:pt x="492" y="103"/>
                  </a:lnTo>
                  <a:lnTo>
                    <a:pt x="491" y="102"/>
                  </a:lnTo>
                  <a:lnTo>
                    <a:pt x="489" y="102"/>
                  </a:lnTo>
                  <a:lnTo>
                    <a:pt x="487" y="102"/>
                  </a:lnTo>
                  <a:lnTo>
                    <a:pt x="486" y="103"/>
                  </a:lnTo>
                  <a:lnTo>
                    <a:pt x="485" y="104"/>
                  </a:lnTo>
                  <a:lnTo>
                    <a:pt x="484" y="106"/>
                  </a:lnTo>
                  <a:lnTo>
                    <a:pt x="456" y="106"/>
                  </a:lnTo>
                  <a:lnTo>
                    <a:pt x="455" y="104"/>
                  </a:lnTo>
                  <a:lnTo>
                    <a:pt x="454" y="103"/>
                  </a:lnTo>
                  <a:lnTo>
                    <a:pt x="453" y="102"/>
                  </a:lnTo>
                  <a:lnTo>
                    <a:pt x="451" y="102"/>
                  </a:lnTo>
                  <a:lnTo>
                    <a:pt x="450" y="102"/>
                  </a:lnTo>
                  <a:lnTo>
                    <a:pt x="448" y="103"/>
                  </a:lnTo>
                  <a:lnTo>
                    <a:pt x="447" y="104"/>
                  </a:lnTo>
                  <a:lnTo>
                    <a:pt x="447" y="106"/>
                  </a:lnTo>
                  <a:lnTo>
                    <a:pt x="419" y="106"/>
                  </a:lnTo>
                  <a:lnTo>
                    <a:pt x="419" y="104"/>
                  </a:lnTo>
                  <a:lnTo>
                    <a:pt x="418" y="103"/>
                  </a:lnTo>
                  <a:lnTo>
                    <a:pt x="416" y="102"/>
                  </a:lnTo>
                  <a:lnTo>
                    <a:pt x="415" y="102"/>
                  </a:lnTo>
                  <a:lnTo>
                    <a:pt x="413" y="102"/>
                  </a:lnTo>
                  <a:lnTo>
                    <a:pt x="412" y="103"/>
                  </a:lnTo>
                  <a:lnTo>
                    <a:pt x="411" y="104"/>
                  </a:lnTo>
                  <a:lnTo>
                    <a:pt x="410" y="106"/>
                  </a:lnTo>
                  <a:lnTo>
                    <a:pt x="363" y="106"/>
                  </a:lnTo>
                  <a:lnTo>
                    <a:pt x="362" y="104"/>
                  </a:lnTo>
                  <a:lnTo>
                    <a:pt x="361" y="102"/>
                  </a:lnTo>
                  <a:lnTo>
                    <a:pt x="360" y="101"/>
                  </a:lnTo>
                  <a:lnTo>
                    <a:pt x="358" y="100"/>
                  </a:lnTo>
                  <a:lnTo>
                    <a:pt x="356" y="99"/>
                  </a:lnTo>
                  <a:lnTo>
                    <a:pt x="353" y="99"/>
                  </a:lnTo>
                  <a:lnTo>
                    <a:pt x="351" y="100"/>
                  </a:lnTo>
                  <a:lnTo>
                    <a:pt x="349" y="101"/>
                  </a:lnTo>
                  <a:lnTo>
                    <a:pt x="348" y="102"/>
                  </a:lnTo>
                  <a:lnTo>
                    <a:pt x="347" y="104"/>
                  </a:lnTo>
                  <a:lnTo>
                    <a:pt x="347" y="106"/>
                  </a:lnTo>
                  <a:lnTo>
                    <a:pt x="285" y="106"/>
                  </a:lnTo>
                  <a:lnTo>
                    <a:pt x="285" y="104"/>
                  </a:lnTo>
                  <a:lnTo>
                    <a:pt x="284" y="103"/>
                  </a:lnTo>
                  <a:lnTo>
                    <a:pt x="283" y="102"/>
                  </a:lnTo>
                  <a:lnTo>
                    <a:pt x="281" y="102"/>
                  </a:lnTo>
                  <a:lnTo>
                    <a:pt x="279" y="102"/>
                  </a:lnTo>
                  <a:lnTo>
                    <a:pt x="278" y="103"/>
                  </a:lnTo>
                  <a:lnTo>
                    <a:pt x="277" y="104"/>
                  </a:lnTo>
                  <a:lnTo>
                    <a:pt x="276" y="106"/>
                  </a:lnTo>
                  <a:lnTo>
                    <a:pt x="260" y="106"/>
                  </a:lnTo>
                  <a:lnTo>
                    <a:pt x="259" y="104"/>
                  </a:lnTo>
                  <a:lnTo>
                    <a:pt x="258" y="103"/>
                  </a:lnTo>
                  <a:lnTo>
                    <a:pt x="257" y="102"/>
                  </a:lnTo>
                  <a:lnTo>
                    <a:pt x="255" y="102"/>
                  </a:lnTo>
                  <a:lnTo>
                    <a:pt x="254" y="102"/>
                  </a:lnTo>
                  <a:lnTo>
                    <a:pt x="252" y="103"/>
                  </a:lnTo>
                  <a:lnTo>
                    <a:pt x="251" y="104"/>
                  </a:lnTo>
                  <a:lnTo>
                    <a:pt x="251" y="106"/>
                  </a:lnTo>
                  <a:lnTo>
                    <a:pt x="225" y="106"/>
                  </a:lnTo>
                  <a:lnTo>
                    <a:pt x="224" y="104"/>
                  </a:lnTo>
                  <a:lnTo>
                    <a:pt x="223" y="103"/>
                  </a:lnTo>
                  <a:lnTo>
                    <a:pt x="222" y="102"/>
                  </a:lnTo>
                  <a:lnTo>
                    <a:pt x="220" y="102"/>
                  </a:lnTo>
                  <a:lnTo>
                    <a:pt x="218" y="102"/>
                  </a:lnTo>
                  <a:lnTo>
                    <a:pt x="217" y="103"/>
                  </a:lnTo>
                  <a:lnTo>
                    <a:pt x="216" y="104"/>
                  </a:lnTo>
                  <a:lnTo>
                    <a:pt x="216" y="106"/>
                  </a:lnTo>
                  <a:lnTo>
                    <a:pt x="196" y="106"/>
                  </a:lnTo>
                  <a:lnTo>
                    <a:pt x="195" y="104"/>
                  </a:lnTo>
                  <a:lnTo>
                    <a:pt x="194" y="103"/>
                  </a:lnTo>
                  <a:lnTo>
                    <a:pt x="193" y="102"/>
                  </a:lnTo>
                  <a:lnTo>
                    <a:pt x="191" y="102"/>
                  </a:lnTo>
                  <a:lnTo>
                    <a:pt x="189" y="102"/>
                  </a:lnTo>
                  <a:lnTo>
                    <a:pt x="188" y="103"/>
                  </a:lnTo>
                  <a:lnTo>
                    <a:pt x="187" y="104"/>
                  </a:lnTo>
                  <a:lnTo>
                    <a:pt x="187" y="106"/>
                  </a:lnTo>
                  <a:lnTo>
                    <a:pt x="121" y="106"/>
                  </a:lnTo>
                  <a:lnTo>
                    <a:pt x="121" y="104"/>
                  </a:lnTo>
                  <a:lnTo>
                    <a:pt x="120" y="103"/>
                  </a:lnTo>
                  <a:lnTo>
                    <a:pt x="118" y="102"/>
                  </a:lnTo>
                  <a:lnTo>
                    <a:pt x="117" y="102"/>
                  </a:lnTo>
                  <a:lnTo>
                    <a:pt x="115" y="102"/>
                  </a:lnTo>
                  <a:lnTo>
                    <a:pt x="113" y="103"/>
                  </a:lnTo>
                  <a:lnTo>
                    <a:pt x="112" y="104"/>
                  </a:lnTo>
                  <a:lnTo>
                    <a:pt x="112" y="106"/>
                  </a:lnTo>
                  <a:lnTo>
                    <a:pt x="0" y="106"/>
                  </a:lnTo>
                  <a:lnTo>
                    <a:pt x="0" y="9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54" name="Freeform 664"/>
            <p:cNvSpPr>
              <a:spLocks/>
            </p:cNvSpPr>
            <p:nvPr/>
          </p:nvSpPr>
          <p:spPr bwMode="auto">
            <a:xfrm>
              <a:off x="750" y="1869"/>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55" name="Freeform 665"/>
            <p:cNvSpPr>
              <a:spLocks/>
            </p:cNvSpPr>
            <p:nvPr/>
          </p:nvSpPr>
          <p:spPr bwMode="auto">
            <a:xfrm>
              <a:off x="681" y="1622"/>
              <a:ext cx="607" cy="323"/>
            </a:xfrm>
            <a:custGeom>
              <a:avLst/>
              <a:gdLst>
                <a:gd name="T0" fmla="*/ 607 w 607"/>
                <a:gd name="T1" fmla="*/ 6 h 323"/>
                <a:gd name="T2" fmla="*/ 595 w 607"/>
                <a:gd name="T3" fmla="*/ 4 h 323"/>
                <a:gd name="T4" fmla="*/ 593 w 607"/>
                <a:gd name="T5" fmla="*/ 3 h 323"/>
                <a:gd name="T6" fmla="*/ 589 w 607"/>
                <a:gd name="T7" fmla="*/ 3 h 323"/>
                <a:gd name="T8" fmla="*/ 587 w 607"/>
                <a:gd name="T9" fmla="*/ 4 h 323"/>
                <a:gd name="T10" fmla="*/ 582 w 607"/>
                <a:gd name="T11" fmla="*/ 6 h 323"/>
                <a:gd name="T12" fmla="*/ 581 w 607"/>
                <a:gd name="T13" fmla="*/ 2 h 323"/>
                <a:gd name="T14" fmla="*/ 578 w 607"/>
                <a:gd name="T15" fmla="*/ 0 h 323"/>
                <a:gd name="T16" fmla="*/ 573 w 607"/>
                <a:gd name="T17" fmla="*/ 0 h 323"/>
                <a:gd name="T18" fmla="*/ 569 w 607"/>
                <a:gd name="T19" fmla="*/ 1 h 323"/>
                <a:gd name="T20" fmla="*/ 567 w 607"/>
                <a:gd name="T21" fmla="*/ 4 h 323"/>
                <a:gd name="T22" fmla="*/ 526 w 607"/>
                <a:gd name="T23" fmla="*/ 6 h 323"/>
                <a:gd name="T24" fmla="*/ 525 w 607"/>
                <a:gd name="T25" fmla="*/ 3 h 323"/>
                <a:gd name="T26" fmla="*/ 522 w 607"/>
                <a:gd name="T27" fmla="*/ 2 h 323"/>
                <a:gd name="T28" fmla="*/ 519 w 607"/>
                <a:gd name="T29" fmla="*/ 3 h 323"/>
                <a:gd name="T30" fmla="*/ 517 w 607"/>
                <a:gd name="T31" fmla="*/ 6 h 323"/>
                <a:gd name="T32" fmla="*/ 511 w 607"/>
                <a:gd name="T33" fmla="*/ 4 h 323"/>
                <a:gd name="T34" fmla="*/ 509 w 607"/>
                <a:gd name="T35" fmla="*/ 3 h 323"/>
                <a:gd name="T36" fmla="*/ 506 w 607"/>
                <a:gd name="T37" fmla="*/ 3 h 323"/>
                <a:gd name="T38" fmla="*/ 503 w 607"/>
                <a:gd name="T39" fmla="*/ 4 h 323"/>
                <a:gd name="T40" fmla="*/ 215 w 607"/>
                <a:gd name="T41" fmla="*/ 6 h 323"/>
                <a:gd name="T42" fmla="*/ 213 w 607"/>
                <a:gd name="T43" fmla="*/ 3 h 323"/>
                <a:gd name="T44" fmla="*/ 210 w 607"/>
                <a:gd name="T45" fmla="*/ 2 h 323"/>
                <a:gd name="T46" fmla="*/ 207 w 607"/>
                <a:gd name="T47" fmla="*/ 3 h 323"/>
                <a:gd name="T48" fmla="*/ 206 w 607"/>
                <a:gd name="T49" fmla="*/ 6 h 323"/>
                <a:gd name="T50" fmla="*/ 135 w 607"/>
                <a:gd name="T51" fmla="*/ 4 h 323"/>
                <a:gd name="T52" fmla="*/ 133 w 607"/>
                <a:gd name="T53" fmla="*/ 3 h 323"/>
                <a:gd name="T54" fmla="*/ 129 w 607"/>
                <a:gd name="T55" fmla="*/ 3 h 323"/>
                <a:gd name="T56" fmla="*/ 127 w 607"/>
                <a:gd name="T57" fmla="*/ 4 h 323"/>
                <a:gd name="T58" fmla="*/ 100 w 607"/>
                <a:gd name="T59" fmla="*/ 6 h 323"/>
                <a:gd name="T60" fmla="*/ 98 w 607"/>
                <a:gd name="T61" fmla="*/ 3 h 323"/>
                <a:gd name="T62" fmla="*/ 95 w 607"/>
                <a:gd name="T63" fmla="*/ 2 h 323"/>
                <a:gd name="T64" fmla="*/ 92 w 607"/>
                <a:gd name="T65" fmla="*/ 3 h 323"/>
                <a:gd name="T66" fmla="*/ 91 w 607"/>
                <a:gd name="T67" fmla="*/ 6 h 323"/>
                <a:gd name="T68" fmla="*/ 75 w 607"/>
                <a:gd name="T69" fmla="*/ 32 h 323"/>
                <a:gd name="T70" fmla="*/ 59 w 607"/>
                <a:gd name="T71" fmla="*/ 30 h 323"/>
                <a:gd name="T72" fmla="*/ 56 w 607"/>
                <a:gd name="T73" fmla="*/ 29 h 323"/>
                <a:gd name="T74" fmla="*/ 53 w 607"/>
                <a:gd name="T75" fmla="*/ 29 h 323"/>
                <a:gd name="T76" fmla="*/ 51 w 607"/>
                <a:gd name="T77" fmla="*/ 30 h 323"/>
                <a:gd name="T78" fmla="*/ 0 w 607"/>
                <a:gd name="T79" fmla="*/ 32 h 32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07"/>
                <a:gd name="T121" fmla="*/ 0 h 323"/>
                <a:gd name="T122" fmla="*/ 607 w 607"/>
                <a:gd name="T123" fmla="*/ 323 h 32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07" h="323">
                  <a:moveTo>
                    <a:pt x="607" y="323"/>
                  </a:moveTo>
                  <a:lnTo>
                    <a:pt x="607" y="6"/>
                  </a:lnTo>
                  <a:lnTo>
                    <a:pt x="596" y="6"/>
                  </a:lnTo>
                  <a:lnTo>
                    <a:pt x="595" y="4"/>
                  </a:lnTo>
                  <a:lnTo>
                    <a:pt x="594" y="3"/>
                  </a:lnTo>
                  <a:lnTo>
                    <a:pt x="593" y="3"/>
                  </a:lnTo>
                  <a:lnTo>
                    <a:pt x="591" y="2"/>
                  </a:lnTo>
                  <a:lnTo>
                    <a:pt x="589" y="3"/>
                  </a:lnTo>
                  <a:lnTo>
                    <a:pt x="588" y="3"/>
                  </a:lnTo>
                  <a:lnTo>
                    <a:pt x="587" y="4"/>
                  </a:lnTo>
                  <a:lnTo>
                    <a:pt x="587" y="6"/>
                  </a:lnTo>
                  <a:lnTo>
                    <a:pt x="582" y="6"/>
                  </a:lnTo>
                  <a:lnTo>
                    <a:pt x="582" y="4"/>
                  </a:lnTo>
                  <a:lnTo>
                    <a:pt x="581" y="2"/>
                  </a:lnTo>
                  <a:lnTo>
                    <a:pt x="579" y="1"/>
                  </a:lnTo>
                  <a:lnTo>
                    <a:pt x="578" y="0"/>
                  </a:lnTo>
                  <a:lnTo>
                    <a:pt x="575" y="0"/>
                  </a:lnTo>
                  <a:lnTo>
                    <a:pt x="573" y="0"/>
                  </a:lnTo>
                  <a:lnTo>
                    <a:pt x="571" y="0"/>
                  </a:lnTo>
                  <a:lnTo>
                    <a:pt x="569" y="1"/>
                  </a:lnTo>
                  <a:lnTo>
                    <a:pt x="568" y="2"/>
                  </a:lnTo>
                  <a:lnTo>
                    <a:pt x="567" y="4"/>
                  </a:lnTo>
                  <a:lnTo>
                    <a:pt x="566" y="6"/>
                  </a:lnTo>
                  <a:lnTo>
                    <a:pt x="526" y="6"/>
                  </a:lnTo>
                  <a:lnTo>
                    <a:pt x="526" y="4"/>
                  </a:lnTo>
                  <a:lnTo>
                    <a:pt x="525" y="3"/>
                  </a:lnTo>
                  <a:lnTo>
                    <a:pt x="523" y="3"/>
                  </a:lnTo>
                  <a:lnTo>
                    <a:pt x="522" y="2"/>
                  </a:lnTo>
                  <a:lnTo>
                    <a:pt x="520" y="3"/>
                  </a:lnTo>
                  <a:lnTo>
                    <a:pt x="519" y="3"/>
                  </a:lnTo>
                  <a:lnTo>
                    <a:pt x="518" y="4"/>
                  </a:lnTo>
                  <a:lnTo>
                    <a:pt x="517" y="6"/>
                  </a:lnTo>
                  <a:lnTo>
                    <a:pt x="512" y="6"/>
                  </a:lnTo>
                  <a:lnTo>
                    <a:pt x="511" y="4"/>
                  </a:lnTo>
                  <a:lnTo>
                    <a:pt x="511" y="3"/>
                  </a:lnTo>
                  <a:lnTo>
                    <a:pt x="509" y="3"/>
                  </a:lnTo>
                  <a:lnTo>
                    <a:pt x="507" y="2"/>
                  </a:lnTo>
                  <a:lnTo>
                    <a:pt x="506" y="3"/>
                  </a:lnTo>
                  <a:lnTo>
                    <a:pt x="504" y="3"/>
                  </a:lnTo>
                  <a:lnTo>
                    <a:pt x="503" y="4"/>
                  </a:lnTo>
                  <a:lnTo>
                    <a:pt x="503" y="6"/>
                  </a:lnTo>
                  <a:lnTo>
                    <a:pt x="215" y="6"/>
                  </a:lnTo>
                  <a:lnTo>
                    <a:pt x="214" y="4"/>
                  </a:lnTo>
                  <a:lnTo>
                    <a:pt x="213" y="3"/>
                  </a:lnTo>
                  <a:lnTo>
                    <a:pt x="212" y="3"/>
                  </a:lnTo>
                  <a:lnTo>
                    <a:pt x="210" y="2"/>
                  </a:lnTo>
                  <a:lnTo>
                    <a:pt x="208" y="3"/>
                  </a:lnTo>
                  <a:lnTo>
                    <a:pt x="207" y="3"/>
                  </a:lnTo>
                  <a:lnTo>
                    <a:pt x="206" y="4"/>
                  </a:lnTo>
                  <a:lnTo>
                    <a:pt x="206" y="6"/>
                  </a:lnTo>
                  <a:lnTo>
                    <a:pt x="135" y="6"/>
                  </a:lnTo>
                  <a:lnTo>
                    <a:pt x="135" y="4"/>
                  </a:lnTo>
                  <a:lnTo>
                    <a:pt x="134" y="3"/>
                  </a:lnTo>
                  <a:lnTo>
                    <a:pt x="133" y="3"/>
                  </a:lnTo>
                  <a:lnTo>
                    <a:pt x="131" y="2"/>
                  </a:lnTo>
                  <a:lnTo>
                    <a:pt x="129" y="3"/>
                  </a:lnTo>
                  <a:lnTo>
                    <a:pt x="128" y="3"/>
                  </a:lnTo>
                  <a:lnTo>
                    <a:pt x="127" y="4"/>
                  </a:lnTo>
                  <a:lnTo>
                    <a:pt x="126" y="6"/>
                  </a:lnTo>
                  <a:lnTo>
                    <a:pt x="100" y="6"/>
                  </a:lnTo>
                  <a:lnTo>
                    <a:pt x="99" y="4"/>
                  </a:lnTo>
                  <a:lnTo>
                    <a:pt x="98" y="3"/>
                  </a:lnTo>
                  <a:lnTo>
                    <a:pt x="97" y="3"/>
                  </a:lnTo>
                  <a:lnTo>
                    <a:pt x="95" y="2"/>
                  </a:lnTo>
                  <a:lnTo>
                    <a:pt x="94" y="3"/>
                  </a:lnTo>
                  <a:lnTo>
                    <a:pt x="92" y="3"/>
                  </a:lnTo>
                  <a:lnTo>
                    <a:pt x="91" y="4"/>
                  </a:lnTo>
                  <a:lnTo>
                    <a:pt x="91" y="6"/>
                  </a:lnTo>
                  <a:lnTo>
                    <a:pt x="75" y="6"/>
                  </a:lnTo>
                  <a:lnTo>
                    <a:pt x="75" y="32"/>
                  </a:lnTo>
                  <a:lnTo>
                    <a:pt x="59" y="32"/>
                  </a:lnTo>
                  <a:lnTo>
                    <a:pt x="59" y="30"/>
                  </a:lnTo>
                  <a:lnTo>
                    <a:pt x="58" y="29"/>
                  </a:lnTo>
                  <a:lnTo>
                    <a:pt x="56" y="29"/>
                  </a:lnTo>
                  <a:lnTo>
                    <a:pt x="55" y="28"/>
                  </a:lnTo>
                  <a:lnTo>
                    <a:pt x="53" y="29"/>
                  </a:lnTo>
                  <a:lnTo>
                    <a:pt x="52" y="29"/>
                  </a:lnTo>
                  <a:lnTo>
                    <a:pt x="51" y="30"/>
                  </a:lnTo>
                  <a:lnTo>
                    <a:pt x="50" y="32"/>
                  </a:lnTo>
                  <a:lnTo>
                    <a:pt x="0" y="32"/>
                  </a:lnTo>
                  <a:lnTo>
                    <a:pt x="0" y="30"/>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56" name="Freeform 666"/>
            <p:cNvSpPr>
              <a:spLocks/>
            </p:cNvSpPr>
            <p:nvPr/>
          </p:nvSpPr>
          <p:spPr bwMode="auto">
            <a:xfrm>
              <a:off x="675" y="1643"/>
              <a:ext cx="12" cy="11"/>
            </a:xfrm>
            <a:custGeom>
              <a:avLst/>
              <a:gdLst>
                <a:gd name="T0" fmla="*/ 0 w 12"/>
                <a:gd name="T1" fmla="*/ 9 h 11"/>
                <a:gd name="T2" fmla="*/ 6 w 12"/>
                <a:gd name="T3" fmla="*/ 0 h 11"/>
                <a:gd name="T4" fmla="*/ 12 w 12"/>
                <a:gd name="T5" fmla="*/ 9 h 11"/>
                <a:gd name="T6" fmla="*/ 9 w 12"/>
                <a:gd name="T7" fmla="*/ 10 h 11"/>
                <a:gd name="T8" fmla="*/ 6 w 12"/>
                <a:gd name="T9" fmla="*/ 11 h 11"/>
                <a:gd name="T10" fmla="*/ 3 w 12"/>
                <a:gd name="T11" fmla="*/ 10 h 11"/>
                <a:gd name="T12" fmla="*/ 0 w 12"/>
                <a:gd name="T13" fmla="*/ 9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0" y="9"/>
                  </a:moveTo>
                  <a:lnTo>
                    <a:pt x="6" y="0"/>
                  </a:lnTo>
                  <a:lnTo>
                    <a:pt x="12" y="9"/>
                  </a:lnTo>
                  <a:lnTo>
                    <a:pt x="9" y="10"/>
                  </a:lnTo>
                  <a:lnTo>
                    <a:pt x="6" y="11"/>
                  </a:lnTo>
                  <a:lnTo>
                    <a:pt x="3" y="10"/>
                  </a:lnTo>
                  <a:lnTo>
                    <a:pt x="0"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57" name="Rectangle 667"/>
            <p:cNvSpPr>
              <a:spLocks noChangeArrowheads="1"/>
            </p:cNvSpPr>
            <p:nvPr/>
          </p:nvSpPr>
          <p:spPr bwMode="auto">
            <a:xfrm>
              <a:off x="4140" y="931"/>
              <a:ext cx="376" cy="110"/>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058" name="Rectangle 668"/>
            <p:cNvSpPr>
              <a:spLocks noChangeArrowheads="1"/>
            </p:cNvSpPr>
            <p:nvPr/>
          </p:nvSpPr>
          <p:spPr bwMode="auto">
            <a:xfrm>
              <a:off x="4094" y="960"/>
              <a:ext cx="39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 Universal Account</a:t>
              </a:r>
              <a:endParaRPr lang="en-US">
                <a:solidFill>
                  <a:srgbClr val="FF0000"/>
                </a:solidFill>
              </a:endParaRPr>
            </a:p>
          </p:txBody>
        </p:sp>
        <p:sp>
          <p:nvSpPr>
            <p:cNvPr id="25059" name="Rectangle 669"/>
            <p:cNvSpPr>
              <a:spLocks noChangeArrowheads="1"/>
            </p:cNvSpPr>
            <p:nvPr/>
          </p:nvSpPr>
          <p:spPr bwMode="auto">
            <a:xfrm>
              <a:off x="4171" y="989"/>
              <a:ext cx="316"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Reconcilliation</a:t>
              </a:r>
              <a:endParaRPr lang="en-US">
                <a:solidFill>
                  <a:srgbClr val="FF0000"/>
                </a:solidFill>
              </a:endParaRPr>
            </a:p>
          </p:txBody>
        </p:sp>
        <p:sp>
          <p:nvSpPr>
            <p:cNvPr id="25060" name="Freeform 670"/>
            <p:cNvSpPr>
              <a:spLocks/>
            </p:cNvSpPr>
            <p:nvPr/>
          </p:nvSpPr>
          <p:spPr bwMode="auto">
            <a:xfrm>
              <a:off x="3216" y="1050"/>
              <a:ext cx="1112" cy="257"/>
            </a:xfrm>
            <a:custGeom>
              <a:avLst/>
              <a:gdLst>
                <a:gd name="T0" fmla="*/ 1040 w 1112"/>
                <a:gd name="T1" fmla="*/ 100 h 257"/>
                <a:gd name="T2" fmla="*/ 1037 w 1112"/>
                <a:gd name="T3" fmla="*/ 97 h 257"/>
                <a:gd name="T4" fmla="*/ 1032 w 1112"/>
                <a:gd name="T5" fmla="*/ 98 h 257"/>
                <a:gd name="T6" fmla="*/ 1003 w 1112"/>
                <a:gd name="T7" fmla="*/ 100 h 257"/>
                <a:gd name="T8" fmla="*/ 1000 w 1112"/>
                <a:gd name="T9" fmla="*/ 97 h 257"/>
                <a:gd name="T10" fmla="*/ 995 w 1112"/>
                <a:gd name="T11" fmla="*/ 98 h 257"/>
                <a:gd name="T12" fmla="*/ 883 w 1112"/>
                <a:gd name="T13" fmla="*/ 100 h 257"/>
                <a:gd name="T14" fmla="*/ 880 w 1112"/>
                <a:gd name="T15" fmla="*/ 97 h 257"/>
                <a:gd name="T16" fmla="*/ 875 w 1112"/>
                <a:gd name="T17" fmla="*/ 98 h 257"/>
                <a:gd name="T18" fmla="*/ 760 w 1112"/>
                <a:gd name="T19" fmla="*/ 100 h 257"/>
                <a:gd name="T20" fmla="*/ 757 w 1112"/>
                <a:gd name="T21" fmla="*/ 97 h 257"/>
                <a:gd name="T22" fmla="*/ 752 w 1112"/>
                <a:gd name="T23" fmla="*/ 98 h 257"/>
                <a:gd name="T24" fmla="*/ 699 w 1112"/>
                <a:gd name="T25" fmla="*/ 100 h 257"/>
                <a:gd name="T26" fmla="*/ 696 w 1112"/>
                <a:gd name="T27" fmla="*/ 97 h 257"/>
                <a:gd name="T28" fmla="*/ 691 w 1112"/>
                <a:gd name="T29" fmla="*/ 98 h 257"/>
                <a:gd name="T30" fmla="*/ 640 w 1112"/>
                <a:gd name="T31" fmla="*/ 100 h 257"/>
                <a:gd name="T32" fmla="*/ 637 w 1112"/>
                <a:gd name="T33" fmla="*/ 97 h 257"/>
                <a:gd name="T34" fmla="*/ 633 w 1112"/>
                <a:gd name="T35" fmla="*/ 98 h 257"/>
                <a:gd name="T36" fmla="*/ 597 w 1112"/>
                <a:gd name="T37" fmla="*/ 100 h 257"/>
                <a:gd name="T38" fmla="*/ 595 w 1112"/>
                <a:gd name="T39" fmla="*/ 97 h 257"/>
                <a:gd name="T40" fmla="*/ 590 w 1112"/>
                <a:gd name="T41" fmla="*/ 98 h 257"/>
                <a:gd name="T42" fmla="*/ 577 w 1112"/>
                <a:gd name="T43" fmla="*/ 100 h 257"/>
                <a:gd name="T44" fmla="*/ 574 w 1112"/>
                <a:gd name="T45" fmla="*/ 97 h 257"/>
                <a:gd name="T46" fmla="*/ 569 w 1112"/>
                <a:gd name="T47" fmla="*/ 98 h 257"/>
                <a:gd name="T48" fmla="*/ 555 w 1112"/>
                <a:gd name="T49" fmla="*/ 100 h 257"/>
                <a:gd name="T50" fmla="*/ 552 w 1112"/>
                <a:gd name="T51" fmla="*/ 97 h 257"/>
                <a:gd name="T52" fmla="*/ 547 w 1112"/>
                <a:gd name="T53" fmla="*/ 98 h 257"/>
                <a:gd name="T54" fmla="*/ 529 w 1112"/>
                <a:gd name="T55" fmla="*/ 100 h 257"/>
                <a:gd name="T56" fmla="*/ 526 w 1112"/>
                <a:gd name="T57" fmla="*/ 97 h 257"/>
                <a:gd name="T58" fmla="*/ 521 w 1112"/>
                <a:gd name="T59" fmla="*/ 98 h 257"/>
                <a:gd name="T60" fmla="*/ 501 w 1112"/>
                <a:gd name="T61" fmla="*/ 100 h 257"/>
                <a:gd name="T62" fmla="*/ 499 w 1112"/>
                <a:gd name="T63" fmla="*/ 97 h 257"/>
                <a:gd name="T64" fmla="*/ 494 w 1112"/>
                <a:gd name="T65" fmla="*/ 98 h 257"/>
                <a:gd name="T66" fmla="*/ 477 w 1112"/>
                <a:gd name="T67" fmla="*/ 100 h 257"/>
                <a:gd name="T68" fmla="*/ 474 w 1112"/>
                <a:gd name="T69" fmla="*/ 97 h 257"/>
                <a:gd name="T70" fmla="*/ 469 w 1112"/>
                <a:gd name="T71" fmla="*/ 98 h 257"/>
                <a:gd name="T72" fmla="*/ 188 w 1112"/>
                <a:gd name="T73" fmla="*/ 100 h 257"/>
                <a:gd name="T74" fmla="*/ 185 w 1112"/>
                <a:gd name="T75" fmla="*/ 97 h 257"/>
                <a:gd name="T76" fmla="*/ 180 w 1112"/>
                <a:gd name="T77" fmla="*/ 98 h 257"/>
                <a:gd name="T78" fmla="*/ 165 w 1112"/>
                <a:gd name="T79" fmla="*/ 100 h 257"/>
                <a:gd name="T80" fmla="*/ 162 w 1112"/>
                <a:gd name="T81" fmla="*/ 97 h 257"/>
                <a:gd name="T82" fmla="*/ 158 w 1112"/>
                <a:gd name="T83" fmla="*/ 98 h 257"/>
                <a:gd name="T84" fmla="*/ 135 w 1112"/>
                <a:gd name="T85" fmla="*/ 100 h 257"/>
                <a:gd name="T86" fmla="*/ 132 w 1112"/>
                <a:gd name="T87" fmla="*/ 97 h 257"/>
                <a:gd name="T88" fmla="*/ 127 w 1112"/>
                <a:gd name="T89" fmla="*/ 98 h 257"/>
                <a:gd name="T90" fmla="*/ 70 w 1112"/>
                <a:gd name="T91" fmla="*/ 100 h 257"/>
                <a:gd name="T92" fmla="*/ 68 w 1112"/>
                <a:gd name="T93" fmla="*/ 97 h 257"/>
                <a:gd name="T94" fmla="*/ 63 w 1112"/>
                <a:gd name="T95" fmla="*/ 98 h 257"/>
                <a:gd name="T96" fmla="*/ 49 w 1112"/>
                <a:gd name="T97" fmla="*/ 100 h 257"/>
                <a:gd name="T98" fmla="*/ 46 w 1112"/>
                <a:gd name="T99" fmla="*/ 97 h 257"/>
                <a:gd name="T100" fmla="*/ 41 w 1112"/>
                <a:gd name="T101" fmla="*/ 98 h 257"/>
                <a:gd name="T102" fmla="*/ 28 w 1112"/>
                <a:gd name="T103" fmla="*/ 100 h 257"/>
                <a:gd name="T104" fmla="*/ 26 w 1112"/>
                <a:gd name="T105" fmla="*/ 97 h 257"/>
                <a:gd name="T106" fmla="*/ 21 w 1112"/>
                <a:gd name="T107" fmla="*/ 98 h 257"/>
                <a:gd name="T108" fmla="*/ 0 w 1112"/>
                <a:gd name="T109" fmla="*/ 100 h 25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12"/>
                <a:gd name="T166" fmla="*/ 0 h 257"/>
                <a:gd name="T167" fmla="*/ 1112 w 1112"/>
                <a:gd name="T168" fmla="*/ 257 h 25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12" h="257">
                  <a:moveTo>
                    <a:pt x="1112" y="0"/>
                  </a:moveTo>
                  <a:lnTo>
                    <a:pt x="1112" y="100"/>
                  </a:lnTo>
                  <a:lnTo>
                    <a:pt x="1040" y="100"/>
                  </a:lnTo>
                  <a:lnTo>
                    <a:pt x="1040" y="99"/>
                  </a:lnTo>
                  <a:lnTo>
                    <a:pt x="1039" y="98"/>
                  </a:lnTo>
                  <a:lnTo>
                    <a:pt x="1037" y="97"/>
                  </a:lnTo>
                  <a:lnTo>
                    <a:pt x="1036" y="97"/>
                  </a:lnTo>
                  <a:lnTo>
                    <a:pt x="1034" y="97"/>
                  </a:lnTo>
                  <a:lnTo>
                    <a:pt x="1032" y="98"/>
                  </a:lnTo>
                  <a:lnTo>
                    <a:pt x="1032" y="99"/>
                  </a:lnTo>
                  <a:lnTo>
                    <a:pt x="1031" y="100"/>
                  </a:lnTo>
                  <a:lnTo>
                    <a:pt x="1003" y="100"/>
                  </a:lnTo>
                  <a:lnTo>
                    <a:pt x="1002" y="99"/>
                  </a:lnTo>
                  <a:lnTo>
                    <a:pt x="1001" y="98"/>
                  </a:lnTo>
                  <a:lnTo>
                    <a:pt x="1000" y="97"/>
                  </a:lnTo>
                  <a:lnTo>
                    <a:pt x="998" y="97"/>
                  </a:lnTo>
                  <a:lnTo>
                    <a:pt x="997" y="97"/>
                  </a:lnTo>
                  <a:lnTo>
                    <a:pt x="995" y="98"/>
                  </a:lnTo>
                  <a:lnTo>
                    <a:pt x="994" y="99"/>
                  </a:lnTo>
                  <a:lnTo>
                    <a:pt x="994" y="100"/>
                  </a:lnTo>
                  <a:lnTo>
                    <a:pt x="883" y="100"/>
                  </a:lnTo>
                  <a:lnTo>
                    <a:pt x="883" y="99"/>
                  </a:lnTo>
                  <a:lnTo>
                    <a:pt x="882" y="98"/>
                  </a:lnTo>
                  <a:lnTo>
                    <a:pt x="880" y="97"/>
                  </a:lnTo>
                  <a:lnTo>
                    <a:pt x="878" y="97"/>
                  </a:lnTo>
                  <a:lnTo>
                    <a:pt x="877" y="97"/>
                  </a:lnTo>
                  <a:lnTo>
                    <a:pt x="875" y="98"/>
                  </a:lnTo>
                  <a:lnTo>
                    <a:pt x="874" y="99"/>
                  </a:lnTo>
                  <a:lnTo>
                    <a:pt x="874" y="100"/>
                  </a:lnTo>
                  <a:lnTo>
                    <a:pt x="760" y="100"/>
                  </a:lnTo>
                  <a:lnTo>
                    <a:pt x="759" y="99"/>
                  </a:lnTo>
                  <a:lnTo>
                    <a:pt x="758" y="98"/>
                  </a:lnTo>
                  <a:lnTo>
                    <a:pt x="757" y="97"/>
                  </a:lnTo>
                  <a:lnTo>
                    <a:pt x="755" y="97"/>
                  </a:lnTo>
                  <a:lnTo>
                    <a:pt x="753" y="97"/>
                  </a:lnTo>
                  <a:lnTo>
                    <a:pt x="752" y="98"/>
                  </a:lnTo>
                  <a:lnTo>
                    <a:pt x="751" y="99"/>
                  </a:lnTo>
                  <a:lnTo>
                    <a:pt x="751" y="100"/>
                  </a:lnTo>
                  <a:lnTo>
                    <a:pt x="699" y="100"/>
                  </a:lnTo>
                  <a:lnTo>
                    <a:pt x="699" y="99"/>
                  </a:lnTo>
                  <a:lnTo>
                    <a:pt x="697" y="98"/>
                  </a:lnTo>
                  <a:lnTo>
                    <a:pt x="696" y="97"/>
                  </a:lnTo>
                  <a:lnTo>
                    <a:pt x="694" y="97"/>
                  </a:lnTo>
                  <a:lnTo>
                    <a:pt x="693" y="97"/>
                  </a:lnTo>
                  <a:lnTo>
                    <a:pt x="691" y="98"/>
                  </a:lnTo>
                  <a:lnTo>
                    <a:pt x="690" y="99"/>
                  </a:lnTo>
                  <a:lnTo>
                    <a:pt x="690" y="100"/>
                  </a:lnTo>
                  <a:lnTo>
                    <a:pt x="640" y="100"/>
                  </a:lnTo>
                  <a:lnTo>
                    <a:pt x="640" y="99"/>
                  </a:lnTo>
                  <a:lnTo>
                    <a:pt x="639" y="98"/>
                  </a:lnTo>
                  <a:lnTo>
                    <a:pt x="637" y="97"/>
                  </a:lnTo>
                  <a:lnTo>
                    <a:pt x="636" y="97"/>
                  </a:lnTo>
                  <a:lnTo>
                    <a:pt x="634" y="97"/>
                  </a:lnTo>
                  <a:lnTo>
                    <a:pt x="633" y="98"/>
                  </a:lnTo>
                  <a:lnTo>
                    <a:pt x="632" y="99"/>
                  </a:lnTo>
                  <a:lnTo>
                    <a:pt x="631" y="100"/>
                  </a:lnTo>
                  <a:lnTo>
                    <a:pt x="597" y="100"/>
                  </a:lnTo>
                  <a:lnTo>
                    <a:pt x="597" y="99"/>
                  </a:lnTo>
                  <a:lnTo>
                    <a:pt x="596" y="98"/>
                  </a:lnTo>
                  <a:lnTo>
                    <a:pt x="595" y="97"/>
                  </a:lnTo>
                  <a:lnTo>
                    <a:pt x="593" y="97"/>
                  </a:lnTo>
                  <a:lnTo>
                    <a:pt x="591" y="97"/>
                  </a:lnTo>
                  <a:lnTo>
                    <a:pt x="590" y="98"/>
                  </a:lnTo>
                  <a:lnTo>
                    <a:pt x="589" y="99"/>
                  </a:lnTo>
                  <a:lnTo>
                    <a:pt x="588" y="100"/>
                  </a:lnTo>
                  <a:lnTo>
                    <a:pt x="577" y="100"/>
                  </a:lnTo>
                  <a:lnTo>
                    <a:pt x="576" y="99"/>
                  </a:lnTo>
                  <a:lnTo>
                    <a:pt x="576" y="98"/>
                  </a:lnTo>
                  <a:lnTo>
                    <a:pt x="574" y="97"/>
                  </a:lnTo>
                  <a:lnTo>
                    <a:pt x="572" y="97"/>
                  </a:lnTo>
                  <a:lnTo>
                    <a:pt x="571" y="97"/>
                  </a:lnTo>
                  <a:lnTo>
                    <a:pt x="569" y="98"/>
                  </a:lnTo>
                  <a:lnTo>
                    <a:pt x="568" y="99"/>
                  </a:lnTo>
                  <a:lnTo>
                    <a:pt x="568" y="100"/>
                  </a:lnTo>
                  <a:lnTo>
                    <a:pt x="555" y="100"/>
                  </a:lnTo>
                  <a:lnTo>
                    <a:pt x="554" y="99"/>
                  </a:lnTo>
                  <a:lnTo>
                    <a:pt x="554" y="98"/>
                  </a:lnTo>
                  <a:lnTo>
                    <a:pt x="552" y="97"/>
                  </a:lnTo>
                  <a:lnTo>
                    <a:pt x="550" y="97"/>
                  </a:lnTo>
                  <a:lnTo>
                    <a:pt x="549" y="97"/>
                  </a:lnTo>
                  <a:lnTo>
                    <a:pt x="547" y="98"/>
                  </a:lnTo>
                  <a:lnTo>
                    <a:pt x="546" y="99"/>
                  </a:lnTo>
                  <a:lnTo>
                    <a:pt x="546" y="100"/>
                  </a:lnTo>
                  <a:lnTo>
                    <a:pt x="529" y="100"/>
                  </a:lnTo>
                  <a:lnTo>
                    <a:pt x="529" y="99"/>
                  </a:lnTo>
                  <a:lnTo>
                    <a:pt x="528" y="98"/>
                  </a:lnTo>
                  <a:lnTo>
                    <a:pt x="526" y="97"/>
                  </a:lnTo>
                  <a:lnTo>
                    <a:pt x="525" y="97"/>
                  </a:lnTo>
                  <a:lnTo>
                    <a:pt x="523" y="97"/>
                  </a:lnTo>
                  <a:lnTo>
                    <a:pt x="521" y="98"/>
                  </a:lnTo>
                  <a:lnTo>
                    <a:pt x="520" y="99"/>
                  </a:lnTo>
                  <a:lnTo>
                    <a:pt x="520" y="100"/>
                  </a:lnTo>
                  <a:lnTo>
                    <a:pt x="501" y="100"/>
                  </a:lnTo>
                  <a:lnTo>
                    <a:pt x="501" y="99"/>
                  </a:lnTo>
                  <a:lnTo>
                    <a:pt x="500" y="98"/>
                  </a:lnTo>
                  <a:lnTo>
                    <a:pt x="499" y="97"/>
                  </a:lnTo>
                  <a:lnTo>
                    <a:pt x="497" y="97"/>
                  </a:lnTo>
                  <a:lnTo>
                    <a:pt x="495" y="97"/>
                  </a:lnTo>
                  <a:lnTo>
                    <a:pt x="494" y="98"/>
                  </a:lnTo>
                  <a:lnTo>
                    <a:pt x="493" y="99"/>
                  </a:lnTo>
                  <a:lnTo>
                    <a:pt x="492" y="100"/>
                  </a:lnTo>
                  <a:lnTo>
                    <a:pt x="477" y="100"/>
                  </a:lnTo>
                  <a:lnTo>
                    <a:pt x="477" y="99"/>
                  </a:lnTo>
                  <a:lnTo>
                    <a:pt x="476" y="98"/>
                  </a:lnTo>
                  <a:lnTo>
                    <a:pt x="474" y="97"/>
                  </a:lnTo>
                  <a:lnTo>
                    <a:pt x="473" y="97"/>
                  </a:lnTo>
                  <a:lnTo>
                    <a:pt x="471" y="97"/>
                  </a:lnTo>
                  <a:lnTo>
                    <a:pt x="469" y="98"/>
                  </a:lnTo>
                  <a:lnTo>
                    <a:pt x="469" y="99"/>
                  </a:lnTo>
                  <a:lnTo>
                    <a:pt x="468" y="100"/>
                  </a:lnTo>
                  <a:lnTo>
                    <a:pt x="188" y="100"/>
                  </a:lnTo>
                  <a:lnTo>
                    <a:pt x="187" y="99"/>
                  </a:lnTo>
                  <a:lnTo>
                    <a:pt x="186" y="98"/>
                  </a:lnTo>
                  <a:lnTo>
                    <a:pt x="185" y="97"/>
                  </a:lnTo>
                  <a:lnTo>
                    <a:pt x="183" y="97"/>
                  </a:lnTo>
                  <a:lnTo>
                    <a:pt x="182" y="97"/>
                  </a:lnTo>
                  <a:lnTo>
                    <a:pt x="180" y="98"/>
                  </a:lnTo>
                  <a:lnTo>
                    <a:pt x="179" y="99"/>
                  </a:lnTo>
                  <a:lnTo>
                    <a:pt x="179" y="100"/>
                  </a:lnTo>
                  <a:lnTo>
                    <a:pt x="165" y="100"/>
                  </a:lnTo>
                  <a:lnTo>
                    <a:pt x="165" y="99"/>
                  </a:lnTo>
                  <a:lnTo>
                    <a:pt x="164" y="98"/>
                  </a:lnTo>
                  <a:lnTo>
                    <a:pt x="162" y="97"/>
                  </a:lnTo>
                  <a:lnTo>
                    <a:pt x="161" y="97"/>
                  </a:lnTo>
                  <a:lnTo>
                    <a:pt x="159" y="97"/>
                  </a:lnTo>
                  <a:lnTo>
                    <a:pt x="158" y="98"/>
                  </a:lnTo>
                  <a:lnTo>
                    <a:pt x="157" y="99"/>
                  </a:lnTo>
                  <a:lnTo>
                    <a:pt x="156" y="100"/>
                  </a:lnTo>
                  <a:lnTo>
                    <a:pt x="135" y="100"/>
                  </a:lnTo>
                  <a:lnTo>
                    <a:pt x="135" y="99"/>
                  </a:lnTo>
                  <a:lnTo>
                    <a:pt x="133" y="98"/>
                  </a:lnTo>
                  <a:lnTo>
                    <a:pt x="132" y="97"/>
                  </a:lnTo>
                  <a:lnTo>
                    <a:pt x="130" y="97"/>
                  </a:lnTo>
                  <a:lnTo>
                    <a:pt x="129" y="97"/>
                  </a:lnTo>
                  <a:lnTo>
                    <a:pt x="127" y="98"/>
                  </a:lnTo>
                  <a:lnTo>
                    <a:pt x="126" y="99"/>
                  </a:lnTo>
                  <a:lnTo>
                    <a:pt x="126" y="100"/>
                  </a:lnTo>
                  <a:lnTo>
                    <a:pt x="70" y="100"/>
                  </a:lnTo>
                  <a:lnTo>
                    <a:pt x="70" y="99"/>
                  </a:lnTo>
                  <a:lnTo>
                    <a:pt x="69" y="98"/>
                  </a:lnTo>
                  <a:lnTo>
                    <a:pt x="68" y="97"/>
                  </a:lnTo>
                  <a:lnTo>
                    <a:pt x="66" y="97"/>
                  </a:lnTo>
                  <a:lnTo>
                    <a:pt x="64" y="97"/>
                  </a:lnTo>
                  <a:lnTo>
                    <a:pt x="63" y="98"/>
                  </a:lnTo>
                  <a:lnTo>
                    <a:pt x="62" y="99"/>
                  </a:lnTo>
                  <a:lnTo>
                    <a:pt x="61" y="100"/>
                  </a:lnTo>
                  <a:lnTo>
                    <a:pt x="49" y="100"/>
                  </a:lnTo>
                  <a:lnTo>
                    <a:pt x="48" y="99"/>
                  </a:lnTo>
                  <a:lnTo>
                    <a:pt x="47" y="98"/>
                  </a:lnTo>
                  <a:lnTo>
                    <a:pt x="46" y="97"/>
                  </a:lnTo>
                  <a:lnTo>
                    <a:pt x="44" y="97"/>
                  </a:lnTo>
                  <a:lnTo>
                    <a:pt x="43" y="97"/>
                  </a:lnTo>
                  <a:lnTo>
                    <a:pt x="41" y="98"/>
                  </a:lnTo>
                  <a:lnTo>
                    <a:pt x="40" y="99"/>
                  </a:lnTo>
                  <a:lnTo>
                    <a:pt x="40" y="100"/>
                  </a:lnTo>
                  <a:lnTo>
                    <a:pt x="28" y="100"/>
                  </a:lnTo>
                  <a:lnTo>
                    <a:pt x="28" y="99"/>
                  </a:lnTo>
                  <a:lnTo>
                    <a:pt x="27" y="98"/>
                  </a:lnTo>
                  <a:lnTo>
                    <a:pt x="26" y="97"/>
                  </a:lnTo>
                  <a:lnTo>
                    <a:pt x="24" y="97"/>
                  </a:lnTo>
                  <a:lnTo>
                    <a:pt x="22" y="97"/>
                  </a:lnTo>
                  <a:lnTo>
                    <a:pt x="21" y="98"/>
                  </a:lnTo>
                  <a:lnTo>
                    <a:pt x="20" y="99"/>
                  </a:lnTo>
                  <a:lnTo>
                    <a:pt x="19" y="100"/>
                  </a:lnTo>
                  <a:lnTo>
                    <a:pt x="0" y="100"/>
                  </a:lnTo>
                  <a:lnTo>
                    <a:pt x="0" y="257"/>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61" name="Freeform 671"/>
            <p:cNvSpPr>
              <a:spLocks/>
            </p:cNvSpPr>
            <p:nvPr/>
          </p:nvSpPr>
          <p:spPr bwMode="auto">
            <a:xfrm>
              <a:off x="4322" y="1041"/>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62" name="Rectangle 672"/>
            <p:cNvSpPr>
              <a:spLocks noChangeArrowheads="1"/>
            </p:cNvSpPr>
            <p:nvPr/>
          </p:nvSpPr>
          <p:spPr bwMode="auto">
            <a:xfrm>
              <a:off x="4228" y="835"/>
              <a:ext cx="229" cy="63"/>
            </a:xfrm>
            <a:prstGeom prst="rect">
              <a:avLst/>
            </a:prstGeom>
            <a:blipFill dpi="0" rotWithShape="0">
              <a:blip r:embed="rId6"/>
              <a:srcRect/>
              <a:tile tx="0" ty="0" sx="100000" sy="100000" flip="none" algn="tl"/>
            </a:blipFill>
            <a:ln w="0">
              <a:solidFill>
                <a:srgbClr val="000000"/>
              </a:solidFill>
              <a:miter lim="800000"/>
              <a:headEnd/>
              <a:tailEnd/>
            </a:ln>
          </p:spPr>
          <p:txBody>
            <a:bodyPr/>
            <a:lstStyle/>
            <a:p>
              <a:endParaRPr lang="en-US"/>
            </a:p>
          </p:txBody>
        </p:sp>
        <p:sp>
          <p:nvSpPr>
            <p:cNvPr id="25063" name="Rectangle 673"/>
            <p:cNvSpPr>
              <a:spLocks noChangeArrowheads="1"/>
            </p:cNvSpPr>
            <p:nvPr/>
          </p:nvSpPr>
          <p:spPr bwMode="auto">
            <a:xfrm>
              <a:off x="4228" y="840"/>
              <a:ext cx="229"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Depository</a:t>
              </a:r>
              <a:endParaRPr lang="en-US">
                <a:solidFill>
                  <a:srgbClr val="FF0000"/>
                </a:solidFill>
              </a:endParaRPr>
            </a:p>
          </p:txBody>
        </p:sp>
        <p:sp>
          <p:nvSpPr>
            <p:cNvPr id="25064" name="Rectangle 674"/>
            <p:cNvSpPr>
              <a:spLocks noChangeArrowheads="1"/>
            </p:cNvSpPr>
            <p:nvPr/>
          </p:nvSpPr>
          <p:spPr bwMode="auto">
            <a:xfrm>
              <a:off x="4276" y="866"/>
              <a:ext cx="13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Banks</a:t>
              </a:r>
              <a:endParaRPr lang="en-US">
                <a:solidFill>
                  <a:srgbClr val="FF0000"/>
                </a:solidFill>
              </a:endParaRPr>
            </a:p>
          </p:txBody>
        </p:sp>
        <p:sp>
          <p:nvSpPr>
            <p:cNvPr id="25065" name="Freeform 675"/>
            <p:cNvSpPr>
              <a:spLocks/>
            </p:cNvSpPr>
            <p:nvPr/>
          </p:nvSpPr>
          <p:spPr bwMode="auto">
            <a:xfrm>
              <a:off x="4328" y="898"/>
              <a:ext cx="15" cy="29"/>
            </a:xfrm>
            <a:custGeom>
              <a:avLst/>
              <a:gdLst>
                <a:gd name="T0" fmla="*/ 15 w 15"/>
                <a:gd name="T1" fmla="*/ 0 h 29"/>
                <a:gd name="T2" fmla="*/ 15 w 15"/>
                <a:gd name="T3" fmla="*/ 15 h 29"/>
                <a:gd name="T4" fmla="*/ 0 w 15"/>
                <a:gd name="T5" fmla="*/ 15 h 29"/>
                <a:gd name="T6" fmla="*/ 0 w 15"/>
                <a:gd name="T7" fmla="*/ 29 h 29"/>
                <a:gd name="T8" fmla="*/ 0 60000 65536"/>
                <a:gd name="T9" fmla="*/ 0 60000 65536"/>
                <a:gd name="T10" fmla="*/ 0 60000 65536"/>
                <a:gd name="T11" fmla="*/ 0 60000 65536"/>
                <a:gd name="T12" fmla="*/ 0 w 15"/>
                <a:gd name="T13" fmla="*/ 0 h 29"/>
                <a:gd name="T14" fmla="*/ 15 w 15"/>
                <a:gd name="T15" fmla="*/ 29 h 29"/>
              </a:gdLst>
              <a:ahLst/>
              <a:cxnLst>
                <a:cxn ang="T8">
                  <a:pos x="T0" y="T1"/>
                </a:cxn>
                <a:cxn ang="T9">
                  <a:pos x="T2" y="T3"/>
                </a:cxn>
                <a:cxn ang="T10">
                  <a:pos x="T4" y="T5"/>
                </a:cxn>
                <a:cxn ang="T11">
                  <a:pos x="T6" y="T7"/>
                </a:cxn>
              </a:cxnLst>
              <a:rect l="T12" t="T13" r="T14" b="T15"/>
              <a:pathLst>
                <a:path w="15" h="29">
                  <a:moveTo>
                    <a:pt x="15" y="0"/>
                  </a:moveTo>
                  <a:lnTo>
                    <a:pt x="15" y="15"/>
                  </a:lnTo>
                  <a:lnTo>
                    <a:pt x="0" y="15"/>
                  </a:lnTo>
                  <a:lnTo>
                    <a:pt x="0" y="29"/>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66" name="Freeform 676"/>
            <p:cNvSpPr>
              <a:spLocks/>
            </p:cNvSpPr>
            <p:nvPr/>
          </p:nvSpPr>
          <p:spPr bwMode="auto">
            <a:xfrm>
              <a:off x="4325" y="926"/>
              <a:ext cx="6" cy="5"/>
            </a:xfrm>
            <a:custGeom>
              <a:avLst/>
              <a:gdLst>
                <a:gd name="T0" fmla="*/ 6 w 6"/>
                <a:gd name="T1" fmla="*/ 1 h 5"/>
                <a:gd name="T2" fmla="*/ 3 w 6"/>
                <a:gd name="T3" fmla="*/ 5 h 5"/>
                <a:gd name="T4" fmla="*/ 0 w 6"/>
                <a:gd name="T5" fmla="*/ 1 h 5"/>
                <a:gd name="T6" fmla="*/ 2 w 6"/>
                <a:gd name="T7" fmla="*/ 0 h 5"/>
                <a:gd name="T8" fmla="*/ 4 w 6"/>
                <a:gd name="T9" fmla="*/ 0 h 5"/>
                <a:gd name="T10" fmla="*/ 6 w 6"/>
                <a:gd name="T11" fmla="*/ 1 h 5"/>
                <a:gd name="T12" fmla="*/ 0 60000 65536"/>
                <a:gd name="T13" fmla="*/ 0 60000 65536"/>
                <a:gd name="T14" fmla="*/ 0 60000 65536"/>
                <a:gd name="T15" fmla="*/ 0 60000 65536"/>
                <a:gd name="T16" fmla="*/ 0 60000 65536"/>
                <a:gd name="T17" fmla="*/ 0 60000 65536"/>
                <a:gd name="T18" fmla="*/ 0 w 6"/>
                <a:gd name="T19" fmla="*/ 0 h 5"/>
                <a:gd name="T20" fmla="*/ 6 w 6"/>
                <a:gd name="T21" fmla="*/ 5 h 5"/>
              </a:gdLst>
              <a:ahLst/>
              <a:cxnLst>
                <a:cxn ang="T12">
                  <a:pos x="T0" y="T1"/>
                </a:cxn>
                <a:cxn ang="T13">
                  <a:pos x="T2" y="T3"/>
                </a:cxn>
                <a:cxn ang="T14">
                  <a:pos x="T4" y="T5"/>
                </a:cxn>
                <a:cxn ang="T15">
                  <a:pos x="T6" y="T7"/>
                </a:cxn>
                <a:cxn ang="T16">
                  <a:pos x="T8" y="T9"/>
                </a:cxn>
                <a:cxn ang="T17">
                  <a:pos x="T10" y="T11"/>
                </a:cxn>
              </a:cxnLst>
              <a:rect l="T18" t="T19" r="T20" b="T21"/>
              <a:pathLst>
                <a:path w="6" h="5">
                  <a:moveTo>
                    <a:pt x="6" y="1"/>
                  </a:moveTo>
                  <a:lnTo>
                    <a:pt x="3" y="5"/>
                  </a:lnTo>
                  <a:lnTo>
                    <a:pt x="0" y="1"/>
                  </a:lnTo>
                  <a:lnTo>
                    <a:pt x="2" y="0"/>
                  </a:lnTo>
                  <a:lnTo>
                    <a:pt x="4" y="0"/>
                  </a:lnTo>
                  <a:lnTo>
                    <a:pt x="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67" name="Freeform 677"/>
            <p:cNvSpPr>
              <a:spLocks/>
            </p:cNvSpPr>
            <p:nvPr/>
          </p:nvSpPr>
          <p:spPr bwMode="auto">
            <a:xfrm>
              <a:off x="1649" y="2737"/>
              <a:ext cx="1010" cy="403"/>
            </a:xfrm>
            <a:custGeom>
              <a:avLst/>
              <a:gdLst>
                <a:gd name="T0" fmla="*/ 982 w 1010"/>
                <a:gd name="T1" fmla="*/ 16 h 403"/>
                <a:gd name="T2" fmla="*/ 976 w 1010"/>
                <a:gd name="T3" fmla="*/ 14 h 403"/>
                <a:gd name="T4" fmla="*/ 960 w 1010"/>
                <a:gd name="T5" fmla="*/ 17 h 403"/>
                <a:gd name="T6" fmla="*/ 956 w 1010"/>
                <a:gd name="T7" fmla="*/ 14 h 403"/>
                <a:gd name="T8" fmla="*/ 951 w 1010"/>
                <a:gd name="T9" fmla="*/ 17 h 403"/>
                <a:gd name="T10" fmla="*/ 905 w 1010"/>
                <a:gd name="T11" fmla="*/ 14 h 403"/>
                <a:gd name="T12" fmla="*/ 900 w 1010"/>
                <a:gd name="T13" fmla="*/ 16 h 403"/>
                <a:gd name="T14" fmla="*/ 772 w 1010"/>
                <a:gd name="T15" fmla="*/ 15 h 403"/>
                <a:gd name="T16" fmla="*/ 766 w 1010"/>
                <a:gd name="T17" fmla="*/ 15 h 403"/>
                <a:gd name="T18" fmla="*/ 753 w 1010"/>
                <a:gd name="T19" fmla="*/ 16 h 403"/>
                <a:gd name="T20" fmla="*/ 747 w 1010"/>
                <a:gd name="T21" fmla="*/ 14 h 403"/>
                <a:gd name="T22" fmla="*/ 724 w 1010"/>
                <a:gd name="T23" fmla="*/ 17 h 403"/>
                <a:gd name="T24" fmla="*/ 719 w 1010"/>
                <a:gd name="T25" fmla="*/ 14 h 403"/>
                <a:gd name="T26" fmla="*/ 715 w 1010"/>
                <a:gd name="T27" fmla="*/ 17 h 403"/>
                <a:gd name="T28" fmla="*/ 692 w 1010"/>
                <a:gd name="T29" fmla="*/ 14 h 403"/>
                <a:gd name="T30" fmla="*/ 686 w 1010"/>
                <a:gd name="T31" fmla="*/ 16 h 403"/>
                <a:gd name="T32" fmla="*/ 605 w 1010"/>
                <a:gd name="T33" fmla="*/ 15 h 403"/>
                <a:gd name="T34" fmla="*/ 599 w 1010"/>
                <a:gd name="T35" fmla="*/ 15 h 403"/>
                <a:gd name="T36" fmla="*/ 507 w 1010"/>
                <a:gd name="T37" fmla="*/ 16 h 403"/>
                <a:gd name="T38" fmla="*/ 501 w 1010"/>
                <a:gd name="T39" fmla="*/ 14 h 403"/>
                <a:gd name="T40" fmla="*/ 487 w 1010"/>
                <a:gd name="T41" fmla="*/ 17 h 403"/>
                <a:gd name="T42" fmla="*/ 481 w 1010"/>
                <a:gd name="T43" fmla="*/ 11 h 403"/>
                <a:gd name="T44" fmla="*/ 472 w 1010"/>
                <a:gd name="T45" fmla="*/ 12 h 403"/>
                <a:gd name="T46" fmla="*/ 458 w 1010"/>
                <a:gd name="T47" fmla="*/ 17 h 403"/>
                <a:gd name="T48" fmla="*/ 453 w 1010"/>
                <a:gd name="T49" fmla="*/ 14 h 403"/>
                <a:gd name="T50" fmla="*/ 449 w 1010"/>
                <a:gd name="T51" fmla="*/ 17 h 403"/>
                <a:gd name="T52" fmla="*/ 412 w 1010"/>
                <a:gd name="T53" fmla="*/ 14 h 403"/>
                <a:gd name="T54" fmla="*/ 407 w 1010"/>
                <a:gd name="T55" fmla="*/ 16 h 403"/>
                <a:gd name="T56" fmla="*/ 400 w 1010"/>
                <a:gd name="T57" fmla="*/ 14 h 403"/>
                <a:gd name="T58" fmla="*/ 393 w 1010"/>
                <a:gd name="T59" fmla="*/ 11 h 403"/>
                <a:gd name="T60" fmla="*/ 386 w 1010"/>
                <a:gd name="T61" fmla="*/ 15 h 403"/>
                <a:gd name="T62" fmla="*/ 360 w 1010"/>
                <a:gd name="T63" fmla="*/ 14 h 403"/>
                <a:gd name="T64" fmla="*/ 353 w 1010"/>
                <a:gd name="T65" fmla="*/ 12 h 403"/>
                <a:gd name="T66" fmla="*/ 347 w 1010"/>
                <a:gd name="T67" fmla="*/ 16 h 403"/>
                <a:gd name="T68" fmla="*/ 283 w 1010"/>
                <a:gd name="T69" fmla="*/ 15 h 403"/>
                <a:gd name="T70" fmla="*/ 276 w 1010"/>
                <a:gd name="T71" fmla="*/ 15 h 403"/>
                <a:gd name="T72" fmla="*/ 273 w 1010"/>
                <a:gd name="T73" fmla="*/ 16 h 403"/>
                <a:gd name="T74" fmla="*/ 267 w 1010"/>
                <a:gd name="T75" fmla="*/ 14 h 403"/>
                <a:gd name="T76" fmla="*/ 244 w 1010"/>
                <a:gd name="T77" fmla="*/ 17 h 403"/>
                <a:gd name="T78" fmla="*/ 240 w 1010"/>
                <a:gd name="T79" fmla="*/ 14 h 403"/>
                <a:gd name="T80" fmla="*/ 235 w 1010"/>
                <a:gd name="T81" fmla="*/ 17 h 403"/>
                <a:gd name="T82" fmla="*/ 223 w 1010"/>
                <a:gd name="T83" fmla="*/ 14 h 403"/>
                <a:gd name="T84" fmla="*/ 217 w 1010"/>
                <a:gd name="T85" fmla="*/ 16 h 403"/>
                <a:gd name="T86" fmla="*/ 163 w 1010"/>
                <a:gd name="T87" fmla="*/ 15 h 403"/>
                <a:gd name="T88" fmla="*/ 157 w 1010"/>
                <a:gd name="T89" fmla="*/ 15 h 403"/>
                <a:gd name="T90" fmla="*/ 111 w 1010"/>
                <a:gd name="T91" fmla="*/ 16 h 403"/>
                <a:gd name="T92" fmla="*/ 105 w 1010"/>
                <a:gd name="T93" fmla="*/ 14 h 403"/>
                <a:gd name="T94" fmla="*/ 0 w 1010"/>
                <a:gd name="T95" fmla="*/ 17 h 40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10"/>
                <a:gd name="T145" fmla="*/ 0 h 403"/>
                <a:gd name="T146" fmla="*/ 1010 w 1010"/>
                <a:gd name="T147" fmla="*/ 403 h 40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10" h="403">
                  <a:moveTo>
                    <a:pt x="1010" y="403"/>
                  </a:moveTo>
                  <a:lnTo>
                    <a:pt x="1010" y="17"/>
                  </a:lnTo>
                  <a:lnTo>
                    <a:pt x="983" y="17"/>
                  </a:lnTo>
                  <a:lnTo>
                    <a:pt x="982" y="16"/>
                  </a:lnTo>
                  <a:lnTo>
                    <a:pt x="981" y="15"/>
                  </a:lnTo>
                  <a:lnTo>
                    <a:pt x="980" y="14"/>
                  </a:lnTo>
                  <a:lnTo>
                    <a:pt x="978" y="14"/>
                  </a:lnTo>
                  <a:lnTo>
                    <a:pt x="976" y="14"/>
                  </a:lnTo>
                  <a:lnTo>
                    <a:pt x="975" y="15"/>
                  </a:lnTo>
                  <a:lnTo>
                    <a:pt x="974" y="16"/>
                  </a:lnTo>
                  <a:lnTo>
                    <a:pt x="974" y="17"/>
                  </a:lnTo>
                  <a:lnTo>
                    <a:pt x="960" y="17"/>
                  </a:lnTo>
                  <a:lnTo>
                    <a:pt x="960" y="16"/>
                  </a:lnTo>
                  <a:lnTo>
                    <a:pt x="959" y="15"/>
                  </a:lnTo>
                  <a:lnTo>
                    <a:pt x="957" y="14"/>
                  </a:lnTo>
                  <a:lnTo>
                    <a:pt x="956" y="14"/>
                  </a:lnTo>
                  <a:lnTo>
                    <a:pt x="954" y="14"/>
                  </a:lnTo>
                  <a:lnTo>
                    <a:pt x="952" y="15"/>
                  </a:lnTo>
                  <a:lnTo>
                    <a:pt x="951" y="16"/>
                  </a:lnTo>
                  <a:lnTo>
                    <a:pt x="951" y="17"/>
                  </a:lnTo>
                  <a:lnTo>
                    <a:pt x="908" y="17"/>
                  </a:lnTo>
                  <a:lnTo>
                    <a:pt x="908" y="16"/>
                  </a:lnTo>
                  <a:lnTo>
                    <a:pt x="907" y="15"/>
                  </a:lnTo>
                  <a:lnTo>
                    <a:pt x="905" y="14"/>
                  </a:lnTo>
                  <a:lnTo>
                    <a:pt x="904" y="14"/>
                  </a:lnTo>
                  <a:lnTo>
                    <a:pt x="902" y="14"/>
                  </a:lnTo>
                  <a:lnTo>
                    <a:pt x="901" y="15"/>
                  </a:lnTo>
                  <a:lnTo>
                    <a:pt x="900" y="16"/>
                  </a:lnTo>
                  <a:lnTo>
                    <a:pt x="899" y="17"/>
                  </a:lnTo>
                  <a:lnTo>
                    <a:pt x="773" y="17"/>
                  </a:lnTo>
                  <a:lnTo>
                    <a:pt x="773" y="16"/>
                  </a:lnTo>
                  <a:lnTo>
                    <a:pt x="772" y="15"/>
                  </a:lnTo>
                  <a:lnTo>
                    <a:pt x="771" y="14"/>
                  </a:lnTo>
                  <a:lnTo>
                    <a:pt x="769" y="14"/>
                  </a:lnTo>
                  <a:lnTo>
                    <a:pt x="767" y="14"/>
                  </a:lnTo>
                  <a:lnTo>
                    <a:pt x="766" y="15"/>
                  </a:lnTo>
                  <a:lnTo>
                    <a:pt x="765" y="16"/>
                  </a:lnTo>
                  <a:lnTo>
                    <a:pt x="764" y="17"/>
                  </a:lnTo>
                  <a:lnTo>
                    <a:pt x="753" y="17"/>
                  </a:lnTo>
                  <a:lnTo>
                    <a:pt x="753" y="16"/>
                  </a:lnTo>
                  <a:lnTo>
                    <a:pt x="752" y="15"/>
                  </a:lnTo>
                  <a:lnTo>
                    <a:pt x="751" y="14"/>
                  </a:lnTo>
                  <a:lnTo>
                    <a:pt x="749" y="14"/>
                  </a:lnTo>
                  <a:lnTo>
                    <a:pt x="747" y="14"/>
                  </a:lnTo>
                  <a:lnTo>
                    <a:pt x="746" y="15"/>
                  </a:lnTo>
                  <a:lnTo>
                    <a:pt x="745" y="16"/>
                  </a:lnTo>
                  <a:lnTo>
                    <a:pt x="744" y="17"/>
                  </a:lnTo>
                  <a:lnTo>
                    <a:pt x="724" y="17"/>
                  </a:lnTo>
                  <a:lnTo>
                    <a:pt x="724" y="16"/>
                  </a:lnTo>
                  <a:lnTo>
                    <a:pt x="723" y="15"/>
                  </a:lnTo>
                  <a:lnTo>
                    <a:pt x="721" y="14"/>
                  </a:lnTo>
                  <a:lnTo>
                    <a:pt x="719" y="14"/>
                  </a:lnTo>
                  <a:lnTo>
                    <a:pt x="718" y="14"/>
                  </a:lnTo>
                  <a:lnTo>
                    <a:pt x="716" y="15"/>
                  </a:lnTo>
                  <a:lnTo>
                    <a:pt x="715" y="16"/>
                  </a:lnTo>
                  <a:lnTo>
                    <a:pt x="715" y="17"/>
                  </a:lnTo>
                  <a:lnTo>
                    <a:pt x="695" y="17"/>
                  </a:lnTo>
                  <a:lnTo>
                    <a:pt x="694" y="16"/>
                  </a:lnTo>
                  <a:lnTo>
                    <a:pt x="693" y="15"/>
                  </a:lnTo>
                  <a:lnTo>
                    <a:pt x="692" y="14"/>
                  </a:lnTo>
                  <a:lnTo>
                    <a:pt x="690" y="14"/>
                  </a:lnTo>
                  <a:lnTo>
                    <a:pt x="688" y="14"/>
                  </a:lnTo>
                  <a:lnTo>
                    <a:pt x="687" y="15"/>
                  </a:lnTo>
                  <a:lnTo>
                    <a:pt x="686" y="16"/>
                  </a:lnTo>
                  <a:lnTo>
                    <a:pt x="686" y="17"/>
                  </a:lnTo>
                  <a:lnTo>
                    <a:pt x="607" y="17"/>
                  </a:lnTo>
                  <a:lnTo>
                    <a:pt x="606" y="16"/>
                  </a:lnTo>
                  <a:lnTo>
                    <a:pt x="605" y="15"/>
                  </a:lnTo>
                  <a:lnTo>
                    <a:pt x="604" y="14"/>
                  </a:lnTo>
                  <a:lnTo>
                    <a:pt x="602" y="14"/>
                  </a:lnTo>
                  <a:lnTo>
                    <a:pt x="601" y="14"/>
                  </a:lnTo>
                  <a:lnTo>
                    <a:pt x="599" y="15"/>
                  </a:lnTo>
                  <a:lnTo>
                    <a:pt x="598" y="16"/>
                  </a:lnTo>
                  <a:lnTo>
                    <a:pt x="598" y="17"/>
                  </a:lnTo>
                  <a:lnTo>
                    <a:pt x="507" y="17"/>
                  </a:lnTo>
                  <a:lnTo>
                    <a:pt x="507" y="16"/>
                  </a:lnTo>
                  <a:lnTo>
                    <a:pt x="506" y="15"/>
                  </a:lnTo>
                  <a:lnTo>
                    <a:pt x="505" y="14"/>
                  </a:lnTo>
                  <a:lnTo>
                    <a:pt x="503" y="14"/>
                  </a:lnTo>
                  <a:lnTo>
                    <a:pt x="501" y="14"/>
                  </a:lnTo>
                  <a:lnTo>
                    <a:pt x="500" y="15"/>
                  </a:lnTo>
                  <a:lnTo>
                    <a:pt x="499" y="16"/>
                  </a:lnTo>
                  <a:lnTo>
                    <a:pt x="498" y="17"/>
                  </a:lnTo>
                  <a:lnTo>
                    <a:pt x="487" y="17"/>
                  </a:lnTo>
                  <a:lnTo>
                    <a:pt x="486" y="15"/>
                  </a:lnTo>
                  <a:lnTo>
                    <a:pt x="485" y="14"/>
                  </a:lnTo>
                  <a:lnTo>
                    <a:pt x="484" y="12"/>
                  </a:lnTo>
                  <a:lnTo>
                    <a:pt x="481" y="11"/>
                  </a:lnTo>
                  <a:lnTo>
                    <a:pt x="479" y="11"/>
                  </a:lnTo>
                  <a:lnTo>
                    <a:pt x="477" y="11"/>
                  </a:lnTo>
                  <a:lnTo>
                    <a:pt x="474" y="11"/>
                  </a:lnTo>
                  <a:lnTo>
                    <a:pt x="472" y="12"/>
                  </a:lnTo>
                  <a:lnTo>
                    <a:pt x="471" y="14"/>
                  </a:lnTo>
                  <a:lnTo>
                    <a:pt x="470" y="15"/>
                  </a:lnTo>
                  <a:lnTo>
                    <a:pt x="469" y="17"/>
                  </a:lnTo>
                  <a:lnTo>
                    <a:pt x="458" y="17"/>
                  </a:lnTo>
                  <a:lnTo>
                    <a:pt x="458" y="16"/>
                  </a:lnTo>
                  <a:lnTo>
                    <a:pt x="457" y="15"/>
                  </a:lnTo>
                  <a:lnTo>
                    <a:pt x="455" y="14"/>
                  </a:lnTo>
                  <a:lnTo>
                    <a:pt x="453" y="14"/>
                  </a:lnTo>
                  <a:lnTo>
                    <a:pt x="452" y="14"/>
                  </a:lnTo>
                  <a:lnTo>
                    <a:pt x="450" y="15"/>
                  </a:lnTo>
                  <a:lnTo>
                    <a:pt x="449" y="16"/>
                  </a:lnTo>
                  <a:lnTo>
                    <a:pt x="449" y="17"/>
                  </a:lnTo>
                  <a:lnTo>
                    <a:pt x="415" y="17"/>
                  </a:lnTo>
                  <a:lnTo>
                    <a:pt x="415" y="16"/>
                  </a:lnTo>
                  <a:lnTo>
                    <a:pt x="414" y="15"/>
                  </a:lnTo>
                  <a:lnTo>
                    <a:pt x="412" y="14"/>
                  </a:lnTo>
                  <a:lnTo>
                    <a:pt x="411" y="14"/>
                  </a:lnTo>
                  <a:lnTo>
                    <a:pt x="409" y="14"/>
                  </a:lnTo>
                  <a:lnTo>
                    <a:pt x="407" y="15"/>
                  </a:lnTo>
                  <a:lnTo>
                    <a:pt x="407" y="16"/>
                  </a:lnTo>
                  <a:lnTo>
                    <a:pt x="406" y="17"/>
                  </a:lnTo>
                  <a:lnTo>
                    <a:pt x="402" y="17"/>
                  </a:lnTo>
                  <a:lnTo>
                    <a:pt x="401" y="15"/>
                  </a:lnTo>
                  <a:lnTo>
                    <a:pt x="400" y="14"/>
                  </a:lnTo>
                  <a:lnTo>
                    <a:pt x="399" y="13"/>
                  </a:lnTo>
                  <a:lnTo>
                    <a:pt x="397" y="12"/>
                  </a:lnTo>
                  <a:lnTo>
                    <a:pt x="395" y="11"/>
                  </a:lnTo>
                  <a:lnTo>
                    <a:pt x="393" y="11"/>
                  </a:lnTo>
                  <a:lnTo>
                    <a:pt x="391" y="12"/>
                  </a:lnTo>
                  <a:lnTo>
                    <a:pt x="389" y="13"/>
                  </a:lnTo>
                  <a:lnTo>
                    <a:pt x="387" y="14"/>
                  </a:lnTo>
                  <a:lnTo>
                    <a:pt x="386" y="15"/>
                  </a:lnTo>
                  <a:lnTo>
                    <a:pt x="386" y="17"/>
                  </a:lnTo>
                  <a:lnTo>
                    <a:pt x="361" y="17"/>
                  </a:lnTo>
                  <a:lnTo>
                    <a:pt x="361" y="16"/>
                  </a:lnTo>
                  <a:lnTo>
                    <a:pt x="360" y="14"/>
                  </a:lnTo>
                  <a:lnTo>
                    <a:pt x="359" y="13"/>
                  </a:lnTo>
                  <a:lnTo>
                    <a:pt x="357" y="12"/>
                  </a:lnTo>
                  <a:lnTo>
                    <a:pt x="355" y="12"/>
                  </a:lnTo>
                  <a:lnTo>
                    <a:pt x="353" y="12"/>
                  </a:lnTo>
                  <a:lnTo>
                    <a:pt x="351" y="12"/>
                  </a:lnTo>
                  <a:lnTo>
                    <a:pt x="349" y="13"/>
                  </a:lnTo>
                  <a:lnTo>
                    <a:pt x="347" y="14"/>
                  </a:lnTo>
                  <a:lnTo>
                    <a:pt x="347" y="16"/>
                  </a:lnTo>
                  <a:lnTo>
                    <a:pt x="346" y="17"/>
                  </a:lnTo>
                  <a:lnTo>
                    <a:pt x="284" y="17"/>
                  </a:lnTo>
                  <a:lnTo>
                    <a:pt x="284" y="16"/>
                  </a:lnTo>
                  <a:lnTo>
                    <a:pt x="283" y="15"/>
                  </a:lnTo>
                  <a:lnTo>
                    <a:pt x="281" y="14"/>
                  </a:lnTo>
                  <a:lnTo>
                    <a:pt x="280" y="14"/>
                  </a:lnTo>
                  <a:lnTo>
                    <a:pt x="278" y="14"/>
                  </a:lnTo>
                  <a:lnTo>
                    <a:pt x="276" y="15"/>
                  </a:lnTo>
                  <a:lnTo>
                    <a:pt x="275" y="16"/>
                  </a:lnTo>
                  <a:lnTo>
                    <a:pt x="275" y="17"/>
                  </a:lnTo>
                  <a:lnTo>
                    <a:pt x="273" y="17"/>
                  </a:lnTo>
                  <a:lnTo>
                    <a:pt x="273" y="16"/>
                  </a:lnTo>
                  <a:lnTo>
                    <a:pt x="272" y="15"/>
                  </a:lnTo>
                  <a:lnTo>
                    <a:pt x="270" y="14"/>
                  </a:lnTo>
                  <a:lnTo>
                    <a:pt x="269" y="14"/>
                  </a:lnTo>
                  <a:lnTo>
                    <a:pt x="267" y="14"/>
                  </a:lnTo>
                  <a:lnTo>
                    <a:pt x="265" y="15"/>
                  </a:lnTo>
                  <a:lnTo>
                    <a:pt x="264" y="16"/>
                  </a:lnTo>
                  <a:lnTo>
                    <a:pt x="264" y="17"/>
                  </a:lnTo>
                  <a:lnTo>
                    <a:pt x="244" y="17"/>
                  </a:lnTo>
                  <a:lnTo>
                    <a:pt x="244" y="16"/>
                  </a:lnTo>
                  <a:lnTo>
                    <a:pt x="243" y="15"/>
                  </a:lnTo>
                  <a:lnTo>
                    <a:pt x="241" y="14"/>
                  </a:lnTo>
                  <a:lnTo>
                    <a:pt x="240" y="14"/>
                  </a:lnTo>
                  <a:lnTo>
                    <a:pt x="238" y="14"/>
                  </a:lnTo>
                  <a:lnTo>
                    <a:pt x="237" y="15"/>
                  </a:lnTo>
                  <a:lnTo>
                    <a:pt x="236" y="16"/>
                  </a:lnTo>
                  <a:lnTo>
                    <a:pt x="235" y="17"/>
                  </a:lnTo>
                  <a:lnTo>
                    <a:pt x="226" y="17"/>
                  </a:lnTo>
                  <a:lnTo>
                    <a:pt x="226" y="16"/>
                  </a:lnTo>
                  <a:lnTo>
                    <a:pt x="225" y="15"/>
                  </a:lnTo>
                  <a:lnTo>
                    <a:pt x="223" y="14"/>
                  </a:lnTo>
                  <a:lnTo>
                    <a:pt x="222" y="14"/>
                  </a:lnTo>
                  <a:lnTo>
                    <a:pt x="220" y="14"/>
                  </a:lnTo>
                  <a:lnTo>
                    <a:pt x="218" y="15"/>
                  </a:lnTo>
                  <a:lnTo>
                    <a:pt x="217" y="16"/>
                  </a:lnTo>
                  <a:lnTo>
                    <a:pt x="217" y="17"/>
                  </a:lnTo>
                  <a:lnTo>
                    <a:pt x="164" y="17"/>
                  </a:lnTo>
                  <a:lnTo>
                    <a:pt x="164" y="16"/>
                  </a:lnTo>
                  <a:lnTo>
                    <a:pt x="163" y="15"/>
                  </a:lnTo>
                  <a:lnTo>
                    <a:pt x="162" y="14"/>
                  </a:lnTo>
                  <a:lnTo>
                    <a:pt x="160" y="14"/>
                  </a:lnTo>
                  <a:lnTo>
                    <a:pt x="158" y="14"/>
                  </a:lnTo>
                  <a:lnTo>
                    <a:pt x="157" y="15"/>
                  </a:lnTo>
                  <a:lnTo>
                    <a:pt x="156" y="16"/>
                  </a:lnTo>
                  <a:lnTo>
                    <a:pt x="155" y="17"/>
                  </a:lnTo>
                  <a:lnTo>
                    <a:pt x="111" y="17"/>
                  </a:lnTo>
                  <a:lnTo>
                    <a:pt x="111" y="16"/>
                  </a:lnTo>
                  <a:lnTo>
                    <a:pt x="110" y="15"/>
                  </a:lnTo>
                  <a:lnTo>
                    <a:pt x="108" y="14"/>
                  </a:lnTo>
                  <a:lnTo>
                    <a:pt x="107" y="14"/>
                  </a:lnTo>
                  <a:lnTo>
                    <a:pt x="105" y="14"/>
                  </a:lnTo>
                  <a:lnTo>
                    <a:pt x="104" y="15"/>
                  </a:lnTo>
                  <a:lnTo>
                    <a:pt x="102" y="16"/>
                  </a:lnTo>
                  <a:lnTo>
                    <a:pt x="102" y="17"/>
                  </a:lnTo>
                  <a:lnTo>
                    <a:pt x="0" y="17"/>
                  </a:lnTo>
                  <a:lnTo>
                    <a:pt x="0" y="0"/>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68" name="Freeform 678"/>
            <p:cNvSpPr>
              <a:spLocks/>
            </p:cNvSpPr>
            <p:nvPr/>
          </p:nvSpPr>
          <p:spPr bwMode="auto">
            <a:xfrm>
              <a:off x="1643" y="2728"/>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69" name="Freeform 679"/>
            <p:cNvSpPr>
              <a:spLocks/>
            </p:cNvSpPr>
            <p:nvPr/>
          </p:nvSpPr>
          <p:spPr bwMode="auto">
            <a:xfrm>
              <a:off x="2605" y="1163"/>
              <a:ext cx="128" cy="1995"/>
            </a:xfrm>
            <a:custGeom>
              <a:avLst/>
              <a:gdLst>
                <a:gd name="T0" fmla="*/ 11 w 128"/>
                <a:gd name="T1" fmla="*/ 1995 h 1995"/>
                <a:gd name="T2" fmla="*/ 0 w 128"/>
                <a:gd name="T3" fmla="*/ 1995 h 1995"/>
                <a:gd name="T4" fmla="*/ 0 w 128"/>
                <a:gd name="T5" fmla="*/ 546 h 1995"/>
                <a:gd name="T6" fmla="*/ 11 w 128"/>
                <a:gd name="T7" fmla="*/ 546 h 1995"/>
                <a:gd name="T8" fmla="*/ 11 w 128"/>
                <a:gd name="T9" fmla="*/ 545 h 1995"/>
                <a:gd name="T10" fmla="*/ 12 w 128"/>
                <a:gd name="T11" fmla="*/ 544 h 1995"/>
                <a:gd name="T12" fmla="*/ 14 w 128"/>
                <a:gd name="T13" fmla="*/ 543 h 1995"/>
                <a:gd name="T14" fmla="*/ 15 w 128"/>
                <a:gd name="T15" fmla="*/ 543 h 1995"/>
                <a:gd name="T16" fmla="*/ 17 w 128"/>
                <a:gd name="T17" fmla="*/ 543 h 1995"/>
                <a:gd name="T18" fmla="*/ 19 w 128"/>
                <a:gd name="T19" fmla="*/ 544 h 1995"/>
                <a:gd name="T20" fmla="*/ 20 w 128"/>
                <a:gd name="T21" fmla="*/ 545 h 1995"/>
                <a:gd name="T22" fmla="*/ 20 w 128"/>
                <a:gd name="T23" fmla="*/ 546 h 1995"/>
                <a:gd name="T24" fmla="*/ 28 w 128"/>
                <a:gd name="T25" fmla="*/ 546 h 1995"/>
                <a:gd name="T26" fmla="*/ 29 w 128"/>
                <a:gd name="T27" fmla="*/ 545 h 1995"/>
                <a:gd name="T28" fmla="*/ 30 w 128"/>
                <a:gd name="T29" fmla="*/ 543 h 1995"/>
                <a:gd name="T30" fmla="*/ 31 w 128"/>
                <a:gd name="T31" fmla="*/ 542 h 1995"/>
                <a:gd name="T32" fmla="*/ 33 w 128"/>
                <a:gd name="T33" fmla="*/ 541 h 1995"/>
                <a:gd name="T34" fmla="*/ 35 w 128"/>
                <a:gd name="T35" fmla="*/ 541 h 1995"/>
                <a:gd name="T36" fmla="*/ 37 w 128"/>
                <a:gd name="T37" fmla="*/ 541 h 1995"/>
                <a:gd name="T38" fmla="*/ 39 w 128"/>
                <a:gd name="T39" fmla="*/ 542 h 1995"/>
                <a:gd name="T40" fmla="*/ 41 w 128"/>
                <a:gd name="T41" fmla="*/ 543 h 1995"/>
                <a:gd name="T42" fmla="*/ 41 w 128"/>
                <a:gd name="T43" fmla="*/ 545 h 1995"/>
                <a:gd name="T44" fmla="*/ 42 w 128"/>
                <a:gd name="T45" fmla="*/ 546 h 1995"/>
                <a:gd name="T46" fmla="*/ 65 w 128"/>
                <a:gd name="T47" fmla="*/ 546 h 1995"/>
                <a:gd name="T48" fmla="*/ 66 w 128"/>
                <a:gd name="T49" fmla="*/ 545 h 1995"/>
                <a:gd name="T50" fmla="*/ 67 w 128"/>
                <a:gd name="T51" fmla="*/ 544 h 1995"/>
                <a:gd name="T52" fmla="*/ 68 w 128"/>
                <a:gd name="T53" fmla="*/ 543 h 1995"/>
                <a:gd name="T54" fmla="*/ 70 w 128"/>
                <a:gd name="T55" fmla="*/ 543 h 1995"/>
                <a:gd name="T56" fmla="*/ 72 w 128"/>
                <a:gd name="T57" fmla="*/ 543 h 1995"/>
                <a:gd name="T58" fmla="*/ 73 w 128"/>
                <a:gd name="T59" fmla="*/ 544 h 1995"/>
                <a:gd name="T60" fmla="*/ 74 w 128"/>
                <a:gd name="T61" fmla="*/ 545 h 1995"/>
                <a:gd name="T62" fmla="*/ 74 w 128"/>
                <a:gd name="T63" fmla="*/ 546 h 1995"/>
                <a:gd name="T64" fmla="*/ 90 w 128"/>
                <a:gd name="T65" fmla="*/ 546 h 1995"/>
                <a:gd name="T66" fmla="*/ 90 w 128"/>
                <a:gd name="T67" fmla="*/ 545 h 1995"/>
                <a:gd name="T68" fmla="*/ 91 w 128"/>
                <a:gd name="T69" fmla="*/ 544 h 1995"/>
                <a:gd name="T70" fmla="*/ 92 w 128"/>
                <a:gd name="T71" fmla="*/ 543 h 1995"/>
                <a:gd name="T72" fmla="*/ 94 w 128"/>
                <a:gd name="T73" fmla="*/ 543 h 1995"/>
                <a:gd name="T74" fmla="*/ 96 w 128"/>
                <a:gd name="T75" fmla="*/ 543 h 1995"/>
                <a:gd name="T76" fmla="*/ 97 w 128"/>
                <a:gd name="T77" fmla="*/ 544 h 1995"/>
                <a:gd name="T78" fmla="*/ 98 w 128"/>
                <a:gd name="T79" fmla="*/ 545 h 1995"/>
                <a:gd name="T80" fmla="*/ 99 w 128"/>
                <a:gd name="T81" fmla="*/ 546 h 1995"/>
                <a:gd name="T82" fmla="*/ 128 w 128"/>
                <a:gd name="T83" fmla="*/ 546 h 1995"/>
                <a:gd name="T84" fmla="*/ 128 w 128"/>
                <a:gd name="T85" fmla="*/ 254 h 1995"/>
                <a:gd name="T86" fmla="*/ 110 w 128"/>
                <a:gd name="T87" fmla="*/ 254 h 1995"/>
                <a:gd name="T88" fmla="*/ 110 w 128"/>
                <a:gd name="T89" fmla="*/ 0 h 199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8"/>
                <a:gd name="T136" fmla="*/ 0 h 1995"/>
                <a:gd name="T137" fmla="*/ 128 w 128"/>
                <a:gd name="T138" fmla="*/ 1995 h 199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8" h="1995">
                  <a:moveTo>
                    <a:pt x="11" y="1995"/>
                  </a:moveTo>
                  <a:lnTo>
                    <a:pt x="0" y="1995"/>
                  </a:lnTo>
                  <a:lnTo>
                    <a:pt x="0" y="546"/>
                  </a:lnTo>
                  <a:lnTo>
                    <a:pt x="11" y="546"/>
                  </a:lnTo>
                  <a:lnTo>
                    <a:pt x="11" y="545"/>
                  </a:lnTo>
                  <a:lnTo>
                    <a:pt x="12" y="544"/>
                  </a:lnTo>
                  <a:lnTo>
                    <a:pt x="14" y="543"/>
                  </a:lnTo>
                  <a:lnTo>
                    <a:pt x="15" y="543"/>
                  </a:lnTo>
                  <a:lnTo>
                    <a:pt x="17" y="543"/>
                  </a:lnTo>
                  <a:lnTo>
                    <a:pt x="19" y="544"/>
                  </a:lnTo>
                  <a:lnTo>
                    <a:pt x="20" y="545"/>
                  </a:lnTo>
                  <a:lnTo>
                    <a:pt x="20" y="546"/>
                  </a:lnTo>
                  <a:lnTo>
                    <a:pt x="28" y="546"/>
                  </a:lnTo>
                  <a:lnTo>
                    <a:pt x="29" y="545"/>
                  </a:lnTo>
                  <a:lnTo>
                    <a:pt x="30" y="543"/>
                  </a:lnTo>
                  <a:lnTo>
                    <a:pt x="31" y="542"/>
                  </a:lnTo>
                  <a:lnTo>
                    <a:pt x="33" y="541"/>
                  </a:lnTo>
                  <a:lnTo>
                    <a:pt x="35" y="541"/>
                  </a:lnTo>
                  <a:lnTo>
                    <a:pt x="37" y="541"/>
                  </a:lnTo>
                  <a:lnTo>
                    <a:pt x="39" y="542"/>
                  </a:lnTo>
                  <a:lnTo>
                    <a:pt x="41" y="543"/>
                  </a:lnTo>
                  <a:lnTo>
                    <a:pt x="41" y="545"/>
                  </a:lnTo>
                  <a:lnTo>
                    <a:pt x="42" y="546"/>
                  </a:lnTo>
                  <a:lnTo>
                    <a:pt x="65" y="546"/>
                  </a:lnTo>
                  <a:lnTo>
                    <a:pt x="66" y="545"/>
                  </a:lnTo>
                  <a:lnTo>
                    <a:pt x="67" y="544"/>
                  </a:lnTo>
                  <a:lnTo>
                    <a:pt x="68" y="543"/>
                  </a:lnTo>
                  <a:lnTo>
                    <a:pt x="70" y="543"/>
                  </a:lnTo>
                  <a:lnTo>
                    <a:pt x="72" y="543"/>
                  </a:lnTo>
                  <a:lnTo>
                    <a:pt x="73" y="544"/>
                  </a:lnTo>
                  <a:lnTo>
                    <a:pt x="74" y="545"/>
                  </a:lnTo>
                  <a:lnTo>
                    <a:pt x="74" y="546"/>
                  </a:lnTo>
                  <a:lnTo>
                    <a:pt x="90" y="546"/>
                  </a:lnTo>
                  <a:lnTo>
                    <a:pt x="90" y="545"/>
                  </a:lnTo>
                  <a:lnTo>
                    <a:pt x="91" y="544"/>
                  </a:lnTo>
                  <a:lnTo>
                    <a:pt x="92" y="543"/>
                  </a:lnTo>
                  <a:lnTo>
                    <a:pt x="94" y="543"/>
                  </a:lnTo>
                  <a:lnTo>
                    <a:pt x="96" y="543"/>
                  </a:lnTo>
                  <a:lnTo>
                    <a:pt x="97" y="544"/>
                  </a:lnTo>
                  <a:lnTo>
                    <a:pt x="98" y="545"/>
                  </a:lnTo>
                  <a:lnTo>
                    <a:pt x="99" y="546"/>
                  </a:lnTo>
                  <a:lnTo>
                    <a:pt x="128" y="546"/>
                  </a:lnTo>
                  <a:lnTo>
                    <a:pt x="128" y="254"/>
                  </a:lnTo>
                  <a:lnTo>
                    <a:pt x="110" y="254"/>
                  </a:lnTo>
                  <a:lnTo>
                    <a:pt x="11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70" name="Freeform 680"/>
            <p:cNvSpPr>
              <a:spLocks/>
            </p:cNvSpPr>
            <p:nvPr/>
          </p:nvSpPr>
          <p:spPr bwMode="auto">
            <a:xfrm>
              <a:off x="2614" y="3154"/>
              <a:ext cx="14" cy="9"/>
            </a:xfrm>
            <a:custGeom>
              <a:avLst/>
              <a:gdLst>
                <a:gd name="T0" fmla="*/ 2 w 14"/>
                <a:gd name="T1" fmla="*/ 0 h 9"/>
                <a:gd name="T2" fmla="*/ 14 w 14"/>
                <a:gd name="T3" fmla="*/ 4 h 9"/>
                <a:gd name="T4" fmla="*/ 2 w 14"/>
                <a:gd name="T5" fmla="*/ 9 h 9"/>
                <a:gd name="T6" fmla="*/ 1 w 14"/>
                <a:gd name="T7" fmla="*/ 7 h 9"/>
                <a:gd name="T8" fmla="*/ 0 w 14"/>
                <a:gd name="T9" fmla="*/ 4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4"/>
                  </a:lnTo>
                  <a:lnTo>
                    <a:pt x="2" y="9"/>
                  </a:lnTo>
                  <a:lnTo>
                    <a:pt x="1" y="7"/>
                  </a:lnTo>
                  <a:lnTo>
                    <a:pt x="0" y="4"/>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71" name="Rectangle 681"/>
            <p:cNvSpPr>
              <a:spLocks noChangeArrowheads="1"/>
            </p:cNvSpPr>
            <p:nvPr/>
          </p:nvSpPr>
          <p:spPr bwMode="auto">
            <a:xfrm>
              <a:off x="1458" y="1357"/>
              <a:ext cx="188" cy="73"/>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5072" name="Rectangle 682"/>
            <p:cNvSpPr>
              <a:spLocks noChangeArrowheads="1"/>
            </p:cNvSpPr>
            <p:nvPr/>
          </p:nvSpPr>
          <p:spPr bwMode="auto">
            <a:xfrm>
              <a:off x="1475" y="1367"/>
              <a:ext cx="9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 Cell</a:t>
              </a:r>
              <a:endParaRPr lang="en-US">
                <a:solidFill>
                  <a:srgbClr val="FF0000"/>
                </a:solidFill>
              </a:endParaRPr>
            </a:p>
          </p:txBody>
        </p:sp>
        <p:sp>
          <p:nvSpPr>
            <p:cNvPr id="25073" name="Rectangle 683"/>
            <p:cNvSpPr>
              <a:spLocks noChangeArrowheads="1"/>
            </p:cNvSpPr>
            <p:nvPr/>
          </p:nvSpPr>
          <p:spPr bwMode="auto">
            <a:xfrm>
              <a:off x="1475" y="1391"/>
              <a:ext cx="16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Phones</a:t>
              </a:r>
              <a:endParaRPr lang="en-US">
                <a:solidFill>
                  <a:srgbClr val="FF0000"/>
                </a:solidFill>
              </a:endParaRPr>
            </a:p>
          </p:txBody>
        </p:sp>
        <p:sp>
          <p:nvSpPr>
            <p:cNvPr id="25074" name="Freeform 684"/>
            <p:cNvSpPr>
              <a:spLocks/>
            </p:cNvSpPr>
            <p:nvPr/>
          </p:nvSpPr>
          <p:spPr bwMode="auto">
            <a:xfrm>
              <a:off x="1415" y="1430"/>
              <a:ext cx="137" cy="1165"/>
            </a:xfrm>
            <a:custGeom>
              <a:avLst/>
              <a:gdLst>
                <a:gd name="T0" fmla="*/ 137 w 137"/>
                <a:gd name="T1" fmla="*/ 0 h 1165"/>
                <a:gd name="T2" fmla="*/ 137 w 137"/>
                <a:gd name="T3" fmla="*/ 15 h 1165"/>
                <a:gd name="T4" fmla="*/ 0 w 137"/>
                <a:gd name="T5" fmla="*/ 15 h 1165"/>
                <a:gd name="T6" fmla="*/ 0 w 137"/>
                <a:gd name="T7" fmla="*/ 1015 h 1165"/>
                <a:gd name="T8" fmla="*/ 5 w 137"/>
                <a:gd name="T9" fmla="*/ 1015 h 1165"/>
                <a:gd name="T10" fmla="*/ 6 w 137"/>
                <a:gd name="T11" fmla="*/ 1014 h 1165"/>
                <a:gd name="T12" fmla="*/ 7 w 137"/>
                <a:gd name="T13" fmla="*/ 1013 h 1165"/>
                <a:gd name="T14" fmla="*/ 8 w 137"/>
                <a:gd name="T15" fmla="*/ 1012 h 1165"/>
                <a:gd name="T16" fmla="*/ 10 w 137"/>
                <a:gd name="T17" fmla="*/ 1012 h 1165"/>
                <a:gd name="T18" fmla="*/ 11 w 137"/>
                <a:gd name="T19" fmla="*/ 1012 h 1165"/>
                <a:gd name="T20" fmla="*/ 13 w 137"/>
                <a:gd name="T21" fmla="*/ 1013 h 1165"/>
                <a:gd name="T22" fmla="*/ 14 w 137"/>
                <a:gd name="T23" fmla="*/ 1014 h 1165"/>
                <a:gd name="T24" fmla="*/ 14 w 137"/>
                <a:gd name="T25" fmla="*/ 1015 h 1165"/>
                <a:gd name="T26" fmla="*/ 26 w 137"/>
                <a:gd name="T27" fmla="*/ 1015 h 1165"/>
                <a:gd name="T28" fmla="*/ 27 w 137"/>
                <a:gd name="T29" fmla="*/ 1014 h 1165"/>
                <a:gd name="T30" fmla="*/ 28 w 137"/>
                <a:gd name="T31" fmla="*/ 1013 h 1165"/>
                <a:gd name="T32" fmla="*/ 29 w 137"/>
                <a:gd name="T33" fmla="*/ 1012 h 1165"/>
                <a:gd name="T34" fmla="*/ 31 w 137"/>
                <a:gd name="T35" fmla="*/ 1012 h 1165"/>
                <a:gd name="T36" fmla="*/ 33 w 137"/>
                <a:gd name="T37" fmla="*/ 1012 h 1165"/>
                <a:gd name="T38" fmla="*/ 34 w 137"/>
                <a:gd name="T39" fmla="*/ 1013 h 1165"/>
                <a:gd name="T40" fmla="*/ 35 w 137"/>
                <a:gd name="T41" fmla="*/ 1014 h 1165"/>
                <a:gd name="T42" fmla="*/ 35 w 137"/>
                <a:gd name="T43" fmla="*/ 1015 h 1165"/>
                <a:gd name="T44" fmla="*/ 41 w 137"/>
                <a:gd name="T45" fmla="*/ 1015 h 1165"/>
                <a:gd name="T46" fmla="*/ 41 w 137"/>
                <a:gd name="T47" fmla="*/ 1014 h 1165"/>
                <a:gd name="T48" fmla="*/ 42 w 137"/>
                <a:gd name="T49" fmla="*/ 1013 h 1165"/>
                <a:gd name="T50" fmla="*/ 43 w 137"/>
                <a:gd name="T51" fmla="*/ 1012 h 1165"/>
                <a:gd name="T52" fmla="*/ 45 w 137"/>
                <a:gd name="T53" fmla="*/ 1012 h 1165"/>
                <a:gd name="T54" fmla="*/ 47 w 137"/>
                <a:gd name="T55" fmla="*/ 1012 h 1165"/>
                <a:gd name="T56" fmla="*/ 48 w 137"/>
                <a:gd name="T57" fmla="*/ 1013 h 1165"/>
                <a:gd name="T58" fmla="*/ 49 w 137"/>
                <a:gd name="T59" fmla="*/ 1014 h 1165"/>
                <a:gd name="T60" fmla="*/ 50 w 137"/>
                <a:gd name="T61" fmla="*/ 1015 h 1165"/>
                <a:gd name="T62" fmla="*/ 66 w 137"/>
                <a:gd name="T63" fmla="*/ 1015 h 1165"/>
                <a:gd name="T64" fmla="*/ 66 w 137"/>
                <a:gd name="T65" fmla="*/ 1165 h 11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7"/>
                <a:gd name="T100" fmla="*/ 0 h 1165"/>
                <a:gd name="T101" fmla="*/ 137 w 137"/>
                <a:gd name="T102" fmla="*/ 1165 h 116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7" h="1165">
                  <a:moveTo>
                    <a:pt x="137" y="0"/>
                  </a:moveTo>
                  <a:lnTo>
                    <a:pt x="137" y="15"/>
                  </a:lnTo>
                  <a:lnTo>
                    <a:pt x="0" y="15"/>
                  </a:lnTo>
                  <a:lnTo>
                    <a:pt x="0" y="1015"/>
                  </a:lnTo>
                  <a:lnTo>
                    <a:pt x="5" y="1015"/>
                  </a:lnTo>
                  <a:lnTo>
                    <a:pt x="6" y="1014"/>
                  </a:lnTo>
                  <a:lnTo>
                    <a:pt x="7" y="1013"/>
                  </a:lnTo>
                  <a:lnTo>
                    <a:pt x="8" y="1012"/>
                  </a:lnTo>
                  <a:lnTo>
                    <a:pt x="10" y="1012"/>
                  </a:lnTo>
                  <a:lnTo>
                    <a:pt x="11" y="1012"/>
                  </a:lnTo>
                  <a:lnTo>
                    <a:pt x="13" y="1013"/>
                  </a:lnTo>
                  <a:lnTo>
                    <a:pt x="14" y="1014"/>
                  </a:lnTo>
                  <a:lnTo>
                    <a:pt x="14" y="1015"/>
                  </a:lnTo>
                  <a:lnTo>
                    <a:pt x="26" y="1015"/>
                  </a:lnTo>
                  <a:lnTo>
                    <a:pt x="27" y="1014"/>
                  </a:lnTo>
                  <a:lnTo>
                    <a:pt x="28" y="1013"/>
                  </a:lnTo>
                  <a:lnTo>
                    <a:pt x="29" y="1012"/>
                  </a:lnTo>
                  <a:lnTo>
                    <a:pt x="31" y="1012"/>
                  </a:lnTo>
                  <a:lnTo>
                    <a:pt x="33" y="1012"/>
                  </a:lnTo>
                  <a:lnTo>
                    <a:pt x="34" y="1013"/>
                  </a:lnTo>
                  <a:lnTo>
                    <a:pt x="35" y="1014"/>
                  </a:lnTo>
                  <a:lnTo>
                    <a:pt x="35" y="1015"/>
                  </a:lnTo>
                  <a:lnTo>
                    <a:pt x="41" y="1015"/>
                  </a:lnTo>
                  <a:lnTo>
                    <a:pt x="41" y="1014"/>
                  </a:lnTo>
                  <a:lnTo>
                    <a:pt x="42" y="1013"/>
                  </a:lnTo>
                  <a:lnTo>
                    <a:pt x="43" y="1012"/>
                  </a:lnTo>
                  <a:lnTo>
                    <a:pt x="45" y="1012"/>
                  </a:lnTo>
                  <a:lnTo>
                    <a:pt x="47" y="1012"/>
                  </a:lnTo>
                  <a:lnTo>
                    <a:pt x="48" y="1013"/>
                  </a:lnTo>
                  <a:lnTo>
                    <a:pt x="49" y="1014"/>
                  </a:lnTo>
                  <a:lnTo>
                    <a:pt x="50" y="1015"/>
                  </a:lnTo>
                  <a:lnTo>
                    <a:pt x="66" y="1015"/>
                  </a:lnTo>
                  <a:lnTo>
                    <a:pt x="66" y="1165"/>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75" name="Freeform 685"/>
            <p:cNvSpPr>
              <a:spLocks/>
            </p:cNvSpPr>
            <p:nvPr/>
          </p:nvSpPr>
          <p:spPr bwMode="auto">
            <a:xfrm>
              <a:off x="1475" y="2594"/>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76" name="Freeform 686"/>
            <p:cNvSpPr>
              <a:spLocks/>
            </p:cNvSpPr>
            <p:nvPr/>
          </p:nvSpPr>
          <p:spPr bwMode="auto">
            <a:xfrm>
              <a:off x="1552" y="1100"/>
              <a:ext cx="928" cy="257"/>
            </a:xfrm>
            <a:custGeom>
              <a:avLst/>
              <a:gdLst>
                <a:gd name="T0" fmla="*/ 0 w 928"/>
                <a:gd name="T1" fmla="*/ 185 h 257"/>
                <a:gd name="T2" fmla="*/ 123 w 928"/>
                <a:gd name="T3" fmla="*/ 3 h 257"/>
                <a:gd name="T4" fmla="*/ 160 w 928"/>
                <a:gd name="T5" fmla="*/ 2 h 257"/>
                <a:gd name="T6" fmla="*/ 162 w 928"/>
                <a:gd name="T7" fmla="*/ 0 h 257"/>
                <a:gd name="T8" fmla="*/ 165 w 928"/>
                <a:gd name="T9" fmla="*/ 0 h 257"/>
                <a:gd name="T10" fmla="*/ 168 w 928"/>
                <a:gd name="T11" fmla="*/ 2 h 257"/>
                <a:gd name="T12" fmla="*/ 188 w 928"/>
                <a:gd name="T13" fmla="*/ 3 h 257"/>
                <a:gd name="T14" fmla="*/ 190 w 928"/>
                <a:gd name="T15" fmla="*/ 1 h 257"/>
                <a:gd name="T16" fmla="*/ 193 w 928"/>
                <a:gd name="T17" fmla="*/ 0 h 257"/>
                <a:gd name="T18" fmla="*/ 196 w 928"/>
                <a:gd name="T19" fmla="*/ 1 h 257"/>
                <a:gd name="T20" fmla="*/ 197 w 928"/>
                <a:gd name="T21" fmla="*/ 3 h 257"/>
                <a:gd name="T22" fmla="*/ 238 w 928"/>
                <a:gd name="T23" fmla="*/ 2 h 257"/>
                <a:gd name="T24" fmla="*/ 241 w 928"/>
                <a:gd name="T25" fmla="*/ 0 h 257"/>
                <a:gd name="T26" fmla="*/ 244 w 928"/>
                <a:gd name="T27" fmla="*/ 0 h 257"/>
                <a:gd name="T28" fmla="*/ 247 w 928"/>
                <a:gd name="T29" fmla="*/ 2 h 257"/>
                <a:gd name="T30" fmla="*/ 487 w 928"/>
                <a:gd name="T31" fmla="*/ 3 h 257"/>
                <a:gd name="T32" fmla="*/ 488 w 928"/>
                <a:gd name="T33" fmla="*/ 1 h 257"/>
                <a:gd name="T34" fmla="*/ 491 w 928"/>
                <a:gd name="T35" fmla="*/ 0 h 257"/>
                <a:gd name="T36" fmla="*/ 495 w 928"/>
                <a:gd name="T37" fmla="*/ 1 h 257"/>
                <a:gd name="T38" fmla="*/ 496 w 928"/>
                <a:gd name="T39" fmla="*/ 3 h 257"/>
                <a:gd name="T40" fmla="*/ 553 w 928"/>
                <a:gd name="T41" fmla="*/ 2 h 257"/>
                <a:gd name="T42" fmla="*/ 555 w 928"/>
                <a:gd name="T43" fmla="*/ 0 h 257"/>
                <a:gd name="T44" fmla="*/ 559 w 928"/>
                <a:gd name="T45" fmla="*/ 0 h 257"/>
                <a:gd name="T46" fmla="*/ 561 w 928"/>
                <a:gd name="T47" fmla="*/ 2 h 257"/>
                <a:gd name="T48" fmla="*/ 718 w 928"/>
                <a:gd name="T49" fmla="*/ 3 h 257"/>
                <a:gd name="T50" fmla="*/ 719 w 928"/>
                <a:gd name="T51" fmla="*/ 1 h 257"/>
                <a:gd name="T52" fmla="*/ 722 w 928"/>
                <a:gd name="T53" fmla="*/ 0 h 257"/>
                <a:gd name="T54" fmla="*/ 725 w 928"/>
                <a:gd name="T55" fmla="*/ 1 h 257"/>
                <a:gd name="T56" fmla="*/ 727 w 928"/>
                <a:gd name="T57" fmla="*/ 3 h 257"/>
                <a:gd name="T58" fmla="*/ 795 w 928"/>
                <a:gd name="T59" fmla="*/ 2 h 257"/>
                <a:gd name="T60" fmla="*/ 797 w 928"/>
                <a:gd name="T61" fmla="*/ 0 h 257"/>
                <a:gd name="T62" fmla="*/ 801 w 928"/>
                <a:gd name="T63" fmla="*/ 0 h 257"/>
                <a:gd name="T64" fmla="*/ 803 w 928"/>
                <a:gd name="T65" fmla="*/ 2 h 257"/>
                <a:gd name="T66" fmla="*/ 909 w 928"/>
                <a:gd name="T67" fmla="*/ 3 h 257"/>
                <a:gd name="T68" fmla="*/ 910 w 928"/>
                <a:gd name="T69" fmla="*/ 1 h 257"/>
                <a:gd name="T70" fmla="*/ 913 w 928"/>
                <a:gd name="T71" fmla="*/ 0 h 257"/>
                <a:gd name="T72" fmla="*/ 917 w 928"/>
                <a:gd name="T73" fmla="*/ 1 h 257"/>
                <a:gd name="T74" fmla="*/ 918 w 928"/>
                <a:gd name="T75" fmla="*/ 3 h 25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28"/>
                <a:gd name="T115" fmla="*/ 0 h 257"/>
                <a:gd name="T116" fmla="*/ 928 w 928"/>
                <a:gd name="T117" fmla="*/ 257 h 25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28" h="257">
                  <a:moveTo>
                    <a:pt x="0" y="257"/>
                  </a:moveTo>
                  <a:lnTo>
                    <a:pt x="0" y="185"/>
                  </a:lnTo>
                  <a:lnTo>
                    <a:pt x="123" y="185"/>
                  </a:lnTo>
                  <a:lnTo>
                    <a:pt x="123" y="3"/>
                  </a:lnTo>
                  <a:lnTo>
                    <a:pt x="159" y="3"/>
                  </a:lnTo>
                  <a:lnTo>
                    <a:pt x="160" y="2"/>
                  </a:lnTo>
                  <a:lnTo>
                    <a:pt x="161" y="1"/>
                  </a:lnTo>
                  <a:lnTo>
                    <a:pt x="162" y="0"/>
                  </a:lnTo>
                  <a:lnTo>
                    <a:pt x="164" y="0"/>
                  </a:lnTo>
                  <a:lnTo>
                    <a:pt x="165" y="0"/>
                  </a:lnTo>
                  <a:lnTo>
                    <a:pt x="167" y="1"/>
                  </a:lnTo>
                  <a:lnTo>
                    <a:pt x="168" y="2"/>
                  </a:lnTo>
                  <a:lnTo>
                    <a:pt x="168" y="3"/>
                  </a:lnTo>
                  <a:lnTo>
                    <a:pt x="188" y="3"/>
                  </a:lnTo>
                  <a:lnTo>
                    <a:pt x="189" y="2"/>
                  </a:lnTo>
                  <a:lnTo>
                    <a:pt x="190" y="1"/>
                  </a:lnTo>
                  <a:lnTo>
                    <a:pt x="191" y="0"/>
                  </a:lnTo>
                  <a:lnTo>
                    <a:pt x="193" y="0"/>
                  </a:lnTo>
                  <a:lnTo>
                    <a:pt x="194" y="0"/>
                  </a:lnTo>
                  <a:lnTo>
                    <a:pt x="196" y="1"/>
                  </a:lnTo>
                  <a:lnTo>
                    <a:pt x="197" y="2"/>
                  </a:lnTo>
                  <a:lnTo>
                    <a:pt x="197" y="3"/>
                  </a:lnTo>
                  <a:lnTo>
                    <a:pt x="238" y="3"/>
                  </a:lnTo>
                  <a:lnTo>
                    <a:pt x="238" y="2"/>
                  </a:lnTo>
                  <a:lnTo>
                    <a:pt x="239" y="1"/>
                  </a:lnTo>
                  <a:lnTo>
                    <a:pt x="241" y="0"/>
                  </a:lnTo>
                  <a:lnTo>
                    <a:pt x="243" y="0"/>
                  </a:lnTo>
                  <a:lnTo>
                    <a:pt x="244" y="0"/>
                  </a:lnTo>
                  <a:lnTo>
                    <a:pt x="246" y="1"/>
                  </a:lnTo>
                  <a:lnTo>
                    <a:pt x="247" y="2"/>
                  </a:lnTo>
                  <a:lnTo>
                    <a:pt x="247" y="3"/>
                  </a:lnTo>
                  <a:lnTo>
                    <a:pt x="487" y="3"/>
                  </a:lnTo>
                  <a:lnTo>
                    <a:pt x="487" y="2"/>
                  </a:lnTo>
                  <a:lnTo>
                    <a:pt x="488" y="1"/>
                  </a:lnTo>
                  <a:lnTo>
                    <a:pt x="490" y="0"/>
                  </a:lnTo>
                  <a:lnTo>
                    <a:pt x="491" y="0"/>
                  </a:lnTo>
                  <a:lnTo>
                    <a:pt x="493" y="0"/>
                  </a:lnTo>
                  <a:lnTo>
                    <a:pt x="495" y="1"/>
                  </a:lnTo>
                  <a:lnTo>
                    <a:pt x="495" y="2"/>
                  </a:lnTo>
                  <a:lnTo>
                    <a:pt x="496" y="3"/>
                  </a:lnTo>
                  <a:lnTo>
                    <a:pt x="553" y="3"/>
                  </a:lnTo>
                  <a:lnTo>
                    <a:pt x="553" y="2"/>
                  </a:lnTo>
                  <a:lnTo>
                    <a:pt x="554" y="1"/>
                  </a:lnTo>
                  <a:lnTo>
                    <a:pt x="555" y="0"/>
                  </a:lnTo>
                  <a:lnTo>
                    <a:pt x="557" y="0"/>
                  </a:lnTo>
                  <a:lnTo>
                    <a:pt x="559" y="0"/>
                  </a:lnTo>
                  <a:lnTo>
                    <a:pt x="560" y="1"/>
                  </a:lnTo>
                  <a:lnTo>
                    <a:pt x="561" y="2"/>
                  </a:lnTo>
                  <a:lnTo>
                    <a:pt x="562" y="3"/>
                  </a:lnTo>
                  <a:lnTo>
                    <a:pt x="718" y="3"/>
                  </a:lnTo>
                  <a:lnTo>
                    <a:pt x="718" y="2"/>
                  </a:lnTo>
                  <a:lnTo>
                    <a:pt x="719" y="1"/>
                  </a:lnTo>
                  <a:lnTo>
                    <a:pt x="720" y="0"/>
                  </a:lnTo>
                  <a:lnTo>
                    <a:pt x="722" y="0"/>
                  </a:lnTo>
                  <a:lnTo>
                    <a:pt x="724" y="0"/>
                  </a:lnTo>
                  <a:lnTo>
                    <a:pt x="725" y="1"/>
                  </a:lnTo>
                  <a:lnTo>
                    <a:pt x="726" y="2"/>
                  </a:lnTo>
                  <a:lnTo>
                    <a:pt x="727" y="3"/>
                  </a:lnTo>
                  <a:lnTo>
                    <a:pt x="795" y="3"/>
                  </a:lnTo>
                  <a:lnTo>
                    <a:pt x="795" y="2"/>
                  </a:lnTo>
                  <a:lnTo>
                    <a:pt x="796" y="1"/>
                  </a:lnTo>
                  <a:lnTo>
                    <a:pt x="797" y="0"/>
                  </a:lnTo>
                  <a:lnTo>
                    <a:pt x="799" y="0"/>
                  </a:lnTo>
                  <a:lnTo>
                    <a:pt x="801" y="0"/>
                  </a:lnTo>
                  <a:lnTo>
                    <a:pt x="802" y="1"/>
                  </a:lnTo>
                  <a:lnTo>
                    <a:pt x="803" y="2"/>
                  </a:lnTo>
                  <a:lnTo>
                    <a:pt x="804" y="3"/>
                  </a:lnTo>
                  <a:lnTo>
                    <a:pt x="909" y="3"/>
                  </a:lnTo>
                  <a:lnTo>
                    <a:pt x="909" y="2"/>
                  </a:lnTo>
                  <a:lnTo>
                    <a:pt x="910" y="1"/>
                  </a:lnTo>
                  <a:lnTo>
                    <a:pt x="912" y="0"/>
                  </a:lnTo>
                  <a:lnTo>
                    <a:pt x="913" y="0"/>
                  </a:lnTo>
                  <a:lnTo>
                    <a:pt x="915" y="0"/>
                  </a:lnTo>
                  <a:lnTo>
                    <a:pt x="917" y="1"/>
                  </a:lnTo>
                  <a:lnTo>
                    <a:pt x="917" y="2"/>
                  </a:lnTo>
                  <a:lnTo>
                    <a:pt x="918" y="3"/>
                  </a:lnTo>
                  <a:lnTo>
                    <a:pt x="928" y="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77" name="Freeform 687"/>
            <p:cNvSpPr>
              <a:spLocks/>
            </p:cNvSpPr>
            <p:nvPr/>
          </p:nvSpPr>
          <p:spPr bwMode="auto">
            <a:xfrm>
              <a:off x="2479" y="1099"/>
              <a:ext cx="13" cy="9"/>
            </a:xfrm>
            <a:custGeom>
              <a:avLst/>
              <a:gdLst>
                <a:gd name="T0" fmla="*/ 1 w 13"/>
                <a:gd name="T1" fmla="*/ 0 h 9"/>
                <a:gd name="T2" fmla="*/ 13 w 13"/>
                <a:gd name="T3" fmla="*/ 4 h 9"/>
                <a:gd name="T4" fmla="*/ 1 w 13"/>
                <a:gd name="T5" fmla="*/ 9 h 9"/>
                <a:gd name="T6" fmla="*/ 0 w 13"/>
                <a:gd name="T7" fmla="*/ 7 h 9"/>
                <a:gd name="T8" fmla="*/ 0 w 13"/>
                <a:gd name="T9" fmla="*/ 4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4"/>
                  </a:lnTo>
                  <a:lnTo>
                    <a:pt x="1" y="9"/>
                  </a:lnTo>
                  <a:lnTo>
                    <a:pt x="0" y="7"/>
                  </a:lnTo>
                  <a:lnTo>
                    <a:pt x="0" y="4"/>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78" name="Freeform 688"/>
            <p:cNvSpPr>
              <a:spLocks/>
            </p:cNvSpPr>
            <p:nvPr/>
          </p:nvSpPr>
          <p:spPr bwMode="auto">
            <a:xfrm>
              <a:off x="1713" y="1553"/>
              <a:ext cx="2177" cy="1138"/>
            </a:xfrm>
            <a:custGeom>
              <a:avLst/>
              <a:gdLst>
                <a:gd name="T0" fmla="*/ 2164 w 2177"/>
                <a:gd name="T1" fmla="*/ 0 h 1138"/>
                <a:gd name="T2" fmla="*/ 2147 w 2177"/>
                <a:gd name="T3" fmla="*/ 2 h 1138"/>
                <a:gd name="T4" fmla="*/ 2139 w 2177"/>
                <a:gd name="T5" fmla="*/ 2 h 1138"/>
                <a:gd name="T6" fmla="*/ 2123 w 2177"/>
                <a:gd name="T7" fmla="*/ 0 h 1138"/>
                <a:gd name="T8" fmla="*/ 2114 w 2177"/>
                <a:gd name="T9" fmla="*/ 2 h 1138"/>
                <a:gd name="T10" fmla="*/ 2105 w 2177"/>
                <a:gd name="T11" fmla="*/ 2 h 1138"/>
                <a:gd name="T12" fmla="*/ 2096 w 2177"/>
                <a:gd name="T13" fmla="*/ 0 h 1138"/>
                <a:gd name="T14" fmla="*/ 2079 w 2177"/>
                <a:gd name="T15" fmla="*/ 2 h 1138"/>
                <a:gd name="T16" fmla="*/ 2071 w 2177"/>
                <a:gd name="T17" fmla="*/ 2 h 1138"/>
                <a:gd name="T18" fmla="*/ 2057 w 2177"/>
                <a:gd name="T19" fmla="*/ 1135 h 1138"/>
                <a:gd name="T20" fmla="*/ 2049 w 2177"/>
                <a:gd name="T21" fmla="*/ 1138 h 1138"/>
                <a:gd name="T22" fmla="*/ 2012 w 2177"/>
                <a:gd name="T23" fmla="*/ 1135 h 1138"/>
                <a:gd name="T24" fmla="*/ 1998 w 2177"/>
                <a:gd name="T25" fmla="*/ 1135 h 1138"/>
                <a:gd name="T26" fmla="*/ 1990 w 2177"/>
                <a:gd name="T27" fmla="*/ 1138 h 1138"/>
                <a:gd name="T28" fmla="*/ 1959 w 2177"/>
                <a:gd name="T29" fmla="*/ 1135 h 1138"/>
                <a:gd name="T30" fmla="*/ 1944 w 2177"/>
                <a:gd name="T31" fmla="*/ 1135 h 1138"/>
                <a:gd name="T32" fmla="*/ 1936 w 2177"/>
                <a:gd name="T33" fmla="*/ 1138 h 1138"/>
                <a:gd name="T34" fmla="*/ 1876 w 2177"/>
                <a:gd name="T35" fmla="*/ 1135 h 1138"/>
                <a:gd name="T36" fmla="*/ 1675 w 2177"/>
                <a:gd name="T37" fmla="*/ 1135 h 1138"/>
                <a:gd name="T38" fmla="*/ 1667 w 2177"/>
                <a:gd name="T39" fmla="*/ 1138 h 1138"/>
                <a:gd name="T40" fmla="*/ 1626 w 2177"/>
                <a:gd name="T41" fmla="*/ 1135 h 1138"/>
                <a:gd name="T42" fmla="*/ 1468 w 2177"/>
                <a:gd name="T43" fmla="*/ 1135 h 1138"/>
                <a:gd name="T44" fmla="*/ 1460 w 2177"/>
                <a:gd name="T45" fmla="*/ 1138 h 1138"/>
                <a:gd name="T46" fmla="*/ 1405 w 2177"/>
                <a:gd name="T47" fmla="*/ 1135 h 1138"/>
                <a:gd name="T48" fmla="*/ 1373 w 2177"/>
                <a:gd name="T49" fmla="*/ 1135 h 1138"/>
                <a:gd name="T50" fmla="*/ 1365 w 2177"/>
                <a:gd name="T51" fmla="*/ 1138 h 1138"/>
                <a:gd name="T52" fmla="*/ 1251 w 2177"/>
                <a:gd name="T53" fmla="*/ 1135 h 1138"/>
                <a:gd name="T54" fmla="*/ 1081 w 2177"/>
                <a:gd name="T55" fmla="*/ 1135 h 1138"/>
                <a:gd name="T56" fmla="*/ 1074 w 2177"/>
                <a:gd name="T57" fmla="*/ 1138 h 1138"/>
                <a:gd name="T58" fmla="*/ 976 w 2177"/>
                <a:gd name="T59" fmla="*/ 1135 h 1138"/>
                <a:gd name="T60" fmla="*/ 917 w 2177"/>
                <a:gd name="T61" fmla="*/ 1135 h 1138"/>
                <a:gd name="T62" fmla="*/ 910 w 2177"/>
                <a:gd name="T63" fmla="*/ 1138 h 1138"/>
                <a:gd name="T64" fmla="*/ 890 w 2177"/>
                <a:gd name="T65" fmla="*/ 1135 h 1138"/>
                <a:gd name="T66" fmla="*/ 843 w 2177"/>
                <a:gd name="T67" fmla="*/ 1135 h 1138"/>
                <a:gd name="T68" fmla="*/ 835 w 2177"/>
                <a:gd name="T69" fmla="*/ 1138 h 1138"/>
                <a:gd name="T70" fmla="*/ 766 w 2177"/>
                <a:gd name="T71" fmla="*/ 1135 h 1138"/>
                <a:gd name="T72" fmla="*/ 708 w 2177"/>
                <a:gd name="T73" fmla="*/ 1135 h 1138"/>
                <a:gd name="T74" fmla="*/ 700 w 2177"/>
                <a:gd name="T75" fmla="*/ 1138 h 1138"/>
                <a:gd name="T76" fmla="*/ 683 w 2177"/>
                <a:gd name="T77" fmla="*/ 1135 h 1138"/>
                <a:gd name="T78" fmla="*/ 659 w 2177"/>
                <a:gd name="T79" fmla="*/ 1135 h 1138"/>
                <a:gd name="T80" fmla="*/ 651 w 2177"/>
                <a:gd name="T81" fmla="*/ 1138 h 1138"/>
                <a:gd name="T82" fmla="*/ 624 w 2177"/>
                <a:gd name="T83" fmla="*/ 1135 h 1138"/>
                <a:gd name="T84" fmla="*/ 566 w 2177"/>
                <a:gd name="T85" fmla="*/ 1135 h 1138"/>
                <a:gd name="T86" fmla="*/ 558 w 2177"/>
                <a:gd name="T87" fmla="*/ 1138 h 1138"/>
                <a:gd name="T88" fmla="*/ 536 w 2177"/>
                <a:gd name="T89" fmla="*/ 1135 h 1138"/>
                <a:gd name="T90" fmla="*/ 442 w 2177"/>
                <a:gd name="T91" fmla="*/ 1135 h 1138"/>
                <a:gd name="T92" fmla="*/ 434 w 2177"/>
                <a:gd name="T93" fmla="*/ 1138 h 1138"/>
                <a:gd name="T94" fmla="*/ 415 w 2177"/>
                <a:gd name="T95" fmla="*/ 1131 h 1138"/>
                <a:gd name="T96" fmla="*/ 405 w 2177"/>
                <a:gd name="T97" fmla="*/ 1138 h 1138"/>
                <a:gd name="T98" fmla="*/ 388 w 2177"/>
                <a:gd name="T99" fmla="*/ 1135 h 1138"/>
                <a:gd name="T100" fmla="*/ 350 w 2177"/>
                <a:gd name="T101" fmla="*/ 1135 h 1138"/>
                <a:gd name="T102" fmla="*/ 342 w 2177"/>
                <a:gd name="T103" fmla="*/ 1138 h 1138"/>
                <a:gd name="T104" fmla="*/ 331 w 2177"/>
                <a:gd name="T105" fmla="*/ 1132 h 1138"/>
                <a:gd name="T106" fmla="*/ 322 w 2177"/>
                <a:gd name="T107" fmla="*/ 1138 h 1138"/>
                <a:gd name="T108" fmla="*/ 291 w 2177"/>
                <a:gd name="T109" fmla="*/ 1132 h 1138"/>
                <a:gd name="T110" fmla="*/ 282 w 2177"/>
                <a:gd name="T111" fmla="*/ 1138 h 1138"/>
                <a:gd name="T112" fmla="*/ 203 w 2177"/>
                <a:gd name="T113" fmla="*/ 1135 h 1138"/>
                <a:gd name="T114" fmla="*/ 179 w 2177"/>
                <a:gd name="T115" fmla="*/ 1135 h 1138"/>
                <a:gd name="T116" fmla="*/ 171 w 2177"/>
                <a:gd name="T117" fmla="*/ 1138 h 1138"/>
                <a:gd name="T118" fmla="*/ 156 w 2177"/>
                <a:gd name="T119" fmla="*/ 1135 h 1138"/>
                <a:gd name="T120" fmla="*/ 99 w 2177"/>
                <a:gd name="T121" fmla="*/ 1135 h 1138"/>
                <a:gd name="T122" fmla="*/ 91 w 2177"/>
                <a:gd name="T123" fmla="*/ 1138 h 1138"/>
                <a:gd name="T124" fmla="*/ 41 w 2177"/>
                <a:gd name="T125" fmla="*/ 1135 h 113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77"/>
                <a:gd name="T190" fmla="*/ 0 h 1138"/>
                <a:gd name="T191" fmla="*/ 2177 w 2177"/>
                <a:gd name="T192" fmla="*/ 1138 h 113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77" h="1138">
                  <a:moveTo>
                    <a:pt x="2177" y="4"/>
                  </a:moveTo>
                  <a:lnTo>
                    <a:pt x="2168" y="4"/>
                  </a:lnTo>
                  <a:lnTo>
                    <a:pt x="2168" y="2"/>
                  </a:lnTo>
                  <a:lnTo>
                    <a:pt x="2167" y="1"/>
                  </a:lnTo>
                  <a:lnTo>
                    <a:pt x="2165" y="0"/>
                  </a:lnTo>
                  <a:lnTo>
                    <a:pt x="2164" y="0"/>
                  </a:lnTo>
                  <a:lnTo>
                    <a:pt x="2162" y="0"/>
                  </a:lnTo>
                  <a:lnTo>
                    <a:pt x="2160" y="1"/>
                  </a:lnTo>
                  <a:lnTo>
                    <a:pt x="2160" y="2"/>
                  </a:lnTo>
                  <a:lnTo>
                    <a:pt x="2159" y="4"/>
                  </a:lnTo>
                  <a:lnTo>
                    <a:pt x="2148" y="4"/>
                  </a:lnTo>
                  <a:lnTo>
                    <a:pt x="2147" y="2"/>
                  </a:lnTo>
                  <a:lnTo>
                    <a:pt x="2147" y="1"/>
                  </a:lnTo>
                  <a:lnTo>
                    <a:pt x="2145" y="0"/>
                  </a:lnTo>
                  <a:lnTo>
                    <a:pt x="2143" y="0"/>
                  </a:lnTo>
                  <a:lnTo>
                    <a:pt x="2142" y="0"/>
                  </a:lnTo>
                  <a:lnTo>
                    <a:pt x="2140" y="1"/>
                  </a:lnTo>
                  <a:lnTo>
                    <a:pt x="2139" y="2"/>
                  </a:lnTo>
                  <a:lnTo>
                    <a:pt x="2139" y="4"/>
                  </a:lnTo>
                  <a:lnTo>
                    <a:pt x="2128" y="4"/>
                  </a:lnTo>
                  <a:lnTo>
                    <a:pt x="2127" y="2"/>
                  </a:lnTo>
                  <a:lnTo>
                    <a:pt x="2126" y="1"/>
                  </a:lnTo>
                  <a:lnTo>
                    <a:pt x="2125" y="0"/>
                  </a:lnTo>
                  <a:lnTo>
                    <a:pt x="2123" y="0"/>
                  </a:lnTo>
                  <a:lnTo>
                    <a:pt x="2121" y="0"/>
                  </a:lnTo>
                  <a:lnTo>
                    <a:pt x="2120" y="1"/>
                  </a:lnTo>
                  <a:lnTo>
                    <a:pt x="2119" y="2"/>
                  </a:lnTo>
                  <a:lnTo>
                    <a:pt x="2118" y="4"/>
                  </a:lnTo>
                  <a:lnTo>
                    <a:pt x="2114" y="4"/>
                  </a:lnTo>
                  <a:lnTo>
                    <a:pt x="2114" y="2"/>
                  </a:lnTo>
                  <a:lnTo>
                    <a:pt x="2113" y="1"/>
                  </a:lnTo>
                  <a:lnTo>
                    <a:pt x="2111" y="0"/>
                  </a:lnTo>
                  <a:lnTo>
                    <a:pt x="2109" y="0"/>
                  </a:lnTo>
                  <a:lnTo>
                    <a:pt x="2108" y="0"/>
                  </a:lnTo>
                  <a:lnTo>
                    <a:pt x="2106" y="1"/>
                  </a:lnTo>
                  <a:lnTo>
                    <a:pt x="2105" y="2"/>
                  </a:lnTo>
                  <a:lnTo>
                    <a:pt x="2105" y="4"/>
                  </a:lnTo>
                  <a:lnTo>
                    <a:pt x="2100" y="4"/>
                  </a:lnTo>
                  <a:lnTo>
                    <a:pt x="2100" y="2"/>
                  </a:lnTo>
                  <a:lnTo>
                    <a:pt x="2099" y="1"/>
                  </a:lnTo>
                  <a:lnTo>
                    <a:pt x="2098" y="0"/>
                  </a:lnTo>
                  <a:lnTo>
                    <a:pt x="2096" y="0"/>
                  </a:lnTo>
                  <a:lnTo>
                    <a:pt x="2094" y="0"/>
                  </a:lnTo>
                  <a:lnTo>
                    <a:pt x="2093" y="1"/>
                  </a:lnTo>
                  <a:lnTo>
                    <a:pt x="2092" y="2"/>
                  </a:lnTo>
                  <a:lnTo>
                    <a:pt x="2091" y="4"/>
                  </a:lnTo>
                  <a:lnTo>
                    <a:pt x="2080" y="4"/>
                  </a:lnTo>
                  <a:lnTo>
                    <a:pt x="2079" y="2"/>
                  </a:lnTo>
                  <a:lnTo>
                    <a:pt x="2079" y="1"/>
                  </a:lnTo>
                  <a:lnTo>
                    <a:pt x="2077" y="0"/>
                  </a:lnTo>
                  <a:lnTo>
                    <a:pt x="2075" y="0"/>
                  </a:lnTo>
                  <a:lnTo>
                    <a:pt x="2074" y="0"/>
                  </a:lnTo>
                  <a:lnTo>
                    <a:pt x="2072" y="1"/>
                  </a:lnTo>
                  <a:lnTo>
                    <a:pt x="2071" y="2"/>
                  </a:lnTo>
                  <a:lnTo>
                    <a:pt x="2071" y="4"/>
                  </a:lnTo>
                  <a:lnTo>
                    <a:pt x="2066" y="4"/>
                  </a:lnTo>
                  <a:lnTo>
                    <a:pt x="2066" y="1138"/>
                  </a:lnTo>
                  <a:lnTo>
                    <a:pt x="2058" y="1138"/>
                  </a:lnTo>
                  <a:lnTo>
                    <a:pt x="2057" y="1137"/>
                  </a:lnTo>
                  <a:lnTo>
                    <a:pt x="2057" y="1135"/>
                  </a:lnTo>
                  <a:lnTo>
                    <a:pt x="2055" y="1135"/>
                  </a:lnTo>
                  <a:lnTo>
                    <a:pt x="2053" y="1134"/>
                  </a:lnTo>
                  <a:lnTo>
                    <a:pt x="2052" y="1135"/>
                  </a:lnTo>
                  <a:lnTo>
                    <a:pt x="2050" y="1135"/>
                  </a:lnTo>
                  <a:lnTo>
                    <a:pt x="2049" y="1137"/>
                  </a:lnTo>
                  <a:lnTo>
                    <a:pt x="2049" y="1138"/>
                  </a:lnTo>
                  <a:lnTo>
                    <a:pt x="2018" y="1138"/>
                  </a:lnTo>
                  <a:lnTo>
                    <a:pt x="2017" y="1137"/>
                  </a:lnTo>
                  <a:lnTo>
                    <a:pt x="2017" y="1135"/>
                  </a:lnTo>
                  <a:lnTo>
                    <a:pt x="2015" y="1135"/>
                  </a:lnTo>
                  <a:lnTo>
                    <a:pt x="2013" y="1134"/>
                  </a:lnTo>
                  <a:lnTo>
                    <a:pt x="2012" y="1135"/>
                  </a:lnTo>
                  <a:lnTo>
                    <a:pt x="2010" y="1135"/>
                  </a:lnTo>
                  <a:lnTo>
                    <a:pt x="2009" y="1137"/>
                  </a:lnTo>
                  <a:lnTo>
                    <a:pt x="2009" y="1138"/>
                  </a:lnTo>
                  <a:lnTo>
                    <a:pt x="1999" y="1138"/>
                  </a:lnTo>
                  <a:lnTo>
                    <a:pt x="1999" y="1137"/>
                  </a:lnTo>
                  <a:lnTo>
                    <a:pt x="1998" y="1135"/>
                  </a:lnTo>
                  <a:lnTo>
                    <a:pt x="1996" y="1135"/>
                  </a:lnTo>
                  <a:lnTo>
                    <a:pt x="1995" y="1134"/>
                  </a:lnTo>
                  <a:lnTo>
                    <a:pt x="1993" y="1135"/>
                  </a:lnTo>
                  <a:lnTo>
                    <a:pt x="1992" y="1135"/>
                  </a:lnTo>
                  <a:lnTo>
                    <a:pt x="1991" y="1137"/>
                  </a:lnTo>
                  <a:lnTo>
                    <a:pt x="1990" y="1138"/>
                  </a:lnTo>
                  <a:lnTo>
                    <a:pt x="1965" y="1138"/>
                  </a:lnTo>
                  <a:lnTo>
                    <a:pt x="1965" y="1137"/>
                  </a:lnTo>
                  <a:lnTo>
                    <a:pt x="1964" y="1135"/>
                  </a:lnTo>
                  <a:lnTo>
                    <a:pt x="1963" y="1135"/>
                  </a:lnTo>
                  <a:lnTo>
                    <a:pt x="1961" y="1134"/>
                  </a:lnTo>
                  <a:lnTo>
                    <a:pt x="1959" y="1135"/>
                  </a:lnTo>
                  <a:lnTo>
                    <a:pt x="1958" y="1135"/>
                  </a:lnTo>
                  <a:lnTo>
                    <a:pt x="1957" y="1137"/>
                  </a:lnTo>
                  <a:lnTo>
                    <a:pt x="1956" y="1138"/>
                  </a:lnTo>
                  <a:lnTo>
                    <a:pt x="1945" y="1138"/>
                  </a:lnTo>
                  <a:lnTo>
                    <a:pt x="1945" y="1137"/>
                  </a:lnTo>
                  <a:lnTo>
                    <a:pt x="1944" y="1135"/>
                  </a:lnTo>
                  <a:lnTo>
                    <a:pt x="1942" y="1135"/>
                  </a:lnTo>
                  <a:lnTo>
                    <a:pt x="1941" y="1134"/>
                  </a:lnTo>
                  <a:lnTo>
                    <a:pt x="1939" y="1135"/>
                  </a:lnTo>
                  <a:lnTo>
                    <a:pt x="1937" y="1135"/>
                  </a:lnTo>
                  <a:lnTo>
                    <a:pt x="1937" y="1137"/>
                  </a:lnTo>
                  <a:lnTo>
                    <a:pt x="1936" y="1138"/>
                  </a:lnTo>
                  <a:lnTo>
                    <a:pt x="1883" y="1138"/>
                  </a:lnTo>
                  <a:lnTo>
                    <a:pt x="1882" y="1137"/>
                  </a:lnTo>
                  <a:lnTo>
                    <a:pt x="1881" y="1135"/>
                  </a:lnTo>
                  <a:lnTo>
                    <a:pt x="1880" y="1135"/>
                  </a:lnTo>
                  <a:lnTo>
                    <a:pt x="1878" y="1134"/>
                  </a:lnTo>
                  <a:lnTo>
                    <a:pt x="1876" y="1135"/>
                  </a:lnTo>
                  <a:lnTo>
                    <a:pt x="1875" y="1135"/>
                  </a:lnTo>
                  <a:lnTo>
                    <a:pt x="1874" y="1137"/>
                  </a:lnTo>
                  <a:lnTo>
                    <a:pt x="1874" y="1138"/>
                  </a:lnTo>
                  <a:lnTo>
                    <a:pt x="1676" y="1138"/>
                  </a:lnTo>
                  <a:lnTo>
                    <a:pt x="1676" y="1137"/>
                  </a:lnTo>
                  <a:lnTo>
                    <a:pt x="1675" y="1135"/>
                  </a:lnTo>
                  <a:lnTo>
                    <a:pt x="1673" y="1135"/>
                  </a:lnTo>
                  <a:lnTo>
                    <a:pt x="1671" y="1134"/>
                  </a:lnTo>
                  <a:lnTo>
                    <a:pt x="1670" y="1135"/>
                  </a:lnTo>
                  <a:lnTo>
                    <a:pt x="1668" y="1135"/>
                  </a:lnTo>
                  <a:lnTo>
                    <a:pt x="1667" y="1137"/>
                  </a:lnTo>
                  <a:lnTo>
                    <a:pt x="1667" y="1138"/>
                  </a:lnTo>
                  <a:lnTo>
                    <a:pt x="1632" y="1138"/>
                  </a:lnTo>
                  <a:lnTo>
                    <a:pt x="1632" y="1137"/>
                  </a:lnTo>
                  <a:lnTo>
                    <a:pt x="1631" y="1135"/>
                  </a:lnTo>
                  <a:lnTo>
                    <a:pt x="1629" y="1135"/>
                  </a:lnTo>
                  <a:lnTo>
                    <a:pt x="1628" y="1134"/>
                  </a:lnTo>
                  <a:lnTo>
                    <a:pt x="1626" y="1135"/>
                  </a:lnTo>
                  <a:lnTo>
                    <a:pt x="1624" y="1135"/>
                  </a:lnTo>
                  <a:lnTo>
                    <a:pt x="1624" y="1137"/>
                  </a:lnTo>
                  <a:lnTo>
                    <a:pt x="1623" y="1138"/>
                  </a:lnTo>
                  <a:lnTo>
                    <a:pt x="1469" y="1138"/>
                  </a:lnTo>
                  <a:lnTo>
                    <a:pt x="1469" y="1137"/>
                  </a:lnTo>
                  <a:lnTo>
                    <a:pt x="1468" y="1135"/>
                  </a:lnTo>
                  <a:lnTo>
                    <a:pt x="1466" y="1135"/>
                  </a:lnTo>
                  <a:lnTo>
                    <a:pt x="1464" y="1134"/>
                  </a:lnTo>
                  <a:lnTo>
                    <a:pt x="1463" y="1135"/>
                  </a:lnTo>
                  <a:lnTo>
                    <a:pt x="1461" y="1135"/>
                  </a:lnTo>
                  <a:lnTo>
                    <a:pt x="1460" y="1137"/>
                  </a:lnTo>
                  <a:lnTo>
                    <a:pt x="1460" y="1138"/>
                  </a:lnTo>
                  <a:lnTo>
                    <a:pt x="1412" y="1138"/>
                  </a:lnTo>
                  <a:lnTo>
                    <a:pt x="1411" y="1137"/>
                  </a:lnTo>
                  <a:lnTo>
                    <a:pt x="1410" y="1135"/>
                  </a:lnTo>
                  <a:lnTo>
                    <a:pt x="1409" y="1135"/>
                  </a:lnTo>
                  <a:lnTo>
                    <a:pt x="1407" y="1134"/>
                  </a:lnTo>
                  <a:lnTo>
                    <a:pt x="1405" y="1135"/>
                  </a:lnTo>
                  <a:lnTo>
                    <a:pt x="1404" y="1135"/>
                  </a:lnTo>
                  <a:lnTo>
                    <a:pt x="1403" y="1137"/>
                  </a:lnTo>
                  <a:lnTo>
                    <a:pt x="1403" y="1138"/>
                  </a:lnTo>
                  <a:lnTo>
                    <a:pt x="1374" y="1138"/>
                  </a:lnTo>
                  <a:lnTo>
                    <a:pt x="1374" y="1137"/>
                  </a:lnTo>
                  <a:lnTo>
                    <a:pt x="1373" y="1135"/>
                  </a:lnTo>
                  <a:lnTo>
                    <a:pt x="1372" y="1135"/>
                  </a:lnTo>
                  <a:lnTo>
                    <a:pt x="1370" y="1134"/>
                  </a:lnTo>
                  <a:lnTo>
                    <a:pt x="1368" y="1135"/>
                  </a:lnTo>
                  <a:lnTo>
                    <a:pt x="1367" y="1135"/>
                  </a:lnTo>
                  <a:lnTo>
                    <a:pt x="1366" y="1137"/>
                  </a:lnTo>
                  <a:lnTo>
                    <a:pt x="1365" y="1138"/>
                  </a:lnTo>
                  <a:lnTo>
                    <a:pt x="1257" y="1138"/>
                  </a:lnTo>
                  <a:lnTo>
                    <a:pt x="1257" y="1137"/>
                  </a:lnTo>
                  <a:lnTo>
                    <a:pt x="1256" y="1135"/>
                  </a:lnTo>
                  <a:lnTo>
                    <a:pt x="1254" y="1135"/>
                  </a:lnTo>
                  <a:lnTo>
                    <a:pt x="1253" y="1134"/>
                  </a:lnTo>
                  <a:lnTo>
                    <a:pt x="1251" y="1135"/>
                  </a:lnTo>
                  <a:lnTo>
                    <a:pt x="1249" y="1135"/>
                  </a:lnTo>
                  <a:lnTo>
                    <a:pt x="1249" y="1137"/>
                  </a:lnTo>
                  <a:lnTo>
                    <a:pt x="1248" y="1138"/>
                  </a:lnTo>
                  <a:lnTo>
                    <a:pt x="1083" y="1138"/>
                  </a:lnTo>
                  <a:lnTo>
                    <a:pt x="1082" y="1137"/>
                  </a:lnTo>
                  <a:lnTo>
                    <a:pt x="1081" y="1135"/>
                  </a:lnTo>
                  <a:lnTo>
                    <a:pt x="1080" y="1135"/>
                  </a:lnTo>
                  <a:lnTo>
                    <a:pt x="1078" y="1134"/>
                  </a:lnTo>
                  <a:lnTo>
                    <a:pt x="1077" y="1135"/>
                  </a:lnTo>
                  <a:lnTo>
                    <a:pt x="1075" y="1135"/>
                  </a:lnTo>
                  <a:lnTo>
                    <a:pt x="1074" y="1137"/>
                  </a:lnTo>
                  <a:lnTo>
                    <a:pt x="1074" y="1138"/>
                  </a:lnTo>
                  <a:lnTo>
                    <a:pt x="982" y="1138"/>
                  </a:lnTo>
                  <a:lnTo>
                    <a:pt x="982" y="1137"/>
                  </a:lnTo>
                  <a:lnTo>
                    <a:pt x="981" y="1135"/>
                  </a:lnTo>
                  <a:lnTo>
                    <a:pt x="979" y="1135"/>
                  </a:lnTo>
                  <a:lnTo>
                    <a:pt x="977" y="1134"/>
                  </a:lnTo>
                  <a:lnTo>
                    <a:pt x="976" y="1135"/>
                  </a:lnTo>
                  <a:lnTo>
                    <a:pt x="974" y="1135"/>
                  </a:lnTo>
                  <a:lnTo>
                    <a:pt x="973" y="1137"/>
                  </a:lnTo>
                  <a:lnTo>
                    <a:pt x="973" y="1138"/>
                  </a:lnTo>
                  <a:lnTo>
                    <a:pt x="919" y="1138"/>
                  </a:lnTo>
                  <a:lnTo>
                    <a:pt x="918" y="1137"/>
                  </a:lnTo>
                  <a:lnTo>
                    <a:pt x="917" y="1135"/>
                  </a:lnTo>
                  <a:lnTo>
                    <a:pt x="916" y="1135"/>
                  </a:lnTo>
                  <a:lnTo>
                    <a:pt x="914" y="1134"/>
                  </a:lnTo>
                  <a:lnTo>
                    <a:pt x="912" y="1135"/>
                  </a:lnTo>
                  <a:lnTo>
                    <a:pt x="911" y="1135"/>
                  </a:lnTo>
                  <a:lnTo>
                    <a:pt x="910" y="1137"/>
                  </a:lnTo>
                  <a:lnTo>
                    <a:pt x="910" y="1138"/>
                  </a:lnTo>
                  <a:lnTo>
                    <a:pt x="896" y="1138"/>
                  </a:lnTo>
                  <a:lnTo>
                    <a:pt x="896" y="1137"/>
                  </a:lnTo>
                  <a:lnTo>
                    <a:pt x="895" y="1135"/>
                  </a:lnTo>
                  <a:lnTo>
                    <a:pt x="893" y="1135"/>
                  </a:lnTo>
                  <a:lnTo>
                    <a:pt x="892" y="1134"/>
                  </a:lnTo>
                  <a:lnTo>
                    <a:pt x="890" y="1135"/>
                  </a:lnTo>
                  <a:lnTo>
                    <a:pt x="888" y="1135"/>
                  </a:lnTo>
                  <a:lnTo>
                    <a:pt x="887" y="1137"/>
                  </a:lnTo>
                  <a:lnTo>
                    <a:pt x="887" y="1138"/>
                  </a:lnTo>
                  <a:lnTo>
                    <a:pt x="844" y="1138"/>
                  </a:lnTo>
                  <a:lnTo>
                    <a:pt x="844" y="1137"/>
                  </a:lnTo>
                  <a:lnTo>
                    <a:pt x="843" y="1135"/>
                  </a:lnTo>
                  <a:lnTo>
                    <a:pt x="841" y="1135"/>
                  </a:lnTo>
                  <a:lnTo>
                    <a:pt x="840" y="1134"/>
                  </a:lnTo>
                  <a:lnTo>
                    <a:pt x="838" y="1135"/>
                  </a:lnTo>
                  <a:lnTo>
                    <a:pt x="837" y="1135"/>
                  </a:lnTo>
                  <a:lnTo>
                    <a:pt x="836" y="1137"/>
                  </a:lnTo>
                  <a:lnTo>
                    <a:pt x="835" y="1138"/>
                  </a:lnTo>
                  <a:lnTo>
                    <a:pt x="772" y="1138"/>
                  </a:lnTo>
                  <a:lnTo>
                    <a:pt x="772" y="1137"/>
                  </a:lnTo>
                  <a:lnTo>
                    <a:pt x="770" y="1135"/>
                  </a:lnTo>
                  <a:lnTo>
                    <a:pt x="769" y="1135"/>
                  </a:lnTo>
                  <a:lnTo>
                    <a:pt x="767" y="1134"/>
                  </a:lnTo>
                  <a:lnTo>
                    <a:pt x="766" y="1135"/>
                  </a:lnTo>
                  <a:lnTo>
                    <a:pt x="764" y="1135"/>
                  </a:lnTo>
                  <a:lnTo>
                    <a:pt x="763" y="1137"/>
                  </a:lnTo>
                  <a:lnTo>
                    <a:pt x="763" y="1138"/>
                  </a:lnTo>
                  <a:lnTo>
                    <a:pt x="709" y="1138"/>
                  </a:lnTo>
                  <a:lnTo>
                    <a:pt x="709" y="1137"/>
                  </a:lnTo>
                  <a:lnTo>
                    <a:pt x="708" y="1135"/>
                  </a:lnTo>
                  <a:lnTo>
                    <a:pt x="707" y="1135"/>
                  </a:lnTo>
                  <a:lnTo>
                    <a:pt x="705" y="1134"/>
                  </a:lnTo>
                  <a:lnTo>
                    <a:pt x="703" y="1135"/>
                  </a:lnTo>
                  <a:lnTo>
                    <a:pt x="702" y="1135"/>
                  </a:lnTo>
                  <a:lnTo>
                    <a:pt x="701" y="1137"/>
                  </a:lnTo>
                  <a:lnTo>
                    <a:pt x="700" y="1138"/>
                  </a:lnTo>
                  <a:lnTo>
                    <a:pt x="689" y="1138"/>
                  </a:lnTo>
                  <a:lnTo>
                    <a:pt x="689" y="1137"/>
                  </a:lnTo>
                  <a:lnTo>
                    <a:pt x="688" y="1135"/>
                  </a:lnTo>
                  <a:lnTo>
                    <a:pt x="687" y="1135"/>
                  </a:lnTo>
                  <a:lnTo>
                    <a:pt x="685" y="1134"/>
                  </a:lnTo>
                  <a:lnTo>
                    <a:pt x="683" y="1135"/>
                  </a:lnTo>
                  <a:lnTo>
                    <a:pt x="682" y="1135"/>
                  </a:lnTo>
                  <a:lnTo>
                    <a:pt x="681" y="1137"/>
                  </a:lnTo>
                  <a:lnTo>
                    <a:pt x="680" y="1138"/>
                  </a:lnTo>
                  <a:lnTo>
                    <a:pt x="660" y="1138"/>
                  </a:lnTo>
                  <a:lnTo>
                    <a:pt x="660" y="1137"/>
                  </a:lnTo>
                  <a:lnTo>
                    <a:pt x="659" y="1135"/>
                  </a:lnTo>
                  <a:lnTo>
                    <a:pt x="657" y="1135"/>
                  </a:lnTo>
                  <a:lnTo>
                    <a:pt x="655" y="1134"/>
                  </a:lnTo>
                  <a:lnTo>
                    <a:pt x="654" y="1135"/>
                  </a:lnTo>
                  <a:lnTo>
                    <a:pt x="652" y="1135"/>
                  </a:lnTo>
                  <a:lnTo>
                    <a:pt x="651" y="1137"/>
                  </a:lnTo>
                  <a:lnTo>
                    <a:pt x="651" y="1138"/>
                  </a:lnTo>
                  <a:lnTo>
                    <a:pt x="631" y="1138"/>
                  </a:lnTo>
                  <a:lnTo>
                    <a:pt x="630" y="1137"/>
                  </a:lnTo>
                  <a:lnTo>
                    <a:pt x="629" y="1135"/>
                  </a:lnTo>
                  <a:lnTo>
                    <a:pt x="628" y="1135"/>
                  </a:lnTo>
                  <a:lnTo>
                    <a:pt x="626" y="1134"/>
                  </a:lnTo>
                  <a:lnTo>
                    <a:pt x="624" y="1135"/>
                  </a:lnTo>
                  <a:lnTo>
                    <a:pt x="623" y="1135"/>
                  </a:lnTo>
                  <a:lnTo>
                    <a:pt x="622" y="1137"/>
                  </a:lnTo>
                  <a:lnTo>
                    <a:pt x="622" y="1138"/>
                  </a:lnTo>
                  <a:lnTo>
                    <a:pt x="567" y="1138"/>
                  </a:lnTo>
                  <a:lnTo>
                    <a:pt x="567" y="1137"/>
                  </a:lnTo>
                  <a:lnTo>
                    <a:pt x="566" y="1135"/>
                  </a:lnTo>
                  <a:lnTo>
                    <a:pt x="564" y="1135"/>
                  </a:lnTo>
                  <a:lnTo>
                    <a:pt x="563" y="1134"/>
                  </a:lnTo>
                  <a:lnTo>
                    <a:pt x="561" y="1135"/>
                  </a:lnTo>
                  <a:lnTo>
                    <a:pt x="560" y="1135"/>
                  </a:lnTo>
                  <a:lnTo>
                    <a:pt x="559" y="1137"/>
                  </a:lnTo>
                  <a:lnTo>
                    <a:pt x="558" y="1138"/>
                  </a:lnTo>
                  <a:lnTo>
                    <a:pt x="543" y="1138"/>
                  </a:lnTo>
                  <a:lnTo>
                    <a:pt x="542" y="1137"/>
                  </a:lnTo>
                  <a:lnTo>
                    <a:pt x="541" y="1135"/>
                  </a:lnTo>
                  <a:lnTo>
                    <a:pt x="540" y="1135"/>
                  </a:lnTo>
                  <a:lnTo>
                    <a:pt x="538" y="1134"/>
                  </a:lnTo>
                  <a:lnTo>
                    <a:pt x="536" y="1135"/>
                  </a:lnTo>
                  <a:lnTo>
                    <a:pt x="535" y="1135"/>
                  </a:lnTo>
                  <a:lnTo>
                    <a:pt x="534" y="1137"/>
                  </a:lnTo>
                  <a:lnTo>
                    <a:pt x="534" y="1138"/>
                  </a:lnTo>
                  <a:lnTo>
                    <a:pt x="443" y="1138"/>
                  </a:lnTo>
                  <a:lnTo>
                    <a:pt x="443" y="1137"/>
                  </a:lnTo>
                  <a:lnTo>
                    <a:pt x="442" y="1135"/>
                  </a:lnTo>
                  <a:lnTo>
                    <a:pt x="441" y="1135"/>
                  </a:lnTo>
                  <a:lnTo>
                    <a:pt x="439" y="1134"/>
                  </a:lnTo>
                  <a:lnTo>
                    <a:pt x="437" y="1135"/>
                  </a:lnTo>
                  <a:lnTo>
                    <a:pt x="436" y="1135"/>
                  </a:lnTo>
                  <a:lnTo>
                    <a:pt x="435" y="1137"/>
                  </a:lnTo>
                  <a:lnTo>
                    <a:pt x="434" y="1138"/>
                  </a:lnTo>
                  <a:lnTo>
                    <a:pt x="423" y="1138"/>
                  </a:lnTo>
                  <a:lnTo>
                    <a:pt x="422" y="1136"/>
                  </a:lnTo>
                  <a:lnTo>
                    <a:pt x="421" y="1134"/>
                  </a:lnTo>
                  <a:lnTo>
                    <a:pt x="420" y="1133"/>
                  </a:lnTo>
                  <a:lnTo>
                    <a:pt x="417" y="1132"/>
                  </a:lnTo>
                  <a:lnTo>
                    <a:pt x="415" y="1131"/>
                  </a:lnTo>
                  <a:lnTo>
                    <a:pt x="413" y="1131"/>
                  </a:lnTo>
                  <a:lnTo>
                    <a:pt x="410" y="1132"/>
                  </a:lnTo>
                  <a:lnTo>
                    <a:pt x="408" y="1133"/>
                  </a:lnTo>
                  <a:lnTo>
                    <a:pt x="407" y="1134"/>
                  </a:lnTo>
                  <a:lnTo>
                    <a:pt x="406" y="1136"/>
                  </a:lnTo>
                  <a:lnTo>
                    <a:pt x="405" y="1138"/>
                  </a:lnTo>
                  <a:lnTo>
                    <a:pt x="394" y="1138"/>
                  </a:lnTo>
                  <a:lnTo>
                    <a:pt x="394" y="1137"/>
                  </a:lnTo>
                  <a:lnTo>
                    <a:pt x="393" y="1135"/>
                  </a:lnTo>
                  <a:lnTo>
                    <a:pt x="391" y="1135"/>
                  </a:lnTo>
                  <a:lnTo>
                    <a:pt x="389" y="1134"/>
                  </a:lnTo>
                  <a:lnTo>
                    <a:pt x="388" y="1135"/>
                  </a:lnTo>
                  <a:lnTo>
                    <a:pt x="386" y="1135"/>
                  </a:lnTo>
                  <a:lnTo>
                    <a:pt x="385" y="1137"/>
                  </a:lnTo>
                  <a:lnTo>
                    <a:pt x="385" y="1138"/>
                  </a:lnTo>
                  <a:lnTo>
                    <a:pt x="351" y="1138"/>
                  </a:lnTo>
                  <a:lnTo>
                    <a:pt x="351" y="1137"/>
                  </a:lnTo>
                  <a:lnTo>
                    <a:pt x="350" y="1135"/>
                  </a:lnTo>
                  <a:lnTo>
                    <a:pt x="348" y="1135"/>
                  </a:lnTo>
                  <a:lnTo>
                    <a:pt x="347" y="1134"/>
                  </a:lnTo>
                  <a:lnTo>
                    <a:pt x="345" y="1135"/>
                  </a:lnTo>
                  <a:lnTo>
                    <a:pt x="343" y="1135"/>
                  </a:lnTo>
                  <a:lnTo>
                    <a:pt x="343" y="1137"/>
                  </a:lnTo>
                  <a:lnTo>
                    <a:pt x="342" y="1138"/>
                  </a:lnTo>
                  <a:lnTo>
                    <a:pt x="338" y="1138"/>
                  </a:lnTo>
                  <a:lnTo>
                    <a:pt x="337" y="1136"/>
                  </a:lnTo>
                  <a:lnTo>
                    <a:pt x="336" y="1135"/>
                  </a:lnTo>
                  <a:lnTo>
                    <a:pt x="335" y="1133"/>
                  </a:lnTo>
                  <a:lnTo>
                    <a:pt x="333" y="1132"/>
                  </a:lnTo>
                  <a:lnTo>
                    <a:pt x="331" y="1132"/>
                  </a:lnTo>
                  <a:lnTo>
                    <a:pt x="329" y="1132"/>
                  </a:lnTo>
                  <a:lnTo>
                    <a:pt x="327" y="1132"/>
                  </a:lnTo>
                  <a:lnTo>
                    <a:pt x="325" y="1133"/>
                  </a:lnTo>
                  <a:lnTo>
                    <a:pt x="323" y="1135"/>
                  </a:lnTo>
                  <a:lnTo>
                    <a:pt x="322" y="1136"/>
                  </a:lnTo>
                  <a:lnTo>
                    <a:pt x="322" y="1138"/>
                  </a:lnTo>
                  <a:lnTo>
                    <a:pt x="297" y="1138"/>
                  </a:lnTo>
                  <a:lnTo>
                    <a:pt x="297" y="1136"/>
                  </a:lnTo>
                  <a:lnTo>
                    <a:pt x="296" y="1135"/>
                  </a:lnTo>
                  <a:lnTo>
                    <a:pt x="294" y="1133"/>
                  </a:lnTo>
                  <a:lnTo>
                    <a:pt x="293" y="1133"/>
                  </a:lnTo>
                  <a:lnTo>
                    <a:pt x="291" y="1132"/>
                  </a:lnTo>
                  <a:lnTo>
                    <a:pt x="289" y="1132"/>
                  </a:lnTo>
                  <a:lnTo>
                    <a:pt x="287" y="1133"/>
                  </a:lnTo>
                  <a:lnTo>
                    <a:pt x="285" y="1133"/>
                  </a:lnTo>
                  <a:lnTo>
                    <a:pt x="283" y="1135"/>
                  </a:lnTo>
                  <a:lnTo>
                    <a:pt x="283" y="1136"/>
                  </a:lnTo>
                  <a:lnTo>
                    <a:pt x="282" y="1138"/>
                  </a:lnTo>
                  <a:lnTo>
                    <a:pt x="209" y="1138"/>
                  </a:lnTo>
                  <a:lnTo>
                    <a:pt x="209" y="1137"/>
                  </a:lnTo>
                  <a:lnTo>
                    <a:pt x="208" y="1135"/>
                  </a:lnTo>
                  <a:lnTo>
                    <a:pt x="206" y="1135"/>
                  </a:lnTo>
                  <a:lnTo>
                    <a:pt x="205" y="1134"/>
                  </a:lnTo>
                  <a:lnTo>
                    <a:pt x="203" y="1135"/>
                  </a:lnTo>
                  <a:lnTo>
                    <a:pt x="201" y="1135"/>
                  </a:lnTo>
                  <a:lnTo>
                    <a:pt x="200" y="1137"/>
                  </a:lnTo>
                  <a:lnTo>
                    <a:pt x="200" y="1138"/>
                  </a:lnTo>
                  <a:lnTo>
                    <a:pt x="180" y="1138"/>
                  </a:lnTo>
                  <a:lnTo>
                    <a:pt x="180" y="1137"/>
                  </a:lnTo>
                  <a:lnTo>
                    <a:pt x="179" y="1135"/>
                  </a:lnTo>
                  <a:lnTo>
                    <a:pt x="177" y="1135"/>
                  </a:lnTo>
                  <a:lnTo>
                    <a:pt x="176" y="1134"/>
                  </a:lnTo>
                  <a:lnTo>
                    <a:pt x="174" y="1135"/>
                  </a:lnTo>
                  <a:lnTo>
                    <a:pt x="173" y="1135"/>
                  </a:lnTo>
                  <a:lnTo>
                    <a:pt x="172" y="1137"/>
                  </a:lnTo>
                  <a:lnTo>
                    <a:pt x="171" y="1138"/>
                  </a:lnTo>
                  <a:lnTo>
                    <a:pt x="162" y="1138"/>
                  </a:lnTo>
                  <a:lnTo>
                    <a:pt x="162" y="1137"/>
                  </a:lnTo>
                  <a:lnTo>
                    <a:pt x="161" y="1135"/>
                  </a:lnTo>
                  <a:lnTo>
                    <a:pt x="159" y="1135"/>
                  </a:lnTo>
                  <a:lnTo>
                    <a:pt x="158" y="1134"/>
                  </a:lnTo>
                  <a:lnTo>
                    <a:pt x="156" y="1135"/>
                  </a:lnTo>
                  <a:lnTo>
                    <a:pt x="154" y="1135"/>
                  </a:lnTo>
                  <a:lnTo>
                    <a:pt x="153" y="1137"/>
                  </a:lnTo>
                  <a:lnTo>
                    <a:pt x="153" y="1138"/>
                  </a:lnTo>
                  <a:lnTo>
                    <a:pt x="100" y="1138"/>
                  </a:lnTo>
                  <a:lnTo>
                    <a:pt x="100" y="1137"/>
                  </a:lnTo>
                  <a:lnTo>
                    <a:pt x="99" y="1135"/>
                  </a:lnTo>
                  <a:lnTo>
                    <a:pt x="98" y="1135"/>
                  </a:lnTo>
                  <a:lnTo>
                    <a:pt x="96" y="1134"/>
                  </a:lnTo>
                  <a:lnTo>
                    <a:pt x="94" y="1135"/>
                  </a:lnTo>
                  <a:lnTo>
                    <a:pt x="93" y="1135"/>
                  </a:lnTo>
                  <a:lnTo>
                    <a:pt x="92" y="1137"/>
                  </a:lnTo>
                  <a:lnTo>
                    <a:pt x="91" y="1138"/>
                  </a:lnTo>
                  <a:lnTo>
                    <a:pt x="47" y="1138"/>
                  </a:lnTo>
                  <a:lnTo>
                    <a:pt x="47" y="1137"/>
                  </a:lnTo>
                  <a:lnTo>
                    <a:pt x="46" y="1135"/>
                  </a:lnTo>
                  <a:lnTo>
                    <a:pt x="44" y="1135"/>
                  </a:lnTo>
                  <a:lnTo>
                    <a:pt x="43" y="1134"/>
                  </a:lnTo>
                  <a:lnTo>
                    <a:pt x="41" y="1135"/>
                  </a:lnTo>
                  <a:lnTo>
                    <a:pt x="40" y="1135"/>
                  </a:lnTo>
                  <a:lnTo>
                    <a:pt x="38" y="1137"/>
                  </a:lnTo>
                  <a:lnTo>
                    <a:pt x="38" y="1138"/>
                  </a:lnTo>
                  <a:lnTo>
                    <a:pt x="0" y="1138"/>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79" name="Freeform 689"/>
            <p:cNvSpPr>
              <a:spLocks/>
            </p:cNvSpPr>
            <p:nvPr/>
          </p:nvSpPr>
          <p:spPr bwMode="auto">
            <a:xfrm>
              <a:off x="1702" y="2686"/>
              <a:ext cx="13" cy="9"/>
            </a:xfrm>
            <a:custGeom>
              <a:avLst/>
              <a:gdLst>
                <a:gd name="T0" fmla="*/ 11 w 13"/>
                <a:gd name="T1" fmla="*/ 9 h 9"/>
                <a:gd name="T2" fmla="*/ 0 w 13"/>
                <a:gd name="T3" fmla="*/ 5 h 9"/>
                <a:gd name="T4" fmla="*/ 11 w 13"/>
                <a:gd name="T5" fmla="*/ 0 h 9"/>
                <a:gd name="T6" fmla="*/ 13 w 13"/>
                <a:gd name="T7" fmla="*/ 2 h 9"/>
                <a:gd name="T8" fmla="*/ 13 w 13"/>
                <a:gd name="T9" fmla="*/ 5 h 9"/>
                <a:gd name="T10" fmla="*/ 13 w 13"/>
                <a:gd name="T11" fmla="*/ 7 h 9"/>
                <a:gd name="T12" fmla="*/ 11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1" y="9"/>
                  </a:moveTo>
                  <a:lnTo>
                    <a:pt x="0" y="5"/>
                  </a:lnTo>
                  <a:lnTo>
                    <a:pt x="11" y="0"/>
                  </a:lnTo>
                  <a:lnTo>
                    <a:pt x="13" y="2"/>
                  </a:lnTo>
                  <a:lnTo>
                    <a:pt x="13" y="5"/>
                  </a:lnTo>
                  <a:lnTo>
                    <a:pt x="13" y="7"/>
                  </a:lnTo>
                  <a:lnTo>
                    <a:pt x="1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80" name="Freeform 690"/>
            <p:cNvSpPr>
              <a:spLocks/>
            </p:cNvSpPr>
            <p:nvPr/>
          </p:nvSpPr>
          <p:spPr bwMode="auto">
            <a:xfrm>
              <a:off x="1481" y="2737"/>
              <a:ext cx="38" cy="526"/>
            </a:xfrm>
            <a:custGeom>
              <a:avLst/>
              <a:gdLst>
                <a:gd name="T0" fmla="*/ 38 w 38"/>
                <a:gd name="T1" fmla="*/ 526 h 526"/>
                <a:gd name="T2" fmla="*/ 38 w 38"/>
                <a:gd name="T3" fmla="*/ 500 h 526"/>
                <a:gd name="T4" fmla="*/ 0 w 38"/>
                <a:gd name="T5" fmla="*/ 500 h 526"/>
                <a:gd name="T6" fmla="*/ 0 w 38"/>
                <a:gd name="T7" fmla="*/ 0 h 526"/>
                <a:gd name="T8" fmla="*/ 0 60000 65536"/>
                <a:gd name="T9" fmla="*/ 0 60000 65536"/>
                <a:gd name="T10" fmla="*/ 0 60000 65536"/>
                <a:gd name="T11" fmla="*/ 0 60000 65536"/>
                <a:gd name="T12" fmla="*/ 0 w 38"/>
                <a:gd name="T13" fmla="*/ 0 h 526"/>
                <a:gd name="T14" fmla="*/ 38 w 38"/>
                <a:gd name="T15" fmla="*/ 526 h 526"/>
              </a:gdLst>
              <a:ahLst/>
              <a:cxnLst>
                <a:cxn ang="T8">
                  <a:pos x="T0" y="T1"/>
                </a:cxn>
                <a:cxn ang="T9">
                  <a:pos x="T2" y="T3"/>
                </a:cxn>
                <a:cxn ang="T10">
                  <a:pos x="T4" y="T5"/>
                </a:cxn>
                <a:cxn ang="T11">
                  <a:pos x="T6" y="T7"/>
                </a:cxn>
              </a:cxnLst>
              <a:rect l="T12" t="T13" r="T14" b="T15"/>
              <a:pathLst>
                <a:path w="38" h="526">
                  <a:moveTo>
                    <a:pt x="38" y="526"/>
                  </a:moveTo>
                  <a:lnTo>
                    <a:pt x="38" y="500"/>
                  </a:lnTo>
                  <a:lnTo>
                    <a:pt x="0" y="500"/>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81" name="Freeform 691"/>
            <p:cNvSpPr>
              <a:spLocks/>
            </p:cNvSpPr>
            <p:nvPr/>
          </p:nvSpPr>
          <p:spPr bwMode="auto">
            <a:xfrm>
              <a:off x="1475" y="2728"/>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82" name="Freeform 692"/>
            <p:cNvSpPr>
              <a:spLocks/>
            </p:cNvSpPr>
            <p:nvPr/>
          </p:nvSpPr>
          <p:spPr bwMode="auto">
            <a:xfrm>
              <a:off x="1377" y="2687"/>
              <a:ext cx="78" cy="749"/>
            </a:xfrm>
            <a:custGeom>
              <a:avLst/>
              <a:gdLst>
                <a:gd name="T0" fmla="*/ 21 w 78"/>
                <a:gd name="T1" fmla="*/ 749 h 749"/>
                <a:gd name="T2" fmla="*/ 0 w 78"/>
                <a:gd name="T3" fmla="*/ 749 h 749"/>
                <a:gd name="T4" fmla="*/ 0 w 78"/>
                <a:gd name="T5" fmla="*/ 4 h 749"/>
                <a:gd name="T6" fmla="*/ 3 w 78"/>
                <a:gd name="T7" fmla="*/ 4 h 749"/>
                <a:gd name="T8" fmla="*/ 3 w 78"/>
                <a:gd name="T9" fmla="*/ 3 h 749"/>
                <a:gd name="T10" fmla="*/ 4 w 78"/>
                <a:gd name="T11" fmla="*/ 1 h 749"/>
                <a:gd name="T12" fmla="*/ 6 w 78"/>
                <a:gd name="T13" fmla="*/ 1 h 749"/>
                <a:gd name="T14" fmla="*/ 7 w 78"/>
                <a:gd name="T15" fmla="*/ 0 h 749"/>
                <a:gd name="T16" fmla="*/ 9 w 78"/>
                <a:gd name="T17" fmla="*/ 1 h 749"/>
                <a:gd name="T18" fmla="*/ 10 w 78"/>
                <a:gd name="T19" fmla="*/ 1 h 749"/>
                <a:gd name="T20" fmla="*/ 11 w 78"/>
                <a:gd name="T21" fmla="*/ 3 h 749"/>
                <a:gd name="T22" fmla="*/ 12 w 78"/>
                <a:gd name="T23" fmla="*/ 4 h 749"/>
                <a:gd name="T24" fmla="*/ 64 w 78"/>
                <a:gd name="T25" fmla="*/ 4 h 749"/>
                <a:gd name="T26" fmla="*/ 65 w 78"/>
                <a:gd name="T27" fmla="*/ 3 h 749"/>
                <a:gd name="T28" fmla="*/ 66 w 78"/>
                <a:gd name="T29" fmla="*/ 1 h 749"/>
                <a:gd name="T30" fmla="*/ 67 w 78"/>
                <a:gd name="T31" fmla="*/ 1 h 749"/>
                <a:gd name="T32" fmla="*/ 69 w 78"/>
                <a:gd name="T33" fmla="*/ 0 h 749"/>
                <a:gd name="T34" fmla="*/ 71 w 78"/>
                <a:gd name="T35" fmla="*/ 1 h 749"/>
                <a:gd name="T36" fmla="*/ 72 w 78"/>
                <a:gd name="T37" fmla="*/ 1 h 749"/>
                <a:gd name="T38" fmla="*/ 73 w 78"/>
                <a:gd name="T39" fmla="*/ 3 h 749"/>
                <a:gd name="T40" fmla="*/ 73 w 78"/>
                <a:gd name="T41" fmla="*/ 4 h 749"/>
                <a:gd name="T42" fmla="*/ 78 w 78"/>
                <a:gd name="T43" fmla="*/ 4 h 74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8"/>
                <a:gd name="T67" fmla="*/ 0 h 749"/>
                <a:gd name="T68" fmla="*/ 78 w 78"/>
                <a:gd name="T69" fmla="*/ 749 h 74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8" h="749">
                  <a:moveTo>
                    <a:pt x="21" y="749"/>
                  </a:moveTo>
                  <a:lnTo>
                    <a:pt x="0" y="749"/>
                  </a:lnTo>
                  <a:lnTo>
                    <a:pt x="0" y="4"/>
                  </a:lnTo>
                  <a:lnTo>
                    <a:pt x="3" y="4"/>
                  </a:lnTo>
                  <a:lnTo>
                    <a:pt x="3" y="3"/>
                  </a:lnTo>
                  <a:lnTo>
                    <a:pt x="4" y="1"/>
                  </a:lnTo>
                  <a:lnTo>
                    <a:pt x="6" y="1"/>
                  </a:lnTo>
                  <a:lnTo>
                    <a:pt x="7" y="0"/>
                  </a:lnTo>
                  <a:lnTo>
                    <a:pt x="9" y="1"/>
                  </a:lnTo>
                  <a:lnTo>
                    <a:pt x="10" y="1"/>
                  </a:lnTo>
                  <a:lnTo>
                    <a:pt x="11" y="3"/>
                  </a:lnTo>
                  <a:lnTo>
                    <a:pt x="12" y="4"/>
                  </a:lnTo>
                  <a:lnTo>
                    <a:pt x="64" y="4"/>
                  </a:lnTo>
                  <a:lnTo>
                    <a:pt x="65" y="3"/>
                  </a:lnTo>
                  <a:lnTo>
                    <a:pt x="66" y="1"/>
                  </a:lnTo>
                  <a:lnTo>
                    <a:pt x="67" y="1"/>
                  </a:lnTo>
                  <a:lnTo>
                    <a:pt x="69" y="0"/>
                  </a:lnTo>
                  <a:lnTo>
                    <a:pt x="71" y="1"/>
                  </a:lnTo>
                  <a:lnTo>
                    <a:pt x="72" y="1"/>
                  </a:lnTo>
                  <a:lnTo>
                    <a:pt x="73" y="3"/>
                  </a:lnTo>
                  <a:lnTo>
                    <a:pt x="73" y="4"/>
                  </a:lnTo>
                  <a:lnTo>
                    <a:pt x="78" y="4"/>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83" name="Freeform 693"/>
            <p:cNvSpPr>
              <a:spLocks/>
            </p:cNvSpPr>
            <p:nvPr/>
          </p:nvSpPr>
          <p:spPr bwMode="auto">
            <a:xfrm>
              <a:off x="1454" y="2686"/>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2"/>
                  </a:lnTo>
                  <a:lnTo>
                    <a:pt x="1"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84" name="Freeform 694"/>
            <p:cNvSpPr>
              <a:spLocks/>
            </p:cNvSpPr>
            <p:nvPr/>
          </p:nvSpPr>
          <p:spPr bwMode="auto">
            <a:xfrm>
              <a:off x="1709" y="2659"/>
              <a:ext cx="2313" cy="340"/>
            </a:xfrm>
            <a:custGeom>
              <a:avLst/>
              <a:gdLst>
                <a:gd name="T0" fmla="*/ 2125 w 2313"/>
                <a:gd name="T1" fmla="*/ 280 h 340"/>
                <a:gd name="T2" fmla="*/ 2118 w 2313"/>
                <a:gd name="T3" fmla="*/ 282 h 340"/>
                <a:gd name="T4" fmla="*/ 2090 w 2313"/>
                <a:gd name="T5" fmla="*/ 280 h 340"/>
                <a:gd name="T6" fmla="*/ 2084 w 2313"/>
                <a:gd name="T7" fmla="*/ 283 h 340"/>
                <a:gd name="T8" fmla="*/ 2017 w 2313"/>
                <a:gd name="T9" fmla="*/ 279 h 340"/>
                <a:gd name="T10" fmla="*/ 1999 w 2313"/>
                <a:gd name="T11" fmla="*/ 283 h 340"/>
                <a:gd name="T12" fmla="*/ 1967 w 2313"/>
                <a:gd name="T13" fmla="*/ 4 h 340"/>
                <a:gd name="T14" fmla="*/ 1960 w 2313"/>
                <a:gd name="T15" fmla="*/ 7 h 340"/>
                <a:gd name="T16" fmla="*/ 1945 w 2313"/>
                <a:gd name="T17" fmla="*/ 4 h 340"/>
                <a:gd name="T18" fmla="*/ 1902 w 2313"/>
                <a:gd name="T19" fmla="*/ 7 h 340"/>
                <a:gd name="T20" fmla="*/ 1896 w 2313"/>
                <a:gd name="T21" fmla="*/ 4 h 340"/>
                <a:gd name="T22" fmla="*/ 1886 w 2313"/>
                <a:gd name="T23" fmla="*/ 6 h 340"/>
                <a:gd name="T24" fmla="*/ 1879 w 2313"/>
                <a:gd name="T25" fmla="*/ 5 h 340"/>
                <a:gd name="T26" fmla="*/ 1635 w 2313"/>
                <a:gd name="T27" fmla="*/ 5 h 340"/>
                <a:gd name="T28" fmla="*/ 1627 w 2313"/>
                <a:gd name="T29" fmla="*/ 6 h 340"/>
                <a:gd name="T30" fmla="*/ 1470 w 2313"/>
                <a:gd name="T31" fmla="*/ 4 h 340"/>
                <a:gd name="T32" fmla="*/ 1464 w 2313"/>
                <a:gd name="T33" fmla="*/ 7 h 340"/>
                <a:gd name="T34" fmla="*/ 1411 w 2313"/>
                <a:gd name="T35" fmla="*/ 4 h 340"/>
                <a:gd name="T36" fmla="*/ 1378 w 2313"/>
                <a:gd name="T37" fmla="*/ 7 h 340"/>
                <a:gd name="T38" fmla="*/ 1372 w 2313"/>
                <a:gd name="T39" fmla="*/ 4 h 340"/>
                <a:gd name="T40" fmla="*/ 1261 w 2313"/>
                <a:gd name="T41" fmla="*/ 6 h 340"/>
                <a:gd name="T42" fmla="*/ 1253 w 2313"/>
                <a:gd name="T43" fmla="*/ 5 h 340"/>
                <a:gd name="T44" fmla="*/ 1085 w 2313"/>
                <a:gd name="T45" fmla="*/ 5 h 340"/>
                <a:gd name="T46" fmla="*/ 1078 w 2313"/>
                <a:gd name="T47" fmla="*/ 6 h 340"/>
                <a:gd name="T48" fmla="*/ 983 w 2313"/>
                <a:gd name="T49" fmla="*/ 4 h 340"/>
                <a:gd name="T50" fmla="*/ 977 w 2313"/>
                <a:gd name="T51" fmla="*/ 7 h 340"/>
                <a:gd name="T52" fmla="*/ 918 w 2313"/>
                <a:gd name="T53" fmla="*/ 4 h 340"/>
                <a:gd name="T54" fmla="*/ 900 w 2313"/>
                <a:gd name="T55" fmla="*/ 7 h 340"/>
                <a:gd name="T56" fmla="*/ 894 w 2313"/>
                <a:gd name="T57" fmla="*/ 4 h 340"/>
                <a:gd name="T58" fmla="*/ 776 w 2313"/>
                <a:gd name="T59" fmla="*/ 6 h 340"/>
                <a:gd name="T60" fmla="*/ 768 w 2313"/>
                <a:gd name="T61" fmla="*/ 5 h 340"/>
                <a:gd name="T62" fmla="*/ 712 w 2313"/>
                <a:gd name="T63" fmla="*/ 5 h 340"/>
                <a:gd name="T64" fmla="*/ 705 w 2313"/>
                <a:gd name="T65" fmla="*/ 6 h 340"/>
                <a:gd name="T66" fmla="*/ 691 w 2313"/>
                <a:gd name="T67" fmla="*/ 4 h 340"/>
                <a:gd name="T68" fmla="*/ 684 w 2313"/>
                <a:gd name="T69" fmla="*/ 7 h 340"/>
                <a:gd name="T70" fmla="*/ 630 w 2313"/>
                <a:gd name="T71" fmla="*/ 4 h 340"/>
                <a:gd name="T72" fmla="*/ 571 w 2313"/>
                <a:gd name="T73" fmla="*/ 7 h 340"/>
                <a:gd name="T74" fmla="*/ 565 w 2313"/>
                <a:gd name="T75" fmla="*/ 4 h 340"/>
                <a:gd name="T76" fmla="*/ 546 w 2313"/>
                <a:gd name="T77" fmla="*/ 6 h 340"/>
                <a:gd name="T78" fmla="*/ 539 w 2313"/>
                <a:gd name="T79" fmla="*/ 5 h 340"/>
                <a:gd name="T80" fmla="*/ 446 w 2313"/>
                <a:gd name="T81" fmla="*/ 5 h 340"/>
                <a:gd name="T82" fmla="*/ 439 w 2313"/>
                <a:gd name="T83" fmla="*/ 6 h 340"/>
                <a:gd name="T84" fmla="*/ 424 w 2313"/>
                <a:gd name="T85" fmla="*/ 2 h 340"/>
                <a:gd name="T86" fmla="*/ 412 w 2313"/>
                <a:gd name="T87" fmla="*/ 2 h 340"/>
                <a:gd name="T88" fmla="*/ 398 w 2313"/>
                <a:gd name="T89" fmla="*/ 6 h 340"/>
                <a:gd name="T90" fmla="*/ 390 w 2313"/>
                <a:gd name="T91" fmla="*/ 5 h 340"/>
                <a:gd name="T92" fmla="*/ 354 w 2313"/>
                <a:gd name="T93" fmla="*/ 5 h 340"/>
                <a:gd name="T94" fmla="*/ 347 w 2313"/>
                <a:gd name="T95" fmla="*/ 6 h 340"/>
                <a:gd name="T96" fmla="*/ 339 w 2313"/>
                <a:gd name="T97" fmla="*/ 2 h 340"/>
                <a:gd name="T98" fmla="*/ 329 w 2313"/>
                <a:gd name="T99" fmla="*/ 2 h 340"/>
                <a:gd name="T100" fmla="*/ 301 w 2313"/>
                <a:gd name="T101" fmla="*/ 5 h 340"/>
                <a:gd name="T102" fmla="*/ 293 w 2313"/>
                <a:gd name="T103" fmla="*/ 1 h 340"/>
                <a:gd name="T104" fmla="*/ 286 w 2313"/>
                <a:gd name="T105" fmla="*/ 7 h 340"/>
                <a:gd name="T106" fmla="*/ 209 w 2313"/>
                <a:gd name="T107" fmla="*/ 4 h 340"/>
                <a:gd name="T108" fmla="*/ 184 w 2313"/>
                <a:gd name="T109" fmla="*/ 7 h 340"/>
                <a:gd name="T110" fmla="*/ 178 w 2313"/>
                <a:gd name="T111" fmla="*/ 4 h 340"/>
                <a:gd name="T112" fmla="*/ 166 w 2313"/>
                <a:gd name="T113" fmla="*/ 6 h 340"/>
                <a:gd name="T114" fmla="*/ 158 w 2313"/>
                <a:gd name="T115" fmla="*/ 5 h 340"/>
                <a:gd name="T116" fmla="*/ 103 w 2313"/>
                <a:gd name="T117" fmla="*/ 5 h 340"/>
                <a:gd name="T118" fmla="*/ 96 w 2313"/>
                <a:gd name="T119" fmla="*/ 6 h 340"/>
                <a:gd name="T120" fmla="*/ 48 w 2313"/>
                <a:gd name="T121" fmla="*/ 4 h 340"/>
                <a:gd name="T122" fmla="*/ 42 w 2313"/>
                <a:gd name="T123" fmla="*/ 7 h 34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313"/>
                <a:gd name="T187" fmla="*/ 0 h 340"/>
                <a:gd name="T188" fmla="*/ 2313 w 2313"/>
                <a:gd name="T189" fmla="*/ 340 h 34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313" h="340">
                  <a:moveTo>
                    <a:pt x="2313" y="340"/>
                  </a:moveTo>
                  <a:lnTo>
                    <a:pt x="2313" y="283"/>
                  </a:lnTo>
                  <a:lnTo>
                    <a:pt x="2126" y="283"/>
                  </a:lnTo>
                  <a:lnTo>
                    <a:pt x="2126" y="282"/>
                  </a:lnTo>
                  <a:lnTo>
                    <a:pt x="2125" y="280"/>
                  </a:lnTo>
                  <a:lnTo>
                    <a:pt x="2124" y="280"/>
                  </a:lnTo>
                  <a:lnTo>
                    <a:pt x="2122" y="279"/>
                  </a:lnTo>
                  <a:lnTo>
                    <a:pt x="2120" y="280"/>
                  </a:lnTo>
                  <a:lnTo>
                    <a:pt x="2119" y="280"/>
                  </a:lnTo>
                  <a:lnTo>
                    <a:pt x="2118" y="282"/>
                  </a:lnTo>
                  <a:lnTo>
                    <a:pt x="2117" y="283"/>
                  </a:lnTo>
                  <a:lnTo>
                    <a:pt x="2093" y="283"/>
                  </a:lnTo>
                  <a:lnTo>
                    <a:pt x="2092" y="282"/>
                  </a:lnTo>
                  <a:lnTo>
                    <a:pt x="2091" y="280"/>
                  </a:lnTo>
                  <a:lnTo>
                    <a:pt x="2090" y="280"/>
                  </a:lnTo>
                  <a:lnTo>
                    <a:pt x="2088" y="279"/>
                  </a:lnTo>
                  <a:lnTo>
                    <a:pt x="2086" y="280"/>
                  </a:lnTo>
                  <a:lnTo>
                    <a:pt x="2085" y="280"/>
                  </a:lnTo>
                  <a:lnTo>
                    <a:pt x="2084" y="282"/>
                  </a:lnTo>
                  <a:lnTo>
                    <a:pt x="2084" y="283"/>
                  </a:lnTo>
                  <a:lnTo>
                    <a:pt x="2022" y="283"/>
                  </a:lnTo>
                  <a:lnTo>
                    <a:pt x="2021" y="282"/>
                  </a:lnTo>
                  <a:lnTo>
                    <a:pt x="2020" y="280"/>
                  </a:lnTo>
                  <a:lnTo>
                    <a:pt x="2019" y="280"/>
                  </a:lnTo>
                  <a:lnTo>
                    <a:pt x="2017" y="279"/>
                  </a:lnTo>
                  <a:lnTo>
                    <a:pt x="2016" y="280"/>
                  </a:lnTo>
                  <a:lnTo>
                    <a:pt x="2014" y="280"/>
                  </a:lnTo>
                  <a:lnTo>
                    <a:pt x="2013" y="282"/>
                  </a:lnTo>
                  <a:lnTo>
                    <a:pt x="2013" y="283"/>
                  </a:lnTo>
                  <a:lnTo>
                    <a:pt x="1999" y="283"/>
                  </a:lnTo>
                  <a:lnTo>
                    <a:pt x="1999" y="7"/>
                  </a:lnTo>
                  <a:lnTo>
                    <a:pt x="1969" y="7"/>
                  </a:lnTo>
                  <a:lnTo>
                    <a:pt x="1969" y="6"/>
                  </a:lnTo>
                  <a:lnTo>
                    <a:pt x="1968" y="5"/>
                  </a:lnTo>
                  <a:lnTo>
                    <a:pt x="1967" y="4"/>
                  </a:lnTo>
                  <a:lnTo>
                    <a:pt x="1965" y="4"/>
                  </a:lnTo>
                  <a:lnTo>
                    <a:pt x="1963" y="4"/>
                  </a:lnTo>
                  <a:lnTo>
                    <a:pt x="1962" y="5"/>
                  </a:lnTo>
                  <a:lnTo>
                    <a:pt x="1961" y="6"/>
                  </a:lnTo>
                  <a:lnTo>
                    <a:pt x="1960" y="7"/>
                  </a:lnTo>
                  <a:lnTo>
                    <a:pt x="1949" y="7"/>
                  </a:lnTo>
                  <a:lnTo>
                    <a:pt x="1949" y="6"/>
                  </a:lnTo>
                  <a:lnTo>
                    <a:pt x="1948" y="5"/>
                  </a:lnTo>
                  <a:lnTo>
                    <a:pt x="1946" y="4"/>
                  </a:lnTo>
                  <a:lnTo>
                    <a:pt x="1945" y="4"/>
                  </a:lnTo>
                  <a:lnTo>
                    <a:pt x="1943" y="4"/>
                  </a:lnTo>
                  <a:lnTo>
                    <a:pt x="1941" y="5"/>
                  </a:lnTo>
                  <a:lnTo>
                    <a:pt x="1941" y="6"/>
                  </a:lnTo>
                  <a:lnTo>
                    <a:pt x="1940" y="7"/>
                  </a:lnTo>
                  <a:lnTo>
                    <a:pt x="1902" y="7"/>
                  </a:lnTo>
                  <a:lnTo>
                    <a:pt x="1901" y="6"/>
                  </a:lnTo>
                  <a:lnTo>
                    <a:pt x="1901" y="5"/>
                  </a:lnTo>
                  <a:lnTo>
                    <a:pt x="1899" y="4"/>
                  </a:lnTo>
                  <a:lnTo>
                    <a:pt x="1897" y="4"/>
                  </a:lnTo>
                  <a:lnTo>
                    <a:pt x="1896" y="4"/>
                  </a:lnTo>
                  <a:lnTo>
                    <a:pt x="1894" y="5"/>
                  </a:lnTo>
                  <a:lnTo>
                    <a:pt x="1893" y="6"/>
                  </a:lnTo>
                  <a:lnTo>
                    <a:pt x="1893" y="7"/>
                  </a:lnTo>
                  <a:lnTo>
                    <a:pt x="1887" y="7"/>
                  </a:lnTo>
                  <a:lnTo>
                    <a:pt x="1886" y="6"/>
                  </a:lnTo>
                  <a:lnTo>
                    <a:pt x="1885" y="5"/>
                  </a:lnTo>
                  <a:lnTo>
                    <a:pt x="1884" y="4"/>
                  </a:lnTo>
                  <a:lnTo>
                    <a:pt x="1882" y="4"/>
                  </a:lnTo>
                  <a:lnTo>
                    <a:pt x="1880" y="4"/>
                  </a:lnTo>
                  <a:lnTo>
                    <a:pt x="1879" y="5"/>
                  </a:lnTo>
                  <a:lnTo>
                    <a:pt x="1878" y="6"/>
                  </a:lnTo>
                  <a:lnTo>
                    <a:pt x="1878" y="7"/>
                  </a:lnTo>
                  <a:lnTo>
                    <a:pt x="1636" y="7"/>
                  </a:lnTo>
                  <a:lnTo>
                    <a:pt x="1636" y="6"/>
                  </a:lnTo>
                  <a:lnTo>
                    <a:pt x="1635" y="5"/>
                  </a:lnTo>
                  <a:lnTo>
                    <a:pt x="1633" y="4"/>
                  </a:lnTo>
                  <a:lnTo>
                    <a:pt x="1631" y="4"/>
                  </a:lnTo>
                  <a:lnTo>
                    <a:pt x="1630" y="4"/>
                  </a:lnTo>
                  <a:lnTo>
                    <a:pt x="1628" y="5"/>
                  </a:lnTo>
                  <a:lnTo>
                    <a:pt x="1627" y="6"/>
                  </a:lnTo>
                  <a:lnTo>
                    <a:pt x="1627" y="7"/>
                  </a:lnTo>
                  <a:lnTo>
                    <a:pt x="1473" y="7"/>
                  </a:lnTo>
                  <a:lnTo>
                    <a:pt x="1473" y="6"/>
                  </a:lnTo>
                  <a:lnTo>
                    <a:pt x="1472" y="5"/>
                  </a:lnTo>
                  <a:lnTo>
                    <a:pt x="1470" y="4"/>
                  </a:lnTo>
                  <a:lnTo>
                    <a:pt x="1468" y="4"/>
                  </a:lnTo>
                  <a:lnTo>
                    <a:pt x="1467" y="4"/>
                  </a:lnTo>
                  <a:lnTo>
                    <a:pt x="1465" y="5"/>
                  </a:lnTo>
                  <a:lnTo>
                    <a:pt x="1464" y="6"/>
                  </a:lnTo>
                  <a:lnTo>
                    <a:pt x="1464" y="7"/>
                  </a:lnTo>
                  <a:lnTo>
                    <a:pt x="1416" y="7"/>
                  </a:lnTo>
                  <a:lnTo>
                    <a:pt x="1415" y="6"/>
                  </a:lnTo>
                  <a:lnTo>
                    <a:pt x="1414" y="5"/>
                  </a:lnTo>
                  <a:lnTo>
                    <a:pt x="1413" y="4"/>
                  </a:lnTo>
                  <a:lnTo>
                    <a:pt x="1411" y="4"/>
                  </a:lnTo>
                  <a:lnTo>
                    <a:pt x="1409" y="4"/>
                  </a:lnTo>
                  <a:lnTo>
                    <a:pt x="1408" y="5"/>
                  </a:lnTo>
                  <a:lnTo>
                    <a:pt x="1407" y="6"/>
                  </a:lnTo>
                  <a:lnTo>
                    <a:pt x="1407" y="7"/>
                  </a:lnTo>
                  <a:lnTo>
                    <a:pt x="1378" y="7"/>
                  </a:lnTo>
                  <a:lnTo>
                    <a:pt x="1378" y="6"/>
                  </a:lnTo>
                  <a:lnTo>
                    <a:pt x="1377" y="5"/>
                  </a:lnTo>
                  <a:lnTo>
                    <a:pt x="1376" y="4"/>
                  </a:lnTo>
                  <a:lnTo>
                    <a:pt x="1374" y="4"/>
                  </a:lnTo>
                  <a:lnTo>
                    <a:pt x="1372" y="4"/>
                  </a:lnTo>
                  <a:lnTo>
                    <a:pt x="1371" y="5"/>
                  </a:lnTo>
                  <a:lnTo>
                    <a:pt x="1370" y="6"/>
                  </a:lnTo>
                  <a:lnTo>
                    <a:pt x="1369" y="7"/>
                  </a:lnTo>
                  <a:lnTo>
                    <a:pt x="1261" y="7"/>
                  </a:lnTo>
                  <a:lnTo>
                    <a:pt x="1261" y="6"/>
                  </a:lnTo>
                  <a:lnTo>
                    <a:pt x="1260" y="5"/>
                  </a:lnTo>
                  <a:lnTo>
                    <a:pt x="1258" y="4"/>
                  </a:lnTo>
                  <a:lnTo>
                    <a:pt x="1256" y="4"/>
                  </a:lnTo>
                  <a:lnTo>
                    <a:pt x="1255" y="4"/>
                  </a:lnTo>
                  <a:lnTo>
                    <a:pt x="1253" y="5"/>
                  </a:lnTo>
                  <a:lnTo>
                    <a:pt x="1252" y="6"/>
                  </a:lnTo>
                  <a:lnTo>
                    <a:pt x="1252" y="7"/>
                  </a:lnTo>
                  <a:lnTo>
                    <a:pt x="1087" y="7"/>
                  </a:lnTo>
                  <a:lnTo>
                    <a:pt x="1086" y="6"/>
                  </a:lnTo>
                  <a:lnTo>
                    <a:pt x="1085" y="5"/>
                  </a:lnTo>
                  <a:lnTo>
                    <a:pt x="1084" y="4"/>
                  </a:lnTo>
                  <a:lnTo>
                    <a:pt x="1082" y="4"/>
                  </a:lnTo>
                  <a:lnTo>
                    <a:pt x="1081" y="4"/>
                  </a:lnTo>
                  <a:lnTo>
                    <a:pt x="1079" y="5"/>
                  </a:lnTo>
                  <a:lnTo>
                    <a:pt x="1078" y="6"/>
                  </a:lnTo>
                  <a:lnTo>
                    <a:pt x="1078" y="7"/>
                  </a:lnTo>
                  <a:lnTo>
                    <a:pt x="986" y="7"/>
                  </a:lnTo>
                  <a:lnTo>
                    <a:pt x="986" y="6"/>
                  </a:lnTo>
                  <a:lnTo>
                    <a:pt x="985" y="5"/>
                  </a:lnTo>
                  <a:lnTo>
                    <a:pt x="983" y="4"/>
                  </a:lnTo>
                  <a:lnTo>
                    <a:pt x="981" y="4"/>
                  </a:lnTo>
                  <a:lnTo>
                    <a:pt x="980" y="4"/>
                  </a:lnTo>
                  <a:lnTo>
                    <a:pt x="978" y="5"/>
                  </a:lnTo>
                  <a:lnTo>
                    <a:pt x="977" y="6"/>
                  </a:lnTo>
                  <a:lnTo>
                    <a:pt x="977" y="7"/>
                  </a:lnTo>
                  <a:lnTo>
                    <a:pt x="923" y="7"/>
                  </a:lnTo>
                  <a:lnTo>
                    <a:pt x="922" y="6"/>
                  </a:lnTo>
                  <a:lnTo>
                    <a:pt x="921" y="5"/>
                  </a:lnTo>
                  <a:lnTo>
                    <a:pt x="920" y="4"/>
                  </a:lnTo>
                  <a:lnTo>
                    <a:pt x="918" y="4"/>
                  </a:lnTo>
                  <a:lnTo>
                    <a:pt x="916" y="4"/>
                  </a:lnTo>
                  <a:lnTo>
                    <a:pt x="915" y="5"/>
                  </a:lnTo>
                  <a:lnTo>
                    <a:pt x="914" y="6"/>
                  </a:lnTo>
                  <a:lnTo>
                    <a:pt x="914" y="7"/>
                  </a:lnTo>
                  <a:lnTo>
                    <a:pt x="900" y="7"/>
                  </a:lnTo>
                  <a:lnTo>
                    <a:pt x="900" y="6"/>
                  </a:lnTo>
                  <a:lnTo>
                    <a:pt x="899" y="5"/>
                  </a:lnTo>
                  <a:lnTo>
                    <a:pt x="897" y="4"/>
                  </a:lnTo>
                  <a:lnTo>
                    <a:pt x="896" y="4"/>
                  </a:lnTo>
                  <a:lnTo>
                    <a:pt x="894" y="4"/>
                  </a:lnTo>
                  <a:lnTo>
                    <a:pt x="892" y="5"/>
                  </a:lnTo>
                  <a:lnTo>
                    <a:pt x="891" y="6"/>
                  </a:lnTo>
                  <a:lnTo>
                    <a:pt x="891" y="7"/>
                  </a:lnTo>
                  <a:lnTo>
                    <a:pt x="776" y="7"/>
                  </a:lnTo>
                  <a:lnTo>
                    <a:pt x="776" y="6"/>
                  </a:lnTo>
                  <a:lnTo>
                    <a:pt x="774" y="5"/>
                  </a:lnTo>
                  <a:lnTo>
                    <a:pt x="773" y="4"/>
                  </a:lnTo>
                  <a:lnTo>
                    <a:pt x="771" y="4"/>
                  </a:lnTo>
                  <a:lnTo>
                    <a:pt x="770" y="4"/>
                  </a:lnTo>
                  <a:lnTo>
                    <a:pt x="768" y="5"/>
                  </a:lnTo>
                  <a:lnTo>
                    <a:pt x="767" y="6"/>
                  </a:lnTo>
                  <a:lnTo>
                    <a:pt x="767" y="7"/>
                  </a:lnTo>
                  <a:lnTo>
                    <a:pt x="713" y="7"/>
                  </a:lnTo>
                  <a:lnTo>
                    <a:pt x="713" y="6"/>
                  </a:lnTo>
                  <a:lnTo>
                    <a:pt x="712" y="5"/>
                  </a:lnTo>
                  <a:lnTo>
                    <a:pt x="711" y="4"/>
                  </a:lnTo>
                  <a:lnTo>
                    <a:pt x="709" y="4"/>
                  </a:lnTo>
                  <a:lnTo>
                    <a:pt x="707" y="4"/>
                  </a:lnTo>
                  <a:lnTo>
                    <a:pt x="706" y="5"/>
                  </a:lnTo>
                  <a:lnTo>
                    <a:pt x="705" y="6"/>
                  </a:lnTo>
                  <a:lnTo>
                    <a:pt x="704" y="7"/>
                  </a:lnTo>
                  <a:lnTo>
                    <a:pt x="693" y="7"/>
                  </a:lnTo>
                  <a:lnTo>
                    <a:pt x="693" y="6"/>
                  </a:lnTo>
                  <a:lnTo>
                    <a:pt x="692" y="5"/>
                  </a:lnTo>
                  <a:lnTo>
                    <a:pt x="691" y="4"/>
                  </a:lnTo>
                  <a:lnTo>
                    <a:pt x="689" y="4"/>
                  </a:lnTo>
                  <a:lnTo>
                    <a:pt x="687" y="4"/>
                  </a:lnTo>
                  <a:lnTo>
                    <a:pt x="686" y="5"/>
                  </a:lnTo>
                  <a:lnTo>
                    <a:pt x="685" y="6"/>
                  </a:lnTo>
                  <a:lnTo>
                    <a:pt x="684" y="7"/>
                  </a:lnTo>
                  <a:lnTo>
                    <a:pt x="635" y="7"/>
                  </a:lnTo>
                  <a:lnTo>
                    <a:pt x="634" y="6"/>
                  </a:lnTo>
                  <a:lnTo>
                    <a:pt x="633" y="5"/>
                  </a:lnTo>
                  <a:lnTo>
                    <a:pt x="632" y="4"/>
                  </a:lnTo>
                  <a:lnTo>
                    <a:pt x="630" y="4"/>
                  </a:lnTo>
                  <a:lnTo>
                    <a:pt x="628" y="4"/>
                  </a:lnTo>
                  <a:lnTo>
                    <a:pt x="627" y="5"/>
                  </a:lnTo>
                  <a:lnTo>
                    <a:pt x="626" y="6"/>
                  </a:lnTo>
                  <a:lnTo>
                    <a:pt x="626" y="7"/>
                  </a:lnTo>
                  <a:lnTo>
                    <a:pt x="571" y="7"/>
                  </a:lnTo>
                  <a:lnTo>
                    <a:pt x="571" y="6"/>
                  </a:lnTo>
                  <a:lnTo>
                    <a:pt x="570" y="5"/>
                  </a:lnTo>
                  <a:lnTo>
                    <a:pt x="568" y="4"/>
                  </a:lnTo>
                  <a:lnTo>
                    <a:pt x="567" y="4"/>
                  </a:lnTo>
                  <a:lnTo>
                    <a:pt x="565" y="4"/>
                  </a:lnTo>
                  <a:lnTo>
                    <a:pt x="564" y="5"/>
                  </a:lnTo>
                  <a:lnTo>
                    <a:pt x="563" y="6"/>
                  </a:lnTo>
                  <a:lnTo>
                    <a:pt x="562" y="7"/>
                  </a:lnTo>
                  <a:lnTo>
                    <a:pt x="547" y="7"/>
                  </a:lnTo>
                  <a:lnTo>
                    <a:pt x="546" y="6"/>
                  </a:lnTo>
                  <a:lnTo>
                    <a:pt x="545" y="5"/>
                  </a:lnTo>
                  <a:lnTo>
                    <a:pt x="544" y="4"/>
                  </a:lnTo>
                  <a:lnTo>
                    <a:pt x="542" y="4"/>
                  </a:lnTo>
                  <a:lnTo>
                    <a:pt x="540" y="4"/>
                  </a:lnTo>
                  <a:lnTo>
                    <a:pt x="539" y="5"/>
                  </a:lnTo>
                  <a:lnTo>
                    <a:pt x="538" y="6"/>
                  </a:lnTo>
                  <a:lnTo>
                    <a:pt x="538" y="7"/>
                  </a:lnTo>
                  <a:lnTo>
                    <a:pt x="447" y="7"/>
                  </a:lnTo>
                  <a:lnTo>
                    <a:pt x="447" y="6"/>
                  </a:lnTo>
                  <a:lnTo>
                    <a:pt x="446" y="5"/>
                  </a:lnTo>
                  <a:lnTo>
                    <a:pt x="445" y="4"/>
                  </a:lnTo>
                  <a:lnTo>
                    <a:pt x="443" y="4"/>
                  </a:lnTo>
                  <a:lnTo>
                    <a:pt x="441" y="4"/>
                  </a:lnTo>
                  <a:lnTo>
                    <a:pt x="440" y="5"/>
                  </a:lnTo>
                  <a:lnTo>
                    <a:pt x="439" y="6"/>
                  </a:lnTo>
                  <a:lnTo>
                    <a:pt x="438" y="7"/>
                  </a:lnTo>
                  <a:lnTo>
                    <a:pt x="427" y="7"/>
                  </a:lnTo>
                  <a:lnTo>
                    <a:pt x="426" y="5"/>
                  </a:lnTo>
                  <a:lnTo>
                    <a:pt x="425" y="3"/>
                  </a:lnTo>
                  <a:lnTo>
                    <a:pt x="424" y="2"/>
                  </a:lnTo>
                  <a:lnTo>
                    <a:pt x="421" y="1"/>
                  </a:lnTo>
                  <a:lnTo>
                    <a:pt x="419" y="0"/>
                  </a:lnTo>
                  <a:lnTo>
                    <a:pt x="417" y="0"/>
                  </a:lnTo>
                  <a:lnTo>
                    <a:pt x="414" y="1"/>
                  </a:lnTo>
                  <a:lnTo>
                    <a:pt x="412" y="2"/>
                  </a:lnTo>
                  <a:lnTo>
                    <a:pt x="411" y="3"/>
                  </a:lnTo>
                  <a:lnTo>
                    <a:pt x="410" y="5"/>
                  </a:lnTo>
                  <a:lnTo>
                    <a:pt x="409" y="7"/>
                  </a:lnTo>
                  <a:lnTo>
                    <a:pt x="398" y="7"/>
                  </a:lnTo>
                  <a:lnTo>
                    <a:pt x="398" y="6"/>
                  </a:lnTo>
                  <a:lnTo>
                    <a:pt x="397" y="5"/>
                  </a:lnTo>
                  <a:lnTo>
                    <a:pt x="395" y="4"/>
                  </a:lnTo>
                  <a:lnTo>
                    <a:pt x="393" y="4"/>
                  </a:lnTo>
                  <a:lnTo>
                    <a:pt x="392" y="4"/>
                  </a:lnTo>
                  <a:lnTo>
                    <a:pt x="390" y="5"/>
                  </a:lnTo>
                  <a:lnTo>
                    <a:pt x="389" y="6"/>
                  </a:lnTo>
                  <a:lnTo>
                    <a:pt x="389" y="7"/>
                  </a:lnTo>
                  <a:lnTo>
                    <a:pt x="355" y="7"/>
                  </a:lnTo>
                  <a:lnTo>
                    <a:pt x="355" y="6"/>
                  </a:lnTo>
                  <a:lnTo>
                    <a:pt x="354" y="5"/>
                  </a:lnTo>
                  <a:lnTo>
                    <a:pt x="352" y="4"/>
                  </a:lnTo>
                  <a:lnTo>
                    <a:pt x="351" y="4"/>
                  </a:lnTo>
                  <a:lnTo>
                    <a:pt x="349" y="4"/>
                  </a:lnTo>
                  <a:lnTo>
                    <a:pt x="347" y="5"/>
                  </a:lnTo>
                  <a:lnTo>
                    <a:pt x="347" y="6"/>
                  </a:lnTo>
                  <a:lnTo>
                    <a:pt x="346" y="7"/>
                  </a:lnTo>
                  <a:lnTo>
                    <a:pt x="342" y="7"/>
                  </a:lnTo>
                  <a:lnTo>
                    <a:pt x="341" y="5"/>
                  </a:lnTo>
                  <a:lnTo>
                    <a:pt x="340" y="4"/>
                  </a:lnTo>
                  <a:lnTo>
                    <a:pt x="339" y="2"/>
                  </a:lnTo>
                  <a:lnTo>
                    <a:pt x="337" y="1"/>
                  </a:lnTo>
                  <a:lnTo>
                    <a:pt x="335" y="1"/>
                  </a:lnTo>
                  <a:lnTo>
                    <a:pt x="333" y="1"/>
                  </a:lnTo>
                  <a:lnTo>
                    <a:pt x="331" y="1"/>
                  </a:lnTo>
                  <a:lnTo>
                    <a:pt x="329" y="2"/>
                  </a:lnTo>
                  <a:lnTo>
                    <a:pt x="327" y="4"/>
                  </a:lnTo>
                  <a:lnTo>
                    <a:pt x="326" y="5"/>
                  </a:lnTo>
                  <a:lnTo>
                    <a:pt x="326" y="7"/>
                  </a:lnTo>
                  <a:lnTo>
                    <a:pt x="301" y="7"/>
                  </a:lnTo>
                  <a:lnTo>
                    <a:pt x="301" y="5"/>
                  </a:lnTo>
                  <a:lnTo>
                    <a:pt x="300" y="4"/>
                  </a:lnTo>
                  <a:lnTo>
                    <a:pt x="298" y="3"/>
                  </a:lnTo>
                  <a:lnTo>
                    <a:pt x="297" y="2"/>
                  </a:lnTo>
                  <a:lnTo>
                    <a:pt x="295" y="1"/>
                  </a:lnTo>
                  <a:lnTo>
                    <a:pt x="293" y="1"/>
                  </a:lnTo>
                  <a:lnTo>
                    <a:pt x="291" y="2"/>
                  </a:lnTo>
                  <a:lnTo>
                    <a:pt x="289" y="3"/>
                  </a:lnTo>
                  <a:lnTo>
                    <a:pt x="287" y="4"/>
                  </a:lnTo>
                  <a:lnTo>
                    <a:pt x="287" y="5"/>
                  </a:lnTo>
                  <a:lnTo>
                    <a:pt x="286" y="7"/>
                  </a:lnTo>
                  <a:lnTo>
                    <a:pt x="213" y="7"/>
                  </a:lnTo>
                  <a:lnTo>
                    <a:pt x="213" y="6"/>
                  </a:lnTo>
                  <a:lnTo>
                    <a:pt x="212" y="5"/>
                  </a:lnTo>
                  <a:lnTo>
                    <a:pt x="210" y="4"/>
                  </a:lnTo>
                  <a:lnTo>
                    <a:pt x="209" y="4"/>
                  </a:lnTo>
                  <a:lnTo>
                    <a:pt x="207" y="4"/>
                  </a:lnTo>
                  <a:lnTo>
                    <a:pt x="205" y="5"/>
                  </a:lnTo>
                  <a:lnTo>
                    <a:pt x="204" y="6"/>
                  </a:lnTo>
                  <a:lnTo>
                    <a:pt x="204" y="7"/>
                  </a:lnTo>
                  <a:lnTo>
                    <a:pt x="184" y="7"/>
                  </a:lnTo>
                  <a:lnTo>
                    <a:pt x="184" y="6"/>
                  </a:lnTo>
                  <a:lnTo>
                    <a:pt x="183" y="5"/>
                  </a:lnTo>
                  <a:lnTo>
                    <a:pt x="181" y="4"/>
                  </a:lnTo>
                  <a:lnTo>
                    <a:pt x="180" y="4"/>
                  </a:lnTo>
                  <a:lnTo>
                    <a:pt x="178" y="4"/>
                  </a:lnTo>
                  <a:lnTo>
                    <a:pt x="177" y="5"/>
                  </a:lnTo>
                  <a:lnTo>
                    <a:pt x="176" y="6"/>
                  </a:lnTo>
                  <a:lnTo>
                    <a:pt x="175" y="7"/>
                  </a:lnTo>
                  <a:lnTo>
                    <a:pt x="166" y="7"/>
                  </a:lnTo>
                  <a:lnTo>
                    <a:pt x="166" y="6"/>
                  </a:lnTo>
                  <a:lnTo>
                    <a:pt x="165" y="5"/>
                  </a:lnTo>
                  <a:lnTo>
                    <a:pt x="163" y="4"/>
                  </a:lnTo>
                  <a:lnTo>
                    <a:pt x="162" y="4"/>
                  </a:lnTo>
                  <a:lnTo>
                    <a:pt x="160" y="4"/>
                  </a:lnTo>
                  <a:lnTo>
                    <a:pt x="158" y="5"/>
                  </a:lnTo>
                  <a:lnTo>
                    <a:pt x="157" y="6"/>
                  </a:lnTo>
                  <a:lnTo>
                    <a:pt x="157" y="7"/>
                  </a:lnTo>
                  <a:lnTo>
                    <a:pt x="104" y="7"/>
                  </a:lnTo>
                  <a:lnTo>
                    <a:pt x="104" y="6"/>
                  </a:lnTo>
                  <a:lnTo>
                    <a:pt x="103" y="5"/>
                  </a:lnTo>
                  <a:lnTo>
                    <a:pt x="102" y="4"/>
                  </a:lnTo>
                  <a:lnTo>
                    <a:pt x="100" y="4"/>
                  </a:lnTo>
                  <a:lnTo>
                    <a:pt x="98" y="4"/>
                  </a:lnTo>
                  <a:lnTo>
                    <a:pt x="97" y="5"/>
                  </a:lnTo>
                  <a:lnTo>
                    <a:pt x="96" y="6"/>
                  </a:lnTo>
                  <a:lnTo>
                    <a:pt x="95" y="7"/>
                  </a:lnTo>
                  <a:lnTo>
                    <a:pt x="51" y="7"/>
                  </a:lnTo>
                  <a:lnTo>
                    <a:pt x="51" y="6"/>
                  </a:lnTo>
                  <a:lnTo>
                    <a:pt x="50" y="5"/>
                  </a:lnTo>
                  <a:lnTo>
                    <a:pt x="48" y="4"/>
                  </a:lnTo>
                  <a:lnTo>
                    <a:pt x="47" y="4"/>
                  </a:lnTo>
                  <a:lnTo>
                    <a:pt x="45" y="4"/>
                  </a:lnTo>
                  <a:lnTo>
                    <a:pt x="44" y="5"/>
                  </a:lnTo>
                  <a:lnTo>
                    <a:pt x="42" y="6"/>
                  </a:lnTo>
                  <a:lnTo>
                    <a:pt x="42" y="7"/>
                  </a:lnTo>
                  <a:lnTo>
                    <a:pt x="0" y="7"/>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85" name="Freeform 695"/>
            <p:cNvSpPr>
              <a:spLocks/>
            </p:cNvSpPr>
            <p:nvPr/>
          </p:nvSpPr>
          <p:spPr bwMode="auto">
            <a:xfrm>
              <a:off x="1702" y="2663"/>
              <a:ext cx="8" cy="6"/>
            </a:xfrm>
            <a:custGeom>
              <a:avLst/>
              <a:gdLst>
                <a:gd name="T0" fmla="*/ 7 w 8"/>
                <a:gd name="T1" fmla="*/ 6 h 6"/>
                <a:gd name="T2" fmla="*/ 0 w 8"/>
                <a:gd name="T3" fmla="*/ 3 h 6"/>
                <a:gd name="T4" fmla="*/ 7 w 8"/>
                <a:gd name="T5" fmla="*/ 0 h 6"/>
                <a:gd name="T6" fmla="*/ 8 w 8"/>
                <a:gd name="T7" fmla="*/ 2 h 6"/>
                <a:gd name="T8" fmla="*/ 8 w 8"/>
                <a:gd name="T9" fmla="*/ 3 h 6"/>
                <a:gd name="T10" fmla="*/ 8 w 8"/>
                <a:gd name="T11" fmla="*/ 4 h 6"/>
                <a:gd name="T12" fmla="*/ 7 w 8"/>
                <a:gd name="T13" fmla="*/ 6 h 6"/>
                <a:gd name="T14" fmla="*/ 0 60000 65536"/>
                <a:gd name="T15" fmla="*/ 0 60000 65536"/>
                <a:gd name="T16" fmla="*/ 0 60000 65536"/>
                <a:gd name="T17" fmla="*/ 0 60000 65536"/>
                <a:gd name="T18" fmla="*/ 0 60000 65536"/>
                <a:gd name="T19" fmla="*/ 0 60000 65536"/>
                <a:gd name="T20" fmla="*/ 0 60000 65536"/>
                <a:gd name="T21" fmla="*/ 0 w 8"/>
                <a:gd name="T22" fmla="*/ 0 h 6"/>
                <a:gd name="T23" fmla="*/ 8 w 8"/>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6">
                  <a:moveTo>
                    <a:pt x="7" y="6"/>
                  </a:moveTo>
                  <a:lnTo>
                    <a:pt x="0" y="3"/>
                  </a:lnTo>
                  <a:lnTo>
                    <a:pt x="7" y="0"/>
                  </a:lnTo>
                  <a:lnTo>
                    <a:pt x="8" y="2"/>
                  </a:lnTo>
                  <a:lnTo>
                    <a:pt x="8" y="3"/>
                  </a:lnTo>
                  <a:lnTo>
                    <a:pt x="8" y="4"/>
                  </a:lnTo>
                  <a:lnTo>
                    <a:pt x="7"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86" name="Freeform 696"/>
            <p:cNvSpPr>
              <a:spLocks/>
            </p:cNvSpPr>
            <p:nvPr/>
          </p:nvSpPr>
          <p:spPr bwMode="auto">
            <a:xfrm>
              <a:off x="2386" y="1632"/>
              <a:ext cx="234" cy="380"/>
            </a:xfrm>
            <a:custGeom>
              <a:avLst/>
              <a:gdLst>
                <a:gd name="T0" fmla="*/ 0 w 234"/>
                <a:gd name="T1" fmla="*/ 374 h 380"/>
                <a:gd name="T2" fmla="*/ 76 w 234"/>
                <a:gd name="T3" fmla="*/ 372 h 380"/>
                <a:gd name="T4" fmla="*/ 78 w 234"/>
                <a:gd name="T5" fmla="*/ 371 h 380"/>
                <a:gd name="T6" fmla="*/ 81 w 234"/>
                <a:gd name="T7" fmla="*/ 371 h 380"/>
                <a:gd name="T8" fmla="*/ 84 w 234"/>
                <a:gd name="T9" fmla="*/ 372 h 380"/>
                <a:gd name="T10" fmla="*/ 86 w 234"/>
                <a:gd name="T11" fmla="*/ 374 h 380"/>
                <a:gd name="T12" fmla="*/ 88 w 234"/>
                <a:gd name="T13" fmla="*/ 371 h 380"/>
                <a:gd name="T14" fmla="*/ 91 w 234"/>
                <a:gd name="T15" fmla="*/ 370 h 380"/>
                <a:gd name="T16" fmla="*/ 94 w 234"/>
                <a:gd name="T17" fmla="*/ 371 h 380"/>
                <a:gd name="T18" fmla="*/ 95 w 234"/>
                <a:gd name="T19" fmla="*/ 374 h 380"/>
                <a:gd name="T20" fmla="*/ 97 w 234"/>
                <a:gd name="T21" fmla="*/ 372 h 380"/>
                <a:gd name="T22" fmla="*/ 100 w 234"/>
                <a:gd name="T23" fmla="*/ 371 h 380"/>
                <a:gd name="T24" fmla="*/ 103 w 234"/>
                <a:gd name="T25" fmla="*/ 371 h 380"/>
                <a:gd name="T26" fmla="*/ 106 w 234"/>
                <a:gd name="T27" fmla="*/ 372 h 380"/>
                <a:gd name="T28" fmla="*/ 110 w 234"/>
                <a:gd name="T29" fmla="*/ 374 h 380"/>
                <a:gd name="T30" fmla="*/ 111 w 234"/>
                <a:gd name="T31" fmla="*/ 370 h 380"/>
                <a:gd name="T32" fmla="*/ 114 w 234"/>
                <a:gd name="T33" fmla="*/ 368 h 380"/>
                <a:gd name="T34" fmla="*/ 119 w 234"/>
                <a:gd name="T35" fmla="*/ 367 h 380"/>
                <a:gd name="T36" fmla="*/ 123 w 234"/>
                <a:gd name="T37" fmla="*/ 368 h 380"/>
                <a:gd name="T38" fmla="*/ 126 w 234"/>
                <a:gd name="T39" fmla="*/ 370 h 380"/>
                <a:gd name="T40" fmla="*/ 128 w 234"/>
                <a:gd name="T41" fmla="*/ 374 h 380"/>
                <a:gd name="T42" fmla="*/ 139 w 234"/>
                <a:gd name="T43" fmla="*/ 372 h 380"/>
                <a:gd name="T44" fmla="*/ 141 w 234"/>
                <a:gd name="T45" fmla="*/ 371 h 380"/>
                <a:gd name="T46" fmla="*/ 145 w 234"/>
                <a:gd name="T47" fmla="*/ 371 h 380"/>
                <a:gd name="T48" fmla="*/ 147 w 234"/>
                <a:gd name="T49" fmla="*/ 372 h 380"/>
                <a:gd name="T50" fmla="*/ 155 w 234"/>
                <a:gd name="T51" fmla="*/ 374 h 380"/>
                <a:gd name="T52" fmla="*/ 157 w 234"/>
                <a:gd name="T53" fmla="*/ 370 h 380"/>
                <a:gd name="T54" fmla="*/ 160 w 234"/>
                <a:gd name="T55" fmla="*/ 368 h 380"/>
                <a:gd name="T56" fmla="*/ 165 w 234"/>
                <a:gd name="T57" fmla="*/ 367 h 380"/>
                <a:gd name="T58" fmla="*/ 169 w 234"/>
                <a:gd name="T59" fmla="*/ 369 h 380"/>
                <a:gd name="T60" fmla="*/ 172 w 234"/>
                <a:gd name="T61" fmla="*/ 372 h 380"/>
                <a:gd name="T62" fmla="*/ 174 w 234"/>
                <a:gd name="T63" fmla="*/ 374 h 380"/>
                <a:gd name="T64" fmla="*/ 175 w 234"/>
                <a:gd name="T65" fmla="*/ 371 h 380"/>
                <a:gd name="T66" fmla="*/ 179 w 234"/>
                <a:gd name="T67" fmla="*/ 370 h 380"/>
                <a:gd name="T68" fmla="*/ 182 w 234"/>
                <a:gd name="T69" fmla="*/ 371 h 380"/>
                <a:gd name="T70" fmla="*/ 183 w 234"/>
                <a:gd name="T71" fmla="*/ 374 h 380"/>
                <a:gd name="T72" fmla="*/ 196 w 234"/>
                <a:gd name="T73" fmla="*/ 372 h 380"/>
                <a:gd name="T74" fmla="*/ 199 w 234"/>
                <a:gd name="T75" fmla="*/ 371 h 380"/>
                <a:gd name="T76" fmla="*/ 202 w 234"/>
                <a:gd name="T77" fmla="*/ 371 h 380"/>
                <a:gd name="T78" fmla="*/ 205 w 234"/>
                <a:gd name="T79" fmla="*/ 372 h 380"/>
                <a:gd name="T80" fmla="*/ 214 w 234"/>
                <a:gd name="T81" fmla="*/ 374 h 380"/>
                <a:gd name="T82" fmla="*/ 215 w 234"/>
                <a:gd name="T83" fmla="*/ 371 h 380"/>
                <a:gd name="T84" fmla="*/ 219 w 234"/>
                <a:gd name="T85" fmla="*/ 370 h 380"/>
                <a:gd name="T86" fmla="*/ 222 w 234"/>
                <a:gd name="T87" fmla="*/ 371 h 380"/>
                <a:gd name="T88" fmla="*/ 223 w 234"/>
                <a:gd name="T89" fmla="*/ 374 h 380"/>
                <a:gd name="T90" fmla="*/ 234 w 234"/>
                <a:gd name="T91" fmla="*/ 0 h 3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34"/>
                <a:gd name="T139" fmla="*/ 0 h 380"/>
                <a:gd name="T140" fmla="*/ 234 w 234"/>
                <a:gd name="T141" fmla="*/ 380 h 38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34" h="380">
                  <a:moveTo>
                    <a:pt x="0" y="380"/>
                  </a:moveTo>
                  <a:lnTo>
                    <a:pt x="0" y="374"/>
                  </a:lnTo>
                  <a:lnTo>
                    <a:pt x="75" y="374"/>
                  </a:lnTo>
                  <a:lnTo>
                    <a:pt x="76" y="372"/>
                  </a:lnTo>
                  <a:lnTo>
                    <a:pt x="76" y="371"/>
                  </a:lnTo>
                  <a:lnTo>
                    <a:pt x="78" y="371"/>
                  </a:lnTo>
                  <a:lnTo>
                    <a:pt x="80" y="370"/>
                  </a:lnTo>
                  <a:lnTo>
                    <a:pt x="81" y="371"/>
                  </a:lnTo>
                  <a:lnTo>
                    <a:pt x="83" y="371"/>
                  </a:lnTo>
                  <a:lnTo>
                    <a:pt x="84" y="372"/>
                  </a:lnTo>
                  <a:lnTo>
                    <a:pt x="84" y="374"/>
                  </a:lnTo>
                  <a:lnTo>
                    <a:pt x="86" y="374"/>
                  </a:lnTo>
                  <a:lnTo>
                    <a:pt x="87" y="372"/>
                  </a:lnTo>
                  <a:lnTo>
                    <a:pt x="88" y="371"/>
                  </a:lnTo>
                  <a:lnTo>
                    <a:pt x="89" y="371"/>
                  </a:lnTo>
                  <a:lnTo>
                    <a:pt x="91" y="370"/>
                  </a:lnTo>
                  <a:lnTo>
                    <a:pt x="92" y="371"/>
                  </a:lnTo>
                  <a:lnTo>
                    <a:pt x="94" y="371"/>
                  </a:lnTo>
                  <a:lnTo>
                    <a:pt x="95" y="372"/>
                  </a:lnTo>
                  <a:lnTo>
                    <a:pt x="95" y="374"/>
                  </a:lnTo>
                  <a:lnTo>
                    <a:pt x="97" y="374"/>
                  </a:lnTo>
                  <a:lnTo>
                    <a:pt x="97" y="372"/>
                  </a:lnTo>
                  <a:lnTo>
                    <a:pt x="98" y="371"/>
                  </a:lnTo>
                  <a:lnTo>
                    <a:pt x="100" y="371"/>
                  </a:lnTo>
                  <a:lnTo>
                    <a:pt x="101" y="370"/>
                  </a:lnTo>
                  <a:lnTo>
                    <a:pt x="103" y="371"/>
                  </a:lnTo>
                  <a:lnTo>
                    <a:pt x="105" y="371"/>
                  </a:lnTo>
                  <a:lnTo>
                    <a:pt x="106" y="372"/>
                  </a:lnTo>
                  <a:lnTo>
                    <a:pt x="106" y="374"/>
                  </a:lnTo>
                  <a:lnTo>
                    <a:pt x="110" y="374"/>
                  </a:lnTo>
                  <a:lnTo>
                    <a:pt x="110" y="372"/>
                  </a:lnTo>
                  <a:lnTo>
                    <a:pt x="111" y="370"/>
                  </a:lnTo>
                  <a:lnTo>
                    <a:pt x="112" y="369"/>
                  </a:lnTo>
                  <a:lnTo>
                    <a:pt x="114" y="368"/>
                  </a:lnTo>
                  <a:lnTo>
                    <a:pt x="116" y="367"/>
                  </a:lnTo>
                  <a:lnTo>
                    <a:pt x="119" y="367"/>
                  </a:lnTo>
                  <a:lnTo>
                    <a:pt x="121" y="367"/>
                  </a:lnTo>
                  <a:lnTo>
                    <a:pt x="123" y="368"/>
                  </a:lnTo>
                  <a:lnTo>
                    <a:pt x="125" y="369"/>
                  </a:lnTo>
                  <a:lnTo>
                    <a:pt x="126" y="370"/>
                  </a:lnTo>
                  <a:lnTo>
                    <a:pt x="127" y="372"/>
                  </a:lnTo>
                  <a:lnTo>
                    <a:pt x="128" y="374"/>
                  </a:lnTo>
                  <a:lnTo>
                    <a:pt x="139" y="374"/>
                  </a:lnTo>
                  <a:lnTo>
                    <a:pt x="139" y="372"/>
                  </a:lnTo>
                  <a:lnTo>
                    <a:pt x="140" y="371"/>
                  </a:lnTo>
                  <a:lnTo>
                    <a:pt x="141" y="371"/>
                  </a:lnTo>
                  <a:lnTo>
                    <a:pt x="143" y="370"/>
                  </a:lnTo>
                  <a:lnTo>
                    <a:pt x="145" y="371"/>
                  </a:lnTo>
                  <a:lnTo>
                    <a:pt x="146" y="371"/>
                  </a:lnTo>
                  <a:lnTo>
                    <a:pt x="147" y="372"/>
                  </a:lnTo>
                  <a:lnTo>
                    <a:pt x="148" y="374"/>
                  </a:lnTo>
                  <a:lnTo>
                    <a:pt x="155" y="374"/>
                  </a:lnTo>
                  <a:lnTo>
                    <a:pt x="156" y="372"/>
                  </a:lnTo>
                  <a:lnTo>
                    <a:pt x="157" y="370"/>
                  </a:lnTo>
                  <a:lnTo>
                    <a:pt x="158" y="369"/>
                  </a:lnTo>
                  <a:lnTo>
                    <a:pt x="160" y="368"/>
                  </a:lnTo>
                  <a:lnTo>
                    <a:pt x="163" y="367"/>
                  </a:lnTo>
                  <a:lnTo>
                    <a:pt x="165" y="367"/>
                  </a:lnTo>
                  <a:lnTo>
                    <a:pt x="167" y="368"/>
                  </a:lnTo>
                  <a:lnTo>
                    <a:pt x="169" y="369"/>
                  </a:lnTo>
                  <a:lnTo>
                    <a:pt x="171" y="370"/>
                  </a:lnTo>
                  <a:lnTo>
                    <a:pt x="172" y="372"/>
                  </a:lnTo>
                  <a:lnTo>
                    <a:pt x="172" y="374"/>
                  </a:lnTo>
                  <a:lnTo>
                    <a:pt x="174" y="374"/>
                  </a:lnTo>
                  <a:lnTo>
                    <a:pt x="174" y="372"/>
                  </a:lnTo>
                  <a:lnTo>
                    <a:pt x="175" y="371"/>
                  </a:lnTo>
                  <a:lnTo>
                    <a:pt x="177" y="371"/>
                  </a:lnTo>
                  <a:lnTo>
                    <a:pt x="179" y="370"/>
                  </a:lnTo>
                  <a:lnTo>
                    <a:pt x="180" y="371"/>
                  </a:lnTo>
                  <a:lnTo>
                    <a:pt x="182" y="371"/>
                  </a:lnTo>
                  <a:lnTo>
                    <a:pt x="183" y="372"/>
                  </a:lnTo>
                  <a:lnTo>
                    <a:pt x="183" y="374"/>
                  </a:lnTo>
                  <a:lnTo>
                    <a:pt x="196" y="374"/>
                  </a:lnTo>
                  <a:lnTo>
                    <a:pt x="196" y="372"/>
                  </a:lnTo>
                  <a:lnTo>
                    <a:pt x="197" y="371"/>
                  </a:lnTo>
                  <a:lnTo>
                    <a:pt x="199" y="371"/>
                  </a:lnTo>
                  <a:lnTo>
                    <a:pt x="201" y="370"/>
                  </a:lnTo>
                  <a:lnTo>
                    <a:pt x="202" y="371"/>
                  </a:lnTo>
                  <a:lnTo>
                    <a:pt x="204" y="371"/>
                  </a:lnTo>
                  <a:lnTo>
                    <a:pt x="205" y="372"/>
                  </a:lnTo>
                  <a:lnTo>
                    <a:pt x="205" y="374"/>
                  </a:lnTo>
                  <a:lnTo>
                    <a:pt x="214" y="374"/>
                  </a:lnTo>
                  <a:lnTo>
                    <a:pt x="214" y="372"/>
                  </a:lnTo>
                  <a:lnTo>
                    <a:pt x="215" y="371"/>
                  </a:lnTo>
                  <a:lnTo>
                    <a:pt x="217" y="371"/>
                  </a:lnTo>
                  <a:lnTo>
                    <a:pt x="219" y="370"/>
                  </a:lnTo>
                  <a:lnTo>
                    <a:pt x="220" y="371"/>
                  </a:lnTo>
                  <a:lnTo>
                    <a:pt x="222" y="371"/>
                  </a:lnTo>
                  <a:lnTo>
                    <a:pt x="223" y="372"/>
                  </a:lnTo>
                  <a:lnTo>
                    <a:pt x="223" y="374"/>
                  </a:lnTo>
                  <a:lnTo>
                    <a:pt x="234" y="374"/>
                  </a:lnTo>
                  <a:lnTo>
                    <a:pt x="234"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87" name="Freeform 697"/>
            <p:cNvSpPr>
              <a:spLocks/>
            </p:cNvSpPr>
            <p:nvPr/>
          </p:nvSpPr>
          <p:spPr bwMode="auto">
            <a:xfrm>
              <a:off x="2380" y="2011"/>
              <a:ext cx="11" cy="10"/>
            </a:xfrm>
            <a:custGeom>
              <a:avLst/>
              <a:gdLst>
                <a:gd name="T0" fmla="*/ 11 w 11"/>
                <a:gd name="T1" fmla="*/ 1 h 10"/>
                <a:gd name="T2" fmla="*/ 6 w 11"/>
                <a:gd name="T3" fmla="*/ 10 h 10"/>
                <a:gd name="T4" fmla="*/ 0 w 11"/>
                <a:gd name="T5" fmla="*/ 1 h 10"/>
                <a:gd name="T6" fmla="*/ 2 w 11"/>
                <a:gd name="T7" fmla="*/ 0 h 10"/>
                <a:gd name="T8" fmla="*/ 6 w 11"/>
                <a:gd name="T9" fmla="*/ 0 h 10"/>
                <a:gd name="T10" fmla="*/ 9 w 11"/>
                <a:gd name="T11" fmla="*/ 0 h 10"/>
                <a:gd name="T12" fmla="*/ 11 w 11"/>
                <a:gd name="T13" fmla="*/ 1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11" y="1"/>
                  </a:moveTo>
                  <a:lnTo>
                    <a:pt x="6" y="10"/>
                  </a:lnTo>
                  <a:lnTo>
                    <a:pt x="0" y="1"/>
                  </a:lnTo>
                  <a:lnTo>
                    <a:pt x="2" y="0"/>
                  </a:lnTo>
                  <a:lnTo>
                    <a:pt x="6" y="0"/>
                  </a:lnTo>
                  <a:lnTo>
                    <a:pt x="9" y="0"/>
                  </a:lnTo>
                  <a:lnTo>
                    <a:pt x="1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88" name="Freeform 698"/>
            <p:cNvSpPr>
              <a:spLocks/>
            </p:cNvSpPr>
            <p:nvPr/>
          </p:nvSpPr>
          <p:spPr bwMode="auto">
            <a:xfrm>
              <a:off x="2614" y="1623"/>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89" name="Freeform 699"/>
            <p:cNvSpPr>
              <a:spLocks/>
            </p:cNvSpPr>
            <p:nvPr/>
          </p:nvSpPr>
          <p:spPr bwMode="auto">
            <a:xfrm>
              <a:off x="2273" y="2119"/>
              <a:ext cx="75" cy="131"/>
            </a:xfrm>
            <a:custGeom>
              <a:avLst/>
              <a:gdLst>
                <a:gd name="T0" fmla="*/ 0 w 75"/>
                <a:gd name="T1" fmla="*/ 0 h 131"/>
                <a:gd name="T2" fmla="*/ 0 w 75"/>
                <a:gd name="T3" fmla="*/ 7 h 131"/>
                <a:gd name="T4" fmla="*/ 75 w 75"/>
                <a:gd name="T5" fmla="*/ 7 h 131"/>
                <a:gd name="T6" fmla="*/ 75 w 75"/>
                <a:gd name="T7" fmla="*/ 131 h 131"/>
                <a:gd name="T8" fmla="*/ 0 60000 65536"/>
                <a:gd name="T9" fmla="*/ 0 60000 65536"/>
                <a:gd name="T10" fmla="*/ 0 60000 65536"/>
                <a:gd name="T11" fmla="*/ 0 60000 65536"/>
                <a:gd name="T12" fmla="*/ 0 w 75"/>
                <a:gd name="T13" fmla="*/ 0 h 131"/>
                <a:gd name="T14" fmla="*/ 75 w 75"/>
                <a:gd name="T15" fmla="*/ 131 h 131"/>
              </a:gdLst>
              <a:ahLst/>
              <a:cxnLst>
                <a:cxn ang="T8">
                  <a:pos x="T0" y="T1"/>
                </a:cxn>
                <a:cxn ang="T9">
                  <a:pos x="T2" y="T3"/>
                </a:cxn>
                <a:cxn ang="T10">
                  <a:pos x="T4" y="T5"/>
                </a:cxn>
                <a:cxn ang="T11">
                  <a:pos x="T6" y="T7"/>
                </a:cxn>
              </a:cxnLst>
              <a:rect l="T12" t="T13" r="T14" b="T15"/>
              <a:pathLst>
                <a:path w="75" h="131">
                  <a:moveTo>
                    <a:pt x="0" y="0"/>
                  </a:moveTo>
                  <a:lnTo>
                    <a:pt x="0" y="7"/>
                  </a:lnTo>
                  <a:lnTo>
                    <a:pt x="75" y="7"/>
                  </a:lnTo>
                  <a:lnTo>
                    <a:pt x="75" y="131"/>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90" name="Freeform 700"/>
            <p:cNvSpPr>
              <a:spLocks/>
            </p:cNvSpPr>
            <p:nvPr/>
          </p:nvSpPr>
          <p:spPr bwMode="auto">
            <a:xfrm>
              <a:off x="2267" y="2110"/>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91" name="Freeform 701"/>
            <p:cNvSpPr>
              <a:spLocks/>
            </p:cNvSpPr>
            <p:nvPr/>
          </p:nvSpPr>
          <p:spPr bwMode="auto">
            <a:xfrm>
              <a:off x="2342" y="2249"/>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92" name="Rectangle 702"/>
            <p:cNvSpPr>
              <a:spLocks noChangeArrowheads="1"/>
            </p:cNvSpPr>
            <p:nvPr/>
          </p:nvSpPr>
          <p:spPr bwMode="auto">
            <a:xfrm>
              <a:off x="3850" y="1795"/>
              <a:ext cx="201" cy="73"/>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5093" name="Rectangle 703"/>
            <p:cNvSpPr>
              <a:spLocks noChangeArrowheads="1"/>
            </p:cNvSpPr>
            <p:nvPr/>
          </p:nvSpPr>
          <p:spPr bwMode="auto">
            <a:xfrm>
              <a:off x="3873" y="1808"/>
              <a:ext cx="99"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 ISP</a:t>
              </a:r>
              <a:endParaRPr lang="en-US">
                <a:solidFill>
                  <a:srgbClr val="FF0000"/>
                </a:solidFill>
              </a:endParaRPr>
            </a:p>
          </p:txBody>
        </p:sp>
        <p:sp>
          <p:nvSpPr>
            <p:cNvPr id="25094" name="Rectangle 704"/>
            <p:cNvSpPr>
              <a:spLocks noChangeArrowheads="1"/>
            </p:cNvSpPr>
            <p:nvPr/>
          </p:nvSpPr>
          <p:spPr bwMode="auto">
            <a:xfrm>
              <a:off x="3860" y="1832"/>
              <a:ext cx="18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Tracking</a:t>
              </a:r>
              <a:endParaRPr lang="en-US">
                <a:solidFill>
                  <a:srgbClr val="FF0000"/>
                </a:solidFill>
              </a:endParaRPr>
            </a:p>
          </p:txBody>
        </p:sp>
        <p:sp>
          <p:nvSpPr>
            <p:cNvPr id="25095" name="Freeform 705"/>
            <p:cNvSpPr>
              <a:spLocks/>
            </p:cNvSpPr>
            <p:nvPr/>
          </p:nvSpPr>
          <p:spPr bwMode="auto">
            <a:xfrm>
              <a:off x="4062" y="1469"/>
              <a:ext cx="313" cy="374"/>
            </a:xfrm>
            <a:custGeom>
              <a:avLst/>
              <a:gdLst>
                <a:gd name="T0" fmla="*/ 40 w 313"/>
                <a:gd name="T1" fmla="*/ 374 h 374"/>
                <a:gd name="T2" fmla="*/ 41 w 313"/>
                <a:gd name="T3" fmla="*/ 372 h 374"/>
                <a:gd name="T4" fmla="*/ 44 w 313"/>
                <a:gd name="T5" fmla="*/ 371 h 374"/>
                <a:gd name="T6" fmla="*/ 47 w 313"/>
                <a:gd name="T7" fmla="*/ 372 h 374"/>
                <a:gd name="T8" fmla="*/ 49 w 313"/>
                <a:gd name="T9" fmla="*/ 374 h 374"/>
                <a:gd name="T10" fmla="*/ 54 w 313"/>
                <a:gd name="T11" fmla="*/ 373 h 374"/>
                <a:gd name="T12" fmla="*/ 56 w 313"/>
                <a:gd name="T13" fmla="*/ 371 h 374"/>
                <a:gd name="T14" fmla="*/ 59 w 313"/>
                <a:gd name="T15" fmla="*/ 371 h 374"/>
                <a:gd name="T16" fmla="*/ 62 w 313"/>
                <a:gd name="T17" fmla="*/ 373 h 374"/>
                <a:gd name="T18" fmla="*/ 67 w 313"/>
                <a:gd name="T19" fmla="*/ 374 h 374"/>
                <a:gd name="T20" fmla="*/ 68 w 313"/>
                <a:gd name="T21" fmla="*/ 372 h 374"/>
                <a:gd name="T22" fmla="*/ 71 w 313"/>
                <a:gd name="T23" fmla="*/ 371 h 374"/>
                <a:gd name="T24" fmla="*/ 74 w 313"/>
                <a:gd name="T25" fmla="*/ 372 h 374"/>
                <a:gd name="T26" fmla="*/ 76 w 313"/>
                <a:gd name="T27" fmla="*/ 374 h 374"/>
                <a:gd name="T28" fmla="*/ 131 w 313"/>
                <a:gd name="T29" fmla="*/ 373 h 374"/>
                <a:gd name="T30" fmla="*/ 134 w 313"/>
                <a:gd name="T31" fmla="*/ 371 h 374"/>
                <a:gd name="T32" fmla="*/ 137 w 313"/>
                <a:gd name="T33" fmla="*/ 371 h 374"/>
                <a:gd name="T34" fmla="*/ 140 w 313"/>
                <a:gd name="T35" fmla="*/ 373 h 374"/>
                <a:gd name="T36" fmla="*/ 170 w 313"/>
                <a:gd name="T37" fmla="*/ 374 h 374"/>
                <a:gd name="T38" fmla="*/ 171 w 313"/>
                <a:gd name="T39" fmla="*/ 372 h 374"/>
                <a:gd name="T40" fmla="*/ 174 w 313"/>
                <a:gd name="T41" fmla="*/ 371 h 374"/>
                <a:gd name="T42" fmla="*/ 177 w 313"/>
                <a:gd name="T43" fmla="*/ 372 h 374"/>
                <a:gd name="T44" fmla="*/ 179 w 313"/>
                <a:gd name="T45" fmla="*/ 374 h 374"/>
                <a:gd name="T46" fmla="*/ 182 w 313"/>
                <a:gd name="T47" fmla="*/ 373 h 374"/>
                <a:gd name="T48" fmla="*/ 184 w 313"/>
                <a:gd name="T49" fmla="*/ 371 h 374"/>
                <a:gd name="T50" fmla="*/ 188 w 313"/>
                <a:gd name="T51" fmla="*/ 371 h 374"/>
                <a:gd name="T52" fmla="*/ 190 w 313"/>
                <a:gd name="T53" fmla="*/ 373 h 374"/>
                <a:gd name="T54" fmla="*/ 227 w 313"/>
                <a:gd name="T55" fmla="*/ 374 h 374"/>
                <a:gd name="T56" fmla="*/ 229 w 313"/>
                <a:gd name="T57" fmla="*/ 372 h 374"/>
                <a:gd name="T58" fmla="*/ 232 w 313"/>
                <a:gd name="T59" fmla="*/ 371 h 374"/>
                <a:gd name="T60" fmla="*/ 235 w 313"/>
                <a:gd name="T61" fmla="*/ 372 h 374"/>
                <a:gd name="T62" fmla="*/ 236 w 313"/>
                <a:gd name="T63" fmla="*/ 374 h 374"/>
                <a:gd name="T64" fmla="*/ 240 w 313"/>
                <a:gd name="T65" fmla="*/ 65 h 374"/>
                <a:gd name="T66" fmla="*/ 313 w 313"/>
                <a:gd name="T67" fmla="*/ 0 h 37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13"/>
                <a:gd name="T103" fmla="*/ 0 h 374"/>
                <a:gd name="T104" fmla="*/ 313 w 313"/>
                <a:gd name="T105" fmla="*/ 374 h 37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13" h="374">
                  <a:moveTo>
                    <a:pt x="0" y="374"/>
                  </a:moveTo>
                  <a:lnTo>
                    <a:pt x="40" y="374"/>
                  </a:lnTo>
                  <a:lnTo>
                    <a:pt x="40" y="373"/>
                  </a:lnTo>
                  <a:lnTo>
                    <a:pt x="41" y="372"/>
                  </a:lnTo>
                  <a:lnTo>
                    <a:pt x="43" y="371"/>
                  </a:lnTo>
                  <a:lnTo>
                    <a:pt x="44" y="371"/>
                  </a:lnTo>
                  <a:lnTo>
                    <a:pt x="46" y="371"/>
                  </a:lnTo>
                  <a:lnTo>
                    <a:pt x="47" y="372"/>
                  </a:lnTo>
                  <a:lnTo>
                    <a:pt x="48" y="373"/>
                  </a:lnTo>
                  <a:lnTo>
                    <a:pt x="49" y="374"/>
                  </a:lnTo>
                  <a:lnTo>
                    <a:pt x="53" y="374"/>
                  </a:lnTo>
                  <a:lnTo>
                    <a:pt x="54" y="373"/>
                  </a:lnTo>
                  <a:lnTo>
                    <a:pt x="55" y="372"/>
                  </a:lnTo>
                  <a:lnTo>
                    <a:pt x="56" y="371"/>
                  </a:lnTo>
                  <a:lnTo>
                    <a:pt x="58" y="371"/>
                  </a:lnTo>
                  <a:lnTo>
                    <a:pt x="59" y="371"/>
                  </a:lnTo>
                  <a:lnTo>
                    <a:pt x="61" y="372"/>
                  </a:lnTo>
                  <a:lnTo>
                    <a:pt x="62" y="373"/>
                  </a:lnTo>
                  <a:lnTo>
                    <a:pt x="62" y="374"/>
                  </a:lnTo>
                  <a:lnTo>
                    <a:pt x="67" y="374"/>
                  </a:lnTo>
                  <a:lnTo>
                    <a:pt x="67" y="373"/>
                  </a:lnTo>
                  <a:lnTo>
                    <a:pt x="68" y="372"/>
                  </a:lnTo>
                  <a:lnTo>
                    <a:pt x="70" y="371"/>
                  </a:lnTo>
                  <a:lnTo>
                    <a:pt x="71" y="371"/>
                  </a:lnTo>
                  <a:lnTo>
                    <a:pt x="73" y="371"/>
                  </a:lnTo>
                  <a:lnTo>
                    <a:pt x="74" y="372"/>
                  </a:lnTo>
                  <a:lnTo>
                    <a:pt x="76" y="373"/>
                  </a:lnTo>
                  <a:lnTo>
                    <a:pt x="76" y="374"/>
                  </a:lnTo>
                  <a:lnTo>
                    <a:pt x="131" y="374"/>
                  </a:lnTo>
                  <a:lnTo>
                    <a:pt x="131" y="373"/>
                  </a:lnTo>
                  <a:lnTo>
                    <a:pt x="132" y="372"/>
                  </a:lnTo>
                  <a:lnTo>
                    <a:pt x="134" y="371"/>
                  </a:lnTo>
                  <a:lnTo>
                    <a:pt x="135" y="371"/>
                  </a:lnTo>
                  <a:lnTo>
                    <a:pt x="137" y="371"/>
                  </a:lnTo>
                  <a:lnTo>
                    <a:pt x="139" y="372"/>
                  </a:lnTo>
                  <a:lnTo>
                    <a:pt x="140" y="373"/>
                  </a:lnTo>
                  <a:lnTo>
                    <a:pt x="140" y="374"/>
                  </a:lnTo>
                  <a:lnTo>
                    <a:pt x="170" y="374"/>
                  </a:lnTo>
                  <a:lnTo>
                    <a:pt x="170" y="373"/>
                  </a:lnTo>
                  <a:lnTo>
                    <a:pt x="171" y="372"/>
                  </a:lnTo>
                  <a:lnTo>
                    <a:pt x="173" y="371"/>
                  </a:lnTo>
                  <a:lnTo>
                    <a:pt x="174" y="371"/>
                  </a:lnTo>
                  <a:lnTo>
                    <a:pt x="176" y="371"/>
                  </a:lnTo>
                  <a:lnTo>
                    <a:pt x="177" y="372"/>
                  </a:lnTo>
                  <a:lnTo>
                    <a:pt x="178" y="373"/>
                  </a:lnTo>
                  <a:lnTo>
                    <a:pt x="179" y="374"/>
                  </a:lnTo>
                  <a:lnTo>
                    <a:pt x="182" y="374"/>
                  </a:lnTo>
                  <a:lnTo>
                    <a:pt x="182" y="373"/>
                  </a:lnTo>
                  <a:lnTo>
                    <a:pt x="183" y="372"/>
                  </a:lnTo>
                  <a:lnTo>
                    <a:pt x="184" y="371"/>
                  </a:lnTo>
                  <a:lnTo>
                    <a:pt x="186" y="371"/>
                  </a:lnTo>
                  <a:lnTo>
                    <a:pt x="188" y="371"/>
                  </a:lnTo>
                  <a:lnTo>
                    <a:pt x="189" y="372"/>
                  </a:lnTo>
                  <a:lnTo>
                    <a:pt x="190" y="373"/>
                  </a:lnTo>
                  <a:lnTo>
                    <a:pt x="191" y="374"/>
                  </a:lnTo>
                  <a:lnTo>
                    <a:pt x="227" y="374"/>
                  </a:lnTo>
                  <a:lnTo>
                    <a:pt x="228" y="373"/>
                  </a:lnTo>
                  <a:lnTo>
                    <a:pt x="229" y="372"/>
                  </a:lnTo>
                  <a:lnTo>
                    <a:pt x="230" y="371"/>
                  </a:lnTo>
                  <a:lnTo>
                    <a:pt x="232" y="371"/>
                  </a:lnTo>
                  <a:lnTo>
                    <a:pt x="234" y="371"/>
                  </a:lnTo>
                  <a:lnTo>
                    <a:pt x="235" y="372"/>
                  </a:lnTo>
                  <a:lnTo>
                    <a:pt x="236" y="373"/>
                  </a:lnTo>
                  <a:lnTo>
                    <a:pt x="236" y="374"/>
                  </a:lnTo>
                  <a:lnTo>
                    <a:pt x="240" y="374"/>
                  </a:lnTo>
                  <a:lnTo>
                    <a:pt x="240" y="65"/>
                  </a:lnTo>
                  <a:lnTo>
                    <a:pt x="313" y="65"/>
                  </a:lnTo>
                  <a:lnTo>
                    <a:pt x="313"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96" name="Freeform 706"/>
            <p:cNvSpPr>
              <a:spLocks/>
            </p:cNvSpPr>
            <p:nvPr/>
          </p:nvSpPr>
          <p:spPr bwMode="auto">
            <a:xfrm>
              <a:off x="4051" y="1839"/>
              <a:ext cx="13" cy="9"/>
            </a:xfrm>
            <a:custGeom>
              <a:avLst/>
              <a:gdLst>
                <a:gd name="T0" fmla="*/ 11 w 13"/>
                <a:gd name="T1" fmla="*/ 9 h 9"/>
                <a:gd name="T2" fmla="*/ 0 w 13"/>
                <a:gd name="T3" fmla="*/ 4 h 9"/>
                <a:gd name="T4" fmla="*/ 11 w 13"/>
                <a:gd name="T5" fmla="*/ 0 h 9"/>
                <a:gd name="T6" fmla="*/ 12 w 13"/>
                <a:gd name="T7" fmla="*/ 2 h 9"/>
                <a:gd name="T8" fmla="*/ 13 w 13"/>
                <a:gd name="T9" fmla="*/ 4 h 9"/>
                <a:gd name="T10" fmla="*/ 12 w 13"/>
                <a:gd name="T11" fmla="*/ 7 h 9"/>
                <a:gd name="T12" fmla="*/ 11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1" y="9"/>
                  </a:moveTo>
                  <a:lnTo>
                    <a:pt x="0" y="4"/>
                  </a:lnTo>
                  <a:lnTo>
                    <a:pt x="11" y="0"/>
                  </a:lnTo>
                  <a:lnTo>
                    <a:pt x="12" y="2"/>
                  </a:lnTo>
                  <a:lnTo>
                    <a:pt x="13" y="4"/>
                  </a:lnTo>
                  <a:lnTo>
                    <a:pt x="12" y="7"/>
                  </a:lnTo>
                  <a:lnTo>
                    <a:pt x="1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97" name="Freeform 707"/>
            <p:cNvSpPr>
              <a:spLocks/>
            </p:cNvSpPr>
            <p:nvPr/>
          </p:nvSpPr>
          <p:spPr bwMode="auto">
            <a:xfrm>
              <a:off x="2803" y="1147"/>
              <a:ext cx="1147" cy="638"/>
            </a:xfrm>
            <a:custGeom>
              <a:avLst/>
              <a:gdLst>
                <a:gd name="T0" fmla="*/ 1074 w 1147"/>
                <a:gd name="T1" fmla="*/ 22 h 638"/>
                <a:gd name="T2" fmla="*/ 1035 w 1147"/>
                <a:gd name="T3" fmla="*/ 19 h 638"/>
                <a:gd name="T4" fmla="*/ 1029 w 1147"/>
                <a:gd name="T5" fmla="*/ 21 h 638"/>
                <a:gd name="T6" fmla="*/ 1009 w 1147"/>
                <a:gd name="T7" fmla="*/ 20 h 638"/>
                <a:gd name="T8" fmla="*/ 1003 w 1147"/>
                <a:gd name="T9" fmla="*/ 20 h 638"/>
                <a:gd name="T10" fmla="*/ 989 w 1147"/>
                <a:gd name="T11" fmla="*/ 21 h 638"/>
                <a:gd name="T12" fmla="*/ 984 w 1147"/>
                <a:gd name="T13" fmla="*/ 19 h 638"/>
                <a:gd name="T14" fmla="*/ 968 w 1147"/>
                <a:gd name="T15" fmla="*/ 22 h 638"/>
                <a:gd name="T16" fmla="*/ 963 w 1147"/>
                <a:gd name="T17" fmla="*/ 19 h 638"/>
                <a:gd name="T18" fmla="*/ 959 w 1147"/>
                <a:gd name="T19" fmla="*/ 22 h 638"/>
                <a:gd name="T20" fmla="*/ 939 w 1147"/>
                <a:gd name="T21" fmla="*/ 19 h 638"/>
                <a:gd name="T22" fmla="*/ 933 w 1147"/>
                <a:gd name="T23" fmla="*/ 21 h 638"/>
                <a:gd name="T24" fmla="*/ 913 w 1147"/>
                <a:gd name="T25" fmla="*/ 20 h 638"/>
                <a:gd name="T26" fmla="*/ 907 w 1147"/>
                <a:gd name="T27" fmla="*/ 20 h 638"/>
                <a:gd name="T28" fmla="*/ 890 w 1147"/>
                <a:gd name="T29" fmla="*/ 21 h 638"/>
                <a:gd name="T30" fmla="*/ 884 w 1147"/>
                <a:gd name="T31" fmla="*/ 19 h 638"/>
                <a:gd name="T32" fmla="*/ 601 w 1147"/>
                <a:gd name="T33" fmla="*/ 22 h 638"/>
                <a:gd name="T34" fmla="*/ 596 w 1147"/>
                <a:gd name="T35" fmla="*/ 19 h 638"/>
                <a:gd name="T36" fmla="*/ 592 w 1147"/>
                <a:gd name="T37" fmla="*/ 22 h 638"/>
                <a:gd name="T38" fmla="*/ 575 w 1147"/>
                <a:gd name="T39" fmla="*/ 19 h 638"/>
                <a:gd name="T40" fmla="*/ 570 w 1147"/>
                <a:gd name="T41" fmla="*/ 21 h 638"/>
                <a:gd name="T42" fmla="*/ 546 w 1147"/>
                <a:gd name="T43" fmla="*/ 20 h 638"/>
                <a:gd name="T44" fmla="*/ 540 w 1147"/>
                <a:gd name="T45" fmla="*/ 20 h 638"/>
                <a:gd name="T46" fmla="*/ 483 w 1147"/>
                <a:gd name="T47" fmla="*/ 21 h 638"/>
                <a:gd name="T48" fmla="*/ 477 w 1147"/>
                <a:gd name="T49" fmla="*/ 19 h 638"/>
                <a:gd name="T50" fmla="*/ 462 w 1147"/>
                <a:gd name="T51" fmla="*/ 22 h 638"/>
                <a:gd name="T52" fmla="*/ 457 w 1147"/>
                <a:gd name="T53" fmla="*/ 19 h 638"/>
                <a:gd name="T54" fmla="*/ 453 w 1147"/>
                <a:gd name="T55" fmla="*/ 22 h 638"/>
                <a:gd name="T56" fmla="*/ 439 w 1147"/>
                <a:gd name="T57" fmla="*/ 19 h 638"/>
                <a:gd name="T58" fmla="*/ 433 w 1147"/>
                <a:gd name="T59" fmla="*/ 21 h 638"/>
                <a:gd name="T60" fmla="*/ 416 w 1147"/>
                <a:gd name="T61" fmla="*/ 20 h 638"/>
                <a:gd name="T62" fmla="*/ 409 w 1147"/>
                <a:gd name="T63" fmla="*/ 20 h 638"/>
                <a:gd name="T64" fmla="*/ 317 w 1147"/>
                <a:gd name="T65" fmla="*/ 21 h 638"/>
                <a:gd name="T66" fmla="*/ 311 w 1147"/>
                <a:gd name="T67" fmla="*/ 19 h 638"/>
                <a:gd name="T68" fmla="*/ 268 w 1147"/>
                <a:gd name="T69" fmla="*/ 22 h 638"/>
                <a:gd name="T70" fmla="*/ 173 w 1147"/>
                <a:gd name="T71" fmla="*/ 1 h 638"/>
                <a:gd name="T72" fmla="*/ 167 w 1147"/>
                <a:gd name="T73" fmla="*/ 1 h 638"/>
                <a:gd name="T74" fmla="*/ 132 w 1147"/>
                <a:gd name="T75" fmla="*/ 2 h 638"/>
                <a:gd name="T76" fmla="*/ 126 w 1147"/>
                <a:gd name="T77" fmla="*/ 0 h 638"/>
                <a:gd name="T78" fmla="*/ 95 w 1147"/>
                <a:gd name="T79" fmla="*/ 3 h 638"/>
                <a:gd name="T80" fmla="*/ 90 w 1147"/>
                <a:gd name="T81" fmla="*/ 0 h 638"/>
                <a:gd name="T82" fmla="*/ 86 w 1147"/>
                <a:gd name="T83" fmla="*/ 3 h 638"/>
                <a:gd name="T84" fmla="*/ 59 w 1147"/>
                <a:gd name="T85" fmla="*/ 0 h 638"/>
                <a:gd name="T86" fmla="*/ 53 w 1147"/>
                <a:gd name="T87" fmla="*/ 2 h 638"/>
                <a:gd name="T88" fmla="*/ 43 w 1147"/>
                <a:gd name="T89" fmla="*/ 1 h 638"/>
                <a:gd name="T90" fmla="*/ 37 w 1147"/>
                <a:gd name="T91" fmla="*/ 1 h 638"/>
                <a:gd name="T92" fmla="*/ 24 w 1147"/>
                <a:gd name="T93" fmla="*/ 2 h 638"/>
                <a:gd name="T94" fmla="*/ 18 w 1147"/>
                <a:gd name="T95" fmla="*/ 0 h 638"/>
                <a:gd name="T96" fmla="*/ 0 w 1147"/>
                <a:gd name="T97" fmla="*/ 3 h 6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147"/>
                <a:gd name="T148" fmla="*/ 0 h 638"/>
                <a:gd name="T149" fmla="*/ 1147 w 1147"/>
                <a:gd name="T150" fmla="*/ 638 h 6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147" h="638">
                  <a:moveTo>
                    <a:pt x="1147" y="638"/>
                  </a:moveTo>
                  <a:lnTo>
                    <a:pt x="1147" y="465"/>
                  </a:lnTo>
                  <a:lnTo>
                    <a:pt x="1074" y="465"/>
                  </a:lnTo>
                  <a:lnTo>
                    <a:pt x="1074" y="22"/>
                  </a:lnTo>
                  <a:lnTo>
                    <a:pt x="1038" y="22"/>
                  </a:lnTo>
                  <a:lnTo>
                    <a:pt x="1037" y="21"/>
                  </a:lnTo>
                  <a:lnTo>
                    <a:pt x="1036" y="20"/>
                  </a:lnTo>
                  <a:lnTo>
                    <a:pt x="1035" y="19"/>
                  </a:lnTo>
                  <a:lnTo>
                    <a:pt x="1033" y="19"/>
                  </a:lnTo>
                  <a:lnTo>
                    <a:pt x="1031" y="19"/>
                  </a:lnTo>
                  <a:lnTo>
                    <a:pt x="1030" y="20"/>
                  </a:lnTo>
                  <a:lnTo>
                    <a:pt x="1029" y="21"/>
                  </a:lnTo>
                  <a:lnTo>
                    <a:pt x="1028" y="22"/>
                  </a:lnTo>
                  <a:lnTo>
                    <a:pt x="1010" y="22"/>
                  </a:lnTo>
                  <a:lnTo>
                    <a:pt x="1010" y="21"/>
                  </a:lnTo>
                  <a:lnTo>
                    <a:pt x="1009" y="20"/>
                  </a:lnTo>
                  <a:lnTo>
                    <a:pt x="1008" y="19"/>
                  </a:lnTo>
                  <a:lnTo>
                    <a:pt x="1006" y="19"/>
                  </a:lnTo>
                  <a:lnTo>
                    <a:pt x="1004" y="19"/>
                  </a:lnTo>
                  <a:lnTo>
                    <a:pt x="1003" y="20"/>
                  </a:lnTo>
                  <a:lnTo>
                    <a:pt x="1002" y="21"/>
                  </a:lnTo>
                  <a:lnTo>
                    <a:pt x="1001" y="22"/>
                  </a:lnTo>
                  <a:lnTo>
                    <a:pt x="990" y="22"/>
                  </a:lnTo>
                  <a:lnTo>
                    <a:pt x="989" y="21"/>
                  </a:lnTo>
                  <a:lnTo>
                    <a:pt x="989" y="20"/>
                  </a:lnTo>
                  <a:lnTo>
                    <a:pt x="987" y="19"/>
                  </a:lnTo>
                  <a:lnTo>
                    <a:pt x="985" y="19"/>
                  </a:lnTo>
                  <a:lnTo>
                    <a:pt x="984" y="19"/>
                  </a:lnTo>
                  <a:lnTo>
                    <a:pt x="982" y="20"/>
                  </a:lnTo>
                  <a:lnTo>
                    <a:pt x="981" y="21"/>
                  </a:lnTo>
                  <a:lnTo>
                    <a:pt x="981" y="22"/>
                  </a:lnTo>
                  <a:lnTo>
                    <a:pt x="968" y="22"/>
                  </a:lnTo>
                  <a:lnTo>
                    <a:pt x="967" y="21"/>
                  </a:lnTo>
                  <a:lnTo>
                    <a:pt x="967" y="20"/>
                  </a:lnTo>
                  <a:lnTo>
                    <a:pt x="965" y="19"/>
                  </a:lnTo>
                  <a:lnTo>
                    <a:pt x="963" y="19"/>
                  </a:lnTo>
                  <a:lnTo>
                    <a:pt x="962" y="19"/>
                  </a:lnTo>
                  <a:lnTo>
                    <a:pt x="960" y="20"/>
                  </a:lnTo>
                  <a:lnTo>
                    <a:pt x="959" y="21"/>
                  </a:lnTo>
                  <a:lnTo>
                    <a:pt x="959" y="22"/>
                  </a:lnTo>
                  <a:lnTo>
                    <a:pt x="942" y="22"/>
                  </a:lnTo>
                  <a:lnTo>
                    <a:pt x="942" y="21"/>
                  </a:lnTo>
                  <a:lnTo>
                    <a:pt x="941" y="20"/>
                  </a:lnTo>
                  <a:lnTo>
                    <a:pt x="939" y="19"/>
                  </a:lnTo>
                  <a:lnTo>
                    <a:pt x="938" y="19"/>
                  </a:lnTo>
                  <a:lnTo>
                    <a:pt x="936" y="19"/>
                  </a:lnTo>
                  <a:lnTo>
                    <a:pt x="934" y="20"/>
                  </a:lnTo>
                  <a:lnTo>
                    <a:pt x="933" y="21"/>
                  </a:lnTo>
                  <a:lnTo>
                    <a:pt x="933" y="22"/>
                  </a:lnTo>
                  <a:lnTo>
                    <a:pt x="914" y="22"/>
                  </a:lnTo>
                  <a:lnTo>
                    <a:pt x="914" y="21"/>
                  </a:lnTo>
                  <a:lnTo>
                    <a:pt x="913" y="20"/>
                  </a:lnTo>
                  <a:lnTo>
                    <a:pt x="912" y="19"/>
                  </a:lnTo>
                  <a:lnTo>
                    <a:pt x="910" y="19"/>
                  </a:lnTo>
                  <a:lnTo>
                    <a:pt x="908" y="19"/>
                  </a:lnTo>
                  <a:lnTo>
                    <a:pt x="907" y="20"/>
                  </a:lnTo>
                  <a:lnTo>
                    <a:pt x="906" y="21"/>
                  </a:lnTo>
                  <a:lnTo>
                    <a:pt x="905" y="22"/>
                  </a:lnTo>
                  <a:lnTo>
                    <a:pt x="890" y="22"/>
                  </a:lnTo>
                  <a:lnTo>
                    <a:pt x="890" y="21"/>
                  </a:lnTo>
                  <a:lnTo>
                    <a:pt x="889" y="20"/>
                  </a:lnTo>
                  <a:lnTo>
                    <a:pt x="887" y="19"/>
                  </a:lnTo>
                  <a:lnTo>
                    <a:pt x="886" y="19"/>
                  </a:lnTo>
                  <a:lnTo>
                    <a:pt x="884" y="19"/>
                  </a:lnTo>
                  <a:lnTo>
                    <a:pt x="882" y="20"/>
                  </a:lnTo>
                  <a:lnTo>
                    <a:pt x="882" y="21"/>
                  </a:lnTo>
                  <a:lnTo>
                    <a:pt x="881" y="22"/>
                  </a:lnTo>
                  <a:lnTo>
                    <a:pt x="601" y="22"/>
                  </a:lnTo>
                  <a:lnTo>
                    <a:pt x="600" y="21"/>
                  </a:lnTo>
                  <a:lnTo>
                    <a:pt x="599" y="20"/>
                  </a:lnTo>
                  <a:lnTo>
                    <a:pt x="598" y="19"/>
                  </a:lnTo>
                  <a:lnTo>
                    <a:pt x="596" y="19"/>
                  </a:lnTo>
                  <a:lnTo>
                    <a:pt x="595" y="19"/>
                  </a:lnTo>
                  <a:lnTo>
                    <a:pt x="593" y="20"/>
                  </a:lnTo>
                  <a:lnTo>
                    <a:pt x="592" y="21"/>
                  </a:lnTo>
                  <a:lnTo>
                    <a:pt x="592" y="22"/>
                  </a:lnTo>
                  <a:lnTo>
                    <a:pt x="578" y="22"/>
                  </a:lnTo>
                  <a:lnTo>
                    <a:pt x="578" y="21"/>
                  </a:lnTo>
                  <a:lnTo>
                    <a:pt x="577" y="20"/>
                  </a:lnTo>
                  <a:lnTo>
                    <a:pt x="575" y="19"/>
                  </a:lnTo>
                  <a:lnTo>
                    <a:pt x="574" y="19"/>
                  </a:lnTo>
                  <a:lnTo>
                    <a:pt x="572" y="19"/>
                  </a:lnTo>
                  <a:lnTo>
                    <a:pt x="571" y="20"/>
                  </a:lnTo>
                  <a:lnTo>
                    <a:pt x="570" y="21"/>
                  </a:lnTo>
                  <a:lnTo>
                    <a:pt x="569" y="22"/>
                  </a:lnTo>
                  <a:lnTo>
                    <a:pt x="548" y="22"/>
                  </a:lnTo>
                  <a:lnTo>
                    <a:pt x="548" y="21"/>
                  </a:lnTo>
                  <a:lnTo>
                    <a:pt x="546" y="20"/>
                  </a:lnTo>
                  <a:lnTo>
                    <a:pt x="545" y="19"/>
                  </a:lnTo>
                  <a:lnTo>
                    <a:pt x="543" y="19"/>
                  </a:lnTo>
                  <a:lnTo>
                    <a:pt x="542" y="19"/>
                  </a:lnTo>
                  <a:lnTo>
                    <a:pt x="540" y="20"/>
                  </a:lnTo>
                  <a:lnTo>
                    <a:pt x="539" y="21"/>
                  </a:lnTo>
                  <a:lnTo>
                    <a:pt x="539" y="22"/>
                  </a:lnTo>
                  <a:lnTo>
                    <a:pt x="483" y="22"/>
                  </a:lnTo>
                  <a:lnTo>
                    <a:pt x="483" y="21"/>
                  </a:lnTo>
                  <a:lnTo>
                    <a:pt x="482" y="20"/>
                  </a:lnTo>
                  <a:lnTo>
                    <a:pt x="481" y="19"/>
                  </a:lnTo>
                  <a:lnTo>
                    <a:pt x="479" y="19"/>
                  </a:lnTo>
                  <a:lnTo>
                    <a:pt x="477" y="19"/>
                  </a:lnTo>
                  <a:lnTo>
                    <a:pt x="476" y="20"/>
                  </a:lnTo>
                  <a:lnTo>
                    <a:pt x="475" y="21"/>
                  </a:lnTo>
                  <a:lnTo>
                    <a:pt x="474" y="22"/>
                  </a:lnTo>
                  <a:lnTo>
                    <a:pt x="462" y="22"/>
                  </a:lnTo>
                  <a:lnTo>
                    <a:pt x="461" y="21"/>
                  </a:lnTo>
                  <a:lnTo>
                    <a:pt x="460" y="20"/>
                  </a:lnTo>
                  <a:lnTo>
                    <a:pt x="459" y="19"/>
                  </a:lnTo>
                  <a:lnTo>
                    <a:pt x="457" y="19"/>
                  </a:lnTo>
                  <a:lnTo>
                    <a:pt x="456" y="19"/>
                  </a:lnTo>
                  <a:lnTo>
                    <a:pt x="454" y="20"/>
                  </a:lnTo>
                  <a:lnTo>
                    <a:pt x="453" y="21"/>
                  </a:lnTo>
                  <a:lnTo>
                    <a:pt x="453" y="22"/>
                  </a:lnTo>
                  <a:lnTo>
                    <a:pt x="441" y="22"/>
                  </a:lnTo>
                  <a:lnTo>
                    <a:pt x="441" y="21"/>
                  </a:lnTo>
                  <a:lnTo>
                    <a:pt x="440" y="20"/>
                  </a:lnTo>
                  <a:lnTo>
                    <a:pt x="439" y="19"/>
                  </a:lnTo>
                  <a:lnTo>
                    <a:pt x="437" y="19"/>
                  </a:lnTo>
                  <a:lnTo>
                    <a:pt x="435" y="19"/>
                  </a:lnTo>
                  <a:lnTo>
                    <a:pt x="434" y="20"/>
                  </a:lnTo>
                  <a:lnTo>
                    <a:pt x="433" y="21"/>
                  </a:lnTo>
                  <a:lnTo>
                    <a:pt x="432" y="22"/>
                  </a:lnTo>
                  <a:lnTo>
                    <a:pt x="417" y="22"/>
                  </a:lnTo>
                  <a:lnTo>
                    <a:pt x="417" y="21"/>
                  </a:lnTo>
                  <a:lnTo>
                    <a:pt x="416" y="20"/>
                  </a:lnTo>
                  <a:lnTo>
                    <a:pt x="414" y="19"/>
                  </a:lnTo>
                  <a:lnTo>
                    <a:pt x="413" y="19"/>
                  </a:lnTo>
                  <a:lnTo>
                    <a:pt x="411" y="19"/>
                  </a:lnTo>
                  <a:lnTo>
                    <a:pt x="409" y="20"/>
                  </a:lnTo>
                  <a:lnTo>
                    <a:pt x="409" y="21"/>
                  </a:lnTo>
                  <a:lnTo>
                    <a:pt x="408" y="22"/>
                  </a:lnTo>
                  <a:lnTo>
                    <a:pt x="317" y="22"/>
                  </a:lnTo>
                  <a:lnTo>
                    <a:pt x="317" y="21"/>
                  </a:lnTo>
                  <a:lnTo>
                    <a:pt x="316" y="20"/>
                  </a:lnTo>
                  <a:lnTo>
                    <a:pt x="315" y="19"/>
                  </a:lnTo>
                  <a:lnTo>
                    <a:pt x="313" y="19"/>
                  </a:lnTo>
                  <a:lnTo>
                    <a:pt x="311" y="19"/>
                  </a:lnTo>
                  <a:lnTo>
                    <a:pt x="310" y="20"/>
                  </a:lnTo>
                  <a:lnTo>
                    <a:pt x="309" y="21"/>
                  </a:lnTo>
                  <a:lnTo>
                    <a:pt x="308" y="22"/>
                  </a:lnTo>
                  <a:lnTo>
                    <a:pt x="268" y="22"/>
                  </a:lnTo>
                  <a:lnTo>
                    <a:pt x="268" y="3"/>
                  </a:lnTo>
                  <a:lnTo>
                    <a:pt x="175" y="3"/>
                  </a:lnTo>
                  <a:lnTo>
                    <a:pt x="174" y="2"/>
                  </a:lnTo>
                  <a:lnTo>
                    <a:pt x="173" y="1"/>
                  </a:lnTo>
                  <a:lnTo>
                    <a:pt x="172" y="0"/>
                  </a:lnTo>
                  <a:lnTo>
                    <a:pt x="170" y="0"/>
                  </a:lnTo>
                  <a:lnTo>
                    <a:pt x="168" y="0"/>
                  </a:lnTo>
                  <a:lnTo>
                    <a:pt x="167" y="1"/>
                  </a:lnTo>
                  <a:lnTo>
                    <a:pt x="166" y="2"/>
                  </a:lnTo>
                  <a:lnTo>
                    <a:pt x="166" y="3"/>
                  </a:lnTo>
                  <a:lnTo>
                    <a:pt x="132" y="3"/>
                  </a:lnTo>
                  <a:lnTo>
                    <a:pt x="132" y="2"/>
                  </a:lnTo>
                  <a:lnTo>
                    <a:pt x="131" y="1"/>
                  </a:lnTo>
                  <a:lnTo>
                    <a:pt x="130" y="0"/>
                  </a:lnTo>
                  <a:lnTo>
                    <a:pt x="128" y="0"/>
                  </a:lnTo>
                  <a:lnTo>
                    <a:pt x="126" y="0"/>
                  </a:lnTo>
                  <a:lnTo>
                    <a:pt x="125" y="1"/>
                  </a:lnTo>
                  <a:lnTo>
                    <a:pt x="124" y="2"/>
                  </a:lnTo>
                  <a:lnTo>
                    <a:pt x="123" y="3"/>
                  </a:lnTo>
                  <a:lnTo>
                    <a:pt x="95" y="3"/>
                  </a:lnTo>
                  <a:lnTo>
                    <a:pt x="94" y="2"/>
                  </a:lnTo>
                  <a:lnTo>
                    <a:pt x="94" y="1"/>
                  </a:lnTo>
                  <a:lnTo>
                    <a:pt x="92" y="0"/>
                  </a:lnTo>
                  <a:lnTo>
                    <a:pt x="90" y="0"/>
                  </a:lnTo>
                  <a:lnTo>
                    <a:pt x="89" y="0"/>
                  </a:lnTo>
                  <a:lnTo>
                    <a:pt x="87" y="1"/>
                  </a:lnTo>
                  <a:lnTo>
                    <a:pt x="86" y="2"/>
                  </a:lnTo>
                  <a:lnTo>
                    <a:pt x="86" y="3"/>
                  </a:lnTo>
                  <a:lnTo>
                    <a:pt x="61" y="3"/>
                  </a:lnTo>
                  <a:lnTo>
                    <a:pt x="61" y="2"/>
                  </a:lnTo>
                  <a:lnTo>
                    <a:pt x="60" y="1"/>
                  </a:lnTo>
                  <a:lnTo>
                    <a:pt x="59" y="0"/>
                  </a:lnTo>
                  <a:lnTo>
                    <a:pt x="57" y="0"/>
                  </a:lnTo>
                  <a:lnTo>
                    <a:pt x="55" y="0"/>
                  </a:lnTo>
                  <a:lnTo>
                    <a:pt x="54" y="1"/>
                  </a:lnTo>
                  <a:lnTo>
                    <a:pt x="53" y="2"/>
                  </a:lnTo>
                  <a:lnTo>
                    <a:pt x="52" y="3"/>
                  </a:lnTo>
                  <a:lnTo>
                    <a:pt x="45" y="3"/>
                  </a:lnTo>
                  <a:lnTo>
                    <a:pt x="44" y="2"/>
                  </a:lnTo>
                  <a:lnTo>
                    <a:pt x="43" y="1"/>
                  </a:lnTo>
                  <a:lnTo>
                    <a:pt x="42" y="0"/>
                  </a:lnTo>
                  <a:lnTo>
                    <a:pt x="40" y="0"/>
                  </a:lnTo>
                  <a:lnTo>
                    <a:pt x="38" y="0"/>
                  </a:lnTo>
                  <a:lnTo>
                    <a:pt x="37" y="1"/>
                  </a:lnTo>
                  <a:lnTo>
                    <a:pt x="36" y="2"/>
                  </a:lnTo>
                  <a:lnTo>
                    <a:pt x="36" y="3"/>
                  </a:lnTo>
                  <a:lnTo>
                    <a:pt x="24" y="3"/>
                  </a:lnTo>
                  <a:lnTo>
                    <a:pt x="24" y="2"/>
                  </a:lnTo>
                  <a:lnTo>
                    <a:pt x="23" y="1"/>
                  </a:lnTo>
                  <a:lnTo>
                    <a:pt x="22" y="0"/>
                  </a:lnTo>
                  <a:lnTo>
                    <a:pt x="20" y="0"/>
                  </a:lnTo>
                  <a:lnTo>
                    <a:pt x="18" y="0"/>
                  </a:lnTo>
                  <a:lnTo>
                    <a:pt x="17" y="1"/>
                  </a:lnTo>
                  <a:lnTo>
                    <a:pt x="16" y="2"/>
                  </a:lnTo>
                  <a:lnTo>
                    <a:pt x="15" y="3"/>
                  </a:lnTo>
                  <a:lnTo>
                    <a:pt x="0" y="3"/>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098" name="Freeform 708"/>
            <p:cNvSpPr>
              <a:spLocks/>
            </p:cNvSpPr>
            <p:nvPr/>
          </p:nvSpPr>
          <p:spPr bwMode="auto">
            <a:xfrm>
              <a:off x="3944" y="1784"/>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099" name="Freeform 709"/>
            <p:cNvSpPr>
              <a:spLocks/>
            </p:cNvSpPr>
            <p:nvPr/>
          </p:nvSpPr>
          <p:spPr bwMode="auto">
            <a:xfrm>
              <a:off x="2647" y="1173"/>
              <a:ext cx="1510" cy="258"/>
            </a:xfrm>
            <a:custGeom>
              <a:avLst/>
              <a:gdLst>
                <a:gd name="T0" fmla="*/ 1498 w 1510"/>
                <a:gd name="T1" fmla="*/ 254 h 258"/>
                <a:gd name="T2" fmla="*/ 1492 w 1510"/>
                <a:gd name="T3" fmla="*/ 258 h 258"/>
                <a:gd name="T4" fmla="*/ 1459 w 1510"/>
                <a:gd name="T5" fmla="*/ 254 h 258"/>
                <a:gd name="T6" fmla="*/ 1452 w 1510"/>
                <a:gd name="T7" fmla="*/ 258 h 258"/>
                <a:gd name="T8" fmla="*/ 1446 w 1510"/>
                <a:gd name="T9" fmla="*/ 254 h 258"/>
                <a:gd name="T10" fmla="*/ 1328 w 1510"/>
                <a:gd name="T11" fmla="*/ 256 h 258"/>
                <a:gd name="T12" fmla="*/ 1321 w 1510"/>
                <a:gd name="T13" fmla="*/ 255 h 258"/>
                <a:gd name="T14" fmla="*/ 1266 w 1510"/>
                <a:gd name="T15" fmla="*/ 255 h 258"/>
                <a:gd name="T16" fmla="*/ 1259 w 1510"/>
                <a:gd name="T17" fmla="*/ 256 h 258"/>
                <a:gd name="T18" fmla="*/ 1231 w 1510"/>
                <a:gd name="T19" fmla="*/ 254 h 258"/>
                <a:gd name="T20" fmla="*/ 1225 w 1510"/>
                <a:gd name="T21" fmla="*/ 258 h 258"/>
                <a:gd name="T22" fmla="*/ 1189 w 1510"/>
                <a:gd name="T23" fmla="*/ 254 h 258"/>
                <a:gd name="T24" fmla="*/ 1180 w 1510"/>
                <a:gd name="T25" fmla="*/ 258 h 258"/>
                <a:gd name="T26" fmla="*/ 1174 w 1510"/>
                <a:gd name="T27" fmla="*/ 254 h 258"/>
                <a:gd name="T28" fmla="*/ 1166 w 1510"/>
                <a:gd name="T29" fmla="*/ 256 h 258"/>
                <a:gd name="T30" fmla="*/ 1159 w 1510"/>
                <a:gd name="T31" fmla="*/ 255 h 258"/>
                <a:gd name="T32" fmla="*/ 1145 w 1510"/>
                <a:gd name="T33" fmla="*/ 255 h 258"/>
                <a:gd name="T34" fmla="*/ 1137 w 1510"/>
                <a:gd name="T35" fmla="*/ 256 h 258"/>
                <a:gd name="T36" fmla="*/ 1121 w 1510"/>
                <a:gd name="T37" fmla="*/ 254 h 258"/>
                <a:gd name="T38" fmla="*/ 1115 w 1510"/>
                <a:gd name="T39" fmla="*/ 258 h 258"/>
                <a:gd name="T40" fmla="*/ 1093 w 1510"/>
                <a:gd name="T41" fmla="*/ 254 h 258"/>
                <a:gd name="T42" fmla="*/ 1074 w 1510"/>
                <a:gd name="T43" fmla="*/ 258 h 258"/>
                <a:gd name="T44" fmla="*/ 1043 w 1510"/>
                <a:gd name="T45" fmla="*/ 88 h 258"/>
                <a:gd name="T46" fmla="*/ 1037 w 1510"/>
                <a:gd name="T47" fmla="*/ 92 h 258"/>
                <a:gd name="T48" fmla="*/ 1000 w 1510"/>
                <a:gd name="T49" fmla="*/ 88 h 258"/>
                <a:gd name="T50" fmla="*/ 757 w 1510"/>
                <a:gd name="T51" fmla="*/ 92 h 258"/>
                <a:gd name="T52" fmla="*/ 751 w 1510"/>
                <a:gd name="T53" fmla="*/ 88 h 258"/>
                <a:gd name="T54" fmla="*/ 734 w 1510"/>
                <a:gd name="T55" fmla="*/ 90 h 258"/>
                <a:gd name="T56" fmla="*/ 727 w 1510"/>
                <a:gd name="T57" fmla="*/ 89 h 258"/>
                <a:gd name="T58" fmla="*/ 702 w 1510"/>
                <a:gd name="T59" fmla="*/ 89 h 258"/>
                <a:gd name="T60" fmla="*/ 695 w 1510"/>
                <a:gd name="T61" fmla="*/ 90 h 258"/>
                <a:gd name="T62" fmla="*/ 680 w 1510"/>
                <a:gd name="T63" fmla="*/ 88 h 258"/>
                <a:gd name="T64" fmla="*/ 673 w 1510"/>
                <a:gd name="T65" fmla="*/ 92 h 258"/>
                <a:gd name="T66" fmla="*/ 635 w 1510"/>
                <a:gd name="T67" fmla="*/ 88 h 258"/>
                <a:gd name="T68" fmla="*/ 618 w 1510"/>
                <a:gd name="T69" fmla="*/ 92 h 258"/>
                <a:gd name="T70" fmla="*/ 612 w 1510"/>
                <a:gd name="T71" fmla="*/ 88 h 258"/>
                <a:gd name="T72" fmla="*/ 573 w 1510"/>
                <a:gd name="T73" fmla="*/ 90 h 258"/>
                <a:gd name="T74" fmla="*/ 565 w 1510"/>
                <a:gd name="T75" fmla="*/ 89 h 258"/>
                <a:gd name="T76" fmla="*/ 550 w 1510"/>
                <a:gd name="T77" fmla="*/ 89 h 258"/>
                <a:gd name="T78" fmla="*/ 543 w 1510"/>
                <a:gd name="T79" fmla="*/ 90 h 258"/>
                <a:gd name="T80" fmla="*/ 471 w 1510"/>
                <a:gd name="T81" fmla="*/ 88 h 258"/>
                <a:gd name="T82" fmla="*/ 464 w 1510"/>
                <a:gd name="T83" fmla="*/ 92 h 258"/>
                <a:gd name="T84" fmla="*/ 399 w 1510"/>
                <a:gd name="T85" fmla="*/ 88 h 258"/>
                <a:gd name="T86" fmla="*/ 334 w 1510"/>
                <a:gd name="T87" fmla="*/ 92 h 258"/>
                <a:gd name="T88" fmla="*/ 328 w 1510"/>
                <a:gd name="T89" fmla="*/ 88 h 258"/>
                <a:gd name="T90" fmla="*/ 250 w 1510"/>
                <a:gd name="T91" fmla="*/ 90 h 258"/>
                <a:gd name="T92" fmla="*/ 243 w 1510"/>
                <a:gd name="T93" fmla="*/ 89 h 258"/>
                <a:gd name="T94" fmla="*/ 199 w 1510"/>
                <a:gd name="T95" fmla="*/ 88 h 258"/>
                <a:gd name="T96" fmla="*/ 190 w 1510"/>
                <a:gd name="T97" fmla="*/ 86 h 258"/>
                <a:gd name="T98" fmla="*/ 180 w 1510"/>
                <a:gd name="T99" fmla="*/ 92 h 258"/>
                <a:gd name="T100" fmla="*/ 174 w 1510"/>
                <a:gd name="T101" fmla="*/ 86 h 258"/>
                <a:gd name="T102" fmla="*/ 165 w 1510"/>
                <a:gd name="T103" fmla="*/ 90 h 258"/>
                <a:gd name="T104" fmla="*/ 147 w 1510"/>
                <a:gd name="T105" fmla="*/ 88 h 258"/>
                <a:gd name="T106" fmla="*/ 141 w 1510"/>
                <a:gd name="T107" fmla="*/ 92 h 258"/>
                <a:gd name="T108" fmla="*/ 132 w 1510"/>
                <a:gd name="T109" fmla="*/ 88 h 258"/>
                <a:gd name="T110" fmla="*/ 125 w 1510"/>
                <a:gd name="T111" fmla="*/ 92 h 258"/>
                <a:gd name="T112" fmla="*/ 118 w 1510"/>
                <a:gd name="T113" fmla="*/ 85 h 258"/>
                <a:gd name="T114" fmla="*/ 109 w 1510"/>
                <a:gd name="T115" fmla="*/ 90 h 258"/>
                <a:gd name="T116" fmla="*/ 97 w 1510"/>
                <a:gd name="T117" fmla="*/ 88 h 258"/>
                <a:gd name="T118" fmla="*/ 91 w 1510"/>
                <a:gd name="T119" fmla="*/ 92 h 258"/>
                <a:gd name="T120" fmla="*/ 68 w 1510"/>
                <a:gd name="T121" fmla="*/ 88 h 258"/>
                <a:gd name="T122" fmla="*/ 0 w 1510"/>
                <a:gd name="T123" fmla="*/ 92 h 2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10"/>
                <a:gd name="T187" fmla="*/ 0 h 258"/>
                <a:gd name="T188" fmla="*/ 1510 w 1510"/>
                <a:gd name="T189" fmla="*/ 258 h 2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10" h="258">
                  <a:moveTo>
                    <a:pt x="1510" y="258"/>
                  </a:moveTo>
                  <a:lnTo>
                    <a:pt x="1501" y="258"/>
                  </a:lnTo>
                  <a:lnTo>
                    <a:pt x="1501" y="256"/>
                  </a:lnTo>
                  <a:lnTo>
                    <a:pt x="1500" y="255"/>
                  </a:lnTo>
                  <a:lnTo>
                    <a:pt x="1498" y="254"/>
                  </a:lnTo>
                  <a:lnTo>
                    <a:pt x="1497" y="254"/>
                  </a:lnTo>
                  <a:lnTo>
                    <a:pt x="1495" y="254"/>
                  </a:lnTo>
                  <a:lnTo>
                    <a:pt x="1494" y="255"/>
                  </a:lnTo>
                  <a:lnTo>
                    <a:pt x="1493" y="256"/>
                  </a:lnTo>
                  <a:lnTo>
                    <a:pt x="1492" y="258"/>
                  </a:lnTo>
                  <a:lnTo>
                    <a:pt x="1464" y="258"/>
                  </a:lnTo>
                  <a:lnTo>
                    <a:pt x="1463" y="256"/>
                  </a:lnTo>
                  <a:lnTo>
                    <a:pt x="1462" y="255"/>
                  </a:lnTo>
                  <a:lnTo>
                    <a:pt x="1461" y="254"/>
                  </a:lnTo>
                  <a:lnTo>
                    <a:pt x="1459" y="254"/>
                  </a:lnTo>
                  <a:lnTo>
                    <a:pt x="1458" y="254"/>
                  </a:lnTo>
                  <a:lnTo>
                    <a:pt x="1456" y="255"/>
                  </a:lnTo>
                  <a:lnTo>
                    <a:pt x="1455" y="256"/>
                  </a:lnTo>
                  <a:lnTo>
                    <a:pt x="1455" y="258"/>
                  </a:lnTo>
                  <a:lnTo>
                    <a:pt x="1452" y="258"/>
                  </a:lnTo>
                  <a:lnTo>
                    <a:pt x="1451" y="256"/>
                  </a:lnTo>
                  <a:lnTo>
                    <a:pt x="1451" y="255"/>
                  </a:lnTo>
                  <a:lnTo>
                    <a:pt x="1449" y="254"/>
                  </a:lnTo>
                  <a:lnTo>
                    <a:pt x="1447" y="254"/>
                  </a:lnTo>
                  <a:lnTo>
                    <a:pt x="1446" y="254"/>
                  </a:lnTo>
                  <a:lnTo>
                    <a:pt x="1444" y="255"/>
                  </a:lnTo>
                  <a:lnTo>
                    <a:pt x="1443" y="256"/>
                  </a:lnTo>
                  <a:lnTo>
                    <a:pt x="1443" y="258"/>
                  </a:lnTo>
                  <a:lnTo>
                    <a:pt x="1329" y="258"/>
                  </a:lnTo>
                  <a:lnTo>
                    <a:pt x="1328" y="256"/>
                  </a:lnTo>
                  <a:lnTo>
                    <a:pt x="1327" y="255"/>
                  </a:lnTo>
                  <a:lnTo>
                    <a:pt x="1326" y="254"/>
                  </a:lnTo>
                  <a:lnTo>
                    <a:pt x="1324" y="254"/>
                  </a:lnTo>
                  <a:lnTo>
                    <a:pt x="1322" y="254"/>
                  </a:lnTo>
                  <a:lnTo>
                    <a:pt x="1321" y="255"/>
                  </a:lnTo>
                  <a:lnTo>
                    <a:pt x="1320" y="256"/>
                  </a:lnTo>
                  <a:lnTo>
                    <a:pt x="1320" y="258"/>
                  </a:lnTo>
                  <a:lnTo>
                    <a:pt x="1268" y="258"/>
                  </a:lnTo>
                  <a:lnTo>
                    <a:pt x="1268" y="256"/>
                  </a:lnTo>
                  <a:lnTo>
                    <a:pt x="1266" y="255"/>
                  </a:lnTo>
                  <a:lnTo>
                    <a:pt x="1265" y="254"/>
                  </a:lnTo>
                  <a:lnTo>
                    <a:pt x="1263" y="254"/>
                  </a:lnTo>
                  <a:lnTo>
                    <a:pt x="1262" y="254"/>
                  </a:lnTo>
                  <a:lnTo>
                    <a:pt x="1260" y="255"/>
                  </a:lnTo>
                  <a:lnTo>
                    <a:pt x="1259" y="256"/>
                  </a:lnTo>
                  <a:lnTo>
                    <a:pt x="1259" y="258"/>
                  </a:lnTo>
                  <a:lnTo>
                    <a:pt x="1234" y="258"/>
                  </a:lnTo>
                  <a:lnTo>
                    <a:pt x="1234" y="256"/>
                  </a:lnTo>
                  <a:lnTo>
                    <a:pt x="1233" y="255"/>
                  </a:lnTo>
                  <a:lnTo>
                    <a:pt x="1231" y="254"/>
                  </a:lnTo>
                  <a:lnTo>
                    <a:pt x="1230" y="254"/>
                  </a:lnTo>
                  <a:lnTo>
                    <a:pt x="1228" y="254"/>
                  </a:lnTo>
                  <a:lnTo>
                    <a:pt x="1226" y="255"/>
                  </a:lnTo>
                  <a:lnTo>
                    <a:pt x="1225" y="256"/>
                  </a:lnTo>
                  <a:lnTo>
                    <a:pt x="1225" y="258"/>
                  </a:lnTo>
                  <a:lnTo>
                    <a:pt x="1194" y="258"/>
                  </a:lnTo>
                  <a:lnTo>
                    <a:pt x="1193" y="256"/>
                  </a:lnTo>
                  <a:lnTo>
                    <a:pt x="1192" y="255"/>
                  </a:lnTo>
                  <a:lnTo>
                    <a:pt x="1191" y="254"/>
                  </a:lnTo>
                  <a:lnTo>
                    <a:pt x="1189" y="254"/>
                  </a:lnTo>
                  <a:lnTo>
                    <a:pt x="1187" y="254"/>
                  </a:lnTo>
                  <a:lnTo>
                    <a:pt x="1186" y="255"/>
                  </a:lnTo>
                  <a:lnTo>
                    <a:pt x="1185" y="256"/>
                  </a:lnTo>
                  <a:lnTo>
                    <a:pt x="1184" y="258"/>
                  </a:lnTo>
                  <a:lnTo>
                    <a:pt x="1180" y="258"/>
                  </a:lnTo>
                  <a:lnTo>
                    <a:pt x="1180" y="256"/>
                  </a:lnTo>
                  <a:lnTo>
                    <a:pt x="1179" y="255"/>
                  </a:lnTo>
                  <a:lnTo>
                    <a:pt x="1177" y="254"/>
                  </a:lnTo>
                  <a:lnTo>
                    <a:pt x="1175" y="254"/>
                  </a:lnTo>
                  <a:lnTo>
                    <a:pt x="1174" y="254"/>
                  </a:lnTo>
                  <a:lnTo>
                    <a:pt x="1172" y="255"/>
                  </a:lnTo>
                  <a:lnTo>
                    <a:pt x="1171" y="256"/>
                  </a:lnTo>
                  <a:lnTo>
                    <a:pt x="1171" y="258"/>
                  </a:lnTo>
                  <a:lnTo>
                    <a:pt x="1166" y="258"/>
                  </a:lnTo>
                  <a:lnTo>
                    <a:pt x="1166" y="256"/>
                  </a:lnTo>
                  <a:lnTo>
                    <a:pt x="1165" y="255"/>
                  </a:lnTo>
                  <a:lnTo>
                    <a:pt x="1164" y="254"/>
                  </a:lnTo>
                  <a:lnTo>
                    <a:pt x="1162" y="254"/>
                  </a:lnTo>
                  <a:lnTo>
                    <a:pt x="1160" y="254"/>
                  </a:lnTo>
                  <a:lnTo>
                    <a:pt x="1159" y="255"/>
                  </a:lnTo>
                  <a:lnTo>
                    <a:pt x="1158" y="256"/>
                  </a:lnTo>
                  <a:lnTo>
                    <a:pt x="1157" y="258"/>
                  </a:lnTo>
                  <a:lnTo>
                    <a:pt x="1146" y="258"/>
                  </a:lnTo>
                  <a:lnTo>
                    <a:pt x="1145" y="256"/>
                  </a:lnTo>
                  <a:lnTo>
                    <a:pt x="1145" y="255"/>
                  </a:lnTo>
                  <a:lnTo>
                    <a:pt x="1143" y="254"/>
                  </a:lnTo>
                  <a:lnTo>
                    <a:pt x="1141" y="254"/>
                  </a:lnTo>
                  <a:lnTo>
                    <a:pt x="1139" y="254"/>
                  </a:lnTo>
                  <a:lnTo>
                    <a:pt x="1138" y="255"/>
                  </a:lnTo>
                  <a:lnTo>
                    <a:pt x="1137" y="256"/>
                  </a:lnTo>
                  <a:lnTo>
                    <a:pt x="1137" y="258"/>
                  </a:lnTo>
                  <a:lnTo>
                    <a:pt x="1124" y="258"/>
                  </a:lnTo>
                  <a:lnTo>
                    <a:pt x="1123" y="256"/>
                  </a:lnTo>
                  <a:lnTo>
                    <a:pt x="1123" y="255"/>
                  </a:lnTo>
                  <a:lnTo>
                    <a:pt x="1121" y="254"/>
                  </a:lnTo>
                  <a:lnTo>
                    <a:pt x="1119" y="254"/>
                  </a:lnTo>
                  <a:lnTo>
                    <a:pt x="1118" y="254"/>
                  </a:lnTo>
                  <a:lnTo>
                    <a:pt x="1116" y="255"/>
                  </a:lnTo>
                  <a:lnTo>
                    <a:pt x="1115" y="256"/>
                  </a:lnTo>
                  <a:lnTo>
                    <a:pt x="1115" y="258"/>
                  </a:lnTo>
                  <a:lnTo>
                    <a:pt x="1098" y="258"/>
                  </a:lnTo>
                  <a:lnTo>
                    <a:pt x="1097" y="256"/>
                  </a:lnTo>
                  <a:lnTo>
                    <a:pt x="1097" y="255"/>
                  </a:lnTo>
                  <a:lnTo>
                    <a:pt x="1095" y="254"/>
                  </a:lnTo>
                  <a:lnTo>
                    <a:pt x="1093" y="254"/>
                  </a:lnTo>
                  <a:lnTo>
                    <a:pt x="1092" y="254"/>
                  </a:lnTo>
                  <a:lnTo>
                    <a:pt x="1090" y="255"/>
                  </a:lnTo>
                  <a:lnTo>
                    <a:pt x="1089" y="256"/>
                  </a:lnTo>
                  <a:lnTo>
                    <a:pt x="1089" y="258"/>
                  </a:lnTo>
                  <a:lnTo>
                    <a:pt x="1074" y="258"/>
                  </a:lnTo>
                  <a:lnTo>
                    <a:pt x="1074" y="92"/>
                  </a:lnTo>
                  <a:lnTo>
                    <a:pt x="1046" y="92"/>
                  </a:lnTo>
                  <a:lnTo>
                    <a:pt x="1046" y="90"/>
                  </a:lnTo>
                  <a:lnTo>
                    <a:pt x="1045" y="89"/>
                  </a:lnTo>
                  <a:lnTo>
                    <a:pt x="1043" y="88"/>
                  </a:lnTo>
                  <a:lnTo>
                    <a:pt x="1042" y="88"/>
                  </a:lnTo>
                  <a:lnTo>
                    <a:pt x="1040" y="88"/>
                  </a:lnTo>
                  <a:lnTo>
                    <a:pt x="1038" y="89"/>
                  </a:lnTo>
                  <a:lnTo>
                    <a:pt x="1038" y="90"/>
                  </a:lnTo>
                  <a:lnTo>
                    <a:pt x="1037" y="92"/>
                  </a:lnTo>
                  <a:lnTo>
                    <a:pt x="1004" y="92"/>
                  </a:lnTo>
                  <a:lnTo>
                    <a:pt x="1004" y="90"/>
                  </a:lnTo>
                  <a:lnTo>
                    <a:pt x="1003" y="89"/>
                  </a:lnTo>
                  <a:lnTo>
                    <a:pt x="1001" y="88"/>
                  </a:lnTo>
                  <a:lnTo>
                    <a:pt x="1000" y="88"/>
                  </a:lnTo>
                  <a:lnTo>
                    <a:pt x="998" y="88"/>
                  </a:lnTo>
                  <a:lnTo>
                    <a:pt x="996" y="89"/>
                  </a:lnTo>
                  <a:lnTo>
                    <a:pt x="995" y="90"/>
                  </a:lnTo>
                  <a:lnTo>
                    <a:pt x="995" y="92"/>
                  </a:lnTo>
                  <a:lnTo>
                    <a:pt x="757" y="92"/>
                  </a:lnTo>
                  <a:lnTo>
                    <a:pt x="756" y="90"/>
                  </a:lnTo>
                  <a:lnTo>
                    <a:pt x="755" y="89"/>
                  </a:lnTo>
                  <a:lnTo>
                    <a:pt x="754" y="88"/>
                  </a:lnTo>
                  <a:lnTo>
                    <a:pt x="752" y="88"/>
                  </a:lnTo>
                  <a:lnTo>
                    <a:pt x="751" y="88"/>
                  </a:lnTo>
                  <a:lnTo>
                    <a:pt x="749" y="89"/>
                  </a:lnTo>
                  <a:lnTo>
                    <a:pt x="748" y="90"/>
                  </a:lnTo>
                  <a:lnTo>
                    <a:pt x="748" y="92"/>
                  </a:lnTo>
                  <a:lnTo>
                    <a:pt x="734" y="92"/>
                  </a:lnTo>
                  <a:lnTo>
                    <a:pt x="734" y="90"/>
                  </a:lnTo>
                  <a:lnTo>
                    <a:pt x="733" y="89"/>
                  </a:lnTo>
                  <a:lnTo>
                    <a:pt x="731" y="88"/>
                  </a:lnTo>
                  <a:lnTo>
                    <a:pt x="730" y="88"/>
                  </a:lnTo>
                  <a:lnTo>
                    <a:pt x="728" y="88"/>
                  </a:lnTo>
                  <a:lnTo>
                    <a:pt x="727" y="89"/>
                  </a:lnTo>
                  <a:lnTo>
                    <a:pt x="726" y="90"/>
                  </a:lnTo>
                  <a:lnTo>
                    <a:pt x="725" y="92"/>
                  </a:lnTo>
                  <a:lnTo>
                    <a:pt x="704" y="92"/>
                  </a:lnTo>
                  <a:lnTo>
                    <a:pt x="704" y="90"/>
                  </a:lnTo>
                  <a:lnTo>
                    <a:pt x="702" y="89"/>
                  </a:lnTo>
                  <a:lnTo>
                    <a:pt x="701" y="88"/>
                  </a:lnTo>
                  <a:lnTo>
                    <a:pt x="699" y="88"/>
                  </a:lnTo>
                  <a:lnTo>
                    <a:pt x="698" y="88"/>
                  </a:lnTo>
                  <a:lnTo>
                    <a:pt x="696" y="89"/>
                  </a:lnTo>
                  <a:lnTo>
                    <a:pt x="695" y="90"/>
                  </a:lnTo>
                  <a:lnTo>
                    <a:pt x="695" y="92"/>
                  </a:lnTo>
                  <a:lnTo>
                    <a:pt x="683" y="92"/>
                  </a:lnTo>
                  <a:lnTo>
                    <a:pt x="682" y="90"/>
                  </a:lnTo>
                  <a:lnTo>
                    <a:pt x="681" y="89"/>
                  </a:lnTo>
                  <a:lnTo>
                    <a:pt x="680" y="88"/>
                  </a:lnTo>
                  <a:lnTo>
                    <a:pt x="678" y="88"/>
                  </a:lnTo>
                  <a:lnTo>
                    <a:pt x="676" y="88"/>
                  </a:lnTo>
                  <a:lnTo>
                    <a:pt x="675" y="89"/>
                  </a:lnTo>
                  <a:lnTo>
                    <a:pt x="674" y="90"/>
                  </a:lnTo>
                  <a:lnTo>
                    <a:pt x="673" y="92"/>
                  </a:lnTo>
                  <a:lnTo>
                    <a:pt x="639" y="92"/>
                  </a:lnTo>
                  <a:lnTo>
                    <a:pt x="639" y="90"/>
                  </a:lnTo>
                  <a:lnTo>
                    <a:pt x="638" y="89"/>
                  </a:lnTo>
                  <a:lnTo>
                    <a:pt x="637" y="88"/>
                  </a:lnTo>
                  <a:lnTo>
                    <a:pt x="635" y="88"/>
                  </a:lnTo>
                  <a:lnTo>
                    <a:pt x="633" y="88"/>
                  </a:lnTo>
                  <a:lnTo>
                    <a:pt x="632" y="89"/>
                  </a:lnTo>
                  <a:lnTo>
                    <a:pt x="631" y="90"/>
                  </a:lnTo>
                  <a:lnTo>
                    <a:pt x="630" y="92"/>
                  </a:lnTo>
                  <a:lnTo>
                    <a:pt x="618" y="92"/>
                  </a:lnTo>
                  <a:lnTo>
                    <a:pt x="617" y="90"/>
                  </a:lnTo>
                  <a:lnTo>
                    <a:pt x="616" y="89"/>
                  </a:lnTo>
                  <a:lnTo>
                    <a:pt x="615" y="88"/>
                  </a:lnTo>
                  <a:lnTo>
                    <a:pt x="613" y="88"/>
                  </a:lnTo>
                  <a:lnTo>
                    <a:pt x="612" y="88"/>
                  </a:lnTo>
                  <a:lnTo>
                    <a:pt x="610" y="89"/>
                  </a:lnTo>
                  <a:lnTo>
                    <a:pt x="609" y="90"/>
                  </a:lnTo>
                  <a:lnTo>
                    <a:pt x="609" y="92"/>
                  </a:lnTo>
                  <a:lnTo>
                    <a:pt x="573" y="92"/>
                  </a:lnTo>
                  <a:lnTo>
                    <a:pt x="573" y="90"/>
                  </a:lnTo>
                  <a:lnTo>
                    <a:pt x="572" y="89"/>
                  </a:lnTo>
                  <a:lnTo>
                    <a:pt x="570" y="88"/>
                  </a:lnTo>
                  <a:lnTo>
                    <a:pt x="569" y="88"/>
                  </a:lnTo>
                  <a:lnTo>
                    <a:pt x="567" y="88"/>
                  </a:lnTo>
                  <a:lnTo>
                    <a:pt x="565" y="89"/>
                  </a:lnTo>
                  <a:lnTo>
                    <a:pt x="565" y="90"/>
                  </a:lnTo>
                  <a:lnTo>
                    <a:pt x="564" y="92"/>
                  </a:lnTo>
                  <a:lnTo>
                    <a:pt x="551" y="92"/>
                  </a:lnTo>
                  <a:lnTo>
                    <a:pt x="551" y="90"/>
                  </a:lnTo>
                  <a:lnTo>
                    <a:pt x="550" y="89"/>
                  </a:lnTo>
                  <a:lnTo>
                    <a:pt x="549" y="88"/>
                  </a:lnTo>
                  <a:lnTo>
                    <a:pt x="547" y="88"/>
                  </a:lnTo>
                  <a:lnTo>
                    <a:pt x="545" y="88"/>
                  </a:lnTo>
                  <a:lnTo>
                    <a:pt x="544" y="89"/>
                  </a:lnTo>
                  <a:lnTo>
                    <a:pt x="543" y="90"/>
                  </a:lnTo>
                  <a:lnTo>
                    <a:pt x="542" y="92"/>
                  </a:lnTo>
                  <a:lnTo>
                    <a:pt x="473" y="92"/>
                  </a:lnTo>
                  <a:lnTo>
                    <a:pt x="473" y="90"/>
                  </a:lnTo>
                  <a:lnTo>
                    <a:pt x="472" y="89"/>
                  </a:lnTo>
                  <a:lnTo>
                    <a:pt x="471" y="88"/>
                  </a:lnTo>
                  <a:lnTo>
                    <a:pt x="469" y="88"/>
                  </a:lnTo>
                  <a:lnTo>
                    <a:pt x="467" y="88"/>
                  </a:lnTo>
                  <a:lnTo>
                    <a:pt x="466" y="89"/>
                  </a:lnTo>
                  <a:lnTo>
                    <a:pt x="465" y="90"/>
                  </a:lnTo>
                  <a:lnTo>
                    <a:pt x="464" y="92"/>
                  </a:lnTo>
                  <a:lnTo>
                    <a:pt x="404" y="92"/>
                  </a:lnTo>
                  <a:lnTo>
                    <a:pt x="403" y="90"/>
                  </a:lnTo>
                  <a:lnTo>
                    <a:pt x="402" y="89"/>
                  </a:lnTo>
                  <a:lnTo>
                    <a:pt x="401" y="88"/>
                  </a:lnTo>
                  <a:lnTo>
                    <a:pt x="399" y="88"/>
                  </a:lnTo>
                  <a:lnTo>
                    <a:pt x="398" y="88"/>
                  </a:lnTo>
                  <a:lnTo>
                    <a:pt x="396" y="89"/>
                  </a:lnTo>
                  <a:lnTo>
                    <a:pt x="395" y="90"/>
                  </a:lnTo>
                  <a:lnTo>
                    <a:pt x="395" y="92"/>
                  </a:lnTo>
                  <a:lnTo>
                    <a:pt x="334" y="92"/>
                  </a:lnTo>
                  <a:lnTo>
                    <a:pt x="334" y="90"/>
                  </a:lnTo>
                  <a:lnTo>
                    <a:pt x="333" y="89"/>
                  </a:lnTo>
                  <a:lnTo>
                    <a:pt x="331" y="88"/>
                  </a:lnTo>
                  <a:lnTo>
                    <a:pt x="330" y="88"/>
                  </a:lnTo>
                  <a:lnTo>
                    <a:pt x="328" y="88"/>
                  </a:lnTo>
                  <a:lnTo>
                    <a:pt x="327" y="89"/>
                  </a:lnTo>
                  <a:lnTo>
                    <a:pt x="326" y="90"/>
                  </a:lnTo>
                  <a:lnTo>
                    <a:pt x="325" y="92"/>
                  </a:lnTo>
                  <a:lnTo>
                    <a:pt x="251" y="92"/>
                  </a:lnTo>
                  <a:lnTo>
                    <a:pt x="250" y="90"/>
                  </a:lnTo>
                  <a:lnTo>
                    <a:pt x="250" y="89"/>
                  </a:lnTo>
                  <a:lnTo>
                    <a:pt x="248" y="88"/>
                  </a:lnTo>
                  <a:lnTo>
                    <a:pt x="246" y="88"/>
                  </a:lnTo>
                  <a:lnTo>
                    <a:pt x="245" y="88"/>
                  </a:lnTo>
                  <a:lnTo>
                    <a:pt x="243" y="89"/>
                  </a:lnTo>
                  <a:lnTo>
                    <a:pt x="242" y="90"/>
                  </a:lnTo>
                  <a:lnTo>
                    <a:pt x="242" y="92"/>
                  </a:lnTo>
                  <a:lnTo>
                    <a:pt x="201" y="92"/>
                  </a:lnTo>
                  <a:lnTo>
                    <a:pt x="200" y="90"/>
                  </a:lnTo>
                  <a:lnTo>
                    <a:pt x="199" y="88"/>
                  </a:lnTo>
                  <a:lnTo>
                    <a:pt x="198" y="87"/>
                  </a:lnTo>
                  <a:lnTo>
                    <a:pt x="196" y="86"/>
                  </a:lnTo>
                  <a:lnTo>
                    <a:pt x="194" y="86"/>
                  </a:lnTo>
                  <a:lnTo>
                    <a:pt x="192" y="86"/>
                  </a:lnTo>
                  <a:lnTo>
                    <a:pt x="190" y="86"/>
                  </a:lnTo>
                  <a:lnTo>
                    <a:pt x="188" y="87"/>
                  </a:lnTo>
                  <a:lnTo>
                    <a:pt x="186" y="88"/>
                  </a:lnTo>
                  <a:lnTo>
                    <a:pt x="185" y="90"/>
                  </a:lnTo>
                  <a:lnTo>
                    <a:pt x="185" y="92"/>
                  </a:lnTo>
                  <a:lnTo>
                    <a:pt x="180" y="92"/>
                  </a:lnTo>
                  <a:lnTo>
                    <a:pt x="180" y="90"/>
                  </a:lnTo>
                  <a:lnTo>
                    <a:pt x="179" y="88"/>
                  </a:lnTo>
                  <a:lnTo>
                    <a:pt x="178" y="87"/>
                  </a:lnTo>
                  <a:lnTo>
                    <a:pt x="176" y="86"/>
                  </a:lnTo>
                  <a:lnTo>
                    <a:pt x="174" y="86"/>
                  </a:lnTo>
                  <a:lnTo>
                    <a:pt x="171" y="86"/>
                  </a:lnTo>
                  <a:lnTo>
                    <a:pt x="169" y="86"/>
                  </a:lnTo>
                  <a:lnTo>
                    <a:pt x="167" y="87"/>
                  </a:lnTo>
                  <a:lnTo>
                    <a:pt x="166" y="88"/>
                  </a:lnTo>
                  <a:lnTo>
                    <a:pt x="165" y="90"/>
                  </a:lnTo>
                  <a:lnTo>
                    <a:pt x="165" y="92"/>
                  </a:lnTo>
                  <a:lnTo>
                    <a:pt x="150" y="92"/>
                  </a:lnTo>
                  <a:lnTo>
                    <a:pt x="150" y="90"/>
                  </a:lnTo>
                  <a:lnTo>
                    <a:pt x="149" y="89"/>
                  </a:lnTo>
                  <a:lnTo>
                    <a:pt x="147" y="88"/>
                  </a:lnTo>
                  <a:lnTo>
                    <a:pt x="146" y="88"/>
                  </a:lnTo>
                  <a:lnTo>
                    <a:pt x="144" y="88"/>
                  </a:lnTo>
                  <a:lnTo>
                    <a:pt x="142" y="89"/>
                  </a:lnTo>
                  <a:lnTo>
                    <a:pt x="141" y="90"/>
                  </a:lnTo>
                  <a:lnTo>
                    <a:pt x="141" y="92"/>
                  </a:lnTo>
                  <a:lnTo>
                    <a:pt x="137" y="92"/>
                  </a:lnTo>
                  <a:lnTo>
                    <a:pt x="136" y="90"/>
                  </a:lnTo>
                  <a:lnTo>
                    <a:pt x="135" y="89"/>
                  </a:lnTo>
                  <a:lnTo>
                    <a:pt x="134" y="88"/>
                  </a:lnTo>
                  <a:lnTo>
                    <a:pt x="132" y="88"/>
                  </a:lnTo>
                  <a:lnTo>
                    <a:pt x="130" y="88"/>
                  </a:lnTo>
                  <a:lnTo>
                    <a:pt x="129" y="89"/>
                  </a:lnTo>
                  <a:lnTo>
                    <a:pt x="128" y="90"/>
                  </a:lnTo>
                  <a:lnTo>
                    <a:pt x="128" y="92"/>
                  </a:lnTo>
                  <a:lnTo>
                    <a:pt x="125" y="92"/>
                  </a:lnTo>
                  <a:lnTo>
                    <a:pt x="125" y="90"/>
                  </a:lnTo>
                  <a:lnTo>
                    <a:pt x="124" y="88"/>
                  </a:lnTo>
                  <a:lnTo>
                    <a:pt x="123" y="87"/>
                  </a:lnTo>
                  <a:lnTo>
                    <a:pt x="121" y="86"/>
                  </a:lnTo>
                  <a:lnTo>
                    <a:pt x="118" y="85"/>
                  </a:lnTo>
                  <a:lnTo>
                    <a:pt x="116" y="85"/>
                  </a:lnTo>
                  <a:lnTo>
                    <a:pt x="114" y="86"/>
                  </a:lnTo>
                  <a:lnTo>
                    <a:pt x="112" y="87"/>
                  </a:lnTo>
                  <a:lnTo>
                    <a:pt x="110" y="88"/>
                  </a:lnTo>
                  <a:lnTo>
                    <a:pt x="109" y="90"/>
                  </a:lnTo>
                  <a:lnTo>
                    <a:pt x="109" y="92"/>
                  </a:lnTo>
                  <a:lnTo>
                    <a:pt x="100" y="92"/>
                  </a:lnTo>
                  <a:lnTo>
                    <a:pt x="99" y="90"/>
                  </a:lnTo>
                  <a:lnTo>
                    <a:pt x="98" y="89"/>
                  </a:lnTo>
                  <a:lnTo>
                    <a:pt x="97" y="88"/>
                  </a:lnTo>
                  <a:lnTo>
                    <a:pt x="95" y="88"/>
                  </a:lnTo>
                  <a:lnTo>
                    <a:pt x="94" y="88"/>
                  </a:lnTo>
                  <a:lnTo>
                    <a:pt x="92" y="89"/>
                  </a:lnTo>
                  <a:lnTo>
                    <a:pt x="91" y="90"/>
                  </a:lnTo>
                  <a:lnTo>
                    <a:pt x="91" y="92"/>
                  </a:lnTo>
                  <a:lnTo>
                    <a:pt x="72" y="92"/>
                  </a:lnTo>
                  <a:lnTo>
                    <a:pt x="72" y="90"/>
                  </a:lnTo>
                  <a:lnTo>
                    <a:pt x="71" y="89"/>
                  </a:lnTo>
                  <a:lnTo>
                    <a:pt x="70" y="88"/>
                  </a:lnTo>
                  <a:lnTo>
                    <a:pt x="68" y="88"/>
                  </a:lnTo>
                  <a:lnTo>
                    <a:pt x="66" y="88"/>
                  </a:lnTo>
                  <a:lnTo>
                    <a:pt x="65" y="89"/>
                  </a:lnTo>
                  <a:lnTo>
                    <a:pt x="64" y="90"/>
                  </a:lnTo>
                  <a:lnTo>
                    <a:pt x="63" y="92"/>
                  </a:lnTo>
                  <a:lnTo>
                    <a:pt x="0" y="92"/>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00" name="Freeform 710"/>
            <p:cNvSpPr>
              <a:spLocks/>
            </p:cNvSpPr>
            <p:nvPr/>
          </p:nvSpPr>
          <p:spPr bwMode="auto">
            <a:xfrm>
              <a:off x="2641" y="1163"/>
              <a:ext cx="12" cy="11"/>
            </a:xfrm>
            <a:custGeom>
              <a:avLst/>
              <a:gdLst>
                <a:gd name="T0" fmla="*/ 0 w 12"/>
                <a:gd name="T1" fmla="*/ 10 h 11"/>
                <a:gd name="T2" fmla="*/ 6 w 12"/>
                <a:gd name="T3" fmla="*/ 0 h 11"/>
                <a:gd name="T4" fmla="*/ 12 w 12"/>
                <a:gd name="T5" fmla="*/ 10 h 11"/>
                <a:gd name="T6" fmla="*/ 9 w 12"/>
                <a:gd name="T7" fmla="*/ 10 h 11"/>
                <a:gd name="T8" fmla="*/ 6 w 12"/>
                <a:gd name="T9" fmla="*/ 11 h 11"/>
                <a:gd name="T10" fmla="*/ 3 w 12"/>
                <a:gd name="T11" fmla="*/ 10 h 11"/>
                <a:gd name="T12" fmla="*/ 0 w 12"/>
                <a:gd name="T13" fmla="*/ 10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0" y="10"/>
                  </a:moveTo>
                  <a:lnTo>
                    <a:pt x="6" y="0"/>
                  </a:lnTo>
                  <a:lnTo>
                    <a:pt x="12" y="10"/>
                  </a:lnTo>
                  <a:lnTo>
                    <a:pt x="9" y="10"/>
                  </a:lnTo>
                  <a:lnTo>
                    <a:pt x="6" y="11"/>
                  </a:lnTo>
                  <a:lnTo>
                    <a:pt x="3"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01" name="Freeform 711"/>
            <p:cNvSpPr>
              <a:spLocks/>
            </p:cNvSpPr>
            <p:nvPr/>
          </p:nvSpPr>
          <p:spPr bwMode="auto">
            <a:xfrm>
              <a:off x="1637" y="1121"/>
              <a:ext cx="843" cy="574"/>
            </a:xfrm>
            <a:custGeom>
              <a:avLst/>
              <a:gdLst>
                <a:gd name="T0" fmla="*/ 0 w 843"/>
                <a:gd name="T1" fmla="*/ 544 h 574"/>
                <a:gd name="T2" fmla="*/ 94 w 843"/>
                <a:gd name="T3" fmla="*/ 33 h 574"/>
                <a:gd name="T4" fmla="*/ 104 w 843"/>
                <a:gd name="T5" fmla="*/ 31 h 574"/>
                <a:gd name="T6" fmla="*/ 106 w 843"/>
                <a:gd name="T7" fmla="*/ 30 h 574"/>
                <a:gd name="T8" fmla="*/ 109 w 843"/>
                <a:gd name="T9" fmla="*/ 30 h 574"/>
                <a:gd name="T10" fmla="*/ 112 w 843"/>
                <a:gd name="T11" fmla="*/ 31 h 574"/>
                <a:gd name="T12" fmla="*/ 153 w 843"/>
                <a:gd name="T13" fmla="*/ 33 h 574"/>
                <a:gd name="T14" fmla="*/ 154 w 843"/>
                <a:gd name="T15" fmla="*/ 30 h 574"/>
                <a:gd name="T16" fmla="*/ 158 w 843"/>
                <a:gd name="T17" fmla="*/ 29 h 574"/>
                <a:gd name="T18" fmla="*/ 161 w 843"/>
                <a:gd name="T19" fmla="*/ 30 h 574"/>
                <a:gd name="T20" fmla="*/ 162 w 843"/>
                <a:gd name="T21" fmla="*/ 33 h 574"/>
                <a:gd name="T22" fmla="*/ 402 w 843"/>
                <a:gd name="T23" fmla="*/ 31 h 574"/>
                <a:gd name="T24" fmla="*/ 405 w 843"/>
                <a:gd name="T25" fmla="*/ 30 h 574"/>
                <a:gd name="T26" fmla="*/ 408 w 843"/>
                <a:gd name="T27" fmla="*/ 30 h 574"/>
                <a:gd name="T28" fmla="*/ 410 w 843"/>
                <a:gd name="T29" fmla="*/ 31 h 574"/>
                <a:gd name="T30" fmla="*/ 468 w 843"/>
                <a:gd name="T31" fmla="*/ 33 h 574"/>
                <a:gd name="T32" fmla="*/ 469 w 843"/>
                <a:gd name="T33" fmla="*/ 30 h 574"/>
                <a:gd name="T34" fmla="*/ 472 w 843"/>
                <a:gd name="T35" fmla="*/ 29 h 574"/>
                <a:gd name="T36" fmla="*/ 475 w 843"/>
                <a:gd name="T37" fmla="*/ 30 h 574"/>
                <a:gd name="T38" fmla="*/ 477 w 843"/>
                <a:gd name="T39" fmla="*/ 33 h 574"/>
                <a:gd name="T40" fmla="*/ 606 w 843"/>
                <a:gd name="T41" fmla="*/ 3 h 574"/>
                <a:gd name="T42" fmla="*/ 633 w 843"/>
                <a:gd name="T43" fmla="*/ 2 h 574"/>
                <a:gd name="T44" fmla="*/ 635 w 843"/>
                <a:gd name="T45" fmla="*/ 0 h 574"/>
                <a:gd name="T46" fmla="*/ 639 w 843"/>
                <a:gd name="T47" fmla="*/ 0 h 574"/>
                <a:gd name="T48" fmla="*/ 641 w 843"/>
                <a:gd name="T49" fmla="*/ 2 h 574"/>
                <a:gd name="T50" fmla="*/ 710 w 843"/>
                <a:gd name="T51" fmla="*/ 3 h 574"/>
                <a:gd name="T52" fmla="*/ 711 w 843"/>
                <a:gd name="T53" fmla="*/ 1 h 574"/>
                <a:gd name="T54" fmla="*/ 714 w 843"/>
                <a:gd name="T55" fmla="*/ 0 h 574"/>
                <a:gd name="T56" fmla="*/ 717 w 843"/>
                <a:gd name="T57" fmla="*/ 1 h 574"/>
                <a:gd name="T58" fmla="*/ 719 w 843"/>
                <a:gd name="T59" fmla="*/ 3 h 574"/>
                <a:gd name="T60" fmla="*/ 824 w 843"/>
                <a:gd name="T61" fmla="*/ 2 h 574"/>
                <a:gd name="T62" fmla="*/ 827 w 843"/>
                <a:gd name="T63" fmla="*/ 0 h 574"/>
                <a:gd name="T64" fmla="*/ 830 w 843"/>
                <a:gd name="T65" fmla="*/ 0 h 574"/>
                <a:gd name="T66" fmla="*/ 832 w 843"/>
                <a:gd name="T67" fmla="*/ 2 h 574"/>
                <a:gd name="T68" fmla="*/ 843 w 843"/>
                <a:gd name="T69" fmla="*/ 3 h 57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43"/>
                <a:gd name="T106" fmla="*/ 0 h 574"/>
                <a:gd name="T107" fmla="*/ 843 w 843"/>
                <a:gd name="T108" fmla="*/ 574 h 57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43" h="574">
                  <a:moveTo>
                    <a:pt x="0" y="574"/>
                  </a:moveTo>
                  <a:lnTo>
                    <a:pt x="0" y="544"/>
                  </a:lnTo>
                  <a:lnTo>
                    <a:pt x="94" y="544"/>
                  </a:lnTo>
                  <a:lnTo>
                    <a:pt x="94" y="33"/>
                  </a:lnTo>
                  <a:lnTo>
                    <a:pt x="103" y="33"/>
                  </a:lnTo>
                  <a:lnTo>
                    <a:pt x="104" y="31"/>
                  </a:lnTo>
                  <a:lnTo>
                    <a:pt x="105" y="30"/>
                  </a:lnTo>
                  <a:lnTo>
                    <a:pt x="106" y="30"/>
                  </a:lnTo>
                  <a:lnTo>
                    <a:pt x="108" y="29"/>
                  </a:lnTo>
                  <a:lnTo>
                    <a:pt x="109" y="30"/>
                  </a:lnTo>
                  <a:lnTo>
                    <a:pt x="111" y="30"/>
                  </a:lnTo>
                  <a:lnTo>
                    <a:pt x="112" y="31"/>
                  </a:lnTo>
                  <a:lnTo>
                    <a:pt x="112" y="33"/>
                  </a:lnTo>
                  <a:lnTo>
                    <a:pt x="153" y="33"/>
                  </a:lnTo>
                  <a:lnTo>
                    <a:pt x="153" y="31"/>
                  </a:lnTo>
                  <a:lnTo>
                    <a:pt x="154" y="30"/>
                  </a:lnTo>
                  <a:lnTo>
                    <a:pt x="156" y="30"/>
                  </a:lnTo>
                  <a:lnTo>
                    <a:pt x="158" y="29"/>
                  </a:lnTo>
                  <a:lnTo>
                    <a:pt x="159" y="30"/>
                  </a:lnTo>
                  <a:lnTo>
                    <a:pt x="161" y="30"/>
                  </a:lnTo>
                  <a:lnTo>
                    <a:pt x="162" y="31"/>
                  </a:lnTo>
                  <a:lnTo>
                    <a:pt x="162" y="33"/>
                  </a:lnTo>
                  <a:lnTo>
                    <a:pt x="402" y="33"/>
                  </a:lnTo>
                  <a:lnTo>
                    <a:pt x="402" y="31"/>
                  </a:lnTo>
                  <a:lnTo>
                    <a:pt x="403" y="30"/>
                  </a:lnTo>
                  <a:lnTo>
                    <a:pt x="405" y="30"/>
                  </a:lnTo>
                  <a:lnTo>
                    <a:pt x="406" y="29"/>
                  </a:lnTo>
                  <a:lnTo>
                    <a:pt x="408" y="30"/>
                  </a:lnTo>
                  <a:lnTo>
                    <a:pt x="410" y="30"/>
                  </a:lnTo>
                  <a:lnTo>
                    <a:pt x="410" y="31"/>
                  </a:lnTo>
                  <a:lnTo>
                    <a:pt x="411" y="33"/>
                  </a:lnTo>
                  <a:lnTo>
                    <a:pt x="468" y="33"/>
                  </a:lnTo>
                  <a:lnTo>
                    <a:pt x="468" y="31"/>
                  </a:lnTo>
                  <a:lnTo>
                    <a:pt x="469" y="30"/>
                  </a:lnTo>
                  <a:lnTo>
                    <a:pt x="470" y="30"/>
                  </a:lnTo>
                  <a:lnTo>
                    <a:pt x="472" y="29"/>
                  </a:lnTo>
                  <a:lnTo>
                    <a:pt x="474" y="30"/>
                  </a:lnTo>
                  <a:lnTo>
                    <a:pt x="475" y="30"/>
                  </a:lnTo>
                  <a:lnTo>
                    <a:pt x="476" y="31"/>
                  </a:lnTo>
                  <a:lnTo>
                    <a:pt x="477" y="33"/>
                  </a:lnTo>
                  <a:lnTo>
                    <a:pt x="606" y="33"/>
                  </a:lnTo>
                  <a:lnTo>
                    <a:pt x="606" y="3"/>
                  </a:lnTo>
                  <a:lnTo>
                    <a:pt x="633" y="3"/>
                  </a:lnTo>
                  <a:lnTo>
                    <a:pt x="633" y="2"/>
                  </a:lnTo>
                  <a:lnTo>
                    <a:pt x="634" y="1"/>
                  </a:lnTo>
                  <a:lnTo>
                    <a:pt x="635" y="0"/>
                  </a:lnTo>
                  <a:lnTo>
                    <a:pt x="637" y="0"/>
                  </a:lnTo>
                  <a:lnTo>
                    <a:pt x="639" y="0"/>
                  </a:lnTo>
                  <a:lnTo>
                    <a:pt x="640" y="1"/>
                  </a:lnTo>
                  <a:lnTo>
                    <a:pt x="641" y="2"/>
                  </a:lnTo>
                  <a:lnTo>
                    <a:pt x="642" y="3"/>
                  </a:lnTo>
                  <a:lnTo>
                    <a:pt x="710" y="3"/>
                  </a:lnTo>
                  <a:lnTo>
                    <a:pt x="710" y="2"/>
                  </a:lnTo>
                  <a:lnTo>
                    <a:pt x="711" y="1"/>
                  </a:lnTo>
                  <a:lnTo>
                    <a:pt x="712" y="0"/>
                  </a:lnTo>
                  <a:lnTo>
                    <a:pt x="714" y="0"/>
                  </a:lnTo>
                  <a:lnTo>
                    <a:pt x="716" y="0"/>
                  </a:lnTo>
                  <a:lnTo>
                    <a:pt x="717" y="1"/>
                  </a:lnTo>
                  <a:lnTo>
                    <a:pt x="718" y="2"/>
                  </a:lnTo>
                  <a:lnTo>
                    <a:pt x="719" y="3"/>
                  </a:lnTo>
                  <a:lnTo>
                    <a:pt x="824" y="3"/>
                  </a:lnTo>
                  <a:lnTo>
                    <a:pt x="824" y="2"/>
                  </a:lnTo>
                  <a:lnTo>
                    <a:pt x="825" y="1"/>
                  </a:lnTo>
                  <a:lnTo>
                    <a:pt x="827" y="0"/>
                  </a:lnTo>
                  <a:lnTo>
                    <a:pt x="828" y="0"/>
                  </a:lnTo>
                  <a:lnTo>
                    <a:pt x="830" y="0"/>
                  </a:lnTo>
                  <a:lnTo>
                    <a:pt x="832" y="1"/>
                  </a:lnTo>
                  <a:lnTo>
                    <a:pt x="832" y="2"/>
                  </a:lnTo>
                  <a:lnTo>
                    <a:pt x="833" y="3"/>
                  </a:lnTo>
                  <a:lnTo>
                    <a:pt x="843" y="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02" name="Freeform 712"/>
            <p:cNvSpPr>
              <a:spLocks/>
            </p:cNvSpPr>
            <p:nvPr/>
          </p:nvSpPr>
          <p:spPr bwMode="auto">
            <a:xfrm>
              <a:off x="2479" y="1120"/>
              <a:ext cx="13" cy="9"/>
            </a:xfrm>
            <a:custGeom>
              <a:avLst/>
              <a:gdLst>
                <a:gd name="T0" fmla="*/ 1 w 13"/>
                <a:gd name="T1" fmla="*/ 0 h 9"/>
                <a:gd name="T2" fmla="*/ 13 w 13"/>
                <a:gd name="T3" fmla="*/ 4 h 9"/>
                <a:gd name="T4" fmla="*/ 1 w 13"/>
                <a:gd name="T5" fmla="*/ 9 h 9"/>
                <a:gd name="T6" fmla="*/ 0 w 13"/>
                <a:gd name="T7" fmla="*/ 7 h 9"/>
                <a:gd name="T8" fmla="*/ 0 w 13"/>
                <a:gd name="T9" fmla="*/ 4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4"/>
                  </a:lnTo>
                  <a:lnTo>
                    <a:pt x="1" y="9"/>
                  </a:lnTo>
                  <a:lnTo>
                    <a:pt x="0" y="7"/>
                  </a:lnTo>
                  <a:lnTo>
                    <a:pt x="0" y="4"/>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03" name="Freeform 713"/>
            <p:cNvSpPr>
              <a:spLocks/>
            </p:cNvSpPr>
            <p:nvPr/>
          </p:nvSpPr>
          <p:spPr bwMode="auto">
            <a:xfrm>
              <a:off x="2768" y="1163"/>
              <a:ext cx="244" cy="132"/>
            </a:xfrm>
            <a:custGeom>
              <a:avLst/>
              <a:gdLst>
                <a:gd name="T0" fmla="*/ 244 w 244"/>
                <a:gd name="T1" fmla="*/ 115 h 132"/>
                <a:gd name="T2" fmla="*/ 213 w 244"/>
                <a:gd name="T3" fmla="*/ 114 h 132"/>
                <a:gd name="T4" fmla="*/ 210 w 244"/>
                <a:gd name="T5" fmla="*/ 112 h 132"/>
                <a:gd name="T6" fmla="*/ 207 w 244"/>
                <a:gd name="T7" fmla="*/ 112 h 132"/>
                <a:gd name="T8" fmla="*/ 205 w 244"/>
                <a:gd name="T9" fmla="*/ 114 h 132"/>
                <a:gd name="T10" fmla="*/ 130 w 244"/>
                <a:gd name="T11" fmla="*/ 115 h 132"/>
                <a:gd name="T12" fmla="*/ 129 w 244"/>
                <a:gd name="T13" fmla="*/ 113 h 132"/>
                <a:gd name="T14" fmla="*/ 125 w 244"/>
                <a:gd name="T15" fmla="*/ 112 h 132"/>
                <a:gd name="T16" fmla="*/ 122 w 244"/>
                <a:gd name="T17" fmla="*/ 113 h 132"/>
                <a:gd name="T18" fmla="*/ 121 w 244"/>
                <a:gd name="T19" fmla="*/ 115 h 132"/>
                <a:gd name="T20" fmla="*/ 79 w 244"/>
                <a:gd name="T21" fmla="*/ 114 h 132"/>
                <a:gd name="T22" fmla="*/ 77 w 244"/>
                <a:gd name="T23" fmla="*/ 111 h 132"/>
                <a:gd name="T24" fmla="*/ 73 w 244"/>
                <a:gd name="T25" fmla="*/ 109 h 132"/>
                <a:gd name="T26" fmla="*/ 69 w 244"/>
                <a:gd name="T27" fmla="*/ 110 h 132"/>
                <a:gd name="T28" fmla="*/ 65 w 244"/>
                <a:gd name="T29" fmla="*/ 112 h 132"/>
                <a:gd name="T30" fmla="*/ 64 w 244"/>
                <a:gd name="T31" fmla="*/ 115 h 132"/>
                <a:gd name="T32" fmla="*/ 59 w 244"/>
                <a:gd name="T33" fmla="*/ 114 h 132"/>
                <a:gd name="T34" fmla="*/ 57 w 244"/>
                <a:gd name="T35" fmla="*/ 111 h 132"/>
                <a:gd name="T36" fmla="*/ 53 w 244"/>
                <a:gd name="T37" fmla="*/ 109 h 132"/>
                <a:gd name="T38" fmla="*/ 48 w 244"/>
                <a:gd name="T39" fmla="*/ 110 h 132"/>
                <a:gd name="T40" fmla="*/ 45 w 244"/>
                <a:gd name="T41" fmla="*/ 112 h 132"/>
                <a:gd name="T42" fmla="*/ 44 w 244"/>
                <a:gd name="T43" fmla="*/ 115 h 132"/>
                <a:gd name="T44" fmla="*/ 29 w 244"/>
                <a:gd name="T45" fmla="*/ 114 h 132"/>
                <a:gd name="T46" fmla="*/ 26 w 244"/>
                <a:gd name="T47" fmla="*/ 112 h 132"/>
                <a:gd name="T48" fmla="*/ 23 w 244"/>
                <a:gd name="T49" fmla="*/ 112 h 132"/>
                <a:gd name="T50" fmla="*/ 20 w 244"/>
                <a:gd name="T51" fmla="*/ 114 h 132"/>
                <a:gd name="T52" fmla="*/ 16 w 244"/>
                <a:gd name="T53" fmla="*/ 115 h 132"/>
                <a:gd name="T54" fmla="*/ 14 w 244"/>
                <a:gd name="T55" fmla="*/ 113 h 132"/>
                <a:gd name="T56" fmla="*/ 11 w 244"/>
                <a:gd name="T57" fmla="*/ 112 h 132"/>
                <a:gd name="T58" fmla="*/ 8 w 244"/>
                <a:gd name="T59" fmla="*/ 113 h 132"/>
                <a:gd name="T60" fmla="*/ 7 w 244"/>
                <a:gd name="T61" fmla="*/ 115 h 132"/>
                <a:gd name="T62" fmla="*/ 0 w 244"/>
                <a:gd name="T63" fmla="*/ 6 h 132"/>
                <a:gd name="T64" fmla="*/ 9 w 244"/>
                <a:gd name="T65" fmla="*/ 0 h 1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44"/>
                <a:gd name="T100" fmla="*/ 0 h 132"/>
                <a:gd name="T101" fmla="*/ 244 w 244"/>
                <a:gd name="T102" fmla="*/ 132 h 1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44" h="132">
                  <a:moveTo>
                    <a:pt x="244" y="132"/>
                  </a:moveTo>
                  <a:lnTo>
                    <a:pt x="244" y="115"/>
                  </a:lnTo>
                  <a:lnTo>
                    <a:pt x="213" y="115"/>
                  </a:lnTo>
                  <a:lnTo>
                    <a:pt x="213" y="114"/>
                  </a:lnTo>
                  <a:lnTo>
                    <a:pt x="212" y="113"/>
                  </a:lnTo>
                  <a:lnTo>
                    <a:pt x="210" y="112"/>
                  </a:lnTo>
                  <a:lnTo>
                    <a:pt x="209" y="112"/>
                  </a:lnTo>
                  <a:lnTo>
                    <a:pt x="207" y="112"/>
                  </a:lnTo>
                  <a:lnTo>
                    <a:pt x="206" y="113"/>
                  </a:lnTo>
                  <a:lnTo>
                    <a:pt x="205" y="114"/>
                  </a:lnTo>
                  <a:lnTo>
                    <a:pt x="204" y="115"/>
                  </a:lnTo>
                  <a:lnTo>
                    <a:pt x="130" y="115"/>
                  </a:lnTo>
                  <a:lnTo>
                    <a:pt x="129" y="114"/>
                  </a:lnTo>
                  <a:lnTo>
                    <a:pt x="129" y="113"/>
                  </a:lnTo>
                  <a:lnTo>
                    <a:pt x="127" y="112"/>
                  </a:lnTo>
                  <a:lnTo>
                    <a:pt x="125" y="112"/>
                  </a:lnTo>
                  <a:lnTo>
                    <a:pt x="124" y="112"/>
                  </a:lnTo>
                  <a:lnTo>
                    <a:pt x="122" y="113"/>
                  </a:lnTo>
                  <a:lnTo>
                    <a:pt x="121" y="114"/>
                  </a:lnTo>
                  <a:lnTo>
                    <a:pt x="121" y="115"/>
                  </a:lnTo>
                  <a:lnTo>
                    <a:pt x="80" y="115"/>
                  </a:lnTo>
                  <a:lnTo>
                    <a:pt x="79" y="114"/>
                  </a:lnTo>
                  <a:lnTo>
                    <a:pt x="78" y="112"/>
                  </a:lnTo>
                  <a:lnTo>
                    <a:pt x="77" y="111"/>
                  </a:lnTo>
                  <a:lnTo>
                    <a:pt x="75" y="110"/>
                  </a:lnTo>
                  <a:lnTo>
                    <a:pt x="73" y="109"/>
                  </a:lnTo>
                  <a:lnTo>
                    <a:pt x="71" y="109"/>
                  </a:lnTo>
                  <a:lnTo>
                    <a:pt x="69" y="110"/>
                  </a:lnTo>
                  <a:lnTo>
                    <a:pt x="67" y="111"/>
                  </a:lnTo>
                  <a:lnTo>
                    <a:pt x="65" y="112"/>
                  </a:lnTo>
                  <a:lnTo>
                    <a:pt x="64" y="114"/>
                  </a:lnTo>
                  <a:lnTo>
                    <a:pt x="64" y="115"/>
                  </a:lnTo>
                  <a:lnTo>
                    <a:pt x="59" y="115"/>
                  </a:lnTo>
                  <a:lnTo>
                    <a:pt x="59" y="114"/>
                  </a:lnTo>
                  <a:lnTo>
                    <a:pt x="58" y="112"/>
                  </a:lnTo>
                  <a:lnTo>
                    <a:pt x="57" y="111"/>
                  </a:lnTo>
                  <a:lnTo>
                    <a:pt x="55" y="110"/>
                  </a:lnTo>
                  <a:lnTo>
                    <a:pt x="53" y="109"/>
                  </a:lnTo>
                  <a:lnTo>
                    <a:pt x="50" y="109"/>
                  </a:lnTo>
                  <a:lnTo>
                    <a:pt x="48" y="110"/>
                  </a:lnTo>
                  <a:lnTo>
                    <a:pt x="46" y="111"/>
                  </a:lnTo>
                  <a:lnTo>
                    <a:pt x="45" y="112"/>
                  </a:lnTo>
                  <a:lnTo>
                    <a:pt x="44" y="114"/>
                  </a:lnTo>
                  <a:lnTo>
                    <a:pt x="44" y="115"/>
                  </a:lnTo>
                  <a:lnTo>
                    <a:pt x="29" y="115"/>
                  </a:lnTo>
                  <a:lnTo>
                    <a:pt x="29" y="114"/>
                  </a:lnTo>
                  <a:lnTo>
                    <a:pt x="28" y="113"/>
                  </a:lnTo>
                  <a:lnTo>
                    <a:pt x="26" y="112"/>
                  </a:lnTo>
                  <a:lnTo>
                    <a:pt x="25" y="112"/>
                  </a:lnTo>
                  <a:lnTo>
                    <a:pt x="23" y="112"/>
                  </a:lnTo>
                  <a:lnTo>
                    <a:pt x="21" y="113"/>
                  </a:lnTo>
                  <a:lnTo>
                    <a:pt x="20" y="114"/>
                  </a:lnTo>
                  <a:lnTo>
                    <a:pt x="20" y="115"/>
                  </a:lnTo>
                  <a:lnTo>
                    <a:pt x="16" y="115"/>
                  </a:lnTo>
                  <a:lnTo>
                    <a:pt x="15" y="114"/>
                  </a:lnTo>
                  <a:lnTo>
                    <a:pt x="14" y="113"/>
                  </a:lnTo>
                  <a:lnTo>
                    <a:pt x="13" y="112"/>
                  </a:lnTo>
                  <a:lnTo>
                    <a:pt x="11" y="112"/>
                  </a:lnTo>
                  <a:lnTo>
                    <a:pt x="9" y="112"/>
                  </a:lnTo>
                  <a:lnTo>
                    <a:pt x="8" y="113"/>
                  </a:lnTo>
                  <a:lnTo>
                    <a:pt x="7" y="114"/>
                  </a:lnTo>
                  <a:lnTo>
                    <a:pt x="7" y="115"/>
                  </a:lnTo>
                  <a:lnTo>
                    <a:pt x="0" y="115"/>
                  </a:lnTo>
                  <a:lnTo>
                    <a:pt x="0" y="6"/>
                  </a:lnTo>
                  <a:lnTo>
                    <a:pt x="9" y="6"/>
                  </a:lnTo>
                  <a:lnTo>
                    <a:pt x="9"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04" name="Freeform 714"/>
            <p:cNvSpPr>
              <a:spLocks/>
            </p:cNvSpPr>
            <p:nvPr/>
          </p:nvSpPr>
          <p:spPr bwMode="auto">
            <a:xfrm>
              <a:off x="3006" y="1294"/>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05" name="Freeform 715"/>
            <p:cNvSpPr>
              <a:spLocks/>
            </p:cNvSpPr>
            <p:nvPr/>
          </p:nvSpPr>
          <p:spPr bwMode="auto">
            <a:xfrm>
              <a:off x="2583" y="1166"/>
              <a:ext cx="4" cy="301"/>
            </a:xfrm>
            <a:custGeom>
              <a:avLst/>
              <a:gdLst>
                <a:gd name="T0" fmla="*/ 0 w 4"/>
                <a:gd name="T1" fmla="*/ 301 h 301"/>
                <a:gd name="T2" fmla="*/ 0 w 4"/>
                <a:gd name="T3" fmla="*/ 290 h 301"/>
                <a:gd name="T4" fmla="*/ 4 w 4"/>
                <a:gd name="T5" fmla="*/ 290 h 301"/>
                <a:gd name="T6" fmla="*/ 4 w 4"/>
                <a:gd name="T7" fmla="*/ 0 h 301"/>
                <a:gd name="T8" fmla="*/ 0 60000 65536"/>
                <a:gd name="T9" fmla="*/ 0 60000 65536"/>
                <a:gd name="T10" fmla="*/ 0 60000 65536"/>
                <a:gd name="T11" fmla="*/ 0 60000 65536"/>
                <a:gd name="T12" fmla="*/ 0 w 4"/>
                <a:gd name="T13" fmla="*/ 0 h 301"/>
                <a:gd name="T14" fmla="*/ 4 w 4"/>
                <a:gd name="T15" fmla="*/ 301 h 301"/>
              </a:gdLst>
              <a:ahLst/>
              <a:cxnLst>
                <a:cxn ang="T8">
                  <a:pos x="T0" y="T1"/>
                </a:cxn>
                <a:cxn ang="T9">
                  <a:pos x="T2" y="T3"/>
                </a:cxn>
                <a:cxn ang="T10">
                  <a:pos x="T4" y="T5"/>
                </a:cxn>
                <a:cxn ang="T11">
                  <a:pos x="T6" y="T7"/>
                </a:cxn>
              </a:cxnLst>
              <a:rect l="T12" t="T13" r="T14" b="T15"/>
              <a:pathLst>
                <a:path w="4" h="301">
                  <a:moveTo>
                    <a:pt x="0" y="301"/>
                  </a:moveTo>
                  <a:lnTo>
                    <a:pt x="0" y="290"/>
                  </a:lnTo>
                  <a:lnTo>
                    <a:pt x="4" y="290"/>
                  </a:lnTo>
                  <a:lnTo>
                    <a:pt x="4"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06" name="Freeform 716"/>
            <p:cNvSpPr>
              <a:spLocks/>
            </p:cNvSpPr>
            <p:nvPr/>
          </p:nvSpPr>
          <p:spPr bwMode="auto">
            <a:xfrm>
              <a:off x="2577" y="1466"/>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07" name="Freeform 717"/>
            <p:cNvSpPr>
              <a:spLocks/>
            </p:cNvSpPr>
            <p:nvPr/>
          </p:nvSpPr>
          <p:spPr bwMode="auto">
            <a:xfrm>
              <a:off x="2742" y="1163"/>
              <a:ext cx="1278" cy="341"/>
            </a:xfrm>
            <a:custGeom>
              <a:avLst/>
              <a:gdLst>
                <a:gd name="T0" fmla="*/ 1231 w 1278"/>
                <a:gd name="T1" fmla="*/ 321 h 341"/>
                <a:gd name="T2" fmla="*/ 1139 w 1278"/>
                <a:gd name="T3" fmla="*/ 324 h 341"/>
                <a:gd name="T4" fmla="*/ 1131 w 1278"/>
                <a:gd name="T5" fmla="*/ 321 h 341"/>
                <a:gd name="T6" fmla="*/ 1096 w 1278"/>
                <a:gd name="T7" fmla="*/ 321 h 341"/>
                <a:gd name="T8" fmla="*/ 1085 w 1278"/>
                <a:gd name="T9" fmla="*/ 324 h 341"/>
                <a:gd name="T10" fmla="*/ 1077 w 1278"/>
                <a:gd name="T11" fmla="*/ 321 h 341"/>
                <a:gd name="T12" fmla="*/ 1069 w 1278"/>
                <a:gd name="T13" fmla="*/ 321 h 341"/>
                <a:gd name="T14" fmla="*/ 1051 w 1278"/>
                <a:gd name="T15" fmla="*/ 324 h 341"/>
                <a:gd name="T16" fmla="*/ 1043 w 1278"/>
                <a:gd name="T17" fmla="*/ 321 h 341"/>
                <a:gd name="T18" fmla="*/ 1026 w 1278"/>
                <a:gd name="T19" fmla="*/ 321 h 341"/>
                <a:gd name="T20" fmla="*/ 1003 w 1278"/>
                <a:gd name="T21" fmla="*/ 324 h 341"/>
                <a:gd name="T22" fmla="*/ 995 w 1278"/>
                <a:gd name="T23" fmla="*/ 321 h 341"/>
                <a:gd name="T24" fmla="*/ 966 w 1278"/>
                <a:gd name="T25" fmla="*/ 319 h 341"/>
                <a:gd name="T26" fmla="*/ 954 w 1278"/>
                <a:gd name="T27" fmla="*/ 321 h 341"/>
                <a:gd name="T28" fmla="*/ 948 w 1278"/>
                <a:gd name="T29" fmla="*/ 321 h 341"/>
                <a:gd name="T30" fmla="*/ 935 w 1278"/>
                <a:gd name="T31" fmla="*/ 324 h 341"/>
                <a:gd name="T32" fmla="*/ 927 w 1278"/>
                <a:gd name="T33" fmla="*/ 321 h 341"/>
                <a:gd name="T34" fmla="*/ 913 w 1278"/>
                <a:gd name="T35" fmla="*/ 321 h 341"/>
                <a:gd name="T36" fmla="*/ 885 w 1278"/>
                <a:gd name="T37" fmla="*/ 324 h 341"/>
                <a:gd name="T38" fmla="*/ 877 w 1278"/>
                <a:gd name="T39" fmla="*/ 321 h 341"/>
                <a:gd name="T40" fmla="*/ 847 w 1278"/>
                <a:gd name="T41" fmla="*/ 321 h 341"/>
                <a:gd name="T42" fmla="*/ 822 w 1278"/>
                <a:gd name="T43" fmla="*/ 324 h 341"/>
                <a:gd name="T44" fmla="*/ 814 w 1278"/>
                <a:gd name="T45" fmla="*/ 321 h 341"/>
                <a:gd name="T46" fmla="*/ 799 w 1278"/>
                <a:gd name="T47" fmla="*/ 321 h 341"/>
                <a:gd name="T48" fmla="*/ 761 w 1278"/>
                <a:gd name="T49" fmla="*/ 324 h 341"/>
                <a:gd name="T50" fmla="*/ 753 w 1278"/>
                <a:gd name="T51" fmla="*/ 321 h 341"/>
                <a:gd name="T52" fmla="*/ 686 w 1278"/>
                <a:gd name="T53" fmla="*/ 321 h 341"/>
                <a:gd name="T54" fmla="*/ 662 w 1278"/>
                <a:gd name="T55" fmla="*/ 324 h 341"/>
                <a:gd name="T56" fmla="*/ 654 w 1278"/>
                <a:gd name="T57" fmla="*/ 321 h 341"/>
                <a:gd name="T58" fmla="*/ 606 w 1278"/>
                <a:gd name="T59" fmla="*/ 321 h 341"/>
                <a:gd name="T60" fmla="*/ 588 w 1278"/>
                <a:gd name="T61" fmla="*/ 324 h 341"/>
                <a:gd name="T62" fmla="*/ 580 w 1278"/>
                <a:gd name="T63" fmla="*/ 321 h 341"/>
                <a:gd name="T64" fmla="*/ 493 w 1278"/>
                <a:gd name="T65" fmla="*/ 319 h 341"/>
                <a:gd name="T66" fmla="*/ 481 w 1278"/>
                <a:gd name="T67" fmla="*/ 319 h 341"/>
                <a:gd name="T68" fmla="*/ 415 w 1278"/>
                <a:gd name="T69" fmla="*/ 321 h 341"/>
                <a:gd name="T70" fmla="*/ 407 w 1278"/>
                <a:gd name="T71" fmla="*/ 324 h 341"/>
                <a:gd name="T72" fmla="*/ 357 w 1278"/>
                <a:gd name="T73" fmla="*/ 321 h 341"/>
                <a:gd name="T74" fmla="*/ 342 w 1278"/>
                <a:gd name="T75" fmla="*/ 321 h 341"/>
                <a:gd name="T76" fmla="*/ 334 w 1278"/>
                <a:gd name="T77" fmla="*/ 324 h 341"/>
                <a:gd name="T78" fmla="*/ 316 w 1278"/>
                <a:gd name="T79" fmla="*/ 321 h 341"/>
                <a:gd name="T80" fmla="*/ 297 w 1278"/>
                <a:gd name="T81" fmla="*/ 321 h 341"/>
                <a:gd name="T82" fmla="*/ 289 w 1278"/>
                <a:gd name="T83" fmla="*/ 324 h 341"/>
                <a:gd name="T84" fmla="*/ 272 w 1278"/>
                <a:gd name="T85" fmla="*/ 321 h 341"/>
                <a:gd name="T86" fmla="*/ 256 w 1278"/>
                <a:gd name="T87" fmla="*/ 321 h 341"/>
                <a:gd name="T88" fmla="*/ 249 w 1278"/>
                <a:gd name="T89" fmla="*/ 324 h 341"/>
                <a:gd name="T90" fmla="*/ 194 w 1278"/>
                <a:gd name="T91" fmla="*/ 321 h 341"/>
                <a:gd name="T92" fmla="*/ 161 w 1278"/>
                <a:gd name="T93" fmla="*/ 321 h 341"/>
                <a:gd name="T94" fmla="*/ 150 w 1278"/>
                <a:gd name="T95" fmla="*/ 319 h 341"/>
                <a:gd name="T96" fmla="*/ 131 w 1278"/>
                <a:gd name="T97" fmla="*/ 321 h 341"/>
                <a:gd name="T98" fmla="*/ 124 w 1278"/>
                <a:gd name="T99" fmla="*/ 324 h 341"/>
                <a:gd name="T100" fmla="*/ 99 w 1278"/>
                <a:gd name="T101" fmla="*/ 318 h 341"/>
                <a:gd name="T102" fmla="*/ 90 w 1278"/>
                <a:gd name="T103" fmla="*/ 324 h 341"/>
                <a:gd name="T104" fmla="*/ 79 w 1278"/>
                <a:gd name="T105" fmla="*/ 318 h 341"/>
                <a:gd name="T106" fmla="*/ 70 w 1278"/>
                <a:gd name="T107" fmla="*/ 324 h 341"/>
                <a:gd name="T108" fmla="*/ 49 w 1278"/>
                <a:gd name="T109" fmla="*/ 321 h 341"/>
                <a:gd name="T110" fmla="*/ 40 w 1278"/>
                <a:gd name="T111" fmla="*/ 321 h 341"/>
                <a:gd name="T112" fmla="*/ 33 w 1278"/>
                <a:gd name="T113" fmla="*/ 324 h 341"/>
                <a:gd name="T114" fmla="*/ 20 w 1278"/>
                <a:gd name="T115" fmla="*/ 319 h 341"/>
                <a:gd name="T116" fmla="*/ 0 w 1278"/>
                <a:gd name="T117" fmla="*/ 324 h 34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78"/>
                <a:gd name="T178" fmla="*/ 0 h 341"/>
                <a:gd name="T179" fmla="*/ 1278 w 1278"/>
                <a:gd name="T180" fmla="*/ 341 h 34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78" h="341">
                  <a:moveTo>
                    <a:pt x="1278" y="341"/>
                  </a:moveTo>
                  <a:lnTo>
                    <a:pt x="1278" y="324"/>
                  </a:lnTo>
                  <a:lnTo>
                    <a:pt x="1234" y="324"/>
                  </a:lnTo>
                  <a:lnTo>
                    <a:pt x="1233" y="323"/>
                  </a:lnTo>
                  <a:lnTo>
                    <a:pt x="1232" y="321"/>
                  </a:lnTo>
                  <a:lnTo>
                    <a:pt x="1231" y="321"/>
                  </a:lnTo>
                  <a:lnTo>
                    <a:pt x="1229" y="320"/>
                  </a:lnTo>
                  <a:lnTo>
                    <a:pt x="1227" y="321"/>
                  </a:lnTo>
                  <a:lnTo>
                    <a:pt x="1226" y="321"/>
                  </a:lnTo>
                  <a:lnTo>
                    <a:pt x="1225" y="323"/>
                  </a:lnTo>
                  <a:lnTo>
                    <a:pt x="1225" y="324"/>
                  </a:lnTo>
                  <a:lnTo>
                    <a:pt x="1139" y="324"/>
                  </a:lnTo>
                  <a:lnTo>
                    <a:pt x="1139" y="323"/>
                  </a:lnTo>
                  <a:lnTo>
                    <a:pt x="1138" y="321"/>
                  </a:lnTo>
                  <a:lnTo>
                    <a:pt x="1136" y="321"/>
                  </a:lnTo>
                  <a:lnTo>
                    <a:pt x="1135" y="320"/>
                  </a:lnTo>
                  <a:lnTo>
                    <a:pt x="1133" y="321"/>
                  </a:lnTo>
                  <a:lnTo>
                    <a:pt x="1131" y="321"/>
                  </a:lnTo>
                  <a:lnTo>
                    <a:pt x="1131" y="323"/>
                  </a:lnTo>
                  <a:lnTo>
                    <a:pt x="1130" y="324"/>
                  </a:lnTo>
                  <a:lnTo>
                    <a:pt x="1099" y="324"/>
                  </a:lnTo>
                  <a:lnTo>
                    <a:pt x="1098" y="323"/>
                  </a:lnTo>
                  <a:lnTo>
                    <a:pt x="1097" y="321"/>
                  </a:lnTo>
                  <a:lnTo>
                    <a:pt x="1096" y="321"/>
                  </a:lnTo>
                  <a:lnTo>
                    <a:pt x="1094" y="320"/>
                  </a:lnTo>
                  <a:lnTo>
                    <a:pt x="1092" y="321"/>
                  </a:lnTo>
                  <a:lnTo>
                    <a:pt x="1091" y="321"/>
                  </a:lnTo>
                  <a:lnTo>
                    <a:pt x="1090" y="323"/>
                  </a:lnTo>
                  <a:lnTo>
                    <a:pt x="1089" y="324"/>
                  </a:lnTo>
                  <a:lnTo>
                    <a:pt x="1085" y="324"/>
                  </a:lnTo>
                  <a:lnTo>
                    <a:pt x="1085" y="323"/>
                  </a:lnTo>
                  <a:lnTo>
                    <a:pt x="1084" y="321"/>
                  </a:lnTo>
                  <a:lnTo>
                    <a:pt x="1082" y="321"/>
                  </a:lnTo>
                  <a:lnTo>
                    <a:pt x="1080" y="320"/>
                  </a:lnTo>
                  <a:lnTo>
                    <a:pt x="1079" y="321"/>
                  </a:lnTo>
                  <a:lnTo>
                    <a:pt x="1077" y="321"/>
                  </a:lnTo>
                  <a:lnTo>
                    <a:pt x="1076" y="323"/>
                  </a:lnTo>
                  <a:lnTo>
                    <a:pt x="1076" y="324"/>
                  </a:lnTo>
                  <a:lnTo>
                    <a:pt x="1071" y="324"/>
                  </a:lnTo>
                  <a:lnTo>
                    <a:pt x="1071" y="323"/>
                  </a:lnTo>
                  <a:lnTo>
                    <a:pt x="1070" y="321"/>
                  </a:lnTo>
                  <a:lnTo>
                    <a:pt x="1069" y="321"/>
                  </a:lnTo>
                  <a:lnTo>
                    <a:pt x="1067" y="320"/>
                  </a:lnTo>
                  <a:lnTo>
                    <a:pt x="1065" y="321"/>
                  </a:lnTo>
                  <a:lnTo>
                    <a:pt x="1064" y="321"/>
                  </a:lnTo>
                  <a:lnTo>
                    <a:pt x="1063" y="323"/>
                  </a:lnTo>
                  <a:lnTo>
                    <a:pt x="1062" y="324"/>
                  </a:lnTo>
                  <a:lnTo>
                    <a:pt x="1051" y="324"/>
                  </a:lnTo>
                  <a:lnTo>
                    <a:pt x="1050" y="323"/>
                  </a:lnTo>
                  <a:lnTo>
                    <a:pt x="1050" y="321"/>
                  </a:lnTo>
                  <a:lnTo>
                    <a:pt x="1048" y="321"/>
                  </a:lnTo>
                  <a:lnTo>
                    <a:pt x="1046" y="320"/>
                  </a:lnTo>
                  <a:lnTo>
                    <a:pt x="1045" y="321"/>
                  </a:lnTo>
                  <a:lnTo>
                    <a:pt x="1043" y="321"/>
                  </a:lnTo>
                  <a:lnTo>
                    <a:pt x="1042" y="323"/>
                  </a:lnTo>
                  <a:lnTo>
                    <a:pt x="1042" y="324"/>
                  </a:lnTo>
                  <a:lnTo>
                    <a:pt x="1029" y="324"/>
                  </a:lnTo>
                  <a:lnTo>
                    <a:pt x="1028" y="323"/>
                  </a:lnTo>
                  <a:lnTo>
                    <a:pt x="1028" y="321"/>
                  </a:lnTo>
                  <a:lnTo>
                    <a:pt x="1026" y="321"/>
                  </a:lnTo>
                  <a:lnTo>
                    <a:pt x="1024" y="320"/>
                  </a:lnTo>
                  <a:lnTo>
                    <a:pt x="1023" y="321"/>
                  </a:lnTo>
                  <a:lnTo>
                    <a:pt x="1021" y="321"/>
                  </a:lnTo>
                  <a:lnTo>
                    <a:pt x="1020" y="323"/>
                  </a:lnTo>
                  <a:lnTo>
                    <a:pt x="1020" y="324"/>
                  </a:lnTo>
                  <a:lnTo>
                    <a:pt x="1003" y="324"/>
                  </a:lnTo>
                  <a:lnTo>
                    <a:pt x="1003" y="323"/>
                  </a:lnTo>
                  <a:lnTo>
                    <a:pt x="1002" y="321"/>
                  </a:lnTo>
                  <a:lnTo>
                    <a:pt x="1000" y="321"/>
                  </a:lnTo>
                  <a:lnTo>
                    <a:pt x="999" y="320"/>
                  </a:lnTo>
                  <a:lnTo>
                    <a:pt x="997" y="321"/>
                  </a:lnTo>
                  <a:lnTo>
                    <a:pt x="995" y="321"/>
                  </a:lnTo>
                  <a:lnTo>
                    <a:pt x="994" y="323"/>
                  </a:lnTo>
                  <a:lnTo>
                    <a:pt x="994" y="324"/>
                  </a:lnTo>
                  <a:lnTo>
                    <a:pt x="968" y="324"/>
                  </a:lnTo>
                  <a:lnTo>
                    <a:pt x="968" y="322"/>
                  </a:lnTo>
                  <a:lnTo>
                    <a:pt x="967" y="321"/>
                  </a:lnTo>
                  <a:lnTo>
                    <a:pt x="966" y="319"/>
                  </a:lnTo>
                  <a:lnTo>
                    <a:pt x="964" y="318"/>
                  </a:lnTo>
                  <a:lnTo>
                    <a:pt x="962" y="318"/>
                  </a:lnTo>
                  <a:lnTo>
                    <a:pt x="959" y="318"/>
                  </a:lnTo>
                  <a:lnTo>
                    <a:pt x="957" y="318"/>
                  </a:lnTo>
                  <a:lnTo>
                    <a:pt x="955" y="319"/>
                  </a:lnTo>
                  <a:lnTo>
                    <a:pt x="954" y="321"/>
                  </a:lnTo>
                  <a:lnTo>
                    <a:pt x="953" y="322"/>
                  </a:lnTo>
                  <a:lnTo>
                    <a:pt x="953" y="324"/>
                  </a:lnTo>
                  <a:lnTo>
                    <a:pt x="951" y="324"/>
                  </a:lnTo>
                  <a:lnTo>
                    <a:pt x="951" y="323"/>
                  </a:lnTo>
                  <a:lnTo>
                    <a:pt x="950" y="321"/>
                  </a:lnTo>
                  <a:lnTo>
                    <a:pt x="948" y="321"/>
                  </a:lnTo>
                  <a:lnTo>
                    <a:pt x="947" y="320"/>
                  </a:lnTo>
                  <a:lnTo>
                    <a:pt x="945" y="321"/>
                  </a:lnTo>
                  <a:lnTo>
                    <a:pt x="943" y="321"/>
                  </a:lnTo>
                  <a:lnTo>
                    <a:pt x="943" y="323"/>
                  </a:lnTo>
                  <a:lnTo>
                    <a:pt x="942" y="324"/>
                  </a:lnTo>
                  <a:lnTo>
                    <a:pt x="935" y="324"/>
                  </a:lnTo>
                  <a:lnTo>
                    <a:pt x="934" y="323"/>
                  </a:lnTo>
                  <a:lnTo>
                    <a:pt x="933" y="321"/>
                  </a:lnTo>
                  <a:lnTo>
                    <a:pt x="932" y="321"/>
                  </a:lnTo>
                  <a:lnTo>
                    <a:pt x="930" y="320"/>
                  </a:lnTo>
                  <a:lnTo>
                    <a:pt x="928" y="321"/>
                  </a:lnTo>
                  <a:lnTo>
                    <a:pt x="927" y="321"/>
                  </a:lnTo>
                  <a:lnTo>
                    <a:pt x="926" y="323"/>
                  </a:lnTo>
                  <a:lnTo>
                    <a:pt x="926" y="324"/>
                  </a:lnTo>
                  <a:lnTo>
                    <a:pt x="916" y="324"/>
                  </a:lnTo>
                  <a:lnTo>
                    <a:pt x="916" y="323"/>
                  </a:lnTo>
                  <a:lnTo>
                    <a:pt x="915" y="321"/>
                  </a:lnTo>
                  <a:lnTo>
                    <a:pt x="913" y="321"/>
                  </a:lnTo>
                  <a:lnTo>
                    <a:pt x="912" y="320"/>
                  </a:lnTo>
                  <a:lnTo>
                    <a:pt x="910" y="321"/>
                  </a:lnTo>
                  <a:lnTo>
                    <a:pt x="908" y="321"/>
                  </a:lnTo>
                  <a:lnTo>
                    <a:pt x="908" y="323"/>
                  </a:lnTo>
                  <a:lnTo>
                    <a:pt x="907" y="324"/>
                  </a:lnTo>
                  <a:lnTo>
                    <a:pt x="885" y="324"/>
                  </a:lnTo>
                  <a:lnTo>
                    <a:pt x="884" y="323"/>
                  </a:lnTo>
                  <a:lnTo>
                    <a:pt x="883" y="321"/>
                  </a:lnTo>
                  <a:lnTo>
                    <a:pt x="882" y="321"/>
                  </a:lnTo>
                  <a:lnTo>
                    <a:pt x="880" y="320"/>
                  </a:lnTo>
                  <a:lnTo>
                    <a:pt x="878" y="321"/>
                  </a:lnTo>
                  <a:lnTo>
                    <a:pt x="877" y="321"/>
                  </a:lnTo>
                  <a:lnTo>
                    <a:pt x="876" y="323"/>
                  </a:lnTo>
                  <a:lnTo>
                    <a:pt x="876" y="324"/>
                  </a:lnTo>
                  <a:lnTo>
                    <a:pt x="850" y="324"/>
                  </a:lnTo>
                  <a:lnTo>
                    <a:pt x="850" y="323"/>
                  </a:lnTo>
                  <a:lnTo>
                    <a:pt x="849" y="321"/>
                  </a:lnTo>
                  <a:lnTo>
                    <a:pt x="847" y="321"/>
                  </a:lnTo>
                  <a:lnTo>
                    <a:pt x="846" y="320"/>
                  </a:lnTo>
                  <a:lnTo>
                    <a:pt x="844" y="321"/>
                  </a:lnTo>
                  <a:lnTo>
                    <a:pt x="842" y="321"/>
                  </a:lnTo>
                  <a:lnTo>
                    <a:pt x="841" y="323"/>
                  </a:lnTo>
                  <a:lnTo>
                    <a:pt x="841" y="324"/>
                  </a:lnTo>
                  <a:lnTo>
                    <a:pt x="822" y="324"/>
                  </a:lnTo>
                  <a:lnTo>
                    <a:pt x="821" y="323"/>
                  </a:lnTo>
                  <a:lnTo>
                    <a:pt x="821" y="321"/>
                  </a:lnTo>
                  <a:lnTo>
                    <a:pt x="819" y="321"/>
                  </a:lnTo>
                  <a:lnTo>
                    <a:pt x="817" y="320"/>
                  </a:lnTo>
                  <a:lnTo>
                    <a:pt x="816" y="321"/>
                  </a:lnTo>
                  <a:lnTo>
                    <a:pt x="814" y="321"/>
                  </a:lnTo>
                  <a:lnTo>
                    <a:pt x="813" y="323"/>
                  </a:lnTo>
                  <a:lnTo>
                    <a:pt x="813" y="324"/>
                  </a:lnTo>
                  <a:lnTo>
                    <a:pt x="801" y="324"/>
                  </a:lnTo>
                  <a:lnTo>
                    <a:pt x="801" y="323"/>
                  </a:lnTo>
                  <a:lnTo>
                    <a:pt x="800" y="321"/>
                  </a:lnTo>
                  <a:lnTo>
                    <a:pt x="799" y="321"/>
                  </a:lnTo>
                  <a:lnTo>
                    <a:pt x="797" y="320"/>
                  </a:lnTo>
                  <a:lnTo>
                    <a:pt x="795" y="321"/>
                  </a:lnTo>
                  <a:lnTo>
                    <a:pt x="794" y="321"/>
                  </a:lnTo>
                  <a:lnTo>
                    <a:pt x="793" y="323"/>
                  </a:lnTo>
                  <a:lnTo>
                    <a:pt x="792" y="324"/>
                  </a:lnTo>
                  <a:lnTo>
                    <a:pt x="761" y="324"/>
                  </a:lnTo>
                  <a:lnTo>
                    <a:pt x="760" y="323"/>
                  </a:lnTo>
                  <a:lnTo>
                    <a:pt x="760" y="321"/>
                  </a:lnTo>
                  <a:lnTo>
                    <a:pt x="758" y="321"/>
                  </a:lnTo>
                  <a:lnTo>
                    <a:pt x="756" y="320"/>
                  </a:lnTo>
                  <a:lnTo>
                    <a:pt x="755" y="321"/>
                  </a:lnTo>
                  <a:lnTo>
                    <a:pt x="753" y="321"/>
                  </a:lnTo>
                  <a:lnTo>
                    <a:pt x="752" y="323"/>
                  </a:lnTo>
                  <a:lnTo>
                    <a:pt x="752" y="324"/>
                  </a:lnTo>
                  <a:lnTo>
                    <a:pt x="689" y="324"/>
                  </a:lnTo>
                  <a:lnTo>
                    <a:pt x="688" y="323"/>
                  </a:lnTo>
                  <a:lnTo>
                    <a:pt x="687" y="321"/>
                  </a:lnTo>
                  <a:lnTo>
                    <a:pt x="686" y="321"/>
                  </a:lnTo>
                  <a:lnTo>
                    <a:pt x="684" y="320"/>
                  </a:lnTo>
                  <a:lnTo>
                    <a:pt x="682" y="321"/>
                  </a:lnTo>
                  <a:lnTo>
                    <a:pt x="681" y="321"/>
                  </a:lnTo>
                  <a:lnTo>
                    <a:pt x="680" y="323"/>
                  </a:lnTo>
                  <a:lnTo>
                    <a:pt x="680" y="324"/>
                  </a:lnTo>
                  <a:lnTo>
                    <a:pt x="662" y="324"/>
                  </a:lnTo>
                  <a:lnTo>
                    <a:pt x="661" y="323"/>
                  </a:lnTo>
                  <a:lnTo>
                    <a:pt x="660" y="321"/>
                  </a:lnTo>
                  <a:lnTo>
                    <a:pt x="659" y="321"/>
                  </a:lnTo>
                  <a:lnTo>
                    <a:pt x="657" y="320"/>
                  </a:lnTo>
                  <a:lnTo>
                    <a:pt x="656" y="321"/>
                  </a:lnTo>
                  <a:lnTo>
                    <a:pt x="654" y="321"/>
                  </a:lnTo>
                  <a:lnTo>
                    <a:pt x="653" y="323"/>
                  </a:lnTo>
                  <a:lnTo>
                    <a:pt x="653" y="324"/>
                  </a:lnTo>
                  <a:lnTo>
                    <a:pt x="609" y="324"/>
                  </a:lnTo>
                  <a:lnTo>
                    <a:pt x="609" y="323"/>
                  </a:lnTo>
                  <a:lnTo>
                    <a:pt x="607" y="321"/>
                  </a:lnTo>
                  <a:lnTo>
                    <a:pt x="606" y="321"/>
                  </a:lnTo>
                  <a:lnTo>
                    <a:pt x="604" y="320"/>
                  </a:lnTo>
                  <a:lnTo>
                    <a:pt x="603" y="321"/>
                  </a:lnTo>
                  <a:lnTo>
                    <a:pt x="601" y="321"/>
                  </a:lnTo>
                  <a:lnTo>
                    <a:pt x="600" y="323"/>
                  </a:lnTo>
                  <a:lnTo>
                    <a:pt x="600" y="324"/>
                  </a:lnTo>
                  <a:lnTo>
                    <a:pt x="588" y="324"/>
                  </a:lnTo>
                  <a:lnTo>
                    <a:pt x="587" y="323"/>
                  </a:lnTo>
                  <a:lnTo>
                    <a:pt x="586" y="321"/>
                  </a:lnTo>
                  <a:lnTo>
                    <a:pt x="585" y="321"/>
                  </a:lnTo>
                  <a:lnTo>
                    <a:pt x="583" y="320"/>
                  </a:lnTo>
                  <a:lnTo>
                    <a:pt x="581" y="321"/>
                  </a:lnTo>
                  <a:lnTo>
                    <a:pt x="580" y="321"/>
                  </a:lnTo>
                  <a:lnTo>
                    <a:pt x="579" y="323"/>
                  </a:lnTo>
                  <a:lnTo>
                    <a:pt x="578" y="324"/>
                  </a:lnTo>
                  <a:lnTo>
                    <a:pt x="496" y="324"/>
                  </a:lnTo>
                  <a:lnTo>
                    <a:pt x="495" y="322"/>
                  </a:lnTo>
                  <a:lnTo>
                    <a:pt x="495" y="320"/>
                  </a:lnTo>
                  <a:lnTo>
                    <a:pt x="493" y="319"/>
                  </a:lnTo>
                  <a:lnTo>
                    <a:pt x="491" y="318"/>
                  </a:lnTo>
                  <a:lnTo>
                    <a:pt x="489" y="317"/>
                  </a:lnTo>
                  <a:lnTo>
                    <a:pt x="487" y="317"/>
                  </a:lnTo>
                  <a:lnTo>
                    <a:pt x="484" y="317"/>
                  </a:lnTo>
                  <a:lnTo>
                    <a:pt x="482" y="318"/>
                  </a:lnTo>
                  <a:lnTo>
                    <a:pt x="481" y="319"/>
                  </a:lnTo>
                  <a:lnTo>
                    <a:pt x="479" y="320"/>
                  </a:lnTo>
                  <a:lnTo>
                    <a:pt x="478" y="322"/>
                  </a:lnTo>
                  <a:lnTo>
                    <a:pt x="478" y="324"/>
                  </a:lnTo>
                  <a:lnTo>
                    <a:pt x="416" y="324"/>
                  </a:lnTo>
                  <a:lnTo>
                    <a:pt x="416" y="323"/>
                  </a:lnTo>
                  <a:lnTo>
                    <a:pt x="415" y="321"/>
                  </a:lnTo>
                  <a:lnTo>
                    <a:pt x="414" y="321"/>
                  </a:lnTo>
                  <a:lnTo>
                    <a:pt x="412" y="320"/>
                  </a:lnTo>
                  <a:lnTo>
                    <a:pt x="410" y="321"/>
                  </a:lnTo>
                  <a:lnTo>
                    <a:pt x="409" y="321"/>
                  </a:lnTo>
                  <a:lnTo>
                    <a:pt x="408" y="323"/>
                  </a:lnTo>
                  <a:lnTo>
                    <a:pt x="407" y="324"/>
                  </a:lnTo>
                  <a:lnTo>
                    <a:pt x="363" y="324"/>
                  </a:lnTo>
                  <a:lnTo>
                    <a:pt x="363" y="323"/>
                  </a:lnTo>
                  <a:lnTo>
                    <a:pt x="362" y="321"/>
                  </a:lnTo>
                  <a:lnTo>
                    <a:pt x="360" y="321"/>
                  </a:lnTo>
                  <a:lnTo>
                    <a:pt x="359" y="320"/>
                  </a:lnTo>
                  <a:lnTo>
                    <a:pt x="357" y="321"/>
                  </a:lnTo>
                  <a:lnTo>
                    <a:pt x="356" y="321"/>
                  </a:lnTo>
                  <a:lnTo>
                    <a:pt x="355" y="323"/>
                  </a:lnTo>
                  <a:lnTo>
                    <a:pt x="354" y="324"/>
                  </a:lnTo>
                  <a:lnTo>
                    <a:pt x="343" y="324"/>
                  </a:lnTo>
                  <a:lnTo>
                    <a:pt x="343" y="323"/>
                  </a:lnTo>
                  <a:lnTo>
                    <a:pt x="342" y="321"/>
                  </a:lnTo>
                  <a:lnTo>
                    <a:pt x="341" y="321"/>
                  </a:lnTo>
                  <a:lnTo>
                    <a:pt x="339" y="320"/>
                  </a:lnTo>
                  <a:lnTo>
                    <a:pt x="337" y="321"/>
                  </a:lnTo>
                  <a:lnTo>
                    <a:pt x="336" y="321"/>
                  </a:lnTo>
                  <a:lnTo>
                    <a:pt x="335" y="323"/>
                  </a:lnTo>
                  <a:lnTo>
                    <a:pt x="334" y="324"/>
                  </a:lnTo>
                  <a:lnTo>
                    <a:pt x="322" y="324"/>
                  </a:lnTo>
                  <a:lnTo>
                    <a:pt x="321" y="323"/>
                  </a:lnTo>
                  <a:lnTo>
                    <a:pt x="320" y="321"/>
                  </a:lnTo>
                  <a:lnTo>
                    <a:pt x="319" y="321"/>
                  </a:lnTo>
                  <a:lnTo>
                    <a:pt x="317" y="320"/>
                  </a:lnTo>
                  <a:lnTo>
                    <a:pt x="316" y="321"/>
                  </a:lnTo>
                  <a:lnTo>
                    <a:pt x="314" y="321"/>
                  </a:lnTo>
                  <a:lnTo>
                    <a:pt x="313" y="323"/>
                  </a:lnTo>
                  <a:lnTo>
                    <a:pt x="313" y="324"/>
                  </a:lnTo>
                  <a:lnTo>
                    <a:pt x="298" y="324"/>
                  </a:lnTo>
                  <a:lnTo>
                    <a:pt x="298" y="323"/>
                  </a:lnTo>
                  <a:lnTo>
                    <a:pt x="297" y="321"/>
                  </a:lnTo>
                  <a:lnTo>
                    <a:pt x="295" y="321"/>
                  </a:lnTo>
                  <a:lnTo>
                    <a:pt x="294" y="320"/>
                  </a:lnTo>
                  <a:lnTo>
                    <a:pt x="292" y="321"/>
                  </a:lnTo>
                  <a:lnTo>
                    <a:pt x="290" y="321"/>
                  </a:lnTo>
                  <a:lnTo>
                    <a:pt x="290" y="323"/>
                  </a:lnTo>
                  <a:lnTo>
                    <a:pt x="289" y="324"/>
                  </a:lnTo>
                  <a:lnTo>
                    <a:pt x="278" y="324"/>
                  </a:lnTo>
                  <a:lnTo>
                    <a:pt x="278" y="323"/>
                  </a:lnTo>
                  <a:lnTo>
                    <a:pt x="277" y="321"/>
                  </a:lnTo>
                  <a:lnTo>
                    <a:pt x="275" y="321"/>
                  </a:lnTo>
                  <a:lnTo>
                    <a:pt x="273" y="320"/>
                  </a:lnTo>
                  <a:lnTo>
                    <a:pt x="272" y="321"/>
                  </a:lnTo>
                  <a:lnTo>
                    <a:pt x="270" y="321"/>
                  </a:lnTo>
                  <a:lnTo>
                    <a:pt x="269" y="323"/>
                  </a:lnTo>
                  <a:lnTo>
                    <a:pt x="269" y="324"/>
                  </a:lnTo>
                  <a:lnTo>
                    <a:pt x="258" y="324"/>
                  </a:lnTo>
                  <a:lnTo>
                    <a:pt x="257" y="323"/>
                  </a:lnTo>
                  <a:lnTo>
                    <a:pt x="256" y="321"/>
                  </a:lnTo>
                  <a:lnTo>
                    <a:pt x="255" y="321"/>
                  </a:lnTo>
                  <a:lnTo>
                    <a:pt x="253" y="320"/>
                  </a:lnTo>
                  <a:lnTo>
                    <a:pt x="251" y="321"/>
                  </a:lnTo>
                  <a:lnTo>
                    <a:pt x="250" y="321"/>
                  </a:lnTo>
                  <a:lnTo>
                    <a:pt x="249" y="323"/>
                  </a:lnTo>
                  <a:lnTo>
                    <a:pt x="249" y="324"/>
                  </a:lnTo>
                  <a:lnTo>
                    <a:pt x="200" y="324"/>
                  </a:lnTo>
                  <a:lnTo>
                    <a:pt x="200" y="323"/>
                  </a:lnTo>
                  <a:lnTo>
                    <a:pt x="199" y="321"/>
                  </a:lnTo>
                  <a:lnTo>
                    <a:pt x="197" y="321"/>
                  </a:lnTo>
                  <a:lnTo>
                    <a:pt x="196" y="320"/>
                  </a:lnTo>
                  <a:lnTo>
                    <a:pt x="194" y="321"/>
                  </a:lnTo>
                  <a:lnTo>
                    <a:pt x="193" y="321"/>
                  </a:lnTo>
                  <a:lnTo>
                    <a:pt x="192" y="323"/>
                  </a:lnTo>
                  <a:lnTo>
                    <a:pt x="191" y="324"/>
                  </a:lnTo>
                  <a:lnTo>
                    <a:pt x="163" y="324"/>
                  </a:lnTo>
                  <a:lnTo>
                    <a:pt x="162" y="322"/>
                  </a:lnTo>
                  <a:lnTo>
                    <a:pt x="161" y="321"/>
                  </a:lnTo>
                  <a:lnTo>
                    <a:pt x="160" y="319"/>
                  </a:lnTo>
                  <a:lnTo>
                    <a:pt x="158" y="318"/>
                  </a:lnTo>
                  <a:lnTo>
                    <a:pt x="156" y="318"/>
                  </a:lnTo>
                  <a:lnTo>
                    <a:pt x="154" y="318"/>
                  </a:lnTo>
                  <a:lnTo>
                    <a:pt x="151" y="318"/>
                  </a:lnTo>
                  <a:lnTo>
                    <a:pt x="150" y="319"/>
                  </a:lnTo>
                  <a:lnTo>
                    <a:pt x="148" y="321"/>
                  </a:lnTo>
                  <a:lnTo>
                    <a:pt x="147" y="322"/>
                  </a:lnTo>
                  <a:lnTo>
                    <a:pt x="147" y="324"/>
                  </a:lnTo>
                  <a:lnTo>
                    <a:pt x="133" y="324"/>
                  </a:lnTo>
                  <a:lnTo>
                    <a:pt x="132" y="323"/>
                  </a:lnTo>
                  <a:lnTo>
                    <a:pt x="131" y="321"/>
                  </a:lnTo>
                  <a:lnTo>
                    <a:pt x="130" y="321"/>
                  </a:lnTo>
                  <a:lnTo>
                    <a:pt x="128" y="320"/>
                  </a:lnTo>
                  <a:lnTo>
                    <a:pt x="126" y="321"/>
                  </a:lnTo>
                  <a:lnTo>
                    <a:pt x="125" y="321"/>
                  </a:lnTo>
                  <a:lnTo>
                    <a:pt x="124" y="323"/>
                  </a:lnTo>
                  <a:lnTo>
                    <a:pt x="124" y="324"/>
                  </a:lnTo>
                  <a:lnTo>
                    <a:pt x="106" y="324"/>
                  </a:lnTo>
                  <a:lnTo>
                    <a:pt x="105" y="322"/>
                  </a:lnTo>
                  <a:lnTo>
                    <a:pt x="104" y="321"/>
                  </a:lnTo>
                  <a:lnTo>
                    <a:pt x="103" y="319"/>
                  </a:lnTo>
                  <a:lnTo>
                    <a:pt x="101" y="318"/>
                  </a:lnTo>
                  <a:lnTo>
                    <a:pt x="99" y="318"/>
                  </a:lnTo>
                  <a:lnTo>
                    <a:pt x="97" y="318"/>
                  </a:lnTo>
                  <a:lnTo>
                    <a:pt x="95" y="318"/>
                  </a:lnTo>
                  <a:lnTo>
                    <a:pt x="93" y="319"/>
                  </a:lnTo>
                  <a:lnTo>
                    <a:pt x="91" y="321"/>
                  </a:lnTo>
                  <a:lnTo>
                    <a:pt x="90" y="322"/>
                  </a:lnTo>
                  <a:lnTo>
                    <a:pt x="90" y="324"/>
                  </a:lnTo>
                  <a:lnTo>
                    <a:pt x="85" y="324"/>
                  </a:lnTo>
                  <a:lnTo>
                    <a:pt x="85" y="322"/>
                  </a:lnTo>
                  <a:lnTo>
                    <a:pt x="84" y="321"/>
                  </a:lnTo>
                  <a:lnTo>
                    <a:pt x="83" y="319"/>
                  </a:lnTo>
                  <a:lnTo>
                    <a:pt x="81" y="318"/>
                  </a:lnTo>
                  <a:lnTo>
                    <a:pt x="79" y="318"/>
                  </a:lnTo>
                  <a:lnTo>
                    <a:pt x="76" y="318"/>
                  </a:lnTo>
                  <a:lnTo>
                    <a:pt x="74" y="318"/>
                  </a:lnTo>
                  <a:lnTo>
                    <a:pt x="72" y="319"/>
                  </a:lnTo>
                  <a:lnTo>
                    <a:pt x="71" y="321"/>
                  </a:lnTo>
                  <a:lnTo>
                    <a:pt x="70" y="322"/>
                  </a:lnTo>
                  <a:lnTo>
                    <a:pt x="70" y="324"/>
                  </a:lnTo>
                  <a:lnTo>
                    <a:pt x="55" y="324"/>
                  </a:lnTo>
                  <a:lnTo>
                    <a:pt x="55" y="323"/>
                  </a:lnTo>
                  <a:lnTo>
                    <a:pt x="54" y="321"/>
                  </a:lnTo>
                  <a:lnTo>
                    <a:pt x="52" y="321"/>
                  </a:lnTo>
                  <a:lnTo>
                    <a:pt x="51" y="320"/>
                  </a:lnTo>
                  <a:lnTo>
                    <a:pt x="49" y="321"/>
                  </a:lnTo>
                  <a:lnTo>
                    <a:pt x="47" y="321"/>
                  </a:lnTo>
                  <a:lnTo>
                    <a:pt x="46" y="323"/>
                  </a:lnTo>
                  <a:lnTo>
                    <a:pt x="46" y="324"/>
                  </a:lnTo>
                  <a:lnTo>
                    <a:pt x="42" y="324"/>
                  </a:lnTo>
                  <a:lnTo>
                    <a:pt x="41" y="323"/>
                  </a:lnTo>
                  <a:lnTo>
                    <a:pt x="40" y="321"/>
                  </a:lnTo>
                  <a:lnTo>
                    <a:pt x="39" y="321"/>
                  </a:lnTo>
                  <a:lnTo>
                    <a:pt x="37" y="320"/>
                  </a:lnTo>
                  <a:lnTo>
                    <a:pt x="35" y="321"/>
                  </a:lnTo>
                  <a:lnTo>
                    <a:pt x="34" y="321"/>
                  </a:lnTo>
                  <a:lnTo>
                    <a:pt x="33" y="323"/>
                  </a:lnTo>
                  <a:lnTo>
                    <a:pt x="33" y="324"/>
                  </a:lnTo>
                  <a:lnTo>
                    <a:pt x="27" y="324"/>
                  </a:lnTo>
                  <a:lnTo>
                    <a:pt x="27" y="322"/>
                  </a:lnTo>
                  <a:lnTo>
                    <a:pt x="26" y="321"/>
                  </a:lnTo>
                  <a:lnTo>
                    <a:pt x="24" y="320"/>
                  </a:lnTo>
                  <a:lnTo>
                    <a:pt x="23" y="319"/>
                  </a:lnTo>
                  <a:lnTo>
                    <a:pt x="20" y="319"/>
                  </a:lnTo>
                  <a:lnTo>
                    <a:pt x="18" y="319"/>
                  </a:lnTo>
                  <a:lnTo>
                    <a:pt x="17" y="320"/>
                  </a:lnTo>
                  <a:lnTo>
                    <a:pt x="15" y="321"/>
                  </a:lnTo>
                  <a:lnTo>
                    <a:pt x="14" y="322"/>
                  </a:lnTo>
                  <a:lnTo>
                    <a:pt x="14" y="324"/>
                  </a:lnTo>
                  <a:lnTo>
                    <a:pt x="0" y="324"/>
                  </a:lnTo>
                  <a:lnTo>
                    <a:pt x="0" y="0"/>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08" name="Freeform 718"/>
            <p:cNvSpPr>
              <a:spLocks/>
            </p:cNvSpPr>
            <p:nvPr/>
          </p:nvSpPr>
          <p:spPr bwMode="auto">
            <a:xfrm>
              <a:off x="4014" y="1503"/>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09" name="Freeform 719"/>
            <p:cNvSpPr>
              <a:spLocks/>
            </p:cNvSpPr>
            <p:nvPr/>
          </p:nvSpPr>
          <p:spPr bwMode="auto">
            <a:xfrm>
              <a:off x="1713" y="1163"/>
              <a:ext cx="840" cy="1453"/>
            </a:xfrm>
            <a:custGeom>
              <a:avLst/>
              <a:gdLst>
                <a:gd name="T0" fmla="*/ 833 w 840"/>
                <a:gd name="T1" fmla="*/ 124 h 1453"/>
                <a:gd name="T2" fmla="*/ 830 w 840"/>
                <a:gd name="T3" fmla="*/ 121 h 1453"/>
                <a:gd name="T4" fmla="*/ 825 w 840"/>
                <a:gd name="T5" fmla="*/ 121 h 1453"/>
                <a:gd name="T6" fmla="*/ 818 w 840"/>
                <a:gd name="T7" fmla="*/ 124 h 1453"/>
                <a:gd name="T8" fmla="*/ 815 w 840"/>
                <a:gd name="T9" fmla="*/ 121 h 1453"/>
                <a:gd name="T10" fmla="*/ 810 w 840"/>
                <a:gd name="T11" fmla="*/ 121 h 1453"/>
                <a:gd name="T12" fmla="*/ 800 w 840"/>
                <a:gd name="T13" fmla="*/ 124 h 1453"/>
                <a:gd name="T14" fmla="*/ 798 w 840"/>
                <a:gd name="T15" fmla="*/ 121 h 1453"/>
                <a:gd name="T16" fmla="*/ 793 w 840"/>
                <a:gd name="T17" fmla="*/ 121 h 1453"/>
                <a:gd name="T18" fmla="*/ 757 w 840"/>
                <a:gd name="T19" fmla="*/ 124 h 1453"/>
                <a:gd name="T20" fmla="*/ 754 w 840"/>
                <a:gd name="T21" fmla="*/ 121 h 1453"/>
                <a:gd name="T22" fmla="*/ 749 w 840"/>
                <a:gd name="T23" fmla="*/ 121 h 1453"/>
                <a:gd name="T24" fmla="*/ 732 w 840"/>
                <a:gd name="T25" fmla="*/ 124 h 1453"/>
                <a:gd name="T26" fmla="*/ 730 w 840"/>
                <a:gd name="T27" fmla="*/ 121 h 1453"/>
                <a:gd name="T28" fmla="*/ 725 w 840"/>
                <a:gd name="T29" fmla="*/ 121 h 1453"/>
                <a:gd name="T30" fmla="*/ 711 w 840"/>
                <a:gd name="T31" fmla="*/ 124 h 1453"/>
                <a:gd name="T32" fmla="*/ 708 w 840"/>
                <a:gd name="T33" fmla="*/ 121 h 1453"/>
                <a:gd name="T34" fmla="*/ 703 w 840"/>
                <a:gd name="T35" fmla="*/ 121 h 1453"/>
                <a:gd name="T36" fmla="*/ 623 w 840"/>
                <a:gd name="T37" fmla="*/ 124 h 1453"/>
                <a:gd name="T38" fmla="*/ 620 w 840"/>
                <a:gd name="T39" fmla="*/ 121 h 1453"/>
                <a:gd name="T40" fmla="*/ 615 w 840"/>
                <a:gd name="T41" fmla="*/ 121 h 1453"/>
                <a:gd name="T42" fmla="*/ 495 w 840"/>
                <a:gd name="T43" fmla="*/ 124 h 1453"/>
                <a:gd name="T44" fmla="*/ 492 w 840"/>
                <a:gd name="T45" fmla="*/ 121 h 1453"/>
                <a:gd name="T46" fmla="*/ 487 w 840"/>
                <a:gd name="T47" fmla="*/ 121 h 1453"/>
                <a:gd name="T48" fmla="*/ 467 w 840"/>
                <a:gd name="T49" fmla="*/ 124 h 1453"/>
                <a:gd name="T50" fmla="*/ 464 w 840"/>
                <a:gd name="T51" fmla="*/ 121 h 1453"/>
                <a:gd name="T52" fmla="*/ 459 w 840"/>
                <a:gd name="T53" fmla="*/ 121 h 1453"/>
                <a:gd name="T54" fmla="*/ 431 w 840"/>
                <a:gd name="T55" fmla="*/ 124 h 1453"/>
                <a:gd name="T56" fmla="*/ 422 w 840"/>
                <a:gd name="T57" fmla="*/ 1451 h 1453"/>
                <a:gd name="T58" fmla="*/ 417 w 840"/>
                <a:gd name="T59" fmla="*/ 1447 h 1453"/>
                <a:gd name="T60" fmla="*/ 410 w 840"/>
                <a:gd name="T61" fmla="*/ 1447 h 1453"/>
                <a:gd name="T62" fmla="*/ 406 w 840"/>
                <a:gd name="T63" fmla="*/ 1451 h 1453"/>
                <a:gd name="T64" fmla="*/ 394 w 840"/>
                <a:gd name="T65" fmla="*/ 1452 h 1453"/>
                <a:gd name="T66" fmla="*/ 389 w 840"/>
                <a:gd name="T67" fmla="*/ 1450 h 1453"/>
                <a:gd name="T68" fmla="*/ 385 w 840"/>
                <a:gd name="T69" fmla="*/ 1452 h 1453"/>
                <a:gd name="T70" fmla="*/ 351 w 840"/>
                <a:gd name="T71" fmla="*/ 1452 h 1453"/>
                <a:gd name="T72" fmla="*/ 347 w 840"/>
                <a:gd name="T73" fmla="*/ 1450 h 1453"/>
                <a:gd name="T74" fmla="*/ 343 w 840"/>
                <a:gd name="T75" fmla="*/ 1452 h 1453"/>
                <a:gd name="T76" fmla="*/ 337 w 840"/>
                <a:gd name="T77" fmla="*/ 1452 h 1453"/>
                <a:gd name="T78" fmla="*/ 333 w 840"/>
                <a:gd name="T79" fmla="*/ 1448 h 1453"/>
                <a:gd name="T80" fmla="*/ 327 w 840"/>
                <a:gd name="T81" fmla="*/ 1448 h 1453"/>
                <a:gd name="T82" fmla="*/ 322 w 840"/>
                <a:gd name="T83" fmla="*/ 1452 h 1453"/>
                <a:gd name="T84" fmla="*/ 297 w 840"/>
                <a:gd name="T85" fmla="*/ 1452 h 1453"/>
                <a:gd name="T86" fmla="*/ 293 w 840"/>
                <a:gd name="T87" fmla="*/ 1450 h 1453"/>
                <a:gd name="T88" fmla="*/ 288 w 840"/>
                <a:gd name="T89" fmla="*/ 1452 h 1453"/>
                <a:gd name="T90" fmla="*/ 209 w 840"/>
                <a:gd name="T91" fmla="*/ 1452 h 1453"/>
                <a:gd name="T92" fmla="*/ 205 w 840"/>
                <a:gd name="T93" fmla="*/ 1450 h 1453"/>
                <a:gd name="T94" fmla="*/ 200 w 840"/>
                <a:gd name="T95" fmla="*/ 1452 h 1453"/>
                <a:gd name="T96" fmla="*/ 180 w 840"/>
                <a:gd name="T97" fmla="*/ 1452 h 1453"/>
                <a:gd name="T98" fmla="*/ 176 w 840"/>
                <a:gd name="T99" fmla="*/ 1450 h 1453"/>
                <a:gd name="T100" fmla="*/ 172 w 840"/>
                <a:gd name="T101" fmla="*/ 1452 h 1453"/>
                <a:gd name="T102" fmla="*/ 162 w 840"/>
                <a:gd name="T103" fmla="*/ 1452 h 1453"/>
                <a:gd name="T104" fmla="*/ 158 w 840"/>
                <a:gd name="T105" fmla="*/ 1450 h 1453"/>
                <a:gd name="T106" fmla="*/ 153 w 840"/>
                <a:gd name="T107" fmla="*/ 1452 h 1453"/>
                <a:gd name="T108" fmla="*/ 100 w 840"/>
                <a:gd name="T109" fmla="*/ 1452 h 1453"/>
                <a:gd name="T110" fmla="*/ 96 w 840"/>
                <a:gd name="T111" fmla="*/ 1450 h 1453"/>
                <a:gd name="T112" fmla="*/ 92 w 840"/>
                <a:gd name="T113" fmla="*/ 1452 h 1453"/>
                <a:gd name="T114" fmla="*/ 47 w 840"/>
                <a:gd name="T115" fmla="*/ 1452 h 1453"/>
                <a:gd name="T116" fmla="*/ 43 w 840"/>
                <a:gd name="T117" fmla="*/ 1450 h 1453"/>
                <a:gd name="T118" fmla="*/ 38 w 840"/>
                <a:gd name="T119" fmla="*/ 1452 h 145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40"/>
                <a:gd name="T181" fmla="*/ 0 h 1453"/>
                <a:gd name="T182" fmla="*/ 840 w 840"/>
                <a:gd name="T183" fmla="*/ 1453 h 145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40" h="1453">
                  <a:moveTo>
                    <a:pt x="840" y="0"/>
                  </a:moveTo>
                  <a:lnTo>
                    <a:pt x="840" y="124"/>
                  </a:lnTo>
                  <a:lnTo>
                    <a:pt x="833" y="124"/>
                  </a:lnTo>
                  <a:lnTo>
                    <a:pt x="833" y="122"/>
                  </a:lnTo>
                  <a:lnTo>
                    <a:pt x="832" y="121"/>
                  </a:lnTo>
                  <a:lnTo>
                    <a:pt x="830" y="121"/>
                  </a:lnTo>
                  <a:lnTo>
                    <a:pt x="828" y="120"/>
                  </a:lnTo>
                  <a:lnTo>
                    <a:pt x="827" y="121"/>
                  </a:lnTo>
                  <a:lnTo>
                    <a:pt x="825" y="121"/>
                  </a:lnTo>
                  <a:lnTo>
                    <a:pt x="824" y="122"/>
                  </a:lnTo>
                  <a:lnTo>
                    <a:pt x="824" y="124"/>
                  </a:lnTo>
                  <a:lnTo>
                    <a:pt x="818" y="124"/>
                  </a:lnTo>
                  <a:lnTo>
                    <a:pt x="818" y="122"/>
                  </a:lnTo>
                  <a:lnTo>
                    <a:pt x="817" y="121"/>
                  </a:lnTo>
                  <a:lnTo>
                    <a:pt x="815" y="121"/>
                  </a:lnTo>
                  <a:lnTo>
                    <a:pt x="813" y="120"/>
                  </a:lnTo>
                  <a:lnTo>
                    <a:pt x="812" y="121"/>
                  </a:lnTo>
                  <a:lnTo>
                    <a:pt x="810" y="121"/>
                  </a:lnTo>
                  <a:lnTo>
                    <a:pt x="809" y="122"/>
                  </a:lnTo>
                  <a:lnTo>
                    <a:pt x="809" y="124"/>
                  </a:lnTo>
                  <a:lnTo>
                    <a:pt x="800" y="124"/>
                  </a:lnTo>
                  <a:lnTo>
                    <a:pt x="800" y="122"/>
                  </a:lnTo>
                  <a:lnTo>
                    <a:pt x="799" y="121"/>
                  </a:lnTo>
                  <a:lnTo>
                    <a:pt x="798" y="121"/>
                  </a:lnTo>
                  <a:lnTo>
                    <a:pt x="796" y="120"/>
                  </a:lnTo>
                  <a:lnTo>
                    <a:pt x="794" y="121"/>
                  </a:lnTo>
                  <a:lnTo>
                    <a:pt x="793" y="121"/>
                  </a:lnTo>
                  <a:lnTo>
                    <a:pt x="792" y="122"/>
                  </a:lnTo>
                  <a:lnTo>
                    <a:pt x="791" y="124"/>
                  </a:lnTo>
                  <a:lnTo>
                    <a:pt x="757" y="124"/>
                  </a:lnTo>
                  <a:lnTo>
                    <a:pt x="756" y="122"/>
                  </a:lnTo>
                  <a:lnTo>
                    <a:pt x="756" y="121"/>
                  </a:lnTo>
                  <a:lnTo>
                    <a:pt x="754" y="121"/>
                  </a:lnTo>
                  <a:lnTo>
                    <a:pt x="752" y="120"/>
                  </a:lnTo>
                  <a:lnTo>
                    <a:pt x="751" y="121"/>
                  </a:lnTo>
                  <a:lnTo>
                    <a:pt x="749" y="121"/>
                  </a:lnTo>
                  <a:lnTo>
                    <a:pt x="748" y="122"/>
                  </a:lnTo>
                  <a:lnTo>
                    <a:pt x="748" y="124"/>
                  </a:lnTo>
                  <a:lnTo>
                    <a:pt x="732" y="124"/>
                  </a:lnTo>
                  <a:lnTo>
                    <a:pt x="732" y="122"/>
                  </a:lnTo>
                  <a:lnTo>
                    <a:pt x="731" y="121"/>
                  </a:lnTo>
                  <a:lnTo>
                    <a:pt x="730" y="121"/>
                  </a:lnTo>
                  <a:lnTo>
                    <a:pt x="728" y="120"/>
                  </a:lnTo>
                  <a:lnTo>
                    <a:pt x="726" y="121"/>
                  </a:lnTo>
                  <a:lnTo>
                    <a:pt x="725" y="121"/>
                  </a:lnTo>
                  <a:lnTo>
                    <a:pt x="724" y="122"/>
                  </a:lnTo>
                  <a:lnTo>
                    <a:pt x="723" y="124"/>
                  </a:lnTo>
                  <a:lnTo>
                    <a:pt x="711" y="124"/>
                  </a:lnTo>
                  <a:lnTo>
                    <a:pt x="710" y="122"/>
                  </a:lnTo>
                  <a:lnTo>
                    <a:pt x="709" y="121"/>
                  </a:lnTo>
                  <a:lnTo>
                    <a:pt x="708" y="121"/>
                  </a:lnTo>
                  <a:lnTo>
                    <a:pt x="706" y="120"/>
                  </a:lnTo>
                  <a:lnTo>
                    <a:pt x="704" y="121"/>
                  </a:lnTo>
                  <a:lnTo>
                    <a:pt x="703" y="121"/>
                  </a:lnTo>
                  <a:lnTo>
                    <a:pt x="702" y="122"/>
                  </a:lnTo>
                  <a:lnTo>
                    <a:pt x="702" y="124"/>
                  </a:lnTo>
                  <a:lnTo>
                    <a:pt x="623" y="124"/>
                  </a:lnTo>
                  <a:lnTo>
                    <a:pt x="623" y="122"/>
                  </a:lnTo>
                  <a:lnTo>
                    <a:pt x="622" y="121"/>
                  </a:lnTo>
                  <a:lnTo>
                    <a:pt x="620" y="121"/>
                  </a:lnTo>
                  <a:lnTo>
                    <a:pt x="618" y="120"/>
                  </a:lnTo>
                  <a:lnTo>
                    <a:pt x="617" y="121"/>
                  </a:lnTo>
                  <a:lnTo>
                    <a:pt x="615" y="121"/>
                  </a:lnTo>
                  <a:lnTo>
                    <a:pt x="614" y="122"/>
                  </a:lnTo>
                  <a:lnTo>
                    <a:pt x="614" y="124"/>
                  </a:lnTo>
                  <a:lnTo>
                    <a:pt x="495" y="124"/>
                  </a:lnTo>
                  <a:lnTo>
                    <a:pt x="494" y="122"/>
                  </a:lnTo>
                  <a:lnTo>
                    <a:pt x="493" y="121"/>
                  </a:lnTo>
                  <a:lnTo>
                    <a:pt x="492" y="121"/>
                  </a:lnTo>
                  <a:lnTo>
                    <a:pt x="490" y="120"/>
                  </a:lnTo>
                  <a:lnTo>
                    <a:pt x="488" y="121"/>
                  </a:lnTo>
                  <a:lnTo>
                    <a:pt x="487" y="121"/>
                  </a:lnTo>
                  <a:lnTo>
                    <a:pt x="486" y="122"/>
                  </a:lnTo>
                  <a:lnTo>
                    <a:pt x="486" y="124"/>
                  </a:lnTo>
                  <a:lnTo>
                    <a:pt x="467" y="124"/>
                  </a:lnTo>
                  <a:lnTo>
                    <a:pt x="466" y="122"/>
                  </a:lnTo>
                  <a:lnTo>
                    <a:pt x="466" y="121"/>
                  </a:lnTo>
                  <a:lnTo>
                    <a:pt x="464" y="121"/>
                  </a:lnTo>
                  <a:lnTo>
                    <a:pt x="462" y="120"/>
                  </a:lnTo>
                  <a:lnTo>
                    <a:pt x="461" y="121"/>
                  </a:lnTo>
                  <a:lnTo>
                    <a:pt x="459" y="121"/>
                  </a:lnTo>
                  <a:lnTo>
                    <a:pt x="458" y="122"/>
                  </a:lnTo>
                  <a:lnTo>
                    <a:pt x="458" y="124"/>
                  </a:lnTo>
                  <a:lnTo>
                    <a:pt x="431" y="124"/>
                  </a:lnTo>
                  <a:lnTo>
                    <a:pt x="431" y="1453"/>
                  </a:lnTo>
                  <a:lnTo>
                    <a:pt x="423" y="1453"/>
                  </a:lnTo>
                  <a:lnTo>
                    <a:pt x="422" y="1451"/>
                  </a:lnTo>
                  <a:lnTo>
                    <a:pt x="421" y="1450"/>
                  </a:lnTo>
                  <a:lnTo>
                    <a:pt x="420" y="1448"/>
                  </a:lnTo>
                  <a:lnTo>
                    <a:pt x="417" y="1447"/>
                  </a:lnTo>
                  <a:lnTo>
                    <a:pt x="415" y="1447"/>
                  </a:lnTo>
                  <a:lnTo>
                    <a:pt x="413" y="1447"/>
                  </a:lnTo>
                  <a:lnTo>
                    <a:pt x="410" y="1447"/>
                  </a:lnTo>
                  <a:lnTo>
                    <a:pt x="408" y="1448"/>
                  </a:lnTo>
                  <a:lnTo>
                    <a:pt x="407" y="1450"/>
                  </a:lnTo>
                  <a:lnTo>
                    <a:pt x="406" y="1451"/>
                  </a:lnTo>
                  <a:lnTo>
                    <a:pt x="405" y="1453"/>
                  </a:lnTo>
                  <a:lnTo>
                    <a:pt x="394" y="1453"/>
                  </a:lnTo>
                  <a:lnTo>
                    <a:pt x="394" y="1452"/>
                  </a:lnTo>
                  <a:lnTo>
                    <a:pt x="393" y="1451"/>
                  </a:lnTo>
                  <a:lnTo>
                    <a:pt x="391" y="1450"/>
                  </a:lnTo>
                  <a:lnTo>
                    <a:pt x="389" y="1450"/>
                  </a:lnTo>
                  <a:lnTo>
                    <a:pt x="388" y="1450"/>
                  </a:lnTo>
                  <a:lnTo>
                    <a:pt x="386" y="1451"/>
                  </a:lnTo>
                  <a:lnTo>
                    <a:pt x="385" y="1452"/>
                  </a:lnTo>
                  <a:lnTo>
                    <a:pt x="385" y="1453"/>
                  </a:lnTo>
                  <a:lnTo>
                    <a:pt x="351" y="1453"/>
                  </a:lnTo>
                  <a:lnTo>
                    <a:pt x="351" y="1452"/>
                  </a:lnTo>
                  <a:lnTo>
                    <a:pt x="350" y="1451"/>
                  </a:lnTo>
                  <a:lnTo>
                    <a:pt x="348" y="1450"/>
                  </a:lnTo>
                  <a:lnTo>
                    <a:pt x="347" y="1450"/>
                  </a:lnTo>
                  <a:lnTo>
                    <a:pt x="345" y="1450"/>
                  </a:lnTo>
                  <a:lnTo>
                    <a:pt x="343" y="1451"/>
                  </a:lnTo>
                  <a:lnTo>
                    <a:pt x="343" y="1452"/>
                  </a:lnTo>
                  <a:lnTo>
                    <a:pt x="342" y="1453"/>
                  </a:lnTo>
                  <a:lnTo>
                    <a:pt x="338" y="1453"/>
                  </a:lnTo>
                  <a:lnTo>
                    <a:pt x="337" y="1452"/>
                  </a:lnTo>
                  <a:lnTo>
                    <a:pt x="336" y="1450"/>
                  </a:lnTo>
                  <a:lnTo>
                    <a:pt x="335" y="1449"/>
                  </a:lnTo>
                  <a:lnTo>
                    <a:pt x="333" y="1448"/>
                  </a:lnTo>
                  <a:lnTo>
                    <a:pt x="331" y="1447"/>
                  </a:lnTo>
                  <a:lnTo>
                    <a:pt x="329" y="1447"/>
                  </a:lnTo>
                  <a:lnTo>
                    <a:pt x="327" y="1448"/>
                  </a:lnTo>
                  <a:lnTo>
                    <a:pt x="325" y="1449"/>
                  </a:lnTo>
                  <a:lnTo>
                    <a:pt x="323" y="1450"/>
                  </a:lnTo>
                  <a:lnTo>
                    <a:pt x="322" y="1452"/>
                  </a:lnTo>
                  <a:lnTo>
                    <a:pt x="322" y="1453"/>
                  </a:lnTo>
                  <a:lnTo>
                    <a:pt x="297" y="1453"/>
                  </a:lnTo>
                  <a:lnTo>
                    <a:pt x="297" y="1452"/>
                  </a:lnTo>
                  <a:lnTo>
                    <a:pt x="296" y="1451"/>
                  </a:lnTo>
                  <a:lnTo>
                    <a:pt x="294" y="1450"/>
                  </a:lnTo>
                  <a:lnTo>
                    <a:pt x="293" y="1450"/>
                  </a:lnTo>
                  <a:lnTo>
                    <a:pt x="291" y="1450"/>
                  </a:lnTo>
                  <a:lnTo>
                    <a:pt x="289" y="1451"/>
                  </a:lnTo>
                  <a:lnTo>
                    <a:pt x="288" y="1452"/>
                  </a:lnTo>
                  <a:lnTo>
                    <a:pt x="288" y="1453"/>
                  </a:lnTo>
                  <a:lnTo>
                    <a:pt x="209" y="1453"/>
                  </a:lnTo>
                  <a:lnTo>
                    <a:pt x="209" y="1452"/>
                  </a:lnTo>
                  <a:lnTo>
                    <a:pt x="208" y="1451"/>
                  </a:lnTo>
                  <a:lnTo>
                    <a:pt x="206" y="1450"/>
                  </a:lnTo>
                  <a:lnTo>
                    <a:pt x="205" y="1450"/>
                  </a:lnTo>
                  <a:lnTo>
                    <a:pt x="203" y="1450"/>
                  </a:lnTo>
                  <a:lnTo>
                    <a:pt x="201" y="1451"/>
                  </a:lnTo>
                  <a:lnTo>
                    <a:pt x="200" y="1452"/>
                  </a:lnTo>
                  <a:lnTo>
                    <a:pt x="200" y="1453"/>
                  </a:lnTo>
                  <a:lnTo>
                    <a:pt x="180" y="1453"/>
                  </a:lnTo>
                  <a:lnTo>
                    <a:pt x="180" y="1452"/>
                  </a:lnTo>
                  <a:lnTo>
                    <a:pt x="179" y="1451"/>
                  </a:lnTo>
                  <a:lnTo>
                    <a:pt x="177" y="1450"/>
                  </a:lnTo>
                  <a:lnTo>
                    <a:pt x="176" y="1450"/>
                  </a:lnTo>
                  <a:lnTo>
                    <a:pt x="174" y="1450"/>
                  </a:lnTo>
                  <a:lnTo>
                    <a:pt x="173" y="1451"/>
                  </a:lnTo>
                  <a:lnTo>
                    <a:pt x="172" y="1452"/>
                  </a:lnTo>
                  <a:lnTo>
                    <a:pt x="171" y="1453"/>
                  </a:lnTo>
                  <a:lnTo>
                    <a:pt x="162" y="1453"/>
                  </a:lnTo>
                  <a:lnTo>
                    <a:pt x="162" y="1452"/>
                  </a:lnTo>
                  <a:lnTo>
                    <a:pt x="161" y="1451"/>
                  </a:lnTo>
                  <a:lnTo>
                    <a:pt x="159" y="1450"/>
                  </a:lnTo>
                  <a:lnTo>
                    <a:pt x="158" y="1450"/>
                  </a:lnTo>
                  <a:lnTo>
                    <a:pt x="156" y="1450"/>
                  </a:lnTo>
                  <a:lnTo>
                    <a:pt x="154" y="1451"/>
                  </a:lnTo>
                  <a:lnTo>
                    <a:pt x="153" y="1452"/>
                  </a:lnTo>
                  <a:lnTo>
                    <a:pt x="153" y="1453"/>
                  </a:lnTo>
                  <a:lnTo>
                    <a:pt x="100" y="1453"/>
                  </a:lnTo>
                  <a:lnTo>
                    <a:pt x="100" y="1452"/>
                  </a:lnTo>
                  <a:lnTo>
                    <a:pt x="99" y="1451"/>
                  </a:lnTo>
                  <a:lnTo>
                    <a:pt x="98" y="1450"/>
                  </a:lnTo>
                  <a:lnTo>
                    <a:pt x="96" y="1450"/>
                  </a:lnTo>
                  <a:lnTo>
                    <a:pt x="94" y="1450"/>
                  </a:lnTo>
                  <a:lnTo>
                    <a:pt x="93" y="1451"/>
                  </a:lnTo>
                  <a:lnTo>
                    <a:pt x="92" y="1452"/>
                  </a:lnTo>
                  <a:lnTo>
                    <a:pt x="91" y="1453"/>
                  </a:lnTo>
                  <a:lnTo>
                    <a:pt x="47" y="1453"/>
                  </a:lnTo>
                  <a:lnTo>
                    <a:pt x="47" y="1452"/>
                  </a:lnTo>
                  <a:lnTo>
                    <a:pt x="46" y="1451"/>
                  </a:lnTo>
                  <a:lnTo>
                    <a:pt x="44" y="1450"/>
                  </a:lnTo>
                  <a:lnTo>
                    <a:pt x="43" y="1450"/>
                  </a:lnTo>
                  <a:lnTo>
                    <a:pt x="41" y="1450"/>
                  </a:lnTo>
                  <a:lnTo>
                    <a:pt x="40" y="1451"/>
                  </a:lnTo>
                  <a:lnTo>
                    <a:pt x="38" y="1452"/>
                  </a:lnTo>
                  <a:lnTo>
                    <a:pt x="38" y="1453"/>
                  </a:lnTo>
                  <a:lnTo>
                    <a:pt x="0" y="145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10" name="Freeform 720"/>
            <p:cNvSpPr>
              <a:spLocks/>
            </p:cNvSpPr>
            <p:nvPr/>
          </p:nvSpPr>
          <p:spPr bwMode="auto">
            <a:xfrm>
              <a:off x="1702" y="2612"/>
              <a:ext cx="13" cy="9"/>
            </a:xfrm>
            <a:custGeom>
              <a:avLst/>
              <a:gdLst>
                <a:gd name="T0" fmla="*/ 11 w 13"/>
                <a:gd name="T1" fmla="*/ 9 h 9"/>
                <a:gd name="T2" fmla="*/ 0 w 13"/>
                <a:gd name="T3" fmla="*/ 4 h 9"/>
                <a:gd name="T4" fmla="*/ 11 w 13"/>
                <a:gd name="T5" fmla="*/ 0 h 9"/>
                <a:gd name="T6" fmla="*/ 13 w 13"/>
                <a:gd name="T7" fmla="*/ 2 h 9"/>
                <a:gd name="T8" fmla="*/ 13 w 13"/>
                <a:gd name="T9" fmla="*/ 4 h 9"/>
                <a:gd name="T10" fmla="*/ 13 w 13"/>
                <a:gd name="T11" fmla="*/ 7 h 9"/>
                <a:gd name="T12" fmla="*/ 11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1" y="9"/>
                  </a:moveTo>
                  <a:lnTo>
                    <a:pt x="0" y="4"/>
                  </a:lnTo>
                  <a:lnTo>
                    <a:pt x="11" y="0"/>
                  </a:lnTo>
                  <a:lnTo>
                    <a:pt x="13" y="2"/>
                  </a:lnTo>
                  <a:lnTo>
                    <a:pt x="13" y="4"/>
                  </a:lnTo>
                  <a:lnTo>
                    <a:pt x="13" y="7"/>
                  </a:lnTo>
                  <a:lnTo>
                    <a:pt x="1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11" name="Freeform 721"/>
            <p:cNvSpPr>
              <a:spLocks/>
            </p:cNvSpPr>
            <p:nvPr/>
          </p:nvSpPr>
          <p:spPr bwMode="auto">
            <a:xfrm>
              <a:off x="3253" y="1327"/>
              <a:ext cx="1041" cy="57"/>
            </a:xfrm>
            <a:custGeom>
              <a:avLst/>
              <a:gdLst>
                <a:gd name="T0" fmla="*/ 846 w 1041"/>
                <a:gd name="T1" fmla="*/ 3 h 57"/>
                <a:gd name="T2" fmla="*/ 843 w 1041"/>
                <a:gd name="T3" fmla="*/ 0 h 57"/>
                <a:gd name="T4" fmla="*/ 838 w 1041"/>
                <a:gd name="T5" fmla="*/ 1 h 57"/>
                <a:gd name="T6" fmla="*/ 723 w 1041"/>
                <a:gd name="T7" fmla="*/ 3 h 57"/>
                <a:gd name="T8" fmla="*/ 720 w 1041"/>
                <a:gd name="T9" fmla="*/ 0 h 57"/>
                <a:gd name="T10" fmla="*/ 715 w 1041"/>
                <a:gd name="T11" fmla="*/ 1 h 57"/>
                <a:gd name="T12" fmla="*/ 689 w 1041"/>
                <a:gd name="T13" fmla="*/ 3 h 57"/>
                <a:gd name="T14" fmla="*/ 686 w 1041"/>
                <a:gd name="T15" fmla="*/ 0 h 57"/>
                <a:gd name="T16" fmla="*/ 681 w 1041"/>
                <a:gd name="T17" fmla="*/ 1 h 57"/>
                <a:gd name="T18" fmla="*/ 662 w 1041"/>
                <a:gd name="T19" fmla="*/ 3 h 57"/>
                <a:gd name="T20" fmla="*/ 659 w 1041"/>
                <a:gd name="T21" fmla="*/ 0 h 57"/>
                <a:gd name="T22" fmla="*/ 654 w 1041"/>
                <a:gd name="T23" fmla="*/ 1 h 57"/>
                <a:gd name="T24" fmla="*/ 628 w 1041"/>
                <a:gd name="T25" fmla="*/ 3 h 57"/>
                <a:gd name="T26" fmla="*/ 625 w 1041"/>
                <a:gd name="T27" fmla="*/ 0 h 57"/>
                <a:gd name="T28" fmla="*/ 620 w 1041"/>
                <a:gd name="T29" fmla="*/ 1 h 57"/>
                <a:gd name="T30" fmla="*/ 588 w 1041"/>
                <a:gd name="T31" fmla="*/ 3 h 57"/>
                <a:gd name="T32" fmla="*/ 585 w 1041"/>
                <a:gd name="T33" fmla="*/ 0 h 57"/>
                <a:gd name="T34" fmla="*/ 580 w 1041"/>
                <a:gd name="T35" fmla="*/ 1 h 57"/>
                <a:gd name="T36" fmla="*/ 560 w 1041"/>
                <a:gd name="T37" fmla="*/ 3 h 57"/>
                <a:gd name="T38" fmla="*/ 558 w 1041"/>
                <a:gd name="T39" fmla="*/ 0 h 57"/>
                <a:gd name="T40" fmla="*/ 553 w 1041"/>
                <a:gd name="T41" fmla="*/ 1 h 57"/>
                <a:gd name="T42" fmla="*/ 540 w 1041"/>
                <a:gd name="T43" fmla="*/ 3 h 57"/>
                <a:gd name="T44" fmla="*/ 537 w 1041"/>
                <a:gd name="T45" fmla="*/ 0 h 57"/>
                <a:gd name="T46" fmla="*/ 532 w 1041"/>
                <a:gd name="T47" fmla="*/ 1 h 57"/>
                <a:gd name="T48" fmla="*/ 518 w 1041"/>
                <a:gd name="T49" fmla="*/ 3 h 57"/>
                <a:gd name="T50" fmla="*/ 515 w 1041"/>
                <a:gd name="T51" fmla="*/ 0 h 57"/>
                <a:gd name="T52" fmla="*/ 510 w 1041"/>
                <a:gd name="T53" fmla="*/ 1 h 57"/>
                <a:gd name="T54" fmla="*/ 492 w 1041"/>
                <a:gd name="T55" fmla="*/ 3 h 57"/>
                <a:gd name="T56" fmla="*/ 489 w 1041"/>
                <a:gd name="T57" fmla="*/ 0 h 57"/>
                <a:gd name="T58" fmla="*/ 484 w 1041"/>
                <a:gd name="T59" fmla="*/ 1 h 57"/>
                <a:gd name="T60" fmla="*/ 473 w 1041"/>
                <a:gd name="T61" fmla="*/ 3 h 57"/>
                <a:gd name="T62" fmla="*/ 470 w 1041"/>
                <a:gd name="T63" fmla="*/ 0 h 57"/>
                <a:gd name="T64" fmla="*/ 465 w 1041"/>
                <a:gd name="T65" fmla="*/ 1 h 57"/>
                <a:gd name="T66" fmla="*/ 440 w 1041"/>
                <a:gd name="T67" fmla="*/ 3 h 57"/>
                <a:gd name="T68" fmla="*/ 437 w 1041"/>
                <a:gd name="T69" fmla="*/ 0 h 57"/>
                <a:gd name="T70" fmla="*/ 432 w 1041"/>
                <a:gd name="T71" fmla="*/ 1 h 57"/>
                <a:gd name="T72" fmla="*/ 398 w 1041"/>
                <a:gd name="T73" fmla="*/ 3 h 57"/>
                <a:gd name="T74" fmla="*/ 395 w 1041"/>
                <a:gd name="T75" fmla="*/ 0 h 57"/>
                <a:gd name="T76" fmla="*/ 390 w 1041"/>
                <a:gd name="T77" fmla="*/ 1 h 57"/>
                <a:gd name="T78" fmla="*/ 151 w 1041"/>
                <a:gd name="T79" fmla="*/ 3 h 57"/>
                <a:gd name="T80" fmla="*/ 148 w 1041"/>
                <a:gd name="T81" fmla="*/ 0 h 57"/>
                <a:gd name="T82" fmla="*/ 143 w 1041"/>
                <a:gd name="T83" fmla="*/ 1 h 57"/>
                <a:gd name="T84" fmla="*/ 128 w 1041"/>
                <a:gd name="T85" fmla="*/ 3 h 57"/>
                <a:gd name="T86" fmla="*/ 125 w 1041"/>
                <a:gd name="T87" fmla="*/ 0 h 57"/>
                <a:gd name="T88" fmla="*/ 121 w 1041"/>
                <a:gd name="T89" fmla="*/ 1 h 57"/>
                <a:gd name="T90" fmla="*/ 98 w 1041"/>
                <a:gd name="T91" fmla="*/ 3 h 57"/>
                <a:gd name="T92" fmla="*/ 95 w 1041"/>
                <a:gd name="T93" fmla="*/ 0 h 57"/>
                <a:gd name="T94" fmla="*/ 90 w 1041"/>
                <a:gd name="T95" fmla="*/ 1 h 57"/>
                <a:gd name="T96" fmla="*/ 77 w 1041"/>
                <a:gd name="T97" fmla="*/ 3 h 57"/>
                <a:gd name="T98" fmla="*/ 74 w 1041"/>
                <a:gd name="T99" fmla="*/ 0 h 57"/>
                <a:gd name="T100" fmla="*/ 69 w 1041"/>
                <a:gd name="T101" fmla="*/ 1 h 57"/>
                <a:gd name="T102" fmla="*/ 33 w 1041"/>
                <a:gd name="T103" fmla="*/ 3 h 57"/>
                <a:gd name="T104" fmla="*/ 31 w 1041"/>
                <a:gd name="T105" fmla="*/ 0 h 57"/>
                <a:gd name="T106" fmla="*/ 26 w 1041"/>
                <a:gd name="T107" fmla="*/ 1 h 57"/>
                <a:gd name="T108" fmla="*/ 0 w 1041"/>
                <a:gd name="T109" fmla="*/ 3 h 5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41"/>
                <a:gd name="T166" fmla="*/ 0 h 57"/>
                <a:gd name="T167" fmla="*/ 1041 w 1041"/>
                <a:gd name="T168" fmla="*/ 57 h 5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41" h="57">
                  <a:moveTo>
                    <a:pt x="1041" y="57"/>
                  </a:moveTo>
                  <a:lnTo>
                    <a:pt x="1041" y="3"/>
                  </a:lnTo>
                  <a:lnTo>
                    <a:pt x="846" y="3"/>
                  </a:lnTo>
                  <a:lnTo>
                    <a:pt x="846" y="2"/>
                  </a:lnTo>
                  <a:lnTo>
                    <a:pt x="845" y="1"/>
                  </a:lnTo>
                  <a:lnTo>
                    <a:pt x="843" y="0"/>
                  </a:lnTo>
                  <a:lnTo>
                    <a:pt x="841" y="0"/>
                  </a:lnTo>
                  <a:lnTo>
                    <a:pt x="840" y="0"/>
                  </a:lnTo>
                  <a:lnTo>
                    <a:pt x="838" y="1"/>
                  </a:lnTo>
                  <a:lnTo>
                    <a:pt x="837" y="2"/>
                  </a:lnTo>
                  <a:lnTo>
                    <a:pt x="837" y="3"/>
                  </a:lnTo>
                  <a:lnTo>
                    <a:pt x="723" y="3"/>
                  </a:lnTo>
                  <a:lnTo>
                    <a:pt x="722" y="2"/>
                  </a:lnTo>
                  <a:lnTo>
                    <a:pt x="721" y="1"/>
                  </a:lnTo>
                  <a:lnTo>
                    <a:pt x="720" y="0"/>
                  </a:lnTo>
                  <a:lnTo>
                    <a:pt x="718" y="0"/>
                  </a:lnTo>
                  <a:lnTo>
                    <a:pt x="716" y="0"/>
                  </a:lnTo>
                  <a:lnTo>
                    <a:pt x="715" y="1"/>
                  </a:lnTo>
                  <a:lnTo>
                    <a:pt x="714" y="2"/>
                  </a:lnTo>
                  <a:lnTo>
                    <a:pt x="714" y="3"/>
                  </a:lnTo>
                  <a:lnTo>
                    <a:pt x="689" y="3"/>
                  </a:lnTo>
                  <a:lnTo>
                    <a:pt x="689" y="2"/>
                  </a:lnTo>
                  <a:lnTo>
                    <a:pt x="687" y="1"/>
                  </a:lnTo>
                  <a:lnTo>
                    <a:pt x="686" y="0"/>
                  </a:lnTo>
                  <a:lnTo>
                    <a:pt x="684" y="0"/>
                  </a:lnTo>
                  <a:lnTo>
                    <a:pt x="683" y="0"/>
                  </a:lnTo>
                  <a:lnTo>
                    <a:pt x="681" y="1"/>
                  </a:lnTo>
                  <a:lnTo>
                    <a:pt x="680" y="2"/>
                  </a:lnTo>
                  <a:lnTo>
                    <a:pt x="680" y="3"/>
                  </a:lnTo>
                  <a:lnTo>
                    <a:pt x="662" y="3"/>
                  </a:lnTo>
                  <a:lnTo>
                    <a:pt x="662" y="2"/>
                  </a:lnTo>
                  <a:lnTo>
                    <a:pt x="660" y="1"/>
                  </a:lnTo>
                  <a:lnTo>
                    <a:pt x="659" y="0"/>
                  </a:lnTo>
                  <a:lnTo>
                    <a:pt x="657" y="0"/>
                  </a:lnTo>
                  <a:lnTo>
                    <a:pt x="656" y="0"/>
                  </a:lnTo>
                  <a:lnTo>
                    <a:pt x="654" y="1"/>
                  </a:lnTo>
                  <a:lnTo>
                    <a:pt x="653" y="2"/>
                  </a:lnTo>
                  <a:lnTo>
                    <a:pt x="653" y="3"/>
                  </a:lnTo>
                  <a:lnTo>
                    <a:pt x="628" y="3"/>
                  </a:lnTo>
                  <a:lnTo>
                    <a:pt x="628" y="2"/>
                  </a:lnTo>
                  <a:lnTo>
                    <a:pt x="627" y="1"/>
                  </a:lnTo>
                  <a:lnTo>
                    <a:pt x="625" y="0"/>
                  </a:lnTo>
                  <a:lnTo>
                    <a:pt x="624" y="0"/>
                  </a:lnTo>
                  <a:lnTo>
                    <a:pt x="622" y="0"/>
                  </a:lnTo>
                  <a:lnTo>
                    <a:pt x="620" y="1"/>
                  </a:lnTo>
                  <a:lnTo>
                    <a:pt x="620" y="2"/>
                  </a:lnTo>
                  <a:lnTo>
                    <a:pt x="619" y="3"/>
                  </a:lnTo>
                  <a:lnTo>
                    <a:pt x="588" y="3"/>
                  </a:lnTo>
                  <a:lnTo>
                    <a:pt x="587" y="2"/>
                  </a:lnTo>
                  <a:lnTo>
                    <a:pt x="586" y="1"/>
                  </a:lnTo>
                  <a:lnTo>
                    <a:pt x="585" y="0"/>
                  </a:lnTo>
                  <a:lnTo>
                    <a:pt x="583" y="0"/>
                  </a:lnTo>
                  <a:lnTo>
                    <a:pt x="581" y="0"/>
                  </a:lnTo>
                  <a:lnTo>
                    <a:pt x="580" y="1"/>
                  </a:lnTo>
                  <a:lnTo>
                    <a:pt x="579" y="2"/>
                  </a:lnTo>
                  <a:lnTo>
                    <a:pt x="578" y="3"/>
                  </a:lnTo>
                  <a:lnTo>
                    <a:pt x="560" y="3"/>
                  </a:lnTo>
                  <a:lnTo>
                    <a:pt x="560" y="2"/>
                  </a:lnTo>
                  <a:lnTo>
                    <a:pt x="559" y="1"/>
                  </a:lnTo>
                  <a:lnTo>
                    <a:pt x="558" y="0"/>
                  </a:lnTo>
                  <a:lnTo>
                    <a:pt x="556" y="0"/>
                  </a:lnTo>
                  <a:lnTo>
                    <a:pt x="554" y="0"/>
                  </a:lnTo>
                  <a:lnTo>
                    <a:pt x="553" y="1"/>
                  </a:lnTo>
                  <a:lnTo>
                    <a:pt x="552" y="2"/>
                  </a:lnTo>
                  <a:lnTo>
                    <a:pt x="551" y="3"/>
                  </a:lnTo>
                  <a:lnTo>
                    <a:pt x="540" y="3"/>
                  </a:lnTo>
                  <a:lnTo>
                    <a:pt x="539" y="2"/>
                  </a:lnTo>
                  <a:lnTo>
                    <a:pt x="539" y="1"/>
                  </a:lnTo>
                  <a:lnTo>
                    <a:pt x="537" y="0"/>
                  </a:lnTo>
                  <a:lnTo>
                    <a:pt x="535" y="0"/>
                  </a:lnTo>
                  <a:lnTo>
                    <a:pt x="534" y="0"/>
                  </a:lnTo>
                  <a:lnTo>
                    <a:pt x="532" y="1"/>
                  </a:lnTo>
                  <a:lnTo>
                    <a:pt x="531" y="2"/>
                  </a:lnTo>
                  <a:lnTo>
                    <a:pt x="531" y="3"/>
                  </a:lnTo>
                  <a:lnTo>
                    <a:pt x="518" y="3"/>
                  </a:lnTo>
                  <a:lnTo>
                    <a:pt x="517" y="2"/>
                  </a:lnTo>
                  <a:lnTo>
                    <a:pt x="517" y="1"/>
                  </a:lnTo>
                  <a:lnTo>
                    <a:pt x="515" y="0"/>
                  </a:lnTo>
                  <a:lnTo>
                    <a:pt x="513" y="0"/>
                  </a:lnTo>
                  <a:lnTo>
                    <a:pt x="512" y="0"/>
                  </a:lnTo>
                  <a:lnTo>
                    <a:pt x="510" y="1"/>
                  </a:lnTo>
                  <a:lnTo>
                    <a:pt x="509" y="2"/>
                  </a:lnTo>
                  <a:lnTo>
                    <a:pt x="509" y="3"/>
                  </a:lnTo>
                  <a:lnTo>
                    <a:pt x="492" y="3"/>
                  </a:lnTo>
                  <a:lnTo>
                    <a:pt x="492" y="2"/>
                  </a:lnTo>
                  <a:lnTo>
                    <a:pt x="491" y="1"/>
                  </a:lnTo>
                  <a:lnTo>
                    <a:pt x="489" y="0"/>
                  </a:lnTo>
                  <a:lnTo>
                    <a:pt x="488" y="0"/>
                  </a:lnTo>
                  <a:lnTo>
                    <a:pt x="486" y="0"/>
                  </a:lnTo>
                  <a:lnTo>
                    <a:pt x="484" y="1"/>
                  </a:lnTo>
                  <a:lnTo>
                    <a:pt x="483" y="2"/>
                  </a:lnTo>
                  <a:lnTo>
                    <a:pt x="483" y="3"/>
                  </a:lnTo>
                  <a:lnTo>
                    <a:pt x="473" y="3"/>
                  </a:lnTo>
                  <a:lnTo>
                    <a:pt x="472" y="2"/>
                  </a:lnTo>
                  <a:lnTo>
                    <a:pt x="471" y="1"/>
                  </a:lnTo>
                  <a:lnTo>
                    <a:pt x="470" y="0"/>
                  </a:lnTo>
                  <a:lnTo>
                    <a:pt x="468" y="0"/>
                  </a:lnTo>
                  <a:lnTo>
                    <a:pt x="466" y="0"/>
                  </a:lnTo>
                  <a:lnTo>
                    <a:pt x="465" y="1"/>
                  </a:lnTo>
                  <a:lnTo>
                    <a:pt x="464" y="2"/>
                  </a:lnTo>
                  <a:lnTo>
                    <a:pt x="464" y="3"/>
                  </a:lnTo>
                  <a:lnTo>
                    <a:pt x="440" y="3"/>
                  </a:lnTo>
                  <a:lnTo>
                    <a:pt x="440" y="2"/>
                  </a:lnTo>
                  <a:lnTo>
                    <a:pt x="439" y="1"/>
                  </a:lnTo>
                  <a:lnTo>
                    <a:pt x="437" y="0"/>
                  </a:lnTo>
                  <a:lnTo>
                    <a:pt x="436" y="0"/>
                  </a:lnTo>
                  <a:lnTo>
                    <a:pt x="434" y="0"/>
                  </a:lnTo>
                  <a:lnTo>
                    <a:pt x="432" y="1"/>
                  </a:lnTo>
                  <a:lnTo>
                    <a:pt x="432" y="2"/>
                  </a:lnTo>
                  <a:lnTo>
                    <a:pt x="431" y="3"/>
                  </a:lnTo>
                  <a:lnTo>
                    <a:pt x="398" y="3"/>
                  </a:lnTo>
                  <a:lnTo>
                    <a:pt x="398" y="2"/>
                  </a:lnTo>
                  <a:lnTo>
                    <a:pt x="397" y="1"/>
                  </a:lnTo>
                  <a:lnTo>
                    <a:pt x="395" y="0"/>
                  </a:lnTo>
                  <a:lnTo>
                    <a:pt x="394" y="0"/>
                  </a:lnTo>
                  <a:lnTo>
                    <a:pt x="392" y="0"/>
                  </a:lnTo>
                  <a:lnTo>
                    <a:pt x="390" y="1"/>
                  </a:lnTo>
                  <a:lnTo>
                    <a:pt x="389" y="2"/>
                  </a:lnTo>
                  <a:lnTo>
                    <a:pt x="389" y="3"/>
                  </a:lnTo>
                  <a:lnTo>
                    <a:pt x="151" y="3"/>
                  </a:lnTo>
                  <a:lnTo>
                    <a:pt x="150" y="2"/>
                  </a:lnTo>
                  <a:lnTo>
                    <a:pt x="149" y="1"/>
                  </a:lnTo>
                  <a:lnTo>
                    <a:pt x="148" y="0"/>
                  </a:lnTo>
                  <a:lnTo>
                    <a:pt x="146" y="0"/>
                  </a:lnTo>
                  <a:lnTo>
                    <a:pt x="145" y="0"/>
                  </a:lnTo>
                  <a:lnTo>
                    <a:pt x="143" y="1"/>
                  </a:lnTo>
                  <a:lnTo>
                    <a:pt x="142" y="2"/>
                  </a:lnTo>
                  <a:lnTo>
                    <a:pt x="142" y="3"/>
                  </a:lnTo>
                  <a:lnTo>
                    <a:pt x="128" y="3"/>
                  </a:lnTo>
                  <a:lnTo>
                    <a:pt x="128" y="2"/>
                  </a:lnTo>
                  <a:lnTo>
                    <a:pt x="127" y="1"/>
                  </a:lnTo>
                  <a:lnTo>
                    <a:pt x="125" y="0"/>
                  </a:lnTo>
                  <a:lnTo>
                    <a:pt x="124" y="0"/>
                  </a:lnTo>
                  <a:lnTo>
                    <a:pt x="122" y="0"/>
                  </a:lnTo>
                  <a:lnTo>
                    <a:pt x="121" y="1"/>
                  </a:lnTo>
                  <a:lnTo>
                    <a:pt x="120" y="2"/>
                  </a:lnTo>
                  <a:lnTo>
                    <a:pt x="119" y="3"/>
                  </a:lnTo>
                  <a:lnTo>
                    <a:pt x="98" y="3"/>
                  </a:lnTo>
                  <a:lnTo>
                    <a:pt x="98" y="2"/>
                  </a:lnTo>
                  <a:lnTo>
                    <a:pt x="96" y="1"/>
                  </a:lnTo>
                  <a:lnTo>
                    <a:pt x="95" y="0"/>
                  </a:lnTo>
                  <a:lnTo>
                    <a:pt x="93" y="0"/>
                  </a:lnTo>
                  <a:lnTo>
                    <a:pt x="92" y="0"/>
                  </a:lnTo>
                  <a:lnTo>
                    <a:pt x="90" y="1"/>
                  </a:lnTo>
                  <a:lnTo>
                    <a:pt x="89" y="2"/>
                  </a:lnTo>
                  <a:lnTo>
                    <a:pt x="89" y="3"/>
                  </a:lnTo>
                  <a:lnTo>
                    <a:pt x="77" y="3"/>
                  </a:lnTo>
                  <a:lnTo>
                    <a:pt x="76" y="2"/>
                  </a:lnTo>
                  <a:lnTo>
                    <a:pt x="75" y="1"/>
                  </a:lnTo>
                  <a:lnTo>
                    <a:pt x="74" y="0"/>
                  </a:lnTo>
                  <a:lnTo>
                    <a:pt x="72" y="0"/>
                  </a:lnTo>
                  <a:lnTo>
                    <a:pt x="70" y="0"/>
                  </a:lnTo>
                  <a:lnTo>
                    <a:pt x="69" y="1"/>
                  </a:lnTo>
                  <a:lnTo>
                    <a:pt x="68" y="2"/>
                  </a:lnTo>
                  <a:lnTo>
                    <a:pt x="67" y="3"/>
                  </a:lnTo>
                  <a:lnTo>
                    <a:pt x="33" y="3"/>
                  </a:lnTo>
                  <a:lnTo>
                    <a:pt x="33" y="2"/>
                  </a:lnTo>
                  <a:lnTo>
                    <a:pt x="32" y="1"/>
                  </a:lnTo>
                  <a:lnTo>
                    <a:pt x="31" y="0"/>
                  </a:lnTo>
                  <a:lnTo>
                    <a:pt x="29" y="0"/>
                  </a:lnTo>
                  <a:lnTo>
                    <a:pt x="27" y="0"/>
                  </a:lnTo>
                  <a:lnTo>
                    <a:pt x="26" y="1"/>
                  </a:lnTo>
                  <a:lnTo>
                    <a:pt x="25" y="2"/>
                  </a:lnTo>
                  <a:lnTo>
                    <a:pt x="24" y="3"/>
                  </a:lnTo>
                  <a:lnTo>
                    <a:pt x="0" y="3"/>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12" name="Freeform 722"/>
            <p:cNvSpPr>
              <a:spLocks/>
            </p:cNvSpPr>
            <p:nvPr/>
          </p:nvSpPr>
          <p:spPr bwMode="auto">
            <a:xfrm>
              <a:off x="4288" y="1383"/>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13" name="Freeform 723"/>
            <p:cNvSpPr>
              <a:spLocks/>
            </p:cNvSpPr>
            <p:nvPr/>
          </p:nvSpPr>
          <p:spPr bwMode="auto">
            <a:xfrm>
              <a:off x="3242" y="1326"/>
              <a:ext cx="13" cy="9"/>
            </a:xfrm>
            <a:custGeom>
              <a:avLst/>
              <a:gdLst>
                <a:gd name="T0" fmla="*/ 11 w 13"/>
                <a:gd name="T1" fmla="*/ 9 h 9"/>
                <a:gd name="T2" fmla="*/ 0 w 13"/>
                <a:gd name="T3" fmla="*/ 4 h 9"/>
                <a:gd name="T4" fmla="*/ 11 w 13"/>
                <a:gd name="T5" fmla="*/ 0 h 9"/>
                <a:gd name="T6" fmla="*/ 13 w 13"/>
                <a:gd name="T7" fmla="*/ 2 h 9"/>
                <a:gd name="T8" fmla="*/ 13 w 13"/>
                <a:gd name="T9" fmla="*/ 4 h 9"/>
                <a:gd name="T10" fmla="*/ 13 w 13"/>
                <a:gd name="T11" fmla="*/ 7 h 9"/>
                <a:gd name="T12" fmla="*/ 11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1" y="9"/>
                  </a:moveTo>
                  <a:lnTo>
                    <a:pt x="0" y="4"/>
                  </a:lnTo>
                  <a:lnTo>
                    <a:pt x="11" y="0"/>
                  </a:lnTo>
                  <a:lnTo>
                    <a:pt x="13" y="2"/>
                  </a:lnTo>
                  <a:lnTo>
                    <a:pt x="13" y="4"/>
                  </a:lnTo>
                  <a:lnTo>
                    <a:pt x="13" y="7"/>
                  </a:lnTo>
                  <a:lnTo>
                    <a:pt x="11" y="9"/>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14" name="Freeform 724"/>
            <p:cNvSpPr>
              <a:spLocks/>
            </p:cNvSpPr>
            <p:nvPr/>
          </p:nvSpPr>
          <p:spPr bwMode="auto">
            <a:xfrm>
              <a:off x="3253" y="1370"/>
              <a:ext cx="173" cy="389"/>
            </a:xfrm>
            <a:custGeom>
              <a:avLst/>
              <a:gdLst>
                <a:gd name="T0" fmla="*/ 173 w 173"/>
                <a:gd name="T1" fmla="*/ 389 h 389"/>
                <a:gd name="T2" fmla="*/ 173 w 173"/>
                <a:gd name="T3" fmla="*/ 4 h 389"/>
                <a:gd name="T4" fmla="*/ 151 w 173"/>
                <a:gd name="T5" fmla="*/ 4 h 389"/>
                <a:gd name="T6" fmla="*/ 150 w 173"/>
                <a:gd name="T7" fmla="*/ 3 h 389"/>
                <a:gd name="T8" fmla="*/ 149 w 173"/>
                <a:gd name="T9" fmla="*/ 1 h 389"/>
                <a:gd name="T10" fmla="*/ 148 w 173"/>
                <a:gd name="T11" fmla="*/ 1 h 389"/>
                <a:gd name="T12" fmla="*/ 146 w 173"/>
                <a:gd name="T13" fmla="*/ 0 h 389"/>
                <a:gd name="T14" fmla="*/ 145 w 173"/>
                <a:gd name="T15" fmla="*/ 1 h 389"/>
                <a:gd name="T16" fmla="*/ 143 w 173"/>
                <a:gd name="T17" fmla="*/ 1 h 389"/>
                <a:gd name="T18" fmla="*/ 142 w 173"/>
                <a:gd name="T19" fmla="*/ 3 h 389"/>
                <a:gd name="T20" fmla="*/ 142 w 173"/>
                <a:gd name="T21" fmla="*/ 4 h 389"/>
                <a:gd name="T22" fmla="*/ 128 w 173"/>
                <a:gd name="T23" fmla="*/ 4 h 389"/>
                <a:gd name="T24" fmla="*/ 128 w 173"/>
                <a:gd name="T25" fmla="*/ 3 h 389"/>
                <a:gd name="T26" fmla="*/ 127 w 173"/>
                <a:gd name="T27" fmla="*/ 1 h 389"/>
                <a:gd name="T28" fmla="*/ 125 w 173"/>
                <a:gd name="T29" fmla="*/ 1 h 389"/>
                <a:gd name="T30" fmla="*/ 124 w 173"/>
                <a:gd name="T31" fmla="*/ 0 h 389"/>
                <a:gd name="T32" fmla="*/ 122 w 173"/>
                <a:gd name="T33" fmla="*/ 1 h 389"/>
                <a:gd name="T34" fmla="*/ 121 w 173"/>
                <a:gd name="T35" fmla="*/ 1 h 389"/>
                <a:gd name="T36" fmla="*/ 120 w 173"/>
                <a:gd name="T37" fmla="*/ 3 h 389"/>
                <a:gd name="T38" fmla="*/ 119 w 173"/>
                <a:gd name="T39" fmla="*/ 4 h 389"/>
                <a:gd name="T40" fmla="*/ 98 w 173"/>
                <a:gd name="T41" fmla="*/ 4 h 389"/>
                <a:gd name="T42" fmla="*/ 98 w 173"/>
                <a:gd name="T43" fmla="*/ 3 h 389"/>
                <a:gd name="T44" fmla="*/ 96 w 173"/>
                <a:gd name="T45" fmla="*/ 1 h 389"/>
                <a:gd name="T46" fmla="*/ 95 w 173"/>
                <a:gd name="T47" fmla="*/ 1 h 389"/>
                <a:gd name="T48" fmla="*/ 93 w 173"/>
                <a:gd name="T49" fmla="*/ 0 h 389"/>
                <a:gd name="T50" fmla="*/ 92 w 173"/>
                <a:gd name="T51" fmla="*/ 1 h 389"/>
                <a:gd name="T52" fmla="*/ 90 w 173"/>
                <a:gd name="T53" fmla="*/ 1 h 389"/>
                <a:gd name="T54" fmla="*/ 89 w 173"/>
                <a:gd name="T55" fmla="*/ 3 h 389"/>
                <a:gd name="T56" fmla="*/ 89 w 173"/>
                <a:gd name="T57" fmla="*/ 4 h 389"/>
                <a:gd name="T58" fmla="*/ 77 w 173"/>
                <a:gd name="T59" fmla="*/ 4 h 389"/>
                <a:gd name="T60" fmla="*/ 76 w 173"/>
                <a:gd name="T61" fmla="*/ 3 h 389"/>
                <a:gd name="T62" fmla="*/ 75 w 173"/>
                <a:gd name="T63" fmla="*/ 1 h 389"/>
                <a:gd name="T64" fmla="*/ 74 w 173"/>
                <a:gd name="T65" fmla="*/ 1 h 389"/>
                <a:gd name="T66" fmla="*/ 72 w 173"/>
                <a:gd name="T67" fmla="*/ 0 h 389"/>
                <a:gd name="T68" fmla="*/ 70 w 173"/>
                <a:gd name="T69" fmla="*/ 1 h 389"/>
                <a:gd name="T70" fmla="*/ 69 w 173"/>
                <a:gd name="T71" fmla="*/ 1 h 389"/>
                <a:gd name="T72" fmla="*/ 68 w 173"/>
                <a:gd name="T73" fmla="*/ 3 h 389"/>
                <a:gd name="T74" fmla="*/ 67 w 173"/>
                <a:gd name="T75" fmla="*/ 4 h 389"/>
                <a:gd name="T76" fmla="*/ 54 w 173"/>
                <a:gd name="T77" fmla="*/ 4 h 389"/>
                <a:gd name="T78" fmla="*/ 54 w 173"/>
                <a:gd name="T79" fmla="*/ 3 h 389"/>
                <a:gd name="T80" fmla="*/ 53 w 173"/>
                <a:gd name="T81" fmla="*/ 1 h 389"/>
                <a:gd name="T82" fmla="*/ 51 w 173"/>
                <a:gd name="T83" fmla="*/ 1 h 389"/>
                <a:gd name="T84" fmla="*/ 49 w 173"/>
                <a:gd name="T85" fmla="*/ 0 h 389"/>
                <a:gd name="T86" fmla="*/ 48 w 173"/>
                <a:gd name="T87" fmla="*/ 1 h 389"/>
                <a:gd name="T88" fmla="*/ 46 w 173"/>
                <a:gd name="T89" fmla="*/ 1 h 389"/>
                <a:gd name="T90" fmla="*/ 45 w 173"/>
                <a:gd name="T91" fmla="*/ 3 h 389"/>
                <a:gd name="T92" fmla="*/ 45 w 173"/>
                <a:gd name="T93" fmla="*/ 4 h 389"/>
                <a:gd name="T94" fmla="*/ 33 w 173"/>
                <a:gd name="T95" fmla="*/ 4 h 389"/>
                <a:gd name="T96" fmla="*/ 33 w 173"/>
                <a:gd name="T97" fmla="*/ 3 h 389"/>
                <a:gd name="T98" fmla="*/ 32 w 173"/>
                <a:gd name="T99" fmla="*/ 1 h 389"/>
                <a:gd name="T100" fmla="*/ 31 w 173"/>
                <a:gd name="T101" fmla="*/ 1 h 389"/>
                <a:gd name="T102" fmla="*/ 29 w 173"/>
                <a:gd name="T103" fmla="*/ 0 h 389"/>
                <a:gd name="T104" fmla="*/ 27 w 173"/>
                <a:gd name="T105" fmla="*/ 1 h 389"/>
                <a:gd name="T106" fmla="*/ 26 w 173"/>
                <a:gd name="T107" fmla="*/ 1 h 389"/>
                <a:gd name="T108" fmla="*/ 25 w 173"/>
                <a:gd name="T109" fmla="*/ 3 h 389"/>
                <a:gd name="T110" fmla="*/ 24 w 173"/>
                <a:gd name="T111" fmla="*/ 4 h 389"/>
                <a:gd name="T112" fmla="*/ 0 w 173"/>
                <a:gd name="T113" fmla="*/ 4 h 38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73"/>
                <a:gd name="T172" fmla="*/ 0 h 389"/>
                <a:gd name="T173" fmla="*/ 173 w 173"/>
                <a:gd name="T174" fmla="*/ 389 h 38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73" h="389">
                  <a:moveTo>
                    <a:pt x="173" y="389"/>
                  </a:moveTo>
                  <a:lnTo>
                    <a:pt x="173" y="4"/>
                  </a:lnTo>
                  <a:lnTo>
                    <a:pt x="151" y="4"/>
                  </a:lnTo>
                  <a:lnTo>
                    <a:pt x="150" y="3"/>
                  </a:lnTo>
                  <a:lnTo>
                    <a:pt x="149" y="1"/>
                  </a:lnTo>
                  <a:lnTo>
                    <a:pt x="148" y="1"/>
                  </a:lnTo>
                  <a:lnTo>
                    <a:pt x="146" y="0"/>
                  </a:lnTo>
                  <a:lnTo>
                    <a:pt x="145" y="1"/>
                  </a:lnTo>
                  <a:lnTo>
                    <a:pt x="143" y="1"/>
                  </a:lnTo>
                  <a:lnTo>
                    <a:pt x="142" y="3"/>
                  </a:lnTo>
                  <a:lnTo>
                    <a:pt x="142" y="4"/>
                  </a:lnTo>
                  <a:lnTo>
                    <a:pt x="128" y="4"/>
                  </a:lnTo>
                  <a:lnTo>
                    <a:pt x="128" y="3"/>
                  </a:lnTo>
                  <a:lnTo>
                    <a:pt x="127" y="1"/>
                  </a:lnTo>
                  <a:lnTo>
                    <a:pt x="125" y="1"/>
                  </a:lnTo>
                  <a:lnTo>
                    <a:pt x="124" y="0"/>
                  </a:lnTo>
                  <a:lnTo>
                    <a:pt x="122" y="1"/>
                  </a:lnTo>
                  <a:lnTo>
                    <a:pt x="121" y="1"/>
                  </a:lnTo>
                  <a:lnTo>
                    <a:pt x="120" y="3"/>
                  </a:lnTo>
                  <a:lnTo>
                    <a:pt x="119" y="4"/>
                  </a:lnTo>
                  <a:lnTo>
                    <a:pt x="98" y="4"/>
                  </a:lnTo>
                  <a:lnTo>
                    <a:pt x="98" y="3"/>
                  </a:lnTo>
                  <a:lnTo>
                    <a:pt x="96" y="1"/>
                  </a:lnTo>
                  <a:lnTo>
                    <a:pt x="95" y="1"/>
                  </a:lnTo>
                  <a:lnTo>
                    <a:pt x="93" y="0"/>
                  </a:lnTo>
                  <a:lnTo>
                    <a:pt x="92" y="1"/>
                  </a:lnTo>
                  <a:lnTo>
                    <a:pt x="90" y="1"/>
                  </a:lnTo>
                  <a:lnTo>
                    <a:pt x="89" y="3"/>
                  </a:lnTo>
                  <a:lnTo>
                    <a:pt x="89" y="4"/>
                  </a:lnTo>
                  <a:lnTo>
                    <a:pt x="77" y="4"/>
                  </a:lnTo>
                  <a:lnTo>
                    <a:pt x="76" y="3"/>
                  </a:lnTo>
                  <a:lnTo>
                    <a:pt x="75" y="1"/>
                  </a:lnTo>
                  <a:lnTo>
                    <a:pt x="74" y="1"/>
                  </a:lnTo>
                  <a:lnTo>
                    <a:pt x="72" y="0"/>
                  </a:lnTo>
                  <a:lnTo>
                    <a:pt x="70" y="1"/>
                  </a:lnTo>
                  <a:lnTo>
                    <a:pt x="69" y="1"/>
                  </a:lnTo>
                  <a:lnTo>
                    <a:pt x="68" y="3"/>
                  </a:lnTo>
                  <a:lnTo>
                    <a:pt x="67" y="4"/>
                  </a:lnTo>
                  <a:lnTo>
                    <a:pt x="54" y="4"/>
                  </a:lnTo>
                  <a:lnTo>
                    <a:pt x="54" y="3"/>
                  </a:lnTo>
                  <a:lnTo>
                    <a:pt x="53" y="1"/>
                  </a:lnTo>
                  <a:lnTo>
                    <a:pt x="51" y="1"/>
                  </a:lnTo>
                  <a:lnTo>
                    <a:pt x="49" y="0"/>
                  </a:lnTo>
                  <a:lnTo>
                    <a:pt x="48" y="1"/>
                  </a:lnTo>
                  <a:lnTo>
                    <a:pt x="46" y="1"/>
                  </a:lnTo>
                  <a:lnTo>
                    <a:pt x="45" y="3"/>
                  </a:lnTo>
                  <a:lnTo>
                    <a:pt x="45" y="4"/>
                  </a:lnTo>
                  <a:lnTo>
                    <a:pt x="33" y="4"/>
                  </a:lnTo>
                  <a:lnTo>
                    <a:pt x="33" y="3"/>
                  </a:lnTo>
                  <a:lnTo>
                    <a:pt x="32" y="1"/>
                  </a:lnTo>
                  <a:lnTo>
                    <a:pt x="31" y="1"/>
                  </a:lnTo>
                  <a:lnTo>
                    <a:pt x="29" y="0"/>
                  </a:lnTo>
                  <a:lnTo>
                    <a:pt x="27" y="1"/>
                  </a:lnTo>
                  <a:lnTo>
                    <a:pt x="26" y="1"/>
                  </a:lnTo>
                  <a:lnTo>
                    <a:pt x="25" y="3"/>
                  </a:lnTo>
                  <a:lnTo>
                    <a:pt x="24" y="4"/>
                  </a:lnTo>
                  <a:lnTo>
                    <a:pt x="0" y="4"/>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15" name="Freeform 725"/>
            <p:cNvSpPr>
              <a:spLocks/>
            </p:cNvSpPr>
            <p:nvPr/>
          </p:nvSpPr>
          <p:spPr bwMode="auto">
            <a:xfrm>
              <a:off x="3420" y="1758"/>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16" name="Freeform 726"/>
            <p:cNvSpPr>
              <a:spLocks/>
            </p:cNvSpPr>
            <p:nvPr/>
          </p:nvSpPr>
          <p:spPr bwMode="auto">
            <a:xfrm>
              <a:off x="3242" y="1369"/>
              <a:ext cx="13" cy="9"/>
            </a:xfrm>
            <a:custGeom>
              <a:avLst/>
              <a:gdLst>
                <a:gd name="T0" fmla="*/ 11 w 13"/>
                <a:gd name="T1" fmla="*/ 9 h 9"/>
                <a:gd name="T2" fmla="*/ 0 w 13"/>
                <a:gd name="T3" fmla="*/ 5 h 9"/>
                <a:gd name="T4" fmla="*/ 11 w 13"/>
                <a:gd name="T5" fmla="*/ 0 h 9"/>
                <a:gd name="T6" fmla="*/ 13 w 13"/>
                <a:gd name="T7" fmla="*/ 3 h 9"/>
                <a:gd name="T8" fmla="*/ 13 w 13"/>
                <a:gd name="T9" fmla="*/ 5 h 9"/>
                <a:gd name="T10" fmla="*/ 13 w 13"/>
                <a:gd name="T11" fmla="*/ 7 h 9"/>
                <a:gd name="T12" fmla="*/ 11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1" y="9"/>
                  </a:moveTo>
                  <a:lnTo>
                    <a:pt x="0" y="5"/>
                  </a:lnTo>
                  <a:lnTo>
                    <a:pt x="11" y="0"/>
                  </a:lnTo>
                  <a:lnTo>
                    <a:pt x="13" y="3"/>
                  </a:lnTo>
                  <a:lnTo>
                    <a:pt x="13" y="5"/>
                  </a:lnTo>
                  <a:lnTo>
                    <a:pt x="13" y="7"/>
                  </a:lnTo>
                  <a:lnTo>
                    <a:pt x="11"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17" name="Freeform 727"/>
            <p:cNvSpPr>
              <a:spLocks/>
            </p:cNvSpPr>
            <p:nvPr/>
          </p:nvSpPr>
          <p:spPr bwMode="auto">
            <a:xfrm>
              <a:off x="2907" y="1397"/>
              <a:ext cx="108" cy="418"/>
            </a:xfrm>
            <a:custGeom>
              <a:avLst/>
              <a:gdLst>
                <a:gd name="T0" fmla="*/ 0 w 108"/>
                <a:gd name="T1" fmla="*/ 418 h 418"/>
                <a:gd name="T2" fmla="*/ 0 w 108"/>
                <a:gd name="T3" fmla="*/ 314 h 418"/>
                <a:gd name="T4" fmla="*/ 18 w 108"/>
                <a:gd name="T5" fmla="*/ 314 h 418"/>
                <a:gd name="T6" fmla="*/ 18 w 108"/>
                <a:gd name="T7" fmla="*/ 313 h 418"/>
                <a:gd name="T8" fmla="*/ 19 w 108"/>
                <a:gd name="T9" fmla="*/ 312 h 418"/>
                <a:gd name="T10" fmla="*/ 20 w 108"/>
                <a:gd name="T11" fmla="*/ 311 h 418"/>
                <a:gd name="T12" fmla="*/ 22 w 108"/>
                <a:gd name="T13" fmla="*/ 311 h 418"/>
                <a:gd name="T14" fmla="*/ 24 w 108"/>
                <a:gd name="T15" fmla="*/ 311 h 418"/>
                <a:gd name="T16" fmla="*/ 25 w 108"/>
                <a:gd name="T17" fmla="*/ 312 h 418"/>
                <a:gd name="T18" fmla="*/ 26 w 108"/>
                <a:gd name="T19" fmla="*/ 313 h 418"/>
                <a:gd name="T20" fmla="*/ 27 w 108"/>
                <a:gd name="T21" fmla="*/ 314 h 418"/>
                <a:gd name="T22" fmla="*/ 67 w 108"/>
                <a:gd name="T23" fmla="*/ 314 h 418"/>
                <a:gd name="T24" fmla="*/ 67 w 108"/>
                <a:gd name="T25" fmla="*/ 313 h 418"/>
                <a:gd name="T26" fmla="*/ 68 w 108"/>
                <a:gd name="T27" fmla="*/ 312 h 418"/>
                <a:gd name="T28" fmla="*/ 69 w 108"/>
                <a:gd name="T29" fmla="*/ 311 h 418"/>
                <a:gd name="T30" fmla="*/ 71 w 108"/>
                <a:gd name="T31" fmla="*/ 311 h 418"/>
                <a:gd name="T32" fmla="*/ 73 w 108"/>
                <a:gd name="T33" fmla="*/ 311 h 418"/>
                <a:gd name="T34" fmla="*/ 74 w 108"/>
                <a:gd name="T35" fmla="*/ 312 h 418"/>
                <a:gd name="T36" fmla="*/ 75 w 108"/>
                <a:gd name="T37" fmla="*/ 313 h 418"/>
                <a:gd name="T38" fmla="*/ 76 w 108"/>
                <a:gd name="T39" fmla="*/ 314 h 418"/>
                <a:gd name="T40" fmla="*/ 84 w 108"/>
                <a:gd name="T41" fmla="*/ 314 h 418"/>
                <a:gd name="T42" fmla="*/ 84 w 108"/>
                <a:gd name="T43" fmla="*/ 312 h 418"/>
                <a:gd name="T44" fmla="*/ 85 w 108"/>
                <a:gd name="T45" fmla="*/ 311 h 418"/>
                <a:gd name="T46" fmla="*/ 86 w 108"/>
                <a:gd name="T47" fmla="*/ 310 h 418"/>
                <a:gd name="T48" fmla="*/ 88 w 108"/>
                <a:gd name="T49" fmla="*/ 309 h 418"/>
                <a:gd name="T50" fmla="*/ 90 w 108"/>
                <a:gd name="T51" fmla="*/ 309 h 418"/>
                <a:gd name="T52" fmla="*/ 92 w 108"/>
                <a:gd name="T53" fmla="*/ 309 h 418"/>
                <a:gd name="T54" fmla="*/ 94 w 108"/>
                <a:gd name="T55" fmla="*/ 310 h 418"/>
                <a:gd name="T56" fmla="*/ 96 w 108"/>
                <a:gd name="T57" fmla="*/ 311 h 418"/>
                <a:gd name="T58" fmla="*/ 97 w 108"/>
                <a:gd name="T59" fmla="*/ 312 h 418"/>
                <a:gd name="T60" fmla="*/ 97 w 108"/>
                <a:gd name="T61" fmla="*/ 314 h 418"/>
                <a:gd name="T62" fmla="*/ 108 w 108"/>
                <a:gd name="T63" fmla="*/ 314 h 418"/>
                <a:gd name="T64" fmla="*/ 108 w 108"/>
                <a:gd name="T65" fmla="*/ 0 h 4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8"/>
                <a:gd name="T100" fmla="*/ 0 h 418"/>
                <a:gd name="T101" fmla="*/ 108 w 108"/>
                <a:gd name="T102" fmla="*/ 418 h 4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8" h="418">
                  <a:moveTo>
                    <a:pt x="0" y="418"/>
                  </a:moveTo>
                  <a:lnTo>
                    <a:pt x="0" y="314"/>
                  </a:lnTo>
                  <a:lnTo>
                    <a:pt x="18" y="314"/>
                  </a:lnTo>
                  <a:lnTo>
                    <a:pt x="18" y="313"/>
                  </a:lnTo>
                  <a:lnTo>
                    <a:pt x="19" y="312"/>
                  </a:lnTo>
                  <a:lnTo>
                    <a:pt x="20" y="311"/>
                  </a:lnTo>
                  <a:lnTo>
                    <a:pt x="22" y="311"/>
                  </a:lnTo>
                  <a:lnTo>
                    <a:pt x="24" y="311"/>
                  </a:lnTo>
                  <a:lnTo>
                    <a:pt x="25" y="312"/>
                  </a:lnTo>
                  <a:lnTo>
                    <a:pt x="26" y="313"/>
                  </a:lnTo>
                  <a:lnTo>
                    <a:pt x="27" y="314"/>
                  </a:lnTo>
                  <a:lnTo>
                    <a:pt x="67" y="314"/>
                  </a:lnTo>
                  <a:lnTo>
                    <a:pt x="67" y="313"/>
                  </a:lnTo>
                  <a:lnTo>
                    <a:pt x="68" y="312"/>
                  </a:lnTo>
                  <a:lnTo>
                    <a:pt x="69" y="311"/>
                  </a:lnTo>
                  <a:lnTo>
                    <a:pt x="71" y="311"/>
                  </a:lnTo>
                  <a:lnTo>
                    <a:pt x="73" y="311"/>
                  </a:lnTo>
                  <a:lnTo>
                    <a:pt x="74" y="312"/>
                  </a:lnTo>
                  <a:lnTo>
                    <a:pt x="75" y="313"/>
                  </a:lnTo>
                  <a:lnTo>
                    <a:pt x="76" y="314"/>
                  </a:lnTo>
                  <a:lnTo>
                    <a:pt x="84" y="314"/>
                  </a:lnTo>
                  <a:lnTo>
                    <a:pt x="84" y="312"/>
                  </a:lnTo>
                  <a:lnTo>
                    <a:pt x="85" y="311"/>
                  </a:lnTo>
                  <a:lnTo>
                    <a:pt x="86" y="310"/>
                  </a:lnTo>
                  <a:lnTo>
                    <a:pt x="88" y="309"/>
                  </a:lnTo>
                  <a:lnTo>
                    <a:pt x="90" y="309"/>
                  </a:lnTo>
                  <a:lnTo>
                    <a:pt x="92" y="309"/>
                  </a:lnTo>
                  <a:lnTo>
                    <a:pt x="94" y="310"/>
                  </a:lnTo>
                  <a:lnTo>
                    <a:pt x="96" y="311"/>
                  </a:lnTo>
                  <a:lnTo>
                    <a:pt x="97" y="312"/>
                  </a:lnTo>
                  <a:lnTo>
                    <a:pt x="97" y="314"/>
                  </a:lnTo>
                  <a:lnTo>
                    <a:pt x="108" y="314"/>
                  </a:lnTo>
                  <a:lnTo>
                    <a:pt x="108"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18" name="Freeform 728"/>
            <p:cNvSpPr>
              <a:spLocks/>
            </p:cNvSpPr>
            <p:nvPr/>
          </p:nvSpPr>
          <p:spPr bwMode="auto">
            <a:xfrm>
              <a:off x="2901" y="1814"/>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19" name="Freeform 729"/>
            <p:cNvSpPr>
              <a:spLocks/>
            </p:cNvSpPr>
            <p:nvPr/>
          </p:nvSpPr>
          <p:spPr bwMode="auto">
            <a:xfrm>
              <a:off x="3009" y="1388"/>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20" name="Freeform 730"/>
            <p:cNvSpPr>
              <a:spLocks/>
            </p:cNvSpPr>
            <p:nvPr/>
          </p:nvSpPr>
          <p:spPr bwMode="auto">
            <a:xfrm>
              <a:off x="1713" y="1388"/>
              <a:ext cx="1407" cy="1319"/>
            </a:xfrm>
            <a:custGeom>
              <a:avLst/>
              <a:gdLst>
                <a:gd name="T0" fmla="*/ 1279 w 1407"/>
                <a:gd name="T1" fmla="*/ 231 h 1319"/>
                <a:gd name="T2" fmla="*/ 1288 w 1407"/>
                <a:gd name="T3" fmla="*/ 230 h 1319"/>
                <a:gd name="T4" fmla="*/ 1298 w 1407"/>
                <a:gd name="T5" fmla="*/ 233 h 1319"/>
                <a:gd name="T6" fmla="*/ 1306 w 1407"/>
                <a:gd name="T7" fmla="*/ 232 h 1319"/>
                <a:gd name="T8" fmla="*/ 1319 w 1407"/>
                <a:gd name="T9" fmla="*/ 232 h 1319"/>
                <a:gd name="T10" fmla="*/ 1327 w 1407"/>
                <a:gd name="T11" fmla="*/ 233 h 1319"/>
                <a:gd name="T12" fmla="*/ 1345 w 1407"/>
                <a:gd name="T13" fmla="*/ 231 h 1319"/>
                <a:gd name="T14" fmla="*/ 1351 w 1407"/>
                <a:gd name="T15" fmla="*/ 234 h 1319"/>
                <a:gd name="T16" fmla="*/ 1368 w 1407"/>
                <a:gd name="T17" fmla="*/ 231 h 1319"/>
                <a:gd name="T18" fmla="*/ 1383 w 1407"/>
                <a:gd name="T19" fmla="*/ 234 h 1319"/>
                <a:gd name="T20" fmla="*/ 1389 w 1407"/>
                <a:gd name="T21" fmla="*/ 231 h 1319"/>
                <a:gd name="T22" fmla="*/ 1407 w 1407"/>
                <a:gd name="T23" fmla="*/ 1319 h 1319"/>
                <a:gd name="T24" fmla="*/ 1370 w 1407"/>
                <a:gd name="T25" fmla="*/ 1316 h 1319"/>
                <a:gd name="T26" fmla="*/ 1257 w 1407"/>
                <a:gd name="T27" fmla="*/ 1319 h 1319"/>
                <a:gd name="T28" fmla="*/ 1251 w 1407"/>
                <a:gd name="T29" fmla="*/ 1316 h 1319"/>
                <a:gd name="T30" fmla="*/ 1082 w 1407"/>
                <a:gd name="T31" fmla="*/ 1318 h 1319"/>
                <a:gd name="T32" fmla="*/ 1075 w 1407"/>
                <a:gd name="T33" fmla="*/ 1317 h 1319"/>
                <a:gd name="T34" fmla="*/ 981 w 1407"/>
                <a:gd name="T35" fmla="*/ 1317 h 1319"/>
                <a:gd name="T36" fmla="*/ 973 w 1407"/>
                <a:gd name="T37" fmla="*/ 1318 h 1319"/>
                <a:gd name="T38" fmla="*/ 916 w 1407"/>
                <a:gd name="T39" fmla="*/ 1316 h 1319"/>
                <a:gd name="T40" fmla="*/ 910 w 1407"/>
                <a:gd name="T41" fmla="*/ 1319 h 1319"/>
                <a:gd name="T42" fmla="*/ 892 w 1407"/>
                <a:gd name="T43" fmla="*/ 1316 h 1319"/>
                <a:gd name="T44" fmla="*/ 844 w 1407"/>
                <a:gd name="T45" fmla="*/ 1319 h 1319"/>
                <a:gd name="T46" fmla="*/ 838 w 1407"/>
                <a:gd name="T47" fmla="*/ 1316 h 1319"/>
                <a:gd name="T48" fmla="*/ 772 w 1407"/>
                <a:gd name="T49" fmla="*/ 1318 h 1319"/>
                <a:gd name="T50" fmla="*/ 764 w 1407"/>
                <a:gd name="T51" fmla="*/ 1317 h 1319"/>
                <a:gd name="T52" fmla="*/ 708 w 1407"/>
                <a:gd name="T53" fmla="*/ 1317 h 1319"/>
                <a:gd name="T54" fmla="*/ 701 w 1407"/>
                <a:gd name="T55" fmla="*/ 1318 h 1319"/>
                <a:gd name="T56" fmla="*/ 687 w 1407"/>
                <a:gd name="T57" fmla="*/ 1316 h 1319"/>
                <a:gd name="T58" fmla="*/ 680 w 1407"/>
                <a:gd name="T59" fmla="*/ 1319 h 1319"/>
                <a:gd name="T60" fmla="*/ 655 w 1407"/>
                <a:gd name="T61" fmla="*/ 1316 h 1319"/>
                <a:gd name="T62" fmla="*/ 631 w 1407"/>
                <a:gd name="T63" fmla="*/ 1319 h 1319"/>
                <a:gd name="T64" fmla="*/ 624 w 1407"/>
                <a:gd name="T65" fmla="*/ 1316 h 1319"/>
                <a:gd name="T66" fmla="*/ 563 w 1407"/>
                <a:gd name="T67" fmla="*/ 1253 h 1319"/>
                <a:gd name="T68" fmla="*/ 538 w 1407"/>
                <a:gd name="T69" fmla="*/ 1250 h 1319"/>
                <a:gd name="T70" fmla="*/ 443 w 1407"/>
                <a:gd name="T71" fmla="*/ 1253 h 1319"/>
                <a:gd name="T72" fmla="*/ 437 w 1407"/>
                <a:gd name="T73" fmla="*/ 1250 h 1319"/>
                <a:gd name="T74" fmla="*/ 422 w 1407"/>
                <a:gd name="T75" fmla="*/ 1251 h 1319"/>
                <a:gd name="T76" fmla="*/ 413 w 1407"/>
                <a:gd name="T77" fmla="*/ 1246 h 1319"/>
                <a:gd name="T78" fmla="*/ 405 w 1407"/>
                <a:gd name="T79" fmla="*/ 1253 h 1319"/>
                <a:gd name="T80" fmla="*/ 389 w 1407"/>
                <a:gd name="T81" fmla="*/ 1250 h 1319"/>
                <a:gd name="T82" fmla="*/ 351 w 1407"/>
                <a:gd name="T83" fmla="*/ 1253 h 1319"/>
                <a:gd name="T84" fmla="*/ 345 w 1407"/>
                <a:gd name="T85" fmla="*/ 1250 h 1319"/>
                <a:gd name="T86" fmla="*/ 337 w 1407"/>
                <a:gd name="T87" fmla="*/ 1251 h 1319"/>
                <a:gd name="T88" fmla="*/ 329 w 1407"/>
                <a:gd name="T89" fmla="*/ 1247 h 1319"/>
                <a:gd name="T90" fmla="*/ 322 w 1407"/>
                <a:gd name="T91" fmla="*/ 1253 h 1319"/>
                <a:gd name="T92" fmla="*/ 293 w 1407"/>
                <a:gd name="T93" fmla="*/ 1250 h 1319"/>
                <a:gd name="T94" fmla="*/ 209 w 1407"/>
                <a:gd name="T95" fmla="*/ 1253 h 1319"/>
                <a:gd name="T96" fmla="*/ 203 w 1407"/>
                <a:gd name="T97" fmla="*/ 1250 h 1319"/>
                <a:gd name="T98" fmla="*/ 180 w 1407"/>
                <a:gd name="T99" fmla="*/ 1252 h 1319"/>
                <a:gd name="T100" fmla="*/ 173 w 1407"/>
                <a:gd name="T101" fmla="*/ 1251 h 1319"/>
                <a:gd name="T102" fmla="*/ 161 w 1407"/>
                <a:gd name="T103" fmla="*/ 1251 h 1319"/>
                <a:gd name="T104" fmla="*/ 153 w 1407"/>
                <a:gd name="T105" fmla="*/ 1252 h 1319"/>
                <a:gd name="T106" fmla="*/ 98 w 1407"/>
                <a:gd name="T107" fmla="*/ 1250 h 1319"/>
                <a:gd name="T108" fmla="*/ 91 w 1407"/>
                <a:gd name="T109" fmla="*/ 1253 h 1319"/>
                <a:gd name="T110" fmla="*/ 43 w 1407"/>
                <a:gd name="T111" fmla="*/ 1250 h 1319"/>
                <a:gd name="T112" fmla="*/ 0 w 1407"/>
                <a:gd name="T113" fmla="*/ 1253 h 131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07"/>
                <a:gd name="T172" fmla="*/ 0 h 1319"/>
                <a:gd name="T173" fmla="*/ 1407 w 1407"/>
                <a:gd name="T174" fmla="*/ 1319 h 131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07" h="1319">
                  <a:moveTo>
                    <a:pt x="1225" y="0"/>
                  </a:moveTo>
                  <a:lnTo>
                    <a:pt x="1225" y="234"/>
                  </a:lnTo>
                  <a:lnTo>
                    <a:pt x="1278" y="234"/>
                  </a:lnTo>
                  <a:lnTo>
                    <a:pt x="1278" y="233"/>
                  </a:lnTo>
                  <a:lnTo>
                    <a:pt x="1279" y="231"/>
                  </a:lnTo>
                  <a:lnTo>
                    <a:pt x="1280" y="230"/>
                  </a:lnTo>
                  <a:lnTo>
                    <a:pt x="1282" y="230"/>
                  </a:lnTo>
                  <a:lnTo>
                    <a:pt x="1284" y="229"/>
                  </a:lnTo>
                  <a:lnTo>
                    <a:pt x="1286" y="230"/>
                  </a:lnTo>
                  <a:lnTo>
                    <a:pt x="1288" y="230"/>
                  </a:lnTo>
                  <a:lnTo>
                    <a:pt x="1290" y="231"/>
                  </a:lnTo>
                  <a:lnTo>
                    <a:pt x="1291" y="233"/>
                  </a:lnTo>
                  <a:lnTo>
                    <a:pt x="1291" y="234"/>
                  </a:lnTo>
                  <a:lnTo>
                    <a:pt x="1298" y="234"/>
                  </a:lnTo>
                  <a:lnTo>
                    <a:pt x="1298" y="233"/>
                  </a:lnTo>
                  <a:lnTo>
                    <a:pt x="1299" y="232"/>
                  </a:lnTo>
                  <a:lnTo>
                    <a:pt x="1301" y="231"/>
                  </a:lnTo>
                  <a:lnTo>
                    <a:pt x="1302" y="231"/>
                  </a:lnTo>
                  <a:lnTo>
                    <a:pt x="1304" y="231"/>
                  </a:lnTo>
                  <a:lnTo>
                    <a:pt x="1306" y="232"/>
                  </a:lnTo>
                  <a:lnTo>
                    <a:pt x="1307" y="233"/>
                  </a:lnTo>
                  <a:lnTo>
                    <a:pt x="1307" y="234"/>
                  </a:lnTo>
                  <a:lnTo>
                    <a:pt x="1318" y="234"/>
                  </a:lnTo>
                  <a:lnTo>
                    <a:pt x="1319" y="233"/>
                  </a:lnTo>
                  <a:lnTo>
                    <a:pt x="1319" y="232"/>
                  </a:lnTo>
                  <a:lnTo>
                    <a:pt x="1321" y="231"/>
                  </a:lnTo>
                  <a:lnTo>
                    <a:pt x="1323" y="231"/>
                  </a:lnTo>
                  <a:lnTo>
                    <a:pt x="1324" y="231"/>
                  </a:lnTo>
                  <a:lnTo>
                    <a:pt x="1326" y="232"/>
                  </a:lnTo>
                  <a:lnTo>
                    <a:pt x="1327" y="233"/>
                  </a:lnTo>
                  <a:lnTo>
                    <a:pt x="1327" y="234"/>
                  </a:lnTo>
                  <a:lnTo>
                    <a:pt x="1342" y="234"/>
                  </a:lnTo>
                  <a:lnTo>
                    <a:pt x="1342" y="233"/>
                  </a:lnTo>
                  <a:lnTo>
                    <a:pt x="1343" y="232"/>
                  </a:lnTo>
                  <a:lnTo>
                    <a:pt x="1345" y="231"/>
                  </a:lnTo>
                  <a:lnTo>
                    <a:pt x="1346" y="231"/>
                  </a:lnTo>
                  <a:lnTo>
                    <a:pt x="1348" y="231"/>
                  </a:lnTo>
                  <a:lnTo>
                    <a:pt x="1349" y="232"/>
                  </a:lnTo>
                  <a:lnTo>
                    <a:pt x="1350" y="233"/>
                  </a:lnTo>
                  <a:lnTo>
                    <a:pt x="1351" y="234"/>
                  </a:lnTo>
                  <a:lnTo>
                    <a:pt x="1363" y="234"/>
                  </a:lnTo>
                  <a:lnTo>
                    <a:pt x="1364" y="233"/>
                  </a:lnTo>
                  <a:lnTo>
                    <a:pt x="1365" y="232"/>
                  </a:lnTo>
                  <a:lnTo>
                    <a:pt x="1366" y="231"/>
                  </a:lnTo>
                  <a:lnTo>
                    <a:pt x="1368" y="231"/>
                  </a:lnTo>
                  <a:lnTo>
                    <a:pt x="1370" y="231"/>
                  </a:lnTo>
                  <a:lnTo>
                    <a:pt x="1371" y="232"/>
                  </a:lnTo>
                  <a:lnTo>
                    <a:pt x="1372" y="233"/>
                  </a:lnTo>
                  <a:lnTo>
                    <a:pt x="1372" y="234"/>
                  </a:lnTo>
                  <a:lnTo>
                    <a:pt x="1383" y="234"/>
                  </a:lnTo>
                  <a:lnTo>
                    <a:pt x="1384" y="233"/>
                  </a:lnTo>
                  <a:lnTo>
                    <a:pt x="1385" y="232"/>
                  </a:lnTo>
                  <a:lnTo>
                    <a:pt x="1386" y="231"/>
                  </a:lnTo>
                  <a:lnTo>
                    <a:pt x="1388" y="231"/>
                  </a:lnTo>
                  <a:lnTo>
                    <a:pt x="1389" y="231"/>
                  </a:lnTo>
                  <a:lnTo>
                    <a:pt x="1391" y="232"/>
                  </a:lnTo>
                  <a:lnTo>
                    <a:pt x="1392" y="233"/>
                  </a:lnTo>
                  <a:lnTo>
                    <a:pt x="1392" y="234"/>
                  </a:lnTo>
                  <a:lnTo>
                    <a:pt x="1407" y="234"/>
                  </a:lnTo>
                  <a:lnTo>
                    <a:pt x="1407" y="1319"/>
                  </a:lnTo>
                  <a:lnTo>
                    <a:pt x="1374" y="1319"/>
                  </a:lnTo>
                  <a:lnTo>
                    <a:pt x="1374" y="1318"/>
                  </a:lnTo>
                  <a:lnTo>
                    <a:pt x="1373" y="1317"/>
                  </a:lnTo>
                  <a:lnTo>
                    <a:pt x="1372" y="1316"/>
                  </a:lnTo>
                  <a:lnTo>
                    <a:pt x="1370" y="1316"/>
                  </a:lnTo>
                  <a:lnTo>
                    <a:pt x="1368" y="1316"/>
                  </a:lnTo>
                  <a:lnTo>
                    <a:pt x="1367" y="1317"/>
                  </a:lnTo>
                  <a:lnTo>
                    <a:pt x="1366" y="1318"/>
                  </a:lnTo>
                  <a:lnTo>
                    <a:pt x="1365" y="1319"/>
                  </a:lnTo>
                  <a:lnTo>
                    <a:pt x="1257" y="1319"/>
                  </a:lnTo>
                  <a:lnTo>
                    <a:pt x="1257" y="1318"/>
                  </a:lnTo>
                  <a:lnTo>
                    <a:pt x="1256" y="1317"/>
                  </a:lnTo>
                  <a:lnTo>
                    <a:pt x="1254" y="1316"/>
                  </a:lnTo>
                  <a:lnTo>
                    <a:pt x="1253" y="1316"/>
                  </a:lnTo>
                  <a:lnTo>
                    <a:pt x="1251" y="1316"/>
                  </a:lnTo>
                  <a:lnTo>
                    <a:pt x="1249" y="1317"/>
                  </a:lnTo>
                  <a:lnTo>
                    <a:pt x="1249" y="1318"/>
                  </a:lnTo>
                  <a:lnTo>
                    <a:pt x="1248" y="1319"/>
                  </a:lnTo>
                  <a:lnTo>
                    <a:pt x="1083" y="1319"/>
                  </a:lnTo>
                  <a:lnTo>
                    <a:pt x="1082" y="1318"/>
                  </a:lnTo>
                  <a:lnTo>
                    <a:pt x="1081" y="1317"/>
                  </a:lnTo>
                  <a:lnTo>
                    <a:pt x="1080" y="1316"/>
                  </a:lnTo>
                  <a:lnTo>
                    <a:pt x="1078" y="1316"/>
                  </a:lnTo>
                  <a:lnTo>
                    <a:pt x="1077" y="1316"/>
                  </a:lnTo>
                  <a:lnTo>
                    <a:pt x="1075" y="1317"/>
                  </a:lnTo>
                  <a:lnTo>
                    <a:pt x="1074" y="1318"/>
                  </a:lnTo>
                  <a:lnTo>
                    <a:pt x="1074" y="1319"/>
                  </a:lnTo>
                  <a:lnTo>
                    <a:pt x="982" y="1319"/>
                  </a:lnTo>
                  <a:lnTo>
                    <a:pt x="982" y="1318"/>
                  </a:lnTo>
                  <a:lnTo>
                    <a:pt x="981" y="1317"/>
                  </a:lnTo>
                  <a:lnTo>
                    <a:pt x="979" y="1316"/>
                  </a:lnTo>
                  <a:lnTo>
                    <a:pt x="977" y="1316"/>
                  </a:lnTo>
                  <a:lnTo>
                    <a:pt x="976" y="1316"/>
                  </a:lnTo>
                  <a:lnTo>
                    <a:pt x="974" y="1317"/>
                  </a:lnTo>
                  <a:lnTo>
                    <a:pt x="973" y="1318"/>
                  </a:lnTo>
                  <a:lnTo>
                    <a:pt x="973" y="1319"/>
                  </a:lnTo>
                  <a:lnTo>
                    <a:pt x="919" y="1319"/>
                  </a:lnTo>
                  <a:lnTo>
                    <a:pt x="918" y="1318"/>
                  </a:lnTo>
                  <a:lnTo>
                    <a:pt x="917" y="1317"/>
                  </a:lnTo>
                  <a:lnTo>
                    <a:pt x="916" y="1316"/>
                  </a:lnTo>
                  <a:lnTo>
                    <a:pt x="914" y="1316"/>
                  </a:lnTo>
                  <a:lnTo>
                    <a:pt x="912" y="1316"/>
                  </a:lnTo>
                  <a:lnTo>
                    <a:pt x="911" y="1317"/>
                  </a:lnTo>
                  <a:lnTo>
                    <a:pt x="910" y="1318"/>
                  </a:lnTo>
                  <a:lnTo>
                    <a:pt x="910" y="1319"/>
                  </a:lnTo>
                  <a:lnTo>
                    <a:pt x="896" y="1319"/>
                  </a:lnTo>
                  <a:lnTo>
                    <a:pt x="896" y="1318"/>
                  </a:lnTo>
                  <a:lnTo>
                    <a:pt x="895" y="1317"/>
                  </a:lnTo>
                  <a:lnTo>
                    <a:pt x="893" y="1316"/>
                  </a:lnTo>
                  <a:lnTo>
                    <a:pt x="892" y="1316"/>
                  </a:lnTo>
                  <a:lnTo>
                    <a:pt x="890" y="1316"/>
                  </a:lnTo>
                  <a:lnTo>
                    <a:pt x="888" y="1317"/>
                  </a:lnTo>
                  <a:lnTo>
                    <a:pt x="887" y="1318"/>
                  </a:lnTo>
                  <a:lnTo>
                    <a:pt x="887" y="1319"/>
                  </a:lnTo>
                  <a:lnTo>
                    <a:pt x="844" y="1319"/>
                  </a:lnTo>
                  <a:lnTo>
                    <a:pt x="844" y="1318"/>
                  </a:lnTo>
                  <a:lnTo>
                    <a:pt x="843" y="1317"/>
                  </a:lnTo>
                  <a:lnTo>
                    <a:pt x="841" y="1316"/>
                  </a:lnTo>
                  <a:lnTo>
                    <a:pt x="840" y="1316"/>
                  </a:lnTo>
                  <a:lnTo>
                    <a:pt x="838" y="1316"/>
                  </a:lnTo>
                  <a:lnTo>
                    <a:pt x="837" y="1317"/>
                  </a:lnTo>
                  <a:lnTo>
                    <a:pt x="836" y="1318"/>
                  </a:lnTo>
                  <a:lnTo>
                    <a:pt x="835" y="1319"/>
                  </a:lnTo>
                  <a:lnTo>
                    <a:pt x="772" y="1319"/>
                  </a:lnTo>
                  <a:lnTo>
                    <a:pt x="772" y="1318"/>
                  </a:lnTo>
                  <a:lnTo>
                    <a:pt x="770" y="1317"/>
                  </a:lnTo>
                  <a:lnTo>
                    <a:pt x="769" y="1316"/>
                  </a:lnTo>
                  <a:lnTo>
                    <a:pt x="767" y="1316"/>
                  </a:lnTo>
                  <a:lnTo>
                    <a:pt x="766" y="1316"/>
                  </a:lnTo>
                  <a:lnTo>
                    <a:pt x="764" y="1317"/>
                  </a:lnTo>
                  <a:lnTo>
                    <a:pt x="763" y="1318"/>
                  </a:lnTo>
                  <a:lnTo>
                    <a:pt x="763" y="1319"/>
                  </a:lnTo>
                  <a:lnTo>
                    <a:pt x="709" y="1319"/>
                  </a:lnTo>
                  <a:lnTo>
                    <a:pt x="709" y="1318"/>
                  </a:lnTo>
                  <a:lnTo>
                    <a:pt x="708" y="1317"/>
                  </a:lnTo>
                  <a:lnTo>
                    <a:pt x="707" y="1316"/>
                  </a:lnTo>
                  <a:lnTo>
                    <a:pt x="705" y="1316"/>
                  </a:lnTo>
                  <a:lnTo>
                    <a:pt x="703" y="1316"/>
                  </a:lnTo>
                  <a:lnTo>
                    <a:pt x="702" y="1317"/>
                  </a:lnTo>
                  <a:lnTo>
                    <a:pt x="701" y="1318"/>
                  </a:lnTo>
                  <a:lnTo>
                    <a:pt x="700" y="1319"/>
                  </a:lnTo>
                  <a:lnTo>
                    <a:pt x="689" y="1319"/>
                  </a:lnTo>
                  <a:lnTo>
                    <a:pt x="689" y="1318"/>
                  </a:lnTo>
                  <a:lnTo>
                    <a:pt x="688" y="1317"/>
                  </a:lnTo>
                  <a:lnTo>
                    <a:pt x="687" y="1316"/>
                  </a:lnTo>
                  <a:lnTo>
                    <a:pt x="685" y="1316"/>
                  </a:lnTo>
                  <a:lnTo>
                    <a:pt x="683" y="1316"/>
                  </a:lnTo>
                  <a:lnTo>
                    <a:pt x="682" y="1317"/>
                  </a:lnTo>
                  <a:lnTo>
                    <a:pt x="681" y="1318"/>
                  </a:lnTo>
                  <a:lnTo>
                    <a:pt x="680" y="1319"/>
                  </a:lnTo>
                  <a:lnTo>
                    <a:pt x="660" y="1319"/>
                  </a:lnTo>
                  <a:lnTo>
                    <a:pt x="660" y="1318"/>
                  </a:lnTo>
                  <a:lnTo>
                    <a:pt x="659" y="1317"/>
                  </a:lnTo>
                  <a:lnTo>
                    <a:pt x="657" y="1316"/>
                  </a:lnTo>
                  <a:lnTo>
                    <a:pt x="655" y="1316"/>
                  </a:lnTo>
                  <a:lnTo>
                    <a:pt x="654" y="1316"/>
                  </a:lnTo>
                  <a:lnTo>
                    <a:pt x="652" y="1317"/>
                  </a:lnTo>
                  <a:lnTo>
                    <a:pt x="651" y="1318"/>
                  </a:lnTo>
                  <a:lnTo>
                    <a:pt x="651" y="1319"/>
                  </a:lnTo>
                  <a:lnTo>
                    <a:pt x="631" y="1319"/>
                  </a:lnTo>
                  <a:lnTo>
                    <a:pt x="630" y="1318"/>
                  </a:lnTo>
                  <a:lnTo>
                    <a:pt x="629" y="1317"/>
                  </a:lnTo>
                  <a:lnTo>
                    <a:pt x="628" y="1316"/>
                  </a:lnTo>
                  <a:lnTo>
                    <a:pt x="626" y="1316"/>
                  </a:lnTo>
                  <a:lnTo>
                    <a:pt x="624" y="1316"/>
                  </a:lnTo>
                  <a:lnTo>
                    <a:pt x="623" y="1317"/>
                  </a:lnTo>
                  <a:lnTo>
                    <a:pt x="622" y="1318"/>
                  </a:lnTo>
                  <a:lnTo>
                    <a:pt x="622" y="1319"/>
                  </a:lnTo>
                  <a:lnTo>
                    <a:pt x="563" y="1319"/>
                  </a:lnTo>
                  <a:lnTo>
                    <a:pt x="563" y="1253"/>
                  </a:lnTo>
                  <a:lnTo>
                    <a:pt x="543" y="1253"/>
                  </a:lnTo>
                  <a:lnTo>
                    <a:pt x="542" y="1252"/>
                  </a:lnTo>
                  <a:lnTo>
                    <a:pt x="541" y="1251"/>
                  </a:lnTo>
                  <a:lnTo>
                    <a:pt x="540" y="1250"/>
                  </a:lnTo>
                  <a:lnTo>
                    <a:pt x="538" y="1250"/>
                  </a:lnTo>
                  <a:lnTo>
                    <a:pt x="536" y="1250"/>
                  </a:lnTo>
                  <a:lnTo>
                    <a:pt x="535" y="1251"/>
                  </a:lnTo>
                  <a:lnTo>
                    <a:pt x="534" y="1252"/>
                  </a:lnTo>
                  <a:lnTo>
                    <a:pt x="534" y="1253"/>
                  </a:lnTo>
                  <a:lnTo>
                    <a:pt x="443" y="1253"/>
                  </a:lnTo>
                  <a:lnTo>
                    <a:pt x="443" y="1252"/>
                  </a:lnTo>
                  <a:lnTo>
                    <a:pt x="442" y="1251"/>
                  </a:lnTo>
                  <a:lnTo>
                    <a:pt x="441" y="1250"/>
                  </a:lnTo>
                  <a:lnTo>
                    <a:pt x="439" y="1250"/>
                  </a:lnTo>
                  <a:lnTo>
                    <a:pt x="437" y="1250"/>
                  </a:lnTo>
                  <a:lnTo>
                    <a:pt x="436" y="1251"/>
                  </a:lnTo>
                  <a:lnTo>
                    <a:pt x="435" y="1252"/>
                  </a:lnTo>
                  <a:lnTo>
                    <a:pt x="434" y="1253"/>
                  </a:lnTo>
                  <a:lnTo>
                    <a:pt x="423" y="1253"/>
                  </a:lnTo>
                  <a:lnTo>
                    <a:pt x="422" y="1251"/>
                  </a:lnTo>
                  <a:lnTo>
                    <a:pt x="421" y="1250"/>
                  </a:lnTo>
                  <a:lnTo>
                    <a:pt x="420" y="1248"/>
                  </a:lnTo>
                  <a:lnTo>
                    <a:pt x="417" y="1247"/>
                  </a:lnTo>
                  <a:lnTo>
                    <a:pt x="415" y="1246"/>
                  </a:lnTo>
                  <a:lnTo>
                    <a:pt x="413" y="1246"/>
                  </a:lnTo>
                  <a:lnTo>
                    <a:pt x="410" y="1247"/>
                  </a:lnTo>
                  <a:lnTo>
                    <a:pt x="408" y="1248"/>
                  </a:lnTo>
                  <a:lnTo>
                    <a:pt x="407" y="1250"/>
                  </a:lnTo>
                  <a:lnTo>
                    <a:pt x="406" y="1251"/>
                  </a:lnTo>
                  <a:lnTo>
                    <a:pt x="405" y="1253"/>
                  </a:lnTo>
                  <a:lnTo>
                    <a:pt x="394" y="1253"/>
                  </a:lnTo>
                  <a:lnTo>
                    <a:pt x="394" y="1252"/>
                  </a:lnTo>
                  <a:lnTo>
                    <a:pt x="393" y="1251"/>
                  </a:lnTo>
                  <a:lnTo>
                    <a:pt x="391" y="1250"/>
                  </a:lnTo>
                  <a:lnTo>
                    <a:pt x="389" y="1250"/>
                  </a:lnTo>
                  <a:lnTo>
                    <a:pt x="388" y="1250"/>
                  </a:lnTo>
                  <a:lnTo>
                    <a:pt x="386" y="1251"/>
                  </a:lnTo>
                  <a:lnTo>
                    <a:pt x="385" y="1252"/>
                  </a:lnTo>
                  <a:lnTo>
                    <a:pt x="385" y="1253"/>
                  </a:lnTo>
                  <a:lnTo>
                    <a:pt x="351" y="1253"/>
                  </a:lnTo>
                  <a:lnTo>
                    <a:pt x="351" y="1252"/>
                  </a:lnTo>
                  <a:lnTo>
                    <a:pt x="350" y="1251"/>
                  </a:lnTo>
                  <a:lnTo>
                    <a:pt x="348" y="1250"/>
                  </a:lnTo>
                  <a:lnTo>
                    <a:pt x="347" y="1250"/>
                  </a:lnTo>
                  <a:lnTo>
                    <a:pt x="345" y="1250"/>
                  </a:lnTo>
                  <a:lnTo>
                    <a:pt x="343" y="1251"/>
                  </a:lnTo>
                  <a:lnTo>
                    <a:pt x="343" y="1252"/>
                  </a:lnTo>
                  <a:lnTo>
                    <a:pt x="342" y="1253"/>
                  </a:lnTo>
                  <a:lnTo>
                    <a:pt x="338" y="1253"/>
                  </a:lnTo>
                  <a:lnTo>
                    <a:pt x="337" y="1251"/>
                  </a:lnTo>
                  <a:lnTo>
                    <a:pt x="336" y="1250"/>
                  </a:lnTo>
                  <a:lnTo>
                    <a:pt x="335" y="1249"/>
                  </a:lnTo>
                  <a:lnTo>
                    <a:pt x="333" y="1248"/>
                  </a:lnTo>
                  <a:lnTo>
                    <a:pt x="331" y="1247"/>
                  </a:lnTo>
                  <a:lnTo>
                    <a:pt x="329" y="1247"/>
                  </a:lnTo>
                  <a:lnTo>
                    <a:pt x="327" y="1248"/>
                  </a:lnTo>
                  <a:lnTo>
                    <a:pt x="325" y="1249"/>
                  </a:lnTo>
                  <a:lnTo>
                    <a:pt x="323" y="1250"/>
                  </a:lnTo>
                  <a:lnTo>
                    <a:pt x="322" y="1251"/>
                  </a:lnTo>
                  <a:lnTo>
                    <a:pt x="322" y="1253"/>
                  </a:lnTo>
                  <a:lnTo>
                    <a:pt x="297" y="1253"/>
                  </a:lnTo>
                  <a:lnTo>
                    <a:pt x="297" y="1252"/>
                  </a:lnTo>
                  <a:lnTo>
                    <a:pt x="296" y="1251"/>
                  </a:lnTo>
                  <a:lnTo>
                    <a:pt x="294" y="1250"/>
                  </a:lnTo>
                  <a:lnTo>
                    <a:pt x="293" y="1250"/>
                  </a:lnTo>
                  <a:lnTo>
                    <a:pt x="291" y="1250"/>
                  </a:lnTo>
                  <a:lnTo>
                    <a:pt x="289" y="1251"/>
                  </a:lnTo>
                  <a:lnTo>
                    <a:pt x="288" y="1252"/>
                  </a:lnTo>
                  <a:lnTo>
                    <a:pt x="288" y="1253"/>
                  </a:lnTo>
                  <a:lnTo>
                    <a:pt x="209" y="1253"/>
                  </a:lnTo>
                  <a:lnTo>
                    <a:pt x="209" y="1252"/>
                  </a:lnTo>
                  <a:lnTo>
                    <a:pt x="208" y="1251"/>
                  </a:lnTo>
                  <a:lnTo>
                    <a:pt x="206" y="1250"/>
                  </a:lnTo>
                  <a:lnTo>
                    <a:pt x="205" y="1250"/>
                  </a:lnTo>
                  <a:lnTo>
                    <a:pt x="203" y="1250"/>
                  </a:lnTo>
                  <a:lnTo>
                    <a:pt x="201" y="1251"/>
                  </a:lnTo>
                  <a:lnTo>
                    <a:pt x="200" y="1252"/>
                  </a:lnTo>
                  <a:lnTo>
                    <a:pt x="200" y="1253"/>
                  </a:lnTo>
                  <a:lnTo>
                    <a:pt x="180" y="1253"/>
                  </a:lnTo>
                  <a:lnTo>
                    <a:pt x="180" y="1252"/>
                  </a:lnTo>
                  <a:lnTo>
                    <a:pt x="179" y="1251"/>
                  </a:lnTo>
                  <a:lnTo>
                    <a:pt x="177" y="1250"/>
                  </a:lnTo>
                  <a:lnTo>
                    <a:pt x="176" y="1250"/>
                  </a:lnTo>
                  <a:lnTo>
                    <a:pt x="174" y="1250"/>
                  </a:lnTo>
                  <a:lnTo>
                    <a:pt x="173" y="1251"/>
                  </a:lnTo>
                  <a:lnTo>
                    <a:pt x="172" y="1252"/>
                  </a:lnTo>
                  <a:lnTo>
                    <a:pt x="171" y="1253"/>
                  </a:lnTo>
                  <a:lnTo>
                    <a:pt x="162" y="1253"/>
                  </a:lnTo>
                  <a:lnTo>
                    <a:pt x="162" y="1252"/>
                  </a:lnTo>
                  <a:lnTo>
                    <a:pt x="161" y="1251"/>
                  </a:lnTo>
                  <a:lnTo>
                    <a:pt x="159" y="1250"/>
                  </a:lnTo>
                  <a:lnTo>
                    <a:pt x="158" y="1250"/>
                  </a:lnTo>
                  <a:lnTo>
                    <a:pt x="156" y="1250"/>
                  </a:lnTo>
                  <a:lnTo>
                    <a:pt x="154" y="1251"/>
                  </a:lnTo>
                  <a:lnTo>
                    <a:pt x="153" y="1252"/>
                  </a:lnTo>
                  <a:lnTo>
                    <a:pt x="153" y="1253"/>
                  </a:lnTo>
                  <a:lnTo>
                    <a:pt x="100" y="1253"/>
                  </a:lnTo>
                  <a:lnTo>
                    <a:pt x="100" y="1252"/>
                  </a:lnTo>
                  <a:lnTo>
                    <a:pt x="99" y="1251"/>
                  </a:lnTo>
                  <a:lnTo>
                    <a:pt x="98" y="1250"/>
                  </a:lnTo>
                  <a:lnTo>
                    <a:pt x="96" y="1250"/>
                  </a:lnTo>
                  <a:lnTo>
                    <a:pt x="94" y="1250"/>
                  </a:lnTo>
                  <a:lnTo>
                    <a:pt x="93" y="1251"/>
                  </a:lnTo>
                  <a:lnTo>
                    <a:pt x="92" y="1252"/>
                  </a:lnTo>
                  <a:lnTo>
                    <a:pt x="91" y="1253"/>
                  </a:lnTo>
                  <a:lnTo>
                    <a:pt x="47" y="1253"/>
                  </a:lnTo>
                  <a:lnTo>
                    <a:pt x="47" y="1252"/>
                  </a:lnTo>
                  <a:lnTo>
                    <a:pt x="46" y="1251"/>
                  </a:lnTo>
                  <a:lnTo>
                    <a:pt x="44" y="1250"/>
                  </a:lnTo>
                  <a:lnTo>
                    <a:pt x="43" y="1250"/>
                  </a:lnTo>
                  <a:lnTo>
                    <a:pt x="41" y="1250"/>
                  </a:lnTo>
                  <a:lnTo>
                    <a:pt x="40" y="1251"/>
                  </a:lnTo>
                  <a:lnTo>
                    <a:pt x="38" y="1252"/>
                  </a:lnTo>
                  <a:lnTo>
                    <a:pt x="38" y="1253"/>
                  </a:lnTo>
                  <a:lnTo>
                    <a:pt x="0" y="125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21" name="Freeform 731"/>
            <p:cNvSpPr>
              <a:spLocks/>
            </p:cNvSpPr>
            <p:nvPr/>
          </p:nvSpPr>
          <p:spPr bwMode="auto">
            <a:xfrm>
              <a:off x="1702" y="2637"/>
              <a:ext cx="13" cy="9"/>
            </a:xfrm>
            <a:custGeom>
              <a:avLst/>
              <a:gdLst>
                <a:gd name="T0" fmla="*/ 11 w 13"/>
                <a:gd name="T1" fmla="*/ 9 h 9"/>
                <a:gd name="T2" fmla="*/ 0 w 13"/>
                <a:gd name="T3" fmla="*/ 4 h 9"/>
                <a:gd name="T4" fmla="*/ 11 w 13"/>
                <a:gd name="T5" fmla="*/ 0 h 9"/>
                <a:gd name="T6" fmla="*/ 13 w 13"/>
                <a:gd name="T7" fmla="*/ 2 h 9"/>
                <a:gd name="T8" fmla="*/ 13 w 13"/>
                <a:gd name="T9" fmla="*/ 4 h 9"/>
                <a:gd name="T10" fmla="*/ 13 w 13"/>
                <a:gd name="T11" fmla="*/ 7 h 9"/>
                <a:gd name="T12" fmla="*/ 11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1" y="9"/>
                  </a:moveTo>
                  <a:lnTo>
                    <a:pt x="0" y="4"/>
                  </a:lnTo>
                  <a:lnTo>
                    <a:pt x="11" y="0"/>
                  </a:lnTo>
                  <a:lnTo>
                    <a:pt x="13" y="2"/>
                  </a:lnTo>
                  <a:lnTo>
                    <a:pt x="13" y="4"/>
                  </a:lnTo>
                  <a:lnTo>
                    <a:pt x="13" y="7"/>
                  </a:lnTo>
                  <a:lnTo>
                    <a:pt x="1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22" name="Freeform 732"/>
            <p:cNvSpPr>
              <a:spLocks/>
            </p:cNvSpPr>
            <p:nvPr/>
          </p:nvSpPr>
          <p:spPr bwMode="auto">
            <a:xfrm>
              <a:off x="2607" y="1312"/>
              <a:ext cx="313" cy="157"/>
            </a:xfrm>
            <a:custGeom>
              <a:avLst/>
              <a:gdLst>
                <a:gd name="T0" fmla="*/ 0 w 313"/>
                <a:gd name="T1" fmla="*/ 6 h 157"/>
                <a:gd name="T2" fmla="*/ 76 w 313"/>
                <a:gd name="T3" fmla="*/ 5 h 157"/>
                <a:gd name="T4" fmla="*/ 78 w 313"/>
                <a:gd name="T5" fmla="*/ 3 h 157"/>
                <a:gd name="T6" fmla="*/ 82 w 313"/>
                <a:gd name="T7" fmla="*/ 3 h 157"/>
                <a:gd name="T8" fmla="*/ 84 w 313"/>
                <a:gd name="T9" fmla="*/ 5 h 157"/>
                <a:gd name="T10" fmla="*/ 103 w 313"/>
                <a:gd name="T11" fmla="*/ 6 h 157"/>
                <a:gd name="T12" fmla="*/ 105 w 313"/>
                <a:gd name="T13" fmla="*/ 4 h 157"/>
                <a:gd name="T14" fmla="*/ 108 w 313"/>
                <a:gd name="T15" fmla="*/ 3 h 157"/>
                <a:gd name="T16" fmla="*/ 111 w 313"/>
                <a:gd name="T17" fmla="*/ 4 h 157"/>
                <a:gd name="T18" fmla="*/ 112 w 313"/>
                <a:gd name="T19" fmla="*/ 6 h 157"/>
                <a:gd name="T20" fmla="*/ 131 w 313"/>
                <a:gd name="T21" fmla="*/ 5 h 157"/>
                <a:gd name="T22" fmla="*/ 134 w 313"/>
                <a:gd name="T23" fmla="*/ 3 h 157"/>
                <a:gd name="T24" fmla="*/ 137 w 313"/>
                <a:gd name="T25" fmla="*/ 3 h 157"/>
                <a:gd name="T26" fmla="*/ 139 w 313"/>
                <a:gd name="T27" fmla="*/ 5 h 157"/>
                <a:gd name="T28" fmla="*/ 149 w 313"/>
                <a:gd name="T29" fmla="*/ 6 h 157"/>
                <a:gd name="T30" fmla="*/ 150 w 313"/>
                <a:gd name="T31" fmla="*/ 3 h 157"/>
                <a:gd name="T32" fmla="*/ 153 w 313"/>
                <a:gd name="T33" fmla="*/ 1 h 157"/>
                <a:gd name="T34" fmla="*/ 158 w 313"/>
                <a:gd name="T35" fmla="*/ 1 h 157"/>
                <a:gd name="T36" fmla="*/ 161 w 313"/>
                <a:gd name="T37" fmla="*/ 3 h 157"/>
                <a:gd name="T38" fmla="*/ 162 w 313"/>
                <a:gd name="T39" fmla="*/ 6 h 157"/>
                <a:gd name="T40" fmla="*/ 168 w 313"/>
                <a:gd name="T41" fmla="*/ 5 h 157"/>
                <a:gd name="T42" fmla="*/ 170 w 313"/>
                <a:gd name="T43" fmla="*/ 3 h 157"/>
                <a:gd name="T44" fmla="*/ 174 w 313"/>
                <a:gd name="T45" fmla="*/ 3 h 157"/>
                <a:gd name="T46" fmla="*/ 176 w 313"/>
                <a:gd name="T47" fmla="*/ 5 h 157"/>
                <a:gd name="T48" fmla="*/ 181 w 313"/>
                <a:gd name="T49" fmla="*/ 6 h 157"/>
                <a:gd name="T50" fmla="*/ 182 w 313"/>
                <a:gd name="T51" fmla="*/ 4 h 157"/>
                <a:gd name="T52" fmla="*/ 186 w 313"/>
                <a:gd name="T53" fmla="*/ 3 h 157"/>
                <a:gd name="T54" fmla="*/ 189 w 313"/>
                <a:gd name="T55" fmla="*/ 4 h 157"/>
                <a:gd name="T56" fmla="*/ 190 w 313"/>
                <a:gd name="T57" fmla="*/ 6 h 157"/>
                <a:gd name="T58" fmla="*/ 205 w 313"/>
                <a:gd name="T59" fmla="*/ 4 h 157"/>
                <a:gd name="T60" fmla="*/ 207 w 313"/>
                <a:gd name="T61" fmla="*/ 2 h 157"/>
                <a:gd name="T62" fmla="*/ 211 w 313"/>
                <a:gd name="T63" fmla="*/ 0 h 157"/>
                <a:gd name="T64" fmla="*/ 216 w 313"/>
                <a:gd name="T65" fmla="*/ 1 h 157"/>
                <a:gd name="T66" fmla="*/ 219 w 313"/>
                <a:gd name="T67" fmla="*/ 3 h 157"/>
                <a:gd name="T68" fmla="*/ 220 w 313"/>
                <a:gd name="T69" fmla="*/ 6 h 157"/>
                <a:gd name="T70" fmla="*/ 225 w 313"/>
                <a:gd name="T71" fmla="*/ 4 h 157"/>
                <a:gd name="T72" fmla="*/ 228 w 313"/>
                <a:gd name="T73" fmla="*/ 2 h 157"/>
                <a:gd name="T74" fmla="*/ 232 w 313"/>
                <a:gd name="T75" fmla="*/ 0 h 157"/>
                <a:gd name="T76" fmla="*/ 236 w 313"/>
                <a:gd name="T77" fmla="*/ 1 h 157"/>
                <a:gd name="T78" fmla="*/ 239 w 313"/>
                <a:gd name="T79" fmla="*/ 3 h 157"/>
                <a:gd name="T80" fmla="*/ 241 w 313"/>
                <a:gd name="T81" fmla="*/ 6 h 157"/>
                <a:gd name="T82" fmla="*/ 282 w 313"/>
                <a:gd name="T83" fmla="*/ 4 h 157"/>
                <a:gd name="T84" fmla="*/ 284 w 313"/>
                <a:gd name="T85" fmla="*/ 2 h 157"/>
                <a:gd name="T86" fmla="*/ 289 w 313"/>
                <a:gd name="T87" fmla="*/ 0 h 157"/>
                <a:gd name="T88" fmla="*/ 293 w 313"/>
                <a:gd name="T89" fmla="*/ 1 h 157"/>
                <a:gd name="T90" fmla="*/ 296 w 313"/>
                <a:gd name="T91" fmla="*/ 3 h 157"/>
                <a:gd name="T92" fmla="*/ 297 w 313"/>
                <a:gd name="T93" fmla="*/ 6 h 15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13"/>
                <a:gd name="T142" fmla="*/ 0 h 157"/>
                <a:gd name="T143" fmla="*/ 313 w 313"/>
                <a:gd name="T144" fmla="*/ 157 h 15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13" h="157">
                  <a:moveTo>
                    <a:pt x="0" y="157"/>
                  </a:moveTo>
                  <a:lnTo>
                    <a:pt x="0" y="6"/>
                  </a:lnTo>
                  <a:lnTo>
                    <a:pt x="76" y="6"/>
                  </a:lnTo>
                  <a:lnTo>
                    <a:pt x="76" y="5"/>
                  </a:lnTo>
                  <a:lnTo>
                    <a:pt x="77" y="4"/>
                  </a:lnTo>
                  <a:lnTo>
                    <a:pt x="78" y="3"/>
                  </a:lnTo>
                  <a:lnTo>
                    <a:pt x="80" y="3"/>
                  </a:lnTo>
                  <a:lnTo>
                    <a:pt x="82" y="3"/>
                  </a:lnTo>
                  <a:lnTo>
                    <a:pt x="83" y="4"/>
                  </a:lnTo>
                  <a:lnTo>
                    <a:pt x="84" y="5"/>
                  </a:lnTo>
                  <a:lnTo>
                    <a:pt x="85" y="6"/>
                  </a:lnTo>
                  <a:lnTo>
                    <a:pt x="103" y="6"/>
                  </a:lnTo>
                  <a:lnTo>
                    <a:pt x="104" y="5"/>
                  </a:lnTo>
                  <a:lnTo>
                    <a:pt x="105" y="4"/>
                  </a:lnTo>
                  <a:lnTo>
                    <a:pt x="106" y="3"/>
                  </a:lnTo>
                  <a:lnTo>
                    <a:pt x="108" y="3"/>
                  </a:lnTo>
                  <a:lnTo>
                    <a:pt x="110" y="3"/>
                  </a:lnTo>
                  <a:lnTo>
                    <a:pt x="111" y="4"/>
                  </a:lnTo>
                  <a:lnTo>
                    <a:pt x="112" y="5"/>
                  </a:lnTo>
                  <a:lnTo>
                    <a:pt x="112" y="6"/>
                  </a:lnTo>
                  <a:lnTo>
                    <a:pt x="131" y="6"/>
                  </a:lnTo>
                  <a:lnTo>
                    <a:pt x="131" y="5"/>
                  </a:lnTo>
                  <a:lnTo>
                    <a:pt x="132" y="4"/>
                  </a:lnTo>
                  <a:lnTo>
                    <a:pt x="134" y="3"/>
                  </a:lnTo>
                  <a:lnTo>
                    <a:pt x="135" y="3"/>
                  </a:lnTo>
                  <a:lnTo>
                    <a:pt x="137" y="3"/>
                  </a:lnTo>
                  <a:lnTo>
                    <a:pt x="138" y="4"/>
                  </a:lnTo>
                  <a:lnTo>
                    <a:pt x="139" y="5"/>
                  </a:lnTo>
                  <a:lnTo>
                    <a:pt x="140" y="6"/>
                  </a:lnTo>
                  <a:lnTo>
                    <a:pt x="149" y="6"/>
                  </a:lnTo>
                  <a:lnTo>
                    <a:pt x="149" y="5"/>
                  </a:lnTo>
                  <a:lnTo>
                    <a:pt x="150" y="3"/>
                  </a:lnTo>
                  <a:lnTo>
                    <a:pt x="152" y="2"/>
                  </a:lnTo>
                  <a:lnTo>
                    <a:pt x="153" y="1"/>
                  </a:lnTo>
                  <a:lnTo>
                    <a:pt x="155" y="1"/>
                  </a:lnTo>
                  <a:lnTo>
                    <a:pt x="158" y="1"/>
                  </a:lnTo>
                  <a:lnTo>
                    <a:pt x="159" y="2"/>
                  </a:lnTo>
                  <a:lnTo>
                    <a:pt x="161" y="3"/>
                  </a:lnTo>
                  <a:lnTo>
                    <a:pt x="162" y="5"/>
                  </a:lnTo>
                  <a:lnTo>
                    <a:pt x="162" y="6"/>
                  </a:lnTo>
                  <a:lnTo>
                    <a:pt x="168" y="6"/>
                  </a:lnTo>
                  <a:lnTo>
                    <a:pt x="168" y="5"/>
                  </a:lnTo>
                  <a:lnTo>
                    <a:pt x="169" y="4"/>
                  </a:lnTo>
                  <a:lnTo>
                    <a:pt x="170" y="3"/>
                  </a:lnTo>
                  <a:lnTo>
                    <a:pt x="172" y="3"/>
                  </a:lnTo>
                  <a:lnTo>
                    <a:pt x="174" y="3"/>
                  </a:lnTo>
                  <a:lnTo>
                    <a:pt x="175" y="4"/>
                  </a:lnTo>
                  <a:lnTo>
                    <a:pt x="176" y="5"/>
                  </a:lnTo>
                  <a:lnTo>
                    <a:pt x="177" y="6"/>
                  </a:lnTo>
                  <a:lnTo>
                    <a:pt x="181" y="6"/>
                  </a:lnTo>
                  <a:lnTo>
                    <a:pt x="181" y="5"/>
                  </a:lnTo>
                  <a:lnTo>
                    <a:pt x="182" y="4"/>
                  </a:lnTo>
                  <a:lnTo>
                    <a:pt x="184" y="3"/>
                  </a:lnTo>
                  <a:lnTo>
                    <a:pt x="186" y="3"/>
                  </a:lnTo>
                  <a:lnTo>
                    <a:pt x="187" y="3"/>
                  </a:lnTo>
                  <a:lnTo>
                    <a:pt x="189" y="4"/>
                  </a:lnTo>
                  <a:lnTo>
                    <a:pt x="190" y="5"/>
                  </a:lnTo>
                  <a:lnTo>
                    <a:pt x="190" y="6"/>
                  </a:lnTo>
                  <a:lnTo>
                    <a:pt x="205" y="6"/>
                  </a:lnTo>
                  <a:lnTo>
                    <a:pt x="205" y="4"/>
                  </a:lnTo>
                  <a:lnTo>
                    <a:pt x="206" y="3"/>
                  </a:lnTo>
                  <a:lnTo>
                    <a:pt x="207" y="2"/>
                  </a:lnTo>
                  <a:lnTo>
                    <a:pt x="209" y="1"/>
                  </a:lnTo>
                  <a:lnTo>
                    <a:pt x="211" y="0"/>
                  </a:lnTo>
                  <a:lnTo>
                    <a:pt x="214" y="0"/>
                  </a:lnTo>
                  <a:lnTo>
                    <a:pt x="216" y="1"/>
                  </a:lnTo>
                  <a:lnTo>
                    <a:pt x="218" y="2"/>
                  </a:lnTo>
                  <a:lnTo>
                    <a:pt x="219" y="3"/>
                  </a:lnTo>
                  <a:lnTo>
                    <a:pt x="220" y="4"/>
                  </a:lnTo>
                  <a:lnTo>
                    <a:pt x="220" y="6"/>
                  </a:lnTo>
                  <a:lnTo>
                    <a:pt x="225" y="6"/>
                  </a:lnTo>
                  <a:lnTo>
                    <a:pt x="225" y="4"/>
                  </a:lnTo>
                  <a:lnTo>
                    <a:pt x="226" y="3"/>
                  </a:lnTo>
                  <a:lnTo>
                    <a:pt x="228" y="2"/>
                  </a:lnTo>
                  <a:lnTo>
                    <a:pt x="230" y="1"/>
                  </a:lnTo>
                  <a:lnTo>
                    <a:pt x="232" y="0"/>
                  </a:lnTo>
                  <a:lnTo>
                    <a:pt x="234" y="0"/>
                  </a:lnTo>
                  <a:lnTo>
                    <a:pt x="236" y="1"/>
                  </a:lnTo>
                  <a:lnTo>
                    <a:pt x="238" y="2"/>
                  </a:lnTo>
                  <a:lnTo>
                    <a:pt x="239" y="3"/>
                  </a:lnTo>
                  <a:lnTo>
                    <a:pt x="240" y="4"/>
                  </a:lnTo>
                  <a:lnTo>
                    <a:pt x="241" y="6"/>
                  </a:lnTo>
                  <a:lnTo>
                    <a:pt x="282" y="6"/>
                  </a:lnTo>
                  <a:lnTo>
                    <a:pt x="282" y="4"/>
                  </a:lnTo>
                  <a:lnTo>
                    <a:pt x="283" y="3"/>
                  </a:lnTo>
                  <a:lnTo>
                    <a:pt x="284" y="2"/>
                  </a:lnTo>
                  <a:lnTo>
                    <a:pt x="286" y="1"/>
                  </a:lnTo>
                  <a:lnTo>
                    <a:pt x="289" y="0"/>
                  </a:lnTo>
                  <a:lnTo>
                    <a:pt x="291" y="0"/>
                  </a:lnTo>
                  <a:lnTo>
                    <a:pt x="293" y="1"/>
                  </a:lnTo>
                  <a:lnTo>
                    <a:pt x="295" y="2"/>
                  </a:lnTo>
                  <a:lnTo>
                    <a:pt x="296" y="3"/>
                  </a:lnTo>
                  <a:lnTo>
                    <a:pt x="297" y="4"/>
                  </a:lnTo>
                  <a:lnTo>
                    <a:pt x="297" y="6"/>
                  </a:lnTo>
                  <a:lnTo>
                    <a:pt x="313" y="6"/>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23" name="Freeform 733"/>
            <p:cNvSpPr>
              <a:spLocks/>
            </p:cNvSpPr>
            <p:nvPr/>
          </p:nvSpPr>
          <p:spPr bwMode="auto">
            <a:xfrm>
              <a:off x="2601" y="1467"/>
              <a:ext cx="12" cy="11"/>
            </a:xfrm>
            <a:custGeom>
              <a:avLst/>
              <a:gdLst>
                <a:gd name="T0" fmla="*/ 12 w 12"/>
                <a:gd name="T1" fmla="*/ 2 h 11"/>
                <a:gd name="T2" fmla="*/ 6 w 12"/>
                <a:gd name="T3" fmla="*/ 11 h 11"/>
                <a:gd name="T4" fmla="*/ 0 w 12"/>
                <a:gd name="T5" fmla="*/ 2 h 11"/>
                <a:gd name="T6" fmla="*/ 3 w 12"/>
                <a:gd name="T7" fmla="*/ 1 h 11"/>
                <a:gd name="T8" fmla="*/ 6 w 12"/>
                <a:gd name="T9" fmla="*/ 0 h 11"/>
                <a:gd name="T10" fmla="*/ 9 w 12"/>
                <a:gd name="T11" fmla="*/ 1 h 11"/>
                <a:gd name="T12" fmla="*/ 12 w 12"/>
                <a:gd name="T13" fmla="*/ 2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2"/>
                  </a:moveTo>
                  <a:lnTo>
                    <a:pt x="6" y="11"/>
                  </a:lnTo>
                  <a:lnTo>
                    <a:pt x="0" y="2"/>
                  </a:lnTo>
                  <a:lnTo>
                    <a:pt x="3" y="1"/>
                  </a:lnTo>
                  <a:lnTo>
                    <a:pt x="6" y="0"/>
                  </a:lnTo>
                  <a:lnTo>
                    <a:pt x="9" y="1"/>
                  </a:lnTo>
                  <a:lnTo>
                    <a:pt x="1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24" name="Freeform 734"/>
            <p:cNvSpPr>
              <a:spLocks/>
            </p:cNvSpPr>
            <p:nvPr/>
          </p:nvSpPr>
          <p:spPr bwMode="auto">
            <a:xfrm>
              <a:off x="2571" y="1388"/>
              <a:ext cx="424" cy="903"/>
            </a:xfrm>
            <a:custGeom>
              <a:avLst/>
              <a:gdLst>
                <a:gd name="T0" fmla="*/ 11 w 424"/>
                <a:gd name="T1" fmla="*/ 903 h 903"/>
                <a:gd name="T2" fmla="*/ 12 w 424"/>
                <a:gd name="T3" fmla="*/ 901 h 903"/>
                <a:gd name="T4" fmla="*/ 16 w 424"/>
                <a:gd name="T5" fmla="*/ 900 h 903"/>
                <a:gd name="T6" fmla="*/ 19 w 424"/>
                <a:gd name="T7" fmla="*/ 901 h 903"/>
                <a:gd name="T8" fmla="*/ 20 w 424"/>
                <a:gd name="T9" fmla="*/ 903 h 903"/>
                <a:gd name="T10" fmla="*/ 29 w 424"/>
                <a:gd name="T11" fmla="*/ 902 h 903"/>
                <a:gd name="T12" fmla="*/ 32 w 424"/>
                <a:gd name="T13" fmla="*/ 900 h 903"/>
                <a:gd name="T14" fmla="*/ 35 w 424"/>
                <a:gd name="T15" fmla="*/ 900 h 903"/>
                <a:gd name="T16" fmla="*/ 38 w 424"/>
                <a:gd name="T17" fmla="*/ 902 h 903"/>
                <a:gd name="T18" fmla="*/ 52 w 424"/>
                <a:gd name="T19" fmla="*/ 903 h 903"/>
                <a:gd name="T20" fmla="*/ 53 w 424"/>
                <a:gd name="T21" fmla="*/ 901 h 903"/>
                <a:gd name="T22" fmla="*/ 56 w 424"/>
                <a:gd name="T23" fmla="*/ 900 h 903"/>
                <a:gd name="T24" fmla="*/ 59 w 424"/>
                <a:gd name="T25" fmla="*/ 901 h 903"/>
                <a:gd name="T26" fmla="*/ 61 w 424"/>
                <a:gd name="T27" fmla="*/ 903 h 903"/>
                <a:gd name="T28" fmla="*/ 63 w 424"/>
                <a:gd name="T29" fmla="*/ 902 h 903"/>
                <a:gd name="T30" fmla="*/ 65 w 424"/>
                <a:gd name="T31" fmla="*/ 900 h 903"/>
                <a:gd name="T32" fmla="*/ 69 w 424"/>
                <a:gd name="T33" fmla="*/ 900 h 903"/>
                <a:gd name="T34" fmla="*/ 71 w 424"/>
                <a:gd name="T35" fmla="*/ 902 h 903"/>
                <a:gd name="T36" fmla="*/ 83 w 424"/>
                <a:gd name="T37" fmla="*/ 903 h 903"/>
                <a:gd name="T38" fmla="*/ 84 w 424"/>
                <a:gd name="T39" fmla="*/ 901 h 903"/>
                <a:gd name="T40" fmla="*/ 88 w 424"/>
                <a:gd name="T41" fmla="*/ 900 h 903"/>
                <a:gd name="T42" fmla="*/ 91 w 424"/>
                <a:gd name="T43" fmla="*/ 901 h 903"/>
                <a:gd name="T44" fmla="*/ 92 w 424"/>
                <a:gd name="T45" fmla="*/ 903 h 903"/>
                <a:gd name="T46" fmla="*/ 100 w 424"/>
                <a:gd name="T47" fmla="*/ 902 h 903"/>
                <a:gd name="T48" fmla="*/ 102 w 424"/>
                <a:gd name="T49" fmla="*/ 900 h 903"/>
                <a:gd name="T50" fmla="*/ 106 w 424"/>
                <a:gd name="T51" fmla="*/ 900 h 903"/>
                <a:gd name="T52" fmla="*/ 108 w 424"/>
                <a:gd name="T53" fmla="*/ 902 h 903"/>
                <a:gd name="T54" fmla="*/ 115 w 424"/>
                <a:gd name="T55" fmla="*/ 903 h 903"/>
                <a:gd name="T56" fmla="*/ 116 w 424"/>
                <a:gd name="T57" fmla="*/ 899 h 903"/>
                <a:gd name="T58" fmla="*/ 120 w 424"/>
                <a:gd name="T59" fmla="*/ 897 h 903"/>
                <a:gd name="T60" fmla="*/ 125 w 424"/>
                <a:gd name="T61" fmla="*/ 897 h 903"/>
                <a:gd name="T62" fmla="*/ 130 w 424"/>
                <a:gd name="T63" fmla="*/ 898 h 903"/>
                <a:gd name="T64" fmla="*/ 132 w 424"/>
                <a:gd name="T65" fmla="*/ 901 h 903"/>
                <a:gd name="T66" fmla="*/ 179 w 424"/>
                <a:gd name="T67" fmla="*/ 903 h 903"/>
                <a:gd name="T68" fmla="*/ 180 w 424"/>
                <a:gd name="T69" fmla="*/ 901 h 903"/>
                <a:gd name="T70" fmla="*/ 183 w 424"/>
                <a:gd name="T71" fmla="*/ 900 h 903"/>
                <a:gd name="T72" fmla="*/ 187 w 424"/>
                <a:gd name="T73" fmla="*/ 901 h 903"/>
                <a:gd name="T74" fmla="*/ 188 w 424"/>
                <a:gd name="T75" fmla="*/ 903 h 903"/>
                <a:gd name="T76" fmla="*/ 268 w 424"/>
                <a:gd name="T77" fmla="*/ 902 h 903"/>
                <a:gd name="T78" fmla="*/ 270 w 424"/>
                <a:gd name="T79" fmla="*/ 900 h 903"/>
                <a:gd name="T80" fmla="*/ 274 w 424"/>
                <a:gd name="T81" fmla="*/ 900 h 903"/>
                <a:gd name="T82" fmla="*/ 276 w 424"/>
                <a:gd name="T83" fmla="*/ 902 h 903"/>
                <a:gd name="T84" fmla="*/ 343 w 424"/>
                <a:gd name="T85" fmla="*/ 903 h 903"/>
                <a:gd name="T86" fmla="*/ 345 w 424"/>
                <a:gd name="T87" fmla="*/ 901 h 903"/>
                <a:gd name="T88" fmla="*/ 348 w 424"/>
                <a:gd name="T89" fmla="*/ 900 h 903"/>
                <a:gd name="T90" fmla="*/ 351 w 424"/>
                <a:gd name="T91" fmla="*/ 901 h 903"/>
                <a:gd name="T92" fmla="*/ 352 w 424"/>
                <a:gd name="T93" fmla="*/ 903 h 903"/>
                <a:gd name="T94" fmla="*/ 390 w 424"/>
                <a:gd name="T95" fmla="*/ 902 h 903"/>
                <a:gd name="T96" fmla="*/ 393 w 424"/>
                <a:gd name="T97" fmla="*/ 900 h 903"/>
                <a:gd name="T98" fmla="*/ 396 w 424"/>
                <a:gd name="T99" fmla="*/ 900 h 903"/>
                <a:gd name="T100" fmla="*/ 399 w 424"/>
                <a:gd name="T101" fmla="*/ 902 h 903"/>
                <a:gd name="T102" fmla="*/ 403 w 424"/>
                <a:gd name="T103" fmla="*/ 903 h 903"/>
                <a:gd name="T104" fmla="*/ 404 w 424"/>
                <a:gd name="T105" fmla="*/ 901 h 903"/>
                <a:gd name="T106" fmla="*/ 407 w 424"/>
                <a:gd name="T107" fmla="*/ 900 h 903"/>
                <a:gd name="T108" fmla="*/ 410 w 424"/>
                <a:gd name="T109" fmla="*/ 901 h 903"/>
                <a:gd name="T110" fmla="*/ 412 w 424"/>
                <a:gd name="T111" fmla="*/ 903 h 903"/>
                <a:gd name="T112" fmla="*/ 415 w 424"/>
                <a:gd name="T113" fmla="*/ 902 h 903"/>
                <a:gd name="T114" fmla="*/ 417 w 424"/>
                <a:gd name="T115" fmla="*/ 900 h 903"/>
                <a:gd name="T116" fmla="*/ 421 w 424"/>
                <a:gd name="T117" fmla="*/ 900 h 903"/>
                <a:gd name="T118" fmla="*/ 423 w 424"/>
                <a:gd name="T119" fmla="*/ 902 h 903"/>
                <a:gd name="T120" fmla="*/ 424 w 424"/>
                <a:gd name="T121" fmla="*/ 903 h 90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24"/>
                <a:gd name="T184" fmla="*/ 0 h 903"/>
                <a:gd name="T185" fmla="*/ 424 w 424"/>
                <a:gd name="T186" fmla="*/ 903 h 90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24" h="903">
                  <a:moveTo>
                    <a:pt x="0" y="903"/>
                  </a:moveTo>
                  <a:lnTo>
                    <a:pt x="11" y="903"/>
                  </a:lnTo>
                  <a:lnTo>
                    <a:pt x="11" y="902"/>
                  </a:lnTo>
                  <a:lnTo>
                    <a:pt x="12" y="901"/>
                  </a:lnTo>
                  <a:lnTo>
                    <a:pt x="14" y="900"/>
                  </a:lnTo>
                  <a:lnTo>
                    <a:pt x="16" y="900"/>
                  </a:lnTo>
                  <a:lnTo>
                    <a:pt x="17" y="900"/>
                  </a:lnTo>
                  <a:lnTo>
                    <a:pt x="19" y="901"/>
                  </a:lnTo>
                  <a:lnTo>
                    <a:pt x="20" y="902"/>
                  </a:lnTo>
                  <a:lnTo>
                    <a:pt x="20" y="903"/>
                  </a:lnTo>
                  <a:lnTo>
                    <a:pt x="29" y="903"/>
                  </a:lnTo>
                  <a:lnTo>
                    <a:pt x="29" y="902"/>
                  </a:lnTo>
                  <a:lnTo>
                    <a:pt x="30" y="901"/>
                  </a:lnTo>
                  <a:lnTo>
                    <a:pt x="32" y="900"/>
                  </a:lnTo>
                  <a:lnTo>
                    <a:pt x="34" y="900"/>
                  </a:lnTo>
                  <a:lnTo>
                    <a:pt x="35" y="900"/>
                  </a:lnTo>
                  <a:lnTo>
                    <a:pt x="37" y="901"/>
                  </a:lnTo>
                  <a:lnTo>
                    <a:pt x="38" y="902"/>
                  </a:lnTo>
                  <a:lnTo>
                    <a:pt x="38" y="903"/>
                  </a:lnTo>
                  <a:lnTo>
                    <a:pt x="52" y="903"/>
                  </a:lnTo>
                  <a:lnTo>
                    <a:pt x="52" y="902"/>
                  </a:lnTo>
                  <a:lnTo>
                    <a:pt x="53" y="901"/>
                  </a:lnTo>
                  <a:lnTo>
                    <a:pt x="54" y="900"/>
                  </a:lnTo>
                  <a:lnTo>
                    <a:pt x="56" y="900"/>
                  </a:lnTo>
                  <a:lnTo>
                    <a:pt x="58" y="900"/>
                  </a:lnTo>
                  <a:lnTo>
                    <a:pt x="59" y="901"/>
                  </a:lnTo>
                  <a:lnTo>
                    <a:pt x="60" y="902"/>
                  </a:lnTo>
                  <a:lnTo>
                    <a:pt x="61" y="903"/>
                  </a:lnTo>
                  <a:lnTo>
                    <a:pt x="63" y="903"/>
                  </a:lnTo>
                  <a:lnTo>
                    <a:pt x="63" y="902"/>
                  </a:lnTo>
                  <a:lnTo>
                    <a:pt x="64" y="901"/>
                  </a:lnTo>
                  <a:lnTo>
                    <a:pt x="65" y="900"/>
                  </a:lnTo>
                  <a:lnTo>
                    <a:pt x="67" y="900"/>
                  </a:lnTo>
                  <a:lnTo>
                    <a:pt x="69" y="900"/>
                  </a:lnTo>
                  <a:lnTo>
                    <a:pt x="70" y="901"/>
                  </a:lnTo>
                  <a:lnTo>
                    <a:pt x="71" y="902"/>
                  </a:lnTo>
                  <a:lnTo>
                    <a:pt x="71" y="903"/>
                  </a:lnTo>
                  <a:lnTo>
                    <a:pt x="83" y="903"/>
                  </a:lnTo>
                  <a:lnTo>
                    <a:pt x="83" y="902"/>
                  </a:lnTo>
                  <a:lnTo>
                    <a:pt x="84" y="901"/>
                  </a:lnTo>
                  <a:lnTo>
                    <a:pt x="86" y="900"/>
                  </a:lnTo>
                  <a:lnTo>
                    <a:pt x="88" y="900"/>
                  </a:lnTo>
                  <a:lnTo>
                    <a:pt x="89" y="900"/>
                  </a:lnTo>
                  <a:lnTo>
                    <a:pt x="91" y="901"/>
                  </a:lnTo>
                  <a:lnTo>
                    <a:pt x="92" y="902"/>
                  </a:lnTo>
                  <a:lnTo>
                    <a:pt x="92" y="903"/>
                  </a:lnTo>
                  <a:lnTo>
                    <a:pt x="99" y="903"/>
                  </a:lnTo>
                  <a:lnTo>
                    <a:pt x="100" y="902"/>
                  </a:lnTo>
                  <a:lnTo>
                    <a:pt x="101" y="901"/>
                  </a:lnTo>
                  <a:lnTo>
                    <a:pt x="102" y="900"/>
                  </a:lnTo>
                  <a:lnTo>
                    <a:pt x="104" y="900"/>
                  </a:lnTo>
                  <a:lnTo>
                    <a:pt x="106" y="900"/>
                  </a:lnTo>
                  <a:lnTo>
                    <a:pt x="107" y="901"/>
                  </a:lnTo>
                  <a:lnTo>
                    <a:pt x="108" y="902"/>
                  </a:lnTo>
                  <a:lnTo>
                    <a:pt x="108" y="903"/>
                  </a:lnTo>
                  <a:lnTo>
                    <a:pt x="115" y="903"/>
                  </a:lnTo>
                  <a:lnTo>
                    <a:pt x="115" y="901"/>
                  </a:lnTo>
                  <a:lnTo>
                    <a:pt x="116" y="899"/>
                  </a:lnTo>
                  <a:lnTo>
                    <a:pt x="118" y="898"/>
                  </a:lnTo>
                  <a:lnTo>
                    <a:pt x="120" y="897"/>
                  </a:lnTo>
                  <a:lnTo>
                    <a:pt x="123" y="897"/>
                  </a:lnTo>
                  <a:lnTo>
                    <a:pt x="125" y="897"/>
                  </a:lnTo>
                  <a:lnTo>
                    <a:pt x="127" y="897"/>
                  </a:lnTo>
                  <a:lnTo>
                    <a:pt x="130" y="898"/>
                  </a:lnTo>
                  <a:lnTo>
                    <a:pt x="131" y="899"/>
                  </a:lnTo>
                  <a:lnTo>
                    <a:pt x="132" y="901"/>
                  </a:lnTo>
                  <a:lnTo>
                    <a:pt x="133" y="903"/>
                  </a:lnTo>
                  <a:lnTo>
                    <a:pt x="179" y="903"/>
                  </a:lnTo>
                  <a:lnTo>
                    <a:pt x="179" y="902"/>
                  </a:lnTo>
                  <a:lnTo>
                    <a:pt x="180" y="901"/>
                  </a:lnTo>
                  <a:lnTo>
                    <a:pt x="182" y="900"/>
                  </a:lnTo>
                  <a:lnTo>
                    <a:pt x="183" y="900"/>
                  </a:lnTo>
                  <a:lnTo>
                    <a:pt x="185" y="900"/>
                  </a:lnTo>
                  <a:lnTo>
                    <a:pt x="187" y="901"/>
                  </a:lnTo>
                  <a:lnTo>
                    <a:pt x="188" y="902"/>
                  </a:lnTo>
                  <a:lnTo>
                    <a:pt x="188" y="903"/>
                  </a:lnTo>
                  <a:lnTo>
                    <a:pt x="268" y="903"/>
                  </a:lnTo>
                  <a:lnTo>
                    <a:pt x="268" y="902"/>
                  </a:lnTo>
                  <a:lnTo>
                    <a:pt x="269" y="901"/>
                  </a:lnTo>
                  <a:lnTo>
                    <a:pt x="270" y="900"/>
                  </a:lnTo>
                  <a:lnTo>
                    <a:pt x="272" y="900"/>
                  </a:lnTo>
                  <a:lnTo>
                    <a:pt x="274" y="900"/>
                  </a:lnTo>
                  <a:lnTo>
                    <a:pt x="275" y="901"/>
                  </a:lnTo>
                  <a:lnTo>
                    <a:pt x="276" y="902"/>
                  </a:lnTo>
                  <a:lnTo>
                    <a:pt x="277" y="903"/>
                  </a:lnTo>
                  <a:lnTo>
                    <a:pt x="343" y="903"/>
                  </a:lnTo>
                  <a:lnTo>
                    <a:pt x="344" y="902"/>
                  </a:lnTo>
                  <a:lnTo>
                    <a:pt x="345" y="901"/>
                  </a:lnTo>
                  <a:lnTo>
                    <a:pt x="346" y="900"/>
                  </a:lnTo>
                  <a:lnTo>
                    <a:pt x="348" y="900"/>
                  </a:lnTo>
                  <a:lnTo>
                    <a:pt x="349" y="900"/>
                  </a:lnTo>
                  <a:lnTo>
                    <a:pt x="351" y="901"/>
                  </a:lnTo>
                  <a:lnTo>
                    <a:pt x="352" y="902"/>
                  </a:lnTo>
                  <a:lnTo>
                    <a:pt x="352" y="903"/>
                  </a:lnTo>
                  <a:lnTo>
                    <a:pt x="390" y="903"/>
                  </a:lnTo>
                  <a:lnTo>
                    <a:pt x="390" y="902"/>
                  </a:lnTo>
                  <a:lnTo>
                    <a:pt x="391" y="901"/>
                  </a:lnTo>
                  <a:lnTo>
                    <a:pt x="393" y="900"/>
                  </a:lnTo>
                  <a:lnTo>
                    <a:pt x="394" y="900"/>
                  </a:lnTo>
                  <a:lnTo>
                    <a:pt x="396" y="900"/>
                  </a:lnTo>
                  <a:lnTo>
                    <a:pt x="398" y="901"/>
                  </a:lnTo>
                  <a:lnTo>
                    <a:pt x="399" y="902"/>
                  </a:lnTo>
                  <a:lnTo>
                    <a:pt x="399" y="903"/>
                  </a:lnTo>
                  <a:lnTo>
                    <a:pt x="403" y="903"/>
                  </a:lnTo>
                  <a:lnTo>
                    <a:pt x="403" y="902"/>
                  </a:lnTo>
                  <a:lnTo>
                    <a:pt x="404" y="901"/>
                  </a:lnTo>
                  <a:lnTo>
                    <a:pt x="405" y="900"/>
                  </a:lnTo>
                  <a:lnTo>
                    <a:pt x="407" y="900"/>
                  </a:lnTo>
                  <a:lnTo>
                    <a:pt x="409" y="900"/>
                  </a:lnTo>
                  <a:lnTo>
                    <a:pt x="410" y="901"/>
                  </a:lnTo>
                  <a:lnTo>
                    <a:pt x="411" y="902"/>
                  </a:lnTo>
                  <a:lnTo>
                    <a:pt x="412" y="903"/>
                  </a:lnTo>
                  <a:lnTo>
                    <a:pt x="414" y="903"/>
                  </a:lnTo>
                  <a:lnTo>
                    <a:pt x="415" y="902"/>
                  </a:lnTo>
                  <a:lnTo>
                    <a:pt x="416" y="901"/>
                  </a:lnTo>
                  <a:lnTo>
                    <a:pt x="417" y="900"/>
                  </a:lnTo>
                  <a:lnTo>
                    <a:pt x="419" y="900"/>
                  </a:lnTo>
                  <a:lnTo>
                    <a:pt x="421" y="900"/>
                  </a:lnTo>
                  <a:lnTo>
                    <a:pt x="422" y="901"/>
                  </a:lnTo>
                  <a:lnTo>
                    <a:pt x="423" y="902"/>
                  </a:lnTo>
                  <a:lnTo>
                    <a:pt x="423" y="903"/>
                  </a:lnTo>
                  <a:lnTo>
                    <a:pt x="424" y="903"/>
                  </a:lnTo>
                  <a:lnTo>
                    <a:pt x="424" y="0"/>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25" name="Freeform 735"/>
            <p:cNvSpPr>
              <a:spLocks/>
            </p:cNvSpPr>
            <p:nvPr/>
          </p:nvSpPr>
          <p:spPr bwMode="auto">
            <a:xfrm>
              <a:off x="2571" y="2287"/>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26" name="Rectangle 736"/>
            <p:cNvSpPr>
              <a:spLocks noChangeArrowheads="1"/>
            </p:cNvSpPr>
            <p:nvPr/>
          </p:nvSpPr>
          <p:spPr bwMode="auto">
            <a:xfrm>
              <a:off x="1898" y="1669"/>
              <a:ext cx="148" cy="53"/>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5127" name="Rectangle 737"/>
            <p:cNvSpPr>
              <a:spLocks noChangeArrowheads="1"/>
            </p:cNvSpPr>
            <p:nvPr/>
          </p:nvSpPr>
          <p:spPr bwMode="auto">
            <a:xfrm>
              <a:off x="1927" y="1683"/>
              <a:ext cx="92"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AAS</a:t>
              </a:r>
              <a:endParaRPr lang="en-US">
                <a:solidFill>
                  <a:srgbClr val="FF0000"/>
                </a:solidFill>
              </a:endParaRPr>
            </a:p>
          </p:txBody>
        </p:sp>
        <p:sp>
          <p:nvSpPr>
            <p:cNvPr id="25128" name="Freeform 738"/>
            <p:cNvSpPr>
              <a:spLocks/>
            </p:cNvSpPr>
            <p:nvPr/>
          </p:nvSpPr>
          <p:spPr bwMode="auto">
            <a:xfrm>
              <a:off x="2018" y="1353"/>
              <a:ext cx="903" cy="309"/>
            </a:xfrm>
            <a:custGeom>
              <a:avLst/>
              <a:gdLst>
                <a:gd name="T0" fmla="*/ 69 w 903"/>
                <a:gd name="T1" fmla="*/ 157 h 309"/>
                <a:gd name="T2" fmla="*/ 75 w 903"/>
                <a:gd name="T3" fmla="*/ 155 h 309"/>
                <a:gd name="T4" fmla="*/ 80 w 903"/>
                <a:gd name="T5" fmla="*/ 159 h 309"/>
                <a:gd name="T6" fmla="*/ 84 w 903"/>
                <a:gd name="T7" fmla="*/ 155 h 309"/>
                <a:gd name="T8" fmla="*/ 89 w 903"/>
                <a:gd name="T9" fmla="*/ 159 h 309"/>
                <a:gd name="T10" fmla="*/ 103 w 903"/>
                <a:gd name="T11" fmla="*/ 155 h 309"/>
                <a:gd name="T12" fmla="*/ 109 w 903"/>
                <a:gd name="T13" fmla="*/ 157 h 309"/>
                <a:gd name="T14" fmla="*/ 123 w 903"/>
                <a:gd name="T15" fmla="*/ 155 h 309"/>
                <a:gd name="T16" fmla="*/ 131 w 903"/>
                <a:gd name="T17" fmla="*/ 152 h 309"/>
                <a:gd name="T18" fmla="*/ 138 w 903"/>
                <a:gd name="T19" fmla="*/ 157 h 309"/>
                <a:gd name="T20" fmla="*/ 154 w 903"/>
                <a:gd name="T21" fmla="*/ 156 h 309"/>
                <a:gd name="T22" fmla="*/ 161 w 903"/>
                <a:gd name="T23" fmla="*/ 156 h 309"/>
                <a:gd name="T24" fmla="*/ 181 w 903"/>
                <a:gd name="T25" fmla="*/ 157 h 309"/>
                <a:gd name="T26" fmla="*/ 187 w 903"/>
                <a:gd name="T27" fmla="*/ 155 h 309"/>
                <a:gd name="T28" fmla="*/ 199 w 903"/>
                <a:gd name="T29" fmla="*/ 159 h 309"/>
                <a:gd name="T30" fmla="*/ 204 w 903"/>
                <a:gd name="T31" fmla="*/ 155 h 309"/>
                <a:gd name="T32" fmla="*/ 208 w 903"/>
                <a:gd name="T33" fmla="*/ 159 h 309"/>
                <a:gd name="T34" fmla="*/ 249 w 903"/>
                <a:gd name="T35" fmla="*/ 155 h 309"/>
                <a:gd name="T36" fmla="*/ 255 w 903"/>
                <a:gd name="T37" fmla="*/ 157 h 309"/>
                <a:gd name="T38" fmla="*/ 397 w 903"/>
                <a:gd name="T39" fmla="*/ 6 h 309"/>
                <a:gd name="T40" fmla="*/ 401 w 903"/>
                <a:gd name="T41" fmla="*/ 3 h 309"/>
                <a:gd name="T42" fmla="*/ 406 w 903"/>
                <a:gd name="T43" fmla="*/ 6 h 309"/>
                <a:gd name="T44" fmla="*/ 421 w 903"/>
                <a:gd name="T45" fmla="*/ 3 h 309"/>
                <a:gd name="T46" fmla="*/ 427 w 903"/>
                <a:gd name="T47" fmla="*/ 5 h 309"/>
                <a:gd name="T48" fmla="*/ 482 w 903"/>
                <a:gd name="T49" fmla="*/ 4 h 309"/>
                <a:gd name="T50" fmla="*/ 488 w 903"/>
                <a:gd name="T51" fmla="*/ 4 h 309"/>
                <a:gd name="T52" fmla="*/ 504 w 903"/>
                <a:gd name="T53" fmla="*/ 5 h 309"/>
                <a:gd name="T54" fmla="*/ 510 w 903"/>
                <a:gd name="T55" fmla="*/ 3 h 309"/>
                <a:gd name="T56" fmla="*/ 519 w 903"/>
                <a:gd name="T57" fmla="*/ 6 h 309"/>
                <a:gd name="T58" fmla="*/ 523 w 903"/>
                <a:gd name="T59" fmla="*/ 3 h 309"/>
                <a:gd name="T60" fmla="*/ 528 w 903"/>
                <a:gd name="T61" fmla="*/ 6 h 309"/>
                <a:gd name="T62" fmla="*/ 540 w 903"/>
                <a:gd name="T63" fmla="*/ 3 h 309"/>
                <a:gd name="T64" fmla="*/ 546 w 903"/>
                <a:gd name="T65" fmla="*/ 5 h 309"/>
                <a:gd name="T66" fmla="*/ 566 w 903"/>
                <a:gd name="T67" fmla="*/ 4 h 309"/>
                <a:gd name="T68" fmla="*/ 572 w 903"/>
                <a:gd name="T69" fmla="*/ 4 h 309"/>
                <a:gd name="T70" fmla="*/ 585 w 903"/>
                <a:gd name="T71" fmla="*/ 5 h 309"/>
                <a:gd name="T72" fmla="*/ 591 w 903"/>
                <a:gd name="T73" fmla="*/ 3 h 309"/>
                <a:gd name="T74" fmla="*/ 665 w 903"/>
                <a:gd name="T75" fmla="*/ 6 h 309"/>
                <a:gd name="T76" fmla="*/ 669 w 903"/>
                <a:gd name="T77" fmla="*/ 3 h 309"/>
                <a:gd name="T78" fmla="*/ 674 w 903"/>
                <a:gd name="T79" fmla="*/ 6 h 309"/>
                <a:gd name="T80" fmla="*/ 695 w 903"/>
                <a:gd name="T81" fmla="*/ 3 h 309"/>
                <a:gd name="T82" fmla="*/ 701 w 903"/>
                <a:gd name="T83" fmla="*/ 5 h 309"/>
                <a:gd name="T84" fmla="*/ 721 w 903"/>
                <a:gd name="T85" fmla="*/ 4 h 309"/>
                <a:gd name="T86" fmla="*/ 727 w 903"/>
                <a:gd name="T87" fmla="*/ 4 h 309"/>
                <a:gd name="T88" fmla="*/ 738 w 903"/>
                <a:gd name="T89" fmla="*/ 4 h 309"/>
                <a:gd name="T90" fmla="*/ 744 w 903"/>
                <a:gd name="T91" fmla="*/ 1 h 309"/>
                <a:gd name="T92" fmla="*/ 751 w 903"/>
                <a:gd name="T93" fmla="*/ 4 h 309"/>
                <a:gd name="T94" fmla="*/ 758 w 903"/>
                <a:gd name="T95" fmla="*/ 4 h 309"/>
                <a:gd name="T96" fmla="*/ 764 w 903"/>
                <a:gd name="T97" fmla="*/ 4 h 309"/>
                <a:gd name="T98" fmla="*/ 770 w 903"/>
                <a:gd name="T99" fmla="*/ 5 h 309"/>
                <a:gd name="T100" fmla="*/ 776 w 903"/>
                <a:gd name="T101" fmla="*/ 3 h 309"/>
                <a:gd name="T102" fmla="*/ 794 w 903"/>
                <a:gd name="T103" fmla="*/ 6 h 309"/>
                <a:gd name="T104" fmla="*/ 798 w 903"/>
                <a:gd name="T105" fmla="*/ 1 h 309"/>
                <a:gd name="T106" fmla="*/ 807 w 903"/>
                <a:gd name="T107" fmla="*/ 1 h 309"/>
                <a:gd name="T108" fmla="*/ 814 w 903"/>
                <a:gd name="T109" fmla="*/ 6 h 309"/>
                <a:gd name="T110" fmla="*/ 819 w 903"/>
                <a:gd name="T111" fmla="*/ 1 h 309"/>
                <a:gd name="T112" fmla="*/ 827 w 903"/>
                <a:gd name="T113" fmla="*/ 1 h 309"/>
                <a:gd name="T114" fmla="*/ 871 w 903"/>
                <a:gd name="T115" fmla="*/ 6 h 309"/>
                <a:gd name="T116" fmla="*/ 875 w 903"/>
                <a:gd name="T117" fmla="*/ 1 h 309"/>
                <a:gd name="T118" fmla="*/ 884 w 903"/>
                <a:gd name="T119" fmla="*/ 1 h 309"/>
                <a:gd name="T120" fmla="*/ 903 w 903"/>
                <a:gd name="T121" fmla="*/ 6 h 30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03"/>
                <a:gd name="T184" fmla="*/ 0 h 309"/>
                <a:gd name="T185" fmla="*/ 903 w 903"/>
                <a:gd name="T186" fmla="*/ 309 h 30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03" h="309">
                  <a:moveTo>
                    <a:pt x="0" y="309"/>
                  </a:moveTo>
                  <a:lnTo>
                    <a:pt x="0" y="159"/>
                  </a:lnTo>
                  <a:lnTo>
                    <a:pt x="69" y="159"/>
                  </a:lnTo>
                  <a:lnTo>
                    <a:pt x="69" y="157"/>
                  </a:lnTo>
                  <a:lnTo>
                    <a:pt x="70" y="156"/>
                  </a:lnTo>
                  <a:lnTo>
                    <a:pt x="72" y="155"/>
                  </a:lnTo>
                  <a:lnTo>
                    <a:pt x="73" y="155"/>
                  </a:lnTo>
                  <a:lnTo>
                    <a:pt x="75" y="155"/>
                  </a:lnTo>
                  <a:lnTo>
                    <a:pt x="76" y="156"/>
                  </a:lnTo>
                  <a:lnTo>
                    <a:pt x="78" y="157"/>
                  </a:lnTo>
                  <a:lnTo>
                    <a:pt x="78" y="159"/>
                  </a:lnTo>
                  <a:lnTo>
                    <a:pt x="80" y="159"/>
                  </a:lnTo>
                  <a:lnTo>
                    <a:pt x="80" y="157"/>
                  </a:lnTo>
                  <a:lnTo>
                    <a:pt x="81" y="156"/>
                  </a:lnTo>
                  <a:lnTo>
                    <a:pt x="83" y="155"/>
                  </a:lnTo>
                  <a:lnTo>
                    <a:pt x="84" y="155"/>
                  </a:lnTo>
                  <a:lnTo>
                    <a:pt x="86" y="155"/>
                  </a:lnTo>
                  <a:lnTo>
                    <a:pt x="88" y="156"/>
                  </a:lnTo>
                  <a:lnTo>
                    <a:pt x="89" y="157"/>
                  </a:lnTo>
                  <a:lnTo>
                    <a:pt x="89" y="159"/>
                  </a:lnTo>
                  <a:lnTo>
                    <a:pt x="100" y="159"/>
                  </a:lnTo>
                  <a:lnTo>
                    <a:pt x="101" y="157"/>
                  </a:lnTo>
                  <a:lnTo>
                    <a:pt x="101" y="156"/>
                  </a:lnTo>
                  <a:lnTo>
                    <a:pt x="103" y="155"/>
                  </a:lnTo>
                  <a:lnTo>
                    <a:pt x="105" y="155"/>
                  </a:lnTo>
                  <a:lnTo>
                    <a:pt x="106" y="155"/>
                  </a:lnTo>
                  <a:lnTo>
                    <a:pt x="108" y="156"/>
                  </a:lnTo>
                  <a:lnTo>
                    <a:pt x="109" y="157"/>
                  </a:lnTo>
                  <a:lnTo>
                    <a:pt x="109" y="159"/>
                  </a:lnTo>
                  <a:lnTo>
                    <a:pt x="122" y="159"/>
                  </a:lnTo>
                  <a:lnTo>
                    <a:pt x="122" y="157"/>
                  </a:lnTo>
                  <a:lnTo>
                    <a:pt x="123" y="155"/>
                  </a:lnTo>
                  <a:lnTo>
                    <a:pt x="125" y="154"/>
                  </a:lnTo>
                  <a:lnTo>
                    <a:pt x="127" y="153"/>
                  </a:lnTo>
                  <a:lnTo>
                    <a:pt x="129" y="152"/>
                  </a:lnTo>
                  <a:lnTo>
                    <a:pt x="131" y="152"/>
                  </a:lnTo>
                  <a:lnTo>
                    <a:pt x="133" y="153"/>
                  </a:lnTo>
                  <a:lnTo>
                    <a:pt x="136" y="154"/>
                  </a:lnTo>
                  <a:lnTo>
                    <a:pt x="137" y="155"/>
                  </a:lnTo>
                  <a:lnTo>
                    <a:pt x="138" y="157"/>
                  </a:lnTo>
                  <a:lnTo>
                    <a:pt x="138" y="159"/>
                  </a:lnTo>
                  <a:lnTo>
                    <a:pt x="153" y="159"/>
                  </a:lnTo>
                  <a:lnTo>
                    <a:pt x="153" y="157"/>
                  </a:lnTo>
                  <a:lnTo>
                    <a:pt x="154" y="156"/>
                  </a:lnTo>
                  <a:lnTo>
                    <a:pt x="156" y="155"/>
                  </a:lnTo>
                  <a:lnTo>
                    <a:pt x="157" y="155"/>
                  </a:lnTo>
                  <a:lnTo>
                    <a:pt x="159" y="155"/>
                  </a:lnTo>
                  <a:lnTo>
                    <a:pt x="161" y="156"/>
                  </a:lnTo>
                  <a:lnTo>
                    <a:pt x="161" y="157"/>
                  </a:lnTo>
                  <a:lnTo>
                    <a:pt x="162" y="159"/>
                  </a:lnTo>
                  <a:lnTo>
                    <a:pt x="181" y="159"/>
                  </a:lnTo>
                  <a:lnTo>
                    <a:pt x="181" y="157"/>
                  </a:lnTo>
                  <a:lnTo>
                    <a:pt x="182" y="156"/>
                  </a:lnTo>
                  <a:lnTo>
                    <a:pt x="183" y="155"/>
                  </a:lnTo>
                  <a:lnTo>
                    <a:pt x="185" y="155"/>
                  </a:lnTo>
                  <a:lnTo>
                    <a:pt x="187" y="155"/>
                  </a:lnTo>
                  <a:lnTo>
                    <a:pt x="188" y="156"/>
                  </a:lnTo>
                  <a:lnTo>
                    <a:pt x="189" y="157"/>
                  </a:lnTo>
                  <a:lnTo>
                    <a:pt x="189" y="159"/>
                  </a:lnTo>
                  <a:lnTo>
                    <a:pt x="199" y="159"/>
                  </a:lnTo>
                  <a:lnTo>
                    <a:pt x="200" y="157"/>
                  </a:lnTo>
                  <a:lnTo>
                    <a:pt x="201" y="156"/>
                  </a:lnTo>
                  <a:lnTo>
                    <a:pt x="202" y="155"/>
                  </a:lnTo>
                  <a:lnTo>
                    <a:pt x="204" y="155"/>
                  </a:lnTo>
                  <a:lnTo>
                    <a:pt x="205" y="155"/>
                  </a:lnTo>
                  <a:lnTo>
                    <a:pt x="207" y="156"/>
                  </a:lnTo>
                  <a:lnTo>
                    <a:pt x="208" y="157"/>
                  </a:lnTo>
                  <a:lnTo>
                    <a:pt x="208" y="159"/>
                  </a:lnTo>
                  <a:lnTo>
                    <a:pt x="246" y="159"/>
                  </a:lnTo>
                  <a:lnTo>
                    <a:pt x="247" y="157"/>
                  </a:lnTo>
                  <a:lnTo>
                    <a:pt x="248" y="156"/>
                  </a:lnTo>
                  <a:lnTo>
                    <a:pt x="249" y="155"/>
                  </a:lnTo>
                  <a:lnTo>
                    <a:pt x="251" y="155"/>
                  </a:lnTo>
                  <a:lnTo>
                    <a:pt x="253" y="155"/>
                  </a:lnTo>
                  <a:lnTo>
                    <a:pt x="254" y="156"/>
                  </a:lnTo>
                  <a:lnTo>
                    <a:pt x="255" y="157"/>
                  </a:lnTo>
                  <a:lnTo>
                    <a:pt x="255" y="159"/>
                  </a:lnTo>
                  <a:lnTo>
                    <a:pt x="278" y="159"/>
                  </a:lnTo>
                  <a:lnTo>
                    <a:pt x="278" y="6"/>
                  </a:lnTo>
                  <a:lnTo>
                    <a:pt x="397" y="6"/>
                  </a:lnTo>
                  <a:lnTo>
                    <a:pt x="397" y="5"/>
                  </a:lnTo>
                  <a:lnTo>
                    <a:pt x="398" y="4"/>
                  </a:lnTo>
                  <a:lnTo>
                    <a:pt x="399" y="3"/>
                  </a:lnTo>
                  <a:lnTo>
                    <a:pt x="401" y="3"/>
                  </a:lnTo>
                  <a:lnTo>
                    <a:pt x="403" y="3"/>
                  </a:lnTo>
                  <a:lnTo>
                    <a:pt x="404" y="4"/>
                  </a:lnTo>
                  <a:lnTo>
                    <a:pt x="405" y="5"/>
                  </a:lnTo>
                  <a:lnTo>
                    <a:pt x="406" y="6"/>
                  </a:lnTo>
                  <a:lnTo>
                    <a:pt x="418" y="6"/>
                  </a:lnTo>
                  <a:lnTo>
                    <a:pt x="419" y="5"/>
                  </a:lnTo>
                  <a:lnTo>
                    <a:pt x="420" y="4"/>
                  </a:lnTo>
                  <a:lnTo>
                    <a:pt x="421" y="3"/>
                  </a:lnTo>
                  <a:lnTo>
                    <a:pt x="423" y="3"/>
                  </a:lnTo>
                  <a:lnTo>
                    <a:pt x="425" y="3"/>
                  </a:lnTo>
                  <a:lnTo>
                    <a:pt x="426" y="4"/>
                  </a:lnTo>
                  <a:lnTo>
                    <a:pt x="427" y="5"/>
                  </a:lnTo>
                  <a:lnTo>
                    <a:pt x="427" y="6"/>
                  </a:lnTo>
                  <a:lnTo>
                    <a:pt x="480" y="6"/>
                  </a:lnTo>
                  <a:lnTo>
                    <a:pt x="481" y="5"/>
                  </a:lnTo>
                  <a:lnTo>
                    <a:pt x="482" y="4"/>
                  </a:lnTo>
                  <a:lnTo>
                    <a:pt x="483" y="3"/>
                  </a:lnTo>
                  <a:lnTo>
                    <a:pt x="485" y="3"/>
                  </a:lnTo>
                  <a:lnTo>
                    <a:pt x="486" y="3"/>
                  </a:lnTo>
                  <a:lnTo>
                    <a:pt x="488" y="4"/>
                  </a:lnTo>
                  <a:lnTo>
                    <a:pt x="489" y="5"/>
                  </a:lnTo>
                  <a:lnTo>
                    <a:pt x="489" y="6"/>
                  </a:lnTo>
                  <a:lnTo>
                    <a:pt x="504" y="6"/>
                  </a:lnTo>
                  <a:lnTo>
                    <a:pt x="504" y="5"/>
                  </a:lnTo>
                  <a:lnTo>
                    <a:pt x="505" y="4"/>
                  </a:lnTo>
                  <a:lnTo>
                    <a:pt x="507" y="3"/>
                  </a:lnTo>
                  <a:lnTo>
                    <a:pt x="508" y="3"/>
                  </a:lnTo>
                  <a:lnTo>
                    <a:pt x="510" y="3"/>
                  </a:lnTo>
                  <a:lnTo>
                    <a:pt x="512" y="4"/>
                  </a:lnTo>
                  <a:lnTo>
                    <a:pt x="513" y="5"/>
                  </a:lnTo>
                  <a:lnTo>
                    <a:pt x="513" y="6"/>
                  </a:lnTo>
                  <a:lnTo>
                    <a:pt x="519" y="6"/>
                  </a:lnTo>
                  <a:lnTo>
                    <a:pt x="519" y="5"/>
                  </a:lnTo>
                  <a:lnTo>
                    <a:pt x="520" y="4"/>
                  </a:lnTo>
                  <a:lnTo>
                    <a:pt x="522" y="3"/>
                  </a:lnTo>
                  <a:lnTo>
                    <a:pt x="523" y="3"/>
                  </a:lnTo>
                  <a:lnTo>
                    <a:pt x="525" y="3"/>
                  </a:lnTo>
                  <a:lnTo>
                    <a:pt x="527" y="4"/>
                  </a:lnTo>
                  <a:lnTo>
                    <a:pt x="528" y="5"/>
                  </a:lnTo>
                  <a:lnTo>
                    <a:pt x="528" y="6"/>
                  </a:lnTo>
                  <a:lnTo>
                    <a:pt x="537" y="6"/>
                  </a:lnTo>
                  <a:lnTo>
                    <a:pt x="537" y="5"/>
                  </a:lnTo>
                  <a:lnTo>
                    <a:pt x="538" y="4"/>
                  </a:lnTo>
                  <a:lnTo>
                    <a:pt x="540" y="3"/>
                  </a:lnTo>
                  <a:lnTo>
                    <a:pt x="542" y="3"/>
                  </a:lnTo>
                  <a:lnTo>
                    <a:pt x="543" y="3"/>
                  </a:lnTo>
                  <a:lnTo>
                    <a:pt x="545" y="4"/>
                  </a:lnTo>
                  <a:lnTo>
                    <a:pt x="546" y="5"/>
                  </a:lnTo>
                  <a:lnTo>
                    <a:pt x="546" y="6"/>
                  </a:lnTo>
                  <a:lnTo>
                    <a:pt x="564" y="6"/>
                  </a:lnTo>
                  <a:lnTo>
                    <a:pt x="565" y="5"/>
                  </a:lnTo>
                  <a:lnTo>
                    <a:pt x="566" y="4"/>
                  </a:lnTo>
                  <a:lnTo>
                    <a:pt x="567" y="3"/>
                  </a:lnTo>
                  <a:lnTo>
                    <a:pt x="569" y="3"/>
                  </a:lnTo>
                  <a:lnTo>
                    <a:pt x="571" y="3"/>
                  </a:lnTo>
                  <a:lnTo>
                    <a:pt x="572" y="4"/>
                  </a:lnTo>
                  <a:lnTo>
                    <a:pt x="573" y="5"/>
                  </a:lnTo>
                  <a:lnTo>
                    <a:pt x="573" y="6"/>
                  </a:lnTo>
                  <a:lnTo>
                    <a:pt x="585" y="6"/>
                  </a:lnTo>
                  <a:lnTo>
                    <a:pt x="585" y="5"/>
                  </a:lnTo>
                  <a:lnTo>
                    <a:pt x="586" y="4"/>
                  </a:lnTo>
                  <a:lnTo>
                    <a:pt x="587" y="3"/>
                  </a:lnTo>
                  <a:lnTo>
                    <a:pt x="589" y="3"/>
                  </a:lnTo>
                  <a:lnTo>
                    <a:pt x="591" y="3"/>
                  </a:lnTo>
                  <a:lnTo>
                    <a:pt x="592" y="4"/>
                  </a:lnTo>
                  <a:lnTo>
                    <a:pt x="593" y="5"/>
                  </a:lnTo>
                  <a:lnTo>
                    <a:pt x="594" y="6"/>
                  </a:lnTo>
                  <a:lnTo>
                    <a:pt x="665" y="6"/>
                  </a:lnTo>
                  <a:lnTo>
                    <a:pt x="665" y="5"/>
                  </a:lnTo>
                  <a:lnTo>
                    <a:pt x="666" y="4"/>
                  </a:lnTo>
                  <a:lnTo>
                    <a:pt x="667" y="3"/>
                  </a:lnTo>
                  <a:lnTo>
                    <a:pt x="669" y="3"/>
                  </a:lnTo>
                  <a:lnTo>
                    <a:pt x="671" y="3"/>
                  </a:lnTo>
                  <a:lnTo>
                    <a:pt x="672" y="4"/>
                  </a:lnTo>
                  <a:lnTo>
                    <a:pt x="673" y="5"/>
                  </a:lnTo>
                  <a:lnTo>
                    <a:pt x="674" y="6"/>
                  </a:lnTo>
                  <a:lnTo>
                    <a:pt x="692" y="6"/>
                  </a:lnTo>
                  <a:lnTo>
                    <a:pt x="693" y="5"/>
                  </a:lnTo>
                  <a:lnTo>
                    <a:pt x="694" y="4"/>
                  </a:lnTo>
                  <a:lnTo>
                    <a:pt x="695" y="3"/>
                  </a:lnTo>
                  <a:lnTo>
                    <a:pt x="697" y="3"/>
                  </a:lnTo>
                  <a:lnTo>
                    <a:pt x="699" y="3"/>
                  </a:lnTo>
                  <a:lnTo>
                    <a:pt x="700" y="4"/>
                  </a:lnTo>
                  <a:lnTo>
                    <a:pt x="701" y="5"/>
                  </a:lnTo>
                  <a:lnTo>
                    <a:pt x="701" y="6"/>
                  </a:lnTo>
                  <a:lnTo>
                    <a:pt x="720" y="6"/>
                  </a:lnTo>
                  <a:lnTo>
                    <a:pt x="720" y="5"/>
                  </a:lnTo>
                  <a:lnTo>
                    <a:pt x="721" y="4"/>
                  </a:lnTo>
                  <a:lnTo>
                    <a:pt x="723" y="3"/>
                  </a:lnTo>
                  <a:lnTo>
                    <a:pt x="724" y="3"/>
                  </a:lnTo>
                  <a:lnTo>
                    <a:pt x="726" y="3"/>
                  </a:lnTo>
                  <a:lnTo>
                    <a:pt x="727" y="4"/>
                  </a:lnTo>
                  <a:lnTo>
                    <a:pt x="728" y="5"/>
                  </a:lnTo>
                  <a:lnTo>
                    <a:pt x="729" y="6"/>
                  </a:lnTo>
                  <a:lnTo>
                    <a:pt x="738" y="6"/>
                  </a:lnTo>
                  <a:lnTo>
                    <a:pt x="738" y="4"/>
                  </a:lnTo>
                  <a:lnTo>
                    <a:pt x="739" y="3"/>
                  </a:lnTo>
                  <a:lnTo>
                    <a:pt x="741" y="2"/>
                  </a:lnTo>
                  <a:lnTo>
                    <a:pt x="742" y="1"/>
                  </a:lnTo>
                  <a:lnTo>
                    <a:pt x="744" y="1"/>
                  </a:lnTo>
                  <a:lnTo>
                    <a:pt x="746" y="1"/>
                  </a:lnTo>
                  <a:lnTo>
                    <a:pt x="748" y="2"/>
                  </a:lnTo>
                  <a:lnTo>
                    <a:pt x="750" y="3"/>
                  </a:lnTo>
                  <a:lnTo>
                    <a:pt x="751" y="4"/>
                  </a:lnTo>
                  <a:lnTo>
                    <a:pt x="751" y="6"/>
                  </a:lnTo>
                  <a:lnTo>
                    <a:pt x="757" y="6"/>
                  </a:lnTo>
                  <a:lnTo>
                    <a:pt x="757" y="5"/>
                  </a:lnTo>
                  <a:lnTo>
                    <a:pt x="758" y="4"/>
                  </a:lnTo>
                  <a:lnTo>
                    <a:pt x="759" y="3"/>
                  </a:lnTo>
                  <a:lnTo>
                    <a:pt x="761" y="3"/>
                  </a:lnTo>
                  <a:lnTo>
                    <a:pt x="763" y="3"/>
                  </a:lnTo>
                  <a:lnTo>
                    <a:pt x="764" y="4"/>
                  </a:lnTo>
                  <a:lnTo>
                    <a:pt x="765" y="5"/>
                  </a:lnTo>
                  <a:lnTo>
                    <a:pt x="765" y="6"/>
                  </a:lnTo>
                  <a:lnTo>
                    <a:pt x="770" y="6"/>
                  </a:lnTo>
                  <a:lnTo>
                    <a:pt x="770" y="5"/>
                  </a:lnTo>
                  <a:lnTo>
                    <a:pt x="771" y="4"/>
                  </a:lnTo>
                  <a:lnTo>
                    <a:pt x="773" y="3"/>
                  </a:lnTo>
                  <a:lnTo>
                    <a:pt x="775" y="3"/>
                  </a:lnTo>
                  <a:lnTo>
                    <a:pt x="776" y="3"/>
                  </a:lnTo>
                  <a:lnTo>
                    <a:pt x="778" y="4"/>
                  </a:lnTo>
                  <a:lnTo>
                    <a:pt x="779" y="5"/>
                  </a:lnTo>
                  <a:lnTo>
                    <a:pt x="779" y="6"/>
                  </a:lnTo>
                  <a:lnTo>
                    <a:pt x="794" y="6"/>
                  </a:lnTo>
                  <a:lnTo>
                    <a:pt x="794" y="4"/>
                  </a:lnTo>
                  <a:lnTo>
                    <a:pt x="795" y="3"/>
                  </a:lnTo>
                  <a:lnTo>
                    <a:pt x="796" y="1"/>
                  </a:lnTo>
                  <a:lnTo>
                    <a:pt x="798" y="1"/>
                  </a:lnTo>
                  <a:lnTo>
                    <a:pt x="800" y="0"/>
                  </a:lnTo>
                  <a:lnTo>
                    <a:pt x="802" y="0"/>
                  </a:lnTo>
                  <a:lnTo>
                    <a:pt x="805" y="1"/>
                  </a:lnTo>
                  <a:lnTo>
                    <a:pt x="807" y="1"/>
                  </a:lnTo>
                  <a:lnTo>
                    <a:pt x="808" y="3"/>
                  </a:lnTo>
                  <a:lnTo>
                    <a:pt x="809" y="4"/>
                  </a:lnTo>
                  <a:lnTo>
                    <a:pt x="809" y="6"/>
                  </a:lnTo>
                  <a:lnTo>
                    <a:pt x="814" y="6"/>
                  </a:lnTo>
                  <a:lnTo>
                    <a:pt x="814" y="4"/>
                  </a:lnTo>
                  <a:lnTo>
                    <a:pt x="815" y="3"/>
                  </a:lnTo>
                  <a:lnTo>
                    <a:pt x="817" y="1"/>
                  </a:lnTo>
                  <a:lnTo>
                    <a:pt x="819" y="1"/>
                  </a:lnTo>
                  <a:lnTo>
                    <a:pt x="821" y="0"/>
                  </a:lnTo>
                  <a:lnTo>
                    <a:pt x="823" y="0"/>
                  </a:lnTo>
                  <a:lnTo>
                    <a:pt x="825" y="1"/>
                  </a:lnTo>
                  <a:lnTo>
                    <a:pt x="827" y="1"/>
                  </a:lnTo>
                  <a:lnTo>
                    <a:pt x="828" y="3"/>
                  </a:lnTo>
                  <a:lnTo>
                    <a:pt x="829" y="4"/>
                  </a:lnTo>
                  <a:lnTo>
                    <a:pt x="830" y="6"/>
                  </a:lnTo>
                  <a:lnTo>
                    <a:pt x="871" y="6"/>
                  </a:lnTo>
                  <a:lnTo>
                    <a:pt x="871" y="4"/>
                  </a:lnTo>
                  <a:lnTo>
                    <a:pt x="872" y="3"/>
                  </a:lnTo>
                  <a:lnTo>
                    <a:pt x="873" y="1"/>
                  </a:lnTo>
                  <a:lnTo>
                    <a:pt x="875" y="1"/>
                  </a:lnTo>
                  <a:lnTo>
                    <a:pt x="878" y="0"/>
                  </a:lnTo>
                  <a:lnTo>
                    <a:pt x="880" y="0"/>
                  </a:lnTo>
                  <a:lnTo>
                    <a:pt x="882" y="1"/>
                  </a:lnTo>
                  <a:lnTo>
                    <a:pt x="884" y="1"/>
                  </a:lnTo>
                  <a:lnTo>
                    <a:pt x="885" y="3"/>
                  </a:lnTo>
                  <a:lnTo>
                    <a:pt x="886" y="4"/>
                  </a:lnTo>
                  <a:lnTo>
                    <a:pt x="886" y="6"/>
                  </a:lnTo>
                  <a:lnTo>
                    <a:pt x="903" y="6"/>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29" name="Freeform 739"/>
            <p:cNvSpPr>
              <a:spLocks/>
            </p:cNvSpPr>
            <p:nvPr/>
          </p:nvSpPr>
          <p:spPr bwMode="auto">
            <a:xfrm>
              <a:off x="2012" y="1661"/>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30" name="Freeform 740"/>
            <p:cNvSpPr>
              <a:spLocks/>
            </p:cNvSpPr>
            <p:nvPr/>
          </p:nvSpPr>
          <p:spPr bwMode="auto">
            <a:xfrm>
              <a:off x="2013" y="1277"/>
              <a:ext cx="929" cy="48"/>
            </a:xfrm>
            <a:custGeom>
              <a:avLst/>
              <a:gdLst>
                <a:gd name="T0" fmla="*/ 23 w 929"/>
                <a:gd name="T1" fmla="*/ 47 h 48"/>
                <a:gd name="T2" fmla="*/ 29 w 929"/>
                <a:gd name="T3" fmla="*/ 45 h 48"/>
                <a:gd name="T4" fmla="*/ 51 w 929"/>
                <a:gd name="T5" fmla="*/ 48 h 48"/>
                <a:gd name="T6" fmla="*/ 56 w 929"/>
                <a:gd name="T7" fmla="*/ 45 h 48"/>
                <a:gd name="T8" fmla="*/ 60 w 929"/>
                <a:gd name="T9" fmla="*/ 48 h 48"/>
                <a:gd name="T10" fmla="*/ 88 w 929"/>
                <a:gd name="T11" fmla="*/ 45 h 48"/>
                <a:gd name="T12" fmla="*/ 94 w 929"/>
                <a:gd name="T13" fmla="*/ 47 h 48"/>
                <a:gd name="T14" fmla="*/ 106 w 929"/>
                <a:gd name="T15" fmla="*/ 46 h 48"/>
                <a:gd name="T16" fmla="*/ 113 w 929"/>
                <a:gd name="T17" fmla="*/ 46 h 48"/>
                <a:gd name="T18" fmla="*/ 127 w 929"/>
                <a:gd name="T19" fmla="*/ 47 h 48"/>
                <a:gd name="T20" fmla="*/ 133 w 929"/>
                <a:gd name="T21" fmla="*/ 45 h 48"/>
                <a:gd name="T22" fmla="*/ 158 w 929"/>
                <a:gd name="T23" fmla="*/ 48 h 48"/>
                <a:gd name="T24" fmla="*/ 162 w 929"/>
                <a:gd name="T25" fmla="*/ 45 h 48"/>
                <a:gd name="T26" fmla="*/ 167 w 929"/>
                <a:gd name="T27" fmla="*/ 48 h 48"/>
                <a:gd name="T28" fmla="*/ 188 w 929"/>
                <a:gd name="T29" fmla="*/ 45 h 48"/>
                <a:gd name="T30" fmla="*/ 194 w 929"/>
                <a:gd name="T31" fmla="*/ 47 h 48"/>
                <a:gd name="T32" fmla="*/ 253 w 929"/>
                <a:gd name="T33" fmla="*/ 46 h 48"/>
                <a:gd name="T34" fmla="*/ 259 w 929"/>
                <a:gd name="T35" fmla="*/ 46 h 48"/>
                <a:gd name="T36" fmla="*/ 402 w 929"/>
                <a:gd name="T37" fmla="*/ 47 h 48"/>
                <a:gd name="T38" fmla="*/ 408 w 929"/>
                <a:gd name="T39" fmla="*/ 45 h 48"/>
                <a:gd name="T40" fmla="*/ 423 w 929"/>
                <a:gd name="T41" fmla="*/ 48 h 48"/>
                <a:gd name="T42" fmla="*/ 428 w 929"/>
                <a:gd name="T43" fmla="*/ 45 h 48"/>
                <a:gd name="T44" fmla="*/ 432 w 929"/>
                <a:gd name="T45" fmla="*/ 48 h 48"/>
                <a:gd name="T46" fmla="*/ 512 w 929"/>
                <a:gd name="T47" fmla="*/ 45 h 48"/>
                <a:gd name="T48" fmla="*/ 518 w 929"/>
                <a:gd name="T49" fmla="*/ 47 h 48"/>
                <a:gd name="T50" fmla="*/ 525 w 929"/>
                <a:gd name="T51" fmla="*/ 46 h 48"/>
                <a:gd name="T52" fmla="*/ 532 w 929"/>
                <a:gd name="T53" fmla="*/ 46 h 48"/>
                <a:gd name="T54" fmla="*/ 542 w 929"/>
                <a:gd name="T55" fmla="*/ 47 h 48"/>
                <a:gd name="T56" fmla="*/ 548 w 929"/>
                <a:gd name="T57" fmla="*/ 45 h 48"/>
                <a:gd name="T58" fmla="*/ 557 w 929"/>
                <a:gd name="T59" fmla="*/ 48 h 48"/>
                <a:gd name="T60" fmla="*/ 571 w 929"/>
                <a:gd name="T61" fmla="*/ 3 h 48"/>
                <a:gd name="T62" fmla="*/ 577 w 929"/>
                <a:gd name="T63" fmla="*/ 3 h 48"/>
                <a:gd name="T64" fmla="*/ 603 w 929"/>
                <a:gd name="T65" fmla="*/ 4 h 48"/>
                <a:gd name="T66" fmla="*/ 609 w 929"/>
                <a:gd name="T67" fmla="*/ 3 h 48"/>
                <a:gd name="T68" fmla="*/ 670 w 929"/>
                <a:gd name="T69" fmla="*/ 6 h 48"/>
                <a:gd name="T70" fmla="*/ 674 w 929"/>
                <a:gd name="T71" fmla="*/ 2 h 48"/>
                <a:gd name="T72" fmla="*/ 679 w 929"/>
                <a:gd name="T73" fmla="*/ 6 h 48"/>
                <a:gd name="T74" fmla="*/ 700 w 929"/>
                <a:gd name="T75" fmla="*/ 3 h 48"/>
                <a:gd name="T76" fmla="*/ 706 w 929"/>
                <a:gd name="T77" fmla="*/ 4 h 48"/>
                <a:gd name="T78" fmla="*/ 726 w 929"/>
                <a:gd name="T79" fmla="*/ 3 h 48"/>
                <a:gd name="T80" fmla="*/ 732 w 929"/>
                <a:gd name="T81" fmla="*/ 3 h 48"/>
                <a:gd name="T82" fmla="*/ 743 w 929"/>
                <a:gd name="T83" fmla="*/ 4 h 48"/>
                <a:gd name="T84" fmla="*/ 749 w 929"/>
                <a:gd name="T85" fmla="*/ 3 h 48"/>
                <a:gd name="T86" fmla="*/ 762 w 929"/>
                <a:gd name="T87" fmla="*/ 6 h 48"/>
                <a:gd name="T88" fmla="*/ 766 w 929"/>
                <a:gd name="T89" fmla="*/ 2 h 48"/>
                <a:gd name="T90" fmla="*/ 771 w 929"/>
                <a:gd name="T91" fmla="*/ 6 h 48"/>
                <a:gd name="T92" fmla="*/ 778 w 929"/>
                <a:gd name="T93" fmla="*/ 3 h 48"/>
                <a:gd name="T94" fmla="*/ 784 w 929"/>
                <a:gd name="T95" fmla="*/ 4 h 48"/>
                <a:gd name="T96" fmla="*/ 800 w 929"/>
                <a:gd name="T97" fmla="*/ 2 h 48"/>
                <a:gd name="T98" fmla="*/ 808 w 929"/>
                <a:gd name="T99" fmla="*/ 0 h 48"/>
                <a:gd name="T100" fmla="*/ 814 w 929"/>
                <a:gd name="T101" fmla="*/ 4 h 48"/>
                <a:gd name="T102" fmla="*/ 820 w 929"/>
                <a:gd name="T103" fmla="*/ 2 h 48"/>
                <a:gd name="T104" fmla="*/ 828 w 929"/>
                <a:gd name="T105" fmla="*/ 0 h 48"/>
                <a:gd name="T106" fmla="*/ 834 w 929"/>
                <a:gd name="T107" fmla="*/ 4 h 48"/>
                <a:gd name="T108" fmla="*/ 877 w 929"/>
                <a:gd name="T109" fmla="*/ 3 h 48"/>
                <a:gd name="T110" fmla="*/ 884 w 929"/>
                <a:gd name="T111" fmla="*/ 3 h 48"/>
                <a:gd name="T112" fmla="*/ 929 w 929"/>
                <a:gd name="T113" fmla="*/ 27 h 4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29"/>
                <a:gd name="T172" fmla="*/ 0 h 48"/>
                <a:gd name="T173" fmla="*/ 929 w 929"/>
                <a:gd name="T174" fmla="*/ 48 h 4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29" h="48">
                  <a:moveTo>
                    <a:pt x="0" y="33"/>
                  </a:moveTo>
                  <a:lnTo>
                    <a:pt x="0" y="48"/>
                  </a:lnTo>
                  <a:lnTo>
                    <a:pt x="22" y="48"/>
                  </a:lnTo>
                  <a:lnTo>
                    <a:pt x="23" y="47"/>
                  </a:lnTo>
                  <a:lnTo>
                    <a:pt x="24" y="46"/>
                  </a:lnTo>
                  <a:lnTo>
                    <a:pt x="25" y="45"/>
                  </a:lnTo>
                  <a:lnTo>
                    <a:pt x="27" y="45"/>
                  </a:lnTo>
                  <a:lnTo>
                    <a:pt x="29" y="45"/>
                  </a:lnTo>
                  <a:lnTo>
                    <a:pt x="30" y="46"/>
                  </a:lnTo>
                  <a:lnTo>
                    <a:pt x="31" y="47"/>
                  </a:lnTo>
                  <a:lnTo>
                    <a:pt x="31" y="48"/>
                  </a:lnTo>
                  <a:lnTo>
                    <a:pt x="51" y="48"/>
                  </a:lnTo>
                  <a:lnTo>
                    <a:pt x="52" y="47"/>
                  </a:lnTo>
                  <a:lnTo>
                    <a:pt x="52" y="46"/>
                  </a:lnTo>
                  <a:lnTo>
                    <a:pt x="54" y="45"/>
                  </a:lnTo>
                  <a:lnTo>
                    <a:pt x="56" y="45"/>
                  </a:lnTo>
                  <a:lnTo>
                    <a:pt x="57" y="45"/>
                  </a:lnTo>
                  <a:lnTo>
                    <a:pt x="59" y="46"/>
                  </a:lnTo>
                  <a:lnTo>
                    <a:pt x="60" y="47"/>
                  </a:lnTo>
                  <a:lnTo>
                    <a:pt x="60" y="48"/>
                  </a:lnTo>
                  <a:lnTo>
                    <a:pt x="85" y="48"/>
                  </a:lnTo>
                  <a:lnTo>
                    <a:pt x="85" y="47"/>
                  </a:lnTo>
                  <a:lnTo>
                    <a:pt x="86" y="46"/>
                  </a:lnTo>
                  <a:lnTo>
                    <a:pt x="88" y="45"/>
                  </a:lnTo>
                  <a:lnTo>
                    <a:pt x="89" y="45"/>
                  </a:lnTo>
                  <a:lnTo>
                    <a:pt x="91" y="45"/>
                  </a:lnTo>
                  <a:lnTo>
                    <a:pt x="93" y="46"/>
                  </a:lnTo>
                  <a:lnTo>
                    <a:pt x="94" y="47"/>
                  </a:lnTo>
                  <a:lnTo>
                    <a:pt x="94" y="48"/>
                  </a:lnTo>
                  <a:lnTo>
                    <a:pt x="105" y="48"/>
                  </a:lnTo>
                  <a:lnTo>
                    <a:pt x="106" y="47"/>
                  </a:lnTo>
                  <a:lnTo>
                    <a:pt x="106" y="46"/>
                  </a:lnTo>
                  <a:lnTo>
                    <a:pt x="108" y="45"/>
                  </a:lnTo>
                  <a:lnTo>
                    <a:pt x="110" y="45"/>
                  </a:lnTo>
                  <a:lnTo>
                    <a:pt x="112" y="45"/>
                  </a:lnTo>
                  <a:lnTo>
                    <a:pt x="113" y="46"/>
                  </a:lnTo>
                  <a:lnTo>
                    <a:pt x="114" y="47"/>
                  </a:lnTo>
                  <a:lnTo>
                    <a:pt x="114" y="48"/>
                  </a:lnTo>
                  <a:lnTo>
                    <a:pt x="127" y="48"/>
                  </a:lnTo>
                  <a:lnTo>
                    <a:pt x="127" y="47"/>
                  </a:lnTo>
                  <a:lnTo>
                    <a:pt x="128" y="46"/>
                  </a:lnTo>
                  <a:lnTo>
                    <a:pt x="129" y="45"/>
                  </a:lnTo>
                  <a:lnTo>
                    <a:pt x="131" y="45"/>
                  </a:lnTo>
                  <a:lnTo>
                    <a:pt x="133" y="45"/>
                  </a:lnTo>
                  <a:lnTo>
                    <a:pt x="134" y="46"/>
                  </a:lnTo>
                  <a:lnTo>
                    <a:pt x="135" y="47"/>
                  </a:lnTo>
                  <a:lnTo>
                    <a:pt x="136" y="48"/>
                  </a:lnTo>
                  <a:lnTo>
                    <a:pt x="158" y="48"/>
                  </a:lnTo>
                  <a:lnTo>
                    <a:pt x="158" y="47"/>
                  </a:lnTo>
                  <a:lnTo>
                    <a:pt x="159" y="46"/>
                  </a:lnTo>
                  <a:lnTo>
                    <a:pt x="161" y="45"/>
                  </a:lnTo>
                  <a:lnTo>
                    <a:pt x="162" y="45"/>
                  </a:lnTo>
                  <a:lnTo>
                    <a:pt x="164" y="45"/>
                  </a:lnTo>
                  <a:lnTo>
                    <a:pt x="166" y="46"/>
                  </a:lnTo>
                  <a:lnTo>
                    <a:pt x="166" y="47"/>
                  </a:lnTo>
                  <a:lnTo>
                    <a:pt x="167" y="48"/>
                  </a:lnTo>
                  <a:lnTo>
                    <a:pt x="186" y="48"/>
                  </a:lnTo>
                  <a:lnTo>
                    <a:pt x="186" y="47"/>
                  </a:lnTo>
                  <a:lnTo>
                    <a:pt x="187" y="46"/>
                  </a:lnTo>
                  <a:lnTo>
                    <a:pt x="188" y="45"/>
                  </a:lnTo>
                  <a:lnTo>
                    <a:pt x="190" y="45"/>
                  </a:lnTo>
                  <a:lnTo>
                    <a:pt x="192" y="45"/>
                  </a:lnTo>
                  <a:lnTo>
                    <a:pt x="193" y="46"/>
                  </a:lnTo>
                  <a:lnTo>
                    <a:pt x="194" y="47"/>
                  </a:lnTo>
                  <a:lnTo>
                    <a:pt x="195" y="48"/>
                  </a:lnTo>
                  <a:lnTo>
                    <a:pt x="251" y="48"/>
                  </a:lnTo>
                  <a:lnTo>
                    <a:pt x="252" y="47"/>
                  </a:lnTo>
                  <a:lnTo>
                    <a:pt x="253" y="46"/>
                  </a:lnTo>
                  <a:lnTo>
                    <a:pt x="254" y="45"/>
                  </a:lnTo>
                  <a:lnTo>
                    <a:pt x="256" y="45"/>
                  </a:lnTo>
                  <a:lnTo>
                    <a:pt x="258" y="45"/>
                  </a:lnTo>
                  <a:lnTo>
                    <a:pt x="259" y="46"/>
                  </a:lnTo>
                  <a:lnTo>
                    <a:pt x="260" y="47"/>
                  </a:lnTo>
                  <a:lnTo>
                    <a:pt x="260" y="48"/>
                  </a:lnTo>
                  <a:lnTo>
                    <a:pt x="402" y="48"/>
                  </a:lnTo>
                  <a:lnTo>
                    <a:pt x="402" y="47"/>
                  </a:lnTo>
                  <a:lnTo>
                    <a:pt x="403" y="46"/>
                  </a:lnTo>
                  <a:lnTo>
                    <a:pt x="404" y="45"/>
                  </a:lnTo>
                  <a:lnTo>
                    <a:pt x="406" y="45"/>
                  </a:lnTo>
                  <a:lnTo>
                    <a:pt x="408" y="45"/>
                  </a:lnTo>
                  <a:lnTo>
                    <a:pt x="409" y="46"/>
                  </a:lnTo>
                  <a:lnTo>
                    <a:pt x="410" y="47"/>
                  </a:lnTo>
                  <a:lnTo>
                    <a:pt x="411" y="48"/>
                  </a:lnTo>
                  <a:lnTo>
                    <a:pt x="423" y="48"/>
                  </a:lnTo>
                  <a:lnTo>
                    <a:pt x="424" y="47"/>
                  </a:lnTo>
                  <a:lnTo>
                    <a:pt x="425" y="46"/>
                  </a:lnTo>
                  <a:lnTo>
                    <a:pt x="426" y="45"/>
                  </a:lnTo>
                  <a:lnTo>
                    <a:pt x="428" y="45"/>
                  </a:lnTo>
                  <a:lnTo>
                    <a:pt x="430" y="45"/>
                  </a:lnTo>
                  <a:lnTo>
                    <a:pt x="431" y="46"/>
                  </a:lnTo>
                  <a:lnTo>
                    <a:pt x="432" y="47"/>
                  </a:lnTo>
                  <a:lnTo>
                    <a:pt x="432" y="48"/>
                  </a:lnTo>
                  <a:lnTo>
                    <a:pt x="509" y="48"/>
                  </a:lnTo>
                  <a:lnTo>
                    <a:pt x="509" y="47"/>
                  </a:lnTo>
                  <a:lnTo>
                    <a:pt x="510" y="46"/>
                  </a:lnTo>
                  <a:lnTo>
                    <a:pt x="512" y="45"/>
                  </a:lnTo>
                  <a:lnTo>
                    <a:pt x="514" y="45"/>
                  </a:lnTo>
                  <a:lnTo>
                    <a:pt x="515" y="45"/>
                  </a:lnTo>
                  <a:lnTo>
                    <a:pt x="517" y="46"/>
                  </a:lnTo>
                  <a:lnTo>
                    <a:pt x="518" y="47"/>
                  </a:lnTo>
                  <a:lnTo>
                    <a:pt x="518" y="48"/>
                  </a:lnTo>
                  <a:lnTo>
                    <a:pt x="524" y="48"/>
                  </a:lnTo>
                  <a:lnTo>
                    <a:pt x="524" y="47"/>
                  </a:lnTo>
                  <a:lnTo>
                    <a:pt x="525" y="46"/>
                  </a:lnTo>
                  <a:lnTo>
                    <a:pt x="527" y="45"/>
                  </a:lnTo>
                  <a:lnTo>
                    <a:pt x="528" y="45"/>
                  </a:lnTo>
                  <a:lnTo>
                    <a:pt x="530" y="45"/>
                  </a:lnTo>
                  <a:lnTo>
                    <a:pt x="532" y="46"/>
                  </a:lnTo>
                  <a:lnTo>
                    <a:pt x="533" y="47"/>
                  </a:lnTo>
                  <a:lnTo>
                    <a:pt x="533" y="48"/>
                  </a:lnTo>
                  <a:lnTo>
                    <a:pt x="542" y="48"/>
                  </a:lnTo>
                  <a:lnTo>
                    <a:pt x="542" y="47"/>
                  </a:lnTo>
                  <a:lnTo>
                    <a:pt x="543" y="46"/>
                  </a:lnTo>
                  <a:lnTo>
                    <a:pt x="545" y="45"/>
                  </a:lnTo>
                  <a:lnTo>
                    <a:pt x="547" y="45"/>
                  </a:lnTo>
                  <a:lnTo>
                    <a:pt x="548" y="45"/>
                  </a:lnTo>
                  <a:lnTo>
                    <a:pt x="550" y="46"/>
                  </a:lnTo>
                  <a:lnTo>
                    <a:pt x="551" y="47"/>
                  </a:lnTo>
                  <a:lnTo>
                    <a:pt x="551" y="48"/>
                  </a:lnTo>
                  <a:lnTo>
                    <a:pt x="557" y="48"/>
                  </a:lnTo>
                  <a:lnTo>
                    <a:pt x="557" y="6"/>
                  </a:lnTo>
                  <a:lnTo>
                    <a:pt x="569" y="6"/>
                  </a:lnTo>
                  <a:lnTo>
                    <a:pt x="570" y="4"/>
                  </a:lnTo>
                  <a:lnTo>
                    <a:pt x="571" y="3"/>
                  </a:lnTo>
                  <a:lnTo>
                    <a:pt x="572" y="3"/>
                  </a:lnTo>
                  <a:lnTo>
                    <a:pt x="574" y="2"/>
                  </a:lnTo>
                  <a:lnTo>
                    <a:pt x="576" y="3"/>
                  </a:lnTo>
                  <a:lnTo>
                    <a:pt x="577" y="3"/>
                  </a:lnTo>
                  <a:lnTo>
                    <a:pt x="578" y="4"/>
                  </a:lnTo>
                  <a:lnTo>
                    <a:pt x="578" y="6"/>
                  </a:lnTo>
                  <a:lnTo>
                    <a:pt x="603" y="6"/>
                  </a:lnTo>
                  <a:lnTo>
                    <a:pt x="603" y="4"/>
                  </a:lnTo>
                  <a:lnTo>
                    <a:pt x="604" y="3"/>
                  </a:lnTo>
                  <a:lnTo>
                    <a:pt x="606" y="3"/>
                  </a:lnTo>
                  <a:lnTo>
                    <a:pt x="607" y="2"/>
                  </a:lnTo>
                  <a:lnTo>
                    <a:pt x="609" y="3"/>
                  </a:lnTo>
                  <a:lnTo>
                    <a:pt x="610" y="3"/>
                  </a:lnTo>
                  <a:lnTo>
                    <a:pt x="611" y="4"/>
                  </a:lnTo>
                  <a:lnTo>
                    <a:pt x="612" y="6"/>
                  </a:lnTo>
                  <a:lnTo>
                    <a:pt x="670" y="6"/>
                  </a:lnTo>
                  <a:lnTo>
                    <a:pt x="670" y="4"/>
                  </a:lnTo>
                  <a:lnTo>
                    <a:pt x="671" y="3"/>
                  </a:lnTo>
                  <a:lnTo>
                    <a:pt x="672" y="3"/>
                  </a:lnTo>
                  <a:lnTo>
                    <a:pt x="674" y="2"/>
                  </a:lnTo>
                  <a:lnTo>
                    <a:pt x="676" y="3"/>
                  </a:lnTo>
                  <a:lnTo>
                    <a:pt x="677" y="3"/>
                  </a:lnTo>
                  <a:lnTo>
                    <a:pt x="678" y="4"/>
                  </a:lnTo>
                  <a:lnTo>
                    <a:pt x="679" y="6"/>
                  </a:lnTo>
                  <a:lnTo>
                    <a:pt x="697" y="6"/>
                  </a:lnTo>
                  <a:lnTo>
                    <a:pt x="698" y="4"/>
                  </a:lnTo>
                  <a:lnTo>
                    <a:pt x="699" y="3"/>
                  </a:lnTo>
                  <a:lnTo>
                    <a:pt x="700" y="3"/>
                  </a:lnTo>
                  <a:lnTo>
                    <a:pt x="702" y="2"/>
                  </a:lnTo>
                  <a:lnTo>
                    <a:pt x="704" y="3"/>
                  </a:lnTo>
                  <a:lnTo>
                    <a:pt x="705" y="3"/>
                  </a:lnTo>
                  <a:lnTo>
                    <a:pt x="706" y="4"/>
                  </a:lnTo>
                  <a:lnTo>
                    <a:pt x="706" y="6"/>
                  </a:lnTo>
                  <a:lnTo>
                    <a:pt x="725" y="6"/>
                  </a:lnTo>
                  <a:lnTo>
                    <a:pt x="725" y="4"/>
                  </a:lnTo>
                  <a:lnTo>
                    <a:pt x="726" y="3"/>
                  </a:lnTo>
                  <a:lnTo>
                    <a:pt x="728" y="3"/>
                  </a:lnTo>
                  <a:lnTo>
                    <a:pt x="729" y="2"/>
                  </a:lnTo>
                  <a:lnTo>
                    <a:pt x="731" y="3"/>
                  </a:lnTo>
                  <a:lnTo>
                    <a:pt x="732" y="3"/>
                  </a:lnTo>
                  <a:lnTo>
                    <a:pt x="733" y="4"/>
                  </a:lnTo>
                  <a:lnTo>
                    <a:pt x="734" y="6"/>
                  </a:lnTo>
                  <a:lnTo>
                    <a:pt x="743" y="6"/>
                  </a:lnTo>
                  <a:lnTo>
                    <a:pt x="743" y="4"/>
                  </a:lnTo>
                  <a:lnTo>
                    <a:pt x="744" y="3"/>
                  </a:lnTo>
                  <a:lnTo>
                    <a:pt x="746" y="3"/>
                  </a:lnTo>
                  <a:lnTo>
                    <a:pt x="747" y="2"/>
                  </a:lnTo>
                  <a:lnTo>
                    <a:pt x="749" y="3"/>
                  </a:lnTo>
                  <a:lnTo>
                    <a:pt x="750" y="3"/>
                  </a:lnTo>
                  <a:lnTo>
                    <a:pt x="751" y="4"/>
                  </a:lnTo>
                  <a:lnTo>
                    <a:pt x="752" y="6"/>
                  </a:lnTo>
                  <a:lnTo>
                    <a:pt x="762" y="6"/>
                  </a:lnTo>
                  <a:lnTo>
                    <a:pt x="762" y="4"/>
                  </a:lnTo>
                  <a:lnTo>
                    <a:pt x="763" y="3"/>
                  </a:lnTo>
                  <a:lnTo>
                    <a:pt x="764" y="3"/>
                  </a:lnTo>
                  <a:lnTo>
                    <a:pt x="766" y="2"/>
                  </a:lnTo>
                  <a:lnTo>
                    <a:pt x="768" y="3"/>
                  </a:lnTo>
                  <a:lnTo>
                    <a:pt x="769" y="3"/>
                  </a:lnTo>
                  <a:lnTo>
                    <a:pt x="770" y="4"/>
                  </a:lnTo>
                  <a:lnTo>
                    <a:pt x="771" y="6"/>
                  </a:lnTo>
                  <a:lnTo>
                    <a:pt x="775" y="6"/>
                  </a:lnTo>
                  <a:lnTo>
                    <a:pt x="775" y="4"/>
                  </a:lnTo>
                  <a:lnTo>
                    <a:pt x="776" y="3"/>
                  </a:lnTo>
                  <a:lnTo>
                    <a:pt x="778" y="3"/>
                  </a:lnTo>
                  <a:lnTo>
                    <a:pt x="780" y="2"/>
                  </a:lnTo>
                  <a:lnTo>
                    <a:pt x="781" y="3"/>
                  </a:lnTo>
                  <a:lnTo>
                    <a:pt x="783" y="3"/>
                  </a:lnTo>
                  <a:lnTo>
                    <a:pt x="784" y="4"/>
                  </a:lnTo>
                  <a:lnTo>
                    <a:pt x="784" y="6"/>
                  </a:lnTo>
                  <a:lnTo>
                    <a:pt x="799" y="6"/>
                  </a:lnTo>
                  <a:lnTo>
                    <a:pt x="799" y="4"/>
                  </a:lnTo>
                  <a:lnTo>
                    <a:pt x="800" y="2"/>
                  </a:lnTo>
                  <a:lnTo>
                    <a:pt x="801" y="1"/>
                  </a:lnTo>
                  <a:lnTo>
                    <a:pt x="803" y="0"/>
                  </a:lnTo>
                  <a:lnTo>
                    <a:pt x="805" y="0"/>
                  </a:lnTo>
                  <a:lnTo>
                    <a:pt x="808" y="0"/>
                  </a:lnTo>
                  <a:lnTo>
                    <a:pt x="810" y="0"/>
                  </a:lnTo>
                  <a:lnTo>
                    <a:pt x="812" y="1"/>
                  </a:lnTo>
                  <a:lnTo>
                    <a:pt x="813" y="2"/>
                  </a:lnTo>
                  <a:lnTo>
                    <a:pt x="814" y="4"/>
                  </a:lnTo>
                  <a:lnTo>
                    <a:pt x="814" y="6"/>
                  </a:lnTo>
                  <a:lnTo>
                    <a:pt x="819" y="6"/>
                  </a:lnTo>
                  <a:lnTo>
                    <a:pt x="819" y="4"/>
                  </a:lnTo>
                  <a:lnTo>
                    <a:pt x="820" y="2"/>
                  </a:lnTo>
                  <a:lnTo>
                    <a:pt x="822" y="1"/>
                  </a:lnTo>
                  <a:lnTo>
                    <a:pt x="824" y="0"/>
                  </a:lnTo>
                  <a:lnTo>
                    <a:pt x="826" y="0"/>
                  </a:lnTo>
                  <a:lnTo>
                    <a:pt x="828" y="0"/>
                  </a:lnTo>
                  <a:lnTo>
                    <a:pt x="830" y="0"/>
                  </a:lnTo>
                  <a:lnTo>
                    <a:pt x="832" y="1"/>
                  </a:lnTo>
                  <a:lnTo>
                    <a:pt x="833" y="2"/>
                  </a:lnTo>
                  <a:lnTo>
                    <a:pt x="834" y="4"/>
                  </a:lnTo>
                  <a:lnTo>
                    <a:pt x="835" y="6"/>
                  </a:lnTo>
                  <a:lnTo>
                    <a:pt x="876" y="6"/>
                  </a:lnTo>
                  <a:lnTo>
                    <a:pt x="876" y="4"/>
                  </a:lnTo>
                  <a:lnTo>
                    <a:pt x="877" y="3"/>
                  </a:lnTo>
                  <a:lnTo>
                    <a:pt x="879" y="3"/>
                  </a:lnTo>
                  <a:lnTo>
                    <a:pt x="880" y="2"/>
                  </a:lnTo>
                  <a:lnTo>
                    <a:pt x="882" y="3"/>
                  </a:lnTo>
                  <a:lnTo>
                    <a:pt x="884" y="3"/>
                  </a:lnTo>
                  <a:lnTo>
                    <a:pt x="885" y="4"/>
                  </a:lnTo>
                  <a:lnTo>
                    <a:pt x="885" y="6"/>
                  </a:lnTo>
                  <a:lnTo>
                    <a:pt x="929" y="6"/>
                  </a:lnTo>
                  <a:lnTo>
                    <a:pt x="929" y="27"/>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31" name="Freeform 741"/>
            <p:cNvSpPr>
              <a:spLocks/>
            </p:cNvSpPr>
            <p:nvPr/>
          </p:nvSpPr>
          <p:spPr bwMode="auto">
            <a:xfrm>
              <a:off x="2007" y="1301"/>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32" name="Rectangle 742"/>
            <p:cNvSpPr>
              <a:spLocks noChangeArrowheads="1"/>
            </p:cNvSpPr>
            <p:nvPr/>
          </p:nvSpPr>
          <p:spPr bwMode="auto">
            <a:xfrm>
              <a:off x="3991" y="1218"/>
              <a:ext cx="206" cy="63"/>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5133" name="Rectangle 743"/>
            <p:cNvSpPr>
              <a:spLocks noChangeArrowheads="1"/>
            </p:cNvSpPr>
            <p:nvPr/>
          </p:nvSpPr>
          <p:spPr bwMode="auto">
            <a:xfrm>
              <a:off x="4018" y="1235"/>
              <a:ext cx="65"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PO</a:t>
              </a:r>
              <a:endParaRPr lang="en-US">
                <a:solidFill>
                  <a:srgbClr val="FF0000"/>
                </a:solidFill>
              </a:endParaRPr>
            </a:p>
          </p:txBody>
        </p:sp>
        <p:sp>
          <p:nvSpPr>
            <p:cNvPr id="25134" name="Freeform 744"/>
            <p:cNvSpPr>
              <a:spLocks/>
            </p:cNvSpPr>
            <p:nvPr/>
          </p:nvSpPr>
          <p:spPr bwMode="auto">
            <a:xfrm>
              <a:off x="3194" y="1246"/>
              <a:ext cx="786" cy="61"/>
            </a:xfrm>
            <a:custGeom>
              <a:avLst/>
              <a:gdLst>
                <a:gd name="T0" fmla="*/ 781 w 786"/>
                <a:gd name="T1" fmla="*/ 2 h 61"/>
                <a:gd name="T2" fmla="*/ 777 w 786"/>
                <a:gd name="T3" fmla="*/ 0 h 61"/>
                <a:gd name="T4" fmla="*/ 773 w 786"/>
                <a:gd name="T5" fmla="*/ 2 h 61"/>
                <a:gd name="T6" fmla="*/ 748 w 786"/>
                <a:gd name="T7" fmla="*/ 2 h 61"/>
                <a:gd name="T8" fmla="*/ 743 w 786"/>
                <a:gd name="T9" fmla="*/ 0 h 61"/>
                <a:gd name="T10" fmla="*/ 739 w 786"/>
                <a:gd name="T11" fmla="*/ 2 h 61"/>
                <a:gd name="T12" fmla="*/ 721 w 786"/>
                <a:gd name="T13" fmla="*/ 2 h 61"/>
                <a:gd name="T14" fmla="*/ 716 w 786"/>
                <a:gd name="T15" fmla="*/ 0 h 61"/>
                <a:gd name="T16" fmla="*/ 712 w 786"/>
                <a:gd name="T17" fmla="*/ 2 h 61"/>
                <a:gd name="T18" fmla="*/ 687 w 786"/>
                <a:gd name="T19" fmla="*/ 2 h 61"/>
                <a:gd name="T20" fmla="*/ 683 w 786"/>
                <a:gd name="T21" fmla="*/ 0 h 61"/>
                <a:gd name="T22" fmla="*/ 679 w 786"/>
                <a:gd name="T23" fmla="*/ 2 h 61"/>
                <a:gd name="T24" fmla="*/ 646 w 786"/>
                <a:gd name="T25" fmla="*/ 2 h 61"/>
                <a:gd name="T26" fmla="*/ 642 w 786"/>
                <a:gd name="T27" fmla="*/ 0 h 61"/>
                <a:gd name="T28" fmla="*/ 638 w 786"/>
                <a:gd name="T29" fmla="*/ 2 h 61"/>
                <a:gd name="T30" fmla="*/ 619 w 786"/>
                <a:gd name="T31" fmla="*/ 2 h 61"/>
                <a:gd name="T32" fmla="*/ 615 w 786"/>
                <a:gd name="T33" fmla="*/ 0 h 61"/>
                <a:gd name="T34" fmla="*/ 611 w 786"/>
                <a:gd name="T35" fmla="*/ 2 h 61"/>
                <a:gd name="T36" fmla="*/ 598 w 786"/>
                <a:gd name="T37" fmla="*/ 2 h 61"/>
                <a:gd name="T38" fmla="*/ 594 w 786"/>
                <a:gd name="T39" fmla="*/ 0 h 61"/>
                <a:gd name="T40" fmla="*/ 590 w 786"/>
                <a:gd name="T41" fmla="*/ 2 h 61"/>
                <a:gd name="T42" fmla="*/ 576 w 786"/>
                <a:gd name="T43" fmla="*/ 2 h 61"/>
                <a:gd name="T44" fmla="*/ 572 w 786"/>
                <a:gd name="T45" fmla="*/ 0 h 61"/>
                <a:gd name="T46" fmla="*/ 568 w 786"/>
                <a:gd name="T47" fmla="*/ 2 h 61"/>
                <a:gd name="T48" fmla="*/ 551 w 786"/>
                <a:gd name="T49" fmla="*/ 2 h 61"/>
                <a:gd name="T50" fmla="*/ 547 w 786"/>
                <a:gd name="T51" fmla="*/ 0 h 61"/>
                <a:gd name="T52" fmla="*/ 542 w 786"/>
                <a:gd name="T53" fmla="*/ 2 h 61"/>
                <a:gd name="T54" fmla="*/ 499 w 786"/>
                <a:gd name="T55" fmla="*/ 2 h 61"/>
                <a:gd name="T56" fmla="*/ 495 w 786"/>
                <a:gd name="T57" fmla="*/ 0 h 61"/>
                <a:gd name="T58" fmla="*/ 491 w 786"/>
                <a:gd name="T59" fmla="*/ 2 h 61"/>
                <a:gd name="T60" fmla="*/ 457 w 786"/>
                <a:gd name="T61" fmla="*/ 2 h 61"/>
                <a:gd name="T62" fmla="*/ 453 w 786"/>
                <a:gd name="T63" fmla="*/ 0 h 61"/>
                <a:gd name="T64" fmla="*/ 448 w 786"/>
                <a:gd name="T65" fmla="*/ 2 h 61"/>
                <a:gd name="T66" fmla="*/ 209 w 786"/>
                <a:gd name="T67" fmla="*/ 2 h 61"/>
                <a:gd name="T68" fmla="*/ 205 w 786"/>
                <a:gd name="T69" fmla="*/ 0 h 61"/>
                <a:gd name="T70" fmla="*/ 201 w 786"/>
                <a:gd name="T71" fmla="*/ 2 h 61"/>
                <a:gd name="T72" fmla="*/ 187 w 786"/>
                <a:gd name="T73" fmla="*/ 2 h 61"/>
                <a:gd name="T74" fmla="*/ 183 w 786"/>
                <a:gd name="T75" fmla="*/ 0 h 61"/>
                <a:gd name="T76" fmla="*/ 179 w 786"/>
                <a:gd name="T77" fmla="*/ 2 h 61"/>
                <a:gd name="T78" fmla="*/ 157 w 786"/>
                <a:gd name="T79" fmla="*/ 2 h 61"/>
                <a:gd name="T80" fmla="*/ 152 w 786"/>
                <a:gd name="T81" fmla="*/ 0 h 61"/>
                <a:gd name="T82" fmla="*/ 148 w 786"/>
                <a:gd name="T83" fmla="*/ 2 h 61"/>
                <a:gd name="T84" fmla="*/ 135 w 786"/>
                <a:gd name="T85" fmla="*/ 2 h 61"/>
                <a:gd name="T86" fmla="*/ 131 w 786"/>
                <a:gd name="T87" fmla="*/ 0 h 61"/>
                <a:gd name="T88" fmla="*/ 127 w 786"/>
                <a:gd name="T89" fmla="*/ 2 h 61"/>
                <a:gd name="T90" fmla="*/ 92 w 786"/>
                <a:gd name="T91" fmla="*/ 2 h 61"/>
                <a:gd name="T92" fmla="*/ 88 w 786"/>
                <a:gd name="T93" fmla="*/ 0 h 61"/>
                <a:gd name="T94" fmla="*/ 84 w 786"/>
                <a:gd name="T95" fmla="*/ 2 h 61"/>
                <a:gd name="T96" fmla="*/ 70 w 786"/>
                <a:gd name="T97" fmla="*/ 2 h 61"/>
                <a:gd name="T98" fmla="*/ 66 w 786"/>
                <a:gd name="T99" fmla="*/ 0 h 61"/>
                <a:gd name="T100" fmla="*/ 62 w 786"/>
                <a:gd name="T101" fmla="*/ 2 h 61"/>
                <a:gd name="T102" fmla="*/ 26 w 786"/>
                <a:gd name="T103" fmla="*/ 2 h 61"/>
                <a:gd name="T104" fmla="*/ 22 w 786"/>
                <a:gd name="T105" fmla="*/ 0 h 61"/>
                <a:gd name="T106" fmla="*/ 18 w 786"/>
                <a:gd name="T107" fmla="*/ 2 h 61"/>
                <a:gd name="T108" fmla="*/ 0 w 786"/>
                <a:gd name="T109" fmla="*/ 61 h 6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86"/>
                <a:gd name="T166" fmla="*/ 0 h 61"/>
                <a:gd name="T167" fmla="*/ 786 w 786"/>
                <a:gd name="T168" fmla="*/ 61 h 6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86" h="61">
                  <a:moveTo>
                    <a:pt x="786" y="4"/>
                  </a:moveTo>
                  <a:lnTo>
                    <a:pt x="782" y="4"/>
                  </a:lnTo>
                  <a:lnTo>
                    <a:pt x="781" y="2"/>
                  </a:lnTo>
                  <a:lnTo>
                    <a:pt x="780" y="1"/>
                  </a:lnTo>
                  <a:lnTo>
                    <a:pt x="779" y="0"/>
                  </a:lnTo>
                  <a:lnTo>
                    <a:pt x="777" y="0"/>
                  </a:lnTo>
                  <a:lnTo>
                    <a:pt x="775" y="0"/>
                  </a:lnTo>
                  <a:lnTo>
                    <a:pt x="774" y="1"/>
                  </a:lnTo>
                  <a:lnTo>
                    <a:pt x="773" y="2"/>
                  </a:lnTo>
                  <a:lnTo>
                    <a:pt x="773" y="4"/>
                  </a:lnTo>
                  <a:lnTo>
                    <a:pt x="748" y="4"/>
                  </a:lnTo>
                  <a:lnTo>
                    <a:pt x="748" y="2"/>
                  </a:lnTo>
                  <a:lnTo>
                    <a:pt x="746" y="1"/>
                  </a:lnTo>
                  <a:lnTo>
                    <a:pt x="745" y="0"/>
                  </a:lnTo>
                  <a:lnTo>
                    <a:pt x="743" y="0"/>
                  </a:lnTo>
                  <a:lnTo>
                    <a:pt x="742" y="0"/>
                  </a:lnTo>
                  <a:lnTo>
                    <a:pt x="740" y="1"/>
                  </a:lnTo>
                  <a:lnTo>
                    <a:pt x="739" y="2"/>
                  </a:lnTo>
                  <a:lnTo>
                    <a:pt x="739" y="4"/>
                  </a:lnTo>
                  <a:lnTo>
                    <a:pt x="721" y="4"/>
                  </a:lnTo>
                  <a:lnTo>
                    <a:pt x="721" y="2"/>
                  </a:lnTo>
                  <a:lnTo>
                    <a:pt x="719" y="1"/>
                  </a:lnTo>
                  <a:lnTo>
                    <a:pt x="718" y="0"/>
                  </a:lnTo>
                  <a:lnTo>
                    <a:pt x="716" y="0"/>
                  </a:lnTo>
                  <a:lnTo>
                    <a:pt x="715" y="0"/>
                  </a:lnTo>
                  <a:lnTo>
                    <a:pt x="713" y="1"/>
                  </a:lnTo>
                  <a:lnTo>
                    <a:pt x="712" y="2"/>
                  </a:lnTo>
                  <a:lnTo>
                    <a:pt x="712" y="4"/>
                  </a:lnTo>
                  <a:lnTo>
                    <a:pt x="687" y="4"/>
                  </a:lnTo>
                  <a:lnTo>
                    <a:pt x="687" y="2"/>
                  </a:lnTo>
                  <a:lnTo>
                    <a:pt x="686" y="1"/>
                  </a:lnTo>
                  <a:lnTo>
                    <a:pt x="684" y="0"/>
                  </a:lnTo>
                  <a:lnTo>
                    <a:pt x="683" y="0"/>
                  </a:lnTo>
                  <a:lnTo>
                    <a:pt x="681" y="0"/>
                  </a:lnTo>
                  <a:lnTo>
                    <a:pt x="679" y="1"/>
                  </a:lnTo>
                  <a:lnTo>
                    <a:pt x="679" y="2"/>
                  </a:lnTo>
                  <a:lnTo>
                    <a:pt x="678" y="4"/>
                  </a:lnTo>
                  <a:lnTo>
                    <a:pt x="647" y="4"/>
                  </a:lnTo>
                  <a:lnTo>
                    <a:pt x="646" y="2"/>
                  </a:lnTo>
                  <a:lnTo>
                    <a:pt x="645" y="1"/>
                  </a:lnTo>
                  <a:lnTo>
                    <a:pt x="644" y="0"/>
                  </a:lnTo>
                  <a:lnTo>
                    <a:pt x="642" y="0"/>
                  </a:lnTo>
                  <a:lnTo>
                    <a:pt x="640" y="0"/>
                  </a:lnTo>
                  <a:lnTo>
                    <a:pt x="639" y="1"/>
                  </a:lnTo>
                  <a:lnTo>
                    <a:pt x="638" y="2"/>
                  </a:lnTo>
                  <a:lnTo>
                    <a:pt x="637" y="4"/>
                  </a:lnTo>
                  <a:lnTo>
                    <a:pt x="619" y="4"/>
                  </a:lnTo>
                  <a:lnTo>
                    <a:pt x="619" y="2"/>
                  </a:lnTo>
                  <a:lnTo>
                    <a:pt x="618" y="1"/>
                  </a:lnTo>
                  <a:lnTo>
                    <a:pt x="617" y="0"/>
                  </a:lnTo>
                  <a:lnTo>
                    <a:pt x="615" y="0"/>
                  </a:lnTo>
                  <a:lnTo>
                    <a:pt x="613" y="0"/>
                  </a:lnTo>
                  <a:lnTo>
                    <a:pt x="612" y="1"/>
                  </a:lnTo>
                  <a:lnTo>
                    <a:pt x="611" y="2"/>
                  </a:lnTo>
                  <a:lnTo>
                    <a:pt x="610" y="4"/>
                  </a:lnTo>
                  <a:lnTo>
                    <a:pt x="599" y="4"/>
                  </a:lnTo>
                  <a:lnTo>
                    <a:pt x="598" y="2"/>
                  </a:lnTo>
                  <a:lnTo>
                    <a:pt x="598" y="1"/>
                  </a:lnTo>
                  <a:lnTo>
                    <a:pt x="596" y="0"/>
                  </a:lnTo>
                  <a:lnTo>
                    <a:pt x="594" y="0"/>
                  </a:lnTo>
                  <a:lnTo>
                    <a:pt x="593" y="0"/>
                  </a:lnTo>
                  <a:lnTo>
                    <a:pt x="591" y="1"/>
                  </a:lnTo>
                  <a:lnTo>
                    <a:pt x="590" y="2"/>
                  </a:lnTo>
                  <a:lnTo>
                    <a:pt x="590" y="4"/>
                  </a:lnTo>
                  <a:lnTo>
                    <a:pt x="577" y="4"/>
                  </a:lnTo>
                  <a:lnTo>
                    <a:pt x="576" y="2"/>
                  </a:lnTo>
                  <a:lnTo>
                    <a:pt x="576" y="1"/>
                  </a:lnTo>
                  <a:lnTo>
                    <a:pt x="574" y="0"/>
                  </a:lnTo>
                  <a:lnTo>
                    <a:pt x="572" y="0"/>
                  </a:lnTo>
                  <a:lnTo>
                    <a:pt x="571" y="0"/>
                  </a:lnTo>
                  <a:lnTo>
                    <a:pt x="569" y="1"/>
                  </a:lnTo>
                  <a:lnTo>
                    <a:pt x="568" y="2"/>
                  </a:lnTo>
                  <a:lnTo>
                    <a:pt x="568" y="4"/>
                  </a:lnTo>
                  <a:lnTo>
                    <a:pt x="551" y="4"/>
                  </a:lnTo>
                  <a:lnTo>
                    <a:pt x="551" y="2"/>
                  </a:lnTo>
                  <a:lnTo>
                    <a:pt x="550" y="1"/>
                  </a:lnTo>
                  <a:lnTo>
                    <a:pt x="548" y="0"/>
                  </a:lnTo>
                  <a:lnTo>
                    <a:pt x="547" y="0"/>
                  </a:lnTo>
                  <a:lnTo>
                    <a:pt x="545" y="0"/>
                  </a:lnTo>
                  <a:lnTo>
                    <a:pt x="543" y="1"/>
                  </a:lnTo>
                  <a:lnTo>
                    <a:pt x="542" y="2"/>
                  </a:lnTo>
                  <a:lnTo>
                    <a:pt x="542" y="4"/>
                  </a:lnTo>
                  <a:lnTo>
                    <a:pt x="499" y="4"/>
                  </a:lnTo>
                  <a:lnTo>
                    <a:pt x="499" y="2"/>
                  </a:lnTo>
                  <a:lnTo>
                    <a:pt x="498" y="1"/>
                  </a:lnTo>
                  <a:lnTo>
                    <a:pt x="496" y="0"/>
                  </a:lnTo>
                  <a:lnTo>
                    <a:pt x="495" y="0"/>
                  </a:lnTo>
                  <a:lnTo>
                    <a:pt x="493" y="0"/>
                  </a:lnTo>
                  <a:lnTo>
                    <a:pt x="491" y="1"/>
                  </a:lnTo>
                  <a:lnTo>
                    <a:pt x="491" y="2"/>
                  </a:lnTo>
                  <a:lnTo>
                    <a:pt x="490" y="4"/>
                  </a:lnTo>
                  <a:lnTo>
                    <a:pt x="457" y="4"/>
                  </a:lnTo>
                  <a:lnTo>
                    <a:pt x="457" y="2"/>
                  </a:lnTo>
                  <a:lnTo>
                    <a:pt x="456" y="1"/>
                  </a:lnTo>
                  <a:lnTo>
                    <a:pt x="454" y="0"/>
                  </a:lnTo>
                  <a:lnTo>
                    <a:pt x="453" y="0"/>
                  </a:lnTo>
                  <a:lnTo>
                    <a:pt x="451" y="0"/>
                  </a:lnTo>
                  <a:lnTo>
                    <a:pt x="449" y="1"/>
                  </a:lnTo>
                  <a:lnTo>
                    <a:pt x="448" y="2"/>
                  </a:lnTo>
                  <a:lnTo>
                    <a:pt x="448" y="4"/>
                  </a:lnTo>
                  <a:lnTo>
                    <a:pt x="210" y="4"/>
                  </a:lnTo>
                  <a:lnTo>
                    <a:pt x="209" y="2"/>
                  </a:lnTo>
                  <a:lnTo>
                    <a:pt x="208" y="1"/>
                  </a:lnTo>
                  <a:lnTo>
                    <a:pt x="207" y="0"/>
                  </a:lnTo>
                  <a:lnTo>
                    <a:pt x="205" y="0"/>
                  </a:lnTo>
                  <a:lnTo>
                    <a:pt x="204" y="0"/>
                  </a:lnTo>
                  <a:lnTo>
                    <a:pt x="202" y="1"/>
                  </a:lnTo>
                  <a:lnTo>
                    <a:pt x="201" y="2"/>
                  </a:lnTo>
                  <a:lnTo>
                    <a:pt x="201" y="4"/>
                  </a:lnTo>
                  <a:lnTo>
                    <a:pt x="187" y="4"/>
                  </a:lnTo>
                  <a:lnTo>
                    <a:pt x="187" y="2"/>
                  </a:lnTo>
                  <a:lnTo>
                    <a:pt x="186" y="1"/>
                  </a:lnTo>
                  <a:lnTo>
                    <a:pt x="184" y="0"/>
                  </a:lnTo>
                  <a:lnTo>
                    <a:pt x="183" y="0"/>
                  </a:lnTo>
                  <a:lnTo>
                    <a:pt x="181" y="0"/>
                  </a:lnTo>
                  <a:lnTo>
                    <a:pt x="180" y="1"/>
                  </a:lnTo>
                  <a:lnTo>
                    <a:pt x="179" y="2"/>
                  </a:lnTo>
                  <a:lnTo>
                    <a:pt x="178" y="4"/>
                  </a:lnTo>
                  <a:lnTo>
                    <a:pt x="157" y="4"/>
                  </a:lnTo>
                  <a:lnTo>
                    <a:pt x="157" y="2"/>
                  </a:lnTo>
                  <a:lnTo>
                    <a:pt x="155" y="1"/>
                  </a:lnTo>
                  <a:lnTo>
                    <a:pt x="154" y="0"/>
                  </a:lnTo>
                  <a:lnTo>
                    <a:pt x="152" y="0"/>
                  </a:lnTo>
                  <a:lnTo>
                    <a:pt x="151" y="0"/>
                  </a:lnTo>
                  <a:lnTo>
                    <a:pt x="149" y="1"/>
                  </a:lnTo>
                  <a:lnTo>
                    <a:pt x="148" y="2"/>
                  </a:lnTo>
                  <a:lnTo>
                    <a:pt x="148" y="4"/>
                  </a:lnTo>
                  <a:lnTo>
                    <a:pt x="136" y="4"/>
                  </a:lnTo>
                  <a:lnTo>
                    <a:pt x="135" y="2"/>
                  </a:lnTo>
                  <a:lnTo>
                    <a:pt x="134" y="1"/>
                  </a:lnTo>
                  <a:lnTo>
                    <a:pt x="133" y="0"/>
                  </a:lnTo>
                  <a:lnTo>
                    <a:pt x="131" y="0"/>
                  </a:lnTo>
                  <a:lnTo>
                    <a:pt x="129" y="0"/>
                  </a:lnTo>
                  <a:lnTo>
                    <a:pt x="128" y="1"/>
                  </a:lnTo>
                  <a:lnTo>
                    <a:pt x="127" y="2"/>
                  </a:lnTo>
                  <a:lnTo>
                    <a:pt x="126" y="4"/>
                  </a:lnTo>
                  <a:lnTo>
                    <a:pt x="92" y="4"/>
                  </a:lnTo>
                  <a:lnTo>
                    <a:pt x="92" y="2"/>
                  </a:lnTo>
                  <a:lnTo>
                    <a:pt x="91" y="1"/>
                  </a:lnTo>
                  <a:lnTo>
                    <a:pt x="90" y="0"/>
                  </a:lnTo>
                  <a:lnTo>
                    <a:pt x="88" y="0"/>
                  </a:lnTo>
                  <a:lnTo>
                    <a:pt x="86" y="0"/>
                  </a:lnTo>
                  <a:lnTo>
                    <a:pt x="85" y="1"/>
                  </a:lnTo>
                  <a:lnTo>
                    <a:pt x="84" y="2"/>
                  </a:lnTo>
                  <a:lnTo>
                    <a:pt x="83" y="4"/>
                  </a:lnTo>
                  <a:lnTo>
                    <a:pt x="71" y="4"/>
                  </a:lnTo>
                  <a:lnTo>
                    <a:pt x="70" y="2"/>
                  </a:lnTo>
                  <a:lnTo>
                    <a:pt x="69" y="1"/>
                  </a:lnTo>
                  <a:lnTo>
                    <a:pt x="68" y="0"/>
                  </a:lnTo>
                  <a:lnTo>
                    <a:pt x="66" y="0"/>
                  </a:lnTo>
                  <a:lnTo>
                    <a:pt x="65" y="0"/>
                  </a:lnTo>
                  <a:lnTo>
                    <a:pt x="63" y="1"/>
                  </a:lnTo>
                  <a:lnTo>
                    <a:pt x="62" y="2"/>
                  </a:lnTo>
                  <a:lnTo>
                    <a:pt x="62" y="4"/>
                  </a:lnTo>
                  <a:lnTo>
                    <a:pt x="26" y="4"/>
                  </a:lnTo>
                  <a:lnTo>
                    <a:pt x="26" y="2"/>
                  </a:lnTo>
                  <a:lnTo>
                    <a:pt x="25" y="1"/>
                  </a:lnTo>
                  <a:lnTo>
                    <a:pt x="23" y="0"/>
                  </a:lnTo>
                  <a:lnTo>
                    <a:pt x="22" y="0"/>
                  </a:lnTo>
                  <a:lnTo>
                    <a:pt x="20" y="0"/>
                  </a:lnTo>
                  <a:lnTo>
                    <a:pt x="18" y="1"/>
                  </a:lnTo>
                  <a:lnTo>
                    <a:pt x="18" y="2"/>
                  </a:lnTo>
                  <a:lnTo>
                    <a:pt x="17" y="4"/>
                  </a:lnTo>
                  <a:lnTo>
                    <a:pt x="0" y="4"/>
                  </a:lnTo>
                  <a:lnTo>
                    <a:pt x="0" y="61"/>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35" name="Freeform 745"/>
            <p:cNvSpPr>
              <a:spLocks/>
            </p:cNvSpPr>
            <p:nvPr/>
          </p:nvSpPr>
          <p:spPr bwMode="auto">
            <a:xfrm>
              <a:off x="3978" y="1245"/>
              <a:ext cx="13" cy="9"/>
            </a:xfrm>
            <a:custGeom>
              <a:avLst/>
              <a:gdLst>
                <a:gd name="T0" fmla="*/ 2 w 13"/>
                <a:gd name="T1" fmla="*/ 0 h 9"/>
                <a:gd name="T2" fmla="*/ 13 w 13"/>
                <a:gd name="T3" fmla="*/ 5 h 9"/>
                <a:gd name="T4" fmla="*/ 2 w 13"/>
                <a:gd name="T5" fmla="*/ 9 h 9"/>
                <a:gd name="T6" fmla="*/ 0 w 13"/>
                <a:gd name="T7" fmla="*/ 7 h 9"/>
                <a:gd name="T8" fmla="*/ 0 w 13"/>
                <a:gd name="T9" fmla="*/ 5 h 9"/>
                <a:gd name="T10" fmla="*/ 0 w 13"/>
                <a:gd name="T11" fmla="*/ 2 h 9"/>
                <a:gd name="T12" fmla="*/ 2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2" y="0"/>
                  </a:moveTo>
                  <a:lnTo>
                    <a:pt x="13" y="5"/>
                  </a:lnTo>
                  <a:lnTo>
                    <a:pt x="2" y="9"/>
                  </a:lnTo>
                  <a:lnTo>
                    <a:pt x="0" y="7"/>
                  </a:lnTo>
                  <a:lnTo>
                    <a:pt x="0" y="5"/>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36" name="Freeform 746"/>
            <p:cNvSpPr>
              <a:spLocks/>
            </p:cNvSpPr>
            <p:nvPr/>
          </p:nvSpPr>
          <p:spPr bwMode="auto">
            <a:xfrm>
              <a:off x="1192" y="1242"/>
              <a:ext cx="1785" cy="2211"/>
            </a:xfrm>
            <a:custGeom>
              <a:avLst/>
              <a:gdLst>
                <a:gd name="T0" fmla="*/ 59 w 1785"/>
                <a:gd name="T1" fmla="*/ 1219 h 2211"/>
                <a:gd name="T2" fmla="*/ 185 w 1785"/>
                <a:gd name="T3" fmla="*/ 1223 h 2211"/>
                <a:gd name="T4" fmla="*/ 203 w 1785"/>
                <a:gd name="T5" fmla="*/ 66 h 2211"/>
                <a:gd name="T6" fmla="*/ 356 w 1785"/>
                <a:gd name="T7" fmla="*/ 68 h 2211"/>
                <a:gd name="T8" fmla="*/ 364 w 1785"/>
                <a:gd name="T9" fmla="*/ 68 h 2211"/>
                <a:gd name="T10" fmla="*/ 539 w 1785"/>
                <a:gd name="T11" fmla="*/ 66 h 2211"/>
                <a:gd name="T12" fmla="*/ 549 w 1785"/>
                <a:gd name="T13" fmla="*/ 68 h 2211"/>
                <a:gd name="T14" fmla="*/ 557 w 1785"/>
                <a:gd name="T15" fmla="*/ 68 h 2211"/>
                <a:gd name="T16" fmla="*/ 587 w 1785"/>
                <a:gd name="T17" fmla="*/ 66 h 2211"/>
                <a:gd name="T18" fmla="*/ 598 w 1785"/>
                <a:gd name="T19" fmla="*/ 68 h 2211"/>
                <a:gd name="T20" fmla="*/ 607 w 1785"/>
                <a:gd name="T21" fmla="*/ 68 h 2211"/>
                <a:gd name="T22" fmla="*/ 735 w 1785"/>
                <a:gd name="T23" fmla="*/ 66 h 2211"/>
                <a:gd name="T24" fmla="*/ 791 w 1785"/>
                <a:gd name="T25" fmla="*/ 68 h 2211"/>
                <a:gd name="T26" fmla="*/ 800 w 1785"/>
                <a:gd name="T27" fmla="*/ 68 h 2211"/>
                <a:gd name="T28" fmla="*/ 821 w 1785"/>
                <a:gd name="T29" fmla="*/ 66 h 2211"/>
                <a:gd name="T30" fmla="*/ 844 w 1785"/>
                <a:gd name="T31" fmla="*/ 68 h 2211"/>
                <a:gd name="T32" fmla="*/ 852 w 1785"/>
                <a:gd name="T33" fmla="*/ 68 h 2211"/>
                <a:gd name="T34" fmla="*/ 877 w 1785"/>
                <a:gd name="T35" fmla="*/ 66 h 2211"/>
                <a:gd name="T36" fmla="*/ 906 w 1785"/>
                <a:gd name="T37" fmla="*/ 68 h 2211"/>
                <a:gd name="T38" fmla="*/ 915 w 1785"/>
                <a:gd name="T39" fmla="*/ 68 h 2211"/>
                <a:gd name="T40" fmla="*/ 931 w 1785"/>
                <a:gd name="T41" fmla="*/ 66 h 2211"/>
                <a:gd name="T42" fmla="*/ 948 w 1785"/>
                <a:gd name="T43" fmla="*/ 68 h 2211"/>
                <a:gd name="T44" fmla="*/ 956 w 1785"/>
                <a:gd name="T45" fmla="*/ 68 h 2211"/>
                <a:gd name="T46" fmla="*/ 983 w 1785"/>
                <a:gd name="T47" fmla="*/ 66 h 2211"/>
                <a:gd name="T48" fmla="*/ 1007 w 1785"/>
                <a:gd name="T49" fmla="*/ 68 h 2211"/>
                <a:gd name="T50" fmla="*/ 1015 w 1785"/>
                <a:gd name="T51" fmla="*/ 68 h 2211"/>
                <a:gd name="T52" fmla="*/ 1224 w 1785"/>
                <a:gd name="T53" fmla="*/ 4 h 2211"/>
                <a:gd name="T54" fmla="*/ 1232 w 1785"/>
                <a:gd name="T55" fmla="*/ 6 h 2211"/>
                <a:gd name="T56" fmla="*/ 1251 w 1785"/>
                <a:gd name="T57" fmla="*/ 3 h 2211"/>
                <a:gd name="T58" fmla="*/ 1270 w 1785"/>
                <a:gd name="T59" fmla="*/ 4 h 2211"/>
                <a:gd name="T60" fmla="*/ 1278 w 1785"/>
                <a:gd name="T61" fmla="*/ 6 h 2211"/>
                <a:gd name="T62" fmla="*/ 1336 w 1785"/>
                <a:gd name="T63" fmla="*/ 3 h 2211"/>
                <a:gd name="T64" fmla="*/ 1346 w 1785"/>
                <a:gd name="T65" fmla="*/ 4 h 2211"/>
                <a:gd name="T66" fmla="*/ 1354 w 1785"/>
                <a:gd name="T67" fmla="*/ 6 h 2211"/>
                <a:gd name="T68" fmla="*/ 1362 w 1785"/>
                <a:gd name="T69" fmla="*/ 3 h 2211"/>
                <a:gd name="T70" fmla="*/ 1392 w 1785"/>
                <a:gd name="T71" fmla="*/ 4 h 2211"/>
                <a:gd name="T72" fmla="*/ 1399 w 1785"/>
                <a:gd name="T73" fmla="*/ 6 h 2211"/>
                <a:gd name="T74" fmla="*/ 1430 w 1785"/>
                <a:gd name="T75" fmla="*/ 3 h 2211"/>
                <a:gd name="T76" fmla="*/ 1452 w 1785"/>
                <a:gd name="T77" fmla="*/ 4 h 2211"/>
                <a:gd name="T78" fmla="*/ 1460 w 1785"/>
                <a:gd name="T79" fmla="*/ 6 h 2211"/>
                <a:gd name="T80" fmla="*/ 1525 w 1785"/>
                <a:gd name="T81" fmla="*/ 3 h 2211"/>
                <a:gd name="T82" fmla="*/ 1547 w 1785"/>
                <a:gd name="T83" fmla="*/ 4 h 2211"/>
                <a:gd name="T84" fmla="*/ 1555 w 1785"/>
                <a:gd name="T85" fmla="*/ 6 h 2211"/>
                <a:gd name="T86" fmla="*/ 1571 w 1785"/>
                <a:gd name="T87" fmla="*/ 0 h 2211"/>
                <a:gd name="T88" fmla="*/ 1580 w 1785"/>
                <a:gd name="T89" fmla="*/ 6 h 2211"/>
                <a:gd name="T90" fmla="*/ 1589 w 1785"/>
                <a:gd name="T91" fmla="*/ 3 h 2211"/>
                <a:gd name="T92" fmla="*/ 1597 w 1785"/>
                <a:gd name="T93" fmla="*/ 4 h 2211"/>
                <a:gd name="T94" fmla="*/ 1605 w 1785"/>
                <a:gd name="T95" fmla="*/ 6 h 2211"/>
                <a:gd name="T96" fmla="*/ 1626 w 1785"/>
                <a:gd name="T97" fmla="*/ 0 h 2211"/>
                <a:gd name="T98" fmla="*/ 1635 w 1785"/>
                <a:gd name="T99" fmla="*/ 6 h 2211"/>
                <a:gd name="T100" fmla="*/ 1647 w 1785"/>
                <a:gd name="T101" fmla="*/ 0 h 2211"/>
                <a:gd name="T102" fmla="*/ 1656 w 1785"/>
                <a:gd name="T103" fmla="*/ 6 h 2211"/>
                <a:gd name="T104" fmla="*/ 1703 w 1785"/>
                <a:gd name="T105" fmla="*/ 3 h 22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785"/>
                <a:gd name="T160" fmla="*/ 0 h 2211"/>
                <a:gd name="T161" fmla="*/ 1785 w 1785"/>
                <a:gd name="T162" fmla="*/ 2211 h 22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785" h="2211">
                  <a:moveTo>
                    <a:pt x="0" y="2211"/>
                  </a:moveTo>
                  <a:lnTo>
                    <a:pt x="0" y="1223"/>
                  </a:lnTo>
                  <a:lnTo>
                    <a:pt x="56" y="1223"/>
                  </a:lnTo>
                  <a:lnTo>
                    <a:pt x="56" y="1221"/>
                  </a:lnTo>
                  <a:lnTo>
                    <a:pt x="57" y="1220"/>
                  </a:lnTo>
                  <a:lnTo>
                    <a:pt x="59" y="1219"/>
                  </a:lnTo>
                  <a:lnTo>
                    <a:pt x="61" y="1219"/>
                  </a:lnTo>
                  <a:lnTo>
                    <a:pt x="62" y="1219"/>
                  </a:lnTo>
                  <a:lnTo>
                    <a:pt x="64" y="1220"/>
                  </a:lnTo>
                  <a:lnTo>
                    <a:pt x="65" y="1221"/>
                  </a:lnTo>
                  <a:lnTo>
                    <a:pt x="65" y="1223"/>
                  </a:lnTo>
                  <a:lnTo>
                    <a:pt x="185" y="1223"/>
                  </a:lnTo>
                  <a:lnTo>
                    <a:pt x="185" y="69"/>
                  </a:lnTo>
                  <a:lnTo>
                    <a:pt x="198" y="69"/>
                  </a:lnTo>
                  <a:lnTo>
                    <a:pt x="199" y="68"/>
                  </a:lnTo>
                  <a:lnTo>
                    <a:pt x="200" y="67"/>
                  </a:lnTo>
                  <a:lnTo>
                    <a:pt x="201" y="66"/>
                  </a:lnTo>
                  <a:lnTo>
                    <a:pt x="203" y="66"/>
                  </a:lnTo>
                  <a:lnTo>
                    <a:pt x="205" y="66"/>
                  </a:lnTo>
                  <a:lnTo>
                    <a:pt x="206" y="67"/>
                  </a:lnTo>
                  <a:lnTo>
                    <a:pt x="207" y="68"/>
                  </a:lnTo>
                  <a:lnTo>
                    <a:pt x="207" y="69"/>
                  </a:lnTo>
                  <a:lnTo>
                    <a:pt x="356" y="69"/>
                  </a:lnTo>
                  <a:lnTo>
                    <a:pt x="356" y="68"/>
                  </a:lnTo>
                  <a:lnTo>
                    <a:pt x="357" y="67"/>
                  </a:lnTo>
                  <a:lnTo>
                    <a:pt x="358" y="66"/>
                  </a:lnTo>
                  <a:lnTo>
                    <a:pt x="360" y="66"/>
                  </a:lnTo>
                  <a:lnTo>
                    <a:pt x="362" y="66"/>
                  </a:lnTo>
                  <a:lnTo>
                    <a:pt x="363" y="67"/>
                  </a:lnTo>
                  <a:lnTo>
                    <a:pt x="364" y="68"/>
                  </a:lnTo>
                  <a:lnTo>
                    <a:pt x="365" y="69"/>
                  </a:lnTo>
                  <a:lnTo>
                    <a:pt x="535" y="69"/>
                  </a:lnTo>
                  <a:lnTo>
                    <a:pt x="535" y="68"/>
                  </a:lnTo>
                  <a:lnTo>
                    <a:pt x="536" y="67"/>
                  </a:lnTo>
                  <a:lnTo>
                    <a:pt x="538" y="66"/>
                  </a:lnTo>
                  <a:lnTo>
                    <a:pt x="539" y="66"/>
                  </a:lnTo>
                  <a:lnTo>
                    <a:pt x="541" y="66"/>
                  </a:lnTo>
                  <a:lnTo>
                    <a:pt x="542" y="67"/>
                  </a:lnTo>
                  <a:lnTo>
                    <a:pt x="543" y="68"/>
                  </a:lnTo>
                  <a:lnTo>
                    <a:pt x="544" y="69"/>
                  </a:lnTo>
                  <a:lnTo>
                    <a:pt x="548" y="69"/>
                  </a:lnTo>
                  <a:lnTo>
                    <a:pt x="549" y="68"/>
                  </a:lnTo>
                  <a:lnTo>
                    <a:pt x="550" y="67"/>
                  </a:lnTo>
                  <a:lnTo>
                    <a:pt x="551" y="66"/>
                  </a:lnTo>
                  <a:lnTo>
                    <a:pt x="553" y="66"/>
                  </a:lnTo>
                  <a:lnTo>
                    <a:pt x="554" y="66"/>
                  </a:lnTo>
                  <a:lnTo>
                    <a:pt x="556" y="67"/>
                  </a:lnTo>
                  <a:lnTo>
                    <a:pt x="557" y="68"/>
                  </a:lnTo>
                  <a:lnTo>
                    <a:pt x="557" y="69"/>
                  </a:lnTo>
                  <a:lnTo>
                    <a:pt x="583" y="69"/>
                  </a:lnTo>
                  <a:lnTo>
                    <a:pt x="583" y="68"/>
                  </a:lnTo>
                  <a:lnTo>
                    <a:pt x="584" y="67"/>
                  </a:lnTo>
                  <a:lnTo>
                    <a:pt x="585" y="66"/>
                  </a:lnTo>
                  <a:lnTo>
                    <a:pt x="587" y="66"/>
                  </a:lnTo>
                  <a:lnTo>
                    <a:pt x="589" y="66"/>
                  </a:lnTo>
                  <a:lnTo>
                    <a:pt x="590" y="67"/>
                  </a:lnTo>
                  <a:lnTo>
                    <a:pt x="591" y="68"/>
                  </a:lnTo>
                  <a:lnTo>
                    <a:pt x="592" y="69"/>
                  </a:lnTo>
                  <a:lnTo>
                    <a:pt x="598" y="69"/>
                  </a:lnTo>
                  <a:lnTo>
                    <a:pt x="598" y="68"/>
                  </a:lnTo>
                  <a:lnTo>
                    <a:pt x="599" y="67"/>
                  </a:lnTo>
                  <a:lnTo>
                    <a:pt x="601" y="66"/>
                  </a:lnTo>
                  <a:lnTo>
                    <a:pt x="603" y="66"/>
                  </a:lnTo>
                  <a:lnTo>
                    <a:pt x="604" y="66"/>
                  </a:lnTo>
                  <a:lnTo>
                    <a:pt x="606" y="67"/>
                  </a:lnTo>
                  <a:lnTo>
                    <a:pt x="607" y="68"/>
                  </a:lnTo>
                  <a:lnTo>
                    <a:pt x="607" y="69"/>
                  </a:lnTo>
                  <a:lnTo>
                    <a:pt x="730" y="69"/>
                  </a:lnTo>
                  <a:lnTo>
                    <a:pt x="731" y="68"/>
                  </a:lnTo>
                  <a:lnTo>
                    <a:pt x="732" y="67"/>
                  </a:lnTo>
                  <a:lnTo>
                    <a:pt x="733" y="66"/>
                  </a:lnTo>
                  <a:lnTo>
                    <a:pt x="735" y="66"/>
                  </a:lnTo>
                  <a:lnTo>
                    <a:pt x="737" y="66"/>
                  </a:lnTo>
                  <a:lnTo>
                    <a:pt x="738" y="67"/>
                  </a:lnTo>
                  <a:lnTo>
                    <a:pt x="739" y="68"/>
                  </a:lnTo>
                  <a:lnTo>
                    <a:pt x="739" y="69"/>
                  </a:lnTo>
                  <a:lnTo>
                    <a:pt x="791" y="69"/>
                  </a:lnTo>
                  <a:lnTo>
                    <a:pt x="791" y="68"/>
                  </a:lnTo>
                  <a:lnTo>
                    <a:pt x="792" y="67"/>
                  </a:lnTo>
                  <a:lnTo>
                    <a:pt x="794" y="66"/>
                  </a:lnTo>
                  <a:lnTo>
                    <a:pt x="796" y="66"/>
                  </a:lnTo>
                  <a:lnTo>
                    <a:pt x="797" y="66"/>
                  </a:lnTo>
                  <a:lnTo>
                    <a:pt x="799" y="67"/>
                  </a:lnTo>
                  <a:lnTo>
                    <a:pt x="800" y="68"/>
                  </a:lnTo>
                  <a:lnTo>
                    <a:pt x="800" y="69"/>
                  </a:lnTo>
                  <a:lnTo>
                    <a:pt x="816" y="69"/>
                  </a:lnTo>
                  <a:lnTo>
                    <a:pt x="817" y="68"/>
                  </a:lnTo>
                  <a:lnTo>
                    <a:pt x="818" y="67"/>
                  </a:lnTo>
                  <a:lnTo>
                    <a:pt x="819" y="66"/>
                  </a:lnTo>
                  <a:lnTo>
                    <a:pt x="821" y="66"/>
                  </a:lnTo>
                  <a:lnTo>
                    <a:pt x="823" y="66"/>
                  </a:lnTo>
                  <a:lnTo>
                    <a:pt x="824" y="67"/>
                  </a:lnTo>
                  <a:lnTo>
                    <a:pt x="825" y="68"/>
                  </a:lnTo>
                  <a:lnTo>
                    <a:pt x="825" y="69"/>
                  </a:lnTo>
                  <a:lnTo>
                    <a:pt x="843" y="69"/>
                  </a:lnTo>
                  <a:lnTo>
                    <a:pt x="844" y="68"/>
                  </a:lnTo>
                  <a:lnTo>
                    <a:pt x="845" y="67"/>
                  </a:lnTo>
                  <a:lnTo>
                    <a:pt x="846" y="66"/>
                  </a:lnTo>
                  <a:lnTo>
                    <a:pt x="848" y="66"/>
                  </a:lnTo>
                  <a:lnTo>
                    <a:pt x="850" y="66"/>
                  </a:lnTo>
                  <a:lnTo>
                    <a:pt x="851" y="67"/>
                  </a:lnTo>
                  <a:lnTo>
                    <a:pt x="852" y="68"/>
                  </a:lnTo>
                  <a:lnTo>
                    <a:pt x="852" y="69"/>
                  </a:lnTo>
                  <a:lnTo>
                    <a:pt x="872" y="69"/>
                  </a:lnTo>
                  <a:lnTo>
                    <a:pt x="873" y="68"/>
                  </a:lnTo>
                  <a:lnTo>
                    <a:pt x="873" y="67"/>
                  </a:lnTo>
                  <a:lnTo>
                    <a:pt x="875" y="66"/>
                  </a:lnTo>
                  <a:lnTo>
                    <a:pt x="877" y="66"/>
                  </a:lnTo>
                  <a:lnTo>
                    <a:pt x="878" y="66"/>
                  </a:lnTo>
                  <a:lnTo>
                    <a:pt x="880" y="67"/>
                  </a:lnTo>
                  <a:lnTo>
                    <a:pt x="881" y="68"/>
                  </a:lnTo>
                  <a:lnTo>
                    <a:pt x="881" y="69"/>
                  </a:lnTo>
                  <a:lnTo>
                    <a:pt x="906" y="69"/>
                  </a:lnTo>
                  <a:lnTo>
                    <a:pt x="906" y="68"/>
                  </a:lnTo>
                  <a:lnTo>
                    <a:pt x="907" y="67"/>
                  </a:lnTo>
                  <a:lnTo>
                    <a:pt x="909" y="66"/>
                  </a:lnTo>
                  <a:lnTo>
                    <a:pt x="910" y="66"/>
                  </a:lnTo>
                  <a:lnTo>
                    <a:pt x="912" y="66"/>
                  </a:lnTo>
                  <a:lnTo>
                    <a:pt x="914" y="67"/>
                  </a:lnTo>
                  <a:lnTo>
                    <a:pt x="915" y="68"/>
                  </a:lnTo>
                  <a:lnTo>
                    <a:pt x="915" y="69"/>
                  </a:lnTo>
                  <a:lnTo>
                    <a:pt x="926" y="69"/>
                  </a:lnTo>
                  <a:lnTo>
                    <a:pt x="927" y="68"/>
                  </a:lnTo>
                  <a:lnTo>
                    <a:pt x="927" y="67"/>
                  </a:lnTo>
                  <a:lnTo>
                    <a:pt x="929" y="66"/>
                  </a:lnTo>
                  <a:lnTo>
                    <a:pt x="931" y="66"/>
                  </a:lnTo>
                  <a:lnTo>
                    <a:pt x="932" y="66"/>
                  </a:lnTo>
                  <a:lnTo>
                    <a:pt x="934" y="67"/>
                  </a:lnTo>
                  <a:lnTo>
                    <a:pt x="935" y="68"/>
                  </a:lnTo>
                  <a:lnTo>
                    <a:pt x="935" y="69"/>
                  </a:lnTo>
                  <a:lnTo>
                    <a:pt x="948" y="69"/>
                  </a:lnTo>
                  <a:lnTo>
                    <a:pt x="948" y="68"/>
                  </a:lnTo>
                  <a:lnTo>
                    <a:pt x="949" y="67"/>
                  </a:lnTo>
                  <a:lnTo>
                    <a:pt x="950" y="66"/>
                  </a:lnTo>
                  <a:lnTo>
                    <a:pt x="952" y="66"/>
                  </a:lnTo>
                  <a:lnTo>
                    <a:pt x="954" y="66"/>
                  </a:lnTo>
                  <a:lnTo>
                    <a:pt x="955" y="67"/>
                  </a:lnTo>
                  <a:lnTo>
                    <a:pt x="956" y="68"/>
                  </a:lnTo>
                  <a:lnTo>
                    <a:pt x="957" y="69"/>
                  </a:lnTo>
                  <a:lnTo>
                    <a:pt x="979" y="69"/>
                  </a:lnTo>
                  <a:lnTo>
                    <a:pt x="979" y="68"/>
                  </a:lnTo>
                  <a:lnTo>
                    <a:pt x="980" y="67"/>
                  </a:lnTo>
                  <a:lnTo>
                    <a:pt x="982" y="66"/>
                  </a:lnTo>
                  <a:lnTo>
                    <a:pt x="983" y="66"/>
                  </a:lnTo>
                  <a:lnTo>
                    <a:pt x="985" y="66"/>
                  </a:lnTo>
                  <a:lnTo>
                    <a:pt x="987" y="67"/>
                  </a:lnTo>
                  <a:lnTo>
                    <a:pt x="987" y="68"/>
                  </a:lnTo>
                  <a:lnTo>
                    <a:pt x="988" y="69"/>
                  </a:lnTo>
                  <a:lnTo>
                    <a:pt x="1007" y="69"/>
                  </a:lnTo>
                  <a:lnTo>
                    <a:pt x="1007" y="68"/>
                  </a:lnTo>
                  <a:lnTo>
                    <a:pt x="1008" y="67"/>
                  </a:lnTo>
                  <a:lnTo>
                    <a:pt x="1009" y="66"/>
                  </a:lnTo>
                  <a:lnTo>
                    <a:pt x="1011" y="66"/>
                  </a:lnTo>
                  <a:lnTo>
                    <a:pt x="1013" y="66"/>
                  </a:lnTo>
                  <a:lnTo>
                    <a:pt x="1014" y="67"/>
                  </a:lnTo>
                  <a:lnTo>
                    <a:pt x="1015" y="68"/>
                  </a:lnTo>
                  <a:lnTo>
                    <a:pt x="1016" y="69"/>
                  </a:lnTo>
                  <a:lnTo>
                    <a:pt x="1139" y="69"/>
                  </a:lnTo>
                  <a:lnTo>
                    <a:pt x="1139" y="6"/>
                  </a:lnTo>
                  <a:lnTo>
                    <a:pt x="1223" y="6"/>
                  </a:lnTo>
                  <a:lnTo>
                    <a:pt x="1223" y="5"/>
                  </a:lnTo>
                  <a:lnTo>
                    <a:pt x="1224" y="4"/>
                  </a:lnTo>
                  <a:lnTo>
                    <a:pt x="1225" y="3"/>
                  </a:lnTo>
                  <a:lnTo>
                    <a:pt x="1227" y="3"/>
                  </a:lnTo>
                  <a:lnTo>
                    <a:pt x="1229" y="3"/>
                  </a:lnTo>
                  <a:lnTo>
                    <a:pt x="1230" y="4"/>
                  </a:lnTo>
                  <a:lnTo>
                    <a:pt x="1231" y="5"/>
                  </a:lnTo>
                  <a:lnTo>
                    <a:pt x="1232" y="6"/>
                  </a:lnTo>
                  <a:lnTo>
                    <a:pt x="1244" y="6"/>
                  </a:lnTo>
                  <a:lnTo>
                    <a:pt x="1245" y="5"/>
                  </a:lnTo>
                  <a:lnTo>
                    <a:pt x="1246" y="4"/>
                  </a:lnTo>
                  <a:lnTo>
                    <a:pt x="1247" y="3"/>
                  </a:lnTo>
                  <a:lnTo>
                    <a:pt x="1249" y="3"/>
                  </a:lnTo>
                  <a:lnTo>
                    <a:pt x="1251" y="3"/>
                  </a:lnTo>
                  <a:lnTo>
                    <a:pt x="1252" y="4"/>
                  </a:lnTo>
                  <a:lnTo>
                    <a:pt x="1253" y="5"/>
                  </a:lnTo>
                  <a:lnTo>
                    <a:pt x="1253" y="6"/>
                  </a:lnTo>
                  <a:lnTo>
                    <a:pt x="1269" y="6"/>
                  </a:lnTo>
                  <a:lnTo>
                    <a:pt x="1269" y="5"/>
                  </a:lnTo>
                  <a:lnTo>
                    <a:pt x="1270" y="4"/>
                  </a:lnTo>
                  <a:lnTo>
                    <a:pt x="1272" y="3"/>
                  </a:lnTo>
                  <a:lnTo>
                    <a:pt x="1273" y="3"/>
                  </a:lnTo>
                  <a:lnTo>
                    <a:pt x="1275" y="3"/>
                  </a:lnTo>
                  <a:lnTo>
                    <a:pt x="1277" y="4"/>
                  </a:lnTo>
                  <a:lnTo>
                    <a:pt x="1277" y="5"/>
                  </a:lnTo>
                  <a:lnTo>
                    <a:pt x="1278" y="6"/>
                  </a:lnTo>
                  <a:lnTo>
                    <a:pt x="1330" y="6"/>
                  </a:lnTo>
                  <a:lnTo>
                    <a:pt x="1330" y="5"/>
                  </a:lnTo>
                  <a:lnTo>
                    <a:pt x="1331" y="4"/>
                  </a:lnTo>
                  <a:lnTo>
                    <a:pt x="1333" y="3"/>
                  </a:lnTo>
                  <a:lnTo>
                    <a:pt x="1334" y="3"/>
                  </a:lnTo>
                  <a:lnTo>
                    <a:pt x="1336" y="3"/>
                  </a:lnTo>
                  <a:lnTo>
                    <a:pt x="1338" y="4"/>
                  </a:lnTo>
                  <a:lnTo>
                    <a:pt x="1339" y="5"/>
                  </a:lnTo>
                  <a:lnTo>
                    <a:pt x="1339" y="6"/>
                  </a:lnTo>
                  <a:lnTo>
                    <a:pt x="1345" y="6"/>
                  </a:lnTo>
                  <a:lnTo>
                    <a:pt x="1345" y="5"/>
                  </a:lnTo>
                  <a:lnTo>
                    <a:pt x="1346" y="4"/>
                  </a:lnTo>
                  <a:lnTo>
                    <a:pt x="1348" y="3"/>
                  </a:lnTo>
                  <a:lnTo>
                    <a:pt x="1349" y="3"/>
                  </a:lnTo>
                  <a:lnTo>
                    <a:pt x="1351" y="3"/>
                  </a:lnTo>
                  <a:lnTo>
                    <a:pt x="1353" y="4"/>
                  </a:lnTo>
                  <a:lnTo>
                    <a:pt x="1354" y="5"/>
                  </a:lnTo>
                  <a:lnTo>
                    <a:pt x="1354" y="6"/>
                  </a:lnTo>
                  <a:lnTo>
                    <a:pt x="1356" y="6"/>
                  </a:lnTo>
                  <a:lnTo>
                    <a:pt x="1357" y="5"/>
                  </a:lnTo>
                  <a:lnTo>
                    <a:pt x="1358" y="4"/>
                  </a:lnTo>
                  <a:lnTo>
                    <a:pt x="1359" y="3"/>
                  </a:lnTo>
                  <a:lnTo>
                    <a:pt x="1361" y="3"/>
                  </a:lnTo>
                  <a:lnTo>
                    <a:pt x="1362" y="3"/>
                  </a:lnTo>
                  <a:lnTo>
                    <a:pt x="1364" y="4"/>
                  </a:lnTo>
                  <a:lnTo>
                    <a:pt x="1365" y="5"/>
                  </a:lnTo>
                  <a:lnTo>
                    <a:pt x="1365" y="6"/>
                  </a:lnTo>
                  <a:lnTo>
                    <a:pt x="1390" y="6"/>
                  </a:lnTo>
                  <a:lnTo>
                    <a:pt x="1391" y="5"/>
                  </a:lnTo>
                  <a:lnTo>
                    <a:pt x="1392" y="4"/>
                  </a:lnTo>
                  <a:lnTo>
                    <a:pt x="1393" y="3"/>
                  </a:lnTo>
                  <a:lnTo>
                    <a:pt x="1395" y="3"/>
                  </a:lnTo>
                  <a:lnTo>
                    <a:pt x="1397" y="3"/>
                  </a:lnTo>
                  <a:lnTo>
                    <a:pt x="1398" y="4"/>
                  </a:lnTo>
                  <a:lnTo>
                    <a:pt x="1399" y="5"/>
                  </a:lnTo>
                  <a:lnTo>
                    <a:pt x="1399" y="6"/>
                  </a:lnTo>
                  <a:lnTo>
                    <a:pt x="1424" y="6"/>
                  </a:lnTo>
                  <a:lnTo>
                    <a:pt x="1424" y="5"/>
                  </a:lnTo>
                  <a:lnTo>
                    <a:pt x="1425" y="4"/>
                  </a:lnTo>
                  <a:lnTo>
                    <a:pt x="1427" y="3"/>
                  </a:lnTo>
                  <a:lnTo>
                    <a:pt x="1428" y="3"/>
                  </a:lnTo>
                  <a:lnTo>
                    <a:pt x="1430" y="3"/>
                  </a:lnTo>
                  <a:lnTo>
                    <a:pt x="1431" y="4"/>
                  </a:lnTo>
                  <a:lnTo>
                    <a:pt x="1432" y="5"/>
                  </a:lnTo>
                  <a:lnTo>
                    <a:pt x="1433" y="6"/>
                  </a:lnTo>
                  <a:lnTo>
                    <a:pt x="1451" y="6"/>
                  </a:lnTo>
                  <a:lnTo>
                    <a:pt x="1451" y="5"/>
                  </a:lnTo>
                  <a:lnTo>
                    <a:pt x="1452" y="4"/>
                  </a:lnTo>
                  <a:lnTo>
                    <a:pt x="1454" y="3"/>
                  </a:lnTo>
                  <a:lnTo>
                    <a:pt x="1455" y="3"/>
                  </a:lnTo>
                  <a:lnTo>
                    <a:pt x="1457" y="3"/>
                  </a:lnTo>
                  <a:lnTo>
                    <a:pt x="1458" y="4"/>
                  </a:lnTo>
                  <a:lnTo>
                    <a:pt x="1459" y="5"/>
                  </a:lnTo>
                  <a:lnTo>
                    <a:pt x="1460" y="6"/>
                  </a:lnTo>
                  <a:lnTo>
                    <a:pt x="1518" y="6"/>
                  </a:lnTo>
                  <a:lnTo>
                    <a:pt x="1519" y="5"/>
                  </a:lnTo>
                  <a:lnTo>
                    <a:pt x="1520" y="4"/>
                  </a:lnTo>
                  <a:lnTo>
                    <a:pt x="1521" y="3"/>
                  </a:lnTo>
                  <a:lnTo>
                    <a:pt x="1523" y="3"/>
                  </a:lnTo>
                  <a:lnTo>
                    <a:pt x="1525" y="3"/>
                  </a:lnTo>
                  <a:lnTo>
                    <a:pt x="1526" y="4"/>
                  </a:lnTo>
                  <a:lnTo>
                    <a:pt x="1527" y="5"/>
                  </a:lnTo>
                  <a:lnTo>
                    <a:pt x="1527" y="6"/>
                  </a:lnTo>
                  <a:lnTo>
                    <a:pt x="1546" y="6"/>
                  </a:lnTo>
                  <a:lnTo>
                    <a:pt x="1546" y="5"/>
                  </a:lnTo>
                  <a:lnTo>
                    <a:pt x="1547" y="4"/>
                  </a:lnTo>
                  <a:lnTo>
                    <a:pt x="1549" y="3"/>
                  </a:lnTo>
                  <a:lnTo>
                    <a:pt x="1550" y="3"/>
                  </a:lnTo>
                  <a:lnTo>
                    <a:pt x="1552" y="3"/>
                  </a:lnTo>
                  <a:lnTo>
                    <a:pt x="1553" y="4"/>
                  </a:lnTo>
                  <a:lnTo>
                    <a:pt x="1554" y="5"/>
                  </a:lnTo>
                  <a:lnTo>
                    <a:pt x="1555" y="6"/>
                  </a:lnTo>
                  <a:lnTo>
                    <a:pt x="1564" y="6"/>
                  </a:lnTo>
                  <a:lnTo>
                    <a:pt x="1564" y="4"/>
                  </a:lnTo>
                  <a:lnTo>
                    <a:pt x="1565" y="3"/>
                  </a:lnTo>
                  <a:lnTo>
                    <a:pt x="1567" y="1"/>
                  </a:lnTo>
                  <a:lnTo>
                    <a:pt x="1569" y="0"/>
                  </a:lnTo>
                  <a:lnTo>
                    <a:pt x="1571" y="0"/>
                  </a:lnTo>
                  <a:lnTo>
                    <a:pt x="1573" y="0"/>
                  </a:lnTo>
                  <a:lnTo>
                    <a:pt x="1576" y="0"/>
                  </a:lnTo>
                  <a:lnTo>
                    <a:pt x="1578" y="1"/>
                  </a:lnTo>
                  <a:lnTo>
                    <a:pt x="1579" y="3"/>
                  </a:lnTo>
                  <a:lnTo>
                    <a:pt x="1580" y="4"/>
                  </a:lnTo>
                  <a:lnTo>
                    <a:pt x="1580" y="6"/>
                  </a:lnTo>
                  <a:lnTo>
                    <a:pt x="1583" y="6"/>
                  </a:lnTo>
                  <a:lnTo>
                    <a:pt x="1583" y="5"/>
                  </a:lnTo>
                  <a:lnTo>
                    <a:pt x="1584" y="4"/>
                  </a:lnTo>
                  <a:lnTo>
                    <a:pt x="1585" y="3"/>
                  </a:lnTo>
                  <a:lnTo>
                    <a:pt x="1587" y="3"/>
                  </a:lnTo>
                  <a:lnTo>
                    <a:pt x="1589" y="3"/>
                  </a:lnTo>
                  <a:lnTo>
                    <a:pt x="1590" y="4"/>
                  </a:lnTo>
                  <a:lnTo>
                    <a:pt x="1591" y="5"/>
                  </a:lnTo>
                  <a:lnTo>
                    <a:pt x="1592" y="6"/>
                  </a:lnTo>
                  <a:lnTo>
                    <a:pt x="1596" y="6"/>
                  </a:lnTo>
                  <a:lnTo>
                    <a:pt x="1596" y="5"/>
                  </a:lnTo>
                  <a:lnTo>
                    <a:pt x="1597" y="4"/>
                  </a:lnTo>
                  <a:lnTo>
                    <a:pt x="1599" y="3"/>
                  </a:lnTo>
                  <a:lnTo>
                    <a:pt x="1601" y="3"/>
                  </a:lnTo>
                  <a:lnTo>
                    <a:pt x="1602" y="3"/>
                  </a:lnTo>
                  <a:lnTo>
                    <a:pt x="1604" y="4"/>
                  </a:lnTo>
                  <a:lnTo>
                    <a:pt x="1605" y="5"/>
                  </a:lnTo>
                  <a:lnTo>
                    <a:pt x="1605" y="6"/>
                  </a:lnTo>
                  <a:lnTo>
                    <a:pt x="1620" y="6"/>
                  </a:lnTo>
                  <a:lnTo>
                    <a:pt x="1620" y="5"/>
                  </a:lnTo>
                  <a:lnTo>
                    <a:pt x="1621" y="3"/>
                  </a:lnTo>
                  <a:lnTo>
                    <a:pt x="1622" y="2"/>
                  </a:lnTo>
                  <a:lnTo>
                    <a:pt x="1624" y="1"/>
                  </a:lnTo>
                  <a:lnTo>
                    <a:pt x="1626" y="0"/>
                  </a:lnTo>
                  <a:lnTo>
                    <a:pt x="1629" y="0"/>
                  </a:lnTo>
                  <a:lnTo>
                    <a:pt x="1631" y="1"/>
                  </a:lnTo>
                  <a:lnTo>
                    <a:pt x="1633" y="2"/>
                  </a:lnTo>
                  <a:lnTo>
                    <a:pt x="1634" y="3"/>
                  </a:lnTo>
                  <a:lnTo>
                    <a:pt x="1635" y="5"/>
                  </a:lnTo>
                  <a:lnTo>
                    <a:pt x="1635" y="6"/>
                  </a:lnTo>
                  <a:lnTo>
                    <a:pt x="1640" y="6"/>
                  </a:lnTo>
                  <a:lnTo>
                    <a:pt x="1640" y="5"/>
                  </a:lnTo>
                  <a:lnTo>
                    <a:pt x="1641" y="3"/>
                  </a:lnTo>
                  <a:lnTo>
                    <a:pt x="1643" y="2"/>
                  </a:lnTo>
                  <a:lnTo>
                    <a:pt x="1645" y="1"/>
                  </a:lnTo>
                  <a:lnTo>
                    <a:pt x="1647" y="0"/>
                  </a:lnTo>
                  <a:lnTo>
                    <a:pt x="1649" y="0"/>
                  </a:lnTo>
                  <a:lnTo>
                    <a:pt x="1651" y="1"/>
                  </a:lnTo>
                  <a:lnTo>
                    <a:pt x="1653" y="2"/>
                  </a:lnTo>
                  <a:lnTo>
                    <a:pt x="1654" y="3"/>
                  </a:lnTo>
                  <a:lnTo>
                    <a:pt x="1655" y="5"/>
                  </a:lnTo>
                  <a:lnTo>
                    <a:pt x="1656" y="6"/>
                  </a:lnTo>
                  <a:lnTo>
                    <a:pt x="1697" y="6"/>
                  </a:lnTo>
                  <a:lnTo>
                    <a:pt x="1697" y="5"/>
                  </a:lnTo>
                  <a:lnTo>
                    <a:pt x="1698" y="4"/>
                  </a:lnTo>
                  <a:lnTo>
                    <a:pt x="1700" y="3"/>
                  </a:lnTo>
                  <a:lnTo>
                    <a:pt x="1701" y="3"/>
                  </a:lnTo>
                  <a:lnTo>
                    <a:pt x="1703" y="3"/>
                  </a:lnTo>
                  <a:lnTo>
                    <a:pt x="1705" y="4"/>
                  </a:lnTo>
                  <a:lnTo>
                    <a:pt x="1706" y="5"/>
                  </a:lnTo>
                  <a:lnTo>
                    <a:pt x="1706" y="6"/>
                  </a:lnTo>
                  <a:lnTo>
                    <a:pt x="1785" y="6"/>
                  </a:lnTo>
                  <a:lnTo>
                    <a:pt x="1785" y="62"/>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37" name="Freeform 747"/>
            <p:cNvSpPr>
              <a:spLocks/>
            </p:cNvSpPr>
            <p:nvPr/>
          </p:nvSpPr>
          <p:spPr bwMode="auto">
            <a:xfrm>
              <a:off x="1186" y="3452"/>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38" name="Freeform 748"/>
            <p:cNvSpPr>
              <a:spLocks/>
            </p:cNvSpPr>
            <p:nvPr/>
          </p:nvSpPr>
          <p:spPr bwMode="auto">
            <a:xfrm>
              <a:off x="2727" y="1445"/>
              <a:ext cx="1433" cy="105"/>
            </a:xfrm>
            <a:custGeom>
              <a:avLst/>
              <a:gdLst>
                <a:gd name="T0" fmla="*/ 1415 w 1433"/>
                <a:gd name="T1" fmla="*/ 2 h 105"/>
                <a:gd name="T2" fmla="*/ 1381 w 1433"/>
                <a:gd name="T3" fmla="*/ 2 h 105"/>
                <a:gd name="T4" fmla="*/ 1372 w 1433"/>
                <a:gd name="T5" fmla="*/ 4 h 105"/>
                <a:gd name="T6" fmla="*/ 1363 w 1433"/>
                <a:gd name="T7" fmla="*/ 6 h 105"/>
                <a:gd name="T8" fmla="*/ 1241 w 1433"/>
                <a:gd name="T9" fmla="*/ 3 h 105"/>
                <a:gd name="T10" fmla="*/ 1183 w 1433"/>
                <a:gd name="T11" fmla="*/ 2 h 105"/>
                <a:gd name="T12" fmla="*/ 1153 w 1433"/>
                <a:gd name="T13" fmla="*/ 3 h 105"/>
                <a:gd name="T14" fmla="*/ 1114 w 1433"/>
                <a:gd name="T15" fmla="*/ 6 h 105"/>
                <a:gd name="T16" fmla="*/ 1105 w 1433"/>
                <a:gd name="T17" fmla="*/ 4 h 105"/>
                <a:gd name="T18" fmla="*/ 1094 w 1433"/>
                <a:gd name="T19" fmla="*/ 2 h 105"/>
                <a:gd name="T20" fmla="*/ 1084 w 1433"/>
                <a:gd name="T21" fmla="*/ 2 h 105"/>
                <a:gd name="T22" fmla="*/ 1065 w 1433"/>
                <a:gd name="T23" fmla="*/ 4 h 105"/>
                <a:gd name="T24" fmla="*/ 1057 w 1433"/>
                <a:gd name="T25" fmla="*/ 6 h 105"/>
                <a:gd name="T26" fmla="*/ 1036 w 1433"/>
                <a:gd name="T27" fmla="*/ 3 h 105"/>
                <a:gd name="T28" fmla="*/ 1014 w 1433"/>
                <a:gd name="T29" fmla="*/ 2 h 105"/>
                <a:gd name="T30" fmla="*/ 982 w 1433"/>
                <a:gd name="T31" fmla="*/ 2 h 105"/>
                <a:gd name="T32" fmla="*/ 969 w 1433"/>
                <a:gd name="T33" fmla="*/ 2 h 105"/>
                <a:gd name="T34" fmla="*/ 962 w 1433"/>
                <a:gd name="T35" fmla="*/ 2 h 105"/>
                <a:gd name="T36" fmla="*/ 931 w 1433"/>
                <a:gd name="T37" fmla="*/ 105 h 105"/>
                <a:gd name="T38" fmla="*/ 923 w 1433"/>
                <a:gd name="T39" fmla="*/ 103 h 105"/>
                <a:gd name="T40" fmla="*/ 911 w 1433"/>
                <a:gd name="T41" fmla="*/ 101 h 105"/>
                <a:gd name="T42" fmla="*/ 897 w 1433"/>
                <a:gd name="T43" fmla="*/ 101 h 105"/>
                <a:gd name="T44" fmla="*/ 865 w 1433"/>
                <a:gd name="T45" fmla="*/ 103 h 105"/>
                <a:gd name="T46" fmla="*/ 856 w 1433"/>
                <a:gd name="T47" fmla="*/ 105 h 105"/>
                <a:gd name="T48" fmla="*/ 829 w 1433"/>
                <a:gd name="T49" fmla="*/ 102 h 105"/>
                <a:gd name="T50" fmla="*/ 812 w 1433"/>
                <a:gd name="T51" fmla="*/ 101 h 105"/>
                <a:gd name="T52" fmla="*/ 775 w 1433"/>
                <a:gd name="T53" fmla="*/ 102 h 105"/>
                <a:gd name="T54" fmla="*/ 704 w 1433"/>
                <a:gd name="T55" fmla="*/ 105 h 105"/>
                <a:gd name="T56" fmla="*/ 695 w 1433"/>
                <a:gd name="T57" fmla="*/ 103 h 105"/>
                <a:gd name="T58" fmla="*/ 671 w 1433"/>
                <a:gd name="T59" fmla="*/ 101 h 105"/>
                <a:gd name="T60" fmla="*/ 600 w 1433"/>
                <a:gd name="T61" fmla="*/ 101 h 105"/>
                <a:gd name="T62" fmla="*/ 535 w 1433"/>
                <a:gd name="T63" fmla="*/ 103 h 105"/>
                <a:gd name="T64" fmla="*/ 526 w 1433"/>
                <a:gd name="T65" fmla="*/ 105 h 105"/>
                <a:gd name="T66" fmla="*/ 503 w 1433"/>
                <a:gd name="T67" fmla="*/ 102 h 105"/>
                <a:gd name="T68" fmla="*/ 427 w 1433"/>
                <a:gd name="T69" fmla="*/ 101 h 105"/>
                <a:gd name="T70" fmla="*/ 411 w 1433"/>
                <a:gd name="T71" fmla="*/ 102 h 105"/>
                <a:gd name="T72" fmla="*/ 378 w 1433"/>
                <a:gd name="T73" fmla="*/ 105 h 105"/>
                <a:gd name="T74" fmla="*/ 370 w 1433"/>
                <a:gd name="T75" fmla="*/ 103 h 105"/>
                <a:gd name="T76" fmla="*/ 352 w 1433"/>
                <a:gd name="T77" fmla="*/ 101 h 105"/>
                <a:gd name="T78" fmla="*/ 334 w 1433"/>
                <a:gd name="T79" fmla="*/ 101 h 105"/>
                <a:gd name="T80" fmla="*/ 313 w 1433"/>
                <a:gd name="T81" fmla="*/ 103 h 105"/>
                <a:gd name="T82" fmla="*/ 304 w 1433"/>
                <a:gd name="T83" fmla="*/ 105 h 105"/>
                <a:gd name="T84" fmla="*/ 285 w 1433"/>
                <a:gd name="T85" fmla="*/ 102 h 105"/>
                <a:gd name="T86" fmla="*/ 273 w 1433"/>
                <a:gd name="T87" fmla="*/ 100 h 105"/>
                <a:gd name="T88" fmla="*/ 215 w 1433"/>
                <a:gd name="T89" fmla="*/ 105 h 105"/>
                <a:gd name="T90" fmla="*/ 207 w 1433"/>
                <a:gd name="T91" fmla="*/ 103 h 105"/>
                <a:gd name="T92" fmla="*/ 195 w 1433"/>
                <a:gd name="T93" fmla="*/ 101 h 105"/>
                <a:gd name="T94" fmla="*/ 175 w 1433"/>
                <a:gd name="T95" fmla="*/ 100 h 105"/>
                <a:gd name="T96" fmla="*/ 162 w 1433"/>
                <a:gd name="T97" fmla="*/ 103 h 105"/>
                <a:gd name="T98" fmla="*/ 141 w 1433"/>
                <a:gd name="T99" fmla="*/ 101 h 105"/>
                <a:gd name="T100" fmla="*/ 118 w 1433"/>
                <a:gd name="T101" fmla="*/ 100 h 105"/>
                <a:gd name="T102" fmla="*/ 105 w 1433"/>
                <a:gd name="T103" fmla="*/ 103 h 105"/>
                <a:gd name="T104" fmla="*/ 94 w 1433"/>
                <a:gd name="T105" fmla="*/ 99 h 105"/>
                <a:gd name="T106" fmla="*/ 70 w 1433"/>
                <a:gd name="T107" fmla="*/ 105 h 105"/>
                <a:gd name="T108" fmla="*/ 61 w 1433"/>
                <a:gd name="T109" fmla="*/ 103 h 105"/>
                <a:gd name="T110" fmla="*/ 50 w 1433"/>
                <a:gd name="T111" fmla="*/ 101 h 105"/>
                <a:gd name="T112" fmla="*/ 35 w 1433"/>
                <a:gd name="T113" fmla="*/ 101 h 105"/>
                <a:gd name="T114" fmla="*/ 10 w 1433"/>
                <a:gd name="T115" fmla="*/ 103 h 105"/>
                <a:gd name="T116" fmla="*/ 1 w 1433"/>
                <a:gd name="T117" fmla="*/ 105 h 10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33"/>
                <a:gd name="T178" fmla="*/ 0 h 105"/>
                <a:gd name="T179" fmla="*/ 1433 w 1433"/>
                <a:gd name="T180" fmla="*/ 105 h 10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33" h="105">
                  <a:moveTo>
                    <a:pt x="1433" y="6"/>
                  </a:moveTo>
                  <a:lnTo>
                    <a:pt x="1421" y="6"/>
                  </a:lnTo>
                  <a:lnTo>
                    <a:pt x="1421" y="4"/>
                  </a:lnTo>
                  <a:lnTo>
                    <a:pt x="1420" y="3"/>
                  </a:lnTo>
                  <a:lnTo>
                    <a:pt x="1419" y="2"/>
                  </a:lnTo>
                  <a:lnTo>
                    <a:pt x="1417" y="2"/>
                  </a:lnTo>
                  <a:lnTo>
                    <a:pt x="1415" y="2"/>
                  </a:lnTo>
                  <a:lnTo>
                    <a:pt x="1414" y="3"/>
                  </a:lnTo>
                  <a:lnTo>
                    <a:pt x="1413" y="4"/>
                  </a:lnTo>
                  <a:lnTo>
                    <a:pt x="1412" y="6"/>
                  </a:lnTo>
                  <a:lnTo>
                    <a:pt x="1384" y="6"/>
                  </a:lnTo>
                  <a:lnTo>
                    <a:pt x="1383" y="4"/>
                  </a:lnTo>
                  <a:lnTo>
                    <a:pt x="1383" y="3"/>
                  </a:lnTo>
                  <a:lnTo>
                    <a:pt x="1381" y="2"/>
                  </a:lnTo>
                  <a:lnTo>
                    <a:pt x="1379" y="2"/>
                  </a:lnTo>
                  <a:lnTo>
                    <a:pt x="1378" y="2"/>
                  </a:lnTo>
                  <a:lnTo>
                    <a:pt x="1376" y="3"/>
                  </a:lnTo>
                  <a:lnTo>
                    <a:pt x="1375" y="4"/>
                  </a:lnTo>
                  <a:lnTo>
                    <a:pt x="1375" y="6"/>
                  </a:lnTo>
                  <a:lnTo>
                    <a:pt x="1372" y="6"/>
                  </a:lnTo>
                  <a:lnTo>
                    <a:pt x="1372" y="4"/>
                  </a:lnTo>
                  <a:lnTo>
                    <a:pt x="1371" y="3"/>
                  </a:lnTo>
                  <a:lnTo>
                    <a:pt x="1369" y="2"/>
                  </a:lnTo>
                  <a:lnTo>
                    <a:pt x="1367" y="2"/>
                  </a:lnTo>
                  <a:lnTo>
                    <a:pt x="1366" y="2"/>
                  </a:lnTo>
                  <a:lnTo>
                    <a:pt x="1364" y="3"/>
                  </a:lnTo>
                  <a:lnTo>
                    <a:pt x="1363" y="4"/>
                  </a:lnTo>
                  <a:lnTo>
                    <a:pt x="1363" y="6"/>
                  </a:lnTo>
                  <a:lnTo>
                    <a:pt x="1249" y="6"/>
                  </a:lnTo>
                  <a:lnTo>
                    <a:pt x="1248" y="4"/>
                  </a:lnTo>
                  <a:lnTo>
                    <a:pt x="1247" y="3"/>
                  </a:lnTo>
                  <a:lnTo>
                    <a:pt x="1246" y="2"/>
                  </a:lnTo>
                  <a:lnTo>
                    <a:pt x="1244" y="2"/>
                  </a:lnTo>
                  <a:lnTo>
                    <a:pt x="1242" y="2"/>
                  </a:lnTo>
                  <a:lnTo>
                    <a:pt x="1241" y="3"/>
                  </a:lnTo>
                  <a:lnTo>
                    <a:pt x="1240" y="4"/>
                  </a:lnTo>
                  <a:lnTo>
                    <a:pt x="1240" y="6"/>
                  </a:lnTo>
                  <a:lnTo>
                    <a:pt x="1188" y="6"/>
                  </a:lnTo>
                  <a:lnTo>
                    <a:pt x="1188" y="4"/>
                  </a:lnTo>
                  <a:lnTo>
                    <a:pt x="1186" y="3"/>
                  </a:lnTo>
                  <a:lnTo>
                    <a:pt x="1185" y="2"/>
                  </a:lnTo>
                  <a:lnTo>
                    <a:pt x="1183" y="2"/>
                  </a:lnTo>
                  <a:lnTo>
                    <a:pt x="1182" y="2"/>
                  </a:lnTo>
                  <a:lnTo>
                    <a:pt x="1180" y="3"/>
                  </a:lnTo>
                  <a:lnTo>
                    <a:pt x="1179" y="4"/>
                  </a:lnTo>
                  <a:lnTo>
                    <a:pt x="1179" y="6"/>
                  </a:lnTo>
                  <a:lnTo>
                    <a:pt x="1154" y="6"/>
                  </a:lnTo>
                  <a:lnTo>
                    <a:pt x="1154" y="4"/>
                  </a:lnTo>
                  <a:lnTo>
                    <a:pt x="1153" y="3"/>
                  </a:lnTo>
                  <a:lnTo>
                    <a:pt x="1151" y="2"/>
                  </a:lnTo>
                  <a:lnTo>
                    <a:pt x="1150" y="2"/>
                  </a:lnTo>
                  <a:lnTo>
                    <a:pt x="1148" y="2"/>
                  </a:lnTo>
                  <a:lnTo>
                    <a:pt x="1146" y="3"/>
                  </a:lnTo>
                  <a:lnTo>
                    <a:pt x="1146" y="4"/>
                  </a:lnTo>
                  <a:lnTo>
                    <a:pt x="1145" y="6"/>
                  </a:lnTo>
                  <a:lnTo>
                    <a:pt x="1114" y="6"/>
                  </a:lnTo>
                  <a:lnTo>
                    <a:pt x="1113" y="4"/>
                  </a:lnTo>
                  <a:lnTo>
                    <a:pt x="1112" y="3"/>
                  </a:lnTo>
                  <a:lnTo>
                    <a:pt x="1111" y="2"/>
                  </a:lnTo>
                  <a:lnTo>
                    <a:pt x="1109" y="2"/>
                  </a:lnTo>
                  <a:lnTo>
                    <a:pt x="1107" y="2"/>
                  </a:lnTo>
                  <a:lnTo>
                    <a:pt x="1106" y="3"/>
                  </a:lnTo>
                  <a:lnTo>
                    <a:pt x="1105" y="4"/>
                  </a:lnTo>
                  <a:lnTo>
                    <a:pt x="1104" y="6"/>
                  </a:lnTo>
                  <a:lnTo>
                    <a:pt x="1100" y="6"/>
                  </a:lnTo>
                  <a:lnTo>
                    <a:pt x="1100" y="4"/>
                  </a:lnTo>
                  <a:lnTo>
                    <a:pt x="1099" y="3"/>
                  </a:lnTo>
                  <a:lnTo>
                    <a:pt x="1097" y="2"/>
                  </a:lnTo>
                  <a:lnTo>
                    <a:pt x="1095" y="2"/>
                  </a:lnTo>
                  <a:lnTo>
                    <a:pt x="1094" y="2"/>
                  </a:lnTo>
                  <a:lnTo>
                    <a:pt x="1092" y="3"/>
                  </a:lnTo>
                  <a:lnTo>
                    <a:pt x="1091" y="4"/>
                  </a:lnTo>
                  <a:lnTo>
                    <a:pt x="1091" y="6"/>
                  </a:lnTo>
                  <a:lnTo>
                    <a:pt x="1086" y="6"/>
                  </a:lnTo>
                  <a:lnTo>
                    <a:pt x="1086" y="4"/>
                  </a:lnTo>
                  <a:lnTo>
                    <a:pt x="1085" y="3"/>
                  </a:lnTo>
                  <a:lnTo>
                    <a:pt x="1084" y="2"/>
                  </a:lnTo>
                  <a:lnTo>
                    <a:pt x="1082" y="2"/>
                  </a:lnTo>
                  <a:lnTo>
                    <a:pt x="1080" y="2"/>
                  </a:lnTo>
                  <a:lnTo>
                    <a:pt x="1079" y="3"/>
                  </a:lnTo>
                  <a:lnTo>
                    <a:pt x="1078" y="4"/>
                  </a:lnTo>
                  <a:lnTo>
                    <a:pt x="1077" y="6"/>
                  </a:lnTo>
                  <a:lnTo>
                    <a:pt x="1066" y="6"/>
                  </a:lnTo>
                  <a:lnTo>
                    <a:pt x="1065" y="4"/>
                  </a:lnTo>
                  <a:lnTo>
                    <a:pt x="1065" y="3"/>
                  </a:lnTo>
                  <a:lnTo>
                    <a:pt x="1063" y="2"/>
                  </a:lnTo>
                  <a:lnTo>
                    <a:pt x="1061" y="2"/>
                  </a:lnTo>
                  <a:lnTo>
                    <a:pt x="1060" y="2"/>
                  </a:lnTo>
                  <a:lnTo>
                    <a:pt x="1058" y="3"/>
                  </a:lnTo>
                  <a:lnTo>
                    <a:pt x="1057" y="4"/>
                  </a:lnTo>
                  <a:lnTo>
                    <a:pt x="1057" y="6"/>
                  </a:lnTo>
                  <a:lnTo>
                    <a:pt x="1044" y="6"/>
                  </a:lnTo>
                  <a:lnTo>
                    <a:pt x="1043" y="4"/>
                  </a:lnTo>
                  <a:lnTo>
                    <a:pt x="1043" y="3"/>
                  </a:lnTo>
                  <a:lnTo>
                    <a:pt x="1041" y="2"/>
                  </a:lnTo>
                  <a:lnTo>
                    <a:pt x="1039" y="2"/>
                  </a:lnTo>
                  <a:lnTo>
                    <a:pt x="1038" y="2"/>
                  </a:lnTo>
                  <a:lnTo>
                    <a:pt x="1036" y="3"/>
                  </a:lnTo>
                  <a:lnTo>
                    <a:pt x="1035" y="4"/>
                  </a:lnTo>
                  <a:lnTo>
                    <a:pt x="1035" y="6"/>
                  </a:lnTo>
                  <a:lnTo>
                    <a:pt x="1018" y="6"/>
                  </a:lnTo>
                  <a:lnTo>
                    <a:pt x="1018" y="4"/>
                  </a:lnTo>
                  <a:lnTo>
                    <a:pt x="1017" y="3"/>
                  </a:lnTo>
                  <a:lnTo>
                    <a:pt x="1015" y="2"/>
                  </a:lnTo>
                  <a:lnTo>
                    <a:pt x="1014" y="2"/>
                  </a:lnTo>
                  <a:lnTo>
                    <a:pt x="1012" y="2"/>
                  </a:lnTo>
                  <a:lnTo>
                    <a:pt x="1010" y="3"/>
                  </a:lnTo>
                  <a:lnTo>
                    <a:pt x="1009" y="4"/>
                  </a:lnTo>
                  <a:lnTo>
                    <a:pt x="1009" y="6"/>
                  </a:lnTo>
                  <a:lnTo>
                    <a:pt x="983" y="6"/>
                  </a:lnTo>
                  <a:lnTo>
                    <a:pt x="983" y="4"/>
                  </a:lnTo>
                  <a:lnTo>
                    <a:pt x="982" y="2"/>
                  </a:lnTo>
                  <a:lnTo>
                    <a:pt x="981" y="1"/>
                  </a:lnTo>
                  <a:lnTo>
                    <a:pt x="979" y="0"/>
                  </a:lnTo>
                  <a:lnTo>
                    <a:pt x="977" y="0"/>
                  </a:lnTo>
                  <a:lnTo>
                    <a:pt x="974" y="0"/>
                  </a:lnTo>
                  <a:lnTo>
                    <a:pt x="972" y="0"/>
                  </a:lnTo>
                  <a:lnTo>
                    <a:pt x="970" y="1"/>
                  </a:lnTo>
                  <a:lnTo>
                    <a:pt x="969" y="2"/>
                  </a:lnTo>
                  <a:lnTo>
                    <a:pt x="968" y="4"/>
                  </a:lnTo>
                  <a:lnTo>
                    <a:pt x="968" y="6"/>
                  </a:lnTo>
                  <a:lnTo>
                    <a:pt x="966" y="6"/>
                  </a:lnTo>
                  <a:lnTo>
                    <a:pt x="966" y="4"/>
                  </a:lnTo>
                  <a:lnTo>
                    <a:pt x="965" y="3"/>
                  </a:lnTo>
                  <a:lnTo>
                    <a:pt x="963" y="2"/>
                  </a:lnTo>
                  <a:lnTo>
                    <a:pt x="962" y="2"/>
                  </a:lnTo>
                  <a:lnTo>
                    <a:pt x="960" y="2"/>
                  </a:lnTo>
                  <a:lnTo>
                    <a:pt x="958" y="3"/>
                  </a:lnTo>
                  <a:lnTo>
                    <a:pt x="958" y="4"/>
                  </a:lnTo>
                  <a:lnTo>
                    <a:pt x="957" y="6"/>
                  </a:lnTo>
                  <a:lnTo>
                    <a:pt x="945" y="6"/>
                  </a:lnTo>
                  <a:lnTo>
                    <a:pt x="945" y="105"/>
                  </a:lnTo>
                  <a:lnTo>
                    <a:pt x="931" y="105"/>
                  </a:lnTo>
                  <a:lnTo>
                    <a:pt x="931" y="103"/>
                  </a:lnTo>
                  <a:lnTo>
                    <a:pt x="930" y="102"/>
                  </a:lnTo>
                  <a:lnTo>
                    <a:pt x="928" y="101"/>
                  </a:lnTo>
                  <a:lnTo>
                    <a:pt x="927" y="101"/>
                  </a:lnTo>
                  <a:lnTo>
                    <a:pt x="925" y="101"/>
                  </a:lnTo>
                  <a:lnTo>
                    <a:pt x="923" y="102"/>
                  </a:lnTo>
                  <a:lnTo>
                    <a:pt x="923" y="103"/>
                  </a:lnTo>
                  <a:lnTo>
                    <a:pt x="922" y="105"/>
                  </a:lnTo>
                  <a:lnTo>
                    <a:pt x="918" y="105"/>
                  </a:lnTo>
                  <a:lnTo>
                    <a:pt x="917" y="103"/>
                  </a:lnTo>
                  <a:lnTo>
                    <a:pt x="916" y="102"/>
                  </a:lnTo>
                  <a:lnTo>
                    <a:pt x="915" y="101"/>
                  </a:lnTo>
                  <a:lnTo>
                    <a:pt x="913" y="101"/>
                  </a:lnTo>
                  <a:lnTo>
                    <a:pt x="911" y="101"/>
                  </a:lnTo>
                  <a:lnTo>
                    <a:pt x="910" y="102"/>
                  </a:lnTo>
                  <a:lnTo>
                    <a:pt x="909" y="103"/>
                  </a:lnTo>
                  <a:lnTo>
                    <a:pt x="909" y="105"/>
                  </a:lnTo>
                  <a:lnTo>
                    <a:pt x="900" y="105"/>
                  </a:lnTo>
                  <a:lnTo>
                    <a:pt x="899" y="103"/>
                  </a:lnTo>
                  <a:lnTo>
                    <a:pt x="898" y="102"/>
                  </a:lnTo>
                  <a:lnTo>
                    <a:pt x="897" y="101"/>
                  </a:lnTo>
                  <a:lnTo>
                    <a:pt x="895" y="101"/>
                  </a:lnTo>
                  <a:lnTo>
                    <a:pt x="893" y="101"/>
                  </a:lnTo>
                  <a:lnTo>
                    <a:pt x="892" y="102"/>
                  </a:lnTo>
                  <a:lnTo>
                    <a:pt x="891" y="103"/>
                  </a:lnTo>
                  <a:lnTo>
                    <a:pt x="891" y="105"/>
                  </a:lnTo>
                  <a:lnTo>
                    <a:pt x="865" y="105"/>
                  </a:lnTo>
                  <a:lnTo>
                    <a:pt x="865" y="103"/>
                  </a:lnTo>
                  <a:lnTo>
                    <a:pt x="864" y="102"/>
                  </a:lnTo>
                  <a:lnTo>
                    <a:pt x="862" y="101"/>
                  </a:lnTo>
                  <a:lnTo>
                    <a:pt x="861" y="101"/>
                  </a:lnTo>
                  <a:lnTo>
                    <a:pt x="859" y="101"/>
                  </a:lnTo>
                  <a:lnTo>
                    <a:pt x="857" y="102"/>
                  </a:lnTo>
                  <a:lnTo>
                    <a:pt x="856" y="103"/>
                  </a:lnTo>
                  <a:lnTo>
                    <a:pt x="856" y="105"/>
                  </a:lnTo>
                  <a:lnTo>
                    <a:pt x="837" y="105"/>
                  </a:lnTo>
                  <a:lnTo>
                    <a:pt x="836" y="103"/>
                  </a:lnTo>
                  <a:lnTo>
                    <a:pt x="836" y="102"/>
                  </a:lnTo>
                  <a:lnTo>
                    <a:pt x="834" y="101"/>
                  </a:lnTo>
                  <a:lnTo>
                    <a:pt x="832" y="101"/>
                  </a:lnTo>
                  <a:lnTo>
                    <a:pt x="831" y="101"/>
                  </a:lnTo>
                  <a:lnTo>
                    <a:pt x="829" y="102"/>
                  </a:lnTo>
                  <a:lnTo>
                    <a:pt x="828" y="103"/>
                  </a:lnTo>
                  <a:lnTo>
                    <a:pt x="828" y="105"/>
                  </a:lnTo>
                  <a:lnTo>
                    <a:pt x="816" y="105"/>
                  </a:lnTo>
                  <a:lnTo>
                    <a:pt x="816" y="103"/>
                  </a:lnTo>
                  <a:lnTo>
                    <a:pt x="815" y="102"/>
                  </a:lnTo>
                  <a:lnTo>
                    <a:pt x="814" y="101"/>
                  </a:lnTo>
                  <a:lnTo>
                    <a:pt x="812" y="101"/>
                  </a:lnTo>
                  <a:lnTo>
                    <a:pt x="810" y="101"/>
                  </a:lnTo>
                  <a:lnTo>
                    <a:pt x="809" y="102"/>
                  </a:lnTo>
                  <a:lnTo>
                    <a:pt x="808" y="103"/>
                  </a:lnTo>
                  <a:lnTo>
                    <a:pt x="807" y="105"/>
                  </a:lnTo>
                  <a:lnTo>
                    <a:pt x="776" y="105"/>
                  </a:lnTo>
                  <a:lnTo>
                    <a:pt x="775" y="103"/>
                  </a:lnTo>
                  <a:lnTo>
                    <a:pt x="775" y="102"/>
                  </a:lnTo>
                  <a:lnTo>
                    <a:pt x="773" y="101"/>
                  </a:lnTo>
                  <a:lnTo>
                    <a:pt x="771" y="101"/>
                  </a:lnTo>
                  <a:lnTo>
                    <a:pt x="770" y="101"/>
                  </a:lnTo>
                  <a:lnTo>
                    <a:pt x="768" y="102"/>
                  </a:lnTo>
                  <a:lnTo>
                    <a:pt x="767" y="103"/>
                  </a:lnTo>
                  <a:lnTo>
                    <a:pt x="767" y="105"/>
                  </a:lnTo>
                  <a:lnTo>
                    <a:pt x="704" y="105"/>
                  </a:lnTo>
                  <a:lnTo>
                    <a:pt x="703" y="103"/>
                  </a:lnTo>
                  <a:lnTo>
                    <a:pt x="702" y="102"/>
                  </a:lnTo>
                  <a:lnTo>
                    <a:pt x="701" y="101"/>
                  </a:lnTo>
                  <a:lnTo>
                    <a:pt x="699" y="101"/>
                  </a:lnTo>
                  <a:lnTo>
                    <a:pt x="697" y="101"/>
                  </a:lnTo>
                  <a:lnTo>
                    <a:pt x="696" y="102"/>
                  </a:lnTo>
                  <a:lnTo>
                    <a:pt x="695" y="103"/>
                  </a:lnTo>
                  <a:lnTo>
                    <a:pt x="695" y="105"/>
                  </a:lnTo>
                  <a:lnTo>
                    <a:pt x="677" y="105"/>
                  </a:lnTo>
                  <a:lnTo>
                    <a:pt x="676" y="103"/>
                  </a:lnTo>
                  <a:lnTo>
                    <a:pt x="675" y="102"/>
                  </a:lnTo>
                  <a:lnTo>
                    <a:pt x="674" y="101"/>
                  </a:lnTo>
                  <a:lnTo>
                    <a:pt x="672" y="101"/>
                  </a:lnTo>
                  <a:lnTo>
                    <a:pt x="671" y="101"/>
                  </a:lnTo>
                  <a:lnTo>
                    <a:pt x="669" y="102"/>
                  </a:lnTo>
                  <a:lnTo>
                    <a:pt x="668" y="103"/>
                  </a:lnTo>
                  <a:lnTo>
                    <a:pt x="668" y="105"/>
                  </a:lnTo>
                  <a:lnTo>
                    <a:pt x="603" y="105"/>
                  </a:lnTo>
                  <a:lnTo>
                    <a:pt x="602" y="103"/>
                  </a:lnTo>
                  <a:lnTo>
                    <a:pt x="601" y="102"/>
                  </a:lnTo>
                  <a:lnTo>
                    <a:pt x="600" y="101"/>
                  </a:lnTo>
                  <a:lnTo>
                    <a:pt x="598" y="101"/>
                  </a:lnTo>
                  <a:lnTo>
                    <a:pt x="596" y="101"/>
                  </a:lnTo>
                  <a:lnTo>
                    <a:pt x="595" y="102"/>
                  </a:lnTo>
                  <a:lnTo>
                    <a:pt x="594" y="103"/>
                  </a:lnTo>
                  <a:lnTo>
                    <a:pt x="593" y="105"/>
                  </a:lnTo>
                  <a:lnTo>
                    <a:pt x="535" y="105"/>
                  </a:lnTo>
                  <a:lnTo>
                    <a:pt x="535" y="103"/>
                  </a:lnTo>
                  <a:lnTo>
                    <a:pt x="534" y="102"/>
                  </a:lnTo>
                  <a:lnTo>
                    <a:pt x="532" y="101"/>
                  </a:lnTo>
                  <a:lnTo>
                    <a:pt x="531" y="101"/>
                  </a:lnTo>
                  <a:lnTo>
                    <a:pt x="529" y="101"/>
                  </a:lnTo>
                  <a:lnTo>
                    <a:pt x="528" y="102"/>
                  </a:lnTo>
                  <a:lnTo>
                    <a:pt x="526" y="103"/>
                  </a:lnTo>
                  <a:lnTo>
                    <a:pt x="526" y="105"/>
                  </a:lnTo>
                  <a:lnTo>
                    <a:pt x="511" y="105"/>
                  </a:lnTo>
                  <a:lnTo>
                    <a:pt x="510" y="103"/>
                  </a:lnTo>
                  <a:lnTo>
                    <a:pt x="509" y="102"/>
                  </a:lnTo>
                  <a:lnTo>
                    <a:pt x="508" y="101"/>
                  </a:lnTo>
                  <a:lnTo>
                    <a:pt x="506" y="101"/>
                  </a:lnTo>
                  <a:lnTo>
                    <a:pt x="505" y="101"/>
                  </a:lnTo>
                  <a:lnTo>
                    <a:pt x="503" y="102"/>
                  </a:lnTo>
                  <a:lnTo>
                    <a:pt x="502" y="103"/>
                  </a:lnTo>
                  <a:lnTo>
                    <a:pt x="502" y="105"/>
                  </a:lnTo>
                  <a:lnTo>
                    <a:pt x="431" y="105"/>
                  </a:lnTo>
                  <a:lnTo>
                    <a:pt x="431" y="103"/>
                  </a:lnTo>
                  <a:lnTo>
                    <a:pt x="430" y="102"/>
                  </a:lnTo>
                  <a:lnTo>
                    <a:pt x="429" y="101"/>
                  </a:lnTo>
                  <a:lnTo>
                    <a:pt x="427" y="101"/>
                  </a:lnTo>
                  <a:lnTo>
                    <a:pt x="425" y="101"/>
                  </a:lnTo>
                  <a:lnTo>
                    <a:pt x="424" y="102"/>
                  </a:lnTo>
                  <a:lnTo>
                    <a:pt x="423" y="103"/>
                  </a:lnTo>
                  <a:lnTo>
                    <a:pt x="422" y="105"/>
                  </a:lnTo>
                  <a:lnTo>
                    <a:pt x="413" y="105"/>
                  </a:lnTo>
                  <a:lnTo>
                    <a:pt x="412" y="103"/>
                  </a:lnTo>
                  <a:lnTo>
                    <a:pt x="411" y="102"/>
                  </a:lnTo>
                  <a:lnTo>
                    <a:pt x="410" y="101"/>
                  </a:lnTo>
                  <a:lnTo>
                    <a:pt x="408" y="101"/>
                  </a:lnTo>
                  <a:lnTo>
                    <a:pt x="407" y="101"/>
                  </a:lnTo>
                  <a:lnTo>
                    <a:pt x="405" y="102"/>
                  </a:lnTo>
                  <a:lnTo>
                    <a:pt x="404" y="103"/>
                  </a:lnTo>
                  <a:lnTo>
                    <a:pt x="404" y="105"/>
                  </a:lnTo>
                  <a:lnTo>
                    <a:pt x="378" y="105"/>
                  </a:lnTo>
                  <a:lnTo>
                    <a:pt x="378" y="103"/>
                  </a:lnTo>
                  <a:lnTo>
                    <a:pt x="377" y="102"/>
                  </a:lnTo>
                  <a:lnTo>
                    <a:pt x="375" y="101"/>
                  </a:lnTo>
                  <a:lnTo>
                    <a:pt x="374" y="101"/>
                  </a:lnTo>
                  <a:lnTo>
                    <a:pt x="372" y="101"/>
                  </a:lnTo>
                  <a:lnTo>
                    <a:pt x="371" y="102"/>
                  </a:lnTo>
                  <a:lnTo>
                    <a:pt x="370" y="103"/>
                  </a:lnTo>
                  <a:lnTo>
                    <a:pt x="369" y="105"/>
                  </a:lnTo>
                  <a:lnTo>
                    <a:pt x="358" y="105"/>
                  </a:lnTo>
                  <a:lnTo>
                    <a:pt x="358" y="103"/>
                  </a:lnTo>
                  <a:lnTo>
                    <a:pt x="357" y="102"/>
                  </a:lnTo>
                  <a:lnTo>
                    <a:pt x="356" y="101"/>
                  </a:lnTo>
                  <a:lnTo>
                    <a:pt x="354" y="101"/>
                  </a:lnTo>
                  <a:lnTo>
                    <a:pt x="352" y="101"/>
                  </a:lnTo>
                  <a:lnTo>
                    <a:pt x="351" y="102"/>
                  </a:lnTo>
                  <a:lnTo>
                    <a:pt x="350" y="103"/>
                  </a:lnTo>
                  <a:lnTo>
                    <a:pt x="349" y="105"/>
                  </a:lnTo>
                  <a:lnTo>
                    <a:pt x="337" y="105"/>
                  </a:lnTo>
                  <a:lnTo>
                    <a:pt x="336" y="103"/>
                  </a:lnTo>
                  <a:lnTo>
                    <a:pt x="335" y="102"/>
                  </a:lnTo>
                  <a:lnTo>
                    <a:pt x="334" y="101"/>
                  </a:lnTo>
                  <a:lnTo>
                    <a:pt x="332" y="101"/>
                  </a:lnTo>
                  <a:lnTo>
                    <a:pt x="331" y="101"/>
                  </a:lnTo>
                  <a:lnTo>
                    <a:pt x="329" y="102"/>
                  </a:lnTo>
                  <a:lnTo>
                    <a:pt x="328" y="103"/>
                  </a:lnTo>
                  <a:lnTo>
                    <a:pt x="328" y="105"/>
                  </a:lnTo>
                  <a:lnTo>
                    <a:pt x="313" y="105"/>
                  </a:lnTo>
                  <a:lnTo>
                    <a:pt x="313" y="103"/>
                  </a:lnTo>
                  <a:lnTo>
                    <a:pt x="312" y="102"/>
                  </a:lnTo>
                  <a:lnTo>
                    <a:pt x="310" y="101"/>
                  </a:lnTo>
                  <a:lnTo>
                    <a:pt x="309" y="101"/>
                  </a:lnTo>
                  <a:lnTo>
                    <a:pt x="307" y="101"/>
                  </a:lnTo>
                  <a:lnTo>
                    <a:pt x="305" y="102"/>
                  </a:lnTo>
                  <a:lnTo>
                    <a:pt x="305" y="103"/>
                  </a:lnTo>
                  <a:lnTo>
                    <a:pt x="304" y="105"/>
                  </a:lnTo>
                  <a:lnTo>
                    <a:pt x="293" y="105"/>
                  </a:lnTo>
                  <a:lnTo>
                    <a:pt x="293" y="103"/>
                  </a:lnTo>
                  <a:lnTo>
                    <a:pt x="292" y="102"/>
                  </a:lnTo>
                  <a:lnTo>
                    <a:pt x="290" y="101"/>
                  </a:lnTo>
                  <a:lnTo>
                    <a:pt x="288" y="101"/>
                  </a:lnTo>
                  <a:lnTo>
                    <a:pt x="287" y="101"/>
                  </a:lnTo>
                  <a:lnTo>
                    <a:pt x="285" y="102"/>
                  </a:lnTo>
                  <a:lnTo>
                    <a:pt x="284" y="103"/>
                  </a:lnTo>
                  <a:lnTo>
                    <a:pt x="284" y="105"/>
                  </a:lnTo>
                  <a:lnTo>
                    <a:pt x="277" y="105"/>
                  </a:lnTo>
                  <a:lnTo>
                    <a:pt x="277" y="103"/>
                  </a:lnTo>
                  <a:lnTo>
                    <a:pt x="276" y="102"/>
                  </a:lnTo>
                  <a:lnTo>
                    <a:pt x="274" y="100"/>
                  </a:lnTo>
                  <a:lnTo>
                    <a:pt x="273" y="100"/>
                  </a:lnTo>
                  <a:lnTo>
                    <a:pt x="270" y="99"/>
                  </a:lnTo>
                  <a:lnTo>
                    <a:pt x="268" y="100"/>
                  </a:lnTo>
                  <a:lnTo>
                    <a:pt x="266" y="100"/>
                  </a:lnTo>
                  <a:lnTo>
                    <a:pt x="265" y="102"/>
                  </a:lnTo>
                  <a:lnTo>
                    <a:pt x="264" y="103"/>
                  </a:lnTo>
                  <a:lnTo>
                    <a:pt x="264" y="105"/>
                  </a:lnTo>
                  <a:lnTo>
                    <a:pt x="215" y="105"/>
                  </a:lnTo>
                  <a:lnTo>
                    <a:pt x="215" y="103"/>
                  </a:lnTo>
                  <a:lnTo>
                    <a:pt x="214" y="102"/>
                  </a:lnTo>
                  <a:lnTo>
                    <a:pt x="212" y="101"/>
                  </a:lnTo>
                  <a:lnTo>
                    <a:pt x="211" y="101"/>
                  </a:lnTo>
                  <a:lnTo>
                    <a:pt x="209" y="101"/>
                  </a:lnTo>
                  <a:lnTo>
                    <a:pt x="208" y="102"/>
                  </a:lnTo>
                  <a:lnTo>
                    <a:pt x="207" y="103"/>
                  </a:lnTo>
                  <a:lnTo>
                    <a:pt x="206" y="105"/>
                  </a:lnTo>
                  <a:lnTo>
                    <a:pt x="202" y="105"/>
                  </a:lnTo>
                  <a:lnTo>
                    <a:pt x="201" y="103"/>
                  </a:lnTo>
                  <a:lnTo>
                    <a:pt x="200" y="102"/>
                  </a:lnTo>
                  <a:lnTo>
                    <a:pt x="199" y="101"/>
                  </a:lnTo>
                  <a:lnTo>
                    <a:pt x="197" y="101"/>
                  </a:lnTo>
                  <a:lnTo>
                    <a:pt x="195" y="101"/>
                  </a:lnTo>
                  <a:lnTo>
                    <a:pt x="194" y="102"/>
                  </a:lnTo>
                  <a:lnTo>
                    <a:pt x="193" y="103"/>
                  </a:lnTo>
                  <a:lnTo>
                    <a:pt x="193" y="105"/>
                  </a:lnTo>
                  <a:lnTo>
                    <a:pt x="178" y="105"/>
                  </a:lnTo>
                  <a:lnTo>
                    <a:pt x="177" y="103"/>
                  </a:lnTo>
                  <a:lnTo>
                    <a:pt x="176" y="101"/>
                  </a:lnTo>
                  <a:lnTo>
                    <a:pt x="175" y="100"/>
                  </a:lnTo>
                  <a:lnTo>
                    <a:pt x="173" y="99"/>
                  </a:lnTo>
                  <a:lnTo>
                    <a:pt x="171" y="99"/>
                  </a:lnTo>
                  <a:lnTo>
                    <a:pt x="169" y="99"/>
                  </a:lnTo>
                  <a:lnTo>
                    <a:pt x="166" y="99"/>
                  </a:lnTo>
                  <a:lnTo>
                    <a:pt x="165" y="100"/>
                  </a:lnTo>
                  <a:lnTo>
                    <a:pt x="163" y="101"/>
                  </a:lnTo>
                  <a:lnTo>
                    <a:pt x="162" y="103"/>
                  </a:lnTo>
                  <a:lnTo>
                    <a:pt x="162" y="105"/>
                  </a:lnTo>
                  <a:lnTo>
                    <a:pt x="148" y="105"/>
                  </a:lnTo>
                  <a:lnTo>
                    <a:pt x="147" y="103"/>
                  </a:lnTo>
                  <a:lnTo>
                    <a:pt x="146" y="102"/>
                  </a:lnTo>
                  <a:lnTo>
                    <a:pt x="145" y="101"/>
                  </a:lnTo>
                  <a:lnTo>
                    <a:pt x="143" y="101"/>
                  </a:lnTo>
                  <a:lnTo>
                    <a:pt x="141" y="101"/>
                  </a:lnTo>
                  <a:lnTo>
                    <a:pt x="140" y="102"/>
                  </a:lnTo>
                  <a:lnTo>
                    <a:pt x="139" y="103"/>
                  </a:lnTo>
                  <a:lnTo>
                    <a:pt x="139" y="105"/>
                  </a:lnTo>
                  <a:lnTo>
                    <a:pt x="121" y="105"/>
                  </a:lnTo>
                  <a:lnTo>
                    <a:pt x="120" y="103"/>
                  </a:lnTo>
                  <a:lnTo>
                    <a:pt x="119" y="101"/>
                  </a:lnTo>
                  <a:lnTo>
                    <a:pt x="118" y="100"/>
                  </a:lnTo>
                  <a:lnTo>
                    <a:pt x="116" y="99"/>
                  </a:lnTo>
                  <a:lnTo>
                    <a:pt x="114" y="99"/>
                  </a:lnTo>
                  <a:lnTo>
                    <a:pt x="112" y="99"/>
                  </a:lnTo>
                  <a:lnTo>
                    <a:pt x="110" y="99"/>
                  </a:lnTo>
                  <a:lnTo>
                    <a:pt x="108" y="100"/>
                  </a:lnTo>
                  <a:lnTo>
                    <a:pt x="106" y="101"/>
                  </a:lnTo>
                  <a:lnTo>
                    <a:pt x="105" y="103"/>
                  </a:lnTo>
                  <a:lnTo>
                    <a:pt x="105" y="105"/>
                  </a:lnTo>
                  <a:lnTo>
                    <a:pt x="100" y="105"/>
                  </a:lnTo>
                  <a:lnTo>
                    <a:pt x="100" y="103"/>
                  </a:lnTo>
                  <a:lnTo>
                    <a:pt x="99" y="101"/>
                  </a:lnTo>
                  <a:lnTo>
                    <a:pt x="98" y="100"/>
                  </a:lnTo>
                  <a:lnTo>
                    <a:pt x="96" y="99"/>
                  </a:lnTo>
                  <a:lnTo>
                    <a:pt x="94" y="99"/>
                  </a:lnTo>
                  <a:lnTo>
                    <a:pt x="91" y="99"/>
                  </a:lnTo>
                  <a:lnTo>
                    <a:pt x="89" y="99"/>
                  </a:lnTo>
                  <a:lnTo>
                    <a:pt x="87" y="100"/>
                  </a:lnTo>
                  <a:lnTo>
                    <a:pt x="86" y="101"/>
                  </a:lnTo>
                  <a:lnTo>
                    <a:pt x="85" y="103"/>
                  </a:lnTo>
                  <a:lnTo>
                    <a:pt x="85" y="105"/>
                  </a:lnTo>
                  <a:lnTo>
                    <a:pt x="70" y="105"/>
                  </a:lnTo>
                  <a:lnTo>
                    <a:pt x="70" y="103"/>
                  </a:lnTo>
                  <a:lnTo>
                    <a:pt x="69" y="102"/>
                  </a:lnTo>
                  <a:lnTo>
                    <a:pt x="67" y="101"/>
                  </a:lnTo>
                  <a:lnTo>
                    <a:pt x="66" y="101"/>
                  </a:lnTo>
                  <a:lnTo>
                    <a:pt x="64" y="101"/>
                  </a:lnTo>
                  <a:lnTo>
                    <a:pt x="62" y="102"/>
                  </a:lnTo>
                  <a:lnTo>
                    <a:pt x="61" y="103"/>
                  </a:lnTo>
                  <a:lnTo>
                    <a:pt x="61" y="105"/>
                  </a:lnTo>
                  <a:lnTo>
                    <a:pt x="57" y="105"/>
                  </a:lnTo>
                  <a:lnTo>
                    <a:pt x="56" y="103"/>
                  </a:lnTo>
                  <a:lnTo>
                    <a:pt x="55" y="102"/>
                  </a:lnTo>
                  <a:lnTo>
                    <a:pt x="54" y="101"/>
                  </a:lnTo>
                  <a:lnTo>
                    <a:pt x="52" y="101"/>
                  </a:lnTo>
                  <a:lnTo>
                    <a:pt x="50" y="101"/>
                  </a:lnTo>
                  <a:lnTo>
                    <a:pt x="49" y="102"/>
                  </a:lnTo>
                  <a:lnTo>
                    <a:pt x="48" y="103"/>
                  </a:lnTo>
                  <a:lnTo>
                    <a:pt x="48" y="105"/>
                  </a:lnTo>
                  <a:lnTo>
                    <a:pt x="38" y="105"/>
                  </a:lnTo>
                  <a:lnTo>
                    <a:pt x="37" y="103"/>
                  </a:lnTo>
                  <a:lnTo>
                    <a:pt x="36" y="102"/>
                  </a:lnTo>
                  <a:lnTo>
                    <a:pt x="35" y="101"/>
                  </a:lnTo>
                  <a:lnTo>
                    <a:pt x="33" y="101"/>
                  </a:lnTo>
                  <a:lnTo>
                    <a:pt x="32" y="101"/>
                  </a:lnTo>
                  <a:lnTo>
                    <a:pt x="30" y="102"/>
                  </a:lnTo>
                  <a:lnTo>
                    <a:pt x="29" y="103"/>
                  </a:lnTo>
                  <a:lnTo>
                    <a:pt x="29" y="105"/>
                  </a:lnTo>
                  <a:lnTo>
                    <a:pt x="10" y="105"/>
                  </a:lnTo>
                  <a:lnTo>
                    <a:pt x="10" y="103"/>
                  </a:lnTo>
                  <a:lnTo>
                    <a:pt x="9" y="102"/>
                  </a:lnTo>
                  <a:lnTo>
                    <a:pt x="8" y="101"/>
                  </a:lnTo>
                  <a:lnTo>
                    <a:pt x="6" y="101"/>
                  </a:lnTo>
                  <a:lnTo>
                    <a:pt x="4" y="101"/>
                  </a:lnTo>
                  <a:lnTo>
                    <a:pt x="3" y="102"/>
                  </a:lnTo>
                  <a:lnTo>
                    <a:pt x="2" y="103"/>
                  </a:lnTo>
                  <a:lnTo>
                    <a:pt x="1" y="105"/>
                  </a:lnTo>
                  <a:lnTo>
                    <a:pt x="0" y="105"/>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39" name="Freeform 749"/>
            <p:cNvSpPr>
              <a:spLocks/>
            </p:cNvSpPr>
            <p:nvPr/>
          </p:nvSpPr>
          <p:spPr bwMode="auto">
            <a:xfrm>
              <a:off x="2715" y="1545"/>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40" name="Freeform 750"/>
            <p:cNvSpPr>
              <a:spLocks/>
            </p:cNvSpPr>
            <p:nvPr/>
          </p:nvSpPr>
          <p:spPr bwMode="auto">
            <a:xfrm>
              <a:off x="1425" y="1594"/>
              <a:ext cx="114" cy="1058"/>
            </a:xfrm>
            <a:custGeom>
              <a:avLst/>
              <a:gdLst>
                <a:gd name="T0" fmla="*/ 114 w 114"/>
                <a:gd name="T1" fmla="*/ 0 h 1058"/>
                <a:gd name="T2" fmla="*/ 0 w 114"/>
                <a:gd name="T3" fmla="*/ 0 h 1058"/>
                <a:gd name="T4" fmla="*/ 0 w 114"/>
                <a:gd name="T5" fmla="*/ 1058 h 1058"/>
                <a:gd name="T6" fmla="*/ 16 w 114"/>
                <a:gd name="T7" fmla="*/ 1058 h 1058"/>
                <a:gd name="T8" fmla="*/ 17 w 114"/>
                <a:gd name="T9" fmla="*/ 1057 h 1058"/>
                <a:gd name="T10" fmla="*/ 18 w 114"/>
                <a:gd name="T11" fmla="*/ 1056 h 1058"/>
                <a:gd name="T12" fmla="*/ 19 w 114"/>
                <a:gd name="T13" fmla="*/ 1055 h 1058"/>
                <a:gd name="T14" fmla="*/ 21 w 114"/>
                <a:gd name="T15" fmla="*/ 1055 h 1058"/>
                <a:gd name="T16" fmla="*/ 23 w 114"/>
                <a:gd name="T17" fmla="*/ 1055 h 1058"/>
                <a:gd name="T18" fmla="*/ 24 w 114"/>
                <a:gd name="T19" fmla="*/ 1056 h 1058"/>
                <a:gd name="T20" fmla="*/ 25 w 114"/>
                <a:gd name="T21" fmla="*/ 1057 h 1058"/>
                <a:gd name="T22" fmla="*/ 25 w 114"/>
                <a:gd name="T23" fmla="*/ 1058 h 1058"/>
                <a:gd name="T24" fmla="*/ 30 w 114"/>
                <a:gd name="T25" fmla="*/ 1058 h 10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4"/>
                <a:gd name="T40" fmla="*/ 0 h 1058"/>
                <a:gd name="T41" fmla="*/ 114 w 114"/>
                <a:gd name="T42" fmla="*/ 1058 h 10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4" h="1058">
                  <a:moveTo>
                    <a:pt x="114" y="0"/>
                  </a:moveTo>
                  <a:lnTo>
                    <a:pt x="0" y="0"/>
                  </a:lnTo>
                  <a:lnTo>
                    <a:pt x="0" y="1058"/>
                  </a:lnTo>
                  <a:lnTo>
                    <a:pt x="16" y="1058"/>
                  </a:lnTo>
                  <a:lnTo>
                    <a:pt x="17" y="1057"/>
                  </a:lnTo>
                  <a:lnTo>
                    <a:pt x="18" y="1056"/>
                  </a:lnTo>
                  <a:lnTo>
                    <a:pt x="19" y="1055"/>
                  </a:lnTo>
                  <a:lnTo>
                    <a:pt x="21" y="1055"/>
                  </a:lnTo>
                  <a:lnTo>
                    <a:pt x="23" y="1055"/>
                  </a:lnTo>
                  <a:lnTo>
                    <a:pt x="24" y="1056"/>
                  </a:lnTo>
                  <a:lnTo>
                    <a:pt x="25" y="1057"/>
                  </a:lnTo>
                  <a:lnTo>
                    <a:pt x="25" y="1058"/>
                  </a:lnTo>
                  <a:lnTo>
                    <a:pt x="30" y="1058"/>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41" name="Freeform 751"/>
            <p:cNvSpPr>
              <a:spLocks/>
            </p:cNvSpPr>
            <p:nvPr/>
          </p:nvSpPr>
          <p:spPr bwMode="auto">
            <a:xfrm>
              <a:off x="1454" y="2648"/>
              <a:ext cx="13" cy="9"/>
            </a:xfrm>
            <a:custGeom>
              <a:avLst/>
              <a:gdLst>
                <a:gd name="T0" fmla="*/ 1 w 13"/>
                <a:gd name="T1" fmla="*/ 0 h 9"/>
                <a:gd name="T2" fmla="*/ 13 w 13"/>
                <a:gd name="T3" fmla="*/ 4 h 9"/>
                <a:gd name="T4" fmla="*/ 1 w 13"/>
                <a:gd name="T5" fmla="*/ 9 h 9"/>
                <a:gd name="T6" fmla="*/ 0 w 13"/>
                <a:gd name="T7" fmla="*/ 7 h 9"/>
                <a:gd name="T8" fmla="*/ 0 w 13"/>
                <a:gd name="T9" fmla="*/ 4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4"/>
                  </a:lnTo>
                  <a:lnTo>
                    <a:pt x="1" y="9"/>
                  </a:lnTo>
                  <a:lnTo>
                    <a:pt x="0" y="7"/>
                  </a:lnTo>
                  <a:lnTo>
                    <a:pt x="0" y="4"/>
                  </a:lnTo>
                  <a:lnTo>
                    <a:pt x="0" y="2"/>
                  </a:lnTo>
                  <a:lnTo>
                    <a:pt x="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42" name="Freeform 752"/>
            <p:cNvSpPr>
              <a:spLocks/>
            </p:cNvSpPr>
            <p:nvPr/>
          </p:nvSpPr>
          <p:spPr bwMode="auto">
            <a:xfrm>
              <a:off x="1188" y="1368"/>
              <a:ext cx="1007" cy="965"/>
            </a:xfrm>
            <a:custGeom>
              <a:avLst/>
              <a:gdLst>
                <a:gd name="T0" fmla="*/ 61 w 1007"/>
                <a:gd name="T1" fmla="*/ 12 h 965"/>
                <a:gd name="T2" fmla="*/ 68 w 1007"/>
                <a:gd name="T3" fmla="*/ 13 h 965"/>
                <a:gd name="T4" fmla="*/ 122 w 1007"/>
                <a:gd name="T5" fmla="*/ 11 h 965"/>
                <a:gd name="T6" fmla="*/ 128 w 1007"/>
                <a:gd name="T7" fmla="*/ 15 h 965"/>
                <a:gd name="T8" fmla="*/ 164 w 1007"/>
                <a:gd name="T9" fmla="*/ 11 h 965"/>
                <a:gd name="T10" fmla="*/ 179 w 1007"/>
                <a:gd name="T11" fmla="*/ 15 h 965"/>
                <a:gd name="T12" fmla="*/ 187 w 1007"/>
                <a:gd name="T13" fmla="*/ 649 h 965"/>
                <a:gd name="T14" fmla="*/ 198 w 1007"/>
                <a:gd name="T15" fmla="*/ 649 h 965"/>
                <a:gd name="T16" fmla="*/ 203 w 1007"/>
                <a:gd name="T17" fmla="*/ 652 h 965"/>
                <a:gd name="T18" fmla="*/ 210 w 1007"/>
                <a:gd name="T19" fmla="*/ 651 h 965"/>
                <a:gd name="T20" fmla="*/ 223 w 1007"/>
                <a:gd name="T21" fmla="*/ 651 h 965"/>
                <a:gd name="T22" fmla="*/ 231 w 1007"/>
                <a:gd name="T23" fmla="*/ 652 h 965"/>
                <a:gd name="T24" fmla="*/ 235 w 1007"/>
                <a:gd name="T25" fmla="*/ 650 h 965"/>
                <a:gd name="T26" fmla="*/ 241 w 1007"/>
                <a:gd name="T27" fmla="*/ 653 h 965"/>
                <a:gd name="T28" fmla="*/ 250 w 1007"/>
                <a:gd name="T29" fmla="*/ 650 h 965"/>
                <a:gd name="T30" fmla="*/ 263 w 1007"/>
                <a:gd name="T31" fmla="*/ 653 h 965"/>
                <a:gd name="T32" fmla="*/ 270 w 1007"/>
                <a:gd name="T33" fmla="*/ 650 h 965"/>
                <a:gd name="T34" fmla="*/ 277 w 1007"/>
                <a:gd name="T35" fmla="*/ 652 h 965"/>
                <a:gd name="T36" fmla="*/ 284 w 1007"/>
                <a:gd name="T37" fmla="*/ 651 h 965"/>
                <a:gd name="T38" fmla="*/ 299 w 1007"/>
                <a:gd name="T39" fmla="*/ 651 h 965"/>
                <a:gd name="T40" fmla="*/ 307 w 1007"/>
                <a:gd name="T41" fmla="*/ 652 h 965"/>
                <a:gd name="T42" fmla="*/ 331 w 1007"/>
                <a:gd name="T43" fmla="*/ 650 h 965"/>
                <a:gd name="T44" fmla="*/ 337 w 1007"/>
                <a:gd name="T45" fmla="*/ 653 h 965"/>
                <a:gd name="T46" fmla="*/ 588 w 1007"/>
                <a:gd name="T47" fmla="*/ 650 h 965"/>
                <a:gd name="T48" fmla="*/ 602 w 1007"/>
                <a:gd name="T49" fmla="*/ 653 h 965"/>
                <a:gd name="T50" fmla="*/ 609 w 1007"/>
                <a:gd name="T51" fmla="*/ 647 h 965"/>
                <a:gd name="T52" fmla="*/ 618 w 1007"/>
                <a:gd name="T53" fmla="*/ 652 h 965"/>
                <a:gd name="T54" fmla="*/ 640 w 1007"/>
                <a:gd name="T55" fmla="*/ 650 h 965"/>
                <a:gd name="T56" fmla="*/ 647 w 1007"/>
                <a:gd name="T57" fmla="*/ 653 h 965"/>
                <a:gd name="T58" fmla="*/ 651 w 1007"/>
                <a:gd name="T59" fmla="*/ 650 h 965"/>
                <a:gd name="T60" fmla="*/ 663 w 1007"/>
                <a:gd name="T61" fmla="*/ 653 h 965"/>
                <a:gd name="T62" fmla="*/ 669 w 1007"/>
                <a:gd name="T63" fmla="*/ 650 h 965"/>
                <a:gd name="T64" fmla="*/ 678 w 1007"/>
                <a:gd name="T65" fmla="*/ 652 h 965"/>
                <a:gd name="T66" fmla="*/ 686 w 1007"/>
                <a:gd name="T67" fmla="*/ 651 h 965"/>
                <a:gd name="T68" fmla="*/ 697 w 1007"/>
                <a:gd name="T69" fmla="*/ 651 h 965"/>
                <a:gd name="T70" fmla="*/ 704 w 1007"/>
                <a:gd name="T71" fmla="*/ 652 h 965"/>
                <a:gd name="T72" fmla="*/ 728 w 1007"/>
                <a:gd name="T73" fmla="*/ 650 h 965"/>
                <a:gd name="T74" fmla="*/ 734 w 1007"/>
                <a:gd name="T75" fmla="*/ 653 h 965"/>
                <a:gd name="T76" fmla="*/ 814 w 1007"/>
                <a:gd name="T77" fmla="*/ 962 h 965"/>
                <a:gd name="T78" fmla="*/ 822 w 1007"/>
                <a:gd name="T79" fmla="*/ 963 h 965"/>
                <a:gd name="T80" fmla="*/ 844 w 1007"/>
                <a:gd name="T81" fmla="*/ 961 h 965"/>
                <a:gd name="T82" fmla="*/ 850 w 1007"/>
                <a:gd name="T83" fmla="*/ 965 h 965"/>
                <a:gd name="T84" fmla="*/ 858 w 1007"/>
                <a:gd name="T85" fmla="*/ 961 h 965"/>
                <a:gd name="T86" fmla="*/ 867 w 1007"/>
                <a:gd name="T87" fmla="*/ 965 h 965"/>
                <a:gd name="T88" fmla="*/ 873 w 1007"/>
                <a:gd name="T89" fmla="*/ 961 h 965"/>
                <a:gd name="T90" fmla="*/ 910 w 1007"/>
                <a:gd name="T91" fmla="*/ 963 h 965"/>
                <a:gd name="T92" fmla="*/ 918 w 1007"/>
                <a:gd name="T93" fmla="*/ 962 h 965"/>
                <a:gd name="T94" fmla="*/ 921 w 1007"/>
                <a:gd name="T95" fmla="*/ 962 h 965"/>
                <a:gd name="T96" fmla="*/ 928 w 1007"/>
                <a:gd name="T97" fmla="*/ 963 h 965"/>
                <a:gd name="T98" fmla="*/ 933 w 1007"/>
                <a:gd name="T99" fmla="*/ 959 h 965"/>
                <a:gd name="T100" fmla="*/ 945 w 1007"/>
                <a:gd name="T101" fmla="*/ 959 h 965"/>
                <a:gd name="T102" fmla="*/ 952 w 1007"/>
                <a:gd name="T103" fmla="*/ 963 h 965"/>
                <a:gd name="T104" fmla="*/ 961 w 1007"/>
                <a:gd name="T105" fmla="*/ 958 h 965"/>
                <a:gd name="T106" fmla="*/ 968 w 1007"/>
                <a:gd name="T107" fmla="*/ 965 h 965"/>
                <a:gd name="T108" fmla="*/ 987 w 1007"/>
                <a:gd name="T109" fmla="*/ 961 h 965"/>
                <a:gd name="T110" fmla="*/ 1007 w 1007"/>
                <a:gd name="T111" fmla="*/ 965 h 96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07"/>
                <a:gd name="T169" fmla="*/ 0 h 965"/>
                <a:gd name="T170" fmla="*/ 1007 w 1007"/>
                <a:gd name="T171" fmla="*/ 965 h 96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07" h="965">
                  <a:moveTo>
                    <a:pt x="0" y="0"/>
                  </a:moveTo>
                  <a:lnTo>
                    <a:pt x="0" y="15"/>
                  </a:lnTo>
                  <a:lnTo>
                    <a:pt x="59" y="15"/>
                  </a:lnTo>
                  <a:lnTo>
                    <a:pt x="60" y="13"/>
                  </a:lnTo>
                  <a:lnTo>
                    <a:pt x="61" y="12"/>
                  </a:lnTo>
                  <a:lnTo>
                    <a:pt x="62" y="11"/>
                  </a:lnTo>
                  <a:lnTo>
                    <a:pt x="64" y="11"/>
                  </a:lnTo>
                  <a:lnTo>
                    <a:pt x="65" y="11"/>
                  </a:lnTo>
                  <a:lnTo>
                    <a:pt x="67" y="12"/>
                  </a:lnTo>
                  <a:lnTo>
                    <a:pt x="68" y="13"/>
                  </a:lnTo>
                  <a:lnTo>
                    <a:pt x="68" y="15"/>
                  </a:lnTo>
                  <a:lnTo>
                    <a:pt x="119" y="15"/>
                  </a:lnTo>
                  <a:lnTo>
                    <a:pt x="120" y="13"/>
                  </a:lnTo>
                  <a:lnTo>
                    <a:pt x="120" y="12"/>
                  </a:lnTo>
                  <a:lnTo>
                    <a:pt x="122" y="11"/>
                  </a:lnTo>
                  <a:lnTo>
                    <a:pt x="124" y="11"/>
                  </a:lnTo>
                  <a:lnTo>
                    <a:pt x="125" y="11"/>
                  </a:lnTo>
                  <a:lnTo>
                    <a:pt x="127" y="12"/>
                  </a:lnTo>
                  <a:lnTo>
                    <a:pt x="128" y="13"/>
                  </a:lnTo>
                  <a:lnTo>
                    <a:pt x="128" y="15"/>
                  </a:lnTo>
                  <a:lnTo>
                    <a:pt x="160" y="15"/>
                  </a:lnTo>
                  <a:lnTo>
                    <a:pt x="160" y="13"/>
                  </a:lnTo>
                  <a:lnTo>
                    <a:pt x="161" y="12"/>
                  </a:lnTo>
                  <a:lnTo>
                    <a:pt x="162" y="11"/>
                  </a:lnTo>
                  <a:lnTo>
                    <a:pt x="164" y="11"/>
                  </a:lnTo>
                  <a:lnTo>
                    <a:pt x="166" y="11"/>
                  </a:lnTo>
                  <a:lnTo>
                    <a:pt x="167" y="12"/>
                  </a:lnTo>
                  <a:lnTo>
                    <a:pt x="168" y="13"/>
                  </a:lnTo>
                  <a:lnTo>
                    <a:pt x="169" y="15"/>
                  </a:lnTo>
                  <a:lnTo>
                    <a:pt x="179" y="15"/>
                  </a:lnTo>
                  <a:lnTo>
                    <a:pt x="179" y="653"/>
                  </a:lnTo>
                  <a:lnTo>
                    <a:pt x="184" y="653"/>
                  </a:lnTo>
                  <a:lnTo>
                    <a:pt x="185" y="652"/>
                  </a:lnTo>
                  <a:lnTo>
                    <a:pt x="186" y="650"/>
                  </a:lnTo>
                  <a:lnTo>
                    <a:pt x="187" y="649"/>
                  </a:lnTo>
                  <a:lnTo>
                    <a:pt x="189" y="648"/>
                  </a:lnTo>
                  <a:lnTo>
                    <a:pt x="191" y="647"/>
                  </a:lnTo>
                  <a:lnTo>
                    <a:pt x="194" y="647"/>
                  </a:lnTo>
                  <a:lnTo>
                    <a:pt x="196" y="648"/>
                  </a:lnTo>
                  <a:lnTo>
                    <a:pt x="198" y="649"/>
                  </a:lnTo>
                  <a:lnTo>
                    <a:pt x="199" y="650"/>
                  </a:lnTo>
                  <a:lnTo>
                    <a:pt x="200" y="652"/>
                  </a:lnTo>
                  <a:lnTo>
                    <a:pt x="201" y="653"/>
                  </a:lnTo>
                  <a:lnTo>
                    <a:pt x="202" y="653"/>
                  </a:lnTo>
                  <a:lnTo>
                    <a:pt x="203" y="652"/>
                  </a:lnTo>
                  <a:lnTo>
                    <a:pt x="204" y="651"/>
                  </a:lnTo>
                  <a:lnTo>
                    <a:pt x="205" y="650"/>
                  </a:lnTo>
                  <a:lnTo>
                    <a:pt x="207" y="650"/>
                  </a:lnTo>
                  <a:lnTo>
                    <a:pt x="209" y="650"/>
                  </a:lnTo>
                  <a:lnTo>
                    <a:pt x="210" y="651"/>
                  </a:lnTo>
                  <a:lnTo>
                    <a:pt x="211" y="652"/>
                  </a:lnTo>
                  <a:lnTo>
                    <a:pt x="211" y="653"/>
                  </a:lnTo>
                  <a:lnTo>
                    <a:pt x="222" y="653"/>
                  </a:lnTo>
                  <a:lnTo>
                    <a:pt x="223" y="652"/>
                  </a:lnTo>
                  <a:lnTo>
                    <a:pt x="223" y="651"/>
                  </a:lnTo>
                  <a:lnTo>
                    <a:pt x="225" y="650"/>
                  </a:lnTo>
                  <a:lnTo>
                    <a:pt x="227" y="650"/>
                  </a:lnTo>
                  <a:lnTo>
                    <a:pt x="228" y="650"/>
                  </a:lnTo>
                  <a:lnTo>
                    <a:pt x="230" y="651"/>
                  </a:lnTo>
                  <a:lnTo>
                    <a:pt x="231" y="652"/>
                  </a:lnTo>
                  <a:lnTo>
                    <a:pt x="231" y="653"/>
                  </a:lnTo>
                  <a:lnTo>
                    <a:pt x="232" y="653"/>
                  </a:lnTo>
                  <a:lnTo>
                    <a:pt x="233" y="652"/>
                  </a:lnTo>
                  <a:lnTo>
                    <a:pt x="234" y="651"/>
                  </a:lnTo>
                  <a:lnTo>
                    <a:pt x="235" y="650"/>
                  </a:lnTo>
                  <a:lnTo>
                    <a:pt x="237" y="650"/>
                  </a:lnTo>
                  <a:lnTo>
                    <a:pt x="238" y="650"/>
                  </a:lnTo>
                  <a:lnTo>
                    <a:pt x="240" y="651"/>
                  </a:lnTo>
                  <a:lnTo>
                    <a:pt x="241" y="652"/>
                  </a:lnTo>
                  <a:lnTo>
                    <a:pt x="241" y="653"/>
                  </a:lnTo>
                  <a:lnTo>
                    <a:pt x="246" y="653"/>
                  </a:lnTo>
                  <a:lnTo>
                    <a:pt x="246" y="652"/>
                  </a:lnTo>
                  <a:lnTo>
                    <a:pt x="247" y="651"/>
                  </a:lnTo>
                  <a:lnTo>
                    <a:pt x="249" y="650"/>
                  </a:lnTo>
                  <a:lnTo>
                    <a:pt x="250" y="650"/>
                  </a:lnTo>
                  <a:lnTo>
                    <a:pt x="252" y="650"/>
                  </a:lnTo>
                  <a:lnTo>
                    <a:pt x="254" y="651"/>
                  </a:lnTo>
                  <a:lnTo>
                    <a:pt x="255" y="652"/>
                  </a:lnTo>
                  <a:lnTo>
                    <a:pt x="255" y="653"/>
                  </a:lnTo>
                  <a:lnTo>
                    <a:pt x="263" y="653"/>
                  </a:lnTo>
                  <a:lnTo>
                    <a:pt x="264" y="652"/>
                  </a:lnTo>
                  <a:lnTo>
                    <a:pt x="265" y="651"/>
                  </a:lnTo>
                  <a:lnTo>
                    <a:pt x="266" y="650"/>
                  </a:lnTo>
                  <a:lnTo>
                    <a:pt x="268" y="650"/>
                  </a:lnTo>
                  <a:lnTo>
                    <a:pt x="270" y="650"/>
                  </a:lnTo>
                  <a:lnTo>
                    <a:pt x="271" y="651"/>
                  </a:lnTo>
                  <a:lnTo>
                    <a:pt x="272" y="652"/>
                  </a:lnTo>
                  <a:lnTo>
                    <a:pt x="272" y="653"/>
                  </a:lnTo>
                  <a:lnTo>
                    <a:pt x="276" y="653"/>
                  </a:lnTo>
                  <a:lnTo>
                    <a:pt x="277" y="652"/>
                  </a:lnTo>
                  <a:lnTo>
                    <a:pt x="277" y="651"/>
                  </a:lnTo>
                  <a:lnTo>
                    <a:pt x="279" y="650"/>
                  </a:lnTo>
                  <a:lnTo>
                    <a:pt x="281" y="650"/>
                  </a:lnTo>
                  <a:lnTo>
                    <a:pt x="282" y="650"/>
                  </a:lnTo>
                  <a:lnTo>
                    <a:pt x="284" y="651"/>
                  </a:lnTo>
                  <a:lnTo>
                    <a:pt x="285" y="652"/>
                  </a:lnTo>
                  <a:lnTo>
                    <a:pt x="285" y="653"/>
                  </a:lnTo>
                  <a:lnTo>
                    <a:pt x="298" y="653"/>
                  </a:lnTo>
                  <a:lnTo>
                    <a:pt x="299" y="652"/>
                  </a:lnTo>
                  <a:lnTo>
                    <a:pt x="299" y="651"/>
                  </a:lnTo>
                  <a:lnTo>
                    <a:pt x="301" y="650"/>
                  </a:lnTo>
                  <a:lnTo>
                    <a:pt x="303" y="650"/>
                  </a:lnTo>
                  <a:lnTo>
                    <a:pt x="304" y="650"/>
                  </a:lnTo>
                  <a:lnTo>
                    <a:pt x="306" y="651"/>
                  </a:lnTo>
                  <a:lnTo>
                    <a:pt x="307" y="652"/>
                  </a:lnTo>
                  <a:lnTo>
                    <a:pt x="307" y="653"/>
                  </a:lnTo>
                  <a:lnTo>
                    <a:pt x="328" y="653"/>
                  </a:lnTo>
                  <a:lnTo>
                    <a:pt x="329" y="652"/>
                  </a:lnTo>
                  <a:lnTo>
                    <a:pt x="330" y="651"/>
                  </a:lnTo>
                  <a:lnTo>
                    <a:pt x="331" y="650"/>
                  </a:lnTo>
                  <a:lnTo>
                    <a:pt x="333" y="650"/>
                  </a:lnTo>
                  <a:lnTo>
                    <a:pt x="335" y="650"/>
                  </a:lnTo>
                  <a:lnTo>
                    <a:pt x="336" y="651"/>
                  </a:lnTo>
                  <a:lnTo>
                    <a:pt x="337" y="652"/>
                  </a:lnTo>
                  <a:lnTo>
                    <a:pt x="337" y="653"/>
                  </a:lnTo>
                  <a:lnTo>
                    <a:pt x="583" y="653"/>
                  </a:lnTo>
                  <a:lnTo>
                    <a:pt x="584" y="652"/>
                  </a:lnTo>
                  <a:lnTo>
                    <a:pt x="585" y="651"/>
                  </a:lnTo>
                  <a:lnTo>
                    <a:pt x="586" y="650"/>
                  </a:lnTo>
                  <a:lnTo>
                    <a:pt x="588" y="650"/>
                  </a:lnTo>
                  <a:lnTo>
                    <a:pt x="590" y="650"/>
                  </a:lnTo>
                  <a:lnTo>
                    <a:pt x="591" y="651"/>
                  </a:lnTo>
                  <a:lnTo>
                    <a:pt x="592" y="652"/>
                  </a:lnTo>
                  <a:lnTo>
                    <a:pt x="592" y="653"/>
                  </a:lnTo>
                  <a:lnTo>
                    <a:pt x="602" y="653"/>
                  </a:lnTo>
                  <a:lnTo>
                    <a:pt x="602" y="652"/>
                  </a:lnTo>
                  <a:lnTo>
                    <a:pt x="603" y="650"/>
                  </a:lnTo>
                  <a:lnTo>
                    <a:pt x="605" y="649"/>
                  </a:lnTo>
                  <a:lnTo>
                    <a:pt x="607" y="648"/>
                  </a:lnTo>
                  <a:lnTo>
                    <a:pt x="609" y="647"/>
                  </a:lnTo>
                  <a:lnTo>
                    <a:pt x="612" y="647"/>
                  </a:lnTo>
                  <a:lnTo>
                    <a:pt x="614" y="648"/>
                  </a:lnTo>
                  <a:lnTo>
                    <a:pt x="616" y="649"/>
                  </a:lnTo>
                  <a:lnTo>
                    <a:pt x="617" y="650"/>
                  </a:lnTo>
                  <a:lnTo>
                    <a:pt x="618" y="652"/>
                  </a:lnTo>
                  <a:lnTo>
                    <a:pt x="619" y="653"/>
                  </a:lnTo>
                  <a:lnTo>
                    <a:pt x="638" y="653"/>
                  </a:lnTo>
                  <a:lnTo>
                    <a:pt x="638" y="652"/>
                  </a:lnTo>
                  <a:lnTo>
                    <a:pt x="639" y="651"/>
                  </a:lnTo>
                  <a:lnTo>
                    <a:pt x="640" y="650"/>
                  </a:lnTo>
                  <a:lnTo>
                    <a:pt x="642" y="650"/>
                  </a:lnTo>
                  <a:lnTo>
                    <a:pt x="644" y="650"/>
                  </a:lnTo>
                  <a:lnTo>
                    <a:pt x="645" y="651"/>
                  </a:lnTo>
                  <a:lnTo>
                    <a:pt x="646" y="652"/>
                  </a:lnTo>
                  <a:lnTo>
                    <a:pt x="647" y="653"/>
                  </a:lnTo>
                  <a:lnTo>
                    <a:pt x="647" y="652"/>
                  </a:lnTo>
                  <a:lnTo>
                    <a:pt x="648" y="651"/>
                  </a:lnTo>
                  <a:lnTo>
                    <a:pt x="649" y="650"/>
                  </a:lnTo>
                  <a:lnTo>
                    <a:pt x="651" y="650"/>
                  </a:lnTo>
                  <a:lnTo>
                    <a:pt x="653" y="650"/>
                  </a:lnTo>
                  <a:lnTo>
                    <a:pt x="654" y="651"/>
                  </a:lnTo>
                  <a:lnTo>
                    <a:pt x="655" y="652"/>
                  </a:lnTo>
                  <a:lnTo>
                    <a:pt x="656" y="653"/>
                  </a:lnTo>
                  <a:lnTo>
                    <a:pt x="663" y="653"/>
                  </a:lnTo>
                  <a:lnTo>
                    <a:pt x="663" y="652"/>
                  </a:lnTo>
                  <a:lnTo>
                    <a:pt x="664" y="651"/>
                  </a:lnTo>
                  <a:lnTo>
                    <a:pt x="666" y="650"/>
                  </a:lnTo>
                  <a:lnTo>
                    <a:pt x="667" y="650"/>
                  </a:lnTo>
                  <a:lnTo>
                    <a:pt x="669" y="650"/>
                  </a:lnTo>
                  <a:lnTo>
                    <a:pt x="670" y="651"/>
                  </a:lnTo>
                  <a:lnTo>
                    <a:pt x="671" y="652"/>
                  </a:lnTo>
                  <a:lnTo>
                    <a:pt x="672" y="653"/>
                  </a:lnTo>
                  <a:lnTo>
                    <a:pt x="678" y="653"/>
                  </a:lnTo>
                  <a:lnTo>
                    <a:pt x="678" y="652"/>
                  </a:lnTo>
                  <a:lnTo>
                    <a:pt x="679" y="651"/>
                  </a:lnTo>
                  <a:lnTo>
                    <a:pt x="681" y="650"/>
                  </a:lnTo>
                  <a:lnTo>
                    <a:pt x="683" y="650"/>
                  </a:lnTo>
                  <a:lnTo>
                    <a:pt x="684" y="650"/>
                  </a:lnTo>
                  <a:lnTo>
                    <a:pt x="686" y="651"/>
                  </a:lnTo>
                  <a:lnTo>
                    <a:pt x="687" y="652"/>
                  </a:lnTo>
                  <a:lnTo>
                    <a:pt x="687" y="653"/>
                  </a:lnTo>
                  <a:lnTo>
                    <a:pt x="696" y="653"/>
                  </a:lnTo>
                  <a:lnTo>
                    <a:pt x="696" y="652"/>
                  </a:lnTo>
                  <a:lnTo>
                    <a:pt x="697" y="651"/>
                  </a:lnTo>
                  <a:lnTo>
                    <a:pt x="698" y="650"/>
                  </a:lnTo>
                  <a:lnTo>
                    <a:pt x="700" y="650"/>
                  </a:lnTo>
                  <a:lnTo>
                    <a:pt x="702" y="650"/>
                  </a:lnTo>
                  <a:lnTo>
                    <a:pt x="703" y="651"/>
                  </a:lnTo>
                  <a:lnTo>
                    <a:pt x="704" y="652"/>
                  </a:lnTo>
                  <a:lnTo>
                    <a:pt x="705" y="653"/>
                  </a:lnTo>
                  <a:lnTo>
                    <a:pt x="725" y="653"/>
                  </a:lnTo>
                  <a:lnTo>
                    <a:pt x="725" y="652"/>
                  </a:lnTo>
                  <a:lnTo>
                    <a:pt x="726" y="651"/>
                  </a:lnTo>
                  <a:lnTo>
                    <a:pt x="728" y="650"/>
                  </a:lnTo>
                  <a:lnTo>
                    <a:pt x="730" y="650"/>
                  </a:lnTo>
                  <a:lnTo>
                    <a:pt x="731" y="650"/>
                  </a:lnTo>
                  <a:lnTo>
                    <a:pt x="733" y="651"/>
                  </a:lnTo>
                  <a:lnTo>
                    <a:pt x="734" y="652"/>
                  </a:lnTo>
                  <a:lnTo>
                    <a:pt x="734" y="653"/>
                  </a:lnTo>
                  <a:lnTo>
                    <a:pt x="791" y="653"/>
                  </a:lnTo>
                  <a:lnTo>
                    <a:pt x="791" y="965"/>
                  </a:lnTo>
                  <a:lnTo>
                    <a:pt x="813" y="965"/>
                  </a:lnTo>
                  <a:lnTo>
                    <a:pt x="813" y="963"/>
                  </a:lnTo>
                  <a:lnTo>
                    <a:pt x="814" y="962"/>
                  </a:lnTo>
                  <a:lnTo>
                    <a:pt x="816" y="961"/>
                  </a:lnTo>
                  <a:lnTo>
                    <a:pt x="818" y="961"/>
                  </a:lnTo>
                  <a:lnTo>
                    <a:pt x="819" y="961"/>
                  </a:lnTo>
                  <a:lnTo>
                    <a:pt x="821" y="962"/>
                  </a:lnTo>
                  <a:lnTo>
                    <a:pt x="822" y="963"/>
                  </a:lnTo>
                  <a:lnTo>
                    <a:pt x="822" y="965"/>
                  </a:lnTo>
                  <a:lnTo>
                    <a:pt x="841" y="965"/>
                  </a:lnTo>
                  <a:lnTo>
                    <a:pt x="841" y="963"/>
                  </a:lnTo>
                  <a:lnTo>
                    <a:pt x="842" y="962"/>
                  </a:lnTo>
                  <a:lnTo>
                    <a:pt x="844" y="961"/>
                  </a:lnTo>
                  <a:lnTo>
                    <a:pt x="845" y="961"/>
                  </a:lnTo>
                  <a:lnTo>
                    <a:pt x="847" y="961"/>
                  </a:lnTo>
                  <a:lnTo>
                    <a:pt x="849" y="962"/>
                  </a:lnTo>
                  <a:lnTo>
                    <a:pt x="850" y="963"/>
                  </a:lnTo>
                  <a:lnTo>
                    <a:pt x="850" y="965"/>
                  </a:lnTo>
                  <a:lnTo>
                    <a:pt x="854" y="965"/>
                  </a:lnTo>
                  <a:lnTo>
                    <a:pt x="854" y="963"/>
                  </a:lnTo>
                  <a:lnTo>
                    <a:pt x="855" y="962"/>
                  </a:lnTo>
                  <a:lnTo>
                    <a:pt x="856" y="961"/>
                  </a:lnTo>
                  <a:lnTo>
                    <a:pt x="858" y="961"/>
                  </a:lnTo>
                  <a:lnTo>
                    <a:pt x="860" y="961"/>
                  </a:lnTo>
                  <a:lnTo>
                    <a:pt x="861" y="962"/>
                  </a:lnTo>
                  <a:lnTo>
                    <a:pt x="862" y="963"/>
                  </a:lnTo>
                  <a:lnTo>
                    <a:pt x="863" y="965"/>
                  </a:lnTo>
                  <a:lnTo>
                    <a:pt x="867" y="965"/>
                  </a:lnTo>
                  <a:lnTo>
                    <a:pt x="868" y="963"/>
                  </a:lnTo>
                  <a:lnTo>
                    <a:pt x="868" y="962"/>
                  </a:lnTo>
                  <a:lnTo>
                    <a:pt x="870" y="961"/>
                  </a:lnTo>
                  <a:lnTo>
                    <a:pt x="872" y="961"/>
                  </a:lnTo>
                  <a:lnTo>
                    <a:pt x="873" y="961"/>
                  </a:lnTo>
                  <a:lnTo>
                    <a:pt x="875" y="962"/>
                  </a:lnTo>
                  <a:lnTo>
                    <a:pt x="876" y="963"/>
                  </a:lnTo>
                  <a:lnTo>
                    <a:pt x="876" y="965"/>
                  </a:lnTo>
                  <a:lnTo>
                    <a:pt x="910" y="965"/>
                  </a:lnTo>
                  <a:lnTo>
                    <a:pt x="910" y="963"/>
                  </a:lnTo>
                  <a:lnTo>
                    <a:pt x="911" y="962"/>
                  </a:lnTo>
                  <a:lnTo>
                    <a:pt x="913" y="961"/>
                  </a:lnTo>
                  <a:lnTo>
                    <a:pt x="914" y="961"/>
                  </a:lnTo>
                  <a:lnTo>
                    <a:pt x="916" y="961"/>
                  </a:lnTo>
                  <a:lnTo>
                    <a:pt x="918" y="962"/>
                  </a:lnTo>
                  <a:lnTo>
                    <a:pt x="919" y="963"/>
                  </a:lnTo>
                  <a:lnTo>
                    <a:pt x="919" y="965"/>
                  </a:lnTo>
                  <a:lnTo>
                    <a:pt x="920" y="963"/>
                  </a:lnTo>
                  <a:lnTo>
                    <a:pt x="921" y="962"/>
                  </a:lnTo>
                  <a:lnTo>
                    <a:pt x="922" y="961"/>
                  </a:lnTo>
                  <a:lnTo>
                    <a:pt x="924" y="961"/>
                  </a:lnTo>
                  <a:lnTo>
                    <a:pt x="926" y="961"/>
                  </a:lnTo>
                  <a:lnTo>
                    <a:pt x="927" y="962"/>
                  </a:lnTo>
                  <a:lnTo>
                    <a:pt x="928" y="963"/>
                  </a:lnTo>
                  <a:lnTo>
                    <a:pt x="928" y="965"/>
                  </a:lnTo>
                  <a:lnTo>
                    <a:pt x="930" y="965"/>
                  </a:lnTo>
                  <a:lnTo>
                    <a:pt x="931" y="963"/>
                  </a:lnTo>
                  <a:lnTo>
                    <a:pt x="932" y="961"/>
                  </a:lnTo>
                  <a:lnTo>
                    <a:pt x="933" y="959"/>
                  </a:lnTo>
                  <a:lnTo>
                    <a:pt x="935" y="958"/>
                  </a:lnTo>
                  <a:lnTo>
                    <a:pt x="938" y="958"/>
                  </a:lnTo>
                  <a:lnTo>
                    <a:pt x="940" y="958"/>
                  </a:lnTo>
                  <a:lnTo>
                    <a:pt x="942" y="958"/>
                  </a:lnTo>
                  <a:lnTo>
                    <a:pt x="945" y="959"/>
                  </a:lnTo>
                  <a:lnTo>
                    <a:pt x="946" y="961"/>
                  </a:lnTo>
                  <a:lnTo>
                    <a:pt x="947" y="963"/>
                  </a:lnTo>
                  <a:lnTo>
                    <a:pt x="948" y="965"/>
                  </a:lnTo>
                  <a:lnTo>
                    <a:pt x="952" y="965"/>
                  </a:lnTo>
                  <a:lnTo>
                    <a:pt x="952" y="963"/>
                  </a:lnTo>
                  <a:lnTo>
                    <a:pt x="953" y="961"/>
                  </a:lnTo>
                  <a:lnTo>
                    <a:pt x="955" y="960"/>
                  </a:lnTo>
                  <a:lnTo>
                    <a:pt x="957" y="959"/>
                  </a:lnTo>
                  <a:lnTo>
                    <a:pt x="959" y="958"/>
                  </a:lnTo>
                  <a:lnTo>
                    <a:pt x="961" y="958"/>
                  </a:lnTo>
                  <a:lnTo>
                    <a:pt x="963" y="959"/>
                  </a:lnTo>
                  <a:lnTo>
                    <a:pt x="966" y="960"/>
                  </a:lnTo>
                  <a:lnTo>
                    <a:pt x="967" y="961"/>
                  </a:lnTo>
                  <a:lnTo>
                    <a:pt x="968" y="963"/>
                  </a:lnTo>
                  <a:lnTo>
                    <a:pt x="968" y="965"/>
                  </a:lnTo>
                  <a:lnTo>
                    <a:pt x="983" y="965"/>
                  </a:lnTo>
                  <a:lnTo>
                    <a:pt x="983" y="963"/>
                  </a:lnTo>
                  <a:lnTo>
                    <a:pt x="984" y="962"/>
                  </a:lnTo>
                  <a:lnTo>
                    <a:pt x="986" y="961"/>
                  </a:lnTo>
                  <a:lnTo>
                    <a:pt x="987" y="961"/>
                  </a:lnTo>
                  <a:lnTo>
                    <a:pt x="989" y="961"/>
                  </a:lnTo>
                  <a:lnTo>
                    <a:pt x="991" y="962"/>
                  </a:lnTo>
                  <a:lnTo>
                    <a:pt x="991" y="963"/>
                  </a:lnTo>
                  <a:lnTo>
                    <a:pt x="992" y="965"/>
                  </a:lnTo>
                  <a:lnTo>
                    <a:pt x="1007" y="965"/>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43" name="Freeform 753"/>
            <p:cNvSpPr>
              <a:spLocks/>
            </p:cNvSpPr>
            <p:nvPr/>
          </p:nvSpPr>
          <p:spPr bwMode="auto">
            <a:xfrm>
              <a:off x="1182" y="1359"/>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5144" name="Group 754"/>
            <p:cNvGrpSpPr>
              <a:grpSpLocks/>
            </p:cNvGrpSpPr>
            <p:nvPr/>
          </p:nvGrpSpPr>
          <p:grpSpPr bwMode="auto">
            <a:xfrm>
              <a:off x="447" y="1007"/>
              <a:ext cx="4553" cy="2586"/>
              <a:chOff x="533" y="976"/>
              <a:chExt cx="4553" cy="2586"/>
            </a:xfrm>
          </p:grpSpPr>
          <p:sp>
            <p:nvSpPr>
              <p:cNvPr id="25523" name="Freeform 755"/>
              <p:cNvSpPr>
                <a:spLocks/>
              </p:cNvSpPr>
              <p:nvPr/>
            </p:nvSpPr>
            <p:spPr bwMode="auto">
              <a:xfrm>
                <a:off x="1316" y="1419"/>
                <a:ext cx="965" cy="819"/>
              </a:xfrm>
              <a:custGeom>
                <a:avLst/>
                <a:gdLst>
                  <a:gd name="T0" fmla="*/ 19 w 965"/>
                  <a:gd name="T1" fmla="*/ 1 h 819"/>
                  <a:gd name="T2" fmla="*/ 25 w 965"/>
                  <a:gd name="T3" fmla="*/ 1 h 819"/>
                  <a:gd name="T4" fmla="*/ 77 w 965"/>
                  <a:gd name="T5" fmla="*/ 2 h 819"/>
                  <a:gd name="T6" fmla="*/ 83 w 965"/>
                  <a:gd name="T7" fmla="*/ 1 h 819"/>
                  <a:gd name="T8" fmla="*/ 112 w 965"/>
                  <a:gd name="T9" fmla="*/ 4 h 819"/>
                  <a:gd name="T10" fmla="*/ 119 w 965"/>
                  <a:gd name="T11" fmla="*/ 71 h 819"/>
                  <a:gd name="T12" fmla="*/ 125 w 965"/>
                  <a:gd name="T13" fmla="*/ 71 h 819"/>
                  <a:gd name="T14" fmla="*/ 133 w 965"/>
                  <a:gd name="T15" fmla="*/ 72 h 819"/>
                  <a:gd name="T16" fmla="*/ 139 w 965"/>
                  <a:gd name="T17" fmla="*/ 70 h 819"/>
                  <a:gd name="T18" fmla="*/ 142 w 965"/>
                  <a:gd name="T19" fmla="*/ 73 h 819"/>
                  <a:gd name="T20" fmla="*/ 147 w 965"/>
                  <a:gd name="T21" fmla="*/ 70 h 819"/>
                  <a:gd name="T22" fmla="*/ 151 w 965"/>
                  <a:gd name="T23" fmla="*/ 73 h 819"/>
                  <a:gd name="T24" fmla="*/ 163 w 965"/>
                  <a:gd name="T25" fmla="*/ 70 h 819"/>
                  <a:gd name="T26" fmla="*/ 169 w 965"/>
                  <a:gd name="T27" fmla="*/ 72 h 819"/>
                  <a:gd name="T28" fmla="*/ 181 w 965"/>
                  <a:gd name="T29" fmla="*/ 71 h 819"/>
                  <a:gd name="T30" fmla="*/ 188 w 965"/>
                  <a:gd name="T31" fmla="*/ 71 h 819"/>
                  <a:gd name="T32" fmla="*/ 370 w 965"/>
                  <a:gd name="T33" fmla="*/ 72 h 819"/>
                  <a:gd name="T34" fmla="*/ 376 w 965"/>
                  <a:gd name="T35" fmla="*/ 70 h 819"/>
                  <a:gd name="T36" fmla="*/ 457 w 965"/>
                  <a:gd name="T37" fmla="*/ 73 h 819"/>
                  <a:gd name="T38" fmla="*/ 462 w 965"/>
                  <a:gd name="T39" fmla="*/ 70 h 819"/>
                  <a:gd name="T40" fmla="*/ 466 w 965"/>
                  <a:gd name="T41" fmla="*/ 73 h 819"/>
                  <a:gd name="T42" fmla="*/ 500 w 965"/>
                  <a:gd name="T43" fmla="*/ 70 h 819"/>
                  <a:gd name="T44" fmla="*/ 505 w 965"/>
                  <a:gd name="T45" fmla="*/ 72 h 819"/>
                  <a:gd name="T46" fmla="*/ 512 w 965"/>
                  <a:gd name="T47" fmla="*/ 71 h 819"/>
                  <a:gd name="T48" fmla="*/ 518 w 965"/>
                  <a:gd name="T49" fmla="*/ 71 h 819"/>
                  <a:gd name="T50" fmla="*/ 545 w 965"/>
                  <a:gd name="T51" fmla="*/ 72 h 819"/>
                  <a:gd name="T52" fmla="*/ 551 w 965"/>
                  <a:gd name="T53" fmla="*/ 70 h 819"/>
                  <a:gd name="T54" fmla="*/ 560 w 965"/>
                  <a:gd name="T55" fmla="*/ 73 h 819"/>
                  <a:gd name="T56" fmla="*/ 565 w 965"/>
                  <a:gd name="T57" fmla="*/ 68 h 819"/>
                  <a:gd name="T58" fmla="*/ 572 w 965"/>
                  <a:gd name="T59" fmla="*/ 70 h 819"/>
                  <a:gd name="T60" fmla="*/ 581 w 965"/>
                  <a:gd name="T61" fmla="*/ 72 h 819"/>
                  <a:gd name="T62" fmla="*/ 587 w 965"/>
                  <a:gd name="T63" fmla="*/ 70 h 819"/>
                  <a:gd name="T64" fmla="*/ 602 w 965"/>
                  <a:gd name="T65" fmla="*/ 73 h 819"/>
                  <a:gd name="T66" fmla="*/ 607 w 965"/>
                  <a:gd name="T67" fmla="*/ 70 h 819"/>
                  <a:gd name="T68" fmla="*/ 611 w 965"/>
                  <a:gd name="T69" fmla="*/ 73 h 819"/>
                  <a:gd name="T70" fmla="*/ 656 w 965"/>
                  <a:gd name="T71" fmla="*/ 70 h 819"/>
                  <a:gd name="T72" fmla="*/ 662 w 965"/>
                  <a:gd name="T73" fmla="*/ 72 h 819"/>
                  <a:gd name="T74" fmla="*/ 769 w 965"/>
                  <a:gd name="T75" fmla="*/ 71 h 819"/>
                  <a:gd name="T76" fmla="*/ 775 w 965"/>
                  <a:gd name="T77" fmla="*/ 71 h 819"/>
                  <a:gd name="T78" fmla="*/ 784 w 965"/>
                  <a:gd name="T79" fmla="*/ 72 h 819"/>
                  <a:gd name="T80" fmla="*/ 790 w 965"/>
                  <a:gd name="T81" fmla="*/ 70 h 819"/>
                  <a:gd name="T82" fmla="*/ 841 w 965"/>
                  <a:gd name="T83" fmla="*/ 73 h 819"/>
                  <a:gd name="T84" fmla="*/ 858 w 965"/>
                  <a:gd name="T85" fmla="*/ 817 h 819"/>
                  <a:gd name="T86" fmla="*/ 864 w 965"/>
                  <a:gd name="T87" fmla="*/ 817 h 819"/>
                  <a:gd name="T88" fmla="*/ 868 w 965"/>
                  <a:gd name="T89" fmla="*/ 818 h 819"/>
                  <a:gd name="T90" fmla="*/ 874 w 965"/>
                  <a:gd name="T91" fmla="*/ 816 h 819"/>
                  <a:gd name="T92" fmla="*/ 877 w 965"/>
                  <a:gd name="T93" fmla="*/ 819 h 819"/>
                  <a:gd name="T94" fmla="*/ 882 w 965"/>
                  <a:gd name="T95" fmla="*/ 816 h 819"/>
                  <a:gd name="T96" fmla="*/ 886 w 965"/>
                  <a:gd name="T97" fmla="*/ 819 h 819"/>
                  <a:gd name="T98" fmla="*/ 891 w 965"/>
                  <a:gd name="T99" fmla="*/ 814 h 819"/>
                  <a:gd name="T100" fmla="*/ 900 w 965"/>
                  <a:gd name="T101" fmla="*/ 813 h 819"/>
                  <a:gd name="T102" fmla="*/ 906 w 965"/>
                  <a:gd name="T103" fmla="*/ 819 h 819"/>
                  <a:gd name="T104" fmla="*/ 913 w 965"/>
                  <a:gd name="T105" fmla="*/ 814 h 819"/>
                  <a:gd name="T106" fmla="*/ 921 w 965"/>
                  <a:gd name="T107" fmla="*/ 813 h 819"/>
                  <a:gd name="T108" fmla="*/ 926 w 965"/>
                  <a:gd name="T109" fmla="*/ 819 h 819"/>
                  <a:gd name="T110" fmla="*/ 944 w 965"/>
                  <a:gd name="T111" fmla="*/ 816 h 819"/>
                  <a:gd name="T112" fmla="*/ 949 w 965"/>
                  <a:gd name="T113" fmla="*/ 818 h 81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65"/>
                  <a:gd name="T172" fmla="*/ 0 h 819"/>
                  <a:gd name="T173" fmla="*/ 965 w 965"/>
                  <a:gd name="T174" fmla="*/ 819 h 81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65" h="819">
                    <a:moveTo>
                      <a:pt x="0" y="4"/>
                    </a:moveTo>
                    <a:lnTo>
                      <a:pt x="17" y="4"/>
                    </a:lnTo>
                    <a:lnTo>
                      <a:pt x="18" y="2"/>
                    </a:lnTo>
                    <a:lnTo>
                      <a:pt x="19" y="1"/>
                    </a:lnTo>
                    <a:lnTo>
                      <a:pt x="20" y="1"/>
                    </a:lnTo>
                    <a:lnTo>
                      <a:pt x="22" y="0"/>
                    </a:lnTo>
                    <a:lnTo>
                      <a:pt x="23" y="1"/>
                    </a:lnTo>
                    <a:lnTo>
                      <a:pt x="25" y="1"/>
                    </a:lnTo>
                    <a:lnTo>
                      <a:pt x="26" y="2"/>
                    </a:lnTo>
                    <a:lnTo>
                      <a:pt x="26" y="4"/>
                    </a:lnTo>
                    <a:lnTo>
                      <a:pt x="77" y="4"/>
                    </a:lnTo>
                    <a:lnTo>
                      <a:pt x="77" y="2"/>
                    </a:lnTo>
                    <a:lnTo>
                      <a:pt x="78" y="1"/>
                    </a:lnTo>
                    <a:lnTo>
                      <a:pt x="80" y="1"/>
                    </a:lnTo>
                    <a:lnTo>
                      <a:pt x="81" y="0"/>
                    </a:lnTo>
                    <a:lnTo>
                      <a:pt x="83" y="1"/>
                    </a:lnTo>
                    <a:lnTo>
                      <a:pt x="85" y="1"/>
                    </a:lnTo>
                    <a:lnTo>
                      <a:pt x="86" y="2"/>
                    </a:lnTo>
                    <a:lnTo>
                      <a:pt x="86" y="4"/>
                    </a:lnTo>
                    <a:lnTo>
                      <a:pt x="112" y="4"/>
                    </a:lnTo>
                    <a:lnTo>
                      <a:pt x="112" y="73"/>
                    </a:lnTo>
                    <a:lnTo>
                      <a:pt x="118" y="73"/>
                    </a:lnTo>
                    <a:lnTo>
                      <a:pt x="118" y="72"/>
                    </a:lnTo>
                    <a:lnTo>
                      <a:pt x="119" y="71"/>
                    </a:lnTo>
                    <a:lnTo>
                      <a:pt x="120" y="70"/>
                    </a:lnTo>
                    <a:lnTo>
                      <a:pt x="122" y="70"/>
                    </a:lnTo>
                    <a:lnTo>
                      <a:pt x="124" y="70"/>
                    </a:lnTo>
                    <a:lnTo>
                      <a:pt x="125" y="71"/>
                    </a:lnTo>
                    <a:lnTo>
                      <a:pt x="126" y="72"/>
                    </a:lnTo>
                    <a:lnTo>
                      <a:pt x="126" y="73"/>
                    </a:lnTo>
                    <a:lnTo>
                      <a:pt x="133" y="73"/>
                    </a:lnTo>
                    <a:lnTo>
                      <a:pt x="133" y="72"/>
                    </a:lnTo>
                    <a:lnTo>
                      <a:pt x="134" y="71"/>
                    </a:lnTo>
                    <a:lnTo>
                      <a:pt x="136" y="70"/>
                    </a:lnTo>
                    <a:lnTo>
                      <a:pt x="137" y="70"/>
                    </a:lnTo>
                    <a:lnTo>
                      <a:pt x="139" y="70"/>
                    </a:lnTo>
                    <a:lnTo>
                      <a:pt x="141" y="71"/>
                    </a:lnTo>
                    <a:lnTo>
                      <a:pt x="141" y="72"/>
                    </a:lnTo>
                    <a:lnTo>
                      <a:pt x="142" y="73"/>
                    </a:lnTo>
                    <a:lnTo>
                      <a:pt x="143" y="72"/>
                    </a:lnTo>
                    <a:lnTo>
                      <a:pt x="144" y="71"/>
                    </a:lnTo>
                    <a:lnTo>
                      <a:pt x="145" y="70"/>
                    </a:lnTo>
                    <a:lnTo>
                      <a:pt x="147" y="70"/>
                    </a:lnTo>
                    <a:lnTo>
                      <a:pt x="148" y="70"/>
                    </a:lnTo>
                    <a:lnTo>
                      <a:pt x="150" y="71"/>
                    </a:lnTo>
                    <a:lnTo>
                      <a:pt x="151" y="72"/>
                    </a:lnTo>
                    <a:lnTo>
                      <a:pt x="151" y="73"/>
                    </a:lnTo>
                    <a:lnTo>
                      <a:pt x="160" y="73"/>
                    </a:lnTo>
                    <a:lnTo>
                      <a:pt x="161" y="72"/>
                    </a:lnTo>
                    <a:lnTo>
                      <a:pt x="162" y="71"/>
                    </a:lnTo>
                    <a:lnTo>
                      <a:pt x="163" y="70"/>
                    </a:lnTo>
                    <a:lnTo>
                      <a:pt x="165" y="70"/>
                    </a:lnTo>
                    <a:lnTo>
                      <a:pt x="167" y="70"/>
                    </a:lnTo>
                    <a:lnTo>
                      <a:pt x="168" y="71"/>
                    </a:lnTo>
                    <a:lnTo>
                      <a:pt x="169" y="72"/>
                    </a:lnTo>
                    <a:lnTo>
                      <a:pt x="169" y="73"/>
                    </a:lnTo>
                    <a:lnTo>
                      <a:pt x="180" y="73"/>
                    </a:lnTo>
                    <a:lnTo>
                      <a:pt x="181" y="72"/>
                    </a:lnTo>
                    <a:lnTo>
                      <a:pt x="181" y="71"/>
                    </a:lnTo>
                    <a:lnTo>
                      <a:pt x="183" y="70"/>
                    </a:lnTo>
                    <a:lnTo>
                      <a:pt x="185" y="70"/>
                    </a:lnTo>
                    <a:lnTo>
                      <a:pt x="186" y="70"/>
                    </a:lnTo>
                    <a:lnTo>
                      <a:pt x="188" y="71"/>
                    </a:lnTo>
                    <a:lnTo>
                      <a:pt x="189" y="72"/>
                    </a:lnTo>
                    <a:lnTo>
                      <a:pt x="189" y="73"/>
                    </a:lnTo>
                    <a:lnTo>
                      <a:pt x="370" y="73"/>
                    </a:lnTo>
                    <a:lnTo>
                      <a:pt x="370" y="72"/>
                    </a:lnTo>
                    <a:lnTo>
                      <a:pt x="371" y="71"/>
                    </a:lnTo>
                    <a:lnTo>
                      <a:pt x="373" y="70"/>
                    </a:lnTo>
                    <a:lnTo>
                      <a:pt x="375" y="70"/>
                    </a:lnTo>
                    <a:lnTo>
                      <a:pt x="376" y="70"/>
                    </a:lnTo>
                    <a:lnTo>
                      <a:pt x="378" y="71"/>
                    </a:lnTo>
                    <a:lnTo>
                      <a:pt x="379" y="72"/>
                    </a:lnTo>
                    <a:lnTo>
                      <a:pt x="379" y="73"/>
                    </a:lnTo>
                    <a:lnTo>
                      <a:pt x="457" y="73"/>
                    </a:lnTo>
                    <a:lnTo>
                      <a:pt x="458" y="72"/>
                    </a:lnTo>
                    <a:lnTo>
                      <a:pt x="459" y="71"/>
                    </a:lnTo>
                    <a:lnTo>
                      <a:pt x="460" y="70"/>
                    </a:lnTo>
                    <a:lnTo>
                      <a:pt x="462" y="70"/>
                    </a:lnTo>
                    <a:lnTo>
                      <a:pt x="463" y="70"/>
                    </a:lnTo>
                    <a:lnTo>
                      <a:pt x="465" y="71"/>
                    </a:lnTo>
                    <a:lnTo>
                      <a:pt x="466" y="72"/>
                    </a:lnTo>
                    <a:lnTo>
                      <a:pt x="466" y="73"/>
                    </a:lnTo>
                    <a:lnTo>
                      <a:pt x="497" y="73"/>
                    </a:lnTo>
                    <a:lnTo>
                      <a:pt x="497" y="72"/>
                    </a:lnTo>
                    <a:lnTo>
                      <a:pt x="498" y="71"/>
                    </a:lnTo>
                    <a:lnTo>
                      <a:pt x="500" y="70"/>
                    </a:lnTo>
                    <a:lnTo>
                      <a:pt x="501" y="70"/>
                    </a:lnTo>
                    <a:lnTo>
                      <a:pt x="503" y="70"/>
                    </a:lnTo>
                    <a:lnTo>
                      <a:pt x="504" y="71"/>
                    </a:lnTo>
                    <a:lnTo>
                      <a:pt x="505" y="72"/>
                    </a:lnTo>
                    <a:lnTo>
                      <a:pt x="506" y="73"/>
                    </a:lnTo>
                    <a:lnTo>
                      <a:pt x="510" y="73"/>
                    </a:lnTo>
                    <a:lnTo>
                      <a:pt x="511" y="72"/>
                    </a:lnTo>
                    <a:lnTo>
                      <a:pt x="512" y="71"/>
                    </a:lnTo>
                    <a:lnTo>
                      <a:pt x="513" y="70"/>
                    </a:lnTo>
                    <a:lnTo>
                      <a:pt x="515" y="70"/>
                    </a:lnTo>
                    <a:lnTo>
                      <a:pt x="516" y="70"/>
                    </a:lnTo>
                    <a:lnTo>
                      <a:pt x="518" y="71"/>
                    </a:lnTo>
                    <a:lnTo>
                      <a:pt x="519" y="72"/>
                    </a:lnTo>
                    <a:lnTo>
                      <a:pt x="519" y="73"/>
                    </a:lnTo>
                    <a:lnTo>
                      <a:pt x="545" y="73"/>
                    </a:lnTo>
                    <a:lnTo>
                      <a:pt x="545" y="72"/>
                    </a:lnTo>
                    <a:lnTo>
                      <a:pt x="546" y="71"/>
                    </a:lnTo>
                    <a:lnTo>
                      <a:pt x="547" y="70"/>
                    </a:lnTo>
                    <a:lnTo>
                      <a:pt x="549" y="70"/>
                    </a:lnTo>
                    <a:lnTo>
                      <a:pt x="551" y="70"/>
                    </a:lnTo>
                    <a:lnTo>
                      <a:pt x="552" y="71"/>
                    </a:lnTo>
                    <a:lnTo>
                      <a:pt x="553" y="72"/>
                    </a:lnTo>
                    <a:lnTo>
                      <a:pt x="554" y="73"/>
                    </a:lnTo>
                    <a:lnTo>
                      <a:pt x="560" y="73"/>
                    </a:lnTo>
                    <a:lnTo>
                      <a:pt x="560" y="72"/>
                    </a:lnTo>
                    <a:lnTo>
                      <a:pt x="561" y="70"/>
                    </a:lnTo>
                    <a:lnTo>
                      <a:pt x="563" y="69"/>
                    </a:lnTo>
                    <a:lnTo>
                      <a:pt x="565" y="68"/>
                    </a:lnTo>
                    <a:lnTo>
                      <a:pt x="567" y="68"/>
                    </a:lnTo>
                    <a:lnTo>
                      <a:pt x="569" y="68"/>
                    </a:lnTo>
                    <a:lnTo>
                      <a:pt x="571" y="69"/>
                    </a:lnTo>
                    <a:lnTo>
                      <a:pt x="572" y="70"/>
                    </a:lnTo>
                    <a:lnTo>
                      <a:pt x="573" y="72"/>
                    </a:lnTo>
                    <a:lnTo>
                      <a:pt x="573" y="73"/>
                    </a:lnTo>
                    <a:lnTo>
                      <a:pt x="580" y="73"/>
                    </a:lnTo>
                    <a:lnTo>
                      <a:pt x="581" y="72"/>
                    </a:lnTo>
                    <a:lnTo>
                      <a:pt x="582" y="71"/>
                    </a:lnTo>
                    <a:lnTo>
                      <a:pt x="583" y="70"/>
                    </a:lnTo>
                    <a:lnTo>
                      <a:pt x="585" y="70"/>
                    </a:lnTo>
                    <a:lnTo>
                      <a:pt x="587" y="70"/>
                    </a:lnTo>
                    <a:lnTo>
                      <a:pt x="588" y="71"/>
                    </a:lnTo>
                    <a:lnTo>
                      <a:pt x="589" y="72"/>
                    </a:lnTo>
                    <a:lnTo>
                      <a:pt x="589" y="73"/>
                    </a:lnTo>
                    <a:lnTo>
                      <a:pt x="602" y="73"/>
                    </a:lnTo>
                    <a:lnTo>
                      <a:pt x="603" y="72"/>
                    </a:lnTo>
                    <a:lnTo>
                      <a:pt x="604" y="71"/>
                    </a:lnTo>
                    <a:lnTo>
                      <a:pt x="605" y="70"/>
                    </a:lnTo>
                    <a:lnTo>
                      <a:pt x="607" y="70"/>
                    </a:lnTo>
                    <a:lnTo>
                      <a:pt x="608" y="70"/>
                    </a:lnTo>
                    <a:lnTo>
                      <a:pt x="610" y="71"/>
                    </a:lnTo>
                    <a:lnTo>
                      <a:pt x="611" y="72"/>
                    </a:lnTo>
                    <a:lnTo>
                      <a:pt x="611" y="73"/>
                    </a:lnTo>
                    <a:lnTo>
                      <a:pt x="654" y="73"/>
                    </a:lnTo>
                    <a:lnTo>
                      <a:pt x="654" y="72"/>
                    </a:lnTo>
                    <a:lnTo>
                      <a:pt x="655" y="71"/>
                    </a:lnTo>
                    <a:lnTo>
                      <a:pt x="656" y="70"/>
                    </a:lnTo>
                    <a:lnTo>
                      <a:pt x="658" y="70"/>
                    </a:lnTo>
                    <a:lnTo>
                      <a:pt x="660" y="70"/>
                    </a:lnTo>
                    <a:lnTo>
                      <a:pt x="661" y="71"/>
                    </a:lnTo>
                    <a:lnTo>
                      <a:pt x="662" y="72"/>
                    </a:lnTo>
                    <a:lnTo>
                      <a:pt x="663" y="73"/>
                    </a:lnTo>
                    <a:lnTo>
                      <a:pt x="768" y="73"/>
                    </a:lnTo>
                    <a:lnTo>
                      <a:pt x="768" y="72"/>
                    </a:lnTo>
                    <a:lnTo>
                      <a:pt x="769" y="71"/>
                    </a:lnTo>
                    <a:lnTo>
                      <a:pt x="770" y="70"/>
                    </a:lnTo>
                    <a:lnTo>
                      <a:pt x="772" y="70"/>
                    </a:lnTo>
                    <a:lnTo>
                      <a:pt x="774" y="70"/>
                    </a:lnTo>
                    <a:lnTo>
                      <a:pt x="775" y="71"/>
                    </a:lnTo>
                    <a:lnTo>
                      <a:pt x="776" y="72"/>
                    </a:lnTo>
                    <a:lnTo>
                      <a:pt x="776" y="73"/>
                    </a:lnTo>
                    <a:lnTo>
                      <a:pt x="784" y="73"/>
                    </a:lnTo>
                    <a:lnTo>
                      <a:pt x="784" y="72"/>
                    </a:lnTo>
                    <a:lnTo>
                      <a:pt x="785" y="71"/>
                    </a:lnTo>
                    <a:lnTo>
                      <a:pt x="786" y="70"/>
                    </a:lnTo>
                    <a:lnTo>
                      <a:pt x="788" y="70"/>
                    </a:lnTo>
                    <a:lnTo>
                      <a:pt x="790" y="70"/>
                    </a:lnTo>
                    <a:lnTo>
                      <a:pt x="791" y="71"/>
                    </a:lnTo>
                    <a:lnTo>
                      <a:pt x="792" y="72"/>
                    </a:lnTo>
                    <a:lnTo>
                      <a:pt x="793" y="73"/>
                    </a:lnTo>
                    <a:lnTo>
                      <a:pt x="841" y="73"/>
                    </a:lnTo>
                    <a:lnTo>
                      <a:pt x="841" y="819"/>
                    </a:lnTo>
                    <a:lnTo>
                      <a:pt x="857" y="819"/>
                    </a:lnTo>
                    <a:lnTo>
                      <a:pt x="857" y="818"/>
                    </a:lnTo>
                    <a:lnTo>
                      <a:pt x="858" y="817"/>
                    </a:lnTo>
                    <a:lnTo>
                      <a:pt x="860" y="816"/>
                    </a:lnTo>
                    <a:lnTo>
                      <a:pt x="861" y="816"/>
                    </a:lnTo>
                    <a:lnTo>
                      <a:pt x="863" y="816"/>
                    </a:lnTo>
                    <a:lnTo>
                      <a:pt x="864" y="817"/>
                    </a:lnTo>
                    <a:lnTo>
                      <a:pt x="866" y="818"/>
                    </a:lnTo>
                    <a:lnTo>
                      <a:pt x="866" y="819"/>
                    </a:lnTo>
                    <a:lnTo>
                      <a:pt x="868" y="819"/>
                    </a:lnTo>
                    <a:lnTo>
                      <a:pt x="868" y="818"/>
                    </a:lnTo>
                    <a:lnTo>
                      <a:pt x="869" y="817"/>
                    </a:lnTo>
                    <a:lnTo>
                      <a:pt x="871" y="816"/>
                    </a:lnTo>
                    <a:lnTo>
                      <a:pt x="872" y="816"/>
                    </a:lnTo>
                    <a:lnTo>
                      <a:pt x="874" y="816"/>
                    </a:lnTo>
                    <a:lnTo>
                      <a:pt x="876" y="817"/>
                    </a:lnTo>
                    <a:lnTo>
                      <a:pt x="877" y="818"/>
                    </a:lnTo>
                    <a:lnTo>
                      <a:pt x="877" y="819"/>
                    </a:lnTo>
                    <a:lnTo>
                      <a:pt x="878" y="818"/>
                    </a:lnTo>
                    <a:lnTo>
                      <a:pt x="879" y="817"/>
                    </a:lnTo>
                    <a:lnTo>
                      <a:pt x="880" y="816"/>
                    </a:lnTo>
                    <a:lnTo>
                      <a:pt x="882" y="816"/>
                    </a:lnTo>
                    <a:lnTo>
                      <a:pt x="884" y="816"/>
                    </a:lnTo>
                    <a:lnTo>
                      <a:pt x="885" y="817"/>
                    </a:lnTo>
                    <a:lnTo>
                      <a:pt x="886" y="818"/>
                    </a:lnTo>
                    <a:lnTo>
                      <a:pt x="886" y="819"/>
                    </a:lnTo>
                    <a:lnTo>
                      <a:pt x="888" y="819"/>
                    </a:lnTo>
                    <a:lnTo>
                      <a:pt x="889" y="817"/>
                    </a:lnTo>
                    <a:lnTo>
                      <a:pt x="890" y="815"/>
                    </a:lnTo>
                    <a:lnTo>
                      <a:pt x="891" y="814"/>
                    </a:lnTo>
                    <a:lnTo>
                      <a:pt x="893" y="813"/>
                    </a:lnTo>
                    <a:lnTo>
                      <a:pt x="896" y="812"/>
                    </a:lnTo>
                    <a:lnTo>
                      <a:pt x="898" y="812"/>
                    </a:lnTo>
                    <a:lnTo>
                      <a:pt x="900" y="813"/>
                    </a:lnTo>
                    <a:lnTo>
                      <a:pt x="903" y="814"/>
                    </a:lnTo>
                    <a:lnTo>
                      <a:pt x="904" y="815"/>
                    </a:lnTo>
                    <a:lnTo>
                      <a:pt x="905" y="817"/>
                    </a:lnTo>
                    <a:lnTo>
                      <a:pt x="906" y="819"/>
                    </a:lnTo>
                    <a:lnTo>
                      <a:pt x="910" y="819"/>
                    </a:lnTo>
                    <a:lnTo>
                      <a:pt x="910" y="817"/>
                    </a:lnTo>
                    <a:lnTo>
                      <a:pt x="911" y="816"/>
                    </a:lnTo>
                    <a:lnTo>
                      <a:pt x="913" y="814"/>
                    </a:lnTo>
                    <a:lnTo>
                      <a:pt x="915" y="813"/>
                    </a:lnTo>
                    <a:lnTo>
                      <a:pt x="917" y="813"/>
                    </a:lnTo>
                    <a:lnTo>
                      <a:pt x="919" y="813"/>
                    </a:lnTo>
                    <a:lnTo>
                      <a:pt x="921" y="813"/>
                    </a:lnTo>
                    <a:lnTo>
                      <a:pt x="924" y="814"/>
                    </a:lnTo>
                    <a:lnTo>
                      <a:pt x="925" y="816"/>
                    </a:lnTo>
                    <a:lnTo>
                      <a:pt x="926" y="817"/>
                    </a:lnTo>
                    <a:lnTo>
                      <a:pt x="926" y="819"/>
                    </a:lnTo>
                    <a:lnTo>
                      <a:pt x="941" y="819"/>
                    </a:lnTo>
                    <a:lnTo>
                      <a:pt x="941" y="818"/>
                    </a:lnTo>
                    <a:lnTo>
                      <a:pt x="942" y="817"/>
                    </a:lnTo>
                    <a:lnTo>
                      <a:pt x="944" y="816"/>
                    </a:lnTo>
                    <a:lnTo>
                      <a:pt x="945" y="816"/>
                    </a:lnTo>
                    <a:lnTo>
                      <a:pt x="947" y="816"/>
                    </a:lnTo>
                    <a:lnTo>
                      <a:pt x="949" y="817"/>
                    </a:lnTo>
                    <a:lnTo>
                      <a:pt x="949" y="818"/>
                    </a:lnTo>
                    <a:lnTo>
                      <a:pt x="950" y="819"/>
                    </a:lnTo>
                    <a:lnTo>
                      <a:pt x="965" y="81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24" name="Freeform 756"/>
              <p:cNvSpPr>
                <a:spLocks/>
              </p:cNvSpPr>
              <p:nvPr/>
            </p:nvSpPr>
            <p:spPr bwMode="auto">
              <a:xfrm>
                <a:off x="1304" y="1418"/>
                <a:ext cx="13" cy="9"/>
              </a:xfrm>
              <a:custGeom>
                <a:avLst/>
                <a:gdLst>
                  <a:gd name="T0" fmla="*/ 12 w 13"/>
                  <a:gd name="T1" fmla="*/ 9 h 9"/>
                  <a:gd name="T2" fmla="*/ 0 w 13"/>
                  <a:gd name="T3" fmla="*/ 5 h 9"/>
                  <a:gd name="T4" fmla="*/ 12 w 13"/>
                  <a:gd name="T5" fmla="*/ 0 h 9"/>
                  <a:gd name="T6" fmla="*/ 13 w 13"/>
                  <a:gd name="T7" fmla="*/ 3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3"/>
                    </a:lnTo>
                    <a:lnTo>
                      <a:pt x="13" y="5"/>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25" name="Freeform 757"/>
              <p:cNvSpPr>
                <a:spLocks/>
              </p:cNvSpPr>
              <p:nvPr/>
            </p:nvSpPr>
            <p:spPr bwMode="auto">
              <a:xfrm>
                <a:off x="1316" y="1371"/>
                <a:ext cx="1518" cy="660"/>
              </a:xfrm>
              <a:custGeom>
                <a:avLst/>
                <a:gdLst>
                  <a:gd name="T0" fmla="*/ 23 w 1518"/>
                  <a:gd name="T1" fmla="*/ 0 h 660"/>
                  <a:gd name="T2" fmla="*/ 80 w 1518"/>
                  <a:gd name="T3" fmla="*/ 0 h 660"/>
                  <a:gd name="T4" fmla="*/ 118 w 1518"/>
                  <a:gd name="T5" fmla="*/ 2 h 660"/>
                  <a:gd name="T6" fmla="*/ 126 w 1518"/>
                  <a:gd name="T7" fmla="*/ 3 h 660"/>
                  <a:gd name="T8" fmla="*/ 137 w 1518"/>
                  <a:gd name="T9" fmla="*/ 45 h 660"/>
                  <a:gd name="T10" fmla="*/ 144 w 1518"/>
                  <a:gd name="T11" fmla="*/ 46 h 660"/>
                  <a:gd name="T12" fmla="*/ 160 w 1518"/>
                  <a:gd name="T13" fmla="*/ 48 h 660"/>
                  <a:gd name="T14" fmla="*/ 169 w 1518"/>
                  <a:gd name="T15" fmla="*/ 47 h 660"/>
                  <a:gd name="T16" fmla="*/ 186 w 1518"/>
                  <a:gd name="T17" fmla="*/ 45 h 660"/>
                  <a:gd name="T18" fmla="*/ 460 w 1518"/>
                  <a:gd name="T19" fmla="*/ 45 h 660"/>
                  <a:gd name="T20" fmla="*/ 497 w 1518"/>
                  <a:gd name="T21" fmla="*/ 47 h 660"/>
                  <a:gd name="T22" fmla="*/ 506 w 1518"/>
                  <a:gd name="T23" fmla="*/ 48 h 660"/>
                  <a:gd name="T24" fmla="*/ 518 w 1518"/>
                  <a:gd name="T25" fmla="*/ 46 h 660"/>
                  <a:gd name="T26" fmla="*/ 549 w 1518"/>
                  <a:gd name="T27" fmla="*/ 45 h 660"/>
                  <a:gd name="T28" fmla="*/ 561 w 1518"/>
                  <a:gd name="T29" fmla="*/ 46 h 660"/>
                  <a:gd name="T30" fmla="*/ 607 w 1518"/>
                  <a:gd name="T31" fmla="*/ 48 h 660"/>
                  <a:gd name="T32" fmla="*/ 627 w 1518"/>
                  <a:gd name="T33" fmla="*/ 413 h 660"/>
                  <a:gd name="T34" fmla="*/ 639 w 1518"/>
                  <a:gd name="T35" fmla="*/ 413 h 660"/>
                  <a:gd name="T36" fmla="*/ 654 w 1518"/>
                  <a:gd name="T37" fmla="*/ 415 h 660"/>
                  <a:gd name="T38" fmla="*/ 663 w 1518"/>
                  <a:gd name="T39" fmla="*/ 417 h 660"/>
                  <a:gd name="T40" fmla="*/ 691 w 1518"/>
                  <a:gd name="T41" fmla="*/ 414 h 660"/>
                  <a:gd name="T42" fmla="*/ 776 w 1518"/>
                  <a:gd name="T43" fmla="*/ 413 h 660"/>
                  <a:gd name="T44" fmla="*/ 800 w 1518"/>
                  <a:gd name="T45" fmla="*/ 414 h 660"/>
                  <a:gd name="T46" fmla="*/ 837 w 1518"/>
                  <a:gd name="T47" fmla="*/ 417 h 660"/>
                  <a:gd name="T48" fmla="*/ 846 w 1518"/>
                  <a:gd name="T49" fmla="*/ 415 h 660"/>
                  <a:gd name="T50" fmla="*/ 863 w 1518"/>
                  <a:gd name="T51" fmla="*/ 413 h 660"/>
                  <a:gd name="T52" fmla="*/ 871 w 1518"/>
                  <a:gd name="T53" fmla="*/ 413 h 660"/>
                  <a:gd name="T54" fmla="*/ 878 w 1518"/>
                  <a:gd name="T55" fmla="*/ 415 h 660"/>
                  <a:gd name="T56" fmla="*/ 886 w 1518"/>
                  <a:gd name="T57" fmla="*/ 417 h 660"/>
                  <a:gd name="T58" fmla="*/ 898 w 1518"/>
                  <a:gd name="T59" fmla="*/ 410 h 660"/>
                  <a:gd name="T60" fmla="*/ 910 w 1518"/>
                  <a:gd name="T61" fmla="*/ 415 h 660"/>
                  <a:gd name="T62" fmla="*/ 924 w 1518"/>
                  <a:gd name="T63" fmla="*/ 412 h 660"/>
                  <a:gd name="T64" fmla="*/ 944 w 1518"/>
                  <a:gd name="T65" fmla="*/ 413 h 660"/>
                  <a:gd name="T66" fmla="*/ 957 w 1518"/>
                  <a:gd name="T67" fmla="*/ 415 h 660"/>
                  <a:gd name="T68" fmla="*/ 966 w 1518"/>
                  <a:gd name="T69" fmla="*/ 417 h 660"/>
                  <a:gd name="T70" fmla="*/ 976 w 1518"/>
                  <a:gd name="T71" fmla="*/ 414 h 660"/>
                  <a:gd name="T72" fmla="*/ 1218 w 1518"/>
                  <a:gd name="T73" fmla="*/ 413 h 660"/>
                  <a:gd name="T74" fmla="*/ 1228 w 1518"/>
                  <a:gd name="T75" fmla="*/ 414 h 660"/>
                  <a:gd name="T76" fmla="*/ 1240 w 1518"/>
                  <a:gd name="T77" fmla="*/ 415 h 660"/>
                  <a:gd name="T78" fmla="*/ 1248 w 1518"/>
                  <a:gd name="T79" fmla="*/ 413 h 660"/>
                  <a:gd name="T80" fmla="*/ 1256 w 1518"/>
                  <a:gd name="T81" fmla="*/ 413 h 660"/>
                  <a:gd name="T82" fmla="*/ 1266 w 1518"/>
                  <a:gd name="T83" fmla="*/ 415 h 660"/>
                  <a:gd name="T84" fmla="*/ 1279 w 1518"/>
                  <a:gd name="T85" fmla="*/ 411 h 660"/>
                  <a:gd name="T86" fmla="*/ 1296 w 1518"/>
                  <a:gd name="T87" fmla="*/ 414 h 660"/>
                  <a:gd name="T88" fmla="*/ 1339 w 1518"/>
                  <a:gd name="T89" fmla="*/ 417 h 660"/>
                  <a:gd name="T90" fmla="*/ 1351 w 1518"/>
                  <a:gd name="T91" fmla="*/ 408 h 660"/>
                  <a:gd name="T92" fmla="*/ 1370 w 1518"/>
                  <a:gd name="T93" fmla="*/ 417 h 660"/>
                  <a:gd name="T94" fmla="*/ 1379 w 1518"/>
                  <a:gd name="T95" fmla="*/ 415 h 660"/>
                  <a:gd name="T96" fmla="*/ 1392 w 1518"/>
                  <a:gd name="T97" fmla="*/ 413 h 660"/>
                  <a:gd name="T98" fmla="*/ 1406 w 1518"/>
                  <a:gd name="T99" fmla="*/ 412 h 660"/>
                  <a:gd name="T100" fmla="*/ 1417 w 1518"/>
                  <a:gd name="T101" fmla="*/ 417 h 660"/>
                  <a:gd name="T102" fmla="*/ 1432 w 1518"/>
                  <a:gd name="T103" fmla="*/ 414 h 660"/>
                  <a:gd name="T104" fmla="*/ 1445 w 1518"/>
                  <a:gd name="T105" fmla="*/ 413 h 660"/>
                  <a:gd name="T106" fmla="*/ 1457 w 1518"/>
                  <a:gd name="T107" fmla="*/ 413 h 660"/>
                  <a:gd name="T108" fmla="*/ 1472 w 1518"/>
                  <a:gd name="T109" fmla="*/ 413 h 66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518"/>
                  <a:gd name="T166" fmla="*/ 0 h 660"/>
                  <a:gd name="T167" fmla="*/ 1518 w 1518"/>
                  <a:gd name="T168" fmla="*/ 660 h 66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518" h="660">
                    <a:moveTo>
                      <a:pt x="0" y="3"/>
                    </a:moveTo>
                    <a:lnTo>
                      <a:pt x="17" y="3"/>
                    </a:lnTo>
                    <a:lnTo>
                      <a:pt x="18" y="2"/>
                    </a:lnTo>
                    <a:lnTo>
                      <a:pt x="19" y="1"/>
                    </a:lnTo>
                    <a:lnTo>
                      <a:pt x="20" y="0"/>
                    </a:lnTo>
                    <a:lnTo>
                      <a:pt x="22" y="0"/>
                    </a:lnTo>
                    <a:lnTo>
                      <a:pt x="23" y="0"/>
                    </a:lnTo>
                    <a:lnTo>
                      <a:pt x="25" y="1"/>
                    </a:lnTo>
                    <a:lnTo>
                      <a:pt x="26" y="2"/>
                    </a:lnTo>
                    <a:lnTo>
                      <a:pt x="26" y="3"/>
                    </a:lnTo>
                    <a:lnTo>
                      <a:pt x="77" y="3"/>
                    </a:lnTo>
                    <a:lnTo>
                      <a:pt x="78" y="2"/>
                    </a:lnTo>
                    <a:lnTo>
                      <a:pt x="78" y="1"/>
                    </a:lnTo>
                    <a:lnTo>
                      <a:pt x="80" y="0"/>
                    </a:lnTo>
                    <a:lnTo>
                      <a:pt x="82" y="0"/>
                    </a:lnTo>
                    <a:lnTo>
                      <a:pt x="83" y="0"/>
                    </a:lnTo>
                    <a:lnTo>
                      <a:pt x="85" y="1"/>
                    </a:lnTo>
                    <a:lnTo>
                      <a:pt x="86" y="2"/>
                    </a:lnTo>
                    <a:lnTo>
                      <a:pt x="86" y="3"/>
                    </a:lnTo>
                    <a:lnTo>
                      <a:pt x="118" y="3"/>
                    </a:lnTo>
                    <a:lnTo>
                      <a:pt x="118" y="2"/>
                    </a:lnTo>
                    <a:lnTo>
                      <a:pt x="119" y="1"/>
                    </a:lnTo>
                    <a:lnTo>
                      <a:pt x="120" y="0"/>
                    </a:lnTo>
                    <a:lnTo>
                      <a:pt x="122" y="0"/>
                    </a:lnTo>
                    <a:lnTo>
                      <a:pt x="124" y="0"/>
                    </a:lnTo>
                    <a:lnTo>
                      <a:pt x="125" y="1"/>
                    </a:lnTo>
                    <a:lnTo>
                      <a:pt x="126" y="2"/>
                    </a:lnTo>
                    <a:lnTo>
                      <a:pt x="126" y="3"/>
                    </a:lnTo>
                    <a:lnTo>
                      <a:pt x="127" y="3"/>
                    </a:lnTo>
                    <a:lnTo>
                      <a:pt x="127" y="48"/>
                    </a:lnTo>
                    <a:lnTo>
                      <a:pt x="133" y="48"/>
                    </a:lnTo>
                    <a:lnTo>
                      <a:pt x="133" y="47"/>
                    </a:lnTo>
                    <a:lnTo>
                      <a:pt x="134" y="46"/>
                    </a:lnTo>
                    <a:lnTo>
                      <a:pt x="136" y="45"/>
                    </a:lnTo>
                    <a:lnTo>
                      <a:pt x="137" y="45"/>
                    </a:lnTo>
                    <a:lnTo>
                      <a:pt x="139" y="45"/>
                    </a:lnTo>
                    <a:lnTo>
                      <a:pt x="141" y="46"/>
                    </a:lnTo>
                    <a:lnTo>
                      <a:pt x="141" y="47"/>
                    </a:lnTo>
                    <a:lnTo>
                      <a:pt x="142" y="48"/>
                    </a:lnTo>
                    <a:lnTo>
                      <a:pt x="143" y="47"/>
                    </a:lnTo>
                    <a:lnTo>
                      <a:pt x="144" y="46"/>
                    </a:lnTo>
                    <a:lnTo>
                      <a:pt x="145" y="45"/>
                    </a:lnTo>
                    <a:lnTo>
                      <a:pt x="147" y="45"/>
                    </a:lnTo>
                    <a:lnTo>
                      <a:pt x="148" y="45"/>
                    </a:lnTo>
                    <a:lnTo>
                      <a:pt x="150" y="46"/>
                    </a:lnTo>
                    <a:lnTo>
                      <a:pt x="151" y="47"/>
                    </a:lnTo>
                    <a:lnTo>
                      <a:pt x="151" y="48"/>
                    </a:lnTo>
                    <a:lnTo>
                      <a:pt x="160" y="48"/>
                    </a:lnTo>
                    <a:lnTo>
                      <a:pt x="161" y="47"/>
                    </a:lnTo>
                    <a:lnTo>
                      <a:pt x="162" y="46"/>
                    </a:lnTo>
                    <a:lnTo>
                      <a:pt x="163" y="45"/>
                    </a:lnTo>
                    <a:lnTo>
                      <a:pt x="165" y="45"/>
                    </a:lnTo>
                    <a:lnTo>
                      <a:pt x="167" y="45"/>
                    </a:lnTo>
                    <a:lnTo>
                      <a:pt x="168" y="46"/>
                    </a:lnTo>
                    <a:lnTo>
                      <a:pt x="169" y="47"/>
                    </a:lnTo>
                    <a:lnTo>
                      <a:pt x="169" y="48"/>
                    </a:lnTo>
                    <a:lnTo>
                      <a:pt x="180" y="48"/>
                    </a:lnTo>
                    <a:lnTo>
                      <a:pt x="181" y="47"/>
                    </a:lnTo>
                    <a:lnTo>
                      <a:pt x="181" y="46"/>
                    </a:lnTo>
                    <a:lnTo>
                      <a:pt x="183" y="45"/>
                    </a:lnTo>
                    <a:lnTo>
                      <a:pt x="185" y="45"/>
                    </a:lnTo>
                    <a:lnTo>
                      <a:pt x="186" y="45"/>
                    </a:lnTo>
                    <a:lnTo>
                      <a:pt x="188" y="46"/>
                    </a:lnTo>
                    <a:lnTo>
                      <a:pt x="189" y="47"/>
                    </a:lnTo>
                    <a:lnTo>
                      <a:pt x="189" y="48"/>
                    </a:lnTo>
                    <a:lnTo>
                      <a:pt x="457" y="48"/>
                    </a:lnTo>
                    <a:lnTo>
                      <a:pt x="458" y="47"/>
                    </a:lnTo>
                    <a:lnTo>
                      <a:pt x="459" y="46"/>
                    </a:lnTo>
                    <a:lnTo>
                      <a:pt x="460" y="45"/>
                    </a:lnTo>
                    <a:lnTo>
                      <a:pt x="462" y="45"/>
                    </a:lnTo>
                    <a:lnTo>
                      <a:pt x="463" y="45"/>
                    </a:lnTo>
                    <a:lnTo>
                      <a:pt x="465" y="46"/>
                    </a:lnTo>
                    <a:lnTo>
                      <a:pt x="466" y="47"/>
                    </a:lnTo>
                    <a:lnTo>
                      <a:pt x="466" y="48"/>
                    </a:lnTo>
                    <a:lnTo>
                      <a:pt x="497" y="48"/>
                    </a:lnTo>
                    <a:lnTo>
                      <a:pt x="497" y="47"/>
                    </a:lnTo>
                    <a:lnTo>
                      <a:pt x="498" y="46"/>
                    </a:lnTo>
                    <a:lnTo>
                      <a:pt x="500" y="45"/>
                    </a:lnTo>
                    <a:lnTo>
                      <a:pt x="501" y="45"/>
                    </a:lnTo>
                    <a:lnTo>
                      <a:pt x="503" y="45"/>
                    </a:lnTo>
                    <a:lnTo>
                      <a:pt x="504" y="46"/>
                    </a:lnTo>
                    <a:lnTo>
                      <a:pt x="505" y="47"/>
                    </a:lnTo>
                    <a:lnTo>
                      <a:pt x="506" y="48"/>
                    </a:lnTo>
                    <a:lnTo>
                      <a:pt x="510" y="48"/>
                    </a:lnTo>
                    <a:lnTo>
                      <a:pt x="511" y="47"/>
                    </a:lnTo>
                    <a:lnTo>
                      <a:pt x="512" y="46"/>
                    </a:lnTo>
                    <a:lnTo>
                      <a:pt x="513" y="45"/>
                    </a:lnTo>
                    <a:lnTo>
                      <a:pt x="515" y="45"/>
                    </a:lnTo>
                    <a:lnTo>
                      <a:pt x="516" y="45"/>
                    </a:lnTo>
                    <a:lnTo>
                      <a:pt x="518" y="46"/>
                    </a:lnTo>
                    <a:lnTo>
                      <a:pt x="519" y="47"/>
                    </a:lnTo>
                    <a:lnTo>
                      <a:pt x="519" y="48"/>
                    </a:lnTo>
                    <a:lnTo>
                      <a:pt x="545" y="48"/>
                    </a:lnTo>
                    <a:lnTo>
                      <a:pt x="545" y="47"/>
                    </a:lnTo>
                    <a:lnTo>
                      <a:pt x="546" y="46"/>
                    </a:lnTo>
                    <a:lnTo>
                      <a:pt x="547" y="45"/>
                    </a:lnTo>
                    <a:lnTo>
                      <a:pt x="549" y="45"/>
                    </a:lnTo>
                    <a:lnTo>
                      <a:pt x="551" y="45"/>
                    </a:lnTo>
                    <a:lnTo>
                      <a:pt x="552" y="46"/>
                    </a:lnTo>
                    <a:lnTo>
                      <a:pt x="553" y="47"/>
                    </a:lnTo>
                    <a:lnTo>
                      <a:pt x="554" y="48"/>
                    </a:lnTo>
                    <a:lnTo>
                      <a:pt x="560" y="48"/>
                    </a:lnTo>
                    <a:lnTo>
                      <a:pt x="560" y="47"/>
                    </a:lnTo>
                    <a:lnTo>
                      <a:pt x="561" y="46"/>
                    </a:lnTo>
                    <a:lnTo>
                      <a:pt x="563" y="45"/>
                    </a:lnTo>
                    <a:lnTo>
                      <a:pt x="565" y="45"/>
                    </a:lnTo>
                    <a:lnTo>
                      <a:pt x="566" y="45"/>
                    </a:lnTo>
                    <a:lnTo>
                      <a:pt x="568" y="46"/>
                    </a:lnTo>
                    <a:lnTo>
                      <a:pt x="569" y="47"/>
                    </a:lnTo>
                    <a:lnTo>
                      <a:pt x="569" y="48"/>
                    </a:lnTo>
                    <a:lnTo>
                      <a:pt x="607" y="48"/>
                    </a:lnTo>
                    <a:lnTo>
                      <a:pt x="607" y="417"/>
                    </a:lnTo>
                    <a:lnTo>
                      <a:pt x="621" y="417"/>
                    </a:lnTo>
                    <a:lnTo>
                      <a:pt x="621" y="415"/>
                    </a:lnTo>
                    <a:lnTo>
                      <a:pt x="622" y="414"/>
                    </a:lnTo>
                    <a:lnTo>
                      <a:pt x="624" y="413"/>
                    </a:lnTo>
                    <a:lnTo>
                      <a:pt x="625" y="413"/>
                    </a:lnTo>
                    <a:lnTo>
                      <a:pt x="627" y="413"/>
                    </a:lnTo>
                    <a:lnTo>
                      <a:pt x="628" y="414"/>
                    </a:lnTo>
                    <a:lnTo>
                      <a:pt x="629" y="415"/>
                    </a:lnTo>
                    <a:lnTo>
                      <a:pt x="630" y="417"/>
                    </a:lnTo>
                    <a:lnTo>
                      <a:pt x="636" y="417"/>
                    </a:lnTo>
                    <a:lnTo>
                      <a:pt x="636" y="415"/>
                    </a:lnTo>
                    <a:lnTo>
                      <a:pt x="637" y="414"/>
                    </a:lnTo>
                    <a:lnTo>
                      <a:pt x="639" y="413"/>
                    </a:lnTo>
                    <a:lnTo>
                      <a:pt x="641" y="413"/>
                    </a:lnTo>
                    <a:lnTo>
                      <a:pt x="642" y="413"/>
                    </a:lnTo>
                    <a:lnTo>
                      <a:pt x="644" y="414"/>
                    </a:lnTo>
                    <a:lnTo>
                      <a:pt x="645" y="415"/>
                    </a:lnTo>
                    <a:lnTo>
                      <a:pt x="645" y="417"/>
                    </a:lnTo>
                    <a:lnTo>
                      <a:pt x="654" y="417"/>
                    </a:lnTo>
                    <a:lnTo>
                      <a:pt x="654" y="415"/>
                    </a:lnTo>
                    <a:lnTo>
                      <a:pt x="655" y="414"/>
                    </a:lnTo>
                    <a:lnTo>
                      <a:pt x="656" y="413"/>
                    </a:lnTo>
                    <a:lnTo>
                      <a:pt x="658" y="413"/>
                    </a:lnTo>
                    <a:lnTo>
                      <a:pt x="660" y="413"/>
                    </a:lnTo>
                    <a:lnTo>
                      <a:pt x="661" y="414"/>
                    </a:lnTo>
                    <a:lnTo>
                      <a:pt x="662" y="415"/>
                    </a:lnTo>
                    <a:lnTo>
                      <a:pt x="663" y="417"/>
                    </a:lnTo>
                    <a:lnTo>
                      <a:pt x="683" y="417"/>
                    </a:lnTo>
                    <a:lnTo>
                      <a:pt x="683" y="415"/>
                    </a:lnTo>
                    <a:lnTo>
                      <a:pt x="684" y="414"/>
                    </a:lnTo>
                    <a:lnTo>
                      <a:pt x="686" y="413"/>
                    </a:lnTo>
                    <a:lnTo>
                      <a:pt x="688" y="413"/>
                    </a:lnTo>
                    <a:lnTo>
                      <a:pt x="689" y="413"/>
                    </a:lnTo>
                    <a:lnTo>
                      <a:pt x="691" y="414"/>
                    </a:lnTo>
                    <a:lnTo>
                      <a:pt x="692" y="415"/>
                    </a:lnTo>
                    <a:lnTo>
                      <a:pt x="692" y="417"/>
                    </a:lnTo>
                    <a:lnTo>
                      <a:pt x="771" y="417"/>
                    </a:lnTo>
                    <a:lnTo>
                      <a:pt x="771" y="415"/>
                    </a:lnTo>
                    <a:lnTo>
                      <a:pt x="772" y="414"/>
                    </a:lnTo>
                    <a:lnTo>
                      <a:pt x="774" y="413"/>
                    </a:lnTo>
                    <a:lnTo>
                      <a:pt x="776" y="413"/>
                    </a:lnTo>
                    <a:lnTo>
                      <a:pt x="777" y="413"/>
                    </a:lnTo>
                    <a:lnTo>
                      <a:pt x="779" y="414"/>
                    </a:lnTo>
                    <a:lnTo>
                      <a:pt x="780" y="415"/>
                    </a:lnTo>
                    <a:lnTo>
                      <a:pt x="780" y="417"/>
                    </a:lnTo>
                    <a:lnTo>
                      <a:pt x="799" y="417"/>
                    </a:lnTo>
                    <a:lnTo>
                      <a:pt x="799" y="415"/>
                    </a:lnTo>
                    <a:lnTo>
                      <a:pt x="800" y="414"/>
                    </a:lnTo>
                    <a:lnTo>
                      <a:pt x="802" y="413"/>
                    </a:lnTo>
                    <a:lnTo>
                      <a:pt x="804" y="413"/>
                    </a:lnTo>
                    <a:lnTo>
                      <a:pt x="805" y="413"/>
                    </a:lnTo>
                    <a:lnTo>
                      <a:pt x="807" y="414"/>
                    </a:lnTo>
                    <a:lnTo>
                      <a:pt x="808" y="415"/>
                    </a:lnTo>
                    <a:lnTo>
                      <a:pt x="808" y="417"/>
                    </a:lnTo>
                    <a:lnTo>
                      <a:pt x="837" y="417"/>
                    </a:lnTo>
                    <a:lnTo>
                      <a:pt x="837" y="415"/>
                    </a:lnTo>
                    <a:lnTo>
                      <a:pt x="838" y="414"/>
                    </a:lnTo>
                    <a:lnTo>
                      <a:pt x="840" y="413"/>
                    </a:lnTo>
                    <a:lnTo>
                      <a:pt x="842" y="413"/>
                    </a:lnTo>
                    <a:lnTo>
                      <a:pt x="843" y="413"/>
                    </a:lnTo>
                    <a:lnTo>
                      <a:pt x="845" y="414"/>
                    </a:lnTo>
                    <a:lnTo>
                      <a:pt x="846" y="415"/>
                    </a:lnTo>
                    <a:lnTo>
                      <a:pt x="846" y="417"/>
                    </a:lnTo>
                    <a:lnTo>
                      <a:pt x="857" y="417"/>
                    </a:lnTo>
                    <a:lnTo>
                      <a:pt x="857" y="415"/>
                    </a:lnTo>
                    <a:lnTo>
                      <a:pt x="858" y="414"/>
                    </a:lnTo>
                    <a:lnTo>
                      <a:pt x="860" y="413"/>
                    </a:lnTo>
                    <a:lnTo>
                      <a:pt x="861" y="413"/>
                    </a:lnTo>
                    <a:lnTo>
                      <a:pt x="863" y="413"/>
                    </a:lnTo>
                    <a:lnTo>
                      <a:pt x="865" y="414"/>
                    </a:lnTo>
                    <a:lnTo>
                      <a:pt x="866" y="415"/>
                    </a:lnTo>
                    <a:lnTo>
                      <a:pt x="866" y="417"/>
                    </a:lnTo>
                    <a:lnTo>
                      <a:pt x="868" y="417"/>
                    </a:lnTo>
                    <a:lnTo>
                      <a:pt x="868" y="415"/>
                    </a:lnTo>
                    <a:lnTo>
                      <a:pt x="869" y="414"/>
                    </a:lnTo>
                    <a:lnTo>
                      <a:pt x="871" y="413"/>
                    </a:lnTo>
                    <a:lnTo>
                      <a:pt x="872" y="413"/>
                    </a:lnTo>
                    <a:lnTo>
                      <a:pt x="874" y="413"/>
                    </a:lnTo>
                    <a:lnTo>
                      <a:pt x="876" y="414"/>
                    </a:lnTo>
                    <a:lnTo>
                      <a:pt x="877" y="415"/>
                    </a:lnTo>
                    <a:lnTo>
                      <a:pt x="877" y="417"/>
                    </a:lnTo>
                    <a:lnTo>
                      <a:pt x="878" y="417"/>
                    </a:lnTo>
                    <a:lnTo>
                      <a:pt x="878" y="415"/>
                    </a:lnTo>
                    <a:lnTo>
                      <a:pt x="879" y="414"/>
                    </a:lnTo>
                    <a:lnTo>
                      <a:pt x="880" y="413"/>
                    </a:lnTo>
                    <a:lnTo>
                      <a:pt x="882" y="413"/>
                    </a:lnTo>
                    <a:lnTo>
                      <a:pt x="884" y="413"/>
                    </a:lnTo>
                    <a:lnTo>
                      <a:pt x="885" y="414"/>
                    </a:lnTo>
                    <a:lnTo>
                      <a:pt x="886" y="415"/>
                    </a:lnTo>
                    <a:lnTo>
                      <a:pt x="886" y="417"/>
                    </a:lnTo>
                    <a:lnTo>
                      <a:pt x="888" y="417"/>
                    </a:lnTo>
                    <a:lnTo>
                      <a:pt x="889" y="415"/>
                    </a:lnTo>
                    <a:lnTo>
                      <a:pt x="890" y="413"/>
                    </a:lnTo>
                    <a:lnTo>
                      <a:pt x="891" y="412"/>
                    </a:lnTo>
                    <a:lnTo>
                      <a:pt x="893" y="411"/>
                    </a:lnTo>
                    <a:lnTo>
                      <a:pt x="896" y="410"/>
                    </a:lnTo>
                    <a:lnTo>
                      <a:pt x="898" y="410"/>
                    </a:lnTo>
                    <a:lnTo>
                      <a:pt x="900" y="411"/>
                    </a:lnTo>
                    <a:lnTo>
                      <a:pt x="903" y="412"/>
                    </a:lnTo>
                    <a:lnTo>
                      <a:pt x="904" y="413"/>
                    </a:lnTo>
                    <a:lnTo>
                      <a:pt x="905" y="415"/>
                    </a:lnTo>
                    <a:lnTo>
                      <a:pt x="906" y="417"/>
                    </a:lnTo>
                    <a:lnTo>
                      <a:pt x="910" y="417"/>
                    </a:lnTo>
                    <a:lnTo>
                      <a:pt x="910" y="415"/>
                    </a:lnTo>
                    <a:lnTo>
                      <a:pt x="911" y="413"/>
                    </a:lnTo>
                    <a:lnTo>
                      <a:pt x="913" y="412"/>
                    </a:lnTo>
                    <a:lnTo>
                      <a:pt x="915" y="411"/>
                    </a:lnTo>
                    <a:lnTo>
                      <a:pt x="917" y="410"/>
                    </a:lnTo>
                    <a:lnTo>
                      <a:pt x="919" y="410"/>
                    </a:lnTo>
                    <a:lnTo>
                      <a:pt x="922" y="411"/>
                    </a:lnTo>
                    <a:lnTo>
                      <a:pt x="924" y="412"/>
                    </a:lnTo>
                    <a:lnTo>
                      <a:pt x="925" y="413"/>
                    </a:lnTo>
                    <a:lnTo>
                      <a:pt x="926" y="415"/>
                    </a:lnTo>
                    <a:lnTo>
                      <a:pt x="926" y="417"/>
                    </a:lnTo>
                    <a:lnTo>
                      <a:pt x="941" y="417"/>
                    </a:lnTo>
                    <a:lnTo>
                      <a:pt x="941" y="415"/>
                    </a:lnTo>
                    <a:lnTo>
                      <a:pt x="942" y="414"/>
                    </a:lnTo>
                    <a:lnTo>
                      <a:pt x="944" y="413"/>
                    </a:lnTo>
                    <a:lnTo>
                      <a:pt x="945" y="413"/>
                    </a:lnTo>
                    <a:lnTo>
                      <a:pt x="947" y="413"/>
                    </a:lnTo>
                    <a:lnTo>
                      <a:pt x="949" y="414"/>
                    </a:lnTo>
                    <a:lnTo>
                      <a:pt x="949" y="415"/>
                    </a:lnTo>
                    <a:lnTo>
                      <a:pt x="950" y="417"/>
                    </a:lnTo>
                    <a:lnTo>
                      <a:pt x="957" y="417"/>
                    </a:lnTo>
                    <a:lnTo>
                      <a:pt x="957" y="415"/>
                    </a:lnTo>
                    <a:lnTo>
                      <a:pt x="958" y="414"/>
                    </a:lnTo>
                    <a:lnTo>
                      <a:pt x="960" y="413"/>
                    </a:lnTo>
                    <a:lnTo>
                      <a:pt x="961" y="413"/>
                    </a:lnTo>
                    <a:lnTo>
                      <a:pt x="963" y="413"/>
                    </a:lnTo>
                    <a:lnTo>
                      <a:pt x="965" y="414"/>
                    </a:lnTo>
                    <a:lnTo>
                      <a:pt x="965" y="415"/>
                    </a:lnTo>
                    <a:lnTo>
                      <a:pt x="966" y="417"/>
                    </a:lnTo>
                    <a:lnTo>
                      <a:pt x="969" y="417"/>
                    </a:lnTo>
                    <a:lnTo>
                      <a:pt x="969" y="415"/>
                    </a:lnTo>
                    <a:lnTo>
                      <a:pt x="970" y="414"/>
                    </a:lnTo>
                    <a:lnTo>
                      <a:pt x="971" y="413"/>
                    </a:lnTo>
                    <a:lnTo>
                      <a:pt x="973" y="413"/>
                    </a:lnTo>
                    <a:lnTo>
                      <a:pt x="975" y="413"/>
                    </a:lnTo>
                    <a:lnTo>
                      <a:pt x="976" y="414"/>
                    </a:lnTo>
                    <a:lnTo>
                      <a:pt x="977" y="415"/>
                    </a:lnTo>
                    <a:lnTo>
                      <a:pt x="978" y="417"/>
                    </a:lnTo>
                    <a:lnTo>
                      <a:pt x="1214" y="417"/>
                    </a:lnTo>
                    <a:lnTo>
                      <a:pt x="1214" y="415"/>
                    </a:lnTo>
                    <a:lnTo>
                      <a:pt x="1215" y="414"/>
                    </a:lnTo>
                    <a:lnTo>
                      <a:pt x="1216" y="413"/>
                    </a:lnTo>
                    <a:lnTo>
                      <a:pt x="1218" y="413"/>
                    </a:lnTo>
                    <a:lnTo>
                      <a:pt x="1220" y="413"/>
                    </a:lnTo>
                    <a:lnTo>
                      <a:pt x="1221" y="414"/>
                    </a:lnTo>
                    <a:lnTo>
                      <a:pt x="1222" y="415"/>
                    </a:lnTo>
                    <a:lnTo>
                      <a:pt x="1223" y="417"/>
                    </a:lnTo>
                    <a:lnTo>
                      <a:pt x="1227" y="417"/>
                    </a:lnTo>
                    <a:lnTo>
                      <a:pt x="1227" y="415"/>
                    </a:lnTo>
                    <a:lnTo>
                      <a:pt x="1228" y="414"/>
                    </a:lnTo>
                    <a:lnTo>
                      <a:pt x="1230" y="413"/>
                    </a:lnTo>
                    <a:lnTo>
                      <a:pt x="1232" y="412"/>
                    </a:lnTo>
                    <a:lnTo>
                      <a:pt x="1234" y="412"/>
                    </a:lnTo>
                    <a:lnTo>
                      <a:pt x="1236" y="412"/>
                    </a:lnTo>
                    <a:lnTo>
                      <a:pt x="1237" y="413"/>
                    </a:lnTo>
                    <a:lnTo>
                      <a:pt x="1239" y="414"/>
                    </a:lnTo>
                    <a:lnTo>
                      <a:pt x="1240" y="415"/>
                    </a:lnTo>
                    <a:lnTo>
                      <a:pt x="1240" y="417"/>
                    </a:lnTo>
                    <a:lnTo>
                      <a:pt x="1242" y="417"/>
                    </a:lnTo>
                    <a:lnTo>
                      <a:pt x="1243" y="415"/>
                    </a:lnTo>
                    <a:lnTo>
                      <a:pt x="1244" y="414"/>
                    </a:lnTo>
                    <a:lnTo>
                      <a:pt x="1245" y="413"/>
                    </a:lnTo>
                    <a:lnTo>
                      <a:pt x="1247" y="413"/>
                    </a:lnTo>
                    <a:lnTo>
                      <a:pt x="1248" y="413"/>
                    </a:lnTo>
                    <a:lnTo>
                      <a:pt x="1250" y="414"/>
                    </a:lnTo>
                    <a:lnTo>
                      <a:pt x="1251" y="415"/>
                    </a:lnTo>
                    <a:lnTo>
                      <a:pt x="1251" y="417"/>
                    </a:lnTo>
                    <a:lnTo>
                      <a:pt x="1253" y="417"/>
                    </a:lnTo>
                    <a:lnTo>
                      <a:pt x="1253" y="415"/>
                    </a:lnTo>
                    <a:lnTo>
                      <a:pt x="1254" y="414"/>
                    </a:lnTo>
                    <a:lnTo>
                      <a:pt x="1256" y="413"/>
                    </a:lnTo>
                    <a:lnTo>
                      <a:pt x="1257" y="413"/>
                    </a:lnTo>
                    <a:lnTo>
                      <a:pt x="1259" y="413"/>
                    </a:lnTo>
                    <a:lnTo>
                      <a:pt x="1261" y="414"/>
                    </a:lnTo>
                    <a:lnTo>
                      <a:pt x="1262" y="415"/>
                    </a:lnTo>
                    <a:lnTo>
                      <a:pt x="1262" y="417"/>
                    </a:lnTo>
                    <a:lnTo>
                      <a:pt x="1266" y="417"/>
                    </a:lnTo>
                    <a:lnTo>
                      <a:pt x="1266" y="415"/>
                    </a:lnTo>
                    <a:lnTo>
                      <a:pt x="1267" y="413"/>
                    </a:lnTo>
                    <a:lnTo>
                      <a:pt x="1268" y="412"/>
                    </a:lnTo>
                    <a:lnTo>
                      <a:pt x="1270" y="411"/>
                    </a:lnTo>
                    <a:lnTo>
                      <a:pt x="1272" y="410"/>
                    </a:lnTo>
                    <a:lnTo>
                      <a:pt x="1275" y="410"/>
                    </a:lnTo>
                    <a:lnTo>
                      <a:pt x="1277" y="410"/>
                    </a:lnTo>
                    <a:lnTo>
                      <a:pt x="1279" y="411"/>
                    </a:lnTo>
                    <a:lnTo>
                      <a:pt x="1281" y="412"/>
                    </a:lnTo>
                    <a:lnTo>
                      <a:pt x="1282" y="413"/>
                    </a:lnTo>
                    <a:lnTo>
                      <a:pt x="1283" y="415"/>
                    </a:lnTo>
                    <a:lnTo>
                      <a:pt x="1284" y="417"/>
                    </a:lnTo>
                    <a:lnTo>
                      <a:pt x="1295" y="417"/>
                    </a:lnTo>
                    <a:lnTo>
                      <a:pt x="1295" y="415"/>
                    </a:lnTo>
                    <a:lnTo>
                      <a:pt x="1296" y="414"/>
                    </a:lnTo>
                    <a:lnTo>
                      <a:pt x="1297" y="413"/>
                    </a:lnTo>
                    <a:lnTo>
                      <a:pt x="1299" y="413"/>
                    </a:lnTo>
                    <a:lnTo>
                      <a:pt x="1301" y="413"/>
                    </a:lnTo>
                    <a:lnTo>
                      <a:pt x="1302" y="414"/>
                    </a:lnTo>
                    <a:lnTo>
                      <a:pt x="1303" y="415"/>
                    </a:lnTo>
                    <a:lnTo>
                      <a:pt x="1304" y="417"/>
                    </a:lnTo>
                    <a:lnTo>
                      <a:pt x="1339" y="417"/>
                    </a:lnTo>
                    <a:lnTo>
                      <a:pt x="1339" y="415"/>
                    </a:lnTo>
                    <a:lnTo>
                      <a:pt x="1340" y="413"/>
                    </a:lnTo>
                    <a:lnTo>
                      <a:pt x="1341" y="411"/>
                    </a:lnTo>
                    <a:lnTo>
                      <a:pt x="1343" y="410"/>
                    </a:lnTo>
                    <a:lnTo>
                      <a:pt x="1346" y="409"/>
                    </a:lnTo>
                    <a:lnTo>
                      <a:pt x="1348" y="408"/>
                    </a:lnTo>
                    <a:lnTo>
                      <a:pt x="1351" y="408"/>
                    </a:lnTo>
                    <a:lnTo>
                      <a:pt x="1354" y="409"/>
                    </a:lnTo>
                    <a:lnTo>
                      <a:pt x="1356" y="410"/>
                    </a:lnTo>
                    <a:lnTo>
                      <a:pt x="1358" y="411"/>
                    </a:lnTo>
                    <a:lnTo>
                      <a:pt x="1360" y="413"/>
                    </a:lnTo>
                    <a:lnTo>
                      <a:pt x="1361" y="415"/>
                    </a:lnTo>
                    <a:lnTo>
                      <a:pt x="1361" y="417"/>
                    </a:lnTo>
                    <a:lnTo>
                      <a:pt x="1370" y="417"/>
                    </a:lnTo>
                    <a:lnTo>
                      <a:pt x="1370" y="415"/>
                    </a:lnTo>
                    <a:lnTo>
                      <a:pt x="1371" y="414"/>
                    </a:lnTo>
                    <a:lnTo>
                      <a:pt x="1373" y="413"/>
                    </a:lnTo>
                    <a:lnTo>
                      <a:pt x="1375" y="413"/>
                    </a:lnTo>
                    <a:lnTo>
                      <a:pt x="1376" y="413"/>
                    </a:lnTo>
                    <a:lnTo>
                      <a:pt x="1378" y="414"/>
                    </a:lnTo>
                    <a:lnTo>
                      <a:pt x="1379" y="415"/>
                    </a:lnTo>
                    <a:lnTo>
                      <a:pt x="1379" y="417"/>
                    </a:lnTo>
                    <a:lnTo>
                      <a:pt x="1386" y="417"/>
                    </a:lnTo>
                    <a:lnTo>
                      <a:pt x="1386" y="415"/>
                    </a:lnTo>
                    <a:lnTo>
                      <a:pt x="1387" y="414"/>
                    </a:lnTo>
                    <a:lnTo>
                      <a:pt x="1389" y="413"/>
                    </a:lnTo>
                    <a:lnTo>
                      <a:pt x="1390" y="413"/>
                    </a:lnTo>
                    <a:lnTo>
                      <a:pt x="1392" y="413"/>
                    </a:lnTo>
                    <a:lnTo>
                      <a:pt x="1394" y="414"/>
                    </a:lnTo>
                    <a:lnTo>
                      <a:pt x="1395" y="415"/>
                    </a:lnTo>
                    <a:lnTo>
                      <a:pt x="1395" y="417"/>
                    </a:lnTo>
                    <a:lnTo>
                      <a:pt x="1404" y="417"/>
                    </a:lnTo>
                    <a:lnTo>
                      <a:pt x="1404" y="415"/>
                    </a:lnTo>
                    <a:lnTo>
                      <a:pt x="1405" y="414"/>
                    </a:lnTo>
                    <a:lnTo>
                      <a:pt x="1406" y="412"/>
                    </a:lnTo>
                    <a:lnTo>
                      <a:pt x="1408" y="412"/>
                    </a:lnTo>
                    <a:lnTo>
                      <a:pt x="1410" y="412"/>
                    </a:lnTo>
                    <a:lnTo>
                      <a:pt x="1412" y="412"/>
                    </a:lnTo>
                    <a:lnTo>
                      <a:pt x="1414" y="412"/>
                    </a:lnTo>
                    <a:lnTo>
                      <a:pt x="1416" y="414"/>
                    </a:lnTo>
                    <a:lnTo>
                      <a:pt x="1416" y="415"/>
                    </a:lnTo>
                    <a:lnTo>
                      <a:pt x="1417" y="417"/>
                    </a:lnTo>
                    <a:lnTo>
                      <a:pt x="1424" y="417"/>
                    </a:lnTo>
                    <a:lnTo>
                      <a:pt x="1424" y="415"/>
                    </a:lnTo>
                    <a:lnTo>
                      <a:pt x="1425" y="414"/>
                    </a:lnTo>
                    <a:lnTo>
                      <a:pt x="1427" y="413"/>
                    </a:lnTo>
                    <a:lnTo>
                      <a:pt x="1429" y="413"/>
                    </a:lnTo>
                    <a:lnTo>
                      <a:pt x="1430" y="413"/>
                    </a:lnTo>
                    <a:lnTo>
                      <a:pt x="1432" y="414"/>
                    </a:lnTo>
                    <a:lnTo>
                      <a:pt x="1433" y="415"/>
                    </a:lnTo>
                    <a:lnTo>
                      <a:pt x="1433" y="417"/>
                    </a:lnTo>
                    <a:lnTo>
                      <a:pt x="1440" y="417"/>
                    </a:lnTo>
                    <a:lnTo>
                      <a:pt x="1441" y="415"/>
                    </a:lnTo>
                    <a:lnTo>
                      <a:pt x="1442" y="414"/>
                    </a:lnTo>
                    <a:lnTo>
                      <a:pt x="1443" y="413"/>
                    </a:lnTo>
                    <a:lnTo>
                      <a:pt x="1445" y="413"/>
                    </a:lnTo>
                    <a:lnTo>
                      <a:pt x="1447" y="413"/>
                    </a:lnTo>
                    <a:lnTo>
                      <a:pt x="1448" y="414"/>
                    </a:lnTo>
                    <a:lnTo>
                      <a:pt x="1449" y="415"/>
                    </a:lnTo>
                    <a:lnTo>
                      <a:pt x="1449" y="417"/>
                    </a:lnTo>
                    <a:lnTo>
                      <a:pt x="1456" y="417"/>
                    </a:lnTo>
                    <a:lnTo>
                      <a:pt x="1456" y="415"/>
                    </a:lnTo>
                    <a:lnTo>
                      <a:pt x="1457" y="413"/>
                    </a:lnTo>
                    <a:lnTo>
                      <a:pt x="1459" y="412"/>
                    </a:lnTo>
                    <a:lnTo>
                      <a:pt x="1461" y="410"/>
                    </a:lnTo>
                    <a:lnTo>
                      <a:pt x="1464" y="410"/>
                    </a:lnTo>
                    <a:lnTo>
                      <a:pt x="1466" y="410"/>
                    </a:lnTo>
                    <a:lnTo>
                      <a:pt x="1468" y="410"/>
                    </a:lnTo>
                    <a:lnTo>
                      <a:pt x="1471" y="412"/>
                    </a:lnTo>
                    <a:lnTo>
                      <a:pt x="1472" y="413"/>
                    </a:lnTo>
                    <a:lnTo>
                      <a:pt x="1473" y="415"/>
                    </a:lnTo>
                    <a:lnTo>
                      <a:pt x="1474" y="417"/>
                    </a:lnTo>
                    <a:lnTo>
                      <a:pt x="1493" y="417"/>
                    </a:lnTo>
                    <a:lnTo>
                      <a:pt x="1493" y="652"/>
                    </a:lnTo>
                    <a:lnTo>
                      <a:pt x="1518" y="652"/>
                    </a:lnTo>
                    <a:lnTo>
                      <a:pt x="1518" y="66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26" name="Freeform 758"/>
              <p:cNvSpPr>
                <a:spLocks/>
              </p:cNvSpPr>
              <p:nvPr/>
            </p:nvSpPr>
            <p:spPr bwMode="auto">
              <a:xfrm>
                <a:off x="1304" y="1370"/>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27" name="Rectangle 759"/>
              <p:cNvSpPr>
                <a:spLocks noChangeArrowheads="1"/>
              </p:cNvSpPr>
              <p:nvPr/>
            </p:nvSpPr>
            <p:spPr bwMode="auto">
              <a:xfrm>
                <a:off x="2497" y="3458"/>
                <a:ext cx="216" cy="65"/>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528" name="Rectangle 760"/>
              <p:cNvSpPr>
                <a:spLocks noChangeArrowheads="1"/>
              </p:cNvSpPr>
              <p:nvPr/>
            </p:nvSpPr>
            <p:spPr bwMode="auto">
              <a:xfrm>
                <a:off x="2491" y="3466"/>
                <a:ext cx="231"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Cash Over/</a:t>
                </a:r>
                <a:endParaRPr lang="en-US">
                  <a:solidFill>
                    <a:srgbClr val="FF0000"/>
                  </a:solidFill>
                </a:endParaRPr>
              </a:p>
            </p:txBody>
          </p:sp>
          <p:sp>
            <p:nvSpPr>
              <p:cNvPr id="25529" name="Rectangle 761"/>
              <p:cNvSpPr>
                <a:spLocks noChangeArrowheads="1"/>
              </p:cNvSpPr>
              <p:nvPr/>
            </p:nvSpPr>
            <p:spPr bwMode="auto">
              <a:xfrm>
                <a:off x="2546" y="3492"/>
                <a:ext cx="116"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Short</a:t>
                </a:r>
                <a:endParaRPr lang="en-US">
                  <a:solidFill>
                    <a:srgbClr val="FF0000"/>
                  </a:solidFill>
                </a:endParaRPr>
              </a:p>
            </p:txBody>
          </p:sp>
          <p:sp>
            <p:nvSpPr>
              <p:cNvPr id="25530" name="Freeform 762"/>
              <p:cNvSpPr>
                <a:spLocks/>
              </p:cNvSpPr>
              <p:nvPr/>
            </p:nvSpPr>
            <p:spPr bwMode="auto">
              <a:xfrm>
                <a:off x="2713" y="3035"/>
                <a:ext cx="1395" cy="456"/>
              </a:xfrm>
              <a:custGeom>
                <a:avLst/>
                <a:gdLst>
                  <a:gd name="T0" fmla="*/ 0 w 1395"/>
                  <a:gd name="T1" fmla="*/ 456 h 456"/>
                  <a:gd name="T2" fmla="*/ 808 w 1395"/>
                  <a:gd name="T3" fmla="*/ 456 h 456"/>
                  <a:gd name="T4" fmla="*/ 808 w 1395"/>
                  <a:gd name="T5" fmla="*/ 454 h 456"/>
                  <a:gd name="T6" fmla="*/ 809 w 1395"/>
                  <a:gd name="T7" fmla="*/ 453 h 456"/>
                  <a:gd name="T8" fmla="*/ 810 w 1395"/>
                  <a:gd name="T9" fmla="*/ 453 h 456"/>
                  <a:gd name="T10" fmla="*/ 812 w 1395"/>
                  <a:gd name="T11" fmla="*/ 452 h 456"/>
                  <a:gd name="T12" fmla="*/ 814 w 1395"/>
                  <a:gd name="T13" fmla="*/ 453 h 456"/>
                  <a:gd name="T14" fmla="*/ 815 w 1395"/>
                  <a:gd name="T15" fmla="*/ 453 h 456"/>
                  <a:gd name="T16" fmla="*/ 816 w 1395"/>
                  <a:gd name="T17" fmla="*/ 454 h 456"/>
                  <a:gd name="T18" fmla="*/ 817 w 1395"/>
                  <a:gd name="T19" fmla="*/ 456 h 456"/>
                  <a:gd name="T20" fmla="*/ 838 w 1395"/>
                  <a:gd name="T21" fmla="*/ 456 h 456"/>
                  <a:gd name="T22" fmla="*/ 838 w 1395"/>
                  <a:gd name="T23" fmla="*/ 27 h 456"/>
                  <a:gd name="T24" fmla="*/ 1395 w 1395"/>
                  <a:gd name="T25" fmla="*/ 27 h 456"/>
                  <a:gd name="T26" fmla="*/ 1395 w 1395"/>
                  <a:gd name="T27" fmla="*/ 0 h 45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395"/>
                  <a:gd name="T43" fmla="*/ 0 h 456"/>
                  <a:gd name="T44" fmla="*/ 1395 w 1395"/>
                  <a:gd name="T45" fmla="*/ 456 h 45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395" h="456">
                    <a:moveTo>
                      <a:pt x="0" y="456"/>
                    </a:moveTo>
                    <a:lnTo>
                      <a:pt x="808" y="456"/>
                    </a:lnTo>
                    <a:lnTo>
                      <a:pt x="808" y="454"/>
                    </a:lnTo>
                    <a:lnTo>
                      <a:pt x="809" y="453"/>
                    </a:lnTo>
                    <a:lnTo>
                      <a:pt x="810" y="453"/>
                    </a:lnTo>
                    <a:lnTo>
                      <a:pt x="812" y="452"/>
                    </a:lnTo>
                    <a:lnTo>
                      <a:pt x="814" y="453"/>
                    </a:lnTo>
                    <a:lnTo>
                      <a:pt x="815" y="453"/>
                    </a:lnTo>
                    <a:lnTo>
                      <a:pt x="816" y="454"/>
                    </a:lnTo>
                    <a:lnTo>
                      <a:pt x="817" y="456"/>
                    </a:lnTo>
                    <a:lnTo>
                      <a:pt x="838" y="456"/>
                    </a:lnTo>
                    <a:lnTo>
                      <a:pt x="838" y="27"/>
                    </a:lnTo>
                    <a:lnTo>
                      <a:pt x="1395" y="27"/>
                    </a:lnTo>
                    <a:lnTo>
                      <a:pt x="1395" y="0"/>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31" name="Freeform 763"/>
              <p:cNvSpPr>
                <a:spLocks/>
              </p:cNvSpPr>
              <p:nvPr/>
            </p:nvSpPr>
            <p:spPr bwMode="auto">
              <a:xfrm>
                <a:off x="4102" y="3026"/>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32" name="Freeform 764"/>
              <p:cNvSpPr>
                <a:spLocks/>
              </p:cNvSpPr>
              <p:nvPr/>
            </p:nvSpPr>
            <p:spPr bwMode="auto">
              <a:xfrm>
                <a:off x="1702" y="2706"/>
                <a:ext cx="113" cy="231"/>
              </a:xfrm>
              <a:custGeom>
                <a:avLst/>
                <a:gdLst>
                  <a:gd name="T0" fmla="*/ 0 w 113"/>
                  <a:gd name="T1" fmla="*/ 0 h 231"/>
                  <a:gd name="T2" fmla="*/ 0 w 113"/>
                  <a:gd name="T3" fmla="*/ 116 h 231"/>
                  <a:gd name="T4" fmla="*/ 113 w 113"/>
                  <a:gd name="T5" fmla="*/ 116 h 231"/>
                  <a:gd name="T6" fmla="*/ 113 w 113"/>
                  <a:gd name="T7" fmla="*/ 231 h 231"/>
                  <a:gd name="T8" fmla="*/ 0 60000 65536"/>
                  <a:gd name="T9" fmla="*/ 0 60000 65536"/>
                  <a:gd name="T10" fmla="*/ 0 60000 65536"/>
                  <a:gd name="T11" fmla="*/ 0 60000 65536"/>
                  <a:gd name="T12" fmla="*/ 0 w 113"/>
                  <a:gd name="T13" fmla="*/ 0 h 231"/>
                  <a:gd name="T14" fmla="*/ 113 w 113"/>
                  <a:gd name="T15" fmla="*/ 231 h 231"/>
                </a:gdLst>
                <a:ahLst/>
                <a:cxnLst>
                  <a:cxn ang="T8">
                    <a:pos x="T0" y="T1"/>
                  </a:cxn>
                  <a:cxn ang="T9">
                    <a:pos x="T2" y="T3"/>
                  </a:cxn>
                  <a:cxn ang="T10">
                    <a:pos x="T4" y="T5"/>
                  </a:cxn>
                  <a:cxn ang="T11">
                    <a:pos x="T6" y="T7"/>
                  </a:cxn>
                </a:cxnLst>
                <a:rect l="T12" t="T13" r="T14" b="T15"/>
                <a:pathLst>
                  <a:path w="113" h="231">
                    <a:moveTo>
                      <a:pt x="0" y="0"/>
                    </a:moveTo>
                    <a:lnTo>
                      <a:pt x="0" y="116"/>
                    </a:lnTo>
                    <a:lnTo>
                      <a:pt x="113" y="116"/>
                    </a:lnTo>
                    <a:lnTo>
                      <a:pt x="113" y="231"/>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33" name="Freeform 765"/>
              <p:cNvSpPr>
                <a:spLocks/>
              </p:cNvSpPr>
              <p:nvPr/>
            </p:nvSpPr>
            <p:spPr bwMode="auto">
              <a:xfrm>
                <a:off x="1696" y="2697"/>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34" name="Freeform 766"/>
              <p:cNvSpPr>
                <a:spLocks/>
              </p:cNvSpPr>
              <p:nvPr/>
            </p:nvSpPr>
            <p:spPr bwMode="auto">
              <a:xfrm>
                <a:off x="1758" y="1977"/>
                <a:ext cx="2641" cy="736"/>
              </a:xfrm>
              <a:custGeom>
                <a:avLst/>
                <a:gdLst>
                  <a:gd name="T0" fmla="*/ 2578 w 2641"/>
                  <a:gd name="T1" fmla="*/ 44 h 736"/>
                  <a:gd name="T2" fmla="*/ 2569 w 2641"/>
                  <a:gd name="T3" fmla="*/ 47 h 736"/>
                  <a:gd name="T4" fmla="*/ 2561 w 2641"/>
                  <a:gd name="T5" fmla="*/ 45 h 736"/>
                  <a:gd name="T6" fmla="*/ 2554 w 2641"/>
                  <a:gd name="T7" fmla="*/ 44 h 736"/>
                  <a:gd name="T8" fmla="*/ 2530 w 2641"/>
                  <a:gd name="T9" fmla="*/ 47 h 736"/>
                  <a:gd name="T10" fmla="*/ 2522 w 2641"/>
                  <a:gd name="T11" fmla="*/ 45 h 736"/>
                  <a:gd name="T12" fmla="*/ 2129 w 2641"/>
                  <a:gd name="T13" fmla="*/ 734 h 736"/>
                  <a:gd name="T14" fmla="*/ 2121 w 2641"/>
                  <a:gd name="T15" fmla="*/ 734 h 736"/>
                  <a:gd name="T16" fmla="*/ 2094 w 2641"/>
                  <a:gd name="T17" fmla="*/ 732 h 736"/>
                  <a:gd name="T18" fmla="*/ 2058 w 2641"/>
                  <a:gd name="T19" fmla="*/ 734 h 736"/>
                  <a:gd name="T20" fmla="*/ 2050 w 2641"/>
                  <a:gd name="T21" fmla="*/ 734 h 736"/>
                  <a:gd name="T22" fmla="*/ 2036 w 2641"/>
                  <a:gd name="T23" fmla="*/ 732 h 736"/>
                  <a:gd name="T24" fmla="*/ 2006 w 2641"/>
                  <a:gd name="T25" fmla="*/ 734 h 736"/>
                  <a:gd name="T26" fmla="*/ 1998 w 2641"/>
                  <a:gd name="T27" fmla="*/ 734 h 736"/>
                  <a:gd name="T28" fmla="*/ 1982 w 2641"/>
                  <a:gd name="T29" fmla="*/ 732 h 736"/>
                  <a:gd name="T30" fmla="*/ 1923 w 2641"/>
                  <a:gd name="T31" fmla="*/ 734 h 736"/>
                  <a:gd name="T32" fmla="*/ 1915 w 2641"/>
                  <a:gd name="T33" fmla="*/ 734 h 736"/>
                  <a:gd name="T34" fmla="*/ 1669 w 2641"/>
                  <a:gd name="T35" fmla="*/ 732 h 736"/>
                  <a:gd name="T36" fmla="*/ 1621 w 2641"/>
                  <a:gd name="T37" fmla="*/ 734 h 736"/>
                  <a:gd name="T38" fmla="*/ 1613 w 2641"/>
                  <a:gd name="T39" fmla="*/ 734 h 736"/>
                  <a:gd name="T40" fmla="*/ 1505 w 2641"/>
                  <a:gd name="T41" fmla="*/ 732 h 736"/>
                  <a:gd name="T42" fmla="*/ 1415 w 2641"/>
                  <a:gd name="T43" fmla="*/ 734 h 736"/>
                  <a:gd name="T44" fmla="*/ 1407 w 2641"/>
                  <a:gd name="T45" fmla="*/ 734 h 736"/>
                  <a:gd name="T46" fmla="*/ 1294 w 2641"/>
                  <a:gd name="T47" fmla="*/ 732 h 736"/>
                  <a:gd name="T48" fmla="*/ 1123 w 2641"/>
                  <a:gd name="T49" fmla="*/ 734 h 736"/>
                  <a:gd name="T50" fmla="*/ 1115 w 2641"/>
                  <a:gd name="T51" fmla="*/ 734 h 736"/>
                  <a:gd name="T52" fmla="*/ 1018 w 2641"/>
                  <a:gd name="T53" fmla="*/ 732 h 736"/>
                  <a:gd name="T54" fmla="*/ 959 w 2641"/>
                  <a:gd name="T55" fmla="*/ 734 h 736"/>
                  <a:gd name="T56" fmla="*/ 951 w 2641"/>
                  <a:gd name="T57" fmla="*/ 734 h 736"/>
                  <a:gd name="T58" fmla="*/ 933 w 2641"/>
                  <a:gd name="T59" fmla="*/ 732 h 736"/>
                  <a:gd name="T60" fmla="*/ 885 w 2641"/>
                  <a:gd name="T61" fmla="*/ 734 h 736"/>
                  <a:gd name="T62" fmla="*/ 877 w 2641"/>
                  <a:gd name="T63" fmla="*/ 734 h 736"/>
                  <a:gd name="T64" fmla="*/ 746 w 2641"/>
                  <a:gd name="T65" fmla="*/ 732 h 736"/>
                  <a:gd name="T66" fmla="*/ 730 w 2641"/>
                  <a:gd name="T67" fmla="*/ 734 h 736"/>
                  <a:gd name="T68" fmla="*/ 722 w 2641"/>
                  <a:gd name="T69" fmla="*/ 734 h 736"/>
                  <a:gd name="T70" fmla="*/ 696 w 2641"/>
                  <a:gd name="T71" fmla="*/ 732 h 736"/>
                  <a:gd name="T72" fmla="*/ 671 w 2641"/>
                  <a:gd name="T73" fmla="*/ 734 h 736"/>
                  <a:gd name="T74" fmla="*/ 663 w 2641"/>
                  <a:gd name="T75" fmla="*/ 734 h 736"/>
                  <a:gd name="T76" fmla="*/ 579 w 2641"/>
                  <a:gd name="T77" fmla="*/ 732 h 736"/>
                  <a:gd name="T78" fmla="*/ 484 w 2641"/>
                  <a:gd name="T79" fmla="*/ 734 h 736"/>
                  <a:gd name="T80" fmla="*/ 476 w 2641"/>
                  <a:gd name="T81" fmla="*/ 734 h 736"/>
                  <a:gd name="T82" fmla="*/ 458 w 2641"/>
                  <a:gd name="T83" fmla="*/ 730 h 736"/>
                  <a:gd name="T84" fmla="*/ 447 w 2641"/>
                  <a:gd name="T85" fmla="*/ 734 h 736"/>
                  <a:gd name="T86" fmla="*/ 430 w 2641"/>
                  <a:gd name="T87" fmla="*/ 732 h 736"/>
                  <a:gd name="T88" fmla="*/ 392 w 2641"/>
                  <a:gd name="T89" fmla="*/ 734 h 736"/>
                  <a:gd name="T90" fmla="*/ 384 w 2641"/>
                  <a:gd name="T91" fmla="*/ 734 h 736"/>
                  <a:gd name="T92" fmla="*/ 374 w 2641"/>
                  <a:gd name="T93" fmla="*/ 730 h 736"/>
                  <a:gd name="T94" fmla="*/ 363 w 2641"/>
                  <a:gd name="T95" fmla="*/ 734 h 736"/>
                  <a:gd name="T96" fmla="*/ 334 w 2641"/>
                  <a:gd name="T97" fmla="*/ 730 h 736"/>
                  <a:gd name="T98" fmla="*/ 324 w 2641"/>
                  <a:gd name="T99" fmla="*/ 734 h 736"/>
                  <a:gd name="T100" fmla="*/ 257 w 2641"/>
                  <a:gd name="T101" fmla="*/ 732 h 736"/>
                  <a:gd name="T102" fmla="*/ 250 w 2641"/>
                  <a:gd name="T103" fmla="*/ 734 h 736"/>
                  <a:gd name="T104" fmla="*/ 241 w 2641"/>
                  <a:gd name="T105" fmla="*/ 734 h 736"/>
                  <a:gd name="T106" fmla="*/ 217 w 2641"/>
                  <a:gd name="T107" fmla="*/ 732 h 736"/>
                  <a:gd name="T108" fmla="*/ 203 w 2641"/>
                  <a:gd name="T109" fmla="*/ 734 h 736"/>
                  <a:gd name="T110" fmla="*/ 194 w 2641"/>
                  <a:gd name="T111" fmla="*/ 734 h 736"/>
                  <a:gd name="T112" fmla="*/ 137 w 2641"/>
                  <a:gd name="T113" fmla="*/ 732 h 736"/>
                  <a:gd name="T114" fmla="*/ 88 w 2641"/>
                  <a:gd name="T115" fmla="*/ 734 h 736"/>
                  <a:gd name="T116" fmla="*/ 79 w 2641"/>
                  <a:gd name="T117" fmla="*/ 734 h 7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41"/>
                  <a:gd name="T178" fmla="*/ 0 h 736"/>
                  <a:gd name="T179" fmla="*/ 2641 w 2641"/>
                  <a:gd name="T180" fmla="*/ 736 h 7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41" h="736">
                    <a:moveTo>
                      <a:pt x="2641" y="0"/>
                    </a:moveTo>
                    <a:lnTo>
                      <a:pt x="2641" y="47"/>
                    </a:lnTo>
                    <a:lnTo>
                      <a:pt x="2581" y="47"/>
                    </a:lnTo>
                    <a:lnTo>
                      <a:pt x="2580" y="46"/>
                    </a:lnTo>
                    <a:lnTo>
                      <a:pt x="2579" y="45"/>
                    </a:lnTo>
                    <a:lnTo>
                      <a:pt x="2578" y="44"/>
                    </a:lnTo>
                    <a:lnTo>
                      <a:pt x="2576" y="44"/>
                    </a:lnTo>
                    <a:lnTo>
                      <a:pt x="2574" y="44"/>
                    </a:lnTo>
                    <a:lnTo>
                      <a:pt x="2573" y="45"/>
                    </a:lnTo>
                    <a:lnTo>
                      <a:pt x="2572" y="46"/>
                    </a:lnTo>
                    <a:lnTo>
                      <a:pt x="2572" y="47"/>
                    </a:lnTo>
                    <a:lnTo>
                      <a:pt x="2569" y="47"/>
                    </a:lnTo>
                    <a:lnTo>
                      <a:pt x="2568" y="46"/>
                    </a:lnTo>
                    <a:lnTo>
                      <a:pt x="2567" y="45"/>
                    </a:lnTo>
                    <a:lnTo>
                      <a:pt x="2566" y="44"/>
                    </a:lnTo>
                    <a:lnTo>
                      <a:pt x="2564" y="44"/>
                    </a:lnTo>
                    <a:lnTo>
                      <a:pt x="2563" y="44"/>
                    </a:lnTo>
                    <a:lnTo>
                      <a:pt x="2561" y="45"/>
                    </a:lnTo>
                    <a:lnTo>
                      <a:pt x="2560" y="46"/>
                    </a:lnTo>
                    <a:lnTo>
                      <a:pt x="2560" y="47"/>
                    </a:lnTo>
                    <a:lnTo>
                      <a:pt x="2557" y="47"/>
                    </a:lnTo>
                    <a:lnTo>
                      <a:pt x="2557" y="46"/>
                    </a:lnTo>
                    <a:lnTo>
                      <a:pt x="2556" y="45"/>
                    </a:lnTo>
                    <a:lnTo>
                      <a:pt x="2554" y="44"/>
                    </a:lnTo>
                    <a:lnTo>
                      <a:pt x="2553" y="44"/>
                    </a:lnTo>
                    <a:lnTo>
                      <a:pt x="2551" y="44"/>
                    </a:lnTo>
                    <a:lnTo>
                      <a:pt x="2549" y="45"/>
                    </a:lnTo>
                    <a:lnTo>
                      <a:pt x="2548" y="46"/>
                    </a:lnTo>
                    <a:lnTo>
                      <a:pt x="2548" y="47"/>
                    </a:lnTo>
                    <a:lnTo>
                      <a:pt x="2530" y="47"/>
                    </a:lnTo>
                    <a:lnTo>
                      <a:pt x="2530" y="46"/>
                    </a:lnTo>
                    <a:lnTo>
                      <a:pt x="2529" y="45"/>
                    </a:lnTo>
                    <a:lnTo>
                      <a:pt x="2527" y="44"/>
                    </a:lnTo>
                    <a:lnTo>
                      <a:pt x="2525" y="44"/>
                    </a:lnTo>
                    <a:lnTo>
                      <a:pt x="2524" y="44"/>
                    </a:lnTo>
                    <a:lnTo>
                      <a:pt x="2522" y="45"/>
                    </a:lnTo>
                    <a:lnTo>
                      <a:pt x="2521" y="46"/>
                    </a:lnTo>
                    <a:lnTo>
                      <a:pt x="2521" y="47"/>
                    </a:lnTo>
                    <a:lnTo>
                      <a:pt x="2430" y="47"/>
                    </a:lnTo>
                    <a:lnTo>
                      <a:pt x="2430" y="736"/>
                    </a:lnTo>
                    <a:lnTo>
                      <a:pt x="2130" y="736"/>
                    </a:lnTo>
                    <a:lnTo>
                      <a:pt x="2129" y="734"/>
                    </a:lnTo>
                    <a:lnTo>
                      <a:pt x="2128" y="733"/>
                    </a:lnTo>
                    <a:lnTo>
                      <a:pt x="2127" y="733"/>
                    </a:lnTo>
                    <a:lnTo>
                      <a:pt x="2125" y="732"/>
                    </a:lnTo>
                    <a:lnTo>
                      <a:pt x="2123" y="733"/>
                    </a:lnTo>
                    <a:lnTo>
                      <a:pt x="2122" y="733"/>
                    </a:lnTo>
                    <a:lnTo>
                      <a:pt x="2121" y="734"/>
                    </a:lnTo>
                    <a:lnTo>
                      <a:pt x="2121" y="736"/>
                    </a:lnTo>
                    <a:lnTo>
                      <a:pt x="2099" y="736"/>
                    </a:lnTo>
                    <a:lnTo>
                      <a:pt x="2098" y="734"/>
                    </a:lnTo>
                    <a:lnTo>
                      <a:pt x="2098" y="733"/>
                    </a:lnTo>
                    <a:lnTo>
                      <a:pt x="2096" y="733"/>
                    </a:lnTo>
                    <a:lnTo>
                      <a:pt x="2094" y="732"/>
                    </a:lnTo>
                    <a:lnTo>
                      <a:pt x="2093" y="733"/>
                    </a:lnTo>
                    <a:lnTo>
                      <a:pt x="2091" y="733"/>
                    </a:lnTo>
                    <a:lnTo>
                      <a:pt x="2090" y="734"/>
                    </a:lnTo>
                    <a:lnTo>
                      <a:pt x="2090" y="736"/>
                    </a:lnTo>
                    <a:lnTo>
                      <a:pt x="2059" y="736"/>
                    </a:lnTo>
                    <a:lnTo>
                      <a:pt x="2058" y="734"/>
                    </a:lnTo>
                    <a:lnTo>
                      <a:pt x="2058" y="733"/>
                    </a:lnTo>
                    <a:lnTo>
                      <a:pt x="2056" y="733"/>
                    </a:lnTo>
                    <a:lnTo>
                      <a:pt x="2054" y="732"/>
                    </a:lnTo>
                    <a:lnTo>
                      <a:pt x="2053" y="733"/>
                    </a:lnTo>
                    <a:lnTo>
                      <a:pt x="2051" y="733"/>
                    </a:lnTo>
                    <a:lnTo>
                      <a:pt x="2050" y="734"/>
                    </a:lnTo>
                    <a:lnTo>
                      <a:pt x="2050" y="736"/>
                    </a:lnTo>
                    <a:lnTo>
                      <a:pt x="2040" y="736"/>
                    </a:lnTo>
                    <a:lnTo>
                      <a:pt x="2040" y="734"/>
                    </a:lnTo>
                    <a:lnTo>
                      <a:pt x="2039" y="733"/>
                    </a:lnTo>
                    <a:lnTo>
                      <a:pt x="2037" y="733"/>
                    </a:lnTo>
                    <a:lnTo>
                      <a:pt x="2036" y="732"/>
                    </a:lnTo>
                    <a:lnTo>
                      <a:pt x="2034" y="733"/>
                    </a:lnTo>
                    <a:lnTo>
                      <a:pt x="2033" y="733"/>
                    </a:lnTo>
                    <a:lnTo>
                      <a:pt x="2032" y="734"/>
                    </a:lnTo>
                    <a:lnTo>
                      <a:pt x="2031" y="736"/>
                    </a:lnTo>
                    <a:lnTo>
                      <a:pt x="2006" y="736"/>
                    </a:lnTo>
                    <a:lnTo>
                      <a:pt x="2006" y="734"/>
                    </a:lnTo>
                    <a:lnTo>
                      <a:pt x="2005" y="733"/>
                    </a:lnTo>
                    <a:lnTo>
                      <a:pt x="2004" y="733"/>
                    </a:lnTo>
                    <a:lnTo>
                      <a:pt x="2002" y="732"/>
                    </a:lnTo>
                    <a:lnTo>
                      <a:pt x="2000" y="733"/>
                    </a:lnTo>
                    <a:lnTo>
                      <a:pt x="1999" y="733"/>
                    </a:lnTo>
                    <a:lnTo>
                      <a:pt x="1998" y="734"/>
                    </a:lnTo>
                    <a:lnTo>
                      <a:pt x="1997" y="736"/>
                    </a:lnTo>
                    <a:lnTo>
                      <a:pt x="1986" y="736"/>
                    </a:lnTo>
                    <a:lnTo>
                      <a:pt x="1986" y="734"/>
                    </a:lnTo>
                    <a:lnTo>
                      <a:pt x="1985" y="733"/>
                    </a:lnTo>
                    <a:lnTo>
                      <a:pt x="1983" y="733"/>
                    </a:lnTo>
                    <a:lnTo>
                      <a:pt x="1982" y="732"/>
                    </a:lnTo>
                    <a:lnTo>
                      <a:pt x="1980" y="733"/>
                    </a:lnTo>
                    <a:lnTo>
                      <a:pt x="1978" y="733"/>
                    </a:lnTo>
                    <a:lnTo>
                      <a:pt x="1978" y="734"/>
                    </a:lnTo>
                    <a:lnTo>
                      <a:pt x="1977" y="736"/>
                    </a:lnTo>
                    <a:lnTo>
                      <a:pt x="1924" y="736"/>
                    </a:lnTo>
                    <a:lnTo>
                      <a:pt x="1923" y="734"/>
                    </a:lnTo>
                    <a:lnTo>
                      <a:pt x="1922" y="733"/>
                    </a:lnTo>
                    <a:lnTo>
                      <a:pt x="1921" y="733"/>
                    </a:lnTo>
                    <a:lnTo>
                      <a:pt x="1919" y="732"/>
                    </a:lnTo>
                    <a:lnTo>
                      <a:pt x="1917" y="733"/>
                    </a:lnTo>
                    <a:lnTo>
                      <a:pt x="1916" y="733"/>
                    </a:lnTo>
                    <a:lnTo>
                      <a:pt x="1915" y="734"/>
                    </a:lnTo>
                    <a:lnTo>
                      <a:pt x="1915" y="736"/>
                    </a:lnTo>
                    <a:lnTo>
                      <a:pt x="1673" y="736"/>
                    </a:lnTo>
                    <a:lnTo>
                      <a:pt x="1673" y="734"/>
                    </a:lnTo>
                    <a:lnTo>
                      <a:pt x="1672" y="733"/>
                    </a:lnTo>
                    <a:lnTo>
                      <a:pt x="1670" y="733"/>
                    </a:lnTo>
                    <a:lnTo>
                      <a:pt x="1669" y="732"/>
                    </a:lnTo>
                    <a:lnTo>
                      <a:pt x="1667" y="733"/>
                    </a:lnTo>
                    <a:lnTo>
                      <a:pt x="1665" y="733"/>
                    </a:lnTo>
                    <a:lnTo>
                      <a:pt x="1665" y="734"/>
                    </a:lnTo>
                    <a:lnTo>
                      <a:pt x="1664" y="736"/>
                    </a:lnTo>
                    <a:lnTo>
                      <a:pt x="1621" y="736"/>
                    </a:lnTo>
                    <a:lnTo>
                      <a:pt x="1621" y="734"/>
                    </a:lnTo>
                    <a:lnTo>
                      <a:pt x="1620" y="733"/>
                    </a:lnTo>
                    <a:lnTo>
                      <a:pt x="1618" y="733"/>
                    </a:lnTo>
                    <a:lnTo>
                      <a:pt x="1617" y="732"/>
                    </a:lnTo>
                    <a:lnTo>
                      <a:pt x="1615" y="733"/>
                    </a:lnTo>
                    <a:lnTo>
                      <a:pt x="1614" y="733"/>
                    </a:lnTo>
                    <a:lnTo>
                      <a:pt x="1613" y="734"/>
                    </a:lnTo>
                    <a:lnTo>
                      <a:pt x="1612" y="736"/>
                    </a:lnTo>
                    <a:lnTo>
                      <a:pt x="1510" y="736"/>
                    </a:lnTo>
                    <a:lnTo>
                      <a:pt x="1510" y="734"/>
                    </a:lnTo>
                    <a:lnTo>
                      <a:pt x="1509" y="733"/>
                    </a:lnTo>
                    <a:lnTo>
                      <a:pt x="1507" y="733"/>
                    </a:lnTo>
                    <a:lnTo>
                      <a:pt x="1505" y="732"/>
                    </a:lnTo>
                    <a:lnTo>
                      <a:pt x="1504" y="733"/>
                    </a:lnTo>
                    <a:lnTo>
                      <a:pt x="1502" y="733"/>
                    </a:lnTo>
                    <a:lnTo>
                      <a:pt x="1501" y="734"/>
                    </a:lnTo>
                    <a:lnTo>
                      <a:pt x="1501" y="736"/>
                    </a:lnTo>
                    <a:lnTo>
                      <a:pt x="1415" y="736"/>
                    </a:lnTo>
                    <a:lnTo>
                      <a:pt x="1415" y="734"/>
                    </a:lnTo>
                    <a:lnTo>
                      <a:pt x="1414" y="733"/>
                    </a:lnTo>
                    <a:lnTo>
                      <a:pt x="1413" y="733"/>
                    </a:lnTo>
                    <a:lnTo>
                      <a:pt x="1411" y="732"/>
                    </a:lnTo>
                    <a:lnTo>
                      <a:pt x="1409" y="733"/>
                    </a:lnTo>
                    <a:lnTo>
                      <a:pt x="1408" y="733"/>
                    </a:lnTo>
                    <a:lnTo>
                      <a:pt x="1407" y="734"/>
                    </a:lnTo>
                    <a:lnTo>
                      <a:pt x="1406" y="736"/>
                    </a:lnTo>
                    <a:lnTo>
                      <a:pt x="1298" y="736"/>
                    </a:lnTo>
                    <a:lnTo>
                      <a:pt x="1298" y="734"/>
                    </a:lnTo>
                    <a:lnTo>
                      <a:pt x="1297" y="733"/>
                    </a:lnTo>
                    <a:lnTo>
                      <a:pt x="1295" y="733"/>
                    </a:lnTo>
                    <a:lnTo>
                      <a:pt x="1294" y="732"/>
                    </a:lnTo>
                    <a:lnTo>
                      <a:pt x="1292" y="733"/>
                    </a:lnTo>
                    <a:lnTo>
                      <a:pt x="1290" y="733"/>
                    </a:lnTo>
                    <a:lnTo>
                      <a:pt x="1290" y="734"/>
                    </a:lnTo>
                    <a:lnTo>
                      <a:pt x="1289" y="736"/>
                    </a:lnTo>
                    <a:lnTo>
                      <a:pt x="1124" y="736"/>
                    </a:lnTo>
                    <a:lnTo>
                      <a:pt x="1123" y="734"/>
                    </a:lnTo>
                    <a:lnTo>
                      <a:pt x="1122" y="733"/>
                    </a:lnTo>
                    <a:lnTo>
                      <a:pt x="1121" y="733"/>
                    </a:lnTo>
                    <a:lnTo>
                      <a:pt x="1119" y="732"/>
                    </a:lnTo>
                    <a:lnTo>
                      <a:pt x="1118" y="733"/>
                    </a:lnTo>
                    <a:lnTo>
                      <a:pt x="1116" y="733"/>
                    </a:lnTo>
                    <a:lnTo>
                      <a:pt x="1115" y="734"/>
                    </a:lnTo>
                    <a:lnTo>
                      <a:pt x="1115" y="736"/>
                    </a:lnTo>
                    <a:lnTo>
                      <a:pt x="1023" y="736"/>
                    </a:lnTo>
                    <a:lnTo>
                      <a:pt x="1023" y="734"/>
                    </a:lnTo>
                    <a:lnTo>
                      <a:pt x="1022" y="733"/>
                    </a:lnTo>
                    <a:lnTo>
                      <a:pt x="1020" y="733"/>
                    </a:lnTo>
                    <a:lnTo>
                      <a:pt x="1018" y="732"/>
                    </a:lnTo>
                    <a:lnTo>
                      <a:pt x="1017" y="733"/>
                    </a:lnTo>
                    <a:lnTo>
                      <a:pt x="1015" y="733"/>
                    </a:lnTo>
                    <a:lnTo>
                      <a:pt x="1014" y="734"/>
                    </a:lnTo>
                    <a:lnTo>
                      <a:pt x="1014" y="736"/>
                    </a:lnTo>
                    <a:lnTo>
                      <a:pt x="960" y="736"/>
                    </a:lnTo>
                    <a:lnTo>
                      <a:pt x="959" y="734"/>
                    </a:lnTo>
                    <a:lnTo>
                      <a:pt x="958" y="733"/>
                    </a:lnTo>
                    <a:lnTo>
                      <a:pt x="957" y="733"/>
                    </a:lnTo>
                    <a:lnTo>
                      <a:pt x="955" y="732"/>
                    </a:lnTo>
                    <a:lnTo>
                      <a:pt x="953" y="733"/>
                    </a:lnTo>
                    <a:lnTo>
                      <a:pt x="952" y="733"/>
                    </a:lnTo>
                    <a:lnTo>
                      <a:pt x="951" y="734"/>
                    </a:lnTo>
                    <a:lnTo>
                      <a:pt x="951" y="736"/>
                    </a:lnTo>
                    <a:lnTo>
                      <a:pt x="937" y="736"/>
                    </a:lnTo>
                    <a:lnTo>
                      <a:pt x="937" y="734"/>
                    </a:lnTo>
                    <a:lnTo>
                      <a:pt x="936" y="733"/>
                    </a:lnTo>
                    <a:lnTo>
                      <a:pt x="934" y="733"/>
                    </a:lnTo>
                    <a:lnTo>
                      <a:pt x="933" y="732"/>
                    </a:lnTo>
                    <a:lnTo>
                      <a:pt x="931" y="733"/>
                    </a:lnTo>
                    <a:lnTo>
                      <a:pt x="929" y="733"/>
                    </a:lnTo>
                    <a:lnTo>
                      <a:pt x="928" y="734"/>
                    </a:lnTo>
                    <a:lnTo>
                      <a:pt x="928" y="736"/>
                    </a:lnTo>
                    <a:lnTo>
                      <a:pt x="885" y="736"/>
                    </a:lnTo>
                    <a:lnTo>
                      <a:pt x="885" y="734"/>
                    </a:lnTo>
                    <a:lnTo>
                      <a:pt x="884" y="733"/>
                    </a:lnTo>
                    <a:lnTo>
                      <a:pt x="882" y="733"/>
                    </a:lnTo>
                    <a:lnTo>
                      <a:pt x="881" y="732"/>
                    </a:lnTo>
                    <a:lnTo>
                      <a:pt x="879" y="733"/>
                    </a:lnTo>
                    <a:lnTo>
                      <a:pt x="878" y="733"/>
                    </a:lnTo>
                    <a:lnTo>
                      <a:pt x="877" y="734"/>
                    </a:lnTo>
                    <a:lnTo>
                      <a:pt x="876" y="736"/>
                    </a:lnTo>
                    <a:lnTo>
                      <a:pt x="750" y="736"/>
                    </a:lnTo>
                    <a:lnTo>
                      <a:pt x="750" y="734"/>
                    </a:lnTo>
                    <a:lnTo>
                      <a:pt x="749" y="733"/>
                    </a:lnTo>
                    <a:lnTo>
                      <a:pt x="748" y="733"/>
                    </a:lnTo>
                    <a:lnTo>
                      <a:pt x="746" y="732"/>
                    </a:lnTo>
                    <a:lnTo>
                      <a:pt x="744" y="733"/>
                    </a:lnTo>
                    <a:lnTo>
                      <a:pt x="743" y="733"/>
                    </a:lnTo>
                    <a:lnTo>
                      <a:pt x="742" y="734"/>
                    </a:lnTo>
                    <a:lnTo>
                      <a:pt x="741" y="736"/>
                    </a:lnTo>
                    <a:lnTo>
                      <a:pt x="730" y="736"/>
                    </a:lnTo>
                    <a:lnTo>
                      <a:pt x="730" y="734"/>
                    </a:lnTo>
                    <a:lnTo>
                      <a:pt x="729" y="733"/>
                    </a:lnTo>
                    <a:lnTo>
                      <a:pt x="728" y="733"/>
                    </a:lnTo>
                    <a:lnTo>
                      <a:pt x="726" y="732"/>
                    </a:lnTo>
                    <a:lnTo>
                      <a:pt x="724" y="733"/>
                    </a:lnTo>
                    <a:lnTo>
                      <a:pt x="723" y="733"/>
                    </a:lnTo>
                    <a:lnTo>
                      <a:pt x="722" y="734"/>
                    </a:lnTo>
                    <a:lnTo>
                      <a:pt x="721" y="736"/>
                    </a:lnTo>
                    <a:lnTo>
                      <a:pt x="701" y="736"/>
                    </a:lnTo>
                    <a:lnTo>
                      <a:pt x="701" y="734"/>
                    </a:lnTo>
                    <a:lnTo>
                      <a:pt x="700" y="733"/>
                    </a:lnTo>
                    <a:lnTo>
                      <a:pt x="698" y="733"/>
                    </a:lnTo>
                    <a:lnTo>
                      <a:pt x="696" y="732"/>
                    </a:lnTo>
                    <a:lnTo>
                      <a:pt x="695" y="733"/>
                    </a:lnTo>
                    <a:lnTo>
                      <a:pt x="693" y="733"/>
                    </a:lnTo>
                    <a:lnTo>
                      <a:pt x="692" y="734"/>
                    </a:lnTo>
                    <a:lnTo>
                      <a:pt x="692" y="736"/>
                    </a:lnTo>
                    <a:lnTo>
                      <a:pt x="672" y="736"/>
                    </a:lnTo>
                    <a:lnTo>
                      <a:pt x="671" y="734"/>
                    </a:lnTo>
                    <a:lnTo>
                      <a:pt x="670" y="733"/>
                    </a:lnTo>
                    <a:lnTo>
                      <a:pt x="669" y="733"/>
                    </a:lnTo>
                    <a:lnTo>
                      <a:pt x="667" y="732"/>
                    </a:lnTo>
                    <a:lnTo>
                      <a:pt x="665" y="733"/>
                    </a:lnTo>
                    <a:lnTo>
                      <a:pt x="664" y="733"/>
                    </a:lnTo>
                    <a:lnTo>
                      <a:pt x="663" y="734"/>
                    </a:lnTo>
                    <a:lnTo>
                      <a:pt x="663" y="736"/>
                    </a:lnTo>
                    <a:lnTo>
                      <a:pt x="584" y="736"/>
                    </a:lnTo>
                    <a:lnTo>
                      <a:pt x="583" y="734"/>
                    </a:lnTo>
                    <a:lnTo>
                      <a:pt x="582" y="733"/>
                    </a:lnTo>
                    <a:lnTo>
                      <a:pt x="581" y="733"/>
                    </a:lnTo>
                    <a:lnTo>
                      <a:pt x="579" y="732"/>
                    </a:lnTo>
                    <a:lnTo>
                      <a:pt x="577" y="733"/>
                    </a:lnTo>
                    <a:lnTo>
                      <a:pt x="576" y="733"/>
                    </a:lnTo>
                    <a:lnTo>
                      <a:pt x="575" y="734"/>
                    </a:lnTo>
                    <a:lnTo>
                      <a:pt x="575" y="736"/>
                    </a:lnTo>
                    <a:lnTo>
                      <a:pt x="484" y="736"/>
                    </a:lnTo>
                    <a:lnTo>
                      <a:pt x="484" y="734"/>
                    </a:lnTo>
                    <a:lnTo>
                      <a:pt x="483" y="733"/>
                    </a:lnTo>
                    <a:lnTo>
                      <a:pt x="482" y="733"/>
                    </a:lnTo>
                    <a:lnTo>
                      <a:pt x="480" y="732"/>
                    </a:lnTo>
                    <a:lnTo>
                      <a:pt x="478" y="733"/>
                    </a:lnTo>
                    <a:lnTo>
                      <a:pt x="477" y="733"/>
                    </a:lnTo>
                    <a:lnTo>
                      <a:pt x="476" y="734"/>
                    </a:lnTo>
                    <a:lnTo>
                      <a:pt x="475" y="736"/>
                    </a:lnTo>
                    <a:lnTo>
                      <a:pt x="464" y="736"/>
                    </a:lnTo>
                    <a:lnTo>
                      <a:pt x="463" y="734"/>
                    </a:lnTo>
                    <a:lnTo>
                      <a:pt x="462" y="732"/>
                    </a:lnTo>
                    <a:lnTo>
                      <a:pt x="461" y="731"/>
                    </a:lnTo>
                    <a:lnTo>
                      <a:pt x="458" y="730"/>
                    </a:lnTo>
                    <a:lnTo>
                      <a:pt x="456" y="729"/>
                    </a:lnTo>
                    <a:lnTo>
                      <a:pt x="454" y="729"/>
                    </a:lnTo>
                    <a:lnTo>
                      <a:pt x="451" y="730"/>
                    </a:lnTo>
                    <a:lnTo>
                      <a:pt x="449" y="731"/>
                    </a:lnTo>
                    <a:lnTo>
                      <a:pt x="448" y="732"/>
                    </a:lnTo>
                    <a:lnTo>
                      <a:pt x="447" y="734"/>
                    </a:lnTo>
                    <a:lnTo>
                      <a:pt x="446" y="736"/>
                    </a:lnTo>
                    <a:lnTo>
                      <a:pt x="435" y="736"/>
                    </a:lnTo>
                    <a:lnTo>
                      <a:pt x="435" y="734"/>
                    </a:lnTo>
                    <a:lnTo>
                      <a:pt x="434" y="733"/>
                    </a:lnTo>
                    <a:lnTo>
                      <a:pt x="432" y="733"/>
                    </a:lnTo>
                    <a:lnTo>
                      <a:pt x="430" y="732"/>
                    </a:lnTo>
                    <a:lnTo>
                      <a:pt x="429" y="733"/>
                    </a:lnTo>
                    <a:lnTo>
                      <a:pt x="427" y="733"/>
                    </a:lnTo>
                    <a:lnTo>
                      <a:pt x="426" y="734"/>
                    </a:lnTo>
                    <a:lnTo>
                      <a:pt x="426" y="736"/>
                    </a:lnTo>
                    <a:lnTo>
                      <a:pt x="392" y="736"/>
                    </a:lnTo>
                    <a:lnTo>
                      <a:pt x="392" y="734"/>
                    </a:lnTo>
                    <a:lnTo>
                      <a:pt x="391" y="733"/>
                    </a:lnTo>
                    <a:lnTo>
                      <a:pt x="389" y="733"/>
                    </a:lnTo>
                    <a:lnTo>
                      <a:pt x="388" y="732"/>
                    </a:lnTo>
                    <a:lnTo>
                      <a:pt x="386" y="733"/>
                    </a:lnTo>
                    <a:lnTo>
                      <a:pt x="384" y="733"/>
                    </a:lnTo>
                    <a:lnTo>
                      <a:pt x="384" y="734"/>
                    </a:lnTo>
                    <a:lnTo>
                      <a:pt x="383" y="736"/>
                    </a:lnTo>
                    <a:lnTo>
                      <a:pt x="379" y="736"/>
                    </a:lnTo>
                    <a:lnTo>
                      <a:pt x="378" y="734"/>
                    </a:lnTo>
                    <a:lnTo>
                      <a:pt x="377" y="732"/>
                    </a:lnTo>
                    <a:lnTo>
                      <a:pt x="376" y="731"/>
                    </a:lnTo>
                    <a:lnTo>
                      <a:pt x="374" y="730"/>
                    </a:lnTo>
                    <a:lnTo>
                      <a:pt x="372" y="730"/>
                    </a:lnTo>
                    <a:lnTo>
                      <a:pt x="370" y="730"/>
                    </a:lnTo>
                    <a:lnTo>
                      <a:pt x="368" y="730"/>
                    </a:lnTo>
                    <a:lnTo>
                      <a:pt x="366" y="731"/>
                    </a:lnTo>
                    <a:lnTo>
                      <a:pt x="364" y="732"/>
                    </a:lnTo>
                    <a:lnTo>
                      <a:pt x="363" y="734"/>
                    </a:lnTo>
                    <a:lnTo>
                      <a:pt x="363" y="736"/>
                    </a:lnTo>
                    <a:lnTo>
                      <a:pt x="338" y="736"/>
                    </a:lnTo>
                    <a:lnTo>
                      <a:pt x="338" y="734"/>
                    </a:lnTo>
                    <a:lnTo>
                      <a:pt x="337" y="733"/>
                    </a:lnTo>
                    <a:lnTo>
                      <a:pt x="335" y="731"/>
                    </a:lnTo>
                    <a:lnTo>
                      <a:pt x="334" y="730"/>
                    </a:lnTo>
                    <a:lnTo>
                      <a:pt x="332" y="730"/>
                    </a:lnTo>
                    <a:lnTo>
                      <a:pt x="330" y="730"/>
                    </a:lnTo>
                    <a:lnTo>
                      <a:pt x="328" y="730"/>
                    </a:lnTo>
                    <a:lnTo>
                      <a:pt x="326" y="731"/>
                    </a:lnTo>
                    <a:lnTo>
                      <a:pt x="324" y="733"/>
                    </a:lnTo>
                    <a:lnTo>
                      <a:pt x="324" y="734"/>
                    </a:lnTo>
                    <a:lnTo>
                      <a:pt x="323" y="736"/>
                    </a:lnTo>
                    <a:lnTo>
                      <a:pt x="261" y="736"/>
                    </a:lnTo>
                    <a:lnTo>
                      <a:pt x="261" y="734"/>
                    </a:lnTo>
                    <a:lnTo>
                      <a:pt x="260" y="733"/>
                    </a:lnTo>
                    <a:lnTo>
                      <a:pt x="258" y="733"/>
                    </a:lnTo>
                    <a:lnTo>
                      <a:pt x="257" y="732"/>
                    </a:lnTo>
                    <a:lnTo>
                      <a:pt x="255" y="733"/>
                    </a:lnTo>
                    <a:lnTo>
                      <a:pt x="253" y="733"/>
                    </a:lnTo>
                    <a:lnTo>
                      <a:pt x="252" y="734"/>
                    </a:lnTo>
                    <a:lnTo>
                      <a:pt x="252" y="736"/>
                    </a:lnTo>
                    <a:lnTo>
                      <a:pt x="250" y="736"/>
                    </a:lnTo>
                    <a:lnTo>
                      <a:pt x="250" y="734"/>
                    </a:lnTo>
                    <a:lnTo>
                      <a:pt x="249" y="733"/>
                    </a:lnTo>
                    <a:lnTo>
                      <a:pt x="247" y="733"/>
                    </a:lnTo>
                    <a:lnTo>
                      <a:pt x="246" y="732"/>
                    </a:lnTo>
                    <a:lnTo>
                      <a:pt x="244" y="733"/>
                    </a:lnTo>
                    <a:lnTo>
                      <a:pt x="242" y="733"/>
                    </a:lnTo>
                    <a:lnTo>
                      <a:pt x="241" y="734"/>
                    </a:lnTo>
                    <a:lnTo>
                      <a:pt x="241" y="736"/>
                    </a:lnTo>
                    <a:lnTo>
                      <a:pt x="221" y="736"/>
                    </a:lnTo>
                    <a:lnTo>
                      <a:pt x="221" y="734"/>
                    </a:lnTo>
                    <a:lnTo>
                      <a:pt x="220" y="733"/>
                    </a:lnTo>
                    <a:lnTo>
                      <a:pt x="218" y="733"/>
                    </a:lnTo>
                    <a:lnTo>
                      <a:pt x="217" y="732"/>
                    </a:lnTo>
                    <a:lnTo>
                      <a:pt x="215" y="733"/>
                    </a:lnTo>
                    <a:lnTo>
                      <a:pt x="214" y="733"/>
                    </a:lnTo>
                    <a:lnTo>
                      <a:pt x="213" y="734"/>
                    </a:lnTo>
                    <a:lnTo>
                      <a:pt x="212" y="736"/>
                    </a:lnTo>
                    <a:lnTo>
                      <a:pt x="203" y="736"/>
                    </a:lnTo>
                    <a:lnTo>
                      <a:pt x="203" y="734"/>
                    </a:lnTo>
                    <a:lnTo>
                      <a:pt x="202" y="733"/>
                    </a:lnTo>
                    <a:lnTo>
                      <a:pt x="200" y="733"/>
                    </a:lnTo>
                    <a:lnTo>
                      <a:pt x="199" y="732"/>
                    </a:lnTo>
                    <a:lnTo>
                      <a:pt x="197" y="733"/>
                    </a:lnTo>
                    <a:lnTo>
                      <a:pt x="195" y="733"/>
                    </a:lnTo>
                    <a:lnTo>
                      <a:pt x="194" y="734"/>
                    </a:lnTo>
                    <a:lnTo>
                      <a:pt x="194" y="736"/>
                    </a:lnTo>
                    <a:lnTo>
                      <a:pt x="141" y="736"/>
                    </a:lnTo>
                    <a:lnTo>
                      <a:pt x="141" y="734"/>
                    </a:lnTo>
                    <a:lnTo>
                      <a:pt x="140" y="733"/>
                    </a:lnTo>
                    <a:lnTo>
                      <a:pt x="139" y="733"/>
                    </a:lnTo>
                    <a:lnTo>
                      <a:pt x="137" y="732"/>
                    </a:lnTo>
                    <a:lnTo>
                      <a:pt x="135" y="733"/>
                    </a:lnTo>
                    <a:lnTo>
                      <a:pt x="134" y="733"/>
                    </a:lnTo>
                    <a:lnTo>
                      <a:pt x="133" y="734"/>
                    </a:lnTo>
                    <a:lnTo>
                      <a:pt x="132" y="736"/>
                    </a:lnTo>
                    <a:lnTo>
                      <a:pt x="88" y="736"/>
                    </a:lnTo>
                    <a:lnTo>
                      <a:pt x="88" y="734"/>
                    </a:lnTo>
                    <a:lnTo>
                      <a:pt x="87" y="733"/>
                    </a:lnTo>
                    <a:lnTo>
                      <a:pt x="85" y="733"/>
                    </a:lnTo>
                    <a:lnTo>
                      <a:pt x="84" y="732"/>
                    </a:lnTo>
                    <a:lnTo>
                      <a:pt x="82" y="733"/>
                    </a:lnTo>
                    <a:lnTo>
                      <a:pt x="81" y="733"/>
                    </a:lnTo>
                    <a:lnTo>
                      <a:pt x="79" y="734"/>
                    </a:lnTo>
                    <a:lnTo>
                      <a:pt x="79" y="736"/>
                    </a:lnTo>
                    <a:lnTo>
                      <a:pt x="0" y="736"/>
                    </a:lnTo>
                    <a:lnTo>
                      <a:pt x="0" y="72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35" name="Freeform 767"/>
              <p:cNvSpPr>
                <a:spLocks/>
              </p:cNvSpPr>
              <p:nvPr/>
            </p:nvSpPr>
            <p:spPr bwMode="auto">
              <a:xfrm>
                <a:off x="1752" y="2697"/>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36" name="Freeform 768"/>
              <p:cNvSpPr>
                <a:spLocks/>
              </p:cNvSpPr>
              <p:nvPr/>
            </p:nvSpPr>
            <p:spPr bwMode="auto">
              <a:xfrm>
                <a:off x="1797" y="1216"/>
                <a:ext cx="3080" cy="1469"/>
              </a:xfrm>
              <a:custGeom>
                <a:avLst/>
                <a:gdLst>
                  <a:gd name="T0" fmla="*/ 3010 w 3080"/>
                  <a:gd name="T1" fmla="*/ 455 h 1469"/>
                  <a:gd name="T2" fmla="*/ 2999 w 3080"/>
                  <a:gd name="T3" fmla="*/ 456 h 1469"/>
                  <a:gd name="T4" fmla="*/ 2976 w 3080"/>
                  <a:gd name="T5" fmla="*/ 459 h 1469"/>
                  <a:gd name="T6" fmla="*/ 2967 w 3080"/>
                  <a:gd name="T7" fmla="*/ 457 h 1469"/>
                  <a:gd name="T8" fmla="*/ 2942 w 3080"/>
                  <a:gd name="T9" fmla="*/ 456 h 1469"/>
                  <a:gd name="T10" fmla="*/ 2898 w 3080"/>
                  <a:gd name="T11" fmla="*/ 1467 h 1469"/>
                  <a:gd name="T12" fmla="*/ 2889 w 3080"/>
                  <a:gd name="T13" fmla="*/ 1469 h 1469"/>
                  <a:gd name="T14" fmla="*/ 2650 w 3080"/>
                  <a:gd name="T15" fmla="*/ 1466 h 1469"/>
                  <a:gd name="T16" fmla="*/ 2588 w 3080"/>
                  <a:gd name="T17" fmla="*/ 1465 h 1469"/>
                  <a:gd name="T18" fmla="*/ 2479 w 3080"/>
                  <a:gd name="T19" fmla="*/ 1466 h 1469"/>
                  <a:gd name="T20" fmla="*/ 2467 w 3080"/>
                  <a:gd name="T21" fmla="*/ 1469 h 1469"/>
                  <a:gd name="T22" fmla="*/ 2459 w 3080"/>
                  <a:gd name="T23" fmla="*/ 1467 h 1469"/>
                  <a:gd name="T24" fmla="*/ 2389 w 3080"/>
                  <a:gd name="T25" fmla="*/ 1465 h 1469"/>
                  <a:gd name="T26" fmla="*/ 2088 w 3080"/>
                  <a:gd name="T27" fmla="*/ 1465 h 1469"/>
                  <a:gd name="T28" fmla="*/ 2059 w 3080"/>
                  <a:gd name="T29" fmla="*/ 1467 h 1469"/>
                  <a:gd name="T30" fmla="*/ 2051 w 3080"/>
                  <a:gd name="T31" fmla="*/ 1469 h 1469"/>
                  <a:gd name="T32" fmla="*/ 2012 w 3080"/>
                  <a:gd name="T33" fmla="*/ 1466 h 1469"/>
                  <a:gd name="T34" fmla="*/ 1997 w 3080"/>
                  <a:gd name="T35" fmla="*/ 1465 h 1469"/>
                  <a:gd name="T36" fmla="*/ 1966 w 3080"/>
                  <a:gd name="T37" fmla="*/ 1466 h 1469"/>
                  <a:gd name="T38" fmla="*/ 1947 w 3080"/>
                  <a:gd name="T39" fmla="*/ 1469 h 1469"/>
                  <a:gd name="T40" fmla="*/ 1939 w 3080"/>
                  <a:gd name="T41" fmla="*/ 1467 h 1469"/>
                  <a:gd name="T42" fmla="*/ 1878 w 3080"/>
                  <a:gd name="T43" fmla="*/ 1465 h 1469"/>
                  <a:gd name="T44" fmla="*/ 1675 w 3080"/>
                  <a:gd name="T45" fmla="*/ 1465 h 1469"/>
                  <a:gd name="T46" fmla="*/ 1634 w 3080"/>
                  <a:gd name="T47" fmla="*/ 1467 h 1469"/>
                  <a:gd name="T48" fmla="*/ 1625 w 3080"/>
                  <a:gd name="T49" fmla="*/ 1469 h 1469"/>
                  <a:gd name="T50" fmla="*/ 1463 w 3080"/>
                  <a:gd name="T51" fmla="*/ 1466 h 1469"/>
                  <a:gd name="T52" fmla="*/ 1372 w 3080"/>
                  <a:gd name="T53" fmla="*/ 1465 h 1469"/>
                  <a:gd name="T54" fmla="*/ 1258 w 3080"/>
                  <a:gd name="T55" fmla="*/ 1466 h 1469"/>
                  <a:gd name="T56" fmla="*/ 1085 w 3080"/>
                  <a:gd name="T57" fmla="*/ 1469 h 1469"/>
                  <a:gd name="T58" fmla="*/ 1076 w 3080"/>
                  <a:gd name="T59" fmla="*/ 1467 h 1469"/>
                  <a:gd name="T60" fmla="*/ 978 w 3080"/>
                  <a:gd name="T61" fmla="*/ 1465 h 1469"/>
                  <a:gd name="T62" fmla="*/ 918 w 3080"/>
                  <a:gd name="T63" fmla="*/ 1465 h 1469"/>
                  <a:gd name="T64" fmla="*/ 898 w 3080"/>
                  <a:gd name="T65" fmla="*/ 1467 h 1469"/>
                  <a:gd name="T66" fmla="*/ 889 w 3080"/>
                  <a:gd name="T67" fmla="*/ 1469 h 1469"/>
                  <a:gd name="T68" fmla="*/ 839 w 3080"/>
                  <a:gd name="T69" fmla="*/ 1466 h 1469"/>
                  <a:gd name="T70" fmla="*/ 769 w 3080"/>
                  <a:gd name="T71" fmla="*/ 1465 h 1469"/>
                  <a:gd name="T72" fmla="*/ 710 w 3080"/>
                  <a:gd name="T73" fmla="*/ 1466 h 1469"/>
                  <a:gd name="T74" fmla="*/ 691 w 3080"/>
                  <a:gd name="T75" fmla="*/ 1469 h 1469"/>
                  <a:gd name="T76" fmla="*/ 683 w 3080"/>
                  <a:gd name="T77" fmla="*/ 1467 h 1469"/>
                  <a:gd name="T78" fmla="*/ 656 w 3080"/>
                  <a:gd name="T79" fmla="*/ 1465 h 1469"/>
                  <a:gd name="T80" fmla="*/ 630 w 3080"/>
                  <a:gd name="T81" fmla="*/ 1465 h 1469"/>
                  <a:gd name="T82" fmla="*/ 544 w 3080"/>
                  <a:gd name="T83" fmla="*/ 1467 h 1469"/>
                  <a:gd name="T84" fmla="*/ 536 w 3080"/>
                  <a:gd name="T85" fmla="*/ 1469 h 1469"/>
                  <a:gd name="T86" fmla="*/ 438 w 3080"/>
                  <a:gd name="T87" fmla="*/ 1466 h 1469"/>
                  <a:gd name="T88" fmla="*/ 419 w 3080"/>
                  <a:gd name="T89" fmla="*/ 1463 h 1469"/>
                  <a:gd name="T90" fmla="*/ 407 w 3080"/>
                  <a:gd name="T91" fmla="*/ 1469 h 1469"/>
                  <a:gd name="T92" fmla="*/ 388 w 3080"/>
                  <a:gd name="T93" fmla="*/ 1466 h 1469"/>
                  <a:gd name="T94" fmla="*/ 349 w 3080"/>
                  <a:gd name="T95" fmla="*/ 1465 h 1469"/>
                  <a:gd name="T96" fmla="*/ 338 w 3080"/>
                  <a:gd name="T97" fmla="*/ 1465 h 1469"/>
                  <a:gd name="T98" fmla="*/ 325 w 3080"/>
                  <a:gd name="T99" fmla="*/ 1465 h 1469"/>
                  <a:gd name="T100" fmla="*/ 295 w 3080"/>
                  <a:gd name="T101" fmla="*/ 1463 h 1469"/>
                  <a:gd name="T102" fmla="*/ 284 w 3080"/>
                  <a:gd name="T103" fmla="*/ 1469 h 1469"/>
                  <a:gd name="T104" fmla="*/ 214 w 3080"/>
                  <a:gd name="T105" fmla="*/ 1466 h 1469"/>
                  <a:gd name="T106" fmla="*/ 207 w 3080"/>
                  <a:gd name="T107" fmla="*/ 1465 h 1469"/>
                  <a:gd name="T108" fmla="*/ 181 w 3080"/>
                  <a:gd name="T109" fmla="*/ 1466 h 1469"/>
                  <a:gd name="T110" fmla="*/ 164 w 3080"/>
                  <a:gd name="T111" fmla="*/ 1469 h 1469"/>
                  <a:gd name="T112" fmla="*/ 155 w 3080"/>
                  <a:gd name="T113" fmla="*/ 1467 h 1469"/>
                  <a:gd name="T114" fmla="*/ 96 w 3080"/>
                  <a:gd name="T115" fmla="*/ 1465 h 1469"/>
                  <a:gd name="T116" fmla="*/ 46 w 3080"/>
                  <a:gd name="T117" fmla="*/ 1465 h 146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80"/>
                  <a:gd name="T178" fmla="*/ 0 h 1469"/>
                  <a:gd name="T179" fmla="*/ 3080 w 3080"/>
                  <a:gd name="T180" fmla="*/ 1469 h 146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80" h="1469">
                    <a:moveTo>
                      <a:pt x="3080" y="0"/>
                    </a:moveTo>
                    <a:lnTo>
                      <a:pt x="3080" y="459"/>
                    </a:lnTo>
                    <a:lnTo>
                      <a:pt x="3014" y="459"/>
                    </a:lnTo>
                    <a:lnTo>
                      <a:pt x="3014" y="457"/>
                    </a:lnTo>
                    <a:lnTo>
                      <a:pt x="3013" y="456"/>
                    </a:lnTo>
                    <a:lnTo>
                      <a:pt x="3012" y="456"/>
                    </a:lnTo>
                    <a:lnTo>
                      <a:pt x="3010" y="455"/>
                    </a:lnTo>
                    <a:lnTo>
                      <a:pt x="3008" y="456"/>
                    </a:lnTo>
                    <a:lnTo>
                      <a:pt x="3007" y="456"/>
                    </a:lnTo>
                    <a:lnTo>
                      <a:pt x="3006" y="457"/>
                    </a:lnTo>
                    <a:lnTo>
                      <a:pt x="3005" y="459"/>
                    </a:lnTo>
                    <a:lnTo>
                      <a:pt x="3000" y="459"/>
                    </a:lnTo>
                    <a:lnTo>
                      <a:pt x="3000" y="457"/>
                    </a:lnTo>
                    <a:lnTo>
                      <a:pt x="2999" y="456"/>
                    </a:lnTo>
                    <a:lnTo>
                      <a:pt x="2997" y="456"/>
                    </a:lnTo>
                    <a:lnTo>
                      <a:pt x="2996" y="455"/>
                    </a:lnTo>
                    <a:lnTo>
                      <a:pt x="2994" y="456"/>
                    </a:lnTo>
                    <a:lnTo>
                      <a:pt x="2993" y="456"/>
                    </a:lnTo>
                    <a:lnTo>
                      <a:pt x="2992" y="457"/>
                    </a:lnTo>
                    <a:lnTo>
                      <a:pt x="2991" y="459"/>
                    </a:lnTo>
                    <a:lnTo>
                      <a:pt x="2976" y="459"/>
                    </a:lnTo>
                    <a:lnTo>
                      <a:pt x="2975" y="457"/>
                    </a:lnTo>
                    <a:lnTo>
                      <a:pt x="2974" y="456"/>
                    </a:lnTo>
                    <a:lnTo>
                      <a:pt x="2973" y="456"/>
                    </a:lnTo>
                    <a:lnTo>
                      <a:pt x="2971" y="455"/>
                    </a:lnTo>
                    <a:lnTo>
                      <a:pt x="2969" y="456"/>
                    </a:lnTo>
                    <a:lnTo>
                      <a:pt x="2968" y="456"/>
                    </a:lnTo>
                    <a:lnTo>
                      <a:pt x="2967" y="457"/>
                    </a:lnTo>
                    <a:lnTo>
                      <a:pt x="2967" y="459"/>
                    </a:lnTo>
                    <a:lnTo>
                      <a:pt x="2948" y="459"/>
                    </a:lnTo>
                    <a:lnTo>
                      <a:pt x="2948" y="457"/>
                    </a:lnTo>
                    <a:lnTo>
                      <a:pt x="2947" y="456"/>
                    </a:lnTo>
                    <a:lnTo>
                      <a:pt x="2946" y="456"/>
                    </a:lnTo>
                    <a:lnTo>
                      <a:pt x="2944" y="455"/>
                    </a:lnTo>
                    <a:lnTo>
                      <a:pt x="2942" y="456"/>
                    </a:lnTo>
                    <a:lnTo>
                      <a:pt x="2941" y="456"/>
                    </a:lnTo>
                    <a:lnTo>
                      <a:pt x="2940" y="457"/>
                    </a:lnTo>
                    <a:lnTo>
                      <a:pt x="2940" y="459"/>
                    </a:lnTo>
                    <a:lnTo>
                      <a:pt x="2930" y="459"/>
                    </a:lnTo>
                    <a:lnTo>
                      <a:pt x="2930" y="1469"/>
                    </a:lnTo>
                    <a:lnTo>
                      <a:pt x="2898" y="1469"/>
                    </a:lnTo>
                    <a:lnTo>
                      <a:pt x="2898" y="1467"/>
                    </a:lnTo>
                    <a:lnTo>
                      <a:pt x="2897" y="1466"/>
                    </a:lnTo>
                    <a:lnTo>
                      <a:pt x="2895" y="1465"/>
                    </a:lnTo>
                    <a:lnTo>
                      <a:pt x="2893" y="1465"/>
                    </a:lnTo>
                    <a:lnTo>
                      <a:pt x="2892" y="1465"/>
                    </a:lnTo>
                    <a:lnTo>
                      <a:pt x="2890" y="1466"/>
                    </a:lnTo>
                    <a:lnTo>
                      <a:pt x="2889" y="1467"/>
                    </a:lnTo>
                    <a:lnTo>
                      <a:pt x="2889" y="1469"/>
                    </a:lnTo>
                    <a:lnTo>
                      <a:pt x="2658" y="1469"/>
                    </a:lnTo>
                    <a:lnTo>
                      <a:pt x="2658" y="1467"/>
                    </a:lnTo>
                    <a:lnTo>
                      <a:pt x="2657" y="1466"/>
                    </a:lnTo>
                    <a:lnTo>
                      <a:pt x="2655" y="1465"/>
                    </a:lnTo>
                    <a:lnTo>
                      <a:pt x="2654" y="1465"/>
                    </a:lnTo>
                    <a:lnTo>
                      <a:pt x="2652" y="1465"/>
                    </a:lnTo>
                    <a:lnTo>
                      <a:pt x="2650" y="1466"/>
                    </a:lnTo>
                    <a:lnTo>
                      <a:pt x="2650" y="1467"/>
                    </a:lnTo>
                    <a:lnTo>
                      <a:pt x="2649" y="1469"/>
                    </a:lnTo>
                    <a:lnTo>
                      <a:pt x="2592" y="1469"/>
                    </a:lnTo>
                    <a:lnTo>
                      <a:pt x="2592" y="1467"/>
                    </a:lnTo>
                    <a:lnTo>
                      <a:pt x="2591" y="1466"/>
                    </a:lnTo>
                    <a:lnTo>
                      <a:pt x="2590" y="1465"/>
                    </a:lnTo>
                    <a:lnTo>
                      <a:pt x="2588" y="1465"/>
                    </a:lnTo>
                    <a:lnTo>
                      <a:pt x="2586" y="1465"/>
                    </a:lnTo>
                    <a:lnTo>
                      <a:pt x="2585" y="1466"/>
                    </a:lnTo>
                    <a:lnTo>
                      <a:pt x="2584" y="1467"/>
                    </a:lnTo>
                    <a:lnTo>
                      <a:pt x="2583" y="1469"/>
                    </a:lnTo>
                    <a:lnTo>
                      <a:pt x="2481" y="1469"/>
                    </a:lnTo>
                    <a:lnTo>
                      <a:pt x="2480" y="1467"/>
                    </a:lnTo>
                    <a:lnTo>
                      <a:pt x="2479" y="1466"/>
                    </a:lnTo>
                    <a:lnTo>
                      <a:pt x="2478" y="1465"/>
                    </a:lnTo>
                    <a:lnTo>
                      <a:pt x="2476" y="1465"/>
                    </a:lnTo>
                    <a:lnTo>
                      <a:pt x="2474" y="1465"/>
                    </a:lnTo>
                    <a:lnTo>
                      <a:pt x="2473" y="1466"/>
                    </a:lnTo>
                    <a:lnTo>
                      <a:pt x="2472" y="1467"/>
                    </a:lnTo>
                    <a:lnTo>
                      <a:pt x="2472" y="1469"/>
                    </a:lnTo>
                    <a:lnTo>
                      <a:pt x="2467" y="1469"/>
                    </a:lnTo>
                    <a:lnTo>
                      <a:pt x="2467" y="1467"/>
                    </a:lnTo>
                    <a:lnTo>
                      <a:pt x="2466" y="1466"/>
                    </a:lnTo>
                    <a:lnTo>
                      <a:pt x="2465" y="1465"/>
                    </a:lnTo>
                    <a:lnTo>
                      <a:pt x="2463" y="1465"/>
                    </a:lnTo>
                    <a:lnTo>
                      <a:pt x="2461" y="1465"/>
                    </a:lnTo>
                    <a:lnTo>
                      <a:pt x="2460" y="1466"/>
                    </a:lnTo>
                    <a:lnTo>
                      <a:pt x="2459" y="1467"/>
                    </a:lnTo>
                    <a:lnTo>
                      <a:pt x="2458" y="1469"/>
                    </a:lnTo>
                    <a:lnTo>
                      <a:pt x="2395" y="1469"/>
                    </a:lnTo>
                    <a:lnTo>
                      <a:pt x="2395" y="1467"/>
                    </a:lnTo>
                    <a:lnTo>
                      <a:pt x="2394" y="1466"/>
                    </a:lnTo>
                    <a:lnTo>
                      <a:pt x="2393" y="1465"/>
                    </a:lnTo>
                    <a:lnTo>
                      <a:pt x="2391" y="1465"/>
                    </a:lnTo>
                    <a:lnTo>
                      <a:pt x="2389" y="1465"/>
                    </a:lnTo>
                    <a:lnTo>
                      <a:pt x="2388" y="1466"/>
                    </a:lnTo>
                    <a:lnTo>
                      <a:pt x="2387" y="1467"/>
                    </a:lnTo>
                    <a:lnTo>
                      <a:pt x="2386" y="1469"/>
                    </a:lnTo>
                    <a:lnTo>
                      <a:pt x="2091" y="1469"/>
                    </a:lnTo>
                    <a:lnTo>
                      <a:pt x="2090" y="1467"/>
                    </a:lnTo>
                    <a:lnTo>
                      <a:pt x="2089" y="1466"/>
                    </a:lnTo>
                    <a:lnTo>
                      <a:pt x="2088" y="1465"/>
                    </a:lnTo>
                    <a:lnTo>
                      <a:pt x="2086" y="1465"/>
                    </a:lnTo>
                    <a:lnTo>
                      <a:pt x="2084" y="1465"/>
                    </a:lnTo>
                    <a:lnTo>
                      <a:pt x="2083" y="1466"/>
                    </a:lnTo>
                    <a:lnTo>
                      <a:pt x="2082" y="1467"/>
                    </a:lnTo>
                    <a:lnTo>
                      <a:pt x="2082" y="1469"/>
                    </a:lnTo>
                    <a:lnTo>
                      <a:pt x="2060" y="1469"/>
                    </a:lnTo>
                    <a:lnTo>
                      <a:pt x="2059" y="1467"/>
                    </a:lnTo>
                    <a:lnTo>
                      <a:pt x="2059" y="1466"/>
                    </a:lnTo>
                    <a:lnTo>
                      <a:pt x="2057" y="1465"/>
                    </a:lnTo>
                    <a:lnTo>
                      <a:pt x="2055" y="1465"/>
                    </a:lnTo>
                    <a:lnTo>
                      <a:pt x="2054" y="1465"/>
                    </a:lnTo>
                    <a:lnTo>
                      <a:pt x="2052" y="1466"/>
                    </a:lnTo>
                    <a:lnTo>
                      <a:pt x="2051" y="1467"/>
                    </a:lnTo>
                    <a:lnTo>
                      <a:pt x="2051" y="1469"/>
                    </a:lnTo>
                    <a:lnTo>
                      <a:pt x="2020" y="1469"/>
                    </a:lnTo>
                    <a:lnTo>
                      <a:pt x="2019" y="1467"/>
                    </a:lnTo>
                    <a:lnTo>
                      <a:pt x="2019" y="1466"/>
                    </a:lnTo>
                    <a:lnTo>
                      <a:pt x="2017" y="1465"/>
                    </a:lnTo>
                    <a:lnTo>
                      <a:pt x="2015" y="1465"/>
                    </a:lnTo>
                    <a:lnTo>
                      <a:pt x="2014" y="1465"/>
                    </a:lnTo>
                    <a:lnTo>
                      <a:pt x="2012" y="1466"/>
                    </a:lnTo>
                    <a:lnTo>
                      <a:pt x="2011" y="1467"/>
                    </a:lnTo>
                    <a:lnTo>
                      <a:pt x="2011" y="1469"/>
                    </a:lnTo>
                    <a:lnTo>
                      <a:pt x="2001" y="1469"/>
                    </a:lnTo>
                    <a:lnTo>
                      <a:pt x="2001" y="1467"/>
                    </a:lnTo>
                    <a:lnTo>
                      <a:pt x="2000" y="1466"/>
                    </a:lnTo>
                    <a:lnTo>
                      <a:pt x="1998" y="1465"/>
                    </a:lnTo>
                    <a:lnTo>
                      <a:pt x="1997" y="1465"/>
                    </a:lnTo>
                    <a:lnTo>
                      <a:pt x="1995" y="1465"/>
                    </a:lnTo>
                    <a:lnTo>
                      <a:pt x="1994" y="1466"/>
                    </a:lnTo>
                    <a:lnTo>
                      <a:pt x="1993" y="1467"/>
                    </a:lnTo>
                    <a:lnTo>
                      <a:pt x="1992" y="1469"/>
                    </a:lnTo>
                    <a:lnTo>
                      <a:pt x="1967" y="1469"/>
                    </a:lnTo>
                    <a:lnTo>
                      <a:pt x="1967" y="1467"/>
                    </a:lnTo>
                    <a:lnTo>
                      <a:pt x="1966" y="1466"/>
                    </a:lnTo>
                    <a:lnTo>
                      <a:pt x="1965" y="1465"/>
                    </a:lnTo>
                    <a:lnTo>
                      <a:pt x="1963" y="1465"/>
                    </a:lnTo>
                    <a:lnTo>
                      <a:pt x="1961" y="1465"/>
                    </a:lnTo>
                    <a:lnTo>
                      <a:pt x="1960" y="1466"/>
                    </a:lnTo>
                    <a:lnTo>
                      <a:pt x="1959" y="1467"/>
                    </a:lnTo>
                    <a:lnTo>
                      <a:pt x="1958" y="1469"/>
                    </a:lnTo>
                    <a:lnTo>
                      <a:pt x="1947" y="1469"/>
                    </a:lnTo>
                    <a:lnTo>
                      <a:pt x="1947" y="1467"/>
                    </a:lnTo>
                    <a:lnTo>
                      <a:pt x="1946" y="1466"/>
                    </a:lnTo>
                    <a:lnTo>
                      <a:pt x="1944" y="1465"/>
                    </a:lnTo>
                    <a:lnTo>
                      <a:pt x="1943" y="1465"/>
                    </a:lnTo>
                    <a:lnTo>
                      <a:pt x="1941" y="1465"/>
                    </a:lnTo>
                    <a:lnTo>
                      <a:pt x="1939" y="1466"/>
                    </a:lnTo>
                    <a:lnTo>
                      <a:pt x="1939" y="1467"/>
                    </a:lnTo>
                    <a:lnTo>
                      <a:pt x="1938" y="1469"/>
                    </a:lnTo>
                    <a:lnTo>
                      <a:pt x="1885" y="1469"/>
                    </a:lnTo>
                    <a:lnTo>
                      <a:pt x="1884" y="1467"/>
                    </a:lnTo>
                    <a:lnTo>
                      <a:pt x="1883" y="1466"/>
                    </a:lnTo>
                    <a:lnTo>
                      <a:pt x="1882" y="1465"/>
                    </a:lnTo>
                    <a:lnTo>
                      <a:pt x="1880" y="1465"/>
                    </a:lnTo>
                    <a:lnTo>
                      <a:pt x="1878" y="1465"/>
                    </a:lnTo>
                    <a:lnTo>
                      <a:pt x="1877" y="1466"/>
                    </a:lnTo>
                    <a:lnTo>
                      <a:pt x="1876" y="1467"/>
                    </a:lnTo>
                    <a:lnTo>
                      <a:pt x="1876" y="1469"/>
                    </a:lnTo>
                    <a:lnTo>
                      <a:pt x="1678" y="1469"/>
                    </a:lnTo>
                    <a:lnTo>
                      <a:pt x="1678" y="1467"/>
                    </a:lnTo>
                    <a:lnTo>
                      <a:pt x="1677" y="1466"/>
                    </a:lnTo>
                    <a:lnTo>
                      <a:pt x="1675" y="1465"/>
                    </a:lnTo>
                    <a:lnTo>
                      <a:pt x="1673" y="1465"/>
                    </a:lnTo>
                    <a:lnTo>
                      <a:pt x="1672" y="1465"/>
                    </a:lnTo>
                    <a:lnTo>
                      <a:pt x="1670" y="1466"/>
                    </a:lnTo>
                    <a:lnTo>
                      <a:pt x="1669" y="1467"/>
                    </a:lnTo>
                    <a:lnTo>
                      <a:pt x="1669" y="1469"/>
                    </a:lnTo>
                    <a:lnTo>
                      <a:pt x="1634" y="1469"/>
                    </a:lnTo>
                    <a:lnTo>
                      <a:pt x="1634" y="1467"/>
                    </a:lnTo>
                    <a:lnTo>
                      <a:pt x="1633" y="1466"/>
                    </a:lnTo>
                    <a:lnTo>
                      <a:pt x="1631" y="1465"/>
                    </a:lnTo>
                    <a:lnTo>
                      <a:pt x="1630" y="1465"/>
                    </a:lnTo>
                    <a:lnTo>
                      <a:pt x="1628" y="1465"/>
                    </a:lnTo>
                    <a:lnTo>
                      <a:pt x="1626" y="1466"/>
                    </a:lnTo>
                    <a:lnTo>
                      <a:pt x="1626" y="1467"/>
                    </a:lnTo>
                    <a:lnTo>
                      <a:pt x="1625" y="1469"/>
                    </a:lnTo>
                    <a:lnTo>
                      <a:pt x="1471" y="1469"/>
                    </a:lnTo>
                    <a:lnTo>
                      <a:pt x="1471" y="1467"/>
                    </a:lnTo>
                    <a:lnTo>
                      <a:pt x="1470" y="1466"/>
                    </a:lnTo>
                    <a:lnTo>
                      <a:pt x="1468" y="1465"/>
                    </a:lnTo>
                    <a:lnTo>
                      <a:pt x="1466" y="1465"/>
                    </a:lnTo>
                    <a:lnTo>
                      <a:pt x="1465" y="1465"/>
                    </a:lnTo>
                    <a:lnTo>
                      <a:pt x="1463" y="1466"/>
                    </a:lnTo>
                    <a:lnTo>
                      <a:pt x="1462" y="1467"/>
                    </a:lnTo>
                    <a:lnTo>
                      <a:pt x="1462" y="1469"/>
                    </a:lnTo>
                    <a:lnTo>
                      <a:pt x="1376" y="1469"/>
                    </a:lnTo>
                    <a:lnTo>
                      <a:pt x="1376" y="1467"/>
                    </a:lnTo>
                    <a:lnTo>
                      <a:pt x="1375" y="1466"/>
                    </a:lnTo>
                    <a:lnTo>
                      <a:pt x="1374" y="1465"/>
                    </a:lnTo>
                    <a:lnTo>
                      <a:pt x="1372" y="1465"/>
                    </a:lnTo>
                    <a:lnTo>
                      <a:pt x="1370" y="1465"/>
                    </a:lnTo>
                    <a:lnTo>
                      <a:pt x="1369" y="1466"/>
                    </a:lnTo>
                    <a:lnTo>
                      <a:pt x="1368" y="1467"/>
                    </a:lnTo>
                    <a:lnTo>
                      <a:pt x="1367" y="1469"/>
                    </a:lnTo>
                    <a:lnTo>
                      <a:pt x="1259" y="1469"/>
                    </a:lnTo>
                    <a:lnTo>
                      <a:pt x="1259" y="1467"/>
                    </a:lnTo>
                    <a:lnTo>
                      <a:pt x="1258" y="1466"/>
                    </a:lnTo>
                    <a:lnTo>
                      <a:pt x="1256" y="1465"/>
                    </a:lnTo>
                    <a:lnTo>
                      <a:pt x="1255" y="1465"/>
                    </a:lnTo>
                    <a:lnTo>
                      <a:pt x="1253" y="1465"/>
                    </a:lnTo>
                    <a:lnTo>
                      <a:pt x="1251" y="1466"/>
                    </a:lnTo>
                    <a:lnTo>
                      <a:pt x="1251" y="1467"/>
                    </a:lnTo>
                    <a:lnTo>
                      <a:pt x="1250" y="1469"/>
                    </a:lnTo>
                    <a:lnTo>
                      <a:pt x="1085" y="1469"/>
                    </a:lnTo>
                    <a:lnTo>
                      <a:pt x="1084" y="1467"/>
                    </a:lnTo>
                    <a:lnTo>
                      <a:pt x="1083" y="1466"/>
                    </a:lnTo>
                    <a:lnTo>
                      <a:pt x="1082" y="1465"/>
                    </a:lnTo>
                    <a:lnTo>
                      <a:pt x="1080" y="1465"/>
                    </a:lnTo>
                    <a:lnTo>
                      <a:pt x="1079" y="1465"/>
                    </a:lnTo>
                    <a:lnTo>
                      <a:pt x="1077" y="1466"/>
                    </a:lnTo>
                    <a:lnTo>
                      <a:pt x="1076" y="1467"/>
                    </a:lnTo>
                    <a:lnTo>
                      <a:pt x="1076" y="1469"/>
                    </a:lnTo>
                    <a:lnTo>
                      <a:pt x="984" y="1469"/>
                    </a:lnTo>
                    <a:lnTo>
                      <a:pt x="984" y="1467"/>
                    </a:lnTo>
                    <a:lnTo>
                      <a:pt x="983" y="1466"/>
                    </a:lnTo>
                    <a:lnTo>
                      <a:pt x="981" y="1465"/>
                    </a:lnTo>
                    <a:lnTo>
                      <a:pt x="979" y="1465"/>
                    </a:lnTo>
                    <a:lnTo>
                      <a:pt x="978" y="1465"/>
                    </a:lnTo>
                    <a:lnTo>
                      <a:pt x="976" y="1466"/>
                    </a:lnTo>
                    <a:lnTo>
                      <a:pt x="975" y="1467"/>
                    </a:lnTo>
                    <a:lnTo>
                      <a:pt x="975" y="1469"/>
                    </a:lnTo>
                    <a:lnTo>
                      <a:pt x="921" y="1469"/>
                    </a:lnTo>
                    <a:lnTo>
                      <a:pt x="920" y="1467"/>
                    </a:lnTo>
                    <a:lnTo>
                      <a:pt x="919" y="1466"/>
                    </a:lnTo>
                    <a:lnTo>
                      <a:pt x="918" y="1465"/>
                    </a:lnTo>
                    <a:lnTo>
                      <a:pt x="916" y="1465"/>
                    </a:lnTo>
                    <a:lnTo>
                      <a:pt x="914" y="1465"/>
                    </a:lnTo>
                    <a:lnTo>
                      <a:pt x="913" y="1466"/>
                    </a:lnTo>
                    <a:lnTo>
                      <a:pt x="912" y="1467"/>
                    </a:lnTo>
                    <a:lnTo>
                      <a:pt x="912" y="1469"/>
                    </a:lnTo>
                    <a:lnTo>
                      <a:pt x="898" y="1469"/>
                    </a:lnTo>
                    <a:lnTo>
                      <a:pt x="898" y="1467"/>
                    </a:lnTo>
                    <a:lnTo>
                      <a:pt x="897" y="1466"/>
                    </a:lnTo>
                    <a:lnTo>
                      <a:pt x="895" y="1465"/>
                    </a:lnTo>
                    <a:lnTo>
                      <a:pt x="894" y="1465"/>
                    </a:lnTo>
                    <a:lnTo>
                      <a:pt x="892" y="1465"/>
                    </a:lnTo>
                    <a:lnTo>
                      <a:pt x="890" y="1466"/>
                    </a:lnTo>
                    <a:lnTo>
                      <a:pt x="889" y="1467"/>
                    </a:lnTo>
                    <a:lnTo>
                      <a:pt x="889" y="1469"/>
                    </a:lnTo>
                    <a:lnTo>
                      <a:pt x="846" y="1469"/>
                    </a:lnTo>
                    <a:lnTo>
                      <a:pt x="846" y="1467"/>
                    </a:lnTo>
                    <a:lnTo>
                      <a:pt x="845" y="1466"/>
                    </a:lnTo>
                    <a:lnTo>
                      <a:pt x="843" y="1465"/>
                    </a:lnTo>
                    <a:lnTo>
                      <a:pt x="842" y="1465"/>
                    </a:lnTo>
                    <a:lnTo>
                      <a:pt x="840" y="1465"/>
                    </a:lnTo>
                    <a:lnTo>
                      <a:pt x="839" y="1466"/>
                    </a:lnTo>
                    <a:lnTo>
                      <a:pt x="838" y="1467"/>
                    </a:lnTo>
                    <a:lnTo>
                      <a:pt x="837" y="1469"/>
                    </a:lnTo>
                    <a:lnTo>
                      <a:pt x="774" y="1469"/>
                    </a:lnTo>
                    <a:lnTo>
                      <a:pt x="774" y="1467"/>
                    </a:lnTo>
                    <a:lnTo>
                      <a:pt x="772" y="1466"/>
                    </a:lnTo>
                    <a:lnTo>
                      <a:pt x="771" y="1465"/>
                    </a:lnTo>
                    <a:lnTo>
                      <a:pt x="769" y="1465"/>
                    </a:lnTo>
                    <a:lnTo>
                      <a:pt x="768" y="1465"/>
                    </a:lnTo>
                    <a:lnTo>
                      <a:pt x="766" y="1466"/>
                    </a:lnTo>
                    <a:lnTo>
                      <a:pt x="765" y="1467"/>
                    </a:lnTo>
                    <a:lnTo>
                      <a:pt x="765" y="1469"/>
                    </a:lnTo>
                    <a:lnTo>
                      <a:pt x="711" y="1469"/>
                    </a:lnTo>
                    <a:lnTo>
                      <a:pt x="711" y="1467"/>
                    </a:lnTo>
                    <a:lnTo>
                      <a:pt x="710" y="1466"/>
                    </a:lnTo>
                    <a:lnTo>
                      <a:pt x="709" y="1465"/>
                    </a:lnTo>
                    <a:lnTo>
                      <a:pt x="707" y="1465"/>
                    </a:lnTo>
                    <a:lnTo>
                      <a:pt x="705" y="1465"/>
                    </a:lnTo>
                    <a:lnTo>
                      <a:pt x="704" y="1466"/>
                    </a:lnTo>
                    <a:lnTo>
                      <a:pt x="703" y="1467"/>
                    </a:lnTo>
                    <a:lnTo>
                      <a:pt x="702" y="1469"/>
                    </a:lnTo>
                    <a:lnTo>
                      <a:pt x="691" y="1469"/>
                    </a:lnTo>
                    <a:lnTo>
                      <a:pt x="691" y="1467"/>
                    </a:lnTo>
                    <a:lnTo>
                      <a:pt x="690" y="1466"/>
                    </a:lnTo>
                    <a:lnTo>
                      <a:pt x="689" y="1465"/>
                    </a:lnTo>
                    <a:lnTo>
                      <a:pt x="687" y="1465"/>
                    </a:lnTo>
                    <a:lnTo>
                      <a:pt x="685" y="1465"/>
                    </a:lnTo>
                    <a:lnTo>
                      <a:pt x="684" y="1466"/>
                    </a:lnTo>
                    <a:lnTo>
                      <a:pt x="683" y="1467"/>
                    </a:lnTo>
                    <a:lnTo>
                      <a:pt x="682" y="1469"/>
                    </a:lnTo>
                    <a:lnTo>
                      <a:pt x="662" y="1469"/>
                    </a:lnTo>
                    <a:lnTo>
                      <a:pt x="662" y="1467"/>
                    </a:lnTo>
                    <a:lnTo>
                      <a:pt x="661" y="1466"/>
                    </a:lnTo>
                    <a:lnTo>
                      <a:pt x="659" y="1465"/>
                    </a:lnTo>
                    <a:lnTo>
                      <a:pt x="657" y="1465"/>
                    </a:lnTo>
                    <a:lnTo>
                      <a:pt x="656" y="1465"/>
                    </a:lnTo>
                    <a:lnTo>
                      <a:pt x="654" y="1466"/>
                    </a:lnTo>
                    <a:lnTo>
                      <a:pt x="653" y="1467"/>
                    </a:lnTo>
                    <a:lnTo>
                      <a:pt x="653" y="1469"/>
                    </a:lnTo>
                    <a:lnTo>
                      <a:pt x="633" y="1469"/>
                    </a:lnTo>
                    <a:lnTo>
                      <a:pt x="632" y="1467"/>
                    </a:lnTo>
                    <a:lnTo>
                      <a:pt x="631" y="1466"/>
                    </a:lnTo>
                    <a:lnTo>
                      <a:pt x="630" y="1465"/>
                    </a:lnTo>
                    <a:lnTo>
                      <a:pt x="628" y="1465"/>
                    </a:lnTo>
                    <a:lnTo>
                      <a:pt x="626" y="1465"/>
                    </a:lnTo>
                    <a:lnTo>
                      <a:pt x="625" y="1466"/>
                    </a:lnTo>
                    <a:lnTo>
                      <a:pt x="624" y="1467"/>
                    </a:lnTo>
                    <a:lnTo>
                      <a:pt x="624" y="1469"/>
                    </a:lnTo>
                    <a:lnTo>
                      <a:pt x="545" y="1469"/>
                    </a:lnTo>
                    <a:lnTo>
                      <a:pt x="544" y="1467"/>
                    </a:lnTo>
                    <a:lnTo>
                      <a:pt x="543" y="1466"/>
                    </a:lnTo>
                    <a:lnTo>
                      <a:pt x="542" y="1465"/>
                    </a:lnTo>
                    <a:lnTo>
                      <a:pt x="540" y="1465"/>
                    </a:lnTo>
                    <a:lnTo>
                      <a:pt x="538" y="1465"/>
                    </a:lnTo>
                    <a:lnTo>
                      <a:pt x="537" y="1466"/>
                    </a:lnTo>
                    <a:lnTo>
                      <a:pt x="536" y="1467"/>
                    </a:lnTo>
                    <a:lnTo>
                      <a:pt x="536" y="1469"/>
                    </a:lnTo>
                    <a:lnTo>
                      <a:pt x="445" y="1469"/>
                    </a:lnTo>
                    <a:lnTo>
                      <a:pt x="445" y="1467"/>
                    </a:lnTo>
                    <a:lnTo>
                      <a:pt x="444" y="1466"/>
                    </a:lnTo>
                    <a:lnTo>
                      <a:pt x="443" y="1465"/>
                    </a:lnTo>
                    <a:lnTo>
                      <a:pt x="441" y="1465"/>
                    </a:lnTo>
                    <a:lnTo>
                      <a:pt x="439" y="1465"/>
                    </a:lnTo>
                    <a:lnTo>
                      <a:pt x="438" y="1466"/>
                    </a:lnTo>
                    <a:lnTo>
                      <a:pt x="437" y="1467"/>
                    </a:lnTo>
                    <a:lnTo>
                      <a:pt x="436" y="1469"/>
                    </a:lnTo>
                    <a:lnTo>
                      <a:pt x="425" y="1469"/>
                    </a:lnTo>
                    <a:lnTo>
                      <a:pt x="424" y="1467"/>
                    </a:lnTo>
                    <a:lnTo>
                      <a:pt x="423" y="1465"/>
                    </a:lnTo>
                    <a:lnTo>
                      <a:pt x="422" y="1464"/>
                    </a:lnTo>
                    <a:lnTo>
                      <a:pt x="419" y="1463"/>
                    </a:lnTo>
                    <a:lnTo>
                      <a:pt x="417" y="1462"/>
                    </a:lnTo>
                    <a:lnTo>
                      <a:pt x="415" y="1462"/>
                    </a:lnTo>
                    <a:lnTo>
                      <a:pt x="412" y="1463"/>
                    </a:lnTo>
                    <a:lnTo>
                      <a:pt x="410" y="1464"/>
                    </a:lnTo>
                    <a:lnTo>
                      <a:pt x="409" y="1465"/>
                    </a:lnTo>
                    <a:lnTo>
                      <a:pt x="408" y="1467"/>
                    </a:lnTo>
                    <a:lnTo>
                      <a:pt x="407" y="1469"/>
                    </a:lnTo>
                    <a:lnTo>
                      <a:pt x="396" y="1469"/>
                    </a:lnTo>
                    <a:lnTo>
                      <a:pt x="396" y="1467"/>
                    </a:lnTo>
                    <a:lnTo>
                      <a:pt x="395" y="1466"/>
                    </a:lnTo>
                    <a:lnTo>
                      <a:pt x="393" y="1465"/>
                    </a:lnTo>
                    <a:lnTo>
                      <a:pt x="391" y="1465"/>
                    </a:lnTo>
                    <a:lnTo>
                      <a:pt x="390" y="1465"/>
                    </a:lnTo>
                    <a:lnTo>
                      <a:pt x="388" y="1466"/>
                    </a:lnTo>
                    <a:lnTo>
                      <a:pt x="387" y="1467"/>
                    </a:lnTo>
                    <a:lnTo>
                      <a:pt x="387" y="1469"/>
                    </a:lnTo>
                    <a:lnTo>
                      <a:pt x="353" y="1469"/>
                    </a:lnTo>
                    <a:lnTo>
                      <a:pt x="353" y="1467"/>
                    </a:lnTo>
                    <a:lnTo>
                      <a:pt x="352" y="1466"/>
                    </a:lnTo>
                    <a:lnTo>
                      <a:pt x="350" y="1465"/>
                    </a:lnTo>
                    <a:lnTo>
                      <a:pt x="349" y="1465"/>
                    </a:lnTo>
                    <a:lnTo>
                      <a:pt x="347" y="1465"/>
                    </a:lnTo>
                    <a:lnTo>
                      <a:pt x="345" y="1466"/>
                    </a:lnTo>
                    <a:lnTo>
                      <a:pt x="345" y="1467"/>
                    </a:lnTo>
                    <a:lnTo>
                      <a:pt x="344" y="1469"/>
                    </a:lnTo>
                    <a:lnTo>
                      <a:pt x="340" y="1469"/>
                    </a:lnTo>
                    <a:lnTo>
                      <a:pt x="339" y="1467"/>
                    </a:lnTo>
                    <a:lnTo>
                      <a:pt x="338" y="1465"/>
                    </a:lnTo>
                    <a:lnTo>
                      <a:pt x="337" y="1464"/>
                    </a:lnTo>
                    <a:lnTo>
                      <a:pt x="335" y="1463"/>
                    </a:lnTo>
                    <a:lnTo>
                      <a:pt x="333" y="1463"/>
                    </a:lnTo>
                    <a:lnTo>
                      <a:pt x="331" y="1463"/>
                    </a:lnTo>
                    <a:lnTo>
                      <a:pt x="329" y="1463"/>
                    </a:lnTo>
                    <a:lnTo>
                      <a:pt x="327" y="1464"/>
                    </a:lnTo>
                    <a:lnTo>
                      <a:pt x="325" y="1465"/>
                    </a:lnTo>
                    <a:lnTo>
                      <a:pt x="324" y="1467"/>
                    </a:lnTo>
                    <a:lnTo>
                      <a:pt x="324" y="1469"/>
                    </a:lnTo>
                    <a:lnTo>
                      <a:pt x="299" y="1469"/>
                    </a:lnTo>
                    <a:lnTo>
                      <a:pt x="299" y="1467"/>
                    </a:lnTo>
                    <a:lnTo>
                      <a:pt x="298" y="1466"/>
                    </a:lnTo>
                    <a:lnTo>
                      <a:pt x="296" y="1464"/>
                    </a:lnTo>
                    <a:lnTo>
                      <a:pt x="295" y="1463"/>
                    </a:lnTo>
                    <a:lnTo>
                      <a:pt x="293" y="1463"/>
                    </a:lnTo>
                    <a:lnTo>
                      <a:pt x="291" y="1463"/>
                    </a:lnTo>
                    <a:lnTo>
                      <a:pt x="289" y="1463"/>
                    </a:lnTo>
                    <a:lnTo>
                      <a:pt x="287" y="1464"/>
                    </a:lnTo>
                    <a:lnTo>
                      <a:pt x="285" y="1466"/>
                    </a:lnTo>
                    <a:lnTo>
                      <a:pt x="285" y="1467"/>
                    </a:lnTo>
                    <a:lnTo>
                      <a:pt x="284" y="1469"/>
                    </a:lnTo>
                    <a:lnTo>
                      <a:pt x="222" y="1469"/>
                    </a:lnTo>
                    <a:lnTo>
                      <a:pt x="222" y="1467"/>
                    </a:lnTo>
                    <a:lnTo>
                      <a:pt x="221" y="1466"/>
                    </a:lnTo>
                    <a:lnTo>
                      <a:pt x="219" y="1465"/>
                    </a:lnTo>
                    <a:lnTo>
                      <a:pt x="218" y="1465"/>
                    </a:lnTo>
                    <a:lnTo>
                      <a:pt x="216" y="1465"/>
                    </a:lnTo>
                    <a:lnTo>
                      <a:pt x="214" y="1466"/>
                    </a:lnTo>
                    <a:lnTo>
                      <a:pt x="213" y="1467"/>
                    </a:lnTo>
                    <a:lnTo>
                      <a:pt x="213" y="1469"/>
                    </a:lnTo>
                    <a:lnTo>
                      <a:pt x="211" y="1469"/>
                    </a:lnTo>
                    <a:lnTo>
                      <a:pt x="211" y="1467"/>
                    </a:lnTo>
                    <a:lnTo>
                      <a:pt x="210" y="1466"/>
                    </a:lnTo>
                    <a:lnTo>
                      <a:pt x="208" y="1465"/>
                    </a:lnTo>
                    <a:lnTo>
                      <a:pt x="207" y="1465"/>
                    </a:lnTo>
                    <a:lnTo>
                      <a:pt x="205" y="1465"/>
                    </a:lnTo>
                    <a:lnTo>
                      <a:pt x="203" y="1466"/>
                    </a:lnTo>
                    <a:lnTo>
                      <a:pt x="202" y="1467"/>
                    </a:lnTo>
                    <a:lnTo>
                      <a:pt x="202" y="1469"/>
                    </a:lnTo>
                    <a:lnTo>
                      <a:pt x="182" y="1469"/>
                    </a:lnTo>
                    <a:lnTo>
                      <a:pt x="182" y="1467"/>
                    </a:lnTo>
                    <a:lnTo>
                      <a:pt x="181" y="1466"/>
                    </a:lnTo>
                    <a:lnTo>
                      <a:pt x="179" y="1465"/>
                    </a:lnTo>
                    <a:lnTo>
                      <a:pt x="178" y="1465"/>
                    </a:lnTo>
                    <a:lnTo>
                      <a:pt x="176" y="1465"/>
                    </a:lnTo>
                    <a:lnTo>
                      <a:pt x="175" y="1466"/>
                    </a:lnTo>
                    <a:lnTo>
                      <a:pt x="174" y="1467"/>
                    </a:lnTo>
                    <a:lnTo>
                      <a:pt x="173" y="1469"/>
                    </a:lnTo>
                    <a:lnTo>
                      <a:pt x="164" y="1469"/>
                    </a:lnTo>
                    <a:lnTo>
                      <a:pt x="164" y="1467"/>
                    </a:lnTo>
                    <a:lnTo>
                      <a:pt x="163" y="1466"/>
                    </a:lnTo>
                    <a:lnTo>
                      <a:pt x="161" y="1465"/>
                    </a:lnTo>
                    <a:lnTo>
                      <a:pt x="160" y="1465"/>
                    </a:lnTo>
                    <a:lnTo>
                      <a:pt x="158" y="1465"/>
                    </a:lnTo>
                    <a:lnTo>
                      <a:pt x="156" y="1466"/>
                    </a:lnTo>
                    <a:lnTo>
                      <a:pt x="155" y="1467"/>
                    </a:lnTo>
                    <a:lnTo>
                      <a:pt x="155" y="1469"/>
                    </a:lnTo>
                    <a:lnTo>
                      <a:pt x="102" y="1469"/>
                    </a:lnTo>
                    <a:lnTo>
                      <a:pt x="102" y="1467"/>
                    </a:lnTo>
                    <a:lnTo>
                      <a:pt x="101" y="1466"/>
                    </a:lnTo>
                    <a:lnTo>
                      <a:pt x="100" y="1465"/>
                    </a:lnTo>
                    <a:lnTo>
                      <a:pt x="98" y="1465"/>
                    </a:lnTo>
                    <a:lnTo>
                      <a:pt x="96" y="1465"/>
                    </a:lnTo>
                    <a:lnTo>
                      <a:pt x="95" y="1466"/>
                    </a:lnTo>
                    <a:lnTo>
                      <a:pt x="94" y="1467"/>
                    </a:lnTo>
                    <a:lnTo>
                      <a:pt x="93" y="1469"/>
                    </a:lnTo>
                    <a:lnTo>
                      <a:pt x="49" y="1469"/>
                    </a:lnTo>
                    <a:lnTo>
                      <a:pt x="49" y="1467"/>
                    </a:lnTo>
                    <a:lnTo>
                      <a:pt x="48" y="1466"/>
                    </a:lnTo>
                    <a:lnTo>
                      <a:pt x="46" y="1465"/>
                    </a:lnTo>
                    <a:lnTo>
                      <a:pt x="45" y="1465"/>
                    </a:lnTo>
                    <a:lnTo>
                      <a:pt x="43" y="1465"/>
                    </a:lnTo>
                    <a:lnTo>
                      <a:pt x="42" y="1466"/>
                    </a:lnTo>
                    <a:lnTo>
                      <a:pt x="40" y="1467"/>
                    </a:lnTo>
                    <a:lnTo>
                      <a:pt x="40" y="1469"/>
                    </a:lnTo>
                    <a:lnTo>
                      <a:pt x="0" y="146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37" name="Freeform 769"/>
              <p:cNvSpPr>
                <a:spLocks/>
              </p:cNvSpPr>
              <p:nvPr/>
            </p:nvSpPr>
            <p:spPr bwMode="auto">
              <a:xfrm>
                <a:off x="1788" y="2680"/>
                <a:ext cx="11" cy="9"/>
              </a:xfrm>
              <a:custGeom>
                <a:avLst/>
                <a:gdLst>
                  <a:gd name="T0" fmla="*/ 0 w 11"/>
                  <a:gd name="T1" fmla="*/ 5 h 9"/>
                  <a:gd name="T2" fmla="*/ 11 w 11"/>
                  <a:gd name="T3" fmla="*/ 0 h 9"/>
                  <a:gd name="T4" fmla="*/ 10 w 11"/>
                  <a:gd name="T5" fmla="*/ 2 h 9"/>
                  <a:gd name="T6" fmla="*/ 10 w 11"/>
                  <a:gd name="T7" fmla="*/ 5 h 9"/>
                  <a:gd name="T8" fmla="*/ 10 w 11"/>
                  <a:gd name="T9" fmla="*/ 7 h 9"/>
                  <a:gd name="T10" fmla="*/ 11 w 11"/>
                  <a:gd name="T11" fmla="*/ 9 h 9"/>
                  <a:gd name="T12" fmla="*/ 0 w 11"/>
                  <a:gd name="T13" fmla="*/ 5 h 9"/>
                  <a:gd name="T14" fmla="*/ 0 60000 65536"/>
                  <a:gd name="T15" fmla="*/ 0 60000 65536"/>
                  <a:gd name="T16" fmla="*/ 0 60000 65536"/>
                  <a:gd name="T17" fmla="*/ 0 60000 65536"/>
                  <a:gd name="T18" fmla="*/ 0 60000 65536"/>
                  <a:gd name="T19" fmla="*/ 0 60000 65536"/>
                  <a:gd name="T20" fmla="*/ 0 60000 65536"/>
                  <a:gd name="T21" fmla="*/ 0 w 11"/>
                  <a:gd name="T22" fmla="*/ 0 h 9"/>
                  <a:gd name="T23" fmla="*/ 11 w 11"/>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9">
                    <a:moveTo>
                      <a:pt x="0" y="5"/>
                    </a:moveTo>
                    <a:lnTo>
                      <a:pt x="11" y="0"/>
                    </a:lnTo>
                    <a:lnTo>
                      <a:pt x="10" y="2"/>
                    </a:lnTo>
                    <a:lnTo>
                      <a:pt x="10" y="5"/>
                    </a:lnTo>
                    <a:lnTo>
                      <a:pt x="10" y="7"/>
                    </a:lnTo>
                    <a:lnTo>
                      <a:pt x="11" y="9"/>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38" name="Freeform 770"/>
              <p:cNvSpPr>
                <a:spLocks/>
              </p:cNvSpPr>
              <p:nvPr/>
            </p:nvSpPr>
            <p:spPr bwMode="auto">
              <a:xfrm>
                <a:off x="1670" y="2706"/>
                <a:ext cx="1731" cy="90"/>
              </a:xfrm>
              <a:custGeom>
                <a:avLst/>
                <a:gdLst>
                  <a:gd name="T0" fmla="*/ 1573 w 1731"/>
                  <a:gd name="T1" fmla="*/ 89 h 90"/>
                  <a:gd name="T2" fmla="*/ 1568 w 1731"/>
                  <a:gd name="T3" fmla="*/ 87 h 90"/>
                  <a:gd name="T4" fmla="*/ 1386 w 1731"/>
                  <a:gd name="T5" fmla="*/ 90 h 90"/>
                  <a:gd name="T6" fmla="*/ 1382 w 1731"/>
                  <a:gd name="T7" fmla="*/ 87 h 90"/>
                  <a:gd name="T8" fmla="*/ 1377 w 1731"/>
                  <a:gd name="T9" fmla="*/ 90 h 90"/>
                  <a:gd name="T10" fmla="*/ 1211 w 1731"/>
                  <a:gd name="T11" fmla="*/ 32 h 90"/>
                  <a:gd name="T12" fmla="*/ 1206 w 1731"/>
                  <a:gd name="T13" fmla="*/ 30 h 90"/>
                  <a:gd name="T14" fmla="*/ 1111 w 1731"/>
                  <a:gd name="T15" fmla="*/ 33 h 90"/>
                  <a:gd name="T16" fmla="*/ 1106 w 1731"/>
                  <a:gd name="T17" fmla="*/ 29 h 90"/>
                  <a:gd name="T18" fmla="*/ 1102 w 1731"/>
                  <a:gd name="T19" fmla="*/ 33 h 90"/>
                  <a:gd name="T20" fmla="*/ 1076 w 1731"/>
                  <a:gd name="T21" fmla="*/ 30 h 90"/>
                  <a:gd name="T22" fmla="*/ 1070 w 1731"/>
                  <a:gd name="T23" fmla="*/ 32 h 90"/>
                  <a:gd name="T24" fmla="*/ 1046 w 1731"/>
                  <a:gd name="T25" fmla="*/ 30 h 90"/>
                  <a:gd name="T26" fmla="*/ 1040 w 1731"/>
                  <a:gd name="T27" fmla="*/ 30 h 90"/>
                  <a:gd name="T28" fmla="*/ 1025 w 1731"/>
                  <a:gd name="T29" fmla="*/ 32 h 90"/>
                  <a:gd name="T30" fmla="*/ 1019 w 1731"/>
                  <a:gd name="T31" fmla="*/ 30 h 90"/>
                  <a:gd name="T32" fmla="*/ 973 w 1731"/>
                  <a:gd name="T33" fmla="*/ 33 h 90"/>
                  <a:gd name="T34" fmla="*/ 969 w 1731"/>
                  <a:gd name="T35" fmla="*/ 29 h 90"/>
                  <a:gd name="T36" fmla="*/ 964 w 1731"/>
                  <a:gd name="T37" fmla="*/ 33 h 90"/>
                  <a:gd name="T38" fmla="*/ 836 w 1731"/>
                  <a:gd name="T39" fmla="*/ 30 h 90"/>
                  <a:gd name="T40" fmla="*/ 830 w 1731"/>
                  <a:gd name="T41" fmla="*/ 32 h 90"/>
                  <a:gd name="T42" fmla="*/ 817 w 1731"/>
                  <a:gd name="T43" fmla="*/ 30 h 90"/>
                  <a:gd name="T44" fmla="*/ 811 w 1731"/>
                  <a:gd name="T45" fmla="*/ 30 h 90"/>
                  <a:gd name="T46" fmla="*/ 789 w 1731"/>
                  <a:gd name="T47" fmla="*/ 32 h 90"/>
                  <a:gd name="T48" fmla="*/ 783 w 1731"/>
                  <a:gd name="T49" fmla="*/ 30 h 90"/>
                  <a:gd name="T50" fmla="*/ 760 w 1731"/>
                  <a:gd name="T51" fmla="*/ 33 h 90"/>
                  <a:gd name="T52" fmla="*/ 755 w 1731"/>
                  <a:gd name="T53" fmla="*/ 29 h 90"/>
                  <a:gd name="T54" fmla="*/ 751 w 1731"/>
                  <a:gd name="T55" fmla="*/ 33 h 90"/>
                  <a:gd name="T56" fmla="*/ 669 w 1731"/>
                  <a:gd name="T57" fmla="*/ 30 h 90"/>
                  <a:gd name="T58" fmla="*/ 663 w 1731"/>
                  <a:gd name="T59" fmla="*/ 32 h 90"/>
                  <a:gd name="T60" fmla="*/ 571 w 1731"/>
                  <a:gd name="T61" fmla="*/ 30 h 90"/>
                  <a:gd name="T62" fmla="*/ 565 w 1731"/>
                  <a:gd name="T63" fmla="*/ 30 h 90"/>
                  <a:gd name="T64" fmla="*/ 551 w 1731"/>
                  <a:gd name="T65" fmla="*/ 31 h 90"/>
                  <a:gd name="T66" fmla="*/ 544 w 1731"/>
                  <a:gd name="T67" fmla="*/ 26 h 90"/>
                  <a:gd name="T68" fmla="*/ 536 w 1731"/>
                  <a:gd name="T69" fmla="*/ 29 h 90"/>
                  <a:gd name="T70" fmla="*/ 523 w 1731"/>
                  <a:gd name="T71" fmla="*/ 32 h 90"/>
                  <a:gd name="T72" fmla="*/ 517 w 1731"/>
                  <a:gd name="T73" fmla="*/ 30 h 90"/>
                  <a:gd name="T74" fmla="*/ 480 w 1731"/>
                  <a:gd name="T75" fmla="*/ 33 h 90"/>
                  <a:gd name="T76" fmla="*/ 476 w 1731"/>
                  <a:gd name="T77" fmla="*/ 29 h 90"/>
                  <a:gd name="T78" fmla="*/ 471 w 1731"/>
                  <a:gd name="T79" fmla="*/ 33 h 90"/>
                  <a:gd name="T80" fmla="*/ 464 w 1731"/>
                  <a:gd name="T81" fmla="*/ 28 h 90"/>
                  <a:gd name="T82" fmla="*/ 456 w 1731"/>
                  <a:gd name="T83" fmla="*/ 27 h 90"/>
                  <a:gd name="T84" fmla="*/ 451 w 1731"/>
                  <a:gd name="T85" fmla="*/ 33 h 90"/>
                  <a:gd name="T86" fmla="*/ 424 w 1731"/>
                  <a:gd name="T87" fmla="*/ 28 h 90"/>
                  <a:gd name="T88" fmla="*/ 416 w 1731"/>
                  <a:gd name="T89" fmla="*/ 28 h 90"/>
                  <a:gd name="T90" fmla="*/ 411 w 1731"/>
                  <a:gd name="T91" fmla="*/ 33 h 90"/>
                  <a:gd name="T92" fmla="*/ 346 w 1731"/>
                  <a:gd name="T93" fmla="*/ 30 h 90"/>
                  <a:gd name="T94" fmla="*/ 340 w 1731"/>
                  <a:gd name="T95" fmla="*/ 32 h 90"/>
                  <a:gd name="T96" fmla="*/ 337 w 1731"/>
                  <a:gd name="T97" fmla="*/ 30 h 90"/>
                  <a:gd name="T98" fmla="*/ 330 w 1731"/>
                  <a:gd name="T99" fmla="*/ 30 h 90"/>
                  <a:gd name="T100" fmla="*/ 309 w 1731"/>
                  <a:gd name="T101" fmla="*/ 32 h 90"/>
                  <a:gd name="T102" fmla="*/ 303 w 1731"/>
                  <a:gd name="T103" fmla="*/ 30 h 90"/>
                  <a:gd name="T104" fmla="*/ 291 w 1731"/>
                  <a:gd name="T105" fmla="*/ 33 h 90"/>
                  <a:gd name="T106" fmla="*/ 287 w 1731"/>
                  <a:gd name="T107" fmla="*/ 29 h 90"/>
                  <a:gd name="T108" fmla="*/ 282 w 1731"/>
                  <a:gd name="T109" fmla="*/ 33 h 90"/>
                  <a:gd name="T110" fmla="*/ 227 w 1731"/>
                  <a:gd name="T111" fmla="*/ 30 h 90"/>
                  <a:gd name="T112" fmla="*/ 221 w 1731"/>
                  <a:gd name="T113" fmla="*/ 32 h 90"/>
                  <a:gd name="T114" fmla="*/ 175 w 1731"/>
                  <a:gd name="T115" fmla="*/ 30 h 90"/>
                  <a:gd name="T116" fmla="*/ 169 w 1731"/>
                  <a:gd name="T117" fmla="*/ 30 h 90"/>
                  <a:gd name="T118" fmla="*/ 37 w 1731"/>
                  <a:gd name="T119" fmla="*/ 32 h 90"/>
                  <a:gd name="T120" fmla="*/ 31 w 1731"/>
                  <a:gd name="T121" fmla="*/ 30 h 90"/>
                  <a:gd name="T122" fmla="*/ 0 w 1731"/>
                  <a:gd name="T123" fmla="*/ 33 h 9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731"/>
                  <a:gd name="T187" fmla="*/ 0 h 90"/>
                  <a:gd name="T188" fmla="*/ 1731 w 1731"/>
                  <a:gd name="T189" fmla="*/ 90 h 9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731" h="90">
                    <a:moveTo>
                      <a:pt x="1731" y="80"/>
                    </a:moveTo>
                    <a:lnTo>
                      <a:pt x="1731" y="90"/>
                    </a:lnTo>
                    <a:lnTo>
                      <a:pt x="1574" y="90"/>
                    </a:lnTo>
                    <a:lnTo>
                      <a:pt x="1573" y="89"/>
                    </a:lnTo>
                    <a:lnTo>
                      <a:pt x="1572" y="88"/>
                    </a:lnTo>
                    <a:lnTo>
                      <a:pt x="1571" y="87"/>
                    </a:lnTo>
                    <a:lnTo>
                      <a:pt x="1569" y="87"/>
                    </a:lnTo>
                    <a:lnTo>
                      <a:pt x="1568" y="87"/>
                    </a:lnTo>
                    <a:lnTo>
                      <a:pt x="1566" y="88"/>
                    </a:lnTo>
                    <a:lnTo>
                      <a:pt x="1565" y="89"/>
                    </a:lnTo>
                    <a:lnTo>
                      <a:pt x="1565" y="90"/>
                    </a:lnTo>
                    <a:lnTo>
                      <a:pt x="1386" y="90"/>
                    </a:lnTo>
                    <a:lnTo>
                      <a:pt x="1386" y="89"/>
                    </a:lnTo>
                    <a:lnTo>
                      <a:pt x="1385" y="88"/>
                    </a:lnTo>
                    <a:lnTo>
                      <a:pt x="1383" y="87"/>
                    </a:lnTo>
                    <a:lnTo>
                      <a:pt x="1382" y="87"/>
                    </a:lnTo>
                    <a:lnTo>
                      <a:pt x="1380" y="87"/>
                    </a:lnTo>
                    <a:lnTo>
                      <a:pt x="1378" y="88"/>
                    </a:lnTo>
                    <a:lnTo>
                      <a:pt x="1378" y="89"/>
                    </a:lnTo>
                    <a:lnTo>
                      <a:pt x="1377" y="90"/>
                    </a:lnTo>
                    <a:lnTo>
                      <a:pt x="1279" y="90"/>
                    </a:lnTo>
                    <a:lnTo>
                      <a:pt x="1279" y="33"/>
                    </a:lnTo>
                    <a:lnTo>
                      <a:pt x="1212" y="33"/>
                    </a:lnTo>
                    <a:lnTo>
                      <a:pt x="1211" y="32"/>
                    </a:lnTo>
                    <a:lnTo>
                      <a:pt x="1210" y="30"/>
                    </a:lnTo>
                    <a:lnTo>
                      <a:pt x="1209" y="30"/>
                    </a:lnTo>
                    <a:lnTo>
                      <a:pt x="1207" y="29"/>
                    </a:lnTo>
                    <a:lnTo>
                      <a:pt x="1206" y="30"/>
                    </a:lnTo>
                    <a:lnTo>
                      <a:pt x="1204" y="30"/>
                    </a:lnTo>
                    <a:lnTo>
                      <a:pt x="1203" y="32"/>
                    </a:lnTo>
                    <a:lnTo>
                      <a:pt x="1203" y="33"/>
                    </a:lnTo>
                    <a:lnTo>
                      <a:pt x="1111" y="33"/>
                    </a:lnTo>
                    <a:lnTo>
                      <a:pt x="1111" y="32"/>
                    </a:lnTo>
                    <a:lnTo>
                      <a:pt x="1110" y="30"/>
                    </a:lnTo>
                    <a:lnTo>
                      <a:pt x="1108" y="30"/>
                    </a:lnTo>
                    <a:lnTo>
                      <a:pt x="1106" y="29"/>
                    </a:lnTo>
                    <a:lnTo>
                      <a:pt x="1105" y="30"/>
                    </a:lnTo>
                    <a:lnTo>
                      <a:pt x="1103" y="30"/>
                    </a:lnTo>
                    <a:lnTo>
                      <a:pt x="1102" y="32"/>
                    </a:lnTo>
                    <a:lnTo>
                      <a:pt x="1102" y="33"/>
                    </a:lnTo>
                    <a:lnTo>
                      <a:pt x="1079" y="33"/>
                    </a:lnTo>
                    <a:lnTo>
                      <a:pt x="1079" y="32"/>
                    </a:lnTo>
                    <a:lnTo>
                      <a:pt x="1078" y="30"/>
                    </a:lnTo>
                    <a:lnTo>
                      <a:pt x="1076" y="30"/>
                    </a:lnTo>
                    <a:lnTo>
                      <a:pt x="1075" y="29"/>
                    </a:lnTo>
                    <a:lnTo>
                      <a:pt x="1073" y="30"/>
                    </a:lnTo>
                    <a:lnTo>
                      <a:pt x="1071" y="30"/>
                    </a:lnTo>
                    <a:lnTo>
                      <a:pt x="1070" y="32"/>
                    </a:lnTo>
                    <a:lnTo>
                      <a:pt x="1070" y="33"/>
                    </a:lnTo>
                    <a:lnTo>
                      <a:pt x="1048" y="33"/>
                    </a:lnTo>
                    <a:lnTo>
                      <a:pt x="1047" y="32"/>
                    </a:lnTo>
                    <a:lnTo>
                      <a:pt x="1046" y="30"/>
                    </a:lnTo>
                    <a:lnTo>
                      <a:pt x="1045" y="30"/>
                    </a:lnTo>
                    <a:lnTo>
                      <a:pt x="1043" y="29"/>
                    </a:lnTo>
                    <a:lnTo>
                      <a:pt x="1041" y="30"/>
                    </a:lnTo>
                    <a:lnTo>
                      <a:pt x="1040" y="30"/>
                    </a:lnTo>
                    <a:lnTo>
                      <a:pt x="1039" y="32"/>
                    </a:lnTo>
                    <a:lnTo>
                      <a:pt x="1039" y="33"/>
                    </a:lnTo>
                    <a:lnTo>
                      <a:pt x="1025" y="33"/>
                    </a:lnTo>
                    <a:lnTo>
                      <a:pt x="1025" y="32"/>
                    </a:lnTo>
                    <a:lnTo>
                      <a:pt x="1024" y="30"/>
                    </a:lnTo>
                    <a:lnTo>
                      <a:pt x="1022" y="30"/>
                    </a:lnTo>
                    <a:lnTo>
                      <a:pt x="1021" y="29"/>
                    </a:lnTo>
                    <a:lnTo>
                      <a:pt x="1019" y="30"/>
                    </a:lnTo>
                    <a:lnTo>
                      <a:pt x="1017" y="30"/>
                    </a:lnTo>
                    <a:lnTo>
                      <a:pt x="1016" y="32"/>
                    </a:lnTo>
                    <a:lnTo>
                      <a:pt x="1016" y="33"/>
                    </a:lnTo>
                    <a:lnTo>
                      <a:pt x="973" y="33"/>
                    </a:lnTo>
                    <a:lnTo>
                      <a:pt x="973" y="32"/>
                    </a:lnTo>
                    <a:lnTo>
                      <a:pt x="972" y="30"/>
                    </a:lnTo>
                    <a:lnTo>
                      <a:pt x="970" y="30"/>
                    </a:lnTo>
                    <a:lnTo>
                      <a:pt x="969" y="29"/>
                    </a:lnTo>
                    <a:lnTo>
                      <a:pt x="967" y="30"/>
                    </a:lnTo>
                    <a:lnTo>
                      <a:pt x="966" y="30"/>
                    </a:lnTo>
                    <a:lnTo>
                      <a:pt x="965" y="32"/>
                    </a:lnTo>
                    <a:lnTo>
                      <a:pt x="964" y="33"/>
                    </a:lnTo>
                    <a:lnTo>
                      <a:pt x="838" y="33"/>
                    </a:lnTo>
                    <a:lnTo>
                      <a:pt x="838" y="32"/>
                    </a:lnTo>
                    <a:lnTo>
                      <a:pt x="837" y="30"/>
                    </a:lnTo>
                    <a:lnTo>
                      <a:pt x="836" y="30"/>
                    </a:lnTo>
                    <a:lnTo>
                      <a:pt x="834" y="29"/>
                    </a:lnTo>
                    <a:lnTo>
                      <a:pt x="832" y="30"/>
                    </a:lnTo>
                    <a:lnTo>
                      <a:pt x="831" y="30"/>
                    </a:lnTo>
                    <a:lnTo>
                      <a:pt x="830" y="32"/>
                    </a:lnTo>
                    <a:lnTo>
                      <a:pt x="829" y="33"/>
                    </a:lnTo>
                    <a:lnTo>
                      <a:pt x="818" y="33"/>
                    </a:lnTo>
                    <a:lnTo>
                      <a:pt x="818" y="32"/>
                    </a:lnTo>
                    <a:lnTo>
                      <a:pt x="817" y="30"/>
                    </a:lnTo>
                    <a:lnTo>
                      <a:pt x="816" y="30"/>
                    </a:lnTo>
                    <a:lnTo>
                      <a:pt x="814" y="29"/>
                    </a:lnTo>
                    <a:lnTo>
                      <a:pt x="812" y="30"/>
                    </a:lnTo>
                    <a:lnTo>
                      <a:pt x="811" y="30"/>
                    </a:lnTo>
                    <a:lnTo>
                      <a:pt x="810" y="32"/>
                    </a:lnTo>
                    <a:lnTo>
                      <a:pt x="809" y="33"/>
                    </a:lnTo>
                    <a:lnTo>
                      <a:pt x="789" y="33"/>
                    </a:lnTo>
                    <a:lnTo>
                      <a:pt x="789" y="32"/>
                    </a:lnTo>
                    <a:lnTo>
                      <a:pt x="788" y="30"/>
                    </a:lnTo>
                    <a:lnTo>
                      <a:pt x="786" y="30"/>
                    </a:lnTo>
                    <a:lnTo>
                      <a:pt x="784" y="29"/>
                    </a:lnTo>
                    <a:lnTo>
                      <a:pt x="783" y="30"/>
                    </a:lnTo>
                    <a:lnTo>
                      <a:pt x="781" y="30"/>
                    </a:lnTo>
                    <a:lnTo>
                      <a:pt x="780" y="32"/>
                    </a:lnTo>
                    <a:lnTo>
                      <a:pt x="780" y="33"/>
                    </a:lnTo>
                    <a:lnTo>
                      <a:pt x="760" y="33"/>
                    </a:lnTo>
                    <a:lnTo>
                      <a:pt x="759" y="32"/>
                    </a:lnTo>
                    <a:lnTo>
                      <a:pt x="758" y="30"/>
                    </a:lnTo>
                    <a:lnTo>
                      <a:pt x="757" y="30"/>
                    </a:lnTo>
                    <a:lnTo>
                      <a:pt x="755" y="29"/>
                    </a:lnTo>
                    <a:lnTo>
                      <a:pt x="753" y="30"/>
                    </a:lnTo>
                    <a:lnTo>
                      <a:pt x="752" y="30"/>
                    </a:lnTo>
                    <a:lnTo>
                      <a:pt x="751" y="32"/>
                    </a:lnTo>
                    <a:lnTo>
                      <a:pt x="751" y="33"/>
                    </a:lnTo>
                    <a:lnTo>
                      <a:pt x="672" y="33"/>
                    </a:lnTo>
                    <a:lnTo>
                      <a:pt x="671" y="32"/>
                    </a:lnTo>
                    <a:lnTo>
                      <a:pt x="670" y="30"/>
                    </a:lnTo>
                    <a:lnTo>
                      <a:pt x="669" y="30"/>
                    </a:lnTo>
                    <a:lnTo>
                      <a:pt x="667" y="29"/>
                    </a:lnTo>
                    <a:lnTo>
                      <a:pt x="665" y="30"/>
                    </a:lnTo>
                    <a:lnTo>
                      <a:pt x="664" y="30"/>
                    </a:lnTo>
                    <a:lnTo>
                      <a:pt x="663" y="32"/>
                    </a:lnTo>
                    <a:lnTo>
                      <a:pt x="663" y="33"/>
                    </a:lnTo>
                    <a:lnTo>
                      <a:pt x="572" y="33"/>
                    </a:lnTo>
                    <a:lnTo>
                      <a:pt x="572" y="32"/>
                    </a:lnTo>
                    <a:lnTo>
                      <a:pt x="571" y="30"/>
                    </a:lnTo>
                    <a:lnTo>
                      <a:pt x="570" y="30"/>
                    </a:lnTo>
                    <a:lnTo>
                      <a:pt x="568" y="29"/>
                    </a:lnTo>
                    <a:lnTo>
                      <a:pt x="566" y="30"/>
                    </a:lnTo>
                    <a:lnTo>
                      <a:pt x="565" y="30"/>
                    </a:lnTo>
                    <a:lnTo>
                      <a:pt x="564" y="32"/>
                    </a:lnTo>
                    <a:lnTo>
                      <a:pt x="563" y="33"/>
                    </a:lnTo>
                    <a:lnTo>
                      <a:pt x="552" y="33"/>
                    </a:lnTo>
                    <a:lnTo>
                      <a:pt x="551" y="31"/>
                    </a:lnTo>
                    <a:lnTo>
                      <a:pt x="550" y="29"/>
                    </a:lnTo>
                    <a:lnTo>
                      <a:pt x="549" y="28"/>
                    </a:lnTo>
                    <a:lnTo>
                      <a:pt x="546" y="27"/>
                    </a:lnTo>
                    <a:lnTo>
                      <a:pt x="544" y="26"/>
                    </a:lnTo>
                    <a:lnTo>
                      <a:pt x="542" y="26"/>
                    </a:lnTo>
                    <a:lnTo>
                      <a:pt x="539" y="27"/>
                    </a:lnTo>
                    <a:lnTo>
                      <a:pt x="537" y="28"/>
                    </a:lnTo>
                    <a:lnTo>
                      <a:pt x="536" y="29"/>
                    </a:lnTo>
                    <a:lnTo>
                      <a:pt x="535" y="31"/>
                    </a:lnTo>
                    <a:lnTo>
                      <a:pt x="534" y="33"/>
                    </a:lnTo>
                    <a:lnTo>
                      <a:pt x="523" y="33"/>
                    </a:lnTo>
                    <a:lnTo>
                      <a:pt x="523" y="32"/>
                    </a:lnTo>
                    <a:lnTo>
                      <a:pt x="522" y="30"/>
                    </a:lnTo>
                    <a:lnTo>
                      <a:pt x="520" y="30"/>
                    </a:lnTo>
                    <a:lnTo>
                      <a:pt x="518" y="29"/>
                    </a:lnTo>
                    <a:lnTo>
                      <a:pt x="517" y="30"/>
                    </a:lnTo>
                    <a:lnTo>
                      <a:pt x="515" y="30"/>
                    </a:lnTo>
                    <a:lnTo>
                      <a:pt x="514" y="32"/>
                    </a:lnTo>
                    <a:lnTo>
                      <a:pt x="514" y="33"/>
                    </a:lnTo>
                    <a:lnTo>
                      <a:pt x="480" y="33"/>
                    </a:lnTo>
                    <a:lnTo>
                      <a:pt x="480" y="32"/>
                    </a:lnTo>
                    <a:lnTo>
                      <a:pt x="479" y="30"/>
                    </a:lnTo>
                    <a:lnTo>
                      <a:pt x="477" y="30"/>
                    </a:lnTo>
                    <a:lnTo>
                      <a:pt x="476" y="29"/>
                    </a:lnTo>
                    <a:lnTo>
                      <a:pt x="474" y="30"/>
                    </a:lnTo>
                    <a:lnTo>
                      <a:pt x="472" y="30"/>
                    </a:lnTo>
                    <a:lnTo>
                      <a:pt x="472" y="32"/>
                    </a:lnTo>
                    <a:lnTo>
                      <a:pt x="471" y="33"/>
                    </a:lnTo>
                    <a:lnTo>
                      <a:pt x="467" y="33"/>
                    </a:lnTo>
                    <a:lnTo>
                      <a:pt x="466" y="31"/>
                    </a:lnTo>
                    <a:lnTo>
                      <a:pt x="465" y="30"/>
                    </a:lnTo>
                    <a:lnTo>
                      <a:pt x="464" y="28"/>
                    </a:lnTo>
                    <a:lnTo>
                      <a:pt x="462" y="27"/>
                    </a:lnTo>
                    <a:lnTo>
                      <a:pt x="460" y="27"/>
                    </a:lnTo>
                    <a:lnTo>
                      <a:pt x="458" y="27"/>
                    </a:lnTo>
                    <a:lnTo>
                      <a:pt x="456" y="27"/>
                    </a:lnTo>
                    <a:lnTo>
                      <a:pt x="454" y="28"/>
                    </a:lnTo>
                    <a:lnTo>
                      <a:pt x="452" y="30"/>
                    </a:lnTo>
                    <a:lnTo>
                      <a:pt x="451" y="31"/>
                    </a:lnTo>
                    <a:lnTo>
                      <a:pt x="451" y="33"/>
                    </a:lnTo>
                    <a:lnTo>
                      <a:pt x="426" y="33"/>
                    </a:lnTo>
                    <a:lnTo>
                      <a:pt x="426" y="31"/>
                    </a:lnTo>
                    <a:lnTo>
                      <a:pt x="425" y="30"/>
                    </a:lnTo>
                    <a:lnTo>
                      <a:pt x="424" y="28"/>
                    </a:lnTo>
                    <a:lnTo>
                      <a:pt x="422" y="28"/>
                    </a:lnTo>
                    <a:lnTo>
                      <a:pt x="420" y="27"/>
                    </a:lnTo>
                    <a:lnTo>
                      <a:pt x="418" y="27"/>
                    </a:lnTo>
                    <a:lnTo>
                      <a:pt x="416" y="28"/>
                    </a:lnTo>
                    <a:lnTo>
                      <a:pt x="414" y="28"/>
                    </a:lnTo>
                    <a:lnTo>
                      <a:pt x="412" y="30"/>
                    </a:lnTo>
                    <a:lnTo>
                      <a:pt x="412" y="31"/>
                    </a:lnTo>
                    <a:lnTo>
                      <a:pt x="411" y="33"/>
                    </a:lnTo>
                    <a:lnTo>
                      <a:pt x="349" y="33"/>
                    </a:lnTo>
                    <a:lnTo>
                      <a:pt x="349" y="32"/>
                    </a:lnTo>
                    <a:lnTo>
                      <a:pt x="348" y="30"/>
                    </a:lnTo>
                    <a:lnTo>
                      <a:pt x="346" y="30"/>
                    </a:lnTo>
                    <a:lnTo>
                      <a:pt x="345" y="29"/>
                    </a:lnTo>
                    <a:lnTo>
                      <a:pt x="343" y="30"/>
                    </a:lnTo>
                    <a:lnTo>
                      <a:pt x="341" y="30"/>
                    </a:lnTo>
                    <a:lnTo>
                      <a:pt x="340" y="32"/>
                    </a:lnTo>
                    <a:lnTo>
                      <a:pt x="340" y="33"/>
                    </a:lnTo>
                    <a:lnTo>
                      <a:pt x="338" y="33"/>
                    </a:lnTo>
                    <a:lnTo>
                      <a:pt x="338" y="32"/>
                    </a:lnTo>
                    <a:lnTo>
                      <a:pt x="337" y="30"/>
                    </a:lnTo>
                    <a:lnTo>
                      <a:pt x="335" y="30"/>
                    </a:lnTo>
                    <a:lnTo>
                      <a:pt x="334" y="29"/>
                    </a:lnTo>
                    <a:lnTo>
                      <a:pt x="332" y="30"/>
                    </a:lnTo>
                    <a:lnTo>
                      <a:pt x="330" y="30"/>
                    </a:lnTo>
                    <a:lnTo>
                      <a:pt x="329" y="32"/>
                    </a:lnTo>
                    <a:lnTo>
                      <a:pt x="329" y="33"/>
                    </a:lnTo>
                    <a:lnTo>
                      <a:pt x="309" y="33"/>
                    </a:lnTo>
                    <a:lnTo>
                      <a:pt x="309" y="32"/>
                    </a:lnTo>
                    <a:lnTo>
                      <a:pt x="308" y="30"/>
                    </a:lnTo>
                    <a:lnTo>
                      <a:pt x="306" y="30"/>
                    </a:lnTo>
                    <a:lnTo>
                      <a:pt x="305" y="29"/>
                    </a:lnTo>
                    <a:lnTo>
                      <a:pt x="303" y="30"/>
                    </a:lnTo>
                    <a:lnTo>
                      <a:pt x="302" y="30"/>
                    </a:lnTo>
                    <a:lnTo>
                      <a:pt x="301" y="32"/>
                    </a:lnTo>
                    <a:lnTo>
                      <a:pt x="300" y="33"/>
                    </a:lnTo>
                    <a:lnTo>
                      <a:pt x="291" y="33"/>
                    </a:lnTo>
                    <a:lnTo>
                      <a:pt x="291" y="32"/>
                    </a:lnTo>
                    <a:lnTo>
                      <a:pt x="290" y="30"/>
                    </a:lnTo>
                    <a:lnTo>
                      <a:pt x="288" y="30"/>
                    </a:lnTo>
                    <a:lnTo>
                      <a:pt x="287" y="29"/>
                    </a:lnTo>
                    <a:lnTo>
                      <a:pt x="285" y="30"/>
                    </a:lnTo>
                    <a:lnTo>
                      <a:pt x="283" y="30"/>
                    </a:lnTo>
                    <a:lnTo>
                      <a:pt x="282" y="32"/>
                    </a:lnTo>
                    <a:lnTo>
                      <a:pt x="282" y="33"/>
                    </a:lnTo>
                    <a:lnTo>
                      <a:pt x="229" y="33"/>
                    </a:lnTo>
                    <a:lnTo>
                      <a:pt x="229" y="32"/>
                    </a:lnTo>
                    <a:lnTo>
                      <a:pt x="228" y="30"/>
                    </a:lnTo>
                    <a:lnTo>
                      <a:pt x="227" y="30"/>
                    </a:lnTo>
                    <a:lnTo>
                      <a:pt x="225" y="29"/>
                    </a:lnTo>
                    <a:lnTo>
                      <a:pt x="223" y="30"/>
                    </a:lnTo>
                    <a:lnTo>
                      <a:pt x="222" y="30"/>
                    </a:lnTo>
                    <a:lnTo>
                      <a:pt x="221" y="32"/>
                    </a:lnTo>
                    <a:lnTo>
                      <a:pt x="220" y="33"/>
                    </a:lnTo>
                    <a:lnTo>
                      <a:pt x="176" y="33"/>
                    </a:lnTo>
                    <a:lnTo>
                      <a:pt x="176" y="32"/>
                    </a:lnTo>
                    <a:lnTo>
                      <a:pt x="175" y="30"/>
                    </a:lnTo>
                    <a:lnTo>
                      <a:pt x="173" y="30"/>
                    </a:lnTo>
                    <a:lnTo>
                      <a:pt x="172" y="29"/>
                    </a:lnTo>
                    <a:lnTo>
                      <a:pt x="170" y="30"/>
                    </a:lnTo>
                    <a:lnTo>
                      <a:pt x="169" y="30"/>
                    </a:lnTo>
                    <a:lnTo>
                      <a:pt x="167" y="32"/>
                    </a:lnTo>
                    <a:lnTo>
                      <a:pt x="167" y="33"/>
                    </a:lnTo>
                    <a:lnTo>
                      <a:pt x="37" y="33"/>
                    </a:lnTo>
                    <a:lnTo>
                      <a:pt x="37" y="32"/>
                    </a:lnTo>
                    <a:lnTo>
                      <a:pt x="36" y="30"/>
                    </a:lnTo>
                    <a:lnTo>
                      <a:pt x="34" y="30"/>
                    </a:lnTo>
                    <a:lnTo>
                      <a:pt x="33" y="29"/>
                    </a:lnTo>
                    <a:lnTo>
                      <a:pt x="31" y="30"/>
                    </a:lnTo>
                    <a:lnTo>
                      <a:pt x="29" y="30"/>
                    </a:lnTo>
                    <a:lnTo>
                      <a:pt x="28" y="32"/>
                    </a:lnTo>
                    <a:lnTo>
                      <a:pt x="28" y="33"/>
                    </a:lnTo>
                    <a:lnTo>
                      <a:pt x="0" y="33"/>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39" name="Freeform 771"/>
              <p:cNvSpPr>
                <a:spLocks/>
              </p:cNvSpPr>
              <p:nvPr/>
            </p:nvSpPr>
            <p:spPr bwMode="auto">
              <a:xfrm>
                <a:off x="1664" y="2697"/>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40" name="Freeform 772"/>
              <p:cNvSpPr>
                <a:spLocks/>
              </p:cNvSpPr>
              <p:nvPr/>
            </p:nvSpPr>
            <p:spPr bwMode="auto">
              <a:xfrm>
                <a:off x="1193" y="1831"/>
                <a:ext cx="348" cy="767"/>
              </a:xfrm>
              <a:custGeom>
                <a:avLst/>
                <a:gdLst>
                  <a:gd name="T0" fmla="*/ 0 w 348"/>
                  <a:gd name="T1" fmla="*/ 767 h 767"/>
                  <a:gd name="T2" fmla="*/ 3 w 348"/>
                  <a:gd name="T3" fmla="*/ 765 h 767"/>
                  <a:gd name="T4" fmla="*/ 5 w 348"/>
                  <a:gd name="T5" fmla="*/ 762 h 767"/>
                  <a:gd name="T6" fmla="*/ 9 w 348"/>
                  <a:gd name="T7" fmla="*/ 761 h 767"/>
                  <a:gd name="T8" fmla="*/ 14 w 348"/>
                  <a:gd name="T9" fmla="*/ 761 h 767"/>
                  <a:gd name="T10" fmla="*/ 17 w 348"/>
                  <a:gd name="T11" fmla="*/ 764 h 767"/>
                  <a:gd name="T12" fmla="*/ 18 w 348"/>
                  <a:gd name="T13" fmla="*/ 767 h 767"/>
                  <a:gd name="T14" fmla="*/ 81 w 348"/>
                  <a:gd name="T15" fmla="*/ 766 h 767"/>
                  <a:gd name="T16" fmla="*/ 83 w 348"/>
                  <a:gd name="T17" fmla="*/ 764 h 767"/>
                  <a:gd name="T18" fmla="*/ 86 w 348"/>
                  <a:gd name="T19" fmla="*/ 764 h 767"/>
                  <a:gd name="T20" fmla="*/ 89 w 348"/>
                  <a:gd name="T21" fmla="*/ 766 h 767"/>
                  <a:gd name="T22" fmla="*/ 141 w 348"/>
                  <a:gd name="T23" fmla="*/ 767 h 767"/>
                  <a:gd name="T24" fmla="*/ 142 w 348"/>
                  <a:gd name="T25" fmla="*/ 765 h 767"/>
                  <a:gd name="T26" fmla="*/ 146 w 348"/>
                  <a:gd name="T27" fmla="*/ 764 h 767"/>
                  <a:gd name="T28" fmla="*/ 149 w 348"/>
                  <a:gd name="T29" fmla="*/ 765 h 767"/>
                  <a:gd name="T30" fmla="*/ 150 w 348"/>
                  <a:gd name="T31" fmla="*/ 767 h 767"/>
                  <a:gd name="T32" fmla="*/ 246 w 348"/>
                  <a:gd name="T33" fmla="*/ 766 h 767"/>
                  <a:gd name="T34" fmla="*/ 248 w 348"/>
                  <a:gd name="T35" fmla="*/ 764 h 767"/>
                  <a:gd name="T36" fmla="*/ 252 w 348"/>
                  <a:gd name="T37" fmla="*/ 764 h 767"/>
                  <a:gd name="T38" fmla="*/ 254 w 348"/>
                  <a:gd name="T39" fmla="*/ 766 h 767"/>
                  <a:gd name="T40" fmla="*/ 273 w 348"/>
                  <a:gd name="T41" fmla="*/ 767 h 767"/>
                  <a:gd name="T42" fmla="*/ 274 w 348"/>
                  <a:gd name="T43" fmla="*/ 765 h 767"/>
                  <a:gd name="T44" fmla="*/ 277 w 348"/>
                  <a:gd name="T45" fmla="*/ 764 h 767"/>
                  <a:gd name="T46" fmla="*/ 280 w 348"/>
                  <a:gd name="T47" fmla="*/ 765 h 767"/>
                  <a:gd name="T48" fmla="*/ 282 w 348"/>
                  <a:gd name="T49" fmla="*/ 767 h 767"/>
                  <a:gd name="T50" fmla="*/ 314 w 348"/>
                  <a:gd name="T51" fmla="*/ 766 h 767"/>
                  <a:gd name="T52" fmla="*/ 316 w 348"/>
                  <a:gd name="T53" fmla="*/ 764 h 767"/>
                  <a:gd name="T54" fmla="*/ 319 w 348"/>
                  <a:gd name="T55" fmla="*/ 764 h 767"/>
                  <a:gd name="T56" fmla="*/ 322 w 348"/>
                  <a:gd name="T57" fmla="*/ 766 h 767"/>
                  <a:gd name="T58" fmla="*/ 334 w 348"/>
                  <a:gd name="T59" fmla="*/ 767 h 767"/>
                  <a:gd name="T60" fmla="*/ 336 w 348"/>
                  <a:gd name="T61" fmla="*/ 765 h 767"/>
                  <a:gd name="T62" fmla="*/ 339 w 348"/>
                  <a:gd name="T63" fmla="*/ 764 h 767"/>
                  <a:gd name="T64" fmla="*/ 342 w 348"/>
                  <a:gd name="T65" fmla="*/ 765 h 767"/>
                  <a:gd name="T66" fmla="*/ 343 w 348"/>
                  <a:gd name="T67" fmla="*/ 767 h 76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48"/>
                  <a:gd name="T103" fmla="*/ 0 h 767"/>
                  <a:gd name="T104" fmla="*/ 348 w 348"/>
                  <a:gd name="T105" fmla="*/ 767 h 76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48" h="767">
                    <a:moveTo>
                      <a:pt x="0" y="0"/>
                    </a:moveTo>
                    <a:lnTo>
                      <a:pt x="0" y="767"/>
                    </a:lnTo>
                    <a:lnTo>
                      <a:pt x="3" y="767"/>
                    </a:lnTo>
                    <a:lnTo>
                      <a:pt x="3" y="765"/>
                    </a:lnTo>
                    <a:lnTo>
                      <a:pt x="4" y="764"/>
                    </a:lnTo>
                    <a:lnTo>
                      <a:pt x="5" y="762"/>
                    </a:lnTo>
                    <a:lnTo>
                      <a:pt x="7" y="761"/>
                    </a:lnTo>
                    <a:lnTo>
                      <a:pt x="9" y="761"/>
                    </a:lnTo>
                    <a:lnTo>
                      <a:pt x="12" y="761"/>
                    </a:lnTo>
                    <a:lnTo>
                      <a:pt x="14" y="761"/>
                    </a:lnTo>
                    <a:lnTo>
                      <a:pt x="16" y="762"/>
                    </a:lnTo>
                    <a:lnTo>
                      <a:pt x="17" y="764"/>
                    </a:lnTo>
                    <a:lnTo>
                      <a:pt x="18" y="765"/>
                    </a:lnTo>
                    <a:lnTo>
                      <a:pt x="18" y="767"/>
                    </a:lnTo>
                    <a:lnTo>
                      <a:pt x="80" y="767"/>
                    </a:lnTo>
                    <a:lnTo>
                      <a:pt x="81" y="766"/>
                    </a:lnTo>
                    <a:lnTo>
                      <a:pt x="82" y="765"/>
                    </a:lnTo>
                    <a:lnTo>
                      <a:pt x="83" y="764"/>
                    </a:lnTo>
                    <a:lnTo>
                      <a:pt x="85" y="764"/>
                    </a:lnTo>
                    <a:lnTo>
                      <a:pt x="86" y="764"/>
                    </a:lnTo>
                    <a:lnTo>
                      <a:pt x="88" y="765"/>
                    </a:lnTo>
                    <a:lnTo>
                      <a:pt x="89" y="766"/>
                    </a:lnTo>
                    <a:lnTo>
                      <a:pt x="89" y="767"/>
                    </a:lnTo>
                    <a:lnTo>
                      <a:pt x="141" y="767"/>
                    </a:lnTo>
                    <a:lnTo>
                      <a:pt x="141" y="766"/>
                    </a:lnTo>
                    <a:lnTo>
                      <a:pt x="142" y="765"/>
                    </a:lnTo>
                    <a:lnTo>
                      <a:pt x="144" y="764"/>
                    </a:lnTo>
                    <a:lnTo>
                      <a:pt x="146" y="764"/>
                    </a:lnTo>
                    <a:lnTo>
                      <a:pt x="147" y="764"/>
                    </a:lnTo>
                    <a:lnTo>
                      <a:pt x="149" y="765"/>
                    </a:lnTo>
                    <a:lnTo>
                      <a:pt x="150" y="766"/>
                    </a:lnTo>
                    <a:lnTo>
                      <a:pt x="150" y="767"/>
                    </a:lnTo>
                    <a:lnTo>
                      <a:pt x="246" y="767"/>
                    </a:lnTo>
                    <a:lnTo>
                      <a:pt x="246" y="766"/>
                    </a:lnTo>
                    <a:lnTo>
                      <a:pt x="247" y="765"/>
                    </a:lnTo>
                    <a:lnTo>
                      <a:pt x="248" y="764"/>
                    </a:lnTo>
                    <a:lnTo>
                      <a:pt x="250" y="764"/>
                    </a:lnTo>
                    <a:lnTo>
                      <a:pt x="252" y="764"/>
                    </a:lnTo>
                    <a:lnTo>
                      <a:pt x="253" y="765"/>
                    </a:lnTo>
                    <a:lnTo>
                      <a:pt x="254" y="766"/>
                    </a:lnTo>
                    <a:lnTo>
                      <a:pt x="255" y="767"/>
                    </a:lnTo>
                    <a:lnTo>
                      <a:pt x="273" y="767"/>
                    </a:lnTo>
                    <a:lnTo>
                      <a:pt x="273" y="766"/>
                    </a:lnTo>
                    <a:lnTo>
                      <a:pt x="274" y="765"/>
                    </a:lnTo>
                    <a:lnTo>
                      <a:pt x="276" y="764"/>
                    </a:lnTo>
                    <a:lnTo>
                      <a:pt x="277" y="764"/>
                    </a:lnTo>
                    <a:lnTo>
                      <a:pt x="279" y="764"/>
                    </a:lnTo>
                    <a:lnTo>
                      <a:pt x="280" y="765"/>
                    </a:lnTo>
                    <a:lnTo>
                      <a:pt x="281" y="766"/>
                    </a:lnTo>
                    <a:lnTo>
                      <a:pt x="282" y="767"/>
                    </a:lnTo>
                    <a:lnTo>
                      <a:pt x="313" y="767"/>
                    </a:lnTo>
                    <a:lnTo>
                      <a:pt x="314" y="766"/>
                    </a:lnTo>
                    <a:lnTo>
                      <a:pt x="315" y="765"/>
                    </a:lnTo>
                    <a:lnTo>
                      <a:pt x="316" y="764"/>
                    </a:lnTo>
                    <a:lnTo>
                      <a:pt x="318" y="764"/>
                    </a:lnTo>
                    <a:lnTo>
                      <a:pt x="319" y="764"/>
                    </a:lnTo>
                    <a:lnTo>
                      <a:pt x="321" y="765"/>
                    </a:lnTo>
                    <a:lnTo>
                      <a:pt x="322" y="766"/>
                    </a:lnTo>
                    <a:lnTo>
                      <a:pt x="322" y="767"/>
                    </a:lnTo>
                    <a:lnTo>
                      <a:pt x="334" y="767"/>
                    </a:lnTo>
                    <a:lnTo>
                      <a:pt x="335" y="766"/>
                    </a:lnTo>
                    <a:lnTo>
                      <a:pt x="336" y="765"/>
                    </a:lnTo>
                    <a:lnTo>
                      <a:pt x="337" y="764"/>
                    </a:lnTo>
                    <a:lnTo>
                      <a:pt x="339" y="764"/>
                    </a:lnTo>
                    <a:lnTo>
                      <a:pt x="341" y="764"/>
                    </a:lnTo>
                    <a:lnTo>
                      <a:pt x="342" y="765"/>
                    </a:lnTo>
                    <a:lnTo>
                      <a:pt x="343" y="766"/>
                    </a:lnTo>
                    <a:lnTo>
                      <a:pt x="343" y="767"/>
                    </a:lnTo>
                    <a:lnTo>
                      <a:pt x="348" y="767"/>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41" name="Freeform 773"/>
              <p:cNvSpPr>
                <a:spLocks/>
              </p:cNvSpPr>
              <p:nvPr/>
            </p:nvSpPr>
            <p:spPr bwMode="auto">
              <a:xfrm>
                <a:off x="1540" y="2593"/>
                <a:ext cx="13" cy="10"/>
              </a:xfrm>
              <a:custGeom>
                <a:avLst/>
                <a:gdLst>
                  <a:gd name="T0" fmla="*/ 1 w 13"/>
                  <a:gd name="T1" fmla="*/ 0 h 10"/>
                  <a:gd name="T2" fmla="*/ 13 w 13"/>
                  <a:gd name="T3" fmla="*/ 5 h 10"/>
                  <a:gd name="T4" fmla="*/ 1 w 13"/>
                  <a:gd name="T5" fmla="*/ 10 h 10"/>
                  <a:gd name="T6" fmla="*/ 0 w 13"/>
                  <a:gd name="T7" fmla="*/ 7 h 10"/>
                  <a:gd name="T8" fmla="*/ 0 w 13"/>
                  <a:gd name="T9" fmla="*/ 5 h 10"/>
                  <a:gd name="T10" fmla="*/ 0 w 13"/>
                  <a:gd name="T11" fmla="*/ 3 h 10"/>
                  <a:gd name="T12" fmla="*/ 1 w 13"/>
                  <a:gd name="T13" fmla="*/ 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 y="0"/>
                    </a:moveTo>
                    <a:lnTo>
                      <a:pt x="13" y="5"/>
                    </a:lnTo>
                    <a:lnTo>
                      <a:pt x="1" y="10"/>
                    </a:lnTo>
                    <a:lnTo>
                      <a:pt x="0" y="7"/>
                    </a:lnTo>
                    <a:lnTo>
                      <a:pt x="0" y="5"/>
                    </a:lnTo>
                    <a:lnTo>
                      <a:pt x="0" y="3"/>
                    </a:lnTo>
                    <a:lnTo>
                      <a:pt x="1"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42" name="Freeform 774"/>
              <p:cNvSpPr>
                <a:spLocks/>
              </p:cNvSpPr>
              <p:nvPr/>
            </p:nvSpPr>
            <p:spPr bwMode="auto">
              <a:xfrm>
                <a:off x="1413" y="2679"/>
                <a:ext cx="128" cy="752"/>
              </a:xfrm>
              <a:custGeom>
                <a:avLst/>
                <a:gdLst>
                  <a:gd name="T0" fmla="*/ 128 w 128"/>
                  <a:gd name="T1" fmla="*/ 6 h 752"/>
                  <a:gd name="T2" fmla="*/ 123 w 128"/>
                  <a:gd name="T3" fmla="*/ 6 h 752"/>
                  <a:gd name="T4" fmla="*/ 123 w 128"/>
                  <a:gd name="T5" fmla="*/ 4 h 752"/>
                  <a:gd name="T6" fmla="*/ 122 w 128"/>
                  <a:gd name="T7" fmla="*/ 3 h 752"/>
                  <a:gd name="T8" fmla="*/ 121 w 128"/>
                  <a:gd name="T9" fmla="*/ 2 h 752"/>
                  <a:gd name="T10" fmla="*/ 119 w 128"/>
                  <a:gd name="T11" fmla="*/ 2 h 752"/>
                  <a:gd name="T12" fmla="*/ 117 w 128"/>
                  <a:gd name="T13" fmla="*/ 2 h 752"/>
                  <a:gd name="T14" fmla="*/ 116 w 128"/>
                  <a:gd name="T15" fmla="*/ 3 h 752"/>
                  <a:gd name="T16" fmla="*/ 115 w 128"/>
                  <a:gd name="T17" fmla="*/ 4 h 752"/>
                  <a:gd name="T18" fmla="*/ 114 w 128"/>
                  <a:gd name="T19" fmla="*/ 6 h 752"/>
                  <a:gd name="T20" fmla="*/ 62 w 128"/>
                  <a:gd name="T21" fmla="*/ 6 h 752"/>
                  <a:gd name="T22" fmla="*/ 61 w 128"/>
                  <a:gd name="T23" fmla="*/ 4 h 752"/>
                  <a:gd name="T24" fmla="*/ 60 w 128"/>
                  <a:gd name="T25" fmla="*/ 2 h 752"/>
                  <a:gd name="T26" fmla="*/ 59 w 128"/>
                  <a:gd name="T27" fmla="*/ 1 h 752"/>
                  <a:gd name="T28" fmla="*/ 57 w 128"/>
                  <a:gd name="T29" fmla="*/ 0 h 752"/>
                  <a:gd name="T30" fmla="*/ 55 w 128"/>
                  <a:gd name="T31" fmla="*/ 0 h 752"/>
                  <a:gd name="T32" fmla="*/ 53 w 128"/>
                  <a:gd name="T33" fmla="*/ 0 h 752"/>
                  <a:gd name="T34" fmla="*/ 51 w 128"/>
                  <a:gd name="T35" fmla="*/ 0 h 752"/>
                  <a:gd name="T36" fmla="*/ 49 w 128"/>
                  <a:gd name="T37" fmla="*/ 1 h 752"/>
                  <a:gd name="T38" fmla="*/ 47 w 128"/>
                  <a:gd name="T39" fmla="*/ 2 h 752"/>
                  <a:gd name="T40" fmla="*/ 46 w 128"/>
                  <a:gd name="T41" fmla="*/ 4 h 752"/>
                  <a:gd name="T42" fmla="*/ 46 w 128"/>
                  <a:gd name="T43" fmla="*/ 6 h 752"/>
                  <a:gd name="T44" fmla="*/ 35 w 128"/>
                  <a:gd name="T45" fmla="*/ 6 h 752"/>
                  <a:gd name="T46" fmla="*/ 34 w 128"/>
                  <a:gd name="T47" fmla="*/ 4 h 752"/>
                  <a:gd name="T48" fmla="*/ 33 w 128"/>
                  <a:gd name="T49" fmla="*/ 3 h 752"/>
                  <a:gd name="T50" fmla="*/ 32 w 128"/>
                  <a:gd name="T51" fmla="*/ 2 h 752"/>
                  <a:gd name="T52" fmla="*/ 30 w 128"/>
                  <a:gd name="T53" fmla="*/ 2 h 752"/>
                  <a:gd name="T54" fmla="*/ 28 w 128"/>
                  <a:gd name="T55" fmla="*/ 2 h 752"/>
                  <a:gd name="T56" fmla="*/ 27 w 128"/>
                  <a:gd name="T57" fmla="*/ 3 h 752"/>
                  <a:gd name="T58" fmla="*/ 26 w 128"/>
                  <a:gd name="T59" fmla="*/ 4 h 752"/>
                  <a:gd name="T60" fmla="*/ 26 w 128"/>
                  <a:gd name="T61" fmla="*/ 6 h 752"/>
                  <a:gd name="T62" fmla="*/ 0 w 128"/>
                  <a:gd name="T63" fmla="*/ 6 h 752"/>
                  <a:gd name="T64" fmla="*/ 0 w 128"/>
                  <a:gd name="T65" fmla="*/ 752 h 7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8"/>
                  <a:gd name="T100" fmla="*/ 0 h 752"/>
                  <a:gd name="T101" fmla="*/ 128 w 128"/>
                  <a:gd name="T102" fmla="*/ 752 h 7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8" h="752">
                    <a:moveTo>
                      <a:pt x="128" y="6"/>
                    </a:moveTo>
                    <a:lnTo>
                      <a:pt x="123" y="6"/>
                    </a:lnTo>
                    <a:lnTo>
                      <a:pt x="123" y="4"/>
                    </a:lnTo>
                    <a:lnTo>
                      <a:pt x="122" y="3"/>
                    </a:lnTo>
                    <a:lnTo>
                      <a:pt x="121" y="2"/>
                    </a:lnTo>
                    <a:lnTo>
                      <a:pt x="119" y="2"/>
                    </a:lnTo>
                    <a:lnTo>
                      <a:pt x="117" y="2"/>
                    </a:lnTo>
                    <a:lnTo>
                      <a:pt x="116" y="3"/>
                    </a:lnTo>
                    <a:lnTo>
                      <a:pt x="115" y="4"/>
                    </a:lnTo>
                    <a:lnTo>
                      <a:pt x="114" y="6"/>
                    </a:lnTo>
                    <a:lnTo>
                      <a:pt x="62" y="6"/>
                    </a:lnTo>
                    <a:lnTo>
                      <a:pt x="61" y="4"/>
                    </a:lnTo>
                    <a:lnTo>
                      <a:pt x="60" y="2"/>
                    </a:lnTo>
                    <a:lnTo>
                      <a:pt x="59" y="1"/>
                    </a:lnTo>
                    <a:lnTo>
                      <a:pt x="57" y="0"/>
                    </a:lnTo>
                    <a:lnTo>
                      <a:pt x="55" y="0"/>
                    </a:lnTo>
                    <a:lnTo>
                      <a:pt x="53" y="0"/>
                    </a:lnTo>
                    <a:lnTo>
                      <a:pt x="51" y="0"/>
                    </a:lnTo>
                    <a:lnTo>
                      <a:pt x="49" y="1"/>
                    </a:lnTo>
                    <a:lnTo>
                      <a:pt x="47" y="2"/>
                    </a:lnTo>
                    <a:lnTo>
                      <a:pt x="46" y="4"/>
                    </a:lnTo>
                    <a:lnTo>
                      <a:pt x="46" y="6"/>
                    </a:lnTo>
                    <a:lnTo>
                      <a:pt x="35" y="6"/>
                    </a:lnTo>
                    <a:lnTo>
                      <a:pt x="34" y="4"/>
                    </a:lnTo>
                    <a:lnTo>
                      <a:pt x="33" y="3"/>
                    </a:lnTo>
                    <a:lnTo>
                      <a:pt x="32" y="2"/>
                    </a:lnTo>
                    <a:lnTo>
                      <a:pt x="30" y="2"/>
                    </a:lnTo>
                    <a:lnTo>
                      <a:pt x="28" y="2"/>
                    </a:lnTo>
                    <a:lnTo>
                      <a:pt x="27" y="3"/>
                    </a:lnTo>
                    <a:lnTo>
                      <a:pt x="26" y="4"/>
                    </a:lnTo>
                    <a:lnTo>
                      <a:pt x="26" y="6"/>
                    </a:lnTo>
                    <a:lnTo>
                      <a:pt x="0" y="6"/>
                    </a:lnTo>
                    <a:lnTo>
                      <a:pt x="0" y="752"/>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43" name="Freeform 775"/>
              <p:cNvSpPr>
                <a:spLocks/>
              </p:cNvSpPr>
              <p:nvPr/>
            </p:nvSpPr>
            <p:spPr bwMode="auto">
              <a:xfrm>
                <a:off x="1540" y="2680"/>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44" name="Freeform 776"/>
              <p:cNvSpPr>
                <a:spLocks/>
              </p:cNvSpPr>
              <p:nvPr/>
            </p:nvSpPr>
            <p:spPr bwMode="auto">
              <a:xfrm>
                <a:off x="1760" y="2503"/>
                <a:ext cx="1617" cy="70"/>
              </a:xfrm>
              <a:custGeom>
                <a:avLst/>
                <a:gdLst>
                  <a:gd name="T0" fmla="*/ 1461 w 1617"/>
                  <a:gd name="T1" fmla="*/ 9 h 70"/>
                  <a:gd name="T2" fmla="*/ 1454 w 1617"/>
                  <a:gd name="T3" fmla="*/ 10 h 70"/>
                  <a:gd name="T4" fmla="*/ 1448 w 1617"/>
                  <a:gd name="T5" fmla="*/ 8 h 70"/>
                  <a:gd name="T6" fmla="*/ 1442 w 1617"/>
                  <a:gd name="T7" fmla="*/ 12 h 70"/>
                  <a:gd name="T8" fmla="*/ 1316 w 1617"/>
                  <a:gd name="T9" fmla="*/ 8 h 70"/>
                  <a:gd name="T10" fmla="*/ 1296 w 1617"/>
                  <a:gd name="T11" fmla="*/ 12 h 70"/>
                  <a:gd name="T12" fmla="*/ 1290 w 1617"/>
                  <a:gd name="T13" fmla="*/ 8 h 70"/>
                  <a:gd name="T14" fmla="*/ 1281 w 1617"/>
                  <a:gd name="T15" fmla="*/ 10 h 70"/>
                  <a:gd name="T16" fmla="*/ 1274 w 1617"/>
                  <a:gd name="T17" fmla="*/ 9 h 70"/>
                  <a:gd name="T18" fmla="*/ 1260 w 1617"/>
                  <a:gd name="T19" fmla="*/ 9 h 70"/>
                  <a:gd name="T20" fmla="*/ 1253 w 1617"/>
                  <a:gd name="T21" fmla="*/ 10 h 70"/>
                  <a:gd name="T22" fmla="*/ 1188 w 1617"/>
                  <a:gd name="T23" fmla="*/ 8 h 70"/>
                  <a:gd name="T24" fmla="*/ 1181 w 1617"/>
                  <a:gd name="T25" fmla="*/ 12 h 70"/>
                  <a:gd name="T26" fmla="*/ 1121 w 1617"/>
                  <a:gd name="T27" fmla="*/ 8 h 70"/>
                  <a:gd name="T28" fmla="*/ 1021 w 1617"/>
                  <a:gd name="T29" fmla="*/ 12 h 70"/>
                  <a:gd name="T30" fmla="*/ 1015 w 1617"/>
                  <a:gd name="T31" fmla="*/ 8 h 70"/>
                  <a:gd name="T32" fmla="*/ 957 w 1617"/>
                  <a:gd name="T33" fmla="*/ 10 h 70"/>
                  <a:gd name="T34" fmla="*/ 950 w 1617"/>
                  <a:gd name="T35" fmla="*/ 9 h 70"/>
                  <a:gd name="T36" fmla="*/ 934 w 1617"/>
                  <a:gd name="T37" fmla="*/ 9 h 70"/>
                  <a:gd name="T38" fmla="*/ 926 w 1617"/>
                  <a:gd name="T39" fmla="*/ 10 h 70"/>
                  <a:gd name="T40" fmla="*/ 914 w 1617"/>
                  <a:gd name="T41" fmla="*/ 8 h 70"/>
                  <a:gd name="T42" fmla="*/ 908 w 1617"/>
                  <a:gd name="T43" fmla="*/ 12 h 70"/>
                  <a:gd name="T44" fmla="*/ 806 w 1617"/>
                  <a:gd name="T45" fmla="*/ 8 h 70"/>
                  <a:gd name="T46" fmla="*/ 776 w 1617"/>
                  <a:gd name="T47" fmla="*/ 12 h 70"/>
                  <a:gd name="T48" fmla="*/ 770 w 1617"/>
                  <a:gd name="T49" fmla="*/ 8 h 70"/>
                  <a:gd name="T50" fmla="*/ 748 w 1617"/>
                  <a:gd name="T51" fmla="*/ 10 h 70"/>
                  <a:gd name="T52" fmla="*/ 741 w 1617"/>
                  <a:gd name="T53" fmla="*/ 9 h 70"/>
                  <a:gd name="T54" fmla="*/ 670 w 1617"/>
                  <a:gd name="T55" fmla="*/ 51 h 70"/>
                  <a:gd name="T56" fmla="*/ 663 w 1617"/>
                  <a:gd name="T57" fmla="*/ 47 h 70"/>
                  <a:gd name="T58" fmla="*/ 581 w 1617"/>
                  <a:gd name="T59" fmla="*/ 49 h 70"/>
                  <a:gd name="T60" fmla="*/ 574 w 1617"/>
                  <a:gd name="T61" fmla="*/ 48 h 70"/>
                  <a:gd name="T62" fmla="*/ 481 w 1617"/>
                  <a:gd name="T63" fmla="*/ 47 h 70"/>
                  <a:gd name="T64" fmla="*/ 471 w 1617"/>
                  <a:gd name="T65" fmla="*/ 45 h 70"/>
                  <a:gd name="T66" fmla="*/ 462 w 1617"/>
                  <a:gd name="T67" fmla="*/ 51 h 70"/>
                  <a:gd name="T68" fmla="*/ 454 w 1617"/>
                  <a:gd name="T69" fmla="*/ 44 h 70"/>
                  <a:gd name="T70" fmla="*/ 445 w 1617"/>
                  <a:gd name="T71" fmla="*/ 49 h 70"/>
                  <a:gd name="T72" fmla="*/ 430 w 1617"/>
                  <a:gd name="T73" fmla="*/ 47 h 70"/>
                  <a:gd name="T74" fmla="*/ 424 w 1617"/>
                  <a:gd name="T75" fmla="*/ 51 h 70"/>
                  <a:gd name="T76" fmla="*/ 386 w 1617"/>
                  <a:gd name="T77" fmla="*/ 47 h 70"/>
                  <a:gd name="T78" fmla="*/ 377 w 1617"/>
                  <a:gd name="T79" fmla="*/ 51 h 70"/>
                  <a:gd name="T80" fmla="*/ 370 w 1617"/>
                  <a:gd name="T81" fmla="*/ 45 h 70"/>
                  <a:gd name="T82" fmla="*/ 361 w 1617"/>
                  <a:gd name="T83" fmla="*/ 49 h 70"/>
                  <a:gd name="T84" fmla="*/ 333 w 1617"/>
                  <a:gd name="T85" fmla="*/ 47 h 70"/>
                  <a:gd name="T86" fmla="*/ 327 w 1617"/>
                  <a:gd name="T87" fmla="*/ 51 h 70"/>
                  <a:gd name="T88" fmla="*/ 244 w 1617"/>
                  <a:gd name="T89" fmla="*/ 47 h 70"/>
                  <a:gd name="T90" fmla="*/ 219 w 1617"/>
                  <a:gd name="T91" fmla="*/ 51 h 70"/>
                  <a:gd name="T92" fmla="*/ 213 w 1617"/>
                  <a:gd name="T93" fmla="*/ 47 h 70"/>
                  <a:gd name="T94" fmla="*/ 201 w 1617"/>
                  <a:gd name="T95" fmla="*/ 49 h 70"/>
                  <a:gd name="T96" fmla="*/ 193 w 1617"/>
                  <a:gd name="T97" fmla="*/ 48 h 70"/>
                  <a:gd name="T98" fmla="*/ 138 w 1617"/>
                  <a:gd name="T99" fmla="*/ 48 h 70"/>
                  <a:gd name="T100" fmla="*/ 131 w 1617"/>
                  <a:gd name="T101" fmla="*/ 49 h 70"/>
                  <a:gd name="T102" fmla="*/ 83 w 1617"/>
                  <a:gd name="T103" fmla="*/ 47 h 70"/>
                  <a:gd name="T104" fmla="*/ 77 w 1617"/>
                  <a:gd name="T105" fmla="*/ 51 h 7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17"/>
                  <a:gd name="T160" fmla="*/ 0 h 70"/>
                  <a:gd name="T161" fmla="*/ 1617 w 1617"/>
                  <a:gd name="T162" fmla="*/ 70 h 7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17" h="70">
                    <a:moveTo>
                      <a:pt x="1617" y="0"/>
                    </a:moveTo>
                    <a:lnTo>
                      <a:pt x="1617" y="12"/>
                    </a:lnTo>
                    <a:lnTo>
                      <a:pt x="1462" y="12"/>
                    </a:lnTo>
                    <a:lnTo>
                      <a:pt x="1462" y="10"/>
                    </a:lnTo>
                    <a:lnTo>
                      <a:pt x="1461" y="9"/>
                    </a:lnTo>
                    <a:lnTo>
                      <a:pt x="1460" y="8"/>
                    </a:lnTo>
                    <a:lnTo>
                      <a:pt x="1458" y="8"/>
                    </a:lnTo>
                    <a:lnTo>
                      <a:pt x="1456" y="8"/>
                    </a:lnTo>
                    <a:lnTo>
                      <a:pt x="1455" y="9"/>
                    </a:lnTo>
                    <a:lnTo>
                      <a:pt x="1454" y="10"/>
                    </a:lnTo>
                    <a:lnTo>
                      <a:pt x="1453" y="12"/>
                    </a:lnTo>
                    <a:lnTo>
                      <a:pt x="1451" y="12"/>
                    </a:lnTo>
                    <a:lnTo>
                      <a:pt x="1450" y="10"/>
                    </a:lnTo>
                    <a:lnTo>
                      <a:pt x="1449" y="9"/>
                    </a:lnTo>
                    <a:lnTo>
                      <a:pt x="1448" y="8"/>
                    </a:lnTo>
                    <a:lnTo>
                      <a:pt x="1446" y="8"/>
                    </a:lnTo>
                    <a:lnTo>
                      <a:pt x="1444" y="8"/>
                    </a:lnTo>
                    <a:lnTo>
                      <a:pt x="1443" y="9"/>
                    </a:lnTo>
                    <a:lnTo>
                      <a:pt x="1442" y="10"/>
                    </a:lnTo>
                    <a:lnTo>
                      <a:pt x="1442" y="12"/>
                    </a:lnTo>
                    <a:lnTo>
                      <a:pt x="1320" y="12"/>
                    </a:lnTo>
                    <a:lnTo>
                      <a:pt x="1320" y="10"/>
                    </a:lnTo>
                    <a:lnTo>
                      <a:pt x="1319" y="9"/>
                    </a:lnTo>
                    <a:lnTo>
                      <a:pt x="1318" y="8"/>
                    </a:lnTo>
                    <a:lnTo>
                      <a:pt x="1316" y="8"/>
                    </a:lnTo>
                    <a:lnTo>
                      <a:pt x="1314" y="8"/>
                    </a:lnTo>
                    <a:lnTo>
                      <a:pt x="1313" y="9"/>
                    </a:lnTo>
                    <a:lnTo>
                      <a:pt x="1312" y="10"/>
                    </a:lnTo>
                    <a:lnTo>
                      <a:pt x="1312" y="12"/>
                    </a:lnTo>
                    <a:lnTo>
                      <a:pt x="1296" y="12"/>
                    </a:lnTo>
                    <a:lnTo>
                      <a:pt x="1296" y="10"/>
                    </a:lnTo>
                    <a:lnTo>
                      <a:pt x="1295" y="9"/>
                    </a:lnTo>
                    <a:lnTo>
                      <a:pt x="1293" y="8"/>
                    </a:lnTo>
                    <a:lnTo>
                      <a:pt x="1292" y="8"/>
                    </a:lnTo>
                    <a:lnTo>
                      <a:pt x="1290" y="8"/>
                    </a:lnTo>
                    <a:lnTo>
                      <a:pt x="1288" y="9"/>
                    </a:lnTo>
                    <a:lnTo>
                      <a:pt x="1288" y="10"/>
                    </a:lnTo>
                    <a:lnTo>
                      <a:pt x="1287" y="12"/>
                    </a:lnTo>
                    <a:lnTo>
                      <a:pt x="1282" y="12"/>
                    </a:lnTo>
                    <a:lnTo>
                      <a:pt x="1281" y="10"/>
                    </a:lnTo>
                    <a:lnTo>
                      <a:pt x="1280" y="9"/>
                    </a:lnTo>
                    <a:lnTo>
                      <a:pt x="1279" y="8"/>
                    </a:lnTo>
                    <a:lnTo>
                      <a:pt x="1277" y="8"/>
                    </a:lnTo>
                    <a:lnTo>
                      <a:pt x="1275" y="8"/>
                    </a:lnTo>
                    <a:lnTo>
                      <a:pt x="1274" y="9"/>
                    </a:lnTo>
                    <a:lnTo>
                      <a:pt x="1273" y="10"/>
                    </a:lnTo>
                    <a:lnTo>
                      <a:pt x="1273" y="12"/>
                    </a:lnTo>
                    <a:lnTo>
                      <a:pt x="1261" y="12"/>
                    </a:lnTo>
                    <a:lnTo>
                      <a:pt x="1261" y="10"/>
                    </a:lnTo>
                    <a:lnTo>
                      <a:pt x="1260" y="9"/>
                    </a:lnTo>
                    <a:lnTo>
                      <a:pt x="1259" y="8"/>
                    </a:lnTo>
                    <a:lnTo>
                      <a:pt x="1257" y="8"/>
                    </a:lnTo>
                    <a:lnTo>
                      <a:pt x="1255" y="8"/>
                    </a:lnTo>
                    <a:lnTo>
                      <a:pt x="1254" y="9"/>
                    </a:lnTo>
                    <a:lnTo>
                      <a:pt x="1253" y="10"/>
                    </a:lnTo>
                    <a:lnTo>
                      <a:pt x="1252" y="12"/>
                    </a:lnTo>
                    <a:lnTo>
                      <a:pt x="1190" y="12"/>
                    </a:lnTo>
                    <a:lnTo>
                      <a:pt x="1190" y="10"/>
                    </a:lnTo>
                    <a:lnTo>
                      <a:pt x="1189" y="9"/>
                    </a:lnTo>
                    <a:lnTo>
                      <a:pt x="1188" y="8"/>
                    </a:lnTo>
                    <a:lnTo>
                      <a:pt x="1186" y="8"/>
                    </a:lnTo>
                    <a:lnTo>
                      <a:pt x="1184" y="8"/>
                    </a:lnTo>
                    <a:lnTo>
                      <a:pt x="1183" y="9"/>
                    </a:lnTo>
                    <a:lnTo>
                      <a:pt x="1182" y="10"/>
                    </a:lnTo>
                    <a:lnTo>
                      <a:pt x="1181" y="12"/>
                    </a:lnTo>
                    <a:lnTo>
                      <a:pt x="1125" y="12"/>
                    </a:lnTo>
                    <a:lnTo>
                      <a:pt x="1125" y="10"/>
                    </a:lnTo>
                    <a:lnTo>
                      <a:pt x="1124" y="9"/>
                    </a:lnTo>
                    <a:lnTo>
                      <a:pt x="1123" y="8"/>
                    </a:lnTo>
                    <a:lnTo>
                      <a:pt x="1121" y="8"/>
                    </a:lnTo>
                    <a:lnTo>
                      <a:pt x="1119" y="8"/>
                    </a:lnTo>
                    <a:lnTo>
                      <a:pt x="1118" y="9"/>
                    </a:lnTo>
                    <a:lnTo>
                      <a:pt x="1117" y="10"/>
                    </a:lnTo>
                    <a:lnTo>
                      <a:pt x="1116" y="12"/>
                    </a:lnTo>
                    <a:lnTo>
                      <a:pt x="1021" y="12"/>
                    </a:lnTo>
                    <a:lnTo>
                      <a:pt x="1021" y="10"/>
                    </a:lnTo>
                    <a:lnTo>
                      <a:pt x="1020" y="9"/>
                    </a:lnTo>
                    <a:lnTo>
                      <a:pt x="1018" y="8"/>
                    </a:lnTo>
                    <a:lnTo>
                      <a:pt x="1016" y="8"/>
                    </a:lnTo>
                    <a:lnTo>
                      <a:pt x="1015" y="8"/>
                    </a:lnTo>
                    <a:lnTo>
                      <a:pt x="1013" y="9"/>
                    </a:lnTo>
                    <a:lnTo>
                      <a:pt x="1012" y="10"/>
                    </a:lnTo>
                    <a:lnTo>
                      <a:pt x="1012" y="12"/>
                    </a:lnTo>
                    <a:lnTo>
                      <a:pt x="958" y="12"/>
                    </a:lnTo>
                    <a:lnTo>
                      <a:pt x="957" y="10"/>
                    </a:lnTo>
                    <a:lnTo>
                      <a:pt x="956" y="9"/>
                    </a:lnTo>
                    <a:lnTo>
                      <a:pt x="955" y="8"/>
                    </a:lnTo>
                    <a:lnTo>
                      <a:pt x="953" y="8"/>
                    </a:lnTo>
                    <a:lnTo>
                      <a:pt x="951" y="8"/>
                    </a:lnTo>
                    <a:lnTo>
                      <a:pt x="950" y="9"/>
                    </a:lnTo>
                    <a:lnTo>
                      <a:pt x="949" y="10"/>
                    </a:lnTo>
                    <a:lnTo>
                      <a:pt x="949" y="12"/>
                    </a:lnTo>
                    <a:lnTo>
                      <a:pt x="935" y="12"/>
                    </a:lnTo>
                    <a:lnTo>
                      <a:pt x="935" y="10"/>
                    </a:lnTo>
                    <a:lnTo>
                      <a:pt x="934" y="9"/>
                    </a:lnTo>
                    <a:lnTo>
                      <a:pt x="932" y="8"/>
                    </a:lnTo>
                    <a:lnTo>
                      <a:pt x="931" y="8"/>
                    </a:lnTo>
                    <a:lnTo>
                      <a:pt x="929" y="8"/>
                    </a:lnTo>
                    <a:lnTo>
                      <a:pt x="927" y="9"/>
                    </a:lnTo>
                    <a:lnTo>
                      <a:pt x="926" y="10"/>
                    </a:lnTo>
                    <a:lnTo>
                      <a:pt x="926" y="12"/>
                    </a:lnTo>
                    <a:lnTo>
                      <a:pt x="917" y="12"/>
                    </a:lnTo>
                    <a:lnTo>
                      <a:pt x="917" y="10"/>
                    </a:lnTo>
                    <a:lnTo>
                      <a:pt x="916" y="9"/>
                    </a:lnTo>
                    <a:lnTo>
                      <a:pt x="914" y="8"/>
                    </a:lnTo>
                    <a:lnTo>
                      <a:pt x="913" y="8"/>
                    </a:lnTo>
                    <a:lnTo>
                      <a:pt x="911" y="8"/>
                    </a:lnTo>
                    <a:lnTo>
                      <a:pt x="909" y="9"/>
                    </a:lnTo>
                    <a:lnTo>
                      <a:pt x="908" y="10"/>
                    </a:lnTo>
                    <a:lnTo>
                      <a:pt x="908" y="12"/>
                    </a:lnTo>
                    <a:lnTo>
                      <a:pt x="811" y="12"/>
                    </a:lnTo>
                    <a:lnTo>
                      <a:pt x="811" y="10"/>
                    </a:lnTo>
                    <a:lnTo>
                      <a:pt x="809" y="9"/>
                    </a:lnTo>
                    <a:lnTo>
                      <a:pt x="808" y="8"/>
                    </a:lnTo>
                    <a:lnTo>
                      <a:pt x="806" y="8"/>
                    </a:lnTo>
                    <a:lnTo>
                      <a:pt x="805" y="8"/>
                    </a:lnTo>
                    <a:lnTo>
                      <a:pt x="803" y="9"/>
                    </a:lnTo>
                    <a:lnTo>
                      <a:pt x="802" y="10"/>
                    </a:lnTo>
                    <a:lnTo>
                      <a:pt x="802" y="12"/>
                    </a:lnTo>
                    <a:lnTo>
                      <a:pt x="776" y="12"/>
                    </a:lnTo>
                    <a:lnTo>
                      <a:pt x="776" y="10"/>
                    </a:lnTo>
                    <a:lnTo>
                      <a:pt x="775" y="9"/>
                    </a:lnTo>
                    <a:lnTo>
                      <a:pt x="773" y="8"/>
                    </a:lnTo>
                    <a:lnTo>
                      <a:pt x="772" y="8"/>
                    </a:lnTo>
                    <a:lnTo>
                      <a:pt x="770" y="8"/>
                    </a:lnTo>
                    <a:lnTo>
                      <a:pt x="768" y="9"/>
                    </a:lnTo>
                    <a:lnTo>
                      <a:pt x="768" y="10"/>
                    </a:lnTo>
                    <a:lnTo>
                      <a:pt x="767" y="12"/>
                    </a:lnTo>
                    <a:lnTo>
                      <a:pt x="748" y="12"/>
                    </a:lnTo>
                    <a:lnTo>
                      <a:pt x="748" y="10"/>
                    </a:lnTo>
                    <a:lnTo>
                      <a:pt x="747" y="9"/>
                    </a:lnTo>
                    <a:lnTo>
                      <a:pt x="746" y="8"/>
                    </a:lnTo>
                    <a:lnTo>
                      <a:pt x="744" y="8"/>
                    </a:lnTo>
                    <a:lnTo>
                      <a:pt x="742" y="8"/>
                    </a:lnTo>
                    <a:lnTo>
                      <a:pt x="741" y="9"/>
                    </a:lnTo>
                    <a:lnTo>
                      <a:pt x="740" y="10"/>
                    </a:lnTo>
                    <a:lnTo>
                      <a:pt x="739" y="12"/>
                    </a:lnTo>
                    <a:lnTo>
                      <a:pt x="715" y="12"/>
                    </a:lnTo>
                    <a:lnTo>
                      <a:pt x="715" y="51"/>
                    </a:lnTo>
                    <a:lnTo>
                      <a:pt x="670" y="51"/>
                    </a:lnTo>
                    <a:lnTo>
                      <a:pt x="669" y="49"/>
                    </a:lnTo>
                    <a:lnTo>
                      <a:pt x="668" y="48"/>
                    </a:lnTo>
                    <a:lnTo>
                      <a:pt x="667" y="47"/>
                    </a:lnTo>
                    <a:lnTo>
                      <a:pt x="665" y="47"/>
                    </a:lnTo>
                    <a:lnTo>
                      <a:pt x="663" y="47"/>
                    </a:lnTo>
                    <a:lnTo>
                      <a:pt x="662" y="48"/>
                    </a:lnTo>
                    <a:lnTo>
                      <a:pt x="661" y="49"/>
                    </a:lnTo>
                    <a:lnTo>
                      <a:pt x="661" y="51"/>
                    </a:lnTo>
                    <a:lnTo>
                      <a:pt x="582" y="51"/>
                    </a:lnTo>
                    <a:lnTo>
                      <a:pt x="581" y="49"/>
                    </a:lnTo>
                    <a:lnTo>
                      <a:pt x="580" y="48"/>
                    </a:lnTo>
                    <a:lnTo>
                      <a:pt x="579" y="47"/>
                    </a:lnTo>
                    <a:lnTo>
                      <a:pt x="577" y="47"/>
                    </a:lnTo>
                    <a:lnTo>
                      <a:pt x="575" y="47"/>
                    </a:lnTo>
                    <a:lnTo>
                      <a:pt x="574" y="48"/>
                    </a:lnTo>
                    <a:lnTo>
                      <a:pt x="573" y="49"/>
                    </a:lnTo>
                    <a:lnTo>
                      <a:pt x="573" y="51"/>
                    </a:lnTo>
                    <a:lnTo>
                      <a:pt x="482" y="51"/>
                    </a:lnTo>
                    <a:lnTo>
                      <a:pt x="482" y="49"/>
                    </a:lnTo>
                    <a:lnTo>
                      <a:pt x="481" y="47"/>
                    </a:lnTo>
                    <a:lnTo>
                      <a:pt x="480" y="46"/>
                    </a:lnTo>
                    <a:lnTo>
                      <a:pt x="478" y="45"/>
                    </a:lnTo>
                    <a:lnTo>
                      <a:pt x="475" y="44"/>
                    </a:lnTo>
                    <a:lnTo>
                      <a:pt x="473" y="44"/>
                    </a:lnTo>
                    <a:lnTo>
                      <a:pt x="471" y="45"/>
                    </a:lnTo>
                    <a:lnTo>
                      <a:pt x="469" y="46"/>
                    </a:lnTo>
                    <a:lnTo>
                      <a:pt x="467" y="47"/>
                    </a:lnTo>
                    <a:lnTo>
                      <a:pt x="466" y="49"/>
                    </a:lnTo>
                    <a:lnTo>
                      <a:pt x="466" y="51"/>
                    </a:lnTo>
                    <a:lnTo>
                      <a:pt x="462" y="51"/>
                    </a:lnTo>
                    <a:lnTo>
                      <a:pt x="461" y="49"/>
                    </a:lnTo>
                    <a:lnTo>
                      <a:pt x="460" y="47"/>
                    </a:lnTo>
                    <a:lnTo>
                      <a:pt x="459" y="46"/>
                    </a:lnTo>
                    <a:lnTo>
                      <a:pt x="456" y="45"/>
                    </a:lnTo>
                    <a:lnTo>
                      <a:pt x="454" y="44"/>
                    </a:lnTo>
                    <a:lnTo>
                      <a:pt x="452" y="44"/>
                    </a:lnTo>
                    <a:lnTo>
                      <a:pt x="449" y="45"/>
                    </a:lnTo>
                    <a:lnTo>
                      <a:pt x="447" y="46"/>
                    </a:lnTo>
                    <a:lnTo>
                      <a:pt x="446" y="47"/>
                    </a:lnTo>
                    <a:lnTo>
                      <a:pt x="445" y="49"/>
                    </a:lnTo>
                    <a:lnTo>
                      <a:pt x="444" y="51"/>
                    </a:lnTo>
                    <a:lnTo>
                      <a:pt x="433" y="51"/>
                    </a:lnTo>
                    <a:lnTo>
                      <a:pt x="433" y="49"/>
                    </a:lnTo>
                    <a:lnTo>
                      <a:pt x="432" y="48"/>
                    </a:lnTo>
                    <a:lnTo>
                      <a:pt x="430" y="47"/>
                    </a:lnTo>
                    <a:lnTo>
                      <a:pt x="428" y="47"/>
                    </a:lnTo>
                    <a:lnTo>
                      <a:pt x="427" y="47"/>
                    </a:lnTo>
                    <a:lnTo>
                      <a:pt x="425" y="48"/>
                    </a:lnTo>
                    <a:lnTo>
                      <a:pt x="424" y="49"/>
                    </a:lnTo>
                    <a:lnTo>
                      <a:pt x="424" y="51"/>
                    </a:lnTo>
                    <a:lnTo>
                      <a:pt x="390" y="51"/>
                    </a:lnTo>
                    <a:lnTo>
                      <a:pt x="390" y="49"/>
                    </a:lnTo>
                    <a:lnTo>
                      <a:pt x="389" y="48"/>
                    </a:lnTo>
                    <a:lnTo>
                      <a:pt x="387" y="47"/>
                    </a:lnTo>
                    <a:lnTo>
                      <a:pt x="386" y="47"/>
                    </a:lnTo>
                    <a:lnTo>
                      <a:pt x="384" y="47"/>
                    </a:lnTo>
                    <a:lnTo>
                      <a:pt x="382" y="48"/>
                    </a:lnTo>
                    <a:lnTo>
                      <a:pt x="382" y="49"/>
                    </a:lnTo>
                    <a:lnTo>
                      <a:pt x="381" y="51"/>
                    </a:lnTo>
                    <a:lnTo>
                      <a:pt x="377" y="51"/>
                    </a:lnTo>
                    <a:lnTo>
                      <a:pt x="376" y="49"/>
                    </a:lnTo>
                    <a:lnTo>
                      <a:pt x="375" y="47"/>
                    </a:lnTo>
                    <a:lnTo>
                      <a:pt x="374" y="46"/>
                    </a:lnTo>
                    <a:lnTo>
                      <a:pt x="372" y="45"/>
                    </a:lnTo>
                    <a:lnTo>
                      <a:pt x="370" y="45"/>
                    </a:lnTo>
                    <a:lnTo>
                      <a:pt x="368" y="45"/>
                    </a:lnTo>
                    <a:lnTo>
                      <a:pt x="366" y="45"/>
                    </a:lnTo>
                    <a:lnTo>
                      <a:pt x="364" y="46"/>
                    </a:lnTo>
                    <a:lnTo>
                      <a:pt x="362" y="47"/>
                    </a:lnTo>
                    <a:lnTo>
                      <a:pt x="361" y="49"/>
                    </a:lnTo>
                    <a:lnTo>
                      <a:pt x="361" y="51"/>
                    </a:lnTo>
                    <a:lnTo>
                      <a:pt x="336" y="51"/>
                    </a:lnTo>
                    <a:lnTo>
                      <a:pt x="336" y="49"/>
                    </a:lnTo>
                    <a:lnTo>
                      <a:pt x="335" y="48"/>
                    </a:lnTo>
                    <a:lnTo>
                      <a:pt x="333" y="47"/>
                    </a:lnTo>
                    <a:lnTo>
                      <a:pt x="332" y="47"/>
                    </a:lnTo>
                    <a:lnTo>
                      <a:pt x="330" y="47"/>
                    </a:lnTo>
                    <a:lnTo>
                      <a:pt x="328" y="48"/>
                    </a:lnTo>
                    <a:lnTo>
                      <a:pt x="327" y="49"/>
                    </a:lnTo>
                    <a:lnTo>
                      <a:pt x="327" y="51"/>
                    </a:lnTo>
                    <a:lnTo>
                      <a:pt x="248" y="51"/>
                    </a:lnTo>
                    <a:lnTo>
                      <a:pt x="248" y="49"/>
                    </a:lnTo>
                    <a:lnTo>
                      <a:pt x="247" y="48"/>
                    </a:lnTo>
                    <a:lnTo>
                      <a:pt x="245" y="47"/>
                    </a:lnTo>
                    <a:lnTo>
                      <a:pt x="244" y="47"/>
                    </a:lnTo>
                    <a:lnTo>
                      <a:pt x="242" y="47"/>
                    </a:lnTo>
                    <a:lnTo>
                      <a:pt x="240" y="48"/>
                    </a:lnTo>
                    <a:lnTo>
                      <a:pt x="239" y="49"/>
                    </a:lnTo>
                    <a:lnTo>
                      <a:pt x="239" y="51"/>
                    </a:lnTo>
                    <a:lnTo>
                      <a:pt x="219" y="51"/>
                    </a:lnTo>
                    <a:lnTo>
                      <a:pt x="219" y="49"/>
                    </a:lnTo>
                    <a:lnTo>
                      <a:pt x="218" y="48"/>
                    </a:lnTo>
                    <a:lnTo>
                      <a:pt x="216" y="47"/>
                    </a:lnTo>
                    <a:lnTo>
                      <a:pt x="215" y="47"/>
                    </a:lnTo>
                    <a:lnTo>
                      <a:pt x="213" y="47"/>
                    </a:lnTo>
                    <a:lnTo>
                      <a:pt x="212" y="48"/>
                    </a:lnTo>
                    <a:lnTo>
                      <a:pt x="211" y="49"/>
                    </a:lnTo>
                    <a:lnTo>
                      <a:pt x="210" y="51"/>
                    </a:lnTo>
                    <a:lnTo>
                      <a:pt x="201" y="51"/>
                    </a:lnTo>
                    <a:lnTo>
                      <a:pt x="201" y="49"/>
                    </a:lnTo>
                    <a:lnTo>
                      <a:pt x="200" y="48"/>
                    </a:lnTo>
                    <a:lnTo>
                      <a:pt x="198" y="47"/>
                    </a:lnTo>
                    <a:lnTo>
                      <a:pt x="197" y="47"/>
                    </a:lnTo>
                    <a:lnTo>
                      <a:pt x="195" y="47"/>
                    </a:lnTo>
                    <a:lnTo>
                      <a:pt x="193" y="48"/>
                    </a:lnTo>
                    <a:lnTo>
                      <a:pt x="192" y="49"/>
                    </a:lnTo>
                    <a:lnTo>
                      <a:pt x="192" y="51"/>
                    </a:lnTo>
                    <a:lnTo>
                      <a:pt x="139" y="51"/>
                    </a:lnTo>
                    <a:lnTo>
                      <a:pt x="139" y="49"/>
                    </a:lnTo>
                    <a:lnTo>
                      <a:pt x="138" y="48"/>
                    </a:lnTo>
                    <a:lnTo>
                      <a:pt x="137" y="47"/>
                    </a:lnTo>
                    <a:lnTo>
                      <a:pt x="135" y="47"/>
                    </a:lnTo>
                    <a:lnTo>
                      <a:pt x="133" y="47"/>
                    </a:lnTo>
                    <a:lnTo>
                      <a:pt x="132" y="48"/>
                    </a:lnTo>
                    <a:lnTo>
                      <a:pt x="131" y="49"/>
                    </a:lnTo>
                    <a:lnTo>
                      <a:pt x="130" y="51"/>
                    </a:lnTo>
                    <a:lnTo>
                      <a:pt x="86" y="51"/>
                    </a:lnTo>
                    <a:lnTo>
                      <a:pt x="86" y="49"/>
                    </a:lnTo>
                    <a:lnTo>
                      <a:pt x="85" y="48"/>
                    </a:lnTo>
                    <a:lnTo>
                      <a:pt x="83" y="47"/>
                    </a:lnTo>
                    <a:lnTo>
                      <a:pt x="82" y="47"/>
                    </a:lnTo>
                    <a:lnTo>
                      <a:pt x="80" y="47"/>
                    </a:lnTo>
                    <a:lnTo>
                      <a:pt x="79" y="48"/>
                    </a:lnTo>
                    <a:lnTo>
                      <a:pt x="77" y="49"/>
                    </a:lnTo>
                    <a:lnTo>
                      <a:pt x="77" y="51"/>
                    </a:lnTo>
                    <a:lnTo>
                      <a:pt x="0" y="51"/>
                    </a:lnTo>
                    <a:lnTo>
                      <a:pt x="0" y="7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45" name="Freeform 777"/>
              <p:cNvSpPr>
                <a:spLocks/>
              </p:cNvSpPr>
              <p:nvPr/>
            </p:nvSpPr>
            <p:spPr bwMode="auto">
              <a:xfrm>
                <a:off x="3371" y="2494"/>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46" name="Freeform 778"/>
              <p:cNvSpPr>
                <a:spLocks/>
              </p:cNvSpPr>
              <p:nvPr/>
            </p:nvSpPr>
            <p:spPr bwMode="auto">
              <a:xfrm>
                <a:off x="2112" y="2428"/>
                <a:ext cx="190" cy="528"/>
              </a:xfrm>
              <a:custGeom>
                <a:avLst/>
                <a:gdLst>
                  <a:gd name="T0" fmla="*/ 13 w 190"/>
                  <a:gd name="T1" fmla="*/ 528 h 528"/>
                  <a:gd name="T2" fmla="*/ 16 w 190"/>
                  <a:gd name="T3" fmla="*/ 7 h 528"/>
                  <a:gd name="T4" fmla="*/ 17 w 190"/>
                  <a:gd name="T5" fmla="*/ 4 h 528"/>
                  <a:gd name="T6" fmla="*/ 20 w 190"/>
                  <a:gd name="T7" fmla="*/ 3 h 528"/>
                  <a:gd name="T8" fmla="*/ 23 w 190"/>
                  <a:gd name="T9" fmla="*/ 4 h 528"/>
                  <a:gd name="T10" fmla="*/ 25 w 190"/>
                  <a:gd name="T11" fmla="*/ 7 h 528"/>
                  <a:gd name="T12" fmla="*/ 30 w 190"/>
                  <a:gd name="T13" fmla="*/ 5 h 528"/>
                  <a:gd name="T14" fmla="*/ 32 w 190"/>
                  <a:gd name="T15" fmla="*/ 3 h 528"/>
                  <a:gd name="T16" fmla="*/ 35 w 190"/>
                  <a:gd name="T17" fmla="*/ 3 h 528"/>
                  <a:gd name="T18" fmla="*/ 38 w 190"/>
                  <a:gd name="T19" fmla="*/ 5 h 528"/>
                  <a:gd name="T20" fmla="*/ 72 w 190"/>
                  <a:gd name="T21" fmla="*/ 7 h 528"/>
                  <a:gd name="T22" fmla="*/ 73 w 190"/>
                  <a:gd name="T23" fmla="*/ 4 h 528"/>
                  <a:gd name="T24" fmla="*/ 76 w 190"/>
                  <a:gd name="T25" fmla="*/ 3 h 528"/>
                  <a:gd name="T26" fmla="*/ 80 w 190"/>
                  <a:gd name="T27" fmla="*/ 4 h 528"/>
                  <a:gd name="T28" fmla="*/ 81 w 190"/>
                  <a:gd name="T29" fmla="*/ 7 h 528"/>
                  <a:gd name="T30" fmla="*/ 82 w 190"/>
                  <a:gd name="T31" fmla="*/ 5 h 528"/>
                  <a:gd name="T32" fmla="*/ 84 w 190"/>
                  <a:gd name="T33" fmla="*/ 3 h 528"/>
                  <a:gd name="T34" fmla="*/ 88 w 190"/>
                  <a:gd name="T35" fmla="*/ 3 h 528"/>
                  <a:gd name="T36" fmla="*/ 90 w 190"/>
                  <a:gd name="T37" fmla="*/ 5 h 528"/>
                  <a:gd name="T38" fmla="*/ 92 w 190"/>
                  <a:gd name="T39" fmla="*/ 7 h 528"/>
                  <a:gd name="T40" fmla="*/ 94 w 190"/>
                  <a:gd name="T41" fmla="*/ 3 h 528"/>
                  <a:gd name="T42" fmla="*/ 97 w 190"/>
                  <a:gd name="T43" fmla="*/ 1 h 528"/>
                  <a:gd name="T44" fmla="*/ 102 w 190"/>
                  <a:gd name="T45" fmla="*/ 0 h 528"/>
                  <a:gd name="T46" fmla="*/ 107 w 190"/>
                  <a:gd name="T47" fmla="*/ 1 h 528"/>
                  <a:gd name="T48" fmla="*/ 109 w 190"/>
                  <a:gd name="T49" fmla="*/ 5 h 528"/>
                  <a:gd name="T50" fmla="*/ 114 w 190"/>
                  <a:gd name="T51" fmla="*/ 7 h 528"/>
                  <a:gd name="T52" fmla="*/ 115 w 190"/>
                  <a:gd name="T53" fmla="*/ 3 h 528"/>
                  <a:gd name="T54" fmla="*/ 119 w 190"/>
                  <a:gd name="T55" fmla="*/ 1 h 528"/>
                  <a:gd name="T56" fmla="*/ 123 w 190"/>
                  <a:gd name="T57" fmla="*/ 0 h 528"/>
                  <a:gd name="T58" fmla="*/ 128 w 190"/>
                  <a:gd name="T59" fmla="*/ 2 h 528"/>
                  <a:gd name="T60" fmla="*/ 130 w 190"/>
                  <a:gd name="T61" fmla="*/ 5 h 528"/>
                  <a:gd name="T62" fmla="*/ 190 w 190"/>
                  <a:gd name="T63" fmla="*/ 7 h 52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0"/>
                  <a:gd name="T97" fmla="*/ 0 h 528"/>
                  <a:gd name="T98" fmla="*/ 190 w 190"/>
                  <a:gd name="T99" fmla="*/ 528 h 52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0" h="528">
                    <a:moveTo>
                      <a:pt x="0" y="528"/>
                    </a:moveTo>
                    <a:lnTo>
                      <a:pt x="13" y="528"/>
                    </a:lnTo>
                    <a:lnTo>
                      <a:pt x="13" y="7"/>
                    </a:lnTo>
                    <a:lnTo>
                      <a:pt x="16" y="7"/>
                    </a:lnTo>
                    <a:lnTo>
                      <a:pt x="16" y="5"/>
                    </a:lnTo>
                    <a:lnTo>
                      <a:pt x="17" y="4"/>
                    </a:lnTo>
                    <a:lnTo>
                      <a:pt x="18" y="3"/>
                    </a:lnTo>
                    <a:lnTo>
                      <a:pt x="20" y="3"/>
                    </a:lnTo>
                    <a:lnTo>
                      <a:pt x="22" y="3"/>
                    </a:lnTo>
                    <a:lnTo>
                      <a:pt x="23" y="4"/>
                    </a:lnTo>
                    <a:lnTo>
                      <a:pt x="24" y="5"/>
                    </a:lnTo>
                    <a:lnTo>
                      <a:pt x="25" y="7"/>
                    </a:lnTo>
                    <a:lnTo>
                      <a:pt x="29" y="7"/>
                    </a:lnTo>
                    <a:lnTo>
                      <a:pt x="30" y="5"/>
                    </a:lnTo>
                    <a:lnTo>
                      <a:pt x="30" y="4"/>
                    </a:lnTo>
                    <a:lnTo>
                      <a:pt x="32" y="3"/>
                    </a:lnTo>
                    <a:lnTo>
                      <a:pt x="34" y="3"/>
                    </a:lnTo>
                    <a:lnTo>
                      <a:pt x="35" y="3"/>
                    </a:lnTo>
                    <a:lnTo>
                      <a:pt x="37" y="4"/>
                    </a:lnTo>
                    <a:lnTo>
                      <a:pt x="38" y="5"/>
                    </a:lnTo>
                    <a:lnTo>
                      <a:pt x="38" y="7"/>
                    </a:lnTo>
                    <a:lnTo>
                      <a:pt x="72" y="7"/>
                    </a:lnTo>
                    <a:lnTo>
                      <a:pt x="72" y="5"/>
                    </a:lnTo>
                    <a:lnTo>
                      <a:pt x="73" y="4"/>
                    </a:lnTo>
                    <a:lnTo>
                      <a:pt x="75" y="3"/>
                    </a:lnTo>
                    <a:lnTo>
                      <a:pt x="76" y="3"/>
                    </a:lnTo>
                    <a:lnTo>
                      <a:pt x="78" y="3"/>
                    </a:lnTo>
                    <a:lnTo>
                      <a:pt x="80" y="4"/>
                    </a:lnTo>
                    <a:lnTo>
                      <a:pt x="81" y="5"/>
                    </a:lnTo>
                    <a:lnTo>
                      <a:pt x="81" y="7"/>
                    </a:lnTo>
                    <a:lnTo>
                      <a:pt x="82" y="7"/>
                    </a:lnTo>
                    <a:lnTo>
                      <a:pt x="82" y="5"/>
                    </a:lnTo>
                    <a:lnTo>
                      <a:pt x="83" y="4"/>
                    </a:lnTo>
                    <a:lnTo>
                      <a:pt x="84" y="3"/>
                    </a:lnTo>
                    <a:lnTo>
                      <a:pt x="86" y="3"/>
                    </a:lnTo>
                    <a:lnTo>
                      <a:pt x="88" y="3"/>
                    </a:lnTo>
                    <a:lnTo>
                      <a:pt x="89" y="4"/>
                    </a:lnTo>
                    <a:lnTo>
                      <a:pt x="90" y="5"/>
                    </a:lnTo>
                    <a:lnTo>
                      <a:pt x="90" y="7"/>
                    </a:lnTo>
                    <a:lnTo>
                      <a:pt x="92" y="7"/>
                    </a:lnTo>
                    <a:lnTo>
                      <a:pt x="93" y="5"/>
                    </a:lnTo>
                    <a:lnTo>
                      <a:pt x="94" y="3"/>
                    </a:lnTo>
                    <a:lnTo>
                      <a:pt x="95" y="1"/>
                    </a:lnTo>
                    <a:lnTo>
                      <a:pt x="97" y="1"/>
                    </a:lnTo>
                    <a:lnTo>
                      <a:pt x="100" y="0"/>
                    </a:lnTo>
                    <a:lnTo>
                      <a:pt x="102" y="0"/>
                    </a:lnTo>
                    <a:lnTo>
                      <a:pt x="104" y="1"/>
                    </a:lnTo>
                    <a:lnTo>
                      <a:pt x="107" y="1"/>
                    </a:lnTo>
                    <a:lnTo>
                      <a:pt x="108" y="3"/>
                    </a:lnTo>
                    <a:lnTo>
                      <a:pt x="109" y="5"/>
                    </a:lnTo>
                    <a:lnTo>
                      <a:pt x="110" y="7"/>
                    </a:lnTo>
                    <a:lnTo>
                      <a:pt x="114" y="7"/>
                    </a:lnTo>
                    <a:lnTo>
                      <a:pt x="114" y="5"/>
                    </a:lnTo>
                    <a:lnTo>
                      <a:pt x="115" y="3"/>
                    </a:lnTo>
                    <a:lnTo>
                      <a:pt x="117" y="2"/>
                    </a:lnTo>
                    <a:lnTo>
                      <a:pt x="119" y="1"/>
                    </a:lnTo>
                    <a:lnTo>
                      <a:pt x="121" y="0"/>
                    </a:lnTo>
                    <a:lnTo>
                      <a:pt x="123" y="0"/>
                    </a:lnTo>
                    <a:lnTo>
                      <a:pt x="126" y="1"/>
                    </a:lnTo>
                    <a:lnTo>
                      <a:pt x="128" y="2"/>
                    </a:lnTo>
                    <a:lnTo>
                      <a:pt x="129" y="3"/>
                    </a:lnTo>
                    <a:lnTo>
                      <a:pt x="130" y="5"/>
                    </a:lnTo>
                    <a:lnTo>
                      <a:pt x="130" y="7"/>
                    </a:lnTo>
                    <a:lnTo>
                      <a:pt x="190" y="7"/>
                    </a:lnTo>
                    <a:lnTo>
                      <a:pt x="190" y="0"/>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47" name="Freeform 779"/>
              <p:cNvSpPr>
                <a:spLocks/>
              </p:cNvSpPr>
              <p:nvPr/>
            </p:nvSpPr>
            <p:spPr bwMode="auto">
              <a:xfrm>
                <a:off x="2296" y="2419"/>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48" name="Freeform 780"/>
              <p:cNvSpPr>
                <a:spLocks/>
              </p:cNvSpPr>
              <p:nvPr/>
            </p:nvSpPr>
            <p:spPr bwMode="auto">
              <a:xfrm>
                <a:off x="2112" y="1108"/>
                <a:ext cx="1783" cy="1892"/>
              </a:xfrm>
              <a:custGeom>
                <a:avLst/>
                <a:gdLst>
                  <a:gd name="T0" fmla="*/ 1757 w 1783"/>
                  <a:gd name="T1" fmla="*/ 875 h 1892"/>
                  <a:gd name="T2" fmla="*/ 1754 w 1783"/>
                  <a:gd name="T3" fmla="*/ 871 h 1892"/>
                  <a:gd name="T4" fmla="*/ 1749 w 1783"/>
                  <a:gd name="T5" fmla="*/ 872 h 1892"/>
                  <a:gd name="T6" fmla="*/ 1745 w 1783"/>
                  <a:gd name="T7" fmla="*/ 875 h 1892"/>
                  <a:gd name="T8" fmla="*/ 1742 w 1783"/>
                  <a:gd name="T9" fmla="*/ 870 h 1892"/>
                  <a:gd name="T10" fmla="*/ 1735 w 1783"/>
                  <a:gd name="T11" fmla="*/ 868 h 1892"/>
                  <a:gd name="T12" fmla="*/ 1729 w 1783"/>
                  <a:gd name="T13" fmla="*/ 871 h 1892"/>
                  <a:gd name="T14" fmla="*/ 1719 w 1783"/>
                  <a:gd name="T15" fmla="*/ 875 h 1892"/>
                  <a:gd name="T16" fmla="*/ 1716 w 1783"/>
                  <a:gd name="T17" fmla="*/ 871 h 1892"/>
                  <a:gd name="T18" fmla="*/ 1711 w 1783"/>
                  <a:gd name="T19" fmla="*/ 872 h 1892"/>
                  <a:gd name="T20" fmla="*/ 1667 w 1783"/>
                  <a:gd name="T21" fmla="*/ 875 h 1892"/>
                  <a:gd name="T22" fmla="*/ 1664 w 1783"/>
                  <a:gd name="T23" fmla="*/ 871 h 1892"/>
                  <a:gd name="T24" fmla="*/ 1659 w 1783"/>
                  <a:gd name="T25" fmla="*/ 872 h 1892"/>
                  <a:gd name="T26" fmla="*/ 1648 w 1783"/>
                  <a:gd name="T27" fmla="*/ 875 h 1892"/>
                  <a:gd name="T28" fmla="*/ 1422 w 1783"/>
                  <a:gd name="T29" fmla="*/ 1879 h 1892"/>
                  <a:gd name="T30" fmla="*/ 1418 w 1783"/>
                  <a:gd name="T31" fmla="*/ 1876 h 1892"/>
                  <a:gd name="T32" fmla="*/ 1412 w 1783"/>
                  <a:gd name="T33" fmla="*/ 1877 h 1892"/>
                  <a:gd name="T34" fmla="*/ 1409 w 1783"/>
                  <a:gd name="T35" fmla="*/ 1881 h 1892"/>
                  <a:gd name="T36" fmla="*/ 888 w 1783"/>
                  <a:gd name="T37" fmla="*/ 1879 h 1892"/>
                  <a:gd name="T38" fmla="*/ 883 w 1783"/>
                  <a:gd name="T39" fmla="*/ 1878 h 1892"/>
                  <a:gd name="T40" fmla="*/ 880 w 1783"/>
                  <a:gd name="T41" fmla="*/ 1881 h 1892"/>
                  <a:gd name="T42" fmla="*/ 636 w 1783"/>
                  <a:gd name="T43" fmla="*/ 1879 h 1892"/>
                  <a:gd name="T44" fmla="*/ 631 w 1783"/>
                  <a:gd name="T45" fmla="*/ 1878 h 1892"/>
                  <a:gd name="T46" fmla="*/ 628 w 1783"/>
                  <a:gd name="T47" fmla="*/ 1881 h 1892"/>
                  <a:gd name="T48" fmla="*/ 582 w 1783"/>
                  <a:gd name="T49" fmla="*/ 1879 h 1892"/>
                  <a:gd name="T50" fmla="*/ 577 w 1783"/>
                  <a:gd name="T51" fmla="*/ 1878 h 1892"/>
                  <a:gd name="T52" fmla="*/ 574 w 1783"/>
                  <a:gd name="T53" fmla="*/ 1881 h 1892"/>
                  <a:gd name="T54" fmla="*/ 530 w 1783"/>
                  <a:gd name="T55" fmla="*/ 1879 h 1892"/>
                  <a:gd name="T56" fmla="*/ 525 w 1783"/>
                  <a:gd name="T57" fmla="*/ 1878 h 1892"/>
                  <a:gd name="T58" fmla="*/ 522 w 1783"/>
                  <a:gd name="T59" fmla="*/ 1881 h 1892"/>
                  <a:gd name="T60" fmla="*/ 437 w 1783"/>
                  <a:gd name="T61" fmla="*/ 1879 h 1892"/>
                  <a:gd name="T62" fmla="*/ 432 w 1783"/>
                  <a:gd name="T63" fmla="*/ 1878 h 1892"/>
                  <a:gd name="T64" fmla="*/ 429 w 1783"/>
                  <a:gd name="T65" fmla="*/ 1881 h 1892"/>
                  <a:gd name="T66" fmla="*/ 342 w 1783"/>
                  <a:gd name="T67" fmla="*/ 1892 h 1892"/>
                  <a:gd name="T68" fmla="*/ 339 w 1783"/>
                  <a:gd name="T69" fmla="*/ 1888 h 1892"/>
                  <a:gd name="T70" fmla="*/ 334 w 1783"/>
                  <a:gd name="T71" fmla="*/ 1889 h 1892"/>
                  <a:gd name="T72" fmla="*/ 261 w 1783"/>
                  <a:gd name="T73" fmla="*/ 1892 h 1892"/>
                  <a:gd name="T74" fmla="*/ 258 w 1783"/>
                  <a:gd name="T75" fmla="*/ 1888 h 1892"/>
                  <a:gd name="T76" fmla="*/ 253 w 1783"/>
                  <a:gd name="T77" fmla="*/ 1889 h 1892"/>
                  <a:gd name="T78" fmla="*/ 110 w 1783"/>
                  <a:gd name="T79" fmla="*/ 1892 h 1892"/>
                  <a:gd name="T80" fmla="*/ 107 w 1783"/>
                  <a:gd name="T81" fmla="*/ 1888 h 1892"/>
                  <a:gd name="T82" fmla="*/ 102 w 1783"/>
                  <a:gd name="T83" fmla="*/ 1889 h 1892"/>
                  <a:gd name="T84" fmla="*/ 81 w 1783"/>
                  <a:gd name="T85" fmla="*/ 1892 h 1892"/>
                  <a:gd name="T86" fmla="*/ 78 w 1783"/>
                  <a:gd name="T87" fmla="*/ 1888 h 1892"/>
                  <a:gd name="T88" fmla="*/ 73 w 1783"/>
                  <a:gd name="T89" fmla="*/ 1889 h 1892"/>
                  <a:gd name="T90" fmla="*/ 38 w 1783"/>
                  <a:gd name="T91" fmla="*/ 1892 h 1892"/>
                  <a:gd name="T92" fmla="*/ 35 w 1783"/>
                  <a:gd name="T93" fmla="*/ 1888 h 1892"/>
                  <a:gd name="T94" fmla="*/ 30 w 1783"/>
                  <a:gd name="T95" fmla="*/ 1889 h 1892"/>
                  <a:gd name="T96" fmla="*/ 0 w 1783"/>
                  <a:gd name="T97" fmla="*/ 1892 h 18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83"/>
                  <a:gd name="T148" fmla="*/ 0 h 1892"/>
                  <a:gd name="T149" fmla="*/ 1783 w 1783"/>
                  <a:gd name="T150" fmla="*/ 1892 h 18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83" h="1892">
                    <a:moveTo>
                      <a:pt x="1783" y="0"/>
                    </a:moveTo>
                    <a:lnTo>
                      <a:pt x="1783" y="875"/>
                    </a:lnTo>
                    <a:lnTo>
                      <a:pt x="1757" y="875"/>
                    </a:lnTo>
                    <a:lnTo>
                      <a:pt x="1757" y="873"/>
                    </a:lnTo>
                    <a:lnTo>
                      <a:pt x="1756" y="872"/>
                    </a:lnTo>
                    <a:lnTo>
                      <a:pt x="1754" y="871"/>
                    </a:lnTo>
                    <a:lnTo>
                      <a:pt x="1753" y="871"/>
                    </a:lnTo>
                    <a:lnTo>
                      <a:pt x="1751" y="871"/>
                    </a:lnTo>
                    <a:lnTo>
                      <a:pt x="1749" y="872"/>
                    </a:lnTo>
                    <a:lnTo>
                      <a:pt x="1749" y="873"/>
                    </a:lnTo>
                    <a:lnTo>
                      <a:pt x="1748" y="875"/>
                    </a:lnTo>
                    <a:lnTo>
                      <a:pt x="1745" y="875"/>
                    </a:lnTo>
                    <a:lnTo>
                      <a:pt x="1744" y="873"/>
                    </a:lnTo>
                    <a:lnTo>
                      <a:pt x="1744" y="871"/>
                    </a:lnTo>
                    <a:lnTo>
                      <a:pt x="1742" y="870"/>
                    </a:lnTo>
                    <a:lnTo>
                      <a:pt x="1740" y="869"/>
                    </a:lnTo>
                    <a:lnTo>
                      <a:pt x="1738" y="868"/>
                    </a:lnTo>
                    <a:lnTo>
                      <a:pt x="1735" y="868"/>
                    </a:lnTo>
                    <a:lnTo>
                      <a:pt x="1733" y="869"/>
                    </a:lnTo>
                    <a:lnTo>
                      <a:pt x="1731" y="870"/>
                    </a:lnTo>
                    <a:lnTo>
                      <a:pt x="1729" y="871"/>
                    </a:lnTo>
                    <a:lnTo>
                      <a:pt x="1728" y="873"/>
                    </a:lnTo>
                    <a:lnTo>
                      <a:pt x="1728" y="875"/>
                    </a:lnTo>
                    <a:lnTo>
                      <a:pt x="1719" y="875"/>
                    </a:lnTo>
                    <a:lnTo>
                      <a:pt x="1719" y="873"/>
                    </a:lnTo>
                    <a:lnTo>
                      <a:pt x="1718" y="872"/>
                    </a:lnTo>
                    <a:lnTo>
                      <a:pt x="1716" y="871"/>
                    </a:lnTo>
                    <a:lnTo>
                      <a:pt x="1715" y="871"/>
                    </a:lnTo>
                    <a:lnTo>
                      <a:pt x="1713" y="871"/>
                    </a:lnTo>
                    <a:lnTo>
                      <a:pt x="1711" y="872"/>
                    </a:lnTo>
                    <a:lnTo>
                      <a:pt x="1710" y="873"/>
                    </a:lnTo>
                    <a:lnTo>
                      <a:pt x="1710" y="875"/>
                    </a:lnTo>
                    <a:lnTo>
                      <a:pt x="1667" y="875"/>
                    </a:lnTo>
                    <a:lnTo>
                      <a:pt x="1667" y="873"/>
                    </a:lnTo>
                    <a:lnTo>
                      <a:pt x="1666" y="872"/>
                    </a:lnTo>
                    <a:lnTo>
                      <a:pt x="1664" y="871"/>
                    </a:lnTo>
                    <a:lnTo>
                      <a:pt x="1663" y="871"/>
                    </a:lnTo>
                    <a:lnTo>
                      <a:pt x="1661" y="871"/>
                    </a:lnTo>
                    <a:lnTo>
                      <a:pt x="1659" y="872"/>
                    </a:lnTo>
                    <a:lnTo>
                      <a:pt x="1659" y="873"/>
                    </a:lnTo>
                    <a:lnTo>
                      <a:pt x="1658" y="875"/>
                    </a:lnTo>
                    <a:lnTo>
                      <a:pt x="1648" y="875"/>
                    </a:lnTo>
                    <a:lnTo>
                      <a:pt x="1648" y="1881"/>
                    </a:lnTo>
                    <a:lnTo>
                      <a:pt x="1423" y="1881"/>
                    </a:lnTo>
                    <a:lnTo>
                      <a:pt x="1422" y="1879"/>
                    </a:lnTo>
                    <a:lnTo>
                      <a:pt x="1421" y="1878"/>
                    </a:lnTo>
                    <a:lnTo>
                      <a:pt x="1420" y="1877"/>
                    </a:lnTo>
                    <a:lnTo>
                      <a:pt x="1418" y="1876"/>
                    </a:lnTo>
                    <a:lnTo>
                      <a:pt x="1416" y="1876"/>
                    </a:lnTo>
                    <a:lnTo>
                      <a:pt x="1414" y="1876"/>
                    </a:lnTo>
                    <a:lnTo>
                      <a:pt x="1412" y="1877"/>
                    </a:lnTo>
                    <a:lnTo>
                      <a:pt x="1410" y="1878"/>
                    </a:lnTo>
                    <a:lnTo>
                      <a:pt x="1409" y="1879"/>
                    </a:lnTo>
                    <a:lnTo>
                      <a:pt x="1409" y="1881"/>
                    </a:lnTo>
                    <a:lnTo>
                      <a:pt x="889" y="1881"/>
                    </a:lnTo>
                    <a:lnTo>
                      <a:pt x="889" y="1880"/>
                    </a:lnTo>
                    <a:lnTo>
                      <a:pt x="888" y="1879"/>
                    </a:lnTo>
                    <a:lnTo>
                      <a:pt x="886" y="1878"/>
                    </a:lnTo>
                    <a:lnTo>
                      <a:pt x="885" y="1878"/>
                    </a:lnTo>
                    <a:lnTo>
                      <a:pt x="883" y="1878"/>
                    </a:lnTo>
                    <a:lnTo>
                      <a:pt x="881" y="1879"/>
                    </a:lnTo>
                    <a:lnTo>
                      <a:pt x="881" y="1880"/>
                    </a:lnTo>
                    <a:lnTo>
                      <a:pt x="880" y="1881"/>
                    </a:lnTo>
                    <a:lnTo>
                      <a:pt x="637" y="1881"/>
                    </a:lnTo>
                    <a:lnTo>
                      <a:pt x="637" y="1880"/>
                    </a:lnTo>
                    <a:lnTo>
                      <a:pt x="636" y="1879"/>
                    </a:lnTo>
                    <a:lnTo>
                      <a:pt x="634" y="1878"/>
                    </a:lnTo>
                    <a:lnTo>
                      <a:pt x="633" y="1878"/>
                    </a:lnTo>
                    <a:lnTo>
                      <a:pt x="631" y="1878"/>
                    </a:lnTo>
                    <a:lnTo>
                      <a:pt x="629" y="1879"/>
                    </a:lnTo>
                    <a:lnTo>
                      <a:pt x="628" y="1880"/>
                    </a:lnTo>
                    <a:lnTo>
                      <a:pt x="628" y="1881"/>
                    </a:lnTo>
                    <a:lnTo>
                      <a:pt x="583" y="1881"/>
                    </a:lnTo>
                    <a:lnTo>
                      <a:pt x="583" y="1880"/>
                    </a:lnTo>
                    <a:lnTo>
                      <a:pt x="582" y="1879"/>
                    </a:lnTo>
                    <a:lnTo>
                      <a:pt x="580" y="1878"/>
                    </a:lnTo>
                    <a:lnTo>
                      <a:pt x="579" y="1878"/>
                    </a:lnTo>
                    <a:lnTo>
                      <a:pt x="577" y="1878"/>
                    </a:lnTo>
                    <a:lnTo>
                      <a:pt x="575" y="1879"/>
                    </a:lnTo>
                    <a:lnTo>
                      <a:pt x="574" y="1880"/>
                    </a:lnTo>
                    <a:lnTo>
                      <a:pt x="574" y="1881"/>
                    </a:lnTo>
                    <a:lnTo>
                      <a:pt x="531" y="1881"/>
                    </a:lnTo>
                    <a:lnTo>
                      <a:pt x="531" y="1880"/>
                    </a:lnTo>
                    <a:lnTo>
                      <a:pt x="530" y="1879"/>
                    </a:lnTo>
                    <a:lnTo>
                      <a:pt x="528" y="1878"/>
                    </a:lnTo>
                    <a:lnTo>
                      <a:pt x="527" y="1878"/>
                    </a:lnTo>
                    <a:lnTo>
                      <a:pt x="525" y="1878"/>
                    </a:lnTo>
                    <a:lnTo>
                      <a:pt x="524" y="1879"/>
                    </a:lnTo>
                    <a:lnTo>
                      <a:pt x="523" y="1880"/>
                    </a:lnTo>
                    <a:lnTo>
                      <a:pt x="522" y="1881"/>
                    </a:lnTo>
                    <a:lnTo>
                      <a:pt x="438" y="1881"/>
                    </a:lnTo>
                    <a:lnTo>
                      <a:pt x="438" y="1880"/>
                    </a:lnTo>
                    <a:lnTo>
                      <a:pt x="437" y="1879"/>
                    </a:lnTo>
                    <a:lnTo>
                      <a:pt x="436" y="1878"/>
                    </a:lnTo>
                    <a:lnTo>
                      <a:pt x="434" y="1878"/>
                    </a:lnTo>
                    <a:lnTo>
                      <a:pt x="432" y="1878"/>
                    </a:lnTo>
                    <a:lnTo>
                      <a:pt x="431" y="1879"/>
                    </a:lnTo>
                    <a:lnTo>
                      <a:pt x="430" y="1880"/>
                    </a:lnTo>
                    <a:lnTo>
                      <a:pt x="429" y="1881"/>
                    </a:lnTo>
                    <a:lnTo>
                      <a:pt x="412" y="1881"/>
                    </a:lnTo>
                    <a:lnTo>
                      <a:pt x="412" y="1892"/>
                    </a:lnTo>
                    <a:lnTo>
                      <a:pt x="342" y="1892"/>
                    </a:lnTo>
                    <a:lnTo>
                      <a:pt x="342" y="1890"/>
                    </a:lnTo>
                    <a:lnTo>
                      <a:pt x="341" y="1889"/>
                    </a:lnTo>
                    <a:lnTo>
                      <a:pt x="339" y="1888"/>
                    </a:lnTo>
                    <a:lnTo>
                      <a:pt x="338" y="1888"/>
                    </a:lnTo>
                    <a:lnTo>
                      <a:pt x="336" y="1888"/>
                    </a:lnTo>
                    <a:lnTo>
                      <a:pt x="334" y="1889"/>
                    </a:lnTo>
                    <a:lnTo>
                      <a:pt x="333" y="1890"/>
                    </a:lnTo>
                    <a:lnTo>
                      <a:pt x="333" y="1892"/>
                    </a:lnTo>
                    <a:lnTo>
                      <a:pt x="261" y="1892"/>
                    </a:lnTo>
                    <a:lnTo>
                      <a:pt x="261" y="1890"/>
                    </a:lnTo>
                    <a:lnTo>
                      <a:pt x="260" y="1889"/>
                    </a:lnTo>
                    <a:lnTo>
                      <a:pt x="258" y="1888"/>
                    </a:lnTo>
                    <a:lnTo>
                      <a:pt x="256" y="1888"/>
                    </a:lnTo>
                    <a:lnTo>
                      <a:pt x="255" y="1888"/>
                    </a:lnTo>
                    <a:lnTo>
                      <a:pt x="253" y="1889"/>
                    </a:lnTo>
                    <a:lnTo>
                      <a:pt x="252" y="1890"/>
                    </a:lnTo>
                    <a:lnTo>
                      <a:pt x="252" y="1892"/>
                    </a:lnTo>
                    <a:lnTo>
                      <a:pt x="110" y="1892"/>
                    </a:lnTo>
                    <a:lnTo>
                      <a:pt x="109" y="1890"/>
                    </a:lnTo>
                    <a:lnTo>
                      <a:pt x="108" y="1889"/>
                    </a:lnTo>
                    <a:lnTo>
                      <a:pt x="107" y="1888"/>
                    </a:lnTo>
                    <a:lnTo>
                      <a:pt x="105" y="1888"/>
                    </a:lnTo>
                    <a:lnTo>
                      <a:pt x="103" y="1888"/>
                    </a:lnTo>
                    <a:lnTo>
                      <a:pt x="102" y="1889"/>
                    </a:lnTo>
                    <a:lnTo>
                      <a:pt x="101" y="1890"/>
                    </a:lnTo>
                    <a:lnTo>
                      <a:pt x="101" y="1892"/>
                    </a:lnTo>
                    <a:lnTo>
                      <a:pt x="81" y="1892"/>
                    </a:lnTo>
                    <a:lnTo>
                      <a:pt x="81" y="1890"/>
                    </a:lnTo>
                    <a:lnTo>
                      <a:pt x="80" y="1889"/>
                    </a:lnTo>
                    <a:lnTo>
                      <a:pt x="78" y="1888"/>
                    </a:lnTo>
                    <a:lnTo>
                      <a:pt x="76" y="1888"/>
                    </a:lnTo>
                    <a:lnTo>
                      <a:pt x="75" y="1888"/>
                    </a:lnTo>
                    <a:lnTo>
                      <a:pt x="73" y="1889"/>
                    </a:lnTo>
                    <a:lnTo>
                      <a:pt x="72" y="1890"/>
                    </a:lnTo>
                    <a:lnTo>
                      <a:pt x="72" y="1892"/>
                    </a:lnTo>
                    <a:lnTo>
                      <a:pt x="38" y="1892"/>
                    </a:lnTo>
                    <a:lnTo>
                      <a:pt x="38" y="1890"/>
                    </a:lnTo>
                    <a:lnTo>
                      <a:pt x="37" y="1889"/>
                    </a:lnTo>
                    <a:lnTo>
                      <a:pt x="35" y="1888"/>
                    </a:lnTo>
                    <a:lnTo>
                      <a:pt x="34" y="1888"/>
                    </a:lnTo>
                    <a:lnTo>
                      <a:pt x="32" y="1888"/>
                    </a:lnTo>
                    <a:lnTo>
                      <a:pt x="30" y="1889"/>
                    </a:lnTo>
                    <a:lnTo>
                      <a:pt x="30" y="1890"/>
                    </a:lnTo>
                    <a:lnTo>
                      <a:pt x="29" y="1892"/>
                    </a:lnTo>
                    <a:lnTo>
                      <a:pt x="0" y="1892"/>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49" name="Freeform 781"/>
              <p:cNvSpPr>
                <a:spLocks/>
              </p:cNvSpPr>
              <p:nvPr/>
            </p:nvSpPr>
            <p:spPr bwMode="auto">
              <a:xfrm>
                <a:off x="3889" y="1099"/>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50" name="Freeform 782"/>
              <p:cNvSpPr>
                <a:spLocks/>
              </p:cNvSpPr>
              <p:nvPr/>
            </p:nvSpPr>
            <p:spPr bwMode="auto">
              <a:xfrm>
                <a:off x="2000" y="1552"/>
                <a:ext cx="2206" cy="1581"/>
              </a:xfrm>
              <a:custGeom>
                <a:avLst/>
                <a:gdLst>
                  <a:gd name="T0" fmla="*/ 2189 w 2206"/>
                  <a:gd name="T1" fmla="*/ 1 h 1581"/>
                  <a:gd name="T2" fmla="*/ 2195 w 2206"/>
                  <a:gd name="T3" fmla="*/ 1 h 1581"/>
                  <a:gd name="T4" fmla="*/ 2206 w 2206"/>
                  <a:gd name="T5" fmla="*/ 445 h 1581"/>
                  <a:gd name="T6" fmla="*/ 2194 w 2206"/>
                  <a:gd name="T7" fmla="*/ 442 h 1581"/>
                  <a:gd name="T8" fmla="*/ 2188 w 2206"/>
                  <a:gd name="T9" fmla="*/ 444 h 1581"/>
                  <a:gd name="T10" fmla="*/ 2148 w 2206"/>
                  <a:gd name="T11" fmla="*/ 442 h 1581"/>
                  <a:gd name="T12" fmla="*/ 2141 w 2206"/>
                  <a:gd name="T13" fmla="*/ 442 h 1581"/>
                  <a:gd name="T14" fmla="*/ 2132 w 2206"/>
                  <a:gd name="T15" fmla="*/ 444 h 1581"/>
                  <a:gd name="T16" fmla="*/ 2126 w 2206"/>
                  <a:gd name="T17" fmla="*/ 442 h 1581"/>
                  <a:gd name="T18" fmla="*/ 2117 w 2206"/>
                  <a:gd name="T19" fmla="*/ 445 h 1581"/>
                  <a:gd name="T20" fmla="*/ 2112 w 2206"/>
                  <a:gd name="T21" fmla="*/ 441 h 1581"/>
                  <a:gd name="T22" fmla="*/ 2108 w 2206"/>
                  <a:gd name="T23" fmla="*/ 445 h 1581"/>
                  <a:gd name="T24" fmla="*/ 1984 w 2206"/>
                  <a:gd name="T25" fmla="*/ 442 h 1581"/>
                  <a:gd name="T26" fmla="*/ 1979 w 2206"/>
                  <a:gd name="T27" fmla="*/ 444 h 1581"/>
                  <a:gd name="T28" fmla="*/ 1868 w 2206"/>
                  <a:gd name="T29" fmla="*/ 442 h 1581"/>
                  <a:gd name="T30" fmla="*/ 1861 w 2206"/>
                  <a:gd name="T31" fmla="*/ 442 h 1581"/>
                  <a:gd name="T32" fmla="*/ 1856 w 2206"/>
                  <a:gd name="T33" fmla="*/ 443 h 1581"/>
                  <a:gd name="T34" fmla="*/ 1850 w 2206"/>
                  <a:gd name="T35" fmla="*/ 439 h 1581"/>
                  <a:gd name="T36" fmla="*/ 1841 w 2206"/>
                  <a:gd name="T37" fmla="*/ 441 h 1581"/>
                  <a:gd name="T38" fmla="*/ 1831 w 2206"/>
                  <a:gd name="T39" fmla="*/ 444 h 1581"/>
                  <a:gd name="T40" fmla="*/ 1825 w 2206"/>
                  <a:gd name="T41" fmla="*/ 442 h 1581"/>
                  <a:gd name="T42" fmla="*/ 1779 w 2206"/>
                  <a:gd name="T43" fmla="*/ 445 h 1581"/>
                  <a:gd name="T44" fmla="*/ 1775 w 2206"/>
                  <a:gd name="T45" fmla="*/ 441 h 1581"/>
                  <a:gd name="T46" fmla="*/ 1770 w 2206"/>
                  <a:gd name="T47" fmla="*/ 445 h 1581"/>
                  <a:gd name="T48" fmla="*/ 1762 w 2206"/>
                  <a:gd name="T49" fmla="*/ 442 h 1581"/>
                  <a:gd name="T50" fmla="*/ 1756 w 2206"/>
                  <a:gd name="T51" fmla="*/ 444 h 1581"/>
                  <a:gd name="T52" fmla="*/ 1743 w 2206"/>
                  <a:gd name="T53" fmla="*/ 442 h 1581"/>
                  <a:gd name="T54" fmla="*/ 1736 w 2206"/>
                  <a:gd name="T55" fmla="*/ 442 h 1581"/>
                  <a:gd name="T56" fmla="*/ 1730 w 2206"/>
                  <a:gd name="T57" fmla="*/ 444 h 1581"/>
                  <a:gd name="T58" fmla="*/ 1724 w 2206"/>
                  <a:gd name="T59" fmla="*/ 442 h 1581"/>
                  <a:gd name="T60" fmla="*/ 1692 w 2206"/>
                  <a:gd name="T61" fmla="*/ 445 h 1581"/>
                  <a:gd name="T62" fmla="*/ 1680 w 2206"/>
                  <a:gd name="T63" fmla="*/ 1085 h 1581"/>
                  <a:gd name="T64" fmla="*/ 1674 w 2206"/>
                  <a:gd name="T65" fmla="*/ 1085 h 1581"/>
                  <a:gd name="T66" fmla="*/ 1431 w 2206"/>
                  <a:gd name="T67" fmla="*/ 1086 h 1581"/>
                  <a:gd name="T68" fmla="*/ 1425 w 2206"/>
                  <a:gd name="T69" fmla="*/ 1085 h 1581"/>
                  <a:gd name="T70" fmla="*/ 1268 w 2206"/>
                  <a:gd name="T71" fmla="*/ 1088 h 1581"/>
                  <a:gd name="T72" fmla="*/ 1263 w 2206"/>
                  <a:gd name="T73" fmla="*/ 1084 h 1581"/>
                  <a:gd name="T74" fmla="*/ 1259 w 2206"/>
                  <a:gd name="T75" fmla="*/ 1088 h 1581"/>
                  <a:gd name="T76" fmla="*/ 1208 w 2206"/>
                  <a:gd name="T77" fmla="*/ 1085 h 1581"/>
                  <a:gd name="T78" fmla="*/ 1202 w 2206"/>
                  <a:gd name="T79" fmla="*/ 1086 h 1581"/>
                  <a:gd name="T80" fmla="*/ 1172 w 2206"/>
                  <a:gd name="T81" fmla="*/ 1085 h 1581"/>
                  <a:gd name="T82" fmla="*/ 1166 w 2206"/>
                  <a:gd name="T83" fmla="*/ 1085 h 1581"/>
                  <a:gd name="T84" fmla="*/ 1056 w 2206"/>
                  <a:gd name="T85" fmla="*/ 1086 h 1581"/>
                  <a:gd name="T86" fmla="*/ 1050 w 2206"/>
                  <a:gd name="T87" fmla="*/ 1085 h 1581"/>
                  <a:gd name="T88" fmla="*/ 882 w 2206"/>
                  <a:gd name="T89" fmla="*/ 1088 h 1581"/>
                  <a:gd name="T90" fmla="*/ 877 w 2206"/>
                  <a:gd name="T91" fmla="*/ 1084 h 1581"/>
                  <a:gd name="T92" fmla="*/ 873 w 2206"/>
                  <a:gd name="T93" fmla="*/ 1088 h 1581"/>
                  <a:gd name="T94" fmla="*/ 778 w 2206"/>
                  <a:gd name="T95" fmla="*/ 1085 h 1581"/>
                  <a:gd name="T96" fmla="*/ 772 w 2206"/>
                  <a:gd name="T97" fmla="*/ 1086 h 1581"/>
                  <a:gd name="T98" fmla="*/ 716 w 2206"/>
                  <a:gd name="T99" fmla="*/ 1085 h 1581"/>
                  <a:gd name="T100" fmla="*/ 710 w 2206"/>
                  <a:gd name="T101" fmla="*/ 1085 h 1581"/>
                  <a:gd name="T102" fmla="*/ 695 w 2206"/>
                  <a:gd name="T103" fmla="*/ 1086 h 1581"/>
                  <a:gd name="T104" fmla="*/ 689 w 2206"/>
                  <a:gd name="T105" fmla="*/ 1085 h 1581"/>
                  <a:gd name="T106" fmla="*/ 639 w 2206"/>
                  <a:gd name="T107" fmla="*/ 1088 h 1581"/>
                  <a:gd name="T108" fmla="*/ 549 w 2206"/>
                  <a:gd name="T109" fmla="*/ 1578 h 1581"/>
                  <a:gd name="T110" fmla="*/ 543 w 2206"/>
                  <a:gd name="T111" fmla="*/ 1578 h 1581"/>
                  <a:gd name="T112" fmla="*/ 373 w 2206"/>
                  <a:gd name="T113" fmla="*/ 1579 h 1581"/>
                  <a:gd name="T114" fmla="*/ 367 w 2206"/>
                  <a:gd name="T115" fmla="*/ 1577 h 1581"/>
                  <a:gd name="T116" fmla="*/ 222 w 2206"/>
                  <a:gd name="T117" fmla="*/ 1581 h 1581"/>
                  <a:gd name="T118" fmla="*/ 217 w 2206"/>
                  <a:gd name="T119" fmla="*/ 1577 h 1581"/>
                  <a:gd name="T120" fmla="*/ 213 w 2206"/>
                  <a:gd name="T121" fmla="*/ 1581 h 1581"/>
                  <a:gd name="T122" fmla="*/ 147 w 2206"/>
                  <a:gd name="T123" fmla="*/ 1577 h 1581"/>
                  <a:gd name="T124" fmla="*/ 142 w 2206"/>
                  <a:gd name="T125" fmla="*/ 1579 h 158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06"/>
                  <a:gd name="T190" fmla="*/ 0 h 1581"/>
                  <a:gd name="T191" fmla="*/ 2206 w 2206"/>
                  <a:gd name="T192" fmla="*/ 1581 h 158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06" h="1581">
                    <a:moveTo>
                      <a:pt x="2184" y="4"/>
                    </a:moveTo>
                    <a:lnTo>
                      <a:pt x="2188" y="4"/>
                    </a:lnTo>
                    <a:lnTo>
                      <a:pt x="2188" y="2"/>
                    </a:lnTo>
                    <a:lnTo>
                      <a:pt x="2189" y="1"/>
                    </a:lnTo>
                    <a:lnTo>
                      <a:pt x="2191" y="0"/>
                    </a:lnTo>
                    <a:lnTo>
                      <a:pt x="2192" y="0"/>
                    </a:lnTo>
                    <a:lnTo>
                      <a:pt x="2194" y="0"/>
                    </a:lnTo>
                    <a:lnTo>
                      <a:pt x="2195" y="1"/>
                    </a:lnTo>
                    <a:lnTo>
                      <a:pt x="2196" y="2"/>
                    </a:lnTo>
                    <a:lnTo>
                      <a:pt x="2197" y="4"/>
                    </a:lnTo>
                    <a:lnTo>
                      <a:pt x="2206" y="4"/>
                    </a:lnTo>
                    <a:lnTo>
                      <a:pt x="2206" y="445"/>
                    </a:lnTo>
                    <a:lnTo>
                      <a:pt x="2197" y="445"/>
                    </a:lnTo>
                    <a:lnTo>
                      <a:pt x="2196" y="444"/>
                    </a:lnTo>
                    <a:lnTo>
                      <a:pt x="2195" y="442"/>
                    </a:lnTo>
                    <a:lnTo>
                      <a:pt x="2194" y="442"/>
                    </a:lnTo>
                    <a:lnTo>
                      <a:pt x="2192" y="441"/>
                    </a:lnTo>
                    <a:lnTo>
                      <a:pt x="2191" y="442"/>
                    </a:lnTo>
                    <a:lnTo>
                      <a:pt x="2189" y="442"/>
                    </a:lnTo>
                    <a:lnTo>
                      <a:pt x="2188" y="444"/>
                    </a:lnTo>
                    <a:lnTo>
                      <a:pt x="2188" y="445"/>
                    </a:lnTo>
                    <a:lnTo>
                      <a:pt x="2149" y="445"/>
                    </a:lnTo>
                    <a:lnTo>
                      <a:pt x="2149" y="444"/>
                    </a:lnTo>
                    <a:lnTo>
                      <a:pt x="2148" y="442"/>
                    </a:lnTo>
                    <a:lnTo>
                      <a:pt x="2146" y="442"/>
                    </a:lnTo>
                    <a:lnTo>
                      <a:pt x="2144" y="441"/>
                    </a:lnTo>
                    <a:lnTo>
                      <a:pt x="2143" y="442"/>
                    </a:lnTo>
                    <a:lnTo>
                      <a:pt x="2141" y="442"/>
                    </a:lnTo>
                    <a:lnTo>
                      <a:pt x="2140" y="444"/>
                    </a:lnTo>
                    <a:lnTo>
                      <a:pt x="2140" y="445"/>
                    </a:lnTo>
                    <a:lnTo>
                      <a:pt x="2133" y="445"/>
                    </a:lnTo>
                    <a:lnTo>
                      <a:pt x="2132" y="444"/>
                    </a:lnTo>
                    <a:lnTo>
                      <a:pt x="2131" y="442"/>
                    </a:lnTo>
                    <a:lnTo>
                      <a:pt x="2130" y="442"/>
                    </a:lnTo>
                    <a:lnTo>
                      <a:pt x="2128" y="441"/>
                    </a:lnTo>
                    <a:lnTo>
                      <a:pt x="2126" y="442"/>
                    </a:lnTo>
                    <a:lnTo>
                      <a:pt x="2125" y="442"/>
                    </a:lnTo>
                    <a:lnTo>
                      <a:pt x="2124" y="444"/>
                    </a:lnTo>
                    <a:lnTo>
                      <a:pt x="2124" y="445"/>
                    </a:lnTo>
                    <a:lnTo>
                      <a:pt x="2117" y="445"/>
                    </a:lnTo>
                    <a:lnTo>
                      <a:pt x="2116" y="444"/>
                    </a:lnTo>
                    <a:lnTo>
                      <a:pt x="2115" y="442"/>
                    </a:lnTo>
                    <a:lnTo>
                      <a:pt x="2114" y="442"/>
                    </a:lnTo>
                    <a:lnTo>
                      <a:pt x="2112" y="441"/>
                    </a:lnTo>
                    <a:lnTo>
                      <a:pt x="2110" y="442"/>
                    </a:lnTo>
                    <a:lnTo>
                      <a:pt x="2109" y="442"/>
                    </a:lnTo>
                    <a:lnTo>
                      <a:pt x="2108" y="444"/>
                    </a:lnTo>
                    <a:lnTo>
                      <a:pt x="2108" y="445"/>
                    </a:lnTo>
                    <a:lnTo>
                      <a:pt x="1987" y="445"/>
                    </a:lnTo>
                    <a:lnTo>
                      <a:pt x="1987" y="444"/>
                    </a:lnTo>
                    <a:lnTo>
                      <a:pt x="1986" y="442"/>
                    </a:lnTo>
                    <a:lnTo>
                      <a:pt x="1984" y="442"/>
                    </a:lnTo>
                    <a:lnTo>
                      <a:pt x="1983" y="441"/>
                    </a:lnTo>
                    <a:lnTo>
                      <a:pt x="1981" y="442"/>
                    </a:lnTo>
                    <a:lnTo>
                      <a:pt x="1980" y="442"/>
                    </a:lnTo>
                    <a:lnTo>
                      <a:pt x="1979" y="444"/>
                    </a:lnTo>
                    <a:lnTo>
                      <a:pt x="1978" y="445"/>
                    </a:lnTo>
                    <a:lnTo>
                      <a:pt x="1869" y="445"/>
                    </a:lnTo>
                    <a:lnTo>
                      <a:pt x="1869" y="444"/>
                    </a:lnTo>
                    <a:lnTo>
                      <a:pt x="1868" y="442"/>
                    </a:lnTo>
                    <a:lnTo>
                      <a:pt x="1866" y="442"/>
                    </a:lnTo>
                    <a:lnTo>
                      <a:pt x="1865" y="441"/>
                    </a:lnTo>
                    <a:lnTo>
                      <a:pt x="1863" y="442"/>
                    </a:lnTo>
                    <a:lnTo>
                      <a:pt x="1861" y="442"/>
                    </a:lnTo>
                    <a:lnTo>
                      <a:pt x="1861" y="444"/>
                    </a:lnTo>
                    <a:lnTo>
                      <a:pt x="1860" y="445"/>
                    </a:lnTo>
                    <a:lnTo>
                      <a:pt x="1857" y="445"/>
                    </a:lnTo>
                    <a:lnTo>
                      <a:pt x="1856" y="443"/>
                    </a:lnTo>
                    <a:lnTo>
                      <a:pt x="1856" y="441"/>
                    </a:lnTo>
                    <a:lnTo>
                      <a:pt x="1854" y="440"/>
                    </a:lnTo>
                    <a:lnTo>
                      <a:pt x="1852" y="439"/>
                    </a:lnTo>
                    <a:lnTo>
                      <a:pt x="1850" y="439"/>
                    </a:lnTo>
                    <a:lnTo>
                      <a:pt x="1847" y="439"/>
                    </a:lnTo>
                    <a:lnTo>
                      <a:pt x="1845" y="439"/>
                    </a:lnTo>
                    <a:lnTo>
                      <a:pt x="1843" y="440"/>
                    </a:lnTo>
                    <a:lnTo>
                      <a:pt x="1841" y="441"/>
                    </a:lnTo>
                    <a:lnTo>
                      <a:pt x="1840" y="443"/>
                    </a:lnTo>
                    <a:lnTo>
                      <a:pt x="1840" y="445"/>
                    </a:lnTo>
                    <a:lnTo>
                      <a:pt x="1831" y="445"/>
                    </a:lnTo>
                    <a:lnTo>
                      <a:pt x="1831" y="444"/>
                    </a:lnTo>
                    <a:lnTo>
                      <a:pt x="1830" y="442"/>
                    </a:lnTo>
                    <a:lnTo>
                      <a:pt x="1828" y="442"/>
                    </a:lnTo>
                    <a:lnTo>
                      <a:pt x="1827" y="441"/>
                    </a:lnTo>
                    <a:lnTo>
                      <a:pt x="1825" y="442"/>
                    </a:lnTo>
                    <a:lnTo>
                      <a:pt x="1823" y="442"/>
                    </a:lnTo>
                    <a:lnTo>
                      <a:pt x="1822" y="444"/>
                    </a:lnTo>
                    <a:lnTo>
                      <a:pt x="1822" y="445"/>
                    </a:lnTo>
                    <a:lnTo>
                      <a:pt x="1779" y="445"/>
                    </a:lnTo>
                    <a:lnTo>
                      <a:pt x="1779" y="444"/>
                    </a:lnTo>
                    <a:lnTo>
                      <a:pt x="1778" y="442"/>
                    </a:lnTo>
                    <a:lnTo>
                      <a:pt x="1776" y="442"/>
                    </a:lnTo>
                    <a:lnTo>
                      <a:pt x="1775" y="441"/>
                    </a:lnTo>
                    <a:lnTo>
                      <a:pt x="1773" y="442"/>
                    </a:lnTo>
                    <a:lnTo>
                      <a:pt x="1771" y="442"/>
                    </a:lnTo>
                    <a:lnTo>
                      <a:pt x="1771" y="444"/>
                    </a:lnTo>
                    <a:lnTo>
                      <a:pt x="1770" y="445"/>
                    </a:lnTo>
                    <a:lnTo>
                      <a:pt x="1764" y="445"/>
                    </a:lnTo>
                    <a:lnTo>
                      <a:pt x="1764" y="444"/>
                    </a:lnTo>
                    <a:lnTo>
                      <a:pt x="1763" y="442"/>
                    </a:lnTo>
                    <a:lnTo>
                      <a:pt x="1762" y="442"/>
                    </a:lnTo>
                    <a:lnTo>
                      <a:pt x="1760" y="441"/>
                    </a:lnTo>
                    <a:lnTo>
                      <a:pt x="1758" y="442"/>
                    </a:lnTo>
                    <a:lnTo>
                      <a:pt x="1757" y="442"/>
                    </a:lnTo>
                    <a:lnTo>
                      <a:pt x="1756" y="444"/>
                    </a:lnTo>
                    <a:lnTo>
                      <a:pt x="1755" y="445"/>
                    </a:lnTo>
                    <a:lnTo>
                      <a:pt x="1744" y="445"/>
                    </a:lnTo>
                    <a:lnTo>
                      <a:pt x="1744" y="444"/>
                    </a:lnTo>
                    <a:lnTo>
                      <a:pt x="1743" y="442"/>
                    </a:lnTo>
                    <a:lnTo>
                      <a:pt x="1741" y="442"/>
                    </a:lnTo>
                    <a:lnTo>
                      <a:pt x="1740" y="441"/>
                    </a:lnTo>
                    <a:lnTo>
                      <a:pt x="1738" y="442"/>
                    </a:lnTo>
                    <a:lnTo>
                      <a:pt x="1736" y="442"/>
                    </a:lnTo>
                    <a:lnTo>
                      <a:pt x="1736" y="444"/>
                    </a:lnTo>
                    <a:lnTo>
                      <a:pt x="1735" y="445"/>
                    </a:lnTo>
                    <a:lnTo>
                      <a:pt x="1731" y="445"/>
                    </a:lnTo>
                    <a:lnTo>
                      <a:pt x="1730" y="444"/>
                    </a:lnTo>
                    <a:lnTo>
                      <a:pt x="1729" y="442"/>
                    </a:lnTo>
                    <a:lnTo>
                      <a:pt x="1728" y="442"/>
                    </a:lnTo>
                    <a:lnTo>
                      <a:pt x="1726" y="441"/>
                    </a:lnTo>
                    <a:lnTo>
                      <a:pt x="1724" y="442"/>
                    </a:lnTo>
                    <a:lnTo>
                      <a:pt x="1723" y="442"/>
                    </a:lnTo>
                    <a:lnTo>
                      <a:pt x="1722" y="444"/>
                    </a:lnTo>
                    <a:lnTo>
                      <a:pt x="1722" y="445"/>
                    </a:lnTo>
                    <a:lnTo>
                      <a:pt x="1692" y="445"/>
                    </a:lnTo>
                    <a:lnTo>
                      <a:pt x="1692" y="1088"/>
                    </a:lnTo>
                    <a:lnTo>
                      <a:pt x="1682" y="1088"/>
                    </a:lnTo>
                    <a:lnTo>
                      <a:pt x="1681" y="1086"/>
                    </a:lnTo>
                    <a:lnTo>
                      <a:pt x="1680" y="1085"/>
                    </a:lnTo>
                    <a:lnTo>
                      <a:pt x="1679" y="1085"/>
                    </a:lnTo>
                    <a:lnTo>
                      <a:pt x="1677" y="1084"/>
                    </a:lnTo>
                    <a:lnTo>
                      <a:pt x="1675" y="1085"/>
                    </a:lnTo>
                    <a:lnTo>
                      <a:pt x="1674" y="1085"/>
                    </a:lnTo>
                    <a:lnTo>
                      <a:pt x="1673" y="1086"/>
                    </a:lnTo>
                    <a:lnTo>
                      <a:pt x="1673" y="1088"/>
                    </a:lnTo>
                    <a:lnTo>
                      <a:pt x="1431" y="1088"/>
                    </a:lnTo>
                    <a:lnTo>
                      <a:pt x="1431" y="1086"/>
                    </a:lnTo>
                    <a:lnTo>
                      <a:pt x="1430" y="1085"/>
                    </a:lnTo>
                    <a:lnTo>
                      <a:pt x="1428" y="1085"/>
                    </a:lnTo>
                    <a:lnTo>
                      <a:pt x="1427" y="1084"/>
                    </a:lnTo>
                    <a:lnTo>
                      <a:pt x="1425" y="1085"/>
                    </a:lnTo>
                    <a:lnTo>
                      <a:pt x="1423" y="1085"/>
                    </a:lnTo>
                    <a:lnTo>
                      <a:pt x="1423" y="1086"/>
                    </a:lnTo>
                    <a:lnTo>
                      <a:pt x="1422" y="1088"/>
                    </a:lnTo>
                    <a:lnTo>
                      <a:pt x="1268" y="1088"/>
                    </a:lnTo>
                    <a:lnTo>
                      <a:pt x="1268" y="1086"/>
                    </a:lnTo>
                    <a:lnTo>
                      <a:pt x="1267" y="1085"/>
                    </a:lnTo>
                    <a:lnTo>
                      <a:pt x="1265" y="1085"/>
                    </a:lnTo>
                    <a:lnTo>
                      <a:pt x="1263" y="1084"/>
                    </a:lnTo>
                    <a:lnTo>
                      <a:pt x="1262" y="1085"/>
                    </a:lnTo>
                    <a:lnTo>
                      <a:pt x="1260" y="1085"/>
                    </a:lnTo>
                    <a:lnTo>
                      <a:pt x="1259" y="1086"/>
                    </a:lnTo>
                    <a:lnTo>
                      <a:pt x="1259" y="1088"/>
                    </a:lnTo>
                    <a:lnTo>
                      <a:pt x="1211" y="1088"/>
                    </a:lnTo>
                    <a:lnTo>
                      <a:pt x="1210" y="1086"/>
                    </a:lnTo>
                    <a:lnTo>
                      <a:pt x="1209" y="1085"/>
                    </a:lnTo>
                    <a:lnTo>
                      <a:pt x="1208" y="1085"/>
                    </a:lnTo>
                    <a:lnTo>
                      <a:pt x="1206" y="1084"/>
                    </a:lnTo>
                    <a:lnTo>
                      <a:pt x="1204" y="1085"/>
                    </a:lnTo>
                    <a:lnTo>
                      <a:pt x="1203" y="1085"/>
                    </a:lnTo>
                    <a:lnTo>
                      <a:pt x="1202" y="1086"/>
                    </a:lnTo>
                    <a:lnTo>
                      <a:pt x="1202" y="1088"/>
                    </a:lnTo>
                    <a:lnTo>
                      <a:pt x="1173" y="1088"/>
                    </a:lnTo>
                    <a:lnTo>
                      <a:pt x="1173" y="1086"/>
                    </a:lnTo>
                    <a:lnTo>
                      <a:pt x="1172" y="1085"/>
                    </a:lnTo>
                    <a:lnTo>
                      <a:pt x="1171" y="1085"/>
                    </a:lnTo>
                    <a:lnTo>
                      <a:pt x="1169" y="1084"/>
                    </a:lnTo>
                    <a:lnTo>
                      <a:pt x="1167" y="1085"/>
                    </a:lnTo>
                    <a:lnTo>
                      <a:pt x="1166" y="1085"/>
                    </a:lnTo>
                    <a:lnTo>
                      <a:pt x="1165" y="1086"/>
                    </a:lnTo>
                    <a:lnTo>
                      <a:pt x="1164" y="1088"/>
                    </a:lnTo>
                    <a:lnTo>
                      <a:pt x="1056" y="1088"/>
                    </a:lnTo>
                    <a:lnTo>
                      <a:pt x="1056" y="1086"/>
                    </a:lnTo>
                    <a:lnTo>
                      <a:pt x="1055" y="1085"/>
                    </a:lnTo>
                    <a:lnTo>
                      <a:pt x="1053" y="1085"/>
                    </a:lnTo>
                    <a:lnTo>
                      <a:pt x="1052" y="1084"/>
                    </a:lnTo>
                    <a:lnTo>
                      <a:pt x="1050" y="1085"/>
                    </a:lnTo>
                    <a:lnTo>
                      <a:pt x="1048" y="1085"/>
                    </a:lnTo>
                    <a:lnTo>
                      <a:pt x="1048" y="1086"/>
                    </a:lnTo>
                    <a:lnTo>
                      <a:pt x="1047" y="1088"/>
                    </a:lnTo>
                    <a:lnTo>
                      <a:pt x="882" y="1088"/>
                    </a:lnTo>
                    <a:lnTo>
                      <a:pt x="881" y="1086"/>
                    </a:lnTo>
                    <a:lnTo>
                      <a:pt x="880" y="1085"/>
                    </a:lnTo>
                    <a:lnTo>
                      <a:pt x="879" y="1085"/>
                    </a:lnTo>
                    <a:lnTo>
                      <a:pt x="877" y="1084"/>
                    </a:lnTo>
                    <a:lnTo>
                      <a:pt x="876" y="1085"/>
                    </a:lnTo>
                    <a:lnTo>
                      <a:pt x="874" y="1085"/>
                    </a:lnTo>
                    <a:lnTo>
                      <a:pt x="873" y="1086"/>
                    </a:lnTo>
                    <a:lnTo>
                      <a:pt x="873" y="1088"/>
                    </a:lnTo>
                    <a:lnTo>
                      <a:pt x="781" y="1088"/>
                    </a:lnTo>
                    <a:lnTo>
                      <a:pt x="781" y="1086"/>
                    </a:lnTo>
                    <a:lnTo>
                      <a:pt x="780" y="1085"/>
                    </a:lnTo>
                    <a:lnTo>
                      <a:pt x="778" y="1085"/>
                    </a:lnTo>
                    <a:lnTo>
                      <a:pt x="776" y="1084"/>
                    </a:lnTo>
                    <a:lnTo>
                      <a:pt x="775" y="1085"/>
                    </a:lnTo>
                    <a:lnTo>
                      <a:pt x="773" y="1085"/>
                    </a:lnTo>
                    <a:lnTo>
                      <a:pt x="772" y="1086"/>
                    </a:lnTo>
                    <a:lnTo>
                      <a:pt x="772" y="1088"/>
                    </a:lnTo>
                    <a:lnTo>
                      <a:pt x="718" y="1088"/>
                    </a:lnTo>
                    <a:lnTo>
                      <a:pt x="717" y="1086"/>
                    </a:lnTo>
                    <a:lnTo>
                      <a:pt x="716" y="1085"/>
                    </a:lnTo>
                    <a:lnTo>
                      <a:pt x="715" y="1085"/>
                    </a:lnTo>
                    <a:lnTo>
                      <a:pt x="713" y="1084"/>
                    </a:lnTo>
                    <a:lnTo>
                      <a:pt x="711" y="1085"/>
                    </a:lnTo>
                    <a:lnTo>
                      <a:pt x="710" y="1085"/>
                    </a:lnTo>
                    <a:lnTo>
                      <a:pt x="709" y="1086"/>
                    </a:lnTo>
                    <a:lnTo>
                      <a:pt x="709" y="1088"/>
                    </a:lnTo>
                    <a:lnTo>
                      <a:pt x="695" y="1088"/>
                    </a:lnTo>
                    <a:lnTo>
                      <a:pt x="695" y="1086"/>
                    </a:lnTo>
                    <a:lnTo>
                      <a:pt x="694" y="1085"/>
                    </a:lnTo>
                    <a:lnTo>
                      <a:pt x="692" y="1085"/>
                    </a:lnTo>
                    <a:lnTo>
                      <a:pt x="691" y="1084"/>
                    </a:lnTo>
                    <a:lnTo>
                      <a:pt x="689" y="1085"/>
                    </a:lnTo>
                    <a:lnTo>
                      <a:pt x="687" y="1085"/>
                    </a:lnTo>
                    <a:lnTo>
                      <a:pt x="686" y="1086"/>
                    </a:lnTo>
                    <a:lnTo>
                      <a:pt x="686" y="1088"/>
                    </a:lnTo>
                    <a:lnTo>
                      <a:pt x="639" y="1088"/>
                    </a:lnTo>
                    <a:lnTo>
                      <a:pt x="639" y="1581"/>
                    </a:lnTo>
                    <a:lnTo>
                      <a:pt x="550" y="1581"/>
                    </a:lnTo>
                    <a:lnTo>
                      <a:pt x="550" y="1579"/>
                    </a:lnTo>
                    <a:lnTo>
                      <a:pt x="549" y="1578"/>
                    </a:lnTo>
                    <a:lnTo>
                      <a:pt x="548" y="1577"/>
                    </a:lnTo>
                    <a:lnTo>
                      <a:pt x="546" y="1577"/>
                    </a:lnTo>
                    <a:lnTo>
                      <a:pt x="544" y="1577"/>
                    </a:lnTo>
                    <a:lnTo>
                      <a:pt x="543" y="1578"/>
                    </a:lnTo>
                    <a:lnTo>
                      <a:pt x="542" y="1579"/>
                    </a:lnTo>
                    <a:lnTo>
                      <a:pt x="541" y="1581"/>
                    </a:lnTo>
                    <a:lnTo>
                      <a:pt x="373" y="1581"/>
                    </a:lnTo>
                    <a:lnTo>
                      <a:pt x="373" y="1579"/>
                    </a:lnTo>
                    <a:lnTo>
                      <a:pt x="372" y="1578"/>
                    </a:lnTo>
                    <a:lnTo>
                      <a:pt x="370" y="1577"/>
                    </a:lnTo>
                    <a:lnTo>
                      <a:pt x="368" y="1577"/>
                    </a:lnTo>
                    <a:lnTo>
                      <a:pt x="367" y="1577"/>
                    </a:lnTo>
                    <a:lnTo>
                      <a:pt x="365" y="1578"/>
                    </a:lnTo>
                    <a:lnTo>
                      <a:pt x="364" y="1579"/>
                    </a:lnTo>
                    <a:lnTo>
                      <a:pt x="364" y="1581"/>
                    </a:lnTo>
                    <a:lnTo>
                      <a:pt x="222" y="1581"/>
                    </a:lnTo>
                    <a:lnTo>
                      <a:pt x="221" y="1579"/>
                    </a:lnTo>
                    <a:lnTo>
                      <a:pt x="220" y="1578"/>
                    </a:lnTo>
                    <a:lnTo>
                      <a:pt x="219" y="1577"/>
                    </a:lnTo>
                    <a:lnTo>
                      <a:pt x="217" y="1577"/>
                    </a:lnTo>
                    <a:lnTo>
                      <a:pt x="215" y="1577"/>
                    </a:lnTo>
                    <a:lnTo>
                      <a:pt x="214" y="1578"/>
                    </a:lnTo>
                    <a:lnTo>
                      <a:pt x="213" y="1579"/>
                    </a:lnTo>
                    <a:lnTo>
                      <a:pt x="213" y="1581"/>
                    </a:lnTo>
                    <a:lnTo>
                      <a:pt x="150" y="1581"/>
                    </a:lnTo>
                    <a:lnTo>
                      <a:pt x="150" y="1579"/>
                    </a:lnTo>
                    <a:lnTo>
                      <a:pt x="149" y="1578"/>
                    </a:lnTo>
                    <a:lnTo>
                      <a:pt x="147" y="1577"/>
                    </a:lnTo>
                    <a:lnTo>
                      <a:pt x="146" y="1577"/>
                    </a:lnTo>
                    <a:lnTo>
                      <a:pt x="144" y="1577"/>
                    </a:lnTo>
                    <a:lnTo>
                      <a:pt x="142" y="1578"/>
                    </a:lnTo>
                    <a:lnTo>
                      <a:pt x="142" y="1579"/>
                    </a:lnTo>
                    <a:lnTo>
                      <a:pt x="141" y="1581"/>
                    </a:lnTo>
                    <a:lnTo>
                      <a:pt x="0" y="1581"/>
                    </a:lnTo>
                    <a:lnTo>
                      <a:pt x="0" y="1539"/>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51" name="Freeform 783"/>
              <p:cNvSpPr>
                <a:spLocks/>
              </p:cNvSpPr>
              <p:nvPr/>
            </p:nvSpPr>
            <p:spPr bwMode="auto">
              <a:xfrm>
                <a:off x="4172" y="1551"/>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52" name="Freeform 784"/>
              <p:cNvSpPr>
                <a:spLocks/>
              </p:cNvSpPr>
              <p:nvPr/>
            </p:nvSpPr>
            <p:spPr bwMode="auto">
              <a:xfrm>
                <a:off x="2112" y="1194"/>
                <a:ext cx="1954" cy="1832"/>
              </a:xfrm>
              <a:custGeom>
                <a:avLst/>
                <a:gdLst>
                  <a:gd name="T0" fmla="*/ 1943 w 1954"/>
                  <a:gd name="T1" fmla="*/ 3 h 1832"/>
                  <a:gd name="T2" fmla="*/ 1913 w 1954"/>
                  <a:gd name="T3" fmla="*/ 3 h 1832"/>
                  <a:gd name="T4" fmla="*/ 1889 w 1954"/>
                  <a:gd name="T5" fmla="*/ 5 h 1832"/>
                  <a:gd name="T6" fmla="*/ 1880 w 1954"/>
                  <a:gd name="T7" fmla="*/ 6 h 1832"/>
                  <a:gd name="T8" fmla="*/ 1847 w 1954"/>
                  <a:gd name="T9" fmla="*/ 4 h 1832"/>
                  <a:gd name="T10" fmla="*/ 1810 w 1954"/>
                  <a:gd name="T11" fmla="*/ 3 h 1832"/>
                  <a:gd name="T12" fmla="*/ 1786 w 1954"/>
                  <a:gd name="T13" fmla="*/ 4 h 1832"/>
                  <a:gd name="T14" fmla="*/ 1767 w 1954"/>
                  <a:gd name="T15" fmla="*/ 6 h 1832"/>
                  <a:gd name="T16" fmla="*/ 1758 w 1954"/>
                  <a:gd name="T17" fmla="*/ 5 h 1832"/>
                  <a:gd name="T18" fmla="*/ 1739 w 1954"/>
                  <a:gd name="T19" fmla="*/ 3 h 1832"/>
                  <a:gd name="T20" fmla="*/ 1716 w 1954"/>
                  <a:gd name="T21" fmla="*/ 3 h 1832"/>
                  <a:gd name="T22" fmla="*/ 1691 w 1954"/>
                  <a:gd name="T23" fmla="*/ 5 h 1832"/>
                  <a:gd name="T24" fmla="*/ 1682 w 1954"/>
                  <a:gd name="T25" fmla="*/ 6 h 1832"/>
                  <a:gd name="T26" fmla="*/ 1659 w 1954"/>
                  <a:gd name="T27" fmla="*/ 4 h 1832"/>
                  <a:gd name="T28" fmla="*/ 1373 w 1954"/>
                  <a:gd name="T29" fmla="*/ 3 h 1832"/>
                  <a:gd name="T30" fmla="*/ 1354 w 1954"/>
                  <a:gd name="T31" fmla="*/ 4 h 1832"/>
                  <a:gd name="T32" fmla="*/ 1325 w 1954"/>
                  <a:gd name="T33" fmla="*/ 6 h 1832"/>
                  <a:gd name="T34" fmla="*/ 1316 w 1954"/>
                  <a:gd name="T35" fmla="*/ 5 h 1832"/>
                  <a:gd name="T36" fmla="*/ 1297 w 1954"/>
                  <a:gd name="T37" fmla="*/ 3 h 1832"/>
                  <a:gd name="T38" fmla="*/ 1258 w 1954"/>
                  <a:gd name="T39" fmla="*/ 3 h 1832"/>
                  <a:gd name="T40" fmla="*/ 1238 w 1954"/>
                  <a:gd name="T41" fmla="*/ 5 h 1832"/>
                  <a:gd name="T42" fmla="*/ 1230 w 1954"/>
                  <a:gd name="T43" fmla="*/ 6 h 1832"/>
                  <a:gd name="T44" fmla="*/ 1186 w 1954"/>
                  <a:gd name="T45" fmla="*/ 4 h 1832"/>
                  <a:gd name="T46" fmla="*/ 1090 w 1954"/>
                  <a:gd name="T47" fmla="*/ 3 h 1832"/>
                  <a:gd name="T48" fmla="*/ 1023 w 1954"/>
                  <a:gd name="T49" fmla="*/ 4 h 1832"/>
                  <a:gd name="T50" fmla="*/ 952 w 1954"/>
                  <a:gd name="T51" fmla="*/ 6 h 1832"/>
                  <a:gd name="T52" fmla="*/ 943 w 1954"/>
                  <a:gd name="T53" fmla="*/ 5 h 1832"/>
                  <a:gd name="T54" fmla="*/ 866 w 1954"/>
                  <a:gd name="T55" fmla="*/ 3 h 1832"/>
                  <a:gd name="T56" fmla="*/ 819 w 1954"/>
                  <a:gd name="T57" fmla="*/ 2 h 1832"/>
                  <a:gd name="T58" fmla="*/ 806 w 1954"/>
                  <a:gd name="T59" fmla="*/ 5 h 1832"/>
                  <a:gd name="T60" fmla="*/ 795 w 1954"/>
                  <a:gd name="T61" fmla="*/ 0 h 1832"/>
                  <a:gd name="T62" fmla="*/ 771 w 1954"/>
                  <a:gd name="T63" fmla="*/ 6 h 1832"/>
                  <a:gd name="T64" fmla="*/ 762 w 1954"/>
                  <a:gd name="T65" fmla="*/ 5 h 1832"/>
                  <a:gd name="T66" fmla="*/ 751 w 1954"/>
                  <a:gd name="T67" fmla="*/ 3 h 1832"/>
                  <a:gd name="T68" fmla="*/ 744 w 1954"/>
                  <a:gd name="T69" fmla="*/ 1 h 1832"/>
                  <a:gd name="T70" fmla="*/ 730 w 1954"/>
                  <a:gd name="T71" fmla="*/ 5 h 1832"/>
                  <a:gd name="T72" fmla="*/ 715 w 1954"/>
                  <a:gd name="T73" fmla="*/ 3 h 1832"/>
                  <a:gd name="T74" fmla="*/ 691 w 1954"/>
                  <a:gd name="T75" fmla="*/ 3 h 1832"/>
                  <a:gd name="T76" fmla="*/ 625 w 1954"/>
                  <a:gd name="T77" fmla="*/ 5 h 1832"/>
                  <a:gd name="T78" fmla="*/ 617 w 1954"/>
                  <a:gd name="T79" fmla="*/ 6 h 1832"/>
                  <a:gd name="T80" fmla="*/ 591 w 1954"/>
                  <a:gd name="T81" fmla="*/ 4 h 1832"/>
                  <a:gd name="T82" fmla="*/ 561 w 1954"/>
                  <a:gd name="T83" fmla="*/ 3 h 1832"/>
                  <a:gd name="T84" fmla="*/ 530 w 1954"/>
                  <a:gd name="T85" fmla="*/ 4 h 1832"/>
                  <a:gd name="T86" fmla="*/ 520 w 1954"/>
                  <a:gd name="T87" fmla="*/ 6 h 1832"/>
                  <a:gd name="T88" fmla="*/ 511 w 1954"/>
                  <a:gd name="T89" fmla="*/ 5 h 1832"/>
                  <a:gd name="T90" fmla="*/ 499 w 1954"/>
                  <a:gd name="T91" fmla="*/ 3 h 1832"/>
                  <a:gd name="T92" fmla="*/ 441 w 1954"/>
                  <a:gd name="T93" fmla="*/ 3 h 1832"/>
                  <a:gd name="T94" fmla="*/ 419 w 1954"/>
                  <a:gd name="T95" fmla="*/ 5 h 1832"/>
                  <a:gd name="T96" fmla="*/ 410 w 1954"/>
                  <a:gd name="T97" fmla="*/ 6 h 1832"/>
                  <a:gd name="T98" fmla="*/ 390 w 1954"/>
                  <a:gd name="T99" fmla="*/ 4 h 1832"/>
                  <a:gd name="T100" fmla="*/ 248 w 1954"/>
                  <a:gd name="T101" fmla="*/ 3 h 1832"/>
                  <a:gd name="T102" fmla="*/ 153 w 1954"/>
                  <a:gd name="T103" fmla="*/ 4 h 1832"/>
                  <a:gd name="T104" fmla="*/ 88 w 1954"/>
                  <a:gd name="T105" fmla="*/ 6 h 1832"/>
                  <a:gd name="T106" fmla="*/ 79 w 1954"/>
                  <a:gd name="T107" fmla="*/ 5 h 1832"/>
                  <a:gd name="T108" fmla="*/ 35 w 1954"/>
                  <a:gd name="T109" fmla="*/ 1828 h 183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954"/>
                  <a:gd name="T166" fmla="*/ 0 h 1832"/>
                  <a:gd name="T167" fmla="*/ 1954 w 1954"/>
                  <a:gd name="T168" fmla="*/ 1832 h 183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954" h="1832">
                    <a:moveTo>
                      <a:pt x="1954" y="6"/>
                    </a:moveTo>
                    <a:lnTo>
                      <a:pt x="1950" y="6"/>
                    </a:lnTo>
                    <a:lnTo>
                      <a:pt x="1949" y="5"/>
                    </a:lnTo>
                    <a:lnTo>
                      <a:pt x="1948" y="4"/>
                    </a:lnTo>
                    <a:lnTo>
                      <a:pt x="1947" y="3"/>
                    </a:lnTo>
                    <a:lnTo>
                      <a:pt x="1945" y="3"/>
                    </a:lnTo>
                    <a:lnTo>
                      <a:pt x="1943" y="3"/>
                    </a:lnTo>
                    <a:lnTo>
                      <a:pt x="1942" y="4"/>
                    </a:lnTo>
                    <a:lnTo>
                      <a:pt x="1941" y="5"/>
                    </a:lnTo>
                    <a:lnTo>
                      <a:pt x="1941" y="6"/>
                    </a:lnTo>
                    <a:lnTo>
                      <a:pt x="1916" y="6"/>
                    </a:lnTo>
                    <a:lnTo>
                      <a:pt x="1916" y="5"/>
                    </a:lnTo>
                    <a:lnTo>
                      <a:pt x="1914" y="4"/>
                    </a:lnTo>
                    <a:lnTo>
                      <a:pt x="1913" y="3"/>
                    </a:lnTo>
                    <a:lnTo>
                      <a:pt x="1911" y="3"/>
                    </a:lnTo>
                    <a:lnTo>
                      <a:pt x="1910" y="3"/>
                    </a:lnTo>
                    <a:lnTo>
                      <a:pt x="1908" y="4"/>
                    </a:lnTo>
                    <a:lnTo>
                      <a:pt x="1907" y="5"/>
                    </a:lnTo>
                    <a:lnTo>
                      <a:pt x="1907" y="6"/>
                    </a:lnTo>
                    <a:lnTo>
                      <a:pt x="1889" y="6"/>
                    </a:lnTo>
                    <a:lnTo>
                      <a:pt x="1889" y="5"/>
                    </a:lnTo>
                    <a:lnTo>
                      <a:pt x="1887" y="4"/>
                    </a:lnTo>
                    <a:lnTo>
                      <a:pt x="1886" y="3"/>
                    </a:lnTo>
                    <a:lnTo>
                      <a:pt x="1884" y="3"/>
                    </a:lnTo>
                    <a:lnTo>
                      <a:pt x="1883" y="3"/>
                    </a:lnTo>
                    <a:lnTo>
                      <a:pt x="1881" y="4"/>
                    </a:lnTo>
                    <a:lnTo>
                      <a:pt x="1880" y="5"/>
                    </a:lnTo>
                    <a:lnTo>
                      <a:pt x="1880" y="6"/>
                    </a:lnTo>
                    <a:lnTo>
                      <a:pt x="1855" y="6"/>
                    </a:lnTo>
                    <a:lnTo>
                      <a:pt x="1855" y="5"/>
                    </a:lnTo>
                    <a:lnTo>
                      <a:pt x="1854" y="4"/>
                    </a:lnTo>
                    <a:lnTo>
                      <a:pt x="1852" y="3"/>
                    </a:lnTo>
                    <a:lnTo>
                      <a:pt x="1851" y="3"/>
                    </a:lnTo>
                    <a:lnTo>
                      <a:pt x="1849" y="3"/>
                    </a:lnTo>
                    <a:lnTo>
                      <a:pt x="1847" y="4"/>
                    </a:lnTo>
                    <a:lnTo>
                      <a:pt x="1847" y="5"/>
                    </a:lnTo>
                    <a:lnTo>
                      <a:pt x="1846" y="6"/>
                    </a:lnTo>
                    <a:lnTo>
                      <a:pt x="1815" y="6"/>
                    </a:lnTo>
                    <a:lnTo>
                      <a:pt x="1814" y="5"/>
                    </a:lnTo>
                    <a:lnTo>
                      <a:pt x="1813" y="4"/>
                    </a:lnTo>
                    <a:lnTo>
                      <a:pt x="1812" y="3"/>
                    </a:lnTo>
                    <a:lnTo>
                      <a:pt x="1810" y="3"/>
                    </a:lnTo>
                    <a:lnTo>
                      <a:pt x="1808" y="3"/>
                    </a:lnTo>
                    <a:lnTo>
                      <a:pt x="1807" y="4"/>
                    </a:lnTo>
                    <a:lnTo>
                      <a:pt x="1806" y="5"/>
                    </a:lnTo>
                    <a:lnTo>
                      <a:pt x="1805" y="6"/>
                    </a:lnTo>
                    <a:lnTo>
                      <a:pt x="1787" y="6"/>
                    </a:lnTo>
                    <a:lnTo>
                      <a:pt x="1787" y="5"/>
                    </a:lnTo>
                    <a:lnTo>
                      <a:pt x="1786" y="4"/>
                    </a:lnTo>
                    <a:lnTo>
                      <a:pt x="1785" y="3"/>
                    </a:lnTo>
                    <a:lnTo>
                      <a:pt x="1783" y="3"/>
                    </a:lnTo>
                    <a:lnTo>
                      <a:pt x="1781" y="3"/>
                    </a:lnTo>
                    <a:lnTo>
                      <a:pt x="1780" y="4"/>
                    </a:lnTo>
                    <a:lnTo>
                      <a:pt x="1779" y="5"/>
                    </a:lnTo>
                    <a:lnTo>
                      <a:pt x="1778" y="6"/>
                    </a:lnTo>
                    <a:lnTo>
                      <a:pt x="1767" y="6"/>
                    </a:lnTo>
                    <a:lnTo>
                      <a:pt x="1766" y="5"/>
                    </a:lnTo>
                    <a:lnTo>
                      <a:pt x="1766" y="4"/>
                    </a:lnTo>
                    <a:lnTo>
                      <a:pt x="1764" y="3"/>
                    </a:lnTo>
                    <a:lnTo>
                      <a:pt x="1762" y="3"/>
                    </a:lnTo>
                    <a:lnTo>
                      <a:pt x="1761" y="3"/>
                    </a:lnTo>
                    <a:lnTo>
                      <a:pt x="1759" y="4"/>
                    </a:lnTo>
                    <a:lnTo>
                      <a:pt x="1758" y="5"/>
                    </a:lnTo>
                    <a:lnTo>
                      <a:pt x="1758" y="6"/>
                    </a:lnTo>
                    <a:lnTo>
                      <a:pt x="1745" y="6"/>
                    </a:lnTo>
                    <a:lnTo>
                      <a:pt x="1744" y="5"/>
                    </a:lnTo>
                    <a:lnTo>
                      <a:pt x="1744" y="4"/>
                    </a:lnTo>
                    <a:lnTo>
                      <a:pt x="1742" y="3"/>
                    </a:lnTo>
                    <a:lnTo>
                      <a:pt x="1740" y="3"/>
                    </a:lnTo>
                    <a:lnTo>
                      <a:pt x="1739" y="3"/>
                    </a:lnTo>
                    <a:lnTo>
                      <a:pt x="1737" y="4"/>
                    </a:lnTo>
                    <a:lnTo>
                      <a:pt x="1736" y="5"/>
                    </a:lnTo>
                    <a:lnTo>
                      <a:pt x="1736" y="6"/>
                    </a:lnTo>
                    <a:lnTo>
                      <a:pt x="1719" y="6"/>
                    </a:lnTo>
                    <a:lnTo>
                      <a:pt x="1719" y="5"/>
                    </a:lnTo>
                    <a:lnTo>
                      <a:pt x="1718" y="4"/>
                    </a:lnTo>
                    <a:lnTo>
                      <a:pt x="1716" y="3"/>
                    </a:lnTo>
                    <a:lnTo>
                      <a:pt x="1715" y="3"/>
                    </a:lnTo>
                    <a:lnTo>
                      <a:pt x="1713" y="3"/>
                    </a:lnTo>
                    <a:lnTo>
                      <a:pt x="1711" y="4"/>
                    </a:lnTo>
                    <a:lnTo>
                      <a:pt x="1710" y="5"/>
                    </a:lnTo>
                    <a:lnTo>
                      <a:pt x="1710" y="6"/>
                    </a:lnTo>
                    <a:lnTo>
                      <a:pt x="1691" y="6"/>
                    </a:lnTo>
                    <a:lnTo>
                      <a:pt x="1691" y="5"/>
                    </a:lnTo>
                    <a:lnTo>
                      <a:pt x="1690" y="4"/>
                    </a:lnTo>
                    <a:lnTo>
                      <a:pt x="1689" y="3"/>
                    </a:lnTo>
                    <a:lnTo>
                      <a:pt x="1687" y="3"/>
                    </a:lnTo>
                    <a:lnTo>
                      <a:pt x="1685" y="3"/>
                    </a:lnTo>
                    <a:lnTo>
                      <a:pt x="1684" y="4"/>
                    </a:lnTo>
                    <a:lnTo>
                      <a:pt x="1683" y="5"/>
                    </a:lnTo>
                    <a:lnTo>
                      <a:pt x="1682" y="6"/>
                    </a:lnTo>
                    <a:lnTo>
                      <a:pt x="1667" y="6"/>
                    </a:lnTo>
                    <a:lnTo>
                      <a:pt x="1667" y="5"/>
                    </a:lnTo>
                    <a:lnTo>
                      <a:pt x="1666" y="4"/>
                    </a:lnTo>
                    <a:lnTo>
                      <a:pt x="1664" y="3"/>
                    </a:lnTo>
                    <a:lnTo>
                      <a:pt x="1663" y="3"/>
                    </a:lnTo>
                    <a:lnTo>
                      <a:pt x="1661" y="3"/>
                    </a:lnTo>
                    <a:lnTo>
                      <a:pt x="1659" y="4"/>
                    </a:lnTo>
                    <a:lnTo>
                      <a:pt x="1659" y="5"/>
                    </a:lnTo>
                    <a:lnTo>
                      <a:pt x="1658" y="6"/>
                    </a:lnTo>
                    <a:lnTo>
                      <a:pt x="1378" y="6"/>
                    </a:lnTo>
                    <a:lnTo>
                      <a:pt x="1377" y="5"/>
                    </a:lnTo>
                    <a:lnTo>
                      <a:pt x="1376" y="4"/>
                    </a:lnTo>
                    <a:lnTo>
                      <a:pt x="1375" y="3"/>
                    </a:lnTo>
                    <a:lnTo>
                      <a:pt x="1373" y="3"/>
                    </a:lnTo>
                    <a:lnTo>
                      <a:pt x="1372" y="3"/>
                    </a:lnTo>
                    <a:lnTo>
                      <a:pt x="1370" y="4"/>
                    </a:lnTo>
                    <a:lnTo>
                      <a:pt x="1369" y="5"/>
                    </a:lnTo>
                    <a:lnTo>
                      <a:pt x="1369" y="6"/>
                    </a:lnTo>
                    <a:lnTo>
                      <a:pt x="1355" y="6"/>
                    </a:lnTo>
                    <a:lnTo>
                      <a:pt x="1355" y="5"/>
                    </a:lnTo>
                    <a:lnTo>
                      <a:pt x="1354" y="4"/>
                    </a:lnTo>
                    <a:lnTo>
                      <a:pt x="1352" y="3"/>
                    </a:lnTo>
                    <a:lnTo>
                      <a:pt x="1351" y="3"/>
                    </a:lnTo>
                    <a:lnTo>
                      <a:pt x="1349" y="3"/>
                    </a:lnTo>
                    <a:lnTo>
                      <a:pt x="1348" y="4"/>
                    </a:lnTo>
                    <a:lnTo>
                      <a:pt x="1347" y="5"/>
                    </a:lnTo>
                    <a:lnTo>
                      <a:pt x="1346" y="6"/>
                    </a:lnTo>
                    <a:lnTo>
                      <a:pt x="1325" y="6"/>
                    </a:lnTo>
                    <a:lnTo>
                      <a:pt x="1325" y="5"/>
                    </a:lnTo>
                    <a:lnTo>
                      <a:pt x="1323" y="4"/>
                    </a:lnTo>
                    <a:lnTo>
                      <a:pt x="1322" y="3"/>
                    </a:lnTo>
                    <a:lnTo>
                      <a:pt x="1320" y="3"/>
                    </a:lnTo>
                    <a:lnTo>
                      <a:pt x="1319" y="3"/>
                    </a:lnTo>
                    <a:lnTo>
                      <a:pt x="1317" y="4"/>
                    </a:lnTo>
                    <a:lnTo>
                      <a:pt x="1316" y="5"/>
                    </a:lnTo>
                    <a:lnTo>
                      <a:pt x="1316" y="6"/>
                    </a:lnTo>
                    <a:lnTo>
                      <a:pt x="1304" y="6"/>
                    </a:lnTo>
                    <a:lnTo>
                      <a:pt x="1303" y="5"/>
                    </a:lnTo>
                    <a:lnTo>
                      <a:pt x="1302" y="4"/>
                    </a:lnTo>
                    <a:lnTo>
                      <a:pt x="1301" y="3"/>
                    </a:lnTo>
                    <a:lnTo>
                      <a:pt x="1299" y="3"/>
                    </a:lnTo>
                    <a:lnTo>
                      <a:pt x="1297" y="3"/>
                    </a:lnTo>
                    <a:lnTo>
                      <a:pt x="1296" y="4"/>
                    </a:lnTo>
                    <a:lnTo>
                      <a:pt x="1295" y="5"/>
                    </a:lnTo>
                    <a:lnTo>
                      <a:pt x="1294" y="6"/>
                    </a:lnTo>
                    <a:lnTo>
                      <a:pt x="1260" y="6"/>
                    </a:lnTo>
                    <a:lnTo>
                      <a:pt x="1260" y="5"/>
                    </a:lnTo>
                    <a:lnTo>
                      <a:pt x="1259" y="4"/>
                    </a:lnTo>
                    <a:lnTo>
                      <a:pt x="1258" y="3"/>
                    </a:lnTo>
                    <a:lnTo>
                      <a:pt x="1256" y="3"/>
                    </a:lnTo>
                    <a:lnTo>
                      <a:pt x="1254" y="3"/>
                    </a:lnTo>
                    <a:lnTo>
                      <a:pt x="1253" y="4"/>
                    </a:lnTo>
                    <a:lnTo>
                      <a:pt x="1252" y="5"/>
                    </a:lnTo>
                    <a:lnTo>
                      <a:pt x="1251" y="6"/>
                    </a:lnTo>
                    <a:lnTo>
                      <a:pt x="1239" y="6"/>
                    </a:lnTo>
                    <a:lnTo>
                      <a:pt x="1238" y="5"/>
                    </a:lnTo>
                    <a:lnTo>
                      <a:pt x="1237" y="4"/>
                    </a:lnTo>
                    <a:lnTo>
                      <a:pt x="1236" y="3"/>
                    </a:lnTo>
                    <a:lnTo>
                      <a:pt x="1234" y="3"/>
                    </a:lnTo>
                    <a:lnTo>
                      <a:pt x="1233" y="3"/>
                    </a:lnTo>
                    <a:lnTo>
                      <a:pt x="1231" y="4"/>
                    </a:lnTo>
                    <a:lnTo>
                      <a:pt x="1230" y="5"/>
                    </a:lnTo>
                    <a:lnTo>
                      <a:pt x="1230" y="6"/>
                    </a:lnTo>
                    <a:lnTo>
                      <a:pt x="1194" y="6"/>
                    </a:lnTo>
                    <a:lnTo>
                      <a:pt x="1194" y="5"/>
                    </a:lnTo>
                    <a:lnTo>
                      <a:pt x="1193" y="4"/>
                    </a:lnTo>
                    <a:lnTo>
                      <a:pt x="1191" y="3"/>
                    </a:lnTo>
                    <a:lnTo>
                      <a:pt x="1190" y="3"/>
                    </a:lnTo>
                    <a:lnTo>
                      <a:pt x="1188" y="3"/>
                    </a:lnTo>
                    <a:lnTo>
                      <a:pt x="1186" y="4"/>
                    </a:lnTo>
                    <a:lnTo>
                      <a:pt x="1186" y="5"/>
                    </a:lnTo>
                    <a:lnTo>
                      <a:pt x="1185" y="6"/>
                    </a:lnTo>
                    <a:lnTo>
                      <a:pt x="1094" y="6"/>
                    </a:lnTo>
                    <a:lnTo>
                      <a:pt x="1094" y="5"/>
                    </a:lnTo>
                    <a:lnTo>
                      <a:pt x="1093" y="4"/>
                    </a:lnTo>
                    <a:lnTo>
                      <a:pt x="1092" y="3"/>
                    </a:lnTo>
                    <a:lnTo>
                      <a:pt x="1090" y="3"/>
                    </a:lnTo>
                    <a:lnTo>
                      <a:pt x="1088" y="3"/>
                    </a:lnTo>
                    <a:lnTo>
                      <a:pt x="1087" y="4"/>
                    </a:lnTo>
                    <a:lnTo>
                      <a:pt x="1086" y="5"/>
                    </a:lnTo>
                    <a:lnTo>
                      <a:pt x="1085" y="6"/>
                    </a:lnTo>
                    <a:lnTo>
                      <a:pt x="1025" y="6"/>
                    </a:lnTo>
                    <a:lnTo>
                      <a:pt x="1024" y="5"/>
                    </a:lnTo>
                    <a:lnTo>
                      <a:pt x="1023" y="4"/>
                    </a:lnTo>
                    <a:lnTo>
                      <a:pt x="1022" y="3"/>
                    </a:lnTo>
                    <a:lnTo>
                      <a:pt x="1020" y="3"/>
                    </a:lnTo>
                    <a:lnTo>
                      <a:pt x="1019" y="3"/>
                    </a:lnTo>
                    <a:lnTo>
                      <a:pt x="1017" y="4"/>
                    </a:lnTo>
                    <a:lnTo>
                      <a:pt x="1016" y="5"/>
                    </a:lnTo>
                    <a:lnTo>
                      <a:pt x="1016" y="6"/>
                    </a:lnTo>
                    <a:lnTo>
                      <a:pt x="952" y="6"/>
                    </a:lnTo>
                    <a:lnTo>
                      <a:pt x="951" y="5"/>
                    </a:lnTo>
                    <a:lnTo>
                      <a:pt x="950" y="4"/>
                    </a:lnTo>
                    <a:lnTo>
                      <a:pt x="949" y="3"/>
                    </a:lnTo>
                    <a:lnTo>
                      <a:pt x="947" y="3"/>
                    </a:lnTo>
                    <a:lnTo>
                      <a:pt x="945" y="3"/>
                    </a:lnTo>
                    <a:lnTo>
                      <a:pt x="944" y="4"/>
                    </a:lnTo>
                    <a:lnTo>
                      <a:pt x="943" y="5"/>
                    </a:lnTo>
                    <a:lnTo>
                      <a:pt x="943" y="6"/>
                    </a:lnTo>
                    <a:lnTo>
                      <a:pt x="872" y="6"/>
                    </a:lnTo>
                    <a:lnTo>
                      <a:pt x="871" y="5"/>
                    </a:lnTo>
                    <a:lnTo>
                      <a:pt x="871" y="4"/>
                    </a:lnTo>
                    <a:lnTo>
                      <a:pt x="869" y="3"/>
                    </a:lnTo>
                    <a:lnTo>
                      <a:pt x="867" y="3"/>
                    </a:lnTo>
                    <a:lnTo>
                      <a:pt x="866" y="3"/>
                    </a:lnTo>
                    <a:lnTo>
                      <a:pt x="864" y="4"/>
                    </a:lnTo>
                    <a:lnTo>
                      <a:pt x="863" y="5"/>
                    </a:lnTo>
                    <a:lnTo>
                      <a:pt x="863" y="6"/>
                    </a:lnTo>
                    <a:lnTo>
                      <a:pt x="822" y="6"/>
                    </a:lnTo>
                    <a:lnTo>
                      <a:pt x="821" y="5"/>
                    </a:lnTo>
                    <a:lnTo>
                      <a:pt x="820" y="3"/>
                    </a:lnTo>
                    <a:lnTo>
                      <a:pt x="819" y="2"/>
                    </a:lnTo>
                    <a:lnTo>
                      <a:pt x="817" y="1"/>
                    </a:lnTo>
                    <a:lnTo>
                      <a:pt x="815" y="0"/>
                    </a:lnTo>
                    <a:lnTo>
                      <a:pt x="813" y="0"/>
                    </a:lnTo>
                    <a:lnTo>
                      <a:pt x="811" y="1"/>
                    </a:lnTo>
                    <a:lnTo>
                      <a:pt x="809" y="2"/>
                    </a:lnTo>
                    <a:lnTo>
                      <a:pt x="807" y="3"/>
                    </a:lnTo>
                    <a:lnTo>
                      <a:pt x="806" y="5"/>
                    </a:lnTo>
                    <a:lnTo>
                      <a:pt x="806" y="6"/>
                    </a:lnTo>
                    <a:lnTo>
                      <a:pt x="801" y="6"/>
                    </a:lnTo>
                    <a:lnTo>
                      <a:pt x="801" y="5"/>
                    </a:lnTo>
                    <a:lnTo>
                      <a:pt x="800" y="3"/>
                    </a:lnTo>
                    <a:lnTo>
                      <a:pt x="799" y="2"/>
                    </a:lnTo>
                    <a:lnTo>
                      <a:pt x="797" y="1"/>
                    </a:lnTo>
                    <a:lnTo>
                      <a:pt x="795" y="0"/>
                    </a:lnTo>
                    <a:lnTo>
                      <a:pt x="792" y="0"/>
                    </a:lnTo>
                    <a:lnTo>
                      <a:pt x="790" y="1"/>
                    </a:lnTo>
                    <a:lnTo>
                      <a:pt x="788" y="2"/>
                    </a:lnTo>
                    <a:lnTo>
                      <a:pt x="787" y="3"/>
                    </a:lnTo>
                    <a:lnTo>
                      <a:pt x="786" y="5"/>
                    </a:lnTo>
                    <a:lnTo>
                      <a:pt x="786" y="6"/>
                    </a:lnTo>
                    <a:lnTo>
                      <a:pt x="771" y="6"/>
                    </a:lnTo>
                    <a:lnTo>
                      <a:pt x="771" y="5"/>
                    </a:lnTo>
                    <a:lnTo>
                      <a:pt x="770" y="4"/>
                    </a:lnTo>
                    <a:lnTo>
                      <a:pt x="768" y="3"/>
                    </a:lnTo>
                    <a:lnTo>
                      <a:pt x="767" y="3"/>
                    </a:lnTo>
                    <a:lnTo>
                      <a:pt x="765" y="3"/>
                    </a:lnTo>
                    <a:lnTo>
                      <a:pt x="763" y="4"/>
                    </a:lnTo>
                    <a:lnTo>
                      <a:pt x="762" y="5"/>
                    </a:lnTo>
                    <a:lnTo>
                      <a:pt x="762" y="6"/>
                    </a:lnTo>
                    <a:lnTo>
                      <a:pt x="758" y="6"/>
                    </a:lnTo>
                    <a:lnTo>
                      <a:pt x="757" y="5"/>
                    </a:lnTo>
                    <a:lnTo>
                      <a:pt x="756" y="4"/>
                    </a:lnTo>
                    <a:lnTo>
                      <a:pt x="755" y="3"/>
                    </a:lnTo>
                    <a:lnTo>
                      <a:pt x="753" y="3"/>
                    </a:lnTo>
                    <a:lnTo>
                      <a:pt x="751" y="3"/>
                    </a:lnTo>
                    <a:lnTo>
                      <a:pt x="750" y="4"/>
                    </a:lnTo>
                    <a:lnTo>
                      <a:pt x="749" y="5"/>
                    </a:lnTo>
                    <a:lnTo>
                      <a:pt x="749" y="6"/>
                    </a:lnTo>
                    <a:lnTo>
                      <a:pt x="746" y="6"/>
                    </a:lnTo>
                    <a:lnTo>
                      <a:pt x="746" y="5"/>
                    </a:lnTo>
                    <a:lnTo>
                      <a:pt x="745" y="3"/>
                    </a:lnTo>
                    <a:lnTo>
                      <a:pt x="744" y="1"/>
                    </a:lnTo>
                    <a:lnTo>
                      <a:pt x="742" y="0"/>
                    </a:lnTo>
                    <a:lnTo>
                      <a:pt x="739" y="0"/>
                    </a:lnTo>
                    <a:lnTo>
                      <a:pt x="737" y="0"/>
                    </a:lnTo>
                    <a:lnTo>
                      <a:pt x="735" y="0"/>
                    </a:lnTo>
                    <a:lnTo>
                      <a:pt x="733" y="1"/>
                    </a:lnTo>
                    <a:lnTo>
                      <a:pt x="731" y="3"/>
                    </a:lnTo>
                    <a:lnTo>
                      <a:pt x="730" y="5"/>
                    </a:lnTo>
                    <a:lnTo>
                      <a:pt x="730" y="6"/>
                    </a:lnTo>
                    <a:lnTo>
                      <a:pt x="721" y="6"/>
                    </a:lnTo>
                    <a:lnTo>
                      <a:pt x="720" y="5"/>
                    </a:lnTo>
                    <a:lnTo>
                      <a:pt x="719" y="4"/>
                    </a:lnTo>
                    <a:lnTo>
                      <a:pt x="718" y="3"/>
                    </a:lnTo>
                    <a:lnTo>
                      <a:pt x="716" y="3"/>
                    </a:lnTo>
                    <a:lnTo>
                      <a:pt x="715" y="3"/>
                    </a:lnTo>
                    <a:lnTo>
                      <a:pt x="713" y="4"/>
                    </a:lnTo>
                    <a:lnTo>
                      <a:pt x="712" y="5"/>
                    </a:lnTo>
                    <a:lnTo>
                      <a:pt x="712" y="6"/>
                    </a:lnTo>
                    <a:lnTo>
                      <a:pt x="693" y="6"/>
                    </a:lnTo>
                    <a:lnTo>
                      <a:pt x="693" y="5"/>
                    </a:lnTo>
                    <a:lnTo>
                      <a:pt x="692" y="4"/>
                    </a:lnTo>
                    <a:lnTo>
                      <a:pt x="691" y="3"/>
                    </a:lnTo>
                    <a:lnTo>
                      <a:pt x="689" y="3"/>
                    </a:lnTo>
                    <a:lnTo>
                      <a:pt x="687" y="3"/>
                    </a:lnTo>
                    <a:lnTo>
                      <a:pt x="686" y="4"/>
                    </a:lnTo>
                    <a:lnTo>
                      <a:pt x="685" y="5"/>
                    </a:lnTo>
                    <a:lnTo>
                      <a:pt x="684" y="6"/>
                    </a:lnTo>
                    <a:lnTo>
                      <a:pt x="626" y="6"/>
                    </a:lnTo>
                    <a:lnTo>
                      <a:pt x="625" y="5"/>
                    </a:lnTo>
                    <a:lnTo>
                      <a:pt x="624" y="4"/>
                    </a:lnTo>
                    <a:lnTo>
                      <a:pt x="623" y="3"/>
                    </a:lnTo>
                    <a:lnTo>
                      <a:pt x="621" y="3"/>
                    </a:lnTo>
                    <a:lnTo>
                      <a:pt x="620" y="3"/>
                    </a:lnTo>
                    <a:lnTo>
                      <a:pt x="618" y="4"/>
                    </a:lnTo>
                    <a:lnTo>
                      <a:pt x="617" y="5"/>
                    </a:lnTo>
                    <a:lnTo>
                      <a:pt x="617" y="6"/>
                    </a:lnTo>
                    <a:lnTo>
                      <a:pt x="599" y="6"/>
                    </a:lnTo>
                    <a:lnTo>
                      <a:pt x="598" y="5"/>
                    </a:lnTo>
                    <a:lnTo>
                      <a:pt x="597" y="4"/>
                    </a:lnTo>
                    <a:lnTo>
                      <a:pt x="596" y="3"/>
                    </a:lnTo>
                    <a:lnTo>
                      <a:pt x="594" y="3"/>
                    </a:lnTo>
                    <a:lnTo>
                      <a:pt x="593" y="3"/>
                    </a:lnTo>
                    <a:lnTo>
                      <a:pt x="591" y="4"/>
                    </a:lnTo>
                    <a:lnTo>
                      <a:pt x="590" y="5"/>
                    </a:lnTo>
                    <a:lnTo>
                      <a:pt x="590" y="6"/>
                    </a:lnTo>
                    <a:lnTo>
                      <a:pt x="565" y="6"/>
                    </a:lnTo>
                    <a:lnTo>
                      <a:pt x="565" y="5"/>
                    </a:lnTo>
                    <a:lnTo>
                      <a:pt x="564" y="4"/>
                    </a:lnTo>
                    <a:lnTo>
                      <a:pt x="563" y="3"/>
                    </a:lnTo>
                    <a:lnTo>
                      <a:pt x="561" y="3"/>
                    </a:lnTo>
                    <a:lnTo>
                      <a:pt x="559" y="3"/>
                    </a:lnTo>
                    <a:lnTo>
                      <a:pt x="558" y="4"/>
                    </a:lnTo>
                    <a:lnTo>
                      <a:pt x="557" y="5"/>
                    </a:lnTo>
                    <a:lnTo>
                      <a:pt x="556" y="6"/>
                    </a:lnTo>
                    <a:lnTo>
                      <a:pt x="531" y="6"/>
                    </a:lnTo>
                    <a:lnTo>
                      <a:pt x="531" y="5"/>
                    </a:lnTo>
                    <a:lnTo>
                      <a:pt x="530" y="4"/>
                    </a:lnTo>
                    <a:lnTo>
                      <a:pt x="528" y="3"/>
                    </a:lnTo>
                    <a:lnTo>
                      <a:pt x="527" y="3"/>
                    </a:lnTo>
                    <a:lnTo>
                      <a:pt x="525" y="3"/>
                    </a:lnTo>
                    <a:lnTo>
                      <a:pt x="524" y="4"/>
                    </a:lnTo>
                    <a:lnTo>
                      <a:pt x="523" y="5"/>
                    </a:lnTo>
                    <a:lnTo>
                      <a:pt x="522" y="6"/>
                    </a:lnTo>
                    <a:lnTo>
                      <a:pt x="520" y="6"/>
                    </a:lnTo>
                    <a:lnTo>
                      <a:pt x="520" y="5"/>
                    </a:lnTo>
                    <a:lnTo>
                      <a:pt x="519" y="4"/>
                    </a:lnTo>
                    <a:lnTo>
                      <a:pt x="517" y="3"/>
                    </a:lnTo>
                    <a:lnTo>
                      <a:pt x="515" y="3"/>
                    </a:lnTo>
                    <a:lnTo>
                      <a:pt x="514" y="3"/>
                    </a:lnTo>
                    <a:lnTo>
                      <a:pt x="512" y="4"/>
                    </a:lnTo>
                    <a:lnTo>
                      <a:pt x="511" y="5"/>
                    </a:lnTo>
                    <a:lnTo>
                      <a:pt x="511" y="6"/>
                    </a:lnTo>
                    <a:lnTo>
                      <a:pt x="505" y="6"/>
                    </a:lnTo>
                    <a:lnTo>
                      <a:pt x="505" y="5"/>
                    </a:lnTo>
                    <a:lnTo>
                      <a:pt x="504" y="4"/>
                    </a:lnTo>
                    <a:lnTo>
                      <a:pt x="502" y="3"/>
                    </a:lnTo>
                    <a:lnTo>
                      <a:pt x="500" y="3"/>
                    </a:lnTo>
                    <a:lnTo>
                      <a:pt x="499" y="3"/>
                    </a:lnTo>
                    <a:lnTo>
                      <a:pt x="497" y="4"/>
                    </a:lnTo>
                    <a:lnTo>
                      <a:pt x="496" y="5"/>
                    </a:lnTo>
                    <a:lnTo>
                      <a:pt x="496" y="6"/>
                    </a:lnTo>
                    <a:lnTo>
                      <a:pt x="444" y="6"/>
                    </a:lnTo>
                    <a:lnTo>
                      <a:pt x="443" y="5"/>
                    </a:lnTo>
                    <a:lnTo>
                      <a:pt x="443" y="4"/>
                    </a:lnTo>
                    <a:lnTo>
                      <a:pt x="441" y="3"/>
                    </a:lnTo>
                    <a:lnTo>
                      <a:pt x="439" y="3"/>
                    </a:lnTo>
                    <a:lnTo>
                      <a:pt x="438" y="3"/>
                    </a:lnTo>
                    <a:lnTo>
                      <a:pt x="436" y="4"/>
                    </a:lnTo>
                    <a:lnTo>
                      <a:pt x="435" y="5"/>
                    </a:lnTo>
                    <a:lnTo>
                      <a:pt x="435" y="6"/>
                    </a:lnTo>
                    <a:lnTo>
                      <a:pt x="419" y="6"/>
                    </a:lnTo>
                    <a:lnTo>
                      <a:pt x="419" y="5"/>
                    </a:lnTo>
                    <a:lnTo>
                      <a:pt x="418" y="4"/>
                    </a:lnTo>
                    <a:lnTo>
                      <a:pt x="417" y="3"/>
                    </a:lnTo>
                    <a:lnTo>
                      <a:pt x="415" y="3"/>
                    </a:lnTo>
                    <a:lnTo>
                      <a:pt x="413" y="3"/>
                    </a:lnTo>
                    <a:lnTo>
                      <a:pt x="412" y="4"/>
                    </a:lnTo>
                    <a:lnTo>
                      <a:pt x="411" y="5"/>
                    </a:lnTo>
                    <a:lnTo>
                      <a:pt x="410" y="6"/>
                    </a:lnTo>
                    <a:lnTo>
                      <a:pt x="398" y="6"/>
                    </a:lnTo>
                    <a:lnTo>
                      <a:pt x="397" y="5"/>
                    </a:lnTo>
                    <a:lnTo>
                      <a:pt x="396" y="4"/>
                    </a:lnTo>
                    <a:lnTo>
                      <a:pt x="395" y="3"/>
                    </a:lnTo>
                    <a:lnTo>
                      <a:pt x="393" y="3"/>
                    </a:lnTo>
                    <a:lnTo>
                      <a:pt x="391" y="3"/>
                    </a:lnTo>
                    <a:lnTo>
                      <a:pt x="390" y="4"/>
                    </a:lnTo>
                    <a:lnTo>
                      <a:pt x="389" y="5"/>
                    </a:lnTo>
                    <a:lnTo>
                      <a:pt x="389" y="6"/>
                    </a:lnTo>
                    <a:lnTo>
                      <a:pt x="253" y="6"/>
                    </a:lnTo>
                    <a:lnTo>
                      <a:pt x="252" y="5"/>
                    </a:lnTo>
                    <a:lnTo>
                      <a:pt x="251" y="4"/>
                    </a:lnTo>
                    <a:lnTo>
                      <a:pt x="250" y="3"/>
                    </a:lnTo>
                    <a:lnTo>
                      <a:pt x="248" y="3"/>
                    </a:lnTo>
                    <a:lnTo>
                      <a:pt x="246" y="3"/>
                    </a:lnTo>
                    <a:lnTo>
                      <a:pt x="245" y="4"/>
                    </a:lnTo>
                    <a:lnTo>
                      <a:pt x="244" y="5"/>
                    </a:lnTo>
                    <a:lnTo>
                      <a:pt x="244" y="6"/>
                    </a:lnTo>
                    <a:lnTo>
                      <a:pt x="154" y="6"/>
                    </a:lnTo>
                    <a:lnTo>
                      <a:pt x="153" y="5"/>
                    </a:lnTo>
                    <a:lnTo>
                      <a:pt x="153" y="4"/>
                    </a:lnTo>
                    <a:lnTo>
                      <a:pt x="151" y="3"/>
                    </a:lnTo>
                    <a:lnTo>
                      <a:pt x="149" y="3"/>
                    </a:lnTo>
                    <a:lnTo>
                      <a:pt x="148" y="3"/>
                    </a:lnTo>
                    <a:lnTo>
                      <a:pt x="146" y="4"/>
                    </a:lnTo>
                    <a:lnTo>
                      <a:pt x="145" y="5"/>
                    </a:lnTo>
                    <a:lnTo>
                      <a:pt x="145" y="6"/>
                    </a:lnTo>
                    <a:lnTo>
                      <a:pt x="88" y="6"/>
                    </a:lnTo>
                    <a:lnTo>
                      <a:pt x="87" y="5"/>
                    </a:lnTo>
                    <a:lnTo>
                      <a:pt x="86" y="4"/>
                    </a:lnTo>
                    <a:lnTo>
                      <a:pt x="85" y="3"/>
                    </a:lnTo>
                    <a:lnTo>
                      <a:pt x="83" y="3"/>
                    </a:lnTo>
                    <a:lnTo>
                      <a:pt x="81" y="3"/>
                    </a:lnTo>
                    <a:lnTo>
                      <a:pt x="80" y="4"/>
                    </a:lnTo>
                    <a:lnTo>
                      <a:pt x="79" y="5"/>
                    </a:lnTo>
                    <a:lnTo>
                      <a:pt x="79" y="6"/>
                    </a:lnTo>
                    <a:lnTo>
                      <a:pt x="76" y="6"/>
                    </a:lnTo>
                    <a:lnTo>
                      <a:pt x="76" y="1832"/>
                    </a:lnTo>
                    <a:lnTo>
                      <a:pt x="38" y="1832"/>
                    </a:lnTo>
                    <a:lnTo>
                      <a:pt x="38" y="1830"/>
                    </a:lnTo>
                    <a:lnTo>
                      <a:pt x="37" y="1829"/>
                    </a:lnTo>
                    <a:lnTo>
                      <a:pt x="35" y="1828"/>
                    </a:lnTo>
                    <a:lnTo>
                      <a:pt x="34" y="1828"/>
                    </a:lnTo>
                    <a:lnTo>
                      <a:pt x="32" y="1828"/>
                    </a:lnTo>
                    <a:lnTo>
                      <a:pt x="30" y="1829"/>
                    </a:lnTo>
                    <a:lnTo>
                      <a:pt x="30" y="1830"/>
                    </a:lnTo>
                    <a:lnTo>
                      <a:pt x="29" y="1832"/>
                    </a:lnTo>
                    <a:lnTo>
                      <a:pt x="0" y="1832"/>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53" name="Freeform 785"/>
              <p:cNvSpPr>
                <a:spLocks/>
              </p:cNvSpPr>
              <p:nvPr/>
            </p:nvSpPr>
            <p:spPr bwMode="auto">
              <a:xfrm>
                <a:off x="4064" y="1196"/>
                <a:ext cx="13" cy="9"/>
              </a:xfrm>
              <a:custGeom>
                <a:avLst/>
                <a:gdLst>
                  <a:gd name="T0" fmla="*/ 2 w 13"/>
                  <a:gd name="T1" fmla="*/ 0 h 9"/>
                  <a:gd name="T2" fmla="*/ 13 w 13"/>
                  <a:gd name="T3" fmla="*/ 4 h 9"/>
                  <a:gd name="T4" fmla="*/ 2 w 13"/>
                  <a:gd name="T5" fmla="*/ 9 h 9"/>
                  <a:gd name="T6" fmla="*/ 0 w 13"/>
                  <a:gd name="T7" fmla="*/ 7 h 9"/>
                  <a:gd name="T8" fmla="*/ 0 w 13"/>
                  <a:gd name="T9" fmla="*/ 4 h 9"/>
                  <a:gd name="T10" fmla="*/ 0 w 13"/>
                  <a:gd name="T11" fmla="*/ 2 h 9"/>
                  <a:gd name="T12" fmla="*/ 2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2" y="0"/>
                    </a:moveTo>
                    <a:lnTo>
                      <a:pt x="13" y="4"/>
                    </a:lnTo>
                    <a:lnTo>
                      <a:pt x="2" y="9"/>
                    </a:lnTo>
                    <a:lnTo>
                      <a:pt x="0" y="7"/>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54" name="Freeform 786"/>
              <p:cNvSpPr>
                <a:spLocks/>
              </p:cNvSpPr>
              <p:nvPr/>
            </p:nvSpPr>
            <p:spPr bwMode="auto">
              <a:xfrm>
                <a:off x="1865" y="1255"/>
                <a:ext cx="119" cy="409"/>
              </a:xfrm>
              <a:custGeom>
                <a:avLst/>
                <a:gdLst>
                  <a:gd name="T0" fmla="*/ 20 w 119"/>
                  <a:gd name="T1" fmla="*/ 3 h 409"/>
                  <a:gd name="T2" fmla="*/ 19 w 119"/>
                  <a:gd name="T3" fmla="*/ 1 h 409"/>
                  <a:gd name="T4" fmla="*/ 15 w 119"/>
                  <a:gd name="T5" fmla="*/ 0 h 409"/>
                  <a:gd name="T6" fmla="*/ 12 w 119"/>
                  <a:gd name="T7" fmla="*/ 1 h 409"/>
                  <a:gd name="T8" fmla="*/ 11 w 119"/>
                  <a:gd name="T9" fmla="*/ 3 h 409"/>
                  <a:gd name="T10" fmla="*/ 0 w 119"/>
                  <a:gd name="T11" fmla="*/ 409 h 409"/>
                  <a:gd name="T12" fmla="*/ 11 w 119"/>
                  <a:gd name="T13" fmla="*/ 408 h 409"/>
                  <a:gd name="T14" fmla="*/ 14 w 119"/>
                  <a:gd name="T15" fmla="*/ 405 h 409"/>
                  <a:gd name="T16" fmla="*/ 18 w 119"/>
                  <a:gd name="T17" fmla="*/ 404 h 409"/>
                  <a:gd name="T18" fmla="*/ 21 w 119"/>
                  <a:gd name="T19" fmla="*/ 405 h 409"/>
                  <a:gd name="T20" fmla="*/ 24 w 119"/>
                  <a:gd name="T21" fmla="*/ 408 h 409"/>
                  <a:gd name="T22" fmla="*/ 31 w 119"/>
                  <a:gd name="T23" fmla="*/ 409 h 409"/>
                  <a:gd name="T24" fmla="*/ 32 w 119"/>
                  <a:gd name="T25" fmla="*/ 407 h 409"/>
                  <a:gd name="T26" fmla="*/ 36 w 119"/>
                  <a:gd name="T27" fmla="*/ 406 h 409"/>
                  <a:gd name="T28" fmla="*/ 39 w 119"/>
                  <a:gd name="T29" fmla="*/ 407 h 409"/>
                  <a:gd name="T30" fmla="*/ 40 w 119"/>
                  <a:gd name="T31" fmla="*/ 409 h 409"/>
                  <a:gd name="T32" fmla="*/ 47 w 119"/>
                  <a:gd name="T33" fmla="*/ 408 h 409"/>
                  <a:gd name="T34" fmla="*/ 49 w 119"/>
                  <a:gd name="T35" fmla="*/ 405 h 409"/>
                  <a:gd name="T36" fmla="*/ 53 w 119"/>
                  <a:gd name="T37" fmla="*/ 403 h 409"/>
                  <a:gd name="T38" fmla="*/ 58 w 119"/>
                  <a:gd name="T39" fmla="*/ 404 h 409"/>
                  <a:gd name="T40" fmla="*/ 61 w 119"/>
                  <a:gd name="T41" fmla="*/ 406 h 409"/>
                  <a:gd name="T42" fmla="*/ 62 w 119"/>
                  <a:gd name="T43" fmla="*/ 409 h 409"/>
                  <a:gd name="T44" fmla="*/ 72 w 119"/>
                  <a:gd name="T45" fmla="*/ 408 h 409"/>
                  <a:gd name="T46" fmla="*/ 75 w 119"/>
                  <a:gd name="T47" fmla="*/ 406 h 409"/>
                  <a:gd name="T48" fmla="*/ 78 w 119"/>
                  <a:gd name="T49" fmla="*/ 406 h 409"/>
                  <a:gd name="T50" fmla="*/ 80 w 119"/>
                  <a:gd name="T51" fmla="*/ 408 h 409"/>
                  <a:gd name="T52" fmla="*/ 87 w 119"/>
                  <a:gd name="T53" fmla="*/ 409 h 409"/>
                  <a:gd name="T54" fmla="*/ 88 w 119"/>
                  <a:gd name="T55" fmla="*/ 407 h 409"/>
                  <a:gd name="T56" fmla="*/ 92 w 119"/>
                  <a:gd name="T57" fmla="*/ 406 h 409"/>
                  <a:gd name="T58" fmla="*/ 95 w 119"/>
                  <a:gd name="T59" fmla="*/ 407 h 409"/>
                  <a:gd name="T60" fmla="*/ 96 w 119"/>
                  <a:gd name="T61" fmla="*/ 409 h 409"/>
                  <a:gd name="T62" fmla="*/ 105 w 119"/>
                  <a:gd name="T63" fmla="*/ 408 h 409"/>
                  <a:gd name="T64" fmla="*/ 107 w 119"/>
                  <a:gd name="T65" fmla="*/ 406 h 409"/>
                  <a:gd name="T66" fmla="*/ 111 w 119"/>
                  <a:gd name="T67" fmla="*/ 406 h 409"/>
                  <a:gd name="T68" fmla="*/ 113 w 119"/>
                  <a:gd name="T69" fmla="*/ 408 h 409"/>
                  <a:gd name="T70" fmla="*/ 119 w 119"/>
                  <a:gd name="T71" fmla="*/ 409 h 4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9"/>
                  <a:gd name="T109" fmla="*/ 0 h 409"/>
                  <a:gd name="T110" fmla="*/ 119 w 119"/>
                  <a:gd name="T111" fmla="*/ 409 h 4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9" h="409">
                    <a:moveTo>
                      <a:pt x="96" y="3"/>
                    </a:moveTo>
                    <a:lnTo>
                      <a:pt x="20" y="3"/>
                    </a:lnTo>
                    <a:lnTo>
                      <a:pt x="20" y="2"/>
                    </a:lnTo>
                    <a:lnTo>
                      <a:pt x="19" y="1"/>
                    </a:lnTo>
                    <a:lnTo>
                      <a:pt x="17" y="0"/>
                    </a:lnTo>
                    <a:lnTo>
                      <a:pt x="15" y="0"/>
                    </a:lnTo>
                    <a:lnTo>
                      <a:pt x="14" y="0"/>
                    </a:lnTo>
                    <a:lnTo>
                      <a:pt x="12" y="1"/>
                    </a:lnTo>
                    <a:lnTo>
                      <a:pt x="11" y="2"/>
                    </a:lnTo>
                    <a:lnTo>
                      <a:pt x="11" y="3"/>
                    </a:lnTo>
                    <a:lnTo>
                      <a:pt x="0" y="3"/>
                    </a:lnTo>
                    <a:lnTo>
                      <a:pt x="0" y="409"/>
                    </a:lnTo>
                    <a:lnTo>
                      <a:pt x="11" y="409"/>
                    </a:lnTo>
                    <a:lnTo>
                      <a:pt x="11" y="408"/>
                    </a:lnTo>
                    <a:lnTo>
                      <a:pt x="12" y="406"/>
                    </a:lnTo>
                    <a:lnTo>
                      <a:pt x="14" y="405"/>
                    </a:lnTo>
                    <a:lnTo>
                      <a:pt x="16" y="405"/>
                    </a:lnTo>
                    <a:lnTo>
                      <a:pt x="18" y="404"/>
                    </a:lnTo>
                    <a:lnTo>
                      <a:pt x="20" y="405"/>
                    </a:lnTo>
                    <a:lnTo>
                      <a:pt x="21" y="405"/>
                    </a:lnTo>
                    <a:lnTo>
                      <a:pt x="23" y="406"/>
                    </a:lnTo>
                    <a:lnTo>
                      <a:pt x="24" y="408"/>
                    </a:lnTo>
                    <a:lnTo>
                      <a:pt x="24" y="409"/>
                    </a:lnTo>
                    <a:lnTo>
                      <a:pt x="31" y="409"/>
                    </a:lnTo>
                    <a:lnTo>
                      <a:pt x="32" y="408"/>
                    </a:lnTo>
                    <a:lnTo>
                      <a:pt x="32" y="407"/>
                    </a:lnTo>
                    <a:lnTo>
                      <a:pt x="34" y="406"/>
                    </a:lnTo>
                    <a:lnTo>
                      <a:pt x="36" y="406"/>
                    </a:lnTo>
                    <a:lnTo>
                      <a:pt x="37" y="406"/>
                    </a:lnTo>
                    <a:lnTo>
                      <a:pt x="39" y="407"/>
                    </a:lnTo>
                    <a:lnTo>
                      <a:pt x="40" y="408"/>
                    </a:lnTo>
                    <a:lnTo>
                      <a:pt x="40" y="409"/>
                    </a:lnTo>
                    <a:lnTo>
                      <a:pt x="46" y="409"/>
                    </a:lnTo>
                    <a:lnTo>
                      <a:pt x="47" y="408"/>
                    </a:lnTo>
                    <a:lnTo>
                      <a:pt x="48" y="406"/>
                    </a:lnTo>
                    <a:lnTo>
                      <a:pt x="49" y="405"/>
                    </a:lnTo>
                    <a:lnTo>
                      <a:pt x="51" y="404"/>
                    </a:lnTo>
                    <a:lnTo>
                      <a:pt x="53" y="403"/>
                    </a:lnTo>
                    <a:lnTo>
                      <a:pt x="55" y="403"/>
                    </a:lnTo>
                    <a:lnTo>
                      <a:pt x="58" y="404"/>
                    </a:lnTo>
                    <a:lnTo>
                      <a:pt x="59" y="405"/>
                    </a:lnTo>
                    <a:lnTo>
                      <a:pt x="61" y="406"/>
                    </a:lnTo>
                    <a:lnTo>
                      <a:pt x="62" y="408"/>
                    </a:lnTo>
                    <a:lnTo>
                      <a:pt x="62" y="409"/>
                    </a:lnTo>
                    <a:lnTo>
                      <a:pt x="72" y="409"/>
                    </a:lnTo>
                    <a:lnTo>
                      <a:pt x="72" y="408"/>
                    </a:lnTo>
                    <a:lnTo>
                      <a:pt x="73" y="407"/>
                    </a:lnTo>
                    <a:lnTo>
                      <a:pt x="75" y="406"/>
                    </a:lnTo>
                    <a:lnTo>
                      <a:pt x="76" y="406"/>
                    </a:lnTo>
                    <a:lnTo>
                      <a:pt x="78" y="406"/>
                    </a:lnTo>
                    <a:lnTo>
                      <a:pt x="79" y="407"/>
                    </a:lnTo>
                    <a:lnTo>
                      <a:pt x="80" y="408"/>
                    </a:lnTo>
                    <a:lnTo>
                      <a:pt x="81" y="409"/>
                    </a:lnTo>
                    <a:lnTo>
                      <a:pt x="87" y="409"/>
                    </a:lnTo>
                    <a:lnTo>
                      <a:pt x="87" y="408"/>
                    </a:lnTo>
                    <a:lnTo>
                      <a:pt x="88" y="407"/>
                    </a:lnTo>
                    <a:lnTo>
                      <a:pt x="90" y="406"/>
                    </a:lnTo>
                    <a:lnTo>
                      <a:pt x="92" y="406"/>
                    </a:lnTo>
                    <a:lnTo>
                      <a:pt x="93" y="406"/>
                    </a:lnTo>
                    <a:lnTo>
                      <a:pt x="95" y="407"/>
                    </a:lnTo>
                    <a:lnTo>
                      <a:pt x="96" y="408"/>
                    </a:lnTo>
                    <a:lnTo>
                      <a:pt x="96" y="409"/>
                    </a:lnTo>
                    <a:lnTo>
                      <a:pt x="105" y="409"/>
                    </a:lnTo>
                    <a:lnTo>
                      <a:pt x="105" y="408"/>
                    </a:lnTo>
                    <a:lnTo>
                      <a:pt x="106" y="407"/>
                    </a:lnTo>
                    <a:lnTo>
                      <a:pt x="107" y="406"/>
                    </a:lnTo>
                    <a:lnTo>
                      <a:pt x="109" y="406"/>
                    </a:lnTo>
                    <a:lnTo>
                      <a:pt x="111" y="406"/>
                    </a:lnTo>
                    <a:lnTo>
                      <a:pt x="112" y="407"/>
                    </a:lnTo>
                    <a:lnTo>
                      <a:pt x="113" y="408"/>
                    </a:lnTo>
                    <a:lnTo>
                      <a:pt x="114" y="409"/>
                    </a:lnTo>
                    <a:lnTo>
                      <a:pt x="119" y="40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55" name="Freeform 787"/>
              <p:cNvSpPr>
                <a:spLocks/>
              </p:cNvSpPr>
              <p:nvPr/>
            </p:nvSpPr>
            <p:spPr bwMode="auto">
              <a:xfrm>
                <a:off x="1959" y="1253"/>
                <a:ext cx="13" cy="10"/>
              </a:xfrm>
              <a:custGeom>
                <a:avLst/>
                <a:gdLst>
                  <a:gd name="T0" fmla="*/ 1 w 13"/>
                  <a:gd name="T1" fmla="*/ 0 h 10"/>
                  <a:gd name="T2" fmla="*/ 13 w 13"/>
                  <a:gd name="T3" fmla="*/ 5 h 10"/>
                  <a:gd name="T4" fmla="*/ 1 w 13"/>
                  <a:gd name="T5" fmla="*/ 10 h 10"/>
                  <a:gd name="T6" fmla="*/ 0 w 13"/>
                  <a:gd name="T7" fmla="*/ 7 h 10"/>
                  <a:gd name="T8" fmla="*/ 0 w 13"/>
                  <a:gd name="T9" fmla="*/ 5 h 10"/>
                  <a:gd name="T10" fmla="*/ 0 w 13"/>
                  <a:gd name="T11" fmla="*/ 3 h 10"/>
                  <a:gd name="T12" fmla="*/ 1 w 13"/>
                  <a:gd name="T13" fmla="*/ 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 y="0"/>
                    </a:moveTo>
                    <a:lnTo>
                      <a:pt x="13" y="5"/>
                    </a:lnTo>
                    <a:lnTo>
                      <a:pt x="1" y="10"/>
                    </a:lnTo>
                    <a:lnTo>
                      <a:pt x="0" y="7"/>
                    </a:lnTo>
                    <a:lnTo>
                      <a:pt x="0" y="5"/>
                    </a:lnTo>
                    <a:lnTo>
                      <a:pt x="0" y="3"/>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56" name="Freeform 788"/>
              <p:cNvSpPr>
                <a:spLocks/>
              </p:cNvSpPr>
              <p:nvPr/>
            </p:nvSpPr>
            <p:spPr bwMode="auto">
              <a:xfrm>
                <a:off x="2132" y="1108"/>
                <a:ext cx="1742" cy="556"/>
              </a:xfrm>
              <a:custGeom>
                <a:avLst/>
                <a:gdLst>
                  <a:gd name="T0" fmla="*/ 30 w 1742"/>
                  <a:gd name="T1" fmla="*/ 555 h 556"/>
                  <a:gd name="T2" fmla="*/ 50 w 1742"/>
                  <a:gd name="T3" fmla="*/ 555 h 556"/>
                  <a:gd name="T4" fmla="*/ 61 w 1742"/>
                  <a:gd name="T5" fmla="*/ 555 h 556"/>
                  <a:gd name="T6" fmla="*/ 70 w 1742"/>
                  <a:gd name="T7" fmla="*/ 555 h 556"/>
                  <a:gd name="T8" fmla="*/ 84 w 1742"/>
                  <a:gd name="T9" fmla="*/ 550 h 556"/>
                  <a:gd name="T10" fmla="*/ 99 w 1742"/>
                  <a:gd name="T11" fmla="*/ 551 h 556"/>
                  <a:gd name="T12" fmla="*/ 125 w 1742"/>
                  <a:gd name="T13" fmla="*/ 555 h 556"/>
                  <a:gd name="T14" fmla="*/ 141 w 1742"/>
                  <a:gd name="T15" fmla="*/ 555 h 556"/>
                  <a:gd name="T16" fmla="*/ 153 w 1742"/>
                  <a:gd name="T17" fmla="*/ 555 h 556"/>
                  <a:gd name="T18" fmla="*/ 219 w 1742"/>
                  <a:gd name="T19" fmla="*/ 555 h 556"/>
                  <a:gd name="T20" fmla="*/ 233 w 1742"/>
                  <a:gd name="T21" fmla="*/ 555 h 556"/>
                  <a:gd name="T22" fmla="*/ 264 w 1742"/>
                  <a:gd name="T23" fmla="*/ 555 h 556"/>
                  <a:gd name="T24" fmla="*/ 416 w 1742"/>
                  <a:gd name="T25" fmla="*/ 555 h 556"/>
                  <a:gd name="T26" fmla="*/ 427 w 1742"/>
                  <a:gd name="T27" fmla="*/ 555 h 556"/>
                  <a:gd name="T28" fmla="*/ 459 w 1742"/>
                  <a:gd name="T29" fmla="*/ 555 h 556"/>
                  <a:gd name="T30" fmla="*/ 479 w 1742"/>
                  <a:gd name="T31" fmla="*/ 555 h 556"/>
                  <a:gd name="T32" fmla="*/ 531 w 1742"/>
                  <a:gd name="T33" fmla="*/ 555 h 556"/>
                  <a:gd name="T34" fmla="*/ 570 w 1742"/>
                  <a:gd name="T35" fmla="*/ 555 h 556"/>
                  <a:gd name="T36" fmla="*/ 588 w 1742"/>
                  <a:gd name="T37" fmla="*/ 555 h 556"/>
                  <a:gd name="T38" fmla="*/ 601 w 1742"/>
                  <a:gd name="T39" fmla="*/ 556 h 556"/>
                  <a:gd name="T40" fmla="*/ 633 w 1742"/>
                  <a:gd name="T41" fmla="*/ 556 h 556"/>
                  <a:gd name="T42" fmla="*/ 658 w 1742"/>
                  <a:gd name="T43" fmla="*/ 556 h 556"/>
                  <a:gd name="T44" fmla="*/ 691 w 1742"/>
                  <a:gd name="T45" fmla="*/ 556 h 556"/>
                  <a:gd name="T46" fmla="*/ 705 w 1742"/>
                  <a:gd name="T47" fmla="*/ 556 h 556"/>
                  <a:gd name="T48" fmla="*/ 719 w 1742"/>
                  <a:gd name="T49" fmla="*/ 556 h 556"/>
                  <a:gd name="T50" fmla="*/ 751 w 1742"/>
                  <a:gd name="T51" fmla="*/ 556 h 556"/>
                  <a:gd name="T52" fmla="*/ 781 w 1742"/>
                  <a:gd name="T53" fmla="*/ 556 h 556"/>
                  <a:gd name="T54" fmla="*/ 795 w 1742"/>
                  <a:gd name="T55" fmla="*/ 556 h 556"/>
                  <a:gd name="T56" fmla="*/ 812 w 1742"/>
                  <a:gd name="T57" fmla="*/ 556 h 556"/>
                  <a:gd name="T58" fmla="*/ 829 w 1742"/>
                  <a:gd name="T59" fmla="*/ 556 h 556"/>
                  <a:gd name="T60" fmla="*/ 856 w 1742"/>
                  <a:gd name="T61" fmla="*/ 552 h 556"/>
                  <a:gd name="T62" fmla="*/ 934 w 1742"/>
                  <a:gd name="T63" fmla="*/ 553 h 556"/>
                  <a:gd name="T64" fmla="*/ 951 w 1742"/>
                  <a:gd name="T65" fmla="*/ 551 h 556"/>
                  <a:gd name="T66" fmla="*/ 968 w 1742"/>
                  <a:gd name="T67" fmla="*/ 553 h 556"/>
                  <a:gd name="T68" fmla="*/ 988 w 1742"/>
                  <a:gd name="T69" fmla="*/ 553 h 556"/>
                  <a:gd name="T70" fmla="*/ 1012 w 1742"/>
                  <a:gd name="T71" fmla="*/ 553 h 556"/>
                  <a:gd name="T72" fmla="*/ 1033 w 1742"/>
                  <a:gd name="T73" fmla="*/ 553 h 556"/>
                  <a:gd name="T74" fmla="*/ 1053 w 1742"/>
                  <a:gd name="T75" fmla="*/ 553 h 556"/>
                  <a:gd name="T76" fmla="*/ 1072 w 1742"/>
                  <a:gd name="T77" fmla="*/ 553 h 556"/>
                  <a:gd name="T78" fmla="*/ 1106 w 1742"/>
                  <a:gd name="T79" fmla="*/ 553 h 556"/>
                  <a:gd name="T80" fmla="*/ 1167 w 1742"/>
                  <a:gd name="T81" fmla="*/ 553 h 556"/>
                  <a:gd name="T82" fmla="*/ 1210 w 1742"/>
                  <a:gd name="T83" fmla="*/ 553 h 556"/>
                  <a:gd name="T84" fmla="*/ 1235 w 1742"/>
                  <a:gd name="T85" fmla="*/ 553 h 556"/>
                  <a:gd name="T86" fmla="*/ 1302 w 1742"/>
                  <a:gd name="T87" fmla="*/ 553 h 556"/>
                  <a:gd name="T88" fmla="*/ 1320 w 1742"/>
                  <a:gd name="T89" fmla="*/ 553 h 556"/>
                  <a:gd name="T90" fmla="*/ 1352 w 1742"/>
                  <a:gd name="T91" fmla="*/ 553 h 556"/>
                  <a:gd name="T92" fmla="*/ 1378 w 1742"/>
                  <a:gd name="T93" fmla="*/ 553 h 556"/>
                  <a:gd name="T94" fmla="*/ 1451 w 1742"/>
                  <a:gd name="T95" fmla="*/ 553 h 556"/>
                  <a:gd name="T96" fmla="*/ 1512 w 1742"/>
                  <a:gd name="T97" fmla="*/ 553 h 556"/>
                  <a:gd name="T98" fmla="*/ 1540 w 1742"/>
                  <a:gd name="T99" fmla="*/ 553 h 556"/>
                  <a:gd name="T100" fmla="*/ 1574 w 1742"/>
                  <a:gd name="T101" fmla="*/ 553 h 556"/>
                  <a:gd name="T102" fmla="*/ 1592 w 1742"/>
                  <a:gd name="T103" fmla="*/ 553 h 556"/>
                  <a:gd name="T104" fmla="*/ 1606 w 1742"/>
                  <a:gd name="T105" fmla="*/ 553 h 556"/>
                  <a:gd name="T106" fmla="*/ 1641 w 1742"/>
                  <a:gd name="T107" fmla="*/ 553 h 556"/>
                  <a:gd name="T108" fmla="*/ 1651 w 1742"/>
                  <a:gd name="T109" fmla="*/ 552 h 556"/>
                  <a:gd name="T110" fmla="*/ 1690 w 1742"/>
                  <a:gd name="T111" fmla="*/ 556 h 556"/>
                  <a:gd name="T112" fmla="*/ 1708 w 1742"/>
                  <a:gd name="T113" fmla="*/ 556 h 556"/>
                  <a:gd name="T114" fmla="*/ 1724 w 1742"/>
                  <a:gd name="T115" fmla="*/ 553 h 556"/>
                  <a:gd name="T116" fmla="*/ 1736 w 1742"/>
                  <a:gd name="T117" fmla="*/ 554 h 5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742"/>
                  <a:gd name="T178" fmla="*/ 0 h 556"/>
                  <a:gd name="T179" fmla="*/ 1742 w 1742"/>
                  <a:gd name="T180" fmla="*/ 556 h 5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742" h="556">
                    <a:moveTo>
                      <a:pt x="0" y="556"/>
                    </a:moveTo>
                    <a:lnTo>
                      <a:pt x="21" y="556"/>
                    </a:lnTo>
                    <a:lnTo>
                      <a:pt x="21" y="555"/>
                    </a:lnTo>
                    <a:lnTo>
                      <a:pt x="22" y="554"/>
                    </a:lnTo>
                    <a:lnTo>
                      <a:pt x="24" y="553"/>
                    </a:lnTo>
                    <a:lnTo>
                      <a:pt x="25" y="553"/>
                    </a:lnTo>
                    <a:lnTo>
                      <a:pt x="27" y="553"/>
                    </a:lnTo>
                    <a:lnTo>
                      <a:pt x="29" y="554"/>
                    </a:lnTo>
                    <a:lnTo>
                      <a:pt x="30" y="555"/>
                    </a:lnTo>
                    <a:lnTo>
                      <a:pt x="30" y="556"/>
                    </a:lnTo>
                    <a:lnTo>
                      <a:pt x="41" y="556"/>
                    </a:lnTo>
                    <a:lnTo>
                      <a:pt x="41" y="555"/>
                    </a:lnTo>
                    <a:lnTo>
                      <a:pt x="42" y="554"/>
                    </a:lnTo>
                    <a:lnTo>
                      <a:pt x="44" y="553"/>
                    </a:lnTo>
                    <a:lnTo>
                      <a:pt x="45" y="553"/>
                    </a:lnTo>
                    <a:lnTo>
                      <a:pt x="47" y="553"/>
                    </a:lnTo>
                    <a:lnTo>
                      <a:pt x="48" y="554"/>
                    </a:lnTo>
                    <a:lnTo>
                      <a:pt x="50" y="555"/>
                    </a:lnTo>
                    <a:lnTo>
                      <a:pt x="50" y="556"/>
                    </a:lnTo>
                    <a:lnTo>
                      <a:pt x="52" y="556"/>
                    </a:lnTo>
                    <a:lnTo>
                      <a:pt x="52" y="555"/>
                    </a:lnTo>
                    <a:lnTo>
                      <a:pt x="53" y="554"/>
                    </a:lnTo>
                    <a:lnTo>
                      <a:pt x="55" y="553"/>
                    </a:lnTo>
                    <a:lnTo>
                      <a:pt x="56" y="553"/>
                    </a:lnTo>
                    <a:lnTo>
                      <a:pt x="58" y="553"/>
                    </a:lnTo>
                    <a:lnTo>
                      <a:pt x="60" y="554"/>
                    </a:lnTo>
                    <a:lnTo>
                      <a:pt x="61" y="555"/>
                    </a:lnTo>
                    <a:lnTo>
                      <a:pt x="61" y="556"/>
                    </a:lnTo>
                    <a:lnTo>
                      <a:pt x="62" y="556"/>
                    </a:lnTo>
                    <a:lnTo>
                      <a:pt x="62" y="555"/>
                    </a:lnTo>
                    <a:lnTo>
                      <a:pt x="63" y="554"/>
                    </a:lnTo>
                    <a:lnTo>
                      <a:pt x="64" y="553"/>
                    </a:lnTo>
                    <a:lnTo>
                      <a:pt x="66" y="553"/>
                    </a:lnTo>
                    <a:lnTo>
                      <a:pt x="68" y="553"/>
                    </a:lnTo>
                    <a:lnTo>
                      <a:pt x="69" y="554"/>
                    </a:lnTo>
                    <a:lnTo>
                      <a:pt x="70" y="555"/>
                    </a:lnTo>
                    <a:lnTo>
                      <a:pt x="70" y="556"/>
                    </a:lnTo>
                    <a:lnTo>
                      <a:pt x="72" y="556"/>
                    </a:lnTo>
                    <a:lnTo>
                      <a:pt x="73" y="555"/>
                    </a:lnTo>
                    <a:lnTo>
                      <a:pt x="74" y="553"/>
                    </a:lnTo>
                    <a:lnTo>
                      <a:pt x="75" y="551"/>
                    </a:lnTo>
                    <a:lnTo>
                      <a:pt x="77" y="550"/>
                    </a:lnTo>
                    <a:lnTo>
                      <a:pt x="80" y="550"/>
                    </a:lnTo>
                    <a:lnTo>
                      <a:pt x="82" y="550"/>
                    </a:lnTo>
                    <a:lnTo>
                      <a:pt x="84" y="550"/>
                    </a:lnTo>
                    <a:lnTo>
                      <a:pt x="87" y="551"/>
                    </a:lnTo>
                    <a:lnTo>
                      <a:pt x="88" y="553"/>
                    </a:lnTo>
                    <a:lnTo>
                      <a:pt x="89" y="555"/>
                    </a:lnTo>
                    <a:lnTo>
                      <a:pt x="90" y="556"/>
                    </a:lnTo>
                    <a:lnTo>
                      <a:pt x="94" y="556"/>
                    </a:lnTo>
                    <a:lnTo>
                      <a:pt x="94" y="555"/>
                    </a:lnTo>
                    <a:lnTo>
                      <a:pt x="95" y="553"/>
                    </a:lnTo>
                    <a:lnTo>
                      <a:pt x="97" y="552"/>
                    </a:lnTo>
                    <a:lnTo>
                      <a:pt x="99" y="551"/>
                    </a:lnTo>
                    <a:lnTo>
                      <a:pt x="101" y="550"/>
                    </a:lnTo>
                    <a:lnTo>
                      <a:pt x="103" y="550"/>
                    </a:lnTo>
                    <a:lnTo>
                      <a:pt x="106" y="551"/>
                    </a:lnTo>
                    <a:lnTo>
                      <a:pt x="108" y="552"/>
                    </a:lnTo>
                    <a:lnTo>
                      <a:pt x="109" y="553"/>
                    </a:lnTo>
                    <a:lnTo>
                      <a:pt x="110" y="555"/>
                    </a:lnTo>
                    <a:lnTo>
                      <a:pt x="110" y="556"/>
                    </a:lnTo>
                    <a:lnTo>
                      <a:pt x="125" y="556"/>
                    </a:lnTo>
                    <a:lnTo>
                      <a:pt x="125" y="555"/>
                    </a:lnTo>
                    <a:lnTo>
                      <a:pt x="126" y="554"/>
                    </a:lnTo>
                    <a:lnTo>
                      <a:pt x="128" y="553"/>
                    </a:lnTo>
                    <a:lnTo>
                      <a:pt x="129" y="553"/>
                    </a:lnTo>
                    <a:lnTo>
                      <a:pt x="131" y="553"/>
                    </a:lnTo>
                    <a:lnTo>
                      <a:pt x="133" y="554"/>
                    </a:lnTo>
                    <a:lnTo>
                      <a:pt x="133" y="555"/>
                    </a:lnTo>
                    <a:lnTo>
                      <a:pt x="134" y="556"/>
                    </a:lnTo>
                    <a:lnTo>
                      <a:pt x="141" y="556"/>
                    </a:lnTo>
                    <a:lnTo>
                      <a:pt x="141" y="555"/>
                    </a:lnTo>
                    <a:lnTo>
                      <a:pt x="142" y="554"/>
                    </a:lnTo>
                    <a:lnTo>
                      <a:pt x="144" y="553"/>
                    </a:lnTo>
                    <a:lnTo>
                      <a:pt x="145" y="553"/>
                    </a:lnTo>
                    <a:lnTo>
                      <a:pt x="147" y="553"/>
                    </a:lnTo>
                    <a:lnTo>
                      <a:pt x="149" y="554"/>
                    </a:lnTo>
                    <a:lnTo>
                      <a:pt x="149" y="555"/>
                    </a:lnTo>
                    <a:lnTo>
                      <a:pt x="150" y="556"/>
                    </a:lnTo>
                    <a:lnTo>
                      <a:pt x="153" y="556"/>
                    </a:lnTo>
                    <a:lnTo>
                      <a:pt x="153" y="555"/>
                    </a:lnTo>
                    <a:lnTo>
                      <a:pt x="154" y="554"/>
                    </a:lnTo>
                    <a:lnTo>
                      <a:pt x="155" y="553"/>
                    </a:lnTo>
                    <a:lnTo>
                      <a:pt x="157" y="553"/>
                    </a:lnTo>
                    <a:lnTo>
                      <a:pt x="159" y="553"/>
                    </a:lnTo>
                    <a:lnTo>
                      <a:pt x="160" y="554"/>
                    </a:lnTo>
                    <a:lnTo>
                      <a:pt x="161" y="555"/>
                    </a:lnTo>
                    <a:lnTo>
                      <a:pt x="162" y="556"/>
                    </a:lnTo>
                    <a:lnTo>
                      <a:pt x="218" y="556"/>
                    </a:lnTo>
                    <a:lnTo>
                      <a:pt x="219" y="555"/>
                    </a:lnTo>
                    <a:lnTo>
                      <a:pt x="220" y="554"/>
                    </a:lnTo>
                    <a:lnTo>
                      <a:pt x="221" y="553"/>
                    </a:lnTo>
                    <a:lnTo>
                      <a:pt x="223" y="553"/>
                    </a:lnTo>
                    <a:lnTo>
                      <a:pt x="225" y="553"/>
                    </a:lnTo>
                    <a:lnTo>
                      <a:pt x="226" y="554"/>
                    </a:lnTo>
                    <a:lnTo>
                      <a:pt x="227" y="555"/>
                    </a:lnTo>
                    <a:lnTo>
                      <a:pt x="227" y="556"/>
                    </a:lnTo>
                    <a:lnTo>
                      <a:pt x="233" y="556"/>
                    </a:lnTo>
                    <a:lnTo>
                      <a:pt x="233" y="555"/>
                    </a:lnTo>
                    <a:lnTo>
                      <a:pt x="234" y="554"/>
                    </a:lnTo>
                    <a:lnTo>
                      <a:pt x="236" y="553"/>
                    </a:lnTo>
                    <a:lnTo>
                      <a:pt x="237" y="553"/>
                    </a:lnTo>
                    <a:lnTo>
                      <a:pt x="239" y="553"/>
                    </a:lnTo>
                    <a:lnTo>
                      <a:pt x="241" y="554"/>
                    </a:lnTo>
                    <a:lnTo>
                      <a:pt x="242" y="555"/>
                    </a:lnTo>
                    <a:lnTo>
                      <a:pt x="242" y="556"/>
                    </a:lnTo>
                    <a:lnTo>
                      <a:pt x="264" y="556"/>
                    </a:lnTo>
                    <a:lnTo>
                      <a:pt x="264" y="555"/>
                    </a:lnTo>
                    <a:lnTo>
                      <a:pt x="265" y="554"/>
                    </a:lnTo>
                    <a:lnTo>
                      <a:pt x="267" y="553"/>
                    </a:lnTo>
                    <a:lnTo>
                      <a:pt x="269" y="553"/>
                    </a:lnTo>
                    <a:lnTo>
                      <a:pt x="270" y="553"/>
                    </a:lnTo>
                    <a:lnTo>
                      <a:pt x="272" y="554"/>
                    </a:lnTo>
                    <a:lnTo>
                      <a:pt x="273" y="555"/>
                    </a:lnTo>
                    <a:lnTo>
                      <a:pt x="273" y="556"/>
                    </a:lnTo>
                    <a:lnTo>
                      <a:pt x="415" y="556"/>
                    </a:lnTo>
                    <a:lnTo>
                      <a:pt x="416" y="555"/>
                    </a:lnTo>
                    <a:lnTo>
                      <a:pt x="416" y="554"/>
                    </a:lnTo>
                    <a:lnTo>
                      <a:pt x="418" y="553"/>
                    </a:lnTo>
                    <a:lnTo>
                      <a:pt x="420" y="553"/>
                    </a:lnTo>
                    <a:lnTo>
                      <a:pt x="421" y="553"/>
                    </a:lnTo>
                    <a:lnTo>
                      <a:pt x="423" y="554"/>
                    </a:lnTo>
                    <a:lnTo>
                      <a:pt x="424" y="555"/>
                    </a:lnTo>
                    <a:lnTo>
                      <a:pt x="424" y="556"/>
                    </a:lnTo>
                    <a:lnTo>
                      <a:pt x="426" y="556"/>
                    </a:lnTo>
                    <a:lnTo>
                      <a:pt x="427" y="555"/>
                    </a:lnTo>
                    <a:lnTo>
                      <a:pt x="428" y="554"/>
                    </a:lnTo>
                    <a:lnTo>
                      <a:pt x="429" y="553"/>
                    </a:lnTo>
                    <a:lnTo>
                      <a:pt x="431" y="553"/>
                    </a:lnTo>
                    <a:lnTo>
                      <a:pt x="432" y="553"/>
                    </a:lnTo>
                    <a:lnTo>
                      <a:pt x="434" y="554"/>
                    </a:lnTo>
                    <a:lnTo>
                      <a:pt x="435" y="555"/>
                    </a:lnTo>
                    <a:lnTo>
                      <a:pt x="435" y="556"/>
                    </a:lnTo>
                    <a:lnTo>
                      <a:pt x="459" y="556"/>
                    </a:lnTo>
                    <a:lnTo>
                      <a:pt x="459" y="555"/>
                    </a:lnTo>
                    <a:lnTo>
                      <a:pt x="460" y="554"/>
                    </a:lnTo>
                    <a:lnTo>
                      <a:pt x="462" y="553"/>
                    </a:lnTo>
                    <a:lnTo>
                      <a:pt x="463" y="553"/>
                    </a:lnTo>
                    <a:lnTo>
                      <a:pt x="465" y="553"/>
                    </a:lnTo>
                    <a:lnTo>
                      <a:pt x="466" y="554"/>
                    </a:lnTo>
                    <a:lnTo>
                      <a:pt x="467" y="555"/>
                    </a:lnTo>
                    <a:lnTo>
                      <a:pt x="468" y="556"/>
                    </a:lnTo>
                    <a:lnTo>
                      <a:pt x="479" y="556"/>
                    </a:lnTo>
                    <a:lnTo>
                      <a:pt x="479" y="555"/>
                    </a:lnTo>
                    <a:lnTo>
                      <a:pt x="480" y="554"/>
                    </a:lnTo>
                    <a:lnTo>
                      <a:pt x="481" y="553"/>
                    </a:lnTo>
                    <a:lnTo>
                      <a:pt x="483" y="553"/>
                    </a:lnTo>
                    <a:lnTo>
                      <a:pt x="485" y="553"/>
                    </a:lnTo>
                    <a:lnTo>
                      <a:pt x="486" y="554"/>
                    </a:lnTo>
                    <a:lnTo>
                      <a:pt x="487" y="555"/>
                    </a:lnTo>
                    <a:lnTo>
                      <a:pt x="488" y="556"/>
                    </a:lnTo>
                    <a:lnTo>
                      <a:pt x="531" y="556"/>
                    </a:lnTo>
                    <a:lnTo>
                      <a:pt x="531" y="555"/>
                    </a:lnTo>
                    <a:lnTo>
                      <a:pt x="532" y="554"/>
                    </a:lnTo>
                    <a:lnTo>
                      <a:pt x="533" y="553"/>
                    </a:lnTo>
                    <a:lnTo>
                      <a:pt x="535" y="553"/>
                    </a:lnTo>
                    <a:lnTo>
                      <a:pt x="537" y="553"/>
                    </a:lnTo>
                    <a:lnTo>
                      <a:pt x="538" y="554"/>
                    </a:lnTo>
                    <a:lnTo>
                      <a:pt x="539" y="555"/>
                    </a:lnTo>
                    <a:lnTo>
                      <a:pt x="540" y="556"/>
                    </a:lnTo>
                    <a:lnTo>
                      <a:pt x="570" y="556"/>
                    </a:lnTo>
                    <a:lnTo>
                      <a:pt x="570" y="555"/>
                    </a:lnTo>
                    <a:lnTo>
                      <a:pt x="571" y="554"/>
                    </a:lnTo>
                    <a:lnTo>
                      <a:pt x="573" y="553"/>
                    </a:lnTo>
                    <a:lnTo>
                      <a:pt x="574" y="553"/>
                    </a:lnTo>
                    <a:lnTo>
                      <a:pt x="576" y="553"/>
                    </a:lnTo>
                    <a:lnTo>
                      <a:pt x="578" y="554"/>
                    </a:lnTo>
                    <a:lnTo>
                      <a:pt x="579" y="555"/>
                    </a:lnTo>
                    <a:lnTo>
                      <a:pt x="579" y="556"/>
                    </a:lnTo>
                    <a:lnTo>
                      <a:pt x="587" y="556"/>
                    </a:lnTo>
                    <a:lnTo>
                      <a:pt x="588" y="555"/>
                    </a:lnTo>
                    <a:lnTo>
                      <a:pt x="589" y="553"/>
                    </a:lnTo>
                    <a:lnTo>
                      <a:pt x="590" y="552"/>
                    </a:lnTo>
                    <a:lnTo>
                      <a:pt x="592" y="552"/>
                    </a:lnTo>
                    <a:lnTo>
                      <a:pt x="594" y="551"/>
                    </a:lnTo>
                    <a:lnTo>
                      <a:pt x="596" y="552"/>
                    </a:lnTo>
                    <a:lnTo>
                      <a:pt x="598" y="552"/>
                    </a:lnTo>
                    <a:lnTo>
                      <a:pt x="600" y="553"/>
                    </a:lnTo>
                    <a:lnTo>
                      <a:pt x="600" y="555"/>
                    </a:lnTo>
                    <a:lnTo>
                      <a:pt x="601" y="556"/>
                    </a:lnTo>
                    <a:lnTo>
                      <a:pt x="624" y="556"/>
                    </a:lnTo>
                    <a:lnTo>
                      <a:pt x="625" y="555"/>
                    </a:lnTo>
                    <a:lnTo>
                      <a:pt x="626" y="554"/>
                    </a:lnTo>
                    <a:lnTo>
                      <a:pt x="627" y="553"/>
                    </a:lnTo>
                    <a:lnTo>
                      <a:pt x="629" y="553"/>
                    </a:lnTo>
                    <a:lnTo>
                      <a:pt x="631" y="553"/>
                    </a:lnTo>
                    <a:lnTo>
                      <a:pt x="632" y="554"/>
                    </a:lnTo>
                    <a:lnTo>
                      <a:pt x="633" y="555"/>
                    </a:lnTo>
                    <a:lnTo>
                      <a:pt x="633" y="556"/>
                    </a:lnTo>
                    <a:lnTo>
                      <a:pt x="649" y="556"/>
                    </a:lnTo>
                    <a:lnTo>
                      <a:pt x="649" y="555"/>
                    </a:lnTo>
                    <a:lnTo>
                      <a:pt x="650" y="554"/>
                    </a:lnTo>
                    <a:lnTo>
                      <a:pt x="651" y="553"/>
                    </a:lnTo>
                    <a:lnTo>
                      <a:pt x="653" y="553"/>
                    </a:lnTo>
                    <a:lnTo>
                      <a:pt x="655" y="553"/>
                    </a:lnTo>
                    <a:lnTo>
                      <a:pt x="656" y="554"/>
                    </a:lnTo>
                    <a:lnTo>
                      <a:pt x="657" y="555"/>
                    </a:lnTo>
                    <a:lnTo>
                      <a:pt x="658" y="556"/>
                    </a:lnTo>
                    <a:lnTo>
                      <a:pt x="682" y="556"/>
                    </a:lnTo>
                    <a:lnTo>
                      <a:pt x="683" y="555"/>
                    </a:lnTo>
                    <a:lnTo>
                      <a:pt x="684" y="554"/>
                    </a:lnTo>
                    <a:lnTo>
                      <a:pt x="685" y="553"/>
                    </a:lnTo>
                    <a:lnTo>
                      <a:pt x="687" y="553"/>
                    </a:lnTo>
                    <a:lnTo>
                      <a:pt x="689" y="553"/>
                    </a:lnTo>
                    <a:lnTo>
                      <a:pt x="690" y="554"/>
                    </a:lnTo>
                    <a:lnTo>
                      <a:pt x="691" y="555"/>
                    </a:lnTo>
                    <a:lnTo>
                      <a:pt x="691" y="556"/>
                    </a:lnTo>
                    <a:lnTo>
                      <a:pt x="696" y="556"/>
                    </a:lnTo>
                    <a:lnTo>
                      <a:pt x="696" y="555"/>
                    </a:lnTo>
                    <a:lnTo>
                      <a:pt x="697" y="554"/>
                    </a:lnTo>
                    <a:lnTo>
                      <a:pt x="699" y="553"/>
                    </a:lnTo>
                    <a:lnTo>
                      <a:pt x="700" y="553"/>
                    </a:lnTo>
                    <a:lnTo>
                      <a:pt x="702" y="553"/>
                    </a:lnTo>
                    <a:lnTo>
                      <a:pt x="704" y="554"/>
                    </a:lnTo>
                    <a:lnTo>
                      <a:pt x="705" y="555"/>
                    </a:lnTo>
                    <a:lnTo>
                      <a:pt x="705" y="556"/>
                    </a:lnTo>
                    <a:lnTo>
                      <a:pt x="710" y="556"/>
                    </a:lnTo>
                    <a:lnTo>
                      <a:pt x="710" y="555"/>
                    </a:lnTo>
                    <a:lnTo>
                      <a:pt x="711" y="554"/>
                    </a:lnTo>
                    <a:lnTo>
                      <a:pt x="712" y="553"/>
                    </a:lnTo>
                    <a:lnTo>
                      <a:pt x="714" y="553"/>
                    </a:lnTo>
                    <a:lnTo>
                      <a:pt x="716" y="553"/>
                    </a:lnTo>
                    <a:lnTo>
                      <a:pt x="717" y="554"/>
                    </a:lnTo>
                    <a:lnTo>
                      <a:pt x="718" y="555"/>
                    </a:lnTo>
                    <a:lnTo>
                      <a:pt x="719" y="556"/>
                    </a:lnTo>
                    <a:lnTo>
                      <a:pt x="742" y="556"/>
                    </a:lnTo>
                    <a:lnTo>
                      <a:pt x="742" y="555"/>
                    </a:lnTo>
                    <a:lnTo>
                      <a:pt x="743" y="554"/>
                    </a:lnTo>
                    <a:lnTo>
                      <a:pt x="745" y="553"/>
                    </a:lnTo>
                    <a:lnTo>
                      <a:pt x="747" y="553"/>
                    </a:lnTo>
                    <a:lnTo>
                      <a:pt x="748" y="553"/>
                    </a:lnTo>
                    <a:lnTo>
                      <a:pt x="750" y="554"/>
                    </a:lnTo>
                    <a:lnTo>
                      <a:pt x="751" y="555"/>
                    </a:lnTo>
                    <a:lnTo>
                      <a:pt x="751" y="556"/>
                    </a:lnTo>
                    <a:lnTo>
                      <a:pt x="772" y="556"/>
                    </a:lnTo>
                    <a:lnTo>
                      <a:pt x="773" y="555"/>
                    </a:lnTo>
                    <a:lnTo>
                      <a:pt x="774" y="554"/>
                    </a:lnTo>
                    <a:lnTo>
                      <a:pt x="775" y="553"/>
                    </a:lnTo>
                    <a:lnTo>
                      <a:pt x="777" y="553"/>
                    </a:lnTo>
                    <a:lnTo>
                      <a:pt x="779" y="553"/>
                    </a:lnTo>
                    <a:lnTo>
                      <a:pt x="780" y="554"/>
                    </a:lnTo>
                    <a:lnTo>
                      <a:pt x="781" y="555"/>
                    </a:lnTo>
                    <a:lnTo>
                      <a:pt x="781" y="556"/>
                    </a:lnTo>
                    <a:lnTo>
                      <a:pt x="786" y="556"/>
                    </a:lnTo>
                    <a:lnTo>
                      <a:pt x="786" y="555"/>
                    </a:lnTo>
                    <a:lnTo>
                      <a:pt x="787" y="554"/>
                    </a:lnTo>
                    <a:lnTo>
                      <a:pt x="789" y="553"/>
                    </a:lnTo>
                    <a:lnTo>
                      <a:pt x="790" y="553"/>
                    </a:lnTo>
                    <a:lnTo>
                      <a:pt x="792" y="553"/>
                    </a:lnTo>
                    <a:lnTo>
                      <a:pt x="794" y="554"/>
                    </a:lnTo>
                    <a:lnTo>
                      <a:pt x="794" y="555"/>
                    </a:lnTo>
                    <a:lnTo>
                      <a:pt x="795" y="556"/>
                    </a:lnTo>
                    <a:lnTo>
                      <a:pt x="803" y="556"/>
                    </a:lnTo>
                    <a:lnTo>
                      <a:pt x="803" y="555"/>
                    </a:lnTo>
                    <a:lnTo>
                      <a:pt x="804" y="554"/>
                    </a:lnTo>
                    <a:lnTo>
                      <a:pt x="806" y="553"/>
                    </a:lnTo>
                    <a:lnTo>
                      <a:pt x="807" y="553"/>
                    </a:lnTo>
                    <a:lnTo>
                      <a:pt x="809" y="553"/>
                    </a:lnTo>
                    <a:lnTo>
                      <a:pt x="811" y="554"/>
                    </a:lnTo>
                    <a:lnTo>
                      <a:pt x="811" y="555"/>
                    </a:lnTo>
                    <a:lnTo>
                      <a:pt x="812" y="556"/>
                    </a:lnTo>
                    <a:lnTo>
                      <a:pt x="820" y="556"/>
                    </a:lnTo>
                    <a:lnTo>
                      <a:pt x="820" y="555"/>
                    </a:lnTo>
                    <a:lnTo>
                      <a:pt x="821" y="554"/>
                    </a:lnTo>
                    <a:lnTo>
                      <a:pt x="822" y="553"/>
                    </a:lnTo>
                    <a:lnTo>
                      <a:pt x="824" y="553"/>
                    </a:lnTo>
                    <a:lnTo>
                      <a:pt x="826" y="553"/>
                    </a:lnTo>
                    <a:lnTo>
                      <a:pt x="827" y="554"/>
                    </a:lnTo>
                    <a:lnTo>
                      <a:pt x="828" y="555"/>
                    </a:lnTo>
                    <a:lnTo>
                      <a:pt x="829" y="556"/>
                    </a:lnTo>
                    <a:lnTo>
                      <a:pt x="843" y="556"/>
                    </a:lnTo>
                    <a:lnTo>
                      <a:pt x="843" y="555"/>
                    </a:lnTo>
                    <a:lnTo>
                      <a:pt x="844" y="553"/>
                    </a:lnTo>
                    <a:lnTo>
                      <a:pt x="846" y="552"/>
                    </a:lnTo>
                    <a:lnTo>
                      <a:pt x="847" y="551"/>
                    </a:lnTo>
                    <a:lnTo>
                      <a:pt x="850" y="550"/>
                    </a:lnTo>
                    <a:lnTo>
                      <a:pt x="852" y="550"/>
                    </a:lnTo>
                    <a:lnTo>
                      <a:pt x="854" y="551"/>
                    </a:lnTo>
                    <a:lnTo>
                      <a:pt x="856" y="552"/>
                    </a:lnTo>
                    <a:lnTo>
                      <a:pt x="857" y="553"/>
                    </a:lnTo>
                    <a:lnTo>
                      <a:pt x="858" y="555"/>
                    </a:lnTo>
                    <a:lnTo>
                      <a:pt x="859" y="556"/>
                    </a:lnTo>
                    <a:lnTo>
                      <a:pt x="928" y="556"/>
                    </a:lnTo>
                    <a:lnTo>
                      <a:pt x="928" y="555"/>
                    </a:lnTo>
                    <a:lnTo>
                      <a:pt x="929" y="554"/>
                    </a:lnTo>
                    <a:lnTo>
                      <a:pt x="930" y="553"/>
                    </a:lnTo>
                    <a:lnTo>
                      <a:pt x="932" y="553"/>
                    </a:lnTo>
                    <a:lnTo>
                      <a:pt x="934" y="553"/>
                    </a:lnTo>
                    <a:lnTo>
                      <a:pt x="935" y="554"/>
                    </a:lnTo>
                    <a:lnTo>
                      <a:pt x="936" y="555"/>
                    </a:lnTo>
                    <a:lnTo>
                      <a:pt x="937" y="556"/>
                    </a:lnTo>
                    <a:lnTo>
                      <a:pt x="945" y="556"/>
                    </a:lnTo>
                    <a:lnTo>
                      <a:pt x="945" y="555"/>
                    </a:lnTo>
                    <a:lnTo>
                      <a:pt x="946" y="553"/>
                    </a:lnTo>
                    <a:lnTo>
                      <a:pt x="947" y="552"/>
                    </a:lnTo>
                    <a:lnTo>
                      <a:pt x="949" y="552"/>
                    </a:lnTo>
                    <a:lnTo>
                      <a:pt x="951" y="551"/>
                    </a:lnTo>
                    <a:lnTo>
                      <a:pt x="954" y="552"/>
                    </a:lnTo>
                    <a:lnTo>
                      <a:pt x="955" y="552"/>
                    </a:lnTo>
                    <a:lnTo>
                      <a:pt x="957" y="553"/>
                    </a:lnTo>
                    <a:lnTo>
                      <a:pt x="958" y="555"/>
                    </a:lnTo>
                    <a:lnTo>
                      <a:pt x="958" y="556"/>
                    </a:lnTo>
                    <a:lnTo>
                      <a:pt x="965" y="556"/>
                    </a:lnTo>
                    <a:lnTo>
                      <a:pt x="965" y="555"/>
                    </a:lnTo>
                    <a:lnTo>
                      <a:pt x="966" y="554"/>
                    </a:lnTo>
                    <a:lnTo>
                      <a:pt x="968" y="553"/>
                    </a:lnTo>
                    <a:lnTo>
                      <a:pt x="969" y="553"/>
                    </a:lnTo>
                    <a:lnTo>
                      <a:pt x="971" y="553"/>
                    </a:lnTo>
                    <a:lnTo>
                      <a:pt x="973" y="554"/>
                    </a:lnTo>
                    <a:lnTo>
                      <a:pt x="974" y="555"/>
                    </a:lnTo>
                    <a:lnTo>
                      <a:pt x="974" y="556"/>
                    </a:lnTo>
                    <a:lnTo>
                      <a:pt x="985" y="556"/>
                    </a:lnTo>
                    <a:lnTo>
                      <a:pt x="986" y="555"/>
                    </a:lnTo>
                    <a:lnTo>
                      <a:pt x="986" y="554"/>
                    </a:lnTo>
                    <a:lnTo>
                      <a:pt x="988" y="553"/>
                    </a:lnTo>
                    <a:lnTo>
                      <a:pt x="990" y="553"/>
                    </a:lnTo>
                    <a:lnTo>
                      <a:pt x="991" y="553"/>
                    </a:lnTo>
                    <a:lnTo>
                      <a:pt x="993" y="554"/>
                    </a:lnTo>
                    <a:lnTo>
                      <a:pt x="994" y="555"/>
                    </a:lnTo>
                    <a:lnTo>
                      <a:pt x="994" y="556"/>
                    </a:lnTo>
                    <a:lnTo>
                      <a:pt x="1009" y="556"/>
                    </a:lnTo>
                    <a:lnTo>
                      <a:pt x="1009" y="555"/>
                    </a:lnTo>
                    <a:lnTo>
                      <a:pt x="1010" y="554"/>
                    </a:lnTo>
                    <a:lnTo>
                      <a:pt x="1012" y="553"/>
                    </a:lnTo>
                    <a:lnTo>
                      <a:pt x="1013" y="553"/>
                    </a:lnTo>
                    <a:lnTo>
                      <a:pt x="1015" y="553"/>
                    </a:lnTo>
                    <a:lnTo>
                      <a:pt x="1016" y="554"/>
                    </a:lnTo>
                    <a:lnTo>
                      <a:pt x="1017" y="555"/>
                    </a:lnTo>
                    <a:lnTo>
                      <a:pt x="1018" y="556"/>
                    </a:lnTo>
                    <a:lnTo>
                      <a:pt x="1031" y="556"/>
                    </a:lnTo>
                    <a:lnTo>
                      <a:pt x="1031" y="555"/>
                    </a:lnTo>
                    <a:lnTo>
                      <a:pt x="1032" y="554"/>
                    </a:lnTo>
                    <a:lnTo>
                      <a:pt x="1033" y="553"/>
                    </a:lnTo>
                    <a:lnTo>
                      <a:pt x="1035" y="553"/>
                    </a:lnTo>
                    <a:lnTo>
                      <a:pt x="1037" y="553"/>
                    </a:lnTo>
                    <a:lnTo>
                      <a:pt x="1038" y="554"/>
                    </a:lnTo>
                    <a:lnTo>
                      <a:pt x="1039" y="555"/>
                    </a:lnTo>
                    <a:lnTo>
                      <a:pt x="1039" y="556"/>
                    </a:lnTo>
                    <a:lnTo>
                      <a:pt x="1050" y="556"/>
                    </a:lnTo>
                    <a:lnTo>
                      <a:pt x="1051" y="555"/>
                    </a:lnTo>
                    <a:lnTo>
                      <a:pt x="1052" y="554"/>
                    </a:lnTo>
                    <a:lnTo>
                      <a:pt x="1053" y="553"/>
                    </a:lnTo>
                    <a:lnTo>
                      <a:pt x="1055" y="553"/>
                    </a:lnTo>
                    <a:lnTo>
                      <a:pt x="1056" y="553"/>
                    </a:lnTo>
                    <a:lnTo>
                      <a:pt x="1058" y="554"/>
                    </a:lnTo>
                    <a:lnTo>
                      <a:pt x="1059" y="555"/>
                    </a:lnTo>
                    <a:lnTo>
                      <a:pt x="1059" y="556"/>
                    </a:lnTo>
                    <a:lnTo>
                      <a:pt x="1070" y="556"/>
                    </a:lnTo>
                    <a:lnTo>
                      <a:pt x="1070" y="555"/>
                    </a:lnTo>
                    <a:lnTo>
                      <a:pt x="1071" y="554"/>
                    </a:lnTo>
                    <a:lnTo>
                      <a:pt x="1072" y="553"/>
                    </a:lnTo>
                    <a:lnTo>
                      <a:pt x="1074" y="553"/>
                    </a:lnTo>
                    <a:lnTo>
                      <a:pt x="1076" y="553"/>
                    </a:lnTo>
                    <a:lnTo>
                      <a:pt x="1077" y="554"/>
                    </a:lnTo>
                    <a:lnTo>
                      <a:pt x="1078" y="555"/>
                    </a:lnTo>
                    <a:lnTo>
                      <a:pt x="1079" y="556"/>
                    </a:lnTo>
                    <a:lnTo>
                      <a:pt x="1103" y="556"/>
                    </a:lnTo>
                    <a:lnTo>
                      <a:pt x="1104" y="555"/>
                    </a:lnTo>
                    <a:lnTo>
                      <a:pt x="1105" y="554"/>
                    </a:lnTo>
                    <a:lnTo>
                      <a:pt x="1106" y="553"/>
                    </a:lnTo>
                    <a:lnTo>
                      <a:pt x="1108" y="553"/>
                    </a:lnTo>
                    <a:lnTo>
                      <a:pt x="1110" y="553"/>
                    </a:lnTo>
                    <a:lnTo>
                      <a:pt x="1111" y="554"/>
                    </a:lnTo>
                    <a:lnTo>
                      <a:pt x="1112" y="555"/>
                    </a:lnTo>
                    <a:lnTo>
                      <a:pt x="1112" y="556"/>
                    </a:lnTo>
                    <a:lnTo>
                      <a:pt x="1164" y="556"/>
                    </a:lnTo>
                    <a:lnTo>
                      <a:pt x="1164" y="555"/>
                    </a:lnTo>
                    <a:lnTo>
                      <a:pt x="1165" y="554"/>
                    </a:lnTo>
                    <a:lnTo>
                      <a:pt x="1167" y="553"/>
                    </a:lnTo>
                    <a:lnTo>
                      <a:pt x="1168" y="553"/>
                    </a:lnTo>
                    <a:lnTo>
                      <a:pt x="1170" y="553"/>
                    </a:lnTo>
                    <a:lnTo>
                      <a:pt x="1171" y="554"/>
                    </a:lnTo>
                    <a:lnTo>
                      <a:pt x="1173" y="555"/>
                    </a:lnTo>
                    <a:lnTo>
                      <a:pt x="1173" y="556"/>
                    </a:lnTo>
                    <a:lnTo>
                      <a:pt x="1207" y="556"/>
                    </a:lnTo>
                    <a:lnTo>
                      <a:pt x="1207" y="555"/>
                    </a:lnTo>
                    <a:lnTo>
                      <a:pt x="1209" y="554"/>
                    </a:lnTo>
                    <a:lnTo>
                      <a:pt x="1210" y="553"/>
                    </a:lnTo>
                    <a:lnTo>
                      <a:pt x="1212" y="553"/>
                    </a:lnTo>
                    <a:lnTo>
                      <a:pt x="1213" y="553"/>
                    </a:lnTo>
                    <a:lnTo>
                      <a:pt x="1215" y="554"/>
                    </a:lnTo>
                    <a:lnTo>
                      <a:pt x="1216" y="555"/>
                    </a:lnTo>
                    <a:lnTo>
                      <a:pt x="1216" y="556"/>
                    </a:lnTo>
                    <a:lnTo>
                      <a:pt x="1232" y="556"/>
                    </a:lnTo>
                    <a:lnTo>
                      <a:pt x="1232" y="555"/>
                    </a:lnTo>
                    <a:lnTo>
                      <a:pt x="1233" y="554"/>
                    </a:lnTo>
                    <a:lnTo>
                      <a:pt x="1235" y="553"/>
                    </a:lnTo>
                    <a:lnTo>
                      <a:pt x="1236" y="553"/>
                    </a:lnTo>
                    <a:lnTo>
                      <a:pt x="1238" y="553"/>
                    </a:lnTo>
                    <a:lnTo>
                      <a:pt x="1239" y="554"/>
                    </a:lnTo>
                    <a:lnTo>
                      <a:pt x="1240" y="555"/>
                    </a:lnTo>
                    <a:lnTo>
                      <a:pt x="1241" y="556"/>
                    </a:lnTo>
                    <a:lnTo>
                      <a:pt x="1299" y="556"/>
                    </a:lnTo>
                    <a:lnTo>
                      <a:pt x="1300" y="555"/>
                    </a:lnTo>
                    <a:lnTo>
                      <a:pt x="1301" y="554"/>
                    </a:lnTo>
                    <a:lnTo>
                      <a:pt x="1302" y="553"/>
                    </a:lnTo>
                    <a:lnTo>
                      <a:pt x="1304" y="553"/>
                    </a:lnTo>
                    <a:lnTo>
                      <a:pt x="1305" y="553"/>
                    </a:lnTo>
                    <a:lnTo>
                      <a:pt x="1307" y="554"/>
                    </a:lnTo>
                    <a:lnTo>
                      <a:pt x="1308" y="555"/>
                    </a:lnTo>
                    <a:lnTo>
                      <a:pt x="1308" y="556"/>
                    </a:lnTo>
                    <a:lnTo>
                      <a:pt x="1317" y="556"/>
                    </a:lnTo>
                    <a:lnTo>
                      <a:pt x="1318" y="555"/>
                    </a:lnTo>
                    <a:lnTo>
                      <a:pt x="1319" y="554"/>
                    </a:lnTo>
                    <a:lnTo>
                      <a:pt x="1320" y="553"/>
                    </a:lnTo>
                    <a:lnTo>
                      <a:pt x="1322" y="553"/>
                    </a:lnTo>
                    <a:lnTo>
                      <a:pt x="1324" y="553"/>
                    </a:lnTo>
                    <a:lnTo>
                      <a:pt x="1325" y="554"/>
                    </a:lnTo>
                    <a:lnTo>
                      <a:pt x="1326" y="555"/>
                    </a:lnTo>
                    <a:lnTo>
                      <a:pt x="1326" y="556"/>
                    </a:lnTo>
                    <a:lnTo>
                      <a:pt x="1349" y="556"/>
                    </a:lnTo>
                    <a:lnTo>
                      <a:pt x="1349" y="555"/>
                    </a:lnTo>
                    <a:lnTo>
                      <a:pt x="1350" y="554"/>
                    </a:lnTo>
                    <a:lnTo>
                      <a:pt x="1352" y="553"/>
                    </a:lnTo>
                    <a:lnTo>
                      <a:pt x="1353" y="553"/>
                    </a:lnTo>
                    <a:lnTo>
                      <a:pt x="1355" y="553"/>
                    </a:lnTo>
                    <a:lnTo>
                      <a:pt x="1356" y="554"/>
                    </a:lnTo>
                    <a:lnTo>
                      <a:pt x="1357" y="555"/>
                    </a:lnTo>
                    <a:lnTo>
                      <a:pt x="1358" y="556"/>
                    </a:lnTo>
                    <a:lnTo>
                      <a:pt x="1376" y="556"/>
                    </a:lnTo>
                    <a:lnTo>
                      <a:pt x="1376" y="555"/>
                    </a:lnTo>
                    <a:lnTo>
                      <a:pt x="1377" y="554"/>
                    </a:lnTo>
                    <a:lnTo>
                      <a:pt x="1378" y="553"/>
                    </a:lnTo>
                    <a:lnTo>
                      <a:pt x="1380" y="553"/>
                    </a:lnTo>
                    <a:lnTo>
                      <a:pt x="1382" y="553"/>
                    </a:lnTo>
                    <a:lnTo>
                      <a:pt x="1383" y="554"/>
                    </a:lnTo>
                    <a:lnTo>
                      <a:pt x="1384" y="555"/>
                    </a:lnTo>
                    <a:lnTo>
                      <a:pt x="1385" y="556"/>
                    </a:lnTo>
                    <a:lnTo>
                      <a:pt x="1448" y="556"/>
                    </a:lnTo>
                    <a:lnTo>
                      <a:pt x="1448" y="555"/>
                    </a:lnTo>
                    <a:lnTo>
                      <a:pt x="1449" y="554"/>
                    </a:lnTo>
                    <a:lnTo>
                      <a:pt x="1451" y="553"/>
                    </a:lnTo>
                    <a:lnTo>
                      <a:pt x="1452" y="553"/>
                    </a:lnTo>
                    <a:lnTo>
                      <a:pt x="1454" y="553"/>
                    </a:lnTo>
                    <a:lnTo>
                      <a:pt x="1456" y="554"/>
                    </a:lnTo>
                    <a:lnTo>
                      <a:pt x="1456" y="555"/>
                    </a:lnTo>
                    <a:lnTo>
                      <a:pt x="1457" y="556"/>
                    </a:lnTo>
                    <a:lnTo>
                      <a:pt x="1509" y="556"/>
                    </a:lnTo>
                    <a:lnTo>
                      <a:pt x="1509" y="555"/>
                    </a:lnTo>
                    <a:lnTo>
                      <a:pt x="1510" y="554"/>
                    </a:lnTo>
                    <a:lnTo>
                      <a:pt x="1512" y="553"/>
                    </a:lnTo>
                    <a:lnTo>
                      <a:pt x="1513" y="553"/>
                    </a:lnTo>
                    <a:lnTo>
                      <a:pt x="1515" y="553"/>
                    </a:lnTo>
                    <a:lnTo>
                      <a:pt x="1517" y="554"/>
                    </a:lnTo>
                    <a:lnTo>
                      <a:pt x="1517" y="555"/>
                    </a:lnTo>
                    <a:lnTo>
                      <a:pt x="1518" y="556"/>
                    </a:lnTo>
                    <a:lnTo>
                      <a:pt x="1537" y="556"/>
                    </a:lnTo>
                    <a:lnTo>
                      <a:pt x="1537" y="555"/>
                    </a:lnTo>
                    <a:lnTo>
                      <a:pt x="1538" y="554"/>
                    </a:lnTo>
                    <a:lnTo>
                      <a:pt x="1540" y="553"/>
                    </a:lnTo>
                    <a:lnTo>
                      <a:pt x="1542" y="553"/>
                    </a:lnTo>
                    <a:lnTo>
                      <a:pt x="1543" y="553"/>
                    </a:lnTo>
                    <a:lnTo>
                      <a:pt x="1545" y="554"/>
                    </a:lnTo>
                    <a:lnTo>
                      <a:pt x="1546" y="555"/>
                    </a:lnTo>
                    <a:lnTo>
                      <a:pt x="1546" y="556"/>
                    </a:lnTo>
                    <a:lnTo>
                      <a:pt x="1572" y="556"/>
                    </a:lnTo>
                    <a:lnTo>
                      <a:pt x="1572" y="555"/>
                    </a:lnTo>
                    <a:lnTo>
                      <a:pt x="1573" y="554"/>
                    </a:lnTo>
                    <a:lnTo>
                      <a:pt x="1574" y="553"/>
                    </a:lnTo>
                    <a:lnTo>
                      <a:pt x="1576" y="553"/>
                    </a:lnTo>
                    <a:lnTo>
                      <a:pt x="1578" y="553"/>
                    </a:lnTo>
                    <a:lnTo>
                      <a:pt x="1579" y="554"/>
                    </a:lnTo>
                    <a:lnTo>
                      <a:pt x="1580" y="555"/>
                    </a:lnTo>
                    <a:lnTo>
                      <a:pt x="1581" y="556"/>
                    </a:lnTo>
                    <a:lnTo>
                      <a:pt x="1590" y="556"/>
                    </a:lnTo>
                    <a:lnTo>
                      <a:pt x="1590" y="555"/>
                    </a:lnTo>
                    <a:lnTo>
                      <a:pt x="1591" y="554"/>
                    </a:lnTo>
                    <a:lnTo>
                      <a:pt x="1592" y="553"/>
                    </a:lnTo>
                    <a:lnTo>
                      <a:pt x="1594" y="553"/>
                    </a:lnTo>
                    <a:lnTo>
                      <a:pt x="1596" y="553"/>
                    </a:lnTo>
                    <a:lnTo>
                      <a:pt x="1597" y="554"/>
                    </a:lnTo>
                    <a:lnTo>
                      <a:pt x="1598" y="555"/>
                    </a:lnTo>
                    <a:lnTo>
                      <a:pt x="1599" y="556"/>
                    </a:lnTo>
                    <a:lnTo>
                      <a:pt x="1603" y="556"/>
                    </a:lnTo>
                    <a:lnTo>
                      <a:pt x="1604" y="555"/>
                    </a:lnTo>
                    <a:lnTo>
                      <a:pt x="1604" y="554"/>
                    </a:lnTo>
                    <a:lnTo>
                      <a:pt x="1606" y="553"/>
                    </a:lnTo>
                    <a:lnTo>
                      <a:pt x="1608" y="553"/>
                    </a:lnTo>
                    <a:lnTo>
                      <a:pt x="1609" y="553"/>
                    </a:lnTo>
                    <a:lnTo>
                      <a:pt x="1611" y="554"/>
                    </a:lnTo>
                    <a:lnTo>
                      <a:pt x="1612" y="555"/>
                    </a:lnTo>
                    <a:lnTo>
                      <a:pt x="1612" y="556"/>
                    </a:lnTo>
                    <a:lnTo>
                      <a:pt x="1638" y="556"/>
                    </a:lnTo>
                    <a:lnTo>
                      <a:pt x="1639" y="555"/>
                    </a:lnTo>
                    <a:lnTo>
                      <a:pt x="1639" y="554"/>
                    </a:lnTo>
                    <a:lnTo>
                      <a:pt x="1641" y="553"/>
                    </a:lnTo>
                    <a:lnTo>
                      <a:pt x="1643" y="553"/>
                    </a:lnTo>
                    <a:lnTo>
                      <a:pt x="1644" y="553"/>
                    </a:lnTo>
                    <a:lnTo>
                      <a:pt x="1646" y="554"/>
                    </a:lnTo>
                    <a:lnTo>
                      <a:pt x="1647" y="555"/>
                    </a:lnTo>
                    <a:lnTo>
                      <a:pt x="1647" y="556"/>
                    </a:lnTo>
                    <a:lnTo>
                      <a:pt x="1649" y="556"/>
                    </a:lnTo>
                    <a:lnTo>
                      <a:pt x="1649" y="555"/>
                    </a:lnTo>
                    <a:lnTo>
                      <a:pt x="1650" y="553"/>
                    </a:lnTo>
                    <a:lnTo>
                      <a:pt x="1651" y="552"/>
                    </a:lnTo>
                    <a:lnTo>
                      <a:pt x="1653" y="551"/>
                    </a:lnTo>
                    <a:lnTo>
                      <a:pt x="1655" y="550"/>
                    </a:lnTo>
                    <a:lnTo>
                      <a:pt x="1658" y="550"/>
                    </a:lnTo>
                    <a:lnTo>
                      <a:pt x="1660" y="551"/>
                    </a:lnTo>
                    <a:lnTo>
                      <a:pt x="1662" y="552"/>
                    </a:lnTo>
                    <a:lnTo>
                      <a:pt x="1663" y="553"/>
                    </a:lnTo>
                    <a:lnTo>
                      <a:pt x="1664" y="555"/>
                    </a:lnTo>
                    <a:lnTo>
                      <a:pt x="1664" y="556"/>
                    </a:lnTo>
                    <a:lnTo>
                      <a:pt x="1690" y="556"/>
                    </a:lnTo>
                    <a:lnTo>
                      <a:pt x="1690" y="555"/>
                    </a:lnTo>
                    <a:lnTo>
                      <a:pt x="1691" y="554"/>
                    </a:lnTo>
                    <a:lnTo>
                      <a:pt x="1693" y="553"/>
                    </a:lnTo>
                    <a:lnTo>
                      <a:pt x="1695" y="553"/>
                    </a:lnTo>
                    <a:lnTo>
                      <a:pt x="1696" y="553"/>
                    </a:lnTo>
                    <a:lnTo>
                      <a:pt x="1698" y="554"/>
                    </a:lnTo>
                    <a:lnTo>
                      <a:pt x="1699" y="555"/>
                    </a:lnTo>
                    <a:lnTo>
                      <a:pt x="1699" y="556"/>
                    </a:lnTo>
                    <a:lnTo>
                      <a:pt x="1708" y="556"/>
                    </a:lnTo>
                    <a:lnTo>
                      <a:pt x="1708" y="555"/>
                    </a:lnTo>
                    <a:lnTo>
                      <a:pt x="1709" y="553"/>
                    </a:lnTo>
                    <a:lnTo>
                      <a:pt x="1711" y="552"/>
                    </a:lnTo>
                    <a:lnTo>
                      <a:pt x="1713" y="551"/>
                    </a:lnTo>
                    <a:lnTo>
                      <a:pt x="1715" y="550"/>
                    </a:lnTo>
                    <a:lnTo>
                      <a:pt x="1718" y="550"/>
                    </a:lnTo>
                    <a:lnTo>
                      <a:pt x="1720" y="551"/>
                    </a:lnTo>
                    <a:lnTo>
                      <a:pt x="1722" y="552"/>
                    </a:lnTo>
                    <a:lnTo>
                      <a:pt x="1724" y="553"/>
                    </a:lnTo>
                    <a:lnTo>
                      <a:pt x="1724" y="555"/>
                    </a:lnTo>
                    <a:lnTo>
                      <a:pt x="1725" y="556"/>
                    </a:lnTo>
                    <a:lnTo>
                      <a:pt x="1728" y="556"/>
                    </a:lnTo>
                    <a:lnTo>
                      <a:pt x="1729" y="555"/>
                    </a:lnTo>
                    <a:lnTo>
                      <a:pt x="1729" y="554"/>
                    </a:lnTo>
                    <a:lnTo>
                      <a:pt x="1731" y="553"/>
                    </a:lnTo>
                    <a:lnTo>
                      <a:pt x="1733" y="553"/>
                    </a:lnTo>
                    <a:lnTo>
                      <a:pt x="1734" y="553"/>
                    </a:lnTo>
                    <a:lnTo>
                      <a:pt x="1736" y="554"/>
                    </a:lnTo>
                    <a:lnTo>
                      <a:pt x="1737" y="555"/>
                    </a:lnTo>
                    <a:lnTo>
                      <a:pt x="1737" y="556"/>
                    </a:lnTo>
                    <a:lnTo>
                      <a:pt x="1742" y="556"/>
                    </a:lnTo>
                    <a:lnTo>
                      <a:pt x="1742"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57" name="Freeform 789"/>
              <p:cNvSpPr>
                <a:spLocks/>
              </p:cNvSpPr>
              <p:nvPr/>
            </p:nvSpPr>
            <p:spPr bwMode="auto">
              <a:xfrm>
                <a:off x="3868" y="1099"/>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58" name="Rectangle 790"/>
              <p:cNvSpPr>
                <a:spLocks noChangeArrowheads="1"/>
              </p:cNvSpPr>
              <p:nvPr/>
            </p:nvSpPr>
            <p:spPr bwMode="auto">
              <a:xfrm>
                <a:off x="3902" y="2243"/>
                <a:ext cx="190" cy="94"/>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5559" name="Rectangle 791"/>
              <p:cNvSpPr>
                <a:spLocks noChangeArrowheads="1"/>
              </p:cNvSpPr>
              <p:nvPr/>
            </p:nvSpPr>
            <p:spPr bwMode="auto">
              <a:xfrm>
                <a:off x="3941" y="2266"/>
                <a:ext cx="1"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endParaRPr lang="en-US">
                  <a:solidFill>
                    <a:srgbClr val="FF0000"/>
                  </a:solidFill>
                </a:endParaRPr>
              </a:p>
            </p:txBody>
          </p:sp>
          <p:sp>
            <p:nvSpPr>
              <p:cNvPr id="25560" name="Rectangle 792"/>
              <p:cNvSpPr>
                <a:spLocks noChangeArrowheads="1"/>
              </p:cNvSpPr>
              <p:nvPr/>
            </p:nvSpPr>
            <p:spPr bwMode="auto">
              <a:xfrm>
                <a:off x="3941" y="2292"/>
                <a:ext cx="11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Coop</a:t>
                </a:r>
                <a:endParaRPr lang="en-US">
                  <a:solidFill>
                    <a:srgbClr val="FF0000"/>
                  </a:solidFill>
                </a:endParaRPr>
              </a:p>
            </p:txBody>
          </p:sp>
          <p:sp>
            <p:nvSpPr>
              <p:cNvPr id="25561" name="Rectangle 793"/>
              <p:cNvSpPr>
                <a:spLocks noChangeArrowheads="1"/>
              </p:cNvSpPr>
              <p:nvPr/>
            </p:nvSpPr>
            <p:spPr bwMode="auto">
              <a:xfrm>
                <a:off x="4827" y="2297"/>
                <a:ext cx="216" cy="65"/>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562" name="Rectangle 794"/>
              <p:cNvSpPr>
                <a:spLocks noChangeArrowheads="1"/>
              </p:cNvSpPr>
              <p:nvPr/>
            </p:nvSpPr>
            <p:spPr bwMode="auto">
              <a:xfrm>
                <a:off x="4785" y="2304"/>
                <a:ext cx="301"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SKU Selection</a:t>
                </a:r>
                <a:endParaRPr lang="en-US">
                  <a:solidFill>
                    <a:srgbClr val="FF0000"/>
                  </a:solidFill>
                </a:endParaRPr>
              </a:p>
            </p:txBody>
          </p:sp>
          <p:sp>
            <p:nvSpPr>
              <p:cNvPr id="25563" name="Rectangle 795"/>
              <p:cNvSpPr>
                <a:spLocks noChangeArrowheads="1"/>
              </p:cNvSpPr>
              <p:nvPr/>
            </p:nvSpPr>
            <p:spPr bwMode="auto">
              <a:xfrm>
                <a:off x="4890" y="2330"/>
                <a:ext cx="95"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Tool</a:t>
                </a:r>
                <a:endParaRPr lang="en-US">
                  <a:solidFill>
                    <a:srgbClr val="FF0000"/>
                  </a:solidFill>
                </a:endParaRPr>
              </a:p>
            </p:txBody>
          </p:sp>
          <p:sp>
            <p:nvSpPr>
              <p:cNvPr id="25564" name="Rectangle 796"/>
              <p:cNvSpPr>
                <a:spLocks noChangeArrowheads="1"/>
              </p:cNvSpPr>
              <p:nvPr/>
            </p:nvSpPr>
            <p:spPr bwMode="auto">
              <a:xfrm>
                <a:off x="4827" y="2191"/>
                <a:ext cx="196" cy="71"/>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565" name="Rectangle 797"/>
              <p:cNvSpPr>
                <a:spLocks noChangeArrowheads="1"/>
              </p:cNvSpPr>
              <p:nvPr/>
            </p:nvSpPr>
            <p:spPr bwMode="auto">
              <a:xfrm>
                <a:off x="4882" y="2203"/>
                <a:ext cx="92"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SKU</a:t>
                </a:r>
                <a:endParaRPr lang="en-US">
                  <a:solidFill>
                    <a:srgbClr val="FF0000"/>
                  </a:solidFill>
                </a:endParaRPr>
              </a:p>
            </p:txBody>
          </p:sp>
          <p:sp>
            <p:nvSpPr>
              <p:cNvPr id="25566" name="Rectangle 798"/>
              <p:cNvSpPr>
                <a:spLocks noChangeArrowheads="1"/>
              </p:cNvSpPr>
              <p:nvPr/>
            </p:nvSpPr>
            <p:spPr bwMode="auto">
              <a:xfrm>
                <a:off x="4794" y="2225"/>
                <a:ext cx="267"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Performance</a:t>
                </a:r>
                <a:endParaRPr lang="en-US">
                  <a:solidFill>
                    <a:srgbClr val="FF0000"/>
                  </a:solidFill>
                </a:endParaRPr>
              </a:p>
            </p:txBody>
          </p:sp>
          <p:sp>
            <p:nvSpPr>
              <p:cNvPr id="25567" name="Freeform 799"/>
              <p:cNvSpPr>
                <a:spLocks/>
              </p:cNvSpPr>
              <p:nvPr/>
            </p:nvSpPr>
            <p:spPr bwMode="auto">
              <a:xfrm>
                <a:off x="4925" y="2262"/>
                <a:ext cx="10" cy="26"/>
              </a:xfrm>
              <a:custGeom>
                <a:avLst/>
                <a:gdLst>
                  <a:gd name="T0" fmla="*/ 0 w 10"/>
                  <a:gd name="T1" fmla="*/ 0 h 26"/>
                  <a:gd name="T2" fmla="*/ 0 w 10"/>
                  <a:gd name="T3" fmla="*/ 15 h 26"/>
                  <a:gd name="T4" fmla="*/ 10 w 10"/>
                  <a:gd name="T5" fmla="*/ 15 h 26"/>
                  <a:gd name="T6" fmla="*/ 10 w 10"/>
                  <a:gd name="T7" fmla="*/ 26 h 26"/>
                  <a:gd name="T8" fmla="*/ 0 60000 65536"/>
                  <a:gd name="T9" fmla="*/ 0 60000 65536"/>
                  <a:gd name="T10" fmla="*/ 0 60000 65536"/>
                  <a:gd name="T11" fmla="*/ 0 60000 65536"/>
                  <a:gd name="T12" fmla="*/ 0 w 10"/>
                  <a:gd name="T13" fmla="*/ 0 h 26"/>
                  <a:gd name="T14" fmla="*/ 10 w 10"/>
                  <a:gd name="T15" fmla="*/ 26 h 26"/>
                </a:gdLst>
                <a:ahLst/>
                <a:cxnLst>
                  <a:cxn ang="T8">
                    <a:pos x="T0" y="T1"/>
                  </a:cxn>
                  <a:cxn ang="T9">
                    <a:pos x="T2" y="T3"/>
                  </a:cxn>
                  <a:cxn ang="T10">
                    <a:pos x="T4" y="T5"/>
                  </a:cxn>
                  <a:cxn ang="T11">
                    <a:pos x="T6" y="T7"/>
                  </a:cxn>
                </a:cxnLst>
                <a:rect l="T12" t="T13" r="T14" b="T15"/>
                <a:pathLst>
                  <a:path w="10" h="26">
                    <a:moveTo>
                      <a:pt x="0" y="0"/>
                    </a:moveTo>
                    <a:lnTo>
                      <a:pt x="0" y="15"/>
                    </a:lnTo>
                    <a:lnTo>
                      <a:pt x="10" y="15"/>
                    </a:lnTo>
                    <a:lnTo>
                      <a:pt x="10" y="26"/>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68" name="Freeform 800"/>
              <p:cNvSpPr>
                <a:spLocks/>
              </p:cNvSpPr>
              <p:nvPr/>
            </p:nvSpPr>
            <p:spPr bwMode="auto">
              <a:xfrm>
                <a:off x="4929" y="2287"/>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69" name="Freeform 801"/>
              <p:cNvSpPr>
                <a:spLocks/>
              </p:cNvSpPr>
              <p:nvPr/>
            </p:nvSpPr>
            <p:spPr bwMode="auto">
              <a:xfrm>
                <a:off x="4092" y="2312"/>
                <a:ext cx="747" cy="140"/>
              </a:xfrm>
              <a:custGeom>
                <a:avLst/>
                <a:gdLst>
                  <a:gd name="T0" fmla="*/ 32 w 747"/>
                  <a:gd name="T1" fmla="*/ 4 h 140"/>
                  <a:gd name="T2" fmla="*/ 36 w 747"/>
                  <a:gd name="T3" fmla="*/ 2 h 140"/>
                  <a:gd name="T4" fmla="*/ 40 w 747"/>
                  <a:gd name="T5" fmla="*/ 4 h 140"/>
                  <a:gd name="T6" fmla="*/ 42 w 747"/>
                  <a:gd name="T7" fmla="*/ 4 h 140"/>
                  <a:gd name="T8" fmla="*/ 46 w 747"/>
                  <a:gd name="T9" fmla="*/ 0 h 140"/>
                  <a:gd name="T10" fmla="*/ 52 w 747"/>
                  <a:gd name="T11" fmla="*/ 0 h 140"/>
                  <a:gd name="T12" fmla="*/ 57 w 747"/>
                  <a:gd name="T13" fmla="*/ 4 h 140"/>
                  <a:gd name="T14" fmla="*/ 80 w 747"/>
                  <a:gd name="T15" fmla="*/ 4 h 140"/>
                  <a:gd name="T16" fmla="*/ 85 w 747"/>
                  <a:gd name="T17" fmla="*/ 2 h 140"/>
                  <a:gd name="T18" fmla="*/ 89 w 747"/>
                  <a:gd name="T19" fmla="*/ 4 h 140"/>
                  <a:gd name="T20" fmla="*/ 92 w 747"/>
                  <a:gd name="T21" fmla="*/ 4 h 140"/>
                  <a:gd name="T22" fmla="*/ 96 w 747"/>
                  <a:gd name="T23" fmla="*/ 1 h 140"/>
                  <a:gd name="T24" fmla="*/ 102 w 747"/>
                  <a:gd name="T25" fmla="*/ 1 h 140"/>
                  <a:gd name="T26" fmla="*/ 105 w 747"/>
                  <a:gd name="T27" fmla="*/ 6 h 140"/>
                  <a:gd name="T28" fmla="*/ 187 w 747"/>
                  <a:gd name="T29" fmla="*/ 3 h 140"/>
                  <a:gd name="T30" fmla="*/ 192 w 747"/>
                  <a:gd name="T31" fmla="*/ 2 h 140"/>
                  <a:gd name="T32" fmla="*/ 195 w 747"/>
                  <a:gd name="T33" fmla="*/ 6 h 140"/>
                  <a:gd name="T34" fmla="*/ 239 w 747"/>
                  <a:gd name="T35" fmla="*/ 3 h 140"/>
                  <a:gd name="T36" fmla="*/ 244 w 747"/>
                  <a:gd name="T37" fmla="*/ 2 h 140"/>
                  <a:gd name="T38" fmla="*/ 247 w 747"/>
                  <a:gd name="T39" fmla="*/ 6 h 140"/>
                  <a:gd name="T40" fmla="*/ 306 w 747"/>
                  <a:gd name="T41" fmla="*/ 3 h 140"/>
                  <a:gd name="T42" fmla="*/ 311 w 747"/>
                  <a:gd name="T43" fmla="*/ 2 h 140"/>
                  <a:gd name="T44" fmla="*/ 314 w 747"/>
                  <a:gd name="T45" fmla="*/ 6 h 140"/>
                  <a:gd name="T46" fmla="*/ 417 w 747"/>
                  <a:gd name="T47" fmla="*/ 3 h 140"/>
                  <a:gd name="T48" fmla="*/ 422 w 747"/>
                  <a:gd name="T49" fmla="*/ 2 h 140"/>
                  <a:gd name="T50" fmla="*/ 425 w 747"/>
                  <a:gd name="T51" fmla="*/ 6 h 140"/>
                  <a:gd name="T52" fmla="*/ 448 w 747"/>
                  <a:gd name="T53" fmla="*/ 3 h 140"/>
                  <a:gd name="T54" fmla="*/ 453 w 747"/>
                  <a:gd name="T55" fmla="*/ 2 h 140"/>
                  <a:gd name="T56" fmla="*/ 456 w 747"/>
                  <a:gd name="T57" fmla="*/ 6 h 140"/>
                  <a:gd name="T58" fmla="*/ 496 w 747"/>
                  <a:gd name="T59" fmla="*/ 3 h 140"/>
                  <a:gd name="T60" fmla="*/ 501 w 747"/>
                  <a:gd name="T61" fmla="*/ 2 h 140"/>
                  <a:gd name="T62" fmla="*/ 503 w 747"/>
                  <a:gd name="T63" fmla="*/ 6 h 140"/>
                  <a:gd name="T64" fmla="*/ 536 w 747"/>
                  <a:gd name="T65" fmla="*/ 3 h 140"/>
                  <a:gd name="T66" fmla="*/ 541 w 747"/>
                  <a:gd name="T67" fmla="*/ 2 h 140"/>
                  <a:gd name="T68" fmla="*/ 544 w 747"/>
                  <a:gd name="T69" fmla="*/ 6 h 140"/>
                  <a:gd name="T70" fmla="*/ 550 w 747"/>
                  <a:gd name="T71" fmla="*/ 3 h 140"/>
                  <a:gd name="T72" fmla="*/ 554 w 747"/>
                  <a:gd name="T73" fmla="*/ 2 h 140"/>
                  <a:gd name="T74" fmla="*/ 557 w 747"/>
                  <a:gd name="T75" fmla="*/ 6 h 140"/>
                  <a:gd name="T76" fmla="*/ 577 w 747"/>
                  <a:gd name="T77" fmla="*/ 3 h 140"/>
                  <a:gd name="T78" fmla="*/ 581 w 747"/>
                  <a:gd name="T79" fmla="*/ 2 h 140"/>
                  <a:gd name="T80" fmla="*/ 584 w 747"/>
                  <a:gd name="T81" fmla="*/ 6 h 140"/>
                  <a:gd name="T82" fmla="*/ 595 w 747"/>
                  <a:gd name="T83" fmla="*/ 3 h 140"/>
                  <a:gd name="T84" fmla="*/ 600 w 747"/>
                  <a:gd name="T85" fmla="*/ 2 h 140"/>
                  <a:gd name="T86" fmla="*/ 603 w 747"/>
                  <a:gd name="T87" fmla="*/ 6 h 140"/>
                  <a:gd name="T88" fmla="*/ 604 w 747"/>
                  <a:gd name="T89" fmla="*/ 3 h 140"/>
                  <a:gd name="T90" fmla="*/ 609 w 747"/>
                  <a:gd name="T91" fmla="*/ 2 h 140"/>
                  <a:gd name="T92" fmla="*/ 612 w 747"/>
                  <a:gd name="T93" fmla="*/ 6 h 140"/>
                  <a:gd name="T94" fmla="*/ 631 w 747"/>
                  <a:gd name="T95" fmla="*/ 3 h 140"/>
                  <a:gd name="T96" fmla="*/ 636 w 747"/>
                  <a:gd name="T97" fmla="*/ 2 h 140"/>
                  <a:gd name="T98" fmla="*/ 639 w 747"/>
                  <a:gd name="T99" fmla="*/ 6 h 140"/>
                  <a:gd name="T100" fmla="*/ 646 w 747"/>
                  <a:gd name="T101" fmla="*/ 3 h 140"/>
                  <a:gd name="T102" fmla="*/ 651 w 747"/>
                  <a:gd name="T103" fmla="*/ 2 h 140"/>
                  <a:gd name="T104" fmla="*/ 653 w 747"/>
                  <a:gd name="T105" fmla="*/ 6 h 140"/>
                  <a:gd name="T106" fmla="*/ 747 w 747"/>
                  <a:gd name="T107" fmla="*/ 140 h 14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747"/>
                  <a:gd name="T163" fmla="*/ 0 h 140"/>
                  <a:gd name="T164" fmla="*/ 747 w 747"/>
                  <a:gd name="T165" fmla="*/ 140 h 14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747" h="140">
                    <a:moveTo>
                      <a:pt x="0" y="6"/>
                    </a:moveTo>
                    <a:lnTo>
                      <a:pt x="32" y="6"/>
                    </a:lnTo>
                    <a:lnTo>
                      <a:pt x="32" y="4"/>
                    </a:lnTo>
                    <a:lnTo>
                      <a:pt x="33" y="3"/>
                    </a:lnTo>
                    <a:lnTo>
                      <a:pt x="34" y="2"/>
                    </a:lnTo>
                    <a:lnTo>
                      <a:pt x="36" y="2"/>
                    </a:lnTo>
                    <a:lnTo>
                      <a:pt x="38" y="2"/>
                    </a:lnTo>
                    <a:lnTo>
                      <a:pt x="39" y="3"/>
                    </a:lnTo>
                    <a:lnTo>
                      <a:pt x="40" y="4"/>
                    </a:lnTo>
                    <a:lnTo>
                      <a:pt x="41" y="6"/>
                    </a:lnTo>
                    <a:lnTo>
                      <a:pt x="42" y="6"/>
                    </a:lnTo>
                    <a:lnTo>
                      <a:pt x="42" y="4"/>
                    </a:lnTo>
                    <a:lnTo>
                      <a:pt x="43" y="2"/>
                    </a:lnTo>
                    <a:lnTo>
                      <a:pt x="44" y="1"/>
                    </a:lnTo>
                    <a:lnTo>
                      <a:pt x="46" y="0"/>
                    </a:lnTo>
                    <a:lnTo>
                      <a:pt x="48" y="0"/>
                    </a:lnTo>
                    <a:lnTo>
                      <a:pt x="50" y="0"/>
                    </a:lnTo>
                    <a:lnTo>
                      <a:pt x="52" y="0"/>
                    </a:lnTo>
                    <a:lnTo>
                      <a:pt x="54" y="1"/>
                    </a:lnTo>
                    <a:lnTo>
                      <a:pt x="56" y="2"/>
                    </a:lnTo>
                    <a:lnTo>
                      <a:pt x="57" y="4"/>
                    </a:lnTo>
                    <a:lnTo>
                      <a:pt x="57" y="6"/>
                    </a:lnTo>
                    <a:lnTo>
                      <a:pt x="80" y="6"/>
                    </a:lnTo>
                    <a:lnTo>
                      <a:pt x="80" y="4"/>
                    </a:lnTo>
                    <a:lnTo>
                      <a:pt x="81" y="3"/>
                    </a:lnTo>
                    <a:lnTo>
                      <a:pt x="83" y="2"/>
                    </a:lnTo>
                    <a:lnTo>
                      <a:pt x="85" y="2"/>
                    </a:lnTo>
                    <a:lnTo>
                      <a:pt x="86" y="2"/>
                    </a:lnTo>
                    <a:lnTo>
                      <a:pt x="88" y="3"/>
                    </a:lnTo>
                    <a:lnTo>
                      <a:pt x="89" y="4"/>
                    </a:lnTo>
                    <a:lnTo>
                      <a:pt x="89" y="6"/>
                    </a:lnTo>
                    <a:lnTo>
                      <a:pt x="91" y="6"/>
                    </a:lnTo>
                    <a:lnTo>
                      <a:pt x="92" y="4"/>
                    </a:lnTo>
                    <a:lnTo>
                      <a:pt x="93" y="2"/>
                    </a:lnTo>
                    <a:lnTo>
                      <a:pt x="94" y="1"/>
                    </a:lnTo>
                    <a:lnTo>
                      <a:pt x="96" y="1"/>
                    </a:lnTo>
                    <a:lnTo>
                      <a:pt x="98" y="0"/>
                    </a:lnTo>
                    <a:lnTo>
                      <a:pt x="100" y="1"/>
                    </a:lnTo>
                    <a:lnTo>
                      <a:pt x="102" y="1"/>
                    </a:lnTo>
                    <a:lnTo>
                      <a:pt x="104" y="2"/>
                    </a:lnTo>
                    <a:lnTo>
                      <a:pt x="104" y="4"/>
                    </a:lnTo>
                    <a:lnTo>
                      <a:pt x="105" y="6"/>
                    </a:lnTo>
                    <a:lnTo>
                      <a:pt x="186" y="6"/>
                    </a:lnTo>
                    <a:lnTo>
                      <a:pt x="186" y="4"/>
                    </a:lnTo>
                    <a:lnTo>
                      <a:pt x="187" y="3"/>
                    </a:lnTo>
                    <a:lnTo>
                      <a:pt x="188" y="2"/>
                    </a:lnTo>
                    <a:lnTo>
                      <a:pt x="190" y="2"/>
                    </a:lnTo>
                    <a:lnTo>
                      <a:pt x="192" y="2"/>
                    </a:lnTo>
                    <a:lnTo>
                      <a:pt x="193" y="3"/>
                    </a:lnTo>
                    <a:lnTo>
                      <a:pt x="194" y="4"/>
                    </a:lnTo>
                    <a:lnTo>
                      <a:pt x="195" y="6"/>
                    </a:lnTo>
                    <a:lnTo>
                      <a:pt x="238" y="6"/>
                    </a:lnTo>
                    <a:lnTo>
                      <a:pt x="238" y="4"/>
                    </a:lnTo>
                    <a:lnTo>
                      <a:pt x="239" y="3"/>
                    </a:lnTo>
                    <a:lnTo>
                      <a:pt x="240" y="2"/>
                    </a:lnTo>
                    <a:lnTo>
                      <a:pt x="242" y="2"/>
                    </a:lnTo>
                    <a:lnTo>
                      <a:pt x="244" y="2"/>
                    </a:lnTo>
                    <a:lnTo>
                      <a:pt x="245" y="3"/>
                    </a:lnTo>
                    <a:lnTo>
                      <a:pt x="246" y="4"/>
                    </a:lnTo>
                    <a:lnTo>
                      <a:pt x="247" y="6"/>
                    </a:lnTo>
                    <a:lnTo>
                      <a:pt x="305" y="6"/>
                    </a:lnTo>
                    <a:lnTo>
                      <a:pt x="305" y="4"/>
                    </a:lnTo>
                    <a:lnTo>
                      <a:pt x="306" y="3"/>
                    </a:lnTo>
                    <a:lnTo>
                      <a:pt x="307" y="2"/>
                    </a:lnTo>
                    <a:lnTo>
                      <a:pt x="309" y="2"/>
                    </a:lnTo>
                    <a:lnTo>
                      <a:pt x="311" y="2"/>
                    </a:lnTo>
                    <a:lnTo>
                      <a:pt x="312" y="3"/>
                    </a:lnTo>
                    <a:lnTo>
                      <a:pt x="313" y="4"/>
                    </a:lnTo>
                    <a:lnTo>
                      <a:pt x="314" y="6"/>
                    </a:lnTo>
                    <a:lnTo>
                      <a:pt x="416" y="6"/>
                    </a:lnTo>
                    <a:lnTo>
                      <a:pt x="416" y="4"/>
                    </a:lnTo>
                    <a:lnTo>
                      <a:pt x="417" y="3"/>
                    </a:lnTo>
                    <a:lnTo>
                      <a:pt x="419" y="2"/>
                    </a:lnTo>
                    <a:lnTo>
                      <a:pt x="420" y="2"/>
                    </a:lnTo>
                    <a:lnTo>
                      <a:pt x="422" y="2"/>
                    </a:lnTo>
                    <a:lnTo>
                      <a:pt x="423" y="3"/>
                    </a:lnTo>
                    <a:lnTo>
                      <a:pt x="424" y="4"/>
                    </a:lnTo>
                    <a:lnTo>
                      <a:pt x="425" y="6"/>
                    </a:lnTo>
                    <a:lnTo>
                      <a:pt x="447" y="6"/>
                    </a:lnTo>
                    <a:lnTo>
                      <a:pt x="447" y="4"/>
                    </a:lnTo>
                    <a:lnTo>
                      <a:pt x="448" y="3"/>
                    </a:lnTo>
                    <a:lnTo>
                      <a:pt x="450" y="2"/>
                    </a:lnTo>
                    <a:lnTo>
                      <a:pt x="451" y="2"/>
                    </a:lnTo>
                    <a:lnTo>
                      <a:pt x="453" y="2"/>
                    </a:lnTo>
                    <a:lnTo>
                      <a:pt x="455" y="3"/>
                    </a:lnTo>
                    <a:lnTo>
                      <a:pt x="456" y="4"/>
                    </a:lnTo>
                    <a:lnTo>
                      <a:pt x="456" y="6"/>
                    </a:lnTo>
                    <a:lnTo>
                      <a:pt x="494" y="6"/>
                    </a:lnTo>
                    <a:lnTo>
                      <a:pt x="495" y="4"/>
                    </a:lnTo>
                    <a:lnTo>
                      <a:pt x="496" y="3"/>
                    </a:lnTo>
                    <a:lnTo>
                      <a:pt x="497" y="2"/>
                    </a:lnTo>
                    <a:lnTo>
                      <a:pt x="499" y="2"/>
                    </a:lnTo>
                    <a:lnTo>
                      <a:pt x="501" y="2"/>
                    </a:lnTo>
                    <a:lnTo>
                      <a:pt x="502" y="3"/>
                    </a:lnTo>
                    <a:lnTo>
                      <a:pt x="503" y="4"/>
                    </a:lnTo>
                    <a:lnTo>
                      <a:pt x="503" y="6"/>
                    </a:lnTo>
                    <a:lnTo>
                      <a:pt x="535" y="6"/>
                    </a:lnTo>
                    <a:lnTo>
                      <a:pt x="535" y="4"/>
                    </a:lnTo>
                    <a:lnTo>
                      <a:pt x="536" y="3"/>
                    </a:lnTo>
                    <a:lnTo>
                      <a:pt x="538" y="2"/>
                    </a:lnTo>
                    <a:lnTo>
                      <a:pt x="539" y="2"/>
                    </a:lnTo>
                    <a:lnTo>
                      <a:pt x="541" y="2"/>
                    </a:lnTo>
                    <a:lnTo>
                      <a:pt x="542" y="3"/>
                    </a:lnTo>
                    <a:lnTo>
                      <a:pt x="543" y="4"/>
                    </a:lnTo>
                    <a:lnTo>
                      <a:pt x="544" y="6"/>
                    </a:lnTo>
                    <a:lnTo>
                      <a:pt x="548" y="6"/>
                    </a:lnTo>
                    <a:lnTo>
                      <a:pt x="549" y="4"/>
                    </a:lnTo>
                    <a:lnTo>
                      <a:pt x="550" y="3"/>
                    </a:lnTo>
                    <a:lnTo>
                      <a:pt x="551" y="2"/>
                    </a:lnTo>
                    <a:lnTo>
                      <a:pt x="553" y="2"/>
                    </a:lnTo>
                    <a:lnTo>
                      <a:pt x="554" y="2"/>
                    </a:lnTo>
                    <a:lnTo>
                      <a:pt x="556" y="3"/>
                    </a:lnTo>
                    <a:lnTo>
                      <a:pt x="557" y="4"/>
                    </a:lnTo>
                    <a:lnTo>
                      <a:pt x="557" y="6"/>
                    </a:lnTo>
                    <a:lnTo>
                      <a:pt x="575" y="6"/>
                    </a:lnTo>
                    <a:lnTo>
                      <a:pt x="576" y="4"/>
                    </a:lnTo>
                    <a:lnTo>
                      <a:pt x="577" y="3"/>
                    </a:lnTo>
                    <a:lnTo>
                      <a:pt x="578" y="2"/>
                    </a:lnTo>
                    <a:lnTo>
                      <a:pt x="580" y="2"/>
                    </a:lnTo>
                    <a:lnTo>
                      <a:pt x="581" y="2"/>
                    </a:lnTo>
                    <a:lnTo>
                      <a:pt x="583" y="3"/>
                    </a:lnTo>
                    <a:lnTo>
                      <a:pt x="584" y="4"/>
                    </a:lnTo>
                    <a:lnTo>
                      <a:pt x="584" y="6"/>
                    </a:lnTo>
                    <a:lnTo>
                      <a:pt x="594" y="6"/>
                    </a:lnTo>
                    <a:lnTo>
                      <a:pt x="594" y="4"/>
                    </a:lnTo>
                    <a:lnTo>
                      <a:pt x="595" y="3"/>
                    </a:lnTo>
                    <a:lnTo>
                      <a:pt x="597" y="2"/>
                    </a:lnTo>
                    <a:lnTo>
                      <a:pt x="598" y="2"/>
                    </a:lnTo>
                    <a:lnTo>
                      <a:pt x="600" y="2"/>
                    </a:lnTo>
                    <a:lnTo>
                      <a:pt x="601" y="3"/>
                    </a:lnTo>
                    <a:lnTo>
                      <a:pt x="603" y="4"/>
                    </a:lnTo>
                    <a:lnTo>
                      <a:pt x="603" y="6"/>
                    </a:lnTo>
                    <a:lnTo>
                      <a:pt x="603" y="4"/>
                    </a:lnTo>
                    <a:lnTo>
                      <a:pt x="604" y="3"/>
                    </a:lnTo>
                    <a:lnTo>
                      <a:pt x="606" y="2"/>
                    </a:lnTo>
                    <a:lnTo>
                      <a:pt x="607" y="2"/>
                    </a:lnTo>
                    <a:lnTo>
                      <a:pt x="609" y="2"/>
                    </a:lnTo>
                    <a:lnTo>
                      <a:pt x="611" y="3"/>
                    </a:lnTo>
                    <a:lnTo>
                      <a:pt x="612" y="4"/>
                    </a:lnTo>
                    <a:lnTo>
                      <a:pt x="612" y="6"/>
                    </a:lnTo>
                    <a:lnTo>
                      <a:pt x="630" y="6"/>
                    </a:lnTo>
                    <a:lnTo>
                      <a:pt x="630" y="4"/>
                    </a:lnTo>
                    <a:lnTo>
                      <a:pt x="631" y="3"/>
                    </a:lnTo>
                    <a:lnTo>
                      <a:pt x="633" y="2"/>
                    </a:lnTo>
                    <a:lnTo>
                      <a:pt x="635" y="2"/>
                    </a:lnTo>
                    <a:lnTo>
                      <a:pt x="636" y="2"/>
                    </a:lnTo>
                    <a:lnTo>
                      <a:pt x="638" y="3"/>
                    </a:lnTo>
                    <a:lnTo>
                      <a:pt x="639" y="4"/>
                    </a:lnTo>
                    <a:lnTo>
                      <a:pt x="639" y="6"/>
                    </a:lnTo>
                    <a:lnTo>
                      <a:pt x="644" y="6"/>
                    </a:lnTo>
                    <a:lnTo>
                      <a:pt x="645" y="4"/>
                    </a:lnTo>
                    <a:lnTo>
                      <a:pt x="646" y="3"/>
                    </a:lnTo>
                    <a:lnTo>
                      <a:pt x="647" y="2"/>
                    </a:lnTo>
                    <a:lnTo>
                      <a:pt x="649" y="2"/>
                    </a:lnTo>
                    <a:lnTo>
                      <a:pt x="651" y="2"/>
                    </a:lnTo>
                    <a:lnTo>
                      <a:pt x="652" y="3"/>
                    </a:lnTo>
                    <a:lnTo>
                      <a:pt x="653" y="4"/>
                    </a:lnTo>
                    <a:lnTo>
                      <a:pt x="653" y="6"/>
                    </a:lnTo>
                    <a:lnTo>
                      <a:pt x="722" y="6"/>
                    </a:lnTo>
                    <a:lnTo>
                      <a:pt x="722" y="140"/>
                    </a:lnTo>
                    <a:lnTo>
                      <a:pt x="747" y="140"/>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70" name="Freeform 802"/>
              <p:cNvSpPr>
                <a:spLocks/>
              </p:cNvSpPr>
              <p:nvPr/>
            </p:nvSpPr>
            <p:spPr bwMode="auto">
              <a:xfrm>
                <a:off x="4838" y="2447"/>
                <a:ext cx="13" cy="10"/>
              </a:xfrm>
              <a:custGeom>
                <a:avLst/>
                <a:gdLst>
                  <a:gd name="T0" fmla="*/ 1 w 13"/>
                  <a:gd name="T1" fmla="*/ 0 h 10"/>
                  <a:gd name="T2" fmla="*/ 13 w 13"/>
                  <a:gd name="T3" fmla="*/ 5 h 10"/>
                  <a:gd name="T4" fmla="*/ 1 w 13"/>
                  <a:gd name="T5" fmla="*/ 10 h 10"/>
                  <a:gd name="T6" fmla="*/ 0 w 13"/>
                  <a:gd name="T7" fmla="*/ 7 h 10"/>
                  <a:gd name="T8" fmla="*/ 0 w 13"/>
                  <a:gd name="T9" fmla="*/ 5 h 10"/>
                  <a:gd name="T10" fmla="*/ 0 w 13"/>
                  <a:gd name="T11" fmla="*/ 3 h 10"/>
                  <a:gd name="T12" fmla="*/ 1 w 13"/>
                  <a:gd name="T13" fmla="*/ 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 y="0"/>
                    </a:moveTo>
                    <a:lnTo>
                      <a:pt x="13" y="5"/>
                    </a:lnTo>
                    <a:lnTo>
                      <a:pt x="1" y="10"/>
                    </a:lnTo>
                    <a:lnTo>
                      <a:pt x="0" y="7"/>
                    </a:lnTo>
                    <a:lnTo>
                      <a:pt x="0" y="5"/>
                    </a:lnTo>
                    <a:lnTo>
                      <a:pt x="0" y="3"/>
                    </a:lnTo>
                    <a:lnTo>
                      <a:pt x="1"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71" name="Freeform 803"/>
              <p:cNvSpPr>
                <a:spLocks/>
              </p:cNvSpPr>
              <p:nvPr/>
            </p:nvSpPr>
            <p:spPr bwMode="auto">
              <a:xfrm>
                <a:off x="4045" y="2344"/>
                <a:ext cx="12" cy="155"/>
              </a:xfrm>
              <a:custGeom>
                <a:avLst/>
                <a:gdLst>
                  <a:gd name="T0" fmla="*/ 0 w 12"/>
                  <a:gd name="T1" fmla="*/ 0 h 155"/>
                  <a:gd name="T2" fmla="*/ 0 w 12"/>
                  <a:gd name="T3" fmla="*/ 4 h 155"/>
                  <a:gd name="T4" fmla="*/ 12 w 12"/>
                  <a:gd name="T5" fmla="*/ 4 h 155"/>
                  <a:gd name="T6" fmla="*/ 12 w 12"/>
                  <a:gd name="T7" fmla="*/ 155 h 155"/>
                  <a:gd name="T8" fmla="*/ 0 60000 65536"/>
                  <a:gd name="T9" fmla="*/ 0 60000 65536"/>
                  <a:gd name="T10" fmla="*/ 0 60000 65536"/>
                  <a:gd name="T11" fmla="*/ 0 60000 65536"/>
                  <a:gd name="T12" fmla="*/ 0 w 12"/>
                  <a:gd name="T13" fmla="*/ 0 h 155"/>
                  <a:gd name="T14" fmla="*/ 12 w 12"/>
                  <a:gd name="T15" fmla="*/ 155 h 155"/>
                </a:gdLst>
                <a:ahLst/>
                <a:cxnLst>
                  <a:cxn ang="T8">
                    <a:pos x="T0" y="T1"/>
                  </a:cxn>
                  <a:cxn ang="T9">
                    <a:pos x="T2" y="T3"/>
                  </a:cxn>
                  <a:cxn ang="T10">
                    <a:pos x="T4" y="T5"/>
                  </a:cxn>
                  <a:cxn ang="T11">
                    <a:pos x="T6" y="T7"/>
                  </a:cxn>
                </a:cxnLst>
                <a:rect l="T12" t="T13" r="T14" b="T15"/>
                <a:pathLst>
                  <a:path w="12" h="155">
                    <a:moveTo>
                      <a:pt x="0" y="0"/>
                    </a:moveTo>
                    <a:lnTo>
                      <a:pt x="0" y="4"/>
                    </a:lnTo>
                    <a:lnTo>
                      <a:pt x="12" y="4"/>
                    </a:lnTo>
                    <a:lnTo>
                      <a:pt x="12" y="155"/>
                    </a:lnTo>
                  </a:path>
                </a:pathLst>
              </a:custGeom>
              <a:noFill/>
              <a:ln w="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72" name="Freeform 804"/>
              <p:cNvSpPr>
                <a:spLocks/>
              </p:cNvSpPr>
              <p:nvPr/>
            </p:nvSpPr>
            <p:spPr bwMode="auto">
              <a:xfrm>
                <a:off x="4040" y="2336"/>
                <a:ext cx="11" cy="9"/>
              </a:xfrm>
              <a:custGeom>
                <a:avLst/>
                <a:gdLst>
                  <a:gd name="T0" fmla="*/ 0 w 11"/>
                  <a:gd name="T1" fmla="*/ 9 h 9"/>
                  <a:gd name="T2" fmla="*/ 5 w 11"/>
                  <a:gd name="T3" fmla="*/ 0 h 9"/>
                  <a:gd name="T4" fmla="*/ 11 w 11"/>
                  <a:gd name="T5" fmla="*/ 9 h 9"/>
                  <a:gd name="T6" fmla="*/ 8 w 11"/>
                  <a:gd name="T7" fmla="*/ 9 h 9"/>
                  <a:gd name="T8" fmla="*/ 5 w 11"/>
                  <a:gd name="T9" fmla="*/ 9 h 9"/>
                  <a:gd name="T10" fmla="*/ 3 w 11"/>
                  <a:gd name="T11" fmla="*/ 9 h 9"/>
                  <a:gd name="T12" fmla="*/ 0 w 11"/>
                  <a:gd name="T13" fmla="*/ 9 h 9"/>
                  <a:gd name="T14" fmla="*/ 0 60000 65536"/>
                  <a:gd name="T15" fmla="*/ 0 60000 65536"/>
                  <a:gd name="T16" fmla="*/ 0 60000 65536"/>
                  <a:gd name="T17" fmla="*/ 0 60000 65536"/>
                  <a:gd name="T18" fmla="*/ 0 60000 65536"/>
                  <a:gd name="T19" fmla="*/ 0 60000 65536"/>
                  <a:gd name="T20" fmla="*/ 0 60000 65536"/>
                  <a:gd name="T21" fmla="*/ 0 w 11"/>
                  <a:gd name="T22" fmla="*/ 0 h 9"/>
                  <a:gd name="T23" fmla="*/ 11 w 11"/>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9">
                    <a:moveTo>
                      <a:pt x="0" y="9"/>
                    </a:moveTo>
                    <a:lnTo>
                      <a:pt x="5" y="0"/>
                    </a:lnTo>
                    <a:lnTo>
                      <a:pt x="11" y="9"/>
                    </a:lnTo>
                    <a:lnTo>
                      <a:pt x="8" y="9"/>
                    </a:lnTo>
                    <a:lnTo>
                      <a:pt x="5" y="9"/>
                    </a:lnTo>
                    <a:lnTo>
                      <a:pt x="3"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73" name="Freeform 805"/>
              <p:cNvSpPr>
                <a:spLocks/>
              </p:cNvSpPr>
              <p:nvPr/>
            </p:nvSpPr>
            <p:spPr bwMode="auto">
              <a:xfrm>
                <a:off x="2067" y="2325"/>
                <a:ext cx="1827" cy="782"/>
              </a:xfrm>
              <a:custGeom>
                <a:avLst/>
                <a:gdLst>
                  <a:gd name="T0" fmla="*/ 1816 w 1827"/>
                  <a:gd name="T1" fmla="*/ 0 h 782"/>
                  <a:gd name="T2" fmla="*/ 1750 w 1827"/>
                  <a:gd name="T3" fmla="*/ 677 h 782"/>
                  <a:gd name="T4" fmla="*/ 1749 w 1827"/>
                  <a:gd name="T5" fmla="*/ 675 h 782"/>
                  <a:gd name="T6" fmla="*/ 1745 w 1827"/>
                  <a:gd name="T7" fmla="*/ 674 h 782"/>
                  <a:gd name="T8" fmla="*/ 1742 w 1827"/>
                  <a:gd name="T9" fmla="*/ 675 h 782"/>
                  <a:gd name="T10" fmla="*/ 1741 w 1827"/>
                  <a:gd name="T11" fmla="*/ 677 h 782"/>
                  <a:gd name="T12" fmla="*/ 1467 w 1827"/>
                  <a:gd name="T13" fmla="*/ 676 h 782"/>
                  <a:gd name="T14" fmla="*/ 1465 w 1827"/>
                  <a:gd name="T15" fmla="*/ 673 h 782"/>
                  <a:gd name="T16" fmla="*/ 1461 w 1827"/>
                  <a:gd name="T17" fmla="*/ 672 h 782"/>
                  <a:gd name="T18" fmla="*/ 1457 w 1827"/>
                  <a:gd name="T19" fmla="*/ 673 h 782"/>
                  <a:gd name="T20" fmla="*/ 1454 w 1827"/>
                  <a:gd name="T21" fmla="*/ 676 h 782"/>
                  <a:gd name="T22" fmla="*/ 1306 w 1827"/>
                  <a:gd name="T23" fmla="*/ 677 h 782"/>
                  <a:gd name="T24" fmla="*/ 1304 w 1827"/>
                  <a:gd name="T25" fmla="*/ 675 h 782"/>
                  <a:gd name="T26" fmla="*/ 1301 w 1827"/>
                  <a:gd name="T27" fmla="*/ 674 h 782"/>
                  <a:gd name="T28" fmla="*/ 1298 w 1827"/>
                  <a:gd name="T29" fmla="*/ 675 h 782"/>
                  <a:gd name="T30" fmla="*/ 1297 w 1827"/>
                  <a:gd name="T31" fmla="*/ 677 h 782"/>
                  <a:gd name="T32" fmla="*/ 934 w 1827"/>
                  <a:gd name="T33" fmla="*/ 676 h 782"/>
                  <a:gd name="T34" fmla="*/ 931 w 1827"/>
                  <a:gd name="T35" fmla="*/ 674 h 782"/>
                  <a:gd name="T36" fmla="*/ 928 w 1827"/>
                  <a:gd name="T37" fmla="*/ 674 h 782"/>
                  <a:gd name="T38" fmla="*/ 926 w 1827"/>
                  <a:gd name="T39" fmla="*/ 676 h 782"/>
                  <a:gd name="T40" fmla="*/ 682 w 1827"/>
                  <a:gd name="T41" fmla="*/ 677 h 782"/>
                  <a:gd name="T42" fmla="*/ 681 w 1827"/>
                  <a:gd name="T43" fmla="*/ 675 h 782"/>
                  <a:gd name="T44" fmla="*/ 678 w 1827"/>
                  <a:gd name="T45" fmla="*/ 674 h 782"/>
                  <a:gd name="T46" fmla="*/ 674 w 1827"/>
                  <a:gd name="T47" fmla="*/ 675 h 782"/>
                  <a:gd name="T48" fmla="*/ 673 w 1827"/>
                  <a:gd name="T49" fmla="*/ 677 h 782"/>
                  <a:gd name="T50" fmla="*/ 628 w 1827"/>
                  <a:gd name="T51" fmla="*/ 676 h 782"/>
                  <a:gd name="T52" fmla="*/ 625 w 1827"/>
                  <a:gd name="T53" fmla="*/ 674 h 782"/>
                  <a:gd name="T54" fmla="*/ 622 w 1827"/>
                  <a:gd name="T55" fmla="*/ 674 h 782"/>
                  <a:gd name="T56" fmla="*/ 619 w 1827"/>
                  <a:gd name="T57" fmla="*/ 676 h 782"/>
                  <a:gd name="T58" fmla="*/ 576 w 1827"/>
                  <a:gd name="T59" fmla="*/ 677 h 782"/>
                  <a:gd name="T60" fmla="*/ 575 w 1827"/>
                  <a:gd name="T61" fmla="*/ 675 h 782"/>
                  <a:gd name="T62" fmla="*/ 572 w 1827"/>
                  <a:gd name="T63" fmla="*/ 674 h 782"/>
                  <a:gd name="T64" fmla="*/ 569 w 1827"/>
                  <a:gd name="T65" fmla="*/ 675 h 782"/>
                  <a:gd name="T66" fmla="*/ 567 w 1827"/>
                  <a:gd name="T67" fmla="*/ 677 h 782"/>
                  <a:gd name="T68" fmla="*/ 526 w 1827"/>
                  <a:gd name="T69" fmla="*/ 782 h 782"/>
                  <a:gd name="T70" fmla="*/ 483 w 1827"/>
                  <a:gd name="T71" fmla="*/ 780 h 782"/>
                  <a:gd name="T72" fmla="*/ 481 w 1827"/>
                  <a:gd name="T73" fmla="*/ 779 h 782"/>
                  <a:gd name="T74" fmla="*/ 477 w 1827"/>
                  <a:gd name="T75" fmla="*/ 779 h 782"/>
                  <a:gd name="T76" fmla="*/ 475 w 1827"/>
                  <a:gd name="T77" fmla="*/ 780 h 782"/>
                  <a:gd name="T78" fmla="*/ 306 w 1827"/>
                  <a:gd name="T79" fmla="*/ 782 h 782"/>
                  <a:gd name="T80" fmla="*/ 305 w 1827"/>
                  <a:gd name="T81" fmla="*/ 779 h 782"/>
                  <a:gd name="T82" fmla="*/ 301 w 1827"/>
                  <a:gd name="T83" fmla="*/ 778 h 782"/>
                  <a:gd name="T84" fmla="*/ 298 w 1827"/>
                  <a:gd name="T85" fmla="*/ 779 h 782"/>
                  <a:gd name="T86" fmla="*/ 297 w 1827"/>
                  <a:gd name="T87" fmla="*/ 782 h 782"/>
                  <a:gd name="T88" fmla="*/ 154 w 1827"/>
                  <a:gd name="T89" fmla="*/ 780 h 782"/>
                  <a:gd name="T90" fmla="*/ 152 w 1827"/>
                  <a:gd name="T91" fmla="*/ 779 h 782"/>
                  <a:gd name="T92" fmla="*/ 148 w 1827"/>
                  <a:gd name="T93" fmla="*/ 779 h 782"/>
                  <a:gd name="T94" fmla="*/ 146 w 1827"/>
                  <a:gd name="T95" fmla="*/ 780 h 782"/>
                  <a:gd name="T96" fmla="*/ 83 w 1827"/>
                  <a:gd name="T97" fmla="*/ 782 h 782"/>
                  <a:gd name="T98" fmla="*/ 82 w 1827"/>
                  <a:gd name="T99" fmla="*/ 779 h 782"/>
                  <a:gd name="T100" fmla="*/ 79 w 1827"/>
                  <a:gd name="T101" fmla="*/ 778 h 782"/>
                  <a:gd name="T102" fmla="*/ 75 w 1827"/>
                  <a:gd name="T103" fmla="*/ 779 h 782"/>
                  <a:gd name="T104" fmla="*/ 74 w 1827"/>
                  <a:gd name="T105" fmla="*/ 782 h 782"/>
                  <a:gd name="T106" fmla="*/ 0 w 1827"/>
                  <a:gd name="T107" fmla="*/ 772 h 7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827"/>
                  <a:gd name="T163" fmla="*/ 0 h 782"/>
                  <a:gd name="T164" fmla="*/ 1827 w 1827"/>
                  <a:gd name="T165" fmla="*/ 782 h 78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827" h="782">
                    <a:moveTo>
                      <a:pt x="1827" y="0"/>
                    </a:moveTo>
                    <a:lnTo>
                      <a:pt x="1816" y="0"/>
                    </a:lnTo>
                    <a:lnTo>
                      <a:pt x="1816" y="677"/>
                    </a:lnTo>
                    <a:lnTo>
                      <a:pt x="1750" y="677"/>
                    </a:lnTo>
                    <a:lnTo>
                      <a:pt x="1749" y="676"/>
                    </a:lnTo>
                    <a:lnTo>
                      <a:pt x="1749" y="675"/>
                    </a:lnTo>
                    <a:lnTo>
                      <a:pt x="1747" y="674"/>
                    </a:lnTo>
                    <a:lnTo>
                      <a:pt x="1745" y="674"/>
                    </a:lnTo>
                    <a:lnTo>
                      <a:pt x="1744" y="674"/>
                    </a:lnTo>
                    <a:lnTo>
                      <a:pt x="1742" y="675"/>
                    </a:lnTo>
                    <a:lnTo>
                      <a:pt x="1741" y="676"/>
                    </a:lnTo>
                    <a:lnTo>
                      <a:pt x="1741" y="677"/>
                    </a:lnTo>
                    <a:lnTo>
                      <a:pt x="1468" y="677"/>
                    </a:lnTo>
                    <a:lnTo>
                      <a:pt x="1467" y="676"/>
                    </a:lnTo>
                    <a:lnTo>
                      <a:pt x="1466" y="674"/>
                    </a:lnTo>
                    <a:lnTo>
                      <a:pt x="1465" y="673"/>
                    </a:lnTo>
                    <a:lnTo>
                      <a:pt x="1463" y="672"/>
                    </a:lnTo>
                    <a:lnTo>
                      <a:pt x="1461" y="672"/>
                    </a:lnTo>
                    <a:lnTo>
                      <a:pt x="1459" y="672"/>
                    </a:lnTo>
                    <a:lnTo>
                      <a:pt x="1457" y="673"/>
                    </a:lnTo>
                    <a:lnTo>
                      <a:pt x="1455" y="674"/>
                    </a:lnTo>
                    <a:lnTo>
                      <a:pt x="1454" y="676"/>
                    </a:lnTo>
                    <a:lnTo>
                      <a:pt x="1454" y="677"/>
                    </a:lnTo>
                    <a:lnTo>
                      <a:pt x="1306" y="677"/>
                    </a:lnTo>
                    <a:lnTo>
                      <a:pt x="1305" y="676"/>
                    </a:lnTo>
                    <a:lnTo>
                      <a:pt x="1304" y="675"/>
                    </a:lnTo>
                    <a:lnTo>
                      <a:pt x="1303" y="674"/>
                    </a:lnTo>
                    <a:lnTo>
                      <a:pt x="1301" y="674"/>
                    </a:lnTo>
                    <a:lnTo>
                      <a:pt x="1300" y="674"/>
                    </a:lnTo>
                    <a:lnTo>
                      <a:pt x="1298" y="675"/>
                    </a:lnTo>
                    <a:lnTo>
                      <a:pt x="1297" y="676"/>
                    </a:lnTo>
                    <a:lnTo>
                      <a:pt x="1297" y="677"/>
                    </a:lnTo>
                    <a:lnTo>
                      <a:pt x="934" y="677"/>
                    </a:lnTo>
                    <a:lnTo>
                      <a:pt x="934" y="676"/>
                    </a:lnTo>
                    <a:lnTo>
                      <a:pt x="933" y="675"/>
                    </a:lnTo>
                    <a:lnTo>
                      <a:pt x="931" y="674"/>
                    </a:lnTo>
                    <a:lnTo>
                      <a:pt x="930" y="674"/>
                    </a:lnTo>
                    <a:lnTo>
                      <a:pt x="928" y="674"/>
                    </a:lnTo>
                    <a:lnTo>
                      <a:pt x="926" y="675"/>
                    </a:lnTo>
                    <a:lnTo>
                      <a:pt x="926" y="676"/>
                    </a:lnTo>
                    <a:lnTo>
                      <a:pt x="925" y="677"/>
                    </a:lnTo>
                    <a:lnTo>
                      <a:pt x="682" y="677"/>
                    </a:lnTo>
                    <a:lnTo>
                      <a:pt x="682" y="676"/>
                    </a:lnTo>
                    <a:lnTo>
                      <a:pt x="681" y="675"/>
                    </a:lnTo>
                    <a:lnTo>
                      <a:pt x="679" y="674"/>
                    </a:lnTo>
                    <a:lnTo>
                      <a:pt x="678" y="674"/>
                    </a:lnTo>
                    <a:lnTo>
                      <a:pt x="676" y="674"/>
                    </a:lnTo>
                    <a:lnTo>
                      <a:pt x="674" y="675"/>
                    </a:lnTo>
                    <a:lnTo>
                      <a:pt x="673" y="676"/>
                    </a:lnTo>
                    <a:lnTo>
                      <a:pt x="673" y="677"/>
                    </a:lnTo>
                    <a:lnTo>
                      <a:pt x="628" y="677"/>
                    </a:lnTo>
                    <a:lnTo>
                      <a:pt x="628" y="676"/>
                    </a:lnTo>
                    <a:lnTo>
                      <a:pt x="627" y="675"/>
                    </a:lnTo>
                    <a:lnTo>
                      <a:pt x="625" y="674"/>
                    </a:lnTo>
                    <a:lnTo>
                      <a:pt x="624" y="674"/>
                    </a:lnTo>
                    <a:lnTo>
                      <a:pt x="622" y="674"/>
                    </a:lnTo>
                    <a:lnTo>
                      <a:pt x="620" y="675"/>
                    </a:lnTo>
                    <a:lnTo>
                      <a:pt x="619" y="676"/>
                    </a:lnTo>
                    <a:lnTo>
                      <a:pt x="619" y="677"/>
                    </a:lnTo>
                    <a:lnTo>
                      <a:pt x="576" y="677"/>
                    </a:lnTo>
                    <a:lnTo>
                      <a:pt x="576" y="676"/>
                    </a:lnTo>
                    <a:lnTo>
                      <a:pt x="575" y="675"/>
                    </a:lnTo>
                    <a:lnTo>
                      <a:pt x="573" y="674"/>
                    </a:lnTo>
                    <a:lnTo>
                      <a:pt x="572" y="674"/>
                    </a:lnTo>
                    <a:lnTo>
                      <a:pt x="570" y="674"/>
                    </a:lnTo>
                    <a:lnTo>
                      <a:pt x="569" y="675"/>
                    </a:lnTo>
                    <a:lnTo>
                      <a:pt x="568" y="676"/>
                    </a:lnTo>
                    <a:lnTo>
                      <a:pt x="567" y="677"/>
                    </a:lnTo>
                    <a:lnTo>
                      <a:pt x="526" y="677"/>
                    </a:lnTo>
                    <a:lnTo>
                      <a:pt x="526" y="782"/>
                    </a:lnTo>
                    <a:lnTo>
                      <a:pt x="483" y="782"/>
                    </a:lnTo>
                    <a:lnTo>
                      <a:pt x="483" y="780"/>
                    </a:lnTo>
                    <a:lnTo>
                      <a:pt x="482" y="779"/>
                    </a:lnTo>
                    <a:lnTo>
                      <a:pt x="481" y="779"/>
                    </a:lnTo>
                    <a:lnTo>
                      <a:pt x="479" y="778"/>
                    </a:lnTo>
                    <a:lnTo>
                      <a:pt x="477" y="779"/>
                    </a:lnTo>
                    <a:lnTo>
                      <a:pt x="476" y="779"/>
                    </a:lnTo>
                    <a:lnTo>
                      <a:pt x="475" y="780"/>
                    </a:lnTo>
                    <a:lnTo>
                      <a:pt x="474" y="782"/>
                    </a:lnTo>
                    <a:lnTo>
                      <a:pt x="306" y="782"/>
                    </a:lnTo>
                    <a:lnTo>
                      <a:pt x="306" y="780"/>
                    </a:lnTo>
                    <a:lnTo>
                      <a:pt x="305" y="779"/>
                    </a:lnTo>
                    <a:lnTo>
                      <a:pt x="303" y="779"/>
                    </a:lnTo>
                    <a:lnTo>
                      <a:pt x="301" y="778"/>
                    </a:lnTo>
                    <a:lnTo>
                      <a:pt x="300" y="779"/>
                    </a:lnTo>
                    <a:lnTo>
                      <a:pt x="298" y="779"/>
                    </a:lnTo>
                    <a:lnTo>
                      <a:pt x="297" y="780"/>
                    </a:lnTo>
                    <a:lnTo>
                      <a:pt x="297" y="782"/>
                    </a:lnTo>
                    <a:lnTo>
                      <a:pt x="155" y="782"/>
                    </a:lnTo>
                    <a:lnTo>
                      <a:pt x="154" y="780"/>
                    </a:lnTo>
                    <a:lnTo>
                      <a:pt x="153" y="779"/>
                    </a:lnTo>
                    <a:lnTo>
                      <a:pt x="152" y="779"/>
                    </a:lnTo>
                    <a:lnTo>
                      <a:pt x="150" y="778"/>
                    </a:lnTo>
                    <a:lnTo>
                      <a:pt x="148" y="779"/>
                    </a:lnTo>
                    <a:lnTo>
                      <a:pt x="147" y="779"/>
                    </a:lnTo>
                    <a:lnTo>
                      <a:pt x="146" y="780"/>
                    </a:lnTo>
                    <a:lnTo>
                      <a:pt x="146" y="782"/>
                    </a:lnTo>
                    <a:lnTo>
                      <a:pt x="83" y="782"/>
                    </a:lnTo>
                    <a:lnTo>
                      <a:pt x="83" y="780"/>
                    </a:lnTo>
                    <a:lnTo>
                      <a:pt x="82" y="779"/>
                    </a:lnTo>
                    <a:lnTo>
                      <a:pt x="80" y="779"/>
                    </a:lnTo>
                    <a:lnTo>
                      <a:pt x="79" y="778"/>
                    </a:lnTo>
                    <a:lnTo>
                      <a:pt x="77" y="779"/>
                    </a:lnTo>
                    <a:lnTo>
                      <a:pt x="75" y="779"/>
                    </a:lnTo>
                    <a:lnTo>
                      <a:pt x="75" y="780"/>
                    </a:lnTo>
                    <a:lnTo>
                      <a:pt x="74" y="782"/>
                    </a:lnTo>
                    <a:lnTo>
                      <a:pt x="0" y="782"/>
                    </a:lnTo>
                    <a:lnTo>
                      <a:pt x="0" y="772"/>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74" name="Freeform 806"/>
              <p:cNvSpPr>
                <a:spLocks/>
              </p:cNvSpPr>
              <p:nvPr/>
            </p:nvSpPr>
            <p:spPr bwMode="auto">
              <a:xfrm>
                <a:off x="3893" y="2323"/>
                <a:ext cx="9" cy="5"/>
              </a:xfrm>
              <a:custGeom>
                <a:avLst/>
                <a:gdLst>
                  <a:gd name="T0" fmla="*/ 1 w 9"/>
                  <a:gd name="T1" fmla="*/ 0 h 5"/>
                  <a:gd name="T2" fmla="*/ 9 w 9"/>
                  <a:gd name="T3" fmla="*/ 2 h 5"/>
                  <a:gd name="T4" fmla="*/ 1 w 9"/>
                  <a:gd name="T5" fmla="*/ 5 h 5"/>
                  <a:gd name="T6" fmla="*/ 1 w 9"/>
                  <a:gd name="T7" fmla="*/ 4 h 5"/>
                  <a:gd name="T8" fmla="*/ 0 w 9"/>
                  <a:gd name="T9" fmla="*/ 2 h 5"/>
                  <a:gd name="T10" fmla="*/ 1 w 9"/>
                  <a:gd name="T11" fmla="*/ 1 h 5"/>
                  <a:gd name="T12" fmla="*/ 1 w 9"/>
                  <a:gd name="T13" fmla="*/ 0 h 5"/>
                  <a:gd name="T14" fmla="*/ 0 60000 65536"/>
                  <a:gd name="T15" fmla="*/ 0 60000 65536"/>
                  <a:gd name="T16" fmla="*/ 0 60000 65536"/>
                  <a:gd name="T17" fmla="*/ 0 60000 65536"/>
                  <a:gd name="T18" fmla="*/ 0 60000 65536"/>
                  <a:gd name="T19" fmla="*/ 0 60000 65536"/>
                  <a:gd name="T20" fmla="*/ 0 60000 65536"/>
                  <a:gd name="T21" fmla="*/ 0 w 9"/>
                  <a:gd name="T22" fmla="*/ 0 h 5"/>
                  <a:gd name="T23" fmla="*/ 9 w 9"/>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5">
                    <a:moveTo>
                      <a:pt x="1" y="0"/>
                    </a:moveTo>
                    <a:lnTo>
                      <a:pt x="9" y="2"/>
                    </a:lnTo>
                    <a:lnTo>
                      <a:pt x="1" y="5"/>
                    </a:lnTo>
                    <a:lnTo>
                      <a:pt x="1" y="4"/>
                    </a:lnTo>
                    <a:lnTo>
                      <a:pt x="0" y="2"/>
                    </a:lnTo>
                    <a:lnTo>
                      <a:pt x="1" y="1"/>
                    </a:lnTo>
                    <a:lnTo>
                      <a:pt x="1" y="0"/>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75" name="Freeform 807"/>
              <p:cNvSpPr>
                <a:spLocks/>
              </p:cNvSpPr>
              <p:nvPr/>
            </p:nvSpPr>
            <p:spPr bwMode="auto">
              <a:xfrm>
                <a:off x="2063" y="3091"/>
                <a:ext cx="8" cy="6"/>
              </a:xfrm>
              <a:custGeom>
                <a:avLst/>
                <a:gdLst>
                  <a:gd name="T0" fmla="*/ 0 w 8"/>
                  <a:gd name="T1" fmla="*/ 6 h 6"/>
                  <a:gd name="T2" fmla="*/ 4 w 8"/>
                  <a:gd name="T3" fmla="*/ 0 h 6"/>
                  <a:gd name="T4" fmla="*/ 8 w 8"/>
                  <a:gd name="T5" fmla="*/ 6 h 6"/>
                  <a:gd name="T6" fmla="*/ 6 w 8"/>
                  <a:gd name="T7" fmla="*/ 6 h 6"/>
                  <a:gd name="T8" fmla="*/ 4 w 8"/>
                  <a:gd name="T9" fmla="*/ 6 h 6"/>
                  <a:gd name="T10" fmla="*/ 2 w 8"/>
                  <a:gd name="T11" fmla="*/ 6 h 6"/>
                  <a:gd name="T12" fmla="*/ 0 w 8"/>
                  <a:gd name="T13" fmla="*/ 6 h 6"/>
                  <a:gd name="T14" fmla="*/ 0 60000 65536"/>
                  <a:gd name="T15" fmla="*/ 0 60000 65536"/>
                  <a:gd name="T16" fmla="*/ 0 60000 65536"/>
                  <a:gd name="T17" fmla="*/ 0 60000 65536"/>
                  <a:gd name="T18" fmla="*/ 0 60000 65536"/>
                  <a:gd name="T19" fmla="*/ 0 60000 65536"/>
                  <a:gd name="T20" fmla="*/ 0 60000 65536"/>
                  <a:gd name="T21" fmla="*/ 0 w 8"/>
                  <a:gd name="T22" fmla="*/ 0 h 6"/>
                  <a:gd name="T23" fmla="*/ 8 w 8"/>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6">
                    <a:moveTo>
                      <a:pt x="0" y="6"/>
                    </a:moveTo>
                    <a:lnTo>
                      <a:pt x="4" y="0"/>
                    </a:lnTo>
                    <a:lnTo>
                      <a:pt x="8" y="6"/>
                    </a:lnTo>
                    <a:lnTo>
                      <a:pt x="6" y="6"/>
                    </a:lnTo>
                    <a:lnTo>
                      <a:pt x="4" y="6"/>
                    </a:lnTo>
                    <a:lnTo>
                      <a:pt x="2" y="6"/>
                    </a:lnTo>
                    <a:lnTo>
                      <a:pt x="0" y="6"/>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76" name="Freeform 808"/>
              <p:cNvSpPr>
                <a:spLocks/>
              </p:cNvSpPr>
              <p:nvPr/>
            </p:nvSpPr>
            <p:spPr bwMode="auto">
              <a:xfrm>
                <a:off x="3754" y="1352"/>
                <a:ext cx="358" cy="907"/>
              </a:xfrm>
              <a:custGeom>
                <a:avLst/>
                <a:gdLst>
                  <a:gd name="T0" fmla="*/ 16 w 358"/>
                  <a:gd name="T1" fmla="*/ 3 h 907"/>
                  <a:gd name="T2" fmla="*/ 17 w 358"/>
                  <a:gd name="T3" fmla="*/ 0 h 907"/>
                  <a:gd name="T4" fmla="*/ 21 w 358"/>
                  <a:gd name="T5" fmla="*/ 0 h 907"/>
                  <a:gd name="T6" fmla="*/ 24 w 358"/>
                  <a:gd name="T7" fmla="*/ 0 h 907"/>
                  <a:gd name="T8" fmla="*/ 25 w 358"/>
                  <a:gd name="T9" fmla="*/ 3 h 907"/>
                  <a:gd name="T10" fmla="*/ 38 w 358"/>
                  <a:gd name="T11" fmla="*/ 507 h 907"/>
                  <a:gd name="T12" fmla="*/ 68 w 358"/>
                  <a:gd name="T13" fmla="*/ 505 h 907"/>
                  <a:gd name="T14" fmla="*/ 71 w 358"/>
                  <a:gd name="T15" fmla="*/ 504 h 907"/>
                  <a:gd name="T16" fmla="*/ 74 w 358"/>
                  <a:gd name="T17" fmla="*/ 504 h 907"/>
                  <a:gd name="T18" fmla="*/ 77 w 358"/>
                  <a:gd name="T19" fmla="*/ 505 h 907"/>
                  <a:gd name="T20" fmla="*/ 86 w 358"/>
                  <a:gd name="T21" fmla="*/ 507 h 907"/>
                  <a:gd name="T22" fmla="*/ 87 w 358"/>
                  <a:gd name="T23" fmla="*/ 503 h 907"/>
                  <a:gd name="T24" fmla="*/ 91 w 358"/>
                  <a:gd name="T25" fmla="*/ 501 h 907"/>
                  <a:gd name="T26" fmla="*/ 96 w 358"/>
                  <a:gd name="T27" fmla="*/ 500 h 907"/>
                  <a:gd name="T28" fmla="*/ 100 w 358"/>
                  <a:gd name="T29" fmla="*/ 502 h 907"/>
                  <a:gd name="T30" fmla="*/ 102 w 358"/>
                  <a:gd name="T31" fmla="*/ 505 h 907"/>
                  <a:gd name="T32" fmla="*/ 106 w 358"/>
                  <a:gd name="T33" fmla="*/ 507 h 907"/>
                  <a:gd name="T34" fmla="*/ 107 w 358"/>
                  <a:gd name="T35" fmla="*/ 504 h 907"/>
                  <a:gd name="T36" fmla="*/ 111 w 358"/>
                  <a:gd name="T37" fmla="*/ 503 h 907"/>
                  <a:gd name="T38" fmla="*/ 114 w 358"/>
                  <a:gd name="T39" fmla="*/ 504 h 907"/>
                  <a:gd name="T40" fmla="*/ 115 w 358"/>
                  <a:gd name="T41" fmla="*/ 507 h 907"/>
                  <a:gd name="T42" fmla="*/ 121 w 358"/>
                  <a:gd name="T43" fmla="*/ 505 h 907"/>
                  <a:gd name="T44" fmla="*/ 123 w 358"/>
                  <a:gd name="T45" fmla="*/ 504 h 907"/>
                  <a:gd name="T46" fmla="*/ 127 w 358"/>
                  <a:gd name="T47" fmla="*/ 504 h 907"/>
                  <a:gd name="T48" fmla="*/ 129 w 358"/>
                  <a:gd name="T49" fmla="*/ 505 h 907"/>
                  <a:gd name="T50" fmla="*/ 136 w 358"/>
                  <a:gd name="T51" fmla="*/ 507 h 907"/>
                  <a:gd name="T52" fmla="*/ 138 w 358"/>
                  <a:gd name="T53" fmla="*/ 504 h 907"/>
                  <a:gd name="T54" fmla="*/ 141 w 358"/>
                  <a:gd name="T55" fmla="*/ 503 h 907"/>
                  <a:gd name="T56" fmla="*/ 144 w 358"/>
                  <a:gd name="T57" fmla="*/ 504 h 907"/>
                  <a:gd name="T58" fmla="*/ 145 w 358"/>
                  <a:gd name="T59" fmla="*/ 507 h 907"/>
                  <a:gd name="T60" fmla="*/ 150 w 358"/>
                  <a:gd name="T61" fmla="*/ 505 h 907"/>
                  <a:gd name="T62" fmla="*/ 153 w 358"/>
                  <a:gd name="T63" fmla="*/ 504 h 907"/>
                  <a:gd name="T64" fmla="*/ 156 w 358"/>
                  <a:gd name="T65" fmla="*/ 504 h 907"/>
                  <a:gd name="T66" fmla="*/ 159 w 358"/>
                  <a:gd name="T67" fmla="*/ 505 h 907"/>
                  <a:gd name="T68" fmla="*/ 163 w 358"/>
                  <a:gd name="T69" fmla="*/ 507 h 907"/>
                  <a:gd name="T70" fmla="*/ 165 w 358"/>
                  <a:gd name="T71" fmla="*/ 504 h 907"/>
                  <a:gd name="T72" fmla="*/ 168 w 358"/>
                  <a:gd name="T73" fmla="*/ 503 h 907"/>
                  <a:gd name="T74" fmla="*/ 171 w 358"/>
                  <a:gd name="T75" fmla="*/ 504 h 907"/>
                  <a:gd name="T76" fmla="*/ 173 w 358"/>
                  <a:gd name="T77" fmla="*/ 507 h 907"/>
                  <a:gd name="T78" fmla="*/ 358 w 358"/>
                  <a:gd name="T79" fmla="*/ 907 h 90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58"/>
                  <a:gd name="T121" fmla="*/ 0 h 907"/>
                  <a:gd name="T122" fmla="*/ 358 w 358"/>
                  <a:gd name="T123" fmla="*/ 907 h 90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58" h="907">
                    <a:moveTo>
                      <a:pt x="0" y="3"/>
                    </a:moveTo>
                    <a:lnTo>
                      <a:pt x="16" y="3"/>
                    </a:lnTo>
                    <a:lnTo>
                      <a:pt x="17" y="2"/>
                    </a:lnTo>
                    <a:lnTo>
                      <a:pt x="17" y="0"/>
                    </a:lnTo>
                    <a:lnTo>
                      <a:pt x="19" y="0"/>
                    </a:lnTo>
                    <a:lnTo>
                      <a:pt x="21" y="0"/>
                    </a:lnTo>
                    <a:lnTo>
                      <a:pt x="22" y="0"/>
                    </a:lnTo>
                    <a:lnTo>
                      <a:pt x="24" y="0"/>
                    </a:lnTo>
                    <a:lnTo>
                      <a:pt x="25" y="2"/>
                    </a:lnTo>
                    <a:lnTo>
                      <a:pt x="25" y="3"/>
                    </a:lnTo>
                    <a:lnTo>
                      <a:pt x="38" y="3"/>
                    </a:lnTo>
                    <a:lnTo>
                      <a:pt x="38" y="507"/>
                    </a:lnTo>
                    <a:lnTo>
                      <a:pt x="68" y="507"/>
                    </a:lnTo>
                    <a:lnTo>
                      <a:pt x="68" y="505"/>
                    </a:lnTo>
                    <a:lnTo>
                      <a:pt x="69" y="504"/>
                    </a:lnTo>
                    <a:lnTo>
                      <a:pt x="71" y="504"/>
                    </a:lnTo>
                    <a:lnTo>
                      <a:pt x="73" y="503"/>
                    </a:lnTo>
                    <a:lnTo>
                      <a:pt x="74" y="504"/>
                    </a:lnTo>
                    <a:lnTo>
                      <a:pt x="76" y="504"/>
                    </a:lnTo>
                    <a:lnTo>
                      <a:pt x="77" y="505"/>
                    </a:lnTo>
                    <a:lnTo>
                      <a:pt x="77" y="507"/>
                    </a:lnTo>
                    <a:lnTo>
                      <a:pt x="86" y="507"/>
                    </a:lnTo>
                    <a:lnTo>
                      <a:pt x="86" y="505"/>
                    </a:lnTo>
                    <a:lnTo>
                      <a:pt x="87" y="503"/>
                    </a:lnTo>
                    <a:lnTo>
                      <a:pt x="89" y="502"/>
                    </a:lnTo>
                    <a:lnTo>
                      <a:pt x="91" y="501"/>
                    </a:lnTo>
                    <a:lnTo>
                      <a:pt x="93" y="500"/>
                    </a:lnTo>
                    <a:lnTo>
                      <a:pt x="96" y="500"/>
                    </a:lnTo>
                    <a:lnTo>
                      <a:pt x="98" y="501"/>
                    </a:lnTo>
                    <a:lnTo>
                      <a:pt x="100" y="502"/>
                    </a:lnTo>
                    <a:lnTo>
                      <a:pt x="101" y="503"/>
                    </a:lnTo>
                    <a:lnTo>
                      <a:pt x="102" y="505"/>
                    </a:lnTo>
                    <a:lnTo>
                      <a:pt x="103" y="507"/>
                    </a:lnTo>
                    <a:lnTo>
                      <a:pt x="106" y="507"/>
                    </a:lnTo>
                    <a:lnTo>
                      <a:pt x="107" y="505"/>
                    </a:lnTo>
                    <a:lnTo>
                      <a:pt x="107" y="504"/>
                    </a:lnTo>
                    <a:lnTo>
                      <a:pt x="109" y="504"/>
                    </a:lnTo>
                    <a:lnTo>
                      <a:pt x="111" y="503"/>
                    </a:lnTo>
                    <a:lnTo>
                      <a:pt x="112" y="504"/>
                    </a:lnTo>
                    <a:lnTo>
                      <a:pt x="114" y="504"/>
                    </a:lnTo>
                    <a:lnTo>
                      <a:pt x="115" y="505"/>
                    </a:lnTo>
                    <a:lnTo>
                      <a:pt x="115" y="507"/>
                    </a:lnTo>
                    <a:lnTo>
                      <a:pt x="120" y="507"/>
                    </a:lnTo>
                    <a:lnTo>
                      <a:pt x="121" y="505"/>
                    </a:lnTo>
                    <a:lnTo>
                      <a:pt x="122" y="504"/>
                    </a:lnTo>
                    <a:lnTo>
                      <a:pt x="123" y="504"/>
                    </a:lnTo>
                    <a:lnTo>
                      <a:pt x="125" y="503"/>
                    </a:lnTo>
                    <a:lnTo>
                      <a:pt x="127" y="504"/>
                    </a:lnTo>
                    <a:lnTo>
                      <a:pt x="128" y="504"/>
                    </a:lnTo>
                    <a:lnTo>
                      <a:pt x="129" y="505"/>
                    </a:lnTo>
                    <a:lnTo>
                      <a:pt x="129" y="507"/>
                    </a:lnTo>
                    <a:lnTo>
                      <a:pt x="136" y="507"/>
                    </a:lnTo>
                    <a:lnTo>
                      <a:pt x="137" y="505"/>
                    </a:lnTo>
                    <a:lnTo>
                      <a:pt x="138" y="504"/>
                    </a:lnTo>
                    <a:lnTo>
                      <a:pt x="139" y="504"/>
                    </a:lnTo>
                    <a:lnTo>
                      <a:pt x="141" y="503"/>
                    </a:lnTo>
                    <a:lnTo>
                      <a:pt x="143" y="504"/>
                    </a:lnTo>
                    <a:lnTo>
                      <a:pt x="144" y="504"/>
                    </a:lnTo>
                    <a:lnTo>
                      <a:pt x="145" y="505"/>
                    </a:lnTo>
                    <a:lnTo>
                      <a:pt x="145" y="507"/>
                    </a:lnTo>
                    <a:lnTo>
                      <a:pt x="150" y="507"/>
                    </a:lnTo>
                    <a:lnTo>
                      <a:pt x="150" y="505"/>
                    </a:lnTo>
                    <a:lnTo>
                      <a:pt x="151" y="504"/>
                    </a:lnTo>
                    <a:lnTo>
                      <a:pt x="153" y="504"/>
                    </a:lnTo>
                    <a:lnTo>
                      <a:pt x="154" y="503"/>
                    </a:lnTo>
                    <a:lnTo>
                      <a:pt x="156" y="504"/>
                    </a:lnTo>
                    <a:lnTo>
                      <a:pt x="158" y="504"/>
                    </a:lnTo>
                    <a:lnTo>
                      <a:pt x="159" y="505"/>
                    </a:lnTo>
                    <a:lnTo>
                      <a:pt x="159" y="507"/>
                    </a:lnTo>
                    <a:lnTo>
                      <a:pt x="163" y="507"/>
                    </a:lnTo>
                    <a:lnTo>
                      <a:pt x="164" y="505"/>
                    </a:lnTo>
                    <a:lnTo>
                      <a:pt x="165" y="504"/>
                    </a:lnTo>
                    <a:lnTo>
                      <a:pt x="166" y="504"/>
                    </a:lnTo>
                    <a:lnTo>
                      <a:pt x="168" y="503"/>
                    </a:lnTo>
                    <a:lnTo>
                      <a:pt x="170" y="504"/>
                    </a:lnTo>
                    <a:lnTo>
                      <a:pt x="171" y="504"/>
                    </a:lnTo>
                    <a:lnTo>
                      <a:pt x="172" y="505"/>
                    </a:lnTo>
                    <a:lnTo>
                      <a:pt x="173" y="507"/>
                    </a:lnTo>
                    <a:lnTo>
                      <a:pt x="358" y="507"/>
                    </a:lnTo>
                    <a:lnTo>
                      <a:pt x="358" y="907"/>
                    </a:lnTo>
                    <a:lnTo>
                      <a:pt x="350" y="907"/>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77" name="Freeform 809"/>
              <p:cNvSpPr>
                <a:spLocks/>
              </p:cNvSpPr>
              <p:nvPr/>
            </p:nvSpPr>
            <p:spPr bwMode="auto">
              <a:xfrm>
                <a:off x="4092" y="2254"/>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78" name="Freeform 810"/>
              <p:cNvSpPr>
                <a:spLocks/>
              </p:cNvSpPr>
              <p:nvPr/>
            </p:nvSpPr>
            <p:spPr bwMode="auto">
              <a:xfrm>
                <a:off x="4103" y="2243"/>
                <a:ext cx="116" cy="47"/>
              </a:xfrm>
              <a:custGeom>
                <a:avLst/>
                <a:gdLst>
                  <a:gd name="T0" fmla="*/ 0 w 116"/>
                  <a:gd name="T1" fmla="*/ 47 h 47"/>
                  <a:gd name="T2" fmla="*/ 21 w 116"/>
                  <a:gd name="T3" fmla="*/ 47 h 47"/>
                  <a:gd name="T4" fmla="*/ 21 w 116"/>
                  <a:gd name="T5" fmla="*/ 46 h 47"/>
                  <a:gd name="T6" fmla="*/ 22 w 116"/>
                  <a:gd name="T7" fmla="*/ 45 h 47"/>
                  <a:gd name="T8" fmla="*/ 23 w 116"/>
                  <a:gd name="T9" fmla="*/ 44 h 47"/>
                  <a:gd name="T10" fmla="*/ 25 w 116"/>
                  <a:gd name="T11" fmla="*/ 44 h 47"/>
                  <a:gd name="T12" fmla="*/ 27 w 116"/>
                  <a:gd name="T13" fmla="*/ 44 h 47"/>
                  <a:gd name="T14" fmla="*/ 28 w 116"/>
                  <a:gd name="T15" fmla="*/ 45 h 47"/>
                  <a:gd name="T16" fmla="*/ 29 w 116"/>
                  <a:gd name="T17" fmla="*/ 46 h 47"/>
                  <a:gd name="T18" fmla="*/ 30 w 116"/>
                  <a:gd name="T19" fmla="*/ 47 h 47"/>
                  <a:gd name="T20" fmla="*/ 31 w 116"/>
                  <a:gd name="T21" fmla="*/ 47 h 47"/>
                  <a:gd name="T22" fmla="*/ 31 w 116"/>
                  <a:gd name="T23" fmla="*/ 46 h 47"/>
                  <a:gd name="T24" fmla="*/ 32 w 116"/>
                  <a:gd name="T25" fmla="*/ 44 h 47"/>
                  <a:gd name="T26" fmla="*/ 33 w 116"/>
                  <a:gd name="T27" fmla="*/ 43 h 47"/>
                  <a:gd name="T28" fmla="*/ 35 w 116"/>
                  <a:gd name="T29" fmla="*/ 42 h 47"/>
                  <a:gd name="T30" fmla="*/ 37 w 116"/>
                  <a:gd name="T31" fmla="*/ 42 h 47"/>
                  <a:gd name="T32" fmla="*/ 39 w 116"/>
                  <a:gd name="T33" fmla="*/ 42 h 47"/>
                  <a:gd name="T34" fmla="*/ 41 w 116"/>
                  <a:gd name="T35" fmla="*/ 42 h 47"/>
                  <a:gd name="T36" fmla="*/ 43 w 116"/>
                  <a:gd name="T37" fmla="*/ 43 h 47"/>
                  <a:gd name="T38" fmla="*/ 45 w 116"/>
                  <a:gd name="T39" fmla="*/ 44 h 47"/>
                  <a:gd name="T40" fmla="*/ 46 w 116"/>
                  <a:gd name="T41" fmla="*/ 46 h 47"/>
                  <a:gd name="T42" fmla="*/ 46 w 116"/>
                  <a:gd name="T43" fmla="*/ 47 h 47"/>
                  <a:gd name="T44" fmla="*/ 53 w 116"/>
                  <a:gd name="T45" fmla="*/ 47 h 47"/>
                  <a:gd name="T46" fmla="*/ 53 w 116"/>
                  <a:gd name="T47" fmla="*/ 46 h 47"/>
                  <a:gd name="T48" fmla="*/ 54 w 116"/>
                  <a:gd name="T49" fmla="*/ 45 h 47"/>
                  <a:gd name="T50" fmla="*/ 55 w 116"/>
                  <a:gd name="T51" fmla="*/ 44 h 47"/>
                  <a:gd name="T52" fmla="*/ 57 w 116"/>
                  <a:gd name="T53" fmla="*/ 44 h 47"/>
                  <a:gd name="T54" fmla="*/ 59 w 116"/>
                  <a:gd name="T55" fmla="*/ 44 h 47"/>
                  <a:gd name="T56" fmla="*/ 60 w 116"/>
                  <a:gd name="T57" fmla="*/ 45 h 47"/>
                  <a:gd name="T58" fmla="*/ 61 w 116"/>
                  <a:gd name="T59" fmla="*/ 46 h 47"/>
                  <a:gd name="T60" fmla="*/ 62 w 116"/>
                  <a:gd name="T61" fmla="*/ 47 h 47"/>
                  <a:gd name="T62" fmla="*/ 69 w 116"/>
                  <a:gd name="T63" fmla="*/ 47 h 47"/>
                  <a:gd name="T64" fmla="*/ 69 w 116"/>
                  <a:gd name="T65" fmla="*/ 46 h 47"/>
                  <a:gd name="T66" fmla="*/ 70 w 116"/>
                  <a:gd name="T67" fmla="*/ 45 h 47"/>
                  <a:gd name="T68" fmla="*/ 72 w 116"/>
                  <a:gd name="T69" fmla="*/ 44 h 47"/>
                  <a:gd name="T70" fmla="*/ 74 w 116"/>
                  <a:gd name="T71" fmla="*/ 44 h 47"/>
                  <a:gd name="T72" fmla="*/ 75 w 116"/>
                  <a:gd name="T73" fmla="*/ 44 h 47"/>
                  <a:gd name="T74" fmla="*/ 77 w 116"/>
                  <a:gd name="T75" fmla="*/ 45 h 47"/>
                  <a:gd name="T76" fmla="*/ 78 w 116"/>
                  <a:gd name="T77" fmla="*/ 46 h 47"/>
                  <a:gd name="T78" fmla="*/ 78 w 116"/>
                  <a:gd name="T79" fmla="*/ 47 h 47"/>
                  <a:gd name="T80" fmla="*/ 80 w 116"/>
                  <a:gd name="T81" fmla="*/ 47 h 47"/>
                  <a:gd name="T82" fmla="*/ 81 w 116"/>
                  <a:gd name="T83" fmla="*/ 46 h 47"/>
                  <a:gd name="T84" fmla="*/ 82 w 116"/>
                  <a:gd name="T85" fmla="*/ 44 h 47"/>
                  <a:gd name="T86" fmla="*/ 83 w 116"/>
                  <a:gd name="T87" fmla="*/ 43 h 47"/>
                  <a:gd name="T88" fmla="*/ 85 w 116"/>
                  <a:gd name="T89" fmla="*/ 42 h 47"/>
                  <a:gd name="T90" fmla="*/ 87 w 116"/>
                  <a:gd name="T91" fmla="*/ 42 h 47"/>
                  <a:gd name="T92" fmla="*/ 89 w 116"/>
                  <a:gd name="T93" fmla="*/ 42 h 47"/>
                  <a:gd name="T94" fmla="*/ 91 w 116"/>
                  <a:gd name="T95" fmla="*/ 43 h 47"/>
                  <a:gd name="T96" fmla="*/ 93 w 116"/>
                  <a:gd name="T97" fmla="*/ 44 h 47"/>
                  <a:gd name="T98" fmla="*/ 93 w 116"/>
                  <a:gd name="T99" fmla="*/ 46 h 47"/>
                  <a:gd name="T100" fmla="*/ 94 w 116"/>
                  <a:gd name="T101" fmla="*/ 47 h 47"/>
                  <a:gd name="T102" fmla="*/ 116 w 116"/>
                  <a:gd name="T103" fmla="*/ 47 h 47"/>
                  <a:gd name="T104" fmla="*/ 116 w 116"/>
                  <a:gd name="T105" fmla="*/ 0 h 4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16"/>
                  <a:gd name="T160" fmla="*/ 0 h 47"/>
                  <a:gd name="T161" fmla="*/ 116 w 116"/>
                  <a:gd name="T162" fmla="*/ 47 h 4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16" h="47">
                    <a:moveTo>
                      <a:pt x="0" y="47"/>
                    </a:moveTo>
                    <a:lnTo>
                      <a:pt x="21" y="47"/>
                    </a:lnTo>
                    <a:lnTo>
                      <a:pt x="21" y="46"/>
                    </a:lnTo>
                    <a:lnTo>
                      <a:pt x="22" y="45"/>
                    </a:lnTo>
                    <a:lnTo>
                      <a:pt x="23" y="44"/>
                    </a:lnTo>
                    <a:lnTo>
                      <a:pt x="25" y="44"/>
                    </a:lnTo>
                    <a:lnTo>
                      <a:pt x="27" y="44"/>
                    </a:lnTo>
                    <a:lnTo>
                      <a:pt x="28" y="45"/>
                    </a:lnTo>
                    <a:lnTo>
                      <a:pt x="29" y="46"/>
                    </a:lnTo>
                    <a:lnTo>
                      <a:pt x="30" y="47"/>
                    </a:lnTo>
                    <a:lnTo>
                      <a:pt x="31" y="47"/>
                    </a:lnTo>
                    <a:lnTo>
                      <a:pt x="31" y="46"/>
                    </a:lnTo>
                    <a:lnTo>
                      <a:pt x="32" y="44"/>
                    </a:lnTo>
                    <a:lnTo>
                      <a:pt x="33" y="43"/>
                    </a:lnTo>
                    <a:lnTo>
                      <a:pt x="35" y="42"/>
                    </a:lnTo>
                    <a:lnTo>
                      <a:pt x="37" y="42"/>
                    </a:lnTo>
                    <a:lnTo>
                      <a:pt x="39" y="42"/>
                    </a:lnTo>
                    <a:lnTo>
                      <a:pt x="41" y="42"/>
                    </a:lnTo>
                    <a:lnTo>
                      <a:pt x="43" y="43"/>
                    </a:lnTo>
                    <a:lnTo>
                      <a:pt x="45" y="44"/>
                    </a:lnTo>
                    <a:lnTo>
                      <a:pt x="46" y="46"/>
                    </a:lnTo>
                    <a:lnTo>
                      <a:pt x="46" y="47"/>
                    </a:lnTo>
                    <a:lnTo>
                      <a:pt x="53" y="47"/>
                    </a:lnTo>
                    <a:lnTo>
                      <a:pt x="53" y="46"/>
                    </a:lnTo>
                    <a:lnTo>
                      <a:pt x="54" y="45"/>
                    </a:lnTo>
                    <a:lnTo>
                      <a:pt x="55" y="44"/>
                    </a:lnTo>
                    <a:lnTo>
                      <a:pt x="57" y="44"/>
                    </a:lnTo>
                    <a:lnTo>
                      <a:pt x="59" y="44"/>
                    </a:lnTo>
                    <a:lnTo>
                      <a:pt x="60" y="45"/>
                    </a:lnTo>
                    <a:lnTo>
                      <a:pt x="61" y="46"/>
                    </a:lnTo>
                    <a:lnTo>
                      <a:pt x="62" y="47"/>
                    </a:lnTo>
                    <a:lnTo>
                      <a:pt x="69" y="47"/>
                    </a:lnTo>
                    <a:lnTo>
                      <a:pt x="69" y="46"/>
                    </a:lnTo>
                    <a:lnTo>
                      <a:pt x="70" y="45"/>
                    </a:lnTo>
                    <a:lnTo>
                      <a:pt x="72" y="44"/>
                    </a:lnTo>
                    <a:lnTo>
                      <a:pt x="74" y="44"/>
                    </a:lnTo>
                    <a:lnTo>
                      <a:pt x="75" y="44"/>
                    </a:lnTo>
                    <a:lnTo>
                      <a:pt x="77" y="45"/>
                    </a:lnTo>
                    <a:lnTo>
                      <a:pt x="78" y="46"/>
                    </a:lnTo>
                    <a:lnTo>
                      <a:pt x="78" y="47"/>
                    </a:lnTo>
                    <a:lnTo>
                      <a:pt x="80" y="47"/>
                    </a:lnTo>
                    <a:lnTo>
                      <a:pt x="81" y="46"/>
                    </a:lnTo>
                    <a:lnTo>
                      <a:pt x="82" y="44"/>
                    </a:lnTo>
                    <a:lnTo>
                      <a:pt x="83" y="43"/>
                    </a:lnTo>
                    <a:lnTo>
                      <a:pt x="85" y="42"/>
                    </a:lnTo>
                    <a:lnTo>
                      <a:pt x="87" y="42"/>
                    </a:lnTo>
                    <a:lnTo>
                      <a:pt x="89" y="42"/>
                    </a:lnTo>
                    <a:lnTo>
                      <a:pt x="91" y="43"/>
                    </a:lnTo>
                    <a:lnTo>
                      <a:pt x="93" y="44"/>
                    </a:lnTo>
                    <a:lnTo>
                      <a:pt x="93" y="46"/>
                    </a:lnTo>
                    <a:lnTo>
                      <a:pt x="94" y="47"/>
                    </a:lnTo>
                    <a:lnTo>
                      <a:pt x="116" y="47"/>
                    </a:lnTo>
                    <a:lnTo>
                      <a:pt x="116"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79" name="Freeform 811"/>
              <p:cNvSpPr>
                <a:spLocks/>
              </p:cNvSpPr>
              <p:nvPr/>
            </p:nvSpPr>
            <p:spPr bwMode="auto">
              <a:xfrm>
                <a:off x="4091" y="2286"/>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80" name="Freeform 812"/>
              <p:cNvSpPr>
                <a:spLocks/>
              </p:cNvSpPr>
              <p:nvPr/>
            </p:nvSpPr>
            <p:spPr bwMode="auto">
              <a:xfrm>
                <a:off x="2657" y="2290"/>
                <a:ext cx="1233" cy="48"/>
              </a:xfrm>
              <a:custGeom>
                <a:avLst/>
                <a:gdLst>
                  <a:gd name="T0" fmla="*/ 1212 w 1233"/>
                  <a:gd name="T1" fmla="*/ 47 h 48"/>
                  <a:gd name="T2" fmla="*/ 1204 w 1233"/>
                  <a:gd name="T3" fmla="*/ 46 h 48"/>
                  <a:gd name="T4" fmla="*/ 1199 w 1233"/>
                  <a:gd name="T5" fmla="*/ 44 h 48"/>
                  <a:gd name="T6" fmla="*/ 1188 w 1233"/>
                  <a:gd name="T7" fmla="*/ 42 h 48"/>
                  <a:gd name="T8" fmla="*/ 1174 w 1233"/>
                  <a:gd name="T9" fmla="*/ 48 h 48"/>
                  <a:gd name="T10" fmla="*/ 1168 w 1233"/>
                  <a:gd name="T11" fmla="*/ 45 h 48"/>
                  <a:gd name="T12" fmla="*/ 1159 w 1233"/>
                  <a:gd name="T13" fmla="*/ 47 h 48"/>
                  <a:gd name="T14" fmla="*/ 1152 w 1233"/>
                  <a:gd name="T15" fmla="*/ 46 h 48"/>
                  <a:gd name="T16" fmla="*/ 1137 w 1233"/>
                  <a:gd name="T17" fmla="*/ 46 h 48"/>
                  <a:gd name="T18" fmla="*/ 1129 w 1233"/>
                  <a:gd name="T19" fmla="*/ 47 h 48"/>
                  <a:gd name="T20" fmla="*/ 1105 w 1233"/>
                  <a:gd name="T21" fmla="*/ 45 h 48"/>
                  <a:gd name="T22" fmla="*/ 1098 w 1233"/>
                  <a:gd name="T23" fmla="*/ 48 h 48"/>
                  <a:gd name="T24" fmla="*/ 1083 w 1233"/>
                  <a:gd name="T25" fmla="*/ 44 h 48"/>
                  <a:gd name="T26" fmla="*/ 1040 w 1233"/>
                  <a:gd name="T27" fmla="*/ 48 h 48"/>
                  <a:gd name="T28" fmla="*/ 1034 w 1233"/>
                  <a:gd name="T29" fmla="*/ 45 h 48"/>
                  <a:gd name="T30" fmla="*/ 1024 w 1233"/>
                  <a:gd name="T31" fmla="*/ 47 h 48"/>
                  <a:gd name="T32" fmla="*/ 1017 w 1233"/>
                  <a:gd name="T33" fmla="*/ 46 h 48"/>
                  <a:gd name="T34" fmla="*/ 1010 w 1233"/>
                  <a:gd name="T35" fmla="*/ 46 h 48"/>
                  <a:gd name="T36" fmla="*/ 1003 w 1233"/>
                  <a:gd name="T37" fmla="*/ 47 h 48"/>
                  <a:gd name="T38" fmla="*/ 971 w 1233"/>
                  <a:gd name="T39" fmla="*/ 43 h 48"/>
                  <a:gd name="T40" fmla="*/ 960 w 1233"/>
                  <a:gd name="T41" fmla="*/ 43 h 48"/>
                  <a:gd name="T42" fmla="*/ 933 w 1233"/>
                  <a:gd name="T43" fmla="*/ 47 h 48"/>
                  <a:gd name="T44" fmla="*/ 926 w 1233"/>
                  <a:gd name="T45" fmla="*/ 46 h 48"/>
                  <a:gd name="T46" fmla="*/ 917 w 1233"/>
                  <a:gd name="T47" fmla="*/ 46 h 48"/>
                  <a:gd name="T48" fmla="*/ 910 w 1233"/>
                  <a:gd name="T49" fmla="*/ 47 h 48"/>
                  <a:gd name="T50" fmla="*/ 887 w 1233"/>
                  <a:gd name="T51" fmla="*/ 45 h 48"/>
                  <a:gd name="T52" fmla="*/ 881 w 1233"/>
                  <a:gd name="T53" fmla="*/ 48 h 48"/>
                  <a:gd name="T54" fmla="*/ 633 w 1233"/>
                  <a:gd name="T55" fmla="*/ 44 h 48"/>
                  <a:gd name="T56" fmla="*/ 617 w 1233"/>
                  <a:gd name="T57" fmla="*/ 48 h 48"/>
                  <a:gd name="T58" fmla="*/ 611 w 1233"/>
                  <a:gd name="T59" fmla="*/ 45 h 48"/>
                  <a:gd name="T60" fmla="*/ 565 w 1233"/>
                  <a:gd name="T61" fmla="*/ 47 h 48"/>
                  <a:gd name="T62" fmla="*/ 558 w 1233"/>
                  <a:gd name="T63" fmla="*/ 46 h 48"/>
                  <a:gd name="T64" fmla="*/ 552 w 1233"/>
                  <a:gd name="T65" fmla="*/ 46 h 48"/>
                  <a:gd name="T66" fmla="*/ 545 w 1233"/>
                  <a:gd name="T67" fmla="*/ 47 h 48"/>
                  <a:gd name="T68" fmla="*/ 490 w 1233"/>
                  <a:gd name="T69" fmla="*/ 45 h 48"/>
                  <a:gd name="T70" fmla="*/ 484 w 1233"/>
                  <a:gd name="T71" fmla="*/ 48 h 48"/>
                  <a:gd name="T72" fmla="*/ 434 w 1233"/>
                  <a:gd name="T73" fmla="*/ 44 h 48"/>
                  <a:gd name="T74" fmla="*/ 423 w 1233"/>
                  <a:gd name="T75" fmla="*/ 48 h 48"/>
                  <a:gd name="T76" fmla="*/ 417 w 1233"/>
                  <a:gd name="T77" fmla="*/ 45 h 48"/>
                  <a:gd name="T78" fmla="*/ 411 w 1233"/>
                  <a:gd name="T79" fmla="*/ 47 h 48"/>
                  <a:gd name="T80" fmla="*/ 404 w 1233"/>
                  <a:gd name="T81" fmla="*/ 46 h 48"/>
                  <a:gd name="T82" fmla="*/ 398 w 1233"/>
                  <a:gd name="T83" fmla="*/ 46 h 48"/>
                  <a:gd name="T84" fmla="*/ 391 w 1233"/>
                  <a:gd name="T85" fmla="*/ 47 h 48"/>
                  <a:gd name="T86" fmla="*/ 349 w 1233"/>
                  <a:gd name="T87" fmla="*/ 45 h 48"/>
                  <a:gd name="T88" fmla="*/ 343 w 1233"/>
                  <a:gd name="T89" fmla="*/ 48 h 48"/>
                  <a:gd name="T90" fmla="*/ 272 w 1233"/>
                  <a:gd name="T91" fmla="*/ 44 h 48"/>
                  <a:gd name="T92" fmla="*/ 124 w 1233"/>
                  <a:gd name="T93" fmla="*/ 48 h 48"/>
                  <a:gd name="T94" fmla="*/ 118 w 1233"/>
                  <a:gd name="T95" fmla="*/ 45 h 48"/>
                  <a:gd name="T96" fmla="*/ 108 w 1233"/>
                  <a:gd name="T97" fmla="*/ 47 h 48"/>
                  <a:gd name="T98" fmla="*/ 101 w 1233"/>
                  <a:gd name="T99" fmla="*/ 46 h 48"/>
                  <a:gd name="T100" fmla="*/ 59 w 1233"/>
                  <a:gd name="T101" fmla="*/ 46 h 48"/>
                  <a:gd name="T102" fmla="*/ 52 w 1233"/>
                  <a:gd name="T103" fmla="*/ 47 h 48"/>
                  <a:gd name="T104" fmla="*/ 35 w 1233"/>
                  <a:gd name="T105" fmla="*/ 45 h 48"/>
                  <a:gd name="T106" fmla="*/ 29 w 1233"/>
                  <a:gd name="T107" fmla="*/ 48 h 48"/>
                  <a:gd name="T108" fmla="*/ 16 w 1233"/>
                  <a:gd name="T109" fmla="*/ 44 h 48"/>
                  <a:gd name="T110" fmla="*/ 0 w 1233"/>
                  <a:gd name="T111" fmla="*/ 48 h 4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33"/>
                  <a:gd name="T169" fmla="*/ 0 h 48"/>
                  <a:gd name="T170" fmla="*/ 1233 w 1233"/>
                  <a:gd name="T171" fmla="*/ 48 h 4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33" h="48">
                    <a:moveTo>
                      <a:pt x="1233" y="0"/>
                    </a:moveTo>
                    <a:lnTo>
                      <a:pt x="1218" y="0"/>
                    </a:lnTo>
                    <a:lnTo>
                      <a:pt x="1218" y="48"/>
                    </a:lnTo>
                    <a:lnTo>
                      <a:pt x="1212" y="48"/>
                    </a:lnTo>
                    <a:lnTo>
                      <a:pt x="1212" y="47"/>
                    </a:lnTo>
                    <a:lnTo>
                      <a:pt x="1211" y="46"/>
                    </a:lnTo>
                    <a:lnTo>
                      <a:pt x="1209" y="45"/>
                    </a:lnTo>
                    <a:lnTo>
                      <a:pt x="1208" y="44"/>
                    </a:lnTo>
                    <a:lnTo>
                      <a:pt x="1206" y="45"/>
                    </a:lnTo>
                    <a:lnTo>
                      <a:pt x="1204" y="46"/>
                    </a:lnTo>
                    <a:lnTo>
                      <a:pt x="1204" y="47"/>
                    </a:lnTo>
                    <a:lnTo>
                      <a:pt x="1203" y="48"/>
                    </a:lnTo>
                    <a:lnTo>
                      <a:pt x="1200" y="48"/>
                    </a:lnTo>
                    <a:lnTo>
                      <a:pt x="1199" y="46"/>
                    </a:lnTo>
                    <a:lnTo>
                      <a:pt x="1199" y="44"/>
                    </a:lnTo>
                    <a:lnTo>
                      <a:pt x="1197" y="43"/>
                    </a:lnTo>
                    <a:lnTo>
                      <a:pt x="1195" y="42"/>
                    </a:lnTo>
                    <a:lnTo>
                      <a:pt x="1193" y="42"/>
                    </a:lnTo>
                    <a:lnTo>
                      <a:pt x="1190" y="42"/>
                    </a:lnTo>
                    <a:lnTo>
                      <a:pt x="1188" y="42"/>
                    </a:lnTo>
                    <a:lnTo>
                      <a:pt x="1186" y="43"/>
                    </a:lnTo>
                    <a:lnTo>
                      <a:pt x="1184" y="44"/>
                    </a:lnTo>
                    <a:lnTo>
                      <a:pt x="1183" y="46"/>
                    </a:lnTo>
                    <a:lnTo>
                      <a:pt x="1183" y="48"/>
                    </a:lnTo>
                    <a:lnTo>
                      <a:pt x="1174" y="48"/>
                    </a:lnTo>
                    <a:lnTo>
                      <a:pt x="1174" y="47"/>
                    </a:lnTo>
                    <a:lnTo>
                      <a:pt x="1173" y="46"/>
                    </a:lnTo>
                    <a:lnTo>
                      <a:pt x="1171" y="45"/>
                    </a:lnTo>
                    <a:lnTo>
                      <a:pt x="1170" y="44"/>
                    </a:lnTo>
                    <a:lnTo>
                      <a:pt x="1168" y="45"/>
                    </a:lnTo>
                    <a:lnTo>
                      <a:pt x="1166" y="46"/>
                    </a:lnTo>
                    <a:lnTo>
                      <a:pt x="1165" y="47"/>
                    </a:lnTo>
                    <a:lnTo>
                      <a:pt x="1165" y="48"/>
                    </a:lnTo>
                    <a:lnTo>
                      <a:pt x="1160" y="48"/>
                    </a:lnTo>
                    <a:lnTo>
                      <a:pt x="1159" y="47"/>
                    </a:lnTo>
                    <a:lnTo>
                      <a:pt x="1159" y="46"/>
                    </a:lnTo>
                    <a:lnTo>
                      <a:pt x="1157" y="45"/>
                    </a:lnTo>
                    <a:lnTo>
                      <a:pt x="1155" y="44"/>
                    </a:lnTo>
                    <a:lnTo>
                      <a:pt x="1154" y="45"/>
                    </a:lnTo>
                    <a:lnTo>
                      <a:pt x="1152" y="46"/>
                    </a:lnTo>
                    <a:lnTo>
                      <a:pt x="1151" y="47"/>
                    </a:lnTo>
                    <a:lnTo>
                      <a:pt x="1151" y="48"/>
                    </a:lnTo>
                    <a:lnTo>
                      <a:pt x="1138" y="48"/>
                    </a:lnTo>
                    <a:lnTo>
                      <a:pt x="1137" y="47"/>
                    </a:lnTo>
                    <a:lnTo>
                      <a:pt x="1137" y="46"/>
                    </a:lnTo>
                    <a:lnTo>
                      <a:pt x="1135" y="45"/>
                    </a:lnTo>
                    <a:lnTo>
                      <a:pt x="1133" y="44"/>
                    </a:lnTo>
                    <a:lnTo>
                      <a:pt x="1132" y="45"/>
                    </a:lnTo>
                    <a:lnTo>
                      <a:pt x="1130" y="46"/>
                    </a:lnTo>
                    <a:lnTo>
                      <a:pt x="1129" y="47"/>
                    </a:lnTo>
                    <a:lnTo>
                      <a:pt x="1129" y="48"/>
                    </a:lnTo>
                    <a:lnTo>
                      <a:pt x="1107" y="48"/>
                    </a:lnTo>
                    <a:lnTo>
                      <a:pt x="1107" y="47"/>
                    </a:lnTo>
                    <a:lnTo>
                      <a:pt x="1106" y="46"/>
                    </a:lnTo>
                    <a:lnTo>
                      <a:pt x="1105" y="45"/>
                    </a:lnTo>
                    <a:lnTo>
                      <a:pt x="1103" y="44"/>
                    </a:lnTo>
                    <a:lnTo>
                      <a:pt x="1101" y="45"/>
                    </a:lnTo>
                    <a:lnTo>
                      <a:pt x="1100" y="46"/>
                    </a:lnTo>
                    <a:lnTo>
                      <a:pt x="1099" y="47"/>
                    </a:lnTo>
                    <a:lnTo>
                      <a:pt x="1098" y="48"/>
                    </a:lnTo>
                    <a:lnTo>
                      <a:pt x="1087" y="48"/>
                    </a:lnTo>
                    <a:lnTo>
                      <a:pt x="1087" y="47"/>
                    </a:lnTo>
                    <a:lnTo>
                      <a:pt x="1086" y="46"/>
                    </a:lnTo>
                    <a:lnTo>
                      <a:pt x="1084" y="45"/>
                    </a:lnTo>
                    <a:lnTo>
                      <a:pt x="1083" y="44"/>
                    </a:lnTo>
                    <a:lnTo>
                      <a:pt x="1081" y="45"/>
                    </a:lnTo>
                    <a:lnTo>
                      <a:pt x="1079" y="46"/>
                    </a:lnTo>
                    <a:lnTo>
                      <a:pt x="1079" y="47"/>
                    </a:lnTo>
                    <a:lnTo>
                      <a:pt x="1078" y="48"/>
                    </a:lnTo>
                    <a:lnTo>
                      <a:pt x="1040" y="48"/>
                    </a:lnTo>
                    <a:lnTo>
                      <a:pt x="1039" y="47"/>
                    </a:lnTo>
                    <a:lnTo>
                      <a:pt x="1039" y="46"/>
                    </a:lnTo>
                    <a:lnTo>
                      <a:pt x="1037" y="45"/>
                    </a:lnTo>
                    <a:lnTo>
                      <a:pt x="1035" y="44"/>
                    </a:lnTo>
                    <a:lnTo>
                      <a:pt x="1034" y="45"/>
                    </a:lnTo>
                    <a:lnTo>
                      <a:pt x="1032" y="46"/>
                    </a:lnTo>
                    <a:lnTo>
                      <a:pt x="1031" y="47"/>
                    </a:lnTo>
                    <a:lnTo>
                      <a:pt x="1031" y="48"/>
                    </a:lnTo>
                    <a:lnTo>
                      <a:pt x="1025" y="48"/>
                    </a:lnTo>
                    <a:lnTo>
                      <a:pt x="1024" y="47"/>
                    </a:lnTo>
                    <a:lnTo>
                      <a:pt x="1023" y="46"/>
                    </a:lnTo>
                    <a:lnTo>
                      <a:pt x="1022" y="45"/>
                    </a:lnTo>
                    <a:lnTo>
                      <a:pt x="1020" y="44"/>
                    </a:lnTo>
                    <a:lnTo>
                      <a:pt x="1018" y="45"/>
                    </a:lnTo>
                    <a:lnTo>
                      <a:pt x="1017" y="46"/>
                    </a:lnTo>
                    <a:lnTo>
                      <a:pt x="1016" y="47"/>
                    </a:lnTo>
                    <a:lnTo>
                      <a:pt x="1016" y="48"/>
                    </a:lnTo>
                    <a:lnTo>
                      <a:pt x="1012" y="48"/>
                    </a:lnTo>
                    <a:lnTo>
                      <a:pt x="1011" y="47"/>
                    </a:lnTo>
                    <a:lnTo>
                      <a:pt x="1010" y="46"/>
                    </a:lnTo>
                    <a:lnTo>
                      <a:pt x="1009" y="45"/>
                    </a:lnTo>
                    <a:lnTo>
                      <a:pt x="1007" y="44"/>
                    </a:lnTo>
                    <a:lnTo>
                      <a:pt x="1005" y="45"/>
                    </a:lnTo>
                    <a:lnTo>
                      <a:pt x="1004" y="46"/>
                    </a:lnTo>
                    <a:lnTo>
                      <a:pt x="1003" y="47"/>
                    </a:lnTo>
                    <a:lnTo>
                      <a:pt x="1003" y="48"/>
                    </a:lnTo>
                    <a:lnTo>
                      <a:pt x="974" y="48"/>
                    </a:lnTo>
                    <a:lnTo>
                      <a:pt x="974" y="46"/>
                    </a:lnTo>
                    <a:lnTo>
                      <a:pt x="973" y="44"/>
                    </a:lnTo>
                    <a:lnTo>
                      <a:pt x="971" y="43"/>
                    </a:lnTo>
                    <a:lnTo>
                      <a:pt x="969" y="42"/>
                    </a:lnTo>
                    <a:lnTo>
                      <a:pt x="967" y="41"/>
                    </a:lnTo>
                    <a:lnTo>
                      <a:pt x="964" y="41"/>
                    </a:lnTo>
                    <a:lnTo>
                      <a:pt x="962" y="42"/>
                    </a:lnTo>
                    <a:lnTo>
                      <a:pt x="960" y="43"/>
                    </a:lnTo>
                    <a:lnTo>
                      <a:pt x="958" y="44"/>
                    </a:lnTo>
                    <a:lnTo>
                      <a:pt x="957" y="46"/>
                    </a:lnTo>
                    <a:lnTo>
                      <a:pt x="957" y="48"/>
                    </a:lnTo>
                    <a:lnTo>
                      <a:pt x="933" y="48"/>
                    </a:lnTo>
                    <a:lnTo>
                      <a:pt x="933" y="47"/>
                    </a:lnTo>
                    <a:lnTo>
                      <a:pt x="932" y="46"/>
                    </a:lnTo>
                    <a:lnTo>
                      <a:pt x="931" y="45"/>
                    </a:lnTo>
                    <a:lnTo>
                      <a:pt x="929" y="44"/>
                    </a:lnTo>
                    <a:lnTo>
                      <a:pt x="927" y="45"/>
                    </a:lnTo>
                    <a:lnTo>
                      <a:pt x="926" y="46"/>
                    </a:lnTo>
                    <a:lnTo>
                      <a:pt x="925" y="47"/>
                    </a:lnTo>
                    <a:lnTo>
                      <a:pt x="925" y="48"/>
                    </a:lnTo>
                    <a:lnTo>
                      <a:pt x="918" y="48"/>
                    </a:lnTo>
                    <a:lnTo>
                      <a:pt x="918" y="47"/>
                    </a:lnTo>
                    <a:lnTo>
                      <a:pt x="917" y="46"/>
                    </a:lnTo>
                    <a:lnTo>
                      <a:pt x="916" y="45"/>
                    </a:lnTo>
                    <a:lnTo>
                      <a:pt x="914" y="44"/>
                    </a:lnTo>
                    <a:lnTo>
                      <a:pt x="912" y="45"/>
                    </a:lnTo>
                    <a:lnTo>
                      <a:pt x="911" y="46"/>
                    </a:lnTo>
                    <a:lnTo>
                      <a:pt x="910" y="47"/>
                    </a:lnTo>
                    <a:lnTo>
                      <a:pt x="909" y="48"/>
                    </a:lnTo>
                    <a:lnTo>
                      <a:pt x="890" y="48"/>
                    </a:lnTo>
                    <a:lnTo>
                      <a:pt x="889" y="47"/>
                    </a:lnTo>
                    <a:lnTo>
                      <a:pt x="888" y="46"/>
                    </a:lnTo>
                    <a:lnTo>
                      <a:pt x="887" y="45"/>
                    </a:lnTo>
                    <a:lnTo>
                      <a:pt x="885" y="44"/>
                    </a:lnTo>
                    <a:lnTo>
                      <a:pt x="883" y="45"/>
                    </a:lnTo>
                    <a:lnTo>
                      <a:pt x="882" y="46"/>
                    </a:lnTo>
                    <a:lnTo>
                      <a:pt x="881" y="47"/>
                    </a:lnTo>
                    <a:lnTo>
                      <a:pt x="881" y="48"/>
                    </a:lnTo>
                    <a:lnTo>
                      <a:pt x="638" y="48"/>
                    </a:lnTo>
                    <a:lnTo>
                      <a:pt x="637" y="47"/>
                    </a:lnTo>
                    <a:lnTo>
                      <a:pt x="637" y="46"/>
                    </a:lnTo>
                    <a:lnTo>
                      <a:pt x="635" y="45"/>
                    </a:lnTo>
                    <a:lnTo>
                      <a:pt x="633" y="44"/>
                    </a:lnTo>
                    <a:lnTo>
                      <a:pt x="632" y="45"/>
                    </a:lnTo>
                    <a:lnTo>
                      <a:pt x="630" y="46"/>
                    </a:lnTo>
                    <a:lnTo>
                      <a:pt x="629" y="47"/>
                    </a:lnTo>
                    <a:lnTo>
                      <a:pt x="629" y="48"/>
                    </a:lnTo>
                    <a:lnTo>
                      <a:pt x="617" y="48"/>
                    </a:lnTo>
                    <a:lnTo>
                      <a:pt x="617" y="47"/>
                    </a:lnTo>
                    <a:lnTo>
                      <a:pt x="616" y="46"/>
                    </a:lnTo>
                    <a:lnTo>
                      <a:pt x="615" y="45"/>
                    </a:lnTo>
                    <a:lnTo>
                      <a:pt x="613" y="44"/>
                    </a:lnTo>
                    <a:lnTo>
                      <a:pt x="611" y="45"/>
                    </a:lnTo>
                    <a:lnTo>
                      <a:pt x="610" y="46"/>
                    </a:lnTo>
                    <a:lnTo>
                      <a:pt x="609" y="47"/>
                    </a:lnTo>
                    <a:lnTo>
                      <a:pt x="608" y="48"/>
                    </a:lnTo>
                    <a:lnTo>
                      <a:pt x="565" y="48"/>
                    </a:lnTo>
                    <a:lnTo>
                      <a:pt x="565" y="47"/>
                    </a:lnTo>
                    <a:lnTo>
                      <a:pt x="564" y="46"/>
                    </a:lnTo>
                    <a:lnTo>
                      <a:pt x="563" y="45"/>
                    </a:lnTo>
                    <a:lnTo>
                      <a:pt x="561" y="44"/>
                    </a:lnTo>
                    <a:lnTo>
                      <a:pt x="559" y="45"/>
                    </a:lnTo>
                    <a:lnTo>
                      <a:pt x="558" y="46"/>
                    </a:lnTo>
                    <a:lnTo>
                      <a:pt x="557" y="47"/>
                    </a:lnTo>
                    <a:lnTo>
                      <a:pt x="556" y="48"/>
                    </a:lnTo>
                    <a:lnTo>
                      <a:pt x="554" y="48"/>
                    </a:lnTo>
                    <a:lnTo>
                      <a:pt x="553" y="47"/>
                    </a:lnTo>
                    <a:lnTo>
                      <a:pt x="552" y="46"/>
                    </a:lnTo>
                    <a:lnTo>
                      <a:pt x="551" y="45"/>
                    </a:lnTo>
                    <a:lnTo>
                      <a:pt x="549" y="44"/>
                    </a:lnTo>
                    <a:lnTo>
                      <a:pt x="547" y="45"/>
                    </a:lnTo>
                    <a:lnTo>
                      <a:pt x="546" y="46"/>
                    </a:lnTo>
                    <a:lnTo>
                      <a:pt x="545" y="47"/>
                    </a:lnTo>
                    <a:lnTo>
                      <a:pt x="545" y="48"/>
                    </a:lnTo>
                    <a:lnTo>
                      <a:pt x="493" y="48"/>
                    </a:lnTo>
                    <a:lnTo>
                      <a:pt x="492" y="47"/>
                    </a:lnTo>
                    <a:lnTo>
                      <a:pt x="491" y="46"/>
                    </a:lnTo>
                    <a:lnTo>
                      <a:pt x="490" y="45"/>
                    </a:lnTo>
                    <a:lnTo>
                      <a:pt x="488" y="44"/>
                    </a:lnTo>
                    <a:lnTo>
                      <a:pt x="487" y="45"/>
                    </a:lnTo>
                    <a:lnTo>
                      <a:pt x="485" y="46"/>
                    </a:lnTo>
                    <a:lnTo>
                      <a:pt x="484" y="47"/>
                    </a:lnTo>
                    <a:lnTo>
                      <a:pt x="484" y="48"/>
                    </a:lnTo>
                    <a:lnTo>
                      <a:pt x="439" y="48"/>
                    </a:lnTo>
                    <a:lnTo>
                      <a:pt x="438" y="47"/>
                    </a:lnTo>
                    <a:lnTo>
                      <a:pt x="437" y="46"/>
                    </a:lnTo>
                    <a:lnTo>
                      <a:pt x="436" y="45"/>
                    </a:lnTo>
                    <a:lnTo>
                      <a:pt x="434" y="44"/>
                    </a:lnTo>
                    <a:lnTo>
                      <a:pt x="432" y="45"/>
                    </a:lnTo>
                    <a:lnTo>
                      <a:pt x="431" y="46"/>
                    </a:lnTo>
                    <a:lnTo>
                      <a:pt x="430" y="47"/>
                    </a:lnTo>
                    <a:lnTo>
                      <a:pt x="430" y="48"/>
                    </a:lnTo>
                    <a:lnTo>
                      <a:pt x="423" y="48"/>
                    </a:lnTo>
                    <a:lnTo>
                      <a:pt x="423" y="47"/>
                    </a:lnTo>
                    <a:lnTo>
                      <a:pt x="422" y="46"/>
                    </a:lnTo>
                    <a:lnTo>
                      <a:pt x="421" y="45"/>
                    </a:lnTo>
                    <a:lnTo>
                      <a:pt x="419" y="44"/>
                    </a:lnTo>
                    <a:lnTo>
                      <a:pt x="417" y="45"/>
                    </a:lnTo>
                    <a:lnTo>
                      <a:pt x="416" y="46"/>
                    </a:lnTo>
                    <a:lnTo>
                      <a:pt x="415" y="47"/>
                    </a:lnTo>
                    <a:lnTo>
                      <a:pt x="415" y="48"/>
                    </a:lnTo>
                    <a:lnTo>
                      <a:pt x="412" y="48"/>
                    </a:lnTo>
                    <a:lnTo>
                      <a:pt x="411" y="47"/>
                    </a:lnTo>
                    <a:lnTo>
                      <a:pt x="410" y="46"/>
                    </a:lnTo>
                    <a:lnTo>
                      <a:pt x="409" y="45"/>
                    </a:lnTo>
                    <a:lnTo>
                      <a:pt x="407" y="44"/>
                    </a:lnTo>
                    <a:lnTo>
                      <a:pt x="405" y="45"/>
                    </a:lnTo>
                    <a:lnTo>
                      <a:pt x="404" y="46"/>
                    </a:lnTo>
                    <a:lnTo>
                      <a:pt x="403" y="47"/>
                    </a:lnTo>
                    <a:lnTo>
                      <a:pt x="403" y="48"/>
                    </a:lnTo>
                    <a:lnTo>
                      <a:pt x="399" y="48"/>
                    </a:lnTo>
                    <a:lnTo>
                      <a:pt x="399" y="47"/>
                    </a:lnTo>
                    <a:lnTo>
                      <a:pt x="398" y="46"/>
                    </a:lnTo>
                    <a:lnTo>
                      <a:pt x="396" y="45"/>
                    </a:lnTo>
                    <a:lnTo>
                      <a:pt x="395" y="44"/>
                    </a:lnTo>
                    <a:lnTo>
                      <a:pt x="393" y="45"/>
                    </a:lnTo>
                    <a:lnTo>
                      <a:pt x="391" y="46"/>
                    </a:lnTo>
                    <a:lnTo>
                      <a:pt x="391" y="47"/>
                    </a:lnTo>
                    <a:lnTo>
                      <a:pt x="390" y="48"/>
                    </a:lnTo>
                    <a:lnTo>
                      <a:pt x="352" y="48"/>
                    </a:lnTo>
                    <a:lnTo>
                      <a:pt x="352" y="47"/>
                    </a:lnTo>
                    <a:lnTo>
                      <a:pt x="351" y="46"/>
                    </a:lnTo>
                    <a:lnTo>
                      <a:pt x="349" y="45"/>
                    </a:lnTo>
                    <a:lnTo>
                      <a:pt x="348" y="44"/>
                    </a:lnTo>
                    <a:lnTo>
                      <a:pt x="346" y="45"/>
                    </a:lnTo>
                    <a:lnTo>
                      <a:pt x="345" y="46"/>
                    </a:lnTo>
                    <a:lnTo>
                      <a:pt x="344" y="47"/>
                    </a:lnTo>
                    <a:lnTo>
                      <a:pt x="343" y="48"/>
                    </a:lnTo>
                    <a:lnTo>
                      <a:pt x="277" y="48"/>
                    </a:lnTo>
                    <a:lnTo>
                      <a:pt x="276" y="47"/>
                    </a:lnTo>
                    <a:lnTo>
                      <a:pt x="275" y="46"/>
                    </a:lnTo>
                    <a:lnTo>
                      <a:pt x="274" y="45"/>
                    </a:lnTo>
                    <a:lnTo>
                      <a:pt x="272" y="44"/>
                    </a:lnTo>
                    <a:lnTo>
                      <a:pt x="270" y="45"/>
                    </a:lnTo>
                    <a:lnTo>
                      <a:pt x="269" y="46"/>
                    </a:lnTo>
                    <a:lnTo>
                      <a:pt x="268" y="47"/>
                    </a:lnTo>
                    <a:lnTo>
                      <a:pt x="268" y="48"/>
                    </a:lnTo>
                    <a:lnTo>
                      <a:pt x="124" y="48"/>
                    </a:lnTo>
                    <a:lnTo>
                      <a:pt x="124" y="47"/>
                    </a:lnTo>
                    <a:lnTo>
                      <a:pt x="123" y="46"/>
                    </a:lnTo>
                    <a:lnTo>
                      <a:pt x="121" y="45"/>
                    </a:lnTo>
                    <a:lnTo>
                      <a:pt x="119" y="44"/>
                    </a:lnTo>
                    <a:lnTo>
                      <a:pt x="118" y="45"/>
                    </a:lnTo>
                    <a:lnTo>
                      <a:pt x="116" y="46"/>
                    </a:lnTo>
                    <a:lnTo>
                      <a:pt x="115" y="47"/>
                    </a:lnTo>
                    <a:lnTo>
                      <a:pt x="115" y="48"/>
                    </a:lnTo>
                    <a:lnTo>
                      <a:pt x="108" y="48"/>
                    </a:lnTo>
                    <a:lnTo>
                      <a:pt x="108" y="47"/>
                    </a:lnTo>
                    <a:lnTo>
                      <a:pt x="107" y="46"/>
                    </a:lnTo>
                    <a:lnTo>
                      <a:pt x="106" y="45"/>
                    </a:lnTo>
                    <a:lnTo>
                      <a:pt x="104" y="44"/>
                    </a:lnTo>
                    <a:lnTo>
                      <a:pt x="102" y="45"/>
                    </a:lnTo>
                    <a:lnTo>
                      <a:pt x="101" y="46"/>
                    </a:lnTo>
                    <a:lnTo>
                      <a:pt x="100" y="47"/>
                    </a:lnTo>
                    <a:lnTo>
                      <a:pt x="99" y="48"/>
                    </a:lnTo>
                    <a:lnTo>
                      <a:pt x="61" y="48"/>
                    </a:lnTo>
                    <a:lnTo>
                      <a:pt x="60" y="47"/>
                    </a:lnTo>
                    <a:lnTo>
                      <a:pt x="59" y="46"/>
                    </a:lnTo>
                    <a:lnTo>
                      <a:pt x="58" y="45"/>
                    </a:lnTo>
                    <a:lnTo>
                      <a:pt x="56" y="44"/>
                    </a:lnTo>
                    <a:lnTo>
                      <a:pt x="54" y="45"/>
                    </a:lnTo>
                    <a:lnTo>
                      <a:pt x="53" y="46"/>
                    </a:lnTo>
                    <a:lnTo>
                      <a:pt x="52" y="47"/>
                    </a:lnTo>
                    <a:lnTo>
                      <a:pt x="52" y="48"/>
                    </a:lnTo>
                    <a:lnTo>
                      <a:pt x="38" y="48"/>
                    </a:lnTo>
                    <a:lnTo>
                      <a:pt x="38" y="47"/>
                    </a:lnTo>
                    <a:lnTo>
                      <a:pt x="37" y="46"/>
                    </a:lnTo>
                    <a:lnTo>
                      <a:pt x="35" y="45"/>
                    </a:lnTo>
                    <a:lnTo>
                      <a:pt x="34" y="44"/>
                    </a:lnTo>
                    <a:lnTo>
                      <a:pt x="32" y="45"/>
                    </a:lnTo>
                    <a:lnTo>
                      <a:pt x="30" y="46"/>
                    </a:lnTo>
                    <a:lnTo>
                      <a:pt x="29" y="47"/>
                    </a:lnTo>
                    <a:lnTo>
                      <a:pt x="29" y="48"/>
                    </a:lnTo>
                    <a:lnTo>
                      <a:pt x="20" y="48"/>
                    </a:lnTo>
                    <a:lnTo>
                      <a:pt x="20" y="47"/>
                    </a:lnTo>
                    <a:lnTo>
                      <a:pt x="19" y="46"/>
                    </a:lnTo>
                    <a:lnTo>
                      <a:pt x="17" y="45"/>
                    </a:lnTo>
                    <a:lnTo>
                      <a:pt x="16" y="44"/>
                    </a:lnTo>
                    <a:lnTo>
                      <a:pt x="14" y="45"/>
                    </a:lnTo>
                    <a:lnTo>
                      <a:pt x="12" y="46"/>
                    </a:lnTo>
                    <a:lnTo>
                      <a:pt x="11" y="47"/>
                    </a:lnTo>
                    <a:lnTo>
                      <a:pt x="11" y="48"/>
                    </a:lnTo>
                    <a:lnTo>
                      <a:pt x="0" y="48"/>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81" name="Freeform 813"/>
              <p:cNvSpPr>
                <a:spLocks/>
              </p:cNvSpPr>
              <p:nvPr/>
            </p:nvSpPr>
            <p:spPr bwMode="auto">
              <a:xfrm>
                <a:off x="3888" y="2286"/>
                <a:ext cx="14" cy="9"/>
              </a:xfrm>
              <a:custGeom>
                <a:avLst/>
                <a:gdLst>
                  <a:gd name="T0" fmla="*/ 2 w 14"/>
                  <a:gd name="T1" fmla="*/ 0 h 9"/>
                  <a:gd name="T2" fmla="*/ 14 w 14"/>
                  <a:gd name="T3" fmla="*/ 4 h 9"/>
                  <a:gd name="T4" fmla="*/ 2 w 14"/>
                  <a:gd name="T5" fmla="*/ 9 h 9"/>
                  <a:gd name="T6" fmla="*/ 1 w 14"/>
                  <a:gd name="T7" fmla="*/ 7 h 9"/>
                  <a:gd name="T8" fmla="*/ 0 w 14"/>
                  <a:gd name="T9" fmla="*/ 4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4"/>
                    </a:lnTo>
                    <a:lnTo>
                      <a:pt x="2" y="9"/>
                    </a:lnTo>
                    <a:lnTo>
                      <a:pt x="1" y="7"/>
                    </a:lnTo>
                    <a:lnTo>
                      <a:pt x="0" y="4"/>
                    </a:lnTo>
                    <a:lnTo>
                      <a:pt x="1" y="2"/>
                    </a:lnTo>
                    <a:lnTo>
                      <a:pt x="2" y="0"/>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82" name="Freeform 814"/>
              <p:cNvSpPr>
                <a:spLocks/>
              </p:cNvSpPr>
              <p:nvPr/>
            </p:nvSpPr>
            <p:spPr bwMode="auto">
              <a:xfrm>
                <a:off x="3310" y="1360"/>
                <a:ext cx="580" cy="911"/>
              </a:xfrm>
              <a:custGeom>
                <a:avLst/>
                <a:gdLst>
                  <a:gd name="T0" fmla="*/ 5 w 580"/>
                  <a:gd name="T1" fmla="*/ 148 h 911"/>
                  <a:gd name="T2" fmla="*/ 8 w 580"/>
                  <a:gd name="T3" fmla="*/ 145 h 911"/>
                  <a:gd name="T4" fmla="*/ 12 w 580"/>
                  <a:gd name="T5" fmla="*/ 145 h 911"/>
                  <a:gd name="T6" fmla="*/ 29 w 580"/>
                  <a:gd name="T7" fmla="*/ 148 h 911"/>
                  <a:gd name="T8" fmla="*/ 32 w 580"/>
                  <a:gd name="T9" fmla="*/ 145 h 911"/>
                  <a:gd name="T10" fmla="*/ 37 w 580"/>
                  <a:gd name="T11" fmla="*/ 145 h 911"/>
                  <a:gd name="T12" fmla="*/ 96 w 580"/>
                  <a:gd name="T13" fmla="*/ 148 h 911"/>
                  <a:gd name="T14" fmla="*/ 99 w 580"/>
                  <a:gd name="T15" fmla="*/ 145 h 911"/>
                  <a:gd name="T16" fmla="*/ 104 w 580"/>
                  <a:gd name="T17" fmla="*/ 145 h 911"/>
                  <a:gd name="T18" fmla="*/ 171 w 580"/>
                  <a:gd name="T19" fmla="*/ 148 h 911"/>
                  <a:gd name="T20" fmla="*/ 174 w 580"/>
                  <a:gd name="T21" fmla="*/ 145 h 911"/>
                  <a:gd name="T22" fmla="*/ 178 w 580"/>
                  <a:gd name="T23" fmla="*/ 145 h 911"/>
                  <a:gd name="T24" fmla="*/ 198 w 580"/>
                  <a:gd name="T25" fmla="*/ 148 h 911"/>
                  <a:gd name="T26" fmla="*/ 200 w 580"/>
                  <a:gd name="T27" fmla="*/ 145 h 911"/>
                  <a:gd name="T28" fmla="*/ 205 w 580"/>
                  <a:gd name="T29" fmla="*/ 145 h 911"/>
                  <a:gd name="T30" fmla="*/ 270 w 580"/>
                  <a:gd name="T31" fmla="*/ 148 h 911"/>
                  <a:gd name="T32" fmla="*/ 273 w 580"/>
                  <a:gd name="T33" fmla="*/ 145 h 911"/>
                  <a:gd name="T34" fmla="*/ 278 w 580"/>
                  <a:gd name="T35" fmla="*/ 145 h 911"/>
                  <a:gd name="T36" fmla="*/ 310 w 580"/>
                  <a:gd name="T37" fmla="*/ 148 h 911"/>
                  <a:gd name="T38" fmla="*/ 313 w 580"/>
                  <a:gd name="T39" fmla="*/ 145 h 911"/>
                  <a:gd name="T40" fmla="*/ 318 w 580"/>
                  <a:gd name="T41" fmla="*/ 145 h 911"/>
                  <a:gd name="T42" fmla="*/ 331 w 580"/>
                  <a:gd name="T43" fmla="*/ 148 h 911"/>
                  <a:gd name="T44" fmla="*/ 334 w 580"/>
                  <a:gd name="T45" fmla="*/ 145 h 911"/>
                  <a:gd name="T46" fmla="*/ 339 w 580"/>
                  <a:gd name="T47" fmla="*/ 145 h 911"/>
                  <a:gd name="T48" fmla="*/ 359 w 580"/>
                  <a:gd name="T49" fmla="*/ 148 h 911"/>
                  <a:gd name="T50" fmla="*/ 362 w 580"/>
                  <a:gd name="T51" fmla="*/ 145 h 911"/>
                  <a:gd name="T52" fmla="*/ 367 w 580"/>
                  <a:gd name="T53" fmla="*/ 145 h 911"/>
                  <a:gd name="T54" fmla="*/ 394 w 580"/>
                  <a:gd name="T55" fmla="*/ 148 h 911"/>
                  <a:gd name="T56" fmla="*/ 396 w 580"/>
                  <a:gd name="T57" fmla="*/ 145 h 911"/>
                  <a:gd name="T58" fmla="*/ 401 w 580"/>
                  <a:gd name="T59" fmla="*/ 145 h 911"/>
                  <a:gd name="T60" fmla="*/ 416 w 580"/>
                  <a:gd name="T61" fmla="*/ 148 h 911"/>
                  <a:gd name="T62" fmla="*/ 426 w 580"/>
                  <a:gd name="T63" fmla="*/ 909 h 911"/>
                  <a:gd name="T64" fmla="*/ 430 w 580"/>
                  <a:gd name="T65" fmla="*/ 907 h 911"/>
                  <a:gd name="T66" fmla="*/ 434 w 580"/>
                  <a:gd name="T67" fmla="*/ 909 h 911"/>
                  <a:gd name="T68" fmla="*/ 446 w 580"/>
                  <a:gd name="T69" fmla="*/ 909 h 911"/>
                  <a:gd name="T70" fmla="*/ 450 w 580"/>
                  <a:gd name="T71" fmla="*/ 907 h 911"/>
                  <a:gd name="T72" fmla="*/ 454 w 580"/>
                  <a:gd name="T73" fmla="*/ 909 h 911"/>
                  <a:gd name="T74" fmla="*/ 498 w 580"/>
                  <a:gd name="T75" fmla="*/ 909 h 911"/>
                  <a:gd name="T76" fmla="*/ 502 w 580"/>
                  <a:gd name="T77" fmla="*/ 907 h 911"/>
                  <a:gd name="T78" fmla="*/ 506 w 580"/>
                  <a:gd name="T79" fmla="*/ 909 h 911"/>
                  <a:gd name="T80" fmla="*/ 512 w 580"/>
                  <a:gd name="T81" fmla="*/ 909 h 911"/>
                  <a:gd name="T82" fmla="*/ 517 w 580"/>
                  <a:gd name="T83" fmla="*/ 907 h 911"/>
                  <a:gd name="T84" fmla="*/ 521 w 580"/>
                  <a:gd name="T85" fmla="*/ 909 h 911"/>
                  <a:gd name="T86" fmla="*/ 530 w 580"/>
                  <a:gd name="T87" fmla="*/ 909 h 911"/>
                  <a:gd name="T88" fmla="*/ 535 w 580"/>
                  <a:gd name="T89" fmla="*/ 905 h 911"/>
                  <a:gd name="T90" fmla="*/ 542 w 580"/>
                  <a:gd name="T91" fmla="*/ 905 h 911"/>
                  <a:gd name="T92" fmla="*/ 546 w 580"/>
                  <a:gd name="T93" fmla="*/ 909 h 911"/>
                  <a:gd name="T94" fmla="*/ 551 w 580"/>
                  <a:gd name="T95" fmla="*/ 909 h 911"/>
                  <a:gd name="T96" fmla="*/ 555 w 580"/>
                  <a:gd name="T97" fmla="*/ 907 h 911"/>
                  <a:gd name="T98" fmla="*/ 559 w 580"/>
                  <a:gd name="T99" fmla="*/ 909 h 91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80"/>
                  <a:gd name="T151" fmla="*/ 0 h 911"/>
                  <a:gd name="T152" fmla="*/ 580 w 580"/>
                  <a:gd name="T153" fmla="*/ 911 h 91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80" h="911">
                    <a:moveTo>
                      <a:pt x="0" y="0"/>
                    </a:moveTo>
                    <a:lnTo>
                      <a:pt x="0" y="148"/>
                    </a:lnTo>
                    <a:lnTo>
                      <a:pt x="5" y="148"/>
                    </a:lnTo>
                    <a:lnTo>
                      <a:pt x="5" y="147"/>
                    </a:lnTo>
                    <a:lnTo>
                      <a:pt x="6" y="145"/>
                    </a:lnTo>
                    <a:lnTo>
                      <a:pt x="8" y="145"/>
                    </a:lnTo>
                    <a:lnTo>
                      <a:pt x="9" y="145"/>
                    </a:lnTo>
                    <a:lnTo>
                      <a:pt x="11" y="145"/>
                    </a:lnTo>
                    <a:lnTo>
                      <a:pt x="12" y="145"/>
                    </a:lnTo>
                    <a:lnTo>
                      <a:pt x="13" y="147"/>
                    </a:lnTo>
                    <a:lnTo>
                      <a:pt x="14" y="148"/>
                    </a:lnTo>
                    <a:lnTo>
                      <a:pt x="29" y="148"/>
                    </a:lnTo>
                    <a:lnTo>
                      <a:pt x="29" y="147"/>
                    </a:lnTo>
                    <a:lnTo>
                      <a:pt x="31" y="145"/>
                    </a:lnTo>
                    <a:lnTo>
                      <a:pt x="32" y="145"/>
                    </a:lnTo>
                    <a:lnTo>
                      <a:pt x="34" y="145"/>
                    </a:lnTo>
                    <a:lnTo>
                      <a:pt x="35" y="145"/>
                    </a:lnTo>
                    <a:lnTo>
                      <a:pt x="37" y="145"/>
                    </a:lnTo>
                    <a:lnTo>
                      <a:pt x="38" y="147"/>
                    </a:lnTo>
                    <a:lnTo>
                      <a:pt x="38" y="148"/>
                    </a:lnTo>
                    <a:lnTo>
                      <a:pt x="96" y="148"/>
                    </a:lnTo>
                    <a:lnTo>
                      <a:pt x="97" y="147"/>
                    </a:lnTo>
                    <a:lnTo>
                      <a:pt x="98" y="145"/>
                    </a:lnTo>
                    <a:lnTo>
                      <a:pt x="99" y="145"/>
                    </a:lnTo>
                    <a:lnTo>
                      <a:pt x="101" y="145"/>
                    </a:lnTo>
                    <a:lnTo>
                      <a:pt x="103" y="145"/>
                    </a:lnTo>
                    <a:lnTo>
                      <a:pt x="104" y="145"/>
                    </a:lnTo>
                    <a:lnTo>
                      <a:pt x="105" y="147"/>
                    </a:lnTo>
                    <a:lnTo>
                      <a:pt x="106" y="148"/>
                    </a:lnTo>
                    <a:lnTo>
                      <a:pt x="171" y="148"/>
                    </a:lnTo>
                    <a:lnTo>
                      <a:pt x="171" y="147"/>
                    </a:lnTo>
                    <a:lnTo>
                      <a:pt x="172" y="145"/>
                    </a:lnTo>
                    <a:lnTo>
                      <a:pt x="174" y="145"/>
                    </a:lnTo>
                    <a:lnTo>
                      <a:pt x="175" y="145"/>
                    </a:lnTo>
                    <a:lnTo>
                      <a:pt x="177" y="145"/>
                    </a:lnTo>
                    <a:lnTo>
                      <a:pt x="178" y="145"/>
                    </a:lnTo>
                    <a:lnTo>
                      <a:pt x="179" y="147"/>
                    </a:lnTo>
                    <a:lnTo>
                      <a:pt x="180" y="148"/>
                    </a:lnTo>
                    <a:lnTo>
                      <a:pt x="198" y="148"/>
                    </a:lnTo>
                    <a:lnTo>
                      <a:pt x="198" y="147"/>
                    </a:lnTo>
                    <a:lnTo>
                      <a:pt x="199" y="145"/>
                    </a:lnTo>
                    <a:lnTo>
                      <a:pt x="200" y="145"/>
                    </a:lnTo>
                    <a:lnTo>
                      <a:pt x="202" y="145"/>
                    </a:lnTo>
                    <a:lnTo>
                      <a:pt x="204" y="145"/>
                    </a:lnTo>
                    <a:lnTo>
                      <a:pt x="205" y="145"/>
                    </a:lnTo>
                    <a:lnTo>
                      <a:pt x="206" y="147"/>
                    </a:lnTo>
                    <a:lnTo>
                      <a:pt x="207" y="148"/>
                    </a:lnTo>
                    <a:lnTo>
                      <a:pt x="270" y="148"/>
                    </a:lnTo>
                    <a:lnTo>
                      <a:pt x="270" y="147"/>
                    </a:lnTo>
                    <a:lnTo>
                      <a:pt x="271" y="145"/>
                    </a:lnTo>
                    <a:lnTo>
                      <a:pt x="273" y="145"/>
                    </a:lnTo>
                    <a:lnTo>
                      <a:pt x="274" y="145"/>
                    </a:lnTo>
                    <a:lnTo>
                      <a:pt x="276" y="145"/>
                    </a:lnTo>
                    <a:lnTo>
                      <a:pt x="278" y="145"/>
                    </a:lnTo>
                    <a:lnTo>
                      <a:pt x="278" y="147"/>
                    </a:lnTo>
                    <a:lnTo>
                      <a:pt x="279" y="148"/>
                    </a:lnTo>
                    <a:lnTo>
                      <a:pt x="310" y="148"/>
                    </a:lnTo>
                    <a:lnTo>
                      <a:pt x="311" y="147"/>
                    </a:lnTo>
                    <a:lnTo>
                      <a:pt x="312" y="145"/>
                    </a:lnTo>
                    <a:lnTo>
                      <a:pt x="313" y="145"/>
                    </a:lnTo>
                    <a:lnTo>
                      <a:pt x="315" y="145"/>
                    </a:lnTo>
                    <a:lnTo>
                      <a:pt x="317" y="145"/>
                    </a:lnTo>
                    <a:lnTo>
                      <a:pt x="318" y="145"/>
                    </a:lnTo>
                    <a:lnTo>
                      <a:pt x="319" y="147"/>
                    </a:lnTo>
                    <a:lnTo>
                      <a:pt x="319" y="148"/>
                    </a:lnTo>
                    <a:lnTo>
                      <a:pt x="331" y="148"/>
                    </a:lnTo>
                    <a:lnTo>
                      <a:pt x="331" y="147"/>
                    </a:lnTo>
                    <a:lnTo>
                      <a:pt x="332" y="145"/>
                    </a:lnTo>
                    <a:lnTo>
                      <a:pt x="334" y="145"/>
                    </a:lnTo>
                    <a:lnTo>
                      <a:pt x="335" y="145"/>
                    </a:lnTo>
                    <a:lnTo>
                      <a:pt x="337" y="145"/>
                    </a:lnTo>
                    <a:lnTo>
                      <a:pt x="339" y="145"/>
                    </a:lnTo>
                    <a:lnTo>
                      <a:pt x="339" y="147"/>
                    </a:lnTo>
                    <a:lnTo>
                      <a:pt x="340" y="148"/>
                    </a:lnTo>
                    <a:lnTo>
                      <a:pt x="359" y="148"/>
                    </a:lnTo>
                    <a:lnTo>
                      <a:pt x="359" y="147"/>
                    </a:lnTo>
                    <a:lnTo>
                      <a:pt x="360" y="145"/>
                    </a:lnTo>
                    <a:lnTo>
                      <a:pt x="362" y="145"/>
                    </a:lnTo>
                    <a:lnTo>
                      <a:pt x="364" y="145"/>
                    </a:lnTo>
                    <a:lnTo>
                      <a:pt x="365" y="145"/>
                    </a:lnTo>
                    <a:lnTo>
                      <a:pt x="367" y="145"/>
                    </a:lnTo>
                    <a:lnTo>
                      <a:pt x="368" y="147"/>
                    </a:lnTo>
                    <a:lnTo>
                      <a:pt x="368" y="148"/>
                    </a:lnTo>
                    <a:lnTo>
                      <a:pt x="394" y="148"/>
                    </a:lnTo>
                    <a:lnTo>
                      <a:pt x="394" y="147"/>
                    </a:lnTo>
                    <a:lnTo>
                      <a:pt x="395" y="145"/>
                    </a:lnTo>
                    <a:lnTo>
                      <a:pt x="396" y="145"/>
                    </a:lnTo>
                    <a:lnTo>
                      <a:pt x="398" y="145"/>
                    </a:lnTo>
                    <a:lnTo>
                      <a:pt x="400" y="145"/>
                    </a:lnTo>
                    <a:lnTo>
                      <a:pt x="401" y="145"/>
                    </a:lnTo>
                    <a:lnTo>
                      <a:pt x="402" y="147"/>
                    </a:lnTo>
                    <a:lnTo>
                      <a:pt x="403" y="148"/>
                    </a:lnTo>
                    <a:lnTo>
                      <a:pt x="416" y="148"/>
                    </a:lnTo>
                    <a:lnTo>
                      <a:pt x="416" y="911"/>
                    </a:lnTo>
                    <a:lnTo>
                      <a:pt x="425" y="911"/>
                    </a:lnTo>
                    <a:lnTo>
                      <a:pt x="426" y="909"/>
                    </a:lnTo>
                    <a:lnTo>
                      <a:pt x="426" y="908"/>
                    </a:lnTo>
                    <a:lnTo>
                      <a:pt x="428" y="907"/>
                    </a:lnTo>
                    <a:lnTo>
                      <a:pt x="430" y="907"/>
                    </a:lnTo>
                    <a:lnTo>
                      <a:pt x="431" y="907"/>
                    </a:lnTo>
                    <a:lnTo>
                      <a:pt x="433" y="908"/>
                    </a:lnTo>
                    <a:lnTo>
                      <a:pt x="434" y="909"/>
                    </a:lnTo>
                    <a:lnTo>
                      <a:pt x="434" y="911"/>
                    </a:lnTo>
                    <a:lnTo>
                      <a:pt x="445" y="911"/>
                    </a:lnTo>
                    <a:lnTo>
                      <a:pt x="446" y="909"/>
                    </a:lnTo>
                    <a:lnTo>
                      <a:pt x="447" y="908"/>
                    </a:lnTo>
                    <a:lnTo>
                      <a:pt x="448" y="907"/>
                    </a:lnTo>
                    <a:lnTo>
                      <a:pt x="450" y="907"/>
                    </a:lnTo>
                    <a:lnTo>
                      <a:pt x="452" y="907"/>
                    </a:lnTo>
                    <a:lnTo>
                      <a:pt x="453" y="908"/>
                    </a:lnTo>
                    <a:lnTo>
                      <a:pt x="454" y="909"/>
                    </a:lnTo>
                    <a:lnTo>
                      <a:pt x="454" y="911"/>
                    </a:lnTo>
                    <a:lnTo>
                      <a:pt x="498" y="911"/>
                    </a:lnTo>
                    <a:lnTo>
                      <a:pt x="498" y="909"/>
                    </a:lnTo>
                    <a:lnTo>
                      <a:pt x="499" y="908"/>
                    </a:lnTo>
                    <a:lnTo>
                      <a:pt x="501" y="907"/>
                    </a:lnTo>
                    <a:lnTo>
                      <a:pt x="502" y="907"/>
                    </a:lnTo>
                    <a:lnTo>
                      <a:pt x="504" y="907"/>
                    </a:lnTo>
                    <a:lnTo>
                      <a:pt x="506" y="908"/>
                    </a:lnTo>
                    <a:lnTo>
                      <a:pt x="506" y="909"/>
                    </a:lnTo>
                    <a:lnTo>
                      <a:pt x="507" y="911"/>
                    </a:lnTo>
                    <a:lnTo>
                      <a:pt x="512" y="911"/>
                    </a:lnTo>
                    <a:lnTo>
                      <a:pt x="512" y="909"/>
                    </a:lnTo>
                    <a:lnTo>
                      <a:pt x="513" y="908"/>
                    </a:lnTo>
                    <a:lnTo>
                      <a:pt x="515" y="907"/>
                    </a:lnTo>
                    <a:lnTo>
                      <a:pt x="517" y="907"/>
                    </a:lnTo>
                    <a:lnTo>
                      <a:pt x="518" y="907"/>
                    </a:lnTo>
                    <a:lnTo>
                      <a:pt x="520" y="908"/>
                    </a:lnTo>
                    <a:lnTo>
                      <a:pt x="521" y="909"/>
                    </a:lnTo>
                    <a:lnTo>
                      <a:pt x="521" y="911"/>
                    </a:lnTo>
                    <a:lnTo>
                      <a:pt x="530" y="911"/>
                    </a:lnTo>
                    <a:lnTo>
                      <a:pt x="530" y="909"/>
                    </a:lnTo>
                    <a:lnTo>
                      <a:pt x="531" y="907"/>
                    </a:lnTo>
                    <a:lnTo>
                      <a:pt x="533" y="906"/>
                    </a:lnTo>
                    <a:lnTo>
                      <a:pt x="535" y="905"/>
                    </a:lnTo>
                    <a:lnTo>
                      <a:pt x="537" y="904"/>
                    </a:lnTo>
                    <a:lnTo>
                      <a:pt x="540" y="904"/>
                    </a:lnTo>
                    <a:lnTo>
                      <a:pt x="542" y="905"/>
                    </a:lnTo>
                    <a:lnTo>
                      <a:pt x="544" y="906"/>
                    </a:lnTo>
                    <a:lnTo>
                      <a:pt x="545" y="907"/>
                    </a:lnTo>
                    <a:lnTo>
                      <a:pt x="546" y="909"/>
                    </a:lnTo>
                    <a:lnTo>
                      <a:pt x="547" y="911"/>
                    </a:lnTo>
                    <a:lnTo>
                      <a:pt x="550" y="911"/>
                    </a:lnTo>
                    <a:lnTo>
                      <a:pt x="551" y="909"/>
                    </a:lnTo>
                    <a:lnTo>
                      <a:pt x="551" y="908"/>
                    </a:lnTo>
                    <a:lnTo>
                      <a:pt x="553" y="907"/>
                    </a:lnTo>
                    <a:lnTo>
                      <a:pt x="555" y="907"/>
                    </a:lnTo>
                    <a:lnTo>
                      <a:pt x="556" y="907"/>
                    </a:lnTo>
                    <a:lnTo>
                      <a:pt x="558" y="908"/>
                    </a:lnTo>
                    <a:lnTo>
                      <a:pt x="559" y="909"/>
                    </a:lnTo>
                    <a:lnTo>
                      <a:pt x="559" y="911"/>
                    </a:lnTo>
                    <a:lnTo>
                      <a:pt x="580" y="911"/>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83" name="Freeform 815"/>
              <p:cNvSpPr>
                <a:spLocks/>
              </p:cNvSpPr>
              <p:nvPr/>
            </p:nvSpPr>
            <p:spPr bwMode="auto">
              <a:xfrm>
                <a:off x="3888" y="2266"/>
                <a:ext cx="14" cy="9"/>
              </a:xfrm>
              <a:custGeom>
                <a:avLst/>
                <a:gdLst>
                  <a:gd name="T0" fmla="*/ 2 w 14"/>
                  <a:gd name="T1" fmla="*/ 0 h 9"/>
                  <a:gd name="T2" fmla="*/ 14 w 14"/>
                  <a:gd name="T3" fmla="*/ 5 h 9"/>
                  <a:gd name="T4" fmla="*/ 2 w 14"/>
                  <a:gd name="T5" fmla="*/ 9 h 9"/>
                  <a:gd name="T6" fmla="*/ 1 w 14"/>
                  <a:gd name="T7" fmla="*/ 7 h 9"/>
                  <a:gd name="T8" fmla="*/ 0 w 14"/>
                  <a:gd name="T9" fmla="*/ 5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5"/>
                    </a:lnTo>
                    <a:lnTo>
                      <a:pt x="2" y="9"/>
                    </a:lnTo>
                    <a:lnTo>
                      <a:pt x="1" y="7"/>
                    </a:lnTo>
                    <a:lnTo>
                      <a:pt x="0" y="5"/>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84" name="Freeform 816"/>
              <p:cNvSpPr>
                <a:spLocks/>
              </p:cNvSpPr>
              <p:nvPr/>
            </p:nvSpPr>
            <p:spPr bwMode="auto">
              <a:xfrm>
                <a:off x="2615" y="1176"/>
                <a:ext cx="1485" cy="1043"/>
              </a:xfrm>
              <a:custGeom>
                <a:avLst/>
                <a:gdLst>
                  <a:gd name="T0" fmla="*/ 49 w 1485"/>
                  <a:gd name="T1" fmla="*/ 440 h 1043"/>
                  <a:gd name="T2" fmla="*/ 56 w 1485"/>
                  <a:gd name="T3" fmla="*/ 441 h 1043"/>
                  <a:gd name="T4" fmla="*/ 90 w 1485"/>
                  <a:gd name="T5" fmla="*/ 440 h 1043"/>
                  <a:gd name="T6" fmla="*/ 96 w 1485"/>
                  <a:gd name="T7" fmla="*/ 443 h 1043"/>
                  <a:gd name="T8" fmla="*/ 109 w 1485"/>
                  <a:gd name="T9" fmla="*/ 438 h 1043"/>
                  <a:gd name="T10" fmla="*/ 117 w 1485"/>
                  <a:gd name="T11" fmla="*/ 441 h 1043"/>
                  <a:gd name="T12" fmla="*/ 144 w 1485"/>
                  <a:gd name="T13" fmla="*/ 440 h 1043"/>
                  <a:gd name="T14" fmla="*/ 150 w 1485"/>
                  <a:gd name="T15" fmla="*/ 443 h 1043"/>
                  <a:gd name="T16" fmla="*/ 170 w 1485"/>
                  <a:gd name="T17" fmla="*/ 439 h 1043"/>
                  <a:gd name="T18" fmla="*/ 199 w 1485"/>
                  <a:gd name="T19" fmla="*/ 443 h 1043"/>
                  <a:gd name="T20" fmla="*/ 206 w 1485"/>
                  <a:gd name="T21" fmla="*/ 440 h 1043"/>
                  <a:gd name="T22" fmla="*/ 213 w 1485"/>
                  <a:gd name="T23" fmla="*/ 441 h 1043"/>
                  <a:gd name="T24" fmla="*/ 221 w 1485"/>
                  <a:gd name="T25" fmla="*/ 440 h 1043"/>
                  <a:gd name="T26" fmla="*/ 228 w 1485"/>
                  <a:gd name="T27" fmla="*/ 440 h 1043"/>
                  <a:gd name="T28" fmla="*/ 235 w 1485"/>
                  <a:gd name="T29" fmla="*/ 441 h 1043"/>
                  <a:gd name="T30" fmla="*/ 283 w 1485"/>
                  <a:gd name="T31" fmla="*/ 4 h 1043"/>
                  <a:gd name="T32" fmla="*/ 292 w 1485"/>
                  <a:gd name="T33" fmla="*/ 0 h 1043"/>
                  <a:gd name="T34" fmla="*/ 298 w 1485"/>
                  <a:gd name="T35" fmla="*/ 6 h 1043"/>
                  <a:gd name="T36" fmla="*/ 308 w 1485"/>
                  <a:gd name="T37" fmla="*/ 1 h 1043"/>
                  <a:gd name="T38" fmla="*/ 317 w 1485"/>
                  <a:gd name="T39" fmla="*/ 3 h 1043"/>
                  <a:gd name="T40" fmla="*/ 328 w 1485"/>
                  <a:gd name="T41" fmla="*/ 4 h 1043"/>
                  <a:gd name="T42" fmla="*/ 335 w 1485"/>
                  <a:gd name="T43" fmla="*/ 5 h 1043"/>
                  <a:gd name="T44" fmla="*/ 363 w 1485"/>
                  <a:gd name="T45" fmla="*/ 3 h 1043"/>
                  <a:gd name="T46" fmla="*/ 369 w 1485"/>
                  <a:gd name="T47" fmla="*/ 6 h 1043"/>
                  <a:gd name="T48" fmla="*/ 402 w 1485"/>
                  <a:gd name="T49" fmla="*/ 3 h 1043"/>
                  <a:gd name="T50" fmla="*/ 440 w 1485"/>
                  <a:gd name="T51" fmla="*/ 6 h 1043"/>
                  <a:gd name="T52" fmla="*/ 446 w 1485"/>
                  <a:gd name="T53" fmla="*/ 3 h 1043"/>
                  <a:gd name="T54" fmla="*/ 583 w 1485"/>
                  <a:gd name="T55" fmla="*/ 5 h 1043"/>
                  <a:gd name="T56" fmla="*/ 590 w 1485"/>
                  <a:gd name="T57" fmla="*/ 4 h 1043"/>
                  <a:gd name="T58" fmla="*/ 683 w 1485"/>
                  <a:gd name="T59" fmla="*/ 4 h 1043"/>
                  <a:gd name="T60" fmla="*/ 691 w 1485"/>
                  <a:gd name="T61" fmla="*/ 5 h 1043"/>
                  <a:gd name="T62" fmla="*/ 730 w 1485"/>
                  <a:gd name="T63" fmla="*/ 3 h 1043"/>
                  <a:gd name="T64" fmla="*/ 736 w 1485"/>
                  <a:gd name="T65" fmla="*/ 6 h 1043"/>
                  <a:gd name="T66" fmla="*/ 753 w 1485"/>
                  <a:gd name="T67" fmla="*/ 3 h 1043"/>
                  <a:gd name="T68" fmla="*/ 791 w 1485"/>
                  <a:gd name="T69" fmla="*/ 6 h 1043"/>
                  <a:gd name="T70" fmla="*/ 798 w 1485"/>
                  <a:gd name="T71" fmla="*/ 3 h 1043"/>
                  <a:gd name="T72" fmla="*/ 813 w 1485"/>
                  <a:gd name="T73" fmla="*/ 5 h 1043"/>
                  <a:gd name="T74" fmla="*/ 820 w 1485"/>
                  <a:gd name="T75" fmla="*/ 4 h 1043"/>
                  <a:gd name="T76" fmla="*/ 845 w 1485"/>
                  <a:gd name="T77" fmla="*/ 4 h 1043"/>
                  <a:gd name="T78" fmla="*/ 852 w 1485"/>
                  <a:gd name="T79" fmla="*/ 5 h 1043"/>
                  <a:gd name="T80" fmla="*/ 869 w 1485"/>
                  <a:gd name="T81" fmla="*/ 3 h 1043"/>
                  <a:gd name="T82" fmla="*/ 875 w 1485"/>
                  <a:gd name="T83" fmla="*/ 6 h 1043"/>
                  <a:gd name="T84" fmla="*/ 1160 w 1485"/>
                  <a:gd name="T85" fmla="*/ 3 h 1043"/>
                  <a:gd name="T86" fmla="*/ 1179 w 1485"/>
                  <a:gd name="T87" fmla="*/ 6 h 1043"/>
                  <a:gd name="T88" fmla="*/ 1186 w 1485"/>
                  <a:gd name="T89" fmla="*/ 3 h 1043"/>
                  <a:gd name="T90" fmla="*/ 1207 w 1485"/>
                  <a:gd name="T91" fmla="*/ 5 h 1043"/>
                  <a:gd name="T92" fmla="*/ 1215 w 1485"/>
                  <a:gd name="T93" fmla="*/ 4 h 1043"/>
                  <a:gd name="T94" fmla="*/ 1234 w 1485"/>
                  <a:gd name="T95" fmla="*/ 4 h 1043"/>
                  <a:gd name="T96" fmla="*/ 1241 w 1485"/>
                  <a:gd name="T97" fmla="*/ 5 h 1043"/>
                  <a:gd name="T98" fmla="*/ 1258 w 1485"/>
                  <a:gd name="T99" fmla="*/ 3 h 1043"/>
                  <a:gd name="T100" fmla="*/ 1264 w 1485"/>
                  <a:gd name="T101" fmla="*/ 6 h 1043"/>
                  <a:gd name="T102" fmla="*/ 1280 w 1485"/>
                  <a:gd name="T103" fmla="*/ 3 h 1043"/>
                  <a:gd name="T104" fmla="*/ 1302 w 1485"/>
                  <a:gd name="T105" fmla="*/ 6 h 1043"/>
                  <a:gd name="T106" fmla="*/ 1309 w 1485"/>
                  <a:gd name="T107" fmla="*/ 3 h 1043"/>
                  <a:gd name="T108" fmla="*/ 1344 w 1485"/>
                  <a:gd name="T109" fmla="*/ 5 h 1043"/>
                  <a:gd name="T110" fmla="*/ 1351 w 1485"/>
                  <a:gd name="T111" fmla="*/ 4 h 1043"/>
                  <a:gd name="T112" fmla="*/ 1378 w 1485"/>
                  <a:gd name="T113" fmla="*/ 4 h 1043"/>
                  <a:gd name="T114" fmla="*/ 1386 w 1485"/>
                  <a:gd name="T115" fmla="*/ 5 h 1043"/>
                  <a:gd name="T116" fmla="*/ 1407 w 1485"/>
                  <a:gd name="T117" fmla="*/ 3 h 1043"/>
                  <a:gd name="T118" fmla="*/ 1413 w 1485"/>
                  <a:gd name="T119" fmla="*/ 6 h 1043"/>
                  <a:gd name="T120" fmla="*/ 1442 w 1485"/>
                  <a:gd name="T121" fmla="*/ 3 h 1043"/>
                  <a:gd name="T122" fmla="*/ 1485 w 1485"/>
                  <a:gd name="T123" fmla="*/ 6 h 104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85"/>
                  <a:gd name="T187" fmla="*/ 0 h 1043"/>
                  <a:gd name="T188" fmla="*/ 1485 w 1485"/>
                  <a:gd name="T189" fmla="*/ 1043 h 104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85" h="1043">
                    <a:moveTo>
                      <a:pt x="0" y="1043"/>
                    </a:moveTo>
                    <a:lnTo>
                      <a:pt x="0" y="443"/>
                    </a:lnTo>
                    <a:lnTo>
                      <a:pt x="48" y="443"/>
                    </a:lnTo>
                    <a:lnTo>
                      <a:pt x="48" y="441"/>
                    </a:lnTo>
                    <a:lnTo>
                      <a:pt x="49" y="440"/>
                    </a:lnTo>
                    <a:lnTo>
                      <a:pt x="50" y="440"/>
                    </a:lnTo>
                    <a:lnTo>
                      <a:pt x="52" y="439"/>
                    </a:lnTo>
                    <a:lnTo>
                      <a:pt x="54" y="440"/>
                    </a:lnTo>
                    <a:lnTo>
                      <a:pt x="55" y="440"/>
                    </a:lnTo>
                    <a:lnTo>
                      <a:pt x="56" y="441"/>
                    </a:lnTo>
                    <a:lnTo>
                      <a:pt x="57" y="443"/>
                    </a:lnTo>
                    <a:lnTo>
                      <a:pt x="87" y="443"/>
                    </a:lnTo>
                    <a:lnTo>
                      <a:pt x="87" y="441"/>
                    </a:lnTo>
                    <a:lnTo>
                      <a:pt x="88" y="440"/>
                    </a:lnTo>
                    <a:lnTo>
                      <a:pt x="90" y="440"/>
                    </a:lnTo>
                    <a:lnTo>
                      <a:pt x="91" y="439"/>
                    </a:lnTo>
                    <a:lnTo>
                      <a:pt x="93" y="440"/>
                    </a:lnTo>
                    <a:lnTo>
                      <a:pt x="95" y="440"/>
                    </a:lnTo>
                    <a:lnTo>
                      <a:pt x="96" y="441"/>
                    </a:lnTo>
                    <a:lnTo>
                      <a:pt x="96" y="443"/>
                    </a:lnTo>
                    <a:lnTo>
                      <a:pt x="104" y="443"/>
                    </a:lnTo>
                    <a:lnTo>
                      <a:pt x="105" y="441"/>
                    </a:lnTo>
                    <a:lnTo>
                      <a:pt x="106" y="440"/>
                    </a:lnTo>
                    <a:lnTo>
                      <a:pt x="107" y="439"/>
                    </a:lnTo>
                    <a:lnTo>
                      <a:pt x="109" y="438"/>
                    </a:lnTo>
                    <a:lnTo>
                      <a:pt x="111" y="438"/>
                    </a:lnTo>
                    <a:lnTo>
                      <a:pt x="113" y="438"/>
                    </a:lnTo>
                    <a:lnTo>
                      <a:pt x="115" y="439"/>
                    </a:lnTo>
                    <a:lnTo>
                      <a:pt x="117" y="440"/>
                    </a:lnTo>
                    <a:lnTo>
                      <a:pt x="117" y="441"/>
                    </a:lnTo>
                    <a:lnTo>
                      <a:pt x="118" y="443"/>
                    </a:lnTo>
                    <a:lnTo>
                      <a:pt x="141" y="443"/>
                    </a:lnTo>
                    <a:lnTo>
                      <a:pt x="142" y="441"/>
                    </a:lnTo>
                    <a:lnTo>
                      <a:pt x="143" y="440"/>
                    </a:lnTo>
                    <a:lnTo>
                      <a:pt x="144" y="440"/>
                    </a:lnTo>
                    <a:lnTo>
                      <a:pt x="146" y="439"/>
                    </a:lnTo>
                    <a:lnTo>
                      <a:pt x="148" y="440"/>
                    </a:lnTo>
                    <a:lnTo>
                      <a:pt x="149" y="440"/>
                    </a:lnTo>
                    <a:lnTo>
                      <a:pt x="150" y="441"/>
                    </a:lnTo>
                    <a:lnTo>
                      <a:pt x="150" y="443"/>
                    </a:lnTo>
                    <a:lnTo>
                      <a:pt x="166" y="443"/>
                    </a:lnTo>
                    <a:lnTo>
                      <a:pt x="166" y="441"/>
                    </a:lnTo>
                    <a:lnTo>
                      <a:pt x="167" y="440"/>
                    </a:lnTo>
                    <a:lnTo>
                      <a:pt x="168" y="440"/>
                    </a:lnTo>
                    <a:lnTo>
                      <a:pt x="170" y="439"/>
                    </a:lnTo>
                    <a:lnTo>
                      <a:pt x="172" y="440"/>
                    </a:lnTo>
                    <a:lnTo>
                      <a:pt x="173" y="440"/>
                    </a:lnTo>
                    <a:lnTo>
                      <a:pt x="174" y="441"/>
                    </a:lnTo>
                    <a:lnTo>
                      <a:pt x="175" y="443"/>
                    </a:lnTo>
                    <a:lnTo>
                      <a:pt x="199" y="443"/>
                    </a:lnTo>
                    <a:lnTo>
                      <a:pt x="200" y="441"/>
                    </a:lnTo>
                    <a:lnTo>
                      <a:pt x="201" y="440"/>
                    </a:lnTo>
                    <a:lnTo>
                      <a:pt x="202" y="440"/>
                    </a:lnTo>
                    <a:lnTo>
                      <a:pt x="204" y="439"/>
                    </a:lnTo>
                    <a:lnTo>
                      <a:pt x="206" y="440"/>
                    </a:lnTo>
                    <a:lnTo>
                      <a:pt x="207" y="440"/>
                    </a:lnTo>
                    <a:lnTo>
                      <a:pt x="208" y="441"/>
                    </a:lnTo>
                    <a:lnTo>
                      <a:pt x="208" y="443"/>
                    </a:lnTo>
                    <a:lnTo>
                      <a:pt x="213" y="443"/>
                    </a:lnTo>
                    <a:lnTo>
                      <a:pt x="213" y="441"/>
                    </a:lnTo>
                    <a:lnTo>
                      <a:pt x="214" y="440"/>
                    </a:lnTo>
                    <a:lnTo>
                      <a:pt x="216" y="440"/>
                    </a:lnTo>
                    <a:lnTo>
                      <a:pt x="217" y="439"/>
                    </a:lnTo>
                    <a:lnTo>
                      <a:pt x="219" y="440"/>
                    </a:lnTo>
                    <a:lnTo>
                      <a:pt x="221" y="440"/>
                    </a:lnTo>
                    <a:lnTo>
                      <a:pt x="222" y="441"/>
                    </a:lnTo>
                    <a:lnTo>
                      <a:pt x="222" y="443"/>
                    </a:lnTo>
                    <a:lnTo>
                      <a:pt x="227" y="443"/>
                    </a:lnTo>
                    <a:lnTo>
                      <a:pt x="227" y="441"/>
                    </a:lnTo>
                    <a:lnTo>
                      <a:pt x="228" y="440"/>
                    </a:lnTo>
                    <a:lnTo>
                      <a:pt x="230" y="440"/>
                    </a:lnTo>
                    <a:lnTo>
                      <a:pt x="231" y="439"/>
                    </a:lnTo>
                    <a:lnTo>
                      <a:pt x="233" y="440"/>
                    </a:lnTo>
                    <a:lnTo>
                      <a:pt x="234" y="440"/>
                    </a:lnTo>
                    <a:lnTo>
                      <a:pt x="235" y="441"/>
                    </a:lnTo>
                    <a:lnTo>
                      <a:pt x="236" y="443"/>
                    </a:lnTo>
                    <a:lnTo>
                      <a:pt x="250" y="443"/>
                    </a:lnTo>
                    <a:lnTo>
                      <a:pt x="250" y="6"/>
                    </a:lnTo>
                    <a:lnTo>
                      <a:pt x="283" y="6"/>
                    </a:lnTo>
                    <a:lnTo>
                      <a:pt x="283" y="4"/>
                    </a:lnTo>
                    <a:lnTo>
                      <a:pt x="284" y="3"/>
                    </a:lnTo>
                    <a:lnTo>
                      <a:pt x="285" y="1"/>
                    </a:lnTo>
                    <a:lnTo>
                      <a:pt x="287" y="1"/>
                    </a:lnTo>
                    <a:lnTo>
                      <a:pt x="289" y="0"/>
                    </a:lnTo>
                    <a:lnTo>
                      <a:pt x="292" y="0"/>
                    </a:lnTo>
                    <a:lnTo>
                      <a:pt x="294" y="1"/>
                    </a:lnTo>
                    <a:lnTo>
                      <a:pt x="296" y="1"/>
                    </a:lnTo>
                    <a:lnTo>
                      <a:pt x="297" y="3"/>
                    </a:lnTo>
                    <a:lnTo>
                      <a:pt x="298" y="4"/>
                    </a:lnTo>
                    <a:lnTo>
                      <a:pt x="298" y="6"/>
                    </a:lnTo>
                    <a:lnTo>
                      <a:pt x="303" y="6"/>
                    </a:lnTo>
                    <a:lnTo>
                      <a:pt x="303" y="4"/>
                    </a:lnTo>
                    <a:lnTo>
                      <a:pt x="304" y="3"/>
                    </a:lnTo>
                    <a:lnTo>
                      <a:pt x="306" y="1"/>
                    </a:lnTo>
                    <a:lnTo>
                      <a:pt x="308" y="1"/>
                    </a:lnTo>
                    <a:lnTo>
                      <a:pt x="310" y="0"/>
                    </a:lnTo>
                    <a:lnTo>
                      <a:pt x="312" y="0"/>
                    </a:lnTo>
                    <a:lnTo>
                      <a:pt x="314" y="1"/>
                    </a:lnTo>
                    <a:lnTo>
                      <a:pt x="316" y="1"/>
                    </a:lnTo>
                    <a:lnTo>
                      <a:pt x="317" y="3"/>
                    </a:lnTo>
                    <a:lnTo>
                      <a:pt x="318" y="4"/>
                    </a:lnTo>
                    <a:lnTo>
                      <a:pt x="319" y="6"/>
                    </a:lnTo>
                    <a:lnTo>
                      <a:pt x="326" y="6"/>
                    </a:lnTo>
                    <a:lnTo>
                      <a:pt x="327" y="5"/>
                    </a:lnTo>
                    <a:lnTo>
                      <a:pt x="328" y="4"/>
                    </a:lnTo>
                    <a:lnTo>
                      <a:pt x="329" y="3"/>
                    </a:lnTo>
                    <a:lnTo>
                      <a:pt x="331" y="3"/>
                    </a:lnTo>
                    <a:lnTo>
                      <a:pt x="333" y="3"/>
                    </a:lnTo>
                    <a:lnTo>
                      <a:pt x="334" y="4"/>
                    </a:lnTo>
                    <a:lnTo>
                      <a:pt x="335" y="5"/>
                    </a:lnTo>
                    <a:lnTo>
                      <a:pt x="335" y="6"/>
                    </a:lnTo>
                    <a:lnTo>
                      <a:pt x="360" y="6"/>
                    </a:lnTo>
                    <a:lnTo>
                      <a:pt x="360" y="5"/>
                    </a:lnTo>
                    <a:lnTo>
                      <a:pt x="361" y="4"/>
                    </a:lnTo>
                    <a:lnTo>
                      <a:pt x="363" y="3"/>
                    </a:lnTo>
                    <a:lnTo>
                      <a:pt x="364" y="3"/>
                    </a:lnTo>
                    <a:lnTo>
                      <a:pt x="366" y="3"/>
                    </a:lnTo>
                    <a:lnTo>
                      <a:pt x="368" y="4"/>
                    </a:lnTo>
                    <a:lnTo>
                      <a:pt x="368" y="5"/>
                    </a:lnTo>
                    <a:lnTo>
                      <a:pt x="369" y="6"/>
                    </a:lnTo>
                    <a:lnTo>
                      <a:pt x="397" y="6"/>
                    </a:lnTo>
                    <a:lnTo>
                      <a:pt x="398" y="5"/>
                    </a:lnTo>
                    <a:lnTo>
                      <a:pt x="399" y="4"/>
                    </a:lnTo>
                    <a:lnTo>
                      <a:pt x="400" y="3"/>
                    </a:lnTo>
                    <a:lnTo>
                      <a:pt x="402" y="3"/>
                    </a:lnTo>
                    <a:lnTo>
                      <a:pt x="404" y="3"/>
                    </a:lnTo>
                    <a:lnTo>
                      <a:pt x="405" y="4"/>
                    </a:lnTo>
                    <a:lnTo>
                      <a:pt x="406" y="5"/>
                    </a:lnTo>
                    <a:lnTo>
                      <a:pt x="406" y="6"/>
                    </a:lnTo>
                    <a:lnTo>
                      <a:pt x="440" y="6"/>
                    </a:lnTo>
                    <a:lnTo>
                      <a:pt x="440" y="5"/>
                    </a:lnTo>
                    <a:lnTo>
                      <a:pt x="441" y="4"/>
                    </a:lnTo>
                    <a:lnTo>
                      <a:pt x="442" y="3"/>
                    </a:lnTo>
                    <a:lnTo>
                      <a:pt x="444" y="3"/>
                    </a:lnTo>
                    <a:lnTo>
                      <a:pt x="446" y="3"/>
                    </a:lnTo>
                    <a:lnTo>
                      <a:pt x="447" y="4"/>
                    </a:lnTo>
                    <a:lnTo>
                      <a:pt x="448" y="5"/>
                    </a:lnTo>
                    <a:lnTo>
                      <a:pt x="449" y="6"/>
                    </a:lnTo>
                    <a:lnTo>
                      <a:pt x="582" y="6"/>
                    </a:lnTo>
                    <a:lnTo>
                      <a:pt x="583" y="5"/>
                    </a:lnTo>
                    <a:lnTo>
                      <a:pt x="584" y="4"/>
                    </a:lnTo>
                    <a:lnTo>
                      <a:pt x="585" y="3"/>
                    </a:lnTo>
                    <a:lnTo>
                      <a:pt x="587" y="3"/>
                    </a:lnTo>
                    <a:lnTo>
                      <a:pt x="589" y="3"/>
                    </a:lnTo>
                    <a:lnTo>
                      <a:pt x="590" y="4"/>
                    </a:lnTo>
                    <a:lnTo>
                      <a:pt x="591" y="5"/>
                    </a:lnTo>
                    <a:lnTo>
                      <a:pt x="591" y="6"/>
                    </a:lnTo>
                    <a:lnTo>
                      <a:pt x="682" y="6"/>
                    </a:lnTo>
                    <a:lnTo>
                      <a:pt x="683" y="5"/>
                    </a:lnTo>
                    <a:lnTo>
                      <a:pt x="683" y="4"/>
                    </a:lnTo>
                    <a:lnTo>
                      <a:pt x="685" y="3"/>
                    </a:lnTo>
                    <a:lnTo>
                      <a:pt x="687" y="3"/>
                    </a:lnTo>
                    <a:lnTo>
                      <a:pt x="688" y="3"/>
                    </a:lnTo>
                    <a:lnTo>
                      <a:pt x="690" y="4"/>
                    </a:lnTo>
                    <a:lnTo>
                      <a:pt x="691" y="5"/>
                    </a:lnTo>
                    <a:lnTo>
                      <a:pt x="691" y="6"/>
                    </a:lnTo>
                    <a:lnTo>
                      <a:pt x="727" y="6"/>
                    </a:lnTo>
                    <a:lnTo>
                      <a:pt x="727" y="5"/>
                    </a:lnTo>
                    <a:lnTo>
                      <a:pt x="728" y="4"/>
                    </a:lnTo>
                    <a:lnTo>
                      <a:pt x="730" y="3"/>
                    </a:lnTo>
                    <a:lnTo>
                      <a:pt x="731" y="3"/>
                    </a:lnTo>
                    <a:lnTo>
                      <a:pt x="733" y="3"/>
                    </a:lnTo>
                    <a:lnTo>
                      <a:pt x="734" y="4"/>
                    </a:lnTo>
                    <a:lnTo>
                      <a:pt x="735" y="5"/>
                    </a:lnTo>
                    <a:lnTo>
                      <a:pt x="736" y="6"/>
                    </a:lnTo>
                    <a:lnTo>
                      <a:pt x="748" y="6"/>
                    </a:lnTo>
                    <a:lnTo>
                      <a:pt x="749" y="5"/>
                    </a:lnTo>
                    <a:lnTo>
                      <a:pt x="750" y="4"/>
                    </a:lnTo>
                    <a:lnTo>
                      <a:pt x="751" y="3"/>
                    </a:lnTo>
                    <a:lnTo>
                      <a:pt x="753" y="3"/>
                    </a:lnTo>
                    <a:lnTo>
                      <a:pt x="755" y="3"/>
                    </a:lnTo>
                    <a:lnTo>
                      <a:pt x="756" y="4"/>
                    </a:lnTo>
                    <a:lnTo>
                      <a:pt x="757" y="5"/>
                    </a:lnTo>
                    <a:lnTo>
                      <a:pt x="757" y="6"/>
                    </a:lnTo>
                    <a:lnTo>
                      <a:pt x="791" y="6"/>
                    </a:lnTo>
                    <a:lnTo>
                      <a:pt x="792" y="5"/>
                    </a:lnTo>
                    <a:lnTo>
                      <a:pt x="793" y="4"/>
                    </a:lnTo>
                    <a:lnTo>
                      <a:pt x="794" y="3"/>
                    </a:lnTo>
                    <a:lnTo>
                      <a:pt x="796" y="3"/>
                    </a:lnTo>
                    <a:lnTo>
                      <a:pt x="798" y="3"/>
                    </a:lnTo>
                    <a:lnTo>
                      <a:pt x="799" y="4"/>
                    </a:lnTo>
                    <a:lnTo>
                      <a:pt x="800" y="5"/>
                    </a:lnTo>
                    <a:lnTo>
                      <a:pt x="801" y="6"/>
                    </a:lnTo>
                    <a:lnTo>
                      <a:pt x="813" y="6"/>
                    </a:lnTo>
                    <a:lnTo>
                      <a:pt x="813" y="5"/>
                    </a:lnTo>
                    <a:lnTo>
                      <a:pt x="814" y="4"/>
                    </a:lnTo>
                    <a:lnTo>
                      <a:pt x="816" y="3"/>
                    </a:lnTo>
                    <a:lnTo>
                      <a:pt x="817" y="3"/>
                    </a:lnTo>
                    <a:lnTo>
                      <a:pt x="819" y="3"/>
                    </a:lnTo>
                    <a:lnTo>
                      <a:pt x="820" y="4"/>
                    </a:lnTo>
                    <a:lnTo>
                      <a:pt x="822" y="5"/>
                    </a:lnTo>
                    <a:lnTo>
                      <a:pt x="822" y="6"/>
                    </a:lnTo>
                    <a:lnTo>
                      <a:pt x="843" y="6"/>
                    </a:lnTo>
                    <a:lnTo>
                      <a:pt x="844" y="5"/>
                    </a:lnTo>
                    <a:lnTo>
                      <a:pt x="845" y="4"/>
                    </a:lnTo>
                    <a:lnTo>
                      <a:pt x="846" y="3"/>
                    </a:lnTo>
                    <a:lnTo>
                      <a:pt x="848" y="3"/>
                    </a:lnTo>
                    <a:lnTo>
                      <a:pt x="849" y="3"/>
                    </a:lnTo>
                    <a:lnTo>
                      <a:pt x="851" y="4"/>
                    </a:lnTo>
                    <a:lnTo>
                      <a:pt x="852" y="5"/>
                    </a:lnTo>
                    <a:lnTo>
                      <a:pt x="852" y="6"/>
                    </a:lnTo>
                    <a:lnTo>
                      <a:pt x="866" y="6"/>
                    </a:lnTo>
                    <a:lnTo>
                      <a:pt x="866" y="5"/>
                    </a:lnTo>
                    <a:lnTo>
                      <a:pt x="867" y="4"/>
                    </a:lnTo>
                    <a:lnTo>
                      <a:pt x="869" y="3"/>
                    </a:lnTo>
                    <a:lnTo>
                      <a:pt x="870" y="3"/>
                    </a:lnTo>
                    <a:lnTo>
                      <a:pt x="872" y="3"/>
                    </a:lnTo>
                    <a:lnTo>
                      <a:pt x="873" y="4"/>
                    </a:lnTo>
                    <a:lnTo>
                      <a:pt x="874" y="5"/>
                    </a:lnTo>
                    <a:lnTo>
                      <a:pt x="875" y="6"/>
                    </a:lnTo>
                    <a:lnTo>
                      <a:pt x="1155" y="6"/>
                    </a:lnTo>
                    <a:lnTo>
                      <a:pt x="1156" y="5"/>
                    </a:lnTo>
                    <a:lnTo>
                      <a:pt x="1156" y="4"/>
                    </a:lnTo>
                    <a:lnTo>
                      <a:pt x="1158" y="3"/>
                    </a:lnTo>
                    <a:lnTo>
                      <a:pt x="1160" y="3"/>
                    </a:lnTo>
                    <a:lnTo>
                      <a:pt x="1161" y="3"/>
                    </a:lnTo>
                    <a:lnTo>
                      <a:pt x="1163" y="4"/>
                    </a:lnTo>
                    <a:lnTo>
                      <a:pt x="1164" y="5"/>
                    </a:lnTo>
                    <a:lnTo>
                      <a:pt x="1164" y="6"/>
                    </a:lnTo>
                    <a:lnTo>
                      <a:pt x="1179" y="6"/>
                    </a:lnTo>
                    <a:lnTo>
                      <a:pt x="1180" y="5"/>
                    </a:lnTo>
                    <a:lnTo>
                      <a:pt x="1181" y="4"/>
                    </a:lnTo>
                    <a:lnTo>
                      <a:pt x="1182" y="3"/>
                    </a:lnTo>
                    <a:lnTo>
                      <a:pt x="1184" y="3"/>
                    </a:lnTo>
                    <a:lnTo>
                      <a:pt x="1186" y="3"/>
                    </a:lnTo>
                    <a:lnTo>
                      <a:pt x="1187" y="4"/>
                    </a:lnTo>
                    <a:lnTo>
                      <a:pt x="1188" y="5"/>
                    </a:lnTo>
                    <a:lnTo>
                      <a:pt x="1188" y="6"/>
                    </a:lnTo>
                    <a:lnTo>
                      <a:pt x="1207" y="6"/>
                    </a:lnTo>
                    <a:lnTo>
                      <a:pt x="1207" y="5"/>
                    </a:lnTo>
                    <a:lnTo>
                      <a:pt x="1208" y="4"/>
                    </a:lnTo>
                    <a:lnTo>
                      <a:pt x="1210" y="3"/>
                    </a:lnTo>
                    <a:lnTo>
                      <a:pt x="1212" y="3"/>
                    </a:lnTo>
                    <a:lnTo>
                      <a:pt x="1213" y="3"/>
                    </a:lnTo>
                    <a:lnTo>
                      <a:pt x="1215" y="4"/>
                    </a:lnTo>
                    <a:lnTo>
                      <a:pt x="1216" y="5"/>
                    </a:lnTo>
                    <a:lnTo>
                      <a:pt x="1216" y="6"/>
                    </a:lnTo>
                    <a:lnTo>
                      <a:pt x="1233" y="6"/>
                    </a:lnTo>
                    <a:lnTo>
                      <a:pt x="1233" y="5"/>
                    </a:lnTo>
                    <a:lnTo>
                      <a:pt x="1234" y="4"/>
                    </a:lnTo>
                    <a:lnTo>
                      <a:pt x="1236" y="3"/>
                    </a:lnTo>
                    <a:lnTo>
                      <a:pt x="1237" y="3"/>
                    </a:lnTo>
                    <a:lnTo>
                      <a:pt x="1239" y="3"/>
                    </a:lnTo>
                    <a:lnTo>
                      <a:pt x="1241" y="4"/>
                    </a:lnTo>
                    <a:lnTo>
                      <a:pt x="1241" y="5"/>
                    </a:lnTo>
                    <a:lnTo>
                      <a:pt x="1242" y="6"/>
                    </a:lnTo>
                    <a:lnTo>
                      <a:pt x="1255" y="6"/>
                    </a:lnTo>
                    <a:lnTo>
                      <a:pt x="1255" y="5"/>
                    </a:lnTo>
                    <a:lnTo>
                      <a:pt x="1256" y="4"/>
                    </a:lnTo>
                    <a:lnTo>
                      <a:pt x="1258" y="3"/>
                    </a:lnTo>
                    <a:lnTo>
                      <a:pt x="1259" y="3"/>
                    </a:lnTo>
                    <a:lnTo>
                      <a:pt x="1261" y="3"/>
                    </a:lnTo>
                    <a:lnTo>
                      <a:pt x="1263" y="4"/>
                    </a:lnTo>
                    <a:lnTo>
                      <a:pt x="1263" y="5"/>
                    </a:lnTo>
                    <a:lnTo>
                      <a:pt x="1264" y="6"/>
                    </a:lnTo>
                    <a:lnTo>
                      <a:pt x="1275" y="6"/>
                    </a:lnTo>
                    <a:lnTo>
                      <a:pt x="1276" y="5"/>
                    </a:lnTo>
                    <a:lnTo>
                      <a:pt x="1277" y="4"/>
                    </a:lnTo>
                    <a:lnTo>
                      <a:pt x="1278" y="3"/>
                    </a:lnTo>
                    <a:lnTo>
                      <a:pt x="1280" y="3"/>
                    </a:lnTo>
                    <a:lnTo>
                      <a:pt x="1282" y="3"/>
                    </a:lnTo>
                    <a:lnTo>
                      <a:pt x="1283" y="4"/>
                    </a:lnTo>
                    <a:lnTo>
                      <a:pt x="1284" y="5"/>
                    </a:lnTo>
                    <a:lnTo>
                      <a:pt x="1284" y="6"/>
                    </a:lnTo>
                    <a:lnTo>
                      <a:pt x="1302" y="6"/>
                    </a:lnTo>
                    <a:lnTo>
                      <a:pt x="1303" y="5"/>
                    </a:lnTo>
                    <a:lnTo>
                      <a:pt x="1304" y="4"/>
                    </a:lnTo>
                    <a:lnTo>
                      <a:pt x="1305" y="3"/>
                    </a:lnTo>
                    <a:lnTo>
                      <a:pt x="1307" y="3"/>
                    </a:lnTo>
                    <a:lnTo>
                      <a:pt x="1309" y="3"/>
                    </a:lnTo>
                    <a:lnTo>
                      <a:pt x="1310" y="4"/>
                    </a:lnTo>
                    <a:lnTo>
                      <a:pt x="1311" y="5"/>
                    </a:lnTo>
                    <a:lnTo>
                      <a:pt x="1312" y="6"/>
                    </a:lnTo>
                    <a:lnTo>
                      <a:pt x="1343" y="6"/>
                    </a:lnTo>
                    <a:lnTo>
                      <a:pt x="1344" y="5"/>
                    </a:lnTo>
                    <a:lnTo>
                      <a:pt x="1344" y="4"/>
                    </a:lnTo>
                    <a:lnTo>
                      <a:pt x="1346" y="3"/>
                    </a:lnTo>
                    <a:lnTo>
                      <a:pt x="1348" y="3"/>
                    </a:lnTo>
                    <a:lnTo>
                      <a:pt x="1349" y="3"/>
                    </a:lnTo>
                    <a:lnTo>
                      <a:pt x="1351" y="4"/>
                    </a:lnTo>
                    <a:lnTo>
                      <a:pt x="1352" y="5"/>
                    </a:lnTo>
                    <a:lnTo>
                      <a:pt x="1352" y="6"/>
                    </a:lnTo>
                    <a:lnTo>
                      <a:pt x="1377" y="6"/>
                    </a:lnTo>
                    <a:lnTo>
                      <a:pt x="1377" y="5"/>
                    </a:lnTo>
                    <a:lnTo>
                      <a:pt x="1378" y="4"/>
                    </a:lnTo>
                    <a:lnTo>
                      <a:pt x="1380" y="3"/>
                    </a:lnTo>
                    <a:lnTo>
                      <a:pt x="1381" y="3"/>
                    </a:lnTo>
                    <a:lnTo>
                      <a:pt x="1383" y="3"/>
                    </a:lnTo>
                    <a:lnTo>
                      <a:pt x="1384" y="4"/>
                    </a:lnTo>
                    <a:lnTo>
                      <a:pt x="1386" y="5"/>
                    </a:lnTo>
                    <a:lnTo>
                      <a:pt x="1386" y="6"/>
                    </a:lnTo>
                    <a:lnTo>
                      <a:pt x="1404" y="6"/>
                    </a:lnTo>
                    <a:lnTo>
                      <a:pt x="1404" y="5"/>
                    </a:lnTo>
                    <a:lnTo>
                      <a:pt x="1405" y="4"/>
                    </a:lnTo>
                    <a:lnTo>
                      <a:pt x="1407" y="3"/>
                    </a:lnTo>
                    <a:lnTo>
                      <a:pt x="1408" y="3"/>
                    </a:lnTo>
                    <a:lnTo>
                      <a:pt x="1410" y="3"/>
                    </a:lnTo>
                    <a:lnTo>
                      <a:pt x="1411" y="4"/>
                    </a:lnTo>
                    <a:lnTo>
                      <a:pt x="1413" y="5"/>
                    </a:lnTo>
                    <a:lnTo>
                      <a:pt x="1413" y="6"/>
                    </a:lnTo>
                    <a:lnTo>
                      <a:pt x="1438" y="6"/>
                    </a:lnTo>
                    <a:lnTo>
                      <a:pt x="1438" y="5"/>
                    </a:lnTo>
                    <a:lnTo>
                      <a:pt x="1439" y="4"/>
                    </a:lnTo>
                    <a:lnTo>
                      <a:pt x="1440" y="3"/>
                    </a:lnTo>
                    <a:lnTo>
                      <a:pt x="1442" y="3"/>
                    </a:lnTo>
                    <a:lnTo>
                      <a:pt x="1444" y="3"/>
                    </a:lnTo>
                    <a:lnTo>
                      <a:pt x="1445" y="4"/>
                    </a:lnTo>
                    <a:lnTo>
                      <a:pt x="1446" y="5"/>
                    </a:lnTo>
                    <a:lnTo>
                      <a:pt x="1447" y="6"/>
                    </a:lnTo>
                    <a:lnTo>
                      <a:pt x="1485" y="6"/>
                    </a:lnTo>
                    <a:lnTo>
                      <a:pt x="1485" y="13"/>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85" name="Freeform 817"/>
              <p:cNvSpPr>
                <a:spLocks/>
              </p:cNvSpPr>
              <p:nvPr/>
            </p:nvSpPr>
            <p:spPr bwMode="auto">
              <a:xfrm>
                <a:off x="2609" y="2218"/>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86" name="Freeform 818"/>
              <p:cNvSpPr>
                <a:spLocks/>
              </p:cNvSpPr>
              <p:nvPr/>
            </p:nvSpPr>
            <p:spPr bwMode="auto">
              <a:xfrm>
                <a:off x="4094" y="1179"/>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87" name="Freeform 819"/>
              <p:cNvSpPr>
                <a:spLocks/>
              </p:cNvSpPr>
              <p:nvPr/>
            </p:nvSpPr>
            <p:spPr bwMode="auto">
              <a:xfrm>
                <a:off x="2773" y="1236"/>
                <a:ext cx="1293" cy="211"/>
              </a:xfrm>
              <a:custGeom>
                <a:avLst/>
                <a:gdLst>
                  <a:gd name="T0" fmla="*/ 25 w 1293"/>
                  <a:gd name="T1" fmla="*/ 4 h 211"/>
                  <a:gd name="T2" fmla="*/ 32 w 1293"/>
                  <a:gd name="T3" fmla="*/ 5 h 211"/>
                  <a:gd name="T4" fmla="*/ 54 w 1293"/>
                  <a:gd name="T5" fmla="*/ 3 h 211"/>
                  <a:gd name="T6" fmla="*/ 60 w 1293"/>
                  <a:gd name="T7" fmla="*/ 6 h 211"/>
                  <a:gd name="T8" fmla="*/ 74 w 1293"/>
                  <a:gd name="T9" fmla="*/ 0 h 211"/>
                  <a:gd name="T10" fmla="*/ 84 w 1293"/>
                  <a:gd name="T11" fmla="*/ 2 h 211"/>
                  <a:gd name="T12" fmla="*/ 89 w 1293"/>
                  <a:gd name="T13" fmla="*/ 4 h 211"/>
                  <a:gd name="T14" fmla="*/ 96 w 1293"/>
                  <a:gd name="T15" fmla="*/ 5 h 211"/>
                  <a:gd name="T16" fmla="*/ 104 w 1293"/>
                  <a:gd name="T17" fmla="*/ 3 h 211"/>
                  <a:gd name="T18" fmla="*/ 110 w 1293"/>
                  <a:gd name="T19" fmla="*/ 6 h 211"/>
                  <a:gd name="T20" fmla="*/ 129 w 1293"/>
                  <a:gd name="T21" fmla="*/ 1 h 211"/>
                  <a:gd name="T22" fmla="*/ 139 w 1293"/>
                  <a:gd name="T23" fmla="*/ 3 h 211"/>
                  <a:gd name="T24" fmla="*/ 146 w 1293"/>
                  <a:gd name="T25" fmla="*/ 3 h 211"/>
                  <a:gd name="T26" fmla="*/ 156 w 1293"/>
                  <a:gd name="T27" fmla="*/ 1 h 211"/>
                  <a:gd name="T28" fmla="*/ 202 w 1293"/>
                  <a:gd name="T29" fmla="*/ 6 h 211"/>
                  <a:gd name="T30" fmla="*/ 208 w 1293"/>
                  <a:gd name="T31" fmla="*/ 3 h 211"/>
                  <a:gd name="T32" fmla="*/ 286 w 1293"/>
                  <a:gd name="T33" fmla="*/ 5 h 211"/>
                  <a:gd name="T34" fmla="*/ 293 w 1293"/>
                  <a:gd name="T35" fmla="*/ 4 h 211"/>
                  <a:gd name="T36" fmla="*/ 356 w 1293"/>
                  <a:gd name="T37" fmla="*/ 4 h 211"/>
                  <a:gd name="T38" fmla="*/ 363 w 1293"/>
                  <a:gd name="T39" fmla="*/ 5 h 211"/>
                  <a:gd name="T40" fmla="*/ 427 w 1293"/>
                  <a:gd name="T41" fmla="*/ 3 h 211"/>
                  <a:gd name="T42" fmla="*/ 433 w 1293"/>
                  <a:gd name="T43" fmla="*/ 6 h 211"/>
                  <a:gd name="T44" fmla="*/ 507 w 1293"/>
                  <a:gd name="T45" fmla="*/ 3 h 211"/>
                  <a:gd name="T46" fmla="*/ 524 w 1293"/>
                  <a:gd name="T47" fmla="*/ 6 h 211"/>
                  <a:gd name="T48" fmla="*/ 530 w 1293"/>
                  <a:gd name="T49" fmla="*/ 3 h 211"/>
                  <a:gd name="T50" fmla="*/ 569 w 1293"/>
                  <a:gd name="T51" fmla="*/ 5 h 211"/>
                  <a:gd name="T52" fmla="*/ 576 w 1293"/>
                  <a:gd name="T53" fmla="*/ 4 h 211"/>
                  <a:gd name="T54" fmla="*/ 592 w 1293"/>
                  <a:gd name="T55" fmla="*/ 4 h 211"/>
                  <a:gd name="T56" fmla="*/ 599 w 1293"/>
                  <a:gd name="T57" fmla="*/ 5 h 211"/>
                  <a:gd name="T58" fmla="*/ 636 w 1293"/>
                  <a:gd name="T59" fmla="*/ 3 h 211"/>
                  <a:gd name="T60" fmla="*/ 643 w 1293"/>
                  <a:gd name="T61" fmla="*/ 6 h 211"/>
                  <a:gd name="T62" fmla="*/ 659 w 1293"/>
                  <a:gd name="T63" fmla="*/ 3 h 211"/>
                  <a:gd name="T64" fmla="*/ 685 w 1293"/>
                  <a:gd name="T65" fmla="*/ 6 h 211"/>
                  <a:gd name="T66" fmla="*/ 691 w 1293"/>
                  <a:gd name="T67" fmla="*/ 3 h 211"/>
                  <a:gd name="T68" fmla="*/ 708 w 1293"/>
                  <a:gd name="T69" fmla="*/ 5 h 211"/>
                  <a:gd name="T70" fmla="*/ 715 w 1293"/>
                  <a:gd name="T71" fmla="*/ 4 h 211"/>
                  <a:gd name="T72" fmla="*/ 956 w 1293"/>
                  <a:gd name="T73" fmla="*/ 4 h 211"/>
                  <a:gd name="T74" fmla="*/ 964 w 1293"/>
                  <a:gd name="T75" fmla="*/ 5 h 211"/>
                  <a:gd name="T76" fmla="*/ 1000 w 1293"/>
                  <a:gd name="T77" fmla="*/ 3 h 211"/>
                  <a:gd name="T78" fmla="*/ 1006 w 1293"/>
                  <a:gd name="T79" fmla="*/ 6 h 211"/>
                  <a:gd name="T80" fmla="*/ 1034 w 1293"/>
                  <a:gd name="T81" fmla="*/ 3 h 211"/>
                  <a:gd name="T82" fmla="*/ 1049 w 1293"/>
                  <a:gd name="T83" fmla="*/ 6 h 211"/>
                  <a:gd name="T84" fmla="*/ 1055 w 1293"/>
                  <a:gd name="T85" fmla="*/ 3 h 211"/>
                  <a:gd name="T86" fmla="*/ 1075 w 1293"/>
                  <a:gd name="T87" fmla="*/ 5 h 211"/>
                  <a:gd name="T88" fmla="*/ 1083 w 1293"/>
                  <a:gd name="T89" fmla="*/ 4 h 211"/>
                  <a:gd name="T90" fmla="*/ 1098 w 1293"/>
                  <a:gd name="T91" fmla="*/ 4 h 211"/>
                  <a:gd name="T92" fmla="*/ 1105 w 1293"/>
                  <a:gd name="T93" fmla="*/ 5 h 211"/>
                  <a:gd name="T94" fmla="*/ 1120 w 1293"/>
                  <a:gd name="T95" fmla="*/ 3 h 211"/>
                  <a:gd name="T96" fmla="*/ 1126 w 1293"/>
                  <a:gd name="T97" fmla="*/ 6 h 211"/>
                  <a:gd name="T98" fmla="*/ 1149 w 1293"/>
                  <a:gd name="T99" fmla="*/ 3 h 211"/>
                  <a:gd name="T100" fmla="*/ 1185 w 1293"/>
                  <a:gd name="T101" fmla="*/ 6 h 211"/>
                  <a:gd name="T102" fmla="*/ 1191 w 1293"/>
                  <a:gd name="T103" fmla="*/ 3 h 211"/>
                  <a:gd name="T104" fmla="*/ 1219 w 1293"/>
                  <a:gd name="T105" fmla="*/ 5 h 211"/>
                  <a:gd name="T106" fmla="*/ 1226 w 1293"/>
                  <a:gd name="T107" fmla="*/ 4 h 211"/>
                  <a:gd name="T108" fmla="*/ 1247 w 1293"/>
                  <a:gd name="T109" fmla="*/ 4 h 211"/>
                  <a:gd name="T110" fmla="*/ 1255 w 1293"/>
                  <a:gd name="T111" fmla="*/ 5 h 211"/>
                  <a:gd name="T112" fmla="*/ 1282 w 1293"/>
                  <a:gd name="T113" fmla="*/ 3 h 211"/>
                  <a:gd name="T114" fmla="*/ 1289 w 1293"/>
                  <a:gd name="T115" fmla="*/ 6 h 21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293"/>
                  <a:gd name="T175" fmla="*/ 0 h 211"/>
                  <a:gd name="T176" fmla="*/ 1293 w 1293"/>
                  <a:gd name="T177" fmla="*/ 211 h 21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293" h="211">
                    <a:moveTo>
                      <a:pt x="0" y="211"/>
                    </a:moveTo>
                    <a:lnTo>
                      <a:pt x="0" y="6"/>
                    </a:lnTo>
                    <a:lnTo>
                      <a:pt x="23" y="6"/>
                    </a:lnTo>
                    <a:lnTo>
                      <a:pt x="24" y="5"/>
                    </a:lnTo>
                    <a:lnTo>
                      <a:pt x="25" y="4"/>
                    </a:lnTo>
                    <a:lnTo>
                      <a:pt x="26" y="3"/>
                    </a:lnTo>
                    <a:lnTo>
                      <a:pt x="28" y="3"/>
                    </a:lnTo>
                    <a:lnTo>
                      <a:pt x="30" y="3"/>
                    </a:lnTo>
                    <a:lnTo>
                      <a:pt x="31" y="4"/>
                    </a:lnTo>
                    <a:lnTo>
                      <a:pt x="32" y="5"/>
                    </a:lnTo>
                    <a:lnTo>
                      <a:pt x="32" y="6"/>
                    </a:lnTo>
                    <a:lnTo>
                      <a:pt x="51" y="6"/>
                    </a:lnTo>
                    <a:lnTo>
                      <a:pt x="51" y="5"/>
                    </a:lnTo>
                    <a:lnTo>
                      <a:pt x="52" y="4"/>
                    </a:lnTo>
                    <a:lnTo>
                      <a:pt x="54" y="3"/>
                    </a:lnTo>
                    <a:lnTo>
                      <a:pt x="55" y="3"/>
                    </a:lnTo>
                    <a:lnTo>
                      <a:pt x="57" y="3"/>
                    </a:lnTo>
                    <a:lnTo>
                      <a:pt x="58" y="4"/>
                    </a:lnTo>
                    <a:lnTo>
                      <a:pt x="59" y="5"/>
                    </a:lnTo>
                    <a:lnTo>
                      <a:pt x="60" y="6"/>
                    </a:lnTo>
                    <a:lnTo>
                      <a:pt x="69" y="6"/>
                    </a:lnTo>
                    <a:lnTo>
                      <a:pt x="69" y="4"/>
                    </a:lnTo>
                    <a:lnTo>
                      <a:pt x="70" y="2"/>
                    </a:lnTo>
                    <a:lnTo>
                      <a:pt x="72" y="1"/>
                    </a:lnTo>
                    <a:lnTo>
                      <a:pt x="74" y="0"/>
                    </a:lnTo>
                    <a:lnTo>
                      <a:pt x="76" y="0"/>
                    </a:lnTo>
                    <a:lnTo>
                      <a:pt x="78" y="0"/>
                    </a:lnTo>
                    <a:lnTo>
                      <a:pt x="81" y="0"/>
                    </a:lnTo>
                    <a:lnTo>
                      <a:pt x="83" y="1"/>
                    </a:lnTo>
                    <a:lnTo>
                      <a:pt x="84" y="2"/>
                    </a:lnTo>
                    <a:lnTo>
                      <a:pt x="85" y="4"/>
                    </a:lnTo>
                    <a:lnTo>
                      <a:pt x="85" y="6"/>
                    </a:lnTo>
                    <a:lnTo>
                      <a:pt x="88" y="6"/>
                    </a:lnTo>
                    <a:lnTo>
                      <a:pt x="88" y="5"/>
                    </a:lnTo>
                    <a:lnTo>
                      <a:pt x="89" y="4"/>
                    </a:lnTo>
                    <a:lnTo>
                      <a:pt x="90" y="3"/>
                    </a:lnTo>
                    <a:lnTo>
                      <a:pt x="92" y="3"/>
                    </a:lnTo>
                    <a:lnTo>
                      <a:pt x="94" y="3"/>
                    </a:lnTo>
                    <a:lnTo>
                      <a:pt x="95" y="4"/>
                    </a:lnTo>
                    <a:lnTo>
                      <a:pt x="96" y="5"/>
                    </a:lnTo>
                    <a:lnTo>
                      <a:pt x="96" y="6"/>
                    </a:lnTo>
                    <a:lnTo>
                      <a:pt x="101" y="6"/>
                    </a:lnTo>
                    <a:lnTo>
                      <a:pt x="101" y="5"/>
                    </a:lnTo>
                    <a:lnTo>
                      <a:pt x="102" y="4"/>
                    </a:lnTo>
                    <a:lnTo>
                      <a:pt x="104" y="3"/>
                    </a:lnTo>
                    <a:lnTo>
                      <a:pt x="106" y="3"/>
                    </a:lnTo>
                    <a:lnTo>
                      <a:pt x="107" y="3"/>
                    </a:lnTo>
                    <a:lnTo>
                      <a:pt x="109" y="4"/>
                    </a:lnTo>
                    <a:lnTo>
                      <a:pt x="110" y="5"/>
                    </a:lnTo>
                    <a:lnTo>
                      <a:pt x="110" y="6"/>
                    </a:lnTo>
                    <a:lnTo>
                      <a:pt x="125" y="6"/>
                    </a:lnTo>
                    <a:lnTo>
                      <a:pt x="125" y="4"/>
                    </a:lnTo>
                    <a:lnTo>
                      <a:pt x="126" y="3"/>
                    </a:lnTo>
                    <a:lnTo>
                      <a:pt x="127" y="1"/>
                    </a:lnTo>
                    <a:lnTo>
                      <a:pt x="129" y="1"/>
                    </a:lnTo>
                    <a:lnTo>
                      <a:pt x="131" y="0"/>
                    </a:lnTo>
                    <a:lnTo>
                      <a:pt x="133" y="0"/>
                    </a:lnTo>
                    <a:lnTo>
                      <a:pt x="136" y="1"/>
                    </a:lnTo>
                    <a:lnTo>
                      <a:pt x="138" y="1"/>
                    </a:lnTo>
                    <a:lnTo>
                      <a:pt x="139" y="3"/>
                    </a:lnTo>
                    <a:lnTo>
                      <a:pt x="140" y="4"/>
                    </a:lnTo>
                    <a:lnTo>
                      <a:pt x="140" y="6"/>
                    </a:lnTo>
                    <a:lnTo>
                      <a:pt x="145" y="6"/>
                    </a:lnTo>
                    <a:lnTo>
                      <a:pt x="145" y="4"/>
                    </a:lnTo>
                    <a:lnTo>
                      <a:pt x="146" y="3"/>
                    </a:lnTo>
                    <a:lnTo>
                      <a:pt x="148" y="1"/>
                    </a:lnTo>
                    <a:lnTo>
                      <a:pt x="150" y="1"/>
                    </a:lnTo>
                    <a:lnTo>
                      <a:pt x="152" y="0"/>
                    </a:lnTo>
                    <a:lnTo>
                      <a:pt x="154" y="0"/>
                    </a:lnTo>
                    <a:lnTo>
                      <a:pt x="156" y="1"/>
                    </a:lnTo>
                    <a:lnTo>
                      <a:pt x="158" y="1"/>
                    </a:lnTo>
                    <a:lnTo>
                      <a:pt x="159" y="3"/>
                    </a:lnTo>
                    <a:lnTo>
                      <a:pt x="160" y="4"/>
                    </a:lnTo>
                    <a:lnTo>
                      <a:pt x="161" y="6"/>
                    </a:lnTo>
                    <a:lnTo>
                      <a:pt x="202" y="6"/>
                    </a:lnTo>
                    <a:lnTo>
                      <a:pt x="202" y="5"/>
                    </a:lnTo>
                    <a:lnTo>
                      <a:pt x="203" y="4"/>
                    </a:lnTo>
                    <a:lnTo>
                      <a:pt x="205" y="3"/>
                    </a:lnTo>
                    <a:lnTo>
                      <a:pt x="206" y="3"/>
                    </a:lnTo>
                    <a:lnTo>
                      <a:pt x="208" y="3"/>
                    </a:lnTo>
                    <a:lnTo>
                      <a:pt x="210" y="4"/>
                    </a:lnTo>
                    <a:lnTo>
                      <a:pt x="210" y="5"/>
                    </a:lnTo>
                    <a:lnTo>
                      <a:pt x="211" y="6"/>
                    </a:lnTo>
                    <a:lnTo>
                      <a:pt x="285" y="6"/>
                    </a:lnTo>
                    <a:lnTo>
                      <a:pt x="286" y="5"/>
                    </a:lnTo>
                    <a:lnTo>
                      <a:pt x="287" y="4"/>
                    </a:lnTo>
                    <a:lnTo>
                      <a:pt x="288" y="3"/>
                    </a:lnTo>
                    <a:lnTo>
                      <a:pt x="290" y="3"/>
                    </a:lnTo>
                    <a:lnTo>
                      <a:pt x="291" y="3"/>
                    </a:lnTo>
                    <a:lnTo>
                      <a:pt x="293" y="4"/>
                    </a:lnTo>
                    <a:lnTo>
                      <a:pt x="294" y="5"/>
                    </a:lnTo>
                    <a:lnTo>
                      <a:pt x="294" y="6"/>
                    </a:lnTo>
                    <a:lnTo>
                      <a:pt x="355" y="6"/>
                    </a:lnTo>
                    <a:lnTo>
                      <a:pt x="355" y="5"/>
                    </a:lnTo>
                    <a:lnTo>
                      <a:pt x="356" y="4"/>
                    </a:lnTo>
                    <a:lnTo>
                      <a:pt x="358" y="3"/>
                    </a:lnTo>
                    <a:lnTo>
                      <a:pt x="359" y="3"/>
                    </a:lnTo>
                    <a:lnTo>
                      <a:pt x="361" y="3"/>
                    </a:lnTo>
                    <a:lnTo>
                      <a:pt x="362" y="4"/>
                    </a:lnTo>
                    <a:lnTo>
                      <a:pt x="363" y="5"/>
                    </a:lnTo>
                    <a:lnTo>
                      <a:pt x="364" y="6"/>
                    </a:lnTo>
                    <a:lnTo>
                      <a:pt x="424" y="6"/>
                    </a:lnTo>
                    <a:lnTo>
                      <a:pt x="425" y="5"/>
                    </a:lnTo>
                    <a:lnTo>
                      <a:pt x="426" y="4"/>
                    </a:lnTo>
                    <a:lnTo>
                      <a:pt x="427" y="3"/>
                    </a:lnTo>
                    <a:lnTo>
                      <a:pt x="429" y="3"/>
                    </a:lnTo>
                    <a:lnTo>
                      <a:pt x="431" y="3"/>
                    </a:lnTo>
                    <a:lnTo>
                      <a:pt x="432" y="4"/>
                    </a:lnTo>
                    <a:lnTo>
                      <a:pt x="433" y="5"/>
                    </a:lnTo>
                    <a:lnTo>
                      <a:pt x="433" y="6"/>
                    </a:lnTo>
                    <a:lnTo>
                      <a:pt x="502" y="6"/>
                    </a:lnTo>
                    <a:lnTo>
                      <a:pt x="503" y="5"/>
                    </a:lnTo>
                    <a:lnTo>
                      <a:pt x="504" y="4"/>
                    </a:lnTo>
                    <a:lnTo>
                      <a:pt x="505" y="3"/>
                    </a:lnTo>
                    <a:lnTo>
                      <a:pt x="507" y="3"/>
                    </a:lnTo>
                    <a:lnTo>
                      <a:pt x="509" y="3"/>
                    </a:lnTo>
                    <a:lnTo>
                      <a:pt x="510" y="4"/>
                    </a:lnTo>
                    <a:lnTo>
                      <a:pt x="511" y="5"/>
                    </a:lnTo>
                    <a:lnTo>
                      <a:pt x="511" y="6"/>
                    </a:lnTo>
                    <a:lnTo>
                      <a:pt x="524" y="6"/>
                    </a:lnTo>
                    <a:lnTo>
                      <a:pt x="525" y="5"/>
                    </a:lnTo>
                    <a:lnTo>
                      <a:pt x="525" y="4"/>
                    </a:lnTo>
                    <a:lnTo>
                      <a:pt x="527" y="3"/>
                    </a:lnTo>
                    <a:lnTo>
                      <a:pt x="529" y="3"/>
                    </a:lnTo>
                    <a:lnTo>
                      <a:pt x="530" y="3"/>
                    </a:lnTo>
                    <a:lnTo>
                      <a:pt x="532" y="4"/>
                    </a:lnTo>
                    <a:lnTo>
                      <a:pt x="533" y="5"/>
                    </a:lnTo>
                    <a:lnTo>
                      <a:pt x="533" y="6"/>
                    </a:lnTo>
                    <a:lnTo>
                      <a:pt x="569" y="6"/>
                    </a:lnTo>
                    <a:lnTo>
                      <a:pt x="569" y="5"/>
                    </a:lnTo>
                    <a:lnTo>
                      <a:pt x="570" y="4"/>
                    </a:lnTo>
                    <a:lnTo>
                      <a:pt x="572" y="3"/>
                    </a:lnTo>
                    <a:lnTo>
                      <a:pt x="573" y="3"/>
                    </a:lnTo>
                    <a:lnTo>
                      <a:pt x="575" y="3"/>
                    </a:lnTo>
                    <a:lnTo>
                      <a:pt x="576" y="4"/>
                    </a:lnTo>
                    <a:lnTo>
                      <a:pt x="577" y="5"/>
                    </a:lnTo>
                    <a:lnTo>
                      <a:pt x="578" y="6"/>
                    </a:lnTo>
                    <a:lnTo>
                      <a:pt x="590" y="6"/>
                    </a:lnTo>
                    <a:lnTo>
                      <a:pt x="591" y="5"/>
                    </a:lnTo>
                    <a:lnTo>
                      <a:pt x="592" y="4"/>
                    </a:lnTo>
                    <a:lnTo>
                      <a:pt x="593" y="3"/>
                    </a:lnTo>
                    <a:lnTo>
                      <a:pt x="595" y="3"/>
                    </a:lnTo>
                    <a:lnTo>
                      <a:pt x="597" y="3"/>
                    </a:lnTo>
                    <a:lnTo>
                      <a:pt x="598" y="4"/>
                    </a:lnTo>
                    <a:lnTo>
                      <a:pt x="599" y="5"/>
                    </a:lnTo>
                    <a:lnTo>
                      <a:pt x="599" y="6"/>
                    </a:lnTo>
                    <a:lnTo>
                      <a:pt x="633" y="6"/>
                    </a:lnTo>
                    <a:lnTo>
                      <a:pt x="634" y="5"/>
                    </a:lnTo>
                    <a:lnTo>
                      <a:pt x="635" y="4"/>
                    </a:lnTo>
                    <a:lnTo>
                      <a:pt x="636" y="3"/>
                    </a:lnTo>
                    <a:lnTo>
                      <a:pt x="638" y="3"/>
                    </a:lnTo>
                    <a:lnTo>
                      <a:pt x="640" y="3"/>
                    </a:lnTo>
                    <a:lnTo>
                      <a:pt x="641" y="4"/>
                    </a:lnTo>
                    <a:lnTo>
                      <a:pt x="642" y="5"/>
                    </a:lnTo>
                    <a:lnTo>
                      <a:pt x="643" y="6"/>
                    </a:lnTo>
                    <a:lnTo>
                      <a:pt x="655" y="6"/>
                    </a:lnTo>
                    <a:lnTo>
                      <a:pt x="655" y="5"/>
                    </a:lnTo>
                    <a:lnTo>
                      <a:pt x="656" y="4"/>
                    </a:lnTo>
                    <a:lnTo>
                      <a:pt x="658" y="3"/>
                    </a:lnTo>
                    <a:lnTo>
                      <a:pt x="659" y="3"/>
                    </a:lnTo>
                    <a:lnTo>
                      <a:pt x="661" y="3"/>
                    </a:lnTo>
                    <a:lnTo>
                      <a:pt x="662" y="4"/>
                    </a:lnTo>
                    <a:lnTo>
                      <a:pt x="664" y="5"/>
                    </a:lnTo>
                    <a:lnTo>
                      <a:pt x="664" y="6"/>
                    </a:lnTo>
                    <a:lnTo>
                      <a:pt x="685" y="6"/>
                    </a:lnTo>
                    <a:lnTo>
                      <a:pt x="686" y="5"/>
                    </a:lnTo>
                    <a:lnTo>
                      <a:pt x="687" y="4"/>
                    </a:lnTo>
                    <a:lnTo>
                      <a:pt x="688" y="3"/>
                    </a:lnTo>
                    <a:lnTo>
                      <a:pt x="690" y="3"/>
                    </a:lnTo>
                    <a:lnTo>
                      <a:pt x="691" y="3"/>
                    </a:lnTo>
                    <a:lnTo>
                      <a:pt x="693" y="4"/>
                    </a:lnTo>
                    <a:lnTo>
                      <a:pt x="694" y="5"/>
                    </a:lnTo>
                    <a:lnTo>
                      <a:pt x="694" y="6"/>
                    </a:lnTo>
                    <a:lnTo>
                      <a:pt x="708" y="6"/>
                    </a:lnTo>
                    <a:lnTo>
                      <a:pt x="708" y="5"/>
                    </a:lnTo>
                    <a:lnTo>
                      <a:pt x="709" y="4"/>
                    </a:lnTo>
                    <a:lnTo>
                      <a:pt x="711" y="3"/>
                    </a:lnTo>
                    <a:lnTo>
                      <a:pt x="712" y="3"/>
                    </a:lnTo>
                    <a:lnTo>
                      <a:pt x="714" y="3"/>
                    </a:lnTo>
                    <a:lnTo>
                      <a:pt x="715" y="4"/>
                    </a:lnTo>
                    <a:lnTo>
                      <a:pt x="716" y="5"/>
                    </a:lnTo>
                    <a:lnTo>
                      <a:pt x="717" y="6"/>
                    </a:lnTo>
                    <a:lnTo>
                      <a:pt x="955" y="6"/>
                    </a:lnTo>
                    <a:lnTo>
                      <a:pt x="955" y="5"/>
                    </a:lnTo>
                    <a:lnTo>
                      <a:pt x="956" y="4"/>
                    </a:lnTo>
                    <a:lnTo>
                      <a:pt x="958" y="3"/>
                    </a:lnTo>
                    <a:lnTo>
                      <a:pt x="960" y="3"/>
                    </a:lnTo>
                    <a:lnTo>
                      <a:pt x="961" y="3"/>
                    </a:lnTo>
                    <a:lnTo>
                      <a:pt x="963" y="4"/>
                    </a:lnTo>
                    <a:lnTo>
                      <a:pt x="964" y="5"/>
                    </a:lnTo>
                    <a:lnTo>
                      <a:pt x="964" y="6"/>
                    </a:lnTo>
                    <a:lnTo>
                      <a:pt x="997" y="6"/>
                    </a:lnTo>
                    <a:lnTo>
                      <a:pt x="998" y="5"/>
                    </a:lnTo>
                    <a:lnTo>
                      <a:pt x="998" y="4"/>
                    </a:lnTo>
                    <a:lnTo>
                      <a:pt x="1000" y="3"/>
                    </a:lnTo>
                    <a:lnTo>
                      <a:pt x="1002" y="3"/>
                    </a:lnTo>
                    <a:lnTo>
                      <a:pt x="1003" y="3"/>
                    </a:lnTo>
                    <a:lnTo>
                      <a:pt x="1005" y="4"/>
                    </a:lnTo>
                    <a:lnTo>
                      <a:pt x="1006" y="5"/>
                    </a:lnTo>
                    <a:lnTo>
                      <a:pt x="1006" y="6"/>
                    </a:lnTo>
                    <a:lnTo>
                      <a:pt x="1030" y="6"/>
                    </a:lnTo>
                    <a:lnTo>
                      <a:pt x="1030" y="5"/>
                    </a:lnTo>
                    <a:lnTo>
                      <a:pt x="1031" y="4"/>
                    </a:lnTo>
                    <a:lnTo>
                      <a:pt x="1032" y="3"/>
                    </a:lnTo>
                    <a:lnTo>
                      <a:pt x="1034" y="3"/>
                    </a:lnTo>
                    <a:lnTo>
                      <a:pt x="1036" y="3"/>
                    </a:lnTo>
                    <a:lnTo>
                      <a:pt x="1037" y="4"/>
                    </a:lnTo>
                    <a:lnTo>
                      <a:pt x="1038" y="5"/>
                    </a:lnTo>
                    <a:lnTo>
                      <a:pt x="1039" y="6"/>
                    </a:lnTo>
                    <a:lnTo>
                      <a:pt x="1049" y="6"/>
                    </a:lnTo>
                    <a:lnTo>
                      <a:pt x="1049" y="5"/>
                    </a:lnTo>
                    <a:lnTo>
                      <a:pt x="1050" y="4"/>
                    </a:lnTo>
                    <a:lnTo>
                      <a:pt x="1052" y="3"/>
                    </a:lnTo>
                    <a:lnTo>
                      <a:pt x="1054" y="3"/>
                    </a:lnTo>
                    <a:lnTo>
                      <a:pt x="1055" y="3"/>
                    </a:lnTo>
                    <a:lnTo>
                      <a:pt x="1057" y="4"/>
                    </a:lnTo>
                    <a:lnTo>
                      <a:pt x="1058" y="5"/>
                    </a:lnTo>
                    <a:lnTo>
                      <a:pt x="1058" y="6"/>
                    </a:lnTo>
                    <a:lnTo>
                      <a:pt x="1075" y="6"/>
                    </a:lnTo>
                    <a:lnTo>
                      <a:pt x="1075" y="5"/>
                    </a:lnTo>
                    <a:lnTo>
                      <a:pt x="1076" y="4"/>
                    </a:lnTo>
                    <a:lnTo>
                      <a:pt x="1078" y="3"/>
                    </a:lnTo>
                    <a:lnTo>
                      <a:pt x="1079" y="3"/>
                    </a:lnTo>
                    <a:lnTo>
                      <a:pt x="1081" y="3"/>
                    </a:lnTo>
                    <a:lnTo>
                      <a:pt x="1083" y="4"/>
                    </a:lnTo>
                    <a:lnTo>
                      <a:pt x="1083" y="5"/>
                    </a:lnTo>
                    <a:lnTo>
                      <a:pt x="1084" y="6"/>
                    </a:lnTo>
                    <a:lnTo>
                      <a:pt x="1097" y="6"/>
                    </a:lnTo>
                    <a:lnTo>
                      <a:pt x="1097" y="5"/>
                    </a:lnTo>
                    <a:lnTo>
                      <a:pt x="1098" y="4"/>
                    </a:lnTo>
                    <a:lnTo>
                      <a:pt x="1100" y="3"/>
                    </a:lnTo>
                    <a:lnTo>
                      <a:pt x="1101" y="3"/>
                    </a:lnTo>
                    <a:lnTo>
                      <a:pt x="1103" y="3"/>
                    </a:lnTo>
                    <a:lnTo>
                      <a:pt x="1105" y="4"/>
                    </a:lnTo>
                    <a:lnTo>
                      <a:pt x="1105" y="5"/>
                    </a:lnTo>
                    <a:lnTo>
                      <a:pt x="1106" y="6"/>
                    </a:lnTo>
                    <a:lnTo>
                      <a:pt x="1117" y="6"/>
                    </a:lnTo>
                    <a:lnTo>
                      <a:pt x="1118" y="5"/>
                    </a:lnTo>
                    <a:lnTo>
                      <a:pt x="1119" y="4"/>
                    </a:lnTo>
                    <a:lnTo>
                      <a:pt x="1120" y="3"/>
                    </a:lnTo>
                    <a:lnTo>
                      <a:pt x="1122" y="3"/>
                    </a:lnTo>
                    <a:lnTo>
                      <a:pt x="1124" y="3"/>
                    </a:lnTo>
                    <a:lnTo>
                      <a:pt x="1125" y="4"/>
                    </a:lnTo>
                    <a:lnTo>
                      <a:pt x="1126" y="5"/>
                    </a:lnTo>
                    <a:lnTo>
                      <a:pt x="1126" y="6"/>
                    </a:lnTo>
                    <a:lnTo>
                      <a:pt x="1144" y="6"/>
                    </a:lnTo>
                    <a:lnTo>
                      <a:pt x="1145" y="5"/>
                    </a:lnTo>
                    <a:lnTo>
                      <a:pt x="1146" y="4"/>
                    </a:lnTo>
                    <a:lnTo>
                      <a:pt x="1147" y="3"/>
                    </a:lnTo>
                    <a:lnTo>
                      <a:pt x="1149" y="3"/>
                    </a:lnTo>
                    <a:lnTo>
                      <a:pt x="1151" y="3"/>
                    </a:lnTo>
                    <a:lnTo>
                      <a:pt x="1152" y="4"/>
                    </a:lnTo>
                    <a:lnTo>
                      <a:pt x="1153" y="5"/>
                    </a:lnTo>
                    <a:lnTo>
                      <a:pt x="1154" y="6"/>
                    </a:lnTo>
                    <a:lnTo>
                      <a:pt x="1185" y="6"/>
                    </a:lnTo>
                    <a:lnTo>
                      <a:pt x="1186" y="5"/>
                    </a:lnTo>
                    <a:lnTo>
                      <a:pt x="1186" y="4"/>
                    </a:lnTo>
                    <a:lnTo>
                      <a:pt x="1188" y="3"/>
                    </a:lnTo>
                    <a:lnTo>
                      <a:pt x="1190" y="3"/>
                    </a:lnTo>
                    <a:lnTo>
                      <a:pt x="1191" y="3"/>
                    </a:lnTo>
                    <a:lnTo>
                      <a:pt x="1193" y="4"/>
                    </a:lnTo>
                    <a:lnTo>
                      <a:pt x="1194" y="5"/>
                    </a:lnTo>
                    <a:lnTo>
                      <a:pt x="1194" y="6"/>
                    </a:lnTo>
                    <a:lnTo>
                      <a:pt x="1219" y="6"/>
                    </a:lnTo>
                    <a:lnTo>
                      <a:pt x="1219" y="5"/>
                    </a:lnTo>
                    <a:lnTo>
                      <a:pt x="1220" y="4"/>
                    </a:lnTo>
                    <a:lnTo>
                      <a:pt x="1222" y="3"/>
                    </a:lnTo>
                    <a:lnTo>
                      <a:pt x="1223" y="3"/>
                    </a:lnTo>
                    <a:lnTo>
                      <a:pt x="1225" y="3"/>
                    </a:lnTo>
                    <a:lnTo>
                      <a:pt x="1226" y="4"/>
                    </a:lnTo>
                    <a:lnTo>
                      <a:pt x="1228" y="5"/>
                    </a:lnTo>
                    <a:lnTo>
                      <a:pt x="1228" y="6"/>
                    </a:lnTo>
                    <a:lnTo>
                      <a:pt x="1246" y="6"/>
                    </a:lnTo>
                    <a:lnTo>
                      <a:pt x="1246" y="5"/>
                    </a:lnTo>
                    <a:lnTo>
                      <a:pt x="1247" y="4"/>
                    </a:lnTo>
                    <a:lnTo>
                      <a:pt x="1249" y="3"/>
                    </a:lnTo>
                    <a:lnTo>
                      <a:pt x="1250" y="3"/>
                    </a:lnTo>
                    <a:lnTo>
                      <a:pt x="1252" y="3"/>
                    </a:lnTo>
                    <a:lnTo>
                      <a:pt x="1253" y="4"/>
                    </a:lnTo>
                    <a:lnTo>
                      <a:pt x="1255" y="5"/>
                    </a:lnTo>
                    <a:lnTo>
                      <a:pt x="1255" y="6"/>
                    </a:lnTo>
                    <a:lnTo>
                      <a:pt x="1280" y="6"/>
                    </a:lnTo>
                    <a:lnTo>
                      <a:pt x="1280" y="5"/>
                    </a:lnTo>
                    <a:lnTo>
                      <a:pt x="1281" y="4"/>
                    </a:lnTo>
                    <a:lnTo>
                      <a:pt x="1282" y="3"/>
                    </a:lnTo>
                    <a:lnTo>
                      <a:pt x="1284" y="3"/>
                    </a:lnTo>
                    <a:lnTo>
                      <a:pt x="1286" y="3"/>
                    </a:lnTo>
                    <a:lnTo>
                      <a:pt x="1287" y="4"/>
                    </a:lnTo>
                    <a:lnTo>
                      <a:pt x="1288" y="5"/>
                    </a:lnTo>
                    <a:lnTo>
                      <a:pt x="1289" y="6"/>
                    </a:lnTo>
                    <a:lnTo>
                      <a:pt x="1293" y="6"/>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88" name="Freeform 820"/>
              <p:cNvSpPr>
                <a:spLocks/>
              </p:cNvSpPr>
              <p:nvPr/>
            </p:nvSpPr>
            <p:spPr bwMode="auto">
              <a:xfrm>
                <a:off x="4064" y="1237"/>
                <a:ext cx="13" cy="10"/>
              </a:xfrm>
              <a:custGeom>
                <a:avLst/>
                <a:gdLst>
                  <a:gd name="T0" fmla="*/ 2 w 13"/>
                  <a:gd name="T1" fmla="*/ 0 h 10"/>
                  <a:gd name="T2" fmla="*/ 13 w 13"/>
                  <a:gd name="T3" fmla="*/ 5 h 10"/>
                  <a:gd name="T4" fmla="*/ 2 w 13"/>
                  <a:gd name="T5" fmla="*/ 10 h 10"/>
                  <a:gd name="T6" fmla="*/ 0 w 13"/>
                  <a:gd name="T7" fmla="*/ 7 h 10"/>
                  <a:gd name="T8" fmla="*/ 0 w 13"/>
                  <a:gd name="T9" fmla="*/ 5 h 10"/>
                  <a:gd name="T10" fmla="*/ 0 w 13"/>
                  <a:gd name="T11" fmla="*/ 3 h 10"/>
                  <a:gd name="T12" fmla="*/ 2 w 13"/>
                  <a:gd name="T13" fmla="*/ 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2" y="0"/>
                    </a:moveTo>
                    <a:lnTo>
                      <a:pt x="13" y="5"/>
                    </a:lnTo>
                    <a:lnTo>
                      <a:pt x="2" y="10"/>
                    </a:lnTo>
                    <a:lnTo>
                      <a:pt x="0" y="7"/>
                    </a:lnTo>
                    <a:lnTo>
                      <a:pt x="0" y="5"/>
                    </a:lnTo>
                    <a:lnTo>
                      <a:pt x="0" y="3"/>
                    </a:lnTo>
                    <a:lnTo>
                      <a:pt x="2" y="0"/>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89" name="Freeform 821"/>
              <p:cNvSpPr>
                <a:spLocks/>
              </p:cNvSpPr>
              <p:nvPr/>
            </p:nvSpPr>
            <p:spPr bwMode="auto">
              <a:xfrm>
                <a:off x="4034" y="1001"/>
                <a:ext cx="146" cy="184"/>
              </a:xfrm>
              <a:custGeom>
                <a:avLst/>
                <a:gdLst>
                  <a:gd name="T0" fmla="*/ 0 w 146"/>
                  <a:gd name="T1" fmla="*/ 3 h 184"/>
                  <a:gd name="T2" fmla="*/ 16 w 146"/>
                  <a:gd name="T3" fmla="*/ 3 h 184"/>
                  <a:gd name="T4" fmla="*/ 16 w 146"/>
                  <a:gd name="T5" fmla="*/ 2 h 184"/>
                  <a:gd name="T6" fmla="*/ 17 w 146"/>
                  <a:gd name="T7" fmla="*/ 1 h 184"/>
                  <a:gd name="T8" fmla="*/ 18 w 146"/>
                  <a:gd name="T9" fmla="*/ 0 h 184"/>
                  <a:gd name="T10" fmla="*/ 20 w 146"/>
                  <a:gd name="T11" fmla="*/ 0 h 184"/>
                  <a:gd name="T12" fmla="*/ 22 w 146"/>
                  <a:gd name="T13" fmla="*/ 0 h 184"/>
                  <a:gd name="T14" fmla="*/ 23 w 146"/>
                  <a:gd name="T15" fmla="*/ 1 h 184"/>
                  <a:gd name="T16" fmla="*/ 24 w 146"/>
                  <a:gd name="T17" fmla="*/ 2 h 184"/>
                  <a:gd name="T18" fmla="*/ 25 w 146"/>
                  <a:gd name="T19" fmla="*/ 3 h 184"/>
                  <a:gd name="T20" fmla="*/ 146 w 146"/>
                  <a:gd name="T21" fmla="*/ 3 h 184"/>
                  <a:gd name="T22" fmla="*/ 146 w 146"/>
                  <a:gd name="T23" fmla="*/ 184 h 18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184"/>
                  <a:gd name="T38" fmla="*/ 146 w 146"/>
                  <a:gd name="T39" fmla="*/ 184 h 18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184">
                    <a:moveTo>
                      <a:pt x="0" y="3"/>
                    </a:moveTo>
                    <a:lnTo>
                      <a:pt x="16" y="3"/>
                    </a:lnTo>
                    <a:lnTo>
                      <a:pt x="16" y="2"/>
                    </a:lnTo>
                    <a:lnTo>
                      <a:pt x="17" y="1"/>
                    </a:lnTo>
                    <a:lnTo>
                      <a:pt x="18" y="0"/>
                    </a:lnTo>
                    <a:lnTo>
                      <a:pt x="20" y="0"/>
                    </a:lnTo>
                    <a:lnTo>
                      <a:pt x="22" y="0"/>
                    </a:lnTo>
                    <a:lnTo>
                      <a:pt x="23" y="1"/>
                    </a:lnTo>
                    <a:lnTo>
                      <a:pt x="24" y="2"/>
                    </a:lnTo>
                    <a:lnTo>
                      <a:pt x="25" y="3"/>
                    </a:lnTo>
                    <a:lnTo>
                      <a:pt x="146" y="3"/>
                    </a:lnTo>
                    <a:lnTo>
                      <a:pt x="146" y="184"/>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90" name="Freeform 822"/>
              <p:cNvSpPr>
                <a:spLocks/>
              </p:cNvSpPr>
              <p:nvPr/>
            </p:nvSpPr>
            <p:spPr bwMode="auto">
              <a:xfrm>
                <a:off x="4175" y="1184"/>
                <a:ext cx="11" cy="10"/>
              </a:xfrm>
              <a:custGeom>
                <a:avLst/>
                <a:gdLst>
                  <a:gd name="T0" fmla="*/ 11 w 11"/>
                  <a:gd name="T1" fmla="*/ 1 h 10"/>
                  <a:gd name="T2" fmla="*/ 5 w 11"/>
                  <a:gd name="T3" fmla="*/ 10 h 10"/>
                  <a:gd name="T4" fmla="*/ 0 w 11"/>
                  <a:gd name="T5" fmla="*/ 1 h 10"/>
                  <a:gd name="T6" fmla="*/ 2 w 11"/>
                  <a:gd name="T7" fmla="*/ 0 h 10"/>
                  <a:gd name="T8" fmla="*/ 5 w 11"/>
                  <a:gd name="T9" fmla="*/ 0 h 10"/>
                  <a:gd name="T10" fmla="*/ 9 w 11"/>
                  <a:gd name="T11" fmla="*/ 0 h 10"/>
                  <a:gd name="T12" fmla="*/ 11 w 11"/>
                  <a:gd name="T13" fmla="*/ 1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11" y="1"/>
                    </a:moveTo>
                    <a:lnTo>
                      <a:pt x="5" y="10"/>
                    </a:lnTo>
                    <a:lnTo>
                      <a:pt x="0" y="1"/>
                    </a:lnTo>
                    <a:lnTo>
                      <a:pt x="2" y="0"/>
                    </a:lnTo>
                    <a:lnTo>
                      <a:pt x="5" y="0"/>
                    </a:lnTo>
                    <a:lnTo>
                      <a:pt x="9" y="0"/>
                    </a:lnTo>
                    <a:lnTo>
                      <a:pt x="11"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91" name="Freeform 823"/>
              <p:cNvSpPr>
                <a:spLocks/>
              </p:cNvSpPr>
              <p:nvPr/>
            </p:nvSpPr>
            <p:spPr bwMode="auto">
              <a:xfrm>
                <a:off x="4144" y="1250"/>
                <a:ext cx="75" cy="1236"/>
              </a:xfrm>
              <a:custGeom>
                <a:avLst/>
                <a:gdLst>
                  <a:gd name="T0" fmla="*/ 36 w 75"/>
                  <a:gd name="T1" fmla="*/ 0 h 1236"/>
                  <a:gd name="T2" fmla="*/ 36 w 75"/>
                  <a:gd name="T3" fmla="*/ 186 h 1236"/>
                  <a:gd name="T4" fmla="*/ 44 w 75"/>
                  <a:gd name="T5" fmla="*/ 186 h 1236"/>
                  <a:gd name="T6" fmla="*/ 44 w 75"/>
                  <a:gd name="T7" fmla="*/ 184 h 1236"/>
                  <a:gd name="T8" fmla="*/ 45 w 75"/>
                  <a:gd name="T9" fmla="*/ 183 h 1236"/>
                  <a:gd name="T10" fmla="*/ 47 w 75"/>
                  <a:gd name="T11" fmla="*/ 182 h 1236"/>
                  <a:gd name="T12" fmla="*/ 48 w 75"/>
                  <a:gd name="T13" fmla="*/ 182 h 1236"/>
                  <a:gd name="T14" fmla="*/ 50 w 75"/>
                  <a:gd name="T15" fmla="*/ 182 h 1236"/>
                  <a:gd name="T16" fmla="*/ 52 w 75"/>
                  <a:gd name="T17" fmla="*/ 183 h 1236"/>
                  <a:gd name="T18" fmla="*/ 52 w 75"/>
                  <a:gd name="T19" fmla="*/ 184 h 1236"/>
                  <a:gd name="T20" fmla="*/ 53 w 75"/>
                  <a:gd name="T21" fmla="*/ 186 h 1236"/>
                  <a:gd name="T22" fmla="*/ 75 w 75"/>
                  <a:gd name="T23" fmla="*/ 186 h 1236"/>
                  <a:gd name="T24" fmla="*/ 75 w 75"/>
                  <a:gd name="T25" fmla="*/ 696 h 1236"/>
                  <a:gd name="T26" fmla="*/ 66 w 75"/>
                  <a:gd name="T27" fmla="*/ 696 h 1236"/>
                  <a:gd name="T28" fmla="*/ 66 w 75"/>
                  <a:gd name="T29" fmla="*/ 695 h 1236"/>
                  <a:gd name="T30" fmla="*/ 65 w 75"/>
                  <a:gd name="T31" fmla="*/ 694 h 1236"/>
                  <a:gd name="T32" fmla="*/ 63 w 75"/>
                  <a:gd name="T33" fmla="*/ 693 h 1236"/>
                  <a:gd name="T34" fmla="*/ 62 w 75"/>
                  <a:gd name="T35" fmla="*/ 693 h 1236"/>
                  <a:gd name="T36" fmla="*/ 60 w 75"/>
                  <a:gd name="T37" fmla="*/ 693 h 1236"/>
                  <a:gd name="T38" fmla="*/ 59 w 75"/>
                  <a:gd name="T39" fmla="*/ 694 h 1236"/>
                  <a:gd name="T40" fmla="*/ 58 w 75"/>
                  <a:gd name="T41" fmla="*/ 695 h 1236"/>
                  <a:gd name="T42" fmla="*/ 57 w 75"/>
                  <a:gd name="T43" fmla="*/ 696 h 1236"/>
                  <a:gd name="T44" fmla="*/ 53 w 75"/>
                  <a:gd name="T45" fmla="*/ 696 h 1236"/>
                  <a:gd name="T46" fmla="*/ 52 w 75"/>
                  <a:gd name="T47" fmla="*/ 695 h 1236"/>
                  <a:gd name="T48" fmla="*/ 52 w 75"/>
                  <a:gd name="T49" fmla="*/ 694 h 1236"/>
                  <a:gd name="T50" fmla="*/ 50 w 75"/>
                  <a:gd name="T51" fmla="*/ 693 h 1236"/>
                  <a:gd name="T52" fmla="*/ 48 w 75"/>
                  <a:gd name="T53" fmla="*/ 693 h 1236"/>
                  <a:gd name="T54" fmla="*/ 47 w 75"/>
                  <a:gd name="T55" fmla="*/ 693 h 1236"/>
                  <a:gd name="T56" fmla="*/ 45 w 75"/>
                  <a:gd name="T57" fmla="*/ 694 h 1236"/>
                  <a:gd name="T58" fmla="*/ 44 w 75"/>
                  <a:gd name="T59" fmla="*/ 695 h 1236"/>
                  <a:gd name="T60" fmla="*/ 44 w 75"/>
                  <a:gd name="T61" fmla="*/ 696 h 1236"/>
                  <a:gd name="T62" fmla="*/ 0 w 75"/>
                  <a:gd name="T63" fmla="*/ 696 h 1236"/>
                  <a:gd name="T64" fmla="*/ 0 w 75"/>
                  <a:gd name="T65" fmla="*/ 1236 h 12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5"/>
                  <a:gd name="T100" fmla="*/ 0 h 1236"/>
                  <a:gd name="T101" fmla="*/ 75 w 75"/>
                  <a:gd name="T102" fmla="*/ 1236 h 12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5" h="1236">
                    <a:moveTo>
                      <a:pt x="36" y="0"/>
                    </a:moveTo>
                    <a:lnTo>
                      <a:pt x="36" y="186"/>
                    </a:lnTo>
                    <a:lnTo>
                      <a:pt x="44" y="186"/>
                    </a:lnTo>
                    <a:lnTo>
                      <a:pt x="44" y="184"/>
                    </a:lnTo>
                    <a:lnTo>
                      <a:pt x="45" y="183"/>
                    </a:lnTo>
                    <a:lnTo>
                      <a:pt x="47" y="182"/>
                    </a:lnTo>
                    <a:lnTo>
                      <a:pt x="48" y="182"/>
                    </a:lnTo>
                    <a:lnTo>
                      <a:pt x="50" y="182"/>
                    </a:lnTo>
                    <a:lnTo>
                      <a:pt x="52" y="183"/>
                    </a:lnTo>
                    <a:lnTo>
                      <a:pt x="52" y="184"/>
                    </a:lnTo>
                    <a:lnTo>
                      <a:pt x="53" y="186"/>
                    </a:lnTo>
                    <a:lnTo>
                      <a:pt x="75" y="186"/>
                    </a:lnTo>
                    <a:lnTo>
                      <a:pt x="75" y="696"/>
                    </a:lnTo>
                    <a:lnTo>
                      <a:pt x="66" y="696"/>
                    </a:lnTo>
                    <a:lnTo>
                      <a:pt x="66" y="695"/>
                    </a:lnTo>
                    <a:lnTo>
                      <a:pt x="65" y="694"/>
                    </a:lnTo>
                    <a:lnTo>
                      <a:pt x="63" y="693"/>
                    </a:lnTo>
                    <a:lnTo>
                      <a:pt x="62" y="693"/>
                    </a:lnTo>
                    <a:lnTo>
                      <a:pt x="60" y="693"/>
                    </a:lnTo>
                    <a:lnTo>
                      <a:pt x="59" y="694"/>
                    </a:lnTo>
                    <a:lnTo>
                      <a:pt x="58" y="695"/>
                    </a:lnTo>
                    <a:lnTo>
                      <a:pt x="57" y="696"/>
                    </a:lnTo>
                    <a:lnTo>
                      <a:pt x="53" y="696"/>
                    </a:lnTo>
                    <a:lnTo>
                      <a:pt x="52" y="695"/>
                    </a:lnTo>
                    <a:lnTo>
                      <a:pt x="52" y="694"/>
                    </a:lnTo>
                    <a:lnTo>
                      <a:pt x="50" y="693"/>
                    </a:lnTo>
                    <a:lnTo>
                      <a:pt x="48" y="693"/>
                    </a:lnTo>
                    <a:lnTo>
                      <a:pt x="47" y="693"/>
                    </a:lnTo>
                    <a:lnTo>
                      <a:pt x="45" y="694"/>
                    </a:lnTo>
                    <a:lnTo>
                      <a:pt x="44" y="695"/>
                    </a:lnTo>
                    <a:lnTo>
                      <a:pt x="44" y="696"/>
                    </a:lnTo>
                    <a:lnTo>
                      <a:pt x="0" y="696"/>
                    </a:lnTo>
                    <a:lnTo>
                      <a:pt x="0" y="1236"/>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92" name="Freeform 824"/>
              <p:cNvSpPr>
                <a:spLocks/>
              </p:cNvSpPr>
              <p:nvPr/>
            </p:nvSpPr>
            <p:spPr bwMode="auto">
              <a:xfrm>
                <a:off x="4138" y="2485"/>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10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10" y="0"/>
                    </a:lnTo>
                    <a:lnTo>
                      <a:pt x="12" y="1"/>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93" name="Freeform 825"/>
              <p:cNvSpPr>
                <a:spLocks/>
              </p:cNvSpPr>
              <p:nvPr/>
            </p:nvSpPr>
            <p:spPr bwMode="auto">
              <a:xfrm>
                <a:off x="1137" y="2110"/>
                <a:ext cx="488" cy="389"/>
              </a:xfrm>
              <a:custGeom>
                <a:avLst/>
                <a:gdLst>
                  <a:gd name="T0" fmla="*/ 434 w 488"/>
                  <a:gd name="T1" fmla="*/ 389 h 389"/>
                  <a:gd name="T2" fmla="*/ 433 w 488"/>
                  <a:gd name="T3" fmla="*/ 387 h 389"/>
                  <a:gd name="T4" fmla="*/ 430 w 488"/>
                  <a:gd name="T5" fmla="*/ 385 h 389"/>
                  <a:gd name="T6" fmla="*/ 427 w 488"/>
                  <a:gd name="T7" fmla="*/ 387 h 389"/>
                  <a:gd name="T8" fmla="*/ 425 w 488"/>
                  <a:gd name="T9" fmla="*/ 389 h 389"/>
                  <a:gd name="T10" fmla="*/ 413 w 488"/>
                  <a:gd name="T11" fmla="*/ 388 h 389"/>
                  <a:gd name="T12" fmla="*/ 411 w 488"/>
                  <a:gd name="T13" fmla="*/ 386 h 389"/>
                  <a:gd name="T14" fmla="*/ 407 w 488"/>
                  <a:gd name="T15" fmla="*/ 386 h 389"/>
                  <a:gd name="T16" fmla="*/ 405 w 488"/>
                  <a:gd name="T17" fmla="*/ 388 h 389"/>
                  <a:gd name="T18" fmla="*/ 399 w 488"/>
                  <a:gd name="T19" fmla="*/ 389 h 389"/>
                  <a:gd name="T20" fmla="*/ 398 w 488"/>
                  <a:gd name="T21" fmla="*/ 387 h 389"/>
                  <a:gd name="T22" fmla="*/ 395 w 488"/>
                  <a:gd name="T23" fmla="*/ 385 h 389"/>
                  <a:gd name="T24" fmla="*/ 392 w 488"/>
                  <a:gd name="T25" fmla="*/ 387 h 389"/>
                  <a:gd name="T26" fmla="*/ 390 w 488"/>
                  <a:gd name="T27" fmla="*/ 389 h 389"/>
                  <a:gd name="T28" fmla="*/ 378 w 488"/>
                  <a:gd name="T29" fmla="*/ 388 h 389"/>
                  <a:gd name="T30" fmla="*/ 375 w 488"/>
                  <a:gd name="T31" fmla="*/ 386 h 389"/>
                  <a:gd name="T32" fmla="*/ 372 w 488"/>
                  <a:gd name="T33" fmla="*/ 386 h 389"/>
                  <a:gd name="T34" fmla="*/ 370 w 488"/>
                  <a:gd name="T35" fmla="*/ 388 h 389"/>
                  <a:gd name="T36" fmla="*/ 338 w 488"/>
                  <a:gd name="T37" fmla="*/ 389 h 389"/>
                  <a:gd name="T38" fmla="*/ 336 w 488"/>
                  <a:gd name="T39" fmla="*/ 387 h 389"/>
                  <a:gd name="T40" fmla="*/ 333 w 488"/>
                  <a:gd name="T41" fmla="*/ 385 h 389"/>
                  <a:gd name="T42" fmla="*/ 330 w 488"/>
                  <a:gd name="T43" fmla="*/ 387 h 389"/>
                  <a:gd name="T44" fmla="*/ 329 w 488"/>
                  <a:gd name="T45" fmla="*/ 389 h 389"/>
                  <a:gd name="T46" fmla="*/ 310 w 488"/>
                  <a:gd name="T47" fmla="*/ 388 h 389"/>
                  <a:gd name="T48" fmla="*/ 308 w 488"/>
                  <a:gd name="T49" fmla="*/ 386 h 389"/>
                  <a:gd name="T50" fmla="*/ 304 w 488"/>
                  <a:gd name="T51" fmla="*/ 386 h 389"/>
                  <a:gd name="T52" fmla="*/ 302 w 488"/>
                  <a:gd name="T53" fmla="*/ 388 h 389"/>
                  <a:gd name="T54" fmla="*/ 206 w 488"/>
                  <a:gd name="T55" fmla="*/ 389 h 389"/>
                  <a:gd name="T56" fmla="*/ 205 w 488"/>
                  <a:gd name="T57" fmla="*/ 387 h 389"/>
                  <a:gd name="T58" fmla="*/ 202 w 488"/>
                  <a:gd name="T59" fmla="*/ 385 h 389"/>
                  <a:gd name="T60" fmla="*/ 198 w 488"/>
                  <a:gd name="T61" fmla="*/ 387 h 389"/>
                  <a:gd name="T62" fmla="*/ 197 w 488"/>
                  <a:gd name="T63" fmla="*/ 389 h 389"/>
                  <a:gd name="T64" fmla="*/ 145 w 488"/>
                  <a:gd name="T65" fmla="*/ 388 h 389"/>
                  <a:gd name="T66" fmla="*/ 142 w 488"/>
                  <a:gd name="T67" fmla="*/ 386 h 389"/>
                  <a:gd name="T68" fmla="*/ 139 w 488"/>
                  <a:gd name="T69" fmla="*/ 386 h 389"/>
                  <a:gd name="T70" fmla="*/ 137 w 488"/>
                  <a:gd name="T71" fmla="*/ 388 h 389"/>
                  <a:gd name="T72" fmla="*/ 74 w 488"/>
                  <a:gd name="T73" fmla="*/ 389 h 389"/>
                  <a:gd name="T74" fmla="*/ 73 w 488"/>
                  <a:gd name="T75" fmla="*/ 385 h 389"/>
                  <a:gd name="T76" fmla="*/ 69 w 488"/>
                  <a:gd name="T77" fmla="*/ 382 h 389"/>
                  <a:gd name="T78" fmla="*/ 64 w 488"/>
                  <a:gd name="T79" fmla="*/ 380 h 389"/>
                  <a:gd name="T80" fmla="*/ 59 w 488"/>
                  <a:gd name="T81" fmla="*/ 381 h 389"/>
                  <a:gd name="T82" fmla="*/ 54 w 488"/>
                  <a:gd name="T83" fmla="*/ 383 h 389"/>
                  <a:gd name="T84" fmla="*/ 52 w 488"/>
                  <a:gd name="T85" fmla="*/ 387 h 389"/>
                  <a:gd name="T86" fmla="*/ 47 w 488"/>
                  <a:gd name="T87" fmla="*/ 389 h 389"/>
                  <a:gd name="T88" fmla="*/ 46 w 488"/>
                  <a:gd name="T89" fmla="*/ 387 h 389"/>
                  <a:gd name="T90" fmla="*/ 43 w 488"/>
                  <a:gd name="T91" fmla="*/ 385 h 389"/>
                  <a:gd name="T92" fmla="*/ 40 w 488"/>
                  <a:gd name="T93" fmla="*/ 387 h 389"/>
                  <a:gd name="T94" fmla="*/ 38 w 488"/>
                  <a:gd name="T95" fmla="*/ 389 h 389"/>
                  <a:gd name="T96" fmla="*/ 36 w 488"/>
                  <a:gd name="T97" fmla="*/ 8 h 389"/>
                  <a:gd name="T98" fmla="*/ 33 w 488"/>
                  <a:gd name="T99" fmla="*/ 6 h 389"/>
                  <a:gd name="T100" fmla="*/ 31 w 488"/>
                  <a:gd name="T101" fmla="*/ 2 h 389"/>
                  <a:gd name="T102" fmla="*/ 26 w 488"/>
                  <a:gd name="T103" fmla="*/ 0 h 389"/>
                  <a:gd name="T104" fmla="*/ 21 w 488"/>
                  <a:gd name="T105" fmla="*/ 0 h 389"/>
                  <a:gd name="T106" fmla="*/ 16 w 488"/>
                  <a:gd name="T107" fmla="*/ 1 h 389"/>
                  <a:gd name="T108" fmla="*/ 12 w 488"/>
                  <a:gd name="T109" fmla="*/ 4 h 389"/>
                  <a:gd name="T110" fmla="*/ 11 w 488"/>
                  <a:gd name="T111" fmla="*/ 8 h 38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88"/>
                  <a:gd name="T169" fmla="*/ 0 h 389"/>
                  <a:gd name="T170" fmla="*/ 488 w 488"/>
                  <a:gd name="T171" fmla="*/ 389 h 38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88" h="389">
                    <a:moveTo>
                      <a:pt x="488" y="389"/>
                    </a:moveTo>
                    <a:lnTo>
                      <a:pt x="434" y="389"/>
                    </a:lnTo>
                    <a:lnTo>
                      <a:pt x="434" y="388"/>
                    </a:lnTo>
                    <a:lnTo>
                      <a:pt x="433" y="387"/>
                    </a:lnTo>
                    <a:lnTo>
                      <a:pt x="431" y="386"/>
                    </a:lnTo>
                    <a:lnTo>
                      <a:pt x="430" y="385"/>
                    </a:lnTo>
                    <a:lnTo>
                      <a:pt x="428" y="386"/>
                    </a:lnTo>
                    <a:lnTo>
                      <a:pt x="427" y="387"/>
                    </a:lnTo>
                    <a:lnTo>
                      <a:pt x="425" y="388"/>
                    </a:lnTo>
                    <a:lnTo>
                      <a:pt x="425" y="389"/>
                    </a:lnTo>
                    <a:lnTo>
                      <a:pt x="414" y="389"/>
                    </a:lnTo>
                    <a:lnTo>
                      <a:pt x="413" y="388"/>
                    </a:lnTo>
                    <a:lnTo>
                      <a:pt x="412" y="387"/>
                    </a:lnTo>
                    <a:lnTo>
                      <a:pt x="411" y="386"/>
                    </a:lnTo>
                    <a:lnTo>
                      <a:pt x="409" y="385"/>
                    </a:lnTo>
                    <a:lnTo>
                      <a:pt x="407" y="386"/>
                    </a:lnTo>
                    <a:lnTo>
                      <a:pt x="406" y="387"/>
                    </a:lnTo>
                    <a:lnTo>
                      <a:pt x="405" y="388"/>
                    </a:lnTo>
                    <a:lnTo>
                      <a:pt x="405" y="389"/>
                    </a:lnTo>
                    <a:lnTo>
                      <a:pt x="399" y="389"/>
                    </a:lnTo>
                    <a:lnTo>
                      <a:pt x="399" y="388"/>
                    </a:lnTo>
                    <a:lnTo>
                      <a:pt x="398" y="387"/>
                    </a:lnTo>
                    <a:lnTo>
                      <a:pt x="397" y="386"/>
                    </a:lnTo>
                    <a:lnTo>
                      <a:pt x="395" y="385"/>
                    </a:lnTo>
                    <a:lnTo>
                      <a:pt x="393" y="386"/>
                    </a:lnTo>
                    <a:lnTo>
                      <a:pt x="392" y="387"/>
                    </a:lnTo>
                    <a:lnTo>
                      <a:pt x="391" y="388"/>
                    </a:lnTo>
                    <a:lnTo>
                      <a:pt x="390" y="389"/>
                    </a:lnTo>
                    <a:lnTo>
                      <a:pt x="378" y="389"/>
                    </a:lnTo>
                    <a:lnTo>
                      <a:pt x="378" y="388"/>
                    </a:lnTo>
                    <a:lnTo>
                      <a:pt x="377" y="387"/>
                    </a:lnTo>
                    <a:lnTo>
                      <a:pt x="375" y="386"/>
                    </a:lnTo>
                    <a:lnTo>
                      <a:pt x="374" y="385"/>
                    </a:lnTo>
                    <a:lnTo>
                      <a:pt x="372" y="386"/>
                    </a:lnTo>
                    <a:lnTo>
                      <a:pt x="371" y="387"/>
                    </a:lnTo>
                    <a:lnTo>
                      <a:pt x="370" y="388"/>
                    </a:lnTo>
                    <a:lnTo>
                      <a:pt x="369" y="389"/>
                    </a:lnTo>
                    <a:lnTo>
                      <a:pt x="338" y="389"/>
                    </a:lnTo>
                    <a:lnTo>
                      <a:pt x="337" y="388"/>
                    </a:lnTo>
                    <a:lnTo>
                      <a:pt x="336" y="387"/>
                    </a:lnTo>
                    <a:lnTo>
                      <a:pt x="335" y="386"/>
                    </a:lnTo>
                    <a:lnTo>
                      <a:pt x="333" y="385"/>
                    </a:lnTo>
                    <a:lnTo>
                      <a:pt x="332" y="386"/>
                    </a:lnTo>
                    <a:lnTo>
                      <a:pt x="330" y="387"/>
                    </a:lnTo>
                    <a:lnTo>
                      <a:pt x="329" y="388"/>
                    </a:lnTo>
                    <a:lnTo>
                      <a:pt x="329" y="389"/>
                    </a:lnTo>
                    <a:lnTo>
                      <a:pt x="311" y="389"/>
                    </a:lnTo>
                    <a:lnTo>
                      <a:pt x="310" y="388"/>
                    </a:lnTo>
                    <a:lnTo>
                      <a:pt x="309" y="387"/>
                    </a:lnTo>
                    <a:lnTo>
                      <a:pt x="308" y="386"/>
                    </a:lnTo>
                    <a:lnTo>
                      <a:pt x="306" y="385"/>
                    </a:lnTo>
                    <a:lnTo>
                      <a:pt x="304" y="386"/>
                    </a:lnTo>
                    <a:lnTo>
                      <a:pt x="303" y="387"/>
                    </a:lnTo>
                    <a:lnTo>
                      <a:pt x="302" y="388"/>
                    </a:lnTo>
                    <a:lnTo>
                      <a:pt x="302" y="389"/>
                    </a:lnTo>
                    <a:lnTo>
                      <a:pt x="206" y="389"/>
                    </a:lnTo>
                    <a:lnTo>
                      <a:pt x="206" y="388"/>
                    </a:lnTo>
                    <a:lnTo>
                      <a:pt x="205" y="387"/>
                    </a:lnTo>
                    <a:lnTo>
                      <a:pt x="203" y="386"/>
                    </a:lnTo>
                    <a:lnTo>
                      <a:pt x="202" y="385"/>
                    </a:lnTo>
                    <a:lnTo>
                      <a:pt x="200" y="386"/>
                    </a:lnTo>
                    <a:lnTo>
                      <a:pt x="198" y="387"/>
                    </a:lnTo>
                    <a:lnTo>
                      <a:pt x="197" y="388"/>
                    </a:lnTo>
                    <a:lnTo>
                      <a:pt x="197" y="389"/>
                    </a:lnTo>
                    <a:lnTo>
                      <a:pt x="145" y="389"/>
                    </a:lnTo>
                    <a:lnTo>
                      <a:pt x="145" y="388"/>
                    </a:lnTo>
                    <a:lnTo>
                      <a:pt x="144" y="387"/>
                    </a:lnTo>
                    <a:lnTo>
                      <a:pt x="142" y="386"/>
                    </a:lnTo>
                    <a:lnTo>
                      <a:pt x="141" y="385"/>
                    </a:lnTo>
                    <a:lnTo>
                      <a:pt x="139" y="386"/>
                    </a:lnTo>
                    <a:lnTo>
                      <a:pt x="138" y="387"/>
                    </a:lnTo>
                    <a:lnTo>
                      <a:pt x="137" y="388"/>
                    </a:lnTo>
                    <a:lnTo>
                      <a:pt x="136" y="389"/>
                    </a:lnTo>
                    <a:lnTo>
                      <a:pt x="74" y="389"/>
                    </a:lnTo>
                    <a:lnTo>
                      <a:pt x="74" y="387"/>
                    </a:lnTo>
                    <a:lnTo>
                      <a:pt x="73" y="385"/>
                    </a:lnTo>
                    <a:lnTo>
                      <a:pt x="71" y="383"/>
                    </a:lnTo>
                    <a:lnTo>
                      <a:pt x="69" y="382"/>
                    </a:lnTo>
                    <a:lnTo>
                      <a:pt x="67" y="381"/>
                    </a:lnTo>
                    <a:lnTo>
                      <a:pt x="64" y="380"/>
                    </a:lnTo>
                    <a:lnTo>
                      <a:pt x="61" y="380"/>
                    </a:lnTo>
                    <a:lnTo>
                      <a:pt x="59" y="381"/>
                    </a:lnTo>
                    <a:lnTo>
                      <a:pt x="56" y="382"/>
                    </a:lnTo>
                    <a:lnTo>
                      <a:pt x="54" y="383"/>
                    </a:lnTo>
                    <a:lnTo>
                      <a:pt x="53" y="385"/>
                    </a:lnTo>
                    <a:lnTo>
                      <a:pt x="52" y="387"/>
                    </a:lnTo>
                    <a:lnTo>
                      <a:pt x="52" y="389"/>
                    </a:lnTo>
                    <a:lnTo>
                      <a:pt x="47" y="389"/>
                    </a:lnTo>
                    <a:lnTo>
                      <a:pt x="47" y="388"/>
                    </a:lnTo>
                    <a:lnTo>
                      <a:pt x="46" y="387"/>
                    </a:lnTo>
                    <a:lnTo>
                      <a:pt x="45" y="386"/>
                    </a:lnTo>
                    <a:lnTo>
                      <a:pt x="43" y="385"/>
                    </a:lnTo>
                    <a:lnTo>
                      <a:pt x="41" y="386"/>
                    </a:lnTo>
                    <a:lnTo>
                      <a:pt x="40" y="387"/>
                    </a:lnTo>
                    <a:lnTo>
                      <a:pt x="39" y="388"/>
                    </a:lnTo>
                    <a:lnTo>
                      <a:pt x="38" y="389"/>
                    </a:lnTo>
                    <a:lnTo>
                      <a:pt x="36" y="389"/>
                    </a:lnTo>
                    <a:lnTo>
                      <a:pt x="36" y="8"/>
                    </a:lnTo>
                    <a:lnTo>
                      <a:pt x="34" y="8"/>
                    </a:lnTo>
                    <a:lnTo>
                      <a:pt x="33" y="6"/>
                    </a:lnTo>
                    <a:lnTo>
                      <a:pt x="32" y="4"/>
                    </a:lnTo>
                    <a:lnTo>
                      <a:pt x="31" y="2"/>
                    </a:lnTo>
                    <a:lnTo>
                      <a:pt x="29" y="1"/>
                    </a:lnTo>
                    <a:lnTo>
                      <a:pt x="26" y="0"/>
                    </a:lnTo>
                    <a:lnTo>
                      <a:pt x="24" y="0"/>
                    </a:lnTo>
                    <a:lnTo>
                      <a:pt x="21" y="0"/>
                    </a:lnTo>
                    <a:lnTo>
                      <a:pt x="19" y="0"/>
                    </a:lnTo>
                    <a:lnTo>
                      <a:pt x="16" y="1"/>
                    </a:lnTo>
                    <a:lnTo>
                      <a:pt x="14" y="2"/>
                    </a:lnTo>
                    <a:lnTo>
                      <a:pt x="12" y="4"/>
                    </a:lnTo>
                    <a:lnTo>
                      <a:pt x="12" y="6"/>
                    </a:lnTo>
                    <a:lnTo>
                      <a:pt x="11" y="8"/>
                    </a:lnTo>
                    <a:lnTo>
                      <a:pt x="0" y="8"/>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94" name="Freeform 826"/>
              <p:cNvSpPr>
                <a:spLocks/>
              </p:cNvSpPr>
              <p:nvPr/>
            </p:nvSpPr>
            <p:spPr bwMode="auto">
              <a:xfrm>
                <a:off x="1137" y="2114"/>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95" name="Freeform 827"/>
              <p:cNvSpPr>
                <a:spLocks/>
              </p:cNvSpPr>
              <p:nvPr/>
            </p:nvSpPr>
            <p:spPr bwMode="auto">
              <a:xfrm>
                <a:off x="1895" y="1495"/>
                <a:ext cx="583" cy="1442"/>
              </a:xfrm>
              <a:custGeom>
                <a:avLst/>
                <a:gdLst>
                  <a:gd name="T0" fmla="*/ 21 w 583"/>
                  <a:gd name="T1" fmla="*/ 894 h 1442"/>
                  <a:gd name="T2" fmla="*/ 24 w 583"/>
                  <a:gd name="T3" fmla="*/ 5 h 1442"/>
                  <a:gd name="T4" fmla="*/ 28 w 583"/>
                  <a:gd name="T5" fmla="*/ 3 h 1442"/>
                  <a:gd name="T6" fmla="*/ 32 w 583"/>
                  <a:gd name="T7" fmla="*/ 5 h 1442"/>
                  <a:gd name="T8" fmla="*/ 75 w 583"/>
                  <a:gd name="T9" fmla="*/ 5 h 1442"/>
                  <a:gd name="T10" fmla="*/ 79 w 583"/>
                  <a:gd name="T11" fmla="*/ 3 h 1442"/>
                  <a:gd name="T12" fmla="*/ 83 w 583"/>
                  <a:gd name="T13" fmla="*/ 5 h 1442"/>
                  <a:gd name="T14" fmla="*/ 189 w 583"/>
                  <a:gd name="T15" fmla="*/ 5 h 1442"/>
                  <a:gd name="T16" fmla="*/ 193 w 583"/>
                  <a:gd name="T17" fmla="*/ 3 h 1442"/>
                  <a:gd name="T18" fmla="*/ 197 w 583"/>
                  <a:gd name="T19" fmla="*/ 5 h 1442"/>
                  <a:gd name="T20" fmla="*/ 205 w 583"/>
                  <a:gd name="T21" fmla="*/ 5 h 1442"/>
                  <a:gd name="T22" fmla="*/ 209 w 583"/>
                  <a:gd name="T23" fmla="*/ 3 h 1442"/>
                  <a:gd name="T24" fmla="*/ 213 w 583"/>
                  <a:gd name="T25" fmla="*/ 5 h 1442"/>
                  <a:gd name="T26" fmla="*/ 258 w 583"/>
                  <a:gd name="T27" fmla="*/ 5 h 1442"/>
                  <a:gd name="T28" fmla="*/ 263 w 583"/>
                  <a:gd name="T29" fmla="*/ 3 h 1442"/>
                  <a:gd name="T30" fmla="*/ 267 w 583"/>
                  <a:gd name="T31" fmla="*/ 5 h 1442"/>
                  <a:gd name="T32" fmla="*/ 278 w 583"/>
                  <a:gd name="T33" fmla="*/ 5 h 1442"/>
                  <a:gd name="T34" fmla="*/ 282 w 583"/>
                  <a:gd name="T35" fmla="*/ 3 h 1442"/>
                  <a:gd name="T36" fmla="*/ 287 w 583"/>
                  <a:gd name="T37" fmla="*/ 5 h 1442"/>
                  <a:gd name="T38" fmla="*/ 289 w 583"/>
                  <a:gd name="T39" fmla="*/ 5 h 1442"/>
                  <a:gd name="T40" fmla="*/ 293 w 583"/>
                  <a:gd name="T41" fmla="*/ 3 h 1442"/>
                  <a:gd name="T42" fmla="*/ 298 w 583"/>
                  <a:gd name="T43" fmla="*/ 5 h 1442"/>
                  <a:gd name="T44" fmla="*/ 310 w 583"/>
                  <a:gd name="T45" fmla="*/ 5 h 1442"/>
                  <a:gd name="T46" fmla="*/ 314 w 583"/>
                  <a:gd name="T47" fmla="*/ 3 h 1442"/>
                  <a:gd name="T48" fmla="*/ 318 w 583"/>
                  <a:gd name="T49" fmla="*/ 5 h 1442"/>
                  <a:gd name="T50" fmla="*/ 331 w 583"/>
                  <a:gd name="T51" fmla="*/ 5 h 1442"/>
                  <a:gd name="T52" fmla="*/ 336 w 583"/>
                  <a:gd name="T53" fmla="*/ 1 h 1442"/>
                  <a:gd name="T54" fmla="*/ 343 w 583"/>
                  <a:gd name="T55" fmla="*/ 1 h 1442"/>
                  <a:gd name="T56" fmla="*/ 347 w 583"/>
                  <a:gd name="T57" fmla="*/ 5 h 1442"/>
                  <a:gd name="T58" fmla="*/ 362 w 583"/>
                  <a:gd name="T59" fmla="*/ 5 h 1442"/>
                  <a:gd name="T60" fmla="*/ 366 w 583"/>
                  <a:gd name="T61" fmla="*/ 3 h 1442"/>
                  <a:gd name="T62" fmla="*/ 370 w 583"/>
                  <a:gd name="T63" fmla="*/ 5 h 1442"/>
                  <a:gd name="T64" fmla="*/ 390 w 583"/>
                  <a:gd name="T65" fmla="*/ 5 h 1442"/>
                  <a:gd name="T66" fmla="*/ 394 w 583"/>
                  <a:gd name="T67" fmla="*/ 3 h 1442"/>
                  <a:gd name="T68" fmla="*/ 398 w 583"/>
                  <a:gd name="T69" fmla="*/ 5 h 1442"/>
                  <a:gd name="T70" fmla="*/ 409 w 583"/>
                  <a:gd name="T71" fmla="*/ 5 h 1442"/>
                  <a:gd name="T72" fmla="*/ 413 w 583"/>
                  <a:gd name="T73" fmla="*/ 3 h 1442"/>
                  <a:gd name="T74" fmla="*/ 417 w 583"/>
                  <a:gd name="T75" fmla="*/ 5 h 1442"/>
                  <a:gd name="T76" fmla="*/ 456 w 583"/>
                  <a:gd name="T77" fmla="*/ 5 h 1442"/>
                  <a:gd name="T78" fmla="*/ 460 w 583"/>
                  <a:gd name="T79" fmla="*/ 3 h 1442"/>
                  <a:gd name="T80" fmla="*/ 464 w 583"/>
                  <a:gd name="T81" fmla="*/ 5 h 1442"/>
                  <a:gd name="T82" fmla="*/ 501 w 583"/>
                  <a:gd name="T83" fmla="*/ 5 h 1442"/>
                  <a:gd name="T84" fmla="*/ 506 w 583"/>
                  <a:gd name="T85" fmla="*/ 3 h 1442"/>
                  <a:gd name="T86" fmla="*/ 510 w 583"/>
                  <a:gd name="T87" fmla="*/ 5 h 1442"/>
                  <a:gd name="T88" fmla="*/ 571 w 583"/>
                  <a:gd name="T89" fmla="*/ 5 h 1442"/>
                  <a:gd name="T90" fmla="*/ 575 w 583"/>
                  <a:gd name="T91" fmla="*/ 3 h 1442"/>
                  <a:gd name="T92" fmla="*/ 579 w 583"/>
                  <a:gd name="T93" fmla="*/ 5 h 144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83"/>
                  <a:gd name="T142" fmla="*/ 0 h 1442"/>
                  <a:gd name="T143" fmla="*/ 583 w 583"/>
                  <a:gd name="T144" fmla="*/ 1442 h 144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83" h="1442">
                    <a:moveTo>
                      <a:pt x="0" y="1442"/>
                    </a:moveTo>
                    <a:lnTo>
                      <a:pt x="0" y="894"/>
                    </a:lnTo>
                    <a:lnTo>
                      <a:pt x="21" y="894"/>
                    </a:lnTo>
                    <a:lnTo>
                      <a:pt x="21" y="7"/>
                    </a:lnTo>
                    <a:lnTo>
                      <a:pt x="23" y="7"/>
                    </a:lnTo>
                    <a:lnTo>
                      <a:pt x="24" y="5"/>
                    </a:lnTo>
                    <a:lnTo>
                      <a:pt x="25" y="4"/>
                    </a:lnTo>
                    <a:lnTo>
                      <a:pt x="26" y="4"/>
                    </a:lnTo>
                    <a:lnTo>
                      <a:pt x="28" y="3"/>
                    </a:lnTo>
                    <a:lnTo>
                      <a:pt x="29" y="4"/>
                    </a:lnTo>
                    <a:lnTo>
                      <a:pt x="31" y="4"/>
                    </a:lnTo>
                    <a:lnTo>
                      <a:pt x="32" y="5"/>
                    </a:lnTo>
                    <a:lnTo>
                      <a:pt x="32" y="7"/>
                    </a:lnTo>
                    <a:lnTo>
                      <a:pt x="75" y="7"/>
                    </a:lnTo>
                    <a:lnTo>
                      <a:pt x="75" y="5"/>
                    </a:lnTo>
                    <a:lnTo>
                      <a:pt x="76" y="4"/>
                    </a:lnTo>
                    <a:lnTo>
                      <a:pt x="77" y="4"/>
                    </a:lnTo>
                    <a:lnTo>
                      <a:pt x="79" y="3"/>
                    </a:lnTo>
                    <a:lnTo>
                      <a:pt x="81" y="4"/>
                    </a:lnTo>
                    <a:lnTo>
                      <a:pt x="82" y="4"/>
                    </a:lnTo>
                    <a:lnTo>
                      <a:pt x="83" y="5"/>
                    </a:lnTo>
                    <a:lnTo>
                      <a:pt x="84" y="7"/>
                    </a:lnTo>
                    <a:lnTo>
                      <a:pt x="189" y="7"/>
                    </a:lnTo>
                    <a:lnTo>
                      <a:pt x="189" y="5"/>
                    </a:lnTo>
                    <a:lnTo>
                      <a:pt x="190" y="4"/>
                    </a:lnTo>
                    <a:lnTo>
                      <a:pt x="191" y="4"/>
                    </a:lnTo>
                    <a:lnTo>
                      <a:pt x="193" y="3"/>
                    </a:lnTo>
                    <a:lnTo>
                      <a:pt x="195" y="4"/>
                    </a:lnTo>
                    <a:lnTo>
                      <a:pt x="196" y="4"/>
                    </a:lnTo>
                    <a:lnTo>
                      <a:pt x="197" y="5"/>
                    </a:lnTo>
                    <a:lnTo>
                      <a:pt x="198" y="7"/>
                    </a:lnTo>
                    <a:lnTo>
                      <a:pt x="205" y="7"/>
                    </a:lnTo>
                    <a:lnTo>
                      <a:pt x="205" y="5"/>
                    </a:lnTo>
                    <a:lnTo>
                      <a:pt x="206" y="4"/>
                    </a:lnTo>
                    <a:lnTo>
                      <a:pt x="207" y="4"/>
                    </a:lnTo>
                    <a:lnTo>
                      <a:pt x="209" y="3"/>
                    </a:lnTo>
                    <a:lnTo>
                      <a:pt x="211" y="4"/>
                    </a:lnTo>
                    <a:lnTo>
                      <a:pt x="212" y="4"/>
                    </a:lnTo>
                    <a:lnTo>
                      <a:pt x="213" y="5"/>
                    </a:lnTo>
                    <a:lnTo>
                      <a:pt x="214" y="7"/>
                    </a:lnTo>
                    <a:lnTo>
                      <a:pt x="258" y="7"/>
                    </a:lnTo>
                    <a:lnTo>
                      <a:pt x="258" y="5"/>
                    </a:lnTo>
                    <a:lnTo>
                      <a:pt x="259" y="4"/>
                    </a:lnTo>
                    <a:lnTo>
                      <a:pt x="261" y="4"/>
                    </a:lnTo>
                    <a:lnTo>
                      <a:pt x="263" y="3"/>
                    </a:lnTo>
                    <a:lnTo>
                      <a:pt x="264" y="4"/>
                    </a:lnTo>
                    <a:lnTo>
                      <a:pt x="266" y="4"/>
                    </a:lnTo>
                    <a:lnTo>
                      <a:pt x="267" y="5"/>
                    </a:lnTo>
                    <a:lnTo>
                      <a:pt x="267" y="7"/>
                    </a:lnTo>
                    <a:lnTo>
                      <a:pt x="278" y="7"/>
                    </a:lnTo>
                    <a:lnTo>
                      <a:pt x="278" y="5"/>
                    </a:lnTo>
                    <a:lnTo>
                      <a:pt x="279" y="4"/>
                    </a:lnTo>
                    <a:lnTo>
                      <a:pt x="281" y="4"/>
                    </a:lnTo>
                    <a:lnTo>
                      <a:pt x="282" y="3"/>
                    </a:lnTo>
                    <a:lnTo>
                      <a:pt x="284" y="4"/>
                    </a:lnTo>
                    <a:lnTo>
                      <a:pt x="286" y="4"/>
                    </a:lnTo>
                    <a:lnTo>
                      <a:pt x="287" y="5"/>
                    </a:lnTo>
                    <a:lnTo>
                      <a:pt x="287" y="7"/>
                    </a:lnTo>
                    <a:lnTo>
                      <a:pt x="289" y="7"/>
                    </a:lnTo>
                    <a:lnTo>
                      <a:pt x="289" y="5"/>
                    </a:lnTo>
                    <a:lnTo>
                      <a:pt x="290" y="4"/>
                    </a:lnTo>
                    <a:lnTo>
                      <a:pt x="292" y="4"/>
                    </a:lnTo>
                    <a:lnTo>
                      <a:pt x="293" y="3"/>
                    </a:lnTo>
                    <a:lnTo>
                      <a:pt x="295" y="4"/>
                    </a:lnTo>
                    <a:lnTo>
                      <a:pt x="297" y="4"/>
                    </a:lnTo>
                    <a:lnTo>
                      <a:pt x="298" y="5"/>
                    </a:lnTo>
                    <a:lnTo>
                      <a:pt x="298" y="7"/>
                    </a:lnTo>
                    <a:lnTo>
                      <a:pt x="309" y="7"/>
                    </a:lnTo>
                    <a:lnTo>
                      <a:pt x="310" y="5"/>
                    </a:lnTo>
                    <a:lnTo>
                      <a:pt x="310" y="4"/>
                    </a:lnTo>
                    <a:lnTo>
                      <a:pt x="312" y="4"/>
                    </a:lnTo>
                    <a:lnTo>
                      <a:pt x="314" y="3"/>
                    </a:lnTo>
                    <a:lnTo>
                      <a:pt x="315" y="4"/>
                    </a:lnTo>
                    <a:lnTo>
                      <a:pt x="317" y="4"/>
                    </a:lnTo>
                    <a:lnTo>
                      <a:pt x="318" y="5"/>
                    </a:lnTo>
                    <a:lnTo>
                      <a:pt x="318" y="7"/>
                    </a:lnTo>
                    <a:lnTo>
                      <a:pt x="331" y="7"/>
                    </a:lnTo>
                    <a:lnTo>
                      <a:pt x="331" y="5"/>
                    </a:lnTo>
                    <a:lnTo>
                      <a:pt x="332" y="3"/>
                    </a:lnTo>
                    <a:lnTo>
                      <a:pt x="334" y="2"/>
                    </a:lnTo>
                    <a:lnTo>
                      <a:pt x="336" y="1"/>
                    </a:lnTo>
                    <a:lnTo>
                      <a:pt x="338" y="0"/>
                    </a:lnTo>
                    <a:lnTo>
                      <a:pt x="340" y="0"/>
                    </a:lnTo>
                    <a:lnTo>
                      <a:pt x="343" y="1"/>
                    </a:lnTo>
                    <a:lnTo>
                      <a:pt x="345" y="2"/>
                    </a:lnTo>
                    <a:lnTo>
                      <a:pt x="346" y="3"/>
                    </a:lnTo>
                    <a:lnTo>
                      <a:pt x="347" y="5"/>
                    </a:lnTo>
                    <a:lnTo>
                      <a:pt x="347" y="7"/>
                    </a:lnTo>
                    <a:lnTo>
                      <a:pt x="362" y="7"/>
                    </a:lnTo>
                    <a:lnTo>
                      <a:pt x="362" y="5"/>
                    </a:lnTo>
                    <a:lnTo>
                      <a:pt x="363" y="4"/>
                    </a:lnTo>
                    <a:lnTo>
                      <a:pt x="365" y="4"/>
                    </a:lnTo>
                    <a:lnTo>
                      <a:pt x="366" y="3"/>
                    </a:lnTo>
                    <a:lnTo>
                      <a:pt x="368" y="4"/>
                    </a:lnTo>
                    <a:lnTo>
                      <a:pt x="370" y="4"/>
                    </a:lnTo>
                    <a:lnTo>
                      <a:pt x="370" y="5"/>
                    </a:lnTo>
                    <a:lnTo>
                      <a:pt x="371" y="7"/>
                    </a:lnTo>
                    <a:lnTo>
                      <a:pt x="390" y="7"/>
                    </a:lnTo>
                    <a:lnTo>
                      <a:pt x="390" y="5"/>
                    </a:lnTo>
                    <a:lnTo>
                      <a:pt x="391" y="4"/>
                    </a:lnTo>
                    <a:lnTo>
                      <a:pt x="392" y="4"/>
                    </a:lnTo>
                    <a:lnTo>
                      <a:pt x="394" y="3"/>
                    </a:lnTo>
                    <a:lnTo>
                      <a:pt x="396" y="4"/>
                    </a:lnTo>
                    <a:lnTo>
                      <a:pt x="397" y="4"/>
                    </a:lnTo>
                    <a:lnTo>
                      <a:pt x="398" y="5"/>
                    </a:lnTo>
                    <a:lnTo>
                      <a:pt x="399" y="7"/>
                    </a:lnTo>
                    <a:lnTo>
                      <a:pt x="408" y="7"/>
                    </a:lnTo>
                    <a:lnTo>
                      <a:pt x="409" y="5"/>
                    </a:lnTo>
                    <a:lnTo>
                      <a:pt x="410" y="4"/>
                    </a:lnTo>
                    <a:lnTo>
                      <a:pt x="411" y="4"/>
                    </a:lnTo>
                    <a:lnTo>
                      <a:pt x="413" y="3"/>
                    </a:lnTo>
                    <a:lnTo>
                      <a:pt x="414" y="4"/>
                    </a:lnTo>
                    <a:lnTo>
                      <a:pt x="416" y="4"/>
                    </a:lnTo>
                    <a:lnTo>
                      <a:pt x="417" y="5"/>
                    </a:lnTo>
                    <a:lnTo>
                      <a:pt x="417" y="7"/>
                    </a:lnTo>
                    <a:lnTo>
                      <a:pt x="455" y="7"/>
                    </a:lnTo>
                    <a:lnTo>
                      <a:pt x="456" y="5"/>
                    </a:lnTo>
                    <a:lnTo>
                      <a:pt x="457" y="4"/>
                    </a:lnTo>
                    <a:lnTo>
                      <a:pt x="458" y="4"/>
                    </a:lnTo>
                    <a:lnTo>
                      <a:pt x="460" y="3"/>
                    </a:lnTo>
                    <a:lnTo>
                      <a:pt x="462" y="4"/>
                    </a:lnTo>
                    <a:lnTo>
                      <a:pt x="463" y="4"/>
                    </a:lnTo>
                    <a:lnTo>
                      <a:pt x="464" y="5"/>
                    </a:lnTo>
                    <a:lnTo>
                      <a:pt x="464" y="7"/>
                    </a:lnTo>
                    <a:lnTo>
                      <a:pt x="501" y="7"/>
                    </a:lnTo>
                    <a:lnTo>
                      <a:pt x="501" y="5"/>
                    </a:lnTo>
                    <a:lnTo>
                      <a:pt x="502" y="4"/>
                    </a:lnTo>
                    <a:lnTo>
                      <a:pt x="504" y="4"/>
                    </a:lnTo>
                    <a:lnTo>
                      <a:pt x="506" y="3"/>
                    </a:lnTo>
                    <a:lnTo>
                      <a:pt x="507" y="4"/>
                    </a:lnTo>
                    <a:lnTo>
                      <a:pt x="509" y="4"/>
                    </a:lnTo>
                    <a:lnTo>
                      <a:pt x="510" y="5"/>
                    </a:lnTo>
                    <a:lnTo>
                      <a:pt x="510" y="7"/>
                    </a:lnTo>
                    <a:lnTo>
                      <a:pt x="570" y="7"/>
                    </a:lnTo>
                    <a:lnTo>
                      <a:pt x="571" y="5"/>
                    </a:lnTo>
                    <a:lnTo>
                      <a:pt x="572" y="4"/>
                    </a:lnTo>
                    <a:lnTo>
                      <a:pt x="573" y="4"/>
                    </a:lnTo>
                    <a:lnTo>
                      <a:pt x="575" y="3"/>
                    </a:lnTo>
                    <a:lnTo>
                      <a:pt x="577" y="4"/>
                    </a:lnTo>
                    <a:lnTo>
                      <a:pt x="578" y="4"/>
                    </a:lnTo>
                    <a:lnTo>
                      <a:pt x="579" y="5"/>
                    </a:lnTo>
                    <a:lnTo>
                      <a:pt x="579" y="7"/>
                    </a:lnTo>
                    <a:lnTo>
                      <a:pt x="583" y="7"/>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96" name="Freeform 828"/>
              <p:cNvSpPr>
                <a:spLocks/>
              </p:cNvSpPr>
              <p:nvPr/>
            </p:nvSpPr>
            <p:spPr bwMode="auto">
              <a:xfrm>
                <a:off x="2477" y="1497"/>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2"/>
                    </a:lnTo>
                    <a:lnTo>
                      <a:pt x="1" y="0"/>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97" name="Freeform 829"/>
              <p:cNvSpPr>
                <a:spLocks/>
              </p:cNvSpPr>
              <p:nvPr/>
            </p:nvSpPr>
            <p:spPr bwMode="auto">
              <a:xfrm>
                <a:off x="2302" y="1601"/>
                <a:ext cx="250" cy="618"/>
              </a:xfrm>
              <a:custGeom>
                <a:avLst/>
                <a:gdLst>
                  <a:gd name="T0" fmla="*/ 0 w 250"/>
                  <a:gd name="T1" fmla="*/ 618 h 618"/>
                  <a:gd name="T2" fmla="*/ 0 w 250"/>
                  <a:gd name="T3" fmla="*/ 513 h 618"/>
                  <a:gd name="T4" fmla="*/ 128 w 250"/>
                  <a:gd name="T5" fmla="*/ 513 h 618"/>
                  <a:gd name="T6" fmla="*/ 128 w 250"/>
                  <a:gd name="T7" fmla="*/ 512 h 618"/>
                  <a:gd name="T8" fmla="*/ 129 w 250"/>
                  <a:gd name="T9" fmla="*/ 511 h 618"/>
                  <a:gd name="T10" fmla="*/ 131 w 250"/>
                  <a:gd name="T11" fmla="*/ 510 h 618"/>
                  <a:gd name="T12" fmla="*/ 132 w 250"/>
                  <a:gd name="T13" fmla="*/ 510 h 618"/>
                  <a:gd name="T14" fmla="*/ 134 w 250"/>
                  <a:gd name="T15" fmla="*/ 510 h 618"/>
                  <a:gd name="T16" fmla="*/ 136 w 250"/>
                  <a:gd name="T17" fmla="*/ 511 h 618"/>
                  <a:gd name="T18" fmla="*/ 137 w 250"/>
                  <a:gd name="T19" fmla="*/ 512 h 618"/>
                  <a:gd name="T20" fmla="*/ 137 w 250"/>
                  <a:gd name="T21" fmla="*/ 513 h 618"/>
                  <a:gd name="T22" fmla="*/ 163 w 250"/>
                  <a:gd name="T23" fmla="*/ 513 h 618"/>
                  <a:gd name="T24" fmla="*/ 163 w 250"/>
                  <a:gd name="T25" fmla="*/ 512 h 618"/>
                  <a:gd name="T26" fmla="*/ 164 w 250"/>
                  <a:gd name="T27" fmla="*/ 511 h 618"/>
                  <a:gd name="T28" fmla="*/ 165 w 250"/>
                  <a:gd name="T29" fmla="*/ 510 h 618"/>
                  <a:gd name="T30" fmla="*/ 167 w 250"/>
                  <a:gd name="T31" fmla="*/ 510 h 618"/>
                  <a:gd name="T32" fmla="*/ 169 w 250"/>
                  <a:gd name="T33" fmla="*/ 510 h 618"/>
                  <a:gd name="T34" fmla="*/ 170 w 250"/>
                  <a:gd name="T35" fmla="*/ 511 h 618"/>
                  <a:gd name="T36" fmla="*/ 171 w 250"/>
                  <a:gd name="T37" fmla="*/ 512 h 618"/>
                  <a:gd name="T38" fmla="*/ 172 w 250"/>
                  <a:gd name="T39" fmla="*/ 513 h 618"/>
                  <a:gd name="T40" fmla="*/ 250 w 250"/>
                  <a:gd name="T41" fmla="*/ 513 h 618"/>
                  <a:gd name="T42" fmla="*/ 250 w 250"/>
                  <a:gd name="T43" fmla="*/ 0 h 6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50"/>
                  <a:gd name="T67" fmla="*/ 0 h 618"/>
                  <a:gd name="T68" fmla="*/ 250 w 250"/>
                  <a:gd name="T69" fmla="*/ 618 h 61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50" h="618">
                    <a:moveTo>
                      <a:pt x="0" y="618"/>
                    </a:moveTo>
                    <a:lnTo>
                      <a:pt x="0" y="513"/>
                    </a:lnTo>
                    <a:lnTo>
                      <a:pt x="128" y="513"/>
                    </a:lnTo>
                    <a:lnTo>
                      <a:pt x="128" y="512"/>
                    </a:lnTo>
                    <a:lnTo>
                      <a:pt x="129" y="511"/>
                    </a:lnTo>
                    <a:lnTo>
                      <a:pt x="131" y="510"/>
                    </a:lnTo>
                    <a:lnTo>
                      <a:pt x="132" y="510"/>
                    </a:lnTo>
                    <a:lnTo>
                      <a:pt x="134" y="510"/>
                    </a:lnTo>
                    <a:lnTo>
                      <a:pt x="136" y="511"/>
                    </a:lnTo>
                    <a:lnTo>
                      <a:pt x="137" y="512"/>
                    </a:lnTo>
                    <a:lnTo>
                      <a:pt x="137" y="513"/>
                    </a:lnTo>
                    <a:lnTo>
                      <a:pt x="163" y="513"/>
                    </a:lnTo>
                    <a:lnTo>
                      <a:pt x="163" y="512"/>
                    </a:lnTo>
                    <a:lnTo>
                      <a:pt x="164" y="511"/>
                    </a:lnTo>
                    <a:lnTo>
                      <a:pt x="165" y="510"/>
                    </a:lnTo>
                    <a:lnTo>
                      <a:pt x="167" y="510"/>
                    </a:lnTo>
                    <a:lnTo>
                      <a:pt x="169" y="510"/>
                    </a:lnTo>
                    <a:lnTo>
                      <a:pt x="170" y="511"/>
                    </a:lnTo>
                    <a:lnTo>
                      <a:pt x="171" y="512"/>
                    </a:lnTo>
                    <a:lnTo>
                      <a:pt x="172" y="513"/>
                    </a:lnTo>
                    <a:lnTo>
                      <a:pt x="250" y="513"/>
                    </a:lnTo>
                    <a:lnTo>
                      <a:pt x="250" y="0"/>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98" name="Freeform 830"/>
              <p:cNvSpPr>
                <a:spLocks/>
              </p:cNvSpPr>
              <p:nvPr/>
            </p:nvSpPr>
            <p:spPr bwMode="auto">
              <a:xfrm>
                <a:off x="2296" y="2218"/>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99" name="Freeform 831"/>
              <p:cNvSpPr>
                <a:spLocks/>
              </p:cNvSpPr>
              <p:nvPr/>
            </p:nvSpPr>
            <p:spPr bwMode="auto">
              <a:xfrm>
                <a:off x="2546" y="1592"/>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00" name="Freeform 832"/>
              <p:cNvSpPr>
                <a:spLocks/>
              </p:cNvSpPr>
              <p:nvPr/>
            </p:nvSpPr>
            <p:spPr bwMode="auto">
              <a:xfrm>
                <a:off x="2532" y="2428"/>
                <a:ext cx="272" cy="139"/>
              </a:xfrm>
              <a:custGeom>
                <a:avLst/>
                <a:gdLst>
                  <a:gd name="T0" fmla="*/ 0 w 272"/>
                  <a:gd name="T1" fmla="*/ 0 h 139"/>
                  <a:gd name="T2" fmla="*/ 0 w 272"/>
                  <a:gd name="T3" fmla="*/ 139 h 139"/>
                  <a:gd name="T4" fmla="*/ 30 w 272"/>
                  <a:gd name="T5" fmla="*/ 139 h 139"/>
                  <a:gd name="T6" fmla="*/ 30 w 272"/>
                  <a:gd name="T7" fmla="*/ 137 h 139"/>
                  <a:gd name="T8" fmla="*/ 31 w 272"/>
                  <a:gd name="T9" fmla="*/ 136 h 139"/>
                  <a:gd name="T10" fmla="*/ 33 w 272"/>
                  <a:gd name="T11" fmla="*/ 136 h 139"/>
                  <a:gd name="T12" fmla="*/ 34 w 272"/>
                  <a:gd name="T13" fmla="*/ 135 h 139"/>
                  <a:gd name="T14" fmla="*/ 36 w 272"/>
                  <a:gd name="T15" fmla="*/ 136 h 139"/>
                  <a:gd name="T16" fmla="*/ 38 w 272"/>
                  <a:gd name="T17" fmla="*/ 136 h 139"/>
                  <a:gd name="T18" fmla="*/ 39 w 272"/>
                  <a:gd name="T19" fmla="*/ 137 h 139"/>
                  <a:gd name="T20" fmla="*/ 39 w 272"/>
                  <a:gd name="T21" fmla="*/ 139 h 139"/>
                  <a:gd name="T22" fmla="*/ 136 w 272"/>
                  <a:gd name="T23" fmla="*/ 139 h 139"/>
                  <a:gd name="T24" fmla="*/ 136 w 272"/>
                  <a:gd name="T25" fmla="*/ 137 h 139"/>
                  <a:gd name="T26" fmla="*/ 137 w 272"/>
                  <a:gd name="T27" fmla="*/ 136 h 139"/>
                  <a:gd name="T28" fmla="*/ 139 w 272"/>
                  <a:gd name="T29" fmla="*/ 136 h 139"/>
                  <a:gd name="T30" fmla="*/ 141 w 272"/>
                  <a:gd name="T31" fmla="*/ 135 h 139"/>
                  <a:gd name="T32" fmla="*/ 142 w 272"/>
                  <a:gd name="T33" fmla="*/ 136 h 139"/>
                  <a:gd name="T34" fmla="*/ 144 w 272"/>
                  <a:gd name="T35" fmla="*/ 136 h 139"/>
                  <a:gd name="T36" fmla="*/ 145 w 272"/>
                  <a:gd name="T37" fmla="*/ 137 h 139"/>
                  <a:gd name="T38" fmla="*/ 145 w 272"/>
                  <a:gd name="T39" fmla="*/ 139 h 139"/>
                  <a:gd name="T40" fmla="*/ 154 w 272"/>
                  <a:gd name="T41" fmla="*/ 139 h 139"/>
                  <a:gd name="T42" fmla="*/ 154 w 272"/>
                  <a:gd name="T43" fmla="*/ 137 h 139"/>
                  <a:gd name="T44" fmla="*/ 155 w 272"/>
                  <a:gd name="T45" fmla="*/ 136 h 139"/>
                  <a:gd name="T46" fmla="*/ 157 w 272"/>
                  <a:gd name="T47" fmla="*/ 136 h 139"/>
                  <a:gd name="T48" fmla="*/ 159 w 272"/>
                  <a:gd name="T49" fmla="*/ 135 h 139"/>
                  <a:gd name="T50" fmla="*/ 160 w 272"/>
                  <a:gd name="T51" fmla="*/ 136 h 139"/>
                  <a:gd name="T52" fmla="*/ 162 w 272"/>
                  <a:gd name="T53" fmla="*/ 136 h 139"/>
                  <a:gd name="T54" fmla="*/ 163 w 272"/>
                  <a:gd name="T55" fmla="*/ 137 h 139"/>
                  <a:gd name="T56" fmla="*/ 163 w 272"/>
                  <a:gd name="T57" fmla="*/ 139 h 139"/>
                  <a:gd name="T58" fmla="*/ 177 w 272"/>
                  <a:gd name="T59" fmla="*/ 139 h 139"/>
                  <a:gd name="T60" fmla="*/ 177 w 272"/>
                  <a:gd name="T61" fmla="*/ 137 h 139"/>
                  <a:gd name="T62" fmla="*/ 178 w 272"/>
                  <a:gd name="T63" fmla="*/ 136 h 139"/>
                  <a:gd name="T64" fmla="*/ 179 w 272"/>
                  <a:gd name="T65" fmla="*/ 136 h 139"/>
                  <a:gd name="T66" fmla="*/ 181 w 272"/>
                  <a:gd name="T67" fmla="*/ 135 h 139"/>
                  <a:gd name="T68" fmla="*/ 183 w 272"/>
                  <a:gd name="T69" fmla="*/ 136 h 139"/>
                  <a:gd name="T70" fmla="*/ 184 w 272"/>
                  <a:gd name="T71" fmla="*/ 136 h 139"/>
                  <a:gd name="T72" fmla="*/ 185 w 272"/>
                  <a:gd name="T73" fmla="*/ 137 h 139"/>
                  <a:gd name="T74" fmla="*/ 186 w 272"/>
                  <a:gd name="T75" fmla="*/ 139 h 139"/>
                  <a:gd name="T76" fmla="*/ 240 w 272"/>
                  <a:gd name="T77" fmla="*/ 139 h 139"/>
                  <a:gd name="T78" fmla="*/ 240 w 272"/>
                  <a:gd name="T79" fmla="*/ 137 h 139"/>
                  <a:gd name="T80" fmla="*/ 241 w 272"/>
                  <a:gd name="T81" fmla="*/ 136 h 139"/>
                  <a:gd name="T82" fmla="*/ 243 w 272"/>
                  <a:gd name="T83" fmla="*/ 136 h 139"/>
                  <a:gd name="T84" fmla="*/ 244 w 272"/>
                  <a:gd name="T85" fmla="*/ 135 h 139"/>
                  <a:gd name="T86" fmla="*/ 246 w 272"/>
                  <a:gd name="T87" fmla="*/ 136 h 139"/>
                  <a:gd name="T88" fmla="*/ 248 w 272"/>
                  <a:gd name="T89" fmla="*/ 136 h 139"/>
                  <a:gd name="T90" fmla="*/ 249 w 272"/>
                  <a:gd name="T91" fmla="*/ 137 h 139"/>
                  <a:gd name="T92" fmla="*/ 249 w 272"/>
                  <a:gd name="T93" fmla="*/ 139 h 139"/>
                  <a:gd name="T94" fmla="*/ 272 w 272"/>
                  <a:gd name="T95" fmla="*/ 139 h 13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72"/>
                  <a:gd name="T145" fmla="*/ 0 h 139"/>
                  <a:gd name="T146" fmla="*/ 272 w 272"/>
                  <a:gd name="T147" fmla="*/ 139 h 13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72" h="139">
                    <a:moveTo>
                      <a:pt x="0" y="0"/>
                    </a:moveTo>
                    <a:lnTo>
                      <a:pt x="0" y="139"/>
                    </a:lnTo>
                    <a:lnTo>
                      <a:pt x="30" y="139"/>
                    </a:lnTo>
                    <a:lnTo>
                      <a:pt x="30" y="137"/>
                    </a:lnTo>
                    <a:lnTo>
                      <a:pt x="31" y="136"/>
                    </a:lnTo>
                    <a:lnTo>
                      <a:pt x="33" y="136"/>
                    </a:lnTo>
                    <a:lnTo>
                      <a:pt x="34" y="135"/>
                    </a:lnTo>
                    <a:lnTo>
                      <a:pt x="36" y="136"/>
                    </a:lnTo>
                    <a:lnTo>
                      <a:pt x="38" y="136"/>
                    </a:lnTo>
                    <a:lnTo>
                      <a:pt x="39" y="137"/>
                    </a:lnTo>
                    <a:lnTo>
                      <a:pt x="39" y="139"/>
                    </a:lnTo>
                    <a:lnTo>
                      <a:pt x="136" y="139"/>
                    </a:lnTo>
                    <a:lnTo>
                      <a:pt x="136" y="137"/>
                    </a:lnTo>
                    <a:lnTo>
                      <a:pt x="137" y="136"/>
                    </a:lnTo>
                    <a:lnTo>
                      <a:pt x="139" y="136"/>
                    </a:lnTo>
                    <a:lnTo>
                      <a:pt x="141" y="135"/>
                    </a:lnTo>
                    <a:lnTo>
                      <a:pt x="142" y="136"/>
                    </a:lnTo>
                    <a:lnTo>
                      <a:pt x="144" y="136"/>
                    </a:lnTo>
                    <a:lnTo>
                      <a:pt x="145" y="137"/>
                    </a:lnTo>
                    <a:lnTo>
                      <a:pt x="145" y="139"/>
                    </a:lnTo>
                    <a:lnTo>
                      <a:pt x="154" y="139"/>
                    </a:lnTo>
                    <a:lnTo>
                      <a:pt x="154" y="137"/>
                    </a:lnTo>
                    <a:lnTo>
                      <a:pt x="155" y="136"/>
                    </a:lnTo>
                    <a:lnTo>
                      <a:pt x="157" y="136"/>
                    </a:lnTo>
                    <a:lnTo>
                      <a:pt x="159" y="135"/>
                    </a:lnTo>
                    <a:lnTo>
                      <a:pt x="160" y="136"/>
                    </a:lnTo>
                    <a:lnTo>
                      <a:pt x="162" y="136"/>
                    </a:lnTo>
                    <a:lnTo>
                      <a:pt x="163" y="137"/>
                    </a:lnTo>
                    <a:lnTo>
                      <a:pt x="163" y="139"/>
                    </a:lnTo>
                    <a:lnTo>
                      <a:pt x="177" y="139"/>
                    </a:lnTo>
                    <a:lnTo>
                      <a:pt x="177" y="137"/>
                    </a:lnTo>
                    <a:lnTo>
                      <a:pt x="178" y="136"/>
                    </a:lnTo>
                    <a:lnTo>
                      <a:pt x="179" y="136"/>
                    </a:lnTo>
                    <a:lnTo>
                      <a:pt x="181" y="135"/>
                    </a:lnTo>
                    <a:lnTo>
                      <a:pt x="183" y="136"/>
                    </a:lnTo>
                    <a:lnTo>
                      <a:pt x="184" y="136"/>
                    </a:lnTo>
                    <a:lnTo>
                      <a:pt x="185" y="137"/>
                    </a:lnTo>
                    <a:lnTo>
                      <a:pt x="186" y="139"/>
                    </a:lnTo>
                    <a:lnTo>
                      <a:pt x="240" y="139"/>
                    </a:lnTo>
                    <a:lnTo>
                      <a:pt x="240" y="137"/>
                    </a:lnTo>
                    <a:lnTo>
                      <a:pt x="241" y="136"/>
                    </a:lnTo>
                    <a:lnTo>
                      <a:pt x="243" y="136"/>
                    </a:lnTo>
                    <a:lnTo>
                      <a:pt x="244" y="135"/>
                    </a:lnTo>
                    <a:lnTo>
                      <a:pt x="246" y="136"/>
                    </a:lnTo>
                    <a:lnTo>
                      <a:pt x="248" y="136"/>
                    </a:lnTo>
                    <a:lnTo>
                      <a:pt x="249" y="137"/>
                    </a:lnTo>
                    <a:lnTo>
                      <a:pt x="249" y="139"/>
                    </a:lnTo>
                    <a:lnTo>
                      <a:pt x="272" y="139"/>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01" name="Freeform 833"/>
              <p:cNvSpPr>
                <a:spLocks/>
              </p:cNvSpPr>
              <p:nvPr/>
            </p:nvSpPr>
            <p:spPr bwMode="auto">
              <a:xfrm>
                <a:off x="2526" y="2419"/>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02" name="Freeform 834"/>
              <p:cNvSpPr>
                <a:spLocks/>
              </p:cNvSpPr>
              <p:nvPr/>
            </p:nvSpPr>
            <p:spPr bwMode="auto">
              <a:xfrm>
                <a:off x="2803" y="2562"/>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2"/>
                    </a:lnTo>
                    <a:lnTo>
                      <a:pt x="1"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03" name="Freeform 835"/>
              <p:cNvSpPr>
                <a:spLocks/>
              </p:cNvSpPr>
              <p:nvPr/>
            </p:nvSpPr>
            <p:spPr bwMode="auto">
              <a:xfrm>
                <a:off x="2425" y="2428"/>
                <a:ext cx="16" cy="348"/>
              </a:xfrm>
              <a:custGeom>
                <a:avLst/>
                <a:gdLst>
                  <a:gd name="T0" fmla="*/ 16 w 16"/>
                  <a:gd name="T1" fmla="*/ 0 h 348"/>
                  <a:gd name="T2" fmla="*/ 16 w 16"/>
                  <a:gd name="T3" fmla="*/ 7 h 348"/>
                  <a:gd name="T4" fmla="*/ 0 w 16"/>
                  <a:gd name="T5" fmla="*/ 7 h 348"/>
                  <a:gd name="T6" fmla="*/ 0 w 16"/>
                  <a:gd name="T7" fmla="*/ 348 h 348"/>
                  <a:gd name="T8" fmla="*/ 0 60000 65536"/>
                  <a:gd name="T9" fmla="*/ 0 60000 65536"/>
                  <a:gd name="T10" fmla="*/ 0 60000 65536"/>
                  <a:gd name="T11" fmla="*/ 0 60000 65536"/>
                  <a:gd name="T12" fmla="*/ 0 w 16"/>
                  <a:gd name="T13" fmla="*/ 0 h 348"/>
                  <a:gd name="T14" fmla="*/ 16 w 16"/>
                  <a:gd name="T15" fmla="*/ 348 h 348"/>
                </a:gdLst>
                <a:ahLst/>
                <a:cxnLst>
                  <a:cxn ang="T8">
                    <a:pos x="T0" y="T1"/>
                  </a:cxn>
                  <a:cxn ang="T9">
                    <a:pos x="T2" y="T3"/>
                  </a:cxn>
                  <a:cxn ang="T10">
                    <a:pos x="T4" y="T5"/>
                  </a:cxn>
                  <a:cxn ang="T11">
                    <a:pos x="T6" y="T7"/>
                  </a:cxn>
                </a:cxnLst>
                <a:rect l="T12" t="T13" r="T14" b="T15"/>
                <a:pathLst>
                  <a:path w="16" h="348">
                    <a:moveTo>
                      <a:pt x="16" y="0"/>
                    </a:moveTo>
                    <a:lnTo>
                      <a:pt x="16" y="7"/>
                    </a:lnTo>
                    <a:lnTo>
                      <a:pt x="0" y="7"/>
                    </a:lnTo>
                    <a:lnTo>
                      <a:pt x="0" y="348"/>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04" name="Freeform 836"/>
              <p:cNvSpPr>
                <a:spLocks/>
              </p:cNvSpPr>
              <p:nvPr/>
            </p:nvSpPr>
            <p:spPr bwMode="auto">
              <a:xfrm>
                <a:off x="2435" y="2419"/>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05" name="Freeform 837"/>
              <p:cNvSpPr>
                <a:spLocks/>
              </p:cNvSpPr>
              <p:nvPr/>
            </p:nvSpPr>
            <p:spPr bwMode="auto">
              <a:xfrm>
                <a:off x="2419" y="2775"/>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06" name="Freeform 838"/>
              <p:cNvSpPr>
                <a:spLocks/>
              </p:cNvSpPr>
              <p:nvPr/>
            </p:nvSpPr>
            <p:spPr bwMode="auto">
              <a:xfrm>
                <a:off x="2657" y="2349"/>
                <a:ext cx="585" cy="95"/>
              </a:xfrm>
              <a:custGeom>
                <a:avLst/>
                <a:gdLst>
                  <a:gd name="T0" fmla="*/ 11 w 585"/>
                  <a:gd name="T1" fmla="*/ 3 h 95"/>
                  <a:gd name="T2" fmla="*/ 12 w 585"/>
                  <a:gd name="T3" fmla="*/ 1 h 95"/>
                  <a:gd name="T4" fmla="*/ 16 w 585"/>
                  <a:gd name="T5" fmla="*/ 0 h 95"/>
                  <a:gd name="T6" fmla="*/ 19 w 585"/>
                  <a:gd name="T7" fmla="*/ 1 h 95"/>
                  <a:gd name="T8" fmla="*/ 20 w 585"/>
                  <a:gd name="T9" fmla="*/ 3 h 95"/>
                  <a:gd name="T10" fmla="*/ 29 w 585"/>
                  <a:gd name="T11" fmla="*/ 2 h 95"/>
                  <a:gd name="T12" fmla="*/ 32 w 585"/>
                  <a:gd name="T13" fmla="*/ 0 h 95"/>
                  <a:gd name="T14" fmla="*/ 35 w 585"/>
                  <a:gd name="T15" fmla="*/ 0 h 95"/>
                  <a:gd name="T16" fmla="*/ 38 w 585"/>
                  <a:gd name="T17" fmla="*/ 2 h 95"/>
                  <a:gd name="T18" fmla="*/ 52 w 585"/>
                  <a:gd name="T19" fmla="*/ 3 h 95"/>
                  <a:gd name="T20" fmla="*/ 53 w 585"/>
                  <a:gd name="T21" fmla="*/ 1 h 95"/>
                  <a:gd name="T22" fmla="*/ 56 w 585"/>
                  <a:gd name="T23" fmla="*/ 0 h 95"/>
                  <a:gd name="T24" fmla="*/ 59 w 585"/>
                  <a:gd name="T25" fmla="*/ 1 h 95"/>
                  <a:gd name="T26" fmla="*/ 61 w 585"/>
                  <a:gd name="T27" fmla="*/ 3 h 95"/>
                  <a:gd name="T28" fmla="*/ 100 w 585"/>
                  <a:gd name="T29" fmla="*/ 2 h 95"/>
                  <a:gd name="T30" fmla="*/ 102 w 585"/>
                  <a:gd name="T31" fmla="*/ 0 h 95"/>
                  <a:gd name="T32" fmla="*/ 106 w 585"/>
                  <a:gd name="T33" fmla="*/ 0 h 95"/>
                  <a:gd name="T34" fmla="*/ 108 w 585"/>
                  <a:gd name="T35" fmla="*/ 2 h 95"/>
                  <a:gd name="T36" fmla="*/ 115 w 585"/>
                  <a:gd name="T37" fmla="*/ 3 h 95"/>
                  <a:gd name="T38" fmla="*/ 116 w 585"/>
                  <a:gd name="T39" fmla="*/ 1 h 95"/>
                  <a:gd name="T40" fmla="*/ 119 w 585"/>
                  <a:gd name="T41" fmla="*/ 0 h 95"/>
                  <a:gd name="T42" fmla="*/ 123 w 585"/>
                  <a:gd name="T43" fmla="*/ 1 h 95"/>
                  <a:gd name="T44" fmla="*/ 124 w 585"/>
                  <a:gd name="T45" fmla="*/ 3 h 95"/>
                  <a:gd name="T46" fmla="*/ 268 w 585"/>
                  <a:gd name="T47" fmla="*/ 2 h 95"/>
                  <a:gd name="T48" fmla="*/ 270 w 585"/>
                  <a:gd name="T49" fmla="*/ 0 h 95"/>
                  <a:gd name="T50" fmla="*/ 274 w 585"/>
                  <a:gd name="T51" fmla="*/ 0 h 95"/>
                  <a:gd name="T52" fmla="*/ 276 w 585"/>
                  <a:gd name="T53" fmla="*/ 2 h 95"/>
                  <a:gd name="T54" fmla="*/ 343 w 585"/>
                  <a:gd name="T55" fmla="*/ 3 h 95"/>
                  <a:gd name="T56" fmla="*/ 345 w 585"/>
                  <a:gd name="T57" fmla="*/ 1 h 95"/>
                  <a:gd name="T58" fmla="*/ 348 w 585"/>
                  <a:gd name="T59" fmla="*/ 0 h 95"/>
                  <a:gd name="T60" fmla="*/ 351 w 585"/>
                  <a:gd name="T61" fmla="*/ 1 h 95"/>
                  <a:gd name="T62" fmla="*/ 352 w 585"/>
                  <a:gd name="T63" fmla="*/ 3 h 95"/>
                  <a:gd name="T64" fmla="*/ 391 w 585"/>
                  <a:gd name="T65" fmla="*/ 2 h 95"/>
                  <a:gd name="T66" fmla="*/ 393 w 585"/>
                  <a:gd name="T67" fmla="*/ 0 h 95"/>
                  <a:gd name="T68" fmla="*/ 396 w 585"/>
                  <a:gd name="T69" fmla="*/ 0 h 95"/>
                  <a:gd name="T70" fmla="*/ 399 w 585"/>
                  <a:gd name="T71" fmla="*/ 2 h 95"/>
                  <a:gd name="T72" fmla="*/ 403 w 585"/>
                  <a:gd name="T73" fmla="*/ 3 h 95"/>
                  <a:gd name="T74" fmla="*/ 404 w 585"/>
                  <a:gd name="T75" fmla="*/ 1 h 95"/>
                  <a:gd name="T76" fmla="*/ 407 w 585"/>
                  <a:gd name="T77" fmla="*/ 0 h 95"/>
                  <a:gd name="T78" fmla="*/ 410 w 585"/>
                  <a:gd name="T79" fmla="*/ 1 h 95"/>
                  <a:gd name="T80" fmla="*/ 412 w 585"/>
                  <a:gd name="T81" fmla="*/ 3 h 95"/>
                  <a:gd name="T82" fmla="*/ 415 w 585"/>
                  <a:gd name="T83" fmla="*/ 2 h 95"/>
                  <a:gd name="T84" fmla="*/ 417 w 585"/>
                  <a:gd name="T85" fmla="*/ 0 h 95"/>
                  <a:gd name="T86" fmla="*/ 421 w 585"/>
                  <a:gd name="T87" fmla="*/ 0 h 95"/>
                  <a:gd name="T88" fmla="*/ 423 w 585"/>
                  <a:gd name="T89" fmla="*/ 2 h 95"/>
                  <a:gd name="T90" fmla="*/ 430 w 585"/>
                  <a:gd name="T91" fmla="*/ 3 h 95"/>
                  <a:gd name="T92" fmla="*/ 431 w 585"/>
                  <a:gd name="T93" fmla="*/ 1 h 95"/>
                  <a:gd name="T94" fmla="*/ 434 w 585"/>
                  <a:gd name="T95" fmla="*/ 0 h 95"/>
                  <a:gd name="T96" fmla="*/ 437 w 585"/>
                  <a:gd name="T97" fmla="*/ 1 h 95"/>
                  <a:gd name="T98" fmla="*/ 439 w 585"/>
                  <a:gd name="T99" fmla="*/ 3 h 95"/>
                  <a:gd name="T100" fmla="*/ 460 w 585"/>
                  <a:gd name="T101" fmla="*/ 95 h 95"/>
                  <a:gd name="T102" fmla="*/ 545 w 585"/>
                  <a:gd name="T103" fmla="*/ 93 h 95"/>
                  <a:gd name="T104" fmla="*/ 547 w 585"/>
                  <a:gd name="T105" fmla="*/ 91 h 95"/>
                  <a:gd name="T106" fmla="*/ 551 w 585"/>
                  <a:gd name="T107" fmla="*/ 91 h 95"/>
                  <a:gd name="T108" fmla="*/ 553 w 585"/>
                  <a:gd name="T109" fmla="*/ 93 h 95"/>
                  <a:gd name="T110" fmla="*/ 556 w 585"/>
                  <a:gd name="T111" fmla="*/ 95 h 95"/>
                  <a:gd name="T112" fmla="*/ 558 w 585"/>
                  <a:gd name="T113" fmla="*/ 92 h 95"/>
                  <a:gd name="T114" fmla="*/ 561 w 585"/>
                  <a:gd name="T115" fmla="*/ 91 h 95"/>
                  <a:gd name="T116" fmla="*/ 564 w 585"/>
                  <a:gd name="T117" fmla="*/ 92 h 95"/>
                  <a:gd name="T118" fmla="*/ 565 w 585"/>
                  <a:gd name="T119" fmla="*/ 95 h 9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85"/>
                  <a:gd name="T181" fmla="*/ 0 h 95"/>
                  <a:gd name="T182" fmla="*/ 585 w 585"/>
                  <a:gd name="T183" fmla="*/ 95 h 9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85" h="95">
                    <a:moveTo>
                      <a:pt x="0" y="3"/>
                    </a:moveTo>
                    <a:lnTo>
                      <a:pt x="11" y="3"/>
                    </a:lnTo>
                    <a:lnTo>
                      <a:pt x="11" y="2"/>
                    </a:lnTo>
                    <a:lnTo>
                      <a:pt x="12" y="1"/>
                    </a:lnTo>
                    <a:lnTo>
                      <a:pt x="14" y="0"/>
                    </a:lnTo>
                    <a:lnTo>
                      <a:pt x="16" y="0"/>
                    </a:lnTo>
                    <a:lnTo>
                      <a:pt x="17" y="0"/>
                    </a:lnTo>
                    <a:lnTo>
                      <a:pt x="19" y="1"/>
                    </a:lnTo>
                    <a:lnTo>
                      <a:pt x="20" y="2"/>
                    </a:lnTo>
                    <a:lnTo>
                      <a:pt x="20" y="3"/>
                    </a:lnTo>
                    <a:lnTo>
                      <a:pt x="29" y="3"/>
                    </a:lnTo>
                    <a:lnTo>
                      <a:pt x="29" y="2"/>
                    </a:lnTo>
                    <a:lnTo>
                      <a:pt x="30" y="1"/>
                    </a:lnTo>
                    <a:lnTo>
                      <a:pt x="32" y="0"/>
                    </a:lnTo>
                    <a:lnTo>
                      <a:pt x="34" y="0"/>
                    </a:lnTo>
                    <a:lnTo>
                      <a:pt x="35" y="0"/>
                    </a:lnTo>
                    <a:lnTo>
                      <a:pt x="37" y="1"/>
                    </a:lnTo>
                    <a:lnTo>
                      <a:pt x="38" y="2"/>
                    </a:lnTo>
                    <a:lnTo>
                      <a:pt x="38" y="3"/>
                    </a:lnTo>
                    <a:lnTo>
                      <a:pt x="52" y="3"/>
                    </a:lnTo>
                    <a:lnTo>
                      <a:pt x="52" y="2"/>
                    </a:lnTo>
                    <a:lnTo>
                      <a:pt x="53" y="1"/>
                    </a:lnTo>
                    <a:lnTo>
                      <a:pt x="54" y="0"/>
                    </a:lnTo>
                    <a:lnTo>
                      <a:pt x="56" y="0"/>
                    </a:lnTo>
                    <a:lnTo>
                      <a:pt x="58" y="0"/>
                    </a:lnTo>
                    <a:lnTo>
                      <a:pt x="59" y="1"/>
                    </a:lnTo>
                    <a:lnTo>
                      <a:pt x="60" y="2"/>
                    </a:lnTo>
                    <a:lnTo>
                      <a:pt x="61" y="3"/>
                    </a:lnTo>
                    <a:lnTo>
                      <a:pt x="99" y="3"/>
                    </a:lnTo>
                    <a:lnTo>
                      <a:pt x="100" y="2"/>
                    </a:lnTo>
                    <a:lnTo>
                      <a:pt x="101" y="1"/>
                    </a:lnTo>
                    <a:lnTo>
                      <a:pt x="102" y="0"/>
                    </a:lnTo>
                    <a:lnTo>
                      <a:pt x="104" y="0"/>
                    </a:lnTo>
                    <a:lnTo>
                      <a:pt x="106" y="0"/>
                    </a:lnTo>
                    <a:lnTo>
                      <a:pt x="107" y="1"/>
                    </a:lnTo>
                    <a:lnTo>
                      <a:pt x="108" y="2"/>
                    </a:lnTo>
                    <a:lnTo>
                      <a:pt x="108" y="3"/>
                    </a:lnTo>
                    <a:lnTo>
                      <a:pt x="115" y="3"/>
                    </a:lnTo>
                    <a:lnTo>
                      <a:pt x="115" y="2"/>
                    </a:lnTo>
                    <a:lnTo>
                      <a:pt x="116" y="1"/>
                    </a:lnTo>
                    <a:lnTo>
                      <a:pt x="118" y="0"/>
                    </a:lnTo>
                    <a:lnTo>
                      <a:pt x="119" y="0"/>
                    </a:lnTo>
                    <a:lnTo>
                      <a:pt x="121" y="0"/>
                    </a:lnTo>
                    <a:lnTo>
                      <a:pt x="123" y="1"/>
                    </a:lnTo>
                    <a:lnTo>
                      <a:pt x="124" y="2"/>
                    </a:lnTo>
                    <a:lnTo>
                      <a:pt x="124" y="3"/>
                    </a:lnTo>
                    <a:lnTo>
                      <a:pt x="268" y="3"/>
                    </a:lnTo>
                    <a:lnTo>
                      <a:pt x="268" y="2"/>
                    </a:lnTo>
                    <a:lnTo>
                      <a:pt x="269" y="1"/>
                    </a:lnTo>
                    <a:lnTo>
                      <a:pt x="270" y="0"/>
                    </a:lnTo>
                    <a:lnTo>
                      <a:pt x="272" y="0"/>
                    </a:lnTo>
                    <a:lnTo>
                      <a:pt x="274" y="0"/>
                    </a:lnTo>
                    <a:lnTo>
                      <a:pt x="275" y="1"/>
                    </a:lnTo>
                    <a:lnTo>
                      <a:pt x="276" y="2"/>
                    </a:lnTo>
                    <a:lnTo>
                      <a:pt x="277" y="3"/>
                    </a:lnTo>
                    <a:lnTo>
                      <a:pt x="343" y="3"/>
                    </a:lnTo>
                    <a:lnTo>
                      <a:pt x="344" y="2"/>
                    </a:lnTo>
                    <a:lnTo>
                      <a:pt x="345" y="1"/>
                    </a:lnTo>
                    <a:lnTo>
                      <a:pt x="346" y="0"/>
                    </a:lnTo>
                    <a:lnTo>
                      <a:pt x="348" y="0"/>
                    </a:lnTo>
                    <a:lnTo>
                      <a:pt x="349" y="0"/>
                    </a:lnTo>
                    <a:lnTo>
                      <a:pt x="351" y="1"/>
                    </a:lnTo>
                    <a:lnTo>
                      <a:pt x="352" y="2"/>
                    </a:lnTo>
                    <a:lnTo>
                      <a:pt x="352" y="3"/>
                    </a:lnTo>
                    <a:lnTo>
                      <a:pt x="390" y="3"/>
                    </a:lnTo>
                    <a:lnTo>
                      <a:pt x="391" y="2"/>
                    </a:lnTo>
                    <a:lnTo>
                      <a:pt x="391" y="1"/>
                    </a:lnTo>
                    <a:lnTo>
                      <a:pt x="393" y="0"/>
                    </a:lnTo>
                    <a:lnTo>
                      <a:pt x="395" y="0"/>
                    </a:lnTo>
                    <a:lnTo>
                      <a:pt x="396" y="0"/>
                    </a:lnTo>
                    <a:lnTo>
                      <a:pt x="398" y="1"/>
                    </a:lnTo>
                    <a:lnTo>
                      <a:pt x="399" y="2"/>
                    </a:lnTo>
                    <a:lnTo>
                      <a:pt x="399" y="3"/>
                    </a:lnTo>
                    <a:lnTo>
                      <a:pt x="403" y="3"/>
                    </a:lnTo>
                    <a:lnTo>
                      <a:pt x="403" y="2"/>
                    </a:lnTo>
                    <a:lnTo>
                      <a:pt x="404" y="1"/>
                    </a:lnTo>
                    <a:lnTo>
                      <a:pt x="405" y="0"/>
                    </a:lnTo>
                    <a:lnTo>
                      <a:pt x="407" y="0"/>
                    </a:lnTo>
                    <a:lnTo>
                      <a:pt x="409" y="0"/>
                    </a:lnTo>
                    <a:lnTo>
                      <a:pt x="410" y="1"/>
                    </a:lnTo>
                    <a:lnTo>
                      <a:pt x="411" y="2"/>
                    </a:lnTo>
                    <a:lnTo>
                      <a:pt x="412" y="3"/>
                    </a:lnTo>
                    <a:lnTo>
                      <a:pt x="415" y="3"/>
                    </a:lnTo>
                    <a:lnTo>
                      <a:pt x="415" y="2"/>
                    </a:lnTo>
                    <a:lnTo>
                      <a:pt x="416" y="1"/>
                    </a:lnTo>
                    <a:lnTo>
                      <a:pt x="417" y="0"/>
                    </a:lnTo>
                    <a:lnTo>
                      <a:pt x="419" y="0"/>
                    </a:lnTo>
                    <a:lnTo>
                      <a:pt x="421" y="0"/>
                    </a:lnTo>
                    <a:lnTo>
                      <a:pt x="422" y="1"/>
                    </a:lnTo>
                    <a:lnTo>
                      <a:pt x="423" y="2"/>
                    </a:lnTo>
                    <a:lnTo>
                      <a:pt x="423" y="3"/>
                    </a:lnTo>
                    <a:lnTo>
                      <a:pt x="430" y="3"/>
                    </a:lnTo>
                    <a:lnTo>
                      <a:pt x="430" y="2"/>
                    </a:lnTo>
                    <a:lnTo>
                      <a:pt x="431" y="1"/>
                    </a:lnTo>
                    <a:lnTo>
                      <a:pt x="432" y="0"/>
                    </a:lnTo>
                    <a:lnTo>
                      <a:pt x="434" y="0"/>
                    </a:lnTo>
                    <a:lnTo>
                      <a:pt x="436" y="0"/>
                    </a:lnTo>
                    <a:lnTo>
                      <a:pt x="437" y="1"/>
                    </a:lnTo>
                    <a:lnTo>
                      <a:pt x="438" y="2"/>
                    </a:lnTo>
                    <a:lnTo>
                      <a:pt x="439" y="3"/>
                    </a:lnTo>
                    <a:lnTo>
                      <a:pt x="460" y="3"/>
                    </a:lnTo>
                    <a:lnTo>
                      <a:pt x="460" y="95"/>
                    </a:lnTo>
                    <a:lnTo>
                      <a:pt x="545" y="95"/>
                    </a:lnTo>
                    <a:lnTo>
                      <a:pt x="545" y="93"/>
                    </a:lnTo>
                    <a:lnTo>
                      <a:pt x="546" y="92"/>
                    </a:lnTo>
                    <a:lnTo>
                      <a:pt x="547" y="91"/>
                    </a:lnTo>
                    <a:lnTo>
                      <a:pt x="549" y="91"/>
                    </a:lnTo>
                    <a:lnTo>
                      <a:pt x="551" y="91"/>
                    </a:lnTo>
                    <a:lnTo>
                      <a:pt x="552" y="92"/>
                    </a:lnTo>
                    <a:lnTo>
                      <a:pt x="553" y="93"/>
                    </a:lnTo>
                    <a:lnTo>
                      <a:pt x="554" y="95"/>
                    </a:lnTo>
                    <a:lnTo>
                      <a:pt x="556" y="95"/>
                    </a:lnTo>
                    <a:lnTo>
                      <a:pt x="557" y="93"/>
                    </a:lnTo>
                    <a:lnTo>
                      <a:pt x="558" y="92"/>
                    </a:lnTo>
                    <a:lnTo>
                      <a:pt x="559" y="91"/>
                    </a:lnTo>
                    <a:lnTo>
                      <a:pt x="561" y="91"/>
                    </a:lnTo>
                    <a:lnTo>
                      <a:pt x="563" y="91"/>
                    </a:lnTo>
                    <a:lnTo>
                      <a:pt x="564" y="92"/>
                    </a:lnTo>
                    <a:lnTo>
                      <a:pt x="565" y="93"/>
                    </a:lnTo>
                    <a:lnTo>
                      <a:pt x="565" y="95"/>
                    </a:lnTo>
                    <a:lnTo>
                      <a:pt x="585" y="95"/>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07" name="Freeform 839"/>
              <p:cNvSpPr>
                <a:spLocks/>
              </p:cNvSpPr>
              <p:nvPr/>
            </p:nvSpPr>
            <p:spPr bwMode="auto">
              <a:xfrm>
                <a:off x="2657" y="2348"/>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08" name="Freeform 840"/>
              <p:cNvSpPr>
                <a:spLocks/>
              </p:cNvSpPr>
              <p:nvPr/>
            </p:nvSpPr>
            <p:spPr bwMode="auto">
              <a:xfrm>
                <a:off x="3240" y="2439"/>
                <a:ext cx="13" cy="9"/>
              </a:xfrm>
              <a:custGeom>
                <a:avLst/>
                <a:gdLst>
                  <a:gd name="T0" fmla="*/ 2 w 13"/>
                  <a:gd name="T1" fmla="*/ 0 h 9"/>
                  <a:gd name="T2" fmla="*/ 13 w 13"/>
                  <a:gd name="T3" fmla="*/ 5 h 9"/>
                  <a:gd name="T4" fmla="*/ 2 w 13"/>
                  <a:gd name="T5" fmla="*/ 9 h 9"/>
                  <a:gd name="T6" fmla="*/ 0 w 13"/>
                  <a:gd name="T7" fmla="*/ 7 h 9"/>
                  <a:gd name="T8" fmla="*/ 0 w 13"/>
                  <a:gd name="T9" fmla="*/ 5 h 9"/>
                  <a:gd name="T10" fmla="*/ 0 w 13"/>
                  <a:gd name="T11" fmla="*/ 2 h 9"/>
                  <a:gd name="T12" fmla="*/ 2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2" y="0"/>
                    </a:moveTo>
                    <a:lnTo>
                      <a:pt x="13" y="5"/>
                    </a:lnTo>
                    <a:lnTo>
                      <a:pt x="2" y="9"/>
                    </a:lnTo>
                    <a:lnTo>
                      <a:pt x="0" y="7"/>
                    </a:lnTo>
                    <a:lnTo>
                      <a:pt x="0" y="5"/>
                    </a:lnTo>
                    <a:lnTo>
                      <a:pt x="0" y="2"/>
                    </a:lnTo>
                    <a:lnTo>
                      <a:pt x="2"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09" name="Freeform 841"/>
              <p:cNvSpPr>
                <a:spLocks/>
              </p:cNvSpPr>
              <p:nvPr/>
            </p:nvSpPr>
            <p:spPr bwMode="auto">
              <a:xfrm>
                <a:off x="2566" y="2428"/>
                <a:ext cx="809" cy="285"/>
              </a:xfrm>
              <a:custGeom>
                <a:avLst/>
                <a:gdLst>
                  <a:gd name="T0" fmla="*/ 809 w 809"/>
                  <a:gd name="T1" fmla="*/ 269 h 285"/>
                  <a:gd name="T2" fmla="*/ 702 w 809"/>
                  <a:gd name="T3" fmla="*/ 267 h 285"/>
                  <a:gd name="T4" fmla="*/ 699 w 809"/>
                  <a:gd name="T5" fmla="*/ 265 h 285"/>
                  <a:gd name="T6" fmla="*/ 696 w 809"/>
                  <a:gd name="T7" fmla="*/ 265 h 285"/>
                  <a:gd name="T8" fmla="*/ 693 w 809"/>
                  <a:gd name="T9" fmla="*/ 267 h 285"/>
                  <a:gd name="T10" fmla="*/ 607 w 809"/>
                  <a:gd name="T11" fmla="*/ 269 h 285"/>
                  <a:gd name="T12" fmla="*/ 606 w 809"/>
                  <a:gd name="T13" fmla="*/ 266 h 285"/>
                  <a:gd name="T14" fmla="*/ 603 w 809"/>
                  <a:gd name="T15" fmla="*/ 265 h 285"/>
                  <a:gd name="T16" fmla="*/ 600 w 809"/>
                  <a:gd name="T17" fmla="*/ 266 h 285"/>
                  <a:gd name="T18" fmla="*/ 598 w 809"/>
                  <a:gd name="T19" fmla="*/ 269 h 285"/>
                  <a:gd name="T20" fmla="*/ 490 w 809"/>
                  <a:gd name="T21" fmla="*/ 267 h 285"/>
                  <a:gd name="T22" fmla="*/ 487 w 809"/>
                  <a:gd name="T23" fmla="*/ 265 h 285"/>
                  <a:gd name="T24" fmla="*/ 484 w 809"/>
                  <a:gd name="T25" fmla="*/ 265 h 285"/>
                  <a:gd name="T26" fmla="*/ 482 w 809"/>
                  <a:gd name="T27" fmla="*/ 267 h 285"/>
                  <a:gd name="T28" fmla="*/ 316 w 809"/>
                  <a:gd name="T29" fmla="*/ 269 h 285"/>
                  <a:gd name="T30" fmla="*/ 314 w 809"/>
                  <a:gd name="T31" fmla="*/ 266 h 285"/>
                  <a:gd name="T32" fmla="*/ 311 w 809"/>
                  <a:gd name="T33" fmla="*/ 265 h 285"/>
                  <a:gd name="T34" fmla="*/ 308 w 809"/>
                  <a:gd name="T35" fmla="*/ 266 h 285"/>
                  <a:gd name="T36" fmla="*/ 307 w 809"/>
                  <a:gd name="T37" fmla="*/ 269 h 285"/>
                  <a:gd name="T38" fmla="*/ 215 w 809"/>
                  <a:gd name="T39" fmla="*/ 267 h 285"/>
                  <a:gd name="T40" fmla="*/ 212 w 809"/>
                  <a:gd name="T41" fmla="*/ 265 h 285"/>
                  <a:gd name="T42" fmla="*/ 209 w 809"/>
                  <a:gd name="T43" fmla="*/ 265 h 285"/>
                  <a:gd name="T44" fmla="*/ 206 w 809"/>
                  <a:gd name="T45" fmla="*/ 267 h 285"/>
                  <a:gd name="T46" fmla="*/ 152 w 809"/>
                  <a:gd name="T47" fmla="*/ 269 h 285"/>
                  <a:gd name="T48" fmla="*/ 150 w 809"/>
                  <a:gd name="T49" fmla="*/ 266 h 285"/>
                  <a:gd name="T50" fmla="*/ 147 w 809"/>
                  <a:gd name="T51" fmla="*/ 265 h 285"/>
                  <a:gd name="T52" fmla="*/ 144 w 809"/>
                  <a:gd name="T53" fmla="*/ 266 h 285"/>
                  <a:gd name="T54" fmla="*/ 143 w 809"/>
                  <a:gd name="T55" fmla="*/ 269 h 285"/>
                  <a:gd name="T56" fmla="*/ 129 w 809"/>
                  <a:gd name="T57" fmla="*/ 267 h 285"/>
                  <a:gd name="T58" fmla="*/ 126 w 809"/>
                  <a:gd name="T59" fmla="*/ 265 h 285"/>
                  <a:gd name="T60" fmla="*/ 123 w 809"/>
                  <a:gd name="T61" fmla="*/ 265 h 285"/>
                  <a:gd name="T62" fmla="*/ 120 w 809"/>
                  <a:gd name="T63" fmla="*/ 267 h 285"/>
                  <a:gd name="T64" fmla="*/ 77 w 809"/>
                  <a:gd name="T65" fmla="*/ 269 h 285"/>
                  <a:gd name="T66" fmla="*/ 76 w 809"/>
                  <a:gd name="T67" fmla="*/ 266 h 285"/>
                  <a:gd name="T68" fmla="*/ 73 w 809"/>
                  <a:gd name="T69" fmla="*/ 265 h 285"/>
                  <a:gd name="T70" fmla="*/ 70 w 809"/>
                  <a:gd name="T71" fmla="*/ 266 h 285"/>
                  <a:gd name="T72" fmla="*/ 68 w 809"/>
                  <a:gd name="T73" fmla="*/ 269 h 285"/>
                  <a:gd name="T74" fmla="*/ 0 w 809"/>
                  <a:gd name="T75" fmla="*/ 0 h 28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09"/>
                  <a:gd name="T115" fmla="*/ 0 h 285"/>
                  <a:gd name="T116" fmla="*/ 809 w 809"/>
                  <a:gd name="T117" fmla="*/ 285 h 28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09" h="285">
                    <a:moveTo>
                      <a:pt x="809" y="285"/>
                    </a:moveTo>
                    <a:lnTo>
                      <a:pt x="809" y="269"/>
                    </a:lnTo>
                    <a:lnTo>
                      <a:pt x="702" y="269"/>
                    </a:lnTo>
                    <a:lnTo>
                      <a:pt x="702" y="267"/>
                    </a:lnTo>
                    <a:lnTo>
                      <a:pt x="701" y="266"/>
                    </a:lnTo>
                    <a:lnTo>
                      <a:pt x="699" y="265"/>
                    </a:lnTo>
                    <a:lnTo>
                      <a:pt x="697" y="265"/>
                    </a:lnTo>
                    <a:lnTo>
                      <a:pt x="696" y="265"/>
                    </a:lnTo>
                    <a:lnTo>
                      <a:pt x="694" y="266"/>
                    </a:lnTo>
                    <a:lnTo>
                      <a:pt x="693" y="267"/>
                    </a:lnTo>
                    <a:lnTo>
                      <a:pt x="693" y="269"/>
                    </a:lnTo>
                    <a:lnTo>
                      <a:pt x="607" y="269"/>
                    </a:lnTo>
                    <a:lnTo>
                      <a:pt x="607" y="267"/>
                    </a:lnTo>
                    <a:lnTo>
                      <a:pt x="606" y="266"/>
                    </a:lnTo>
                    <a:lnTo>
                      <a:pt x="605" y="265"/>
                    </a:lnTo>
                    <a:lnTo>
                      <a:pt x="603" y="265"/>
                    </a:lnTo>
                    <a:lnTo>
                      <a:pt x="601" y="265"/>
                    </a:lnTo>
                    <a:lnTo>
                      <a:pt x="600" y="266"/>
                    </a:lnTo>
                    <a:lnTo>
                      <a:pt x="599" y="267"/>
                    </a:lnTo>
                    <a:lnTo>
                      <a:pt x="598" y="269"/>
                    </a:lnTo>
                    <a:lnTo>
                      <a:pt x="490" y="269"/>
                    </a:lnTo>
                    <a:lnTo>
                      <a:pt x="490" y="267"/>
                    </a:lnTo>
                    <a:lnTo>
                      <a:pt x="489" y="266"/>
                    </a:lnTo>
                    <a:lnTo>
                      <a:pt x="487" y="265"/>
                    </a:lnTo>
                    <a:lnTo>
                      <a:pt x="486" y="265"/>
                    </a:lnTo>
                    <a:lnTo>
                      <a:pt x="484" y="265"/>
                    </a:lnTo>
                    <a:lnTo>
                      <a:pt x="482" y="266"/>
                    </a:lnTo>
                    <a:lnTo>
                      <a:pt x="482" y="267"/>
                    </a:lnTo>
                    <a:lnTo>
                      <a:pt x="481" y="269"/>
                    </a:lnTo>
                    <a:lnTo>
                      <a:pt x="316" y="269"/>
                    </a:lnTo>
                    <a:lnTo>
                      <a:pt x="315" y="267"/>
                    </a:lnTo>
                    <a:lnTo>
                      <a:pt x="314" y="266"/>
                    </a:lnTo>
                    <a:lnTo>
                      <a:pt x="313" y="265"/>
                    </a:lnTo>
                    <a:lnTo>
                      <a:pt x="311" y="265"/>
                    </a:lnTo>
                    <a:lnTo>
                      <a:pt x="310" y="265"/>
                    </a:lnTo>
                    <a:lnTo>
                      <a:pt x="308" y="266"/>
                    </a:lnTo>
                    <a:lnTo>
                      <a:pt x="307" y="267"/>
                    </a:lnTo>
                    <a:lnTo>
                      <a:pt x="307" y="269"/>
                    </a:lnTo>
                    <a:lnTo>
                      <a:pt x="215" y="269"/>
                    </a:lnTo>
                    <a:lnTo>
                      <a:pt x="215" y="267"/>
                    </a:lnTo>
                    <a:lnTo>
                      <a:pt x="214" y="266"/>
                    </a:lnTo>
                    <a:lnTo>
                      <a:pt x="212" y="265"/>
                    </a:lnTo>
                    <a:lnTo>
                      <a:pt x="210" y="265"/>
                    </a:lnTo>
                    <a:lnTo>
                      <a:pt x="209" y="265"/>
                    </a:lnTo>
                    <a:lnTo>
                      <a:pt x="207" y="266"/>
                    </a:lnTo>
                    <a:lnTo>
                      <a:pt x="206" y="267"/>
                    </a:lnTo>
                    <a:lnTo>
                      <a:pt x="206" y="269"/>
                    </a:lnTo>
                    <a:lnTo>
                      <a:pt x="152" y="269"/>
                    </a:lnTo>
                    <a:lnTo>
                      <a:pt x="151" y="267"/>
                    </a:lnTo>
                    <a:lnTo>
                      <a:pt x="150" y="266"/>
                    </a:lnTo>
                    <a:lnTo>
                      <a:pt x="149" y="265"/>
                    </a:lnTo>
                    <a:lnTo>
                      <a:pt x="147" y="265"/>
                    </a:lnTo>
                    <a:lnTo>
                      <a:pt x="145" y="265"/>
                    </a:lnTo>
                    <a:lnTo>
                      <a:pt x="144" y="266"/>
                    </a:lnTo>
                    <a:lnTo>
                      <a:pt x="143" y="267"/>
                    </a:lnTo>
                    <a:lnTo>
                      <a:pt x="143" y="269"/>
                    </a:lnTo>
                    <a:lnTo>
                      <a:pt x="129" y="269"/>
                    </a:lnTo>
                    <a:lnTo>
                      <a:pt x="129" y="267"/>
                    </a:lnTo>
                    <a:lnTo>
                      <a:pt x="128" y="266"/>
                    </a:lnTo>
                    <a:lnTo>
                      <a:pt x="126" y="265"/>
                    </a:lnTo>
                    <a:lnTo>
                      <a:pt x="125" y="265"/>
                    </a:lnTo>
                    <a:lnTo>
                      <a:pt x="123" y="265"/>
                    </a:lnTo>
                    <a:lnTo>
                      <a:pt x="121" y="266"/>
                    </a:lnTo>
                    <a:lnTo>
                      <a:pt x="120" y="267"/>
                    </a:lnTo>
                    <a:lnTo>
                      <a:pt x="120" y="269"/>
                    </a:lnTo>
                    <a:lnTo>
                      <a:pt x="77" y="269"/>
                    </a:lnTo>
                    <a:lnTo>
                      <a:pt x="77" y="267"/>
                    </a:lnTo>
                    <a:lnTo>
                      <a:pt x="76" y="266"/>
                    </a:lnTo>
                    <a:lnTo>
                      <a:pt x="74" y="265"/>
                    </a:lnTo>
                    <a:lnTo>
                      <a:pt x="73" y="265"/>
                    </a:lnTo>
                    <a:lnTo>
                      <a:pt x="71" y="265"/>
                    </a:lnTo>
                    <a:lnTo>
                      <a:pt x="70" y="266"/>
                    </a:lnTo>
                    <a:lnTo>
                      <a:pt x="69" y="267"/>
                    </a:lnTo>
                    <a:lnTo>
                      <a:pt x="68" y="269"/>
                    </a:lnTo>
                    <a:lnTo>
                      <a:pt x="0" y="269"/>
                    </a:lnTo>
                    <a:lnTo>
                      <a:pt x="0" y="0"/>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10" name="Freeform 842"/>
              <p:cNvSpPr>
                <a:spLocks/>
              </p:cNvSpPr>
              <p:nvPr/>
            </p:nvSpPr>
            <p:spPr bwMode="auto">
              <a:xfrm>
                <a:off x="3369" y="2712"/>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11" name="Freeform 843"/>
              <p:cNvSpPr>
                <a:spLocks/>
              </p:cNvSpPr>
              <p:nvPr/>
            </p:nvSpPr>
            <p:spPr bwMode="auto">
              <a:xfrm>
                <a:off x="2560" y="2419"/>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12" name="Freeform 844"/>
              <p:cNvSpPr>
                <a:spLocks/>
              </p:cNvSpPr>
              <p:nvPr/>
            </p:nvSpPr>
            <p:spPr bwMode="auto">
              <a:xfrm>
                <a:off x="2601" y="2428"/>
                <a:ext cx="1296" cy="102"/>
              </a:xfrm>
              <a:custGeom>
                <a:avLst/>
                <a:gdLst>
                  <a:gd name="T0" fmla="*/ 1286 w 1296"/>
                  <a:gd name="T1" fmla="*/ 101 h 102"/>
                  <a:gd name="T2" fmla="*/ 1282 w 1296"/>
                  <a:gd name="T3" fmla="*/ 99 h 102"/>
                  <a:gd name="T4" fmla="*/ 1278 w 1296"/>
                  <a:gd name="T5" fmla="*/ 101 h 102"/>
                  <a:gd name="T6" fmla="*/ 1268 w 1296"/>
                  <a:gd name="T7" fmla="*/ 101 h 102"/>
                  <a:gd name="T8" fmla="*/ 1264 w 1296"/>
                  <a:gd name="T9" fmla="*/ 99 h 102"/>
                  <a:gd name="T10" fmla="*/ 1260 w 1296"/>
                  <a:gd name="T11" fmla="*/ 101 h 102"/>
                  <a:gd name="T12" fmla="*/ 1255 w 1296"/>
                  <a:gd name="T13" fmla="*/ 101 h 102"/>
                  <a:gd name="T14" fmla="*/ 1251 w 1296"/>
                  <a:gd name="T15" fmla="*/ 99 h 102"/>
                  <a:gd name="T16" fmla="*/ 1247 w 1296"/>
                  <a:gd name="T17" fmla="*/ 101 h 102"/>
                  <a:gd name="T18" fmla="*/ 1215 w 1296"/>
                  <a:gd name="T19" fmla="*/ 101 h 102"/>
                  <a:gd name="T20" fmla="*/ 1211 w 1296"/>
                  <a:gd name="T21" fmla="*/ 99 h 102"/>
                  <a:gd name="T22" fmla="*/ 1207 w 1296"/>
                  <a:gd name="T23" fmla="*/ 101 h 102"/>
                  <a:gd name="T24" fmla="*/ 1163 w 1296"/>
                  <a:gd name="T25" fmla="*/ 101 h 102"/>
                  <a:gd name="T26" fmla="*/ 1159 w 1296"/>
                  <a:gd name="T27" fmla="*/ 99 h 102"/>
                  <a:gd name="T28" fmla="*/ 1155 w 1296"/>
                  <a:gd name="T29" fmla="*/ 101 h 102"/>
                  <a:gd name="T30" fmla="*/ 1143 w 1296"/>
                  <a:gd name="T31" fmla="*/ 101 h 102"/>
                  <a:gd name="T32" fmla="*/ 1139 w 1296"/>
                  <a:gd name="T33" fmla="*/ 99 h 102"/>
                  <a:gd name="T34" fmla="*/ 1135 w 1296"/>
                  <a:gd name="T35" fmla="*/ 101 h 102"/>
                  <a:gd name="T36" fmla="*/ 1095 w 1296"/>
                  <a:gd name="T37" fmla="*/ 101 h 102"/>
                  <a:gd name="T38" fmla="*/ 1091 w 1296"/>
                  <a:gd name="T39" fmla="*/ 99 h 102"/>
                  <a:gd name="T40" fmla="*/ 1087 w 1296"/>
                  <a:gd name="T41" fmla="*/ 101 h 102"/>
                  <a:gd name="T42" fmla="*/ 1080 w 1296"/>
                  <a:gd name="T43" fmla="*/ 101 h 102"/>
                  <a:gd name="T44" fmla="*/ 1076 w 1296"/>
                  <a:gd name="T45" fmla="*/ 99 h 102"/>
                  <a:gd name="T46" fmla="*/ 1072 w 1296"/>
                  <a:gd name="T47" fmla="*/ 101 h 102"/>
                  <a:gd name="T48" fmla="*/ 945 w 1296"/>
                  <a:gd name="T49" fmla="*/ 101 h 102"/>
                  <a:gd name="T50" fmla="*/ 941 w 1296"/>
                  <a:gd name="T51" fmla="*/ 99 h 102"/>
                  <a:gd name="T52" fmla="*/ 937 w 1296"/>
                  <a:gd name="T53" fmla="*/ 101 h 102"/>
                  <a:gd name="T54" fmla="*/ 621 w 1296"/>
                  <a:gd name="T55" fmla="*/ 101 h 102"/>
                  <a:gd name="T56" fmla="*/ 617 w 1296"/>
                  <a:gd name="T57" fmla="*/ 99 h 102"/>
                  <a:gd name="T58" fmla="*/ 613 w 1296"/>
                  <a:gd name="T59" fmla="*/ 101 h 102"/>
                  <a:gd name="T60" fmla="*/ 609 w 1296"/>
                  <a:gd name="T61" fmla="*/ 101 h 102"/>
                  <a:gd name="T62" fmla="*/ 605 w 1296"/>
                  <a:gd name="T63" fmla="*/ 99 h 102"/>
                  <a:gd name="T64" fmla="*/ 601 w 1296"/>
                  <a:gd name="T65" fmla="*/ 101 h 102"/>
                  <a:gd name="T66" fmla="*/ 479 w 1296"/>
                  <a:gd name="T67" fmla="*/ 101 h 102"/>
                  <a:gd name="T68" fmla="*/ 475 w 1296"/>
                  <a:gd name="T69" fmla="*/ 99 h 102"/>
                  <a:gd name="T70" fmla="*/ 471 w 1296"/>
                  <a:gd name="T71" fmla="*/ 101 h 102"/>
                  <a:gd name="T72" fmla="*/ 455 w 1296"/>
                  <a:gd name="T73" fmla="*/ 101 h 102"/>
                  <a:gd name="T74" fmla="*/ 451 w 1296"/>
                  <a:gd name="T75" fmla="*/ 99 h 102"/>
                  <a:gd name="T76" fmla="*/ 447 w 1296"/>
                  <a:gd name="T77" fmla="*/ 101 h 102"/>
                  <a:gd name="T78" fmla="*/ 440 w 1296"/>
                  <a:gd name="T79" fmla="*/ 101 h 102"/>
                  <a:gd name="T80" fmla="*/ 436 w 1296"/>
                  <a:gd name="T81" fmla="*/ 99 h 102"/>
                  <a:gd name="T82" fmla="*/ 432 w 1296"/>
                  <a:gd name="T83" fmla="*/ 101 h 102"/>
                  <a:gd name="T84" fmla="*/ 416 w 1296"/>
                  <a:gd name="T85" fmla="*/ 71 h 102"/>
                  <a:gd name="T86" fmla="*/ 348 w 1296"/>
                  <a:gd name="T87" fmla="*/ 69 h 102"/>
                  <a:gd name="T88" fmla="*/ 343 w 1296"/>
                  <a:gd name="T89" fmla="*/ 68 h 102"/>
                  <a:gd name="T90" fmla="*/ 340 w 1296"/>
                  <a:gd name="T91" fmla="*/ 71 h 102"/>
                  <a:gd name="T92" fmla="*/ 283 w 1296"/>
                  <a:gd name="T93" fmla="*/ 69 h 102"/>
                  <a:gd name="T94" fmla="*/ 278 w 1296"/>
                  <a:gd name="T95" fmla="*/ 68 h 102"/>
                  <a:gd name="T96" fmla="*/ 275 w 1296"/>
                  <a:gd name="T97" fmla="*/ 71 h 102"/>
                  <a:gd name="T98" fmla="*/ 179 w 1296"/>
                  <a:gd name="T99" fmla="*/ 69 h 102"/>
                  <a:gd name="T100" fmla="*/ 174 w 1296"/>
                  <a:gd name="T101" fmla="*/ 68 h 102"/>
                  <a:gd name="T102" fmla="*/ 171 w 1296"/>
                  <a:gd name="T103" fmla="*/ 71 h 102"/>
                  <a:gd name="T104" fmla="*/ 115 w 1296"/>
                  <a:gd name="T105" fmla="*/ 69 h 102"/>
                  <a:gd name="T106" fmla="*/ 110 w 1296"/>
                  <a:gd name="T107" fmla="*/ 68 h 102"/>
                  <a:gd name="T108" fmla="*/ 108 w 1296"/>
                  <a:gd name="T109" fmla="*/ 71 h 102"/>
                  <a:gd name="T110" fmla="*/ 93 w 1296"/>
                  <a:gd name="T111" fmla="*/ 69 h 102"/>
                  <a:gd name="T112" fmla="*/ 88 w 1296"/>
                  <a:gd name="T113" fmla="*/ 68 h 102"/>
                  <a:gd name="T114" fmla="*/ 85 w 1296"/>
                  <a:gd name="T115" fmla="*/ 71 h 102"/>
                  <a:gd name="T116" fmla="*/ 75 w 1296"/>
                  <a:gd name="T117" fmla="*/ 69 h 102"/>
                  <a:gd name="T118" fmla="*/ 70 w 1296"/>
                  <a:gd name="T119" fmla="*/ 68 h 102"/>
                  <a:gd name="T120" fmla="*/ 67 w 1296"/>
                  <a:gd name="T121" fmla="*/ 71 h 10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96"/>
                  <a:gd name="T184" fmla="*/ 0 h 102"/>
                  <a:gd name="T185" fmla="*/ 1296 w 1296"/>
                  <a:gd name="T186" fmla="*/ 102 h 10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96" h="102">
                    <a:moveTo>
                      <a:pt x="1296" y="102"/>
                    </a:moveTo>
                    <a:lnTo>
                      <a:pt x="1287" y="102"/>
                    </a:lnTo>
                    <a:lnTo>
                      <a:pt x="1286" y="101"/>
                    </a:lnTo>
                    <a:lnTo>
                      <a:pt x="1285" y="100"/>
                    </a:lnTo>
                    <a:lnTo>
                      <a:pt x="1284" y="99"/>
                    </a:lnTo>
                    <a:lnTo>
                      <a:pt x="1282" y="99"/>
                    </a:lnTo>
                    <a:lnTo>
                      <a:pt x="1280" y="99"/>
                    </a:lnTo>
                    <a:lnTo>
                      <a:pt x="1279" y="100"/>
                    </a:lnTo>
                    <a:lnTo>
                      <a:pt x="1278" y="101"/>
                    </a:lnTo>
                    <a:lnTo>
                      <a:pt x="1278" y="102"/>
                    </a:lnTo>
                    <a:lnTo>
                      <a:pt x="1268" y="102"/>
                    </a:lnTo>
                    <a:lnTo>
                      <a:pt x="1268" y="101"/>
                    </a:lnTo>
                    <a:lnTo>
                      <a:pt x="1267" y="100"/>
                    </a:lnTo>
                    <a:lnTo>
                      <a:pt x="1265" y="99"/>
                    </a:lnTo>
                    <a:lnTo>
                      <a:pt x="1264" y="99"/>
                    </a:lnTo>
                    <a:lnTo>
                      <a:pt x="1262" y="99"/>
                    </a:lnTo>
                    <a:lnTo>
                      <a:pt x="1260" y="100"/>
                    </a:lnTo>
                    <a:lnTo>
                      <a:pt x="1260" y="101"/>
                    </a:lnTo>
                    <a:lnTo>
                      <a:pt x="1259" y="102"/>
                    </a:lnTo>
                    <a:lnTo>
                      <a:pt x="1256" y="102"/>
                    </a:lnTo>
                    <a:lnTo>
                      <a:pt x="1255" y="101"/>
                    </a:lnTo>
                    <a:lnTo>
                      <a:pt x="1255" y="100"/>
                    </a:lnTo>
                    <a:lnTo>
                      <a:pt x="1253" y="99"/>
                    </a:lnTo>
                    <a:lnTo>
                      <a:pt x="1251" y="99"/>
                    </a:lnTo>
                    <a:lnTo>
                      <a:pt x="1250" y="99"/>
                    </a:lnTo>
                    <a:lnTo>
                      <a:pt x="1248" y="100"/>
                    </a:lnTo>
                    <a:lnTo>
                      <a:pt x="1247" y="101"/>
                    </a:lnTo>
                    <a:lnTo>
                      <a:pt x="1247" y="102"/>
                    </a:lnTo>
                    <a:lnTo>
                      <a:pt x="1216" y="102"/>
                    </a:lnTo>
                    <a:lnTo>
                      <a:pt x="1215" y="101"/>
                    </a:lnTo>
                    <a:lnTo>
                      <a:pt x="1215" y="100"/>
                    </a:lnTo>
                    <a:lnTo>
                      <a:pt x="1213" y="99"/>
                    </a:lnTo>
                    <a:lnTo>
                      <a:pt x="1211" y="99"/>
                    </a:lnTo>
                    <a:lnTo>
                      <a:pt x="1210" y="99"/>
                    </a:lnTo>
                    <a:lnTo>
                      <a:pt x="1208" y="100"/>
                    </a:lnTo>
                    <a:lnTo>
                      <a:pt x="1207" y="101"/>
                    </a:lnTo>
                    <a:lnTo>
                      <a:pt x="1207" y="102"/>
                    </a:lnTo>
                    <a:lnTo>
                      <a:pt x="1163" y="102"/>
                    </a:lnTo>
                    <a:lnTo>
                      <a:pt x="1163" y="101"/>
                    </a:lnTo>
                    <a:lnTo>
                      <a:pt x="1162" y="100"/>
                    </a:lnTo>
                    <a:lnTo>
                      <a:pt x="1161" y="99"/>
                    </a:lnTo>
                    <a:lnTo>
                      <a:pt x="1159" y="99"/>
                    </a:lnTo>
                    <a:lnTo>
                      <a:pt x="1157" y="99"/>
                    </a:lnTo>
                    <a:lnTo>
                      <a:pt x="1156" y="100"/>
                    </a:lnTo>
                    <a:lnTo>
                      <a:pt x="1155" y="101"/>
                    </a:lnTo>
                    <a:lnTo>
                      <a:pt x="1154" y="102"/>
                    </a:lnTo>
                    <a:lnTo>
                      <a:pt x="1143" y="102"/>
                    </a:lnTo>
                    <a:lnTo>
                      <a:pt x="1143" y="101"/>
                    </a:lnTo>
                    <a:lnTo>
                      <a:pt x="1142" y="100"/>
                    </a:lnTo>
                    <a:lnTo>
                      <a:pt x="1140" y="99"/>
                    </a:lnTo>
                    <a:lnTo>
                      <a:pt x="1139" y="99"/>
                    </a:lnTo>
                    <a:lnTo>
                      <a:pt x="1137" y="99"/>
                    </a:lnTo>
                    <a:lnTo>
                      <a:pt x="1135" y="100"/>
                    </a:lnTo>
                    <a:lnTo>
                      <a:pt x="1135" y="101"/>
                    </a:lnTo>
                    <a:lnTo>
                      <a:pt x="1134" y="102"/>
                    </a:lnTo>
                    <a:lnTo>
                      <a:pt x="1096" y="102"/>
                    </a:lnTo>
                    <a:lnTo>
                      <a:pt x="1095" y="101"/>
                    </a:lnTo>
                    <a:lnTo>
                      <a:pt x="1095" y="100"/>
                    </a:lnTo>
                    <a:lnTo>
                      <a:pt x="1093" y="99"/>
                    </a:lnTo>
                    <a:lnTo>
                      <a:pt x="1091" y="99"/>
                    </a:lnTo>
                    <a:lnTo>
                      <a:pt x="1090" y="99"/>
                    </a:lnTo>
                    <a:lnTo>
                      <a:pt x="1088" y="100"/>
                    </a:lnTo>
                    <a:lnTo>
                      <a:pt x="1087" y="101"/>
                    </a:lnTo>
                    <a:lnTo>
                      <a:pt x="1087" y="102"/>
                    </a:lnTo>
                    <a:lnTo>
                      <a:pt x="1081" y="102"/>
                    </a:lnTo>
                    <a:lnTo>
                      <a:pt x="1080" y="101"/>
                    </a:lnTo>
                    <a:lnTo>
                      <a:pt x="1079" y="100"/>
                    </a:lnTo>
                    <a:lnTo>
                      <a:pt x="1078" y="99"/>
                    </a:lnTo>
                    <a:lnTo>
                      <a:pt x="1076" y="99"/>
                    </a:lnTo>
                    <a:lnTo>
                      <a:pt x="1074" y="99"/>
                    </a:lnTo>
                    <a:lnTo>
                      <a:pt x="1073" y="100"/>
                    </a:lnTo>
                    <a:lnTo>
                      <a:pt x="1072" y="101"/>
                    </a:lnTo>
                    <a:lnTo>
                      <a:pt x="1072" y="102"/>
                    </a:lnTo>
                    <a:lnTo>
                      <a:pt x="946" y="102"/>
                    </a:lnTo>
                    <a:lnTo>
                      <a:pt x="945" y="101"/>
                    </a:lnTo>
                    <a:lnTo>
                      <a:pt x="944" y="100"/>
                    </a:lnTo>
                    <a:lnTo>
                      <a:pt x="943" y="99"/>
                    </a:lnTo>
                    <a:lnTo>
                      <a:pt x="941" y="99"/>
                    </a:lnTo>
                    <a:lnTo>
                      <a:pt x="939" y="99"/>
                    </a:lnTo>
                    <a:lnTo>
                      <a:pt x="938" y="100"/>
                    </a:lnTo>
                    <a:lnTo>
                      <a:pt x="937" y="101"/>
                    </a:lnTo>
                    <a:lnTo>
                      <a:pt x="937" y="102"/>
                    </a:lnTo>
                    <a:lnTo>
                      <a:pt x="621" y="102"/>
                    </a:lnTo>
                    <a:lnTo>
                      <a:pt x="621" y="101"/>
                    </a:lnTo>
                    <a:lnTo>
                      <a:pt x="620" y="100"/>
                    </a:lnTo>
                    <a:lnTo>
                      <a:pt x="619" y="99"/>
                    </a:lnTo>
                    <a:lnTo>
                      <a:pt x="617" y="99"/>
                    </a:lnTo>
                    <a:lnTo>
                      <a:pt x="615" y="99"/>
                    </a:lnTo>
                    <a:lnTo>
                      <a:pt x="614" y="100"/>
                    </a:lnTo>
                    <a:lnTo>
                      <a:pt x="613" y="101"/>
                    </a:lnTo>
                    <a:lnTo>
                      <a:pt x="612" y="102"/>
                    </a:lnTo>
                    <a:lnTo>
                      <a:pt x="610" y="102"/>
                    </a:lnTo>
                    <a:lnTo>
                      <a:pt x="609" y="101"/>
                    </a:lnTo>
                    <a:lnTo>
                      <a:pt x="608" y="100"/>
                    </a:lnTo>
                    <a:lnTo>
                      <a:pt x="607" y="99"/>
                    </a:lnTo>
                    <a:lnTo>
                      <a:pt x="605" y="99"/>
                    </a:lnTo>
                    <a:lnTo>
                      <a:pt x="603" y="99"/>
                    </a:lnTo>
                    <a:lnTo>
                      <a:pt x="602" y="100"/>
                    </a:lnTo>
                    <a:lnTo>
                      <a:pt x="601" y="101"/>
                    </a:lnTo>
                    <a:lnTo>
                      <a:pt x="601" y="102"/>
                    </a:lnTo>
                    <a:lnTo>
                      <a:pt x="479" y="102"/>
                    </a:lnTo>
                    <a:lnTo>
                      <a:pt x="479" y="101"/>
                    </a:lnTo>
                    <a:lnTo>
                      <a:pt x="478" y="100"/>
                    </a:lnTo>
                    <a:lnTo>
                      <a:pt x="477" y="99"/>
                    </a:lnTo>
                    <a:lnTo>
                      <a:pt x="475" y="99"/>
                    </a:lnTo>
                    <a:lnTo>
                      <a:pt x="473" y="99"/>
                    </a:lnTo>
                    <a:lnTo>
                      <a:pt x="472" y="100"/>
                    </a:lnTo>
                    <a:lnTo>
                      <a:pt x="471" y="101"/>
                    </a:lnTo>
                    <a:lnTo>
                      <a:pt x="471" y="102"/>
                    </a:lnTo>
                    <a:lnTo>
                      <a:pt x="455" y="102"/>
                    </a:lnTo>
                    <a:lnTo>
                      <a:pt x="455" y="101"/>
                    </a:lnTo>
                    <a:lnTo>
                      <a:pt x="454" y="100"/>
                    </a:lnTo>
                    <a:lnTo>
                      <a:pt x="452" y="99"/>
                    </a:lnTo>
                    <a:lnTo>
                      <a:pt x="451" y="99"/>
                    </a:lnTo>
                    <a:lnTo>
                      <a:pt x="449" y="99"/>
                    </a:lnTo>
                    <a:lnTo>
                      <a:pt x="447" y="100"/>
                    </a:lnTo>
                    <a:lnTo>
                      <a:pt x="447" y="101"/>
                    </a:lnTo>
                    <a:lnTo>
                      <a:pt x="446" y="102"/>
                    </a:lnTo>
                    <a:lnTo>
                      <a:pt x="441" y="102"/>
                    </a:lnTo>
                    <a:lnTo>
                      <a:pt x="440" y="101"/>
                    </a:lnTo>
                    <a:lnTo>
                      <a:pt x="439" y="100"/>
                    </a:lnTo>
                    <a:lnTo>
                      <a:pt x="438" y="99"/>
                    </a:lnTo>
                    <a:lnTo>
                      <a:pt x="436" y="99"/>
                    </a:lnTo>
                    <a:lnTo>
                      <a:pt x="434" y="99"/>
                    </a:lnTo>
                    <a:lnTo>
                      <a:pt x="433" y="100"/>
                    </a:lnTo>
                    <a:lnTo>
                      <a:pt x="432" y="101"/>
                    </a:lnTo>
                    <a:lnTo>
                      <a:pt x="432" y="102"/>
                    </a:lnTo>
                    <a:lnTo>
                      <a:pt x="416" y="102"/>
                    </a:lnTo>
                    <a:lnTo>
                      <a:pt x="416" y="71"/>
                    </a:lnTo>
                    <a:lnTo>
                      <a:pt x="349" y="71"/>
                    </a:lnTo>
                    <a:lnTo>
                      <a:pt x="349" y="70"/>
                    </a:lnTo>
                    <a:lnTo>
                      <a:pt x="348" y="69"/>
                    </a:lnTo>
                    <a:lnTo>
                      <a:pt x="347" y="68"/>
                    </a:lnTo>
                    <a:lnTo>
                      <a:pt x="345" y="67"/>
                    </a:lnTo>
                    <a:lnTo>
                      <a:pt x="343" y="68"/>
                    </a:lnTo>
                    <a:lnTo>
                      <a:pt x="342" y="69"/>
                    </a:lnTo>
                    <a:lnTo>
                      <a:pt x="341" y="70"/>
                    </a:lnTo>
                    <a:lnTo>
                      <a:pt x="340" y="71"/>
                    </a:lnTo>
                    <a:lnTo>
                      <a:pt x="284" y="71"/>
                    </a:lnTo>
                    <a:lnTo>
                      <a:pt x="284" y="70"/>
                    </a:lnTo>
                    <a:lnTo>
                      <a:pt x="283" y="69"/>
                    </a:lnTo>
                    <a:lnTo>
                      <a:pt x="282" y="68"/>
                    </a:lnTo>
                    <a:lnTo>
                      <a:pt x="280" y="67"/>
                    </a:lnTo>
                    <a:lnTo>
                      <a:pt x="278" y="68"/>
                    </a:lnTo>
                    <a:lnTo>
                      <a:pt x="277" y="69"/>
                    </a:lnTo>
                    <a:lnTo>
                      <a:pt x="276" y="70"/>
                    </a:lnTo>
                    <a:lnTo>
                      <a:pt x="275" y="71"/>
                    </a:lnTo>
                    <a:lnTo>
                      <a:pt x="180" y="71"/>
                    </a:lnTo>
                    <a:lnTo>
                      <a:pt x="180" y="70"/>
                    </a:lnTo>
                    <a:lnTo>
                      <a:pt x="179" y="69"/>
                    </a:lnTo>
                    <a:lnTo>
                      <a:pt x="177" y="68"/>
                    </a:lnTo>
                    <a:lnTo>
                      <a:pt x="175" y="67"/>
                    </a:lnTo>
                    <a:lnTo>
                      <a:pt x="174" y="68"/>
                    </a:lnTo>
                    <a:lnTo>
                      <a:pt x="172" y="69"/>
                    </a:lnTo>
                    <a:lnTo>
                      <a:pt x="171" y="70"/>
                    </a:lnTo>
                    <a:lnTo>
                      <a:pt x="171" y="71"/>
                    </a:lnTo>
                    <a:lnTo>
                      <a:pt x="117" y="71"/>
                    </a:lnTo>
                    <a:lnTo>
                      <a:pt x="116" y="70"/>
                    </a:lnTo>
                    <a:lnTo>
                      <a:pt x="115" y="69"/>
                    </a:lnTo>
                    <a:lnTo>
                      <a:pt x="114" y="68"/>
                    </a:lnTo>
                    <a:lnTo>
                      <a:pt x="112" y="67"/>
                    </a:lnTo>
                    <a:lnTo>
                      <a:pt x="110" y="68"/>
                    </a:lnTo>
                    <a:lnTo>
                      <a:pt x="109" y="69"/>
                    </a:lnTo>
                    <a:lnTo>
                      <a:pt x="108" y="70"/>
                    </a:lnTo>
                    <a:lnTo>
                      <a:pt x="108" y="71"/>
                    </a:lnTo>
                    <a:lnTo>
                      <a:pt x="94" y="71"/>
                    </a:lnTo>
                    <a:lnTo>
                      <a:pt x="94" y="70"/>
                    </a:lnTo>
                    <a:lnTo>
                      <a:pt x="93" y="69"/>
                    </a:lnTo>
                    <a:lnTo>
                      <a:pt x="91" y="68"/>
                    </a:lnTo>
                    <a:lnTo>
                      <a:pt x="90" y="67"/>
                    </a:lnTo>
                    <a:lnTo>
                      <a:pt x="88" y="68"/>
                    </a:lnTo>
                    <a:lnTo>
                      <a:pt x="86" y="69"/>
                    </a:lnTo>
                    <a:lnTo>
                      <a:pt x="85" y="70"/>
                    </a:lnTo>
                    <a:lnTo>
                      <a:pt x="85" y="71"/>
                    </a:lnTo>
                    <a:lnTo>
                      <a:pt x="76" y="71"/>
                    </a:lnTo>
                    <a:lnTo>
                      <a:pt x="76" y="70"/>
                    </a:lnTo>
                    <a:lnTo>
                      <a:pt x="75" y="69"/>
                    </a:lnTo>
                    <a:lnTo>
                      <a:pt x="73" y="68"/>
                    </a:lnTo>
                    <a:lnTo>
                      <a:pt x="72" y="67"/>
                    </a:lnTo>
                    <a:lnTo>
                      <a:pt x="70" y="68"/>
                    </a:lnTo>
                    <a:lnTo>
                      <a:pt x="68" y="69"/>
                    </a:lnTo>
                    <a:lnTo>
                      <a:pt x="67" y="70"/>
                    </a:lnTo>
                    <a:lnTo>
                      <a:pt x="67" y="71"/>
                    </a:lnTo>
                    <a:lnTo>
                      <a:pt x="0" y="71"/>
                    </a:lnTo>
                    <a:lnTo>
                      <a:pt x="0" y="0"/>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13" name="Freeform 845"/>
              <p:cNvSpPr>
                <a:spLocks/>
              </p:cNvSpPr>
              <p:nvPr/>
            </p:nvSpPr>
            <p:spPr bwMode="auto">
              <a:xfrm>
                <a:off x="3895" y="2526"/>
                <a:ext cx="13" cy="9"/>
              </a:xfrm>
              <a:custGeom>
                <a:avLst/>
                <a:gdLst>
                  <a:gd name="T0" fmla="*/ 2 w 13"/>
                  <a:gd name="T1" fmla="*/ 0 h 9"/>
                  <a:gd name="T2" fmla="*/ 13 w 13"/>
                  <a:gd name="T3" fmla="*/ 4 h 9"/>
                  <a:gd name="T4" fmla="*/ 2 w 13"/>
                  <a:gd name="T5" fmla="*/ 9 h 9"/>
                  <a:gd name="T6" fmla="*/ 1 w 13"/>
                  <a:gd name="T7" fmla="*/ 7 h 9"/>
                  <a:gd name="T8" fmla="*/ 0 w 13"/>
                  <a:gd name="T9" fmla="*/ 4 h 9"/>
                  <a:gd name="T10" fmla="*/ 1 w 13"/>
                  <a:gd name="T11" fmla="*/ 2 h 9"/>
                  <a:gd name="T12" fmla="*/ 2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2" y="0"/>
                    </a:moveTo>
                    <a:lnTo>
                      <a:pt x="13" y="4"/>
                    </a:lnTo>
                    <a:lnTo>
                      <a:pt x="2" y="9"/>
                    </a:lnTo>
                    <a:lnTo>
                      <a:pt x="1" y="7"/>
                    </a:lnTo>
                    <a:lnTo>
                      <a:pt x="0" y="4"/>
                    </a:lnTo>
                    <a:lnTo>
                      <a:pt x="1" y="2"/>
                    </a:lnTo>
                    <a:lnTo>
                      <a:pt x="2"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14" name="Freeform 846"/>
              <p:cNvSpPr>
                <a:spLocks/>
              </p:cNvSpPr>
              <p:nvPr/>
            </p:nvSpPr>
            <p:spPr bwMode="auto">
              <a:xfrm>
                <a:off x="2595" y="2419"/>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15" name="Freeform 847"/>
              <p:cNvSpPr>
                <a:spLocks/>
              </p:cNvSpPr>
              <p:nvPr/>
            </p:nvSpPr>
            <p:spPr bwMode="auto">
              <a:xfrm>
                <a:off x="2469" y="1900"/>
                <a:ext cx="383" cy="319"/>
              </a:xfrm>
              <a:custGeom>
                <a:avLst/>
                <a:gdLst>
                  <a:gd name="T0" fmla="*/ 345 w 383"/>
                  <a:gd name="T1" fmla="*/ 97 h 319"/>
                  <a:gd name="T2" fmla="*/ 342 w 383"/>
                  <a:gd name="T3" fmla="*/ 94 h 319"/>
                  <a:gd name="T4" fmla="*/ 337 w 383"/>
                  <a:gd name="T5" fmla="*/ 94 h 319"/>
                  <a:gd name="T6" fmla="*/ 321 w 383"/>
                  <a:gd name="T7" fmla="*/ 97 h 319"/>
                  <a:gd name="T8" fmla="*/ 318 w 383"/>
                  <a:gd name="T9" fmla="*/ 92 h 319"/>
                  <a:gd name="T10" fmla="*/ 311 w 383"/>
                  <a:gd name="T11" fmla="*/ 90 h 319"/>
                  <a:gd name="T12" fmla="*/ 304 w 383"/>
                  <a:gd name="T13" fmla="*/ 93 h 319"/>
                  <a:gd name="T14" fmla="*/ 300 w 383"/>
                  <a:gd name="T15" fmla="*/ 97 h 319"/>
                  <a:gd name="T16" fmla="*/ 296 w 383"/>
                  <a:gd name="T17" fmla="*/ 191 h 319"/>
                  <a:gd name="T18" fmla="*/ 292 w 383"/>
                  <a:gd name="T19" fmla="*/ 189 h 319"/>
                  <a:gd name="T20" fmla="*/ 288 w 383"/>
                  <a:gd name="T21" fmla="*/ 191 h 319"/>
                  <a:gd name="T22" fmla="*/ 280 w 383"/>
                  <a:gd name="T23" fmla="*/ 191 h 319"/>
                  <a:gd name="T24" fmla="*/ 276 w 383"/>
                  <a:gd name="T25" fmla="*/ 189 h 319"/>
                  <a:gd name="T26" fmla="*/ 271 w 383"/>
                  <a:gd name="T27" fmla="*/ 191 h 319"/>
                  <a:gd name="T28" fmla="*/ 259 w 383"/>
                  <a:gd name="T29" fmla="*/ 191 h 319"/>
                  <a:gd name="T30" fmla="*/ 255 w 383"/>
                  <a:gd name="T31" fmla="*/ 189 h 319"/>
                  <a:gd name="T32" fmla="*/ 251 w 383"/>
                  <a:gd name="T33" fmla="*/ 191 h 319"/>
                  <a:gd name="T34" fmla="*/ 248 w 383"/>
                  <a:gd name="T35" fmla="*/ 191 h 319"/>
                  <a:gd name="T36" fmla="*/ 244 w 383"/>
                  <a:gd name="T37" fmla="*/ 189 h 319"/>
                  <a:gd name="T38" fmla="*/ 240 w 383"/>
                  <a:gd name="T39" fmla="*/ 191 h 319"/>
                  <a:gd name="T40" fmla="*/ 235 w 383"/>
                  <a:gd name="T41" fmla="*/ 191 h 319"/>
                  <a:gd name="T42" fmla="*/ 231 w 383"/>
                  <a:gd name="T43" fmla="*/ 189 h 319"/>
                  <a:gd name="T44" fmla="*/ 226 w 383"/>
                  <a:gd name="T45" fmla="*/ 191 h 319"/>
                  <a:gd name="T46" fmla="*/ 226 w 383"/>
                  <a:gd name="T47" fmla="*/ 191 h 319"/>
                  <a:gd name="T48" fmla="*/ 222 w 383"/>
                  <a:gd name="T49" fmla="*/ 189 h 319"/>
                  <a:gd name="T50" fmla="*/ 217 w 383"/>
                  <a:gd name="T51" fmla="*/ 191 h 319"/>
                  <a:gd name="T52" fmla="*/ 208 w 383"/>
                  <a:gd name="T53" fmla="*/ 191 h 319"/>
                  <a:gd name="T54" fmla="*/ 204 w 383"/>
                  <a:gd name="T55" fmla="*/ 189 h 319"/>
                  <a:gd name="T56" fmla="*/ 199 w 383"/>
                  <a:gd name="T57" fmla="*/ 191 h 319"/>
                  <a:gd name="T58" fmla="*/ 175 w 383"/>
                  <a:gd name="T59" fmla="*/ 191 h 319"/>
                  <a:gd name="T60" fmla="*/ 171 w 383"/>
                  <a:gd name="T61" fmla="*/ 189 h 319"/>
                  <a:gd name="T62" fmla="*/ 166 w 383"/>
                  <a:gd name="T63" fmla="*/ 191 h 319"/>
                  <a:gd name="T64" fmla="*/ 150 w 383"/>
                  <a:gd name="T65" fmla="*/ 191 h 319"/>
                  <a:gd name="T66" fmla="*/ 146 w 383"/>
                  <a:gd name="T67" fmla="*/ 189 h 319"/>
                  <a:gd name="T68" fmla="*/ 142 w 383"/>
                  <a:gd name="T69" fmla="*/ 191 h 319"/>
                  <a:gd name="T70" fmla="*/ 130 w 383"/>
                  <a:gd name="T71" fmla="*/ 191 h 319"/>
                  <a:gd name="T72" fmla="*/ 126 w 383"/>
                  <a:gd name="T73" fmla="*/ 189 h 319"/>
                  <a:gd name="T74" fmla="*/ 122 w 383"/>
                  <a:gd name="T75" fmla="*/ 191 h 319"/>
                  <a:gd name="T76" fmla="*/ 109 w 383"/>
                  <a:gd name="T77" fmla="*/ 191 h 319"/>
                  <a:gd name="T78" fmla="*/ 104 w 383"/>
                  <a:gd name="T79" fmla="*/ 189 h 319"/>
                  <a:gd name="T80" fmla="*/ 100 w 383"/>
                  <a:gd name="T81" fmla="*/ 191 h 319"/>
                  <a:gd name="T82" fmla="*/ 98 w 383"/>
                  <a:gd name="T83" fmla="*/ 191 h 319"/>
                  <a:gd name="T84" fmla="*/ 94 w 383"/>
                  <a:gd name="T85" fmla="*/ 189 h 319"/>
                  <a:gd name="T86" fmla="*/ 90 w 383"/>
                  <a:gd name="T87" fmla="*/ 191 h 319"/>
                  <a:gd name="T88" fmla="*/ 87 w 383"/>
                  <a:gd name="T89" fmla="*/ 191 h 319"/>
                  <a:gd name="T90" fmla="*/ 83 w 383"/>
                  <a:gd name="T91" fmla="*/ 189 h 319"/>
                  <a:gd name="T92" fmla="*/ 79 w 383"/>
                  <a:gd name="T93" fmla="*/ 191 h 319"/>
                  <a:gd name="T94" fmla="*/ 0 w 383"/>
                  <a:gd name="T95" fmla="*/ 319 h 31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83"/>
                  <a:gd name="T145" fmla="*/ 0 h 319"/>
                  <a:gd name="T146" fmla="*/ 383 w 383"/>
                  <a:gd name="T147" fmla="*/ 319 h 31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83" h="319">
                    <a:moveTo>
                      <a:pt x="383" y="0"/>
                    </a:moveTo>
                    <a:lnTo>
                      <a:pt x="383" y="97"/>
                    </a:lnTo>
                    <a:lnTo>
                      <a:pt x="345" y="97"/>
                    </a:lnTo>
                    <a:lnTo>
                      <a:pt x="344" y="96"/>
                    </a:lnTo>
                    <a:lnTo>
                      <a:pt x="343" y="94"/>
                    </a:lnTo>
                    <a:lnTo>
                      <a:pt x="342" y="94"/>
                    </a:lnTo>
                    <a:lnTo>
                      <a:pt x="340" y="93"/>
                    </a:lnTo>
                    <a:lnTo>
                      <a:pt x="338" y="94"/>
                    </a:lnTo>
                    <a:lnTo>
                      <a:pt x="337" y="94"/>
                    </a:lnTo>
                    <a:lnTo>
                      <a:pt x="336" y="96"/>
                    </a:lnTo>
                    <a:lnTo>
                      <a:pt x="336" y="97"/>
                    </a:lnTo>
                    <a:lnTo>
                      <a:pt x="321" y="97"/>
                    </a:lnTo>
                    <a:lnTo>
                      <a:pt x="320" y="95"/>
                    </a:lnTo>
                    <a:lnTo>
                      <a:pt x="319" y="93"/>
                    </a:lnTo>
                    <a:lnTo>
                      <a:pt x="318" y="92"/>
                    </a:lnTo>
                    <a:lnTo>
                      <a:pt x="315" y="91"/>
                    </a:lnTo>
                    <a:lnTo>
                      <a:pt x="313" y="90"/>
                    </a:lnTo>
                    <a:lnTo>
                      <a:pt x="311" y="90"/>
                    </a:lnTo>
                    <a:lnTo>
                      <a:pt x="308" y="91"/>
                    </a:lnTo>
                    <a:lnTo>
                      <a:pt x="306" y="92"/>
                    </a:lnTo>
                    <a:lnTo>
                      <a:pt x="304" y="93"/>
                    </a:lnTo>
                    <a:lnTo>
                      <a:pt x="303" y="95"/>
                    </a:lnTo>
                    <a:lnTo>
                      <a:pt x="303" y="97"/>
                    </a:lnTo>
                    <a:lnTo>
                      <a:pt x="300" y="97"/>
                    </a:lnTo>
                    <a:lnTo>
                      <a:pt x="300" y="192"/>
                    </a:lnTo>
                    <a:lnTo>
                      <a:pt x="296" y="192"/>
                    </a:lnTo>
                    <a:lnTo>
                      <a:pt x="296" y="191"/>
                    </a:lnTo>
                    <a:lnTo>
                      <a:pt x="295" y="190"/>
                    </a:lnTo>
                    <a:lnTo>
                      <a:pt x="294" y="189"/>
                    </a:lnTo>
                    <a:lnTo>
                      <a:pt x="292" y="189"/>
                    </a:lnTo>
                    <a:lnTo>
                      <a:pt x="290" y="189"/>
                    </a:lnTo>
                    <a:lnTo>
                      <a:pt x="289" y="190"/>
                    </a:lnTo>
                    <a:lnTo>
                      <a:pt x="288" y="191"/>
                    </a:lnTo>
                    <a:lnTo>
                      <a:pt x="287" y="192"/>
                    </a:lnTo>
                    <a:lnTo>
                      <a:pt x="280" y="192"/>
                    </a:lnTo>
                    <a:lnTo>
                      <a:pt x="280" y="191"/>
                    </a:lnTo>
                    <a:lnTo>
                      <a:pt x="279" y="190"/>
                    </a:lnTo>
                    <a:lnTo>
                      <a:pt x="277" y="189"/>
                    </a:lnTo>
                    <a:lnTo>
                      <a:pt x="276" y="189"/>
                    </a:lnTo>
                    <a:lnTo>
                      <a:pt x="274" y="189"/>
                    </a:lnTo>
                    <a:lnTo>
                      <a:pt x="272" y="190"/>
                    </a:lnTo>
                    <a:lnTo>
                      <a:pt x="271" y="191"/>
                    </a:lnTo>
                    <a:lnTo>
                      <a:pt x="271" y="192"/>
                    </a:lnTo>
                    <a:lnTo>
                      <a:pt x="259" y="192"/>
                    </a:lnTo>
                    <a:lnTo>
                      <a:pt x="259" y="191"/>
                    </a:lnTo>
                    <a:lnTo>
                      <a:pt x="258" y="190"/>
                    </a:lnTo>
                    <a:lnTo>
                      <a:pt x="257" y="189"/>
                    </a:lnTo>
                    <a:lnTo>
                      <a:pt x="255" y="189"/>
                    </a:lnTo>
                    <a:lnTo>
                      <a:pt x="253" y="189"/>
                    </a:lnTo>
                    <a:lnTo>
                      <a:pt x="252" y="190"/>
                    </a:lnTo>
                    <a:lnTo>
                      <a:pt x="251" y="191"/>
                    </a:lnTo>
                    <a:lnTo>
                      <a:pt x="250" y="192"/>
                    </a:lnTo>
                    <a:lnTo>
                      <a:pt x="249" y="192"/>
                    </a:lnTo>
                    <a:lnTo>
                      <a:pt x="248" y="191"/>
                    </a:lnTo>
                    <a:lnTo>
                      <a:pt x="247" y="190"/>
                    </a:lnTo>
                    <a:lnTo>
                      <a:pt x="246" y="189"/>
                    </a:lnTo>
                    <a:lnTo>
                      <a:pt x="244" y="189"/>
                    </a:lnTo>
                    <a:lnTo>
                      <a:pt x="242" y="189"/>
                    </a:lnTo>
                    <a:lnTo>
                      <a:pt x="241" y="190"/>
                    </a:lnTo>
                    <a:lnTo>
                      <a:pt x="240" y="191"/>
                    </a:lnTo>
                    <a:lnTo>
                      <a:pt x="240" y="192"/>
                    </a:lnTo>
                    <a:lnTo>
                      <a:pt x="235" y="192"/>
                    </a:lnTo>
                    <a:lnTo>
                      <a:pt x="235" y="191"/>
                    </a:lnTo>
                    <a:lnTo>
                      <a:pt x="234" y="190"/>
                    </a:lnTo>
                    <a:lnTo>
                      <a:pt x="232" y="189"/>
                    </a:lnTo>
                    <a:lnTo>
                      <a:pt x="231" y="189"/>
                    </a:lnTo>
                    <a:lnTo>
                      <a:pt x="229" y="189"/>
                    </a:lnTo>
                    <a:lnTo>
                      <a:pt x="227" y="190"/>
                    </a:lnTo>
                    <a:lnTo>
                      <a:pt x="226" y="191"/>
                    </a:lnTo>
                    <a:lnTo>
                      <a:pt x="226" y="192"/>
                    </a:lnTo>
                    <a:lnTo>
                      <a:pt x="226" y="191"/>
                    </a:lnTo>
                    <a:lnTo>
                      <a:pt x="225" y="190"/>
                    </a:lnTo>
                    <a:lnTo>
                      <a:pt x="223" y="189"/>
                    </a:lnTo>
                    <a:lnTo>
                      <a:pt x="222" y="189"/>
                    </a:lnTo>
                    <a:lnTo>
                      <a:pt x="220" y="189"/>
                    </a:lnTo>
                    <a:lnTo>
                      <a:pt x="218" y="190"/>
                    </a:lnTo>
                    <a:lnTo>
                      <a:pt x="217" y="191"/>
                    </a:lnTo>
                    <a:lnTo>
                      <a:pt x="217" y="192"/>
                    </a:lnTo>
                    <a:lnTo>
                      <a:pt x="208" y="192"/>
                    </a:lnTo>
                    <a:lnTo>
                      <a:pt x="208" y="191"/>
                    </a:lnTo>
                    <a:lnTo>
                      <a:pt x="207" y="190"/>
                    </a:lnTo>
                    <a:lnTo>
                      <a:pt x="205" y="189"/>
                    </a:lnTo>
                    <a:lnTo>
                      <a:pt x="204" y="189"/>
                    </a:lnTo>
                    <a:lnTo>
                      <a:pt x="202" y="189"/>
                    </a:lnTo>
                    <a:lnTo>
                      <a:pt x="200" y="190"/>
                    </a:lnTo>
                    <a:lnTo>
                      <a:pt x="199" y="191"/>
                    </a:lnTo>
                    <a:lnTo>
                      <a:pt x="199" y="192"/>
                    </a:lnTo>
                    <a:lnTo>
                      <a:pt x="175" y="192"/>
                    </a:lnTo>
                    <a:lnTo>
                      <a:pt x="175" y="191"/>
                    </a:lnTo>
                    <a:lnTo>
                      <a:pt x="174" y="190"/>
                    </a:lnTo>
                    <a:lnTo>
                      <a:pt x="172" y="189"/>
                    </a:lnTo>
                    <a:lnTo>
                      <a:pt x="171" y="189"/>
                    </a:lnTo>
                    <a:lnTo>
                      <a:pt x="169" y="189"/>
                    </a:lnTo>
                    <a:lnTo>
                      <a:pt x="167" y="190"/>
                    </a:lnTo>
                    <a:lnTo>
                      <a:pt x="166" y="191"/>
                    </a:lnTo>
                    <a:lnTo>
                      <a:pt x="166" y="192"/>
                    </a:lnTo>
                    <a:lnTo>
                      <a:pt x="151" y="192"/>
                    </a:lnTo>
                    <a:lnTo>
                      <a:pt x="150" y="191"/>
                    </a:lnTo>
                    <a:lnTo>
                      <a:pt x="149" y="190"/>
                    </a:lnTo>
                    <a:lnTo>
                      <a:pt x="148" y="189"/>
                    </a:lnTo>
                    <a:lnTo>
                      <a:pt x="146" y="189"/>
                    </a:lnTo>
                    <a:lnTo>
                      <a:pt x="144" y="189"/>
                    </a:lnTo>
                    <a:lnTo>
                      <a:pt x="143" y="190"/>
                    </a:lnTo>
                    <a:lnTo>
                      <a:pt x="142" y="191"/>
                    </a:lnTo>
                    <a:lnTo>
                      <a:pt x="142" y="192"/>
                    </a:lnTo>
                    <a:lnTo>
                      <a:pt x="131" y="192"/>
                    </a:lnTo>
                    <a:lnTo>
                      <a:pt x="130" y="191"/>
                    </a:lnTo>
                    <a:lnTo>
                      <a:pt x="129" y="190"/>
                    </a:lnTo>
                    <a:lnTo>
                      <a:pt x="128" y="189"/>
                    </a:lnTo>
                    <a:lnTo>
                      <a:pt x="126" y="189"/>
                    </a:lnTo>
                    <a:lnTo>
                      <a:pt x="124" y="189"/>
                    </a:lnTo>
                    <a:lnTo>
                      <a:pt x="123" y="190"/>
                    </a:lnTo>
                    <a:lnTo>
                      <a:pt x="122" y="191"/>
                    </a:lnTo>
                    <a:lnTo>
                      <a:pt x="122" y="192"/>
                    </a:lnTo>
                    <a:lnTo>
                      <a:pt x="109" y="192"/>
                    </a:lnTo>
                    <a:lnTo>
                      <a:pt x="109" y="191"/>
                    </a:lnTo>
                    <a:lnTo>
                      <a:pt x="108" y="190"/>
                    </a:lnTo>
                    <a:lnTo>
                      <a:pt x="106" y="189"/>
                    </a:lnTo>
                    <a:lnTo>
                      <a:pt x="104" y="189"/>
                    </a:lnTo>
                    <a:lnTo>
                      <a:pt x="103" y="189"/>
                    </a:lnTo>
                    <a:lnTo>
                      <a:pt x="101" y="190"/>
                    </a:lnTo>
                    <a:lnTo>
                      <a:pt x="100" y="191"/>
                    </a:lnTo>
                    <a:lnTo>
                      <a:pt x="100" y="192"/>
                    </a:lnTo>
                    <a:lnTo>
                      <a:pt x="98" y="192"/>
                    </a:lnTo>
                    <a:lnTo>
                      <a:pt x="98" y="191"/>
                    </a:lnTo>
                    <a:lnTo>
                      <a:pt x="97" y="190"/>
                    </a:lnTo>
                    <a:lnTo>
                      <a:pt x="95" y="189"/>
                    </a:lnTo>
                    <a:lnTo>
                      <a:pt x="94" y="189"/>
                    </a:lnTo>
                    <a:lnTo>
                      <a:pt x="92" y="189"/>
                    </a:lnTo>
                    <a:lnTo>
                      <a:pt x="91" y="190"/>
                    </a:lnTo>
                    <a:lnTo>
                      <a:pt x="90" y="191"/>
                    </a:lnTo>
                    <a:lnTo>
                      <a:pt x="89" y="192"/>
                    </a:lnTo>
                    <a:lnTo>
                      <a:pt x="87" y="192"/>
                    </a:lnTo>
                    <a:lnTo>
                      <a:pt x="87" y="191"/>
                    </a:lnTo>
                    <a:lnTo>
                      <a:pt x="86" y="190"/>
                    </a:lnTo>
                    <a:lnTo>
                      <a:pt x="84" y="189"/>
                    </a:lnTo>
                    <a:lnTo>
                      <a:pt x="83" y="189"/>
                    </a:lnTo>
                    <a:lnTo>
                      <a:pt x="81" y="189"/>
                    </a:lnTo>
                    <a:lnTo>
                      <a:pt x="79" y="190"/>
                    </a:lnTo>
                    <a:lnTo>
                      <a:pt x="79" y="191"/>
                    </a:lnTo>
                    <a:lnTo>
                      <a:pt x="78" y="192"/>
                    </a:lnTo>
                    <a:lnTo>
                      <a:pt x="0" y="192"/>
                    </a:lnTo>
                    <a:lnTo>
                      <a:pt x="0" y="319"/>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16" name="Freeform 848"/>
              <p:cNvSpPr>
                <a:spLocks/>
              </p:cNvSpPr>
              <p:nvPr/>
            </p:nvSpPr>
            <p:spPr bwMode="auto">
              <a:xfrm>
                <a:off x="2846" y="1891"/>
                <a:ext cx="12" cy="10"/>
              </a:xfrm>
              <a:custGeom>
                <a:avLst/>
                <a:gdLst>
                  <a:gd name="T0" fmla="*/ 0 w 12"/>
                  <a:gd name="T1" fmla="*/ 9 h 10"/>
                  <a:gd name="T2" fmla="*/ 6 w 12"/>
                  <a:gd name="T3" fmla="*/ 0 h 10"/>
                  <a:gd name="T4" fmla="*/ 12 w 12"/>
                  <a:gd name="T5" fmla="*/ 9 h 10"/>
                  <a:gd name="T6" fmla="*/ 8 w 12"/>
                  <a:gd name="T7" fmla="*/ 10 h 10"/>
                  <a:gd name="T8" fmla="*/ 6 w 12"/>
                  <a:gd name="T9" fmla="*/ 10 h 10"/>
                  <a:gd name="T10" fmla="*/ 2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8" y="10"/>
                    </a:lnTo>
                    <a:lnTo>
                      <a:pt x="6" y="10"/>
                    </a:lnTo>
                    <a:lnTo>
                      <a:pt x="2" y="10"/>
                    </a:lnTo>
                    <a:lnTo>
                      <a:pt x="0"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17" name="Freeform 849"/>
              <p:cNvSpPr>
                <a:spLocks/>
              </p:cNvSpPr>
              <p:nvPr/>
            </p:nvSpPr>
            <p:spPr bwMode="auto">
              <a:xfrm>
                <a:off x="2463" y="2218"/>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18" name="Freeform 850"/>
              <p:cNvSpPr>
                <a:spLocks/>
              </p:cNvSpPr>
              <p:nvPr/>
            </p:nvSpPr>
            <p:spPr bwMode="auto">
              <a:xfrm>
                <a:off x="2504" y="1925"/>
                <a:ext cx="913" cy="294"/>
              </a:xfrm>
              <a:custGeom>
                <a:avLst/>
                <a:gdLst>
                  <a:gd name="T0" fmla="*/ 810 w 913"/>
                  <a:gd name="T1" fmla="*/ 283 h 294"/>
                  <a:gd name="T2" fmla="*/ 788 w 913"/>
                  <a:gd name="T3" fmla="*/ 279 h 294"/>
                  <a:gd name="T4" fmla="*/ 782 w 913"/>
                  <a:gd name="T5" fmla="*/ 281 h 294"/>
                  <a:gd name="T6" fmla="*/ 717 w 913"/>
                  <a:gd name="T7" fmla="*/ 280 h 294"/>
                  <a:gd name="T8" fmla="*/ 711 w 913"/>
                  <a:gd name="T9" fmla="*/ 280 h 294"/>
                  <a:gd name="T10" fmla="*/ 706 w 913"/>
                  <a:gd name="T11" fmla="*/ 281 h 294"/>
                  <a:gd name="T12" fmla="*/ 700 w 913"/>
                  <a:gd name="T13" fmla="*/ 279 h 294"/>
                  <a:gd name="T14" fmla="*/ 646 w 913"/>
                  <a:gd name="T15" fmla="*/ 283 h 294"/>
                  <a:gd name="T16" fmla="*/ 641 w 913"/>
                  <a:gd name="T17" fmla="*/ 279 h 294"/>
                  <a:gd name="T18" fmla="*/ 637 w 913"/>
                  <a:gd name="T19" fmla="*/ 283 h 294"/>
                  <a:gd name="T20" fmla="*/ 589 w 913"/>
                  <a:gd name="T21" fmla="*/ 279 h 294"/>
                  <a:gd name="T22" fmla="*/ 583 w 913"/>
                  <a:gd name="T23" fmla="*/ 281 h 294"/>
                  <a:gd name="T24" fmla="*/ 580 w 913"/>
                  <a:gd name="T25" fmla="*/ 279 h 294"/>
                  <a:gd name="T26" fmla="*/ 572 w 913"/>
                  <a:gd name="T27" fmla="*/ 278 h 294"/>
                  <a:gd name="T28" fmla="*/ 568 w 913"/>
                  <a:gd name="T29" fmla="*/ 283 h 294"/>
                  <a:gd name="T30" fmla="*/ 562 w 913"/>
                  <a:gd name="T31" fmla="*/ 279 h 294"/>
                  <a:gd name="T32" fmla="*/ 556 w 913"/>
                  <a:gd name="T33" fmla="*/ 281 h 294"/>
                  <a:gd name="T34" fmla="*/ 504 w 913"/>
                  <a:gd name="T35" fmla="*/ 280 h 294"/>
                  <a:gd name="T36" fmla="*/ 498 w 913"/>
                  <a:gd name="T37" fmla="*/ 280 h 294"/>
                  <a:gd name="T38" fmla="*/ 429 w 913"/>
                  <a:gd name="T39" fmla="*/ 281 h 294"/>
                  <a:gd name="T40" fmla="*/ 423 w 913"/>
                  <a:gd name="T41" fmla="*/ 279 h 294"/>
                  <a:gd name="T42" fmla="*/ 341 w 913"/>
                  <a:gd name="T43" fmla="*/ 283 h 294"/>
                  <a:gd name="T44" fmla="*/ 336 w 913"/>
                  <a:gd name="T45" fmla="*/ 279 h 294"/>
                  <a:gd name="T46" fmla="*/ 332 w 913"/>
                  <a:gd name="T47" fmla="*/ 283 h 294"/>
                  <a:gd name="T48" fmla="*/ 283 w 913"/>
                  <a:gd name="T49" fmla="*/ 278 h 294"/>
                  <a:gd name="T50" fmla="*/ 273 w 913"/>
                  <a:gd name="T51" fmla="*/ 276 h 294"/>
                  <a:gd name="T52" fmla="*/ 268 w 913"/>
                  <a:gd name="T53" fmla="*/ 283 h 294"/>
                  <a:gd name="T54" fmla="*/ 259 w 913"/>
                  <a:gd name="T55" fmla="*/ 279 h 294"/>
                  <a:gd name="T56" fmla="*/ 253 w 913"/>
                  <a:gd name="T57" fmla="*/ 281 h 294"/>
                  <a:gd name="T58" fmla="*/ 244 w 913"/>
                  <a:gd name="T59" fmla="*/ 280 h 294"/>
                  <a:gd name="T60" fmla="*/ 237 w 913"/>
                  <a:gd name="T61" fmla="*/ 280 h 294"/>
                  <a:gd name="T62" fmla="*/ 224 w 913"/>
                  <a:gd name="T63" fmla="*/ 281 h 294"/>
                  <a:gd name="T64" fmla="*/ 218 w 913"/>
                  <a:gd name="T65" fmla="*/ 279 h 294"/>
                  <a:gd name="T66" fmla="*/ 214 w 913"/>
                  <a:gd name="T67" fmla="*/ 283 h 294"/>
                  <a:gd name="T68" fmla="*/ 209 w 913"/>
                  <a:gd name="T69" fmla="*/ 279 h 294"/>
                  <a:gd name="T70" fmla="*/ 205 w 913"/>
                  <a:gd name="T71" fmla="*/ 283 h 294"/>
                  <a:gd name="T72" fmla="*/ 188 w 913"/>
                  <a:gd name="T73" fmla="*/ 279 h 294"/>
                  <a:gd name="T74" fmla="*/ 182 w 913"/>
                  <a:gd name="T75" fmla="*/ 281 h 294"/>
                  <a:gd name="T76" fmla="*/ 172 w 913"/>
                  <a:gd name="T77" fmla="*/ 280 h 294"/>
                  <a:gd name="T78" fmla="*/ 165 w 913"/>
                  <a:gd name="T79" fmla="*/ 280 h 294"/>
                  <a:gd name="T80" fmla="*/ 143 w 913"/>
                  <a:gd name="T81" fmla="*/ 281 h 294"/>
                  <a:gd name="T82" fmla="*/ 137 w 913"/>
                  <a:gd name="T83" fmla="*/ 279 h 294"/>
                  <a:gd name="T84" fmla="*/ 116 w 913"/>
                  <a:gd name="T85" fmla="*/ 283 h 294"/>
                  <a:gd name="T86" fmla="*/ 111 w 913"/>
                  <a:gd name="T87" fmla="*/ 279 h 294"/>
                  <a:gd name="T88" fmla="*/ 107 w 913"/>
                  <a:gd name="T89" fmla="*/ 283 h 294"/>
                  <a:gd name="T90" fmla="*/ 93 w 913"/>
                  <a:gd name="T91" fmla="*/ 279 h 294"/>
                  <a:gd name="T92" fmla="*/ 87 w 913"/>
                  <a:gd name="T93" fmla="*/ 281 h 294"/>
                  <a:gd name="T94" fmla="*/ 73 w 913"/>
                  <a:gd name="T95" fmla="*/ 280 h 294"/>
                  <a:gd name="T96" fmla="*/ 66 w 913"/>
                  <a:gd name="T97" fmla="*/ 280 h 294"/>
                  <a:gd name="T98" fmla="*/ 50 w 913"/>
                  <a:gd name="T99" fmla="*/ 281 h 294"/>
                  <a:gd name="T100" fmla="*/ 44 w 913"/>
                  <a:gd name="T101" fmla="*/ 279 h 294"/>
                  <a:gd name="T102" fmla="*/ 32 w 913"/>
                  <a:gd name="T103" fmla="*/ 283 h 294"/>
                  <a:gd name="T104" fmla="*/ 28 w 913"/>
                  <a:gd name="T105" fmla="*/ 279 h 294"/>
                  <a:gd name="T106" fmla="*/ 23 w 913"/>
                  <a:gd name="T107" fmla="*/ 283 h 29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13"/>
                  <a:gd name="T163" fmla="*/ 0 h 294"/>
                  <a:gd name="T164" fmla="*/ 913 w 913"/>
                  <a:gd name="T165" fmla="*/ 294 h 29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13" h="294">
                    <a:moveTo>
                      <a:pt x="913" y="0"/>
                    </a:moveTo>
                    <a:lnTo>
                      <a:pt x="913" y="159"/>
                    </a:lnTo>
                    <a:lnTo>
                      <a:pt x="810" y="159"/>
                    </a:lnTo>
                    <a:lnTo>
                      <a:pt x="810" y="283"/>
                    </a:lnTo>
                    <a:lnTo>
                      <a:pt x="791" y="283"/>
                    </a:lnTo>
                    <a:lnTo>
                      <a:pt x="790" y="281"/>
                    </a:lnTo>
                    <a:lnTo>
                      <a:pt x="790" y="280"/>
                    </a:lnTo>
                    <a:lnTo>
                      <a:pt x="788" y="279"/>
                    </a:lnTo>
                    <a:lnTo>
                      <a:pt x="786" y="279"/>
                    </a:lnTo>
                    <a:lnTo>
                      <a:pt x="785" y="279"/>
                    </a:lnTo>
                    <a:lnTo>
                      <a:pt x="783" y="280"/>
                    </a:lnTo>
                    <a:lnTo>
                      <a:pt x="782" y="281"/>
                    </a:lnTo>
                    <a:lnTo>
                      <a:pt x="782" y="283"/>
                    </a:lnTo>
                    <a:lnTo>
                      <a:pt x="718" y="283"/>
                    </a:lnTo>
                    <a:lnTo>
                      <a:pt x="718" y="281"/>
                    </a:lnTo>
                    <a:lnTo>
                      <a:pt x="717" y="280"/>
                    </a:lnTo>
                    <a:lnTo>
                      <a:pt x="716" y="279"/>
                    </a:lnTo>
                    <a:lnTo>
                      <a:pt x="714" y="279"/>
                    </a:lnTo>
                    <a:lnTo>
                      <a:pt x="712" y="279"/>
                    </a:lnTo>
                    <a:lnTo>
                      <a:pt x="711" y="280"/>
                    </a:lnTo>
                    <a:lnTo>
                      <a:pt x="710" y="281"/>
                    </a:lnTo>
                    <a:lnTo>
                      <a:pt x="709" y="283"/>
                    </a:lnTo>
                    <a:lnTo>
                      <a:pt x="707" y="283"/>
                    </a:lnTo>
                    <a:lnTo>
                      <a:pt x="706" y="281"/>
                    </a:lnTo>
                    <a:lnTo>
                      <a:pt x="705" y="280"/>
                    </a:lnTo>
                    <a:lnTo>
                      <a:pt x="704" y="279"/>
                    </a:lnTo>
                    <a:lnTo>
                      <a:pt x="702" y="279"/>
                    </a:lnTo>
                    <a:lnTo>
                      <a:pt x="700" y="279"/>
                    </a:lnTo>
                    <a:lnTo>
                      <a:pt x="699" y="280"/>
                    </a:lnTo>
                    <a:lnTo>
                      <a:pt x="698" y="281"/>
                    </a:lnTo>
                    <a:lnTo>
                      <a:pt x="698" y="283"/>
                    </a:lnTo>
                    <a:lnTo>
                      <a:pt x="646" y="283"/>
                    </a:lnTo>
                    <a:lnTo>
                      <a:pt x="645" y="281"/>
                    </a:lnTo>
                    <a:lnTo>
                      <a:pt x="644" y="280"/>
                    </a:lnTo>
                    <a:lnTo>
                      <a:pt x="643" y="279"/>
                    </a:lnTo>
                    <a:lnTo>
                      <a:pt x="641" y="279"/>
                    </a:lnTo>
                    <a:lnTo>
                      <a:pt x="640" y="279"/>
                    </a:lnTo>
                    <a:lnTo>
                      <a:pt x="638" y="280"/>
                    </a:lnTo>
                    <a:lnTo>
                      <a:pt x="637" y="281"/>
                    </a:lnTo>
                    <a:lnTo>
                      <a:pt x="637" y="283"/>
                    </a:lnTo>
                    <a:lnTo>
                      <a:pt x="592" y="283"/>
                    </a:lnTo>
                    <a:lnTo>
                      <a:pt x="591" y="281"/>
                    </a:lnTo>
                    <a:lnTo>
                      <a:pt x="590" y="280"/>
                    </a:lnTo>
                    <a:lnTo>
                      <a:pt x="589" y="279"/>
                    </a:lnTo>
                    <a:lnTo>
                      <a:pt x="587" y="279"/>
                    </a:lnTo>
                    <a:lnTo>
                      <a:pt x="585" y="279"/>
                    </a:lnTo>
                    <a:lnTo>
                      <a:pt x="584" y="280"/>
                    </a:lnTo>
                    <a:lnTo>
                      <a:pt x="583" y="281"/>
                    </a:lnTo>
                    <a:lnTo>
                      <a:pt x="583" y="283"/>
                    </a:lnTo>
                    <a:lnTo>
                      <a:pt x="582" y="283"/>
                    </a:lnTo>
                    <a:lnTo>
                      <a:pt x="581" y="281"/>
                    </a:lnTo>
                    <a:lnTo>
                      <a:pt x="580" y="279"/>
                    </a:lnTo>
                    <a:lnTo>
                      <a:pt x="579" y="278"/>
                    </a:lnTo>
                    <a:lnTo>
                      <a:pt x="577" y="278"/>
                    </a:lnTo>
                    <a:lnTo>
                      <a:pt x="575" y="277"/>
                    </a:lnTo>
                    <a:lnTo>
                      <a:pt x="572" y="278"/>
                    </a:lnTo>
                    <a:lnTo>
                      <a:pt x="571" y="278"/>
                    </a:lnTo>
                    <a:lnTo>
                      <a:pt x="569" y="279"/>
                    </a:lnTo>
                    <a:lnTo>
                      <a:pt x="568" y="281"/>
                    </a:lnTo>
                    <a:lnTo>
                      <a:pt x="568" y="283"/>
                    </a:lnTo>
                    <a:lnTo>
                      <a:pt x="565" y="283"/>
                    </a:lnTo>
                    <a:lnTo>
                      <a:pt x="564" y="281"/>
                    </a:lnTo>
                    <a:lnTo>
                      <a:pt x="563" y="280"/>
                    </a:lnTo>
                    <a:lnTo>
                      <a:pt x="562" y="279"/>
                    </a:lnTo>
                    <a:lnTo>
                      <a:pt x="560" y="279"/>
                    </a:lnTo>
                    <a:lnTo>
                      <a:pt x="558" y="279"/>
                    </a:lnTo>
                    <a:lnTo>
                      <a:pt x="557" y="280"/>
                    </a:lnTo>
                    <a:lnTo>
                      <a:pt x="556" y="281"/>
                    </a:lnTo>
                    <a:lnTo>
                      <a:pt x="556" y="283"/>
                    </a:lnTo>
                    <a:lnTo>
                      <a:pt x="505" y="283"/>
                    </a:lnTo>
                    <a:lnTo>
                      <a:pt x="505" y="281"/>
                    </a:lnTo>
                    <a:lnTo>
                      <a:pt x="504" y="280"/>
                    </a:lnTo>
                    <a:lnTo>
                      <a:pt x="502" y="279"/>
                    </a:lnTo>
                    <a:lnTo>
                      <a:pt x="501" y="279"/>
                    </a:lnTo>
                    <a:lnTo>
                      <a:pt x="499" y="279"/>
                    </a:lnTo>
                    <a:lnTo>
                      <a:pt x="498" y="280"/>
                    </a:lnTo>
                    <a:lnTo>
                      <a:pt x="497" y="281"/>
                    </a:lnTo>
                    <a:lnTo>
                      <a:pt x="496" y="283"/>
                    </a:lnTo>
                    <a:lnTo>
                      <a:pt x="430" y="283"/>
                    </a:lnTo>
                    <a:lnTo>
                      <a:pt x="429" y="281"/>
                    </a:lnTo>
                    <a:lnTo>
                      <a:pt x="428" y="280"/>
                    </a:lnTo>
                    <a:lnTo>
                      <a:pt x="427" y="279"/>
                    </a:lnTo>
                    <a:lnTo>
                      <a:pt x="425" y="279"/>
                    </a:lnTo>
                    <a:lnTo>
                      <a:pt x="423" y="279"/>
                    </a:lnTo>
                    <a:lnTo>
                      <a:pt x="422" y="280"/>
                    </a:lnTo>
                    <a:lnTo>
                      <a:pt x="421" y="281"/>
                    </a:lnTo>
                    <a:lnTo>
                      <a:pt x="421" y="283"/>
                    </a:lnTo>
                    <a:lnTo>
                      <a:pt x="341" y="283"/>
                    </a:lnTo>
                    <a:lnTo>
                      <a:pt x="341" y="281"/>
                    </a:lnTo>
                    <a:lnTo>
                      <a:pt x="340" y="280"/>
                    </a:lnTo>
                    <a:lnTo>
                      <a:pt x="338" y="279"/>
                    </a:lnTo>
                    <a:lnTo>
                      <a:pt x="336" y="279"/>
                    </a:lnTo>
                    <a:lnTo>
                      <a:pt x="335" y="279"/>
                    </a:lnTo>
                    <a:lnTo>
                      <a:pt x="333" y="280"/>
                    </a:lnTo>
                    <a:lnTo>
                      <a:pt x="332" y="281"/>
                    </a:lnTo>
                    <a:lnTo>
                      <a:pt x="332" y="283"/>
                    </a:lnTo>
                    <a:lnTo>
                      <a:pt x="286" y="283"/>
                    </a:lnTo>
                    <a:lnTo>
                      <a:pt x="285" y="281"/>
                    </a:lnTo>
                    <a:lnTo>
                      <a:pt x="284" y="279"/>
                    </a:lnTo>
                    <a:lnTo>
                      <a:pt x="283" y="278"/>
                    </a:lnTo>
                    <a:lnTo>
                      <a:pt x="280" y="276"/>
                    </a:lnTo>
                    <a:lnTo>
                      <a:pt x="278" y="276"/>
                    </a:lnTo>
                    <a:lnTo>
                      <a:pt x="276" y="276"/>
                    </a:lnTo>
                    <a:lnTo>
                      <a:pt x="273" y="276"/>
                    </a:lnTo>
                    <a:lnTo>
                      <a:pt x="271" y="278"/>
                    </a:lnTo>
                    <a:lnTo>
                      <a:pt x="269" y="279"/>
                    </a:lnTo>
                    <a:lnTo>
                      <a:pt x="268" y="281"/>
                    </a:lnTo>
                    <a:lnTo>
                      <a:pt x="268" y="283"/>
                    </a:lnTo>
                    <a:lnTo>
                      <a:pt x="261" y="283"/>
                    </a:lnTo>
                    <a:lnTo>
                      <a:pt x="261" y="281"/>
                    </a:lnTo>
                    <a:lnTo>
                      <a:pt x="260" y="280"/>
                    </a:lnTo>
                    <a:lnTo>
                      <a:pt x="259" y="279"/>
                    </a:lnTo>
                    <a:lnTo>
                      <a:pt x="257" y="279"/>
                    </a:lnTo>
                    <a:lnTo>
                      <a:pt x="255" y="279"/>
                    </a:lnTo>
                    <a:lnTo>
                      <a:pt x="254" y="280"/>
                    </a:lnTo>
                    <a:lnTo>
                      <a:pt x="253" y="281"/>
                    </a:lnTo>
                    <a:lnTo>
                      <a:pt x="252" y="283"/>
                    </a:lnTo>
                    <a:lnTo>
                      <a:pt x="245" y="283"/>
                    </a:lnTo>
                    <a:lnTo>
                      <a:pt x="245" y="281"/>
                    </a:lnTo>
                    <a:lnTo>
                      <a:pt x="244" y="280"/>
                    </a:lnTo>
                    <a:lnTo>
                      <a:pt x="242" y="279"/>
                    </a:lnTo>
                    <a:lnTo>
                      <a:pt x="241" y="279"/>
                    </a:lnTo>
                    <a:lnTo>
                      <a:pt x="239" y="279"/>
                    </a:lnTo>
                    <a:lnTo>
                      <a:pt x="237" y="280"/>
                    </a:lnTo>
                    <a:lnTo>
                      <a:pt x="236" y="281"/>
                    </a:lnTo>
                    <a:lnTo>
                      <a:pt x="236" y="283"/>
                    </a:lnTo>
                    <a:lnTo>
                      <a:pt x="224" y="283"/>
                    </a:lnTo>
                    <a:lnTo>
                      <a:pt x="224" y="281"/>
                    </a:lnTo>
                    <a:lnTo>
                      <a:pt x="223" y="280"/>
                    </a:lnTo>
                    <a:lnTo>
                      <a:pt x="222" y="279"/>
                    </a:lnTo>
                    <a:lnTo>
                      <a:pt x="220" y="279"/>
                    </a:lnTo>
                    <a:lnTo>
                      <a:pt x="218" y="279"/>
                    </a:lnTo>
                    <a:lnTo>
                      <a:pt x="217" y="280"/>
                    </a:lnTo>
                    <a:lnTo>
                      <a:pt x="216" y="281"/>
                    </a:lnTo>
                    <a:lnTo>
                      <a:pt x="215" y="283"/>
                    </a:lnTo>
                    <a:lnTo>
                      <a:pt x="214" y="283"/>
                    </a:lnTo>
                    <a:lnTo>
                      <a:pt x="213" y="281"/>
                    </a:lnTo>
                    <a:lnTo>
                      <a:pt x="212" y="280"/>
                    </a:lnTo>
                    <a:lnTo>
                      <a:pt x="211" y="279"/>
                    </a:lnTo>
                    <a:lnTo>
                      <a:pt x="209" y="279"/>
                    </a:lnTo>
                    <a:lnTo>
                      <a:pt x="207" y="279"/>
                    </a:lnTo>
                    <a:lnTo>
                      <a:pt x="206" y="280"/>
                    </a:lnTo>
                    <a:lnTo>
                      <a:pt x="205" y="281"/>
                    </a:lnTo>
                    <a:lnTo>
                      <a:pt x="205" y="283"/>
                    </a:lnTo>
                    <a:lnTo>
                      <a:pt x="191" y="283"/>
                    </a:lnTo>
                    <a:lnTo>
                      <a:pt x="191" y="281"/>
                    </a:lnTo>
                    <a:lnTo>
                      <a:pt x="190" y="280"/>
                    </a:lnTo>
                    <a:lnTo>
                      <a:pt x="188" y="279"/>
                    </a:lnTo>
                    <a:lnTo>
                      <a:pt x="187" y="279"/>
                    </a:lnTo>
                    <a:lnTo>
                      <a:pt x="185" y="279"/>
                    </a:lnTo>
                    <a:lnTo>
                      <a:pt x="183" y="280"/>
                    </a:lnTo>
                    <a:lnTo>
                      <a:pt x="182" y="281"/>
                    </a:lnTo>
                    <a:lnTo>
                      <a:pt x="182" y="283"/>
                    </a:lnTo>
                    <a:lnTo>
                      <a:pt x="173" y="283"/>
                    </a:lnTo>
                    <a:lnTo>
                      <a:pt x="173" y="281"/>
                    </a:lnTo>
                    <a:lnTo>
                      <a:pt x="172" y="280"/>
                    </a:lnTo>
                    <a:lnTo>
                      <a:pt x="170" y="279"/>
                    </a:lnTo>
                    <a:lnTo>
                      <a:pt x="169" y="279"/>
                    </a:lnTo>
                    <a:lnTo>
                      <a:pt x="167" y="279"/>
                    </a:lnTo>
                    <a:lnTo>
                      <a:pt x="165" y="280"/>
                    </a:lnTo>
                    <a:lnTo>
                      <a:pt x="164" y="281"/>
                    </a:lnTo>
                    <a:lnTo>
                      <a:pt x="164" y="283"/>
                    </a:lnTo>
                    <a:lnTo>
                      <a:pt x="143" y="283"/>
                    </a:lnTo>
                    <a:lnTo>
                      <a:pt x="143" y="281"/>
                    </a:lnTo>
                    <a:lnTo>
                      <a:pt x="142" y="280"/>
                    </a:lnTo>
                    <a:lnTo>
                      <a:pt x="141" y="279"/>
                    </a:lnTo>
                    <a:lnTo>
                      <a:pt x="139" y="279"/>
                    </a:lnTo>
                    <a:lnTo>
                      <a:pt x="137" y="279"/>
                    </a:lnTo>
                    <a:lnTo>
                      <a:pt x="136" y="280"/>
                    </a:lnTo>
                    <a:lnTo>
                      <a:pt x="135" y="281"/>
                    </a:lnTo>
                    <a:lnTo>
                      <a:pt x="134" y="283"/>
                    </a:lnTo>
                    <a:lnTo>
                      <a:pt x="116" y="283"/>
                    </a:lnTo>
                    <a:lnTo>
                      <a:pt x="115" y="281"/>
                    </a:lnTo>
                    <a:lnTo>
                      <a:pt x="114" y="280"/>
                    </a:lnTo>
                    <a:lnTo>
                      <a:pt x="113" y="279"/>
                    </a:lnTo>
                    <a:lnTo>
                      <a:pt x="111" y="279"/>
                    </a:lnTo>
                    <a:lnTo>
                      <a:pt x="109" y="279"/>
                    </a:lnTo>
                    <a:lnTo>
                      <a:pt x="108" y="280"/>
                    </a:lnTo>
                    <a:lnTo>
                      <a:pt x="107" y="281"/>
                    </a:lnTo>
                    <a:lnTo>
                      <a:pt x="107" y="283"/>
                    </a:lnTo>
                    <a:lnTo>
                      <a:pt x="96" y="283"/>
                    </a:lnTo>
                    <a:lnTo>
                      <a:pt x="95" y="281"/>
                    </a:lnTo>
                    <a:lnTo>
                      <a:pt x="94" y="280"/>
                    </a:lnTo>
                    <a:lnTo>
                      <a:pt x="93" y="279"/>
                    </a:lnTo>
                    <a:lnTo>
                      <a:pt x="91" y="279"/>
                    </a:lnTo>
                    <a:lnTo>
                      <a:pt x="89" y="279"/>
                    </a:lnTo>
                    <a:lnTo>
                      <a:pt x="88" y="280"/>
                    </a:lnTo>
                    <a:lnTo>
                      <a:pt x="87" y="281"/>
                    </a:lnTo>
                    <a:lnTo>
                      <a:pt x="87" y="283"/>
                    </a:lnTo>
                    <a:lnTo>
                      <a:pt x="74" y="283"/>
                    </a:lnTo>
                    <a:lnTo>
                      <a:pt x="74" y="281"/>
                    </a:lnTo>
                    <a:lnTo>
                      <a:pt x="73" y="280"/>
                    </a:lnTo>
                    <a:lnTo>
                      <a:pt x="71" y="279"/>
                    </a:lnTo>
                    <a:lnTo>
                      <a:pt x="69" y="279"/>
                    </a:lnTo>
                    <a:lnTo>
                      <a:pt x="68" y="279"/>
                    </a:lnTo>
                    <a:lnTo>
                      <a:pt x="66" y="280"/>
                    </a:lnTo>
                    <a:lnTo>
                      <a:pt x="65" y="281"/>
                    </a:lnTo>
                    <a:lnTo>
                      <a:pt x="65" y="283"/>
                    </a:lnTo>
                    <a:lnTo>
                      <a:pt x="51" y="283"/>
                    </a:lnTo>
                    <a:lnTo>
                      <a:pt x="50" y="281"/>
                    </a:lnTo>
                    <a:lnTo>
                      <a:pt x="49" y="280"/>
                    </a:lnTo>
                    <a:lnTo>
                      <a:pt x="48" y="279"/>
                    </a:lnTo>
                    <a:lnTo>
                      <a:pt x="46" y="279"/>
                    </a:lnTo>
                    <a:lnTo>
                      <a:pt x="44" y="279"/>
                    </a:lnTo>
                    <a:lnTo>
                      <a:pt x="43" y="280"/>
                    </a:lnTo>
                    <a:lnTo>
                      <a:pt x="42" y="281"/>
                    </a:lnTo>
                    <a:lnTo>
                      <a:pt x="42" y="283"/>
                    </a:lnTo>
                    <a:lnTo>
                      <a:pt x="32" y="283"/>
                    </a:lnTo>
                    <a:lnTo>
                      <a:pt x="32" y="281"/>
                    </a:lnTo>
                    <a:lnTo>
                      <a:pt x="31" y="280"/>
                    </a:lnTo>
                    <a:lnTo>
                      <a:pt x="29" y="279"/>
                    </a:lnTo>
                    <a:lnTo>
                      <a:pt x="28" y="279"/>
                    </a:lnTo>
                    <a:lnTo>
                      <a:pt x="26" y="279"/>
                    </a:lnTo>
                    <a:lnTo>
                      <a:pt x="24" y="280"/>
                    </a:lnTo>
                    <a:lnTo>
                      <a:pt x="24" y="281"/>
                    </a:lnTo>
                    <a:lnTo>
                      <a:pt x="23" y="283"/>
                    </a:lnTo>
                    <a:lnTo>
                      <a:pt x="0" y="283"/>
                    </a:lnTo>
                    <a:lnTo>
                      <a:pt x="0" y="294"/>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19" name="Freeform 851"/>
              <p:cNvSpPr>
                <a:spLocks/>
              </p:cNvSpPr>
              <p:nvPr/>
            </p:nvSpPr>
            <p:spPr bwMode="auto">
              <a:xfrm>
                <a:off x="3411" y="1916"/>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20" name="Freeform 852"/>
              <p:cNvSpPr>
                <a:spLocks/>
              </p:cNvSpPr>
              <p:nvPr/>
            </p:nvSpPr>
            <p:spPr bwMode="auto">
              <a:xfrm>
                <a:off x="2498" y="2218"/>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21" name="Freeform 853"/>
              <p:cNvSpPr>
                <a:spLocks/>
              </p:cNvSpPr>
              <p:nvPr/>
            </p:nvSpPr>
            <p:spPr bwMode="auto">
              <a:xfrm>
                <a:off x="2532" y="1637"/>
                <a:ext cx="768" cy="582"/>
              </a:xfrm>
              <a:custGeom>
                <a:avLst/>
                <a:gdLst>
                  <a:gd name="T0" fmla="*/ 762 w 768"/>
                  <a:gd name="T1" fmla="*/ 532 h 582"/>
                  <a:gd name="T2" fmla="*/ 757 w 768"/>
                  <a:gd name="T3" fmla="*/ 530 h 582"/>
                  <a:gd name="T4" fmla="*/ 690 w 768"/>
                  <a:gd name="T5" fmla="*/ 533 h 582"/>
                  <a:gd name="T6" fmla="*/ 686 w 768"/>
                  <a:gd name="T7" fmla="*/ 530 h 582"/>
                  <a:gd name="T8" fmla="*/ 681 w 768"/>
                  <a:gd name="T9" fmla="*/ 533 h 582"/>
                  <a:gd name="T10" fmla="*/ 676 w 768"/>
                  <a:gd name="T11" fmla="*/ 530 h 582"/>
                  <a:gd name="T12" fmla="*/ 670 w 768"/>
                  <a:gd name="T13" fmla="*/ 532 h 582"/>
                  <a:gd name="T14" fmla="*/ 616 w 768"/>
                  <a:gd name="T15" fmla="*/ 531 h 582"/>
                  <a:gd name="T16" fmla="*/ 610 w 768"/>
                  <a:gd name="T17" fmla="*/ 531 h 582"/>
                  <a:gd name="T18" fmla="*/ 563 w 768"/>
                  <a:gd name="T19" fmla="*/ 532 h 582"/>
                  <a:gd name="T20" fmla="*/ 557 w 768"/>
                  <a:gd name="T21" fmla="*/ 530 h 582"/>
                  <a:gd name="T22" fmla="*/ 554 w 768"/>
                  <a:gd name="T23" fmla="*/ 533 h 582"/>
                  <a:gd name="T24" fmla="*/ 549 w 768"/>
                  <a:gd name="T25" fmla="*/ 528 h 582"/>
                  <a:gd name="T26" fmla="*/ 541 w 768"/>
                  <a:gd name="T27" fmla="*/ 530 h 582"/>
                  <a:gd name="T28" fmla="*/ 536 w 768"/>
                  <a:gd name="T29" fmla="*/ 532 h 582"/>
                  <a:gd name="T30" fmla="*/ 530 w 768"/>
                  <a:gd name="T31" fmla="*/ 530 h 582"/>
                  <a:gd name="T32" fmla="*/ 477 w 768"/>
                  <a:gd name="T33" fmla="*/ 533 h 582"/>
                  <a:gd name="T34" fmla="*/ 473 w 768"/>
                  <a:gd name="T35" fmla="*/ 530 h 582"/>
                  <a:gd name="T36" fmla="*/ 468 w 768"/>
                  <a:gd name="T37" fmla="*/ 533 h 582"/>
                  <a:gd name="T38" fmla="*/ 399 w 768"/>
                  <a:gd name="T39" fmla="*/ 530 h 582"/>
                  <a:gd name="T40" fmla="*/ 393 w 768"/>
                  <a:gd name="T41" fmla="*/ 532 h 582"/>
                  <a:gd name="T42" fmla="*/ 312 w 768"/>
                  <a:gd name="T43" fmla="*/ 531 h 582"/>
                  <a:gd name="T44" fmla="*/ 305 w 768"/>
                  <a:gd name="T45" fmla="*/ 531 h 582"/>
                  <a:gd name="T46" fmla="*/ 257 w 768"/>
                  <a:gd name="T47" fmla="*/ 531 h 582"/>
                  <a:gd name="T48" fmla="*/ 250 w 768"/>
                  <a:gd name="T49" fmla="*/ 527 h 582"/>
                  <a:gd name="T50" fmla="*/ 241 w 768"/>
                  <a:gd name="T51" fmla="*/ 530 h 582"/>
                  <a:gd name="T52" fmla="*/ 233 w 768"/>
                  <a:gd name="T53" fmla="*/ 532 h 582"/>
                  <a:gd name="T54" fmla="*/ 227 w 768"/>
                  <a:gd name="T55" fmla="*/ 530 h 582"/>
                  <a:gd name="T56" fmla="*/ 217 w 768"/>
                  <a:gd name="T57" fmla="*/ 533 h 582"/>
                  <a:gd name="T58" fmla="*/ 213 w 768"/>
                  <a:gd name="T59" fmla="*/ 530 h 582"/>
                  <a:gd name="T60" fmla="*/ 208 w 768"/>
                  <a:gd name="T61" fmla="*/ 533 h 582"/>
                  <a:gd name="T62" fmla="*/ 194 w 768"/>
                  <a:gd name="T63" fmla="*/ 530 h 582"/>
                  <a:gd name="T64" fmla="*/ 188 w 768"/>
                  <a:gd name="T65" fmla="*/ 532 h 582"/>
                  <a:gd name="T66" fmla="*/ 184 w 768"/>
                  <a:gd name="T67" fmla="*/ 531 h 582"/>
                  <a:gd name="T68" fmla="*/ 178 w 768"/>
                  <a:gd name="T69" fmla="*/ 531 h 582"/>
                  <a:gd name="T70" fmla="*/ 172 w 768"/>
                  <a:gd name="T71" fmla="*/ 532 h 582"/>
                  <a:gd name="T72" fmla="*/ 166 w 768"/>
                  <a:gd name="T73" fmla="*/ 530 h 582"/>
                  <a:gd name="T74" fmla="*/ 163 w 768"/>
                  <a:gd name="T75" fmla="*/ 533 h 582"/>
                  <a:gd name="T76" fmla="*/ 159 w 768"/>
                  <a:gd name="T77" fmla="*/ 530 h 582"/>
                  <a:gd name="T78" fmla="*/ 154 w 768"/>
                  <a:gd name="T79" fmla="*/ 533 h 582"/>
                  <a:gd name="T80" fmla="*/ 142 w 768"/>
                  <a:gd name="T81" fmla="*/ 530 h 582"/>
                  <a:gd name="T82" fmla="*/ 136 w 768"/>
                  <a:gd name="T83" fmla="*/ 532 h 582"/>
                  <a:gd name="T84" fmla="*/ 86 w 768"/>
                  <a:gd name="T85" fmla="*/ 531 h 582"/>
                  <a:gd name="T86" fmla="*/ 80 w 768"/>
                  <a:gd name="T87" fmla="*/ 531 h 582"/>
                  <a:gd name="T88" fmla="*/ 67 w 768"/>
                  <a:gd name="T89" fmla="*/ 532 h 582"/>
                  <a:gd name="T90" fmla="*/ 62 w 768"/>
                  <a:gd name="T91" fmla="*/ 530 h 582"/>
                  <a:gd name="T92" fmla="*/ 46 w 768"/>
                  <a:gd name="T93" fmla="*/ 533 h 582"/>
                  <a:gd name="T94" fmla="*/ 41 w 768"/>
                  <a:gd name="T95" fmla="*/ 530 h 582"/>
                  <a:gd name="T96" fmla="*/ 37 w 768"/>
                  <a:gd name="T97" fmla="*/ 533 h 582"/>
                  <a:gd name="T98" fmla="*/ 20 w 768"/>
                  <a:gd name="T99" fmla="*/ 530 h 582"/>
                  <a:gd name="T100" fmla="*/ 14 w 768"/>
                  <a:gd name="T101" fmla="*/ 532 h 58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68"/>
                  <a:gd name="T154" fmla="*/ 0 h 582"/>
                  <a:gd name="T155" fmla="*/ 768 w 768"/>
                  <a:gd name="T156" fmla="*/ 582 h 58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68" h="582">
                    <a:moveTo>
                      <a:pt x="768" y="0"/>
                    </a:moveTo>
                    <a:lnTo>
                      <a:pt x="768" y="533"/>
                    </a:lnTo>
                    <a:lnTo>
                      <a:pt x="763" y="533"/>
                    </a:lnTo>
                    <a:lnTo>
                      <a:pt x="762" y="532"/>
                    </a:lnTo>
                    <a:lnTo>
                      <a:pt x="762" y="531"/>
                    </a:lnTo>
                    <a:lnTo>
                      <a:pt x="760" y="530"/>
                    </a:lnTo>
                    <a:lnTo>
                      <a:pt x="758" y="530"/>
                    </a:lnTo>
                    <a:lnTo>
                      <a:pt x="757" y="530"/>
                    </a:lnTo>
                    <a:lnTo>
                      <a:pt x="755" y="531"/>
                    </a:lnTo>
                    <a:lnTo>
                      <a:pt x="754" y="532"/>
                    </a:lnTo>
                    <a:lnTo>
                      <a:pt x="754" y="533"/>
                    </a:lnTo>
                    <a:lnTo>
                      <a:pt x="690" y="533"/>
                    </a:lnTo>
                    <a:lnTo>
                      <a:pt x="690" y="532"/>
                    </a:lnTo>
                    <a:lnTo>
                      <a:pt x="689" y="531"/>
                    </a:lnTo>
                    <a:lnTo>
                      <a:pt x="688" y="530"/>
                    </a:lnTo>
                    <a:lnTo>
                      <a:pt x="686" y="530"/>
                    </a:lnTo>
                    <a:lnTo>
                      <a:pt x="684" y="530"/>
                    </a:lnTo>
                    <a:lnTo>
                      <a:pt x="683" y="531"/>
                    </a:lnTo>
                    <a:lnTo>
                      <a:pt x="682" y="532"/>
                    </a:lnTo>
                    <a:lnTo>
                      <a:pt x="681" y="533"/>
                    </a:lnTo>
                    <a:lnTo>
                      <a:pt x="679" y="533"/>
                    </a:lnTo>
                    <a:lnTo>
                      <a:pt x="678" y="532"/>
                    </a:lnTo>
                    <a:lnTo>
                      <a:pt x="677" y="531"/>
                    </a:lnTo>
                    <a:lnTo>
                      <a:pt x="676" y="530"/>
                    </a:lnTo>
                    <a:lnTo>
                      <a:pt x="674" y="530"/>
                    </a:lnTo>
                    <a:lnTo>
                      <a:pt x="672" y="530"/>
                    </a:lnTo>
                    <a:lnTo>
                      <a:pt x="671" y="531"/>
                    </a:lnTo>
                    <a:lnTo>
                      <a:pt x="670" y="532"/>
                    </a:lnTo>
                    <a:lnTo>
                      <a:pt x="670" y="533"/>
                    </a:lnTo>
                    <a:lnTo>
                      <a:pt x="618" y="533"/>
                    </a:lnTo>
                    <a:lnTo>
                      <a:pt x="617" y="532"/>
                    </a:lnTo>
                    <a:lnTo>
                      <a:pt x="616" y="531"/>
                    </a:lnTo>
                    <a:lnTo>
                      <a:pt x="615" y="530"/>
                    </a:lnTo>
                    <a:lnTo>
                      <a:pt x="613" y="530"/>
                    </a:lnTo>
                    <a:lnTo>
                      <a:pt x="612" y="530"/>
                    </a:lnTo>
                    <a:lnTo>
                      <a:pt x="610" y="531"/>
                    </a:lnTo>
                    <a:lnTo>
                      <a:pt x="609" y="532"/>
                    </a:lnTo>
                    <a:lnTo>
                      <a:pt x="609" y="533"/>
                    </a:lnTo>
                    <a:lnTo>
                      <a:pt x="564" y="533"/>
                    </a:lnTo>
                    <a:lnTo>
                      <a:pt x="563" y="532"/>
                    </a:lnTo>
                    <a:lnTo>
                      <a:pt x="562" y="531"/>
                    </a:lnTo>
                    <a:lnTo>
                      <a:pt x="561" y="530"/>
                    </a:lnTo>
                    <a:lnTo>
                      <a:pt x="559" y="530"/>
                    </a:lnTo>
                    <a:lnTo>
                      <a:pt x="557" y="530"/>
                    </a:lnTo>
                    <a:lnTo>
                      <a:pt x="556" y="531"/>
                    </a:lnTo>
                    <a:lnTo>
                      <a:pt x="555" y="532"/>
                    </a:lnTo>
                    <a:lnTo>
                      <a:pt x="555" y="533"/>
                    </a:lnTo>
                    <a:lnTo>
                      <a:pt x="554" y="533"/>
                    </a:lnTo>
                    <a:lnTo>
                      <a:pt x="553" y="532"/>
                    </a:lnTo>
                    <a:lnTo>
                      <a:pt x="552" y="530"/>
                    </a:lnTo>
                    <a:lnTo>
                      <a:pt x="551" y="529"/>
                    </a:lnTo>
                    <a:lnTo>
                      <a:pt x="549" y="528"/>
                    </a:lnTo>
                    <a:lnTo>
                      <a:pt x="547" y="528"/>
                    </a:lnTo>
                    <a:lnTo>
                      <a:pt x="545" y="528"/>
                    </a:lnTo>
                    <a:lnTo>
                      <a:pt x="543" y="529"/>
                    </a:lnTo>
                    <a:lnTo>
                      <a:pt x="541" y="530"/>
                    </a:lnTo>
                    <a:lnTo>
                      <a:pt x="540" y="532"/>
                    </a:lnTo>
                    <a:lnTo>
                      <a:pt x="540" y="533"/>
                    </a:lnTo>
                    <a:lnTo>
                      <a:pt x="537" y="533"/>
                    </a:lnTo>
                    <a:lnTo>
                      <a:pt x="536" y="532"/>
                    </a:lnTo>
                    <a:lnTo>
                      <a:pt x="535" y="531"/>
                    </a:lnTo>
                    <a:lnTo>
                      <a:pt x="534" y="530"/>
                    </a:lnTo>
                    <a:lnTo>
                      <a:pt x="532" y="530"/>
                    </a:lnTo>
                    <a:lnTo>
                      <a:pt x="530" y="530"/>
                    </a:lnTo>
                    <a:lnTo>
                      <a:pt x="529" y="531"/>
                    </a:lnTo>
                    <a:lnTo>
                      <a:pt x="528" y="532"/>
                    </a:lnTo>
                    <a:lnTo>
                      <a:pt x="528" y="533"/>
                    </a:lnTo>
                    <a:lnTo>
                      <a:pt x="477" y="533"/>
                    </a:lnTo>
                    <a:lnTo>
                      <a:pt x="477" y="532"/>
                    </a:lnTo>
                    <a:lnTo>
                      <a:pt x="476" y="531"/>
                    </a:lnTo>
                    <a:lnTo>
                      <a:pt x="474" y="530"/>
                    </a:lnTo>
                    <a:lnTo>
                      <a:pt x="473" y="530"/>
                    </a:lnTo>
                    <a:lnTo>
                      <a:pt x="471" y="530"/>
                    </a:lnTo>
                    <a:lnTo>
                      <a:pt x="470" y="531"/>
                    </a:lnTo>
                    <a:lnTo>
                      <a:pt x="469" y="532"/>
                    </a:lnTo>
                    <a:lnTo>
                      <a:pt x="468" y="533"/>
                    </a:lnTo>
                    <a:lnTo>
                      <a:pt x="402" y="533"/>
                    </a:lnTo>
                    <a:lnTo>
                      <a:pt x="401" y="532"/>
                    </a:lnTo>
                    <a:lnTo>
                      <a:pt x="400" y="531"/>
                    </a:lnTo>
                    <a:lnTo>
                      <a:pt x="399" y="530"/>
                    </a:lnTo>
                    <a:lnTo>
                      <a:pt x="397" y="530"/>
                    </a:lnTo>
                    <a:lnTo>
                      <a:pt x="395" y="530"/>
                    </a:lnTo>
                    <a:lnTo>
                      <a:pt x="394" y="531"/>
                    </a:lnTo>
                    <a:lnTo>
                      <a:pt x="393" y="532"/>
                    </a:lnTo>
                    <a:lnTo>
                      <a:pt x="393" y="533"/>
                    </a:lnTo>
                    <a:lnTo>
                      <a:pt x="313" y="533"/>
                    </a:lnTo>
                    <a:lnTo>
                      <a:pt x="313" y="532"/>
                    </a:lnTo>
                    <a:lnTo>
                      <a:pt x="312" y="531"/>
                    </a:lnTo>
                    <a:lnTo>
                      <a:pt x="310" y="530"/>
                    </a:lnTo>
                    <a:lnTo>
                      <a:pt x="308" y="530"/>
                    </a:lnTo>
                    <a:lnTo>
                      <a:pt x="307" y="530"/>
                    </a:lnTo>
                    <a:lnTo>
                      <a:pt x="305" y="531"/>
                    </a:lnTo>
                    <a:lnTo>
                      <a:pt x="304" y="532"/>
                    </a:lnTo>
                    <a:lnTo>
                      <a:pt x="304" y="533"/>
                    </a:lnTo>
                    <a:lnTo>
                      <a:pt x="258" y="533"/>
                    </a:lnTo>
                    <a:lnTo>
                      <a:pt x="257" y="531"/>
                    </a:lnTo>
                    <a:lnTo>
                      <a:pt x="256" y="530"/>
                    </a:lnTo>
                    <a:lnTo>
                      <a:pt x="255" y="528"/>
                    </a:lnTo>
                    <a:lnTo>
                      <a:pt x="252" y="527"/>
                    </a:lnTo>
                    <a:lnTo>
                      <a:pt x="250" y="527"/>
                    </a:lnTo>
                    <a:lnTo>
                      <a:pt x="248" y="527"/>
                    </a:lnTo>
                    <a:lnTo>
                      <a:pt x="245" y="527"/>
                    </a:lnTo>
                    <a:lnTo>
                      <a:pt x="243" y="528"/>
                    </a:lnTo>
                    <a:lnTo>
                      <a:pt x="241" y="530"/>
                    </a:lnTo>
                    <a:lnTo>
                      <a:pt x="240" y="531"/>
                    </a:lnTo>
                    <a:lnTo>
                      <a:pt x="240" y="533"/>
                    </a:lnTo>
                    <a:lnTo>
                      <a:pt x="233" y="533"/>
                    </a:lnTo>
                    <a:lnTo>
                      <a:pt x="233" y="532"/>
                    </a:lnTo>
                    <a:lnTo>
                      <a:pt x="232" y="531"/>
                    </a:lnTo>
                    <a:lnTo>
                      <a:pt x="231" y="530"/>
                    </a:lnTo>
                    <a:lnTo>
                      <a:pt x="229" y="530"/>
                    </a:lnTo>
                    <a:lnTo>
                      <a:pt x="227" y="530"/>
                    </a:lnTo>
                    <a:lnTo>
                      <a:pt x="226" y="531"/>
                    </a:lnTo>
                    <a:lnTo>
                      <a:pt x="225" y="532"/>
                    </a:lnTo>
                    <a:lnTo>
                      <a:pt x="224" y="533"/>
                    </a:lnTo>
                    <a:lnTo>
                      <a:pt x="217" y="533"/>
                    </a:lnTo>
                    <a:lnTo>
                      <a:pt x="217" y="532"/>
                    </a:lnTo>
                    <a:lnTo>
                      <a:pt x="216" y="531"/>
                    </a:lnTo>
                    <a:lnTo>
                      <a:pt x="214" y="530"/>
                    </a:lnTo>
                    <a:lnTo>
                      <a:pt x="213" y="530"/>
                    </a:lnTo>
                    <a:lnTo>
                      <a:pt x="211" y="530"/>
                    </a:lnTo>
                    <a:lnTo>
                      <a:pt x="209" y="531"/>
                    </a:lnTo>
                    <a:lnTo>
                      <a:pt x="208" y="532"/>
                    </a:lnTo>
                    <a:lnTo>
                      <a:pt x="208" y="533"/>
                    </a:lnTo>
                    <a:lnTo>
                      <a:pt x="196" y="533"/>
                    </a:lnTo>
                    <a:lnTo>
                      <a:pt x="196" y="532"/>
                    </a:lnTo>
                    <a:lnTo>
                      <a:pt x="195" y="531"/>
                    </a:lnTo>
                    <a:lnTo>
                      <a:pt x="194" y="530"/>
                    </a:lnTo>
                    <a:lnTo>
                      <a:pt x="192" y="530"/>
                    </a:lnTo>
                    <a:lnTo>
                      <a:pt x="190" y="530"/>
                    </a:lnTo>
                    <a:lnTo>
                      <a:pt x="189" y="531"/>
                    </a:lnTo>
                    <a:lnTo>
                      <a:pt x="188" y="532"/>
                    </a:lnTo>
                    <a:lnTo>
                      <a:pt x="188" y="533"/>
                    </a:lnTo>
                    <a:lnTo>
                      <a:pt x="186" y="533"/>
                    </a:lnTo>
                    <a:lnTo>
                      <a:pt x="185" y="532"/>
                    </a:lnTo>
                    <a:lnTo>
                      <a:pt x="184" y="531"/>
                    </a:lnTo>
                    <a:lnTo>
                      <a:pt x="183" y="530"/>
                    </a:lnTo>
                    <a:lnTo>
                      <a:pt x="181" y="530"/>
                    </a:lnTo>
                    <a:lnTo>
                      <a:pt x="179" y="530"/>
                    </a:lnTo>
                    <a:lnTo>
                      <a:pt x="178" y="531"/>
                    </a:lnTo>
                    <a:lnTo>
                      <a:pt x="177" y="532"/>
                    </a:lnTo>
                    <a:lnTo>
                      <a:pt x="177" y="533"/>
                    </a:lnTo>
                    <a:lnTo>
                      <a:pt x="172" y="533"/>
                    </a:lnTo>
                    <a:lnTo>
                      <a:pt x="172" y="532"/>
                    </a:lnTo>
                    <a:lnTo>
                      <a:pt x="171" y="531"/>
                    </a:lnTo>
                    <a:lnTo>
                      <a:pt x="169" y="530"/>
                    </a:lnTo>
                    <a:lnTo>
                      <a:pt x="168" y="530"/>
                    </a:lnTo>
                    <a:lnTo>
                      <a:pt x="166" y="530"/>
                    </a:lnTo>
                    <a:lnTo>
                      <a:pt x="164" y="531"/>
                    </a:lnTo>
                    <a:lnTo>
                      <a:pt x="163" y="532"/>
                    </a:lnTo>
                    <a:lnTo>
                      <a:pt x="163" y="533"/>
                    </a:lnTo>
                    <a:lnTo>
                      <a:pt x="163" y="532"/>
                    </a:lnTo>
                    <a:lnTo>
                      <a:pt x="162" y="531"/>
                    </a:lnTo>
                    <a:lnTo>
                      <a:pt x="160" y="530"/>
                    </a:lnTo>
                    <a:lnTo>
                      <a:pt x="159" y="530"/>
                    </a:lnTo>
                    <a:lnTo>
                      <a:pt x="157" y="530"/>
                    </a:lnTo>
                    <a:lnTo>
                      <a:pt x="155" y="531"/>
                    </a:lnTo>
                    <a:lnTo>
                      <a:pt x="154" y="532"/>
                    </a:lnTo>
                    <a:lnTo>
                      <a:pt x="154" y="533"/>
                    </a:lnTo>
                    <a:lnTo>
                      <a:pt x="145" y="533"/>
                    </a:lnTo>
                    <a:lnTo>
                      <a:pt x="145" y="532"/>
                    </a:lnTo>
                    <a:lnTo>
                      <a:pt x="144" y="531"/>
                    </a:lnTo>
                    <a:lnTo>
                      <a:pt x="142" y="530"/>
                    </a:lnTo>
                    <a:lnTo>
                      <a:pt x="141" y="530"/>
                    </a:lnTo>
                    <a:lnTo>
                      <a:pt x="139" y="530"/>
                    </a:lnTo>
                    <a:lnTo>
                      <a:pt x="137" y="531"/>
                    </a:lnTo>
                    <a:lnTo>
                      <a:pt x="136" y="532"/>
                    </a:lnTo>
                    <a:lnTo>
                      <a:pt x="136" y="533"/>
                    </a:lnTo>
                    <a:lnTo>
                      <a:pt x="88" y="533"/>
                    </a:lnTo>
                    <a:lnTo>
                      <a:pt x="87" y="532"/>
                    </a:lnTo>
                    <a:lnTo>
                      <a:pt x="86" y="531"/>
                    </a:lnTo>
                    <a:lnTo>
                      <a:pt x="85" y="530"/>
                    </a:lnTo>
                    <a:lnTo>
                      <a:pt x="83" y="530"/>
                    </a:lnTo>
                    <a:lnTo>
                      <a:pt x="81" y="530"/>
                    </a:lnTo>
                    <a:lnTo>
                      <a:pt x="80" y="531"/>
                    </a:lnTo>
                    <a:lnTo>
                      <a:pt x="79" y="532"/>
                    </a:lnTo>
                    <a:lnTo>
                      <a:pt x="79" y="533"/>
                    </a:lnTo>
                    <a:lnTo>
                      <a:pt x="68" y="533"/>
                    </a:lnTo>
                    <a:lnTo>
                      <a:pt x="67" y="532"/>
                    </a:lnTo>
                    <a:lnTo>
                      <a:pt x="66" y="531"/>
                    </a:lnTo>
                    <a:lnTo>
                      <a:pt x="65" y="530"/>
                    </a:lnTo>
                    <a:lnTo>
                      <a:pt x="63" y="530"/>
                    </a:lnTo>
                    <a:lnTo>
                      <a:pt x="62" y="530"/>
                    </a:lnTo>
                    <a:lnTo>
                      <a:pt x="60" y="531"/>
                    </a:lnTo>
                    <a:lnTo>
                      <a:pt x="59" y="532"/>
                    </a:lnTo>
                    <a:lnTo>
                      <a:pt x="59" y="533"/>
                    </a:lnTo>
                    <a:lnTo>
                      <a:pt x="46" y="533"/>
                    </a:lnTo>
                    <a:lnTo>
                      <a:pt x="46" y="532"/>
                    </a:lnTo>
                    <a:lnTo>
                      <a:pt x="45" y="531"/>
                    </a:lnTo>
                    <a:lnTo>
                      <a:pt x="43" y="530"/>
                    </a:lnTo>
                    <a:lnTo>
                      <a:pt x="41" y="530"/>
                    </a:lnTo>
                    <a:lnTo>
                      <a:pt x="40" y="530"/>
                    </a:lnTo>
                    <a:lnTo>
                      <a:pt x="38" y="531"/>
                    </a:lnTo>
                    <a:lnTo>
                      <a:pt x="37" y="532"/>
                    </a:lnTo>
                    <a:lnTo>
                      <a:pt x="37" y="533"/>
                    </a:lnTo>
                    <a:lnTo>
                      <a:pt x="23" y="533"/>
                    </a:lnTo>
                    <a:lnTo>
                      <a:pt x="22" y="532"/>
                    </a:lnTo>
                    <a:lnTo>
                      <a:pt x="21" y="531"/>
                    </a:lnTo>
                    <a:lnTo>
                      <a:pt x="20" y="530"/>
                    </a:lnTo>
                    <a:lnTo>
                      <a:pt x="18" y="530"/>
                    </a:lnTo>
                    <a:lnTo>
                      <a:pt x="16" y="530"/>
                    </a:lnTo>
                    <a:lnTo>
                      <a:pt x="15" y="531"/>
                    </a:lnTo>
                    <a:lnTo>
                      <a:pt x="14" y="532"/>
                    </a:lnTo>
                    <a:lnTo>
                      <a:pt x="14" y="533"/>
                    </a:lnTo>
                    <a:lnTo>
                      <a:pt x="0" y="533"/>
                    </a:lnTo>
                    <a:lnTo>
                      <a:pt x="0" y="582"/>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22" name="Freeform 854"/>
              <p:cNvSpPr>
                <a:spLocks/>
              </p:cNvSpPr>
              <p:nvPr/>
            </p:nvSpPr>
            <p:spPr bwMode="auto">
              <a:xfrm>
                <a:off x="3294" y="1628"/>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23" name="Freeform 855"/>
              <p:cNvSpPr>
                <a:spLocks/>
              </p:cNvSpPr>
              <p:nvPr/>
            </p:nvSpPr>
            <p:spPr bwMode="auto">
              <a:xfrm>
                <a:off x="2526" y="2218"/>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24" name="Freeform 856"/>
              <p:cNvSpPr>
                <a:spLocks/>
              </p:cNvSpPr>
              <p:nvPr/>
            </p:nvSpPr>
            <p:spPr bwMode="auto">
              <a:xfrm>
                <a:off x="2401" y="1408"/>
                <a:ext cx="1124" cy="811"/>
              </a:xfrm>
              <a:custGeom>
                <a:avLst/>
                <a:gdLst>
                  <a:gd name="T0" fmla="*/ 1111 w 1124"/>
                  <a:gd name="T1" fmla="*/ 3 h 811"/>
                  <a:gd name="T2" fmla="*/ 1088 w 1124"/>
                  <a:gd name="T3" fmla="*/ 6 h 811"/>
                  <a:gd name="T4" fmla="*/ 1080 w 1124"/>
                  <a:gd name="T5" fmla="*/ 6 h 811"/>
                  <a:gd name="T6" fmla="*/ 1050 w 1124"/>
                  <a:gd name="T7" fmla="*/ 3 h 811"/>
                  <a:gd name="T8" fmla="*/ 1036 w 1124"/>
                  <a:gd name="T9" fmla="*/ 6 h 811"/>
                  <a:gd name="T10" fmla="*/ 1027 w 1124"/>
                  <a:gd name="T11" fmla="*/ 6 h 811"/>
                  <a:gd name="T12" fmla="*/ 1010 w 1124"/>
                  <a:gd name="T13" fmla="*/ 3 h 811"/>
                  <a:gd name="T14" fmla="*/ 992 w 1124"/>
                  <a:gd name="T15" fmla="*/ 6 h 811"/>
                  <a:gd name="T16" fmla="*/ 983 w 1124"/>
                  <a:gd name="T17" fmla="*/ 6 h 811"/>
                  <a:gd name="T18" fmla="*/ 967 w 1124"/>
                  <a:gd name="T19" fmla="*/ 3 h 811"/>
                  <a:gd name="T20" fmla="*/ 922 w 1124"/>
                  <a:gd name="T21" fmla="*/ 5 h 811"/>
                  <a:gd name="T22" fmla="*/ 911 w 1124"/>
                  <a:gd name="T23" fmla="*/ 0 h 811"/>
                  <a:gd name="T24" fmla="*/ 843 w 1124"/>
                  <a:gd name="T25" fmla="*/ 7 h 811"/>
                  <a:gd name="T26" fmla="*/ 836 w 1124"/>
                  <a:gd name="T27" fmla="*/ 4 h 811"/>
                  <a:gd name="T28" fmla="*/ 768 w 1124"/>
                  <a:gd name="T29" fmla="*/ 4 h 811"/>
                  <a:gd name="T30" fmla="*/ 749 w 1124"/>
                  <a:gd name="T31" fmla="*/ 7 h 811"/>
                  <a:gd name="T32" fmla="*/ 741 w 1124"/>
                  <a:gd name="T33" fmla="*/ 4 h 811"/>
                  <a:gd name="T34" fmla="*/ 722 w 1124"/>
                  <a:gd name="T35" fmla="*/ 4 h 811"/>
                  <a:gd name="T36" fmla="*/ 705 w 1124"/>
                  <a:gd name="T37" fmla="*/ 7 h 811"/>
                  <a:gd name="T38" fmla="*/ 697 w 1124"/>
                  <a:gd name="T39" fmla="*/ 4 h 811"/>
                  <a:gd name="T40" fmla="*/ 682 w 1124"/>
                  <a:gd name="T41" fmla="*/ 4 h 811"/>
                  <a:gd name="T42" fmla="*/ 627 w 1124"/>
                  <a:gd name="T43" fmla="*/ 7 h 811"/>
                  <a:gd name="T44" fmla="*/ 620 w 1124"/>
                  <a:gd name="T45" fmla="*/ 4 h 811"/>
                  <a:gd name="T46" fmla="*/ 587 w 1124"/>
                  <a:gd name="T47" fmla="*/ 2 h 811"/>
                  <a:gd name="T48" fmla="*/ 575 w 1124"/>
                  <a:gd name="T49" fmla="*/ 4 h 811"/>
                  <a:gd name="T50" fmla="*/ 557 w 1124"/>
                  <a:gd name="T51" fmla="*/ 4 h 811"/>
                  <a:gd name="T52" fmla="*/ 533 w 1124"/>
                  <a:gd name="T53" fmla="*/ 7 h 811"/>
                  <a:gd name="T54" fmla="*/ 524 w 1124"/>
                  <a:gd name="T55" fmla="*/ 1 h 811"/>
                  <a:gd name="T56" fmla="*/ 512 w 1124"/>
                  <a:gd name="T57" fmla="*/ 7 h 811"/>
                  <a:gd name="T58" fmla="*/ 503 w 1124"/>
                  <a:gd name="T59" fmla="*/ 1 h 811"/>
                  <a:gd name="T60" fmla="*/ 482 w 1124"/>
                  <a:gd name="T61" fmla="*/ 7 h 811"/>
                  <a:gd name="T62" fmla="*/ 474 w 1124"/>
                  <a:gd name="T63" fmla="*/ 4 h 811"/>
                  <a:gd name="T64" fmla="*/ 466 w 1124"/>
                  <a:gd name="T65" fmla="*/ 4 h 811"/>
                  <a:gd name="T66" fmla="*/ 454 w 1124"/>
                  <a:gd name="T67" fmla="*/ 7 h 811"/>
                  <a:gd name="T68" fmla="*/ 445 w 1124"/>
                  <a:gd name="T69" fmla="*/ 2 h 811"/>
                  <a:gd name="T70" fmla="*/ 431 w 1124"/>
                  <a:gd name="T71" fmla="*/ 6 h 811"/>
                  <a:gd name="T72" fmla="*/ 423 w 1124"/>
                  <a:gd name="T73" fmla="*/ 6 h 811"/>
                  <a:gd name="T74" fmla="*/ 418 w 1124"/>
                  <a:gd name="T75" fmla="*/ 3 h 811"/>
                  <a:gd name="T76" fmla="*/ 376 w 1124"/>
                  <a:gd name="T77" fmla="*/ 6 h 811"/>
                  <a:gd name="T78" fmla="*/ 368 w 1124"/>
                  <a:gd name="T79" fmla="*/ 6 h 811"/>
                  <a:gd name="T80" fmla="*/ 292 w 1124"/>
                  <a:gd name="T81" fmla="*/ 3 h 811"/>
                  <a:gd name="T82" fmla="*/ 276 w 1124"/>
                  <a:gd name="T83" fmla="*/ 6 h 811"/>
                  <a:gd name="T84" fmla="*/ 268 w 1124"/>
                  <a:gd name="T85" fmla="*/ 6 h 811"/>
                  <a:gd name="T86" fmla="*/ 245 w 1124"/>
                  <a:gd name="T87" fmla="*/ 3 h 811"/>
                  <a:gd name="T88" fmla="*/ 231 w 1124"/>
                  <a:gd name="T89" fmla="*/ 6 h 811"/>
                  <a:gd name="T90" fmla="*/ 222 w 1124"/>
                  <a:gd name="T91" fmla="*/ 6 h 811"/>
                  <a:gd name="T92" fmla="*/ 211 w 1124"/>
                  <a:gd name="T93" fmla="*/ 3 h 811"/>
                  <a:gd name="T94" fmla="*/ 192 w 1124"/>
                  <a:gd name="T95" fmla="*/ 6 h 811"/>
                  <a:gd name="T96" fmla="*/ 184 w 1124"/>
                  <a:gd name="T97" fmla="*/ 6 h 811"/>
                  <a:gd name="T98" fmla="*/ 126 w 1124"/>
                  <a:gd name="T99" fmla="*/ 3 h 811"/>
                  <a:gd name="T100" fmla="*/ 108 w 1124"/>
                  <a:gd name="T101" fmla="*/ 6 h 811"/>
                  <a:gd name="T102" fmla="*/ 100 w 1124"/>
                  <a:gd name="T103" fmla="*/ 6 h 811"/>
                  <a:gd name="T104" fmla="*/ 130 w 1124"/>
                  <a:gd name="T105" fmla="*/ 362 h 811"/>
                  <a:gd name="T106" fmla="*/ 138 w 1124"/>
                  <a:gd name="T107" fmla="*/ 364 h 811"/>
                  <a:gd name="T108" fmla="*/ 148 w 1124"/>
                  <a:gd name="T109" fmla="*/ 359 h 811"/>
                  <a:gd name="T110" fmla="*/ 157 w 1124"/>
                  <a:gd name="T111" fmla="*/ 364 h 811"/>
                  <a:gd name="T112" fmla="*/ 165 w 1124"/>
                  <a:gd name="T113" fmla="*/ 362 h 8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24"/>
                  <a:gd name="T172" fmla="*/ 0 h 811"/>
                  <a:gd name="T173" fmla="*/ 1124 w 1124"/>
                  <a:gd name="T174" fmla="*/ 811 h 81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24" h="811">
                    <a:moveTo>
                      <a:pt x="1124" y="7"/>
                    </a:moveTo>
                    <a:lnTo>
                      <a:pt x="1116" y="7"/>
                    </a:lnTo>
                    <a:lnTo>
                      <a:pt x="1115" y="6"/>
                    </a:lnTo>
                    <a:lnTo>
                      <a:pt x="1114" y="4"/>
                    </a:lnTo>
                    <a:lnTo>
                      <a:pt x="1113" y="4"/>
                    </a:lnTo>
                    <a:lnTo>
                      <a:pt x="1111" y="3"/>
                    </a:lnTo>
                    <a:lnTo>
                      <a:pt x="1109" y="4"/>
                    </a:lnTo>
                    <a:lnTo>
                      <a:pt x="1108" y="4"/>
                    </a:lnTo>
                    <a:lnTo>
                      <a:pt x="1107" y="6"/>
                    </a:lnTo>
                    <a:lnTo>
                      <a:pt x="1107" y="7"/>
                    </a:lnTo>
                    <a:lnTo>
                      <a:pt x="1089" y="7"/>
                    </a:lnTo>
                    <a:lnTo>
                      <a:pt x="1088" y="6"/>
                    </a:lnTo>
                    <a:lnTo>
                      <a:pt x="1087" y="4"/>
                    </a:lnTo>
                    <a:lnTo>
                      <a:pt x="1086" y="4"/>
                    </a:lnTo>
                    <a:lnTo>
                      <a:pt x="1084" y="3"/>
                    </a:lnTo>
                    <a:lnTo>
                      <a:pt x="1083" y="4"/>
                    </a:lnTo>
                    <a:lnTo>
                      <a:pt x="1081" y="4"/>
                    </a:lnTo>
                    <a:lnTo>
                      <a:pt x="1080" y="6"/>
                    </a:lnTo>
                    <a:lnTo>
                      <a:pt x="1080" y="7"/>
                    </a:lnTo>
                    <a:lnTo>
                      <a:pt x="1054" y="7"/>
                    </a:lnTo>
                    <a:lnTo>
                      <a:pt x="1054" y="6"/>
                    </a:lnTo>
                    <a:lnTo>
                      <a:pt x="1053" y="4"/>
                    </a:lnTo>
                    <a:lnTo>
                      <a:pt x="1052" y="4"/>
                    </a:lnTo>
                    <a:lnTo>
                      <a:pt x="1050" y="3"/>
                    </a:lnTo>
                    <a:lnTo>
                      <a:pt x="1048" y="4"/>
                    </a:lnTo>
                    <a:lnTo>
                      <a:pt x="1047" y="4"/>
                    </a:lnTo>
                    <a:lnTo>
                      <a:pt x="1046" y="6"/>
                    </a:lnTo>
                    <a:lnTo>
                      <a:pt x="1045" y="7"/>
                    </a:lnTo>
                    <a:lnTo>
                      <a:pt x="1036" y="7"/>
                    </a:lnTo>
                    <a:lnTo>
                      <a:pt x="1036" y="6"/>
                    </a:lnTo>
                    <a:lnTo>
                      <a:pt x="1034" y="4"/>
                    </a:lnTo>
                    <a:lnTo>
                      <a:pt x="1033" y="4"/>
                    </a:lnTo>
                    <a:lnTo>
                      <a:pt x="1031" y="3"/>
                    </a:lnTo>
                    <a:lnTo>
                      <a:pt x="1030" y="4"/>
                    </a:lnTo>
                    <a:lnTo>
                      <a:pt x="1028" y="4"/>
                    </a:lnTo>
                    <a:lnTo>
                      <a:pt x="1027" y="6"/>
                    </a:lnTo>
                    <a:lnTo>
                      <a:pt x="1027" y="7"/>
                    </a:lnTo>
                    <a:lnTo>
                      <a:pt x="1015" y="7"/>
                    </a:lnTo>
                    <a:lnTo>
                      <a:pt x="1014" y="6"/>
                    </a:lnTo>
                    <a:lnTo>
                      <a:pt x="1013" y="4"/>
                    </a:lnTo>
                    <a:lnTo>
                      <a:pt x="1012" y="4"/>
                    </a:lnTo>
                    <a:lnTo>
                      <a:pt x="1010" y="3"/>
                    </a:lnTo>
                    <a:lnTo>
                      <a:pt x="1008" y="4"/>
                    </a:lnTo>
                    <a:lnTo>
                      <a:pt x="1007" y="4"/>
                    </a:lnTo>
                    <a:lnTo>
                      <a:pt x="1006" y="6"/>
                    </a:lnTo>
                    <a:lnTo>
                      <a:pt x="1005" y="7"/>
                    </a:lnTo>
                    <a:lnTo>
                      <a:pt x="992" y="7"/>
                    </a:lnTo>
                    <a:lnTo>
                      <a:pt x="992" y="6"/>
                    </a:lnTo>
                    <a:lnTo>
                      <a:pt x="991" y="4"/>
                    </a:lnTo>
                    <a:lnTo>
                      <a:pt x="989" y="4"/>
                    </a:lnTo>
                    <a:lnTo>
                      <a:pt x="987" y="3"/>
                    </a:lnTo>
                    <a:lnTo>
                      <a:pt x="986" y="4"/>
                    </a:lnTo>
                    <a:lnTo>
                      <a:pt x="984" y="4"/>
                    </a:lnTo>
                    <a:lnTo>
                      <a:pt x="983" y="6"/>
                    </a:lnTo>
                    <a:lnTo>
                      <a:pt x="983" y="7"/>
                    </a:lnTo>
                    <a:lnTo>
                      <a:pt x="971" y="7"/>
                    </a:lnTo>
                    <a:lnTo>
                      <a:pt x="971" y="6"/>
                    </a:lnTo>
                    <a:lnTo>
                      <a:pt x="970" y="4"/>
                    </a:lnTo>
                    <a:lnTo>
                      <a:pt x="969" y="4"/>
                    </a:lnTo>
                    <a:lnTo>
                      <a:pt x="967" y="3"/>
                    </a:lnTo>
                    <a:lnTo>
                      <a:pt x="965" y="4"/>
                    </a:lnTo>
                    <a:lnTo>
                      <a:pt x="964" y="4"/>
                    </a:lnTo>
                    <a:lnTo>
                      <a:pt x="963" y="6"/>
                    </a:lnTo>
                    <a:lnTo>
                      <a:pt x="962" y="7"/>
                    </a:lnTo>
                    <a:lnTo>
                      <a:pt x="923" y="7"/>
                    </a:lnTo>
                    <a:lnTo>
                      <a:pt x="922" y="5"/>
                    </a:lnTo>
                    <a:lnTo>
                      <a:pt x="922" y="3"/>
                    </a:lnTo>
                    <a:lnTo>
                      <a:pt x="920" y="2"/>
                    </a:lnTo>
                    <a:lnTo>
                      <a:pt x="918" y="1"/>
                    </a:lnTo>
                    <a:lnTo>
                      <a:pt x="916" y="0"/>
                    </a:lnTo>
                    <a:lnTo>
                      <a:pt x="914" y="0"/>
                    </a:lnTo>
                    <a:lnTo>
                      <a:pt x="911" y="0"/>
                    </a:lnTo>
                    <a:lnTo>
                      <a:pt x="909" y="1"/>
                    </a:lnTo>
                    <a:lnTo>
                      <a:pt x="908" y="2"/>
                    </a:lnTo>
                    <a:lnTo>
                      <a:pt x="906" y="3"/>
                    </a:lnTo>
                    <a:lnTo>
                      <a:pt x="905" y="5"/>
                    </a:lnTo>
                    <a:lnTo>
                      <a:pt x="905" y="7"/>
                    </a:lnTo>
                    <a:lnTo>
                      <a:pt x="843" y="7"/>
                    </a:lnTo>
                    <a:lnTo>
                      <a:pt x="843" y="6"/>
                    </a:lnTo>
                    <a:lnTo>
                      <a:pt x="842" y="4"/>
                    </a:lnTo>
                    <a:lnTo>
                      <a:pt x="841" y="4"/>
                    </a:lnTo>
                    <a:lnTo>
                      <a:pt x="839" y="3"/>
                    </a:lnTo>
                    <a:lnTo>
                      <a:pt x="837" y="4"/>
                    </a:lnTo>
                    <a:lnTo>
                      <a:pt x="836" y="4"/>
                    </a:lnTo>
                    <a:lnTo>
                      <a:pt x="835" y="6"/>
                    </a:lnTo>
                    <a:lnTo>
                      <a:pt x="834" y="7"/>
                    </a:lnTo>
                    <a:lnTo>
                      <a:pt x="770" y="7"/>
                    </a:lnTo>
                    <a:lnTo>
                      <a:pt x="770" y="6"/>
                    </a:lnTo>
                    <a:lnTo>
                      <a:pt x="769" y="4"/>
                    </a:lnTo>
                    <a:lnTo>
                      <a:pt x="768" y="4"/>
                    </a:lnTo>
                    <a:lnTo>
                      <a:pt x="766" y="3"/>
                    </a:lnTo>
                    <a:lnTo>
                      <a:pt x="764" y="4"/>
                    </a:lnTo>
                    <a:lnTo>
                      <a:pt x="763" y="4"/>
                    </a:lnTo>
                    <a:lnTo>
                      <a:pt x="762" y="6"/>
                    </a:lnTo>
                    <a:lnTo>
                      <a:pt x="761" y="7"/>
                    </a:lnTo>
                    <a:lnTo>
                      <a:pt x="749" y="7"/>
                    </a:lnTo>
                    <a:lnTo>
                      <a:pt x="748" y="6"/>
                    </a:lnTo>
                    <a:lnTo>
                      <a:pt x="747" y="4"/>
                    </a:lnTo>
                    <a:lnTo>
                      <a:pt x="746" y="4"/>
                    </a:lnTo>
                    <a:lnTo>
                      <a:pt x="744" y="3"/>
                    </a:lnTo>
                    <a:lnTo>
                      <a:pt x="743" y="4"/>
                    </a:lnTo>
                    <a:lnTo>
                      <a:pt x="741" y="4"/>
                    </a:lnTo>
                    <a:lnTo>
                      <a:pt x="740" y="6"/>
                    </a:lnTo>
                    <a:lnTo>
                      <a:pt x="740" y="7"/>
                    </a:lnTo>
                    <a:lnTo>
                      <a:pt x="725" y="7"/>
                    </a:lnTo>
                    <a:lnTo>
                      <a:pt x="725" y="6"/>
                    </a:lnTo>
                    <a:lnTo>
                      <a:pt x="724" y="4"/>
                    </a:lnTo>
                    <a:lnTo>
                      <a:pt x="722" y="4"/>
                    </a:lnTo>
                    <a:lnTo>
                      <a:pt x="721" y="3"/>
                    </a:lnTo>
                    <a:lnTo>
                      <a:pt x="719" y="4"/>
                    </a:lnTo>
                    <a:lnTo>
                      <a:pt x="717" y="4"/>
                    </a:lnTo>
                    <a:lnTo>
                      <a:pt x="717" y="6"/>
                    </a:lnTo>
                    <a:lnTo>
                      <a:pt x="716" y="7"/>
                    </a:lnTo>
                    <a:lnTo>
                      <a:pt x="705" y="7"/>
                    </a:lnTo>
                    <a:lnTo>
                      <a:pt x="705" y="6"/>
                    </a:lnTo>
                    <a:lnTo>
                      <a:pt x="704" y="4"/>
                    </a:lnTo>
                    <a:lnTo>
                      <a:pt x="702" y="4"/>
                    </a:lnTo>
                    <a:lnTo>
                      <a:pt x="700" y="3"/>
                    </a:lnTo>
                    <a:lnTo>
                      <a:pt x="699" y="4"/>
                    </a:lnTo>
                    <a:lnTo>
                      <a:pt x="697" y="4"/>
                    </a:lnTo>
                    <a:lnTo>
                      <a:pt x="696" y="6"/>
                    </a:lnTo>
                    <a:lnTo>
                      <a:pt x="696" y="7"/>
                    </a:lnTo>
                    <a:lnTo>
                      <a:pt x="685" y="7"/>
                    </a:lnTo>
                    <a:lnTo>
                      <a:pt x="684" y="6"/>
                    </a:lnTo>
                    <a:lnTo>
                      <a:pt x="683" y="4"/>
                    </a:lnTo>
                    <a:lnTo>
                      <a:pt x="682" y="4"/>
                    </a:lnTo>
                    <a:lnTo>
                      <a:pt x="680" y="3"/>
                    </a:lnTo>
                    <a:lnTo>
                      <a:pt x="678" y="4"/>
                    </a:lnTo>
                    <a:lnTo>
                      <a:pt x="677" y="4"/>
                    </a:lnTo>
                    <a:lnTo>
                      <a:pt x="676" y="6"/>
                    </a:lnTo>
                    <a:lnTo>
                      <a:pt x="676" y="7"/>
                    </a:lnTo>
                    <a:lnTo>
                      <a:pt x="627" y="7"/>
                    </a:lnTo>
                    <a:lnTo>
                      <a:pt x="627" y="6"/>
                    </a:lnTo>
                    <a:lnTo>
                      <a:pt x="626" y="4"/>
                    </a:lnTo>
                    <a:lnTo>
                      <a:pt x="624" y="4"/>
                    </a:lnTo>
                    <a:lnTo>
                      <a:pt x="623" y="3"/>
                    </a:lnTo>
                    <a:lnTo>
                      <a:pt x="621" y="4"/>
                    </a:lnTo>
                    <a:lnTo>
                      <a:pt x="620" y="4"/>
                    </a:lnTo>
                    <a:lnTo>
                      <a:pt x="619" y="6"/>
                    </a:lnTo>
                    <a:lnTo>
                      <a:pt x="618" y="7"/>
                    </a:lnTo>
                    <a:lnTo>
                      <a:pt x="590" y="7"/>
                    </a:lnTo>
                    <a:lnTo>
                      <a:pt x="589" y="5"/>
                    </a:lnTo>
                    <a:lnTo>
                      <a:pt x="588" y="4"/>
                    </a:lnTo>
                    <a:lnTo>
                      <a:pt x="587" y="2"/>
                    </a:lnTo>
                    <a:lnTo>
                      <a:pt x="585" y="2"/>
                    </a:lnTo>
                    <a:lnTo>
                      <a:pt x="583" y="1"/>
                    </a:lnTo>
                    <a:lnTo>
                      <a:pt x="581" y="1"/>
                    </a:lnTo>
                    <a:lnTo>
                      <a:pt x="578" y="2"/>
                    </a:lnTo>
                    <a:lnTo>
                      <a:pt x="577" y="2"/>
                    </a:lnTo>
                    <a:lnTo>
                      <a:pt x="575" y="4"/>
                    </a:lnTo>
                    <a:lnTo>
                      <a:pt x="574" y="5"/>
                    </a:lnTo>
                    <a:lnTo>
                      <a:pt x="574" y="7"/>
                    </a:lnTo>
                    <a:lnTo>
                      <a:pt x="560" y="7"/>
                    </a:lnTo>
                    <a:lnTo>
                      <a:pt x="559" y="6"/>
                    </a:lnTo>
                    <a:lnTo>
                      <a:pt x="558" y="4"/>
                    </a:lnTo>
                    <a:lnTo>
                      <a:pt x="557" y="4"/>
                    </a:lnTo>
                    <a:lnTo>
                      <a:pt x="555" y="3"/>
                    </a:lnTo>
                    <a:lnTo>
                      <a:pt x="553" y="4"/>
                    </a:lnTo>
                    <a:lnTo>
                      <a:pt x="552" y="4"/>
                    </a:lnTo>
                    <a:lnTo>
                      <a:pt x="551" y="6"/>
                    </a:lnTo>
                    <a:lnTo>
                      <a:pt x="551" y="7"/>
                    </a:lnTo>
                    <a:lnTo>
                      <a:pt x="533" y="7"/>
                    </a:lnTo>
                    <a:lnTo>
                      <a:pt x="532" y="5"/>
                    </a:lnTo>
                    <a:lnTo>
                      <a:pt x="531" y="4"/>
                    </a:lnTo>
                    <a:lnTo>
                      <a:pt x="530" y="2"/>
                    </a:lnTo>
                    <a:lnTo>
                      <a:pt x="528" y="2"/>
                    </a:lnTo>
                    <a:lnTo>
                      <a:pt x="526" y="1"/>
                    </a:lnTo>
                    <a:lnTo>
                      <a:pt x="524" y="1"/>
                    </a:lnTo>
                    <a:lnTo>
                      <a:pt x="522" y="2"/>
                    </a:lnTo>
                    <a:lnTo>
                      <a:pt x="520" y="2"/>
                    </a:lnTo>
                    <a:lnTo>
                      <a:pt x="518" y="4"/>
                    </a:lnTo>
                    <a:lnTo>
                      <a:pt x="517" y="5"/>
                    </a:lnTo>
                    <a:lnTo>
                      <a:pt x="517" y="7"/>
                    </a:lnTo>
                    <a:lnTo>
                      <a:pt x="512" y="7"/>
                    </a:lnTo>
                    <a:lnTo>
                      <a:pt x="512" y="5"/>
                    </a:lnTo>
                    <a:lnTo>
                      <a:pt x="511" y="4"/>
                    </a:lnTo>
                    <a:lnTo>
                      <a:pt x="510" y="2"/>
                    </a:lnTo>
                    <a:lnTo>
                      <a:pt x="508" y="2"/>
                    </a:lnTo>
                    <a:lnTo>
                      <a:pt x="506" y="1"/>
                    </a:lnTo>
                    <a:lnTo>
                      <a:pt x="503" y="1"/>
                    </a:lnTo>
                    <a:lnTo>
                      <a:pt x="501" y="2"/>
                    </a:lnTo>
                    <a:lnTo>
                      <a:pt x="499" y="2"/>
                    </a:lnTo>
                    <a:lnTo>
                      <a:pt x="498" y="4"/>
                    </a:lnTo>
                    <a:lnTo>
                      <a:pt x="497" y="5"/>
                    </a:lnTo>
                    <a:lnTo>
                      <a:pt x="497" y="7"/>
                    </a:lnTo>
                    <a:lnTo>
                      <a:pt x="482" y="7"/>
                    </a:lnTo>
                    <a:lnTo>
                      <a:pt x="482" y="6"/>
                    </a:lnTo>
                    <a:lnTo>
                      <a:pt x="481" y="4"/>
                    </a:lnTo>
                    <a:lnTo>
                      <a:pt x="479" y="4"/>
                    </a:lnTo>
                    <a:lnTo>
                      <a:pt x="478" y="3"/>
                    </a:lnTo>
                    <a:lnTo>
                      <a:pt x="476" y="4"/>
                    </a:lnTo>
                    <a:lnTo>
                      <a:pt x="474" y="4"/>
                    </a:lnTo>
                    <a:lnTo>
                      <a:pt x="473" y="6"/>
                    </a:lnTo>
                    <a:lnTo>
                      <a:pt x="473" y="7"/>
                    </a:lnTo>
                    <a:lnTo>
                      <a:pt x="468" y="7"/>
                    </a:lnTo>
                    <a:lnTo>
                      <a:pt x="468" y="6"/>
                    </a:lnTo>
                    <a:lnTo>
                      <a:pt x="467" y="4"/>
                    </a:lnTo>
                    <a:lnTo>
                      <a:pt x="466" y="4"/>
                    </a:lnTo>
                    <a:lnTo>
                      <a:pt x="464" y="3"/>
                    </a:lnTo>
                    <a:lnTo>
                      <a:pt x="462" y="4"/>
                    </a:lnTo>
                    <a:lnTo>
                      <a:pt x="461" y="4"/>
                    </a:lnTo>
                    <a:lnTo>
                      <a:pt x="460" y="6"/>
                    </a:lnTo>
                    <a:lnTo>
                      <a:pt x="460" y="7"/>
                    </a:lnTo>
                    <a:lnTo>
                      <a:pt x="454" y="7"/>
                    </a:lnTo>
                    <a:lnTo>
                      <a:pt x="454" y="5"/>
                    </a:lnTo>
                    <a:lnTo>
                      <a:pt x="453" y="4"/>
                    </a:lnTo>
                    <a:lnTo>
                      <a:pt x="451" y="3"/>
                    </a:lnTo>
                    <a:lnTo>
                      <a:pt x="450" y="2"/>
                    </a:lnTo>
                    <a:lnTo>
                      <a:pt x="447" y="2"/>
                    </a:lnTo>
                    <a:lnTo>
                      <a:pt x="445" y="2"/>
                    </a:lnTo>
                    <a:lnTo>
                      <a:pt x="444" y="3"/>
                    </a:lnTo>
                    <a:lnTo>
                      <a:pt x="442" y="4"/>
                    </a:lnTo>
                    <a:lnTo>
                      <a:pt x="441" y="5"/>
                    </a:lnTo>
                    <a:lnTo>
                      <a:pt x="441" y="7"/>
                    </a:lnTo>
                    <a:lnTo>
                      <a:pt x="432" y="7"/>
                    </a:lnTo>
                    <a:lnTo>
                      <a:pt x="431" y="6"/>
                    </a:lnTo>
                    <a:lnTo>
                      <a:pt x="430" y="4"/>
                    </a:lnTo>
                    <a:lnTo>
                      <a:pt x="429" y="4"/>
                    </a:lnTo>
                    <a:lnTo>
                      <a:pt x="427" y="3"/>
                    </a:lnTo>
                    <a:lnTo>
                      <a:pt x="426" y="4"/>
                    </a:lnTo>
                    <a:lnTo>
                      <a:pt x="424" y="4"/>
                    </a:lnTo>
                    <a:lnTo>
                      <a:pt x="423" y="6"/>
                    </a:lnTo>
                    <a:lnTo>
                      <a:pt x="423" y="7"/>
                    </a:lnTo>
                    <a:lnTo>
                      <a:pt x="422" y="7"/>
                    </a:lnTo>
                    <a:lnTo>
                      <a:pt x="422" y="6"/>
                    </a:lnTo>
                    <a:lnTo>
                      <a:pt x="421" y="4"/>
                    </a:lnTo>
                    <a:lnTo>
                      <a:pt x="420" y="4"/>
                    </a:lnTo>
                    <a:lnTo>
                      <a:pt x="418" y="3"/>
                    </a:lnTo>
                    <a:lnTo>
                      <a:pt x="416" y="4"/>
                    </a:lnTo>
                    <a:lnTo>
                      <a:pt x="415" y="4"/>
                    </a:lnTo>
                    <a:lnTo>
                      <a:pt x="414" y="6"/>
                    </a:lnTo>
                    <a:lnTo>
                      <a:pt x="413" y="7"/>
                    </a:lnTo>
                    <a:lnTo>
                      <a:pt x="377" y="7"/>
                    </a:lnTo>
                    <a:lnTo>
                      <a:pt x="376" y="6"/>
                    </a:lnTo>
                    <a:lnTo>
                      <a:pt x="375" y="4"/>
                    </a:lnTo>
                    <a:lnTo>
                      <a:pt x="374" y="4"/>
                    </a:lnTo>
                    <a:lnTo>
                      <a:pt x="372" y="3"/>
                    </a:lnTo>
                    <a:lnTo>
                      <a:pt x="370" y="4"/>
                    </a:lnTo>
                    <a:lnTo>
                      <a:pt x="369" y="4"/>
                    </a:lnTo>
                    <a:lnTo>
                      <a:pt x="368" y="6"/>
                    </a:lnTo>
                    <a:lnTo>
                      <a:pt x="368" y="7"/>
                    </a:lnTo>
                    <a:lnTo>
                      <a:pt x="297" y="7"/>
                    </a:lnTo>
                    <a:lnTo>
                      <a:pt x="296" y="6"/>
                    </a:lnTo>
                    <a:lnTo>
                      <a:pt x="295" y="4"/>
                    </a:lnTo>
                    <a:lnTo>
                      <a:pt x="294" y="4"/>
                    </a:lnTo>
                    <a:lnTo>
                      <a:pt x="292" y="3"/>
                    </a:lnTo>
                    <a:lnTo>
                      <a:pt x="290" y="4"/>
                    </a:lnTo>
                    <a:lnTo>
                      <a:pt x="289" y="4"/>
                    </a:lnTo>
                    <a:lnTo>
                      <a:pt x="288" y="6"/>
                    </a:lnTo>
                    <a:lnTo>
                      <a:pt x="288" y="7"/>
                    </a:lnTo>
                    <a:lnTo>
                      <a:pt x="276" y="7"/>
                    </a:lnTo>
                    <a:lnTo>
                      <a:pt x="276" y="6"/>
                    </a:lnTo>
                    <a:lnTo>
                      <a:pt x="275" y="4"/>
                    </a:lnTo>
                    <a:lnTo>
                      <a:pt x="274" y="4"/>
                    </a:lnTo>
                    <a:lnTo>
                      <a:pt x="272" y="3"/>
                    </a:lnTo>
                    <a:lnTo>
                      <a:pt x="270" y="4"/>
                    </a:lnTo>
                    <a:lnTo>
                      <a:pt x="269" y="4"/>
                    </a:lnTo>
                    <a:lnTo>
                      <a:pt x="268" y="6"/>
                    </a:lnTo>
                    <a:lnTo>
                      <a:pt x="267" y="7"/>
                    </a:lnTo>
                    <a:lnTo>
                      <a:pt x="249" y="7"/>
                    </a:lnTo>
                    <a:lnTo>
                      <a:pt x="249" y="6"/>
                    </a:lnTo>
                    <a:lnTo>
                      <a:pt x="248" y="4"/>
                    </a:lnTo>
                    <a:lnTo>
                      <a:pt x="246" y="4"/>
                    </a:lnTo>
                    <a:lnTo>
                      <a:pt x="245" y="3"/>
                    </a:lnTo>
                    <a:lnTo>
                      <a:pt x="243" y="4"/>
                    </a:lnTo>
                    <a:lnTo>
                      <a:pt x="241" y="4"/>
                    </a:lnTo>
                    <a:lnTo>
                      <a:pt x="240" y="6"/>
                    </a:lnTo>
                    <a:lnTo>
                      <a:pt x="240" y="7"/>
                    </a:lnTo>
                    <a:lnTo>
                      <a:pt x="231" y="7"/>
                    </a:lnTo>
                    <a:lnTo>
                      <a:pt x="231" y="6"/>
                    </a:lnTo>
                    <a:lnTo>
                      <a:pt x="230" y="4"/>
                    </a:lnTo>
                    <a:lnTo>
                      <a:pt x="228" y="4"/>
                    </a:lnTo>
                    <a:lnTo>
                      <a:pt x="226" y="3"/>
                    </a:lnTo>
                    <a:lnTo>
                      <a:pt x="225" y="4"/>
                    </a:lnTo>
                    <a:lnTo>
                      <a:pt x="223" y="4"/>
                    </a:lnTo>
                    <a:lnTo>
                      <a:pt x="222" y="6"/>
                    </a:lnTo>
                    <a:lnTo>
                      <a:pt x="222" y="7"/>
                    </a:lnTo>
                    <a:lnTo>
                      <a:pt x="216" y="7"/>
                    </a:lnTo>
                    <a:lnTo>
                      <a:pt x="216" y="6"/>
                    </a:lnTo>
                    <a:lnTo>
                      <a:pt x="215" y="4"/>
                    </a:lnTo>
                    <a:lnTo>
                      <a:pt x="213" y="4"/>
                    </a:lnTo>
                    <a:lnTo>
                      <a:pt x="211" y="3"/>
                    </a:lnTo>
                    <a:lnTo>
                      <a:pt x="210" y="4"/>
                    </a:lnTo>
                    <a:lnTo>
                      <a:pt x="208" y="4"/>
                    </a:lnTo>
                    <a:lnTo>
                      <a:pt x="207" y="6"/>
                    </a:lnTo>
                    <a:lnTo>
                      <a:pt x="207" y="7"/>
                    </a:lnTo>
                    <a:lnTo>
                      <a:pt x="192" y="7"/>
                    </a:lnTo>
                    <a:lnTo>
                      <a:pt x="192" y="6"/>
                    </a:lnTo>
                    <a:lnTo>
                      <a:pt x="191" y="4"/>
                    </a:lnTo>
                    <a:lnTo>
                      <a:pt x="189" y="4"/>
                    </a:lnTo>
                    <a:lnTo>
                      <a:pt x="188" y="3"/>
                    </a:lnTo>
                    <a:lnTo>
                      <a:pt x="186" y="4"/>
                    </a:lnTo>
                    <a:lnTo>
                      <a:pt x="185" y="4"/>
                    </a:lnTo>
                    <a:lnTo>
                      <a:pt x="184" y="6"/>
                    </a:lnTo>
                    <a:lnTo>
                      <a:pt x="183" y="7"/>
                    </a:lnTo>
                    <a:lnTo>
                      <a:pt x="130" y="7"/>
                    </a:lnTo>
                    <a:lnTo>
                      <a:pt x="130" y="6"/>
                    </a:lnTo>
                    <a:lnTo>
                      <a:pt x="129" y="4"/>
                    </a:lnTo>
                    <a:lnTo>
                      <a:pt x="128" y="4"/>
                    </a:lnTo>
                    <a:lnTo>
                      <a:pt x="126" y="3"/>
                    </a:lnTo>
                    <a:lnTo>
                      <a:pt x="124" y="4"/>
                    </a:lnTo>
                    <a:lnTo>
                      <a:pt x="123" y="4"/>
                    </a:lnTo>
                    <a:lnTo>
                      <a:pt x="122" y="6"/>
                    </a:lnTo>
                    <a:lnTo>
                      <a:pt x="121" y="7"/>
                    </a:lnTo>
                    <a:lnTo>
                      <a:pt x="109" y="7"/>
                    </a:lnTo>
                    <a:lnTo>
                      <a:pt x="108" y="6"/>
                    </a:lnTo>
                    <a:lnTo>
                      <a:pt x="107" y="4"/>
                    </a:lnTo>
                    <a:lnTo>
                      <a:pt x="106" y="4"/>
                    </a:lnTo>
                    <a:lnTo>
                      <a:pt x="104" y="3"/>
                    </a:lnTo>
                    <a:lnTo>
                      <a:pt x="102" y="4"/>
                    </a:lnTo>
                    <a:lnTo>
                      <a:pt x="101" y="4"/>
                    </a:lnTo>
                    <a:lnTo>
                      <a:pt x="100" y="6"/>
                    </a:lnTo>
                    <a:lnTo>
                      <a:pt x="100" y="7"/>
                    </a:lnTo>
                    <a:lnTo>
                      <a:pt x="0" y="7"/>
                    </a:lnTo>
                    <a:lnTo>
                      <a:pt x="0" y="364"/>
                    </a:lnTo>
                    <a:lnTo>
                      <a:pt x="129" y="364"/>
                    </a:lnTo>
                    <a:lnTo>
                      <a:pt x="129" y="363"/>
                    </a:lnTo>
                    <a:lnTo>
                      <a:pt x="130" y="362"/>
                    </a:lnTo>
                    <a:lnTo>
                      <a:pt x="131" y="361"/>
                    </a:lnTo>
                    <a:lnTo>
                      <a:pt x="133" y="361"/>
                    </a:lnTo>
                    <a:lnTo>
                      <a:pt x="135" y="361"/>
                    </a:lnTo>
                    <a:lnTo>
                      <a:pt x="136" y="362"/>
                    </a:lnTo>
                    <a:lnTo>
                      <a:pt x="137" y="363"/>
                    </a:lnTo>
                    <a:lnTo>
                      <a:pt x="138" y="364"/>
                    </a:lnTo>
                    <a:lnTo>
                      <a:pt x="142" y="364"/>
                    </a:lnTo>
                    <a:lnTo>
                      <a:pt x="142" y="362"/>
                    </a:lnTo>
                    <a:lnTo>
                      <a:pt x="143" y="361"/>
                    </a:lnTo>
                    <a:lnTo>
                      <a:pt x="145" y="360"/>
                    </a:lnTo>
                    <a:lnTo>
                      <a:pt x="147" y="359"/>
                    </a:lnTo>
                    <a:lnTo>
                      <a:pt x="148" y="359"/>
                    </a:lnTo>
                    <a:lnTo>
                      <a:pt x="151" y="359"/>
                    </a:lnTo>
                    <a:lnTo>
                      <a:pt x="152" y="360"/>
                    </a:lnTo>
                    <a:lnTo>
                      <a:pt x="154" y="361"/>
                    </a:lnTo>
                    <a:lnTo>
                      <a:pt x="155" y="362"/>
                    </a:lnTo>
                    <a:lnTo>
                      <a:pt x="155" y="364"/>
                    </a:lnTo>
                    <a:lnTo>
                      <a:pt x="157" y="364"/>
                    </a:lnTo>
                    <a:lnTo>
                      <a:pt x="158" y="363"/>
                    </a:lnTo>
                    <a:lnTo>
                      <a:pt x="159" y="362"/>
                    </a:lnTo>
                    <a:lnTo>
                      <a:pt x="160" y="361"/>
                    </a:lnTo>
                    <a:lnTo>
                      <a:pt x="162" y="361"/>
                    </a:lnTo>
                    <a:lnTo>
                      <a:pt x="163" y="361"/>
                    </a:lnTo>
                    <a:lnTo>
                      <a:pt x="165" y="362"/>
                    </a:lnTo>
                    <a:lnTo>
                      <a:pt x="166" y="363"/>
                    </a:lnTo>
                    <a:lnTo>
                      <a:pt x="166" y="364"/>
                    </a:lnTo>
                    <a:lnTo>
                      <a:pt x="172" y="364"/>
                    </a:lnTo>
                    <a:lnTo>
                      <a:pt x="172" y="811"/>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25" name="Freeform 857"/>
              <p:cNvSpPr>
                <a:spLocks/>
              </p:cNvSpPr>
              <p:nvPr/>
            </p:nvSpPr>
            <p:spPr bwMode="auto">
              <a:xfrm>
                <a:off x="3524" y="1410"/>
                <a:ext cx="13" cy="10"/>
              </a:xfrm>
              <a:custGeom>
                <a:avLst/>
                <a:gdLst>
                  <a:gd name="T0" fmla="*/ 1 w 13"/>
                  <a:gd name="T1" fmla="*/ 0 h 10"/>
                  <a:gd name="T2" fmla="*/ 13 w 13"/>
                  <a:gd name="T3" fmla="*/ 5 h 10"/>
                  <a:gd name="T4" fmla="*/ 1 w 13"/>
                  <a:gd name="T5" fmla="*/ 10 h 10"/>
                  <a:gd name="T6" fmla="*/ 0 w 13"/>
                  <a:gd name="T7" fmla="*/ 7 h 10"/>
                  <a:gd name="T8" fmla="*/ 0 w 13"/>
                  <a:gd name="T9" fmla="*/ 5 h 10"/>
                  <a:gd name="T10" fmla="*/ 0 w 13"/>
                  <a:gd name="T11" fmla="*/ 3 h 10"/>
                  <a:gd name="T12" fmla="*/ 1 w 13"/>
                  <a:gd name="T13" fmla="*/ 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 y="0"/>
                    </a:moveTo>
                    <a:lnTo>
                      <a:pt x="13" y="5"/>
                    </a:lnTo>
                    <a:lnTo>
                      <a:pt x="1" y="10"/>
                    </a:lnTo>
                    <a:lnTo>
                      <a:pt x="0" y="7"/>
                    </a:lnTo>
                    <a:lnTo>
                      <a:pt x="0" y="5"/>
                    </a:lnTo>
                    <a:lnTo>
                      <a:pt x="0" y="3"/>
                    </a:lnTo>
                    <a:lnTo>
                      <a:pt x="1" y="0"/>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26" name="Freeform 858"/>
              <p:cNvSpPr>
                <a:spLocks/>
              </p:cNvSpPr>
              <p:nvPr/>
            </p:nvSpPr>
            <p:spPr bwMode="auto">
              <a:xfrm>
                <a:off x="2567" y="2218"/>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27" name="Freeform 859"/>
              <p:cNvSpPr>
                <a:spLocks/>
              </p:cNvSpPr>
              <p:nvPr/>
            </p:nvSpPr>
            <p:spPr bwMode="auto">
              <a:xfrm>
                <a:off x="2074" y="1279"/>
                <a:ext cx="196" cy="981"/>
              </a:xfrm>
              <a:custGeom>
                <a:avLst/>
                <a:gdLst>
                  <a:gd name="T0" fmla="*/ 0 w 196"/>
                  <a:gd name="T1" fmla="*/ 65 h 981"/>
                  <a:gd name="T2" fmla="*/ 48 w 196"/>
                  <a:gd name="T3" fmla="*/ 63 h 981"/>
                  <a:gd name="T4" fmla="*/ 50 w 196"/>
                  <a:gd name="T5" fmla="*/ 62 h 981"/>
                  <a:gd name="T6" fmla="*/ 54 w 196"/>
                  <a:gd name="T7" fmla="*/ 62 h 981"/>
                  <a:gd name="T8" fmla="*/ 56 w 196"/>
                  <a:gd name="T9" fmla="*/ 63 h 981"/>
                  <a:gd name="T10" fmla="*/ 103 w 196"/>
                  <a:gd name="T11" fmla="*/ 65 h 981"/>
                  <a:gd name="T12" fmla="*/ 110 w 196"/>
                  <a:gd name="T13" fmla="*/ 981 h 981"/>
                  <a:gd name="T14" fmla="*/ 111 w 196"/>
                  <a:gd name="T15" fmla="*/ 978 h 981"/>
                  <a:gd name="T16" fmla="*/ 114 w 196"/>
                  <a:gd name="T17" fmla="*/ 977 h 981"/>
                  <a:gd name="T18" fmla="*/ 118 w 196"/>
                  <a:gd name="T19" fmla="*/ 978 h 981"/>
                  <a:gd name="T20" fmla="*/ 119 w 196"/>
                  <a:gd name="T21" fmla="*/ 981 h 981"/>
                  <a:gd name="T22" fmla="*/ 120 w 196"/>
                  <a:gd name="T23" fmla="*/ 979 h 981"/>
                  <a:gd name="T24" fmla="*/ 122 w 196"/>
                  <a:gd name="T25" fmla="*/ 978 h 981"/>
                  <a:gd name="T26" fmla="*/ 126 w 196"/>
                  <a:gd name="T27" fmla="*/ 978 h 981"/>
                  <a:gd name="T28" fmla="*/ 128 w 196"/>
                  <a:gd name="T29" fmla="*/ 979 h 981"/>
                  <a:gd name="T30" fmla="*/ 130 w 196"/>
                  <a:gd name="T31" fmla="*/ 981 h 981"/>
                  <a:gd name="T32" fmla="*/ 132 w 196"/>
                  <a:gd name="T33" fmla="*/ 977 h 981"/>
                  <a:gd name="T34" fmla="*/ 135 w 196"/>
                  <a:gd name="T35" fmla="*/ 975 h 981"/>
                  <a:gd name="T36" fmla="*/ 140 w 196"/>
                  <a:gd name="T37" fmla="*/ 974 h 981"/>
                  <a:gd name="T38" fmla="*/ 145 w 196"/>
                  <a:gd name="T39" fmla="*/ 976 h 981"/>
                  <a:gd name="T40" fmla="*/ 147 w 196"/>
                  <a:gd name="T41" fmla="*/ 979 h 981"/>
                  <a:gd name="T42" fmla="*/ 152 w 196"/>
                  <a:gd name="T43" fmla="*/ 981 h 981"/>
                  <a:gd name="T44" fmla="*/ 153 w 196"/>
                  <a:gd name="T45" fmla="*/ 977 h 981"/>
                  <a:gd name="T46" fmla="*/ 157 w 196"/>
                  <a:gd name="T47" fmla="*/ 975 h 981"/>
                  <a:gd name="T48" fmla="*/ 161 w 196"/>
                  <a:gd name="T49" fmla="*/ 974 h 981"/>
                  <a:gd name="T50" fmla="*/ 166 w 196"/>
                  <a:gd name="T51" fmla="*/ 976 h 981"/>
                  <a:gd name="T52" fmla="*/ 168 w 196"/>
                  <a:gd name="T53" fmla="*/ 979 h 981"/>
                  <a:gd name="T54" fmla="*/ 183 w 196"/>
                  <a:gd name="T55" fmla="*/ 981 h 981"/>
                  <a:gd name="T56" fmla="*/ 184 w 196"/>
                  <a:gd name="T57" fmla="*/ 978 h 981"/>
                  <a:gd name="T58" fmla="*/ 187 w 196"/>
                  <a:gd name="T59" fmla="*/ 977 h 981"/>
                  <a:gd name="T60" fmla="*/ 191 w 196"/>
                  <a:gd name="T61" fmla="*/ 978 h 981"/>
                  <a:gd name="T62" fmla="*/ 192 w 196"/>
                  <a:gd name="T63" fmla="*/ 981 h 9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6"/>
                  <a:gd name="T97" fmla="*/ 0 h 981"/>
                  <a:gd name="T98" fmla="*/ 196 w 196"/>
                  <a:gd name="T99" fmla="*/ 981 h 98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6" h="981">
                    <a:moveTo>
                      <a:pt x="0" y="0"/>
                    </a:moveTo>
                    <a:lnTo>
                      <a:pt x="0" y="65"/>
                    </a:lnTo>
                    <a:lnTo>
                      <a:pt x="47" y="65"/>
                    </a:lnTo>
                    <a:lnTo>
                      <a:pt x="48" y="63"/>
                    </a:lnTo>
                    <a:lnTo>
                      <a:pt x="49" y="62"/>
                    </a:lnTo>
                    <a:lnTo>
                      <a:pt x="50" y="62"/>
                    </a:lnTo>
                    <a:lnTo>
                      <a:pt x="52" y="61"/>
                    </a:lnTo>
                    <a:lnTo>
                      <a:pt x="54" y="62"/>
                    </a:lnTo>
                    <a:lnTo>
                      <a:pt x="55" y="62"/>
                    </a:lnTo>
                    <a:lnTo>
                      <a:pt x="56" y="63"/>
                    </a:lnTo>
                    <a:lnTo>
                      <a:pt x="56" y="65"/>
                    </a:lnTo>
                    <a:lnTo>
                      <a:pt x="103" y="65"/>
                    </a:lnTo>
                    <a:lnTo>
                      <a:pt x="103" y="981"/>
                    </a:lnTo>
                    <a:lnTo>
                      <a:pt x="110" y="981"/>
                    </a:lnTo>
                    <a:lnTo>
                      <a:pt x="110" y="979"/>
                    </a:lnTo>
                    <a:lnTo>
                      <a:pt x="111" y="978"/>
                    </a:lnTo>
                    <a:lnTo>
                      <a:pt x="113" y="978"/>
                    </a:lnTo>
                    <a:lnTo>
                      <a:pt x="114" y="977"/>
                    </a:lnTo>
                    <a:lnTo>
                      <a:pt x="116" y="978"/>
                    </a:lnTo>
                    <a:lnTo>
                      <a:pt x="118" y="978"/>
                    </a:lnTo>
                    <a:lnTo>
                      <a:pt x="119" y="979"/>
                    </a:lnTo>
                    <a:lnTo>
                      <a:pt x="119" y="981"/>
                    </a:lnTo>
                    <a:lnTo>
                      <a:pt x="120" y="979"/>
                    </a:lnTo>
                    <a:lnTo>
                      <a:pt x="121" y="978"/>
                    </a:lnTo>
                    <a:lnTo>
                      <a:pt x="122" y="978"/>
                    </a:lnTo>
                    <a:lnTo>
                      <a:pt x="124" y="977"/>
                    </a:lnTo>
                    <a:lnTo>
                      <a:pt x="126" y="978"/>
                    </a:lnTo>
                    <a:lnTo>
                      <a:pt x="127" y="978"/>
                    </a:lnTo>
                    <a:lnTo>
                      <a:pt x="128" y="979"/>
                    </a:lnTo>
                    <a:lnTo>
                      <a:pt x="128" y="981"/>
                    </a:lnTo>
                    <a:lnTo>
                      <a:pt x="130" y="981"/>
                    </a:lnTo>
                    <a:lnTo>
                      <a:pt x="131" y="979"/>
                    </a:lnTo>
                    <a:lnTo>
                      <a:pt x="132" y="977"/>
                    </a:lnTo>
                    <a:lnTo>
                      <a:pt x="133" y="976"/>
                    </a:lnTo>
                    <a:lnTo>
                      <a:pt x="135" y="975"/>
                    </a:lnTo>
                    <a:lnTo>
                      <a:pt x="138" y="974"/>
                    </a:lnTo>
                    <a:lnTo>
                      <a:pt x="140" y="974"/>
                    </a:lnTo>
                    <a:lnTo>
                      <a:pt x="142" y="975"/>
                    </a:lnTo>
                    <a:lnTo>
                      <a:pt x="145" y="976"/>
                    </a:lnTo>
                    <a:lnTo>
                      <a:pt x="146" y="977"/>
                    </a:lnTo>
                    <a:lnTo>
                      <a:pt x="147" y="979"/>
                    </a:lnTo>
                    <a:lnTo>
                      <a:pt x="148" y="981"/>
                    </a:lnTo>
                    <a:lnTo>
                      <a:pt x="152" y="981"/>
                    </a:lnTo>
                    <a:lnTo>
                      <a:pt x="152" y="979"/>
                    </a:lnTo>
                    <a:lnTo>
                      <a:pt x="153" y="977"/>
                    </a:lnTo>
                    <a:lnTo>
                      <a:pt x="155" y="976"/>
                    </a:lnTo>
                    <a:lnTo>
                      <a:pt x="157" y="975"/>
                    </a:lnTo>
                    <a:lnTo>
                      <a:pt x="159" y="974"/>
                    </a:lnTo>
                    <a:lnTo>
                      <a:pt x="161" y="974"/>
                    </a:lnTo>
                    <a:lnTo>
                      <a:pt x="163" y="975"/>
                    </a:lnTo>
                    <a:lnTo>
                      <a:pt x="166" y="976"/>
                    </a:lnTo>
                    <a:lnTo>
                      <a:pt x="167" y="977"/>
                    </a:lnTo>
                    <a:lnTo>
                      <a:pt x="168" y="979"/>
                    </a:lnTo>
                    <a:lnTo>
                      <a:pt x="168" y="981"/>
                    </a:lnTo>
                    <a:lnTo>
                      <a:pt x="183" y="981"/>
                    </a:lnTo>
                    <a:lnTo>
                      <a:pt x="183" y="979"/>
                    </a:lnTo>
                    <a:lnTo>
                      <a:pt x="184" y="978"/>
                    </a:lnTo>
                    <a:lnTo>
                      <a:pt x="186" y="978"/>
                    </a:lnTo>
                    <a:lnTo>
                      <a:pt x="187" y="977"/>
                    </a:lnTo>
                    <a:lnTo>
                      <a:pt x="189" y="978"/>
                    </a:lnTo>
                    <a:lnTo>
                      <a:pt x="191" y="978"/>
                    </a:lnTo>
                    <a:lnTo>
                      <a:pt x="191" y="979"/>
                    </a:lnTo>
                    <a:lnTo>
                      <a:pt x="192" y="981"/>
                    </a:lnTo>
                    <a:lnTo>
                      <a:pt x="196" y="981"/>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28" name="Freeform 860"/>
              <p:cNvSpPr>
                <a:spLocks/>
              </p:cNvSpPr>
              <p:nvPr/>
            </p:nvSpPr>
            <p:spPr bwMode="auto">
              <a:xfrm>
                <a:off x="2068" y="1270"/>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29" name="Freeform 861"/>
              <p:cNvSpPr>
                <a:spLocks/>
              </p:cNvSpPr>
              <p:nvPr/>
            </p:nvSpPr>
            <p:spPr bwMode="auto">
              <a:xfrm>
                <a:off x="2268" y="2255"/>
                <a:ext cx="13" cy="9"/>
              </a:xfrm>
              <a:custGeom>
                <a:avLst/>
                <a:gdLst>
                  <a:gd name="T0" fmla="*/ 2 w 13"/>
                  <a:gd name="T1" fmla="*/ 0 h 9"/>
                  <a:gd name="T2" fmla="*/ 13 w 13"/>
                  <a:gd name="T3" fmla="*/ 5 h 9"/>
                  <a:gd name="T4" fmla="*/ 2 w 13"/>
                  <a:gd name="T5" fmla="*/ 9 h 9"/>
                  <a:gd name="T6" fmla="*/ 1 w 13"/>
                  <a:gd name="T7" fmla="*/ 7 h 9"/>
                  <a:gd name="T8" fmla="*/ 0 w 13"/>
                  <a:gd name="T9" fmla="*/ 5 h 9"/>
                  <a:gd name="T10" fmla="*/ 1 w 13"/>
                  <a:gd name="T11" fmla="*/ 2 h 9"/>
                  <a:gd name="T12" fmla="*/ 2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2" y="0"/>
                    </a:moveTo>
                    <a:lnTo>
                      <a:pt x="13" y="5"/>
                    </a:lnTo>
                    <a:lnTo>
                      <a:pt x="2" y="9"/>
                    </a:lnTo>
                    <a:lnTo>
                      <a:pt x="1" y="7"/>
                    </a:lnTo>
                    <a:lnTo>
                      <a:pt x="0" y="5"/>
                    </a:lnTo>
                    <a:lnTo>
                      <a:pt x="1" y="2"/>
                    </a:lnTo>
                    <a:lnTo>
                      <a:pt x="2"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0" name="Freeform 862"/>
              <p:cNvSpPr>
                <a:spLocks/>
              </p:cNvSpPr>
              <p:nvPr/>
            </p:nvSpPr>
            <p:spPr bwMode="auto">
              <a:xfrm>
                <a:off x="1974" y="1451"/>
                <a:ext cx="296" cy="825"/>
              </a:xfrm>
              <a:custGeom>
                <a:avLst/>
                <a:gdLst>
                  <a:gd name="T0" fmla="*/ 0 w 296"/>
                  <a:gd name="T1" fmla="*/ 825 h 825"/>
                  <a:gd name="T2" fmla="*/ 25 w 296"/>
                  <a:gd name="T3" fmla="*/ 824 h 825"/>
                  <a:gd name="T4" fmla="*/ 28 w 296"/>
                  <a:gd name="T5" fmla="*/ 822 h 825"/>
                  <a:gd name="T6" fmla="*/ 31 w 296"/>
                  <a:gd name="T7" fmla="*/ 822 h 825"/>
                  <a:gd name="T8" fmla="*/ 34 w 296"/>
                  <a:gd name="T9" fmla="*/ 824 h 825"/>
                  <a:gd name="T10" fmla="*/ 56 w 296"/>
                  <a:gd name="T11" fmla="*/ 825 h 825"/>
                  <a:gd name="T12" fmla="*/ 57 w 296"/>
                  <a:gd name="T13" fmla="*/ 823 h 825"/>
                  <a:gd name="T14" fmla="*/ 60 w 296"/>
                  <a:gd name="T15" fmla="*/ 822 h 825"/>
                  <a:gd name="T16" fmla="*/ 63 w 296"/>
                  <a:gd name="T17" fmla="*/ 823 h 825"/>
                  <a:gd name="T18" fmla="*/ 65 w 296"/>
                  <a:gd name="T19" fmla="*/ 825 h 825"/>
                  <a:gd name="T20" fmla="*/ 86 w 296"/>
                  <a:gd name="T21" fmla="*/ 824 h 825"/>
                  <a:gd name="T22" fmla="*/ 89 w 296"/>
                  <a:gd name="T23" fmla="*/ 822 h 825"/>
                  <a:gd name="T24" fmla="*/ 92 w 296"/>
                  <a:gd name="T25" fmla="*/ 822 h 825"/>
                  <a:gd name="T26" fmla="*/ 95 w 296"/>
                  <a:gd name="T27" fmla="*/ 824 h 825"/>
                  <a:gd name="T28" fmla="*/ 113 w 296"/>
                  <a:gd name="T29" fmla="*/ 825 h 825"/>
                  <a:gd name="T30" fmla="*/ 114 w 296"/>
                  <a:gd name="T31" fmla="*/ 823 h 825"/>
                  <a:gd name="T32" fmla="*/ 118 w 296"/>
                  <a:gd name="T33" fmla="*/ 822 h 825"/>
                  <a:gd name="T34" fmla="*/ 121 w 296"/>
                  <a:gd name="T35" fmla="*/ 823 h 825"/>
                  <a:gd name="T36" fmla="*/ 122 w 296"/>
                  <a:gd name="T37" fmla="*/ 825 h 825"/>
                  <a:gd name="T38" fmla="*/ 141 w 296"/>
                  <a:gd name="T39" fmla="*/ 824 h 825"/>
                  <a:gd name="T40" fmla="*/ 144 w 296"/>
                  <a:gd name="T41" fmla="*/ 822 h 825"/>
                  <a:gd name="T42" fmla="*/ 147 w 296"/>
                  <a:gd name="T43" fmla="*/ 822 h 825"/>
                  <a:gd name="T44" fmla="*/ 150 w 296"/>
                  <a:gd name="T45" fmla="*/ 824 h 825"/>
                  <a:gd name="T46" fmla="*/ 154 w 296"/>
                  <a:gd name="T47" fmla="*/ 825 h 825"/>
                  <a:gd name="T48" fmla="*/ 155 w 296"/>
                  <a:gd name="T49" fmla="*/ 823 h 825"/>
                  <a:gd name="T50" fmla="*/ 158 w 296"/>
                  <a:gd name="T51" fmla="*/ 822 h 825"/>
                  <a:gd name="T52" fmla="*/ 161 w 296"/>
                  <a:gd name="T53" fmla="*/ 823 h 825"/>
                  <a:gd name="T54" fmla="*/ 163 w 296"/>
                  <a:gd name="T55" fmla="*/ 825 h 825"/>
                  <a:gd name="T56" fmla="*/ 168 w 296"/>
                  <a:gd name="T57" fmla="*/ 824 h 825"/>
                  <a:gd name="T58" fmla="*/ 170 w 296"/>
                  <a:gd name="T59" fmla="*/ 822 h 825"/>
                  <a:gd name="T60" fmla="*/ 173 w 296"/>
                  <a:gd name="T61" fmla="*/ 822 h 825"/>
                  <a:gd name="T62" fmla="*/ 176 w 296"/>
                  <a:gd name="T63" fmla="*/ 824 h 825"/>
                  <a:gd name="T64" fmla="*/ 210 w 296"/>
                  <a:gd name="T65" fmla="*/ 825 h 825"/>
                  <a:gd name="T66" fmla="*/ 211 w 296"/>
                  <a:gd name="T67" fmla="*/ 823 h 825"/>
                  <a:gd name="T68" fmla="*/ 214 w 296"/>
                  <a:gd name="T69" fmla="*/ 822 h 825"/>
                  <a:gd name="T70" fmla="*/ 218 w 296"/>
                  <a:gd name="T71" fmla="*/ 823 h 825"/>
                  <a:gd name="T72" fmla="*/ 219 w 296"/>
                  <a:gd name="T73" fmla="*/ 825 h 825"/>
                  <a:gd name="T74" fmla="*/ 220 w 296"/>
                  <a:gd name="T75" fmla="*/ 824 h 825"/>
                  <a:gd name="T76" fmla="*/ 222 w 296"/>
                  <a:gd name="T77" fmla="*/ 822 h 825"/>
                  <a:gd name="T78" fmla="*/ 226 w 296"/>
                  <a:gd name="T79" fmla="*/ 822 h 825"/>
                  <a:gd name="T80" fmla="*/ 228 w 296"/>
                  <a:gd name="T81" fmla="*/ 824 h 825"/>
                  <a:gd name="T82" fmla="*/ 230 w 296"/>
                  <a:gd name="T83" fmla="*/ 825 h 825"/>
                  <a:gd name="T84" fmla="*/ 232 w 296"/>
                  <a:gd name="T85" fmla="*/ 821 h 825"/>
                  <a:gd name="T86" fmla="*/ 235 w 296"/>
                  <a:gd name="T87" fmla="*/ 819 h 825"/>
                  <a:gd name="T88" fmla="*/ 240 w 296"/>
                  <a:gd name="T89" fmla="*/ 818 h 825"/>
                  <a:gd name="T90" fmla="*/ 245 w 296"/>
                  <a:gd name="T91" fmla="*/ 820 h 825"/>
                  <a:gd name="T92" fmla="*/ 247 w 296"/>
                  <a:gd name="T93" fmla="*/ 823 h 825"/>
                  <a:gd name="T94" fmla="*/ 252 w 296"/>
                  <a:gd name="T95" fmla="*/ 825 h 825"/>
                  <a:gd name="T96" fmla="*/ 253 w 296"/>
                  <a:gd name="T97" fmla="*/ 822 h 825"/>
                  <a:gd name="T98" fmla="*/ 257 w 296"/>
                  <a:gd name="T99" fmla="*/ 819 h 825"/>
                  <a:gd name="T100" fmla="*/ 261 w 296"/>
                  <a:gd name="T101" fmla="*/ 819 h 825"/>
                  <a:gd name="T102" fmla="*/ 266 w 296"/>
                  <a:gd name="T103" fmla="*/ 820 h 825"/>
                  <a:gd name="T104" fmla="*/ 268 w 296"/>
                  <a:gd name="T105" fmla="*/ 823 h 825"/>
                  <a:gd name="T106" fmla="*/ 283 w 296"/>
                  <a:gd name="T107" fmla="*/ 825 h 825"/>
                  <a:gd name="T108" fmla="*/ 284 w 296"/>
                  <a:gd name="T109" fmla="*/ 823 h 825"/>
                  <a:gd name="T110" fmla="*/ 287 w 296"/>
                  <a:gd name="T111" fmla="*/ 822 h 825"/>
                  <a:gd name="T112" fmla="*/ 291 w 296"/>
                  <a:gd name="T113" fmla="*/ 823 h 825"/>
                  <a:gd name="T114" fmla="*/ 292 w 296"/>
                  <a:gd name="T115" fmla="*/ 825 h 82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96"/>
                  <a:gd name="T175" fmla="*/ 0 h 825"/>
                  <a:gd name="T176" fmla="*/ 296 w 296"/>
                  <a:gd name="T177" fmla="*/ 825 h 82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96" h="825">
                    <a:moveTo>
                      <a:pt x="0" y="0"/>
                    </a:moveTo>
                    <a:lnTo>
                      <a:pt x="0" y="825"/>
                    </a:lnTo>
                    <a:lnTo>
                      <a:pt x="25" y="825"/>
                    </a:lnTo>
                    <a:lnTo>
                      <a:pt x="25" y="824"/>
                    </a:lnTo>
                    <a:lnTo>
                      <a:pt x="26" y="823"/>
                    </a:lnTo>
                    <a:lnTo>
                      <a:pt x="28" y="822"/>
                    </a:lnTo>
                    <a:lnTo>
                      <a:pt x="30" y="822"/>
                    </a:lnTo>
                    <a:lnTo>
                      <a:pt x="31" y="822"/>
                    </a:lnTo>
                    <a:lnTo>
                      <a:pt x="33" y="823"/>
                    </a:lnTo>
                    <a:lnTo>
                      <a:pt x="34" y="824"/>
                    </a:lnTo>
                    <a:lnTo>
                      <a:pt x="34" y="825"/>
                    </a:lnTo>
                    <a:lnTo>
                      <a:pt x="56" y="825"/>
                    </a:lnTo>
                    <a:lnTo>
                      <a:pt x="56" y="824"/>
                    </a:lnTo>
                    <a:lnTo>
                      <a:pt x="57" y="823"/>
                    </a:lnTo>
                    <a:lnTo>
                      <a:pt x="59" y="822"/>
                    </a:lnTo>
                    <a:lnTo>
                      <a:pt x="60" y="822"/>
                    </a:lnTo>
                    <a:lnTo>
                      <a:pt x="62" y="822"/>
                    </a:lnTo>
                    <a:lnTo>
                      <a:pt x="63" y="823"/>
                    </a:lnTo>
                    <a:lnTo>
                      <a:pt x="64" y="824"/>
                    </a:lnTo>
                    <a:lnTo>
                      <a:pt x="65" y="825"/>
                    </a:lnTo>
                    <a:lnTo>
                      <a:pt x="86" y="825"/>
                    </a:lnTo>
                    <a:lnTo>
                      <a:pt x="86" y="824"/>
                    </a:lnTo>
                    <a:lnTo>
                      <a:pt x="87" y="823"/>
                    </a:lnTo>
                    <a:lnTo>
                      <a:pt x="89" y="822"/>
                    </a:lnTo>
                    <a:lnTo>
                      <a:pt x="91" y="822"/>
                    </a:lnTo>
                    <a:lnTo>
                      <a:pt x="92" y="822"/>
                    </a:lnTo>
                    <a:lnTo>
                      <a:pt x="94" y="823"/>
                    </a:lnTo>
                    <a:lnTo>
                      <a:pt x="95" y="824"/>
                    </a:lnTo>
                    <a:lnTo>
                      <a:pt x="95" y="825"/>
                    </a:lnTo>
                    <a:lnTo>
                      <a:pt x="113" y="825"/>
                    </a:lnTo>
                    <a:lnTo>
                      <a:pt x="113" y="824"/>
                    </a:lnTo>
                    <a:lnTo>
                      <a:pt x="114" y="823"/>
                    </a:lnTo>
                    <a:lnTo>
                      <a:pt x="116" y="822"/>
                    </a:lnTo>
                    <a:lnTo>
                      <a:pt x="118" y="822"/>
                    </a:lnTo>
                    <a:lnTo>
                      <a:pt x="119" y="822"/>
                    </a:lnTo>
                    <a:lnTo>
                      <a:pt x="121" y="823"/>
                    </a:lnTo>
                    <a:lnTo>
                      <a:pt x="122" y="824"/>
                    </a:lnTo>
                    <a:lnTo>
                      <a:pt x="122" y="825"/>
                    </a:lnTo>
                    <a:lnTo>
                      <a:pt x="141" y="825"/>
                    </a:lnTo>
                    <a:lnTo>
                      <a:pt x="141" y="824"/>
                    </a:lnTo>
                    <a:lnTo>
                      <a:pt x="142" y="823"/>
                    </a:lnTo>
                    <a:lnTo>
                      <a:pt x="144" y="822"/>
                    </a:lnTo>
                    <a:lnTo>
                      <a:pt x="146" y="822"/>
                    </a:lnTo>
                    <a:lnTo>
                      <a:pt x="147" y="822"/>
                    </a:lnTo>
                    <a:lnTo>
                      <a:pt x="149" y="823"/>
                    </a:lnTo>
                    <a:lnTo>
                      <a:pt x="150" y="824"/>
                    </a:lnTo>
                    <a:lnTo>
                      <a:pt x="150" y="825"/>
                    </a:lnTo>
                    <a:lnTo>
                      <a:pt x="154" y="825"/>
                    </a:lnTo>
                    <a:lnTo>
                      <a:pt x="154" y="824"/>
                    </a:lnTo>
                    <a:lnTo>
                      <a:pt x="155" y="823"/>
                    </a:lnTo>
                    <a:lnTo>
                      <a:pt x="156" y="822"/>
                    </a:lnTo>
                    <a:lnTo>
                      <a:pt x="158" y="822"/>
                    </a:lnTo>
                    <a:lnTo>
                      <a:pt x="160" y="822"/>
                    </a:lnTo>
                    <a:lnTo>
                      <a:pt x="161" y="823"/>
                    </a:lnTo>
                    <a:lnTo>
                      <a:pt x="162" y="824"/>
                    </a:lnTo>
                    <a:lnTo>
                      <a:pt x="163" y="825"/>
                    </a:lnTo>
                    <a:lnTo>
                      <a:pt x="167" y="825"/>
                    </a:lnTo>
                    <a:lnTo>
                      <a:pt x="168" y="824"/>
                    </a:lnTo>
                    <a:lnTo>
                      <a:pt x="168" y="823"/>
                    </a:lnTo>
                    <a:lnTo>
                      <a:pt x="170" y="822"/>
                    </a:lnTo>
                    <a:lnTo>
                      <a:pt x="172" y="822"/>
                    </a:lnTo>
                    <a:lnTo>
                      <a:pt x="173" y="822"/>
                    </a:lnTo>
                    <a:lnTo>
                      <a:pt x="175" y="823"/>
                    </a:lnTo>
                    <a:lnTo>
                      <a:pt x="176" y="824"/>
                    </a:lnTo>
                    <a:lnTo>
                      <a:pt x="176" y="825"/>
                    </a:lnTo>
                    <a:lnTo>
                      <a:pt x="210" y="825"/>
                    </a:lnTo>
                    <a:lnTo>
                      <a:pt x="210" y="824"/>
                    </a:lnTo>
                    <a:lnTo>
                      <a:pt x="211" y="823"/>
                    </a:lnTo>
                    <a:lnTo>
                      <a:pt x="213" y="822"/>
                    </a:lnTo>
                    <a:lnTo>
                      <a:pt x="214" y="822"/>
                    </a:lnTo>
                    <a:lnTo>
                      <a:pt x="216" y="822"/>
                    </a:lnTo>
                    <a:lnTo>
                      <a:pt x="218" y="823"/>
                    </a:lnTo>
                    <a:lnTo>
                      <a:pt x="219" y="824"/>
                    </a:lnTo>
                    <a:lnTo>
                      <a:pt x="219" y="825"/>
                    </a:lnTo>
                    <a:lnTo>
                      <a:pt x="220" y="824"/>
                    </a:lnTo>
                    <a:lnTo>
                      <a:pt x="221" y="823"/>
                    </a:lnTo>
                    <a:lnTo>
                      <a:pt x="222" y="822"/>
                    </a:lnTo>
                    <a:lnTo>
                      <a:pt x="224" y="822"/>
                    </a:lnTo>
                    <a:lnTo>
                      <a:pt x="226" y="822"/>
                    </a:lnTo>
                    <a:lnTo>
                      <a:pt x="227" y="823"/>
                    </a:lnTo>
                    <a:lnTo>
                      <a:pt x="228" y="824"/>
                    </a:lnTo>
                    <a:lnTo>
                      <a:pt x="228" y="825"/>
                    </a:lnTo>
                    <a:lnTo>
                      <a:pt x="230" y="825"/>
                    </a:lnTo>
                    <a:lnTo>
                      <a:pt x="231" y="823"/>
                    </a:lnTo>
                    <a:lnTo>
                      <a:pt x="232" y="821"/>
                    </a:lnTo>
                    <a:lnTo>
                      <a:pt x="233" y="820"/>
                    </a:lnTo>
                    <a:lnTo>
                      <a:pt x="235" y="819"/>
                    </a:lnTo>
                    <a:lnTo>
                      <a:pt x="238" y="818"/>
                    </a:lnTo>
                    <a:lnTo>
                      <a:pt x="240" y="818"/>
                    </a:lnTo>
                    <a:lnTo>
                      <a:pt x="242" y="819"/>
                    </a:lnTo>
                    <a:lnTo>
                      <a:pt x="245" y="820"/>
                    </a:lnTo>
                    <a:lnTo>
                      <a:pt x="246" y="821"/>
                    </a:lnTo>
                    <a:lnTo>
                      <a:pt x="247" y="823"/>
                    </a:lnTo>
                    <a:lnTo>
                      <a:pt x="248" y="825"/>
                    </a:lnTo>
                    <a:lnTo>
                      <a:pt x="252" y="825"/>
                    </a:lnTo>
                    <a:lnTo>
                      <a:pt x="252" y="823"/>
                    </a:lnTo>
                    <a:lnTo>
                      <a:pt x="253" y="822"/>
                    </a:lnTo>
                    <a:lnTo>
                      <a:pt x="255" y="820"/>
                    </a:lnTo>
                    <a:lnTo>
                      <a:pt x="257" y="819"/>
                    </a:lnTo>
                    <a:lnTo>
                      <a:pt x="259" y="819"/>
                    </a:lnTo>
                    <a:lnTo>
                      <a:pt x="261" y="819"/>
                    </a:lnTo>
                    <a:lnTo>
                      <a:pt x="263" y="819"/>
                    </a:lnTo>
                    <a:lnTo>
                      <a:pt x="266" y="820"/>
                    </a:lnTo>
                    <a:lnTo>
                      <a:pt x="267" y="822"/>
                    </a:lnTo>
                    <a:lnTo>
                      <a:pt x="268" y="823"/>
                    </a:lnTo>
                    <a:lnTo>
                      <a:pt x="268" y="825"/>
                    </a:lnTo>
                    <a:lnTo>
                      <a:pt x="283" y="825"/>
                    </a:lnTo>
                    <a:lnTo>
                      <a:pt x="283" y="824"/>
                    </a:lnTo>
                    <a:lnTo>
                      <a:pt x="284" y="823"/>
                    </a:lnTo>
                    <a:lnTo>
                      <a:pt x="286" y="822"/>
                    </a:lnTo>
                    <a:lnTo>
                      <a:pt x="287" y="822"/>
                    </a:lnTo>
                    <a:lnTo>
                      <a:pt x="289" y="822"/>
                    </a:lnTo>
                    <a:lnTo>
                      <a:pt x="291" y="823"/>
                    </a:lnTo>
                    <a:lnTo>
                      <a:pt x="291" y="824"/>
                    </a:lnTo>
                    <a:lnTo>
                      <a:pt x="292" y="825"/>
                    </a:lnTo>
                    <a:lnTo>
                      <a:pt x="296" y="825"/>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31" name="Freeform 863"/>
              <p:cNvSpPr>
                <a:spLocks/>
              </p:cNvSpPr>
              <p:nvPr/>
            </p:nvSpPr>
            <p:spPr bwMode="auto">
              <a:xfrm>
                <a:off x="2268" y="2271"/>
                <a:ext cx="13" cy="10"/>
              </a:xfrm>
              <a:custGeom>
                <a:avLst/>
                <a:gdLst>
                  <a:gd name="T0" fmla="*/ 2 w 13"/>
                  <a:gd name="T1" fmla="*/ 0 h 10"/>
                  <a:gd name="T2" fmla="*/ 13 w 13"/>
                  <a:gd name="T3" fmla="*/ 5 h 10"/>
                  <a:gd name="T4" fmla="*/ 2 w 13"/>
                  <a:gd name="T5" fmla="*/ 10 h 10"/>
                  <a:gd name="T6" fmla="*/ 1 w 13"/>
                  <a:gd name="T7" fmla="*/ 7 h 10"/>
                  <a:gd name="T8" fmla="*/ 0 w 13"/>
                  <a:gd name="T9" fmla="*/ 5 h 10"/>
                  <a:gd name="T10" fmla="*/ 1 w 13"/>
                  <a:gd name="T11" fmla="*/ 3 h 10"/>
                  <a:gd name="T12" fmla="*/ 2 w 13"/>
                  <a:gd name="T13" fmla="*/ 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2" y="0"/>
                    </a:moveTo>
                    <a:lnTo>
                      <a:pt x="13" y="5"/>
                    </a:lnTo>
                    <a:lnTo>
                      <a:pt x="2" y="10"/>
                    </a:lnTo>
                    <a:lnTo>
                      <a:pt x="1" y="7"/>
                    </a:lnTo>
                    <a:lnTo>
                      <a:pt x="0" y="5"/>
                    </a:lnTo>
                    <a:lnTo>
                      <a:pt x="1" y="3"/>
                    </a:lnTo>
                    <a:lnTo>
                      <a:pt x="2"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2" name="Freeform 864"/>
              <p:cNvSpPr>
                <a:spLocks/>
              </p:cNvSpPr>
              <p:nvPr/>
            </p:nvSpPr>
            <p:spPr bwMode="auto">
              <a:xfrm>
                <a:off x="1909" y="2346"/>
                <a:ext cx="361" cy="8"/>
              </a:xfrm>
              <a:custGeom>
                <a:avLst/>
                <a:gdLst>
                  <a:gd name="T0" fmla="*/ 3 w 361"/>
                  <a:gd name="T1" fmla="*/ 8 h 8"/>
                  <a:gd name="T2" fmla="*/ 4 w 361"/>
                  <a:gd name="T3" fmla="*/ 5 h 8"/>
                  <a:gd name="T4" fmla="*/ 7 w 361"/>
                  <a:gd name="T5" fmla="*/ 4 h 8"/>
                  <a:gd name="T6" fmla="*/ 10 w 361"/>
                  <a:gd name="T7" fmla="*/ 5 h 8"/>
                  <a:gd name="T8" fmla="*/ 12 w 361"/>
                  <a:gd name="T9" fmla="*/ 8 h 8"/>
                  <a:gd name="T10" fmla="*/ 21 w 361"/>
                  <a:gd name="T11" fmla="*/ 6 h 8"/>
                  <a:gd name="T12" fmla="*/ 43 w 361"/>
                  <a:gd name="T13" fmla="*/ 5 h 8"/>
                  <a:gd name="T14" fmla="*/ 46 w 361"/>
                  <a:gd name="T15" fmla="*/ 3 h 8"/>
                  <a:gd name="T16" fmla="*/ 49 w 361"/>
                  <a:gd name="T17" fmla="*/ 3 h 8"/>
                  <a:gd name="T18" fmla="*/ 52 w 361"/>
                  <a:gd name="T19" fmla="*/ 5 h 8"/>
                  <a:gd name="T20" fmla="*/ 90 w 361"/>
                  <a:gd name="T21" fmla="*/ 6 h 8"/>
                  <a:gd name="T22" fmla="*/ 91 w 361"/>
                  <a:gd name="T23" fmla="*/ 4 h 8"/>
                  <a:gd name="T24" fmla="*/ 95 w 361"/>
                  <a:gd name="T25" fmla="*/ 3 h 8"/>
                  <a:gd name="T26" fmla="*/ 98 w 361"/>
                  <a:gd name="T27" fmla="*/ 4 h 8"/>
                  <a:gd name="T28" fmla="*/ 99 w 361"/>
                  <a:gd name="T29" fmla="*/ 6 h 8"/>
                  <a:gd name="T30" fmla="*/ 178 w 361"/>
                  <a:gd name="T31" fmla="*/ 5 h 8"/>
                  <a:gd name="T32" fmla="*/ 181 w 361"/>
                  <a:gd name="T33" fmla="*/ 3 h 8"/>
                  <a:gd name="T34" fmla="*/ 184 w 361"/>
                  <a:gd name="T35" fmla="*/ 3 h 8"/>
                  <a:gd name="T36" fmla="*/ 187 w 361"/>
                  <a:gd name="T37" fmla="*/ 5 h 8"/>
                  <a:gd name="T38" fmla="*/ 219 w 361"/>
                  <a:gd name="T39" fmla="*/ 6 h 8"/>
                  <a:gd name="T40" fmla="*/ 220 w 361"/>
                  <a:gd name="T41" fmla="*/ 4 h 8"/>
                  <a:gd name="T42" fmla="*/ 223 w 361"/>
                  <a:gd name="T43" fmla="*/ 3 h 8"/>
                  <a:gd name="T44" fmla="*/ 226 w 361"/>
                  <a:gd name="T45" fmla="*/ 4 h 8"/>
                  <a:gd name="T46" fmla="*/ 228 w 361"/>
                  <a:gd name="T47" fmla="*/ 6 h 8"/>
                  <a:gd name="T48" fmla="*/ 233 w 361"/>
                  <a:gd name="T49" fmla="*/ 5 h 8"/>
                  <a:gd name="T50" fmla="*/ 235 w 361"/>
                  <a:gd name="T51" fmla="*/ 3 h 8"/>
                  <a:gd name="T52" fmla="*/ 238 w 361"/>
                  <a:gd name="T53" fmla="*/ 3 h 8"/>
                  <a:gd name="T54" fmla="*/ 241 w 361"/>
                  <a:gd name="T55" fmla="*/ 5 h 8"/>
                  <a:gd name="T56" fmla="*/ 275 w 361"/>
                  <a:gd name="T57" fmla="*/ 6 h 8"/>
                  <a:gd name="T58" fmla="*/ 276 w 361"/>
                  <a:gd name="T59" fmla="*/ 4 h 8"/>
                  <a:gd name="T60" fmla="*/ 279 w 361"/>
                  <a:gd name="T61" fmla="*/ 3 h 8"/>
                  <a:gd name="T62" fmla="*/ 283 w 361"/>
                  <a:gd name="T63" fmla="*/ 4 h 8"/>
                  <a:gd name="T64" fmla="*/ 284 w 361"/>
                  <a:gd name="T65" fmla="*/ 6 h 8"/>
                  <a:gd name="T66" fmla="*/ 285 w 361"/>
                  <a:gd name="T67" fmla="*/ 5 h 8"/>
                  <a:gd name="T68" fmla="*/ 287 w 361"/>
                  <a:gd name="T69" fmla="*/ 3 h 8"/>
                  <a:gd name="T70" fmla="*/ 291 w 361"/>
                  <a:gd name="T71" fmla="*/ 3 h 8"/>
                  <a:gd name="T72" fmla="*/ 293 w 361"/>
                  <a:gd name="T73" fmla="*/ 5 h 8"/>
                  <a:gd name="T74" fmla="*/ 295 w 361"/>
                  <a:gd name="T75" fmla="*/ 6 h 8"/>
                  <a:gd name="T76" fmla="*/ 297 w 361"/>
                  <a:gd name="T77" fmla="*/ 3 h 8"/>
                  <a:gd name="T78" fmla="*/ 300 w 361"/>
                  <a:gd name="T79" fmla="*/ 0 h 8"/>
                  <a:gd name="T80" fmla="*/ 305 w 361"/>
                  <a:gd name="T81" fmla="*/ 0 h 8"/>
                  <a:gd name="T82" fmla="*/ 310 w 361"/>
                  <a:gd name="T83" fmla="*/ 1 h 8"/>
                  <a:gd name="T84" fmla="*/ 312 w 361"/>
                  <a:gd name="T85" fmla="*/ 4 h 8"/>
                  <a:gd name="T86" fmla="*/ 317 w 361"/>
                  <a:gd name="T87" fmla="*/ 6 h 8"/>
                  <a:gd name="T88" fmla="*/ 318 w 361"/>
                  <a:gd name="T89" fmla="*/ 3 h 8"/>
                  <a:gd name="T90" fmla="*/ 322 w 361"/>
                  <a:gd name="T91" fmla="*/ 0 h 8"/>
                  <a:gd name="T92" fmla="*/ 326 w 361"/>
                  <a:gd name="T93" fmla="*/ 0 h 8"/>
                  <a:gd name="T94" fmla="*/ 331 w 361"/>
                  <a:gd name="T95" fmla="*/ 1 h 8"/>
                  <a:gd name="T96" fmla="*/ 333 w 361"/>
                  <a:gd name="T97" fmla="*/ 4 h 8"/>
                  <a:gd name="T98" fmla="*/ 361 w 361"/>
                  <a:gd name="T99" fmla="*/ 6 h 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1"/>
                  <a:gd name="T151" fmla="*/ 0 h 8"/>
                  <a:gd name="T152" fmla="*/ 361 w 361"/>
                  <a:gd name="T153" fmla="*/ 8 h 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61" h="8">
                    <a:moveTo>
                      <a:pt x="0" y="8"/>
                    </a:moveTo>
                    <a:lnTo>
                      <a:pt x="3" y="8"/>
                    </a:lnTo>
                    <a:lnTo>
                      <a:pt x="3" y="7"/>
                    </a:lnTo>
                    <a:lnTo>
                      <a:pt x="4" y="5"/>
                    </a:lnTo>
                    <a:lnTo>
                      <a:pt x="5" y="5"/>
                    </a:lnTo>
                    <a:lnTo>
                      <a:pt x="7" y="4"/>
                    </a:lnTo>
                    <a:lnTo>
                      <a:pt x="9" y="5"/>
                    </a:lnTo>
                    <a:lnTo>
                      <a:pt x="10" y="5"/>
                    </a:lnTo>
                    <a:lnTo>
                      <a:pt x="11" y="7"/>
                    </a:lnTo>
                    <a:lnTo>
                      <a:pt x="12" y="8"/>
                    </a:lnTo>
                    <a:lnTo>
                      <a:pt x="21" y="8"/>
                    </a:lnTo>
                    <a:lnTo>
                      <a:pt x="21" y="6"/>
                    </a:lnTo>
                    <a:lnTo>
                      <a:pt x="43" y="6"/>
                    </a:lnTo>
                    <a:lnTo>
                      <a:pt x="43" y="5"/>
                    </a:lnTo>
                    <a:lnTo>
                      <a:pt x="44" y="4"/>
                    </a:lnTo>
                    <a:lnTo>
                      <a:pt x="46" y="3"/>
                    </a:lnTo>
                    <a:lnTo>
                      <a:pt x="48" y="3"/>
                    </a:lnTo>
                    <a:lnTo>
                      <a:pt x="49" y="3"/>
                    </a:lnTo>
                    <a:lnTo>
                      <a:pt x="51" y="4"/>
                    </a:lnTo>
                    <a:lnTo>
                      <a:pt x="52" y="5"/>
                    </a:lnTo>
                    <a:lnTo>
                      <a:pt x="52" y="6"/>
                    </a:lnTo>
                    <a:lnTo>
                      <a:pt x="90" y="6"/>
                    </a:lnTo>
                    <a:lnTo>
                      <a:pt x="90" y="5"/>
                    </a:lnTo>
                    <a:lnTo>
                      <a:pt x="91" y="4"/>
                    </a:lnTo>
                    <a:lnTo>
                      <a:pt x="93" y="3"/>
                    </a:lnTo>
                    <a:lnTo>
                      <a:pt x="95" y="3"/>
                    </a:lnTo>
                    <a:lnTo>
                      <a:pt x="96" y="3"/>
                    </a:lnTo>
                    <a:lnTo>
                      <a:pt x="98" y="4"/>
                    </a:lnTo>
                    <a:lnTo>
                      <a:pt x="99" y="5"/>
                    </a:lnTo>
                    <a:lnTo>
                      <a:pt x="99" y="6"/>
                    </a:lnTo>
                    <a:lnTo>
                      <a:pt x="178" y="6"/>
                    </a:lnTo>
                    <a:lnTo>
                      <a:pt x="178" y="5"/>
                    </a:lnTo>
                    <a:lnTo>
                      <a:pt x="179" y="4"/>
                    </a:lnTo>
                    <a:lnTo>
                      <a:pt x="181" y="3"/>
                    </a:lnTo>
                    <a:lnTo>
                      <a:pt x="183" y="3"/>
                    </a:lnTo>
                    <a:lnTo>
                      <a:pt x="184" y="3"/>
                    </a:lnTo>
                    <a:lnTo>
                      <a:pt x="186" y="4"/>
                    </a:lnTo>
                    <a:lnTo>
                      <a:pt x="187" y="5"/>
                    </a:lnTo>
                    <a:lnTo>
                      <a:pt x="187" y="6"/>
                    </a:lnTo>
                    <a:lnTo>
                      <a:pt x="219" y="6"/>
                    </a:lnTo>
                    <a:lnTo>
                      <a:pt x="219" y="5"/>
                    </a:lnTo>
                    <a:lnTo>
                      <a:pt x="220" y="4"/>
                    </a:lnTo>
                    <a:lnTo>
                      <a:pt x="221" y="3"/>
                    </a:lnTo>
                    <a:lnTo>
                      <a:pt x="223" y="3"/>
                    </a:lnTo>
                    <a:lnTo>
                      <a:pt x="225" y="3"/>
                    </a:lnTo>
                    <a:lnTo>
                      <a:pt x="226" y="4"/>
                    </a:lnTo>
                    <a:lnTo>
                      <a:pt x="227" y="5"/>
                    </a:lnTo>
                    <a:lnTo>
                      <a:pt x="228" y="6"/>
                    </a:lnTo>
                    <a:lnTo>
                      <a:pt x="232" y="6"/>
                    </a:lnTo>
                    <a:lnTo>
                      <a:pt x="233" y="5"/>
                    </a:lnTo>
                    <a:lnTo>
                      <a:pt x="233" y="4"/>
                    </a:lnTo>
                    <a:lnTo>
                      <a:pt x="235" y="3"/>
                    </a:lnTo>
                    <a:lnTo>
                      <a:pt x="237" y="3"/>
                    </a:lnTo>
                    <a:lnTo>
                      <a:pt x="238" y="3"/>
                    </a:lnTo>
                    <a:lnTo>
                      <a:pt x="240" y="4"/>
                    </a:lnTo>
                    <a:lnTo>
                      <a:pt x="241" y="5"/>
                    </a:lnTo>
                    <a:lnTo>
                      <a:pt x="241" y="6"/>
                    </a:lnTo>
                    <a:lnTo>
                      <a:pt x="275" y="6"/>
                    </a:lnTo>
                    <a:lnTo>
                      <a:pt x="275" y="5"/>
                    </a:lnTo>
                    <a:lnTo>
                      <a:pt x="276" y="4"/>
                    </a:lnTo>
                    <a:lnTo>
                      <a:pt x="278" y="3"/>
                    </a:lnTo>
                    <a:lnTo>
                      <a:pt x="279" y="3"/>
                    </a:lnTo>
                    <a:lnTo>
                      <a:pt x="281" y="3"/>
                    </a:lnTo>
                    <a:lnTo>
                      <a:pt x="283" y="4"/>
                    </a:lnTo>
                    <a:lnTo>
                      <a:pt x="284" y="5"/>
                    </a:lnTo>
                    <a:lnTo>
                      <a:pt x="284" y="6"/>
                    </a:lnTo>
                    <a:lnTo>
                      <a:pt x="285" y="5"/>
                    </a:lnTo>
                    <a:lnTo>
                      <a:pt x="286" y="4"/>
                    </a:lnTo>
                    <a:lnTo>
                      <a:pt x="287" y="3"/>
                    </a:lnTo>
                    <a:lnTo>
                      <a:pt x="289" y="3"/>
                    </a:lnTo>
                    <a:lnTo>
                      <a:pt x="291" y="3"/>
                    </a:lnTo>
                    <a:lnTo>
                      <a:pt x="292" y="4"/>
                    </a:lnTo>
                    <a:lnTo>
                      <a:pt x="293" y="5"/>
                    </a:lnTo>
                    <a:lnTo>
                      <a:pt x="293" y="6"/>
                    </a:lnTo>
                    <a:lnTo>
                      <a:pt x="295" y="6"/>
                    </a:lnTo>
                    <a:lnTo>
                      <a:pt x="296" y="4"/>
                    </a:lnTo>
                    <a:lnTo>
                      <a:pt x="297" y="3"/>
                    </a:lnTo>
                    <a:lnTo>
                      <a:pt x="298" y="1"/>
                    </a:lnTo>
                    <a:lnTo>
                      <a:pt x="300" y="0"/>
                    </a:lnTo>
                    <a:lnTo>
                      <a:pt x="303" y="0"/>
                    </a:lnTo>
                    <a:lnTo>
                      <a:pt x="305" y="0"/>
                    </a:lnTo>
                    <a:lnTo>
                      <a:pt x="307" y="0"/>
                    </a:lnTo>
                    <a:lnTo>
                      <a:pt x="310" y="1"/>
                    </a:lnTo>
                    <a:lnTo>
                      <a:pt x="311" y="3"/>
                    </a:lnTo>
                    <a:lnTo>
                      <a:pt x="312" y="4"/>
                    </a:lnTo>
                    <a:lnTo>
                      <a:pt x="313" y="6"/>
                    </a:lnTo>
                    <a:lnTo>
                      <a:pt x="317" y="6"/>
                    </a:lnTo>
                    <a:lnTo>
                      <a:pt x="317" y="4"/>
                    </a:lnTo>
                    <a:lnTo>
                      <a:pt x="318" y="3"/>
                    </a:lnTo>
                    <a:lnTo>
                      <a:pt x="320" y="1"/>
                    </a:lnTo>
                    <a:lnTo>
                      <a:pt x="322" y="0"/>
                    </a:lnTo>
                    <a:lnTo>
                      <a:pt x="324" y="0"/>
                    </a:lnTo>
                    <a:lnTo>
                      <a:pt x="326" y="0"/>
                    </a:lnTo>
                    <a:lnTo>
                      <a:pt x="328" y="0"/>
                    </a:lnTo>
                    <a:lnTo>
                      <a:pt x="331" y="1"/>
                    </a:lnTo>
                    <a:lnTo>
                      <a:pt x="332" y="3"/>
                    </a:lnTo>
                    <a:lnTo>
                      <a:pt x="333" y="4"/>
                    </a:lnTo>
                    <a:lnTo>
                      <a:pt x="333" y="6"/>
                    </a:lnTo>
                    <a:lnTo>
                      <a:pt x="361" y="6"/>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33" name="Freeform 865"/>
              <p:cNvSpPr>
                <a:spLocks/>
              </p:cNvSpPr>
              <p:nvPr/>
            </p:nvSpPr>
            <p:spPr bwMode="auto">
              <a:xfrm>
                <a:off x="2268" y="2348"/>
                <a:ext cx="13" cy="9"/>
              </a:xfrm>
              <a:custGeom>
                <a:avLst/>
                <a:gdLst>
                  <a:gd name="T0" fmla="*/ 2 w 13"/>
                  <a:gd name="T1" fmla="*/ 0 h 9"/>
                  <a:gd name="T2" fmla="*/ 13 w 13"/>
                  <a:gd name="T3" fmla="*/ 4 h 9"/>
                  <a:gd name="T4" fmla="*/ 2 w 13"/>
                  <a:gd name="T5" fmla="*/ 9 h 9"/>
                  <a:gd name="T6" fmla="*/ 1 w 13"/>
                  <a:gd name="T7" fmla="*/ 7 h 9"/>
                  <a:gd name="T8" fmla="*/ 0 w 13"/>
                  <a:gd name="T9" fmla="*/ 4 h 9"/>
                  <a:gd name="T10" fmla="*/ 1 w 13"/>
                  <a:gd name="T11" fmla="*/ 2 h 9"/>
                  <a:gd name="T12" fmla="*/ 2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2" y="0"/>
                    </a:moveTo>
                    <a:lnTo>
                      <a:pt x="13" y="4"/>
                    </a:lnTo>
                    <a:lnTo>
                      <a:pt x="2" y="9"/>
                    </a:lnTo>
                    <a:lnTo>
                      <a:pt x="1" y="7"/>
                    </a:lnTo>
                    <a:lnTo>
                      <a:pt x="0" y="4"/>
                    </a:lnTo>
                    <a:lnTo>
                      <a:pt x="1" y="2"/>
                    </a:lnTo>
                    <a:lnTo>
                      <a:pt x="2"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4" name="Freeform 866"/>
              <p:cNvSpPr>
                <a:spLocks/>
              </p:cNvSpPr>
              <p:nvPr/>
            </p:nvSpPr>
            <p:spPr bwMode="auto">
              <a:xfrm>
                <a:off x="1762" y="2374"/>
                <a:ext cx="519" cy="71"/>
              </a:xfrm>
              <a:custGeom>
                <a:avLst/>
                <a:gdLst>
                  <a:gd name="T0" fmla="*/ 480 w 519"/>
                  <a:gd name="T1" fmla="*/ 7 h 71"/>
                  <a:gd name="T2" fmla="*/ 479 w 519"/>
                  <a:gd name="T3" fmla="*/ 3 h 71"/>
                  <a:gd name="T4" fmla="*/ 476 w 519"/>
                  <a:gd name="T5" fmla="*/ 1 h 71"/>
                  <a:gd name="T6" fmla="*/ 471 w 519"/>
                  <a:gd name="T7" fmla="*/ 0 h 71"/>
                  <a:gd name="T8" fmla="*/ 467 w 519"/>
                  <a:gd name="T9" fmla="*/ 2 h 71"/>
                  <a:gd name="T10" fmla="*/ 464 w 519"/>
                  <a:gd name="T11" fmla="*/ 5 h 71"/>
                  <a:gd name="T12" fmla="*/ 460 w 519"/>
                  <a:gd name="T13" fmla="*/ 7 h 71"/>
                  <a:gd name="T14" fmla="*/ 458 w 519"/>
                  <a:gd name="T15" fmla="*/ 3 h 71"/>
                  <a:gd name="T16" fmla="*/ 454 w 519"/>
                  <a:gd name="T17" fmla="*/ 1 h 71"/>
                  <a:gd name="T18" fmla="*/ 450 w 519"/>
                  <a:gd name="T19" fmla="*/ 0 h 71"/>
                  <a:gd name="T20" fmla="*/ 445 w 519"/>
                  <a:gd name="T21" fmla="*/ 2 h 71"/>
                  <a:gd name="T22" fmla="*/ 443 w 519"/>
                  <a:gd name="T23" fmla="*/ 5 h 71"/>
                  <a:gd name="T24" fmla="*/ 440 w 519"/>
                  <a:gd name="T25" fmla="*/ 7 h 71"/>
                  <a:gd name="T26" fmla="*/ 439 w 519"/>
                  <a:gd name="T27" fmla="*/ 4 h 71"/>
                  <a:gd name="T28" fmla="*/ 436 w 519"/>
                  <a:gd name="T29" fmla="*/ 3 h 71"/>
                  <a:gd name="T30" fmla="*/ 433 w 519"/>
                  <a:gd name="T31" fmla="*/ 4 h 71"/>
                  <a:gd name="T32" fmla="*/ 431 w 519"/>
                  <a:gd name="T33" fmla="*/ 7 h 71"/>
                  <a:gd name="T34" fmla="*/ 431 w 519"/>
                  <a:gd name="T35" fmla="*/ 6 h 71"/>
                  <a:gd name="T36" fmla="*/ 428 w 519"/>
                  <a:gd name="T37" fmla="*/ 4 h 71"/>
                  <a:gd name="T38" fmla="*/ 425 w 519"/>
                  <a:gd name="T39" fmla="*/ 4 h 71"/>
                  <a:gd name="T40" fmla="*/ 422 w 519"/>
                  <a:gd name="T41" fmla="*/ 6 h 71"/>
                  <a:gd name="T42" fmla="*/ 388 w 519"/>
                  <a:gd name="T43" fmla="*/ 7 h 71"/>
                  <a:gd name="T44" fmla="*/ 387 w 519"/>
                  <a:gd name="T45" fmla="*/ 4 h 71"/>
                  <a:gd name="T46" fmla="*/ 384 w 519"/>
                  <a:gd name="T47" fmla="*/ 3 h 71"/>
                  <a:gd name="T48" fmla="*/ 380 w 519"/>
                  <a:gd name="T49" fmla="*/ 4 h 71"/>
                  <a:gd name="T50" fmla="*/ 379 w 519"/>
                  <a:gd name="T51" fmla="*/ 7 h 71"/>
                  <a:gd name="T52" fmla="*/ 374 w 519"/>
                  <a:gd name="T53" fmla="*/ 6 h 71"/>
                  <a:gd name="T54" fmla="*/ 372 w 519"/>
                  <a:gd name="T55" fmla="*/ 4 h 71"/>
                  <a:gd name="T56" fmla="*/ 368 w 519"/>
                  <a:gd name="T57" fmla="*/ 4 h 71"/>
                  <a:gd name="T58" fmla="*/ 366 w 519"/>
                  <a:gd name="T59" fmla="*/ 6 h 71"/>
                  <a:gd name="T60" fmla="*/ 334 w 519"/>
                  <a:gd name="T61" fmla="*/ 7 h 71"/>
                  <a:gd name="T62" fmla="*/ 333 w 519"/>
                  <a:gd name="T63" fmla="*/ 4 h 71"/>
                  <a:gd name="T64" fmla="*/ 330 w 519"/>
                  <a:gd name="T65" fmla="*/ 3 h 71"/>
                  <a:gd name="T66" fmla="*/ 326 w 519"/>
                  <a:gd name="T67" fmla="*/ 4 h 71"/>
                  <a:gd name="T68" fmla="*/ 325 w 519"/>
                  <a:gd name="T69" fmla="*/ 7 h 71"/>
                  <a:gd name="T70" fmla="*/ 246 w 519"/>
                  <a:gd name="T71" fmla="*/ 6 h 71"/>
                  <a:gd name="T72" fmla="*/ 243 w 519"/>
                  <a:gd name="T73" fmla="*/ 4 h 71"/>
                  <a:gd name="T74" fmla="*/ 240 w 519"/>
                  <a:gd name="T75" fmla="*/ 4 h 71"/>
                  <a:gd name="T76" fmla="*/ 237 w 519"/>
                  <a:gd name="T77" fmla="*/ 6 h 71"/>
                  <a:gd name="T78" fmla="*/ 213 w 519"/>
                  <a:gd name="T79" fmla="*/ 7 h 71"/>
                  <a:gd name="T80" fmla="*/ 199 w 519"/>
                  <a:gd name="T81" fmla="*/ 48 h 71"/>
                  <a:gd name="T82" fmla="*/ 198 w 519"/>
                  <a:gd name="T83" fmla="*/ 45 h 71"/>
                  <a:gd name="T84" fmla="*/ 195 w 519"/>
                  <a:gd name="T85" fmla="*/ 44 h 71"/>
                  <a:gd name="T86" fmla="*/ 191 w 519"/>
                  <a:gd name="T87" fmla="*/ 45 h 71"/>
                  <a:gd name="T88" fmla="*/ 190 w 519"/>
                  <a:gd name="T89" fmla="*/ 48 h 71"/>
                  <a:gd name="T90" fmla="*/ 137 w 519"/>
                  <a:gd name="T91" fmla="*/ 46 h 71"/>
                  <a:gd name="T92" fmla="*/ 135 w 519"/>
                  <a:gd name="T93" fmla="*/ 44 h 71"/>
                  <a:gd name="T94" fmla="*/ 131 w 519"/>
                  <a:gd name="T95" fmla="*/ 42 h 71"/>
                  <a:gd name="T96" fmla="*/ 126 w 519"/>
                  <a:gd name="T97" fmla="*/ 43 h 71"/>
                  <a:gd name="T98" fmla="*/ 123 w 519"/>
                  <a:gd name="T99" fmla="*/ 45 h 71"/>
                  <a:gd name="T100" fmla="*/ 122 w 519"/>
                  <a:gd name="T101" fmla="*/ 48 h 71"/>
                  <a:gd name="T102" fmla="*/ 46 w 519"/>
                  <a:gd name="T103" fmla="*/ 47 h 71"/>
                  <a:gd name="T104" fmla="*/ 44 w 519"/>
                  <a:gd name="T105" fmla="*/ 45 h 71"/>
                  <a:gd name="T106" fmla="*/ 41 w 519"/>
                  <a:gd name="T107" fmla="*/ 45 h 71"/>
                  <a:gd name="T108" fmla="*/ 38 w 519"/>
                  <a:gd name="T109" fmla="*/ 47 h 71"/>
                  <a:gd name="T110" fmla="*/ 0 w 519"/>
                  <a:gd name="T111" fmla="*/ 48 h 7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19"/>
                  <a:gd name="T169" fmla="*/ 0 h 71"/>
                  <a:gd name="T170" fmla="*/ 519 w 519"/>
                  <a:gd name="T171" fmla="*/ 71 h 7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19" h="71">
                    <a:moveTo>
                      <a:pt x="519" y="7"/>
                    </a:moveTo>
                    <a:lnTo>
                      <a:pt x="480" y="7"/>
                    </a:lnTo>
                    <a:lnTo>
                      <a:pt x="480" y="5"/>
                    </a:lnTo>
                    <a:lnTo>
                      <a:pt x="479" y="3"/>
                    </a:lnTo>
                    <a:lnTo>
                      <a:pt x="478" y="2"/>
                    </a:lnTo>
                    <a:lnTo>
                      <a:pt x="476" y="1"/>
                    </a:lnTo>
                    <a:lnTo>
                      <a:pt x="473" y="0"/>
                    </a:lnTo>
                    <a:lnTo>
                      <a:pt x="471" y="0"/>
                    </a:lnTo>
                    <a:lnTo>
                      <a:pt x="469" y="1"/>
                    </a:lnTo>
                    <a:lnTo>
                      <a:pt x="467" y="2"/>
                    </a:lnTo>
                    <a:lnTo>
                      <a:pt x="465" y="3"/>
                    </a:lnTo>
                    <a:lnTo>
                      <a:pt x="464" y="5"/>
                    </a:lnTo>
                    <a:lnTo>
                      <a:pt x="464" y="7"/>
                    </a:lnTo>
                    <a:lnTo>
                      <a:pt x="460" y="7"/>
                    </a:lnTo>
                    <a:lnTo>
                      <a:pt x="459" y="5"/>
                    </a:lnTo>
                    <a:lnTo>
                      <a:pt x="458" y="3"/>
                    </a:lnTo>
                    <a:lnTo>
                      <a:pt x="457" y="2"/>
                    </a:lnTo>
                    <a:lnTo>
                      <a:pt x="454" y="1"/>
                    </a:lnTo>
                    <a:lnTo>
                      <a:pt x="452" y="0"/>
                    </a:lnTo>
                    <a:lnTo>
                      <a:pt x="450" y="0"/>
                    </a:lnTo>
                    <a:lnTo>
                      <a:pt x="447" y="1"/>
                    </a:lnTo>
                    <a:lnTo>
                      <a:pt x="445" y="2"/>
                    </a:lnTo>
                    <a:lnTo>
                      <a:pt x="444" y="3"/>
                    </a:lnTo>
                    <a:lnTo>
                      <a:pt x="443" y="5"/>
                    </a:lnTo>
                    <a:lnTo>
                      <a:pt x="442" y="7"/>
                    </a:lnTo>
                    <a:lnTo>
                      <a:pt x="440" y="7"/>
                    </a:lnTo>
                    <a:lnTo>
                      <a:pt x="440" y="6"/>
                    </a:lnTo>
                    <a:lnTo>
                      <a:pt x="439" y="4"/>
                    </a:lnTo>
                    <a:lnTo>
                      <a:pt x="438" y="4"/>
                    </a:lnTo>
                    <a:lnTo>
                      <a:pt x="436" y="3"/>
                    </a:lnTo>
                    <a:lnTo>
                      <a:pt x="434" y="4"/>
                    </a:lnTo>
                    <a:lnTo>
                      <a:pt x="433" y="4"/>
                    </a:lnTo>
                    <a:lnTo>
                      <a:pt x="432" y="6"/>
                    </a:lnTo>
                    <a:lnTo>
                      <a:pt x="431" y="7"/>
                    </a:lnTo>
                    <a:lnTo>
                      <a:pt x="431" y="6"/>
                    </a:lnTo>
                    <a:lnTo>
                      <a:pt x="430" y="4"/>
                    </a:lnTo>
                    <a:lnTo>
                      <a:pt x="428" y="4"/>
                    </a:lnTo>
                    <a:lnTo>
                      <a:pt x="426" y="3"/>
                    </a:lnTo>
                    <a:lnTo>
                      <a:pt x="425" y="4"/>
                    </a:lnTo>
                    <a:lnTo>
                      <a:pt x="423" y="4"/>
                    </a:lnTo>
                    <a:lnTo>
                      <a:pt x="422" y="6"/>
                    </a:lnTo>
                    <a:lnTo>
                      <a:pt x="422" y="7"/>
                    </a:lnTo>
                    <a:lnTo>
                      <a:pt x="388" y="7"/>
                    </a:lnTo>
                    <a:lnTo>
                      <a:pt x="388" y="6"/>
                    </a:lnTo>
                    <a:lnTo>
                      <a:pt x="387" y="4"/>
                    </a:lnTo>
                    <a:lnTo>
                      <a:pt x="385" y="4"/>
                    </a:lnTo>
                    <a:lnTo>
                      <a:pt x="384" y="3"/>
                    </a:lnTo>
                    <a:lnTo>
                      <a:pt x="382" y="4"/>
                    </a:lnTo>
                    <a:lnTo>
                      <a:pt x="380" y="4"/>
                    </a:lnTo>
                    <a:lnTo>
                      <a:pt x="380" y="6"/>
                    </a:lnTo>
                    <a:lnTo>
                      <a:pt x="379" y="7"/>
                    </a:lnTo>
                    <a:lnTo>
                      <a:pt x="375" y="7"/>
                    </a:lnTo>
                    <a:lnTo>
                      <a:pt x="374" y="6"/>
                    </a:lnTo>
                    <a:lnTo>
                      <a:pt x="373" y="4"/>
                    </a:lnTo>
                    <a:lnTo>
                      <a:pt x="372" y="4"/>
                    </a:lnTo>
                    <a:lnTo>
                      <a:pt x="370" y="3"/>
                    </a:lnTo>
                    <a:lnTo>
                      <a:pt x="368" y="4"/>
                    </a:lnTo>
                    <a:lnTo>
                      <a:pt x="367" y="4"/>
                    </a:lnTo>
                    <a:lnTo>
                      <a:pt x="366" y="6"/>
                    </a:lnTo>
                    <a:lnTo>
                      <a:pt x="366" y="7"/>
                    </a:lnTo>
                    <a:lnTo>
                      <a:pt x="334" y="7"/>
                    </a:lnTo>
                    <a:lnTo>
                      <a:pt x="334" y="6"/>
                    </a:lnTo>
                    <a:lnTo>
                      <a:pt x="333" y="4"/>
                    </a:lnTo>
                    <a:lnTo>
                      <a:pt x="331" y="4"/>
                    </a:lnTo>
                    <a:lnTo>
                      <a:pt x="330" y="3"/>
                    </a:lnTo>
                    <a:lnTo>
                      <a:pt x="328" y="4"/>
                    </a:lnTo>
                    <a:lnTo>
                      <a:pt x="326" y="4"/>
                    </a:lnTo>
                    <a:lnTo>
                      <a:pt x="325" y="6"/>
                    </a:lnTo>
                    <a:lnTo>
                      <a:pt x="325" y="7"/>
                    </a:lnTo>
                    <a:lnTo>
                      <a:pt x="246" y="7"/>
                    </a:lnTo>
                    <a:lnTo>
                      <a:pt x="246" y="6"/>
                    </a:lnTo>
                    <a:lnTo>
                      <a:pt x="245" y="4"/>
                    </a:lnTo>
                    <a:lnTo>
                      <a:pt x="243" y="4"/>
                    </a:lnTo>
                    <a:lnTo>
                      <a:pt x="242" y="3"/>
                    </a:lnTo>
                    <a:lnTo>
                      <a:pt x="240" y="4"/>
                    </a:lnTo>
                    <a:lnTo>
                      <a:pt x="238" y="4"/>
                    </a:lnTo>
                    <a:lnTo>
                      <a:pt x="237" y="6"/>
                    </a:lnTo>
                    <a:lnTo>
                      <a:pt x="237" y="7"/>
                    </a:lnTo>
                    <a:lnTo>
                      <a:pt x="213" y="7"/>
                    </a:lnTo>
                    <a:lnTo>
                      <a:pt x="213" y="48"/>
                    </a:lnTo>
                    <a:lnTo>
                      <a:pt x="199" y="48"/>
                    </a:lnTo>
                    <a:lnTo>
                      <a:pt x="199" y="47"/>
                    </a:lnTo>
                    <a:lnTo>
                      <a:pt x="198" y="45"/>
                    </a:lnTo>
                    <a:lnTo>
                      <a:pt x="196" y="45"/>
                    </a:lnTo>
                    <a:lnTo>
                      <a:pt x="195" y="44"/>
                    </a:lnTo>
                    <a:lnTo>
                      <a:pt x="193" y="45"/>
                    </a:lnTo>
                    <a:lnTo>
                      <a:pt x="191" y="45"/>
                    </a:lnTo>
                    <a:lnTo>
                      <a:pt x="190" y="47"/>
                    </a:lnTo>
                    <a:lnTo>
                      <a:pt x="190" y="48"/>
                    </a:lnTo>
                    <a:lnTo>
                      <a:pt x="137" y="48"/>
                    </a:lnTo>
                    <a:lnTo>
                      <a:pt x="137" y="46"/>
                    </a:lnTo>
                    <a:lnTo>
                      <a:pt x="136" y="45"/>
                    </a:lnTo>
                    <a:lnTo>
                      <a:pt x="135" y="44"/>
                    </a:lnTo>
                    <a:lnTo>
                      <a:pt x="133" y="43"/>
                    </a:lnTo>
                    <a:lnTo>
                      <a:pt x="131" y="42"/>
                    </a:lnTo>
                    <a:lnTo>
                      <a:pt x="128" y="42"/>
                    </a:lnTo>
                    <a:lnTo>
                      <a:pt x="126" y="43"/>
                    </a:lnTo>
                    <a:lnTo>
                      <a:pt x="124" y="44"/>
                    </a:lnTo>
                    <a:lnTo>
                      <a:pt x="123" y="45"/>
                    </a:lnTo>
                    <a:lnTo>
                      <a:pt x="122" y="46"/>
                    </a:lnTo>
                    <a:lnTo>
                      <a:pt x="122" y="48"/>
                    </a:lnTo>
                    <a:lnTo>
                      <a:pt x="47" y="48"/>
                    </a:lnTo>
                    <a:lnTo>
                      <a:pt x="46" y="47"/>
                    </a:lnTo>
                    <a:lnTo>
                      <a:pt x="46" y="45"/>
                    </a:lnTo>
                    <a:lnTo>
                      <a:pt x="44" y="45"/>
                    </a:lnTo>
                    <a:lnTo>
                      <a:pt x="42" y="44"/>
                    </a:lnTo>
                    <a:lnTo>
                      <a:pt x="41" y="45"/>
                    </a:lnTo>
                    <a:lnTo>
                      <a:pt x="39" y="45"/>
                    </a:lnTo>
                    <a:lnTo>
                      <a:pt x="38" y="47"/>
                    </a:lnTo>
                    <a:lnTo>
                      <a:pt x="38" y="48"/>
                    </a:lnTo>
                    <a:lnTo>
                      <a:pt x="0" y="48"/>
                    </a:lnTo>
                    <a:lnTo>
                      <a:pt x="0" y="71"/>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35" name="Freeform 867"/>
              <p:cNvSpPr>
                <a:spLocks/>
              </p:cNvSpPr>
              <p:nvPr/>
            </p:nvSpPr>
            <p:spPr bwMode="auto">
              <a:xfrm>
                <a:off x="1756" y="2444"/>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6" name="Freeform 868"/>
              <p:cNvSpPr>
                <a:spLocks/>
              </p:cNvSpPr>
              <p:nvPr/>
            </p:nvSpPr>
            <p:spPr bwMode="auto">
              <a:xfrm>
                <a:off x="2657" y="1056"/>
                <a:ext cx="689" cy="1230"/>
              </a:xfrm>
              <a:custGeom>
                <a:avLst/>
                <a:gdLst>
                  <a:gd name="T0" fmla="*/ 665 w 689"/>
                  <a:gd name="T1" fmla="*/ 2 h 1230"/>
                  <a:gd name="T2" fmla="*/ 669 w 689"/>
                  <a:gd name="T3" fmla="*/ 0 h 1230"/>
                  <a:gd name="T4" fmla="*/ 673 w 689"/>
                  <a:gd name="T5" fmla="*/ 2 h 1230"/>
                  <a:gd name="T6" fmla="*/ 689 w 689"/>
                  <a:gd name="T7" fmla="*/ 202 h 1230"/>
                  <a:gd name="T8" fmla="*/ 648 w 689"/>
                  <a:gd name="T9" fmla="*/ 199 h 1230"/>
                  <a:gd name="T10" fmla="*/ 643 w 689"/>
                  <a:gd name="T11" fmla="*/ 198 h 1230"/>
                  <a:gd name="T12" fmla="*/ 640 w 689"/>
                  <a:gd name="T13" fmla="*/ 202 h 1230"/>
                  <a:gd name="T14" fmla="*/ 626 w 689"/>
                  <a:gd name="T15" fmla="*/ 199 h 1230"/>
                  <a:gd name="T16" fmla="*/ 621 w 689"/>
                  <a:gd name="T17" fmla="*/ 198 h 1230"/>
                  <a:gd name="T18" fmla="*/ 618 w 689"/>
                  <a:gd name="T19" fmla="*/ 202 h 1230"/>
                  <a:gd name="T20" fmla="*/ 548 w 689"/>
                  <a:gd name="T21" fmla="*/ 199 h 1230"/>
                  <a:gd name="T22" fmla="*/ 543 w 689"/>
                  <a:gd name="T23" fmla="*/ 198 h 1230"/>
                  <a:gd name="T24" fmla="*/ 540 w 689"/>
                  <a:gd name="T25" fmla="*/ 202 h 1230"/>
                  <a:gd name="T26" fmla="*/ 478 w 689"/>
                  <a:gd name="T27" fmla="*/ 199 h 1230"/>
                  <a:gd name="T28" fmla="*/ 474 w 689"/>
                  <a:gd name="T29" fmla="*/ 198 h 1230"/>
                  <a:gd name="T30" fmla="*/ 471 w 689"/>
                  <a:gd name="T31" fmla="*/ 202 h 1230"/>
                  <a:gd name="T32" fmla="*/ 444 w 689"/>
                  <a:gd name="T33" fmla="*/ 199 h 1230"/>
                  <a:gd name="T34" fmla="*/ 439 w 689"/>
                  <a:gd name="T35" fmla="*/ 198 h 1230"/>
                  <a:gd name="T36" fmla="*/ 436 w 689"/>
                  <a:gd name="T37" fmla="*/ 202 h 1230"/>
                  <a:gd name="T38" fmla="*/ 409 w 689"/>
                  <a:gd name="T39" fmla="*/ 199 h 1230"/>
                  <a:gd name="T40" fmla="*/ 404 w 689"/>
                  <a:gd name="T41" fmla="*/ 198 h 1230"/>
                  <a:gd name="T42" fmla="*/ 401 w 689"/>
                  <a:gd name="T43" fmla="*/ 202 h 1230"/>
                  <a:gd name="T44" fmla="*/ 374 w 689"/>
                  <a:gd name="T45" fmla="*/ 199 h 1230"/>
                  <a:gd name="T46" fmla="*/ 369 w 689"/>
                  <a:gd name="T47" fmla="*/ 198 h 1230"/>
                  <a:gd name="T48" fmla="*/ 367 w 689"/>
                  <a:gd name="T49" fmla="*/ 202 h 1230"/>
                  <a:gd name="T50" fmla="*/ 270 w 689"/>
                  <a:gd name="T51" fmla="*/ 716 h 1230"/>
                  <a:gd name="T52" fmla="*/ 267 w 689"/>
                  <a:gd name="T53" fmla="*/ 713 h 1230"/>
                  <a:gd name="T54" fmla="*/ 262 w 689"/>
                  <a:gd name="T55" fmla="*/ 714 h 1230"/>
                  <a:gd name="T56" fmla="*/ 256 w 689"/>
                  <a:gd name="T57" fmla="*/ 716 h 1230"/>
                  <a:gd name="T58" fmla="*/ 254 w 689"/>
                  <a:gd name="T59" fmla="*/ 713 h 1230"/>
                  <a:gd name="T60" fmla="*/ 249 w 689"/>
                  <a:gd name="T61" fmla="*/ 714 h 1230"/>
                  <a:gd name="T62" fmla="*/ 226 w 689"/>
                  <a:gd name="T63" fmla="*/ 716 h 1230"/>
                  <a:gd name="T64" fmla="*/ 223 w 689"/>
                  <a:gd name="T65" fmla="*/ 713 h 1230"/>
                  <a:gd name="T66" fmla="*/ 218 w 689"/>
                  <a:gd name="T67" fmla="*/ 714 h 1230"/>
                  <a:gd name="T68" fmla="*/ 199 w 689"/>
                  <a:gd name="T69" fmla="*/ 716 h 1230"/>
                  <a:gd name="T70" fmla="*/ 196 w 689"/>
                  <a:gd name="T71" fmla="*/ 713 h 1230"/>
                  <a:gd name="T72" fmla="*/ 191 w 689"/>
                  <a:gd name="T73" fmla="*/ 714 h 1230"/>
                  <a:gd name="T74" fmla="*/ 133 w 689"/>
                  <a:gd name="T75" fmla="*/ 716 h 1230"/>
                  <a:gd name="T76" fmla="*/ 130 w 689"/>
                  <a:gd name="T77" fmla="*/ 711 h 1230"/>
                  <a:gd name="T78" fmla="*/ 123 w 689"/>
                  <a:gd name="T79" fmla="*/ 709 h 1230"/>
                  <a:gd name="T80" fmla="*/ 116 w 689"/>
                  <a:gd name="T81" fmla="*/ 712 h 1230"/>
                  <a:gd name="T82" fmla="*/ 108 w 689"/>
                  <a:gd name="T83" fmla="*/ 716 h 1230"/>
                  <a:gd name="T84" fmla="*/ 106 w 689"/>
                  <a:gd name="T85" fmla="*/ 713 h 1230"/>
                  <a:gd name="T86" fmla="*/ 101 w 689"/>
                  <a:gd name="T87" fmla="*/ 714 h 1230"/>
                  <a:gd name="T88" fmla="*/ 88 w 689"/>
                  <a:gd name="T89" fmla="*/ 716 h 1230"/>
                  <a:gd name="T90" fmla="*/ 71 w 689"/>
                  <a:gd name="T91" fmla="*/ 1228 h 1230"/>
                  <a:gd name="T92" fmla="*/ 67 w 689"/>
                  <a:gd name="T93" fmla="*/ 1226 h 1230"/>
                  <a:gd name="T94" fmla="*/ 63 w 689"/>
                  <a:gd name="T95" fmla="*/ 1228 h 1230"/>
                  <a:gd name="T96" fmla="*/ 60 w 689"/>
                  <a:gd name="T97" fmla="*/ 1228 h 1230"/>
                  <a:gd name="T98" fmla="*/ 56 w 689"/>
                  <a:gd name="T99" fmla="*/ 1226 h 1230"/>
                  <a:gd name="T100" fmla="*/ 52 w 689"/>
                  <a:gd name="T101" fmla="*/ 1228 h 1230"/>
                  <a:gd name="T102" fmla="*/ 38 w 689"/>
                  <a:gd name="T103" fmla="*/ 1228 h 1230"/>
                  <a:gd name="T104" fmla="*/ 34 w 689"/>
                  <a:gd name="T105" fmla="*/ 1226 h 1230"/>
                  <a:gd name="T106" fmla="*/ 29 w 689"/>
                  <a:gd name="T107" fmla="*/ 1228 h 1230"/>
                  <a:gd name="T108" fmla="*/ 20 w 689"/>
                  <a:gd name="T109" fmla="*/ 1228 h 1230"/>
                  <a:gd name="T110" fmla="*/ 16 w 689"/>
                  <a:gd name="T111" fmla="*/ 1226 h 1230"/>
                  <a:gd name="T112" fmla="*/ 11 w 689"/>
                  <a:gd name="T113" fmla="*/ 1228 h 123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89"/>
                  <a:gd name="T172" fmla="*/ 0 h 1230"/>
                  <a:gd name="T173" fmla="*/ 689 w 689"/>
                  <a:gd name="T174" fmla="*/ 1230 h 123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89" h="1230">
                    <a:moveTo>
                      <a:pt x="654" y="3"/>
                    </a:moveTo>
                    <a:lnTo>
                      <a:pt x="664" y="3"/>
                    </a:lnTo>
                    <a:lnTo>
                      <a:pt x="665" y="2"/>
                    </a:lnTo>
                    <a:lnTo>
                      <a:pt x="666" y="1"/>
                    </a:lnTo>
                    <a:lnTo>
                      <a:pt x="667" y="0"/>
                    </a:lnTo>
                    <a:lnTo>
                      <a:pt x="669" y="0"/>
                    </a:lnTo>
                    <a:lnTo>
                      <a:pt x="671" y="0"/>
                    </a:lnTo>
                    <a:lnTo>
                      <a:pt x="672" y="1"/>
                    </a:lnTo>
                    <a:lnTo>
                      <a:pt x="673" y="2"/>
                    </a:lnTo>
                    <a:lnTo>
                      <a:pt x="673" y="3"/>
                    </a:lnTo>
                    <a:lnTo>
                      <a:pt x="689" y="3"/>
                    </a:lnTo>
                    <a:lnTo>
                      <a:pt x="689" y="202"/>
                    </a:lnTo>
                    <a:lnTo>
                      <a:pt x="649" y="202"/>
                    </a:lnTo>
                    <a:lnTo>
                      <a:pt x="649" y="200"/>
                    </a:lnTo>
                    <a:lnTo>
                      <a:pt x="648" y="199"/>
                    </a:lnTo>
                    <a:lnTo>
                      <a:pt x="646" y="198"/>
                    </a:lnTo>
                    <a:lnTo>
                      <a:pt x="645" y="198"/>
                    </a:lnTo>
                    <a:lnTo>
                      <a:pt x="643" y="198"/>
                    </a:lnTo>
                    <a:lnTo>
                      <a:pt x="641" y="199"/>
                    </a:lnTo>
                    <a:lnTo>
                      <a:pt x="641" y="200"/>
                    </a:lnTo>
                    <a:lnTo>
                      <a:pt x="640" y="202"/>
                    </a:lnTo>
                    <a:lnTo>
                      <a:pt x="627" y="202"/>
                    </a:lnTo>
                    <a:lnTo>
                      <a:pt x="627" y="200"/>
                    </a:lnTo>
                    <a:lnTo>
                      <a:pt x="626" y="199"/>
                    </a:lnTo>
                    <a:lnTo>
                      <a:pt x="625" y="198"/>
                    </a:lnTo>
                    <a:lnTo>
                      <a:pt x="623" y="198"/>
                    </a:lnTo>
                    <a:lnTo>
                      <a:pt x="621" y="198"/>
                    </a:lnTo>
                    <a:lnTo>
                      <a:pt x="620" y="199"/>
                    </a:lnTo>
                    <a:lnTo>
                      <a:pt x="619" y="200"/>
                    </a:lnTo>
                    <a:lnTo>
                      <a:pt x="618" y="202"/>
                    </a:lnTo>
                    <a:lnTo>
                      <a:pt x="549" y="202"/>
                    </a:lnTo>
                    <a:lnTo>
                      <a:pt x="549" y="200"/>
                    </a:lnTo>
                    <a:lnTo>
                      <a:pt x="548" y="199"/>
                    </a:lnTo>
                    <a:lnTo>
                      <a:pt x="547" y="198"/>
                    </a:lnTo>
                    <a:lnTo>
                      <a:pt x="545" y="198"/>
                    </a:lnTo>
                    <a:lnTo>
                      <a:pt x="543" y="198"/>
                    </a:lnTo>
                    <a:lnTo>
                      <a:pt x="542" y="199"/>
                    </a:lnTo>
                    <a:lnTo>
                      <a:pt x="541" y="200"/>
                    </a:lnTo>
                    <a:lnTo>
                      <a:pt x="540" y="202"/>
                    </a:lnTo>
                    <a:lnTo>
                      <a:pt x="480" y="202"/>
                    </a:lnTo>
                    <a:lnTo>
                      <a:pt x="479" y="200"/>
                    </a:lnTo>
                    <a:lnTo>
                      <a:pt x="478" y="199"/>
                    </a:lnTo>
                    <a:lnTo>
                      <a:pt x="477" y="198"/>
                    </a:lnTo>
                    <a:lnTo>
                      <a:pt x="475" y="198"/>
                    </a:lnTo>
                    <a:lnTo>
                      <a:pt x="474" y="198"/>
                    </a:lnTo>
                    <a:lnTo>
                      <a:pt x="472" y="199"/>
                    </a:lnTo>
                    <a:lnTo>
                      <a:pt x="471" y="200"/>
                    </a:lnTo>
                    <a:lnTo>
                      <a:pt x="471" y="202"/>
                    </a:lnTo>
                    <a:lnTo>
                      <a:pt x="445" y="202"/>
                    </a:lnTo>
                    <a:lnTo>
                      <a:pt x="445" y="200"/>
                    </a:lnTo>
                    <a:lnTo>
                      <a:pt x="444" y="199"/>
                    </a:lnTo>
                    <a:lnTo>
                      <a:pt x="442" y="198"/>
                    </a:lnTo>
                    <a:lnTo>
                      <a:pt x="441" y="198"/>
                    </a:lnTo>
                    <a:lnTo>
                      <a:pt x="439" y="198"/>
                    </a:lnTo>
                    <a:lnTo>
                      <a:pt x="437" y="199"/>
                    </a:lnTo>
                    <a:lnTo>
                      <a:pt x="436" y="200"/>
                    </a:lnTo>
                    <a:lnTo>
                      <a:pt x="436" y="202"/>
                    </a:lnTo>
                    <a:lnTo>
                      <a:pt x="410" y="202"/>
                    </a:lnTo>
                    <a:lnTo>
                      <a:pt x="410" y="200"/>
                    </a:lnTo>
                    <a:lnTo>
                      <a:pt x="409" y="199"/>
                    </a:lnTo>
                    <a:lnTo>
                      <a:pt x="407" y="198"/>
                    </a:lnTo>
                    <a:lnTo>
                      <a:pt x="406" y="198"/>
                    </a:lnTo>
                    <a:lnTo>
                      <a:pt x="404" y="198"/>
                    </a:lnTo>
                    <a:lnTo>
                      <a:pt x="403" y="199"/>
                    </a:lnTo>
                    <a:lnTo>
                      <a:pt x="402" y="200"/>
                    </a:lnTo>
                    <a:lnTo>
                      <a:pt x="401" y="202"/>
                    </a:lnTo>
                    <a:lnTo>
                      <a:pt x="376" y="202"/>
                    </a:lnTo>
                    <a:lnTo>
                      <a:pt x="375" y="200"/>
                    </a:lnTo>
                    <a:lnTo>
                      <a:pt x="374" y="199"/>
                    </a:lnTo>
                    <a:lnTo>
                      <a:pt x="373" y="198"/>
                    </a:lnTo>
                    <a:lnTo>
                      <a:pt x="371" y="198"/>
                    </a:lnTo>
                    <a:lnTo>
                      <a:pt x="369" y="198"/>
                    </a:lnTo>
                    <a:lnTo>
                      <a:pt x="368" y="199"/>
                    </a:lnTo>
                    <a:lnTo>
                      <a:pt x="367" y="200"/>
                    </a:lnTo>
                    <a:lnTo>
                      <a:pt x="367" y="202"/>
                    </a:lnTo>
                    <a:lnTo>
                      <a:pt x="329" y="202"/>
                    </a:lnTo>
                    <a:lnTo>
                      <a:pt x="329" y="716"/>
                    </a:lnTo>
                    <a:lnTo>
                      <a:pt x="270" y="716"/>
                    </a:lnTo>
                    <a:lnTo>
                      <a:pt x="269" y="715"/>
                    </a:lnTo>
                    <a:lnTo>
                      <a:pt x="269" y="714"/>
                    </a:lnTo>
                    <a:lnTo>
                      <a:pt x="267" y="713"/>
                    </a:lnTo>
                    <a:lnTo>
                      <a:pt x="265" y="713"/>
                    </a:lnTo>
                    <a:lnTo>
                      <a:pt x="264" y="713"/>
                    </a:lnTo>
                    <a:lnTo>
                      <a:pt x="262" y="714"/>
                    </a:lnTo>
                    <a:lnTo>
                      <a:pt x="261" y="715"/>
                    </a:lnTo>
                    <a:lnTo>
                      <a:pt x="261" y="716"/>
                    </a:lnTo>
                    <a:lnTo>
                      <a:pt x="256" y="716"/>
                    </a:lnTo>
                    <a:lnTo>
                      <a:pt x="256" y="715"/>
                    </a:lnTo>
                    <a:lnTo>
                      <a:pt x="255" y="714"/>
                    </a:lnTo>
                    <a:lnTo>
                      <a:pt x="254" y="713"/>
                    </a:lnTo>
                    <a:lnTo>
                      <a:pt x="252" y="713"/>
                    </a:lnTo>
                    <a:lnTo>
                      <a:pt x="250" y="713"/>
                    </a:lnTo>
                    <a:lnTo>
                      <a:pt x="249" y="714"/>
                    </a:lnTo>
                    <a:lnTo>
                      <a:pt x="248" y="715"/>
                    </a:lnTo>
                    <a:lnTo>
                      <a:pt x="247" y="716"/>
                    </a:lnTo>
                    <a:lnTo>
                      <a:pt x="226" y="716"/>
                    </a:lnTo>
                    <a:lnTo>
                      <a:pt x="226" y="715"/>
                    </a:lnTo>
                    <a:lnTo>
                      <a:pt x="225" y="714"/>
                    </a:lnTo>
                    <a:lnTo>
                      <a:pt x="223" y="713"/>
                    </a:lnTo>
                    <a:lnTo>
                      <a:pt x="222" y="713"/>
                    </a:lnTo>
                    <a:lnTo>
                      <a:pt x="220" y="713"/>
                    </a:lnTo>
                    <a:lnTo>
                      <a:pt x="218" y="714"/>
                    </a:lnTo>
                    <a:lnTo>
                      <a:pt x="217" y="715"/>
                    </a:lnTo>
                    <a:lnTo>
                      <a:pt x="217" y="716"/>
                    </a:lnTo>
                    <a:lnTo>
                      <a:pt x="199" y="716"/>
                    </a:lnTo>
                    <a:lnTo>
                      <a:pt x="199" y="715"/>
                    </a:lnTo>
                    <a:lnTo>
                      <a:pt x="198" y="714"/>
                    </a:lnTo>
                    <a:lnTo>
                      <a:pt x="196" y="713"/>
                    </a:lnTo>
                    <a:lnTo>
                      <a:pt x="195" y="713"/>
                    </a:lnTo>
                    <a:lnTo>
                      <a:pt x="193" y="713"/>
                    </a:lnTo>
                    <a:lnTo>
                      <a:pt x="191" y="714"/>
                    </a:lnTo>
                    <a:lnTo>
                      <a:pt x="190" y="715"/>
                    </a:lnTo>
                    <a:lnTo>
                      <a:pt x="190" y="716"/>
                    </a:lnTo>
                    <a:lnTo>
                      <a:pt x="133" y="716"/>
                    </a:lnTo>
                    <a:lnTo>
                      <a:pt x="132" y="714"/>
                    </a:lnTo>
                    <a:lnTo>
                      <a:pt x="131" y="712"/>
                    </a:lnTo>
                    <a:lnTo>
                      <a:pt x="130" y="711"/>
                    </a:lnTo>
                    <a:lnTo>
                      <a:pt x="127" y="710"/>
                    </a:lnTo>
                    <a:lnTo>
                      <a:pt x="125" y="709"/>
                    </a:lnTo>
                    <a:lnTo>
                      <a:pt x="123" y="709"/>
                    </a:lnTo>
                    <a:lnTo>
                      <a:pt x="120" y="710"/>
                    </a:lnTo>
                    <a:lnTo>
                      <a:pt x="118" y="711"/>
                    </a:lnTo>
                    <a:lnTo>
                      <a:pt x="116" y="712"/>
                    </a:lnTo>
                    <a:lnTo>
                      <a:pt x="115" y="714"/>
                    </a:lnTo>
                    <a:lnTo>
                      <a:pt x="115" y="716"/>
                    </a:lnTo>
                    <a:lnTo>
                      <a:pt x="108" y="716"/>
                    </a:lnTo>
                    <a:lnTo>
                      <a:pt x="108" y="715"/>
                    </a:lnTo>
                    <a:lnTo>
                      <a:pt x="107" y="714"/>
                    </a:lnTo>
                    <a:lnTo>
                      <a:pt x="106" y="713"/>
                    </a:lnTo>
                    <a:lnTo>
                      <a:pt x="104" y="713"/>
                    </a:lnTo>
                    <a:lnTo>
                      <a:pt x="102" y="713"/>
                    </a:lnTo>
                    <a:lnTo>
                      <a:pt x="101" y="714"/>
                    </a:lnTo>
                    <a:lnTo>
                      <a:pt x="100" y="715"/>
                    </a:lnTo>
                    <a:lnTo>
                      <a:pt x="99" y="716"/>
                    </a:lnTo>
                    <a:lnTo>
                      <a:pt x="88" y="716"/>
                    </a:lnTo>
                    <a:lnTo>
                      <a:pt x="88" y="1230"/>
                    </a:lnTo>
                    <a:lnTo>
                      <a:pt x="71" y="1230"/>
                    </a:lnTo>
                    <a:lnTo>
                      <a:pt x="71" y="1228"/>
                    </a:lnTo>
                    <a:lnTo>
                      <a:pt x="70" y="1227"/>
                    </a:lnTo>
                    <a:lnTo>
                      <a:pt x="69" y="1226"/>
                    </a:lnTo>
                    <a:lnTo>
                      <a:pt x="67" y="1226"/>
                    </a:lnTo>
                    <a:lnTo>
                      <a:pt x="65" y="1226"/>
                    </a:lnTo>
                    <a:lnTo>
                      <a:pt x="64" y="1227"/>
                    </a:lnTo>
                    <a:lnTo>
                      <a:pt x="63" y="1228"/>
                    </a:lnTo>
                    <a:lnTo>
                      <a:pt x="63" y="1230"/>
                    </a:lnTo>
                    <a:lnTo>
                      <a:pt x="61" y="1230"/>
                    </a:lnTo>
                    <a:lnTo>
                      <a:pt x="60" y="1228"/>
                    </a:lnTo>
                    <a:lnTo>
                      <a:pt x="59" y="1227"/>
                    </a:lnTo>
                    <a:lnTo>
                      <a:pt x="58" y="1226"/>
                    </a:lnTo>
                    <a:lnTo>
                      <a:pt x="56" y="1226"/>
                    </a:lnTo>
                    <a:lnTo>
                      <a:pt x="54" y="1226"/>
                    </a:lnTo>
                    <a:lnTo>
                      <a:pt x="53" y="1227"/>
                    </a:lnTo>
                    <a:lnTo>
                      <a:pt x="52" y="1228"/>
                    </a:lnTo>
                    <a:lnTo>
                      <a:pt x="52" y="1230"/>
                    </a:lnTo>
                    <a:lnTo>
                      <a:pt x="38" y="1230"/>
                    </a:lnTo>
                    <a:lnTo>
                      <a:pt x="38" y="1228"/>
                    </a:lnTo>
                    <a:lnTo>
                      <a:pt x="37" y="1227"/>
                    </a:lnTo>
                    <a:lnTo>
                      <a:pt x="35" y="1226"/>
                    </a:lnTo>
                    <a:lnTo>
                      <a:pt x="34" y="1226"/>
                    </a:lnTo>
                    <a:lnTo>
                      <a:pt x="32" y="1226"/>
                    </a:lnTo>
                    <a:lnTo>
                      <a:pt x="30" y="1227"/>
                    </a:lnTo>
                    <a:lnTo>
                      <a:pt x="29" y="1228"/>
                    </a:lnTo>
                    <a:lnTo>
                      <a:pt x="29" y="1230"/>
                    </a:lnTo>
                    <a:lnTo>
                      <a:pt x="20" y="1230"/>
                    </a:lnTo>
                    <a:lnTo>
                      <a:pt x="20" y="1228"/>
                    </a:lnTo>
                    <a:lnTo>
                      <a:pt x="19" y="1227"/>
                    </a:lnTo>
                    <a:lnTo>
                      <a:pt x="17" y="1226"/>
                    </a:lnTo>
                    <a:lnTo>
                      <a:pt x="16" y="1226"/>
                    </a:lnTo>
                    <a:lnTo>
                      <a:pt x="14" y="1226"/>
                    </a:lnTo>
                    <a:lnTo>
                      <a:pt x="12" y="1227"/>
                    </a:lnTo>
                    <a:lnTo>
                      <a:pt x="11" y="1228"/>
                    </a:lnTo>
                    <a:lnTo>
                      <a:pt x="11" y="1230"/>
                    </a:lnTo>
                    <a:lnTo>
                      <a:pt x="0" y="1230"/>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37" name="Freeform 869"/>
              <p:cNvSpPr>
                <a:spLocks/>
              </p:cNvSpPr>
              <p:nvPr/>
            </p:nvSpPr>
            <p:spPr bwMode="auto">
              <a:xfrm>
                <a:off x="3299" y="1055"/>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8" name="Freeform 870"/>
              <p:cNvSpPr>
                <a:spLocks/>
              </p:cNvSpPr>
              <p:nvPr/>
            </p:nvSpPr>
            <p:spPr bwMode="auto">
              <a:xfrm>
                <a:off x="2657" y="2281"/>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39" name="Freeform 871"/>
              <p:cNvSpPr>
                <a:spLocks/>
              </p:cNvSpPr>
              <p:nvPr/>
            </p:nvSpPr>
            <p:spPr bwMode="auto">
              <a:xfrm>
                <a:off x="2657" y="2317"/>
                <a:ext cx="1683" cy="86"/>
              </a:xfrm>
              <a:custGeom>
                <a:avLst/>
                <a:gdLst>
                  <a:gd name="T0" fmla="*/ 1652 w 1683"/>
                  <a:gd name="T1" fmla="*/ 78 h 86"/>
                  <a:gd name="T2" fmla="*/ 1607 w 1683"/>
                  <a:gd name="T3" fmla="*/ 81 h 86"/>
                  <a:gd name="T4" fmla="*/ 1600 w 1683"/>
                  <a:gd name="T5" fmla="*/ 79 h 86"/>
                  <a:gd name="T6" fmla="*/ 1564 w 1683"/>
                  <a:gd name="T7" fmla="*/ 78 h 86"/>
                  <a:gd name="T8" fmla="*/ 1540 w 1683"/>
                  <a:gd name="T9" fmla="*/ 81 h 86"/>
                  <a:gd name="T10" fmla="*/ 1531 w 1683"/>
                  <a:gd name="T11" fmla="*/ 77 h 86"/>
                  <a:gd name="T12" fmla="*/ 1524 w 1683"/>
                  <a:gd name="T13" fmla="*/ 80 h 86"/>
                  <a:gd name="T14" fmla="*/ 1515 w 1683"/>
                  <a:gd name="T15" fmla="*/ 80 h 86"/>
                  <a:gd name="T16" fmla="*/ 1487 w 1683"/>
                  <a:gd name="T17" fmla="*/ 78 h 86"/>
                  <a:gd name="T18" fmla="*/ 1475 w 1683"/>
                  <a:gd name="T19" fmla="*/ 80 h 86"/>
                  <a:gd name="T20" fmla="*/ 1467 w 1683"/>
                  <a:gd name="T21" fmla="*/ 80 h 86"/>
                  <a:gd name="T22" fmla="*/ 1400 w 1683"/>
                  <a:gd name="T23" fmla="*/ 78 h 86"/>
                  <a:gd name="T24" fmla="*/ 1269 w 1683"/>
                  <a:gd name="T25" fmla="*/ 80 h 86"/>
                  <a:gd name="T26" fmla="*/ 1261 w 1683"/>
                  <a:gd name="T27" fmla="*/ 80 h 86"/>
                  <a:gd name="T28" fmla="*/ 1226 w 1683"/>
                  <a:gd name="T29" fmla="*/ 78 h 86"/>
                  <a:gd name="T30" fmla="*/ 1212 w 1683"/>
                  <a:gd name="T31" fmla="*/ 80 h 86"/>
                  <a:gd name="T32" fmla="*/ 1204 w 1683"/>
                  <a:gd name="T33" fmla="*/ 80 h 86"/>
                  <a:gd name="T34" fmla="*/ 1195 w 1683"/>
                  <a:gd name="T35" fmla="*/ 78 h 86"/>
                  <a:gd name="T36" fmla="*/ 1174 w 1683"/>
                  <a:gd name="T37" fmla="*/ 80 h 86"/>
                  <a:gd name="T38" fmla="*/ 1165 w 1683"/>
                  <a:gd name="T39" fmla="*/ 80 h 86"/>
                  <a:gd name="T40" fmla="*/ 1155 w 1683"/>
                  <a:gd name="T41" fmla="*/ 78 h 86"/>
                  <a:gd name="T42" fmla="*/ 1133 w 1683"/>
                  <a:gd name="T43" fmla="*/ 7 h 86"/>
                  <a:gd name="T44" fmla="*/ 1101 w 1683"/>
                  <a:gd name="T45" fmla="*/ 3 h 86"/>
                  <a:gd name="T46" fmla="*/ 1086 w 1683"/>
                  <a:gd name="T47" fmla="*/ 4 h 86"/>
                  <a:gd name="T48" fmla="*/ 1078 w 1683"/>
                  <a:gd name="T49" fmla="*/ 7 h 86"/>
                  <a:gd name="T50" fmla="*/ 1034 w 1683"/>
                  <a:gd name="T51" fmla="*/ 3 h 86"/>
                  <a:gd name="T52" fmla="*/ 1023 w 1683"/>
                  <a:gd name="T53" fmla="*/ 4 h 86"/>
                  <a:gd name="T54" fmla="*/ 1016 w 1683"/>
                  <a:gd name="T55" fmla="*/ 7 h 86"/>
                  <a:gd name="T56" fmla="*/ 1005 w 1683"/>
                  <a:gd name="T57" fmla="*/ 3 h 86"/>
                  <a:gd name="T58" fmla="*/ 973 w 1683"/>
                  <a:gd name="T59" fmla="*/ 3 h 86"/>
                  <a:gd name="T60" fmla="*/ 960 w 1683"/>
                  <a:gd name="T61" fmla="*/ 2 h 86"/>
                  <a:gd name="T62" fmla="*/ 932 w 1683"/>
                  <a:gd name="T63" fmla="*/ 4 h 86"/>
                  <a:gd name="T64" fmla="*/ 925 w 1683"/>
                  <a:gd name="T65" fmla="*/ 7 h 86"/>
                  <a:gd name="T66" fmla="*/ 912 w 1683"/>
                  <a:gd name="T67" fmla="*/ 3 h 86"/>
                  <a:gd name="T68" fmla="*/ 888 w 1683"/>
                  <a:gd name="T69" fmla="*/ 4 h 86"/>
                  <a:gd name="T70" fmla="*/ 881 w 1683"/>
                  <a:gd name="T71" fmla="*/ 7 h 86"/>
                  <a:gd name="T72" fmla="*/ 632 w 1683"/>
                  <a:gd name="T73" fmla="*/ 3 h 86"/>
                  <a:gd name="T74" fmla="*/ 616 w 1683"/>
                  <a:gd name="T75" fmla="*/ 4 h 86"/>
                  <a:gd name="T76" fmla="*/ 608 w 1683"/>
                  <a:gd name="T77" fmla="*/ 7 h 86"/>
                  <a:gd name="T78" fmla="*/ 559 w 1683"/>
                  <a:gd name="T79" fmla="*/ 3 h 86"/>
                  <a:gd name="T80" fmla="*/ 552 w 1683"/>
                  <a:gd name="T81" fmla="*/ 4 h 86"/>
                  <a:gd name="T82" fmla="*/ 545 w 1683"/>
                  <a:gd name="T83" fmla="*/ 7 h 86"/>
                  <a:gd name="T84" fmla="*/ 487 w 1683"/>
                  <a:gd name="T85" fmla="*/ 3 h 86"/>
                  <a:gd name="T86" fmla="*/ 437 w 1683"/>
                  <a:gd name="T87" fmla="*/ 4 h 86"/>
                  <a:gd name="T88" fmla="*/ 430 w 1683"/>
                  <a:gd name="T89" fmla="*/ 7 h 86"/>
                  <a:gd name="T90" fmla="*/ 417 w 1683"/>
                  <a:gd name="T91" fmla="*/ 3 h 86"/>
                  <a:gd name="T92" fmla="*/ 410 w 1683"/>
                  <a:gd name="T93" fmla="*/ 4 h 86"/>
                  <a:gd name="T94" fmla="*/ 403 w 1683"/>
                  <a:gd name="T95" fmla="*/ 7 h 86"/>
                  <a:gd name="T96" fmla="*/ 393 w 1683"/>
                  <a:gd name="T97" fmla="*/ 3 h 86"/>
                  <a:gd name="T98" fmla="*/ 351 w 1683"/>
                  <a:gd name="T99" fmla="*/ 4 h 86"/>
                  <a:gd name="T100" fmla="*/ 343 w 1683"/>
                  <a:gd name="T101" fmla="*/ 7 h 86"/>
                  <a:gd name="T102" fmla="*/ 270 w 1683"/>
                  <a:gd name="T103" fmla="*/ 3 h 86"/>
                  <a:gd name="T104" fmla="*/ 123 w 1683"/>
                  <a:gd name="T105" fmla="*/ 4 h 86"/>
                  <a:gd name="T106" fmla="*/ 115 w 1683"/>
                  <a:gd name="T107" fmla="*/ 7 h 86"/>
                  <a:gd name="T108" fmla="*/ 102 w 1683"/>
                  <a:gd name="T109" fmla="*/ 3 h 86"/>
                  <a:gd name="T110" fmla="*/ 59 w 1683"/>
                  <a:gd name="T111" fmla="*/ 4 h 86"/>
                  <a:gd name="T112" fmla="*/ 52 w 1683"/>
                  <a:gd name="T113" fmla="*/ 7 h 86"/>
                  <a:gd name="T114" fmla="*/ 32 w 1683"/>
                  <a:gd name="T115" fmla="*/ 3 h 86"/>
                  <a:gd name="T116" fmla="*/ 19 w 1683"/>
                  <a:gd name="T117" fmla="*/ 4 h 86"/>
                  <a:gd name="T118" fmla="*/ 11 w 1683"/>
                  <a:gd name="T119" fmla="*/ 7 h 8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683"/>
                  <a:gd name="T181" fmla="*/ 0 h 86"/>
                  <a:gd name="T182" fmla="*/ 1683 w 1683"/>
                  <a:gd name="T183" fmla="*/ 86 h 8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683" h="86">
                    <a:moveTo>
                      <a:pt x="1683" y="86"/>
                    </a:moveTo>
                    <a:lnTo>
                      <a:pt x="1683" y="81"/>
                    </a:lnTo>
                    <a:lnTo>
                      <a:pt x="1655" y="81"/>
                    </a:lnTo>
                    <a:lnTo>
                      <a:pt x="1654" y="80"/>
                    </a:lnTo>
                    <a:lnTo>
                      <a:pt x="1653" y="79"/>
                    </a:lnTo>
                    <a:lnTo>
                      <a:pt x="1652" y="78"/>
                    </a:lnTo>
                    <a:lnTo>
                      <a:pt x="1650" y="78"/>
                    </a:lnTo>
                    <a:lnTo>
                      <a:pt x="1648" y="78"/>
                    </a:lnTo>
                    <a:lnTo>
                      <a:pt x="1647" y="79"/>
                    </a:lnTo>
                    <a:lnTo>
                      <a:pt x="1646" y="80"/>
                    </a:lnTo>
                    <a:lnTo>
                      <a:pt x="1646" y="81"/>
                    </a:lnTo>
                    <a:lnTo>
                      <a:pt x="1607" y="81"/>
                    </a:lnTo>
                    <a:lnTo>
                      <a:pt x="1607" y="80"/>
                    </a:lnTo>
                    <a:lnTo>
                      <a:pt x="1606" y="79"/>
                    </a:lnTo>
                    <a:lnTo>
                      <a:pt x="1605" y="78"/>
                    </a:lnTo>
                    <a:lnTo>
                      <a:pt x="1603" y="78"/>
                    </a:lnTo>
                    <a:lnTo>
                      <a:pt x="1601" y="78"/>
                    </a:lnTo>
                    <a:lnTo>
                      <a:pt x="1600" y="79"/>
                    </a:lnTo>
                    <a:lnTo>
                      <a:pt x="1599" y="80"/>
                    </a:lnTo>
                    <a:lnTo>
                      <a:pt x="1598" y="81"/>
                    </a:lnTo>
                    <a:lnTo>
                      <a:pt x="1567" y="81"/>
                    </a:lnTo>
                    <a:lnTo>
                      <a:pt x="1566" y="80"/>
                    </a:lnTo>
                    <a:lnTo>
                      <a:pt x="1565" y="79"/>
                    </a:lnTo>
                    <a:lnTo>
                      <a:pt x="1564" y="78"/>
                    </a:lnTo>
                    <a:lnTo>
                      <a:pt x="1562" y="78"/>
                    </a:lnTo>
                    <a:lnTo>
                      <a:pt x="1561" y="78"/>
                    </a:lnTo>
                    <a:lnTo>
                      <a:pt x="1559" y="79"/>
                    </a:lnTo>
                    <a:lnTo>
                      <a:pt x="1558" y="80"/>
                    </a:lnTo>
                    <a:lnTo>
                      <a:pt x="1558" y="81"/>
                    </a:lnTo>
                    <a:lnTo>
                      <a:pt x="1540" y="81"/>
                    </a:lnTo>
                    <a:lnTo>
                      <a:pt x="1539" y="80"/>
                    </a:lnTo>
                    <a:lnTo>
                      <a:pt x="1539" y="78"/>
                    </a:lnTo>
                    <a:lnTo>
                      <a:pt x="1537" y="77"/>
                    </a:lnTo>
                    <a:lnTo>
                      <a:pt x="1535" y="77"/>
                    </a:lnTo>
                    <a:lnTo>
                      <a:pt x="1533" y="76"/>
                    </a:lnTo>
                    <a:lnTo>
                      <a:pt x="1531" y="77"/>
                    </a:lnTo>
                    <a:lnTo>
                      <a:pt x="1529" y="77"/>
                    </a:lnTo>
                    <a:lnTo>
                      <a:pt x="1528" y="78"/>
                    </a:lnTo>
                    <a:lnTo>
                      <a:pt x="1527" y="80"/>
                    </a:lnTo>
                    <a:lnTo>
                      <a:pt x="1526" y="81"/>
                    </a:lnTo>
                    <a:lnTo>
                      <a:pt x="1524" y="81"/>
                    </a:lnTo>
                    <a:lnTo>
                      <a:pt x="1524" y="80"/>
                    </a:lnTo>
                    <a:lnTo>
                      <a:pt x="1523" y="79"/>
                    </a:lnTo>
                    <a:lnTo>
                      <a:pt x="1521" y="78"/>
                    </a:lnTo>
                    <a:lnTo>
                      <a:pt x="1520" y="78"/>
                    </a:lnTo>
                    <a:lnTo>
                      <a:pt x="1518" y="78"/>
                    </a:lnTo>
                    <a:lnTo>
                      <a:pt x="1516" y="79"/>
                    </a:lnTo>
                    <a:lnTo>
                      <a:pt x="1515" y="80"/>
                    </a:lnTo>
                    <a:lnTo>
                      <a:pt x="1515" y="81"/>
                    </a:lnTo>
                    <a:lnTo>
                      <a:pt x="1492" y="81"/>
                    </a:lnTo>
                    <a:lnTo>
                      <a:pt x="1492" y="80"/>
                    </a:lnTo>
                    <a:lnTo>
                      <a:pt x="1491" y="79"/>
                    </a:lnTo>
                    <a:lnTo>
                      <a:pt x="1489" y="78"/>
                    </a:lnTo>
                    <a:lnTo>
                      <a:pt x="1487" y="78"/>
                    </a:lnTo>
                    <a:lnTo>
                      <a:pt x="1486" y="78"/>
                    </a:lnTo>
                    <a:lnTo>
                      <a:pt x="1484" y="79"/>
                    </a:lnTo>
                    <a:lnTo>
                      <a:pt x="1483" y="80"/>
                    </a:lnTo>
                    <a:lnTo>
                      <a:pt x="1483" y="81"/>
                    </a:lnTo>
                    <a:lnTo>
                      <a:pt x="1476" y="81"/>
                    </a:lnTo>
                    <a:lnTo>
                      <a:pt x="1475" y="80"/>
                    </a:lnTo>
                    <a:lnTo>
                      <a:pt x="1474" y="79"/>
                    </a:lnTo>
                    <a:lnTo>
                      <a:pt x="1473" y="78"/>
                    </a:lnTo>
                    <a:lnTo>
                      <a:pt x="1471" y="78"/>
                    </a:lnTo>
                    <a:lnTo>
                      <a:pt x="1469" y="78"/>
                    </a:lnTo>
                    <a:lnTo>
                      <a:pt x="1468" y="79"/>
                    </a:lnTo>
                    <a:lnTo>
                      <a:pt x="1467" y="80"/>
                    </a:lnTo>
                    <a:lnTo>
                      <a:pt x="1467" y="81"/>
                    </a:lnTo>
                    <a:lnTo>
                      <a:pt x="1405" y="81"/>
                    </a:lnTo>
                    <a:lnTo>
                      <a:pt x="1404" y="80"/>
                    </a:lnTo>
                    <a:lnTo>
                      <a:pt x="1403" y="79"/>
                    </a:lnTo>
                    <a:lnTo>
                      <a:pt x="1402" y="78"/>
                    </a:lnTo>
                    <a:lnTo>
                      <a:pt x="1400" y="78"/>
                    </a:lnTo>
                    <a:lnTo>
                      <a:pt x="1398" y="78"/>
                    </a:lnTo>
                    <a:lnTo>
                      <a:pt x="1397" y="79"/>
                    </a:lnTo>
                    <a:lnTo>
                      <a:pt x="1396" y="80"/>
                    </a:lnTo>
                    <a:lnTo>
                      <a:pt x="1396" y="81"/>
                    </a:lnTo>
                    <a:lnTo>
                      <a:pt x="1270" y="81"/>
                    </a:lnTo>
                    <a:lnTo>
                      <a:pt x="1269" y="80"/>
                    </a:lnTo>
                    <a:lnTo>
                      <a:pt x="1268" y="79"/>
                    </a:lnTo>
                    <a:lnTo>
                      <a:pt x="1267" y="78"/>
                    </a:lnTo>
                    <a:lnTo>
                      <a:pt x="1265" y="78"/>
                    </a:lnTo>
                    <a:lnTo>
                      <a:pt x="1263" y="78"/>
                    </a:lnTo>
                    <a:lnTo>
                      <a:pt x="1262" y="79"/>
                    </a:lnTo>
                    <a:lnTo>
                      <a:pt x="1261" y="80"/>
                    </a:lnTo>
                    <a:lnTo>
                      <a:pt x="1260" y="81"/>
                    </a:lnTo>
                    <a:lnTo>
                      <a:pt x="1231" y="81"/>
                    </a:lnTo>
                    <a:lnTo>
                      <a:pt x="1230" y="80"/>
                    </a:lnTo>
                    <a:lnTo>
                      <a:pt x="1229" y="79"/>
                    </a:lnTo>
                    <a:lnTo>
                      <a:pt x="1228" y="78"/>
                    </a:lnTo>
                    <a:lnTo>
                      <a:pt x="1226" y="78"/>
                    </a:lnTo>
                    <a:lnTo>
                      <a:pt x="1224" y="78"/>
                    </a:lnTo>
                    <a:lnTo>
                      <a:pt x="1223" y="79"/>
                    </a:lnTo>
                    <a:lnTo>
                      <a:pt x="1222" y="80"/>
                    </a:lnTo>
                    <a:lnTo>
                      <a:pt x="1222" y="81"/>
                    </a:lnTo>
                    <a:lnTo>
                      <a:pt x="1212" y="81"/>
                    </a:lnTo>
                    <a:lnTo>
                      <a:pt x="1212" y="80"/>
                    </a:lnTo>
                    <a:lnTo>
                      <a:pt x="1211" y="79"/>
                    </a:lnTo>
                    <a:lnTo>
                      <a:pt x="1209" y="78"/>
                    </a:lnTo>
                    <a:lnTo>
                      <a:pt x="1208" y="78"/>
                    </a:lnTo>
                    <a:lnTo>
                      <a:pt x="1206" y="78"/>
                    </a:lnTo>
                    <a:lnTo>
                      <a:pt x="1204" y="79"/>
                    </a:lnTo>
                    <a:lnTo>
                      <a:pt x="1204" y="80"/>
                    </a:lnTo>
                    <a:lnTo>
                      <a:pt x="1203" y="81"/>
                    </a:lnTo>
                    <a:lnTo>
                      <a:pt x="1200" y="81"/>
                    </a:lnTo>
                    <a:lnTo>
                      <a:pt x="1199" y="80"/>
                    </a:lnTo>
                    <a:lnTo>
                      <a:pt x="1199" y="79"/>
                    </a:lnTo>
                    <a:lnTo>
                      <a:pt x="1197" y="78"/>
                    </a:lnTo>
                    <a:lnTo>
                      <a:pt x="1195" y="78"/>
                    </a:lnTo>
                    <a:lnTo>
                      <a:pt x="1194" y="78"/>
                    </a:lnTo>
                    <a:lnTo>
                      <a:pt x="1192" y="79"/>
                    </a:lnTo>
                    <a:lnTo>
                      <a:pt x="1191" y="80"/>
                    </a:lnTo>
                    <a:lnTo>
                      <a:pt x="1191" y="81"/>
                    </a:lnTo>
                    <a:lnTo>
                      <a:pt x="1174" y="81"/>
                    </a:lnTo>
                    <a:lnTo>
                      <a:pt x="1174" y="80"/>
                    </a:lnTo>
                    <a:lnTo>
                      <a:pt x="1173" y="79"/>
                    </a:lnTo>
                    <a:lnTo>
                      <a:pt x="1171" y="78"/>
                    </a:lnTo>
                    <a:lnTo>
                      <a:pt x="1170" y="78"/>
                    </a:lnTo>
                    <a:lnTo>
                      <a:pt x="1168" y="78"/>
                    </a:lnTo>
                    <a:lnTo>
                      <a:pt x="1166" y="79"/>
                    </a:lnTo>
                    <a:lnTo>
                      <a:pt x="1165" y="80"/>
                    </a:lnTo>
                    <a:lnTo>
                      <a:pt x="1165" y="81"/>
                    </a:lnTo>
                    <a:lnTo>
                      <a:pt x="1160" y="81"/>
                    </a:lnTo>
                    <a:lnTo>
                      <a:pt x="1159" y="80"/>
                    </a:lnTo>
                    <a:lnTo>
                      <a:pt x="1159" y="79"/>
                    </a:lnTo>
                    <a:lnTo>
                      <a:pt x="1157" y="78"/>
                    </a:lnTo>
                    <a:lnTo>
                      <a:pt x="1155" y="78"/>
                    </a:lnTo>
                    <a:lnTo>
                      <a:pt x="1154" y="78"/>
                    </a:lnTo>
                    <a:lnTo>
                      <a:pt x="1152" y="79"/>
                    </a:lnTo>
                    <a:lnTo>
                      <a:pt x="1151" y="80"/>
                    </a:lnTo>
                    <a:lnTo>
                      <a:pt x="1151" y="81"/>
                    </a:lnTo>
                    <a:lnTo>
                      <a:pt x="1133" y="81"/>
                    </a:lnTo>
                    <a:lnTo>
                      <a:pt x="1133" y="7"/>
                    </a:lnTo>
                    <a:lnTo>
                      <a:pt x="1107" y="7"/>
                    </a:lnTo>
                    <a:lnTo>
                      <a:pt x="1107" y="5"/>
                    </a:lnTo>
                    <a:lnTo>
                      <a:pt x="1106" y="4"/>
                    </a:lnTo>
                    <a:lnTo>
                      <a:pt x="1105" y="3"/>
                    </a:lnTo>
                    <a:lnTo>
                      <a:pt x="1103" y="3"/>
                    </a:lnTo>
                    <a:lnTo>
                      <a:pt x="1101" y="3"/>
                    </a:lnTo>
                    <a:lnTo>
                      <a:pt x="1100" y="4"/>
                    </a:lnTo>
                    <a:lnTo>
                      <a:pt x="1099" y="5"/>
                    </a:lnTo>
                    <a:lnTo>
                      <a:pt x="1098" y="7"/>
                    </a:lnTo>
                    <a:lnTo>
                      <a:pt x="1087" y="7"/>
                    </a:lnTo>
                    <a:lnTo>
                      <a:pt x="1087" y="5"/>
                    </a:lnTo>
                    <a:lnTo>
                      <a:pt x="1086" y="4"/>
                    </a:lnTo>
                    <a:lnTo>
                      <a:pt x="1084" y="3"/>
                    </a:lnTo>
                    <a:lnTo>
                      <a:pt x="1083" y="3"/>
                    </a:lnTo>
                    <a:lnTo>
                      <a:pt x="1081" y="3"/>
                    </a:lnTo>
                    <a:lnTo>
                      <a:pt x="1079" y="4"/>
                    </a:lnTo>
                    <a:lnTo>
                      <a:pt x="1079" y="5"/>
                    </a:lnTo>
                    <a:lnTo>
                      <a:pt x="1078" y="7"/>
                    </a:lnTo>
                    <a:lnTo>
                      <a:pt x="1040" y="7"/>
                    </a:lnTo>
                    <a:lnTo>
                      <a:pt x="1039" y="5"/>
                    </a:lnTo>
                    <a:lnTo>
                      <a:pt x="1039" y="4"/>
                    </a:lnTo>
                    <a:lnTo>
                      <a:pt x="1037" y="3"/>
                    </a:lnTo>
                    <a:lnTo>
                      <a:pt x="1035" y="3"/>
                    </a:lnTo>
                    <a:lnTo>
                      <a:pt x="1034" y="3"/>
                    </a:lnTo>
                    <a:lnTo>
                      <a:pt x="1032" y="4"/>
                    </a:lnTo>
                    <a:lnTo>
                      <a:pt x="1031" y="5"/>
                    </a:lnTo>
                    <a:lnTo>
                      <a:pt x="1031" y="7"/>
                    </a:lnTo>
                    <a:lnTo>
                      <a:pt x="1025" y="7"/>
                    </a:lnTo>
                    <a:lnTo>
                      <a:pt x="1024" y="5"/>
                    </a:lnTo>
                    <a:lnTo>
                      <a:pt x="1023" y="4"/>
                    </a:lnTo>
                    <a:lnTo>
                      <a:pt x="1022" y="3"/>
                    </a:lnTo>
                    <a:lnTo>
                      <a:pt x="1020" y="3"/>
                    </a:lnTo>
                    <a:lnTo>
                      <a:pt x="1018" y="3"/>
                    </a:lnTo>
                    <a:lnTo>
                      <a:pt x="1017" y="4"/>
                    </a:lnTo>
                    <a:lnTo>
                      <a:pt x="1016" y="5"/>
                    </a:lnTo>
                    <a:lnTo>
                      <a:pt x="1016" y="7"/>
                    </a:lnTo>
                    <a:lnTo>
                      <a:pt x="1012" y="7"/>
                    </a:lnTo>
                    <a:lnTo>
                      <a:pt x="1011" y="5"/>
                    </a:lnTo>
                    <a:lnTo>
                      <a:pt x="1010" y="4"/>
                    </a:lnTo>
                    <a:lnTo>
                      <a:pt x="1009" y="3"/>
                    </a:lnTo>
                    <a:lnTo>
                      <a:pt x="1007" y="3"/>
                    </a:lnTo>
                    <a:lnTo>
                      <a:pt x="1005" y="3"/>
                    </a:lnTo>
                    <a:lnTo>
                      <a:pt x="1004" y="4"/>
                    </a:lnTo>
                    <a:lnTo>
                      <a:pt x="1003" y="5"/>
                    </a:lnTo>
                    <a:lnTo>
                      <a:pt x="1003" y="7"/>
                    </a:lnTo>
                    <a:lnTo>
                      <a:pt x="974" y="7"/>
                    </a:lnTo>
                    <a:lnTo>
                      <a:pt x="974" y="5"/>
                    </a:lnTo>
                    <a:lnTo>
                      <a:pt x="973" y="3"/>
                    </a:lnTo>
                    <a:lnTo>
                      <a:pt x="971" y="2"/>
                    </a:lnTo>
                    <a:lnTo>
                      <a:pt x="969" y="1"/>
                    </a:lnTo>
                    <a:lnTo>
                      <a:pt x="967" y="0"/>
                    </a:lnTo>
                    <a:lnTo>
                      <a:pt x="964" y="0"/>
                    </a:lnTo>
                    <a:lnTo>
                      <a:pt x="962" y="1"/>
                    </a:lnTo>
                    <a:lnTo>
                      <a:pt x="960" y="2"/>
                    </a:lnTo>
                    <a:lnTo>
                      <a:pt x="958" y="3"/>
                    </a:lnTo>
                    <a:lnTo>
                      <a:pt x="957" y="5"/>
                    </a:lnTo>
                    <a:lnTo>
                      <a:pt x="957" y="7"/>
                    </a:lnTo>
                    <a:lnTo>
                      <a:pt x="934" y="7"/>
                    </a:lnTo>
                    <a:lnTo>
                      <a:pt x="933" y="5"/>
                    </a:lnTo>
                    <a:lnTo>
                      <a:pt x="932" y="4"/>
                    </a:lnTo>
                    <a:lnTo>
                      <a:pt x="931" y="3"/>
                    </a:lnTo>
                    <a:lnTo>
                      <a:pt x="929" y="3"/>
                    </a:lnTo>
                    <a:lnTo>
                      <a:pt x="927" y="3"/>
                    </a:lnTo>
                    <a:lnTo>
                      <a:pt x="926" y="4"/>
                    </a:lnTo>
                    <a:lnTo>
                      <a:pt x="925" y="5"/>
                    </a:lnTo>
                    <a:lnTo>
                      <a:pt x="925" y="7"/>
                    </a:lnTo>
                    <a:lnTo>
                      <a:pt x="918" y="7"/>
                    </a:lnTo>
                    <a:lnTo>
                      <a:pt x="918" y="5"/>
                    </a:lnTo>
                    <a:lnTo>
                      <a:pt x="917" y="4"/>
                    </a:lnTo>
                    <a:lnTo>
                      <a:pt x="916" y="3"/>
                    </a:lnTo>
                    <a:lnTo>
                      <a:pt x="914" y="3"/>
                    </a:lnTo>
                    <a:lnTo>
                      <a:pt x="912" y="3"/>
                    </a:lnTo>
                    <a:lnTo>
                      <a:pt x="911" y="4"/>
                    </a:lnTo>
                    <a:lnTo>
                      <a:pt x="910" y="5"/>
                    </a:lnTo>
                    <a:lnTo>
                      <a:pt x="909" y="7"/>
                    </a:lnTo>
                    <a:lnTo>
                      <a:pt x="890" y="7"/>
                    </a:lnTo>
                    <a:lnTo>
                      <a:pt x="889" y="5"/>
                    </a:lnTo>
                    <a:lnTo>
                      <a:pt x="888" y="4"/>
                    </a:lnTo>
                    <a:lnTo>
                      <a:pt x="887" y="3"/>
                    </a:lnTo>
                    <a:lnTo>
                      <a:pt x="885" y="3"/>
                    </a:lnTo>
                    <a:lnTo>
                      <a:pt x="883" y="3"/>
                    </a:lnTo>
                    <a:lnTo>
                      <a:pt x="882" y="4"/>
                    </a:lnTo>
                    <a:lnTo>
                      <a:pt x="881" y="5"/>
                    </a:lnTo>
                    <a:lnTo>
                      <a:pt x="881" y="7"/>
                    </a:lnTo>
                    <a:lnTo>
                      <a:pt x="638" y="7"/>
                    </a:lnTo>
                    <a:lnTo>
                      <a:pt x="637" y="5"/>
                    </a:lnTo>
                    <a:lnTo>
                      <a:pt x="637" y="4"/>
                    </a:lnTo>
                    <a:lnTo>
                      <a:pt x="635" y="3"/>
                    </a:lnTo>
                    <a:lnTo>
                      <a:pt x="633" y="3"/>
                    </a:lnTo>
                    <a:lnTo>
                      <a:pt x="632" y="3"/>
                    </a:lnTo>
                    <a:lnTo>
                      <a:pt x="630" y="4"/>
                    </a:lnTo>
                    <a:lnTo>
                      <a:pt x="629" y="5"/>
                    </a:lnTo>
                    <a:lnTo>
                      <a:pt x="629" y="7"/>
                    </a:lnTo>
                    <a:lnTo>
                      <a:pt x="617" y="7"/>
                    </a:lnTo>
                    <a:lnTo>
                      <a:pt x="617" y="5"/>
                    </a:lnTo>
                    <a:lnTo>
                      <a:pt x="616" y="4"/>
                    </a:lnTo>
                    <a:lnTo>
                      <a:pt x="615" y="3"/>
                    </a:lnTo>
                    <a:lnTo>
                      <a:pt x="613" y="3"/>
                    </a:lnTo>
                    <a:lnTo>
                      <a:pt x="611" y="3"/>
                    </a:lnTo>
                    <a:lnTo>
                      <a:pt x="610" y="4"/>
                    </a:lnTo>
                    <a:lnTo>
                      <a:pt x="609" y="5"/>
                    </a:lnTo>
                    <a:lnTo>
                      <a:pt x="608" y="7"/>
                    </a:lnTo>
                    <a:lnTo>
                      <a:pt x="565" y="7"/>
                    </a:lnTo>
                    <a:lnTo>
                      <a:pt x="565" y="5"/>
                    </a:lnTo>
                    <a:lnTo>
                      <a:pt x="564" y="4"/>
                    </a:lnTo>
                    <a:lnTo>
                      <a:pt x="563" y="3"/>
                    </a:lnTo>
                    <a:lnTo>
                      <a:pt x="561" y="3"/>
                    </a:lnTo>
                    <a:lnTo>
                      <a:pt x="559" y="3"/>
                    </a:lnTo>
                    <a:lnTo>
                      <a:pt x="558" y="4"/>
                    </a:lnTo>
                    <a:lnTo>
                      <a:pt x="557" y="5"/>
                    </a:lnTo>
                    <a:lnTo>
                      <a:pt x="556" y="7"/>
                    </a:lnTo>
                    <a:lnTo>
                      <a:pt x="554" y="7"/>
                    </a:lnTo>
                    <a:lnTo>
                      <a:pt x="553" y="5"/>
                    </a:lnTo>
                    <a:lnTo>
                      <a:pt x="552" y="4"/>
                    </a:lnTo>
                    <a:lnTo>
                      <a:pt x="551" y="3"/>
                    </a:lnTo>
                    <a:lnTo>
                      <a:pt x="549" y="3"/>
                    </a:lnTo>
                    <a:lnTo>
                      <a:pt x="547" y="3"/>
                    </a:lnTo>
                    <a:lnTo>
                      <a:pt x="546" y="4"/>
                    </a:lnTo>
                    <a:lnTo>
                      <a:pt x="545" y="5"/>
                    </a:lnTo>
                    <a:lnTo>
                      <a:pt x="545" y="7"/>
                    </a:lnTo>
                    <a:lnTo>
                      <a:pt x="493" y="7"/>
                    </a:lnTo>
                    <a:lnTo>
                      <a:pt x="492" y="5"/>
                    </a:lnTo>
                    <a:lnTo>
                      <a:pt x="491" y="4"/>
                    </a:lnTo>
                    <a:lnTo>
                      <a:pt x="490" y="3"/>
                    </a:lnTo>
                    <a:lnTo>
                      <a:pt x="488" y="3"/>
                    </a:lnTo>
                    <a:lnTo>
                      <a:pt x="487" y="3"/>
                    </a:lnTo>
                    <a:lnTo>
                      <a:pt x="485" y="4"/>
                    </a:lnTo>
                    <a:lnTo>
                      <a:pt x="484" y="5"/>
                    </a:lnTo>
                    <a:lnTo>
                      <a:pt x="484" y="7"/>
                    </a:lnTo>
                    <a:lnTo>
                      <a:pt x="439" y="7"/>
                    </a:lnTo>
                    <a:lnTo>
                      <a:pt x="438" y="5"/>
                    </a:lnTo>
                    <a:lnTo>
                      <a:pt x="437" y="4"/>
                    </a:lnTo>
                    <a:lnTo>
                      <a:pt x="436" y="3"/>
                    </a:lnTo>
                    <a:lnTo>
                      <a:pt x="434" y="3"/>
                    </a:lnTo>
                    <a:lnTo>
                      <a:pt x="432" y="3"/>
                    </a:lnTo>
                    <a:lnTo>
                      <a:pt x="431" y="4"/>
                    </a:lnTo>
                    <a:lnTo>
                      <a:pt x="430" y="5"/>
                    </a:lnTo>
                    <a:lnTo>
                      <a:pt x="430" y="7"/>
                    </a:lnTo>
                    <a:lnTo>
                      <a:pt x="423" y="7"/>
                    </a:lnTo>
                    <a:lnTo>
                      <a:pt x="423" y="5"/>
                    </a:lnTo>
                    <a:lnTo>
                      <a:pt x="422" y="4"/>
                    </a:lnTo>
                    <a:lnTo>
                      <a:pt x="421" y="3"/>
                    </a:lnTo>
                    <a:lnTo>
                      <a:pt x="419" y="3"/>
                    </a:lnTo>
                    <a:lnTo>
                      <a:pt x="417" y="3"/>
                    </a:lnTo>
                    <a:lnTo>
                      <a:pt x="416" y="4"/>
                    </a:lnTo>
                    <a:lnTo>
                      <a:pt x="415" y="5"/>
                    </a:lnTo>
                    <a:lnTo>
                      <a:pt x="415" y="7"/>
                    </a:lnTo>
                    <a:lnTo>
                      <a:pt x="412" y="7"/>
                    </a:lnTo>
                    <a:lnTo>
                      <a:pt x="411" y="5"/>
                    </a:lnTo>
                    <a:lnTo>
                      <a:pt x="410" y="4"/>
                    </a:lnTo>
                    <a:lnTo>
                      <a:pt x="409" y="3"/>
                    </a:lnTo>
                    <a:lnTo>
                      <a:pt x="407" y="3"/>
                    </a:lnTo>
                    <a:lnTo>
                      <a:pt x="405" y="3"/>
                    </a:lnTo>
                    <a:lnTo>
                      <a:pt x="404" y="4"/>
                    </a:lnTo>
                    <a:lnTo>
                      <a:pt x="403" y="5"/>
                    </a:lnTo>
                    <a:lnTo>
                      <a:pt x="403" y="7"/>
                    </a:lnTo>
                    <a:lnTo>
                      <a:pt x="399" y="7"/>
                    </a:lnTo>
                    <a:lnTo>
                      <a:pt x="399" y="5"/>
                    </a:lnTo>
                    <a:lnTo>
                      <a:pt x="398" y="4"/>
                    </a:lnTo>
                    <a:lnTo>
                      <a:pt x="396" y="3"/>
                    </a:lnTo>
                    <a:lnTo>
                      <a:pt x="395" y="3"/>
                    </a:lnTo>
                    <a:lnTo>
                      <a:pt x="393" y="3"/>
                    </a:lnTo>
                    <a:lnTo>
                      <a:pt x="391" y="4"/>
                    </a:lnTo>
                    <a:lnTo>
                      <a:pt x="391" y="5"/>
                    </a:lnTo>
                    <a:lnTo>
                      <a:pt x="390" y="7"/>
                    </a:lnTo>
                    <a:lnTo>
                      <a:pt x="352" y="7"/>
                    </a:lnTo>
                    <a:lnTo>
                      <a:pt x="352" y="5"/>
                    </a:lnTo>
                    <a:lnTo>
                      <a:pt x="351" y="4"/>
                    </a:lnTo>
                    <a:lnTo>
                      <a:pt x="349" y="3"/>
                    </a:lnTo>
                    <a:lnTo>
                      <a:pt x="348" y="3"/>
                    </a:lnTo>
                    <a:lnTo>
                      <a:pt x="346" y="3"/>
                    </a:lnTo>
                    <a:lnTo>
                      <a:pt x="345" y="4"/>
                    </a:lnTo>
                    <a:lnTo>
                      <a:pt x="344" y="5"/>
                    </a:lnTo>
                    <a:lnTo>
                      <a:pt x="343" y="7"/>
                    </a:lnTo>
                    <a:lnTo>
                      <a:pt x="277" y="7"/>
                    </a:lnTo>
                    <a:lnTo>
                      <a:pt x="276" y="5"/>
                    </a:lnTo>
                    <a:lnTo>
                      <a:pt x="275" y="4"/>
                    </a:lnTo>
                    <a:lnTo>
                      <a:pt x="274" y="3"/>
                    </a:lnTo>
                    <a:lnTo>
                      <a:pt x="272" y="3"/>
                    </a:lnTo>
                    <a:lnTo>
                      <a:pt x="270" y="3"/>
                    </a:lnTo>
                    <a:lnTo>
                      <a:pt x="269" y="4"/>
                    </a:lnTo>
                    <a:lnTo>
                      <a:pt x="268" y="5"/>
                    </a:lnTo>
                    <a:lnTo>
                      <a:pt x="268" y="7"/>
                    </a:lnTo>
                    <a:lnTo>
                      <a:pt x="124" y="7"/>
                    </a:lnTo>
                    <a:lnTo>
                      <a:pt x="124" y="5"/>
                    </a:lnTo>
                    <a:lnTo>
                      <a:pt x="123" y="4"/>
                    </a:lnTo>
                    <a:lnTo>
                      <a:pt x="121" y="3"/>
                    </a:lnTo>
                    <a:lnTo>
                      <a:pt x="119" y="3"/>
                    </a:lnTo>
                    <a:lnTo>
                      <a:pt x="118" y="3"/>
                    </a:lnTo>
                    <a:lnTo>
                      <a:pt x="116" y="4"/>
                    </a:lnTo>
                    <a:lnTo>
                      <a:pt x="115" y="5"/>
                    </a:lnTo>
                    <a:lnTo>
                      <a:pt x="115" y="7"/>
                    </a:lnTo>
                    <a:lnTo>
                      <a:pt x="108" y="7"/>
                    </a:lnTo>
                    <a:lnTo>
                      <a:pt x="108" y="5"/>
                    </a:lnTo>
                    <a:lnTo>
                      <a:pt x="107" y="4"/>
                    </a:lnTo>
                    <a:lnTo>
                      <a:pt x="106" y="3"/>
                    </a:lnTo>
                    <a:lnTo>
                      <a:pt x="104" y="3"/>
                    </a:lnTo>
                    <a:lnTo>
                      <a:pt x="102" y="3"/>
                    </a:lnTo>
                    <a:lnTo>
                      <a:pt x="101" y="4"/>
                    </a:lnTo>
                    <a:lnTo>
                      <a:pt x="100" y="5"/>
                    </a:lnTo>
                    <a:lnTo>
                      <a:pt x="99" y="7"/>
                    </a:lnTo>
                    <a:lnTo>
                      <a:pt x="61" y="7"/>
                    </a:lnTo>
                    <a:lnTo>
                      <a:pt x="60" y="5"/>
                    </a:lnTo>
                    <a:lnTo>
                      <a:pt x="59" y="4"/>
                    </a:lnTo>
                    <a:lnTo>
                      <a:pt x="58" y="3"/>
                    </a:lnTo>
                    <a:lnTo>
                      <a:pt x="56" y="3"/>
                    </a:lnTo>
                    <a:lnTo>
                      <a:pt x="54" y="3"/>
                    </a:lnTo>
                    <a:lnTo>
                      <a:pt x="53" y="4"/>
                    </a:lnTo>
                    <a:lnTo>
                      <a:pt x="52" y="5"/>
                    </a:lnTo>
                    <a:lnTo>
                      <a:pt x="52" y="7"/>
                    </a:lnTo>
                    <a:lnTo>
                      <a:pt x="38" y="7"/>
                    </a:lnTo>
                    <a:lnTo>
                      <a:pt x="38" y="5"/>
                    </a:lnTo>
                    <a:lnTo>
                      <a:pt x="37" y="4"/>
                    </a:lnTo>
                    <a:lnTo>
                      <a:pt x="35" y="3"/>
                    </a:lnTo>
                    <a:lnTo>
                      <a:pt x="34" y="3"/>
                    </a:lnTo>
                    <a:lnTo>
                      <a:pt x="32" y="3"/>
                    </a:lnTo>
                    <a:lnTo>
                      <a:pt x="30" y="4"/>
                    </a:lnTo>
                    <a:lnTo>
                      <a:pt x="29" y="5"/>
                    </a:lnTo>
                    <a:lnTo>
                      <a:pt x="29" y="7"/>
                    </a:lnTo>
                    <a:lnTo>
                      <a:pt x="20" y="7"/>
                    </a:lnTo>
                    <a:lnTo>
                      <a:pt x="20" y="5"/>
                    </a:lnTo>
                    <a:lnTo>
                      <a:pt x="19" y="4"/>
                    </a:lnTo>
                    <a:lnTo>
                      <a:pt x="17" y="3"/>
                    </a:lnTo>
                    <a:lnTo>
                      <a:pt x="16" y="3"/>
                    </a:lnTo>
                    <a:lnTo>
                      <a:pt x="14" y="3"/>
                    </a:lnTo>
                    <a:lnTo>
                      <a:pt x="12" y="4"/>
                    </a:lnTo>
                    <a:lnTo>
                      <a:pt x="11" y="5"/>
                    </a:lnTo>
                    <a:lnTo>
                      <a:pt x="11" y="7"/>
                    </a:lnTo>
                    <a:lnTo>
                      <a:pt x="0" y="7"/>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40" name="Freeform 872"/>
              <p:cNvSpPr>
                <a:spLocks/>
              </p:cNvSpPr>
              <p:nvPr/>
            </p:nvSpPr>
            <p:spPr bwMode="auto">
              <a:xfrm>
                <a:off x="4334" y="2402"/>
                <a:ext cx="11" cy="11"/>
              </a:xfrm>
              <a:custGeom>
                <a:avLst/>
                <a:gdLst>
                  <a:gd name="T0" fmla="*/ 11 w 11"/>
                  <a:gd name="T1" fmla="*/ 1 h 11"/>
                  <a:gd name="T2" fmla="*/ 6 w 11"/>
                  <a:gd name="T3" fmla="*/ 11 h 11"/>
                  <a:gd name="T4" fmla="*/ 0 w 11"/>
                  <a:gd name="T5" fmla="*/ 1 h 11"/>
                  <a:gd name="T6" fmla="*/ 2 w 11"/>
                  <a:gd name="T7" fmla="*/ 1 h 11"/>
                  <a:gd name="T8" fmla="*/ 6 w 11"/>
                  <a:gd name="T9" fmla="*/ 0 h 11"/>
                  <a:gd name="T10" fmla="*/ 9 w 11"/>
                  <a:gd name="T11" fmla="*/ 1 h 11"/>
                  <a:gd name="T12" fmla="*/ 11 w 11"/>
                  <a:gd name="T13" fmla="*/ 1 h 11"/>
                  <a:gd name="T14" fmla="*/ 0 60000 65536"/>
                  <a:gd name="T15" fmla="*/ 0 60000 65536"/>
                  <a:gd name="T16" fmla="*/ 0 60000 65536"/>
                  <a:gd name="T17" fmla="*/ 0 60000 65536"/>
                  <a:gd name="T18" fmla="*/ 0 60000 65536"/>
                  <a:gd name="T19" fmla="*/ 0 60000 65536"/>
                  <a:gd name="T20" fmla="*/ 0 60000 65536"/>
                  <a:gd name="T21" fmla="*/ 0 w 11"/>
                  <a:gd name="T22" fmla="*/ 0 h 11"/>
                  <a:gd name="T23" fmla="*/ 11 w 11"/>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1">
                    <a:moveTo>
                      <a:pt x="11" y="1"/>
                    </a:moveTo>
                    <a:lnTo>
                      <a:pt x="6" y="11"/>
                    </a:lnTo>
                    <a:lnTo>
                      <a:pt x="0" y="1"/>
                    </a:lnTo>
                    <a:lnTo>
                      <a:pt x="2" y="1"/>
                    </a:lnTo>
                    <a:lnTo>
                      <a:pt x="6" y="0"/>
                    </a:lnTo>
                    <a:lnTo>
                      <a:pt x="9" y="1"/>
                    </a:lnTo>
                    <a:lnTo>
                      <a:pt x="11"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41" name="Freeform 873"/>
              <p:cNvSpPr>
                <a:spLocks/>
              </p:cNvSpPr>
              <p:nvPr/>
            </p:nvSpPr>
            <p:spPr bwMode="auto">
              <a:xfrm>
                <a:off x="2643" y="1108"/>
                <a:ext cx="1132" cy="1111"/>
              </a:xfrm>
              <a:custGeom>
                <a:avLst/>
                <a:gdLst>
                  <a:gd name="T0" fmla="*/ 1120 w 1132"/>
                  <a:gd name="T1" fmla="*/ 1082 h 1111"/>
                  <a:gd name="T2" fmla="*/ 1113 w 1132"/>
                  <a:gd name="T3" fmla="*/ 1083 h 1111"/>
                  <a:gd name="T4" fmla="*/ 1098 w 1132"/>
                  <a:gd name="T5" fmla="*/ 1081 h 1111"/>
                  <a:gd name="T6" fmla="*/ 1092 w 1132"/>
                  <a:gd name="T7" fmla="*/ 1084 h 1111"/>
                  <a:gd name="T8" fmla="*/ 1083 w 1132"/>
                  <a:gd name="T9" fmla="*/ 1080 h 1111"/>
                  <a:gd name="T10" fmla="*/ 1054 w 1132"/>
                  <a:gd name="T11" fmla="*/ 1084 h 1111"/>
                  <a:gd name="T12" fmla="*/ 1048 w 1132"/>
                  <a:gd name="T13" fmla="*/ 1081 h 1111"/>
                  <a:gd name="T14" fmla="*/ 1038 w 1132"/>
                  <a:gd name="T15" fmla="*/ 1083 h 1111"/>
                  <a:gd name="T16" fmla="*/ 1031 w 1132"/>
                  <a:gd name="T17" fmla="*/ 1082 h 1111"/>
                  <a:gd name="T18" fmla="*/ 1024 w 1132"/>
                  <a:gd name="T19" fmla="*/ 1082 h 1111"/>
                  <a:gd name="T20" fmla="*/ 1017 w 1132"/>
                  <a:gd name="T21" fmla="*/ 1083 h 1111"/>
                  <a:gd name="T22" fmla="*/ 985 w 1132"/>
                  <a:gd name="T23" fmla="*/ 1079 h 1111"/>
                  <a:gd name="T24" fmla="*/ 974 w 1132"/>
                  <a:gd name="T25" fmla="*/ 1079 h 1111"/>
                  <a:gd name="T26" fmla="*/ 947 w 1132"/>
                  <a:gd name="T27" fmla="*/ 1083 h 1111"/>
                  <a:gd name="T28" fmla="*/ 940 w 1132"/>
                  <a:gd name="T29" fmla="*/ 1082 h 1111"/>
                  <a:gd name="T30" fmla="*/ 902 w 1132"/>
                  <a:gd name="T31" fmla="*/ 1082 h 1111"/>
                  <a:gd name="T32" fmla="*/ 895 w 1132"/>
                  <a:gd name="T33" fmla="*/ 1083 h 1111"/>
                  <a:gd name="T34" fmla="*/ 725 w 1132"/>
                  <a:gd name="T35" fmla="*/ 1081 h 1111"/>
                  <a:gd name="T36" fmla="*/ 719 w 1132"/>
                  <a:gd name="T37" fmla="*/ 1084 h 1111"/>
                  <a:gd name="T38" fmla="*/ 671 w 1132"/>
                  <a:gd name="T39" fmla="*/ 1080 h 1111"/>
                  <a:gd name="T40" fmla="*/ 652 w 1132"/>
                  <a:gd name="T41" fmla="*/ 1084 h 1111"/>
                  <a:gd name="T42" fmla="*/ 646 w 1132"/>
                  <a:gd name="T43" fmla="*/ 1081 h 1111"/>
                  <a:gd name="T44" fmla="*/ 579 w 1132"/>
                  <a:gd name="T45" fmla="*/ 1083 h 1111"/>
                  <a:gd name="T46" fmla="*/ 572 w 1132"/>
                  <a:gd name="T47" fmla="*/ 1082 h 1111"/>
                  <a:gd name="T48" fmla="*/ 566 w 1132"/>
                  <a:gd name="T49" fmla="*/ 1082 h 1111"/>
                  <a:gd name="T50" fmla="*/ 559 w 1132"/>
                  <a:gd name="T51" fmla="*/ 1083 h 1111"/>
                  <a:gd name="T52" fmla="*/ 504 w 1132"/>
                  <a:gd name="T53" fmla="*/ 1081 h 1111"/>
                  <a:gd name="T54" fmla="*/ 498 w 1132"/>
                  <a:gd name="T55" fmla="*/ 1084 h 1111"/>
                  <a:gd name="T56" fmla="*/ 448 w 1132"/>
                  <a:gd name="T57" fmla="*/ 1080 h 1111"/>
                  <a:gd name="T58" fmla="*/ 443 w 1132"/>
                  <a:gd name="T59" fmla="*/ 1084 h 1111"/>
                  <a:gd name="T60" fmla="*/ 436 w 1132"/>
                  <a:gd name="T61" fmla="*/ 1079 h 1111"/>
                  <a:gd name="T62" fmla="*/ 429 w 1132"/>
                  <a:gd name="T63" fmla="*/ 1084 h 1111"/>
                  <a:gd name="T64" fmla="*/ 421 w 1132"/>
                  <a:gd name="T65" fmla="*/ 1080 h 1111"/>
                  <a:gd name="T66" fmla="*/ 366 w 1132"/>
                  <a:gd name="T67" fmla="*/ 1084 h 1111"/>
                  <a:gd name="T68" fmla="*/ 360 w 1132"/>
                  <a:gd name="T69" fmla="*/ 1081 h 1111"/>
                  <a:gd name="T70" fmla="*/ 290 w 1132"/>
                  <a:gd name="T71" fmla="*/ 1083 h 1111"/>
                  <a:gd name="T72" fmla="*/ 283 w 1132"/>
                  <a:gd name="T73" fmla="*/ 1082 h 1111"/>
                  <a:gd name="T74" fmla="*/ 201 w 1132"/>
                  <a:gd name="T75" fmla="*/ 1082 h 1111"/>
                  <a:gd name="T76" fmla="*/ 193 w 1132"/>
                  <a:gd name="T77" fmla="*/ 1083 h 1111"/>
                  <a:gd name="T78" fmla="*/ 144 w 1132"/>
                  <a:gd name="T79" fmla="*/ 1079 h 1111"/>
                  <a:gd name="T80" fmla="*/ 132 w 1132"/>
                  <a:gd name="T81" fmla="*/ 1079 h 1111"/>
                  <a:gd name="T82" fmla="*/ 122 w 1132"/>
                  <a:gd name="T83" fmla="*/ 1083 h 1111"/>
                  <a:gd name="T84" fmla="*/ 115 w 1132"/>
                  <a:gd name="T85" fmla="*/ 1082 h 1111"/>
                  <a:gd name="T86" fmla="*/ 105 w 1132"/>
                  <a:gd name="T87" fmla="*/ 1082 h 1111"/>
                  <a:gd name="T88" fmla="*/ 97 w 1132"/>
                  <a:gd name="T89" fmla="*/ 1083 h 1111"/>
                  <a:gd name="T90" fmla="*/ 83 w 1132"/>
                  <a:gd name="T91" fmla="*/ 1081 h 1111"/>
                  <a:gd name="T92" fmla="*/ 77 w 1132"/>
                  <a:gd name="T93" fmla="*/ 1084 h 1111"/>
                  <a:gd name="T94" fmla="*/ 70 w 1132"/>
                  <a:gd name="T95" fmla="*/ 1080 h 1111"/>
                  <a:gd name="T96" fmla="*/ 61 w 1132"/>
                  <a:gd name="T97" fmla="*/ 1084 h 1111"/>
                  <a:gd name="T98" fmla="*/ 55 w 1132"/>
                  <a:gd name="T99" fmla="*/ 1081 h 1111"/>
                  <a:gd name="T100" fmla="*/ 52 w 1132"/>
                  <a:gd name="T101" fmla="*/ 1083 h 1111"/>
                  <a:gd name="T102" fmla="*/ 44 w 1132"/>
                  <a:gd name="T103" fmla="*/ 1082 h 1111"/>
                  <a:gd name="T104" fmla="*/ 33 w 1132"/>
                  <a:gd name="T105" fmla="*/ 1082 h 1111"/>
                  <a:gd name="T106" fmla="*/ 25 w 1132"/>
                  <a:gd name="T107" fmla="*/ 1083 h 111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32"/>
                  <a:gd name="T163" fmla="*/ 0 h 1111"/>
                  <a:gd name="T164" fmla="*/ 1132 w 1132"/>
                  <a:gd name="T165" fmla="*/ 1111 h 111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32" h="1111">
                    <a:moveTo>
                      <a:pt x="1132" y="0"/>
                    </a:moveTo>
                    <a:lnTo>
                      <a:pt x="1132" y="1084"/>
                    </a:lnTo>
                    <a:lnTo>
                      <a:pt x="1121" y="1084"/>
                    </a:lnTo>
                    <a:lnTo>
                      <a:pt x="1121" y="1083"/>
                    </a:lnTo>
                    <a:lnTo>
                      <a:pt x="1120" y="1082"/>
                    </a:lnTo>
                    <a:lnTo>
                      <a:pt x="1119" y="1081"/>
                    </a:lnTo>
                    <a:lnTo>
                      <a:pt x="1117" y="1080"/>
                    </a:lnTo>
                    <a:lnTo>
                      <a:pt x="1115" y="1081"/>
                    </a:lnTo>
                    <a:lnTo>
                      <a:pt x="1114" y="1082"/>
                    </a:lnTo>
                    <a:lnTo>
                      <a:pt x="1113" y="1083"/>
                    </a:lnTo>
                    <a:lnTo>
                      <a:pt x="1112" y="1084"/>
                    </a:lnTo>
                    <a:lnTo>
                      <a:pt x="1101" y="1084"/>
                    </a:lnTo>
                    <a:lnTo>
                      <a:pt x="1101" y="1083"/>
                    </a:lnTo>
                    <a:lnTo>
                      <a:pt x="1100" y="1082"/>
                    </a:lnTo>
                    <a:lnTo>
                      <a:pt x="1098" y="1081"/>
                    </a:lnTo>
                    <a:lnTo>
                      <a:pt x="1097" y="1080"/>
                    </a:lnTo>
                    <a:lnTo>
                      <a:pt x="1095" y="1081"/>
                    </a:lnTo>
                    <a:lnTo>
                      <a:pt x="1093" y="1082"/>
                    </a:lnTo>
                    <a:lnTo>
                      <a:pt x="1093" y="1083"/>
                    </a:lnTo>
                    <a:lnTo>
                      <a:pt x="1092" y="1084"/>
                    </a:lnTo>
                    <a:lnTo>
                      <a:pt x="1088" y="1084"/>
                    </a:lnTo>
                    <a:lnTo>
                      <a:pt x="1087" y="1083"/>
                    </a:lnTo>
                    <a:lnTo>
                      <a:pt x="1086" y="1082"/>
                    </a:lnTo>
                    <a:lnTo>
                      <a:pt x="1085" y="1081"/>
                    </a:lnTo>
                    <a:lnTo>
                      <a:pt x="1083" y="1080"/>
                    </a:lnTo>
                    <a:lnTo>
                      <a:pt x="1081" y="1081"/>
                    </a:lnTo>
                    <a:lnTo>
                      <a:pt x="1080" y="1082"/>
                    </a:lnTo>
                    <a:lnTo>
                      <a:pt x="1079" y="1083"/>
                    </a:lnTo>
                    <a:lnTo>
                      <a:pt x="1079" y="1084"/>
                    </a:lnTo>
                    <a:lnTo>
                      <a:pt x="1054" y="1084"/>
                    </a:lnTo>
                    <a:lnTo>
                      <a:pt x="1053" y="1083"/>
                    </a:lnTo>
                    <a:lnTo>
                      <a:pt x="1053" y="1082"/>
                    </a:lnTo>
                    <a:lnTo>
                      <a:pt x="1051" y="1081"/>
                    </a:lnTo>
                    <a:lnTo>
                      <a:pt x="1049" y="1080"/>
                    </a:lnTo>
                    <a:lnTo>
                      <a:pt x="1048" y="1081"/>
                    </a:lnTo>
                    <a:lnTo>
                      <a:pt x="1046" y="1082"/>
                    </a:lnTo>
                    <a:lnTo>
                      <a:pt x="1045" y="1083"/>
                    </a:lnTo>
                    <a:lnTo>
                      <a:pt x="1045" y="1084"/>
                    </a:lnTo>
                    <a:lnTo>
                      <a:pt x="1039" y="1084"/>
                    </a:lnTo>
                    <a:lnTo>
                      <a:pt x="1038" y="1083"/>
                    </a:lnTo>
                    <a:lnTo>
                      <a:pt x="1037" y="1082"/>
                    </a:lnTo>
                    <a:lnTo>
                      <a:pt x="1036" y="1081"/>
                    </a:lnTo>
                    <a:lnTo>
                      <a:pt x="1034" y="1080"/>
                    </a:lnTo>
                    <a:lnTo>
                      <a:pt x="1032" y="1081"/>
                    </a:lnTo>
                    <a:lnTo>
                      <a:pt x="1031" y="1082"/>
                    </a:lnTo>
                    <a:lnTo>
                      <a:pt x="1030" y="1083"/>
                    </a:lnTo>
                    <a:lnTo>
                      <a:pt x="1030" y="1084"/>
                    </a:lnTo>
                    <a:lnTo>
                      <a:pt x="1026" y="1084"/>
                    </a:lnTo>
                    <a:lnTo>
                      <a:pt x="1025" y="1083"/>
                    </a:lnTo>
                    <a:lnTo>
                      <a:pt x="1024" y="1082"/>
                    </a:lnTo>
                    <a:lnTo>
                      <a:pt x="1023" y="1081"/>
                    </a:lnTo>
                    <a:lnTo>
                      <a:pt x="1021" y="1080"/>
                    </a:lnTo>
                    <a:lnTo>
                      <a:pt x="1019" y="1081"/>
                    </a:lnTo>
                    <a:lnTo>
                      <a:pt x="1018" y="1082"/>
                    </a:lnTo>
                    <a:lnTo>
                      <a:pt x="1017" y="1083"/>
                    </a:lnTo>
                    <a:lnTo>
                      <a:pt x="1017" y="1084"/>
                    </a:lnTo>
                    <a:lnTo>
                      <a:pt x="988" y="1084"/>
                    </a:lnTo>
                    <a:lnTo>
                      <a:pt x="988" y="1082"/>
                    </a:lnTo>
                    <a:lnTo>
                      <a:pt x="987" y="1080"/>
                    </a:lnTo>
                    <a:lnTo>
                      <a:pt x="985" y="1079"/>
                    </a:lnTo>
                    <a:lnTo>
                      <a:pt x="983" y="1078"/>
                    </a:lnTo>
                    <a:lnTo>
                      <a:pt x="981" y="1077"/>
                    </a:lnTo>
                    <a:lnTo>
                      <a:pt x="978" y="1077"/>
                    </a:lnTo>
                    <a:lnTo>
                      <a:pt x="976" y="1078"/>
                    </a:lnTo>
                    <a:lnTo>
                      <a:pt x="974" y="1079"/>
                    </a:lnTo>
                    <a:lnTo>
                      <a:pt x="972" y="1080"/>
                    </a:lnTo>
                    <a:lnTo>
                      <a:pt x="971" y="1082"/>
                    </a:lnTo>
                    <a:lnTo>
                      <a:pt x="971" y="1084"/>
                    </a:lnTo>
                    <a:lnTo>
                      <a:pt x="947" y="1084"/>
                    </a:lnTo>
                    <a:lnTo>
                      <a:pt x="947" y="1083"/>
                    </a:lnTo>
                    <a:lnTo>
                      <a:pt x="946" y="1082"/>
                    </a:lnTo>
                    <a:lnTo>
                      <a:pt x="945" y="1081"/>
                    </a:lnTo>
                    <a:lnTo>
                      <a:pt x="943" y="1080"/>
                    </a:lnTo>
                    <a:lnTo>
                      <a:pt x="941" y="1081"/>
                    </a:lnTo>
                    <a:lnTo>
                      <a:pt x="940" y="1082"/>
                    </a:lnTo>
                    <a:lnTo>
                      <a:pt x="939" y="1083"/>
                    </a:lnTo>
                    <a:lnTo>
                      <a:pt x="939" y="1084"/>
                    </a:lnTo>
                    <a:lnTo>
                      <a:pt x="903" y="1084"/>
                    </a:lnTo>
                    <a:lnTo>
                      <a:pt x="903" y="1083"/>
                    </a:lnTo>
                    <a:lnTo>
                      <a:pt x="902" y="1082"/>
                    </a:lnTo>
                    <a:lnTo>
                      <a:pt x="901" y="1081"/>
                    </a:lnTo>
                    <a:lnTo>
                      <a:pt x="899" y="1080"/>
                    </a:lnTo>
                    <a:lnTo>
                      <a:pt x="897" y="1081"/>
                    </a:lnTo>
                    <a:lnTo>
                      <a:pt x="896" y="1082"/>
                    </a:lnTo>
                    <a:lnTo>
                      <a:pt x="895" y="1083"/>
                    </a:lnTo>
                    <a:lnTo>
                      <a:pt x="895" y="1084"/>
                    </a:lnTo>
                    <a:lnTo>
                      <a:pt x="728" y="1084"/>
                    </a:lnTo>
                    <a:lnTo>
                      <a:pt x="728" y="1083"/>
                    </a:lnTo>
                    <a:lnTo>
                      <a:pt x="727" y="1082"/>
                    </a:lnTo>
                    <a:lnTo>
                      <a:pt x="725" y="1081"/>
                    </a:lnTo>
                    <a:lnTo>
                      <a:pt x="724" y="1080"/>
                    </a:lnTo>
                    <a:lnTo>
                      <a:pt x="722" y="1081"/>
                    </a:lnTo>
                    <a:lnTo>
                      <a:pt x="720" y="1082"/>
                    </a:lnTo>
                    <a:lnTo>
                      <a:pt x="719" y="1083"/>
                    </a:lnTo>
                    <a:lnTo>
                      <a:pt x="719" y="1084"/>
                    </a:lnTo>
                    <a:lnTo>
                      <a:pt x="676" y="1084"/>
                    </a:lnTo>
                    <a:lnTo>
                      <a:pt x="675" y="1083"/>
                    </a:lnTo>
                    <a:lnTo>
                      <a:pt x="674" y="1082"/>
                    </a:lnTo>
                    <a:lnTo>
                      <a:pt x="673" y="1081"/>
                    </a:lnTo>
                    <a:lnTo>
                      <a:pt x="671" y="1080"/>
                    </a:lnTo>
                    <a:lnTo>
                      <a:pt x="669" y="1081"/>
                    </a:lnTo>
                    <a:lnTo>
                      <a:pt x="668" y="1082"/>
                    </a:lnTo>
                    <a:lnTo>
                      <a:pt x="667" y="1083"/>
                    </a:lnTo>
                    <a:lnTo>
                      <a:pt x="667" y="1084"/>
                    </a:lnTo>
                    <a:lnTo>
                      <a:pt x="652" y="1084"/>
                    </a:lnTo>
                    <a:lnTo>
                      <a:pt x="651" y="1083"/>
                    </a:lnTo>
                    <a:lnTo>
                      <a:pt x="651" y="1082"/>
                    </a:lnTo>
                    <a:lnTo>
                      <a:pt x="649" y="1081"/>
                    </a:lnTo>
                    <a:lnTo>
                      <a:pt x="647" y="1080"/>
                    </a:lnTo>
                    <a:lnTo>
                      <a:pt x="646" y="1081"/>
                    </a:lnTo>
                    <a:lnTo>
                      <a:pt x="644" y="1082"/>
                    </a:lnTo>
                    <a:lnTo>
                      <a:pt x="643" y="1083"/>
                    </a:lnTo>
                    <a:lnTo>
                      <a:pt x="643" y="1084"/>
                    </a:lnTo>
                    <a:lnTo>
                      <a:pt x="579" y="1084"/>
                    </a:lnTo>
                    <a:lnTo>
                      <a:pt x="579" y="1083"/>
                    </a:lnTo>
                    <a:lnTo>
                      <a:pt x="578" y="1082"/>
                    </a:lnTo>
                    <a:lnTo>
                      <a:pt x="577" y="1081"/>
                    </a:lnTo>
                    <a:lnTo>
                      <a:pt x="575" y="1080"/>
                    </a:lnTo>
                    <a:lnTo>
                      <a:pt x="573" y="1081"/>
                    </a:lnTo>
                    <a:lnTo>
                      <a:pt x="572" y="1082"/>
                    </a:lnTo>
                    <a:lnTo>
                      <a:pt x="571" y="1083"/>
                    </a:lnTo>
                    <a:lnTo>
                      <a:pt x="570" y="1084"/>
                    </a:lnTo>
                    <a:lnTo>
                      <a:pt x="568" y="1084"/>
                    </a:lnTo>
                    <a:lnTo>
                      <a:pt x="567" y="1083"/>
                    </a:lnTo>
                    <a:lnTo>
                      <a:pt x="566" y="1082"/>
                    </a:lnTo>
                    <a:lnTo>
                      <a:pt x="565" y="1081"/>
                    </a:lnTo>
                    <a:lnTo>
                      <a:pt x="563" y="1080"/>
                    </a:lnTo>
                    <a:lnTo>
                      <a:pt x="561" y="1081"/>
                    </a:lnTo>
                    <a:lnTo>
                      <a:pt x="560" y="1082"/>
                    </a:lnTo>
                    <a:lnTo>
                      <a:pt x="559" y="1083"/>
                    </a:lnTo>
                    <a:lnTo>
                      <a:pt x="559" y="1084"/>
                    </a:lnTo>
                    <a:lnTo>
                      <a:pt x="507" y="1084"/>
                    </a:lnTo>
                    <a:lnTo>
                      <a:pt x="506" y="1083"/>
                    </a:lnTo>
                    <a:lnTo>
                      <a:pt x="505" y="1082"/>
                    </a:lnTo>
                    <a:lnTo>
                      <a:pt x="504" y="1081"/>
                    </a:lnTo>
                    <a:lnTo>
                      <a:pt x="502" y="1080"/>
                    </a:lnTo>
                    <a:lnTo>
                      <a:pt x="501" y="1081"/>
                    </a:lnTo>
                    <a:lnTo>
                      <a:pt x="499" y="1082"/>
                    </a:lnTo>
                    <a:lnTo>
                      <a:pt x="498" y="1083"/>
                    </a:lnTo>
                    <a:lnTo>
                      <a:pt x="498" y="1084"/>
                    </a:lnTo>
                    <a:lnTo>
                      <a:pt x="453" y="1084"/>
                    </a:lnTo>
                    <a:lnTo>
                      <a:pt x="452" y="1083"/>
                    </a:lnTo>
                    <a:lnTo>
                      <a:pt x="451" y="1082"/>
                    </a:lnTo>
                    <a:lnTo>
                      <a:pt x="450" y="1081"/>
                    </a:lnTo>
                    <a:lnTo>
                      <a:pt x="448" y="1080"/>
                    </a:lnTo>
                    <a:lnTo>
                      <a:pt x="446" y="1081"/>
                    </a:lnTo>
                    <a:lnTo>
                      <a:pt x="445" y="1082"/>
                    </a:lnTo>
                    <a:lnTo>
                      <a:pt x="444" y="1083"/>
                    </a:lnTo>
                    <a:lnTo>
                      <a:pt x="444" y="1084"/>
                    </a:lnTo>
                    <a:lnTo>
                      <a:pt x="443" y="1084"/>
                    </a:lnTo>
                    <a:lnTo>
                      <a:pt x="442" y="1082"/>
                    </a:lnTo>
                    <a:lnTo>
                      <a:pt x="441" y="1081"/>
                    </a:lnTo>
                    <a:lnTo>
                      <a:pt x="440" y="1080"/>
                    </a:lnTo>
                    <a:lnTo>
                      <a:pt x="438" y="1079"/>
                    </a:lnTo>
                    <a:lnTo>
                      <a:pt x="436" y="1079"/>
                    </a:lnTo>
                    <a:lnTo>
                      <a:pt x="433" y="1079"/>
                    </a:lnTo>
                    <a:lnTo>
                      <a:pt x="432" y="1080"/>
                    </a:lnTo>
                    <a:lnTo>
                      <a:pt x="430" y="1081"/>
                    </a:lnTo>
                    <a:lnTo>
                      <a:pt x="429" y="1082"/>
                    </a:lnTo>
                    <a:lnTo>
                      <a:pt x="429" y="1084"/>
                    </a:lnTo>
                    <a:lnTo>
                      <a:pt x="426" y="1084"/>
                    </a:lnTo>
                    <a:lnTo>
                      <a:pt x="425" y="1083"/>
                    </a:lnTo>
                    <a:lnTo>
                      <a:pt x="424" y="1082"/>
                    </a:lnTo>
                    <a:lnTo>
                      <a:pt x="423" y="1081"/>
                    </a:lnTo>
                    <a:lnTo>
                      <a:pt x="421" y="1080"/>
                    </a:lnTo>
                    <a:lnTo>
                      <a:pt x="419" y="1081"/>
                    </a:lnTo>
                    <a:lnTo>
                      <a:pt x="418" y="1082"/>
                    </a:lnTo>
                    <a:lnTo>
                      <a:pt x="417" y="1083"/>
                    </a:lnTo>
                    <a:lnTo>
                      <a:pt x="417" y="1084"/>
                    </a:lnTo>
                    <a:lnTo>
                      <a:pt x="366" y="1084"/>
                    </a:lnTo>
                    <a:lnTo>
                      <a:pt x="366" y="1083"/>
                    </a:lnTo>
                    <a:lnTo>
                      <a:pt x="365" y="1082"/>
                    </a:lnTo>
                    <a:lnTo>
                      <a:pt x="363" y="1081"/>
                    </a:lnTo>
                    <a:lnTo>
                      <a:pt x="362" y="1080"/>
                    </a:lnTo>
                    <a:lnTo>
                      <a:pt x="360" y="1081"/>
                    </a:lnTo>
                    <a:lnTo>
                      <a:pt x="359" y="1082"/>
                    </a:lnTo>
                    <a:lnTo>
                      <a:pt x="358" y="1083"/>
                    </a:lnTo>
                    <a:lnTo>
                      <a:pt x="357" y="1084"/>
                    </a:lnTo>
                    <a:lnTo>
                      <a:pt x="291" y="1084"/>
                    </a:lnTo>
                    <a:lnTo>
                      <a:pt x="290" y="1083"/>
                    </a:lnTo>
                    <a:lnTo>
                      <a:pt x="289" y="1082"/>
                    </a:lnTo>
                    <a:lnTo>
                      <a:pt x="288" y="1081"/>
                    </a:lnTo>
                    <a:lnTo>
                      <a:pt x="286" y="1080"/>
                    </a:lnTo>
                    <a:lnTo>
                      <a:pt x="284" y="1081"/>
                    </a:lnTo>
                    <a:lnTo>
                      <a:pt x="283" y="1082"/>
                    </a:lnTo>
                    <a:lnTo>
                      <a:pt x="282" y="1083"/>
                    </a:lnTo>
                    <a:lnTo>
                      <a:pt x="282" y="1084"/>
                    </a:lnTo>
                    <a:lnTo>
                      <a:pt x="202" y="1084"/>
                    </a:lnTo>
                    <a:lnTo>
                      <a:pt x="202" y="1083"/>
                    </a:lnTo>
                    <a:lnTo>
                      <a:pt x="201" y="1082"/>
                    </a:lnTo>
                    <a:lnTo>
                      <a:pt x="199" y="1081"/>
                    </a:lnTo>
                    <a:lnTo>
                      <a:pt x="197" y="1080"/>
                    </a:lnTo>
                    <a:lnTo>
                      <a:pt x="196" y="1081"/>
                    </a:lnTo>
                    <a:lnTo>
                      <a:pt x="194" y="1082"/>
                    </a:lnTo>
                    <a:lnTo>
                      <a:pt x="193" y="1083"/>
                    </a:lnTo>
                    <a:lnTo>
                      <a:pt x="193" y="1084"/>
                    </a:lnTo>
                    <a:lnTo>
                      <a:pt x="147" y="1084"/>
                    </a:lnTo>
                    <a:lnTo>
                      <a:pt x="146" y="1082"/>
                    </a:lnTo>
                    <a:lnTo>
                      <a:pt x="145" y="1080"/>
                    </a:lnTo>
                    <a:lnTo>
                      <a:pt x="144" y="1079"/>
                    </a:lnTo>
                    <a:lnTo>
                      <a:pt x="141" y="1078"/>
                    </a:lnTo>
                    <a:lnTo>
                      <a:pt x="139" y="1077"/>
                    </a:lnTo>
                    <a:lnTo>
                      <a:pt x="137" y="1077"/>
                    </a:lnTo>
                    <a:lnTo>
                      <a:pt x="134" y="1078"/>
                    </a:lnTo>
                    <a:lnTo>
                      <a:pt x="132" y="1079"/>
                    </a:lnTo>
                    <a:lnTo>
                      <a:pt x="130" y="1080"/>
                    </a:lnTo>
                    <a:lnTo>
                      <a:pt x="129" y="1082"/>
                    </a:lnTo>
                    <a:lnTo>
                      <a:pt x="129" y="1084"/>
                    </a:lnTo>
                    <a:lnTo>
                      <a:pt x="122" y="1084"/>
                    </a:lnTo>
                    <a:lnTo>
                      <a:pt x="122" y="1083"/>
                    </a:lnTo>
                    <a:lnTo>
                      <a:pt x="121" y="1082"/>
                    </a:lnTo>
                    <a:lnTo>
                      <a:pt x="120" y="1081"/>
                    </a:lnTo>
                    <a:lnTo>
                      <a:pt x="118" y="1080"/>
                    </a:lnTo>
                    <a:lnTo>
                      <a:pt x="116" y="1081"/>
                    </a:lnTo>
                    <a:lnTo>
                      <a:pt x="115" y="1082"/>
                    </a:lnTo>
                    <a:lnTo>
                      <a:pt x="114" y="1083"/>
                    </a:lnTo>
                    <a:lnTo>
                      <a:pt x="113" y="1084"/>
                    </a:lnTo>
                    <a:lnTo>
                      <a:pt x="106" y="1084"/>
                    </a:lnTo>
                    <a:lnTo>
                      <a:pt x="106" y="1083"/>
                    </a:lnTo>
                    <a:lnTo>
                      <a:pt x="105" y="1082"/>
                    </a:lnTo>
                    <a:lnTo>
                      <a:pt x="103" y="1081"/>
                    </a:lnTo>
                    <a:lnTo>
                      <a:pt x="102" y="1080"/>
                    </a:lnTo>
                    <a:lnTo>
                      <a:pt x="100" y="1081"/>
                    </a:lnTo>
                    <a:lnTo>
                      <a:pt x="98" y="1082"/>
                    </a:lnTo>
                    <a:lnTo>
                      <a:pt x="97" y="1083"/>
                    </a:lnTo>
                    <a:lnTo>
                      <a:pt x="97" y="1084"/>
                    </a:lnTo>
                    <a:lnTo>
                      <a:pt x="85" y="1084"/>
                    </a:lnTo>
                    <a:lnTo>
                      <a:pt x="85" y="1083"/>
                    </a:lnTo>
                    <a:lnTo>
                      <a:pt x="84" y="1082"/>
                    </a:lnTo>
                    <a:lnTo>
                      <a:pt x="83" y="1081"/>
                    </a:lnTo>
                    <a:lnTo>
                      <a:pt x="81" y="1080"/>
                    </a:lnTo>
                    <a:lnTo>
                      <a:pt x="79" y="1081"/>
                    </a:lnTo>
                    <a:lnTo>
                      <a:pt x="78" y="1082"/>
                    </a:lnTo>
                    <a:lnTo>
                      <a:pt x="77" y="1083"/>
                    </a:lnTo>
                    <a:lnTo>
                      <a:pt x="77" y="1084"/>
                    </a:lnTo>
                    <a:lnTo>
                      <a:pt x="75" y="1084"/>
                    </a:lnTo>
                    <a:lnTo>
                      <a:pt x="74" y="1083"/>
                    </a:lnTo>
                    <a:lnTo>
                      <a:pt x="73" y="1082"/>
                    </a:lnTo>
                    <a:lnTo>
                      <a:pt x="72" y="1081"/>
                    </a:lnTo>
                    <a:lnTo>
                      <a:pt x="70" y="1080"/>
                    </a:lnTo>
                    <a:lnTo>
                      <a:pt x="68" y="1081"/>
                    </a:lnTo>
                    <a:lnTo>
                      <a:pt x="67" y="1082"/>
                    </a:lnTo>
                    <a:lnTo>
                      <a:pt x="66" y="1083"/>
                    </a:lnTo>
                    <a:lnTo>
                      <a:pt x="66" y="1084"/>
                    </a:lnTo>
                    <a:lnTo>
                      <a:pt x="61" y="1084"/>
                    </a:lnTo>
                    <a:lnTo>
                      <a:pt x="61" y="1083"/>
                    </a:lnTo>
                    <a:lnTo>
                      <a:pt x="60" y="1082"/>
                    </a:lnTo>
                    <a:lnTo>
                      <a:pt x="58" y="1081"/>
                    </a:lnTo>
                    <a:lnTo>
                      <a:pt x="57" y="1080"/>
                    </a:lnTo>
                    <a:lnTo>
                      <a:pt x="55" y="1081"/>
                    </a:lnTo>
                    <a:lnTo>
                      <a:pt x="53" y="1082"/>
                    </a:lnTo>
                    <a:lnTo>
                      <a:pt x="52" y="1083"/>
                    </a:lnTo>
                    <a:lnTo>
                      <a:pt x="52" y="1084"/>
                    </a:lnTo>
                    <a:lnTo>
                      <a:pt x="52" y="1083"/>
                    </a:lnTo>
                    <a:lnTo>
                      <a:pt x="51" y="1082"/>
                    </a:lnTo>
                    <a:lnTo>
                      <a:pt x="49" y="1081"/>
                    </a:lnTo>
                    <a:lnTo>
                      <a:pt x="48" y="1080"/>
                    </a:lnTo>
                    <a:lnTo>
                      <a:pt x="46" y="1081"/>
                    </a:lnTo>
                    <a:lnTo>
                      <a:pt x="44" y="1082"/>
                    </a:lnTo>
                    <a:lnTo>
                      <a:pt x="43" y="1083"/>
                    </a:lnTo>
                    <a:lnTo>
                      <a:pt x="43" y="1084"/>
                    </a:lnTo>
                    <a:lnTo>
                      <a:pt x="34" y="1084"/>
                    </a:lnTo>
                    <a:lnTo>
                      <a:pt x="34" y="1083"/>
                    </a:lnTo>
                    <a:lnTo>
                      <a:pt x="33" y="1082"/>
                    </a:lnTo>
                    <a:lnTo>
                      <a:pt x="31" y="1081"/>
                    </a:lnTo>
                    <a:lnTo>
                      <a:pt x="30" y="1080"/>
                    </a:lnTo>
                    <a:lnTo>
                      <a:pt x="28" y="1081"/>
                    </a:lnTo>
                    <a:lnTo>
                      <a:pt x="26" y="1082"/>
                    </a:lnTo>
                    <a:lnTo>
                      <a:pt x="25" y="1083"/>
                    </a:lnTo>
                    <a:lnTo>
                      <a:pt x="25" y="1084"/>
                    </a:lnTo>
                    <a:lnTo>
                      <a:pt x="0" y="1084"/>
                    </a:lnTo>
                    <a:lnTo>
                      <a:pt x="0" y="1111"/>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42" name="Freeform 874"/>
              <p:cNvSpPr>
                <a:spLocks/>
              </p:cNvSpPr>
              <p:nvPr/>
            </p:nvSpPr>
            <p:spPr bwMode="auto">
              <a:xfrm>
                <a:off x="3769" y="1099"/>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43" name="Freeform 875"/>
              <p:cNvSpPr>
                <a:spLocks/>
              </p:cNvSpPr>
              <p:nvPr/>
            </p:nvSpPr>
            <p:spPr bwMode="auto">
              <a:xfrm>
                <a:off x="2637" y="2218"/>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44" name="Freeform 876"/>
              <p:cNvSpPr>
                <a:spLocks/>
              </p:cNvSpPr>
              <p:nvPr/>
            </p:nvSpPr>
            <p:spPr bwMode="auto">
              <a:xfrm>
                <a:off x="2119" y="1700"/>
                <a:ext cx="162" cy="638"/>
              </a:xfrm>
              <a:custGeom>
                <a:avLst/>
                <a:gdLst>
                  <a:gd name="T0" fmla="*/ 0 w 162"/>
                  <a:gd name="T1" fmla="*/ 0 h 638"/>
                  <a:gd name="T2" fmla="*/ 0 w 162"/>
                  <a:gd name="T3" fmla="*/ 638 h 638"/>
                  <a:gd name="T4" fmla="*/ 9 w 162"/>
                  <a:gd name="T5" fmla="*/ 638 h 638"/>
                  <a:gd name="T6" fmla="*/ 9 w 162"/>
                  <a:gd name="T7" fmla="*/ 637 h 638"/>
                  <a:gd name="T8" fmla="*/ 10 w 162"/>
                  <a:gd name="T9" fmla="*/ 636 h 638"/>
                  <a:gd name="T10" fmla="*/ 11 w 162"/>
                  <a:gd name="T11" fmla="*/ 635 h 638"/>
                  <a:gd name="T12" fmla="*/ 13 w 162"/>
                  <a:gd name="T13" fmla="*/ 634 h 638"/>
                  <a:gd name="T14" fmla="*/ 15 w 162"/>
                  <a:gd name="T15" fmla="*/ 635 h 638"/>
                  <a:gd name="T16" fmla="*/ 16 w 162"/>
                  <a:gd name="T17" fmla="*/ 636 h 638"/>
                  <a:gd name="T18" fmla="*/ 17 w 162"/>
                  <a:gd name="T19" fmla="*/ 637 h 638"/>
                  <a:gd name="T20" fmla="*/ 18 w 162"/>
                  <a:gd name="T21" fmla="*/ 638 h 638"/>
                  <a:gd name="T22" fmla="*/ 22 w 162"/>
                  <a:gd name="T23" fmla="*/ 638 h 638"/>
                  <a:gd name="T24" fmla="*/ 23 w 162"/>
                  <a:gd name="T25" fmla="*/ 637 h 638"/>
                  <a:gd name="T26" fmla="*/ 23 w 162"/>
                  <a:gd name="T27" fmla="*/ 636 h 638"/>
                  <a:gd name="T28" fmla="*/ 25 w 162"/>
                  <a:gd name="T29" fmla="*/ 635 h 638"/>
                  <a:gd name="T30" fmla="*/ 27 w 162"/>
                  <a:gd name="T31" fmla="*/ 634 h 638"/>
                  <a:gd name="T32" fmla="*/ 28 w 162"/>
                  <a:gd name="T33" fmla="*/ 635 h 638"/>
                  <a:gd name="T34" fmla="*/ 30 w 162"/>
                  <a:gd name="T35" fmla="*/ 636 h 638"/>
                  <a:gd name="T36" fmla="*/ 31 w 162"/>
                  <a:gd name="T37" fmla="*/ 637 h 638"/>
                  <a:gd name="T38" fmla="*/ 31 w 162"/>
                  <a:gd name="T39" fmla="*/ 638 h 638"/>
                  <a:gd name="T40" fmla="*/ 65 w 162"/>
                  <a:gd name="T41" fmla="*/ 638 h 638"/>
                  <a:gd name="T42" fmla="*/ 65 w 162"/>
                  <a:gd name="T43" fmla="*/ 637 h 638"/>
                  <a:gd name="T44" fmla="*/ 66 w 162"/>
                  <a:gd name="T45" fmla="*/ 636 h 638"/>
                  <a:gd name="T46" fmla="*/ 68 w 162"/>
                  <a:gd name="T47" fmla="*/ 635 h 638"/>
                  <a:gd name="T48" fmla="*/ 69 w 162"/>
                  <a:gd name="T49" fmla="*/ 634 h 638"/>
                  <a:gd name="T50" fmla="*/ 71 w 162"/>
                  <a:gd name="T51" fmla="*/ 635 h 638"/>
                  <a:gd name="T52" fmla="*/ 73 w 162"/>
                  <a:gd name="T53" fmla="*/ 636 h 638"/>
                  <a:gd name="T54" fmla="*/ 74 w 162"/>
                  <a:gd name="T55" fmla="*/ 637 h 638"/>
                  <a:gd name="T56" fmla="*/ 74 w 162"/>
                  <a:gd name="T57" fmla="*/ 638 h 638"/>
                  <a:gd name="T58" fmla="*/ 74 w 162"/>
                  <a:gd name="T59" fmla="*/ 638 h 638"/>
                  <a:gd name="T60" fmla="*/ 75 w 162"/>
                  <a:gd name="T61" fmla="*/ 637 h 638"/>
                  <a:gd name="T62" fmla="*/ 76 w 162"/>
                  <a:gd name="T63" fmla="*/ 636 h 638"/>
                  <a:gd name="T64" fmla="*/ 77 w 162"/>
                  <a:gd name="T65" fmla="*/ 635 h 638"/>
                  <a:gd name="T66" fmla="*/ 79 w 162"/>
                  <a:gd name="T67" fmla="*/ 634 h 638"/>
                  <a:gd name="T68" fmla="*/ 81 w 162"/>
                  <a:gd name="T69" fmla="*/ 635 h 638"/>
                  <a:gd name="T70" fmla="*/ 82 w 162"/>
                  <a:gd name="T71" fmla="*/ 636 h 638"/>
                  <a:gd name="T72" fmla="*/ 83 w 162"/>
                  <a:gd name="T73" fmla="*/ 637 h 638"/>
                  <a:gd name="T74" fmla="*/ 83 w 162"/>
                  <a:gd name="T75" fmla="*/ 638 h 638"/>
                  <a:gd name="T76" fmla="*/ 85 w 162"/>
                  <a:gd name="T77" fmla="*/ 638 h 638"/>
                  <a:gd name="T78" fmla="*/ 86 w 162"/>
                  <a:gd name="T79" fmla="*/ 636 h 638"/>
                  <a:gd name="T80" fmla="*/ 87 w 162"/>
                  <a:gd name="T81" fmla="*/ 634 h 638"/>
                  <a:gd name="T82" fmla="*/ 88 w 162"/>
                  <a:gd name="T83" fmla="*/ 633 h 638"/>
                  <a:gd name="T84" fmla="*/ 90 w 162"/>
                  <a:gd name="T85" fmla="*/ 632 h 638"/>
                  <a:gd name="T86" fmla="*/ 93 w 162"/>
                  <a:gd name="T87" fmla="*/ 631 h 638"/>
                  <a:gd name="T88" fmla="*/ 95 w 162"/>
                  <a:gd name="T89" fmla="*/ 631 h 638"/>
                  <a:gd name="T90" fmla="*/ 97 w 162"/>
                  <a:gd name="T91" fmla="*/ 632 h 638"/>
                  <a:gd name="T92" fmla="*/ 100 w 162"/>
                  <a:gd name="T93" fmla="*/ 633 h 638"/>
                  <a:gd name="T94" fmla="*/ 101 w 162"/>
                  <a:gd name="T95" fmla="*/ 634 h 638"/>
                  <a:gd name="T96" fmla="*/ 102 w 162"/>
                  <a:gd name="T97" fmla="*/ 636 h 638"/>
                  <a:gd name="T98" fmla="*/ 103 w 162"/>
                  <a:gd name="T99" fmla="*/ 638 h 638"/>
                  <a:gd name="T100" fmla="*/ 107 w 162"/>
                  <a:gd name="T101" fmla="*/ 638 h 638"/>
                  <a:gd name="T102" fmla="*/ 107 w 162"/>
                  <a:gd name="T103" fmla="*/ 636 h 638"/>
                  <a:gd name="T104" fmla="*/ 108 w 162"/>
                  <a:gd name="T105" fmla="*/ 634 h 638"/>
                  <a:gd name="T106" fmla="*/ 110 w 162"/>
                  <a:gd name="T107" fmla="*/ 633 h 638"/>
                  <a:gd name="T108" fmla="*/ 112 w 162"/>
                  <a:gd name="T109" fmla="*/ 632 h 638"/>
                  <a:gd name="T110" fmla="*/ 114 w 162"/>
                  <a:gd name="T111" fmla="*/ 632 h 638"/>
                  <a:gd name="T112" fmla="*/ 116 w 162"/>
                  <a:gd name="T113" fmla="*/ 632 h 638"/>
                  <a:gd name="T114" fmla="*/ 118 w 162"/>
                  <a:gd name="T115" fmla="*/ 632 h 638"/>
                  <a:gd name="T116" fmla="*/ 121 w 162"/>
                  <a:gd name="T117" fmla="*/ 633 h 638"/>
                  <a:gd name="T118" fmla="*/ 122 w 162"/>
                  <a:gd name="T119" fmla="*/ 634 h 638"/>
                  <a:gd name="T120" fmla="*/ 123 w 162"/>
                  <a:gd name="T121" fmla="*/ 636 h 638"/>
                  <a:gd name="T122" fmla="*/ 123 w 162"/>
                  <a:gd name="T123" fmla="*/ 638 h 638"/>
                  <a:gd name="T124" fmla="*/ 162 w 162"/>
                  <a:gd name="T125" fmla="*/ 638 h 63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2"/>
                  <a:gd name="T190" fmla="*/ 0 h 638"/>
                  <a:gd name="T191" fmla="*/ 162 w 162"/>
                  <a:gd name="T192" fmla="*/ 638 h 63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2" h="638">
                    <a:moveTo>
                      <a:pt x="0" y="0"/>
                    </a:moveTo>
                    <a:lnTo>
                      <a:pt x="0" y="638"/>
                    </a:lnTo>
                    <a:lnTo>
                      <a:pt x="9" y="638"/>
                    </a:lnTo>
                    <a:lnTo>
                      <a:pt x="9" y="637"/>
                    </a:lnTo>
                    <a:lnTo>
                      <a:pt x="10" y="636"/>
                    </a:lnTo>
                    <a:lnTo>
                      <a:pt x="11" y="635"/>
                    </a:lnTo>
                    <a:lnTo>
                      <a:pt x="13" y="634"/>
                    </a:lnTo>
                    <a:lnTo>
                      <a:pt x="15" y="635"/>
                    </a:lnTo>
                    <a:lnTo>
                      <a:pt x="16" y="636"/>
                    </a:lnTo>
                    <a:lnTo>
                      <a:pt x="17" y="637"/>
                    </a:lnTo>
                    <a:lnTo>
                      <a:pt x="18" y="638"/>
                    </a:lnTo>
                    <a:lnTo>
                      <a:pt x="22" y="638"/>
                    </a:lnTo>
                    <a:lnTo>
                      <a:pt x="23" y="637"/>
                    </a:lnTo>
                    <a:lnTo>
                      <a:pt x="23" y="636"/>
                    </a:lnTo>
                    <a:lnTo>
                      <a:pt x="25" y="635"/>
                    </a:lnTo>
                    <a:lnTo>
                      <a:pt x="27" y="634"/>
                    </a:lnTo>
                    <a:lnTo>
                      <a:pt x="28" y="635"/>
                    </a:lnTo>
                    <a:lnTo>
                      <a:pt x="30" y="636"/>
                    </a:lnTo>
                    <a:lnTo>
                      <a:pt x="31" y="637"/>
                    </a:lnTo>
                    <a:lnTo>
                      <a:pt x="31" y="638"/>
                    </a:lnTo>
                    <a:lnTo>
                      <a:pt x="65" y="638"/>
                    </a:lnTo>
                    <a:lnTo>
                      <a:pt x="65" y="637"/>
                    </a:lnTo>
                    <a:lnTo>
                      <a:pt x="66" y="636"/>
                    </a:lnTo>
                    <a:lnTo>
                      <a:pt x="68" y="635"/>
                    </a:lnTo>
                    <a:lnTo>
                      <a:pt x="69" y="634"/>
                    </a:lnTo>
                    <a:lnTo>
                      <a:pt x="71" y="635"/>
                    </a:lnTo>
                    <a:lnTo>
                      <a:pt x="73" y="636"/>
                    </a:lnTo>
                    <a:lnTo>
                      <a:pt x="74" y="637"/>
                    </a:lnTo>
                    <a:lnTo>
                      <a:pt x="74" y="638"/>
                    </a:lnTo>
                    <a:lnTo>
                      <a:pt x="75" y="637"/>
                    </a:lnTo>
                    <a:lnTo>
                      <a:pt x="76" y="636"/>
                    </a:lnTo>
                    <a:lnTo>
                      <a:pt x="77" y="635"/>
                    </a:lnTo>
                    <a:lnTo>
                      <a:pt x="79" y="634"/>
                    </a:lnTo>
                    <a:lnTo>
                      <a:pt x="81" y="635"/>
                    </a:lnTo>
                    <a:lnTo>
                      <a:pt x="82" y="636"/>
                    </a:lnTo>
                    <a:lnTo>
                      <a:pt x="83" y="637"/>
                    </a:lnTo>
                    <a:lnTo>
                      <a:pt x="83" y="638"/>
                    </a:lnTo>
                    <a:lnTo>
                      <a:pt x="85" y="638"/>
                    </a:lnTo>
                    <a:lnTo>
                      <a:pt x="86" y="636"/>
                    </a:lnTo>
                    <a:lnTo>
                      <a:pt x="87" y="634"/>
                    </a:lnTo>
                    <a:lnTo>
                      <a:pt x="88" y="633"/>
                    </a:lnTo>
                    <a:lnTo>
                      <a:pt x="90" y="632"/>
                    </a:lnTo>
                    <a:lnTo>
                      <a:pt x="93" y="631"/>
                    </a:lnTo>
                    <a:lnTo>
                      <a:pt x="95" y="631"/>
                    </a:lnTo>
                    <a:lnTo>
                      <a:pt x="97" y="632"/>
                    </a:lnTo>
                    <a:lnTo>
                      <a:pt x="100" y="633"/>
                    </a:lnTo>
                    <a:lnTo>
                      <a:pt x="101" y="634"/>
                    </a:lnTo>
                    <a:lnTo>
                      <a:pt x="102" y="636"/>
                    </a:lnTo>
                    <a:lnTo>
                      <a:pt x="103" y="638"/>
                    </a:lnTo>
                    <a:lnTo>
                      <a:pt x="107" y="638"/>
                    </a:lnTo>
                    <a:lnTo>
                      <a:pt x="107" y="636"/>
                    </a:lnTo>
                    <a:lnTo>
                      <a:pt x="108" y="634"/>
                    </a:lnTo>
                    <a:lnTo>
                      <a:pt x="110" y="633"/>
                    </a:lnTo>
                    <a:lnTo>
                      <a:pt x="112" y="632"/>
                    </a:lnTo>
                    <a:lnTo>
                      <a:pt x="114" y="632"/>
                    </a:lnTo>
                    <a:lnTo>
                      <a:pt x="116" y="632"/>
                    </a:lnTo>
                    <a:lnTo>
                      <a:pt x="118" y="632"/>
                    </a:lnTo>
                    <a:lnTo>
                      <a:pt x="121" y="633"/>
                    </a:lnTo>
                    <a:lnTo>
                      <a:pt x="122" y="634"/>
                    </a:lnTo>
                    <a:lnTo>
                      <a:pt x="123" y="636"/>
                    </a:lnTo>
                    <a:lnTo>
                      <a:pt x="123" y="638"/>
                    </a:lnTo>
                    <a:lnTo>
                      <a:pt x="162" y="638"/>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45" name="Freeform 877"/>
              <p:cNvSpPr>
                <a:spLocks/>
              </p:cNvSpPr>
              <p:nvPr/>
            </p:nvSpPr>
            <p:spPr bwMode="auto">
              <a:xfrm>
                <a:off x="2113" y="1691"/>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46" name="Freeform 878"/>
              <p:cNvSpPr>
                <a:spLocks/>
              </p:cNvSpPr>
              <p:nvPr/>
            </p:nvSpPr>
            <p:spPr bwMode="auto">
              <a:xfrm>
                <a:off x="2277" y="1592"/>
                <a:ext cx="2124" cy="637"/>
              </a:xfrm>
              <a:custGeom>
                <a:avLst/>
                <a:gdLst>
                  <a:gd name="T0" fmla="*/ 2106 w 2124"/>
                  <a:gd name="T1" fmla="*/ 1 h 637"/>
                  <a:gd name="T2" fmla="*/ 2057 w 2124"/>
                  <a:gd name="T3" fmla="*/ 6 h 637"/>
                  <a:gd name="T4" fmla="*/ 2035 w 2124"/>
                  <a:gd name="T5" fmla="*/ 6 h 637"/>
                  <a:gd name="T6" fmla="*/ 1939 w 2124"/>
                  <a:gd name="T7" fmla="*/ 7 h 637"/>
                  <a:gd name="T8" fmla="*/ 1925 w 2124"/>
                  <a:gd name="T9" fmla="*/ 8 h 637"/>
                  <a:gd name="T10" fmla="*/ 1911 w 2124"/>
                  <a:gd name="T11" fmla="*/ 9 h 637"/>
                  <a:gd name="T12" fmla="*/ 1764 w 2124"/>
                  <a:gd name="T13" fmla="*/ 9 h 637"/>
                  <a:gd name="T14" fmla="*/ 1649 w 2124"/>
                  <a:gd name="T15" fmla="*/ 8 h 637"/>
                  <a:gd name="T16" fmla="*/ 1635 w 2124"/>
                  <a:gd name="T17" fmla="*/ 7 h 637"/>
                  <a:gd name="T18" fmla="*/ 1620 w 2124"/>
                  <a:gd name="T19" fmla="*/ 6 h 637"/>
                  <a:gd name="T20" fmla="*/ 1597 w 2124"/>
                  <a:gd name="T21" fmla="*/ 6 h 637"/>
                  <a:gd name="T22" fmla="*/ 1586 w 2124"/>
                  <a:gd name="T23" fmla="*/ 6 h 637"/>
                  <a:gd name="T24" fmla="*/ 1570 w 2124"/>
                  <a:gd name="T25" fmla="*/ 3 h 637"/>
                  <a:gd name="T26" fmla="*/ 1550 w 2124"/>
                  <a:gd name="T27" fmla="*/ 6 h 637"/>
                  <a:gd name="T28" fmla="*/ 1513 w 2124"/>
                  <a:gd name="T29" fmla="*/ 3 h 637"/>
                  <a:gd name="T30" fmla="*/ 1499 w 2124"/>
                  <a:gd name="T31" fmla="*/ 6 h 637"/>
                  <a:gd name="T32" fmla="*/ 1463 w 2124"/>
                  <a:gd name="T33" fmla="*/ 6 h 637"/>
                  <a:gd name="T34" fmla="*/ 1447 w 2124"/>
                  <a:gd name="T35" fmla="*/ 6 h 637"/>
                  <a:gd name="T36" fmla="*/ 1428 w 2124"/>
                  <a:gd name="T37" fmla="*/ 7 h 637"/>
                  <a:gd name="T38" fmla="*/ 1392 w 2124"/>
                  <a:gd name="T39" fmla="*/ 8 h 637"/>
                  <a:gd name="T40" fmla="*/ 1364 w 2124"/>
                  <a:gd name="T41" fmla="*/ 9 h 637"/>
                  <a:gd name="T42" fmla="*/ 1240 w 2124"/>
                  <a:gd name="T43" fmla="*/ 9 h 637"/>
                  <a:gd name="T44" fmla="*/ 1212 w 2124"/>
                  <a:gd name="T45" fmla="*/ 8 h 637"/>
                  <a:gd name="T46" fmla="*/ 1181 w 2124"/>
                  <a:gd name="T47" fmla="*/ 46 h 637"/>
                  <a:gd name="T48" fmla="*/ 1163 w 2124"/>
                  <a:gd name="T49" fmla="*/ 45 h 637"/>
                  <a:gd name="T50" fmla="*/ 1094 w 2124"/>
                  <a:gd name="T51" fmla="*/ 44 h 637"/>
                  <a:gd name="T52" fmla="*/ 1068 w 2124"/>
                  <a:gd name="T53" fmla="*/ 43 h 637"/>
                  <a:gd name="T54" fmla="*/ 1023 w 2124"/>
                  <a:gd name="T55" fmla="*/ 43 h 637"/>
                  <a:gd name="T56" fmla="*/ 961 w 2124"/>
                  <a:gd name="T57" fmla="*/ 43 h 637"/>
                  <a:gd name="T58" fmla="*/ 926 w 2124"/>
                  <a:gd name="T59" fmla="*/ 44 h 637"/>
                  <a:gd name="T60" fmla="*/ 906 w 2124"/>
                  <a:gd name="T61" fmla="*/ 45 h 637"/>
                  <a:gd name="T62" fmla="*/ 886 w 2124"/>
                  <a:gd name="T63" fmla="*/ 46 h 637"/>
                  <a:gd name="T64" fmla="*/ 849 w 2124"/>
                  <a:gd name="T65" fmla="*/ 46 h 637"/>
                  <a:gd name="T66" fmla="*/ 829 w 2124"/>
                  <a:gd name="T67" fmla="*/ 45 h 637"/>
                  <a:gd name="T68" fmla="*/ 812 w 2124"/>
                  <a:gd name="T69" fmla="*/ 43 h 637"/>
                  <a:gd name="T70" fmla="*/ 791 w 2124"/>
                  <a:gd name="T71" fmla="*/ 45 h 637"/>
                  <a:gd name="T72" fmla="*/ 712 w 2124"/>
                  <a:gd name="T73" fmla="*/ 43 h 637"/>
                  <a:gd name="T74" fmla="*/ 684 w 2124"/>
                  <a:gd name="T75" fmla="*/ 46 h 637"/>
                  <a:gd name="T76" fmla="*/ 666 w 2124"/>
                  <a:gd name="T77" fmla="*/ 45 h 637"/>
                  <a:gd name="T78" fmla="*/ 649 w 2124"/>
                  <a:gd name="T79" fmla="*/ 44 h 637"/>
                  <a:gd name="T80" fmla="*/ 634 w 2124"/>
                  <a:gd name="T81" fmla="*/ 42 h 637"/>
                  <a:gd name="T82" fmla="*/ 606 w 2124"/>
                  <a:gd name="T83" fmla="*/ 45 h 637"/>
                  <a:gd name="T84" fmla="*/ 572 w 2124"/>
                  <a:gd name="T85" fmla="*/ 44 h 637"/>
                  <a:gd name="T86" fmla="*/ 557 w 2124"/>
                  <a:gd name="T87" fmla="*/ 43 h 637"/>
                  <a:gd name="T88" fmla="*/ 542 w 2124"/>
                  <a:gd name="T89" fmla="*/ 43 h 637"/>
                  <a:gd name="T90" fmla="*/ 506 w 2124"/>
                  <a:gd name="T91" fmla="*/ 43 h 637"/>
                  <a:gd name="T92" fmla="*/ 481 w 2124"/>
                  <a:gd name="T93" fmla="*/ 44 h 637"/>
                  <a:gd name="T94" fmla="*/ 445 w 2124"/>
                  <a:gd name="T95" fmla="*/ 42 h 637"/>
                  <a:gd name="T96" fmla="*/ 426 w 2124"/>
                  <a:gd name="T97" fmla="*/ 44 h 637"/>
                  <a:gd name="T98" fmla="*/ 386 w 2124"/>
                  <a:gd name="T99" fmla="*/ 45 h 637"/>
                  <a:gd name="T100" fmla="*/ 334 w 2124"/>
                  <a:gd name="T101" fmla="*/ 46 h 637"/>
                  <a:gd name="T102" fmla="*/ 279 w 2124"/>
                  <a:gd name="T103" fmla="*/ 46 h 637"/>
                  <a:gd name="T104" fmla="*/ 197 w 2124"/>
                  <a:gd name="T105" fmla="*/ 45 h 637"/>
                  <a:gd name="T106" fmla="*/ 127 w 2124"/>
                  <a:gd name="T107" fmla="*/ 44 h 637"/>
                  <a:gd name="T108" fmla="*/ 94 w 2124"/>
                  <a:gd name="T109" fmla="*/ 43 h 637"/>
                  <a:gd name="T110" fmla="*/ 78 w 2124"/>
                  <a:gd name="T111" fmla="*/ 43 h 637"/>
                  <a:gd name="T112" fmla="*/ 10 w 2124"/>
                  <a:gd name="T113" fmla="*/ 43 h 637"/>
                  <a:gd name="T114" fmla="*/ 12 w 2124"/>
                  <a:gd name="T115" fmla="*/ 534 h 637"/>
                  <a:gd name="T116" fmla="*/ 27 w 2124"/>
                  <a:gd name="T117" fmla="*/ 535 h 63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24"/>
                  <a:gd name="T178" fmla="*/ 0 h 637"/>
                  <a:gd name="T179" fmla="*/ 2124 w 2124"/>
                  <a:gd name="T180" fmla="*/ 637 h 63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24" h="637">
                    <a:moveTo>
                      <a:pt x="2124" y="9"/>
                    </a:moveTo>
                    <a:lnTo>
                      <a:pt x="2122" y="9"/>
                    </a:lnTo>
                    <a:lnTo>
                      <a:pt x="2122" y="7"/>
                    </a:lnTo>
                    <a:lnTo>
                      <a:pt x="2121" y="5"/>
                    </a:lnTo>
                    <a:lnTo>
                      <a:pt x="2119" y="3"/>
                    </a:lnTo>
                    <a:lnTo>
                      <a:pt x="2117" y="2"/>
                    </a:lnTo>
                    <a:lnTo>
                      <a:pt x="2115" y="1"/>
                    </a:lnTo>
                    <a:lnTo>
                      <a:pt x="2112" y="0"/>
                    </a:lnTo>
                    <a:lnTo>
                      <a:pt x="2109" y="0"/>
                    </a:lnTo>
                    <a:lnTo>
                      <a:pt x="2106" y="1"/>
                    </a:lnTo>
                    <a:lnTo>
                      <a:pt x="2104" y="2"/>
                    </a:lnTo>
                    <a:lnTo>
                      <a:pt x="2101" y="3"/>
                    </a:lnTo>
                    <a:lnTo>
                      <a:pt x="2100" y="5"/>
                    </a:lnTo>
                    <a:lnTo>
                      <a:pt x="2099" y="7"/>
                    </a:lnTo>
                    <a:lnTo>
                      <a:pt x="2098" y="9"/>
                    </a:lnTo>
                    <a:lnTo>
                      <a:pt x="2062" y="9"/>
                    </a:lnTo>
                    <a:lnTo>
                      <a:pt x="2061" y="8"/>
                    </a:lnTo>
                    <a:lnTo>
                      <a:pt x="2060" y="7"/>
                    </a:lnTo>
                    <a:lnTo>
                      <a:pt x="2059" y="6"/>
                    </a:lnTo>
                    <a:lnTo>
                      <a:pt x="2057" y="6"/>
                    </a:lnTo>
                    <a:lnTo>
                      <a:pt x="2055" y="6"/>
                    </a:lnTo>
                    <a:lnTo>
                      <a:pt x="2054" y="7"/>
                    </a:lnTo>
                    <a:lnTo>
                      <a:pt x="2053" y="8"/>
                    </a:lnTo>
                    <a:lnTo>
                      <a:pt x="2053" y="9"/>
                    </a:lnTo>
                    <a:lnTo>
                      <a:pt x="2041" y="9"/>
                    </a:lnTo>
                    <a:lnTo>
                      <a:pt x="2041" y="8"/>
                    </a:lnTo>
                    <a:lnTo>
                      <a:pt x="2040" y="7"/>
                    </a:lnTo>
                    <a:lnTo>
                      <a:pt x="2039" y="6"/>
                    </a:lnTo>
                    <a:lnTo>
                      <a:pt x="2037" y="6"/>
                    </a:lnTo>
                    <a:lnTo>
                      <a:pt x="2035" y="6"/>
                    </a:lnTo>
                    <a:lnTo>
                      <a:pt x="2034" y="7"/>
                    </a:lnTo>
                    <a:lnTo>
                      <a:pt x="2033" y="8"/>
                    </a:lnTo>
                    <a:lnTo>
                      <a:pt x="2032" y="9"/>
                    </a:lnTo>
                    <a:lnTo>
                      <a:pt x="1947" y="9"/>
                    </a:lnTo>
                    <a:lnTo>
                      <a:pt x="1947" y="8"/>
                    </a:lnTo>
                    <a:lnTo>
                      <a:pt x="1946" y="7"/>
                    </a:lnTo>
                    <a:lnTo>
                      <a:pt x="1944" y="6"/>
                    </a:lnTo>
                    <a:lnTo>
                      <a:pt x="1942" y="6"/>
                    </a:lnTo>
                    <a:lnTo>
                      <a:pt x="1941" y="6"/>
                    </a:lnTo>
                    <a:lnTo>
                      <a:pt x="1939" y="7"/>
                    </a:lnTo>
                    <a:lnTo>
                      <a:pt x="1938" y="8"/>
                    </a:lnTo>
                    <a:lnTo>
                      <a:pt x="1938" y="9"/>
                    </a:lnTo>
                    <a:lnTo>
                      <a:pt x="1933" y="9"/>
                    </a:lnTo>
                    <a:lnTo>
                      <a:pt x="1933" y="8"/>
                    </a:lnTo>
                    <a:lnTo>
                      <a:pt x="1932" y="7"/>
                    </a:lnTo>
                    <a:lnTo>
                      <a:pt x="1930" y="6"/>
                    </a:lnTo>
                    <a:lnTo>
                      <a:pt x="1929" y="6"/>
                    </a:lnTo>
                    <a:lnTo>
                      <a:pt x="1927" y="6"/>
                    </a:lnTo>
                    <a:lnTo>
                      <a:pt x="1926" y="7"/>
                    </a:lnTo>
                    <a:lnTo>
                      <a:pt x="1925" y="8"/>
                    </a:lnTo>
                    <a:lnTo>
                      <a:pt x="1924" y="9"/>
                    </a:lnTo>
                    <a:lnTo>
                      <a:pt x="1920" y="9"/>
                    </a:lnTo>
                    <a:lnTo>
                      <a:pt x="1919" y="8"/>
                    </a:lnTo>
                    <a:lnTo>
                      <a:pt x="1919" y="7"/>
                    </a:lnTo>
                    <a:lnTo>
                      <a:pt x="1917" y="6"/>
                    </a:lnTo>
                    <a:lnTo>
                      <a:pt x="1915" y="6"/>
                    </a:lnTo>
                    <a:lnTo>
                      <a:pt x="1914" y="6"/>
                    </a:lnTo>
                    <a:lnTo>
                      <a:pt x="1912" y="7"/>
                    </a:lnTo>
                    <a:lnTo>
                      <a:pt x="1911" y="8"/>
                    </a:lnTo>
                    <a:lnTo>
                      <a:pt x="1911" y="9"/>
                    </a:lnTo>
                    <a:lnTo>
                      <a:pt x="1802" y="9"/>
                    </a:lnTo>
                    <a:lnTo>
                      <a:pt x="1801" y="8"/>
                    </a:lnTo>
                    <a:lnTo>
                      <a:pt x="1800" y="7"/>
                    </a:lnTo>
                    <a:lnTo>
                      <a:pt x="1799" y="6"/>
                    </a:lnTo>
                    <a:lnTo>
                      <a:pt x="1797" y="6"/>
                    </a:lnTo>
                    <a:lnTo>
                      <a:pt x="1795" y="6"/>
                    </a:lnTo>
                    <a:lnTo>
                      <a:pt x="1794" y="7"/>
                    </a:lnTo>
                    <a:lnTo>
                      <a:pt x="1793" y="8"/>
                    </a:lnTo>
                    <a:lnTo>
                      <a:pt x="1793" y="9"/>
                    </a:lnTo>
                    <a:lnTo>
                      <a:pt x="1764" y="9"/>
                    </a:lnTo>
                    <a:lnTo>
                      <a:pt x="1763" y="8"/>
                    </a:lnTo>
                    <a:lnTo>
                      <a:pt x="1762" y="7"/>
                    </a:lnTo>
                    <a:lnTo>
                      <a:pt x="1761" y="6"/>
                    </a:lnTo>
                    <a:lnTo>
                      <a:pt x="1759" y="6"/>
                    </a:lnTo>
                    <a:lnTo>
                      <a:pt x="1757" y="6"/>
                    </a:lnTo>
                    <a:lnTo>
                      <a:pt x="1756" y="7"/>
                    </a:lnTo>
                    <a:lnTo>
                      <a:pt x="1755" y="8"/>
                    </a:lnTo>
                    <a:lnTo>
                      <a:pt x="1755" y="9"/>
                    </a:lnTo>
                    <a:lnTo>
                      <a:pt x="1650" y="9"/>
                    </a:lnTo>
                    <a:lnTo>
                      <a:pt x="1649" y="8"/>
                    </a:lnTo>
                    <a:lnTo>
                      <a:pt x="1648" y="7"/>
                    </a:lnTo>
                    <a:lnTo>
                      <a:pt x="1647" y="6"/>
                    </a:lnTo>
                    <a:lnTo>
                      <a:pt x="1645" y="6"/>
                    </a:lnTo>
                    <a:lnTo>
                      <a:pt x="1643" y="6"/>
                    </a:lnTo>
                    <a:lnTo>
                      <a:pt x="1642" y="7"/>
                    </a:lnTo>
                    <a:lnTo>
                      <a:pt x="1641" y="8"/>
                    </a:lnTo>
                    <a:lnTo>
                      <a:pt x="1640" y="9"/>
                    </a:lnTo>
                    <a:lnTo>
                      <a:pt x="1636" y="9"/>
                    </a:lnTo>
                    <a:lnTo>
                      <a:pt x="1636" y="8"/>
                    </a:lnTo>
                    <a:lnTo>
                      <a:pt x="1635" y="7"/>
                    </a:lnTo>
                    <a:lnTo>
                      <a:pt x="1633" y="6"/>
                    </a:lnTo>
                    <a:lnTo>
                      <a:pt x="1631" y="6"/>
                    </a:lnTo>
                    <a:lnTo>
                      <a:pt x="1630" y="6"/>
                    </a:lnTo>
                    <a:lnTo>
                      <a:pt x="1628" y="7"/>
                    </a:lnTo>
                    <a:lnTo>
                      <a:pt x="1627" y="8"/>
                    </a:lnTo>
                    <a:lnTo>
                      <a:pt x="1627" y="9"/>
                    </a:lnTo>
                    <a:lnTo>
                      <a:pt x="1622" y="9"/>
                    </a:lnTo>
                    <a:lnTo>
                      <a:pt x="1622" y="8"/>
                    </a:lnTo>
                    <a:lnTo>
                      <a:pt x="1621" y="7"/>
                    </a:lnTo>
                    <a:lnTo>
                      <a:pt x="1620" y="6"/>
                    </a:lnTo>
                    <a:lnTo>
                      <a:pt x="1618" y="6"/>
                    </a:lnTo>
                    <a:lnTo>
                      <a:pt x="1616" y="6"/>
                    </a:lnTo>
                    <a:lnTo>
                      <a:pt x="1615" y="7"/>
                    </a:lnTo>
                    <a:lnTo>
                      <a:pt x="1614" y="8"/>
                    </a:lnTo>
                    <a:lnTo>
                      <a:pt x="1613" y="9"/>
                    </a:lnTo>
                    <a:lnTo>
                      <a:pt x="1602" y="9"/>
                    </a:lnTo>
                    <a:lnTo>
                      <a:pt x="1601" y="8"/>
                    </a:lnTo>
                    <a:lnTo>
                      <a:pt x="1601" y="7"/>
                    </a:lnTo>
                    <a:lnTo>
                      <a:pt x="1599" y="6"/>
                    </a:lnTo>
                    <a:lnTo>
                      <a:pt x="1597" y="6"/>
                    </a:lnTo>
                    <a:lnTo>
                      <a:pt x="1596" y="6"/>
                    </a:lnTo>
                    <a:lnTo>
                      <a:pt x="1594" y="7"/>
                    </a:lnTo>
                    <a:lnTo>
                      <a:pt x="1593" y="8"/>
                    </a:lnTo>
                    <a:lnTo>
                      <a:pt x="1593" y="9"/>
                    </a:lnTo>
                    <a:lnTo>
                      <a:pt x="1592" y="9"/>
                    </a:lnTo>
                    <a:lnTo>
                      <a:pt x="1592" y="8"/>
                    </a:lnTo>
                    <a:lnTo>
                      <a:pt x="1591" y="7"/>
                    </a:lnTo>
                    <a:lnTo>
                      <a:pt x="1589" y="6"/>
                    </a:lnTo>
                    <a:lnTo>
                      <a:pt x="1588" y="6"/>
                    </a:lnTo>
                    <a:lnTo>
                      <a:pt x="1586" y="6"/>
                    </a:lnTo>
                    <a:lnTo>
                      <a:pt x="1584" y="7"/>
                    </a:lnTo>
                    <a:lnTo>
                      <a:pt x="1584" y="8"/>
                    </a:lnTo>
                    <a:lnTo>
                      <a:pt x="1583" y="9"/>
                    </a:lnTo>
                    <a:lnTo>
                      <a:pt x="1580" y="9"/>
                    </a:lnTo>
                    <a:lnTo>
                      <a:pt x="1579" y="7"/>
                    </a:lnTo>
                    <a:lnTo>
                      <a:pt x="1579" y="6"/>
                    </a:lnTo>
                    <a:lnTo>
                      <a:pt x="1577" y="4"/>
                    </a:lnTo>
                    <a:lnTo>
                      <a:pt x="1575" y="3"/>
                    </a:lnTo>
                    <a:lnTo>
                      <a:pt x="1573" y="3"/>
                    </a:lnTo>
                    <a:lnTo>
                      <a:pt x="1570" y="3"/>
                    </a:lnTo>
                    <a:lnTo>
                      <a:pt x="1568" y="3"/>
                    </a:lnTo>
                    <a:lnTo>
                      <a:pt x="1566" y="4"/>
                    </a:lnTo>
                    <a:lnTo>
                      <a:pt x="1564" y="6"/>
                    </a:lnTo>
                    <a:lnTo>
                      <a:pt x="1563" y="7"/>
                    </a:lnTo>
                    <a:lnTo>
                      <a:pt x="1563" y="9"/>
                    </a:lnTo>
                    <a:lnTo>
                      <a:pt x="1554" y="9"/>
                    </a:lnTo>
                    <a:lnTo>
                      <a:pt x="1554" y="8"/>
                    </a:lnTo>
                    <a:lnTo>
                      <a:pt x="1553" y="7"/>
                    </a:lnTo>
                    <a:lnTo>
                      <a:pt x="1551" y="6"/>
                    </a:lnTo>
                    <a:lnTo>
                      <a:pt x="1550" y="6"/>
                    </a:lnTo>
                    <a:lnTo>
                      <a:pt x="1548" y="6"/>
                    </a:lnTo>
                    <a:lnTo>
                      <a:pt x="1546" y="7"/>
                    </a:lnTo>
                    <a:lnTo>
                      <a:pt x="1545" y="8"/>
                    </a:lnTo>
                    <a:lnTo>
                      <a:pt x="1545" y="9"/>
                    </a:lnTo>
                    <a:lnTo>
                      <a:pt x="1519" y="9"/>
                    </a:lnTo>
                    <a:lnTo>
                      <a:pt x="1519" y="8"/>
                    </a:lnTo>
                    <a:lnTo>
                      <a:pt x="1518" y="6"/>
                    </a:lnTo>
                    <a:lnTo>
                      <a:pt x="1517" y="5"/>
                    </a:lnTo>
                    <a:lnTo>
                      <a:pt x="1515" y="4"/>
                    </a:lnTo>
                    <a:lnTo>
                      <a:pt x="1513" y="3"/>
                    </a:lnTo>
                    <a:lnTo>
                      <a:pt x="1511" y="3"/>
                    </a:lnTo>
                    <a:lnTo>
                      <a:pt x="1508" y="4"/>
                    </a:lnTo>
                    <a:lnTo>
                      <a:pt x="1506" y="5"/>
                    </a:lnTo>
                    <a:lnTo>
                      <a:pt x="1505" y="6"/>
                    </a:lnTo>
                    <a:lnTo>
                      <a:pt x="1504" y="8"/>
                    </a:lnTo>
                    <a:lnTo>
                      <a:pt x="1504" y="9"/>
                    </a:lnTo>
                    <a:lnTo>
                      <a:pt x="1502" y="9"/>
                    </a:lnTo>
                    <a:lnTo>
                      <a:pt x="1502" y="8"/>
                    </a:lnTo>
                    <a:lnTo>
                      <a:pt x="1501" y="7"/>
                    </a:lnTo>
                    <a:lnTo>
                      <a:pt x="1499" y="6"/>
                    </a:lnTo>
                    <a:lnTo>
                      <a:pt x="1498" y="6"/>
                    </a:lnTo>
                    <a:lnTo>
                      <a:pt x="1496" y="6"/>
                    </a:lnTo>
                    <a:lnTo>
                      <a:pt x="1494" y="7"/>
                    </a:lnTo>
                    <a:lnTo>
                      <a:pt x="1494" y="8"/>
                    </a:lnTo>
                    <a:lnTo>
                      <a:pt x="1493" y="9"/>
                    </a:lnTo>
                    <a:lnTo>
                      <a:pt x="1467" y="9"/>
                    </a:lnTo>
                    <a:lnTo>
                      <a:pt x="1467" y="8"/>
                    </a:lnTo>
                    <a:lnTo>
                      <a:pt x="1466" y="7"/>
                    </a:lnTo>
                    <a:lnTo>
                      <a:pt x="1464" y="6"/>
                    </a:lnTo>
                    <a:lnTo>
                      <a:pt x="1463" y="6"/>
                    </a:lnTo>
                    <a:lnTo>
                      <a:pt x="1461" y="6"/>
                    </a:lnTo>
                    <a:lnTo>
                      <a:pt x="1459" y="7"/>
                    </a:lnTo>
                    <a:lnTo>
                      <a:pt x="1459" y="8"/>
                    </a:lnTo>
                    <a:lnTo>
                      <a:pt x="1458" y="9"/>
                    </a:lnTo>
                    <a:lnTo>
                      <a:pt x="1454" y="9"/>
                    </a:lnTo>
                    <a:lnTo>
                      <a:pt x="1453" y="8"/>
                    </a:lnTo>
                    <a:lnTo>
                      <a:pt x="1452" y="7"/>
                    </a:lnTo>
                    <a:lnTo>
                      <a:pt x="1451" y="6"/>
                    </a:lnTo>
                    <a:lnTo>
                      <a:pt x="1449" y="6"/>
                    </a:lnTo>
                    <a:lnTo>
                      <a:pt x="1447" y="6"/>
                    </a:lnTo>
                    <a:lnTo>
                      <a:pt x="1446" y="7"/>
                    </a:lnTo>
                    <a:lnTo>
                      <a:pt x="1445" y="8"/>
                    </a:lnTo>
                    <a:lnTo>
                      <a:pt x="1445" y="9"/>
                    </a:lnTo>
                    <a:lnTo>
                      <a:pt x="1436" y="9"/>
                    </a:lnTo>
                    <a:lnTo>
                      <a:pt x="1435" y="8"/>
                    </a:lnTo>
                    <a:lnTo>
                      <a:pt x="1434" y="7"/>
                    </a:lnTo>
                    <a:lnTo>
                      <a:pt x="1433" y="6"/>
                    </a:lnTo>
                    <a:lnTo>
                      <a:pt x="1431" y="6"/>
                    </a:lnTo>
                    <a:lnTo>
                      <a:pt x="1429" y="6"/>
                    </a:lnTo>
                    <a:lnTo>
                      <a:pt x="1428" y="7"/>
                    </a:lnTo>
                    <a:lnTo>
                      <a:pt x="1427" y="8"/>
                    </a:lnTo>
                    <a:lnTo>
                      <a:pt x="1427" y="9"/>
                    </a:lnTo>
                    <a:lnTo>
                      <a:pt x="1401" y="9"/>
                    </a:lnTo>
                    <a:lnTo>
                      <a:pt x="1401" y="8"/>
                    </a:lnTo>
                    <a:lnTo>
                      <a:pt x="1400" y="7"/>
                    </a:lnTo>
                    <a:lnTo>
                      <a:pt x="1398" y="6"/>
                    </a:lnTo>
                    <a:lnTo>
                      <a:pt x="1397" y="6"/>
                    </a:lnTo>
                    <a:lnTo>
                      <a:pt x="1395" y="6"/>
                    </a:lnTo>
                    <a:lnTo>
                      <a:pt x="1393" y="7"/>
                    </a:lnTo>
                    <a:lnTo>
                      <a:pt x="1392" y="8"/>
                    </a:lnTo>
                    <a:lnTo>
                      <a:pt x="1392" y="9"/>
                    </a:lnTo>
                    <a:lnTo>
                      <a:pt x="1373" y="9"/>
                    </a:lnTo>
                    <a:lnTo>
                      <a:pt x="1372" y="8"/>
                    </a:lnTo>
                    <a:lnTo>
                      <a:pt x="1372" y="7"/>
                    </a:lnTo>
                    <a:lnTo>
                      <a:pt x="1370" y="6"/>
                    </a:lnTo>
                    <a:lnTo>
                      <a:pt x="1368" y="6"/>
                    </a:lnTo>
                    <a:lnTo>
                      <a:pt x="1367" y="6"/>
                    </a:lnTo>
                    <a:lnTo>
                      <a:pt x="1365" y="7"/>
                    </a:lnTo>
                    <a:lnTo>
                      <a:pt x="1364" y="8"/>
                    </a:lnTo>
                    <a:lnTo>
                      <a:pt x="1364" y="9"/>
                    </a:lnTo>
                    <a:lnTo>
                      <a:pt x="1312" y="9"/>
                    </a:lnTo>
                    <a:lnTo>
                      <a:pt x="1311" y="8"/>
                    </a:lnTo>
                    <a:lnTo>
                      <a:pt x="1311" y="7"/>
                    </a:lnTo>
                    <a:lnTo>
                      <a:pt x="1309" y="6"/>
                    </a:lnTo>
                    <a:lnTo>
                      <a:pt x="1307" y="6"/>
                    </a:lnTo>
                    <a:lnTo>
                      <a:pt x="1306" y="6"/>
                    </a:lnTo>
                    <a:lnTo>
                      <a:pt x="1304" y="7"/>
                    </a:lnTo>
                    <a:lnTo>
                      <a:pt x="1303" y="8"/>
                    </a:lnTo>
                    <a:lnTo>
                      <a:pt x="1303" y="9"/>
                    </a:lnTo>
                    <a:lnTo>
                      <a:pt x="1240" y="9"/>
                    </a:lnTo>
                    <a:lnTo>
                      <a:pt x="1239" y="8"/>
                    </a:lnTo>
                    <a:lnTo>
                      <a:pt x="1238" y="7"/>
                    </a:lnTo>
                    <a:lnTo>
                      <a:pt x="1237" y="6"/>
                    </a:lnTo>
                    <a:lnTo>
                      <a:pt x="1235" y="6"/>
                    </a:lnTo>
                    <a:lnTo>
                      <a:pt x="1233" y="6"/>
                    </a:lnTo>
                    <a:lnTo>
                      <a:pt x="1232" y="7"/>
                    </a:lnTo>
                    <a:lnTo>
                      <a:pt x="1231" y="8"/>
                    </a:lnTo>
                    <a:lnTo>
                      <a:pt x="1231" y="9"/>
                    </a:lnTo>
                    <a:lnTo>
                      <a:pt x="1213" y="9"/>
                    </a:lnTo>
                    <a:lnTo>
                      <a:pt x="1212" y="8"/>
                    </a:lnTo>
                    <a:lnTo>
                      <a:pt x="1211" y="7"/>
                    </a:lnTo>
                    <a:lnTo>
                      <a:pt x="1210" y="6"/>
                    </a:lnTo>
                    <a:lnTo>
                      <a:pt x="1208" y="6"/>
                    </a:lnTo>
                    <a:lnTo>
                      <a:pt x="1207" y="6"/>
                    </a:lnTo>
                    <a:lnTo>
                      <a:pt x="1205" y="7"/>
                    </a:lnTo>
                    <a:lnTo>
                      <a:pt x="1204" y="8"/>
                    </a:lnTo>
                    <a:lnTo>
                      <a:pt x="1204" y="9"/>
                    </a:lnTo>
                    <a:lnTo>
                      <a:pt x="1196" y="9"/>
                    </a:lnTo>
                    <a:lnTo>
                      <a:pt x="1196" y="46"/>
                    </a:lnTo>
                    <a:lnTo>
                      <a:pt x="1181" y="46"/>
                    </a:lnTo>
                    <a:lnTo>
                      <a:pt x="1181" y="45"/>
                    </a:lnTo>
                    <a:lnTo>
                      <a:pt x="1180" y="44"/>
                    </a:lnTo>
                    <a:lnTo>
                      <a:pt x="1179" y="43"/>
                    </a:lnTo>
                    <a:lnTo>
                      <a:pt x="1177" y="43"/>
                    </a:lnTo>
                    <a:lnTo>
                      <a:pt x="1175" y="43"/>
                    </a:lnTo>
                    <a:lnTo>
                      <a:pt x="1174" y="44"/>
                    </a:lnTo>
                    <a:lnTo>
                      <a:pt x="1173" y="45"/>
                    </a:lnTo>
                    <a:lnTo>
                      <a:pt x="1172" y="46"/>
                    </a:lnTo>
                    <a:lnTo>
                      <a:pt x="1163" y="46"/>
                    </a:lnTo>
                    <a:lnTo>
                      <a:pt x="1163" y="45"/>
                    </a:lnTo>
                    <a:lnTo>
                      <a:pt x="1162" y="44"/>
                    </a:lnTo>
                    <a:lnTo>
                      <a:pt x="1160" y="43"/>
                    </a:lnTo>
                    <a:lnTo>
                      <a:pt x="1159" y="43"/>
                    </a:lnTo>
                    <a:lnTo>
                      <a:pt x="1157" y="43"/>
                    </a:lnTo>
                    <a:lnTo>
                      <a:pt x="1156" y="44"/>
                    </a:lnTo>
                    <a:lnTo>
                      <a:pt x="1155" y="45"/>
                    </a:lnTo>
                    <a:lnTo>
                      <a:pt x="1154" y="46"/>
                    </a:lnTo>
                    <a:lnTo>
                      <a:pt x="1096" y="46"/>
                    </a:lnTo>
                    <a:lnTo>
                      <a:pt x="1095" y="45"/>
                    </a:lnTo>
                    <a:lnTo>
                      <a:pt x="1094" y="44"/>
                    </a:lnTo>
                    <a:lnTo>
                      <a:pt x="1093" y="43"/>
                    </a:lnTo>
                    <a:lnTo>
                      <a:pt x="1091" y="43"/>
                    </a:lnTo>
                    <a:lnTo>
                      <a:pt x="1090" y="43"/>
                    </a:lnTo>
                    <a:lnTo>
                      <a:pt x="1088" y="44"/>
                    </a:lnTo>
                    <a:lnTo>
                      <a:pt x="1087" y="45"/>
                    </a:lnTo>
                    <a:lnTo>
                      <a:pt x="1087" y="46"/>
                    </a:lnTo>
                    <a:lnTo>
                      <a:pt x="1071" y="46"/>
                    </a:lnTo>
                    <a:lnTo>
                      <a:pt x="1071" y="45"/>
                    </a:lnTo>
                    <a:lnTo>
                      <a:pt x="1070" y="44"/>
                    </a:lnTo>
                    <a:lnTo>
                      <a:pt x="1068" y="43"/>
                    </a:lnTo>
                    <a:lnTo>
                      <a:pt x="1067" y="43"/>
                    </a:lnTo>
                    <a:lnTo>
                      <a:pt x="1065" y="43"/>
                    </a:lnTo>
                    <a:lnTo>
                      <a:pt x="1064" y="44"/>
                    </a:lnTo>
                    <a:lnTo>
                      <a:pt x="1062" y="45"/>
                    </a:lnTo>
                    <a:lnTo>
                      <a:pt x="1062" y="46"/>
                    </a:lnTo>
                    <a:lnTo>
                      <a:pt x="1028" y="46"/>
                    </a:lnTo>
                    <a:lnTo>
                      <a:pt x="1028" y="45"/>
                    </a:lnTo>
                    <a:lnTo>
                      <a:pt x="1027" y="44"/>
                    </a:lnTo>
                    <a:lnTo>
                      <a:pt x="1025" y="43"/>
                    </a:lnTo>
                    <a:lnTo>
                      <a:pt x="1023" y="43"/>
                    </a:lnTo>
                    <a:lnTo>
                      <a:pt x="1022" y="43"/>
                    </a:lnTo>
                    <a:lnTo>
                      <a:pt x="1020" y="44"/>
                    </a:lnTo>
                    <a:lnTo>
                      <a:pt x="1019" y="45"/>
                    </a:lnTo>
                    <a:lnTo>
                      <a:pt x="1019" y="46"/>
                    </a:lnTo>
                    <a:lnTo>
                      <a:pt x="967" y="46"/>
                    </a:lnTo>
                    <a:lnTo>
                      <a:pt x="967" y="45"/>
                    </a:lnTo>
                    <a:lnTo>
                      <a:pt x="966" y="44"/>
                    </a:lnTo>
                    <a:lnTo>
                      <a:pt x="965" y="43"/>
                    </a:lnTo>
                    <a:lnTo>
                      <a:pt x="963" y="43"/>
                    </a:lnTo>
                    <a:lnTo>
                      <a:pt x="961" y="43"/>
                    </a:lnTo>
                    <a:lnTo>
                      <a:pt x="960" y="44"/>
                    </a:lnTo>
                    <a:lnTo>
                      <a:pt x="959" y="45"/>
                    </a:lnTo>
                    <a:lnTo>
                      <a:pt x="958" y="46"/>
                    </a:lnTo>
                    <a:lnTo>
                      <a:pt x="934" y="46"/>
                    </a:lnTo>
                    <a:lnTo>
                      <a:pt x="933" y="45"/>
                    </a:lnTo>
                    <a:lnTo>
                      <a:pt x="932" y="44"/>
                    </a:lnTo>
                    <a:lnTo>
                      <a:pt x="931" y="43"/>
                    </a:lnTo>
                    <a:lnTo>
                      <a:pt x="929" y="43"/>
                    </a:lnTo>
                    <a:lnTo>
                      <a:pt x="927" y="43"/>
                    </a:lnTo>
                    <a:lnTo>
                      <a:pt x="926" y="44"/>
                    </a:lnTo>
                    <a:lnTo>
                      <a:pt x="925" y="45"/>
                    </a:lnTo>
                    <a:lnTo>
                      <a:pt x="925" y="46"/>
                    </a:lnTo>
                    <a:lnTo>
                      <a:pt x="914" y="46"/>
                    </a:lnTo>
                    <a:lnTo>
                      <a:pt x="914" y="45"/>
                    </a:lnTo>
                    <a:lnTo>
                      <a:pt x="913" y="44"/>
                    </a:lnTo>
                    <a:lnTo>
                      <a:pt x="911" y="43"/>
                    </a:lnTo>
                    <a:lnTo>
                      <a:pt x="910" y="43"/>
                    </a:lnTo>
                    <a:lnTo>
                      <a:pt x="908" y="43"/>
                    </a:lnTo>
                    <a:lnTo>
                      <a:pt x="907" y="44"/>
                    </a:lnTo>
                    <a:lnTo>
                      <a:pt x="906" y="45"/>
                    </a:lnTo>
                    <a:lnTo>
                      <a:pt x="905" y="46"/>
                    </a:lnTo>
                    <a:lnTo>
                      <a:pt x="894" y="46"/>
                    </a:lnTo>
                    <a:lnTo>
                      <a:pt x="894" y="45"/>
                    </a:lnTo>
                    <a:lnTo>
                      <a:pt x="893" y="44"/>
                    </a:lnTo>
                    <a:lnTo>
                      <a:pt x="892" y="43"/>
                    </a:lnTo>
                    <a:lnTo>
                      <a:pt x="890" y="43"/>
                    </a:lnTo>
                    <a:lnTo>
                      <a:pt x="888" y="43"/>
                    </a:lnTo>
                    <a:lnTo>
                      <a:pt x="887" y="44"/>
                    </a:lnTo>
                    <a:lnTo>
                      <a:pt x="886" y="45"/>
                    </a:lnTo>
                    <a:lnTo>
                      <a:pt x="886" y="46"/>
                    </a:lnTo>
                    <a:lnTo>
                      <a:pt x="873" y="46"/>
                    </a:lnTo>
                    <a:lnTo>
                      <a:pt x="872" y="45"/>
                    </a:lnTo>
                    <a:lnTo>
                      <a:pt x="872" y="44"/>
                    </a:lnTo>
                    <a:lnTo>
                      <a:pt x="870" y="43"/>
                    </a:lnTo>
                    <a:lnTo>
                      <a:pt x="868" y="43"/>
                    </a:lnTo>
                    <a:lnTo>
                      <a:pt x="867" y="43"/>
                    </a:lnTo>
                    <a:lnTo>
                      <a:pt x="865" y="44"/>
                    </a:lnTo>
                    <a:lnTo>
                      <a:pt x="864" y="45"/>
                    </a:lnTo>
                    <a:lnTo>
                      <a:pt x="864" y="46"/>
                    </a:lnTo>
                    <a:lnTo>
                      <a:pt x="849" y="46"/>
                    </a:lnTo>
                    <a:lnTo>
                      <a:pt x="849" y="45"/>
                    </a:lnTo>
                    <a:lnTo>
                      <a:pt x="848" y="44"/>
                    </a:lnTo>
                    <a:lnTo>
                      <a:pt x="846" y="43"/>
                    </a:lnTo>
                    <a:lnTo>
                      <a:pt x="845" y="43"/>
                    </a:lnTo>
                    <a:lnTo>
                      <a:pt x="843" y="43"/>
                    </a:lnTo>
                    <a:lnTo>
                      <a:pt x="841" y="44"/>
                    </a:lnTo>
                    <a:lnTo>
                      <a:pt x="841" y="45"/>
                    </a:lnTo>
                    <a:lnTo>
                      <a:pt x="840" y="46"/>
                    </a:lnTo>
                    <a:lnTo>
                      <a:pt x="829" y="46"/>
                    </a:lnTo>
                    <a:lnTo>
                      <a:pt x="829" y="45"/>
                    </a:lnTo>
                    <a:lnTo>
                      <a:pt x="828" y="44"/>
                    </a:lnTo>
                    <a:lnTo>
                      <a:pt x="826" y="43"/>
                    </a:lnTo>
                    <a:lnTo>
                      <a:pt x="824" y="43"/>
                    </a:lnTo>
                    <a:lnTo>
                      <a:pt x="823" y="43"/>
                    </a:lnTo>
                    <a:lnTo>
                      <a:pt x="821" y="44"/>
                    </a:lnTo>
                    <a:lnTo>
                      <a:pt x="820" y="45"/>
                    </a:lnTo>
                    <a:lnTo>
                      <a:pt x="820" y="46"/>
                    </a:lnTo>
                    <a:lnTo>
                      <a:pt x="813" y="46"/>
                    </a:lnTo>
                    <a:lnTo>
                      <a:pt x="813" y="45"/>
                    </a:lnTo>
                    <a:lnTo>
                      <a:pt x="812" y="43"/>
                    </a:lnTo>
                    <a:lnTo>
                      <a:pt x="810" y="42"/>
                    </a:lnTo>
                    <a:lnTo>
                      <a:pt x="809" y="41"/>
                    </a:lnTo>
                    <a:lnTo>
                      <a:pt x="806" y="41"/>
                    </a:lnTo>
                    <a:lnTo>
                      <a:pt x="804" y="41"/>
                    </a:lnTo>
                    <a:lnTo>
                      <a:pt x="803" y="42"/>
                    </a:lnTo>
                    <a:lnTo>
                      <a:pt x="801" y="43"/>
                    </a:lnTo>
                    <a:lnTo>
                      <a:pt x="800" y="45"/>
                    </a:lnTo>
                    <a:lnTo>
                      <a:pt x="800" y="46"/>
                    </a:lnTo>
                    <a:lnTo>
                      <a:pt x="792" y="46"/>
                    </a:lnTo>
                    <a:lnTo>
                      <a:pt x="791" y="45"/>
                    </a:lnTo>
                    <a:lnTo>
                      <a:pt x="791" y="44"/>
                    </a:lnTo>
                    <a:lnTo>
                      <a:pt x="789" y="43"/>
                    </a:lnTo>
                    <a:lnTo>
                      <a:pt x="787" y="43"/>
                    </a:lnTo>
                    <a:lnTo>
                      <a:pt x="785" y="43"/>
                    </a:lnTo>
                    <a:lnTo>
                      <a:pt x="784" y="44"/>
                    </a:lnTo>
                    <a:lnTo>
                      <a:pt x="783" y="45"/>
                    </a:lnTo>
                    <a:lnTo>
                      <a:pt x="783" y="46"/>
                    </a:lnTo>
                    <a:lnTo>
                      <a:pt x="714" y="46"/>
                    </a:lnTo>
                    <a:lnTo>
                      <a:pt x="713" y="45"/>
                    </a:lnTo>
                    <a:lnTo>
                      <a:pt x="712" y="43"/>
                    </a:lnTo>
                    <a:lnTo>
                      <a:pt x="711" y="42"/>
                    </a:lnTo>
                    <a:lnTo>
                      <a:pt x="709" y="41"/>
                    </a:lnTo>
                    <a:lnTo>
                      <a:pt x="707" y="40"/>
                    </a:lnTo>
                    <a:lnTo>
                      <a:pt x="705" y="40"/>
                    </a:lnTo>
                    <a:lnTo>
                      <a:pt x="702" y="41"/>
                    </a:lnTo>
                    <a:lnTo>
                      <a:pt x="701" y="42"/>
                    </a:lnTo>
                    <a:lnTo>
                      <a:pt x="699" y="43"/>
                    </a:lnTo>
                    <a:lnTo>
                      <a:pt x="698" y="45"/>
                    </a:lnTo>
                    <a:lnTo>
                      <a:pt x="698" y="46"/>
                    </a:lnTo>
                    <a:lnTo>
                      <a:pt x="684" y="46"/>
                    </a:lnTo>
                    <a:lnTo>
                      <a:pt x="683" y="45"/>
                    </a:lnTo>
                    <a:lnTo>
                      <a:pt x="682" y="44"/>
                    </a:lnTo>
                    <a:lnTo>
                      <a:pt x="681" y="43"/>
                    </a:lnTo>
                    <a:lnTo>
                      <a:pt x="679" y="43"/>
                    </a:lnTo>
                    <a:lnTo>
                      <a:pt x="677" y="43"/>
                    </a:lnTo>
                    <a:lnTo>
                      <a:pt x="676" y="44"/>
                    </a:lnTo>
                    <a:lnTo>
                      <a:pt x="675" y="45"/>
                    </a:lnTo>
                    <a:lnTo>
                      <a:pt x="675" y="46"/>
                    </a:lnTo>
                    <a:lnTo>
                      <a:pt x="667" y="46"/>
                    </a:lnTo>
                    <a:lnTo>
                      <a:pt x="666" y="45"/>
                    </a:lnTo>
                    <a:lnTo>
                      <a:pt x="666" y="44"/>
                    </a:lnTo>
                    <a:lnTo>
                      <a:pt x="664" y="43"/>
                    </a:lnTo>
                    <a:lnTo>
                      <a:pt x="662" y="43"/>
                    </a:lnTo>
                    <a:lnTo>
                      <a:pt x="661" y="43"/>
                    </a:lnTo>
                    <a:lnTo>
                      <a:pt x="659" y="44"/>
                    </a:lnTo>
                    <a:lnTo>
                      <a:pt x="658" y="45"/>
                    </a:lnTo>
                    <a:lnTo>
                      <a:pt x="658" y="46"/>
                    </a:lnTo>
                    <a:lnTo>
                      <a:pt x="650" y="46"/>
                    </a:lnTo>
                    <a:lnTo>
                      <a:pt x="649" y="45"/>
                    </a:lnTo>
                    <a:lnTo>
                      <a:pt x="649" y="44"/>
                    </a:lnTo>
                    <a:lnTo>
                      <a:pt x="647" y="43"/>
                    </a:lnTo>
                    <a:lnTo>
                      <a:pt x="645" y="43"/>
                    </a:lnTo>
                    <a:lnTo>
                      <a:pt x="644" y="43"/>
                    </a:lnTo>
                    <a:lnTo>
                      <a:pt x="642" y="44"/>
                    </a:lnTo>
                    <a:lnTo>
                      <a:pt x="641" y="45"/>
                    </a:lnTo>
                    <a:lnTo>
                      <a:pt x="641" y="46"/>
                    </a:lnTo>
                    <a:lnTo>
                      <a:pt x="636" y="46"/>
                    </a:lnTo>
                    <a:lnTo>
                      <a:pt x="636" y="45"/>
                    </a:lnTo>
                    <a:lnTo>
                      <a:pt x="635" y="43"/>
                    </a:lnTo>
                    <a:lnTo>
                      <a:pt x="634" y="42"/>
                    </a:lnTo>
                    <a:lnTo>
                      <a:pt x="632" y="41"/>
                    </a:lnTo>
                    <a:lnTo>
                      <a:pt x="630" y="40"/>
                    </a:lnTo>
                    <a:lnTo>
                      <a:pt x="628" y="40"/>
                    </a:lnTo>
                    <a:lnTo>
                      <a:pt x="625" y="41"/>
                    </a:lnTo>
                    <a:lnTo>
                      <a:pt x="623" y="42"/>
                    </a:lnTo>
                    <a:lnTo>
                      <a:pt x="622" y="43"/>
                    </a:lnTo>
                    <a:lnTo>
                      <a:pt x="621" y="45"/>
                    </a:lnTo>
                    <a:lnTo>
                      <a:pt x="621" y="46"/>
                    </a:lnTo>
                    <a:lnTo>
                      <a:pt x="606" y="46"/>
                    </a:lnTo>
                    <a:lnTo>
                      <a:pt x="606" y="45"/>
                    </a:lnTo>
                    <a:lnTo>
                      <a:pt x="605" y="44"/>
                    </a:lnTo>
                    <a:lnTo>
                      <a:pt x="603" y="43"/>
                    </a:lnTo>
                    <a:lnTo>
                      <a:pt x="602" y="43"/>
                    </a:lnTo>
                    <a:lnTo>
                      <a:pt x="600" y="43"/>
                    </a:lnTo>
                    <a:lnTo>
                      <a:pt x="598" y="44"/>
                    </a:lnTo>
                    <a:lnTo>
                      <a:pt x="597" y="45"/>
                    </a:lnTo>
                    <a:lnTo>
                      <a:pt x="597" y="46"/>
                    </a:lnTo>
                    <a:lnTo>
                      <a:pt x="574" y="46"/>
                    </a:lnTo>
                    <a:lnTo>
                      <a:pt x="573" y="45"/>
                    </a:lnTo>
                    <a:lnTo>
                      <a:pt x="572" y="44"/>
                    </a:lnTo>
                    <a:lnTo>
                      <a:pt x="571" y="43"/>
                    </a:lnTo>
                    <a:lnTo>
                      <a:pt x="569" y="43"/>
                    </a:lnTo>
                    <a:lnTo>
                      <a:pt x="568" y="43"/>
                    </a:lnTo>
                    <a:lnTo>
                      <a:pt x="566" y="44"/>
                    </a:lnTo>
                    <a:lnTo>
                      <a:pt x="565" y="45"/>
                    </a:lnTo>
                    <a:lnTo>
                      <a:pt x="565" y="46"/>
                    </a:lnTo>
                    <a:lnTo>
                      <a:pt x="560" y="46"/>
                    </a:lnTo>
                    <a:lnTo>
                      <a:pt x="560" y="45"/>
                    </a:lnTo>
                    <a:lnTo>
                      <a:pt x="559" y="44"/>
                    </a:lnTo>
                    <a:lnTo>
                      <a:pt x="557" y="43"/>
                    </a:lnTo>
                    <a:lnTo>
                      <a:pt x="555" y="43"/>
                    </a:lnTo>
                    <a:lnTo>
                      <a:pt x="554" y="43"/>
                    </a:lnTo>
                    <a:lnTo>
                      <a:pt x="552" y="44"/>
                    </a:lnTo>
                    <a:lnTo>
                      <a:pt x="551" y="45"/>
                    </a:lnTo>
                    <a:lnTo>
                      <a:pt x="551" y="46"/>
                    </a:lnTo>
                    <a:lnTo>
                      <a:pt x="546" y="46"/>
                    </a:lnTo>
                    <a:lnTo>
                      <a:pt x="546" y="45"/>
                    </a:lnTo>
                    <a:lnTo>
                      <a:pt x="545" y="44"/>
                    </a:lnTo>
                    <a:lnTo>
                      <a:pt x="544" y="43"/>
                    </a:lnTo>
                    <a:lnTo>
                      <a:pt x="542" y="43"/>
                    </a:lnTo>
                    <a:lnTo>
                      <a:pt x="540" y="43"/>
                    </a:lnTo>
                    <a:lnTo>
                      <a:pt x="539" y="44"/>
                    </a:lnTo>
                    <a:lnTo>
                      <a:pt x="538" y="45"/>
                    </a:lnTo>
                    <a:lnTo>
                      <a:pt x="537" y="46"/>
                    </a:lnTo>
                    <a:lnTo>
                      <a:pt x="513" y="46"/>
                    </a:lnTo>
                    <a:lnTo>
                      <a:pt x="512" y="45"/>
                    </a:lnTo>
                    <a:lnTo>
                      <a:pt x="511" y="44"/>
                    </a:lnTo>
                    <a:lnTo>
                      <a:pt x="510" y="43"/>
                    </a:lnTo>
                    <a:lnTo>
                      <a:pt x="508" y="43"/>
                    </a:lnTo>
                    <a:lnTo>
                      <a:pt x="506" y="43"/>
                    </a:lnTo>
                    <a:lnTo>
                      <a:pt x="505" y="44"/>
                    </a:lnTo>
                    <a:lnTo>
                      <a:pt x="504" y="45"/>
                    </a:lnTo>
                    <a:lnTo>
                      <a:pt x="504" y="46"/>
                    </a:lnTo>
                    <a:lnTo>
                      <a:pt x="488" y="46"/>
                    </a:lnTo>
                    <a:lnTo>
                      <a:pt x="488" y="45"/>
                    </a:lnTo>
                    <a:lnTo>
                      <a:pt x="487" y="44"/>
                    </a:lnTo>
                    <a:lnTo>
                      <a:pt x="486" y="43"/>
                    </a:lnTo>
                    <a:lnTo>
                      <a:pt x="484" y="43"/>
                    </a:lnTo>
                    <a:lnTo>
                      <a:pt x="482" y="43"/>
                    </a:lnTo>
                    <a:lnTo>
                      <a:pt x="481" y="44"/>
                    </a:lnTo>
                    <a:lnTo>
                      <a:pt x="480" y="45"/>
                    </a:lnTo>
                    <a:lnTo>
                      <a:pt x="479" y="46"/>
                    </a:lnTo>
                    <a:lnTo>
                      <a:pt x="456" y="46"/>
                    </a:lnTo>
                    <a:lnTo>
                      <a:pt x="455" y="45"/>
                    </a:lnTo>
                    <a:lnTo>
                      <a:pt x="455" y="43"/>
                    </a:lnTo>
                    <a:lnTo>
                      <a:pt x="453" y="42"/>
                    </a:lnTo>
                    <a:lnTo>
                      <a:pt x="451" y="41"/>
                    </a:lnTo>
                    <a:lnTo>
                      <a:pt x="449" y="41"/>
                    </a:lnTo>
                    <a:lnTo>
                      <a:pt x="447" y="41"/>
                    </a:lnTo>
                    <a:lnTo>
                      <a:pt x="445" y="42"/>
                    </a:lnTo>
                    <a:lnTo>
                      <a:pt x="444" y="43"/>
                    </a:lnTo>
                    <a:lnTo>
                      <a:pt x="443" y="45"/>
                    </a:lnTo>
                    <a:lnTo>
                      <a:pt x="443" y="46"/>
                    </a:lnTo>
                    <a:lnTo>
                      <a:pt x="434" y="46"/>
                    </a:lnTo>
                    <a:lnTo>
                      <a:pt x="434" y="45"/>
                    </a:lnTo>
                    <a:lnTo>
                      <a:pt x="433" y="44"/>
                    </a:lnTo>
                    <a:lnTo>
                      <a:pt x="431" y="43"/>
                    </a:lnTo>
                    <a:lnTo>
                      <a:pt x="429" y="43"/>
                    </a:lnTo>
                    <a:lnTo>
                      <a:pt x="428" y="43"/>
                    </a:lnTo>
                    <a:lnTo>
                      <a:pt x="426" y="44"/>
                    </a:lnTo>
                    <a:lnTo>
                      <a:pt x="425" y="45"/>
                    </a:lnTo>
                    <a:lnTo>
                      <a:pt x="425" y="46"/>
                    </a:lnTo>
                    <a:lnTo>
                      <a:pt x="395" y="46"/>
                    </a:lnTo>
                    <a:lnTo>
                      <a:pt x="394" y="45"/>
                    </a:lnTo>
                    <a:lnTo>
                      <a:pt x="393" y="44"/>
                    </a:lnTo>
                    <a:lnTo>
                      <a:pt x="392" y="43"/>
                    </a:lnTo>
                    <a:lnTo>
                      <a:pt x="390" y="43"/>
                    </a:lnTo>
                    <a:lnTo>
                      <a:pt x="388" y="43"/>
                    </a:lnTo>
                    <a:lnTo>
                      <a:pt x="387" y="44"/>
                    </a:lnTo>
                    <a:lnTo>
                      <a:pt x="386" y="45"/>
                    </a:lnTo>
                    <a:lnTo>
                      <a:pt x="386" y="46"/>
                    </a:lnTo>
                    <a:lnTo>
                      <a:pt x="343" y="46"/>
                    </a:lnTo>
                    <a:lnTo>
                      <a:pt x="342" y="45"/>
                    </a:lnTo>
                    <a:lnTo>
                      <a:pt x="341" y="44"/>
                    </a:lnTo>
                    <a:lnTo>
                      <a:pt x="340" y="43"/>
                    </a:lnTo>
                    <a:lnTo>
                      <a:pt x="338" y="43"/>
                    </a:lnTo>
                    <a:lnTo>
                      <a:pt x="336" y="43"/>
                    </a:lnTo>
                    <a:lnTo>
                      <a:pt x="335" y="44"/>
                    </a:lnTo>
                    <a:lnTo>
                      <a:pt x="334" y="45"/>
                    </a:lnTo>
                    <a:lnTo>
                      <a:pt x="334" y="46"/>
                    </a:lnTo>
                    <a:lnTo>
                      <a:pt x="323" y="46"/>
                    </a:lnTo>
                    <a:lnTo>
                      <a:pt x="322" y="45"/>
                    </a:lnTo>
                    <a:lnTo>
                      <a:pt x="321" y="44"/>
                    </a:lnTo>
                    <a:lnTo>
                      <a:pt x="320" y="43"/>
                    </a:lnTo>
                    <a:lnTo>
                      <a:pt x="318" y="43"/>
                    </a:lnTo>
                    <a:lnTo>
                      <a:pt x="317" y="43"/>
                    </a:lnTo>
                    <a:lnTo>
                      <a:pt x="315" y="44"/>
                    </a:lnTo>
                    <a:lnTo>
                      <a:pt x="314" y="45"/>
                    </a:lnTo>
                    <a:lnTo>
                      <a:pt x="314" y="46"/>
                    </a:lnTo>
                    <a:lnTo>
                      <a:pt x="279" y="46"/>
                    </a:lnTo>
                    <a:lnTo>
                      <a:pt x="279" y="45"/>
                    </a:lnTo>
                    <a:lnTo>
                      <a:pt x="278" y="44"/>
                    </a:lnTo>
                    <a:lnTo>
                      <a:pt x="276" y="43"/>
                    </a:lnTo>
                    <a:lnTo>
                      <a:pt x="275" y="43"/>
                    </a:lnTo>
                    <a:lnTo>
                      <a:pt x="273" y="43"/>
                    </a:lnTo>
                    <a:lnTo>
                      <a:pt x="271" y="44"/>
                    </a:lnTo>
                    <a:lnTo>
                      <a:pt x="271" y="45"/>
                    </a:lnTo>
                    <a:lnTo>
                      <a:pt x="270" y="46"/>
                    </a:lnTo>
                    <a:lnTo>
                      <a:pt x="197" y="46"/>
                    </a:lnTo>
                    <a:lnTo>
                      <a:pt x="197" y="45"/>
                    </a:lnTo>
                    <a:lnTo>
                      <a:pt x="196" y="44"/>
                    </a:lnTo>
                    <a:lnTo>
                      <a:pt x="195" y="43"/>
                    </a:lnTo>
                    <a:lnTo>
                      <a:pt x="193" y="43"/>
                    </a:lnTo>
                    <a:lnTo>
                      <a:pt x="191" y="43"/>
                    </a:lnTo>
                    <a:lnTo>
                      <a:pt x="190" y="44"/>
                    </a:lnTo>
                    <a:lnTo>
                      <a:pt x="189" y="45"/>
                    </a:lnTo>
                    <a:lnTo>
                      <a:pt x="188" y="46"/>
                    </a:lnTo>
                    <a:lnTo>
                      <a:pt x="128" y="46"/>
                    </a:lnTo>
                    <a:lnTo>
                      <a:pt x="128" y="45"/>
                    </a:lnTo>
                    <a:lnTo>
                      <a:pt x="127" y="44"/>
                    </a:lnTo>
                    <a:lnTo>
                      <a:pt x="125" y="43"/>
                    </a:lnTo>
                    <a:lnTo>
                      <a:pt x="124" y="43"/>
                    </a:lnTo>
                    <a:lnTo>
                      <a:pt x="122" y="43"/>
                    </a:lnTo>
                    <a:lnTo>
                      <a:pt x="120" y="44"/>
                    </a:lnTo>
                    <a:lnTo>
                      <a:pt x="120" y="45"/>
                    </a:lnTo>
                    <a:lnTo>
                      <a:pt x="119" y="46"/>
                    </a:lnTo>
                    <a:lnTo>
                      <a:pt x="97" y="46"/>
                    </a:lnTo>
                    <a:lnTo>
                      <a:pt x="97" y="45"/>
                    </a:lnTo>
                    <a:lnTo>
                      <a:pt x="96" y="44"/>
                    </a:lnTo>
                    <a:lnTo>
                      <a:pt x="94" y="43"/>
                    </a:lnTo>
                    <a:lnTo>
                      <a:pt x="92" y="43"/>
                    </a:lnTo>
                    <a:lnTo>
                      <a:pt x="91" y="43"/>
                    </a:lnTo>
                    <a:lnTo>
                      <a:pt x="89" y="44"/>
                    </a:lnTo>
                    <a:lnTo>
                      <a:pt x="88" y="45"/>
                    </a:lnTo>
                    <a:lnTo>
                      <a:pt x="88" y="46"/>
                    </a:lnTo>
                    <a:lnTo>
                      <a:pt x="82" y="46"/>
                    </a:lnTo>
                    <a:lnTo>
                      <a:pt x="82" y="45"/>
                    </a:lnTo>
                    <a:lnTo>
                      <a:pt x="81" y="44"/>
                    </a:lnTo>
                    <a:lnTo>
                      <a:pt x="80" y="43"/>
                    </a:lnTo>
                    <a:lnTo>
                      <a:pt x="78" y="43"/>
                    </a:lnTo>
                    <a:lnTo>
                      <a:pt x="76" y="43"/>
                    </a:lnTo>
                    <a:lnTo>
                      <a:pt x="75" y="44"/>
                    </a:lnTo>
                    <a:lnTo>
                      <a:pt x="74" y="45"/>
                    </a:lnTo>
                    <a:lnTo>
                      <a:pt x="74" y="46"/>
                    </a:lnTo>
                    <a:lnTo>
                      <a:pt x="17" y="46"/>
                    </a:lnTo>
                    <a:lnTo>
                      <a:pt x="16" y="45"/>
                    </a:lnTo>
                    <a:lnTo>
                      <a:pt x="15" y="44"/>
                    </a:lnTo>
                    <a:lnTo>
                      <a:pt x="14" y="43"/>
                    </a:lnTo>
                    <a:lnTo>
                      <a:pt x="12" y="43"/>
                    </a:lnTo>
                    <a:lnTo>
                      <a:pt x="10" y="43"/>
                    </a:lnTo>
                    <a:lnTo>
                      <a:pt x="9" y="44"/>
                    </a:lnTo>
                    <a:lnTo>
                      <a:pt x="8" y="45"/>
                    </a:lnTo>
                    <a:lnTo>
                      <a:pt x="8" y="46"/>
                    </a:lnTo>
                    <a:lnTo>
                      <a:pt x="0" y="46"/>
                    </a:lnTo>
                    <a:lnTo>
                      <a:pt x="0" y="538"/>
                    </a:lnTo>
                    <a:lnTo>
                      <a:pt x="8" y="538"/>
                    </a:lnTo>
                    <a:lnTo>
                      <a:pt x="8" y="537"/>
                    </a:lnTo>
                    <a:lnTo>
                      <a:pt x="9" y="535"/>
                    </a:lnTo>
                    <a:lnTo>
                      <a:pt x="10" y="535"/>
                    </a:lnTo>
                    <a:lnTo>
                      <a:pt x="12" y="534"/>
                    </a:lnTo>
                    <a:lnTo>
                      <a:pt x="14" y="535"/>
                    </a:lnTo>
                    <a:lnTo>
                      <a:pt x="15" y="535"/>
                    </a:lnTo>
                    <a:lnTo>
                      <a:pt x="16" y="537"/>
                    </a:lnTo>
                    <a:lnTo>
                      <a:pt x="17" y="538"/>
                    </a:lnTo>
                    <a:lnTo>
                      <a:pt x="21" y="538"/>
                    </a:lnTo>
                    <a:lnTo>
                      <a:pt x="21" y="537"/>
                    </a:lnTo>
                    <a:lnTo>
                      <a:pt x="22" y="535"/>
                    </a:lnTo>
                    <a:lnTo>
                      <a:pt x="24" y="535"/>
                    </a:lnTo>
                    <a:lnTo>
                      <a:pt x="25" y="534"/>
                    </a:lnTo>
                    <a:lnTo>
                      <a:pt x="27" y="535"/>
                    </a:lnTo>
                    <a:lnTo>
                      <a:pt x="29" y="535"/>
                    </a:lnTo>
                    <a:lnTo>
                      <a:pt x="30" y="537"/>
                    </a:lnTo>
                    <a:lnTo>
                      <a:pt x="30" y="538"/>
                    </a:lnTo>
                    <a:lnTo>
                      <a:pt x="88" y="538"/>
                    </a:lnTo>
                    <a:lnTo>
                      <a:pt x="88" y="637"/>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47" name="Freeform 879"/>
              <p:cNvSpPr>
                <a:spLocks/>
              </p:cNvSpPr>
              <p:nvPr/>
            </p:nvSpPr>
            <p:spPr bwMode="auto">
              <a:xfrm>
                <a:off x="4399" y="1597"/>
                <a:ext cx="13" cy="9"/>
              </a:xfrm>
              <a:custGeom>
                <a:avLst/>
                <a:gdLst>
                  <a:gd name="T0" fmla="*/ 2 w 13"/>
                  <a:gd name="T1" fmla="*/ 0 h 9"/>
                  <a:gd name="T2" fmla="*/ 13 w 13"/>
                  <a:gd name="T3" fmla="*/ 4 h 9"/>
                  <a:gd name="T4" fmla="*/ 2 w 13"/>
                  <a:gd name="T5" fmla="*/ 9 h 9"/>
                  <a:gd name="T6" fmla="*/ 0 w 13"/>
                  <a:gd name="T7" fmla="*/ 7 h 9"/>
                  <a:gd name="T8" fmla="*/ 0 w 13"/>
                  <a:gd name="T9" fmla="*/ 4 h 9"/>
                  <a:gd name="T10" fmla="*/ 0 w 13"/>
                  <a:gd name="T11" fmla="*/ 2 h 9"/>
                  <a:gd name="T12" fmla="*/ 2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2" y="0"/>
                    </a:moveTo>
                    <a:lnTo>
                      <a:pt x="13" y="4"/>
                    </a:lnTo>
                    <a:lnTo>
                      <a:pt x="2" y="9"/>
                    </a:lnTo>
                    <a:lnTo>
                      <a:pt x="0" y="7"/>
                    </a:lnTo>
                    <a:lnTo>
                      <a:pt x="0" y="4"/>
                    </a:lnTo>
                    <a:lnTo>
                      <a:pt x="0" y="2"/>
                    </a:lnTo>
                    <a:lnTo>
                      <a:pt x="2" y="0"/>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48" name="Freeform 880"/>
              <p:cNvSpPr>
                <a:spLocks/>
              </p:cNvSpPr>
              <p:nvPr/>
            </p:nvSpPr>
            <p:spPr bwMode="auto">
              <a:xfrm>
                <a:off x="2657" y="2065"/>
                <a:ext cx="1214" cy="322"/>
              </a:xfrm>
              <a:custGeom>
                <a:avLst/>
                <a:gdLst>
                  <a:gd name="T0" fmla="*/ 1209 w 1214"/>
                  <a:gd name="T1" fmla="*/ 3 h 322"/>
                  <a:gd name="T2" fmla="*/ 1203 w 1214"/>
                  <a:gd name="T3" fmla="*/ 6 h 322"/>
                  <a:gd name="T4" fmla="*/ 1195 w 1214"/>
                  <a:gd name="T5" fmla="*/ 0 h 322"/>
                  <a:gd name="T6" fmla="*/ 1184 w 1214"/>
                  <a:gd name="T7" fmla="*/ 3 h 322"/>
                  <a:gd name="T8" fmla="*/ 1173 w 1214"/>
                  <a:gd name="T9" fmla="*/ 4 h 322"/>
                  <a:gd name="T10" fmla="*/ 1165 w 1214"/>
                  <a:gd name="T11" fmla="*/ 5 h 322"/>
                  <a:gd name="T12" fmla="*/ 1119 w 1214"/>
                  <a:gd name="T13" fmla="*/ 3 h 322"/>
                  <a:gd name="T14" fmla="*/ 1113 w 1214"/>
                  <a:gd name="T15" fmla="*/ 6 h 322"/>
                  <a:gd name="T16" fmla="*/ 1103 w 1214"/>
                  <a:gd name="T17" fmla="*/ 3 h 322"/>
                  <a:gd name="T18" fmla="*/ 1087 w 1214"/>
                  <a:gd name="T19" fmla="*/ 6 h 322"/>
                  <a:gd name="T20" fmla="*/ 1081 w 1214"/>
                  <a:gd name="T21" fmla="*/ 3 h 322"/>
                  <a:gd name="T22" fmla="*/ 1073 w 1214"/>
                  <a:gd name="T23" fmla="*/ 5 h 322"/>
                  <a:gd name="T24" fmla="*/ 1066 w 1214"/>
                  <a:gd name="T25" fmla="*/ 4 h 322"/>
                  <a:gd name="T26" fmla="*/ 1050 w 1214"/>
                  <a:gd name="T27" fmla="*/ 4 h 322"/>
                  <a:gd name="T28" fmla="*/ 1043 w 1214"/>
                  <a:gd name="T29" fmla="*/ 5 h 322"/>
                  <a:gd name="T30" fmla="*/ 1037 w 1214"/>
                  <a:gd name="T31" fmla="*/ 3 h 322"/>
                  <a:gd name="T32" fmla="*/ 1031 w 1214"/>
                  <a:gd name="T33" fmla="*/ 6 h 322"/>
                  <a:gd name="T34" fmla="*/ 1020 w 1214"/>
                  <a:gd name="T35" fmla="*/ 3 h 322"/>
                  <a:gd name="T36" fmla="*/ 1012 w 1214"/>
                  <a:gd name="T37" fmla="*/ 6 h 322"/>
                  <a:gd name="T38" fmla="*/ 1005 w 1214"/>
                  <a:gd name="T39" fmla="*/ 3 h 322"/>
                  <a:gd name="T40" fmla="*/ 974 w 1214"/>
                  <a:gd name="T41" fmla="*/ 4 h 322"/>
                  <a:gd name="T42" fmla="*/ 964 w 1214"/>
                  <a:gd name="T43" fmla="*/ 0 h 322"/>
                  <a:gd name="T44" fmla="*/ 957 w 1214"/>
                  <a:gd name="T45" fmla="*/ 6 h 322"/>
                  <a:gd name="T46" fmla="*/ 929 w 1214"/>
                  <a:gd name="T47" fmla="*/ 3 h 322"/>
                  <a:gd name="T48" fmla="*/ 889 w 1214"/>
                  <a:gd name="T49" fmla="*/ 6 h 322"/>
                  <a:gd name="T50" fmla="*/ 883 w 1214"/>
                  <a:gd name="T51" fmla="*/ 3 h 322"/>
                  <a:gd name="T52" fmla="*/ 775 w 1214"/>
                  <a:gd name="T53" fmla="*/ 5 h 322"/>
                  <a:gd name="T54" fmla="*/ 768 w 1214"/>
                  <a:gd name="T55" fmla="*/ 4 h 322"/>
                  <a:gd name="T56" fmla="*/ 763 w 1214"/>
                  <a:gd name="T57" fmla="*/ 4 h 322"/>
                  <a:gd name="T58" fmla="*/ 756 w 1214"/>
                  <a:gd name="T59" fmla="*/ 5 h 322"/>
                  <a:gd name="T60" fmla="*/ 645 w 1214"/>
                  <a:gd name="T61" fmla="*/ 3 h 322"/>
                  <a:gd name="T62" fmla="*/ 639 w 1214"/>
                  <a:gd name="T63" fmla="*/ 6 h 322"/>
                  <a:gd name="T64" fmla="*/ 634 w 1214"/>
                  <a:gd name="T65" fmla="*/ 2 h 322"/>
                  <a:gd name="T66" fmla="*/ 626 w 1214"/>
                  <a:gd name="T67" fmla="*/ 5 h 322"/>
                  <a:gd name="T68" fmla="*/ 609 w 1214"/>
                  <a:gd name="T69" fmla="*/ 3 h 322"/>
                  <a:gd name="T70" fmla="*/ 603 w 1214"/>
                  <a:gd name="T71" fmla="*/ 6 h 322"/>
                  <a:gd name="T72" fmla="*/ 561 w 1214"/>
                  <a:gd name="T73" fmla="*/ 3 h 322"/>
                  <a:gd name="T74" fmla="*/ 554 w 1214"/>
                  <a:gd name="T75" fmla="*/ 6 h 322"/>
                  <a:gd name="T76" fmla="*/ 547 w 1214"/>
                  <a:gd name="T77" fmla="*/ 3 h 322"/>
                  <a:gd name="T78" fmla="*/ 528 w 1214"/>
                  <a:gd name="T79" fmla="*/ 5 h 322"/>
                  <a:gd name="T80" fmla="*/ 521 w 1214"/>
                  <a:gd name="T81" fmla="*/ 4 h 322"/>
                  <a:gd name="T82" fmla="*/ 491 w 1214"/>
                  <a:gd name="T83" fmla="*/ 4 h 322"/>
                  <a:gd name="T84" fmla="*/ 484 w 1214"/>
                  <a:gd name="T85" fmla="*/ 5 h 322"/>
                  <a:gd name="T86" fmla="*/ 423 w 1214"/>
                  <a:gd name="T87" fmla="*/ 321 h 322"/>
                  <a:gd name="T88" fmla="*/ 416 w 1214"/>
                  <a:gd name="T89" fmla="*/ 320 h 322"/>
                  <a:gd name="T90" fmla="*/ 410 w 1214"/>
                  <a:gd name="T91" fmla="*/ 320 h 322"/>
                  <a:gd name="T92" fmla="*/ 403 w 1214"/>
                  <a:gd name="T93" fmla="*/ 321 h 322"/>
                  <a:gd name="T94" fmla="*/ 396 w 1214"/>
                  <a:gd name="T95" fmla="*/ 319 h 322"/>
                  <a:gd name="T96" fmla="*/ 390 w 1214"/>
                  <a:gd name="T97" fmla="*/ 322 h 322"/>
                  <a:gd name="T98" fmla="*/ 272 w 1214"/>
                  <a:gd name="T99" fmla="*/ 319 h 322"/>
                  <a:gd name="T100" fmla="*/ 124 w 1214"/>
                  <a:gd name="T101" fmla="*/ 322 h 322"/>
                  <a:gd name="T102" fmla="*/ 118 w 1214"/>
                  <a:gd name="T103" fmla="*/ 319 h 322"/>
                  <a:gd name="T104" fmla="*/ 108 w 1214"/>
                  <a:gd name="T105" fmla="*/ 321 h 322"/>
                  <a:gd name="T106" fmla="*/ 101 w 1214"/>
                  <a:gd name="T107" fmla="*/ 320 h 322"/>
                  <a:gd name="T108" fmla="*/ 59 w 1214"/>
                  <a:gd name="T109" fmla="*/ 320 h 322"/>
                  <a:gd name="T110" fmla="*/ 52 w 1214"/>
                  <a:gd name="T111" fmla="*/ 321 h 322"/>
                  <a:gd name="T112" fmla="*/ 35 w 1214"/>
                  <a:gd name="T113" fmla="*/ 319 h 322"/>
                  <a:gd name="T114" fmla="*/ 29 w 1214"/>
                  <a:gd name="T115" fmla="*/ 322 h 322"/>
                  <a:gd name="T116" fmla="*/ 16 w 1214"/>
                  <a:gd name="T117" fmla="*/ 319 h 322"/>
                  <a:gd name="T118" fmla="*/ 0 w 1214"/>
                  <a:gd name="T119" fmla="*/ 322 h 32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214"/>
                  <a:gd name="T181" fmla="*/ 0 h 322"/>
                  <a:gd name="T182" fmla="*/ 1214 w 1214"/>
                  <a:gd name="T183" fmla="*/ 322 h 32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214" h="322">
                    <a:moveTo>
                      <a:pt x="1214" y="6"/>
                    </a:moveTo>
                    <a:lnTo>
                      <a:pt x="1212" y="6"/>
                    </a:lnTo>
                    <a:lnTo>
                      <a:pt x="1212" y="5"/>
                    </a:lnTo>
                    <a:lnTo>
                      <a:pt x="1211" y="4"/>
                    </a:lnTo>
                    <a:lnTo>
                      <a:pt x="1209" y="3"/>
                    </a:lnTo>
                    <a:lnTo>
                      <a:pt x="1208" y="3"/>
                    </a:lnTo>
                    <a:lnTo>
                      <a:pt x="1206" y="3"/>
                    </a:lnTo>
                    <a:lnTo>
                      <a:pt x="1204" y="4"/>
                    </a:lnTo>
                    <a:lnTo>
                      <a:pt x="1204" y="5"/>
                    </a:lnTo>
                    <a:lnTo>
                      <a:pt x="1203" y="6"/>
                    </a:lnTo>
                    <a:lnTo>
                      <a:pt x="1200" y="6"/>
                    </a:lnTo>
                    <a:lnTo>
                      <a:pt x="1199" y="4"/>
                    </a:lnTo>
                    <a:lnTo>
                      <a:pt x="1199" y="3"/>
                    </a:lnTo>
                    <a:lnTo>
                      <a:pt x="1197" y="1"/>
                    </a:lnTo>
                    <a:lnTo>
                      <a:pt x="1195" y="0"/>
                    </a:lnTo>
                    <a:lnTo>
                      <a:pt x="1193" y="0"/>
                    </a:lnTo>
                    <a:lnTo>
                      <a:pt x="1190" y="0"/>
                    </a:lnTo>
                    <a:lnTo>
                      <a:pt x="1188" y="0"/>
                    </a:lnTo>
                    <a:lnTo>
                      <a:pt x="1186" y="1"/>
                    </a:lnTo>
                    <a:lnTo>
                      <a:pt x="1184" y="3"/>
                    </a:lnTo>
                    <a:lnTo>
                      <a:pt x="1183" y="4"/>
                    </a:lnTo>
                    <a:lnTo>
                      <a:pt x="1183" y="6"/>
                    </a:lnTo>
                    <a:lnTo>
                      <a:pt x="1174" y="6"/>
                    </a:lnTo>
                    <a:lnTo>
                      <a:pt x="1173" y="5"/>
                    </a:lnTo>
                    <a:lnTo>
                      <a:pt x="1173" y="4"/>
                    </a:lnTo>
                    <a:lnTo>
                      <a:pt x="1171" y="3"/>
                    </a:lnTo>
                    <a:lnTo>
                      <a:pt x="1169" y="3"/>
                    </a:lnTo>
                    <a:lnTo>
                      <a:pt x="1168" y="3"/>
                    </a:lnTo>
                    <a:lnTo>
                      <a:pt x="1166" y="4"/>
                    </a:lnTo>
                    <a:lnTo>
                      <a:pt x="1165" y="5"/>
                    </a:lnTo>
                    <a:lnTo>
                      <a:pt x="1165" y="6"/>
                    </a:lnTo>
                    <a:lnTo>
                      <a:pt x="1122" y="6"/>
                    </a:lnTo>
                    <a:lnTo>
                      <a:pt x="1122" y="5"/>
                    </a:lnTo>
                    <a:lnTo>
                      <a:pt x="1121" y="4"/>
                    </a:lnTo>
                    <a:lnTo>
                      <a:pt x="1119" y="3"/>
                    </a:lnTo>
                    <a:lnTo>
                      <a:pt x="1118" y="3"/>
                    </a:lnTo>
                    <a:lnTo>
                      <a:pt x="1116" y="3"/>
                    </a:lnTo>
                    <a:lnTo>
                      <a:pt x="1114" y="4"/>
                    </a:lnTo>
                    <a:lnTo>
                      <a:pt x="1114" y="5"/>
                    </a:lnTo>
                    <a:lnTo>
                      <a:pt x="1113" y="6"/>
                    </a:lnTo>
                    <a:lnTo>
                      <a:pt x="1107" y="6"/>
                    </a:lnTo>
                    <a:lnTo>
                      <a:pt x="1107" y="5"/>
                    </a:lnTo>
                    <a:lnTo>
                      <a:pt x="1106" y="4"/>
                    </a:lnTo>
                    <a:lnTo>
                      <a:pt x="1105" y="3"/>
                    </a:lnTo>
                    <a:lnTo>
                      <a:pt x="1103" y="3"/>
                    </a:lnTo>
                    <a:lnTo>
                      <a:pt x="1101" y="3"/>
                    </a:lnTo>
                    <a:lnTo>
                      <a:pt x="1100" y="4"/>
                    </a:lnTo>
                    <a:lnTo>
                      <a:pt x="1099" y="5"/>
                    </a:lnTo>
                    <a:lnTo>
                      <a:pt x="1098" y="6"/>
                    </a:lnTo>
                    <a:lnTo>
                      <a:pt x="1087" y="6"/>
                    </a:lnTo>
                    <a:lnTo>
                      <a:pt x="1087" y="5"/>
                    </a:lnTo>
                    <a:lnTo>
                      <a:pt x="1086" y="4"/>
                    </a:lnTo>
                    <a:lnTo>
                      <a:pt x="1084" y="3"/>
                    </a:lnTo>
                    <a:lnTo>
                      <a:pt x="1083" y="3"/>
                    </a:lnTo>
                    <a:lnTo>
                      <a:pt x="1081" y="3"/>
                    </a:lnTo>
                    <a:lnTo>
                      <a:pt x="1079" y="4"/>
                    </a:lnTo>
                    <a:lnTo>
                      <a:pt x="1079" y="5"/>
                    </a:lnTo>
                    <a:lnTo>
                      <a:pt x="1078" y="6"/>
                    </a:lnTo>
                    <a:lnTo>
                      <a:pt x="1074" y="6"/>
                    </a:lnTo>
                    <a:lnTo>
                      <a:pt x="1073" y="5"/>
                    </a:lnTo>
                    <a:lnTo>
                      <a:pt x="1072" y="4"/>
                    </a:lnTo>
                    <a:lnTo>
                      <a:pt x="1071" y="3"/>
                    </a:lnTo>
                    <a:lnTo>
                      <a:pt x="1069" y="3"/>
                    </a:lnTo>
                    <a:lnTo>
                      <a:pt x="1067" y="3"/>
                    </a:lnTo>
                    <a:lnTo>
                      <a:pt x="1066" y="4"/>
                    </a:lnTo>
                    <a:lnTo>
                      <a:pt x="1065" y="5"/>
                    </a:lnTo>
                    <a:lnTo>
                      <a:pt x="1065" y="6"/>
                    </a:lnTo>
                    <a:lnTo>
                      <a:pt x="1052" y="6"/>
                    </a:lnTo>
                    <a:lnTo>
                      <a:pt x="1051" y="5"/>
                    </a:lnTo>
                    <a:lnTo>
                      <a:pt x="1050" y="4"/>
                    </a:lnTo>
                    <a:lnTo>
                      <a:pt x="1049" y="3"/>
                    </a:lnTo>
                    <a:lnTo>
                      <a:pt x="1047" y="3"/>
                    </a:lnTo>
                    <a:lnTo>
                      <a:pt x="1045" y="3"/>
                    </a:lnTo>
                    <a:lnTo>
                      <a:pt x="1044" y="4"/>
                    </a:lnTo>
                    <a:lnTo>
                      <a:pt x="1043" y="5"/>
                    </a:lnTo>
                    <a:lnTo>
                      <a:pt x="1043" y="6"/>
                    </a:lnTo>
                    <a:lnTo>
                      <a:pt x="1040" y="6"/>
                    </a:lnTo>
                    <a:lnTo>
                      <a:pt x="1039" y="5"/>
                    </a:lnTo>
                    <a:lnTo>
                      <a:pt x="1039" y="4"/>
                    </a:lnTo>
                    <a:lnTo>
                      <a:pt x="1037" y="3"/>
                    </a:lnTo>
                    <a:lnTo>
                      <a:pt x="1035" y="3"/>
                    </a:lnTo>
                    <a:lnTo>
                      <a:pt x="1034" y="3"/>
                    </a:lnTo>
                    <a:lnTo>
                      <a:pt x="1032" y="4"/>
                    </a:lnTo>
                    <a:lnTo>
                      <a:pt x="1031" y="5"/>
                    </a:lnTo>
                    <a:lnTo>
                      <a:pt x="1031" y="6"/>
                    </a:lnTo>
                    <a:lnTo>
                      <a:pt x="1025" y="6"/>
                    </a:lnTo>
                    <a:lnTo>
                      <a:pt x="1024" y="5"/>
                    </a:lnTo>
                    <a:lnTo>
                      <a:pt x="1023" y="4"/>
                    </a:lnTo>
                    <a:lnTo>
                      <a:pt x="1022" y="3"/>
                    </a:lnTo>
                    <a:lnTo>
                      <a:pt x="1020" y="3"/>
                    </a:lnTo>
                    <a:lnTo>
                      <a:pt x="1018" y="3"/>
                    </a:lnTo>
                    <a:lnTo>
                      <a:pt x="1017" y="4"/>
                    </a:lnTo>
                    <a:lnTo>
                      <a:pt x="1016" y="5"/>
                    </a:lnTo>
                    <a:lnTo>
                      <a:pt x="1016" y="6"/>
                    </a:lnTo>
                    <a:lnTo>
                      <a:pt x="1012" y="6"/>
                    </a:lnTo>
                    <a:lnTo>
                      <a:pt x="1011" y="5"/>
                    </a:lnTo>
                    <a:lnTo>
                      <a:pt x="1010" y="4"/>
                    </a:lnTo>
                    <a:lnTo>
                      <a:pt x="1009" y="3"/>
                    </a:lnTo>
                    <a:lnTo>
                      <a:pt x="1007" y="3"/>
                    </a:lnTo>
                    <a:lnTo>
                      <a:pt x="1005" y="3"/>
                    </a:lnTo>
                    <a:lnTo>
                      <a:pt x="1004" y="4"/>
                    </a:lnTo>
                    <a:lnTo>
                      <a:pt x="1003" y="5"/>
                    </a:lnTo>
                    <a:lnTo>
                      <a:pt x="1003" y="6"/>
                    </a:lnTo>
                    <a:lnTo>
                      <a:pt x="974" y="6"/>
                    </a:lnTo>
                    <a:lnTo>
                      <a:pt x="974" y="4"/>
                    </a:lnTo>
                    <a:lnTo>
                      <a:pt x="973" y="3"/>
                    </a:lnTo>
                    <a:lnTo>
                      <a:pt x="971" y="1"/>
                    </a:lnTo>
                    <a:lnTo>
                      <a:pt x="969" y="0"/>
                    </a:lnTo>
                    <a:lnTo>
                      <a:pt x="967" y="0"/>
                    </a:lnTo>
                    <a:lnTo>
                      <a:pt x="964" y="0"/>
                    </a:lnTo>
                    <a:lnTo>
                      <a:pt x="962" y="0"/>
                    </a:lnTo>
                    <a:lnTo>
                      <a:pt x="960" y="1"/>
                    </a:lnTo>
                    <a:lnTo>
                      <a:pt x="958" y="3"/>
                    </a:lnTo>
                    <a:lnTo>
                      <a:pt x="957" y="4"/>
                    </a:lnTo>
                    <a:lnTo>
                      <a:pt x="957" y="6"/>
                    </a:lnTo>
                    <a:lnTo>
                      <a:pt x="933" y="6"/>
                    </a:lnTo>
                    <a:lnTo>
                      <a:pt x="933" y="5"/>
                    </a:lnTo>
                    <a:lnTo>
                      <a:pt x="932" y="4"/>
                    </a:lnTo>
                    <a:lnTo>
                      <a:pt x="931" y="3"/>
                    </a:lnTo>
                    <a:lnTo>
                      <a:pt x="929" y="3"/>
                    </a:lnTo>
                    <a:lnTo>
                      <a:pt x="927" y="3"/>
                    </a:lnTo>
                    <a:lnTo>
                      <a:pt x="926" y="4"/>
                    </a:lnTo>
                    <a:lnTo>
                      <a:pt x="925" y="5"/>
                    </a:lnTo>
                    <a:lnTo>
                      <a:pt x="925" y="6"/>
                    </a:lnTo>
                    <a:lnTo>
                      <a:pt x="889" y="6"/>
                    </a:lnTo>
                    <a:lnTo>
                      <a:pt x="889" y="5"/>
                    </a:lnTo>
                    <a:lnTo>
                      <a:pt x="888" y="4"/>
                    </a:lnTo>
                    <a:lnTo>
                      <a:pt x="887" y="3"/>
                    </a:lnTo>
                    <a:lnTo>
                      <a:pt x="885" y="3"/>
                    </a:lnTo>
                    <a:lnTo>
                      <a:pt x="883" y="3"/>
                    </a:lnTo>
                    <a:lnTo>
                      <a:pt x="882" y="4"/>
                    </a:lnTo>
                    <a:lnTo>
                      <a:pt x="881" y="5"/>
                    </a:lnTo>
                    <a:lnTo>
                      <a:pt x="881" y="6"/>
                    </a:lnTo>
                    <a:lnTo>
                      <a:pt x="776" y="6"/>
                    </a:lnTo>
                    <a:lnTo>
                      <a:pt x="775" y="5"/>
                    </a:lnTo>
                    <a:lnTo>
                      <a:pt x="774" y="4"/>
                    </a:lnTo>
                    <a:lnTo>
                      <a:pt x="773" y="3"/>
                    </a:lnTo>
                    <a:lnTo>
                      <a:pt x="771" y="3"/>
                    </a:lnTo>
                    <a:lnTo>
                      <a:pt x="769" y="3"/>
                    </a:lnTo>
                    <a:lnTo>
                      <a:pt x="768" y="4"/>
                    </a:lnTo>
                    <a:lnTo>
                      <a:pt x="767" y="5"/>
                    </a:lnTo>
                    <a:lnTo>
                      <a:pt x="767" y="6"/>
                    </a:lnTo>
                    <a:lnTo>
                      <a:pt x="765" y="6"/>
                    </a:lnTo>
                    <a:lnTo>
                      <a:pt x="764" y="5"/>
                    </a:lnTo>
                    <a:lnTo>
                      <a:pt x="763" y="4"/>
                    </a:lnTo>
                    <a:lnTo>
                      <a:pt x="762" y="3"/>
                    </a:lnTo>
                    <a:lnTo>
                      <a:pt x="760" y="3"/>
                    </a:lnTo>
                    <a:lnTo>
                      <a:pt x="759" y="3"/>
                    </a:lnTo>
                    <a:lnTo>
                      <a:pt x="757" y="4"/>
                    </a:lnTo>
                    <a:lnTo>
                      <a:pt x="756" y="5"/>
                    </a:lnTo>
                    <a:lnTo>
                      <a:pt x="756" y="6"/>
                    </a:lnTo>
                    <a:lnTo>
                      <a:pt x="648" y="6"/>
                    </a:lnTo>
                    <a:lnTo>
                      <a:pt x="648" y="5"/>
                    </a:lnTo>
                    <a:lnTo>
                      <a:pt x="646" y="4"/>
                    </a:lnTo>
                    <a:lnTo>
                      <a:pt x="645" y="3"/>
                    </a:lnTo>
                    <a:lnTo>
                      <a:pt x="643" y="3"/>
                    </a:lnTo>
                    <a:lnTo>
                      <a:pt x="642" y="3"/>
                    </a:lnTo>
                    <a:lnTo>
                      <a:pt x="640" y="4"/>
                    </a:lnTo>
                    <a:lnTo>
                      <a:pt x="639" y="5"/>
                    </a:lnTo>
                    <a:lnTo>
                      <a:pt x="639" y="6"/>
                    </a:lnTo>
                    <a:lnTo>
                      <a:pt x="638" y="6"/>
                    </a:lnTo>
                    <a:lnTo>
                      <a:pt x="637" y="5"/>
                    </a:lnTo>
                    <a:lnTo>
                      <a:pt x="637" y="3"/>
                    </a:lnTo>
                    <a:lnTo>
                      <a:pt x="635" y="2"/>
                    </a:lnTo>
                    <a:lnTo>
                      <a:pt x="634" y="2"/>
                    </a:lnTo>
                    <a:lnTo>
                      <a:pt x="632" y="2"/>
                    </a:lnTo>
                    <a:lnTo>
                      <a:pt x="630" y="2"/>
                    </a:lnTo>
                    <a:lnTo>
                      <a:pt x="628" y="2"/>
                    </a:lnTo>
                    <a:lnTo>
                      <a:pt x="627" y="3"/>
                    </a:lnTo>
                    <a:lnTo>
                      <a:pt x="626" y="5"/>
                    </a:lnTo>
                    <a:lnTo>
                      <a:pt x="626" y="6"/>
                    </a:lnTo>
                    <a:lnTo>
                      <a:pt x="612" y="6"/>
                    </a:lnTo>
                    <a:lnTo>
                      <a:pt x="612" y="5"/>
                    </a:lnTo>
                    <a:lnTo>
                      <a:pt x="611" y="4"/>
                    </a:lnTo>
                    <a:lnTo>
                      <a:pt x="609" y="3"/>
                    </a:lnTo>
                    <a:lnTo>
                      <a:pt x="608" y="3"/>
                    </a:lnTo>
                    <a:lnTo>
                      <a:pt x="606" y="3"/>
                    </a:lnTo>
                    <a:lnTo>
                      <a:pt x="605" y="4"/>
                    </a:lnTo>
                    <a:lnTo>
                      <a:pt x="603" y="5"/>
                    </a:lnTo>
                    <a:lnTo>
                      <a:pt x="603" y="6"/>
                    </a:lnTo>
                    <a:lnTo>
                      <a:pt x="565" y="6"/>
                    </a:lnTo>
                    <a:lnTo>
                      <a:pt x="565" y="5"/>
                    </a:lnTo>
                    <a:lnTo>
                      <a:pt x="564" y="4"/>
                    </a:lnTo>
                    <a:lnTo>
                      <a:pt x="563" y="3"/>
                    </a:lnTo>
                    <a:lnTo>
                      <a:pt x="561" y="3"/>
                    </a:lnTo>
                    <a:lnTo>
                      <a:pt x="559" y="3"/>
                    </a:lnTo>
                    <a:lnTo>
                      <a:pt x="558" y="4"/>
                    </a:lnTo>
                    <a:lnTo>
                      <a:pt x="557" y="5"/>
                    </a:lnTo>
                    <a:lnTo>
                      <a:pt x="556" y="6"/>
                    </a:lnTo>
                    <a:lnTo>
                      <a:pt x="554" y="6"/>
                    </a:lnTo>
                    <a:lnTo>
                      <a:pt x="553" y="5"/>
                    </a:lnTo>
                    <a:lnTo>
                      <a:pt x="552" y="4"/>
                    </a:lnTo>
                    <a:lnTo>
                      <a:pt x="551" y="3"/>
                    </a:lnTo>
                    <a:lnTo>
                      <a:pt x="549" y="3"/>
                    </a:lnTo>
                    <a:lnTo>
                      <a:pt x="547" y="3"/>
                    </a:lnTo>
                    <a:lnTo>
                      <a:pt x="546" y="4"/>
                    </a:lnTo>
                    <a:lnTo>
                      <a:pt x="545" y="5"/>
                    </a:lnTo>
                    <a:lnTo>
                      <a:pt x="545" y="6"/>
                    </a:lnTo>
                    <a:lnTo>
                      <a:pt x="528" y="6"/>
                    </a:lnTo>
                    <a:lnTo>
                      <a:pt x="528" y="5"/>
                    </a:lnTo>
                    <a:lnTo>
                      <a:pt x="527" y="4"/>
                    </a:lnTo>
                    <a:lnTo>
                      <a:pt x="525" y="3"/>
                    </a:lnTo>
                    <a:lnTo>
                      <a:pt x="524" y="3"/>
                    </a:lnTo>
                    <a:lnTo>
                      <a:pt x="522" y="3"/>
                    </a:lnTo>
                    <a:lnTo>
                      <a:pt x="521" y="4"/>
                    </a:lnTo>
                    <a:lnTo>
                      <a:pt x="520" y="5"/>
                    </a:lnTo>
                    <a:lnTo>
                      <a:pt x="519" y="6"/>
                    </a:lnTo>
                    <a:lnTo>
                      <a:pt x="493" y="6"/>
                    </a:lnTo>
                    <a:lnTo>
                      <a:pt x="492" y="5"/>
                    </a:lnTo>
                    <a:lnTo>
                      <a:pt x="491" y="4"/>
                    </a:lnTo>
                    <a:lnTo>
                      <a:pt x="490" y="3"/>
                    </a:lnTo>
                    <a:lnTo>
                      <a:pt x="488" y="3"/>
                    </a:lnTo>
                    <a:lnTo>
                      <a:pt x="487" y="3"/>
                    </a:lnTo>
                    <a:lnTo>
                      <a:pt x="485" y="4"/>
                    </a:lnTo>
                    <a:lnTo>
                      <a:pt x="484" y="5"/>
                    </a:lnTo>
                    <a:lnTo>
                      <a:pt x="484" y="6"/>
                    </a:lnTo>
                    <a:lnTo>
                      <a:pt x="434" y="6"/>
                    </a:lnTo>
                    <a:lnTo>
                      <a:pt x="434" y="322"/>
                    </a:lnTo>
                    <a:lnTo>
                      <a:pt x="423" y="322"/>
                    </a:lnTo>
                    <a:lnTo>
                      <a:pt x="423" y="321"/>
                    </a:lnTo>
                    <a:lnTo>
                      <a:pt x="422" y="320"/>
                    </a:lnTo>
                    <a:lnTo>
                      <a:pt x="421" y="319"/>
                    </a:lnTo>
                    <a:lnTo>
                      <a:pt x="419" y="319"/>
                    </a:lnTo>
                    <a:lnTo>
                      <a:pt x="417" y="319"/>
                    </a:lnTo>
                    <a:lnTo>
                      <a:pt x="416" y="320"/>
                    </a:lnTo>
                    <a:lnTo>
                      <a:pt x="415" y="321"/>
                    </a:lnTo>
                    <a:lnTo>
                      <a:pt x="415" y="322"/>
                    </a:lnTo>
                    <a:lnTo>
                      <a:pt x="412" y="322"/>
                    </a:lnTo>
                    <a:lnTo>
                      <a:pt x="411" y="321"/>
                    </a:lnTo>
                    <a:lnTo>
                      <a:pt x="410" y="320"/>
                    </a:lnTo>
                    <a:lnTo>
                      <a:pt x="409" y="319"/>
                    </a:lnTo>
                    <a:lnTo>
                      <a:pt x="407" y="319"/>
                    </a:lnTo>
                    <a:lnTo>
                      <a:pt x="405" y="319"/>
                    </a:lnTo>
                    <a:lnTo>
                      <a:pt x="404" y="320"/>
                    </a:lnTo>
                    <a:lnTo>
                      <a:pt x="403" y="321"/>
                    </a:lnTo>
                    <a:lnTo>
                      <a:pt x="403" y="322"/>
                    </a:lnTo>
                    <a:lnTo>
                      <a:pt x="399" y="322"/>
                    </a:lnTo>
                    <a:lnTo>
                      <a:pt x="399" y="321"/>
                    </a:lnTo>
                    <a:lnTo>
                      <a:pt x="398" y="320"/>
                    </a:lnTo>
                    <a:lnTo>
                      <a:pt x="396" y="319"/>
                    </a:lnTo>
                    <a:lnTo>
                      <a:pt x="395" y="319"/>
                    </a:lnTo>
                    <a:lnTo>
                      <a:pt x="393" y="319"/>
                    </a:lnTo>
                    <a:lnTo>
                      <a:pt x="391" y="320"/>
                    </a:lnTo>
                    <a:lnTo>
                      <a:pt x="391" y="321"/>
                    </a:lnTo>
                    <a:lnTo>
                      <a:pt x="390" y="322"/>
                    </a:lnTo>
                    <a:lnTo>
                      <a:pt x="277" y="322"/>
                    </a:lnTo>
                    <a:lnTo>
                      <a:pt x="276" y="321"/>
                    </a:lnTo>
                    <a:lnTo>
                      <a:pt x="275" y="320"/>
                    </a:lnTo>
                    <a:lnTo>
                      <a:pt x="274" y="319"/>
                    </a:lnTo>
                    <a:lnTo>
                      <a:pt x="272" y="319"/>
                    </a:lnTo>
                    <a:lnTo>
                      <a:pt x="270" y="319"/>
                    </a:lnTo>
                    <a:lnTo>
                      <a:pt x="269" y="320"/>
                    </a:lnTo>
                    <a:lnTo>
                      <a:pt x="268" y="321"/>
                    </a:lnTo>
                    <a:lnTo>
                      <a:pt x="268" y="322"/>
                    </a:lnTo>
                    <a:lnTo>
                      <a:pt x="124" y="322"/>
                    </a:lnTo>
                    <a:lnTo>
                      <a:pt x="124" y="321"/>
                    </a:lnTo>
                    <a:lnTo>
                      <a:pt x="123" y="320"/>
                    </a:lnTo>
                    <a:lnTo>
                      <a:pt x="121" y="319"/>
                    </a:lnTo>
                    <a:lnTo>
                      <a:pt x="119" y="319"/>
                    </a:lnTo>
                    <a:lnTo>
                      <a:pt x="118" y="319"/>
                    </a:lnTo>
                    <a:lnTo>
                      <a:pt x="116" y="320"/>
                    </a:lnTo>
                    <a:lnTo>
                      <a:pt x="115" y="321"/>
                    </a:lnTo>
                    <a:lnTo>
                      <a:pt x="115" y="322"/>
                    </a:lnTo>
                    <a:lnTo>
                      <a:pt x="108" y="322"/>
                    </a:lnTo>
                    <a:lnTo>
                      <a:pt x="108" y="321"/>
                    </a:lnTo>
                    <a:lnTo>
                      <a:pt x="107" y="320"/>
                    </a:lnTo>
                    <a:lnTo>
                      <a:pt x="106" y="319"/>
                    </a:lnTo>
                    <a:lnTo>
                      <a:pt x="104" y="319"/>
                    </a:lnTo>
                    <a:lnTo>
                      <a:pt x="102" y="319"/>
                    </a:lnTo>
                    <a:lnTo>
                      <a:pt x="101" y="320"/>
                    </a:lnTo>
                    <a:lnTo>
                      <a:pt x="100" y="321"/>
                    </a:lnTo>
                    <a:lnTo>
                      <a:pt x="99" y="322"/>
                    </a:lnTo>
                    <a:lnTo>
                      <a:pt x="61" y="322"/>
                    </a:lnTo>
                    <a:lnTo>
                      <a:pt x="60" y="321"/>
                    </a:lnTo>
                    <a:lnTo>
                      <a:pt x="59" y="320"/>
                    </a:lnTo>
                    <a:lnTo>
                      <a:pt x="58" y="319"/>
                    </a:lnTo>
                    <a:lnTo>
                      <a:pt x="56" y="319"/>
                    </a:lnTo>
                    <a:lnTo>
                      <a:pt x="54" y="319"/>
                    </a:lnTo>
                    <a:lnTo>
                      <a:pt x="53" y="320"/>
                    </a:lnTo>
                    <a:lnTo>
                      <a:pt x="52" y="321"/>
                    </a:lnTo>
                    <a:lnTo>
                      <a:pt x="52" y="322"/>
                    </a:lnTo>
                    <a:lnTo>
                      <a:pt x="38" y="322"/>
                    </a:lnTo>
                    <a:lnTo>
                      <a:pt x="38" y="321"/>
                    </a:lnTo>
                    <a:lnTo>
                      <a:pt x="37" y="320"/>
                    </a:lnTo>
                    <a:lnTo>
                      <a:pt x="35" y="319"/>
                    </a:lnTo>
                    <a:lnTo>
                      <a:pt x="34" y="319"/>
                    </a:lnTo>
                    <a:lnTo>
                      <a:pt x="32" y="319"/>
                    </a:lnTo>
                    <a:lnTo>
                      <a:pt x="30" y="320"/>
                    </a:lnTo>
                    <a:lnTo>
                      <a:pt x="29" y="321"/>
                    </a:lnTo>
                    <a:lnTo>
                      <a:pt x="29" y="322"/>
                    </a:lnTo>
                    <a:lnTo>
                      <a:pt x="20" y="322"/>
                    </a:lnTo>
                    <a:lnTo>
                      <a:pt x="20" y="321"/>
                    </a:lnTo>
                    <a:lnTo>
                      <a:pt x="19" y="320"/>
                    </a:lnTo>
                    <a:lnTo>
                      <a:pt x="17" y="319"/>
                    </a:lnTo>
                    <a:lnTo>
                      <a:pt x="16" y="319"/>
                    </a:lnTo>
                    <a:lnTo>
                      <a:pt x="14" y="319"/>
                    </a:lnTo>
                    <a:lnTo>
                      <a:pt x="12" y="320"/>
                    </a:lnTo>
                    <a:lnTo>
                      <a:pt x="11" y="321"/>
                    </a:lnTo>
                    <a:lnTo>
                      <a:pt x="11" y="322"/>
                    </a:lnTo>
                    <a:lnTo>
                      <a:pt x="0" y="322"/>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49" name="Freeform 881"/>
              <p:cNvSpPr>
                <a:spLocks/>
              </p:cNvSpPr>
              <p:nvPr/>
            </p:nvSpPr>
            <p:spPr bwMode="auto">
              <a:xfrm>
                <a:off x="3858" y="2067"/>
                <a:ext cx="13" cy="9"/>
              </a:xfrm>
              <a:custGeom>
                <a:avLst/>
                <a:gdLst>
                  <a:gd name="T0" fmla="*/ 1 w 13"/>
                  <a:gd name="T1" fmla="*/ 0 h 9"/>
                  <a:gd name="T2" fmla="*/ 13 w 13"/>
                  <a:gd name="T3" fmla="*/ 4 h 9"/>
                  <a:gd name="T4" fmla="*/ 1 w 13"/>
                  <a:gd name="T5" fmla="*/ 9 h 9"/>
                  <a:gd name="T6" fmla="*/ 0 w 13"/>
                  <a:gd name="T7" fmla="*/ 7 h 9"/>
                  <a:gd name="T8" fmla="*/ 0 w 13"/>
                  <a:gd name="T9" fmla="*/ 4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4"/>
                    </a:lnTo>
                    <a:lnTo>
                      <a:pt x="1" y="9"/>
                    </a:lnTo>
                    <a:lnTo>
                      <a:pt x="0" y="7"/>
                    </a:lnTo>
                    <a:lnTo>
                      <a:pt x="0" y="4"/>
                    </a:lnTo>
                    <a:lnTo>
                      <a:pt x="0" y="2"/>
                    </a:lnTo>
                    <a:lnTo>
                      <a:pt x="1"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50" name="Freeform 882"/>
              <p:cNvSpPr>
                <a:spLocks/>
              </p:cNvSpPr>
              <p:nvPr/>
            </p:nvSpPr>
            <p:spPr bwMode="auto">
              <a:xfrm>
                <a:off x="2657" y="2383"/>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51" name="Freeform 883"/>
              <p:cNvSpPr>
                <a:spLocks/>
              </p:cNvSpPr>
              <p:nvPr/>
            </p:nvSpPr>
            <p:spPr bwMode="auto">
              <a:xfrm>
                <a:off x="2407" y="2178"/>
                <a:ext cx="1791" cy="41"/>
              </a:xfrm>
              <a:custGeom>
                <a:avLst/>
                <a:gdLst>
                  <a:gd name="T0" fmla="*/ 1781 w 1791"/>
                  <a:gd name="T1" fmla="*/ 1 h 41"/>
                  <a:gd name="T2" fmla="*/ 1771 w 1791"/>
                  <a:gd name="T3" fmla="*/ 3 h 41"/>
                  <a:gd name="T4" fmla="*/ 1756 w 1791"/>
                  <a:gd name="T5" fmla="*/ 4 h 41"/>
                  <a:gd name="T6" fmla="*/ 1742 w 1791"/>
                  <a:gd name="T7" fmla="*/ 5 h 41"/>
                  <a:gd name="T8" fmla="*/ 1728 w 1791"/>
                  <a:gd name="T9" fmla="*/ 3 h 41"/>
                  <a:gd name="T10" fmla="*/ 1719 w 1791"/>
                  <a:gd name="T11" fmla="*/ 3 h 41"/>
                  <a:gd name="T12" fmla="*/ 1705 w 1791"/>
                  <a:gd name="T13" fmla="*/ 3 h 41"/>
                  <a:gd name="T14" fmla="*/ 1483 w 1791"/>
                  <a:gd name="T15" fmla="*/ 3 h 41"/>
                  <a:gd name="T16" fmla="*/ 1461 w 1791"/>
                  <a:gd name="T17" fmla="*/ 4 h 41"/>
                  <a:gd name="T18" fmla="*/ 1449 w 1791"/>
                  <a:gd name="T19" fmla="*/ 4 h 41"/>
                  <a:gd name="T20" fmla="*/ 1434 w 1791"/>
                  <a:gd name="T21" fmla="*/ 3 h 41"/>
                  <a:gd name="T22" fmla="*/ 1418 w 1791"/>
                  <a:gd name="T23" fmla="*/ 3 h 41"/>
                  <a:gd name="T24" fmla="*/ 1405 w 1791"/>
                  <a:gd name="T25" fmla="*/ 3 h 41"/>
                  <a:gd name="T26" fmla="*/ 1369 w 1791"/>
                  <a:gd name="T27" fmla="*/ 3 h 41"/>
                  <a:gd name="T28" fmla="*/ 1356 w 1791"/>
                  <a:gd name="T29" fmla="*/ 4 h 41"/>
                  <a:gd name="T30" fmla="*/ 1337 w 1791"/>
                  <a:gd name="T31" fmla="*/ 5 h 41"/>
                  <a:gd name="T32" fmla="*/ 1324 w 1791"/>
                  <a:gd name="T33" fmla="*/ 6 h 41"/>
                  <a:gd name="T34" fmla="*/ 1315 w 1791"/>
                  <a:gd name="T35" fmla="*/ 6 h 41"/>
                  <a:gd name="T36" fmla="*/ 1281 w 1791"/>
                  <a:gd name="T37" fmla="*/ 5 h 41"/>
                  <a:gd name="T38" fmla="*/ 1267 w 1791"/>
                  <a:gd name="T39" fmla="*/ 4 h 41"/>
                  <a:gd name="T40" fmla="*/ 1255 w 1791"/>
                  <a:gd name="T41" fmla="*/ 3 h 41"/>
                  <a:gd name="T42" fmla="*/ 1219 w 1791"/>
                  <a:gd name="T43" fmla="*/ 0 h 41"/>
                  <a:gd name="T44" fmla="*/ 1184 w 1791"/>
                  <a:gd name="T45" fmla="*/ 6 h 41"/>
                  <a:gd name="T46" fmla="*/ 1175 w 1791"/>
                  <a:gd name="T47" fmla="*/ 6 h 41"/>
                  <a:gd name="T48" fmla="*/ 1131 w 1791"/>
                  <a:gd name="T49" fmla="*/ 5 h 41"/>
                  <a:gd name="T50" fmla="*/ 956 w 1791"/>
                  <a:gd name="T51" fmla="*/ 4 h 41"/>
                  <a:gd name="T52" fmla="*/ 905 w 1791"/>
                  <a:gd name="T53" fmla="*/ 3 h 41"/>
                  <a:gd name="T54" fmla="*/ 883 w 1791"/>
                  <a:gd name="T55" fmla="*/ 3 h 41"/>
                  <a:gd name="T56" fmla="*/ 813 w 1791"/>
                  <a:gd name="T57" fmla="*/ 3 h 41"/>
                  <a:gd name="T58" fmla="*/ 802 w 1791"/>
                  <a:gd name="T59" fmla="*/ 4 h 41"/>
                  <a:gd name="T60" fmla="*/ 742 w 1791"/>
                  <a:gd name="T61" fmla="*/ 5 h 41"/>
                  <a:gd name="T62" fmla="*/ 689 w 1791"/>
                  <a:gd name="T63" fmla="*/ 6 h 41"/>
                  <a:gd name="T64" fmla="*/ 680 w 1791"/>
                  <a:gd name="T65" fmla="*/ 6 h 41"/>
                  <a:gd name="T66" fmla="*/ 668 w 1791"/>
                  <a:gd name="T67" fmla="*/ 2 h 41"/>
                  <a:gd name="T68" fmla="*/ 657 w 1791"/>
                  <a:gd name="T69" fmla="*/ 3 h 41"/>
                  <a:gd name="T70" fmla="*/ 599 w 1791"/>
                  <a:gd name="T71" fmla="*/ 3 h 41"/>
                  <a:gd name="T72" fmla="*/ 525 w 1791"/>
                  <a:gd name="T73" fmla="*/ 4 h 41"/>
                  <a:gd name="T74" fmla="*/ 438 w 1791"/>
                  <a:gd name="T75" fmla="*/ 5 h 41"/>
                  <a:gd name="T76" fmla="*/ 383 w 1791"/>
                  <a:gd name="T77" fmla="*/ 6 h 41"/>
                  <a:gd name="T78" fmla="*/ 368 w 1791"/>
                  <a:gd name="T79" fmla="*/ 1 h 41"/>
                  <a:gd name="T80" fmla="*/ 354 w 1791"/>
                  <a:gd name="T81" fmla="*/ 3 h 41"/>
                  <a:gd name="T82" fmla="*/ 339 w 1791"/>
                  <a:gd name="T83" fmla="*/ 3 h 41"/>
                  <a:gd name="T84" fmla="*/ 320 w 1791"/>
                  <a:gd name="T85" fmla="*/ 4 h 41"/>
                  <a:gd name="T86" fmla="*/ 310 w 1791"/>
                  <a:gd name="T87" fmla="*/ 5 h 41"/>
                  <a:gd name="T88" fmla="*/ 297 w 1791"/>
                  <a:gd name="T89" fmla="*/ 6 h 41"/>
                  <a:gd name="T90" fmla="*/ 288 w 1791"/>
                  <a:gd name="T91" fmla="*/ 6 h 41"/>
                  <a:gd name="T92" fmla="*/ 279 w 1791"/>
                  <a:gd name="T93" fmla="*/ 5 h 41"/>
                  <a:gd name="T94" fmla="*/ 262 w 1791"/>
                  <a:gd name="T95" fmla="*/ 4 h 41"/>
                  <a:gd name="T96" fmla="*/ 206 w 1791"/>
                  <a:gd name="T97" fmla="*/ 3 h 41"/>
                  <a:gd name="T98" fmla="*/ 188 w 1791"/>
                  <a:gd name="T99" fmla="*/ 3 h 41"/>
                  <a:gd name="T100" fmla="*/ 168 w 1791"/>
                  <a:gd name="T101" fmla="*/ 3 h 41"/>
                  <a:gd name="T102" fmla="*/ 146 w 1791"/>
                  <a:gd name="T103" fmla="*/ 4 h 41"/>
                  <a:gd name="T104" fmla="*/ 129 w 1791"/>
                  <a:gd name="T105" fmla="*/ 5 h 41"/>
                  <a:gd name="T106" fmla="*/ 67 w 1791"/>
                  <a:gd name="T107" fmla="*/ 6 h 41"/>
                  <a:gd name="T108" fmla="*/ 58 w 1791"/>
                  <a:gd name="T109" fmla="*/ 6 h 41"/>
                  <a:gd name="T110" fmla="*/ 23 w 1791"/>
                  <a:gd name="T111" fmla="*/ 5 h 4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791"/>
                  <a:gd name="T169" fmla="*/ 0 h 41"/>
                  <a:gd name="T170" fmla="*/ 1791 w 1791"/>
                  <a:gd name="T171" fmla="*/ 41 h 4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791" h="41">
                    <a:moveTo>
                      <a:pt x="1791" y="6"/>
                    </a:moveTo>
                    <a:lnTo>
                      <a:pt x="1790" y="6"/>
                    </a:lnTo>
                    <a:lnTo>
                      <a:pt x="1789" y="5"/>
                    </a:lnTo>
                    <a:lnTo>
                      <a:pt x="1789" y="3"/>
                    </a:lnTo>
                    <a:lnTo>
                      <a:pt x="1787" y="2"/>
                    </a:lnTo>
                    <a:lnTo>
                      <a:pt x="1785" y="1"/>
                    </a:lnTo>
                    <a:lnTo>
                      <a:pt x="1783" y="1"/>
                    </a:lnTo>
                    <a:lnTo>
                      <a:pt x="1781" y="1"/>
                    </a:lnTo>
                    <a:lnTo>
                      <a:pt x="1779" y="2"/>
                    </a:lnTo>
                    <a:lnTo>
                      <a:pt x="1778" y="3"/>
                    </a:lnTo>
                    <a:lnTo>
                      <a:pt x="1777" y="5"/>
                    </a:lnTo>
                    <a:lnTo>
                      <a:pt x="1776" y="6"/>
                    </a:lnTo>
                    <a:lnTo>
                      <a:pt x="1774" y="6"/>
                    </a:lnTo>
                    <a:lnTo>
                      <a:pt x="1774" y="5"/>
                    </a:lnTo>
                    <a:lnTo>
                      <a:pt x="1773" y="4"/>
                    </a:lnTo>
                    <a:lnTo>
                      <a:pt x="1771" y="3"/>
                    </a:lnTo>
                    <a:lnTo>
                      <a:pt x="1770" y="3"/>
                    </a:lnTo>
                    <a:lnTo>
                      <a:pt x="1768" y="3"/>
                    </a:lnTo>
                    <a:lnTo>
                      <a:pt x="1766" y="4"/>
                    </a:lnTo>
                    <a:lnTo>
                      <a:pt x="1765" y="5"/>
                    </a:lnTo>
                    <a:lnTo>
                      <a:pt x="1765" y="6"/>
                    </a:lnTo>
                    <a:lnTo>
                      <a:pt x="1758" y="6"/>
                    </a:lnTo>
                    <a:lnTo>
                      <a:pt x="1757" y="5"/>
                    </a:lnTo>
                    <a:lnTo>
                      <a:pt x="1756" y="4"/>
                    </a:lnTo>
                    <a:lnTo>
                      <a:pt x="1755" y="3"/>
                    </a:lnTo>
                    <a:lnTo>
                      <a:pt x="1753" y="3"/>
                    </a:lnTo>
                    <a:lnTo>
                      <a:pt x="1751" y="3"/>
                    </a:lnTo>
                    <a:lnTo>
                      <a:pt x="1750" y="4"/>
                    </a:lnTo>
                    <a:lnTo>
                      <a:pt x="1749" y="5"/>
                    </a:lnTo>
                    <a:lnTo>
                      <a:pt x="1749" y="6"/>
                    </a:lnTo>
                    <a:lnTo>
                      <a:pt x="1742" y="6"/>
                    </a:lnTo>
                    <a:lnTo>
                      <a:pt x="1742" y="5"/>
                    </a:lnTo>
                    <a:lnTo>
                      <a:pt x="1741" y="3"/>
                    </a:lnTo>
                    <a:lnTo>
                      <a:pt x="1739" y="2"/>
                    </a:lnTo>
                    <a:lnTo>
                      <a:pt x="1737" y="1"/>
                    </a:lnTo>
                    <a:lnTo>
                      <a:pt x="1735" y="1"/>
                    </a:lnTo>
                    <a:lnTo>
                      <a:pt x="1733" y="1"/>
                    </a:lnTo>
                    <a:lnTo>
                      <a:pt x="1731" y="1"/>
                    </a:lnTo>
                    <a:lnTo>
                      <a:pt x="1729" y="2"/>
                    </a:lnTo>
                    <a:lnTo>
                      <a:pt x="1728" y="3"/>
                    </a:lnTo>
                    <a:lnTo>
                      <a:pt x="1727" y="5"/>
                    </a:lnTo>
                    <a:lnTo>
                      <a:pt x="1727" y="6"/>
                    </a:lnTo>
                    <a:lnTo>
                      <a:pt x="1726" y="6"/>
                    </a:lnTo>
                    <a:lnTo>
                      <a:pt x="1725" y="5"/>
                    </a:lnTo>
                    <a:lnTo>
                      <a:pt x="1724" y="4"/>
                    </a:lnTo>
                    <a:lnTo>
                      <a:pt x="1723" y="3"/>
                    </a:lnTo>
                    <a:lnTo>
                      <a:pt x="1721" y="3"/>
                    </a:lnTo>
                    <a:lnTo>
                      <a:pt x="1719" y="3"/>
                    </a:lnTo>
                    <a:lnTo>
                      <a:pt x="1718" y="4"/>
                    </a:lnTo>
                    <a:lnTo>
                      <a:pt x="1717" y="5"/>
                    </a:lnTo>
                    <a:lnTo>
                      <a:pt x="1717" y="6"/>
                    </a:lnTo>
                    <a:lnTo>
                      <a:pt x="1710" y="6"/>
                    </a:lnTo>
                    <a:lnTo>
                      <a:pt x="1709" y="5"/>
                    </a:lnTo>
                    <a:lnTo>
                      <a:pt x="1708" y="4"/>
                    </a:lnTo>
                    <a:lnTo>
                      <a:pt x="1707" y="3"/>
                    </a:lnTo>
                    <a:lnTo>
                      <a:pt x="1705" y="3"/>
                    </a:lnTo>
                    <a:lnTo>
                      <a:pt x="1703" y="3"/>
                    </a:lnTo>
                    <a:lnTo>
                      <a:pt x="1702" y="4"/>
                    </a:lnTo>
                    <a:lnTo>
                      <a:pt x="1701" y="5"/>
                    </a:lnTo>
                    <a:lnTo>
                      <a:pt x="1701" y="6"/>
                    </a:lnTo>
                    <a:lnTo>
                      <a:pt x="1486" y="6"/>
                    </a:lnTo>
                    <a:lnTo>
                      <a:pt x="1485" y="5"/>
                    </a:lnTo>
                    <a:lnTo>
                      <a:pt x="1484" y="4"/>
                    </a:lnTo>
                    <a:lnTo>
                      <a:pt x="1483" y="3"/>
                    </a:lnTo>
                    <a:lnTo>
                      <a:pt x="1481" y="3"/>
                    </a:lnTo>
                    <a:lnTo>
                      <a:pt x="1480" y="3"/>
                    </a:lnTo>
                    <a:lnTo>
                      <a:pt x="1478" y="4"/>
                    </a:lnTo>
                    <a:lnTo>
                      <a:pt x="1477" y="5"/>
                    </a:lnTo>
                    <a:lnTo>
                      <a:pt x="1477" y="6"/>
                    </a:lnTo>
                    <a:lnTo>
                      <a:pt x="1462" y="6"/>
                    </a:lnTo>
                    <a:lnTo>
                      <a:pt x="1462" y="5"/>
                    </a:lnTo>
                    <a:lnTo>
                      <a:pt x="1461" y="4"/>
                    </a:lnTo>
                    <a:lnTo>
                      <a:pt x="1459" y="3"/>
                    </a:lnTo>
                    <a:lnTo>
                      <a:pt x="1458" y="3"/>
                    </a:lnTo>
                    <a:lnTo>
                      <a:pt x="1456" y="3"/>
                    </a:lnTo>
                    <a:lnTo>
                      <a:pt x="1454" y="4"/>
                    </a:lnTo>
                    <a:lnTo>
                      <a:pt x="1454" y="5"/>
                    </a:lnTo>
                    <a:lnTo>
                      <a:pt x="1453" y="6"/>
                    </a:lnTo>
                    <a:lnTo>
                      <a:pt x="1450" y="6"/>
                    </a:lnTo>
                    <a:lnTo>
                      <a:pt x="1449" y="4"/>
                    </a:lnTo>
                    <a:lnTo>
                      <a:pt x="1449" y="3"/>
                    </a:lnTo>
                    <a:lnTo>
                      <a:pt x="1447" y="1"/>
                    </a:lnTo>
                    <a:lnTo>
                      <a:pt x="1445" y="0"/>
                    </a:lnTo>
                    <a:lnTo>
                      <a:pt x="1443" y="0"/>
                    </a:lnTo>
                    <a:lnTo>
                      <a:pt x="1440" y="0"/>
                    </a:lnTo>
                    <a:lnTo>
                      <a:pt x="1438" y="0"/>
                    </a:lnTo>
                    <a:lnTo>
                      <a:pt x="1436" y="1"/>
                    </a:lnTo>
                    <a:lnTo>
                      <a:pt x="1434" y="3"/>
                    </a:lnTo>
                    <a:lnTo>
                      <a:pt x="1433" y="4"/>
                    </a:lnTo>
                    <a:lnTo>
                      <a:pt x="1433" y="6"/>
                    </a:lnTo>
                    <a:lnTo>
                      <a:pt x="1424" y="6"/>
                    </a:lnTo>
                    <a:lnTo>
                      <a:pt x="1424" y="5"/>
                    </a:lnTo>
                    <a:lnTo>
                      <a:pt x="1423" y="4"/>
                    </a:lnTo>
                    <a:lnTo>
                      <a:pt x="1421" y="3"/>
                    </a:lnTo>
                    <a:lnTo>
                      <a:pt x="1420" y="3"/>
                    </a:lnTo>
                    <a:lnTo>
                      <a:pt x="1418" y="3"/>
                    </a:lnTo>
                    <a:lnTo>
                      <a:pt x="1416" y="4"/>
                    </a:lnTo>
                    <a:lnTo>
                      <a:pt x="1415" y="5"/>
                    </a:lnTo>
                    <a:lnTo>
                      <a:pt x="1415" y="6"/>
                    </a:lnTo>
                    <a:lnTo>
                      <a:pt x="1410" y="6"/>
                    </a:lnTo>
                    <a:lnTo>
                      <a:pt x="1409" y="5"/>
                    </a:lnTo>
                    <a:lnTo>
                      <a:pt x="1409" y="4"/>
                    </a:lnTo>
                    <a:lnTo>
                      <a:pt x="1407" y="3"/>
                    </a:lnTo>
                    <a:lnTo>
                      <a:pt x="1405" y="3"/>
                    </a:lnTo>
                    <a:lnTo>
                      <a:pt x="1404" y="3"/>
                    </a:lnTo>
                    <a:lnTo>
                      <a:pt x="1402" y="4"/>
                    </a:lnTo>
                    <a:lnTo>
                      <a:pt x="1401" y="5"/>
                    </a:lnTo>
                    <a:lnTo>
                      <a:pt x="1401" y="6"/>
                    </a:lnTo>
                    <a:lnTo>
                      <a:pt x="1372" y="6"/>
                    </a:lnTo>
                    <a:lnTo>
                      <a:pt x="1372" y="5"/>
                    </a:lnTo>
                    <a:lnTo>
                      <a:pt x="1371" y="4"/>
                    </a:lnTo>
                    <a:lnTo>
                      <a:pt x="1369" y="3"/>
                    </a:lnTo>
                    <a:lnTo>
                      <a:pt x="1368" y="3"/>
                    </a:lnTo>
                    <a:lnTo>
                      <a:pt x="1366" y="3"/>
                    </a:lnTo>
                    <a:lnTo>
                      <a:pt x="1364" y="4"/>
                    </a:lnTo>
                    <a:lnTo>
                      <a:pt x="1364" y="5"/>
                    </a:lnTo>
                    <a:lnTo>
                      <a:pt x="1363" y="6"/>
                    </a:lnTo>
                    <a:lnTo>
                      <a:pt x="1357" y="6"/>
                    </a:lnTo>
                    <a:lnTo>
                      <a:pt x="1357" y="5"/>
                    </a:lnTo>
                    <a:lnTo>
                      <a:pt x="1356" y="4"/>
                    </a:lnTo>
                    <a:lnTo>
                      <a:pt x="1355" y="3"/>
                    </a:lnTo>
                    <a:lnTo>
                      <a:pt x="1353" y="3"/>
                    </a:lnTo>
                    <a:lnTo>
                      <a:pt x="1351" y="3"/>
                    </a:lnTo>
                    <a:lnTo>
                      <a:pt x="1350" y="4"/>
                    </a:lnTo>
                    <a:lnTo>
                      <a:pt x="1349" y="5"/>
                    </a:lnTo>
                    <a:lnTo>
                      <a:pt x="1348" y="6"/>
                    </a:lnTo>
                    <a:lnTo>
                      <a:pt x="1337" y="6"/>
                    </a:lnTo>
                    <a:lnTo>
                      <a:pt x="1337" y="5"/>
                    </a:lnTo>
                    <a:lnTo>
                      <a:pt x="1336" y="4"/>
                    </a:lnTo>
                    <a:lnTo>
                      <a:pt x="1334" y="3"/>
                    </a:lnTo>
                    <a:lnTo>
                      <a:pt x="1333" y="3"/>
                    </a:lnTo>
                    <a:lnTo>
                      <a:pt x="1331" y="3"/>
                    </a:lnTo>
                    <a:lnTo>
                      <a:pt x="1329" y="4"/>
                    </a:lnTo>
                    <a:lnTo>
                      <a:pt x="1329" y="5"/>
                    </a:lnTo>
                    <a:lnTo>
                      <a:pt x="1328" y="6"/>
                    </a:lnTo>
                    <a:lnTo>
                      <a:pt x="1324" y="6"/>
                    </a:lnTo>
                    <a:lnTo>
                      <a:pt x="1323" y="5"/>
                    </a:lnTo>
                    <a:lnTo>
                      <a:pt x="1322" y="4"/>
                    </a:lnTo>
                    <a:lnTo>
                      <a:pt x="1321" y="3"/>
                    </a:lnTo>
                    <a:lnTo>
                      <a:pt x="1319" y="3"/>
                    </a:lnTo>
                    <a:lnTo>
                      <a:pt x="1317" y="3"/>
                    </a:lnTo>
                    <a:lnTo>
                      <a:pt x="1316" y="4"/>
                    </a:lnTo>
                    <a:lnTo>
                      <a:pt x="1315" y="5"/>
                    </a:lnTo>
                    <a:lnTo>
                      <a:pt x="1315" y="6"/>
                    </a:lnTo>
                    <a:lnTo>
                      <a:pt x="1290" y="6"/>
                    </a:lnTo>
                    <a:lnTo>
                      <a:pt x="1289" y="5"/>
                    </a:lnTo>
                    <a:lnTo>
                      <a:pt x="1289" y="4"/>
                    </a:lnTo>
                    <a:lnTo>
                      <a:pt x="1287" y="3"/>
                    </a:lnTo>
                    <a:lnTo>
                      <a:pt x="1285" y="3"/>
                    </a:lnTo>
                    <a:lnTo>
                      <a:pt x="1284" y="3"/>
                    </a:lnTo>
                    <a:lnTo>
                      <a:pt x="1282" y="4"/>
                    </a:lnTo>
                    <a:lnTo>
                      <a:pt x="1281" y="5"/>
                    </a:lnTo>
                    <a:lnTo>
                      <a:pt x="1281" y="6"/>
                    </a:lnTo>
                    <a:lnTo>
                      <a:pt x="1275" y="6"/>
                    </a:lnTo>
                    <a:lnTo>
                      <a:pt x="1274" y="5"/>
                    </a:lnTo>
                    <a:lnTo>
                      <a:pt x="1273" y="4"/>
                    </a:lnTo>
                    <a:lnTo>
                      <a:pt x="1272" y="3"/>
                    </a:lnTo>
                    <a:lnTo>
                      <a:pt x="1270" y="3"/>
                    </a:lnTo>
                    <a:lnTo>
                      <a:pt x="1268" y="3"/>
                    </a:lnTo>
                    <a:lnTo>
                      <a:pt x="1267" y="4"/>
                    </a:lnTo>
                    <a:lnTo>
                      <a:pt x="1266" y="5"/>
                    </a:lnTo>
                    <a:lnTo>
                      <a:pt x="1266" y="6"/>
                    </a:lnTo>
                    <a:lnTo>
                      <a:pt x="1262" y="6"/>
                    </a:lnTo>
                    <a:lnTo>
                      <a:pt x="1261" y="5"/>
                    </a:lnTo>
                    <a:lnTo>
                      <a:pt x="1260" y="4"/>
                    </a:lnTo>
                    <a:lnTo>
                      <a:pt x="1259" y="3"/>
                    </a:lnTo>
                    <a:lnTo>
                      <a:pt x="1257" y="3"/>
                    </a:lnTo>
                    <a:lnTo>
                      <a:pt x="1255" y="3"/>
                    </a:lnTo>
                    <a:lnTo>
                      <a:pt x="1254" y="4"/>
                    </a:lnTo>
                    <a:lnTo>
                      <a:pt x="1253" y="5"/>
                    </a:lnTo>
                    <a:lnTo>
                      <a:pt x="1253" y="6"/>
                    </a:lnTo>
                    <a:lnTo>
                      <a:pt x="1224" y="6"/>
                    </a:lnTo>
                    <a:lnTo>
                      <a:pt x="1224" y="4"/>
                    </a:lnTo>
                    <a:lnTo>
                      <a:pt x="1223" y="3"/>
                    </a:lnTo>
                    <a:lnTo>
                      <a:pt x="1221" y="1"/>
                    </a:lnTo>
                    <a:lnTo>
                      <a:pt x="1219" y="0"/>
                    </a:lnTo>
                    <a:lnTo>
                      <a:pt x="1217" y="0"/>
                    </a:lnTo>
                    <a:lnTo>
                      <a:pt x="1214" y="0"/>
                    </a:lnTo>
                    <a:lnTo>
                      <a:pt x="1212" y="0"/>
                    </a:lnTo>
                    <a:lnTo>
                      <a:pt x="1210" y="1"/>
                    </a:lnTo>
                    <a:lnTo>
                      <a:pt x="1208" y="3"/>
                    </a:lnTo>
                    <a:lnTo>
                      <a:pt x="1207" y="4"/>
                    </a:lnTo>
                    <a:lnTo>
                      <a:pt x="1207" y="6"/>
                    </a:lnTo>
                    <a:lnTo>
                      <a:pt x="1184" y="6"/>
                    </a:lnTo>
                    <a:lnTo>
                      <a:pt x="1183" y="5"/>
                    </a:lnTo>
                    <a:lnTo>
                      <a:pt x="1182" y="4"/>
                    </a:lnTo>
                    <a:lnTo>
                      <a:pt x="1181" y="3"/>
                    </a:lnTo>
                    <a:lnTo>
                      <a:pt x="1179" y="3"/>
                    </a:lnTo>
                    <a:lnTo>
                      <a:pt x="1177" y="3"/>
                    </a:lnTo>
                    <a:lnTo>
                      <a:pt x="1176" y="4"/>
                    </a:lnTo>
                    <a:lnTo>
                      <a:pt x="1175" y="5"/>
                    </a:lnTo>
                    <a:lnTo>
                      <a:pt x="1175" y="6"/>
                    </a:lnTo>
                    <a:lnTo>
                      <a:pt x="1140" y="6"/>
                    </a:lnTo>
                    <a:lnTo>
                      <a:pt x="1139" y="5"/>
                    </a:lnTo>
                    <a:lnTo>
                      <a:pt x="1138" y="4"/>
                    </a:lnTo>
                    <a:lnTo>
                      <a:pt x="1137" y="3"/>
                    </a:lnTo>
                    <a:lnTo>
                      <a:pt x="1135" y="3"/>
                    </a:lnTo>
                    <a:lnTo>
                      <a:pt x="1133" y="3"/>
                    </a:lnTo>
                    <a:lnTo>
                      <a:pt x="1132" y="4"/>
                    </a:lnTo>
                    <a:lnTo>
                      <a:pt x="1131" y="5"/>
                    </a:lnTo>
                    <a:lnTo>
                      <a:pt x="1131" y="6"/>
                    </a:lnTo>
                    <a:lnTo>
                      <a:pt x="964" y="6"/>
                    </a:lnTo>
                    <a:lnTo>
                      <a:pt x="964" y="5"/>
                    </a:lnTo>
                    <a:lnTo>
                      <a:pt x="963" y="4"/>
                    </a:lnTo>
                    <a:lnTo>
                      <a:pt x="961" y="3"/>
                    </a:lnTo>
                    <a:lnTo>
                      <a:pt x="960" y="3"/>
                    </a:lnTo>
                    <a:lnTo>
                      <a:pt x="958" y="3"/>
                    </a:lnTo>
                    <a:lnTo>
                      <a:pt x="956" y="4"/>
                    </a:lnTo>
                    <a:lnTo>
                      <a:pt x="955" y="5"/>
                    </a:lnTo>
                    <a:lnTo>
                      <a:pt x="955" y="6"/>
                    </a:lnTo>
                    <a:lnTo>
                      <a:pt x="912" y="6"/>
                    </a:lnTo>
                    <a:lnTo>
                      <a:pt x="911" y="5"/>
                    </a:lnTo>
                    <a:lnTo>
                      <a:pt x="910" y="4"/>
                    </a:lnTo>
                    <a:lnTo>
                      <a:pt x="909" y="3"/>
                    </a:lnTo>
                    <a:lnTo>
                      <a:pt x="907" y="3"/>
                    </a:lnTo>
                    <a:lnTo>
                      <a:pt x="905" y="3"/>
                    </a:lnTo>
                    <a:lnTo>
                      <a:pt x="904" y="4"/>
                    </a:lnTo>
                    <a:lnTo>
                      <a:pt x="903" y="5"/>
                    </a:lnTo>
                    <a:lnTo>
                      <a:pt x="903" y="6"/>
                    </a:lnTo>
                    <a:lnTo>
                      <a:pt x="888" y="6"/>
                    </a:lnTo>
                    <a:lnTo>
                      <a:pt x="887" y="5"/>
                    </a:lnTo>
                    <a:lnTo>
                      <a:pt x="887" y="4"/>
                    </a:lnTo>
                    <a:lnTo>
                      <a:pt x="885" y="3"/>
                    </a:lnTo>
                    <a:lnTo>
                      <a:pt x="883" y="3"/>
                    </a:lnTo>
                    <a:lnTo>
                      <a:pt x="882" y="3"/>
                    </a:lnTo>
                    <a:lnTo>
                      <a:pt x="880" y="4"/>
                    </a:lnTo>
                    <a:lnTo>
                      <a:pt x="879" y="5"/>
                    </a:lnTo>
                    <a:lnTo>
                      <a:pt x="879" y="6"/>
                    </a:lnTo>
                    <a:lnTo>
                      <a:pt x="815" y="6"/>
                    </a:lnTo>
                    <a:lnTo>
                      <a:pt x="815" y="5"/>
                    </a:lnTo>
                    <a:lnTo>
                      <a:pt x="814" y="4"/>
                    </a:lnTo>
                    <a:lnTo>
                      <a:pt x="813" y="3"/>
                    </a:lnTo>
                    <a:lnTo>
                      <a:pt x="811" y="3"/>
                    </a:lnTo>
                    <a:lnTo>
                      <a:pt x="809" y="3"/>
                    </a:lnTo>
                    <a:lnTo>
                      <a:pt x="808" y="4"/>
                    </a:lnTo>
                    <a:lnTo>
                      <a:pt x="807" y="5"/>
                    </a:lnTo>
                    <a:lnTo>
                      <a:pt x="806" y="6"/>
                    </a:lnTo>
                    <a:lnTo>
                      <a:pt x="804" y="6"/>
                    </a:lnTo>
                    <a:lnTo>
                      <a:pt x="803" y="5"/>
                    </a:lnTo>
                    <a:lnTo>
                      <a:pt x="802" y="4"/>
                    </a:lnTo>
                    <a:lnTo>
                      <a:pt x="801" y="3"/>
                    </a:lnTo>
                    <a:lnTo>
                      <a:pt x="799" y="3"/>
                    </a:lnTo>
                    <a:lnTo>
                      <a:pt x="797" y="3"/>
                    </a:lnTo>
                    <a:lnTo>
                      <a:pt x="796" y="4"/>
                    </a:lnTo>
                    <a:lnTo>
                      <a:pt x="795" y="5"/>
                    </a:lnTo>
                    <a:lnTo>
                      <a:pt x="795" y="6"/>
                    </a:lnTo>
                    <a:lnTo>
                      <a:pt x="743" y="6"/>
                    </a:lnTo>
                    <a:lnTo>
                      <a:pt x="742" y="5"/>
                    </a:lnTo>
                    <a:lnTo>
                      <a:pt x="741" y="4"/>
                    </a:lnTo>
                    <a:lnTo>
                      <a:pt x="740" y="3"/>
                    </a:lnTo>
                    <a:lnTo>
                      <a:pt x="738" y="3"/>
                    </a:lnTo>
                    <a:lnTo>
                      <a:pt x="737" y="3"/>
                    </a:lnTo>
                    <a:lnTo>
                      <a:pt x="735" y="4"/>
                    </a:lnTo>
                    <a:lnTo>
                      <a:pt x="734" y="5"/>
                    </a:lnTo>
                    <a:lnTo>
                      <a:pt x="734" y="6"/>
                    </a:lnTo>
                    <a:lnTo>
                      <a:pt x="689" y="6"/>
                    </a:lnTo>
                    <a:lnTo>
                      <a:pt x="688" y="5"/>
                    </a:lnTo>
                    <a:lnTo>
                      <a:pt x="687" y="4"/>
                    </a:lnTo>
                    <a:lnTo>
                      <a:pt x="686" y="3"/>
                    </a:lnTo>
                    <a:lnTo>
                      <a:pt x="684" y="3"/>
                    </a:lnTo>
                    <a:lnTo>
                      <a:pt x="682" y="3"/>
                    </a:lnTo>
                    <a:lnTo>
                      <a:pt x="681" y="4"/>
                    </a:lnTo>
                    <a:lnTo>
                      <a:pt x="680" y="5"/>
                    </a:lnTo>
                    <a:lnTo>
                      <a:pt x="680" y="6"/>
                    </a:lnTo>
                    <a:lnTo>
                      <a:pt x="679" y="6"/>
                    </a:lnTo>
                    <a:lnTo>
                      <a:pt x="678" y="5"/>
                    </a:lnTo>
                    <a:lnTo>
                      <a:pt x="677" y="3"/>
                    </a:lnTo>
                    <a:lnTo>
                      <a:pt x="676" y="2"/>
                    </a:lnTo>
                    <a:lnTo>
                      <a:pt x="674" y="1"/>
                    </a:lnTo>
                    <a:lnTo>
                      <a:pt x="672" y="1"/>
                    </a:lnTo>
                    <a:lnTo>
                      <a:pt x="670" y="1"/>
                    </a:lnTo>
                    <a:lnTo>
                      <a:pt x="668" y="2"/>
                    </a:lnTo>
                    <a:lnTo>
                      <a:pt x="666" y="3"/>
                    </a:lnTo>
                    <a:lnTo>
                      <a:pt x="665" y="5"/>
                    </a:lnTo>
                    <a:lnTo>
                      <a:pt x="665" y="6"/>
                    </a:lnTo>
                    <a:lnTo>
                      <a:pt x="662" y="6"/>
                    </a:lnTo>
                    <a:lnTo>
                      <a:pt x="661" y="5"/>
                    </a:lnTo>
                    <a:lnTo>
                      <a:pt x="660" y="4"/>
                    </a:lnTo>
                    <a:lnTo>
                      <a:pt x="659" y="3"/>
                    </a:lnTo>
                    <a:lnTo>
                      <a:pt x="657" y="3"/>
                    </a:lnTo>
                    <a:lnTo>
                      <a:pt x="655" y="3"/>
                    </a:lnTo>
                    <a:lnTo>
                      <a:pt x="654" y="4"/>
                    </a:lnTo>
                    <a:lnTo>
                      <a:pt x="653" y="5"/>
                    </a:lnTo>
                    <a:lnTo>
                      <a:pt x="653" y="6"/>
                    </a:lnTo>
                    <a:lnTo>
                      <a:pt x="602" y="6"/>
                    </a:lnTo>
                    <a:lnTo>
                      <a:pt x="602" y="5"/>
                    </a:lnTo>
                    <a:lnTo>
                      <a:pt x="601" y="4"/>
                    </a:lnTo>
                    <a:lnTo>
                      <a:pt x="599" y="3"/>
                    </a:lnTo>
                    <a:lnTo>
                      <a:pt x="598" y="3"/>
                    </a:lnTo>
                    <a:lnTo>
                      <a:pt x="596" y="3"/>
                    </a:lnTo>
                    <a:lnTo>
                      <a:pt x="595" y="4"/>
                    </a:lnTo>
                    <a:lnTo>
                      <a:pt x="594" y="5"/>
                    </a:lnTo>
                    <a:lnTo>
                      <a:pt x="593" y="6"/>
                    </a:lnTo>
                    <a:lnTo>
                      <a:pt x="527" y="6"/>
                    </a:lnTo>
                    <a:lnTo>
                      <a:pt x="526" y="5"/>
                    </a:lnTo>
                    <a:lnTo>
                      <a:pt x="525" y="4"/>
                    </a:lnTo>
                    <a:lnTo>
                      <a:pt x="524" y="3"/>
                    </a:lnTo>
                    <a:lnTo>
                      <a:pt x="522" y="3"/>
                    </a:lnTo>
                    <a:lnTo>
                      <a:pt x="520" y="3"/>
                    </a:lnTo>
                    <a:lnTo>
                      <a:pt x="519" y="4"/>
                    </a:lnTo>
                    <a:lnTo>
                      <a:pt x="518" y="5"/>
                    </a:lnTo>
                    <a:lnTo>
                      <a:pt x="518" y="6"/>
                    </a:lnTo>
                    <a:lnTo>
                      <a:pt x="438" y="6"/>
                    </a:lnTo>
                    <a:lnTo>
                      <a:pt x="438" y="5"/>
                    </a:lnTo>
                    <a:lnTo>
                      <a:pt x="437" y="4"/>
                    </a:lnTo>
                    <a:lnTo>
                      <a:pt x="435" y="3"/>
                    </a:lnTo>
                    <a:lnTo>
                      <a:pt x="433" y="3"/>
                    </a:lnTo>
                    <a:lnTo>
                      <a:pt x="432" y="3"/>
                    </a:lnTo>
                    <a:lnTo>
                      <a:pt x="430" y="4"/>
                    </a:lnTo>
                    <a:lnTo>
                      <a:pt x="429" y="5"/>
                    </a:lnTo>
                    <a:lnTo>
                      <a:pt x="429" y="6"/>
                    </a:lnTo>
                    <a:lnTo>
                      <a:pt x="383" y="6"/>
                    </a:lnTo>
                    <a:lnTo>
                      <a:pt x="382" y="4"/>
                    </a:lnTo>
                    <a:lnTo>
                      <a:pt x="381" y="3"/>
                    </a:lnTo>
                    <a:lnTo>
                      <a:pt x="380" y="1"/>
                    </a:lnTo>
                    <a:lnTo>
                      <a:pt x="377" y="0"/>
                    </a:lnTo>
                    <a:lnTo>
                      <a:pt x="375" y="0"/>
                    </a:lnTo>
                    <a:lnTo>
                      <a:pt x="373" y="0"/>
                    </a:lnTo>
                    <a:lnTo>
                      <a:pt x="370" y="0"/>
                    </a:lnTo>
                    <a:lnTo>
                      <a:pt x="368" y="1"/>
                    </a:lnTo>
                    <a:lnTo>
                      <a:pt x="366" y="3"/>
                    </a:lnTo>
                    <a:lnTo>
                      <a:pt x="365" y="4"/>
                    </a:lnTo>
                    <a:lnTo>
                      <a:pt x="365" y="6"/>
                    </a:lnTo>
                    <a:lnTo>
                      <a:pt x="358" y="6"/>
                    </a:lnTo>
                    <a:lnTo>
                      <a:pt x="358" y="5"/>
                    </a:lnTo>
                    <a:lnTo>
                      <a:pt x="357" y="4"/>
                    </a:lnTo>
                    <a:lnTo>
                      <a:pt x="356" y="3"/>
                    </a:lnTo>
                    <a:lnTo>
                      <a:pt x="354" y="3"/>
                    </a:lnTo>
                    <a:lnTo>
                      <a:pt x="352" y="3"/>
                    </a:lnTo>
                    <a:lnTo>
                      <a:pt x="351" y="4"/>
                    </a:lnTo>
                    <a:lnTo>
                      <a:pt x="350" y="5"/>
                    </a:lnTo>
                    <a:lnTo>
                      <a:pt x="349" y="6"/>
                    </a:lnTo>
                    <a:lnTo>
                      <a:pt x="342" y="6"/>
                    </a:lnTo>
                    <a:lnTo>
                      <a:pt x="342" y="5"/>
                    </a:lnTo>
                    <a:lnTo>
                      <a:pt x="341" y="4"/>
                    </a:lnTo>
                    <a:lnTo>
                      <a:pt x="339" y="3"/>
                    </a:lnTo>
                    <a:lnTo>
                      <a:pt x="338" y="3"/>
                    </a:lnTo>
                    <a:lnTo>
                      <a:pt x="336" y="3"/>
                    </a:lnTo>
                    <a:lnTo>
                      <a:pt x="334" y="4"/>
                    </a:lnTo>
                    <a:lnTo>
                      <a:pt x="333" y="5"/>
                    </a:lnTo>
                    <a:lnTo>
                      <a:pt x="333" y="6"/>
                    </a:lnTo>
                    <a:lnTo>
                      <a:pt x="321" y="6"/>
                    </a:lnTo>
                    <a:lnTo>
                      <a:pt x="321" y="5"/>
                    </a:lnTo>
                    <a:lnTo>
                      <a:pt x="320" y="4"/>
                    </a:lnTo>
                    <a:lnTo>
                      <a:pt x="319" y="3"/>
                    </a:lnTo>
                    <a:lnTo>
                      <a:pt x="317" y="3"/>
                    </a:lnTo>
                    <a:lnTo>
                      <a:pt x="315" y="3"/>
                    </a:lnTo>
                    <a:lnTo>
                      <a:pt x="314" y="4"/>
                    </a:lnTo>
                    <a:lnTo>
                      <a:pt x="313" y="5"/>
                    </a:lnTo>
                    <a:lnTo>
                      <a:pt x="312" y="6"/>
                    </a:lnTo>
                    <a:lnTo>
                      <a:pt x="311" y="6"/>
                    </a:lnTo>
                    <a:lnTo>
                      <a:pt x="310" y="5"/>
                    </a:lnTo>
                    <a:lnTo>
                      <a:pt x="309" y="4"/>
                    </a:lnTo>
                    <a:lnTo>
                      <a:pt x="308" y="3"/>
                    </a:lnTo>
                    <a:lnTo>
                      <a:pt x="306" y="3"/>
                    </a:lnTo>
                    <a:lnTo>
                      <a:pt x="304" y="3"/>
                    </a:lnTo>
                    <a:lnTo>
                      <a:pt x="303" y="4"/>
                    </a:lnTo>
                    <a:lnTo>
                      <a:pt x="302" y="5"/>
                    </a:lnTo>
                    <a:lnTo>
                      <a:pt x="302" y="6"/>
                    </a:lnTo>
                    <a:lnTo>
                      <a:pt x="297" y="6"/>
                    </a:lnTo>
                    <a:lnTo>
                      <a:pt x="297" y="5"/>
                    </a:lnTo>
                    <a:lnTo>
                      <a:pt x="296" y="4"/>
                    </a:lnTo>
                    <a:lnTo>
                      <a:pt x="294" y="3"/>
                    </a:lnTo>
                    <a:lnTo>
                      <a:pt x="293" y="3"/>
                    </a:lnTo>
                    <a:lnTo>
                      <a:pt x="291" y="3"/>
                    </a:lnTo>
                    <a:lnTo>
                      <a:pt x="289" y="4"/>
                    </a:lnTo>
                    <a:lnTo>
                      <a:pt x="288" y="5"/>
                    </a:lnTo>
                    <a:lnTo>
                      <a:pt x="288" y="6"/>
                    </a:lnTo>
                    <a:lnTo>
                      <a:pt x="288" y="5"/>
                    </a:lnTo>
                    <a:lnTo>
                      <a:pt x="287" y="4"/>
                    </a:lnTo>
                    <a:lnTo>
                      <a:pt x="285" y="3"/>
                    </a:lnTo>
                    <a:lnTo>
                      <a:pt x="284" y="3"/>
                    </a:lnTo>
                    <a:lnTo>
                      <a:pt x="282" y="3"/>
                    </a:lnTo>
                    <a:lnTo>
                      <a:pt x="280" y="4"/>
                    </a:lnTo>
                    <a:lnTo>
                      <a:pt x="279" y="5"/>
                    </a:lnTo>
                    <a:lnTo>
                      <a:pt x="279" y="6"/>
                    </a:lnTo>
                    <a:lnTo>
                      <a:pt x="270" y="6"/>
                    </a:lnTo>
                    <a:lnTo>
                      <a:pt x="270" y="5"/>
                    </a:lnTo>
                    <a:lnTo>
                      <a:pt x="269" y="4"/>
                    </a:lnTo>
                    <a:lnTo>
                      <a:pt x="267" y="3"/>
                    </a:lnTo>
                    <a:lnTo>
                      <a:pt x="266" y="3"/>
                    </a:lnTo>
                    <a:lnTo>
                      <a:pt x="264" y="3"/>
                    </a:lnTo>
                    <a:lnTo>
                      <a:pt x="262" y="4"/>
                    </a:lnTo>
                    <a:lnTo>
                      <a:pt x="261" y="5"/>
                    </a:lnTo>
                    <a:lnTo>
                      <a:pt x="261" y="6"/>
                    </a:lnTo>
                    <a:lnTo>
                      <a:pt x="213" y="6"/>
                    </a:lnTo>
                    <a:lnTo>
                      <a:pt x="212" y="5"/>
                    </a:lnTo>
                    <a:lnTo>
                      <a:pt x="211" y="4"/>
                    </a:lnTo>
                    <a:lnTo>
                      <a:pt x="210" y="3"/>
                    </a:lnTo>
                    <a:lnTo>
                      <a:pt x="208" y="3"/>
                    </a:lnTo>
                    <a:lnTo>
                      <a:pt x="206" y="3"/>
                    </a:lnTo>
                    <a:lnTo>
                      <a:pt x="205" y="4"/>
                    </a:lnTo>
                    <a:lnTo>
                      <a:pt x="204" y="5"/>
                    </a:lnTo>
                    <a:lnTo>
                      <a:pt x="204" y="6"/>
                    </a:lnTo>
                    <a:lnTo>
                      <a:pt x="193" y="6"/>
                    </a:lnTo>
                    <a:lnTo>
                      <a:pt x="192" y="5"/>
                    </a:lnTo>
                    <a:lnTo>
                      <a:pt x="191" y="4"/>
                    </a:lnTo>
                    <a:lnTo>
                      <a:pt x="190" y="3"/>
                    </a:lnTo>
                    <a:lnTo>
                      <a:pt x="188" y="3"/>
                    </a:lnTo>
                    <a:lnTo>
                      <a:pt x="187" y="3"/>
                    </a:lnTo>
                    <a:lnTo>
                      <a:pt x="185" y="4"/>
                    </a:lnTo>
                    <a:lnTo>
                      <a:pt x="184" y="5"/>
                    </a:lnTo>
                    <a:lnTo>
                      <a:pt x="184" y="6"/>
                    </a:lnTo>
                    <a:lnTo>
                      <a:pt x="171" y="6"/>
                    </a:lnTo>
                    <a:lnTo>
                      <a:pt x="171" y="5"/>
                    </a:lnTo>
                    <a:lnTo>
                      <a:pt x="170" y="4"/>
                    </a:lnTo>
                    <a:lnTo>
                      <a:pt x="168" y="3"/>
                    </a:lnTo>
                    <a:lnTo>
                      <a:pt x="166" y="3"/>
                    </a:lnTo>
                    <a:lnTo>
                      <a:pt x="165" y="3"/>
                    </a:lnTo>
                    <a:lnTo>
                      <a:pt x="163" y="4"/>
                    </a:lnTo>
                    <a:lnTo>
                      <a:pt x="162" y="5"/>
                    </a:lnTo>
                    <a:lnTo>
                      <a:pt x="162" y="6"/>
                    </a:lnTo>
                    <a:lnTo>
                      <a:pt x="148" y="6"/>
                    </a:lnTo>
                    <a:lnTo>
                      <a:pt x="147" y="5"/>
                    </a:lnTo>
                    <a:lnTo>
                      <a:pt x="146" y="4"/>
                    </a:lnTo>
                    <a:lnTo>
                      <a:pt x="145" y="3"/>
                    </a:lnTo>
                    <a:lnTo>
                      <a:pt x="143" y="3"/>
                    </a:lnTo>
                    <a:lnTo>
                      <a:pt x="141" y="3"/>
                    </a:lnTo>
                    <a:lnTo>
                      <a:pt x="140" y="4"/>
                    </a:lnTo>
                    <a:lnTo>
                      <a:pt x="139" y="5"/>
                    </a:lnTo>
                    <a:lnTo>
                      <a:pt x="139" y="6"/>
                    </a:lnTo>
                    <a:lnTo>
                      <a:pt x="129" y="6"/>
                    </a:lnTo>
                    <a:lnTo>
                      <a:pt x="129" y="5"/>
                    </a:lnTo>
                    <a:lnTo>
                      <a:pt x="128" y="4"/>
                    </a:lnTo>
                    <a:lnTo>
                      <a:pt x="126" y="3"/>
                    </a:lnTo>
                    <a:lnTo>
                      <a:pt x="125" y="3"/>
                    </a:lnTo>
                    <a:lnTo>
                      <a:pt x="123" y="3"/>
                    </a:lnTo>
                    <a:lnTo>
                      <a:pt x="121" y="4"/>
                    </a:lnTo>
                    <a:lnTo>
                      <a:pt x="121" y="5"/>
                    </a:lnTo>
                    <a:lnTo>
                      <a:pt x="120" y="6"/>
                    </a:lnTo>
                    <a:lnTo>
                      <a:pt x="67" y="6"/>
                    </a:lnTo>
                    <a:lnTo>
                      <a:pt x="66" y="5"/>
                    </a:lnTo>
                    <a:lnTo>
                      <a:pt x="65" y="4"/>
                    </a:lnTo>
                    <a:lnTo>
                      <a:pt x="64" y="3"/>
                    </a:lnTo>
                    <a:lnTo>
                      <a:pt x="62" y="3"/>
                    </a:lnTo>
                    <a:lnTo>
                      <a:pt x="60" y="3"/>
                    </a:lnTo>
                    <a:lnTo>
                      <a:pt x="59" y="4"/>
                    </a:lnTo>
                    <a:lnTo>
                      <a:pt x="58" y="5"/>
                    </a:lnTo>
                    <a:lnTo>
                      <a:pt x="58" y="6"/>
                    </a:lnTo>
                    <a:lnTo>
                      <a:pt x="32" y="6"/>
                    </a:lnTo>
                    <a:lnTo>
                      <a:pt x="32" y="5"/>
                    </a:lnTo>
                    <a:lnTo>
                      <a:pt x="31" y="4"/>
                    </a:lnTo>
                    <a:lnTo>
                      <a:pt x="29" y="3"/>
                    </a:lnTo>
                    <a:lnTo>
                      <a:pt x="27" y="3"/>
                    </a:lnTo>
                    <a:lnTo>
                      <a:pt x="26" y="3"/>
                    </a:lnTo>
                    <a:lnTo>
                      <a:pt x="24" y="4"/>
                    </a:lnTo>
                    <a:lnTo>
                      <a:pt x="23" y="5"/>
                    </a:lnTo>
                    <a:lnTo>
                      <a:pt x="23" y="6"/>
                    </a:lnTo>
                    <a:lnTo>
                      <a:pt x="0" y="6"/>
                    </a:lnTo>
                    <a:lnTo>
                      <a:pt x="0" y="41"/>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52" name="Freeform 884"/>
              <p:cNvSpPr>
                <a:spLocks/>
              </p:cNvSpPr>
              <p:nvPr/>
            </p:nvSpPr>
            <p:spPr bwMode="auto">
              <a:xfrm>
                <a:off x="4196" y="2180"/>
                <a:ext cx="14" cy="9"/>
              </a:xfrm>
              <a:custGeom>
                <a:avLst/>
                <a:gdLst>
                  <a:gd name="T0" fmla="*/ 2 w 14"/>
                  <a:gd name="T1" fmla="*/ 0 h 9"/>
                  <a:gd name="T2" fmla="*/ 14 w 14"/>
                  <a:gd name="T3" fmla="*/ 4 h 9"/>
                  <a:gd name="T4" fmla="*/ 2 w 14"/>
                  <a:gd name="T5" fmla="*/ 9 h 9"/>
                  <a:gd name="T6" fmla="*/ 1 w 14"/>
                  <a:gd name="T7" fmla="*/ 7 h 9"/>
                  <a:gd name="T8" fmla="*/ 0 w 14"/>
                  <a:gd name="T9" fmla="*/ 4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4"/>
                    </a:lnTo>
                    <a:lnTo>
                      <a:pt x="2" y="9"/>
                    </a:lnTo>
                    <a:lnTo>
                      <a:pt x="1" y="7"/>
                    </a:lnTo>
                    <a:lnTo>
                      <a:pt x="0" y="4"/>
                    </a:lnTo>
                    <a:lnTo>
                      <a:pt x="1" y="2"/>
                    </a:lnTo>
                    <a:lnTo>
                      <a:pt x="2"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53" name="Freeform 885"/>
              <p:cNvSpPr>
                <a:spLocks/>
              </p:cNvSpPr>
              <p:nvPr/>
            </p:nvSpPr>
            <p:spPr bwMode="auto">
              <a:xfrm>
                <a:off x="2401" y="2218"/>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54" name="Freeform 886"/>
              <p:cNvSpPr>
                <a:spLocks/>
              </p:cNvSpPr>
              <p:nvPr/>
            </p:nvSpPr>
            <p:spPr bwMode="auto">
              <a:xfrm>
                <a:off x="2657" y="1987"/>
                <a:ext cx="1796" cy="382"/>
              </a:xfrm>
              <a:custGeom>
                <a:avLst/>
                <a:gdLst>
                  <a:gd name="T0" fmla="*/ 1679 w 1796"/>
                  <a:gd name="T1" fmla="*/ 68 h 382"/>
                  <a:gd name="T2" fmla="*/ 1670 w 1796"/>
                  <a:gd name="T3" fmla="*/ 71 h 382"/>
                  <a:gd name="T4" fmla="*/ 1662 w 1796"/>
                  <a:gd name="T5" fmla="*/ 69 h 382"/>
                  <a:gd name="T6" fmla="*/ 1655 w 1796"/>
                  <a:gd name="T7" fmla="*/ 68 h 382"/>
                  <a:gd name="T8" fmla="*/ 1631 w 1796"/>
                  <a:gd name="T9" fmla="*/ 71 h 382"/>
                  <a:gd name="T10" fmla="*/ 1623 w 1796"/>
                  <a:gd name="T11" fmla="*/ 69 h 382"/>
                  <a:gd name="T12" fmla="*/ 1537 w 1796"/>
                  <a:gd name="T13" fmla="*/ 67 h 382"/>
                  <a:gd name="T14" fmla="*/ 1527 w 1796"/>
                  <a:gd name="T15" fmla="*/ 70 h 382"/>
                  <a:gd name="T16" fmla="*/ 1520 w 1796"/>
                  <a:gd name="T17" fmla="*/ 68 h 382"/>
                  <a:gd name="T18" fmla="*/ 1507 w 1796"/>
                  <a:gd name="T19" fmla="*/ 70 h 382"/>
                  <a:gd name="T20" fmla="*/ 1499 w 1796"/>
                  <a:gd name="T21" fmla="*/ 70 h 382"/>
                  <a:gd name="T22" fmla="*/ 1487 w 1796"/>
                  <a:gd name="T23" fmla="*/ 68 h 382"/>
                  <a:gd name="T24" fmla="*/ 1481 w 1796"/>
                  <a:gd name="T25" fmla="*/ 382 h 382"/>
                  <a:gd name="T26" fmla="*/ 1469 w 1796"/>
                  <a:gd name="T27" fmla="*/ 379 h 382"/>
                  <a:gd name="T28" fmla="*/ 1403 w 1796"/>
                  <a:gd name="T29" fmla="*/ 380 h 382"/>
                  <a:gd name="T30" fmla="*/ 1396 w 1796"/>
                  <a:gd name="T31" fmla="*/ 382 h 382"/>
                  <a:gd name="T32" fmla="*/ 1224 w 1796"/>
                  <a:gd name="T33" fmla="*/ 379 h 382"/>
                  <a:gd name="T34" fmla="*/ 1211 w 1796"/>
                  <a:gd name="T35" fmla="*/ 380 h 382"/>
                  <a:gd name="T36" fmla="*/ 1203 w 1796"/>
                  <a:gd name="T37" fmla="*/ 382 h 382"/>
                  <a:gd name="T38" fmla="*/ 1193 w 1796"/>
                  <a:gd name="T39" fmla="*/ 376 h 382"/>
                  <a:gd name="T40" fmla="*/ 1183 w 1796"/>
                  <a:gd name="T41" fmla="*/ 382 h 382"/>
                  <a:gd name="T42" fmla="*/ 1168 w 1796"/>
                  <a:gd name="T43" fmla="*/ 379 h 382"/>
                  <a:gd name="T44" fmla="*/ 1159 w 1796"/>
                  <a:gd name="T45" fmla="*/ 380 h 382"/>
                  <a:gd name="T46" fmla="*/ 1151 w 1796"/>
                  <a:gd name="T47" fmla="*/ 382 h 382"/>
                  <a:gd name="T48" fmla="*/ 1132 w 1796"/>
                  <a:gd name="T49" fmla="*/ 379 h 382"/>
                  <a:gd name="T50" fmla="*/ 1106 w 1796"/>
                  <a:gd name="T51" fmla="*/ 380 h 382"/>
                  <a:gd name="T52" fmla="*/ 1098 w 1796"/>
                  <a:gd name="T53" fmla="*/ 382 h 382"/>
                  <a:gd name="T54" fmla="*/ 1081 w 1796"/>
                  <a:gd name="T55" fmla="*/ 379 h 382"/>
                  <a:gd name="T56" fmla="*/ 1039 w 1796"/>
                  <a:gd name="T57" fmla="*/ 380 h 382"/>
                  <a:gd name="T58" fmla="*/ 1031 w 1796"/>
                  <a:gd name="T59" fmla="*/ 382 h 382"/>
                  <a:gd name="T60" fmla="*/ 1018 w 1796"/>
                  <a:gd name="T61" fmla="*/ 379 h 382"/>
                  <a:gd name="T62" fmla="*/ 1010 w 1796"/>
                  <a:gd name="T63" fmla="*/ 380 h 382"/>
                  <a:gd name="T64" fmla="*/ 1003 w 1796"/>
                  <a:gd name="T65" fmla="*/ 382 h 382"/>
                  <a:gd name="T66" fmla="*/ 967 w 1796"/>
                  <a:gd name="T67" fmla="*/ 376 h 382"/>
                  <a:gd name="T68" fmla="*/ 957 w 1796"/>
                  <a:gd name="T69" fmla="*/ 382 h 382"/>
                  <a:gd name="T70" fmla="*/ 927 w 1796"/>
                  <a:gd name="T71" fmla="*/ 379 h 382"/>
                  <a:gd name="T72" fmla="*/ 917 w 1796"/>
                  <a:gd name="T73" fmla="*/ 380 h 382"/>
                  <a:gd name="T74" fmla="*/ 909 w 1796"/>
                  <a:gd name="T75" fmla="*/ 382 h 382"/>
                  <a:gd name="T76" fmla="*/ 883 w 1796"/>
                  <a:gd name="T77" fmla="*/ 379 h 382"/>
                  <a:gd name="T78" fmla="*/ 637 w 1796"/>
                  <a:gd name="T79" fmla="*/ 380 h 382"/>
                  <a:gd name="T80" fmla="*/ 629 w 1796"/>
                  <a:gd name="T81" fmla="*/ 382 h 382"/>
                  <a:gd name="T82" fmla="*/ 611 w 1796"/>
                  <a:gd name="T83" fmla="*/ 379 h 382"/>
                  <a:gd name="T84" fmla="*/ 564 w 1796"/>
                  <a:gd name="T85" fmla="*/ 380 h 382"/>
                  <a:gd name="T86" fmla="*/ 556 w 1796"/>
                  <a:gd name="T87" fmla="*/ 382 h 382"/>
                  <a:gd name="T88" fmla="*/ 547 w 1796"/>
                  <a:gd name="T89" fmla="*/ 379 h 382"/>
                  <a:gd name="T90" fmla="*/ 491 w 1796"/>
                  <a:gd name="T91" fmla="*/ 380 h 382"/>
                  <a:gd name="T92" fmla="*/ 484 w 1796"/>
                  <a:gd name="T93" fmla="*/ 382 h 382"/>
                  <a:gd name="T94" fmla="*/ 458 w 1796"/>
                  <a:gd name="T95" fmla="*/ 379 h 382"/>
                  <a:gd name="T96" fmla="*/ 437 w 1796"/>
                  <a:gd name="T97" fmla="*/ 380 h 382"/>
                  <a:gd name="T98" fmla="*/ 430 w 1796"/>
                  <a:gd name="T99" fmla="*/ 382 h 382"/>
                  <a:gd name="T100" fmla="*/ 417 w 1796"/>
                  <a:gd name="T101" fmla="*/ 379 h 382"/>
                  <a:gd name="T102" fmla="*/ 410 w 1796"/>
                  <a:gd name="T103" fmla="*/ 380 h 382"/>
                  <a:gd name="T104" fmla="*/ 403 w 1796"/>
                  <a:gd name="T105" fmla="*/ 382 h 382"/>
                  <a:gd name="T106" fmla="*/ 393 w 1796"/>
                  <a:gd name="T107" fmla="*/ 379 h 382"/>
                  <a:gd name="T108" fmla="*/ 275 w 1796"/>
                  <a:gd name="T109" fmla="*/ 380 h 382"/>
                  <a:gd name="T110" fmla="*/ 268 w 1796"/>
                  <a:gd name="T111" fmla="*/ 382 h 382"/>
                  <a:gd name="T112" fmla="*/ 118 w 1796"/>
                  <a:gd name="T113" fmla="*/ 379 h 382"/>
                  <a:gd name="T114" fmla="*/ 107 w 1796"/>
                  <a:gd name="T115" fmla="*/ 380 h 382"/>
                  <a:gd name="T116" fmla="*/ 99 w 1796"/>
                  <a:gd name="T117" fmla="*/ 382 h 382"/>
                  <a:gd name="T118" fmla="*/ 54 w 1796"/>
                  <a:gd name="T119" fmla="*/ 379 h 382"/>
                  <a:gd name="T120" fmla="*/ 37 w 1796"/>
                  <a:gd name="T121" fmla="*/ 380 h 382"/>
                  <a:gd name="T122" fmla="*/ 29 w 1796"/>
                  <a:gd name="T123" fmla="*/ 382 h 382"/>
                  <a:gd name="T124" fmla="*/ 14 w 1796"/>
                  <a:gd name="T125" fmla="*/ 379 h 38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796"/>
                  <a:gd name="T190" fmla="*/ 0 h 382"/>
                  <a:gd name="T191" fmla="*/ 1796 w 1796"/>
                  <a:gd name="T192" fmla="*/ 382 h 38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796" h="382">
                    <a:moveTo>
                      <a:pt x="1796" y="0"/>
                    </a:moveTo>
                    <a:lnTo>
                      <a:pt x="1796" y="71"/>
                    </a:lnTo>
                    <a:lnTo>
                      <a:pt x="1682" y="71"/>
                    </a:lnTo>
                    <a:lnTo>
                      <a:pt x="1681" y="70"/>
                    </a:lnTo>
                    <a:lnTo>
                      <a:pt x="1680" y="69"/>
                    </a:lnTo>
                    <a:lnTo>
                      <a:pt x="1679" y="68"/>
                    </a:lnTo>
                    <a:lnTo>
                      <a:pt x="1677" y="68"/>
                    </a:lnTo>
                    <a:lnTo>
                      <a:pt x="1675" y="68"/>
                    </a:lnTo>
                    <a:lnTo>
                      <a:pt x="1674" y="69"/>
                    </a:lnTo>
                    <a:lnTo>
                      <a:pt x="1673" y="70"/>
                    </a:lnTo>
                    <a:lnTo>
                      <a:pt x="1673" y="71"/>
                    </a:lnTo>
                    <a:lnTo>
                      <a:pt x="1670" y="71"/>
                    </a:lnTo>
                    <a:lnTo>
                      <a:pt x="1669" y="70"/>
                    </a:lnTo>
                    <a:lnTo>
                      <a:pt x="1668" y="69"/>
                    </a:lnTo>
                    <a:lnTo>
                      <a:pt x="1667" y="68"/>
                    </a:lnTo>
                    <a:lnTo>
                      <a:pt x="1665" y="68"/>
                    </a:lnTo>
                    <a:lnTo>
                      <a:pt x="1664" y="68"/>
                    </a:lnTo>
                    <a:lnTo>
                      <a:pt x="1662" y="69"/>
                    </a:lnTo>
                    <a:lnTo>
                      <a:pt x="1661" y="70"/>
                    </a:lnTo>
                    <a:lnTo>
                      <a:pt x="1661" y="71"/>
                    </a:lnTo>
                    <a:lnTo>
                      <a:pt x="1658" y="71"/>
                    </a:lnTo>
                    <a:lnTo>
                      <a:pt x="1658" y="70"/>
                    </a:lnTo>
                    <a:lnTo>
                      <a:pt x="1657" y="69"/>
                    </a:lnTo>
                    <a:lnTo>
                      <a:pt x="1655" y="68"/>
                    </a:lnTo>
                    <a:lnTo>
                      <a:pt x="1654" y="68"/>
                    </a:lnTo>
                    <a:lnTo>
                      <a:pt x="1652" y="68"/>
                    </a:lnTo>
                    <a:lnTo>
                      <a:pt x="1650" y="69"/>
                    </a:lnTo>
                    <a:lnTo>
                      <a:pt x="1649" y="70"/>
                    </a:lnTo>
                    <a:lnTo>
                      <a:pt x="1649" y="71"/>
                    </a:lnTo>
                    <a:lnTo>
                      <a:pt x="1631" y="71"/>
                    </a:lnTo>
                    <a:lnTo>
                      <a:pt x="1631" y="70"/>
                    </a:lnTo>
                    <a:lnTo>
                      <a:pt x="1630" y="69"/>
                    </a:lnTo>
                    <a:lnTo>
                      <a:pt x="1628" y="68"/>
                    </a:lnTo>
                    <a:lnTo>
                      <a:pt x="1626" y="68"/>
                    </a:lnTo>
                    <a:lnTo>
                      <a:pt x="1625" y="68"/>
                    </a:lnTo>
                    <a:lnTo>
                      <a:pt x="1623" y="69"/>
                    </a:lnTo>
                    <a:lnTo>
                      <a:pt x="1622" y="70"/>
                    </a:lnTo>
                    <a:lnTo>
                      <a:pt x="1622" y="71"/>
                    </a:lnTo>
                    <a:lnTo>
                      <a:pt x="1540" y="71"/>
                    </a:lnTo>
                    <a:lnTo>
                      <a:pt x="1539" y="70"/>
                    </a:lnTo>
                    <a:lnTo>
                      <a:pt x="1539" y="68"/>
                    </a:lnTo>
                    <a:lnTo>
                      <a:pt x="1537" y="67"/>
                    </a:lnTo>
                    <a:lnTo>
                      <a:pt x="1535" y="66"/>
                    </a:lnTo>
                    <a:lnTo>
                      <a:pt x="1533" y="66"/>
                    </a:lnTo>
                    <a:lnTo>
                      <a:pt x="1531" y="66"/>
                    </a:lnTo>
                    <a:lnTo>
                      <a:pt x="1529" y="67"/>
                    </a:lnTo>
                    <a:lnTo>
                      <a:pt x="1528" y="68"/>
                    </a:lnTo>
                    <a:lnTo>
                      <a:pt x="1527" y="70"/>
                    </a:lnTo>
                    <a:lnTo>
                      <a:pt x="1526" y="71"/>
                    </a:lnTo>
                    <a:lnTo>
                      <a:pt x="1524" y="71"/>
                    </a:lnTo>
                    <a:lnTo>
                      <a:pt x="1524" y="70"/>
                    </a:lnTo>
                    <a:lnTo>
                      <a:pt x="1523" y="69"/>
                    </a:lnTo>
                    <a:lnTo>
                      <a:pt x="1521" y="68"/>
                    </a:lnTo>
                    <a:lnTo>
                      <a:pt x="1520" y="68"/>
                    </a:lnTo>
                    <a:lnTo>
                      <a:pt x="1518" y="68"/>
                    </a:lnTo>
                    <a:lnTo>
                      <a:pt x="1516" y="69"/>
                    </a:lnTo>
                    <a:lnTo>
                      <a:pt x="1515" y="70"/>
                    </a:lnTo>
                    <a:lnTo>
                      <a:pt x="1515" y="71"/>
                    </a:lnTo>
                    <a:lnTo>
                      <a:pt x="1508" y="71"/>
                    </a:lnTo>
                    <a:lnTo>
                      <a:pt x="1507" y="70"/>
                    </a:lnTo>
                    <a:lnTo>
                      <a:pt x="1506" y="69"/>
                    </a:lnTo>
                    <a:lnTo>
                      <a:pt x="1505" y="68"/>
                    </a:lnTo>
                    <a:lnTo>
                      <a:pt x="1503" y="68"/>
                    </a:lnTo>
                    <a:lnTo>
                      <a:pt x="1501" y="68"/>
                    </a:lnTo>
                    <a:lnTo>
                      <a:pt x="1500" y="69"/>
                    </a:lnTo>
                    <a:lnTo>
                      <a:pt x="1499" y="70"/>
                    </a:lnTo>
                    <a:lnTo>
                      <a:pt x="1499" y="71"/>
                    </a:lnTo>
                    <a:lnTo>
                      <a:pt x="1492" y="71"/>
                    </a:lnTo>
                    <a:lnTo>
                      <a:pt x="1492" y="70"/>
                    </a:lnTo>
                    <a:lnTo>
                      <a:pt x="1491" y="69"/>
                    </a:lnTo>
                    <a:lnTo>
                      <a:pt x="1489" y="68"/>
                    </a:lnTo>
                    <a:lnTo>
                      <a:pt x="1487" y="68"/>
                    </a:lnTo>
                    <a:lnTo>
                      <a:pt x="1486" y="68"/>
                    </a:lnTo>
                    <a:lnTo>
                      <a:pt x="1484" y="69"/>
                    </a:lnTo>
                    <a:lnTo>
                      <a:pt x="1483" y="70"/>
                    </a:lnTo>
                    <a:lnTo>
                      <a:pt x="1483" y="71"/>
                    </a:lnTo>
                    <a:lnTo>
                      <a:pt x="1481" y="71"/>
                    </a:lnTo>
                    <a:lnTo>
                      <a:pt x="1481" y="382"/>
                    </a:lnTo>
                    <a:lnTo>
                      <a:pt x="1476" y="382"/>
                    </a:lnTo>
                    <a:lnTo>
                      <a:pt x="1475" y="381"/>
                    </a:lnTo>
                    <a:lnTo>
                      <a:pt x="1474" y="380"/>
                    </a:lnTo>
                    <a:lnTo>
                      <a:pt x="1473" y="379"/>
                    </a:lnTo>
                    <a:lnTo>
                      <a:pt x="1471" y="379"/>
                    </a:lnTo>
                    <a:lnTo>
                      <a:pt x="1469" y="379"/>
                    </a:lnTo>
                    <a:lnTo>
                      <a:pt x="1468" y="380"/>
                    </a:lnTo>
                    <a:lnTo>
                      <a:pt x="1467" y="381"/>
                    </a:lnTo>
                    <a:lnTo>
                      <a:pt x="1467" y="382"/>
                    </a:lnTo>
                    <a:lnTo>
                      <a:pt x="1405" y="382"/>
                    </a:lnTo>
                    <a:lnTo>
                      <a:pt x="1404" y="381"/>
                    </a:lnTo>
                    <a:lnTo>
                      <a:pt x="1403" y="380"/>
                    </a:lnTo>
                    <a:lnTo>
                      <a:pt x="1402" y="379"/>
                    </a:lnTo>
                    <a:lnTo>
                      <a:pt x="1400" y="379"/>
                    </a:lnTo>
                    <a:lnTo>
                      <a:pt x="1398" y="379"/>
                    </a:lnTo>
                    <a:lnTo>
                      <a:pt x="1397" y="380"/>
                    </a:lnTo>
                    <a:lnTo>
                      <a:pt x="1396" y="381"/>
                    </a:lnTo>
                    <a:lnTo>
                      <a:pt x="1396" y="382"/>
                    </a:lnTo>
                    <a:lnTo>
                      <a:pt x="1231" y="382"/>
                    </a:lnTo>
                    <a:lnTo>
                      <a:pt x="1230" y="381"/>
                    </a:lnTo>
                    <a:lnTo>
                      <a:pt x="1229" y="380"/>
                    </a:lnTo>
                    <a:lnTo>
                      <a:pt x="1228" y="379"/>
                    </a:lnTo>
                    <a:lnTo>
                      <a:pt x="1226" y="379"/>
                    </a:lnTo>
                    <a:lnTo>
                      <a:pt x="1224" y="379"/>
                    </a:lnTo>
                    <a:lnTo>
                      <a:pt x="1223" y="380"/>
                    </a:lnTo>
                    <a:lnTo>
                      <a:pt x="1222" y="381"/>
                    </a:lnTo>
                    <a:lnTo>
                      <a:pt x="1222" y="382"/>
                    </a:lnTo>
                    <a:lnTo>
                      <a:pt x="1212" y="382"/>
                    </a:lnTo>
                    <a:lnTo>
                      <a:pt x="1212" y="381"/>
                    </a:lnTo>
                    <a:lnTo>
                      <a:pt x="1211" y="380"/>
                    </a:lnTo>
                    <a:lnTo>
                      <a:pt x="1209" y="379"/>
                    </a:lnTo>
                    <a:lnTo>
                      <a:pt x="1208" y="379"/>
                    </a:lnTo>
                    <a:lnTo>
                      <a:pt x="1206" y="379"/>
                    </a:lnTo>
                    <a:lnTo>
                      <a:pt x="1204" y="380"/>
                    </a:lnTo>
                    <a:lnTo>
                      <a:pt x="1204" y="381"/>
                    </a:lnTo>
                    <a:lnTo>
                      <a:pt x="1203" y="382"/>
                    </a:lnTo>
                    <a:lnTo>
                      <a:pt x="1200" y="382"/>
                    </a:lnTo>
                    <a:lnTo>
                      <a:pt x="1199" y="380"/>
                    </a:lnTo>
                    <a:lnTo>
                      <a:pt x="1199" y="379"/>
                    </a:lnTo>
                    <a:lnTo>
                      <a:pt x="1197" y="377"/>
                    </a:lnTo>
                    <a:lnTo>
                      <a:pt x="1195" y="376"/>
                    </a:lnTo>
                    <a:lnTo>
                      <a:pt x="1193" y="376"/>
                    </a:lnTo>
                    <a:lnTo>
                      <a:pt x="1190" y="376"/>
                    </a:lnTo>
                    <a:lnTo>
                      <a:pt x="1188" y="376"/>
                    </a:lnTo>
                    <a:lnTo>
                      <a:pt x="1186" y="377"/>
                    </a:lnTo>
                    <a:lnTo>
                      <a:pt x="1184" y="379"/>
                    </a:lnTo>
                    <a:lnTo>
                      <a:pt x="1183" y="380"/>
                    </a:lnTo>
                    <a:lnTo>
                      <a:pt x="1183" y="382"/>
                    </a:lnTo>
                    <a:lnTo>
                      <a:pt x="1174" y="382"/>
                    </a:lnTo>
                    <a:lnTo>
                      <a:pt x="1174" y="381"/>
                    </a:lnTo>
                    <a:lnTo>
                      <a:pt x="1173" y="380"/>
                    </a:lnTo>
                    <a:lnTo>
                      <a:pt x="1171" y="379"/>
                    </a:lnTo>
                    <a:lnTo>
                      <a:pt x="1170" y="379"/>
                    </a:lnTo>
                    <a:lnTo>
                      <a:pt x="1168" y="379"/>
                    </a:lnTo>
                    <a:lnTo>
                      <a:pt x="1166" y="380"/>
                    </a:lnTo>
                    <a:lnTo>
                      <a:pt x="1165" y="381"/>
                    </a:lnTo>
                    <a:lnTo>
                      <a:pt x="1165" y="382"/>
                    </a:lnTo>
                    <a:lnTo>
                      <a:pt x="1160" y="382"/>
                    </a:lnTo>
                    <a:lnTo>
                      <a:pt x="1159" y="381"/>
                    </a:lnTo>
                    <a:lnTo>
                      <a:pt x="1159" y="380"/>
                    </a:lnTo>
                    <a:lnTo>
                      <a:pt x="1157" y="379"/>
                    </a:lnTo>
                    <a:lnTo>
                      <a:pt x="1155" y="379"/>
                    </a:lnTo>
                    <a:lnTo>
                      <a:pt x="1154" y="379"/>
                    </a:lnTo>
                    <a:lnTo>
                      <a:pt x="1152" y="380"/>
                    </a:lnTo>
                    <a:lnTo>
                      <a:pt x="1151" y="381"/>
                    </a:lnTo>
                    <a:lnTo>
                      <a:pt x="1151" y="382"/>
                    </a:lnTo>
                    <a:lnTo>
                      <a:pt x="1138" y="382"/>
                    </a:lnTo>
                    <a:lnTo>
                      <a:pt x="1137" y="381"/>
                    </a:lnTo>
                    <a:lnTo>
                      <a:pt x="1137" y="380"/>
                    </a:lnTo>
                    <a:lnTo>
                      <a:pt x="1135" y="379"/>
                    </a:lnTo>
                    <a:lnTo>
                      <a:pt x="1133" y="379"/>
                    </a:lnTo>
                    <a:lnTo>
                      <a:pt x="1132" y="379"/>
                    </a:lnTo>
                    <a:lnTo>
                      <a:pt x="1130" y="380"/>
                    </a:lnTo>
                    <a:lnTo>
                      <a:pt x="1129" y="381"/>
                    </a:lnTo>
                    <a:lnTo>
                      <a:pt x="1129" y="382"/>
                    </a:lnTo>
                    <a:lnTo>
                      <a:pt x="1107" y="382"/>
                    </a:lnTo>
                    <a:lnTo>
                      <a:pt x="1107" y="381"/>
                    </a:lnTo>
                    <a:lnTo>
                      <a:pt x="1106" y="380"/>
                    </a:lnTo>
                    <a:lnTo>
                      <a:pt x="1105" y="379"/>
                    </a:lnTo>
                    <a:lnTo>
                      <a:pt x="1103" y="379"/>
                    </a:lnTo>
                    <a:lnTo>
                      <a:pt x="1101" y="379"/>
                    </a:lnTo>
                    <a:lnTo>
                      <a:pt x="1100" y="380"/>
                    </a:lnTo>
                    <a:lnTo>
                      <a:pt x="1099" y="381"/>
                    </a:lnTo>
                    <a:lnTo>
                      <a:pt x="1098" y="382"/>
                    </a:lnTo>
                    <a:lnTo>
                      <a:pt x="1087" y="382"/>
                    </a:lnTo>
                    <a:lnTo>
                      <a:pt x="1087" y="381"/>
                    </a:lnTo>
                    <a:lnTo>
                      <a:pt x="1086" y="380"/>
                    </a:lnTo>
                    <a:lnTo>
                      <a:pt x="1084" y="379"/>
                    </a:lnTo>
                    <a:lnTo>
                      <a:pt x="1083" y="379"/>
                    </a:lnTo>
                    <a:lnTo>
                      <a:pt x="1081" y="379"/>
                    </a:lnTo>
                    <a:lnTo>
                      <a:pt x="1079" y="380"/>
                    </a:lnTo>
                    <a:lnTo>
                      <a:pt x="1079" y="381"/>
                    </a:lnTo>
                    <a:lnTo>
                      <a:pt x="1078" y="382"/>
                    </a:lnTo>
                    <a:lnTo>
                      <a:pt x="1040" y="382"/>
                    </a:lnTo>
                    <a:lnTo>
                      <a:pt x="1039" y="381"/>
                    </a:lnTo>
                    <a:lnTo>
                      <a:pt x="1039" y="380"/>
                    </a:lnTo>
                    <a:lnTo>
                      <a:pt x="1037" y="379"/>
                    </a:lnTo>
                    <a:lnTo>
                      <a:pt x="1035" y="379"/>
                    </a:lnTo>
                    <a:lnTo>
                      <a:pt x="1034" y="379"/>
                    </a:lnTo>
                    <a:lnTo>
                      <a:pt x="1032" y="380"/>
                    </a:lnTo>
                    <a:lnTo>
                      <a:pt x="1031" y="381"/>
                    </a:lnTo>
                    <a:lnTo>
                      <a:pt x="1031" y="382"/>
                    </a:lnTo>
                    <a:lnTo>
                      <a:pt x="1025" y="382"/>
                    </a:lnTo>
                    <a:lnTo>
                      <a:pt x="1024" y="381"/>
                    </a:lnTo>
                    <a:lnTo>
                      <a:pt x="1023" y="380"/>
                    </a:lnTo>
                    <a:lnTo>
                      <a:pt x="1022" y="379"/>
                    </a:lnTo>
                    <a:lnTo>
                      <a:pt x="1020" y="379"/>
                    </a:lnTo>
                    <a:lnTo>
                      <a:pt x="1018" y="379"/>
                    </a:lnTo>
                    <a:lnTo>
                      <a:pt x="1017" y="380"/>
                    </a:lnTo>
                    <a:lnTo>
                      <a:pt x="1016" y="381"/>
                    </a:lnTo>
                    <a:lnTo>
                      <a:pt x="1016" y="382"/>
                    </a:lnTo>
                    <a:lnTo>
                      <a:pt x="1012" y="382"/>
                    </a:lnTo>
                    <a:lnTo>
                      <a:pt x="1011" y="381"/>
                    </a:lnTo>
                    <a:lnTo>
                      <a:pt x="1010" y="380"/>
                    </a:lnTo>
                    <a:lnTo>
                      <a:pt x="1009" y="379"/>
                    </a:lnTo>
                    <a:lnTo>
                      <a:pt x="1007" y="379"/>
                    </a:lnTo>
                    <a:lnTo>
                      <a:pt x="1005" y="379"/>
                    </a:lnTo>
                    <a:lnTo>
                      <a:pt x="1004" y="380"/>
                    </a:lnTo>
                    <a:lnTo>
                      <a:pt x="1003" y="381"/>
                    </a:lnTo>
                    <a:lnTo>
                      <a:pt x="1003" y="382"/>
                    </a:lnTo>
                    <a:lnTo>
                      <a:pt x="974" y="382"/>
                    </a:lnTo>
                    <a:lnTo>
                      <a:pt x="974" y="380"/>
                    </a:lnTo>
                    <a:lnTo>
                      <a:pt x="973" y="379"/>
                    </a:lnTo>
                    <a:lnTo>
                      <a:pt x="971" y="377"/>
                    </a:lnTo>
                    <a:lnTo>
                      <a:pt x="969" y="376"/>
                    </a:lnTo>
                    <a:lnTo>
                      <a:pt x="967" y="376"/>
                    </a:lnTo>
                    <a:lnTo>
                      <a:pt x="964" y="376"/>
                    </a:lnTo>
                    <a:lnTo>
                      <a:pt x="962" y="376"/>
                    </a:lnTo>
                    <a:lnTo>
                      <a:pt x="960" y="377"/>
                    </a:lnTo>
                    <a:lnTo>
                      <a:pt x="958" y="379"/>
                    </a:lnTo>
                    <a:lnTo>
                      <a:pt x="957" y="380"/>
                    </a:lnTo>
                    <a:lnTo>
                      <a:pt x="957" y="382"/>
                    </a:lnTo>
                    <a:lnTo>
                      <a:pt x="934" y="382"/>
                    </a:lnTo>
                    <a:lnTo>
                      <a:pt x="933" y="381"/>
                    </a:lnTo>
                    <a:lnTo>
                      <a:pt x="932" y="380"/>
                    </a:lnTo>
                    <a:lnTo>
                      <a:pt x="931" y="379"/>
                    </a:lnTo>
                    <a:lnTo>
                      <a:pt x="929" y="379"/>
                    </a:lnTo>
                    <a:lnTo>
                      <a:pt x="927" y="379"/>
                    </a:lnTo>
                    <a:lnTo>
                      <a:pt x="926" y="380"/>
                    </a:lnTo>
                    <a:lnTo>
                      <a:pt x="925" y="381"/>
                    </a:lnTo>
                    <a:lnTo>
                      <a:pt x="925" y="382"/>
                    </a:lnTo>
                    <a:lnTo>
                      <a:pt x="918" y="382"/>
                    </a:lnTo>
                    <a:lnTo>
                      <a:pt x="918" y="381"/>
                    </a:lnTo>
                    <a:lnTo>
                      <a:pt x="917" y="380"/>
                    </a:lnTo>
                    <a:lnTo>
                      <a:pt x="916" y="379"/>
                    </a:lnTo>
                    <a:lnTo>
                      <a:pt x="914" y="379"/>
                    </a:lnTo>
                    <a:lnTo>
                      <a:pt x="912" y="379"/>
                    </a:lnTo>
                    <a:lnTo>
                      <a:pt x="911" y="380"/>
                    </a:lnTo>
                    <a:lnTo>
                      <a:pt x="910" y="381"/>
                    </a:lnTo>
                    <a:lnTo>
                      <a:pt x="909" y="382"/>
                    </a:lnTo>
                    <a:lnTo>
                      <a:pt x="890" y="382"/>
                    </a:lnTo>
                    <a:lnTo>
                      <a:pt x="889" y="381"/>
                    </a:lnTo>
                    <a:lnTo>
                      <a:pt x="888" y="380"/>
                    </a:lnTo>
                    <a:lnTo>
                      <a:pt x="887" y="379"/>
                    </a:lnTo>
                    <a:lnTo>
                      <a:pt x="885" y="379"/>
                    </a:lnTo>
                    <a:lnTo>
                      <a:pt x="883" y="379"/>
                    </a:lnTo>
                    <a:lnTo>
                      <a:pt x="882" y="380"/>
                    </a:lnTo>
                    <a:lnTo>
                      <a:pt x="881" y="381"/>
                    </a:lnTo>
                    <a:lnTo>
                      <a:pt x="881" y="382"/>
                    </a:lnTo>
                    <a:lnTo>
                      <a:pt x="638" y="382"/>
                    </a:lnTo>
                    <a:lnTo>
                      <a:pt x="637" y="381"/>
                    </a:lnTo>
                    <a:lnTo>
                      <a:pt x="637" y="380"/>
                    </a:lnTo>
                    <a:lnTo>
                      <a:pt x="635" y="379"/>
                    </a:lnTo>
                    <a:lnTo>
                      <a:pt x="633" y="379"/>
                    </a:lnTo>
                    <a:lnTo>
                      <a:pt x="632" y="379"/>
                    </a:lnTo>
                    <a:lnTo>
                      <a:pt x="630" y="380"/>
                    </a:lnTo>
                    <a:lnTo>
                      <a:pt x="629" y="381"/>
                    </a:lnTo>
                    <a:lnTo>
                      <a:pt x="629" y="382"/>
                    </a:lnTo>
                    <a:lnTo>
                      <a:pt x="617" y="382"/>
                    </a:lnTo>
                    <a:lnTo>
                      <a:pt x="617" y="381"/>
                    </a:lnTo>
                    <a:lnTo>
                      <a:pt x="616" y="380"/>
                    </a:lnTo>
                    <a:lnTo>
                      <a:pt x="615" y="379"/>
                    </a:lnTo>
                    <a:lnTo>
                      <a:pt x="613" y="379"/>
                    </a:lnTo>
                    <a:lnTo>
                      <a:pt x="611" y="379"/>
                    </a:lnTo>
                    <a:lnTo>
                      <a:pt x="610" y="380"/>
                    </a:lnTo>
                    <a:lnTo>
                      <a:pt x="609" y="381"/>
                    </a:lnTo>
                    <a:lnTo>
                      <a:pt x="608" y="382"/>
                    </a:lnTo>
                    <a:lnTo>
                      <a:pt x="565" y="382"/>
                    </a:lnTo>
                    <a:lnTo>
                      <a:pt x="565" y="381"/>
                    </a:lnTo>
                    <a:lnTo>
                      <a:pt x="564" y="380"/>
                    </a:lnTo>
                    <a:lnTo>
                      <a:pt x="563" y="379"/>
                    </a:lnTo>
                    <a:lnTo>
                      <a:pt x="561" y="379"/>
                    </a:lnTo>
                    <a:lnTo>
                      <a:pt x="559" y="379"/>
                    </a:lnTo>
                    <a:lnTo>
                      <a:pt x="558" y="380"/>
                    </a:lnTo>
                    <a:lnTo>
                      <a:pt x="557" y="381"/>
                    </a:lnTo>
                    <a:lnTo>
                      <a:pt x="556" y="382"/>
                    </a:lnTo>
                    <a:lnTo>
                      <a:pt x="554" y="382"/>
                    </a:lnTo>
                    <a:lnTo>
                      <a:pt x="553" y="381"/>
                    </a:lnTo>
                    <a:lnTo>
                      <a:pt x="552" y="380"/>
                    </a:lnTo>
                    <a:lnTo>
                      <a:pt x="551" y="379"/>
                    </a:lnTo>
                    <a:lnTo>
                      <a:pt x="549" y="379"/>
                    </a:lnTo>
                    <a:lnTo>
                      <a:pt x="547" y="379"/>
                    </a:lnTo>
                    <a:lnTo>
                      <a:pt x="546" y="380"/>
                    </a:lnTo>
                    <a:lnTo>
                      <a:pt x="545" y="381"/>
                    </a:lnTo>
                    <a:lnTo>
                      <a:pt x="545" y="382"/>
                    </a:lnTo>
                    <a:lnTo>
                      <a:pt x="493" y="382"/>
                    </a:lnTo>
                    <a:lnTo>
                      <a:pt x="492" y="381"/>
                    </a:lnTo>
                    <a:lnTo>
                      <a:pt x="491" y="380"/>
                    </a:lnTo>
                    <a:lnTo>
                      <a:pt x="490" y="379"/>
                    </a:lnTo>
                    <a:lnTo>
                      <a:pt x="488" y="379"/>
                    </a:lnTo>
                    <a:lnTo>
                      <a:pt x="487" y="379"/>
                    </a:lnTo>
                    <a:lnTo>
                      <a:pt x="485" y="380"/>
                    </a:lnTo>
                    <a:lnTo>
                      <a:pt x="484" y="381"/>
                    </a:lnTo>
                    <a:lnTo>
                      <a:pt x="484" y="382"/>
                    </a:lnTo>
                    <a:lnTo>
                      <a:pt x="464" y="382"/>
                    </a:lnTo>
                    <a:lnTo>
                      <a:pt x="464" y="381"/>
                    </a:lnTo>
                    <a:lnTo>
                      <a:pt x="463" y="380"/>
                    </a:lnTo>
                    <a:lnTo>
                      <a:pt x="461" y="379"/>
                    </a:lnTo>
                    <a:lnTo>
                      <a:pt x="460" y="379"/>
                    </a:lnTo>
                    <a:lnTo>
                      <a:pt x="458" y="379"/>
                    </a:lnTo>
                    <a:lnTo>
                      <a:pt x="456" y="380"/>
                    </a:lnTo>
                    <a:lnTo>
                      <a:pt x="456" y="381"/>
                    </a:lnTo>
                    <a:lnTo>
                      <a:pt x="455" y="382"/>
                    </a:lnTo>
                    <a:lnTo>
                      <a:pt x="439" y="382"/>
                    </a:lnTo>
                    <a:lnTo>
                      <a:pt x="438" y="381"/>
                    </a:lnTo>
                    <a:lnTo>
                      <a:pt x="437" y="380"/>
                    </a:lnTo>
                    <a:lnTo>
                      <a:pt x="436" y="379"/>
                    </a:lnTo>
                    <a:lnTo>
                      <a:pt x="434" y="379"/>
                    </a:lnTo>
                    <a:lnTo>
                      <a:pt x="432" y="379"/>
                    </a:lnTo>
                    <a:lnTo>
                      <a:pt x="431" y="380"/>
                    </a:lnTo>
                    <a:lnTo>
                      <a:pt x="430" y="381"/>
                    </a:lnTo>
                    <a:lnTo>
                      <a:pt x="430" y="382"/>
                    </a:lnTo>
                    <a:lnTo>
                      <a:pt x="423" y="382"/>
                    </a:lnTo>
                    <a:lnTo>
                      <a:pt x="423" y="381"/>
                    </a:lnTo>
                    <a:lnTo>
                      <a:pt x="422" y="380"/>
                    </a:lnTo>
                    <a:lnTo>
                      <a:pt x="421" y="379"/>
                    </a:lnTo>
                    <a:lnTo>
                      <a:pt x="419" y="379"/>
                    </a:lnTo>
                    <a:lnTo>
                      <a:pt x="417" y="379"/>
                    </a:lnTo>
                    <a:lnTo>
                      <a:pt x="416" y="380"/>
                    </a:lnTo>
                    <a:lnTo>
                      <a:pt x="415" y="381"/>
                    </a:lnTo>
                    <a:lnTo>
                      <a:pt x="415" y="382"/>
                    </a:lnTo>
                    <a:lnTo>
                      <a:pt x="412" y="382"/>
                    </a:lnTo>
                    <a:lnTo>
                      <a:pt x="411" y="381"/>
                    </a:lnTo>
                    <a:lnTo>
                      <a:pt x="410" y="380"/>
                    </a:lnTo>
                    <a:lnTo>
                      <a:pt x="409" y="379"/>
                    </a:lnTo>
                    <a:lnTo>
                      <a:pt x="407" y="379"/>
                    </a:lnTo>
                    <a:lnTo>
                      <a:pt x="405" y="379"/>
                    </a:lnTo>
                    <a:lnTo>
                      <a:pt x="404" y="380"/>
                    </a:lnTo>
                    <a:lnTo>
                      <a:pt x="403" y="381"/>
                    </a:lnTo>
                    <a:lnTo>
                      <a:pt x="403" y="382"/>
                    </a:lnTo>
                    <a:lnTo>
                      <a:pt x="399" y="382"/>
                    </a:lnTo>
                    <a:lnTo>
                      <a:pt x="399" y="381"/>
                    </a:lnTo>
                    <a:lnTo>
                      <a:pt x="398" y="380"/>
                    </a:lnTo>
                    <a:lnTo>
                      <a:pt x="396" y="379"/>
                    </a:lnTo>
                    <a:lnTo>
                      <a:pt x="395" y="379"/>
                    </a:lnTo>
                    <a:lnTo>
                      <a:pt x="393" y="379"/>
                    </a:lnTo>
                    <a:lnTo>
                      <a:pt x="391" y="380"/>
                    </a:lnTo>
                    <a:lnTo>
                      <a:pt x="391" y="381"/>
                    </a:lnTo>
                    <a:lnTo>
                      <a:pt x="390" y="382"/>
                    </a:lnTo>
                    <a:lnTo>
                      <a:pt x="277" y="382"/>
                    </a:lnTo>
                    <a:lnTo>
                      <a:pt x="276" y="381"/>
                    </a:lnTo>
                    <a:lnTo>
                      <a:pt x="275" y="380"/>
                    </a:lnTo>
                    <a:lnTo>
                      <a:pt x="274" y="379"/>
                    </a:lnTo>
                    <a:lnTo>
                      <a:pt x="272" y="379"/>
                    </a:lnTo>
                    <a:lnTo>
                      <a:pt x="270" y="379"/>
                    </a:lnTo>
                    <a:lnTo>
                      <a:pt x="269" y="380"/>
                    </a:lnTo>
                    <a:lnTo>
                      <a:pt x="268" y="381"/>
                    </a:lnTo>
                    <a:lnTo>
                      <a:pt x="268" y="382"/>
                    </a:lnTo>
                    <a:lnTo>
                      <a:pt x="124" y="382"/>
                    </a:lnTo>
                    <a:lnTo>
                      <a:pt x="124" y="381"/>
                    </a:lnTo>
                    <a:lnTo>
                      <a:pt x="123" y="380"/>
                    </a:lnTo>
                    <a:lnTo>
                      <a:pt x="121" y="379"/>
                    </a:lnTo>
                    <a:lnTo>
                      <a:pt x="119" y="379"/>
                    </a:lnTo>
                    <a:lnTo>
                      <a:pt x="118" y="379"/>
                    </a:lnTo>
                    <a:lnTo>
                      <a:pt x="116" y="380"/>
                    </a:lnTo>
                    <a:lnTo>
                      <a:pt x="115" y="381"/>
                    </a:lnTo>
                    <a:lnTo>
                      <a:pt x="115" y="382"/>
                    </a:lnTo>
                    <a:lnTo>
                      <a:pt x="108" y="382"/>
                    </a:lnTo>
                    <a:lnTo>
                      <a:pt x="108" y="381"/>
                    </a:lnTo>
                    <a:lnTo>
                      <a:pt x="107" y="380"/>
                    </a:lnTo>
                    <a:lnTo>
                      <a:pt x="106" y="379"/>
                    </a:lnTo>
                    <a:lnTo>
                      <a:pt x="104" y="379"/>
                    </a:lnTo>
                    <a:lnTo>
                      <a:pt x="102" y="379"/>
                    </a:lnTo>
                    <a:lnTo>
                      <a:pt x="101" y="380"/>
                    </a:lnTo>
                    <a:lnTo>
                      <a:pt x="100" y="381"/>
                    </a:lnTo>
                    <a:lnTo>
                      <a:pt x="99" y="382"/>
                    </a:lnTo>
                    <a:lnTo>
                      <a:pt x="61" y="382"/>
                    </a:lnTo>
                    <a:lnTo>
                      <a:pt x="60" y="381"/>
                    </a:lnTo>
                    <a:lnTo>
                      <a:pt x="59" y="380"/>
                    </a:lnTo>
                    <a:lnTo>
                      <a:pt x="58" y="379"/>
                    </a:lnTo>
                    <a:lnTo>
                      <a:pt x="56" y="379"/>
                    </a:lnTo>
                    <a:lnTo>
                      <a:pt x="54" y="379"/>
                    </a:lnTo>
                    <a:lnTo>
                      <a:pt x="53" y="380"/>
                    </a:lnTo>
                    <a:lnTo>
                      <a:pt x="52" y="381"/>
                    </a:lnTo>
                    <a:lnTo>
                      <a:pt x="52" y="382"/>
                    </a:lnTo>
                    <a:lnTo>
                      <a:pt x="38" y="382"/>
                    </a:lnTo>
                    <a:lnTo>
                      <a:pt x="38" y="381"/>
                    </a:lnTo>
                    <a:lnTo>
                      <a:pt x="37" y="380"/>
                    </a:lnTo>
                    <a:lnTo>
                      <a:pt x="35" y="379"/>
                    </a:lnTo>
                    <a:lnTo>
                      <a:pt x="34" y="379"/>
                    </a:lnTo>
                    <a:lnTo>
                      <a:pt x="32" y="379"/>
                    </a:lnTo>
                    <a:lnTo>
                      <a:pt x="30" y="380"/>
                    </a:lnTo>
                    <a:lnTo>
                      <a:pt x="29" y="381"/>
                    </a:lnTo>
                    <a:lnTo>
                      <a:pt x="29" y="382"/>
                    </a:lnTo>
                    <a:lnTo>
                      <a:pt x="20" y="382"/>
                    </a:lnTo>
                    <a:lnTo>
                      <a:pt x="20" y="381"/>
                    </a:lnTo>
                    <a:lnTo>
                      <a:pt x="19" y="380"/>
                    </a:lnTo>
                    <a:lnTo>
                      <a:pt x="17" y="379"/>
                    </a:lnTo>
                    <a:lnTo>
                      <a:pt x="16" y="379"/>
                    </a:lnTo>
                    <a:lnTo>
                      <a:pt x="14" y="379"/>
                    </a:lnTo>
                    <a:lnTo>
                      <a:pt x="12" y="380"/>
                    </a:lnTo>
                    <a:lnTo>
                      <a:pt x="11" y="381"/>
                    </a:lnTo>
                    <a:lnTo>
                      <a:pt x="11" y="382"/>
                    </a:lnTo>
                    <a:lnTo>
                      <a:pt x="0" y="382"/>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55" name="Freeform 887"/>
              <p:cNvSpPr>
                <a:spLocks/>
              </p:cNvSpPr>
              <p:nvPr/>
            </p:nvSpPr>
            <p:spPr bwMode="auto">
              <a:xfrm>
                <a:off x="4447" y="1977"/>
                <a:ext cx="12" cy="11"/>
              </a:xfrm>
              <a:custGeom>
                <a:avLst/>
                <a:gdLst>
                  <a:gd name="T0" fmla="*/ 0 w 12"/>
                  <a:gd name="T1" fmla="*/ 10 h 11"/>
                  <a:gd name="T2" fmla="*/ 6 w 12"/>
                  <a:gd name="T3" fmla="*/ 0 h 11"/>
                  <a:gd name="T4" fmla="*/ 12 w 12"/>
                  <a:gd name="T5" fmla="*/ 10 h 11"/>
                  <a:gd name="T6" fmla="*/ 9 w 12"/>
                  <a:gd name="T7" fmla="*/ 10 h 11"/>
                  <a:gd name="T8" fmla="*/ 6 w 12"/>
                  <a:gd name="T9" fmla="*/ 11 h 11"/>
                  <a:gd name="T10" fmla="*/ 3 w 12"/>
                  <a:gd name="T11" fmla="*/ 10 h 11"/>
                  <a:gd name="T12" fmla="*/ 0 w 12"/>
                  <a:gd name="T13" fmla="*/ 10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0" y="10"/>
                    </a:moveTo>
                    <a:lnTo>
                      <a:pt x="6" y="0"/>
                    </a:lnTo>
                    <a:lnTo>
                      <a:pt x="12" y="10"/>
                    </a:lnTo>
                    <a:lnTo>
                      <a:pt x="9" y="10"/>
                    </a:lnTo>
                    <a:lnTo>
                      <a:pt x="6" y="11"/>
                    </a:lnTo>
                    <a:lnTo>
                      <a:pt x="3" y="10"/>
                    </a:lnTo>
                    <a:lnTo>
                      <a:pt x="0" y="1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56" name="Freeform 888"/>
              <p:cNvSpPr>
                <a:spLocks/>
              </p:cNvSpPr>
              <p:nvPr/>
            </p:nvSpPr>
            <p:spPr bwMode="auto">
              <a:xfrm>
                <a:off x="2657" y="2365"/>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57" name="Freeform 889"/>
              <p:cNvSpPr>
                <a:spLocks/>
              </p:cNvSpPr>
              <p:nvPr/>
            </p:nvSpPr>
            <p:spPr bwMode="auto">
              <a:xfrm>
                <a:off x="533" y="1383"/>
                <a:ext cx="1952" cy="2150"/>
              </a:xfrm>
              <a:custGeom>
                <a:avLst/>
                <a:gdLst>
                  <a:gd name="T0" fmla="*/ 1952 w 1952"/>
                  <a:gd name="T1" fmla="*/ 2110 h 2150"/>
                  <a:gd name="T2" fmla="*/ 1944 w 1952"/>
                  <a:gd name="T3" fmla="*/ 2112 h 2150"/>
                  <a:gd name="T4" fmla="*/ 1638 w 1952"/>
                  <a:gd name="T5" fmla="*/ 2112 h 2150"/>
                  <a:gd name="T6" fmla="*/ 1638 w 1952"/>
                  <a:gd name="T7" fmla="*/ 2150 h 2150"/>
                  <a:gd name="T8" fmla="*/ 884 w 1952"/>
                  <a:gd name="T9" fmla="*/ 2150 h 2150"/>
                  <a:gd name="T10" fmla="*/ 884 w 1952"/>
                  <a:gd name="T11" fmla="*/ 2148 h 2150"/>
                  <a:gd name="T12" fmla="*/ 883 w 1952"/>
                  <a:gd name="T13" fmla="*/ 2147 h 2150"/>
                  <a:gd name="T14" fmla="*/ 882 w 1952"/>
                  <a:gd name="T15" fmla="*/ 2147 h 2150"/>
                  <a:gd name="T16" fmla="*/ 880 w 1952"/>
                  <a:gd name="T17" fmla="*/ 2146 h 2150"/>
                  <a:gd name="T18" fmla="*/ 878 w 1952"/>
                  <a:gd name="T19" fmla="*/ 2147 h 2150"/>
                  <a:gd name="T20" fmla="*/ 877 w 1952"/>
                  <a:gd name="T21" fmla="*/ 2147 h 2150"/>
                  <a:gd name="T22" fmla="*/ 876 w 1952"/>
                  <a:gd name="T23" fmla="*/ 2148 h 2150"/>
                  <a:gd name="T24" fmla="*/ 875 w 1952"/>
                  <a:gd name="T25" fmla="*/ 2150 h 2150"/>
                  <a:gd name="T26" fmla="*/ 0 w 1952"/>
                  <a:gd name="T27" fmla="*/ 2150 h 2150"/>
                  <a:gd name="T28" fmla="*/ 0 w 1952"/>
                  <a:gd name="T29" fmla="*/ 52 h 2150"/>
                  <a:gd name="T30" fmla="*/ 276 w 1952"/>
                  <a:gd name="T31" fmla="*/ 52 h 2150"/>
                  <a:gd name="T32" fmla="*/ 277 w 1952"/>
                  <a:gd name="T33" fmla="*/ 51 h 2150"/>
                  <a:gd name="T34" fmla="*/ 278 w 1952"/>
                  <a:gd name="T35" fmla="*/ 50 h 2150"/>
                  <a:gd name="T36" fmla="*/ 279 w 1952"/>
                  <a:gd name="T37" fmla="*/ 49 h 2150"/>
                  <a:gd name="T38" fmla="*/ 281 w 1952"/>
                  <a:gd name="T39" fmla="*/ 48 h 2150"/>
                  <a:gd name="T40" fmla="*/ 283 w 1952"/>
                  <a:gd name="T41" fmla="*/ 49 h 2150"/>
                  <a:gd name="T42" fmla="*/ 284 w 1952"/>
                  <a:gd name="T43" fmla="*/ 50 h 2150"/>
                  <a:gd name="T44" fmla="*/ 285 w 1952"/>
                  <a:gd name="T45" fmla="*/ 51 h 2150"/>
                  <a:gd name="T46" fmla="*/ 285 w 1952"/>
                  <a:gd name="T47" fmla="*/ 52 h 2150"/>
                  <a:gd name="T48" fmla="*/ 336 w 1952"/>
                  <a:gd name="T49" fmla="*/ 52 h 2150"/>
                  <a:gd name="T50" fmla="*/ 336 w 1952"/>
                  <a:gd name="T51" fmla="*/ 3 h 2150"/>
                  <a:gd name="T52" fmla="*/ 345 w 1952"/>
                  <a:gd name="T53" fmla="*/ 3 h 2150"/>
                  <a:gd name="T54" fmla="*/ 345 w 1952"/>
                  <a:gd name="T55" fmla="*/ 2 h 2150"/>
                  <a:gd name="T56" fmla="*/ 346 w 1952"/>
                  <a:gd name="T57" fmla="*/ 1 h 2150"/>
                  <a:gd name="T58" fmla="*/ 348 w 1952"/>
                  <a:gd name="T59" fmla="*/ 0 h 2150"/>
                  <a:gd name="T60" fmla="*/ 350 w 1952"/>
                  <a:gd name="T61" fmla="*/ 0 h 2150"/>
                  <a:gd name="T62" fmla="*/ 351 w 1952"/>
                  <a:gd name="T63" fmla="*/ 0 h 2150"/>
                  <a:gd name="T64" fmla="*/ 353 w 1952"/>
                  <a:gd name="T65" fmla="*/ 1 h 2150"/>
                  <a:gd name="T66" fmla="*/ 354 w 1952"/>
                  <a:gd name="T67" fmla="*/ 2 h 2150"/>
                  <a:gd name="T68" fmla="*/ 354 w 1952"/>
                  <a:gd name="T69" fmla="*/ 3 h 2150"/>
                  <a:gd name="T70" fmla="*/ 442 w 1952"/>
                  <a:gd name="T71" fmla="*/ 3 h 21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52"/>
                  <a:gd name="T109" fmla="*/ 0 h 2150"/>
                  <a:gd name="T110" fmla="*/ 1952 w 1952"/>
                  <a:gd name="T111" fmla="*/ 2150 h 215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52" h="2150">
                    <a:moveTo>
                      <a:pt x="1952" y="2110"/>
                    </a:moveTo>
                    <a:lnTo>
                      <a:pt x="1944" y="2112"/>
                    </a:lnTo>
                    <a:lnTo>
                      <a:pt x="1638" y="2112"/>
                    </a:lnTo>
                    <a:lnTo>
                      <a:pt x="1638" y="2150"/>
                    </a:lnTo>
                    <a:lnTo>
                      <a:pt x="884" y="2150"/>
                    </a:lnTo>
                    <a:lnTo>
                      <a:pt x="884" y="2148"/>
                    </a:lnTo>
                    <a:lnTo>
                      <a:pt x="883" y="2147"/>
                    </a:lnTo>
                    <a:lnTo>
                      <a:pt x="882" y="2147"/>
                    </a:lnTo>
                    <a:lnTo>
                      <a:pt x="880" y="2146"/>
                    </a:lnTo>
                    <a:lnTo>
                      <a:pt x="878" y="2147"/>
                    </a:lnTo>
                    <a:lnTo>
                      <a:pt x="877" y="2147"/>
                    </a:lnTo>
                    <a:lnTo>
                      <a:pt x="876" y="2148"/>
                    </a:lnTo>
                    <a:lnTo>
                      <a:pt x="875" y="2150"/>
                    </a:lnTo>
                    <a:lnTo>
                      <a:pt x="0" y="2150"/>
                    </a:lnTo>
                    <a:lnTo>
                      <a:pt x="0" y="52"/>
                    </a:lnTo>
                    <a:lnTo>
                      <a:pt x="276" y="52"/>
                    </a:lnTo>
                    <a:lnTo>
                      <a:pt x="277" y="51"/>
                    </a:lnTo>
                    <a:lnTo>
                      <a:pt x="278" y="50"/>
                    </a:lnTo>
                    <a:lnTo>
                      <a:pt x="279" y="49"/>
                    </a:lnTo>
                    <a:lnTo>
                      <a:pt x="281" y="48"/>
                    </a:lnTo>
                    <a:lnTo>
                      <a:pt x="283" y="49"/>
                    </a:lnTo>
                    <a:lnTo>
                      <a:pt x="284" y="50"/>
                    </a:lnTo>
                    <a:lnTo>
                      <a:pt x="285" y="51"/>
                    </a:lnTo>
                    <a:lnTo>
                      <a:pt x="285" y="52"/>
                    </a:lnTo>
                    <a:lnTo>
                      <a:pt x="336" y="52"/>
                    </a:lnTo>
                    <a:lnTo>
                      <a:pt x="336" y="3"/>
                    </a:lnTo>
                    <a:lnTo>
                      <a:pt x="345" y="3"/>
                    </a:lnTo>
                    <a:lnTo>
                      <a:pt x="345" y="2"/>
                    </a:lnTo>
                    <a:lnTo>
                      <a:pt x="346" y="1"/>
                    </a:lnTo>
                    <a:lnTo>
                      <a:pt x="348" y="0"/>
                    </a:lnTo>
                    <a:lnTo>
                      <a:pt x="350" y="0"/>
                    </a:lnTo>
                    <a:lnTo>
                      <a:pt x="351" y="0"/>
                    </a:lnTo>
                    <a:lnTo>
                      <a:pt x="353" y="1"/>
                    </a:lnTo>
                    <a:lnTo>
                      <a:pt x="354" y="2"/>
                    </a:lnTo>
                    <a:lnTo>
                      <a:pt x="354" y="3"/>
                    </a:lnTo>
                    <a:lnTo>
                      <a:pt x="442" y="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58" name="Freeform 890"/>
              <p:cNvSpPr>
                <a:spLocks/>
              </p:cNvSpPr>
              <p:nvPr/>
            </p:nvSpPr>
            <p:spPr bwMode="auto">
              <a:xfrm>
                <a:off x="2484" y="3489"/>
                <a:ext cx="13" cy="9"/>
              </a:xfrm>
              <a:custGeom>
                <a:avLst/>
                <a:gdLst>
                  <a:gd name="T0" fmla="*/ 0 w 13"/>
                  <a:gd name="T1" fmla="*/ 0 h 9"/>
                  <a:gd name="T2" fmla="*/ 13 w 13"/>
                  <a:gd name="T3" fmla="*/ 2 h 9"/>
                  <a:gd name="T4" fmla="*/ 3 w 13"/>
                  <a:gd name="T5" fmla="*/ 9 h 9"/>
                  <a:gd name="T6" fmla="*/ 1 w 13"/>
                  <a:gd name="T7" fmla="*/ 7 h 9"/>
                  <a:gd name="T8" fmla="*/ 0 w 13"/>
                  <a:gd name="T9" fmla="*/ 5 h 9"/>
                  <a:gd name="T10" fmla="*/ 0 w 13"/>
                  <a:gd name="T11" fmla="*/ 2 h 9"/>
                  <a:gd name="T12" fmla="*/ 0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0" y="0"/>
                    </a:moveTo>
                    <a:lnTo>
                      <a:pt x="13" y="2"/>
                    </a:lnTo>
                    <a:lnTo>
                      <a:pt x="3" y="9"/>
                    </a:lnTo>
                    <a:lnTo>
                      <a:pt x="1" y="7"/>
                    </a:lnTo>
                    <a:lnTo>
                      <a:pt x="0" y="5"/>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59" name="Freeform 891"/>
              <p:cNvSpPr>
                <a:spLocks/>
              </p:cNvSpPr>
              <p:nvPr/>
            </p:nvSpPr>
            <p:spPr bwMode="auto">
              <a:xfrm>
                <a:off x="2657" y="2133"/>
                <a:ext cx="183" cy="174"/>
              </a:xfrm>
              <a:custGeom>
                <a:avLst/>
                <a:gdLst>
                  <a:gd name="T0" fmla="*/ 183 w 183"/>
                  <a:gd name="T1" fmla="*/ 0 h 174"/>
                  <a:gd name="T2" fmla="*/ 183 w 183"/>
                  <a:gd name="T3" fmla="*/ 174 h 174"/>
                  <a:gd name="T4" fmla="*/ 124 w 183"/>
                  <a:gd name="T5" fmla="*/ 174 h 174"/>
                  <a:gd name="T6" fmla="*/ 124 w 183"/>
                  <a:gd name="T7" fmla="*/ 172 h 174"/>
                  <a:gd name="T8" fmla="*/ 123 w 183"/>
                  <a:gd name="T9" fmla="*/ 171 h 174"/>
                  <a:gd name="T10" fmla="*/ 121 w 183"/>
                  <a:gd name="T11" fmla="*/ 170 h 174"/>
                  <a:gd name="T12" fmla="*/ 119 w 183"/>
                  <a:gd name="T13" fmla="*/ 170 h 174"/>
                  <a:gd name="T14" fmla="*/ 118 w 183"/>
                  <a:gd name="T15" fmla="*/ 170 h 174"/>
                  <a:gd name="T16" fmla="*/ 116 w 183"/>
                  <a:gd name="T17" fmla="*/ 171 h 174"/>
                  <a:gd name="T18" fmla="*/ 115 w 183"/>
                  <a:gd name="T19" fmla="*/ 172 h 174"/>
                  <a:gd name="T20" fmla="*/ 115 w 183"/>
                  <a:gd name="T21" fmla="*/ 174 h 174"/>
                  <a:gd name="T22" fmla="*/ 108 w 183"/>
                  <a:gd name="T23" fmla="*/ 174 h 174"/>
                  <a:gd name="T24" fmla="*/ 108 w 183"/>
                  <a:gd name="T25" fmla="*/ 172 h 174"/>
                  <a:gd name="T26" fmla="*/ 107 w 183"/>
                  <a:gd name="T27" fmla="*/ 171 h 174"/>
                  <a:gd name="T28" fmla="*/ 106 w 183"/>
                  <a:gd name="T29" fmla="*/ 170 h 174"/>
                  <a:gd name="T30" fmla="*/ 104 w 183"/>
                  <a:gd name="T31" fmla="*/ 170 h 174"/>
                  <a:gd name="T32" fmla="*/ 102 w 183"/>
                  <a:gd name="T33" fmla="*/ 170 h 174"/>
                  <a:gd name="T34" fmla="*/ 101 w 183"/>
                  <a:gd name="T35" fmla="*/ 171 h 174"/>
                  <a:gd name="T36" fmla="*/ 100 w 183"/>
                  <a:gd name="T37" fmla="*/ 172 h 174"/>
                  <a:gd name="T38" fmla="*/ 99 w 183"/>
                  <a:gd name="T39" fmla="*/ 174 h 174"/>
                  <a:gd name="T40" fmla="*/ 71 w 183"/>
                  <a:gd name="T41" fmla="*/ 174 h 174"/>
                  <a:gd name="T42" fmla="*/ 71 w 183"/>
                  <a:gd name="T43" fmla="*/ 172 h 174"/>
                  <a:gd name="T44" fmla="*/ 70 w 183"/>
                  <a:gd name="T45" fmla="*/ 171 h 174"/>
                  <a:gd name="T46" fmla="*/ 69 w 183"/>
                  <a:gd name="T47" fmla="*/ 170 h 174"/>
                  <a:gd name="T48" fmla="*/ 67 w 183"/>
                  <a:gd name="T49" fmla="*/ 170 h 174"/>
                  <a:gd name="T50" fmla="*/ 65 w 183"/>
                  <a:gd name="T51" fmla="*/ 170 h 174"/>
                  <a:gd name="T52" fmla="*/ 64 w 183"/>
                  <a:gd name="T53" fmla="*/ 171 h 174"/>
                  <a:gd name="T54" fmla="*/ 63 w 183"/>
                  <a:gd name="T55" fmla="*/ 172 h 174"/>
                  <a:gd name="T56" fmla="*/ 63 w 183"/>
                  <a:gd name="T57" fmla="*/ 174 h 174"/>
                  <a:gd name="T58" fmla="*/ 61 w 183"/>
                  <a:gd name="T59" fmla="*/ 174 h 174"/>
                  <a:gd name="T60" fmla="*/ 60 w 183"/>
                  <a:gd name="T61" fmla="*/ 172 h 174"/>
                  <a:gd name="T62" fmla="*/ 59 w 183"/>
                  <a:gd name="T63" fmla="*/ 171 h 174"/>
                  <a:gd name="T64" fmla="*/ 58 w 183"/>
                  <a:gd name="T65" fmla="*/ 170 h 174"/>
                  <a:gd name="T66" fmla="*/ 56 w 183"/>
                  <a:gd name="T67" fmla="*/ 170 h 174"/>
                  <a:gd name="T68" fmla="*/ 54 w 183"/>
                  <a:gd name="T69" fmla="*/ 170 h 174"/>
                  <a:gd name="T70" fmla="*/ 53 w 183"/>
                  <a:gd name="T71" fmla="*/ 171 h 174"/>
                  <a:gd name="T72" fmla="*/ 52 w 183"/>
                  <a:gd name="T73" fmla="*/ 172 h 174"/>
                  <a:gd name="T74" fmla="*/ 52 w 183"/>
                  <a:gd name="T75" fmla="*/ 174 h 174"/>
                  <a:gd name="T76" fmla="*/ 38 w 183"/>
                  <a:gd name="T77" fmla="*/ 174 h 174"/>
                  <a:gd name="T78" fmla="*/ 38 w 183"/>
                  <a:gd name="T79" fmla="*/ 172 h 174"/>
                  <a:gd name="T80" fmla="*/ 37 w 183"/>
                  <a:gd name="T81" fmla="*/ 171 h 174"/>
                  <a:gd name="T82" fmla="*/ 35 w 183"/>
                  <a:gd name="T83" fmla="*/ 170 h 174"/>
                  <a:gd name="T84" fmla="*/ 34 w 183"/>
                  <a:gd name="T85" fmla="*/ 170 h 174"/>
                  <a:gd name="T86" fmla="*/ 32 w 183"/>
                  <a:gd name="T87" fmla="*/ 170 h 174"/>
                  <a:gd name="T88" fmla="*/ 30 w 183"/>
                  <a:gd name="T89" fmla="*/ 171 h 174"/>
                  <a:gd name="T90" fmla="*/ 29 w 183"/>
                  <a:gd name="T91" fmla="*/ 172 h 174"/>
                  <a:gd name="T92" fmla="*/ 29 w 183"/>
                  <a:gd name="T93" fmla="*/ 174 h 174"/>
                  <a:gd name="T94" fmla="*/ 20 w 183"/>
                  <a:gd name="T95" fmla="*/ 174 h 174"/>
                  <a:gd name="T96" fmla="*/ 20 w 183"/>
                  <a:gd name="T97" fmla="*/ 172 h 174"/>
                  <a:gd name="T98" fmla="*/ 19 w 183"/>
                  <a:gd name="T99" fmla="*/ 171 h 174"/>
                  <a:gd name="T100" fmla="*/ 17 w 183"/>
                  <a:gd name="T101" fmla="*/ 170 h 174"/>
                  <a:gd name="T102" fmla="*/ 16 w 183"/>
                  <a:gd name="T103" fmla="*/ 170 h 174"/>
                  <a:gd name="T104" fmla="*/ 14 w 183"/>
                  <a:gd name="T105" fmla="*/ 170 h 174"/>
                  <a:gd name="T106" fmla="*/ 12 w 183"/>
                  <a:gd name="T107" fmla="*/ 171 h 174"/>
                  <a:gd name="T108" fmla="*/ 11 w 183"/>
                  <a:gd name="T109" fmla="*/ 172 h 174"/>
                  <a:gd name="T110" fmla="*/ 11 w 183"/>
                  <a:gd name="T111" fmla="*/ 174 h 174"/>
                  <a:gd name="T112" fmla="*/ 0 w 183"/>
                  <a:gd name="T113" fmla="*/ 174 h 17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83"/>
                  <a:gd name="T172" fmla="*/ 0 h 174"/>
                  <a:gd name="T173" fmla="*/ 183 w 183"/>
                  <a:gd name="T174" fmla="*/ 174 h 17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83" h="174">
                    <a:moveTo>
                      <a:pt x="183" y="0"/>
                    </a:moveTo>
                    <a:lnTo>
                      <a:pt x="183" y="174"/>
                    </a:lnTo>
                    <a:lnTo>
                      <a:pt x="124" y="174"/>
                    </a:lnTo>
                    <a:lnTo>
                      <a:pt x="124" y="172"/>
                    </a:lnTo>
                    <a:lnTo>
                      <a:pt x="123" y="171"/>
                    </a:lnTo>
                    <a:lnTo>
                      <a:pt x="121" y="170"/>
                    </a:lnTo>
                    <a:lnTo>
                      <a:pt x="119" y="170"/>
                    </a:lnTo>
                    <a:lnTo>
                      <a:pt x="118" y="170"/>
                    </a:lnTo>
                    <a:lnTo>
                      <a:pt x="116" y="171"/>
                    </a:lnTo>
                    <a:lnTo>
                      <a:pt x="115" y="172"/>
                    </a:lnTo>
                    <a:lnTo>
                      <a:pt x="115" y="174"/>
                    </a:lnTo>
                    <a:lnTo>
                      <a:pt x="108" y="174"/>
                    </a:lnTo>
                    <a:lnTo>
                      <a:pt x="108" y="172"/>
                    </a:lnTo>
                    <a:lnTo>
                      <a:pt x="107" y="171"/>
                    </a:lnTo>
                    <a:lnTo>
                      <a:pt x="106" y="170"/>
                    </a:lnTo>
                    <a:lnTo>
                      <a:pt x="104" y="170"/>
                    </a:lnTo>
                    <a:lnTo>
                      <a:pt x="102" y="170"/>
                    </a:lnTo>
                    <a:lnTo>
                      <a:pt x="101" y="171"/>
                    </a:lnTo>
                    <a:lnTo>
                      <a:pt x="100" y="172"/>
                    </a:lnTo>
                    <a:lnTo>
                      <a:pt x="99" y="174"/>
                    </a:lnTo>
                    <a:lnTo>
                      <a:pt x="71" y="174"/>
                    </a:lnTo>
                    <a:lnTo>
                      <a:pt x="71" y="172"/>
                    </a:lnTo>
                    <a:lnTo>
                      <a:pt x="70" y="171"/>
                    </a:lnTo>
                    <a:lnTo>
                      <a:pt x="69" y="170"/>
                    </a:lnTo>
                    <a:lnTo>
                      <a:pt x="67" y="170"/>
                    </a:lnTo>
                    <a:lnTo>
                      <a:pt x="65" y="170"/>
                    </a:lnTo>
                    <a:lnTo>
                      <a:pt x="64" y="171"/>
                    </a:lnTo>
                    <a:lnTo>
                      <a:pt x="63" y="172"/>
                    </a:lnTo>
                    <a:lnTo>
                      <a:pt x="63" y="174"/>
                    </a:lnTo>
                    <a:lnTo>
                      <a:pt x="61" y="174"/>
                    </a:lnTo>
                    <a:lnTo>
                      <a:pt x="60" y="172"/>
                    </a:lnTo>
                    <a:lnTo>
                      <a:pt x="59" y="171"/>
                    </a:lnTo>
                    <a:lnTo>
                      <a:pt x="58" y="170"/>
                    </a:lnTo>
                    <a:lnTo>
                      <a:pt x="56" y="170"/>
                    </a:lnTo>
                    <a:lnTo>
                      <a:pt x="54" y="170"/>
                    </a:lnTo>
                    <a:lnTo>
                      <a:pt x="53" y="171"/>
                    </a:lnTo>
                    <a:lnTo>
                      <a:pt x="52" y="172"/>
                    </a:lnTo>
                    <a:lnTo>
                      <a:pt x="52" y="174"/>
                    </a:lnTo>
                    <a:lnTo>
                      <a:pt x="38" y="174"/>
                    </a:lnTo>
                    <a:lnTo>
                      <a:pt x="38" y="172"/>
                    </a:lnTo>
                    <a:lnTo>
                      <a:pt x="37" y="171"/>
                    </a:lnTo>
                    <a:lnTo>
                      <a:pt x="35" y="170"/>
                    </a:lnTo>
                    <a:lnTo>
                      <a:pt x="34" y="170"/>
                    </a:lnTo>
                    <a:lnTo>
                      <a:pt x="32" y="170"/>
                    </a:lnTo>
                    <a:lnTo>
                      <a:pt x="30" y="171"/>
                    </a:lnTo>
                    <a:lnTo>
                      <a:pt x="29" y="172"/>
                    </a:lnTo>
                    <a:lnTo>
                      <a:pt x="29" y="174"/>
                    </a:lnTo>
                    <a:lnTo>
                      <a:pt x="20" y="174"/>
                    </a:lnTo>
                    <a:lnTo>
                      <a:pt x="20" y="172"/>
                    </a:lnTo>
                    <a:lnTo>
                      <a:pt x="19" y="171"/>
                    </a:lnTo>
                    <a:lnTo>
                      <a:pt x="17" y="170"/>
                    </a:lnTo>
                    <a:lnTo>
                      <a:pt x="16" y="170"/>
                    </a:lnTo>
                    <a:lnTo>
                      <a:pt x="14" y="170"/>
                    </a:lnTo>
                    <a:lnTo>
                      <a:pt x="12" y="171"/>
                    </a:lnTo>
                    <a:lnTo>
                      <a:pt x="11" y="172"/>
                    </a:lnTo>
                    <a:lnTo>
                      <a:pt x="11" y="174"/>
                    </a:lnTo>
                    <a:lnTo>
                      <a:pt x="0" y="174"/>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60" name="Freeform 892"/>
              <p:cNvSpPr>
                <a:spLocks/>
              </p:cNvSpPr>
              <p:nvPr/>
            </p:nvSpPr>
            <p:spPr bwMode="auto">
              <a:xfrm>
                <a:off x="2834" y="2123"/>
                <a:ext cx="12" cy="11"/>
              </a:xfrm>
              <a:custGeom>
                <a:avLst/>
                <a:gdLst>
                  <a:gd name="T0" fmla="*/ 0 w 12"/>
                  <a:gd name="T1" fmla="*/ 10 h 11"/>
                  <a:gd name="T2" fmla="*/ 6 w 12"/>
                  <a:gd name="T3" fmla="*/ 0 h 11"/>
                  <a:gd name="T4" fmla="*/ 12 w 12"/>
                  <a:gd name="T5" fmla="*/ 10 h 11"/>
                  <a:gd name="T6" fmla="*/ 9 w 12"/>
                  <a:gd name="T7" fmla="*/ 10 h 11"/>
                  <a:gd name="T8" fmla="*/ 6 w 12"/>
                  <a:gd name="T9" fmla="*/ 11 h 11"/>
                  <a:gd name="T10" fmla="*/ 3 w 12"/>
                  <a:gd name="T11" fmla="*/ 10 h 11"/>
                  <a:gd name="T12" fmla="*/ 0 w 12"/>
                  <a:gd name="T13" fmla="*/ 10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0" y="10"/>
                    </a:moveTo>
                    <a:lnTo>
                      <a:pt x="6" y="0"/>
                    </a:lnTo>
                    <a:lnTo>
                      <a:pt x="12" y="10"/>
                    </a:lnTo>
                    <a:lnTo>
                      <a:pt x="9" y="10"/>
                    </a:lnTo>
                    <a:lnTo>
                      <a:pt x="6" y="11"/>
                    </a:lnTo>
                    <a:lnTo>
                      <a:pt x="3"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1" name="Freeform 893"/>
              <p:cNvSpPr>
                <a:spLocks/>
              </p:cNvSpPr>
              <p:nvPr/>
            </p:nvSpPr>
            <p:spPr bwMode="auto">
              <a:xfrm>
                <a:off x="2657" y="2302"/>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2" name="Freeform 894"/>
              <p:cNvSpPr>
                <a:spLocks/>
              </p:cNvSpPr>
              <p:nvPr/>
            </p:nvSpPr>
            <p:spPr bwMode="auto">
              <a:xfrm>
                <a:off x="2261" y="985"/>
                <a:ext cx="2669" cy="1339"/>
              </a:xfrm>
              <a:custGeom>
                <a:avLst/>
                <a:gdLst>
                  <a:gd name="T0" fmla="*/ 2578 w 2669"/>
                  <a:gd name="T1" fmla="*/ 76 h 1339"/>
                  <a:gd name="T2" fmla="*/ 2536 w 2669"/>
                  <a:gd name="T3" fmla="*/ 77 h 1339"/>
                  <a:gd name="T4" fmla="*/ 2527 w 2669"/>
                  <a:gd name="T5" fmla="*/ 80 h 1339"/>
                  <a:gd name="T6" fmla="*/ 2477 w 2669"/>
                  <a:gd name="T7" fmla="*/ 77 h 1339"/>
                  <a:gd name="T8" fmla="*/ 2424 w 2669"/>
                  <a:gd name="T9" fmla="*/ 76 h 1339"/>
                  <a:gd name="T10" fmla="*/ 2299 w 2669"/>
                  <a:gd name="T11" fmla="*/ 77 h 1339"/>
                  <a:gd name="T12" fmla="*/ 2158 w 2669"/>
                  <a:gd name="T13" fmla="*/ 80 h 1339"/>
                  <a:gd name="T14" fmla="*/ 2149 w 2669"/>
                  <a:gd name="T15" fmla="*/ 78 h 1339"/>
                  <a:gd name="T16" fmla="*/ 1921 w 2669"/>
                  <a:gd name="T17" fmla="*/ 155 h 1339"/>
                  <a:gd name="T18" fmla="*/ 1800 w 2669"/>
                  <a:gd name="T19" fmla="*/ 157 h 1339"/>
                  <a:gd name="T20" fmla="*/ 1792 w 2669"/>
                  <a:gd name="T21" fmla="*/ 158 h 1339"/>
                  <a:gd name="T22" fmla="*/ 1732 w 2669"/>
                  <a:gd name="T23" fmla="*/ 156 h 1339"/>
                  <a:gd name="T24" fmla="*/ 1702 w 2669"/>
                  <a:gd name="T25" fmla="*/ 154 h 1339"/>
                  <a:gd name="T26" fmla="*/ 1664 w 2669"/>
                  <a:gd name="T27" fmla="*/ 156 h 1339"/>
                  <a:gd name="T28" fmla="*/ 1638 w 2669"/>
                  <a:gd name="T29" fmla="*/ 158 h 1339"/>
                  <a:gd name="T30" fmla="*/ 1630 w 2669"/>
                  <a:gd name="T31" fmla="*/ 157 h 1339"/>
                  <a:gd name="T32" fmla="*/ 1612 w 2669"/>
                  <a:gd name="T33" fmla="*/ 155 h 1339"/>
                  <a:gd name="T34" fmla="*/ 1593 w 2669"/>
                  <a:gd name="T35" fmla="*/ 155 h 1339"/>
                  <a:gd name="T36" fmla="*/ 1570 w 2669"/>
                  <a:gd name="T37" fmla="*/ 157 h 1339"/>
                  <a:gd name="T38" fmla="*/ 1561 w 2669"/>
                  <a:gd name="T39" fmla="*/ 158 h 1339"/>
                  <a:gd name="T40" fmla="*/ 1535 w 2669"/>
                  <a:gd name="T41" fmla="*/ 156 h 1339"/>
                  <a:gd name="T42" fmla="*/ 1514 w 2669"/>
                  <a:gd name="T43" fmla="*/ 154 h 1339"/>
                  <a:gd name="T44" fmla="*/ 1227 w 2669"/>
                  <a:gd name="T45" fmla="*/ 156 h 1339"/>
                  <a:gd name="T46" fmla="*/ 1206 w 2669"/>
                  <a:gd name="T47" fmla="*/ 158 h 1339"/>
                  <a:gd name="T48" fmla="*/ 1198 w 2669"/>
                  <a:gd name="T49" fmla="*/ 157 h 1339"/>
                  <a:gd name="T50" fmla="*/ 1170 w 2669"/>
                  <a:gd name="T51" fmla="*/ 155 h 1339"/>
                  <a:gd name="T52" fmla="*/ 1109 w 2669"/>
                  <a:gd name="T53" fmla="*/ 155 h 1339"/>
                  <a:gd name="T54" fmla="*/ 1089 w 2669"/>
                  <a:gd name="T55" fmla="*/ 157 h 1339"/>
                  <a:gd name="T56" fmla="*/ 1081 w 2669"/>
                  <a:gd name="T57" fmla="*/ 158 h 1339"/>
                  <a:gd name="T58" fmla="*/ 1062 w 2669"/>
                  <a:gd name="T59" fmla="*/ 156 h 1339"/>
                  <a:gd name="T60" fmla="*/ 1041 w 2669"/>
                  <a:gd name="T61" fmla="*/ 154 h 1339"/>
                  <a:gd name="T62" fmla="*/ 944 w 2669"/>
                  <a:gd name="T63" fmla="*/ 156 h 1339"/>
                  <a:gd name="T64" fmla="*/ 803 w 2669"/>
                  <a:gd name="T65" fmla="*/ 158 h 1339"/>
                  <a:gd name="T66" fmla="*/ 794 w 2669"/>
                  <a:gd name="T67" fmla="*/ 157 h 1339"/>
                  <a:gd name="T68" fmla="*/ 754 w 2669"/>
                  <a:gd name="T69" fmla="*/ 155 h 1339"/>
                  <a:gd name="T70" fmla="*/ 720 w 2669"/>
                  <a:gd name="T71" fmla="*/ 155 h 1339"/>
                  <a:gd name="T72" fmla="*/ 689 w 2669"/>
                  <a:gd name="T73" fmla="*/ 157 h 1339"/>
                  <a:gd name="T74" fmla="*/ 680 w 2669"/>
                  <a:gd name="T75" fmla="*/ 158 h 1339"/>
                  <a:gd name="T76" fmla="*/ 665 w 2669"/>
                  <a:gd name="T77" fmla="*/ 156 h 1339"/>
                  <a:gd name="T78" fmla="*/ 648 w 2669"/>
                  <a:gd name="T79" fmla="*/ 152 h 1339"/>
                  <a:gd name="T80" fmla="*/ 637 w 2669"/>
                  <a:gd name="T81" fmla="*/ 158 h 1339"/>
                  <a:gd name="T82" fmla="*/ 590 w 2669"/>
                  <a:gd name="T83" fmla="*/ 156 h 1339"/>
                  <a:gd name="T84" fmla="*/ 567 w 2669"/>
                  <a:gd name="T85" fmla="*/ 154 h 1339"/>
                  <a:gd name="T86" fmla="*/ 543 w 2669"/>
                  <a:gd name="T87" fmla="*/ 156 h 1339"/>
                  <a:gd name="T88" fmla="*/ 520 w 2669"/>
                  <a:gd name="T89" fmla="*/ 158 h 1339"/>
                  <a:gd name="T90" fmla="*/ 511 w 2669"/>
                  <a:gd name="T91" fmla="*/ 157 h 1339"/>
                  <a:gd name="T92" fmla="*/ 471 w 2669"/>
                  <a:gd name="T93" fmla="*/ 155 h 1339"/>
                  <a:gd name="T94" fmla="*/ 447 w 2669"/>
                  <a:gd name="T95" fmla="*/ 155 h 1339"/>
                  <a:gd name="T96" fmla="*/ 416 w 2669"/>
                  <a:gd name="T97" fmla="*/ 157 h 1339"/>
                  <a:gd name="T98" fmla="*/ 407 w 2669"/>
                  <a:gd name="T99" fmla="*/ 158 h 1339"/>
                  <a:gd name="T100" fmla="*/ 375 w 2669"/>
                  <a:gd name="T101" fmla="*/ 156 h 1339"/>
                  <a:gd name="T102" fmla="*/ 351 w 2669"/>
                  <a:gd name="T103" fmla="*/ 154 h 1339"/>
                  <a:gd name="T104" fmla="*/ 294 w 2669"/>
                  <a:gd name="T105" fmla="*/ 156 h 1339"/>
                  <a:gd name="T106" fmla="*/ 180 w 2669"/>
                  <a:gd name="T107" fmla="*/ 158 h 1339"/>
                  <a:gd name="T108" fmla="*/ 172 w 2669"/>
                  <a:gd name="T109" fmla="*/ 157 h 1339"/>
                  <a:gd name="T110" fmla="*/ 134 w 2669"/>
                  <a:gd name="T111" fmla="*/ 155 h 1339"/>
                  <a:gd name="T112" fmla="*/ 101 w 2669"/>
                  <a:gd name="T113" fmla="*/ 155 h 1339"/>
                  <a:gd name="T114" fmla="*/ 0 w 2669"/>
                  <a:gd name="T115" fmla="*/ 1339 h 133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69"/>
                  <a:gd name="T175" fmla="*/ 0 h 1339"/>
                  <a:gd name="T176" fmla="*/ 2669 w 2669"/>
                  <a:gd name="T177" fmla="*/ 1339 h 133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69" h="1339">
                    <a:moveTo>
                      <a:pt x="2669" y="0"/>
                    </a:moveTo>
                    <a:lnTo>
                      <a:pt x="2669" y="80"/>
                    </a:lnTo>
                    <a:lnTo>
                      <a:pt x="2583" y="80"/>
                    </a:lnTo>
                    <a:lnTo>
                      <a:pt x="2582" y="78"/>
                    </a:lnTo>
                    <a:lnTo>
                      <a:pt x="2581" y="77"/>
                    </a:lnTo>
                    <a:lnTo>
                      <a:pt x="2580" y="77"/>
                    </a:lnTo>
                    <a:lnTo>
                      <a:pt x="2578" y="76"/>
                    </a:lnTo>
                    <a:lnTo>
                      <a:pt x="2576" y="77"/>
                    </a:lnTo>
                    <a:lnTo>
                      <a:pt x="2575" y="77"/>
                    </a:lnTo>
                    <a:lnTo>
                      <a:pt x="2574" y="78"/>
                    </a:lnTo>
                    <a:lnTo>
                      <a:pt x="2574" y="80"/>
                    </a:lnTo>
                    <a:lnTo>
                      <a:pt x="2537" y="80"/>
                    </a:lnTo>
                    <a:lnTo>
                      <a:pt x="2537" y="78"/>
                    </a:lnTo>
                    <a:lnTo>
                      <a:pt x="2536" y="77"/>
                    </a:lnTo>
                    <a:lnTo>
                      <a:pt x="2535" y="76"/>
                    </a:lnTo>
                    <a:lnTo>
                      <a:pt x="2533" y="76"/>
                    </a:lnTo>
                    <a:lnTo>
                      <a:pt x="2532" y="76"/>
                    </a:lnTo>
                    <a:lnTo>
                      <a:pt x="2530" y="76"/>
                    </a:lnTo>
                    <a:lnTo>
                      <a:pt x="2528" y="77"/>
                    </a:lnTo>
                    <a:lnTo>
                      <a:pt x="2528" y="78"/>
                    </a:lnTo>
                    <a:lnTo>
                      <a:pt x="2527" y="80"/>
                    </a:lnTo>
                    <a:lnTo>
                      <a:pt x="2484" y="80"/>
                    </a:lnTo>
                    <a:lnTo>
                      <a:pt x="2484" y="78"/>
                    </a:lnTo>
                    <a:lnTo>
                      <a:pt x="2483" y="77"/>
                    </a:lnTo>
                    <a:lnTo>
                      <a:pt x="2482" y="77"/>
                    </a:lnTo>
                    <a:lnTo>
                      <a:pt x="2480" y="76"/>
                    </a:lnTo>
                    <a:lnTo>
                      <a:pt x="2478" y="77"/>
                    </a:lnTo>
                    <a:lnTo>
                      <a:pt x="2477" y="77"/>
                    </a:lnTo>
                    <a:lnTo>
                      <a:pt x="2476" y="78"/>
                    </a:lnTo>
                    <a:lnTo>
                      <a:pt x="2476" y="80"/>
                    </a:lnTo>
                    <a:lnTo>
                      <a:pt x="2429" y="80"/>
                    </a:lnTo>
                    <a:lnTo>
                      <a:pt x="2428" y="78"/>
                    </a:lnTo>
                    <a:lnTo>
                      <a:pt x="2427" y="77"/>
                    </a:lnTo>
                    <a:lnTo>
                      <a:pt x="2426" y="77"/>
                    </a:lnTo>
                    <a:lnTo>
                      <a:pt x="2424" y="76"/>
                    </a:lnTo>
                    <a:lnTo>
                      <a:pt x="2423" y="77"/>
                    </a:lnTo>
                    <a:lnTo>
                      <a:pt x="2421" y="77"/>
                    </a:lnTo>
                    <a:lnTo>
                      <a:pt x="2420" y="78"/>
                    </a:lnTo>
                    <a:lnTo>
                      <a:pt x="2420" y="80"/>
                    </a:lnTo>
                    <a:lnTo>
                      <a:pt x="2300" y="80"/>
                    </a:lnTo>
                    <a:lnTo>
                      <a:pt x="2300" y="78"/>
                    </a:lnTo>
                    <a:lnTo>
                      <a:pt x="2299" y="77"/>
                    </a:lnTo>
                    <a:lnTo>
                      <a:pt x="2298" y="77"/>
                    </a:lnTo>
                    <a:lnTo>
                      <a:pt x="2296" y="76"/>
                    </a:lnTo>
                    <a:lnTo>
                      <a:pt x="2294" y="77"/>
                    </a:lnTo>
                    <a:lnTo>
                      <a:pt x="2293" y="77"/>
                    </a:lnTo>
                    <a:lnTo>
                      <a:pt x="2292" y="78"/>
                    </a:lnTo>
                    <a:lnTo>
                      <a:pt x="2291" y="80"/>
                    </a:lnTo>
                    <a:lnTo>
                      <a:pt x="2158" y="80"/>
                    </a:lnTo>
                    <a:lnTo>
                      <a:pt x="2157" y="78"/>
                    </a:lnTo>
                    <a:lnTo>
                      <a:pt x="2156" y="77"/>
                    </a:lnTo>
                    <a:lnTo>
                      <a:pt x="2155" y="77"/>
                    </a:lnTo>
                    <a:lnTo>
                      <a:pt x="2153" y="76"/>
                    </a:lnTo>
                    <a:lnTo>
                      <a:pt x="2151" y="77"/>
                    </a:lnTo>
                    <a:lnTo>
                      <a:pt x="2150" y="77"/>
                    </a:lnTo>
                    <a:lnTo>
                      <a:pt x="2149" y="78"/>
                    </a:lnTo>
                    <a:lnTo>
                      <a:pt x="2149" y="80"/>
                    </a:lnTo>
                    <a:lnTo>
                      <a:pt x="2039" y="80"/>
                    </a:lnTo>
                    <a:lnTo>
                      <a:pt x="2039" y="158"/>
                    </a:lnTo>
                    <a:lnTo>
                      <a:pt x="1924" y="158"/>
                    </a:lnTo>
                    <a:lnTo>
                      <a:pt x="1924" y="157"/>
                    </a:lnTo>
                    <a:lnTo>
                      <a:pt x="1923" y="156"/>
                    </a:lnTo>
                    <a:lnTo>
                      <a:pt x="1921" y="155"/>
                    </a:lnTo>
                    <a:lnTo>
                      <a:pt x="1919" y="154"/>
                    </a:lnTo>
                    <a:lnTo>
                      <a:pt x="1918" y="155"/>
                    </a:lnTo>
                    <a:lnTo>
                      <a:pt x="1916" y="156"/>
                    </a:lnTo>
                    <a:lnTo>
                      <a:pt x="1915" y="157"/>
                    </a:lnTo>
                    <a:lnTo>
                      <a:pt x="1915" y="158"/>
                    </a:lnTo>
                    <a:lnTo>
                      <a:pt x="1801" y="158"/>
                    </a:lnTo>
                    <a:lnTo>
                      <a:pt x="1800" y="157"/>
                    </a:lnTo>
                    <a:lnTo>
                      <a:pt x="1799" y="156"/>
                    </a:lnTo>
                    <a:lnTo>
                      <a:pt x="1798" y="155"/>
                    </a:lnTo>
                    <a:lnTo>
                      <a:pt x="1796" y="154"/>
                    </a:lnTo>
                    <a:lnTo>
                      <a:pt x="1794" y="155"/>
                    </a:lnTo>
                    <a:lnTo>
                      <a:pt x="1793" y="156"/>
                    </a:lnTo>
                    <a:lnTo>
                      <a:pt x="1792" y="157"/>
                    </a:lnTo>
                    <a:lnTo>
                      <a:pt x="1792" y="158"/>
                    </a:lnTo>
                    <a:lnTo>
                      <a:pt x="1740" y="158"/>
                    </a:lnTo>
                    <a:lnTo>
                      <a:pt x="1740" y="157"/>
                    </a:lnTo>
                    <a:lnTo>
                      <a:pt x="1738" y="156"/>
                    </a:lnTo>
                    <a:lnTo>
                      <a:pt x="1737" y="155"/>
                    </a:lnTo>
                    <a:lnTo>
                      <a:pt x="1735" y="154"/>
                    </a:lnTo>
                    <a:lnTo>
                      <a:pt x="1734" y="155"/>
                    </a:lnTo>
                    <a:lnTo>
                      <a:pt x="1732" y="156"/>
                    </a:lnTo>
                    <a:lnTo>
                      <a:pt x="1731" y="157"/>
                    </a:lnTo>
                    <a:lnTo>
                      <a:pt x="1731" y="158"/>
                    </a:lnTo>
                    <a:lnTo>
                      <a:pt x="1706" y="158"/>
                    </a:lnTo>
                    <a:lnTo>
                      <a:pt x="1706" y="157"/>
                    </a:lnTo>
                    <a:lnTo>
                      <a:pt x="1705" y="156"/>
                    </a:lnTo>
                    <a:lnTo>
                      <a:pt x="1703" y="155"/>
                    </a:lnTo>
                    <a:lnTo>
                      <a:pt x="1702" y="154"/>
                    </a:lnTo>
                    <a:lnTo>
                      <a:pt x="1700" y="155"/>
                    </a:lnTo>
                    <a:lnTo>
                      <a:pt x="1698" y="156"/>
                    </a:lnTo>
                    <a:lnTo>
                      <a:pt x="1698" y="157"/>
                    </a:lnTo>
                    <a:lnTo>
                      <a:pt x="1697" y="158"/>
                    </a:lnTo>
                    <a:lnTo>
                      <a:pt x="1666" y="158"/>
                    </a:lnTo>
                    <a:lnTo>
                      <a:pt x="1665" y="157"/>
                    </a:lnTo>
                    <a:lnTo>
                      <a:pt x="1664" y="156"/>
                    </a:lnTo>
                    <a:lnTo>
                      <a:pt x="1663" y="155"/>
                    </a:lnTo>
                    <a:lnTo>
                      <a:pt x="1661" y="154"/>
                    </a:lnTo>
                    <a:lnTo>
                      <a:pt x="1659" y="155"/>
                    </a:lnTo>
                    <a:lnTo>
                      <a:pt x="1658" y="156"/>
                    </a:lnTo>
                    <a:lnTo>
                      <a:pt x="1657" y="157"/>
                    </a:lnTo>
                    <a:lnTo>
                      <a:pt x="1656" y="158"/>
                    </a:lnTo>
                    <a:lnTo>
                      <a:pt x="1638" y="158"/>
                    </a:lnTo>
                    <a:lnTo>
                      <a:pt x="1638" y="157"/>
                    </a:lnTo>
                    <a:lnTo>
                      <a:pt x="1637" y="156"/>
                    </a:lnTo>
                    <a:lnTo>
                      <a:pt x="1636" y="155"/>
                    </a:lnTo>
                    <a:lnTo>
                      <a:pt x="1634" y="154"/>
                    </a:lnTo>
                    <a:lnTo>
                      <a:pt x="1632" y="155"/>
                    </a:lnTo>
                    <a:lnTo>
                      <a:pt x="1631" y="156"/>
                    </a:lnTo>
                    <a:lnTo>
                      <a:pt x="1630" y="157"/>
                    </a:lnTo>
                    <a:lnTo>
                      <a:pt x="1629" y="158"/>
                    </a:lnTo>
                    <a:lnTo>
                      <a:pt x="1618" y="158"/>
                    </a:lnTo>
                    <a:lnTo>
                      <a:pt x="1617" y="157"/>
                    </a:lnTo>
                    <a:lnTo>
                      <a:pt x="1617" y="156"/>
                    </a:lnTo>
                    <a:lnTo>
                      <a:pt x="1615" y="155"/>
                    </a:lnTo>
                    <a:lnTo>
                      <a:pt x="1613" y="154"/>
                    </a:lnTo>
                    <a:lnTo>
                      <a:pt x="1612" y="155"/>
                    </a:lnTo>
                    <a:lnTo>
                      <a:pt x="1610" y="156"/>
                    </a:lnTo>
                    <a:lnTo>
                      <a:pt x="1609" y="157"/>
                    </a:lnTo>
                    <a:lnTo>
                      <a:pt x="1609" y="158"/>
                    </a:lnTo>
                    <a:lnTo>
                      <a:pt x="1596" y="158"/>
                    </a:lnTo>
                    <a:lnTo>
                      <a:pt x="1595" y="157"/>
                    </a:lnTo>
                    <a:lnTo>
                      <a:pt x="1595" y="156"/>
                    </a:lnTo>
                    <a:lnTo>
                      <a:pt x="1593" y="155"/>
                    </a:lnTo>
                    <a:lnTo>
                      <a:pt x="1591" y="154"/>
                    </a:lnTo>
                    <a:lnTo>
                      <a:pt x="1590" y="155"/>
                    </a:lnTo>
                    <a:lnTo>
                      <a:pt x="1588" y="156"/>
                    </a:lnTo>
                    <a:lnTo>
                      <a:pt x="1587" y="157"/>
                    </a:lnTo>
                    <a:lnTo>
                      <a:pt x="1587" y="158"/>
                    </a:lnTo>
                    <a:lnTo>
                      <a:pt x="1570" y="158"/>
                    </a:lnTo>
                    <a:lnTo>
                      <a:pt x="1570" y="157"/>
                    </a:lnTo>
                    <a:lnTo>
                      <a:pt x="1569" y="156"/>
                    </a:lnTo>
                    <a:lnTo>
                      <a:pt x="1567" y="155"/>
                    </a:lnTo>
                    <a:lnTo>
                      <a:pt x="1566" y="154"/>
                    </a:lnTo>
                    <a:lnTo>
                      <a:pt x="1564" y="155"/>
                    </a:lnTo>
                    <a:lnTo>
                      <a:pt x="1562" y="156"/>
                    </a:lnTo>
                    <a:lnTo>
                      <a:pt x="1561" y="157"/>
                    </a:lnTo>
                    <a:lnTo>
                      <a:pt x="1561" y="158"/>
                    </a:lnTo>
                    <a:lnTo>
                      <a:pt x="1542" y="158"/>
                    </a:lnTo>
                    <a:lnTo>
                      <a:pt x="1542" y="157"/>
                    </a:lnTo>
                    <a:lnTo>
                      <a:pt x="1541" y="156"/>
                    </a:lnTo>
                    <a:lnTo>
                      <a:pt x="1540" y="155"/>
                    </a:lnTo>
                    <a:lnTo>
                      <a:pt x="1538" y="154"/>
                    </a:lnTo>
                    <a:lnTo>
                      <a:pt x="1536" y="155"/>
                    </a:lnTo>
                    <a:lnTo>
                      <a:pt x="1535" y="156"/>
                    </a:lnTo>
                    <a:lnTo>
                      <a:pt x="1534" y="157"/>
                    </a:lnTo>
                    <a:lnTo>
                      <a:pt x="1533" y="158"/>
                    </a:lnTo>
                    <a:lnTo>
                      <a:pt x="1518" y="158"/>
                    </a:lnTo>
                    <a:lnTo>
                      <a:pt x="1518" y="157"/>
                    </a:lnTo>
                    <a:lnTo>
                      <a:pt x="1517" y="156"/>
                    </a:lnTo>
                    <a:lnTo>
                      <a:pt x="1515" y="155"/>
                    </a:lnTo>
                    <a:lnTo>
                      <a:pt x="1514" y="154"/>
                    </a:lnTo>
                    <a:lnTo>
                      <a:pt x="1512" y="155"/>
                    </a:lnTo>
                    <a:lnTo>
                      <a:pt x="1510" y="156"/>
                    </a:lnTo>
                    <a:lnTo>
                      <a:pt x="1510" y="157"/>
                    </a:lnTo>
                    <a:lnTo>
                      <a:pt x="1509" y="158"/>
                    </a:lnTo>
                    <a:lnTo>
                      <a:pt x="1229" y="158"/>
                    </a:lnTo>
                    <a:lnTo>
                      <a:pt x="1228" y="157"/>
                    </a:lnTo>
                    <a:lnTo>
                      <a:pt x="1227" y="156"/>
                    </a:lnTo>
                    <a:lnTo>
                      <a:pt x="1226" y="155"/>
                    </a:lnTo>
                    <a:lnTo>
                      <a:pt x="1224" y="154"/>
                    </a:lnTo>
                    <a:lnTo>
                      <a:pt x="1223" y="155"/>
                    </a:lnTo>
                    <a:lnTo>
                      <a:pt x="1221" y="156"/>
                    </a:lnTo>
                    <a:lnTo>
                      <a:pt x="1220" y="157"/>
                    </a:lnTo>
                    <a:lnTo>
                      <a:pt x="1220" y="158"/>
                    </a:lnTo>
                    <a:lnTo>
                      <a:pt x="1206" y="158"/>
                    </a:lnTo>
                    <a:lnTo>
                      <a:pt x="1206" y="157"/>
                    </a:lnTo>
                    <a:lnTo>
                      <a:pt x="1205" y="156"/>
                    </a:lnTo>
                    <a:lnTo>
                      <a:pt x="1203" y="155"/>
                    </a:lnTo>
                    <a:lnTo>
                      <a:pt x="1202" y="154"/>
                    </a:lnTo>
                    <a:lnTo>
                      <a:pt x="1200" y="155"/>
                    </a:lnTo>
                    <a:lnTo>
                      <a:pt x="1199" y="156"/>
                    </a:lnTo>
                    <a:lnTo>
                      <a:pt x="1198" y="157"/>
                    </a:lnTo>
                    <a:lnTo>
                      <a:pt x="1197" y="158"/>
                    </a:lnTo>
                    <a:lnTo>
                      <a:pt x="1176" y="158"/>
                    </a:lnTo>
                    <a:lnTo>
                      <a:pt x="1176" y="157"/>
                    </a:lnTo>
                    <a:lnTo>
                      <a:pt x="1174" y="156"/>
                    </a:lnTo>
                    <a:lnTo>
                      <a:pt x="1173" y="155"/>
                    </a:lnTo>
                    <a:lnTo>
                      <a:pt x="1171" y="154"/>
                    </a:lnTo>
                    <a:lnTo>
                      <a:pt x="1170" y="155"/>
                    </a:lnTo>
                    <a:lnTo>
                      <a:pt x="1168" y="156"/>
                    </a:lnTo>
                    <a:lnTo>
                      <a:pt x="1167" y="157"/>
                    </a:lnTo>
                    <a:lnTo>
                      <a:pt x="1167" y="158"/>
                    </a:lnTo>
                    <a:lnTo>
                      <a:pt x="1111" y="158"/>
                    </a:lnTo>
                    <a:lnTo>
                      <a:pt x="1111" y="157"/>
                    </a:lnTo>
                    <a:lnTo>
                      <a:pt x="1110" y="156"/>
                    </a:lnTo>
                    <a:lnTo>
                      <a:pt x="1109" y="155"/>
                    </a:lnTo>
                    <a:lnTo>
                      <a:pt x="1107" y="154"/>
                    </a:lnTo>
                    <a:lnTo>
                      <a:pt x="1105" y="155"/>
                    </a:lnTo>
                    <a:lnTo>
                      <a:pt x="1104" y="156"/>
                    </a:lnTo>
                    <a:lnTo>
                      <a:pt x="1103" y="157"/>
                    </a:lnTo>
                    <a:lnTo>
                      <a:pt x="1102" y="158"/>
                    </a:lnTo>
                    <a:lnTo>
                      <a:pt x="1090" y="158"/>
                    </a:lnTo>
                    <a:lnTo>
                      <a:pt x="1089" y="157"/>
                    </a:lnTo>
                    <a:lnTo>
                      <a:pt x="1088" y="156"/>
                    </a:lnTo>
                    <a:lnTo>
                      <a:pt x="1087" y="155"/>
                    </a:lnTo>
                    <a:lnTo>
                      <a:pt x="1085" y="154"/>
                    </a:lnTo>
                    <a:lnTo>
                      <a:pt x="1084" y="155"/>
                    </a:lnTo>
                    <a:lnTo>
                      <a:pt x="1082" y="156"/>
                    </a:lnTo>
                    <a:lnTo>
                      <a:pt x="1081" y="157"/>
                    </a:lnTo>
                    <a:lnTo>
                      <a:pt x="1081" y="158"/>
                    </a:lnTo>
                    <a:lnTo>
                      <a:pt x="1069" y="158"/>
                    </a:lnTo>
                    <a:lnTo>
                      <a:pt x="1069" y="157"/>
                    </a:lnTo>
                    <a:lnTo>
                      <a:pt x="1068" y="156"/>
                    </a:lnTo>
                    <a:lnTo>
                      <a:pt x="1067" y="155"/>
                    </a:lnTo>
                    <a:lnTo>
                      <a:pt x="1065" y="154"/>
                    </a:lnTo>
                    <a:lnTo>
                      <a:pt x="1063" y="155"/>
                    </a:lnTo>
                    <a:lnTo>
                      <a:pt x="1062" y="156"/>
                    </a:lnTo>
                    <a:lnTo>
                      <a:pt x="1061" y="157"/>
                    </a:lnTo>
                    <a:lnTo>
                      <a:pt x="1060" y="158"/>
                    </a:lnTo>
                    <a:lnTo>
                      <a:pt x="1045" y="158"/>
                    </a:lnTo>
                    <a:lnTo>
                      <a:pt x="1045" y="157"/>
                    </a:lnTo>
                    <a:lnTo>
                      <a:pt x="1044" y="156"/>
                    </a:lnTo>
                    <a:lnTo>
                      <a:pt x="1042" y="155"/>
                    </a:lnTo>
                    <a:lnTo>
                      <a:pt x="1041" y="154"/>
                    </a:lnTo>
                    <a:lnTo>
                      <a:pt x="1039" y="155"/>
                    </a:lnTo>
                    <a:lnTo>
                      <a:pt x="1037" y="156"/>
                    </a:lnTo>
                    <a:lnTo>
                      <a:pt x="1037" y="157"/>
                    </a:lnTo>
                    <a:lnTo>
                      <a:pt x="1036" y="158"/>
                    </a:lnTo>
                    <a:lnTo>
                      <a:pt x="945" y="158"/>
                    </a:lnTo>
                    <a:lnTo>
                      <a:pt x="945" y="157"/>
                    </a:lnTo>
                    <a:lnTo>
                      <a:pt x="944" y="156"/>
                    </a:lnTo>
                    <a:lnTo>
                      <a:pt x="943" y="155"/>
                    </a:lnTo>
                    <a:lnTo>
                      <a:pt x="941" y="154"/>
                    </a:lnTo>
                    <a:lnTo>
                      <a:pt x="939" y="155"/>
                    </a:lnTo>
                    <a:lnTo>
                      <a:pt x="938" y="156"/>
                    </a:lnTo>
                    <a:lnTo>
                      <a:pt x="937" y="157"/>
                    </a:lnTo>
                    <a:lnTo>
                      <a:pt x="936" y="158"/>
                    </a:lnTo>
                    <a:lnTo>
                      <a:pt x="803" y="158"/>
                    </a:lnTo>
                    <a:lnTo>
                      <a:pt x="802" y="157"/>
                    </a:lnTo>
                    <a:lnTo>
                      <a:pt x="801" y="156"/>
                    </a:lnTo>
                    <a:lnTo>
                      <a:pt x="800" y="155"/>
                    </a:lnTo>
                    <a:lnTo>
                      <a:pt x="798" y="154"/>
                    </a:lnTo>
                    <a:lnTo>
                      <a:pt x="796" y="155"/>
                    </a:lnTo>
                    <a:lnTo>
                      <a:pt x="795" y="156"/>
                    </a:lnTo>
                    <a:lnTo>
                      <a:pt x="794" y="157"/>
                    </a:lnTo>
                    <a:lnTo>
                      <a:pt x="794" y="158"/>
                    </a:lnTo>
                    <a:lnTo>
                      <a:pt x="760" y="158"/>
                    </a:lnTo>
                    <a:lnTo>
                      <a:pt x="760" y="157"/>
                    </a:lnTo>
                    <a:lnTo>
                      <a:pt x="759" y="156"/>
                    </a:lnTo>
                    <a:lnTo>
                      <a:pt x="758" y="155"/>
                    </a:lnTo>
                    <a:lnTo>
                      <a:pt x="756" y="154"/>
                    </a:lnTo>
                    <a:lnTo>
                      <a:pt x="754" y="155"/>
                    </a:lnTo>
                    <a:lnTo>
                      <a:pt x="753" y="156"/>
                    </a:lnTo>
                    <a:lnTo>
                      <a:pt x="752" y="157"/>
                    </a:lnTo>
                    <a:lnTo>
                      <a:pt x="751" y="158"/>
                    </a:lnTo>
                    <a:lnTo>
                      <a:pt x="723" y="158"/>
                    </a:lnTo>
                    <a:lnTo>
                      <a:pt x="722" y="157"/>
                    </a:lnTo>
                    <a:lnTo>
                      <a:pt x="722" y="156"/>
                    </a:lnTo>
                    <a:lnTo>
                      <a:pt x="720" y="155"/>
                    </a:lnTo>
                    <a:lnTo>
                      <a:pt x="718" y="154"/>
                    </a:lnTo>
                    <a:lnTo>
                      <a:pt x="717" y="155"/>
                    </a:lnTo>
                    <a:lnTo>
                      <a:pt x="715" y="156"/>
                    </a:lnTo>
                    <a:lnTo>
                      <a:pt x="714" y="157"/>
                    </a:lnTo>
                    <a:lnTo>
                      <a:pt x="714" y="158"/>
                    </a:lnTo>
                    <a:lnTo>
                      <a:pt x="689" y="158"/>
                    </a:lnTo>
                    <a:lnTo>
                      <a:pt x="689" y="157"/>
                    </a:lnTo>
                    <a:lnTo>
                      <a:pt x="688" y="156"/>
                    </a:lnTo>
                    <a:lnTo>
                      <a:pt x="687" y="155"/>
                    </a:lnTo>
                    <a:lnTo>
                      <a:pt x="685" y="154"/>
                    </a:lnTo>
                    <a:lnTo>
                      <a:pt x="683" y="155"/>
                    </a:lnTo>
                    <a:lnTo>
                      <a:pt x="682" y="156"/>
                    </a:lnTo>
                    <a:lnTo>
                      <a:pt x="681" y="157"/>
                    </a:lnTo>
                    <a:lnTo>
                      <a:pt x="680" y="158"/>
                    </a:lnTo>
                    <a:lnTo>
                      <a:pt x="673" y="158"/>
                    </a:lnTo>
                    <a:lnTo>
                      <a:pt x="672" y="157"/>
                    </a:lnTo>
                    <a:lnTo>
                      <a:pt x="671" y="156"/>
                    </a:lnTo>
                    <a:lnTo>
                      <a:pt x="670" y="155"/>
                    </a:lnTo>
                    <a:lnTo>
                      <a:pt x="668" y="154"/>
                    </a:lnTo>
                    <a:lnTo>
                      <a:pt x="666" y="155"/>
                    </a:lnTo>
                    <a:lnTo>
                      <a:pt x="665" y="156"/>
                    </a:lnTo>
                    <a:lnTo>
                      <a:pt x="664" y="157"/>
                    </a:lnTo>
                    <a:lnTo>
                      <a:pt x="664" y="158"/>
                    </a:lnTo>
                    <a:lnTo>
                      <a:pt x="652" y="158"/>
                    </a:lnTo>
                    <a:lnTo>
                      <a:pt x="652" y="156"/>
                    </a:lnTo>
                    <a:lnTo>
                      <a:pt x="651" y="155"/>
                    </a:lnTo>
                    <a:lnTo>
                      <a:pt x="650" y="153"/>
                    </a:lnTo>
                    <a:lnTo>
                      <a:pt x="648" y="152"/>
                    </a:lnTo>
                    <a:lnTo>
                      <a:pt x="646" y="152"/>
                    </a:lnTo>
                    <a:lnTo>
                      <a:pt x="643" y="152"/>
                    </a:lnTo>
                    <a:lnTo>
                      <a:pt x="641" y="152"/>
                    </a:lnTo>
                    <a:lnTo>
                      <a:pt x="639" y="153"/>
                    </a:lnTo>
                    <a:lnTo>
                      <a:pt x="638" y="155"/>
                    </a:lnTo>
                    <a:lnTo>
                      <a:pt x="637" y="156"/>
                    </a:lnTo>
                    <a:lnTo>
                      <a:pt x="637" y="158"/>
                    </a:lnTo>
                    <a:lnTo>
                      <a:pt x="597" y="158"/>
                    </a:lnTo>
                    <a:lnTo>
                      <a:pt x="597" y="157"/>
                    </a:lnTo>
                    <a:lnTo>
                      <a:pt x="596" y="156"/>
                    </a:lnTo>
                    <a:lnTo>
                      <a:pt x="595" y="155"/>
                    </a:lnTo>
                    <a:lnTo>
                      <a:pt x="593" y="154"/>
                    </a:lnTo>
                    <a:lnTo>
                      <a:pt x="591" y="155"/>
                    </a:lnTo>
                    <a:lnTo>
                      <a:pt x="590" y="156"/>
                    </a:lnTo>
                    <a:lnTo>
                      <a:pt x="589" y="157"/>
                    </a:lnTo>
                    <a:lnTo>
                      <a:pt x="588" y="158"/>
                    </a:lnTo>
                    <a:lnTo>
                      <a:pt x="572" y="158"/>
                    </a:lnTo>
                    <a:lnTo>
                      <a:pt x="571" y="157"/>
                    </a:lnTo>
                    <a:lnTo>
                      <a:pt x="570" y="156"/>
                    </a:lnTo>
                    <a:lnTo>
                      <a:pt x="569" y="155"/>
                    </a:lnTo>
                    <a:lnTo>
                      <a:pt x="567" y="154"/>
                    </a:lnTo>
                    <a:lnTo>
                      <a:pt x="566" y="155"/>
                    </a:lnTo>
                    <a:lnTo>
                      <a:pt x="564" y="156"/>
                    </a:lnTo>
                    <a:lnTo>
                      <a:pt x="563" y="157"/>
                    </a:lnTo>
                    <a:lnTo>
                      <a:pt x="563" y="158"/>
                    </a:lnTo>
                    <a:lnTo>
                      <a:pt x="544" y="158"/>
                    </a:lnTo>
                    <a:lnTo>
                      <a:pt x="544" y="157"/>
                    </a:lnTo>
                    <a:lnTo>
                      <a:pt x="543" y="156"/>
                    </a:lnTo>
                    <a:lnTo>
                      <a:pt x="542" y="155"/>
                    </a:lnTo>
                    <a:lnTo>
                      <a:pt x="540" y="154"/>
                    </a:lnTo>
                    <a:lnTo>
                      <a:pt x="538" y="155"/>
                    </a:lnTo>
                    <a:lnTo>
                      <a:pt x="537" y="156"/>
                    </a:lnTo>
                    <a:lnTo>
                      <a:pt x="536" y="157"/>
                    </a:lnTo>
                    <a:lnTo>
                      <a:pt x="535" y="158"/>
                    </a:lnTo>
                    <a:lnTo>
                      <a:pt x="520" y="158"/>
                    </a:lnTo>
                    <a:lnTo>
                      <a:pt x="520" y="157"/>
                    </a:lnTo>
                    <a:lnTo>
                      <a:pt x="519" y="156"/>
                    </a:lnTo>
                    <a:lnTo>
                      <a:pt x="517" y="155"/>
                    </a:lnTo>
                    <a:lnTo>
                      <a:pt x="515" y="154"/>
                    </a:lnTo>
                    <a:lnTo>
                      <a:pt x="514" y="155"/>
                    </a:lnTo>
                    <a:lnTo>
                      <a:pt x="512" y="156"/>
                    </a:lnTo>
                    <a:lnTo>
                      <a:pt x="511" y="157"/>
                    </a:lnTo>
                    <a:lnTo>
                      <a:pt x="511" y="158"/>
                    </a:lnTo>
                    <a:lnTo>
                      <a:pt x="477" y="158"/>
                    </a:lnTo>
                    <a:lnTo>
                      <a:pt x="476" y="157"/>
                    </a:lnTo>
                    <a:lnTo>
                      <a:pt x="475" y="156"/>
                    </a:lnTo>
                    <a:lnTo>
                      <a:pt x="474" y="155"/>
                    </a:lnTo>
                    <a:lnTo>
                      <a:pt x="472" y="154"/>
                    </a:lnTo>
                    <a:lnTo>
                      <a:pt x="471" y="155"/>
                    </a:lnTo>
                    <a:lnTo>
                      <a:pt x="469" y="156"/>
                    </a:lnTo>
                    <a:lnTo>
                      <a:pt x="468" y="157"/>
                    </a:lnTo>
                    <a:lnTo>
                      <a:pt x="468" y="158"/>
                    </a:lnTo>
                    <a:lnTo>
                      <a:pt x="450" y="158"/>
                    </a:lnTo>
                    <a:lnTo>
                      <a:pt x="449" y="157"/>
                    </a:lnTo>
                    <a:lnTo>
                      <a:pt x="448" y="156"/>
                    </a:lnTo>
                    <a:lnTo>
                      <a:pt x="447" y="155"/>
                    </a:lnTo>
                    <a:lnTo>
                      <a:pt x="445" y="154"/>
                    </a:lnTo>
                    <a:lnTo>
                      <a:pt x="444" y="155"/>
                    </a:lnTo>
                    <a:lnTo>
                      <a:pt x="442" y="156"/>
                    </a:lnTo>
                    <a:lnTo>
                      <a:pt x="441" y="157"/>
                    </a:lnTo>
                    <a:lnTo>
                      <a:pt x="441" y="158"/>
                    </a:lnTo>
                    <a:lnTo>
                      <a:pt x="416" y="158"/>
                    </a:lnTo>
                    <a:lnTo>
                      <a:pt x="416" y="157"/>
                    </a:lnTo>
                    <a:lnTo>
                      <a:pt x="415" y="156"/>
                    </a:lnTo>
                    <a:lnTo>
                      <a:pt x="414" y="155"/>
                    </a:lnTo>
                    <a:lnTo>
                      <a:pt x="412" y="154"/>
                    </a:lnTo>
                    <a:lnTo>
                      <a:pt x="410" y="155"/>
                    </a:lnTo>
                    <a:lnTo>
                      <a:pt x="409" y="156"/>
                    </a:lnTo>
                    <a:lnTo>
                      <a:pt x="408" y="157"/>
                    </a:lnTo>
                    <a:lnTo>
                      <a:pt x="407" y="158"/>
                    </a:lnTo>
                    <a:lnTo>
                      <a:pt x="382" y="158"/>
                    </a:lnTo>
                    <a:lnTo>
                      <a:pt x="382" y="157"/>
                    </a:lnTo>
                    <a:lnTo>
                      <a:pt x="381" y="156"/>
                    </a:lnTo>
                    <a:lnTo>
                      <a:pt x="379" y="155"/>
                    </a:lnTo>
                    <a:lnTo>
                      <a:pt x="378" y="154"/>
                    </a:lnTo>
                    <a:lnTo>
                      <a:pt x="376" y="155"/>
                    </a:lnTo>
                    <a:lnTo>
                      <a:pt x="375" y="156"/>
                    </a:lnTo>
                    <a:lnTo>
                      <a:pt x="374" y="157"/>
                    </a:lnTo>
                    <a:lnTo>
                      <a:pt x="373" y="158"/>
                    </a:lnTo>
                    <a:lnTo>
                      <a:pt x="356" y="158"/>
                    </a:lnTo>
                    <a:lnTo>
                      <a:pt x="356" y="157"/>
                    </a:lnTo>
                    <a:lnTo>
                      <a:pt x="355" y="156"/>
                    </a:lnTo>
                    <a:lnTo>
                      <a:pt x="353" y="155"/>
                    </a:lnTo>
                    <a:lnTo>
                      <a:pt x="351" y="154"/>
                    </a:lnTo>
                    <a:lnTo>
                      <a:pt x="350" y="155"/>
                    </a:lnTo>
                    <a:lnTo>
                      <a:pt x="348" y="156"/>
                    </a:lnTo>
                    <a:lnTo>
                      <a:pt x="347" y="157"/>
                    </a:lnTo>
                    <a:lnTo>
                      <a:pt x="347" y="158"/>
                    </a:lnTo>
                    <a:lnTo>
                      <a:pt x="295" y="158"/>
                    </a:lnTo>
                    <a:lnTo>
                      <a:pt x="294" y="157"/>
                    </a:lnTo>
                    <a:lnTo>
                      <a:pt x="294" y="156"/>
                    </a:lnTo>
                    <a:lnTo>
                      <a:pt x="292" y="155"/>
                    </a:lnTo>
                    <a:lnTo>
                      <a:pt x="290" y="154"/>
                    </a:lnTo>
                    <a:lnTo>
                      <a:pt x="289" y="155"/>
                    </a:lnTo>
                    <a:lnTo>
                      <a:pt x="287" y="156"/>
                    </a:lnTo>
                    <a:lnTo>
                      <a:pt x="286" y="157"/>
                    </a:lnTo>
                    <a:lnTo>
                      <a:pt x="286" y="158"/>
                    </a:lnTo>
                    <a:lnTo>
                      <a:pt x="180" y="158"/>
                    </a:lnTo>
                    <a:lnTo>
                      <a:pt x="180" y="157"/>
                    </a:lnTo>
                    <a:lnTo>
                      <a:pt x="179" y="156"/>
                    </a:lnTo>
                    <a:lnTo>
                      <a:pt x="178" y="155"/>
                    </a:lnTo>
                    <a:lnTo>
                      <a:pt x="176" y="154"/>
                    </a:lnTo>
                    <a:lnTo>
                      <a:pt x="174" y="155"/>
                    </a:lnTo>
                    <a:lnTo>
                      <a:pt x="173" y="156"/>
                    </a:lnTo>
                    <a:lnTo>
                      <a:pt x="172" y="157"/>
                    </a:lnTo>
                    <a:lnTo>
                      <a:pt x="172" y="158"/>
                    </a:lnTo>
                    <a:lnTo>
                      <a:pt x="141" y="158"/>
                    </a:lnTo>
                    <a:lnTo>
                      <a:pt x="140" y="157"/>
                    </a:lnTo>
                    <a:lnTo>
                      <a:pt x="139" y="156"/>
                    </a:lnTo>
                    <a:lnTo>
                      <a:pt x="138" y="155"/>
                    </a:lnTo>
                    <a:lnTo>
                      <a:pt x="136" y="154"/>
                    </a:lnTo>
                    <a:lnTo>
                      <a:pt x="134" y="155"/>
                    </a:lnTo>
                    <a:lnTo>
                      <a:pt x="133" y="156"/>
                    </a:lnTo>
                    <a:lnTo>
                      <a:pt x="132" y="157"/>
                    </a:lnTo>
                    <a:lnTo>
                      <a:pt x="132" y="158"/>
                    </a:lnTo>
                    <a:lnTo>
                      <a:pt x="104" y="158"/>
                    </a:lnTo>
                    <a:lnTo>
                      <a:pt x="103" y="157"/>
                    </a:lnTo>
                    <a:lnTo>
                      <a:pt x="102" y="156"/>
                    </a:lnTo>
                    <a:lnTo>
                      <a:pt x="101" y="155"/>
                    </a:lnTo>
                    <a:lnTo>
                      <a:pt x="99" y="154"/>
                    </a:lnTo>
                    <a:lnTo>
                      <a:pt x="97" y="155"/>
                    </a:lnTo>
                    <a:lnTo>
                      <a:pt x="96" y="156"/>
                    </a:lnTo>
                    <a:lnTo>
                      <a:pt x="95" y="157"/>
                    </a:lnTo>
                    <a:lnTo>
                      <a:pt x="95" y="158"/>
                    </a:lnTo>
                    <a:lnTo>
                      <a:pt x="0" y="158"/>
                    </a:lnTo>
                    <a:lnTo>
                      <a:pt x="0" y="1339"/>
                    </a:lnTo>
                    <a:lnTo>
                      <a:pt x="20" y="1339"/>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63" name="Freeform 895"/>
              <p:cNvSpPr>
                <a:spLocks/>
              </p:cNvSpPr>
              <p:nvPr/>
            </p:nvSpPr>
            <p:spPr bwMode="auto">
              <a:xfrm>
                <a:off x="4924" y="976"/>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4" name="Freeform 896"/>
              <p:cNvSpPr>
                <a:spLocks/>
              </p:cNvSpPr>
              <p:nvPr/>
            </p:nvSpPr>
            <p:spPr bwMode="auto">
              <a:xfrm>
                <a:off x="1450" y="2329"/>
                <a:ext cx="831" cy="69"/>
              </a:xfrm>
              <a:custGeom>
                <a:avLst/>
                <a:gdLst>
                  <a:gd name="T0" fmla="*/ 10 w 831"/>
                  <a:gd name="T1" fmla="*/ 3 h 69"/>
                  <a:gd name="T2" fmla="*/ 18 w 831"/>
                  <a:gd name="T3" fmla="*/ 0 h 69"/>
                  <a:gd name="T4" fmla="*/ 24 w 831"/>
                  <a:gd name="T5" fmla="*/ 5 h 69"/>
                  <a:gd name="T6" fmla="*/ 47 w 831"/>
                  <a:gd name="T7" fmla="*/ 4 h 69"/>
                  <a:gd name="T8" fmla="*/ 54 w 831"/>
                  <a:gd name="T9" fmla="*/ 4 h 69"/>
                  <a:gd name="T10" fmla="*/ 57 w 831"/>
                  <a:gd name="T11" fmla="*/ 5 h 69"/>
                  <a:gd name="T12" fmla="*/ 62 w 831"/>
                  <a:gd name="T13" fmla="*/ 4 h 69"/>
                  <a:gd name="T14" fmla="*/ 77 w 831"/>
                  <a:gd name="T15" fmla="*/ 7 h 69"/>
                  <a:gd name="T16" fmla="*/ 82 w 831"/>
                  <a:gd name="T17" fmla="*/ 3 h 69"/>
                  <a:gd name="T18" fmla="*/ 86 w 831"/>
                  <a:gd name="T19" fmla="*/ 7 h 69"/>
                  <a:gd name="T20" fmla="*/ 94 w 831"/>
                  <a:gd name="T21" fmla="*/ 4 h 69"/>
                  <a:gd name="T22" fmla="*/ 100 w 831"/>
                  <a:gd name="T23" fmla="*/ 5 h 69"/>
                  <a:gd name="T24" fmla="*/ 172 w 831"/>
                  <a:gd name="T25" fmla="*/ 69 h 69"/>
                  <a:gd name="T26" fmla="*/ 176 w 831"/>
                  <a:gd name="T27" fmla="*/ 66 h 69"/>
                  <a:gd name="T28" fmla="*/ 181 w 831"/>
                  <a:gd name="T29" fmla="*/ 69 h 69"/>
                  <a:gd name="T30" fmla="*/ 255 w 831"/>
                  <a:gd name="T31" fmla="*/ 66 h 69"/>
                  <a:gd name="T32" fmla="*/ 261 w 831"/>
                  <a:gd name="T33" fmla="*/ 68 h 69"/>
                  <a:gd name="T34" fmla="*/ 351 w 831"/>
                  <a:gd name="T35" fmla="*/ 67 h 69"/>
                  <a:gd name="T36" fmla="*/ 358 w 831"/>
                  <a:gd name="T37" fmla="*/ 67 h 69"/>
                  <a:gd name="T38" fmla="*/ 434 w 831"/>
                  <a:gd name="T39" fmla="*/ 67 h 69"/>
                  <a:gd name="T40" fmla="*/ 440 w 831"/>
                  <a:gd name="T41" fmla="*/ 63 h 69"/>
                  <a:gd name="T42" fmla="*/ 448 w 831"/>
                  <a:gd name="T43" fmla="*/ 66 h 69"/>
                  <a:gd name="T44" fmla="*/ 502 w 831"/>
                  <a:gd name="T45" fmla="*/ 68 h 69"/>
                  <a:gd name="T46" fmla="*/ 508 w 831"/>
                  <a:gd name="T47" fmla="*/ 66 h 69"/>
                  <a:gd name="T48" fmla="*/ 521 w 831"/>
                  <a:gd name="T49" fmla="*/ 69 h 69"/>
                  <a:gd name="T50" fmla="*/ 525 w 831"/>
                  <a:gd name="T51" fmla="*/ 66 h 69"/>
                  <a:gd name="T52" fmla="*/ 530 w 831"/>
                  <a:gd name="T53" fmla="*/ 69 h 69"/>
                  <a:gd name="T54" fmla="*/ 552 w 831"/>
                  <a:gd name="T55" fmla="*/ 66 h 69"/>
                  <a:gd name="T56" fmla="*/ 558 w 831"/>
                  <a:gd name="T57" fmla="*/ 68 h 69"/>
                  <a:gd name="T58" fmla="*/ 594 w 831"/>
                  <a:gd name="T59" fmla="*/ 67 h 69"/>
                  <a:gd name="T60" fmla="*/ 601 w 831"/>
                  <a:gd name="T61" fmla="*/ 67 h 69"/>
                  <a:gd name="T62" fmla="*/ 637 w 831"/>
                  <a:gd name="T63" fmla="*/ 68 h 69"/>
                  <a:gd name="T64" fmla="*/ 643 w 831"/>
                  <a:gd name="T65" fmla="*/ 66 h 69"/>
                  <a:gd name="T66" fmla="*/ 678 w 831"/>
                  <a:gd name="T67" fmla="*/ 69 h 69"/>
                  <a:gd name="T68" fmla="*/ 682 w 831"/>
                  <a:gd name="T69" fmla="*/ 66 h 69"/>
                  <a:gd name="T70" fmla="*/ 687 w 831"/>
                  <a:gd name="T71" fmla="*/ 69 h 69"/>
                  <a:gd name="T72" fmla="*/ 694 w 831"/>
                  <a:gd name="T73" fmla="*/ 66 h 69"/>
                  <a:gd name="T74" fmla="*/ 700 w 831"/>
                  <a:gd name="T75" fmla="*/ 68 h 69"/>
                  <a:gd name="T76" fmla="*/ 735 w 831"/>
                  <a:gd name="T77" fmla="*/ 67 h 69"/>
                  <a:gd name="T78" fmla="*/ 742 w 831"/>
                  <a:gd name="T79" fmla="*/ 67 h 69"/>
                  <a:gd name="T80" fmla="*/ 744 w 831"/>
                  <a:gd name="T81" fmla="*/ 68 h 69"/>
                  <a:gd name="T82" fmla="*/ 750 w 831"/>
                  <a:gd name="T83" fmla="*/ 66 h 69"/>
                  <a:gd name="T84" fmla="*/ 754 w 831"/>
                  <a:gd name="T85" fmla="*/ 69 h 69"/>
                  <a:gd name="T86" fmla="*/ 759 w 831"/>
                  <a:gd name="T87" fmla="*/ 63 h 69"/>
                  <a:gd name="T88" fmla="*/ 769 w 831"/>
                  <a:gd name="T89" fmla="*/ 64 h 69"/>
                  <a:gd name="T90" fmla="*/ 776 w 831"/>
                  <a:gd name="T91" fmla="*/ 69 h 69"/>
                  <a:gd name="T92" fmla="*/ 781 w 831"/>
                  <a:gd name="T93" fmla="*/ 63 h 69"/>
                  <a:gd name="T94" fmla="*/ 790 w 831"/>
                  <a:gd name="T95" fmla="*/ 64 h 69"/>
                  <a:gd name="T96" fmla="*/ 831 w 831"/>
                  <a:gd name="T97" fmla="*/ 69 h 6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31"/>
                  <a:gd name="T148" fmla="*/ 0 h 69"/>
                  <a:gd name="T149" fmla="*/ 831 w 831"/>
                  <a:gd name="T150" fmla="*/ 69 h 6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31" h="69">
                    <a:moveTo>
                      <a:pt x="0" y="7"/>
                    </a:moveTo>
                    <a:lnTo>
                      <a:pt x="8" y="7"/>
                    </a:lnTo>
                    <a:lnTo>
                      <a:pt x="9" y="5"/>
                    </a:lnTo>
                    <a:lnTo>
                      <a:pt x="10" y="3"/>
                    </a:lnTo>
                    <a:lnTo>
                      <a:pt x="11" y="2"/>
                    </a:lnTo>
                    <a:lnTo>
                      <a:pt x="13" y="1"/>
                    </a:lnTo>
                    <a:lnTo>
                      <a:pt x="15" y="0"/>
                    </a:lnTo>
                    <a:lnTo>
                      <a:pt x="18" y="0"/>
                    </a:lnTo>
                    <a:lnTo>
                      <a:pt x="20" y="1"/>
                    </a:lnTo>
                    <a:lnTo>
                      <a:pt x="22" y="2"/>
                    </a:lnTo>
                    <a:lnTo>
                      <a:pt x="23" y="3"/>
                    </a:lnTo>
                    <a:lnTo>
                      <a:pt x="24" y="5"/>
                    </a:lnTo>
                    <a:lnTo>
                      <a:pt x="25" y="7"/>
                    </a:lnTo>
                    <a:lnTo>
                      <a:pt x="46" y="7"/>
                    </a:lnTo>
                    <a:lnTo>
                      <a:pt x="47" y="5"/>
                    </a:lnTo>
                    <a:lnTo>
                      <a:pt x="47" y="4"/>
                    </a:lnTo>
                    <a:lnTo>
                      <a:pt x="49" y="4"/>
                    </a:lnTo>
                    <a:lnTo>
                      <a:pt x="51" y="3"/>
                    </a:lnTo>
                    <a:lnTo>
                      <a:pt x="52" y="4"/>
                    </a:lnTo>
                    <a:lnTo>
                      <a:pt x="54" y="4"/>
                    </a:lnTo>
                    <a:lnTo>
                      <a:pt x="55" y="5"/>
                    </a:lnTo>
                    <a:lnTo>
                      <a:pt x="55" y="7"/>
                    </a:lnTo>
                    <a:lnTo>
                      <a:pt x="56" y="7"/>
                    </a:lnTo>
                    <a:lnTo>
                      <a:pt x="57" y="5"/>
                    </a:lnTo>
                    <a:lnTo>
                      <a:pt x="58" y="4"/>
                    </a:lnTo>
                    <a:lnTo>
                      <a:pt x="59" y="4"/>
                    </a:lnTo>
                    <a:lnTo>
                      <a:pt x="61" y="3"/>
                    </a:lnTo>
                    <a:lnTo>
                      <a:pt x="62" y="4"/>
                    </a:lnTo>
                    <a:lnTo>
                      <a:pt x="64" y="4"/>
                    </a:lnTo>
                    <a:lnTo>
                      <a:pt x="65" y="5"/>
                    </a:lnTo>
                    <a:lnTo>
                      <a:pt x="65" y="7"/>
                    </a:lnTo>
                    <a:lnTo>
                      <a:pt x="77" y="7"/>
                    </a:lnTo>
                    <a:lnTo>
                      <a:pt x="78" y="5"/>
                    </a:lnTo>
                    <a:lnTo>
                      <a:pt x="79" y="4"/>
                    </a:lnTo>
                    <a:lnTo>
                      <a:pt x="80" y="4"/>
                    </a:lnTo>
                    <a:lnTo>
                      <a:pt x="82" y="3"/>
                    </a:lnTo>
                    <a:lnTo>
                      <a:pt x="84" y="4"/>
                    </a:lnTo>
                    <a:lnTo>
                      <a:pt x="85" y="4"/>
                    </a:lnTo>
                    <a:lnTo>
                      <a:pt x="86" y="5"/>
                    </a:lnTo>
                    <a:lnTo>
                      <a:pt x="86" y="7"/>
                    </a:lnTo>
                    <a:lnTo>
                      <a:pt x="92" y="7"/>
                    </a:lnTo>
                    <a:lnTo>
                      <a:pt x="92" y="5"/>
                    </a:lnTo>
                    <a:lnTo>
                      <a:pt x="93" y="4"/>
                    </a:lnTo>
                    <a:lnTo>
                      <a:pt x="94" y="4"/>
                    </a:lnTo>
                    <a:lnTo>
                      <a:pt x="96" y="3"/>
                    </a:lnTo>
                    <a:lnTo>
                      <a:pt x="98" y="4"/>
                    </a:lnTo>
                    <a:lnTo>
                      <a:pt x="99" y="4"/>
                    </a:lnTo>
                    <a:lnTo>
                      <a:pt x="100" y="5"/>
                    </a:lnTo>
                    <a:lnTo>
                      <a:pt x="101" y="7"/>
                    </a:lnTo>
                    <a:lnTo>
                      <a:pt x="106" y="7"/>
                    </a:lnTo>
                    <a:lnTo>
                      <a:pt x="106" y="69"/>
                    </a:lnTo>
                    <a:lnTo>
                      <a:pt x="172" y="69"/>
                    </a:lnTo>
                    <a:lnTo>
                      <a:pt x="172" y="68"/>
                    </a:lnTo>
                    <a:lnTo>
                      <a:pt x="173" y="67"/>
                    </a:lnTo>
                    <a:lnTo>
                      <a:pt x="174" y="66"/>
                    </a:lnTo>
                    <a:lnTo>
                      <a:pt x="176" y="66"/>
                    </a:lnTo>
                    <a:lnTo>
                      <a:pt x="178" y="66"/>
                    </a:lnTo>
                    <a:lnTo>
                      <a:pt x="179" y="67"/>
                    </a:lnTo>
                    <a:lnTo>
                      <a:pt x="180" y="68"/>
                    </a:lnTo>
                    <a:lnTo>
                      <a:pt x="181" y="69"/>
                    </a:lnTo>
                    <a:lnTo>
                      <a:pt x="253" y="69"/>
                    </a:lnTo>
                    <a:lnTo>
                      <a:pt x="253" y="68"/>
                    </a:lnTo>
                    <a:lnTo>
                      <a:pt x="254" y="67"/>
                    </a:lnTo>
                    <a:lnTo>
                      <a:pt x="255" y="66"/>
                    </a:lnTo>
                    <a:lnTo>
                      <a:pt x="257" y="66"/>
                    </a:lnTo>
                    <a:lnTo>
                      <a:pt x="259" y="66"/>
                    </a:lnTo>
                    <a:lnTo>
                      <a:pt x="260" y="67"/>
                    </a:lnTo>
                    <a:lnTo>
                      <a:pt x="261" y="68"/>
                    </a:lnTo>
                    <a:lnTo>
                      <a:pt x="262" y="69"/>
                    </a:lnTo>
                    <a:lnTo>
                      <a:pt x="350" y="69"/>
                    </a:lnTo>
                    <a:lnTo>
                      <a:pt x="350" y="68"/>
                    </a:lnTo>
                    <a:lnTo>
                      <a:pt x="351" y="67"/>
                    </a:lnTo>
                    <a:lnTo>
                      <a:pt x="353" y="66"/>
                    </a:lnTo>
                    <a:lnTo>
                      <a:pt x="354" y="66"/>
                    </a:lnTo>
                    <a:lnTo>
                      <a:pt x="356" y="66"/>
                    </a:lnTo>
                    <a:lnTo>
                      <a:pt x="358" y="67"/>
                    </a:lnTo>
                    <a:lnTo>
                      <a:pt x="358" y="68"/>
                    </a:lnTo>
                    <a:lnTo>
                      <a:pt x="359" y="69"/>
                    </a:lnTo>
                    <a:lnTo>
                      <a:pt x="434" y="69"/>
                    </a:lnTo>
                    <a:lnTo>
                      <a:pt x="434" y="67"/>
                    </a:lnTo>
                    <a:lnTo>
                      <a:pt x="435" y="66"/>
                    </a:lnTo>
                    <a:lnTo>
                      <a:pt x="436" y="64"/>
                    </a:lnTo>
                    <a:lnTo>
                      <a:pt x="438" y="63"/>
                    </a:lnTo>
                    <a:lnTo>
                      <a:pt x="440" y="63"/>
                    </a:lnTo>
                    <a:lnTo>
                      <a:pt x="443" y="63"/>
                    </a:lnTo>
                    <a:lnTo>
                      <a:pt x="445" y="63"/>
                    </a:lnTo>
                    <a:lnTo>
                      <a:pt x="447" y="64"/>
                    </a:lnTo>
                    <a:lnTo>
                      <a:pt x="448" y="66"/>
                    </a:lnTo>
                    <a:lnTo>
                      <a:pt x="449" y="67"/>
                    </a:lnTo>
                    <a:lnTo>
                      <a:pt x="449" y="69"/>
                    </a:lnTo>
                    <a:lnTo>
                      <a:pt x="502" y="69"/>
                    </a:lnTo>
                    <a:lnTo>
                      <a:pt x="502" y="68"/>
                    </a:lnTo>
                    <a:lnTo>
                      <a:pt x="503" y="67"/>
                    </a:lnTo>
                    <a:lnTo>
                      <a:pt x="505" y="66"/>
                    </a:lnTo>
                    <a:lnTo>
                      <a:pt x="507" y="66"/>
                    </a:lnTo>
                    <a:lnTo>
                      <a:pt x="508" y="66"/>
                    </a:lnTo>
                    <a:lnTo>
                      <a:pt x="510" y="67"/>
                    </a:lnTo>
                    <a:lnTo>
                      <a:pt x="511" y="68"/>
                    </a:lnTo>
                    <a:lnTo>
                      <a:pt x="511" y="69"/>
                    </a:lnTo>
                    <a:lnTo>
                      <a:pt x="521" y="69"/>
                    </a:lnTo>
                    <a:lnTo>
                      <a:pt x="521" y="68"/>
                    </a:lnTo>
                    <a:lnTo>
                      <a:pt x="522" y="67"/>
                    </a:lnTo>
                    <a:lnTo>
                      <a:pt x="523" y="66"/>
                    </a:lnTo>
                    <a:lnTo>
                      <a:pt x="525" y="66"/>
                    </a:lnTo>
                    <a:lnTo>
                      <a:pt x="527" y="66"/>
                    </a:lnTo>
                    <a:lnTo>
                      <a:pt x="528" y="67"/>
                    </a:lnTo>
                    <a:lnTo>
                      <a:pt x="529" y="68"/>
                    </a:lnTo>
                    <a:lnTo>
                      <a:pt x="530" y="69"/>
                    </a:lnTo>
                    <a:lnTo>
                      <a:pt x="549" y="69"/>
                    </a:lnTo>
                    <a:lnTo>
                      <a:pt x="549" y="68"/>
                    </a:lnTo>
                    <a:lnTo>
                      <a:pt x="550" y="67"/>
                    </a:lnTo>
                    <a:lnTo>
                      <a:pt x="552" y="66"/>
                    </a:lnTo>
                    <a:lnTo>
                      <a:pt x="554" y="66"/>
                    </a:lnTo>
                    <a:lnTo>
                      <a:pt x="555" y="66"/>
                    </a:lnTo>
                    <a:lnTo>
                      <a:pt x="557" y="67"/>
                    </a:lnTo>
                    <a:lnTo>
                      <a:pt x="558" y="68"/>
                    </a:lnTo>
                    <a:lnTo>
                      <a:pt x="558" y="69"/>
                    </a:lnTo>
                    <a:lnTo>
                      <a:pt x="593" y="69"/>
                    </a:lnTo>
                    <a:lnTo>
                      <a:pt x="594" y="68"/>
                    </a:lnTo>
                    <a:lnTo>
                      <a:pt x="594" y="67"/>
                    </a:lnTo>
                    <a:lnTo>
                      <a:pt x="596" y="66"/>
                    </a:lnTo>
                    <a:lnTo>
                      <a:pt x="598" y="66"/>
                    </a:lnTo>
                    <a:lnTo>
                      <a:pt x="599" y="66"/>
                    </a:lnTo>
                    <a:lnTo>
                      <a:pt x="601" y="67"/>
                    </a:lnTo>
                    <a:lnTo>
                      <a:pt x="602" y="68"/>
                    </a:lnTo>
                    <a:lnTo>
                      <a:pt x="602" y="69"/>
                    </a:lnTo>
                    <a:lnTo>
                      <a:pt x="637" y="69"/>
                    </a:lnTo>
                    <a:lnTo>
                      <a:pt x="637" y="68"/>
                    </a:lnTo>
                    <a:lnTo>
                      <a:pt x="638" y="67"/>
                    </a:lnTo>
                    <a:lnTo>
                      <a:pt x="640" y="66"/>
                    </a:lnTo>
                    <a:lnTo>
                      <a:pt x="642" y="66"/>
                    </a:lnTo>
                    <a:lnTo>
                      <a:pt x="643" y="66"/>
                    </a:lnTo>
                    <a:lnTo>
                      <a:pt x="645" y="67"/>
                    </a:lnTo>
                    <a:lnTo>
                      <a:pt x="646" y="68"/>
                    </a:lnTo>
                    <a:lnTo>
                      <a:pt x="646" y="69"/>
                    </a:lnTo>
                    <a:lnTo>
                      <a:pt x="678" y="69"/>
                    </a:lnTo>
                    <a:lnTo>
                      <a:pt x="678" y="68"/>
                    </a:lnTo>
                    <a:lnTo>
                      <a:pt x="679" y="67"/>
                    </a:lnTo>
                    <a:lnTo>
                      <a:pt x="680" y="66"/>
                    </a:lnTo>
                    <a:lnTo>
                      <a:pt x="682" y="66"/>
                    </a:lnTo>
                    <a:lnTo>
                      <a:pt x="684" y="66"/>
                    </a:lnTo>
                    <a:lnTo>
                      <a:pt x="685" y="67"/>
                    </a:lnTo>
                    <a:lnTo>
                      <a:pt x="686" y="68"/>
                    </a:lnTo>
                    <a:lnTo>
                      <a:pt x="687" y="69"/>
                    </a:lnTo>
                    <a:lnTo>
                      <a:pt x="691" y="69"/>
                    </a:lnTo>
                    <a:lnTo>
                      <a:pt x="692" y="68"/>
                    </a:lnTo>
                    <a:lnTo>
                      <a:pt x="692" y="67"/>
                    </a:lnTo>
                    <a:lnTo>
                      <a:pt x="694" y="66"/>
                    </a:lnTo>
                    <a:lnTo>
                      <a:pt x="696" y="66"/>
                    </a:lnTo>
                    <a:lnTo>
                      <a:pt x="697" y="66"/>
                    </a:lnTo>
                    <a:lnTo>
                      <a:pt x="699" y="67"/>
                    </a:lnTo>
                    <a:lnTo>
                      <a:pt x="700" y="68"/>
                    </a:lnTo>
                    <a:lnTo>
                      <a:pt x="700" y="69"/>
                    </a:lnTo>
                    <a:lnTo>
                      <a:pt x="734" y="69"/>
                    </a:lnTo>
                    <a:lnTo>
                      <a:pt x="734" y="68"/>
                    </a:lnTo>
                    <a:lnTo>
                      <a:pt x="735" y="67"/>
                    </a:lnTo>
                    <a:lnTo>
                      <a:pt x="737" y="66"/>
                    </a:lnTo>
                    <a:lnTo>
                      <a:pt x="738" y="66"/>
                    </a:lnTo>
                    <a:lnTo>
                      <a:pt x="740" y="66"/>
                    </a:lnTo>
                    <a:lnTo>
                      <a:pt x="742" y="67"/>
                    </a:lnTo>
                    <a:lnTo>
                      <a:pt x="743" y="68"/>
                    </a:lnTo>
                    <a:lnTo>
                      <a:pt x="743" y="69"/>
                    </a:lnTo>
                    <a:lnTo>
                      <a:pt x="744" y="68"/>
                    </a:lnTo>
                    <a:lnTo>
                      <a:pt x="745" y="67"/>
                    </a:lnTo>
                    <a:lnTo>
                      <a:pt x="746" y="66"/>
                    </a:lnTo>
                    <a:lnTo>
                      <a:pt x="748" y="66"/>
                    </a:lnTo>
                    <a:lnTo>
                      <a:pt x="750" y="66"/>
                    </a:lnTo>
                    <a:lnTo>
                      <a:pt x="751" y="67"/>
                    </a:lnTo>
                    <a:lnTo>
                      <a:pt x="752" y="68"/>
                    </a:lnTo>
                    <a:lnTo>
                      <a:pt x="752" y="69"/>
                    </a:lnTo>
                    <a:lnTo>
                      <a:pt x="754" y="69"/>
                    </a:lnTo>
                    <a:lnTo>
                      <a:pt x="755" y="67"/>
                    </a:lnTo>
                    <a:lnTo>
                      <a:pt x="756" y="65"/>
                    </a:lnTo>
                    <a:lnTo>
                      <a:pt x="757" y="64"/>
                    </a:lnTo>
                    <a:lnTo>
                      <a:pt x="759" y="63"/>
                    </a:lnTo>
                    <a:lnTo>
                      <a:pt x="762" y="62"/>
                    </a:lnTo>
                    <a:lnTo>
                      <a:pt x="764" y="62"/>
                    </a:lnTo>
                    <a:lnTo>
                      <a:pt x="766" y="63"/>
                    </a:lnTo>
                    <a:lnTo>
                      <a:pt x="769" y="64"/>
                    </a:lnTo>
                    <a:lnTo>
                      <a:pt x="770" y="65"/>
                    </a:lnTo>
                    <a:lnTo>
                      <a:pt x="771" y="67"/>
                    </a:lnTo>
                    <a:lnTo>
                      <a:pt x="772" y="69"/>
                    </a:lnTo>
                    <a:lnTo>
                      <a:pt x="776" y="69"/>
                    </a:lnTo>
                    <a:lnTo>
                      <a:pt x="776" y="67"/>
                    </a:lnTo>
                    <a:lnTo>
                      <a:pt x="777" y="65"/>
                    </a:lnTo>
                    <a:lnTo>
                      <a:pt x="779" y="64"/>
                    </a:lnTo>
                    <a:lnTo>
                      <a:pt x="781" y="63"/>
                    </a:lnTo>
                    <a:lnTo>
                      <a:pt x="783" y="63"/>
                    </a:lnTo>
                    <a:lnTo>
                      <a:pt x="785" y="63"/>
                    </a:lnTo>
                    <a:lnTo>
                      <a:pt x="787" y="63"/>
                    </a:lnTo>
                    <a:lnTo>
                      <a:pt x="790" y="64"/>
                    </a:lnTo>
                    <a:lnTo>
                      <a:pt x="791" y="65"/>
                    </a:lnTo>
                    <a:lnTo>
                      <a:pt x="792" y="67"/>
                    </a:lnTo>
                    <a:lnTo>
                      <a:pt x="792" y="69"/>
                    </a:lnTo>
                    <a:lnTo>
                      <a:pt x="831" y="69"/>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65" name="Freeform 897"/>
              <p:cNvSpPr>
                <a:spLocks/>
              </p:cNvSpPr>
              <p:nvPr/>
            </p:nvSpPr>
            <p:spPr bwMode="auto">
              <a:xfrm>
                <a:off x="1450" y="2331"/>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6" name="Freeform 898"/>
              <p:cNvSpPr>
                <a:spLocks/>
              </p:cNvSpPr>
              <p:nvPr/>
            </p:nvSpPr>
            <p:spPr bwMode="auto">
              <a:xfrm>
                <a:off x="2636" y="2371"/>
                <a:ext cx="2246" cy="58"/>
              </a:xfrm>
              <a:custGeom>
                <a:avLst/>
                <a:gdLst>
                  <a:gd name="T0" fmla="*/ 37 w 2246"/>
                  <a:gd name="T1" fmla="*/ 55 h 58"/>
                  <a:gd name="T2" fmla="*/ 51 w 2246"/>
                  <a:gd name="T3" fmla="*/ 56 h 58"/>
                  <a:gd name="T4" fmla="*/ 73 w 2246"/>
                  <a:gd name="T5" fmla="*/ 58 h 58"/>
                  <a:gd name="T6" fmla="*/ 81 w 2246"/>
                  <a:gd name="T7" fmla="*/ 57 h 58"/>
                  <a:gd name="T8" fmla="*/ 142 w 2246"/>
                  <a:gd name="T9" fmla="*/ 55 h 58"/>
                  <a:gd name="T10" fmla="*/ 243 w 2246"/>
                  <a:gd name="T11" fmla="*/ 55 h 58"/>
                  <a:gd name="T12" fmla="*/ 289 w 2246"/>
                  <a:gd name="T13" fmla="*/ 57 h 58"/>
                  <a:gd name="T14" fmla="*/ 298 w 2246"/>
                  <a:gd name="T15" fmla="*/ 58 h 58"/>
                  <a:gd name="T16" fmla="*/ 419 w 2246"/>
                  <a:gd name="T17" fmla="*/ 56 h 58"/>
                  <a:gd name="T18" fmla="*/ 428 w 2246"/>
                  <a:gd name="T19" fmla="*/ 55 h 58"/>
                  <a:gd name="T20" fmla="*/ 437 w 2246"/>
                  <a:gd name="T21" fmla="*/ 56 h 58"/>
                  <a:gd name="T22" fmla="*/ 476 w 2246"/>
                  <a:gd name="T23" fmla="*/ 58 h 58"/>
                  <a:gd name="T24" fmla="*/ 485 w 2246"/>
                  <a:gd name="T25" fmla="*/ 57 h 58"/>
                  <a:gd name="T26" fmla="*/ 568 w 2246"/>
                  <a:gd name="T27" fmla="*/ 4 h 58"/>
                  <a:gd name="T28" fmla="*/ 578 w 2246"/>
                  <a:gd name="T29" fmla="*/ 5 h 58"/>
                  <a:gd name="T30" fmla="*/ 586 w 2246"/>
                  <a:gd name="T31" fmla="*/ 7 h 58"/>
                  <a:gd name="T32" fmla="*/ 637 w 2246"/>
                  <a:gd name="T33" fmla="*/ 4 h 58"/>
                  <a:gd name="T34" fmla="*/ 654 w 2246"/>
                  <a:gd name="T35" fmla="*/ 3 h 58"/>
                  <a:gd name="T36" fmla="*/ 903 w 2246"/>
                  <a:gd name="T37" fmla="*/ 4 h 58"/>
                  <a:gd name="T38" fmla="*/ 930 w 2246"/>
                  <a:gd name="T39" fmla="*/ 7 h 58"/>
                  <a:gd name="T40" fmla="*/ 939 w 2246"/>
                  <a:gd name="T41" fmla="*/ 5 h 58"/>
                  <a:gd name="T42" fmla="*/ 952 w 2246"/>
                  <a:gd name="T43" fmla="*/ 4 h 58"/>
                  <a:gd name="T44" fmla="*/ 981 w 2246"/>
                  <a:gd name="T45" fmla="*/ 2 h 58"/>
                  <a:gd name="T46" fmla="*/ 995 w 2246"/>
                  <a:gd name="T47" fmla="*/ 5 h 58"/>
                  <a:gd name="T48" fmla="*/ 1030 w 2246"/>
                  <a:gd name="T49" fmla="*/ 4 h 58"/>
                  <a:gd name="T50" fmla="*/ 1039 w 2246"/>
                  <a:gd name="T51" fmla="*/ 4 h 58"/>
                  <a:gd name="T52" fmla="*/ 1052 w 2246"/>
                  <a:gd name="T53" fmla="*/ 5 h 58"/>
                  <a:gd name="T54" fmla="*/ 1061 w 2246"/>
                  <a:gd name="T55" fmla="*/ 7 h 58"/>
                  <a:gd name="T56" fmla="*/ 1107 w 2246"/>
                  <a:gd name="T57" fmla="*/ 4 h 58"/>
                  <a:gd name="T58" fmla="*/ 1124 w 2246"/>
                  <a:gd name="T59" fmla="*/ 3 h 58"/>
                  <a:gd name="T60" fmla="*/ 1151 w 2246"/>
                  <a:gd name="T61" fmla="*/ 4 h 58"/>
                  <a:gd name="T62" fmla="*/ 1172 w 2246"/>
                  <a:gd name="T63" fmla="*/ 7 h 58"/>
                  <a:gd name="T64" fmla="*/ 1180 w 2246"/>
                  <a:gd name="T65" fmla="*/ 5 h 58"/>
                  <a:gd name="T66" fmla="*/ 1192 w 2246"/>
                  <a:gd name="T67" fmla="*/ 4 h 58"/>
                  <a:gd name="T68" fmla="*/ 1207 w 2246"/>
                  <a:gd name="T69" fmla="*/ 2 h 58"/>
                  <a:gd name="T70" fmla="*/ 1220 w 2246"/>
                  <a:gd name="T71" fmla="*/ 5 h 58"/>
                  <a:gd name="T72" fmla="*/ 1230 w 2246"/>
                  <a:gd name="T73" fmla="*/ 4 h 58"/>
                  <a:gd name="T74" fmla="*/ 1245 w 2246"/>
                  <a:gd name="T75" fmla="*/ 4 h 58"/>
                  <a:gd name="T76" fmla="*/ 1417 w 2246"/>
                  <a:gd name="T77" fmla="*/ 5 h 58"/>
                  <a:gd name="T78" fmla="*/ 1426 w 2246"/>
                  <a:gd name="T79" fmla="*/ 7 h 58"/>
                  <a:gd name="T80" fmla="*/ 1495 w 2246"/>
                  <a:gd name="T81" fmla="*/ 4 h 58"/>
                  <a:gd name="T82" fmla="*/ 1508 w 2246"/>
                  <a:gd name="T83" fmla="*/ 3 h 58"/>
                  <a:gd name="T84" fmla="*/ 1537 w 2246"/>
                  <a:gd name="T85" fmla="*/ 4 h 58"/>
                  <a:gd name="T86" fmla="*/ 1547 w 2246"/>
                  <a:gd name="T87" fmla="*/ 7 h 58"/>
                  <a:gd name="T88" fmla="*/ 1558 w 2246"/>
                  <a:gd name="T89" fmla="*/ 3 h 58"/>
                  <a:gd name="T90" fmla="*/ 1582 w 2246"/>
                  <a:gd name="T91" fmla="*/ 4 h 58"/>
                  <a:gd name="T92" fmla="*/ 1620 w 2246"/>
                  <a:gd name="T93" fmla="*/ 5 h 58"/>
                  <a:gd name="T94" fmla="*/ 1628 w 2246"/>
                  <a:gd name="T95" fmla="*/ 7 h 58"/>
                  <a:gd name="T96" fmla="*/ 1674 w 2246"/>
                  <a:gd name="T97" fmla="*/ 4 h 58"/>
                  <a:gd name="T98" fmla="*/ 1765 w 2246"/>
                  <a:gd name="T99" fmla="*/ 3 h 58"/>
                  <a:gd name="T100" fmla="*/ 1873 w 2246"/>
                  <a:gd name="T101" fmla="*/ 4 h 58"/>
                  <a:gd name="T102" fmla="*/ 1950 w 2246"/>
                  <a:gd name="T103" fmla="*/ 7 h 58"/>
                  <a:gd name="T104" fmla="*/ 1959 w 2246"/>
                  <a:gd name="T105" fmla="*/ 5 h 58"/>
                  <a:gd name="T106" fmla="*/ 1997 w 2246"/>
                  <a:gd name="T107" fmla="*/ 4 h 58"/>
                  <a:gd name="T108" fmla="*/ 2007 w 2246"/>
                  <a:gd name="T109" fmla="*/ 4 h 58"/>
                  <a:gd name="T110" fmla="*/ 2032 w 2246"/>
                  <a:gd name="T111" fmla="*/ 5 h 58"/>
                  <a:gd name="T112" fmla="*/ 2040 w 2246"/>
                  <a:gd name="T113" fmla="*/ 7 h 58"/>
                  <a:gd name="T114" fmla="*/ 2057 w 2246"/>
                  <a:gd name="T115" fmla="*/ 4 h 58"/>
                  <a:gd name="T116" fmla="*/ 2063 w 2246"/>
                  <a:gd name="T117" fmla="*/ 3 h 58"/>
                  <a:gd name="T118" fmla="*/ 2087 w 2246"/>
                  <a:gd name="T119" fmla="*/ 4 h 58"/>
                  <a:gd name="T120" fmla="*/ 2100 w 2246"/>
                  <a:gd name="T121" fmla="*/ 7 h 58"/>
                  <a:gd name="T122" fmla="*/ 2109 w 2246"/>
                  <a:gd name="T123" fmla="*/ 5 h 58"/>
                  <a:gd name="T124" fmla="*/ 2179 w 2246"/>
                  <a:gd name="T125" fmla="*/ 4 h 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46"/>
                  <a:gd name="T190" fmla="*/ 0 h 58"/>
                  <a:gd name="T191" fmla="*/ 2246 w 2246"/>
                  <a:gd name="T192" fmla="*/ 58 h 5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46" h="58">
                    <a:moveTo>
                      <a:pt x="0" y="48"/>
                    </a:moveTo>
                    <a:lnTo>
                      <a:pt x="0" y="58"/>
                    </a:lnTo>
                    <a:lnTo>
                      <a:pt x="32" y="58"/>
                    </a:lnTo>
                    <a:lnTo>
                      <a:pt x="32" y="57"/>
                    </a:lnTo>
                    <a:lnTo>
                      <a:pt x="33" y="56"/>
                    </a:lnTo>
                    <a:lnTo>
                      <a:pt x="35" y="55"/>
                    </a:lnTo>
                    <a:lnTo>
                      <a:pt x="37" y="55"/>
                    </a:lnTo>
                    <a:lnTo>
                      <a:pt x="38" y="55"/>
                    </a:lnTo>
                    <a:lnTo>
                      <a:pt x="40" y="56"/>
                    </a:lnTo>
                    <a:lnTo>
                      <a:pt x="41" y="57"/>
                    </a:lnTo>
                    <a:lnTo>
                      <a:pt x="41" y="58"/>
                    </a:lnTo>
                    <a:lnTo>
                      <a:pt x="50" y="58"/>
                    </a:lnTo>
                    <a:lnTo>
                      <a:pt x="50" y="57"/>
                    </a:lnTo>
                    <a:lnTo>
                      <a:pt x="51" y="56"/>
                    </a:lnTo>
                    <a:lnTo>
                      <a:pt x="53" y="55"/>
                    </a:lnTo>
                    <a:lnTo>
                      <a:pt x="55" y="55"/>
                    </a:lnTo>
                    <a:lnTo>
                      <a:pt x="56" y="55"/>
                    </a:lnTo>
                    <a:lnTo>
                      <a:pt x="58" y="56"/>
                    </a:lnTo>
                    <a:lnTo>
                      <a:pt x="59" y="57"/>
                    </a:lnTo>
                    <a:lnTo>
                      <a:pt x="59" y="58"/>
                    </a:lnTo>
                    <a:lnTo>
                      <a:pt x="73" y="58"/>
                    </a:lnTo>
                    <a:lnTo>
                      <a:pt x="73" y="57"/>
                    </a:lnTo>
                    <a:lnTo>
                      <a:pt x="74" y="56"/>
                    </a:lnTo>
                    <a:lnTo>
                      <a:pt x="75" y="55"/>
                    </a:lnTo>
                    <a:lnTo>
                      <a:pt x="77" y="55"/>
                    </a:lnTo>
                    <a:lnTo>
                      <a:pt x="79" y="55"/>
                    </a:lnTo>
                    <a:lnTo>
                      <a:pt x="80" y="56"/>
                    </a:lnTo>
                    <a:lnTo>
                      <a:pt x="81" y="57"/>
                    </a:lnTo>
                    <a:lnTo>
                      <a:pt x="82" y="58"/>
                    </a:lnTo>
                    <a:lnTo>
                      <a:pt x="136" y="58"/>
                    </a:lnTo>
                    <a:lnTo>
                      <a:pt x="136" y="57"/>
                    </a:lnTo>
                    <a:lnTo>
                      <a:pt x="137" y="56"/>
                    </a:lnTo>
                    <a:lnTo>
                      <a:pt x="139" y="55"/>
                    </a:lnTo>
                    <a:lnTo>
                      <a:pt x="140" y="55"/>
                    </a:lnTo>
                    <a:lnTo>
                      <a:pt x="142" y="55"/>
                    </a:lnTo>
                    <a:lnTo>
                      <a:pt x="144" y="56"/>
                    </a:lnTo>
                    <a:lnTo>
                      <a:pt x="145" y="57"/>
                    </a:lnTo>
                    <a:lnTo>
                      <a:pt x="145" y="58"/>
                    </a:lnTo>
                    <a:lnTo>
                      <a:pt x="240" y="58"/>
                    </a:lnTo>
                    <a:lnTo>
                      <a:pt x="241" y="57"/>
                    </a:lnTo>
                    <a:lnTo>
                      <a:pt x="242" y="56"/>
                    </a:lnTo>
                    <a:lnTo>
                      <a:pt x="243" y="55"/>
                    </a:lnTo>
                    <a:lnTo>
                      <a:pt x="245" y="55"/>
                    </a:lnTo>
                    <a:lnTo>
                      <a:pt x="247" y="55"/>
                    </a:lnTo>
                    <a:lnTo>
                      <a:pt x="248" y="56"/>
                    </a:lnTo>
                    <a:lnTo>
                      <a:pt x="249" y="57"/>
                    </a:lnTo>
                    <a:lnTo>
                      <a:pt x="249" y="58"/>
                    </a:lnTo>
                    <a:lnTo>
                      <a:pt x="289" y="58"/>
                    </a:lnTo>
                    <a:lnTo>
                      <a:pt x="289" y="57"/>
                    </a:lnTo>
                    <a:lnTo>
                      <a:pt x="290" y="56"/>
                    </a:lnTo>
                    <a:lnTo>
                      <a:pt x="291" y="55"/>
                    </a:lnTo>
                    <a:lnTo>
                      <a:pt x="293" y="55"/>
                    </a:lnTo>
                    <a:lnTo>
                      <a:pt x="295" y="55"/>
                    </a:lnTo>
                    <a:lnTo>
                      <a:pt x="296" y="56"/>
                    </a:lnTo>
                    <a:lnTo>
                      <a:pt x="297" y="57"/>
                    </a:lnTo>
                    <a:lnTo>
                      <a:pt x="298" y="58"/>
                    </a:lnTo>
                    <a:lnTo>
                      <a:pt x="411" y="58"/>
                    </a:lnTo>
                    <a:lnTo>
                      <a:pt x="411" y="57"/>
                    </a:lnTo>
                    <a:lnTo>
                      <a:pt x="412" y="56"/>
                    </a:lnTo>
                    <a:lnTo>
                      <a:pt x="414" y="55"/>
                    </a:lnTo>
                    <a:lnTo>
                      <a:pt x="415" y="55"/>
                    </a:lnTo>
                    <a:lnTo>
                      <a:pt x="417" y="55"/>
                    </a:lnTo>
                    <a:lnTo>
                      <a:pt x="419" y="56"/>
                    </a:lnTo>
                    <a:lnTo>
                      <a:pt x="420" y="57"/>
                    </a:lnTo>
                    <a:lnTo>
                      <a:pt x="420" y="58"/>
                    </a:lnTo>
                    <a:lnTo>
                      <a:pt x="424" y="58"/>
                    </a:lnTo>
                    <a:lnTo>
                      <a:pt x="424" y="57"/>
                    </a:lnTo>
                    <a:lnTo>
                      <a:pt x="425" y="56"/>
                    </a:lnTo>
                    <a:lnTo>
                      <a:pt x="426" y="55"/>
                    </a:lnTo>
                    <a:lnTo>
                      <a:pt x="428" y="55"/>
                    </a:lnTo>
                    <a:lnTo>
                      <a:pt x="430" y="55"/>
                    </a:lnTo>
                    <a:lnTo>
                      <a:pt x="431" y="56"/>
                    </a:lnTo>
                    <a:lnTo>
                      <a:pt x="432" y="57"/>
                    </a:lnTo>
                    <a:lnTo>
                      <a:pt x="433" y="58"/>
                    </a:lnTo>
                    <a:lnTo>
                      <a:pt x="435" y="58"/>
                    </a:lnTo>
                    <a:lnTo>
                      <a:pt x="436" y="57"/>
                    </a:lnTo>
                    <a:lnTo>
                      <a:pt x="437" y="56"/>
                    </a:lnTo>
                    <a:lnTo>
                      <a:pt x="438" y="55"/>
                    </a:lnTo>
                    <a:lnTo>
                      <a:pt x="440" y="55"/>
                    </a:lnTo>
                    <a:lnTo>
                      <a:pt x="442" y="55"/>
                    </a:lnTo>
                    <a:lnTo>
                      <a:pt x="443" y="56"/>
                    </a:lnTo>
                    <a:lnTo>
                      <a:pt x="444" y="57"/>
                    </a:lnTo>
                    <a:lnTo>
                      <a:pt x="444" y="58"/>
                    </a:lnTo>
                    <a:lnTo>
                      <a:pt x="476" y="58"/>
                    </a:lnTo>
                    <a:lnTo>
                      <a:pt x="476" y="57"/>
                    </a:lnTo>
                    <a:lnTo>
                      <a:pt x="477" y="56"/>
                    </a:lnTo>
                    <a:lnTo>
                      <a:pt x="479" y="55"/>
                    </a:lnTo>
                    <a:lnTo>
                      <a:pt x="481" y="55"/>
                    </a:lnTo>
                    <a:lnTo>
                      <a:pt x="482" y="55"/>
                    </a:lnTo>
                    <a:lnTo>
                      <a:pt x="484" y="56"/>
                    </a:lnTo>
                    <a:lnTo>
                      <a:pt x="485" y="57"/>
                    </a:lnTo>
                    <a:lnTo>
                      <a:pt x="485" y="58"/>
                    </a:lnTo>
                    <a:lnTo>
                      <a:pt x="538" y="58"/>
                    </a:lnTo>
                    <a:lnTo>
                      <a:pt x="538" y="7"/>
                    </a:lnTo>
                    <a:lnTo>
                      <a:pt x="566" y="7"/>
                    </a:lnTo>
                    <a:lnTo>
                      <a:pt x="566" y="5"/>
                    </a:lnTo>
                    <a:lnTo>
                      <a:pt x="567" y="4"/>
                    </a:lnTo>
                    <a:lnTo>
                      <a:pt x="568" y="4"/>
                    </a:lnTo>
                    <a:lnTo>
                      <a:pt x="570" y="3"/>
                    </a:lnTo>
                    <a:lnTo>
                      <a:pt x="572" y="4"/>
                    </a:lnTo>
                    <a:lnTo>
                      <a:pt x="573" y="4"/>
                    </a:lnTo>
                    <a:lnTo>
                      <a:pt x="574" y="5"/>
                    </a:lnTo>
                    <a:lnTo>
                      <a:pt x="575" y="7"/>
                    </a:lnTo>
                    <a:lnTo>
                      <a:pt x="577" y="7"/>
                    </a:lnTo>
                    <a:lnTo>
                      <a:pt x="578" y="5"/>
                    </a:lnTo>
                    <a:lnTo>
                      <a:pt x="579" y="4"/>
                    </a:lnTo>
                    <a:lnTo>
                      <a:pt x="580" y="4"/>
                    </a:lnTo>
                    <a:lnTo>
                      <a:pt x="582" y="3"/>
                    </a:lnTo>
                    <a:lnTo>
                      <a:pt x="584" y="4"/>
                    </a:lnTo>
                    <a:lnTo>
                      <a:pt x="585" y="4"/>
                    </a:lnTo>
                    <a:lnTo>
                      <a:pt x="586" y="5"/>
                    </a:lnTo>
                    <a:lnTo>
                      <a:pt x="586" y="7"/>
                    </a:lnTo>
                    <a:lnTo>
                      <a:pt x="629" y="7"/>
                    </a:lnTo>
                    <a:lnTo>
                      <a:pt x="630" y="5"/>
                    </a:lnTo>
                    <a:lnTo>
                      <a:pt x="631" y="4"/>
                    </a:lnTo>
                    <a:lnTo>
                      <a:pt x="632" y="4"/>
                    </a:lnTo>
                    <a:lnTo>
                      <a:pt x="634" y="3"/>
                    </a:lnTo>
                    <a:lnTo>
                      <a:pt x="635" y="4"/>
                    </a:lnTo>
                    <a:lnTo>
                      <a:pt x="637" y="4"/>
                    </a:lnTo>
                    <a:lnTo>
                      <a:pt x="638" y="5"/>
                    </a:lnTo>
                    <a:lnTo>
                      <a:pt x="638" y="7"/>
                    </a:lnTo>
                    <a:lnTo>
                      <a:pt x="650" y="7"/>
                    </a:lnTo>
                    <a:lnTo>
                      <a:pt x="650" y="5"/>
                    </a:lnTo>
                    <a:lnTo>
                      <a:pt x="651" y="4"/>
                    </a:lnTo>
                    <a:lnTo>
                      <a:pt x="653" y="4"/>
                    </a:lnTo>
                    <a:lnTo>
                      <a:pt x="654" y="3"/>
                    </a:lnTo>
                    <a:lnTo>
                      <a:pt x="656" y="4"/>
                    </a:lnTo>
                    <a:lnTo>
                      <a:pt x="657" y="4"/>
                    </a:lnTo>
                    <a:lnTo>
                      <a:pt x="658" y="5"/>
                    </a:lnTo>
                    <a:lnTo>
                      <a:pt x="659" y="7"/>
                    </a:lnTo>
                    <a:lnTo>
                      <a:pt x="902" y="7"/>
                    </a:lnTo>
                    <a:lnTo>
                      <a:pt x="902" y="5"/>
                    </a:lnTo>
                    <a:lnTo>
                      <a:pt x="903" y="4"/>
                    </a:lnTo>
                    <a:lnTo>
                      <a:pt x="904" y="4"/>
                    </a:lnTo>
                    <a:lnTo>
                      <a:pt x="906" y="3"/>
                    </a:lnTo>
                    <a:lnTo>
                      <a:pt x="908" y="4"/>
                    </a:lnTo>
                    <a:lnTo>
                      <a:pt x="909" y="4"/>
                    </a:lnTo>
                    <a:lnTo>
                      <a:pt x="910" y="5"/>
                    </a:lnTo>
                    <a:lnTo>
                      <a:pt x="910" y="7"/>
                    </a:lnTo>
                    <a:lnTo>
                      <a:pt x="930" y="7"/>
                    </a:lnTo>
                    <a:lnTo>
                      <a:pt x="931" y="5"/>
                    </a:lnTo>
                    <a:lnTo>
                      <a:pt x="932" y="4"/>
                    </a:lnTo>
                    <a:lnTo>
                      <a:pt x="933" y="4"/>
                    </a:lnTo>
                    <a:lnTo>
                      <a:pt x="935" y="3"/>
                    </a:lnTo>
                    <a:lnTo>
                      <a:pt x="937" y="4"/>
                    </a:lnTo>
                    <a:lnTo>
                      <a:pt x="938" y="4"/>
                    </a:lnTo>
                    <a:lnTo>
                      <a:pt x="939" y="5"/>
                    </a:lnTo>
                    <a:lnTo>
                      <a:pt x="939" y="7"/>
                    </a:lnTo>
                    <a:lnTo>
                      <a:pt x="946" y="7"/>
                    </a:lnTo>
                    <a:lnTo>
                      <a:pt x="946" y="5"/>
                    </a:lnTo>
                    <a:lnTo>
                      <a:pt x="947" y="4"/>
                    </a:lnTo>
                    <a:lnTo>
                      <a:pt x="948" y="4"/>
                    </a:lnTo>
                    <a:lnTo>
                      <a:pt x="950" y="3"/>
                    </a:lnTo>
                    <a:lnTo>
                      <a:pt x="952" y="4"/>
                    </a:lnTo>
                    <a:lnTo>
                      <a:pt x="953" y="4"/>
                    </a:lnTo>
                    <a:lnTo>
                      <a:pt x="954" y="5"/>
                    </a:lnTo>
                    <a:lnTo>
                      <a:pt x="954" y="7"/>
                    </a:lnTo>
                    <a:lnTo>
                      <a:pt x="978" y="7"/>
                    </a:lnTo>
                    <a:lnTo>
                      <a:pt x="978" y="5"/>
                    </a:lnTo>
                    <a:lnTo>
                      <a:pt x="979" y="3"/>
                    </a:lnTo>
                    <a:lnTo>
                      <a:pt x="981" y="2"/>
                    </a:lnTo>
                    <a:lnTo>
                      <a:pt x="983" y="1"/>
                    </a:lnTo>
                    <a:lnTo>
                      <a:pt x="985" y="0"/>
                    </a:lnTo>
                    <a:lnTo>
                      <a:pt x="988" y="0"/>
                    </a:lnTo>
                    <a:lnTo>
                      <a:pt x="990" y="1"/>
                    </a:lnTo>
                    <a:lnTo>
                      <a:pt x="992" y="2"/>
                    </a:lnTo>
                    <a:lnTo>
                      <a:pt x="994" y="3"/>
                    </a:lnTo>
                    <a:lnTo>
                      <a:pt x="995" y="5"/>
                    </a:lnTo>
                    <a:lnTo>
                      <a:pt x="995" y="7"/>
                    </a:lnTo>
                    <a:lnTo>
                      <a:pt x="1024" y="7"/>
                    </a:lnTo>
                    <a:lnTo>
                      <a:pt x="1024" y="5"/>
                    </a:lnTo>
                    <a:lnTo>
                      <a:pt x="1025" y="4"/>
                    </a:lnTo>
                    <a:lnTo>
                      <a:pt x="1026" y="4"/>
                    </a:lnTo>
                    <a:lnTo>
                      <a:pt x="1028" y="3"/>
                    </a:lnTo>
                    <a:lnTo>
                      <a:pt x="1030" y="4"/>
                    </a:lnTo>
                    <a:lnTo>
                      <a:pt x="1031" y="4"/>
                    </a:lnTo>
                    <a:lnTo>
                      <a:pt x="1032" y="5"/>
                    </a:lnTo>
                    <a:lnTo>
                      <a:pt x="1033" y="7"/>
                    </a:lnTo>
                    <a:lnTo>
                      <a:pt x="1037" y="7"/>
                    </a:lnTo>
                    <a:lnTo>
                      <a:pt x="1037" y="5"/>
                    </a:lnTo>
                    <a:lnTo>
                      <a:pt x="1038" y="4"/>
                    </a:lnTo>
                    <a:lnTo>
                      <a:pt x="1039" y="4"/>
                    </a:lnTo>
                    <a:lnTo>
                      <a:pt x="1041" y="3"/>
                    </a:lnTo>
                    <a:lnTo>
                      <a:pt x="1043" y="4"/>
                    </a:lnTo>
                    <a:lnTo>
                      <a:pt x="1044" y="4"/>
                    </a:lnTo>
                    <a:lnTo>
                      <a:pt x="1045" y="5"/>
                    </a:lnTo>
                    <a:lnTo>
                      <a:pt x="1046" y="7"/>
                    </a:lnTo>
                    <a:lnTo>
                      <a:pt x="1052" y="7"/>
                    </a:lnTo>
                    <a:lnTo>
                      <a:pt x="1052" y="5"/>
                    </a:lnTo>
                    <a:lnTo>
                      <a:pt x="1053" y="4"/>
                    </a:lnTo>
                    <a:lnTo>
                      <a:pt x="1055" y="4"/>
                    </a:lnTo>
                    <a:lnTo>
                      <a:pt x="1056" y="3"/>
                    </a:lnTo>
                    <a:lnTo>
                      <a:pt x="1058" y="4"/>
                    </a:lnTo>
                    <a:lnTo>
                      <a:pt x="1060" y="4"/>
                    </a:lnTo>
                    <a:lnTo>
                      <a:pt x="1060" y="5"/>
                    </a:lnTo>
                    <a:lnTo>
                      <a:pt x="1061" y="7"/>
                    </a:lnTo>
                    <a:lnTo>
                      <a:pt x="1099" y="7"/>
                    </a:lnTo>
                    <a:lnTo>
                      <a:pt x="1100" y="5"/>
                    </a:lnTo>
                    <a:lnTo>
                      <a:pt x="1100" y="4"/>
                    </a:lnTo>
                    <a:lnTo>
                      <a:pt x="1102" y="4"/>
                    </a:lnTo>
                    <a:lnTo>
                      <a:pt x="1104" y="3"/>
                    </a:lnTo>
                    <a:lnTo>
                      <a:pt x="1105" y="4"/>
                    </a:lnTo>
                    <a:lnTo>
                      <a:pt x="1107" y="4"/>
                    </a:lnTo>
                    <a:lnTo>
                      <a:pt x="1108" y="5"/>
                    </a:lnTo>
                    <a:lnTo>
                      <a:pt x="1108" y="7"/>
                    </a:lnTo>
                    <a:lnTo>
                      <a:pt x="1119" y="7"/>
                    </a:lnTo>
                    <a:lnTo>
                      <a:pt x="1120" y="5"/>
                    </a:lnTo>
                    <a:lnTo>
                      <a:pt x="1121" y="4"/>
                    </a:lnTo>
                    <a:lnTo>
                      <a:pt x="1122" y="4"/>
                    </a:lnTo>
                    <a:lnTo>
                      <a:pt x="1124" y="3"/>
                    </a:lnTo>
                    <a:lnTo>
                      <a:pt x="1126" y="4"/>
                    </a:lnTo>
                    <a:lnTo>
                      <a:pt x="1127" y="4"/>
                    </a:lnTo>
                    <a:lnTo>
                      <a:pt x="1128" y="5"/>
                    </a:lnTo>
                    <a:lnTo>
                      <a:pt x="1128" y="7"/>
                    </a:lnTo>
                    <a:lnTo>
                      <a:pt x="1150" y="7"/>
                    </a:lnTo>
                    <a:lnTo>
                      <a:pt x="1150" y="5"/>
                    </a:lnTo>
                    <a:lnTo>
                      <a:pt x="1151" y="4"/>
                    </a:lnTo>
                    <a:lnTo>
                      <a:pt x="1153" y="4"/>
                    </a:lnTo>
                    <a:lnTo>
                      <a:pt x="1154" y="3"/>
                    </a:lnTo>
                    <a:lnTo>
                      <a:pt x="1156" y="4"/>
                    </a:lnTo>
                    <a:lnTo>
                      <a:pt x="1158" y="4"/>
                    </a:lnTo>
                    <a:lnTo>
                      <a:pt x="1158" y="5"/>
                    </a:lnTo>
                    <a:lnTo>
                      <a:pt x="1159" y="7"/>
                    </a:lnTo>
                    <a:lnTo>
                      <a:pt x="1172" y="7"/>
                    </a:lnTo>
                    <a:lnTo>
                      <a:pt x="1172" y="5"/>
                    </a:lnTo>
                    <a:lnTo>
                      <a:pt x="1173" y="4"/>
                    </a:lnTo>
                    <a:lnTo>
                      <a:pt x="1175" y="4"/>
                    </a:lnTo>
                    <a:lnTo>
                      <a:pt x="1176" y="3"/>
                    </a:lnTo>
                    <a:lnTo>
                      <a:pt x="1178" y="4"/>
                    </a:lnTo>
                    <a:lnTo>
                      <a:pt x="1179" y="4"/>
                    </a:lnTo>
                    <a:lnTo>
                      <a:pt x="1180" y="5"/>
                    </a:lnTo>
                    <a:lnTo>
                      <a:pt x="1181" y="7"/>
                    </a:lnTo>
                    <a:lnTo>
                      <a:pt x="1186" y="7"/>
                    </a:lnTo>
                    <a:lnTo>
                      <a:pt x="1186" y="5"/>
                    </a:lnTo>
                    <a:lnTo>
                      <a:pt x="1187" y="4"/>
                    </a:lnTo>
                    <a:lnTo>
                      <a:pt x="1189" y="4"/>
                    </a:lnTo>
                    <a:lnTo>
                      <a:pt x="1190" y="3"/>
                    </a:lnTo>
                    <a:lnTo>
                      <a:pt x="1192" y="4"/>
                    </a:lnTo>
                    <a:lnTo>
                      <a:pt x="1194" y="4"/>
                    </a:lnTo>
                    <a:lnTo>
                      <a:pt x="1194" y="5"/>
                    </a:lnTo>
                    <a:lnTo>
                      <a:pt x="1195" y="7"/>
                    </a:lnTo>
                    <a:lnTo>
                      <a:pt x="1204" y="7"/>
                    </a:lnTo>
                    <a:lnTo>
                      <a:pt x="1204" y="5"/>
                    </a:lnTo>
                    <a:lnTo>
                      <a:pt x="1205" y="3"/>
                    </a:lnTo>
                    <a:lnTo>
                      <a:pt x="1207" y="2"/>
                    </a:lnTo>
                    <a:lnTo>
                      <a:pt x="1209" y="1"/>
                    </a:lnTo>
                    <a:lnTo>
                      <a:pt x="1211" y="0"/>
                    </a:lnTo>
                    <a:lnTo>
                      <a:pt x="1214" y="0"/>
                    </a:lnTo>
                    <a:lnTo>
                      <a:pt x="1216" y="1"/>
                    </a:lnTo>
                    <a:lnTo>
                      <a:pt x="1218" y="2"/>
                    </a:lnTo>
                    <a:lnTo>
                      <a:pt x="1219" y="3"/>
                    </a:lnTo>
                    <a:lnTo>
                      <a:pt x="1220" y="5"/>
                    </a:lnTo>
                    <a:lnTo>
                      <a:pt x="1221" y="7"/>
                    </a:lnTo>
                    <a:lnTo>
                      <a:pt x="1224" y="7"/>
                    </a:lnTo>
                    <a:lnTo>
                      <a:pt x="1225" y="5"/>
                    </a:lnTo>
                    <a:lnTo>
                      <a:pt x="1225" y="4"/>
                    </a:lnTo>
                    <a:lnTo>
                      <a:pt x="1227" y="4"/>
                    </a:lnTo>
                    <a:lnTo>
                      <a:pt x="1229" y="3"/>
                    </a:lnTo>
                    <a:lnTo>
                      <a:pt x="1230" y="4"/>
                    </a:lnTo>
                    <a:lnTo>
                      <a:pt x="1232" y="4"/>
                    </a:lnTo>
                    <a:lnTo>
                      <a:pt x="1233" y="5"/>
                    </a:lnTo>
                    <a:lnTo>
                      <a:pt x="1233" y="7"/>
                    </a:lnTo>
                    <a:lnTo>
                      <a:pt x="1243" y="7"/>
                    </a:lnTo>
                    <a:lnTo>
                      <a:pt x="1243" y="5"/>
                    </a:lnTo>
                    <a:lnTo>
                      <a:pt x="1244" y="4"/>
                    </a:lnTo>
                    <a:lnTo>
                      <a:pt x="1245" y="4"/>
                    </a:lnTo>
                    <a:lnTo>
                      <a:pt x="1247" y="3"/>
                    </a:lnTo>
                    <a:lnTo>
                      <a:pt x="1249" y="4"/>
                    </a:lnTo>
                    <a:lnTo>
                      <a:pt x="1250" y="4"/>
                    </a:lnTo>
                    <a:lnTo>
                      <a:pt x="1251" y="5"/>
                    </a:lnTo>
                    <a:lnTo>
                      <a:pt x="1252" y="7"/>
                    </a:lnTo>
                    <a:lnTo>
                      <a:pt x="1417" y="7"/>
                    </a:lnTo>
                    <a:lnTo>
                      <a:pt x="1417" y="5"/>
                    </a:lnTo>
                    <a:lnTo>
                      <a:pt x="1418" y="4"/>
                    </a:lnTo>
                    <a:lnTo>
                      <a:pt x="1419" y="4"/>
                    </a:lnTo>
                    <a:lnTo>
                      <a:pt x="1421" y="3"/>
                    </a:lnTo>
                    <a:lnTo>
                      <a:pt x="1423" y="4"/>
                    </a:lnTo>
                    <a:lnTo>
                      <a:pt x="1424" y="4"/>
                    </a:lnTo>
                    <a:lnTo>
                      <a:pt x="1425" y="5"/>
                    </a:lnTo>
                    <a:lnTo>
                      <a:pt x="1426" y="7"/>
                    </a:lnTo>
                    <a:lnTo>
                      <a:pt x="1488" y="7"/>
                    </a:lnTo>
                    <a:lnTo>
                      <a:pt x="1488" y="5"/>
                    </a:lnTo>
                    <a:lnTo>
                      <a:pt x="1489" y="4"/>
                    </a:lnTo>
                    <a:lnTo>
                      <a:pt x="1490" y="4"/>
                    </a:lnTo>
                    <a:lnTo>
                      <a:pt x="1492" y="3"/>
                    </a:lnTo>
                    <a:lnTo>
                      <a:pt x="1494" y="4"/>
                    </a:lnTo>
                    <a:lnTo>
                      <a:pt x="1495" y="4"/>
                    </a:lnTo>
                    <a:lnTo>
                      <a:pt x="1496" y="5"/>
                    </a:lnTo>
                    <a:lnTo>
                      <a:pt x="1497" y="7"/>
                    </a:lnTo>
                    <a:lnTo>
                      <a:pt x="1504" y="7"/>
                    </a:lnTo>
                    <a:lnTo>
                      <a:pt x="1504" y="5"/>
                    </a:lnTo>
                    <a:lnTo>
                      <a:pt x="1505" y="4"/>
                    </a:lnTo>
                    <a:lnTo>
                      <a:pt x="1507" y="4"/>
                    </a:lnTo>
                    <a:lnTo>
                      <a:pt x="1508" y="3"/>
                    </a:lnTo>
                    <a:lnTo>
                      <a:pt x="1510" y="4"/>
                    </a:lnTo>
                    <a:lnTo>
                      <a:pt x="1512" y="4"/>
                    </a:lnTo>
                    <a:lnTo>
                      <a:pt x="1513" y="5"/>
                    </a:lnTo>
                    <a:lnTo>
                      <a:pt x="1513" y="7"/>
                    </a:lnTo>
                    <a:lnTo>
                      <a:pt x="1536" y="7"/>
                    </a:lnTo>
                    <a:lnTo>
                      <a:pt x="1536" y="5"/>
                    </a:lnTo>
                    <a:lnTo>
                      <a:pt x="1537" y="4"/>
                    </a:lnTo>
                    <a:lnTo>
                      <a:pt x="1539" y="4"/>
                    </a:lnTo>
                    <a:lnTo>
                      <a:pt x="1541" y="3"/>
                    </a:lnTo>
                    <a:lnTo>
                      <a:pt x="1542" y="4"/>
                    </a:lnTo>
                    <a:lnTo>
                      <a:pt x="1544" y="4"/>
                    </a:lnTo>
                    <a:lnTo>
                      <a:pt x="1545" y="5"/>
                    </a:lnTo>
                    <a:lnTo>
                      <a:pt x="1545" y="7"/>
                    </a:lnTo>
                    <a:lnTo>
                      <a:pt x="1547" y="7"/>
                    </a:lnTo>
                    <a:lnTo>
                      <a:pt x="1548" y="5"/>
                    </a:lnTo>
                    <a:lnTo>
                      <a:pt x="1549" y="4"/>
                    </a:lnTo>
                    <a:lnTo>
                      <a:pt x="1550" y="3"/>
                    </a:lnTo>
                    <a:lnTo>
                      <a:pt x="1552" y="2"/>
                    </a:lnTo>
                    <a:lnTo>
                      <a:pt x="1554" y="2"/>
                    </a:lnTo>
                    <a:lnTo>
                      <a:pt x="1556" y="2"/>
                    </a:lnTo>
                    <a:lnTo>
                      <a:pt x="1558" y="3"/>
                    </a:lnTo>
                    <a:lnTo>
                      <a:pt x="1560" y="4"/>
                    </a:lnTo>
                    <a:lnTo>
                      <a:pt x="1560" y="5"/>
                    </a:lnTo>
                    <a:lnTo>
                      <a:pt x="1561" y="7"/>
                    </a:lnTo>
                    <a:lnTo>
                      <a:pt x="1579" y="7"/>
                    </a:lnTo>
                    <a:lnTo>
                      <a:pt x="1579" y="5"/>
                    </a:lnTo>
                    <a:lnTo>
                      <a:pt x="1580" y="4"/>
                    </a:lnTo>
                    <a:lnTo>
                      <a:pt x="1582" y="4"/>
                    </a:lnTo>
                    <a:lnTo>
                      <a:pt x="1583" y="3"/>
                    </a:lnTo>
                    <a:lnTo>
                      <a:pt x="1585" y="4"/>
                    </a:lnTo>
                    <a:lnTo>
                      <a:pt x="1586" y="4"/>
                    </a:lnTo>
                    <a:lnTo>
                      <a:pt x="1587" y="5"/>
                    </a:lnTo>
                    <a:lnTo>
                      <a:pt x="1588" y="7"/>
                    </a:lnTo>
                    <a:lnTo>
                      <a:pt x="1619" y="7"/>
                    </a:lnTo>
                    <a:lnTo>
                      <a:pt x="1620" y="5"/>
                    </a:lnTo>
                    <a:lnTo>
                      <a:pt x="1621" y="4"/>
                    </a:lnTo>
                    <a:lnTo>
                      <a:pt x="1622" y="4"/>
                    </a:lnTo>
                    <a:lnTo>
                      <a:pt x="1624" y="3"/>
                    </a:lnTo>
                    <a:lnTo>
                      <a:pt x="1626" y="4"/>
                    </a:lnTo>
                    <a:lnTo>
                      <a:pt x="1627" y="4"/>
                    </a:lnTo>
                    <a:lnTo>
                      <a:pt x="1628" y="5"/>
                    </a:lnTo>
                    <a:lnTo>
                      <a:pt x="1628" y="7"/>
                    </a:lnTo>
                    <a:lnTo>
                      <a:pt x="1667" y="7"/>
                    </a:lnTo>
                    <a:lnTo>
                      <a:pt x="1667" y="5"/>
                    </a:lnTo>
                    <a:lnTo>
                      <a:pt x="1668" y="4"/>
                    </a:lnTo>
                    <a:lnTo>
                      <a:pt x="1669" y="4"/>
                    </a:lnTo>
                    <a:lnTo>
                      <a:pt x="1671" y="3"/>
                    </a:lnTo>
                    <a:lnTo>
                      <a:pt x="1673" y="4"/>
                    </a:lnTo>
                    <a:lnTo>
                      <a:pt x="1674" y="4"/>
                    </a:lnTo>
                    <a:lnTo>
                      <a:pt x="1675" y="5"/>
                    </a:lnTo>
                    <a:lnTo>
                      <a:pt x="1676" y="7"/>
                    </a:lnTo>
                    <a:lnTo>
                      <a:pt x="1761" y="7"/>
                    </a:lnTo>
                    <a:lnTo>
                      <a:pt x="1761" y="5"/>
                    </a:lnTo>
                    <a:lnTo>
                      <a:pt x="1762" y="4"/>
                    </a:lnTo>
                    <a:lnTo>
                      <a:pt x="1763" y="4"/>
                    </a:lnTo>
                    <a:lnTo>
                      <a:pt x="1765" y="3"/>
                    </a:lnTo>
                    <a:lnTo>
                      <a:pt x="1767" y="4"/>
                    </a:lnTo>
                    <a:lnTo>
                      <a:pt x="1768" y="4"/>
                    </a:lnTo>
                    <a:lnTo>
                      <a:pt x="1769" y="5"/>
                    </a:lnTo>
                    <a:lnTo>
                      <a:pt x="1770" y="7"/>
                    </a:lnTo>
                    <a:lnTo>
                      <a:pt x="1872" y="7"/>
                    </a:lnTo>
                    <a:lnTo>
                      <a:pt x="1872" y="5"/>
                    </a:lnTo>
                    <a:lnTo>
                      <a:pt x="1873" y="4"/>
                    </a:lnTo>
                    <a:lnTo>
                      <a:pt x="1875" y="4"/>
                    </a:lnTo>
                    <a:lnTo>
                      <a:pt x="1876" y="3"/>
                    </a:lnTo>
                    <a:lnTo>
                      <a:pt x="1878" y="4"/>
                    </a:lnTo>
                    <a:lnTo>
                      <a:pt x="1879" y="4"/>
                    </a:lnTo>
                    <a:lnTo>
                      <a:pt x="1880" y="5"/>
                    </a:lnTo>
                    <a:lnTo>
                      <a:pt x="1881" y="7"/>
                    </a:lnTo>
                    <a:lnTo>
                      <a:pt x="1950" y="7"/>
                    </a:lnTo>
                    <a:lnTo>
                      <a:pt x="1951" y="5"/>
                    </a:lnTo>
                    <a:lnTo>
                      <a:pt x="1952" y="4"/>
                    </a:lnTo>
                    <a:lnTo>
                      <a:pt x="1953" y="4"/>
                    </a:lnTo>
                    <a:lnTo>
                      <a:pt x="1955" y="3"/>
                    </a:lnTo>
                    <a:lnTo>
                      <a:pt x="1957" y="4"/>
                    </a:lnTo>
                    <a:lnTo>
                      <a:pt x="1958" y="4"/>
                    </a:lnTo>
                    <a:lnTo>
                      <a:pt x="1959" y="5"/>
                    </a:lnTo>
                    <a:lnTo>
                      <a:pt x="1959" y="7"/>
                    </a:lnTo>
                    <a:lnTo>
                      <a:pt x="1991" y="7"/>
                    </a:lnTo>
                    <a:lnTo>
                      <a:pt x="1991" y="5"/>
                    </a:lnTo>
                    <a:lnTo>
                      <a:pt x="1992" y="4"/>
                    </a:lnTo>
                    <a:lnTo>
                      <a:pt x="1994" y="4"/>
                    </a:lnTo>
                    <a:lnTo>
                      <a:pt x="1995" y="3"/>
                    </a:lnTo>
                    <a:lnTo>
                      <a:pt x="1997" y="4"/>
                    </a:lnTo>
                    <a:lnTo>
                      <a:pt x="1998" y="4"/>
                    </a:lnTo>
                    <a:lnTo>
                      <a:pt x="1999" y="5"/>
                    </a:lnTo>
                    <a:lnTo>
                      <a:pt x="2000" y="7"/>
                    </a:lnTo>
                    <a:lnTo>
                      <a:pt x="2004" y="7"/>
                    </a:lnTo>
                    <a:lnTo>
                      <a:pt x="2005" y="5"/>
                    </a:lnTo>
                    <a:lnTo>
                      <a:pt x="2006" y="4"/>
                    </a:lnTo>
                    <a:lnTo>
                      <a:pt x="2007" y="4"/>
                    </a:lnTo>
                    <a:lnTo>
                      <a:pt x="2009" y="3"/>
                    </a:lnTo>
                    <a:lnTo>
                      <a:pt x="2010" y="4"/>
                    </a:lnTo>
                    <a:lnTo>
                      <a:pt x="2012" y="4"/>
                    </a:lnTo>
                    <a:lnTo>
                      <a:pt x="2013" y="5"/>
                    </a:lnTo>
                    <a:lnTo>
                      <a:pt x="2013" y="7"/>
                    </a:lnTo>
                    <a:lnTo>
                      <a:pt x="2031" y="7"/>
                    </a:lnTo>
                    <a:lnTo>
                      <a:pt x="2032" y="5"/>
                    </a:lnTo>
                    <a:lnTo>
                      <a:pt x="2033" y="4"/>
                    </a:lnTo>
                    <a:lnTo>
                      <a:pt x="2034" y="4"/>
                    </a:lnTo>
                    <a:lnTo>
                      <a:pt x="2036" y="3"/>
                    </a:lnTo>
                    <a:lnTo>
                      <a:pt x="2037" y="4"/>
                    </a:lnTo>
                    <a:lnTo>
                      <a:pt x="2039" y="4"/>
                    </a:lnTo>
                    <a:lnTo>
                      <a:pt x="2040" y="5"/>
                    </a:lnTo>
                    <a:lnTo>
                      <a:pt x="2040" y="7"/>
                    </a:lnTo>
                    <a:lnTo>
                      <a:pt x="2050" y="7"/>
                    </a:lnTo>
                    <a:lnTo>
                      <a:pt x="2050" y="5"/>
                    </a:lnTo>
                    <a:lnTo>
                      <a:pt x="2051" y="4"/>
                    </a:lnTo>
                    <a:lnTo>
                      <a:pt x="2053" y="4"/>
                    </a:lnTo>
                    <a:lnTo>
                      <a:pt x="2054" y="3"/>
                    </a:lnTo>
                    <a:lnTo>
                      <a:pt x="2056" y="4"/>
                    </a:lnTo>
                    <a:lnTo>
                      <a:pt x="2057" y="4"/>
                    </a:lnTo>
                    <a:lnTo>
                      <a:pt x="2059" y="5"/>
                    </a:lnTo>
                    <a:lnTo>
                      <a:pt x="2059" y="7"/>
                    </a:lnTo>
                    <a:lnTo>
                      <a:pt x="2059" y="5"/>
                    </a:lnTo>
                    <a:lnTo>
                      <a:pt x="2060" y="4"/>
                    </a:lnTo>
                    <a:lnTo>
                      <a:pt x="2062" y="4"/>
                    </a:lnTo>
                    <a:lnTo>
                      <a:pt x="2063" y="3"/>
                    </a:lnTo>
                    <a:lnTo>
                      <a:pt x="2065" y="4"/>
                    </a:lnTo>
                    <a:lnTo>
                      <a:pt x="2067" y="4"/>
                    </a:lnTo>
                    <a:lnTo>
                      <a:pt x="2068" y="5"/>
                    </a:lnTo>
                    <a:lnTo>
                      <a:pt x="2068" y="7"/>
                    </a:lnTo>
                    <a:lnTo>
                      <a:pt x="2086" y="7"/>
                    </a:lnTo>
                    <a:lnTo>
                      <a:pt x="2086" y="5"/>
                    </a:lnTo>
                    <a:lnTo>
                      <a:pt x="2087" y="4"/>
                    </a:lnTo>
                    <a:lnTo>
                      <a:pt x="2089" y="4"/>
                    </a:lnTo>
                    <a:lnTo>
                      <a:pt x="2091" y="3"/>
                    </a:lnTo>
                    <a:lnTo>
                      <a:pt x="2092" y="4"/>
                    </a:lnTo>
                    <a:lnTo>
                      <a:pt x="2094" y="4"/>
                    </a:lnTo>
                    <a:lnTo>
                      <a:pt x="2095" y="5"/>
                    </a:lnTo>
                    <a:lnTo>
                      <a:pt x="2095" y="7"/>
                    </a:lnTo>
                    <a:lnTo>
                      <a:pt x="2100" y="7"/>
                    </a:lnTo>
                    <a:lnTo>
                      <a:pt x="2101" y="5"/>
                    </a:lnTo>
                    <a:lnTo>
                      <a:pt x="2102" y="4"/>
                    </a:lnTo>
                    <a:lnTo>
                      <a:pt x="2103" y="4"/>
                    </a:lnTo>
                    <a:lnTo>
                      <a:pt x="2105" y="3"/>
                    </a:lnTo>
                    <a:lnTo>
                      <a:pt x="2107" y="4"/>
                    </a:lnTo>
                    <a:lnTo>
                      <a:pt x="2108" y="4"/>
                    </a:lnTo>
                    <a:lnTo>
                      <a:pt x="2109" y="5"/>
                    </a:lnTo>
                    <a:lnTo>
                      <a:pt x="2109" y="7"/>
                    </a:lnTo>
                    <a:lnTo>
                      <a:pt x="2173" y="7"/>
                    </a:lnTo>
                    <a:lnTo>
                      <a:pt x="2173" y="5"/>
                    </a:lnTo>
                    <a:lnTo>
                      <a:pt x="2175" y="4"/>
                    </a:lnTo>
                    <a:lnTo>
                      <a:pt x="2176" y="4"/>
                    </a:lnTo>
                    <a:lnTo>
                      <a:pt x="2178" y="3"/>
                    </a:lnTo>
                    <a:lnTo>
                      <a:pt x="2179" y="4"/>
                    </a:lnTo>
                    <a:lnTo>
                      <a:pt x="2181" y="4"/>
                    </a:lnTo>
                    <a:lnTo>
                      <a:pt x="2182" y="5"/>
                    </a:lnTo>
                    <a:lnTo>
                      <a:pt x="2182" y="7"/>
                    </a:lnTo>
                    <a:lnTo>
                      <a:pt x="2246" y="7"/>
                    </a:lnTo>
                    <a:lnTo>
                      <a:pt x="2246" y="24"/>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67" name="Freeform 899"/>
              <p:cNvSpPr>
                <a:spLocks/>
              </p:cNvSpPr>
              <p:nvPr/>
            </p:nvSpPr>
            <p:spPr bwMode="auto">
              <a:xfrm>
                <a:off x="4876" y="2394"/>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68" name="Freeform 900"/>
              <p:cNvSpPr>
                <a:spLocks/>
              </p:cNvSpPr>
              <p:nvPr/>
            </p:nvSpPr>
            <p:spPr bwMode="auto">
              <a:xfrm>
                <a:off x="2595" y="1507"/>
                <a:ext cx="1381" cy="720"/>
              </a:xfrm>
              <a:custGeom>
                <a:avLst/>
                <a:gdLst>
                  <a:gd name="T0" fmla="*/ 72 w 1381"/>
                  <a:gd name="T1" fmla="*/ 97 h 720"/>
                  <a:gd name="T2" fmla="*/ 108 w 1381"/>
                  <a:gd name="T3" fmla="*/ 98 h 720"/>
                  <a:gd name="T4" fmla="*/ 125 w 1381"/>
                  <a:gd name="T5" fmla="*/ 101 h 720"/>
                  <a:gd name="T6" fmla="*/ 135 w 1381"/>
                  <a:gd name="T7" fmla="*/ 96 h 720"/>
                  <a:gd name="T8" fmla="*/ 164 w 1381"/>
                  <a:gd name="T9" fmla="*/ 97 h 720"/>
                  <a:gd name="T10" fmla="*/ 186 w 1381"/>
                  <a:gd name="T11" fmla="*/ 99 h 720"/>
                  <a:gd name="T12" fmla="*/ 195 w 1381"/>
                  <a:gd name="T13" fmla="*/ 101 h 720"/>
                  <a:gd name="T14" fmla="*/ 227 w 1381"/>
                  <a:gd name="T15" fmla="*/ 98 h 720"/>
                  <a:gd name="T16" fmla="*/ 237 w 1381"/>
                  <a:gd name="T17" fmla="*/ 97 h 720"/>
                  <a:gd name="T18" fmla="*/ 248 w 1381"/>
                  <a:gd name="T19" fmla="*/ 98 h 720"/>
                  <a:gd name="T20" fmla="*/ 266 w 1381"/>
                  <a:gd name="T21" fmla="*/ 101 h 720"/>
                  <a:gd name="T22" fmla="*/ 274 w 1381"/>
                  <a:gd name="T23" fmla="*/ 99 h 720"/>
                  <a:gd name="T24" fmla="*/ 285 w 1381"/>
                  <a:gd name="T25" fmla="*/ 97 h 720"/>
                  <a:gd name="T26" fmla="*/ 305 w 1381"/>
                  <a:gd name="T27" fmla="*/ 96 h 720"/>
                  <a:gd name="T28" fmla="*/ 318 w 1381"/>
                  <a:gd name="T29" fmla="*/ 99 h 720"/>
                  <a:gd name="T30" fmla="*/ 329 w 1381"/>
                  <a:gd name="T31" fmla="*/ 97 h 720"/>
                  <a:gd name="T32" fmla="*/ 343 w 1381"/>
                  <a:gd name="T33" fmla="*/ 97 h 720"/>
                  <a:gd name="T34" fmla="*/ 357 w 1381"/>
                  <a:gd name="T35" fmla="*/ 99 h 720"/>
                  <a:gd name="T36" fmla="*/ 366 w 1381"/>
                  <a:gd name="T37" fmla="*/ 101 h 720"/>
                  <a:gd name="T38" fmla="*/ 389 w 1381"/>
                  <a:gd name="T39" fmla="*/ 95 h 720"/>
                  <a:gd name="T40" fmla="*/ 409 w 1381"/>
                  <a:gd name="T41" fmla="*/ 99 h 720"/>
                  <a:gd name="T42" fmla="*/ 418 w 1381"/>
                  <a:gd name="T43" fmla="*/ 101 h 720"/>
                  <a:gd name="T44" fmla="*/ 490 w 1381"/>
                  <a:gd name="T45" fmla="*/ 96 h 720"/>
                  <a:gd name="T46" fmla="*/ 503 w 1381"/>
                  <a:gd name="T47" fmla="*/ 98 h 720"/>
                  <a:gd name="T48" fmla="*/ 522 w 1381"/>
                  <a:gd name="T49" fmla="*/ 101 h 720"/>
                  <a:gd name="T50" fmla="*/ 531 w 1381"/>
                  <a:gd name="T51" fmla="*/ 99 h 720"/>
                  <a:gd name="T52" fmla="*/ 552 w 1381"/>
                  <a:gd name="T53" fmla="*/ 97 h 720"/>
                  <a:gd name="T54" fmla="*/ 570 w 1381"/>
                  <a:gd name="T55" fmla="*/ 97 h 720"/>
                  <a:gd name="T56" fmla="*/ 588 w 1381"/>
                  <a:gd name="T57" fmla="*/ 99 h 720"/>
                  <a:gd name="T58" fmla="*/ 596 w 1381"/>
                  <a:gd name="T59" fmla="*/ 101 h 720"/>
                  <a:gd name="T60" fmla="*/ 614 w 1381"/>
                  <a:gd name="T61" fmla="*/ 98 h 720"/>
                  <a:gd name="T62" fmla="*/ 642 w 1381"/>
                  <a:gd name="T63" fmla="*/ 4 h 720"/>
                  <a:gd name="T64" fmla="*/ 720 w 1381"/>
                  <a:gd name="T65" fmla="*/ 6 h 720"/>
                  <a:gd name="T66" fmla="*/ 728 w 1381"/>
                  <a:gd name="T67" fmla="*/ 5 h 720"/>
                  <a:gd name="T68" fmla="*/ 750 w 1381"/>
                  <a:gd name="T69" fmla="*/ 3 h 720"/>
                  <a:gd name="T70" fmla="*/ 814 w 1381"/>
                  <a:gd name="T71" fmla="*/ 3 h 720"/>
                  <a:gd name="T72" fmla="*/ 886 w 1381"/>
                  <a:gd name="T73" fmla="*/ 5 h 720"/>
                  <a:gd name="T74" fmla="*/ 895 w 1381"/>
                  <a:gd name="T75" fmla="*/ 6 h 720"/>
                  <a:gd name="T76" fmla="*/ 920 w 1381"/>
                  <a:gd name="T77" fmla="*/ 4 h 720"/>
                  <a:gd name="T78" fmla="*/ 989 w 1381"/>
                  <a:gd name="T79" fmla="*/ 3 h 720"/>
                  <a:gd name="T80" fmla="*/ 1027 w 1381"/>
                  <a:gd name="T81" fmla="*/ 4 h 720"/>
                  <a:gd name="T82" fmla="*/ 1046 w 1381"/>
                  <a:gd name="T83" fmla="*/ 6 h 720"/>
                  <a:gd name="T84" fmla="*/ 1054 w 1381"/>
                  <a:gd name="T85" fmla="*/ 5 h 720"/>
                  <a:gd name="T86" fmla="*/ 1080 w 1381"/>
                  <a:gd name="T87" fmla="*/ 3 h 720"/>
                  <a:gd name="T88" fmla="*/ 1111 w 1381"/>
                  <a:gd name="T89" fmla="*/ 3 h 720"/>
                  <a:gd name="T90" fmla="*/ 1127 w 1381"/>
                  <a:gd name="T91" fmla="*/ 5 h 720"/>
                  <a:gd name="T92" fmla="*/ 1136 w 1381"/>
                  <a:gd name="T93" fmla="*/ 6 h 720"/>
                  <a:gd name="T94" fmla="*/ 1148 w 1381"/>
                  <a:gd name="T95" fmla="*/ 4 h 720"/>
                  <a:gd name="T96" fmla="*/ 1163 w 1381"/>
                  <a:gd name="T97" fmla="*/ 3 h 720"/>
                  <a:gd name="T98" fmla="*/ 1176 w 1381"/>
                  <a:gd name="T99" fmla="*/ 4 h 720"/>
                  <a:gd name="T100" fmla="*/ 1186 w 1381"/>
                  <a:gd name="T101" fmla="*/ 6 h 720"/>
                  <a:gd name="T102" fmla="*/ 1197 w 1381"/>
                  <a:gd name="T103" fmla="*/ 1 h 720"/>
                  <a:gd name="T104" fmla="*/ 1228 w 1381"/>
                  <a:gd name="T105" fmla="*/ 4 h 720"/>
                  <a:gd name="T106" fmla="*/ 1245 w 1381"/>
                  <a:gd name="T107" fmla="*/ 6 h 720"/>
                  <a:gd name="T108" fmla="*/ 1257 w 1381"/>
                  <a:gd name="T109" fmla="*/ 0 h 720"/>
                  <a:gd name="T110" fmla="*/ 1276 w 1381"/>
                  <a:gd name="T111" fmla="*/ 4 h 720"/>
                  <a:gd name="T112" fmla="*/ 1295 w 1381"/>
                  <a:gd name="T113" fmla="*/ 6 h 720"/>
                  <a:gd name="T114" fmla="*/ 1304 w 1381"/>
                  <a:gd name="T115" fmla="*/ 5 h 720"/>
                  <a:gd name="T116" fmla="*/ 1315 w 1381"/>
                  <a:gd name="T117" fmla="*/ 3 h 720"/>
                  <a:gd name="T118" fmla="*/ 1325 w 1381"/>
                  <a:gd name="T119" fmla="*/ 3 h 720"/>
                  <a:gd name="T120" fmla="*/ 1347 w 1381"/>
                  <a:gd name="T121" fmla="*/ 48 h 720"/>
                  <a:gd name="T122" fmla="*/ 1371 w 1381"/>
                  <a:gd name="T123" fmla="*/ 45 h 72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381"/>
                  <a:gd name="T187" fmla="*/ 0 h 720"/>
                  <a:gd name="T188" fmla="*/ 1381 w 1381"/>
                  <a:gd name="T189" fmla="*/ 720 h 72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381" h="720">
                    <a:moveTo>
                      <a:pt x="0" y="720"/>
                    </a:moveTo>
                    <a:lnTo>
                      <a:pt x="0" y="101"/>
                    </a:lnTo>
                    <a:lnTo>
                      <a:pt x="68" y="101"/>
                    </a:lnTo>
                    <a:lnTo>
                      <a:pt x="68" y="99"/>
                    </a:lnTo>
                    <a:lnTo>
                      <a:pt x="69" y="98"/>
                    </a:lnTo>
                    <a:lnTo>
                      <a:pt x="70" y="97"/>
                    </a:lnTo>
                    <a:lnTo>
                      <a:pt x="72" y="97"/>
                    </a:lnTo>
                    <a:lnTo>
                      <a:pt x="74" y="97"/>
                    </a:lnTo>
                    <a:lnTo>
                      <a:pt x="75" y="98"/>
                    </a:lnTo>
                    <a:lnTo>
                      <a:pt x="76" y="99"/>
                    </a:lnTo>
                    <a:lnTo>
                      <a:pt x="77" y="101"/>
                    </a:lnTo>
                    <a:lnTo>
                      <a:pt x="107" y="101"/>
                    </a:lnTo>
                    <a:lnTo>
                      <a:pt x="107" y="99"/>
                    </a:lnTo>
                    <a:lnTo>
                      <a:pt x="108" y="98"/>
                    </a:lnTo>
                    <a:lnTo>
                      <a:pt x="110" y="97"/>
                    </a:lnTo>
                    <a:lnTo>
                      <a:pt x="111" y="97"/>
                    </a:lnTo>
                    <a:lnTo>
                      <a:pt x="113" y="97"/>
                    </a:lnTo>
                    <a:lnTo>
                      <a:pt x="115" y="98"/>
                    </a:lnTo>
                    <a:lnTo>
                      <a:pt x="116" y="99"/>
                    </a:lnTo>
                    <a:lnTo>
                      <a:pt x="116" y="101"/>
                    </a:lnTo>
                    <a:lnTo>
                      <a:pt x="125" y="101"/>
                    </a:lnTo>
                    <a:lnTo>
                      <a:pt x="125" y="99"/>
                    </a:lnTo>
                    <a:lnTo>
                      <a:pt x="126" y="97"/>
                    </a:lnTo>
                    <a:lnTo>
                      <a:pt x="127" y="96"/>
                    </a:lnTo>
                    <a:lnTo>
                      <a:pt x="129" y="96"/>
                    </a:lnTo>
                    <a:lnTo>
                      <a:pt x="131" y="95"/>
                    </a:lnTo>
                    <a:lnTo>
                      <a:pt x="133" y="96"/>
                    </a:lnTo>
                    <a:lnTo>
                      <a:pt x="135" y="96"/>
                    </a:lnTo>
                    <a:lnTo>
                      <a:pt x="137" y="97"/>
                    </a:lnTo>
                    <a:lnTo>
                      <a:pt x="137" y="99"/>
                    </a:lnTo>
                    <a:lnTo>
                      <a:pt x="138" y="101"/>
                    </a:lnTo>
                    <a:lnTo>
                      <a:pt x="161" y="101"/>
                    </a:lnTo>
                    <a:lnTo>
                      <a:pt x="162" y="99"/>
                    </a:lnTo>
                    <a:lnTo>
                      <a:pt x="163" y="98"/>
                    </a:lnTo>
                    <a:lnTo>
                      <a:pt x="164" y="97"/>
                    </a:lnTo>
                    <a:lnTo>
                      <a:pt x="166" y="97"/>
                    </a:lnTo>
                    <a:lnTo>
                      <a:pt x="168" y="97"/>
                    </a:lnTo>
                    <a:lnTo>
                      <a:pt x="169" y="98"/>
                    </a:lnTo>
                    <a:lnTo>
                      <a:pt x="170" y="99"/>
                    </a:lnTo>
                    <a:lnTo>
                      <a:pt x="170" y="101"/>
                    </a:lnTo>
                    <a:lnTo>
                      <a:pt x="186" y="101"/>
                    </a:lnTo>
                    <a:lnTo>
                      <a:pt x="186" y="99"/>
                    </a:lnTo>
                    <a:lnTo>
                      <a:pt x="187" y="98"/>
                    </a:lnTo>
                    <a:lnTo>
                      <a:pt x="188" y="97"/>
                    </a:lnTo>
                    <a:lnTo>
                      <a:pt x="190" y="97"/>
                    </a:lnTo>
                    <a:lnTo>
                      <a:pt x="192" y="97"/>
                    </a:lnTo>
                    <a:lnTo>
                      <a:pt x="193" y="98"/>
                    </a:lnTo>
                    <a:lnTo>
                      <a:pt x="194" y="99"/>
                    </a:lnTo>
                    <a:lnTo>
                      <a:pt x="195" y="101"/>
                    </a:lnTo>
                    <a:lnTo>
                      <a:pt x="219" y="101"/>
                    </a:lnTo>
                    <a:lnTo>
                      <a:pt x="220" y="99"/>
                    </a:lnTo>
                    <a:lnTo>
                      <a:pt x="221" y="98"/>
                    </a:lnTo>
                    <a:lnTo>
                      <a:pt x="222" y="97"/>
                    </a:lnTo>
                    <a:lnTo>
                      <a:pt x="224" y="97"/>
                    </a:lnTo>
                    <a:lnTo>
                      <a:pt x="226" y="97"/>
                    </a:lnTo>
                    <a:lnTo>
                      <a:pt x="227" y="98"/>
                    </a:lnTo>
                    <a:lnTo>
                      <a:pt x="228" y="99"/>
                    </a:lnTo>
                    <a:lnTo>
                      <a:pt x="228" y="101"/>
                    </a:lnTo>
                    <a:lnTo>
                      <a:pt x="233" y="101"/>
                    </a:lnTo>
                    <a:lnTo>
                      <a:pt x="233" y="99"/>
                    </a:lnTo>
                    <a:lnTo>
                      <a:pt x="234" y="98"/>
                    </a:lnTo>
                    <a:lnTo>
                      <a:pt x="236" y="97"/>
                    </a:lnTo>
                    <a:lnTo>
                      <a:pt x="237" y="97"/>
                    </a:lnTo>
                    <a:lnTo>
                      <a:pt x="239" y="97"/>
                    </a:lnTo>
                    <a:lnTo>
                      <a:pt x="241" y="98"/>
                    </a:lnTo>
                    <a:lnTo>
                      <a:pt x="242" y="99"/>
                    </a:lnTo>
                    <a:lnTo>
                      <a:pt x="242" y="101"/>
                    </a:lnTo>
                    <a:lnTo>
                      <a:pt x="247" y="101"/>
                    </a:lnTo>
                    <a:lnTo>
                      <a:pt x="247" y="99"/>
                    </a:lnTo>
                    <a:lnTo>
                      <a:pt x="248" y="98"/>
                    </a:lnTo>
                    <a:lnTo>
                      <a:pt x="250" y="97"/>
                    </a:lnTo>
                    <a:lnTo>
                      <a:pt x="251" y="97"/>
                    </a:lnTo>
                    <a:lnTo>
                      <a:pt x="253" y="97"/>
                    </a:lnTo>
                    <a:lnTo>
                      <a:pt x="254" y="98"/>
                    </a:lnTo>
                    <a:lnTo>
                      <a:pt x="255" y="99"/>
                    </a:lnTo>
                    <a:lnTo>
                      <a:pt x="256" y="101"/>
                    </a:lnTo>
                    <a:lnTo>
                      <a:pt x="266" y="101"/>
                    </a:lnTo>
                    <a:lnTo>
                      <a:pt x="266" y="99"/>
                    </a:lnTo>
                    <a:lnTo>
                      <a:pt x="267" y="98"/>
                    </a:lnTo>
                    <a:lnTo>
                      <a:pt x="268" y="97"/>
                    </a:lnTo>
                    <a:lnTo>
                      <a:pt x="270" y="97"/>
                    </a:lnTo>
                    <a:lnTo>
                      <a:pt x="272" y="97"/>
                    </a:lnTo>
                    <a:lnTo>
                      <a:pt x="273" y="98"/>
                    </a:lnTo>
                    <a:lnTo>
                      <a:pt x="274" y="99"/>
                    </a:lnTo>
                    <a:lnTo>
                      <a:pt x="275" y="101"/>
                    </a:lnTo>
                    <a:lnTo>
                      <a:pt x="279" y="101"/>
                    </a:lnTo>
                    <a:lnTo>
                      <a:pt x="279" y="99"/>
                    </a:lnTo>
                    <a:lnTo>
                      <a:pt x="280" y="98"/>
                    </a:lnTo>
                    <a:lnTo>
                      <a:pt x="282" y="97"/>
                    </a:lnTo>
                    <a:lnTo>
                      <a:pt x="284" y="97"/>
                    </a:lnTo>
                    <a:lnTo>
                      <a:pt x="285" y="97"/>
                    </a:lnTo>
                    <a:lnTo>
                      <a:pt x="287" y="98"/>
                    </a:lnTo>
                    <a:lnTo>
                      <a:pt x="288" y="99"/>
                    </a:lnTo>
                    <a:lnTo>
                      <a:pt x="288" y="101"/>
                    </a:lnTo>
                    <a:lnTo>
                      <a:pt x="303" y="101"/>
                    </a:lnTo>
                    <a:lnTo>
                      <a:pt x="303" y="99"/>
                    </a:lnTo>
                    <a:lnTo>
                      <a:pt x="304" y="97"/>
                    </a:lnTo>
                    <a:lnTo>
                      <a:pt x="305" y="96"/>
                    </a:lnTo>
                    <a:lnTo>
                      <a:pt x="307" y="95"/>
                    </a:lnTo>
                    <a:lnTo>
                      <a:pt x="309" y="95"/>
                    </a:lnTo>
                    <a:lnTo>
                      <a:pt x="312" y="95"/>
                    </a:lnTo>
                    <a:lnTo>
                      <a:pt x="314" y="95"/>
                    </a:lnTo>
                    <a:lnTo>
                      <a:pt x="316" y="96"/>
                    </a:lnTo>
                    <a:lnTo>
                      <a:pt x="317" y="97"/>
                    </a:lnTo>
                    <a:lnTo>
                      <a:pt x="318" y="99"/>
                    </a:lnTo>
                    <a:lnTo>
                      <a:pt x="318" y="101"/>
                    </a:lnTo>
                    <a:lnTo>
                      <a:pt x="323" y="101"/>
                    </a:lnTo>
                    <a:lnTo>
                      <a:pt x="323" y="99"/>
                    </a:lnTo>
                    <a:lnTo>
                      <a:pt x="324" y="98"/>
                    </a:lnTo>
                    <a:lnTo>
                      <a:pt x="326" y="97"/>
                    </a:lnTo>
                    <a:lnTo>
                      <a:pt x="327" y="97"/>
                    </a:lnTo>
                    <a:lnTo>
                      <a:pt x="329" y="97"/>
                    </a:lnTo>
                    <a:lnTo>
                      <a:pt x="331" y="98"/>
                    </a:lnTo>
                    <a:lnTo>
                      <a:pt x="331" y="99"/>
                    </a:lnTo>
                    <a:lnTo>
                      <a:pt x="332" y="101"/>
                    </a:lnTo>
                    <a:lnTo>
                      <a:pt x="340" y="101"/>
                    </a:lnTo>
                    <a:lnTo>
                      <a:pt x="340" y="99"/>
                    </a:lnTo>
                    <a:lnTo>
                      <a:pt x="341" y="98"/>
                    </a:lnTo>
                    <a:lnTo>
                      <a:pt x="343" y="97"/>
                    </a:lnTo>
                    <a:lnTo>
                      <a:pt x="344" y="97"/>
                    </a:lnTo>
                    <a:lnTo>
                      <a:pt x="346" y="97"/>
                    </a:lnTo>
                    <a:lnTo>
                      <a:pt x="348" y="98"/>
                    </a:lnTo>
                    <a:lnTo>
                      <a:pt x="348" y="99"/>
                    </a:lnTo>
                    <a:lnTo>
                      <a:pt x="349" y="101"/>
                    </a:lnTo>
                    <a:lnTo>
                      <a:pt x="357" y="101"/>
                    </a:lnTo>
                    <a:lnTo>
                      <a:pt x="357" y="99"/>
                    </a:lnTo>
                    <a:lnTo>
                      <a:pt x="358" y="98"/>
                    </a:lnTo>
                    <a:lnTo>
                      <a:pt x="359" y="97"/>
                    </a:lnTo>
                    <a:lnTo>
                      <a:pt x="361" y="97"/>
                    </a:lnTo>
                    <a:lnTo>
                      <a:pt x="363" y="97"/>
                    </a:lnTo>
                    <a:lnTo>
                      <a:pt x="364" y="98"/>
                    </a:lnTo>
                    <a:lnTo>
                      <a:pt x="365" y="99"/>
                    </a:lnTo>
                    <a:lnTo>
                      <a:pt x="366" y="101"/>
                    </a:lnTo>
                    <a:lnTo>
                      <a:pt x="380" y="101"/>
                    </a:lnTo>
                    <a:lnTo>
                      <a:pt x="380" y="99"/>
                    </a:lnTo>
                    <a:lnTo>
                      <a:pt x="381" y="97"/>
                    </a:lnTo>
                    <a:lnTo>
                      <a:pt x="383" y="96"/>
                    </a:lnTo>
                    <a:lnTo>
                      <a:pt x="384" y="95"/>
                    </a:lnTo>
                    <a:lnTo>
                      <a:pt x="387" y="95"/>
                    </a:lnTo>
                    <a:lnTo>
                      <a:pt x="389" y="95"/>
                    </a:lnTo>
                    <a:lnTo>
                      <a:pt x="391" y="95"/>
                    </a:lnTo>
                    <a:lnTo>
                      <a:pt x="393" y="96"/>
                    </a:lnTo>
                    <a:lnTo>
                      <a:pt x="394" y="97"/>
                    </a:lnTo>
                    <a:lnTo>
                      <a:pt x="395" y="99"/>
                    </a:lnTo>
                    <a:lnTo>
                      <a:pt x="396" y="101"/>
                    </a:lnTo>
                    <a:lnTo>
                      <a:pt x="409" y="101"/>
                    </a:lnTo>
                    <a:lnTo>
                      <a:pt x="409" y="99"/>
                    </a:lnTo>
                    <a:lnTo>
                      <a:pt x="410" y="98"/>
                    </a:lnTo>
                    <a:lnTo>
                      <a:pt x="412" y="97"/>
                    </a:lnTo>
                    <a:lnTo>
                      <a:pt x="414" y="97"/>
                    </a:lnTo>
                    <a:lnTo>
                      <a:pt x="415" y="97"/>
                    </a:lnTo>
                    <a:lnTo>
                      <a:pt x="417" y="98"/>
                    </a:lnTo>
                    <a:lnTo>
                      <a:pt x="418" y="99"/>
                    </a:lnTo>
                    <a:lnTo>
                      <a:pt x="418" y="101"/>
                    </a:lnTo>
                    <a:lnTo>
                      <a:pt x="482" y="101"/>
                    </a:lnTo>
                    <a:lnTo>
                      <a:pt x="482" y="99"/>
                    </a:lnTo>
                    <a:lnTo>
                      <a:pt x="483" y="97"/>
                    </a:lnTo>
                    <a:lnTo>
                      <a:pt x="484" y="96"/>
                    </a:lnTo>
                    <a:lnTo>
                      <a:pt x="486" y="96"/>
                    </a:lnTo>
                    <a:lnTo>
                      <a:pt x="488" y="95"/>
                    </a:lnTo>
                    <a:lnTo>
                      <a:pt x="490" y="96"/>
                    </a:lnTo>
                    <a:lnTo>
                      <a:pt x="492" y="96"/>
                    </a:lnTo>
                    <a:lnTo>
                      <a:pt x="494" y="97"/>
                    </a:lnTo>
                    <a:lnTo>
                      <a:pt x="495" y="99"/>
                    </a:lnTo>
                    <a:lnTo>
                      <a:pt x="495" y="101"/>
                    </a:lnTo>
                    <a:lnTo>
                      <a:pt x="502" y="101"/>
                    </a:lnTo>
                    <a:lnTo>
                      <a:pt x="502" y="99"/>
                    </a:lnTo>
                    <a:lnTo>
                      <a:pt x="503" y="98"/>
                    </a:lnTo>
                    <a:lnTo>
                      <a:pt x="505" y="97"/>
                    </a:lnTo>
                    <a:lnTo>
                      <a:pt x="506" y="97"/>
                    </a:lnTo>
                    <a:lnTo>
                      <a:pt x="508" y="97"/>
                    </a:lnTo>
                    <a:lnTo>
                      <a:pt x="510" y="98"/>
                    </a:lnTo>
                    <a:lnTo>
                      <a:pt x="511" y="99"/>
                    </a:lnTo>
                    <a:lnTo>
                      <a:pt x="511" y="101"/>
                    </a:lnTo>
                    <a:lnTo>
                      <a:pt x="522" y="101"/>
                    </a:lnTo>
                    <a:lnTo>
                      <a:pt x="523" y="99"/>
                    </a:lnTo>
                    <a:lnTo>
                      <a:pt x="523" y="98"/>
                    </a:lnTo>
                    <a:lnTo>
                      <a:pt x="525" y="97"/>
                    </a:lnTo>
                    <a:lnTo>
                      <a:pt x="527" y="97"/>
                    </a:lnTo>
                    <a:lnTo>
                      <a:pt x="528" y="97"/>
                    </a:lnTo>
                    <a:lnTo>
                      <a:pt x="530" y="98"/>
                    </a:lnTo>
                    <a:lnTo>
                      <a:pt x="531" y="99"/>
                    </a:lnTo>
                    <a:lnTo>
                      <a:pt x="531" y="101"/>
                    </a:lnTo>
                    <a:lnTo>
                      <a:pt x="546" y="101"/>
                    </a:lnTo>
                    <a:lnTo>
                      <a:pt x="546" y="99"/>
                    </a:lnTo>
                    <a:lnTo>
                      <a:pt x="547" y="98"/>
                    </a:lnTo>
                    <a:lnTo>
                      <a:pt x="549" y="97"/>
                    </a:lnTo>
                    <a:lnTo>
                      <a:pt x="550" y="97"/>
                    </a:lnTo>
                    <a:lnTo>
                      <a:pt x="552" y="97"/>
                    </a:lnTo>
                    <a:lnTo>
                      <a:pt x="553" y="98"/>
                    </a:lnTo>
                    <a:lnTo>
                      <a:pt x="554" y="99"/>
                    </a:lnTo>
                    <a:lnTo>
                      <a:pt x="555" y="101"/>
                    </a:lnTo>
                    <a:lnTo>
                      <a:pt x="567" y="101"/>
                    </a:lnTo>
                    <a:lnTo>
                      <a:pt x="568" y="99"/>
                    </a:lnTo>
                    <a:lnTo>
                      <a:pt x="569" y="98"/>
                    </a:lnTo>
                    <a:lnTo>
                      <a:pt x="570" y="97"/>
                    </a:lnTo>
                    <a:lnTo>
                      <a:pt x="572" y="97"/>
                    </a:lnTo>
                    <a:lnTo>
                      <a:pt x="574" y="97"/>
                    </a:lnTo>
                    <a:lnTo>
                      <a:pt x="575" y="98"/>
                    </a:lnTo>
                    <a:lnTo>
                      <a:pt x="576" y="99"/>
                    </a:lnTo>
                    <a:lnTo>
                      <a:pt x="576" y="101"/>
                    </a:lnTo>
                    <a:lnTo>
                      <a:pt x="587" y="101"/>
                    </a:lnTo>
                    <a:lnTo>
                      <a:pt x="588" y="99"/>
                    </a:lnTo>
                    <a:lnTo>
                      <a:pt x="589" y="98"/>
                    </a:lnTo>
                    <a:lnTo>
                      <a:pt x="590" y="97"/>
                    </a:lnTo>
                    <a:lnTo>
                      <a:pt x="592" y="97"/>
                    </a:lnTo>
                    <a:lnTo>
                      <a:pt x="593" y="97"/>
                    </a:lnTo>
                    <a:lnTo>
                      <a:pt x="595" y="98"/>
                    </a:lnTo>
                    <a:lnTo>
                      <a:pt x="596" y="99"/>
                    </a:lnTo>
                    <a:lnTo>
                      <a:pt x="596" y="101"/>
                    </a:lnTo>
                    <a:lnTo>
                      <a:pt x="607" y="101"/>
                    </a:lnTo>
                    <a:lnTo>
                      <a:pt x="607" y="99"/>
                    </a:lnTo>
                    <a:lnTo>
                      <a:pt x="608" y="98"/>
                    </a:lnTo>
                    <a:lnTo>
                      <a:pt x="609" y="97"/>
                    </a:lnTo>
                    <a:lnTo>
                      <a:pt x="611" y="97"/>
                    </a:lnTo>
                    <a:lnTo>
                      <a:pt x="613" y="97"/>
                    </a:lnTo>
                    <a:lnTo>
                      <a:pt x="614" y="98"/>
                    </a:lnTo>
                    <a:lnTo>
                      <a:pt x="615" y="99"/>
                    </a:lnTo>
                    <a:lnTo>
                      <a:pt x="616" y="101"/>
                    </a:lnTo>
                    <a:lnTo>
                      <a:pt x="626" y="101"/>
                    </a:lnTo>
                    <a:lnTo>
                      <a:pt x="626" y="6"/>
                    </a:lnTo>
                    <a:lnTo>
                      <a:pt x="640" y="6"/>
                    </a:lnTo>
                    <a:lnTo>
                      <a:pt x="641" y="5"/>
                    </a:lnTo>
                    <a:lnTo>
                      <a:pt x="642" y="4"/>
                    </a:lnTo>
                    <a:lnTo>
                      <a:pt x="643" y="3"/>
                    </a:lnTo>
                    <a:lnTo>
                      <a:pt x="645" y="3"/>
                    </a:lnTo>
                    <a:lnTo>
                      <a:pt x="647" y="3"/>
                    </a:lnTo>
                    <a:lnTo>
                      <a:pt x="648" y="4"/>
                    </a:lnTo>
                    <a:lnTo>
                      <a:pt x="649" y="5"/>
                    </a:lnTo>
                    <a:lnTo>
                      <a:pt x="649" y="6"/>
                    </a:lnTo>
                    <a:lnTo>
                      <a:pt x="720" y="6"/>
                    </a:lnTo>
                    <a:lnTo>
                      <a:pt x="720" y="5"/>
                    </a:lnTo>
                    <a:lnTo>
                      <a:pt x="721" y="4"/>
                    </a:lnTo>
                    <a:lnTo>
                      <a:pt x="723" y="3"/>
                    </a:lnTo>
                    <a:lnTo>
                      <a:pt x="724" y="3"/>
                    </a:lnTo>
                    <a:lnTo>
                      <a:pt x="726" y="3"/>
                    </a:lnTo>
                    <a:lnTo>
                      <a:pt x="727" y="4"/>
                    </a:lnTo>
                    <a:lnTo>
                      <a:pt x="728" y="5"/>
                    </a:lnTo>
                    <a:lnTo>
                      <a:pt x="729" y="6"/>
                    </a:lnTo>
                    <a:lnTo>
                      <a:pt x="744" y="6"/>
                    </a:lnTo>
                    <a:lnTo>
                      <a:pt x="744" y="5"/>
                    </a:lnTo>
                    <a:lnTo>
                      <a:pt x="746" y="4"/>
                    </a:lnTo>
                    <a:lnTo>
                      <a:pt x="747" y="3"/>
                    </a:lnTo>
                    <a:lnTo>
                      <a:pt x="749" y="3"/>
                    </a:lnTo>
                    <a:lnTo>
                      <a:pt x="750" y="3"/>
                    </a:lnTo>
                    <a:lnTo>
                      <a:pt x="752" y="4"/>
                    </a:lnTo>
                    <a:lnTo>
                      <a:pt x="753" y="5"/>
                    </a:lnTo>
                    <a:lnTo>
                      <a:pt x="753" y="6"/>
                    </a:lnTo>
                    <a:lnTo>
                      <a:pt x="811" y="6"/>
                    </a:lnTo>
                    <a:lnTo>
                      <a:pt x="812" y="5"/>
                    </a:lnTo>
                    <a:lnTo>
                      <a:pt x="813" y="4"/>
                    </a:lnTo>
                    <a:lnTo>
                      <a:pt x="814" y="3"/>
                    </a:lnTo>
                    <a:lnTo>
                      <a:pt x="816" y="3"/>
                    </a:lnTo>
                    <a:lnTo>
                      <a:pt x="818" y="3"/>
                    </a:lnTo>
                    <a:lnTo>
                      <a:pt x="819" y="4"/>
                    </a:lnTo>
                    <a:lnTo>
                      <a:pt x="820" y="5"/>
                    </a:lnTo>
                    <a:lnTo>
                      <a:pt x="821" y="6"/>
                    </a:lnTo>
                    <a:lnTo>
                      <a:pt x="886" y="6"/>
                    </a:lnTo>
                    <a:lnTo>
                      <a:pt x="886" y="5"/>
                    </a:lnTo>
                    <a:lnTo>
                      <a:pt x="887" y="4"/>
                    </a:lnTo>
                    <a:lnTo>
                      <a:pt x="889" y="3"/>
                    </a:lnTo>
                    <a:lnTo>
                      <a:pt x="890" y="3"/>
                    </a:lnTo>
                    <a:lnTo>
                      <a:pt x="892" y="3"/>
                    </a:lnTo>
                    <a:lnTo>
                      <a:pt x="893" y="4"/>
                    </a:lnTo>
                    <a:lnTo>
                      <a:pt x="894" y="5"/>
                    </a:lnTo>
                    <a:lnTo>
                      <a:pt x="895" y="6"/>
                    </a:lnTo>
                    <a:lnTo>
                      <a:pt x="913" y="6"/>
                    </a:lnTo>
                    <a:lnTo>
                      <a:pt x="913" y="5"/>
                    </a:lnTo>
                    <a:lnTo>
                      <a:pt x="914" y="4"/>
                    </a:lnTo>
                    <a:lnTo>
                      <a:pt x="915" y="3"/>
                    </a:lnTo>
                    <a:lnTo>
                      <a:pt x="917" y="3"/>
                    </a:lnTo>
                    <a:lnTo>
                      <a:pt x="919" y="3"/>
                    </a:lnTo>
                    <a:lnTo>
                      <a:pt x="920" y="4"/>
                    </a:lnTo>
                    <a:lnTo>
                      <a:pt x="921" y="5"/>
                    </a:lnTo>
                    <a:lnTo>
                      <a:pt x="922" y="6"/>
                    </a:lnTo>
                    <a:lnTo>
                      <a:pt x="985" y="6"/>
                    </a:lnTo>
                    <a:lnTo>
                      <a:pt x="985" y="5"/>
                    </a:lnTo>
                    <a:lnTo>
                      <a:pt x="986" y="4"/>
                    </a:lnTo>
                    <a:lnTo>
                      <a:pt x="988" y="3"/>
                    </a:lnTo>
                    <a:lnTo>
                      <a:pt x="989" y="3"/>
                    </a:lnTo>
                    <a:lnTo>
                      <a:pt x="991" y="3"/>
                    </a:lnTo>
                    <a:lnTo>
                      <a:pt x="993" y="4"/>
                    </a:lnTo>
                    <a:lnTo>
                      <a:pt x="993" y="5"/>
                    </a:lnTo>
                    <a:lnTo>
                      <a:pt x="994" y="6"/>
                    </a:lnTo>
                    <a:lnTo>
                      <a:pt x="1025" y="6"/>
                    </a:lnTo>
                    <a:lnTo>
                      <a:pt x="1026" y="5"/>
                    </a:lnTo>
                    <a:lnTo>
                      <a:pt x="1027" y="4"/>
                    </a:lnTo>
                    <a:lnTo>
                      <a:pt x="1028" y="3"/>
                    </a:lnTo>
                    <a:lnTo>
                      <a:pt x="1030" y="3"/>
                    </a:lnTo>
                    <a:lnTo>
                      <a:pt x="1032" y="3"/>
                    </a:lnTo>
                    <a:lnTo>
                      <a:pt x="1033" y="4"/>
                    </a:lnTo>
                    <a:lnTo>
                      <a:pt x="1034" y="5"/>
                    </a:lnTo>
                    <a:lnTo>
                      <a:pt x="1034" y="6"/>
                    </a:lnTo>
                    <a:lnTo>
                      <a:pt x="1046" y="6"/>
                    </a:lnTo>
                    <a:lnTo>
                      <a:pt x="1046" y="5"/>
                    </a:lnTo>
                    <a:lnTo>
                      <a:pt x="1047" y="4"/>
                    </a:lnTo>
                    <a:lnTo>
                      <a:pt x="1049" y="3"/>
                    </a:lnTo>
                    <a:lnTo>
                      <a:pt x="1050" y="3"/>
                    </a:lnTo>
                    <a:lnTo>
                      <a:pt x="1052" y="3"/>
                    </a:lnTo>
                    <a:lnTo>
                      <a:pt x="1054" y="4"/>
                    </a:lnTo>
                    <a:lnTo>
                      <a:pt x="1054" y="5"/>
                    </a:lnTo>
                    <a:lnTo>
                      <a:pt x="1055" y="6"/>
                    </a:lnTo>
                    <a:lnTo>
                      <a:pt x="1074" y="6"/>
                    </a:lnTo>
                    <a:lnTo>
                      <a:pt x="1074" y="5"/>
                    </a:lnTo>
                    <a:lnTo>
                      <a:pt x="1075" y="4"/>
                    </a:lnTo>
                    <a:lnTo>
                      <a:pt x="1077" y="3"/>
                    </a:lnTo>
                    <a:lnTo>
                      <a:pt x="1079" y="3"/>
                    </a:lnTo>
                    <a:lnTo>
                      <a:pt x="1080" y="3"/>
                    </a:lnTo>
                    <a:lnTo>
                      <a:pt x="1082" y="4"/>
                    </a:lnTo>
                    <a:lnTo>
                      <a:pt x="1083" y="5"/>
                    </a:lnTo>
                    <a:lnTo>
                      <a:pt x="1083" y="6"/>
                    </a:lnTo>
                    <a:lnTo>
                      <a:pt x="1109" y="6"/>
                    </a:lnTo>
                    <a:lnTo>
                      <a:pt x="1109" y="5"/>
                    </a:lnTo>
                    <a:lnTo>
                      <a:pt x="1110" y="4"/>
                    </a:lnTo>
                    <a:lnTo>
                      <a:pt x="1111" y="3"/>
                    </a:lnTo>
                    <a:lnTo>
                      <a:pt x="1113" y="3"/>
                    </a:lnTo>
                    <a:lnTo>
                      <a:pt x="1115" y="3"/>
                    </a:lnTo>
                    <a:lnTo>
                      <a:pt x="1116" y="4"/>
                    </a:lnTo>
                    <a:lnTo>
                      <a:pt x="1117" y="5"/>
                    </a:lnTo>
                    <a:lnTo>
                      <a:pt x="1118" y="6"/>
                    </a:lnTo>
                    <a:lnTo>
                      <a:pt x="1127" y="6"/>
                    </a:lnTo>
                    <a:lnTo>
                      <a:pt x="1127" y="5"/>
                    </a:lnTo>
                    <a:lnTo>
                      <a:pt x="1128" y="4"/>
                    </a:lnTo>
                    <a:lnTo>
                      <a:pt x="1129" y="3"/>
                    </a:lnTo>
                    <a:lnTo>
                      <a:pt x="1131" y="3"/>
                    </a:lnTo>
                    <a:lnTo>
                      <a:pt x="1133" y="3"/>
                    </a:lnTo>
                    <a:lnTo>
                      <a:pt x="1134" y="4"/>
                    </a:lnTo>
                    <a:lnTo>
                      <a:pt x="1135" y="5"/>
                    </a:lnTo>
                    <a:lnTo>
                      <a:pt x="1136" y="6"/>
                    </a:lnTo>
                    <a:lnTo>
                      <a:pt x="1140" y="6"/>
                    </a:lnTo>
                    <a:lnTo>
                      <a:pt x="1141" y="5"/>
                    </a:lnTo>
                    <a:lnTo>
                      <a:pt x="1141" y="4"/>
                    </a:lnTo>
                    <a:lnTo>
                      <a:pt x="1143" y="3"/>
                    </a:lnTo>
                    <a:lnTo>
                      <a:pt x="1145" y="3"/>
                    </a:lnTo>
                    <a:lnTo>
                      <a:pt x="1146" y="3"/>
                    </a:lnTo>
                    <a:lnTo>
                      <a:pt x="1148" y="4"/>
                    </a:lnTo>
                    <a:lnTo>
                      <a:pt x="1149" y="5"/>
                    </a:lnTo>
                    <a:lnTo>
                      <a:pt x="1149" y="6"/>
                    </a:lnTo>
                    <a:lnTo>
                      <a:pt x="1159" y="6"/>
                    </a:lnTo>
                    <a:lnTo>
                      <a:pt x="1159" y="5"/>
                    </a:lnTo>
                    <a:lnTo>
                      <a:pt x="1160" y="4"/>
                    </a:lnTo>
                    <a:lnTo>
                      <a:pt x="1161" y="3"/>
                    </a:lnTo>
                    <a:lnTo>
                      <a:pt x="1163" y="3"/>
                    </a:lnTo>
                    <a:lnTo>
                      <a:pt x="1165" y="3"/>
                    </a:lnTo>
                    <a:lnTo>
                      <a:pt x="1166" y="4"/>
                    </a:lnTo>
                    <a:lnTo>
                      <a:pt x="1167" y="5"/>
                    </a:lnTo>
                    <a:lnTo>
                      <a:pt x="1168" y="6"/>
                    </a:lnTo>
                    <a:lnTo>
                      <a:pt x="1175" y="6"/>
                    </a:lnTo>
                    <a:lnTo>
                      <a:pt x="1176" y="5"/>
                    </a:lnTo>
                    <a:lnTo>
                      <a:pt x="1176" y="4"/>
                    </a:lnTo>
                    <a:lnTo>
                      <a:pt x="1178" y="3"/>
                    </a:lnTo>
                    <a:lnTo>
                      <a:pt x="1180" y="3"/>
                    </a:lnTo>
                    <a:lnTo>
                      <a:pt x="1181" y="3"/>
                    </a:lnTo>
                    <a:lnTo>
                      <a:pt x="1183" y="4"/>
                    </a:lnTo>
                    <a:lnTo>
                      <a:pt x="1184" y="5"/>
                    </a:lnTo>
                    <a:lnTo>
                      <a:pt x="1184" y="6"/>
                    </a:lnTo>
                    <a:lnTo>
                      <a:pt x="1186" y="6"/>
                    </a:lnTo>
                    <a:lnTo>
                      <a:pt x="1186" y="4"/>
                    </a:lnTo>
                    <a:lnTo>
                      <a:pt x="1187" y="3"/>
                    </a:lnTo>
                    <a:lnTo>
                      <a:pt x="1188" y="2"/>
                    </a:lnTo>
                    <a:lnTo>
                      <a:pt x="1190" y="1"/>
                    </a:lnTo>
                    <a:lnTo>
                      <a:pt x="1192" y="0"/>
                    </a:lnTo>
                    <a:lnTo>
                      <a:pt x="1195" y="0"/>
                    </a:lnTo>
                    <a:lnTo>
                      <a:pt x="1197" y="1"/>
                    </a:lnTo>
                    <a:lnTo>
                      <a:pt x="1199" y="2"/>
                    </a:lnTo>
                    <a:lnTo>
                      <a:pt x="1200" y="3"/>
                    </a:lnTo>
                    <a:lnTo>
                      <a:pt x="1201" y="4"/>
                    </a:lnTo>
                    <a:lnTo>
                      <a:pt x="1201" y="6"/>
                    </a:lnTo>
                    <a:lnTo>
                      <a:pt x="1227" y="6"/>
                    </a:lnTo>
                    <a:lnTo>
                      <a:pt x="1227" y="5"/>
                    </a:lnTo>
                    <a:lnTo>
                      <a:pt x="1228" y="4"/>
                    </a:lnTo>
                    <a:lnTo>
                      <a:pt x="1230" y="3"/>
                    </a:lnTo>
                    <a:lnTo>
                      <a:pt x="1232" y="3"/>
                    </a:lnTo>
                    <a:lnTo>
                      <a:pt x="1233" y="3"/>
                    </a:lnTo>
                    <a:lnTo>
                      <a:pt x="1235" y="4"/>
                    </a:lnTo>
                    <a:lnTo>
                      <a:pt x="1236" y="5"/>
                    </a:lnTo>
                    <a:lnTo>
                      <a:pt x="1236" y="6"/>
                    </a:lnTo>
                    <a:lnTo>
                      <a:pt x="1245" y="6"/>
                    </a:lnTo>
                    <a:lnTo>
                      <a:pt x="1245" y="4"/>
                    </a:lnTo>
                    <a:lnTo>
                      <a:pt x="1246" y="3"/>
                    </a:lnTo>
                    <a:lnTo>
                      <a:pt x="1248" y="1"/>
                    </a:lnTo>
                    <a:lnTo>
                      <a:pt x="1250" y="0"/>
                    </a:lnTo>
                    <a:lnTo>
                      <a:pt x="1252" y="0"/>
                    </a:lnTo>
                    <a:lnTo>
                      <a:pt x="1255" y="0"/>
                    </a:lnTo>
                    <a:lnTo>
                      <a:pt x="1257" y="0"/>
                    </a:lnTo>
                    <a:lnTo>
                      <a:pt x="1259" y="1"/>
                    </a:lnTo>
                    <a:lnTo>
                      <a:pt x="1260" y="3"/>
                    </a:lnTo>
                    <a:lnTo>
                      <a:pt x="1261" y="4"/>
                    </a:lnTo>
                    <a:lnTo>
                      <a:pt x="1262" y="6"/>
                    </a:lnTo>
                    <a:lnTo>
                      <a:pt x="1275" y="6"/>
                    </a:lnTo>
                    <a:lnTo>
                      <a:pt x="1275" y="5"/>
                    </a:lnTo>
                    <a:lnTo>
                      <a:pt x="1276" y="4"/>
                    </a:lnTo>
                    <a:lnTo>
                      <a:pt x="1278" y="3"/>
                    </a:lnTo>
                    <a:lnTo>
                      <a:pt x="1279" y="3"/>
                    </a:lnTo>
                    <a:lnTo>
                      <a:pt x="1281" y="3"/>
                    </a:lnTo>
                    <a:lnTo>
                      <a:pt x="1283" y="4"/>
                    </a:lnTo>
                    <a:lnTo>
                      <a:pt x="1283" y="5"/>
                    </a:lnTo>
                    <a:lnTo>
                      <a:pt x="1284" y="6"/>
                    </a:lnTo>
                    <a:lnTo>
                      <a:pt x="1295" y="6"/>
                    </a:lnTo>
                    <a:lnTo>
                      <a:pt x="1296" y="5"/>
                    </a:lnTo>
                    <a:lnTo>
                      <a:pt x="1297" y="4"/>
                    </a:lnTo>
                    <a:lnTo>
                      <a:pt x="1298" y="3"/>
                    </a:lnTo>
                    <a:lnTo>
                      <a:pt x="1300" y="3"/>
                    </a:lnTo>
                    <a:lnTo>
                      <a:pt x="1302" y="3"/>
                    </a:lnTo>
                    <a:lnTo>
                      <a:pt x="1303" y="4"/>
                    </a:lnTo>
                    <a:lnTo>
                      <a:pt x="1304" y="5"/>
                    </a:lnTo>
                    <a:lnTo>
                      <a:pt x="1304" y="6"/>
                    </a:lnTo>
                    <a:lnTo>
                      <a:pt x="1309" y="6"/>
                    </a:lnTo>
                    <a:lnTo>
                      <a:pt x="1309" y="5"/>
                    </a:lnTo>
                    <a:lnTo>
                      <a:pt x="1310" y="4"/>
                    </a:lnTo>
                    <a:lnTo>
                      <a:pt x="1312" y="3"/>
                    </a:lnTo>
                    <a:lnTo>
                      <a:pt x="1313" y="3"/>
                    </a:lnTo>
                    <a:lnTo>
                      <a:pt x="1315" y="3"/>
                    </a:lnTo>
                    <a:lnTo>
                      <a:pt x="1317" y="4"/>
                    </a:lnTo>
                    <a:lnTo>
                      <a:pt x="1318" y="5"/>
                    </a:lnTo>
                    <a:lnTo>
                      <a:pt x="1318" y="6"/>
                    </a:lnTo>
                    <a:lnTo>
                      <a:pt x="1322" y="6"/>
                    </a:lnTo>
                    <a:lnTo>
                      <a:pt x="1323" y="5"/>
                    </a:lnTo>
                    <a:lnTo>
                      <a:pt x="1324" y="4"/>
                    </a:lnTo>
                    <a:lnTo>
                      <a:pt x="1325" y="3"/>
                    </a:lnTo>
                    <a:lnTo>
                      <a:pt x="1327" y="3"/>
                    </a:lnTo>
                    <a:lnTo>
                      <a:pt x="1329" y="3"/>
                    </a:lnTo>
                    <a:lnTo>
                      <a:pt x="1330" y="4"/>
                    </a:lnTo>
                    <a:lnTo>
                      <a:pt x="1331" y="5"/>
                    </a:lnTo>
                    <a:lnTo>
                      <a:pt x="1332" y="6"/>
                    </a:lnTo>
                    <a:lnTo>
                      <a:pt x="1347" y="6"/>
                    </a:lnTo>
                    <a:lnTo>
                      <a:pt x="1347" y="48"/>
                    </a:lnTo>
                    <a:lnTo>
                      <a:pt x="1363" y="48"/>
                    </a:lnTo>
                    <a:lnTo>
                      <a:pt x="1364" y="47"/>
                    </a:lnTo>
                    <a:lnTo>
                      <a:pt x="1364" y="45"/>
                    </a:lnTo>
                    <a:lnTo>
                      <a:pt x="1366" y="45"/>
                    </a:lnTo>
                    <a:lnTo>
                      <a:pt x="1368" y="45"/>
                    </a:lnTo>
                    <a:lnTo>
                      <a:pt x="1369" y="45"/>
                    </a:lnTo>
                    <a:lnTo>
                      <a:pt x="1371" y="45"/>
                    </a:lnTo>
                    <a:lnTo>
                      <a:pt x="1372" y="47"/>
                    </a:lnTo>
                    <a:lnTo>
                      <a:pt x="1372" y="48"/>
                    </a:lnTo>
                    <a:lnTo>
                      <a:pt x="1381" y="48"/>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69" name="Freeform 901"/>
              <p:cNvSpPr>
                <a:spLocks/>
              </p:cNvSpPr>
              <p:nvPr/>
            </p:nvSpPr>
            <p:spPr bwMode="auto">
              <a:xfrm>
                <a:off x="3963" y="1550"/>
                <a:ext cx="13" cy="10"/>
              </a:xfrm>
              <a:custGeom>
                <a:avLst/>
                <a:gdLst>
                  <a:gd name="T0" fmla="*/ 1 w 13"/>
                  <a:gd name="T1" fmla="*/ 0 h 10"/>
                  <a:gd name="T2" fmla="*/ 13 w 13"/>
                  <a:gd name="T3" fmla="*/ 5 h 10"/>
                  <a:gd name="T4" fmla="*/ 1 w 13"/>
                  <a:gd name="T5" fmla="*/ 10 h 10"/>
                  <a:gd name="T6" fmla="*/ 0 w 13"/>
                  <a:gd name="T7" fmla="*/ 7 h 10"/>
                  <a:gd name="T8" fmla="*/ 0 w 13"/>
                  <a:gd name="T9" fmla="*/ 5 h 10"/>
                  <a:gd name="T10" fmla="*/ 0 w 13"/>
                  <a:gd name="T11" fmla="*/ 3 h 10"/>
                  <a:gd name="T12" fmla="*/ 1 w 13"/>
                  <a:gd name="T13" fmla="*/ 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 y="0"/>
                    </a:moveTo>
                    <a:lnTo>
                      <a:pt x="13" y="5"/>
                    </a:lnTo>
                    <a:lnTo>
                      <a:pt x="1" y="10"/>
                    </a:lnTo>
                    <a:lnTo>
                      <a:pt x="0" y="7"/>
                    </a:lnTo>
                    <a:lnTo>
                      <a:pt x="0" y="5"/>
                    </a:lnTo>
                    <a:lnTo>
                      <a:pt x="0" y="3"/>
                    </a:lnTo>
                    <a:lnTo>
                      <a:pt x="1"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0" name="Freeform 902"/>
              <p:cNvSpPr>
                <a:spLocks/>
              </p:cNvSpPr>
              <p:nvPr/>
            </p:nvSpPr>
            <p:spPr bwMode="auto">
              <a:xfrm>
                <a:off x="2504" y="2428"/>
                <a:ext cx="1790" cy="397"/>
              </a:xfrm>
              <a:custGeom>
                <a:avLst/>
                <a:gdLst>
                  <a:gd name="T0" fmla="*/ 1417 w 1790"/>
                  <a:gd name="T1" fmla="*/ 395 h 397"/>
                  <a:gd name="T2" fmla="*/ 1413 w 1790"/>
                  <a:gd name="T3" fmla="*/ 393 h 397"/>
                  <a:gd name="T4" fmla="*/ 1409 w 1790"/>
                  <a:gd name="T5" fmla="*/ 395 h 397"/>
                  <a:gd name="T6" fmla="*/ 1383 w 1790"/>
                  <a:gd name="T7" fmla="*/ 395 h 397"/>
                  <a:gd name="T8" fmla="*/ 1379 w 1790"/>
                  <a:gd name="T9" fmla="*/ 393 h 397"/>
                  <a:gd name="T10" fmla="*/ 1375 w 1790"/>
                  <a:gd name="T11" fmla="*/ 395 h 397"/>
                  <a:gd name="T12" fmla="*/ 1352 w 1790"/>
                  <a:gd name="T13" fmla="*/ 395 h 397"/>
                  <a:gd name="T14" fmla="*/ 1348 w 1790"/>
                  <a:gd name="T15" fmla="*/ 393 h 397"/>
                  <a:gd name="T16" fmla="*/ 1344 w 1790"/>
                  <a:gd name="T17" fmla="*/ 395 h 397"/>
                  <a:gd name="T18" fmla="*/ 1312 w 1790"/>
                  <a:gd name="T19" fmla="*/ 395 h 397"/>
                  <a:gd name="T20" fmla="*/ 1308 w 1790"/>
                  <a:gd name="T21" fmla="*/ 393 h 397"/>
                  <a:gd name="T22" fmla="*/ 1304 w 1790"/>
                  <a:gd name="T23" fmla="*/ 395 h 397"/>
                  <a:gd name="T24" fmla="*/ 1294 w 1790"/>
                  <a:gd name="T25" fmla="*/ 395 h 397"/>
                  <a:gd name="T26" fmla="*/ 1290 w 1790"/>
                  <a:gd name="T27" fmla="*/ 393 h 397"/>
                  <a:gd name="T28" fmla="*/ 1286 w 1790"/>
                  <a:gd name="T29" fmla="*/ 395 h 397"/>
                  <a:gd name="T30" fmla="*/ 1260 w 1790"/>
                  <a:gd name="T31" fmla="*/ 395 h 397"/>
                  <a:gd name="T32" fmla="*/ 1256 w 1790"/>
                  <a:gd name="T33" fmla="*/ 393 h 397"/>
                  <a:gd name="T34" fmla="*/ 1252 w 1790"/>
                  <a:gd name="T35" fmla="*/ 395 h 397"/>
                  <a:gd name="T36" fmla="*/ 1240 w 1790"/>
                  <a:gd name="T37" fmla="*/ 395 h 397"/>
                  <a:gd name="T38" fmla="*/ 1236 w 1790"/>
                  <a:gd name="T39" fmla="*/ 393 h 397"/>
                  <a:gd name="T40" fmla="*/ 1232 w 1790"/>
                  <a:gd name="T41" fmla="*/ 395 h 397"/>
                  <a:gd name="T42" fmla="*/ 1030 w 1790"/>
                  <a:gd name="T43" fmla="*/ 395 h 397"/>
                  <a:gd name="T44" fmla="*/ 1026 w 1790"/>
                  <a:gd name="T45" fmla="*/ 393 h 397"/>
                  <a:gd name="T46" fmla="*/ 1022 w 1790"/>
                  <a:gd name="T47" fmla="*/ 395 h 397"/>
                  <a:gd name="T48" fmla="*/ 739 w 1790"/>
                  <a:gd name="T49" fmla="*/ 395 h 397"/>
                  <a:gd name="T50" fmla="*/ 735 w 1790"/>
                  <a:gd name="T51" fmla="*/ 393 h 397"/>
                  <a:gd name="T52" fmla="*/ 731 w 1790"/>
                  <a:gd name="T53" fmla="*/ 395 h 397"/>
                  <a:gd name="T54" fmla="*/ 552 w 1790"/>
                  <a:gd name="T55" fmla="*/ 395 h 397"/>
                  <a:gd name="T56" fmla="*/ 548 w 1790"/>
                  <a:gd name="T57" fmla="*/ 393 h 397"/>
                  <a:gd name="T58" fmla="*/ 544 w 1790"/>
                  <a:gd name="T59" fmla="*/ 395 h 397"/>
                  <a:gd name="T60" fmla="*/ 377 w 1790"/>
                  <a:gd name="T61" fmla="*/ 395 h 397"/>
                  <a:gd name="T62" fmla="*/ 373 w 1790"/>
                  <a:gd name="T63" fmla="*/ 393 h 397"/>
                  <a:gd name="T64" fmla="*/ 369 w 1790"/>
                  <a:gd name="T65" fmla="*/ 395 h 397"/>
                  <a:gd name="T66" fmla="*/ 310 w 1790"/>
                  <a:gd name="T67" fmla="*/ 326 h 397"/>
                  <a:gd name="T68" fmla="*/ 276 w 1790"/>
                  <a:gd name="T69" fmla="*/ 323 h 397"/>
                  <a:gd name="T70" fmla="*/ 271 w 1790"/>
                  <a:gd name="T71" fmla="*/ 323 h 397"/>
                  <a:gd name="T72" fmla="*/ 268 w 1790"/>
                  <a:gd name="T73" fmla="*/ 326 h 397"/>
                  <a:gd name="T74" fmla="*/ 244 w 1790"/>
                  <a:gd name="T75" fmla="*/ 323 h 397"/>
                  <a:gd name="T76" fmla="*/ 239 w 1790"/>
                  <a:gd name="T77" fmla="*/ 323 h 397"/>
                  <a:gd name="T78" fmla="*/ 236 w 1790"/>
                  <a:gd name="T79" fmla="*/ 326 h 397"/>
                  <a:gd name="T80" fmla="*/ 212 w 1790"/>
                  <a:gd name="T81" fmla="*/ 323 h 397"/>
                  <a:gd name="T82" fmla="*/ 207 w 1790"/>
                  <a:gd name="T83" fmla="*/ 323 h 397"/>
                  <a:gd name="T84" fmla="*/ 205 w 1790"/>
                  <a:gd name="T85" fmla="*/ 326 h 397"/>
                  <a:gd name="T86" fmla="*/ 190 w 1790"/>
                  <a:gd name="T87" fmla="*/ 323 h 397"/>
                  <a:gd name="T88" fmla="*/ 185 w 1790"/>
                  <a:gd name="T89" fmla="*/ 323 h 397"/>
                  <a:gd name="T90" fmla="*/ 182 w 1790"/>
                  <a:gd name="T91" fmla="*/ 326 h 397"/>
                  <a:gd name="T92" fmla="*/ 138 w 1790"/>
                  <a:gd name="T93" fmla="*/ 323 h 397"/>
                  <a:gd name="T94" fmla="*/ 133 w 1790"/>
                  <a:gd name="T95" fmla="*/ 323 h 397"/>
                  <a:gd name="T96" fmla="*/ 130 w 1790"/>
                  <a:gd name="T97" fmla="*/ 326 h 3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90"/>
                  <a:gd name="T148" fmla="*/ 0 h 397"/>
                  <a:gd name="T149" fmla="*/ 1790 w 1790"/>
                  <a:gd name="T150" fmla="*/ 397 h 3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90" h="397">
                    <a:moveTo>
                      <a:pt x="1790" y="397"/>
                    </a:moveTo>
                    <a:lnTo>
                      <a:pt x="1417" y="397"/>
                    </a:lnTo>
                    <a:lnTo>
                      <a:pt x="1417" y="395"/>
                    </a:lnTo>
                    <a:lnTo>
                      <a:pt x="1416" y="394"/>
                    </a:lnTo>
                    <a:lnTo>
                      <a:pt x="1415" y="393"/>
                    </a:lnTo>
                    <a:lnTo>
                      <a:pt x="1413" y="393"/>
                    </a:lnTo>
                    <a:lnTo>
                      <a:pt x="1411" y="393"/>
                    </a:lnTo>
                    <a:lnTo>
                      <a:pt x="1410" y="394"/>
                    </a:lnTo>
                    <a:lnTo>
                      <a:pt x="1409" y="395"/>
                    </a:lnTo>
                    <a:lnTo>
                      <a:pt x="1408" y="397"/>
                    </a:lnTo>
                    <a:lnTo>
                      <a:pt x="1384" y="397"/>
                    </a:lnTo>
                    <a:lnTo>
                      <a:pt x="1383" y="395"/>
                    </a:lnTo>
                    <a:lnTo>
                      <a:pt x="1382" y="394"/>
                    </a:lnTo>
                    <a:lnTo>
                      <a:pt x="1381" y="393"/>
                    </a:lnTo>
                    <a:lnTo>
                      <a:pt x="1379" y="393"/>
                    </a:lnTo>
                    <a:lnTo>
                      <a:pt x="1377" y="393"/>
                    </a:lnTo>
                    <a:lnTo>
                      <a:pt x="1376" y="394"/>
                    </a:lnTo>
                    <a:lnTo>
                      <a:pt x="1375" y="395"/>
                    </a:lnTo>
                    <a:lnTo>
                      <a:pt x="1375" y="397"/>
                    </a:lnTo>
                    <a:lnTo>
                      <a:pt x="1353" y="397"/>
                    </a:lnTo>
                    <a:lnTo>
                      <a:pt x="1352" y="395"/>
                    </a:lnTo>
                    <a:lnTo>
                      <a:pt x="1352" y="394"/>
                    </a:lnTo>
                    <a:lnTo>
                      <a:pt x="1350" y="393"/>
                    </a:lnTo>
                    <a:lnTo>
                      <a:pt x="1348" y="393"/>
                    </a:lnTo>
                    <a:lnTo>
                      <a:pt x="1347" y="393"/>
                    </a:lnTo>
                    <a:lnTo>
                      <a:pt x="1345" y="394"/>
                    </a:lnTo>
                    <a:lnTo>
                      <a:pt x="1344" y="395"/>
                    </a:lnTo>
                    <a:lnTo>
                      <a:pt x="1344" y="397"/>
                    </a:lnTo>
                    <a:lnTo>
                      <a:pt x="1313" y="397"/>
                    </a:lnTo>
                    <a:lnTo>
                      <a:pt x="1312" y="395"/>
                    </a:lnTo>
                    <a:lnTo>
                      <a:pt x="1312" y="394"/>
                    </a:lnTo>
                    <a:lnTo>
                      <a:pt x="1310" y="393"/>
                    </a:lnTo>
                    <a:lnTo>
                      <a:pt x="1308" y="393"/>
                    </a:lnTo>
                    <a:lnTo>
                      <a:pt x="1307" y="393"/>
                    </a:lnTo>
                    <a:lnTo>
                      <a:pt x="1305" y="394"/>
                    </a:lnTo>
                    <a:lnTo>
                      <a:pt x="1304" y="395"/>
                    </a:lnTo>
                    <a:lnTo>
                      <a:pt x="1304" y="397"/>
                    </a:lnTo>
                    <a:lnTo>
                      <a:pt x="1294" y="397"/>
                    </a:lnTo>
                    <a:lnTo>
                      <a:pt x="1294" y="395"/>
                    </a:lnTo>
                    <a:lnTo>
                      <a:pt x="1293" y="394"/>
                    </a:lnTo>
                    <a:lnTo>
                      <a:pt x="1291" y="393"/>
                    </a:lnTo>
                    <a:lnTo>
                      <a:pt x="1290" y="393"/>
                    </a:lnTo>
                    <a:lnTo>
                      <a:pt x="1288" y="393"/>
                    </a:lnTo>
                    <a:lnTo>
                      <a:pt x="1287" y="394"/>
                    </a:lnTo>
                    <a:lnTo>
                      <a:pt x="1286" y="395"/>
                    </a:lnTo>
                    <a:lnTo>
                      <a:pt x="1285" y="397"/>
                    </a:lnTo>
                    <a:lnTo>
                      <a:pt x="1260" y="397"/>
                    </a:lnTo>
                    <a:lnTo>
                      <a:pt x="1260" y="395"/>
                    </a:lnTo>
                    <a:lnTo>
                      <a:pt x="1259" y="394"/>
                    </a:lnTo>
                    <a:lnTo>
                      <a:pt x="1258" y="393"/>
                    </a:lnTo>
                    <a:lnTo>
                      <a:pt x="1256" y="393"/>
                    </a:lnTo>
                    <a:lnTo>
                      <a:pt x="1254" y="393"/>
                    </a:lnTo>
                    <a:lnTo>
                      <a:pt x="1253" y="394"/>
                    </a:lnTo>
                    <a:lnTo>
                      <a:pt x="1252" y="395"/>
                    </a:lnTo>
                    <a:lnTo>
                      <a:pt x="1251" y="397"/>
                    </a:lnTo>
                    <a:lnTo>
                      <a:pt x="1240" y="397"/>
                    </a:lnTo>
                    <a:lnTo>
                      <a:pt x="1240" y="395"/>
                    </a:lnTo>
                    <a:lnTo>
                      <a:pt x="1239" y="394"/>
                    </a:lnTo>
                    <a:lnTo>
                      <a:pt x="1237" y="393"/>
                    </a:lnTo>
                    <a:lnTo>
                      <a:pt x="1236" y="393"/>
                    </a:lnTo>
                    <a:lnTo>
                      <a:pt x="1234" y="393"/>
                    </a:lnTo>
                    <a:lnTo>
                      <a:pt x="1232" y="394"/>
                    </a:lnTo>
                    <a:lnTo>
                      <a:pt x="1232" y="395"/>
                    </a:lnTo>
                    <a:lnTo>
                      <a:pt x="1231" y="397"/>
                    </a:lnTo>
                    <a:lnTo>
                      <a:pt x="1031" y="397"/>
                    </a:lnTo>
                    <a:lnTo>
                      <a:pt x="1030" y="395"/>
                    </a:lnTo>
                    <a:lnTo>
                      <a:pt x="1029" y="394"/>
                    </a:lnTo>
                    <a:lnTo>
                      <a:pt x="1028" y="393"/>
                    </a:lnTo>
                    <a:lnTo>
                      <a:pt x="1026" y="393"/>
                    </a:lnTo>
                    <a:lnTo>
                      <a:pt x="1025" y="393"/>
                    </a:lnTo>
                    <a:lnTo>
                      <a:pt x="1023" y="394"/>
                    </a:lnTo>
                    <a:lnTo>
                      <a:pt x="1022" y="395"/>
                    </a:lnTo>
                    <a:lnTo>
                      <a:pt x="1022" y="397"/>
                    </a:lnTo>
                    <a:lnTo>
                      <a:pt x="740" y="397"/>
                    </a:lnTo>
                    <a:lnTo>
                      <a:pt x="739" y="395"/>
                    </a:lnTo>
                    <a:lnTo>
                      <a:pt x="738" y="394"/>
                    </a:lnTo>
                    <a:lnTo>
                      <a:pt x="737" y="393"/>
                    </a:lnTo>
                    <a:lnTo>
                      <a:pt x="735" y="393"/>
                    </a:lnTo>
                    <a:lnTo>
                      <a:pt x="734" y="393"/>
                    </a:lnTo>
                    <a:lnTo>
                      <a:pt x="732" y="394"/>
                    </a:lnTo>
                    <a:lnTo>
                      <a:pt x="731" y="395"/>
                    </a:lnTo>
                    <a:lnTo>
                      <a:pt x="731" y="397"/>
                    </a:lnTo>
                    <a:lnTo>
                      <a:pt x="552" y="397"/>
                    </a:lnTo>
                    <a:lnTo>
                      <a:pt x="552" y="395"/>
                    </a:lnTo>
                    <a:lnTo>
                      <a:pt x="551" y="394"/>
                    </a:lnTo>
                    <a:lnTo>
                      <a:pt x="549" y="393"/>
                    </a:lnTo>
                    <a:lnTo>
                      <a:pt x="548" y="393"/>
                    </a:lnTo>
                    <a:lnTo>
                      <a:pt x="546" y="393"/>
                    </a:lnTo>
                    <a:lnTo>
                      <a:pt x="544" y="394"/>
                    </a:lnTo>
                    <a:lnTo>
                      <a:pt x="544" y="395"/>
                    </a:lnTo>
                    <a:lnTo>
                      <a:pt x="543" y="397"/>
                    </a:lnTo>
                    <a:lnTo>
                      <a:pt x="378" y="397"/>
                    </a:lnTo>
                    <a:lnTo>
                      <a:pt x="377" y="395"/>
                    </a:lnTo>
                    <a:lnTo>
                      <a:pt x="376" y="394"/>
                    </a:lnTo>
                    <a:lnTo>
                      <a:pt x="375" y="393"/>
                    </a:lnTo>
                    <a:lnTo>
                      <a:pt x="373" y="393"/>
                    </a:lnTo>
                    <a:lnTo>
                      <a:pt x="372" y="393"/>
                    </a:lnTo>
                    <a:lnTo>
                      <a:pt x="370" y="394"/>
                    </a:lnTo>
                    <a:lnTo>
                      <a:pt x="369" y="395"/>
                    </a:lnTo>
                    <a:lnTo>
                      <a:pt x="369" y="397"/>
                    </a:lnTo>
                    <a:lnTo>
                      <a:pt x="310" y="397"/>
                    </a:lnTo>
                    <a:lnTo>
                      <a:pt x="310" y="326"/>
                    </a:lnTo>
                    <a:lnTo>
                      <a:pt x="277" y="326"/>
                    </a:lnTo>
                    <a:lnTo>
                      <a:pt x="277" y="325"/>
                    </a:lnTo>
                    <a:lnTo>
                      <a:pt x="276" y="323"/>
                    </a:lnTo>
                    <a:lnTo>
                      <a:pt x="274" y="323"/>
                    </a:lnTo>
                    <a:lnTo>
                      <a:pt x="272" y="322"/>
                    </a:lnTo>
                    <a:lnTo>
                      <a:pt x="271" y="323"/>
                    </a:lnTo>
                    <a:lnTo>
                      <a:pt x="269" y="323"/>
                    </a:lnTo>
                    <a:lnTo>
                      <a:pt x="268" y="325"/>
                    </a:lnTo>
                    <a:lnTo>
                      <a:pt x="268" y="326"/>
                    </a:lnTo>
                    <a:lnTo>
                      <a:pt x="245" y="326"/>
                    </a:lnTo>
                    <a:lnTo>
                      <a:pt x="245" y="325"/>
                    </a:lnTo>
                    <a:lnTo>
                      <a:pt x="244" y="323"/>
                    </a:lnTo>
                    <a:lnTo>
                      <a:pt x="242" y="323"/>
                    </a:lnTo>
                    <a:lnTo>
                      <a:pt x="241" y="322"/>
                    </a:lnTo>
                    <a:lnTo>
                      <a:pt x="239" y="323"/>
                    </a:lnTo>
                    <a:lnTo>
                      <a:pt x="237" y="323"/>
                    </a:lnTo>
                    <a:lnTo>
                      <a:pt x="236" y="325"/>
                    </a:lnTo>
                    <a:lnTo>
                      <a:pt x="236" y="326"/>
                    </a:lnTo>
                    <a:lnTo>
                      <a:pt x="214" y="326"/>
                    </a:lnTo>
                    <a:lnTo>
                      <a:pt x="213" y="325"/>
                    </a:lnTo>
                    <a:lnTo>
                      <a:pt x="212" y="323"/>
                    </a:lnTo>
                    <a:lnTo>
                      <a:pt x="211" y="323"/>
                    </a:lnTo>
                    <a:lnTo>
                      <a:pt x="209" y="322"/>
                    </a:lnTo>
                    <a:lnTo>
                      <a:pt x="207" y="323"/>
                    </a:lnTo>
                    <a:lnTo>
                      <a:pt x="206" y="323"/>
                    </a:lnTo>
                    <a:lnTo>
                      <a:pt x="205" y="325"/>
                    </a:lnTo>
                    <a:lnTo>
                      <a:pt x="205" y="326"/>
                    </a:lnTo>
                    <a:lnTo>
                      <a:pt x="191" y="326"/>
                    </a:lnTo>
                    <a:lnTo>
                      <a:pt x="191" y="325"/>
                    </a:lnTo>
                    <a:lnTo>
                      <a:pt x="190" y="323"/>
                    </a:lnTo>
                    <a:lnTo>
                      <a:pt x="188" y="323"/>
                    </a:lnTo>
                    <a:lnTo>
                      <a:pt x="187" y="322"/>
                    </a:lnTo>
                    <a:lnTo>
                      <a:pt x="185" y="323"/>
                    </a:lnTo>
                    <a:lnTo>
                      <a:pt x="183" y="323"/>
                    </a:lnTo>
                    <a:lnTo>
                      <a:pt x="182" y="325"/>
                    </a:lnTo>
                    <a:lnTo>
                      <a:pt x="182" y="326"/>
                    </a:lnTo>
                    <a:lnTo>
                      <a:pt x="139" y="326"/>
                    </a:lnTo>
                    <a:lnTo>
                      <a:pt x="139" y="325"/>
                    </a:lnTo>
                    <a:lnTo>
                      <a:pt x="138" y="323"/>
                    </a:lnTo>
                    <a:lnTo>
                      <a:pt x="136" y="323"/>
                    </a:lnTo>
                    <a:lnTo>
                      <a:pt x="135" y="322"/>
                    </a:lnTo>
                    <a:lnTo>
                      <a:pt x="133" y="323"/>
                    </a:lnTo>
                    <a:lnTo>
                      <a:pt x="132" y="323"/>
                    </a:lnTo>
                    <a:lnTo>
                      <a:pt x="131" y="325"/>
                    </a:lnTo>
                    <a:lnTo>
                      <a:pt x="130" y="326"/>
                    </a:lnTo>
                    <a:lnTo>
                      <a:pt x="0" y="326"/>
                    </a:lnTo>
                    <a:lnTo>
                      <a:pt x="0" y="0"/>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71" name="Freeform 903"/>
              <p:cNvSpPr>
                <a:spLocks/>
              </p:cNvSpPr>
              <p:nvPr/>
            </p:nvSpPr>
            <p:spPr bwMode="auto">
              <a:xfrm>
                <a:off x="2498" y="2419"/>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2" name="Freeform 904"/>
              <p:cNvSpPr>
                <a:spLocks/>
              </p:cNvSpPr>
              <p:nvPr/>
            </p:nvSpPr>
            <p:spPr bwMode="auto">
              <a:xfrm>
                <a:off x="2092" y="1700"/>
                <a:ext cx="241" cy="1211"/>
              </a:xfrm>
              <a:custGeom>
                <a:avLst/>
                <a:gdLst>
                  <a:gd name="T0" fmla="*/ 241 w 241"/>
                  <a:gd name="T1" fmla="*/ 1195 h 1211"/>
                  <a:gd name="T2" fmla="*/ 241 w 241"/>
                  <a:gd name="T3" fmla="*/ 1211 h 1211"/>
                  <a:gd name="T4" fmla="*/ 130 w 241"/>
                  <a:gd name="T5" fmla="*/ 1211 h 1211"/>
                  <a:gd name="T6" fmla="*/ 129 w 241"/>
                  <a:gd name="T7" fmla="*/ 1210 h 1211"/>
                  <a:gd name="T8" fmla="*/ 128 w 241"/>
                  <a:gd name="T9" fmla="*/ 1208 h 1211"/>
                  <a:gd name="T10" fmla="*/ 127 w 241"/>
                  <a:gd name="T11" fmla="*/ 1208 h 1211"/>
                  <a:gd name="T12" fmla="*/ 125 w 241"/>
                  <a:gd name="T13" fmla="*/ 1207 h 1211"/>
                  <a:gd name="T14" fmla="*/ 123 w 241"/>
                  <a:gd name="T15" fmla="*/ 1208 h 1211"/>
                  <a:gd name="T16" fmla="*/ 122 w 241"/>
                  <a:gd name="T17" fmla="*/ 1208 h 1211"/>
                  <a:gd name="T18" fmla="*/ 121 w 241"/>
                  <a:gd name="T19" fmla="*/ 1210 h 1211"/>
                  <a:gd name="T20" fmla="*/ 121 w 241"/>
                  <a:gd name="T21" fmla="*/ 1211 h 1211"/>
                  <a:gd name="T22" fmla="*/ 101 w 241"/>
                  <a:gd name="T23" fmla="*/ 1211 h 1211"/>
                  <a:gd name="T24" fmla="*/ 101 w 241"/>
                  <a:gd name="T25" fmla="*/ 1210 h 1211"/>
                  <a:gd name="T26" fmla="*/ 100 w 241"/>
                  <a:gd name="T27" fmla="*/ 1208 h 1211"/>
                  <a:gd name="T28" fmla="*/ 98 w 241"/>
                  <a:gd name="T29" fmla="*/ 1208 h 1211"/>
                  <a:gd name="T30" fmla="*/ 96 w 241"/>
                  <a:gd name="T31" fmla="*/ 1207 h 1211"/>
                  <a:gd name="T32" fmla="*/ 95 w 241"/>
                  <a:gd name="T33" fmla="*/ 1208 h 1211"/>
                  <a:gd name="T34" fmla="*/ 93 w 241"/>
                  <a:gd name="T35" fmla="*/ 1208 h 1211"/>
                  <a:gd name="T36" fmla="*/ 92 w 241"/>
                  <a:gd name="T37" fmla="*/ 1210 h 1211"/>
                  <a:gd name="T38" fmla="*/ 92 w 241"/>
                  <a:gd name="T39" fmla="*/ 1211 h 1211"/>
                  <a:gd name="T40" fmla="*/ 58 w 241"/>
                  <a:gd name="T41" fmla="*/ 1211 h 1211"/>
                  <a:gd name="T42" fmla="*/ 58 w 241"/>
                  <a:gd name="T43" fmla="*/ 1210 h 1211"/>
                  <a:gd name="T44" fmla="*/ 57 w 241"/>
                  <a:gd name="T45" fmla="*/ 1208 h 1211"/>
                  <a:gd name="T46" fmla="*/ 55 w 241"/>
                  <a:gd name="T47" fmla="*/ 1208 h 1211"/>
                  <a:gd name="T48" fmla="*/ 54 w 241"/>
                  <a:gd name="T49" fmla="*/ 1207 h 1211"/>
                  <a:gd name="T50" fmla="*/ 52 w 241"/>
                  <a:gd name="T51" fmla="*/ 1208 h 1211"/>
                  <a:gd name="T52" fmla="*/ 50 w 241"/>
                  <a:gd name="T53" fmla="*/ 1208 h 1211"/>
                  <a:gd name="T54" fmla="*/ 50 w 241"/>
                  <a:gd name="T55" fmla="*/ 1210 h 1211"/>
                  <a:gd name="T56" fmla="*/ 49 w 241"/>
                  <a:gd name="T57" fmla="*/ 1211 h 1211"/>
                  <a:gd name="T58" fmla="*/ 45 w 241"/>
                  <a:gd name="T59" fmla="*/ 1211 h 1211"/>
                  <a:gd name="T60" fmla="*/ 44 w 241"/>
                  <a:gd name="T61" fmla="*/ 1209 h 1211"/>
                  <a:gd name="T62" fmla="*/ 43 w 241"/>
                  <a:gd name="T63" fmla="*/ 1208 h 1211"/>
                  <a:gd name="T64" fmla="*/ 42 w 241"/>
                  <a:gd name="T65" fmla="*/ 1206 h 1211"/>
                  <a:gd name="T66" fmla="*/ 40 w 241"/>
                  <a:gd name="T67" fmla="*/ 1205 h 1211"/>
                  <a:gd name="T68" fmla="*/ 38 w 241"/>
                  <a:gd name="T69" fmla="*/ 1205 h 1211"/>
                  <a:gd name="T70" fmla="*/ 36 w 241"/>
                  <a:gd name="T71" fmla="*/ 1205 h 1211"/>
                  <a:gd name="T72" fmla="*/ 34 w 241"/>
                  <a:gd name="T73" fmla="*/ 1205 h 1211"/>
                  <a:gd name="T74" fmla="*/ 32 w 241"/>
                  <a:gd name="T75" fmla="*/ 1206 h 1211"/>
                  <a:gd name="T76" fmla="*/ 30 w 241"/>
                  <a:gd name="T77" fmla="*/ 1208 h 1211"/>
                  <a:gd name="T78" fmla="*/ 29 w 241"/>
                  <a:gd name="T79" fmla="*/ 1209 h 1211"/>
                  <a:gd name="T80" fmla="*/ 29 w 241"/>
                  <a:gd name="T81" fmla="*/ 1211 h 1211"/>
                  <a:gd name="T82" fmla="*/ 0 w 241"/>
                  <a:gd name="T83" fmla="*/ 1211 h 1211"/>
                  <a:gd name="T84" fmla="*/ 0 w 241"/>
                  <a:gd name="T85" fmla="*/ 0 h 121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41"/>
                  <a:gd name="T130" fmla="*/ 0 h 1211"/>
                  <a:gd name="T131" fmla="*/ 241 w 241"/>
                  <a:gd name="T132" fmla="*/ 1211 h 121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41" h="1211">
                    <a:moveTo>
                      <a:pt x="241" y="1195"/>
                    </a:moveTo>
                    <a:lnTo>
                      <a:pt x="241" y="1211"/>
                    </a:lnTo>
                    <a:lnTo>
                      <a:pt x="130" y="1211"/>
                    </a:lnTo>
                    <a:lnTo>
                      <a:pt x="129" y="1210"/>
                    </a:lnTo>
                    <a:lnTo>
                      <a:pt x="128" y="1208"/>
                    </a:lnTo>
                    <a:lnTo>
                      <a:pt x="127" y="1208"/>
                    </a:lnTo>
                    <a:lnTo>
                      <a:pt x="125" y="1207"/>
                    </a:lnTo>
                    <a:lnTo>
                      <a:pt x="123" y="1208"/>
                    </a:lnTo>
                    <a:lnTo>
                      <a:pt x="122" y="1208"/>
                    </a:lnTo>
                    <a:lnTo>
                      <a:pt x="121" y="1210"/>
                    </a:lnTo>
                    <a:lnTo>
                      <a:pt x="121" y="1211"/>
                    </a:lnTo>
                    <a:lnTo>
                      <a:pt x="101" y="1211"/>
                    </a:lnTo>
                    <a:lnTo>
                      <a:pt x="101" y="1210"/>
                    </a:lnTo>
                    <a:lnTo>
                      <a:pt x="100" y="1208"/>
                    </a:lnTo>
                    <a:lnTo>
                      <a:pt x="98" y="1208"/>
                    </a:lnTo>
                    <a:lnTo>
                      <a:pt x="96" y="1207"/>
                    </a:lnTo>
                    <a:lnTo>
                      <a:pt x="95" y="1208"/>
                    </a:lnTo>
                    <a:lnTo>
                      <a:pt x="93" y="1208"/>
                    </a:lnTo>
                    <a:lnTo>
                      <a:pt x="92" y="1210"/>
                    </a:lnTo>
                    <a:lnTo>
                      <a:pt x="92" y="1211"/>
                    </a:lnTo>
                    <a:lnTo>
                      <a:pt x="58" y="1211"/>
                    </a:lnTo>
                    <a:lnTo>
                      <a:pt x="58" y="1210"/>
                    </a:lnTo>
                    <a:lnTo>
                      <a:pt x="57" y="1208"/>
                    </a:lnTo>
                    <a:lnTo>
                      <a:pt x="55" y="1208"/>
                    </a:lnTo>
                    <a:lnTo>
                      <a:pt x="54" y="1207"/>
                    </a:lnTo>
                    <a:lnTo>
                      <a:pt x="52" y="1208"/>
                    </a:lnTo>
                    <a:lnTo>
                      <a:pt x="50" y="1208"/>
                    </a:lnTo>
                    <a:lnTo>
                      <a:pt x="50" y="1210"/>
                    </a:lnTo>
                    <a:lnTo>
                      <a:pt x="49" y="1211"/>
                    </a:lnTo>
                    <a:lnTo>
                      <a:pt x="45" y="1211"/>
                    </a:lnTo>
                    <a:lnTo>
                      <a:pt x="44" y="1209"/>
                    </a:lnTo>
                    <a:lnTo>
                      <a:pt x="43" y="1208"/>
                    </a:lnTo>
                    <a:lnTo>
                      <a:pt x="42" y="1206"/>
                    </a:lnTo>
                    <a:lnTo>
                      <a:pt x="40" y="1205"/>
                    </a:lnTo>
                    <a:lnTo>
                      <a:pt x="38" y="1205"/>
                    </a:lnTo>
                    <a:lnTo>
                      <a:pt x="36" y="1205"/>
                    </a:lnTo>
                    <a:lnTo>
                      <a:pt x="34" y="1205"/>
                    </a:lnTo>
                    <a:lnTo>
                      <a:pt x="32" y="1206"/>
                    </a:lnTo>
                    <a:lnTo>
                      <a:pt x="30" y="1208"/>
                    </a:lnTo>
                    <a:lnTo>
                      <a:pt x="29" y="1209"/>
                    </a:lnTo>
                    <a:lnTo>
                      <a:pt x="29" y="1211"/>
                    </a:lnTo>
                    <a:lnTo>
                      <a:pt x="0" y="1211"/>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73" name="Freeform 905"/>
              <p:cNvSpPr>
                <a:spLocks/>
              </p:cNvSpPr>
              <p:nvPr/>
            </p:nvSpPr>
            <p:spPr bwMode="auto">
              <a:xfrm>
                <a:off x="2086" y="1691"/>
                <a:ext cx="12" cy="10"/>
              </a:xfrm>
              <a:custGeom>
                <a:avLst/>
                <a:gdLst>
                  <a:gd name="T0" fmla="*/ 0 w 12"/>
                  <a:gd name="T1" fmla="*/ 9 h 10"/>
                  <a:gd name="T2" fmla="*/ 6 w 12"/>
                  <a:gd name="T3" fmla="*/ 0 h 10"/>
                  <a:gd name="T4" fmla="*/ 12 w 12"/>
                  <a:gd name="T5" fmla="*/ 9 h 10"/>
                  <a:gd name="T6" fmla="*/ 9 w 12"/>
                  <a:gd name="T7" fmla="*/ 9 h 10"/>
                  <a:gd name="T8" fmla="*/ 6 w 12"/>
                  <a:gd name="T9" fmla="*/ 10 h 10"/>
                  <a:gd name="T10" fmla="*/ 3 w 12"/>
                  <a:gd name="T11" fmla="*/ 9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9"/>
                    </a:lnTo>
                    <a:lnTo>
                      <a:pt x="6" y="10"/>
                    </a:lnTo>
                    <a:lnTo>
                      <a:pt x="3"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4" name="Rectangle 906"/>
              <p:cNvSpPr>
                <a:spLocks noChangeArrowheads="1"/>
              </p:cNvSpPr>
              <p:nvPr/>
            </p:nvSpPr>
            <p:spPr bwMode="auto">
              <a:xfrm>
                <a:off x="4356" y="2069"/>
                <a:ext cx="201" cy="54"/>
              </a:xfrm>
              <a:prstGeom prst="rect">
                <a:avLst/>
              </a:prstGeom>
              <a:blipFill dpi="0" rotWithShape="0">
                <a:blip r:embed="rId4"/>
                <a:srcRect/>
                <a:tile tx="0" ty="0" sx="100000" sy="100000" flip="none" algn="tl"/>
              </a:blipFill>
              <a:ln w="0">
                <a:solidFill>
                  <a:srgbClr val="000000"/>
                </a:solidFill>
                <a:miter lim="800000"/>
                <a:headEnd/>
                <a:tailEnd/>
              </a:ln>
            </p:spPr>
            <p:txBody>
              <a:bodyPr/>
              <a:lstStyle/>
              <a:p>
                <a:endParaRPr lang="en-US"/>
              </a:p>
            </p:txBody>
          </p:sp>
          <p:sp>
            <p:nvSpPr>
              <p:cNvPr id="25675" name="Rectangle 907"/>
              <p:cNvSpPr>
                <a:spLocks noChangeArrowheads="1"/>
              </p:cNvSpPr>
              <p:nvPr/>
            </p:nvSpPr>
            <p:spPr bwMode="auto">
              <a:xfrm>
                <a:off x="4371" y="2071"/>
                <a:ext cx="179"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Supplier</a:t>
                </a:r>
                <a:endParaRPr lang="en-US">
                  <a:solidFill>
                    <a:srgbClr val="FF0000"/>
                  </a:solidFill>
                </a:endParaRPr>
              </a:p>
            </p:txBody>
          </p:sp>
          <p:sp>
            <p:nvSpPr>
              <p:cNvPr id="25676" name="Rectangle 908"/>
              <p:cNvSpPr>
                <a:spLocks noChangeArrowheads="1"/>
              </p:cNvSpPr>
              <p:nvPr/>
            </p:nvSpPr>
            <p:spPr bwMode="auto">
              <a:xfrm>
                <a:off x="4333" y="2095"/>
                <a:ext cx="250"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Compliance</a:t>
                </a:r>
                <a:endParaRPr lang="en-US">
                  <a:solidFill>
                    <a:srgbClr val="FF0000"/>
                  </a:solidFill>
                </a:endParaRPr>
              </a:p>
            </p:txBody>
          </p:sp>
          <p:sp>
            <p:nvSpPr>
              <p:cNvPr id="25677" name="Freeform 909"/>
              <p:cNvSpPr>
                <a:spLocks/>
              </p:cNvSpPr>
              <p:nvPr/>
            </p:nvSpPr>
            <p:spPr bwMode="auto">
              <a:xfrm>
                <a:off x="4414" y="2133"/>
                <a:ext cx="42" cy="41"/>
              </a:xfrm>
              <a:custGeom>
                <a:avLst/>
                <a:gdLst>
                  <a:gd name="T0" fmla="*/ 42 w 42"/>
                  <a:gd name="T1" fmla="*/ 0 h 41"/>
                  <a:gd name="T2" fmla="*/ 42 w 42"/>
                  <a:gd name="T3" fmla="*/ 7 h 41"/>
                  <a:gd name="T4" fmla="*/ 0 w 42"/>
                  <a:gd name="T5" fmla="*/ 7 h 41"/>
                  <a:gd name="T6" fmla="*/ 0 w 42"/>
                  <a:gd name="T7" fmla="*/ 41 h 41"/>
                  <a:gd name="T8" fmla="*/ 0 60000 65536"/>
                  <a:gd name="T9" fmla="*/ 0 60000 65536"/>
                  <a:gd name="T10" fmla="*/ 0 60000 65536"/>
                  <a:gd name="T11" fmla="*/ 0 60000 65536"/>
                  <a:gd name="T12" fmla="*/ 0 w 42"/>
                  <a:gd name="T13" fmla="*/ 0 h 41"/>
                  <a:gd name="T14" fmla="*/ 42 w 42"/>
                  <a:gd name="T15" fmla="*/ 41 h 41"/>
                </a:gdLst>
                <a:ahLst/>
                <a:cxnLst>
                  <a:cxn ang="T8">
                    <a:pos x="T0" y="T1"/>
                  </a:cxn>
                  <a:cxn ang="T9">
                    <a:pos x="T2" y="T3"/>
                  </a:cxn>
                  <a:cxn ang="T10">
                    <a:pos x="T4" y="T5"/>
                  </a:cxn>
                  <a:cxn ang="T11">
                    <a:pos x="T6" y="T7"/>
                  </a:cxn>
                </a:cxnLst>
                <a:rect l="T12" t="T13" r="T14" b="T15"/>
                <a:pathLst>
                  <a:path w="42" h="41">
                    <a:moveTo>
                      <a:pt x="42" y="0"/>
                    </a:moveTo>
                    <a:lnTo>
                      <a:pt x="42" y="7"/>
                    </a:lnTo>
                    <a:lnTo>
                      <a:pt x="0" y="7"/>
                    </a:lnTo>
                    <a:lnTo>
                      <a:pt x="0" y="41"/>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78" name="Freeform 910"/>
              <p:cNvSpPr>
                <a:spLocks/>
              </p:cNvSpPr>
              <p:nvPr/>
            </p:nvSpPr>
            <p:spPr bwMode="auto">
              <a:xfrm>
                <a:off x="4450" y="2123"/>
                <a:ext cx="12" cy="11"/>
              </a:xfrm>
              <a:custGeom>
                <a:avLst/>
                <a:gdLst>
                  <a:gd name="T0" fmla="*/ 0 w 12"/>
                  <a:gd name="T1" fmla="*/ 10 h 11"/>
                  <a:gd name="T2" fmla="*/ 6 w 12"/>
                  <a:gd name="T3" fmla="*/ 0 h 11"/>
                  <a:gd name="T4" fmla="*/ 12 w 12"/>
                  <a:gd name="T5" fmla="*/ 10 h 11"/>
                  <a:gd name="T6" fmla="*/ 9 w 12"/>
                  <a:gd name="T7" fmla="*/ 10 h 11"/>
                  <a:gd name="T8" fmla="*/ 6 w 12"/>
                  <a:gd name="T9" fmla="*/ 11 h 11"/>
                  <a:gd name="T10" fmla="*/ 4 w 12"/>
                  <a:gd name="T11" fmla="*/ 10 h 11"/>
                  <a:gd name="T12" fmla="*/ 0 w 12"/>
                  <a:gd name="T13" fmla="*/ 10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0" y="10"/>
                    </a:moveTo>
                    <a:lnTo>
                      <a:pt x="6" y="0"/>
                    </a:lnTo>
                    <a:lnTo>
                      <a:pt x="12" y="10"/>
                    </a:lnTo>
                    <a:lnTo>
                      <a:pt x="9" y="10"/>
                    </a:lnTo>
                    <a:lnTo>
                      <a:pt x="6" y="11"/>
                    </a:lnTo>
                    <a:lnTo>
                      <a:pt x="4"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79" name="Freeform 911"/>
              <p:cNvSpPr>
                <a:spLocks/>
              </p:cNvSpPr>
              <p:nvPr/>
            </p:nvSpPr>
            <p:spPr bwMode="auto">
              <a:xfrm>
                <a:off x="4165" y="2102"/>
                <a:ext cx="507" cy="483"/>
              </a:xfrm>
              <a:custGeom>
                <a:avLst/>
                <a:gdLst>
                  <a:gd name="T0" fmla="*/ 18 w 507"/>
                  <a:gd name="T1" fmla="*/ 483 h 483"/>
                  <a:gd name="T2" fmla="*/ 20 w 507"/>
                  <a:gd name="T3" fmla="*/ 480 h 483"/>
                  <a:gd name="T4" fmla="*/ 23 w 507"/>
                  <a:gd name="T5" fmla="*/ 479 h 483"/>
                  <a:gd name="T6" fmla="*/ 26 w 507"/>
                  <a:gd name="T7" fmla="*/ 480 h 483"/>
                  <a:gd name="T8" fmla="*/ 27 w 507"/>
                  <a:gd name="T9" fmla="*/ 483 h 483"/>
                  <a:gd name="T10" fmla="*/ 91 w 507"/>
                  <a:gd name="T11" fmla="*/ 482 h 483"/>
                  <a:gd name="T12" fmla="*/ 93 w 507"/>
                  <a:gd name="T13" fmla="*/ 480 h 483"/>
                  <a:gd name="T14" fmla="*/ 97 w 507"/>
                  <a:gd name="T15" fmla="*/ 480 h 483"/>
                  <a:gd name="T16" fmla="*/ 99 w 507"/>
                  <a:gd name="T17" fmla="*/ 482 h 483"/>
                  <a:gd name="T18" fmla="*/ 104 w 507"/>
                  <a:gd name="T19" fmla="*/ 483 h 483"/>
                  <a:gd name="T20" fmla="*/ 105 w 507"/>
                  <a:gd name="T21" fmla="*/ 480 h 483"/>
                  <a:gd name="T22" fmla="*/ 108 w 507"/>
                  <a:gd name="T23" fmla="*/ 479 h 483"/>
                  <a:gd name="T24" fmla="*/ 111 w 507"/>
                  <a:gd name="T25" fmla="*/ 480 h 483"/>
                  <a:gd name="T26" fmla="*/ 113 w 507"/>
                  <a:gd name="T27" fmla="*/ 483 h 483"/>
                  <a:gd name="T28" fmla="*/ 282 w 507"/>
                  <a:gd name="T29" fmla="*/ 482 h 483"/>
                  <a:gd name="T30" fmla="*/ 284 w 507"/>
                  <a:gd name="T31" fmla="*/ 480 h 483"/>
                  <a:gd name="T32" fmla="*/ 287 w 507"/>
                  <a:gd name="T33" fmla="*/ 480 h 483"/>
                  <a:gd name="T34" fmla="*/ 290 w 507"/>
                  <a:gd name="T35" fmla="*/ 482 h 483"/>
                  <a:gd name="T36" fmla="*/ 467 w 507"/>
                  <a:gd name="T37" fmla="*/ 483 h 483"/>
                  <a:gd name="T38" fmla="*/ 468 w 507"/>
                  <a:gd name="T39" fmla="*/ 480 h 483"/>
                  <a:gd name="T40" fmla="*/ 471 w 507"/>
                  <a:gd name="T41" fmla="*/ 479 h 483"/>
                  <a:gd name="T42" fmla="*/ 475 w 507"/>
                  <a:gd name="T43" fmla="*/ 480 h 483"/>
                  <a:gd name="T44" fmla="*/ 476 w 507"/>
                  <a:gd name="T45" fmla="*/ 483 h 483"/>
                  <a:gd name="T46" fmla="*/ 507 w 507"/>
                  <a:gd name="T47" fmla="*/ 3 h 483"/>
                  <a:gd name="T48" fmla="*/ 484 w 507"/>
                  <a:gd name="T49" fmla="*/ 2 h 483"/>
                  <a:gd name="T50" fmla="*/ 481 w 507"/>
                  <a:gd name="T51" fmla="*/ 0 h 483"/>
                  <a:gd name="T52" fmla="*/ 478 w 507"/>
                  <a:gd name="T53" fmla="*/ 0 h 483"/>
                  <a:gd name="T54" fmla="*/ 476 w 507"/>
                  <a:gd name="T55" fmla="*/ 2 h 483"/>
                  <a:gd name="T56" fmla="*/ 471 w 507"/>
                  <a:gd name="T57" fmla="*/ 3 h 483"/>
                  <a:gd name="T58" fmla="*/ 469 w 507"/>
                  <a:gd name="T59" fmla="*/ 1 h 483"/>
                  <a:gd name="T60" fmla="*/ 466 w 507"/>
                  <a:gd name="T61" fmla="*/ 0 h 483"/>
                  <a:gd name="T62" fmla="*/ 463 w 507"/>
                  <a:gd name="T63" fmla="*/ 1 h 483"/>
                  <a:gd name="T64" fmla="*/ 462 w 507"/>
                  <a:gd name="T65" fmla="*/ 3 h 483"/>
                  <a:gd name="T66" fmla="*/ 452 w 507"/>
                  <a:gd name="T67" fmla="*/ 2 h 483"/>
                  <a:gd name="T68" fmla="*/ 449 w 507"/>
                  <a:gd name="T69" fmla="*/ 0 h 483"/>
                  <a:gd name="T70" fmla="*/ 446 w 507"/>
                  <a:gd name="T71" fmla="*/ 0 h 483"/>
                  <a:gd name="T72" fmla="*/ 444 w 507"/>
                  <a:gd name="T73" fmla="*/ 2 h 483"/>
                  <a:gd name="T74" fmla="*/ 430 w 507"/>
                  <a:gd name="T75" fmla="*/ 3 h 483"/>
                  <a:gd name="T76" fmla="*/ 429 w 507"/>
                  <a:gd name="T77" fmla="*/ 1 h 483"/>
                  <a:gd name="T78" fmla="*/ 426 w 507"/>
                  <a:gd name="T79" fmla="*/ 0 h 483"/>
                  <a:gd name="T80" fmla="*/ 423 w 507"/>
                  <a:gd name="T81" fmla="*/ 1 h 483"/>
                  <a:gd name="T82" fmla="*/ 421 w 507"/>
                  <a:gd name="T83" fmla="*/ 3 h 48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07"/>
                  <a:gd name="T127" fmla="*/ 0 h 483"/>
                  <a:gd name="T128" fmla="*/ 507 w 507"/>
                  <a:gd name="T129" fmla="*/ 483 h 48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07" h="483">
                    <a:moveTo>
                      <a:pt x="0" y="483"/>
                    </a:moveTo>
                    <a:lnTo>
                      <a:pt x="18" y="483"/>
                    </a:lnTo>
                    <a:lnTo>
                      <a:pt x="19" y="482"/>
                    </a:lnTo>
                    <a:lnTo>
                      <a:pt x="20" y="480"/>
                    </a:lnTo>
                    <a:lnTo>
                      <a:pt x="21" y="480"/>
                    </a:lnTo>
                    <a:lnTo>
                      <a:pt x="23" y="479"/>
                    </a:lnTo>
                    <a:lnTo>
                      <a:pt x="25" y="480"/>
                    </a:lnTo>
                    <a:lnTo>
                      <a:pt x="26" y="480"/>
                    </a:lnTo>
                    <a:lnTo>
                      <a:pt x="27" y="482"/>
                    </a:lnTo>
                    <a:lnTo>
                      <a:pt x="27" y="483"/>
                    </a:lnTo>
                    <a:lnTo>
                      <a:pt x="90" y="483"/>
                    </a:lnTo>
                    <a:lnTo>
                      <a:pt x="91" y="482"/>
                    </a:lnTo>
                    <a:lnTo>
                      <a:pt x="92" y="480"/>
                    </a:lnTo>
                    <a:lnTo>
                      <a:pt x="93" y="480"/>
                    </a:lnTo>
                    <a:lnTo>
                      <a:pt x="95" y="479"/>
                    </a:lnTo>
                    <a:lnTo>
                      <a:pt x="97" y="480"/>
                    </a:lnTo>
                    <a:lnTo>
                      <a:pt x="98" y="480"/>
                    </a:lnTo>
                    <a:lnTo>
                      <a:pt x="99" y="482"/>
                    </a:lnTo>
                    <a:lnTo>
                      <a:pt x="99" y="483"/>
                    </a:lnTo>
                    <a:lnTo>
                      <a:pt x="104" y="483"/>
                    </a:lnTo>
                    <a:lnTo>
                      <a:pt x="104" y="482"/>
                    </a:lnTo>
                    <a:lnTo>
                      <a:pt x="105" y="480"/>
                    </a:lnTo>
                    <a:lnTo>
                      <a:pt x="106" y="480"/>
                    </a:lnTo>
                    <a:lnTo>
                      <a:pt x="108" y="479"/>
                    </a:lnTo>
                    <a:lnTo>
                      <a:pt x="110" y="480"/>
                    </a:lnTo>
                    <a:lnTo>
                      <a:pt x="111" y="480"/>
                    </a:lnTo>
                    <a:lnTo>
                      <a:pt x="112" y="482"/>
                    </a:lnTo>
                    <a:lnTo>
                      <a:pt x="113" y="483"/>
                    </a:lnTo>
                    <a:lnTo>
                      <a:pt x="281" y="483"/>
                    </a:lnTo>
                    <a:lnTo>
                      <a:pt x="282" y="482"/>
                    </a:lnTo>
                    <a:lnTo>
                      <a:pt x="282" y="480"/>
                    </a:lnTo>
                    <a:lnTo>
                      <a:pt x="284" y="480"/>
                    </a:lnTo>
                    <a:lnTo>
                      <a:pt x="286" y="479"/>
                    </a:lnTo>
                    <a:lnTo>
                      <a:pt x="287" y="480"/>
                    </a:lnTo>
                    <a:lnTo>
                      <a:pt x="289" y="480"/>
                    </a:lnTo>
                    <a:lnTo>
                      <a:pt x="290" y="482"/>
                    </a:lnTo>
                    <a:lnTo>
                      <a:pt x="290" y="483"/>
                    </a:lnTo>
                    <a:lnTo>
                      <a:pt x="467" y="483"/>
                    </a:lnTo>
                    <a:lnTo>
                      <a:pt x="467" y="482"/>
                    </a:lnTo>
                    <a:lnTo>
                      <a:pt x="468" y="480"/>
                    </a:lnTo>
                    <a:lnTo>
                      <a:pt x="470" y="480"/>
                    </a:lnTo>
                    <a:lnTo>
                      <a:pt x="471" y="479"/>
                    </a:lnTo>
                    <a:lnTo>
                      <a:pt x="473" y="480"/>
                    </a:lnTo>
                    <a:lnTo>
                      <a:pt x="475" y="480"/>
                    </a:lnTo>
                    <a:lnTo>
                      <a:pt x="475" y="482"/>
                    </a:lnTo>
                    <a:lnTo>
                      <a:pt x="476" y="483"/>
                    </a:lnTo>
                    <a:lnTo>
                      <a:pt x="507" y="483"/>
                    </a:lnTo>
                    <a:lnTo>
                      <a:pt x="507" y="3"/>
                    </a:lnTo>
                    <a:lnTo>
                      <a:pt x="484" y="3"/>
                    </a:lnTo>
                    <a:lnTo>
                      <a:pt x="484" y="2"/>
                    </a:lnTo>
                    <a:lnTo>
                      <a:pt x="483" y="1"/>
                    </a:lnTo>
                    <a:lnTo>
                      <a:pt x="481" y="0"/>
                    </a:lnTo>
                    <a:lnTo>
                      <a:pt x="480" y="0"/>
                    </a:lnTo>
                    <a:lnTo>
                      <a:pt x="478" y="0"/>
                    </a:lnTo>
                    <a:lnTo>
                      <a:pt x="477" y="1"/>
                    </a:lnTo>
                    <a:lnTo>
                      <a:pt x="476" y="2"/>
                    </a:lnTo>
                    <a:lnTo>
                      <a:pt x="475" y="3"/>
                    </a:lnTo>
                    <a:lnTo>
                      <a:pt x="471" y="3"/>
                    </a:lnTo>
                    <a:lnTo>
                      <a:pt x="470" y="2"/>
                    </a:lnTo>
                    <a:lnTo>
                      <a:pt x="469" y="1"/>
                    </a:lnTo>
                    <a:lnTo>
                      <a:pt x="468" y="0"/>
                    </a:lnTo>
                    <a:lnTo>
                      <a:pt x="466" y="0"/>
                    </a:lnTo>
                    <a:lnTo>
                      <a:pt x="465" y="0"/>
                    </a:lnTo>
                    <a:lnTo>
                      <a:pt x="463" y="1"/>
                    </a:lnTo>
                    <a:lnTo>
                      <a:pt x="462" y="2"/>
                    </a:lnTo>
                    <a:lnTo>
                      <a:pt x="462" y="3"/>
                    </a:lnTo>
                    <a:lnTo>
                      <a:pt x="452" y="3"/>
                    </a:lnTo>
                    <a:lnTo>
                      <a:pt x="452" y="2"/>
                    </a:lnTo>
                    <a:lnTo>
                      <a:pt x="451" y="1"/>
                    </a:lnTo>
                    <a:lnTo>
                      <a:pt x="449" y="0"/>
                    </a:lnTo>
                    <a:lnTo>
                      <a:pt x="448" y="0"/>
                    </a:lnTo>
                    <a:lnTo>
                      <a:pt x="446" y="0"/>
                    </a:lnTo>
                    <a:lnTo>
                      <a:pt x="445" y="1"/>
                    </a:lnTo>
                    <a:lnTo>
                      <a:pt x="444" y="2"/>
                    </a:lnTo>
                    <a:lnTo>
                      <a:pt x="443" y="3"/>
                    </a:lnTo>
                    <a:lnTo>
                      <a:pt x="430" y="3"/>
                    </a:lnTo>
                    <a:lnTo>
                      <a:pt x="430" y="2"/>
                    </a:lnTo>
                    <a:lnTo>
                      <a:pt x="429" y="1"/>
                    </a:lnTo>
                    <a:lnTo>
                      <a:pt x="427" y="0"/>
                    </a:lnTo>
                    <a:lnTo>
                      <a:pt x="426" y="0"/>
                    </a:lnTo>
                    <a:lnTo>
                      <a:pt x="424" y="0"/>
                    </a:lnTo>
                    <a:lnTo>
                      <a:pt x="423" y="1"/>
                    </a:lnTo>
                    <a:lnTo>
                      <a:pt x="422" y="2"/>
                    </a:lnTo>
                    <a:lnTo>
                      <a:pt x="421" y="3"/>
                    </a:lnTo>
                    <a:lnTo>
                      <a:pt x="404" y="3"/>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80" name="Freeform 912"/>
              <p:cNvSpPr>
                <a:spLocks/>
              </p:cNvSpPr>
              <p:nvPr/>
            </p:nvSpPr>
            <p:spPr bwMode="auto">
              <a:xfrm>
                <a:off x="4557" y="2101"/>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81" name="Freeform 913"/>
              <p:cNvSpPr>
                <a:spLocks/>
              </p:cNvSpPr>
              <p:nvPr/>
            </p:nvSpPr>
            <p:spPr bwMode="auto">
              <a:xfrm>
                <a:off x="3454" y="1628"/>
                <a:ext cx="893" cy="466"/>
              </a:xfrm>
              <a:custGeom>
                <a:avLst/>
                <a:gdLst>
                  <a:gd name="T0" fmla="*/ 27 w 893"/>
                  <a:gd name="T1" fmla="*/ 61 h 466"/>
                  <a:gd name="T2" fmla="*/ 33 w 893"/>
                  <a:gd name="T3" fmla="*/ 59 h 466"/>
                  <a:gd name="T4" fmla="*/ 54 w 893"/>
                  <a:gd name="T5" fmla="*/ 63 h 466"/>
                  <a:gd name="T6" fmla="*/ 58 w 893"/>
                  <a:gd name="T7" fmla="*/ 59 h 466"/>
                  <a:gd name="T8" fmla="*/ 63 w 893"/>
                  <a:gd name="T9" fmla="*/ 63 h 466"/>
                  <a:gd name="T10" fmla="*/ 129 w 893"/>
                  <a:gd name="T11" fmla="*/ 59 h 466"/>
                  <a:gd name="T12" fmla="*/ 134 w 893"/>
                  <a:gd name="T13" fmla="*/ 61 h 466"/>
                  <a:gd name="T14" fmla="*/ 188 w 893"/>
                  <a:gd name="T15" fmla="*/ 60 h 466"/>
                  <a:gd name="T16" fmla="*/ 195 w 893"/>
                  <a:gd name="T17" fmla="*/ 60 h 466"/>
                  <a:gd name="T18" fmla="*/ 215 w 893"/>
                  <a:gd name="T19" fmla="*/ 61 h 466"/>
                  <a:gd name="T20" fmla="*/ 221 w 893"/>
                  <a:gd name="T21" fmla="*/ 59 h 466"/>
                  <a:gd name="T22" fmla="*/ 250 w 893"/>
                  <a:gd name="T23" fmla="*/ 63 h 466"/>
                  <a:gd name="T24" fmla="*/ 254 w 893"/>
                  <a:gd name="T25" fmla="*/ 59 h 466"/>
                  <a:gd name="T26" fmla="*/ 259 w 893"/>
                  <a:gd name="T27" fmla="*/ 63 h 466"/>
                  <a:gd name="T28" fmla="*/ 270 w 893"/>
                  <a:gd name="T29" fmla="*/ 59 h 466"/>
                  <a:gd name="T30" fmla="*/ 276 w 893"/>
                  <a:gd name="T31" fmla="*/ 61 h 466"/>
                  <a:gd name="T32" fmla="*/ 282 w 893"/>
                  <a:gd name="T33" fmla="*/ 60 h 466"/>
                  <a:gd name="T34" fmla="*/ 289 w 893"/>
                  <a:gd name="T35" fmla="*/ 60 h 466"/>
                  <a:gd name="T36" fmla="*/ 317 w 893"/>
                  <a:gd name="T37" fmla="*/ 61 h 466"/>
                  <a:gd name="T38" fmla="*/ 322 w 893"/>
                  <a:gd name="T39" fmla="*/ 59 h 466"/>
                  <a:gd name="T40" fmla="*/ 327 w 893"/>
                  <a:gd name="T41" fmla="*/ 63 h 466"/>
                  <a:gd name="T42" fmla="*/ 331 w 893"/>
                  <a:gd name="T43" fmla="*/ 57 h 466"/>
                  <a:gd name="T44" fmla="*/ 340 w 893"/>
                  <a:gd name="T45" fmla="*/ 58 h 466"/>
                  <a:gd name="T46" fmla="*/ 368 w 893"/>
                  <a:gd name="T47" fmla="*/ 63 h 466"/>
                  <a:gd name="T48" fmla="*/ 373 w 893"/>
                  <a:gd name="T49" fmla="*/ 59 h 466"/>
                  <a:gd name="T50" fmla="*/ 377 w 893"/>
                  <a:gd name="T51" fmla="*/ 63 h 466"/>
                  <a:gd name="T52" fmla="*/ 389 w 893"/>
                  <a:gd name="T53" fmla="*/ 58 h 466"/>
                  <a:gd name="T54" fmla="*/ 398 w 893"/>
                  <a:gd name="T55" fmla="*/ 57 h 466"/>
                  <a:gd name="T56" fmla="*/ 403 w 893"/>
                  <a:gd name="T57" fmla="*/ 63 h 466"/>
                  <a:gd name="T58" fmla="*/ 409 w 893"/>
                  <a:gd name="T59" fmla="*/ 59 h 466"/>
                  <a:gd name="T60" fmla="*/ 415 w 893"/>
                  <a:gd name="T61" fmla="*/ 61 h 466"/>
                  <a:gd name="T62" fmla="*/ 438 w 893"/>
                  <a:gd name="T63" fmla="*/ 60 h 466"/>
                  <a:gd name="T64" fmla="*/ 444 w 893"/>
                  <a:gd name="T65" fmla="*/ 60 h 466"/>
                  <a:gd name="T66" fmla="*/ 450 w 893"/>
                  <a:gd name="T67" fmla="*/ 61 h 466"/>
                  <a:gd name="T68" fmla="*/ 456 w 893"/>
                  <a:gd name="T69" fmla="*/ 59 h 466"/>
                  <a:gd name="T70" fmla="*/ 463 w 893"/>
                  <a:gd name="T71" fmla="*/ 63 h 466"/>
                  <a:gd name="T72" fmla="*/ 468 w 893"/>
                  <a:gd name="T73" fmla="*/ 59 h 466"/>
                  <a:gd name="T74" fmla="*/ 473 w 893"/>
                  <a:gd name="T75" fmla="*/ 63 h 466"/>
                  <a:gd name="T76" fmla="*/ 580 w 893"/>
                  <a:gd name="T77" fmla="*/ 59 h 466"/>
                  <a:gd name="T78" fmla="*/ 586 w 893"/>
                  <a:gd name="T79" fmla="*/ 61 h 466"/>
                  <a:gd name="T80" fmla="*/ 710 w 893"/>
                  <a:gd name="T81" fmla="*/ 60 h 466"/>
                  <a:gd name="T82" fmla="*/ 716 w 893"/>
                  <a:gd name="T83" fmla="*/ 60 h 466"/>
                  <a:gd name="T84" fmla="*/ 734 w 893"/>
                  <a:gd name="T85" fmla="*/ 61 h 466"/>
                  <a:gd name="T86" fmla="*/ 740 w 893"/>
                  <a:gd name="T87" fmla="*/ 59 h 466"/>
                  <a:gd name="T88" fmla="*/ 747 w 893"/>
                  <a:gd name="T89" fmla="*/ 63 h 466"/>
                  <a:gd name="T90" fmla="*/ 752 w 893"/>
                  <a:gd name="T91" fmla="*/ 59 h 466"/>
                  <a:gd name="T92" fmla="*/ 756 w 893"/>
                  <a:gd name="T93" fmla="*/ 63 h 466"/>
                  <a:gd name="T94" fmla="*/ 764 w 893"/>
                  <a:gd name="T95" fmla="*/ 59 h 466"/>
                  <a:gd name="T96" fmla="*/ 770 w 893"/>
                  <a:gd name="T97" fmla="*/ 61 h 466"/>
                  <a:gd name="T98" fmla="*/ 826 w 893"/>
                  <a:gd name="T99" fmla="*/ 60 h 466"/>
                  <a:gd name="T100" fmla="*/ 833 w 893"/>
                  <a:gd name="T101" fmla="*/ 60 h 466"/>
                  <a:gd name="T102" fmla="*/ 868 w 893"/>
                  <a:gd name="T103" fmla="*/ 466 h 466"/>
                  <a:gd name="T104" fmla="*/ 878 w 893"/>
                  <a:gd name="T105" fmla="*/ 463 h 466"/>
                  <a:gd name="T106" fmla="*/ 884 w 893"/>
                  <a:gd name="T107" fmla="*/ 465 h 46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93"/>
                  <a:gd name="T163" fmla="*/ 0 h 466"/>
                  <a:gd name="T164" fmla="*/ 893 w 893"/>
                  <a:gd name="T165" fmla="*/ 466 h 46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93" h="466">
                    <a:moveTo>
                      <a:pt x="0" y="0"/>
                    </a:moveTo>
                    <a:lnTo>
                      <a:pt x="0" y="63"/>
                    </a:lnTo>
                    <a:lnTo>
                      <a:pt x="27" y="63"/>
                    </a:lnTo>
                    <a:lnTo>
                      <a:pt x="27" y="61"/>
                    </a:lnTo>
                    <a:lnTo>
                      <a:pt x="28" y="60"/>
                    </a:lnTo>
                    <a:lnTo>
                      <a:pt x="30" y="59"/>
                    </a:lnTo>
                    <a:lnTo>
                      <a:pt x="31" y="59"/>
                    </a:lnTo>
                    <a:lnTo>
                      <a:pt x="33" y="59"/>
                    </a:lnTo>
                    <a:lnTo>
                      <a:pt x="34" y="60"/>
                    </a:lnTo>
                    <a:lnTo>
                      <a:pt x="35" y="61"/>
                    </a:lnTo>
                    <a:lnTo>
                      <a:pt x="36" y="63"/>
                    </a:lnTo>
                    <a:lnTo>
                      <a:pt x="54" y="63"/>
                    </a:lnTo>
                    <a:lnTo>
                      <a:pt x="54" y="61"/>
                    </a:lnTo>
                    <a:lnTo>
                      <a:pt x="55" y="60"/>
                    </a:lnTo>
                    <a:lnTo>
                      <a:pt x="56" y="59"/>
                    </a:lnTo>
                    <a:lnTo>
                      <a:pt x="58" y="59"/>
                    </a:lnTo>
                    <a:lnTo>
                      <a:pt x="60" y="59"/>
                    </a:lnTo>
                    <a:lnTo>
                      <a:pt x="61" y="60"/>
                    </a:lnTo>
                    <a:lnTo>
                      <a:pt x="62" y="61"/>
                    </a:lnTo>
                    <a:lnTo>
                      <a:pt x="63" y="63"/>
                    </a:lnTo>
                    <a:lnTo>
                      <a:pt x="126" y="63"/>
                    </a:lnTo>
                    <a:lnTo>
                      <a:pt x="126" y="61"/>
                    </a:lnTo>
                    <a:lnTo>
                      <a:pt x="127" y="60"/>
                    </a:lnTo>
                    <a:lnTo>
                      <a:pt x="129" y="59"/>
                    </a:lnTo>
                    <a:lnTo>
                      <a:pt x="130" y="59"/>
                    </a:lnTo>
                    <a:lnTo>
                      <a:pt x="132" y="59"/>
                    </a:lnTo>
                    <a:lnTo>
                      <a:pt x="134" y="60"/>
                    </a:lnTo>
                    <a:lnTo>
                      <a:pt x="134" y="61"/>
                    </a:lnTo>
                    <a:lnTo>
                      <a:pt x="135" y="63"/>
                    </a:lnTo>
                    <a:lnTo>
                      <a:pt x="187" y="63"/>
                    </a:lnTo>
                    <a:lnTo>
                      <a:pt x="187" y="61"/>
                    </a:lnTo>
                    <a:lnTo>
                      <a:pt x="188" y="60"/>
                    </a:lnTo>
                    <a:lnTo>
                      <a:pt x="190" y="59"/>
                    </a:lnTo>
                    <a:lnTo>
                      <a:pt x="191" y="59"/>
                    </a:lnTo>
                    <a:lnTo>
                      <a:pt x="193" y="59"/>
                    </a:lnTo>
                    <a:lnTo>
                      <a:pt x="195" y="60"/>
                    </a:lnTo>
                    <a:lnTo>
                      <a:pt x="195" y="61"/>
                    </a:lnTo>
                    <a:lnTo>
                      <a:pt x="196" y="63"/>
                    </a:lnTo>
                    <a:lnTo>
                      <a:pt x="215" y="63"/>
                    </a:lnTo>
                    <a:lnTo>
                      <a:pt x="215" y="61"/>
                    </a:lnTo>
                    <a:lnTo>
                      <a:pt x="216" y="60"/>
                    </a:lnTo>
                    <a:lnTo>
                      <a:pt x="218" y="59"/>
                    </a:lnTo>
                    <a:lnTo>
                      <a:pt x="220" y="59"/>
                    </a:lnTo>
                    <a:lnTo>
                      <a:pt x="221" y="59"/>
                    </a:lnTo>
                    <a:lnTo>
                      <a:pt x="223" y="60"/>
                    </a:lnTo>
                    <a:lnTo>
                      <a:pt x="224" y="61"/>
                    </a:lnTo>
                    <a:lnTo>
                      <a:pt x="224" y="63"/>
                    </a:lnTo>
                    <a:lnTo>
                      <a:pt x="250" y="63"/>
                    </a:lnTo>
                    <a:lnTo>
                      <a:pt x="250" y="61"/>
                    </a:lnTo>
                    <a:lnTo>
                      <a:pt x="251" y="60"/>
                    </a:lnTo>
                    <a:lnTo>
                      <a:pt x="252" y="59"/>
                    </a:lnTo>
                    <a:lnTo>
                      <a:pt x="254" y="59"/>
                    </a:lnTo>
                    <a:lnTo>
                      <a:pt x="256" y="59"/>
                    </a:lnTo>
                    <a:lnTo>
                      <a:pt x="257" y="60"/>
                    </a:lnTo>
                    <a:lnTo>
                      <a:pt x="258" y="61"/>
                    </a:lnTo>
                    <a:lnTo>
                      <a:pt x="259" y="63"/>
                    </a:lnTo>
                    <a:lnTo>
                      <a:pt x="268" y="63"/>
                    </a:lnTo>
                    <a:lnTo>
                      <a:pt x="268" y="61"/>
                    </a:lnTo>
                    <a:lnTo>
                      <a:pt x="269" y="60"/>
                    </a:lnTo>
                    <a:lnTo>
                      <a:pt x="270" y="59"/>
                    </a:lnTo>
                    <a:lnTo>
                      <a:pt x="272" y="59"/>
                    </a:lnTo>
                    <a:lnTo>
                      <a:pt x="274" y="59"/>
                    </a:lnTo>
                    <a:lnTo>
                      <a:pt x="275" y="60"/>
                    </a:lnTo>
                    <a:lnTo>
                      <a:pt x="276" y="61"/>
                    </a:lnTo>
                    <a:lnTo>
                      <a:pt x="277" y="63"/>
                    </a:lnTo>
                    <a:lnTo>
                      <a:pt x="281" y="63"/>
                    </a:lnTo>
                    <a:lnTo>
                      <a:pt x="282" y="61"/>
                    </a:lnTo>
                    <a:lnTo>
                      <a:pt x="282" y="60"/>
                    </a:lnTo>
                    <a:lnTo>
                      <a:pt x="284" y="59"/>
                    </a:lnTo>
                    <a:lnTo>
                      <a:pt x="286" y="59"/>
                    </a:lnTo>
                    <a:lnTo>
                      <a:pt x="287" y="59"/>
                    </a:lnTo>
                    <a:lnTo>
                      <a:pt x="289" y="60"/>
                    </a:lnTo>
                    <a:lnTo>
                      <a:pt x="290" y="61"/>
                    </a:lnTo>
                    <a:lnTo>
                      <a:pt x="290" y="63"/>
                    </a:lnTo>
                    <a:lnTo>
                      <a:pt x="316" y="63"/>
                    </a:lnTo>
                    <a:lnTo>
                      <a:pt x="317" y="61"/>
                    </a:lnTo>
                    <a:lnTo>
                      <a:pt x="317" y="60"/>
                    </a:lnTo>
                    <a:lnTo>
                      <a:pt x="319" y="59"/>
                    </a:lnTo>
                    <a:lnTo>
                      <a:pt x="321" y="59"/>
                    </a:lnTo>
                    <a:lnTo>
                      <a:pt x="322" y="59"/>
                    </a:lnTo>
                    <a:lnTo>
                      <a:pt x="324" y="60"/>
                    </a:lnTo>
                    <a:lnTo>
                      <a:pt x="325" y="61"/>
                    </a:lnTo>
                    <a:lnTo>
                      <a:pt x="325" y="63"/>
                    </a:lnTo>
                    <a:lnTo>
                      <a:pt x="327" y="63"/>
                    </a:lnTo>
                    <a:lnTo>
                      <a:pt x="327" y="61"/>
                    </a:lnTo>
                    <a:lnTo>
                      <a:pt x="328" y="59"/>
                    </a:lnTo>
                    <a:lnTo>
                      <a:pt x="329" y="58"/>
                    </a:lnTo>
                    <a:lnTo>
                      <a:pt x="331" y="57"/>
                    </a:lnTo>
                    <a:lnTo>
                      <a:pt x="333" y="57"/>
                    </a:lnTo>
                    <a:lnTo>
                      <a:pt x="336" y="57"/>
                    </a:lnTo>
                    <a:lnTo>
                      <a:pt x="338" y="57"/>
                    </a:lnTo>
                    <a:lnTo>
                      <a:pt x="340" y="58"/>
                    </a:lnTo>
                    <a:lnTo>
                      <a:pt x="341" y="59"/>
                    </a:lnTo>
                    <a:lnTo>
                      <a:pt x="342" y="61"/>
                    </a:lnTo>
                    <a:lnTo>
                      <a:pt x="342" y="63"/>
                    </a:lnTo>
                    <a:lnTo>
                      <a:pt x="368" y="63"/>
                    </a:lnTo>
                    <a:lnTo>
                      <a:pt x="368" y="61"/>
                    </a:lnTo>
                    <a:lnTo>
                      <a:pt x="369" y="60"/>
                    </a:lnTo>
                    <a:lnTo>
                      <a:pt x="371" y="59"/>
                    </a:lnTo>
                    <a:lnTo>
                      <a:pt x="373" y="59"/>
                    </a:lnTo>
                    <a:lnTo>
                      <a:pt x="374" y="59"/>
                    </a:lnTo>
                    <a:lnTo>
                      <a:pt x="376" y="60"/>
                    </a:lnTo>
                    <a:lnTo>
                      <a:pt x="377" y="61"/>
                    </a:lnTo>
                    <a:lnTo>
                      <a:pt x="377" y="63"/>
                    </a:lnTo>
                    <a:lnTo>
                      <a:pt x="386" y="63"/>
                    </a:lnTo>
                    <a:lnTo>
                      <a:pt x="386" y="61"/>
                    </a:lnTo>
                    <a:lnTo>
                      <a:pt x="387" y="59"/>
                    </a:lnTo>
                    <a:lnTo>
                      <a:pt x="389" y="58"/>
                    </a:lnTo>
                    <a:lnTo>
                      <a:pt x="391" y="57"/>
                    </a:lnTo>
                    <a:lnTo>
                      <a:pt x="393" y="56"/>
                    </a:lnTo>
                    <a:lnTo>
                      <a:pt x="396" y="56"/>
                    </a:lnTo>
                    <a:lnTo>
                      <a:pt x="398" y="57"/>
                    </a:lnTo>
                    <a:lnTo>
                      <a:pt x="400" y="58"/>
                    </a:lnTo>
                    <a:lnTo>
                      <a:pt x="401" y="59"/>
                    </a:lnTo>
                    <a:lnTo>
                      <a:pt x="402" y="61"/>
                    </a:lnTo>
                    <a:lnTo>
                      <a:pt x="403" y="63"/>
                    </a:lnTo>
                    <a:lnTo>
                      <a:pt x="406" y="63"/>
                    </a:lnTo>
                    <a:lnTo>
                      <a:pt x="407" y="61"/>
                    </a:lnTo>
                    <a:lnTo>
                      <a:pt x="407" y="60"/>
                    </a:lnTo>
                    <a:lnTo>
                      <a:pt x="409" y="59"/>
                    </a:lnTo>
                    <a:lnTo>
                      <a:pt x="411" y="59"/>
                    </a:lnTo>
                    <a:lnTo>
                      <a:pt x="412" y="59"/>
                    </a:lnTo>
                    <a:lnTo>
                      <a:pt x="414" y="60"/>
                    </a:lnTo>
                    <a:lnTo>
                      <a:pt x="415" y="61"/>
                    </a:lnTo>
                    <a:lnTo>
                      <a:pt x="415" y="63"/>
                    </a:lnTo>
                    <a:lnTo>
                      <a:pt x="436" y="63"/>
                    </a:lnTo>
                    <a:lnTo>
                      <a:pt x="437" y="61"/>
                    </a:lnTo>
                    <a:lnTo>
                      <a:pt x="438" y="60"/>
                    </a:lnTo>
                    <a:lnTo>
                      <a:pt x="439" y="59"/>
                    </a:lnTo>
                    <a:lnTo>
                      <a:pt x="441" y="59"/>
                    </a:lnTo>
                    <a:lnTo>
                      <a:pt x="443" y="59"/>
                    </a:lnTo>
                    <a:lnTo>
                      <a:pt x="444" y="60"/>
                    </a:lnTo>
                    <a:lnTo>
                      <a:pt x="445" y="61"/>
                    </a:lnTo>
                    <a:lnTo>
                      <a:pt x="445" y="63"/>
                    </a:lnTo>
                    <a:lnTo>
                      <a:pt x="450" y="63"/>
                    </a:lnTo>
                    <a:lnTo>
                      <a:pt x="450" y="61"/>
                    </a:lnTo>
                    <a:lnTo>
                      <a:pt x="451" y="60"/>
                    </a:lnTo>
                    <a:lnTo>
                      <a:pt x="453" y="59"/>
                    </a:lnTo>
                    <a:lnTo>
                      <a:pt x="454" y="59"/>
                    </a:lnTo>
                    <a:lnTo>
                      <a:pt x="456" y="59"/>
                    </a:lnTo>
                    <a:lnTo>
                      <a:pt x="458" y="60"/>
                    </a:lnTo>
                    <a:lnTo>
                      <a:pt x="459" y="61"/>
                    </a:lnTo>
                    <a:lnTo>
                      <a:pt x="459" y="63"/>
                    </a:lnTo>
                    <a:lnTo>
                      <a:pt x="463" y="63"/>
                    </a:lnTo>
                    <a:lnTo>
                      <a:pt x="464" y="61"/>
                    </a:lnTo>
                    <a:lnTo>
                      <a:pt x="465" y="60"/>
                    </a:lnTo>
                    <a:lnTo>
                      <a:pt x="466" y="59"/>
                    </a:lnTo>
                    <a:lnTo>
                      <a:pt x="468" y="59"/>
                    </a:lnTo>
                    <a:lnTo>
                      <a:pt x="470" y="59"/>
                    </a:lnTo>
                    <a:lnTo>
                      <a:pt x="471" y="60"/>
                    </a:lnTo>
                    <a:lnTo>
                      <a:pt x="472" y="61"/>
                    </a:lnTo>
                    <a:lnTo>
                      <a:pt x="473" y="63"/>
                    </a:lnTo>
                    <a:lnTo>
                      <a:pt x="578" y="63"/>
                    </a:lnTo>
                    <a:lnTo>
                      <a:pt x="578" y="61"/>
                    </a:lnTo>
                    <a:lnTo>
                      <a:pt x="579" y="60"/>
                    </a:lnTo>
                    <a:lnTo>
                      <a:pt x="580" y="59"/>
                    </a:lnTo>
                    <a:lnTo>
                      <a:pt x="582" y="59"/>
                    </a:lnTo>
                    <a:lnTo>
                      <a:pt x="584" y="59"/>
                    </a:lnTo>
                    <a:lnTo>
                      <a:pt x="585" y="60"/>
                    </a:lnTo>
                    <a:lnTo>
                      <a:pt x="586" y="61"/>
                    </a:lnTo>
                    <a:lnTo>
                      <a:pt x="587" y="63"/>
                    </a:lnTo>
                    <a:lnTo>
                      <a:pt x="708" y="63"/>
                    </a:lnTo>
                    <a:lnTo>
                      <a:pt x="709" y="61"/>
                    </a:lnTo>
                    <a:lnTo>
                      <a:pt x="710" y="60"/>
                    </a:lnTo>
                    <a:lnTo>
                      <a:pt x="711" y="59"/>
                    </a:lnTo>
                    <a:lnTo>
                      <a:pt x="713" y="59"/>
                    </a:lnTo>
                    <a:lnTo>
                      <a:pt x="715" y="59"/>
                    </a:lnTo>
                    <a:lnTo>
                      <a:pt x="716" y="60"/>
                    </a:lnTo>
                    <a:lnTo>
                      <a:pt x="717" y="61"/>
                    </a:lnTo>
                    <a:lnTo>
                      <a:pt x="717" y="63"/>
                    </a:lnTo>
                    <a:lnTo>
                      <a:pt x="734" y="63"/>
                    </a:lnTo>
                    <a:lnTo>
                      <a:pt x="734" y="61"/>
                    </a:lnTo>
                    <a:lnTo>
                      <a:pt x="735" y="60"/>
                    </a:lnTo>
                    <a:lnTo>
                      <a:pt x="737" y="59"/>
                    </a:lnTo>
                    <a:lnTo>
                      <a:pt x="738" y="59"/>
                    </a:lnTo>
                    <a:lnTo>
                      <a:pt x="740" y="59"/>
                    </a:lnTo>
                    <a:lnTo>
                      <a:pt x="742" y="60"/>
                    </a:lnTo>
                    <a:lnTo>
                      <a:pt x="742" y="61"/>
                    </a:lnTo>
                    <a:lnTo>
                      <a:pt x="743" y="63"/>
                    </a:lnTo>
                    <a:lnTo>
                      <a:pt x="747" y="63"/>
                    </a:lnTo>
                    <a:lnTo>
                      <a:pt x="748" y="61"/>
                    </a:lnTo>
                    <a:lnTo>
                      <a:pt x="749" y="60"/>
                    </a:lnTo>
                    <a:lnTo>
                      <a:pt x="750" y="59"/>
                    </a:lnTo>
                    <a:lnTo>
                      <a:pt x="752" y="59"/>
                    </a:lnTo>
                    <a:lnTo>
                      <a:pt x="753" y="59"/>
                    </a:lnTo>
                    <a:lnTo>
                      <a:pt x="755" y="60"/>
                    </a:lnTo>
                    <a:lnTo>
                      <a:pt x="756" y="61"/>
                    </a:lnTo>
                    <a:lnTo>
                      <a:pt x="756" y="63"/>
                    </a:lnTo>
                    <a:lnTo>
                      <a:pt x="761" y="63"/>
                    </a:lnTo>
                    <a:lnTo>
                      <a:pt x="761" y="61"/>
                    </a:lnTo>
                    <a:lnTo>
                      <a:pt x="762" y="60"/>
                    </a:lnTo>
                    <a:lnTo>
                      <a:pt x="764" y="59"/>
                    </a:lnTo>
                    <a:lnTo>
                      <a:pt x="765" y="59"/>
                    </a:lnTo>
                    <a:lnTo>
                      <a:pt x="767" y="59"/>
                    </a:lnTo>
                    <a:lnTo>
                      <a:pt x="768" y="60"/>
                    </a:lnTo>
                    <a:lnTo>
                      <a:pt x="770" y="61"/>
                    </a:lnTo>
                    <a:lnTo>
                      <a:pt x="770" y="63"/>
                    </a:lnTo>
                    <a:lnTo>
                      <a:pt x="825" y="63"/>
                    </a:lnTo>
                    <a:lnTo>
                      <a:pt x="825" y="61"/>
                    </a:lnTo>
                    <a:lnTo>
                      <a:pt x="826" y="60"/>
                    </a:lnTo>
                    <a:lnTo>
                      <a:pt x="828" y="59"/>
                    </a:lnTo>
                    <a:lnTo>
                      <a:pt x="829" y="59"/>
                    </a:lnTo>
                    <a:lnTo>
                      <a:pt x="831" y="59"/>
                    </a:lnTo>
                    <a:lnTo>
                      <a:pt x="833" y="60"/>
                    </a:lnTo>
                    <a:lnTo>
                      <a:pt x="834" y="61"/>
                    </a:lnTo>
                    <a:lnTo>
                      <a:pt x="834" y="63"/>
                    </a:lnTo>
                    <a:lnTo>
                      <a:pt x="868" y="63"/>
                    </a:lnTo>
                    <a:lnTo>
                      <a:pt x="868" y="466"/>
                    </a:lnTo>
                    <a:lnTo>
                      <a:pt x="876" y="466"/>
                    </a:lnTo>
                    <a:lnTo>
                      <a:pt x="876" y="465"/>
                    </a:lnTo>
                    <a:lnTo>
                      <a:pt x="877" y="463"/>
                    </a:lnTo>
                    <a:lnTo>
                      <a:pt x="878" y="463"/>
                    </a:lnTo>
                    <a:lnTo>
                      <a:pt x="880" y="462"/>
                    </a:lnTo>
                    <a:lnTo>
                      <a:pt x="882" y="463"/>
                    </a:lnTo>
                    <a:lnTo>
                      <a:pt x="883" y="463"/>
                    </a:lnTo>
                    <a:lnTo>
                      <a:pt x="884" y="465"/>
                    </a:lnTo>
                    <a:lnTo>
                      <a:pt x="885" y="466"/>
                    </a:lnTo>
                    <a:lnTo>
                      <a:pt x="893" y="466"/>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82" name="Freeform 914"/>
              <p:cNvSpPr>
                <a:spLocks/>
              </p:cNvSpPr>
              <p:nvPr/>
            </p:nvSpPr>
            <p:spPr bwMode="auto">
              <a:xfrm>
                <a:off x="4345" y="2089"/>
                <a:ext cx="14" cy="9"/>
              </a:xfrm>
              <a:custGeom>
                <a:avLst/>
                <a:gdLst>
                  <a:gd name="T0" fmla="*/ 2 w 14"/>
                  <a:gd name="T1" fmla="*/ 0 h 9"/>
                  <a:gd name="T2" fmla="*/ 14 w 14"/>
                  <a:gd name="T3" fmla="*/ 5 h 9"/>
                  <a:gd name="T4" fmla="*/ 2 w 14"/>
                  <a:gd name="T5" fmla="*/ 9 h 9"/>
                  <a:gd name="T6" fmla="*/ 1 w 14"/>
                  <a:gd name="T7" fmla="*/ 7 h 9"/>
                  <a:gd name="T8" fmla="*/ 0 w 14"/>
                  <a:gd name="T9" fmla="*/ 5 h 9"/>
                  <a:gd name="T10" fmla="*/ 1 w 14"/>
                  <a:gd name="T11" fmla="*/ 3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5"/>
                    </a:lnTo>
                    <a:lnTo>
                      <a:pt x="2" y="9"/>
                    </a:lnTo>
                    <a:lnTo>
                      <a:pt x="1" y="7"/>
                    </a:lnTo>
                    <a:lnTo>
                      <a:pt x="0" y="5"/>
                    </a:lnTo>
                    <a:lnTo>
                      <a:pt x="1" y="3"/>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83" name="Freeform 915"/>
              <p:cNvSpPr>
                <a:spLocks/>
              </p:cNvSpPr>
              <p:nvPr/>
            </p:nvSpPr>
            <p:spPr bwMode="auto">
              <a:xfrm>
                <a:off x="3478" y="1427"/>
                <a:ext cx="147" cy="151"/>
              </a:xfrm>
              <a:custGeom>
                <a:avLst/>
                <a:gdLst>
                  <a:gd name="T0" fmla="*/ 0 w 147"/>
                  <a:gd name="T1" fmla="*/ 151 h 151"/>
                  <a:gd name="T2" fmla="*/ 3 w 147"/>
                  <a:gd name="T3" fmla="*/ 151 h 151"/>
                  <a:gd name="T4" fmla="*/ 3 w 147"/>
                  <a:gd name="T5" fmla="*/ 150 h 151"/>
                  <a:gd name="T6" fmla="*/ 4 w 147"/>
                  <a:gd name="T7" fmla="*/ 149 h 151"/>
                  <a:gd name="T8" fmla="*/ 6 w 147"/>
                  <a:gd name="T9" fmla="*/ 148 h 151"/>
                  <a:gd name="T10" fmla="*/ 7 w 147"/>
                  <a:gd name="T11" fmla="*/ 148 h 151"/>
                  <a:gd name="T12" fmla="*/ 9 w 147"/>
                  <a:gd name="T13" fmla="*/ 148 h 151"/>
                  <a:gd name="T14" fmla="*/ 10 w 147"/>
                  <a:gd name="T15" fmla="*/ 149 h 151"/>
                  <a:gd name="T16" fmla="*/ 11 w 147"/>
                  <a:gd name="T17" fmla="*/ 150 h 151"/>
                  <a:gd name="T18" fmla="*/ 12 w 147"/>
                  <a:gd name="T19" fmla="*/ 151 h 151"/>
                  <a:gd name="T20" fmla="*/ 30 w 147"/>
                  <a:gd name="T21" fmla="*/ 151 h 151"/>
                  <a:gd name="T22" fmla="*/ 30 w 147"/>
                  <a:gd name="T23" fmla="*/ 150 h 151"/>
                  <a:gd name="T24" fmla="*/ 31 w 147"/>
                  <a:gd name="T25" fmla="*/ 149 h 151"/>
                  <a:gd name="T26" fmla="*/ 32 w 147"/>
                  <a:gd name="T27" fmla="*/ 148 h 151"/>
                  <a:gd name="T28" fmla="*/ 34 w 147"/>
                  <a:gd name="T29" fmla="*/ 148 h 151"/>
                  <a:gd name="T30" fmla="*/ 36 w 147"/>
                  <a:gd name="T31" fmla="*/ 148 h 151"/>
                  <a:gd name="T32" fmla="*/ 37 w 147"/>
                  <a:gd name="T33" fmla="*/ 149 h 151"/>
                  <a:gd name="T34" fmla="*/ 38 w 147"/>
                  <a:gd name="T35" fmla="*/ 150 h 151"/>
                  <a:gd name="T36" fmla="*/ 39 w 147"/>
                  <a:gd name="T37" fmla="*/ 151 h 151"/>
                  <a:gd name="T38" fmla="*/ 102 w 147"/>
                  <a:gd name="T39" fmla="*/ 151 h 151"/>
                  <a:gd name="T40" fmla="*/ 102 w 147"/>
                  <a:gd name="T41" fmla="*/ 150 h 151"/>
                  <a:gd name="T42" fmla="*/ 103 w 147"/>
                  <a:gd name="T43" fmla="*/ 149 h 151"/>
                  <a:gd name="T44" fmla="*/ 105 w 147"/>
                  <a:gd name="T45" fmla="*/ 148 h 151"/>
                  <a:gd name="T46" fmla="*/ 106 w 147"/>
                  <a:gd name="T47" fmla="*/ 148 h 151"/>
                  <a:gd name="T48" fmla="*/ 108 w 147"/>
                  <a:gd name="T49" fmla="*/ 148 h 151"/>
                  <a:gd name="T50" fmla="*/ 110 w 147"/>
                  <a:gd name="T51" fmla="*/ 149 h 151"/>
                  <a:gd name="T52" fmla="*/ 110 w 147"/>
                  <a:gd name="T53" fmla="*/ 150 h 151"/>
                  <a:gd name="T54" fmla="*/ 111 w 147"/>
                  <a:gd name="T55" fmla="*/ 151 h 151"/>
                  <a:gd name="T56" fmla="*/ 147 w 147"/>
                  <a:gd name="T57" fmla="*/ 151 h 151"/>
                  <a:gd name="T58" fmla="*/ 147 w 147"/>
                  <a:gd name="T59" fmla="*/ 0 h 15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47"/>
                  <a:gd name="T91" fmla="*/ 0 h 151"/>
                  <a:gd name="T92" fmla="*/ 147 w 147"/>
                  <a:gd name="T93" fmla="*/ 151 h 15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47" h="151">
                    <a:moveTo>
                      <a:pt x="0" y="151"/>
                    </a:moveTo>
                    <a:lnTo>
                      <a:pt x="3" y="151"/>
                    </a:lnTo>
                    <a:lnTo>
                      <a:pt x="3" y="150"/>
                    </a:lnTo>
                    <a:lnTo>
                      <a:pt x="4" y="149"/>
                    </a:lnTo>
                    <a:lnTo>
                      <a:pt x="6" y="148"/>
                    </a:lnTo>
                    <a:lnTo>
                      <a:pt x="7" y="148"/>
                    </a:lnTo>
                    <a:lnTo>
                      <a:pt x="9" y="148"/>
                    </a:lnTo>
                    <a:lnTo>
                      <a:pt x="10" y="149"/>
                    </a:lnTo>
                    <a:lnTo>
                      <a:pt x="11" y="150"/>
                    </a:lnTo>
                    <a:lnTo>
                      <a:pt x="12" y="151"/>
                    </a:lnTo>
                    <a:lnTo>
                      <a:pt x="30" y="151"/>
                    </a:lnTo>
                    <a:lnTo>
                      <a:pt x="30" y="150"/>
                    </a:lnTo>
                    <a:lnTo>
                      <a:pt x="31" y="149"/>
                    </a:lnTo>
                    <a:lnTo>
                      <a:pt x="32" y="148"/>
                    </a:lnTo>
                    <a:lnTo>
                      <a:pt x="34" y="148"/>
                    </a:lnTo>
                    <a:lnTo>
                      <a:pt x="36" y="148"/>
                    </a:lnTo>
                    <a:lnTo>
                      <a:pt x="37" y="149"/>
                    </a:lnTo>
                    <a:lnTo>
                      <a:pt x="38" y="150"/>
                    </a:lnTo>
                    <a:lnTo>
                      <a:pt x="39" y="151"/>
                    </a:lnTo>
                    <a:lnTo>
                      <a:pt x="102" y="151"/>
                    </a:lnTo>
                    <a:lnTo>
                      <a:pt x="102" y="150"/>
                    </a:lnTo>
                    <a:lnTo>
                      <a:pt x="103" y="149"/>
                    </a:lnTo>
                    <a:lnTo>
                      <a:pt x="105" y="148"/>
                    </a:lnTo>
                    <a:lnTo>
                      <a:pt x="106" y="148"/>
                    </a:lnTo>
                    <a:lnTo>
                      <a:pt x="108" y="148"/>
                    </a:lnTo>
                    <a:lnTo>
                      <a:pt x="110" y="149"/>
                    </a:lnTo>
                    <a:lnTo>
                      <a:pt x="110" y="150"/>
                    </a:lnTo>
                    <a:lnTo>
                      <a:pt x="111" y="151"/>
                    </a:lnTo>
                    <a:lnTo>
                      <a:pt x="147" y="151"/>
                    </a:lnTo>
                    <a:lnTo>
                      <a:pt x="147"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84" name="Freeform 916"/>
              <p:cNvSpPr>
                <a:spLocks/>
              </p:cNvSpPr>
              <p:nvPr/>
            </p:nvSpPr>
            <p:spPr bwMode="auto">
              <a:xfrm>
                <a:off x="3466" y="1574"/>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85" name="Freeform 917"/>
              <p:cNvSpPr>
                <a:spLocks/>
              </p:cNvSpPr>
              <p:nvPr/>
            </p:nvSpPr>
            <p:spPr bwMode="auto">
              <a:xfrm>
                <a:off x="3619" y="1418"/>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86" name="Freeform 918"/>
              <p:cNvSpPr>
                <a:spLocks/>
              </p:cNvSpPr>
              <p:nvPr/>
            </p:nvSpPr>
            <p:spPr bwMode="auto">
              <a:xfrm>
                <a:off x="2801" y="1535"/>
                <a:ext cx="457" cy="12"/>
              </a:xfrm>
              <a:custGeom>
                <a:avLst/>
                <a:gdLst>
                  <a:gd name="T0" fmla="*/ 449 w 457"/>
                  <a:gd name="T1" fmla="*/ 6 h 12"/>
                  <a:gd name="T2" fmla="*/ 442 w 457"/>
                  <a:gd name="T3" fmla="*/ 4 h 12"/>
                  <a:gd name="T4" fmla="*/ 437 w 457"/>
                  <a:gd name="T5" fmla="*/ 3 h 12"/>
                  <a:gd name="T6" fmla="*/ 434 w 457"/>
                  <a:gd name="T7" fmla="*/ 6 h 12"/>
                  <a:gd name="T8" fmla="*/ 423 w 457"/>
                  <a:gd name="T9" fmla="*/ 4 h 12"/>
                  <a:gd name="T10" fmla="*/ 419 w 457"/>
                  <a:gd name="T11" fmla="*/ 3 h 12"/>
                  <a:gd name="T12" fmla="*/ 416 w 457"/>
                  <a:gd name="T13" fmla="*/ 6 h 12"/>
                  <a:gd name="T14" fmla="*/ 389 w 457"/>
                  <a:gd name="T15" fmla="*/ 4 h 12"/>
                  <a:gd name="T16" fmla="*/ 384 w 457"/>
                  <a:gd name="T17" fmla="*/ 3 h 12"/>
                  <a:gd name="T18" fmla="*/ 381 w 457"/>
                  <a:gd name="T19" fmla="*/ 6 h 12"/>
                  <a:gd name="T20" fmla="*/ 369 w 457"/>
                  <a:gd name="T21" fmla="*/ 4 h 12"/>
                  <a:gd name="T22" fmla="*/ 364 w 457"/>
                  <a:gd name="T23" fmla="*/ 3 h 12"/>
                  <a:gd name="T24" fmla="*/ 361 w 457"/>
                  <a:gd name="T25" fmla="*/ 6 h 12"/>
                  <a:gd name="T26" fmla="*/ 347 w 457"/>
                  <a:gd name="T27" fmla="*/ 4 h 12"/>
                  <a:gd name="T28" fmla="*/ 343 w 457"/>
                  <a:gd name="T29" fmla="*/ 3 h 12"/>
                  <a:gd name="T30" fmla="*/ 340 w 457"/>
                  <a:gd name="T31" fmla="*/ 6 h 12"/>
                  <a:gd name="T32" fmla="*/ 324 w 457"/>
                  <a:gd name="T33" fmla="*/ 4 h 12"/>
                  <a:gd name="T34" fmla="*/ 319 w 457"/>
                  <a:gd name="T35" fmla="*/ 3 h 12"/>
                  <a:gd name="T36" fmla="*/ 316 w 457"/>
                  <a:gd name="T37" fmla="*/ 6 h 12"/>
                  <a:gd name="T38" fmla="*/ 304 w 457"/>
                  <a:gd name="T39" fmla="*/ 4 h 12"/>
                  <a:gd name="T40" fmla="*/ 299 w 457"/>
                  <a:gd name="T41" fmla="*/ 3 h 12"/>
                  <a:gd name="T42" fmla="*/ 296 w 457"/>
                  <a:gd name="T43" fmla="*/ 6 h 12"/>
                  <a:gd name="T44" fmla="*/ 288 w 457"/>
                  <a:gd name="T45" fmla="*/ 3 h 12"/>
                  <a:gd name="T46" fmla="*/ 282 w 457"/>
                  <a:gd name="T47" fmla="*/ 1 h 12"/>
                  <a:gd name="T48" fmla="*/ 277 w 457"/>
                  <a:gd name="T49" fmla="*/ 3 h 12"/>
                  <a:gd name="T50" fmla="*/ 227 w 457"/>
                  <a:gd name="T51" fmla="*/ 6 h 12"/>
                  <a:gd name="T52" fmla="*/ 224 w 457"/>
                  <a:gd name="T53" fmla="*/ 3 h 12"/>
                  <a:gd name="T54" fmla="*/ 220 w 457"/>
                  <a:gd name="T55" fmla="*/ 4 h 12"/>
                  <a:gd name="T56" fmla="*/ 214 w 457"/>
                  <a:gd name="T57" fmla="*/ 6 h 12"/>
                  <a:gd name="T58" fmla="*/ 211 w 457"/>
                  <a:gd name="T59" fmla="*/ 3 h 12"/>
                  <a:gd name="T60" fmla="*/ 206 w 457"/>
                  <a:gd name="T61" fmla="*/ 4 h 12"/>
                  <a:gd name="T62" fmla="*/ 190 w 457"/>
                  <a:gd name="T63" fmla="*/ 6 h 12"/>
                  <a:gd name="T64" fmla="*/ 187 w 457"/>
                  <a:gd name="T65" fmla="*/ 1 h 12"/>
                  <a:gd name="T66" fmla="*/ 181 w 457"/>
                  <a:gd name="T67" fmla="*/ 0 h 12"/>
                  <a:gd name="T68" fmla="*/ 175 w 457"/>
                  <a:gd name="T69" fmla="*/ 3 h 12"/>
                  <a:gd name="T70" fmla="*/ 160 w 457"/>
                  <a:gd name="T71" fmla="*/ 6 h 12"/>
                  <a:gd name="T72" fmla="*/ 157 w 457"/>
                  <a:gd name="T73" fmla="*/ 3 h 12"/>
                  <a:gd name="T74" fmla="*/ 152 w 457"/>
                  <a:gd name="T75" fmla="*/ 4 h 12"/>
                  <a:gd name="T76" fmla="*/ 133 w 457"/>
                  <a:gd name="T77" fmla="*/ 6 h 12"/>
                  <a:gd name="T78" fmla="*/ 130 w 457"/>
                  <a:gd name="T79" fmla="*/ 1 h 12"/>
                  <a:gd name="T80" fmla="*/ 124 w 457"/>
                  <a:gd name="T81" fmla="*/ 0 h 12"/>
                  <a:gd name="T82" fmla="*/ 118 w 457"/>
                  <a:gd name="T83" fmla="*/ 3 h 12"/>
                  <a:gd name="T84" fmla="*/ 112 w 457"/>
                  <a:gd name="T85" fmla="*/ 6 h 12"/>
                  <a:gd name="T86" fmla="*/ 110 w 457"/>
                  <a:gd name="T87" fmla="*/ 1 h 12"/>
                  <a:gd name="T88" fmla="*/ 103 w 457"/>
                  <a:gd name="T89" fmla="*/ 0 h 12"/>
                  <a:gd name="T90" fmla="*/ 98 w 457"/>
                  <a:gd name="T91" fmla="*/ 3 h 12"/>
                  <a:gd name="T92" fmla="*/ 82 w 457"/>
                  <a:gd name="T93" fmla="*/ 6 h 12"/>
                  <a:gd name="T94" fmla="*/ 79 w 457"/>
                  <a:gd name="T95" fmla="*/ 3 h 12"/>
                  <a:gd name="T96" fmla="*/ 74 w 457"/>
                  <a:gd name="T97" fmla="*/ 4 h 12"/>
                  <a:gd name="T98" fmla="*/ 69 w 457"/>
                  <a:gd name="T99" fmla="*/ 6 h 12"/>
                  <a:gd name="T100" fmla="*/ 66 w 457"/>
                  <a:gd name="T101" fmla="*/ 3 h 12"/>
                  <a:gd name="T102" fmla="*/ 61 w 457"/>
                  <a:gd name="T103" fmla="*/ 4 h 12"/>
                  <a:gd name="T104" fmla="*/ 50 w 457"/>
                  <a:gd name="T105" fmla="*/ 6 h 12"/>
                  <a:gd name="T106" fmla="*/ 47 w 457"/>
                  <a:gd name="T107" fmla="*/ 3 h 12"/>
                  <a:gd name="T108" fmla="*/ 42 w 457"/>
                  <a:gd name="T109" fmla="*/ 4 h 12"/>
                  <a:gd name="T110" fmla="*/ 22 w 457"/>
                  <a:gd name="T111" fmla="*/ 6 h 12"/>
                  <a:gd name="T112" fmla="*/ 20 w 457"/>
                  <a:gd name="T113" fmla="*/ 3 h 12"/>
                  <a:gd name="T114" fmla="*/ 15 w 457"/>
                  <a:gd name="T115" fmla="*/ 4 h 12"/>
                  <a:gd name="T116" fmla="*/ 0 w 457"/>
                  <a:gd name="T117" fmla="*/ 6 h 1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57"/>
                  <a:gd name="T178" fmla="*/ 0 h 12"/>
                  <a:gd name="T179" fmla="*/ 457 w 457"/>
                  <a:gd name="T180" fmla="*/ 12 h 1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57" h="12">
                    <a:moveTo>
                      <a:pt x="457" y="12"/>
                    </a:moveTo>
                    <a:lnTo>
                      <a:pt x="449" y="12"/>
                    </a:lnTo>
                    <a:lnTo>
                      <a:pt x="449" y="6"/>
                    </a:lnTo>
                    <a:lnTo>
                      <a:pt x="443" y="6"/>
                    </a:lnTo>
                    <a:lnTo>
                      <a:pt x="443" y="5"/>
                    </a:lnTo>
                    <a:lnTo>
                      <a:pt x="442" y="4"/>
                    </a:lnTo>
                    <a:lnTo>
                      <a:pt x="441" y="3"/>
                    </a:lnTo>
                    <a:lnTo>
                      <a:pt x="439" y="3"/>
                    </a:lnTo>
                    <a:lnTo>
                      <a:pt x="437" y="3"/>
                    </a:lnTo>
                    <a:lnTo>
                      <a:pt x="436" y="4"/>
                    </a:lnTo>
                    <a:lnTo>
                      <a:pt x="435" y="5"/>
                    </a:lnTo>
                    <a:lnTo>
                      <a:pt x="434" y="6"/>
                    </a:lnTo>
                    <a:lnTo>
                      <a:pt x="425" y="6"/>
                    </a:lnTo>
                    <a:lnTo>
                      <a:pt x="424" y="5"/>
                    </a:lnTo>
                    <a:lnTo>
                      <a:pt x="423" y="4"/>
                    </a:lnTo>
                    <a:lnTo>
                      <a:pt x="422" y="3"/>
                    </a:lnTo>
                    <a:lnTo>
                      <a:pt x="420" y="3"/>
                    </a:lnTo>
                    <a:lnTo>
                      <a:pt x="419" y="3"/>
                    </a:lnTo>
                    <a:lnTo>
                      <a:pt x="417" y="4"/>
                    </a:lnTo>
                    <a:lnTo>
                      <a:pt x="416" y="5"/>
                    </a:lnTo>
                    <a:lnTo>
                      <a:pt x="416" y="6"/>
                    </a:lnTo>
                    <a:lnTo>
                      <a:pt x="390" y="6"/>
                    </a:lnTo>
                    <a:lnTo>
                      <a:pt x="390" y="5"/>
                    </a:lnTo>
                    <a:lnTo>
                      <a:pt x="389" y="4"/>
                    </a:lnTo>
                    <a:lnTo>
                      <a:pt x="387" y="3"/>
                    </a:lnTo>
                    <a:lnTo>
                      <a:pt x="386" y="3"/>
                    </a:lnTo>
                    <a:lnTo>
                      <a:pt x="384" y="3"/>
                    </a:lnTo>
                    <a:lnTo>
                      <a:pt x="383" y="4"/>
                    </a:lnTo>
                    <a:lnTo>
                      <a:pt x="381" y="5"/>
                    </a:lnTo>
                    <a:lnTo>
                      <a:pt x="381" y="6"/>
                    </a:lnTo>
                    <a:lnTo>
                      <a:pt x="370" y="6"/>
                    </a:lnTo>
                    <a:lnTo>
                      <a:pt x="370" y="5"/>
                    </a:lnTo>
                    <a:lnTo>
                      <a:pt x="369" y="4"/>
                    </a:lnTo>
                    <a:lnTo>
                      <a:pt x="368" y="3"/>
                    </a:lnTo>
                    <a:lnTo>
                      <a:pt x="366" y="3"/>
                    </a:lnTo>
                    <a:lnTo>
                      <a:pt x="364" y="3"/>
                    </a:lnTo>
                    <a:lnTo>
                      <a:pt x="363" y="4"/>
                    </a:lnTo>
                    <a:lnTo>
                      <a:pt x="362" y="5"/>
                    </a:lnTo>
                    <a:lnTo>
                      <a:pt x="361" y="6"/>
                    </a:lnTo>
                    <a:lnTo>
                      <a:pt x="349" y="6"/>
                    </a:lnTo>
                    <a:lnTo>
                      <a:pt x="348" y="5"/>
                    </a:lnTo>
                    <a:lnTo>
                      <a:pt x="347" y="4"/>
                    </a:lnTo>
                    <a:lnTo>
                      <a:pt x="346" y="3"/>
                    </a:lnTo>
                    <a:lnTo>
                      <a:pt x="344" y="3"/>
                    </a:lnTo>
                    <a:lnTo>
                      <a:pt x="343" y="3"/>
                    </a:lnTo>
                    <a:lnTo>
                      <a:pt x="341" y="4"/>
                    </a:lnTo>
                    <a:lnTo>
                      <a:pt x="340" y="5"/>
                    </a:lnTo>
                    <a:lnTo>
                      <a:pt x="340" y="6"/>
                    </a:lnTo>
                    <a:lnTo>
                      <a:pt x="325" y="6"/>
                    </a:lnTo>
                    <a:lnTo>
                      <a:pt x="325" y="5"/>
                    </a:lnTo>
                    <a:lnTo>
                      <a:pt x="324" y="4"/>
                    </a:lnTo>
                    <a:lnTo>
                      <a:pt x="322" y="3"/>
                    </a:lnTo>
                    <a:lnTo>
                      <a:pt x="321" y="3"/>
                    </a:lnTo>
                    <a:lnTo>
                      <a:pt x="319" y="3"/>
                    </a:lnTo>
                    <a:lnTo>
                      <a:pt x="317" y="4"/>
                    </a:lnTo>
                    <a:lnTo>
                      <a:pt x="317" y="5"/>
                    </a:lnTo>
                    <a:lnTo>
                      <a:pt x="316" y="6"/>
                    </a:lnTo>
                    <a:lnTo>
                      <a:pt x="305" y="6"/>
                    </a:lnTo>
                    <a:lnTo>
                      <a:pt x="305" y="5"/>
                    </a:lnTo>
                    <a:lnTo>
                      <a:pt x="304" y="4"/>
                    </a:lnTo>
                    <a:lnTo>
                      <a:pt x="302" y="3"/>
                    </a:lnTo>
                    <a:lnTo>
                      <a:pt x="300" y="3"/>
                    </a:lnTo>
                    <a:lnTo>
                      <a:pt x="299" y="3"/>
                    </a:lnTo>
                    <a:lnTo>
                      <a:pt x="297" y="4"/>
                    </a:lnTo>
                    <a:lnTo>
                      <a:pt x="296" y="5"/>
                    </a:lnTo>
                    <a:lnTo>
                      <a:pt x="296" y="6"/>
                    </a:lnTo>
                    <a:lnTo>
                      <a:pt x="289" y="6"/>
                    </a:lnTo>
                    <a:lnTo>
                      <a:pt x="289" y="5"/>
                    </a:lnTo>
                    <a:lnTo>
                      <a:pt x="288" y="3"/>
                    </a:lnTo>
                    <a:lnTo>
                      <a:pt x="286" y="2"/>
                    </a:lnTo>
                    <a:lnTo>
                      <a:pt x="285" y="1"/>
                    </a:lnTo>
                    <a:lnTo>
                      <a:pt x="282" y="1"/>
                    </a:lnTo>
                    <a:lnTo>
                      <a:pt x="280" y="1"/>
                    </a:lnTo>
                    <a:lnTo>
                      <a:pt x="278" y="2"/>
                    </a:lnTo>
                    <a:lnTo>
                      <a:pt x="277" y="3"/>
                    </a:lnTo>
                    <a:lnTo>
                      <a:pt x="276" y="5"/>
                    </a:lnTo>
                    <a:lnTo>
                      <a:pt x="276" y="6"/>
                    </a:lnTo>
                    <a:lnTo>
                      <a:pt x="227" y="6"/>
                    </a:lnTo>
                    <a:lnTo>
                      <a:pt x="227" y="5"/>
                    </a:lnTo>
                    <a:lnTo>
                      <a:pt x="226" y="4"/>
                    </a:lnTo>
                    <a:lnTo>
                      <a:pt x="224" y="3"/>
                    </a:lnTo>
                    <a:lnTo>
                      <a:pt x="223" y="3"/>
                    </a:lnTo>
                    <a:lnTo>
                      <a:pt x="221" y="3"/>
                    </a:lnTo>
                    <a:lnTo>
                      <a:pt x="220" y="4"/>
                    </a:lnTo>
                    <a:lnTo>
                      <a:pt x="219" y="5"/>
                    </a:lnTo>
                    <a:lnTo>
                      <a:pt x="218" y="6"/>
                    </a:lnTo>
                    <a:lnTo>
                      <a:pt x="214" y="6"/>
                    </a:lnTo>
                    <a:lnTo>
                      <a:pt x="213" y="5"/>
                    </a:lnTo>
                    <a:lnTo>
                      <a:pt x="212" y="4"/>
                    </a:lnTo>
                    <a:lnTo>
                      <a:pt x="211" y="3"/>
                    </a:lnTo>
                    <a:lnTo>
                      <a:pt x="209" y="3"/>
                    </a:lnTo>
                    <a:lnTo>
                      <a:pt x="207" y="3"/>
                    </a:lnTo>
                    <a:lnTo>
                      <a:pt x="206" y="4"/>
                    </a:lnTo>
                    <a:lnTo>
                      <a:pt x="205" y="5"/>
                    </a:lnTo>
                    <a:lnTo>
                      <a:pt x="205" y="6"/>
                    </a:lnTo>
                    <a:lnTo>
                      <a:pt x="190" y="6"/>
                    </a:lnTo>
                    <a:lnTo>
                      <a:pt x="189" y="4"/>
                    </a:lnTo>
                    <a:lnTo>
                      <a:pt x="188" y="3"/>
                    </a:lnTo>
                    <a:lnTo>
                      <a:pt x="187" y="1"/>
                    </a:lnTo>
                    <a:lnTo>
                      <a:pt x="185" y="1"/>
                    </a:lnTo>
                    <a:lnTo>
                      <a:pt x="183" y="0"/>
                    </a:lnTo>
                    <a:lnTo>
                      <a:pt x="181" y="0"/>
                    </a:lnTo>
                    <a:lnTo>
                      <a:pt x="178" y="1"/>
                    </a:lnTo>
                    <a:lnTo>
                      <a:pt x="177" y="1"/>
                    </a:lnTo>
                    <a:lnTo>
                      <a:pt x="175" y="3"/>
                    </a:lnTo>
                    <a:lnTo>
                      <a:pt x="174" y="4"/>
                    </a:lnTo>
                    <a:lnTo>
                      <a:pt x="174" y="6"/>
                    </a:lnTo>
                    <a:lnTo>
                      <a:pt x="160" y="6"/>
                    </a:lnTo>
                    <a:lnTo>
                      <a:pt x="159" y="5"/>
                    </a:lnTo>
                    <a:lnTo>
                      <a:pt x="158" y="4"/>
                    </a:lnTo>
                    <a:lnTo>
                      <a:pt x="157" y="3"/>
                    </a:lnTo>
                    <a:lnTo>
                      <a:pt x="155" y="3"/>
                    </a:lnTo>
                    <a:lnTo>
                      <a:pt x="153" y="3"/>
                    </a:lnTo>
                    <a:lnTo>
                      <a:pt x="152" y="4"/>
                    </a:lnTo>
                    <a:lnTo>
                      <a:pt x="151" y="5"/>
                    </a:lnTo>
                    <a:lnTo>
                      <a:pt x="151" y="6"/>
                    </a:lnTo>
                    <a:lnTo>
                      <a:pt x="133" y="6"/>
                    </a:lnTo>
                    <a:lnTo>
                      <a:pt x="132" y="4"/>
                    </a:lnTo>
                    <a:lnTo>
                      <a:pt x="131" y="3"/>
                    </a:lnTo>
                    <a:lnTo>
                      <a:pt x="130" y="1"/>
                    </a:lnTo>
                    <a:lnTo>
                      <a:pt x="128" y="1"/>
                    </a:lnTo>
                    <a:lnTo>
                      <a:pt x="126" y="0"/>
                    </a:lnTo>
                    <a:lnTo>
                      <a:pt x="124" y="0"/>
                    </a:lnTo>
                    <a:lnTo>
                      <a:pt x="122" y="1"/>
                    </a:lnTo>
                    <a:lnTo>
                      <a:pt x="120" y="1"/>
                    </a:lnTo>
                    <a:lnTo>
                      <a:pt x="118" y="3"/>
                    </a:lnTo>
                    <a:lnTo>
                      <a:pt x="117" y="4"/>
                    </a:lnTo>
                    <a:lnTo>
                      <a:pt x="117" y="6"/>
                    </a:lnTo>
                    <a:lnTo>
                      <a:pt x="112" y="6"/>
                    </a:lnTo>
                    <a:lnTo>
                      <a:pt x="112" y="4"/>
                    </a:lnTo>
                    <a:lnTo>
                      <a:pt x="111" y="3"/>
                    </a:lnTo>
                    <a:lnTo>
                      <a:pt x="110" y="1"/>
                    </a:lnTo>
                    <a:lnTo>
                      <a:pt x="108" y="1"/>
                    </a:lnTo>
                    <a:lnTo>
                      <a:pt x="106" y="0"/>
                    </a:lnTo>
                    <a:lnTo>
                      <a:pt x="103" y="0"/>
                    </a:lnTo>
                    <a:lnTo>
                      <a:pt x="101" y="1"/>
                    </a:lnTo>
                    <a:lnTo>
                      <a:pt x="99" y="1"/>
                    </a:lnTo>
                    <a:lnTo>
                      <a:pt x="98" y="3"/>
                    </a:lnTo>
                    <a:lnTo>
                      <a:pt x="97" y="4"/>
                    </a:lnTo>
                    <a:lnTo>
                      <a:pt x="97" y="6"/>
                    </a:lnTo>
                    <a:lnTo>
                      <a:pt x="82" y="6"/>
                    </a:lnTo>
                    <a:lnTo>
                      <a:pt x="82" y="5"/>
                    </a:lnTo>
                    <a:lnTo>
                      <a:pt x="81" y="4"/>
                    </a:lnTo>
                    <a:lnTo>
                      <a:pt x="79" y="3"/>
                    </a:lnTo>
                    <a:lnTo>
                      <a:pt x="78" y="3"/>
                    </a:lnTo>
                    <a:lnTo>
                      <a:pt x="76" y="3"/>
                    </a:lnTo>
                    <a:lnTo>
                      <a:pt x="74" y="4"/>
                    </a:lnTo>
                    <a:lnTo>
                      <a:pt x="73" y="5"/>
                    </a:lnTo>
                    <a:lnTo>
                      <a:pt x="73" y="6"/>
                    </a:lnTo>
                    <a:lnTo>
                      <a:pt x="69" y="6"/>
                    </a:lnTo>
                    <a:lnTo>
                      <a:pt x="68" y="5"/>
                    </a:lnTo>
                    <a:lnTo>
                      <a:pt x="67" y="4"/>
                    </a:lnTo>
                    <a:lnTo>
                      <a:pt x="66" y="3"/>
                    </a:lnTo>
                    <a:lnTo>
                      <a:pt x="64" y="3"/>
                    </a:lnTo>
                    <a:lnTo>
                      <a:pt x="62" y="3"/>
                    </a:lnTo>
                    <a:lnTo>
                      <a:pt x="61" y="4"/>
                    </a:lnTo>
                    <a:lnTo>
                      <a:pt x="60" y="5"/>
                    </a:lnTo>
                    <a:lnTo>
                      <a:pt x="60" y="6"/>
                    </a:lnTo>
                    <a:lnTo>
                      <a:pt x="50" y="6"/>
                    </a:lnTo>
                    <a:lnTo>
                      <a:pt x="49" y="5"/>
                    </a:lnTo>
                    <a:lnTo>
                      <a:pt x="48" y="4"/>
                    </a:lnTo>
                    <a:lnTo>
                      <a:pt x="47" y="3"/>
                    </a:lnTo>
                    <a:lnTo>
                      <a:pt x="45" y="3"/>
                    </a:lnTo>
                    <a:lnTo>
                      <a:pt x="44" y="3"/>
                    </a:lnTo>
                    <a:lnTo>
                      <a:pt x="42" y="4"/>
                    </a:lnTo>
                    <a:lnTo>
                      <a:pt x="41" y="5"/>
                    </a:lnTo>
                    <a:lnTo>
                      <a:pt x="41" y="6"/>
                    </a:lnTo>
                    <a:lnTo>
                      <a:pt x="22" y="6"/>
                    </a:lnTo>
                    <a:lnTo>
                      <a:pt x="22" y="5"/>
                    </a:lnTo>
                    <a:lnTo>
                      <a:pt x="21" y="4"/>
                    </a:lnTo>
                    <a:lnTo>
                      <a:pt x="20" y="3"/>
                    </a:lnTo>
                    <a:lnTo>
                      <a:pt x="18" y="3"/>
                    </a:lnTo>
                    <a:lnTo>
                      <a:pt x="16" y="3"/>
                    </a:lnTo>
                    <a:lnTo>
                      <a:pt x="15" y="4"/>
                    </a:lnTo>
                    <a:lnTo>
                      <a:pt x="14" y="5"/>
                    </a:lnTo>
                    <a:lnTo>
                      <a:pt x="13" y="6"/>
                    </a:lnTo>
                    <a:lnTo>
                      <a:pt x="0" y="6"/>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87" name="Freeform 919"/>
              <p:cNvSpPr>
                <a:spLocks/>
              </p:cNvSpPr>
              <p:nvPr/>
            </p:nvSpPr>
            <p:spPr bwMode="auto">
              <a:xfrm>
                <a:off x="3257" y="1543"/>
                <a:ext cx="13" cy="9"/>
              </a:xfrm>
              <a:custGeom>
                <a:avLst/>
                <a:gdLst>
                  <a:gd name="T0" fmla="*/ 1 w 13"/>
                  <a:gd name="T1" fmla="*/ 0 h 9"/>
                  <a:gd name="T2" fmla="*/ 13 w 13"/>
                  <a:gd name="T3" fmla="*/ 4 h 9"/>
                  <a:gd name="T4" fmla="*/ 1 w 13"/>
                  <a:gd name="T5" fmla="*/ 9 h 9"/>
                  <a:gd name="T6" fmla="*/ 0 w 13"/>
                  <a:gd name="T7" fmla="*/ 7 h 9"/>
                  <a:gd name="T8" fmla="*/ 0 w 13"/>
                  <a:gd name="T9" fmla="*/ 4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4"/>
                    </a:lnTo>
                    <a:lnTo>
                      <a:pt x="1" y="9"/>
                    </a:lnTo>
                    <a:lnTo>
                      <a:pt x="0" y="7"/>
                    </a:lnTo>
                    <a:lnTo>
                      <a:pt x="0" y="4"/>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88" name="Freeform 920"/>
              <p:cNvSpPr>
                <a:spLocks/>
              </p:cNvSpPr>
              <p:nvPr/>
            </p:nvSpPr>
            <p:spPr bwMode="auto">
              <a:xfrm>
                <a:off x="3827" y="1108"/>
                <a:ext cx="210" cy="1382"/>
              </a:xfrm>
              <a:custGeom>
                <a:avLst/>
                <a:gdLst>
                  <a:gd name="T0" fmla="*/ 0 w 210"/>
                  <a:gd name="T1" fmla="*/ 0 h 1382"/>
                  <a:gd name="T2" fmla="*/ 0 w 210"/>
                  <a:gd name="T3" fmla="*/ 1298 h 1382"/>
                  <a:gd name="T4" fmla="*/ 21 w 210"/>
                  <a:gd name="T5" fmla="*/ 1298 h 1382"/>
                  <a:gd name="T6" fmla="*/ 21 w 210"/>
                  <a:gd name="T7" fmla="*/ 1297 h 1382"/>
                  <a:gd name="T8" fmla="*/ 22 w 210"/>
                  <a:gd name="T9" fmla="*/ 1296 h 1382"/>
                  <a:gd name="T10" fmla="*/ 24 w 210"/>
                  <a:gd name="T11" fmla="*/ 1295 h 1382"/>
                  <a:gd name="T12" fmla="*/ 25 w 210"/>
                  <a:gd name="T13" fmla="*/ 1295 h 1382"/>
                  <a:gd name="T14" fmla="*/ 27 w 210"/>
                  <a:gd name="T15" fmla="*/ 1295 h 1382"/>
                  <a:gd name="T16" fmla="*/ 29 w 210"/>
                  <a:gd name="T17" fmla="*/ 1296 h 1382"/>
                  <a:gd name="T18" fmla="*/ 29 w 210"/>
                  <a:gd name="T19" fmla="*/ 1297 h 1382"/>
                  <a:gd name="T20" fmla="*/ 30 w 210"/>
                  <a:gd name="T21" fmla="*/ 1298 h 1382"/>
                  <a:gd name="T22" fmla="*/ 33 w 210"/>
                  <a:gd name="T23" fmla="*/ 1298 h 1382"/>
                  <a:gd name="T24" fmla="*/ 34 w 210"/>
                  <a:gd name="T25" fmla="*/ 1297 h 1382"/>
                  <a:gd name="T26" fmla="*/ 34 w 210"/>
                  <a:gd name="T27" fmla="*/ 1296 h 1382"/>
                  <a:gd name="T28" fmla="*/ 36 w 210"/>
                  <a:gd name="T29" fmla="*/ 1295 h 1382"/>
                  <a:gd name="T30" fmla="*/ 38 w 210"/>
                  <a:gd name="T31" fmla="*/ 1295 h 1382"/>
                  <a:gd name="T32" fmla="*/ 39 w 210"/>
                  <a:gd name="T33" fmla="*/ 1295 h 1382"/>
                  <a:gd name="T34" fmla="*/ 41 w 210"/>
                  <a:gd name="T35" fmla="*/ 1296 h 1382"/>
                  <a:gd name="T36" fmla="*/ 42 w 210"/>
                  <a:gd name="T37" fmla="*/ 1297 h 1382"/>
                  <a:gd name="T38" fmla="*/ 42 w 210"/>
                  <a:gd name="T39" fmla="*/ 1298 h 1382"/>
                  <a:gd name="T40" fmla="*/ 52 w 210"/>
                  <a:gd name="T41" fmla="*/ 1298 h 1382"/>
                  <a:gd name="T42" fmla="*/ 52 w 210"/>
                  <a:gd name="T43" fmla="*/ 1297 h 1382"/>
                  <a:gd name="T44" fmla="*/ 53 w 210"/>
                  <a:gd name="T45" fmla="*/ 1296 h 1382"/>
                  <a:gd name="T46" fmla="*/ 54 w 210"/>
                  <a:gd name="T47" fmla="*/ 1295 h 1382"/>
                  <a:gd name="T48" fmla="*/ 56 w 210"/>
                  <a:gd name="T49" fmla="*/ 1295 h 1382"/>
                  <a:gd name="T50" fmla="*/ 58 w 210"/>
                  <a:gd name="T51" fmla="*/ 1295 h 1382"/>
                  <a:gd name="T52" fmla="*/ 59 w 210"/>
                  <a:gd name="T53" fmla="*/ 1296 h 1382"/>
                  <a:gd name="T54" fmla="*/ 60 w 210"/>
                  <a:gd name="T55" fmla="*/ 1297 h 1382"/>
                  <a:gd name="T56" fmla="*/ 61 w 210"/>
                  <a:gd name="T57" fmla="*/ 1298 h 1382"/>
                  <a:gd name="T58" fmla="*/ 90 w 210"/>
                  <a:gd name="T59" fmla="*/ 1298 h 1382"/>
                  <a:gd name="T60" fmla="*/ 91 w 210"/>
                  <a:gd name="T61" fmla="*/ 1297 h 1382"/>
                  <a:gd name="T62" fmla="*/ 92 w 210"/>
                  <a:gd name="T63" fmla="*/ 1296 h 1382"/>
                  <a:gd name="T64" fmla="*/ 93 w 210"/>
                  <a:gd name="T65" fmla="*/ 1295 h 1382"/>
                  <a:gd name="T66" fmla="*/ 95 w 210"/>
                  <a:gd name="T67" fmla="*/ 1295 h 1382"/>
                  <a:gd name="T68" fmla="*/ 97 w 210"/>
                  <a:gd name="T69" fmla="*/ 1295 h 1382"/>
                  <a:gd name="T70" fmla="*/ 98 w 210"/>
                  <a:gd name="T71" fmla="*/ 1296 h 1382"/>
                  <a:gd name="T72" fmla="*/ 99 w 210"/>
                  <a:gd name="T73" fmla="*/ 1297 h 1382"/>
                  <a:gd name="T74" fmla="*/ 100 w 210"/>
                  <a:gd name="T75" fmla="*/ 1298 h 1382"/>
                  <a:gd name="T76" fmla="*/ 210 w 210"/>
                  <a:gd name="T77" fmla="*/ 1298 h 1382"/>
                  <a:gd name="T78" fmla="*/ 210 w 210"/>
                  <a:gd name="T79" fmla="*/ 1382 h 138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10"/>
                  <a:gd name="T121" fmla="*/ 0 h 1382"/>
                  <a:gd name="T122" fmla="*/ 210 w 210"/>
                  <a:gd name="T123" fmla="*/ 1382 h 138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10" h="1382">
                    <a:moveTo>
                      <a:pt x="0" y="0"/>
                    </a:moveTo>
                    <a:lnTo>
                      <a:pt x="0" y="1298"/>
                    </a:lnTo>
                    <a:lnTo>
                      <a:pt x="21" y="1298"/>
                    </a:lnTo>
                    <a:lnTo>
                      <a:pt x="21" y="1297"/>
                    </a:lnTo>
                    <a:lnTo>
                      <a:pt x="22" y="1296"/>
                    </a:lnTo>
                    <a:lnTo>
                      <a:pt x="24" y="1295"/>
                    </a:lnTo>
                    <a:lnTo>
                      <a:pt x="25" y="1295"/>
                    </a:lnTo>
                    <a:lnTo>
                      <a:pt x="27" y="1295"/>
                    </a:lnTo>
                    <a:lnTo>
                      <a:pt x="29" y="1296"/>
                    </a:lnTo>
                    <a:lnTo>
                      <a:pt x="29" y="1297"/>
                    </a:lnTo>
                    <a:lnTo>
                      <a:pt x="30" y="1298"/>
                    </a:lnTo>
                    <a:lnTo>
                      <a:pt x="33" y="1298"/>
                    </a:lnTo>
                    <a:lnTo>
                      <a:pt x="34" y="1297"/>
                    </a:lnTo>
                    <a:lnTo>
                      <a:pt x="34" y="1296"/>
                    </a:lnTo>
                    <a:lnTo>
                      <a:pt x="36" y="1295"/>
                    </a:lnTo>
                    <a:lnTo>
                      <a:pt x="38" y="1295"/>
                    </a:lnTo>
                    <a:lnTo>
                      <a:pt x="39" y="1295"/>
                    </a:lnTo>
                    <a:lnTo>
                      <a:pt x="41" y="1296"/>
                    </a:lnTo>
                    <a:lnTo>
                      <a:pt x="42" y="1297"/>
                    </a:lnTo>
                    <a:lnTo>
                      <a:pt x="42" y="1298"/>
                    </a:lnTo>
                    <a:lnTo>
                      <a:pt x="52" y="1298"/>
                    </a:lnTo>
                    <a:lnTo>
                      <a:pt x="52" y="1297"/>
                    </a:lnTo>
                    <a:lnTo>
                      <a:pt x="53" y="1296"/>
                    </a:lnTo>
                    <a:lnTo>
                      <a:pt x="54" y="1295"/>
                    </a:lnTo>
                    <a:lnTo>
                      <a:pt x="56" y="1295"/>
                    </a:lnTo>
                    <a:lnTo>
                      <a:pt x="58" y="1295"/>
                    </a:lnTo>
                    <a:lnTo>
                      <a:pt x="59" y="1296"/>
                    </a:lnTo>
                    <a:lnTo>
                      <a:pt x="60" y="1297"/>
                    </a:lnTo>
                    <a:lnTo>
                      <a:pt x="61" y="1298"/>
                    </a:lnTo>
                    <a:lnTo>
                      <a:pt x="90" y="1298"/>
                    </a:lnTo>
                    <a:lnTo>
                      <a:pt x="91" y="1297"/>
                    </a:lnTo>
                    <a:lnTo>
                      <a:pt x="92" y="1296"/>
                    </a:lnTo>
                    <a:lnTo>
                      <a:pt x="93" y="1295"/>
                    </a:lnTo>
                    <a:lnTo>
                      <a:pt x="95" y="1295"/>
                    </a:lnTo>
                    <a:lnTo>
                      <a:pt x="97" y="1295"/>
                    </a:lnTo>
                    <a:lnTo>
                      <a:pt x="98" y="1296"/>
                    </a:lnTo>
                    <a:lnTo>
                      <a:pt x="99" y="1297"/>
                    </a:lnTo>
                    <a:lnTo>
                      <a:pt x="100" y="1298"/>
                    </a:lnTo>
                    <a:lnTo>
                      <a:pt x="210" y="1298"/>
                    </a:lnTo>
                    <a:lnTo>
                      <a:pt x="210" y="1382"/>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89" name="Freeform 921"/>
              <p:cNvSpPr>
                <a:spLocks/>
              </p:cNvSpPr>
              <p:nvPr/>
            </p:nvSpPr>
            <p:spPr bwMode="auto">
              <a:xfrm>
                <a:off x="3821" y="1099"/>
                <a:ext cx="11" cy="10"/>
              </a:xfrm>
              <a:custGeom>
                <a:avLst/>
                <a:gdLst>
                  <a:gd name="T0" fmla="*/ 0 w 11"/>
                  <a:gd name="T1" fmla="*/ 9 h 10"/>
                  <a:gd name="T2" fmla="*/ 6 w 11"/>
                  <a:gd name="T3" fmla="*/ 0 h 10"/>
                  <a:gd name="T4" fmla="*/ 11 w 11"/>
                  <a:gd name="T5" fmla="*/ 9 h 10"/>
                  <a:gd name="T6" fmla="*/ 8 w 11"/>
                  <a:gd name="T7" fmla="*/ 10 h 10"/>
                  <a:gd name="T8" fmla="*/ 6 w 11"/>
                  <a:gd name="T9" fmla="*/ 10 h 10"/>
                  <a:gd name="T10" fmla="*/ 2 w 11"/>
                  <a:gd name="T11" fmla="*/ 10 h 10"/>
                  <a:gd name="T12" fmla="*/ 0 w 11"/>
                  <a:gd name="T13" fmla="*/ 9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0" y="9"/>
                    </a:moveTo>
                    <a:lnTo>
                      <a:pt x="6" y="0"/>
                    </a:lnTo>
                    <a:lnTo>
                      <a:pt x="11" y="9"/>
                    </a:lnTo>
                    <a:lnTo>
                      <a:pt x="8" y="10"/>
                    </a:lnTo>
                    <a:lnTo>
                      <a:pt x="6" y="10"/>
                    </a:lnTo>
                    <a:lnTo>
                      <a:pt x="2"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0" name="Freeform 922"/>
              <p:cNvSpPr>
                <a:spLocks/>
              </p:cNvSpPr>
              <p:nvPr/>
            </p:nvSpPr>
            <p:spPr bwMode="auto">
              <a:xfrm>
                <a:off x="4031" y="2489"/>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1" name="Freeform 923"/>
              <p:cNvSpPr>
                <a:spLocks/>
              </p:cNvSpPr>
              <p:nvPr/>
            </p:nvSpPr>
            <p:spPr bwMode="auto">
              <a:xfrm>
                <a:off x="4177" y="2252"/>
                <a:ext cx="105" cy="299"/>
              </a:xfrm>
              <a:custGeom>
                <a:avLst/>
                <a:gdLst>
                  <a:gd name="T0" fmla="*/ 0 w 105"/>
                  <a:gd name="T1" fmla="*/ 299 h 299"/>
                  <a:gd name="T2" fmla="*/ 6 w 105"/>
                  <a:gd name="T3" fmla="*/ 299 h 299"/>
                  <a:gd name="T4" fmla="*/ 7 w 105"/>
                  <a:gd name="T5" fmla="*/ 298 h 299"/>
                  <a:gd name="T6" fmla="*/ 8 w 105"/>
                  <a:gd name="T7" fmla="*/ 297 h 299"/>
                  <a:gd name="T8" fmla="*/ 9 w 105"/>
                  <a:gd name="T9" fmla="*/ 296 h 299"/>
                  <a:gd name="T10" fmla="*/ 11 w 105"/>
                  <a:gd name="T11" fmla="*/ 296 h 299"/>
                  <a:gd name="T12" fmla="*/ 13 w 105"/>
                  <a:gd name="T13" fmla="*/ 296 h 299"/>
                  <a:gd name="T14" fmla="*/ 14 w 105"/>
                  <a:gd name="T15" fmla="*/ 297 h 299"/>
                  <a:gd name="T16" fmla="*/ 15 w 105"/>
                  <a:gd name="T17" fmla="*/ 298 h 299"/>
                  <a:gd name="T18" fmla="*/ 15 w 105"/>
                  <a:gd name="T19" fmla="*/ 299 h 299"/>
                  <a:gd name="T20" fmla="*/ 42 w 105"/>
                  <a:gd name="T21" fmla="*/ 299 h 299"/>
                  <a:gd name="T22" fmla="*/ 42 w 105"/>
                  <a:gd name="T23" fmla="*/ 70 h 299"/>
                  <a:gd name="T24" fmla="*/ 105 w 105"/>
                  <a:gd name="T25" fmla="*/ 70 h 299"/>
                  <a:gd name="T26" fmla="*/ 105 w 105"/>
                  <a:gd name="T27" fmla="*/ 0 h 29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5"/>
                  <a:gd name="T43" fmla="*/ 0 h 299"/>
                  <a:gd name="T44" fmla="*/ 105 w 105"/>
                  <a:gd name="T45" fmla="*/ 299 h 29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5" h="299">
                    <a:moveTo>
                      <a:pt x="0" y="299"/>
                    </a:moveTo>
                    <a:lnTo>
                      <a:pt x="6" y="299"/>
                    </a:lnTo>
                    <a:lnTo>
                      <a:pt x="7" y="298"/>
                    </a:lnTo>
                    <a:lnTo>
                      <a:pt x="8" y="297"/>
                    </a:lnTo>
                    <a:lnTo>
                      <a:pt x="9" y="296"/>
                    </a:lnTo>
                    <a:lnTo>
                      <a:pt x="11" y="296"/>
                    </a:lnTo>
                    <a:lnTo>
                      <a:pt x="13" y="296"/>
                    </a:lnTo>
                    <a:lnTo>
                      <a:pt x="14" y="297"/>
                    </a:lnTo>
                    <a:lnTo>
                      <a:pt x="15" y="298"/>
                    </a:lnTo>
                    <a:lnTo>
                      <a:pt x="15" y="299"/>
                    </a:lnTo>
                    <a:lnTo>
                      <a:pt x="42" y="299"/>
                    </a:lnTo>
                    <a:lnTo>
                      <a:pt x="42" y="70"/>
                    </a:lnTo>
                    <a:lnTo>
                      <a:pt x="105" y="70"/>
                    </a:lnTo>
                    <a:lnTo>
                      <a:pt x="105"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92" name="Freeform 924"/>
              <p:cNvSpPr>
                <a:spLocks/>
              </p:cNvSpPr>
              <p:nvPr/>
            </p:nvSpPr>
            <p:spPr bwMode="auto">
              <a:xfrm>
                <a:off x="4165" y="2546"/>
                <a:ext cx="13" cy="10"/>
              </a:xfrm>
              <a:custGeom>
                <a:avLst/>
                <a:gdLst>
                  <a:gd name="T0" fmla="*/ 12 w 13"/>
                  <a:gd name="T1" fmla="*/ 10 h 10"/>
                  <a:gd name="T2" fmla="*/ 0 w 13"/>
                  <a:gd name="T3" fmla="*/ 5 h 10"/>
                  <a:gd name="T4" fmla="*/ 12 w 13"/>
                  <a:gd name="T5" fmla="*/ 0 h 10"/>
                  <a:gd name="T6" fmla="*/ 13 w 13"/>
                  <a:gd name="T7" fmla="*/ 3 h 10"/>
                  <a:gd name="T8" fmla="*/ 13 w 13"/>
                  <a:gd name="T9" fmla="*/ 5 h 10"/>
                  <a:gd name="T10" fmla="*/ 13 w 13"/>
                  <a:gd name="T11" fmla="*/ 7 h 10"/>
                  <a:gd name="T12" fmla="*/ 12 w 13"/>
                  <a:gd name="T13" fmla="*/ 1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2" y="10"/>
                    </a:moveTo>
                    <a:lnTo>
                      <a:pt x="0" y="5"/>
                    </a:lnTo>
                    <a:lnTo>
                      <a:pt x="12" y="0"/>
                    </a:lnTo>
                    <a:lnTo>
                      <a:pt x="13" y="3"/>
                    </a:lnTo>
                    <a:lnTo>
                      <a:pt x="13" y="5"/>
                    </a:lnTo>
                    <a:lnTo>
                      <a:pt x="13" y="7"/>
                    </a:lnTo>
                    <a:lnTo>
                      <a:pt x="1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3" name="Freeform 925"/>
              <p:cNvSpPr>
                <a:spLocks/>
              </p:cNvSpPr>
              <p:nvPr/>
            </p:nvSpPr>
            <p:spPr bwMode="auto">
              <a:xfrm>
                <a:off x="4276" y="2243"/>
                <a:ext cx="12" cy="11"/>
              </a:xfrm>
              <a:custGeom>
                <a:avLst/>
                <a:gdLst>
                  <a:gd name="T0" fmla="*/ 0 w 12"/>
                  <a:gd name="T1" fmla="*/ 10 h 11"/>
                  <a:gd name="T2" fmla="*/ 6 w 12"/>
                  <a:gd name="T3" fmla="*/ 0 h 11"/>
                  <a:gd name="T4" fmla="*/ 12 w 12"/>
                  <a:gd name="T5" fmla="*/ 10 h 11"/>
                  <a:gd name="T6" fmla="*/ 9 w 12"/>
                  <a:gd name="T7" fmla="*/ 10 h 11"/>
                  <a:gd name="T8" fmla="*/ 6 w 12"/>
                  <a:gd name="T9" fmla="*/ 11 h 11"/>
                  <a:gd name="T10" fmla="*/ 3 w 12"/>
                  <a:gd name="T11" fmla="*/ 10 h 11"/>
                  <a:gd name="T12" fmla="*/ 0 w 12"/>
                  <a:gd name="T13" fmla="*/ 10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0" y="10"/>
                    </a:moveTo>
                    <a:lnTo>
                      <a:pt x="6" y="0"/>
                    </a:lnTo>
                    <a:lnTo>
                      <a:pt x="12" y="10"/>
                    </a:lnTo>
                    <a:lnTo>
                      <a:pt x="9" y="10"/>
                    </a:lnTo>
                    <a:lnTo>
                      <a:pt x="6" y="11"/>
                    </a:lnTo>
                    <a:lnTo>
                      <a:pt x="3"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4" name="Freeform 926"/>
              <p:cNvSpPr>
                <a:spLocks/>
              </p:cNvSpPr>
              <p:nvPr/>
            </p:nvSpPr>
            <p:spPr bwMode="auto">
              <a:xfrm>
                <a:off x="2993" y="1900"/>
                <a:ext cx="950" cy="595"/>
              </a:xfrm>
              <a:custGeom>
                <a:avLst/>
                <a:gdLst>
                  <a:gd name="T0" fmla="*/ 61 w 950"/>
                  <a:gd name="T1" fmla="*/ 39 h 595"/>
                  <a:gd name="T2" fmla="*/ 71 w 950"/>
                  <a:gd name="T3" fmla="*/ 37 h 595"/>
                  <a:gd name="T4" fmla="*/ 84 w 950"/>
                  <a:gd name="T5" fmla="*/ 42 h 595"/>
                  <a:gd name="T6" fmla="*/ 90 w 950"/>
                  <a:gd name="T7" fmla="*/ 39 h 595"/>
                  <a:gd name="T8" fmla="*/ 125 w 950"/>
                  <a:gd name="T9" fmla="*/ 41 h 595"/>
                  <a:gd name="T10" fmla="*/ 132 w 950"/>
                  <a:gd name="T11" fmla="*/ 40 h 595"/>
                  <a:gd name="T12" fmla="*/ 149 w 950"/>
                  <a:gd name="T13" fmla="*/ 40 h 595"/>
                  <a:gd name="T14" fmla="*/ 156 w 950"/>
                  <a:gd name="T15" fmla="*/ 41 h 595"/>
                  <a:gd name="T16" fmla="*/ 172 w 950"/>
                  <a:gd name="T17" fmla="*/ 39 h 595"/>
                  <a:gd name="T18" fmla="*/ 178 w 950"/>
                  <a:gd name="T19" fmla="*/ 42 h 595"/>
                  <a:gd name="T20" fmla="*/ 194 w 950"/>
                  <a:gd name="T21" fmla="*/ 39 h 595"/>
                  <a:gd name="T22" fmla="*/ 209 w 950"/>
                  <a:gd name="T23" fmla="*/ 42 h 595"/>
                  <a:gd name="T24" fmla="*/ 215 w 950"/>
                  <a:gd name="T25" fmla="*/ 39 h 595"/>
                  <a:gd name="T26" fmla="*/ 221 w 950"/>
                  <a:gd name="T27" fmla="*/ 41 h 595"/>
                  <a:gd name="T28" fmla="*/ 228 w 950"/>
                  <a:gd name="T29" fmla="*/ 40 h 595"/>
                  <a:gd name="T30" fmla="*/ 235 w 950"/>
                  <a:gd name="T31" fmla="*/ 40 h 595"/>
                  <a:gd name="T32" fmla="*/ 243 w 950"/>
                  <a:gd name="T33" fmla="*/ 41 h 595"/>
                  <a:gd name="T34" fmla="*/ 252 w 950"/>
                  <a:gd name="T35" fmla="*/ 39 h 595"/>
                  <a:gd name="T36" fmla="*/ 258 w 950"/>
                  <a:gd name="T37" fmla="*/ 42 h 595"/>
                  <a:gd name="T38" fmla="*/ 272 w 950"/>
                  <a:gd name="T39" fmla="*/ 39 h 595"/>
                  <a:gd name="T40" fmla="*/ 290 w 950"/>
                  <a:gd name="T41" fmla="*/ 42 h 595"/>
                  <a:gd name="T42" fmla="*/ 296 w 950"/>
                  <a:gd name="T43" fmla="*/ 37 h 595"/>
                  <a:gd name="T44" fmla="*/ 302 w 950"/>
                  <a:gd name="T45" fmla="*/ 42 h 595"/>
                  <a:gd name="T46" fmla="*/ 307 w 950"/>
                  <a:gd name="T47" fmla="*/ 39 h 595"/>
                  <a:gd name="T48" fmla="*/ 320 w 950"/>
                  <a:gd name="T49" fmla="*/ 42 h 595"/>
                  <a:gd name="T50" fmla="*/ 326 w 950"/>
                  <a:gd name="T51" fmla="*/ 39 h 595"/>
                  <a:gd name="T52" fmla="*/ 330 w 950"/>
                  <a:gd name="T53" fmla="*/ 41 h 595"/>
                  <a:gd name="T54" fmla="*/ 338 w 950"/>
                  <a:gd name="T55" fmla="*/ 40 h 595"/>
                  <a:gd name="T56" fmla="*/ 365 w 950"/>
                  <a:gd name="T57" fmla="*/ 40 h 595"/>
                  <a:gd name="T58" fmla="*/ 373 w 950"/>
                  <a:gd name="T59" fmla="*/ 41 h 595"/>
                  <a:gd name="T60" fmla="*/ 423 w 950"/>
                  <a:gd name="T61" fmla="*/ 39 h 595"/>
                  <a:gd name="T62" fmla="*/ 429 w 950"/>
                  <a:gd name="T63" fmla="*/ 42 h 595"/>
                  <a:gd name="T64" fmla="*/ 530 w 950"/>
                  <a:gd name="T65" fmla="*/ 39 h 595"/>
                  <a:gd name="T66" fmla="*/ 589 w 950"/>
                  <a:gd name="T67" fmla="*/ 42 h 595"/>
                  <a:gd name="T68" fmla="*/ 595 w 950"/>
                  <a:gd name="T69" fmla="*/ 39 h 595"/>
                  <a:gd name="T70" fmla="*/ 625 w 950"/>
                  <a:gd name="T71" fmla="*/ 542 h 595"/>
                  <a:gd name="T72" fmla="*/ 671 w 950"/>
                  <a:gd name="T73" fmla="*/ 538 h 595"/>
                  <a:gd name="T74" fmla="*/ 680 w 950"/>
                  <a:gd name="T75" fmla="*/ 542 h 595"/>
                  <a:gd name="T76" fmla="*/ 686 w 950"/>
                  <a:gd name="T77" fmla="*/ 538 h 595"/>
                  <a:gd name="T78" fmla="*/ 695 w 950"/>
                  <a:gd name="T79" fmla="*/ 540 h 595"/>
                  <a:gd name="T80" fmla="*/ 703 w 950"/>
                  <a:gd name="T81" fmla="*/ 539 h 595"/>
                  <a:gd name="T82" fmla="*/ 743 w 950"/>
                  <a:gd name="T83" fmla="*/ 539 h 595"/>
                  <a:gd name="T84" fmla="*/ 751 w 950"/>
                  <a:gd name="T85" fmla="*/ 540 h 595"/>
                  <a:gd name="T86" fmla="*/ 765 w 950"/>
                  <a:gd name="T87" fmla="*/ 538 h 595"/>
                  <a:gd name="T88" fmla="*/ 771 w 950"/>
                  <a:gd name="T89" fmla="*/ 542 h 595"/>
                  <a:gd name="T90" fmla="*/ 819 w 950"/>
                  <a:gd name="T91" fmla="*/ 538 h 595"/>
                  <a:gd name="T92" fmla="*/ 855 w 950"/>
                  <a:gd name="T93" fmla="*/ 542 h 595"/>
                  <a:gd name="T94" fmla="*/ 861 w 950"/>
                  <a:gd name="T95" fmla="*/ 538 h 595"/>
                  <a:gd name="T96" fmla="*/ 868 w 950"/>
                  <a:gd name="T97" fmla="*/ 540 h 595"/>
                  <a:gd name="T98" fmla="*/ 875 w 950"/>
                  <a:gd name="T99" fmla="*/ 539 h 595"/>
                  <a:gd name="T100" fmla="*/ 887 w 950"/>
                  <a:gd name="T101" fmla="*/ 539 h 595"/>
                  <a:gd name="T102" fmla="*/ 894 w 950"/>
                  <a:gd name="T103" fmla="*/ 540 h 595"/>
                  <a:gd name="T104" fmla="*/ 927 w 950"/>
                  <a:gd name="T105" fmla="*/ 538 h 595"/>
                  <a:gd name="T106" fmla="*/ 934 w 950"/>
                  <a:gd name="T107" fmla="*/ 542 h 59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50"/>
                  <a:gd name="T163" fmla="*/ 0 h 595"/>
                  <a:gd name="T164" fmla="*/ 950 w 950"/>
                  <a:gd name="T165" fmla="*/ 595 h 59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50" h="595">
                    <a:moveTo>
                      <a:pt x="0" y="0"/>
                    </a:moveTo>
                    <a:lnTo>
                      <a:pt x="0" y="42"/>
                    </a:lnTo>
                    <a:lnTo>
                      <a:pt x="60" y="42"/>
                    </a:lnTo>
                    <a:lnTo>
                      <a:pt x="60" y="41"/>
                    </a:lnTo>
                    <a:lnTo>
                      <a:pt x="61" y="39"/>
                    </a:lnTo>
                    <a:lnTo>
                      <a:pt x="63" y="38"/>
                    </a:lnTo>
                    <a:lnTo>
                      <a:pt x="65" y="37"/>
                    </a:lnTo>
                    <a:lnTo>
                      <a:pt x="67" y="36"/>
                    </a:lnTo>
                    <a:lnTo>
                      <a:pt x="69" y="36"/>
                    </a:lnTo>
                    <a:lnTo>
                      <a:pt x="71" y="37"/>
                    </a:lnTo>
                    <a:lnTo>
                      <a:pt x="73" y="38"/>
                    </a:lnTo>
                    <a:lnTo>
                      <a:pt x="74" y="39"/>
                    </a:lnTo>
                    <a:lnTo>
                      <a:pt x="75" y="41"/>
                    </a:lnTo>
                    <a:lnTo>
                      <a:pt x="76" y="42"/>
                    </a:lnTo>
                    <a:lnTo>
                      <a:pt x="84" y="42"/>
                    </a:lnTo>
                    <a:lnTo>
                      <a:pt x="84" y="41"/>
                    </a:lnTo>
                    <a:lnTo>
                      <a:pt x="85" y="40"/>
                    </a:lnTo>
                    <a:lnTo>
                      <a:pt x="86" y="39"/>
                    </a:lnTo>
                    <a:lnTo>
                      <a:pt x="88" y="39"/>
                    </a:lnTo>
                    <a:lnTo>
                      <a:pt x="90" y="39"/>
                    </a:lnTo>
                    <a:lnTo>
                      <a:pt x="91" y="40"/>
                    </a:lnTo>
                    <a:lnTo>
                      <a:pt x="92" y="41"/>
                    </a:lnTo>
                    <a:lnTo>
                      <a:pt x="93" y="42"/>
                    </a:lnTo>
                    <a:lnTo>
                      <a:pt x="124" y="42"/>
                    </a:lnTo>
                    <a:lnTo>
                      <a:pt x="125" y="41"/>
                    </a:lnTo>
                    <a:lnTo>
                      <a:pt x="125" y="40"/>
                    </a:lnTo>
                    <a:lnTo>
                      <a:pt x="127" y="39"/>
                    </a:lnTo>
                    <a:lnTo>
                      <a:pt x="129" y="39"/>
                    </a:lnTo>
                    <a:lnTo>
                      <a:pt x="130" y="39"/>
                    </a:lnTo>
                    <a:lnTo>
                      <a:pt x="132" y="40"/>
                    </a:lnTo>
                    <a:lnTo>
                      <a:pt x="133" y="41"/>
                    </a:lnTo>
                    <a:lnTo>
                      <a:pt x="133" y="42"/>
                    </a:lnTo>
                    <a:lnTo>
                      <a:pt x="148" y="42"/>
                    </a:lnTo>
                    <a:lnTo>
                      <a:pt x="148" y="41"/>
                    </a:lnTo>
                    <a:lnTo>
                      <a:pt x="149" y="40"/>
                    </a:lnTo>
                    <a:lnTo>
                      <a:pt x="151" y="39"/>
                    </a:lnTo>
                    <a:lnTo>
                      <a:pt x="152" y="39"/>
                    </a:lnTo>
                    <a:lnTo>
                      <a:pt x="154" y="39"/>
                    </a:lnTo>
                    <a:lnTo>
                      <a:pt x="155" y="40"/>
                    </a:lnTo>
                    <a:lnTo>
                      <a:pt x="156" y="41"/>
                    </a:lnTo>
                    <a:lnTo>
                      <a:pt x="157" y="42"/>
                    </a:lnTo>
                    <a:lnTo>
                      <a:pt x="169" y="42"/>
                    </a:lnTo>
                    <a:lnTo>
                      <a:pt x="170" y="41"/>
                    </a:lnTo>
                    <a:lnTo>
                      <a:pt x="171" y="40"/>
                    </a:lnTo>
                    <a:lnTo>
                      <a:pt x="172" y="39"/>
                    </a:lnTo>
                    <a:lnTo>
                      <a:pt x="174" y="39"/>
                    </a:lnTo>
                    <a:lnTo>
                      <a:pt x="176" y="39"/>
                    </a:lnTo>
                    <a:lnTo>
                      <a:pt x="177" y="40"/>
                    </a:lnTo>
                    <a:lnTo>
                      <a:pt x="178" y="41"/>
                    </a:lnTo>
                    <a:lnTo>
                      <a:pt x="178" y="42"/>
                    </a:lnTo>
                    <a:lnTo>
                      <a:pt x="189" y="42"/>
                    </a:lnTo>
                    <a:lnTo>
                      <a:pt x="189" y="41"/>
                    </a:lnTo>
                    <a:lnTo>
                      <a:pt x="191" y="40"/>
                    </a:lnTo>
                    <a:lnTo>
                      <a:pt x="192" y="39"/>
                    </a:lnTo>
                    <a:lnTo>
                      <a:pt x="194" y="39"/>
                    </a:lnTo>
                    <a:lnTo>
                      <a:pt x="195" y="39"/>
                    </a:lnTo>
                    <a:lnTo>
                      <a:pt x="197" y="40"/>
                    </a:lnTo>
                    <a:lnTo>
                      <a:pt x="198" y="41"/>
                    </a:lnTo>
                    <a:lnTo>
                      <a:pt x="198" y="42"/>
                    </a:lnTo>
                    <a:lnTo>
                      <a:pt x="209" y="42"/>
                    </a:lnTo>
                    <a:lnTo>
                      <a:pt x="209" y="41"/>
                    </a:lnTo>
                    <a:lnTo>
                      <a:pt x="210" y="40"/>
                    </a:lnTo>
                    <a:lnTo>
                      <a:pt x="211" y="39"/>
                    </a:lnTo>
                    <a:lnTo>
                      <a:pt x="213" y="39"/>
                    </a:lnTo>
                    <a:lnTo>
                      <a:pt x="215" y="39"/>
                    </a:lnTo>
                    <a:lnTo>
                      <a:pt x="216" y="40"/>
                    </a:lnTo>
                    <a:lnTo>
                      <a:pt x="217" y="41"/>
                    </a:lnTo>
                    <a:lnTo>
                      <a:pt x="218" y="42"/>
                    </a:lnTo>
                    <a:lnTo>
                      <a:pt x="220" y="42"/>
                    </a:lnTo>
                    <a:lnTo>
                      <a:pt x="221" y="41"/>
                    </a:lnTo>
                    <a:lnTo>
                      <a:pt x="222" y="40"/>
                    </a:lnTo>
                    <a:lnTo>
                      <a:pt x="223" y="39"/>
                    </a:lnTo>
                    <a:lnTo>
                      <a:pt x="225" y="39"/>
                    </a:lnTo>
                    <a:lnTo>
                      <a:pt x="227" y="39"/>
                    </a:lnTo>
                    <a:lnTo>
                      <a:pt x="228" y="40"/>
                    </a:lnTo>
                    <a:lnTo>
                      <a:pt x="229" y="41"/>
                    </a:lnTo>
                    <a:lnTo>
                      <a:pt x="229" y="42"/>
                    </a:lnTo>
                    <a:lnTo>
                      <a:pt x="234" y="42"/>
                    </a:lnTo>
                    <a:lnTo>
                      <a:pt x="234" y="41"/>
                    </a:lnTo>
                    <a:lnTo>
                      <a:pt x="235" y="40"/>
                    </a:lnTo>
                    <a:lnTo>
                      <a:pt x="237" y="39"/>
                    </a:lnTo>
                    <a:lnTo>
                      <a:pt x="238" y="39"/>
                    </a:lnTo>
                    <a:lnTo>
                      <a:pt x="240" y="39"/>
                    </a:lnTo>
                    <a:lnTo>
                      <a:pt x="241" y="40"/>
                    </a:lnTo>
                    <a:lnTo>
                      <a:pt x="243" y="41"/>
                    </a:lnTo>
                    <a:lnTo>
                      <a:pt x="243" y="42"/>
                    </a:lnTo>
                    <a:lnTo>
                      <a:pt x="249" y="42"/>
                    </a:lnTo>
                    <a:lnTo>
                      <a:pt x="249" y="41"/>
                    </a:lnTo>
                    <a:lnTo>
                      <a:pt x="250" y="40"/>
                    </a:lnTo>
                    <a:lnTo>
                      <a:pt x="252" y="39"/>
                    </a:lnTo>
                    <a:lnTo>
                      <a:pt x="254" y="39"/>
                    </a:lnTo>
                    <a:lnTo>
                      <a:pt x="255" y="39"/>
                    </a:lnTo>
                    <a:lnTo>
                      <a:pt x="257" y="40"/>
                    </a:lnTo>
                    <a:lnTo>
                      <a:pt x="258" y="41"/>
                    </a:lnTo>
                    <a:lnTo>
                      <a:pt x="258" y="42"/>
                    </a:lnTo>
                    <a:lnTo>
                      <a:pt x="267" y="42"/>
                    </a:lnTo>
                    <a:lnTo>
                      <a:pt x="267" y="41"/>
                    </a:lnTo>
                    <a:lnTo>
                      <a:pt x="269" y="40"/>
                    </a:lnTo>
                    <a:lnTo>
                      <a:pt x="270" y="39"/>
                    </a:lnTo>
                    <a:lnTo>
                      <a:pt x="272" y="39"/>
                    </a:lnTo>
                    <a:lnTo>
                      <a:pt x="273" y="39"/>
                    </a:lnTo>
                    <a:lnTo>
                      <a:pt x="275" y="40"/>
                    </a:lnTo>
                    <a:lnTo>
                      <a:pt x="276" y="41"/>
                    </a:lnTo>
                    <a:lnTo>
                      <a:pt x="276" y="42"/>
                    </a:lnTo>
                    <a:lnTo>
                      <a:pt x="290" y="42"/>
                    </a:lnTo>
                    <a:lnTo>
                      <a:pt x="290" y="41"/>
                    </a:lnTo>
                    <a:lnTo>
                      <a:pt x="291" y="39"/>
                    </a:lnTo>
                    <a:lnTo>
                      <a:pt x="292" y="38"/>
                    </a:lnTo>
                    <a:lnTo>
                      <a:pt x="294" y="38"/>
                    </a:lnTo>
                    <a:lnTo>
                      <a:pt x="296" y="37"/>
                    </a:lnTo>
                    <a:lnTo>
                      <a:pt x="298" y="38"/>
                    </a:lnTo>
                    <a:lnTo>
                      <a:pt x="299" y="38"/>
                    </a:lnTo>
                    <a:lnTo>
                      <a:pt x="301" y="39"/>
                    </a:lnTo>
                    <a:lnTo>
                      <a:pt x="301" y="41"/>
                    </a:lnTo>
                    <a:lnTo>
                      <a:pt x="302" y="42"/>
                    </a:lnTo>
                    <a:lnTo>
                      <a:pt x="303" y="42"/>
                    </a:lnTo>
                    <a:lnTo>
                      <a:pt x="303" y="41"/>
                    </a:lnTo>
                    <a:lnTo>
                      <a:pt x="304" y="40"/>
                    </a:lnTo>
                    <a:lnTo>
                      <a:pt x="306" y="39"/>
                    </a:lnTo>
                    <a:lnTo>
                      <a:pt x="307" y="39"/>
                    </a:lnTo>
                    <a:lnTo>
                      <a:pt x="309" y="39"/>
                    </a:lnTo>
                    <a:lnTo>
                      <a:pt x="310" y="40"/>
                    </a:lnTo>
                    <a:lnTo>
                      <a:pt x="312" y="41"/>
                    </a:lnTo>
                    <a:lnTo>
                      <a:pt x="312" y="42"/>
                    </a:lnTo>
                    <a:lnTo>
                      <a:pt x="320" y="42"/>
                    </a:lnTo>
                    <a:lnTo>
                      <a:pt x="320" y="41"/>
                    </a:lnTo>
                    <a:lnTo>
                      <a:pt x="321" y="40"/>
                    </a:lnTo>
                    <a:lnTo>
                      <a:pt x="323" y="39"/>
                    </a:lnTo>
                    <a:lnTo>
                      <a:pt x="325" y="39"/>
                    </a:lnTo>
                    <a:lnTo>
                      <a:pt x="326" y="39"/>
                    </a:lnTo>
                    <a:lnTo>
                      <a:pt x="328" y="40"/>
                    </a:lnTo>
                    <a:lnTo>
                      <a:pt x="329" y="41"/>
                    </a:lnTo>
                    <a:lnTo>
                      <a:pt x="329" y="42"/>
                    </a:lnTo>
                    <a:lnTo>
                      <a:pt x="330" y="42"/>
                    </a:lnTo>
                    <a:lnTo>
                      <a:pt x="330" y="41"/>
                    </a:lnTo>
                    <a:lnTo>
                      <a:pt x="332" y="40"/>
                    </a:lnTo>
                    <a:lnTo>
                      <a:pt x="333" y="39"/>
                    </a:lnTo>
                    <a:lnTo>
                      <a:pt x="335" y="39"/>
                    </a:lnTo>
                    <a:lnTo>
                      <a:pt x="336" y="39"/>
                    </a:lnTo>
                    <a:lnTo>
                      <a:pt x="338" y="40"/>
                    </a:lnTo>
                    <a:lnTo>
                      <a:pt x="339" y="41"/>
                    </a:lnTo>
                    <a:lnTo>
                      <a:pt x="339" y="42"/>
                    </a:lnTo>
                    <a:lnTo>
                      <a:pt x="364" y="42"/>
                    </a:lnTo>
                    <a:lnTo>
                      <a:pt x="364" y="41"/>
                    </a:lnTo>
                    <a:lnTo>
                      <a:pt x="365" y="40"/>
                    </a:lnTo>
                    <a:lnTo>
                      <a:pt x="367" y="39"/>
                    </a:lnTo>
                    <a:lnTo>
                      <a:pt x="368" y="39"/>
                    </a:lnTo>
                    <a:lnTo>
                      <a:pt x="370" y="39"/>
                    </a:lnTo>
                    <a:lnTo>
                      <a:pt x="372" y="40"/>
                    </a:lnTo>
                    <a:lnTo>
                      <a:pt x="373" y="41"/>
                    </a:lnTo>
                    <a:lnTo>
                      <a:pt x="373" y="42"/>
                    </a:lnTo>
                    <a:lnTo>
                      <a:pt x="420" y="42"/>
                    </a:lnTo>
                    <a:lnTo>
                      <a:pt x="420" y="41"/>
                    </a:lnTo>
                    <a:lnTo>
                      <a:pt x="421" y="40"/>
                    </a:lnTo>
                    <a:lnTo>
                      <a:pt x="423" y="39"/>
                    </a:lnTo>
                    <a:lnTo>
                      <a:pt x="424" y="39"/>
                    </a:lnTo>
                    <a:lnTo>
                      <a:pt x="426" y="39"/>
                    </a:lnTo>
                    <a:lnTo>
                      <a:pt x="427" y="40"/>
                    </a:lnTo>
                    <a:lnTo>
                      <a:pt x="428" y="41"/>
                    </a:lnTo>
                    <a:lnTo>
                      <a:pt x="429" y="42"/>
                    </a:lnTo>
                    <a:lnTo>
                      <a:pt x="525" y="42"/>
                    </a:lnTo>
                    <a:lnTo>
                      <a:pt x="526" y="41"/>
                    </a:lnTo>
                    <a:lnTo>
                      <a:pt x="527" y="40"/>
                    </a:lnTo>
                    <a:lnTo>
                      <a:pt x="528" y="39"/>
                    </a:lnTo>
                    <a:lnTo>
                      <a:pt x="530" y="39"/>
                    </a:lnTo>
                    <a:lnTo>
                      <a:pt x="531" y="39"/>
                    </a:lnTo>
                    <a:lnTo>
                      <a:pt x="533" y="40"/>
                    </a:lnTo>
                    <a:lnTo>
                      <a:pt x="534" y="41"/>
                    </a:lnTo>
                    <a:lnTo>
                      <a:pt x="534" y="42"/>
                    </a:lnTo>
                    <a:lnTo>
                      <a:pt x="589" y="42"/>
                    </a:lnTo>
                    <a:lnTo>
                      <a:pt x="589" y="41"/>
                    </a:lnTo>
                    <a:lnTo>
                      <a:pt x="590" y="40"/>
                    </a:lnTo>
                    <a:lnTo>
                      <a:pt x="591" y="39"/>
                    </a:lnTo>
                    <a:lnTo>
                      <a:pt x="593" y="39"/>
                    </a:lnTo>
                    <a:lnTo>
                      <a:pt x="595" y="39"/>
                    </a:lnTo>
                    <a:lnTo>
                      <a:pt x="596" y="40"/>
                    </a:lnTo>
                    <a:lnTo>
                      <a:pt x="597" y="41"/>
                    </a:lnTo>
                    <a:lnTo>
                      <a:pt x="597" y="42"/>
                    </a:lnTo>
                    <a:lnTo>
                      <a:pt x="625" y="42"/>
                    </a:lnTo>
                    <a:lnTo>
                      <a:pt x="625" y="542"/>
                    </a:lnTo>
                    <a:lnTo>
                      <a:pt x="667" y="542"/>
                    </a:lnTo>
                    <a:lnTo>
                      <a:pt x="667" y="540"/>
                    </a:lnTo>
                    <a:lnTo>
                      <a:pt x="668" y="539"/>
                    </a:lnTo>
                    <a:lnTo>
                      <a:pt x="669" y="538"/>
                    </a:lnTo>
                    <a:lnTo>
                      <a:pt x="671" y="538"/>
                    </a:lnTo>
                    <a:lnTo>
                      <a:pt x="673" y="538"/>
                    </a:lnTo>
                    <a:lnTo>
                      <a:pt x="674" y="539"/>
                    </a:lnTo>
                    <a:lnTo>
                      <a:pt x="675" y="540"/>
                    </a:lnTo>
                    <a:lnTo>
                      <a:pt x="676" y="542"/>
                    </a:lnTo>
                    <a:lnTo>
                      <a:pt x="680" y="542"/>
                    </a:lnTo>
                    <a:lnTo>
                      <a:pt x="680" y="540"/>
                    </a:lnTo>
                    <a:lnTo>
                      <a:pt x="681" y="539"/>
                    </a:lnTo>
                    <a:lnTo>
                      <a:pt x="682" y="538"/>
                    </a:lnTo>
                    <a:lnTo>
                      <a:pt x="684" y="538"/>
                    </a:lnTo>
                    <a:lnTo>
                      <a:pt x="686" y="538"/>
                    </a:lnTo>
                    <a:lnTo>
                      <a:pt x="687" y="539"/>
                    </a:lnTo>
                    <a:lnTo>
                      <a:pt x="688" y="540"/>
                    </a:lnTo>
                    <a:lnTo>
                      <a:pt x="689" y="542"/>
                    </a:lnTo>
                    <a:lnTo>
                      <a:pt x="695" y="542"/>
                    </a:lnTo>
                    <a:lnTo>
                      <a:pt x="695" y="540"/>
                    </a:lnTo>
                    <a:lnTo>
                      <a:pt x="696" y="539"/>
                    </a:lnTo>
                    <a:lnTo>
                      <a:pt x="698" y="538"/>
                    </a:lnTo>
                    <a:lnTo>
                      <a:pt x="699" y="538"/>
                    </a:lnTo>
                    <a:lnTo>
                      <a:pt x="701" y="538"/>
                    </a:lnTo>
                    <a:lnTo>
                      <a:pt x="703" y="539"/>
                    </a:lnTo>
                    <a:lnTo>
                      <a:pt x="703" y="540"/>
                    </a:lnTo>
                    <a:lnTo>
                      <a:pt x="704" y="542"/>
                    </a:lnTo>
                    <a:lnTo>
                      <a:pt x="742" y="542"/>
                    </a:lnTo>
                    <a:lnTo>
                      <a:pt x="743" y="540"/>
                    </a:lnTo>
                    <a:lnTo>
                      <a:pt x="743" y="539"/>
                    </a:lnTo>
                    <a:lnTo>
                      <a:pt x="745" y="538"/>
                    </a:lnTo>
                    <a:lnTo>
                      <a:pt x="747" y="538"/>
                    </a:lnTo>
                    <a:lnTo>
                      <a:pt x="748" y="538"/>
                    </a:lnTo>
                    <a:lnTo>
                      <a:pt x="750" y="539"/>
                    </a:lnTo>
                    <a:lnTo>
                      <a:pt x="751" y="540"/>
                    </a:lnTo>
                    <a:lnTo>
                      <a:pt x="751" y="542"/>
                    </a:lnTo>
                    <a:lnTo>
                      <a:pt x="762" y="542"/>
                    </a:lnTo>
                    <a:lnTo>
                      <a:pt x="763" y="540"/>
                    </a:lnTo>
                    <a:lnTo>
                      <a:pt x="764" y="539"/>
                    </a:lnTo>
                    <a:lnTo>
                      <a:pt x="765" y="538"/>
                    </a:lnTo>
                    <a:lnTo>
                      <a:pt x="767" y="538"/>
                    </a:lnTo>
                    <a:lnTo>
                      <a:pt x="769" y="538"/>
                    </a:lnTo>
                    <a:lnTo>
                      <a:pt x="770" y="539"/>
                    </a:lnTo>
                    <a:lnTo>
                      <a:pt x="771" y="540"/>
                    </a:lnTo>
                    <a:lnTo>
                      <a:pt x="771" y="542"/>
                    </a:lnTo>
                    <a:lnTo>
                      <a:pt x="815" y="542"/>
                    </a:lnTo>
                    <a:lnTo>
                      <a:pt x="815" y="540"/>
                    </a:lnTo>
                    <a:lnTo>
                      <a:pt x="816" y="539"/>
                    </a:lnTo>
                    <a:lnTo>
                      <a:pt x="818" y="538"/>
                    </a:lnTo>
                    <a:lnTo>
                      <a:pt x="819" y="538"/>
                    </a:lnTo>
                    <a:lnTo>
                      <a:pt x="821" y="538"/>
                    </a:lnTo>
                    <a:lnTo>
                      <a:pt x="823" y="539"/>
                    </a:lnTo>
                    <a:lnTo>
                      <a:pt x="823" y="540"/>
                    </a:lnTo>
                    <a:lnTo>
                      <a:pt x="824" y="542"/>
                    </a:lnTo>
                    <a:lnTo>
                      <a:pt x="855" y="542"/>
                    </a:lnTo>
                    <a:lnTo>
                      <a:pt x="855" y="540"/>
                    </a:lnTo>
                    <a:lnTo>
                      <a:pt x="856" y="539"/>
                    </a:lnTo>
                    <a:lnTo>
                      <a:pt x="858" y="538"/>
                    </a:lnTo>
                    <a:lnTo>
                      <a:pt x="859" y="538"/>
                    </a:lnTo>
                    <a:lnTo>
                      <a:pt x="861" y="538"/>
                    </a:lnTo>
                    <a:lnTo>
                      <a:pt x="863" y="539"/>
                    </a:lnTo>
                    <a:lnTo>
                      <a:pt x="863" y="540"/>
                    </a:lnTo>
                    <a:lnTo>
                      <a:pt x="864" y="542"/>
                    </a:lnTo>
                    <a:lnTo>
                      <a:pt x="867" y="542"/>
                    </a:lnTo>
                    <a:lnTo>
                      <a:pt x="868" y="540"/>
                    </a:lnTo>
                    <a:lnTo>
                      <a:pt x="868" y="539"/>
                    </a:lnTo>
                    <a:lnTo>
                      <a:pt x="870" y="538"/>
                    </a:lnTo>
                    <a:lnTo>
                      <a:pt x="872" y="538"/>
                    </a:lnTo>
                    <a:lnTo>
                      <a:pt x="873" y="538"/>
                    </a:lnTo>
                    <a:lnTo>
                      <a:pt x="875" y="539"/>
                    </a:lnTo>
                    <a:lnTo>
                      <a:pt x="876" y="540"/>
                    </a:lnTo>
                    <a:lnTo>
                      <a:pt x="876" y="542"/>
                    </a:lnTo>
                    <a:lnTo>
                      <a:pt x="886" y="542"/>
                    </a:lnTo>
                    <a:lnTo>
                      <a:pt x="886" y="540"/>
                    </a:lnTo>
                    <a:lnTo>
                      <a:pt x="887" y="539"/>
                    </a:lnTo>
                    <a:lnTo>
                      <a:pt x="888" y="538"/>
                    </a:lnTo>
                    <a:lnTo>
                      <a:pt x="890" y="538"/>
                    </a:lnTo>
                    <a:lnTo>
                      <a:pt x="892" y="538"/>
                    </a:lnTo>
                    <a:lnTo>
                      <a:pt x="893" y="539"/>
                    </a:lnTo>
                    <a:lnTo>
                      <a:pt x="894" y="540"/>
                    </a:lnTo>
                    <a:lnTo>
                      <a:pt x="895" y="542"/>
                    </a:lnTo>
                    <a:lnTo>
                      <a:pt x="924" y="542"/>
                    </a:lnTo>
                    <a:lnTo>
                      <a:pt x="925" y="540"/>
                    </a:lnTo>
                    <a:lnTo>
                      <a:pt x="926" y="539"/>
                    </a:lnTo>
                    <a:lnTo>
                      <a:pt x="927" y="538"/>
                    </a:lnTo>
                    <a:lnTo>
                      <a:pt x="929" y="538"/>
                    </a:lnTo>
                    <a:lnTo>
                      <a:pt x="931" y="538"/>
                    </a:lnTo>
                    <a:lnTo>
                      <a:pt x="932" y="539"/>
                    </a:lnTo>
                    <a:lnTo>
                      <a:pt x="933" y="540"/>
                    </a:lnTo>
                    <a:lnTo>
                      <a:pt x="934" y="542"/>
                    </a:lnTo>
                    <a:lnTo>
                      <a:pt x="950" y="542"/>
                    </a:lnTo>
                    <a:lnTo>
                      <a:pt x="950" y="595"/>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95" name="Freeform 927"/>
              <p:cNvSpPr>
                <a:spLocks/>
              </p:cNvSpPr>
              <p:nvPr/>
            </p:nvSpPr>
            <p:spPr bwMode="auto">
              <a:xfrm>
                <a:off x="2987" y="1891"/>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6" name="Freeform 928"/>
              <p:cNvSpPr>
                <a:spLocks/>
              </p:cNvSpPr>
              <p:nvPr/>
            </p:nvSpPr>
            <p:spPr bwMode="auto">
              <a:xfrm>
                <a:off x="2813" y="1480"/>
                <a:ext cx="1109" cy="1007"/>
              </a:xfrm>
              <a:custGeom>
                <a:avLst/>
                <a:gdLst>
                  <a:gd name="T0" fmla="*/ 1072 w 1109"/>
                  <a:gd name="T1" fmla="*/ 902 h 1007"/>
                  <a:gd name="T2" fmla="*/ 1056 w 1109"/>
                  <a:gd name="T3" fmla="*/ 905 h 1007"/>
                  <a:gd name="T4" fmla="*/ 1048 w 1109"/>
                  <a:gd name="T5" fmla="*/ 902 h 1007"/>
                  <a:gd name="T6" fmla="*/ 1041 w 1109"/>
                  <a:gd name="T7" fmla="*/ 902 h 1007"/>
                  <a:gd name="T8" fmla="*/ 1031 w 1109"/>
                  <a:gd name="T9" fmla="*/ 905 h 1007"/>
                  <a:gd name="T10" fmla="*/ 1014 w 1109"/>
                  <a:gd name="T11" fmla="*/ 3 h 1007"/>
                  <a:gd name="T12" fmla="*/ 983 w 1109"/>
                  <a:gd name="T13" fmla="*/ 5 h 1007"/>
                  <a:gd name="T14" fmla="*/ 972 w 1109"/>
                  <a:gd name="T15" fmla="*/ 1 h 1007"/>
                  <a:gd name="T16" fmla="*/ 966 w 1109"/>
                  <a:gd name="T17" fmla="*/ 5 h 1007"/>
                  <a:gd name="T18" fmla="*/ 958 w 1109"/>
                  <a:gd name="T19" fmla="*/ 5 h 1007"/>
                  <a:gd name="T20" fmla="*/ 945 w 1109"/>
                  <a:gd name="T21" fmla="*/ 3 h 1007"/>
                  <a:gd name="T22" fmla="*/ 931 w 1109"/>
                  <a:gd name="T23" fmla="*/ 5 h 1007"/>
                  <a:gd name="T24" fmla="*/ 923 w 1109"/>
                  <a:gd name="T25" fmla="*/ 5 h 1007"/>
                  <a:gd name="T26" fmla="*/ 895 w 1109"/>
                  <a:gd name="T27" fmla="*/ 3 h 1007"/>
                  <a:gd name="T28" fmla="*/ 865 w 1109"/>
                  <a:gd name="T29" fmla="*/ 5 h 1007"/>
                  <a:gd name="T30" fmla="*/ 856 w 1109"/>
                  <a:gd name="T31" fmla="*/ 5 h 1007"/>
                  <a:gd name="T32" fmla="*/ 832 w 1109"/>
                  <a:gd name="T33" fmla="*/ 3 h 1007"/>
                  <a:gd name="T34" fmla="*/ 816 w 1109"/>
                  <a:gd name="T35" fmla="*/ 5 h 1007"/>
                  <a:gd name="T36" fmla="*/ 808 w 1109"/>
                  <a:gd name="T37" fmla="*/ 5 h 1007"/>
                  <a:gd name="T38" fmla="*/ 771 w 1109"/>
                  <a:gd name="T39" fmla="*/ 3 h 1007"/>
                  <a:gd name="T40" fmla="*/ 703 w 1109"/>
                  <a:gd name="T41" fmla="*/ 5 h 1007"/>
                  <a:gd name="T42" fmla="*/ 695 w 1109"/>
                  <a:gd name="T43" fmla="*/ 5 h 1007"/>
                  <a:gd name="T44" fmla="*/ 672 w 1109"/>
                  <a:gd name="T45" fmla="*/ 3 h 1007"/>
                  <a:gd name="T46" fmla="*/ 624 w 1109"/>
                  <a:gd name="T47" fmla="*/ 5 h 1007"/>
                  <a:gd name="T48" fmla="*/ 615 w 1109"/>
                  <a:gd name="T49" fmla="*/ 5 h 1007"/>
                  <a:gd name="T50" fmla="*/ 598 w 1109"/>
                  <a:gd name="T51" fmla="*/ 3 h 1007"/>
                  <a:gd name="T52" fmla="*/ 510 w 1109"/>
                  <a:gd name="T53" fmla="*/ 5 h 1007"/>
                  <a:gd name="T54" fmla="*/ 499 w 1109"/>
                  <a:gd name="T55" fmla="*/ 0 h 1007"/>
                  <a:gd name="T56" fmla="*/ 431 w 1109"/>
                  <a:gd name="T57" fmla="*/ 7 h 1007"/>
                  <a:gd name="T58" fmla="*/ 424 w 1109"/>
                  <a:gd name="T59" fmla="*/ 4 h 1007"/>
                  <a:gd name="T60" fmla="*/ 375 w 1109"/>
                  <a:gd name="T61" fmla="*/ 4 h 1007"/>
                  <a:gd name="T62" fmla="*/ 358 w 1109"/>
                  <a:gd name="T63" fmla="*/ 7 h 1007"/>
                  <a:gd name="T64" fmla="*/ 351 w 1109"/>
                  <a:gd name="T65" fmla="*/ 4 h 1007"/>
                  <a:gd name="T66" fmla="*/ 334 w 1109"/>
                  <a:gd name="T67" fmla="*/ 4 h 1007"/>
                  <a:gd name="T68" fmla="*/ 313 w 1109"/>
                  <a:gd name="T69" fmla="*/ 7 h 1007"/>
                  <a:gd name="T70" fmla="*/ 305 w 1109"/>
                  <a:gd name="T71" fmla="*/ 4 h 1007"/>
                  <a:gd name="T72" fmla="*/ 290 w 1109"/>
                  <a:gd name="T73" fmla="*/ 4 h 1007"/>
                  <a:gd name="T74" fmla="*/ 277 w 1109"/>
                  <a:gd name="T75" fmla="*/ 7 h 1007"/>
                  <a:gd name="T76" fmla="*/ 268 w 1109"/>
                  <a:gd name="T77" fmla="*/ 2 h 1007"/>
                  <a:gd name="T78" fmla="*/ 215 w 1109"/>
                  <a:gd name="T79" fmla="*/ 5 h 1007"/>
                  <a:gd name="T80" fmla="*/ 207 w 1109"/>
                  <a:gd name="T81" fmla="*/ 5 h 1007"/>
                  <a:gd name="T82" fmla="*/ 176 w 1109"/>
                  <a:gd name="T83" fmla="*/ 93 h 1007"/>
                  <a:gd name="T84" fmla="*/ 165 w 1109"/>
                  <a:gd name="T85" fmla="*/ 91 h 1007"/>
                  <a:gd name="T86" fmla="*/ 146 w 1109"/>
                  <a:gd name="T87" fmla="*/ 94 h 1007"/>
                  <a:gd name="T88" fmla="*/ 139 w 1109"/>
                  <a:gd name="T89" fmla="*/ 96 h 1007"/>
                  <a:gd name="T90" fmla="*/ 125 w 1109"/>
                  <a:gd name="T91" fmla="*/ 93 h 1007"/>
                  <a:gd name="T92" fmla="*/ 113 w 1109"/>
                  <a:gd name="T93" fmla="*/ 94 h 1007"/>
                  <a:gd name="T94" fmla="*/ 105 w 1109"/>
                  <a:gd name="T95" fmla="*/ 96 h 1007"/>
                  <a:gd name="T96" fmla="*/ 94 w 1109"/>
                  <a:gd name="T97" fmla="*/ 90 h 1007"/>
                  <a:gd name="T98" fmla="*/ 85 w 1109"/>
                  <a:gd name="T99" fmla="*/ 96 h 1007"/>
                  <a:gd name="T100" fmla="*/ 64 w 1109"/>
                  <a:gd name="T101" fmla="*/ 93 h 1007"/>
                  <a:gd name="T102" fmla="*/ 55 w 1109"/>
                  <a:gd name="T103" fmla="*/ 94 h 1007"/>
                  <a:gd name="T104" fmla="*/ 48 w 1109"/>
                  <a:gd name="T105" fmla="*/ 96 h 1007"/>
                  <a:gd name="T106" fmla="*/ 32 w 1109"/>
                  <a:gd name="T107" fmla="*/ 93 h 1007"/>
                  <a:gd name="T108" fmla="*/ 9 w 1109"/>
                  <a:gd name="T109" fmla="*/ 94 h 1007"/>
                  <a:gd name="T110" fmla="*/ 1 w 1109"/>
                  <a:gd name="T111" fmla="*/ 96 h 100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09"/>
                  <a:gd name="T169" fmla="*/ 0 h 1007"/>
                  <a:gd name="T170" fmla="*/ 1109 w 1109"/>
                  <a:gd name="T171" fmla="*/ 1007 h 100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09" h="1007">
                    <a:moveTo>
                      <a:pt x="1109" y="1007"/>
                    </a:moveTo>
                    <a:lnTo>
                      <a:pt x="1109" y="905"/>
                    </a:lnTo>
                    <a:lnTo>
                      <a:pt x="1075" y="905"/>
                    </a:lnTo>
                    <a:lnTo>
                      <a:pt x="1074" y="903"/>
                    </a:lnTo>
                    <a:lnTo>
                      <a:pt x="1073" y="902"/>
                    </a:lnTo>
                    <a:lnTo>
                      <a:pt x="1072" y="902"/>
                    </a:lnTo>
                    <a:lnTo>
                      <a:pt x="1070" y="901"/>
                    </a:lnTo>
                    <a:lnTo>
                      <a:pt x="1068" y="902"/>
                    </a:lnTo>
                    <a:lnTo>
                      <a:pt x="1067" y="902"/>
                    </a:lnTo>
                    <a:lnTo>
                      <a:pt x="1066" y="903"/>
                    </a:lnTo>
                    <a:lnTo>
                      <a:pt x="1066" y="905"/>
                    </a:lnTo>
                    <a:lnTo>
                      <a:pt x="1056" y="905"/>
                    </a:lnTo>
                    <a:lnTo>
                      <a:pt x="1056" y="903"/>
                    </a:lnTo>
                    <a:lnTo>
                      <a:pt x="1055" y="902"/>
                    </a:lnTo>
                    <a:lnTo>
                      <a:pt x="1053" y="902"/>
                    </a:lnTo>
                    <a:lnTo>
                      <a:pt x="1052" y="901"/>
                    </a:lnTo>
                    <a:lnTo>
                      <a:pt x="1050" y="902"/>
                    </a:lnTo>
                    <a:lnTo>
                      <a:pt x="1048" y="902"/>
                    </a:lnTo>
                    <a:lnTo>
                      <a:pt x="1048" y="903"/>
                    </a:lnTo>
                    <a:lnTo>
                      <a:pt x="1047" y="905"/>
                    </a:lnTo>
                    <a:lnTo>
                      <a:pt x="1044" y="905"/>
                    </a:lnTo>
                    <a:lnTo>
                      <a:pt x="1043" y="903"/>
                    </a:lnTo>
                    <a:lnTo>
                      <a:pt x="1043" y="902"/>
                    </a:lnTo>
                    <a:lnTo>
                      <a:pt x="1041" y="902"/>
                    </a:lnTo>
                    <a:lnTo>
                      <a:pt x="1039" y="901"/>
                    </a:lnTo>
                    <a:lnTo>
                      <a:pt x="1038" y="902"/>
                    </a:lnTo>
                    <a:lnTo>
                      <a:pt x="1036" y="902"/>
                    </a:lnTo>
                    <a:lnTo>
                      <a:pt x="1035" y="903"/>
                    </a:lnTo>
                    <a:lnTo>
                      <a:pt x="1035" y="905"/>
                    </a:lnTo>
                    <a:lnTo>
                      <a:pt x="1031" y="905"/>
                    </a:lnTo>
                    <a:lnTo>
                      <a:pt x="1031" y="7"/>
                    </a:lnTo>
                    <a:lnTo>
                      <a:pt x="1018" y="7"/>
                    </a:lnTo>
                    <a:lnTo>
                      <a:pt x="1018" y="5"/>
                    </a:lnTo>
                    <a:lnTo>
                      <a:pt x="1017" y="4"/>
                    </a:lnTo>
                    <a:lnTo>
                      <a:pt x="1015" y="4"/>
                    </a:lnTo>
                    <a:lnTo>
                      <a:pt x="1014" y="3"/>
                    </a:lnTo>
                    <a:lnTo>
                      <a:pt x="1012" y="4"/>
                    </a:lnTo>
                    <a:lnTo>
                      <a:pt x="1010" y="4"/>
                    </a:lnTo>
                    <a:lnTo>
                      <a:pt x="1009" y="5"/>
                    </a:lnTo>
                    <a:lnTo>
                      <a:pt x="1009" y="7"/>
                    </a:lnTo>
                    <a:lnTo>
                      <a:pt x="983" y="7"/>
                    </a:lnTo>
                    <a:lnTo>
                      <a:pt x="983" y="5"/>
                    </a:lnTo>
                    <a:lnTo>
                      <a:pt x="982" y="3"/>
                    </a:lnTo>
                    <a:lnTo>
                      <a:pt x="981" y="2"/>
                    </a:lnTo>
                    <a:lnTo>
                      <a:pt x="979" y="1"/>
                    </a:lnTo>
                    <a:lnTo>
                      <a:pt x="977" y="1"/>
                    </a:lnTo>
                    <a:lnTo>
                      <a:pt x="974" y="1"/>
                    </a:lnTo>
                    <a:lnTo>
                      <a:pt x="972" y="1"/>
                    </a:lnTo>
                    <a:lnTo>
                      <a:pt x="970" y="2"/>
                    </a:lnTo>
                    <a:lnTo>
                      <a:pt x="969" y="3"/>
                    </a:lnTo>
                    <a:lnTo>
                      <a:pt x="968" y="5"/>
                    </a:lnTo>
                    <a:lnTo>
                      <a:pt x="968" y="7"/>
                    </a:lnTo>
                    <a:lnTo>
                      <a:pt x="966" y="7"/>
                    </a:lnTo>
                    <a:lnTo>
                      <a:pt x="966" y="5"/>
                    </a:lnTo>
                    <a:lnTo>
                      <a:pt x="965" y="4"/>
                    </a:lnTo>
                    <a:lnTo>
                      <a:pt x="963" y="4"/>
                    </a:lnTo>
                    <a:lnTo>
                      <a:pt x="962" y="3"/>
                    </a:lnTo>
                    <a:lnTo>
                      <a:pt x="960" y="4"/>
                    </a:lnTo>
                    <a:lnTo>
                      <a:pt x="958" y="4"/>
                    </a:lnTo>
                    <a:lnTo>
                      <a:pt x="958" y="5"/>
                    </a:lnTo>
                    <a:lnTo>
                      <a:pt x="957" y="7"/>
                    </a:lnTo>
                    <a:lnTo>
                      <a:pt x="950" y="7"/>
                    </a:lnTo>
                    <a:lnTo>
                      <a:pt x="949" y="5"/>
                    </a:lnTo>
                    <a:lnTo>
                      <a:pt x="948" y="4"/>
                    </a:lnTo>
                    <a:lnTo>
                      <a:pt x="947" y="4"/>
                    </a:lnTo>
                    <a:lnTo>
                      <a:pt x="945" y="3"/>
                    </a:lnTo>
                    <a:lnTo>
                      <a:pt x="943" y="4"/>
                    </a:lnTo>
                    <a:lnTo>
                      <a:pt x="942" y="4"/>
                    </a:lnTo>
                    <a:lnTo>
                      <a:pt x="941" y="5"/>
                    </a:lnTo>
                    <a:lnTo>
                      <a:pt x="941" y="7"/>
                    </a:lnTo>
                    <a:lnTo>
                      <a:pt x="931" y="7"/>
                    </a:lnTo>
                    <a:lnTo>
                      <a:pt x="931" y="5"/>
                    </a:lnTo>
                    <a:lnTo>
                      <a:pt x="930" y="4"/>
                    </a:lnTo>
                    <a:lnTo>
                      <a:pt x="928" y="4"/>
                    </a:lnTo>
                    <a:lnTo>
                      <a:pt x="927" y="3"/>
                    </a:lnTo>
                    <a:lnTo>
                      <a:pt x="925" y="4"/>
                    </a:lnTo>
                    <a:lnTo>
                      <a:pt x="923" y="4"/>
                    </a:lnTo>
                    <a:lnTo>
                      <a:pt x="923" y="5"/>
                    </a:lnTo>
                    <a:lnTo>
                      <a:pt x="922" y="7"/>
                    </a:lnTo>
                    <a:lnTo>
                      <a:pt x="900" y="7"/>
                    </a:lnTo>
                    <a:lnTo>
                      <a:pt x="899" y="5"/>
                    </a:lnTo>
                    <a:lnTo>
                      <a:pt x="898" y="4"/>
                    </a:lnTo>
                    <a:lnTo>
                      <a:pt x="897" y="4"/>
                    </a:lnTo>
                    <a:lnTo>
                      <a:pt x="895" y="3"/>
                    </a:lnTo>
                    <a:lnTo>
                      <a:pt x="893" y="4"/>
                    </a:lnTo>
                    <a:lnTo>
                      <a:pt x="892" y="4"/>
                    </a:lnTo>
                    <a:lnTo>
                      <a:pt x="891" y="5"/>
                    </a:lnTo>
                    <a:lnTo>
                      <a:pt x="891" y="7"/>
                    </a:lnTo>
                    <a:lnTo>
                      <a:pt x="865" y="7"/>
                    </a:lnTo>
                    <a:lnTo>
                      <a:pt x="865" y="5"/>
                    </a:lnTo>
                    <a:lnTo>
                      <a:pt x="864" y="4"/>
                    </a:lnTo>
                    <a:lnTo>
                      <a:pt x="862" y="4"/>
                    </a:lnTo>
                    <a:lnTo>
                      <a:pt x="861" y="3"/>
                    </a:lnTo>
                    <a:lnTo>
                      <a:pt x="859" y="4"/>
                    </a:lnTo>
                    <a:lnTo>
                      <a:pt x="857" y="4"/>
                    </a:lnTo>
                    <a:lnTo>
                      <a:pt x="856" y="5"/>
                    </a:lnTo>
                    <a:lnTo>
                      <a:pt x="856" y="7"/>
                    </a:lnTo>
                    <a:lnTo>
                      <a:pt x="837" y="7"/>
                    </a:lnTo>
                    <a:lnTo>
                      <a:pt x="836" y="5"/>
                    </a:lnTo>
                    <a:lnTo>
                      <a:pt x="836" y="4"/>
                    </a:lnTo>
                    <a:lnTo>
                      <a:pt x="834" y="4"/>
                    </a:lnTo>
                    <a:lnTo>
                      <a:pt x="832" y="3"/>
                    </a:lnTo>
                    <a:lnTo>
                      <a:pt x="831" y="4"/>
                    </a:lnTo>
                    <a:lnTo>
                      <a:pt x="829" y="4"/>
                    </a:lnTo>
                    <a:lnTo>
                      <a:pt x="828" y="5"/>
                    </a:lnTo>
                    <a:lnTo>
                      <a:pt x="828" y="7"/>
                    </a:lnTo>
                    <a:lnTo>
                      <a:pt x="816" y="7"/>
                    </a:lnTo>
                    <a:lnTo>
                      <a:pt x="816" y="5"/>
                    </a:lnTo>
                    <a:lnTo>
                      <a:pt x="815" y="4"/>
                    </a:lnTo>
                    <a:lnTo>
                      <a:pt x="814" y="4"/>
                    </a:lnTo>
                    <a:lnTo>
                      <a:pt x="812" y="3"/>
                    </a:lnTo>
                    <a:lnTo>
                      <a:pt x="810" y="4"/>
                    </a:lnTo>
                    <a:lnTo>
                      <a:pt x="809" y="4"/>
                    </a:lnTo>
                    <a:lnTo>
                      <a:pt x="808" y="5"/>
                    </a:lnTo>
                    <a:lnTo>
                      <a:pt x="807" y="7"/>
                    </a:lnTo>
                    <a:lnTo>
                      <a:pt x="776" y="7"/>
                    </a:lnTo>
                    <a:lnTo>
                      <a:pt x="775" y="5"/>
                    </a:lnTo>
                    <a:lnTo>
                      <a:pt x="775" y="4"/>
                    </a:lnTo>
                    <a:lnTo>
                      <a:pt x="773" y="4"/>
                    </a:lnTo>
                    <a:lnTo>
                      <a:pt x="771" y="3"/>
                    </a:lnTo>
                    <a:lnTo>
                      <a:pt x="770" y="4"/>
                    </a:lnTo>
                    <a:lnTo>
                      <a:pt x="768" y="4"/>
                    </a:lnTo>
                    <a:lnTo>
                      <a:pt x="767" y="5"/>
                    </a:lnTo>
                    <a:lnTo>
                      <a:pt x="767" y="7"/>
                    </a:lnTo>
                    <a:lnTo>
                      <a:pt x="704" y="7"/>
                    </a:lnTo>
                    <a:lnTo>
                      <a:pt x="703" y="5"/>
                    </a:lnTo>
                    <a:lnTo>
                      <a:pt x="702" y="4"/>
                    </a:lnTo>
                    <a:lnTo>
                      <a:pt x="701" y="4"/>
                    </a:lnTo>
                    <a:lnTo>
                      <a:pt x="699" y="3"/>
                    </a:lnTo>
                    <a:lnTo>
                      <a:pt x="697" y="4"/>
                    </a:lnTo>
                    <a:lnTo>
                      <a:pt x="696" y="4"/>
                    </a:lnTo>
                    <a:lnTo>
                      <a:pt x="695" y="5"/>
                    </a:lnTo>
                    <a:lnTo>
                      <a:pt x="695" y="7"/>
                    </a:lnTo>
                    <a:lnTo>
                      <a:pt x="677" y="7"/>
                    </a:lnTo>
                    <a:lnTo>
                      <a:pt x="676" y="5"/>
                    </a:lnTo>
                    <a:lnTo>
                      <a:pt x="675" y="4"/>
                    </a:lnTo>
                    <a:lnTo>
                      <a:pt x="674" y="4"/>
                    </a:lnTo>
                    <a:lnTo>
                      <a:pt x="672" y="3"/>
                    </a:lnTo>
                    <a:lnTo>
                      <a:pt x="671" y="4"/>
                    </a:lnTo>
                    <a:lnTo>
                      <a:pt x="669" y="4"/>
                    </a:lnTo>
                    <a:lnTo>
                      <a:pt x="668" y="5"/>
                    </a:lnTo>
                    <a:lnTo>
                      <a:pt x="668" y="7"/>
                    </a:lnTo>
                    <a:lnTo>
                      <a:pt x="624" y="7"/>
                    </a:lnTo>
                    <a:lnTo>
                      <a:pt x="624" y="5"/>
                    </a:lnTo>
                    <a:lnTo>
                      <a:pt x="622" y="4"/>
                    </a:lnTo>
                    <a:lnTo>
                      <a:pt x="621" y="4"/>
                    </a:lnTo>
                    <a:lnTo>
                      <a:pt x="619" y="3"/>
                    </a:lnTo>
                    <a:lnTo>
                      <a:pt x="618" y="4"/>
                    </a:lnTo>
                    <a:lnTo>
                      <a:pt x="616" y="4"/>
                    </a:lnTo>
                    <a:lnTo>
                      <a:pt x="615" y="5"/>
                    </a:lnTo>
                    <a:lnTo>
                      <a:pt x="615" y="7"/>
                    </a:lnTo>
                    <a:lnTo>
                      <a:pt x="603" y="7"/>
                    </a:lnTo>
                    <a:lnTo>
                      <a:pt x="602" y="5"/>
                    </a:lnTo>
                    <a:lnTo>
                      <a:pt x="601" y="4"/>
                    </a:lnTo>
                    <a:lnTo>
                      <a:pt x="600" y="4"/>
                    </a:lnTo>
                    <a:lnTo>
                      <a:pt x="598" y="3"/>
                    </a:lnTo>
                    <a:lnTo>
                      <a:pt x="596" y="4"/>
                    </a:lnTo>
                    <a:lnTo>
                      <a:pt x="595" y="4"/>
                    </a:lnTo>
                    <a:lnTo>
                      <a:pt x="594" y="5"/>
                    </a:lnTo>
                    <a:lnTo>
                      <a:pt x="593" y="7"/>
                    </a:lnTo>
                    <a:lnTo>
                      <a:pt x="511" y="7"/>
                    </a:lnTo>
                    <a:lnTo>
                      <a:pt x="510" y="5"/>
                    </a:lnTo>
                    <a:lnTo>
                      <a:pt x="510" y="3"/>
                    </a:lnTo>
                    <a:lnTo>
                      <a:pt x="508" y="2"/>
                    </a:lnTo>
                    <a:lnTo>
                      <a:pt x="506" y="1"/>
                    </a:lnTo>
                    <a:lnTo>
                      <a:pt x="504" y="0"/>
                    </a:lnTo>
                    <a:lnTo>
                      <a:pt x="502" y="0"/>
                    </a:lnTo>
                    <a:lnTo>
                      <a:pt x="499" y="0"/>
                    </a:lnTo>
                    <a:lnTo>
                      <a:pt x="497" y="1"/>
                    </a:lnTo>
                    <a:lnTo>
                      <a:pt x="496" y="2"/>
                    </a:lnTo>
                    <a:lnTo>
                      <a:pt x="494" y="3"/>
                    </a:lnTo>
                    <a:lnTo>
                      <a:pt x="493" y="5"/>
                    </a:lnTo>
                    <a:lnTo>
                      <a:pt x="493" y="7"/>
                    </a:lnTo>
                    <a:lnTo>
                      <a:pt x="431" y="7"/>
                    </a:lnTo>
                    <a:lnTo>
                      <a:pt x="431" y="5"/>
                    </a:lnTo>
                    <a:lnTo>
                      <a:pt x="430" y="4"/>
                    </a:lnTo>
                    <a:lnTo>
                      <a:pt x="429" y="4"/>
                    </a:lnTo>
                    <a:lnTo>
                      <a:pt x="427" y="3"/>
                    </a:lnTo>
                    <a:lnTo>
                      <a:pt x="425" y="4"/>
                    </a:lnTo>
                    <a:lnTo>
                      <a:pt x="424" y="4"/>
                    </a:lnTo>
                    <a:lnTo>
                      <a:pt x="423" y="5"/>
                    </a:lnTo>
                    <a:lnTo>
                      <a:pt x="422" y="7"/>
                    </a:lnTo>
                    <a:lnTo>
                      <a:pt x="378" y="7"/>
                    </a:lnTo>
                    <a:lnTo>
                      <a:pt x="378" y="5"/>
                    </a:lnTo>
                    <a:lnTo>
                      <a:pt x="377" y="4"/>
                    </a:lnTo>
                    <a:lnTo>
                      <a:pt x="375" y="4"/>
                    </a:lnTo>
                    <a:lnTo>
                      <a:pt x="374" y="3"/>
                    </a:lnTo>
                    <a:lnTo>
                      <a:pt x="372" y="4"/>
                    </a:lnTo>
                    <a:lnTo>
                      <a:pt x="371" y="4"/>
                    </a:lnTo>
                    <a:lnTo>
                      <a:pt x="370" y="5"/>
                    </a:lnTo>
                    <a:lnTo>
                      <a:pt x="369" y="7"/>
                    </a:lnTo>
                    <a:lnTo>
                      <a:pt x="358" y="7"/>
                    </a:lnTo>
                    <a:lnTo>
                      <a:pt x="358" y="5"/>
                    </a:lnTo>
                    <a:lnTo>
                      <a:pt x="357" y="4"/>
                    </a:lnTo>
                    <a:lnTo>
                      <a:pt x="356" y="4"/>
                    </a:lnTo>
                    <a:lnTo>
                      <a:pt x="354" y="3"/>
                    </a:lnTo>
                    <a:lnTo>
                      <a:pt x="352" y="4"/>
                    </a:lnTo>
                    <a:lnTo>
                      <a:pt x="351" y="4"/>
                    </a:lnTo>
                    <a:lnTo>
                      <a:pt x="350" y="5"/>
                    </a:lnTo>
                    <a:lnTo>
                      <a:pt x="349" y="7"/>
                    </a:lnTo>
                    <a:lnTo>
                      <a:pt x="337" y="7"/>
                    </a:lnTo>
                    <a:lnTo>
                      <a:pt x="336" y="5"/>
                    </a:lnTo>
                    <a:lnTo>
                      <a:pt x="335" y="4"/>
                    </a:lnTo>
                    <a:lnTo>
                      <a:pt x="334" y="4"/>
                    </a:lnTo>
                    <a:lnTo>
                      <a:pt x="332" y="3"/>
                    </a:lnTo>
                    <a:lnTo>
                      <a:pt x="331" y="4"/>
                    </a:lnTo>
                    <a:lnTo>
                      <a:pt x="329" y="4"/>
                    </a:lnTo>
                    <a:lnTo>
                      <a:pt x="328" y="5"/>
                    </a:lnTo>
                    <a:lnTo>
                      <a:pt x="328" y="7"/>
                    </a:lnTo>
                    <a:lnTo>
                      <a:pt x="313" y="7"/>
                    </a:lnTo>
                    <a:lnTo>
                      <a:pt x="313" y="5"/>
                    </a:lnTo>
                    <a:lnTo>
                      <a:pt x="312" y="4"/>
                    </a:lnTo>
                    <a:lnTo>
                      <a:pt x="310" y="4"/>
                    </a:lnTo>
                    <a:lnTo>
                      <a:pt x="309" y="3"/>
                    </a:lnTo>
                    <a:lnTo>
                      <a:pt x="307" y="4"/>
                    </a:lnTo>
                    <a:lnTo>
                      <a:pt x="305" y="4"/>
                    </a:lnTo>
                    <a:lnTo>
                      <a:pt x="305" y="5"/>
                    </a:lnTo>
                    <a:lnTo>
                      <a:pt x="304" y="7"/>
                    </a:lnTo>
                    <a:lnTo>
                      <a:pt x="293" y="7"/>
                    </a:lnTo>
                    <a:lnTo>
                      <a:pt x="293" y="5"/>
                    </a:lnTo>
                    <a:lnTo>
                      <a:pt x="292" y="4"/>
                    </a:lnTo>
                    <a:lnTo>
                      <a:pt x="290" y="4"/>
                    </a:lnTo>
                    <a:lnTo>
                      <a:pt x="288" y="3"/>
                    </a:lnTo>
                    <a:lnTo>
                      <a:pt x="287" y="4"/>
                    </a:lnTo>
                    <a:lnTo>
                      <a:pt x="285" y="4"/>
                    </a:lnTo>
                    <a:lnTo>
                      <a:pt x="284" y="5"/>
                    </a:lnTo>
                    <a:lnTo>
                      <a:pt x="284" y="7"/>
                    </a:lnTo>
                    <a:lnTo>
                      <a:pt x="277" y="7"/>
                    </a:lnTo>
                    <a:lnTo>
                      <a:pt x="277" y="5"/>
                    </a:lnTo>
                    <a:lnTo>
                      <a:pt x="276" y="4"/>
                    </a:lnTo>
                    <a:lnTo>
                      <a:pt x="274" y="3"/>
                    </a:lnTo>
                    <a:lnTo>
                      <a:pt x="273" y="2"/>
                    </a:lnTo>
                    <a:lnTo>
                      <a:pt x="270" y="1"/>
                    </a:lnTo>
                    <a:lnTo>
                      <a:pt x="268" y="2"/>
                    </a:lnTo>
                    <a:lnTo>
                      <a:pt x="266" y="3"/>
                    </a:lnTo>
                    <a:lnTo>
                      <a:pt x="265" y="4"/>
                    </a:lnTo>
                    <a:lnTo>
                      <a:pt x="264" y="5"/>
                    </a:lnTo>
                    <a:lnTo>
                      <a:pt x="264" y="7"/>
                    </a:lnTo>
                    <a:lnTo>
                      <a:pt x="215" y="7"/>
                    </a:lnTo>
                    <a:lnTo>
                      <a:pt x="215" y="5"/>
                    </a:lnTo>
                    <a:lnTo>
                      <a:pt x="214" y="4"/>
                    </a:lnTo>
                    <a:lnTo>
                      <a:pt x="212" y="4"/>
                    </a:lnTo>
                    <a:lnTo>
                      <a:pt x="211" y="3"/>
                    </a:lnTo>
                    <a:lnTo>
                      <a:pt x="209" y="4"/>
                    </a:lnTo>
                    <a:lnTo>
                      <a:pt x="208" y="4"/>
                    </a:lnTo>
                    <a:lnTo>
                      <a:pt x="207" y="5"/>
                    </a:lnTo>
                    <a:lnTo>
                      <a:pt x="206" y="7"/>
                    </a:lnTo>
                    <a:lnTo>
                      <a:pt x="197" y="7"/>
                    </a:lnTo>
                    <a:lnTo>
                      <a:pt x="197" y="96"/>
                    </a:lnTo>
                    <a:lnTo>
                      <a:pt x="178" y="96"/>
                    </a:lnTo>
                    <a:lnTo>
                      <a:pt x="177" y="94"/>
                    </a:lnTo>
                    <a:lnTo>
                      <a:pt x="176" y="93"/>
                    </a:lnTo>
                    <a:lnTo>
                      <a:pt x="175" y="91"/>
                    </a:lnTo>
                    <a:lnTo>
                      <a:pt x="173" y="91"/>
                    </a:lnTo>
                    <a:lnTo>
                      <a:pt x="171" y="90"/>
                    </a:lnTo>
                    <a:lnTo>
                      <a:pt x="169" y="90"/>
                    </a:lnTo>
                    <a:lnTo>
                      <a:pt x="166" y="91"/>
                    </a:lnTo>
                    <a:lnTo>
                      <a:pt x="165" y="91"/>
                    </a:lnTo>
                    <a:lnTo>
                      <a:pt x="163" y="93"/>
                    </a:lnTo>
                    <a:lnTo>
                      <a:pt x="162" y="94"/>
                    </a:lnTo>
                    <a:lnTo>
                      <a:pt x="162" y="96"/>
                    </a:lnTo>
                    <a:lnTo>
                      <a:pt x="148" y="96"/>
                    </a:lnTo>
                    <a:lnTo>
                      <a:pt x="147" y="95"/>
                    </a:lnTo>
                    <a:lnTo>
                      <a:pt x="146" y="94"/>
                    </a:lnTo>
                    <a:lnTo>
                      <a:pt x="145" y="93"/>
                    </a:lnTo>
                    <a:lnTo>
                      <a:pt x="143" y="93"/>
                    </a:lnTo>
                    <a:lnTo>
                      <a:pt x="141" y="93"/>
                    </a:lnTo>
                    <a:lnTo>
                      <a:pt x="140" y="94"/>
                    </a:lnTo>
                    <a:lnTo>
                      <a:pt x="139" y="95"/>
                    </a:lnTo>
                    <a:lnTo>
                      <a:pt x="139" y="96"/>
                    </a:lnTo>
                    <a:lnTo>
                      <a:pt x="131" y="96"/>
                    </a:lnTo>
                    <a:lnTo>
                      <a:pt x="130" y="95"/>
                    </a:lnTo>
                    <a:lnTo>
                      <a:pt x="130" y="94"/>
                    </a:lnTo>
                    <a:lnTo>
                      <a:pt x="128" y="93"/>
                    </a:lnTo>
                    <a:lnTo>
                      <a:pt x="126" y="93"/>
                    </a:lnTo>
                    <a:lnTo>
                      <a:pt x="125" y="93"/>
                    </a:lnTo>
                    <a:lnTo>
                      <a:pt x="123" y="94"/>
                    </a:lnTo>
                    <a:lnTo>
                      <a:pt x="122" y="95"/>
                    </a:lnTo>
                    <a:lnTo>
                      <a:pt x="122" y="96"/>
                    </a:lnTo>
                    <a:lnTo>
                      <a:pt x="114" y="96"/>
                    </a:lnTo>
                    <a:lnTo>
                      <a:pt x="113" y="95"/>
                    </a:lnTo>
                    <a:lnTo>
                      <a:pt x="113" y="94"/>
                    </a:lnTo>
                    <a:lnTo>
                      <a:pt x="111" y="93"/>
                    </a:lnTo>
                    <a:lnTo>
                      <a:pt x="109" y="93"/>
                    </a:lnTo>
                    <a:lnTo>
                      <a:pt x="108" y="93"/>
                    </a:lnTo>
                    <a:lnTo>
                      <a:pt x="106" y="94"/>
                    </a:lnTo>
                    <a:lnTo>
                      <a:pt x="105" y="95"/>
                    </a:lnTo>
                    <a:lnTo>
                      <a:pt x="105" y="96"/>
                    </a:lnTo>
                    <a:lnTo>
                      <a:pt x="100" y="96"/>
                    </a:lnTo>
                    <a:lnTo>
                      <a:pt x="100" y="94"/>
                    </a:lnTo>
                    <a:lnTo>
                      <a:pt x="99" y="93"/>
                    </a:lnTo>
                    <a:lnTo>
                      <a:pt x="98" y="91"/>
                    </a:lnTo>
                    <a:lnTo>
                      <a:pt x="96" y="91"/>
                    </a:lnTo>
                    <a:lnTo>
                      <a:pt x="94" y="90"/>
                    </a:lnTo>
                    <a:lnTo>
                      <a:pt x="91" y="90"/>
                    </a:lnTo>
                    <a:lnTo>
                      <a:pt x="89" y="91"/>
                    </a:lnTo>
                    <a:lnTo>
                      <a:pt x="87" y="91"/>
                    </a:lnTo>
                    <a:lnTo>
                      <a:pt x="86" y="93"/>
                    </a:lnTo>
                    <a:lnTo>
                      <a:pt x="85" y="94"/>
                    </a:lnTo>
                    <a:lnTo>
                      <a:pt x="85" y="96"/>
                    </a:lnTo>
                    <a:lnTo>
                      <a:pt x="70" y="96"/>
                    </a:lnTo>
                    <a:lnTo>
                      <a:pt x="70" y="95"/>
                    </a:lnTo>
                    <a:lnTo>
                      <a:pt x="69" y="94"/>
                    </a:lnTo>
                    <a:lnTo>
                      <a:pt x="67" y="93"/>
                    </a:lnTo>
                    <a:lnTo>
                      <a:pt x="66" y="93"/>
                    </a:lnTo>
                    <a:lnTo>
                      <a:pt x="64" y="93"/>
                    </a:lnTo>
                    <a:lnTo>
                      <a:pt x="62" y="94"/>
                    </a:lnTo>
                    <a:lnTo>
                      <a:pt x="61" y="95"/>
                    </a:lnTo>
                    <a:lnTo>
                      <a:pt x="61" y="96"/>
                    </a:lnTo>
                    <a:lnTo>
                      <a:pt x="57" y="96"/>
                    </a:lnTo>
                    <a:lnTo>
                      <a:pt x="56" y="95"/>
                    </a:lnTo>
                    <a:lnTo>
                      <a:pt x="55" y="94"/>
                    </a:lnTo>
                    <a:lnTo>
                      <a:pt x="54" y="93"/>
                    </a:lnTo>
                    <a:lnTo>
                      <a:pt x="52" y="93"/>
                    </a:lnTo>
                    <a:lnTo>
                      <a:pt x="50" y="93"/>
                    </a:lnTo>
                    <a:lnTo>
                      <a:pt x="49" y="94"/>
                    </a:lnTo>
                    <a:lnTo>
                      <a:pt x="48" y="95"/>
                    </a:lnTo>
                    <a:lnTo>
                      <a:pt x="48" y="96"/>
                    </a:lnTo>
                    <a:lnTo>
                      <a:pt x="38" y="96"/>
                    </a:lnTo>
                    <a:lnTo>
                      <a:pt x="37" y="95"/>
                    </a:lnTo>
                    <a:lnTo>
                      <a:pt x="36" y="94"/>
                    </a:lnTo>
                    <a:lnTo>
                      <a:pt x="35" y="93"/>
                    </a:lnTo>
                    <a:lnTo>
                      <a:pt x="33" y="93"/>
                    </a:lnTo>
                    <a:lnTo>
                      <a:pt x="32" y="93"/>
                    </a:lnTo>
                    <a:lnTo>
                      <a:pt x="30" y="94"/>
                    </a:lnTo>
                    <a:lnTo>
                      <a:pt x="29" y="95"/>
                    </a:lnTo>
                    <a:lnTo>
                      <a:pt x="29" y="96"/>
                    </a:lnTo>
                    <a:lnTo>
                      <a:pt x="10" y="96"/>
                    </a:lnTo>
                    <a:lnTo>
                      <a:pt x="10" y="95"/>
                    </a:lnTo>
                    <a:lnTo>
                      <a:pt x="9" y="94"/>
                    </a:lnTo>
                    <a:lnTo>
                      <a:pt x="8" y="93"/>
                    </a:lnTo>
                    <a:lnTo>
                      <a:pt x="6" y="93"/>
                    </a:lnTo>
                    <a:lnTo>
                      <a:pt x="4" y="93"/>
                    </a:lnTo>
                    <a:lnTo>
                      <a:pt x="3" y="94"/>
                    </a:lnTo>
                    <a:lnTo>
                      <a:pt x="2" y="95"/>
                    </a:lnTo>
                    <a:lnTo>
                      <a:pt x="1" y="96"/>
                    </a:lnTo>
                    <a:lnTo>
                      <a:pt x="0" y="96"/>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697" name="Freeform 929"/>
              <p:cNvSpPr>
                <a:spLocks/>
              </p:cNvSpPr>
              <p:nvPr/>
            </p:nvSpPr>
            <p:spPr bwMode="auto">
              <a:xfrm>
                <a:off x="3916" y="2486"/>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8" name="Freeform 930"/>
              <p:cNvSpPr>
                <a:spLocks/>
              </p:cNvSpPr>
              <p:nvPr/>
            </p:nvSpPr>
            <p:spPr bwMode="auto">
              <a:xfrm>
                <a:off x="2801" y="1571"/>
                <a:ext cx="13" cy="10"/>
              </a:xfrm>
              <a:custGeom>
                <a:avLst/>
                <a:gdLst>
                  <a:gd name="T0" fmla="*/ 12 w 13"/>
                  <a:gd name="T1" fmla="*/ 10 h 10"/>
                  <a:gd name="T2" fmla="*/ 0 w 13"/>
                  <a:gd name="T3" fmla="*/ 5 h 10"/>
                  <a:gd name="T4" fmla="*/ 12 w 13"/>
                  <a:gd name="T5" fmla="*/ 0 h 10"/>
                  <a:gd name="T6" fmla="*/ 13 w 13"/>
                  <a:gd name="T7" fmla="*/ 3 h 10"/>
                  <a:gd name="T8" fmla="*/ 13 w 13"/>
                  <a:gd name="T9" fmla="*/ 5 h 10"/>
                  <a:gd name="T10" fmla="*/ 13 w 13"/>
                  <a:gd name="T11" fmla="*/ 7 h 10"/>
                  <a:gd name="T12" fmla="*/ 12 w 13"/>
                  <a:gd name="T13" fmla="*/ 1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2" y="10"/>
                    </a:moveTo>
                    <a:lnTo>
                      <a:pt x="0" y="5"/>
                    </a:lnTo>
                    <a:lnTo>
                      <a:pt x="12" y="0"/>
                    </a:lnTo>
                    <a:lnTo>
                      <a:pt x="13" y="3"/>
                    </a:lnTo>
                    <a:lnTo>
                      <a:pt x="13" y="5"/>
                    </a:lnTo>
                    <a:lnTo>
                      <a:pt x="13" y="7"/>
                    </a:lnTo>
                    <a:lnTo>
                      <a:pt x="1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699" name="Rectangle 931"/>
              <p:cNvSpPr>
                <a:spLocks noChangeArrowheads="1"/>
              </p:cNvSpPr>
              <p:nvPr/>
            </p:nvSpPr>
            <p:spPr bwMode="auto">
              <a:xfrm>
                <a:off x="3840" y="1568"/>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5700" name="Rectangle 932"/>
              <p:cNvSpPr>
                <a:spLocks noChangeArrowheads="1"/>
              </p:cNvSpPr>
              <p:nvPr/>
            </p:nvSpPr>
            <p:spPr bwMode="auto">
              <a:xfrm>
                <a:off x="3838" y="1568"/>
                <a:ext cx="8" cy="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 b="0">
                    <a:solidFill>
                      <a:srgbClr val="000000"/>
                    </a:solidFill>
                  </a:rPr>
                  <a:t>1</a:t>
                </a:r>
                <a:endParaRPr lang="en-US">
                  <a:solidFill>
                    <a:srgbClr val="FF0000"/>
                  </a:solidFill>
                </a:endParaRPr>
              </a:p>
            </p:txBody>
          </p:sp>
          <p:sp>
            <p:nvSpPr>
              <p:cNvPr id="25701" name="Freeform 933"/>
              <p:cNvSpPr>
                <a:spLocks/>
              </p:cNvSpPr>
              <p:nvPr/>
            </p:nvSpPr>
            <p:spPr bwMode="auto">
              <a:xfrm>
                <a:off x="2155" y="1279"/>
                <a:ext cx="434" cy="166"/>
              </a:xfrm>
              <a:custGeom>
                <a:avLst/>
                <a:gdLst>
                  <a:gd name="T0" fmla="*/ 0 w 434"/>
                  <a:gd name="T1" fmla="*/ 44 h 166"/>
                  <a:gd name="T2" fmla="*/ 29 w 434"/>
                  <a:gd name="T3" fmla="*/ 43 h 166"/>
                  <a:gd name="T4" fmla="*/ 32 w 434"/>
                  <a:gd name="T5" fmla="*/ 41 h 166"/>
                  <a:gd name="T6" fmla="*/ 35 w 434"/>
                  <a:gd name="T7" fmla="*/ 41 h 166"/>
                  <a:gd name="T8" fmla="*/ 38 w 434"/>
                  <a:gd name="T9" fmla="*/ 43 h 166"/>
                  <a:gd name="T10" fmla="*/ 49 w 434"/>
                  <a:gd name="T11" fmla="*/ 44 h 166"/>
                  <a:gd name="T12" fmla="*/ 50 w 434"/>
                  <a:gd name="T13" fmla="*/ 42 h 166"/>
                  <a:gd name="T14" fmla="*/ 54 w 434"/>
                  <a:gd name="T15" fmla="*/ 41 h 166"/>
                  <a:gd name="T16" fmla="*/ 57 w 434"/>
                  <a:gd name="T17" fmla="*/ 42 h 166"/>
                  <a:gd name="T18" fmla="*/ 58 w 434"/>
                  <a:gd name="T19" fmla="*/ 44 h 166"/>
                  <a:gd name="T20" fmla="*/ 71 w 434"/>
                  <a:gd name="T21" fmla="*/ 43 h 166"/>
                  <a:gd name="T22" fmla="*/ 74 w 434"/>
                  <a:gd name="T23" fmla="*/ 40 h 166"/>
                  <a:gd name="T24" fmla="*/ 78 w 434"/>
                  <a:gd name="T25" fmla="*/ 38 h 166"/>
                  <a:gd name="T26" fmla="*/ 82 w 434"/>
                  <a:gd name="T27" fmla="*/ 39 h 166"/>
                  <a:gd name="T28" fmla="*/ 86 w 434"/>
                  <a:gd name="T29" fmla="*/ 41 h 166"/>
                  <a:gd name="T30" fmla="*/ 87 w 434"/>
                  <a:gd name="T31" fmla="*/ 44 h 166"/>
                  <a:gd name="T32" fmla="*/ 102 w 434"/>
                  <a:gd name="T33" fmla="*/ 43 h 166"/>
                  <a:gd name="T34" fmla="*/ 105 w 434"/>
                  <a:gd name="T35" fmla="*/ 41 h 166"/>
                  <a:gd name="T36" fmla="*/ 108 w 434"/>
                  <a:gd name="T37" fmla="*/ 41 h 166"/>
                  <a:gd name="T38" fmla="*/ 110 w 434"/>
                  <a:gd name="T39" fmla="*/ 43 h 166"/>
                  <a:gd name="T40" fmla="*/ 130 w 434"/>
                  <a:gd name="T41" fmla="*/ 44 h 166"/>
                  <a:gd name="T42" fmla="*/ 131 w 434"/>
                  <a:gd name="T43" fmla="*/ 42 h 166"/>
                  <a:gd name="T44" fmla="*/ 134 w 434"/>
                  <a:gd name="T45" fmla="*/ 41 h 166"/>
                  <a:gd name="T46" fmla="*/ 137 w 434"/>
                  <a:gd name="T47" fmla="*/ 42 h 166"/>
                  <a:gd name="T48" fmla="*/ 138 w 434"/>
                  <a:gd name="T49" fmla="*/ 44 h 166"/>
                  <a:gd name="T50" fmla="*/ 196 w 434"/>
                  <a:gd name="T51" fmla="*/ 43 h 166"/>
                  <a:gd name="T52" fmla="*/ 198 w 434"/>
                  <a:gd name="T53" fmla="*/ 41 h 166"/>
                  <a:gd name="T54" fmla="*/ 202 w 434"/>
                  <a:gd name="T55" fmla="*/ 41 h 166"/>
                  <a:gd name="T56" fmla="*/ 204 w 434"/>
                  <a:gd name="T57" fmla="*/ 43 h 166"/>
                  <a:gd name="T58" fmla="*/ 346 w 434"/>
                  <a:gd name="T59" fmla="*/ 44 h 166"/>
                  <a:gd name="T60" fmla="*/ 347 w 434"/>
                  <a:gd name="T61" fmla="*/ 42 h 166"/>
                  <a:gd name="T62" fmla="*/ 350 w 434"/>
                  <a:gd name="T63" fmla="*/ 41 h 166"/>
                  <a:gd name="T64" fmla="*/ 353 w 434"/>
                  <a:gd name="T65" fmla="*/ 42 h 166"/>
                  <a:gd name="T66" fmla="*/ 355 w 434"/>
                  <a:gd name="T67" fmla="*/ 44 h 166"/>
                  <a:gd name="T68" fmla="*/ 368 w 434"/>
                  <a:gd name="T69" fmla="*/ 43 h 166"/>
                  <a:gd name="T70" fmla="*/ 370 w 434"/>
                  <a:gd name="T71" fmla="*/ 41 h 166"/>
                  <a:gd name="T72" fmla="*/ 374 w 434"/>
                  <a:gd name="T73" fmla="*/ 41 h 166"/>
                  <a:gd name="T74" fmla="*/ 376 w 434"/>
                  <a:gd name="T75" fmla="*/ 43 h 166"/>
                  <a:gd name="T76" fmla="*/ 434 w 434"/>
                  <a:gd name="T77" fmla="*/ 44 h 16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4"/>
                  <a:gd name="T118" fmla="*/ 0 h 166"/>
                  <a:gd name="T119" fmla="*/ 434 w 434"/>
                  <a:gd name="T120" fmla="*/ 166 h 16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4" h="166">
                    <a:moveTo>
                      <a:pt x="0" y="0"/>
                    </a:moveTo>
                    <a:lnTo>
                      <a:pt x="0" y="44"/>
                    </a:lnTo>
                    <a:lnTo>
                      <a:pt x="29" y="44"/>
                    </a:lnTo>
                    <a:lnTo>
                      <a:pt x="29" y="43"/>
                    </a:lnTo>
                    <a:lnTo>
                      <a:pt x="30" y="42"/>
                    </a:lnTo>
                    <a:lnTo>
                      <a:pt x="32" y="41"/>
                    </a:lnTo>
                    <a:lnTo>
                      <a:pt x="33" y="41"/>
                    </a:lnTo>
                    <a:lnTo>
                      <a:pt x="35" y="41"/>
                    </a:lnTo>
                    <a:lnTo>
                      <a:pt x="37" y="42"/>
                    </a:lnTo>
                    <a:lnTo>
                      <a:pt x="38" y="43"/>
                    </a:lnTo>
                    <a:lnTo>
                      <a:pt x="38" y="44"/>
                    </a:lnTo>
                    <a:lnTo>
                      <a:pt x="49" y="44"/>
                    </a:lnTo>
                    <a:lnTo>
                      <a:pt x="50" y="43"/>
                    </a:lnTo>
                    <a:lnTo>
                      <a:pt x="50" y="42"/>
                    </a:lnTo>
                    <a:lnTo>
                      <a:pt x="52" y="41"/>
                    </a:lnTo>
                    <a:lnTo>
                      <a:pt x="54" y="41"/>
                    </a:lnTo>
                    <a:lnTo>
                      <a:pt x="55" y="41"/>
                    </a:lnTo>
                    <a:lnTo>
                      <a:pt x="57" y="42"/>
                    </a:lnTo>
                    <a:lnTo>
                      <a:pt x="58" y="43"/>
                    </a:lnTo>
                    <a:lnTo>
                      <a:pt x="58" y="44"/>
                    </a:lnTo>
                    <a:lnTo>
                      <a:pt x="71" y="44"/>
                    </a:lnTo>
                    <a:lnTo>
                      <a:pt x="71" y="43"/>
                    </a:lnTo>
                    <a:lnTo>
                      <a:pt x="72" y="41"/>
                    </a:lnTo>
                    <a:lnTo>
                      <a:pt x="74" y="40"/>
                    </a:lnTo>
                    <a:lnTo>
                      <a:pt x="76" y="39"/>
                    </a:lnTo>
                    <a:lnTo>
                      <a:pt x="78" y="38"/>
                    </a:lnTo>
                    <a:lnTo>
                      <a:pt x="80" y="38"/>
                    </a:lnTo>
                    <a:lnTo>
                      <a:pt x="82" y="39"/>
                    </a:lnTo>
                    <a:lnTo>
                      <a:pt x="85" y="40"/>
                    </a:lnTo>
                    <a:lnTo>
                      <a:pt x="86" y="41"/>
                    </a:lnTo>
                    <a:lnTo>
                      <a:pt x="87" y="43"/>
                    </a:lnTo>
                    <a:lnTo>
                      <a:pt x="87" y="44"/>
                    </a:lnTo>
                    <a:lnTo>
                      <a:pt x="102" y="44"/>
                    </a:lnTo>
                    <a:lnTo>
                      <a:pt x="102" y="43"/>
                    </a:lnTo>
                    <a:lnTo>
                      <a:pt x="103" y="42"/>
                    </a:lnTo>
                    <a:lnTo>
                      <a:pt x="105" y="41"/>
                    </a:lnTo>
                    <a:lnTo>
                      <a:pt x="106" y="41"/>
                    </a:lnTo>
                    <a:lnTo>
                      <a:pt x="108" y="41"/>
                    </a:lnTo>
                    <a:lnTo>
                      <a:pt x="110" y="42"/>
                    </a:lnTo>
                    <a:lnTo>
                      <a:pt x="110" y="43"/>
                    </a:lnTo>
                    <a:lnTo>
                      <a:pt x="111" y="44"/>
                    </a:lnTo>
                    <a:lnTo>
                      <a:pt x="130" y="44"/>
                    </a:lnTo>
                    <a:lnTo>
                      <a:pt x="130" y="43"/>
                    </a:lnTo>
                    <a:lnTo>
                      <a:pt x="131" y="42"/>
                    </a:lnTo>
                    <a:lnTo>
                      <a:pt x="132" y="41"/>
                    </a:lnTo>
                    <a:lnTo>
                      <a:pt x="134" y="41"/>
                    </a:lnTo>
                    <a:lnTo>
                      <a:pt x="136" y="41"/>
                    </a:lnTo>
                    <a:lnTo>
                      <a:pt x="137" y="42"/>
                    </a:lnTo>
                    <a:lnTo>
                      <a:pt x="138" y="43"/>
                    </a:lnTo>
                    <a:lnTo>
                      <a:pt x="138" y="44"/>
                    </a:lnTo>
                    <a:lnTo>
                      <a:pt x="195" y="44"/>
                    </a:lnTo>
                    <a:lnTo>
                      <a:pt x="196" y="43"/>
                    </a:lnTo>
                    <a:lnTo>
                      <a:pt x="197" y="42"/>
                    </a:lnTo>
                    <a:lnTo>
                      <a:pt x="198" y="41"/>
                    </a:lnTo>
                    <a:lnTo>
                      <a:pt x="200" y="41"/>
                    </a:lnTo>
                    <a:lnTo>
                      <a:pt x="202" y="41"/>
                    </a:lnTo>
                    <a:lnTo>
                      <a:pt x="203" y="42"/>
                    </a:lnTo>
                    <a:lnTo>
                      <a:pt x="204" y="43"/>
                    </a:lnTo>
                    <a:lnTo>
                      <a:pt x="204" y="44"/>
                    </a:lnTo>
                    <a:lnTo>
                      <a:pt x="346" y="44"/>
                    </a:lnTo>
                    <a:lnTo>
                      <a:pt x="346" y="43"/>
                    </a:lnTo>
                    <a:lnTo>
                      <a:pt x="347" y="42"/>
                    </a:lnTo>
                    <a:lnTo>
                      <a:pt x="348" y="41"/>
                    </a:lnTo>
                    <a:lnTo>
                      <a:pt x="350" y="41"/>
                    </a:lnTo>
                    <a:lnTo>
                      <a:pt x="352" y="41"/>
                    </a:lnTo>
                    <a:lnTo>
                      <a:pt x="353" y="42"/>
                    </a:lnTo>
                    <a:lnTo>
                      <a:pt x="354" y="43"/>
                    </a:lnTo>
                    <a:lnTo>
                      <a:pt x="355" y="44"/>
                    </a:lnTo>
                    <a:lnTo>
                      <a:pt x="367" y="44"/>
                    </a:lnTo>
                    <a:lnTo>
                      <a:pt x="368" y="43"/>
                    </a:lnTo>
                    <a:lnTo>
                      <a:pt x="369" y="42"/>
                    </a:lnTo>
                    <a:lnTo>
                      <a:pt x="370" y="41"/>
                    </a:lnTo>
                    <a:lnTo>
                      <a:pt x="372" y="41"/>
                    </a:lnTo>
                    <a:lnTo>
                      <a:pt x="374" y="41"/>
                    </a:lnTo>
                    <a:lnTo>
                      <a:pt x="375" y="42"/>
                    </a:lnTo>
                    <a:lnTo>
                      <a:pt x="376" y="43"/>
                    </a:lnTo>
                    <a:lnTo>
                      <a:pt x="376" y="44"/>
                    </a:lnTo>
                    <a:lnTo>
                      <a:pt x="434" y="44"/>
                    </a:lnTo>
                    <a:lnTo>
                      <a:pt x="434" y="166"/>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02" name="Freeform 934"/>
              <p:cNvSpPr>
                <a:spLocks/>
              </p:cNvSpPr>
              <p:nvPr/>
            </p:nvSpPr>
            <p:spPr bwMode="auto">
              <a:xfrm>
                <a:off x="2149" y="1270"/>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3" name="Freeform 935"/>
              <p:cNvSpPr>
                <a:spLocks/>
              </p:cNvSpPr>
              <p:nvPr/>
            </p:nvSpPr>
            <p:spPr bwMode="auto">
              <a:xfrm>
                <a:off x="4046" y="1075"/>
                <a:ext cx="288" cy="1087"/>
              </a:xfrm>
              <a:custGeom>
                <a:avLst/>
                <a:gdLst>
                  <a:gd name="T0" fmla="*/ 288 w 288"/>
                  <a:gd name="T1" fmla="*/ 1087 h 1087"/>
                  <a:gd name="T2" fmla="*/ 288 w 288"/>
                  <a:gd name="T3" fmla="*/ 386 h 1087"/>
                  <a:gd name="T4" fmla="*/ 188 w 288"/>
                  <a:gd name="T5" fmla="*/ 386 h 1087"/>
                  <a:gd name="T6" fmla="*/ 188 w 288"/>
                  <a:gd name="T7" fmla="*/ 385 h 1087"/>
                  <a:gd name="T8" fmla="*/ 187 w 288"/>
                  <a:gd name="T9" fmla="*/ 384 h 1087"/>
                  <a:gd name="T10" fmla="*/ 186 w 288"/>
                  <a:gd name="T11" fmla="*/ 383 h 1087"/>
                  <a:gd name="T12" fmla="*/ 184 w 288"/>
                  <a:gd name="T13" fmla="*/ 383 h 1087"/>
                  <a:gd name="T14" fmla="*/ 182 w 288"/>
                  <a:gd name="T15" fmla="*/ 383 h 1087"/>
                  <a:gd name="T16" fmla="*/ 181 w 288"/>
                  <a:gd name="T17" fmla="*/ 384 h 1087"/>
                  <a:gd name="T18" fmla="*/ 180 w 288"/>
                  <a:gd name="T19" fmla="*/ 385 h 1087"/>
                  <a:gd name="T20" fmla="*/ 179 w 288"/>
                  <a:gd name="T21" fmla="*/ 386 h 1087"/>
                  <a:gd name="T22" fmla="*/ 178 w 288"/>
                  <a:gd name="T23" fmla="*/ 386 h 1087"/>
                  <a:gd name="T24" fmla="*/ 178 w 288"/>
                  <a:gd name="T25" fmla="*/ 385 h 1087"/>
                  <a:gd name="T26" fmla="*/ 176 w 288"/>
                  <a:gd name="T27" fmla="*/ 384 h 1087"/>
                  <a:gd name="T28" fmla="*/ 175 w 288"/>
                  <a:gd name="T29" fmla="*/ 383 h 1087"/>
                  <a:gd name="T30" fmla="*/ 173 w 288"/>
                  <a:gd name="T31" fmla="*/ 383 h 1087"/>
                  <a:gd name="T32" fmla="*/ 172 w 288"/>
                  <a:gd name="T33" fmla="*/ 383 h 1087"/>
                  <a:gd name="T34" fmla="*/ 170 w 288"/>
                  <a:gd name="T35" fmla="*/ 384 h 1087"/>
                  <a:gd name="T36" fmla="*/ 169 w 288"/>
                  <a:gd name="T37" fmla="*/ 385 h 1087"/>
                  <a:gd name="T38" fmla="*/ 169 w 288"/>
                  <a:gd name="T39" fmla="*/ 386 h 1087"/>
                  <a:gd name="T40" fmla="*/ 151 w 288"/>
                  <a:gd name="T41" fmla="*/ 386 h 1087"/>
                  <a:gd name="T42" fmla="*/ 150 w 288"/>
                  <a:gd name="T43" fmla="*/ 385 h 1087"/>
                  <a:gd name="T44" fmla="*/ 149 w 288"/>
                  <a:gd name="T45" fmla="*/ 384 h 1087"/>
                  <a:gd name="T46" fmla="*/ 148 w 288"/>
                  <a:gd name="T47" fmla="*/ 383 h 1087"/>
                  <a:gd name="T48" fmla="*/ 146 w 288"/>
                  <a:gd name="T49" fmla="*/ 383 h 1087"/>
                  <a:gd name="T50" fmla="*/ 145 w 288"/>
                  <a:gd name="T51" fmla="*/ 383 h 1087"/>
                  <a:gd name="T52" fmla="*/ 143 w 288"/>
                  <a:gd name="T53" fmla="*/ 384 h 1087"/>
                  <a:gd name="T54" fmla="*/ 142 w 288"/>
                  <a:gd name="T55" fmla="*/ 385 h 1087"/>
                  <a:gd name="T56" fmla="*/ 142 w 288"/>
                  <a:gd name="T57" fmla="*/ 386 h 1087"/>
                  <a:gd name="T58" fmla="*/ 64 w 288"/>
                  <a:gd name="T59" fmla="*/ 386 h 1087"/>
                  <a:gd name="T60" fmla="*/ 64 w 288"/>
                  <a:gd name="T61" fmla="*/ 385 h 1087"/>
                  <a:gd name="T62" fmla="*/ 63 w 288"/>
                  <a:gd name="T63" fmla="*/ 384 h 1087"/>
                  <a:gd name="T64" fmla="*/ 62 w 288"/>
                  <a:gd name="T65" fmla="*/ 383 h 1087"/>
                  <a:gd name="T66" fmla="*/ 60 w 288"/>
                  <a:gd name="T67" fmla="*/ 383 h 1087"/>
                  <a:gd name="T68" fmla="*/ 58 w 288"/>
                  <a:gd name="T69" fmla="*/ 383 h 1087"/>
                  <a:gd name="T70" fmla="*/ 57 w 288"/>
                  <a:gd name="T71" fmla="*/ 384 h 1087"/>
                  <a:gd name="T72" fmla="*/ 56 w 288"/>
                  <a:gd name="T73" fmla="*/ 385 h 1087"/>
                  <a:gd name="T74" fmla="*/ 55 w 288"/>
                  <a:gd name="T75" fmla="*/ 386 h 1087"/>
                  <a:gd name="T76" fmla="*/ 11 w 288"/>
                  <a:gd name="T77" fmla="*/ 386 h 1087"/>
                  <a:gd name="T78" fmla="*/ 11 w 288"/>
                  <a:gd name="T79" fmla="*/ 0 h 1087"/>
                  <a:gd name="T80" fmla="*/ 0 w 288"/>
                  <a:gd name="T81" fmla="*/ 0 h 10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88"/>
                  <a:gd name="T124" fmla="*/ 0 h 1087"/>
                  <a:gd name="T125" fmla="*/ 288 w 288"/>
                  <a:gd name="T126" fmla="*/ 1087 h 108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88" h="1087">
                    <a:moveTo>
                      <a:pt x="288" y="1087"/>
                    </a:moveTo>
                    <a:lnTo>
                      <a:pt x="288" y="386"/>
                    </a:lnTo>
                    <a:lnTo>
                      <a:pt x="188" y="386"/>
                    </a:lnTo>
                    <a:lnTo>
                      <a:pt x="188" y="385"/>
                    </a:lnTo>
                    <a:lnTo>
                      <a:pt x="187" y="384"/>
                    </a:lnTo>
                    <a:lnTo>
                      <a:pt x="186" y="383"/>
                    </a:lnTo>
                    <a:lnTo>
                      <a:pt x="184" y="383"/>
                    </a:lnTo>
                    <a:lnTo>
                      <a:pt x="182" y="383"/>
                    </a:lnTo>
                    <a:lnTo>
                      <a:pt x="181" y="384"/>
                    </a:lnTo>
                    <a:lnTo>
                      <a:pt x="180" y="385"/>
                    </a:lnTo>
                    <a:lnTo>
                      <a:pt x="179" y="386"/>
                    </a:lnTo>
                    <a:lnTo>
                      <a:pt x="178" y="386"/>
                    </a:lnTo>
                    <a:lnTo>
                      <a:pt x="178" y="385"/>
                    </a:lnTo>
                    <a:lnTo>
                      <a:pt x="176" y="384"/>
                    </a:lnTo>
                    <a:lnTo>
                      <a:pt x="175" y="383"/>
                    </a:lnTo>
                    <a:lnTo>
                      <a:pt x="173" y="383"/>
                    </a:lnTo>
                    <a:lnTo>
                      <a:pt x="172" y="383"/>
                    </a:lnTo>
                    <a:lnTo>
                      <a:pt x="170" y="384"/>
                    </a:lnTo>
                    <a:lnTo>
                      <a:pt x="169" y="385"/>
                    </a:lnTo>
                    <a:lnTo>
                      <a:pt x="169" y="386"/>
                    </a:lnTo>
                    <a:lnTo>
                      <a:pt x="151" y="386"/>
                    </a:lnTo>
                    <a:lnTo>
                      <a:pt x="150" y="385"/>
                    </a:lnTo>
                    <a:lnTo>
                      <a:pt x="149" y="384"/>
                    </a:lnTo>
                    <a:lnTo>
                      <a:pt x="148" y="383"/>
                    </a:lnTo>
                    <a:lnTo>
                      <a:pt x="146" y="383"/>
                    </a:lnTo>
                    <a:lnTo>
                      <a:pt x="145" y="383"/>
                    </a:lnTo>
                    <a:lnTo>
                      <a:pt x="143" y="384"/>
                    </a:lnTo>
                    <a:lnTo>
                      <a:pt x="142" y="385"/>
                    </a:lnTo>
                    <a:lnTo>
                      <a:pt x="142" y="386"/>
                    </a:lnTo>
                    <a:lnTo>
                      <a:pt x="64" y="386"/>
                    </a:lnTo>
                    <a:lnTo>
                      <a:pt x="64" y="385"/>
                    </a:lnTo>
                    <a:lnTo>
                      <a:pt x="63" y="384"/>
                    </a:lnTo>
                    <a:lnTo>
                      <a:pt x="62" y="383"/>
                    </a:lnTo>
                    <a:lnTo>
                      <a:pt x="60" y="383"/>
                    </a:lnTo>
                    <a:lnTo>
                      <a:pt x="58" y="383"/>
                    </a:lnTo>
                    <a:lnTo>
                      <a:pt x="57" y="384"/>
                    </a:lnTo>
                    <a:lnTo>
                      <a:pt x="56" y="385"/>
                    </a:lnTo>
                    <a:lnTo>
                      <a:pt x="55" y="386"/>
                    </a:lnTo>
                    <a:lnTo>
                      <a:pt x="11" y="386"/>
                    </a:lnTo>
                    <a:lnTo>
                      <a:pt x="11" y="0"/>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04" name="Freeform 936"/>
              <p:cNvSpPr>
                <a:spLocks/>
              </p:cNvSpPr>
              <p:nvPr/>
            </p:nvSpPr>
            <p:spPr bwMode="auto">
              <a:xfrm>
                <a:off x="4328" y="2161"/>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5" name="Freeform 937"/>
              <p:cNvSpPr>
                <a:spLocks/>
              </p:cNvSpPr>
              <p:nvPr/>
            </p:nvSpPr>
            <p:spPr bwMode="auto">
              <a:xfrm>
                <a:off x="4034" y="1071"/>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6" name="Freeform 938"/>
              <p:cNvSpPr>
                <a:spLocks/>
              </p:cNvSpPr>
              <p:nvPr/>
            </p:nvSpPr>
            <p:spPr bwMode="auto">
              <a:xfrm>
                <a:off x="2627" y="1025"/>
                <a:ext cx="1129" cy="411"/>
              </a:xfrm>
              <a:custGeom>
                <a:avLst/>
                <a:gdLst>
                  <a:gd name="T0" fmla="*/ 1120 w 1129"/>
                  <a:gd name="T1" fmla="*/ 2 h 411"/>
                  <a:gd name="T2" fmla="*/ 1116 w 1129"/>
                  <a:gd name="T3" fmla="*/ 0 h 411"/>
                  <a:gd name="T4" fmla="*/ 1112 w 1129"/>
                  <a:gd name="T5" fmla="*/ 2 h 411"/>
                  <a:gd name="T6" fmla="*/ 1106 w 1129"/>
                  <a:gd name="T7" fmla="*/ 2 h 411"/>
                  <a:gd name="T8" fmla="*/ 1102 w 1129"/>
                  <a:gd name="T9" fmla="*/ 0 h 411"/>
                  <a:gd name="T10" fmla="*/ 1098 w 1129"/>
                  <a:gd name="T11" fmla="*/ 2 h 411"/>
                  <a:gd name="T12" fmla="*/ 810 w 1129"/>
                  <a:gd name="T13" fmla="*/ 2 h 411"/>
                  <a:gd name="T14" fmla="*/ 805 w 1129"/>
                  <a:gd name="T15" fmla="*/ 0 h 411"/>
                  <a:gd name="T16" fmla="*/ 801 w 1129"/>
                  <a:gd name="T17" fmla="*/ 2 h 411"/>
                  <a:gd name="T18" fmla="*/ 699 w 1129"/>
                  <a:gd name="T19" fmla="*/ 148 h 411"/>
                  <a:gd name="T20" fmla="*/ 678 w 1129"/>
                  <a:gd name="T21" fmla="*/ 145 h 411"/>
                  <a:gd name="T22" fmla="*/ 673 w 1129"/>
                  <a:gd name="T23" fmla="*/ 145 h 411"/>
                  <a:gd name="T24" fmla="*/ 670 w 1129"/>
                  <a:gd name="T25" fmla="*/ 148 h 411"/>
                  <a:gd name="T26" fmla="*/ 578 w 1129"/>
                  <a:gd name="T27" fmla="*/ 145 h 411"/>
                  <a:gd name="T28" fmla="*/ 573 w 1129"/>
                  <a:gd name="T29" fmla="*/ 145 h 411"/>
                  <a:gd name="T30" fmla="*/ 570 w 1129"/>
                  <a:gd name="T31" fmla="*/ 148 h 411"/>
                  <a:gd name="T32" fmla="*/ 435 w 1129"/>
                  <a:gd name="T33" fmla="*/ 145 h 411"/>
                  <a:gd name="T34" fmla="*/ 430 w 1129"/>
                  <a:gd name="T35" fmla="*/ 145 h 411"/>
                  <a:gd name="T36" fmla="*/ 428 w 1129"/>
                  <a:gd name="T37" fmla="*/ 148 h 411"/>
                  <a:gd name="T38" fmla="*/ 393 w 1129"/>
                  <a:gd name="T39" fmla="*/ 145 h 411"/>
                  <a:gd name="T40" fmla="*/ 388 w 1129"/>
                  <a:gd name="T41" fmla="*/ 145 h 411"/>
                  <a:gd name="T42" fmla="*/ 385 w 1129"/>
                  <a:gd name="T43" fmla="*/ 148 h 411"/>
                  <a:gd name="T44" fmla="*/ 356 w 1129"/>
                  <a:gd name="T45" fmla="*/ 145 h 411"/>
                  <a:gd name="T46" fmla="*/ 351 w 1129"/>
                  <a:gd name="T47" fmla="*/ 145 h 411"/>
                  <a:gd name="T48" fmla="*/ 348 w 1129"/>
                  <a:gd name="T49" fmla="*/ 148 h 411"/>
                  <a:gd name="T50" fmla="*/ 322 w 1129"/>
                  <a:gd name="T51" fmla="*/ 145 h 411"/>
                  <a:gd name="T52" fmla="*/ 317 w 1129"/>
                  <a:gd name="T53" fmla="*/ 145 h 411"/>
                  <a:gd name="T54" fmla="*/ 314 w 1129"/>
                  <a:gd name="T55" fmla="*/ 148 h 411"/>
                  <a:gd name="T56" fmla="*/ 305 w 1129"/>
                  <a:gd name="T57" fmla="*/ 145 h 411"/>
                  <a:gd name="T58" fmla="*/ 300 w 1129"/>
                  <a:gd name="T59" fmla="*/ 142 h 411"/>
                  <a:gd name="T60" fmla="*/ 294 w 1129"/>
                  <a:gd name="T61" fmla="*/ 143 h 411"/>
                  <a:gd name="T62" fmla="*/ 291 w 1129"/>
                  <a:gd name="T63" fmla="*/ 148 h 411"/>
                  <a:gd name="T64" fmla="*/ 285 w 1129"/>
                  <a:gd name="T65" fmla="*/ 145 h 411"/>
                  <a:gd name="T66" fmla="*/ 280 w 1129"/>
                  <a:gd name="T67" fmla="*/ 142 h 411"/>
                  <a:gd name="T68" fmla="*/ 273 w 1129"/>
                  <a:gd name="T69" fmla="*/ 143 h 411"/>
                  <a:gd name="T70" fmla="*/ 271 w 1129"/>
                  <a:gd name="T71" fmla="*/ 148 h 411"/>
                  <a:gd name="T72" fmla="*/ 230 w 1129"/>
                  <a:gd name="T73" fmla="*/ 145 h 411"/>
                  <a:gd name="T74" fmla="*/ 225 w 1129"/>
                  <a:gd name="T75" fmla="*/ 145 h 411"/>
                  <a:gd name="T76" fmla="*/ 223 w 1129"/>
                  <a:gd name="T77" fmla="*/ 148 h 411"/>
                  <a:gd name="T78" fmla="*/ 204 w 1129"/>
                  <a:gd name="T79" fmla="*/ 145 h 411"/>
                  <a:gd name="T80" fmla="*/ 200 w 1129"/>
                  <a:gd name="T81" fmla="*/ 145 h 411"/>
                  <a:gd name="T82" fmla="*/ 197 w 1129"/>
                  <a:gd name="T83" fmla="*/ 148 h 411"/>
                  <a:gd name="T84" fmla="*/ 177 w 1129"/>
                  <a:gd name="T85" fmla="*/ 145 h 411"/>
                  <a:gd name="T86" fmla="*/ 172 w 1129"/>
                  <a:gd name="T87" fmla="*/ 145 h 411"/>
                  <a:gd name="T88" fmla="*/ 169 w 1129"/>
                  <a:gd name="T89" fmla="*/ 148 h 411"/>
                  <a:gd name="T90" fmla="*/ 153 w 1129"/>
                  <a:gd name="T91" fmla="*/ 145 h 411"/>
                  <a:gd name="T92" fmla="*/ 148 w 1129"/>
                  <a:gd name="T93" fmla="*/ 145 h 411"/>
                  <a:gd name="T94" fmla="*/ 145 w 1129"/>
                  <a:gd name="T95" fmla="*/ 148 h 411"/>
                  <a:gd name="T96" fmla="*/ 109 w 1129"/>
                  <a:gd name="T97" fmla="*/ 145 h 411"/>
                  <a:gd name="T98" fmla="*/ 105 w 1129"/>
                  <a:gd name="T99" fmla="*/ 145 h 411"/>
                  <a:gd name="T100" fmla="*/ 102 w 1129"/>
                  <a:gd name="T101" fmla="*/ 148 h 411"/>
                  <a:gd name="T102" fmla="*/ 82 w 1129"/>
                  <a:gd name="T103" fmla="*/ 145 h 411"/>
                  <a:gd name="T104" fmla="*/ 78 w 1129"/>
                  <a:gd name="T105" fmla="*/ 145 h 411"/>
                  <a:gd name="T106" fmla="*/ 75 w 1129"/>
                  <a:gd name="T107" fmla="*/ 148 h 411"/>
                  <a:gd name="T108" fmla="*/ 49 w 1129"/>
                  <a:gd name="T109" fmla="*/ 145 h 411"/>
                  <a:gd name="T110" fmla="*/ 44 w 1129"/>
                  <a:gd name="T111" fmla="*/ 145 h 411"/>
                  <a:gd name="T112" fmla="*/ 41 w 1129"/>
                  <a:gd name="T113" fmla="*/ 148 h 411"/>
                  <a:gd name="T114" fmla="*/ 15 w 1129"/>
                  <a:gd name="T115" fmla="*/ 145 h 411"/>
                  <a:gd name="T116" fmla="*/ 10 w 1129"/>
                  <a:gd name="T117" fmla="*/ 145 h 411"/>
                  <a:gd name="T118" fmla="*/ 7 w 1129"/>
                  <a:gd name="T119" fmla="*/ 148 h 4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29"/>
                  <a:gd name="T181" fmla="*/ 0 h 411"/>
                  <a:gd name="T182" fmla="*/ 1129 w 1129"/>
                  <a:gd name="T183" fmla="*/ 411 h 41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29" h="411">
                    <a:moveTo>
                      <a:pt x="1129" y="3"/>
                    </a:moveTo>
                    <a:lnTo>
                      <a:pt x="1120" y="3"/>
                    </a:lnTo>
                    <a:lnTo>
                      <a:pt x="1120" y="2"/>
                    </a:lnTo>
                    <a:lnTo>
                      <a:pt x="1119" y="1"/>
                    </a:lnTo>
                    <a:lnTo>
                      <a:pt x="1117" y="0"/>
                    </a:lnTo>
                    <a:lnTo>
                      <a:pt x="1116" y="0"/>
                    </a:lnTo>
                    <a:lnTo>
                      <a:pt x="1114" y="0"/>
                    </a:lnTo>
                    <a:lnTo>
                      <a:pt x="1113" y="1"/>
                    </a:lnTo>
                    <a:lnTo>
                      <a:pt x="1112" y="2"/>
                    </a:lnTo>
                    <a:lnTo>
                      <a:pt x="1111" y="3"/>
                    </a:lnTo>
                    <a:lnTo>
                      <a:pt x="1107" y="3"/>
                    </a:lnTo>
                    <a:lnTo>
                      <a:pt x="1106" y="2"/>
                    </a:lnTo>
                    <a:lnTo>
                      <a:pt x="1105" y="1"/>
                    </a:lnTo>
                    <a:lnTo>
                      <a:pt x="1104" y="0"/>
                    </a:lnTo>
                    <a:lnTo>
                      <a:pt x="1102" y="0"/>
                    </a:lnTo>
                    <a:lnTo>
                      <a:pt x="1100" y="0"/>
                    </a:lnTo>
                    <a:lnTo>
                      <a:pt x="1099" y="1"/>
                    </a:lnTo>
                    <a:lnTo>
                      <a:pt x="1098" y="2"/>
                    </a:lnTo>
                    <a:lnTo>
                      <a:pt x="1098" y="3"/>
                    </a:lnTo>
                    <a:lnTo>
                      <a:pt x="810" y="3"/>
                    </a:lnTo>
                    <a:lnTo>
                      <a:pt x="810" y="2"/>
                    </a:lnTo>
                    <a:lnTo>
                      <a:pt x="808" y="1"/>
                    </a:lnTo>
                    <a:lnTo>
                      <a:pt x="807" y="0"/>
                    </a:lnTo>
                    <a:lnTo>
                      <a:pt x="805" y="0"/>
                    </a:lnTo>
                    <a:lnTo>
                      <a:pt x="804" y="0"/>
                    </a:lnTo>
                    <a:lnTo>
                      <a:pt x="802" y="1"/>
                    </a:lnTo>
                    <a:lnTo>
                      <a:pt x="801" y="2"/>
                    </a:lnTo>
                    <a:lnTo>
                      <a:pt x="801" y="3"/>
                    </a:lnTo>
                    <a:lnTo>
                      <a:pt x="699" y="3"/>
                    </a:lnTo>
                    <a:lnTo>
                      <a:pt x="699" y="148"/>
                    </a:lnTo>
                    <a:lnTo>
                      <a:pt x="679" y="148"/>
                    </a:lnTo>
                    <a:lnTo>
                      <a:pt x="679" y="147"/>
                    </a:lnTo>
                    <a:lnTo>
                      <a:pt x="678" y="145"/>
                    </a:lnTo>
                    <a:lnTo>
                      <a:pt x="676" y="145"/>
                    </a:lnTo>
                    <a:lnTo>
                      <a:pt x="675" y="144"/>
                    </a:lnTo>
                    <a:lnTo>
                      <a:pt x="673" y="145"/>
                    </a:lnTo>
                    <a:lnTo>
                      <a:pt x="671" y="145"/>
                    </a:lnTo>
                    <a:lnTo>
                      <a:pt x="671" y="147"/>
                    </a:lnTo>
                    <a:lnTo>
                      <a:pt x="670" y="148"/>
                    </a:lnTo>
                    <a:lnTo>
                      <a:pt x="579" y="148"/>
                    </a:lnTo>
                    <a:lnTo>
                      <a:pt x="579" y="147"/>
                    </a:lnTo>
                    <a:lnTo>
                      <a:pt x="578" y="145"/>
                    </a:lnTo>
                    <a:lnTo>
                      <a:pt x="577" y="145"/>
                    </a:lnTo>
                    <a:lnTo>
                      <a:pt x="575" y="144"/>
                    </a:lnTo>
                    <a:lnTo>
                      <a:pt x="573" y="145"/>
                    </a:lnTo>
                    <a:lnTo>
                      <a:pt x="572" y="145"/>
                    </a:lnTo>
                    <a:lnTo>
                      <a:pt x="571" y="147"/>
                    </a:lnTo>
                    <a:lnTo>
                      <a:pt x="570" y="148"/>
                    </a:lnTo>
                    <a:lnTo>
                      <a:pt x="437" y="148"/>
                    </a:lnTo>
                    <a:lnTo>
                      <a:pt x="436" y="147"/>
                    </a:lnTo>
                    <a:lnTo>
                      <a:pt x="435" y="145"/>
                    </a:lnTo>
                    <a:lnTo>
                      <a:pt x="434" y="145"/>
                    </a:lnTo>
                    <a:lnTo>
                      <a:pt x="432" y="144"/>
                    </a:lnTo>
                    <a:lnTo>
                      <a:pt x="430" y="145"/>
                    </a:lnTo>
                    <a:lnTo>
                      <a:pt x="429" y="145"/>
                    </a:lnTo>
                    <a:lnTo>
                      <a:pt x="428" y="147"/>
                    </a:lnTo>
                    <a:lnTo>
                      <a:pt x="428" y="148"/>
                    </a:lnTo>
                    <a:lnTo>
                      <a:pt x="394" y="148"/>
                    </a:lnTo>
                    <a:lnTo>
                      <a:pt x="394" y="147"/>
                    </a:lnTo>
                    <a:lnTo>
                      <a:pt x="393" y="145"/>
                    </a:lnTo>
                    <a:lnTo>
                      <a:pt x="392" y="145"/>
                    </a:lnTo>
                    <a:lnTo>
                      <a:pt x="390" y="144"/>
                    </a:lnTo>
                    <a:lnTo>
                      <a:pt x="388" y="145"/>
                    </a:lnTo>
                    <a:lnTo>
                      <a:pt x="387" y="145"/>
                    </a:lnTo>
                    <a:lnTo>
                      <a:pt x="386" y="147"/>
                    </a:lnTo>
                    <a:lnTo>
                      <a:pt x="385" y="148"/>
                    </a:lnTo>
                    <a:lnTo>
                      <a:pt x="357" y="148"/>
                    </a:lnTo>
                    <a:lnTo>
                      <a:pt x="357" y="147"/>
                    </a:lnTo>
                    <a:lnTo>
                      <a:pt x="356" y="145"/>
                    </a:lnTo>
                    <a:lnTo>
                      <a:pt x="354" y="145"/>
                    </a:lnTo>
                    <a:lnTo>
                      <a:pt x="352" y="144"/>
                    </a:lnTo>
                    <a:lnTo>
                      <a:pt x="351" y="145"/>
                    </a:lnTo>
                    <a:lnTo>
                      <a:pt x="349" y="145"/>
                    </a:lnTo>
                    <a:lnTo>
                      <a:pt x="348" y="147"/>
                    </a:lnTo>
                    <a:lnTo>
                      <a:pt x="348" y="148"/>
                    </a:lnTo>
                    <a:lnTo>
                      <a:pt x="323" y="148"/>
                    </a:lnTo>
                    <a:lnTo>
                      <a:pt x="323" y="147"/>
                    </a:lnTo>
                    <a:lnTo>
                      <a:pt x="322" y="145"/>
                    </a:lnTo>
                    <a:lnTo>
                      <a:pt x="321" y="145"/>
                    </a:lnTo>
                    <a:lnTo>
                      <a:pt x="319" y="144"/>
                    </a:lnTo>
                    <a:lnTo>
                      <a:pt x="317" y="145"/>
                    </a:lnTo>
                    <a:lnTo>
                      <a:pt x="316" y="145"/>
                    </a:lnTo>
                    <a:lnTo>
                      <a:pt x="315" y="147"/>
                    </a:lnTo>
                    <a:lnTo>
                      <a:pt x="314" y="148"/>
                    </a:lnTo>
                    <a:lnTo>
                      <a:pt x="307" y="148"/>
                    </a:lnTo>
                    <a:lnTo>
                      <a:pt x="306" y="146"/>
                    </a:lnTo>
                    <a:lnTo>
                      <a:pt x="305" y="145"/>
                    </a:lnTo>
                    <a:lnTo>
                      <a:pt x="304" y="143"/>
                    </a:lnTo>
                    <a:lnTo>
                      <a:pt x="302" y="142"/>
                    </a:lnTo>
                    <a:lnTo>
                      <a:pt x="300" y="142"/>
                    </a:lnTo>
                    <a:lnTo>
                      <a:pt x="298" y="142"/>
                    </a:lnTo>
                    <a:lnTo>
                      <a:pt x="296" y="142"/>
                    </a:lnTo>
                    <a:lnTo>
                      <a:pt x="294" y="143"/>
                    </a:lnTo>
                    <a:lnTo>
                      <a:pt x="292" y="145"/>
                    </a:lnTo>
                    <a:lnTo>
                      <a:pt x="291" y="146"/>
                    </a:lnTo>
                    <a:lnTo>
                      <a:pt x="291" y="148"/>
                    </a:lnTo>
                    <a:lnTo>
                      <a:pt x="286" y="148"/>
                    </a:lnTo>
                    <a:lnTo>
                      <a:pt x="286" y="146"/>
                    </a:lnTo>
                    <a:lnTo>
                      <a:pt x="285" y="145"/>
                    </a:lnTo>
                    <a:lnTo>
                      <a:pt x="284" y="143"/>
                    </a:lnTo>
                    <a:lnTo>
                      <a:pt x="282" y="142"/>
                    </a:lnTo>
                    <a:lnTo>
                      <a:pt x="280" y="142"/>
                    </a:lnTo>
                    <a:lnTo>
                      <a:pt x="278" y="142"/>
                    </a:lnTo>
                    <a:lnTo>
                      <a:pt x="275" y="142"/>
                    </a:lnTo>
                    <a:lnTo>
                      <a:pt x="273" y="143"/>
                    </a:lnTo>
                    <a:lnTo>
                      <a:pt x="272" y="145"/>
                    </a:lnTo>
                    <a:lnTo>
                      <a:pt x="271" y="146"/>
                    </a:lnTo>
                    <a:lnTo>
                      <a:pt x="271" y="148"/>
                    </a:lnTo>
                    <a:lnTo>
                      <a:pt x="231" y="148"/>
                    </a:lnTo>
                    <a:lnTo>
                      <a:pt x="231" y="147"/>
                    </a:lnTo>
                    <a:lnTo>
                      <a:pt x="230" y="145"/>
                    </a:lnTo>
                    <a:lnTo>
                      <a:pt x="229" y="145"/>
                    </a:lnTo>
                    <a:lnTo>
                      <a:pt x="227" y="144"/>
                    </a:lnTo>
                    <a:lnTo>
                      <a:pt x="225" y="145"/>
                    </a:lnTo>
                    <a:lnTo>
                      <a:pt x="224" y="145"/>
                    </a:lnTo>
                    <a:lnTo>
                      <a:pt x="223" y="147"/>
                    </a:lnTo>
                    <a:lnTo>
                      <a:pt x="223" y="148"/>
                    </a:lnTo>
                    <a:lnTo>
                      <a:pt x="206" y="148"/>
                    </a:lnTo>
                    <a:lnTo>
                      <a:pt x="205" y="147"/>
                    </a:lnTo>
                    <a:lnTo>
                      <a:pt x="204" y="145"/>
                    </a:lnTo>
                    <a:lnTo>
                      <a:pt x="203" y="145"/>
                    </a:lnTo>
                    <a:lnTo>
                      <a:pt x="201" y="144"/>
                    </a:lnTo>
                    <a:lnTo>
                      <a:pt x="200" y="145"/>
                    </a:lnTo>
                    <a:lnTo>
                      <a:pt x="198" y="145"/>
                    </a:lnTo>
                    <a:lnTo>
                      <a:pt x="197" y="147"/>
                    </a:lnTo>
                    <a:lnTo>
                      <a:pt x="197" y="148"/>
                    </a:lnTo>
                    <a:lnTo>
                      <a:pt x="178" y="148"/>
                    </a:lnTo>
                    <a:lnTo>
                      <a:pt x="178" y="147"/>
                    </a:lnTo>
                    <a:lnTo>
                      <a:pt x="177" y="145"/>
                    </a:lnTo>
                    <a:lnTo>
                      <a:pt x="176" y="145"/>
                    </a:lnTo>
                    <a:lnTo>
                      <a:pt x="174" y="144"/>
                    </a:lnTo>
                    <a:lnTo>
                      <a:pt x="172" y="145"/>
                    </a:lnTo>
                    <a:lnTo>
                      <a:pt x="171" y="145"/>
                    </a:lnTo>
                    <a:lnTo>
                      <a:pt x="170" y="147"/>
                    </a:lnTo>
                    <a:lnTo>
                      <a:pt x="169" y="148"/>
                    </a:lnTo>
                    <a:lnTo>
                      <a:pt x="154" y="148"/>
                    </a:lnTo>
                    <a:lnTo>
                      <a:pt x="154" y="147"/>
                    </a:lnTo>
                    <a:lnTo>
                      <a:pt x="153" y="145"/>
                    </a:lnTo>
                    <a:lnTo>
                      <a:pt x="151" y="145"/>
                    </a:lnTo>
                    <a:lnTo>
                      <a:pt x="149" y="144"/>
                    </a:lnTo>
                    <a:lnTo>
                      <a:pt x="148" y="145"/>
                    </a:lnTo>
                    <a:lnTo>
                      <a:pt x="146" y="145"/>
                    </a:lnTo>
                    <a:lnTo>
                      <a:pt x="145" y="147"/>
                    </a:lnTo>
                    <a:lnTo>
                      <a:pt x="145" y="148"/>
                    </a:lnTo>
                    <a:lnTo>
                      <a:pt x="111" y="148"/>
                    </a:lnTo>
                    <a:lnTo>
                      <a:pt x="110" y="147"/>
                    </a:lnTo>
                    <a:lnTo>
                      <a:pt x="109" y="145"/>
                    </a:lnTo>
                    <a:lnTo>
                      <a:pt x="108" y="145"/>
                    </a:lnTo>
                    <a:lnTo>
                      <a:pt x="106" y="144"/>
                    </a:lnTo>
                    <a:lnTo>
                      <a:pt x="105" y="145"/>
                    </a:lnTo>
                    <a:lnTo>
                      <a:pt x="103" y="145"/>
                    </a:lnTo>
                    <a:lnTo>
                      <a:pt x="102" y="147"/>
                    </a:lnTo>
                    <a:lnTo>
                      <a:pt x="102" y="148"/>
                    </a:lnTo>
                    <a:lnTo>
                      <a:pt x="84" y="148"/>
                    </a:lnTo>
                    <a:lnTo>
                      <a:pt x="83" y="147"/>
                    </a:lnTo>
                    <a:lnTo>
                      <a:pt x="82" y="145"/>
                    </a:lnTo>
                    <a:lnTo>
                      <a:pt x="81" y="145"/>
                    </a:lnTo>
                    <a:lnTo>
                      <a:pt x="79" y="144"/>
                    </a:lnTo>
                    <a:lnTo>
                      <a:pt x="78" y="145"/>
                    </a:lnTo>
                    <a:lnTo>
                      <a:pt x="76" y="145"/>
                    </a:lnTo>
                    <a:lnTo>
                      <a:pt x="75" y="147"/>
                    </a:lnTo>
                    <a:lnTo>
                      <a:pt x="75" y="148"/>
                    </a:lnTo>
                    <a:lnTo>
                      <a:pt x="50" y="148"/>
                    </a:lnTo>
                    <a:lnTo>
                      <a:pt x="50" y="147"/>
                    </a:lnTo>
                    <a:lnTo>
                      <a:pt x="49" y="145"/>
                    </a:lnTo>
                    <a:lnTo>
                      <a:pt x="48" y="145"/>
                    </a:lnTo>
                    <a:lnTo>
                      <a:pt x="46" y="144"/>
                    </a:lnTo>
                    <a:lnTo>
                      <a:pt x="44" y="145"/>
                    </a:lnTo>
                    <a:lnTo>
                      <a:pt x="43" y="145"/>
                    </a:lnTo>
                    <a:lnTo>
                      <a:pt x="42" y="147"/>
                    </a:lnTo>
                    <a:lnTo>
                      <a:pt x="41" y="148"/>
                    </a:lnTo>
                    <a:lnTo>
                      <a:pt x="16" y="148"/>
                    </a:lnTo>
                    <a:lnTo>
                      <a:pt x="16" y="147"/>
                    </a:lnTo>
                    <a:lnTo>
                      <a:pt x="15" y="145"/>
                    </a:lnTo>
                    <a:lnTo>
                      <a:pt x="13" y="145"/>
                    </a:lnTo>
                    <a:lnTo>
                      <a:pt x="12" y="144"/>
                    </a:lnTo>
                    <a:lnTo>
                      <a:pt x="10" y="145"/>
                    </a:lnTo>
                    <a:lnTo>
                      <a:pt x="9" y="145"/>
                    </a:lnTo>
                    <a:lnTo>
                      <a:pt x="8" y="147"/>
                    </a:lnTo>
                    <a:lnTo>
                      <a:pt x="7" y="148"/>
                    </a:lnTo>
                    <a:lnTo>
                      <a:pt x="0" y="148"/>
                    </a:lnTo>
                    <a:lnTo>
                      <a:pt x="0" y="411"/>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07" name="Freeform 939"/>
              <p:cNvSpPr>
                <a:spLocks/>
              </p:cNvSpPr>
              <p:nvPr/>
            </p:nvSpPr>
            <p:spPr bwMode="auto">
              <a:xfrm>
                <a:off x="3743" y="1024"/>
                <a:ext cx="13" cy="9"/>
              </a:xfrm>
              <a:custGeom>
                <a:avLst/>
                <a:gdLst>
                  <a:gd name="T0" fmla="*/ 1 w 13"/>
                  <a:gd name="T1" fmla="*/ 0 h 9"/>
                  <a:gd name="T2" fmla="*/ 13 w 13"/>
                  <a:gd name="T3" fmla="*/ 4 h 9"/>
                  <a:gd name="T4" fmla="*/ 1 w 13"/>
                  <a:gd name="T5" fmla="*/ 9 h 9"/>
                  <a:gd name="T6" fmla="*/ 0 w 13"/>
                  <a:gd name="T7" fmla="*/ 7 h 9"/>
                  <a:gd name="T8" fmla="*/ 0 w 13"/>
                  <a:gd name="T9" fmla="*/ 4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4"/>
                    </a:lnTo>
                    <a:lnTo>
                      <a:pt x="1" y="9"/>
                    </a:lnTo>
                    <a:lnTo>
                      <a:pt x="0" y="7"/>
                    </a:lnTo>
                    <a:lnTo>
                      <a:pt x="0" y="4"/>
                    </a:lnTo>
                    <a:lnTo>
                      <a:pt x="0" y="2"/>
                    </a:lnTo>
                    <a:lnTo>
                      <a:pt x="1" y="0"/>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8" name="Freeform 940"/>
              <p:cNvSpPr>
                <a:spLocks/>
              </p:cNvSpPr>
              <p:nvPr/>
            </p:nvSpPr>
            <p:spPr bwMode="auto">
              <a:xfrm>
                <a:off x="2622" y="1435"/>
                <a:ext cx="11" cy="10"/>
              </a:xfrm>
              <a:custGeom>
                <a:avLst/>
                <a:gdLst>
                  <a:gd name="T0" fmla="*/ 11 w 11"/>
                  <a:gd name="T1" fmla="*/ 1 h 10"/>
                  <a:gd name="T2" fmla="*/ 5 w 11"/>
                  <a:gd name="T3" fmla="*/ 10 h 10"/>
                  <a:gd name="T4" fmla="*/ 0 w 11"/>
                  <a:gd name="T5" fmla="*/ 1 h 10"/>
                  <a:gd name="T6" fmla="*/ 2 w 11"/>
                  <a:gd name="T7" fmla="*/ 0 h 10"/>
                  <a:gd name="T8" fmla="*/ 5 w 11"/>
                  <a:gd name="T9" fmla="*/ 0 h 10"/>
                  <a:gd name="T10" fmla="*/ 9 w 11"/>
                  <a:gd name="T11" fmla="*/ 0 h 10"/>
                  <a:gd name="T12" fmla="*/ 11 w 11"/>
                  <a:gd name="T13" fmla="*/ 1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11" y="1"/>
                    </a:moveTo>
                    <a:lnTo>
                      <a:pt x="5" y="10"/>
                    </a:lnTo>
                    <a:lnTo>
                      <a:pt x="0" y="1"/>
                    </a:lnTo>
                    <a:lnTo>
                      <a:pt x="2" y="0"/>
                    </a:lnTo>
                    <a:lnTo>
                      <a:pt x="5" y="0"/>
                    </a:lnTo>
                    <a:lnTo>
                      <a:pt x="9" y="0"/>
                    </a:lnTo>
                    <a:lnTo>
                      <a:pt x="11" y="1"/>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09" name="Freeform 941"/>
              <p:cNvSpPr>
                <a:spLocks/>
              </p:cNvSpPr>
              <p:nvPr/>
            </p:nvSpPr>
            <p:spPr bwMode="auto">
              <a:xfrm>
                <a:off x="2164" y="1067"/>
                <a:ext cx="1592" cy="334"/>
              </a:xfrm>
              <a:custGeom>
                <a:avLst/>
                <a:gdLst>
                  <a:gd name="T0" fmla="*/ 15 w 1592"/>
                  <a:gd name="T1" fmla="*/ 331 h 334"/>
                  <a:gd name="T2" fmla="*/ 23 w 1592"/>
                  <a:gd name="T3" fmla="*/ 331 h 334"/>
                  <a:gd name="T4" fmla="*/ 41 w 1592"/>
                  <a:gd name="T5" fmla="*/ 333 h 334"/>
                  <a:gd name="T6" fmla="*/ 49 w 1592"/>
                  <a:gd name="T7" fmla="*/ 334 h 334"/>
                  <a:gd name="T8" fmla="*/ 71 w 1592"/>
                  <a:gd name="T9" fmla="*/ 328 h 334"/>
                  <a:gd name="T10" fmla="*/ 93 w 1592"/>
                  <a:gd name="T11" fmla="*/ 333 h 334"/>
                  <a:gd name="T12" fmla="*/ 102 w 1592"/>
                  <a:gd name="T13" fmla="*/ 334 h 334"/>
                  <a:gd name="T14" fmla="*/ 128 w 1592"/>
                  <a:gd name="T15" fmla="*/ 332 h 334"/>
                  <a:gd name="T16" fmla="*/ 191 w 1592"/>
                  <a:gd name="T17" fmla="*/ 331 h 334"/>
                  <a:gd name="T18" fmla="*/ 215 w 1592"/>
                  <a:gd name="T19" fmla="*/ 332 h 334"/>
                  <a:gd name="T20" fmla="*/ 337 w 1592"/>
                  <a:gd name="T21" fmla="*/ 334 h 334"/>
                  <a:gd name="T22" fmla="*/ 345 w 1592"/>
                  <a:gd name="T23" fmla="*/ 333 h 334"/>
                  <a:gd name="T24" fmla="*/ 365 w 1592"/>
                  <a:gd name="T25" fmla="*/ 331 h 334"/>
                  <a:gd name="T26" fmla="*/ 423 w 1592"/>
                  <a:gd name="T27" fmla="*/ 331 h 334"/>
                  <a:gd name="T28" fmla="*/ 444 w 1592"/>
                  <a:gd name="T29" fmla="*/ 333 h 334"/>
                  <a:gd name="T30" fmla="*/ 453 w 1592"/>
                  <a:gd name="T31" fmla="*/ 334 h 334"/>
                  <a:gd name="T32" fmla="*/ 467 w 1592"/>
                  <a:gd name="T33" fmla="*/ 332 h 334"/>
                  <a:gd name="T34" fmla="*/ 482 w 1592"/>
                  <a:gd name="T35" fmla="*/ 331 h 334"/>
                  <a:gd name="T36" fmla="*/ 506 w 1592"/>
                  <a:gd name="T37" fmla="*/ 332 h 334"/>
                  <a:gd name="T38" fmla="*/ 525 w 1592"/>
                  <a:gd name="T39" fmla="*/ 334 h 334"/>
                  <a:gd name="T40" fmla="*/ 533 w 1592"/>
                  <a:gd name="T41" fmla="*/ 333 h 334"/>
                  <a:gd name="T42" fmla="*/ 611 w 1592"/>
                  <a:gd name="T43" fmla="*/ 331 h 334"/>
                  <a:gd name="T44" fmla="*/ 653 w 1592"/>
                  <a:gd name="T45" fmla="*/ 331 h 334"/>
                  <a:gd name="T46" fmla="*/ 660 w 1592"/>
                  <a:gd name="T47" fmla="*/ 333 h 334"/>
                  <a:gd name="T48" fmla="*/ 669 w 1592"/>
                  <a:gd name="T49" fmla="*/ 334 h 334"/>
                  <a:gd name="T50" fmla="*/ 686 w 1592"/>
                  <a:gd name="T51" fmla="*/ 329 h 334"/>
                  <a:gd name="T52" fmla="*/ 698 w 1592"/>
                  <a:gd name="T53" fmla="*/ 332 h 334"/>
                  <a:gd name="T54" fmla="*/ 710 w 1592"/>
                  <a:gd name="T55" fmla="*/ 334 h 334"/>
                  <a:gd name="T56" fmla="*/ 719 w 1592"/>
                  <a:gd name="T57" fmla="*/ 333 h 334"/>
                  <a:gd name="T58" fmla="*/ 740 w 1592"/>
                  <a:gd name="T59" fmla="*/ 328 h 334"/>
                  <a:gd name="T60" fmla="*/ 754 w 1592"/>
                  <a:gd name="T61" fmla="*/ 334 h 334"/>
                  <a:gd name="T62" fmla="*/ 765 w 1592"/>
                  <a:gd name="T63" fmla="*/ 328 h 334"/>
                  <a:gd name="T64" fmla="*/ 789 w 1592"/>
                  <a:gd name="T65" fmla="*/ 332 h 334"/>
                  <a:gd name="T66" fmla="*/ 811 w 1592"/>
                  <a:gd name="T67" fmla="*/ 334 h 334"/>
                  <a:gd name="T68" fmla="*/ 822 w 1592"/>
                  <a:gd name="T69" fmla="*/ 328 h 334"/>
                  <a:gd name="T70" fmla="*/ 857 w 1592"/>
                  <a:gd name="T71" fmla="*/ 332 h 334"/>
                  <a:gd name="T72" fmla="*/ 913 w 1592"/>
                  <a:gd name="T73" fmla="*/ 334 h 334"/>
                  <a:gd name="T74" fmla="*/ 921 w 1592"/>
                  <a:gd name="T75" fmla="*/ 333 h 334"/>
                  <a:gd name="T76" fmla="*/ 939 w 1592"/>
                  <a:gd name="T77" fmla="*/ 331 h 334"/>
                  <a:gd name="T78" fmla="*/ 956 w 1592"/>
                  <a:gd name="T79" fmla="*/ 331 h 334"/>
                  <a:gd name="T80" fmla="*/ 977 w 1592"/>
                  <a:gd name="T81" fmla="*/ 333 h 334"/>
                  <a:gd name="T82" fmla="*/ 986 w 1592"/>
                  <a:gd name="T83" fmla="*/ 334 h 334"/>
                  <a:gd name="T84" fmla="*/ 1006 w 1592"/>
                  <a:gd name="T85" fmla="*/ 332 h 334"/>
                  <a:gd name="T86" fmla="*/ 1076 w 1592"/>
                  <a:gd name="T87" fmla="*/ 331 h 334"/>
                  <a:gd name="T88" fmla="*/ 1143 w 1592"/>
                  <a:gd name="T89" fmla="*/ 331 h 334"/>
                  <a:gd name="T90" fmla="*/ 1157 w 1592"/>
                  <a:gd name="T91" fmla="*/ 329 h 334"/>
                  <a:gd name="T92" fmla="*/ 1202 w 1592"/>
                  <a:gd name="T93" fmla="*/ 331 h 334"/>
                  <a:gd name="T94" fmla="*/ 1220 w 1592"/>
                  <a:gd name="T95" fmla="*/ 333 h 334"/>
                  <a:gd name="T96" fmla="*/ 1229 w 1592"/>
                  <a:gd name="T97" fmla="*/ 334 h 334"/>
                  <a:gd name="T98" fmla="*/ 1250 w 1592"/>
                  <a:gd name="T99" fmla="*/ 332 h 334"/>
                  <a:gd name="T100" fmla="*/ 1268 w 1592"/>
                  <a:gd name="T101" fmla="*/ 331 h 334"/>
                  <a:gd name="T102" fmla="*/ 1284 w 1592"/>
                  <a:gd name="T103" fmla="*/ 332 h 334"/>
                  <a:gd name="T104" fmla="*/ 1299 w 1592"/>
                  <a:gd name="T105" fmla="*/ 334 h 334"/>
                  <a:gd name="T106" fmla="*/ 1323 w 1592"/>
                  <a:gd name="T107" fmla="*/ 0 h 334"/>
                  <a:gd name="T108" fmla="*/ 1563 w 1592"/>
                  <a:gd name="T109" fmla="*/ 0 h 334"/>
                  <a:gd name="T110" fmla="*/ 1575 w 1592"/>
                  <a:gd name="T111" fmla="*/ 2 h 334"/>
                  <a:gd name="T112" fmla="*/ 1583 w 1592"/>
                  <a:gd name="T113" fmla="*/ 3 h 3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592"/>
                  <a:gd name="T172" fmla="*/ 0 h 334"/>
                  <a:gd name="T173" fmla="*/ 1592 w 1592"/>
                  <a:gd name="T174" fmla="*/ 334 h 33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592" h="334">
                    <a:moveTo>
                      <a:pt x="0" y="334"/>
                    </a:moveTo>
                    <a:lnTo>
                      <a:pt x="9" y="334"/>
                    </a:lnTo>
                    <a:lnTo>
                      <a:pt x="9" y="333"/>
                    </a:lnTo>
                    <a:lnTo>
                      <a:pt x="10" y="332"/>
                    </a:lnTo>
                    <a:lnTo>
                      <a:pt x="12" y="331"/>
                    </a:lnTo>
                    <a:lnTo>
                      <a:pt x="13" y="331"/>
                    </a:lnTo>
                    <a:lnTo>
                      <a:pt x="15" y="331"/>
                    </a:lnTo>
                    <a:lnTo>
                      <a:pt x="16" y="332"/>
                    </a:lnTo>
                    <a:lnTo>
                      <a:pt x="18" y="333"/>
                    </a:lnTo>
                    <a:lnTo>
                      <a:pt x="18" y="334"/>
                    </a:lnTo>
                    <a:lnTo>
                      <a:pt x="20" y="334"/>
                    </a:lnTo>
                    <a:lnTo>
                      <a:pt x="20" y="333"/>
                    </a:lnTo>
                    <a:lnTo>
                      <a:pt x="21" y="332"/>
                    </a:lnTo>
                    <a:lnTo>
                      <a:pt x="23" y="331"/>
                    </a:lnTo>
                    <a:lnTo>
                      <a:pt x="24" y="331"/>
                    </a:lnTo>
                    <a:lnTo>
                      <a:pt x="26" y="331"/>
                    </a:lnTo>
                    <a:lnTo>
                      <a:pt x="28" y="332"/>
                    </a:lnTo>
                    <a:lnTo>
                      <a:pt x="29" y="333"/>
                    </a:lnTo>
                    <a:lnTo>
                      <a:pt x="29" y="334"/>
                    </a:lnTo>
                    <a:lnTo>
                      <a:pt x="40" y="334"/>
                    </a:lnTo>
                    <a:lnTo>
                      <a:pt x="41" y="333"/>
                    </a:lnTo>
                    <a:lnTo>
                      <a:pt x="41" y="332"/>
                    </a:lnTo>
                    <a:lnTo>
                      <a:pt x="43" y="331"/>
                    </a:lnTo>
                    <a:lnTo>
                      <a:pt x="45" y="331"/>
                    </a:lnTo>
                    <a:lnTo>
                      <a:pt x="46" y="331"/>
                    </a:lnTo>
                    <a:lnTo>
                      <a:pt x="48" y="332"/>
                    </a:lnTo>
                    <a:lnTo>
                      <a:pt x="49" y="333"/>
                    </a:lnTo>
                    <a:lnTo>
                      <a:pt x="49" y="334"/>
                    </a:lnTo>
                    <a:lnTo>
                      <a:pt x="62" y="334"/>
                    </a:lnTo>
                    <a:lnTo>
                      <a:pt x="62" y="332"/>
                    </a:lnTo>
                    <a:lnTo>
                      <a:pt x="63" y="330"/>
                    </a:lnTo>
                    <a:lnTo>
                      <a:pt x="65" y="329"/>
                    </a:lnTo>
                    <a:lnTo>
                      <a:pt x="67" y="328"/>
                    </a:lnTo>
                    <a:lnTo>
                      <a:pt x="69" y="328"/>
                    </a:lnTo>
                    <a:lnTo>
                      <a:pt x="71" y="328"/>
                    </a:lnTo>
                    <a:lnTo>
                      <a:pt x="73" y="328"/>
                    </a:lnTo>
                    <a:lnTo>
                      <a:pt x="76" y="329"/>
                    </a:lnTo>
                    <a:lnTo>
                      <a:pt x="77" y="330"/>
                    </a:lnTo>
                    <a:lnTo>
                      <a:pt x="78" y="332"/>
                    </a:lnTo>
                    <a:lnTo>
                      <a:pt x="78" y="334"/>
                    </a:lnTo>
                    <a:lnTo>
                      <a:pt x="93" y="334"/>
                    </a:lnTo>
                    <a:lnTo>
                      <a:pt x="93" y="333"/>
                    </a:lnTo>
                    <a:lnTo>
                      <a:pt x="94" y="332"/>
                    </a:lnTo>
                    <a:lnTo>
                      <a:pt x="96" y="331"/>
                    </a:lnTo>
                    <a:lnTo>
                      <a:pt x="97" y="331"/>
                    </a:lnTo>
                    <a:lnTo>
                      <a:pt x="99" y="331"/>
                    </a:lnTo>
                    <a:lnTo>
                      <a:pt x="101" y="332"/>
                    </a:lnTo>
                    <a:lnTo>
                      <a:pt x="101" y="333"/>
                    </a:lnTo>
                    <a:lnTo>
                      <a:pt x="102" y="334"/>
                    </a:lnTo>
                    <a:lnTo>
                      <a:pt x="121" y="334"/>
                    </a:lnTo>
                    <a:lnTo>
                      <a:pt x="121" y="333"/>
                    </a:lnTo>
                    <a:lnTo>
                      <a:pt x="122" y="332"/>
                    </a:lnTo>
                    <a:lnTo>
                      <a:pt x="123" y="331"/>
                    </a:lnTo>
                    <a:lnTo>
                      <a:pt x="125" y="331"/>
                    </a:lnTo>
                    <a:lnTo>
                      <a:pt x="127" y="331"/>
                    </a:lnTo>
                    <a:lnTo>
                      <a:pt x="128" y="332"/>
                    </a:lnTo>
                    <a:lnTo>
                      <a:pt x="129" y="333"/>
                    </a:lnTo>
                    <a:lnTo>
                      <a:pt x="129" y="334"/>
                    </a:lnTo>
                    <a:lnTo>
                      <a:pt x="186" y="334"/>
                    </a:lnTo>
                    <a:lnTo>
                      <a:pt x="187" y="333"/>
                    </a:lnTo>
                    <a:lnTo>
                      <a:pt x="188" y="332"/>
                    </a:lnTo>
                    <a:lnTo>
                      <a:pt x="189" y="331"/>
                    </a:lnTo>
                    <a:lnTo>
                      <a:pt x="191" y="331"/>
                    </a:lnTo>
                    <a:lnTo>
                      <a:pt x="193" y="331"/>
                    </a:lnTo>
                    <a:lnTo>
                      <a:pt x="194" y="332"/>
                    </a:lnTo>
                    <a:lnTo>
                      <a:pt x="195" y="333"/>
                    </a:lnTo>
                    <a:lnTo>
                      <a:pt x="195" y="334"/>
                    </a:lnTo>
                    <a:lnTo>
                      <a:pt x="213" y="334"/>
                    </a:lnTo>
                    <a:lnTo>
                      <a:pt x="214" y="333"/>
                    </a:lnTo>
                    <a:lnTo>
                      <a:pt x="215" y="332"/>
                    </a:lnTo>
                    <a:lnTo>
                      <a:pt x="216" y="331"/>
                    </a:lnTo>
                    <a:lnTo>
                      <a:pt x="218" y="331"/>
                    </a:lnTo>
                    <a:lnTo>
                      <a:pt x="220" y="331"/>
                    </a:lnTo>
                    <a:lnTo>
                      <a:pt x="221" y="332"/>
                    </a:lnTo>
                    <a:lnTo>
                      <a:pt x="222" y="333"/>
                    </a:lnTo>
                    <a:lnTo>
                      <a:pt x="222" y="334"/>
                    </a:lnTo>
                    <a:lnTo>
                      <a:pt x="337" y="334"/>
                    </a:lnTo>
                    <a:lnTo>
                      <a:pt x="337" y="333"/>
                    </a:lnTo>
                    <a:lnTo>
                      <a:pt x="338" y="332"/>
                    </a:lnTo>
                    <a:lnTo>
                      <a:pt x="339" y="331"/>
                    </a:lnTo>
                    <a:lnTo>
                      <a:pt x="341" y="331"/>
                    </a:lnTo>
                    <a:lnTo>
                      <a:pt x="343" y="331"/>
                    </a:lnTo>
                    <a:lnTo>
                      <a:pt x="344" y="332"/>
                    </a:lnTo>
                    <a:lnTo>
                      <a:pt x="345" y="333"/>
                    </a:lnTo>
                    <a:lnTo>
                      <a:pt x="346" y="334"/>
                    </a:lnTo>
                    <a:lnTo>
                      <a:pt x="358" y="334"/>
                    </a:lnTo>
                    <a:lnTo>
                      <a:pt x="359" y="333"/>
                    </a:lnTo>
                    <a:lnTo>
                      <a:pt x="360" y="332"/>
                    </a:lnTo>
                    <a:lnTo>
                      <a:pt x="361" y="331"/>
                    </a:lnTo>
                    <a:lnTo>
                      <a:pt x="363" y="331"/>
                    </a:lnTo>
                    <a:lnTo>
                      <a:pt x="365" y="331"/>
                    </a:lnTo>
                    <a:lnTo>
                      <a:pt x="366" y="332"/>
                    </a:lnTo>
                    <a:lnTo>
                      <a:pt x="367" y="333"/>
                    </a:lnTo>
                    <a:lnTo>
                      <a:pt x="367" y="334"/>
                    </a:lnTo>
                    <a:lnTo>
                      <a:pt x="420" y="334"/>
                    </a:lnTo>
                    <a:lnTo>
                      <a:pt x="421" y="333"/>
                    </a:lnTo>
                    <a:lnTo>
                      <a:pt x="422" y="332"/>
                    </a:lnTo>
                    <a:lnTo>
                      <a:pt x="423" y="331"/>
                    </a:lnTo>
                    <a:lnTo>
                      <a:pt x="425" y="331"/>
                    </a:lnTo>
                    <a:lnTo>
                      <a:pt x="426" y="331"/>
                    </a:lnTo>
                    <a:lnTo>
                      <a:pt x="428" y="332"/>
                    </a:lnTo>
                    <a:lnTo>
                      <a:pt x="429" y="333"/>
                    </a:lnTo>
                    <a:lnTo>
                      <a:pt x="429" y="334"/>
                    </a:lnTo>
                    <a:lnTo>
                      <a:pt x="444" y="334"/>
                    </a:lnTo>
                    <a:lnTo>
                      <a:pt x="444" y="333"/>
                    </a:lnTo>
                    <a:lnTo>
                      <a:pt x="445" y="332"/>
                    </a:lnTo>
                    <a:lnTo>
                      <a:pt x="447" y="331"/>
                    </a:lnTo>
                    <a:lnTo>
                      <a:pt x="448" y="331"/>
                    </a:lnTo>
                    <a:lnTo>
                      <a:pt x="450" y="331"/>
                    </a:lnTo>
                    <a:lnTo>
                      <a:pt x="452" y="332"/>
                    </a:lnTo>
                    <a:lnTo>
                      <a:pt x="453" y="333"/>
                    </a:lnTo>
                    <a:lnTo>
                      <a:pt x="453" y="334"/>
                    </a:lnTo>
                    <a:lnTo>
                      <a:pt x="459" y="334"/>
                    </a:lnTo>
                    <a:lnTo>
                      <a:pt x="459" y="333"/>
                    </a:lnTo>
                    <a:lnTo>
                      <a:pt x="460" y="332"/>
                    </a:lnTo>
                    <a:lnTo>
                      <a:pt x="462" y="331"/>
                    </a:lnTo>
                    <a:lnTo>
                      <a:pt x="463" y="331"/>
                    </a:lnTo>
                    <a:lnTo>
                      <a:pt x="465" y="331"/>
                    </a:lnTo>
                    <a:lnTo>
                      <a:pt x="467" y="332"/>
                    </a:lnTo>
                    <a:lnTo>
                      <a:pt x="468" y="333"/>
                    </a:lnTo>
                    <a:lnTo>
                      <a:pt x="468" y="334"/>
                    </a:lnTo>
                    <a:lnTo>
                      <a:pt x="477" y="334"/>
                    </a:lnTo>
                    <a:lnTo>
                      <a:pt x="477" y="333"/>
                    </a:lnTo>
                    <a:lnTo>
                      <a:pt x="478" y="332"/>
                    </a:lnTo>
                    <a:lnTo>
                      <a:pt x="480" y="331"/>
                    </a:lnTo>
                    <a:lnTo>
                      <a:pt x="482" y="331"/>
                    </a:lnTo>
                    <a:lnTo>
                      <a:pt x="483" y="331"/>
                    </a:lnTo>
                    <a:lnTo>
                      <a:pt x="485" y="332"/>
                    </a:lnTo>
                    <a:lnTo>
                      <a:pt x="486" y="333"/>
                    </a:lnTo>
                    <a:lnTo>
                      <a:pt x="486" y="334"/>
                    </a:lnTo>
                    <a:lnTo>
                      <a:pt x="504" y="334"/>
                    </a:lnTo>
                    <a:lnTo>
                      <a:pt x="505" y="333"/>
                    </a:lnTo>
                    <a:lnTo>
                      <a:pt x="506" y="332"/>
                    </a:lnTo>
                    <a:lnTo>
                      <a:pt x="507" y="331"/>
                    </a:lnTo>
                    <a:lnTo>
                      <a:pt x="509" y="331"/>
                    </a:lnTo>
                    <a:lnTo>
                      <a:pt x="511" y="331"/>
                    </a:lnTo>
                    <a:lnTo>
                      <a:pt x="512" y="332"/>
                    </a:lnTo>
                    <a:lnTo>
                      <a:pt x="513" y="333"/>
                    </a:lnTo>
                    <a:lnTo>
                      <a:pt x="513" y="334"/>
                    </a:lnTo>
                    <a:lnTo>
                      <a:pt x="525" y="334"/>
                    </a:lnTo>
                    <a:lnTo>
                      <a:pt x="525" y="333"/>
                    </a:lnTo>
                    <a:lnTo>
                      <a:pt x="526" y="332"/>
                    </a:lnTo>
                    <a:lnTo>
                      <a:pt x="527" y="331"/>
                    </a:lnTo>
                    <a:lnTo>
                      <a:pt x="529" y="331"/>
                    </a:lnTo>
                    <a:lnTo>
                      <a:pt x="531" y="331"/>
                    </a:lnTo>
                    <a:lnTo>
                      <a:pt x="532" y="332"/>
                    </a:lnTo>
                    <a:lnTo>
                      <a:pt x="533" y="333"/>
                    </a:lnTo>
                    <a:lnTo>
                      <a:pt x="534" y="334"/>
                    </a:lnTo>
                    <a:lnTo>
                      <a:pt x="605" y="334"/>
                    </a:lnTo>
                    <a:lnTo>
                      <a:pt x="605" y="333"/>
                    </a:lnTo>
                    <a:lnTo>
                      <a:pt x="606" y="332"/>
                    </a:lnTo>
                    <a:lnTo>
                      <a:pt x="607" y="331"/>
                    </a:lnTo>
                    <a:lnTo>
                      <a:pt x="609" y="331"/>
                    </a:lnTo>
                    <a:lnTo>
                      <a:pt x="611" y="331"/>
                    </a:lnTo>
                    <a:lnTo>
                      <a:pt x="612" y="332"/>
                    </a:lnTo>
                    <a:lnTo>
                      <a:pt x="613" y="333"/>
                    </a:lnTo>
                    <a:lnTo>
                      <a:pt x="614" y="334"/>
                    </a:lnTo>
                    <a:lnTo>
                      <a:pt x="650" y="334"/>
                    </a:lnTo>
                    <a:lnTo>
                      <a:pt x="651" y="333"/>
                    </a:lnTo>
                    <a:lnTo>
                      <a:pt x="652" y="332"/>
                    </a:lnTo>
                    <a:lnTo>
                      <a:pt x="653" y="331"/>
                    </a:lnTo>
                    <a:lnTo>
                      <a:pt x="655" y="331"/>
                    </a:lnTo>
                    <a:lnTo>
                      <a:pt x="657" y="331"/>
                    </a:lnTo>
                    <a:lnTo>
                      <a:pt x="658" y="332"/>
                    </a:lnTo>
                    <a:lnTo>
                      <a:pt x="659" y="333"/>
                    </a:lnTo>
                    <a:lnTo>
                      <a:pt x="659" y="334"/>
                    </a:lnTo>
                    <a:lnTo>
                      <a:pt x="660" y="334"/>
                    </a:lnTo>
                    <a:lnTo>
                      <a:pt x="660" y="333"/>
                    </a:lnTo>
                    <a:lnTo>
                      <a:pt x="661" y="332"/>
                    </a:lnTo>
                    <a:lnTo>
                      <a:pt x="663" y="331"/>
                    </a:lnTo>
                    <a:lnTo>
                      <a:pt x="664" y="331"/>
                    </a:lnTo>
                    <a:lnTo>
                      <a:pt x="666" y="331"/>
                    </a:lnTo>
                    <a:lnTo>
                      <a:pt x="667" y="332"/>
                    </a:lnTo>
                    <a:lnTo>
                      <a:pt x="668" y="333"/>
                    </a:lnTo>
                    <a:lnTo>
                      <a:pt x="669" y="334"/>
                    </a:lnTo>
                    <a:lnTo>
                      <a:pt x="678" y="334"/>
                    </a:lnTo>
                    <a:lnTo>
                      <a:pt x="678" y="332"/>
                    </a:lnTo>
                    <a:lnTo>
                      <a:pt x="679" y="331"/>
                    </a:lnTo>
                    <a:lnTo>
                      <a:pt x="681" y="330"/>
                    </a:lnTo>
                    <a:lnTo>
                      <a:pt x="682" y="329"/>
                    </a:lnTo>
                    <a:lnTo>
                      <a:pt x="684" y="329"/>
                    </a:lnTo>
                    <a:lnTo>
                      <a:pt x="686" y="329"/>
                    </a:lnTo>
                    <a:lnTo>
                      <a:pt x="688" y="330"/>
                    </a:lnTo>
                    <a:lnTo>
                      <a:pt x="690" y="331"/>
                    </a:lnTo>
                    <a:lnTo>
                      <a:pt x="691" y="332"/>
                    </a:lnTo>
                    <a:lnTo>
                      <a:pt x="691" y="334"/>
                    </a:lnTo>
                    <a:lnTo>
                      <a:pt x="697" y="334"/>
                    </a:lnTo>
                    <a:lnTo>
                      <a:pt x="697" y="333"/>
                    </a:lnTo>
                    <a:lnTo>
                      <a:pt x="698" y="332"/>
                    </a:lnTo>
                    <a:lnTo>
                      <a:pt x="699" y="331"/>
                    </a:lnTo>
                    <a:lnTo>
                      <a:pt x="701" y="331"/>
                    </a:lnTo>
                    <a:lnTo>
                      <a:pt x="703" y="331"/>
                    </a:lnTo>
                    <a:lnTo>
                      <a:pt x="704" y="332"/>
                    </a:lnTo>
                    <a:lnTo>
                      <a:pt x="705" y="333"/>
                    </a:lnTo>
                    <a:lnTo>
                      <a:pt x="705" y="334"/>
                    </a:lnTo>
                    <a:lnTo>
                      <a:pt x="710" y="334"/>
                    </a:lnTo>
                    <a:lnTo>
                      <a:pt x="710" y="333"/>
                    </a:lnTo>
                    <a:lnTo>
                      <a:pt x="711" y="332"/>
                    </a:lnTo>
                    <a:lnTo>
                      <a:pt x="713" y="331"/>
                    </a:lnTo>
                    <a:lnTo>
                      <a:pt x="715" y="331"/>
                    </a:lnTo>
                    <a:lnTo>
                      <a:pt x="716" y="331"/>
                    </a:lnTo>
                    <a:lnTo>
                      <a:pt x="718" y="332"/>
                    </a:lnTo>
                    <a:lnTo>
                      <a:pt x="719" y="333"/>
                    </a:lnTo>
                    <a:lnTo>
                      <a:pt x="719" y="334"/>
                    </a:lnTo>
                    <a:lnTo>
                      <a:pt x="734" y="334"/>
                    </a:lnTo>
                    <a:lnTo>
                      <a:pt x="734" y="332"/>
                    </a:lnTo>
                    <a:lnTo>
                      <a:pt x="735" y="331"/>
                    </a:lnTo>
                    <a:lnTo>
                      <a:pt x="736" y="329"/>
                    </a:lnTo>
                    <a:lnTo>
                      <a:pt x="738" y="328"/>
                    </a:lnTo>
                    <a:lnTo>
                      <a:pt x="740" y="328"/>
                    </a:lnTo>
                    <a:lnTo>
                      <a:pt x="742" y="328"/>
                    </a:lnTo>
                    <a:lnTo>
                      <a:pt x="745" y="328"/>
                    </a:lnTo>
                    <a:lnTo>
                      <a:pt x="747" y="329"/>
                    </a:lnTo>
                    <a:lnTo>
                      <a:pt x="748" y="331"/>
                    </a:lnTo>
                    <a:lnTo>
                      <a:pt x="749" y="332"/>
                    </a:lnTo>
                    <a:lnTo>
                      <a:pt x="749" y="334"/>
                    </a:lnTo>
                    <a:lnTo>
                      <a:pt x="754" y="334"/>
                    </a:lnTo>
                    <a:lnTo>
                      <a:pt x="754" y="332"/>
                    </a:lnTo>
                    <a:lnTo>
                      <a:pt x="755" y="331"/>
                    </a:lnTo>
                    <a:lnTo>
                      <a:pt x="757" y="329"/>
                    </a:lnTo>
                    <a:lnTo>
                      <a:pt x="759" y="328"/>
                    </a:lnTo>
                    <a:lnTo>
                      <a:pt x="761" y="328"/>
                    </a:lnTo>
                    <a:lnTo>
                      <a:pt x="763" y="328"/>
                    </a:lnTo>
                    <a:lnTo>
                      <a:pt x="765" y="328"/>
                    </a:lnTo>
                    <a:lnTo>
                      <a:pt x="767" y="329"/>
                    </a:lnTo>
                    <a:lnTo>
                      <a:pt x="768" y="331"/>
                    </a:lnTo>
                    <a:lnTo>
                      <a:pt x="769" y="332"/>
                    </a:lnTo>
                    <a:lnTo>
                      <a:pt x="770" y="334"/>
                    </a:lnTo>
                    <a:lnTo>
                      <a:pt x="788" y="334"/>
                    </a:lnTo>
                    <a:lnTo>
                      <a:pt x="788" y="333"/>
                    </a:lnTo>
                    <a:lnTo>
                      <a:pt x="789" y="332"/>
                    </a:lnTo>
                    <a:lnTo>
                      <a:pt x="790" y="331"/>
                    </a:lnTo>
                    <a:lnTo>
                      <a:pt x="792" y="331"/>
                    </a:lnTo>
                    <a:lnTo>
                      <a:pt x="794" y="331"/>
                    </a:lnTo>
                    <a:lnTo>
                      <a:pt x="795" y="332"/>
                    </a:lnTo>
                    <a:lnTo>
                      <a:pt x="796" y="333"/>
                    </a:lnTo>
                    <a:lnTo>
                      <a:pt x="797" y="334"/>
                    </a:lnTo>
                    <a:lnTo>
                      <a:pt x="811" y="334"/>
                    </a:lnTo>
                    <a:lnTo>
                      <a:pt x="811" y="332"/>
                    </a:lnTo>
                    <a:lnTo>
                      <a:pt x="812" y="331"/>
                    </a:lnTo>
                    <a:lnTo>
                      <a:pt x="814" y="329"/>
                    </a:lnTo>
                    <a:lnTo>
                      <a:pt x="815" y="328"/>
                    </a:lnTo>
                    <a:lnTo>
                      <a:pt x="818" y="328"/>
                    </a:lnTo>
                    <a:lnTo>
                      <a:pt x="820" y="328"/>
                    </a:lnTo>
                    <a:lnTo>
                      <a:pt x="822" y="328"/>
                    </a:lnTo>
                    <a:lnTo>
                      <a:pt x="824" y="329"/>
                    </a:lnTo>
                    <a:lnTo>
                      <a:pt x="825" y="331"/>
                    </a:lnTo>
                    <a:lnTo>
                      <a:pt x="826" y="332"/>
                    </a:lnTo>
                    <a:lnTo>
                      <a:pt x="827" y="334"/>
                    </a:lnTo>
                    <a:lnTo>
                      <a:pt x="855" y="334"/>
                    </a:lnTo>
                    <a:lnTo>
                      <a:pt x="856" y="333"/>
                    </a:lnTo>
                    <a:lnTo>
                      <a:pt x="857" y="332"/>
                    </a:lnTo>
                    <a:lnTo>
                      <a:pt x="858" y="331"/>
                    </a:lnTo>
                    <a:lnTo>
                      <a:pt x="860" y="331"/>
                    </a:lnTo>
                    <a:lnTo>
                      <a:pt x="861" y="331"/>
                    </a:lnTo>
                    <a:lnTo>
                      <a:pt x="863" y="332"/>
                    </a:lnTo>
                    <a:lnTo>
                      <a:pt x="864" y="333"/>
                    </a:lnTo>
                    <a:lnTo>
                      <a:pt x="864" y="334"/>
                    </a:lnTo>
                    <a:lnTo>
                      <a:pt x="913" y="334"/>
                    </a:lnTo>
                    <a:lnTo>
                      <a:pt x="913" y="333"/>
                    </a:lnTo>
                    <a:lnTo>
                      <a:pt x="914" y="332"/>
                    </a:lnTo>
                    <a:lnTo>
                      <a:pt x="915" y="331"/>
                    </a:lnTo>
                    <a:lnTo>
                      <a:pt x="917" y="331"/>
                    </a:lnTo>
                    <a:lnTo>
                      <a:pt x="919" y="331"/>
                    </a:lnTo>
                    <a:lnTo>
                      <a:pt x="920" y="332"/>
                    </a:lnTo>
                    <a:lnTo>
                      <a:pt x="921" y="333"/>
                    </a:lnTo>
                    <a:lnTo>
                      <a:pt x="922" y="334"/>
                    </a:lnTo>
                    <a:lnTo>
                      <a:pt x="933" y="334"/>
                    </a:lnTo>
                    <a:lnTo>
                      <a:pt x="933" y="333"/>
                    </a:lnTo>
                    <a:lnTo>
                      <a:pt x="934" y="332"/>
                    </a:lnTo>
                    <a:lnTo>
                      <a:pt x="936" y="331"/>
                    </a:lnTo>
                    <a:lnTo>
                      <a:pt x="937" y="331"/>
                    </a:lnTo>
                    <a:lnTo>
                      <a:pt x="939" y="331"/>
                    </a:lnTo>
                    <a:lnTo>
                      <a:pt x="941" y="332"/>
                    </a:lnTo>
                    <a:lnTo>
                      <a:pt x="942" y="333"/>
                    </a:lnTo>
                    <a:lnTo>
                      <a:pt x="942" y="334"/>
                    </a:lnTo>
                    <a:lnTo>
                      <a:pt x="953" y="334"/>
                    </a:lnTo>
                    <a:lnTo>
                      <a:pt x="954" y="333"/>
                    </a:lnTo>
                    <a:lnTo>
                      <a:pt x="954" y="332"/>
                    </a:lnTo>
                    <a:lnTo>
                      <a:pt x="956" y="331"/>
                    </a:lnTo>
                    <a:lnTo>
                      <a:pt x="958" y="331"/>
                    </a:lnTo>
                    <a:lnTo>
                      <a:pt x="959" y="331"/>
                    </a:lnTo>
                    <a:lnTo>
                      <a:pt x="961" y="332"/>
                    </a:lnTo>
                    <a:lnTo>
                      <a:pt x="962" y="333"/>
                    </a:lnTo>
                    <a:lnTo>
                      <a:pt x="962" y="334"/>
                    </a:lnTo>
                    <a:lnTo>
                      <a:pt x="977" y="334"/>
                    </a:lnTo>
                    <a:lnTo>
                      <a:pt x="977" y="333"/>
                    </a:lnTo>
                    <a:lnTo>
                      <a:pt x="978" y="332"/>
                    </a:lnTo>
                    <a:lnTo>
                      <a:pt x="980" y="331"/>
                    </a:lnTo>
                    <a:lnTo>
                      <a:pt x="981" y="331"/>
                    </a:lnTo>
                    <a:lnTo>
                      <a:pt x="983" y="331"/>
                    </a:lnTo>
                    <a:lnTo>
                      <a:pt x="984" y="332"/>
                    </a:lnTo>
                    <a:lnTo>
                      <a:pt x="985" y="333"/>
                    </a:lnTo>
                    <a:lnTo>
                      <a:pt x="986" y="334"/>
                    </a:lnTo>
                    <a:lnTo>
                      <a:pt x="998" y="334"/>
                    </a:lnTo>
                    <a:lnTo>
                      <a:pt x="999" y="333"/>
                    </a:lnTo>
                    <a:lnTo>
                      <a:pt x="1000" y="332"/>
                    </a:lnTo>
                    <a:lnTo>
                      <a:pt x="1001" y="331"/>
                    </a:lnTo>
                    <a:lnTo>
                      <a:pt x="1003" y="331"/>
                    </a:lnTo>
                    <a:lnTo>
                      <a:pt x="1005" y="331"/>
                    </a:lnTo>
                    <a:lnTo>
                      <a:pt x="1006" y="332"/>
                    </a:lnTo>
                    <a:lnTo>
                      <a:pt x="1007" y="333"/>
                    </a:lnTo>
                    <a:lnTo>
                      <a:pt x="1007" y="334"/>
                    </a:lnTo>
                    <a:lnTo>
                      <a:pt x="1071" y="334"/>
                    </a:lnTo>
                    <a:lnTo>
                      <a:pt x="1072" y="333"/>
                    </a:lnTo>
                    <a:lnTo>
                      <a:pt x="1073" y="332"/>
                    </a:lnTo>
                    <a:lnTo>
                      <a:pt x="1074" y="331"/>
                    </a:lnTo>
                    <a:lnTo>
                      <a:pt x="1076" y="331"/>
                    </a:lnTo>
                    <a:lnTo>
                      <a:pt x="1078" y="331"/>
                    </a:lnTo>
                    <a:lnTo>
                      <a:pt x="1079" y="332"/>
                    </a:lnTo>
                    <a:lnTo>
                      <a:pt x="1080" y="333"/>
                    </a:lnTo>
                    <a:lnTo>
                      <a:pt x="1080" y="334"/>
                    </a:lnTo>
                    <a:lnTo>
                      <a:pt x="1142" y="334"/>
                    </a:lnTo>
                    <a:lnTo>
                      <a:pt x="1142" y="332"/>
                    </a:lnTo>
                    <a:lnTo>
                      <a:pt x="1143" y="331"/>
                    </a:lnTo>
                    <a:lnTo>
                      <a:pt x="1145" y="329"/>
                    </a:lnTo>
                    <a:lnTo>
                      <a:pt x="1146" y="328"/>
                    </a:lnTo>
                    <a:lnTo>
                      <a:pt x="1148" y="327"/>
                    </a:lnTo>
                    <a:lnTo>
                      <a:pt x="1151" y="327"/>
                    </a:lnTo>
                    <a:lnTo>
                      <a:pt x="1153" y="327"/>
                    </a:lnTo>
                    <a:lnTo>
                      <a:pt x="1155" y="328"/>
                    </a:lnTo>
                    <a:lnTo>
                      <a:pt x="1157" y="329"/>
                    </a:lnTo>
                    <a:lnTo>
                      <a:pt x="1158" y="331"/>
                    </a:lnTo>
                    <a:lnTo>
                      <a:pt x="1159" y="332"/>
                    </a:lnTo>
                    <a:lnTo>
                      <a:pt x="1160" y="334"/>
                    </a:lnTo>
                    <a:lnTo>
                      <a:pt x="1199" y="334"/>
                    </a:lnTo>
                    <a:lnTo>
                      <a:pt x="1200" y="333"/>
                    </a:lnTo>
                    <a:lnTo>
                      <a:pt x="1201" y="332"/>
                    </a:lnTo>
                    <a:lnTo>
                      <a:pt x="1202" y="331"/>
                    </a:lnTo>
                    <a:lnTo>
                      <a:pt x="1204" y="331"/>
                    </a:lnTo>
                    <a:lnTo>
                      <a:pt x="1206" y="331"/>
                    </a:lnTo>
                    <a:lnTo>
                      <a:pt x="1207" y="332"/>
                    </a:lnTo>
                    <a:lnTo>
                      <a:pt x="1208" y="333"/>
                    </a:lnTo>
                    <a:lnTo>
                      <a:pt x="1208" y="334"/>
                    </a:lnTo>
                    <a:lnTo>
                      <a:pt x="1220" y="334"/>
                    </a:lnTo>
                    <a:lnTo>
                      <a:pt x="1220" y="333"/>
                    </a:lnTo>
                    <a:lnTo>
                      <a:pt x="1221" y="332"/>
                    </a:lnTo>
                    <a:lnTo>
                      <a:pt x="1223" y="331"/>
                    </a:lnTo>
                    <a:lnTo>
                      <a:pt x="1224" y="331"/>
                    </a:lnTo>
                    <a:lnTo>
                      <a:pt x="1226" y="331"/>
                    </a:lnTo>
                    <a:lnTo>
                      <a:pt x="1228" y="332"/>
                    </a:lnTo>
                    <a:lnTo>
                      <a:pt x="1229" y="333"/>
                    </a:lnTo>
                    <a:lnTo>
                      <a:pt x="1229" y="334"/>
                    </a:lnTo>
                    <a:lnTo>
                      <a:pt x="1242" y="334"/>
                    </a:lnTo>
                    <a:lnTo>
                      <a:pt x="1243" y="333"/>
                    </a:lnTo>
                    <a:lnTo>
                      <a:pt x="1244" y="332"/>
                    </a:lnTo>
                    <a:lnTo>
                      <a:pt x="1245" y="331"/>
                    </a:lnTo>
                    <a:lnTo>
                      <a:pt x="1247" y="331"/>
                    </a:lnTo>
                    <a:lnTo>
                      <a:pt x="1249" y="331"/>
                    </a:lnTo>
                    <a:lnTo>
                      <a:pt x="1250" y="332"/>
                    </a:lnTo>
                    <a:lnTo>
                      <a:pt x="1251" y="333"/>
                    </a:lnTo>
                    <a:lnTo>
                      <a:pt x="1252" y="334"/>
                    </a:lnTo>
                    <a:lnTo>
                      <a:pt x="1264" y="334"/>
                    </a:lnTo>
                    <a:lnTo>
                      <a:pt x="1264" y="333"/>
                    </a:lnTo>
                    <a:lnTo>
                      <a:pt x="1265" y="332"/>
                    </a:lnTo>
                    <a:lnTo>
                      <a:pt x="1267" y="331"/>
                    </a:lnTo>
                    <a:lnTo>
                      <a:pt x="1268" y="331"/>
                    </a:lnTo>
                    <a:lnTo>
                      <a:pt x="1270" y="331"/>
                    </a:lnTo>
                    <a:lnTo>
                      <a:pt x="1271" y="332"/>
                    </a:lnTo>
                    <a:lnTo>
                      <a:pt x="1273" y="333"/>
                    </a:lnTo>
                    <a:lnTo>
                      <a:pt x="1273" y="334"/>
                    </a:lnTo>
                    <a:lnTo>
                      <a:pt x="1282" y="334"/>
                    </a:lnTo>
                    <a:lnTo>
                      <a:pt x="1283" y="333"/>
                    </a:lnTo>
                    <a:lnTo>
                      <a:pt x="1284" y="332"/>
                    </a:lnTo>
                    <a:lnTo>
                      <a:pt x="1285" y="331"/>
                    </a:lnTo>
                    <a:lnTo>
                      <a:pt x="1287" y="331"/>
                    </a:lnTo>
                    <a:lnTo>
                      <a:pt x="1289" y="331"/>
                    </a:lnTo>
                    <a:lnTo>
                      <a:pt x="1290" y="332"/>
                    </a:lnTo>
                    <a:lnTo>
                      <a:pt x="1291" y="333"/>
                    </a:lnTo>
                    <a:lnTo>
                      <a:pt x="1291" y="334"/>
                    </a:lnTo>
                    <a:lnTo>
                      <a:pt x="1299" y="334"/>
                    </a:lnTo>
                    <a:lnTo>
                      <a:pt x="1299" y="3"/>
                    </a:lnTo>
                    <a:lnTo>
                      <a:pt x="1317" y="3"/>
                    </a:lnTo>
                    <a:lnTo>
                      <a:pt x="1317" y="2"/>
                    </a:lnTo>
                    <a:lnTo>
                      <a:pt x="1318" y="1"/>
                    </a:lnTo>
                    <a:lnTo>
                      <a:pt x="1320" y="0"/>
                    </a:lnTo>
                    <a:lnTo>
                      <a:pt x="1321" y="0"/>
                    </a:lnTo>
                    <a:lnTo>
                      <a:pt x="1323" y="0"/>
                    </a:lnTo>
                    <a:lnTo>
                      <a:pt x="1324" y="1"/>
                    </a:lnTo>
                    <a:lnTo>
                      <a:pt x="1325" y="2"/>
                    </a:lnTo>
                    <a:lnTo>
                      <a:pt x="1326" y="3"/>
                    </a:lnTo>
                    <a:lnTo>
                      <a:pt x="1561" y="3"/>
                    </a:lnTo>
                    <a:lnTo>
                      <a:pt x="1561" y="2"/>
                    </a:lnTo>
                    <a:lnTo>
                      <a:pt x="1562" y="1"/>
                    </a:lnTo>
                    <a:lnTo>
                      <a:pt x="1563" y="0"/>
                    </a:lnTo>
                    <a:lnTo>
                      <a:pt x="1565" y="0"/>
                    </a:lnTo>
                    <a:lnTo>
                      <a:pt x="1567" y="0"/>
                    </a:lnTo>
                    <a:lnTo>
                      <a:pt x="1568" y="1"/>
                    </a:lnTo>
                    <a:lnTo>
                      <a:pt x="1569" y="2"/>
                    </a:lnTo>
                    <a:lnTo>
                      <a:pt x="1570" y="3"/>
                    </a:lnTo>
                    <a:lnTo>
                      <a:pt x="1574" y="3"/>
                    </a:lnTo>
                    <a:lnTo>
                      <a:pt x="1575" y="2"/>
                    </a:lnTo>
                    <a:lnTo>
                      <a:pt x="1576" y="1"/>
                    </a:lnTo>
                    <a:lnTo>
                      <a:pt x="1577" y="0"/>
                    </a:lnTo>
                    <a:lnTo>
                      <a:pt x="1579" y="0"/>
                    </a:lnTo>
                    <a:lnTo>
                      <a:pt x="1580" y="0"/>
                    </a:lnTo>
                    <a:lnTo>
                      <a:pt x="1582" y="1"/>
                    </a:lnTo>
                    <a:lnTo>
                      <a:pt x="1583" y="2"/>
                    </a:lnTo>
                    <a:lnTo>
                      <a:pt x="1583" y="3"/>
                    </a:lnTo>
                    <a:lnTo>
                      <a:pt x="1592" y="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10" name="Freeform 942"/>
              <p:cNvSpPr>
                <a:spLocks/>
              </p:cNvSpPr>
              <p:nvPr/>
            </p:nvSpPr>
            <p:spPr bwMode="auto">
              <a:xfrm>
                <a:off x="2164" y="1396"/>
                <a:ext cx="13" cy="10"/>
              </a:xfrm>
              <a:custGeom>
                <a:avLst/>
                <a:gdLst>
                  <a:gd name="T0" fmla="*/ 12 w 13"/>
                  <a:gd name="T1" fmla="*/ 10 h 10"/>
                  <a:gd name="T2" fmla="*/ 0 w 13"/>
                  <a:gd name="T3" fmla="*/ 5 h 10"/>
                  <a:gd name="T4" fmla="*/ 12 w 13"/>
                  <a:gd name="T5" fmla="*/ 0 h 10"/>
                  <a:gd name="T6" fmla="*/ 13 w 13"/>
                  <a:gd name="T7" fmla="*/ 3 h 10"/>
                  <a:gd name="T8" fmla="*/ 13 w 13"/>
                  <a:gd name="T9" fmla="*/ 5 h 10"/>
                  <a:gd name="T10" fmla="*/ 13 w 13"/>
                  <a:gd name="T11" fmla="*/ 7 h 10"/>
                  <a:gd name="T12" fmla="*/ 12 w 13"/>
                  <a:gd name="T13" fmla="*/ 1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2" y="10"/>
                    </a:moveTo>
                    <a:lnTo>
                      <a:pt x="0" y="5"/>
                    </a:lnTo>
                    <a:lnTo>
                      <a:pt x="12" y="0"/>
                    </a:lnTo>
                    <a:lnTo>
                      <a:pt x="13" y="3"/>
                    </a:lnTo>
                    <a:lnTo>
                      <a:pt x="13" y="5"/>
                    </a:lnTo>
                    <a:lnTo>
                      <a:pt x="13" y="7"/>
                    </a:lnTo>
                    <a:lnTo>
                      <a:pt x="1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1" name="Freeform 943"/>
              <p:cNvSpPr>
                <a:spLocks/>
              </p:cNvSpPr>
              <p:nvPr/>
            </p:nvSpPr>
            <p:spPr bwMode="auto">
              <a:xfrm>
                <a:off x="1051" y="1880"/>
                <a:ext cx="563" cy="217"/>
              </a:xfrm>
              <a:custGeom>
                <a:avLst/>
                <a:gdLst>
                  <a:gd name="T0" fmla="*/ 7 w 563"/>
                  <a:gd name="T1" fmla="*/ 11 h 217"/>
                  <a:gd name="T2" fmla="*/ 13 w 563"/>
                  <a:gd name="T3" fmla="*/ 9 h 217"/>
                  <a:gd name="T4" fmla="*/ 35 w 563"/>
                  <a:gd name="T5" fmla="*/ 12 h 217"/>
                  <a:gd name="T6" fmla="*/ 39 w 563"/>
                  <a:gd name="T7" fmla="*/ 8 h 217"/>
                  <a:gd name="T8" fmla="*/ 44 w 563"/>
                  <a:gd name="T9" fmla="*/ 12 h 217"/>
                  <a:gd name="T10" fmla="*/ 70 w 563"/>
                  <a:gd name="T11" fmla="*/ 9 h 217"/>
                  <a:gd name="T12" fmla="*/ 76 w 563"/>
                  <a:gd name="T13" fmla="*/ 11 h 217"/>
                  <a:gd name="T14" fmla="*/ 99 w 563"/>
                  <a:gd name="T15" fmla="*/ 9 h 217"/>
                  <a:gd name="T16" fmla="*/ 105 w 563"/>
                  <a:gd name="T17" fmla="*/ 9 h 217"/>
                  <a:gd name="T18" fmla="*/ 138 w 563"/>
                  <a:gd name="T19" fmla="*/ 10 h 217"/>
                  <a:gd name="T20" fmla="*/ 144 w 563"/>
                  <a:gd name="T21" fmla="*/ 6 h 217"/>
                  <a:gd name="T22" fmla="*/ 152 w 563"/>
                  <a:gd name="T23" fmla="*/ 9 h 217"/>
                  <a:gd name="T24" fmla="*/ 202 w 563"/>
                  <a:gd name="T25" fmla="*/ 11 h 217"/>
                  <a:gd name="T26" fmla="*/ 207 w 563"/>
                  <a:gd name="T27" fmla="*/ 9 h 217"/>
                  <a:gd name="T28" fmla="*/ 218 w 563"/>
                  <a:gd name="T29" fmla="*/ 12 h 217"/>
                  <a:gd name="T30" fmla="*/ 223 w 563"/>
                  <a:gd name="T31" fmla="*/ 8 h 217"/>
                  <a:gd name="T32" fmla="*/ 227 w 563"/>
                  <a:gd name="T33" fmla="*/ 12 h 217"/>
                  <a:gd name="T34" fmla="*/ 278 w 563"/>
                  <a:gd name="T35" fmla="*/ 9 h 217"/>
                  <a:gd name="T36" fmla="*/ 284 w 563"/>
                  <a:gd name="T37" fmla="*/ 11 h 217"/>
                  <a:gd name="T38" fmla="*/ 320 w 563"/>
                  <a:gd name="T39" fmla="*/ 9 h 217"/>
                  <a:gd name="T40" fmla="*/ 327 w 563"/>
                  <a:gd name="T41" fmla="*/ 9 h 217"/>
                  <a:gd name="T42" fmla="*/ 343 w 563"/>
                  <a:gd name="T43" fmla="*/ 11 h 217"/>
                  <a:gd name="T44" fmla="*/ 348 w 563"/>
                  <a:gd name="T45" fmla="*/ 9 h 217"/>
                  <a:gd name="T46" fmla="*/ 356 w 563"/>
                  <a:gd name="T47" fmla="*/ 12 h 217"/>
                  <a:gd name="T48" fmla="*/ 360 w 563"/>
                  <a:gd name="T49" fmla="*/ 8 h 217"/>
                  <a:gd name="T50" fmla="*/ 364 w 563"/>
                  <a:gd name="T51" fmla="*/ 12 h 217"/>
                  <a:gd name="T52" fmla="*/ 378 w 563"/>
                  <a:gd name="T53" fmla="*/ 7 h 217"/>
                  <a:gd name="T54" fmla="*/ 387 w 563"/>
                  <a:gd name="T55" fmla="*/ 6 h 217"/>
                  <a:gd name="T56" fmla="*/ 391 w 563"/>
                  <a:gd name="T57" fmla="*/ 12 h 217"/>
                  <a:gd name="T58" fmla="*/ 401 w 563"/>
                  <a:gd name="T59" fmla="*/ 9 h 217"/>
                  <a:gd name="T60" fmla="*/ 406 w 563"/>
                  <a:gd name="T61" fmla="*/ 11 h 217"/>
                  <a:gd name="T62" fmla="*/ 409 w 563"/>
                  <a:gd name="T63" fmla="*/ 8 h 217"/>
                  <a:gd name="T64" fmla="*/ 417 w 563"/>
                  <a:gd name="T65" fmla="*/ 6 h 217"/>
                  <a:gd name="T66" fmla="*/ 423 w 563"/>
                  <a:gd name="T67" fmla="*/ 10 h 217"/>
                  <a:gd name="T68" fmla="*/ 427 w 563"/>
                  <a:gd name="T69" fmla="*/ 9 h 217"/>
                  <a:gd name="T70" fmla="*/ 433 w 563"/>
                  <a:gd name="T71" fmla="*/ 9 h 217"/>
                  <a:gd name="T72" fmla="*/ 446 w 563"/>
                  <a:gd name="T73" fmla="*/ 11 h 217"/>
                  <a:gd name="T74" fmla="*/ 451 w 563"/>
                  <a:gd name="T75" fmla="*/ 9 h 217"/>
                  <a:gd name="T76" fmla="*/ 455 w 563"/>
                  <a:gd name="T77" fmla="*/ 12 h 217"/>
                  <a:gd name="T78" fmla="*/ 460 w 563"/>
                  <a:gd name="T79" fmla="*/ 8 h 217"/>
                  <a:gd name="T80" fmla="*/ 464 w 563"/>
                  <a:gd name="T81" fmla="*/ 12 h 217"/>
                  <a:gd name="T82" fmla="*/ 472 w 563"/>
                  <a:gd name="T83" fmla="*/ 9 h 217"/>
                  <a:gd name="T84" fmla="*/ 477 w 563"/>
                  <a:gd name="T85" fmla="*/ 11 h 217"/>
                  <a:gd name="T86" fmla="*/ 500 w 563"/>
                  <a:gd name="T87" fmla="*/ 9 h 217"/>
                  <a:gd name="T88" fmla="*/ 507 w 563"/>
                  <a:gd name="T89" fmla="*/ 9 h 217"/>
                  <a:gd name="T90" fmla="*/ 521 w 563"/>
                  <a:gd name="T91" fmla="*/ 11 h 217"/>
                  <a:gd name="T92" fmla="*/ 527 w 563"/>
                  <a:gd name="T93" fmla="*/ 9 h 217"/>
                  <a:gd name="T94" fmla="*/ 542 w 563"/>
                  <a:gd name="T95" fmla="*/ 12 h 217"/>
                  <a:gd name="T96" fmla="*/ 553 w 563"/>
                  <a:gd name="T97" fmla="*/ 1 h 217"/>
                  <a:gd name="T98" fmla="*/ 559 w 563"/>
                  <a:gd name="T99" fmla="*/ 1 h 21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63"/>
                  <a:gd name="T151" fmla="*/ 0 h 217"/>
                  <a:gd name="T152" fmla="*/ 563 w 563"/>
                  <a:gd name="T153" fmla="*/ 217 h 21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63" h="217">
                    <a:moveTo>
                      <a:pt x="0" y="217"/>
                    </a:moveTo>
                    <a:lnTo>
                      <a:pt x="0" y="12"/>
                    </a:lnTo>
                    <a:lnTo>
                      <a:pt x="7" y="12"/>
                    </a:lnTo>
                    <a:lnTo>
                      <a:pt x="7" y="11"/>
                    </a:lnTo>
                    <a:lnTo>
                      <a:pt x="8" y="9"/>
                    </a:lnTo>
                    <a:lnTo>
                      <a:pt x="9" y="9"/>
                    </a:lnTo>
                    <a:lnTo>
                      <a:pt x="11" y="8"/>
                    </a:lnTo>
                    <a:lnTo>
                      <a:pt x="13" y="9"/>
                    </a:lnTo>
                    <a:lnTo>
                      <a:pt x="14" y="9"/>
                    </a:lnTo>
                    <a:lnTo>
                      <a:pt x="15" y="11"/>
                    </a:lnTo>
                    <a:lnTo>
                      <a:pt x="16" y="12"/>
                    </a:lnTo>
                    <a:lnTo>
                      <a:pt x="35" y="12"/>
                    </a:lnTo>
                    <a:lnTo>
                      <a:pt x="35" y="11"/>
                    </a:lnTo>
                    <a:lnTo>
                      <a:pt x="36" y="9"/>
                    </a:lnTo>
                    <a:lnTo>
                      <a:pt x="38" y="9"/>
                    </a:lnTo>
                    <a:lnTo>
                      <a:pt x="39" y="8"/>
                    </a:lnTo>
                    <a:lnTo>
                      <a:pt x="41" y="9"/>
                    </a:lnTo>
                    <a:lnTo>
                      <a:pt x="42" y="9"/>
                    </a:lnTo>
                    <a:lnTo>
                      <a:pt x="43" y="11"/>
                    </a:lnTo>
                    <a:lnTo>
                      <a:pt x="44" y="12"/>
                    </a:lnTo>
                    <a:lnTo>
                      <a:pt x="67" y="12"/>
                    </a:lnTo>
                    <a:lnTo>
                      <a:pt x="68" y="11"/>
                    </a:lnTo>
                    <a:lnTo>
                      <a:pt x="69" y="9"/>
                    </a:lnTo>
                    <a:lnTo>
                      <a:pt x="70" y="9"/>
                    </a:lnTo>
                    <a:lnTo>
                      <a:pt x="72" y="8"/>
                    </a:lnTo>
                    <a:lnTo>
                      <a:pt x="74" y="9"/>
                    </a:lnTo>
                    <a:lnTo>
                      <a:pt x="75" y="9"/>
                    </a:lnTo>
                    <a:lnTo>
                      <a:pt x="76" y="11"/>
                    </a:lnTo>
                    <a:lnTo>
                      <a:pt x="76" y="12"/>
                    </a:lnTo>
                    <a:lnTo>
                      <a:pt x="97" y="12"/>
                    </a:lnTo>
                    <a:lnTo>
                      <a:pt x="98" y="11"/>
                    </a:lnTo>
                    <a:lnTo>
                      <a:pt x="99" y="9"/>
                    </a:lnTo>
                    <a:lnTo>
                      <a:pt x="100" y="9"/>
                    </a:lnTo>
                    <a:lnTo>
                      <a:pt x="102" y="8"/>
                    </a:lnTo>
                    <a:lnTo>
                      <a:pt x="103" y="9"/>
                    </a:lnTo>
                    <a:lnTo>
                      <a:pt x="105" y="9"/>
                    </a:lnTo>
                    <a:lnTo>
                      <a:pt x="106" y="11"/>
                    </a:lnTo>
                    <a:lnTo>
                      <a:pt x="106" y="12"/>
                    </a:lnTo>
                    <a:lnTo>
                      <a:pt x="138" y="12"/>
                    </a:lnTo>
                    <a:lnTo>
                      <a:pt x="138" y="10"/>
                    </a:lnTo>
                    <a:lnTo>
                      <a:pt x="139" y="9"/>
                    </a:lnTo>
                    <a:lnTo>
                      <a:pt x="140" y="7"/>
                    </a:lnTo>
                    <a:lnTo>
                      <a:pt x="142" y="6"/>
                    </a:lnTo>
                    <a:lnTo>
                      <a:pt x="144" y="6"/>
                    </a:lnTo>
                    <a:lnTo>
                      <a:pt x="147" y="6"/>
                    </a:lnTo>
                    <a:lnTo>
                      <a:pt x="149" y="6"/>
                    </a:lnTo>
                    <a:lnTo>
                      <a:pt x="151" y="7"/>
                    </a:lnTo>
                    <a:lnTo>
                      <a:pt x="152" y="9"/>
                    </a:lnTo>
                    <a:lnTo>
                      <a:pt x="153" y="10"/>
                    </a:lnTo>
                    <a:lnTo>
                      <a:pt x="154" y="12"/>
                    </a:lnTo>
                    <a:lnTo>
                      <a:pt x="201" y="12"/>
                    </a:lnTo>
                    <a:lnTo>
                      <a:pt x="202" y="11"/>
                    </a:lnTo>
                    <a:lnTo>
                      <a:pt x="203" y="9"/>
                    </a:lnTo>
                    <a:lnTo>
                      <a:pt x="204" y="9"/>
                    </a:lnTo>
                    <a:lnTo>
                      <a:pt x="206" y="8"/>
                    </a:lnTo>
                    <a:lnTo>
                      <a:pt x="207" y="9"/>
                    </a:lnTo>
                    <a:lnTo>
                      <a:pt x="209" y="9"/>
                    </a:lnTo>
                    <a:lnTo>
                      <a:pt x="210" y="11"/>
                    </a:lnTo>
                    <a:lnTo>
                      <a:pt x="210" y="12"/>
                    </a:lnTo>
                    <a:lnTo>
                      <a:pt x="218" y="12"/>
                    </a:lnTo>
                    <a:lnTo>
                      <a:pt x="219" y="11"/>
                    </a:lnTo>
                    <a:lnTo>
                      <a:pt x="220" y="9"/>
                    </a:lnTo>
                    <a:lnTo>
                      <a:pt x="221" y="9"/>
                    </a:lnTo>
                    <a:lnTo>
                      <a:pt x="223" y="8"/>
                    </a:lnTo>
                    <a:lnTo>
                      <a:pt x="225" y="9"/>
                    </a:lnTo>
                    <a:lnTo>
                      <a:pt x="226" y="9"/>
                    </a:lnTo>
                    <a:lnTo>
                      <a:pt x="227" y="11"/>
                    </a:lnTo>
                    <a:lnTo>
                      <a:pt x="227" y="12"/>
                    </a:lnTo>
                    <a:lnTo>
                      <a:pt x="275" y="12"/>
                    </a:lnTo>
                    <a:lnTo>
                      <a:pt x="276" y="11"/>
                    </a:lnTo>
                    <a:lnTo>
                      <a:pt x="277" y="9"/>
                    </a:lnTo>
                    <a:lnTo>
                      <a:pt x="278" y="9"/>
                    </a:lnTo>
                    <a:lnTo>
                      <a:pt x="280" y="8"/>
                    </a:lnTo>
                    <a:lnTo>
                      <a:pt x="282" y="9"/>
                    </a:lnTo>
                    <a:lnTo>
                      <a:pt x="283" y="9"/>
                    </a:lnTo>
                    <a:lnTo>
                      <a:pt x="284" y="11"/>
                    </a:lnTo>
                    <a:lnTo>
                      <a:pt x="285" y="12"/>
                    </a:lnTo>
                    <a:lnTo>
                      <a:pt x="319" y="12"/>
                    </a:lnTo>
                    <a:lnTo>
                      <a:pt x="319" y="11"/>
                    </a:lnTo>
                    <a:lnTo>
                      <a:pt x="320" y="9"/>
                    </a:lnTo>
                    <a:lnTo>
                      <a:pt x="322" y="9"/>
                    </a:lnTo>
                    <a:lnTo>
                      <a:pt x="323" y="8"/>
                    </a:lnTo>
                    <a:lnTo>
                      <a:pt x="325" y="9"/>
                    </a:lnTo>
                    <a:lnTo>
                      <a:pt x="327" y="9"/>
                    </a:lnTo>
                    <a:lnTo>
                      <a:pt x="328" y="11"/>
                    </a:lnTo>
                    <a:lnTo>
                      <a:pt x="328" y="12"/>
                    </a:lnTo>
                    <a:lnTo>
                      <a:pt x="342" y="12"/>
                    </a:lnTo>
                    <a:lnTo>
                      <a:pt x="343" y="11"/>
                    </a:lnTo>
                    <a:lnTo>
                      <a:pt x="343" y="9"/>
                    </a:lnTo>
                    <a:lnTo>
                      <a:pt x="345" y="9"/>
                    </a:lnTo>
                    <a:lnTo>
                      <a:pt x="347" y="8"/>
                    </a:lnTo>
                    <a:lnTo>
                      <a:pt x="348" y="9"/>
                    </a:lnTo>
                    <a:lnTo>
                      <a:pt x="350" y="9"/>
                    </a:lnTo>
                    <a:lnTo>
                      <a:pt x="351" y="11"/>
                    </a:lnTo>
                    <a:lnTo>
                      <a:pt x="351" y="12"/>
                    </a:lnTo>
                    <a:lnTo>
                      <a:pt x="356" y="12"/>
                    </a:lnTo>
                    <a:lnTo>
                      <a:pt x="356" y="11"/>
                    </a:lnTo>
                    <a:lnTo>
                      <a:pt x="357" y="9"/>
                    </a:lnTo>
                    <a:lnTo>
                      <a:pt x="358" y="9"/>
                    </a:lnTo>
                    <a:lnTo>
                      <a:pt x="360" y="8"/>
                    </a:lnTo>
                    <a:lnTo>
                      <a:pt x="362" y="9"/>
                    </a:lnTo>
                    <a:lnTo>
                      <a:pt x="363" y="9"/>
                    </a:lnTo>
                    <a:lnTo>
                      <a:pt x="364" y="11"/>
                    </a:lnTo>
                    <a:lnTo>
                      <a:pt x="364" y="12"/>
                    </a:lnTo>
                    <a:lnTo>
                      <a:pt x="375" y="12"/>
                    </a:lnTo>
                    <a:lnTo>
                      <a:pt x="375" y="10"/>
                    </a:lnTo>
                    <a:lnTo>
                      <a:pt x="376" y="8"/>
                    </a:lnTo>
                    <a:lnTo>
                      <a:pt x="378" y="7"/>
                    </a:lnTo>
                    <a:lnTo>
                      <a:pt x="380" y="6"/>
                    </a:lnTo>
                    <a:lnTo>
                      <a:pt x="382" y="6"/>
                    </a:lnTo>
                    <a:lnTo>
                      <a:pt x="384" y="6"/>
                    </a:lnTo>
                    <a:lnTo>
                      <a:pt x="387" y="6"/>
                    </a:lnTo>
                    <a:lnTo>
                      <a:pt x="389" y="7"/>
                    </a:lnTo>
                    <a:lnTo>
                      <a:pt x="390" y="8"/>
                    </a:lnTo>
                    <a:lnTo>
                      <a:pt x="391" y="10"/>
                    </a:lnTo>
                    <a:lnTo>
                      <a:pt x="391" y="12"/>
                    </a:lnTo>
                    <a:lnTo>
                      <a:pt x="398" y="12"/>
                    </a:lnTo>
                    <a:lnTo>
                      <a:pt x="398" y="11"/>
                    </a:lnTo>
                    <a:lnTo>
                      <a:pt x="399" y="9"/>
                    </a:lnTo>
                    <a:lnTo>
                      <a:pt x="401" y="9"/>
                    </a:lnTo>
                    <a:lnTo>
                      <a:pt x="402" y="8"/>
                    </a:lnTo>
                    <a:lnTo>
                      <a:pt x="404" y="9"/>
                    </a:lnTo>
                    <a:lnTo>
                      <a:pt x="406" y="9"/>
                    </a:lnTo>
                    <a:lnTo>
                      <a:pt x="406" y="11"/>
                    </a:lnTo>
                    <a:lnTo>
                      <a:pt x="407" y="12"/>
                    </a:lnTo>
                    <a:lnTo>
                      <a:pt x="408" y="10"/>
                    </a:lnTo>
                    <a:lnTo>
                      <a:pt x="409" y="8"/>
                    </a:lnTo>
                    <a:lnTo>
                      <a:pt x="410" y="7"/>
                    </a:lnTo>
                    <a:lnTo>
                      <a:pt x="412" y="6"/>
                    </a:lnTo>
                    <a:lnTo>
                      <a:pt x="414" y="6"/>
                    </a:lnTo>
                    <a:lnTo>
                      <a:pt x="417" y="6"/>
                    </a:lnTo>
                    <a:lnTo>
                      <a:pt x="419" y="6"/>
                    </a:lnTo>
                    <a:lnTo>
                      <a:pt x="421" y="7"/>
                    </a:lnTo>
                    <a:lnTo>
                      <a:pt x="422" y="8"/>
                    </a:lnTo>
                    <a:lnTo>
                      <a:pt x="423" y="10"/>
                    </a:lnTo>
                    <a:lnTo>
                      <a:pt x="424" y="12"/>
                    </a:lnTo>
                    <a:lnTo>
                      <a:pt x="425" y="12"/>
                    </a:lnTo>
                    <a:lnTo>
                      <a:pt x="426" y="11"/>
                    </a:lnTo>
                    <a:lnTo>
                      <a:pt x="427" y="9"/>
                    </a:lnTo>
                    <a:lnTo>
                      <a:pt x="428" y="9"/>
                    </a:lnTo>
                    <a:lnTo>
                      <a:pt x="430" y="8"/>
                    </a:lnTo>
                    <a:lnTo>
                      <a:pt x="432" y="9"/>
                    </a:lnTo>
                    <a:lnTo>
                      <a:pt x="433" y="9"/>
                    </a:lnTo>
                    <a:lnTo>
                      <a:pt x="434" y="11"/>
                    </a:lnTo>
                    <a:lnTo>
                      <a:pt x="434" y="12"/>
                    </a:lnTo>
                    <a:lnTo>
                      <a:pt x="445" y="12"/>
                    </a:lnTo>
                    <a:lnTo>
                      <a:pt x="446" y="11"/>
                    </a:lnTo>
                    <a:lnTo>
                      <a:pt x="446" y="9"/>
                    </a:lnTo>
                    <a:lnTo>
                      <a:pt x="448" y="9"/>
                    </a:lnTo>
                    <a:lnTo>
                      <a:pt x="450" y="8"/>
                    </a:lnTo>
                    <a:lnTo>
                      <a:pt x="451" y="9"/>
                    </a:lnTo>
                    <a:lnTo>
                      <a:pt x="453" y="9"/>
                    </a:lnTo>
                    <a:lnTo>
                      <a:pt x="454" y="11"/>
                    </a:lnTo>
                    <a:lnTo>
                      <a:pt x="454" y="12"/>
                    </a:lnTo>
                    <a:lnTo>
                      <a:pt x="455" y="12"/>
                    </a:lnTo>
                    <a:lnTo>
                      <a:pt x="456" y="11"/>
                    </a:lnTo>
                    <a:lnTo>
                      <a:pt x="457" y="9"/>
                    </a:lnTo>
                    <a:lnTo>
                      <a:pt x="458" y="9"/>
                    </a:lnTo>
                    <a:lnTo>
                      <a:pt x="460" y="8"/>
                    </a:lnTo>
                    <a:lnTo>
                      <a:pt x="461" y="9"/>
                    </a:lnTo>
                    <a:lnTo>
                      <a:pt x="463" y="9"/>
                    </a:lnTo>
                    <a:lnTo>
                      <a:pt x="464" y="11"/>
                    </a:lnTo>
                    <a:lnTo>
                      <a:pt x="464" y="12"/>
                    </a:lnTo>
                    <a:lnTo>
                      <a:pt x="469" y="12"/>
                    </a:lnTo>
                    <a:lnTo>
                      <a:pt x="469" y="11"/>
                    </a:lnTo>
                    <a:lnTo>
                      <a:pt x="470" y="9"/>
                    </a:lnTo>
                    <a:lnTo>
                      <a:pt x="472" y="9"/>
                    </a:lnTo>
                    <a:lnTo>
                      <a:pt x="473" y="8"/>
                    </a:lnTo>
                    <a:lnTo>
                      <a:pt x="475" y="9"/>
                    </a:lnTo>
                    <a:lnTo>
                      <a:pt x="477" y="9"/>
                    </a:lnTo>
                    <a:lnTo>
                      <a:pt x="477" y="11"/>
                    </a:lnTo>
                    <a:lnTo>
                      <a:pt x="478" y="12"/>
                    </a:lnTo>
                    <a:lnTo>
                      <a:pt x="499" y="12"/>
                    </a:lnTo>
                    <a:lnTo>
                      <a:pt x="500" y="11"/>
                    </a:lnTo>
                    <a:lnTo>
                      <a:pt x="500" y="9"/>
                    </a:lnTo>
                    <a:lnTo>
                      <a:pt x="502" y="9"/>
                    </a:lnTo>
                    <a:lnTo>
                      <a:pt x="504" y="8"/>
                    </a:lnTo>
                    <a:lnTo>
                      <a:pt x="505" y="9"/>
                    </a:lnTo>
                    <a:lnTo>
                      <a:pt x="507" y="9"/>
                    </a:lnTo>
                    <a:lnTo>
                      <a:pt x="508" y="11"/>
                    </a:lnTo>
                    <a:lnTo>
                      <a:pt x="508" y="12"/>
                    </a:lnTo>
                    <a:lnTo>
                      <a:pt x="521" y="12"/>
                    </a:lnTo>
                    <a:lnTo>
                      <a:pt x="521" y="11"/>
                    </a:lnTo>
                    <a:lnTo>
                      <a:pt x="522" y="9"/>
                    </a:lnTo>
                    <a:lnTo>
                      <a:pt x="524" y="9"/>
                    </a:lnTo>
                    <a:lnTo>
                      <a:pt x="526" y="8"/>
                    </a:lnTo>
                    <a:lnTo>
                      <a:pt x="527" y="9"/>
                    </a:lnTo>
                    <a:lnTo>
                      <a:pt x="529" y="9"/>
                    </a:lnTo>
                    <a:lnTo>
                      <a:pt x="530" y="11"/>
                    </a:lnTo>
                    <a:lnTo>
                      <a:pt x="530" y="12"/>
                    </a:lnTo>
                    <a:lnTo>
                      <a:pt x="542" y="12"/>
                    </a:lnTo>
                    <a:lnTo>
                      <a:pt x="542" y="3"/>
                    </a:lnTo>
                    <a:lnTo>
                      <a:pt x="551" y="3"/>
                    </a:lnTo>
                    <a:lnTo>
                      <a:pt x="552" y="2"/>
                    </a:lnTo>
                    <a:lnTo>
                      <a:pt x="553" y="1"/>
                    </a:lnTo>
                    <a:lnTo>
                      <a:pt x="554" y="0"/>
                    </a:lnTo>
                    <a:lnTo>
                      <a:pt x="556" y="0"/>
                    </a:lnTo>
                    <a:lnTo>
                      <a:pt x="558" y="0"/>
                    </a:lnTo>
                    <a:lnTo>
                      <a:pt x="559" y="1"/>
                    </a:lnTo>
                    <a:lnTo>
                      <a:pt x="560" y="2"/>
                    </a:lnTo>
                    <a:lnTo>
                      <a:pt x="560" y="3"/>
                    </a:lnTo>
                    <a:lnTo>
                      <a:pt x="563" y="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12" name="Freeform 944"/>
              <p:cNvSpPr>
                <a:spLocks/>
              </p:cNvSpPr>
              <p:nvPr/>
            </p:nvSpPr>
            <p:spPr bwMode="auto">
              <a:xfrm>
                <a:off x="1612" y="1879"/>
                <a:ext cx="13" cy="9"/>
              </a:xfrm>
              <a:custGeom>
                <a:avLst/>
                <a:gdLst>
                  <a:gd name="T0" fmla="*/ 2 w 13"/>
                  <a:gd name="T1" fmla="*/ 0 h 9"/>
                  <a:gd name="T2" fmla="*/ 13 w 13"/>
                  <a:gd name="T3" fmla="*/ 4 h 9"/>
                  <a:gd name="T4" fmla="*/ 2 w 13"/>
                  <a:gd name="T5" fmla="*/ 9 h 9"/>
                  <a:gd name="T6" fmla="*/ 1 w 13"/>
                  <a:gd name="T7" fmla="*/ 7 h 9"/>
                  <a:gd name="T8" fmla="*/ 0 w 13"/>
                  <a:gd name="T9" fmla="*/ 4 h 9"/>
                  <a:gd name="T10" fmla="*/ 1 w 13"/>
                  <a:gd name="T11" fmla="*/ 2 h 9"/>
                  <a:gd name="T12" fmla="*/ 2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2" y="0"/>
                    </a:moveTo>
                    <a:lnTo>
                      <a:pt x="13" y="4"/>
                    </a:lnTo>
                    <a:lnTo>
                      <a:pt x="2" y="9"/>
                    </a:lnTo>
                    <a:lnTo>
                      <a:pt x="1" y="7"/>
                    </a:lnTo>
                    <a:lnTo>
                      <a:pt x="0" y="4"/>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3" name="Rectangle 945"/>
              <p:cNvSpPr>
                <a:spLocks noChangeArrowheads="1"/>
              </p:cNvSpPr>
              <p:nvPr/>
            </p:nvSpPr>
            <p:spPr bwMode="auto">
              <a:xfrm>
                <a:off x="937" y="2371"/>
                <a:ext cx="163" cy="89"/>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5714" name="Rectangle 946"/>
              <p:cNvSpPr>
                <a:spLocks noChangeArrowheads="1"/>
              </p:cNvSpPr>
              <p:nvPr/>
            </p:nvSpPr>
            <p:spPr bwMode="auto">
              <a:xfrm>
                <a:off x="945" y="2398"/>
                <a:ext cx="106"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 DRK</a:t>
                </a:r>
                <a:endParaRPr lang="en-US">
                  <a:solidFill>
                    <a:srgbClr val="FF0000"/>
                  </a:solidFill>
                </a:endParaRPr>
              </a:p>
            </p:txBody>
          </p:sp>
          <p:sp>
            <p:nvSpPr>
              <p:cNvPr id="25715" name="Rectangle 947"/>
              <p:cNvSpPr>
                <a:spLocks noChangeArrowheads="1"/>
              </p:cNvSpPr>
              <p:nvPr/>
            </p:nvSpPr>
            <p:spPr bwMode="auto">
              <a:xfrm>
                <a:off x="572" y="2426"/>
                <a:ext cx="241" cy="52"/>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716" name="Rectangle 948"/>
              <p:cNvSpPr>
                <a:spLocks noChangeArrowheads="1"/>
              </p:cNvSpPr>
              <p:nvPr/>
            </p:nvSpPr>
            <p:spPr bwMode="auto">
              <a:xfrm>
                <a:off x="634" y="2441"/>
                <a:ext cx="123"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ABBX</a:t>
                </a:r>
                <a:endParaRPr lang="en-US">
                  <a:solidFill>
                    <a:srgbClr val="FF0000"/>
                  </a:solidFill>
                </a:endParaRPr>
              </a:p>
            </p:txBody>
          </p:sp>
          <p:sp>
            <p:nvSpPr>
              <p:cNvPr id="25717" name="Freeform 949"/>
              <p:cNvSpPr>
                <a:spLocks/>
              </p:cNvSpPr>
              <p:nvPr/>
            </p:nvSpPr>
            <p:spPr bwMode="auto">
              <a:xfrm>
                <a:off x="1457" y="1862"/>
                <a:ext cx="1359" cy="254"/>
              </a:xfrm>
              <a:custGeom>
                <a:avLst/>
                <a:gdLst>
                  <a:gd name="T0" fmla="*/ 1351 w 1359"/>
                  <a:gd name="T1" fmla="*/ 6 h 254"/>
                  <a:gd name="T2" fmla="*/ 1330 w 1359"/>
                  <a:gd name="T3" fmla="*/ 4 h 254"/>
                  <a:gd name="T4" fmla="*/ 1315 w 1359"/>
                  <a:gd name="T5" fmla="*/ 7 h 254"/>
                  <a:gd name="T6" fmla="*/ 1302 w 1359"/>
                  <a:gd name="T7" fmla="*/ 6 h 254"/>
                  <a:gd name="T8" fmla="*/ 1289 w 1359"/>
                  <a:gd name="T9" fmla="*/ 6 h 254"/>
                  <a:gd name="T10" fmla="*/ 1275 w 1359"/>
                  <a:gd name="T11" fmla="*/ 8 h 254"/>
                  <a:gd name="T12" fmla="*/ 1264 w 1359"/>
                  <a:gd name="T13" fmla="*/ 6 h 254"/>
                  <a:gd name="T14" fmla="*/ 1249 w 1359"/>
                  <a:gd name="T15" fmla="*/ 6 h 254"/>
                  <a:gd name="T16" fmla="*/ 1237 w 1359"/>
                  <a:gd name="T17" fmla="*/ 7 h 254"/>
                  <a:gd name="T18" fmla="*/ 1220 w 1359"/>
                  <a:gd name="T19" fmla="*/ 9 h 254"/>
                  <a:gd name="T20" fmla="*/ 1207 w 1359"/>
                  <a:gd name="T21" fmla="*/ 0 h 254"/>
                  <a:gd name="T22" fmla="*/ 1178 w 1359"/>
                  <a:gd name="T23" fmla="*/ 9 h 254"/>
                  <a:gd name="T24" fmla="*/ 1169 w 1359"/>
                  <a:gd name="T25" fmla="*/ 8 h 254"/>
                  <a:gd name="T26" fmla="*/ 1156 w 1359"/>
                  <a:gd name="T27" fmla="*/ 6 h 254"/>
                  <a:gd name="T28" fmla="*/ 1140 w 1359"/>
                  <a:gd name="T29" fmla="*/ 4 h 254"/>
                  <a:gd name="T30" fmla="*/ 1126 w 1359"/>
                  <a:gd name="T31" fmla="*/ 6 h 254"/>
                  <a:gd name="T32" fmla="*/ 1116 w 1359"/>
                  <a:gd name="T33" fmla="*/ 6 h 254"/>
                  <a:gd name="T34" fmla="*/ 1109 w 1359"/>
                  <a:gd name="T35" fmla="*/ 7 h 254"/>
                  <a:gd name="T36" fmla="*/ 1091 w 1359"/>
                  <a:gd name="T37" fmla="*/ 9 h 254"/>
                  <a:gd name="T38" fmla="*/ 830 w 1359"/>
                  <a:gd name="T39" fmla="*/ 89 h 254"/>
                  <a:gd name="T40" fmla="*/ 822 w 1359"/>
                  <a:gd name="T41" fmla="*/ 89 h 254"/>
                  <a:gd name="T42" fmla="*/ 808 w 1359"/>
                  <a:gd name="T43" fmla="*/ 91 h 254"/>
                  <a:gd name="T44" fmla="*/ 800 w 1359"/>
                  <a:gd name="T45" fmla="*/ 92 h 254"/>
                  <a:gd name="T46" fmla="*/ 776 w 1359"/>
                  <a:gd name="T47" fmla="*/ 86 h 254"/>
                  <a:gd name="T48" fmla="*/ 764 w 1359"/>
                  <a:gd name="T49" fmla="*/ 90 h 254"/>
                  <a:gd name="T50" fmla="*/ 750 w 1359"/>
                  <a:gd name="T51" fmla="*/ 87 h 254"/>
                  <a:gd name="T52" fmla="*/ 743 w 1359"/>
                  <a:gd name="T53" fmla="*/ 89 h 254"/>
                  <a:gd name="T54" fmla="*/ 736 w 1359"/>
                  <a:gd name="T55" fmla="*/ 91 h 254"/>
                  <a:gd name="T56" fmla="*/ 727 w 1359"/>
                  <a:gd name="T57" fmla="*/ 92 h 254"/>
                  <a:gd name="T58" fmla="*/ 717 w 1359"/>
                  <a:gd name="T59" fmla="*/ 89 h 254"/>
                  <a:gd name="T60" fmla="*/ 701 w 1359"/>
                  <a:gd name="T61" fmla="*/ 89 h 254"/>
                  <a:gd name="T62" fmla="*/ 666 w 1359"/>
                  <a:gd name="T63" fmla="*/ 89 h 254"/>
                  <a:gd name="T64" fmla="*/ 639 w 1359"/>
                  <a:gd name="T65" fmla="*/ 92 h 254"/>
                  <a:gd name="T66" fmla="*/ 630 w 1359"/>
                  <a:gd name="T67" fmla="*/ 91 h 254"/>
                  <a:gd name="T68" fmla="*/ 545 w 1359"/>
                  <a:gd name="T69" fmla="*/ 89 h 254"/>
                  <a:gd name="T70" fmla="*/ 519 w 1359"/>
                  <a:gd name="T71" fmla="*/ 89 h 254"/>
                  <a:gd name="T72" fmla="*/ 504 w 1359"/>
                  <a:gd name="T73" fmla="*/ 91 h 254"/>
                  <a:gd name="T74" fmla="*/ 495 w 1359"/>
                  <a:gd name="T75" fmla="*/ 92 h 254"/>
                  <a:gd name="T76" fmla="*/ 481 w 1359"/>
                  <a:gd name="T77" fmla="*/ 89 h 254"/>
                  <a:gd name="T78" fmla="*/ 468 w 1359"/>
                  <a:gd name="T79" fmla="*/ 89 h 254"/>
                  <a:gd name="T80" fmla="*/ 462 w 1359"/>
                  <a:gd name="T81" fmla="*/ 89 h 254"/>
                  <a:gd name="T82" fmla="*/ 433 w 1359"/>
                  <a:gd name="T83" fmla="*/ 92 h 254"/>
                  <a:gd name="T84" fmla="*/ 422 w 1359"/>
                  <a:gd name="T85" fmla="*/ 88 h 254"/>
                  <a:gd name="T86" fmla="*/ 407 w 1359"/>
                  <a:gd name="T87" fmla="*/ 89 h 254"/>
                  <a:gd name="T88" fmla="*/ 154 w 1359"/>
                  <a:gd name="T89" fmla="*/ 91 h 254"/>
                  <a:gd name="T90" fmla="*/ 145 w 1359"/>
                  <a:gd name="T91" fmla="*/ 92 h 254"/>
                  <a:gd name="T92" fmla="*/ 134 w 1359"/>
                  <a:gd name="T93" fmla="*/ 85 h 254"/>
                  <a:gd name="T94" fmla="*/ 124 w 1359"/>
                  <a:gd name="T95" fmla="*/ 91 h 254"/>
                  <a:gd name="T96" fmla="*/ 115 w 1359"/>
                  <a:gd name="T97" fmla="*/ 92 h 254"/>
                  <a:gd name="T98" fmla="*/ 94 w 1359"/>
                  <a:gd name="T99" fmla="*/ 89 h 254"/>
                  <a:gd name="T100" fmla="*/ 71 w 1359"/>
                  <a:gd name="T101" fmla="*/ 251 h 254"/>
                  <a:gd name="T102" fmla="*/ 58 w 1359"/>
                  <a:gd name="T103" fmla="*/ 254 h 254"/>
                  <a:gd name="T104" fmla="*/ 50 w 1359"/>
                  <a:gd name="T105" fmla="*/ 252 h 254"/>
                  <a:gd name="T106" fmla="*/ 42 w 1359"/>
                  <a:gd name="T107" fmla="*/ 250 h 254"/>
                  <a:gd name="T108" fmla="*/ 26 w 1359"/>
                  <a:gd name="T109" fmla="*/ 250 h 254"/>
                  <a:gd name="T110" fmla="*/ 17 w 1359"/>
                  <a:gd name="T111" fmla="*/ 252 h 254"/>
                  <a:gd name="T112" fmla="*/ 4 w 1359"/>
                  <a:gd name="T113" fmla="*/ 249 h 25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59"/>
                  <a:gd name="T172" fmla="*/ 0 h 254"/>
                  <a:gd name="T173" fmla="*/ 1359 w 1359"/>
                  <a:gd name="T174" fmla="*/ 254 h 25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59" h="254">
                    <a:moveTo>
                      <a:pt x="1359" y="9"/>
                    </a:moveTo>
                    <a:lnTo>
                      <a:pt x="1357" y="9"/>
                    </a:lnTo>
                    <a:lnTo>
                      <a:pt x="1356" y="8"/>
                    </a:lnTo>
                    <a:lnTo>
                      <a:pt x="1355" y="7"/>
                    </a:lnTo>
                    <a:lnTo>
                      <a:pt x="1354" y="6"/>
                    </a:lnTo>
                    <a:lnTo>
                      <a:pt x="1352" y="6"/>
                    </a:lnTo>
                    <a:lnTo>
                      <a:pt x="1351" y="6"/>
                    </a:lnTo>
                    <a:lnTo>
                      <a:pt x="1349" y="7"/>
                    </a:lnTo>
                    <a:lnTo>
                      <a:pt x="1348" y="8"/>
                    </a:lnTo>
                    <a:lnTo>
                      <a:pt x="1348" y="9"/>
                    </a:lnTo>
                    <a:lnTo>
                      <a:pt x="1333" y="9"/>
                    </a:lnTo>
                    <a:lnTo>
                      <a:pt x="1332" y="7"/>
                    </a:lnTo>
                    <a:lnTo>
                      <a:pt x="1331" y="5"/>
                    </a:lnTo>
                    <a:lnTo>
                      <a:pt x="1330" y="4"/>
                    </a:lnTo>
                    <a:lnTo>
                      <a:pt x="1327" y="3"/>
                    </a:lnTo>
                    <a:lnTo>
                      <a:pt x="1325" y="2"/>
                    </a:lnTo>
                    <a:lnTo>
                      <a:pt x="1323" y="2"/>
                    </a:lnTo>
                    <a:lnTo>
                      <a:pt x="1320" y="3"/>
                    </a:lnTo>
                    <a:lnTo>
                      <a:pt x="1318" y="4"/>
                    </a:lnTo>
                    <a:lnTo>
                      <a:pt x="1316" y="5"/>
                    </a:lnTo>
                    <a:lnTo>
                      <a:pt x="1315" y="7"/>
                    </a:lnTo>
                    <a:lnTo>
                      <a:pt x="1315" y="9"/>
                    </a:lnTo>
                    <a:lnTo>
                      <a:pt x="1308" y="9"/>
                    </a:lnTo>
                    <a:lnTo>
                      <a:pt x="1308" y="8"/>
                    </a:lnTo>
                    <a:lnTo>
                      <a:pt x="1307" y="7"/>
                    </a:lnTo>
                    <a:lnTo>
                      <a:pt x="1306" y="6"/>
                    </a:lnTo>
                    <a:lnTo>
                      <a:pt x="1304" y="6"/>
                    </a:lnTo>
                    <a:lnTo>
                      <a:pt x="1302" y="6"/>
                    </a:lnTo>
                    <a:lnTo>
                      <a:pt x="1301" y="7"/>
                    </a:lnTo>
                    <a:lnTo>
                      <a:pt x="1300" y="8"/>
                    </a:lnTo>
                    <a:lnTo>
                      <a:pt x="1299" y="9"/>
                    </a:lnTo>
                    <a:lnTo>
                      <a:pt x="1292" y="9"/>
                    </a:lnTo>
                    <a:lnTo>
                      <a:pt x="1292" y="8"/>
                    </a:lnTo>
                    <a:lnTo>
                      <a:pt x="1291" y="7"/>
                    </a:lnTo>
                    <a:lnTo>
                      <a:pt x="1289" y="6"/>
                    </a:lnTo>
                    <a:lnTo>
                      <a:pt x="1288" y="6"/>
                    </a:lnTo>
                    <a:lnTo>
                      <a:pt x="1286" y="6"/>
                    </a:lnTo>
                    <a:lnTo>
                      <a:pt x="1284" y="7"/>
                    </a:lnTo>
                    <a:lnTo>
                      <a:pt x="1283" y="8"/>
                    </a:lnTo>
                    <a:lnTo>
                      <a:pt x="1283" y="9"/>
                    </a:lnTo>
                    <a:lnTo>
                      <a:pt x="1276" y="9"/>
                    </a:lnTo>
                    <a:lnTo>
                      <a:pt x="1275" y="8"/>
                    </a:lnTo>
                    <a:lnTo>
                      <a:pt x="1275" y="6"/>
                    </a:lnTo>
                    <a:lnTo>
                      <a:pt x="1273" y="5"/>
                    </a:lnTo>
                    <a:lnTo>
                      <a:pt x="1271" y="4"/>
                    </a:lnTo>
                    <a:lnTo>
                      <a:pt x="1269" y="4"/>
                    </a:lnTo>
                    <a:lnTo>
                      <a:pt x="1267" y="4"/>
                    </a:lnTo>
                    <a:lnTo>
                      <a:pt x="1265" y="5"/>
                    </a:lnTo>
                    <a:lnTo>
                      <a:pt x="1264" y="6"/>
                    </a:lnTo>
                    <a:lnTo>
                      <a:pt x="1263" y="8"/>
                    </a:lnTo>
                    <a:lnTo>
                      <a:pt x="1263" y="9"/>
                    </a:lnTo>
                    <a:lnTo>
                      <a:pt x="1254" y="9"/>
                    </a:lnTo>
                    <a:lnTo>
                      <a:pt x="1254" y="8"/>
                    </a:lnTo>
                    <a:lnTo>
                      <a:pt x="1253" y="7"/>
                    </a:lnTo>
                    <a:lnTo>
                      <a:pt x="1251" y="6"/>
                    </a:lnTo>
                    <a:lnTo>
                      <a:pt x="1249" y="6"/>
                    </a:lnTo>
                    <a:lnTo>
                      <a:pt x="1248" y="6"/>
                    </a:lnTo>
                    <a:lnTo>
                      <a:pt x="1246" y="7"/>
                    </a:lnTo>
                    <a:lnTo>
                      <a:pt x="1245" y="8"/>
                    </a:lnTo>
                    <a:lnTo>
                      <a:pt x="1245" y="9"/>
                    </a:lnTo>
                    <a:lnTo>
                      <a:pt x="1238" y="9"/>
                    </a:lnTo>
                    <a:lnTo>
                      <a:pt x="1238" y="8"/>
                    </a:lnTo>
                    <a:lnTo>
                      <a:pt x="1237" y="7"/>
                    </a:lnTo>
                    <a:lnTo>
                      <a:pt x="1235" y="6"/>
                    </a:lnTo>
                    <a:lnTo>
                      <a:pt x="1234" y="6"/>
                    </a:lnTo>
                    <a:lnTo>
                      <a:pt x="1232" y="6"/>
                    </a:lnTo>
                    <a:lnTo>
                      <a:pt x="1230" y="7"/>
                    </a:lnTo>
                    <a:lnTo>
                      <a:pt x="1229" y="8"/>
                    </a:lnTo>
                    <a:lnTo>
                      <a:pt x="1229" y="9"/>
                    </a:lnTo>
                    <a:lnTo>
                      <a:pt x="1220" y="9"/>
                    </a:lnTo>
                    <a:lnTo>
                      <a:pt x="1220" y="7"/>
                    </a:lnTo>
                    <a:lnTo>
                      <a:pt x="1219" y="5"/>
                    </a:lnTo>
                    <a:lnTo>
                      <a:pt x="1217" y="3"/>
                    </a:lnTo>
                    <a:lnTo>
                      <a:pt x="1215" y="2"/>
                    </a:lnTo>
                    <a:lnTo>
                      <a:pt x="1213" y="1"/>
                    </a:lnTo>
                    <a:lnTo>
                      <a:pt x="1210" y="0"/>
                    </a:lnTo>
                    <a:lnTo>
                      <a:pt x="1207" y="0"/>
                    </a:lnTo>
                    <a:lnTo>
                      <a:pt x="1205" y="1"/>
                    </a:lnTo>
                    <a:lnTo>
                      <a:pt x="1202" y="2"/>
                    </a:lnTo>
                    <a:lnTo>
                      <a:pt x="1200" y="3"/>
                    </a:lnTo>
                    <a:lnTo>
                      <a:pt x="1199" y="5"/>
                    </a:lnTo>
                    <a:lnTo>
                      <a:pt x="1198" y="7"/>
                    </a:lnTo>
                    <a:lnTo>
                      <a:pt x="1198" y="9"/>
                    </a:lnTo>
                    <a:lnTo>
                      <a:pt x="1178" y="9"/>
                    </a:lnTo>
                    <a:lnTo>
                      <a:pt x="1178" y="8"/>
                    </a:lnTo>
                    <a:lnTo>
                      <a:pt x="1176" y="7"/>
                    </a:lnTo>
                    <a:lnTo>
                      <a:pt x="1175" y="6"/>
                    </a:lnTo>
                    <a:lnTo>
                      <a:pt x="1173" y="6"/>
                    </a:lnTo>
                    <a:lnTo>
                      <a:pt x="1172" y="6"/>
                    </a:lnTo>
                    <a:lnTo>
                      <a:pt x="1170" y="7"/>
                    </a:lnTo>
                    <a:lnTo>
                      <a:pt x="1169" y="8"/>
                    </a:lnTo>
                    <a:lnTo>
                      <a:pt x="1169" y="9"/>
                    </a:lnTo>
                    <a:lnTo>
                      <a:pt x="1163" y="9"/>
                    </a:lnTo>
                    <a:lnTo>
                      <a:pt x="1162" y="8"/>
                    </a:lnTo>
                    <a:lnTo>
                      <a:pt x="1161" y="7"/>
                    </a:lnTo>
                    <a:lnTo>
                      <a:pt x="1160" y="6"/>
                    </a:lnTo>
                    <a:lnTo>
                      <a:pt x="1158" y="6"/>
                    </a:lnTo>
                    <a:lnTo>
                      <a:pt x="1156" y="6"/>
                    </a:lnTo>
                    <a:lnTo>
                      <a:pt x="1155" y="7"/>
                    </a:lnTo>
                    <a:lnTo>
                      <a:pt x="1154" y="8"/>
                    </a:lnTo>
                    <a:lnTo>
                      <a:pt x="1154" y="9"/>
                    </a:lnTo>
                    <a:lnTo>
                      <a:pt x="1143" y="9"/>
                    </a:lnTo>
                    <a:lnTo>
                      <a:pt x="1142" y="7"/>
                    </a:lnTo>
                    <a:lnTo>
                      <a:pt x="1141" y="6"/>
                    </a:lnTo>
                    <a:lnTo>
                      <a:pt x="1140" y="4"/>
                    </a:lnTo>
                    <a:lnTo>
                      <a:pt x="1138" y="3"/>
                    </a:lnTo>
                    <a:lnTo>
                      <a:pt x="1136" y="2"/>
                    </a:lnTo>
                    <a:lnTo>
                      <a:pt x="1134" y="2"/>
                    </a:lnTo>
                    <a:lnTo>
                      <a:pt x="1132" y="2"/>
                    </a:lnTo>
                    <a:lnTo>
                      <a:pt x="1129" y="3"/>
                    </a:lnTo>
                    <a:lnTo>
                      <a:pt x="1128" y="4"/>
                    </a:lnTo>
                    <a:lnTo>
                      <a:pt x="1126" y="6"/>
                    </a:lnTo>
                    <a:lnTo>
                      <a:pt x="1125" y="7"/>
                    </a:lnTo>
                    <a:lnTo>
                      <a:pt x="1125" y="9"/>
                    </a:lnTo>
                    <a:lnTo>
                      <a:pt x="1121" y="9"/>
                    </a:lnTo>
                    <a:lnTo>
                      <a:pt x="1121" y="8"/>
                    </a:lnTo>
                    <a:lnTo>
                      <a:pt x="1120" y="7"/>
                    </a:lnTo>
                    <a:lnTo>
                      <a:pt x="1118" y="6"/>
                    </a:lnTo>
                    <a:lnTo>
                      <a:pt x="1116" y="6"/>
                    </a:lnTo>
                    <a:lnTo>
                      <a:pt x="1115" y="6"/>
                    </a:lnTo>
                    <a:lnTo>
                      <a:pt x="1113" y="7"/>
                    </a:lnTo>
                    <a:lnTo>
                      <a:pt x="1112" y="8"/>
                    </a:lnTo>
                    <a:lnTo>
                      <a:pt x="1112" y="9"/>
                    </a:lnTo>
                    <a:lnTo>
                      <a:pt x="1110" y="9"/>
                    </a:lnTo>
                    <a:lnTo>
                      <a:pt x="1110" y="8"/>
                    </a:lnTo>
                    <a:lnTo>
                      <a:pt x="1109" y="7"/>
                    </a:lnTo>
                    <a:lnTo>
                      <a:pt x="1107" y="6"/>
                    </a:lnTo>
                    <a:lnTo>
                      <a:pt x="1106" y="6"/>
                    </a:lnTo>
                    <a:lnTo>
                      <a:pt x="1104" y="6"/>
                    </a:lnTo>
                    <a:lnTo>
                      <a:pt x="1103" y="7"/>
                    </a:lnTo>
                    <a:lnTo>
                      <a:pt x="1102" y="8"/>
                    </a:lnTo>
                    <a:lnTo>
                      <a:pt x="1101" y="9"/>
                    </a:lnTo>
                    <a:lnTo>
                      <a:pt x="1091" y="9"/>
                    </a:lnTo>
                    <a:lnTo>
                      <a:pt x="1091" y="92"/>
                    </a:lnTo>
                    <a:lnTo>
                      <a:pt x="837" y="92"/>
                    </a:lnTo>
                    <a:lnTo>
                      <a:pt x="836" y="91"/>
                    </a:lnTo>
                    <a:lnTo>
                      <a:pt x="835" y="89"/>
                    </a:lnTo>
                    <a:lnTo>
                      <a:pt x="834" y="89"/>
                    </a:lnTo>
                    <a:lnTo>
                      <a:pt x="832" y="89"/>
                    </a:lnTo>
                    <a:lnTo>
                      <a:pt x="830" y="89"/>
                    </a:lnTo>
                    <a:lnTo>
                      <a:pt x="829" y="89"/>
                    </a:lnTo>
                    <a:lnTo>
                      <a:pt x="828" y="91"/>
                    </a:lnTo>
                    <a:lnTo>
                      <a:pt x="828" y="92"/>
                    </a:lnTo>
                    <a:lnTo>
                      <a:pt x="825" y="92"/>
                    </a:lnTo>
                    <a:lnTo>
                      <a:pt x="824" y="91"/>
                    </a:lnTo>
                    <a:lnTo>
                      <a:pt x="824" y="89"/>
                    </a:lnTo>
                    <a:lnTo>
                      <a:pt x="822" y="89"/>
                    </a:lnTo>
                    <a:lnTo>
                      <a:pt x="820" y="89"/>
                    </a:lnTo>
                    <a:lnTo>
                      <a:pt x="819" y="89"/>
                    </a:lnTo>
                    <a:lnTo>
                      <a:pt x="817" y="89"/>
                    </a:lnTo>
                    <a:lnTo>
                      <a:pt x="816" y="91"/>
                    </a:lnTo>
                    <a:lnTo>
                      <a:pt x="816" y="92"/>
                    </a:lnTo>
                    <a:lnTo>
                      <a:pt x="809" y="92"/>
                    </a:lnTo>
                    <a:lnTo>
                      <a:pt x="808" y="91"/>
                    </a:lnTo>
                    <a:lnTo>
                      <a:pt x="808" y="89"/>
                    </a:lnTo>
                    <a:lnTo>
                      <a:pt x="806" y="89"/>
                    </a:lnTo>
                    <a:lnTo>
                      <a:pt x="804" y="89"/>
                    </a:lnTo>
                    <a:lnTo>
                      <a:pt x="803" y="89"/>
                    </a:lnTo>
                    <a:lnTo>
                      <a:pt x="801" y="89"/>
                    </a:lnTo>
                    <a:lnTo>
                      <a:pt x="800" y="91"/>
                    </a:lnTo>
                    <a:lnTo>
                      <a:pt x="800" y="92"/>
                    </a:lnTo>
                    <a:lnTo>
                      <a:pt x="785" y="92"/>
                    </a:lnTo>
                    <a:lnTo>
                      <a:pt x="785" y="90"/>
                    </a:lnTo>
                    <a:lnTo>
                      <a:pt x="784" y="88"/>
                    </a:lnTo>
                    <a:lnTo>
                      <a:pt x="783" y="87"/>
                    </a:lnTo>
                    <a:lnTo>
                      <a:pt x="781" y="86"/>
                    </a:lnTo>
                    <a:lnTo>
                      <a:pt x="778" y="86"/>
                    </a:lnTo>
                    <a:lnTo>
                      <a:pt x="776" y="86"/>
                    </a:lnTo>
                    <a:lnTo>
                      <a:pt x="774" y="86"/>
                    </a:lnTo>
                    <a:lnTo>
                      <a:pt x="772" y="87"/>
                    </a:lnTo>
                    <a:lnTo>
                      <a:pt x="770" y="88"/>
                    </a:lnTo>
                    <a:lnTo>
                      <a:pt x="769" y="90"/>
                    </a:lnTo>
                    <a:lnTo>
                      <a:pt x="769" y="92"/>
                    </a:lnTo>
                    <a:lnTo>
                      <a:pt x="765" y="92"/>
                    </a:lnTo>
                    <a:lnTo>
                      <a:pt x="764" y="90"/>
                    </a:lnTo>
                    <a:lnTo>
                      <a:pt x="763" y="88"/>
                    </a:lnTo>
                    <a:lnTo>
                      <a:pt x="762" y="87"/>
                    </a:lnTo>
                    <a:lnTo>
                      <a:pt x="759" y="86"/>
                    </a:lnTo>
                    <a:lnTo>
                      <a:pt x="757" y="85"/>
                    </a:lnTo>
                    <a:lnTo>
                      <a:pt x="755" y="85"/>
                    </a:lnTo>
                    <a:lnTo>
                      <a:pt x="752" y="86"/>
                    </a:lnTo>
                    <a:lnTo>
                      <a:pt x="750" y="87"/>
                    </a:lnTo>
                    <a:lnTo>
                      <a:pt x="749" y="88"/>
                    </a:lnTo>
                    <a:lnTo>
                      <a:pt x="748" y="90"/>
                    </a:lnTo>
                    <a:lnTo>
                      <a:pt x="747" y="92"/>
                    </a:lnTo>
                    <a:lnTo>
                      <a:pt x="745" y="92"/>
                    </a:lnTo>
                    <a:lnTo>
                      <a:pt x="745" y="91"/>
                    </a:lnTo>
                    <a:lnTo>
                      <a:pt x="744" y="89"/>
                    </a:lnTo>
                    <a:lnTo>
                      <a:pt x="743" y="89"/>
                    </a:lnTo>
                    <a:lnTo>
                      <a:pt x="741" y="89"/>
                    </a:lnTo>
                    <a:lnTo>
                      <a:pt x="739" y="89"/>
                    </a:lnTo>
                    <a:lnTo>
                      <a:pt x="738" y="89"/>
                    </a:lnTo>
                    <a:lnTo>
                      <a:pt x="737" y="91"/>
                    </a:lnTo>
                    <a:lnTo>
                      <a:pt x="737" y="92"/>
                    </a:lnTo>
                    <a:lnTo>
                      <a:pt x="736" y="92"/>
                    </a:lnTo>
                    <a:lnTo>
                      <a:pt x="736" y="91"/>
                    </a:lnTo>
                    <a:lnTo>
                      <a:pt x="735" y="89"/>
                    </a:lnTo>
                    <a:lnTo>
                      <a:pt x="733" y="89"/>
                    </a:lnTo>
                    <a:lnTo>
                      <a:pt x="731" y="89"/>
                    </a:lnTo>
                    <a:lnTo>
                      <a:pt x="730" y="89"/>
                    </a:lnTo>
                    <a:lnTo>
                      <a:pt x="728" y="89"/>
                    </a:lnTo>
                    <a:lnTo>
                      <a:pt x="727" y="91"/>
                    </a:lnTo>
                    <a:lnTo>
                      <a:pt x="727" y="92"/>
                    </a:lnTo>
                    <a:lnTo>
                      <a:pt x="725" y="92"/>
                    </a:lnTo>
                    <a:lnTo>
                      <a:pt x="725" y="91"/>
                    </a:lnTo>
                    <a:lnTo>
                      <a:pt x="724" y="89"/>
                    </a:lnTo>
                    <a:lnTo>
                      <a:pt x="722" y="89"/>
                    </a:lnTo>
                    <a:lnTo>
                      <a:pt x="720" y="89"/>
                    </a:lnTo>
                    <a:lnTo>
                      <a:pt x="719" y="89"/>
                    </a:lnTo>
                    <a:lnTo>
                      <a:pt x="717" y="89"/>
                    </a:lnTo>
                    <a:lnTo>
                      <a:pt x="716" y="91"/>
                    </a:lnTo>
                    <a:lnTo>
                      <a:pt x="716" y="92"/>
                    </a:lnTo>
                    <a:lnTo>
                      <a:pt x="705" y="92"/>
                    </a:lnTo>
                    <a:lnTo>
                      <a:pt x="705" y="91"/>
                    </a:lnTo>
                    <a:lnTo>
                      <a:pt x="704" y="89"/>
                    </a:lnTo>
                    <a:lnTo>
                      <a:pt x="702" y="89"/>
                    </a:lnTo>
                    <a:lnTo>
                      <a:pt x="701" y="89"/>
                    </a:lnTo>
                    <a:lnTo>
                      <a:pt x="699" y="89"/>
                    </a:lnTo>
                    <a:lnTo>
                      <a:pt x="697" y="89"/>
                    </a:lnTo>
                    <a:lnTo>
                      <a:pt x="696" y="91"/>
                    </a:lnTo>
                    <a:lnTo>
                      <a:pt x="696" y="92"/>
                    </a:lnTo>
                    <a:lnTo>
                      <a:pt x="667" y="92"/>
                    </a:lnTo>
                    <a:lnTo>
                      <a:pt x="667" y="91"/>
                    </a:lnTo>
                    <a:lnTo>
                      <a:pt x="666" y="89"/>
                    </a:lnTo>
                    <a:lnTo>
                      <a:pt x="664" y="89"/>
                    </a:lnTo>
                    <a:lnTo>
                      <a:pt x="663" y="89"/>
                    </a:lnTo>
                    <a:lnTo>
                      <a:pt x="661" y="89"/>
                    </a:lnTo>
                    <a:lnTo>
                      <a:pt x="659" y="89"/>
                    </a:lnTo>
                    <a:lnTo>
                      <a:pt x="658" y="91"/>
                    </a:lnTo>
                    <a:lnTo>
                      <a:pt x="658" y="92"/>
                    </a:lnTo>
                    <a:lnTo>
                      <a:pt x="639" y="92"/>
                    </a:lnTo>
                    <a:lnTo>
                      <a:pt x="639" y="91"/>
                    </a:lnTo>
                    <a:lnTo>
                      <a:pt x="638" y="89"/>
                    </a:lnTo>
                    <a:lnTo>
                      <a:pt x="636" y="89"/>
                    </a:lnTo>
                    <a:lnTo>
                      <a:pt x="635" y="89"/>
                    </a:lnTo>
                    <a:lnTo>
                      <a:pt x="633" y="89"/>
                    </a:lnTo>
                    <a:lnTo>
                      <a:pt x="631" y="89"/>
                    </a:lnTo>
                    <a:lnTo>
                      <a:pt x="630" y="91"/>
                    </a:lnTo>
                    <a:lnTo>
                      <a:pt x="630" y="92"/>
                    </a:lnTo>
                    <a:lnTo>
                      <a:pt x="551" y="92"/>
                    </a:lnTo>
                    <a:lnTo>
                      <a:pt x="551" y="91"/>
                    </a:lnTo>
                    <a:lnTo>
                      <a:pt x="550" y="89"/>
                    </a:lnTo>
                    <a:lnTo>
                      <a:pt x="548" y="89"/>
                    </a:lnTo>
                    <a:lnTo>
                      <a:pt x="547" y="89"/>
                    </a:lnTo>
                    <a:lnTo>
                      <a:pt x="545" y="89"/>
                    </a:lnTo>
                    <a:lnTo>
                      <a:pt x="543" y="89"/>
                    </a:lnTo>
                    <a:lnTo>
                      <a:pt x="542" y="91"/>
                    </a:lnTo>
                    <a:lnTo>
                      <a:pt x="542" y="92"/>
                    </a:lnTo>
                    <a:lnTo>
                      <a:pt x="522" y="92"/>
                    </a:lnTo>
                    <a:lnTo>
                      <a:pt x="521" y="91"/>
                    </a:lnTo>
                    <a:lnTo>
                      <a:pt x="520" y="89"/>
                    </a:lnTo>
                    <a:lnTo>
                      <a:pt x="519" y="89"/>
                    </a:lnTo>
                    <a:lnTo>
                      <a:pt x="517" y="89"/>
                    </a:lnTo>
                    <a:lnTo>
                      <a:pt x="515" y="89"/>
                    </a:lnTo>
                    <a:lnTo>
                      <a:pt x="514" y="89"/>
                    </a:lnTo>
                    <a:lnTo>
                      <a:pt x="513" y="91"/>
                    </a:lnTo>
                    <a:lnTo>
                      <a:pt x="513" y="92"/>
                    </a:lnTo>
                    <a:lnTo>
                      <a:pt x="504" y="92"/>
                    </a:lnTo>
                    <a:lnTo>
                      <a:pt x="504" y="91"/>
                    </a:lnTo>
                    <a:lnTo>
                      <a:pt x="503" y="89"/>
                    </a:lnTo>
                    <a:lnTo>
                      <a:pt x="501" y="89"/>
                    </a:lnTo>
                    <a:lnTo>
                      <a:pt x="500" y="89"/>
                    </a:lnTo>
                    <a:lnTo>
                      <a:pt x="498" y="89"/>
                    </a:lnTo>
                    <a:lnTo>
                      <a:pt x="496" y="89"/>
                    </a:lnTo>
                    <a:lnTo>
                      <a:pt x="495" y="91"/>
                    </a:lnTo>
                    <a:lnTo>
                      <a:pt x="495" y="92"/>
                    </a:lnTo>
                    <a:lnTo>
                      <a:pt x="489" y="92"/>
                    </a:lnTo>
                    <a:lnTo>
                      <a:pt x="489" y="91"/>
                    </a:lnTo>
                    <a:lnTo>
                      <a:pt x="487" y="89"/>
                    </a:lnTo>
                    <a:lnTo>
                      <a:pt x="486" y="89"/>
                    </a:lnTo>
                    <a:lnTo>
                      <a:pt x="484" y="89"/>
                    </a:lnTo>
                    <a:lnTo>
                      <a:pt x="483" y="89"/>
                    </a:lnTo>
                    <a:lnTo>
                      <a:pt x="481" y="89"/>
                    </a:lnTo>
                    <a:lnTo>
                      <a:pt x="480" y="91"/>
                    </a:lnTo>
                    <a:lnTo>
                      <a:pt x="480" y="92"/>
                    </a:lnTo>
                    <a:lnTo>
                      <a:pt x="473" y="92"/>
                    </a:lnTo>
                    <a:lnTo>
                      <a:pt x="472" y="91"/>
                    </a:lnTo>
                    <a:lnTo>
                      <a:pt x="471" y="89"/>
                    </a:lnTo>
                    <a:lnTo>
                      <a:pt x="470" y="89"/>
                    </a:lnTo>
                    <a:lnTo>
                      <a:pt x="468" y="89"/>
                    </a:lnTo>
                    <a:lnTo>
                      <a:pt x="466" y="89"/>
                    </a:lnTo>
                    <a:lnTo>
                      <a:pt x="465" y="89"/>
                    </a:lnTo>
                    <a:lnTo>
                      <a:pt x="464" y="91"/>
                    </a:lnTo>
                    <a:lnTo>
                      <a:pt x="464" y="92"/>
                    </a:lnTo>
                    <a:lnTo>
                      <a:pt x="463" y="91"/>
                    </a:lnTo>
                    <a:lnTo>
                      <a:pt x="462" y="89"/>
                    </a:lnTo>
                    <a:lnTo>
                      <a:pt x="461" y="89"/>
                    </a:lnTo>
                    <a:lnTo>
                      <a:pt x="459" y="89"/>
                    </a:lnTo>
                    <a:lnTo>
                      <a:pt x="457" y="89"/>
                    </a:lnTo>
                    <a:lnTo>
                      <a:pt x="456" y="89"/>
                    </a:lnTo>
                    <a:lnTo>
                      <a:pt x="455" y="91"/>
                    </a:lnTo>
                    <a:lnTo>
                      <a:pt x="455" y="92"/>
                    </a:lnTo>
                    <a:lnTo>
                      <a:pt x="433" y="92"/>
                    </a:lnTo>
                    <a:lnTo>
                      <a:pt x="432" y="90"/>
                    </a:lnTo>
                    <a:lnTo>
                      <a:pt x="431" y="89"/>
                    </a:lnTo>
                    <a:lnTo>
                      <a:pt x="430" y="88"/>
                    </a:lnTo>
                    <a:lnTo>
                      <a:pt x="428" y="87"/>
                    </a:lnTo>
                    <a:lnTo>
                      <a:pt x="426" y="87"/>
                    </a:lnTo>
                    <a:lnTo>
                      <a:pt x="424" y="87"/>
                    </a:lnTo>
                    <a:lnTo>
                      <a:pt x="422" y="88"/>
                    </a:lnTo>
                    <a:lnTo>
                      <a:pt x="420" y="89"/>
                    </a:lnTo>
                    <a:lnTo>
                      <a:pt x="419" y="90"/>
                    </a:lnTo>
                    <a:lnTo>
                      <a:pt x="419" y="92"/>
                    </a:lnTo>
                    <a:lnTo>
                      <a:pt x="409" y="92"/>
                    </a:lnTo>
                    <a:lnTo>
                      <a:pt x="409" y="91"/>
                    </a:lnTo>
                    <a:lnTo>
                      <a:pt x="408" y="89"/>
                    </a:lnTo>
                    <a:lnTo>
                      <a:pt x="407" y="89"/>
                    </a:lnTo>
                    <a:lnTo>
                      <a:pt x="405" y="89"/>
                    </a:lnTo>
                    <a:lnTo>
                      <a:pt x="403" y="89"/>
                    </a:lnTo>
                    <a:lnTo>
                      <a:pt x="402" y="89"/>
                    </a:lnTo>
                    <a:lnTo>
                      <a:pt x="401" y="91"/>
                    </a:lnTo>
                    <a:lnTo>
                      <a:pt x="401" y="92"/>
                    </a:lnTo>
                    <a:lnTo>
                      <a:pt x="154" y="92"/>
                    </a:lnTo>
                    <a:lnTo>
                      <a:pt x="154" y="91"/>
                    </a:lnTo>
                    <a:lnTo>
                      <a:pt x="153" y="89"/>
                    </a:lnTo>
                    <a:lnTo>
                      <a:pt x="152" y="89"/>
                    </a:lnTo>
                    <a:lnTo>
                      <a:pt x="150" y="89"/>
                    </a:lnTo>
                    <a:lnTo>
                      <a:pt x="148" y="89"/>
                    </a:lnTo>
                    <a:lnTo>
                      <a:pt x="147" y="89"/>
                    </a:lnTo>
                    <a:lnTo>
                      <a:pt x="146" y="91"/>
                    </a:lnTo>
                    <a:lnTo>
                      <a:pt x="145" y="92"/>
                    </a:lnTo>
                    <a:lnTo>
                      <a:pt x="144" y="92"/>
                    </a:lnTo>
                    <a:lnTo>
                      <a:pt x="144" y="90"/>
                    </a:lnTo>
                    <a:lnTo>
                      <a:pt x="143" y="88"/>
                    </a:lnTo>
                    <a:lnTo>
                      <a:pt x="141" y="87"/>
                    </a:lnTo>
                    <a:lnTo>
                      <a:pt x="139" y="86"/>
                    </a:lnTo>
                    <a:lnTo>
                      <a:pt x="137" y="85"/>
                    </a:lnTo>
                    <a:lnTo>
                      <a:pt x="134" y="85"/>
                    </a:lnTo>
                    <a:lnTo>
                      <a:pt x="132" y="86"/>
                    </a:lnTo>
                    <a:lnTo>
                      <a:pt x="130" y="87"/>
                    </a:lnTo>
                    <a:lnTo>
                      <a:pt x="128" y="88"/>
                    </a:lnTo>
                    <a:lnTo>
                      <a:pt x="127" y="90"/>
                    </a:lnTo>
                    <a:lnTo>
                      <a:pt x="127" y="92"/>
                    </a:lnTo>
                    <a:lnTo>
                      <a:pt x="124" y="92"/>
                    </a:lnTo>
                    <a:lnTo>
                      <a:pt x="124" y="91"/>
                    </a:lnTo>
                    <a:lnTo>
                      <a:pt x="123" y="89"/>
                    </a:lnTo>
                    <a:lnTo>
                      <a:pt x="121" y="89"/>
                    </a:lnTo>
                    <a:lnTo>
                      <a:pt x="120" y="89"/>
                    </a:lnTo>
                    <a:lnTo>
                      <a:pt x="118" y="89"/>
                    </a:lnTo>
                    <a:lnTo>
                      <a:pt x="116" y="89"/>
                    </a:lnTo>
                    <a:lnTo>
                      <a:pt x="116" y="91"/>
                    </a:lnTo>
                    <a:lnTo>
                      <a:pt x="115" y="92"/>
                    </a:lnTo>
                    <a:lnTo>
                      <a:pt x="102" y="92"/>
                    </a:lnTo>
                    <a:lnTo>
                      <a:pt x="102" y="91"/>
                    </a:lnTo>
                    <a:lnTo>
                      <a:pt x="101" y="89"/>
                    </a:lnTo>
                    <a:lnTo>
                      <a:pt x="99" y="89"/>
                    </a:lnTo>
                    <a:lnTo>
                      <a:pt x="98" y="89"/>
                    </a:lnTo>
                    <a:lnTo>
                      <a:pt x="96" y="89"/>
                    </a:lnTo>
                    <a:lnTo>
                      <a:pt x="94" y="89"/>
                    </a:lnTo>
                    <a:lnTo>
                      <a:pt x="94" y="91"/>
                    </a:lnTo>
                    <a:lnTo>
                      <a:pt x="93" y="92"/>
                    </a:lnTo>
                    <a:lnTo>
                      <a:pt x="85" y="92"/>
                    </a:lnTo>
                    <a:lnTo>
                      <a:pt x="85" y="254"/>
                    </a:lnTo>
                    <a:lnTo>
                      <a:pt x="72" y="254"/>
                    </a:lnTo>
                    <a:lnTo>
                      <a:pt x="72" y="252"/>
                    </a:lnTo>
                    <a:lnTo>
                      <a:pt x="71" y="251"/>
                    </a:lnTo>
                    <a:lnTo>
                      <a:pt x="69" y="250"/>
                    </a:lnTo>
                    <a:lnTo>
                      <a:pt x="67" y="250"/>
                    </a:lnTo>
                    <a:lnTo>
                      <a:pt x="66" y="250"/>
                    </a:lnTo>
                    <a:lnTo>
                      <a:pt x="64" y="251"/>
                    </a:lnTo>
                    <a:lnTo>
                      <a:pt x="63" y="252"/>
                    </a:lnTo>
                    <a:lnTo>
                      <a:pt x="63" y="254"/>
                    </a:lnTo>
                    <a:lnTo>
                      <a:pt x="58" y="254"/>
                    </a:lnTo>
                    <a:lnTo>
                      <a:pt x="58" y="252"/>
                    </a:lnTo>
                    <a:lnTo>
                      <a:pt x="57" y="251"/>
                    </a:lnTo>
                    <a:lnTo>
                      <a:pt x="55" y="250"/>
                    </a:lnTo>
                    <a:lnTo>
                      <a:pt x="54" y="250"/>
                    </a:lnTo>
                    <a:lnTo>
                      <a:pt x="52" y="250"/>
                    </a:lnTo>
                    <a:lnTo>
                      <a:pt x="51" y="251"/>
                    </a:lnTo>
                    <a:lnTo>
                      <a:pt x="50" y="252"/>
                    </a:lnTo>
                    <a:lnTo>
                      <a:pt x="49" y="254"/>
                    </a:lnTo>
                    <a:lnTo>
                      <a:pt x="48" y="254"/>
                    </a:lnTo>
                    <a:lnTo>
                      <a:pt x="48" y="252"/>
                    </a:lnTo>
                    <a:lnTo>
                      <a:pt x="47" y="251"/>
                    </a:lnTo>
                    <a:lnTo>
                      <a:pt x="45" y="250"/>
                    </a:lnTo>
                    <a:lnTo>
                      <a:pt x="44" y="250"/>
                    </a:lnTo>
                    <a:lnTo>
                      <a:pt x="42" y="250"/>
                    </a:lnTo>
                    <a:lnTo>
                      <a:pt x="40" y="251"/>
                    </a:lnTo>
                    <a:lnTo>
                      <a:pt x="40" y="252"/>
                    </a:lnTo>
                    <a:lnTo>
                      <a:pt x="39" y="254"/>
                    </a:lnTo>
                    <a:lnTo>
                      <a:pt x="28" y="254"/>
                    </a:lnTo>
                    <a:lnTo>
                      <a:pt x="28" y="252"/>
                    </a:lnTo>
                    <a:lnTo>
                      <a:pt x="27" y="251"/>
                    </a:lnTo>
                    <a:lnTo>
                      <a:pt x="26" y="250"/>
                    </a:lnTo>
                    <a:lnTo>
                      <a:pt x="24" y="250"/>
                    </a:lnTo>
                    <a:lnTo>
                      <a:pt x="22" y="250"/>
                    </a:lnTo>
                    <a:lnTo>
                      <a:pt x="21" y="251"/>
                    </a:lnTo>
                    <a:lnTo>
                      <a:pt x="20" y="252"/>
                    </a:lnTo>
                    <a:lnTo>
                      <a:pt x="19" y="254"/>
                    </a:lnTo>
                    <a:lnTo>
                      <a:pt x="18" y="254"/>
                    </a:lnTo>
                    <a:lnTo>
                      <a:pt x="17" y="252"/>
                    </a:lnTo>
                    <a:lnTo>
                      <a:pt x="16" y="250"/>
                    </a:lnTo>
                    <a:lnTo>
                      <a:pt x="15" y="249"/>
                    </a:lnTo>
                    <a:lnTo>
                      <a:pt x="13" y="248"/>
                    </a:lnTo>
                    <a:lnTo>
                      <a:pt x="11" y="247"/>
                    </a:lnTo>
                    <a:lnTo>
                      <a:pt x="8" y="247"/>
                    </a:lnTo>
                    <a:lnTo>
                      <a:pt x="6" y="248"/>
                    </a:lnTo>
                    <a:lnTo>
                      <a:pt x="4" y="249"/>
                    </a:lnTo>
                    <a:lnTo>
                      <a:pt x="3" y="250"/>
                    </a:lnTo>
                    <a:lnTo>
                      <a:pt x="2" y="252"/>
                    </a:lnTo>
                    <a:lnTo>
                      <a:pt x="1" y="254"/>
                    </a:lnTo>
                    <a:lnTo>
                      <a:pt x="0" y="254"/>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18" name="Freeform 950"/>
              <p:cNvSpPr>
                <a:spLocks/>
              </p:cNvSpPr>
              <p:nvPr/>
            </p:nvSpPr>
            <p:spPr bwMode="auto">
              <a:xfrm>
                <a:off x="1445" y="2111"/>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19" name="Freeform 951"/>
              <p:cNvSpPr>
                <a:spLocks/>
              </p:cNvSpPr>
              <p:nvPr/>
            </p:nvSpPr>
            <p:spPr bwMode="auto">
              <a:xfrm>
                <a:off x="1935" y="1428"/>
                <a:ext cx="1805" cy="1718"/>
              </a:xfrm>
              <a:custGeom>
                <a:avLst/>
                <a:gdLst>
                  <a:gd name="T0" fmla="*/ 1805 w 1805"/>
                  <a:gd name="T1" fmla="*/ 1522 h 1718"/>
                  <a:gd name="T2" fmla="*/ 1599 w 1805"/>
                  <a:gd name="T3" fmla="*/ 1520 h 1718"/>
                  <a:gd name="T4" fmla="*/ 1597 w 1805"/>
                  <a:gd name="T5" fmla="*/ 1517 h 1718"/>
                  <a:gd name="T6" fmla="*/ 1593 w 1805"/>
                  <a:gd name="T7" fmla="*/ 1516 h 1718"/>
                  <a:gd name="T8" fmla="*/ 1589 w 1805"/>
                  <a:gd name="T9" fmla="*/ 1517 h 1718"/>
                  <a:gd name="T10" fmla="*/ 1586 w 1805"/>
                  <a:gd name="T11" fmla="*/ 1520 h 1718"/>
                  <a:gd name="T12" fmla="*/ 1309 w 1805"/>
                  <a:gd name="T13" fmla="*/ 1522 h 1718"/>
                  <a:gd name="T14" fmla="*/ 1307 w 1805"/>
                  <a:gd name="T15" fmla="*/ 1519 h 1718"/>
                  <a:gd name="T16" fmla="*/ 1304 w 1805"/>
                  <a:gd name="T17" fmla="*/ 1518 h 1718"/>
                  <a:gd name="T18" fmla="*/ 1301 w 1805"/>
                  <a:gd name="T19" fmla="*/ 1519 h 1718"/>
                  <a:gd name="T20" fmla="*/ 1300 w 1805"/>
                  <a:gd name="T21" fmla="*/ 1522 h 1718"/>
                  <a:gd name="T22" fmla="*/ 1121 w 1805"/>
                  <a:gd name="T23" fmla="*/ 1520 h 1718"/>
                  <a:gd name="T24" fmla="*/ 1118 w 1805"/>
                  <a:gd name="T25" fmla="*/ 1518 h 1718"/>
                  <a:gd name="T26" fmla="*/ 1115 w 1805"/>
                  <a:gd name="T27" fmla="*/ 1518 h 1718"/>
                  <a:gd name="T28" fmla="*/ 1113 w 1805"/>
                  <a:gd name="T29" fmla="*/ 1520 h 1718"/>
                  <a:gd name="T30" fmla="*/ 814 w 1805"/>
                  <a:gd name="T31" fmla="*/ 1522 h 1718"/>
                  <a:gd name="T32" fmla="*/ 813 w 1805"/>
                  <a:gd name="T33" fmla="*/ 1519 h 1718"/>
                  <a:gd name="T34" fmla="*/ 810 w 1805"/>
                  <a:gd name="T35" fmla="*/ 1518 h 1718"/>
                  <a:gd name="T36" fmla="*/ 806 w 1805"/>
                  <a:gd name="T37" fmla="*/ 1519 h 1718"/>
                  <a:gd name="T38" fmla="*/ 805 w 1805"/>
                  <a:gd name="T39" fmla="*/ 1522 h 1718"/>
                  <a:gd name="T40" fmla="*/ 760 w 1805"/>
                  <a:gd name="T41" fmla="*/ 1520 h 1718"/>
                  <a:gd name="T42" fmla="*/ 757 w 1805"/>
                  <a:gd name="T43" fmla="*/ 1518 h 1718"/>
                  <a:gd name="T44" fmla="*/ 754 w 1805"/>
                  <a:gd name="T45" fmla="*/ 1518 h 1718"/>
                  <a:gd name="T46" fmla="*/ 751 w 1805"/>
                  <a:gd name="T47" fmla="*/ 1520 h 1718"/>
                  <a:gd name="T48" fmla="*/ 708 w 1805"/>
                  <a:gd name="T49" fmla="*/ 1522 h 1718"/>
                  <a:gd name="T50" fmla="*/ 707 w 1805"/>
                  <a:gd name="T51" fmla="*/ 1519 h 1718"/>
                  <a:gd name="T52" fmla="*/ 704 w 1805"/>
                  <a:gd name="T53" fmla="*/ 1518 h 1718"/>
                  <a:gd name="T54" fmla="*/ 701 w 1805"/>
                  <a:gd name="T55" fmla="*/ 1519 h 1718"/>
                  <a:gd name="T56" fmla="*/ 699 w 1805"/>
                  <a:gd name="T57" fmla="*/ 1522 h 1718"/>
                  <a:gd name="T58" fmla="*/ 615 w 1805"/>
                  <a:gd name="T59" fmla="*/ 1520 h 1718"/>
                  <a:gd name="T60" fmla="*/ 613 w 1805"/>
                  <a:gd name="T61" fmla="*/ 1518 h 1718"/>
                  <a:gd name="T62" fmla="*/ 609 w 1805"/>
                  <a:gd name="T63" fmla="*/ 1518 h 1718"/>
                  <a:gd name="T64" fmla="*/ 607 w 1805"/>
                  <a:gd name="T65" fmla="*/ 1520 h 1718"/>
                  <a:gd name="T66" fmla="*/ 433 w 1805"/>
                  <a:gd name="T67" fmla="*/ 1522 h 1718"/>
                  <a:gd name="T68" fmla="*/ 287 w 1805"/>
                  <a:gd name="T69" fmla="*/ 1718 h 1718"/>
                  <a:gd name="T70" fmla="*/ 285 w 1805"/>
                  <a:gd name="T71" fmla="*/ 1715 h 1718"/>
                  <a:gd name="T72" fmla="*/ 282 w 1805"/>
                  <a:gd name="T73" fmla="*/ 1714 h 1718"/>
                  <a:gd name="T74" fmla="*/ 279 w 1805"/>
                  <a:gd name="T75" fmla="*/ 1715 h 1718"/>
                  <a:gd name="T76" fmla="*/ 278 w 1805"/>
                  <a:gd name="T77" fmla="*/ 1718 h 1718"/>
                  <a:gd name="T78" fmla="*/ 215 w 1805"/>
                  <a:gd name="T79" fmla="*/ 1716 h 1718"/>
                  <a:gd name="T80" fmla="*/ 212 w 1805"/>
                  <a:gd name="T81" fmla="*/ 1715 h 1718"/>
                  <a:gd name="T82" fmla="*/ 209 w 1805"/>
                  <a:gd name="T83" fmla="*/ 1715 h 1718"/>
                  <a:gd name="T84" fmla="*/ 207 w 1805"/>
                  <a:gd name="T85" fmla="*/ 1716 h 1718"/>
                  <a:gd name="T86" fmla="*/ 44 w 1805"/>
                  <a:gd name="T87" fmla="*/ 1718 h 1718"/>
                  <a:gd name="T88" fmla="*/ 43 w 1805"/>
                  <a:gd name="T89" fmla="*/ 1715 h 1718"/>
                  <a:gd name="T90" fmla="*/ 40 w 1805"/>
                  <a:gd name="T91" fmla="*/ 1714 h 1718"/>
                  <a:gd name="T92" fmla="*/ 37 w 1805"/>
                  <a:gd name="T93" fmla="*/ 1715 h 1718"/>
                  <a:gd name="T94" fmla="*/ 35 w 1805"/>
                  <a:gd name="T95" fmla="*/ 1718 h 1718"/>
                  <a:gd name="T96" fmla="*/ 0 w 1805"/>
                  <a:gd name="T97" fmla="*/ 1672 h 171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805"/>
                  <a:gd name="T148" fmla="*/ 0 h 1718"/>
                  <a:gd name="T149" fmla="*/ 1805 w 1805"/>
                  <a:gd name="T150" fmla="*/ 1718 h 171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805" h="1718">
                    <a:moveTo>
                      <a:pt x="1805" y="0"/>
                    </a:moveTo>
                    <a:lnTo>
                      <a:pt x="1805" y="1522"/>
                    </a:lnTo>
                    <a:lnTo>
                      <a:pt x="1600" y="1522"/>
                    </a:lnTo>
                    <a:lnTo>
                      <a:pt x="1599" y="1520"/>
                    </a:lnTo>
                    <a:lnTo>
                      <a:pt x="1598" y="1518"/>
                    </a:lnTo>
                    <a:lnTo>
                      <a:pt x="1597" y="1517"/>
                    </a:lnTo>
                    <a:lnTo>
                      <a:pt x="1595" y="1516"/>
                    </a:lnTo>
                    <a:lnTo>
                      <a:pt x="1593" y="1516"/>
                    </a:lnTo>
                    <a:lnTo>
                      <a:pt x="1591" y="1516"/>
                    </a:lnTo>
                    <a:lnTo>
                      <a:pt x="1589" y="1517"/>
                    </a:lnTo>
                    <a:lnTo>
                      <a:pt x="1587" y="1518"/>
                    </a:lnTo>
                    <a:lnTo>
                      <a:pt x="1586" y="1520"/>
                    </a:lnTo>
                    <a:lnTo>
                      <a:pt x="1586" y="1522"/>
                    </a:lnTo>
                    <a:lnTo>
                      <a:pt x="1309" y="1522"/>
                    </a:lnTo>
                    <a:lnTo>
                      <a:pt x="1308" y="1520"/>
                    </a:lnTo>
                    <a:lnTo>
                      <a:pt x="1307" y="1519"/>
                    </a:lnTo>
                    <a:lnTo>
                      <a:pt x="1306" y="1518"/>
                    </a:lnTo>
                    <a:lnTo>
                      <a:pt x="1304" y="1518"/>
                    </a:lnTo>
                    <a:lnTo>
                      <a:pt x="1303" y="1518"/>
                    </a:lnTo>
                    <a:lnTo>
                      <a:pt x="1301" y="1519"/>
                    </a:lnTo>
                    <a:lnTo>
                      <a:pt x="1300" y="1520"/>
                    </a:lnTo>
                    <a:lnTo>
                      <a:pt x="1300" y="1522"/>
                    </a:lnTo>
                    <a:lnTo>
                      <a:pt x="1121" y="1522"/>
                    </a:lnTo>
                    <a:lnTo>
                      <a:pt x="1121" y="1520"/>
                    </a:lnTo>
                    <a:lnTo>
                      <a:pt x="1120" y="1519"/>
                    </a:lnTo>
                    <a:lnTo>
                      <a:pt x="1118" y="1518"/>
                    </a:lnTo>
                    <a:lnTo>
                      <a:pt x="1117" y="1518"/>
                    </a:lnTo>
                    <a:lnTo>
                      <a:pt x="1115" y="1518"/>
                    </a:lnTo>
                    <a:lnTo>
                      <a:pt x="1113" y="1519"/>
                    </a:lnTo>
                    <a:lnTo>
                      <a:pt x="1113" y="1520"/>
                    </a:lnTo>
                    <a:lnTo>
                      <a:pt x="1112" y="1522"/>
                    </a:lnTo>
                    <a:lnTo>
                      <a:pt x="814" y="1522"/>
                    </a:lnTo>
                    <a:lnTo>
                      <a:pt x="814" y="1520"/>
                    </a:lnTo>
                    <a:lnTo>
                      <a:pt x="813" y="1519"/>
                    </a:lnTo>
                    <a:lnTo>
                      <a:pt x="811" y="1518"/>
                    </a:lnTo>
                    <a:lnTo>
                      <a:pt x="810" y="1518"/>
                    </a:lnTo>
                    <a:lnTo>
                      <a:pt x="808" y="1518"/>
                    </a:lnTo>
                    <a:lnTo>
                      <a:pt x="806" y="1519"/>
                    </a:lnTo>
                    <a:lnTo>
                      <a:pt x="805" y="1520"/>
                    </a:lnTo>
                    <a:lnTo>
                      <a:pt x="805" y="1522"/>
                    </a:lnTo>
                    <a:lnTo>
                      <a:pt x="760" y="1522"/>
                    </a:lnTo>
                    <a:lnTo>
                      <a:pt x="760" y="1520"/>
                    </a:lnTo>
                    <a:lnTo>
                      <a:pt x="759" y="1519"/>
                    </a:lnTo>
                    <a:lnTo>
                      <a:pt x="757" y="1518"/>
                    </a:lnTo>
                    <a:lnTo>
                      <a:pt x="756" y="1518"/>
                    </a:lnTo>
                    <a:lnTo>
                      <a:pt x="754" y="1518"/>
                    </a:lnTo>
                    <a:lnTo>
                      <a:pt x="752" y="1519"/>
                    </a:lnTo>
                    <a:lnTo>
                      <a:pt x="751" y="1520"/>
                    </a:lnTo>
                    <a:lnTo>
                      <a:pt x="751" y="1522"/>
                    </a:lnTo>
                    <a:lnTo>
                      <a:pt x="708" y="1522"/>
                    </a:lnTo>
                    <a:lnTo>
                      <a:pt x="708" y="1520"/>
                    </a:lnTo>
                    <a:lnTo>
                      <a:pt x="707" y="1519"/>
                    </a:lnTo>
                    <a:lnTo>
                      <a:pt x="705" y="1518"/>
                    </a:lnTo>
                    <a:lnTo>
                      <a:pt x="704" y="1518"/>
                    </a:lnTo>
                    <a:lnTo>
                      <a:pt x="702" y="1518"/>
                    </a:lnTo>
                    <a:lnTo>
                      <a:pt x="701" y="1519"/>
                    </a:lnTo>
                    <a:lnTo>
                      <a:pt x="700" y="1520"/>
                    </a:lnTo>
                    <a:lnTo>
                      <a:pt x="699" y="1522"/>
                    </a:lnTo>
                    <a:lnTo>
                      <a:pt x="615" y="1522"/>
                    </a:lnTo>
                    <a:lnTo>
                      <a:pt x="615" y="1520"/>
                    </a:lnTo>
                    <a:lnTo>
                      <a:pt x="614" y="1519"/>
                    </a:lnTo>
                    <a:lnTo>
                      <a:pt x="613" y="1518"/>
                    </a:lnTo>
                    <a:lnTo>
                      <a:pt x="611" y="1518"/>
                    </a:lnTo>
                    <a:lnTo>
                      <a:pt x="609" y="1518"/>
                    </a:lnTo>
                    <a:lnTo>
                      <a:pt x="608" y="1519"/>
                    </a:lnTo>
                    <a:lnTo>
                      <a:pt x="607" y="1520"/>
                    </a:lnTo>
                    <a:lnTo>
                      <a:pt x="606" y="1522"/>
                    </a:lnTo>
                    <a:lnTo>
                      <a:pt x="433" y="1522"/>
                    </a:lnTo>
                    <a:lnTo>
                      <a:pt x="433" y="1718"/>
                    </a:lnTo>
                    <a:lnTo>
                      <a:pt x="287" y="1718"/>
                    </a:lnTo>
                    <a:lnTo>
                      <a:pt x="286" y="1716"/>
                    </a:lnTo>
                    <a:lnTo>
                      <a:pt x="285" y="1715"/>
                    </a:lnTo>
                    <a:lnTo>
                      <a:pt x="284" y="1715"/>
                    </a:lnTo>
                    <a:lnTo>
                      <a:pt x="282" y="1714"/>
                    </a:lnTo>
                    <a:lnTo>
                      <a:pt x="280" y="1715"/>
                    </a:lnTo>
                    <a:lnTo>
                      <a:pt x="279" y="1715"/>
                    </a:lnTo>
                    <a:lnTo>
                      <a:pt x="278" y="1716"/>
                    </a:lnTo>
                    <a:lnTo>
                      <a:pt x="278" y="1718"/>
                    </a:lnTo>
                    <a:lnTo>
                      <a:pt x="215" y="1718"/>
                    </a:lnTo>
                    <a:lnTo>
                      <a:pt x="215" y="1716"/>
                    </a:lnTo>
                    <a:lnTo>
                      <a:pt x="214" y="1715"/>
                    </a:lnTo>
                    <a:lnTo>
                      <a:pt x="212" y="1715"/>
                    </a:lnTo>
                    <a:lnTo>
                      <a:pt x="211" y="1714"/>
                    </a:lnTo>
                    <a:lnTo>
                      <a:pt x="209" y="1715"/>
                    </a:lnTo>
                    <a:lnTo>
                      <a:pt x="207" y="1715"/>
                    </a:lnTo>
                    <a:lnTo>
                      <a:pt x="207" y="1716"/>
                    </a:lnTo>
                    <a:lnTo>
                      <a:pt x="206" y="1718"/>
                    </a:lnTo>
                    <a:lnTo>
                      <a:pt x="44" y="1718"/>
                    </a:lnTo>
                    <a:lnTo>
                      <a:pt x="44" y="1716"/>
                    </a:lnTo>
                    <a:lnTo>
                      <a:pt x="43" y="1715"/>
                    </a:lnTo>
                    <a:lnTo>
                      <a:pt x="41" y="1715"/>
                    </a:lnTo>
                    <a:lnTo>
                      <a:pt x="40" y="1714"/>
                    </a:lnTo>
                    <a:lnTo>
                      <a:pt x="38" y="1715"/>
                    </a:lnTo>
                    <a:lnTo>
                      <a:pt x="37" y="1715"/>
                    </a:lnTo>
                    <a:lnTo>
                      <a:pt x="36" y="1716"/>
                    </a:lnTo>
                    <a:lnTo>
                      <a:pt x="35" y="1718"/>
                    </a:lnTo>
                    <a:lnTo>
                      <a:pt x="0" y="1718"/>
                    </a:lnTo>
                    <a:lnTo>
                      <a:pt x="0" y="1672"/>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720" name="Freeform 952"/>
              <p:cNvSpPr>
                <a:spLocks/>
              </p:cNvSpPr>
              <p:nvPr/>
            </p:nvSpPr>
            <p:spPr bwMode="auto">
              <a:xfrm>
                <a:off x="3734" y="1419"/>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1" name="Freeform 953"/>
              <p:cNvSpPr>
                <a:spLocks/>
              </p:cNvSpPr>
              <p:nvPr/>
            </p:nvSpPr>
            <p:spPr bwMode="auto">
              <a:xfrm>
                <a:off x="1929" y="3091"/>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722" name="Freeform 954"/>
              <p:cNvSpPr>
                <a:spLocks/>
              </p:cNvSpPr>
              <p:nvPr/>
            </p:nvSpPr>
            <p:spPr bwMode="auto">
              <a:xfrm>
                <a:off x="2813" y="1216"/>
                <a:ext cx="2110" cy="280"/>
              </a:xfrm>
              <a:custGeom>
                <a:avLst/>
                <a:gdLst>
                  <a:gd name="T0" fmla="*/ 10 w 2110"/>
                  <a:gd name="T1" fmla="*/ 279 h 280"/>
                  <a:gd name="T2" fmla="*/ 37 w 2110"/>
                  <a:gd name="T3" fmla="*/ 279 h 280"/>
                  <a:gd name="T4" fmla="*/ 56 w 2110"/>
                  <a:gd name="T5" fmla="*/ 279 h 280"/>
                  <a:gd name="T6" fmla="*/ 70 w 2110"/>
                  <a:gd name="T7" fmla="*/ 279 h 280"/>
                  <a:gd name="T8" fmla="*/ 96 w 2110"/>
                  <a:gd name="T9" fmla="*/ 275 h 280"/>
                  <a:gd name="T10" fmla="*/ 110 w 2110"/>
                  <a:gd name="T11" fmla="*/ 275 h 280"/>
                  <a:gd name="T12" fmla="*/ 139 w 2110"/>
                  <a:gd name="T13" fmla="*/ 279 h 280"/>
                  <a:gd name="T14" fmla="*/ 162 w 2110"/>
                  <a:gd name="T15" fmla="*/ 278 h 280"/>
                  <a:gd name="T16" fmla="*/ 177 w 2110"/>
                  <a:gd name="T17" fmla="*/ 278 h 280"/>
                  <a:gd name="T18" fmla="*/ 201 w 2110"/>
                  <a:gd name="T19" fmla="*/ 279 h 280"/>
                  <a:gd name="T20" fmla="*/ 215 w 2110"/>
                  <a:gd name="T21" fmla="*/ 279 h 280"/>
                  <a:gd name="T22" fmla="*/ 274 w 2110"/>
                  <a:gd name="T23" fmla="*/ 276 h 280"/>
                  <a:gd name="T24" fmla="*/ 290 w 2110"/>
                  <a:gd name="T25" fmla="*/ 277 h 280"/>
                  <a:gd name="T26" fmla="*/ 310 w 2110"/>
                  <a:gd name="T27" fmla="*/ 277 h 280"/>
                  <a:gd name="T28" fmla="*/ 334 w 2110"/>
                  <a:gd name="T29" fmla="*/ 277 h 280"/>
                  <a:gd name="T30" fmla="*/ 356 w 2110"/>
                  <a:gd name="T31" fmla="*/ 277 h 280"/>
                  <a:gd name="T32" fmla="*/ 375 w 2110"/>
                  <a:gd name="T33" fmla="*/ 277 h 280"/>
                  <a:gd name="T34" fmla="*/ 429 w 2110"/>
                  <a:gd name="T35" fmla="*/ 277 h 280"/>
                  <a:gd name="T36" fmla="*/ 499 w 2110"/>
                  <a:gd name="T37" fmla="*/ 273 h 280"/>
                  <a:gd name="T38" fmla="*/ 594 w 2110"/>
                  <a:gd name="T39" fmla="*/ 279 h 280"/>
                  <a:gd name="T40" fmla="*/ 615 w 2110"/>
                  <a:gd name="T41" fmla="*/ 279 h 280"/>
                  <a:gd name="T42" fmla="*/ 668 w 2110"/>
                  <a:gd name="T43" fmla="*/ 279 h 280"/>
                  <a:gd name="T44" fmla="*/ 695 w 2110"/>
                  <a:gd name="T45" fmla="*/ 279 h 280"/>
                  <a:gd name="T46" fmla="*/ 767 w 2110"/>
                  <a:gd name="T47" fmla="*/ 279 h 280"/>
                  <a:gd name="T48" fmla="*/ 808 w 2110"/>
                  <a:gd name="T49" fmla="*/ 279 h 280"/>
                  <a:gd name="T50" fmla="*/ 828 w 2110"/>
                  <a:gd name="T51" fmla="*/ 279 h 280"/>
                  <a:gd name="T52" fmla="*/ 856 w 2110"/>
                  <a:gd name="T53" fmla="*/ 279 h 280"/>
                  <a:gd name="T54" fmla="*/ 891 w 2110"/>
                  <a:gd name="T55" fmla="*/ 279 h 280"/>
                  <a:gd name="T56" fmla="*/ 923 w 2110"/>
                  <a:gd name="T57" fmla="*/ 279 h 280"/>
                  <a:gd name="T58" fmla="*/ 941 w 2110"/>
                  <a:gd name="T59" fmla="*/ 279 h 280"/>
                  <a:gd name="T60" fmla="*/ 958 w 2110"/>
                  <a:gd name="T61" fmla="*/ 279 h 280"/>
                  <a:gd name="T62" fmla="*/ 968 w 2110"/>
                  <a:gd name="T63" fmla="*/ 278 h 280"/>
                  <a:gd name="T64" fmla="*/ 983 w 2110"/>
                  <a:gd name="T65" fmla="*/ 278 h 280"/>
                  <a:gd name="T66" fmla="*/ 1018 w 2110"/>
                  <a:gd name="T67" fmla="*/ 279 h 280"/>
                  <a:gd name="T68" fmla="*/ 1039 w 2110"/>
                  <a:gd name="T69" fmla="*/ 274 h 280"/>
                  <a:gd name="T70" fmla="*/ 1061 w 2110"/>
                  <a:gd name="T71" fmla="*/ 277 h 280"/>
                  <a:gd name="T72" fmla="*/ 1082 w 2110"/>
                  <a:gd name="T73" fmla="*/ 277 h 280"/>
                  <a:gd name="T74" fmla="*/ 1095 w 2110"/>
                  <a:gd name="T75" fmla="*/ 277 h 280"/>
                  <a:gd name="T76" fmla="*/ 1109 w 2110"/>
                  <a:gd name="T77" fmla="*/ 277 h 280"/>
                  <a:gd name="T78" fmla="*/ 1146 w 2110"/>
                  <a:gd name="T79" fmla="*/ 252 h 280"/>
                  <a:gd name="T80" fmla="*/ 1290 w 2110"/>
                  <a:gd name="T81" fmla="*/ 252 h 280"/>
                  <a:gd name="T82" fmla="*/ 1376 w 2110"/>
                  <a:gd name="T83" fmla="*/ 252 h 280"/>
                  <a:gd name="T84" fmla="*/ 1403 w 2110"/>
                  <a:gd name="T85" fmla="*/ 252 h 280"/>
                  <a:gd name="T86" fmla="*/ 1414 w 2110"/>
                  <a:gd name="T87" fmla="*/ 252 h 280"/>
                  <a:gd name="T88" fmla="*/ 1518 w 2110"/>
                  <a:gd name="T89" fmla="*/ 252 h 280"/>
                  <a:gd name="T90" fmla="*/ 1564 w 2110"/>
                  <a:gd name="T91" fmla="*/ 252 h 280"/>
                  <a:gd name="T92" fmla="*/ 1645 w 2110"/>
                  <a:gd name="T93" fmla="*/ 252 h 280"/>
                  <a:gd name="T94" fmla="*/ 1714 w 2110"/>
                  <a:gd name="T95" fmla="*/ 252 h 280"/>
                  <a:gd name="T96" fmla="*/ 1741 w 2110"/>
                  <a:gd name="T97" fmla="*/ 252 h 280"/>
                  <a:gd name="T98" fmla="*/ 1815 w 2110"/>
                  <a:gd name="T99" fmla="*/ 252 h 280"/>
                  <a:gd name="T100" fmla="*/ 1829 w 2110"/>
                  <a:gd name="T101" fmla="*/ 252 h 280"/>
                  <a:gd name="T102" fmla="*/ 1925 w 2110"/>
                  <a:gd name="T103" fmla="*/ 252 h 280"/>
                  <a:gd name="T104" fmla="*/ 1952 w 2110"/>
                  <a:gd name="T105" fmla="*/ 252 h 280"/>
                  <a:gd name="T106" fmla="*/ 1977 w 2110"/>
                  <a:gd name="T107" fmla="*/ 252 h 280"/>
                  <a:gd name="T108" fmla="*/ 1991 w 2110"/>
                  <a:gd name="T109" fmla="*/ 252 h 280"/>
                  <a:gd name="T110" fmla="*/ 2061 w 2110"/>
                  <a:gd name="T111" fmla="*/ 252 h 2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110"/>
                  <a:gd name="T169" fmla="*/ 0 h 280"/>
                  <a:gd name="T170" fmla="*/ 2110 w 2110"/>
                  <a:gd name="T171" fmla="*/ 280 h 28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110" h="280">
                    <a:moveTo>
                      <a:pt x="0" y="280"/>
                    </a:moveTo>
                    <a:lnTo>
                      <a:pt x="1" y="280"/>
                    </a:lnTo>
                    <a:lnTo>
                      <a:pt x="2" y="279"/>
                    </a:lnTo>
                    <a:lnTo>
                      <a:pt x="3" y="278"/>
                    </a:lnTo>
                    <a:lnTo>
                      <a:pt x="4" y="277"/>
                    </a:lnTo>
                    <a:lnTo>
                      <a:pt x="6" y="277"/>
                    </a:lnTo>
                    <a:lnTo>
                      <a:pt x="8" y="277"/>
                    </a:lnTo>
                    <a:lnTo>
                      <a:pt x="9" y="278"/>
                    </a:lnTo>
                    <a:lnTo>
                      <a:pt x="10" y="279"/>
                    </a:lnTo>
                    <a:lnTo>
                      <a:pt x="10" y="280"/>
                    </a:lnTo>
                    <a:lnTo>
                      <a:pt x="29" y="280"/>
                    </a:lnTo>
                    <a:lnTo>
                      <a:pt x="29" y="279"/>
                    </a:lnTo>
                    <a:lnTo>
                      <a:pt x="30" y="278"/>
                    </a:lnTo>
                    <a:lnTo>
                      <a:pt x="31" y="277"/>
                    </a:lnTo>
                    <a:lnTo>
                      <a:pt x="33" y="277"/>
                    </a:lnTo>
                    <a:lnTo>
                      <a:pt x="35" y="277"/>
                    </a:lnTo>
                    <a:lnTo>
                      <a:pt x="36" y="278"/>
                    </a:lnTo>
                    <a:lnTo>
                      <a:pt x="37" y="279"/>
                    </a:lnTo>
                    <a:lnTo>
                      <a:pt x="38" y="280"/>
                    </a:lnTo>
                    <a:lnTo>
                      <a:pt x="48" y="280"/>
                    </a:lnTo>
                    <a:lnTo>
                      <a:pt x="48" y="279"/>
                    </a:lnTo>
                    <a:lnTo>
                      <a:pt x="49" y="278"/>
                    </a:lnTo>
                    <a:lnTo>
                      <a:pt x="50" y="277"/>
                    </a:lnTo>
                    <a:lnTo>
                      <a:pt x="52" y="277"/>
                    </a:lnTo>
                    <a:lnTo>
                      <a:pt x="54" y="277"/>
                    </a:lnTo>
                    <a:lnTo>
                      <a:pt x="55" y="278"/>
                    </a:lnTo>
                    <a:lnTo>
                      <a:pt x="56" y="279"/>
                    </a:lnTo>
                    <a:lnTo>
                      <a:pt x="57" y="280"/>
                    </a:lnTo>
                    <a:lnTo>
                      <a:pt x="61" y="280"/>
                    </a:lnTo>
                    <a:lnTo>
                      <a:pt x="61" y="279"/>
                    </a:lnTo>
                    <a:lnTo>
                      <a:pt x="62" y="278"/>
                    </a:lnTo>
                    <a:lnTo>
                      <a:pt x="64" y="277"/>
                    </a:lnTo>
                    <a:lnTo>
                      <a:pt x="66" y="277"/>
                    </a:lnTo>
                    <a:lnTo>
                      <a:pt x="67" y="277"/>
                    </a:lnTo>
                    <a:lnTo>
                      <a:pt x="69" y="278"/>
                    </a:lnTo>
                    <a:lnTo>
                      <a:pt x="70" y="279"/>
                    </a:lnTo>
                    <a:lnTo>
                      <a:pt x="70" y="280"/>
                    </a:lnTo>
                    <a:lnTo>
                      <a:pt x="85" y="280"/>
                    </a:lnTo>
                    <a:lnTo>
                      <a:pt x="85" y="278"/>
                    </a:lnTo>
                    <a:lnTo>
                      <a:pt x="86" y="277"/>
                    </a:lnTo>
                    <a:lnTo>
                      <a:pt x="87" y="275"/>
                    </a:lnTo>
                    <a:lnTo>
                      <a:pt x="89" y="275"/>
                    </a:lnTo>
                    <a:lnTo>
                      <a:pt x="91" y="274"/>
                    </a:lnTo>
                    <a:lnTo>
                      <a:pt x="94" y="274"/>
                    </a:lnTo>
                    <a:lnTo>
                      <a:pt x="96" y="275"/>
                    </a:lnTo>
                    <a:lnTo>
                      <a:pt x="98" y="275"/>
                    </a:lnTo>
                    <a:lnTo>
                      <a:pt x="99" y="277"/>
                    </a:lnTo>
                    <a:lnTo>
                      <a:pt x="100" y="278"/>
                    </a:lnTo>
                    <a:lnTo>
                      <a:pt x="100" y="280"/>
                    </a:lnTo>
                    <a:lnTo>
                      <a:pt x="105" y="280"/>
                    </a:lnTo>
                    <a:lnTo>
                      <a:pt x="105" y="278"/>
                    </a:lnTo>
                    <a:lnTo>
                      <a:pt x="106" y="277"/>
                    </a:lnTo>
                    <a:lnTo>
                      <a:pt x="108" y="275"/>
                    </a:lnTo>
                    <a:lnTo>
                      <a:pt x="110" y="275"/>
                    </a:lnTo>
                    <a:lnTo>
                      <a:pt x="112" y="274"/>
                    </a:lnTo>
                    <a:lnTo>
                      <a:pt x="114" y="274"/>
                    </a:lnTo>
                    <a:lnTo>
                      <a:pt x="116" y="275"/>
                    </a:lnTo>
                    <a:lnTo>
                      <a:pt x="118" y="275"/>
                    </a:lnTo>
                    <a:lnTo>
                      <a:pt x="119" y="277"/>
                    </a:lnTo>
                    <a:lnTo>
                      <a:pt x="120" y="278"/>
                    </a:lnTo>
                    <a:lnTo>
                      <a:pt x="121" y="280"/>
                    </a:lnTo>
                    <a:lnTo>
                      <a:pt x="139" y="280"/>
                    </a:lnTo>
                    <a:lnTo>
                      <a:pt x="139" y="279"/>
                    </a:lnTo>
                    <a:lnTo>
                      <a:pt x="140" y="278"/>
                    </a:lnTo>
                    <a:lnTo>
                      <a:pt x="141" y="277"/>
                    </a:lnTo>
                    <a:lnTo>
                      <a:pt x="143" y="277"/>
                    </a:lnTo>
                    <a:lnTo>
                      <a:pt x="145" y="277"/>
                    </a:lnTo>
                    <a:lnTo>
                      <a:pt x="146" y="278"/>
                    </a:lnTo>
                    <a:lnTo>
                      <a:pt x="147" y="279"/>
                    </a:lnTo>
                    <a:lnTo>
                      <a:pt x="148" y="280"/>
                    </a:lnTo>
                    <a:lnTo>
                      <a:pt x="162" y="280"/>
                    </a:lnTo>
                    <a:lnTo>
                      <a:pt x="162" y="278"/>
                    </a:lnTo>
                    <a:lnTo>
                      <a:pt x="163" y="277"/>
                    </a:lnTo>
                    <a:lnTo>
                      <a:pt x="165" y="275"/>
                    </a:lnTo>
                    <a:lnTo>
                      <a:pt x="166" y="275"/>
                    </a:lnTo>
                    <a:lnTo>
                      <a:pt x="169" y="274"/>
                    </a:lnTo>
                    <a:lnTo>
                      <a:pt x="171" y="274"/>
                    </a:lnTo>
                    <a:lnTo>
                      <a:pt x="173" y="275"/>
                    </a:lnTo>
                    <a:lnTo>
                      <a:pt x="175" y="275"/>
                    </a:lnTo>
                    <a:lnTo>
                      <a:pt x="176" y="277"/>
                    </a:lnTo>
                    <a:lnTo>
                      <a:pt x="177" y="278"/>
                    </a:lnTo>
                    <a:lnTo>
                      <a:pt x="178" y="280"/>
                    </a:lnTo>
                    <a:lnTo>
                      <a:pt x="193" y="280"/>
                    </a:lnTo>
                    <a:lnTo>
                      <a:pt x="193" y="279"/>
                    </a:lnTo>
                    <a:lnTo>
                      <a:pt x="194" y="278"/>
                    </a:lnTo>
                    <a:lnTo>
                      <a:pt x="195" y="277"/>
                    </a:lnTo>
                    <a:lnTo>
                      <a:pt x="197" y="277"/>
                    </a:lnTo>
                    <a:lnTo>
                      <a:pt x="199" y="277"/>
                    </a:lnTo>
                    <a:lnTo>
                      <a:pt x="200" y="278"/>
                    </a:lnTo>
                    <a:lnTo>
                      <a:pt x="201" y="279"/>
                    </a:lnTo>
                    <a:lnTo>
                      <a:pt x="202" y="280"/>
                    </a:lnTo>
                    <a:lnTo>
                      <a:pt x="206" y="280"/>
                    </a:lnTo>
                    <a:lnTo>
                      <a:pt x="207" y="279"/>
                    </a:lnTo>
                    <a:lnTo>
                      <a:pt x="208" y="278"/>
                    </a:lnTo>
                    <a:lnTo>
                      <a:pt x="209" y="277"/>
                    </a:lnTo>
                    <a:lnTo>
                      <a:pt x="211" y="277"/>
                    </a:lnTo>
                    <a:lnTo>
                      <a:pt x="212" y="277"/>
                    </a:lnTo>
                    <a:lnTo>
                      <a:pt x="214" y="278"/>
                    </a:lnTo>
                    <a:lnTo>
                      <a:pt x="215" y="279"/>
                    </a:lnTo>
                    <a:lnTo>
                      <a:pt x="215" y="280"/>
                    </a:lnTo>
                    <a:lnTo>
                      <a:pt x="264" y="280"/>
                    </a:lnTo>
                    <a:lnTo>
                      <a:pt x="264" y="278"/>
                    </a:lnTo>
                    <a:lnTo>
                      <a:pt x="265" y="277"/>
                    </a:lnTo>
                    <a:lnTo>
                      <a:pt x="266" y="276"/>
                    </a:lnTo>
                    <a:lnTo>
                      <a:pt x="268" y="275"/>
                    </a:lnTo>
                    <a:lnTo>
                      <a:pt x="270" y="275"/>
                    </a:lnTo>
                    <a:lnTo>
                      <a:pt x="272" y="275"/>
                    </a:lnTo>
                    <a:lnTo>
                      <a:pt x="274" y="276"/>
                    </a:lnTo>
                    <a:lnTo>
                      <a:pt x="276" y="277"/>
                    </a:lnTo>
                    <a:lnTo>
                      <a:pt x="277" y="278"/>
                    </a:lnTo>
                    <a:lnTo>
                      <a:pt x="277" y="280"/>
                    </a:lnTo>
                    <a:lnTo>
                      <a:pt x="284" y="280"/>
                    </a:lnTo>
                    <a:lnTo>
                      <a:pt x="284" y="279"/>
                    </a:lnTo>
                    <a:lnTo>
                      <a:pt x="285" y="278"/>
                    </a:lnTo>
                    <a:lnTo>
                      <a:pt x="287" y="277"/>
                    </a:lnTo>
                    <a:lnTo>
                      <a:pt x="288" y="277"/>
                    </a:lnTo>
                    <a:lnTo>
                      <a:pt x="290" y="277"/>
                    </a:lnTo>
                    <a:lnTo>
                      <a:pt x="292" y="278"/>
                    </a:lnTo>
                    <a:lnTo>
                      <a:pt x="293" y="279"/>
                    </a:lnTo>
                    <a:lnTo>
                      <a:pt x="293" y="280"/>
                    </a:lnTo>
                    <a:lnTo>
                      <a:pt x="304" y="280"/>
                    </a:lnTo>
                    <a:lnTo>
                      <a:pt x="305" y="279"/>
                    </a:lnTo>
                    <a:lnTo>
                      <a:pt x="305" y="278"/>
                    </a:lnTo>
                    <a:lnTo>
                      <a:pt x="307" y="277"/>
                    </a:lnTo>
                    <a:lnTo>
                      <a:pt x="309" y="277"/>
                    </a:lnTo>
                    <a:lnTo>
                      <a:pt x="310" y="277"/>
                    </a:lnTo>
                    <a:lnTo>
                      <a:pt x="312" y="278"/>
                    </a:lnTo>
                    <a:lnTo>
                      <a:pt x="313" y="279"/>
                    </a:lnTo>
                    <a:lnTo>
                      <a:pt x="313" y="280"/>
                    </a:lnTo>
                    <a:lnTo>
                      <a:pt x="328" y="280"/>
                    </a:lnTo>
                    <a:lnTo>
                      <a:pt x="328" y="279"/>
                    </a:lnTo>
                    <a:lnTo>
                      <a:pt x="329" y="278"/>
                    </a:lnTo>
                    <a:lnTo>
                      <a:pt x="331" y="277"/>
                    </a:lnTo>
                    <a:lnTo>
                      <a:pt x="332" y="277"/>
                    </a:lnTo>
                    <a:lnTo>
                      <a:pt x="334" y="277"/>
                    </a:lnTo>
                    <a:lnTo>
                      <a:pt x="335" y="278"/>
                    </a:lnTo>
                    <a:lnTo>
                      <a:pt x="336" y="279"/>
                    </a:lnTo>
                    <a:lnTo>
                      <a:pt x="337" y="280"/>
                    </a:lnTo>
                    <a:lnTo>
                      <a:pt x="349" y="280"/>
                    </a:lnTo>
                    <a:lnTo>
                      <a:pt x="350" y="279"/>
                    </a:lnTo>
                    <a:lnTo>
                      <a:pt x="351" y="278"/>
                    </a:lnTo>
                    <a:lnTo>
                      <a:pt x="352" y="277"/>
                    </a:lnTo>
                    <a:lnTo>
                      <a:pt x="354" y="277"/>
                    </a:lnTo>
                    <a:lnTo>
                      <a:pt x="356" y="277"/>
                    </a:lnTo>
                    <a:lnTo>
                      <a:pt x="357" y="278"/>
                    </a:lnTo>
                    <a:lnTo>
                      <a:pt x="358" y="279"/>
                    </a:lnTo>
                    <a:lnTo>
                      <a:pt x="358" y="280"/>
                    </a:lnTo>
                    <a:lnTo>
                      <a:pt x="369" y="280"/>
                    </a:lnTo>
                    <a:lnTo>
                      <a:pt x="370" y="279"/>
                    </a:lnTo>
                    <a:lnTo>
                      <a:pt x="371" y="278"/>
                    </a:lnTo>
                    <a:lnTo>
                      <a:pt x="372" y="277"/>
                    </a:lnTo>
                    <a:lnTo>
                      <a:pt x="374" y="277"/>
                    </a:lnTo>
                    <a:lnTo>
                      <a:pt x="375" y="277"/>
                    </a:lnTo>
                    <a:lnTo>
                      <a:pt x="377" y="278"/>
                    </a:lnTo>
                    <a:lnTo>
                      <a:pt x="378" y="279"/>
                    </a:lnTo>
                    <a:lnTo>
                      <a:pt x="378" y="280"/>
                    </a:lnTo>
                    <a:lnTo>
                      <a:pt x="422" y="280"/>
                    </a:lnTo>
                    <a:lnTo>
                      <a:pt x="423" y="279"/>
                    </a:lnTo>
                    <a:lnTo>
                      <a:pt x="424" y="278"/>
                    </a:lnTo>
                    <a:lnTo>
                      <a:pt x="425" y="277"/>
                    </a:lnTo>
                    <a:lnTo>
                      <a:pt x="427" y="277"/>
                    </a:lnTo>
                    <a:lnTo>
                      <a:pt x="429" y="277"/>
                    </a:lnTo>
                    <a:lnTo>
                      <a:pt x="430" y="278"/>
                    </a:lnTo>
                    <a:lnTo>
                      <a:pt x="431" y="279"/>
                    </a:lnTo>
                    <a:lnTo>
                      <a:pt x="431" y="280"/>
                    </a:lnTo>
                    <a:lnTo>
                      <a:pt x="493" y="280"/>
                    </a:lnTo>
                    <a:lnTo>
                      <a:pt x="493" y="278"/>
                    </a:lnTo>
                    <a:lnTo>
                      <a:pt x="494" y="277"/>
                    </a:lnTo>
                    <a:lnTo>
                      <a:pt x="496" y="275"/>
                    </a:lnTo>
                    <a:lnTo>
                      <a:pt x="497" y="274"/>
                    </a:lnTo>
                    <a:lnTo>
                      <a:pt x="499" y="273"/>
                    </a:lnTo>
                    <a:lnTo>
                      <a:pt x="502" y="273"/>
                    </a:lnTo>
                    <a:lnTo>
                      <a:pt x="504" y="273"/>
                    </a:lnTo>
                    <a:lnTo>
                      <a:pt x="506" y="274"/>
                    </a:lnTo>
                    <a:lnTo>
                      <a:pt x="508" y="275"/>
                    </a:lnTo>
                    <a:lnTo>
                      <a:pt x="509" y="277"/>
                    </a:lnTo>
                    <a:lnTo>
                      <a:pt x="510" y="278"/>
                    </a:lnTo>
                    <a:lnTo>
                      <a:pt x="511" y="280"/>
                    </a:lnTo>
                    <a:lnTo>
                      <a:pt x="593" y="280"/>
                    </a:lnTo>
                    <a:lnTo>
                      <a:pt x="594" y="279"/>
                    </a:lnTo>
                    <a:lnTo>
                      <a:pt x="595" y="278"/>
                    </a:lnTo>
                    <a:lnTo>
                      <a:pt x="596" y="277"/>
                    </a:lnTo>
                    <a:lnTo>
                      <a:pt x="598" y="277"/>
                    </a:lnTo>
                    <a:lnTo>
                      <a:pt x="600" y="277"/>
                    </a:lnTo>
                    <a:lnTo>
                      <a:pt x="601" y="278"/>
                    </a:lnTo>
                    <a:lnTo>
                      <a:pt x="602" y="279"/>
                    </a:lnTo>
                    <a:lnTo>
                      <a:pt x="603" y="280"/>
                    </a:lnTo>
                    <a:lnTo>
                      <a:pt x="615" y="280"/>
                    </a:lnTo>
                    <a:lnTo>
                      <a:pt x="615" y="279"/>
                    </a:lnTo>
                    <a:lnTo>
                      <a:pt x="616" y="278"/>
                    </a:lnTo>
                    <a:lnTo>
                      <a:pt x="618" y="277"/>
                    </a:lnTo>
                    <a:lnTo>
                      <a:pt x="619" y="277"/>
                    </a:lnTo>
                    <a:lnTo>
                      <a:pt x="621" y="277"/>
                    </a:lnTo>
                    <a:lnTo>
                      <a:pt x="622" y="278"/>
                    </a:lnTo>
                    <a:lnTo>
                      <a:pt x="624" y="279"/>
                    </a:lnTo>
                    <a:lnTo>
                      <a:pt x="624" y="280"/>
                    </a:lnTo>
                    <a:lnTo>
                      <a:pt x="668" y="280"/>
                    </a:lnTo>
                    <a:lnTo>
                      <a:pt x="668" y="279"/>
                    </a:lnTo>
                    <a:lnTo>
                      <a:pt x="669" y="278"/>
                    </a:lnTo>
                    <a:lnTo>
                      <a:pt x="671" y="277"/>
                    </a:lnTo>
                    <a:lnTo>
                      <a:pt x="672" y="277"/>
                    </a:lnTo>
                    <a:lnTo>
                      <a:pt x="674" y="277"/>
                    </a:lnTo>
                    <a:lnTo>
                      <a:pt x="675" y="278"/>
                    </a:lnTo>
                    <a:lnTo>
                      <a:pt x="676" y="279"/>
                    </a:lnTo>
                    <a:lnTo>
                      <a:pt x="677" y="280"/>
                    </a:lnTo>
                    <a:lnTo>
                      <a:pt x="695" y="280"/>
                    </a:lnTo>
                    <a:lnTo>
                      <a:pt x="695" y="279"/>
                    </a:lnTo>
                    <a:lnTo>
                      <a:pt x="696" y="278"/>
                    </a:lnTo>
                    <a:lnTo>
                      <a:pt x="697" y="277"/>
                    </a:lnTo>
                    <a:lnTo>
                      <a:pt x="699" y="277"/>
                    </a:lnTo>
                    <a:lnTo>
                      <a:pt x="701" y="277"/>
                    </a:lnTo>
                    <a:lnTo>
                      <a:pt x="702" y="278"/>
                    </a:lnTo>
                    <a:lnTo>
                      <a:pt x="703" y="279"/>
                    </a:lnTo>
                    <a:lnTo>
                      <a:pt x="704" y="280"/>
                    </a:lnTo>
                    <a:lnTo>
                      <a:pt x="767" y="280"/>
                    </a:lnTo>
                    <a:lnTo>
                      <a:pt x="767" y="279"/>
                    </a:lnTo>
                    <a:lnTo>
                      <a:pt x="768" y="278"/>
                    </a:lnTo>
                    <a:lnTo>
                      <a:pt x="770" y="277"/>
                    </a:lnTo>
                    <a:lnTo>
                      <a:pt x="771" y="277"/>
                    </a:lnTo>
                    <a:lnTo>
                      <a:pt x="773" y="277"/>
                    </a:lnTo>
                    <a:lnTo>
                      <a:pt x="775" y="278"/>
                    </a:lnTo>
                    <a:lnTo>
                      <a:pt x="775" y="279"/>
                    </a:lnTo>
                    <a:lnTo>
                      <a:pt x="776" y="280"/>
                    </a:lnTo>
                    <a:lnTo>
                      <a:pt x="807" y="280"/>
                    </a:lnTo>
                    <a:lnTo>
                      <a:pt x="808" y="279"/>
                    </a:lnTo>
                    <a:lnTo>
                      <a:pt x="809" y="278"/>
                    </a:lnTo>
                    <a:lnTo>
                      <a:pt x="810" y="277"/>
                    </a:lnTo>
                    <a:lnTo>
                      <a:pt x="812" y="277"/>
                    </a:lnTo>
                    <a:lnTo>
                      <a:pt x="814" y="277"/>
                    </a:lnTo>
                    <a:lnTo>
                      <a:pt x="815" y="278"/>
                    </a:lnTo>
                    <a:lnTo>
                      <a:pt x="816" y="279"/>
                    </a:lnTo>
                    <a:lnTo>
                      <a:pt x="816" y="280"/>
                    </a:lnTo>
                    <a:lnTo>
                      <a:pt x="828" y="280"/>
                    </a:lnTo>
                    <a:lnTo>
                      <a:pt x="828" y="279"/>
                    </a:lnTo>
                    <a:lnTo>
                      <a:pt x="829" y="278"/>
                    </a:lnTo>
                    <a:lnTo>
                      <a:pt x="831" y="277"/>
                    </a:lnTo>
                    <a:lnTo>
                      <a:pt x="832" y="277"/>
                    </a:lnTo>
                    <a:lnTo>
                      <a:pt x="834" y="277"/>
                    </a:lnTo>
                    <a:lnTo>
                      <a:pt x="836" y="278"/>
                    </a:lnTo>
                    <a:lnTo>
                      <a:pt x="836" y="279"/>
                    </a:lnTo>
                    <a:lnTo>
                      <a:pt x="837" y="280"/>
                    </a:lnTo>
                    <a:lnTo>
                      <a:pt x="856" y="280"/>
                    </a:lnTo>
                    <a:lnTo>
                      <a:pt x="856" y="279"/>
                    </a:lnTo>
                    <a:lnTo>
                      <a:pt x="857" y="278"/>
                    </a:lnTo>
                    <a:lnTo>
                      <a:pt x="859" y="277"/>
                    </a:lnTo>
                    <a:lnTo>
                      <a:pt x="861" y="277"/>
                    </a:lnTo>
                    <a:lnTo>
                      <a:pt x="862" y="277"/>
                    </a:lnTo>
                    <a:lnTo>
                      <a:pt x="864" y="278"/>
                    </a:lnTo>
                    <a:lnTo>
                      <a:pt x="865" y="279"/>
                    </a:lnTo>
                    <a:lnTo>
                      <a:pt x="865" y="280"/>
                    </a:lnTo>
                    <a:lnTo>
                      <a:pt x="891" y="280"/>
                    </a:lnTo>
                    <a:lnTo>
                      <a:pt x="891" y="279"/>
                    </a:lnTo>
                    <a:lnTo>
                      <a:pt x="892" y="278"/>
                    </a:lnTo>
                    <a:lnTo>
                      <a:pt x="893" y="277"/>
                    </a:lnTo>
                    <a:lnTo>
                      <a:pt x="895" y="277"/>
                    </a:lnTo>
                    <a:lnTo>
                      <a:pt x="897" y="277"/>
                    </a:lnTo>
                    <a:lnTo>
                      <a:pt x="898" y="278"/>
                    </a:lnTo>
                    <a:lnTo>
                      <a:pt x="899" y="279"/>
                    </a:lnTo>
                    <a:lnTo>
                      <a:pt x="900" y="280"/>
                    </a:lnTo>
                    <a:lnTo>
                      <a:pt x="922" y="280"/>
                    </a:lnTo>
                    <a:lnTo>
                      <a:pt x="923" y="279"/>
                    </a:lnTo>
                    <a:lnTo>
                      <a:pt x="923" y="278"/>
                    </a:lnTo>
                    <a:lnTo>
                      <a:pt x="925" y="277"/>
                    </a:lnTo>
                    <a:lnTo>
                      <a:pt x="927" y="277"/>
                    </a:lnTo>
                    <a:lnTo>
                      <a:pt x="928" y="277"/>
                    </a:lnTo>
                    <a:lnTo>
                      <a:pt x="930" y="278"/>
                    </a:lnTo>
                    <a:lnTo>
                      <a:pt x="931" y="279"/>
                    </a:lnTo>
                    <a:lnTo>
                      <a:pt x="931" y="280"/>
                    </a:lnTo>
                    <a:lnTo>
                      <a:pt x="941" y="280"/>
                    </a:lnTo>
                    <a:lnTo>
                      <a:pt x="941" y="279"/>
                    </a:lnTo>
                    <a:lnTo>
                      <a:pt x="942" y="278"/>
                    </a:lnTo>
                    <a:lnTo>
                      <a:pt x="943" y="277"/>
                    </a:lnTo>
                    <a:lnTo>
                      <a:pt x="945" y="277"/>
                    </a:lnTo>
                    <a:lnTo>
                      <a:pt x="947" y="277"/>
                    </a:lnTo>
                    <a:lnTo>
                      <a:pt x="948" y="278"/>
                    </a:lnTo>
                    <a:lnTo>
                      <a:pt x="949" y="279"/>
                    </a:lnTo>
                    <a:lnTo>
                      <a:pt x="950" y="280"/>
                    </a:lnTo>
                    <a:lnTo>
                      <a:pt x="957" y="280"/>
                    </a:lnTo>
                    <a:lnTo>
                      <a:pt x="958" y="279"/>
                    </a:lnTo>
                    <a:lnTo>
                      <a:pt x="958" y="278"/>
                    </a:lnTo>
                    <a:lnTo>
                      <a:pt x="960" y="277"/>
                    </a:lnTo>
                    <a:lnTo>
                      <a:pt x="962" y="277"/>
                    </a:lnTo>
                    <a:lnTo>
                      <a:pt x="963" y="277"/>
                    </a:lnTo>
                    <a:lnTo>
                      <a:pt x="965" y="278"/>
                    </a:lnTo>
                    <a:lnTo>
                      <a:pt x="966" y="279"/>
                    </a:lnTo>
                    <a:lnTo>
                      <a:pt x="966" y="280"/>
                    </a:lnTo>
                    <a:lnTo>
                      <a:pt x="968" y="280"/>
                    </a:lnTo>
                    <a:lnTo>
                      <a:pt x="968" y="278"/>
                    </a:lnTo>
                    <a:lnTo>
                      <a:pt x="969" y="277"/>
                    </a:lnTo>
                    <a:lnTo>
                      <a:pt x="970" y="275"/>
                    </a:lnTo>
                    <a:lnTo>
                      <a:pt x="972" y="275"/>
                    </a:lnTo>
                    <a:lnTo>
                      <a:pt x="974" y="274"/>
                    </a:lnTo>
                    <a:lnTo>
                      <a:pt x="977" y="274"/>
                    </a:lnTo>
                    <a:lnTo>
                      <a:pt x="979" y="275"/>
                    </a:lnTo>
                    <a:lnTo>
                      <a:pt x="981" y="275"/>
                    </a:lnTo>
                    <a:lnTo>
                      <a:pt x="982" y="277"/>
                    </a:lnTo>
                    <a:lnTo>
                      <a:pt x="983" y="278"/>
                    </a:lnTo>
                    <a:lnTo>
                      <a:pt x="983" y="280"/>
                    </a:lnTo>
                    <a:lnTo>
                      <a:pt x="1009" y="280"/>
                    </a:lnTo>
                    <a:lnTo>
                      <a:pt x="1009" y="279"/>
                    </a:lnTo>
                    <a:lnTo>
                      <a:pt x="1010" y="278"/>
                    </a:lnTo>
                    <a:lnTo>
                      <a:pt x="1012" y="277"/>
                    </a:lnTo>
                    <a:lnTo>
                      <a:pt x="1014" y="277"/>
                    </a:lnTo>
                    <a:lnTo>
                      <a:pt x="1015" y="277"/>
                    </a:lnTo>
                    <a:lnTo>
                      <a:pt x="1017" y="278"/>
                    </a:lnTo>
                    <a:lnTo>
                      <a:pt x="1018" y="279"/>
                    </a:lnTo>
                    <a:lnTo>
                      <a:pt x="1018" y="280"/>
                    </a:lnTo>
                    <a:lnTo>
                      <a:pt x="1027" y="280"/>
                    </a:lnTo>
                    <a:lnTo>
                      <a:pt x="1027" y="278"/>
                    </a:lnTo>
                    <a:lnTo>
                      <a:pt x="1028" y="277"/>
                    </a:lnTo>
                    <a:lnTo>
                      <a:pt x="1030" y="275"/>
                    </a:lnTo>
                    <a:lnTo>
                      <a:pt x="1032" y="274"/>
                    </a:lnTo>
                    <a:lnTo>
                      <a:pt x="1034" y="274"/>
                    </a:lnTo>
                    <a:lnTo>
                      <a:pt x="1037" y="274"/>
                    </a:lnTo>
                    <a:lnTo>
                      <a:pt x="1039" y="274"/>
                    </a:lnTo>
                    <a:lnTo>
                      <a:pt x="1041" y="275"/>
                    </a:lnTo>
                    <a:lnTo>
                      <a:pt x="1042" y="277"/>
                    </a:lnTo>
                    <a:lnTo>
                      <a:pt x="1043" y="278"/>
                    </a:lnTo>
                    <a:lnTo>
                      <a:pt x="1044" y="280"/>
                    </a:lnTo>
                    <a:lnTo>
                      <a:pt x="1057" y="280"/>
                    </a:lnTo>
                    <a:lnTo>
                      <a:pt x="1057" y="279"/>
                    </a:lnTo>
                    <a:lnTo>
                      <a:pt x="1058" y="278"/>
                    </a:lnTo>
                    <a:lnTo>
                      <a:pt x="1059" y="277"/>
                    </a:lnTo>
                    <a:lnTo>
                      <a:pt x="1061" y="277"/>
                    </a:lnTo>
                    <a:lnTo>
                      <a:pt x="1063" y="277"/>
                    </a:lnTo>
                    <a:lnTo>
                      <a:pt x="1065" y="278"/>
                    </a:lnTo>
                    <a:lnTo>
                      <a:pt x="1065" y="279"/>
                    </a:lnTo>
                    <a:lnTo>
                      <a:pt x="1066" y="280"/>
                    </a:lnTo>
                    <a:lnTo>
                      <a:pt x="1077" y="280"/>
                    </a:lnTo>
                    <a:lnTo>
                      <a:pt x="1078" y="279"/>
                    </a:lnTo>
                    <a:lnTo>
                      <a:pt x="1079" y="278"/>
                    </a:lnTo>
                    <a:lnTo>
                      <a:pt x="1080" y="277"/>
                    </a:lnTo>
                    <a:lnTo>
                      <a:pt x="1082" y="277"/>
                    </a:lnTo>
                    <a:lnTo>
                      <a:pt x="1084" y="277"/>
                    </a:lnTo>
                    <a:lnTo>
                      <a:pt x="1085" y="278"/>
                    </a:lnTo>
                    <a:lnTo>
                      <a:pt x="1086" y="279"/>
                    </a:lnTo>
                    <a:lnTo>
                      <a:pt x="1086" y="280"/>
                    </a:lnTo>
                    <a:lnTo>
                      <a:pt x="1091" y="280"/>
                    </a:lnTo>
                    <a:lnTo>
                      <a:pt x="1091" y="279"/>
                    </a:lnTo>
                    <a:lnTo>
                      <a:pt x="1092" y="278"/>
                    </a:lnTo>
                    <a:lnTo>
                      <a:pt x="1094" y="277"/>
                    </a:lnTo>
                    <a:lnTo>
                      <a:pt x="1095" y="277"/>
                    </a:lnTo>
                    <a:lnTo>
                      <a:pt x="1097" y="277"/>
                    </a:lnTo>
                    <a:lnTo>
                      <a:pt x="1099" y="278"/>
                    </a:lnTo>
                    <a:lnTo>
                      <a:pt x="1100" y="279"/>
                    </a:lnTo>
                    <a:lnTo>
                      <a:pt x="1100" y="280"/>
                    </a:lnTo>
                    <a:lnTo>
                      <a:pt x="1104" y="280"/>
                    </a:lnTo>
                    <a:lnTo>
                      <a:pt x="1105" y="279"/>
                    </a:lnTo>
                    <a:lnTo>
                      <a:pt x="1106" y="278"/>
                    </a:lnTo>
                    <a:lnTo>
                      <a:pt x="1107" y="277"/>
                    </a:lnTo>
                    <a:lnTo>
                      <a:pt x="1109" y="277"/>
                    </a:lnTo>
                    <a:lnTo>
                      <a:pt x="1111" y="277"/>
                    </a:lnTo>
                    <a:lnTo>
                      <a:pt x="1112" y="278"/>
                    </a:lnTo>
                    <a:lnTo>
                      <a:pt x="1113" y="279"/>
                    </a:lnTo>
                    <a:lnTo>
                      <a:pt x="1114" y="280"/>
                    </a:lnTo>
                    <a:lnTo>
                      <a:pt x="1136" y="280"/>
                    </a:lnTo>
                    <a:lnTo>
                      <a:pt x="1136" y="254"/>
                    </a:lnTo>
                    <a:lnTo>
                      <a:pt x="1145" y="254"/>
                    </a:lnTo>
                    <a:lnTo>
                      <a:pt x="1145" y="253"/>
                    </a:lnTo>
                    <a:lnTo>
                      <a:pt x="1146" y="252"/>
                    </a:lnTo>
                    <a:lnTo>
                      <a:pt x="1148" y="251"/>
                    </a:lnTo>
                    <a:lnTo>
                      <a:pt x="1150" y="251"/>
                    </a:lnTo>
                    <a:lnTo>
                      <a:pt x="1151" y="251"/>
                    </a:lnTo>
                    <a:lnTo>
                      <a:pt x="1153" y="252"/>
                    </a:lnTo>
                    <a:lnTo>
                      <a:pt x="1154" y="253"/>
                    </a:lnTo>
                    <a:lnTo>
                      <a:pt x="1154" y="254"/>
                    </a:lnTo>
                    <a:lnTo>
                      <a:pt x="1288" y="254"/>
                    </a:lnTo>
                    <a:lnTo>
                      <a:pt x="1289" y="253"/>
                    </a:lnTo>
                    <a:lnTo>
                      <a:pt x="1290" y="252"/>
                    </a:lnTo>
                    <a:lnTo>
                      <a:pt x="1291" y="251"/>
                    </a:lnTo>
                    <a:lnTo>
                      <a:pt x="1293" y="251"/>
                    </a:lnTo>
                    <a:lnTo>
                      <a:pt x="1295" y="251"/>
                    </a:lnTo>
                    <a:lnTo>
                      <a:pt x="1296" y="252"/>
                    </a:lnTo>
                    <a:lnTo>
                      <a:pt x="1297" y="253"/>
                    </a:lnTo>
                    <a:lnTo>
                      <a:pt x="1297" y="254"/>
                    </a:lnTo>
                    <a:lnTo>
                      <a:pt x="1375" y="254"/>
                    </a:lnTo>
                    <a:lnTo>
                      <a:pt x="1375" y="253"/>
                    </a:lnTo>
                    <a:lnTo>
                      <a:pt x="1376" y="252"/>
                    </a:lnTo>
                    <a:lnTo>
                      <a:pt x="1378" y="251"/>
                    </a:lnTo>
                    <a:lnTo>
                      <a:pt x="1379" y="251"/>
                    </a:lnTo>
                    <a:lnTo>
                      <a:pt x="1381" y="251"/>
                    </a:lnTo>
                    <a:lnTo>
                      <a:pt x="1382" y="252"/>
                    </a:lnTo>
                    <a:lnTo>
                      <a:pt x="1383" y="253"/>
                    </a:lnTo>
                    <a:lnTo>
                      <a:pt x="1384" y="254"/>
                    </a:lnTo>
                    <a:lnTo>
                      <a:pt x="1402" y="254"/>
                    </a:lnTo>
                    <a:lnTo>
                      <a:pt x="1402" y="253"/>
                    </a:lnTo>
                    <a:lnTo>
                      <a:pt x="1403" y="252"/>
                    </a:lnTo>
                    <a:lnTo>
                      <a:pt x="1405" y="251"/>
                    </a:lnTo>
                    <a:lnTo>
                      <a:pt x="1406" y="251"/>
                    </a:lnTo>
                    <a:lnTo>
                      <a:pt x="1408" y="251"/>
                    </a:lnTo>
                    <a:lnTo>
                      <a:pt x="1409" y="252"/>
                    </a:lnTo>
                    <a:lnTo>
                      <a:pt x="1411" y="253"/>
                    </a:lnTo>
                    <a:lnTo>
                      <a:pt x="1411" y="254"/>
                    </a:lnTo>
                    <a:lnTo>
                      <a:pt x="1412" y="254"/>
                    </a:lnTo>
                    <a:lnTo>
                      <a:pt x="1413" y="253"/>
                    </a:lnTo>
                    <a:lnTo>
                      <a:pt x="1414" y="252"/>
                    </a:lnTo>
                    <a:lnTo>
                      <a:pt x="1415" y="251"/>
                    </a:lnTo>
                    <a:lnTo>
                      <a:pt x="1417" y="251"/>
                    </a:lnTo>
                    <a:lnTo>
                      <a:pt x="1419" y="251"/>
                    </a:lnTo>
                    <a:lnTo>
                      <a:pt x="1420" y="252"/>
                    </a:lnTo>
                    <a:lnTo>
                      <a:pt x="1421" y="253"/>
                    </a:lnTo>
                    <a:lnTo>
                      <a:pt x="1421" y="254"/>
                    </a:lnTo>
                    <a:lnTo>
                      <a:pt x="1517" y="254"/>
                    </a:lnTo>
                    <a:lnTo>
                      <a:pt x="1517" y="253"/>
                    </a:lnTo>
                    <a:lnTo>
                      <a:pt x="1518" y="252"/>
                    </a:lnTo>
                    <a:lnTo>
                      <a:pt x="1519" y="251"/>
                    </a:lnTo>
                    <a:lnTo>
                      <a:pt x="1521" y="251"/>
                    </a:lnTo>
                    <a:lnTo>
                      <a:pt x="1523" y="251"/>
                    </a:lnTo>
                    <a:lnTo>
                      <a:pt x="1524" y="252"/>
                    </a:lnTo>
                    <a:lnTo>
                      <a:pt x="1525" y="253"/>
                    </a:lnTo>
                    <a:lnTo>
                      <a:pt x="1526" y="254"/>
                    </a:lnTo>
                    <a:lnTo>
                      <a:pt x="1562" y="254"/>
                    </a:lnTo>
                    <a:lnTo>
                      <a:pt x="1563" y="253"/>
                    </a:lnTo>
                    <a:lnTo>
                      <a:pt x="1564" y="252"/>
                    </a:lnTo>
                    <a:lnTo>
                      <a:pt x="1565" y="251"/>
                    </a:lnTo>
                    <a:lnTo>
                      <a:pt x="1567" y="251"/>
                    </a:lnTo>
                    <a:lnTo>
                      <a:pt x="1569" y="251"/>
                    </a:lnTo>
                    <a:lnTo>
                      <a:pt x="1570" y="252"/>
                    </a:lnTo>
                    <a:lnTo>
                      <a:pt x="1571" y="253"/>
                    </a:lnTo>
                    <a:lnTo>
                      <a:pt x="1571" y="254"/>
                    </a:lnTo>
                    <a:lnTo>
                      <a:pt x="1644" y="254"/>
                    </a:lnTo>
                    <a:lnTo>
                      <a:pt x="1644" y="253"/>
                    </a:lnTo>
                    <a:lnTo>
                      <a:pt x="1645" y="252"/>
                    </a:lnTo>
                    <a:lnTo>
                      <a:pt x="1646" y="251"/>
                    </a:lnTo>
                    <a:lnTo>
                      <a:pt x="1648" y="251"/>
                    </a:lnTo>
                    <a:lnTo>
                      <a:pt x="1650" y="251"/>
                    </a:lnTo>
                    <a:lnTo>
                      <a:pt x="1651" y="252"/>
                    </a:lnTo>
                    <a:lnTo>
                      <a:pt x="1652" y="253"/>
                    </a:lnTo>
                    <a:lnTo>
                      <a:pt x="1653" y="254"/>
                    </a:lnTo>
                    <a:lnTo>
                      <a:pt x="1712" y="254"/>
                    </a:lnTo>
                    <a:lnTo>
                      <a:pt x="1713" y="253"/>
                    </a:lnTo>
                    <a:lnTo>
                      <a:pt x="1714" y="252"/>
                    </a:lnTo>
                    <a:lnTo>
                      <a:pt x="1715" y="251"/>
                    </a:lnTo>
                    <a:lnTo>
                      <a:pt x="1717" y="251"/>
                    </a:lnTo>
                    <a:lnTo>
                      <a:pt x="1719" y="251"/>
                    </a:lnTo>
                    <a:lnTo>
                      <a:pt x="1720" y="252"/>
                    </a:lnTo>
                    <a:lnTo>
                      <a:pt x="1721" y="253"/>
                    </a:lnTo>
                    <a:lnTo>
                      <a:pt x="1721" y="254"/>
                    </a:lnTo>
                    <a:lnTo>
                      <a:pt x="1739" y="254"/>
                    </a:lnTo>
                    <a:lnTo>
                      <a:pt x="1740" y="253"/>
                    </a:lnTo>
                    <a:lnTo>
                      <a:pt x="1741" y="252"/>
                    </a:lnTo>
                    <a:lnTo>
                      <a:pt x="1742" y="251"/>
                    </a:lnTo>
                    <a:lnTo>
                      <a:pt x="1744" y="251"/>
                    </a:lnTo>
                    <a:lnTo>
                      <a:pt x="1746" y="251"/>
                    </a:lnTo>
                    <a:lnTo>
                      <a:pt x="1747" y="252"/>
                    </a:lnTo>
                    <a:lnTo>
                      <a:pt x="1748" y="253"/>
                    </a:lnTo>
                    <a:lnTo>
                      <a:pt x="1748" y="254"/>
                    </a:lnTo>
                    <a:lnTo>
                      <a:pt x="1814" y="254"/>
                    </a:lnTo>
                    <a:lnTo>
                      <a:pt x="1814" y="253"/>
                    </a:lnTo>
                    <a:lnTo>
                      <a:pt x="1815" y="252"/>
                    </a:lnTo>
                    <a:lnTo>
                      <a:pt x="1817" y="251"/>
                    </a:lnTo>
                    <a:lnTo>
                      <a:pt x="1818" y="251"/>
                    </a:lnTo>
                    <a:lnTo>
                      <a:pt x="1820" y="251"/>
                    </a:lnTo>
                    <a:lnTo>
                      <a:pt x="1821" y="252"/>
                    </a:lnTo>
                    <a:lnTo>
                      <a:pt x="1822" y="253"/>
                    </a:lnTo>
                    <a:lnTo>
                      <a:pt x="1823" y="254"/>
                    </a:lnTo>
                    <a:lnTo>
                      <a:pt x="1827" y="254"/>
                    </a:lnTo>
                    <a:lnTo>
                      <a:pt x="1828" y="253"/>
                    </a:lnTo>
                    <a:lnTo>
                      <a:pt x="1829" y="252"/>
                    </a:lnTo>
                    <a:lnTo>
                      <a:pt x="1830" y="251"/>
                    </a:lnTo>
                    <a:lnTo>
                      <a:pt x="1832" y="251"/>
                    </a:lnTo>
                    <a:lnTo>
                      <a:pt x="1833" y="251"/>
                    </a:lnTo>
                    <a:lnTo>
                      <a:pt x="1835" y="252"/>
                    </a:lnTo>
                    <a:lnTo>
                      <a:pt x="1836" y="253"/>
                    </a:lnTo>
                    <a:lnTo>
                      <a:pt x="1836" y="254"/>
                    </a:lnTo>
                    <a:lnTo>
                      <a:pt x="1923" y="254"/>
                    </a:lnTo>
                    <a:lnTo>
                      <a:pt x="1924" y="253"/>
                    </a:lnTo>
                    <a:lnTo>
                      <a:pt x="1925" y="252"/>
                    </a:lnTo>
                    <a:lnTo>
                      <a:pt x="1926" y="251"/>
                    </a:lnTo>
                    <a:lnTo>
                      <a:pt x="1928" y="251"/>
                    </a:lnTo>
                    <a:lnTo>
                      <a:pt x="1930" y="251"/>
                    </a:lnTo>
                    <a:lnTo>
                      <a:pt x="1931" y="252"/>
                    </a:lnTo>
                    <a:lnTo>
                      <a:pt x="1932" y="253"/>
                    </a:lnTo>
                    <a:lnTo>
                      <a:pt x="1932" y="254"/>
                    </a:lnTo>
                    <a:lnTo>
                      <a:pt x="1951" y="254"/>
                    </a:lnTo>
                    <a:lnTo>
                      <a:pt x="1951" y="253"/>
                    </a:lnTo>
                    <a:lnTo>
                      <a:pt x="1952" y="252"/>
                    </a:lnTo>
                    <a:lnTo>
                      <a:pt x="1953" y="251"/>
                    </a:lnTo>
                    <a:lnTo>
                      <a:pt x="1955" y="251"/>
                    </a:lnTo>
                    <a:lnTo>
                      <a:pt x="1957" y="251"/>
                    </a:lnTo>
                    <a:lnTo>
                      <a:pt x="1958" y="252"/>
                    </a:lnTo>
                    <a:lnTo>
                      <a:pt x="1959" y="253"/>
                    </a:lnTo>
                    <a:lnTo>
                      <a:pt x="1960" y="254"/>
                    </a:lnTo>
                    <a:lnTo>
                      <a:pt x="1975" y="254"/>
                    </a:lnTo>
                    <a:lnTo>
                      <a:pt x="1976" y="253"/>
                    </a:lnTo>
                    <a:lnTo>
                      <a:pt x="1977" y="252"/>
                    </a:lnTo>
                    <a:lnTo>
                      <a:pt x="1978" y="251"/>
                    </a:lnTo>
                    <a:lnTo>
                      <a:pt x="1980" y="251"/>
                    </a:lnTo>
                    <a:lnTo>
                      <a:pt x="1981" y="251"/>
                    </a:lnTo>
                    <a:lnTo>
                      <a:pt x="1983" y="252"/>
                    </a:lnTo>
                    <a:lnTo>
                      <a:pt x="1984" y="253"/>
                    </a:lnTo>
                    <a:lnTo>
                      <a:pt x="1984" y="254"/>
                    </a:lnTo>
                    <a:lnTo>
                      <a:pt x="1989" y="254"/>
                    </a:lnTo>
                    <a:lnTo>
                      <a:pt x="1990" y="253"/>
                    </a:lnTo>
                    <a:lnTo>
                      <a:pt x="1991" y="252"/>
                    </a:lnTo>
                    <a:lnTo>
                      <a:pt x="1992" y="251"/>
                    </a:lnTo>
                    <a:lnTo>
                      <a:pt x="1994" y="251"/>
                    </a:lnTo>
                    <a:lnTo>
                      <a:pt x="1996" y="251"/>
                    </a:lnTo>
                    <a:lnTo>
                      <a:pt x="1997" y="252"/>
                    </a:lnTo>
                    <a:lnTo>
                      <a:pt x="1998" y="253"/>
                    </a:lnTo>
                    <a:lnTo>
                      <a:pt x="1998" y="254"/>
                    </a:lnTo>
                    <a:lnTo>
                      <a:pt x="2060" y="254"/>
                    </a:lnTo>
                    <a:lnTo>
                      <a:pt x="2060" y="253"/>
                    </a:lnTo>
                    <a:lnTo>
                      <a:pt x="2061" y="252"/>
                    </a:lnTo>
                    <a:lnTo>
                      <a:pt x="2063" y="251"/>
                    </a:lnTo>
                    <a:lnTo>
                      <a:pt x="2064" y="251"/>
                    </a:lnTo>
                    <a:lnTo>
                      <a:pt x="2066" y="251"/>
                    </a:lnTo>
                    <a:lnTo>
                      <a:pt x="2067" y="252"/>
                    </a:lnTo>
                    <a:lnTo>
                      <a:pt x="2068" y="253"/>
                    </a:lnTo>
                    <a:lnTo>
                      <a:pt x="2069" y="254"/>
                    </a:lnTo>
                    <a:lnTo>
                      <a:pt x="2110" y="254"/>
                    </a:lnTo>
                    <a:lnTo>
                      <a:pt x="2110" y="0"/>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5145" name="Freeform 955"/>
            <p:cNvSpPr>
              <a:spLocks/>
            </p:cNvSpPr>
            <p:nvPr/>
          </p:nvSpPr>
          <p:spPr bwMode="auto">
            <a:xfrm>
              <a:off x="2715" y="1522"/>
              <a:ext cx="13" cy="10"/>
            </a:xfrm>
            <a:custGeom>
              <a:avLst/>
              <a:gdLst>
                <a:gd name="T0" fmla="*/ 12 w 13"/>
                <a:gd name="T1" fmla="*/ 10 h 10"/>
                <a:gd name="T2" fmla="*/ 0 w 13"/>
                <a:gd name="T3" fmla="*/ 5 h 10"/>
                <a:gd name="T4" fmla="*/ 12 w 13"/>
                <a:gd name="T5" fmla="*/ 0 h 10"/>
                <a:gd name="T6" fmla="*/ 13 w 13"/>
                <a:gd name="T7" fmla="*/ 3 h 10"/>
                <a:gd name="T8" fmla="*/ 13 w 13"/>
                <a:gd name="T9" fmla="*/ 5 h 10"/>
                <a:gd name="T10" fmla="*/ 13 w 13"/>
                <a:gd name="T11" fmla="*/ 7 h 10"/>
                <a:gd name="T12" fmla="*/ 12 w 13"/>
                <a:gd name="T13" fmla="*/ 1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2" y="10"/>
                  </a:moveTo>
                  <a:lnTo>
                    <a:pt x="0" y="5"/>
                  </a:lnTo>
                  <a:lnTo>
                    <a:pt x="12" y="0"/>
                  </a:lnTo>
                  <a:lnTo>
                    <a:pt x="13" y="3"/>
                  </a:lnTo>
                  <a:lnTo>
                    <a:pt x="13" y="5"/>
                  </a:lnTo>
                  <a:lnTo>
                    <a:pt x="13" y="7"/>
                  </a:lnTo>
                  <a:lnTo>
                    <a:pt x="12" y="1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46" name="Freeform 956"/>
            <p:cNvSpPr>
              <a:spLocks/>
            </p:cNvSpPr>
            <p:nvPr/>
          </p:nvSpPr>
          <p:spPr bwMode="auto">
            <a:xfrm>
              <a:off x="2078" y="1459"/>
              <a:ext cx="326" cy="53"/>
            </a:xfrm>
            <a:custGeom>
              <a:avLst/>
              <a:gdLst>
                <a:gd name="T0" fmla="*/ 9 w 326"/>
                <a:gd name="T1" fmla="*/ 6 h 53"/>
                <a:gd name="T2" fmla="*/ 10 w 326"/>
                <a:gd name="T3" fmla="*/ 4 h 53"/>
                <a:gd name="T4" fmla="*/ 13 w 326"/>
                <a:gd name="T5" fmla="*/ 3 h 53"/>
                <a:gd name="T6" fmla="*/ 16 w 326"/>
                <a:gd name="T7" fmla="*/ 4 h 53"/>
                <a:gd name="T8" fmla="*/ 18 w 326"/>
                <a:gd name="T9" fmla="*/ 6 h 53"/>
                <a:gd name="T10" fmla="*/ 20 w 326"/>
                <a:gd name="T11" fmla="*/ 5 h 53"/>
                <a:gd name="T12" fmla="*/ 23 w 326"/>
                <a:gd name="T13" fmla="*/ 3 h 53"/>
                <a:gd name="T14" fmla="*/ 26 w 326"/>
                <a:gd name="T15" fmla="*/ 3 h 53"/>
                <a:gd name="T16" fmla="*/ 29 w 326"/>
                <a:gd name="T17" fmla="*/ 5 h 53"/>
                <a:gd name="T18" fmla="*/ 40 w 326"/>
                <a:gd name="T19" fmla="*/ 6 h 53"/>
                <a:gd name="T20" fmla="*/ 41 w 326"/>
                <a:gd name="T21" fmla="*/ 4 h 53"/>
                <a:gd name="T22" fmla="*/ 45 w 326"/>
                <a:gd name="T23" fmla="*/ 3 h 53"/>
                <a:gd name="T24" fmla="*/ 48 w 326"/>
                <a:gd name="T25" fmla="*/ 4 h 53"/>
                <a:gd name="T26" fmla="*/ 49 w 326"/>
                <a:gd name="T27" fmla="*/ 6 h 53"/>
                <a:gd name="T28" fmla="*/ 62 w 326"/>
                <a:gd name="T29" fmla="*/ 4 h 53"/>
                <a:gd name="T30" fmla="*/ 65 w 326"/>
                <a:gd name="T31" fmla="*/ 1 h 53"/>
                <a:gd name="T32" fmla="*/ 69 w 326"/>
                <a:gd name="T33" fmla="*/ 0 h 53"/>
                <a:gd name="T34" fmla="*/ 73 w 326"/>
                <a:gd name="T35" fmla="*/ 0 h 53"/>
                <a:gd name="T36" fmla="*/ 77 w 326"/>
                <a:gd name="T37" fmla="*/ 3 h 53"/>
                <a:gd name="T38" fmla="*/ 78 w 326"/>
                <a:gd name="T39" fmla="*/ 6 h 53"/>
                <a:gd name="T40" fmla="*/ 93 w 326"/>
                <a:gd name="T41" fmla="*/ 5 h 53"/>
                <a:gd name="T42" fmla="*/ 96 w 326"/>
                <a:gd name="T43" fmla="*/ 3 h 53"/>
                <a:gd name="T44" fmla="*/ 99 w 326"/>
                <a:gd name="T45" fmla="*/ 3 h 53"/>
                <a:gd name="T46" fmla="*/ 101 w 326"/>
                <a:gd name="T47" fmla="*/ 5 h 53"/>
                <a:gd name="T48" fmla="*/ 121 w 326"/>
                <a:gd name="T49" fmla="*/ 6 h 53"/>
                <a:gd name="T50" fmla="*/ 122 w 326"/>
                <a:gd name="T51" fmla="*/ 4 h 53"/>
                <a:gd name="T52" fmla="*/ 125 w 326"/>
                <a:gd name="T53" fmla="*/ 3 h 53"/>
                <a:gd name="T54" fmla="*/ 128 w 326"/>
                <a:gd name="T55" fmla="*/ 4 h 53"/>
                <a:gd name="T56" fmla="*/ 129 w 326"/>
                <a:gd name="T57" fmla="*/ 6 h 53"/>
                <a:gd name="T58" fmla="*/ 140 w 326"/>
                <a:gd name="T59" fmla="*/ 5 h 53"/>
                <a:gd name="T60" fmla="*/ 142 w 326"/>
                <a:gd name="T61" fmla="*/ 3 h 53"/>
                <a:gd name="T62" fmla="*/ 145 w 326"/>
                <a:gd name="T63" fmla="*/ 3 h 53"/>
                <a:gd name="T64" fmla="*/ 148 w 326"/>
                <a:gd name="T65" fmla="*/ 5 h 53"/>
                <a:gd name="T66" fmla="*/ 168 w 326"/>
                <a:gd name="T67" fmla="*/ 6 h 53"/>
                <a:gd name="T68" fmla="*/ 169 w 326"/>
                <a:gd name="T69" fmla="*/ 4 h 53"/>
                <a:gd name="T70" fmla="*/ 172 w 326"/>
                <a:gd name="T71" fmla="*/ 3 h 53"/>
                <a:gd name="T72" fmla="*/ 176 w 326"/>
                <a:gd name="T73" fmla="*/ 4 h 53"/>
                <a:gd name="T74" fmla="*/ 177 w 326"/>
                <a:gd name="T75" fmla="*/ 6 h 53"/>
                <a:gd name="T76" fmla="*/ 187 w 326"/>
                <a:gd name="T77" fmla="*/ 5 h 53"/>
                <a:gd name="T78" fmla="*/ 189 w 326"/>
                <a:gd name="T79" fmla="*/ 3 h 53"/>
                <a:gd name="T80" fmla="*/ 193 w 326"/>
                <a:gd name="T81" fmla="*/ 3 h 53"/>
                <a:gd name="T82" fmla="*/ 195 w 326"/>
                <a:gd name="T83" fmla="*/ 5 h 53"/>
                <a:gd name="T84" fmla="*/ 213 w 326"/>
                <a:gd name="T85" fmla="*/ 6 h 53"/>
                <a:gd name="T86" fmla="*/ 215 w 326"/>
                <a:gd name="T87" fmla="*/ 4 h 53"/>
                <a:gd name="T88" fmla="*/ 218 w 326"/>
                <a:gd name="T89" fmla="*/ 3 h 53"/>
                <a:gd name="T90" fmla="*/ 221 w 326"/>
                <a:gd name="T91" fmla="*/ 4 h 53"/>
                <a:gd name="T92" fmla="*/ 222 w 326"/>
                <a:gd name="T93" fmla="*/ 6 h 53"/>
                <a:gd name="T94" fmla="*/ 232 w 326"/>
                <a:gd name="T95" fmla="*/ 5 h 53"/>
                <a:gd name="T96" fmla="*/ 235 w 326"/>
                <a:gd name="T97" fmla="*/ 3 h 53"/>
                <a:gd name="T98" fmla="*/ 238 w 326"/>
                <a:gd name="T99" fmla="*/ 3 h 53"/>
                <a:gd name="T100" fmla="*/ 241 w 326"/>
                <a:gd name="T101" fmla="*/ 5 h 53"/>
                <a:gd name="T102" fmla="*/ 256 w 326"/>
                <a:gd name="T103" fmla="*/ 6 h 53"/>
                <a:gd name="T104" fmla="*/ 301 w 326"/>
                <a:gd name="T105" fmla="*/ 53 h 53"/>
                <a:gd name="T106" fmla="*/ 303 w 326"/>
                <a:gd name="T107" fmla="*/ 50 h 53"/>
                <a:gd name="T108" fmla="*/ 306 w 326"/>
                <a:gd name="T109" fmla="*/ 49 h 53"/>
                <a:gd name="T110" fmla="*/ 309 w 326"/>
                <a:gd name="T111" fmla="*/ 50 h 53"/>
                <a:gd name="T112" fmla="*/ 310 w 326"/>
                <a:gd name="T113" fmla="*/ 53 h 5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26"/>
                <a:gd name="T172" fmla="*/ 0 h 53"/>
                <a:gd name="T173" fmla="*/ 326 w 326"/>
                <a:gd name="T174" fmla="*/ 53 h 5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26" h="53">
                  <a:moveTo>
                    <a:pt x="0" y="6"/>
                  </a:moveTo>
                  <a:lnTo>
                    <a:pt x="9" y="6"/>
                  </a:lnTo>
                  <a:lnTo>
                    <a:pt x="9" y="5"/>
                  </a:lnTo>
                  <a:lnTo>
                    <a:pt x="10" y="4"/>
                  </a:lnTo>
                  <a:lnTo>
                    <a:pt x="12" y="3"/>
                  </a:lnTo>
                  <a:lnTo>
                    <a:pt x="13" y="3"/>
                  </a:lnTo>
                  <a:lnTo>
                    <a:pt x="15" y="3"/>
                  </a:lnTo>
                  <a:lnTo>
                    <a:pt x="16" y="4"/>
                  </a:lnTo>
                  <a:lnTo>
                    <a:pt x="18" y="5"/>
                  </a:lnTo>
                  <a:lnTo>
                    <a:pt x="18" y="6"/>
                  </a:lnTo>
                  <a:lnTo>
                    <a:pt x="20" y="6"/>
                  </a:lnTo>
                  <a:lnTo>
                    <a:pt x="20" y="5"/>
                  </a:lnTo>
                  <a:lnTo>
                    <a:pt x="21" y="4"/>
                  </a:lnTo>
                  <a:lnTo>
                    <a:pt x="23" y="3"/>
                  </a:lnTo>
                  <a:lnTo>
                    <a:pt x="24" y="3"/>
                  </a:lnTo>
                  <a:lnTo>
                    <a:pt x="26" y="3"/>
                  </a:lnTo>
                  <a:lnTo>
                    <a:pt x="28" y="4"/>
                  </a:lnTo>
                  <a:lnTo>
                    <a:pt x="29" y="5"/>
                  </a:lnTo>
                  <a:lnTo>
                    <a:pt x="29" y="6"/>
                  </a:lnTo>
                  <a:lnTo>
                    <a:pt x="40" y="6"/>
                  </a:lnTo>
                  <a:lnTo>
                    <a:pt x="41" y="5"/>
                  </a:lnTo>
                  <a:lnTo>
                    <a:pt x="41" y="4"/>
                  </a:lnTo>
                  <a:lnTo>
                    <a:pt x="43" y="3"/>
                  </a:lnTo>
                  <a:lnTo>
                    <a:pt x="45" y="3"/>
                  </a:lnTo>
                  <a:lnTo>
                    <a:pt x="46" y="3"/>
                  </a:lnTo>
                  <a:lnTo>
                    <a:pt x="48" y="4"/>
                  </a:lnTo>
                  <a:lnTo>
                    <a:pt x="49" y="5"/>
                  </a:lnTo>
                  <a:lnTo>
                    <a:pt x="49" y="6"/>
                  </a:lnTo>
                  <a:lnTo>
                    <a:pt x="62" y="6"/>
                  </a:lnTo>
                  <a:lnTo>
                    <a:pt x="62" y="4"/>
                  </a:lnTo>
                  <a:lnTo>
                    <a:pt x="63" y="3"/>
                  </a:lnTo>
                  <a:lnTo>
                    <a:pt x="65" y="1"/>
                  </a:lnTo>
                  <a:lnTo>
                    <a:pt x="67" y="0"/>
                  </a:lnTo>
                  <a:lnTo>
                    <a:pt x="69" y="0"/>
                  </a:lnTo>
                  <a:lnTo>
                    <a:pt x="71" y="0"/>
                  </a:lnTo>
                  <a:lnTo>
                    <a:pt x="73" y="0"/>
                  </a:lnTo>
                  <a:lnTo>
                    <a:pt x="76" y="1"/>
                  </a:lnTo>
                  <a:lnTo>
                    <a:pt x="77" y="3"/>
                  </a:lnTo>
                  <a:lnTo>
                    <a:pt x="78" y="4"/>
                  </a:lnTo>
                  <a:lnTo>
                    <a:pt x="78" y="6"/>
                  </a:lnTo>
                  <a:lnTo>
                    <a:pt x="93" y="6"/>
                  </a:lnTo>
                  <a:lnTo>
                    <a:pt x="93" y="5"/>
                  </a:lnTo>
                  <a:lnTo>
                    <a:pt x="94" y="4"/>
                  </a:lnTo>
                  <a:lnTo>
                    <a:pt x="96" y="3"/>
                  </a:lnTo>
                  <a:lnTo>
                    <a:pt x="97" y="3"/>
                  </a:lnTo>
                  <a:lnTo>
                    <a:pt x="99" y="3"/>
                  </a:lnTo>
                  <a:lnTo>
                    <a:pt x="101" y="4"/>
                  </a:lnTo>
                  <a:lnTo>
                    <a:pt x="101" y="5"/>
                  </a:lnTo>
                  <a:lnTo>
                    <a:pt x="102" y="6"/>
                  </a:lnTo>
                  <a:lnTo>
                    <a:pt x="121" y="6"/>
                  </a:lnTo>
                  <a:lnTo>
                    <a:pt x="121" y="5"/>
                  </a:lnTo>
                  <a:lnTo>
                    <a:pt x="122" y="4"/>
                  </a:lnTo>
                  <a:lnTo>
                    <a:pt x="123" y="3"/>
                  </a:lnTo>
                  <a:lnTo>
                    <a:pt x="125" y="3"/>
                  </a:lnTo>
                  <a:lnTo>
                    <a:pt x="127" y="3"/>
                  </a:lnTo>
                  <a:lnTo>
                    <a:pt x="128" y="4"/>
                  </a:lnTo>
                  <a:lnTo>
                    <a:pt x="129" y="5"/>
                  </a:lnTo>
                  <a:lnTo>
                    <a:pt x="129" y="6"/>
                  </a:lnTo>
                  <a:lnTo>
                    <a:pt x="139" y="6"/>
                  </a:lnTo>
                  <a:lnTo>
                    <a:pt x="140" y="5"/>
                  </a:lnTo>
                  <a:lnTo>
                    <a:pt x="141" y="4"/>
                  </a:lnTo>
                  <a:lnTo>
                    <a:pt x="142" y="3"/>
                  </a:lnTo>
                  <a:lnTo>
                    <a:pt x="144" y="3"/>
                  </a:lnTo>
                  <a:lnTo>
                    <a:pt x="145" y="3"/>
                  </a:lnTo>
                  <a:lnTo>
                    <a:pt x="147" y="4"/>
                  </a:lnTo>
                  <a:lnTo>
                    <a:pt x="148" y="5"/>
                  </a:lnTo>
                  <a:lnTo>
                    <a:pt x="148" y="6"/>
                  </a:lnTo>
                  <a:lnTo>
                    <a:pt x="168" y="6"/>
                  </a:lnTo>
                  <a:lnTo>
                    <a:pt x="168" y="5"/>
                  </a:lnTo>
                  <a:lnTo>
                    <a:pt x="169" y="4"/>
                  </a:lnTo>
                  <a:lnTo>
                    <a:pt x="171" y="3"/>
                  </a:lnTo>
                  <a:lnTo>
                    <a:pt x="172" y="3"/>
                  </a:lnTo>
                  <a:lnTo>
                    <a:pt x="174" y="3"/>
                  </a:lnTo>
                  <a:lnTo>
                    <a:pt x="176" y="4"/>
                  </a:lnTo>
                  <a:lnTo>
                    <a:pt x="177" y="5"/>
                  </a:lnTo>
                  <a:lnTo>
                    <a:pt x="177" y="6"/>
                  </a:lnTo>
                  <a:lnTo>
                    <a:pt x="186" y="6"/>
                  </a:lnTo>
                  <a:lnTo>
                    <a:pt x="187" y="5"/>
                  </a:lnTo>
                  <a:lnTo>
                    <a:pt x="188" y="4"/>
                  </a:lnTo>
                  <a:lnTo>
                    <a:pt x="189" y="3"/>
                  </a:lnTo>
                  <a:lnTo>
                    <a:pt x="191" y="3"/>
                  </a:lnTo>
                  <a:lnTo>
                    <a:pt x="193" y="3"/>
                  </a:lnTo>
                  <a:lnTo>
                    <a:pt x="194" y="4"/>
                  </a:lnTo>
                  <a:lnTo>
                    <a:pt x="195" y="5"/>
                  </a:lnTo>
                  <a:lnTo>
                    <a:pt x="195" y="6"/>
                  </a:lnTo>
                  <a:lnTo>
                    <a:pt x="213" y="6"/>
                  </a:lnTo>
                  <a:lnTo>
                    <a:pt x="214" y="5"/>
                  </a:lnTo>
                  <a:lnTo>
                    <a:pt x="215" y="4"/>
                  </a:lnTo>
                  <a:lnTo>
                    <a:pt x="216" y="3"/>
                  </a:lnTo>
                  <a:lnTo>
                    <a:pt x="218" y="3"/>
                  </a:lnTo>
                  <a:lnTo>
                    <a:pt x="220" y="3"/>
                  </a:lnTo>
                  <a:lnTo>
                    <a:pt x="221" y="4"/>
                  </a:lnTo>
                  <a:lnTo>
                    <a:pt x="222" y="5"/>
                  </a:lnTo>
                  <a:lnTo>
                    <a:pt x="222" y="6"/>
                  </a:lnTo>
                  <a:lnTo>
                    <a:pt x="232" y="6"/>
                  </a:lnTo>
                  <a:lnTo>
                    <a:pt x="232" y="5"/>
                  </a:lnTo>
                  <a:lnTo>
                    <a:pt x="233" y="4"/>
                  </a:lnTo>
                  <a:lnTo>
                    <a:pt x="235" y="3"/>
                  </a:lnTo>
                  <a:lnTo>
                    <a:pt x="237" y="3"/>
                  </a:lnTo>
                  <a:lnTo>
                    <a:pt x="238" y="3"/>
                  </a:lnTo>
                  <a:lnTo>
                    <a:pt x="240" y="4"/>
                  </a:lnTo>
                  <a:lnTo>
                    <a:pt x="241" y="5"/>
                  </a:lnTo>
                  <a:lnTo>
                    <a:pt x="241" y="6"/>
                  </a:lnTo>
                  <a:lnTo>
                    <a:pt x="256" y="6"/>
                  </a:lnTo>
                  <a:lnTo>
                    <a:pt x="256" y="53"/>
                  </a:lnTo>
                  <a:lnTo>
                    <a:pt x="301" y="53"/>
                  </a:lnTo>
                  <a:lnTo>
                    <a:pt x="302" y="52"/>
                  </a:lnTo>
                  <a:lnTo>
                    <a:pt x="303" y="50"/>
                  </a:lnTo>
                  <a:lnTo>
                    <a:pt x="304" y="50"/>
                  </a:lnTo>
                  <a:lnTo>
                    <a:pt x="306" y="49"/>
                  </a:lnTo>
                  <a:lnTo>
                    <a:pt x="308" y="50"/>
                  </a:lnTo>
                  <a:lnTo>
                    <a:pt x="309" y="50"/>
                  </a:lnTo>
                  <a:lnTo>
                    <a:pt x="310" y="52"/>
                  </a:lnTo>
                  <a:lnTo>
                    <a:pt x="310" y="53"/>
                  </a:lnTo>
                  <a:lnTo>
                    <a:pt x="326" y="5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47" name="Freeform 957"/>
            <p:cNvSpPr>
              <a:spLocks/>
            </p:cNvSpPr>
            <p:nvPr/>
          </p:nvSpPr>
          <p:spPr bwMode="auto">
            <a:xfrm>
              <a:off x="2078" y="1461"/>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6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6"/>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48" name="Freeform 958"/>
            <p:cNvSpPr>
              <a:spLocks/>
            </p:cNvSpPr>
            <p:nvPr/>
          </p:nvSpPr>
          <p:spPr bwMode="auto">
            <a:xfrm>
              <a:off x="2727" y="1586"/>
              <a:ext cx="583" cy="173"/>
            </a:xfrm>
            <a:custGeom>
              <a:avLst/>
              <a:gdLst>
                <a:gd name="T0" fmla="*/ 3 w 583"/>
                <a:gd name="T1" fmla="*/ 4 h 173"/>
                <a:gd name="T2" fmla="*/ 9 w 583"/>
                <a:gd name="T3" fmla="*/ 4 h 173"/>
                <a:gd name="T4" fmla="*/ 29 w 583"/>
                <a:gd name="T5" fmla="*/ 5 h 173"/>
                <a:gd name="T6" fmla="*/ 35 w 583"/>
                <a:gd name="T7" fmla="*/ 3 h 173"/>
                <a:gd name="T8" fmla="*/ 48 w 583"/>
                <a:gd name="T9" fmla="*/ 6 h 173"/>
                <a:gd name="T10" fmla="*/ 52 w 583"/>
                <a:gd name="T11" fmla="*/ 3 h 173"/>
                <a:gd name="T12" fmla="*/ 57 w 583"/>
                <a:gd name="T13" fmla="*/ 6 h 173"/>
                <a:gd name="T14" fmla="*/ 64 w 583"/>
                <a:gd name="T15" fmla="*/ 3 h 173"/>
                <a:gd name="T16" fmla="*/ 70 w 583"/>
                <a:gd name="T17" fmla="*/ 5 h 173"/>
                <a:gd name="T18" fmla="*/ 86 w 583"/>
                <a:gd name="T19" fmla="*/ 3 h 173"/>
                <a:gd name="T20" fmla="*/ 94 w 583"/>
                <a:gd name="T21" fmla="*/ 0 h 173"/>
                <a:gd name="T22" fmla="*/ 100 w 583"/>
                <a:gd name="T23" fmla="*/ 4 h 173"/>
                <a:gd name="T24" fmla="*/ 106 w 583"/>
                <a:gd name="T25" fmla="*/ 4 h 173"/>
                <a:gd name="T26" fmla="*/ 113 w 583"/>
                <a:gd name="T27" fmla="*/ 4 h 173"/>
                <a:gd name="T28" fmla="*/ 126 w 583"/>
                <a:gd name="T29" fmla="*/ 141 h 173"/>
                <a:gd name="T30" fmla="*/ 141 w 583"/>
                <a:gd name="T31" fmla="*/ 138 h 173"/>
                <a:gd name="T32" fmla="*/ 147 w 583"/>
                <a:gd name="T33" fmla="*/ 139 h 173"/>
                <a:gd name="T34" fmla="*/ 170 w 583"/>
                <a:gd name="T35" fmla="*/ 137 h 173"/>
                <a:gd name="T36" fmla="*/ 178 w 583"/>
                <a:gd name="T37" fmla="*/ 135 h 173"/>
                <a:gd name="T38" fmla="*/ 184 w 583"/>
                <a:gd name="T39" fmla="*/ 139 h 173"/>
                <a:gd name="T40" fmla="*/ 199 w 583"/>
                <a:gd name="T41" fmla="*/ 138 h 173"/>
                <a:gd name="T42" fmla="*/ 206 w 583"/>
                <a:gd name="T43" fmla="*/ 138 h 173"/>
                <a:gd name="T44" fmla="*/ 247 w 583"/>
                <a:gd name="T45" fmla="*/ 139 h 173"/>
                <a:gd name="T46" fmla="*/ 253 w 583"/>
                <a:gd name="T47" fmla="*/ 138 h 173"/>
                <a:gd name="T48" fmla="*/ 264 w 583"/>
                <a:gd name="T49" fmla="*/ 141 h 173"/>
                <a:gd name="T50" fmla="*/ 268 w 583"/>
                <a:gd name="T51" fmla="*/ 136 h 173"/>
                <a:gd name="T52" fmla="*/ 276 w 583"/>
                <a:gd name="T53" fmla="*/ 138 h 173"/>
                <a:gd name="T54" fmla="*/ 305 w 583"/>
                <a:gd name="T55" fmla="*/ 139 h 173"/>
                <a:gd name="T56" fmla="*/ 310 w 583"/>
                <a:gd name="T57" fmla="*/ 138 h 173"/>
                <a:gd name="T58" fmla="*/ 328 w 583"/>
                <a:gd name="T59" fmla="*/ 141 h 173"/>
                <a:gd name="T60" fmla="*/ 332 w 583"/>
                <a:gd name="T61" fmla="*/ 137 h 173"/>
                <a:gd name="T62" fmla="*/ 337 w 583"/>
                <a:gd name="T63" fmla="*/ 141 h 173"/>
                <a:gd name="T64" fmla="*/ 352 w 583"/>
                <a:gd name="T65" fmla="*/ 138 h 173"/>
                <a:gd name="T66" fmla="*/ 358 w 583"/>
                <a:gd name="T67" fmla="*/ 139 h 173"/>
                <a:gd name="T68" fmla="*/ 371 w 583"/>
                <a:gd name="T69" fmla="*/ 138 h 173"/>
                <a:gd name="T70" fmla="*/ 377 w 583"/>
                <a:gd name="T71" fmla="*/ 138 h 173"/>
                <a:gd name="T72" fmla="*/ 389 w 583"/>
                <a:gd name="T73" fmla="*/ 139 h 173"/>
                <a:gd name="T74" fmla="*/ 395 w 583"/>
                <a:gd name="T75" fmla="*/ 138 h 173"/>
                <a:gd name="T76" fmla="*/ 400 w 583"/>
                <a:gd name="T77" fmla="*/ 141 h 173"/>
                <a:gd name="T78" fmla="*/ 405 w 583"/>
                <a:gd name="T79" fmla="*/ 137 h 173"/>
                <a:gd name="T80" fmla="*/ 409 w 583"/>
                <a:gd name="T81" fmla="*/ 141 h 173"/>
                <a:gd name="T82" fmla="*/ 425 w 583"/>
                <a:gd name="T83" fmla="*/ 138 h 173"/>
                <a:gd name="T84" fmla="*/ 431 w 583"/>
                <a:gd name="T85" fmla="*/ 139 h 173"/>
                <a:gd name="T86" fmla="*/ 484 w 583"/>
                <a:gd name="T87" fmla="*/ 138 h 173"/>
                <a:gd name="T88" fmla="*/ 491 w 583"/>
                <a:gd name="T89" fmla="*/ 138 h 173"/>
                <a:gd name="T90" fmla="*/ 510 w 583"/>
                <a:gd name="T91" fmla="*/ 139 h 173"/>
                <a:gd name="T92" fmla="*/ 516 w 583"/>
                <a:gd name="T93" fmla="*/ 138 h 173"/>
                <a:gd name="T94" fmla="*/ 551 w 583"/>
                <a:gd name="T95" fmla="*/ 141 h 173"/>
                <a:gd name="T96" fmla="*/ 555 w 583"/>
                <a:gd name="T97" fmla="*/ 137 h 173"/>
                <a:gd name="T98" fmla="*/ 560 w 583"/>
                <a:gd name="T99" fmla="*/ 141 h 17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83"/>
                <a:gd name="T151" fmla="*/ 0 h 173"/>
                <a:gd name="T152" fmla="*/ 583 w 583"/>
                <a:gd name="T153" fmla="*/ 173 h 17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83" h="173">
                  <a:moveTo>
                    <a:pt x="0" y="6"/>
                  </a:moveTo>
                  <a:lnTo>
                    <a:pt x="1" y="6"/>
                  </a:lnTo>
                  <a:lnTo>
                    <a:pt x="2" y="5"/>
                  </a:lnTo>
                  <a:lnTo>
                    <a:pt x="3" y="4"/>
                  </a:lnTo>
                  <a:lnTo>
                    <a:pt x="4" y="3"/>
                  </a:lnTo>
                  <a:lnTo>
                    <a:pt x="6" y="3"/>
                  </a:lnTo>
                  <a:lnTo>
                    <a:pt x="8" y="3"/>
                  </a:lnTo>
                  <a:lnTo>
                    <a:pt x="9" y="4"/>
                  </a:lnTo>
                  <a:lnTo>
                    <a:pt x="10" y="5"/>
                  </a:lnTo>
                  <a:lnTo>
                    <a:pt x="10" y="6"/>
                  </a:lnTo>
                  <a:lnTo>
                    <a:pt x="29" y="6"/>
                  </a:lnTo>
                  <a:lnTo>
                    <a:pt x="29" y="5"/>
                  </a:lnTo>
                  <a:lnTo>
                    <a:pt x="30" y="4"/>
                  </a:lnTo>
                  <a:lnTo>
                    <a:pt x="32" y="3"/>
                  </a:lnTo>
                  <a:lnTo>
                    <a:pt x="33" y="3"/>
                  </a:lnTo>
                  <a:lnTo>
                    <a:pt x="35" y="3"/>
                  </a:lnTo>
                  <a:lnTo>
                    <a:pt x="36" y="4"/>
                  </a:lnTo>
                  <a:lnTo>
                    <a:pt x="37" y="5"/>
                  </a:lnTo>
                  <a:lnTo>
                    <a:pt x="38" y="6"/>
                  </a:lnTo>
                  <a:lnTo>
                    <a:pt x="48" y="6"/>
                  </a:lnTo>
                  <a:lnTo>
                    <a:pt x="48" y="5"/>
                  </a:lnTo>
                  <a:lnTo>
                    <a:pt x="49" y="4"/>
                  </a:lnTo>
                  <a:lnTo>
                    <a:pt x="50" y="3"/>
                  </a:lnTo>
                  <a:lnTo>
                    <a:pt x="52" y="3"/>
                  </a:lnTo>
                  <a:lnTo>
                    <a:pt x="54" y="3"/>
                  </a:lnTo>
                  <a:lnTo>
                    <a:pt x="55" y="4"/>
                  </a:lnTo>
                  <a:lnTo>
                    <a:pt x="56" y="5"/>
                  </a:lnTo>
                  <a:lnTo>
                    <a:pt x="57" y="6"/>
                  </a:lnTo>
                  <a:lnTo>
                    <a:pt x="61" y="6"/>
                  </a:lnTo>
                  <a:lnTo>
                    <a:pt x="61" y="5"/>
                  </a:lnTo>
                  <a:lnTo>
                    <a:pt x="62" y="4"/>
                  </a:lnTo>
                  <a:lnTo>
                    <a:pt x="64" y="3"/>
                  </a:lnTo>
                  <a:lnTo>
                    <a:pt x="66" y="3"/>
                  </a:lnTo>
                  <a:lnTo>
                    <a:pt x="67" y="3"/>
                  </a:lnTo>
                  <a:lnTo>
                    <a:pt x="69" y="4"/>
                  </a:lnTo>
                  <a:lnTo>
                    <a:pt x="70" y="5"/>
                  </a:lnTo>
                  <a:lnTo>
                    <a:pt x="70" y="6"/>
                  </a:lnTo>
                  <a:lnTo>
                    <a:pt x="85" y="6"/>
                  </a:lnTo>
                  <a:lnTo>
                    <a:pt x="85" y="4"/>
                  </a:lnTo>
                  <a:lnTo>
                    <a:pt x="86" y="3"/>
                  </a:lnTo>
                  <a:lnTo>
                    <a:pt x="87" y="2"/>
                  </a:lnTo>
                  <a:lnTo>
                    <a:pt x="89" y="1"/>
                  </a:lnTo>
                  <a:lnTo>
                    <a:pt x="91" y="0"/>
                  </a:lnTo>
                  <a:lnTo>
                    <a:pt x="94" y="0"/>
                  </a:lnTo>
                  <a:lnTo>
                    <a:pt x="96" y="1"/>
                  </a:lnTo>
                  <a:lnTo>
                    <a:pt x="98" y="2"/>
                  </a:lnTo>
                  <a:lnTo>
                    <a:pt x="99" y="3"/>
                  </a:lnTo>
                  <a:lnTo>
                    <a:pt x="100" y="4"/>
                  </a:lnTo>
                  <a:lnTo>
                    <a:pt x="100" y="6"/>
                  </a:lnTo>
                  <a:lnTo>
                    <a:pt x="105" y="6"/>
                  </a:lnTo>
                  <a:lnTo>
                    <a:pt x="105" y="5"/>
                  </a:lnTo>
                  <a:lnTo>
                    <a:pt x="106" y="4"/>
                  </a:lnTo>
                  <a:lnTo>
                    <a:pt x="108" y="3"/>
                  </a:lnTo>
                  <a:lnTo>
                    <a:pt x="109" y="3"/>
                  </a:lnTo>
                  <a:lnTo>
                    <a:pt x="111" y="3"/>
                  </a:lnTo>
                  <a:lnTo>
                    <a:pt x="113" y="4"/>
                  </a:lnTo>
                  <a:lnTo>
                    <a:pt x="113" y="5"/>
                  </a:lnTo>
                  <a:lnTo>
                    <a:pt x="114" y="6"/>
                  </a:lnTo>
                  <a:lnTo>
                    <a:pt x="126" y="6"/>
                  </a:lnTo>
                  <a:lnTo>
                    <a:pt x="126" y="141"/>
                  </a:lnTo>
                  <a:lnTo>
                    <a:pt x="139" y="141"/>
                  </a:lnTo>
                  <a:lnTo>
                    <a:pt x="139" y="139"/>
                  </a:lnTo>
                  <a:lnTo>
                    <a:pt x="140" y="138"/>
                  </a:lnTo>
                  <a:lnTo>
                    <a:pt x="141" y="138"/>
                  </a:lnTo>
                  <a:lnTo>
                    <a:pt x="143" y="137"/>
                  </a:lnTo>
                  <a:lnTo>
                    <a:pt x="145" y="138"/>
                  </a:lnTo>
                  <a:lnTo>
                    <a:pt x="146" y="138"/>
                  </a:lnTo>
                  <a:lnTo>
                    <a:pt x="147" y="139"/>
                  </a:lnTo>
                  <a:lnTo>
                    <a:pt x="148" y="141"/>
                  </a:lnTo>
                  <a:lnTo>
                    <a:pt x="169" y="141"/>
                  </a:lnTo>
                  <a:lnTo>
                    <a:pt x="169" y="139"/>
                  </a:lnTo>
                  <a:lnTo>
                    <a:pt x="170" y="137"/>
                  </a:lnTo>
                  <a:lnTo>
                    <a:pt x="171" y="136"/>
                  </a:lnTo>
                  <a:lnTo>
                    <a:pt x="173" y="135"/>
                  </a:lnTo>
                  <a:lnTo>
                    <a:pt x="176" y="135"/>
                  </a:lnTo>
                  <a:lnTo>
                    <a:pt x="178" y="135"/>
                  </a:lnTo>
                  <a:lnTo>
                    <a:pt x="180" y="135"/>
                  </a:lnTo>
                  <a:lnTo>
                    <a:pt x="182" y="136"/>
                  </a:lnTo>
                  <a:lnTo>
                    <a:pt x="184" y="137"/>
                  </a:lnTo>
                  <a:lnTo>
                    <a:pt x="184" y="139"/>
                  </a:lnTo>
                  <a:lnTo>
                    <a:pt x="185" y="141"/>
                  </a:lnTo>
                  <a:lnTo>
                    <a:pt x="198" y="141"/>
                  </a:lnTo>
                  <a:lnTo>
                    <a:pt x="198" y="139"/>
                  </a:lnTo>
                  <a:lnTo>
                    <a:pt x="199" y="138"/>
                  </a:lnTo>
                  <a:lnTo>
                    <a:pt x="200" y="138"/>
                  </a:lnTo>
                  <a:lnTo>
                    <a:pt x="202" y="137"/>
                  </a:lnTo>
                  <a:lnTo>
                    <a:pt x="204" y="138"/>
                  </a:lnTo>
                  <a:lnTo>
                    <a:pt x="206" y="138"/>
                  </a:lnTo>
                  <a:lnTo>
                    <a:pt x="206" y="139"/>
                  </a:lnTo>
                  <a:lnTo>
                    <a:pt x="207" y="141"/>
                  </a:lnTo>
                  <a:lnTo>
                    <a:pt x="247" y="141"/>
                  </a:lnTo>
                  <a:lnTo>
                    <a:pt x="247" y="139"/>
                  </a:lnTo>
                  <a:lnTo>
                    <a:pt x="248" y="138"/>
                  </a:lnTo>
                  <a:lnTo>
                    <a:pt x="249" y="138"/>
                  </a:lnTo>
                  <a:lnTo>
                    <a:pt x="251" y="137"/>
                  </a:lnTo>
                  <a:lnTo>
                    <a:pt x="253" y="138"/>
                  </a:lnTo>
                  <a:lnTo>
                    <a:pt x="254" y="138"/>
                  </a:lnTo>
                  <a:lnTo>
                    <a:pt x="255" y="139"/>
                  </a:lnTo>
                  <a:lnTo>
                    <a:pt x="256" y="141"/>
                  </a:lnTo>
                  <a:lnTo>
                    <a:pt x="264" y="141"/>
                  </a:lnTo>
                  <a:lnTo>
                    <a:pt x="264" y="139"/>
                  </a:lnTo>
                  <a:lnTo>
                    <a:pt x="265" y="138"/>
                  </a:lnTo>
                  <a:lnTo>
                    <a:pt x="266" y="137"/>
                  </a:lnTo>
                  <a:lnTo>
                    <a:pt x="268" y="136"/>
                  </a:lnTo>
                  <a:lnTo>
                    <a:pt x="270" y="136"/>
                  </a:lnTo>
                  <a:lnTo>
                    <a:pt x="273" y="136"/>
                  </a:lnTo>
                  <a:lnTo>
                    <a:pt x="274" y="137"/>
                  </a:lnTo>
                  <a:lnTo>
                    <a:pt x="276" y="138"/>
                  </a:lnTo>
                  <a:lnTo>
                    <a:pt x="277" y="139"/>
                  </a:lnTo>
                  <a:lnTo>
                    <a:pt x="277" y="141"/>
                  </a:lnTo>
                  <a:lnTo>
                    <a:pt x="304" y="141"/>
                  </a:lnTo>
                  <a:lnTo>
                    <a:pt x="305" y="139"/>
                  </a:lnTo>
                  <a:lnTo>
                    <a:pt x="305" y="138"/>
                  </a:lnTo>
                  <a:lnTo>
                    <a:pt x="307" y="138"/>
                  </a:lnTo>
                  <a:lnTo>
                    <a:pt x="309" y="137"/>
                  </a:lnTo>
                  <a:lnTo>
                    <a:pt x="310" y="138"/>
                  </a:lnTo>
                  <a:lnTo>
                    <a:pt x="312" y="138"/>
                  </a:lnTo>
                  <a:lnTo>
                    <a:pt x="313" y="139"/>
                  </a:lnTo>
                  <a:lnTo>
                    <a:pt x="313" y="141"/>
                  </a:lnTo>
                  <a:lnTo>
                    <a:pt x="328" y="141"/>
                  </a:lnTo>
                  <a:lnTo>
                    <a:pt x="328" y="139"/>
                  </a:lnTo>
                  <a:lnTo>
                    <a:pt x="329" y="138"/>
                  </a:lnTo>
                  <a:lnTo>
                    <a:pt x="331" y="138"/>
                  </a:lnTo>
                  <a:lnTo>
                    <a:pt x="332" y="137"/>
                  </a:lnTo>
                  <a:lnTo>
                    <a:pt x="334" y="138"/>
                  </a:lnTo>
                  <a:lnTo>
                    <a:pt x="335" y="138"/>
                  </a:lnTo>
                  <a:lnTo>
                    <a:pt x="336" y="139"/>
                  </a:lnTo>
                  <a:lnTo>
                    <a:pt x="337" y="141"/>
                  </a:lnTo>
                  <a:lnTo>
                    <a:pt x="350" y="141"/>
                  </a:lnTo>
                  <a:lnTo>
                    <a:pt x="350" y="139"/>
                  </a:lnTo>
                  <a:lnTo>
                    <a:pt x="351" y="138"/>
                  </a:lnTo>
                  <a:lnTo>
                    <a:pt x="352" y="138"/>
                  </a:lnTo>
                  <a:lnTo>
                    <a:pt x="354" y="137"/>
                  </a:lnTo>
                  <a:lnTo>
                    <a:pt x="356" y="138"/>
                  </a:lnTo>
                  <a:lnTo>
                    <a:pt x="357" y="138"/>
                  </a:lnTo>
                  <a:lnTo>
                    <a:pt x="358" y="139"/>
                  </a:lnTo>
                  <a:lnTo>
                    <a:pt x="358" y="141"/>
                  </a:lnTo>
                  <a:lnTo>
                    <a:pt x="369" y="141"/>
                  </a:lnTo>
                  <a:lnTo>
                    <a:pt x="370" y="139"/>
                  </a:lnTo>
                  <a:lnTo>
                    <a:pt x="371" y="138"/>
                  </a:lnTo>
                  <a:lnTo>
                    <a:pt x="372" y="138"/>
                  </a:lnTo>
                  <a:lnTo>
                    <a:pt x="374" y="137"/>
                  </a:lnTo>
                  <a:lnTo>
                    <a:pt x="375" y="138"/>
                  </a:lnTo>
                  <a:lnTo>
                    <a:pt x="377" y="138"/>
                  </a:lnTo>
                  <a:lnTo>
                    <a:pt x="378" y="139"/>
                  </a:lnTo>
                  <a:lnTo>
                    <a:pt x="378" y="141"/>
                  </a:lnTo>
                  <a:lnTo>
                    <a:pt x="389" y="141"/>
                  </a:lnTo>
                  <a:lnTo>
                    <a:pt x="389" y="139"/>
                  </a:lnTo>
                  <a:lnTo>
                    <a:pt x="390" y="138"/>
                  </a:lnTo>
                  <a:lnTo>
                    <a:pt x="391" y="138"/>
                  </a:lnTo>
                  <a:lnTo>
                    <a:pt x="393" y="137"/>
                  </a:lnTo>
                  <a:lnTo>
                    <a:pt x="395" y="138"/>
                  </a:lnTo>
                  <a:lnTo>
                    <a:pt x="396" y="138"/>
                  </a:lnTo>
                  <a:lnTo>
                    <a:pt x="397" y="139"/>
                  </a:lnTo>
                  <a:lnTo>
                    <a:pt x="398" y="141"/>
                  </a:lnTo>
                  <a:lnTo>
                    <a:pt x="400" y="141"/>
                  </a:lnTo>
                  <a:lnTo>
                    <a:pt x="401" y="139"/>
                  </a:lnTo>
                  <a:lnTo>
                    <a:pt x="402" y="138"/>
                  </a:lnTo>
                  <a:lnTo>
                    <a:pt x="403" y="138"/>
                  </a:lnTo>
                  <a:lnTo>
                    <a:pt x="405" y="137"/>
                  </a:lnTo>
                  <a:lnTo>
                    <a:pt x="407" y="138"/>
                  </a:lnTo>
                  <a:lnTo>
                    <a:pt x="408" y="138"/>
                  </a:lnTo>
                  <a:lnTo>
                    <a:pt x="409" y="139"/>
                  </a:lnTo>
                  <a:lnTo>
                    <a:pt x="409" y="141"/>
                  </a:lnTo>
                  <a:lnTo>
                    <a:pt x="422" y="141"/>
                  </a:lnTo>
                  <a:lnTo>
                    <a:pt x="423" y="139"/>
                  </a:lnTo>
                  <a:lnTo>
                    <a:pt x="424" y="138"/>
                  </a:lnTo>
                  <a:lnTo>
                    <a:pt x="425" y="138"/>
                  </a:lnTo>
                  <a:lnTo>
                    <a:pt x="427" y="137"/>
                  </a:lnTo>
                  <a:lnTo>
                    <a:pt x="429" y="138"/>
                  </a:lnTo>
                  <a:lnTo>
                    <a:pt x="430" y="138"/>
                  </a:lnTo>
                  <a:lnTo>
                    <a:pt x="431" y="139"/>
                  </a:lnTo>
                  <a:lnTo>
                    <a:pt x="431" y="141"/>
                  </a:lnTo>
                  <a:lnTo>
                    <a:pt x="483" y="141"/>
                  </a:lnTo>
                  <a:lnTo>
                    <a:pt x="483" y="139"/>
                  </a:lnTo>
                  <a:lnTo>
                    <a:pt x="484" y="138"/>
                  </a:lnTo>
                  <a:lnTo>
                    <a:pt x="486" y="138"/>
                  </a:lnTo>
                  <a:lnTo>
                    <a:pt x="487" y="137"/>
                  </a:lnTo>
                  <a:lnTo>
                    <a:pt x="489" y="138"/>
                  </a:lnTo>
                  <a:lnTo>
                    <a:pt x="491" y="138"/>
                  </a:lnTo>
                  <a:lnTo>
                    <a:pt x="492" y="139"/>
                  </a:lnTo>
                  <a:lnTo>
                    <a:pt x="492" y="141"/>
                  </a:lnTo>
                  <a:lnTo>
                    <a:pt x="510" y="141"/>
                  </a:lnTo>
                  <a:lnTo>
                    <a:pt x="510" y="139"/>
                  </a:lnTo>
                  <a:lnTo>
                    <a:pt x="512" y="138"/>
                  </a:lnTo>
                  <a:lnTo>
                    <a:pt x="513" y="138"/>
                  </a:lnTo>
                  <a:lnTo>
                    <a:pt x="515" y="137"/>
                  </a:lnTo>
                  <a:lnTo>
                    <a:pt x="516" y="138"/>
                  </a:lnTo>
                  <a:lnTo>
                    <a:pt x="518" y="138"/>
                  </a:lnTo>
                  <a:lnTo>
                    <a:pt x="519" y="139"/>
                  </a:lnTo>
                  <a:lnTo>
                    <a:pt x="519" y="141"/>
                  </a:lnTo>
                  <a:lnTo>
                    <a:pt x="551" y="141"/>
                  </a:lnTo>
                  <a:lnTo>
                    <a:pt x="551" y="139"/>
                  </a:lnTo>
                  <a:lnTo>
                    <a:pt x="552" y="138"/>
                  </a:lnTo>
                  <a:lnTo>
                    <a:pt x="554" y="138"/>
                  </a:lnTo>
                  <a:lnTo>
                    <a:pt x="555" y="137"/>
                  </a:lnTo>
                  <a:lnTo>
                    <a:pt x="557" y="138"/>
                  </a:lnTo>
                  <a:lnTo>
                    <a:pt x="558" y="138"/>
                  </a:lnTo>
                  <a:lnTo>
                    <a:pt x="559" y="139"/>
                  </a:lnTo>
                  <a:lnTo>
                    <a:pt x="560" y="141"/>
                  </a:lnTo>
                  <a:lnTo>
                    <a:pt x="583" y="141"/>
                  </a:lnTo>
                  <a:lnTo>
                    <a:pt x="583" y="173"/>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49" name="Freeform 959"/>
            <p:cNvSpPr>
              <a:spLocks/>
            </p:cNvSpPr>
            <p:nvPr/>
          </p:nvSpPr>
          <p:spPr bwMode="auto">
            <a:xfrm>
              <a:off x="2715" y="1588"/>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6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6"/>
                  </a:lnTo>
                  <a:lnTo>
                    <a:pt x="12"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50" name="Freeform 960"/>
            <p:cNvSpPr>
              <a:spLocks/>
            </p:cNvSpPr>
            <p:nvPr/>
          </p:nvSpPr>
          <p:spPr bwMode="auto">
            <a:xfrm>
              <a:off x="3304" y="1758"/>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51" name="Freeform 961"/>
            <p:cNvSpPr>
              <a:spLocks/>
            </p:cNvSpPr>
            <p:nvPr/>
          </p:nvSpPr>
          <p:spPr bwMode="auto">
            <a:xfrm>
              <a:off x="2699" y="1632"/>
              <a:ext cx="485" cy="783"/>
            </a:xfrm>
            <a:custGeom>
              <a:avLst/>
              <a:gdLst>
                <a:gd name="T0" fmla="*/ 485 w 485"/>
                <a:gd name="T1" fmla="*/ 700 h 783"/>
                <a:gd name="T2" fmla="*/ 437 w 485"/>
                <a:gd name="T3" fmla="*/ 698 h 783"/>
                <a:gd name="T4" fmla="*/ 435 w 485"/>
                <a:gd name="T5" fmla="*/ 697 h 783"/>
                <a:gd name="T6" fmla="*/ 431 w 485"/>
                <a:gd name="T7" fmla="*/ 697 h 783"/>
                <a:gd name="T8" fmla="*/ 429 w 485"/>
                <a:gd name="T9" fmla="*/ 698 h 783"/>
                <a:gd name="T10" fmla="*/ 426 w 485"/>
                <a:gd name="T11" fmla="*/ 700 h 783"/>
                <a:gd name="T12" fmla="*/ 424 w 485"/>
                <a:gd name="T13" fmla="*/ 697 h 783"/>
                <a:gd name="T14" fmla="*/ 421 w 485"/>
                <a:gd name="T15" fmla="*/ 696 h 783"/>
                <a:gd name="T16" fmla="*/ 418 w 485"/>
                <a:gd name="T17" fmla="*/ 697 h 783"/>
                <a:gd name="T18" fmla="*/ 417 w 485"/>
                <a:gd name="T19" fmla="*/ 700 h 783"/>
                <a:gd name="T20" fmla="*/ 364 w 485"/>
                <a:gd name="T21" fmla="*/ 698 h 783"/>
                <a:gd name="T22" fmla="*/ 362 w 485"/>
                <a:gd name="T23" fmla="*/ 697 h 783"/>
                <a:gd name="T24" fmla="*/ 359 w 485"/>
                <a:gd name="T25" fmla="*/ 697 h 783"/>
                <a:gd name="T26" fmla="*/ 356 w 485"/>
                <a:gd name="T27" fmla="*/ 698 h 783"/>
                <a:gd name="T28" fmla="*/ 311 w 485"/>
                <a:gd name="T29" fmla="*/ 700 h 783"/>
                <a:gd name="T30" fmla="*/ 309 w 485"/>
                <a:gd name="T31" fmla="*/ 697 h 783"/>
                <a:gd name="T32" fmla="*/ 306 w 485"/>
                <a:gd name="T33" fmla="*/ 696 h 783"/>
                <a:gd name="T34" fmla="*/ 303 w 485"/>
                <a:gd name="T35" fmla="*/ 697 h 783"/>
                <a:gd name="T36" fmla="*/ 302 w 485"/>
                <a:gd name="T37" fmla="*/ 700 h 783"/>
                <a:gd name="T38" fmla="*/ 295 w 485"/>
                <a:gd name="T39" fmla="*/ 698 h 783"/>
                <a:gd name="T40" fmla="*/ 293 w 485"/>
                <a:gd name="T41" fmla="*/ 697 h 783"/>
                <a:gd name="T42" fmla="*/ 289 w 485"/>
                <a:gd name="T43" fmla="*/ 697 h 783"/>
                <a:gd name="T44" fmla="*/ 287 w 485"/>
                <a:gd name="T45" fmla="*/ 698 h 783"/>
                <a:gd name="T46" fmla="*/ 284 w 485"/>
                <a:gd name="T47" fmla="*/ 700 h 783"/>
                <a:gd name="T48" fmla="*/ 282 w 485"/>
                <a:gd name="T49" fmla="*/ 697 h 783"/>
                <a:gd name="T50" fmla="*/ 279 w 485"/>
                <a:gd name="T51" fmla="*/ 696 h 783"/>
                <a:gd name="T52" fmla="*/ 276 w 485"/>
                <a:gd name="T53" fmla="*/ 697 h 783"/>
                <a:gd name="T54" fmla="*/ 275 w 485"/>
                <a:gd name="T55" fmla="*/ 700 h 783"/>
                <a:gd name="T56" fmla="*/ 271 w 485"/>
                <a:gd name="T57" fmla="*/ 698 h 783"/>
                <a:gd name="T58" fmla="*/ 268 w 485"/>
                <a:gd name="T59" fmla="*/ 697 h 783"/>
                <a:gd name="T60" fmla="*/ 265 w 485"/>
                <a:gd name="T61" fmla="*/ 697 h 783"/>
                <a:gd name="T62" fmla="*/ 263 w 485"/>
                <a:gd name="T63" fmla="*/ 698 h 783"/>
                <a:gd name="T64" fmla="*/ 224 w 485"/>
                <a:gd name="T65" fmla="*/ 700 h 783"/>
                <a:gd name="T66" fmla="*/ 223 w 485"/>
                <a:gd name="T67" fmla="*/ 697 h 783"/>
                <a:gd name="T68" fmla="*/ 220 w 485"/>
                <a:gd name="T69" fmla="*/ 696 h 783"/>
                <a:gd name="T70" fmla="*/ 217 w 485"/>
                <a:gd name="T71" fmla="*/ 697 h 783"/>
                <a:gd name="T72" fmla="*/ 215 w 485"/>
                <a:gd name="T73" fmla="*/ 700 h 783"/>
                <a:gd name="T74" fmla="*/ 148 w 485"/>
                <a:gd name="T75" fmla="*/ 698 h 783"/>
                <a:gd name="T76" fmla="*/ 146 w 485"/>
                <a:gd name="T77" fmla="*/ 697 h 783"/>
                <a:gd name="T78" fmla="*/ 142 w 485"/>
                <a:gd name="T79" fmla="*/ 697 h 783"/>
                <a:gd name="T80" fmla="*/ 140 w 485"/>
                <a:gd name="T81" fmla="*/ 698 h 783"/>
                <a:gd name="T82" fmla="*/ 60 w 485"/>
                <a:gd name="T83" fmla="*/ 700 h 783"/>
                <a:gd name="T84" fmla="*/ 59 w 485"/>
                <a:gd name="T85" fmla="*/ 697 h 783"/>
                <a:gd name="T86" fmla="*/ 55 w 485"/>
                <a:gd name="T87" fmla="*/ 696 h 783"/>
                <a:gd name="T88" fmla="*/ 52 w 485"/>
                <a:gd name="T89" fmla="*/ 697 h 783"/>
                <a:gd name="T90" fmla="*/ 51 w 485"/>
                <a:gd name="T91" fmla="*/ 700 h 783"/>
                <a:gd name="T92" fmla="*/ 0 w 485"/>
                <a:gd name="T93" fmla="*/ 0 h 78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85"/>
                <a:gd name="T142" fmla="*/ 0 h 783"/>
                <a:gd name="T143" fmla="*/ 485 w 485"/>
                <a:gd name="T144" fmla="*/ 783 h 78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85" h="783">
                  <a:moveTo>
                    <a:pt x="485" y="783"/>
                  </a:moveTo>
                  <a:lnTo>
                    <a:pt x="485" y="700"/>
                  </a:lnTo>
                  <a:lnTo>
                    <a:pt x="437" y="700"/>
                  </a:lnTo>
                  <a:lnTo>
                    <a:pt x="437" y="698"/>
                  </a:lnTo>
                  <a:lnTo>
                    <a:pt x="436" y="697"/>
                  </a:lnTo>
                  <a:lnTo>
                    <a:pt x="435" y="697"/>
                  </a:lnTo>
                  <a:lnTo>
                    <a:pt x="433" y="696"/>
                  </a:lnTo>
                  <a:lnTo>
                    <a:pt x="431" y="697"/>
                  </a:lnTo>
                  <a:lnTo>
                    <a:pt x="430" y="697"/>
                  </a:lnTo>
                  <a:lnTo>
                    <a:pt x="429" y="698"/>
                  </a:lnTo>
                  <a:lnTo>
                    <a:pt x="428" y="700"/>
                  </a:lnTo>
                  <a:lnTo>
                    <a:pt x="426" y="700"/>
                  </a:lnTo>
                  <a:lnTo>
                    <a:pt x="425" y="698"/>
                  </a:lnTo>
                  <a:lnTo>
                    <a:pt x="424" y="697"/>
                  </a:lnTo>
                  <a:lnTo>
                    <a:pt x="423" y="697"/>
                  </a:lnTo>
                  <a:lnTo>
                    <a:pt x="421" y="696"/>
                  </a:lnTo>
                  <a:lnTo>
                    <a:pt x="419" y="697"/>
                  </a:lnTo>
                  <a:lnTo>
                    <a:pt x="418" y="697"/>
                  </a:lnTo>
                  <a:lnTo>
                    <a:pt x="417" y="698"/>
                  </a:lnTo>
                  <a:lnTo>
                    <a:pt x="417" y="700"/>
                  </a:lnTo>
                  <a:lnTo>
                    <a:pt x="365" y="700"/>
                  </a:lnTo>
                  <a:lnTo>
                    <a:pt x="364" y="698"/>
                  </a:lnTo>
                  <a:lnTo>
                    <a:pt x="363" y="697"/>
                  </a:lnTo>
                  <a:lnTo>
                    <a:pt x="362" y="697"/>
                  </a:lnTo>
                  <a:lnTo>
                    <a:pt x="360" y="696"/>
                  </a:lnTo>
                  <a:lnTo>
                    <a:pt x="359" y="697"/>
                  </a:lnTo>
                  <a:lnTo>
                    <a:pt x="357" y="697"/>
                  </a:lnTo>
                  <a:lnTo>
                    <a:pt x="356" y="698"/>
                  </a:lnTo>
                  <a:lnTo>
                    <a:pt x="356" y="700"/>
                  </a:lnTo>
                  <a:lnTo>
                    <a:pt x="311" y="700"/>
                  </a:lnTo>
                  <a:lnTo>
                    <a:pt x="310" y="698"/>
                  </a:lnTo>
                  <a:lnTo>
                    <a:pt x="309" y="697"/>
                  </a:lnTo>
                  <a:lnTo>
                    <a:pt x="308" y="697"/>
                  </a:lnTo>
                  <a:lnTo>
                    <a:pt x="306" y="696"/>
                  </a:lnTo>
                  <a:lnTo>
                    <a:pt x="304" y="697"/>
                  </a:lnTo>
                  <a:lnTo>
                    <a:pt x="303" y="697"/>
                  </a:lnTo>
                  <a:lnTo>
                    <a:pt x="302" y="698"/>
                  </a:lnTo>
                  <a:lnTo>
                    <a:pt x="302" y="700"/>
                  </a:lnTo>
                  <a:lnTo>
                    <a:pt x="295" y="700"/>
                  </a:lnTo>
                  <a:lnTo>
                    <a:pt x="295" y="698"/>
                  </a:lnTo>
                  <a:lnTo>
                    <a:pt x="294" y="697"/>
                  </a:lnTo>
                  <a:lnTo>
                    <a:pt x="293" y="697"/>
                  </a:lnTo>
                  <a:lnTo>
                    <a:pt x="291" y="696"/>
                  </a:lnTo>
                  <a:lnTo>
                    <a:pt x="289" y="697"/>
                  </a:lnTo>
                  <a:lnTo>
                    <a:pt x="288" y="697"/>
                  </a:lnTo>
                  <a:lnTo>
                    <a:pt x="287" y="698"/>
                  </a:lnTo>
                  <a:lnTo>
                    <a:pt x="287" y="700"/>
                  </a:lnTo>
                  <a:lnTo>
                    <a:pt x="284" y="700"/>
                  </a:lnTo>
                  <a:lnTo>
                    <a:pt x="283" y="698"/>
                  </a:lnTo>
                  <a:lnTo>
                    <a:pt x="282" y="697"/>
                  </a:lnTo>
                  <a:lnTo>
                    <a:pt x="281" y="697"/>
                  </a:lnTo>
                  <a:lnTo>
                    <a:pt x="279" y="696"/>
                  </a:lnTo>
                  <a:lnTo>
                    <a:pt x="277" y="697"/>
                  </a:lnTo>
                  <a:lnTo>
                    <a:pt x="276" y="697"/>
                  </a:lnTo>
                  <a:lnTo>
                    <a:pt x="275" y="698"/>
                  </a:lnTo>
                  <a:lnTo>
                    <a:pt x="275" y="700"/>
                  </a:lnTo>
                  <a:lnTo>
                    <a:pt x="271" y="700"/>
                  </a:lnTo>
                  <a:lnTo>
                    <a:pt x="271" y="698"/>
                  </a:lnTo>
                  <a:lnTo>
                    <a:pt x="270" y="697"/>
                  </a:lnTo>
                  <a:lnTo>
                    <a:pt x="268" y="697"/>
                  </a:lnTo>
                  <a:lnTo>
                    <a:pt x="267" y="696"/>
                  </a:lnTo>
                  <a:lnTo>
                    <a:pt x="265" y="697"/>
                  </a:lnTo>
                  <a:lnTo>
                    <a:pt x="263" y="697"/>
                  </a:lnTo>
                  <a:lnTo>
                    <a:pt x="263" y="698"/>
                  </a:lnTo>
                  <a:lnTo>
                    <a:pt x="262" y="700"/>
                  </a:lnTo>
                  <a:lnTo>
                    <a:pt x="224" y="700"/>
                  </a:lnTo>
                  <a:lnTo>
                    <a:pt x="224" y="698"/>
                  </a:lnTo>
                  <a:lnTo>
                    <a:pt x="223" y="697"/>
                  </a:lnTo>
                  <a:lnTo>
                    <a:pt x="221" y="697"/>
                  </a:lnTo>
                  <a:lnTo>
                    <a:pt x="220" y="696"/>
                  </a:lnTo>
                  <a:lnTo>
                    <a:pt x="218" y="697"/>
                  </a:lnTo>
                  <a:lnTo>
                    <a:pt x="217" y="697"/>
                  </a:lnTo>
                  <a:lnTo>
                    <a:pt x="216" y="698"/>
                  </a:lnTo>
                  <a:lnTo>
                    <a:pt x="215" y="700"/>
                  </a:lnTo>
                  <a:lnTo>
                    <a:pt x="149" y="700"/>
                  </a:lnTo>
                  <a:lnTo>
                    <a:pt x="148" y="698"/>
                  </a:lnTo>
                  <a:lnTo>
                    <a:pt x="147" y="697"/>
                  </a:lnTo>
                  <a:lnTo>
                    <a:pt x="146" y="697"/>
                  </a:lnTo>
                  <a:lnTo>
                    <a:pt x="144" y="696"/>
                  </a:lnTo>
                  <a:lnTo>
                    <a:pt x="142" y="697"/>
                  </a:lnTo>
                  <a:lnTo>
                    <a:pt x="141" y="697"/>
                  </a:lnTo>
                  <a:lnTo>
                    <a:pt x="140" y="698"/>
                  </a:lnTo>
                  <a:lnTo>
                    <a:pt x="140" y="700"/>
                  </a:lnTo>
                  <a:lnTo>
                    <a:pt x="60" y="700"/>
                  </a:lnTo>
                  <a:lnTo>
                    <a:pt x="60" y="698"/>
                  </a:lnTo>
                  <a:lnTo>
                    <a:pt x="59" y="697"/>
                  </a:lnTo>
                  <a:lnTo>
                    <a:pt x="57" y="697"/>
                  </a:lnTo>
                  <a:lnTo>
                    <a:pt x="55" y="696"/>
                  </a:lnTo>
                  <a:lnTo>
                    <a:pt x="54" y="697"/>
                  </a:lnTo>
                  <a:lnTo>
                    <a:pt x="52" y="697"/>
                  </a:lnTo>
                  <a:lnTo>
                    <a:pt x="51" y="698"/>
                  </a:lnTo>
                  <a:lnTo>
                    <a:pt x="51" y="700"/>
                  </a:lnTo>
                  <a:lnTo>
                    <a:pt x="0" y="700"/>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52" name="Freeform 962"/>
            <p:cNvSpPr>
              <a:spLocks/>
            </p:cNvSpPr>
            <p:nvPr/>
          </p:nvSpPr>
          <p:spPr bwMode="auto">
            <a:xfrm>
              <a:off x="3178" y="2414"/>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53" name="Freeform 963"/>
            <p:cNvSpPr>
              <a:spLocks/>
            </p:cNvSpPr>
            <p:nvPr/>
          </p:nvSpPr>
          <p:spPr bwMode="auto">
            <a:xfrm>
              <a:off x="2693" y="1623"/>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54" name="Freeform 964"/>
            <p:cNvSpPr>
              <a:spLocks/>
            </p:cNvSpPr>
            <p:nvPr/>
          </p:nvSpPr>
          <p:spPr bwMode="auto">
            <a:xfrm>
              <a:off x="1823" y="1579"/>
              <a:ext cx="569" cy="779"/>
            </a:xfrm>
            <a:custGeom>
              <a:avLst/>
              <a:gdLst>
                <a:gd name="T0" fmla="*/ 3 w 569"/>
                <a:gd name="T1" fmla="*/ 777 h 779"/>
                <a:gd name="T2" fmla="*/ 7 w 569"/>
                <a:gd name="T3" fmla="*/ 775 h 779"/>
                <a:gd name="T4" fmla="*/ 11 w 569"/>
                <a:gd name="T5" fmla="*/ 777 h 779"/>
                <a:gd name="T6" fmla="*/ 32 w 569"/>
                <a:gd name="T7" fmla="*/ 7 h 779"/>
                <a:gd name="T8" fmla="*/ 62 w 569"/>
                <a:gd name="T9" fmla="*/ 4 h 779"/>
                <a:gd name="T10" fmla="*/ 67 w 569"/>
                <a:gd name="T11" fmla="*/ 4 h 779"/>
                <a:gd name="T12" fmla="*/ 70 w 569"/>
                <a:gd name="T13" fmla="*/ 7 h 779"/>
                <a:gd name="T14" fmla="*/ 192 w 569"/>
                <a:gd name="T15" fmla="*/ 4 h 779"/>
                <a:gd name="T16" fmla="*/ 197 w 569"/>
                <a:gd name="T17" fmla="*/ 4 h 779"/>
                <a:gd name="T18" fmla="*/ 200 w 569"/>
                <a:gd name="T19" fmla="*/ 7 h 779"/>
                <a:gd name="T20" fmla="*/ 245 w 569"/>
                <a:gd name="T21" fmla="*/ 4 h 779"/>
                <a:gd name="T22" fmla="*/ 250 w 569"/>
                <a:gd name="T23" fmla="*/ 4 h 779"/>
                <a:gd name="T24" fmla="*/ 253 w 569"/>
                <a:gd name="T25" fmla="*/ 7 h 779"/>
                <a:gd name="T26" fmla="*/ 265 w 569"/>
                <a:gd name="T27" fmla="*/ 4 h 779"/>
                <a:gd name="T28" fmla="*/ 270 w 569"/>
                <a:gd name="T29" fmla="*/ 4 h 779"/>
                <a:gd name="T30" fmla="*/ 273 w 569"/>
                <a:gd name="T31" fmla="*/ 7 h 779"/>
                <a:gd name="T32" fmla="*/ 276 w 569"/>
                <a:gd name="T33" fmla="*/ 4 h 779"/>
                <a:gd name="T34" fmla="*/ 281 w 569"/>
                <a:gd name="T35" fmla="*/ 4 h 779"/>
                <a:gd name="T36" fmla="*/ 284 w 569"/>
                <a:gd name="T37" fmla="*/ 7 h 779"/>
                <a:gd name="T38" fmla="*/ 296 w 569"/>
                <a:gd name="T39" fmla="*/ 4 h 779"/>
                <a:gd name="T40" fmla="*/ 301 w 569"/>
                <a:gd name="T41" fmla="*/ 4 h 779"/>
                <a:gd name="T42" fmla="*/ 304 w 569"/>
                <a:gd name="T43" fmla="*/ 7 h 779"/>
                <a:gd name="T44" fmla="*/ 318 w 569"/>
                <a:gd name="T45" fmla="*/ 3 h 779"/>
                <a:gd name="T46" fmla="*/ 324 w 569"/>
                <a:gd name="T47" fmla="*/ 0 h 779"/>
                <a:gd name="T48" fmla="*/ 331 w 569"/>
                <a:gd name="T49" fmla="*/ 2 h 779"/>
                <a:gd name="T50" fmla="*/ 333 w 569"/>
                <a:gd name="T51" fmla="*/ 7 h 779"/>
                <a:gd name="T52" fmla="*/ 349 w 569"/>
                <a:gd name="T53" fmla="*/ 4 h 779"/>
                <a:gd name="T54" fmla="*/ 354 w 569"/>
                <a:gd name="T55" fmla="*/ 4 h 779"/>
                <a:gd name="T56" fmla="*/ 357 w 569"/>
                <a:gd name="T57" fmla="*/ 7 h 779"/>
                <a:gd name="T58" fmla="*/ 377 w 569"/>
                <a:gd name="T59" fmla="*/ 4 h 779"/>
                <a:gd name="T60" fmla="*/ 382 w 569"/>
                <a:gd name="T61" fmla="*/ 4 h 779"/>
                <a:gd name="T62" fmla="*/ 385 w 569"/>
                <a:gd name="T63" fmla="*/ 7 h 779"/>
                <a:gd name="T64" fmla="*/ 443 w 569"/>
                <a:gd name="T65" fmla="*/ 4 h 779"/>
                <a:gd name="T66" fmla="*/ 448 w 569"/>
                <a:gd name="T67" fmla="*/ 4 h 779"/>
                <a:gd name="T68" fmla="*/ 450 w 569"/>
                <a:gd name="T69" fmla="*/ 7 h 779"/>
                <a:gd name="T70" fmla="*/ 457 w 569"/>
                <a:gd name="T71" fmla="*/ 4 h 779"/>
                <a:gd name="T72" fmla="*/ 462 w 569"/>
                <a:gd name="T73" fmla="*/ 4 h 779"/>
                <a:gd name="T74" fmla="*/ 465 w 569"/>
                <a:gd name="T75" fmla="*/ 7 h 779"/>
                <a:gd name="T76" fmla="*/ 488 w 569"/>
                <a:gd name="T77" fmla="*/ 4 h 779"/>
                <a:gd name="T78" fmla="*/ 493 w 569"/>
                <a:gd name="T79" fmla="*/ 4 h 779"/>
                <a:gd name="T80" fmla="*/ 496 w 569"/>
                <a:gd name="T81" fmla="*/ 7 h 779"/>
                <a:gd name="T82" fmla="*/ 558 w 569"/>
                <a:gd name="T83" fmla="*/ 4 h 779"/>
                <a:gd name="T84" fmla="*/ 563 w 569"/>
                <a:gd name="T85" fmla="*/ 4 h 779"/>
                <a:gd name="T86" fmla="*/ 565 w 569"/>
                <a:gd name="T87" fmla="*/ 7 h 7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9"/>
                <a:gd name="T133" fmla="*/ 0 h 779"/>
                <a:gd name="T134" fmla="*/ 569 w 569"/>
                <a:gd name="T135" fmla="*/ 779 h 7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9" h="779">
                  <a:moveTo>
                    <a:pt x="0" y="779"/>
                  </a:moveTo>
                  <a:lnTo>
                    <a:pt x="3" y="779"/>
                  </a:lnTo>
                  <a:lnTo>
                    <a:pt x="3" y="777"/>
                  </a:lnTo>
                  <a:lnTo>
                    <a:pt x="4" y="776"/>
                  </a:lnTo>
                  <a:lnTo>
                    <a:pt x="5" y="776"/>
                  </a:lnTo>
                  <a:lnTo>
                    <a:pt x="7" y="775"/>
                  </a:lnTo>
                  <a:lnTo>
                    <a:pt x="9" y="776"/>
                  </a:lnTo>
                  <a:lnTo>
                    <a:pt x="10" y="776"/>
                  </a:lnTo>
                  <a:lnTo>
                    <a:pt x="11" y="777"/>
                  </a:lnTo>
                  <a:lnTo>
                    <a:pt x="12" y="779"/>
                  </a:lnTo>
                  <a:lnTo>
                    <a:pt x="32" y="779"/>
                  </a:lnTo>
                  <a:lnTo>
                    <a:pt x="32" y="7"/>
                  </a:lnTo>
                  <a:lnTo>
                    <a:pt x="61" y="7"/>
                  </a:lnTo>
                  <a:lnTo>
                    <a:pt x="61" y="5"/>
                  </a:lnTo>
                  <a:lnTo>
                    <a:pt x="62" y="4"/>
                  </a:lnTo>
                  <a:lnTo>
                    <a:pt x="63" y="4"/>
                  </a:lnTo>
                  <a:lnTo>
                    <a:pt x="65" y="3"/>
                  </a:lnTo>
                  <a:lnTo>
                    <a:pt x="67" y="4"/>
                  </a:lnTo>
                  <a:lnTo>
                    <a:pt x="68" y="4"/>
                  </a:lnTo>
                  <a:lnTo>
                    <a:pt x="69" y="5"/>
                  </a:lnTo>
                  <a:lnTo>
                    <a:pt x="70" y="7"/>
                  </a:lnTo>
                  <a:lnTo>
                    <a:pt x="191" y="7"/>
                  </a:lnTo>
                  <a:lnTo>
                    <a:pt x="191" y="5"/>
                  </a:lnTo>
                  <a:lnTo>
                    <a:pt x="192" y="4"/>
                  </a:lnTo>
                  <a:lnTo>
                    <a:pt x="193" y="4"/>
                  </a:lnTo>
                  <a:lnTo>
                    <a:pt x="195" y="3"/>
                  </a:lnTo>
                  <a:lnTo>
                    <a:pt x="197" y="4"/>
                  </a:lnTo>
                  <a:lnTo>
                    <a:pt x="198" y="4"/>
                  </a:lnTo>
                  <a:lnTo>
                    <a:pt x="199" y="5"/>
                  </a:lnTo>
                  <a:lnTo>
                    <a:pt x="200" y="7"/>
                  </a:lnTo>
                  <a:lnTo>
                    <a:pt x="244" y="7"/>
                  </a:lnTo>
                  <a:lnTo>
                    <a:pt x="244" y="5"/>
                  </a:lnTo>
                  <a:lnTo>
                    <a:pt x="245" y="4"/>
                  </a:lnTo>
                  <a:lnTo>
                    <a:pt x="247" y="4"/>
                  </a:lnTo>
                  <a:lnTo>
                    <a:pt x="248" y="3"/>
                  </a:lnTo>
                  <a:lnTo>
                    <a:pt x="250" y="4"/>
                  </a:lnTo>
                  <a:lnTo>
                    <a:pt x="252" y="4"/>
                  </a:lnTo>
                  <a:lnTo>
                    <a:pt x="253" y="5"/>
                  </a:lnTo>
                  <a:lnTo>
                    <a:pt x="253" y="7"/>
                  </a:lnTo>
                  <a:lnTo>
                    <a:pt x="264" y="7"/>
                  </a:lnTo>
                  <a:lnTo>
                    <a:pt x="264" y="5"/>
                  </a:lnTo>
                  <a:lnTo>
                    <a:pt x="265" y="4"/>
                  </a:lnTo>
                  <a:lnTo>
                    <a:pt x="267" y="4"/>
                  </a:lnTo>
                  <a:lnTo>
                    <a:pt x="268" y="3"/>
                  </a:lnTo>
                  <a:lnTo>
                    <a:pt x="270" y="4"/>
                  </a:lnTo>
                  <a:lnTo>
                    <a:pt x="271" y="4"/>
                  </a:lnTo>
                  <a:lnTo>
                    <a:pt x="273" y="5"/>
                  </a:lnTo>
                  <a:lnTo>
                    <a:pt x="273" y="7"/>
                  </a:lnTo>
                  <a:lnTo>
                    <a:pt x="275" y="7"/>
                  </a:lnTo>
                  <a:lnTo>
                    <a:pt x="275" y="5"/>
                  </a:lnTo>
                  <a:lnTo>
                    <a:pt x="276" y="4"/>
                  </a:lnTo>
                  <a:lnTo>
                    <a:pt x="278" y="4"/>
                  </a:lnTo>
                  <a:lnTo>
                    <a:pt x="279" y="3"/>
                  </a:lnTo>
                  <a:lnTo>
                    <a:pt x="281" y="4"/>
                  </a:lnTo>
                  <a:lnTo>
                    <a:pt x="283" y="4"/>
                  </a:lnTo>
                  <a:lnTo>
                    <a:pt x="284" y="5"/>
                  </a:lnTo>
                  <a:lnTo>
                    <a:pt x="284" y="7"/>
                  </a:lnTo>
                  <a:lnTo>
                    <a:pt x="295" y="7"/>
                  </a:lnTo>
                  <a:lnTo>
                    <a:pt x="296" y="5"/>
                  </a:lnTo>
                  <a:lnTo>
                    <a:pt x="296" y="4"/>
                  </a:lnTo>
                  <a:lnTo>
                    <a:pt x="298" y="4"/>
                  </a:lnTo>
                  <a:lnTo>
                    <a:pt x="300" y="3"/>
                  </a:lnTo>
                  <a:lnTo>
                    <a:pt x="301" y="4"/>
                  </a:lnTo>
                  <a:lnTo>
                    <a:pt x="303" y="4"/>
                  </a:lnTo>
                  <a:lnTo>
                    <a:pt x="304" y="5"/>
                  </a:lnTo>
                  <a:lnTo>
                    <a:pt x="304" y="7"/>
                  </a:lnTo>
                  <a:lnTo>
                    <a:pt x="317" y="7"/>
                  </a:lnTo>
                  <a:lnTo>
                    <a:pt x="317" y="5"/>
                  </a:lnTo>
                  <a:lnTo>
                    <a:pt x="318" y="3"/>
                  </a:lnTo>
                  <a:lnTo>
                    <a:pt x="320" y="2"/>
                  </a:lnTo>
                  <a:lnTo>
                    <a:pt x="322" y="1"/>
                  </a:lnTo>
                  <a:lnTo>
                    <a:pt x="324" y="0"/>
                  </a:lnTo>
                  <a:lnTo>
                    <a:pt x="326" y="0"/>
                  </a:lnTo>
                  <a:lnTo>
                    <a:pt x="329" y="1"/>
                  </a:lnTo>
                  <a:lnTo>
                    <a:pt x="331" y="2"/>
                  </a:lnTo>
                  <a:lnTo>
                    <a:pt x="332" y="3"/>
                  </a:lnTo>
                  <a:lnTo>
                    <a:pt x="333" y="5"/>
                  </a:lnTo>
                  <a:lnTo>
                    <a:pt x="333" y="7"/>
                  </a:lnTo>
                  <a:lnTo>
                    <a:pt x="348" y="7"/>
                  </a:lnTo>
                  <a:lnTo>
                    <a:pt x="348" y="5"/>
                  </a:lnTo>
                  <a:lnTo>
                    <a:pt x="349" y="4"/>
                  </a:lnTo>
                  <a:lnTo>
                    <a:pt x="351" y="4"/>
                  </a:lnTo>
                  <a:lnTo>
                    <a:pt x="352" y="3"/>
                  </a:lnTo>
                  <a:lnTo>
                    <a:pt x="354" y="4"/>
                  </a:lnTo>
                  <a:lnTo>
                    <a:pt x="356" y="4"/>
                  </a:lnTo>
                  <a:lnTo>
                    <a:pt x="356" y="5"/>
                  </a:lnTo>
                  <a:lnTo>
                    <a:pt x="357" y="7"/>
                  </a:lnTo>
                  <a:lnTo>
                    <a:pt x="376" y="7"/>
                  </a:lnTo>
                  <a:lnTo>
                    <a:pt x="376" y="5"/>
                  </a:lnTo>
                  <a:lnTo>
                    <a:pt x="377" y="4"/>
                  </a:lnTo>
                  <a:lnTo>
                    <a:pt x="378" y="4"/>
                  </a:lnTo>
                  <a:lnTo>
                    <a:pt x="380" y="3"/>
                  </a:lnTo>
                  <a:lnTo>
                    <a:pt x="382" y="4"/>
                  </a:lnTo>
                  <a:lnTo>
                    <a:pt x="383" y="4"/>
                  </a:lnTo>
                  <a:lnTo>
                    <a:pt x="384" y="5"/>
                  </a:lnTo>
                  <a:lnTo>
                    <a:pt x="385" y="7"/>
                  </a:lnTo>
                  <a:lnTo>
                    <a:pt x="441" y="7"/>
                  </a:lnTo>
                  <a:lnTo>
                    <a:pt x="442" y="5"/>
                  </a:lnTo>
                  <a:lnTo>
                    <a:pt x="443" y="4"/>
                  </a:lnTo>
                  <a:lnTo>
                    <a:pt x="444" y="4"/>
                  </a:lnTo>
                  <a:lnTo>
                    <a:pt x="446" y="3"/>
                  </a:lnTo>
                  <a:lnTo>
                    <a:pt x="448" y="4"/>
                  </a:lnTo>
                  <a:lnTo>
                    <a:pt x="449" y="4"/>
                  </a:lnTo>
                  <a:lnTo>
                    <a:pt x="450" y="5"/>
                  </a:lnTo>
                  <a:lnTo>
                    <a:pt x="450" y="7"/>
                  </a:lnTo>
                  <a:lnTo>
                    <a:pt x="456" y="7"/>
                  </a:lnTo>
                  <a:lnTo>
                    <a:pt x="456" y="5"/>
                  </a:lnTo>
                  <a:lnTo>
                    <a:pt x="457" y="4"/>
                  </a:lnTo>
                  <a:lnTo>
                    <a:pt x="459" y="4"/>
                  </a:lnTo>
                  <a:lnTo>
                    <a:pt x="460" y="3"/>
                  </a:lnTo>
                  <a:lnTo>
                    <a:pt x="462" y="4"/>
                  </a:lnTo>
                  <a:lnTo>
                    <a:pt x="464" y="4"/>
                  </a:lnTo>
                  <a:lnTo>
                    <a:pt x="465" y="5"/>
                  </a:lnTo>
                  <a:lnTo>
                    <a:pt x="465" y="7"/>
                  </a:lnTo>
                  <a:lnTo>
                    <a:pt x="487" y="7"/>
                  </a:lnTo>
                  <a:lnTo>
                    <a:pt x="487" y="5"/>
                  </a:lnTo>
                  <a:lnTo>
                    <a:pt x="488" y="4"/>
                  </a:lnTo>
                  <a:lnTo>
                    <a:pt x="490" y="4"/>
                  </a:lnTo>
                  <a:lnTo>
                    <a:pt x="492" y="3"/>
                  </a:lnTo>
                  <a:lnTo>
                    <a:pt x="493" y="4"/>
                  </a:lnTo>
                  <a:lnTo>
                    <a:pt x="495" y="4"/>
                  </a:lnTo>
                  <a:lnTo>
                    <a:pt x="496" y="5"/>
                  </a:lnTo>
                  <a:lnTo>
                    <a:pt x="496" y="7"/>
                  </a:lnTo>
                  <a:lnTo>
                    <a:pt x="556" y="7"/>
                  </a:lnTo>
                  <a:lnTo>
                    <a:pt x="557" y="5"/>
                  </a:lnTo>
                  <a:lnTo>
                    <a:pt x="558" y="4"/>
                  </a:lnTo>
                  <a:lnTo>
                    <a:pt x="559" y="4"/>
                  </a:lnTo>
                  <a:lnTo>
                    <a:pt x="561" y="3"/>
                  </a:lnTo>
                  <a:lnTo>
                    <a:pt x="563" y="4"/>
                  </a:lnTo>
                  <a:lnTo>
                    <a:pt x="564" y="4"/>
                  </a:lnTo>
                  <a:lnTo>
                    <a:pt x="565" y="5"/>
                  </a:lnTo>
                  <a:lnTo>
                    <a:pt x="565" y="7"/>
                  </a:lnTo>
                  <a:lnTo>
                    <a:pt x="569" y="7"/>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55" name="Freeform 965"/>
            <p:cNvSpPr>
              <a:spLocks/>
            </p:cNvSpPr>
            <p:nvPr/>
          </p:nvSpPr>
          <p:spPr bwMode="auto">
            <a:xfrm>
              <a:off x="2391" y="1581"/>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56" name="Freeform 966"/>
            <p:cNvSpPr>
              <a:spLocks/>
            </p:cNvSpPr>
            <p:nvPr/>
          </p:nvSpPr>
          <p:spPr bwMode="auto">
            <a:xfrm>
              <a:off x="2675" y="1632"/>
              <a:ext cx="120" cy="910"/>
            </a:xfrm>
            <a:custGeom>
              <a:avLst/>
              <a:gdLst>
                <a:gd name="T0" fmla="*/ 120 w 120"/>
                <a:gd name="T1" fmla="*/ 910 h 910"/>
                <a:gd name="T2" fmla="*/ 120 w 120"/>
                <a:gd name="T3" fmla="*/ 814 h 910"/>
                <a:gd name="T4" fmla="*/ 20 w 120"/>
                <a:gd name="T5" fmla="*/ 814 h 910"/>
                <a:gd name="T6" fmla="*/ 20 w 120"/>
                <a:gd name="T7" fmla="*/ 813 h 910"/>
                <a:gd name="T8" fmla="*/ 19 w 120"/>
                <a:gd name="T9" fmla="*/ 812 h 910"/>
                <a:gd name="T10" fmla="*/ 17 w 120"/>
                <a:gd name="T11" fmla="*/ 811 h 910"/>
                <a:gd name="T12" fmla="*/ 15 w 120"/>
                <a:gd name="T13" fmla="*/ 811 h 910"/>
                <a:gd name="T14" fmla="*/ 14 w 120"/>
                <a:gd name="T15" fmla="*/ 811 h 910"/>
                <a:gd name="T16" fmla="*/ 12 w 120"/>
                <a:gd name="T17" fmla="*/ 812 h 910"/>
                <a:gd name="T18" fmla="*/ 11 w 120"/>
                <a:gd name="T19" fmla="*/ 813 h 910"/>
                <a:gd name="T20" fmla="*/ 11 w 120"/>
                <a:gd name="T21" fmla="*/ 814 h 910"/>
                <a:gd name="T22" fmla="*/ 0 w 120"/>
                <a:gd name="T23" fmla="*/ 814 h 910"/>
                <a:gd name="T24" fmla="*/ 0 w 120"/>
                <a:gd name="T25" fmla="*/ 0 h 9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0"/>
                <a:gd name="T40" fmla="*/ 0 h 910"/>
                <a:gd name="T41" fmla="*/ 120 w 120"/>
                <a:gd name="T42" fmla="*/ 910 h 9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0" h="910">
                  <a:moveTo>
                    <a:pt x="120" y="910"/>
                  </a:moveTo>
                  <a:lnTo>
                    <a:pt x="120" y="814"/>
                  </a:lnTo>
                  <a:lnTo>
                    <a:pt x="20" y="814"/>
                  </a:lnTo>
                  <a:lnTo>
                    <a:pt x="20" y="813"/>
                  </a:lnTo>
                  <a:lnTo>
                    <a:pt x="19" y="812"/>
                  </a:lnTo>
                  <a:lnTo>
                    <a:pt x="17" y="811"/>
                  </a:lnTo>
                  <a:lnTo>
                    <a:pt x="15" y="811"/>
                  </a:lnTo>
                  <a:lnTo>
                    <a:pt x="14" y="811"/>
                  </a:lnTo>
                  <a:lnTo>
                    <a:pt x="12" y="812"/>
                  </a:lnTo>
                  <a:lnTo>
                    <a:pt x="11" y="813"/>
                  </a:lnTo>
                  <a:lnTo>
                    <a:pt x="11" y="814"/>
                  </a:lnTo>
                  <a:lnTo>
                    <a:pt x="0" y="814"/>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57" name="Freeform 967"/>
            <p:cNvSpPr>
              <a:spLocks/>
            </p:cNvSpPr>
            <p:nvPr/>
          </p:nvSpPr>
          <p:spPr bwMode="auto">
            <a:xfrm>
              <a:off x="2789" y="2540"/>
              <a:ext cx="12" cy="11"/>
            </a:xfrm>
            <a:custGeom>
              <a:avLst/>
              <a:gdLst>
                <a:gd name="T0" fmla="*/ 12 w 12"/>
                <a:gd name="T1" fmla="*/ 2 h 11"/>
                <a:gd name="T2" fmla="*/ 6 w 12"/>
                <a:gd name="T3" fmla="*/ 11 h 11"/>
                <a:gd name="T4" fmla="*/ 0 w 12"/>
                <a:gd name="T5" fmla="*/ 2 h 11"/>
                <a:gd name="T6" fmla="*/ 3 w 12"/>
                <a:gd name="T7" fmla="*/ 1 h 11"/>
                <a:gd name="T8" fmla="*/ 6 w 12"/>
                <a:gd name="T9" fmla="*/ 0 h 11"/>
                <a:gd name="T10" fmla="*/ 9 w 12"/>
                <a:gd name="T11" fmla="*/ 1 h 11"/>
                <a:gd name="T12" fmla="*/ 12 w 12"/>
                <a:gd name="T13" fmla="*/ 2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2"/>
                  </a:moveTo>
                  <a:lnTo>
                    <a:pt x="6" y="11"/>
                  </a:lnTo>
                  <a:lnTo>
                    <a:pt x="0" y="2"/>
                  </a:lnTo>
                  <a:lnTo>
                    <a:pt x="3" y="1"/>
                  </a:lnTo>
                  <a:lnTo>
                    <a:pt x="6" y="0"/>
                  </a:lnTo>
                  <a:lnTo>
                    <a:pt x="9" y="1"/>
                  </a:lnTo>
                  <a:lnTo>
                    <a:pt x="1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58" name="Freeform 968"/>
            <p:cNvSpPr>
              <a:spLocks/>
            </p:cNvSpPr>
            <p:nvPr/>
          </p:nvSpPr>
          <p:spPr bwMode="auto">
            <a:xfrm>
              <a:off x="2669" y="1623"/>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59" name="Freeform 969"/>
            <p:cNvSpPr>
              <a:spLocks/>
            </p:cNvSpPr>
            <p:nvPr/>
          </p:nvSpPr>
          <p:spPr bwMode="auto">
            <a:xfrm>
              <a:off x="2441" y="994"/>
              <a:ext cx="2228" cy="484"/>
            </a:xfrm>
            <a:custGeom>
              <a:avLst/>
              <a:gdLst>
                <a:gd name="T0" fmla="*/ 2121 w 2228"/>
                <a:gd name="T1" fmla="*/ 180 h 484"/>
                <a:gd name="T2" fmla="*/ 2113 w 2228"/>
                <a:gd name="T3" fmla="*/ 183 h 484"/>
                <a:gd name="T4" fmla="*/ 2028 w 2228"/>
                <a:gd name="T5" fmla="*/ 179 h 484"/>
                <a:gd name="T6" fmla="*/ 1959 w 2228"/>
                <a:gd name="T7" fmla="*/ 180 h 484"/>
                <a:gd name="T8" fmla="*/ 1951 w 2228"/>
                <a:gd name="T9" fmla="*/ 183 h 484"/>
                <a:gd name="T10" fmla="*/ 1652 w 2228"/>
                <a:gd name="T11" fmla="*/ 179 h 484"/>
                <a:gd name="T12" fmla="*/ 1533 w 2228"/>
                <a:gd name="T13" fmla="*/ 180 h 484"/>
                <a:gd name="T14" fmla="*/ 1526 w 2228"/>
                <a:gd name="T15" fmla="*/ 183 h 484"/>
                <a:gd name="T16" fmla="*/ 1468 w 2228"/>
                <a:gd name="T17" fmla="*/ 179 h 484"/>
                <a:gd name="T18" fmla="*/ 1439 w 2228"/>
                <a:gd name="T19" fmla="*/ 180 h 484"/>
                <a:gd name="T20" fmla="*/ 1431 w 2228"/>
                <a:gd name="T21" fmla="*/ 183 h 484"/>
                <a:gd name="T22" fmla="*/ 1393 w 2228"/>
                <a:gd name="T23" fmla="*/ 179 h 484"/>
                <a:gd name="T24" fmla="*/ 1371 w 2228"/>
                <a:gd name="T25" fmla="*/ 180 h 484"/>
                <a:gd name="T26" fmla="*/ 1363 w 2228"/>
                <a:gd name="T27" fmla="*/ 183 h 484"/>
                <a:gd name="T28" fmla="*/ 1346 w 2228"/>
                <a:gd name="T29" fmla="*/ 179 h 484"/>
                <a:gd name="T30" fmla="*/ 1329 w 2228"/>
                <a:gd name="T31" fmla="*/ 180 h 484"/>
                <a:gd name="T32" fmla="*/ 1321 w 2228"/>
                <a:gd name="T33" fmla="*/ 183 h 484"/>
                <a:gd name="T34" fmla="*/ 1298 w 2228"/>
                <a:gd name="T35" fmla="*/ 179 h 484"/>
                <a:gd name="T36" fmla="*/ 1275 w 2228"/>
                <a:gd name="T37" fmla="*/ 180 h 484"/>
                <a:gd name="T38" fmla="*/ 1267 w 2228"/>
                <a:gd name="T39" fmla="*/ 183 h 484"/>
                <a:gd name="T40" fmla="*/ 1246 w 2228"/>
                <a:gd name="T41" fmla="*/ 179 h 484"/>
                <a:gd name="T42" fmla="*/ 961 w 2228"/>
                <a:gd name="T43" fmla="*/ 180 h 484"/>
                <a:gd name="T44" fmla="*/ 954 w 2228"/>
                <a:gd name="T45" fmla="*/ 183 h 484"/>
                <a:gd name="T46" fmla="*/ 934 w 2228"/>
                <a:gd name="T47" fmla="*/ 179 h 484"/>
                <a:gd name="T48" fmla="*/ 908 w 2228"/>
                <a:gd name="T49" fmla="*/ 180 h 484"/>
                <a:gd name="T50" fmla="*/ 901 w 2228"/>
                <a:gd name="T51" fmla="*/ 183 h 484"/>
                <a:gd name="T52" fmla="*/ 839 w 2228"/>
                <a:gd name="T53" fmla="*/ 179 h 484"/>
                <a:gd name="T54" fmla="*/ 822 w 2228"/>
                <a:gd name="T55" fmla="*/ 180 h 484"/>
                <a:gd name="T56" fmla="*/ 815 w 2228"/>
                <a:gd name="T57" fmla="*/ 183 h 484"/>
                <a:gd name="T58" fmla="*/ 797 w 2228"/>
                <a:gd name="T59" fmla="*/ 179 h 484"/>
                <a:gd name="T60" fmla="*/ 778 w 2228"/>
                <a:gd name="T61" fmla="*/ 180 h 484"/>
                <a:gd name="T62" fmla="*/ 770 w 2228"/>
                <a:gd name="T63" fmla="*/ 183 h 484"/>
                <a:gd name="T64" fmla="*/ 673 w 2228"/>
                <a:gd name="T65" fmla="*/ 179 h 484"/>
                <a:gd name="T66" fmla="*/ 535 w 2228"/>
                <a:gd name="T67" fmla="*/ 180 h 484"/>
                <a:gd name="T68" fmla="*/ 528 w 2228"/>
                <a:gd name="T69" fmla="*/ 183 h 484"/>
                <a:gd name="T70" fmla="*/ 488 w 2228"/>
                <a:gd name="T71" fmla="*/ 179 h 484"/>
                <a:gd name="T72" fmla="*/ 456 w 2228"/>
                <a:gd name="T73" fmla="*/ 180 h 484"/>
                <a:gd name="T74" fmla="*/ 448 w 2228"/>
                <a:gd name="T75" fmla="*/ 183 h 484"/>
                <a:gd name="T76" fmla="*/ 417 w 2228"/>
                <a:gd name="T77" fmla="*/ 179 h 484"/>
                <a:gd name="T78" fmla="*/ 405 w 2228"/>
                <a:gd name="T79" fmla="*/ 180 h 484"/>
                <a:gd name="T80" fmla="*/ 398 w 2228"/>
                <a:gd name="T81" fmla="*/ 183 h 484"/>
                <a:gd name="T82" fmla="*/ 380 w 2228"/>
                <a:gd name="T83" fmla="*/ 177 h 484"/>
                <a:gd name="T84" fmla="*/ 371 w 2228"/>
                <a:gd name="T85" fmla="*/ 183 h 484"/>
                <a:gd name="T86" fmla="*/ 325 w 2228"/>
                <a:gd name="T87" fmla="*/ 179 h 484"/>
                <a:gd name="T88" fmla="*/ 304 w 2228"/>
                <a:gd name="T89" fmla="*/ 180 h 484"/>
                <a:gd name="T90" fmla="*/ 297 w 2228"/>
                <a:gd name="T91" fmla="*/ 183 h 484"/>
                <a:gd name="T92" fmla="*/ 272 w 2228"/>
                <a:gd name="T93" fmla="*/ 179 h 484"/>
                <a:gd name="T94" fmla="*/ 253 w 2228"/>
                <a:gd name="T95" fmla="*/ 180 h 484"/>
                <a:gd name="T96" fmla="*/ 245 w 2228"/>
                <a:gd name="T97" fmla="*/ 183 h 484"/>
                <a:gd name="T98" fmla="*/ 205 w 2228"/>
                <a:gd name="T99" fmla="*/ 179 h 484"/>
                <a:gd name="T100" fmla="*/ 182 w 2228"/>
                <a:gd name="T101" fmla="*/ 180 h 484"/>
                <a:gd name="T102" fmla="*/ 175 w 2228"/>
                <a:gd name="T103" fmla="*/ 183 h 484"/>
                <a:gd name="T104" fmla="*/ 144 w 2228"/>
                <a:gd name="T105" fmla="*/ 179 h 484"/>
                <a:gd name="T106" fmla="*/ 115 w 2228"/>
                <a:gd name="T107" fmla="*/ 180 h 484"/>
                <a:gd name="T108" fmla="*/ 107 w 2228"/>
                <a:gd name="T109" fmla="*/ 183 h 484"/>
                <a:gd name="T110" fmla="*/ 84 w 2228"/>
                <a:gd name="T111" fmla="*/ 179 h 484"/>
                <a:gd name="T112" fmla="*/ 28 w 2228"/>
                <a:gd name="T113" fmla="*/ 180 h 484"/>
                <a:gd name="T114" fmla="*/ 20 w 2228"/>
                <a:gd name="T115" fmla="*/ 183 h 48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228"/>
                <a:gd name="T175" fmla="*/ 0 h 484"/>
                <a:gd name="T176" fmla="*/ 2228 w 2228"/>
                <a:gd name="T177" fmla="*/ 484 h 48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228" h="484">
                  <a:moveTo>
                    <a:pt x="2228" y="0"/>
                  </a:moveTo>
                  <a:lnTo>
                    <a:pt x="2158" y="0"/>
                  </a:lnTo>
                  <a:lnTo>
                    <a:pt x="2158" y="183"/>
                  </a:lnTo>
                  <a:lnTo>
                    <a:pt x="2122" y="183"/>
                  </a:lnTo>
                  <a:lnTo>
                    <a:pt x="2122" y="181"/>
                  </a:lnTo>
                  <a:lnTo>
                    <a:pt x="2121" y="180"/>
                  </a:lnTo>
                  <a:lnTo>
                    <a:pt x="2119" y="179"/>
                  </a:lnTo>
                  <a:lnTo>
                    <a:pt x="2118" y="179"/>
                  </a:lnTo>
                  <a:lnTo>
                    <a:pt x="2116" y="179"/>
                  </a:lnTo>
                  <a:lnTo>
                    <a:pt x="2115" y="180"/>
                  </a:lnTo>
                  <a:lnTo>
                    <a:pt x="2114" y="181"/>
                  </a:lnTo>
                  <a:lnTo>
                    <a:pt x="2113" y="183"/>
                  </a:lnTo>
                  <a:lnTo>
                    <a:pt x="2034" y="183"/>
                  </a:lnTo>
                  <a:lnTo>
                    <a:pt x="2034" y="181"/>
                  </a:lnTo>
                  <a:lnTo>
                    <a:pt x="2033" y="180"/>
                  </a:lnTo>
                  <a:lnTo>
                    <a:pt x="2032" y="179"/>
                  </a:lnTo>
                  <a:lnTo>
                    <a:pt x="2030" y="179"/>
                  </a:lnTo>
                  <a:lnTo>
                    <a:pt x="2028" y="179"/>
                  </a:lnTo>
                  <a:lnTo>
                    <a:pt x="2027" y="180"/>
                  </a:lnTo>
                  <a:lnTo>
                    <a:pt x="2026" y="181"/>
                  </a:lnTo>
                  <a:lnTo>
                    <a:pt x="2025" y="183"/>
                  </a:lnTo>
                  <a:lnTo>
                    <a:pt x="1960" y="183"/>
                  </a:lnTo>
                  <a:lnTo>
                    <a:pt x="1960" y="181"/>
                  </a:lnTo>
                  <a:lnTo>
                    <a:pt x="1959" y="180"/>
                  </a:lnTo>
                  <a:lnTo>
                    <a:pt x="1957" y="179"/>
                  </a:lnTo>
                  <a:lnTo>
                    <a:pt x="1956" y="179"/>
                  </a:lnTo>
                  <a:lnTo>
                    <a:pt x="1954" y="179"/>
                  </a:lnTo>
                  <a:lnTo>
                    <a:pt x="1952" y="180"/>
                  </a:lnTo>
                  <a:lnTo>
                    <a:pt x="1952" y="181"/>
                  </a:lnTo>
                  <a:lnTo>
                    <a:pt x="1951" y="183"/>
                  </a:lnTo>
                  <a:lnTo>
                    <a:pt x="1658" y="183"/>
                  </a:lnTo>
                  <a:lnTo>
                    <a:pt x="1658" y="181"/>
                  </a:lnTo>
                  <a:lnTo>
                    <a:pt x="1657" y="180"/>
                  </a:lnTo>
                  <a:lnTo>
                    <a:pt x="1655" y="179"/>
                  </a:lnTo>
                  <a:lnTo>
                    <a:pt x="1653" y="179"/>
                  </a:lnTo>
                  <a:lnTo>
                    <a:pt x="1652" y="179"/>
                  </a:lnTo>
                  <a:lnTo>
                    <a:pt x="1650" y="180"/>
                  </a:lnTo>
                  <a:lnTo>
                    <a:pt x="1649" y="181"/>
                  </a:lnTo>
                  <a:lnTo>
                    <a:pt x="1649" y="183"/>
                  </a:lnTo>
                  <a:lnTo>
                    <a:pt x="1535" y="183"/>
                  </a:lnTo>
                  <a:lnTo>
                    <a:pt x="1534" y="181"/>
                  </a:lnTo>
                  <a:lnTo>
                    <a:pt x="1533" y="180"/>
                  </a:lnTo>
                  <a:lnTo>
                    <a:pt x="1532" y="179"/>
                  </a:lnTo>
                  <a:lnTo>
                    <a:pt x="1530" y="179"/>
                  </a:lnTo>
                  <a:lnTo>
                    <a:pt x="1528" y="179"/>
                  </a:lnTo>
                  <a:lnTo>
                    <a:pt x="1527" y="180"/>
                  </a:lnTo>
                  <a:lnTo>
                    <a:pt x="1526" y="181"/>
                  </a:lnTo>
                  <a:lnTo>
                    <a:pt x="1526" y="183"/>
                  </a:lnTo>
                  <a:lnTo>
                    <a:pt x="1474" y="183"/>
                  </a:lnTo>
                  <a:lnTo>
                    <a:pt x="1474" y="181"/>
                  </a:lnTo>
                  <a:lnTo>
                    <a:pt x="1472" y="180"/>
                  </a:lnTo>
                  <a:lnTo>
                    <a:pt x="1471" y="179"/>
                  </a:lnTo>
                  <a:lnTo>
                    <a:pt x="1469" y="179"/>
                  </a:lnTo>
                  <a:lnTo>
                    <a:pt x="1468" y="179"/>
                  </a:lnTo>
                  <a:lnTo>
                    <a:pt x="1466" y="180"/>
                  </a:lnTo>
                  <a:lnTo>
                    <a:pt x="1465" y="181"/>
                  </a:lnTo>
                  <a:lnTo>
                    <a:pt x="1465" y="183"/>
                  </a:lnTo>
                  <a:lnTo>
                    <a:pt x="1440" y="183"/>
                  </a:lnTo>
                  <a:lnTo>
                    <a:pt x="1440" y="181"/>
                  </a:lnTo>
                  <a:lnTo>
                    <a:pt x="1439" y="180"/>
                  </a:lnTo>
                  <a:lnTo>
                    <a:pt x="1437" y="179"/>
                  </a:lnTo>
                  <a:lnTo>
                    <a:pt x="1436" y="179"/>
                  </a:lnTo>
                  <a:lnTo>
                    <a:pt x="1434" y="179"/>
                  </a:lnTo>
                  <a:lnTo>
                    <a:pt x="1432" y="180"/>
                  </a:lnTo>
                  <a:lnTo>
                    <a:pt x="1432" y="181"/>
                  </a:lnTo>
                  <a:lnTo>
                    <a:pt x="1431" y="183"/>
                  </a:lnTo>
                  <a:lnTo>
                    <a:pt x="1400" y="183"/>
                  </a:lnTo>
                  <a:lnTo>
                    <a:pt x="1399" y="181"/>
                  </a:lnTo>
                  <a:lnTo>
                    <a:pt x="1398" y="180"/>
                  </a:lnTo>
                  <a:lnTo>
                    <a:pt x="1397" y="179"/>
                  </a:lnTo>
                  <a:lnTo>
                    <a:pt x="1395" y="179"/>
                  </a:lnTo>
                  <a:lnTo>
                    <a:pt x="1393" y="179"/>
                  </a:lnTo>
                  <a:lnTo>
                    <a:pt x="1392" y="180"/>
                  </a:lnTo>
                  <a:lnTo>
                    <a:pt x="1391" y="181"/>
                  </a:lnTo>
                  <a:lnTo>
                    <a:pt x="1390" y="183"/>
                  </a:lnTo>
                  <a:lnTo>
                    <a:pt x="1372" y="183"/>
                  </a:lnTo>
                  <a:lnTo>
                    <a:pt x="1372" y="181"/>
                  </a:lnTo>
                  <a:lnTo>
                    <a:pt x="1371" y="180"/>
                  </a:lnTo>
                  <a:lnTo>
                    <a:pt x="1370" y="179"/>
                  </a:lnTo>
                  <a:lnTo>
                    <a:pt x="1368" y="179"/>
                  </a:lnTo>
                  <a:lnTo>
                    <a:pt x="1366" y="179"/>
                  </a:lnTo>
                  <a:lnTo>
                    <a:pt x="1365" y="180"/>
                  </a:lnTo>
                  <a:lnTo>
                    <a:pt x="1364" y="181"/>
                  </a:lnTo>
                  <a:lnTo>
                    <a:pt x="1363" y="183"/>
                  </a:lnTo>
                  <a:lnTo>
                    <a:pt x="1352" y="183"/>
                  </a:lnTo>
                  <a:lnTo>
                    <a:pt x="1351" y="181"/>
                  </a:lnTo>
                  <a:lnTo>
                    <a:pt x="1351" y="180"/>
                  </a:lnTo>
                  <a:lnTo>
                    <a:pt x="1349" y="179"/>
                  </a:lnTo>
                  <a:lnTo>
                    <a:pt x="1347" y="179"/>
                  </a:lnTo>
                  <a:lnTo>
                    <a:pt x="1346" y="179"/>
                  </a:lnTo>
                  <a:lnTo>
                    <a:pt x="1344" y="180"/>
                  </a:lnTo>
                  <a:lnTo>
                    <a:pt x="1343" y="181"/>
                  </a:lnTo>
                  <a:lnTo>
                    <a:pt x="1343" y="183"/>
                  </a:lnTo>
                  <a:lnTo>
                    <a:pt x="1330" y="183"/>
                  </a:lnTo>
                  <a:lnTo>
                    <a:pt x="1329" y="181"/>
                  </a:lnTo>
                  <a:lnTo>
                    <a:pt x="1329" y="180"/>
                  </a:lnTo>
                  <a:lnTo>
                    <a:pt x="1327" y="179"/>
                  </a:lnTo>
                  <a:lnTo>
                    <a:pt x="1325" y="179"/>
                  </a:lnTo>
                  <a:lnTo>
                    <a:pt x="1324" y="179"/>
                  </a:lnTo>
                  <a:lnTo>
                    <a:pt x="1322" y="180"/>
                  </a:lnTo>
                  <a:lnTo>
                    <a:pt x="1321" y="181"/>
                  </a:lnTo>
                  <a:lnTo>
                    <a:pt x="1321" y="183"/>
                  </a:lnTo>
                  <a:lnTo>
                    <a:pt x="1304" y="183"/>
                  </a:lnTo>
                  <a:lnTo>
                    <a:pt x="1304" y="181"/>
                  </a:lnTo>
                  <a:lnTo>
                    <a:pt x="1303" y="180"/>
                  </a:lnTo>
                  <a:lnTo>
                    <a:pt x="1301" y="179"/>
                  </a:lnTo>
                  <a:lnTo>
                    <a:pt x="1300" y="179"/>
                  </a:lnTo>
                  <a:lnTo>
                    <a:pt x="1298" y="179"/>
                  </a:lnTo>
                  <a:lnTo>
                    <a:pt x="1296" y="180"/>
                  </a:lnTo>
                  <a:lnTo>
                    <a:pt x="1295" y="181"/>
                  </a:lnTo>
                  <a:lnTo>
                    <a:pt x="1295" y="183"/>
                  </a:lnTo>
                  <a:lnTo>
                    <a:pt x="1276" y="183"/>
                  </a:lnTo>
                  <a:lnTo>
                    <a:pt x="1276" y="181"/>
                  </a:lnTo>
                  <a:lnTo>
                    <a:pt x="1275" y="180"/>
                  </a:lnTo>
                  <a:lnTo>
                    <a:pt x="1274" y="179"/>
                  </a:lnTo>
                  <a:lnTo>
                    <a:pt x="1272" y="179"/>
                  </a:lnTo>
                  <a:lnTo>
                    <a:pt x="1270" y="179"/>
                  </a:lnTo>
                  <a:lnTo>
                    <a:pt x="1269" y="180"/>
                  </a:lnTo>
                  <a:lnTo>
                    <a:pt x="1268" y="181"/>
                  </a:lnTo>
                  <a:lnTo>
                    <a:pt x="1267" y="183"/>
                  </a:lnTo>
                  <a:lnTo>
                    <a:pt x="1252" y="183"/>
                  </a:lnTo>
                  <a:lnTo>
                    <a:pt x="1252" y="181"/>
                  </a:lnTo>
                  <a:lnTo>
                    <a:pt x="1251" y="180"/>
                  </a:lnTo>
                  <a:lnTo>
                    <a:pt x="1249" y="179"/>
                  </a:lnTo>
                  <a:lnTo>
                    <a:pt x="1248" y="179"/>
                  </a:lnTo>
                  <a:lnTo>
                    <a:pt x="1246" y="179"/>
                  </a:lnTo>
                  <a:lnTo>
                    <a:pt x="1244" y="180"/>
                  </a:lnTo>
                  <a:lnTo>
                    <a:pt x="1244" y="181"/>
                  </a:lnTo>
                  <a:lnTo>
                    <a:pt x="1243" y="183"/>
                  </a:lnTo>
                  <a:lnTo>
                    <a:pt x="963" y="183"/>
                  </a:lnTo>
                  <a:lnTo>
                    <a:pt x="962" y="181"/>
                  </a:lnTo>
                  <a:lnTo>
                    <a:pt x="961" y="180"/>
                  </a:lnTo>
                  <a:lnTo>
                    <a:pt x="960" y="179"/>
                  </a:lnTo>
                  <a:lnTo>
                    <a:pt x="958" y="179"/>
                  </a:lnTo>
                  <a:lnTo>
                    <a:pt x="957" y="179"/>
                  </a:lnTo>
                  <a:lnTo>
                    <a:pt x="955" y="180"/>
                  </a:lnTo>
                  <a:lnTo>
                    <a:pt x="954" y="181"/>
                  </a:lnTo>
                  <a:lnTo>
                    <a:pt x="954" y="183"/>
                  </a:lnTo>
                  <a:lnTo>
                    <a:pt x="940" y="183"/>
                  </a:lnTo>
                  <a:lnTo>
                    <a:pt x="940" y="181"/>
                  </a:lnTo>
                  <a:lnTo>
                    <a:pt x="939" y="180"/>
                  </a:lnTo>
                  <a:lnTo>
                    <a:pt x="937" y="179"/>
                  </a:lnTo>
                  <a:lnTo>
                    <a:pt x="936" y="179"/>
                  </a:lnTo>
                  <a:lnTo>
                    <a:pt x="934" y="179"/>
                  </a:lnTo>
                  <a:lnTo>
                    <a:pt x="933" y="180"/>
                  </a:lnTo>
                  <a:lnTo>
                    <a:pt x="932" y="181"/>
                  </a:lnTo>
                  <a:lnTo>
                    <a:pt x="931" y="183"/>
                  </a:lnTo>
                  <a:lnTo>
                    <a:pt x="910" y="183"/>
                  </a:lnTo>
                  <a:lnTo>
                    <a:pt x="910" y="181"/>
                  </a:lnTo>
                  <a:lnTo>
                    <a:pt x="908" y="180"/>
                  </a:lnTo>
                  <a:lnTo>
                    <a:pt x="907" y="179"/>
                  </a:lnTo>
                  <a:lnTo>
                    <a:pt x="905" y="179"/>
                  </a:lnTo>
                  <a:lnTo>
                    <a:pt x="904" y="179"/>
                  </a:lnTo>
                  <a:lnTo>
                    <a:pt x="902" y="180"/>
                  </a:lnTo>
                  <a:lnTo>
                    <a:pt x="901" y="181"/>
                  </a:lnTo>
                  <a:lnTo>
                    <a:pt x="901" y="183"/>
                  </a:lnTo>
                  <a:lnTo>
                    <a:pt x="845" y="183"/>
                  </a:lnTo>
                  <a:lnTo>
                    <a:pt x="845" y="181"/>
                  </a:lnTo>
                  <a:lnTo>
                    <a:pt x="844" y="180"/>
                  </a:lnTo>
                  <a:lnTo>
                    <a:pt x="843" y="179"/>
                  </a:lnTo>
                  <a:lnTo>
                    <a:pt x="841" y="179"/>
                  </a:lnTo>
                  <a:lnTo>
                    <a:pt x="839" y="179"/>
                  </a:lnTo>
                  <a:lnTo>
                    <a:pt x="838" y="180"/>
                  </a:lnTo>
                  <a:lnTo>
                    <a:pt x="837" y="181"/>
                  </a:lnTo>
                  <a:lnTo>
                    <a:pt x="836" y="183"/>
                  </a:lnTo>
                  <a:lnTo>
                    <a:pt x="824" y="183"/>
                  </a:lnTo>
                  <a:lnTo>
                    <a:pt x="823" y="181"/>
                  </a:lnTo>
                  <a:lnTo>
                    <a:pt x="822" y="180"/>
                  </a:lnTo>
                  <a:lnTo>
                    <a:pt x="821" y="179"/>
                  </a:lnTo>
                  <a:lnTo>
                    <a:pt x="819" y="179"/>
                  </a:lnTo>
                  <a:lnTo>
                    <a:pt x="818" y="179"/>
                  </a:lnTo>
                  <a:lnTo>
                    <a:pt x="816" y="180"/>
                  </a:lnTo>
                  <a:lnTo>
                    <a:pt x="815" y="181"/>
                  </a:lnTo>
                  <a:lnTo>
                    <a:pt x="815" y="183"/>
                  </a:lnTo>
                  <a:lnTo>
                    <a:pt x="803" y="183"/>
                  </a:lnTo>
                  <a:lnTo>
                    <a:pt x="803" y="181"/>
                  </a:lnTo>
                  <a:lnTo>
                    <a:pt x="802" y="180"/>
                  </a:lnTo>
                  <a:lnTo>
                    <a:pt x="801" y="179"/>
                  </a:lnTo>
                  <a:lnTo>
                    <a:pt x="799" y="179"/>
                  </a:lnTo>
                  <a:lnTo>
                    <a:pt x="797" y="179"/>
                  </a:lnTo>
                  <a:lnTo>
                    <a:pt x="796" y="180"/>
                  </a:lnTo>
                  <a:lnTo>
                    <a:pt x="795" y="181"/>
                  </a:lnTo>
                  <a:lnTo>
                    <a:pt x="794" y="183"/>
                  </a:lnTo>
                  <a:lnTo>
                    <a:pt x="779" y="183"/>
                  </a:lnTo>
                  <a:lnTo>
                    <a:pt x="779" y="181"/>
                  </a:lnTo>
                  <a:lnTo>
                    <a:pt x="778" y="180"/>
                  </a:lnTo>
                  <a:lnTo>
                    <a:pt x="776" y="179"/>
                  </a:lnTo>
                  <a:lnTo>
                    <a:pt x="775" y="179"/>
                  </a:lnTo>
                  <a:lnTo>
                    <a:pt x="773" y="179"/>
                  </a:lnTo>
                  <a:lnTo>
                    <a:pt x="771" y="180"/>
                  </a:lnTo>
                  <a:lnTo>
                    <a:pt x="771" y="181"/>
                  </a:lnTo>
                  <a:lnTo>
                    <a:pt x="770" y="183"/>
                  </a:lnTo>
                  <a:lnTo>
                    <a:pt x="679" y="183"/>
                  </a:lnTo>
                  <a:lnTo>
                    <a:pt x="679" y="181"/>
                  </a:lnTo>
                  <a:lnTo>
                    <a:pt x="678" y="180"/>
                  </a:lnTo>
                  <a:lnTo>
                    <a:pt x="677" y="179"/>
                  </a:lnTo>
                  <a:lnTo>
                    <a:pt x="675" y="179"/>
                  </a:lnTo>
                  <a:lnTo>
                    <a:pt x="673" y="179"/>
                  </a:lnTo>
                  <a:lnTo>
                    <a:pt x="672" y="180"/>
                  </a:lnTo>
                  <a:lnTo>
                    <a:pt x="671" y="181"/>
                  </a:lnTo>
                  <a:lnTo>
                    <a:pt x="670" y="183"/>
                  </a:lnTo>
                  <a:lnTo>
                    <a:pt x="537" y="183"/>
                  </a:lnTo>
                  <a:lnTo>
                    <a:pt x="536" y="181"/>
                  </a:lnTo>
                  <a:lnTo>
                    <a:pt x="535" y="180"/>
                  </a:lnTo>
                  <a:lnTo>
                    <a:pt x="534" y="179"/>
                  </a:lnTo>
                  <a:lnTo>
                    <a:pt x="532" y="179"/>
                  </a:lnTo>
                  <a:lnTo>
                    <a:pt x="530" y="179"/>
                  </a:lnTo>
                  <a:lnTo>
                    <a:pt x="529" y="180"/>
                  </a:lnTo>
                  <a:lnTo>
                    <a:pt x="528" y="181"/>
                  </a:lnTo>
                  <a:lnTo>
                    <a:pt x="528" y="183"/>
                  </a:lnTo>
                  <a:lnTo>
                    <a:pt x="494" y="183"/>
                  </a:lnTo>
                  <a:lnTo>
                    <a:pt x="494" y="181"/>
                  </a:lnTo>
                  <a:lnTo>
                    <a:pt x="493" y="180"/>
                  </a:lnTo>
                  <a:lnTo>
                    <a:pt x="492" y="179"/>
                  </a:lnTo>
                  <a:lnTo>
                    <a:pt x="490" y="179"/>
                  </a:lnTo>
                  <a:lnTo>
                    <a:pt x="488" y="179"/>
                  </a:lnTo>
                  <a:lnTo>
                    <a:pt x="487" y="180"/>
                  </a:lnTo>
                  <a:lnTo>
                    <a:pt x="486" y="181"/>
                  </a:lnTo>
                  <a:lnTo>
                    <a:pt x="485" y="183"/>
                  </a:lnTo>
                  <a:lnTo>
                    <a:pt x="457" y="183"/>
                  </a:lnTo>
                  <a:lnTo>
                    <a:pt x="457" y="181"/>
                  </a:lnTo>
                  <a:lnTo>
                    <a:pt x="456" y="180"/>
                  </a:lnTo>
                  <a:lnTo>
                    <a:pt x="454" y="179"/>
                  </a:lnTo>
                  <a:lnTo>
                    <a:pt x="452" y="179"/>
                  </a:lnTo>
                  <a:lnTo>
                    <a:pt x="451" y="179"/>
                  </a:lnTo>
                  <a:lnTo>
                    <a:pt x="449" y="180"/>
                  </a:lnTo>
                  <a:lnTo>
                    <a:pt x="448" y="181"/>
                  </a:lnTo>
                  <a:lnTo>
                    <a:pt x="448" y="183"/>
                  </a:lnTo>
                  <a:lnTo>
                    <a:pt x="423" y="183"/>
                  </a:lnTo>
                  <a:lnTo>
                    <a:pt x="423" y="181"/>
                  </a:lnTo>
                  <a:lnTo>
                    <a:pt x="422" y="180"/>
                  </a:lnTo>
                  <a:lnTo>
                    <a:pt x="421" y="179"/>
                  </a:lnTo>
                  <a:lnTo>
                    <a:pt x="419" y="179"/>
                  </a:lnTo>
                  <a:lnTo>
                    <a:pt x="417" y="179"/>
                  </a:lnTo>
                  <a:lnTo>
                    <a:pt x="416" y="180"/>
                  </a:lnTo>
                  <a:lnTo>
                    <a:pt x="415" y="181"/>
                  </a:lnTo>
                  <a:lnTo>
                    <a:pt x="414" y="183"/>
                  </a:lnTo>
                  <a:lnTo>
                    <a:pt x="407" y="183"/>
                  </a:lnTo>
                  <a:lnTo>
                    <a:pt x="406" y="181"/>
                  </a:lnTo>
                  <a:lnTo>
                    <a:pt x="405" y="180"/>
                  </a:lnTo>
                  <a:lnTo>
                    <a:pt x="404" y="179"/>
                  </a:lnTo>
                  <a:lnTo>
                    <a:pt x="402" y="179"/>
                  </a:lnTo>
                  <a:lnTo>
                    <a:pt x="400" y="179"/>
                  </a:lnTo>
                  <a:lnTo>
                    <a:pt x="399" y="180"/>
                  </a:lnTo>
                  <a:lnTo>
                    <a:pt x="398" y="181"/>
                  </a:lnTo>
                  <a:lnTo>
                    <a:pt x="398" y="183"/>
                  </a:lnTo>
                  <a:lnTo>
                    <a:pt x="386" y="183"/>
                  </a:lnTo>
                  <a:lnTo>
                    <a:pt x="386" y="181"/>
                  </a:lnTo>
                  <a:lnTo>
                    <a:pt x="385" y="179"/>
                  </a:lnTo>
                  <a:lnTo>
                    <a:pt x="384" y="178"/>
                  </a:lnTo>
                  <a:lnTo>
                    <a:pt x="382" y="177"/>
                  </a:lnTo>
                  <a:lnTo>
                    <a:pt x="380" y="177"/>
                  </a:lnTo>
                  <a:lnTo>
                    <a:pt x="378" y="177"/>
                  </a:lnTo>
                  <a:lnTo>
                    <a:pt x="375" y="177"/>
                  </a:lnTo>
                  <a:lnTo>
                    <a:pt x="373" y="178"/>
                  </a:lnTo>
                  <a:lnTo>
                    <a:pt x="372" y="179"/>
                  </a:lnTo>
                  <a:lnTo>
                    <a:pt x="371" y="181"/>
                  </a:lnTo>
                  <a:lnTo>
                    <a:pt x="371" y="183"/>
                  </a:lnTo>
                  <a:lnTo>
                    <a:pt x="331" y="183"/>
                  </a:lnTo>
                  <a:lnTo>
                    <a:pt x="331" y="181"/>
                  </a:lnTo>
                  <a:lnTo>
                    <a:pt x="330" y="180"/>
                  </a:lnTo>
                  <a:lnTo>
                    <a:pt x="329" y="179"/>
                  </a:lnTo>
                  <a:lnTo>
                    <a:pt x="327" y="179"/>
                  </a:lnTo>
                  <a:lnTo>
                    <a:pt x="325" y="179"/>
                  </a:lnTo>
                  <a:lnTo>
                    <a:pt x="324" y="180"/>
                  </a:lnTo>
                  <a:lnTo>
                    <a:pt x="323" y="181"/>
                  </a:lnTo>
                  <a:lnTo>
                    <a:pt x="323" y="183"/>
                  </a:lnTo>
                  <a:lnTo>
                    <a:pt x="306" y="183"/>
                  </a:lnTo>
                  <a:lnTo>
                    <a:pt x="305" y="181"/>
                  </a:lnTo>
                  <a:lnTo>
                    <a:pt x="304" y="180"/>
                  </a:lnTo>
                  <a:lnTo>
                    <a:pt x="303" y="179"/>
                  </a:lnTo>
                  <a:lnTo>
                    <a:pt x="301" y="179"/>
                  </a:lnTo>
                  <a:lnTo>
                    <a:pt x="300" y="179"/>
                  </a:lnTo>
                  <a:lnTo>
                    <a:pt x="298" y="180"/>
                  </a:lnTo>
                  <a:lnTo>
                    <a:pt x="297" y="181"/>
                  </a:lnTo>
                  <a:lnTo>
                    <a:pt x="297" y="183"/>
                  </a:lnTo>
                  <a:lnTo>
                    <a:pt x="278" y="183"/>
                  </a:lnTo>
                  <a:lnTo>
                    <a:pt x="278" y="181"/>
                  </a:lnTo>
                  <a:lnTo>
                    <a:pt x="277" y="180"/>
                  </a:lnTo>
                  <a:lnTo>
                    <a:pt x="276" y="179"/>
                  </a:lnTo>
                  <a:lnTo>
                    <a:pt x="274" y="179"/>
                  </a:lnTo>
                  <a:lnTo>
                    <a:pt x="272" y="179"/>
                  </a:lnTo>
                  <a:lnTo>
                    <a:pt x="271" y="180"/>
                  </a:lnTo>
                  <a:lnTo>
                    <a:pt x="270" y="181"/>
                  </a:lnTo>
                  <a:lnTo>
                    <a:pt x="269" y="183"/>
                  </a:lnTo>
                  <a:lnTo>
                    <a:pt x="254" y="183"/>
                  </a:lnTo>
                  <a:lnTo>
                    <a:pt x="254" y="181"/>
                  </a:lnTo>
                  <a:lnTo>
                    <a:pt x="253" y="180"/>
                  </a:lnTo>
                  <a:lnTo>
                    <a:pt x="251" y="179"/>
                  </a:lnTo>
                  <a:lnTo>
                    <a:pt x="249" y="179"/>
                  </a:lnTo>
                  <a:lnTo>
                    <a:pt x="248" y="179"/>
                  </a:lnTo>
                  <a:lnTo>
                    <a:pt x="246" y="180"/>
                  </a:lnTo>
                  <a:lnTo>
                    <a:pt x="245" y="181"/>
                  </a:lnTo>
                  <a:lnTo>
                    <a:pt x="245" y="183"/>
                  </a:lnTo>
                  <a:lnTo>
                    <a:pt x="211" y="183"/>
                  </a:lnTo>
                  <a:lnTo>
                    <a:pt x="210" y="181"/>
                  </a:lnTo>
                  <a:lnTo>
                    <a:pt x="209" y="180"/>
                  </a:lnTo>
                  <a:lnTo>
                    <a:pt x="208" y="179"/>
                  </a:lnTo>
                  <a:lnTo>
                    <a:pt x="206" y="179"/>
                  </a:lnTo>
                  <a:lnTo>
                    <a:pt x="205" y="179"/>
                  </a:lnTo>
                  <a:lnTo>
                    <a:pt x="203" y="180"/>
                  </a:lnTo>
                  <a:lnTo>
                    <a:pt x="202" y="181"/>
                  </a:lnTo>
                  <a:lnTo>
                    <a:pt x="202" y="183"/>
                  </a:lnTo>
                  <a:lnTo>
                    <a:pt x="184" y="183"/>
                  </a:lnTo>
                  <a:lnTo>
                    <a:pt x="183" y="181"/>
                  </a:lnTo>
                  <a:lnTo>
                    <a:pt x="182" y="180"/>
                  </a:lnTo>
                  <a:lnTo>
                    <a:pt x="181" y="179"/>
                  </a:lnTo>
                  <a:lnTo>
                    <a:pt x="179" y="179"/>
                  </a:lnTo>
                  <a:lnTo>
                    <a:pt x="178" y="179"/>
                  </a:lnTo>
                  <a:lnTo>
                    <a:pt x="176" y="180"/>
                  </a:lnTo>
                  <a:lnTo>
                    <a:pt x="175" y="181"/>
                  </a:lnTo>
                  <a:lnTo>
                    <a:pt x="175" y="183"/>
                  </a:lnTo>
                  <a:lnTo>
                    <a:pt x="150" y="183"/>
                  </a:lnTo>
                  <a:lnTo>
                    <a:pt x="150" y="181"/>
                  </a:lnTo>
                  <a:lnTo>
                    <a:pt x="149" y="180"/>
                  </a:lnTo>
                  <a:lnTo>
                    <a:pt x="148" y="179"/>
                  </a:lnTo>
                  <a:lnTo>
                    <a:pt x="146" y="179"/>
                  </a:lnTo>
                  <a:lnTo>
                    <a:pt x="144" y="179"/>
                  </a:lnTo>
                  <a:lnTo>
                    <a:pt x="143" y="180"/>
                  </a:lnTo>
                  <a:lnTo>
                    <a:pt x="142" y="181"/>
                  </a:lnTo>
                  <a:lnTo>
                    <a:pt x="141" y="183"/>
                  </a:lnTo>
                  <a:lnTo>
                    <a:pt x="116" y="183"/>
                  </a:lnTo>
                  <a:lnTo>
                    <a:pt x="116" y="181"/>
                  </a:lnTo>
                  <a:lnTo>
                    <a:pt x="115" y="180"/>
                  </a:lnTo>
                  <a:lnTo>
                    <a:pt x="113" y="179"/>
                  </a:lnTo>
                  <a:lnTo>
                    <a:pt x="112" y="179"/>
                  </a:lnTo>
                  <a:lnTo>
                    <a:pt x="110" y="179"/>
                  </a:lnTo>
                  <a:lnTo>
                    <a:pt x="109" y="180"/>
                  </a:lnTo>
                  <a:lnTo>
                    <a:pt x="108" y="181"/>
                  </a:lnTo>
                  <a:lnTo>
                    <a:pt x="107" y="183"/>
                  </a:lnTo>
                  <a:lnTo>
                    <a:pt x="90" y="183"/>
                  </a:lnTo>
                  <a:lnTo>
                    <a:pt x="90" y="181"/>
                  </a:lnTo>
                  <a:lnTo>
                    <a:pt x="89" y="180"/>
                  </a:lnTo>
                  <a:lnTo>
                    <a:pt x="87" y="179"/>
                  </a:lnTo>
                  <a:lnTo>
                    <a:pt x="86" y="179"/>
                  </a:lnTo>
                  <a:lnTo>
                    <a:pt x="84" y="179"/>
                  </a:lnTo>
                  <a:lnTo>
                    <a:pt x="82" y="180"/>
                  </a:lnTo>
                  <a:lnTo>
                    <a:pt x="81" y="181"/>
                  </a:lnTo>
                  <a:lnTo>
                    <a:pt x="81" y="183"/>
                  </a:lnTo>
                  <a:lnTo>
                    <a:pt x="29" y="183"/>
                  </a:lnTo>
                  <a:lnTo>
                    <a:pt x="28" y="181"/>
                  </a:lnTo>
                  <a:lnTo>
                    <a:pt x="28" y="180"/>
                  </a:lnTo>
                  <a:lnTo>
                    <a:pt x="26" y="179"/>
                  </a:lnTo>
                  <a:lnTo>
                    <a:pt x="24" y="179"/>
                  </a:lnTo>
                  <a:lnTo>
                    <a:pt x="23" y="179"/>
                  </a:lnTo>
                  <a:lnTo>
                    <a:pt x="21" y="180"/>
                  </a:lnTo>
                  <a:lnTo>
                    <a:pt x="20" y="181"/>
                  </a:lnTo>
                  <a:lnTo>
                    <a:pt x="20" y="183"/>
                  </a:lnTo>
                  <a:lnTo>
                    <a:pt x="0" y="183"/>
                  </a:lnTo>
                  <a:lnTo>
                    <a:pt x="0" y="484"/>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60" name="Freeform 970"/>
            <p:cNvSpPr>
              <a:spLocks/>
            </p:cNvSpPr>
            <p:nvPr/>
          </p:nvSpPr>
          <p:spPr bwMode="auto">
            <a:xfrm>
              <a:off x="4667" y="989"/>
              <a:ext cx="13" cy="10"/>
            </a:xfrm>
            <a:custGeom>
              <a:avLst/>
              <a:gdLst>
                <a:gd name="T0" fmla="*/ 2 w 13"/>
                <a:gd name="T1" fmla="*/ 0 h 10"/>
                <a:gd name="T2" fmla="*/ 13 w 13"/>
                <a:gd name="T3" fmla="*/ 5 h 10"/>
                <a:gd name="T4" fmla="*/ 2 w 13"/>
                <a:gd name="T5" fmla="*/ 10 h 10"/>
                <a:gd name="T6" fmla="*/ 0 w 13"/>
                <a:gd name="T7" fmla="*/ 7 h 10"/>
                <a:gd name="T8" fmla="*/ 0 w 13"/>
                <a:gd name="T9" fmla="*/ 5 h 10"/>
                <a:gd name="T10" fmla="*/ 0 w 13"/>
                <a:gd name="T11" fmla="*/ 3 h 10"/>
                <a:gd name="T12" fmla="*/ 2 w 13"/>
                <a:gd name="T13" fmla="*/ 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2" y="0"/>
                  </a:moveTo>
                  <a:lnTo>
                    <a:pt x="13" y="5"/>
                  </a:lnTo>
                  <a:lnTo>
                    <a:pt x="2" y="10"/>
                  </a:lnTo>
                  <a:lnTo>
                    <a:pt x="0" y="7"/>
                  </a:lnTo>
                  <a:lnTo>
                    <a:pt x="0" y="5"/>
                  </a:lnTo>
                  <a:lnTo>
                    <a:pt x="0" y="3"/>
                  </a:lnTo>
                  <a:lnTo>
                    <a:pt x="2"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61" name="Freeform 971"/>
            <p:cNvSpPr>
              <a:spLocks/>
            </p:cNvSpPr>
            <p:nvPr/>
          </p:nvSpPr>
          <p:spPr bwMode="auto">
            <a:xfrm>
              <a:off x="2058" y="1492"/>
              <a:ext cx="346" cy="187"/>
            </a:xfrm>
            <a:custGeom>
              <a:avLst/>
              <a:gdLst>
                <a:gd name="T0" fmla="*/ 326 w 346"/>
                <a:gd name="T1" fmla="*/ 0 h 187"/>
                <a:gd name="T2" fmla="*/ 261 w 346"/>
                <a:gd name="T3" fmla="*/ 187 h 187"/>
                <a:gd name="T4" fmla="*/ 260 w 346"/>
                <a:gd name="T5" fmla="*/ 184 h 187"/>
                <a:gd name="T6" fmla="*/ 257 w 346"/>
                <a:gd name="T7" fmla="*/ 183 h 187"/>
                <a:gd name="T8" fmla="*/ 253 w 346"/>
                <a:gd name="T9" fmla="*/ 184 h 187"/>
                <a:gd name="T10" fmla="*/ 252 w 346"/>
                <a:gd name="T11" fmla="*/ 187 h 187"/>
                <a:gd name="T12" fmla="*/ 230 w 346"/>
                <a:gd name="T13" fmla="*/ 185 h 187"/>
                <a:gd name="T14" fmla="*/ 227 w 346"/>
                <a:gd name="T15" fmla="*/ 183 h 187"/>
                <a:gd name="T16" fmla="*/ 224 w 346"/>
                <a:gd name="T17" fmla="*/ 183 h 187"/>
                <a:gd name="T18" fmla="*/ 221 w 346"/>
                <a:gd name="T19" fmla="*/ 185 h 187"/>
                <a:gd name="T20" fmla="*/ 215 w 346"/>
                <a:gd name="T21" fmla="*/ 187 h 187"/>
                <a:gd name="T22" fmla="*/ 214 w 346"/>
                <a:gd name="T23" fmla="*/ 184 h 187"/>
                <a:gd name="T24" fmla="*/ 211 w 346"/>
                <a:gd name="T25" fmla="*/ 183 h 187"/>
                <a:gd name="T26" fmla="*/ 208 w 346"/>
                <a:gd name="T27" fmla="*/ 184 h 187"/>
                <a:gd name="T28" fmla="*/ 206 w 346"/>
                <a:gd name="T29" fmla="*/ 187 h 187"/>
                <a:gd name="T30" fmla="*/ 149 w 346"/>
                <a:gd name="T31" fmla="*/ 185 h 187"/>
                <a:gd name="T32" fmla="*/ 147 w 346"/>
                <a:gd name="T33" fmla="*/ 183 h 187"/>
                <a:gd name="T34" fmla="*/ 143 w 346"/>
                <a:gd name="T35" fmla="*/ 183 h 187"/>
                <a:gd name="T36" fmla="*/ 141 w 346"/>
                <a:gd name="T37" fmla="*/ 185 h 187"/>
                <a:gd name="T38" fmla="*/ 138 w 346"/>
                <a:gd name="T39" fmla="*/ 187 h 187"/>
                <a:gd name="T40" fmla="*/ 137 w 346"/>
                <a:gd name="T41" fmla="*/ 184 h 187"/>
                <a:gd name="T42" fmla="*/ 133 w 346"/>
                <a:gd name="T43" fmla="*/ 183 h 187"/>
                <a:gd name="T44" fmla="*/ 130 w 346"/>
                <a:gd name="T45" fmla="*/ 184 h 187"/>
                <a:gd name="T46" fmla="*/ 129 w 346"/>
                <a:gd name="T47" fmla="*/ 187 h 187"/>
                <a:gd name="T48" fmla="*/ 121 w 346"/>
                <a:gd name="T49" fmla="*/ 185 h 187"/>
                <a:gd name="T50" fmla="*/ 119 w 346"/>
                <a:gd name="T51" fmla="*/ 183 h 187"/>
                <a:gd name="T52" fmla="*/ 116 w 346"/>
                <a:gd name="T53" fmla="*/ 183 h 187"/>
                <a:gd name="T54" fmla="*/ 113 w 346"/>
                <a:gd name="T55" fmla="*/ 185 h 187"/>
                <a:gd name="T56" fmla="*/ 98 w 346"/>
                <a:gd name="T57" fmla="*/ 187 h 187"/>
                <a:gd name="T58" fmla="*/ 97 w 346"/>
                <a:gd name="T59" fmla="*/ 183 h 187"/>
                <a:gd name="T60" fmla="*/ 94 w 346"/>
                <a:gd name="T61" fmla="*/ 181 h 187"/>
                <a:gd name="T62" fmla="*/ 89 w 346"/>
                <a:gd name="T63" fmla="*/ 180 h 187"/>
                <a:gd name="T64" fmla="*/ 85 w 346"/>
                <a:gd name="T65" fmla="*/ 182 h 187"/>
                <a:gd name="T66" fmla="*/ 82 w 346"/>
                <a:gd name="T67" fmla="*/ 185 h 187"/>
                <a:gd name="T68" fmla="*/ 78 w 346"/>
                <a:gd name="T69" fmla="*/ 187 h 187"/>
                <a:gd name="T70" fmla="*/ 76 w 346"/>
                <a:gd name="T71" fmla="*/ 183 h 187"/>
                <a:gd name="T72" fmla="*/ 72 w 346"/>
                <a:gd name="T73" fmla="*/ 180 h 187"/>
                <a:gd name="T74" fmla="*/ 68 w 346"/>
                <a:gd name="T75" fmla="*/ 180 h 187"/>
                <a:gd name="T76" fmla="*/ 63 w 346"/>
                <a:gd name="T77" fmla="*/ 182 h 187"/>
                <a:gd name="T78" fmla="*/ 61 w 346"/>
                <a:gd name="T79" fmla="*/ 185 h 187"/>
                <a:gd name="T80" fmla="*/ 58 w 346"/>
                <a:gd name="T81" fmla="*/ 187 h 187"/>
                <a:gd name="T82" fmla="*/ 57 w 346"/>
                <a:gd name="T83" fmla="*/ 184 h 187"/>
                <a:gd name="T84" fmla="*/ 54 w 346"/>
                <a:gd name="T85" fmla="*/ 183 h 187"/>
                <a:gd name="T86" fmla="*/ 51 w 346"/>
                <a:gd name="T87" fmla="*/ 184 h 187"/>
                <a:gd name="T88" fmla="*/ 50 w 346"/>
                <a:gd name="T89" fmla="*/ 187 h 187"/>
                <a:gd name="T90" fmla="*/ 49 w 346"/>
                <a:gd name="T91" fmla="*/ 185 h 187"/>
                <a:gd name="T92" fmla="*/ 46 w 346"/>
                <a:gd name="T93" fmla="*/ 183 h 187"/>
                <a:gd name="T94" fmla="*/ 43 w 346"/>
                <a:gd name="T95" fmla="*/ 183 h 187"/>
                <a:gd name="T96" fmla="*/ 40 w 346"/>
                <a:gd name="T97" fmla="*/ 185 h 187"/>
                <a:gd name="T98" fmla="*/ 38 w 346"/>
                <a:gd name="T99" fmla="*/ 187 h 187"/>
                <a:gd name="T100" fmla="*/ 36 w 346"/>
                <a:gd name="T101" fmla="*/ 184 h 187"/>
                <a:gd name="T102" fmla="*/ 33 w 346"/>
                <a:gd name="T103" fmla="*/ 183 h 187"/>
                <a:gd name="T104" fmla="*/ 30 w 346"/>
                <a:gd name="T105" fmla="*/ 184 h 187"/>
                <a:gd name="T106" fmla="*/ 29 w 346"/>
                <a:gd name="T107" fmla="*/ 187 h 187"/>
                <a:gd name="T108" fmla="*/ 18 w 346"/>
                <a:gd name="T109" fmla="*/ 185 h 187"/>
                <a:gd name="T110" fmla="*/ 15 w 346"/>
                <a:gd name="T111" fmla="*/ 183 h 187"/>
                <a:gd name="T112" fmla="*/ 12 w 346"/>
                <a:gd name="T113" fmla="*/ 183 h 187"/>
                <a:gd name="T114" fmla="*/ 9 w 346"/>
                <a:gd name="T115" fmla="*/ 185 h 187"/>
                <a:gd name="T116" fmla="*/ 0 w 346"/>
                <a:gd name="T117" fmla="*/ 187 h 18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46"/>
                <a:gd name="T178" fmla="*/ 0 h 187"/>
                <a:gd name="T179" fmla="*/ 346 w 346"/>
                <a:gd name="T180" fmla="*/ 187 h 18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46" h="187">
                  <a:moveTo>
                    <a:pt x="346" y="0"/>
                  </a:moveTo>
                  <a:lnTo>
                    <a:pt x="326" y="0"/>
                  </a:lnTo>
                  <a:lnTo>
                    <a:pt x="326" y="187"/>
                  </a:lnTo>
                  <a:lnTo>
                    <a:pt x="261" y="187"/>
                  </a:lnTo>
                  <a:lnTo>
                    <a:pt x="261" y="185"/>
                  </a:lnTo>
                  <a:lnTo>
                    <a:pt x="260" y="184"/>
                  </a:lnTo>
                  <a:lnTo>
                    <a:pt x="258" y="183"/>
                  </a:lnTo>
                  <a:lnTo>
                    <a:pt x="257" y="183"/>
                  </a:lnTo>
                  <a:lnTo>
                    <a:pt x="255" y="183"/>
                  </a:lnTo>
                  <a:lnTo>
                    <a:pt x="253" y="184"/>
                  </a:lnTo>
                  <a:lnTo>
                    <a:pt x="252" y="185"/>
                  </a:lnTo>
                  <a:lnTo>
                    <a:pt x="252" y="187"/>
                  </a:lnTo>
                  <a:lnTo>
                    <a:pt x="230" y="187"/>
                  </a:lnTo>
                  <a:lnTo>
                    <a:pt x="230" y="185"/>
                  </a:lnTo>
                  <a:lnTo>
                    <a:pt x="229" y="184"/>
                  </a:lnTo>
                  <a:lnTo>
                    <a:pt x="227" y="183"/>
                  </a:lnTo>
                  <a:lnTo>
                    <a:pt x="225" y="183"/>
                  </a:lnTo>
                  <a:lnTo>
                    <a:pt x="224" y="183"/>
                  </a:lnTo>
                  <a:lnTo>
                    <a:pt x="222" y="184"/>
                  </a:lnTo>
                  <a:lnTo>
                    <a:pt x="221" y="185"/>
                  </a:lnTo>
                  <a:lnTo>
                    <a:pt x="221" y="187"/>
                  </a:lnTo>
                  <a:lnTo>
                    <a:pt x="215" y="187"/>
                  </a:lnTo>
                  <a:lnTo>
                    <a:pt x="215" y="185"/>
                  </a:lnTo>
                  <a:lnTo>
                    <a:pt x="214" y="184"/>
                  </a:lnTo>
                  <a:lnTo>
                    <a:pt x="213" y="183"/>
                  </a:lnTo>
                  <a:lnTo>
                    <a:pt x="211" y="183"/>
                  </a:lnTo>
                  <a:lnTo>
                    <a:pt x="209" y="183"/>
                  </a:lnTo>
                  <a:lnTo>
                    <a:pt x="208" y="184"/>
                  </a:lnTo>
                  <a:lnTo>
                    <a:pt x="207" y="185"/>
                  </a:lnTo>
                  <a:lnTo>
                    <a:pt x="206" y="187"/>
                  </a:lnTo>
                  <a:lnTo>
                    <a:pt x="150" y="187"/>
                  </a:lnTo>
                  <a:lnTo>
                    <a:pt x="149" y="185"/>
                  </a:lnTo>
                  <a:lnTo>
                    <a:pt x="148" y="184"/>
                  </a:lnTo>
                  <a:lnTo>
                    <a:pt x="147" y="183"/>
                  </a:lnTo>
                  <a:lnTo>
                    <a:pt x="145" y="183"/>
                  </a:lnTo>
                  <a:lnTo>
                    <a:pt x="143" y="183"/>
                  </a:lnTo>
                  <a:lnTo>
                    <a:pt x="142" y="184"/>
                  </a:lnTo>
                  <a:lnTo>
                    <a:pt x="141" y="185"/>
                  </a:lnTo>
                  <a:lnTo>
                    <a:pt x="141" y="187"/>
                  </a:lnTo>
                  <a:lnTo>
                    <a:pt x="138" y="187"/>
                  </a:lnTo>
                  <a:lnTo>
                    <a:pt x="137" y="185"/>
                  </a:lnTo>
                  <a:lnTo>
                    <a:pt x="137" y="184"/>
                  </a:lnTo>
                  <a:lnTo>
                    <a:pt x="135" y="183"/>
                  </a:lnTo>
                  <a:lnTo>
                    <a:pt x="133" y="183"/>
                  </a:lnTo>
                  <a:lnTo>
                    <a:pt x="132" y="183"/>
                  </a:lnTo>
                  <a:lnTo>
                    <a:pt x="130" y="184"/>
                  </a:lnTo>
                  <a:lnTo>
                    <a:pt x="129" y="185"/>
                  </a:lnTo>
                  <a:lnTo>
                    <a:pt x="129" y="187"/>
                  </a:lnTo>
                  <a:lnTo>
                    <a:pt x="122" y="187"/>
                  </a:lnTo>
                  <a:lnTo>
                    <a:pt x="121" y="185"/>
                  </a:lnTo>
                  <a:lnTo>
                    <a:pt x="121" y="184"/>
                  </a:lnTo>
                  <a:lnTo>
                    <a:pt x="119" y="183"/>
                  </a:lnTo>
                  <a:lnTo>
                    <a:pt x="117" y="183"/>
                  </a:lnTo>
                  <a:lnTo>
                    <a:pt x="116" y="183"/>
                  </a:lnTo>
                  <a:lnTo>
                    <a:pt x="114" y="184"/>
                  </a:lnTo>
                  <a:lnTo>
                    <a:pt x="113" y="185"/>
                  </a:lnTo>
                  <a:lnTo>
                    <a:pt x="113" y="187"/>
                  </a:lnTo>
                  <a:lnTo>
                    <a:pt x="98" y="187"/>
                  </a:lnTo>
                  <a:lnTo>
                    <a:pt x="98" y="185"/>
                  </a:lnTo>
                  <a:lnTo>
                    <a:pt x="97" y="183"/>
                  </a:lnTo>
                  <a:lnTo>
                    <a:pt x="96" y="182"/>
                  </a:lnTo>
                  <a:lnTo>
                    <a:pt x="94" y="181"/>
                  </a:lnTo>
                  <a:lnTo>
                    <a:pt x="91" y="180"/>
                  </a:lnTo>
                  <a:lnTo>
                    <a:pt x="89" y="180"/>
                  </a:lnTo>
                  <a:lnTo>
                    <a:pt x="87" y="181"/>
                  </a:lnTo>
                  <a:lnTo>
                    <a:pt x="85" y="182"/>
                  </a:lnTo>
                  <a:lnTo>
                    <a:pt x="83" y="183"/>
                  </a:lnTo>
                  <a:lnTo>
                    <a:pt x="82" y="185"/>
                  </a:lnTo>
                  <a:lnTo>
                    <a:pt x="82" y="187"/>
                  </a:lnTo>
                  <a:lnTo>
                    <a:pt x="78" y="187"/>
                  </a:lnTo>
                  <a:lnTo>
                    <a:pt x="77" y="185"/>
                  </a:lnTo>
                  <a:lnTo>
                    <a:pt x="76" y="183"/>
                  </a:lnTo>
                  <a:lnTo>
                    <a:pt x="75" y="182"/>
                  </a:lnTo>
                  <a:lnTo>
                    <a:pt x="72" y="180"/>
                  </a:lnTo>
                  <a:lnTo>
                    <a:pt x="70" y="180"/>
                  </a:lnTo>
                  <a:lnTo>
                    <a:pt x="68" y="180"/>
                  </a:lnTo>
                  <a:lnTo>
                    <a:pt x="65" y="180"/>
                  </a:lnTo>
                  <a:lnTo>
                    <a:pt x="63" y="182"/>
                  </a:lnTo>
                  <a:lnTo>
                    <a:pt x="62" y="183"/>
                  </a:lnTo>
                  <a:lnTo>
                    <a:pt x="61" y="185"/>
                  </a:lnTo>
                  <a:lnTo>
                    <a:pt x="60" y="187"/>
                  </a:lnTo>
                  <a:lnTo>
                    <a:pt x="58" y="187"/>
                  </a:lnTo>
                  <a:lnTo>
                    <a:pt x="58" y="185"/>
                  </a:lnTo>
                  <a:lnTo>
                    <a:pt x="57" y="184"/>
                  </a:lnTo>
                  <a:lnTo>
                    <a:pt x="56" y="183"/>
                  </a:lnTo>
                  <a:lnTo>
                    <a:pt x="54" y="183"/>
                  </a:lnTo>
                  <a:lnTo>
                    <a:pt x="52" y="183"/>
                  </a:lnTo>
                  <a:lnTo>
                    <a:pt x="51" y="184"/>
                  </a:lnTo>
                  <a:lnTo>
                    <a:pt x="50" y="185"/>
                  </a:lnTo>
                  <a:lnTo>
                    <a:pt x="50" y="187"/>
                  </a:lnTo>
                  <a:lnTo>
                    <a:pt x="49" y="187"/>
                  </a:lnTo>
                  <a:lnTo>
                    <a:pt x="49" y="185"/>
                  </a:lnTo>
                  <a:lnTo>
                    <a:pt x="48" y="184"/>
                  </a:lnTo>
                  <a:lnTo>
                    <a:pt x="46" y="183"/>
                  </a:lnTo>
                  <a:lnTo>
                    <a:pt x="44" y="183"/>
                  </a:lnTo>
                  <a:lnTo>
                    <a:pt x="43" y="183"/>
                  </a:lnTo>
                  <a:lnTo>
                    <a:pt x="41" y="184"/>
                  </a:lnTo>
                  <a:lnTo>
                    <a:pt x="40" y="185"/>
                  </a:lnTo>
                  <a:lnTo>
                    <a:pt x="40" y="187"/>
                  </a:lnTo>
                  <a:lnTo>
                    <a:pt x="38" y="187"/>
                  </a:lnTo>
                  <a:lnTo>
                    <a:pt x="38" y="185"/>
                  </a:lnTo>
                  <a:lnTo>
                    <a:pt x="36" y="184"/>
                  </a:lnTo>
                  <a:lnTo>
                    <a:pt x="35" y="183"/>
                  </a:lnTo>
                  <a:lnTo>
                    <a:pt x="33" y="183"/>
                  </a:lnTo>
                  <a:lnTo>
                    <a:pt x="32" y="183"/>
                  </a:lnTo>
                  <a:lnTo>
                    <a:pt x="30" y="184"/>
                  </a:lnTo>
                  <a:lnTo>
                    <a:pt x="29" y="185"/>
                  </a:lnTo>
                  <a:lnTo>
                    <a:pt x="29" y="187"/>
                  </a:lnTo>
                  <a:lnTo>
                    <a:pt x="18" y="187"/>
                  </a:lnTo>
                  <a:lnTo>
                    <a:pt x="18" y="185"/>
                  </a:lnTo>
                  <a:lnTo>
                    <a:pt x="17" y="184"/>
                  </a:lnTo>
                  <a:lnTo>
                    <a:pt x="15" y="183"/>
                  </a:lnTo>
                  <a:lnTo>
                    <a:pt x="13" y="183"/>
                  </a:lnTo>
                  <a:lnTo>
                    <a:pt x="12" y="183"/>
                  </a:lnTo>
                  <a:lnTo>
                    <a:pt x="10" y="184"/>
                  </a:lnTo>
                  <a:lnTo>
                    <a:pt x="9" y="185"/>
                  </a:lnTo>
                  <a:lnTo>
                    <a:pt x="9" y="187"/>
                  </a:lnTo>
                  <a:lnTo>
                    <a:pt x="0" y="187"/>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62" name="Freeform 972"/>
            <p:cNvSpPr>
              <a:spLocks/>
            </p:cNvSpPr>
            <p:nvPr/>
          </p:nvSpPr>
          <p:spPr bwMode="auto">
            <a:xfrm>
              <a:off x="2046" y="1674"/>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63" name="Freeform 973"/>
            <p:cNvSpPr>
              <a:spLocks/>
            </p:cNvSpPr>
            <p:nvPr/>
          </p:nvSpPr>
          <p:spPr bwMode="auto">
            <a:xfrm>
              <a:off x="1703" y="1598"/>
              <a:ext cx="701" cy="932"/>
            </a:xfrm>
            <a:custGeom>
              <a:avLst/>
              <a:gdLst>
                <a:gd name="T0" fmla="*/ 685 w 701"/>
                <a:gd name="T1" fmla="*/ 5 h 932"/>
                <a:gd name="T2" fmla="*/ 681 w 701"/>
                <a:gd name="T3" fmla="*/ 3 h 932"/>
                <a:gd name="T4" fmla="*/ 677 w 701"/>
                <a:gd name="T5" fmla="*/ 5 h 932"/>
                <a:gd name="T6" fmla="*/ 616 w 701"/>
                <a:gd name="T7" fmla="*/ 5 h 932"/>
                <a:gd name="T8" fmla="*/ 612 w 701"/>
                <a:gd name="T9" fmla="*/ 3 h 932"/>
                <a:gd name="T10" fmla="*/ 607 w 701"/>
                <a:gd name="T11" fmla="*/ 5 h 932"/>
                <a:gd name="T12" fmla="*/ 585 w 701"/>
                <a:gd name="T13" fmla="*/ 5 h 932"/>
                <a:gd name="T14" fmla="*/ 580 w 701"/>
                <a:gd name="T15" fmla="*/ 3 h 932"/>
                <a:gd name="T16" fmla="*/ 576 w 701"/>
                <a:gd name="T17" fmla="*/ 5 h 932"/>
                <a:gd name="T18" fmla="*/ 570 w 701"/>
                <a:gd name="T19" fmla="*/ 5 h 932"/>
                <a:gd name="T20" fmla="*/ 566 w 701"/>
                <a:gd name="T21" fmla="*/ 3 h 932"/>
                <a:gd name="T22" fmla="*/ 562 w 701"/>
                <a:gd name="T23" fmla="*/ 5 h 932"/>
                <a:gd name="T24" fmla="*/ 504 w 701"/>
                <a:gd name="T25" fmla="*/ 5 h 932"/>
                <a:gd name="T26" fmla="*/ 500 w 701"/>
                <a:gd name="T27" fmla="*/ 3 h 932"/>
                <a:gd name="T28" fmla="*/ 496 w 701"/>
                <a:gd name="T29" fmla="*/ 5 h 932"/>
                <a:gd name="T30" fmla="*/ 476 w 701"/>
                <a:gd name="T31" fmla="*/ 5 h 932"/>
                <a:gd name="T32" fmla="*/ 472 w 701"/>
                <a:gd name="T33" fmla="*/ 3 h 932"/>
                <a:gd name="T34" fmla="*/ 468 w 701"/>
                <a:gd name="T35" fmla="*/ 5 h 932"/>
                <a:gd name="T36" fmla="*/ 453 w 701"/>
                <a:gd name="T37" fmla="*/ 5 h 932"/>
                <a:gd name="T38" fmla="*/ 449 w 701"/>
                <a:gd name="T39" fmla="*/ 1 h 932"/>
                <a:gd name="T40" fmla="*/ 442 w 701"/>
                <a:gd name="T41" fmla="*/ 1 h 932"/>
                <a:gd name="T42" fmla="*/ 437 w 701"/>
                <a:gd name="T43" fmla="*/ 5 h 932"/>
                <a:gd name="T44" fmla="*/ 424 w 701"/>
                <a:gd name="T45" fmla="*/ 5 h 932"/>
                <a:gd name="T46" fmla="*/ 420 w 701"/>
                <a:gd name="T47" fmla="*/ 3 h 932"/>
                <a:gd name="T48" fmla="*/ 416 w 701"/>
                <a:gd name="T49" fmla="*/ 5 h 932"/>
                <a:gd name="T50" fmla="*/ 409 w 701"/>
                <a:gd name="T51" fmla="*/ 932 h 932"/>
                <a:gd name="T52" fmla="*/ 403 w 701"/>
                <a:gd name="T53" fmla="*/ 930 h 932"/>
                <a:gd name="T54" fmla="*/ 398 w 701"/>
                <a:gd name="T55" fmla="*/ 929 h 932"/>
                <a:gd name="T56" fmla="*/ 395 w 701"/>
                <a:gd name="T57" fmla="*/ 932 h 932"/>
                <a:gd name="T58" fmla="*/ 360 w 701"/>
                <a:gd name="T59" fmla="*/ 930 h 932"/>
                <a:gd name="T60" fmla="*/ 355 w 701"/>
                <a:gd name="T61" fmla="*/ 929 h 932"/>
                <a:gd name="T62" fmla="*/ 352 w 701"/>
                <a:gd name="T63" fmla="*/ 932 h 932"/>
                <a:gd name="T64" fmla="*/ 346 w 701"/>
                <a:gd name="T65" fmla="*/ 929 h 932"/>
                <a:gd name="T66" fmla="*/ 341 w 701"/>
                <a:gd name="T67" fmla="*/ 926 h 932"/>
                <a:gd name="T68" fmla="*/ 335 w 701"/>
                <a:gd name="T69" fmla="*/ 927 h 932"/>
                <a:gd name="T70" fmla="*/ 332 w 701"/>
                <a:gd name="T71" fmla="*/ 932 h 932"/>
                <a:gd name="T72" fmla="*/ 306 w 701"/>
                <a:gd name="T73" fmla="*/ 930 h 932"/>
                <a:gd name="T74" fmla="*/ 301 w 701"/>
                <a:gd name="T75" fmla="*/ 929 h 932"/>
                <a:gd name="T76" fmla="*/ 298 w 701"/>
                <a:gd name="T77" fmla="*/ 932 h 932"/>
                <a:gd name="T78" fmla="*/ 262 w 701"/>
                <a:gd name="T79" fmla="*/ 930 h 932"/>
                <a:gd name="T80" fmla="*/ 257 w 701"/>
                <a:gd name="T81" fmla="*/ 929 h 932"/>
                <a:gd name="T82" fmla="*/ 254 w 701"/>
                <a:gd name="T83" fmla="*/ 932 h 932"/>
                <a:gd name="T84" fmla="*/ 218 w 701"/>
                <a:gd name="T85" fmla="*/ 930 h 932"/>
                <a:gd name="T86" fmla="*/ 213 w 701"/>
                <a:gd name="T87" fmla="*/ 929 h 932"/>
                <a:gd name="T88" fmla="*/ 210 w 701"/>
                <a:gd name="T89" fmla="*/ 932 h 932"/>
                <a:gd name="T90" fmla="*/ 189 w 701"/>
                <a:gd name="T91" fmla="*/ 930 h 932"/>
                <a:gd name="T92" fmla="*/ 184 w 701"/>
                <a:gd name="T93" fmla="*/ 929 h 932"/>
                <a:gd name="T94" fmla="*/ 181 w 701"/>
                <a:gd name="T95" fmla="*/ 932 h 932"/>
                <a:gd name="T96" fmla="*/ 171 w 701"/>
                <a:gd name="T97" fmla="*/ 930 h 932"/>
                <a:gd name="T98" fmla="*/ 166 w 701"/>
                <a:gd name="T99" fmla="*/ 929 h 932"/>
                <a:gd name="T100" fmla="*/ 163 w 701"/>
                <a:gd name="T101" fmla="*/ 932 h 932"/>
                <a:gd name="T102" fmla="*/ 109 w 701"/>
                <a:gd name="T103" fmla="*/ 930 h 932"/>
                <a:gd name="T104" fmla="*/ 104 w 701"/>
                <a:gd name="T105" fmla="*/ 929 h 932"/>
                <a:gd name="T106" fmla="*/ 101 w 701"/>
                <a:gd name="T107" fmla="*/ 932 h 932"/>
                <a:gd name="T108" fmla="*/ 56 w 701"/>
                <a:gd name="T109" fmla="*/ 930 h 932"/>
                <a:gd name="T110" fmla="*/ 51 w 701"/>
                <a:gd name="T111" fmla="*/ 929 h 932"/>
                <a:gd name="T112" fmla="*/ 48 w 701"/>
                <a:gd name="T113" fmla="*/ 932 h 932"/>
                <a:gd name="T114" fmla="*/ 19 w 701"/>
                <a:gd name="T115" fmla="*/ 930 h 932"/>
                <a:gd name="T116" fmla="*/ 14 w 701"/>
                <a:gd name="T117" fmla="*/ 929 h 932"/>
                <a:gd name="T118" fmla="*/ 11 w 701"/>
                <a:gd name="T119" fmla="*/ 932 h 93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01"/>
                <a:gd name="T181" fmla="*/ 0 h 932"/>
                <a:gd name="T182" fmla="*/ 701 w 701"/>
                <a:gd name="T183" fmla="*/ 932 h 93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01" h="932">
                  <a:moveTo>
                    <a:pt x="701" y="6"/>
                  </a:moveTo>
                  <a:lnTo>
                    <a:pt x="685" y="6"/>
                  </a:lnTo>
                  <a:lnTo>
                    <a:pt x="685" y="5"/>
                  </a:lnTo>
                  <a:lnTo>
                    <a:pt x="684" y="4"/>
                  </a:lnTo>
                  <a:lnTo>
                    <a:pt x="683" y="3"/>
                  </a:lnTo>
                  <a:lnTo>
                    <a:pt x="681" y="3"/>
                  </a:lnTo>
                  <a:lnTo>
                    <a:pt x="679" y="3"/>
                  </a:lnTo>
                  <a:lnTo>
                    <a:pt x="678" y="4"/>
                  </a:lnTo>
                  <a:lnTo>
                    <a:pt x="677" y="5"/>
                  </a:lnTo>
                  <a:lnTo>
                    <a:pt x="676" y="6"/>
                  </a:lnTo>
                  <a:lnTo>
                    <a:pt x="616" y="6"/>
                  </a:lnTo>
                  <a:lnTo>
                    <a:pt x="616" y="5"/>
                  </a:lnTo>
                  <a:lnTo>
                    <a:pt x="615" y="4"/>
                  </a:lnTo>
                  <a:lnTo>
                    <a:pt x="613" y="3"/>
                  </a:lnTo>
                  <a:lnTo>
                    <a:pt x="612" y="3"/>
                  </a:lnTo>
                  <a:lnTo>
                    <a:pt x="610" y="3"/>
                  </a:lnTo>
                  <a:lnTo>
                    <a:pt x="608" y="4"/>
                  </a:lnTo>
                  <a:lnTo>
                    <a:pt x="607" y="5"/>
                  </a:lnTo>
                  <a:lnTo>
                    <a:pt x="607" y="6"/>
                  </a:lnTo>
                  <a:lnTo>
                    <a:pt x="585" y="6"/>
                  </a:lnTo>
                  <a:lnTo>
                    <a:pt x="585" y="5"/>
                  </a:lnTo>
                  <a:lnTo>
                    <a:pt x="584" y="4"/>
                  </a:lnTo>
                  <a:lnTo>
                    <a:pt x="582" y="3"/>
                  </a:lnTo>
                  <a:lnTo>
                    <a:pt x="580" y="3"/>
                  </a:lnTo>
                  <a:lnTo>
                    <a:pt x="579" y="3"/>
                  </a:lnTo>
                  <a:lnTo>
                    <a:pt x="577" y="4"/>
                  </a:lnTo>
                  <a:lnTo>
                    <a:pt x="576" y="5"/>
                  </a:lnTo>
                  <a:lnTo>
                    <a:pt x="576" y="6"/>
                  </a:lnTo>
                  <a:lnTo>
                    <a:pt x="570" y="6"/>
                  </a:lnTo>
                  <a:lnTo>
                    <a:pt x="570" y="5"/>
                  </a:lnTo>
                  <a:lnTo>
                    <a:pt x="569" y="4"/>
                  </a:lnTo>
                  <a:lnTo>
                    <a:pt x="568" y="3"/>
                  </a:lnTo>
                  <a:lnTo>
                    <a:pt x="566" y="3"/>
                  </a:lnTo>
                  <a:lnTo>
                    <a:pt x="564" y="3"/>
                  </a:lnTo>
                  <a:lnTo>
                    <a:pt x="563" y="4"/>
                  </a:lnTo>
                  <a:lnTo>
                    <a:pt x="562" y="5"/>
                  </a:lnTo>
                  <a:lnTo>
                    <a:pt x="561" y="6"/>
                  </a:lnTo>
                  <a:lnTo>
                    <a:pt x="505" y="6"/>
                  </a:lnTo>
                  <a:lnTo>
                    <a:pt x="504" y="5"/>
                  </a:lnTo>
                  <a:lnTo>
                    <a:pt x="503" y="4"/>
                  </a:lnTo>
                  <a:lnTo>
                    <a:pt x="502" y="3"/>
                  </a:lnTo>
                  <a:lnTo>
                    <a:pt x="500" y="3"/>
                  </a:lnTo>
                  <a:lnTo>
                    <a:pt x="498" y="3"/>
                  </a:lnTo>
                  <a:lnTo>
                    <a:pt x="497" y="4"/>
                  </a:lnTo>
                  <a:lnTo>
                    <a:pt x="496" y="5"/>
                  </a:lnTo>
                  <a:lnTo>
                    <a:pt x="496" y="6"/>
                  </a:lnTo>
                  <a:lnTo>
                    <a:pt x="477" y="6"/>
                  </a:lnTo>
                  <a:lnTo>
                    <a:pt x="476" y="5"/>
                  </a:lnTo>
                  <a:lnTo>
                    <a:pt x="476" y="4"/>
                  </a:lnTo>
                  <a:lnTo>
                    <a:pt x="474" y="3"/>
                  </a:lnTo>
                  <a:lnTo>
                    <a:pt x="472" y="3"/>
                  </a:lnTo>
                  <a:lnTo>
                    <a:pt x="471" y="3"/>
                  </a:lnTo>
                  <a:lnTo>
                    <a:pt x="469" y="4"/>
                  </a:lnTo>
                  <a:lnTo>
                    <a:pt x="468" y="5"/>
                  </a:lnTo>
                  <a:lnTo>
                    <a:pt x="468" y="6"/>
                  </a:lnTo>
                  <a:lnTo>
                    <a:pt x="453" y="6"/>
                  </a:lnTo>
                  <a:lnTo>
                    <a:pt x="453" y="5"/>
                  </a:lnTo>
                  <a:lnTo>
                    <a:pt x="452" y="3"/>
                  </a:lnTo>
                  <a:lnTo>
                    <a:pt x="451" y="2"/>
                  </a:lnTo>
                  <a:lnTo>
                    <a:pt x="449" y="1"/>
                  </a:lnTo>
                  <a:lnTo>
                    <a:pt x="446" y="0"/>
                  </a:lnTo>
                  <a:lnTo>
                    <a:pt x="444" y="0"/>
                  </a:lnTo>
                  <a:lnTo>
                    <a:pt x="442" y="1"/>
                  </a:lnTo>
                  <a:lnTo>
                    <a:pt x="440" y="2"/>
                  </a:lnTo>
                  <a:lnTo>
                    <a:pt x="438" y="3"/>
                  </a:lnTo>
                  <a:lnTo>
                    <a:pt x="437" y="5"/>
                  </a:lnTo>
                  <a:lnTo>
                    <a:pt x="437" y="6"/>
                  </a:lnTo>
                  <a:lnTo>
                    <a:pt x="424" y="6"/>
                  </a:lnTo>
                  <a:lnTo>
                    <a:pt x="424" y="5"/>
                  </a:lnTo>
                  <a:lnTo>
                    <a:pt x="423" y="4"/>
                  </a:lnTo>
                  <a:lnTo>
                    <a:pt x="421" y="3"/>
                  </a:lnTo>
                  <a:lnTo>
                    <a:pt x="420" y="3"/>
                  </a:lnTo>
                  <a:lnTo>
                    <a:pt x="418" y="3"/>
                  </a:lnTo>
                  <a:lnTo>
                    <a:pt x="416" y="4"/>
                  </a:lnTo>
                  <a:lnTo>
                    <a:pt x="416" y="5"/>
                  </a:lnTo>
                  <a:lnTo>
                    <a:pt x="415" y="6"/>
                  </a:lnTo>
                  <a:lnTo>
                    <a:pt x="409" y="6"/>
                  </a:lnTo>
                  <a:lnTo>
                    <a:pt x="409" y="932"/>
                  </a:lnTo>
                  <a:lnTo>
                    <a:pt x="404" y="932"/>
                  </a:lnTo>
                  <a:lnTo>
                    <a:pt x="404" y="931"/>
                  </a:lnTo>
                  <a:lnTo>
                    <a:pt x="403" y="930"/>
                  </a:lnTo>
                  <a:lnTo>
                    <a:pt x="401" y="929"/>
                  </a:lnTo>
                  <a:lnTo>
                    <a:pt x="399" y="928"/>
                  </a:lnTo>
                  <a:lnTo>
                    <a:pt x="398" y="929"/>
                  </a:lnTo>
                  <a:lnTo>
                    <a:pt x="396" y="930"/>
                  </a:lnTo>
                  <a:lnTo>
                    <a:pt x="395" y="931"/>
                  </a:lnTo>
                  <a:lnTo>
                    <a:pt x="395" y="932"/>
                  </a:lnTo>
                  <a:lnTo>
                    <a:pt x="361" y="932"/>
                  </a:lnTo>
                  <a:lnTo>
                    <a:pt x="361" y="931"/>
                  </a:lnTo>
                  <a:lnTo>
                    <a:pt x="360" y="930"/>
                  </a:lnTo>
                  <a:lnTo>
                    <a:pt x="358" y="929"/>
                  </a:lnTo>
                  <a:lnTo>
                    <a:pt x="357" y="928"/>
                  </a:lnTo>
                  <a:lnTo>
                    <a:pt x="355" y="929"/>
                  </a:lnTo>
                  <a:lnTo>
                    <a:pt x="353" y="930"/>
                  </a:lnTo>
                  <a:lnTo>
                    <a:pt x="353" y="931"/>
                  </a:lnTo>
                  <a:lnTo>
                    <a:pt x="352" y="932"/>
                  </a:lnTo>
                  <a:lnTo>
                    <a:pt x="348" y="932"/>
                  </a:lnTo>
                  <a:lnTo>
                    <a:pt x="347" y="930"/>
                  </a:lnTo>
                  <a:lnTo>
                    <a:pt x="346" y="929"/>
                  </a:lnTo>
                  <a:lnTo>
                    <a:pt x="345" y="927"/>
                  </a:lnTo>
                  <a:lnTo>
                    <a:pt x="343" y="926"/>
                  </a:lnTo>
                  <a:lnTo>
                    <a:pt x="341" y="926"/>
                  </a:lnTo>
                  <a:lnTo>
                    <a:pt x="339" y="926"/>
                  </a:lnTo>
                  <a:lnTo>
                    <a:pt x="337" y="926"/>
                  </a:lnTo>
                  <a:lnTo>
                    <a:pt x="335" y="927"/>
                  </a:lnTo>
                  <a:lnTo>
                    <a:pt x="333" y="929"/>
                  </a:lnTo>
                  <a:lnTo>
                    <a:pt x="332" y="930"/>
                  </a:lnTo>
                  <a:lnTo>
                    <a:pt x="332" y="932"/>
                  </a:lnTo>
                  <a:lnTo>
                    <a:pt x="307" y="932"/>
                  </a:lnTo>
                  <a:lnTo>
                    <a:pt x="307" y="931"/>
                  </a:lnTo>
                  <a:lnTo>
                    <a:pt x="306" y="930"/>
                  </a:lnTo>
                  <a:lnTo>
                    <a:pt x="304" y="929"/>
                  </a:lnTo>
                  <a:lnTo>
                    <a:pt x="303" y="928"/>
                  </a:lnTo>
                  <a:lnTo>
                    <a:pt x="301" y="929"/>
                  </a:lnTo>
                  <a:lnTo>
                    <a:pt x="299" y="930"/>
                  </a:lnTo>
                  <a:lnTo>
                    <a:pt x="298" y="931"/>
                  </a:lnTo>
                  <a:lnTo>
                    <a:pt x="298" y="932"/>
                  </a:lnTo>
                  <a:lnTo>
                    <a:pt x="263" y="932"/>
                  </a:lnTo>
                  <a:lnTo>
                    <a:pt x="263" y="931"/>
                  </a:lnTo>
                  <a:lnTo>
                    <a:pt x="262" y="930"/>
                  </a:lnTo>
                  <a:lnTo>
                    <a:pt x="260" y="929"/>
                  </a:lnTo>
                  <a:lnTo>
                    <a:pt x="259" y="928"/>
                  </a:lnTo>
                  <a:lnTo>
                    <a:pt x="257" y="929"/>
                  </a:lnTo>
                  <a:lnTo>
                    <a:pt x="256" y="930"/>
                  </a:lnTo>
                  <a:lnTo>
                    <a:pt x="255" y="931"/>
                  </a:lnTo>
                  <a:lnTo>
                    <a:pt x="254" y="932"/>
                  </a:lnTo>
                  <a:lnTo>
                    <a:pt x="219" y="932"/>
                  </a:lnTo>
                  <a:lnTo>
                    <a:pt x="219" y="931"/>
                  </a:lnTo>
                  <a:lnTo>
                    <a:pt x="218" y="930"/>
                  </a:lnTo>
                  <a:lnTo>
                    <a:pt x="216" y="929"/>
                  </a:lnTo>
                  <a:lnTo>
                    <a:pt x="215" y="928"/>
                  </a:lnTo>
                  <a:lnTo>
                    <a:pt x="213" y="929"/>
                  </a:lnTo>
                  <a:lnTo>
                    <a:pt x="211" y="930"/>
                  </a:lnTo>
                  <a:lnTo>
                    <a:pt x="210" y="931"/>
                  </a:lnTo>
                  <a:lnTo>
                    <a:pt x="210" y="932"/>
                  </a:lnTo>
                  <a:lnTo>
                    <a:pt x="190" y="932"/>
                  </a:lnTo>
                  <a:lnTo>
                    <a:pt x="190" y="931"/>
                  </a:lnTo>
                  <a:lnTo>
                    <a:pt x="189" y="930"/>
                  </a:lnTo>
                  <a:lnTo>
                    <a:pt x="187" y="929"/>
                  </a:lnTo>
                  <a:lnTo>
                    <a:pt x="186" y="928"/>
                  </a:lnTo>
                  <a:lnTo>
                    <a:pt x="184" y="929"/>
                  </a:lnTo>
                  <a:lnTo>
                    <a:pt x="183" y="930"/>
                  </a:lnTo>
                  <a:lnTo>
                    <a:pt x="182" y="931"/>
                  </a:lnTo>
                  <a:lnTo>
                    <a:pt x="181" y="932"/>
                  </a:lnTo>
                  <a:lnTo>
                    <a:pt x="172" y="932"/>
                  </a:lnTo>
                  <a:lnTo>
                    <a:pt x="172" y="931"/>
                  </a:lnTo>
                  <a:lnTo>
                    <a:pt x="171" y="930"/>
                  </a:lnTo>
                  <a:lnTo>
                    <a:pt x="169" y="929"/>
                  </a:lnTo>
                  <a:lnTo>
                    <a:pt x="168" y="928"/>
                  </a:lnTo>
                  <a:lnTo>
                    <a:pt x="166" y="929"/>
                  </a:lnTo>
                  <a:lnTo>
                    <a:pt x="164" y="930"/>
                  </a:lnTo>
                  <a:lnTo>
                    <a:pt x="163" y="931"/>
                  </a:lnTo>
                  <a:lnTo>
                    <a:pt x="163" y="932"/>
                  </a:lnTo>
                  <a:lnTo>
                    <a:pt x="110" y="932"/>
                  </a:lnTo>
                  <a:lnTo>
                    <a:pt x="110" y="931"/>
                  </a:lnTo>
                  <a:lnTo>
                    <a:pt x="109" y="930"/>
                  </a:lnTo>
                  <a:lnTo>
                    <a:pt x="108" y="929"/>
                  </a:lnTo>
                  <a:lnTo>
                    <a:pt x="106" y="928"/>
                  </a:lnTo>
                  <a:lnTo>
                    <a:pt x="104" y="929"/>
                  </a:lnTo>
                  <a:lnTo>
                    <a:pt x="103" y="930"/>
                  </a:lnTo>
                  <a:lnTo>
                    <a:pt x="102" y="931"/>
                  </a:lnTo>
                  <a:lnTo>
                    <a:pt x="101" y="932"/>
                  </a:lnTo>
                  <a:lnTo>
                    <a:pt x="57" y="932"/>
                  </a:lnTo>
                  <a:lnTo>
                    <a:pt x="57" y="931"/>
                  </a:lnTo>
                  <a:lnTo>
                    <a:pt x="56" y="930"/>
                  </a:lnTo>
                  <a:lnTo>
                    <a:pt x="54" y="929"/>
                  </a:lnTo>
                  <a:lnTo>
                    <a:pt x="53" y="928"/>
                  </a:lnTo>
                  <a:lnTo>
                    <a:pt x="51" y="929"/>
                  </a:lnTo>
                  <a:lnTo>
                    <a:pt x="50" y="930"/>
                  </a:lnTo>
                  <a:lnTo>
                    <a:pt x="48" y="931"/>
                  </a:lnTo>
                  <a:lnTo>
                    <a:pt x="48" y="932"/>
                  </a:lnTo>
                  <a:lnTo>
                    <a:pt x="20" y="932"/>
                  </a:lnTo>
                  <a:lnTo>
                    <a:pt x="19" y="931"/>
                  </a:lnTo>
                  <a:lnTo>
                    <a:pt x="19" y="930"/>
                  </a:lnTo>
                  <a:lnTo>
                    <a:pt x="17" y="929"/>
                  </a:lnTo>
                  <a:lnTo>
                    <a:pt x="15" y="928"/>
                  </a:lnTo>
                  <a:lnTo>
                    <a:pt x="14" y="929"/>
                  </a:lnTo>
                  <a:lnTo>
                    <a:pt x="12" y="930"/>
                  </a:lnTo>
                  <a:lnTo>
                    <a:pt x="11" y="931"/>
                  </a:lnTo>
                  <a:lnTo>
                    <a:pt x="11" y="932"/>
                  </a:lnTo>
                  <a:lnTo>
                    <a:pt x="0" y="932"/>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64" name="Freeform 974"/>
            <p:cNvSpPr>
              <a:spLocks/>
            </p:cNvSpPr>
            <p:nvPr/>
          </p:nvSpPr>
          <p:spPr bwMode="auto">
            <a:xfrm>
              <a:off x="1703" y="2525"/>
              <a:ext cx="13" cy="9"/>
            </a:xfrm>
            <a:custGeom>
              <a:avLst/>
              <a:gdLst>
                <a:gd name="T0" fmla="*/ 12 w 13"/>
                <a:gd name="T1" fmla="*/ 9 h 9"/>
                <a:gd name="T2" fmla="*/ 0 w 13"/>
                <a:gd name="T3" fmla="*/ 5 h 9"/>
                <a:gd name="T4" fmla="*/ 12 w 13"/>
                <a:gd name="T5" fmla="*/ 0 h 9"/>
                <a:gd name="T6" fmla="*/ 13 w 13"/>
                <a:gd name="T7" fmla="*/ 3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3"/>
                  </a:lnTo>
                  <a:lnTo>
                    <a:pt x="13" y="5"/>
                  </a:lnTo>
                  <a:lnTo>
                    <a:pt x="13" y="7"/>
                  </a:lnTo>
                  <a:lnTo>
                    <a:pt x="12" y="9"/>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65" name="Freeform 975"/>
            <p:cNvSpPr>
              <a:spLocks/>
            </p:cNvSpPr>
            <p:nvPr/>
          </p:nvSpPr>
          <p:spPr bwMode="auto">
            <a:xfrm>
              <a:off x="2638" y="1623"/>
              <a:ext cx="1554" cy="843"/>
            </a:xfrm>
            <a:custGeom>
              <a:avLst/>
              <a:gdLst>
                <a:gd name="T0" fmla="*/ 1538 w 1554"/>
                <a:gd name="T1" fmla="*/ 839 h 843"/>
                <a:gd name="T2" fmla="*/ 1531 w 1554"/>
                <a:gd name="T3" fmla="*/ 843 h 843"/>
                <a:gd name="T4" fmla="*/ 1495 w 1554"/>
                <a:gd name="T5" fmla="*/ 839 h 843"/>
                <a:gd name="T6" fmla="*/ 1468 w 1554"/>
                <a:gd name="T7" fmla="*/ 843 h 843"/>
                <a:gd name="T8" fmla="*/ 1462 w 1554"/>
                <a:gd name="T9" fmla="*/ 839 h 843"/>
                <a:gd name="T10" fmla="*/ 1457 w 1554"/>
                <a:gd name="T11" fmla="*/ 841 h 843"/>
                <a:gd name="T12" fmla="*/ 1449 w 1554"/>
                <a:gd name="T13" fmla="*/ 840 h 843"/>
                <a:gd name="T14" fmla="*/ 1424 w 1554"/>
                <a:gd name="T15" fmla="*/ 840 h 843"/>
                <a:gd name="T16" fmla="*/ 1416 w 1554"/>
                <a:gd name="T17" fmla="*/ 841 h 843"/>
                <a:gd name="T18" fmla="*/ 1406 w 1554"/>
                <a:gd name="T19" fmla="*/ 839 h 843"/>
                <a:gd name="T20" fmla="*/ 1400 w 1554"/>
                <a:gd name="T21" fmla="*/ 843 h 843"/>
                <a:gd name="T22" fmla="*/ 1360 w 1554"/>
                <a:gd name="T23" fmla="*/ 839 h 843"/>
                <a:gd name="T24" fmla="*/ 1338 w 1554"/>
                <a:gd name="T25" fmla="*/ 843 h 843"/>
                <a:gd name="T26" fmla="*/ 1331 w 1554"/>
                <a:gd name="T27" fmla="*/ 839 h 843"/>
                <a:gd name="T28" fmla="*/ 1317 w 1554"/>
                <a:gd name="T29" fmla="*/ 841 h 843"/>
                <a:gd name="T30" fmla="*/ 1310 w 1554"/>
                <a:gd name="T31" fmla="*/ 840 h 843"/>
                <a:gd name="T32" fmla="*/ 1201 w 1554"/>
                <a:gd name="T33" fmla="*/ 840 h 843"/>
                <a:gd name="T34" fmla="*/ 1194 w 1554"/>
                <a:gd name="T35" fmla="*/ 841 h 843"/>
                <a:gd name="T36" fmla="*/ 1161 w 1554"/>
                <a:gd name="T37" fmla="*/ 839 h 843"/>
                <a:gd name="T38" fmla="*/ 1155 w 1554"/>
                <a:gd name="T39" fmla="*/ 843 h 843"/>
                <a:gd name="T40" fmla="*/ 1141 w 1554"/>
                <a:gd name="T41" fmla="*/ 839 h 843"/>
                <a:gd name="T42" fmla="*/ 1133 w 1554"/>
                <a:gd name="T43" fmla="*/ 843 h 843"/>
                <a:gd name="T44" fmla="*/ 1127 w 1554"/>
                <a:gd name="T45" fmla="*/ 839 h 843"/>
                <a:gd name="T46" fmla="*/ 1092 w 1554"/>
                <a:gd name="T47" fmla="*/ 841 h 843"/>
                <a:gd name="T48" fmla="*/ 1085 w 1554"/>
                <a:gd name="T49" fmla="*/ 840 h 843"/>
                <a:gd name="T50" fmla="*/ 1039 w 1554"/>
                <a:gd name="T51" fmla="*/ 840 h 843"/>
                <a:gd name="T52" fmla="*/ 1032 w 1554"/>
                <a:gd name="T53" fmla="*/ 841 h 843"/>
                <a:gd name="T54" fmla="*/ 1017 w 1554"/>
                <a:gd name="T55" fmla="*/ 839 h 843"/>
                <a:gd name="T56" fmla="*/ 1011 w 1554"/>
                <a:gd name="T57" fmla="*/ 843 h 843"/>
                <a:gd name="T58" fmla="*/ 968 w 1554"/>
                <a:gd name="T59" fmla="*/ 839 h 843"/>
                <a:gd name="T60" fmla="*/ 958 w 1554"/>
                <a:gd name="T61" fmla="*/ 843 h 843"/>
                <a:gd name="T62" fmla="*/ 951 w 1554"/>
                <a:gd name="T63" fmla="*/ 839 h 843"/>
                <a:gd name="T64" fmla="*/ 944 w 1554"/>
                <a:gd name="T65" fmla="*/ 841 h 843"/>
                <a:gd name="T66" fmla="*/ 937 w 1554"/>
                <a:gd name="T67" fmla="*/ 840 h 843"/>
                <a:gd name="T68" fmla="*/ 897 w 1554"/>
                <a:gd name="T69" fmla="*/ 840 h 843"/>
                <a:gd name="T70" fmla="*/ 890 w 1554"/>
                <a:gd name="T71" fmla="*/ 841 h 843"/>
                <a:gd name="T72" fmla="*/ 822 w 1554"/>
                <a:gd name="T73" fmla="*/ 721 h 843"/>
                <a:gd name="T74" fmla="*/ 815 w 1554"/>
                <a:gd name="T75" fmla="*/ 720 h 843"/>
                <a:gd name="T76" fmla="*/ 569 w 1554"/>
                <a:gd name="T77" fmla="*/ 720 h 843"/>
                <a:gd name="T78" fmla="*/ 562 w 1554"/>
                <a:gd name="T79" fmla="*/ 721 h 843"/>
                <a:gd name="T80" fmla="*/ 547 w 1554"/>
                <a:gd name="T81" fmla="*/ 719 h 843"/>
                <a:gd name="T82" fmla="*/ 541 w 1554"/>
                <a:gd name="T83" fmla="*/ 722 h 843"/>
                <a:gd name="T84" fmla="*/ 494 w 1554"/>
                <a:gd name="T85" fmla="*/ 719 h 843"/>
                <a:gd name="T86" fmla="*/ 487 w 1554"/>
                <a:gd name="T87" fmla="*/ 722 h 843"/>
                <a:gd name="T88" fmla="*/ 480 w 1554"/>
                <a:gd name="T89" fmla="*/ 719 h 843"/>
                <a:gd name="T90" fmla="*/ 425 w 1554"/>
                <a:gd name="T91" fmla="*/ 721 h 843"/>
                <a:gd name="T92" fmla="*/ 418 w 1554"/>
                <a:gd name="T93" fmla="*/ 720 h 843"/>
                <a:gd name="T94" fmla="*/ 370 w 1554"/>
                <a:gd name="T95" fmla="*/ 720 h 843"/>
                <a:gd name="T96" fmla="*/ 363 w 1554"/>
                <a:gd name="T97" fmla="*/ 721 h 843"/>
                <a:gd name="T98" fmla="*/ 354 w 1554"/>
                <a:gd name="T99" fmla="*/ 719 h 843"/>
                <a:gd name="T100" fmla="*/ 347 w 1554"/>
                <a:gd name="T101" fmla="*/ 722 h 843"/>
                <a:gd name="T102" fmla="*/ 340 w 1554"/>
                <a:gd name="T103" fmla="*/ 719 h 843"/>
                <a:gd name="T104" fmla="*/ 332 w 1554"/>
                <a:gd name="T105" fmla="*/ 722 h 843"/>
                <a:gd name="T106" fmla="*/ 326 w 1554"/>
                <a:gd name="T107" fmla="*/ 719 h 843"/>
                <a:gd name="T108" fmla="*/ 285 w 1554"/>
                <a:gd name="T109" fmla="*/ 721 h 843"/>
                <a:gd name="T110" fmla="*/ 278 w 1554"/>
                <a:gd name="T111" fmla="*/ 720 h 843"/>
                <a:gd name="T112" fmla="*/ 208 w 1554"/>
                <a:gd name="T113" fmla="*/ 720 h 843"/>
                <a:gd name="T114" fmla="*/ 201 w 1554"/>
                <a:gd name="T115" fmla="*/ 721 h 843"/>
                <a:gd name="T116" fmla="*/ 54 w 1554"/>
                <a:gd name="T117" fmla="*/ 719 h 843"/>
                <a:gd name="T118" fmla="*/ 48 w 1554"/>
                <a:gd name="T119" fmla="*/ 722 h 843"/>
                <a:gd name="T120" fmla="*/ 37 w 1554"/>
                <a:gd name="T121" fmla="*/ 719 h 843"/>
                <a:gd name="T122" fmla="*/ 0 w 1554"/>
                <a:gd name="T123" fmla="*/ 722 h 84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54"/>
                <a:gd name="T187" fmla="*/ 0 h 843"/>
                <a:gd name="T188" fmla="*/ 1554 w 1554"/>
                <a:gd name="T189" fmla="*/ 843 h 84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54" h="843">
                  <a:moveTo>
                    <a:pt x="1554" y="843"/>
                  </a:moveTo>
                  <a:lnTo>
                    <a:pt x="1540" y="843"/>
                  </a:lnTo>
                  <a:lnTo>
                    <a:pt x="1540" y="841"/>
                  </a:lnTo>
                  <a:lnTo>
                    <a:pt x="1539" y="840"/>
                  </a:lnTo>
                  <a:lnTo>
                    <a:pt x="1538" y="839"/>
                  </a:lnTo>
                  <a:lnTo>
                    <a:pt x="1536" y="839"/>
                  </a:lnTo>
                  <a:lnTo>
                    <a:pt x="1534" y="839"/>
                  </a:lnTo>
                  <a:lnTo>
                    <a:pt x="1533" y="840"/>
                  </a:lnTo>
                  <a:lnTo>
                    <a:pt x="1532" y="841"/>
                  </a:lnTo>
                  <a:lnTo>
                    <a:pt x="1531" y="843"/>
                  </a:lnTo>
                  <a:lnTo>
                    <a:pt x="1500" y="843"/>
                  </a:lnTo>
                  <a:lnTo>
                    <a:pt x="1499" y="841"/>
                  </a:lnTo>
                  <a:lnTo>
                    <a:pt x="1498" y="840"/>
                  </a:lnTo>
                  <a:lnTo>
                    <a:pt x="1497" y="839"/>
                  </a:lnTo>
                  <a:lnTo>
                    <a:pt x="1495" y="839"/>
                  </a:lnTo>
                  <a:lnTo>
                    <a:pt x="1494" y="839"/>
                  </a:lnTo>
                  <a:lnTo>
                    <a:pt x="1492" y="840"/>
                  </a:lnTo>
                  <a:lnTo>
                    <a:pt x="1491" y="841"/>
                  </a:lnTo>
                  <a:lnTo>
                    <a:pt x="1491" y="843"/>
                  </a:lnTo>
                  <a:lnTo>
                    <a:pt x="1468" y="843"/>
                  </a:lnTo>
                  <a:lnTo>
                    <a:pt x="1468" y="841"/>
                  </a:lnTo>
                  <a:lnTo>
                    <a:pt x="1467" y="840"/>
                  </a:lnTo>
                  <a:lnTo>
                    <a:pt x="1466" y="839"/>
                  </a:lnTo>
                  <a:lnTo>
                    <a:pt x="1464" y="839"/>
                  </a:lnTo>
                  <a:lnTo>
                    <a:pt x="1462" y="839"/>
                  </a:lnTo>
                  <a:lnTo>
                    <a:pt x="1461" y="840"/>
                  </a:lnTo>
                  <a:lnTo>
                    <a:pt x="1460" y="841"/>
                  </a:lnTo>
                  <a:lnTo>
                    <a:pt x="1459" y="843"/>
                  </a:lnTo>
                  <a:lnTo>
                    <a:pt x="1457" y="843"/>
                  </a:lnTo>
                  <a:lnTo>
                    <a:pt x="1457" y="841"/>
                  </a:lnTo>
                  <a:lnTo>
                    <a:pt x="1456" y="840"/>
                  </a:lnTo>
                  <a:lnTo>
                    <a:pt x="1454" y="839"/>
                  </a:lnTo>
                  <a:lnTo>
                    <a:pt x="1453" y="839"/>
                  </a:lnTo>
                  <a:lnTo>
                    <a:pt x="1451" y="839"/>
                  </a:lnTo>
                  <a:lnTo>
                    <a:pt x="1449" y="840"/>
                  </a:lnTo>
                  <a:lnTo>
                    <a:pt x="1448" y="841"/>
                  </a:lnTo>
                  <a:lnTo>
                    <a:pt x="1448" y="843"/>
                  </a:lnTo>
                  <a:lnTo>
                    <a:pt x="1425" y="843"/>
                  </a:lnTo>
                  <a:lnTo>
                    <a:pt x="1425" y="841"/>
                  </a:lnTo>
                  <a:lnTo>
                    <a:pt x="1424" y="840"/>
                  </a:lnTo>
                  <a:lnTo>
                    <a:pt x="1422" y="839"/>
                  </a:lnTo>
                  <a:lnTo>
                    <a:pt x="1420" y="839"/>
                  </a:lnTo>
                  <a:lnTo>
                    <a:pt x="1419" y="839"/>
                  </a:lnTo>
                  <a:lnTo>
                    <a:pt x="1417" y="840"/>
                  </a:lnTo>
                  <a:lnTo>
                    <a:pt x="1416" y="841"/>
                  </a:lnTo>
                  <a:lnTo>
                    <a:pt x="1416" y="843"/>
                  </a:lnTo>
                  <a:lnTo>
                    <a:pt x="1409" y="843"/>
                  </a:lnTo>
                  <a:lnTo>
                    <a:pt x="1408" y="841"/>
                  </a:lnTo>
                  <a:lnTo>
                    <a:pt x="1407" y="840"/>
                  </a:lnTo>
                  <a:lnTo>
                    <a:pt x="1406" y="839"/>
                  </a:lnTo>
                  <a:lnTo>
                    <a:pt x="1404" y="839"/>
                  </a:lnTo>
                  <a:lnTo>
                    <a:pt x="1402" y="839"/>
                  </a:lnTo>
                  <a:lnTo>
                    <a:pt x="1401" y="840"/>
                  </a:lnTo>
                  <a:lnTo>
                    <a:pt x="1400" y="841"/>
                  </a:lnTo>
                  <a:lnTo>
                    <a:pt x="1400" y="843"/>
                  </a:lnTo>
                  <a:lnTo>
                    <a:pt x="1365" y="843"/>
                  </a:lnTo>
                  <a:lnTo>
                    <a:pt x="1364" y="841"/>
                  </a:lnTo>
                  <a:lnTo>
                    <a:pt x="1363" y="840"/>
                  </a:lnTo>
                  <a:lnTo>
                    <a:pt x="1362" y="839"/>
                  </a:lnTo>
                  <a:lnTo>
                    <a:pt x="1360" y="839"/>
                  </a:lnTo>
                  <a:lnTo>
                    <a:pt x="1358" y="839"/>
                  </a:lnTo>
                  <a:lnTo>
                    <a:pt x="1357" y="840"/>
                  </a:lnTo>
                  <a:lnTo>
                    <a:pt x="1356" y="841"/>
                  </a:lnTo>
                  <a:lnTo>
                    <a:pt x="1356" y="843"/>
                  </a:lnTo>
                  <a:lnTo>
                    <a:pt x="1338" y="843"/>
                  </a:lnTo>
                  <a:lnTo>
                    <a:pt x="1337" y="841"/>
                  </a:lnTo>
                  <a:lnTo>
                    <a:pt x="1336" y="840"/>
                  </a:lnTo>
                  <a:lnTo>
                    <a:pt x="1335" y="839"/>
                  </a:lnTo>
                  <a:lnTo>
                    <a:pt x="1333" y="839"/>
                  </a:lnTo>
                  <a:lnTo>
                    <a:pt x="1331" y="839"/>
                  </a:lnTo>
                  <a:lnTo>
                    <a:pt x="1330" y="840"/>
                  </a:lnTo>
                  <a:lnTo>
                    <a:pt x="1329" y="841"/>
                  </a:lnTo>
                  <a:lnTo>
                    <a:pt x="1329" y="843"/>
                  </a:lnTo>
                  <a:lnTo>
                    <a:pt x="1317" y="843"/>
                  </a:lnTo>
                  <a:lnTo>
                    <a:pt x="1317" y="841"/>
                  </a:lnTo>
                  <a:lnTo>
                    <a:pt x="1316" y="840"/>
                  </a:lnTo>
                  <a:lnTo>
                    <a:pt x="1315" y="839"/>
                  </a:lnTo>
                  <a:lnTo>
                    <a:pt x="1313" y="839"/>
                  </a:lnTo>
                  <a:lnTo>
                    <a:pt x="1311" y="839"/>
                  </a:lnTo>
                  <a:lnTo>
                    <a:pt x="1310" y="840"/>
                  </a:lnTo>
                  <a:lnTo>
                    <a:pt x="1309" y="841"/>
                  </a:lnTo>
                  <a:lnTo>
                    <a:pt x="1308" y="843"/>
                  </a:lnTo>
                  <a:lnTo>
                    <a:pt x="1203" y="843"/>
                  </a:lnTo>
                  <a:lnTo>
                    <a:pt x="1202" y="841"/>
                  </a:lnTo>
                  <a:lnTo>
                    <a:pt x="1201" y="840"/>
                  </a:lnTo>
                  <a:lnTo>
                    <a:pt x="1200" y="839"/>
                  </a:lnTo>
                  <a:lnTo>
                    <a:pt x="1198" y="839"/>
                  </a:lnTo>
                  <a:lnTo>
                    <a:pt x="1196" y="839"/>
                  </a:lnTo>
                  <a:lnTo>
                    <a:pt x="1195" y="840"/>
                  </a:lnTo>
                  <a:lnTo>
                    <a:pt x="1194" y="841"/>
                  </a:lnTo>
                  <a:lnTo>
                    <a:pt x="1193" y="843"/>
                  </a:lnTo>
                  <a:lnTo>
                    <a:pt x="1164" y="843"/>
                  </a:lnTo>
                  <a:lnTo>
                    <a:pt x="1163" y="841"/>
                  </a:lnTo>
                  <a:lnTo>
                    <a:pt x="1162" y="840"/>
                  </a:lnTo>
                  <a:lnTo>
                    <a:pt x="1161" y="839"/>
                  </a:lnTo>
                  <a:lnTo>
                    <a:pt x="1159" y="839"/>
                  </a:lnTo>
                  <a:lnTo>
                    <a:pt x="1157" y="839"/>
                  </a:lnTo>
                  <a:lnTo>
                    <a:pt x="1156" y="840"/>
                  </a:lnTo>
                  <a:lnTo>
                    <a:pt x="1155" y="841"/>
                  </a:lnTo>
                  <a:lnTo>
                    <a:pt x="1155" y="843"/>
                  </a:lnTo>
                  <a:lnTo>
                    <a:pt x="1145" y="843"/>
                  </a:lnTo>
                  <a:lnTo>
                    <a:pt x="1145" y="841"/>
                  </a:lnTo>
                  <a:lnTo>
                    <a:pt x="1144" y="840"/>
                  </a:lnTo>
                  <a:lnTo>
                    <a:pt x="1142" y="839"/>
                  </a:lnTo>
                  <a:lnTo>
                    <a:pt x="1141" y="839"/>
                  </a:lnTo>
                  <a:lnTo>
                    <a:pt x="1139" y="839"/>
                  </a:lnTo>
                  <a:lnTo>
                    <a:pt x="1137" y="840"/>
                  </a:lnTo>
                  <a:lnTo>
                    <a:pt x="1137" y="841"/>
                  </a:lnTo>
                  <a:lnTo>
                    <a:pt x="1136" y="843"/>
                  </a:lnTo>
                  <a:lnTo>
                    <a:pt x="1133" y="843"/>
                  </a:lnTo>
                  <a:lnTo>
                    <a:pt x="1132" y="841"/>
                  </a:lnTo>
                  <a:lnTo>
                    <a:pt x="1132" y="840"/>
                  </a:lnTo>
                  <a:lnTo>
                    <a:pt x="1130" y="839"/>
                  </a:lnTo>
                  <a:lnTo>
                    <a:pt x="1128" y="839"/>
                  </a:lnTo>
                  <a:lnTo>
                    <a:pt x="1127" y="839"/>
                  </a:lnTo>
                  <a:lnTo>
                    <a:pt x="1125" y="840"/>
                  </a:lnTo>
                  <a:lnTo>
                    <a:pt x="1124" y="841"/>
                  </a:lnTo>
                  <a:lnTo>
                    <a:pt x="1124" y="843"/>
                  </a:lnTo>
                  <a:lnTo>
                    <a:pt x="1093" y="843"/>
                  </a:lnTo>
                  <a:lnTo>
                    <a:pt x="1092" y="841"/>
                  </a:lnTo>
                  <a:lnTo>
                    <a:pt x="1091" y="840"/>
                  </a:lnTo>
                  <a:lnTo>
                    <a:pt x="1090" y="839"/>
                  </a:lnTo>
                  <a:lnTo>
                    <a:pt x="1088" y="839"/>
                  </a:lnTo>
                  <a:lnTo>
                    <a:pt x="1087" y="839"/>
                  </a:lnTo>
                  <a:lnTo>
                    <a:pt x="1085" y="840"/>
                  </a:lnTo>
                  <a:lnTo>
                    <a:pt x="1084" y="841"/>
                  </a:lnTo>
                  <a:lnTo>
                    <a:pt x="1084" y="843"/>
                  </a:lnTo>
                  <a:lnTo>
                    <a:pt x="1040" y="843"/>
                  </a:lnTo>
                  <a:lnTo>
                    <a:pt x="1040" y="841"/>
                  </a:lnTo>
                  <a:lnTo>
                    <a:pt x="1039" y="840"/>
                  </a:lnTo>
                  <a:lnTo>
                    <a:pt x="1038" y="839"/>
                  </a:lnTo>
                  <a:lnTo>
                    <a:pt x="1036" y="839"/>
                  </a:lnTo>
                  <a:lnTo>
                    <a:pt x="1034" y="839"/>
                  </a:lnTo>
                  <a:lnTo>
                    <a:pt x="1033" y="840"/>
                  </a:lnTo>
                  <a:lnTo>
                    <a:pt x="1032" y="841"/>
                  </a:lnTo>
                  <a:lnTo>
                    <a:pt x="1031" y="843"/>
                  </a:lnTo>
                  <a:lnTo>
                    <a:pt x="1020" y="843"/>
                  </a:lnTo>
                  <a:lnTo>
                    <a:pt x="1020" y="841"/>
                  </a:lnTo>
                  <a:lnTo>
                    <a:pt x="1019" y="840"/>
                  </a:lnTo>
                  <a:lnTo>
                    <a:pt x="1017" y="839"/>
                  </a:lnTo>
                  <a:lnTo>
                    <a:pt x="1016" y="839"/>
                  </a:lnTo>
                  <a:lnTo>
                    <a:pt x="1014" y="839"/>
                  </a:lnTo>
                  <a:lnTo>
                    <a:pt x="1012" y="840"/>
                  </a:lnTo>
                  <a:lnTo>
                    <a:pt x="1012" y="841"/>
                  </a:lnTo>
                  <a:lnTo>
                    <a:pt x="1011" y="843"/>
                  </a:lnTo>
                  <a:lnTo>
                    <a:pt x="973" y="843"/>
                  </a:lnTo>
                  <a:lnTo>
                    <a:pt x="972" y="841"/>
                  </a:lnTo>
                  <a:lnTo>
                    <a:pt x="972" y="840"/>
                  </a:lnTo>
                  <a:lnTo>
                    <a:pt x="970" y="839"/>
                  </a:lnTo>
                  <a:lnTo>
                    <a:pt x="968" y="839"/>
                  </a:lnTo>
                  <a:lnTo>
                    <a:pt x="967" y="839"/>
                  </a:lnTo>
                  <a:lnTo>
                    <a:pt x="965" y="840"/>
                  </a:lnTo>
                  <a:lnTo>
                    <a:pt x="964" y="841"/>
                  </a:lnTo>
                  <a:lnTo>
                    <a:pt x="964" y="843"/>
                  </a:lnTo>
                  <a:lnTo>
                    <a:pt x="958" y="843"/>
                  </a:lnTo>
                  <a:lnTo>
                    <a:pt x="957" y="841"/>
                  </a:lnTo>
                  <a:lnTo>
                    <a:pt x="956" y="840"/>
                  </a:lnTo>
                  <a:lnTo>
                    <a:pt x="955" y="839"/>
                  </a:lnTo>
                  <a:lnTo>
                    <a:pt x="953" y="839"/>
                  </a:lnTo>
                  <a:lnTo>
                    <a:pt x="951" y="839"/>
                  </a:lnTo>
                  <a:lnTo>
                    <a:pt x="950" y="840"/>
                  </a:lnTo>
                  <a:lnTo>
                    <a:pt x="949" y="841"/>
                  </a:lnTo>
                  <a:lnTo>
                    <a:pt x="949" y="843"/>
                  </a:lnTo>
                  <a:lnTo>
                    <a:pt x="945" y="843"/>
                  </a:lnTo>
                  <a:lnTo>
                    <a:pt x="944" y="841"/>
                  </a:lnTo>
                  <a:lnTo>
                    <a:pt x="943" y="840"/>
                  </a:lnTo>
                  <a:lnTo>
                    <a:pt x="942" y="839"/>
                  </a:lnTo>
                  <a:lnTo>
                    <a:pt x="940" y="839"/>
                  </a:lnTo>
                  <a:lnTo>
                    <a:pt x="938" y="839"/>
                  </a:lnTo>
                  <a:lnTo>
                    <a:pt x="937" y="840"/>
                  </a:lnTo>
                  <a:lnTo>
                    <a:pt x="936" y="841"/>
                  </a:lnTo>
                  <a:lnTo>
                    <a:pt x="936" y="843"/>
                  </a:lnTo>
                  <a:lnTo>
                    <a:pt x="899" y="843"/>
                  </a:lnTo>
                  <a:lnTo>
                    <a:pt x="898" y="841"/>
                  </a:lnTo>
                  <a:lnTo>
                    <a:pt x="897" y="840"/>
                  </a:lnTo>
                  <a:lnTo>
                    <a:pt x="896" y="839"/>
                  </a:lnTo>
                  <a:lnTo>
                    <a:pt x="894" y="839"/>
                  </a:lnTo>
                  <a:lnTo>
                    <a:pt x="892" y="839"/>
                  </a:lnTo>
                  <a:lnTo>
                    <a:pt x="891" y="840"/>
                  </a:lnTo>
                  <a:lnTo>
                    <a:pt x="890" y="841"/>
                  </a:lnTo>
                  <a:lnTo>
                    <a:pt x="890" y="843"/>
                  </a:lnTo>
                  <a:lnTo>
                    <a:pt x="847" y="843"/>
                  </a:lnTo>
                  <a:lnTo>
                    <a:pt x="847" y="722"/>
                  </a:lnTo>
                  <a:lnTo>
                    <a:pt x="822" y="722"/>
                  </a:lnTo>
                  <a:lnTo>
                    <a:pt x="822" y="721"/>
                  </a:lnTo>
                  <a:lnTo>
                    <a:pt x="821" y="720"/>
                  </a:lnTo>
                  <a:lnTo>
                    <a:pt x="820" y="719"/>
                  </a:lnTo>
                  <a:lnTo>
                    <a:pt x="818" y="719"/>
                  </a:lnTo>
                  <a:lnTo>
                    <a:pt x="816" y="719"/>
                  </a:lnTo>
                  <a:lnTo>
                    <a:pt x="815" y="720"/>
                  </a:lnTo>
                  <a:lnTo>
                    <a:pt x="814" y="721"/>
                  </a:lnTo>
                  <a:lnTo>
                    <a:pt x="814" y="722"/>
                  </a:lnTo>
                  <a:lnTo>
                    <a:pt x="571" y="722"/>
                  </a:lnTo>
                  <a:lnTo>
                    <a:pt x="570" y="721"/>
                  </a:lnTo>
                  <a:lnTo>
                    <a:pt x="569" y="720"/>
                  </a:lnTo>
                  <a:lnTo>
                    <a:pt x="568" y="719"/>
                  </a:lnTo>
                  <a:lnTo>
                    <a:pt x="566" y="719"/>
                  </a:lnTo>
                  <a:lnTo>
                    <a:pt x="565" y="719"/>
                  </a:lnTo>
                  <a:lnTo>
                    <a:pt x="563" y="720"/>
                  </a:lnTo>
                  <a:lnTo>
                    <a:pt x="562" y="721"/>
                  </a:lnTo>
                  <a:lnTo>
                    <a:pt x="562" y="722"/>
                  </a:lnTo>
                  <a:lnTo>
                    <a:pt x="550" y="722"/>
                  </a:lnTo>
                  <a:lnTo>
                    <a:pt x="550" y="721"/>
                  </a:lnTo>
                  <a:lnTo>
                    <a:pt x="549" y="720"/>
                  </a:lnTo>
                  <a:lnTo>
                    <a:pt x="547" y="719"/>
                  </a:lnTo>
                  <a:lnTo>
                    <a:pt x="546" y="719"/>
                  </a:lnTo>
                  <a:lnTo>
                    <a:pt x="544" y="719"/>
                  </a:lnTo>
                  <a:lnTo>
                    <a:pt x="543" y="720"/>
                  </a:lnTo>
                  <a:lnTo>
                    <a:pt x="542" y="721"/>
                  </a:lnTo>
                  <a:lnTo>
                    <a:pt x="541" y="722"/>
                  </a:lnTo>
                  <a:lnTo>
                    <a:pt x="498" y="722"/>
                  </a:lnTo>
                  <a:lnTo>
                    <a:pt x="498" y="721"/>
                  </a:lnTo>
                  <a:lnTo>
                    <a:pt x="497" y="720"/>
                  </a:lnTo>
                  <a:lnTo>
                    <a:pt x="496" y="719"/>
                  </a:lnTo>
                  <a:lnTo>
                    <a:pt x="494" y="719"/>
                  </a:lnTo>
                  <a:lnTo>
                    <a:pt x="492" y="719"/>
                  </a:lnTo>
                  <a:lnTo>
                    <a:pt x="491" y="720"/>
                  </a:lnTo>
                  <a:lnTo>
                    <a:pt x="490" y="721"/>
                  </a:lnTo>
                  <a:lnTo>
                    <a:pt x="489" y="722"/>
                  </a:lnTo>
                  <a:lnTo>
                    <a:pt x="487" y="722"/>
                  </a:lnTo>
                  <a:lnTo>
                    <a:pt x="486" y="721"/>
                  </a:lnTo>
                  <a:lnTo>
                    <a:pt x="485" y="720"/>
                  </a:lnTo>
                  <a:lnTo>
                    <a:pt x="484" y="719"/>
                  </a:lnTo>
                  <a:lnTo>
                    <a:pt x="482" y="719"/>
                  </a:lnTo>
                  <a:lnTo>
                    <a:pt x="480" y="719"/>
                  </a:lnTo>
                  <a:lnTo>
                    <a:pt x="479" y="720"/>
                  </a:lnTo>
                  <a:lnTo>
                    <a:pt x="478" y="721"/>
                  </a:lnTo>
                  <a:lnTo>
                    <a:pt x="478" y="722"/>
                  </a:lnTo>
                  <a:lnTo>
                    <a:pt x="426" y="722"/>
                  </a:lnTo>
                  <a:lnTo>
                    <a:pt x="425" y="721"/>
                  </a:lnTo>
                  <a:lnTo>
                    <a:pt x="424" y="720"/>
                  </a:lnTo>
                  <a:lnTo>
                    <a:pt x="423" y="719"/>
                  </a:lnTo>
                  <a:lnTo>
                    <a:pt x="421" y="719"/>
                  </a:lnTo>
                  <a:lnTo>
                    <a:pt x="420" y="719"/>
                  </a:lnTo>
                  <a:lnTo>
                    <a:pt x="418" y="720"/>
                  </a:lnTo>
                  <a:lnTo>
                    <a:pt x="417" y="721"/>
                  </a:lnTo>
                  <a:lnTo>
                    <a:pt x="417" y="722"/>
                  </a:lnTo>
                  <a:lnTo>
                    <a:pt x="372" y="722"/>
                  </a:lnTo>
                  <a:lnTo>
                    <a:pt x="371" y="721"/>
                  </a:lnTo>
                  <a:lnTo>
                    <a:pt x="370" y="720"/>
                  </a:lnTo>
                  <a:lnTo>
                    <a:pt x="369" y="719"/>
                  </a:lnTo>
                  <a:lnTo>
                    <a:pt x="367" y="719"/>
                  </a:lnTo>
                  <a:lnTo>
                    <a:pt x="365" y="719"/>
                  </a:lnTo>
                  <a:lnTo>
                    <a:pt x="364" y="720"/>
                  </a:lnTo>
                  <a:lnTo>
                    <a:pt x="363" y="721"/>
                  </a:lnTo>
                  <a:lnTo>
                    <a:pt x="363" y="722"/>
                  </a:lnTo>
                  <a:lnTo>
                    <a:pt x="356" y="722"/>
                  </a:lnTo>
                  <a:lnTo>
                    <a:pt x="356" y="721"/>
                  </a:lnTo>
                  <a:lnTo>
                    <a:pt x="355" y="720"/>
                  </a:lnTo>
                  <a:lnTo>
                    <a:pt x="354" y="719"/>
                  </a:lnTo>
                  <a:lnTo>
                    <a:pt x="352" y="719"/>
                  </a:lnTo>
                  <a:lnTo>
                    <a:pt x="350" y="719"/>
                  </a:lnTo>
                  <a:lnTo>
                    <a:pt x="349" y="720"/>
                  </a:lnTo>
                  <a:lnTo>
                    <a:pt x="348" y="721"/>
                  </a:lnTo>
                  <a:lnTo>
                    <a:pt x="347" y="722"/>
                  </a:lnTo>
                  <a:lnTo>
                    <a:pt x="345" y="722"/>
                  </a:lnTo>
                  <a:lnTo>
                    <a:pt x="344" y="721"/>
                  </a:lnTo>
                  <a:lnTo>
                    <a:pt x="343" y="720"/>
                  </a:lnTo>
                  <a:lnTo>
                    <a:pt x="342" y="719"/>
                  </a:lnTo>
                  <a:lnTo>
                    <a:pt x="340" y="719"/>
                  </a:lnTo>
                  <a:lnTo>
                    <a:pt x="338" y="719"/>
                  </a:lnTo>
                  <a:lnTo>
                    <a:pt x="337" y="720"/>
                  </a:lnTo>
                  <a:lnTo>
                    <a:pt x="336" y="721"/>
                  </a:lnTo>
                  <a:lnTo>
                    <a:pt x="336" y="722"/>
                  </a:lnTo>
                  <a:lnTo>
                    <a:pt x="332" y="722"/>
                  </a:lnTo>
                  <a:lnTo>
                    <a:pt x="332" y="721"/>
                  </a:lnTo>
                  <a:lnTo>
                    <a:pt x="331" y="720"/>
                  </a:lnTo>
                  <a:lnTo>
                    <a:pt x="329" y="719"/>
                  </a:lnTo>
                  <a:lnTo>
                    <a:pt x="327" y="719"/>
                  </a:lnTo>
                  <a:lnTo>
                    <a:pt x="326" y="719"/>
                  </a:lnTo>
                  <a:lnTo>
                    <a:pt x="324" y="720"/>
                  </a:lnTo>
                  <a:lnTo>
                    <a:pt x="323" y="721"/>
                  </a:lnTo>
                  <a:lnTo>
                    <a:pt x="323" y="722"/>
                  </a:lnTo>
                  <a:lnTo>
                    <a:pt x="285" y="722"/>
                  </a:lnTo>
                  <a:lnTo>
                    <a:pt x="285" y="721"/>
                  </a:lnTo>
                  <a:lnTo>
                    <a:pt x="284" y="720"/>
                  </a:lnTo>
                  <a:lnTo>
                    <a:pt x="282" y="719"/>
                  </a:lnTo>
                  <a:lnTo>
                    <a:pt x="281" y="719"/>
                  </a:lnTo>
                  <a:lnTo>
                    <a:pt x="279" y="719"/>
                  </a:lnTo>
                  <a:lnTo>
                    <a:pt x="278" y="720"/>
                  </a:lnTo>
                  <a:lnTo>
                    <a:pt x="277" y="721"/>
                  </a:lnTo>
                  <a:lnTo>
                    <a:pt x="276" y="722"/>
                  </a:lnTo>
                  <a:lnTo>
                    <a:pt x="210" y="722"/>
                  </a:lnTo>
                  <a:lnTo>
                    <a:pt x="209" y="721"/>
                  </a:lnTo>
                  <a:lnTo>
                    <a:pt x="208" y="720"/>
                  </a:lnTo>
                  <a:lnTo>
                    <a:pt x="207" y="719"/>
                  </a:lnTo>
                  <a:lnTo>
                    <a:pt x="205" y="719"/>
                  </a:lnTo>
                  <a:lnTo>
                    <a:pt x="203" y="719"/>
                  </a:lnTo>
                  <a:lnTo>
                    <a:pt x="202" y="720"/>
                  </a:lnTo>
                  <a:lnTo>
                    <a:pt x="201" y="721"/>
                  </a:lnTo>
                  <a:lnTo>
                    <a:pt x="201" y="722"/>
                  </a:lnTo>
                  <a:lnTo>
                    <a:pt x="57" y="722"/>
                  </a:lnTo>
                  <a:lnTo>
                    <a:pt x="57" y="721"/>
                  </a:lnTo>
                  <a:lnTo>
                    <a:pt x="56" y="720"/>
                  </a:lnTo>
                  <a:lnTo>
                    <a:pt x="54" y="719"/>
                  </a:lnTo>
                  <a:lnTo>
                    <a:pt x="52" y="719"/>
                  </a:lnTo>
                  <a:lnTo>
                    <a:pt x="51" y="719"/>
                  </a:lnTo>
                  <a:lnTo>
                    <a:pt x="49" y="720"/>
                  </a:lnTo>
                  <a:lnTo>
                    <a:pt x="48" y="721"/>
                  </a:lnTo>
                  <a:lnTo>
                    <a:pt x="48" y="722"/>
                  </a:lnTo>
                  <a:lnTo>
                    <a:pt x="41" y="722"/>
                  </a:lnTo>
                  <a:lnTo>
                    <a:pt x="41" y="721"/>
                  </a:lnTo>
                  <a:lnTo>
                    <a:pt x="40" y="720"/>
                  </a:lnTo>
                  <a:lnTo>
                    <a:pt x="39" y="719"/>
                  </a:lnTo>
                  <a:lnTo>
                    <a:pt x="37" y="719"/>
                  </a:lnTo>
                  <a:lnTo>
                    <a:pt x="35" y="719"/>
                  </a:lnTo>
                  <a:lnTo>
                    <a:pt x="34" y="720"/>
                  </a:lnTo>
                  <a:lnTo>
                    <a:pt x="33" y="721"/>
                  </a:lnTo>
                  <a:lnTo>
                    <a:pt x="32" y="722"/>
                  </a:lnTo>
                  <a:lnTo>
                    <a:pt x="0" y="722"/>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66" name="Freeform 976"/>
            <p:cNvSpPr>
              <a:spLocks/>
            </p:cNvSpPr>
            <p:nvPr/>
          </p:nvSpPr>
          <p:spPr bwMode="auto">
            <a:xfrm>
              <a:off x="4191" y="2461"/>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67" name="Freeform 977"/>
            <p:cNvSpPr>
              <a:spLocks/>
            </p:cNvSpPr>
            <p:nvPr/>
          </p:nvSpPr>
          <p:spPr bwMode="auto">
            <a:xfrm>
              <a:off x="1227" y="1314"/>
              <a:ext cx="1495" cy="793"/>
            </a:xfrm>
            <a:custGeom>
              <a:avLst/>
              <a:gdLst>
                <a:gd name="T0" fmla="*/ 1474 w 1495"/>
                <a:gd name="T1" fmla="*/ 786 h 793"/>
                <a:gd name="T2" fmla="*/ 1460 w 1495"/>
                <a:gd name="T3" fmla="*/ 780 h 793"/>
                <a:gd name="T4" fmla="*/ 1446 w 1495"/>
                <a:gd name="T5" fmla="*/ 786 h 793"/>
                <a:gd name="T6" fmla="*/ 1436 w 1495"/>
                <a:gd name="T7" fmla="*/ 791 h 793"/>
                <a:gd name="T8" fmla="*/ 1428 w 1495"/>
                <a:gd name="T9" fmla="*/ 790 h 793"/>
                <a:gd name="T10" fmla="*/ 1414 w 1495"/>
                <a:gd name="T11" fmla="*/ 790 h 793"/>
                <a:gd name="T12" fmla="*/ 1407 w 1495"/>
                <a:gd name="T13" fmla="*/ 791 h 793"/>
                <a:gd name="T14" fmla="*/ 1402 w 1495"/>
                <a:gd name="T15" fmla="*/ 790 h 793"/>
                <a:gd name="T16" fmla="*/ 1396 w 1495"/>
                <a:gd name="T17" fmla="*/ 793 h 793"/>
                <a:gd name="T18" fmla="*/ 1387 w 1495"/>
                <a:gd name="T19" fmla="*/ 789 h 793"/>
                <a:gd name="T20" fmla="*/ 1382 w 1495"/>
                <a:gd name="T21" fmla="*/ 793 h 793"/>
                <a:gd name="T22" fmla="*/ 1376 w 1495"/>
                <a:gd name="T23" fmla="*/ 790 h 793"/>
                <a:gd name="T24" fmla="*/ 1364 w 1495"/>
                <a:gd name="T25" fmla="*/ 791 h 793"/>
                <a:gd name="T26" fmla="*/ 1356 w 1495"/>
                <a:gd name="T27" fmla="*/ 790 h 793"/>
                <a:gd name="T28" fmla="*/ 1330 w 1495"/>
                <a:gd name="T29" fmla="*/ 790 h 793"/>
                <a:gd name="T30" fmla="*/ 1322 w 1495"/>
                <a:gd name="T31" fmla="*/ 791 h 793"/>
                <a:gd name="T32" fmla="*/ 1304 w 1495"/>
                <a:gd name="T33" fmla="*/ 790 h 793"/>
                <a:gd name="T34" fmla="*/ 1298 w 1495"/>
                <a:gd name="T35" fmla="*/ 793 h 793"/>
                <a:gd name="T36" fmla="*/ 1282 w 1495"/>
                <a:gd name="T37" fmla="*/ 789 h 793"/>
                <a:gd name="T38" fmla="*/ 1273 w 1495"/>
                <a:gd name="T39" fmla="*/ 793 h 793"/>
                <a:gd name="T40" fmla="*/ 1262 w 1495"/>
                <a:gd name="T41" fmla="*/ 494 h 793"/>
                <a:gd name="T42" fmla="*/ 1256 w 1495"/>
                <a:gd name="T43" fmla="*/ 498 h 793"/>
                <a:gd name="T44" fmla="*/ 1250 w 1495"/>
                <a:gd name="T45" fmla="*/ 494 h 793"/>
                <a:gd name="T46" fmla="*/ 1243 w 1495"/>
                <a:gd name="T47" fmla="*/ 498 h 793"/>
                <a:gd name="T48" fmla="*/ 1237 w 1495"/>
                <a:gd name="T49" fmla="*/ 492 h 793"/>
                <a:gd name="T50" fmla="*/ 1230 w 1495"/>
                <a:gd name="T51" fmla="*/ 498 h 793"/>
                <a:gd name="T52" fmla="*/ 1221 w 1495"/>
                <a:gd name="T53" fmla="*/ 494 h 793"/>
                <a:gd name="T54" fmla="*/ 1042 w 1495"/>
                <a:gd name="T55" fmla="*/ 498 h 793"/>
                <a:gd name="T56" fmla="*/ 978 w 1495"/>
                <a:gd name="T57" fmla="*/ 0 h 793"/>
                <a:gd name="T58" fmla="*/ 972 w 1495"/>
                <a:gd name="T59" fmla="*/ 3 h 793"/>
                <a:gd name="T60" fmla="*/ 948 w 1495"/>
                <a:gd name="T61" fmla="*/ 0 h 793"/>
                <a:gd name="T62" fmla="*/ 922 w 1495"/>
                <a:gd name="T63" fmla="*/ 3 h 793"/>
                <a:gd name="T64" fmla="*/ 915 w 1495"/>
                <a:gd name="T65" fmla="*/ 0 h 793"/>
                <a:gd name="T66" fmla="*/ 900 w 1495"/>
                <a:gd name="T67" fmla="*/ 2 h 793"/>
                <a:gd name="T68" fmla="*/ 892 w 1495"/>
                <a:gd name="T69" fmla="*/ 1 h 793"/>
                <a:gd name="T70" fmla="*/ 879 w 1495"/>
                <a:gd name="T71" fmla="*/ 1 h 793"/>
                <a:gd name="T72" fmla="*/ 871 w 1495"/>
                <a:gd name="T73" fmla="*/ 2 h 793"/>
                <a:gd name="T74" fmla="*/ 843 w 1495"/>
                <a:gd name="T75" fmla="*/ 0 h 793"/>
                <a:gd name="T76" fmla="*/ 837 w 1495"/>
                <a:gd name="T77" fmla="*/ 3 h 793"/>
                <a:gd name="T78" fmla="*/ 813 w 1495"/>
                <a:gd name="T79" fmla="*/ 0 h 793"/>
                <a:gd name="T80" fmla="*/ 790 w 1495"/>
                <a:gd name="T81" fmla="*/ 3 h 793"/>
                <a:gd name="T82" fmla="*/ 784 w 1495"/>
                <a:gd name="T83" fmla="*/ 0 h 793"/>
                <a:gd name="T84" fmla="*/ 765 w 1495"/>
                <a:gd name="T85" fmla="*/ 2 h 793"/>
                <a:gd name="T86" fmla="*/ 757 w 1495"/>
                <a:gd name="T87" fmla="*/ 1 h 793"/>
                <a:gd name="T88" fmla="*/ 703 w 1495"/>
                <a:gd name="T89" fmla="*/ 1 h 793"/>
                <a:gd name="T90" fmla="*/ 696 w 1495"/>
                <a:gd name="T91" fmla="*/ 2 h 793"/>
                <a:gd name="T92" fmla="*/ 569 w 1495"/>
                <a:gd name="T93" fmla="*/ 0 h 793"/>
                <a:gd name="T94" fmla="*/ 563 w 1495"/>
                <a:gd name="T95" fmla="*/ 3 h 793"/>
                <a:gd name="T96" fmla="*/ 552 w 1495"/>
                <a:gd name="T97" fmla="*/ 0 h 793"/>
                <a:gd name="T98" fmla="*/ 522 w 1495"/>
                <a:gd name="T99" fmla="*/ 3 h 793"/>
                <a:gd name="T100" fmla="*/ 516 w 1495"/>
                <a:gd name="T101" fmla="*/ 0 h 793"/>
                <a:gd name="T102" fmla="*/ 508 w 1495"/>
                <a:gd name="T103" fmla="*/ 2 h 793"/>
                <a:gd name="T104" fmla="*/ 501 w 1495"/>
                <a:gd name="T105" fmla="*/ 1 h 793"/>
                <a:gd name="T106" fmla="*/ 328 w 1495"/>
                <a:gd name="T107" fmla="*/ 1 h 793"/>
                <a:gd name="T108" fmla="*/ 321 w 1495"/>
                <a:gd name="T109" fmla="*/ 2 h 793"/>
                <a:gd name="T110" fmla="*/ 170 w 1495"/>
                <a:gd name="T111" fmla="*/ 0 h 793"/>
                <a:gd name="T112" fmla="*/ 163 w 1495"/>
                <a:gd name="T113" fmla="*/ 3 h 793"/>
                <a:gd name="T114" fmla="*/ 150 w 1495"/>
                <a:gd name="T115" fmla="*/ 0 h 793"/>
                <a:gd name="T116" fmla="*/ 89 w 1495"/>
                <a:gd name="T117" fmla="*/ 3 h 793"/>
                <a:gd name="T118" fmla="*/ 83 w 1495"/>
                <a:gd name="T119" fmla="*/ 0 h 793"/>
                <a:gd name="T120" fmla="*/ 29 w 1495"/>
                <a:gd name="T121" fmla="*/ 2 h 793"/>
                <a:gd name="T122" fmla="*/ 22 w 1495"/>
                <a:gd name="T123" fmla="*/ 1 h 7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95"/>
                <a:gd name="T187" fmla="*/ 0 h 793"/>
                <a:gd name="T188" fmla="*/ 1495 w 1495"/>
                <a:gd name="T189" fmla="*/ 793 h 79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95" h="793">
                  <a:moveTo>
                    <a:pt x="1495" y="793"/>
                  </a:moveTo>
                  <a:lnTo>
                    <a:pt x="1477" y="793"/>
                  </a:lnTo>
                  <a:lnTo>
                    <a:pt x="1476" y="790"/>
                  </a:lnTo>
                  <a:lnTo>
                    <a:pt x="1475" y="788"/>
                  </a:lnTo>
                  <a:lnTo>
                    <a:pt x="1474" y="786"/>
                  </a:lnTo>
                  <a:lnTo>
                    <a:pt x="1472" y="784"/>
                  </a:lnTo>
                  <a:lnTo>
                    <a:pt x="1469" y="782"/>
                  </a:lnTo>
                  <a:lnTo>
                    <a:pt x="1466" y="781"/>
                  </a:lnTo>
                  <a:lnTo>
                    <a:pt x="1463" y="780"/>
                  </a:lnTo>
                  <a:lnTo>
                    <a:pt x="1460" y="780"/>
                  </a:lnTo>
                  <a:lnTo>
                    <a:pt x="1457" y="780"/>
                  </a:lnTo>
                  <a:lnTo>
                    <a:pt x="1454" y="781"/>
                  </a:lnTo>
                  <a:lnTo>
                    <a:pt x="1451" y="782"/>
                  </a:lnTo>
                  <a:lnTo>
                    <a:pt x="1448" y="784"/>
                  </a:lnTo>
                  <a:lnTo>
                    <a:pt x="1446" y="786"/>
                  </a:lnTo>
                  <a:lnTo>
                    <a:pt x="1445" y="788"/>
                  </a:lnTo>
                  <a:lnTo>
                    <a:pt x="1444" y="790"/>
                  </a:lnTo>
                  <a:lnTo>
                    <a:pt x="1443" y="793"/>
                  </a:lnTo>
                  <a:lnTo>
                    <a:pt x="1436" y="793"/>
                  </a:lnTo>
                  <a:lnTo>
                    <a:pt x="1436" y="791"/>
                  </a:lnTo>
                  <a:lnTo>
                    <a:pt x="1435" y="790"/>
                  </a:lnTo>
                  <a:lnTo>
                    <a:pt x="1433" y="790"/>
                  </a:lnTo>
                  <a:lnTo>
                    <a:pt x="1432" y="789"/>
                  </a:lnTo>
                  <a:lnTo>
                    <a:pt x="1430" y="790"/>
                  </a:lnTo>
                  <a:lnTo>
                    <a:pt x="1428" y="790"/>
                  </a:lnTo>
                  <a:lnTo>
                    <a:pt x="1427" y="791"/>
                  </a:lnTo>
                  <a:lnTo>
                    <a:pt x="1427" y="793"/>
                  </a:lnTo>
                  <a:lnTo>
                    <a:pt x="1415" y="793"/>
                  </a:lnTo>
                  <a:lnTo>
                    <a:pt x="1415" y="791"/>
                  </a:lnTo>
                  <a:lnTo>
                    <a:pt x="1414" y="790"/>
                  </a:lnTo>
                  <a:lnTo>
                    <a:pt x="1413" y="790"/>
                  </a:lnTo>
                  <a:lnTo>
                    <a:pt x="1411" y="789"/>
                  </a:lnTo>
                  <a:lnTo>
                    <a:pt x="1409" y="790"/>
                  </a:lnTo>
                  <a:lnTo>
                    <a:pt x="1408" y="790"/>
                  </a:lnTo>
                  <a:lnTo>
                    <a:pt x="1407" y="791"/>
                  </a:lnTo>
                  <a:lnTo>
                    <a:pt x="1406" y="793"/>
                  </a:lnTo>
                  <a:lnTo>
                    <a:pt x="1405" y="793"/>
                  </a:lnTo>
                  <a:lnTo>
                    <a:pt x="1404" y="791"/>
                  </a:lnTo>
                  <a:lnTo>
                    <a:pt x="1403" y="790"/>
                  </a:lnTo>
                  <a:lnTo>
                    <a:pt x="1402" y="790"/>
                  </a:lnTo>
                  <a:lnTo>
                    <a:pt x="1400" y="789"/>
                  </a:lnTo>
                  <a:lnTo>
                    <a:pt x="1398" y="790"/>
                  </a:lnTo>
                  <a:lnTo>
                    <a:pt x="1397" y="790"/>
                  </a:lnTo>
                  <a:lnTo>
                    <a:pt x="1396" y="791"/>
                  </a:lnTo>
                  <a:lnTo>
                    <a:pt x="1396" y="793"/>
                  </a:lnTo>
                  <a:lnTo>
                    <a:pt x="1391" y="793"/>
                  </a:lnTo>
                  <a:lnTo>
                    <a:pt x="1391" y="791"/>
                  </a:lnTo>
                  <a:lnTo>
                    <a:pt x="1390" y="790"/>
                  </a:lnTo>
                  <a:lnTo>
                    <a:pt x="1388" y="790"/>
                  </a:lnTo>
                  <a:lnTo>
                    <a:pt x="1387" y="789"/>
                  </a:lnTo>
                  <a:lnTo>
                    <a:pt x="1385" y="790"/>
                  </a:lnTo>
                  <a:lnTo>
                    <a:pt x="1383" y="790"/>
                  </a:lnTo>
                  <a:lnTo>
                    <a:pt x="1382" y="791"/>
                  </a:lnTo>
                  <a:lnTo>
                    <a:pt x="1382" y="793"/>
                  </a:lnTo>
                  <a:lnTo>
                    <a:pt x="1382" y="791"/>
                  </a:lnTo>
                  <a:lnTo>
                    <a:pt x="1381" y="790"/>
                  </a:lnTo>
                  <a:lnTo>
                    <a:pt x="1379" y="790"/>
                  </a:lnTo>
                  <a:lnTo>
                    <a:pt x="1378" y="789"/>
                  </a:lnTo>
                  <a:lnTo>
                    <a:pt x="1376" y="790"/>
                  </a:lnTo>
                  <a:lnTo>
                    <a:pt x="1374" y="790"/>
                  </a:lnTo>
                  <a:lnTo>
                    <a:pt x="1373" y="791"/>
                  </a:lnTo>
                  <a:lnTo>
                    <a:pt x="1373" y="793"/>
                  </a:lnTo>
                  <a:lnTo>
                    <a:pt x="1364" y="793"/>
                  </a:lnTo>
                  <a:lnTo>
                    <a:pt x="1364" y="791"/>
                  </a:lnTo>
                  <a:lnTo>
                    <a:pt x="1363" y="790"/>
                  </a:lnTo>
                  <a:lnTo>
                    <a:pt x="1361" y="790"/>
                  </a:lnTo>
                  <a:lnTo>
                    <a:pt x="1360" y="789"/>
                  </a:lnTo>
                  <a:lnTo>
                    <a:pt x="1358" y="790"/>
                  </a:lnTo>
                  <a:lnTo>
                    <a:pt x="1356" y="790"/>
                  </a:lnTo>
                  <a:lnTo>
                    <a:pt x="1355" y="791"/>
                  </a:lnTo>
                  <a:lnTo>
                    <a:pt x="1355" y="793"/>
                  </a:lnTo>
                  <a:lnTo>
                    <a:pt x="1331" y="793"/>
                  </a:lnTo>
                  <a:lnTo>
                    <a:pt x="1331" y="791"/>
                  </a:lnTo>
                  <a:lnTo>
                    <a:pt x="1330" y="790"/>
                  </a:lnTo>
                  <a:lnTo>
                    <a:pt x="1328" y="790"/>
                  </a:lnTo>
                  <a:lnTo>
                    <a:pt x="1327" y="789"/>
                  </a:lnTo>
                  <a:lnTo>
                    <a:pt x="1325" y="790"/>
                  </a:lnTo>
                  <a:lnTo>
                    <a:pt x="1323" y="790"/>
                  </a:lnTo>
                  <a:lnTo>
                    <a:pt x="1322" y="791"/>
                  </a:lnTo>
                  <a:lnTo>
                    <a:pt x="1322" y="793"/>
                  </a:lnTo>
                  <a:lnTo>
                    <a:pt x="1307" y="793"/>
                  </a:lnTo>
                  <a:lnTo>
                    <a:pt x="1306" y="791"/>
                  </a:lnTo>
                  <a:lnTo>
                    <a:pt x="1305" y="790"/>
                  </a:lnTo>
                  <a:lnTo>
                    <a:pt x="1304" y="790"/>
                  </a:lnTo>
                  <a:lnTo>
                    <a:pt x="1302" y="789"/>
                  </a:lnTo>
                  <a:lnTo>
                    <a:pt x="1300" y="790"/>
                  </a:lnTo>
                  <a:lnTo>
                    <a:pt x="1299" y="790"/>
                  </a:lnTo>
                  <a:lnTo>
                    <a:pt x="1298" y="791"/>
                  </a:lnTo>
                  <a:lnTo>
                    <a:pt x="1298" y="793"/>
                  </a:lnTo>
                  <a:lnTo>
                    <a:pt x="1287" y="793"/>
                  </a:lnTo>
                  <a:lnTo>
                    <a:pt x="1286" y="791"/>
                  </a:lnTo>
                  <a:lnTo>
                    <a:pt x="1285" y="790"/>
                  </a:lnTo>
                  <a:lnTo>
                    <a:pt x="1284" y="790"/>
                  </a:lnTo>
                  <a:lnTo>
                    <a:pt x="1282" y="789"/>
                  </a:lnTo>
                  <a:lnTo>
                    <a:pt x="1281" y="790"/>
                  </a:lnTo>
                  <a:lnTo>
                    <a:pt x="1279" y="790"/>
                  </a:lnTo>
                  <a:lnTo>
                    <a:pt x="1278" y="791"/>
                  </a:lnTo>
                  <a:lnTo>
                    <a:pt x="1278" y="793"/>
                  </a:lnTo>
                  <a:lnTo>
                    <a:pt x="1273" y="793"/>
                  </a:lnTo>
                  <a:lnTo>
                    <a:pt x="1273" y="498"/>
                  </a:lnTo>
                  <a:lnTo>
                    <a:pt x="1265" y="498"/>
                  </a:lnTo>
                  <a:lnTo>
                    <a:pt x="1265" y="496"/>
                  </a:lnTo>
                  <a:lnTo>
                    <a:pt x="1264" y="495"/>
                  </a:lnTo>
                  <a:lnTo>
                    <a:pt x="1262" y="494"/>
                  </a:lnTo>
                  <a:lnTo>
                    <a:pt x="1260" y="494"/>
                  </a:lnTo>
                  <a:lnTo>
                    <a:pt x="1259" y="494"/>
                  </a:lnTo>
                  <a:lnTo>
                    <a:pt x="1257" y="495"/>
                  </a:lnTo>
                  <a:lnTo>
                    <a:pt x="1256" y="496"/>
                  </a:lnTo>
                  <a:lnTo>
                    <a:pt x="1256" y="498"/>
                  </a:lnTo>
                  <a:lnTo>
                    <a:pt x="1254" y="498"/>
                  </a:lnTo>
                  <a:lnTo>
                    <a:pt x="1254" y="496"/>
                  </a:lnTo>
                  <a:lnTo>
                    <a:pt x="1253" y="495"/>
                  </a:lnTo>
                  <a:lnTo>
                    <a:pt x="1251" y="494"/>
                  </a:lnTo>
                  <a:lnTo>
                    <a:pt x="1250" y="494"/>
                  </a:lnTo>
                  <a:lnTo>
                    <a:pt x="1248" y="494"/>
                  </a:lnTo>
                  <a:lnTo>
                    <a:pt x="1247" y="495"/>
                  </a:lnTo>
                  <a:lnTo>
                    <a:pt x="1246" y="496"/>
                  </a:lnTo>
                  <a:lnTo>
                    <a:pt x="1245" y="498"/>
                  </a:lnTo>
                  <a:lnTo>
                    <a:pt x="1243" y="498"/>
                  </a:lnTo>
                  <a:lnTo>
                    <a:pt x="1243" y="496"/>
                  </a:lnTo>
                  <a:lnTo>
                    <a:pt x="1242" y="495"/>
                  </a:lnTo>
                  <a:lnTo>
                    <a:pt x="1240" y="493"/>
                  </a:lnTo>
                  <a:lnTo>
                    <a:pt x="1239" y="493"/>
                  </a:lnTo>
                  <a:lnTo>
                    <a:pt x="1237" y="492"/>
                  </a:lnTo>
                  <a:lnTo>
                    <a:pt x="1235" y="493"/>
                  </a:lnTo>
                  <a:lnTo>
                    <a:pt x="1233" y="493"/>
                  </a:lnTo>
                  <a:lnTo>
                    <a:pt x="1231" y="495"/>
                  </a:lnTo>
                  <a:lnTo>
                    <a:pt x="1230" y="496"/>
                  </a:lnTo>
                  <a:lnTo>
                    <a:pt x="1230" y="498"/>
                  </a:lnTo>
                  <a:lnTo>
                    <a:pt x="1226" y="498"/>
                  </a:lnTo>
                  <a:lnTo>
                    <a:pt x="1225" y="496"/>
                  </a:lnTo>
                  <a:lnTo>
                    <a:pt x="1224" y="495"/>
                  </a:lnTo>
                  <a:lnTo>
                    <a:pt x="1223" y="494"/>
                  </a:lnTo>
                  <a:lnTo>
                    <a:pt x="1221" y="494"/>
                  </a:lnTo>
                  <a:lnTo>
                    <a:pt x="1219" y="494"/>
                  </a:lnTo>
                  <a:lnTo>
                    <a:pt x="1218" y="495"/>
                  </a:lnTo>
                  <a:lnTo>
                    <a:pt x="1217" y="496"/>
                  </a:lnTo>
                  <a:lnTo>
                    <a:pt x="1217" y="498"/>
                  </a:lnTo>
                  <a:lnTo>
                    <a:pt x="1042" y="498"/>
                  </a:lnTo>
                  <a:lnTo>
                    <a:pt x="1042" y="3"/>
                  </a:lnTo>
                  <a:lnTo>
                    <a:pt x="981" y="3"/>
                  </a:lnTo>
                  <a:lnTo>
                    <a:pt x="980" y="2"/>
                  </a:lnTo>
                  <a:lnTo>
                    <a:pt x="979" y="1"/>
                  </a:lnTo>
                  <a:lnTo>
                    <a:pt x="978" y="0"/>
                  </a:lnTo>
                  <a:lnTo>
                    <a:pt x="976" y="0"/>
                  </a:lnTo>
                  <a:lnTo>
                    <a:pt x="974" y="0"/>
                  </a:lnTo>
                  <a:lnTo>
                    <a:pt x="973" y="1"/>
                  </a:lnTo>
                  <a:lnTo>
                    <a:pt x="972" y="2"/>
                  </a:lnTo>
                  <a:lnTo>
                    <a:pt x="972" y="3"/>
                  </a:lnTo>
                  <a:lnTo>
                    <a:pt x="953" y="3"/>
                  </a:lnTo>
                  <a:lnTo>
                    <a:pt x="952" y="2"/>
                  </a:lnTo>
                  <a:lnTo>
                    <a:pt x="952" y="1"/>
                  </a:lnTo>
                  <a:lnTo>
                    <a:pt x="950" y="0"/>
                  </a:lnTo>
                  <a:lnTo>
                    <a:pt x="948" y="0"/>
                  </a:lnTo>
                  <a:lnTo>
                    <a:pt x="947" y="0"/>
                  </a:lnTo>
                  <a:lnTo>
                    <a:pt x="945" y="1"/>
                  </a:lnTo>
                  <a:lnTo>
                    <a:pt x="944" y="2"/>
                  </a:lnTo>
                  <a:lnTo>
                    <a:pt x="944" y="3"/>
                  </a:lnTo>
                  <a:lnTo>
                    <a:pt x="922" y="3"/>
                  </a:lnTo>
                  <a:lnTo>
                    <a:pt x="921" y="2"/>
                  </a:lnTo>
                  <a:lnTo>
                    <a:pt x="920" y="1"/>
                  </a:lnTo>
                  <a:lnTo>
                    <a:pt x="919" y="0"/>
                  </a:lnTo>
                  <a:lnTo>
                    <a:pt x="917" y="0"/>
                  </a:lnTo>
                  <a:lnTo>
                    <a:pt x="915" y="0"/>
                  </a:lnTo>
                  <a:lnTo>
                    <a:pt x="914" y="1"/>
                  </a:lnTo>
                  <a:lnTo>
                    <a:pt x="913" y="2"/>
                  </a:lnTo>
                  <a:lnTo>
                    <a:pt x="913" y="3"/>
                  </a:lnTo>
                  <a:lnTo>
                    <a:pt x="900" y="3"/>
                  </a:lnTo>
                  <a:lnTo>
                    <a:pt x="900" y="2"/>
                  </a:lnTo>
                  <a:lnTo>
                    <a:pt x="899" y="1"/>
                  </a:lnTo>
                  <a:lnTo>
                    <a:pt x="897" y="0"/>
                  </a:lnTo>
                  <a:lnTo>
                    <a:pt x="896" y="0"/>
                  </a:lnTo>
                  <a:lnTo>
                    <a:pt x="894" y="0"/>
                  </a:lnTo>
                  <a:lnTo>
                    <a:pt x="892" y="1"/>
                  </a:lnTo>
                  <a:lnTo>
                    <a:pt x="892" y="2"/>
                  </a:lnTo>
                  <a:lnTo>
                    <a:pt x="891" y="3"/>
                  </a:lnTo>
                  <a:lnTo>
                    <a:pt x="880" y="3"/>
                  </a:lnTo>
                  <a:lnTo>
                    <a:pt x="880" y="2"/>
                  </a:lnTo>
                  <a:lnTo>
                    <a:pt x="879" y="1"/>
                  </a:lnTo>
                  <a:lnTo>
                    <a:pt x="877" y="0"/>
                  </a:lnTo>
                  <a:lnTo>
                    <a:pt x="875" y="0"/>
                  </a:lnTo>
                  <a:lnTo>
                    <a:pt x="874" y="0"/>
                  </a:lnTo>
                  <a:lnTo>
                    <a:pt x="872" y="1"/>
                  </a:lnTo>
                  <a:lnTo>
                    <a:pt x="871" y="2"/>
                  </a:lnTo>
                  <a:lnTo>
                    <a:pt x="871" y="3"/>
                  </a:lnTo>
                  <a:lnTo>
                    <a:pt x="846" y="3"/>
                  </a:lnTo>
                  <a:lnTo>
                    <a:pt x="846" y="2"/>
                  </a:lnTo>
                  <a:lnTo>
                    <a:pt x="845" y="1"/>
                  </a:lnTo>
                  <a:lnTo>
                    <a:pt x="843" y="0"/>
                  </a:lnTo>
                  <a:lnTo>
                    <a:pt x="842" y="0"/>
                  </a:lnTo>
                  <a:lnTo>
                    <a:pt x="840" y="0"/>
                  </a:lnTo>
                  <a:lnTo>
                    <a:pt x="838" y="1"/>
                  </a:lnTo>
                  <a:lnTo>
                    <a:pt x="838" y="2"/>
                  </a:lnTo>
                  <a:lnTo>
                    <a:pt x="837" y="3"/>
                  </a:lnTo>
                  <a:lnTo>
                    <a:pt x="817" y="3"/>
                  </a:lnTo>
                  <a:lnTo>
                    <a:pt x="817" y="2"/>
                  </a:lnTo>
                  <a:lnTo>
                    <a:pt x="816" y="1"/>
                  </a:lnTo>
                  <a:lnTo>
                    <a:pt x="815" y="0"/>
                  </a:lnTo>
                  <a:lnTo>
                    <a:pt x="813" y="0"/>
                  </a:lnTo>
                  <a:lnTo>
                    <a:pt x="811" y="0"/>
                  </a:lnTo>
                  <a:lnTo>
                    <a:pt x="810" y="1"/>
                  </a:lnTo>
                  <a:lnTo>
                    <a:pt x="809" y="2"/>
                  </a:lnTo>
                  <a:lnTo>
                    <a:pt x="808" y="3"/>
                  </a:lnTo>
                  <a:lnTo>
                    <a:pt x="790" y="3"/>
                  </a:lnTo>
                  <a:lnTo>
                    <a:pt x="790" y="2"/>
                  </a:lnTo>
                  <a:lnTo>
                    <a:pt x="789" y="1"/>
                  </a:lnTo>
                  <a:lnTo>
                    <a:pt x="788" y="0"/>
                  </a:lnTo>
                  <a:lnTo>
                    <a:pt x="786" y="0"/>
                  </a:lnTo>
                  <a:lnTo>
                    <a:pt x="784" y="0"/>
                  </a:lnTo>
                  <a:lnTo>
                    <a:pt x="783" y="1"/>
                  </a:lnTo>
                  <a:lnTo>
                    <a:pt x="782" y="2"/>
                  </a:lnTo>
                  <a:lnTo>
                    <a:pt x="781" y="3"/>
                  </a:lnTo>
                  <a:lnTo>
                    <a:pt x="765" y="3"/>
                  </a:lnTo>
                  <a:lnTo>
                    <a:pt x="765" y="2"/>
                  </a:lnTo>
                  <a:lnTo>
                    <a:pt x="764" y="1"/>
                  </a:lnTo>
                  <a:lnTo>
                    <a:pt x="762" y="0"/>
                  </a:lnTo>
                  <a:lnTo>
                    <a:pt x="761" y="0"/>
                  </a:lnTo>
                  <a:lnTo>
                    <a:pt x="759" y="0"/>
                  </a:lnTo>
                  <a:lnTo>
                    <a:pt x="757" y="1"/>
                  </a:lnTo>
                  <a:lnTo>
                    <a:pt x="756" y="2"/>
                  </a:lnTo>
                  <a:lnTo>
                    <a:pt x="756" y="3"/>
                  </a:lnTo>
                  <a:lnTo>
                    <a:pt x="704" y="3"/>
                  </a:lnTo>
                  <a:lnTo>
                    <a:pt x="704" y="2"/>
                  </a:lnTo>
                  <a:lnTo>
                    <a:pt x="703" y="1"/>
                  </a:lnTo>
                  <a:lnTo>
                    <a:pt x="702" y="0"/>
                  </a:lnTo>
                  <a:lnTo>
                    <a:pt x="700" y="0"/>
                  </a:lnTo>
                  <a:lnTo>
                    <a:pt x="698" y="0"/>
                  </a:lnTo>
                  <a:lnTo>
                    <a:pt x="697" y="1"/>
                  </a:lnTo>
                  <a:lnTo>
                    <a:pt x="696" y="2"/>
                  </a:lnTo>
                  <a:lnTo>
                    <a:pt x="695" y="3"/>
                  </a:lnTo>
                  <a:lnTo>
                    <a:pt x="572" y="3"/>
                  </a:lnTo>
                  <a:lnTo>
                    <a:pt x="572" y="2"/>
                  </a:lnTo>
                  <a:lnTo>
                    <a:pt x="571" y="1"/>
                  </a:lnTo>
                  <a:lnTo>
                    <a:pt x="569" y="0"/>
                  </a:lnTo>
                  <a:lnTo>
                    <a:pt x="568" y="0"/>
                  </a:lnTo>
                  <a:lnTo>
                    <a:pt x="566" y="0"/>
                  </a:lnTo>
                  <a:lnTo>
                    <a:pt x="564" y="1"/>
                  </a:lnTo>
                  <a:lnTo>
                    <a:pt x="563" y="2"/>
                  </a:lnTo>
                  <a:lnTo>
                    <a:pt x="563" y="3"/>
                  </a:lnTo>
                  <a:lnTo>
                    <a:pt x="557" y="3"/>
                  </a:lnTo>
                  <a:lnTo>
                    <a:pt x="556" y="2"/>
                  </a:lnTo>
                  <a:lnTo>
                    <a:pt x="555" y="1"/>
                  </a:lnTo>
                  <a:lnTo>
                    <a:pt x="554" y="0"/>
                  </a:lnTo>
                  <a:lnTo>
                    <a:pt x="552" y="0"/>
                  </a:lnTo>
                  <a:lnTo>
                    <a:pt x="550" y="0"/>
                  </a:lnTo>
                  <a:lnTo>
                    <a:pt x="549" y="1"/>
                  </a:lnTo>
                  <a:lnTo>
                    <a:pt x="548" y="2"/>
                  </a:lnTo>
                  <a:lnTo>
                    <a:pt x="548" y="3"/>
                  </a:lnTo>
                  <a:lnTo>
                    <a:pt x="522" y="3"/>
                  </a:lnTo>
                  <a:lnTo>
                    <a:pt x="522" y="2"/>
                  </a:lnTo>
                  <a:lnTo>
                    <a:pt x="521" y="1"/>
                  </a:lnTo>
                  <a:lnTo>
                    <a:pt x="519" y="0"/>
                  </a:lnTo>
                  <a:lnTo>
                    <a:pt x="518" y="0"/>
                  </a:lnTo>
                  <a:lnTo>
                    <a:pt x="516" y="0"/>
                  </a:lnTo>
                  <a:lnTo>
                    <a:pt x="515" y="1"/>
                  </a:lnTo>
                  <a:lnTo>
                    <a:pt x="514" y="2"/>
                  </a:lnTo>
                  <a:lnTo>
                    <a:pt x="513" y="3"/>
                  </a:lnTo>
                  <a:lnTo>
                    <a:pt x="509" y="3"/>
                  </a:lnTo>
                  <a:lnTo>
                    <a:pt x="508" y="2"/>
                  </a:lnTo>
                  <a:lnTo>
                    <a:pt x="507" y="1"/>
                  </a:lnTo>
                  <a:lnTo>
                    <a:pt x="506" y="0"/>
                  </a:lnTo>
                  <a:lnTo>
                    <a:pt x="504" y="0"/>
                  </a:lnTo>
                  <a:lnTo>
                    <a:pt x="503" y="0"/>
                  </a:lnTo>
                  <a:lnTo>
                    <a:pt x="501" y="1"/>
                  </a:lnTo>
                  <a:lnTo>
                    <a:pt x="500" y="2"/>
                  </a:lnTo>
                  <a:lnTo>
                    <a:pt x="500" y="3"/>
                  </a:lnTo>
                  <a:lnTo>
                    <a:pt x="330" y="3"/>
                  </a:lnTo>
                  <a:lnTo>
                    <a:pt x="329" y="2"/>
                  </a:lnTo>
                  <a:lnTo>
                    <a:pt x="328" y="1"/>
                  </a:lnTo>
                  <a:lnTo>
                    <a:pt x="327" y="0"/>
                  </a:lnTo>
                  <a:lnTo>
                    <a:pt x="325" y="0"/>
                  </a:lnTo>
                  <a:lnTo>
                    <a:pt x="323" y="0"/>
                  </a:lnTo>
                  <a:lnTo>
                    <a:pt x="322" y="1"/>
                  </a:lnTo>
                  <a:lnTo>
                    <a:pt x="321" y="2"/>
                  </a:lnTo>
                  <a:lnTo>
                    <a:pt x="321" y="3"/>
                  </a:lnTo>
                  <a:lnTo>
                    <a:pt x="172" y="3"/>
                  </a:lnTo>
                  <a:lnTo>
                    <a:pt x="172" y="2"/>
                  </a:lnTo>
                  <a:lnTo>
                    <a:pt x="171" y="1"/>
                  </a:lnTo>
                  <a:lnTo>
                    <a:pt x="170" y="0"/>
                  </a:lnTo>
                  <a:lnTo>
                    <a:pt x="168" y="0"/>
                  </a:lnTo>
                  <a:lnTo>
                    <a:pt x="166" y="0"/>
                  </a:lnTo>
                  <a:lnTo>
                    <a:pt x="165" y="1"/>
                  </a:lnTo>
                  <a:lnTo>
                    <a:pt x="164" y="2"/>
                  </a:lnTo>
                  <a:lnTo>
                    <a:pt x="163" y="3"/>
                  </a:lnTo>
                  <a:lnTo>
                    <a:pt x="154" y="3"/>
                  </a:lnTo>
                  <a:lnTo>
                    <a:pt x="154" y="2"/>
                  </a:lnTo>
                  <a:lnTo>
                    <a:pt x="153" y="1"/>
                  </a:lnTo>
                  <a:lnTo>
                    <a:pt x="151" y="0"/>
                  </a:lnTo>
                  <a:lnTo>
                    <a:pt x="150" y="0"/>
                  </a:lnTo>
                  <a:lnTo>
                    <a:pt x="148" y="0"/>
                  </a:lnTo>
                  <a:lnTo>
                    <a:pt x="147" y="1"/>
                  </a:lnTo>
                  <a:lnTo>
                    <a:pt x="146" y="2"/>
                  </a:lnTo>
                  <a:lnTo>
                    <a:pt x="145" y="3"/>
                  </a:lnTo>
                  <a:lnTo>
                    <a:pt x="89" y="3"/>
                  </a:lnTo>
                  <a:lnTo>
                    <a:pt x="89" y="2"/>
                  </a:lnTo>
                  <a:lnTo>
                    <a:pt x="88" y="1"/>
                  </a:lnTo>
                  <a:lnTo>
                    <a:pt x="86" y="0"/>
                  </a:lnTo>
                  <a:lnTo>
                    <a:pt x="85" y="0"/>
                  </a:lnTo>
                  <a:lnTo>
                    <a:pt x="83" y="0"/>
                  </a:lnTo>
                  <a:lnTo>
                    <a:pt x="81" y="1"/>
                  </a:lnTo>
                  <a:lnTo>
                    <a:pt x="81" y="2"/>
                  </a:lnTo>
                  <a:lnTo>
                    <a:pt x="80" y="3"/>
                  </a:lnTo>
                  <a:lnTo>
                    <a:pt x="29" y="3"/>
                  </a:lnTo>
                  <a:lnTo>
                    <a:pt x="29" y="2"/>
                  </a:lnTo>
                  <a:lnTo>
                    <a:pt x="28" y="1"/>
                  </a:lnTo>
                  <a:lnTo>
                    <a:pt x="26" y="0"/>
                  </a:lnTo>
                  <a:lnTo>
                    <a:pt x="25" y="0"/>
                  </a:lnTo>
                  <a:lnTo>
                    <a:pt x="23" y="0"/>
                  </a:lnTo>
                  <a:lnTo>
                    <a:pt x="22" y="1"/>
                  </a:lnTo>
                  <a:lnTo>
                    <a:pt x="21" y="2"/>
                  </a:lnTo>
                  <a:lnTo>
                    <a:pt x="20" y="3"/>
                  </a:lnTo>
                  <a:lnTo>
                    <a:pt x="0" y="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68" name="Freeform 978"/>
            <p:cNvSpPr>
              <a:spLocks/>
            </p:cNvSpPr>
            <p:nvPr/>
          </p:nvSpPr>
          <p:spPr bwMode="auto">
            <a:xfrm>
              <a:off x="1215" y="1313"/>
              <a:ext cx="14" cy="9"/>
            </a:xfrm>
            <a:custGeom>
              <a:avLst/>
              <a:gdLst>
                <a:gd name="T0" fmla="*/ 12 w 14"/>
                <a:gd name="T1" fmla="*/ 9 h 9"/>
                <a:gd name="T2" fmla="*/ 0 w 14"/>
                <a:gd name="T3" fmla="*/ 4 h 9"/>
                <a:gd name="T4" fmla="*/ 12 w 14"/>
                <a:gd name="T5" fmla="*/ 0 h 9"/>
                <a:gd name="T6" fmla="*/ 13 w 14"/>
                <a:gd name="T7" fmla="*/ 2 h 9"/>
                <a:gd name="T8" fmla="*/ 14 w 14"/>
                <a:gd name="T9" fmla="*/ 4 h 9"/>
                <a:gd name="T10" fmla="*/ 13 w 14"/>
                <a:gd name="T11" fmla="*/ 7 h 9"/>
                <a:gd name="T12" fmla="*/ 12 w 14"/>
                <a:gd name="T13" fmla="*/ 9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12" y="9"/>
                  </a:moveTo>
                  <a:lnTo>
                    <a:pt x="0" y="4"/>
                  </a:lnTo>
                  <a:lnTo>
                    <a:pt x="12" y="0"/>
                  </a:lnTo>
                  <a:lnTo>
                    <a:pt x="13" y="2"/>
                  </a:lnTo>
                  <a:lnTo>
                    <a:pt x="14" y="4"/>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69" name="Freeform 979"/>
            <p:cNvSpPr>
              <a:spLocks/>
            </p:cNvSpPr>
            <p:nvPr/>
          </p:nvSpPr>
          <p:spPr bwMode="auto">
            <a:xfrm>
              <a:off x="3019" y="3324"/>
              <a:ext cx="82" cy="119"/>
            </a:xfrm>
            <a:custGeom>
              <a:avLst/>
              <a:gdLst>
                <a:gd name="T0" fmla="*/ 0 w 82"/>
                <a:gd name="T1" fmla="*/ 0 h 119"/>
                <a:gd name="T2" fmla="*/ 61 w 82"/>
                <a:gd name="T3" fmla="*/ 0 h 119"/>
                <a:gd name="T4" fmla="*/ 61 w 82"/>
                <a:gd name="T5" fmla="*/ 119 h 119"/>
                <a:gd name="T6" fmla="*/ 82 w 82"/>
                <a:gd name="T7" fmla="*/ 119 h 119"/>
                <a:gd name="T8" fmla="*/ 0 60000 65536"/>
                <a:gd name="T9" fmla="*/ 0 60000 65536"/>
                <a:gd name="T10" fmla="*/ 0 60000 65536"/>
                <a:gd name="T11" fmla="*/ 0 60000 65536"/>
                <a:gd name="T12" fmla="*/ 0 w 82"/>
                <a:gd name="T13" fmla="*/ 0 h 119"/>
                <a:gd name="T14" fmla="*/ 82 w 82"/>
                <a:gd name="T15" fmla="*/ 119 h 119"/>
              </a:gdLst>
              <a:ahLst/>
              <a:cxnLst>
                <a:cxn ang="T8">
                  <a:pos x="T0" y="T1"/>
                </a:cxn>
                <a:cxn ang="T9">
                  <a:pos x="T2" y="T3"/>
                </a:cxn>
                <a:cxn ang="T10">
                  <a:pos x="T4" y="T5"/>
                </a:cxn>
                <a:cxn ang="T11">
                  <a:pos x="T6" y="T7"/>
                </a:cxn>
              </a:cxnLst>
              <a:rect l="T12" t="T13" r="T14" b="T15"/>
              <a:pathLst>
                <a:path w="82" h="119">
                  <a:moveTo>
                    <a:pt x="0" y="0"/>
                  </a:moveTo>
                  <a:lnTo>
                    <a:pt x="61" y="0"/>
                  </a:lnTo>
                  <a:lnTo>
                    <a:pt x="61" y="119"/>
                  </a:lnTo>
                  <a:lnTo>
                    <a:pt x="82" y="119"/>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70" name="Freeform 980"/>
            <p:cNvSpPr>
              <a:spLocks/>
            </p:cNvSpPr>
            <p:nvPr/>
          </p:nvSpPr>
          <p:spPr bwMode="auto">
            <a:xfrm>
              <a:off x="3100" y="3438"/>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2"/>
                  </a:lnTo>
                  <a:lnTo>
                    <a:pt x="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71" name="Rectangle 981"/>
            <p:cNvSpPr>
              <a:spLocks noChangeArrowheads="1"/>
            </p:cNvSpPr>
            <p:nvPr/>
          </p:nvSpPr>
          <p:spPr bwMode="auto">
            <a:xfrm>
              <a:off x="3487" y="3418"/>
              <a:ext cx="540" cy="156"/>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172" name="Rectangle 982"/>
            <p:cNvSpPr>
              <a:spLocks noChangeArrowheads="1"/>
            </p:cNvSpPr>
            <p:nvPr/>
          </p:nvSpPr>
          <p:spPr bwMode="auto">
            <a:xfrm>
              <a:off x="3337" y="3447"/>
              <a:ext cx="83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u="sng">
                  <a:solidFill>
                    <a:srgbClr val="000000"/>
                  </a:solidFill>
                </a:rPr>
                <a:t>Misc Accounting/Finance Apps - PC/NT</a:t>
              </a:r>
              <a:endParaRPr lang="en-US">
                <a:solidFill>
                  <a:srgbClr val="FF0000"/>
                </a:solidFill>
              </a:endParaRPr>
            </a:p>
          </p:txBody>
        </p:sp>
        <p:sp>
          <p:nvSpPr>
            <p:cNvPr id="25173" name="Freeform 983"/>
            <p:cNvSpPr>
              <a:spLocks/>
            </p:cNvSpPr>
            <p:nvPr/>
          </p:nvSpPr>
          <p:spPr bwMode="auto">
            <a:xfrm>
              <a:off x="1526" y="2737"/>
              <a:ext cx="1961" cy="759"/>
            </a:xfrm>
            <a:custGeom>
              <a:avLst/>
              <a:gdLst>
                <a:gd name="T0" fmla="*/ 0 w 1961"/>
                <a:gd name="T1" fmla="*/ 0 h 759"/>
                <a:gd name="T2" fmla="*/ 0 w 1961"/>
                <a:gd name="T3" fmla="*/ 477 h 759"/>
                <a:gd name="T4" fmla="*/ 77 w 1961"/>
                <a:gd name="T5" fmla="*/ 477 h 759"/>
                <a:gd name="T6" fmla="*/ 77 w 1961"/>
                <a:gd name="T7" fmla="*/ 476 h 759"/>
                <a:gd name="T8" fmla="*/ 78 w 1961"/>
                <a:gd name="T9" fmla="*/ 475 h 759"/>
                <a:gd name="T10" fmla="*/ 79 w 1961"/>
                <a:gd name="T11" fmla="*/ 474 h 759"/>
                <a:gd name="T12" fmla="*/ 81 w 1961"/>
                <a:gd name="T13" fmla="*/ 474 h 759"/>
                <a:gd name="T14" fmla="*/ 83 w 1961"/>
                <a:gd name="T15" fmla="*/ 474 h 759"/>
                <a:gd name="T16" fmla="*/ 84 w 1961"/>
                <a:gd name="T17" fmla="*/ 475 h 759"/>
                <a:gd name="T18" fmla="*/ 85 w 1961"/>
                <a:gd name="T19" fmla="*/ 476 h 759"/>
                <a:gd name="T20" fmla="*/ 86 w 1961"/>
                <a:gd name="T21" fmla="*/ 477 h 759"/>
                <a:gd name="T22" fmla="*/ 122 w 1961"/>
                <a:gd name="T23" fmla="*/ 477 h 759"/>
                <a:gd name="T24" fmla="*/ 122 w 1961"/>
                <a:gd name="T25" fmla="*/ 742 h 759"/>
                <a:gd name="T26" fmla="*/ 145 w 1961"/>
                <a:gd name="T27" fmla="*/ 742 h 759"/>
                <a:gd name="T28" fmla="*/ 145 w 1961"/>
                <a:gd name="T29" fmla="*/ 741 h 759"/>
                <a:gd name="T30" fmla="*/ 146 w 1961"/>
                <a:gd name="T31" fmla="*/ 740 h 759"/>
                <a:gd name="T32" fmla="*/ 148 w 1961"/>
                <a:gd name="T33" fmla="*/ 739 h 759"/>
                <a:gd name="T34" fmla="*/ 149 w 1961"/>
                <a:gd name="T35" fmla="*/ 739 h 759"/>
                <a:gd name="T36" fmla="*/ 151 w 1961"/>
                <a:gd name="T37" fmla="*/ 739 h 759"/>
                <a:gd name="T38" fmla="*/ 152 w 1961"/>
                <a:gd name="T39" fmla="*/ 740 h 759"/>
                <a:gd name="T40" fmla="*/ 153 w 1961"/>
                <a:gd name="T41" fmla="*/ 741 h 759"/>
                <a:gd name="T42" fmla="*/ 154 w 1961"/>
                <a:gd name="T43" fmla="*/ 742 h 759"/>
                <a:gd name="T44" fmla="*/ 1909 w 1961"/>
                <a:gd name="T45" fmla="*/ 742 h 759"/>
                <a:gd name="T46" fmla="*/ 1909 w 1961"/>
                <a:gd name="T47" fmla="*/ 741 h 759"/>
                <a:gd name="T48" fmla="*/ 1910 w 1961"/>
                <a:gd name="T49" fmla="*/ 740 h 759"/>
                <a:gd name="T50" fmla="*/ 1912 w 1961"/>
                <a:gd name="T51" fmla="*/ 739 h 759"/>
                <a:gd name="T52" fmla="*/ 1913 w 1961"/>
                <a:gd name="T53" fmla="*/ 739 h 759"/>
                <a:gd name="T54" fmla="*/ 1915 w 1961"/>
                <a:gd name="T55" fmla="*/ 739 h 759"/>
                <a:gd name="T56" fmla="*/ 1916 w 1961"/>
                <a:gd name="T57" fmla="*/ 740 h 759"/>
                <a:gd name="T58" fmla="*/ 1917 w 1961"/>
                <a:gd name="T59" fmla="*/ 741 h 759"/>
                <a:gd name="T60" fmla="*/ 1918 w 1961"/>
                <a:gd name="T61" fmla="*/ 742 h 759"/>
                <a:gd name="T62" fmla="*/ 1934 w 1961"/>
                <a:gd name="T63" fmla="*/ 742 h 759"/>
                <a:gd name="T64" fmla="*/ 1934 w 1961"/>
                <a:gd name="T65" fmla="*/ 741 h 759"/>
                <a:gd name="T66" fmla="*/ 1935 w 1961"/>
                <a:gd name="T67" fmla="*/ 740 h 759"/>
                <a:gd name="T68" fmla="*/ 1937 w 1961"/>
                <a:gd name="T69" fmla="*/ 739 h 759"/>
                <a:gd name="T70" fmla="*/ 1939 w 1961"/>
                <a:gd name="T71" fmla="*/ 739 h 759"/>
                <a:gd name="T72" fmla="*/ 1940 w 1961"/>
                <a:gd name="T73" fmla="*/ 739 h 759"/>
                <a:gd name="T74" fmla="*/ 1942 w 1961"/>
                <a:gd name="T75" fmla="*/ 740 h 759"/>
                <a:gd name="T76" fmla="*/ 1943 w 1961"/>
                <a:gd name="T77" fmla="*/ 741 h 759"/>
                <a:gd name="T78" fmla="*/ 1943 w 1961"/>
                <a:gd name="T79" fmla="*/ 742 h 759"/>
                <a:gd name="T80" fmla="*/ 1947 w 1961"/>
                <a:gd name="T81" fmla="*/ 742 h 759"/>
                <a:gd name="T82" fmla="*/ 1947 w 1961"/>
                <a:gd name="T83" fmla="*/ 759 h 759"/>
                <a:gd name="T84" fmla="*/ 1961 w 1961"/>
                <a:gd name="T85" fmla="*/ 759 h 75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961"/>
                <a:gd name="T130" fmla="*/ 0 h 759"/>
                <a:gd name="T131" fmla="*/ 1961 w 1961"/>
                <a:gd name="T132" fmla="*/ 759 h 75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961" h="759">
                  <a:moveTo>
                    <a:pt x="0" y="0"/>
                  </a:moveTo>
                  <a:lnTo>
                    <a:pt x="0" y="477"/>
                  </a:lnTo>
                  <a:lnTo>
                    <a:pt x="77" y="477"/>
                  </a:lnTo>
                  <a:lnTo>
                    <a:pt x="77" y="476"/>
                  </a:lnTo>
                  <a:lnTo>
                    <a:pt x="78" y="475"/>
                  </a:lnTo>
                  <a:lnTo>
                    <a:pt x="79" y="474"/>
                  </a:lnTo>
                  <a:lnTo>
                    <a:pt x="81" y="474"/>
                  </a:lnTo>
                  <a:lnTo>
                    <a:pt x="83" y="474"/>
                  </a:lnTo>
                  <a:lnTo>
                    <a:pt x="84" y="475"/>
                  </a:lnTo>
                  <a:lnTo>
                    <a:pt x="85" y="476"/>
                  </a:lnTo>
                  <a:lnTo>
                    <a:pt x="86" y="477"/>
                  </a:lnTo>
                  <a:lnTo>
                    <a:pt x="122" y="477"/>
                  </a:lnTo>
                  <a:lnTo>
                    <a:pt x="122" y="742"/>
                  </a:lnTo>
                  <a:lnTo>
                    <a:pt x="145" y="742"/>
                  </a:lnTo>
                  <a:lnTo>
                    <a:pt x="145" y="741"/>
                  </a:lnTo>
                  <a:lnTo>
                    <a:pt x="146" y="740"/>
                  </a:lnTo>
                  <a:lnTo>
                    <a:pt x="148" y="739"/>
                  </a:lnTo>
                  <a:lnTo>
                    <a:pt x="149" y="739"/>
                  </a:lnTo>
                  <a:lnTo>
                    <a:pt x="151" y="739"/>
                  </a:lnTo>
                  <a:lnTo>
                    <a:pt x="152" y="740"/>
                  </a:lnTo>
                  <a:lnTo>
                    <a:pt x="153" y="741"/>
                  </a:lnTo>
                  <a:lnTo>
                    <a:pt x="154" y="742"/>
                  </a:lnTo>
                  <a:lnTo>
                    <a:pt x="1909" y="742"/>
                  </a:lnTo>
                  <a:lnTo>
                    <a:pt x="1909" y="741"/>
                  </a:lnTo>
                  <a:lnTo>
                    <a:pt x="1910" y="740"/>
                  </a:lnTo>
                  <a:lnTo>
                    <a:pt x="1912" y="739"/>
                  </a:lnTo>
                  <a:lnTo>
                    <a:pt x="1913" y="739"/>
                  </a:lnTo>
                  <a:lnTo>
                    <a:pt x="1915" y="739"/>
                  </a:lnTo>
                  <a:lnTo>
                    <a:pt x="1916" y="740"/>
                  </a:lnTo>
                  <a:lnTo>
                    <a:pt x="1917" y="741"/>
                  </a:lnTo>
                  <a:lnTo>
                    <a:pt x="1918" y="742"/>
                  </a:lnTo>
                  <a:lnTo>
                    <a:pt x="1934" y="742"/>
                  </a:lnTo>
                  <a:lnTo>
                    <a:pt x="1934" y="741"/>
                  </a:lnTo>
                  <a:lnTo>
                    <a:pt x="1935" y="740"/>
                  </a:lnTo>
                  <a:lnTo>
                    <a:pt x="1937" y="739"/>
                  </a:lnTo>
                  <a:lnTo>
                    <a:pt x="1939" y="739"/>
                  </a:lnTo>
                  <a:lnTo>
                    <a:pt x="1940" y="739"/>
                  </a:lnTo>
                  <a:lnTo>
                    <a:pt x="1942" y="740"/>
                  </a:lnTo>
                  <a:lnTo>
                    <a:pt x="1943" y="741"/>
                  </a:lnTo>
                  <a:lnTo>
                    <a:pt x="1943" y="742"/>
                  </a:lnTo>
                  <a:lnTo>
                    <a:pt x="1947" y="742"/>
                  </a:lnTo>
                  <a:lnTo>
                    <a:pt x="1947" y="759"/>
                  </a:lnTo>
                  <a:lnTo>
                    <a:pt x="1961" y="75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74" name="Freeform 984"/>
            <p:cNvSpPr>
              <a:spLocks/>
            </p:cNvSpPr>
            <p:nvPr/>
          </p:nvSpPr>
          <p:spPr bwMode="auto">
            <a:xfrm>
              <a:off x="1520" y="2728"/>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75" name="Rectangle 985"/>
            <p:cNvSpPr>
              <a:spLocks noChangeArrowheads="1"/>
            </p:cNvSpPr>
            <p:nvPr/>
          </p:nvSpPr>
          <p:spPr bwMode="auto">
            <a:xfrm>
              <a:off x="952" y="2989"/>
              <a:ext cx="153" cy="83"/>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176" name="Rectangle 986"/>
            <p:cNvSpPr>
              <a:spLocks noChangeArrowheads="1"/>
            </p:cNvSpPr>
            <p:nvPr/>
          </p:nvSpPr>
          <p:spPr bwMode="auto">
            <a:xfrm>
              <a:off x="975" y="3016"/>
              <a:ext cx="11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AIMS</a:t>
              </a:r>
              <a:endParaRPr lang="en-US">
                <a:solidFill>
                  <a:srgbClr val="FF0000"/>
                </a:solidFill>
              </a:endParaRPr>
            </a:p>
          </p:txBody>
        </p:sp>
        <p:sp>
          <p:nvSpPr>
            <p:cNvPr id="25177" name="Rectangle 987"/>
            <p:cNvSpPr>
              <a:spLocks noChangeArrowheads="1"/>
            </p:cNvSpPr>
            <p:nvPr/>
          </p:nvSpPr>
          <p:spPr bwMode="auto">
            <a:xfrm>
              <a:off x="452" y="2978"/>
              <a:ext cx="311" cy="120"/>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178" name="Rectangle 988"/>
            <p:cNvSpPr>
              <a:spLocks noChangeArrowheads="1"/>
            </p:cNvSpPr>
            <p:nvPr/>
          </p:nvSpPr>
          <p:spPr bwMode="auto">
            <a:xfrm>
              <a:off x="407" y="2990"/>
              <a:ext cx="313"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Mngr Approval</a:t>
              </a:r>
              <a:endParaRPr lang="en-US">
                <a:solidFill>
                  <a:srgbClr val="FF0000"/>
                </a:solidFill>
              </a:endParaRPr>
            </a:p>
          </p:txBody>
        </p:sp>
        <p:sp>
          <p:nvSpPr>
            <p:cNvPr id="25179" name="Rectangle 989"/>
            <p:cNvSpPr>
              <a:spLocks noChangeArrowheads="1"/>
            </p:cNvSpPr>
            <p:nvPr/>
          </p:nvSpPr>
          <p:spPr bwMode="auto">
            <a:xfrm>
              <a:off x="426" y="3014"/>
              <a:ext cx="36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Batch Forcasting</a:t>
              </a:r>
              <a:endParaRPr lang="en-US">
                <a:solidFill>
                  <a:srgbClr val="FF0000"/>
                </a:solidFill>
              </a:endParaRPr>
            </a:p>
          </p:txBody>
        </p:sp>
        <p:sp>
          <p:nvSpPr>
            <p:cNvPr id="25180" name="Rectangle 990"/>
            <p:cNvSpPr>
              <a:spLocks noChangeArrowheads="1"/>
            </p:cNvSpPr>
            <p:nvPr/>
          </p:nvSpPr>
          <p:spPr bwMode="auto">
            <a:xfrm>
              <a:off x="428" y="3038"/>
              <a:ext cx="352"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Ad Measurement</a:t>
              </a:r>
              <a:endParaRPr lang="en-US">
                <a:solidFill>
                  <a:srgbClr val="FF0000"/>
                </a:solidFill>
              </a:endParaRPr>
            </a:p>
          </p:txBody>
        </p:sp>
        <p:sp>
          <p:nvSpPr>
            <p:cNvPr id="25181" name="Rectangle 991"/>
            <p:cNvSpPr>
              <a:spLocks noChangeArrowheads="1"/>
            </p:cNvSpPr>
            <p:nvPr/>
          </p:nvSpPr>
          <p:spPr bwMode="auto">
            <a:xfrm>
              <a:off x="962" y="3135"/>
              <a:ext cx="152" cy="62"/>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182" name="Rectangle 992"/>
            <p:cNvSpPr>
              <a:spLocks noChangeArrowheads="1"/>
            </p:cNvSpPr>
            <p:nvPr/>
          </p:nvSpPr>
          <p:spPr bwMode="auto">
            <a:xfrm>
              <a:off x="983" y="3142"/>
              <a:ext cx="110"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AIMS</a:t>
              </a:r>
              <a:endParaRPr lang="en-US">
                <a:solidFill>
                  <a:srgbClr val="FF0000"/>
                </a:solidFill>
              </a:endParaRPr>
            </a:p>
          </p:txBody>
        </p:sp>
        <p:sp>
          <p:nvSpPr>
            <p:cNvPr id="25183" name="Rectangle 993"/>
            <p:cNvSpPr>
              <a:spLocks noChangeArrowheads="1"/>
            </p:cNvSpPr>
            <p:nvPr/>
          </p:nvSpPr>
          <p:spPr bwMode="auto">
            <a:xfrm>
              <a:off x="935" y="3166"/>
              <a:ext cx="209"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Reporting</a:t>
              </a:r>
              <a:endParaRPr lang="en-US">
                <a:solidFill>
                  <a:srgbClr val="FF0000"/>
                </a:solidFill>
              </a:endParaRPr>
            </a:p>
          </p:txBody>
        </p:sp>
        <p:sp>
          <p:nvSpPr>
            <p:cNvPr id="25184" name="Rectangle 994"/>
            <p:cNvSpPr>
              <a:spLocks noChangeArrowheads="1"/>
            </p:cNvSpPr>
            <p:nvPr/>
          </p:nvSpPr>
          <p:spPr bwMode="auto">
            <a:xfrm>
              <a:off x="591" y="3158"/>
              <a:ext cx="151" cy="63"/>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185" name="Rectangle 995"/>
            <p:cNvSpPr>
              <a:spLocks noChangeArrowheads="1"/>
            </p:cNvSpPr>
            <p:nvPr/>
          </p:nvSpPr>
          <p:spPr bwMode="auto">
            <a:xfrm>
              <a:off x="635" y="3163"/>
              <a:ext cx="59"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Ad</a:t>
              </a:r>
              <a:endParaRPr lang="en-US">
                <a:solidFill>
                  <a:srgbClr val="FF0000"/>
                </a:solidFill>
              </a:endParaRPr>
            </a:p>
          </p:txBody>
        </p:sp>
        <p:sp>
          <p:nvSpPr>
            <p:cNvPr id="25186" name="Rectangle 996"/>
            <p:cNvSpPr>
              <a:spLocks noChangeArrowheads="1"/>
            </p:cNvSpPr>
            <p:nvPr/>
          </p:nvSpPr>
          <p:spPr bwMode="auto">
            <a:xfrm>
              <a:off x="567" y="3190"/>
              <a:ext cx="199"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Launcher</a:t>
              </a:r>
              <a:endParaRPr lang="en-US">
                <a:solidFill>
                  <a:srgbClr val="FF0000"/>
                </a:solidFill>
              </a:endParaRPr>
            </a:p>
          </p:txBody>
        </p:sp>
        <p:sp>
          <p:nvSpPr>
            <p:cNvPr id="25187" name="Freeform 997"/>
            <p:cNvSpPr>
              <a:spLocks/>
            </p:cNvSpPr>
            <p:nvPr/>
          </p:nvSpPr>
          <p:spPr bwMode="auto">
            <a:xfrm>
              <a:off x="775" y="3031"/>
              <a:ext cx="165" cy="7"/>
            </a:xfrm>
            <a:custGeom>
              <a:avLst/>
              <a:gdLst>
                <a:gd name="T0" fmla="*/ 0 w 165"/>
                <a:gd name="T1" fmla="*/ 7 h 7"/>
                <a:gd name="T2" fmla="*/ 8 w 165"/>
                <a:gd name="T3" fmla="*/ 7 h 7"/>
                <a:gd name="T4" fmla="*/ 8 w 165"/>
                <a:gd name="T5" fmla="*/ 0 h 7"/>
                <a:gd name="T6" fmla="*/ 165 w 165"/>
                <a:gd name="T7" fmla="*/ 0 h 7"/>
                <a:gd name="T8" fmla="*/ 0 60000 65536"/>
                <a:gd name="T9" fmla="*/ 0 60000 65536"/>
                <a:gd name="T10" fmla="*/ 0 60000 65536"/>
                <a:gd name="T11" fmla="*/ 0 60000 65536"/>
                <a:gd name="T12" fmla="*/ 0 w 165"/>
                <a:gd name="T13" fmla="*/ 0 h 7"/>
                <a:gd name="T14" fmla="*/ 165 w 165"/>
                <a:gd name="T15" fmla="*/ 7 h 7"/>
              </a:gdLst>
              <a:ahLst/>
              <a:cxnLst>
                <a:cxn ang="T8">
                  <a:pos x="T0" y="T1"/>
                </a:cxn>
                <a:cxn ang="T9">
                  <a:pos x="T2" y="T3"/>
                </a:cxn>
                <a:cxn ang="T10">
                  <a:pos x="T4" y="T5"/>
                </a:cxn>
                <a:cxn ang="T11">
                  <a:pos x="T6" y="T7"/>
                </a:cxn>
              </a:cxnLst>
              <a:rect l="T12" t="T13" r="T14" b="T15"/>
              <a:pathLst>
                <a:path w="165" h="7">
                  <a:moveTo>
                    <a:pt x="0" y="7"/>
                  </a:moveTo>
                  <a:lnTo>
                    <a:pt x="8" y="7"/>
                  </a:lnTo>
                  <a:lnTo>
                    <a:pt x="8" y="0"/>
                  </a:lnTo>
                  <a:lnTo>
                    <a:pt x="165"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88" name="Freeform 998"/>
            <p:cNvSpPr>
              <a:spLocks/>
            </p:cNvSpPr>
            <p:nvPr/>
          </p:nvSpPr>
          <p:spPr bwMode="auto">
            <a:xfrm>
              <a:off x="763" y="3034"/>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89" name="Freeform 999"/>
            <p:cNvSpPr>
              <a:spLocks/>
            </p:cNvSpPr>
            <p:nvPr/>
          </p:nvSpPr>
          <p:spPr bwMode="auto">
            <a:xfrm>
              <a:off x="939" y="3026"/>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90" name="Freeform 1000"/>
            <p:cNvSpPr>
              <a:spLocks/>
            </p:cNvSpPr>
            <p:nvPr/>
          </p:nvSpPr>
          <p:spPr bwMode="auto">
            <a:xfrm>
              <a:off x="1769" y="1731"/>
              <a:ext cx="149" cy="1237"/>
            </a:xfrm>
            <a:custGeom>
              <a:avLst/>
              <a:gdLst>
                <a:gd name="T0" fmla="*/ 149 w 149"/>
                <a:gd name="T1" fmla="*/ 0 h 1237"/>
                <a:gd name="T2" fmla="*/ 149 w 149"/>
                <a:gd name="T3" fmla="*/ 1107 h 1237"/>
                <a:gd name="T4" fmla="*/ 124 w 149"/>
                <a:gd name="T5" fmla="*/ 1107 h 1237"/>
                <a:gd name="T6" fmla="*/ 124 w 149"/>
                <a:gd name="T7" fmla="*/ 1105 h 1237"/>
                <a:gd name="T8" fmla="*/ 123 w 149"/>
                <a:gd name="T9" fmla="*/ 1104 h 1237"/>
                <a:gd name="T10" fmla="*/ 121 w 149"/>
                <a:gd name="T11" fmla="*/ 1103 h 1237"/>
                <a:gd name="T12" fmla="*/ 120 w 149"/>
                <a:gd name="T13" fmla="*/ 1103 h 1237"/>
                <a:gd name="T14" fmla="*/ 118 w 149"/>
                <a:gd name="T15" fmla="*/ 1103 h 1237"/>
                <a:gd name="T16" fmla="*/ 117 w 149"/>
                <a:gd name="T17" fmla="*/ 1104 h 1237"/>
                <a:gd name="T18" fmla="*/ 115 w 149"/>
                <a:gd name="T19" fmla="*/ 1105 h 1237"/>
                <a:gd name="T20" fmla="*/ 115 w 149"/>
                <a:gd name="T21" fmla="*/ 1107 h 1237"/>
                <a:gd name="T22" fmla="*/ 106 w 149"/>
                <a:gd name="T23" fmla="*/ 1107 h 1237"/>
                <a:gd name="T24" fmla="*/ 106 w 149"/>
                <a:gd name="T25" fmla="*/ 1105 h 1237"/>
                <a:gd name="T26" fmla="*/ 105 w 149"/>
                <a:gd name="T27" fmla="*/ 1104 h 1237"/>
                <a:gd name="T28" fmla="*/ 103 w 149"/>
                <a:gd name="T29" fmla="*/ 1103 h 1237"/>
                <a:gd name="T30" fmla="*/ 102 w 149"/>
                <a:gd name="T31" fmla="*/ 1103 h 1237"/>
                <a:gd name="T32" fmla="*/ 100 w 149"/>
                <a:gd name="T33" fmla="*/ 1103 h 1237"/>
                <a:gd name="T34" fmla="*/ 98 w 149"/>
                <a:gd name="T35" fmla="*/ 1104 h 1237"/>
                <a:gd name="T36" fmla="*/ 97 w 149"/>
                <a:gd name="T37" fmla="*/ 1105 h 1237"/>
                <a:gd name="T38" fmla="*/ 97 w 149"/>
                <a:gd name="T39" fmla="*/ 1107 h 1237"/>
                <a:gd name="T40" fmla="*/ 44 w 149"/>
                <a:gd name="T41" fmla="*/ 1107 h 1237"/>
                <a:gd name="T42" fmla="*/ 44 w 149"/>
                <a:gd name="T43" fmla="*/ 1105 h 1237"/>
                <a:gd name="T44" fmla="*/ 43 w 149"/>
                <a:gd name="T45" fmla="*/ 1104 h 1237"/>
                <a:gd name="T46" fmla="*/ 42 w 149"/>
                <a:gd name="T47" fmla="*/ 1103 h 1237"/>
                <a:gd name="T48" fmla="*/ 40 w 149"/>
                <a:gd name="T49" fmla="*/ 1103 h 1237"/>
                <a:gd name="T50" fmla="*/ 38 w 149"/>
                <a:gd name="T51" fmla="*/ 1103 h 1237"/>
                <a:gd name="T52" fmla="*/ 37 w 149"/>
                <a:gd name="T53" fmla="*/ 1104 h 1237"/>
                <a:gd name="T54" fmla="*/ 36 w 149"/>
                <a:gd name="T55" fmla="*/ 1105 h 1237"/>
                <a:gd name="T56" fmla="*/ 35 w 149"/>
                <a:gd name="T57" fmla="*/ 1107 h 1237"/>
                <a:gd name="T58" fmla="*/ 0 w 149"/>
                <a:gd name="T59" fmla="*/ 1107 h 1237"/>
                <a:gd name="T60" fmla="*/ 0 w 149"/>
                <a:gd name="T61" fmla="*/ 1237 h 123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49"/>
                <a:gd name="T94" fmla="*/ 0 h 1237"/>
                <a:gd name="T95" fmla="*/ 149 w 149"/>
                <a:gd name="T96" fmla="*/ 1237 h 123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49" h="1237">
                  <a:moveTo>
                    <a:pt x="149" y="0"/>
                  </a:moveTo>
                  <a:lnTo>
                    <a:pt x="149" y="1107"/>
                  </a:lnTo>
                  <a:lnTo>
                    <a:pt x="124" y="1107"/>
                  </a:lnTo>
                  <a:lnTo>
                    <a:pt x="124" y="1105"/>
                  </a:lnTo>
                  <a:lnTo>
                    <a:pt x="123" y="1104"/>
                  </a:lnTo>
                  <a:lnTo>
                    <a:pt x="121" y="1103"/>
                  </a:lnTo>
                  <a:lnTo>
                    <a:pt x="120" y="1103"/>
                  </a:lnTo>
                  <a:lnTo>
                    <a:pt x="118" y="1103"/>
                  </a:lnTo>
                  <a:lnTo>
                    <a:pt x="117" y="1104"/>
                  </a:lnTo>
                  <a:lnTo>
                    <a:pt x="115" y="1105"/>
                  </a:lnTo>
                  <a:lnTo>
                    <a:pt x="115" y="1107"/>
                  </a:lnTo>
                  <a:lnTo>
                    <a:pt x="106" y="1107"/>
                  </a:lnTo>
                  <a:lnTo>
                    <a:pt x="106" y="1105"/>
                  </a:lnTo>
                  <a:lnTo>
                    <a:pt x="105" y="1104"/>
                  </a:lnTo>
                  <a:lnTo>
                    <a:pt x="103" y="1103"/>
                  </a:lnTo>
                  <a:lnTo>
                    <a:pt x="102" y="1103"/>
                  </a:lnTo>
                  <a:lnTo>
                    <a:pt x="100" y="1103"/>
                  </a:lnTo>
                  <a:lnTo>
                    <a:pt x="98" y="1104"/>
                  </a:lnTo>
                  <a:lnTo>
                    <a:pt x="97" y="1105"/>
                  </a:lnTo>
                  <a:lnTo>
                    <a:pt x="97" y="1107"/>
                  </a:lnTo>
                  <a:lnTo>
                    <a:pt x="44" y="1107"/>
                  </a:lnTo>
                  <a:lnTo>
                    <a:pt x="44" y="1105"/>
                  </a:lnTo>
                  <a:lnTo>
                    <a:pt x="43" y="1104"/>
                  </a:lnTo>
                  <a:lnTo>
                    <a:pt x="42" y="1103"/>
                  </a:lnTo>
                  <a:lnTo>
                    <a:pt x="40" y="1103"/>
                  </a:lnTo>
                  <a:lnTo>
                    <a:pt x="38" y="1103"/>
                  </a:lnTo>
                  <a:lnTo>
                    <a:pt x="37" y="1104"/>
                  </a:lnTo>
                  <a:lnTo>
                    <a:pt x="36" y="1105"/>
                  </a:lnTo>
                  <a:lnTo>
                    <a:pt x="35" y="1107"/>
                  </a:lnTo>
                  <a:lnTo>
                    <a:pt x="0" y="1107"/>
                  </a:lnTo>
                  <a:lnTo>
                    <a:pt x="0" y="1237"/>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91" name="Freeform 1001"/>
            <p:cNvSpPr>
              <a:spLocks/>
            </p:cNvSpPr>
            <p:nvPr/>
          </p:nvSpPr>
          <p:spPr bwMode="auto">
            <a:xfrm>
              <a:off x="1912" y="1722"/>
              <a:ext cx="12" cy="10"/>
            </a:xfrm>
            <a:custGeom>
              <a:avLst/>
              <a:gdLst>
                <a:gd name="T0" fmla="*/ 0 w 12"/>
                <a:gd name="T1" fmla="*/ 9 h 10"/>
                <a:gd name="T2" fmla="*/ 6 w 12"/>
                <a:gd name="T3" fmla="*/ 0 h 10"/>
                <a:gd name="T4" fmla="*/ 12 w 12"/>
                <a:gd name="T5" fmla="*/ 9 h 10"/>
                <a:gd name="T6" fmla="*/ 9 w 12"/>
                <a:gd name="T7" fmla="*/ 9 h 10"/>
                <a:gd name="T8" fmla="*/ 6 w 12"/>
                <a:gd name="T9" fmla="*/ 10 h 10"/>
                <a:gd name="T10" fmla="*/ 2 w 12"/>
                <a:gd name="T11" fmla="*/ 9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9"/>
                  </a:lnTo>
                  <a:lnTo>
                    <a:pt x="6" y="10"/>
                  </a:lnTo>
                  <a:lnTo>
                    <a:pt x="2" y="9"/>
                  </a:lnTo>
                  <a:lnTo>
                    <a:pt x="0"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92" name="Freeform 1002"/>
            <p:cNvSpPr>
              <a:spLocks/>
            </p:cNvSpPr>
            <p:nvPr/>
          </p:nvSpPr>
          <p:spPr bwMode="auto">
            <a:xfrm>
              <a:off x="742" y="3046"/>
              <a:ext cx="202" cy="144"/>
            </a:xfrm>
            <a:custGeom>
              <a:avLst/>
              <a:gdLst>
                <a:gd name="T0" fmla="*/ 0 w 202"/>
                <a:gd name="T1" fmla="*/ 144 h 144"/>
                <a:gd name="T2" fmla="*/ 190 w 202"/>
                <a:gd name="T3" fmla="*/ 144 h 144"/>
                <a:gd name="T4" fmla="*/ 190 w 202"/>
                <a:gd name="T5" fmla="*/ 0 h 144"/>
                <a:gd name="T6" fmla="*/ 202 w 202"/>
                <a:gd name="T7" fmla="*/ 0 h 144"/>
                <a:gd name="T8" fmla="*/ 0 60000 65536"/>
                <a:gd name="T9" fmla="*/ 0 60000 65536"/>
                <a:gd name="T10" fmla="*/ 0 60000 65536"/>
                <a:gd name="T11" fmla="*/ 0 60000 65536"/>
                <a:gd name="T12" fmla="*/ 0 w 202"/>
                <a:gd name="T13" fmla="*/ 0 h 144"/>
                <a:gd name="T14" fmla="*/ 202 w 202"/>
                <a:gd name="T15" fmla="*/ 144 h 144"/>
              </a:gdLst>
              <a:ahLst/>
              <a:cxnLst>
                <a:cxn ang="T8">
                  <a:pos x="T0" y="T1"/>
                </a:cxn>
                <a:cxn ang="T9">
                  <a:pos x="T2" y="T3"/>
                </a:cxn>
                <a:cxn ang="T10">
                  <a:pos x="T4" y="T5"/>
                </a:cxn>
                <a:cxn ang="T11">
                  <a:pos x="T6" y="T7"/>
                </a:cxn>
              </a:cxnLst>
              <a:rect l="T12" t="T13" r="T14" b="T15"/>
              <a:pathLst>
                <a:path w="202" h="144">
                  <a:moveTo>
                    <a:pt x="0" y="144"/>
                  </a:moveTo>
                  <a:lnTo>
                    <a:pt x="190" y="144"/>
                  </a:lnTo>
                  <a:lnTo>
                    <a:pt x="190" y="0"/>
                  </a:lnTo>
                  <a:lnTo>
                    <a:pt x="202"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93" name="Freeform 1003"/>
            <p:cNvSpPr>
              <a:spLocks/>
            </p:cNvSpPr>
            <p:nvPr/>
          </p:nvSpPr>
          <p:spPr bwMode="auto">
            <a:xfrm>
              <a:off x="942" y="3042"/>
              <a:ext cx="11" cy="9"/>
            </a:xfrm>
            <a:custGeom>
              <a:avLst/>
              <a:gdLst>
                <a:gd name="T0" fmla="*/ 11 w 11"/>
                <a:gd name="T1" fmla="*/ 4 h 9"/>
                <a:gd name="T2" fmla="*/ 0 w 11"/>
                <a:gd name="T3" fmla="*/ 9 h 9"/>
                <a:gd name="T4" fmla="*/ 0 w 11"/>
                <a:gd name="T5" fmla="*/ 7 h 9"/>
                <a:gd name="T6" fmla="*/ 1 w 11"/>
                <a:gd name="T7" fmla="*/ 4 h 9"/>
                <a:gd name="T8" fmla="*/ 0 w 11"/>
                <a:gd name="T9" fmla="*/ 2 h 9"/>
                <a:gd name="T10" fmla="*/ 0 w 11"/>
                <a:gd name="T11" fmla="*/ 0 h 9"/>
                <a:gd name="T12" fmla="*/ 11 w 11"/>
                <a:gd name="T13" fmla="*/ 4 h 9"/>
                <a:gd name="T14" fmla="*/ 0 60000 65536"/>
                <a:gd name="T15" fmla="*/ 0 60000 65536"/>
                <a:gd name="T16" fmla="*/ 0 60000 65536"/>
                <a:gd name="T17" fmla="*/ 0 60000 65536"/>
                <a:gd name="T18" fmla="*/ 0 60000 65536"/>
                <a:gd name="T19" fmla="*/ 0 60000 65536"/>
                <a:gd name="T20" fmla="*/ 0 60000 65536"/>
                <a:gd name="T21" fmla="*/ 0 w 11"/>
                <a:gd name="T22" fmla="*/ 0 h 9"/>
                <a:gd name="T23" fmla="*/ 11 w 11"/>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9">
                  <a:moveTo>
                    <a:pt x="11" y="4"/>
                  </a:moveTo>
                  <a:lnTo>
                    <a:pt x="0" y="9"/>
                  </a:lnTo>
                  <a:lnTo>
                    <a:pt x="0" y="7"/>
                  </a:lnTo>
                  <a:lnTo>
                    <a:pt x="1" y="4"/>
                  </a:lnTo>
                  <a:lnTo>
                    <a:pt x="0" y="2"/>
                  </a:lnTo>
                  <a:lnTo>
                    <a:pt x="0" y="0"/>
                  </a:lnTo>
                  <a:lnTo>
                    <a:pt x="11"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94" name="Freeform 1004"/>
            <p:cNvSpPr>
              <a:spLocks/>
            </p:cNvSpPr>
            <p:nvPr/>
          </p:nvSpPr>
          <p:spPr bwMode="auto">
            <a:xfrm>
              <a:off x="1028" y="3072"/>
              <a:ext cx="10" cy="54"/>
            </a:xfrm>
            <a:custGeom>
              <a:avLst/>
              <a:gdLst>
                <a:gd name="T0" fmla="*/ 0 w 10"/>
                <a:gd name="T1" fmla="*/ 0 h 54"/>
                <a:gd name="T2" fmla="*/ 0 w 10"/>
                <a:gd name="T3" fmla="*/ 16 h 54"/>
                <a:gd name="T4" fmla="*/ 10 w 10"/>
                <a:gd name="T5" fmla="*/ 16 h 54"/>
                <a:gd name="T6" fmla="*/ 10 w 10"/>
                <a:gd name="T7" fmla="*/ 54 h 54"/>
                <a:gd name="T8" fmla="*/ 0 60000 65536"/>
                <a:gd name="T9" fmla="*/ 0 60000 65536"/>
                <a:gd name="T10" fmla="*/ 0 60000 65536"/>
                <a:gd name="T11" fmla="*/ 0 60000 65536"/>
                <a:gd name="T12" fmla="*/ 0 w 10"/>
                <a:gd name="T13" fmla="*/ 0 h 54"/>
                <a:gd name="T14" fmla="*/ 10 w 10"/>
                <a:gd name="T15" fmla="*/ 54 h 54"/>
              </a:gdLst>
              <a:ahLst/>
              <a:cxnLst>
                <a:cxn ang="T8">
                  <a:pos x="T0" y="T1"/>
                </a:cxn>
                <a:cxn ang="T9">
                  <a:pos x="T2" y="T3"/>
                </a:cxn>
                <a:cxn ang="T10">
                  <a:pos x="T4" y="T5"/>
                </a:cxn>
                <a:cxn ang="T11">
                  <a:pos x="T6" y="T7"/>
                </a:cxn>
              </a:cxnLst>
              <a:rect l="T12" t="T13" r="T14" b="T15"/>
              <a:pathLst>
                <a:path w="10" h="54">
                  <a:moveTo>
                    <a:pt x="0" y="0"/>
                  </a:moveTo>
                  <a:lnTo>
                    <a:pt x="0" y="16"/>
                  </a:lnTo>
                  <a:lnTo>
                    <a:pt x="10" y="16"/>
                  </a:lnTo>
                  <a:lnTo>
                    <a:pt x="10" y="54"/>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195" name="Freeform 1005"/>
            <p:cNvSpPr>
              <a:spLocks/>
            </p:cNvSpPr>
            <p:nvPr/>
          </p:nvSpPr>
          <p:spPr bwMode="auto">
            <a:xfrm>
              <a:off x="1032" y="3125"/>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196" name="Rectangle 1006"/>
            <p:cNvSpPr>
              <a:spLocks noChangeArrowheads="1"/>
            </p:cNvSpPr>
            <p:nvPr/>
          </p:nvSpPr>
          <p:spPr bwMode="auto">
            <a:xfrm>
              <a:off x="878" y="2248"/>
              <a:ext cx="163" cy="89"/>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5197" name="Rectangle 1007"/>
            <p:cNvSpPr>
              <a:spLocks noChangeArrowheads="1"/>
            </p:cNvSpPr>
            <p:nvPr/>
          </p:nvSpPr>
          <p:spPr bwMode="auto">
            <a:xfrm>
              <a:off x="889" y="2268"/>
              <a:ext cx="75"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Mkt</a:t>
              </a:r>
              <a:endParaRPr lang="en-US">
                <a:solidFill>
                  <a:srgbClr val="FF0000"/>
                </a:solidFill>
              </a:endParaRPr>
            </a:p>
          </p:txBody>
        </p:sp>
        <p:sp>
          <p:nvSpPr>
            <p:cNvPr id="25198" name="Rectangle 1008"/>
            <p:cNvSpPr>
              <a:spLocks noChangeArrowheads="1"/>
            </p:cNvSpPr>
            <p:nvPr/>
          </p:nvSpPr>
          <p:spPr bwMode="auto">
            <a:xfrm>
              <a:off x="856" y="2294"/>
              <a:ext cx="209"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Reactions</a:t>
              </a:r>
              <a:endParaRPr lang="en-US">
                <a:solidFill>
                  <a:srgbClr val="FF0000"/>
                </a:solidFill>
              </a:endParaRPr>
            </a:p>
          </p:txBody>
        </p:sp>
        <p:sp>
          <p:nvSpPr>
            <p:cNvPr id="25199" name="Freeform 1009"/>
            <p:cNvSpPr>
              <a:spLocks/>
            </p:cNvSpPr>
            <p:nvPr/>
          </p:nvSpPr>
          <p:spPr bwMode="auto">
            <a:xfrm>
              <a:off x="959" y="1957"/>
              <a:ext cx="240" cy="291"/>
            </a:xfrm>
            <a:custGeom>
              <a:avLst/>
              <a:gdLst>
                <a:gd name="T0" fmla="*/ 0 w 240"/>
                <a:gd name="T1" fmla="*/ 291 h 291"/>
                <a:gd name="T2" fmla="*/ 0 w 240"/>
                <a:gd name="T3" fmla="*/ 224 h 291"/>
                <a:gd name="T4" fmla="*/ 71 w 240"/>
                <a:gd name="T5" fmla="*/ 224 h 291"/>
                <a:gd name="T6" fmla="*/ 71 w 240"/>
                <a:gd name="T7" fmla="*/ 222 h 291"/>
                <a:gd name="T8" fmla="*/ 72 w 240"/>
                <a:gd name="T9" fmla="*/ 221 h 291"/>
                <a:gd name="T10" fmla="*/ 74 w 240"/>
                <a:gd name="T11" fmla="*/ 220 h 291"/>
                <a:gd name="T12" fmla="*/ 75 w 240"/>
                <a:gd name="T13" fmla="*/ 220 h 291"/>
                <a:gd name="T14" fmla="*/ 77 w 240"/>
                <a:gd name="T15" fmla="*/ 220 h 291"/>
                <a:gd name="T16" fmla="*/ 79 w 240"/>
                <a:gd name="T17" fmla="*/ 221 h 291"/>
                <a:gd name="T18" fmla="*/ 80 w 240"/>
                <a:gd name="T19" fmla="*/ 222 h 291"/>
                <a:gd name="T20" fmla="*/ 80 w 240"/>
                <a:gd name="T21" fmla="*/ 224 h 291"/>
                <a:gd name="T22" fmla="*/ 103 w 240"/>
                <a:gd name="T23" fmla="*/ 224 h 291"/>
                <a:gd name="T24" fmla="*/ 104 w 240"/>
                <a:gd name="T25" fmla="*/ 222 h 291"/>
                <a:gd name="T26" fmla="*/ 105 w 240"/>
                <a:gd name="T27" fmla="*/ 221 h 291"/>
                <a:gd name="T28" fmla="*/ 106 w 240"/>
                <a:gd name="T29" fmla="*/ 220 h 291"/>
                <a:gd name="T30" fmla="*/ 108 w 240"/>
                <a:gd name="T31" fmla="*/ 220 h 291"/>
                <a:gd name="T32" fmla="*/ 109 w 240"/>
                <a:gd name="T33" fmla="*/ 220 h 291"/>
                <a:gd name="T34" fmla="*/ 111 w 240"/>
                <a:gd name="T35" fmla="*/ 221 h 291"/>
                <a:gd name="T36" fmla="*/ 112 w 240"/>
                <a:gd name="T37" fmla="*/ 222 h 291"/>
                <a:gd name="T38" fmla="*/ 112 w 240"/>
                <a:gd name="T39" fmla="*/ 224 h 291"/>
                <a:gd name="T40" fmla="*/ 115 w 240"/>
                <a:gd name="T41" fmla="*/ 224 h 291"/>
                <a:gd name="T42" fmla="*/ 115 w 240"/>
                <a:gd name="T43" fmla="*/ 9 h 291"/>
                <a:gd name="T44" fmla="*/ 144 w 240"/>
                <a:gd name="T45" fmla="*/ 9 h 291"/>
                <a:gd name="T46" fmla="*/ 144 w 240"/>
                <a:gd name="T47" fmla="*/ 7 h 291"/>
                <a:gd name="T48" fmla="*/ 145 w 240"/>
                <a:gd name="T49" fmla="*/ 5 h 291"/>
                <a:gd name="T50" fmla="*/ 146 w 240"/>
                <a:gd name="T51" fmla="*/ 3 h 291"/>
                <a:gd name="T52" fmla="*/ 148 w 240"/>
                <a:gd name="T53" fmla="*/ 2 h 291"/>
                <a:gd name="T54" fmla="*/ 151 w 240"/>
                <a:gd name="T55" fmla="*/ 1 h 291"/>
                <a:gd name="T56" fmla="*/ 154 w 240"/>
                <a:gd name="T57" fmla="*/ 0 h 291"/>
                <a:gd name="T58" fmla="*/ 156 w 240"/>
                <a:gd name="T59" fmla="*/ 0 h 291"/>
                <a:gd name="T60" fmla="*/ 159 w 240"/>
                <a:gd name="T61" fmla="*/ 1 h 291"/>
                <a:gd name="T62" fmla="*/ 161 w 240"/>
                <a:gd name="T63" fmla="*/ 2 h 291"/>
                <a:gd name="T64" fmla="*/ 164 w 240"/>
                <a:gd name="T65" fmla="*/ 3 h 291"/>
                <a:gd name="T66" fmla="*/ 165 w 240"/>
                <a:gd name="T67" fmla="*/ 5 h 291"/>
                <a:gd name="T68" fmla="*/ 166 w 240"/>
                <a:gd name="T69" fmla="*/ 7 h 291"/>
                <a:gd name="T70" fmla="*/ 166 w 240"/>
                <a:gd name="T71" fmla="*/ 9 h 291"/>
                <a:gd name="T72" fmla="*/ 224 w 240"/>
                <a:gd name="T73" fmla="*/ 9 h 291"/>
                <a:gd name="T74" fmla="*/ 225 w 240"/>
                <a:gd name="T75" fmla="*/ 8 h 291"/>
                <a:gd name="T76" fmla="*/ 226 w 240"/>
                <a:gd name="T77" fmla="*/ 7 h 291"/>
                <a:gd name="T78" fmla="*/ 227 w 240"/>
                <a:gd name="T79" fmla="*/ 6 h 291"/>
                <a:gd name="T80" fmla="*/ 229 w 240"/>
                <a:gd name="T81" fmla="*/ 6 h 291"/>
                <a:gd name="T82" fmla="*/ 231 w 240"/>
                <a:gd name="T83" fmla="*/ 6 h 291"/>
                <a:gd name="T84" fmla="*/ 232 w 240"/>
                <a:gd name="T85" fmla="*/ 7 h 291"/>
                <a:gd name="T86" fmla="*/ 233 w 240"/>
                <a:gd name="T87" fmla="*/ 8 h 291"/>
                <a:gd name="T88" fmla="*/ 233 w 240"/>
                <a:gd name="T89" fmla="*/ 9 h 291"/>
                <a:gd name="T90" fmla="*/ 240 w 240"/>
                <a:gd name="T91" fmla="*/ 9 h 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0"/>
                <a:gd name="T139" fmla="*/ 0 h 291"/>
                <a:gd name="T140" fmla="*/ 240 w 240"/>
                <a:gd name="T141" fmla="*/ 291 h 29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0" h="291">
                  <a:moveTo>
                    <a:pt x="0" y="291"/>
                  </a:moveTo>
                  <a:lnTo>
                    <a:pt x="0" y="224"/>
                  </a:lnTo>
                  <a:lnTo>
                    <a:pt x="71" y="224"/>
                  </a:lnTo>
                  <a:lnTo>
                    <a:pt x="71" y="222"/>
                  </a:lnTo>
                  <a:lnTo>
                    <a:pt x="72" y="221"/>
                  </a:lnTo>
                  <a:lnTo>
                    <a:pt x="74" y="220"/>
                  </a:lnTo>
                  <a:lnTo>
                    <a:pt x="75" y="220"/>
                  </a:lnTo>
                  <a:lnTo>
                    <a:pt x="77" y="220"/>
                  </a:lnTo>
                  <a:lnTo>
                    <a:pt x="79" y="221"/>
                  </a:lnTo>
                  <a:lnTo>
                    <a:pt x="80" y="222"/>
                  </a:lnTo>
                  <a:lnTo>
                    <a:pt x="80" y="224"/>
                  </a:lnTo>
                  <a:lnTo>
                    <a:pt x="103" y="224"/>
                  </a:lnTo>
                  <a:lnTo>
                    <a:pt x="104" y="222"/>
                  </a:lnTo>
                  <a:lnTo>
                    <a:pt x="105" y="221"/>
                  </a:lnTo>
                  <a:lnTo>
                    <a:pt x="106" y="220"/>
                  </a:lnTo>
                  <a:lnTo>
                    <a:pt x="108" y="220"/>
                  </a:lnTo>
                  <a:lnTo>
                    <a:pt x="109" y="220"/>
                  </a:lnTo>
                  <a:lnTo>
                    <a:pt x="111" y="221"/>
                  </a:lnTo>
                  <a:lnTo>
                    <a:pt x="112" y="222"/>
                  </a:lnTo>
                  <a:lnTo>
                    <a:pt x="112" y="224"/>
                  </a:lnTo>
                  <a:lnTo>
                    <a:pt x="115" y="224"/>
                  </a:lnTo>
                  <a:lnTo>
                    <a:pt x="115" y="9"/>
                  </a:lnTo>
                  <a:lnTo>
                    <a:pt x="144" y="9"/>
                  </a:lnTo>
                  <a:lnTo>
                    <a:pt x="144" y="7"/>
                  </a:lnTo>
                  <a:lnTo>
                    <a:pt x="145" y="5"/>
                  </a:lnTo>
                  <a:lnTo>
                    <a:pt x="146" y="3"/>
                  </a:lnTo>
                  <a:lnTo>
                    <a:pt x="148" y="2"/>
                  </a:lnTo>
                  <a:lnTo>
                    <a:pt x="151" y="1"/>
                  </a:lnTo>
                  <a:lnTo>
                    <a:pt x="154" y="0"/>
                  </a:lnTo>
                  <a:lnTo>
                    <a:pt x="156" y="0"/>
                  </a:lnTo>
                  <a:lnTo>
                    <a:pt x="159" y="1"/>
                  </a:lnTo>
                  <a:lnTo>
                    <a:pt x="161" y="2"/>
                  </a:lnTo>
                  <a:lnTo>
                    <a:pt x="164" y="3"/>
                  </a:lnTo>
                  <a:lnTo>
                    <a:pt x="165" y="5"/>
                  </a:lnTo>
                  <a:lnTo>
                    <a:pt x="166" y="7"/>
                  </a:lnTo>
                  <a:lnTo>
                    <a:pt x="166" y="9"/>
                  </a:lnTo>
                  <a:lnTo>
                    <a:pt x="224" y="9"/>
                  </a:lnTo>
                  <a:lnTo>
                    <a:pt x="225" y="8"/>
                  </a:lnTo>
                  <a:lnTo>
                    <a:pt x="226" y="7"/>
                  </a:lnTo>
                  <a:lnTo>
                    <a:pt x="227" y="6"/>
                  </a:lnTo>
                  <a:lnTo>
                    <a:pt x="229" y="6"/>
                  </a:lnTo>
                  <a:lnTo>
                    <a:pt x="231" y="6"/>
                  </a:lnTo>
                  <a:lnTo>
                    <a:pt x="232" y="7"/>
                  </a:lnTo>
                  <a:lnTo>
                    <a:pt x="233" y="8"/>
                  </a:lnTo>
                  <a:lnTo>
                    <a:pt x="233" y="9"/>
                  </a:lnTo>
                  <a:lnTo>
                    <a:pt x="240" y="9"/>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00" name="Freeform 1010"/>
            <p:cNvSpPr>
              <a:spLocks/>
            </p:cNvSpPr>
            <p:nvPr/>
          </p:nvSpPr>
          <p:spPr bwMode="auto">
            <a:xfrm>
              <a:off x="1197" y="1961"/>
              <a:ext cx="13" cy="10"/>
            </a:xfrm>
            <a:custGeom>
              <a:avLst/>
              <a:gdLst>
                <a:gd name="T0" fmla="*/ 1 w 13"/>
                <a:gd name="T1" fmla="*/ 0 h 10"/>
                <a:gd name="T2" fmla="*/ 13 w 13"/>
                <a:gd name="T3" fmla="*/ 5 h 10"/>
                <a:gd name="T4" fmla="*/ 1 w 13"/>
                <a:gd name="T5" fmla="*/ 10 h 10"/>
                <a:gd name="T6" fmla="*/ 0 w 13"/>
                <a:gd name="T7" fmla="*/ 7 h 10"/>
                <a:gd name="T8" fmla="*/ 0 w 13"/>
                <a:gd name="T9" fmla="*/ 5 h 10"/>
                <a:gd name="T10" fmla="*/ 0 w 13"/>
                <a:gd name="T11" fmla="*/ 3 h 10"/>
                <a:gd name="T12" fmla="*/ 1 w 13"/>
                <a:gd name="T13" fmla="*/ 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 y="0"/>
                  </a:moveTo>
                  <a:lnTo>
                    <a:pt x="13" y="5"/>
                  </a:lnTo>
                  <a:lnTo>
                    <a:pt x="1" y="10"/>
                  </a:lnTo>
                  <a:lnTo>
                    <a:pt x="0" y="7"/>
                  </a:lnTo>
                  <a:lnTo>
                    <a:pt x="0" y="5"/>
                  </a:lnTo>
                  <a:lnTo>
                    <a:pt x="0" y="3"/>
                  </a:lnTo>
                  <a:lnTo>
                    <a:pt x="1"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01" name="Freeform 1011"/>
            <p:cNvSpPr>
              <a:spLocks/>
            </p:cNvSpPr>
            <p:nvPr/>
          </p:nvSpPr>
          <p:spPr bwMode="auto">
            <a:xfrm>
              <a:off x="569" y="1872"/>
              <a:ext cx="378" cy="422"/>
            </a:xfrm>
            <a:custGeom>
              <a:avLst/>
              <a:gdLst>
                <a:gd name="T0" fmla="*/ 378 w 378"/>
                <a:gd name="T1" fmla="*/ 0 h 422"/>
                <a:gd name="T2" fmla="*/ 378 w 378"/>
                <a:gd name="T3" fmla="*/ 236 h 422"/>
                <a:gd name="T4" fmla="*/ 282 w 378"/>
                <a:gd name="T5" fmla="*/ 236 h 422"/>
                <a:gd name="T6" fmla="*/ 282 w 378"/>
                <a:gd name="T7" fmla="*/ 418 h 422"/>
                <a:gd name="T8" fmla="*/ 279 w 378"/>
                <a:gd name="T9" fmla="*/ 418 h 422"/>
                <a:gd name="T10" fmla="*/ 279 w 378"/>
                <a:gd name="T11" fmla="*/ 417 h 422"/>
                <a:gd name="T12" fmla="*/ 278 w 378"/>
                <a:gd name="T13" fmla="*/ 416 h 422"/>
                <a:gd name="T14" fmla="*/ 277 w 378"/>
                <a:gd name="T15" fmla="*/ 415 h 422"/>
                <a:gd name="T16" fmla="*/ 275 w 378"/>
                <a:gd name="T17" fmla="*/ 415 h 422"/>
                <a:gd name="T18" fmla="*/ 273 w 378"/>
                <a:gd name="T19" fmla="*/ 415 h 422"/>
                <a:gd name="T20" fmla="*/ 272 w 378"/>
                <a:gd name="T21" fmla="*/ 416 h 422"/>
                <a:gd name="T22" fmla="*/ 271 w 378"/>
                <a:gd name="T23" fmla="*/ 417 h 422"/>
                <a:gd name="T24" fmla="*/ 270 w 378"/>
                <a:gd name="T25" fmla="*/ 418 h 422"/>
                <a:gd name="T26" fmla="*/ 262 w 378"/>
                <a:gd name="T27" fmla="*/ 418 h 422"/>
                <a:gd name="T28" fmla="*/ 262 w 378"/>
                <a:gd name="T29" fmla="*/ 417 h 422"/>
                <a:gd name="T30" fmla="*/ 261 w 378"/>
                <a:gd name="T31" fmla="*/ 416 h 422"/>
                <a:gd name="T32" fmla="*/ 260 w 378"/>
                <a:gd name="T33" fmla="*/ 415 h 422"/>
                <a:gd name="T34" fmla="*/ 258 w 378"/>
                <a:gd name="T35" fmla="*/ 415 h 422"/>
                <a:gd name="T36" fmla="*/ 256 w 378"/>
                <a:gd name="T37" fmla="*/ 415 h 422"/>
                <a:gd name="T38" fmla="*/ 255 w 378"/>
                <a:gd name="T39" fmla="*/ 416 h 422"/>
                <a:gd name="T40" fmla="*/ 254 w 378"/>
                <a:gd name="T41" fmla="*/ 417 h 422"/>
                <a:gd name="T42" fmla="*/ 253 w 378"/>
                <a:gd name="T43" fmla="*/ 418 h 422"/>
                <a:gd name="T44" fmla="*/ 246 w 378"/>
                <a:gd name="T45" fmla="*/ 418 h 422"/>
                <a:gd name="T46" fmla="*/ 245 w 378"/>
                <a:gd name="T47" fmla="*/ 417 h 422"/>
                <a:gd name="T48" fmla="*/ 244 w 378"/>
                <a:gd name="T49" fmla="*/ 416 h 422"/>
                <a:gd name="T50" fmla="*/ 243 w 378"/>
                <a:gd name="T51" fmla="*/ 415 h 422"/>
                <a:gd name="T52" fmla="*/ 241 w 378"/>
                <a:gd name="T53" fmla="*/ 415 h 422"/>
                <a:gd name="T54" fmla="*/ 239 w 378"/>
                <a:gd name="T55" fmla="*/ 415 h 422"/>
                <a:gd name="T56" fmla="*/ 238 w 378"/>
                <a:gd name="T57" fmla="*/ 416 h 422"/>
                <a:gd name="T58" fmla="*/ 237 w 378"/>
                <a:gd name="T59" fmla="*/ 417 h 422"/>
                <a:gd name="T60" fmla="*/ 237 w 378"/>
                <a:gd name="T61" fmla="*/ 418 h 422"/>
                <a:gd name="T62" fmla="*/ 0 w 378"/>
                <a:gd name="T63" fmla="*/ 418 h 422"/>
                <a:gd name="T64" fmla="*/ 0 w 378"/>
                <a:gd name="T65" fmla="*/ 422 h 4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78"/>
                <a:gd name="T100" fmla="*/ 0 h 422"/>
                <a:gd name="T101" fmla="*/ 378 w 378"/>
                <a:gd name="T102" fmla="*/ 422 h 4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78" h="422">
                  <a:moveTo>
                    <a:pt x="378" y="0"/>
                  </a:moveTo>
                  <a:lnTo>
                    <a:pt x="378" y="236"/>
                  </a:lnTo>
                  <a:lnTo>
                    <a:pt x="282" y="236"/>
                  </a:lnTo>
                  <a:lnTo>
                    <a:pt x="282" y="418"/>
                  </a:lnTo>
                  <a:lnTo>
                    <a:pt x="279" y="418"/>
                  </a:lnTo>
                  <a:lnTo>
                    <a:pt x="279" y="417"/>
                  </a:lnTo>
                  <a:lnTo>
                    <a:pt x="278" y="416"/>
                  </a:lnTo>
                  <a:lnTo>
                    <a:pt x="277" y="415"/>
                  </a:lnTo>
                  <a:lnTo>
                    <a:pt x="275" y="415"/>
                  </a:lnTo>
                  <a:lnTo>
                    <a:pt x="273" y="415"/>
                  </a:lnTo>
                  <a:lnTo>
                    <a:pt x="272" y="416"/>
                  </a:lnTo>
                  <a:lnTo>
                    <a:pt x="271" y="417"/>
                  </a:lnTo>
                  <a:lnTo>
                    <a:pt x="270" y="418"/>
                  </a:lnTo>
                  <a:lnTo>
                    <a:pt x="262" y="418"/>
                  </a:lnTo>
                  <a:lnTo>
                    <a:pt x="262" y="417"/>
                  </a:lnTo>
                  <a:lnTo>
                    <a:pt x="261" y="416"/>
                  </a:lnTo>
                  <a:lnTo>
                    <a:pt x="260" y="415"/>
                  </a:lnTo>
                  <a:lnTo>
                    <a:pt x="258" y="415"/>
                  </a:lnTo>
                  <a:lnTo>
                    <a:pt x="256" y="415"/>
                  </a:lnTo>
                  <a:lnTo>
                    <a:pt x="255" y="416"/>
                  </a:lnTo>
                  <a:lnTo>
                    <a:pt x="254" y="417"/>
                  </a:lnTo>
                  <a:lnTo>
                    <a:pt x="253" y="418"/>
                  </a:lnTo>
                  <a:lnTo>
                    <a:pt x="246" y="418"/>
                  </a:lnTo>
                  <a:lnTo>
                    <a:pt x="245" y="417"/>
                  </a:lnTo>
                  <a:lnTo>
                    <a:pt x="244" y="416"/>
                  </a:lnTo>
                  <a:lnTo>
                    <a:pt x="243" y="415"/>
                  </a:lnTo>
                  <a:lnTo>
                    <a:pt x="241" y="415"/>
                  </a:lnTo>
                  <a:lnTo>
                    <a:pt x="239" y="415"/>
                  </a:lnTo>
                  <a:lnTo>
                    <a:pt x="238" y="416"/>
                  </a:lnTo>
                  <a:lnTo>
                    <a:pt x="237" y="417"/>
                  </a:lnTo>
                  <a:lnTo>
                    <a:pt x="237" y="418"/>
                  </a:lnTo>
                  <a:lnTo>
                    <a:pt x="0" y="418"/>
                  </a:lnTo>
                  <a:lnTo>
                    <a:pt x="0" y="422"/>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02" name="Freeform 1012"/>
            <p:cNvSpPr>
              <a:spLocks/>
            </p:cNvSpPr>
            <p:nvPr/>
          </p:nvSpPr>
          <p:spPr bwMode="auto">
            <a:xfrm>
              <a:off x="941" y="1862"/>
              <a:ext cx="12" cy="11"/>
            </a:xfrm>
            <a:custGeom>
              <a:avLst/>
              <a:gdLst>
                <a:gd name="T0" fmla="*/ 0 w 12"/>
                <a:gd name="T1" fmla="*/ 10 h 11"/>
                <a:gd name="T2" fmla="*/ 6 w 12"/>
                <a:gd name="T3" fmla="*/ 0 h 11"/>
                <a:gd name="T4" fmla="*/ 12 w 12"/>
                <a:gd name="T5" fmla="*/ 10 h 11"/>
                <a:gd name="T6" fmla="*/ 9 w 12"/>
                <a:gd name="T7" fmla="*/ 10 h 11"/>
                <a:gd name="T8" fmla="*/ 6 w 12"/>
                <a:gd name="T9" fmla="*/ 11 h 11"/>
                <a:gd name="T10" fmla="*/ 3 w 12"/>
                <a:gd name="T11" fmla="*/ 10 h 11"/>
                <a:gd name="T12" fmla="*/ 0 w 12"/>
                <a:gd name="T13" fmla="*/ 10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0" y="10"/>
                  </a:moveTo>
                  <a:lnTo>
                    <a:pt x="6" y="0"/>
                  </a:lnTo>
                  <a:lnTo>
                    <a:pt x="12" y="10"/>
                  </a:lnTo>
                  <a:lnTo>
                    <a:pt x="9" y="10"/>
                  </a:lnTo>
                  <a:lnTo>
                    <a:pt x="6" y="11"/>
                  </a:lnTo>
                  <a:lnTo>
                    <a:pt x="3" y="10"/>
                  </a:lnTo>
                  <a:lnTo>
                    <a:pt x="0" y="1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03" name="Freeform 1013"/>
            <p:cNvSpPr>
              <a:spLocks/>
            </p:cNvSpPr>
            <p:nvPr/>
          </p:nvSpPr>
          <p:spPr bwMode="auto">
            <a:xfrm>
              <a:off x="563" y="2293"/>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04" name="Freeform 1014"/>
            <p:cNvSpPr>
              <a:spLocks/>
            </p:cNvSpPr>
            <p:nvPr/>
          </p:nvSpPr>
          <p:spPr bwMode="auto">
            <a:xfrm>
              <a:off x="2836" y="1922"/>
              <a:ext cx="7" cy="128"/>
            </a:xfrm>
            <a:custGeom>
              <a:avLst/>
              <a:gdLst>
                <a:gd name="T0" fmla="*/ 0 w 7"/>
                <a:gd name="T1" fmla="*/ 0 h 128"/>
                <a:gd name="T2" fmla="*/ 0 w 7"/>
                <a:gd name="T3" fmla="*/ 15 h 128"/>
                <a:gd name="T4" fmla="*/ 7 w 7"/>
                <a:gd name="T5" fmla="*/ 15 h 128"/>
                <a:gd name="T6" fmla="*/ 7 w 7"/>
                <a:gd name="T7" fmla="*/ 128 h 128"/>
                <a:gd name="T8" fmla="*/ 0 60000 65536"/>
                <a:gd name="T9" fmla="*/ 0 60000 65536"/>
                <a:gd name="T10" fmla="*/ 0 60000 65536"/>
                <a:gd name="T11" fmla="*/ 0 60000 65536"/>
                <a:gd name="T12" fmla="*/ 0 w 7"/>
                <a:gd name="T13" fmla="*/ 0 h 128"/>
                <a:gd name="T14" fmla="*/ 7 w 7"/>
                <a:gd name="T15" fmla="*/ 128 h 128"/>
              </a:gdLst>
              <a:ahLst/>
              <a:cxnLst>
                <a:cxn ang="T8">
                  <a:pos x="T0" y="T1"/>
                </a:cxn>
                <a:cxn ang="T9">
                  <a:pos x="T2" y="T3"/>
                </a:cxn>
                <a:cxn ang="T10">
                  <a:pos x="T4" y="T5"/>
                </a:cxn>
                <a:cxn ang="T11">
                  <a:pos x="T6" y="T7"/>
                </a:cxn>
              </a:cxnLst>
              <a:rect l="T12" t="T13" r="T14" b="T15"/>
              <a:pathLst>
                <a:path w="7" h="128">
                  <a:moveTo>
                    <a:pt x="0" y="0"/>
                  </a:moveTo>
                  <a:lnTo>
                    <a:pt x="0" y="15"/>
                  </a:lnTo>
                  <a:lnTo>
                    <a:pt x="7" y="15"/>
                  </a:lnTo>
                  <a:lnTo>
                    <a:pt x="7" y="128"/>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05" name="Freeform 1015"/>
            <p:cNvSpPr>
              <a:spLocks/>
            </p:cNvSpPr>
            <p:nvPr/>
          </p:nvSpPr>
          <p:spPr bwMode="auto">
            <a:xfrm>
              <a:off x="2837" y="2049"/>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06" name="Freeform 1016"/>
            <p:cNvSpPr>
              <a:spLocks/>
            </p:cNvSpPr>
            <p:nvPr/>
          </p:nvSpPr>
          <p:spPr bwMode="auto">
            <a:xfrm>
              <a:off x="2965" y="1930"/>
              <a:ext cx="319" cy="146"/>
            </a:xfrm>
            <a:custGeom>
              <a:avLst/>
              <a:gdLst>
                <a:gd name="T0" fmla="*/ 310 w 319"/>
                <a:gd name="T1" fmla="*/ 0 h 146"/>
                <a:gd name="T2" fmla="*/ 254 w 319"/>
                <a:gd name="T3" fmla="*/ 146 h 146"/>
                <a:gd name="T4" fmla="*/ 252 w 319"/>
                <a:gd name="T5" fmla="*/ 144 h 146"/>
                <a:gd name="T6" fmla="*/ 249 w 319"/>
                <a:gd name="T7" fmla="*/ 143 h 146"/>
                <a:gd name="T8" fmla="*/ 246 w 319"/>
                <a:gd name="T9" fmla="*/ 144 h 146"/>
                <a:gd name="T10" fmla="*/ 245 w 319"/>
                <a:gd name="T11" fmla="*/ 146 h 146"/>
                <a:gd name="T12" fmla="*/ 243 w 319"/>
                <a:gd name="T13" fmla="*/ 145 h 146"/>
                <a:gd name="T14" fmla="*/ 241 w 319"/>
                <a:gd name="T15" fmla="*/ 142 h 146"/>
                <a:gd name="T16" fmla="*/ 238 w 319"/>
                <a:gd name="T17" fmla="*/ 141 h 146"/>
                <a:gd name="T18" fmla="*/ 234 w 319"/>
                <a:gd name="T19" fmla="*/ 142 h 146"/>
                <a:gd name="T20" fmla="*/ 232 w 319"/>
                <a:gd name="T21" fmla="*/ 145 h 146"/>
                <a:gd name="T22" fmla="*/ 218 w 319"/>
                <a:gd name="T23" fmla="*/ 146 h 146"/>
                <a:gd name="T24" fmla="*/ 217 w 319"/>
                <a:gd name="T25" fmla="*/ 144 h 146"/>
                <a:gd name="T26" fmla="*/ 214 w 319"/>
                <a:gd name="T27" fmla="*/ 143 h 146"/>
                <a:gd name="T28" fmla="*/ 211 w 319"/>
                <a:gd name="T29" fmla="*/ 144 h 146"/>
                <a:gd name="T30" fmla="*/ 209 w 319"/>
                <a:gd name="T31" fmla="*/ 146 h 146"/>
                <a:gd name="T32" fmla="*/ 171 w 319"/>
                <a:gd name="T33" fmla="*/ 145 h 146"/>
                <a:gd name="T34" fmla="*/ 169 w 319"/>
                <a:gd name="T35" fmla="*/ 143 h 146"/>
                <a:gd name="T36" fmla="*/ 165 w 319"/>
                <a:gd name="T37" fmla="*/ 143 h 146"/>
                <a:gd name="T38" fmla="*/ 163 w 319"/>
                <a:gd name="T39" fmla="*/ 145 h 146"/>
                <a:gd name="T40" fmla="*/ 160 w 319"/>
                <a:gd name="T41" fmla="*/ 146 h 146"/>
                <a:gd name="T42" fmla="*/ 158 w 319"/>
                <a:gd name="T43" fmla="*/ 144 h 146"/>
                <a:gd name="T44" fmla="*/ 155 w 319"/>
                <a:gd name="T45" fmla="*/ 143 h 146"/>
                <a:gd name="T46" fmla="*/ 152 w 319"/>
                <a:gd name="T47" fmla="*/ 144 h 146"/>
                <a:gd name="T48" fmla="*/ 151 w 319"/>
                <a:gd name="T49" fmla="*/ 146 h 146"/>
                <a:gd name="T50" fmla="*/ 98 w 319"/>
                <a:gd name="T51" fmla="*/ 145 h 146"/>
                <a:gd name="T52" fmla="*/ 96 w 319"/>
                <a:gd name="T53" fmla="*/ 143 h 146"/>
                <a:gd name="T54" fmla="*/ 93 w 319"/>
                <a:gd name="T55" fmla="*/ 143 h 146"/>
                <a:gd name="T56" fmla="*/ 90 w 319"/>
                <a:gd name="T57" fmla="*/ 145 h 146"/>
                <a:gd name="T58" fmla="*/ 35 w 319"/>
                <a:gd name="T59" fmla="*/ 146 h 146"/>
                <a:gd name="T60" fmla="*/ 33 w 319"/>
                <a:gd name="T61" fmla="*/ 144 h 146"/>
                <a:gd name="T62" fmla="*/ 30 w 319"/>
                <a:gd name="T63" fmla="*/ 143 h 146"/>
                <a:gd name="T64" fmla="*/ 27 w 319"/>
                <a:gd name="T65" fmla="*/ 144 h 146"/>
                <a:gd name="T66" fmla="*/ 26 w 319"/>
                <a:gd name="T67" fmla="*/ 146 h 146"/>
                <a:gd name="T68" fmla="*/ 17 w 319"/>
                <a:gd name="T69" fmla="*/ 145 h 146"/>
                <a:gd name="T70" fmla="*/ 15 w 319"/>
                <a:gd name="T71" fmla="*/ 143 h 146"/>
                <a:gd name="T72" fmla="*/ 11 w 319"/>
                <a:gd name="T73" fmla="*/ 143 h 146"/>
                <a:gd name="T74" fmla="*/ 9 w 319"/>
                <a:gd name="T75" fmla="*/ 145 h 146"/>
                <a:gd name="T76" fmla="*/ 0 w 319"/>
                <a:gd name="T77" fmla="*/ 146 h 14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19"/>
                <a:gd name="T118" fmla="*/ 0 h 146"/>
                <a:gd name="T119" fmla="*/ 319 w 319"/>
                <a:gd name="T120" fmla="*/ 146 h 14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19" h="146">
                  <a:moveTo>
                    <a:pt x="319" y="0"/>
                  </a:moveTo>
                  <a:lnTo>
                    <a:pt x="310" y="0"/>
                  </a:lnTo>
                  <a:lnTo>
                    <a:pt x="310" y="146"/>
                  </a:lnTo>
                  <a:lnTo>
                    <a:pt x="254" y="146"/>
                  </a:lnTo>
                  <a:lnTo>
                    <a:pt x="254" y="145"/>
                  </a:lnTo>
                  <a:lnTo>
                    <a:pt x="252" y="144"/>
                  </a:lnTo>
                  <a:lnTo>
                    <a:pt x="251" y="143"/>
                  </a:lnTo>
                  <a:lnTo>
                    <a:pt x="249" y="143"/>
                  </a:lnTo>
                  <a:lnTo>
                    <a:pt x="248" y="143"/>
                  </a:lnTo>
                  <a:lnTo>
                    <a:pt x="246" y="144"/>
                  </a:lnTo>
                  <a:lnTo>
                    <a:pt x="245" y="145"/>
                  </a:lnTo>
                  <a:lnTo>
                    <a:pt x="245" y="146"/>
                  </a:lnTo>
                  <a:lnTo>
                    <a:pt x="244" y="146"/>
                  </a:lnTo>
                  <a:lnTo>
                    <a:pt x="243" y="145"/>
                  </a:lnTo>
                  <a:lnTo>
                    <a:pt x="243" y="143"/>
                  </a:lnTo>
                  <a:lnTo>
                    <a:pt x="241" y="142"/>
                  </a:lnTo>
                  <a:lnTo>
                    <a:pt x="240" y="142"/>
                  </a:lnTo>
                  <a:lnTo>
                    <a:pt x="238" y="141"/>
                  </a:lnTo>
                  <a:lnTo>
                    <a:pt x="236" y="142"/>
                  </a:lnTo>
                  <a:lnTo>
                    <a:pt x="234" y="142"/>
                  </a:lnTo>
                  <a:lnTo>
                    <a:pt x="233" y="143"/>
                  </a:lnTo>
                  <a:lnTo>
                    <a:pt x="232" y="145"/>
                  </a:lnTo>
                  <a:lnTo>
                    <a:pt x="232" y="146"/>
                  </a:lnTo>
                  <a:lnTo>
                    <a:pt x="218" y="146"/>
                  </a:lnTo>
                  <a:lnTo>
                    <a:pt x="218" y="145"/>
                  </a:lnTo>
                  <a:lnTo>
                    <a:pt x="217" y="144"/>
                  </a:lnTo>
                  <a:lnTo>
                    <a:pt x="215" y="143"/>
                  </a:lnTo>
                  <a:lnTo>
                    <a:pt x="214" y="143"/>
                  </a:lnTo>
                  <a:lnTo>
                    <a:pt x="212" y="143"/>
                  </a:lnTo>
                  <a:lnTo>
                    <a:pt x="211" y="144"/>
                  </a:lnTo>
                  <a:lnTo>
                    <a:pt x="209" y="145"/>
                  </a:lnTo>
                  <a:lnTo>
                    <a:pt x="209" y="146"/>
                  </a:lnTo>
                  <a:lnTo>
                    <a:pt x="171" y="146"/>
                  </a:lnTo>
                  <a:lnTo>
                    <a:pt x="171" y="145"/>
                  </a:lnTo>
                  <a:lnTo>
                    <a:pt x="170" y="144"/>
                  </a:lnTo>
                  <a:lnTo>
                    <a:pt x="169" y="143"/>
                  </a:lnTo>
                  <a:lnTo>
                    <a:pt x="167" y="143"/>
                  </a:lnTo>
                  <a:lnTo>
                    <a:pt x="165" y="143"/>
                  </a:lnTo>
                  <a:lnTo>
                    <a:pt x="164" y="144"/>
                  </a:lnTo>
                  <a:lnTo>
                    <a:pt x="163" y="145"/>
                  </a:lnTo>
                  <a:lnTo>
                    <a:pt x="162" y="146"/>
                  </a:lnTo>
                  <a:lnTo>
                    <a:pt x="160" y="146"/>
                  </a:lnTo>
                  <a:lnTo>
                    <a:pt x="159" y="145"/>
                  </a:lnTo>
                  <a:lnTo>
                    <a:pt x="158" y="144"/>
                  </a:lnTo>
                  <a:lnTo>
                    <a:pt x="157" y="143"/>
                  </a:lnTo>
                  <a:lnTo>
                    <a:pt x="155" y="143"/>
                  </a:lnTo>
                  <a:lnTo>
                    <a:pt x="153" y="143"/>
                  </a:lnTo>
                  <a:lnTo>
                    <a:pt x="152" y="144"/>
                  </a:lnTo>
                  <a:lnTo>
                    <a:pt x="151" y="145"/>
                  </a:lnTo>
                  <a:lnTo>
                    <a:pt x="151" y="146"/>
                  </a:lnTo>
                  <a:lnTo>
                    <a:pt x="99" y="146"/>
                  </a:lnTo>
                  <a:lnTo>
                    <a:pt x="98" y="145"/>
                  </a:lnTo>
                  <a:lnTo>
                    <a:pt x="97" y="144"/>
                  </a:lnTo>
                  <a:lnTo>
                    <a:pt x="96" y="143"/>
                  </a:lnTo>
                  <a:lnTo>
                    <a:pt x="94" y="143"/>
                  </a:lnTo>
                  <a:lnTo>
                    <a:pt x="93" y="143"/>
                  </a:lnTo>
                  <a:lnTo>
                    <a:pt x="91" y="144"/>
                  </a:lnTo>
                  <a:lnTo>
                    <a:pt x="90" y="145"/>
                  </a:lnTo>
                  <a:lnTo>
                    <a:pt x="90" y="146"/>
                  </a:lnTo>
                  <a:lnTo>
                    <a:pt x="35" y="146"/>
                  </a:lnTo>
                  <a:lnTo>
                    <a:pt x="34" y="145"/>
                  </a:lnTo>
                  <a:lnTo>
                    <a:pt x="33" y="144"/>
                  </a:lnTo>
                  <a:lnTo>
                    <a:pt x="32" y="143"/>
                  </a:lnTo>
                  <a:lnTo>
                    <a:pt x="30" y="143"/>
                  </a:lnTo>
                  <a:lnTo>
                    <a:pt x="28" y="143"/>
                  </a:lnTo>
                  <a:lnTo>
                    <a:pt x="27" y="144"/>
                  </a:lnTo>
                  <a:lnTo>
                    <a:pt x="26" y="145"/>
                  </a:lnTo>
                  <a:lnTo>
                    <a:pt x="26" y="146"/>
                  </a:lnTo>
                  <a:lnTo>
                    <a:pt x="18" y="146"/>
                  </a:lnTo>
                  <a:lnTo>
                    <a:pt x="17" y="145"/>
                  </a:lnTo>
                  <a:lnTo>
                    <a:pt x="16" y="144"/>
                  </a:lnTo>
                  <a:lnTo>
                    <a:pt x="15" y="143"/>
                  </a:lnTo>
                  <a:lnTo>
                    <a:pt x="13" y="143"/>
                  </a:lnTo>
                  <a:lnTo>
                    <a:pt x="11" y="143"/>
                  </a:lnTo>
                  <a:lnTo>
                    <a:pt x="10" y="144"/>
                  </a:lnTo>
                  <a:lnTo>
                    <a:pt x="9" y="145"/>
                  </a:lnTo>
                  <a:lnTo>
                    <a:pt x="9" y="146"/>
                  </a:lnTo>
                  <a:lnTo>
                    <a:pt x="0" y="146"/>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07" name="Freeform 1017"/>
            <p:cNvSpPr>
              <a:spLocks/>
            </p:cNvSpPr>
            <p:nvPr/>
          </p:nvSpPr>
          <p:spPr bwMode="auto">
            <a:xfrm>
              <a:off x="3282" y="1926"/>
              <a:ext cx="14" cy="9"/>
            </a:xfrm>
            <a:custGeom>
              <a:avLst/>
              <a:gdLst>
                <a:gd name="T0" fmla="*/ 2 w 14"/>
                <a:gd name="T1" fmla="*/ 0 h 9"/>
                <a:gd name="T2" fmla="*/ 14 w 14"/>
                <a:gd name="T3" fmla="*/ 4 h 9"/>
                <a:gd name="T4" fmla="*/ 2 w 14"/>
                <a:gd name="T5" fmla="*/ 9 h 9"/>
                <a:gd name="T6" fmla="*/ 1 w 14"/>
                <a:gd name="T7" fmla="*/ 7 h 9"/>
                <a:gd name="T8" fmla="*/ 0 w 14"/>
                <a:gd name="T9" fmla="*/ 4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4"/>
                  </a:lnTo>
                  <a:lnTo>
                    <a:pt x="2" y="9"/>
                  </a:lnTo>
                  <a:lnTo>
                    <a:pt x="1" y="7"/>
                  </a:lnTo>
                  <a:lnTo>
                    <a:pt x="0" y="4"/>
                  </a:lnTo>
                  <a:lnTo>
                    <a:pt x="1" y="2"/>
                  </a:lnTo>
                  <a:lnTo>
                    <a:pt x="2"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08" name="Freeform 1018"/>
            <p:cNvSpPr>
              <a:spLocks/>
            </p:cNvSpPr>
            <p:nvPr/>
          </p:nvSpPr>
          <p:spPr bwMode="auto">
            <a:xfrm>
              <a:off x="2965" y="2071"/>
              <a:ext cx="13" cy="10"/>
            </a:xfrm>
            <a:custGeom>
              <a:avLst/>
              <a:gdLst>
                <a:gd name="T0" fmla="*/ 12 w 13"/>
                <a:gd name="T1" fmla="*/ 10 h 10"/>
                <a:gd name="T2" fmla="*/ 0 w 13"/>
                <a:gd name="T3" fmla="*/ 5 h 10"/>
                <a:gd name="T4" fmla="*/ 12 w 13"/>
                <a:gd name="T5" fmla="*/ 0 h 10"/>
                <a:gd name="T6" fmla="*/ 13 w 13"/>
                <a:gd name="T7" fmla="*/ 3 h 10"/>
                <a:gd name="T8" fmla="*/ 13 w 13"/>
                <a:gd name="T9" fmla="*/ 5 h 10"/>
                <a:gd name="T10" fmla="*/ 13 w 13"/>
                <a:gd name="T11" fmla="*/ 7 h 10"/>
                <a:gd name="T12" fmla="*/ 12 w 13"/>
                <a:gd name="T13" fmla="*/ 1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2" y="10"/>
                  </a:moveTo>
                  <a:lnTo>
                    <a:pt x="0" y="5"/>
                  </a:lnTo>
                  <a:lnTo>
                    <a:pt x="12" y="0"/>
                  </a:lnTo>
                  <a:lnTo>
                    <a:pt x="13" y="3"/>
                  </a:lnTo>
                  <a:lnTo>
                    <a:pt x="13" y="5"/>
                  </a:lnTo>
                  <a:lnTo>
                    <a:pt x="13" y="7"/>
                  </a:lnTo>
                  <a:lnTo>
                    <a:pt x="12" y="1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09" name="Freeform 1019"/>
            <p:cNvSpPr>
              <a:spLocks/>
            </p:cNvSpPr>
            <p:nvPr/>
          </p:nvSpPr>
          <p:spPr bwMode="auto">
            <a:xfrm>
              <a:off x="2843" y="2154"/>
              <a:ext cx="498" cy="590"/>
            </a:xfrm>
            <a:custGeom>
              <a:avLst/>
              <a:gdLst>
                <a:gd name="T0" fmla="*/ 498 w 498"/>
                <a:gd name="T1" fmla="*/ 590 h 590"/>
                <a:gd name="T2" fmla="*/ 498 w 498"/>
                <a:gd name="T3" fmla="*/ 491 h 590"/>
                <a:gd name="T4" fmla="*/ 339 w 498"/>
                <a:gd name="T5" fmla="*/ 491 h 590"/>
                <a:gd name="T6" fmla="*/ 339 w 498"/>
                <a:gd name="T7" fmla="*/ 489 h 590"/>
                <a:gd name="T8" fmla="*/ 338 w 498"/>
                <a:gd name="T9" fmla="*/ 488 h 590"/>
                <a:gd name="T10" fmla="*/ 336 w 498"/>
                <a:gd name="T11" fmla="*/ 487 h 590"/>
                <a:gd name="T12" fmla="*/ 334 w 498"/>
                <a:gd name="T13" fmla="*/ 487 h 590"/>
                <a:gd name="T14" fmla="*/ 333 w 498"/>
                <a:gd name="T15" fmla="*/ 487 h 590"/>
                <a:gd name="T16" fmla="*/ 331 w 498"/>
                <a:gd name="T17" fmla="*/ 488 h 590"/>
                <a:gd name="T18" fmla="*/ 330 w 498"/>
                <a:gd name="T19" fmla="*/ 489 h 590"/>
                <a:gd name="T20" fmla="*/ 330 w 498"/>
                <a:gd name="T21" fmla="*/ 491 h 590"/>
                <a:gd name="T22" fmla="*/ 282 w 498"/>
                <a:gd name="T23" fmla="*/ 491 h 590"/>
                <a:gd name="T24" fmla="*/ 281 w 498"/>
                <a:gd name="T25" fmla="*/ 489 h 590"/>
                <a:gd name="T26" fmla="*/ 280 w 498"/>
                <a:gd name="T27" fmla="*/ 488 h 590"/>
                <a:gd name="T28" fmla="*/ 279 w 498"/>
                <a:gd name="T29" fmla="*/ 487 h 590"/>
                <a:gd name="T30" fmla="*/ 277 w 498"/>
                <a:gd name="T31" fmla="*/ 487 h 590"/>
                <a:gd name="T32" fmla="*/ 275 w 498"/>
                <a:gd name="T33" fmla="*/ 487 h 590"/>
                <a:gd name="T34" fmla="*/ 274 w 498"/>
                <a:gd name="T35" fmla="*/ 488 h 590"/>
                <a:gd name="T36" fmla="*/ 273 w 498"/>
                <a:gd name="T37" fmla="*/ 489 h 590"/>
                <a:gd name="T38" fmla="*/ 273 w 498"/>
                <a:gd name="T39" fmla="*/ 491 h 590"/>
                <a:gd name="T40" fmla="*/ 244 w 498"/>
                <a:gd name="T41" fmla="*/ 491 h 590"/>
                <a:gd name="T42" fmla="*/ 244 w 498"/>
                <a:gd name="T43" fmla="*/ 489 h 590"/>
                <a:gd name="T44" fmla="*/ 243 w 498"/>
                <a:gd name="T45" fmla="*/ 488 h 590"/>
                <a:gd name="T46" fmla="*/ 242 w 498"/>
                <a:gd name="T47" fmla="*/ 487 h 590"/>
                <a:gd name="T48" fmla="*/ 240 w 498"/>
                <a:gd name="T49" fmla="*/ 487 h 590"/>
                <a:gd name="T50" fmla="*/ 238 w 498"/>
                <a:gd name="T51" fmla="*/ 487 h 590"/>
                <a:gd name="T52" fmla="*/ 237 w 498"/>
                <a:gd name="T53" fmla="*/ 488 h 590"/>
                <a:gd name="T54" fmla="*/ 236 w 498"/>
                <a:gd name="T55" fmla="*/ 489 h 590"/>
                <a:gd name="T56" fmla="*/ 235 w 498"/>
                <a:gd name="T57" fmla="*/ 491 h 590"/>
                <a:gd name="T58" fmla="*/ 127 w 498"/>
                <a:gd name="T59" fmla="*/ 491 h 590"/>
                <a:gd name="T60" fmla="*/ 127 w 498"/>
                <a:gd name="T61" fmla="*/ 489 h 590"/>
                <a:gd name="T62" fmla="*/ 126 w 498"/>
                <a:gd name="T63" fmla="*/ 488 h 590"/>
                <a:gd name="T64" fmla="*/ 124 w 498"/>
                <a:gd name="T65" fmla="*/ 487 h 590"/>
                <a:gd name="T66" fmla="*/ 123 w 498"/>
                <a:gd name="T67" fmla="*/ 487 h 590"/>
                <a:gd name="T68" fmla="*/ 121 w 498"/>
                <a:gd name="T69" fmla="*/ 487 h 590"/>
                <a:gd name="T70" fmla="*/ 119 w 498"/>
                <a:gd name="T71" fmla="*/ 488 h 590"/>
                <a:gd name="T72" fmla="*/ 119 w 498"/>
                <a:gd name="T73" fmla="*/ 489 h 590"/>
                <a:gd name="T74" fmla="*/ 118 w 498"/>
                <a:gd name="T75" fmla="*/ 491 h 590"/>
                <a:gd name="T76" fmla="*/ 108 w 498"/>
                <a:gd name="T77" fmla="*/ 491 h 590"/>
                <a:gd name="T78" fmla="*/ 108 w 498"/>
                <a:gd name="T79" fmla="*/ 341 h 590"/>
                <a:gd name="T80" fmla="*/ 21 w 498"/>
                <a:gd name="T81" fmla="*/ 341 h 590"/>
                <a:gd name="T82" fmla="*/ 21 w 498"/>
                <a:gd name="T83" fmla="*/ 339 h 590"/>
                <a:gd name="T84" fmla="*/ 20 w 498"/>
                <a:gd name="T85" fmla="*/ 338 h 590"/>
                <a:gd name="T86" fmla="*/ 19 w 498"/>
                <a:gd name="T87" fmla="*/ 337 h 590"/>
                <a:gd name="T88" fmla="*/ 17 w 498"/>
                <a:gd name="T89" fmla="*/ 337 h 590"/>
                <a:gd name="T90" fmla="*/ 15 w 498"/>
                <a:gd name="T91" fmla="*/ 337 h 590"/>
                <a:gd name="T92" fmla="*/ 14 w 498"/>
                <a:gd name="T93" fmla="*/ 338 h 590"/>
                <a:gd name="T94" fmla="*/ 13 w 498"/>
                <a:gd name="T95" fmla="*/ 339 h 590"/>
                <a:gd name="T96" fmla="*/ 12 w 498"/>
                <a:gd name="T97" fmla="*/ 341 h 590"/>
                <a:gd name="T98" fmla="*/ 0 w 498"/>
                <a:gd name="T99" fmla="*/ 341 h 590"/>
                <a:gd name="T100" fmla="*/ 0 w 498"/>
                <a:gd name="T101" fmla="*/ 0 h 59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98"/>
                <a:gd name="T154" fmla="*/ 0 h 590"/>
                <a:gd name="T155" fmla="*/ 498 w 498"/>
                <a:gd name="T156" fmla="*/ 590 h 59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98" h="590">
                  <a:moveTo>
                    <a:pt x="498" y="590"/>
                  </a:moveTo>
                  <a:lnTo>
                    <a:pt x="498" y="491"/>
                  </a:lnTo>
                  <a:lnTo>
                    <a:pt x="339" y="491"/>
                  </a:lnTo>
                  <a:lnTo>
                    <a:pt x="339" y="489"/>
                  </a:lnTo>
                  <a:lnTo>
                    <a:pt x="338" y="488"/>
                  </a:lnTo>
                  <a:lnTo>
                    <a:pt x="336" y="487"/>
                  </a:lnTo>
                  <a:lnTo>
                    <a:pt x="334" y="487"/>
                  </a:lnTo>
                  <a:lnTo>
                    <a:pt x="333" y="487"/>
                  </a:lnTo>
                  <a:lnTo>
                    <a:pt x="331" y="488"/>
                  </a:lnTo>
                  <a:lnTo>
                    <a:pt x="330" y="489"/>
                  </a:lnTo>
                  <a:lnTo>
                    <a:pt x="330" y="491"/>
                  </a:lnTo>
                  <a:lnTo>
                    <a:pt x="282" y="491"/>
                  </a:lnTo>
                  <a:lnTo>
                    <a:pt x="281" y="489"/>
                  </a:lnTo>
                  <a:lnTo>
                    <a:pt x="280" y="488"/>
                  </a:lnTo>
                  <a:lnTo>
                    <a:pt x="279" y="487"/>
                  </a:lnTo>
                  <a:lnTo>
                    <a:pt x="277" y="487"/>
                  </a:lnTo>
                  <a:lnTo>
                    <a:pt x="275" y="487"/>
                  </a:lnTo>
                  <a:lnTo>
                    <a:pt x="274" y="488"/>
                  </a:lnTo>
                  <a:lnTo>
                    <a:pt x="273" y="489"/>
                  </a:lnTo>
                  <a:lnTo>
                    <a:pt x="273" y="491"/>
                  </a:lnTo>
                  <a:lnTo>
                    <a:pt x="244" y="491"/>
                  </a:lnTo>
                  <a:lnTo>
                    <a:pt x="244" y="489"/>
                  </a:lnTo>
                  <a:lnTo>
                    <a:pt x="243" y="488"/>
                  </a:lnTo>
                  <a:lnTo>
                    <a:pt x="242" y="487"/>
                  </a:lnTo>
                  <a:lnTo>
                    <a:pt x="240" y="487"/>
                  </a:lnTo>
                  <a:lnTo>
                    <a:pt x="238" y="487"/>
                  </a:lnTo>
                  <a:lnTo>
                    <a:pt x="237" y="488"/>
                  </a:lnTo>
                  <a:lnTo>
                    <a:pt x="236" y="489"/>
                  </a:lnTo>
                  <a:lnTo>
                    <a:pt x="235" y="491"/>
                  </a:lnTo>
                  <a:lnTo>
                    <a:pt x="127" y="491"/>
                  </a:lnTo>
                  <a:lnTo>
                    <a:pt x="127" y="489"/>
                  </a:lnTo>
                  <a:lnTo>
                    <a:pt x="126" y="488"/>
                  </a:lnTo>
                  <a:lnTo>
                    <a:pt x="124" y="487"/>
                  </a:lnTo>
                  <a:lnTo>
                    <a:pt x="123" y="487"/>
                  </a:lnTo>
                  <a:lnTo>
                    <a:pt x="121" y="487"/>
                  </a:lnTo>
                  <a:lnTo>
                    <a:pt x="119" y="488"/>
                  </a:lnTo>
                  <a:lnTo>
                    <a:pt x="119" y="489"/>
                  </a:lnTo>
                  <a:lnTo>
                    <a:pt x="118" y="491"/>
                  </a:lnTo>
                  <a:lnTo>
                    <a:pt x="108" y="491"/>
                  </a:lnTo>
                  <a:lnTo>
                    <a:pt x="108" y="341"/>
                  </a:lnTo>
                  <a:lnTo>
                    <a:pt x="21" y="341"/>
                  </a:lnTo>
                  <a:lnTo>
                    <a:pt x="21" y="339"/>
                  </a:lnTo>
                  <a:lnTo>
                    <a:pt x="20" y="338"/>
                  </a:lnTo>
                  <a:lnTo>
                    <a:pt x="19" y="337"/>
                  </a:lnTo>
                  <a:lnTo>
                    <a:pt x="17" y="337"/>
                  </a:lnTo>
                  <a:lnTo>
                    <a:pt x="15" y="337"/>
                  </a:lnTo>
                  <a:lnTo>
                    <a:pt x="14" y="338"/>
                  </a:lnTo>
                  <a:lnTo>
                    <a:pt x="13" y="339"/>
                  </a:lnTo>
                  <a:lnTo>
                    <a:pt x="12" y="341"/>
                  </a:lnTo>
                  <a:lnTo>
                    <a:pt x="0" y="341"/>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10" name="Freeform 1020"/>
            <p:cNvSpPr>
              <a:spLocks/>
            </p:cNvSpPr>
            <p:nvPr/>
          </p:nvSpPr>
          <p:spPr bwMode="auto">
            <a:xfrm>
              <a:off x="3335" y="2743"/>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11" name="Freeform 1021"/>
            <p:cNvSpPr>
              <a:spLocks/>
            </p:cNvSpPr>
            <p:nvPr/>
          </p:nvSpPr>
          <p:spPr bwMode="auto">
            <a:xfrm>
              <a:off x="2965" y="1449"/>
              <a:ext cx="533" cy="658"/>
            </a:xfrm>
            <a:custGeom>
              <a:avLst/>
              <a:gdLst>
                <a:gd name="T0" fmla="*/ 466 w 533"/>
                <a:gd name="T1" fmla="*/ 288 h 658"/>
                <a:gd name="T2" fmla="*/ 463 w 533"/>
                <a:gd name="T3" fmla="*/ 285 h 658"/>
                <a:gd name="T4" fmla="*/ 458 w 533"/>
                <a:gd name="T5" fmla="*/ 286 h 658"/>
                <a:gd name="T6" fmla="*/ 439 w 533"/>
                <a:gd name="T7" fmla="*/ 288 h 658"/>
                <a:gd name="T8" fmla="*/ 436 w 533"/>
                <a:gd name="T9" fmla="*/ 285 h 658"/>
                <a:gd name="T10" fmla="*/ 431 w 533"/>
                <a:gd name="T11" fmla="*/ 286 h 658"/>
                <a:gd name="T12" fmla="*/ 350 w 533"/>
                <a:gd name="T13" fmla="*/ 288 h 658"/>
                <a:gd name="T14" fmla="*/ 347 w 533"/>
                <a:gd name="T15" fmla="*/ 285 h 658"/>
                <a:gd name="T16" fmla="*/ 342 w 533"/>
                <a:gd name="T17" fmla="*/ 286 h 658"/>
                <a:gd name="T18" fmla="*/ 322 w 533"/>
                <a:gd name="T19" fmla="*/ 288 h 658"/>
                <a:gd name="T20" fmla="*/ 319 w 533"/>
                <a:gd name="T21" fmla="*/ 285 h 658"/>
                <a:gd name="T22" fmla="*/ 314 w 533"/>
                <a:gd name="T23" fmla="*/ 286 h 658"/>
                <a:gd name="T24" fmla="*/ 281 w 533"/>
                <a:gd name="T25" fmla="*/ 288 h 658"/>
                <a:gd name="T26" fmla="*/ 278 w 533"/>
                <a:gd name="T27" fmla="*/ 285 h 658"/>
                <a:gd name="T28" fmla="*/ 274 w 533"/>
                <a:gd name="T29" fmla="*/ 286 h 658"/>
                <a:gd name="T30" fmla="*/ 254 w 533"/>
                <a:gd name="T31" fmla="*/ 288 h 658"/>
                <a:gd name="T32" fmla="*/ 251 w 533"/>
                <a:gd name="T33" fmla="*/ 285 h 658"/>
                <a:gd name="T34" fmla="*/ 246 w 533"/>
                <a:gd name="T35" fmla="*/ 286 h 658"/>
                <a:gd name="T36" fmla="*/ 236 w 533"/>
                <a:gd name="T37" fmla="*/ 288 h 658"/>
                <a:gd name="T38" fmla="*/ 218 w 533"/>
                <a:gd name="T39" fmla="*/ 656 h 658"/>
                <a:gd name="T40" fmla="*/ 214 w 533"/>
                <a:gd name="T41" fmla="*/ 654 h 658"/>
                <a:gd name="T42" fmla="*/ 209 w 533"/>
                <a:gd name="T43" fmla="*/ 656 h 658"/>
                <a:gd name="T44" fmla="*/ 171 w 533"/>
                <a:gd name="T45" fmla="*/ 656 h 658"/>
                <a:gd name="T46" fmla="*/ 167 w 533"/>
                <a:gd name="T47" fmla="*/ 654 h 658"/>
                <a:gd name="T48" fmla="*/ 163 w 533"/>
                <a:gd name="T49" fmla="*/ 656 h 658"/>
                <a:gd name="T50" fmla="*/ 159 w 533"/>
                <a:gd name="T51" fmla="*/ 656 h 658"/>
                <a:gd name="T52" fmla="*/ 155 w 533"/>
                <a:gd name="T53" fmla="*/ 654 h 658"/>
                <a:gd name="T54" fmla="*/ 151 w 533"/>
                <a:gd name="T55" fmla="*/ 656 h 658"/>
                <a:gd name="T56" fmla="*/ 134 w 533"/>
                <a:gd name="T57" fmla="*/ 656 h 658"/>
                <a:gd name="T58" fmla="*/ 130 w 533"/>
                <a:gd name="T59" fmla="*/ 654 h 658"/>
                <a:gd name="T60" fmla="*/ 126 w 533"/>
                <a:gd name="T61" fmla="*/ 656 h 658"/>
                <a:gd name="T62" fmla="*/ 98 w 533"/>
                <a:gd name="T63" fmla="*/ 656 h 658"/>
                <a:gd name="T64" fmla="*/ 94 w 533"/>
                <a:gd name="T65" fmla="*/ 654 h 658"/>
                <a:gd name="T66" fmla="*/ 90 w 533"/>
                <a:gd name="T67" fmla="*/ 656 h 658"/>
                <a:gd name="T68" fmla="*/ 44 w 533"/>
                <a:gd name="T69" fmla="*/ 656 h 658"/>
                <a:gd name="T70" fmla="*/ 40 w 533"/>
                <a:gd name="T71" fmla="*/ 654 h 658"/>
                <a:gd name="T72" fmla="*/ 36 w 533"/>
                <a:gd name="T73" fmla="*/ 656 h 658"/>
                <a:gd name="T74" fmla="*/ 34 w 533"/>
                <a:gd name="T75" fmla="*/ 656 h 658"/>
                <a:gd name="T76" fmla="*/ 30 w 533"/>
                <a:gd name="T77" fmla="*/ 654 h 658"/>
                <a:gd name="T78" fmla="*/ 26 w 533"/>
                <a:gd name="T79" fmla="*/ 656 h 658"/>
                <a:gd name="T80" fmla="*/ 17 w 533"/>
                <a:gd name="T81" fmla="*/ 656 h 658"/>
                <a:gd name="T82" fmla="*/ 13 w 533"/>
                <a:gd name="T83" fmla="*/ 654 h 658"/>
                <a:gd name="T84" fmla="*/ 9 w 533"/>
                <a:gd name="T85" fmla="*/ 656 h 65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33"/>
                <a:gd name="T130" fmla="*/ 0 h 658"/>
                <a:gd name="T131" fmla="*/ 533 w 533"/>
                <a:gd name="T132" fmla="*/ 658 h 65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33" h="658">
                  <a:moveTo>
                    <a:pt x="533" y="0"/>
                  </a:moveTo>
                  <a:lnTo>
                    <a:pt x="533" y="288"/>
                  </a:lnTo>
                  <a:lnTo>
                    <a:pt x="466" y="288"/>
                  </a:lnTo>
                  <a:lnTo>
                    <a:pt x="465" y="287"/>
                  </a:lnTo>
                  <a:lnTo>
                    <a:pt x="464" y="286"/>
                  </a:lnTo>
                  <a:lnTo>
                    <a:pt x="463" y="285"/>
                  </a:lnTo>
                  <a:lnTo>
                    <a:pt x="461" y="285"/>
                  </a:lnTo>
                  <a:lnTo>
                    <a:pt x="459" y="285"/>
                  </a:lnTo>
                  <a:lnTo>
                    <a:pt x="458" y="286"/>
                  </a:lnTo>
                  <a:lnTo>
                    <a:pt x="457" y="287"/>
                  </a:lnTo>
                  <a:lnTo>
                    <a:pt x="457" y="288"/>
                  </a:lnTo>
                  <a:lnTo>
                    <a:pt x="439" y="288"/>
                  </a:lnTo>
                  <a:lnTo>
                    <a:pt x="438" y="287"/>
                  </a:lnTo>
                  <a:lnTo>
                    <a:pt x="437" y="286"/>
                  </a:lnTo>
                  <a:lnTo>
                    <a:pt x="436" y="285"/>
                  </a:lnTo>
                  <a:lnTo>
                    <a:pt x="434" y="285"/>
                  </a:lnTo>
                  <a:lnTo>
                    <a:pt x="433" y="285"/>
                  </a:lnTo>
                  <a:lnTo>
                    <a:pt x="431" y="286"/>
                  </a:lnTo>
                  <a:lnTo>
                    <a:pt x="430" y="287"/>
                  </a:lnTo>
                  <a:lnTo>
                    <a:pt x="430" y="288"/>
                  </a:lnTo>
                  <a:lnTo>
                    <a:pt x="350" y="288"/>
                  </a:lnTo>
                  <a:lnTo>
                    <a:pt x="349" y="287"/>
                  </a:lnTo>
                  <a:lnTo>
                    <a:pt x="348" y="286"/>
                  </a:lnTo>
                  <a:lnTo>
                    <a:pt x="347" y="285"/>
                  </a:lnTo>
                  <a:lnTo>
                    <a:pt x="345" y="285"/>
                  </a:lnTo>
                  <a:lnTo>
                    <a:pt x="343" y="285"/>
                  </a:lnTo>
                  <a:lnTo>
                    <a:pt x="342" y="286"/>
                  </a:lnTo>
                  <a:lnTo>
                    <a:pt x="341" y="287"/>
                  </a:lnTo>
                  <a:lnTo>
                    <a:pt x="341" y="288"/>
                  </a:lnTo>
                  <a:lnTo>
                    <a:pt x="322" y="288"/>
                  </a:lnTo>
                  <a:lnTo>
                    <a:pt x="321" y="287"/>
                  </a:lnTo>
                  <a:lnTo>
                    <a:pt x="320" y="286"/>
                  </a:lnTo>
                  <a:lnTo>
                    <a:pt x="319" y="285"/>
                  </a:lnTo>
                  <a:lnTo>
                    <a:pt x="317" y="285"/>
                  </a:lnTo>
                  <a:lnTo>
                    <a:pt x="316" y="285"/>
                  </a:lnTo>
                  <a:lnTo>
                    <a:pt x="314" y="286"/>
                  </a:lnTo>
                  <a:lnTo>
                    <a:pt x="313" y="287"/>
                  </a:lnTo>
                  <a:lnTo>
                    <a:pt x="313" y="288"/>
                  </a:lnTo>
                  <a:lnTo>
                    <a:pt x="281" y="288"/>
                  </a:lnTo>
                  <a:lnTo>
                    <a:pt x="281" y="287"/>
                  </a:lnTo>
                  <a:lnTo>
                    <a:pt x="280" y="286"/>
                  </a:lnTo>
                  <a:lnTo>
                    <a:pt x="278" y="285"/>
                  </a:lnTo>
                  <a:lnTo>
                    <a:pt x="277" y="285"/>
                  </a:lnTo>
                  <a:lnTo>
                    <a:pt x="275" y="285"/>
                  </a:lnTo>
                  <a:lnTo>
                    <a:pt x="274" y="286"/>
                  </a:lnTo>
                  <a:lnTo>
                    <a:pt x="272" y="287"/>
                  </a:lnTo>
                  <a:lnTo>
                    <a:pt x="272" y="288"/>
                  </a:lnTo>
                  <a:lnTo>
                    <a:pt x="254" y="288"/>
                  </a:lnTo>
                  <a:lnTo>
                    <a:pt x="254" y="287"/>
                  </a:lnTo>
                  <a:lnTo>
                    <a:pt x="252" y="286"/>
                  </a:lnTo>
                  <a:lnTo>
                    <a:pt x="251" y="285"/>
                  </a:lnTo>
                  <a:lnTo>
                    <a:pt x="249" y="285"/>
                  </a:lnTo>
                  <a:lnTo>
                    <a:pt x="248" y="285"/>
                  </a:lnTo>
                  <a:lnTo>
                    <a:pt x="246" y="286"/>
                  </a:lnTo>
                  <a:lnTo>
                    <a:pt x="245" y="287"/>
                  </a:lnTo>
                  <a:lnTo>
                    <a:pt x="245" y="288"/>
                  </a:lnTo>
                  <a:lnTo>
                    <a:pt x="236" y="288"/>
                  </a:lnTo>
                  <a:lnTo>
                    <a:pt x="236" y="658"/>
                  </a:lnTo>
                  <a:lnTo>
                    <a:pt x="218" y="658"/>
                  </a:lnTo>
                  <a:lnTo>
                    <a:pt x="218" y="656"/>
                  </a:lnTo>
                  <a:lnTo>
                    <a:pt x="217" y="655"/>
                  </a:lnTo>
                  <a:lnTo>
                    <a:pt x="215" y="655"/>
                  </a:lnTo>
                  <a:lnTo>
                    <a:pt x="214" y="654"/>
                  </a:lnTo>
                  <a:lnTo>
                    <a:pt x="212" y="655"/>
                  </a:lnTo>
                  <a:lnTo>
                    <a:pt x="211" y="655"/>
                  </a:lnTo>
                  <a:lnTo>
                    <a:pt x="209" y="656"/>
                  </a:lnTo>
                  <a:lnTo>
                    <a:pt x="209" y="658"/>
                  </a:lnTo>
                  <a:lnTo>
                    <a:pt x="171" y="658"/>
                  </a:lnTo>
                  <a:lnTo>
                    <a:pt x="171" y="656"/>
                  </a:lnTo>
                  <a:lnTo>
                    <a:pt x="170" y="655"/>
                  </a:lnTo>
                  <a:lnTo>
                    <a:pt x="169" y="655"/>
                  </a:lnTo>
                  <a:lnTo>
                    <a:pt x="167" y="654"/>
                  </a:lnTo>
                  <a:lnTo>
                    <a:pt x="165" y="655"/>
                  </a:lnTo>
                  <a:lnTo>
                    <a:pt x="164" y="655"/>
                  </a:lnTo>
                  <a:lnTo>
                    <a:pt x="163" y="656"/>
                  </a:lnTo>
                  <a:lnTo>
                    <a:pt x="162" y="658"/>
                  </a:lnTo>
                  <a:lnTo>
                    <a:pt x="160" y="658"/>
                  </a:lnTo>
                  <a:lnTo>
                    <a:pt x="159" y="656"/>
                  </a:lnTo>
                  <a:lnTo>
                    <a:pt x="158" y="655"/>
                  </a:lnTo>
                  <a:lnTo>
                    <a:pt x="157" y="655"/>
                  </a:lnTo>
                  <a:lnTo>
                    <a:pt x="155" y="654"/>
                  </a:lnTo>
                  <a:lnTo>
                    <a:pt x="153" y="655"/>
                  </a:lnTo>
                  <a:lnTo>
                    <a:pt x="152" y="655"/>
                  </a:lnTo>
                  <a:lnTo>
                    <a:pt x="151" y="656"/>
                  </a:lnTo>
                  <a:lnTo>
                    <a:pt x="151" y="658"/>
                  </a:lnTo>
                  <a:lnTo>
                    <a:pt x="134" y="658"/>
                  </a:lnTo>
                  <a:lnTo>
                    <a:pt x="134" y="656"/>
                  </a:lnTo>
                  <a:lnTo>
                    <a:pt x="133" y="655"/>
                  </a:lnTo>
                  <a:lnTo>
                    <a:pt x="131" y="655"/>
                  </a:lnTo>
                  <a:lnTo>
                    <a:pt x="130" y="654"/>
                  </a:lnTo>
                  <a:lnTo>
                    <a:pt x="128" y="655"/>
                  </a:lnTo>
                  <a:lnTo>
                    <a:pt x="127" y="655"/>
                  </a:lnTo>
                  <a:lnTo>
                    <a:pt x="126" y="656"/>
                  </a:lnTo>
                  <a:lnTo>
                    <a:pt x="125" y="658"/>
                  </a:lnTo>
                  <a:lnTo>
                    <a:pt x="99" y="658"/>
                  </a:lnTo>
                  <a:lnTo>
                    <a:pt x="98" y="656"/>
                  </a:lnTo>
                  <a:lnTo>
                    <a:pt x="97" y="655"/>
                  </a:lnTo>
                  <a:lnTo>
                    <a:pt x="96" y="655"/>
                  </a:lnTo>
                  <a:lnTo>
                    <a:pt x="94" y="654"/>
                  </a:lnTo>
                  <a:lnTo>
                    <a:pt x="93" y="655"/>
                  </a:lnTo>
                  <a:lnTo>
                    <a:pt x="91" y="655"/>
                  </a:lnTo>
                  <a:lnTo>
                    <a:pt x="90" y="656"/>
                  </a:lnTo>
                  <a:lnTo>
                    <a:pt x="90" y="658"/>
                  </a:lnTo>
                  <a:lnTo>
                    <a:pt x="45" y="658"/>
                  </a:lnTo>
                  <a:lnTo>
                    <a:pt x="44" y="656"/>
                  </a:lnTo>
                  <a:lnTo>
                    <a:pt x="43" y="655"/>
                  </a:lnTo>
                  <a:lnTo>
                    <a:pt x="42" y="655"/>
                  </a:lnTo>
                  <a:lnTo>
                    <a:pt x="40" y="654"/>
                  </a:lnTo>
                  <a:lnTo>
                    <a:pt x="38" y="655"/>
                  </a:lnTo>
                  <a:lnTo>
                    <a:pt x="37" y="655"/>
                  </a:lnTo>
                  <a:lnTo>
                    <a:pt x="36" y="656"/>
                  </a:lnTo>
                  <a:lnTo>
                    <a:pt x="36" y="658"/>
                  </a:lnTo>
                  <a:lnTo>
                    <a:pt x="35" y="658"/>
                  </a:lnTo>
                  <a:lnTo>
                    <a:pt x="34" y="656"/>
                  </a:lnTo>
                  <a:lnTo>
                    <a:pt x="33" y="655"/>
                  </a:lnTo>
                  <a:lnTo>
                    <a:pt x="32" y="655"/>
                  </a:lnTo>
                  <a:lnTo>
                    <a:pt x="30" y="654"/>
                  </a:lnTo>
                  <a:lnTo>
                    <a:pt x="28" y="655"/>
                  </a:lnTo>
                  <a:lnTo>
                    <a:pt x="27" y="655"/>
                  </a:lnTo>
                  <a:lnTo>
                    <a:pt x="26" y="656"/>
                  </a:lnTo>
                  <a:lnTo>
                    <a:pt x="26" y="658"/>
                  </a:lnTo>
                  <a:lnTo>
                    <a:pt x="18" y="658"/>
                  </a:lnTo>
                  <a:lnTo>
                    <a:pt x="17" y="656"/>
                  </a:lnTo>
                  <a:lnTo>
                    <a:pt x="16" y="655"/>
                  </a:lnTo>
                  <a:lnTo>
                    <a:pt x="15" y="655"/>
                  </a:lnTo>
                  <a:lnTo>
                    <a:pt x="13" y="654"/>
                  </a:lnTo>
                  <a:lnTo>
                    <a:pt x="11" y="655"/>
                  </a:lnTo>
                  <a:lnTo>
                    <a:pt x="10" y="655"/>
                  </a:lnTo>
                  <a:lnTo>
                    <a:pt x="9" y="656"/>
                  </a:lnTo>
                  <a:lnTo>
                    <a:pt x="9" y="658"/>
                  </a:lnTo>
                  <a:lnTo>
                    <a:pt x="0" y="658"/>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12" name="Freeform 1022"/>
            <p:cNvSpPr>
              <a:spLocks/>
            </p:cNvSpPr>
            <p:nvPr/>
          </p:nvSpPr>
          <p:spPr bwMode="auto">
            <a:xfrm>
              <a:off x="2965" y="2102"/>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13" name="Freeform 1023"/>
            <p:cNvSpPr>
              <a:spLocks/>
            </p:cNvSpPr>
            <p:nvPr/>
          </p:nvSpPr>
          <p:spPr bwMode="auto">
            <a:xfrm>
              <a:off x="1693" y="1087"/>
              <a:ext cx="1302" cy="619"/>
            </a:xfrm>
            <a:custGeom>
              <a:avLst/>
              <a:gdLst>
                <a:gd name="T0" fmla="*/ 97 w 1302"/>
                <a:gd name="T1" fmla="*/ 3 h 619"/>
                <a:gd name="T2" fmla="*/ 102 w 1302"/>
                <a:gd name="T3" fmla="*/ 0 h 619"/>
                <a:gd name="T4" fmla="*/ 106 w 1302"/>
                <a:gd name="T5" fmla="*/ 3 h 619"/>
                <a:gd name="T6" fmla="*/ 349 w 1302"/>
                <a:gd name="T7" fmla="*/ 0 h 619"/>
                <a:gd name="T8" fmla="*/ 354 w 1302"/>
                <a:gd name="T9" fmla="*/ 2 h 619"/>
                <a:gd name="T10" fmla="*/ 413 w 1302"/>
                <a:gd name="T11" fmla="*/ 1 h 619"/>
                <a:gd name="T12" fmla="*/ 419 w 1302"/>
                <a:gd name="T13" fmla="*/ 1 h 619"/>
                <a:gd name="T14" fmla="*/ 581 w 1302"/>
                <a:gd name="T15" fmla="*/ 149 h 619"/>
                <a:gd name="T16" fmla="*/ 724 w 1302"/>
                <a:gd name="T17" fmla="*/ 146 h 619"/>
                <a:gd name="T18" fmla="*/ 730 w 1302"/>
                <a:gd name="T19" fmla="*/ 148 h 619"/>
                <a:gd name="T20" fmla="*/ 745 w 1302"/>
                <a:gd name="T21" fmla="*/ 147 h 619"/>
                <a:gd name="T22" fmla="*/ 751 w 1302"/>
                <a:gd name="T23" fmla="*/ 147 h 619"/>
                <a:gd name="T24" fmla="*/ 768 w 1302"/>
                <a:gd name="T25" fmla="*/ 148 h 619"/>
                <a:gd name="T26" fmla="*/ 774 w 1302"/>
                <a:gd name="T27" fmla="*/ 146 h 619"/>
                <a:gd name="T28" fmla="*/ 829 w 1302"/>
                <a:gd name="T29" fmla="*/ 149 h 619"/>
                <a:gd name="T30" fmla="*/ 833 w 1302"/>
                <a:gd name="T31" fmla="*/ 146 h 619"/>
                <a:gd name="T32" fmla="*/ 838 w 1302"/>
                <a:gd name="T33" fmla="*/ 149 h 619"/>
                <a:gd name="T34" fmla="*/ 847 w 1302"/>
                <a:gd name="T35" fmla="*/ 146 h 619"/>
                <a:gd name="T36" fmla="*/ 853 w 1302"/>
                <a:gd name="T37" fmla="*/ 148 h 619"/>
                <a:gd name="T38" fmla="*/ 857 w 1302"/>
                <a:gd name="T39" fmla="*/ 147 h 619"/>
                <a:gd name="T40" fmla="*/ 863 w 1302"/>
                <a:gd name="T41" fmla="*/ 147 h 619"/>
                <a:gd name="T42" fmla="*/ 890 w 1302"/>
                <a:gd name="T43" fmla="*/ 148 h 619"/>
                <a:gd name="T44" fmla="*/ 896 w 1302"/>
                <a:gd name="T45" fmla="*/ 146 h 619"/>
                <a:gd name="T46" fmla="*/ 923 w 1302"/>
                <a:gd name="T47" fmla="*/ 149 h 619"/>
                <a:gd name="T48" fmla="*/ 927 w 1302"/>
                <a:gd name="T49" fmla="*/ 146 h 619"/>
                <a:gd name="T50" fmla="*/ 932 w 1302"/>
                <a:gd name="T51" fmla="*/ 149 h 619"/>
                <a:gd name="T52" fmla="*/ 953 w 1302"/>
                <a:gd name="T53" fmla="*/ 146 h 619"/>
                <a:gd name="T54" fmla="*/ 958 w 1302"/>
                <a:gd name="T55" fmla="*/ 148 h 619"/>
                <a:gd name="T56" fmla="*/ 1019 w 1302"/>
                <a:gd name="T57" fmla="*/ 147 h 619"/>
                <a:gd name="T58" fmla="*/ 1025 w 1302"/>
                <a:gd name="T59" fmla="*/ 147 h 619"/>
                <a:gd name="T60" fmla="*/ 1045 w 1302"/>
                <a:gd name="T61" fmla="*/ 148 h 619"/>
                <a:gd name="T62" fmla="*/ 1051 w 1302"/>
                <a:gd name="T63" fmla="*/ 146 h 619"/>
                <a:gd name="T64" fmla="*/ 1063 w 1302"/>
                <a:gd name="T65" fmla="*/ 149 h 619"/>
                <a:gd name="T66" fmla="*/ 1068 w 1302"/>
                <a:gd name="T67" fmla="*/ 144 h 619"/>
                <a:gd name="T68" fmla="*/ 1077 w 1302"/>
                <a:gd name="T69" fmla="*/ 145 h 619"/>
                <a:gd name="T70" fmla="*/ 1082 w 1302"/>
                <a:gd name="T71" fmla="*/ 149 h 619"/>
                <a:gd name="T72" fmla="*/ 1086 w 1302"/>
                <a:gd name="T73" fmla="*/ 146 h 619"/>
                <a:gd name="T74" fmla="*/ 1091 w 1302"/>
                <a:gd name="T75" fmla="*/ 149 h 619"/>
                <a:gd name="T76" fmla="*/ 1098 w 1302"/>
                <a:gd name="T77" fmla="*/ 146 h 619"/>
                <a:gd name="T78" fmla="*/ 1104 w 1302"/>
                <a:gd name="T79" fmla="*/ 148 h 619"/>
                <a:gd name="T80" fmla="*/ 1120 w 1302"/>
                <a:gd name="T81" fmla="*/ 146 h 619"/>
                <a:gd name="T82" fmla="*/ 1128 w 1302"/>
                <a:gd name="T83" fmla="*/ 144 h 619"/>
                <a:gd name="T84" fmla="*/ 1134 w 1302"/>
                <a:gd name="T85" fmla="*/ 148 h 619"/>
                <a:gd name="T86" fmla="*/ 1140 w 1302"/>
                <a:gd name="T87" fmla="*/ 146 h 619"/>
                <a:gd name="T88" fmla="*/ 1148 w 1302"/>
                <a:gd name="T89" fmla="*/ 144 h 619"/>
                <a:gd name="T90" fmla="*/ 1154 w 1302"/>
                <a:gd name="T91" fmla="*/ 148 h 619"/>
                <a:gd name="T92" fmla="*/ 1197 w 1302"/>
                <a:gd name="T93" fmla="*/ 147 h 619"/>
                <a:gd name="T94" fmla="*/ 1204 w 1302"/>
                <a:gd name="T95" fmla="*/ 147 h 619"/>
                <a:gd name="T96" fmla="*/ 1280 w 1302"/>
                <a:gd name="T97" fmla="*/ 3 h 61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02"/>
                <a:gd name="T148" fmla="*/ 0 h 619"/>
                <a:gd name="T149" fmla="*/ 1302 w 1302"/>
                <a:gd name="T150" fmla="*/ 619 h 61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02" h="619">
                  <a:moveTo>
                    <a:pt x="0" y="619"/>
                  </a:moveTo>
                  <a:lnTo>
                    <a:pt x="52" y="619"/>
                  </a:lnTo>
                  <a:lnTo>
                    <a:pt x="52" y="3"/>
                  </a:lnTo>
                  <a:lnTo>
                    <a:pt x="97" y="3"/>
                  </a:lnTo>
                  <a:lnTo>
                    <a:pt x="97" y="2"/>
                  </a:lnTo>
                  <a:lnTo>
                    <a:pt x="98" y="1"/>
                  </a:lnTo>
                  <a:lnTo>
                    <a:pt x="100" y="0"/>
                  </a:lnTo>
                  <a:lnTo>
                    <a:pt x="102" y="0"/>
                  </a:lnTo>
                  <a:lnTo>
                    <a:pt x="103" y="0"/>
                  </a:lnTo>
                  <a:lnTo>
                    <a:pt x="105" y="1"/>
                  </a:lnTo>
                  <a:lnTo>
                    <a:pt x="106" y="2"/>
                  </a:lnTo>
                  <a:lnTo>
                    <a:pt x="106" y="3"/>
                  </a:lnTo>
                  <a:lnTo>
                    <a:pt x="346" y="3"/>
                  </a:lnTo>
                  <a:lnTo>
                    <a:pt x="346" y="2"/>
                  </a:lnTo>
                  <a:lnTo>
                    <a:pt x="347" y="1"/>
                  </a:lnTo>
                  <a:lnTo>
                    <a:pt x="349" y="0"/>
                  </a:lnTo>
                  <a:lnTo>
                    <a:pt x="350" y="0"/>
                  </a:lnTo>
                  <a:lnTo>
                    <a:pt x="352" y="0"/>
                  </a:lnTo>
                  <a:lnTo>
                    <a:pt x="354" y="1"/>
                  </a:lnTo>
                  <a:lnTo>
                    <a:pt x="354" y="2"/>
                  </a:lnTo>
                  <a:lnTo>
                    <a:pt x="355" y="3"/>
                  </a:lnTo>
                  <a:lnTo>
                    <a:pt x="412" y="3"/>
                  </a:lnTo>
                  <a:lnTo>
                    <a:pt x="412" y="2"/>
                  </a:lnTo>
                  <a:lnTo>
                    <a:pt x="413" y="1"/>
                  </a:lnTo>
                  <a:lnTo>
                    <a:pt x="414" y="0"/>
                  </a:lnTo>
                  <a:lnTo>
                    <a:pt x="416" y="0"/>
                  </a:lnTo>
                  <a:lnTo>
                    <a:pt x="418" y="0"/>
                  </a:lnTo>
                  <a:lnTo>
                    <a:pt x="419" y="1"/>
                  </a:lnTo>
                  <a:lnTo>
                    <a:pt x="420" y="2"/>
                  </a:lnTo>
                  <a:lnTo>
                    <a:pt x="421" y="3"/>
                  </a:lnTo>
                  <a:lnTo>
                    <a:pt x="581" y="3"/>
                  </a:lnTo>
                  <a:lnTo>
                    <a:pt x="581" y="149"/>
                  </a:lnTo>
                  <a:lnTo>
                    <a:pt x="722" y="149"/>
                  </a:lnTo>
                  <a:lnTo>
                    <a:pt x="722" y="148"/>
                  </a:lnTo>
                  <a:lnTo>
                    <a:pt x="723" y="147"/>
                  </a:lnTo>
                  <a:lnTo>
                    <a:pt x="724" y="146"/>
                  </a:lnTo>
                  <a:lnTo>
                    <a:pt x="726" y="146"/>
                  </a:lnTo>
                  <a:lnTo>
                    <a:pt x="728" y="146"/>
                  </a:lnTo>
                  <a:lnTo>
                    <a:pt x="729" y="147"/>
                  </a:lnTo>
                  <a:lnTo>
                    <a:pt x="730" y="148"/>
                  </a:lnTo>
                  <a:lnTo>
                    <a:pt x="731" y="149"/>
                  </a:lnTo>
                  <a:lnTo>
                    <a:pt x="743" y="149"/>
                  </a:lnTo>
                  <a:lnTo>
                    <a:pt x="744" y="148"/>
                  </a:lnTo>
                  <a:lnTo>
                    <a:pt x="745" y="147"/>
                  </a:lnTo>
                  <a:lnTo>
                    <a:pt x="746" y="146"/>
                  </a:lnTo>
                  <a:lnTo>
                    <a:pt x="748" y="146"/>
                  </a:lnTo>
                  <a:lnTo>
                    <a:pt x="750" y="146"/>
                  </a:lnTo>
                  <a:lnTo>
                    <a:pt x="751" y="147"/>
                  </a:lnTo>
                  <a:lnTo>
                    <a:pt x="752" y="148"/>
                  </a:lnTo>
                  <a:lnTo>
                    <a:pt x="752" y="149"/>
                  </a:lnTo>
                  <a:lnTo>
                    <a:pt x="768" y="149"/>
                  </a:lnTo>
                  <a:lnTo>
                    <a:pt x="768" y="148"/>
                  </a:lnTo>
                  <a:lnTo>
                    <a:pt x="769" y="147"/>
                  </a:lnTo>
                  <a:lnTo>
                    <a:pt x="771" y="146"/>
                  </a:lnTo>
                  <a:lnTo>
                    <a:pt x="772" y="146"/>
                  </a:lnTo>
                  <a:lnTo>
                    <a:pt x="774" y="146"/>
                  </a:lnTo>
                  <a:lnTo>
                    <a:pt x="776" y="147"/>
                  </a:lnTo>
                  <a:lnTo>
                    <a:pt x="776" y="148"/>
                  </a:lnTo>
                  <a:lnTo>
                    <a:pt x="777" y="149"/>
                  </a:lnTo>
                  <a:lnTo>
                    <a:pt x="829" y="149"/>
                  </a:lnTo>
                  <a:lnTo>
                    <a:pt x="829" y="148"/>
                  </a:lnTo>
                  <a:lnTo>
                    <a:pt x="830" y="147"/>
                  </a:lnTo>
                  <a:lnTo>
                    <a:pt x="832" y="146"/>
                  </a:lnTo>
                  <a:lnTo>
                    <a:pt x="833" y="146"/>
                  </a:lnTo>
                  <a:lnTo>
                    <a:pt x="835" y="146"/>
                  </a:lnTo>
                  <a:lnTo>
                    <a:pt x="837" y="147"/>
                  </a:lnTo>
                  <a:lnTo>
                    <a:pt x="838" y="148"/>
                  </a:lnTo>
                  <a:lnTo>
                    <a:pt x="838" y="149"/>
                  </a:lnTo>
                  <a:lnTo>
                    <a:pt x="844" y="149"/>
                  </a:lnTo>
                  <a:lnTo>
                    <a:pt x="844" y="148"/>
                  </a:lnTo>
                  <a:lnTo>
                    <a:pt x="845" y="147"/>
                  </a:lnTo>
                  <a:lnTo>
                    <a:pt x="847" y="146"/>
                  </a:lnTo>
                  <a:lnTo>
                    <a:pt x="848" y="146"/>
                  </a:lnTo>
                  <a:lnTo>
                    <a:pt x="850" y="146"/>
                  </a:lnTo>
                  <a:lnTo>
                    <a:pt x="852" y="147"/>
                  </a:lnTo>
                  <a:lnTo>
                    <a:pt x="853" y="148"/>
                  </a:lnTo>
                  <a:lnTo>
                    <a:pt x="853" y="149"/>
                  </a:lnTo>
                  <a:lnTo>
                    <a:pt x="855" y="149"/>
                  </a:lnTo>
                  <a:lnTo>
                    <a:pt x="856" y="148"/>
                  </a:lnTo>
                  <a:lnTo>
                    <a:pt x="857" y="147"/>
                  </a:lnTo>
                  <a:lnTo>
                    <a:pt x="858" y="146"/>
                  </a:lnTo>
                  <a:lnTo>
                    <a:pt x="860" y="146"/>
                  </a:lnTo>
                  <a:lnTo>
                    <a:pt x="861" y="146"/>
                  </a:lnTo>
                  <a:lnTo>
                    <a:pt x="863" y="147"/>
                  </a:lnTo>
                  <a:lnTo>
                    <a:pt x="864" y="148"/>
                  </a:lnTo>
                  <a:lnTo>
                    <a:pt x="864" y="149"/>
                  </a:lnTo>
                  <a:lnTo>
                    <a:pt x="889" y="149"/>
                  </a:lnTo>
                  <a:lnTo>
                    <a:pt x="890" y="148"/>
                  </a:lnTo>
                  <a:lnTo>
                    <a:pt x="891" y="147"/>
                  </a:lnTo>
                  <a:lnTo>
                    <a:pt x="892" y="146"/>
                  </a:lnTo>
                  <a:lnTo>
                    <a:pt x="894" y="146"/>
                  </a:lnTo>
                  <a:lnTo>
                    <a:pt x="896" y="146"/>
                  </a:lnTo>
                  <a:lnTo>
                    <a:pt x="897" y="147"/>
                  </a:lnTo>
                  <a:lnTo>
                    <a:pt x="898" y="148"/>
                  </a:lnTo>
                  <a:lnTo>
                    <a:pt x="898" y="149"/>
                  </a:lnTo>
                  <a:lnTo>
                    <a:pt x="923" y="149"/>
                  </a:lnTo>
                  <a:lnTo>
                    <a:pt x="923" y="148"/>
                  </a:lnTo>
                  <a:lnTo>
                    <a:pt x="924" y="147"/>
                  </a:lnTo>
                  <a:lnTo>
                    <a:pt x="926" y="146"/>
                  </a:lnTo>
                  <a:lnTo>
                    <a:pt x="927" y="146"/>
                  </a:lnTo>
                  <a:lnTo>
                    <a:pt x="929" y="146"/>
                  </a:lnTo>
                  <a:lnTo>
                    <a:pt x="930" y="147"/>
                  </a:lnTo>
                  <a:lnTo>
                    <a:pt x="931" y="148"/>
                  </a:lnTo>
                  <a:lnTo>
                    <a:pt x="932" y="149"/>
                  </a:lnTo>
                  <a:lnTo>
                    <a:pt x="950" y="149"/>
                  </a:lnTo>
                  <a:lnTo>
                    <a:pt x="950" y="148"/>
                  </a:lnTo>
                  <a:lnTo>
                    <a:pt x="951" y="147"/>
                  </a:lnTo>
                  <a:lnTo>
                    <a:pt x="953" y="146"/>
                  </a:lnTo>
                  <a:lnTo>
                    <a:pt x="954" y="146"/>
                  </a:lnTo>
                  <a:lnTo>
                    <a:pt x="956" y="146"/>
                  </a:lnTo>
                  <a:lnTo>
                    <a:pt x="957" y="147"/>
                  </a:lnTo>
                  <a:lnTo>
                    <a:pt x="958" y="148"/>
                  </a:lnTo>
                  <a:lnTo>
                    <a:pt x="959" y="149"/>
                  </a:lnTo>
                  <a:lnTo>
                    <a:pt x="1017" y="149"/>
                  </a:lnTo>
                  <a:lnTo>
                    <a:pt x="1018" y="148"/>
                  </a:lnTo>
                  <a:lnTo>
                    <a:pt x="1019" y="147"/>
                  </a:lnTo>
                  <a:lnTo>
                    <a:pt x="1020" y="146"/>
                  </a:lnTo>
                  <a:lnTo>
                    <a:pt x="1022" y="146"/>
                  </a:lnTo>
                  <a:lnTo>
                    <a:pt x="1024" y="146"/>
                  </a:lnTo>
                  <a:lnTo>
                    <a:pt x="1025" y="147"/>
                  </a:lnTo>
                  <a:lnTo>
                    <a:pt x="1026" y="148"/>
                  </a:lnTo>
                  <a:lnTo>
                    <a:pt x="1026" y="149"/>
                  </a:lnTo>
                  <a:lnTo>
                    <a:pt x="1045" y="149"/>
                  </a:lnTo>
                  <a:lnTo>
                    <a:pt x="1045" y="148"/>
                  </a:lnTo>
                  <a:lnTo>
                    <a:pt x="1046" y="147"/>
                  </a:lnTo>
                  <a:lnTo>
                    <a:pt x="1048" y="146"/>
                  </a:lnTo>
                  <a:lnTo>
                    <a:pt x="1049" y="146"/>
                  </a:lnTo>
                  <a:lnTo>
                    <a:pt x="1051" y="146"/>
                  </a:lnTo>
                  <a:lnTo>
                    <a:pt x="1052" y="147"/>
                  </a:lnTo>
                  <a:lnTo>
                    <a:pt x="1053" y="148"/>
                  </a:lnTo>
                  <a:lnTo>
                    <a:pt x="1054" y="149"/>
                  </a:lnTo>
                  <a:lnTo>
                    <a:pt x="1063" y="149"/>
                  </a:lnTo>
                  <a:lnTo>
                    <a:pt x="1063" y="148"/>
                  </a:lnTo>
                  <a:lnTo>
                    <a:pt x="1064" y="146"/>
                  </a:lnTo>
                  <a:lnTo>
                    <a:pt x="1066" y="145"/>
                  </a:lnTo>
                  <a:lnTo>
                    <a:pt x="1068" y="144"/>
                  </a:lnTo>
                  <a:lnTo>
                    <a:pt x="1070" y="143"/>
                  </a:lnTo>
                  <a:lnTo>
                    <a:pt x="1072" y="143"/>
                  </a:lnTo>
                  <a:lnTo>
                    <a:pt x="1075" y="144"/>
                  </a:lnTo>
                  <a:lnTo>
                    <a:pt x="1077" y="145"/>
                  </a:lnTo>
                  <a:lnTo>
                    <a:pt x="1078" y="146"/>
                  </a:lnTo>
                  <a:lnTo>
                    <a:pt x="1079" y="148"/>
                  </a:lnTo>
                  <a:lnTo>
                    <a:pt x="1079" y="149"/>
                  </a:lnTo>
                  <a:lnTo>
                    <a:pt x="1082" y="149"/>
                  </a:lnTo>
                  <a:lnTo>
                    <a:pt x="1082" y="148"/>
                  </a:lnTo>
                  <a:lnTo>
                    <a:pt x="1083" y="147"/>
                  </a:lnTo>
                  <a:lnTo>
                    <a:pt x="1084" y="146"/>
                  </a:lnTo>
                  <a:lnTo>
                    <a:pt x="1086" y="146"/>
                  </a:lnTo>
                  <a:lnTo>
                    <a:pt x="1088" y="146"/>
                  </a:lnTo>
                  <a:lnTo>
                    <a:pt x="1089" y="147"/>
                  </a:lnTo>
                  <a:lnTo>
                    <a:pt x="1090" y="148"/>
                  </a:lnTo>
                  <a:lnTo>
                    <a:pt x="1091" y="149"/>
                  </a:lnTo>
                  <a:lnTo>
                    <a:pt x="1095" y="149"/>
                  </a:lnTo>
                  <a:lnTo>
                    <a:pt x="1095" y="148"/>
                  </a:lnTo>
                  <a:lnTo>
                    <a:pt x="1096" y="147"/>
                  </a:lnTo>
                  <a:lnTo>
                    <a:pt x="1098" y="146"/>
                  </a:lnTo>
                  <a:lnTo>
                    <a:pt x="1100" y="146"/>
                  </a:lnTo>
                  <a:lnTo>
                    <a:pt x="1101" y="146"/>
                  </a:lnTo>
                  <a:lnTo>
                    <a:pt x="1103" y="147"/>
                  </a:lnTo>
                  <a:lnTo>
                    <a:pt x="1104" y="148"/>
                  </a:lnTo>
                  <a:lnTo>
                    <a:pt x="1104" y="149"/>
                  </a:lnTo>
                  <a:lnTo>
                    <a:pt x="1119" y="149"/>
                  </a:lnTo>
                  <a:lnTo>
                    <a:pt x="1119" y="148"/>
                  </a:lnTo>
                  <a:lnTo>
                    <a:pt x="1120" y="146"/>
                  </a:lnTo>
                  <a:lnTo>
                    <a:pt x="1121" y="145"/>
                  </a:lnTo>
                  <a:lnTo>
                    <a:pt x="1123" y="144"/>
                  </a:lnTo>
                  <a:lnTo>
                    <a:pt x="1125" y="144"/>
                  </a:lnTo>
                  <a:lnTo>
                    <a:pt x="1128" y="144"/>
                  </a:lnTo>
                  <a:lnTo>
                    <a:pt x="1130" y="144"/>
                  </a:lnTo>
                  <a:lnTo>
                    <a:pt x="1132" y="145"/>
                  </a:lnTo>
                  <a:lnTo>
                    <a:pt x="1133" y="146"/>
                  </a:lnTo>
                  <a:lnTo>
                    <a:pt x="1134" y="148"/>
                  </a:lnTo>
                  <a:lnTo>
                    <a:pt x="1134" y="149"/>
                  </a:lnTo>
                  <a:lnTo>
                    <a:pt x="1139" y="149"/>
                  </a:lnTo>
                  <a:lnTo>
                    <a:pt x="1139" y="148"/>
                  </a:lnTo>
                  <a:lnTo>
                    <a:pt x="1140" y="146"/>
                  </a:lnTo>
                  <a:lnTo>
                    <a:pt x="1142" y="145"/>
                  </a:lnTo>
                  <a:lnTo>
                    <a:pt x="1144" y="144"/>
                  </a:lnTo>
                  <a:lnTo>
                    <a:pt x="1146" y="144"/>
                  </a:lnTo>
                  <a:lnTo>
                    <a:pt x="1148" y="144"/>
                  </a:lnTo>
                  <a:lnTo>
                    <a:pt x="1150" y="144"/>
                  </a:lnTo>
                  <a:lnTo>
                    <a:pt x="1152" y="145"/>
                  </a:lnTo>
                  <a:lnTo>
                    <a:pt x="1153" y="146"/>
                  </a:lnTo>
                  <a:lnTo>
                    <a:pt x="1154" y="148"/>
                  </a:lnTo>
                  <a:lnTo>
                    <a:pt x="1155" y="149"/>
                  </a:lnTo>
                  <a:lnTo>
                    <a:pt x="1196" y="149"/>
                  </a:lnTo>
                  <a:lnTo>
                    <a:pt x="1196" y="148"/>
                  </a:lnTo>
                  <a:lnTo>
                    <a:pt x="1197" y="147"/>
                  </a:lnTo>
                  <a:lnTo>
                    <a:pt x="1199" y="146"/>
                  </a:lnTo>
                  <a:lnTo>
                    <a:pt x="1200" y="146"/>
                  </a:lnTo>
                  <a:lnTo>
                    <a:pt x="1202" y="146"/>
                  </a:lnTo>
                  <a:lnTo>
                    <a:pt x="1204" y="147"/>
                  </a:lnTo>
                  <a:lnTo>
                    <a:pt x="1205" y="148"/>
                  </a:lnTo>
                  <a:lnTo>
                    <a:pt x="1205" y="149"/>
                  </a:lnTo>
                  <a:lnTo>
                    <a:pt x="1280" y="149"/>
                  </a:lnTo>
                  <a:lnTo>
                    <a:pt x="1280" y="3"/>
                  </a:lnTo>
                  <a:lnTo>
                    <a:pt x="1302" y="3"/>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14" name="Freeform 1024"/>
            <p:cNvSpPr>
              <a:spLocks/>
            </p:cNvSpPr>
            <p:nvPr/>
          </p:nvSpPr>
          <p:spPr bwMode="auto">
            <a:xfrm>
              <a:off x="2994" y="1086"/>
              <a:ext cx="13" cy="9"/>
            </a:xfrm>
            <a:custGeom>
              <a:avLst/>
              <a:gdLst>
                <a:gd name="T0" fmla="*/ 1 w 13"/>
                <a:gd name="T1" fmla="*/ 0 h 9"/>
                <a:gd name="T2" fmla="*/ 13 w 13"/>
                <a:gd name="T3" fmla="*/ 4 h 9"/>
                <a:gd name="T4" fmla="*/ 1 w 13"/>
                <a:gd name="T5" fmla="*/ 9 h 9"/>
                <a:gd name="T6" fmla="*/ 0 w 13"/>
                <a:gd name="T7" fmla="*/ 7 h 9"/>
                <a:gd name="T8" fmla="*/ 0 w 13"/>
                <a:gd name="T9" fmla="*/ 4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4"/>
                  </a:lnTo>
                  <a:lnTo>
                    <a:pt x="1" y="9"/>
                  </a:lnTo>
                  <a:lnTo>
                    <a:pt x="0" y="7"/>
                  </a:lnTo>
                  <a:lnTo>
                    <a:pt x="0" y="4"/>
                  </a:lnTo>
                  <a:lnTo>
                    <a:pt x="0" y="2"/>
                  </a:lnTo>
                  <a:lnTo>
                    <a:pt x="1"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15" name="Freeform 1025"/>
            <p:cNvSpPr>
              <a:spLocks/>
            </p:cNvSpPr>
            <p:nvPr/>
          </p:nvSpPr>
          <p:spPr bwMode="auto">
            <a:xfrm>
              <a:off x="1799" y="1491"/>
              <a:ext cx="923" cy="585"/>
            </a:xfrm>
            <a:custGeom>
              <a:avLst/>
              <a:gdLst>
                <a:gd name="T0" fmla="*/ 900 w 923"/>
                <a:gd name="T1" fmla="*/ 576 h 585"/>
                <a:gd name="T2" fmla="*/ 882 w 923"/>
                <a:gd name="T3" fmla="*/ 573 h 585"/>
                <a:gd name="T4" fmla="*/ 871 w 923"/>
                <a:gd name="T5" fmla="*/ 585 h 585"/>
                <a:gd name="T6" fmla="*/ 858 w 923"/>
                <a:gd name="T7" fmla="*/ 582 h 585"/>
                <a:gd name="T8" fmla="*/ 842 w 923"/>
                <a:gd name="T9" fmla="*/ 583 h 585"/>
                <a:gd name="T10" fmla="*/ 834 w 923"/>
                <a:gd name="T11" fmla="*/ 585 h 585"/>
                <a:gd name="T12" fmla="*/ 826 w 923"/>
                <a:gd name="T13" fmla="*/ 582 h 585"/>
                <a:gd name="T14" fmla="*/ 818 w 923"/>
                <a:gd name="T15" fmla="*/ 583 h 585"/>
                <a:gd name="T16" fmla="*/ 810 w 923"/>
                <a:gd name="T17" fmla="*/ 585 h 585"/>
                <a:gd name="T18" fmla="*/ 804 w 923"/>
                <a:gd name="T19" fmla="*/ 582 h 585"/>
                <a:gd name="T20" fmla="*/ 791 w 923"/>
                <a:gd name="T21" fmla="*/ 583 h 585"/>
                <a:gd name="T22" fmla="*/ 783 w 923"/>
                <a:gd name="T23" fmla="*/ 585 h 585"/>
                <a:gd name="T24" fmla="*/ 764 w 923"/>
                <a:gd name="T25" fmla="*/ 582 h 585"/>
                <a:gd name="T26" fmla="*/ 758 w 923"/>
                <a:gd name="T27" fmla="*/ 583 h 585"/>
                <a:gd name="T28" fmla="*/ 750 w 923"/>
                <a:gd name="T29" fmla="*/ 585 h 585"/>
                <a:gd name="T30" fmla="*/ 732 w 923"/>
                <a:gd name="T31" fmla="*/ 499 h 585"/>
                <a:gd name="T32" fmla="*/ 715 w 923"/>
                <a:gd name="T33" fmla="*/ 502 h 585"/>
                <a:gd name="T34" fmla="*/ 706 w 923"/>
                <a:gd name="T35" fmla="*/ 495 h 585"/>
                <a:gd name="T36" fmla="*/ 697 w 923"/>
                <a:gd name="T37" fmla="*/ 502 h 585"/>
                <a:gd name="T38" fmla="*/ 687 w 923"/>
                <a:gd name="T39" fmla="*/ 499 h 585"/>
                <a:gd name="T40" fmla="*/ 681 w 923"/>
                <a:gd name="T41" fmla="*/ 499 h 585"/>
                <a:gd name="T42" fmla="*/ 673 w 923"/>
                <a:gd name="T43" fmla="*/ 502 h 585"/>
                <a:gd name="T44" fmla="*/ 665 w 923"/>
                <a:gd name="T45" fmla="*/ 499 h 585"/>
                <a:gd name="T46" fmla="*/ 407 w 923"/>
                <a:gd name="T47" fmla="*/ 499 h 585"/>
                <a:gd name="T48" fmla="*/ 400 w 923"/>
                <a:gd name="T49" fmla="*/ 502 h 585"/>
                <a:gd name="T50" fmla="*/ 391 w 923"/>
                <a:gd name="T51" fmla="*/ 499 h 585"/>
                <a:gd name="T52" fmla="*/ 380 w 923"/>
                <a:gd name="T53" fmla="*/ 499 h 585"/>
                <a:gd name="T54" fmla="*/ 372 w 923"/>
                <a:gd name="T55" fmla="*/ 502 h 585"/>
                <a:gd name="T56" fmla="*/ 350 w 923"/>
                <a:gd name="T57" fmla="*/ 495 h 585"/>
                <a:gd name="T58" fmla="*/ 341 w 923"/>
                <a:gd name="T59" fmla="*/ 502 h 585"/>
                <a:gd name="T60" fmla="*/ 329 w 923"/>
                <a:gd name="T61" fmla="*/ 495 h 585"/>
                <a:gd name="T62" fmla="*/ 319 w 923"/>
                <a:gd name="T63" fmla="*/ 502 h 585"/>
                <a:gd name="T64" fmla="*/ 311 w 923"/>
                <a:gd name="T65" fmla="*/ 499 h 585"/>
                <a:gd name="T66" fmla="*/ 307 w 923"/>
                <a:gd name="T67" fmla="*/ 499 h 585"/>
                <a:gd name="T68" fmla="*/ 299 w 923"/>
                <a:gd name="T69" fmla="*/ 502 h 585"/>
                <a:gd name="T70" fmla="*/ 291 w 923"/>
                <a:gd name="T71" fmla="*/ 499 h 585"/>
                <a:gd name="T72" fmla="*/ 276 w 923"/>
                <a:gd name="T73" fmla="*/ 499 h 585"/>
                <a:gd name="T74" fmla="*/ 268 w 923"/>
                <a:gd name="T75" fmla="*/ 502 h 585"/>
                <a:gd name="T76" fmla="*/ 233 w 923"/>
                <a:gd name="T77" fmla="*/ 499 h 585"/>
                <a:gd name="T78" fmla="*/ 210 w 923"/>
                <a:gd name="T79" fmla="*/ 499 h 585"/>
                <a:gd name="T80" fmla="*/ 202 w 923"/>
                <a:gd name="T81" fmla="*/ 502 h 585"/>
                <a:gd name="T82" fmla="*/ 117 w 923"/>
                <a:gd name="T83" fmla="*/ 499 h 585"/>
                <a:gd name="T84" fmla="*/ 92 w 923"/>
                <a:gd name="T85" fmla="*/ 499 h 585"/>
                <a:gd name="T86" fmla="*/ 85 w 923"/>
                <a:gd name="T87" fmla="*/ 502 h 585"/>
                <a:gd name="T88" fmla="*/ 70 w 923"/>
                <a:gd name="T89" fmla="*/ 499 h 585"/>
                <a:gd name="T90" fmla="*/ 59 w 923"/>
                <a:gd name="T91" fmla="*/ 499 h 585"/>
                <a:gd name="T92" fmla="*/ 52 w 923"/>
                <a:gd name="T93" fmla="*/ 502 h 585"/>
                <a:gd name="T94" fmla="*/ 38 w 923"/>
                <a:gd name="T95" fmla="*/ 499 h 585"/>
                <a:gd name="T96" fmla="*/ 34 w 923"/>
                <a:gd name="T97" fmla="*/ 499 h 585"/>
                <a:gd name="T98" fmla="*/ 27 w 923"/>
                <a:gd name="T99" fmla="*/ 502 h 585"/>
                <a:gd name="T100" fmla="*/ 14 w 923"/>
                <a:gd name="T101" fmla="*/ 3 h 585"/>
                <a:gd name="T102" fmla="*/ 33 w 923"/>
                <a:gd name="T103" fmla="*/ 6 h 585"/>
                <a:gd name="T104" fmla="*/ 41 w 923"/>
                <a:gd name="T105" fmla="*/ 4 h 585"/>
                <a:gd name="T106" fmla="*/ 87 w 923"/>
                <a:gd name="T107" fmla="*/ 3 h 585"/>
                <a:gd name="T108" fmla="*/ 127 w 923"/>
                <a:gd name="T109" fmla="*/ 6 h 58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23"/>
                <a:gd name="T166" fmla="*/ 0 h 585"/>
                <a:gd name="T167" fmla="*/ 923 w 923"/>
                <a:gd name="T168" fmla="*/ 585 h 58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23" h="585">
                  <a:moveTo>
                    <a:pt x="923" y="585"/>
                  </a:moveTo>
                  <a:lnTo>
                    <a:pt x="905" y="585"/>
                  </a:lnTo>
                  <a:lnTo>
                    <a:pt x="904" y="583"/>
                  </a:lnTo>
                  <a:lnTo>
                    <a:pt x="903" y="580"/>
                  </a:lnTo>
                  <a:lnTo>
                    <a:pt x="902" y="578"/>
                  </a:lnTo>
                  <a:lnTo>
                    <a:pt x="900" y="576"/>
                  </a:lnTo>
                  <a:lnTo>
                    <a:pt x="897" y="575"/>
                  </a:lnTo>
                  <a:lnTo>
                    <a:pt x="894" y="573"/>
                  </a:lnTo>
                  <a:lnTo>
                    <a:pt x="891" y="573"/>
                  </a:lnTo>
                  <a:lnTo>
                    <a:pt x="888" y="572"/>
                  </a:lnTo>
                  <a:lnTo>
                    <a:pt x="885" y="573"/>
                  </a:lnTo>
                  <a:lnTo>
                    <a:pt x="882" y="573"/>
                  </a:lnTo>
                  <a:lnTo>
                    <a:pt x="879" y="575"/>
                  </a:lnTo>
                  <a:lnTo>
                    <a:pt x="876" y="576"/>
                  </a:lnTo>
                  <a:lnTo>
                    <a:pt x="874" y="578"/>
                  </a:lnTo>
                  <a:lnTo>
                    <a:pt x="873" y="580"/>
                  </a:lnTo>
                  <a:lnTo>
                    <a:pt x="872" y="583"/>
                  </a:lnTo>
                  <a:lnTo>
                    <a:pt x="871" y="585"/>
                  </a:lnTo>
                  <a:lnTo>
                    <a:pt x="864" y="585"/>
                  </a:lnTo>
                  <a:lnTo>
                    <a:pt x="864" y="584"/>
                  </a:lnTo>
                  <a:lnTo>
                    <a:pt x="863" y="583"/>
                  </a:lnTo>
                  <a:lnTo>
                    <a:pt x="861" y="582"/>
                  </a:lnTo>
                  <a:lnTo>
                    <a:pt x="860" y="582"/>
                  </a:lnTo>
                  <a:lnTo>
                    <a:pt x="858" y="582"/>
                  </a:lnTo>
                  <a:lnTo>
                    <a:pt x="856" y="583"/>
                  </a:lnTo>
                  <a:lnTo>
                    <a:pt x="855" y="584"/>
                  </a:lnTo>
                  <a:lnTo>
                    <a:pt x="855" y="585"/>
                  </a:lnTo>
                  <a:lnTo>
                    <a:pt x="843" y="585"/>
                  </a:lnTo>
                  <a:lnTo>
                    <a:pt x="843" y="584"/>
                  </a:lnTo>
                  <a:lnTo>
                    <a:pt x="842" y="583"/>
                  </a:lnTo>
                  <a:lnTo>
                    <a:pt x="841" y="582"/>
                  </a:lnTo>
                  <a:lnTo>
                    <a:pt x="839" y="582"/>
                  </a:lnTo>
                  <a:lnTo>
                    <a:pt x="837" y="582"/>
                  </a:lnTo>
                  <a:lnTo>
                    <a:pt x="836" y="583"/>
                  </a:lnTo>
                  <a:lnTo>
                    <a:pt x="835" y="584"/>
                  </a:lnTo>
                  <a:lnTo>
                    <a:pt x="834" y="585"/>
                  </a:lnTo>
                  <a:lnTo>
                    <a:pt x="833" y="585"/>
                  </a:lnTo>
                  <a:lnTo>
                    <a:pt x="832" y="584"/>
                  </a:lnTo>
                  <a:lnTo>
                    <a:pt x="831" y="583"/>
                  </a:lnTo>
                  <a:lnTo>
                    <a:pt x="830" y="582"/>
                  </a:lnTo>
                  <a:lnTo>
                    <a:pt x="828" y="582"/>
                  </a:lnTo>
                  <a:lnTo>
                    <a:pt x="826" y="582"/>
                  </a:lnTo>
                  <a:lnTo>
                    <a:pt x="825" y="583"/>
                  </a:lnTo>
                  <a:lnTo>
                    <a:pt x="824" y="584"/>
                  </a:lnTo>
                  <a:lnTo>
                    <a:pt x="824" y="585"/>
                  </a:lnTo>
                  <a:lnTo>
                    <a:pt x="819" y="585"/>
                  </a:lnTo>
                  <a:lnTo>
                    <a:pt x="819" y="584"/>
                  </a:lnTo>
                  <a:lnTo>
                    <a:pt x="818" y="583"/>
                  </a:lnTo>
                  <a:lnTo>
                    <a:pt x="816" y="582"/>
                  </a:lnTo>
                  <a:lnTo>
                    <a:pt x="815" y="582"/>
                  </a:lnTo>
                  <a:lnTo>
                    <a:pt x="813" y="582"/>
                  </a:lnTo>
                  <a:lnTo>
                    <a:pt x="811" y="583"/>
                  </a:lnTo>
                  <a:lnTo>
                    <a:pt x="810" y="584"/>
                  </a:lnTo>
                  <a:lnTo>
                    <a:pt x="810" y="585"/>
                  </a:lnTo>
                  <a:lnTo>
                    <a:pt x="810" y="584"/>
                  </a:lnTo>
                  <a:lnTo>
                    <a:pt x="809" y="583"/>
                  </a:lnTo>
                  <a:lnTo>
                    <a:pt x="807" y="582"/>
                  </a:lnTo>
                  <a:lnTo>
                    <a:pt x="806" y="582"/>
                  </a:lnTo>
                  <a:lnTo>
                    <a:pt x="804" y="582"/>
                  </a:lnTo>
                  <a:lnTo>
                    <a:pt x="802" y="583"/>
                  </a:lnTo>
                  <a:lnTo>
                    <a:pt x="801" y="584"/>
                  </a:lnTo>
                  <a:lnTo>
                    <a:pt x="801" y="585"/>
                  </a:lnTo>
                  <a:lnTo>
                    <a:pt x="792" y="585"/>
                  </a:lnTo>
                  <a:lnTo>
                    <a:pt x="792" y="584"/>
                  </a:lnTo>
                  <a:lnTo>
                    <a:pt x="791" y="583"/>
                  </a:lnTo>
                  <a:lnTo>
                    <a:pt x="789" y="582"/>
                  </a:lnTo>
                  <a:lnTo>
                    <a:pt x="788" y="582"/>
                  </a:lnTo>
                  <a:lnTo>
                    <a:pt x="786" y="582"/>
                  </a:lnTo>
                  <a:lnTo>
                    <a:pt x="784" y="583"/>
                  </a:lnTo>
                  <a:lnTo>
                    <a:pt x="783" y="584"/>
                  </a:lnTo>
                  <a:lnTo>
                    <a:pt x="783" y="585"/>
                  </a:lnTo>
                  <a:lnTo>
                    <a:pt x="770" y="585"/>
                  </a:lnTo>
                  <a:lnTo>
                    <a:pt x="770" y="584"/>
                  </a:lnTo>
                  <a:lnTo>
                    <a:pt x="769" y="583"/>
                  </a:lnTo>
                  <a:lnTo>
                    <a:pt x="767" y="582"/>
                  </a:lnTo>
                  <a:lnTo>
                    <a:pt x="766" y="582"/>
                  </a:lnTo>
                  <a:lnTo>
                    <a:pt x="764" y="582"/>
                  </a:lnTo>
                  <a:lnTo>
                    <a:pt x="762" y="583"/>
                  </a:lnTo>
                  <a:lnTo>
                    <a:pt x="761" y="584"/>
                  </a:lnTo>
                  <a:lnTo>
                    <a:pt x="761" y="585"/>
                  </a:lnTo>
                  <a:lnTo>
                    <a:pt x="759" y="585"/>
                  </a:lnTo>
                  <a:lnTo>
                    <a:pt x="759" y="584"/>
                  </a:lnTo>
                  <a:lnTo>
                    <a:pt x="758" y="583"/>
                  </a:lnTo>
                  <a:lnTo>
                    <a:pt x="756" y="582"/>
                  </a:lnTo>
                  <a:lnTo>
                    <a:pt x="755" y="582"/>
                  </a:lnTo>
                  <a:lnTo>
                    <a:pt x="753" y="582"/>
                  </a:lnTo>
                  <a:lnTo>
                    <a:pt x="751" y="583"/>
                  </a:lnTo>
                  <a:lnTo>
                    <a:pt x="750" y="584"/>
                  </a:lnTo>
                  <a:lnTo>
                    <a:pt x="750" y="585"/>
                  </a:lnTo>
                  <a:lnTo>
                    <a:pt x="747" y="585"/>
                  </a:lnTo>
                  <a:lnTo>
                    <a:pt x="747" y="502"/>
                  </a:lnTo>
                  <a:lnTo>
                    <a:pt x="735" y="502"/>
                  </a:lnTo>
                  <a:lnTo>
                    <a:pt x="734" y="500"/>
                  </a:lnTo>
                  <a:lnTo>
                    <a:pt x="733" y="499"/>
                  </a:lnTo>
                  <a:lnTo>
                    <a:pt x="732" y="499"/>
                  </a:lnTo>
                  <a:lnTo>
                    <a:pt x="730" y="498"/>
                  </a:lnTo>
                  <a:lnTo>
                    <a:pt x="728" y="499"/>
                  </a:lnTo>
                  <a:lnTo>
                    <a:pt x="727" y="499"/>
                  </a:lnTo>
                  <a:lnTo>
                    <a:pt x="726" y="500"/>
                  </a:lnTo>
                  <a:lnTo>
                    <a:pt x="726" y="502"/>
                  </a:lnTo>
                  <a:lnTo>
                    <a:pt x="715" y="502"/>
                  </a:lnTo>
                  <a:lnTo>
                    <a:pt x="714" y="500"/>
                  </a:lnTo>
                  <a:lnTo>
                    <a:pt x="713" y="498"/>
                  </a:lnTo>
                  <a:lnTo>
                    <a:pt x="712" y="497"/>
                  </a:lnTo>
                  <a:lnTo>
                    <a:pt x="710" y="496"/>
                  </a:lnTo>
                  <a:lnTo>
                    <a:pt x="708" y="495"/>
                  </a:lnTo>
                  <a:lnTo>
                    <a:pt x="706" y="495"/>
                  </a:lnTo>
                  <a:lnTo>
                    <a:pt x="704" y="495"/>
                  </a:lnTo>
                  <a:lnTo>
                    <a:pt x="701" y="496"/>
                  </a:lnTo>
                  <a:lnTo>
                    <a:pt x="699" y="497"/>
                  </a:lnTo>
                  <a:lnTo>
                    <a:pt x="698" y="498"/>
                  </a:lnTo>
                  <a:lnTo>
                    <a:pt x="697" y="500"/>
                  </a:lnTo>
                  <a:lnTo>
                    <a:pt x="697" y="502"/>
                  </a:lnTo>
                  <a:lnTo>
                    <a:pt x="693" y="502"/>
                  </a:lnTo>
                  <a:lnTo>
                    <a:pt x="693" y="500"/>
                  </a:lnTo>
                  <a:lnTo>
                    <a:pt x="692" y="499"/>
                  </a:lnTo>
                  <a:lnTo>
                    <a:pt x="690" y="499"/>
                  </a:lnTo>
                  <a:lnTo>
                    <a:pt x="688" y="498"/>
                  </a:lnTo>
                  <a:lnTo>
                    <a:pt x="687" y="499"/>
                  </a:lnTo>
                  <a:lnTo>
                    <a:pt x="685" y="499"/>
                  </a:lnTo>
                  <a:lnTo>
                    <a:pt x="684" y="500"/>
                  </a:lnTo>
                  <a:lnTo>
                    <a:pt x="684" y="502"/>
                  </a:lnTo>
                  <a:lnTo>
                    <a:pt x="682" y="502"/>
                  </a:lnTo>
                  <a:lnTo>
                    <a:pt x="682" y="500"/>
                  </a:lnTo>
                  <a:lnTo>
                    <a:pt x="681" y="499"/>
                  </a:lnTo>
                  <a:lnTo>
                    <a:pt x="679" y="499"/>
                  </a:lnTo>
                  <a:lnTo>
                    <a:pt x="678" y="498"/>
                  </a:lnTo>
                  <a:lnTo>
                    <a:pt x="676" y="499"/>
                  </a:lnTo>
                  <a:lnTo>
                    <a:pt x="675" y="499"/>
                  </a:lnTo>
                  <a:lnTo>
                    <a:pt x="674" y="500"/>
                  </a:lnTo>
                  <a:lnTo>
                    <a:pt x="673" y="502"/>
                  </a:lnTo>
                  <a:lnTo>
                    <a:pt x="671" y="502"/>
                  </a:lnTo>
                  <a:lnTo>
                    <a:pt x="671" y="500"/>
                  </a:lnTo>
                  <a:lnTo>
                    <a:pt x="670" y="499"/>
                  </a:lnTo>
                  <a:lnTo>
                    <a:pt x="668" y="499"/>
                  </a:lnTo>
                  <a:lnTo>
                    <a:pt x="667" y="498"/>
                  </a:lnTo>
                  <a:lnTo>
                    <a:pt x="665" y="499"/>
                  </a:lnTo>
                  <a:lnTo>
                    <a:pt x="663" y="499"/>
                  </a:lnTo>
                  <a:lnTo>
                    <a:pt x="663" y="500"/>
                  </a:lnTo>
                  <a:lnTo>
                    <a:pt x="662" y="502"/>
                  </a:lnTo>
                  <a:lnTo>
                    <a:pt x="409" y="502"/>
                  </a:lnTo>
                  <a:lnTo>
                    <a:pt x="408" y="500"/>
                  </a:lnTo>
                  <a:lnTo>
                    <a:pt x="407" y="499"/>
                  </a:lnTo>
                  <a:lnTo>
                    <a:pt x="406" y="499"/>
                  </a:lnTo>
                  <a:lnTo>
                    <a:pt x="404" y="498"/>
                  </a:lnTo>
                  <a:lnTo>
                    <a:pt x="402" y="499"/>
                  </a:lnTo>
                  <a:lnTo>
                    <a:pt x="401" y="499"/>
                  </a:lnTo>
                  <a:lnTo>
                    <a:pt x="400" y="500"/>
                  </a:lnTo>
                  <a:lnTo>
                    <a:pt x="400" y="502"/>
                  </a:lnTo>
                  <a:lnTo>
                    <a:pt x="397" y="502"/>
                  </a:lnTo>
                  <a:lnTo>
                    <a:pt x="396" y="500"/>
                  </a:lnTo>
                  <a:lnTo>
                    <a:pt x="396" y="499"/>
                  </a:lnTo>
                  <a:lnTo>
                    <a:pt x="394" y="499"/>
                  </a:lnTo>
                  <a:lnTo>
                    <a:pt x="392" y="498"/>
                  </a:lnTo>
                  <a:lnTo>
                    <a:pt x="391" y="499"/>
                  </a:lnTo>
                  <a:lnTo>
                    <a:pt x="389" y="499"/>
                  </a:lnTo>
                  <a:lnTo>
                    <a:pt x="388" y="500"/>
                  </a:lnTo>
                  <a:lnTo>
                    <a:pt x="388" y="502"/>
                  </a:lnTo>
                  <a:lnTo>
                    <a:pt x="381" y="502"/>
                  </a:lnTo>
                  <a:lnTo>
                    <a:pt x="380" y="500"/>
                  </a:lnTo>
                  <a:lnTo>
                    <a:pt x="380" y="499"/>
                  </a:lnTo>
                  <a:lnTo>
                    <a:pt x="378" y="499"/>
                  </a:lnTo>
                  <a:lnTo>
                    <a:pt x="376" y="498"/>
                  </a:lnTo>
                  <a:lnTo>
                    <a:pt x="375" y="499"/>
                  </a:lnTo>
                  <a:lnTo>
                    <a:pt x="373" y="499"/>
                  </a:lnTo>
                  <a:lnTo>
                    <a:pt x="372" y="500"/>
                  </a:lnTo>
                  <a:lnTo>
                    <a:pt x="372" y="502"/>
                  </a:lnTo>
                  <a:lnTo>
                    <a:pt x="357" y="502"/>
                  </a:lnTo>
                  <a:lnTo>
                    <a:pt x="357" y="500"/>
                  </a:lnTo>
                  <a:lnTo>
                    <a:pt x="356" y="498"/>
                  </a:lnTo>
                  <a:lnTo>
                    <a:pt x="355" y="497"/>
                  </a:lnTo>
                  <a:lnTo>
                    <a:pt x="353" y="496"/>
                  </a:lnTo>
                  <a:lnTo>
                    <a:pt x="350" y="495"/>
                  </a:lnTo>
                  <a:lnTo>
                    <a:pt x="348" y="495"/>
                  </a:lnTo>
                  <a:lnTo>
                    <a:pt x="346" y="496"/>
                  </a:lnTo>
                  <a:lnTo>
                    <a:pt x="344" y="497"/>
                  </a:lnTo>
                  <a:lnTo>
                    <a:pt x="342" y="498"/>
                  </a:lnTo>
                  <a:lnTo>
                    <a:pt x="341" y="500"/>
                  </a:lnTo>
                  <a:lnTo>
                    <a:pt x="341" y="502"/>
                  </a:lnTo>
                  <a:lnTo>
                    <a:pt x="337" y="502"/>
                  </a:lnTo>
                  <a:lnTo>
                    <a:pt x="336" y="500"/>
                  </a:lnTo>
                  <a:lnTo>
                    <a:pt x="335" y="498"/>
                  </a:lnTo>
                  <a:lnTo>
                    <a:pt x="334" y="497"/>
                  </a:lnTo>
                  <a:lnTo>
                    <a:pt x="331" y="496"/>
                  </a:lnTo>
                  <a:lnTo>
                    <a:pt x="329" y="495"/>
                  </a:lnTo>
                  <a:lnTo>
                    <a:pt x="327" y="495"/>
                  </a:lnTo>
                  <a:lnTo>
                    <a:pt x="324" y="496"/>
                  </a:lnTo>
                  <a:lnTo>
                    <a:pt x="322" y="497"/>
                  </a:lnTo>
                  <a:lnTo>
                    <a:pt x="321" y="498"/>
                  </a:lnTo>
                  <a:lnTo>
                    <a:pt x="320" y="500"/>
                  </a:lnTo>
                  <a:lnTo>
                    <a:pt x="319" y="502"/>
                  </a:lnTo>
                  <a:lnTo>
                    <a:pt x="317" y="502"/>
                  </a:lnTo>
                  <a:lnTo>
                    <a:pt x="317" y="500"/>
                  </a:lnTo>
                  <a:lnTo>
                    <a:pt x="316" y="499"/>
                  </a:lnTo>
                  <a:lnTo>
                    <a:pt x="315" y="499"/>
                  </a:lnTo>
                  <a:lnTo>
                    <a:pt x="313" y="498"/>
                  </a:lnTo>
                  <a:lnTo>
                    <a:pt x="311" y="499"/>
                  </a:lnTo>
                  <a:lnTo>
                    <a:pt x="310" y="499"/>
                  </a:lnTo>
                  <a:lnTo>
                    <a:pt x="309" y="500"/>
                  </a:lnTo>
                  <a:lnTo>
                    <a:pt x="309" y="502"/>
                  </a:lnTo>
                  <a:lnTo>
                    <a:pt x="308" y="502"/>
                  </a:lnTo>
                  <a:lnTo>
                    <a:pt x="308" y="500"/>
                  </a:lnTo>
                  <a:lnTo>
                    <a:pt x="307" y="499"/>
                  </a:lnTo>
                  <a:lnTo>
                    <a:pt x="305" y="499"/>
                  </a:lnTo>
                  <a:lnTo>
                    <a:pt x="303" y="498"/>
                  </a:lnTo>
                  <a:lnTo>
                    <a:pt x="302" y="499"/>
                  </a:lnTo>
                  <a:lnTo>
                    <a:pt x="300" y="499"/>
                  </a:lnTo>
                  <a:lnTo>
                    <a:pt x="299" y="500"/>
                  </a:lnTo>
                  <a:lnTo>
                    <a:pt x="299" y="502"/>
                  </a:lnTo>
                  <a:lnTo>
                    <a:pt x="297" y="502"/>
                  </a:lnTo>
                  <a:lnTo>
                    <a:pt x="297" y="500"/>
                  </a:lnTo>
                  <a:lnTo>
                    <a:pt x="296" y="499"/>
                  </a:lnTo>
                  <a:lnTo>
                    <a:pt x="294" y="499"/>
                  </a:lnTo>
                  <a:lnTo>
                    <a:pt x="292" y="498"/>
                  </a:lnTo>
                  <a:lnTo>
                    <a:pt x="291" y="499"/>
                  </a:lnTo>
                  <a:lnTo>
                    <a:pt x="289" y="499"/>
                  </a:lnTo>
                  <a:lnTo>
                    <a:pt x="288" y="500"/>
                  </a:lnTo>
                  <a:lnTo>
                    <a:pt x="288" y="502"/>
                  </a:lnTo>
                  <a:lnTo>
                    <a:pt x="277" y="502"/>
                  </a:lnTo>
                  <a:lnTo>
                    <a:pt x="277" y="500"/>
                  </a:lnTo>
                  <a:lnTo>
                    <a:pt x="276" y="499"/>
                  </a:lnTo>
                  <a:lnTo>
                    <a:pt x="274" y="499"/>
                  </a:lnTo>
                  <a:lnTo>
                    <a:pt x="273" y="498"/>
                  </a:lnTo>
                  <a:lnTo>
                    <a:pt x="271" y="499"/>
                  </a:lnTo>
                  <a:lnTo>
                    <a:pt x="269" y="499"/>
                  </a:lnTo>
                  <a:lnTo>
                    <a:pt x="268" y="500"/>
                  </a:lnTo>
                  <a:lnTo>
                    <a:pt x="268" y="502"/>
                  </a:lnTo>
                  <a:lnTo>
                    <a:pt x="239" y="502"/>
                  </a:lnTo>
                  <a:lnTo>
                    <a:pt x="239" y="500"/>
                  </a:lnTo>
                  <a:lnTo>
                    <a:pt x="238" y="499"/>
                  </a:lnTo>
                  <a:lnTo>
                    <a:pt x="236" y="499"/>
                  </a:lnTo>
                  <a:lnTo>
                    <a:pt x="235" y="498"/>
                  </a:lnTo>
                  <a:lnTo>
                    <a:pt x="233" y="499"/>
                  </a:lnTo>
                  <a:lnTo>
                    <a:pt x="231" y="499"/>
                  </a:lnTo>
                  <a:lnTo>
                    <a:pt x="230" y="500"/>
                  </a:lnTo>
                  <a:lnTo>
                    <a:pt x="230" y="502"/>
                  </a:lnTo>
                  <a:lnTo>
                    <a:pt x="211" y="502"/>
                  </a:lnTo>
                  <a:lnTo>
                    <a:pt x="211" y="500"/>
                  </a:lnTo>
                  <a:lnTo>
                    <a:pt x="210" y="499"/>
                  </a:lnTo>
                  <a:lnTo>
                    <a:pt x="208" y="499"/>
                  </a:lnTo>
                  <a:lnTo>
                    <a:pt x="207" y="498"/>
                  </a:lnTo>
                  <a:lnTo>
                    <a:pt x="205" y="499"/>
                  </a:lnTo>
                  <a:lnTo>
                    <a:pt x="203" y="499"/>
                  </a:lnTo>
                  <a:lnTo>
                    <a:pt x="202" y="500"/>
                  </a:lnTo>
                  <a:lnTo>
                    <a:pt x="202" y="502"/>
                  </a:lnTo>
                  <a:lnTo>
                    <a:pt x="123" y="502"/>
                  </a:lnTo>
                  <a:lnTo>
                    <a:pt x="123" y="500"/>
                  </a:lnTo>
                  <a:lnTo>
                    <a:pt x="122" y="499"/>
                  </a:lnTo>
                  <a:lnTo>
                    <a:pt x="120" y="499"/>
                  </a:lnTo>
                  <a:lnTo>
                    <a:pt x="119" y="498"/>
                  </a:lnTo>
                  <a:lnTo>
                    <a:pt x="117" y="499"/>
                  </a:lnTo>
                  <a:lnTo>
                    <a:pt x="115" y="499"/>
                  </a:lnTo>
                  <a:lnTo>
                    <a:pt x="114" y="500"/>
                  </a:lnTo>
                  <a:lnTo>
                    <a:pt x="114" y="502"/>
                  </a:lnTo>
                  <a:lnTo>
                    <a:pt x="94" y="502"/>
                  </a:lnTo>
                  <a:lnTo>
                    <a:pt x="93" y="500"/>
                  </a:lnTo>
                  <a:lnTo>
                    <a:pt x="92" y="499"/>
                  </a:lnTo>
                  <a:lnTo>
                    <a:pt x="91" y="499"/>
                  </a:lnTo>
                  <a:lnTo>
                    <a:pt x="89" y="498"/>
                  </a:lnTo>
                  <a:lnTo>
                    <a:pt x="87" y="499"/>
                  </a:lnTo>
                  <a:lnTo>
                    <a:pt x="86" y="499"/>
                  </a:lnTo>
                  <a:lnTo>
                    <a:pt x="85" y="500"/>
                  </a:lnTo>
                  <a:lnTo>
                    <a:pt x="85" y="502"/>
                  </a:lnTo>
                  <a:lnTo>
                    <a:pt x="76" y="502"/>
                  </a:lnTo>
                  <a:lnTo>
                    <a:pt x="76" y="500"/>
                  </a:lnTo>
                  <a:lnTo>
                    <a:pt x="75" y="499"/>
                  </a:lnTo>
                  <a:lnTo>
                    <a:pt x="73" y="499"/>
                  </a:lnTo>
                  <a:lnTo>
                    <a:pt x="72" y="498"/>
                  </a:lnTo>
                  <a:lnTo>
                    <a:pt x="70" y="499"/>
                  </a:lnTo>
                  <a:lnTo>
                    <a:pt x="68" y="499"/>
                  </a:lnTo>
                  <a:lnTo>
                    <a:pt x="67" y="500"/>
                  </a:lnTo>
                  <a:lnTo>
                    <a:pt x="67" y="502"/>
                  </a:lnTo>
                  <a:lnTo>
                    <a:pt x="61" y="502"/>
                  </a:lnTo>
                  <a:lnTo>
                    <a:pt x="61" y="500"/>
                  </a:lnTo>
                  <a:lnTo>
                    <a:pt x="59" y="499"/>
                  </a:lnTo>
                  <a:lnTo>
                    <a:pt x="58" y="499"/>
                  </a:lnTo>
                  <a:lnTo>
                    <a:pt x="56" y="498"/>
                  </a:lnTo>
                  <a:lnTo>
                    <a:pt x="55" y="499"/>
                  </a:lnTo>
                  <a:lnTo>
                    <a:pt x="53" y="499"/>
                  </a:lnTo>
                  <a:lnTo>
                    <a:pt x="52" y="500"/>
                  </a:lnTo>
                  <a:lnTo>
                    <a:pt x="52" y="502"/>
                  </a:lnTo>
                  <a:lnTo>
                    <a:pt x="45" y="502"/>
                  </a:lnTo>
                  <a:lnTo>
                    <a:pt x="44" y="500"/>
                  </a:lnTo>
                  <a:lnTo>
                    <a:pt x="43" y="499"/>
                  </a:lnTo>
                  <a:lnTo>
                    <a:pt x="42" y="499"/>
                  </a:lnTo>
                  <a:lnTo>
                    <a:pt x="40" y="498"/>
                  </a:lnTo>
                  <a:lnTo>
                    <a:pt x="38" y="499"/>
                  </a:lnTo>
                  <a:lnTo>
                    <a:pt x="37" y="499"/>
                  </a:lnTo>
                  <a:lnTo>
                    <a:pt x="36" y="500"/>
                  </a:lnTo>
                  <a:lnTo>
                    <a:pt x="36" y="502"/>
                  </a:lnTo>
                  <a:lnTo>
                    <a:pt x="35" y="500"/>
                  </a:lnTo>
                  <a:lnTo>
                    <a:pt x="34" y="499"/>
                  </a:lnTo>
                  <a:lnTo>
                    <a:pt x="33" y="499"/>
                  </a:lnTo>
                  <a:lnTo>
                    <a:pt x="31" y="498"/>
                  </a:lnTo>
                  <a:lnTo>
                    <a:pt x="29" y="499"/>
                  </a:lnTo>
                  <a:lnTo>
                    <a:pt x="28" y="499"/>
                  </a:lnTo>
                  <a:lnTo>
                    <a:pt x="27" y="500"/>
                  </a:lnTo>
                  <a:lnTo>
                    <a:pt x="27" y="502"/>
                  </a:lnTo>
                  <a:lnTo>
                    <a:pt x="0" y="502"/>
                  </a:lnTo>
                  <a:lnTo>
                    <a:pt x="0" y="6"/>
                  </a:lnTo>
                  <a:lnTo>
                    <a:pt x="11" y="6"/>
                  </a:lnTo>
                  <a:lnTo>
                    <a:pt x="12" y="5"/>
                  </a:lnTo>
                  <a:lnTo>
                    <a:pt x="13" y="4"/>
                  </a:lnTo>
                  <a:lnTo>
                    <a:pt x="14" y="3"/>
                  </a:lnTo>
                  <a:lnTo>
                    <a:pt x="16" y="3"/>
                  </a:lnTo>
                  <a:lnTo>
                    <a:pt x="18" y="3"/>
                  </a:lnTo>
                  <a:lnTo>
                    <a:pt x="19" y="4"/>
                  </a:lnTo>
                  <a:lnTo>
                    <a:pt x="20" y="5"/>
                  </a:lnTo>
                  <a:lnTo>
                    <a:pt x="20" y="6"/>
                  </a:lnTo>
                  <a:lnTo>
                    <a:pt x="33" y="6"/>
                  </a:lnTo>
                  <a:lnTo>
                    <a:pt x="34" y="5"/>
                  </a:lnTo>
                  <a:lnTo>
                    <a:pt x="35" y="4"/>
                  </a:lnTo>
                  <a:lnTo>
                    <a:pt x="36" y="3"/>
                  </a:lnTo>
                  <a:lnTo>
                    <a:pt x="38" y="3"/>
                  </a:lnTo>
                  <a:lnTo>
                    <a:pt x="39" y="3"/>
                  </a:lnTo>
                  <a:lnTo>
                    <a:pt x="41" y="4"/>
                  </a:lnTo>
                  <a:lnTo>
                    <a:pt x="42" y="5"/>
                  </a:lnTo>
                  <a:lnTo>
                    <a:pt x="42" y="6"/>
                  </a:lnTo>
                  <a:lnTo>
                    <a:pt x="85" y="6"/>
                  </a:lnTo>
                  <a:lnTo>
                    <a:pt x="85" y="5"/>
                  </a:lnTo>
                  <a:lnTo>
                    <a:pt x="86" y="4"/>
                  </a:lnTo>
                  <a:lnTo>
                    <a:pt x="87" y="3"/>
                  </a:lnTo>
                  <a:lnTo>
                    <a:pt x="89" y="3"/>
                  </a:lnTo>
                  <a:lnTo>
                    <a:pt x="91" y="3"/>
                  </a:lnTo>
                  <a:lnTo>
                    <a:pt x="92" y="4"/>
                  </a:lnTo>
                  <a:lnTo>
                    <a:pt x="93" y="5"/>
                  </a:lnTo>
                  <a:lnTo>
                    <a:pt x="94" y="6"/>
                  </a:lnTo>
                  <a:lnTo>
                    <a:pt x="127" y="6"/>
                  </a:lnTo>
                  <a:lnTo>
                    <a:pt x="127"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16" name="Freeform 1026"/>
            <p:cNvSpPr>
              <a:spLocks/>
            </p:cNvSpPr>
            <p:nvPr/>
          </p:nvSpPr>
          <p:spPr bwMode="auto">
            <a:xfrm>
              <a:off x="1920" y="1482"/>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17" name="Freeform 1027"/>
            <p:cNvSpPr>
              <a:spLocks/>
            </p:cNvSpPr>
            <p:nvPr/>
          </p:nvSpPr>
          <p:spPr bwMode="auto">
            <a:xfrm>
              <a:off x="2897" y="1122"/>
              <a:ext cx="385" cy="929"/>
            </a:xfrm>
            <a:custGeom>
              <a:avLst/>
              <a:gdLst>
                <a:gd name="T0" fmla="*/ 0 w 385"/>
                <a:gd name="T1" fmla="*/ 884 h 929"/>
                <a:gd name="T2" fmla="*/ 77 w 385"/>
                <a:gd name="T3" fmla="*/ 882 h 929"/>
                <a:gd name="T4" fmla="*/ 79 w 385"/>
                <a:gd name="T5" fmla="*/ 881 h 929"/>
                <a:gd name="T6" fmla="*/ 83 w 385"/>
                <a:gd name="T7" fmla="*/ 881 h 929"/>
                <a:gd name="T8" fmla="*/ 85 w 385"/>
                <a:gd name="T9" fmla="*/ 882 h 929"/>
                <a:gd name="T10" fmla="*/ 94 w 385"/>
                <a:gd name="T11" fmla="*/ 884 h 929"/>
                <a:gd name="T12" fmla="*/ 95 w 385"/>
                <a:gd name="T13" fmla="*/ 881 h 929"/>
                <a:gd name="T14" fmla="*/ 98 w 385"/>
                <a:gd name="T15" fmla="*/ 880 h 929"/>
                <a:gd name="T16" fmla="*/ 101 w 385"/>
                <a:gd name="T17" fmla="*/ 881 h 929"/>
                <a:gd name="T18" fmla="*/ 103 w 385"/>
                <a:gd name="T19" fmla="*/ 884 h 929"/>
                <a:gd name="T20" fmla="*/ 135 w 385"/>
                <a:gd name="T21" fmla="*/ 882 h 929"/>
                <a:gd name="T22" fmla="*/ 137 w 385"/>
                <a:gd name="T23" fmla="*/ 881 h 929"/>
                <a:gd name="T24" fmla="*/ 140 w 385"/>
                <a:gd name="T25" fmla="*/ 881 h 929"/>
                <a:gd name="T26" fmla="*/ 143 w 385"/>
                <a:gd name="T27" fmla="*/ 882 h 929"/>
                <a:gd name="T28" fmla="*/ 158 w 385"/>
                <a:gd name="T29" fmla="*/ 884 h 929"/>
                <a:gd name="T30" fmla="*/ 159 w 385"/>
                <a:gd name="T31" fmla="*/ 881 h 929"/>
                <a:gd name="T32" fmla="*/ 162 w 385"/>
                <a:gd name="T33" fmla="*/ 880 h 929"/>
                <a:gd name="T34" fmla="*/ 165 w 385"/>
                <a:gd name="T35" fmla="*/ 881 h 929"/>
                <a:gd name="T36" fmla="*/ 167 w 385"/>
                <a:gd name="T37" fmla="*/ 884 h 929"/>
                <a:gd name="T38" fmla="*/ 204 w 385"/>
                <a:gd name="T39" fmla="*/ 352 h 929"/>
                <a:gd name="T40" fmla="*/ 253 w 385"/>
                <a:gd name="T41" fmla="*/ 351 h 929"/>
                <a:gd name="T42" fmla="*/ 255 w 385"/>
                <a:gd name="T43" fmla="*/ 349 h 929"/>
                <a:gd name="T44" fmla="*/ 259 w 385"/>
                <a:gd name="T45" fmla="*/ 349 h 929"/>
                <a:gd name="T46" fmla="*/ 261 w 385"/>
                <a:gd name="T47" fmla="*/ 351 h 929"/>
                <a:gd name="T48" fmla="*/ 323 w 385"/>
                <a:gd name="T49" fmla="*/ 352 h 929"/>
                <a:gd name="T50" fmla="*/ 324 w 385"/>
                <a:gd name="T51" fmla="*/ 349 h 929"/>
                <a:gd name="T52" fmla="*/ 327 w 385"/>
                <a:gd name="T53" fmla="*/ 346 h 929"/>
                <a:gd name="T54" fmla="*/ 332 w 385"/>
                <a:gd name="T55" fmla="*/ 346 h 929"/>
                <a:gd name="T56" fmla="*/ 336 w 385"/>
                <a:gd name="T57" fmla="*/ 346 h 929"/>
                <a:gd name="T58" fmla="*/ 339 w 385"/>
                <a:gd name="T59" fmla="*/ 349 h 929"/>
                <a:gd name="T60" fmla="*/ 341 w 385"/>
                <a:gd name="T61" fmla="*/ 352 h 929"/>
                <a:gd name="T62" fmla="*/ 385 w 385"/>
                <a:gd name="T63" fmla="*/ 15 h 929"/>
                <a:gd name="T64" fmla="*/ 367 w 385"/>
                <a:gd name="T65" fmla="*/ 14 h 929"/>
                <a:gd name="T66" fmla="*/ 365 w 385"/>
                <a:gd name="T67" fmla="*/ 12 h 929"/>
                <a:gd name="T68" fmla="*/ 362 w 385"/>
                <a:gd name="T69" fmla="*/ 12 h 929"/>
                <a:gd name="T70" fmla="*/ 359 w 385"/>
                <a:gd name="T71" fmla="*/ 14 h 929"/>
                <a:gd name="T72" fmla="*/ 347 w 385"/>
                <a:gd name="T73" fmla="*/ 15 h 929"/>
                <a:gd name="T74" fmla="*/ 346 w 385"/>
                <a:gd name="T75" fmla="*/ 13 h 929"/>
                <a:gd name="T76" fmla="*/ 343 w 385"/>
                <a:gd name="T77" fmla="*/ 12 h 929"/>
                <a:gd name="T78" fmla="*/ 340 w 385"/>
                <a:gd name="T79" fmla="*/ 13 h 929"/>
                <a:gd name="T80" fmla="*/ 338 w 385"/>
                <a:gd name="T81" fmla="*/ 15 h 929"/>
                <a:gd name="T82" fmla="*/ 301 w 385"/>
                <a:gd name="T83" fmla="*/ 0 h 92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85"/>
                <a:gd name="T127" fmla="*/ 0 h 929"/>
                <a:gd name="T128" fmla="*/ 385 w 385"/>
                <a:gd name="T129" fmla="*/ 929 h 92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85" h="929">
                  <a:moveTo>
                    <a:pt x="0" y="929"/>
                  </a:moveTo>
                  <a:lnTo>
                    <a:pt x="0" y="884"/>
                  </a:lnTo>
                  <a:lnTo>
                    <a:pt x="77" y="884"/>
                  </a:lnTo>
                  <a:lnTo>
                    <a:pt x="77" y="882"/>
                  </a:lnTo>
                  <a:lnTo>
                    <a:pt x="78" y="881"/>
                  </a:lnTo>
                  <a:lnTo>
                    <a:pt x="79" y="881"/>
                  </a:lnTo>
                  <a:lnTo>
                    <a:pt x="81" y="880"/>
                  </a:lnTo>
                  <a:lnTo>
                    <a:pt x="83" y="881"/>
                  </a:lnTo>
                  <a:lnTo>
                    <a:pt x="84" y="881"/>
                  </a:lnTo>
                  <a:lnTo>
                    <a:pt x="85" y="882"/>
                  </a:lnTo>
                  <a:lnTo>
                    <a:pt x="86" y="884"/>
                  </a:lnTo>
                  <a:lnTo>
                    <a:pt x="94" y="884"/>
                  </a:lnTo>
                  <a:lnTo>
                    <a:pt x="94" y="882"/>
                  </a:lnTo>
                  <a:lnTo>
                    <a:pt x="95" y="881"/>
                  </a:lnTo>
                  <a:lnTo>
                    <a:pt x="96" y="881"/>
                  </a:lnTo>
                  <a:lnTo>
                    <a:pt x="98" y="880"/>
                  </a:lnTo>
                  <a:lnTo>
                    <a:pt x="100" y="881"/>
                  </a:lnTo>
                  <a:lnTo>
                    <a:pt x="101" y="881"/>
                  </a:lnTo>
                  <a:lnTo>
                    <a:pt x="102" y="882"/>
                  </a:lnTo>
                  <a:lnTo>
                    <a:pt x="103" y="884"/>
                  </a:lnTo>
                  <a:lnTo>
                    <a:pt x="134" y="884"/>
                  </a:lnTo>
                  <a:lnTo>
                    <a:pt x="135" y="882"/>
                  </a:lnTo>
                  <a:lnTo>
                    <a:pt x="135" y="881"/>
                  </a:lnTo>
                  <a:lnTo>
                    <a:pt x="137" y="881"/>
                  </a:lnTo>
                  <a:lnTo>
                    <a:pt x="139" y="880"/>
                  </a:lnTo>
                  <a:lnTo>
                    <a:pt x="140" y="881"/>
                  </a:lnTo>
                  <a:lnTo>
                    <a:pt x="142" y="881"/>
                  </a:lnTo>
                  <a:lnTo>
                    <a:pt x="143" y="882"/>
                  </a:lnTo>
                  <a:lnTo>
                    <a:pt x="143" y="884"/>
                  </a:lnTo>
                  <a:lnTo>
                    <a:pt x="158" y="884"/>
                  </a:lnTo>
                  <a:lnTo>
                    <a:pt x="158" y="882"/>
                  </a:lnTo>
                  <a:lnTo>
                    <a:pt x="159" y="881"/>
                  </a:lnTo>
                  <a:lnTo>
                    <a:pt x="161" y="881"/>
                  </a:lnTo>
                  <a:lnTo>
                    <a:pt x="162" y="880"/>
                  </a:lnTo>
                  <a:lnTo>
                    <a:pt x="164" y="881"/>
                  </a:lnTo>
                  <a:lnTo>
                    <a:pt x="165" y="881"/>
                  </a:lnTo>
                  <a:lnTo>
                    <a:pt x="166" y="882"/>
                  </a:lnTo>
                  <a:lnTo>
                    <a:pt x="167" y="884"/>
                  </a:lnTo>
                  <a:lnTo>
                    <a:pt x="204" y="884"/>
                  </a:lnTo>
                  <a:lnTo>
                    <a:pt x="204" y="352"/>
                  </a:lnTo>
                  <a:lnTo>
                    <a:pt x="252" y="352"/>
                  </a:lnTo>
                  <a:lnTo>
                    <a:pt x="253" y="351"/>
                  </a:lnTo>
                  <a:lnTo>
                    <a:pt x="254" y="350"/>
                  </a:lnTo>
                  <a:lnTo>
                    <a:pt x="255" y="349"/>
                  </a:lnTo>
                  <a:lnTo>
                    <a:pt x="257" y="349"/>
                  </a:lnTo>
                  <a:lnTo>
                    <a:pt x="259" y="349"/>
                  </a:lnTo>
                  <a:lnTo>
                    <a:pt x="260" y="350"/>
                  </a:lnTo>
                  <a:lnTo>
                    <a:pt x="261" y="351"/>
                  </a:lnTo>
                  <a:lnTo>
                    <a:pt x="261" y="352"/>
                  </a:lnTo>
                  <a:lnTo>
                    <a:pt x="323" y="352"/>
                  </a:lnTo>
                  <a:lnTo>
                    <a:pt x="323" y="351"/>
                  </a:lnTo>
                  <a:lnTo>
                    <a:pt x="324" y="349"/>
                  </a:lnTo>
                  <a:lnTo>
                    <a:pt x="325" y="348"/>
                  </a:lnTo>
                  <a:lnTo>
                    <a:pt x="327" y="346"/>
                  </a:lnTo>
                  <a:lnTo>
                    <a:pt x="329" y="346"/>
                  </a:lnTo>
                  <a:lnTo>
                    <a:pt x="332" y="346"/>
                  </a:lnTo>
                  <a:lnTo>
                    <a:pt x="334" y="346"/>
                  </a:lnTo>
                  <a:lnTo>
                    <a:pt x="336" y="346"/>
                  </a:lnTo>
                  <a:lnTo>
                    <a:pt x="338" y="348"/>
                  </a:lnTo>
                  <a:lnTo>
                    <a:pt x="339" y="349"/>
                  </a:lnTo>
                  <a:lnTo>
                    <a:pt x="340" y="351"/>
                  </a:lnTo>
                  <a:lnTo>
                    <a:pt x="341" y="352"/>
                  </a:lnTo>
                  <a:lnTo>
                    <a:pt x="385" y="352"/>
                  </a:lnTo>
                  <a:lnTo>
                    <a:pt x="385" y="15"/>
                  </a:lnTo>
                  <a:lnTo>
                    <a:pt x="368" y="15"/>
                  </a:lnTo>
                  <a:lnTo>
                    <a:pt x="367" y="14"/>
                  </a:lnTo>
                  <a:lnTo>
                    <a:pt x="366" y="13"/>
                  </a:lnTo>
                  <a:lnTo>
                    <a:pt x="365" y="12"/>
                  </a:lnTo>
                  <a:lnTo>
                    <a:pt x="363" y="12"/>
                  </a:lnTo>
                  <a:lnTo>
                    <a:pt x="362" y="12"/>
                  </a:lnTo>
                  <a:lnTo>
                    <a:pt x="360" y="13"/>
                  </a:lnTo>
                  <a:lnTo>
                    <a:pt x="359" y="14"/>
                  </a:lnTo>
                  <a:lnTo>
                    <a:pt x="359" y="15"/>
                  </a:lnTo>
                  <a:lnTo>
                    <a:pt x="347" y="15"/>
                  </a:lnTo>
                  <a:lnTo>
                    <a:pt x="347" y="14"/>
                  </a:lnTo>
                  <a:lnTo>
                    <a:pt x="346" y="13"/>
                  </a:lnTo>
                  <a:lnTo>
                    <a:pt x="345" y="12"/>
                  </a:lnTo>
                  <a:lnTo>
                    <a:pt x="343" y="12"/>
                  </a:lnTo>
                  <a:lnTo>
                    <a:pt x="341" y="12"/>
                  </a:lnTo>
                  <a:lnTo>
                    <a:pt x="340" y="13"/>
                  </a:lnTo>
                  <a:lnTo>
                    <a:pt x="339" y="14"/>
                  </a:lnTo>
                  <a:lnTo>
                    <a:pt x="338" y="15"/>
                  </a:lnTo>
                  <a:lnTo>
                    <a:pt x="301" y="15"/>
                  </a:lnTo>
                  <a:lnTo>
                    <a:pt x="301"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18" name="Freeform 1028"/>
            <p:cNvSpPr>
              <a:spLocks/>
            </p:cNvSpPr>
            <p:nvPr/>
          </p:nvSpPr>
          <p:spPr bwMode="auto">
            <a:xfrm>
              <a:off x="2891" y="2050"/>
              <a:ext cx="12" cy="11"/>
            </a:xfrm>
            <a:custGeom>
              <a:avLst/>
              <a:gdLst>
                <a:gd name="T0" fmla="*/ 12 w 12"/>
                <a:gd name="T1" fmla="*/ 1 h 11"/>
                <a:gd name="T2" fmla="*/ 6 w 12"/>
                <a:gd name="T3" fmla="*/ 11 h 11"/>
                <a:gd name="T4" fmla="*/ 0 w 12"/>
                <a:gd name="T5" fmla="*/ 1 h 11"/>
                <a:gd name="T6" fmla="*/ 3 w 12"/>
                <a:gd name="T7" fmla="*/ 0 h 11"/>
                <a:gd name="T8" fmla="*/ 6 w 12"/>
                <a:gd name="T9" fmla="*/ 0 h 11"/>
                <a:gd name="T10" fmla="*/ 9 w 12"/>
                <a:gd name="T11" fmla="*/ 0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19" name="Freeform 1029"/>
            <p:cNvSpPr>
              <a:spLocks/>
            </p:cNvSpPr>
            <p:nvPr/>
          </p:nvSpPr>
          <p:spPr bwMode="auto">
            <a:xfrm>
              <a:off x="4020" y="2097"/>
              <a:ext cx="154" cy="107"/>
            </a:xfrm>
            <a:custGeom>
              <a:avLst/>
              <a:gdLst>
                <a:gd name="T0" fmla="*/ 154 w 154"/>
                <a:gd name="T1" fmla="*/ 107 h 107"/>
                <a:gd name="T2" fmla="*/ 154 w 154"/>
                <a:gd name="T3" fmla="*/ 5 h 107"/>
                <a:gd name="T4" fmla="*/ 91 w 154"/>
                <a:gd name="T5" fmla="*/ 5 h 107"/>
                <a:gd name="T6" fmla="*/ 90 w 154"/>
                <a:gd name="T7" fmla="*/ 4 h 107"/>
                <a:gd name="T8" fmla="*/ 90 w 154"/>
                <a:gd name="T9" fmla="*/ 2 h 107"/>
                <a:gd name="T10" fmla="*/ 88 w 154"/>
                <a:gd name="T11" fmla="*/ 1 h 107"/>
                <a:gd name="T12" fmla="*/ 86 w 154"/>
                <a:gd name="T13" fmla="*/ 0 h 107"/>
                <a:gd name="T14" fmla="*/ 84 w 154"/>
                <a:gd name="T15" fmla="*/ 0 h 107"/>
                <a:gd name="T16" fmla="*/ 82 w 154"/>
                <a:gd name="T17" fmla="*/ 0 h 107"/>
                <a:gd name="T18" fmla="*/ 80 w 154"/>
                <a:gd name="T19" fmla="*/ 1 h 107"/>
                <a:gd name="T20" fmla="*/ 79 w 154"/>
                <a:gd name="T21" fmla="*/ 2 h 107"/>
                <a:gd name="T22" fmla="*/ 78 w 154"/>
                <a:gd name="T23" fmla="*/ 4 h 107"/>
                <a:gd name="T24" fmla="*/ 77 w 154"/>
                <a:gd name="T25" fmla="*/ 5 h 107"/>
                <a:gd name="T26" fmla="*/ 75 w 154"/>
                <a:gd name="T27" fmla="*/ 5 h 107"/>
                <a:gd name="T28" fmla="*/ 75 w 154"/>
                <a:gd name="T29" fmla="*/ 4 h 107"/>
                <a:gd name="T30" fmla="*/ 74 w 154"/>
                <a:gd name="T31" fmla="*/ 3 h 107"/>
                <a:gd name="T32" fmla="*/ 72 w 154"/>
                <a:gd name="T33" fmla="*/ 2 h 107"/>
                <a:gd name="T34" fmla="*/ 71 w 154"/>
                <a:gd name="T35" fmla="*/ 2 h 107"/>
                <a:gd name="T36" fmla="*/ 69 w 154"/>
                <a:gd name="T37" fmla="*/ 2 h 107"/>
                <a:gd name="T38" fmla="*/ 67 w 154"/>
                <a:gd name="T39" fmla="*/ 3 h 107"/>
                <a:gd name="T40" fmla="*/ 66 w 154"/>
                <a:gd name="T41" fmla="*/ 4 h 107"/>
                <a:gd name="T42" fmla="*/ 66 w 154"/>
                <a:gd name="T43" fmla="*/ 5 h 107"/>
                <a:gd name="T44" fmla="*/ 59 w 154"/>
                <a:gd name="T45" fmla="*/ 5 h 107"/>
                <a:gd name="T46" fmla="*/ 58 w 154"/>
                <a:gd name="T47" fmla="*/ 4 h 107"/>
                <a:gd name="T48" fmla="*/ 57 w 154"/>
                <a:gd name="T49" fmla="*/ 3 h 107"/>
                <a:gd name="T50" fmla="*/ 56 w 154"/>
                <a:gd name="T51" fmla="*/ 2 h 107"/>
                <a:gd name="T52" fmla="*/ 54 w 154"/>
                <a:gd name="T53" fmla="*/ 2 h 107"/>
                <a:gd name="T54" fmla="*/ 52 w 154"/>
                <a:gd name="T55" fmla="*/ 2 h 107"/>
                <a:gd name="T56" fmla="*/ 51 w 154"/>
                <a:gd name="T57" fmla="*/ 3 h 107"/>
                <a:gd name="T58" fmla="*/ 50 w 154"/>
                <a:gd name="T59" fmla="*/ 4 h 107"/>
                <a:gd name="T60" fmla="*/ 50 w 154"/>
                <a:gd name="T61" fmla="*/ 5 h 107"/>
                <a:gd name="T62" fmla="*/ 43 w 154"/>
                <a:gd name="T63" fmla="*/ 5 h 107"/>
                <a:gd name="T64" fmla="*/ 43 w 154"/>
                <a:gd name="T65" fmla="*/ 4 h 107"/>
                <a:gd name="T66" fmla="*/ 42 w 154"/>
                <a:gd name="T67" fmla="*/ 2 h 107"/>
                <a:gd name="T68" fmla="*/ 40 w 154"/>
                <a:gd name="T69" fmla="*/ 1 h 107"/>
                <a:gd name="T70" fmla="*/ 38 w 154"/>
                <a:gd name="T71" fmla="*/ 0 h 107"/>
                <a:gd name="T72" fmla="*/ 36 w 154"/>
                <a:gd name="T73" fmla="*/ 0 h 107"/>
                <a:gd name="T74" fmla="*/ 34 w 154"/>
                <a:gd name="T75" fmla="*/ 0 h 107"/>
                <a:gd name="T76" fmla="*/ 32 w 154"/>
                <a:gd name="T77" fmla="*/ 0 h 107"/>
                <a:gd name="T78" fmla="*/ 30 w 154"/>
                <a:gd name="T79" fmla="*/ 1 h 107"/>
                <a:gd name="T80" fmla="*/ 29 w 154"/>
                <a:gd name="T81" fmla="*/ 2 h 107"/>
                <a:gd name="T82" fmla="*/ 28 w 154"/>
                <a:gd name="T83" fmla="*/ 4 h 107"/>
                <a:gd name="T84" fmla="*/ 28 w 154"/>
                <a:gd name="T85" fmla="*/ 5 h 107"/>
                <a:gd name="T86" fmla="*/ 27 w 154"/>
                <a:gd name="T87" fmla="*/ 5 h 107"/>
                <a:gd name="T88" fmla="*/ 26 w 154"/>
                <a:gd name="T89" fmla="*/ 4 h 107"/>
                <a:gd name="T90" fmla="*/ 25 w 154"/>
                <a:gd name="T91" fmla="*/ 3 h 107"/>
                <a:gd name="T92" fmla="*/ 24 w 154"/>
                <a:gd name="T93" fmla="*/ 2 h 107"/>
                <a:gd name="T94" fmla="*/ 22 w 154"/>
                <a:gd name="T95" fmla="*/ 2 h 107"/>
                <a:gd name="T96" fmla="*/ 20 w 154"/>
                <a:gd name="T97" fmla="*/ 2 h 107"/>
                <a:gd name="T98" fmla="*/ 19 w 154"/>
                <a:gd name="T99" fmla="*/ 3 h 107"/>
                <a:gd name="T100" fmla="*/ 18 w 154"/>
                <a:gd name="T101" fmla="*/ 4 h 107"/>
                <a:gd name="T102" fmla="*/ 18 w 154"/>
                <a:gd name="T103" fmla="*/ 5 h 107"/>
                <a:gd name="T104" fmla="*/ 11 w 154"/>
                <a:gd name="T105" fmla="*/ 5 h 107"/>
                <a:gd name="T106" fmla="*/ 10 w 154"/>
                <a:gd name="T107" fmla="*/ 4 h 107"/>
                <a:gd name="T108" fmla="*/ 9 w 154"/>
                <a:gd name="T109" fmla="*/ 3 h 107"/>
                <a:gd name="T110" fmla="*/ 8 w 154"/>
                <a:gd name="T111" fmla="*/ 2 h 107"/>
                <a:gd name="T112" fmla="*/ 6 w 154"/>
                <a:gd name="T113" fmla="*/ 2 h 107"/>
                <a:gd name="T114" fmla="*/ 4 w 154"/>
                <a:gd name="T115" fmla="*/ 2 h 107"/>
                <a:gd name="T116" fmla="*/ 3 w 154"/>
                <a:gd name="T117" fmla="*/ 3 h 107"/>
                <a:gd name="T118" fmla="*/ 2 w 154"/>
                <a:gd name="T119" fmla="*/ 4 h 107"/>
                <a:gd name="T120" fmla="*/ 2 w 154"/>
                <a:gd name="T121" fmla="*/ 5 h 107"/>
                <a:gd name="T122" fmla="*/ 0 w 154"/>
                <a:gd name="T123" fmla="*/ 5 h 10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4"/>
                <a:gd name="T187" fmla="*/ 0 h 107"/>
                <a:gd name="T188" fmla="*/ 154 w 154"/>
                <a:gd name="T189" fmla="*/ 107 h 10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4" h="107">
                  <a:moveTo>
                    <a:pt x="154" y="107"/>
                  </a:moveTo>
                  <a:lnTo>
                    <a:pt x="154" y="5"/>
                  </a:lnTo>
                  <a:lnTo>
                    <a:pt x="91" y="5"/>
                  </a:lnTo>
                  <a:lnTo>
                    <a:pt x="90" y="4"/>
                  </a:lnTo>
                  <a:lnTo>
                    <a:pt x="90" y="2"/>
                  </a:lnTo>
                  <a:lnTo>
                    <a:pt x="88" y="1"/>
                  </a:lnTo>
                  <a:lnTo>
                    <a:pt x="86" y="0"/>
                  </a:lnTo>
                  <a:lnTo>
                    <a:pt x="84" y="0"/>
                  </a:lnTo>
                  <a:lnTo>
                    <a:pt x="82" y="0"/>
                  </a:lnTo>
                  <a:lnTo>
                    <a:pt x="80" y="1"/>
                  </a:lnTo>
                  <a:lnTo>
                    <a:pt x="79" y="2"/>
                  </a:lnTo>
                  <a:lnTo>
                    <a:pt x="78" y="4"/>
                  </a:lnTo>
                  <a:lnTo>
                    <a:pt x="77" y="5"/>
                  </a:lnTo>
                  <a:lnTo>
                    <a:pt x="75" y="5"/>
                  </a:lnTo>
                  <a:lnTo>
                    <a:pt x="75" y="4"/>
                  </a:lnTo>
                  <a:lnTo>
                    <a:pt x="74" y="3"/>
                  </a:lnTo>
                  <a:lnTo>
                    <a:pt x="72" y="2"/>
                  </a:lnTo>
                  <a:lnTo>
                    <a:pt x="71" y="2"/>
                  </a:lnTo>
                  <a:lnTo>
                    <a:pt x="69" y="2"/>
                  </a:lnTo>
                  <a:lnTo>
                    <a:pt x="67" y="3"/>
                  </a:lnTo>
                  <a:lnTo>
                    <a:pt x="66" y="4"/>
                  </a:lnTo>
                  <a:lnTo>
                    <a:pt x="66" y="5"/>
                  </a:lnTo>
                  <a:lnTo>
                    <a:pt x="59" y="5"/>
                  </a:lnTo>
                  <a:lnTo>
                    <a:pt x="58" y="4"/>
                  </a:lnTo>
                  <a:lnTo>
                    <a:pt x="57" y="3"/>
                  </a:lnTo>
                  <a:lnTo>
                    <a:pt x="56" y="2"/>
                  </a:lnTo>
                  <a:lnTo>
                    <a:pt x="54" y="2"/>
                  </a:lnTo>
                  <a:lnTo>
                    <a:pt x="52" y="2"/>
                  </a:lnTo>
                  <a:lnTo>
                    <a:pt x="51" y="3"/>
                  </a:lnTo>
                  <a:lnTo>
                    <a:pt x="50" y="4"/>
                  </a:lnTo>
                  <a:lnTo>
                    <a:pt x="50" y="5"/>
                  </a:lnTo>
                  <a:lnTo>
                    <a:pt x="43" y="5"/>
                  </a:lnTo>
                  <a:lnTo>
                    <a:pt x="43" y="4"/>
                  </a:lnTo>
                  <a:lnTo>
                    <a:pt x="42" y="2"/>
                  </a:lnTo>
                  <a:lnTo>
                    <a:pt x="40" y="1"/>
                  </a:lnTo>
                  <a:lnTo>
                    <a:pt x="38" y="0"/>
                  </a:lnTo>
                  <a:lnTo>
                    <a:pt x="36" y="0"/>
                  </a:lnTo>
                  <a:lnTo>
                    <a:pt x="34" y="0"/>
                  </a:lnTo>
                  <a:lnTo>
                    <a:pt x="32" y="0"/>
                  </a:lnTo>
                  <a:lnTo>
                    <a:pt x="30" y="1"/>
                  </a:lnTo>
                  <a:lnTo>
                    <a:pt x="29" y="2"/>
                  </a:lnTo>
                  <a:lnTo>
                    <a:pt x="28" y="4"/>
                  </a:lnTo>
                  <a:lnTo>
                    <a:pt x="28" y="5"/>
                  </a:lnTo>
                  <a:lnTo>
                    <a:pt x="27" y="5"/>
                  </a:lnTo>
                  <a:lnTo>
                    <a:pt x="26" y="4"/>
                  </a:lnTo>
                  <a:lnTo>
                    <a:pt x="25" y="3"/>
                  </a:lnTo>
                  <a:lnTo>
                    <a:pt x="24" y="2"/>
                  </a:lnTo>
                  <a:lnTo>
                    <a:pt x="22" y="2"/>
                  </a:lnTo>
                  <a:lnTo>
                    <a:pt x="20" y="2"/>
                  </a:lnTo>
                  <a:lnTo>
                    <a:pt x="19" y="3"/>
                  </a:lnTo>
                  <a:lnTo>
                    <a:pt x="18" y="4"/>
                  </a:lnTo>
                  <a:lnTo>
                    <a:pt x="18" y="5"/>
                  </a:lnTo>
                  <a:lnTo>
                    <a:pt x="11" y="5"/>
                  </a:lnTo>
                  <a:lnTo>
                    <a:pt x="10" y="4"/>
                  </a:lnTo>
                  <a:lnTo>
                    <a:pt x="9" y="3"/>
                  </a:lnTo>
                  <a:lnTo>
                    <a:pt x="8" y="2"/>
                  </a:lnTo>
                  <a:lnTo>
                    <a:pt x="6" y="2"/>
                  </a:lnTo>
                  <a:lnTo>
                    <a:pt x="4" y="2"/>
                  </a:lnTo>
                  <a:lnTo>
                    <a:pt x="3" y="3"/>
                  </a:lnTo>
                  <a:lnTo>
                    <a:pt x="2" y="4"/>
                  </a:lnTo>
                  <a:lnTo>
                    <a:pt x="2" y="5"/>
                  </a:lnTo>
                  <a:lnTo>
                    <a:pt x="0" y="5"/>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20" name="Freeform 1030"/>
            <p:cNvSpPr>
              <a:spLocks/>
            </p:cNvSpPr>
            <p:nvPr/>
          </p:nvSpPr>
          <p:spPr bwMode="auto">
            <a:xfrm>
              <a:off x="4008" y="2098"/>
              <a:ext cx="14" cy="9"/>
            </a:xfrm>
            <a:custGeom>
              <a:avLst/>
              <a:gdLst>
                <a:gd name="T0" fmla="*/ 12 w 14"/>
                <a:gd name="T1" fmla="*/ 9 h 9"/>
                <a:gd name="T2" fmla="*/ 0 w 14"/>
                <a:gd name="T3" fmla="*/ 4 h 9"/>
                <a:gd name="T4" fmla="*/ 12 w 14"/>
                <a:gd name="T5" fmla="*/ 0 h 9"/>
                <a:gd name="T6" fmla="*/ 13 w 14"/>
                <a:gd name="T7" fmla="*/ 2 h 9"/>
                <a:gd name="T8" fmla="*/ 14 w 14"/>
                <a:gd name="T9" fmla="*/ 4 h 9"/>
                <a:gd name="T10" fmla="*/ 13 w 14"/>
                <a:gd name="T11" fmla="*/ 7 h 9"/>
                <a:gd name="T12" fmla="*/ 12 w 14"/>
                <a:gd name="T13" fmla="*/ 9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12" y="9"/>
                  </a:moveTo>
                  <a:lnTo>
                    <a:pt x="0" y="4"/>
                  </a:lnTo>
                  <a:lnTo>
                    <a:pt x="12" y="0"/>
                  </a:lnTo>
                  <a:lnTo>
                    <a:pt x="13" y="2"/>
                  </a:lnTo>
                  <a:lnTo>
                    <a:pt x="14" y="4"/>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21" name="Freeform 1031"/>
            <p:cNvSpPr>
              <a:spLocks/>
            </p:cNvSpPr>
            <p:nvPr/>
          </p:nvSpPr>
          <p:spPr bwMode="auto">
            <a:xfrm>
              <a:off x="2965" y="2090"/>
              <a:ext cx="1182" cy="115"/>
            </a:xfrm>
            <a:custGeom>
              <a:avLst/>
              <a:gdLst>
                <a:gd name="T0" fmla="*/ 1145 w 1182"/>
                <a:gd name="T1" fmla="*/ 58 h 115"/>
                <a:gd name="T2" fmla="*/ 1135 w 1182"/>
                <a:gd name="T3" fmla="*/ 57 h 115"/>
                <a:gd name="T4" fmla="*/ 1130 w 1182"/>
                <a:gd name="T5" fmla="*/ 60 h 115"/>
                <a:gd name="T6" fmla="*/ 1122 w 1182"/>
                <a:gd name="T7" fmla="*/ 58 h 115"/>
                <a:gd name="T8" fmla="*/ 1112 w 1182"/>
                <a:gd name="T9" fmla="*/ 58 h 115"/>
                <a:gd name="T10" fmla="*/ 1105 w 1182"/>
                <a:gd name="T11" fmla="*/ 60 h 115"/>
                <a:gd name="T12" fmla="*/ 1095 w 1182"/>
                <a:gd name="T13" fmla="*/ 56 h 115"/>
                <a:gd name="T14" fmla="*/ 1085 w 1182"/>
                <a:gd name="T15" fmla="*/ 56 h 115"/>
                <a:gd name="T16" fmla="*/ 1081 w 1182"/>
                <a:gd name="T17" fmla="*/ 60 h 115"/>
                <a:gd name="T18" fmla="*/ 1074 w 1182"/>
                <a:gd name="T19" fmla="*/ 58 h 115"/>
                <a:gd name="T20" fmla="*/ 1064 w 1182"/>
                <a:gd name="T21" fmla="*/ 58 h 115"/>
                <a:gd name="T22" fmla="*/ 1057 w 1182"/>
                <a:gd name="T23" fmla="*/ 60 h 115"/>
                <a:gd name="T24" fmla="*/ 815 w 1182"/>
                <a:gd name="T25" fmla="*/ 58 h 115"/>
                <a:gd name="T26" fmla="*/ 809 w 1182"/>
                <a:gd name="T27" fmla="*/ 61 h 115"/>
                <a:gd name="T28" fmla="*/ 801 w 1182"/>
                <a:gd name="T29" fmla="*/ 55 h 115"/>
                <a:gd name="T30" fmla="*/ 790 w 1182"/>
                <a:gd name="T31" fmla="*/ 57 h 115"/>
                <a:gd name="T32" fmla="*/ 779 w 1182"/>
                <a:gd name="T33" fmla="*/ 58 h 115"/>
                <a:gd name="T34" fmla="*/ 771 w 1182"/>
                <a:gd name="T35" fmla="*/ 60 h 115"/>
                <a:gd name="T36" fmla="*/ 763 w 1182"/>
                <a:gd name="T37" fmla="*/ 58 h 115"/>
                <a:gd name="T38" fmla="*/ 757 w 1182"/>
                <a:gd name="T39" fmla="*/ 61 h 115"/>
                <a:gd name="T40" fmla="*/ 724 w 1182"/>
                <a:gd name="T41" fmla="*/ 57 h 115"/>
                <a:gd name="T42" fmla="*/ 713 w 1182"/>
                <a:gd name="T43" fmla="*/ 61 h 115"/>
                <a:gd name="T44" fmla="*/ 707 w 1182"/>
                <a:gd name="T45" fmla="*/ 58 h 115"/>
                <a:gd name="T46" fmla="*/ 693 w 1182"/>
                <a:gd name="T47" fmla="*/ 60 h 115"/>
                <a:gd name="T48" fmla="*/ 685 w 1182"/>
                <a:gd name="T49" fmla="*/ 58 h 115"/>
                <a:gd name="T50" fmla="*/ 678 w 1182"/>
                <a:gd name="T51" fmla="*/ 58 h 115"/>
                <a:gd name="T52" fmla="*/ 671 w 1182"/>
                <a:gd name="T53" fmla="*/ 60 h 115"/>
                <a:gd name="T54" fmla="*/ 645 w 1182"/>
                <a:gd name="T55" fmla="*/ 6 h 115"/>
                <a:gd name="T56" fmla="*/ 638 w 1182"/>
                <a:gd name="T57" fmla="*/ 5 h 115"/>
                <a:gd name="T58" fmla="*/ 629 w 1182"/>
                <a:gd name="T59" fmla="*/ 5 h 115"/>
                <a:gd name="T60" fmla="*/ 622 w 1182"/>
                <a:gd name="T61" fmla="*/ 6 h 115"/>
                <a:gd name="T62" fmla="*/ 615 w 1182"/>
                <a:gd name="T63" fmla="*/ 4 h 115"/>
                <a:gd name="T64" fmla="*/ 609 w 1182"/>
                <a:gd name="T65" fmla="*/ 7 h 115"/>
                <a:gd name="T66" fmla="*/ 575 w 1182"/>
                <a:gd name="T67" fmla="*/ 1 h 115"/>
                <a:gd name="T68" fmla="*/ 564 w 1182"/>
                <a:gd name="T69" fmla="*/ 3 h 115"/>
                <a:gd name="T70" fmla="*/ 538 w 1182"/>
                <a:gd name="T71" fmla="*/ 5 h 115"/>
                <a:gd name="T72" fmla="*/ 531 w 1182"/>
                <a:gd name="T73" fmla="*/ 6 h 115"/>
                <a:gd name="T74" fmla="*/ 493 w 1182"/>
                <a:gd name="T75" fmla="*/ 4 h 115"/>
                <a:gd name="T76" fmla="*/ 487 w 1182"/>
                <a:gd name="T77" fmla="*/ 7 h 115"/>
                <a:gd name="T78" fmla="*/ 377 w 1182"/>
                <a:gd name="T79" fmla="*/ 4 h 115"/>
                <a:gd name="T80" fmla="*/ 371 w 1182"/>
                <a:gd name="T81" fmla="*/ 7 h 115"/>
                <a:gd name="T82" fmla="*/ 365 w 1182"/>
                <a:gd name="T83" fmla="*/ 4 h 115"/>
                <a:gd name="T84" fmla="*/ 254 w 1182"/>
                <a:gd name="T85" fmla="*/ 6 h 115"/>
                <a:gd name="T86" fmla="*/ 246 w 1182"/>
                <a:gd name="T87" fmla="*/ 5 h 115"/>
                <a:gd name="T88" fmla="*/ 243 w 1182"/>
                <a:gd name="T89" fmla="*/ 4 h 115"/>
                <a:gd name="T90" fmla="*/ 234 w 1182"/>
                <a:gd name="T91" fmla="*/ 3 h 115"/>
                <a:gd name="T92" fmla="*/ 218 w 1182"/>
                <a:gd name="T93" fmla="*/ 6 h 115"/>
                <a:gd name="T94" fmla="*/ 211 w 1182"/>
                <a:gd name="T95" fmla="*/ 5 h 115"/>
                <a:gd name="T96" fmla="*/ 170 w 1182"/>
                <a:gd name="T97" fmla="*/ 5 h 115"/>
                <a:gd name="T98" fmla="*/ 163 w 1182"/>
                <a:gd name="T99" fmla="*/ 6 h 115"/>
                <a:gd name="T100" fmla="*/ 157 w 1182"/>
                <a:gd name="T101" fmla="*/ 4 h 115"/>
                <a:gd name="T102" fmla="*/ 151 w 1182"/>
                <a:gd name="T103" fmla="*/ 7 h 115"/>
                <a:gd name="T104" fmla="*/ 97 w 1182"/>
                <a:gd name="T105" fmla="*/ 48 h 115"/>
                <a:gd name="T106" fmla="*/ 90 w 1182"/>
                <a:gd name="T107" fmla="*/ 49 h 115"/>
                <a:gd name="T108" fmla="*/ 42 w 1182"/>
                <a:gd name="T109" fmla="*/ 47 h 115"/>
                <a:gd name="T110" fmla="*/ 36 w 1182"/>
                <a:gd name="T111" fmla="*/ 50 h 115"/>
                <a:gd name="T112" fmla="*/ 30 w 1182"/>
                <a:gd name="T113" fmla="*/ 47 h 115"/>
                <a:gd name="T114" fmla="*/ 18 w 1182"/>
                <a:gd name="T115" fmla="*/ 50 h 115"/>
                <a:gd name="T116" fmla="*/ 11 w 1182"/>
                <a:gd name="T117" fmla="*/ 47 h 11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82"/>
                <a:gd name="T178" fmla="*/ 0 h 115"/>
                <a:gd name="T179" fmla="*/ 1182 w 1182"/>
                <a:gd name="T180" fmla="*/ 115 h 11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82" h="115">
                  <a:moveTo>
                    <a:pt x="1182" y="115"/>
                  </a:moveTo>
                  <a:lnTo>
                    <a:pt x="1182" y="61"/>
                  </a:lnTo>
                  <a:lnTo>
                    <a:pt x="1146" y="61"/>
                  </a:lnTo>
                  <a:lnTo>
                    <a:pt x="1145" y="59"/>
                  </a:lnTo>
                  <a:lnTo>
                    <a:pt x="1145" y="58"/>
                  </a:lnTo>
                  <a:lnTo>
                    <a:pt x="1143" y="57"/>
                  </a:lnTo>
                  <a:lnTo>
                    <a:pt x="1141" y="56"/>
                  </a:lnTo>
                  <a:lnTo>
                    <a:pt x="1139" y="56"/>
                  </a:lnTo>
                  <a:lnTo>
                    <a:pt x="1137" y="56"/>
                  </a:lnTo>
                  <a:lnTo>
                    <a:pt x="1135" y="57"/>
                  </a:lnTo>
                  <a:lnTo>
                    <a:pt x="1134" y="58"/>
                  </a:lnTo>
                  <a:lnTo>
                    <a:pt x="1133" y="59"/>
                  </a:lnTo>
                  <a:lnTo>
                    <a:pt x="1132" y="61"/>
                  </a:lnTo>
                  <a:lnTo>
                    <a:pt x="1130" y="61"/>
                  </a:lnTo>
                  <a:lnTo>
                    <a:pt x="1130" y="60"/>
                  </a:lnTo>
                  <a:lnTo>
                    <a:pt x="1129" y="58"/>
                  </a:lnTo>
                  <a:lnTo>
                    <a:pt x="1127" y="58"/>
                  </a:lnTo>
                  <a:lnTo>
                    <a:pt x="1126" y="57"/>
                  </a:lnTo>
                  <a:lnTo>
                    <a:pt x="1124" y="58"/>
                  </a:lnTo>
                  <a:lnTo>
                    <a:pt x="1122" y="58"/>
                  </a:lnTo>
                  <a:lnTo>
                    <a:pt x="1121" y="60"/>
                  </a:lnTo>
                  <a:lnTo>
                    <a:pt x="1121" y="61"/>
                  </a:lnTo>
                  <a:lnTo>
                    <a:pt x="1114" y="61"/>
                  </a:lnTo>
                  <a:lnTo>
                    <a:pt x="1113" y="60"/>
                  </a:lnTo>
                  <a:lnTo>
                    <a:pt x="1112" y="58"/>
                  </a:lnTo>
                  <a:lnTo>
                    <a:pt x="1111" y="58"/>
                  </a:lnTo>
                  <a:lnTo>
                    <a:pt x="1109" y="57"/>
                  </a:lnTo>
                  <a:lnTo>
                    <a:pt x="1107" y="58"/>
                  </a:lnTo>
                  <a:lnTo>
                    <a:pt x="1106" y="58"/>
                  </a:lnTo>
                  <a:lnTo>
                    <a:pt x="1105" y="60"/>
                  </a:lnTo>
                  <a:lnTo>
                    <a:pt x="1105" y="61"/>
                  </a:lnTo>
                  <a:lnTo>
                    <a:pt x="1098" y="61"/>
                  </a:lnTo>
                  <a:lnTo>
                    <a:pt x="1098" y="59"/>
                  </a:lnTo>
                  <a:lnTo>
                    <a:pt x="1097" y="58"/>
                  </a:lnTo>
                  <a:lnTo>
                    <a:pt x="1095" y="56"/>
                  </a:lnTo>
                  <a:lnTo>
                    <a:pt x="1093" y="55"/>
                  </a:lnTo>
                  <a:lnTo>
                    <a:pt x="1091" y="55"/>
                  </a:lnTo>
                  <a:lnTo>
                    <a:pt x="1089" y="55"/>
                  </a:lnTo>
                  <a:lnTo>
                    <a:pt x="1087" y="55"/>
                  </a:lnTo>
                  <a:lnTo>
                    <a:pt x="1085" y="56"/>
                  </a:lnTo>
                  <a:lnTo>
                    <a:pt x="1084" y="58"/>
                  </a:lnTo>
                  <a:lnTo>
                    <a:pt x="1083" y="59"/>
                  </a:lnTo>
                  <a:lnTo>
                    <a:pt x="1083" y="61"/>
                  </a:lnTo>
                  <a:lnTo>
                    <a:pt x="1082" y="61"/>
                  </a:lnTo>
                  <a:lnTo>
                    <a:pt x="1081" y="60"/>
                  </a:lnTo>
                  <a:lnTo>
                    <a:pt x="1080" y="58"/>
                  </a:lnTo>
                  <a:lnTo>
                    <a:pt x="1079" y="58"/>
                  </a:lnTo>
                  <a:lnTo>
                    <a:pt x="1077" y="57"/>
                  </a:lnTo>
                  <a:lnTo>
                    <a:pt x="1075" y="58"/>
                  </a:lnTo>
                  <a:lnTo>
                    <a:pt x="1074" y="58"/>
                  </a:lnTo>
                  <a:lnTo>
                    <a:pt x="1073" y="60"/>
                  </a:lnTo>
                  <a:lnTo>
                    <a:pt x="1073" y="61"/>
                  </a:lnTo>
                  <a:lnTo>
                    <a:pt x="1066" y="61"/>
                  </a:lnTo>
                  <a:lnTo>
                    <a:pt x="1065" y="60"/>
                  </a:lnTo>
                  <a:lnTo>
                    <a:pt x="1064" y="58"/>
                  </a:lnTo>
                  <a:lnTo>
                    <a:pt x="1063" y="58"/>
                  </a:lnTo>
                  <a:lnTo>
                    <a:pt x="1061" y="57"/>
                  </a:lnTo>
                  <a:lnTo>
                    <a:pt x="1059" y="58"/>
                  </a:lnTo>
                  <a:lnTo>
                    <a:pt x="1058" y="58"/>
                  </a:lnTo>
                  <a:lnTo>
                    <a:pt x="1057" y="60"/>
                  </a:lnTo>
                  <a:lnTo>
                    <a:pt x="1057" y="61"/>
                  </a:lnTo>
                  <a:lnTo>
                    <a:pt x="818" y="61"/>
                  </a:lnTo>
                  <a:lnTo>
                    <a:pt x="818" y="60"/>
                  </a:lnTo>
                  <a:lnTo>
                    <a:pt x="817" y="58"/>
                  </a:lnTo>
                  <a:lnTo>
                    <a:pt x="815" y="58"/>
                  </a:lnTo>
                  <a:lnTo>
                    <a:pt x="814" y="57"/>
                  </a:lnTo>
                  <a:lnTo>
                    <a:pt x="812" y="58"/>
                  </a:lnTo>
                  <a:lnTo>
                    <a:pt x="810" y="58"/>
                  </a:lnTo>
                  <a:lnTo>
                    <a:pt x="810" y="60"/>
                  </a:lnTo>
                  <a:lnTo>
                    <a:pt x="809" y="61"/>
                  </a:lnTo>
                  <a:lnTo>
                    <a:pt x="806" y="61"/>
                  </a:lnTo>
                  <a:lnTo>
                    <a:pt x="805" y="59"/>
                  </a:lnTo>
                  <a:lnTo>
                    <a:pt x="805" y="57"/>
                  </a:lnTo>
                  <a:lnTo>
                    <a:pt x="803" y="56"/>
                  </a:lnTo>
                  <a:lnTo>
                    <a:pt x="801" y="55"/>
                  </a:lnTo>
                  <a:lnTo>
                    <a:pt x="799" y="54"/>
                  </a:lnTo>
                  <a:lnTo>
                    <a:pt x="796" y="54"/>
                  </a:lnTo>
                  <a:lnTo>
                    <a:pt x="794" y="55"/>
                  </a:lnTo>
                  <a:lnTo>
                    <a:pt x="792" y="56"/>
                  </a:lnTo>
                  <a:lnTo>
                    <a:pt x="790" y="57"/>
                  </a:lnTo>
                  <a:lnTo>
                    <a:pt x="789" y="59"/>
                  </a:lnTo>
                  <a:lnTo>
                    <a:pt x="789" y="61"/>
                  </a:lnTo>
                  <a:lnTo>
                    <a:pt x="780" y="61"/>
                  </a:lnTo>
                  <a:lnTo>
                    <a:pt x="780" y="60"/>
                  </a:lnTo>
                  <a:lnTo>
                    <a:pt x="779" y="58"/>
                  </a:lnTo>
                  <a:lnTo>
                    <a:pt x="777" y="58"/>
                  </a:lnTo>
                  <a:lnTo>
                    <a:pt x="776" y="57"/>
                  </a:lnTo>
                  <a:lnTo>
                    <a:pt x="774" y="58"/>
                  </a:lnTo>
                  <a:lnTo>
                    <a:pt x="772" y="58"/>
                  </a:lnTo>
                  <a:lnTo>
                    <a:pt x="771" y="60"/>
                  </a:lnTo>
                  <a:lnTo>
                    <a:pt x="771" y="61"/>
                  </a:lnTo>
                  <a:lnTo>
                    <a:pt x="766" y="61"/>
                  </a:lnTo>
                  <a:lnTo>
                    <a:pt x="765" y="60"/>
                  </a:lnTo>
                  <a:lnTo>
                    <a:pt x="765" y="58"/>
                  </a:lnTo>
                  <a:lnTo>
                    <a:pt x="763" y="58"/>
                  </a:lnTo>
                  <a:lnTo>
                    <a:pt x="761" y="57"/>
                  </a:lnTo>
                  <a:lnTo>
                    <a:pt x="760" y="58"/>
                  </a:lnTo>
                  <a:lnTo>
                    <a:pt x="758" y="58"/>
                  </a:lnTo>
                  <a:lnTo>
                    <a:pt x="757" y="60"/>
                  </a:lnTo>
                  <a:lnTo>
                    <a:pt x="757" y="61"/>
                  </a:lnTo>
                  <a:lnTo>
                    <a:pt x="728" y="61"/>
                  </a:lnTo>
                  <a:lnTo>
                    <a:pt x="728" y="60"/>
                  </a:lnTo>
                  <a:lnTo>
                    <a:pt x="727" y="58"/>
                  </a:lnTo>
                  <a:lnTo>
                    <a:pt x="725" y="58"/>
                  </a:lnTo>
                  <a:lnTo>
                    <a:pt x="724" y="57"/>
                  </a:lnTo>
                  <a:lnTo>
                    <a:pt x="722" y="58"/>
                  </a:lnTo>
                  <a:lnTo>
                    <a:pt x="720" y="58"/>
                  </a:lnTo>
                  <a:lnTo>
                    <a:pt x="720" y="60"/>
                  </a:lnTo>
                  <a:lnTo>
                    <a:pt x="719" y="61"/>
                  </a:lnTo>
                  <a:lnTo>
                    <a:pt x="713" y="61"/>
                  </a:lnTo>
                  <a:lnTo>
                    <a:pt x="713" y="60"/>
                  </a:lnTo>
                  <a:lnTo>
                    <a:pt x="712" y="58"/>
                  </a:lnTo>
                  <a:lnTo>
                    <a:pt x="711" y="58"/>
                  </a:lnTo>
                  <a:lnTo>
                    <a:pt x="709" y="57"/>
                  </a:lnTo>
                  <a:lnTo>
                    <a:pt x="707" y="58"/>
                  </a:lnTo>
                  <a:lnTo>
                    <a:pt x="706" y="58"/>
                  </a:lnTo>
                  <a:lnTo>
                    <a:pt x="705" y="60"/>
                  </a:lnTo>
                  <a:lnTo>
                    <a:pt x="704" y="61"/>
                  </a:lnTo>
                  <a:lnTo>
                    <a:pt x="693" y="61"/>
                  </a:lnTo>
                  <a:lnTo>
                    <a:pt x="693" y="60"/>
                  </a:lnTo>
                  <a:lnTo>
                    <a:pt x="692" y="58"/>
                  </a:lnTo>
                  <a:lnTo>
                    <a:pt x="690" y="58"/>
                  </a:lnTo>
                  <a:lnTo>
                    <a:pt x="689" y="57"/>
                  </a:lnTo>
                  <a:lnTo>
                    <a:pt x="687" y="58"/>
                  </a:lnTo>
                  <a:lnTo>
                    <a:pt x="685" y="58"/>
                  </a:lnTo>
                  <a:lnTo>
                    <a:pt x="685" y="60"/>
                  </a:lnTo>
                  <a:lnTo>
                    <a:pt x="684" y="61"/>
                  </a:lnTo>
                  <a:lnTo>
                    <a:pt x="680" y="61"/>
                  </a:lnTo>
                  <a:lnTo>
                    <a:pt x="679" y="60"/>
                  </a:lnTo>
                  <a:lnTo>
                    <a:pt x="678" y="58"/>
                  </a:lnTo>
                  <a:lnTo>
                    <a:pt x="677" y="58"/>
                  </a:lnTo>
                  <a:lnTo>
                    <a:pt x="675" y="57"/>
                  </a:lnTo>
                  <a:lnTo>
                    <a:pt x="673" y="58"/>
                  </a:lnTo>
                  <a:lnTo>
                    <a:pt x="672" y="58"/>
                  </a:lnTo>
                  <a:lnTo>
                    <a:pt x="671" y="60"/>
                  </a:lnTo>
                  <a:lnTo>
                    <a:pt x="671" y="61"/>
                  </a:lnTo>
                  <a:lnTo>
                    <a:pt x="653" y="61"/>
                  </a:lnTo>
                  <a:lnTo>
                    <a:pt x="653" y="7"/>
                  </a:lnTo>
                  <a:lnTo>
                    <a:pt x="646" y="7"/>
                  </a:lnTo>
                  <a:lnTo>
                    <a:pt x="645" y="6"/>
                  </a:lnTo>
                  <a:lnTo>
                    <a:pt x="645" y="5"/>
                  </a:lnTo>
                  <a:lnTo>
                    <a:pt x="643" y="4"/>
                  </a:lnTo>
                  <a:lnTo>
                    <a:pt x="641" y="4"/>
                  </a:lnTo>
                  <a:lnTo>
                    <a:pt x="640" y="4"/>
                  </a:lnTo>
                  <a:lnTo>
                    <a:pt x="638" y="5"/>
                  </a:lnTo>
                  <a:lnTo>
                    <a:pt x="637" y="6"/>
                  </a:lnTo>
                  <a:lnTo>
                    <a:pt x="637" y="7"/>
                  </a:lnTo>
                  <a:lnTo>
                    <a:pt x="631" y="7"/>
                  </a:lnTo>
                  <a:lnTo>
                    <a:pt x="630" y="6"/>
                  </a:lnTo>
                  <a:lnTo>
                    <a:pt x="629" y="5"/>
                  </a:lnTo>
                  <a:lnTo>
                    <a:pt x="628" y="4"/>
                  </a:lnTo>
                  <a:lnTo>
                    <a:pt x="626" y="4"/>
                  </a:lnTo>
                  <a:lnTo>
                    <a:pt x="624" y="4"/>
                  </a:lnTo>
                  <a:lnTo>
                    <a:pt x="623" y="5"/>
                  </a:lnTo>
                  <a:lnTo>
                    <a:pt x="622" y="6"/>
                  </a:lnTo>
                  <a:lnTo>
                    <a:pt x="622" y="7"/>
                  </a:lnTo>
                  <a:lnTo>
                    <a:pt x="618" y="7"/>
                  </a:lnTo>
                  <a:lnTo>
                    <a:pt x="617" y="6"/>
                  </a:lnTo>
                  <a:lnTo>
                    <a:pt x="616" y="5"/>
                  </a:lnTo>
                  <a:lnTo>
                    <a:pt x="615" y="4"/>
                  </a:lnTo>
                  <a:lnTo>
                    <a:pt x="613" y="4"/>
                  </a:lnTo>
                  <a:lnTo>
                    <a:pt x="611" y="4"/>
                  </a:lnTo>
                  <a:lnTo>
                    <a:pt x="610" y="5"/>
                  </a:lnTo>
                  <a:lnTo>
                    <a:pt x="609" y="6"/>
                  </a:lnTo>
                  <a:lnTo>
                    <a:pt x="609" y="7"/>
                  </a:lnTo>
                  <a:lnTo>
                    <a:pt x="580" y="7"/>
                  </a:lnTo>
                  <a:lnTo>
                    <a:pt x="580" y="5"/>
                  </a:lnTo>
                  <a:lnTo>
                    <a:pt x="579" y="3"/>
                  </a:lnTo>
                  <a:lnTo>
                    <a:pt x="577" y="2"/>
                  </a:lnTo>
                  <a:lnTo>
                    <a:pt x="575" y="1"/>
                  </a:lnTo>
                  <a:lnTo>
                    <a:pt x="573" y="0"/>
                  </a:lnTo>
                  <a:lnTo>
                    <a:pt x="570" y="0"/>
                  </a:lnTo>
                  <a:lnTo>
                    <a:pt x="568" y="1"/>
                  </a:lnTo>
                  <a:lnTo>
                    <a:pt x="566" y="2"/>
                  </a:lnTo>
                  <a:lnTo>
                    <a:pt x="564" y="3"/>
                  </a:lnTo>
                  <a:lnTo>
                    <a:pt x="563" y="5"/>
                  </a:lnTo>
                  <a:lnTo>
                    <a:pt x="563" y="7"/>
                  </a:lnTo>
                  <a:lnTo>
                    <a:pt x="539" y="7"/>
                  </a:lnTo>
                  <a:lnTo>
                    <a:pt x="539" y="6"/>
                  </a:lnTo>
                  <a:lnTo>
                    <a:pt x="538" y="5"/>
                  </a:lnTo>
                  <a:lnTo>
                    <a:pt x="537" y="4"/>
                  </a:lnTo>
                  <a:lnTo>
                    <a:pt x="535" y="4"/>
                  </a:lnTo>
                  <a:lnTo>
                    <a:pt x="533" y="4"/>
                  </a:lnTo>
                  <a:lnTo>
                    <a:pt x="532" y="5"/>
                  </a:lnTo>
                  <a:lnTo>
                    <a:pt x="531" y="6"/>
                  </a:lnTo>
                  <a:lnTo>
                    <a:pt x="531" y="7"/>
                  </a:lnTo>
                  <a:lnTo>
                    <a:pt x="496" y="7"/>
                  </a:lnTo>
                  <a:lnTo>
                    <a:pt x="495" y="6"/>
                  </a:lnTo>
                  <a:lnTo>
                    <a:pt x="494" y="5"/>
                  </a:lnTo>
                  <a:lnTo>
                    <a:pt x="493" y="4"/>
                  </a:lnTo>
                  <a:lnTo>
                    <a:pt x="491" y="4"/>
                  </a:lnTo>
                  <a:lnTo>
                    <a:pt x="489" y="4"/>
                  </a:lnTo>
                  <a:lnTo>
                    <a:pt x="488" y="5"/>
                  </a:lnTo>
                  <a:lnTo>
                    <a:pt x="487" y="6"/>
                  </a:lnTo>
                  <a:lnTo>
                    <a:pt x="487" y="7"/>
                  </a:lnTo>
                  <a:lnTo>
                    <a:pt x="382" y="7"/>
                  </a:lnTo>
                  <a:lnTo>
                    <a:pt x="381" y="6"/>
                  </a:lnTo>
                  <a:lnTo>
                    <a:pt x="380" y="5"/>
                  </a:lnTo>
                  <a:lnTo>
                    <a:pt x="379" y="4"/>
                  </a:lnTo>
                  <a:lnTo>
                    <a:pt x="377" y="4"/>
                  </a:lnTo>
                  <a:lnTo>
                    <a:pt x="375" y="4"/>
                  </a:lnTo>
                  <a:lnTo>
                    <a:pt x="374" y="5"/>
                  </a:lnTo>
                  <a:lnTo>
                    <a:pt x="373" y="6"/>
                  </a:lnTo>
                  <a:lnTo>
                    <a:pt x="373" y="7"/>
                  </a:lnTo>
                  <a:lnTo>
                    <a:pt x="371" y="7"/>
                  </a:lnTo>
                  <a:lnTo>
                    <a:pt x="370" y="6"/>
                  </a:lnTo>
                  <a:lnTo>
                    <a:pt x="369" y="5"/>
                  </a:lnTo>
                  <a:lnTo>
                    <a:pt x="368" y="4"/>
                  </a:lnTo>
                  <a:lnTo>
                    <a:pt x="366" y="4"/>
                  </a:lnTo>
                  <a:lnTo>
                    <a:pt x="365" y="4"/>
                  </a:lnTo>
                  <a:lnTo>
                    <a:pt x="363" y="5"/>
                  </a:lnTo>
                  <a:lnTo>
                    <a:pt x="362" y="6"/>
                  </a:lnTo>
                  <a:lnTo>
                    <a:pt x="362" y="7"/>
                  </a:lnTo>
                  <a:lnTo>
                    <a:pt x="254" y="7"/>
                  </a:lnTo>
                  <a:lnTo>
                    <a:pt x="254" y="6"/>
                  </a:lnTo>
                  <a:lnTo>
                    <a:pt x="252" y="5"/>
                  </a:lnTo>
                  <a:lnTo>
                    <a:pt x="251" y="4"/>
                  </a:lnTo>
                  <a:lnTo>
                    <a:pt x="249" y="4"/>
                  </a:lnTo>
                  <a:lnTo>
                    <a:pt x="248" y="4"/>
                  </a:lnTo>
                  <a:lnTo>
                    <a:pt x="246" y="5"/>
                  </a:lnTo>
                  <a:lnTo>
                    <a:pt x="245" y="6"/>
                  </a:lnTo>
                  <a:lnTo>
                    <a:pt x="245" y="7"/>
                  </a:lnTo>
                  <a:lnTo>
                    <a:pt x="244" y="7"/>
                  </a:lnTo>
                  <a:lnTo>
                    <a:pt x="243" y="6"/>
                  </a:lnTo>
                  <a:lnTo>
                    <a:pt x="243" y="4"/>
                  </a:lnTo>
                  <a:lnTo>
                    <a:pt x="241" y="3"/>
                  </a:lnTo>
                  <a:lnTo>
                    <a:pt x="240" y="3"/>
                  </a:lnTo>
                  <a:lnTo>
                    <a:pt x="238" y="2"/>
                  </a:lnTo>
                  <a:lnTo>
                    <a:pt x="236" y="3"/>
                  </a:lnTo>
                  <a:lnTo>
                    <a:pt x="234" y="3"/>
                  </a:lnTo>
                  <a:lnTo>
                    <a:pt x="233" y="4"/>
                  </a:lnTo>
                  <a:lnTo>
                    <a:pt x="232" y="6"/>
                  </a:lnTo>
                  <a:lnTo>
                    <a:pt x="232" y="7"/>
                  </a:lnTo>
                  <a:lnTo>
                    <a:pt x="218" y="7"/>
                  </a:lnTo>
                  <a:lnTo>
                    <a:pt x="218" y="6"/>
                  </a:lnTo>
                  <a:lnTo>
                    <a:pt x="217" y="5"/>
                  </a:lnTo>
                  <a:lnTo>
                    <a:pt x="215" y="4"/>
                  </a:lnTo>
                  <a:lnTo>
                    <a:pt x="214" y="4"/>
                  </a:lnTo>
                  <a:lnTo>
                    <a:pt x="212" y="4"/>
                  </a:lnTo>
                  <a:lnTo>
                    <a:pt x="211" y="5"/>
                  </a:lnTo>
                  <a:lnTo>
                    <a:pt x="209" y="6"/>
                  </a:lnTo>
                  <a:lnTo>
                    <a:pt x="209" y="7"/>
                  </a:lnTo>
                  <a:lnTo>
                    <a:pt x="171" y="7"/>
                  </a:lnTo>
                  <a:lnTo>
                    <a:pt x="171" y="6"/>
                  </a:lnTo>
                  <a:lnTo>
                    <a:pt x="170" y="5"/>
                  </a:lnTo>
                  <a:lnTo>
                    <a:pt x="169" y="4"/>
                  </a:lnTo>
                  <a:lnTo>
                    <a:pt x="167" y="4"/>
                  </a:lnTo>
                  <a:lnTo>
                    <a:pt x="165" y="4"/>
                  </a:lnTo>
                  <a:lnTo>
                    <a:pt x="164" y="5"/>
                  </a:lnTo>
                  <a:lnTo>
                    <a:pt x="163" y="6"/>
                  </a:lnTo>
                  <a:lnTo>
                    <a:pt x="162" y="7"/>
                  </a:lnTo>
                  <a:lnTo>
                    <a:pt x="160" y="7"/>
                  </a:lnTo>
                  <a:lnTo>
                    <a:pt x="159" y="6"/>
                  </a:lnTo>
                  <a:lnTo>
                    <a:pt x="158" y="5"/>
                  </a:lnTo>
                  <a:lnTo>
                    <a:pt x="157" y="4"/>
                  </a:lnTo>
                  <a:lnTo>
                    <a:pt x="155" y="4"/>
                  </a:lnTo>
                  <a:lnTo>
                    <a:pt x="153" y="4"/>
                  </a:lnTo>
                  <a:lnTo>
                    <a:pt x="152" y="5"/>
                  </a:lnTo>
                  <a:lnTo>
                    <a:pt x="151" y="6"/>
                  </a:lnTo>
                  <a:lnTo>
                    <a:pt x="151" y="7"/>
                  </a:lnTo>
                  <a:lnTo>
                    <a:pt x="130" y="7"/>
                  </a:lnTo>
                  <a:lnTo>
                    <a:pt x="130" y="50"/>
                  </a:lnTo>
                  <a:lnTo>
                    <a:pt x="99" y="50"/>
                  </a:lnTo>
                  <a:lnTo>
                    <a:pt x="98" y="49"/>
                  </a:lnTo>
                  <a:lnTo>
                    <a:pt x="97" y="48"/>
                  </a:lnTo>
                  <a:lnTo>
                    <a:pt x="96" y="47"/>
                  </a:lnTo>
                  <a:lnTo>
                    <a:pt x="94" y="47"/>
                  </a:lnTo>
                  <a:lnTo>
                    <a:pt x="93" y="47"/>
                  </a:lnTo>
                  <a:lnTo>
                    <a:pt x="91" y="48"/>
                  </a:lnTo>
                  <a:lnTo>
                    <a:pt x="90" y="49"/>
                  </a:lnTo>
                  <a:lnTo>
                    <a:pt x="90" y="50"/>
                  </a:lnTo>
                  <a:lnTo>
                    <a:pt x="45" y="50"/>
                  </a:lnTo>
                  <a:lnTo>
                    <a:pt x="44" y="49"/>
                  </a:lnTo>
                  <a:lnTo>
                    <a:pt x="43" y="48"/>
                  </a:lnTo>
                  <a:lnTo>
                    <a:pt x="42" y="47"/>
                  </a:lnTo>
                  <a:lnTo>
                    <a:pt x="40" y="47"/>
                  </a:lnTo>
                  <a:lnTo>
                    <a:pt x="38" y="47"/>
                  </a:lnTo>
                  <a:lnTo>
                    <a:pt x="37" y="48"/>
                  </a:lnTo>
                  <a:lnTo>
                    <a:pt x="36" y="49"/>
                  </a:lnTo>
                  <a:lnTo>
                    <a:pt x="36" y="50"/>
                  </a:lnTo>
                  <a:lnTo>
                    <a:pt x="35" y="50"/>
                  </a:lnTo>
                  <a:lnTo>
                    <a:pt x="34" y="49"/>
                  </a:lnTo>
                  <a:lnTo>
                    <a:pt x="33" y="48"/>
                  </a:lnTo>
                  <a:lnTo>
                    <a:pt x="32" y="47"/>
                  </a:lnTo>
                  <a:lnTo>
                    <a:pt x="30" y="47"/>
                  </a:lnTo>
                  <a:lnTo>
                    <a:pt x="28" y="47"/>
                  </a:lnTo>
                  <a:lnTo>
                    <a:pt x="27" y="48"/>
                  </a:lnTo>
                  <a:lnTo>
                    <a:pt x="26" y="49"/>
                  </a:lnTo>
                  <a:lnTo>
                    <a:pt x="26" y="50"/>
                  </a:lnTo>
                  <a:lnTo>
                    <a:pt x="18" y="50"/>
                  </a:lnTo>
                  <a:lnTo>
                    <a:pt x="17" y="49"/>
                  </a:lnTo>
                  <a:lnTo>
                    <a:pt x="16" y="48"/>
                  </a:lnTo>
                  <a:lnTo>
                    <a:pt x="15" y="47"/>
                  </a:lnTo>
                  <a:lnTo>
                    <a:pt x="13" y="47"/>
                  </a:lnTo>
                  <a:lnTo>
                    <a:pt x="11" y="47"/>
                  </a:lnTo>
                  <a:lnTo>
                    <a:pt x="10" y="48"/>
                  </a:lnTo>
                  <a:lnTo>
                    <a:pt x="9" y="49"/>
                  </a:lnTo>
                  <a:lnTo>
                    <a:pt x="9" y="50"/>
                  </a:lnTo>
                  <a:lnTo>
                    <a:pt x="0" y="5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22" name="Freeform 1032"/>
            <p:cNvSpPr>
              <a:spLocks/>
            </p:cNvSpPr>
            <p:nvPr/>
          </p:nvSpPr>
          <p:spPr bwMode="auto">
            <a:xfrm>
              <a:off x="2965" y="2136"/>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23" name="Freeform 1033"/>
            <p:cNvSpPr>
              <a:spLocks/>
            </p:cNvSpPr>
            <p:nvPr/>
          </p:nvSpPr>
          <p:spPr bwMode="auto">
            <a:xfrm>
              <a:off x="2870" y="1247"/>
              <a:ext cx="2013" cy="804"/>
            </a:xfrm>
            <a:custGeom>
              <a:avLst/>
              <a:gdLst>
                <a:gd name="T0" fmla="*/ 1921 w 2013"/>
                <a:gd name="T1" fmla="*/ 367 h 804"/>
                <a:gd name="T2" fmla="*/ 1854 w 2013"/>
                <a:gd name="T3" fmla="*/ 368 h 804"/>
                <a:gd name="T4" fmla="*/ 1841 w 2013"/>
                <a:gd name="T5" fmla="*/ 370 h 804"/>
                <a:gd name="T6" fmla="*/ 1833 w 2013"/>
                <a:gd name="T7" fmla="*/ 369 h 804"/>
                <a:gd name="T8" fmla="*/ 1810 w 2013"/>
                <a:gd name="T9" fmla="*/ 367 h 804"/>
                <a:gd name="T10" fmla="*/ 1787 w 2013"/>
                <a:gd name="T11" fmla="*/ 367 h 804"/>
                <a:gd name="T12" fmla="*/ 1729 w 2013"/>
                <a:gd name="T13" fmla="*/ 610 h 804"/>
                <a:gd name="T14" fmla="*/ 1686 w 2013"/>
                <a:gd name="T15" fmla="*/ 608 h 804"/>
                <a:gd name="T16" fmla="*/ 1675 w 2013"/>
                <a:gd name="T17" fmla="*/ 607 h 804"/>
                <a:gd name="T18" fmla="*/ 1638 w 2013"/>
                <a:gd name="T19" fmla="*/ 608 h 804"/>
                <a:gd name="T20" fmla="*/ 1506 w 2013"/>
                <a:gd name="T21" fmla="*/ 610 h 804"/>
                <a:gd name="T22" fmla="*/ 1498 w 2013"/>
                <a:gd name="T23" fmla="*/ 609 h 804"/>
                <a:gd name="T24" fmla="*/ 1422 w 2013"/>
                <a:gd name="T25" fmla="*/ 607 h 804"/>
                <a:gd name="T26" fmla="*/ 1380 w 2013"/>
                <a:gd name="T27" fmla="*/ 607 h 804"/>
                <a:gd name="T28" fmla="*/ 1370 w 2013"/>
                <a:gd name="T29" fmla="*/ 609 h 804"/>
                <a:gd name="T30" fmla="*/ 1362 w 2013"/>
                <a:gd name="T31" fmla="*/ 610 h 804"/>
                <a:gd name="T32" fmla="*/ 1324 w 2013"/>
                <a:gd name="T33" fmla="*/ 608 h 804"/>
                <a:gd name="T34" fmla="*/ 1253 w 2013"/>
                <a:gd name="T35" fmla="*/ 743 h 804"/>
                <a:gd name="T36" fmla="*/ 1241 w 2013"/>
                <a:gd name="T37" fmla="*/ 746 h 804"/>
                <a:gd name="T38" fmla="*/ 1232 w 2013"/>
                <a:gd name="T39" fmla="*/ 744 h 804"/>
                <a:gd name="T40" fmla="*/ 1187 w 2013"/>
                <a:gd name="T41" fmla="*/ 743 h 804"/>
                <a:gd name="T42" fmla="*/ 1174 w 2013"/>
                <a:gd name="T43" fmla="*/ 743 h 804"/>
                <a:gd name="T44" fmla="*/ 1160 w 2013"/>
                <a:gd name="T45" fmla="*/ 744 h 804"/>
                <a:gd name="T46" fmla="*/ 1152 w 2013"/>
                <a:gd name="T47" fmla="*/ 746 h 804"/>
                <a:gd name="T48" fmla="*/ 1112 w 2013"/>
                <a:gd name="T49" fmla="*/ 743 h 804"/>
                <a:gd name="T50" fmla="*/ 1027 w 2013"/>
                <a:gd name="T51" fmla="*/ 742 h 804"/>
                <a:gd name="T52" fmla="*/ 942 w 2013"/>
                <a:gd name="T53" fmla="*/ 743 h 804"/>
                <a:gd name="T54" fmla="*/ 913 w 2013"/>
                <a:gd name="T55" fmla="*/ 746 h 804"/>
                <a:gd name="T56" fmla="*/ 905 w 2013"/>
                <a:gd name="T57" fmla="*/ 744 h 804"/>
                <a:gd name="T58" fmla="*/ 894 w 2013"/>
                <a:gd name="T59" fmla="*/ 739 h 804"/>
                <a:gd name="T60" fmla="*/ 875 w 2013"/>
                <a:gd name="T61" fmla="*/ 746 h 804"/>
                <a:gd name="T62" fmla="*/ 866 w 2013"/>
                <a:gd name="T63" fmla="*/ 744 h 804"/>
                <a:gd name="T64" fmla="*/ 817 w 2013"/>
                <a:gd name="T65" fmla="*/ 743 h 804"/>
                <a:gd name="T66" fmla="*/ 785 w 2013"/>
                <a:gd name="T67" fmla="*/ 743 h 804"/>
                <a:gd name="T68" fmla="*/ 774 w 2013"/>
                <a:gd name="T69" fmla="*/ 744 h 804"/>
                <a:gd name="T70" fmla="*/ 766 w 2013"/>
                <a:gd name="T71" fmla="*/ 746 h 804"/>
                <a:gd name="T72" fmla="*/ 705 w 2013"/>
                <a:gd name="T73" fmla="*/ 743 h 804"/>
                <a:gd name="T74" fmla="*/ 670 w 2013"/>
                <a:gd name="T75" fmla="*/ 740 h 804"/>
                <a:gd name="T76" fmla="*/ 658 w 2013"/>
                <a:gd name="T77" fmla="*/ 746 h 804"/>
                <a:gd name="T78" fmla="*/ 627 w 2013"/>
                <a:gd name="T79" fmla="*/ 743 h 804"/>
                <a:gd name="T80" fmla="*/ 567 w 2013"/>
                <a:gd name="T81" fmla="*/ 742 h 804"/>
                <a:gd name="T82" fmla="*/ 464 w 2013"/>
                <a:gd name="T83" fmla="*/ 743 h 804"/>
                <a:gd name="T84" fmla="*/ 410 w 2013"/>
                <a:gd name="T85" fmla="*/ 746 h 804"/>
                <a:gd name="T86" fmla="*/ 401 w 2013"/>
                <a:gd name="T87" fmla="*/ 744 h 804"/>
                <a:gd name="T88" fmla="*/ 370 w 2013"/>
                <a:gd name="T89" fmla="*/ 743 h 804"/>
                <a:gd name="T90" fmla="*/ 363 w 2013"/>
                <a:gd name="T91" fmla="*/ 743 h 804"/>
                <a:gd name="T92" fmla="*/ 349 w 2013"/>
                <a:gd name="T93" fmla="*/ 744 h 804"/>
                <a:gd name="T94" fmla="*/ 340 w 2013"/>
                <a:gd name="T95" fmla="*/ 746 h 804"/>
                <a:gd name="T96" fmla="*/ 331 w 2013"/>
                <a:gd name="T97" fmla="*/ 741 h 804"/>
                <a:gd name="T98" fmla="*/ 312 w 2013"/>
                <a:gd name="T99" fmla="*/ 743 h 804"/>
                <a:gd name="T100" fmla="*/ 295 w 2013"/>
                <a:gd name="T101" fmla="*/ 746 h 804"/>
                <a:gd name="T102" fmla="*/ 286 w 2013"/>
                <a:gd name="T103" fmla="*/ 744 h 804"/>
                <a:gd name="T104" fmla="*/ 274 w 2013"/>
                <a:gd name="T105" fmla="*/ 743 h 804"/>
                <a:gd name="T106" fmla="*/ 264 w 2013"/>
                <a:gd name="T107" fmla="*/ 743 h 804"/>
                <a:gd name="T108" fmla="*/ 254 w 2013"/>
                <a:gd name="T109" fmla="*/ 744 h 804"/>
                <a:gd name="T110" fmla="*/ 246 w 2013"/>
                <a:gd name="T111" fmla="*/ 746 h 804"/>
                <a:gd name="T112" fmla="*/ 228 w 2013"/>
                <a:gd name="T113" fmla="*/ 743 h 804"/>
                <a:gd name="T114" fmla="*/ 189 w 2013"/>
                <a:gd name="T115" fmla="*/ 742 h 804"/>
                <a:gd name="T116" fmla="*/ 169 w 2013"/>
                <a:gd name="T117" fmla="*/ 743 h 804"/>
                <a:gd name="T118" fmla="*/ 130 w 2013"/>
                <a:gd name="T119" fmla="*/ 746 h 804"/>
                <a:gd name="T120" fmla="*/ 121 w 2013"/>
                <a:gd name="T121" fmla="*/ 744 h 804"/>
                <a:gd name="T122" fmla="*/ 106 w 2013"/>
                <a:gd name="T123" fmla="*/ 740 h 804"/>
                <a:gd name="T124" fmla="*/ 0 w 2013"/>
                <a:gd name="T125" fmla="*/ 746 h 8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013"/>
                <a:gd name="T190" fmla="*/ 0 h 804"/>
                <a:gd name="T191" fmla="*/ 2013 w 2013"/>
                <a:gd name="T192" fmla="*/ 804 h 80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013" h="804">
                  <a:moveTo>
                    <a:pt x="2013" y="0"/>
                  </a:moveTo>
                  <a:lnTo>
                    <a:pt x="2013" y="370"/>
                  </a:lnTo>
                  <a:lnTo>
                    <a:pt x="1926" y="370"/>
                  </a:lnTo>
                  <a:lnTo>
                    <a:pt x="1925" y="369"/>
                  </a:lnTo>
                  <a:lnTo>
                    <a:pt x="1924" y="368"/>
                  </a:lnTo>
                  <a:lnTo>
                    <a:pt x="1923" y="367"/>
                  </a:lnTo>
                  <a:lnTo>
                    <a:pt x="1921" y="367"/>
                  </a:lnTo>
                  <a:lnTo>
                    <a:pt x="1920" y="367"/>
                  </a:lnTo>
                  <a:lnTo>
                    <a:pt x="1918" y="368"/>
                  </a:lnTo>
                  <a:lnTo>
                    <a:pt x="1917" y="369"/>
                  </a:lnTo>
                  <a:lnTo>
                    <a:pt x="1917" y="370"/>
                  </a:lnTo>
                  <a:lnTo>
                    <a:pt x="1855" y="370"/>
                  </a:lnTo>
                  <a:lnTo>
                    <a:pt x="1855" y="369"/>
                  </a:lnTo>
                  <a:lnTo>
                    <a:pt x="1854" y="368"/>
                  </a:lnTo>
                  <a:lnTo>
                    <a:pt x="1853" y="367"/>
                  </a:lnTo>
                  <a:lnTo>
                    <a:pt x="1851" y="367"/>
                  </a:lnTo>
                  <a:lnTo>
                    <a:pt x="1849" y="367"/>
                  </a:lnTo>
                  <a:lnTo>
                    <a:pt x="1848" y="368"/>
                  </a:lnTo>
                  <a:lnTo>
                    <a:pt x="1847" y="369"/>
                  </a:lnTo>
                  <a:lnTo>
                    <a:pt x="1846" y="370"/>
                  </a:lnTo>
                  <a:lnTo>
                    <a:pt x="1841" y="370"/>
                  </a:lnTo>
                  <a:lnTo>
                    <a:pt x="1841" y="369"/>
                  </a:lnTo>
                  <a:lnTo>
                    <a:pt x="1840" y="368"/>
                  </a:lnTo>
                  <a:lnTo>
                    <a:pt x="1838" y="367"/>
                  </a:lnTo>
                  <a:lnTo>
                    <a:pt x="1837" y="367"/>
                  </a:lnTo>
                  <a:lnTo>
                    <a:pt x="1835" y="367"/>
                  </a:lnTo>
                  <a:lnTo>
                    <a:pt x="1834" y="368"/>
                  </a:lnTo>
                  <a:lnTo>
                    <a:pt x="1833" y="369"/>
                  </a:lnTo>
                  <a:lnTo>
                    <a:pt x="1832" y="370"/>
                  </a:lnTo>
                  <a:lnTo>
                    <a:pt x="1817" y="370"/>
                  </a:lnTo>
                  <a:lnTo>
                    <a:pt x="1816" y="369"/>
                  </a:lnTo>
                  <a:lnTo>
                    <a:pt x="1815" y="368"/>
                  </a:lnTo>
                  <a:lnTo>
                    <a:pt x="1814" y="367"/>
                  </a:lnTo>
                  <a:lnTo>
                    <a:pt x="1812" y="367"/>
                  </a:lnTo>
                  <a:lnTo>
                    <a:pt x="1810" y="367"/>
                  </a:lnTo>
                  <a:lnTo>
                    <a:pt x="1809" y="368"/>
                  </a:lnTo>
                  <a:lnTo>
                    <a:pt x="1808" y="369"/>
                  </a:lnTo>
                  <a:lnTo>
                    <a:pt x="1808" y="370"/>
                  </a:lnTo>
                  <a:lnTo>
                    <a:pt x="1789" y="370"/>
                  </a:lnTo>
                  <a:lnTo>
                    <a:pt x="1789" y="369"/>
                  </a:lnTo>
                  <a:lnTo>
                    <a:pt x="1788" y="368"/>
                  </a:lnTo>
                  <a:lnTo>
                    <a:pt x="1787" y="367"/>
                  </a:lnTo>
                  <a:lnTo>
                    <a:pt x="1785" y="367"/>
                  </a:lnTo>
                  <a:lnTo>
                    <a:pt x="1783" y="367"/>
                  </a:lnTo>
                  <a:lnTo>
                    <a:pt x="1782" y="368"/>
                  </a:lnTo>
                  <a:lnTo>
                    <a:pt x="1781" y="369"/>
                  </a:lnTo>
                  <a:lnTo>
                    <a:pt x="1780" y="370"/>
                  </a:lnTo>
                  <a:lnTo>
                    <a:pt x="1729" y="370"/>
                  </a:lnTo>
                  <a:lnTo>
                    <a:pt x="1729" y="610"/>
                  </a:lnTo>
                  <a:lnTo>
                    <a:pt x="1693" y="610"/>
                  </a:lnTo>
                  <a:lnTo>
                    <a:pt x="1693" y="609"/>
                  </a:lnTo>
                  <a:lnTo>
                    <a:pt x="1692" y="608"/>
                  </a:lnTo>
                  <a:lnTo>
                    <a:pt x="1690" y="607"/>
                  </a:lnTo>
                  <a:lnTo>
                    <a:pt x="1689" y="607"/>
                  </a:lnTo>
                  <a:lnTo>
                    <a:pt x="1687" y="607"/>
                  </a:lnTo>
                  <a:lnTo>
                    <a:pt x="1686" y="608"/>
                  </a:lnTo>
                  <a:lnTo>
                    <a:pt x="1685" y="609"/>
                  </a:lnTo>
                  <a:lnTo>
                    <a:pt x="1684" y="610"/>
                  </a:lnTo>
                  <a:lnTo>
                    <a:pt x="1680" y="610"/>
                  </a:lnTo>
                  <a:lnTo>
                    <a:pt x="1679" y="609"/>
                  </a:lnTo>
                  <a:lnTo>
                    <a:pt x="1678" y="608"/>
                  </a:lnTo>
                  <a:lnTo>
                    <a:pt x="1677" y="607"/>
                  </a:lnTo>
                  <a:lnTo>
                    <a:pt x="1675" y="607"/>
                  </a:lnTo>
                  <a:lnTo>
                    <a:pt x="1674" y="607"/>
                  </a:lnTo>
                  <a:lnTo>
                    <a:pt x="1672" y="608"/>
                  </a:lnTo>
                  <a:lnTo>
                    <a:pt x="1671" y="609"/>
                  </a:lnTo>
                  <a:lnTo>
                    <a:pt x="1671" y="610"/>
                  </a:lnTo>
                  <a:lnTo>
                    <a:pt x="1639" y="610"/>
                  </a:lnTo>
                  <a:lnTo>
                    <a:pt x="1639" y="609"/>
                  </a:lnTo>
                  <a:lnTo>
                    <a:pt x="1638" y="608"/>
                  </a:lnTo>
                  <a:lnTo>
                    <a:pt x="1636" y="607"/>
                  </a:lnTo>
                  <a:lnTo>
                    <a:pt x="1635" y="607"/>
                  </a:lnTo>
                  <a:lnTo>
                    <a:pt x="1633" y="607"/>
                  </a:lnTo>
                  <a:lnTo>
                    <a:pt x="1632" y="608"/>
                  </a:lnTo>
                  <a:lnTo>
                    <a:pt x="1631" y="609"/>
                  </a:lnTo>
                  <a:lnTo>
                    <a:pt x="1630" y="610"/>
                  </a:lnTo>
                  <a:lnTo>
                    <a:pt x="1506" y="610"/>
                  </a:lnTo>
                  <a:lnTo>
                    <a:pt x="1506" y="609"/>
                  </a:lnTo>
                  <a:lnTo>
                    <a:pt x="1505" y="608"/>
                  </a:lnTo>
                  <a:lnTo>
                    <a:pt x="1504" y="607"/>
                  </a:lnTo>
                  <a:lnTo>
                    <a:pt x="1502" y="607"/>
                  </a:lnTo>
                  <a:lnTo>
                    <a:pt x="1500" y="607"/>
                  </a:lnTo>
                  <a:lnTo>
                    <a:pt x="1499" y="608"/>
                  </a:lnTo>
                  <a:lnTo>
                    <a:pt x="1498" y="609"/>
                  </a:lnTo>
                  <a:lnTo>
                    <a:pt x="1497" y="610"/>
                  </a:lnTo>
                  <a:lnTo>
                    <a:pt x="1428" y="610"/>
                  </a:lnTo>
                  <a:lnTo>
                    <a:pt x="1428" y="609"/>
                  </a:lnTo>
                  <a:lnTo>
                    <a:pt x="1427" y="608"/>
                  </a:lnTo>
                  <a:lnTo>
                    <a:pt x="1426" y="607"/>
                  </a:lnTo>
                  <a:lnTo>
                    <a:pt x="1424" y="607"/>
                  </a:lnTo>
                  <a:lnTo>
                    <a:pt x="1422" y="607"/>
                  </a:lnTo>
                  <a:lnTo>
                    <a:pt x="1421" y="608"/>
                  </a:lnTo>
                  <a:lnTo>
                    <a:pt x="1420" y="609"/>
                  </a:lnTo>
                  <a:lnTo>
                    <a:pt x="1419" y="610"/>
                  </a:lnTo>
                  <a:lnTo>
                    <a:pt x="1383" y="610"/>
                  </a:lnTo>
                  <a:lnTo>
                    <a:pt x="1382" y="609"/>
                  </a:lnTo>
                  <a:lnTo>
                    <a:pt x="1381" y="608"/>
                  </a:lnTo>
                  <a:lnTo>
                    <a:pt x="1380" y="607"/>
                  </a:lnTo>
                  <a:lnTo>
                    <a:pt x="1378" y="607"/>
                  </a:lnTo>
                  <a:lnTo>
                    <a:pt x="1376" y="607"/>
                  </a:lnTo>
                  <a:lnTo>
                    <a:pt x="1375" y="608"/>
                  </a:lnTo>
                  <a:lnTo>
                    <a:pt x="1374" y="609"/>
                  </a:lnTo>
                  <a:lnTo>
                    <a:pt x="1374" y="610"/>
                  </a:lnTo>
                  <a:lnTo>
                    <a:pt x="1371" y="610"/>
                  </a:lnTo>
                  <a:lnTo>
                    <a:pt x="1370" y="609"/>
                  </a:lnTo>
                  <a:lnTo>
                    <a:pt x="1369" y="608"/>
                  </a:lnTo>
                  <a:lnTo>
                    <a:pt x="1368" y="607"/>
                  </a:lnTo>
                  <a:lnTo>
                    <a:pt x="1366" y="607"/>
                  </a:lnTo>
                  <a:lnTo>
                    <a:pt x="1365" y="607"/>
                  </a:lnTo>
                  <a:lnTo>
                    <a:pt x="1363" y="608"/>
                  </a:lnTo>
                  <a:lnTo>
                    <a:pt x="1362" y="609"/>
                  </a:lnTo>
                  <a:lnTo>
                    <a:pt x="1362" y="610"/>
                  </a:lnTo>
                  <a:lnTo>
                    <a:pt x="1332" y="610"/>
                  </a:lnTo>
                  <a:lnTo>
                    <a:pt x="1332" y="609"/>
                  </a:lnTo>
                  <a:lnTo>
                    <a:pt x="1331" y="608"/>
                  </a:lnTo>
                  <a:lnTo>
                    <a:pt x="1329" y="607"/>
                  </a:lnTo>
                  <a:lnTo>
                    <a:pt x="1327" y="607"/>
                  </a:lnTo>
                  <a:lnTo>
                    <a:pt x="1326" y="607"/>
                  </a:lnTo>
                  <a:lnTo>
                    <a:pt x="1324" y="608"/>
                  </a:lnTo>
                  <a:lnTo>
                    <a:pt x="1323" y="609"/>
                  </a:lnTo>
                  <a:lnTo>
                    <a:pt x="1323" y="610"/>
                  </a:lnTo>
                  <a:lnTo>
                    <a:pt x="1290" y="610"/>
                  </a:lnTo>
                  <a:lnTo>
                    <a:pt x="1290" y="746"/>
                  </a:lnTo>
                  <a:lnTo>
                    <a:pt x="1254" y="746"/>
                  </a:lnTo>
                  <a:lnTo>
                    <a:pt x="1254" y="744"/>
                  </a:lnTo>
                  <a:lnTo>
                    <a:pt x="1253" y="743"/>
                  </a:lnTo>
                  <a:lnTo>
                    <a:pt x="1251" y="743"/>
                  </a:lnTo>
                  <a:lnTo>
                    <a:pt x="1250" y="742"/>
                  </a:lnTo>
                  <a:lnTo>
                    <a:pt x="1248" y="743"/>
                  </a:lnTo>
                  <a:lnTo>
                    <a:pt x="1247" y="743"/>
                  </a:lnTo>
                  <a:lnTo>
                    <a:pt x="1246" y="744"/>
                  </a:lnTo>
                  <a:lnTo>
                    <a:pt x="1245" y="746"/>
                  </a:lnTo>
                  <a:lnTo>
                    <a:pt x="1241" y="746"/>
                  </a:lnTo>
                  <a:lnTo>
                    <a:pt x="1240" y="744"/>
                  </a:lnTo>
                  <a:lnTo>
                    <a:pt x="1239" y="743"/>
                  </a:lnTo>
                  <a:lnTo>
                    <a:pt x="1238" y="743"/>
                  </a:lnTo>
                  <a:lnTo>
                    <a:pt x="1236" y="742"/>
                  </a:lnTo>
                  <a:lnTo>
                    <a:pt x="1235" y="743"/>
                  </a:lnTo>
                  <a:lnTo>
                    <a:pt x="1233" y="743"/>
                  </a:lnTo>
                  <a:lnTo>
                    <a:pt x="1232" y="744"/>
                  </a:lnTo>
                  <a:lnTo>
                    <a:pt x="1232" y="746"/>
                  </a:lnTo>
                  <a:lnTo>
                    <a:pt x="1193" y="746"/>
                  </a:lnTo>
                  <a:lnTo>
                    <a:pt x="1193" y="744"/>
                  </a:lnTo>
                  <a:lnTo>
                    <a:pt x="1192" y="743"/>
                  </a:lnTo>
                  <a:lnTo>
                    <a:pt x="1190" y="743"/>
                  </a:lnTo>
                  <a:lnTo>
                    <a:pt x="1188" y="742"/>
                  </a:lnTo>
                  <a:lnTo>
                    <a:pt x="1187" y="743"/>
                  </a:lnTo>
                  <a:lnTo>
                    <a:pt x="1185" y="743"/>
                  </a:lnTo>
                  <a:lnTo>
                    <a:pt x="1184" y="744"/>
                  </a:lnTo>
                  <a:lnTo>
                    <a:pt x="1184" y="746"/>
                  </a:lnTo>
                  <a:lnTo>
                    <a:pt x="1177" y="746"/>
                  </a:lnTo>
                  <a:lnTo>
                    <a:pt x="1176" y="744"/>
                  </a:lnTo>
                  <a:lnTo>
                    <a:pt x="1175" y="743"/>
                  </a:lnTo>
                  <a:lnTo>
                    <a:pt x="1174" y="743"/>
                  </a:lnTo>
                  <a:lnTo>
                    <a:pt x="1172" y="742"/>
                  </a:lnTo>
                  <a:lnTo>
                    <a:pt x="1170" y="743"/>
                  </a:lnTo>
                  <a:lnTo>
                    <a:pt x="1169" y="743"/>
                  </a:lnTo>
                  <a:lnTo>
                    <a:pt x="1168" y="744"/>
                  </a:lnTo>
                  <a:lnTo>
                    <a:pt x="1168" y="746"/>
                  </a:lnTo>
                  <a:lnTo>
                    <a:pt x="1161" y="746"/>
                  </a:lnTo>
                  <a:lnTo>
                    <a:pt x="1160" y="744"/>
                  </a:lnTo>
                  <a:lnTo>
                    <a:pt x="1159" y="743"/>
                  </a:lnTo>
                  <a:lnTo>
                    <a:pt x="1158" y="743"/>
                  </a:lnTo>
                  <a:lnTo>
                    <a:pt x="1156" y="742"/>
                  </a:lnTo>
                  <a:lnTo>
                    <a:pt x="1154" y="743"/>
                  </a:lnTo>
                  <a:lnTo>
                    <a:pt x="1153" y="743"/>
                  </a:lnTo>
                  <a:lnTo>
                    <a:pt x="1152" y="744"/>
                  </a:lnTo>
                  <a:lnTo>
                    <a:pt x="1152" y="746"/>
                  </a:lnTo>
                  <a:lnTo>
                    <a:pt x="1119" y="746"/>
                  </a:lnTo>
                  <a:lnTo>
                    <a:pt x="1119" y="744"/>
                  </a:lnTo>
                  <a:lnTo>
                    <a:pt x="1118" y="743"/>
                  </a:lnTo>
                  <a:lnTo>
                    <a:pt x="1116" y="743"/>
                  </a:lnTo>
                  <a:lnTo>
                    <a:pt x="1115" y="742"/>
                  </a:lnTo>
                  <a:lnTo>
                    <a:pt x="1113" y="743"/>
                  </a:lnTo>
                  <a:lnTo>
                    <a:pt x="1112" y="743"/>
                  </a:lnTo>
                  <a:lnTo>
                    <a:pt x="1110" y="744"/>
                  </a:lnTo>
                  <a:lnTo>
                    <a:pt x="1110" y="746"/>
                  </a:lnTo>
                  <a:lnTo>
                    <a:pt x="1031" y="746"/>
                  </a:lnTo>
                  <a:lnTo>
                    <a:pt x="1031" y="744"/>
                  </a:lnTo>
                  <a:lnTo>
                    <a:pt x="1030" y="743"/>
                  </a:lnTo>
                  <a:lnTo>
                    <a:pt x="1028" y="743"/>
                  </a:lnTo>
                  <a:lnTo>
                    <a:pt x="1027" y="742"/>
                  </a:lnTo>
                  <a:lnTo>
                    <a:pt x="1025" y="743"/>
                  </a:lnTo>
                  <a:lnTo>
                    <a:pt x="1024" y="743"/>
                  </a:lnTo>
                  <a:lnTo>
                    <a:pt x="1023" y="744"/>
                  </a:lnTo>
                  <a:lnTo>
                    <a:pt x="1022" y="746"/>
                  </a:lnTo>
                  <a:lnTo>
                    <a:pt x="943" y="746"/>
                  </a:lnTo>
                  <a:lnTo>
                    <a:pt x="943" y="744"/>
                  </a:lnTo>
                  <a:lnTo>
                    <a:pt x="942" y="743"/>
                  </a:lnTo>
                  <a:lnTo>
                    <a:pt x="941" y="743"/>
                  </a:lnTo>
                  <a:lnTo>
                    <a:pt x="939" y="742"/>
                  </a:lnTo>
                  <a:lnTo>
                    <a:pt x="937" y="743"/>
                  </a:lnTo>
                  <a:lnTo>
                    <a:pt x="936" y="743"/>
                  </a:lnTo>
                  <a:lnTo>
                    <a:pt x="935" y="744"/>
                  </a:lnTo>
                  <a:lnTo>
                    <a:pt x="934" y="746"/>
                  </a:lnTo>
                  <a:lnTo>
                    <a:pt x="913" y="746"/>
                  </a:lnTo>
                  <a:lnTo>
                    <a:pt x="913" y="744"/>
                  </a:lnTo>
                  <a:lnTo>
                    <a:pt x="912" y="743"/>
                  </a:lnTo>
                  <a:lnTo>
                    <a:pt x="910" y="743"/>
                  </a:lnTo>
                  <a:lnTo>
                    <a:pt x="909" y="742"/>
                  </a:lnTo>
                  <a:lnTo>
                    <a:pt x="907" y="743"/>
                  </a:lnTo>
                  <a:lnTo>
                    <a:pt x="905" y="743"/>
                  </a:lnTo>
                  <a:lnTo>
                    <a:pt x="905" y="744"/>
                  </a:lnTo>
                  <a:lnTo>
                    <a:pt x="904" y="746"/>
                  </a:lnTo>
                  <a:lnTo>
                    <a:pt x="901" y="746"/>
                  </a:lnTo>
                  <a:lnTo>
                    <a:pt x="900" y="744"/>
                  </a:lnTo>
                  <a:lnTo>
                    <a:pt x="900" y="742"/>
                  </a:lnTo>
                  <a:lnTo>
                    <a:pt x="898" y="741"/>
                  </a:lnTo>
                  <a:lnTo>
                    <a:pt x="896" y="740"/>
                  </a:lnTo>
                  <a:lnTo>
                    <a:pt x="894" y="739"/>
                  </a:lnTo>
                  <a:lnTo>
                    <a:pt x="891" y="739"/>
                  </a:lnTo>
                  <a:lnTo>
                    <a:pt x="889" y="740"/>
                  </a:lnTo>
                  <a:lnTo>
                    <a:pt x="887" y="741"/>
                  </a:lnTo>
                  <a:lnTo>
                    <a:pt x="885" y="742"/>
                  </a:lnTo>
                  <a:lnTo>
                    <a:pt x="884" y="744"/>
                  </a:lnTo>
                  <a:lnTo>
                    <a:pt x="884" y="746"/>
                  </a:lnTo>
                  <a:lnTo>
                    <a:pt x="875" y="746"/>
                  </a:lnTo>
                  <a:lnTo>
                    <a:pt x="875" y="744"/>
                  </a:lnTo>
                  <a:lnTo>
                    <a:pt x="874" y="743"/>
                  </a:lnTo>
                  <a:lnTo>
                    <a:pt x="872" y="743"/>
                  </a:lnTo>
                  <a:lnTo>
                    <a:pt x="871" y="742"/>
                  </a:lnTo>
                  <a:lnTo>
                    <a:pt x="869" y="743"/>
                  </a:lnTo>
                  <a:lnTo>
                    <a:pt x="867" y="743"/>
                  </a:lnTo>
                  <a:lnTo>
                    <a:pt x="866" y="744"/>
                  </a:lnTo>
                  <a:lnTo>
                    <a:pt x="866" y="746"/>
                  </a:lnTo>
                  <a:lnTo>
                    <a:pt x="823" y="746"/>
                  </a:lnTo>
                  <a:lnTo>
                    <a:pt x="823" y="744"/>
                  </a:lnTo>
                  <a:lnTo>
                    <a:pt x="822" y="743"/>
                  </a:lnTo>
                  <a:lnTo>
                    <a:pt x="820" y="743"/>
                  </a:lnTo>
                  <a:lnTo>
                    <a:pt x="819" y="742"/>
                  </a:lnTo>
                  <a:lnTo>
                    <a:pt x="817" y="743"/>
                  </a:lnTo>
                  <a:lnTo>
                    <a:pt x="815" y="743"/>
                  </a:lnTo>
                  <a:lnTo>
                    <a:pt x="815" y="744"/>
                  </a:lnTo>
                  <a:lnTo>
                    <a:pt x="814" y="746"/>
                  </a:lnTo>
                  <a:lnTo>
                    <a:pt x="788" y="746"/>
                  </a:lnTo>
                  <a:lnTo>
                    <a:pt x="788" y="744"/>
                  </a:lnTo>
                  <a:lnTo>
                    <a:pt x="787" y="743"/>
                  </a:lnTo>
                  <a:lnTo>
                    <a:pt x="785" y="743"/>
                  </a:lnTo>
                  <a:lnTo>
                    <a:pt x="784" y="742"/>
                  </a:lnTo>
                  <a:lnTo>
                    <a:pt x="782" y="743"/>
                  </a:lnTo>
                  <a:lnTo>
                    <a:pt x="780" y="743"/>
                  </a:lnTo>
                  <a:lnTo>
                    <a:pt x="780" y="744"/>
                  </a:lnTo>
                  <a:lnTo>
                    <a:pt x="779" y="746"/>
                  </a:lnTo>
                  <a:lnTo>
                    <a:pt x="775" y="746"/>
                  </a:lnTo>
                  <a:lnTo>
                    <a:pt x="774" y="744"/>
                  </a:lnTo>
                  <a:lnTo>
                    <a:pt x="773" y="743"/>
                  </a:lnTo>
                  <a:lnTo>
                    <a:pt x="772" y="743"/>
                  </a:lnTo>
                  <a:lnTo>
                    <a:pt x="770" y="742"/>
                  </a:lnTo>
                  <a:lnTo>
                    <a:pt x="768" y="743"/>
                  </a:lnTo>
                  <a:lnTo>
                    <a:pt x="767" y="743"/>
                  </a:lnTo>
                  <a:lnTo>
                    <a:pt x="766" y="744"/>
                  </a:lnTo>
                  <a:lnTo>
                    <a:pt x="766" y="746"/>
                  </a:lnTo>
                  <a:lnTo>
                    <a:pt x="713" y="746"/>
                  </a:lnTo>
                  <a:lnTo>
                    <a:pt x="712" y="744"/>
                  </a:lnTo>
                  <a:lnTo>
                    <a:pt x="711" y="743"/>
                  </a:lnTo>
                  <a:lnTo>
                    <a:pt x="710" y="743"/>
                  </a:lnTo>
                  <a:lnTo>
                    <a:pt x="708" y="742"/>
                  </a:lnTo>
                  <a:lnTo>
                    <a:pt x="706" y="743"/>
                  </a:lnTo>
                  <a:lnTo>
                    <a:pt x="705" y="743"/>
                  </a:lnTo>
                  <a:lnTo>
                    <a:pt x="704" y="744"/>
                  </a:lnTo>
                  <a:lnTo>
                    <a:pt x="704" y="746"/>
                  </a:lnTo>
                  <a:lnTo>
                    <a:pt x="675" y="746"/>
                  </a:lnTo>
                  <a:lnTo>
                    <a:pt x="675" y="744"/>
                  </a:lnTo>
                  <a:lnTo>
                    <a:pt x="674" y="742"/>
                  </a:lnTo>
                  <a:lnTo>
                    <a:pt x="672" y="741"/>
                  </a:lnTo>
                  <a:lnTo>
                    <a:pt x="670" y="740"/>
                  </a:lnTo>
                  <a:lnTo>
                    <a:pt x="668" y="739"/>
                  </a:lnTo>
                  <a:lnTo>
                    <a:pt x="665" y="739"/>
                  </a:lnTo>
                  <a:lnTo>
                    <a:pt x="663" y="740"/>
                  </a:lnTo>
                  <a:lnTo>
                    <a:pt x="661" y="741"/>
                  </a:lnTo>
                  <a:lnTo>
                    <a:pt x="659" y="742"/>
                  </a:lnTo>
                  <a:lnTo>
                    <a:pt x="658" y="744"/>
                  </a:lnTo>
                  <a:lnTo>
                    <a:pt x="658" y="746"/>
                  </a:lnTo>
                  <a:lnTo>
                    <a:pt x="634" y="746"/>
                  </a:lnTo>
                  <a:lnTo>
                    <a:pt x="634" y="744"/>
                  </a:lnTo>
                  <a:lnTo>
                    <a:pt x="633" y="743"/>
                  </a:lnTo>
                  <a:lnTo>
                    <a:pt x="632" y="743"/>
                  </a:lnTo>
                  <a:lnTo>
                    <a:pt x="630" y="742"/>
                  </a:lnTo>
                  <a:lnTo>
                    <a:pt x="628" y="743"/>
                  </a:lnTo>
                  <a:lnTo>
                    <a:pt x="627" y="743"/>
                  </a:lnTo>
                  <a:lnTo>
                    <a:pt x="626" y="744"/>
                  </a:lnTo>
                  <a:lnTo>
                    <a:pt x="626" y="746"/>
                  </a:lnTo>
                  <a:lnTo>
                    <a:pt x="571" y="746"/>
                  </a:lnTo>
                  <a:lnTo>
                    <a:pt x="571" y="744"/>
                  </a:lnTo>
                  <a:lnTo>
                    <a:pt x="570" y="743"/>
                  </a:lnTo>
                  <a:lnTo>
                    <a:pt x="568" y="743"/>
                  </a:lnTo>
                  <a:lnTo>
                    <a:pt x="567" y="742"/>
                  </a:lnTo>
                  <a:lnTo>
                    <a:pt x="565" y="743"/>
                  </a:lnTo>
                  <a:lnTo>
                    <a:pt x="564" y="743"/>
                  </a:lnTo>
                  <a:lnTo>
                    <a:pt x="563" y="744"/>
                  </a:lnTo>
                  <a:lnTo>
                    <a:pt x="562" y="746"/>
                  </a:lnTo>
                  <a:lnTo>
                    <a:pt x="466" y="746"/>
                  </a:lnTo>
                  <a:lnTo>
                    <a:pt x="465" y="744"/>
                  </a:lnTo>
                  <a:lnTo>
                    <a:pt x="464" y="743"/>
                  </a:lnTo>
                  <a:lnTo>
                    <a:pt x="463" y="743"/>
                  </a:lnTo>
                  <a:lnTo>
                    <a:pt x="461" y="742"/>
                  </a:lnTo>
                  <a:lnTo>
                    <a:pt x="460" y="743"/>
                  </a:lnTo>
                  <a:lnTo>
                    <a:pt x="458" y="743"/>
                  </a:lnTo>
                  <a:lnTo>
                    <a:pt x="457" y="744"/>
                  </a:lnTo>
                  <a:lnTo>
                    <a:pt x="457" y="746"/>
                  </a:lnTo>
                  <a:lnTo>
                    <a:pt x="410" y="746"/>
                  </a:lnTo>
                  <a:lnTo>
                    <a:pt x="410" y="744"/>
                  </a:lnTo>
                  <a:lnTo>
                    <a:pt x="409" y="743"/>
                  </a:lnTo>
                  <a:lnTo>
                    <a:pt x="407" y="743"/>
                  </a:lnTo>
                  <a:lnTo>
                    <a:pt x="405" y="742"/>
                  </a:lnTo>
                  <a:lnTo>
                    <a:pt x="404" y="743"/>
                  </a:lnTo>
                  <a:lnTo>
                    <a:pt x="402" y="743"/>
                  </a:lnTo>
                  <a:lnTo>
                    <a:pt x="401" y="744"/>
                  </a:lnTo>
                  <a:lnTo>
                    <a:pt x="401" y="746"/>
                  </a:lnTo>
                  <a:lnTo>
                    <a:pt x="376" y="746"/>
                  </a:lnTo>
                  <a:lnTo>
                    <a:pt x="376" y="744"/>
                  </a:lnTo>
                  <a:lnTo>
                    <a:pt x="375" y="743"/>
                  </a:lnTo>
                  <a:lnTo>
                    <a:pt x="373" y="743"/>
                  </a:lnTo>
                  <a:lnTo>
                    <a:pt x="372" y="742"/>
                  </a:lnTo>
                  <a:lnTo>
                    <a:pt x="370" y="743"/>
                  </a:lnTo>
                  <a:lnTo>
                    <a:pt x="369" y="743"/>
                  </a:lnTo>
                  <a:lnTo>
                    <a:pt x="367" y="744"/>
                  </a:lnTo>
                  <a:lnTo>
                    <a:pt x="367" y="746"/>
                  </a:lnTo>
                  <a:lnTo>
                    <a:pt x="366" y="746"/>
                  </a:lnTo>
                  <a:lnTo>
                    <a:pt x="366" y="744"/>
                  </a:lnTo>
                  <a:lnTo>
                    <a:pt x="365" y="743"/>
                  </a:lnTo>
                  <a:lnTo>
                    <a:pt x="363" y="743"/>
                  </a:lnTo>
                  <a:lnTo>
                    <a:pt x="362" y="742"/>
                  </a:lnTo>
                  <a:lnTo>
                    <a:pt x="360" y="743"/>
                  </a:lnTo>
                  <a:lnTo>
                    <a:pt x="358" y="743"/>
                  </a:lnTo>
                  <a:lnTo>
                    <a:pt x="357" y="744"/>
                  </a:lnTo>
                  <a:lnTo>
                    <a:pt x="357" y="746"/>
                  </a:lnTo>
                  <a:lnTo>
                    <a:pt x="349" y="746"/>
                  </a:lnTo>
                  <a:lnTo>
                    <a:pt x="349" y="744"/>
                  </a:lnTo>
                  <a:lnTo>
                    <a:pt x="347" y="743"/>
                  </a:lnTo>
                  <a:lnTo>
                    <a:pt x="346" y="743"/>
                  </a:lnTo>
                  <a:lnTo>
                    <a:pt x="344" y="742"/>
                  </a:lnTo>
                  <a:lnTo>
                    <a:pt x="343" y="743"/>
                  </a:lnTo>
                  <a:lnTo>
                    <a:pt x="341" y="743"/>
                  </a:lnTo>
                  <a:lnTo>
                    <a:pt x="340" y="744"/>
                  </a:lnTo>
                  <a:lnTo>
                    <a:pt x="340" y="746"/>
                  </a:lnTo>
                  <a:lnTo>
                    <a:pt x="339" y="746"/>
                  </a:lnTo>
                  <a:lnTo>
                    <a:pt x="338" y="744"/>
                  </a:lnTo>
                  <a:lnTo>
                    <a:pt x="338" y="743"/>
                  </a:lnTo>
                  <a:lnTo>
                    <a:pt x="336" y="742"/>
                  </a:lnTo>
                  <a:lnTo>
                    <a:pt x="335" y="741"/>
                  </a:lnTo>
                  <a:lnTo>
                    <a:pt x="333" y="741"/>
                  </a:lnTo>
                  <a:lnTo>
                    <a:pt x="331" y="741"/>
                  </a:lnTo>
                  <a:lnTo>
                    <a:pt x="329" y="742"/>
                  </a:lnTo>
                  <a:lnTo>
                    <a:pt x="328" y="743"/>
                  </a:lnTo>
                  <a:lnTo>
                    <a:pt x="327" y="744"/>
                  </a:lnTo>
                  <a:lnTo>
                    <a:pt x="327" y="746"/>
                  </a:lnTo>
                  <a:lnTo>
                    <a:pt x="313" y="746"/>
                  </a:lnTo>
                  <a:lnTo>
                    <a:pt x="313" y="744"/>
                  </a:lnTo>
                  <a:lnTo>
                    <a:pt x="312" y="743"/>
                  </a:lnTo>
                  <a:lnTo>
                    <a:pt x="310" y="743"/>
                  </a:lnTo>
                  <a:lnTo>
                    <a:pt x="309" y="742"/>
                  </a:lnTo>
                  <a:lnTo>
                    <a:pt x="307" y="743"/>
                  </a:lnTo>
                  <a:lnTo>
                    <a:pt x="306" y="743"/>
                  </a:lnTo>
                  <a:lnTo>
                    <a:pt x="304" y="744"/>
                  </a:lnTo>
                  <a:lnTo>
                    <a:pt x="304" y="746"/>
                  </a:lnTo>
                  <a:lnTo>
                    <a:pt x="295" y="746"/>
                  </a:lnTo>
                  <a:lnTo>
                    <a:pt x="295" y="744"/>
                  </a:lnTo>
                  <a:lnTo>
                    <a:pt x="294" y="743"/>
                  </a:lnTo>
                  <a:lnTo>
                    <a:pt x="292" y="743"/>
                  </a:lnTo>
                  <a:lnTo>
                    <a:pt x="291" y="742"/>
                  </a:lnTo>
                  <a:lnTo>
                    <a:pt x="289" y="743"/>
                  </a:lnTo>
                  <a:lnTo>
                    <a:pt x="287" y="743"/>
                  </a:lnTo>
                  <a:lnTo>
                    <a:pt x="286" y="744"/>
                  </a:lnTo>
                  <a:lnTo>
                    <a:pt x="286" y="746"/>
                  </a:lnTo>
                  <a:lnTo>
                    <a:pt x="280" y="746"/>
                  </a:lnTo>
                  <a:lnTo>
                    <a:pt x="280" y="744"/>
                  </a:lnTo>
                  <a:lnTo>
                    <a:pt x="279" y="743"/>
                  </a:lnTo>
                  <a:lnTo>
                    <a:pt x="277" y="743"/>
                  </a:lnTo>
                  <a:lnTo>
                    <a:pt x="275" y="742"/>
                  </a:lnTo>
                  <a:lnTo>
                    <a:pt x="274" y="743"/>
                  </a:lnTo>
                  <a:lnTo>
                    <a:pt x="272" y="743"/>
                  </a:lnTo>
                  <a:lnTo>
                    <a:pt x="271" y="744"/>
                  </a:lnTo>
                  <a:lnTo>
                    <a:pt x="271" y="746"/>
                  </a:lnTo>
                  <a:lnTo>
                    <a:pt x="266" y="746"/>
                  </a:lnTo>
                  <a:lnTo>
                    <a:pt x="266" y="744"/>
                  </a:lnTo>
                  <a:lnTo>
                    <a:pt x="265" y="743"/>
                  </a:lnTo>
                  <a:lnTo>
                    <a:pt x="264" y="743"/>
                  </a:lnTo>
                  <a:lnTo>
                    <a:pt x="262" y="742"/>
                  </a:lnTo>
                  <a:lnTo>
                    <a:pt x="260" y="743"/>
                  </a:lnTo>
                  <a:lnTo>
                    <a:pt x="259" y="743"/>
                  </a:lnTo>
                  <a:lnTo>
                    <a:pt x="258" y="744"/>
                  </a:lnTo>
                  <a:lnTo>
                    <a:pt x="257" y="746"/>
                  </a:lnTo>
                  <a:lnTo>
                    <a:pt x="255" y="746"/>
                  </a:lnTo>
                  <a:lnTo>
                    <a:pt x="254" y="744"/>
                  </a:lnTo>
                  <a:lnTo>
                    <a:pt x="253" y="743"/>
                  </a:lnTo>
                  <a:lnTo>
                    <a:pt x="252" y="743"/>
                  </a:lnTo>
                  <a:lnTo>
                    <a:pt x="250" y="742"/>
                  </a:lnTo>
                  <a:lnTo>
                    <a:pt x="248" y="743"/>
                  </a:lnTo>
                  <a:lnTo>
                    <a:pt x="247" y="743"/>
                  </a:lnTo>
                  <a:lnTo>
                    <a:pt x="246" y="744"/>
                  </a:lnTo>
                  <a:lnTo>
                    <a:pt x="246" y="746"/>
                  </a:lnTo>
                  <a:lnTo>
                    <a:pt x="235" y="746"/>
                  </a:lnTo>
                  <a:lnTo>
                    <a:pt x="235" y="744"/>
                  </a:lnTo>
                  <a:lnTo>
                    <a:pt x="234" y="743"/>
                  </a:lnTo>
                  <a:lnTo>
                    <a:pt x="232" y="743"/>
                  </a:lnTo>
                  <a:lnTo>
                    <a:pt x="231" y="742"/>
                  </a:lnTo>
                  <a:lnTo>
                    <a:pt x="229" y="743"/>
                  </a:lnTo>
                  <a:lnTo>
                    <a:pt x="228" y="743"/>
                  </a:lnTo>
                  <a:lnTo>
                    <a:pt x="227" y="744"/>
                  </a:lnTo>
                  <a:lnTo>
                    <a:pt x="226" y="746"/>
                  </a:lnTo>
                  <a:lnTo>
                    <a:pt x="194" y="746"/>
                  </a:lnTo>
                  <a:lnTo>
                    <a:pt x="193" y="744"/>
                  </a:lnTo>
                  <a:lnTo>
                    <a:pt x="192" y="743"/>
                  </a:lnTo>
                  <a:lnTo>
                    <a:pt x="191" y="743"/>
                  </a:lnTo>
                  <a:lnTo>
                    <a:pt x="189" y="742"/>
                  </a:lnTo>
                  <a:lnTo>
                    <a:pt x="188" y="743"/>
                  </a:lnTo>
                  <a:lnTo>
                    <a:pt x="186" y="743"/>
                  </a:lnTo>
                  <a:lnTo>
                    <a:pt x="185" y="744"/>
                  </a:lnTo>
                  <a:lnTo>
                    <a:pt x="185" y="746"/>
                  </a:lnTo>
                  <a:lnTo>
                    <a:pt x="170" y="746"/>
                  </a:lnTo>
                  <a:lnTo>
                    <a:pt x="170" y="744"/>
                  </a:lnTo>
                  <a:lnTo>
                    <a:pt x="169" y="743"/>
                  </a:lnTo>
                  <a:lnTo>
                    <a:pt x="167" y="743"/>
                  </a:lnTo>
                  <a:lnTo>
                    <a:pt x="166" y="742"/>
                  </a:lnTo>
                  <a:lnTo>
                    <a:pt x="164" y="743"/>
                  </a:lnTo>
                  <a:lnTo>
                    <a:pt x="162" y="743"/>
                  </a:lnTo>
                  <a:lnTo>
                    <a:pt x="162" y="744"/>
                  </a:lnTo>
                  <a:lnTo>
                    <a:pt x="161" y="746"/>
                  </a:lnTo>
                  <a:lnTo>
                    <a:pt x="130" y="746"/>
                  </a:lnTo>
                  <a:lnTo>
                    <a:pt x="129" y="744"/>
                  </a:lnTo>
                  <a:lnTo>
                    <a:pt x="128" y="743"/>
                  </a:lnTo>
                  <a:lnTo>
                    <a:pt x="127" y="743"/>
                  </a:lnTo>
                  <a:lnTo>
                    <a:pt x="125" y="742"/>
                  </a:lnTo>
                  <a:lnTo>
                    <a:pt x="123" y="743"/>
                  </a:lnTo>
                  <a:lnTo>
                    <a:pt x="122" y="743"/>
                  </a:lnTo>
                  <a:lnTo>
                    <a:pt x="121" y="744"/>
                  </a:lnTo>
                  <a:lnTo>
                    <a:pt x="121" y="746"/>
                  </a:lnTo>
                  <a:lnTo>
                    <a:pt x="113" y="746"/>
                  </a:lnTo>
                  <a:lnTo>
                    <a:pt x="112" y="744"/>
                  </a:lnTo>
                  <a:lnTo>
                    <a:pt x="112" y="742"/>
                  </a:lnTo>
                  <a:lnTo>
                    <a:pt x="110" y="741"/>
                  </a:lnTo>
                  <a:lnTo>
                    <a:pt x="108" y="740"/>
                  </a:lnTo>
                  <a:lnTo>
                    <a:pt x="106" y="740"/>
                  </a:lnTo>
                  <a:lnTo>
                    <a:pt x="104" y="740"/>
                  </a:lnTo>
                  <a:lnTo>
                    <a:pt x="102" y="740"/>
                  </a:lnTo>
                  <a:lnTo>
                    <a:pt x="100" y="741"/>
                  </a:lnTo>
                  <a:lnTo>
                    <a:pt x="98" y="742"/>
                  </a:lnTo>
                  <a:lnTo>
                    <a:pt x="97" y="744"/>
                  </a:lnTo>
                  <a:lnTo>
                    <a:pt x="97" y="746"/>
                  </a:lnTo>
                  <a:lnTo>
                    <a:pt x="0" y="746"/>
                  </a:lnTo>
                  <a:lnTo>
                    <a:pt x="0" y="804"/>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24" name="Freeform 1034"/>
            <p:cNvSpPr>
              <a:spLocks/>
            </p:cNvSpPr>
            <p:nvPr/>
          </p:nvSpPr>
          <p:spPr bwMode="auto">
            <a:xfrm>
              <a:off x="2864" y="2050"/>
              <a:ext cx="12" cy="11"/>
            </a:xfrm>
            <a:custGeom>
              <a:avLst/>
              <a:gdLst>
                <a:gd name="T0" fmla="*/ 12 w 12"/>
                <a:gd name="T1" fmla="*/ 1 h 11"/>
                <a:gd name="T2" fmla="*/ 6 w 12"/>
                <a:gd name="T3" fmla="*/ 11 h 11"/>
                <a:gd name="T4" fmla="*/ 0 w 12"/>
                <a:gd name="T5" fmla="*/ 1 h 11"/>
                <a:gd name="T6" fmla="*/ 3 w 12"/>
                <a:gd name="T7" fmla="*/ 0 h 11"/>
                <a:gd name="T8" fmla="*/ 6 w 12"/>
                <a:gd name="T9" fmla="*/ 0 h 11"/>
                <a:gd name="T10" fmla="*/ 9 w 12"/>
                <a:gd name="T11" fmla="*/ 0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25" name="Freeform 1035"/>
            <p:cNvSpPr>
              <a:spLocks/>
            </p:cNvSpPr>
            <p:nvPr/>
          </p:nvSpPr>
          <p:spPr bwMode="auto">
            <a:xfrm>
              <a:off x="2919" y="2154"/>
              <a:ext cx="1302" cy="280"/>
            </a:xfrm>
            <a:custGeom>
              <a:avLst/>
              <a:gdLst>
                <a:gd name="T0" fmla="*/ 1258 w 1302"/>
                <a:gd name="T1" fmla="*/ 235 h 280"/>
                <a:gd name="T2" fmla="*/ 1251 w 1302"/>
                <a:gd name="T3" fmla="*/ 236 h 280"/>
                <a:gd name="T4" fmla="*/ 1216 w 1302"/>
                <a:gd name="T5" fmla="*/ 234 h 280"/>
                <a:gd name="T6" fmla="*/ 1210 w 1302"/>
                <a:gd name="T7" fmla="*/ 238 h 280"/>
                <a:gd name="T8" fmla="*/ 1187 w 1302"/>
                <a:gd name="T9" fmla="*/ 233 h 280"/>
                <a:gd name="T10" fmla="*/ 1179 w 1302"/>
                <a:gd name="T11" fmla="*/ 236 h 280"/>
                <a:gd name="T12" fmla="*/ 1173 w 1302"/>
                <a:gd name="T13" fmla="*/ 234 h 280"/>
                <a:gd name="T14" fmla="*/ 1167 w 1302"/>
                <a:gd name="T15" fmla="*/ 238 h 280"/>
                <a:gd name="T16" fmla="*/ 1139 w 1302"/>
                <a:gd name="T17" fmla="*/ 232 h 280"/>
                <a:gd name="T18" fmla="*/ 1130 w 1302"/>
                <a:gd name="T19" fmla="*/ 234 h 280"/>
                <a:gd name="T20" fmla="*/ 1126 w 1302"/>
                <a:gd name="T21" fmla="*/ 235 h 280"/>
                <a:gd name="T22" fmla="*/ 1119 w 1302"/>
                <a:gd name="T23" fmla="*/ 236 h 280"/>
                <a:gd name="T24" fmla="*/ 1054 w 1302"/>
                <a:gd name="T25" fmla="*/ 234 h 280"/>
                <a:gd name="T26" fmla="*/ 1048 w 1302"/>
                <a:gd name="T27" fmla="*/ 238 h 280"/>
                <a:gd name="T28" fmla="*/ 878 w 1302"/>
                <a:gd name="T29" fmla="*/ 234 h 280"/>
                <a:gd name="T30" fmla="*/ 864 w 1302"/>
                <a:gd name="T31" fmla="*/ 238 h 280"/>
                <a:gd name="T32" fmla="*/ 858 w 1302"/>
                <a:gd name="T33" fmla="*/ 234 h 280"/>
                <a:gd name="T34" fmla="*/ 851 w 1302"/>
                <a:gd name="T35" fmla="*/ 236 h 280"/>
                <a:gd name="T36" fmla="*/ 842 w 1302"/>
                <a:gd name="T37" fmla="*/ 231 h 280"/>
                <a:gd name="T38" fmla="*/ 835 w 1302"/>
                <a:gd name="T39" fmla="*/ 238 h 280"/>
                <a:gd name="T40" fmla="*/ 822 w 1302"/>
                <a:gd name="T41" fmla="*/ 234 h 280"/>
                <a:gd name="T42" fmla="*/ 812 w 1302"/>
                <a:gd name="T43" fmla="*/ 238 h 280"/>
                <a:gd name="T44" fmla="*/ 806 w 1302"/>
                <a:gd name="T45" fmla="*/ 234 h 280"/>
                <a:gd name="T46" fmla="*/ 789 w 1302"/>
                <a:gd name="T47" fmla="*/ 236 h 280"/>
                <a:gd name="T48" fmla="*/ 782 w 1302"/>
                <a:gd name="T49" fmla="*/ 235 h 280"/>
                <a:gd name="T50" fmla="*/ 758 w 1302"/>
                <a:gd name="T51" fmla="*/ 235 h 280"/>
                <a:gd name="T52" fmla="*/ 751 w 1302"/>
                <a:gd name="T53" fmla="*/ 236 h 280"/>
                <a:gd name="T54" fmla="*/ 736 w 1302"/>
                <a:gd name="T55" fmla="*/ 234 h 280"/>
                <a:gd name="T56" fmla="*/ 730 w 1302"/>
                <a:gd name="T57" fmla="*/ 238 h 280"/>
                <a:gd name="T58" fmla="*/ 687 w 1302"/>
                <a:gd name="T59" fmla="*/ 234 h 280"/>
                <a:gd name="T60" fmla="*/ 677 w 1302"/>
                <a:gd name="T61" fmla="*/ 238 h 280"/>
                <a:gd name="T62" fmla="*/ 670 w 1302"/>
                <a:gd name="T63" fmla="*/ 234 h 280"/>
                <a:gd name="T64" fmla="*/ 663 w 1302"/>
                <a:gd name="T65" fmla="*/ 236 h 280"/>
                <a:gd name="T66" fmla="*/ 656 w 1302"/>
                <a:gd name="T67" fmla="*/ 235 h 280"/>
                <a:gd name="T68" fmla="*/ 625 w 1302"/>
                <a:gd name="T69" fmla="*/ 234 h 280"/>
                <a:gd name="T70" fmla="*/ 614 w 1302"/>
                <a:gd name="T71" fmla="*/ 232 h 280"/>
                <a:gd name="T72" fmla="*/ 585 w 1302"/>
                <a:gd name="T73" fmla="*/ 238 h 280"/>
                <a:gd name="T74" fmla="*/ 579 w 1302"/>
                <a:gd name="T75" fmla="*/ 234 h 280"/>
                <a:gd name="T76" fmla="*/ 570 w 1302"/>
                <a:gd name="T77" fmla="*/ 236 h 280"/>
                <a:gd name="T78" fmla="*/ 563 w 1302"/>
                <a:gd name="T79" fmla="*/ 235 h 280"/>
                <a:gd name="T80" fmla="*/ 540 w 1302"/>
                <a:gd name="T81" fmla="*/ 235 h 280"/>
                <a:gd name="T82" fmla="*/ 533 w 1302"/>
                <a:gd name="T83" fmla="*/ 236 h 280"/>
                <a:gd name="T84" fmla="*/ 287 w 1302"/>
                <a:gd name="T85" fmla="*/ 234 h 280"/>
                <a:gd name="T86" fmla="*/ 281 w 1302"/>
                <a:gd name="T87" fmla="*/ 238 h 280"/>
                <a:gd name="T88" fmla="*/ 265 w 1302"/>
                <a:gd name="T89" fmla="*/ 234 h 280"/>
                <a:gd name="T90" fmla="*/ 217 w 1302"/>
                <a:gd name="T91" fmla="*/ 238 h 280"/>
                <a:gd name="T92" fmla="*/ 211 w 1302"/>
                <a:gd name="T93" fmla="*/ 234 h 280"/>
                <a:gd name="T94" fmla="*/ 205 w 1302"/>
                <a:gd name="T95" fmla="*/ 236 h 280"/>
                <a:gd name="T96" fmla="*/ 198 w 1302"/>
                <a:gd name="T97" fmla="*/ 235 h 280"/>
                <a:gd name="T98" fmla="*/ 143 w 1302"/>
                <a:gd name="T99" fmla="*/ 235 h 280"/>
                <a:gd name="T100" fmla="*/ 136 w 1302"/>
                <a:gd name="T101" fmla="*/ 236 h 280"/>
                <a:gd name="T102" fmla="*/ 113 w 1302"/>
                <a:gd name="T103" fmla="*/ 234 h 280"/>
                <a:gd name="T104" fmla="*/ 107 w 1302"/>
                <a:gd name="T105" fmla="*/ 238 h 280"/>
                <a:gd name="T106" fmla="*/ 86 w 1302"/>
                <a:gd name="T107" fmla="*/ 234 h 280"/>
                <a:gd name="T108" fmla="*/ 75 w 1302"/>
                <a:gd name="T109" fmla="*/ 238 h 280"/>
                <a:gd name="T110" fmla="*/ 69 w 1302"/>
                <a:gd name="T111" fmla="*/ 234 h 280"/>
                <a:gd name="T112" fmla="*/ 63 w 1302"/>
                <a:gd name="T113" fmla="*/ 236 h 280"/>
                <a:gd name="T114" fmla="*/ 56 w 1302"/>
                <a:gd name="T115" fmla="*/ 235 h 280"/>
                <a:gd name="T116" fmla="*/ 50 w 1302"/>
                <a:gd name="T117" fmla="*/ 235 h 280"/>
                <a:gd name="T118" fmla="*/ 42 w 1302"/>
                <a:gd name="T119" fmla="*/ 236 h 28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302"/>
                <a:gd name="T181" fmla="*/ 0 h 280"/>
                <a:gd name="T182" fmla="*/ 1302 w 1302"/>
                <a:gd name="T183" fmla="*/ 280 h 28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302" h="280">
                  <a:moveTo>
                    <a:pt x="1302" y="280"/>
                  </a:moveTo>
                  <a:lnTo>
                    <a:pt x="1302" y="238"/>
                  </a:lnTo>
                  <a:lnTo>
                    <a:pt x="1259" y="238"/>
                  </a:lnTo>
                  <a:lnTo>
                    <a:pt x="1259" y="236"/>
                  </a:lnTo>
                  <a:lnTo>
                    <a:pt x="1258" y="235"/>
                  </a:lnTo>
                  <a:lnTo>
                    <a:pt x="1257" y="234"/>
                  </a:lnTo>
                  <a:lnTo>
                    <a:pt x="1255" y="234"/>
                  </a:lnTo>
                  <a:lnTo>
                    <a:pt x="1253" y="234"/>
                  </a:lnTo>
                  <a:lnTo>
                    <a:pt x="1252" y="235"/>
                  </a:lnTo>
                  <a:lnTo>
                    <a:pt x="1251" y="236"/>
                  </a:lnTo>
                  <a:lnTo>
                    <a:pt x="1250" y="238"/>
                  </a:lnTo>
                  <a:lnTo>
                    <a:pt x="1219" y="238"/>
                  </a:lnTo>
                  <a:lnTo>
                    <a:pt x="1218" y="236"/>
                  </a:lnTo>
                  <a:lnTo>
                    <a:pt x="1217" y="235"/>
                  </a:lnTo>
                  <a:lnTo>
                    <a:pt x="1216" y="234"/>
                  </a:lnTo>
                  <a:lnTo>
                    <a:pt x="1214" y="234"/>
                  </a:lnTo>
                  <a:lnTo>
                    <a:pt x="1213" y="234"/>
                  </a:lnTo>
                  <a:lnTo>
                    <a:pt x="1211" y="235"/>
                  </a:lnTo>
                  <a:lnTo>
                    <a:pt x="1210" y="236"/>
                  </a:lnTo>
                  <a:lnTo>
                    <a:pt x="1210" y="238"/>
                  </a:lnTo>
                  <a:lnTo>
                    <a:pt x="1192" y="238"/>
                  </a:lnTo>
                  <a:lnTo>
                    <a:pt x="1191" y="236"/>
                  </a:lnTo>
                  <a:lnTo>
                    <a:pt x="1191" y="235"/>
                  </a:lnTo>
                  <a:lnTo>
                    <a:pt x="1189" y="233"/>
                  </a:lnTo>
                  <a:lnTo>
                    <a:pt x="1187" y="233"/>
                  </a:lnTo>
                  <a:lnTo>
                    <a:pt x="1185" y="232"/>
                  </a:lnTo>
                  <a:lnTo>
                    <a:pt x="1183" y="233"/>
                  </a:lnTo>
                  <a:lnTo>
                    <a:pt x="1181" y="233"/>
                  </a:lnTo>
                  <a:lnTo>
                    <a:pt x="1180" y="235"/>
                  </a:lnTo>
                  <a:lnTo>
                    <a:pt x="1179" y="236"/>
                  </a:lnTo>
                  <a:lnTo>
                    <a:pt x="1178" y="238"/>
                  </a:lnTo>
                  <a:lnTo>
                    <a:pt x="1176" y="238"/>
                  </a:lnTo>
                  <a:lnTo>
                    <a:pt x="1176" y="236"/>
                  </a:lnTo>
                  <a:lnTo>
                    <a:pt x="1175" y="235"/>
                  </a:lnTo>
                  <a:lnTo>
                    <a:pt x="1173" y="234"/>
                  </a:lnTo>
                  <a:lnTo>
                    <a:pt x="1172" y="234"/>
                  </a:lnTo>
                  <a:lnTo>
                    <a:pt x="1170" y="234"/>
                  </a:lnTo>
                  <a:lnTo>
                    <a:pt x="1168" y="235"/>
                  </a:lnTo>
                  <a:lnTo>
                    <a:pt x="1167" y="236"/>
                  </a:lnTo>
                  <a:lnTo>
                    <a:pt x="1167" y="238"/>
                  </a:lnTo>
                  <a:lnTo>
                    <a:pt x="1144" y="238"/>
                  </a:lnTo>
                  <a:lnTo>
                    <a:pt x="1144" y="236"/>
                  </a:lnTo>
                  <a:lnTo>
                    <a:pt x="1143" y="234"/>
                  </a:lnTo>
                  <a:lnTo>
                    <a:pt x="1141" y="233"/>
                  </a:lnTo>
                  <a:lnTo>
                    <a:pt x="1139" y="232"/>
                  </a:lnTo>
                  <a:lnTo>
                    <a:pt x="1137" y="232"/>
                  </a:lnTo>
                  <a:lnTo>
                    <a:pt x="1135" y="232"/>
                  </a:lnTo>
                  <a:lnTo>
                    <a:pt x="1133" y="232"/>
                  </a:lnTo>
                  <a:lnTo>
                    <a:pt x="1131" y="233"/>
                  </a:lnTo>
                  <a:lnTo>
                    <a:pt x="1130" y="234"/>
                  </a:lnTo>
                  <a:lnTo>
                    <a:pt x="1129" y="236"/>
                  </a:lnTo>
                  <a:lnTo>
                    <a:pt x="1129" y="238"/>
                  </a:lnTo>
                  <a:lnTo>
                    <a:pt x="1128" y="238"/>
                  </a:lnTo>
                  <a:lnTo>
                    <a:pt x="1127" y="236"/>
                  </a:lnTo>
                  <a:lnTo>
                    <a:pt x="1126" y="235"/>
                  </a:lnTo>
                  <a:lnTo>
                    <a:pt x="1125" y="234"/>
                  </a:lnTo>
                  <a:lnTo>
                    <a:pt x="1123" y="234"/>
                  </a:lnTo>
                  <a:lnTo>
                    <a:pt x="1121" y="234"/>
                  </a:lnTo>
                  <a:lnTo>
                    <a:pt x="1120" y="235"/>
                  </a:lnTo>
                  <a:lnTo>
                    <a:pt x="1119" y="236"/>
                  </a:lnTo>
                  <a:lnTo>
                    <a:pt x="1119" y="238"/>
                  </a:lnTo>
                  <a:lnTo>
                    <a:pt x="1057" y="238"/>
                  </a:lnTo>
                  <a:lnTo>
                    <a:pt x="1056" y="236"/>
                  </a:lnTo>
                  <a:lnTo>
                    <a:pt x="1055" y="235"/>
                  </a:lnTo>
                  <a:lnTo>
                    <a:pt x="1054" y="234"/>
                  </a:lnTo>
                  <a:lnTo>
                    <a:pt x="1052" y="234"/>
                  </a:lnTo>
                  <a:lnTo>
                    <a:pt x="1050" y="234"/>
                  </a:lnTo>
                  <a:lnTo>
                    <a:pt x="1049" y="235"/>
                  </a:lnTo>
                  <a:lnTo>
                    <a:pt x="1048" y="236"/>
                  </a:lnTo>
                  <a:lnTo>
                    <a:pt x="1048" y="238"/>
                  </a:lnTo>
                  <a:lnTo>
                    <a:pt x="883" y="238"/>
                  </a:lnTo>
                  <a:lnTo>
                    <a:pt x="882" y="236"/>
                  </a:lnTo>
                  <a:lnTo>
                    <a:pt x="881" y="235"/>
                  </a:lnTo>
                  <a:lnTo>
                    <a:pt x="880" y="234"/>
                  </a:lnTo>
                  <a:lnTo>
                    <a:pt x="878" y="234"/>
                  </a:lnTo>
                  <a:lnTo>
                    <a:pt x="876" y="234"/>
                  </a:lnTo>
                  <a:lnTo>
                    <a:pt x="875" y="235"/>
                  </a:lnTo>
                  <a:lnTo>
                    <a:pt x="874" y="236"/>
                  </a:lnTo>
                  <a:lnTo>
                    <a:pt x="874" y="238"/>
                  </a:lnTo>
                  <a:lnTo>
                    <a:pt x="864" y="238"/>
                  </a:lnTo>
                  <a:lnTo>
                    <a:pt x="864" y="236"/>
                  </a:lnTo>
                  <a:lnTo>
                    <a:pt x="863" y="235"/>
                  </a:lnTo>
                  <a:lnTo>
                    <a:pt x="861" y="234"/>
                  </a:lnTo>
                  <a:lnTo>
                    <a:pt x="860" y="234"/>
                  </a:lnTo>
                  <a:lnTo>
                    <a:pt x="858" y="234"/>
                  </a:lnTo>
                  <a:lnTo>
                    <a:pt x="856" y="235"/>
                  </a:lnTo>
                  <a:lnTo>
                    <a:pt x="856" y="236"/>
                  </a:lnTo>
                  <a:lnTo>
                    <a:pt x="855" y="238"/>
                  </a:lnTo>
                  <a:lnTo>
                    <a:pt x="852" y="238"/>
                  </a:lnTo>
                  <a:lnTo>
                    <a:pt x="851" y="236"/>
                  </a:lnTo>
                  <a:lnTo>
                    <a:pt x="851" y="234"/>
                  </a:lnTo>
                  <a:lnTo>
                    <a:pt x="849" y="233"/>
                  </a:lnTo>
                  <a:lnTo>
                    <a:pt x="847" y="232"/>
                  </a:lnTo>
                  <a:lnTo>
                    <a:pt x="845" y="231"/>
                  </a:lnTo>
                  <a:lnTo>
                    <a:pt x="842" y="231"/>
                  </a:lnTo>
                  <a:lnTo>
                    <a:pt x="840" y="232"/>
                  </a:lnTo>
                  <a:lnTo>
                    <a:pt x="838" y="233"/>
                  </a:lnTo>
                  <a:lnTo>
                    <a:pt x="836" y="234"/>
                  </a:lnTo>
                  <a:lnTo>
                    <a:pt x="835" y="236"/>
                  </a:lnTo>
                  <a:lnTo>
                    <a:pt x="835" y="238"/>
                  </a:lnTo>
                  <a:lnTo>
                    <a:pt x="826" y="238"/>
                  </a:lnTo>
                  <a:lnTo>
                    <a:pt x="826" y="236"/>
                  </a:lnTo>
                  <a:lnTo>
                    <a:pt x="825" y="235"/>
                  </a:lnTo>
                  <a:lnTo>
                    <a:pt x="823" y="234"/>
                  </a:lnTo>
                  <a:lnTo>
                    <a:pt x="822" y="234"/>
                  </a:lnTo>
                  <a:lnTo>
                    <a:pt x="820" y="234"/>
                  </a:lnTo>
                  <a:lnTo>
                    <a:pt x="818" y="235"/>
                  </a:lnTo>
                  <a:lnTo>
                    <a:pt x="817" y="236"/>
                  </a:lnTo>
                  <a:lnTo>
                    <a:pt x="817" y="238"/>
                  </a:lnTo>
                  <a:lnTo>
                    <a:pt x="812" y="238"/>
                  </a:lnTo>
                  <a:lnTo>
                    <a:pt x="811" y="236"/>
                  </a:lnTo>
                  <a:lnTo>
                    <a:pt x="811" y="235"/>
                  </a:lnTo>
                  <a:lnTo>
                    <a:pt x="809" y="234"/>
                  </a:lnTo>
                  <a:lnTo>
                    <a:pt x="807" y="234"/>
                  </a:lnTo>
                  <a:lnTo>
                    <a:pt x="806" y="234"/>
                  </a:lnTo>
                  <a:lnTo>
                    <a:pt x="804" y="235"/>
                  </a:lnTo>
                  <a:lnTo>
                    <a:pt x="803" y="236"/>
                  </a:lnTo>
                  <a:lnTo>
                    <a:pt x="803" y="238"/>
                  </a:lnTo>
                  <a:lnTo>
                    <a:pt x="790" y="238"/>
                  </a:lnTo>
                  <a:lnTo>
                    <a:pt x="789" y="236"/>
                  </a:lnTo>
                  <a:lnTo>
                    <a:pt x="789" y="235"/>
                  </a:lnTo>
                  <a:lnTo>
                    <a:pt x="787" y="234"/>
                  </a:lnTo>
                  <a:lnTo>
                    <a:pt x="785" y="234"/>
                  </a:lnTo>
                  <a:lnTo>
                    <a:pt x="784" y="234"/>
                  </a:lnTo>
                  <a:lnTo>
                    <a:pt x="782" y="235"/>
                  </a:lnTo>
                  <a:lnTo>
                    <a:pt x="781" y="236"/>
                  </a:lnTo>
                  <a:lnTo>
                    <a:pt x="781" y="238"/>
                  </a:lnTo>
                  <a:lnTo>
                    <a:pt x="759" y="238"/>
                  </a:lnTo>
                  <a:lnTo>
                    <a:pt x="759" y="236"/>
                  </a:lnTo>
                  <a:lnTo>
                    <a:pt x="758" y="235"/>
                  </a:lnTo>
                  <a:lnTo>
                    <a:pt x="757" y="234"/>
                  </a:lnTo>
                  <a:lnTo>
                    <a:pt x="755" y="234"/>
                  </a:lnTo>
                  <a:lnTo>
                    <a:pt x="753" y="234"/>
                  </a:lnTo>
                  <a:lnTo>
                    <a:pt x="752" y="235"/>
                  </a:lnTo>
                  <a:lnTo>
                    <a:pt x="751" y="236"/>
                  </a:lnTo>
                  <a:lnTo>
                    <a:pt x="750" y="238"/>
                  </a:lnTo>
                  <a:lnTo>
                    <a:pt x="739" y="238"/>
                  </a:lnTo>
                  <a:lnTo>
                    <a:pt x="739" y="236"/>
                  </a:lnTo>
                  <a:lnTo>
                    <a:pt x="738" y="235"/>
                  </a:lnTo>
                  <a:lnTo>
                    <a:pt x="736" y="234"/>
                  </a:lnTo>
                  <a:lnTo>
                    <a:pt x="735" y="234"/>
                  </a:lnTo>
                  <a:lnTo>
                    <a:pt x="733" y="234"/>
                  </a:lnTo>
                  <a:lnTo>
                    <a:pt x="731" y="235"/>
                  </a:lnTo>
                  <a:lnTo>
                    <a:pt x="731" y="236"/>
                  </a:lnTo>
                  <a:lnTo>
                    <a:pt x="730" y="238"/>
                  </a:lnTo>
                  <a:lnTo>
                    <a:pt x="692" y="238"/>
                  </a:lnTo>
                  <a:lnTo>
                    <a:pt x="691" y="236"/>
                  </a:lnTo>
                  <a:lnTo>
                    <a:pt x="691" y="235"/>
                  </a:lnTo>
                  <a:lnTo>
                    <a:pt x="689" y="234"/>
                  </a:lnTo>
                  <a:lnTo>
                    <a:pt x="687" y="234"/>
                  </a:lnTo>
                  <a:lnTo>
                    <a:pt x="686" y="234"/>
                  </a:lnTo>
                  <a:lnTo>
                    <a:pt x="684" y="235"/>
                  </a:lnTo>
                  <a:lnTo>
                    <a:pt x="683" y="236"/>
                  </a:lnTo>
                  <a:lnTo>
                    <a:pt x="683" y="238"/>
                  </a:lnTo>
                  <a:lnTo>
                    <a:pt x="677" y="238"/>
                  </a:lnTo>
                  <a:lnTo>
                    <a:pt x="676" y="236"/>
                  </a:lnTo>
                  <a:lnTo>
                    <a:pt x="675" y="235"/>
                  </a:lnTo>
                  <a:lnTo>
                    <a:pt x="674" y="234"/>
                  </a:lnTo>
                  <a:lnTo>
                    <a:pt x="672" y="234"/>
                  </a:lnTo>
                  <a:lnTo>
                    <a:pt x="670" y="234"/>
                  </a:lnTo>
                  <a:lnTo>
                    <a:pt x="669" y="235"/>
                  </a:lnTo>
                  <a:lnTo>
                    <a:pt x="668" y="236"/>
                  </a:lnTo>
                  <a:lnTo>
                    <a:pt x="668" y="238"/>
                  </a:lnTo>
                  <a:lnTo>
                    <a:pt x="664" y="238"/>
                  </a:lnTo>
                  <a:lnTo>
                    <a:pt x="663" y="236"/>
                  </a:lnTo>
                  <a:lnTo>
                    <a:pt x="662" y="235"/>
                  </a:lnTo>
                  <a:lnTo>
                    <a:pt x="661" y="234"/>
                  </a:lnTo>
                  <a:lnTo>
                    <a:pt x="659" y="234"/>
                  </a:lnTo>
                  <a:lnTo>
                    <a:pt x="657" y="234"/>
                  </a:lnTo>
                  <a:lnTo>
                    <a:pt x="656" y="235"/>
                  </a:lnTo>
                  <a:lnTo>
                    <a:pt x="655" y="236"/>
                  </a:lnTo>
                  <a:lnTo>
                    <a:pt x="655" y="238"/>
                  </a:lnTo>
                  <a:lnTo>
                    <a:pt x="626" y="238"/>
                  </a:lnTo>
                  <a:lnTo>
                    <a:pt x="626" y="236"/>
                  </a:lnTo>
                  <a:lnTo>
                    <a:pt x="625" y="234"/>
                  </a:lnTo>
                  <a:lnTo>
                    <a:pt x="623" y="233"/>
                  </a:lnTo>
                  <a:lnTo>
                    <a:pt x="621" y="232"/>
                  </a:lnTo>
                  <a:lnTo>
                    <a:pt x="619" y="231"/>
                  </a:lnTo>
                  <a:lnTo>
                    <a:pt x="616" y="231"/>
                  </a:lnTo>
                  <a:lnTo>
                    <a:pt x="614" y="232"/>
                  </a:lnTo>
                  <a:lnTo>
                    <a:pt x="612" y="233"/>
                  </a:lnTo>
                  <a:lnTo>
                    <a:pt x="610" y="234"/>
                  </a:lnTo>
                  <a:lnTo>
                    <a:pt x="609" y="236"/>
                  </a:lnTo>
                  <a:lnTo>
                    <a:pt x="609" y="238"/>
                  </a:lnTo>
                  <a:lnTo>
                    <a:pt x="585" y="238"/>
                  </a:lnTo>
                  <a:lnTo>
                    <a:pt x="585" y="236"/>
                  </a:lnTo>
                  <a:lnTo>
                    <a:pt x="584" y="235"/>
                  </a:lnTo>
                  <a:lnTo>
                    <a:pt x="583" y="234"/>
                  </a:lnTo>
                  <a:lnTo>
                    <a:pt x="581" y="234"/>
                  </a:lnTo>
                  <a:lnTo>
                    <a:pt x="579" y="234"/>
                  </a:lnTo>
                  <a:lnTo>
                    <a:pt x="578" y="235"/>
                  </a:lnTo>
                  <a:lnTo>
                    <a:pt x="577" y="236"/>
                  </a:lnTo>
                  <a:lnTo>
                    <a:pt x="577" y="238"/>
                  </a:lnTo>
                  <a:lnTo>
                    <a:pt x="570" y="238"/>
                  </a:lnTo>
                  <a:lnTo>
                    <a:pt x="570" y="236"/>
                  </a:lnTo>
                  <a:lnTo>
                    <a:pt x="569" y="235"/>
                  </a:lnTo>
                  <a:lnTo>
                    <a:pt x="568" y="234"/>
                  </a:lnTo>
                  <a:lnTo>
                    <a:pt x="566" y="234"/>
                  </a:lnTo>
                  <a:lnTo>
                    <a:pt x="564" y="234"/>
                  </a:lnTo>
                  <a:lnTo>
                    <a:pt x="563" y="235"/>
                  </a:lnTo>
                  <a:lnTo>
                    <a:pt x="562" y="236"/>
                  </a:lnTo>
                  <a:lnTo>
                    <a:pt x="561" y="238"/>
                  </a:lnTo>
                  <a:lnTo>
                    <a:pt x="542" y="238"/>
                  </a:lnTo>
                  <a:lnTo>
                    <a:pt x="541" y="236"/>
                  </a:lnTo>
                  <a:lnTo>
                    <a:pt x="540" y="235"/>
                  </a:lnTo>
                  <a:lnTo>
                    <a:pt x="539" y="234"/>
                  </a:lnTo>
                  <a:lnTo>
                    <a:pt x="537" y="234"/>
                  </a:lnTo>
                  <a:lnTo>
                    <a:pt x="535" y="234"/>
                  </a:lnTo>
                  <a:lnTo>
                    <a:pt x="534" y="235"/>
                  </a:lnTo>
                  <a:lnTo>
                    <a:pt x="533" y="236"/>
                  </a:lnTo>
                  <a:lnTo>
                    <a:pt x="533" y="238"/>
                  </a:lnTo>
                  <a:lnTo>
                    <a:pt x="290" y="238"/>
                  </a:lnTo>
                  <a:lnTo>
                    <a:pt x="289" y="236"/>
                  </a:lnTo>
                  <a:lnTo>
                    <a:pt x="288" y="235"/>
                  </a:lnTo>
                  <a:lnTo>
                    <a:pt x="287" y="234"/>
                  </a:lnTo>
                  <a:lnTo>
                    <a:pt x="285" y="234"/>
                  </a:lnTo>
                  <a:lnTo>
                    <a:pt x="284" y="234"/>
                  </a:lnTo>
                  <a:lnTo>
                    <a:pt x="282" y="235"/>
                  </a:lnTo>
                  <a:lnTo>
                    <a:pt x="281" y="236"/>
                  </a:lnTo>
                  <a:lnTo>
                    <a:pt x="281" y="238"/>
                  </a:lnTo>
                  <a:lnTo>
                    <a:pt x="269" y="238"/>
                  </a:lnTo>
                  <a:lnTo>
                    <a:pt x="269" y="236"/>
                  </a:lnTo>
                  <a:lnTo>
                    <a:pt x="268" y="235"/>
                  </a:lnTo>
                  <a:lnTo>
                    <a:pt x="266" y="234"/>
                  </a:lnTo>
                  <a:lnTo>
                    <a:pt x="265" y="234"/>
                  </a:lnTo>
                  <a:lnTo>
                    <a:pt x="263" y="234"/>
                  </a:lnTo>
                  <a:lnTo>
                    <a:pt x="262" y="235"/>
                  </a:lnTo>
                  <a:lnTo>
                    <a:pt x="261" y="236"/>
                  </a:lnTo>
                  <a:lnTo>
                    <a:pt x="260" y="238"/>
                  </a:lnTo>
                  <a:lnTo>
                    <a:pt x="217" y="238"/>
                  </a:lnTo>
                  <a:lnTo>
                    <a:pt x="217" y="236"/>
                  </a:lnTo>
                  <a:lnTo>
                    <a:pt x="216" y="235"/>
                  </a:lnTo>
                  <a:lnTo>
                    <a:pt x="215" y="234"/>
                  </a:lnTo>
                  <a:lnTo>
                    <a:pt x="213" y="234"/>
                  </a:lnTo>
                  <a:lnTo>
                    <a:pt x="211" y="234"/>
                  </a:lnTo>
                  <a:lnTo>
                    <a:pt x="210" y="235"/>
                  </a:lnTo>
                  <a:lnTo>
                    <a:pt x="209" y="236"/>
                  </a:lnTo>
                  <a:lnTo>
                    <a:pt x="208" y="238"/>
                  </a:lnTo>
                  <a:lnTo>
                    <a:pt x="206" y="238"/>
                  </a:lnTo>
                  <a:lnTo>
                    <a:pt x="205" y="236"/>
                  </a:lnTo>
                  <a:lnTo>
                    <a:pt x="204" y="235"/>
                  </a:lnTo>
                  <a:lnTo>
                    <a:pt x="203" y="234"/>
                  </a:lnTo>
                  <a:lnTo>
                    <a:pt x="201" y="234"/>
                  </a:lnTo>
                  <a:lnTo>
                    <a:pt x="199" y="234"/>
                  </a:lnTo>
                  <a:lnTo>
                    <a:pt x="198" y="235"/>
                  </a:lnTo>
                  <a:lnTo>
                    <a:pt x="197" y="236"/>
                  </a:lnTo>
                  <a:lnTo>
                    <a:pt x="197" y="238"/>
                  </a:lnTo>
                  <a:lnTo>
                    <a:pt x="145" y="238"/>
                  </a:lnTo>
                  <a:lnTo>
                    <a:pt x="144" y="236"/>
                  </a:lnTo>
                  <a:lnTo>
                    <a:pt x="143" y="235"/>
                  </a:lnTo>
                  <a:lnTo>
                    <a:pt x="142" y="234"/>
                  </a:lnTo>
                  <a:lnTo>
                    <a:pt x="140" y="234"/>
                  </a:lnTo>
                  <a:lnTo>
                    <a:pt x="139" y="234"/>
                  </a:lnTo>
                  <a:lnTo>
                    <a:pt x="137" y="235"/>
                  </a:lnTo>
                  <a:lnTo>
                    <a:pt x="136" y="236"/>
                  </a:lnTo>
                  <a:lnTo>
                    <a:pt x="136" y="238"/>
                  </a:lnTo>
                  <a:lnTo>
                    <a:pt x="116" y="238"/>
                  </a:lnTo>
                  <a:lnTo>
                    <a:pt x="116" y="236"/>
                  </a:lnTo>
                  <a:lnTo>
                    <a:pt x="115" y="235"/>
                  </a:lnTo>
                  <a:lnTo>
                    <a:pt x="113" y="234"/>
                  </a:lnTo>
                  <a:lnTo>
                    <a:pt x="112" y="234"/>
                  </a:lnTo>
                  <a:lnTo>
                    <a:pt x="110" y="234"/>
                  </a:lnTo>
                  <a:lnTo>
                    <a:pt x="108" y="235"/>
                  </a:lnTo>
                  <a:lnTo>
                    <a:pt x="107" y="236"/>
                  </a:lnTo>
                  <a:lnTo>
                    <a:pt x="107" y="238"/>
                  </a:lnTo>
                  <a:lnTo>
                    <a:pt x="91" y="238"/>
                  </a:lnTo>
                  <a:lnTo>
                    <a:pt x="90" y="236"/>
                  </a:lnTo>
                  <a:lnTo>
                    <a:pt x="89" y="235"/>
                  </a:lnTo>
                  <a:lnTo>
                    <a:pt x="88" y="234"/>
                  </a:lnTo>
                  <a:lnTo>
                    <a:pt x="86" y="234"/>
                  </a:lnTo>
                  <a:lnTo>
                    <a:pt x="84" y="234"/>
                  </a:lnTo>
                  <a:lnTo>
                    <a:pt x="83" y="235"/>
                  </a:lnTo>
                  <a:lnTo>
                    <a:pt x="82" y="236"/>
                  </a:lnTo>
                  <a:lnTo>
                    <a:pt x="82" y="238"/>
                  </a:lnTo>
                  <a:lnTo>
                    <a:pt x="75" y="238"/>
                  </a:lnTo>
                  <a:lnTo>
                    <a:pt x="75" y="236"/>
                  </a:lnTo>
                  <a:lnTo>
                    <a:pt x="74" y="235"/>
                  </a:lnTo>
                  <a:lnTo>
                    <a:pt x="73" y="234"/>
                  </a:lnTo>
                  <a:lnTo>
                    <a:pt x="71" y="234"/>
                  </a:lnTo>
                  <a:lnTo>
                    <a:pt x="69" y="234"/>
                  </a:lnTo>
                  <a:lnTo>
                    <a:pt x="68" y="235"/>
                  </a:lnTo>
                  <a:lnTo>
                    <a:pt x="67" y="236"/>
                  </a:lnTo>
                  <a:lnTo>
                    <a:pt x="66" y="238"/>
                  </a:lnTo>
                  <a:lnTo>
                    <a:pt x="64" y="238"/>
                  </a:lnTo>
                  <a:lnTo>
                    <a:pt x="63" y="236"/>
                  </a:lnTo>
                  <a:lnTo>
                    <a:pt x="62" y="235"/>
                  </a:lnTo>
                  <a:lnTo>
                    <a:pt x="61" y="234"/>
                  </a:lnTo>
                  <a:lnTo>
                    <a:pt x="59" y="234"/>
                  </a:lnTo>
                  <a:lnTo>
                    <a:pt x="57" y="234"/>
                  </a:lnTo>
                  <a:lnTo>
                    <a:pt x="56" y="235"/>
                  </a:lnTo>
                  <a:lnTo>
                    <a:pt x="55" y="236"/>
                  </a:lnTo>
                  <a:lnTo>
                    <a:pt x="55" y="238"/>
                  </a:lnTo>
                  <a:lnTo>
                    <a:pt x="51" y="238"/>
                  </a:lnTo>
                  <a:lnTo>
                    <a:pt x="51" y="236"/>
                  </a:lnTo>
                  <a:lnTo>
                    <a:pt x="50" y="235"/>
                  </a:lnTo>
                  <a:lnTo>
                    <a:pt x="48" y="234"/>
                  </a:lnTo>
                  <a:lnTo>
                    <a:pt x="46" y="234"/>
                  </a:lnTo>
                  <a:lnTo>
                    <a:pt x="45" y="234"/>
                  </a:lnTo>
                  <a:lnTo>
                    <a:pt x="43" y="235"/>
                  </a:lnTo>
                  <a:lnTo>
                    <a:pt x="42" y="236"/>
                  </a:lnTo>
                  <a:lnTo>
                    <a:pt x="42" y="238"/>
                  </a:lnTo>
                  <a:lnTo>
                    <a:pt x="0" y="238"/>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26" name="Freeform 1036"/>
            <p:cNvSpPr>
              <a:spLocks/>
            </p:cNvSpPr>
            <p:nvPr/>
          </p:nvSpPr>
          <p:spPr bwMode="auto">
            <a:xfrm>
              <a:off x="4215" y="2433"/>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27" name="Freeform 1037"/>
            <p:cNvSpPr>
              <a:spLocks/>
            </p:cNvSpPr>
            <p:nvPr/>
          </p:nvSpPr>
          <p:spPr bwMode="auto">
            <a:xfrm>
              <a:off x="3987" y="2254"/>
              <a:ext cx="742" cy="125"/>
            </a:xfrm>
            <a:custGeom>
              <a:avLst/>
              <a:gdLst>
                <a:gd name="T0" fmla="*/ 51 w 742"/>
                <a:gd name="T1" fmla="*/ 125 h 125"/>
                <a:gd name="T2" fmla="*/ 53 w 742"/>
                <a:gd name="T3" fmla="*/ 121 h 125"/>
                <a:gd name="T4" fmla="*/ 58 w 742"/>
                <a:gd name="T5" fmla="*/ 122 h 125"/>
                <a:gd name="T6" fmla="*/ 61 w 742"/>
                <a:gd name="T7" fmla="*/ 125 h 125"/>
                <a:gd name="T8" fmla="*/ 63 w 742"/>
                <a:gd name="T9" fmla="*/ 120 h 125"/>
                <a:gd name="T10" fmla="*/ 69 w 742"/>
                <a:gd name="T11" fmla="*/ 119 h 125"/>
                <a:gd name="T12" fmla="*/ 75 w 742"/>
                <a:gd name="T13" fmla="*/ 122 h 125"/>
                <a:gd name="T14" fmla="*/ 99 w 742"/>
                <a:gd name="T15" fmla="*/ 125 h 125"/>
                <a:gd name="T16" fmla="*/ 102 w 742"/>
                <a:gd name="T17" fmla="*/ 121 h 125"/>
                <a:gd name="T18" fmla="*/ 107 w 742"/>
                <a:gd name="T19" fmla="*/ 122 h 125"/>
                <a:gd name="T20" fmla="*/ 110 w 742"/>
                <a:gd name="T21" fmla="*/ 125 h 125"/>
                <a:gd name="T22" fmla="*/ 113 w 742"/>
                <a:gd name="T23" fmla="*/ 120 h 125"/>
                <a:gd name="T24" fmla="*/ 119 w 742"/>
                <a:gd name="T25" fmla="*/ 120 h 125"/>
                <a:gd name="T26" fmla="*/ 123 w 742"/>
                <a:gd name="T27" fmla="*/ 123 h 125"/>
                <a:gd name="T28" fmla="*/ 142 w 742"/>
                <a:gd name="T29" fmla="*/ 123 h 125"/>
                <a:gd name="T30" fmla="*/ 146 w 742"/>
                <a:gd name="T31" fmla="*/ 121 h 125"/>
                <a:gd name="T32" fmla="*/ 150 w 742"/>
                <a:gd name="T33" fmla="*/ 123 h 125"/>
                <a:gd name="T34" fmla="*/ 183 w 742"/>
                <a:gd name="T35" fmla="*/ 123 h 125"/>
                <a:gd name="T36" fmla="*/ 187 w 742"/>
                <a:gd name="T37" fmla="*/ 121 h 125"/>
                <a:gd name="T38" fmla="*/ 191 w 742"/>
                <a:gd name="T39" fmla="*/ 123 h 125"/>
                <a:gd name="T40" fmla="*/ 324 w 742"/>
                <a:gd name="T41" fmla="*/ 123 h 125"/>
                <a:gd name="T42" fmla="*/ 328 w 742"/>
                <a:gd name="T43" fmla="*/ 121 h 125"/>
                <a:gd name="T44" fmla="*/ 332 w 742"/>
                <a:gd name="T45" fmla="*/ 123 h 125"/>
                <a:gd name="T46" fmla="*/ 435 w 742"/>
                <a:gd name="T47" fmla="*/ 123 h 125"/>
                <a:gd name="T48" fmla="*/ 439 w 742"/>
                <a:gd name="T49" fmla="*/ 121 h 125"/>
                <a:gd name="T50" fmla="*/ 443 w 742"/>
                <a:gd name="T51" fmla="*/ 123 h 125"/>
                <a:gd name="T52" fmla="*/ 470 w 742"/>
                <a:gd name="T53" fmla="*/ 3 h 125"/>
                <a:gd name="T54" fmla="*/ 515 w 742"/>
                <a:gd name="T55" fmla="*/ 1 h 125"/>
                <a:gd name="T56" fmla="*/ 520 w 742"/>
                <a:gd name="T57" fmla="*/ 0 h 125"/>
                <a:gd name="T58" fmla="*/ 522 w 742"/>
                <a:gd name="T59" fmla="*/ 3 h 125"/>
                <a:gd name="T60" fmla="*/ 537 w 742"/>
                <a:gd name="T61" fmla="*/ 1 h 125"/>
                <a:gd name="T62" fmla="*/ 541 w 742"/>
                <a:gd name="T63" fmla="*/ 0 h 125"/>
                <a:gd name="T64" fmla="*/ 544 w 742"/>
                <a:gd name="T65" fmla="*/ 3 h 125"/>
                <a:gd name="T66" fmla="*/ 555 w 742"/>
                <a:gd name="T67" fmla="*/ 1 h 125"/>
                <a:gd name="T68" fmla="*/ 560 w 742"/>
                <a:gd name="T69" fmla="*/ 0 h 125"/>
                <a:gd name="T70" fmla="*/ 563 w 742"/>
                <a:gd name="T71" fmla="*/ 3 h 125"/>
                <a:gd name="T72" fmla="*/ 569 w 742"/>
                <a:gd name="T73" fmla="*/ 1 h 125"/>
                <a:gd name="T74" fmla="*/ 573 w 742"/>
                <a:gd name="T75" fmla="*/ 0 h 125"/>
                <a:gd name="T76" fmla="*/ 576 w 742"/>
                <a:gd name="T77" fmla="*/ 3 h 125"/>
                <a:gd name="T78" fmla="*/ 596 w 742"/>
                <a:gd name="T79" fmla="*/ 1 h 125"/>
                <a:gd name="T80" fmla="*/ 600 w 742"/>
                <a:gd name="T81" fmla="*/ 0 h 125"/>
                <a:gd name="T82" fmla="*/ 603 w 742"/>
                <a:gd name="T83" fmla="*/ 3 h 125"/>
                <a:gd name="T84" fmla="*/ 623 w 742"/>
                <a:gd name="T85" fmla="*/ 1 h 125"/>
                <a:gd name="T86" fmla="*/ 628 w 742"/>
                <a:gd name="T87" fmla="*/ 0 h 125"/>
                <a:gd name="T88" fmla="*/ 631 w 742"/>
                <a:gd name="T89" fmla="*/ 3 h 125"/>
                <a:gd name="T90" fmla="*/ 650 w 742"/>
                <a:gd name="T91" fmla="*/ 1 h 125"/>
                <a:gd name="T92" fmla="*/ 655 w 742"/>
                <a:gd name="T93" fmla="*/ 0 h 125"/>
                <a:gd name="T94" fmla="*/ 658 w 742"/>
                <a:gd name="T95" fmla="*/ 3 h 125"/>
                <a:gd name="T96" fmla="*/ 665 w 742"/>
                <a:gd name="T97" fmla="*/ 1 h 125"/>
                <a:gd name="T98" fmla="*/ 670 w 742"/>
                <a:gd name="T99" fmla="*/ 0 h 125"/>
                <a:gd name="T100" fmla="*/ 672 w 742"/>
                <a:gd name="T101" fmla="*/ 3 h 12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42"/>
                <a:gd name="T154" fmla="*/ 0 h 125"/>
                <a:gd name="T155" fmla="*/ 742 w 742"/>
                <a:gd name="T156" fmla="*/ 125 h 12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42" h="125">
                  <a:moveTo>
                    <a:pt x="0" y="113"/>
                  </a:moveTo>
                  <a:lnTo>
                    <a:pt x="0" y="125"/>
                  </a:lnTo>
                  <a:lnTo>
                    <a:pt x="51" y="125"/>
                  </a:lnTo>
                  <a:lnTo>
                    <a:pt x="51" y="123"/>
                  </a:lnTo>
                  <a:lnTo>
                    <a:pt x="52" y="122"/>
                  </a:lnTo>
                  <a:lnTo>
                    <a:pt x="53" y="121"/>
                  </a:lnTo>
                  <a:lnTo>
                    <a:pt x="55" y="121"/>
                  </a:lnTo>
                  <a:lnTo>
                    <a:pt x="57" y="121"/>
                  </a:lnTo>
                  <a:lnTo>
                    <a:pt x="58" y="122"/>
                  </a:lnTo>
                  <a:lnTo>
                    <a:pt x="59" y="123"/>
                  </a:lnTo>
                  <a:lnTo>
                    <a:pt x="60" y="125"/>
                  </a:lnTo>
                  <a:lnTo>
                    <a:pt x="61" y="125"/>
                  </a:lnTo>
                  <a:lnTo>
                    <a:pt x="61" y="123"/>
                  </a:lnTo>
                  <a:lnTo>
                    <a:pt x="62" y="122"/>
                  </a:lnTo>
                  <a:lnTo>
                    <a:pt x="63" y="120"/>
                  </a:lnTo>
                  <a:lnTo>
                    <a:pt x="65" y="119"/>
                  </a:lnTo>
                  <a:lnTo>
                    <a:pt x="67" y="119"/>
                  </a:lnTo>
                  <a:lnTo>
                    <a:pt x="69" y="119"/>
                  </a:lnTo>
                  <a:lnTo>
                    <a:pt x="71" y="119"/>
                  </a:lnTo>
                  <a:lnTo>
                    <a:pt x="73" y="120"/>
                  </a:lnTo>
                  <a:lnTo>
                    <a:pt x="75" y="122"/>
                  </a:lnTo>
                  <a:lnTo>
                    <a:pt x="76" y="123"/>
                  </a:lnTo>
                  <a:lnTo>
                    <a:pt x="76" y="125"/>
                  </a:lnTo>
                  <a:lnTo>
                    <a:pt x="99" y="125"/>
                  </a:lnTo>
                  <a:lnTo>
                    <a:pt x="99" y="123"/>
                  </a:lnTo>
                  <a:lnTo>
                    <a:pt x="100" y="122"/>
                  </a:lnTo>
                  <a:lnTo>
                    <a:pt x="102" y="121"/>
                  </a:lnTo>
                  <a:lnTo>
                    <a:pt x="104" y="121"/>
                  </a:lnTo>
                  <a:lnTo>
                    <a:pt x="105" y="121"/>
                  </a:lnTo>
                  <a:lnTo>
                    <a:pt x="107" y="122"/>
                  </a:lnTo>
                  <a:lnTo>
                    <a:pt x="108" y="123"/>
                  </a:lnTo>
                  <a:lnTo>
                    <a:pt x="108" y="125"/>
                  </a:lnTo>
                  <a:lnTo>
                    <a:pt x="110" y="125"/>
                  </a:lnTo>
                  <a:lnTo>
                    <a:pt x="111" y="123"/>
                  </a:lnTo>
                  <a:lnTo>
                    <a:pt x="112" y="122"/>
                  </a:lnTo>
                  <a:lnTo>
                    <a:pt x="113" y="120"/>
                  </a:lnTo>
                  <a:lnTo>
                    <a:pt x="115" y="120"/>
                  </a:lnTo>
                  <a:lnTo>
                    <a:pt x="117" y="119"/>
                  </a:lnTo>
                  <a:lnTo>
                    <a:pt x="119" y="120"/>
                  </a:lnTo>
                  <a:lnTo>
                    <a:pt x="121" y="120"/>
                  </a:lnTo>
                  <a:lnTo>
                    <a:pt x="123" y="122"/>
                  </a:lnTo>
                  <a:lnTo>
                    <a:pt x="123" y="123"/>
                  </a:lnTo>
                  <a:lnTo>
                    <a:pt x="124" y="125"/>
                  </a:lnTo>
                  <a:lnTo>
                    <a:pt x="142" y="125"/>
                  </a:lnTo>
                  <a:lnTo>
                    <a:pt x="142" y="123"/>
                  </a:lnTo>
                  <a:lnTo>
                    <a:pt x="143" y="122"/>
                  </a:lnTo>
                  <a:lnTo>
                    <a:pt x="145" y="121"/>
                  </a:lnTo>
                  <a:lnTo>
                    <a:pt x="146" y="121"/>
                  </a:lnTo>
                  <a:lnTo>
                    <a:pt x="148" y="121"/>
                  </a:lnTo>
                  <a:lnTo>
                    <a:pt x="149" y="122"/>
                  </a:lnTo>
                  <a:lnTo>
                    <a:pt x="150" y="123"/>
                  </a:lnTo>
                  <a:lnTo>
                    <a:pt x="151" y="125"/>
                  </a:lnTo>
                  <a:lnTo>
                    <a:pt x="182" y="125"/>
                  </a:lnTo>
                  <a:lnTo>
                    <a:pt x="183" y="123"/>
                  </a:lnTo>
                  <a:lnTo>
                    <a:pt x="184" y="122"/>
                  </a:lnTo>
                  <a:lnTo>
                    <a:pt x="185" y="121"/>
                  </a:lnTo>
                  <a:lnTo>
                    <a:pt x="187" y="121"/>
                  </a:lnTo>
                  <a:lnTo>
                    <a:pt x="189" y="121"/>
                  </a:lnTo>
                  <a:lnTo>
                    <a:pt x="190" y="122"/>
                  </a:lnTo>
                  <a:lnTo>
                    <a:pt x="191" y="123"/>
                  </a:lnTo>
                  <a:lnTo>
                    <a:pt x="191" y="125"/>
                  </a:lnTo>
                  <a:lnTo>
                    <a:pt x="324" y="125"/>
                  </a:lnTo>
                  <a:lnTo>
                    <a:pt x="324" y="123"/>
                  </a:lnTo>
                  <a:lnTo>
                    <a:pt x="325" y="122"/>
                  </a:lnTo>
                  <a:lnTo>
                    <a:pt x="326" y="121"/>
                  </a:lnTo>
                  <a:lnTo>
                    <a:pt x="328" y="121"/>
                  </a:lnTo>
                  <a:lnTo>
                    <a:pt x="330" y="121"/>
                  </a:lnTo>
                  <a:lnTo>
                    <a:pt x="331" y="122"/>
                  </a:lnTo>
                  <a:lnTo>
                    <a:pt x="332" y="123"/>
                  </a:lnTo>
                  <a:lnTo>
                    <a:pt x="333" y="125"/>
                  </a:lnTo>
                  <a:lnTo>
                    <a:pt x="435" y="125"/>
                  </a:lnTo>
                  <a:lnTo>
                    <a:pt x="435" y="123"/>
                  </a:lnTo>
                  <a:lnTo>
                    <a:pt x="436" y="122"/>
                  </a:lnTo>
                  <a:lnTo>
                    <a:pt x="438" y="121"/>
                  </a:lnTo>
                  <a:lnTo>
                    <a:pt x="439" y="121"/>
                  </a:lnTo>
                  <a:lnTo>
                    <a:pt x="441" y="121"/>
                  </a:lnTo>
                  <a:lnTo>
                    <a:pt x="442" y="122"/>
                  </a:lnTo>
                  <a:lnTo>
                    <a:pt x="443" y="123"/>
                  </a:lnTo>
                  <a:lnTo>
                    <a:pt x="444" y="125"/>
                  </a:lnTo>
                  <a:lnTo>
                    <a:pt x="470" y="125"/>
                  </a:lnTo>
                  <a:lnTo>
                    <a:pt x="470" y="3"/>
                  </a:lnTo>
                  <a:lnTo>
                    <a:pt x="513" y="3"/>
                  </a:lnTo>
                  <a:lnTo>
                    <a:pt x="514" y="2"/>
                  </a:lnTo>
                  <a:lnTo>
                    <a:pt x="515" y="1"/>
                  </a:lnTo>
                  <a:lnTo>
                    <a:pt x="516" y="0"/>
                  </a:lnTo>
                  <a:lnTo>
                    <a:pt x="518" y="0"/>
                  </a:lnTo>
                  <a:lnTo>
                    <a:pt x="520" y="0"/>
                  </a:lnTo>
                  <a:lnTo>
                    <a:pt x="521" y="1"/>
                  </a:lnTo>
                  <a:lnTo>
                    <a:pt x="522" y="2"/>
                  </a:lnTo>
                  <a:lnTo>
                    <a:pt x="522" y="3"/>
                  </a:lnTo>
                  <a:lnTo>
                    <a:pt x="535" y="3"/>
                  </a:lnTo>
                  <a:lnTo>
                    <a:pt x="536" y="2"/>
                  </a:lnTo>
                  <a:lnTo>
                    <a:pt x="537" y="1"/>
                  </a:lnTo>
                  <a:lnTo>
                    <a:pt x="538" y="0"/>
                  </a:lnTo>
                  <a:lnTo>
                    <a:pt x="540" y="0"/>
                  </a:lnTo>
                  <a:lnTo>
                    <a:pt x="541" y="0"/>
                  </a:lnTo>
                  <a:lnTo>
                    <a:pt x="543" y="1"/>
                  </a:lnTo>
                  <a:lnTo>
                    <a:pt x="544" y="2"/>
                  </a:lnTo>
                  <a:lnTo>
                    <a:pt x="544" y="3"/>
                  </a:lnTo>
                  <a:lnTo>
                    <a:pt x="554" y="3"/>
                  </a:lnTo>
                  <a:lnTo>
                    <a:pt x="554" y="2"/>
                  </a:lnTo>
                  <a:lnTo>
                    <a:pt x="555" y="1"/>
                  </a:lnTo>
                  <a:lnTo>
                    <a:pt x="557" y="0"/>
                  </a:lnTo>
                  <a:lnTo>
                    <a:pt x="558" y="0"/>
                  </a:lnTo>
                  <a:lnTo>
                    <a:pt x="560" y="0"/>
                  </a:lnTo>
                  <a:lnTo>
                    <a:pt x="561" y="1"/>
                  </a:lnTo>
                  <a:lnTo>
                    <a:pt x="562" y="2"/>
                  </a:lnTo>
                  <a:lnTo>
                    <a:pt x="563" y="3"/>
                  </a:lnTo>
                  <a:lnTo>
                    <a:pt x="567" y="3"/>
                  </a:lnTo>
                  <a:lnTo>
                    <a:pt x="568" y="2"/>
                  </a:lnTo>
                  <a:lnTo>
                    <a:pt x="569" y="1"/>
                  </a:lnTo>
                  <a:lnTo>
                    <a:pt x="570" y="0"/>
                  </a:lnTo>
                  <a:lnTo>
                    <a:pt x="572" y="0"/>
                  </a:lnTo>
                  <a:lnTo>
                    <a:pt x="573" y="0"/>
                  </a:lnTo>
                  <a:lnTo>
                    <a:pt x="575" y="1"/>
                  </a:lnTo>
                  <a:lnTo>
                    <a:pt x="576" y="2"/>
                  </a:lnTo>
                  <a:lnTo>
                    <a:pt x="576" y="3"/>
                  </a:lnTo>
                  <a:lnTo>
                    <a:pt x="594" y="3"/>
                  </a:lnTo>
                  <a:lnTo>
                    <a:pt x="595" y="2"/>
                  </a:lnTo>
                  <a:lnTo>
                    <a:pt x="596" y="1"/>
                  </a:lnTo>
                  <a:lnTo>
                    <a:pt x="597" y="0"/>
                  </a:lnTo>
                  <a:lnTo>
                    <a:pt x="599" y="0"/>
                  </a:lnTo>
                  <a:lnTo>
                    <a:pt x="600" y="0"/>
                  </a:lnTo>
                  <a:lnTo>
                    <a:pt x="602" y="1"/>
                  </a:lnTo>
                  <a:lnTo>
                    <a:pt x="603" y="2"/>
                  </a:lnTo>
                  <a:lnTo>
                    <a:pt x="603" y="3"/>
                  </a:lnTo>
                  <a:lnTo>
                    <a:pt x="622" y="3"/>
                  </a:lnTo>
                  <a:lnTo>
                    <a:pt x="622" y="2"/>
                  </a:lnTo>
                  <a:lnTo>
                    <a:pt x="623" y="1"/>
                  </a:lnTo>
                  <a:lnTo>
                    <a:pt x="625" y="0"/>
                  </a:lnTo>
                  <a:lnTo>
                    <a:pt x="626" y="0"/>
                  </a:lnTo>
                  <a:lnTo>
                    <a:pt x="628" y="0"/>
                  </a:lnTo>
                  <a:lnTo>
                    <a:pt x="630" y="1"/>
                  </a:lnTo>
                  <a:lnTo>
                    <a:pt x="631" y="2"/>
                  </a:lnTo>
                  <a:lnTo>
                    <a:pt x="631" y="3"/>
                  </a:lnTo>
                  <a:lnTo>
                    <a:pt x="649" y="3"/>
                  </a:lnTo>
                  <a:lnTo>
                    <a:pt x="649" y="2"/>
                  </a:lnTo>
                  <a:lnTo>
                    <a:pt x="650" y="1"/>
                  </a:lnTo>
                  <a:lnTo>
                    <a:pt x="652" y="0"/>
                  </a:lnTo>
                  <a:lnTo>
                    <a:pt x="654" y="0"/>
                  </a:lnTo>
                  <a:lnTo>
                    <a:pt x="655" y="0"/>
                  </a:lnTo>
                  <a:lnTo>
                    <a:pt x="657" y="1"/>
                  </a:lnTo>
                  <a:lnTo>
                    <a:pt x="658" y="2"/>
                  </a:lnTo>
                  <a:lnTo>
                    <a:pt x="658" y="3"/>
                  </a:lnTo>
                  <a:lnTo>
                    <a:pt x="663" y="3"/>
                  </a:lnTo>
                  <a:lnTo>
                    <a:pt x="664" y="2"/>
                  </a:lnTo>
                  <a:lnTo>
                    <a:pt x="665" y="1"/>
                  </a:lnTo>
                  <a:lnTo>
                    <a:pt x="666" y="0"/>
                  </a:lnTo>
                  <a:lnTo>
                    <a:pt x="668" y="0"/>
                  </a:lnTo>
                  <a:lnTo>
                    <a:pt x="670" y="0"/>
                  </a:lnTo>
                  <a:lnTo>
                    <a:pt x="671" y="1"/>
                  </a:lnTo>
                  <a:lnTo>
                    <a:pt x="672" y="2"/>
                  </a:lnTo>
                  <a:lnTo>
                    <a:pt x="672" y="3"/>
                  </a:lnTo>
                  <a:lnTo>
                    <a:pt x="742" y="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28" name="Freeform 1038"/>
            <p:cNvSpPr>
              <a:spLocks/>
            </p:cNvSpPr>
            <p:nvPr/>
          </p:nvSpPr>
          <p:spPr bwMode="auto">
            <a:xfrm>
              <a:off x="4728" y="2253"/>
              <a:ext cx="13" cy="9"/>
            </a:xfrm>
            <a:custGeom>
              <a:avLst/>
              <a:gdLst>
                <a:gd name="T0" fmla="*/ 1 w 13"/>
                <a:gd name="T1" fmla="*/ 0 h 9"/>
                <a:gd name="T2" fmla="*/ 13 w 13"/>
                <a:gd name="T3" fmla="*/ 4 h 9"/>
                <a:gd name="T4" fmla="*/ 1 w 13"/>
                <a:gd name="T5" fmla="*/ 9 h 9"/>
                <a:gd name="T6" fmla="*/ 0 w 13"/>
                <a:gd name="T7" fmla="*/ 7 h 9"/>
                <a:gd name="T8" fmla="*/ 0 w 13"/>
                <a:gd name="T9" fmla="*/ 4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4"/>
                  </a:lnTo>
                  <a:lnTo>
                    <a:pt x="1" y="9"/>
                  </a:lnTo>
                  <a:lnTo>
                    <a:pt x="0" y="7"/>
                  </a:lnTo>
                  <a:lnTo>
                    <a:pt x="0" y="4"/>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29" name="Freeform 1039"/>
            <p:cNvSpPr>
              <a:spLocks/>
            </p:cNvSpPr>
            <p:nvPr/>
          </p:nvSpPr>
          <p:spPr bwMode="auto">
            <a:xfrm>
              <a:off x="2809" y="1397"/>
              <a:ext cx="227" cy="664"/>
            </a:xfrm>
            <a:custGeom>
              <a:avLst/>
              <a:gdLst>
                <a:gd name="T0" fmla="*/ 0 w 227"/>
                <a:gd name="T1" fmla="*/ 664 h 664"/>
                <a:gd name="T2" fmla="*/ 0 w 227"/>
                <a:gd name="T3" fmla="*/ 636 h 664"/>
                <a:gd name="T4" fmla="*/ 30 w 227"/>
                <a:gd name="T5" fmla="*/ 636 h 664"/>
                <a:gd name="T6" fmla="*/ 30 w 227"/>
                <a:gd name="T7" fmla="*/ 635 h 664"/>
                <a:gd name="T8" fmla="*/ 31 w 227"/>
                <a:gd name="T9" fmla="*/ 634 h 664"/>
                <a:gd name="T10" fmla="*/ 32 w 227"/>
                <a:gd name="T11" fmla="*/ 633 h 664"/>
                <a:gd name="T12" fmla="*/ 34 w 227"/>
                <a:gd name="T13" fmla="*/ 633 h 664"/>
                <a:gd name="T14" fmla="*/ 36 w 227"/>
                <a:gd name="T15" fmla="*/ 633 h 664"/>
                <a:gd name="T16" fmla="*/ 37 w 227"/>
                <a:gd name="T17" fmla="*/ 634 h 664"/>
                <a:gd name="T18" fmla="*/ 38 w 227"/>
                <a:gd name="T19" fmla="*/ 635 h 664"/>
                <a:gd name="T20" fmla="*/ 39 w 227"/>
                <a:gd name="T21" fmla="*/ 636 h 664"/>
                <a:gd name="T22" fmla="*/ 57 w 227"/>
                <a:gd name="T23" fmla="*/ 636 h 664"/>
                <a:gd name="T24" fmla="*/ 57 w 227"/>
                <a:gd name="T25" fmla="*/ 635 h 664"/>
                <a:gd name="T26" fmla="*/ 58 w 227"/>
                <a:gd name="T27" fmla="*/ 634 h 664"/>
                <a:gd name="T28" fmla="*/ 59 w 227"/>
                <a:gd name="T29" fmla="*/ 633 h 664"/>
                <a:gd name="T30" fmla="*/ 61 w 227"/>
                <a:gd name="T31" fmla="*/ 633 h 664"/>
                <a:gd name="T32" fmla="*/ 63 w 227"/>
                <a:gd name="T33" fmla="*/ 633 h 664"/>
                <a:gd name="T34" fmla="*/ 64 w 227"/>
                <a:gd name="T35" fmla="*/ 634 h 664"/>
                <a:gd name="T36" fmla="*/ 65 w 227"/>
                <a:gd name="T37" fmla="*/ 635 h 664"/>
                <a:gd name="T38" fmla="*/ 66 w 227"/>
                <a:gd name="T39" fmla="*/ 636 h 664"/>
                <a:gd name="T40" fmla="*/ 84 w 227"/>
                <a:gd name="T41" fmla="*/ 636 h 664"/>
                <a:gd name="T42" fmla="*/ 84 w 227"/>
                <a:gd name="T43" fmla="*/ 635 h 664"/>
                <a:gd name="T44" fmla="*/ 85 w 227"/>
                <a:gd name="T45" fmla="*/ 634 h 664"/>
                <a:gd name="T46" fmla="*/ 86 w 227"/>
                <a:gd name="T47" fmla="*/ 633 h 664"/>
                <a:gd name="T48" fmla="*/ 88 w 227"/>
                <a:gd name="T49" fmla="*/ 633 h 664"/>
                <a:gd name="T50" fmla="*/ 90 w 227"/>
                <a:gd name="T51" fmla="*/ 633 h 664"/>
                <a:gd name="T52" fmla="*/ 91 w 227"/>
                <a:gd name="T53" fmla="*/ 634 h 664"/>
                <a:gd name="T54" fmla="*/ 92 w 227"/>
                <a:gd name="T55" fmla="*/ 635 h 664"/>
                <a:gd name="T56" fmla="*/ 93 w 227"/>
                <a:gd name="T57" fmla="*/ 636 h 664"/>
                <a:gd name="T58" fmla="*/ 105 w 227"/>
                <a:gd name="T59" fmla="*/ 636 h 664"/>
                <a:gd name="T60" fmla="*/ 106 w 227"/>
                <a:gd name="T61" fmla="*/ 635 h 664"/>
                <a:gd name="T62" fmla="*/ 107 w 227"/>
                <a:gd name="T63" fmla="*/ 634 h 664"/>
                <a:gd name="T64" fmla="*/ 108 w 227"/>
                <a:gd name="T65" fmla="*/ 633 h 664"/>
                <a:gd name="T66" fmla="*/ 110 w 227"/>
                <a:gd name="T67" fmla="*/ 633 h 664"/>
                <a:gd name="T68" fmla="*/ 111 w 227"/>
                <a:gd name="T69" fmla="*/ 633 h 664"/>
                <a:gd name="T70" fmla="*/ 113 w 227"/>
                <a:gd name="T71" fmla="*/ 634 h 664"/>
                <a:gd name="T72" fmla="*/ 114 w 227"/>
                <a:gd name="T73" fmla="*/ 635 h 664"/>
                <a:gd name="T74" fmla="*/ 114 w 227"/>
                <a:gd name="T75" fmla="*/ 636 h 664"/>
                <a:gd name="T76" fmla="*/ 165 w 227"/>
                <a:gd name="T77" fmla="*/ 636 h 664"/>
                <a:gd name="T78" fmla="*/ 165 w 227"/>
                <a:gd name="T79" fmla="*/ 635 h 664"/>
                <a:gd name="T80" fmla="*/ 166 w 227"/>
                <a:gd name="T81" fmla="*/ 634 h 664"/>
                <a:gd name="T82" fmla="*/ 167 w 227"/>
                <a:gd name="T83" fmla="*/ 633 h 664"/>
                <a:gd name="T84" fmla="*/ 169 w 227"/>
                <a:gd name="T85" fmla="*/ 633 h 664"/>
                <a:gd name="T86" fmla="*/ 171 w 227"/>
                <a:gd name="T87" fmla="*/ 633 h 664"/>
                <a:gd name="T88" fmla="*/ 172 w 227"/>
                <a:gd name="T89" fmla="*/ 634 h 664"/>
                <a:gd name="T90" fmla="*/ 173 w 227"/>
                <a:gd name="T91" fmla="*/ 635 h 664"/>
                <a:gd name="T92" fmla="*/ 174 w 227"/>
                <a:gd name="T93" fmla="*/ 636 h 664"/>
                <a:gd name="T94" fmla="*/ 182 w 227"/>
                <a:gd name="T95" fmla="*/ 636 h 664"/>
                <a:gd name="T96" fmla="*/ 182 w 227"/>
                <a:gd name="T97" fmla="*/ 635 h 664"/>
                <a:gd name="T98" fmla="*/ 183 w 227"/>
                <a:gd name="T99" fmla="*/ 634 h 664"/>
                <a:gd name="T100" fmla="*/ 184 w 227"/>
                <a:gd name="T101" fmla="*/ 633 h 664"/>
                <a:gd name="T102" fmla="*/ 186 w 227"/>
                <a:gd name="T103" fmla="*/ 633 h 664"/>
                <a:gd name="T104" fmla="*/ 188 w 227"/>
                <a:gd name="T105" fmla="*/ 633 h 664"/>
                <a:gd name="T106" fmla="*/ 189 w 227"/>
                <a:gd name="T107" fmla="*/ 634 h 664"/>
                <a:gd name="T108" fmla="*/ 190 w 227"/>
                <a:gd name="T109" fmla="*/ 635 h 664"/>
                <a:gd name="T110" fmla="*/ 191 w 227"/>
                <a:gd name="T111" fmla="*/ 636 h 664"/>
                <a:gd name="T112" fmla="*/ 227 w 227"/>
                <a:gd name="T113" fmla="*/ 636 h 664"/>
                <a:gd name="T114" fmla="*/ 227 w 227"/>
                <a:gd name="T115" fmla="*/ 0 h 6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27"/>
                <a:gd name="T175" fmla="*/ 0 h 664"/>
                <a:gd name="T176" fmla="*/ 227 w 227"/>
                <a:gd name="T177" fmla="*/ 664 h 66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27" h="664">
                  <a:moveTo>
                    <a:pt x="0" y="664"/>
                  </a:moveTo>
                  <a:lnTo>
                    <a:pt x="0" y="636"/>
                  </a:lnTo>
                  <a:lnTo>
                    <a:pt x="30" y="636"/>
                  </a:lnTo>
                  <a:lnTo>
                    <a:pt x="30" y="635"/>
                  </a:lnTo>
                  <a:lnTo>
                    <a:pt x="31" y="634"/>
                  </a:lnTo>
                  <a:lnTo>
                    <a:pt x="32" y="633"/>
                  </a:lnTo>
                  <a:lnTo>
                    <a:pt x="34" y="633"/>
                  </a:lnTo>
                  <a:lnTo>
                    <a:pt x="36" y="633"/>
                  </a:lnTo>
                  <a:lnTo>
                    <a:pt x="37" y="634"/>
                  </a:lnTo>
                  <a:lnTo>
                    <a:pt x="38" y="635"/>
                  </a:lnTo>
                  <a:lnTo>
                    <a:pt x="39" y="636"/>
                  </a:lnTo>
                  <a:lnTo>
                    <a:pt x="57" y="636"/>
                  </a:lnTo>
                  <a:lnTo>
                    <a:pt x="57" y="635"/>
                  </a:lnTo>
                  <a:lnTo>
                    <a:pt x="58" y="634"/>
                  </a:lnTo>
                  <a:lnTo>
                    <a:pt x="59" y="633"/>
                  </a:lnTo>
                  <a:lnTo>
                    <a:pt x="61" y="633"/>
                  </a:lnTo>
                  <a:lnTo>
                    <a:pt x="63" y="633"/>
                  </a:lnTo>
                  <a:lnTo>
                    <a:pt x="64" y="634"/>
                  </a:lnTo>
                  <a:lnTo>
                    <a:pt x="65" y="635"/>
                  </a:lnTo>
                  <a:lnTo>
                    <a:pt x="66" y="636"/>
                  </a:lnTo>
                  <a:lnTo>
                    <a:pt x="84" y="636"/>
                  </a:lnTo>
                  <a:lnTo>
                    <a:pt x="84" y="635"/>
                  </a:lnTo>
                  <a:lnTo>
                    <a:pt x="85" y="634"/>
                  </a:lnTo>
                  <a:lnTo>
                    <a:pt x="86" y="633"/>
                  </a:lnTo>
                  <a:lnTo>
                    <a:pt x="88" y="633"/>
                  </a:lnTo>
                  <a:lnTo>
                    <a:pt x="90" y="633"/>
                  </a:lnTo>
                  <a:lnTo>
                    <a:pt x="91" y="634"/>
                  </a:lnTo>
                  <a:lnTo>
                    <a:pt x="92" y="635"/>
                  </a:lnTo>
                  <a:lnTo>
                    <a:pt x="93" y="636"/>
                  </a:lnTo>
                  <a:lnTo>
                    <a:pt x="105" y="636"/>
                  </a:lnTo>
                  <a:lnTo>
                    <a:pt x="106" y="635"/>
                  </a:lnTo>
                  <a:lnTo>
                    <a:pt x="107" y="634"/>
                  </a:lnTo>
                  <a:lnTo>
                    <a:pt x="108" y="633"/>
                  </a:lnTo>
                  <a:lnTo>
                    <a:pt x="110" y="633"/>
                  </a:lnTo>
                  <a:lnTo>
                    <a:pt x="111" y="633"/>
                  </a:lnTo>
                  <a:lnTo>
                    <a:pt x="113" y="634"/>
                  </a:lnTo>
                  <a:lnTo>
                    <a:pt x="114" y="635"/>
                  </a:lnTo>
                  <a:lnTo>
                    <a:pt x="114" y="636"/>
                  </a:lnTo>
                  <a:lnTo>
                    <a:pt x="165" y="636"/>
                  </a:lnTo>
                  <a:lnTo>
                    <a:pt x="165" y="635"/>
                  </a:lnTo>
                  <a:lnTo>
                    <a:pt x="166" y="634"/>
                  </a:lnTo>
                  <a:lnTo>
                    <a:pt x="167" y="633"/>
                  </a:lnTo>
                  <a:lnTo>
                    <a:pt x="169" y="633"/>
                  </a:lnTo>
                  <a:lnTo>
                    <a:pt x="171" y="633"/>
                  </a:lnTo>
                  <a:lnTo>
                    <a:pt x="172" y="634"/>
                  </a:lnTo>
                  <a:lnTo>
                    <a:pt x="173" y="635"/>
                  </a:lnTo>
                  <a:lnTo>
                    <a:pt x="174" y="636"/>
                  </a:lnTo>
                  <a:lnTo>
                    <a:pt x="182" y="636"/>
                  </a:lnTo>
                  <a:lnTo>
                    <a:pt x="182" y="635"/>
                  </a:lnTo>
                  <a:lnTo>
                    <a:pt x="183" y="634"/>
                  </a:lnTo>
                  <a:lnTo>
                    <a:pt x="184" y="633"/>
                  </a:lnTo>
                  <a:lnTo>
                    <a:pt x="186" y="633"/>
                  </a:lnTo>
                  <a:lnTo>
                    <a:pt x="188" y="633"/>
                  </a:lnTo>
                  <a:lnTo>
                    <a:pt x="189" y="634"/>
                  </a:lnTo>
                  <a:lnTo>
                    <a:pt x="190" y="635"/>
                  </a:lnTo>
                  <a:lnTo>
                    <a:pt x="191" y="636"/>
                  </a:lnTo>
                  <a:lnTo>
                    <a:pt x="227" y="636"/>
                  </a:lnTo>
                  <a:lnTo>
                    <a:pt x="227"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30" name="Freeform 1040"/>
            <p:cNvSpPr>
              <a:spLocks/>
            </p:cNvSpPr>
            <p:nvPr/>
          </p:nvSpPr>
          <p:spPr bwMode="auto">
            <a:xfrm>
              <a:off x="3030" y="1388"/>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31" name="Freeform 1041"/>
            <p:cNvSpPr>
              <a:spLocks/>
            </p:cNvSpPr>
            <p:nvPr/>
          </p:nvSpPr>
          <p:spPr bwMode="auto">
            <a:xfrm>
              <a:off x="2040" y="1045"/>
              <a:ext cx="2838" cy="337"/>
            </a:xfrm>
            <a:custGeom>
              <a:avLst/>
              <a:gdLst>
                <a:gd name="T0" fmla="*/ 25 w 2838"/>
                <a:gd name="T1" fmla="*/ 260 h 337"/>
                <a:gd name="T2" fmla="*/ 30 w 2838"/>
                <a:gd name="T3" fmla="*/ 258 h 337"/>
                <a:gd name="T4" fmla="*/ 58 w 2838"/>
                <a:gd name="T5" fmla="*/ 261 h 337"/>
                <a:gd name="T6" fmla="*/ 62 w 2838"/>
                <a:gd name="T7" fmla="*/ 258 h 337"/>
                <a:gd name="T8" fmla="*/ 67 w 2838"/>
                <a:gd name="T9" fmla="*/ 261 h 337"/>
                <a:gd name="T10" fmla="*/ 307 w 2838"/>
                <a:gd name="T11" fmla="*/ 2 h 337"/>
                <a:gd name="T12" fmla="*/ 313 w 2838"/>
                <a:gd name="T13" fmla="*/ 1 h 337"/>
                <a:gd name="T14" fmla="*/ 421 w 2838"/>
                <a:gd name="T15" fmla="*/ 4 h 337"/>
                <a:gd name="T16" fmla="*/ 425 w 2838"/>
                <a:gd name="T17" fmla="*/ 0 h 337"/>
                <a:gd name="T18" fmla="*/ 430 w 2838"/>
                <a:gd name="T19" fmla="*/ 4 h 337"/>
                <a:gd name="T20" fmla="*/ 471 w 2838"/>
                <a:gd name="T21" fmla="*/ 1 h 337"/>
                <a:gd name="T22" fmla="*/ 476 w 2838"/>
                <a:gd name="T23" fmla="*/ 2 h 337"/>
                <a:gd name="T24" fmla="*/ 817 w 2838"/>
                <a:gd name="T25" fmla="*/ 1 h 337"/>
                <a:gd name="T26" fmla="*/ 823 w 2838"/>
                <a:gd name="T27" fmla="*/ 1 h 337"/>
                <a:gd name="T28" fmla="*/ 1302 w 2838"/>
                <a:gd name="T29" fmla="*/ 2 h 337"/>
                <a:gd name="T30" fmla="*/ 1308 w 2838"/>
                <a:gd name="T31" fmla="*/ 1 h 337"/>
                <a:gd name="T32" fmla="*/ 1617 w 2838"/>
                <a:gd name="T33" fmla="*/ 4 h 337"/>
                <a:gd name="T34" fmla="*/ 1645 w 2838"/>
                <a:gd name="T35" fmla="*/ 87 h 337"/>
                <a:gd name="T36" fmla="*/ 1652 w 2838"/>
                <a:gd name="T37" fmla="*/ 87 h 337"/>
                <a:gd name="T38" fmla="*/ 1669 w 2838"/>
                <a:gd name="T39" fmla="*/ 88 h 337"/>
                <a:gd name="T40" fmla="*/ 1675 w 2838"/>
                <a:gd name="T41" fmla="*/ 87 h 337"/>
                <a:gd name="T42" fmla="*/ 1696 w 2838"/>
                <a:gd name="T43" fmla="*/ 90 h 337"/>
                <a:gd name="T44" fmla="*/ 1701 w 2838"/>
                <a:gd name="T45" fmla="*/ 86 h 337"/>
                <a:gd name="T46" fmla="*/ 1705 w 2838"/>
                <a:gd name="T47" fmla="*/ 90 h 337"/>
                <a:gd name="T48" fmla="*/ 1725 w 2838"/>
                <a:gd name="T49" fmla="*/ 87 h 337"/>
                <a:gd name="T50" fmla="*/ 1730 w 2838"/>
                <a:gd name="T51" fmla="*/ 88 h 337"/>
                <a:gd name="T52" fmla="*/ 1745 w 2838"/>
                <a:gd name="T53" fmla="*/ 87 h 337"/>
                <a:gd name="T54" fmla="*/ 1752 w 2838"/>
                <a:gd name="T55" fmla="*/ 87 h 337"/>
                <a:gd name="T56" fmla="*/ 1765 w 2838"/>
                <a:gd name="T57" fmla="*/ 88 h 337"/>
                <a:gd name="T58" fmla="*/ 1771 w 2838"/>
                <a:gd name="T59" fmla="*/ 87 h 337"/>
                <a:gd name="T60" fmla="*/ 1807 w 2838"/>
                <a:gd name="T61" fmla="*/ 90 h 337"/>
                <a:gd name="T62" fmla="*/ 1812 w 2838"/>
                <a:gd name="T63" fmla="*/ 86 h 337"/>
                <a:gd name="T64" fmla="*/ 1816 w 2838"/>
                <a:gd name="T65" fmla="*/ 90 h 337"/>
                <a:gd name="T66" fmla="*/ 1929 w 2838"/>
                <a:gd name="T67" fmla="*/ 87 h 337"/>
                <a:gd name="T68" fmla="*/ 1935 w 2838"/>
                <a:gd name="T69" fmla="*/ 88 h 337"/>
                <a:gd name="T70" fmla="*/ 2051 w 2838"/>
                <a:gd name="T71" fmla="*/ 87 h 337"/>
                <a:gd name="T72" fmla="*/ 2058 w 2838"/>
                <a:gd name="T73" fmla="*/ 87 h 337"/>
                <a:gd name="T74" fmla="*/ 2087 w 2838"/>
                <a:gd name="T75" fmla="*/ 25 h 337"/>
                <a:gd name="T76" fmla="*/ 2286 w 2838"/>
                <a:gd name="T77" fmla="*/ 21 h 337"/>
                <a:gd name="T78" fmla="*/ 2292 w 2838"/>
                <a:gd name="T79" fmla="*/ 23 h 337"/>
                <a:gd name="T80" fmla="*/ 2428 w 2838"/>
                <a:gd name="T81" fmla="*/ 22 h 337"/>
                <a:gd name="T82" fmla="*/ 2434 w 2838"/>
                <a:gd name="T83" fmla="*/ 22 h 337"/>
                <a:gd name="T84" fmla="*/ 2555 w 2838"/>
                <a:gd name="T85" fmla="*/ 23 h 337"/>
                <a:gd name="T86" fmla="*/ 2561 w 2838"/>
                <a:gd name="T87" fmla="*/ 21 h 337"/>
                <a:gd name="T88" fmla="*/ 2610 w 2838"/>
                <a:gd name="T89" fmla="*/ 25 h 337"/>
                <a:gd name="T90" fmla="*/ 2615 w 2838"/>
                <a:gd name="T91" fmla="*/ 21 h 337"/>
                <a:gd name="T92" fmla="*/ 2619 w 2838"/>
                <a:gd name="T93" fmla="*/ 25 h 337"/>
                <a:gd name="T94" fmla="*/ 2665 w 2838"/>
                <a:gd name="T95" fmla="*/ 21 h 337"/>
                <a:gd name="T96" fmla="*/ 2671 w 2838"/>
                <a:gd name="T97" fmla="*/ 22 h 337"/>
                <a:gd name="T98" fmla="*/ 2799 w 2838"/>
                <a:gd name="T99" fmla="*/ 23 h 337"/>
                <a:gd name="T100" fmla="*/ 2805 w 2838"/>
                <a:gd name="T101" fmla="*/ 21 h 337"/>
                <a:gd name="T102" fmla="*/ 2838 w 2838"/>
                <a:gd name="T103" fmla="*/ 25 h 3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838"/>
                <a:gd name="T157" fmla="*/ 0 h 337"/>
                <a:gd name="T158" fmla="*/ 2838 w 2838"/>
                <a:gd name="T159" fmla="*/ 337 h 33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838" h="337">
                  <a:moveTo>
                    <a:pt x="0" y="337"/>
                  </a:moveTo>
                  <a:lnTo>
                    <a:pt x="0" y="261"/>
                  </a:lnTo>
                  <a:lnTo>
                    <a:pt x="24" y="261"/>
                  </a:lnTo>
                  <a:lnTo>
                    <a:pt x="25" y="260"/>
                  </a:lnTo>
                  <a:lnTo>
                    <a:pt x="25" y="259"/>
                  </a:lnTo>
                  <a:lnTo>
                    <a:pt x="27" y="258"/>
                  </a:lnTo>
                  <a:lnTo>
                    <a:pt x="29" y="258"/>
                  </a:lnTo>
                  <a:lnTo>
                    <a:pt x="30" y="258"/>
                  </a:lnTo>
                  <a:lnTo>
                    <a:pt x="32" y="259"/>
                  </a:lnTo>
                  <a:lnTo>
                    <a:pt x="33" y="260"/>
                  </a:lnTo>
                  <a:lnTo>
                    <a:pt x="33" y="261"/>
                  </a:lnTo>
                  <a:lnTo>
                    <a:pt x="58" y="261"/>
                  </a:lnTo>
                  <a:lnTo>
                    <a:pt x="58" y="260"/>
                  </a:lnTo>
                  <a:lnTo>
                    <a:pt x="59" y="259"/>
                  </a:lnTo>
                  <a:lnTo>
                    <a:pt x="61" y="258"/>
                  </a:lnTo>
                  <a:lnTo>
                    <a:pt x="62" y="258"/>
                  </a:lnTo>
                  <a:lnTo>
                    <a:pt x="64" y="258"/>
                  </a:lnTo>
                  <a:lnTo>
                    <a:pt x="66" y="259"/>
                  </a:lnTo>
                  <a:lnTo>
                    <a:pt x="67" y="260"/>
                  </a:lnTo>
                  <a:lnTo>
                    <a:pt x="67" y="261"/>
                  </a:lnTo>
                  <a:lnTo>
                    <a:pt x="69" y="261"/>
                  </a:lnTo>
                  <a:lnTo>
                    <a:pt x="69" y="4"/>
                  </a:lnTo>
                  <a:lnTo>
                    <a:pt x="307" y="4"/>
                  </a:lnTo>
                  <a:lnTo>
                    <a:pt x="307" y="2"/>
                  </a:lnTo>
                  <a:lnTo>
                    <a:pt x="308" y="1"/>
                  </a:lnTo>
                  <a:lnTo>
                    <a:pt x="309" y="1"/>
                  </a:lnTo>
                  <a:lnTo>
                    <a:pt x="311" y="0"/>
                  </a:lnTo>
                  <a:lnTo>
                    <a:pt x="313" y="1"/>
                  </a:lnTo>
                  <a:lnTo>
                    <a:pt x="314" y="1"/>
                  </a:lnTo>
                  <a:lnTo>
                    <a:pt x="315" y="2"/>
                  </a:lnTo>
                  <a:lnTo>
                    <a:pt x="316" y="4"/>
                  </a:lnTo>
                  <a:lnTo>
                    <a:pt x="421" y="4"/>
                  </a:lnTo>
                  <a:lnTo>
                    <a:pt x="421" y="2"/>
                  </a:lnTo>
                  <a:lnTo>
                    <a:pt x="422" y="1"/>
                  </a:lnTo>
                  <a:lnTo>
                    <a:pt x="424" y="1"/>
                  </a:lnTo>
                  <a:lnTo>
                    <a:pt x="425" y="0"/>
                  </a:lnTo>
                  <a:lnTo>
                    <a:pt x="427" y="1"/>
                  </a:lnTo>
                  <a:lnTo>
                    <a:pt x="429" y="1"/>
                  </a:lnTo>
                  <a:lnTo>
                    <a:pt x="429" y="2"/>
                  </a:lnTo>
                  <a:lnTo>
                    <a:pt x="430" y="4"/>
                  </a:lnTo>
                  <a:lnTo>
                    <a:pt x="468" y="4"/>
                  </a:lnTo>
                  <a:lnTo>
                    <a:pt x="468" y="2"/>
                  </a:lnTo>
                  <a:lnTo>
                    <a:pt x="469" y="1"/>
                  </a:lnTo>
                  <a:lnTo>
                    <a:pt x="471" y="1"/>
                  </a:lnTo>
                  <a:lnTo>
                    <a:pt x="472" y="0"/>
                  </a:lnTo>
                  <a:lnTo>
                    <a:pt x="474" y="1"/>
                  </a:lnTo>
                  <a:lnTo>
                    <a:pt x="475" y="1"/>
                  </a:lnTo>
                  <a:lnTo>
                    <a:pt x="476" y="2"/>
                  </a:lnTo>
                  <a:lnTo>
                    <a:pt x="477" y="4"/>
                  </a:lnTo>
                  <a:lnTo>
                    <a:pt x="815" y="4"/>
                  </a:lnTo>
                  <a:lnTo>
                    <a:pt x="816" y="2"/>
                  </a:lnTo>
                  <a:lnTo>
                    <a:pt x="817" y="1"/>
                  </a:lnTo>
                  <a:lnTo>
                    <a:pt x="818" y="1"/>
                  </a:lnTo>
                  <a:lnTo>
                    <a:pt x="820" y="0"/>
                  </a:lnTo>
                  <a:lnTo>
                    <a:pt x="822" y="1"/>
                  </a:lnTo>
                  <a:lnTo>
                    <a:pt x="823" y="1"/>
                  </a:lnTo>
                  <a:lnTo>
                    <a:pt x="824" y="2"/>
                  </a:lnTo>
                  <a:lnTo>
                    <a:pt x="824" y="4"/>
                  </a:lnTo>
                  <a:lnTo>
                    <a:pt x="1302" y="4"/>
                  </a:lnTo>
                  <a:lnTo>
                    <a:pt x="1302" y="2"/>
                  </a:lnTo>
                  <a:lnTo>
                    <a:pt x="1303" y="1"/>
                  </a:lnTo>
                  <a:lnTo>
                    <a:pt x="1305" y="1"/>
                  </a:lnTo>
                  <a:lnTo>
                    <a:pt x="1306" y="0"/>
                  </a:lnTo>
                  <a:lnTo>
                    <a:pt x="1308" y="1"/>
                  </a:lnTo>
                  <a:lnTo>
                    <a:pt x="1309" y="1"/>
                  </a:lnTo>
                  <a:lnTo>
                    <a:pt x="1311" y="2"/>
                  </a:lnTo>
                  <a:lnTo>
                    <a:pt x="1311" y="4"/>
                  </a:lnTo>
                  <a:lnTo>
                    <a:pt x="1617" y="4"/>
                  </a:lnTo>
                  <a:lnTo>
                    <a:pt x="1617" y="90"/>
                  </a:lnTo>
                  <a:lnTo>
                    <a:pt x="1644" y="90"/>
                  </a:lnTo>
                  <a:lnTo>
                    <a:pt x="1645" y="88"/>
                  </a:lnTo>
                  <a:lnTo>
                    <a:pt x="1645" y="87"/>
                  </a:lnTo>
                  <a:lnTo>
                    <a:pt x="1647" y="87"/>
                  </a:lnTo>
                  <a:lnTo>
                    <a:pt x="1649" y="86"/>
                  </a:lnTo>
                  <a:lnTo>
                    <a:pt x="1650" y="87"/>
                  </a:lnTo>
                  <a:lnTo>
                    <a:pt x="1652" y="87"/>
                  </a:lnTo>
                  <a:lnTo>
                    <a:pt x="1653" y="88"/>
                  </a:lnTo>
                  <a:lnTo>
                    <a:pt x="1653" y="90"/>
                  </a:lnTo>
                  <a:lnTo>
                    <a:pt x="1668" y="90"/>
                  </a:lnTo>
                  <a:lnTo>
                    <a:pt x="1669" y="88"/>
                  </a:lnTo>
                  <a:lnTo>
                    <a:pt x="1670" y="87"/>
                  </a:lnTo>
                  <a:lnTo>
                    <a:pt x="1671" y="87"/>
                  </a:lnTo>
                  <a:lnTo>
                    <a:pt x="1673" y="86"/>
                  </a:lnTo>
                  <a:lnTo>
                    <a:pt x="1675" y="87"/>
                  </a:lnTo>
                  <a:lnTo>
                    <a:pt x="1676" y="87"/>
                  </a:lnTo>
                  <a:lnTo>
                    <a:pt x="1677" y="88"/>
                  </a:lnTo>
                  <a:lnTo>
                    <a:pt x="1677" y="90"/>
                  </a:lnTo>
                  <a:lnTo>
                    <a:pt x="1696" y="90"/>
                  </a:lnTo>
                  <a:lnTo>
                    <a:pt x="1696" y="88"/>
                  </a:lnTo>
                  <a:lnTo>
                    <a:pt x="1697" y="87"/>
                  </a:lnTo>
                  <a:lnTo>
                    <a:pt x="1699" y="87"/>
                  </a:lnTo>
                  <a:lnTo>
                    <a:pt x="1701" y="86"/>
                  </a:lnTo>
                  <a:lnTo>
                    <a:pt x="1702" y="87"/>
                  </a:lnTo>
                  <a:lnTo>
                    <a:pt x="1704" y="87"/>
                  </a:lnTo>
                  <a:lnTo>
                    <a:pt x="1705" y="88"/>
                  </a:lnTo>
                  <a:lnTo>
                    <a:pt x="1705" y="90"/>
                  </a:lnTo>
                  <a:lnTo>
                    <a:pt x="1722" y="90"/>
                  </a:lnTo>
                  <a:lnTo>
                    <a:pt x="1722" y="88"/>
                  </a:lnTo>
                  <a:lnTo>
                    <a:pt x="1723" y="87"/>
                  </a:lnTo>
                  <a:lnTo>
                    <a:pt x="1725" y="87"/>
                  </a:lnTo>
                  <a:lnTo>
                    <a:pt x="1726" y="86"/>
                  </a:lnTo>
                  <a:lnTo>
                    <a:pt x="1728" y="87"/>
                  </a:lnTo>
                  <a:lnTo>
                    <a:pt x="1730" y="87"/>
                  </a:lnTo>
                  <a:lnTo>
                    <a:pt x="1730" y="88"/>
                  </a:lnTo>
                  <a:lnTo>
                    <a:pt x="1731" y="90"/>
                  </a:lnTo>
                  <a:lnTo>
                    <a:pt x="1744" y="90"/>
                  </a:lnTo>
                  <a:lnTo>
                    <a:pt x="1744" y="88"/>
                  </a:lnTo>
                  <a:lnTo>
                    <a:pt x="1745" y="87"/>
                  </a:lnTo>
                  <a:lnTo>
                    <a:pt x="1747" y="87"/>
                  </a:lnTo>
                  <a:lnTo>
                    <a:pt x="1748" y="86"/>
                  </a:lnTo>
                  <a:lnTo>
                    <a:pt x="1750" y="87"/>
                  </a:lnTo>
                  <a:lnTo>
                    <a:pt x="1752" y="87"/>
                  </a:lnTo>
                  <a:lnTo>
                    <a:pt x="1752" y="88"/>
                  </a:lnTo>
                  <a:lnTo>
                    <a:pt x="1753" y="90"/>
                  </a:lnTo>
                  <a:lnTo>
                    <a:pt x="1764" y="90"/>
                  </a:lnTo>
                  <a:lnTo>
                    <a:pt x="1765" y="88"/>
                  </a:lnTo>
                  <a:lnTo>
                    <a:pt x="1766" y="87"/>
                  </a:lnTo>
                  <a:lnTo>
                    <a:pt x="1767" y="87"/>
                  </a:lnTo>
                  <a:lnTo>
                    <a:pt x="1769" y="86"/>
                  </a:lnTo>
                  <a:lnTo>
                    <a:pt x="1771" y="87"/>
                  </a:lnTo>
                  <a:lnTo>
                    <a:pt x="1772" y="87"/>
                  </a:lnTo>
                  <a:lnTo>
                    <a:pt x="1773" y="88"/>
                  </a:lnTo>
                  <a:lnTo>
                    <a:pt x="1773" y="90"/>
                  </a:lnTo>
                  <a:lnTo>
                    <a:pt x="1807" y="90"/>
                  </a:lnTo>
                  <a:lnTo>
                    <a:pt x="1808" y="88"/>
                  </a:lnTo>
                  <a:lnTo>
                    <a:pt x="1809" y="87"/>
                  </a:lnTo>
                  <a:lnTo>
                    <a:pt x="1810" y="87"/>
                  </a:lnTo>
                  <a:lnTo>
                    <a:pt x="1812" y="86"/>
                  </a:lnTo>
                  <a:lnTo>
                    <a:pt x="1813" y="87"/>
                  </a:lnTo>
                  <a:lnTo>
                    <a:pt x="1815" y="87"/>
                  </a:lnTo>
                  <a:lnTo>
                    <a:pt x="1816" y="88"/>
                  </a:lnTo>
                  <a:lnTo>
                    <a:pt x="1816" y="90"/>
                  </a:lnTo>
                  <a:lnTo>
                    <a:pt x="1927" y="90"/>
                  </a:lnTo>
                  <a:lnTo>
                    <a:pt x="1927" y="88"/>
                  </a:lnTo>
                  <a:lnTo>
                    <a:pt x="1928" y="87"/>
                  </a:lnTo>
                  <a:lnTo>
                    <a:pt x="1929" y="87"/>
                  </a:lnTo>
                  <a:lnTo>
                    <a:pt x="1931" y="86"/>
                  </a:lnTo>
                  <a:lnTo>
                    <a:pt x="1933" y="87"/>
                  </a:lnTo>
                  <a:lnTo>
                    <a:pt x="1934" y="87"/>
                  </a:lnTo>
                  <a:lnTo>
                    <a:pt x="1935" y="88"/>
                  </a:lnTo>
                  <a:lnTo>
                    <a:pt x="1936" y="90"/>
                  </a:lnTo>
                  <a:lnTo>
                    <a:pt x="2050" y="90"/>
                  </a:lnTo>
                  <a:lnTo>
                    <a:pt x="2050" y="88"/>
                  </a:lnTo>
                  <a:lnTo>
                    <a:pt x="2051" y="87"/>
                  </a:lnTo>
                  <a:lnTo>
                    <a:pt x="2053" y="87"/>
                  </a:lnTo>
                  <a:lnTo>
                    <a:pt x="2054" y="86"/>
                  </a:lnTo>
                  <a:lnTo>
                    <a:pt x="2056" y="87"/>
                  </a:lnTo>
                  <a:lnTo>
                    <a:pt x="2058" y="87"/>
                  </a:lnTo>
                  <a:lnTo>
                    <a:pt x="2059" y="88"/>
                  </a:lnTo>
                  <a:lnTo>
                    <a:pt x="2059" y="90"/>
                  </a:lnTo>
                  <a:lnTo>
                    <a:pt x="2087" y="90"/>
                  </a:lnTo>
                  <a:lnTo>
                    <a:pt x="2087" y="25"/>
                  </a:lnTo>
                  <a:lnTo>
                    <a:pt x="2284" y="25"/>
                  </a:lnTo>
                  <a:lnTo>
                    <a:pt x="2284" y="23"/>
                  </a:lnTo>
                  <a:lnTo>
                    <a:pt x="2285" y="22"/>
                  </a:lnTo>
                  <a:lnTo>
                    <a:pt x="2286" y="21"/>
                  </a:lnTo>
                  <a:lnTo>
                    <a:pt x="2288" y="21"/>
                  </a:lnTo>
                  <a:lnTo>
                    <a:pt x="2290" y="21"/>
                  </a:lnTo>
                  <a:lnTo>
                    <a:pt x="2291" y="22"/>
                  </a:lnTo>
                  <a:lnTo>
                    <a:pt x="2292" y="23"/>
                  </a:lnTo>
                  <a:lnTo>
                    <a:pt x="2293" y="25"/>
                  </a:lnTo>
                  <a:lnTo>
                    <a:pt x="2426" y="25"/>
                  </a:lnTo>
                  <a:lnTo>
                    <a:pt x="2427" y="23"/>
                  </a:lnTo>
                  <a:lnTo>
                    <a:pt x="2428" y="22"/>
                  </a:lnTo>
                  <a:lnTo>
                    <a:pt x="2429" y="21"/>
                  </a:lnTo>
                  <a:lnTo>
                    <a:pt x="2431" y="21"/>
                  </a:lnTo>
                  <a:lnTo>
                    <a:pt x="2433" y="21"/>
                  </a:lnTo>
                  <a:lnTo>
                    <a:pt x="2434" y="22"/>
                  </a:lnTo>
                  <a:lnTo>
                    <a:pt x="2435" y="23"/>
                  </a:lnTo>
                  <a:lnTo>
                    <a:pt x="2435" y="25"/>
                  </a:lnTo>
                  <a:lnTo>
                    <a:pt x="2555" y="25"/>
                  </a:lnTo>
                  <a:lnTo>
                    <a:pt x="2555" y="23"/>
                  </a:lnTo>
                  <a:lnTo>
                    <a:pt x="2556" y="22"/>
                  </a:lnTo>
                  <a:lnTo>
                    <a:pt x="2558" y="21"/>
                  </a:lnTo>
                  <a:lnTo>
                    <a:pt x="2559" y="21"/>
                  </a:lnTo>
                  <a:lnTo>
                    <a:pt x="2561" y="21"/>
                  </a:lnTo>
                  <a:lnTo>
                    <a:pt x="2562" y="22"/>
                  </a:lnTo>
                  <a:lnTo>
                    <a:pt x="2563" y="23"/>
                  </a:lnTo>
                  <a:lnTo>
                    <a:pt x="2564" y="25"/>
                  </a:lnTo>
                  <a:lnTo>
                    <a:pt x="2610" y="25"/>
                  </a:lnTo>
                  <a:lnTo>
                    <a:pt x="2611" y="23"/>
                  </a:lnTo>
                  <a:lnTo>
                    <a:pt x="2612" y="22"/>
                  </a:lnTo>
                  <a:lnTo>
                    <a:pt x="2613" y="21"/>
                  </a:lnTo>
                  <a:lnTo>
                    <a:pt x="2615" y="21"/>
                  </a:lnTo>
                  <a:lnTo>
                    <a:pt x="2617" y="21"/>
                  </a:lnTo>
                  <a:lnTo>
                    <a:pt x="2618" y="22"/>
                  </a:lnTo>
                  <a:lnTo>
                    <a:pt x="2619" y="23"/>
                  </a:lnTo>
                  <a:lnTo>
                    <a:pt x="2619" y="25"/>
                  </a:lnTo>
                  <a:lnTo>
                    <a:pt x="2662" y="25"/>
                  </a:lnTo>
                  <a:lnTo>
                    <a:pt x="2663" y="23"/>
                  </a:lnTo>
                  <a:lnTo>
                    <a:pt x="2663" y="22"/>
                  </a:lnTo>
                  <a:lnTo>
                    <a:pt x="2665" y="21"/>
                  </a:lnTo>
                  <a:lnTo>
                    <a:pt x="2667" y="21"/>
                  </a:lnTo>
                  <a:lnTo>
                    <a:pt x="2668" y="21"/>
                  </a:lnTo>
                  <a:lnTo>
                    <a:pt x="2670" y="21"/>
                  </a:lnTo>
                  <a:lnTo>
                    <a:pt x="2671" y="22"/>
                  </a:lnTo>
                  <a:lnTo>
                    <a:pt x="2672" y="23"/>
                  </a:lnTo>
                  <a:lnTo>
                    <a:pt x="2672" y="25"/>
                  </a:lnTo>
                  <a:lnTo>
                    <a:pt x="2799" y="25"/>
                  </a:lnTo>
                  <a:lnTo>
                    <a:pt x="2799" y="23"/>
                  </a:lnTo>
                  <a:lnTo>
                    <a:pt x="2800" y="22"/>
                  </a:lnTo>
                  <a:lnTo>
                    <a:pt x="2802" y="21"/>
                  </a:lnTo>
                  <a:lnTo>
                    <a:pt x="2804" y="21"/>
                  </a:lnTo>
                  <a:lnTo>
                    <a:pt x="2805" y="21"/>
                  </a:lnTo>
                  <a:lnTo>
                    <a:pt x="2807" y="22"/>
                  </a:lnTo>
                  <a:lnTo>
                    <a:pt x="2808" y="23"/>
                  </a:lnTo>
                  <a:lnTo>
                    <a:pt x="2808" y="25"/>
                  </a:lnTo>
                  <a:lnTo>
                    <a:pt x="2838" y="25"/>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32" name="Freeform 1042"/>
            <p:cNvSpPr>
              <a:spLocks/>
            </p:cNvSpPr>
            <p:nvPr/>
          </p:nvSpPr>
          <p:spPr bwMode="auto">
            <a:xfrm>
              <a:off x="4876" y="1065"/>
              <a:ext cx="14" cy="9"/>
            </a:xfrm>
            <a:custGeom>
              <a:avLst/>
              <a:gdLst>
                <a:gd name="T0" fmla="*/ 2 w 14"/>
                <a:gd name="T1" fmla="*/ 0 h 9"/>
                <a:gd name="T2" fmla="*/ 14 w 14"/>
                <a:gd name="T3" fmla="*/ 5 h 9"/>
                <a:gd name="T4" fmla="*/ 2 w 14"/>
                <a:gd name="T5" fmla="*/ 9 h 9"/>
                <a:gd name="T6" fmla="*/ 1 w 14"/>
                <a:gd name="T7" fmla="*/ 7 h 9"/>
                <a:gd name="T8" fmla="*/ 0 w 14"/>
                <a:gd name="T9" fmla="*/ 5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5"/>
                  </a:lnTo>
                  <a:lnTo>
                    <a:pt x="2" y="9"/>
                  </a:lnTo>
                  <a:lnTo>
                    <a:pt x="1" y="7"/>
                  </a:lnTo>
                  <a:lnTo>
                    <a:pt x="0" y="5"/>
                  </a:lnTo>
                  <a:lnTo>
                    <a:pt x="1" y="2"/>
                  </a:lnTo>
                  <a:lnTo>
                    <a:pt x="2"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33" name="Freeform 1043"/>
            <p:cNvSpPr>
              <a:spLocks/>
            </p:cNvSpPr>
            <p:nvPr/>
          </p:nvSpPr>
          <p:spPr bwMode="auto">
            <a:xfrm>
              <a:off x="3632" y="1911"/>
              <a:ext cx="1037" cy="40"/>
            </a:xfrm>
            <a:custGeom>
              <a:avLst/>
              <a:gdLst>
                <a:gd name="T0" fmla="*/ 5 w 1037"/>
                <a:gd name="T1" fmla="*/ 4 h 40"/>
                <a:gd name="T2" fmla="*/ 11 w 1037"/>
                <a:gd name="T3" fmla="*/ 4 h 40"/>
                <a:gd name="T4" fmla="*/ 18 w 1037"/>
                <a:gd name="T5" fmla="*/ 5 h 40"/>
                <a:gd name="T6" fmla="*/ 23 w 1037"/>
                <a:gd name="T7" fmla="*/ 3 h 40"/>
                <a:gd name="T8" fmla="*/ 52 w 1037"/>
                <a:gd name="T9" fmla="*/ 6 h 40"/>
                <a:gd name="T10" fmla="*/ 57 w 1037"/>
                <a:gd name="T11" fmla="*/ 3 h 40"/>
                <a:gd name="T12" fmla="*/ 61 w 1037"/>
                <a:gd name="T13" fmla="*/ 6 h 40"/>
                <a:gd name="T14" fmla="*/ 107 w 1037"/>
                <a:gd name="T15" fmla="*/ 3 h 40"/>
                <a:gd name="T16" fmla="*/ 113 w 1037"/>
                <a:gd name="T17" fmla="*/ 5 h 40"/>
                <a:gd name="T18" fmla="*/ 123 w 1037"/>
                <a:gd name="T19" fmla="*/ 3 h 40"/>
                <a:gd name="T20" fmla="*/ 132 w 1037"/>
                <a:gd name="T21" fmla="*/ 0 h 40"/>
                <a:gd name="T22" fmla="*/ 138 w 1037"/>
                <a:gd name="T23" fmla="*/ 4 h 40"/>
                <a:gd name="T24" fmla="*/ 143 w 1037"/>
                <a:gd name="T25" fmla="*/ 4 h 40"/>
                <a:gd name="T26" fmla="*/ 150 w 1037"/>
                <a:gd name="T27" fmla="*/ 4 h 40"/>
                <a:gd name="T28" fmla="*/ 173 w 1037"/>
                <a:gd name="T29" fmla="*/ 5 h 40"/>
                <a:gd name="T30" fmla="*/ 179 w 1037"/>
                <a:gd name="T31" fmla="*/ 3 h 40"/>
                <a:gd name="T32" fmla="*/ 186 w 1037"/>
                <a:gd name="T33" fmla="*/ 6 h 40"/>
                <a:gd name="T34" fmla="*/ 190 w 1037"/>
                <a:gd name="T35" fmla="*/ 3 h 40"/>
                <a:gd name="T36" fmla="*/ 195 w 1037"/>
                <a:gd name="T37" fmla="*/ 6 h 40"/>
                <a:gd name="T38" fmla="*/ 202 w 1037"/>
                <a:gd name="T39" fmla="*/ 3 h 40"/>
                <a:gd name="T40" fmla="*/ 208 w 1037"/>
                <a:gd name="T41" fmla="*/ 5 h 40"/>
                <a:gd name="T42" fmla="*/ 350 w 1037"/>
                <a:gd name="T43" fmla="*/ 4 h 40"/>
                <a:gd name="T44" fmla="*/ 356 w 1037"/>
                <a:gd name="T45" fmla="*/ 4 h 40"/>
                <a:gd name="T46" fmla="*/ 390 w 1037"/>
                <a:gd name="T47" fmla="*/ 5 h 40"/>
                <a:gd name="T48" fmla="*/ 396 w 1037"/>
                <a:gd name="T49" fmla="*/ 3 h 40"/>
                <a:gd name="T50" fmla="*/ 406 w 1037"/>
                <a:gd name="T51" fmla="*/ 6 h 40"/>
                <a:gd name="T52" fmla="*/ 410 w 1037"/>
                <a:gd name="T53" fmla="*/ 3 h 40"/>
                <a:gd name="T54" fmla="*/ 415 w 1037"/>
                <a:gd name="T55" fmla="*/ 6 h 40"/>
                <a:gd name="T56" fmla="*/ 473 w 1037"/>
                <a:gd name="T57" fmla="*/ 3 h 40"/>
                <a:gd name="T58" fmla="*/ 478 w 1037"/>
                <a:gd name="T59" fmla="*/ 5 h 40"/>
                <a:gd name="T60" fmla="*/ 485 w 1037"/>
                <a:gd name="T61" fmla="*/ 4 h 40"/>
                <a:gd name="T62" fmla="*/ 491 w 1037"/>
                <a:gd name="T63" fmla="*/ 4 h 40"/>
                <a:gd name="T64" fmla="*/ 497 w 1037"/>
                <a:gd name="T65" fmla="*/ 5 h 40"/>
                <a:gd name="T66" fmla="*/ 503 w 1037"/>
                <a:gd name="T67" fmla="*/ 3 h 40"/>
                <a:gd name="T68" fmla="*/ 524 w 1037"/>
                <a:gd name="T69" fmla="*/ 6 h 40"/>
                <a:gd name="T70" fmla="*/ 528 w 1037"/>
                <a:gd name="T71" fmla="*/ 3 h 40"/>
                <a:gd name="T72" fmla="*/ 533 w 1037"/>
                <a:gd name="T73" fmla="*/ 6 h 40"/>
                <a:gd name="T74" fmla="*/ 564 w 1037"/>
                <a:gd name="T75" fmla="*/ 3 h 40"/>
                <a:gd name="T76" fmla="*/ 570 w 1037"/>
                <a:gd name="T77" fmla="*/ 5 h 40"/>
                <a:gd name="T78" fmla="*/ 601 w 1037"/>
                <a:gd name="T79" fmla="*/ 4 h 40"/>
                <a:gd name="T80" fmla="*/ 607 w 1037"/>
                <a:gd name="T81" fmla="*/ 4 h 40"/>
                <a:gd name="T82" fmla="*/ 612 w 1037"/>
                <a:gd name="T83" fmla="*/ 5 h 40"/>
                <a:gd name="T84" fmla="*/ 618 w 1037"/>
                <a:gd name="T85" fmla="*/ 3 h 40"/>
                <a:gd name="T86" fmla="*/ 709 w 1037"/>
                <a:gd name="T87" fmla="*/ 6 h 40"/>
                <a:gd name="T88" fmla="*/ 713 w 1037"/>
                <a:gd name="T89" fmla="*/ 3 h 40"/>
                <a:gd name="T90" fmla="*/ 717 w 1037"/>
                <a:gd name="T91" fmla="*/ 6 h 40"/>
                <a:gd name="T92" fmla="*/ 738 w 1037"/>
                <a:gd name="T93" fmla="*/ 3 h 40"/>
                <a:gd name="T94" fmla="*/ 744 w 1037"/>
                <a:gd name="T95" fmla="*/ 5 h 40"/>
                <a:gd name="T96" fmla="*/ 870 w 1037"/>
                <a:gd name="T97" fmla="*/ 4 h 40"/>
                <a:gd name="T98" fmla="*/ 876 w 1037"/>
                <a:gd name="T99" fmla="*/ 4 h 40"/>
                <a:gd name="T100" fmla="*/ 909 w 1037"/>
                <a:gd name="T101" fmla="*/ 5 h 40"/>
                <a:gd name="T102" fmla="*/ 915 w 1037"/>
                <a:gd name="T103" fmla="*/ 3 h 40"/>
                <a:gd name="T104" fmla="*/ 922 w 1037"/>
                <a:gd name="T105" fmla="*/ 6 h 40"/>
                <a:gd name="T106" fmla="*/ 927 w 1037"/>
                <a:gd name="T107" fmla="*/ 3 h 40"/>
                <a:gd name="T108" fmla="*/ 931 w 1037"/>
                <a:gd name="T109" fmla="*/ 6 h 40"/>
                <a:gd name="T110" fmla="*/ 970 w 1037"/>
                <a:gd name="T111" fmla="*/ 39 h 40"/>
                <a:gd name="T112" fmla="*/ 976 w 1037"/>
                <a:gd name="T113" fmla="*/ 37 h 40"/>
                <a:gd name="T114" fmla="*/ 1004 w 1037"/>
                <a:gd name="T115" fmla="*/ 40 h 40"/>
                <a:gd name="T116" fmla="*/ 1009 w 1037"/>
                <a:gd name="T117" fmla="*/ 37 h 40"/>
                <a:gd name="T118" fmla="*/ 1013 w 1037"/>
                <a:gd name="T119" fmla="*/ 40 h 40"/>
                <a:gd name="T120" fmla="*/ 1021 w 1037"/>
                <a:gd name="T121" fmla="*/ 37 h 40"/>
                <a:gd name="T122" fmla="*/ 1027 w 1037"/>
                <a:gd name="T123" fmla="*/ 39 h 4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37"/>
                <a:gd name="T187" fmla="*/ 0 h 40"/>
                <a:gd name="T188" fmla="*/ 1037 w 1037"/>
                <a:gd name="T189" fmla="*/ 40 h 4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37" h="40">
                  <a:moveTo>
                    <a:pt x="0" y="6"/>
                  </a:moveTo>
                  <a:lnTo>
                    <a:pt x="4" y="6"/>
                  </a:lnTo>
                  <a:lnTo>
                    <a:pt x="4" y="5"/>
                  </a:lnTo>
                  <a:lnTo>
                    <a:pt x="5" y="4"/>
                  </a:lnTo>
                  <a:lnTo>
                    <a:pt x="6" y="3"/>
                  </a:lnTo>
                  <a:lnTo>
                    <a:pt x="8" y="3"/>
                  </a:lnTo>
                  <a:lnTo>
                    <a:pt x="10" y="3"/>
                  </a:lnTo>
                  <a:lnTo>
                    <a:pt x="11" y="4"/>
                  </a:lnTo>
                  <a:lnTo>
                    <a:pt x="12" y="5"/>
                  </a:lnTo>
                  <a:lnTo>
                    <a:pt x="13" y="6"/>
                  </a:lnTo>
                  <a:lnTo>
                    <a:pt x="17" y="6"/>
                  </a:lnTo>
                  <a:lnTo>
                    <a:pt x="18" y="5"/>
                  </a:lnTo>
                  <a:lnTo>
                    <a:pt x="18" y="4"/>
                  </a:lnTo>
                  <a:lnTo>
                    <a:pt x="20" y="3"/>
                  </a:lnTo>
                  <a:lnTo>
                    <a:pt x="22" y="3"/>
                  </a:lnTo>
                  <a:lnTo>
                    <a:pt x="23" y="3"/>
                  </a:lnTo>
                  <a:lnTo>
                    <a:pt x="25" y="4"/>
                  </a:lnTo>
                  <a:lnTo>
                    <a:pt x="26" y="5"/>
                  </a:lnTo>
                  <a:lnTo>
                    <a:pt x="26" y="6"/>
                  </a:lnTo>
                  <a:lnTo>
                    <a:pt x="52" y="6"/>
                  </a:lnTo>
                  <a:lnTo>
                    <a:pt x="53" y="5"/>
                  </a:lnTo>
                  <a:lnTo>
                    <a:pt x="53" y="4"/>
                  </a:lnTo>
                  <a:lnTo>
                    <a:pt x="55" y="3"/>
                  </a:lnTo>
                  <a:lnTo>
                    <a:pt x="57" y="3"/>
                  </a:lnTo>
                  <a:lnTo>
                    <a:pt x="58" y="3"/>
                  </a:lnTo>
                  <a:lnTo>
                    <a:pt x="60" y="4"/>
                  </a:lnTo>
                  <a:lnTo>
                    <a:pt x="61" y="5"/>
                  </a:lnTo>
                  <a:lnTo>
                    <a:pt x="61" y="6"/>
                  </a:lnTo>
                  <a:lnTo>
                    <a:pt x="104" y="6"/>
                  </a:lnTo>
                  <a:lnTo>
                    <a:pt x="104" y="5"/>
                  </a:lnTo>
                  <a:lnTo>
                    <a:pt x="105" y="4"/>
                  </a:lnTo>
                  <a:lnTo>
                    <a:pt x="107" y="3"/>
                  </a:lnTo>
                  <a:lnTo>
                    <a:pt x="109" y="3"/>
                  </a:lnTo>
                  <a:lnTo>
                    <a:pt x="110" y="3"/>
                  </a:lnTo>
                  <a:lnTo>
                    <a:pt x="112" y="4"/>
                  </a:lnTo>
                  <a:lnTo>
                    <a:pt x="113" y="5"/>
                  </a:lnTo>
                  <a:lnTo>
                    <a:pt x="113" y="6"/>
                  </a:lnTo>
                  <a:lnTo>
                    <a:pt x="122" y="6"/>
                  </a:lnTo>
                  <a:lnTo>
                    <a:pt x="122" y="4"/>
                  </a:lnTo>
                  <a:lnTo>
                    <a:pt x="123" y="3"/>
                  </a:lnTo>
                  <a:lnTo>
                    <a:pt x="125" y="1"/>
                  </a:lnTo>
                  <a:lnTo>
                    <a:pt x="127" y="0"/>
                  </a:lnTo>
                  <a:lnTo>
                    <a:pt x="129" y="0"/>
                  </a:lnTo>
                  <a:lnTo>
                    <a:pt x="132" y="0"/>
                  </a:lnTo>
                  <a:lnTo>
                    <a:pt x="134" y="0"/>
                  </a:lnTo>
                  <a:lnTo>
                    <a:pt x="136" y="1"/>
                  </a:lnTo>
                  <a:lnTo>
                    <a:pt x="137" y="3"/>
                  </a:lnTo>
                  <a:lnTo>
                    <a:pt x="138" y="4"/>
                  </a:lnTo>
                  <a:lnTo>
                    <a:pt x="139" y="6"/>
                  </a:lnTo>
                  <a:lnTo>
                    <a:pt x="142" y="6"/>
                  </a:lnTo>
                  <a:lnTo>
                    <a:pt x="143" y="5"/>
                  </a:lnTo>
                  <a:lnTo>
                    <a:pt x="143" y="4"/>
                  </a:lnTo>
                  <a:lnTo>
                    <a:pt x="145" y="3"/>
                  </a:lnTo>
                  <a:lnTo>
                    <a:pt x="147" y="3"/>
                  </a:lnTo>
                  <a:lnTo>
                    <a:pt x="148" y="3"/>
                  </a:lnTo>
                  <a:lnTo>
                    <a:pt x="150" y="4"/>
                  </a:lnTo>
                  <a:lnTo>
                    <a:pt x="151" y="5"/>
                  </a:lnTo>
                  <a:lnTo>
                    <a:pt x="151" y="6"/>
                  </a:lnTo>
                  <a:lnTo>
                    <a:pt x="172" y="6"/>
                  </a:lnTo>
                  <a:lnTo>
                    <a:pt x="173" y="5"/>
                  </a:lnTo>
                  <a:lnTo>
                    <a:pt x="174" y="4"/>
                  </a:lnTo>
                  <a:lnTo>
                    <a:pt x="175" y="3"/>
                  </a:lnTo>
                  <a:lnTo>
                    <a:pt x="177" y="3"/>
                  </a:lnTo>
                  <a:lnTo>
                    <a:pt x="179" y="3"/>
                  </a:lnTo>
                  <a:lnTo>
                    <a:pt x="180" y="4"/>
                  </a:lnTo>
                  <a:lnTo>
                    <a:pt x="181" y="5"/>
                  </a:lnTo>
                  <a:lnTo>
                    <a:pt x="181" y="6"/>
                  </a:lnTo>
                  <a:lnTo>
                    <a:pt x="186" y="6"/>
                  </a:lnTo>
                  <a:lnTo>
                    <a:pt x="186" y="5"/>
                  </a:lnTo>
                  <a:lnTo>
                    <a:pt x="187" y="4"/>
                  </a:lnTo>
                  <a:lnTo>
                    <a:pt x="189" y="3"/>
                  </a:lnTo>
                  <a:lnTo>
                    <a:pt x="190" y="3"/>
                  </a:lnTo>
                  <a:lnTo>
                    <a:pt x="192" y="3"/>
                  </a:lnTo>
                  <a:lnTo>
                    <a:pt x="194" y="4"/>
                  </a:lnTo>
                  <a:lnTo>
                    <a:pt x="195" y="5"/>
                  </a:lnTo>
                  <a:lnTo>
                    <a:pt x="195" y="6"/>
                  </a:lnTo>
                  <a:lnTo>
                    <a:pt x="199" y="6"/>
                  </a:lnTo>
                  <a:lnTo>
                    <a:pt x="200" y="5"/>
                  </a:lnTo>
                  <a:lnTo>
                    <a:pt x="201" y="4"/>
                  </a:lnTo>
                  <a:lnTo>
                    <a:pt x="202" y="3"/>
                  </a:lnTo>
                  <a:lnTo>
                    <a:pt x="204" y="3"/>
                  </a:lnTo>
                  <a:lnTo>
                    <a:pt x="206" y="3"/>
                  </a:lnTo>
                  <a:lnTo>
                    <a:pt x="207" y="4"/>
                  </a:lnTo>
                  <a:lnTo>
                    <a:pt x="208" y="5"/>
                  </a:lnTo>
                  <a:lnTo>
                    <a:pt x="209" y="6"/>
                  </a:lnTo>
                  <a:lnTo>
                    <a:pt x="348" y="6"/>
                  </a:lnTo>
                  <a:lnTo>
                    <a:pt x="348" y="5"/>
                  </a:lnTo>
                  <a:lnTo>
                    <a:pt x="350" y="4"/>
                  </a:lnTo>
                  <a:lnTo>
                    <a:pt x="351" y="3"/>
                  </a:lnTo>
                  <a:lnTo>
                    <a:pt x="353" y="3"/>
                  </a:lnTo>
                  <a:lnTo>
                    <a:pt x="354" y="3"/>
                  </a:lnTo>
                  <a:lnTo>
                    <a:pt x="356" y="4"/>
                  </a:lnTo>
                  <a:lnTo>
                    <a:pt x="357" y="5"/>
                  </a:lnTo>
                  <a:lnTo>
                    <a:pt x="357" y="6"/>
                  </a:lnTo>
                  <a:lnTo>
                    <a:pt x="390" y="6"/>
                  </a:lnTo>
                  <a:lnTo>
                    <a:pt x="390" y="5"/>
                  </a:lnTo>
                  <a:lnTo>
                    <a:pt x="391" y="4"/>
                  </a:lnTo>
                  <a:lnTo>
                    <a:pt x="392" y="3"/>
                  </a:lnTo>
                  <a:lnTo>
                    <a:pt x="394" y="3"/>
                  </a:lnTo>
                  <a:lnTo>
                    <a:pt x="396" y="3"/>
                  </a:lnTo>
                  <a:lnTo>
                    <a:pt x="397" y="4"/>
                  </a:lnTo>
                  <a:lnTo>
                    <a:pt x="398" y="5"/>
                  </a:lnTo>
                  <a:lnTo>
                    <a:pt x="399" y="6"/>
                  </a:lnTo>
                  <a:lnTo>
                    <a:pt x="406" y="6"/>
                  </a:lnTo>
                  <a:lnTo>
                    <a:pt x="406" y="5"/>
                  </a:lnTo>
                  <a:lnTo>
                    <a:pt x="407" y="4"/>
                  </a:lnTo>
                  <a:lnTo>
                    <a:pt x="408" y="3"/>
                  </a:lnTo>
                  <a:lnTo>
                    <a:pt x="410" y="3"/>
                  </a:lnTo>
                  <a:lnTo>
                    <a:pt x="412" y="3"/>
                  </a:lnTo>
                  <a:lnTo>
                    <a:pt x="413" y="4"/>
                  </a:lnTo>
                  <a:lnTo>
                    <a:pt x="414" y="5"/>
                  </a:lnTo>
                  <a:lnTo>
                    <a:pt x="415" y="6"/>
                  </a:lnTo>
                  <a:lnTo>
                    <a:pt x="470" y="6"/>
                  </a:lnTo>
                  <a:lnTo>
                    <a:pt x="470" y="5"/>
                  </a:lnTo>
                  <a:lnTo>
                    <a:pt x="471" y="4"/>
                  </a:lnTo>
                  <a:lnTo>
                    <a:pt x="473" y="3"/>
                  </a:lnTo>
                  <a:lnTo>
                    <a:pt x="474" y="3"/>
                  </a:lnTo>
                  <a:lnTo>
                    <a:pt x="476" y="3"/>
                  </a:lnTo>
                  <a:lnTo>
                    <a:pt x="478" y="4"/>
                  </a:lnTo>
                  <a:lnTo>
                    <a:pt x="478" y="5"/>
                  </a:lnTo>
                  <a:lnTo>
                    <a:pt x="479" y="6"/>
                  </a:lnTo>
                  <a:lnTo>
                    <a:pt x="483" y="6"/>
                  </a:lnTo>
                  <a:lnTo>
                    <a:pt x="484" y="5"/>
                  </a:lnTo>
                  <a:lnTo>
                    <a:pt x="485" y="4"/>
                  </a:lnTo>
                  <a:lnTo>
                    <a:pt x="486" y="3"/>
                  </a:lnTo>
                  <a:lnTo>
                    <a:pt x="488" y="3"/>
                  </a:lnTo>
                  <a:lnTo>
                    <a:pt x="489" y="3"/>
                  </a:lnTo>
                  <a:lnTo>
                    <a:pt x="491" y="4"/>
                  </a:lnTo>
                  <a:lnTo>
                    <a:pt x="492" y="5"/>
                  </a:lnTo>
                  <a:lnTo>
                    <a:pt x="492" y="6"/>
                  </a:lnTo>
                  <a:lnTo>
                    <a:pt x="497" y="6"/>
                  </a:lnTo>
                  <a:lnTo>
                    <a:pt x="497" y="5"/>
                  </a:lnTo>
                  <a:lnTo>
                    <a:pt x="498" y="4"/>
                  </a:lnTo>
                  <a:lnTo>
                    <a:pt x="500" y="3"/>
                  </a:lnTo>
                  <a:lnTo>
                    <a:pt x="501" y="3"/>
                  </a:lnTo>
                  <a:lnTo>
                    <a:pt x="503" y="3"/>
                  </a:lnTo>
                  <a:lnTo>
                    <a:pt x="505" y="4"/>
                  </a:lnTo>
                  <a:lnTo>
                    <a:pt x="506" y="5"/>
                  </a:lnTo>
                  <a:lnTo>
                    <a:pt x="506" y="6"/>
                  </a:lnTo>
                  <a:lnTo>
                    <a:pt x="524" y="6"/>
                  </a:lnTo>
                  <a:lnTo>
                    <a:pt x="524" y="5"/>
                  </a:lnTo>
                  <a:lnTo>
                    <a:pt x="525" y="4"/>
                  </a:lnTo>
                  <a:lnTo>
                    <a:pt x="527" y="3"/>
                  </a:lnTo>
                  <a:lnTo>
                    <a:pt x="528" y="3"/>
                  </a:lnTo>
                  <a:lnTo>
                    <a:pt x="530" y="3"/>
                  </a:lnTo>
                  <a:lnTo>
                    <a:pt x="531" y="4"/>
                  </a:lnTo>
                  <a:lnTo>
                    <a:pt x="532" y="5"/>
                  </a:lnTo>
                  <a:lnTo>
                    <a:pt x="533" y="6"/>
                  </a:lnTo>
                  <a:lnTo>
                    <a:pt x="561" y="6"/>
                  </a:lnTo>
                  <a:lnTo>
                    <a:pt x="561" y="5"/>
                  </a:lnTo>
                  <a:lnTo>
                    <a:pt x="562" y="4"/>
                  </a:lnTo>
                  <a:lnTo>
                    <a:pt x="564" y="3"/>
                  </a:lnTo>
                  <a:lnTo>
                    <a:pt x="565" y="3"/>
                  </a:lnTo>
                  <a:lnTo>
                    <a:pt x="567" y="3"/>
                  </a:lnTo>
                  <a:lnTo>
                    <a:pt x="569" y="4"/>
                  </a:lnTo>
                  <a:lnTo>
                    <a:pt x="570" y="5"/>
                  </a:lnTo>
                  <a:lnTo>
                    <a:pt x="570" y="6"/>
                  </a:lnTo>
                  <a:lnTo>
                    <a:pt x="600" y="6"/>
                  </a:lnTo>
                  <a:lnTo>
                    <a:pt x="600" y="5"/>
                  </a:lnTo>
                  <a:lnTo>
                    <a:pt x="601" y="4"/>
                  </a:lnTo>
                  <a:lnTo>
                    <a:pt x="603" y="3"/>
                  </a:lnTo>
                  <a:lnTo>
                    <a:pt x="604" y="3"/>
                  </a:lnTo>
                  <a:lnTo>
                    <a:pt x="606" y="3"/>
                  </a:lnTo>
                  <a:lnTo>
                    <a:pt x="607" y="4"/>
                  </a:lnTo>
                  <a:lnTo>
                    <a:pt x="608" y="5"/>
                  </a:lnTo>
                  <a:lnTo>
                    <a:pt x="609" y="6"/>
                  </a:lnTo>
                  <a:lnTo>
                    <a:pt x="612" y="6"/>
                  </a:lnTo>
                  <a:lnTo>
                    <a:pt x="612" y="5"/>
                  </a:lnTo>
                  <a:lnTo>
                    <a:pt x="613" y="4"/>
                  </a:lnTo>
                  <a:lnTo>
                    <a:pt x="614" y="3"/>
                  </a:lnTo>
                  <a:lnTo>
                    <a:pt x="616" y="3"/>
                  </a:lnTo>
                  <a:lnTo>
                    <a:pt x="618" y="3"/>
                  </a:lnTo>
                  <a:lnTo>
                    <a:pt x="619" y="4"/>
                  </a:lnTo>
                  <a:lnTo>
                    <a:pt x="620" y="5"/>
                  </a:lnTo>
                  <a:lnTo>
                    <a:pt x="621" y="6"/>
                  </a:lnTo>
                  <a:lnTo>
                    <a:pt x="709" y="6"/>
                  </a:lnTo>
                  <a:lnTo>
                    <a:pt x="709" y="5"/>
                  </a:lnTo>
                  <a:lnTo>
                    <a:pt x="710" y="4"/>
                  </a:lnTo>
                  <a:lnTo>
                    <a:pt x="711" y="3"/>
                  </a:lnTo>
                  <a:lnTo>
                    <a:pt x="713" y="3"/>
                  </a:lnTo>
                  <a:lnTo>
                    <a:pt x="715" y="3"/>
                  </a:lnTo>
                  <a:lnTo>
                    <a:pt x="716" y="4"/>
                  </a:lnTo>
                  <a:lnTo>
                    <a:pt x="717" y="5"/>
                  </a:lnTo>
                  <a:lnTo>
                    <a:pt x="717" y="6"/>
                  </a:lnTo>
                  <a:lnTo>
                    <a:pt x="736" y="6"/>
                  </a:lnTo>
                  <a:lnTo>
                    <a:pt x="736" y="5"/>
                  </a:lnTo>
                  <a:lnTo>
                    <a:pt x="737" y="4"/>
                  </a:lnTo>
                  <a:lnTo>
                    <a:pt x="738" y="3"/>
                  </a:lnTo>
                  <a:lnTo>
                    <a:pt x="740" y="3"/>
                  </a:lnTo>
                  <a:lnTo>
                    <a:pt x="742" y="3"/>
                  </a:lnTo>
                  <a:lnTo>
                    <a:pt x="743" y="4"/>
                  </a:lnTo>
                  <a:lnTo>
                    <a:pt x="744" y="5"/>
                  </a:lnTo>
                  <a:lnTo>
                    <a:pt x="744" y="6"/>
                  </a:lnTo>
                  <a:lnTo>
                    <a:pt x="868" y="6"/>
                  </a:lnTo>
                  <a:lnTo>
                    <a:pt x="869" y="5"/>
                  </a:lnTo>
                  <a:lnTo>
                    <a:pt x="870" y="4"/>
                  </a:lnTo>
                  <a:lnTo>
                    <a:pt x="871" y="3"/>
                  </a:lnTo>
                  <a:lnTo>
                    <a:pt x="873" y="3"/>
                  </a:lnTo>
                  <a:lnTo>
                    <a:pt x="874" y="3"/>
                  </a:lnTo>
                  <a:lnTo>
                    <a:pt x="876" y="4"/>
                  </a:lnTo>
                  <a:lnTo>
                    <a:pt x="877" y="5"/>
                  </a:lnTo>
                  <a:lnTo>
                    <a:pt x="877" y="6"/>
                  </a:lnTo>
                  <a:lnTo>
                    <a:pt x="909" y="6"/>
                  </a:lnTo>
                  <a:lnTo>
                    <a:pt x="909" y="5"/>
                  </a:lnTo>
                  <a:lnTo>
                    <a:pt x="910" y="4"/>
                  </a:lnTo>
                  <a:lnTo>
                    <a:pt x="912" y="3"/>
                  </a:lnTo>
                  <a:lnTo>
                    <a:pt x="913" y="3"/>
                  </a:lnTo>
                  <a:lnTo>
                    <a:pt x="915" y="3"/>
                  </a:lnTo>
                  <a:lnTo>
                    <a:pt x="916" y="4"/>
                  </a:lnTo>
                  <a:lnTo>
                    <a:pt x="917" y="5"/>
                  </a:lnTo>
                  <a:lnTo>
                    <a:pt x="918" y="6"/>
                  </a:lnTo>
                  <a:lnTo>
                    <a:pt x="922" y="6"/>
                  </a:lnTo>
                  <a:lnTo>
                    <a:pt x="923" y="5"/>
                  </a:lnTo>
                  <a:lnTo>
                    <a:pt x="924" y="4"/>
                  </a:lnTo>
                  <a:lnTo>
                    <a:pt x="925" y="3"/>
                  </a:lnTo>
                  <a:lnTo>
                    <a:pt x="927" y="3"/>
                  </a:lnTo>
                  <a:lnTo>
                    <a:pt x="928" y="3"/>
                  </a:lnTo>
                  <a:lnTo>
                    <a:pt x="930" y="4"/>
                  </a:lnTo>
                  <a:lnTo>
                    <a:pt x="931" y="5"/>
                  </a:lnTo>
                  <a:lnTo>
                    <a:pt x="931" y="6"/>
                  </a:lnTo>
                  <a:lnTo>
                    <a:pt x="940" y="6"/>
                  </a:lnTo>
                  <a:lnTo>
                    <a:pt x="940" y="40"/>
                  </a:lnTo>
                  <a:lnTo>
                    <a:pt x="969" y="40"/>
                  </a:lnTo>
                  <a:lnTo>
                    <a:pt x="970" y="39"/>
                  </a:lnTo>
                  <a:lnTo>
                    <a:pt x="971" y="38"/>
                  </a:lnTo>
                  <a:lnTo>
                    <a:pt x="972" y="37"/>
                  </a:lnTo>
                  <a:lnTo>
                    <a:pt x="974" y="37"/>
                  </a:lnTo>
                  <a:lnTo>
                    <a:pt x="976" y="37"/>
                  </a:lnTo>
                  <a:lnTo>
                    <a:pt x="977" y="38"/>
                  </a:lnTo>
                  <a:lnTo>
                    <a:pt x="978" y="39"/>
                  </a:lnTo>
                  <a:lnTo>
                    <a:pt x="979" y="40"/>
                  </a:lnTo>
                  <a:lnTo>
                    <a:pt x="1004" y="40"/>
                  </a:lnTo>
                  <a:lnTo>
                    <a:pt x="1004" y="39"/>
                  </a:lnTo>
                  <a:lnTo>
                    <a:pt x="1005" y="38"/>
                  </a:lnTo>
                  <a:lnTo>
                    <a:pt x="1007" y="37"/>
                  </a:lnTo>
                  <a:lnTo>
                    <a:pt x="1009" y="37"/>
                  </a:lnTo>
                  <a:lnTo>
                    <a:pt x="1010" y="37"/>
                  </a:lnTo>
                  <a:lnTo>
                    <a:pt x="1012" y="38"/>
                  </a:lnTo>
                  <a:lnTo>
                    <a:pt x="1013" y="39"/>
                  </a:lnTo>
                  <a:lnTo>
                    <a:pt x="1013" y="40"/>
                  </a:lnTo>
                  <a:lnTo>
                    <a:pt x="1019" y="40"/>
                  </a:lnTo>
                  <a:lnTo>
                    <a:pt x="1019" y="39"/>
                  </a:lnTo>
                  <a:lnTo>
                    <a:pt x="1020" y="38"/>
                  </a:lnTo>
                  <a:lnTo>
                    <a:pt x="1021" y="37"/>
                  </a:lnTo>
                  <a:lnTo>
                    <a:pt x="1023" y="37"/>
                  </a:lnTo>
                  <a:lnTo>
                    <a:pt x="1025" y="37"/>
                  </a:lnTo>
                  <a:lnTo>
                    <a:pt x="1026" y="38"/>
                  </a:lnTo>
                  <a:lnTo>
                    <a:pt x="1027" y="39"/>
                  </a:lnTo>
                  <a:lnTo>
                    <a:pt x="1027" y="40"/>
                  </a:lnTo>
                  <a:lnTo>
                    <a:pt x="1037" y="40"/>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34" name="Freeform 1044"/>
            <p:cNvSpPr>
              <a:spLocks/>
            </p:cNvSpPr>
            <p:nvPr/>
          </p:nvSpPr>
          <p:spPr bwMode="auto">
            <a:xfrm>
              <a:off x="3620" y="1913"/>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7"/>
                  </a:lnTo>
                  <a:lnTo>
                    <a:pt x="12" y="9"/>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35" name="Freeform 1045"/>
            <p:cNvSpPr>
              <a:spLocks/>
            </p:cNvSpPr>
            <p:nvPr/>
          </p:nvSpPr>
          <p:spPr bwMode="auto">
            <a:xfrm>
              <a:off x="4655" y="1946"/>
              <a:ext cx="14" cy="10"/>
            </a:xfrm>
            <a:custGeom>
              <a:avLst/>
              <a:gdLst>
                <a:gd name="T0" fmla="*/ 2 w 14"/>
                <a:gd name="T1" fmla="*/ 0 h 10"/>
                <a:gd name="T2" fmla="*/ 14 w 14"/>
                <a:gd name="T3" fmla="*/ 5 h 10"/>
                <a:gd name="T4" fmla="*/ 2 w 14"/>
                <a:gd name="T5" fmla="*/ 10 h 10"/>
                <a:gd name="T6" fmla="*/ 1 w 14"/>
                <a:gd name="T7" fmla="*/ 7 h 10"/>
                <a:gd name="T8" fmla="*/ 0 w 14"/>
                <a:gd name="T9" fmla="*/ 5 h 10"/>
                <a:gd name="T10" fmla="*/ 1 w 14"/>
                <a:gd name="T11" fmla="*/ 3 h 10"/>
                <a:gd name="T12" fmla="*/ 2 w 14"/>
                <a:gd name="T13" fmla="*/ 0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2" y="0"/>
                  </a:moveTo>
                  <a:lnTo>
                    <a:pt x="14" y="5"/>
                  </a:lnTo>
                  <a:lnTo>
                    <a:pt x="2" y="10"/>
                  </a:lnTo>
                  <a:lnTo>
                    <a:pt x="1" y="7"/>
                  </a:lnTo>
                  <a:lnTo>
                    <a:pt x="0" y="5"/>
                  </a:lnTo>
                  <a:lnTo>
                    <a:pt x="1" y="3"/>
                  </a:lnTo>
                  <a:lnTo>
                    <a:pt x="2"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36" name="Freeform 1046"/>
            <p:cNvSpPr>
              <a:spLocks/>
            </p:cNvSpPr>
            <p:nvPr/>
          </p:nvSpPr>
          <p:spPr bwMode="auto">
            <a:xfrm>
              <a:off x="2943" y="1835"/>
              <a:ext cx="341" cy="5"/>
            </a:xfrm>
            <a:custGeom>
              <a:avLst/>
              <a:gdLst>
                <a:gd name="T0" fmla="*/ 332 w 341"/>
                <a:gd name="T1" fmla="*/ 5 h 5"/>
                <a:gd name="T2" fmla="*/ 303 w 341"/>
                <a:gd name="T3" fmla="*/ 5 h 5"/>
                <a:gd name="T4" fmla="*/ 302 w 341"/>
                <a:gd name="T5" fmla="*/ 3 h 5"/>
                <a:gd name="T6" fmla="*/ 299 w 341"/>
                <a:gd name="T7" fmla="*/ 2 h 5"/>
                <a:gd name="T8" fmla="*/ 296 w 341"/>
                <a:gd name="T9" fmla="*/ 3 h 5"/>
                <a:gd name="T10" fmla="*/ 294 w 341"/>
                <a:gd name="T11" fmla="*/ 5 h 5"/>
                <a:gd name="T12" fmla="*/ 276 w 341"/>
                <a:gd name="T13" fmla="*/ 4 h 5"/>
                <a:gd name="T14" fmla="*/ 273 w 341"/>
                <a:gd name="T15" fmla="*/ 2 h 5"/>
                <a:gd name="T16" fmla="*/ 270 w 341"/>
                <a:gd name="T17" fmla="*/ 2 h 5"/>
                <a:gd name="T18" fmla="*/ 267 w 341"/>
                <a:gd name="T19" fmla="*/ 4 h 5"/>
                <a:gd name="T20" fmla="*/ 266 w 341"/>
                <a:gd name="T21" fmla="*/ 5 h 5"/>
                <a:gd name="T22" fmla="*/ 265 w 341"/>
                <a:gd name="T23" fmla="*/ 2 h 5"/>
                <a:gd name="T24" fmla="*/ 262 w 341"/>
                <a:gd name="T25" fmla="*/ 1 h 5"/>
                <a:gd name="T26" fmla="*/ 258 w 341"/>
                <a:gd name="T27" fmla="*/ 1 h 5"/>
                <a:gd name="T28" fmla="*/ 255 w 341"/>
                <a:gd name="T29" fmla="*/ 2 h 5"/>
                <a:gd name="T30" fmla="*/ 254 w 341"/>
                <a:gd name="T31" fmla="*/ 5 h 5"/>
                <a:gd name="T32" fmla="*/ 207 w 341"/>
                <a:gd name="T33" fmla="*/ 4 h 5"/>
                <a:gd name="T34" fmla="*/ 204 w 341"/>
                <a:gd name="T35" fmla="*/ 2 h 5"/>
                <a:gd name="T36" fmla="*/ 201 w 341"/>
                <a:gd name="T37" fmla="*/ 2 h 5"/>
                <a:gd name="T38" fmla="*/ 198 w 341"/>
                <a:gd name="T39" fmla="*/ 4 h 5"/>
                <a:gd name="T40" fmla="*/ 193 w 341"/>
                <a:gd name="T41" fmla="*/ 5 h 5"/>
                <a:gd name="T42" fmla="*/ 192 w 341"/>
                <a:gd name="T43" fmla="*/ 3 h 5"/>
                <a:gd name="T44" fmla="*/ 189 w 341"/>
                <a:gd name="T45" fmla="*/ 2 h 5"/>
                <a:gd name="T46" fmla="*/ 186 w 341"/>
                <a:gd name="T47" fmla="*/ 3 h 5"/>
                <a:gd name="T48" fmla="*/ 184 w 341"/>
                <a:gd name="T49" fmla="*/ 5 h 5"/>
                <a:gd name="T50" fmla="*/ 181 w 341"/>
                <a:gd name="T51" fmla="*/ 4 h 5"/>
                <a:gd name="T52" fmla="*/ 179 w 341"/>
                <a:gd name="T53" fmla="*/ 2 h 5"/>
                <a:gd name="T54" fmla="*/ 175 w 341"/>
                <a:gd name="T55" fmla="*/ 2 h 5"/>
                <a:gd name="T56" fmla="*/ 173 w 341"/>
                <a:gd name="T57" fmla="*/ 4 h 5"/>
                <a:gd name="T58" fmla="*/ 162 w 341"/>
                <a:gd name="T59" fmla="*/ 5 h 5"/>
                <a:gd name="T60" fmla="*/ 161 w 341"/>
                <a:gd name="T61" fmla="*/ 3 h 5"/>
                <a:gd name="T62" fmla="*/ 158 w 341"/>
                <a:gd name="T63" fmla="*/ 2 h 5"/>
                <a:gd name="T64" fmla="*/ 155 w 341"/>
                <a:gd name="T65" fmla="*/ 3 h 5"/>
                <a:gd name="T66" fmla="*/ 153 w 341"/>
                <a:gd name="T67" fmla="*/ 5 h 5"/>
                <a:gd name="T68" fmla="*/ 142 w 341"/>
                <a:gd name="T69" fmla="*/ 4 h 5"/>
                <a:gd name="T70" fmla="*/ 140 w 341"/>
                <a:gd name="T71" fmla="*/ 2 h 5"/>
                <a:gd name="T72" fmla="*/ 136 w 341"/>
                <a:gd name="T73" fmla="*/ 2 h 5"/>
                <a:gd name="T74" fmla="*/ 134 w 341"/>
                <a:gd name="T75" fmla="*/ 4 h 5"/>
                <a:gd name="T76" fmla="*/ 121 w 341"/>
                <a:gd name="T77" fmla="*/ 5 h 5"/>
                <a:gd name="T78" fmla="*/ 119 w 341"/>
                <a:gd name="T79" fmla="*/ 3 h 5"/>
                <a:gd name="T80" fmla="*/ 116 w 341"/>
                <a:gd name="T81" fmla="*/ 2 h 5"/>
                <a:gd name="T82" fmla="*/ 113 w 341"/>
                <a:gd name="T83" fmla="*/ 3 h 5"/>
                <a:gd name="T84" fmla="*/ 112 w 341"/>
                <a:gd name="T85" fmla="*/ 5 h 5"/>
                <a:gd name="T86" fmla="*/ 97 w 341"/>
                <a:gd name="T87" fmla="*/ 4 h 5"/>
                <a:gd name="T88" fmla="*/ 94 w 341"/>
                <a:gd name="T89" fmla="*/ 2 h 5"/>
                <a:gd name="T90" fmla="*/ 91 w 341"/>
                <a:gd name="T91" fmla="*/ 2 h 5"/>
                <a:gd name="T92" fmla="*/ 89 w 341"/>
                <a:gd name="T93" fmla="*/ 4 h 5"/>
                <a:gd name="T94" fmla="*/ 61 w 341"/>
                <a:gd name="T95" fmla="*/ 5 h 5"/>
                <a:gd name="T96" fmla="*/ 60 w 341"/>
                <a:gd name="T97" fmla="*/ 2 h 5"/>
                <a:gd name="T98" fmla="*/ 57 w 341"/>
                <a:gd name="T99" fmla="*/ 0 h 5"/>
                <a:gd name="T100" fmla="*/ 52 w 341"/>
                <a:gd name="T101" fmla="*/ 0 h 5"/>
                <a:gd name="T102" fmla="*/ 49 w 341"/>
                <a:gd name="T103" fmla="*/ 2 h 5"/>
                <a:gd name="T104" fmla="*/ 48 w 341"/>
                <a:gd name="T105" fmla="*/ 5 h 5"/>
                <a:gd name="T106" fmla="*/ 39 w 341"/>
                <a:gd name="T107" fmla="*/ 4 h 5"/>
                <a:gd name="T108" fmla="*/ 37 w 341"/>
                <a:gd name="T109" fmla="*/ 2 h 5"/>
                <a:gd name="T110" fmla="*/ 33 w 341"/>
                <a:gd name="T111" fmla="*/ 2 h 5"/>
                <a:gd name="T112" fmla="*/ 31 w 341"/>
                <a:gd name="T113" fmla="*/ 4 h 5"/>
                <a:gd name="T114" fmla="*/ 0 w 341"/>
                <a:gd name="T115" fmla="*/ 5 h 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41"/>
                <a:gd name="T175" fmla="*/ 0 h 5"/>
                <a:gd name="T176" fmla="*/ 341 w 341"/>
                <a:gd name="T177" fmla="*/ 5 h 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41" h="5">
                  <a:moveTo>
                    <a:pt x="341" y="5"/>
                  </a:moveTo>
                  <a:lnTo>
                    <a:pt x="332" y="5"/>
                  </a:lnTo>
                  <a:lnTo>
                    <a:pt x="303" y="5"/>
                  </a:lnTo>
                  <a:lnTo>
                    <a:pt x="303" y="4"/>
                  </a:lnTo>
                  <a:lnTo>
                    <a:pt x="302" y="3"/>
                  </a:lnTo>
                  <a:lnTo>
                    <a:pt x="300" y="2"/>
                  </a:lnTo>
                  <a:lnTo>
                    <a:pt x="299" y="2"/>
                  </a:lnTo>
                  <a:lnTo>
                    <a:pt x="297" y="2"/>
                  </a:lnTo>
                  <a:lnTo>
                    <a:pt x="296" y="3"/>
                  </a:lnTo>
                  <a:lnTo>
                    <a:pt x="294" y="4"/>
                  </a:lnTo>
                  <a:lnTo>
                    <a:pt x="294" y="5"/>
                  </a:lnTo>
                  <a:lnTo>
                    <a:pt x="276" y="5"/>
                  </a:lnTo>
                  <a:lnTo>
                    <a:pt x="276" y="4"/>
                  </a:lnTo>
                  <a:lnTo>
                    <a:pt x="274" y="3"/>
                  </a:lnTo>
                  <a:lnTo>
                    <a:pt x="273" y="2"/>
                  </a:lnTo>
                  <a:lnTo>
                    <a:pt x="271" y="2"/>
                  </a:lnTo>
                  <a:lnTo>
                    <a:pt x="270" y="2"/>
                  </a:lnTo>
                  <a:lnTo>
                    <a:pt x="268" y="3"/>
                  </a:lnTo>
                  <a:lnTo>
                    <a:pt x="267" y="4"/>
                  </a:lnTo>
                  <a:lnTo>
                    <a:pt x="267" y="5"/>
                  </a:lnTo>
                  <a:lnTo>
                    <a:pt x="266" y="5"/>
                  </a:lnTo>
                  <a:lnTo>
                    <a:pt x="265" y="4"/>
                  </a:lnTo>
                  <a:lnTo>
                    <a:pt x="265" y="2"/>
                  </a:lnTo>
                  <a:lnTo>
                    <a:pt x="263" y="1"/>
                  </a:lnTo>
                  <a:lnTo>
                    <a:pt x="262" y="1"/>
                  </a:lnTo>
                  <a:lnTo>
                    <a:pt x="260" y="0"/>
                  </a:lnTo>
                  <a:lnTo>
                    <a:pt x="258" y="1"/>
                  </a:lnTo>
                  <a:lnTo>
                    <a:pt x="256" y="1"/>
                  </a:lnTo>
                  <a:lnTo>
                    <a:pt x="255" y="2"/>
                  </a:lnTo>
                  <a:lnTo>
                    <a:pt x="254" y="4"/>
                  </a:lnTo>
                  <a:lnTo>
                    <a:pt x="254" y="5"/>
                  </a:lnTo>
                  <a:lnTo>
                    <a:pt x="207" y="5"/>
                  </a:lnTo>
                  <a:lnTo>
                    <a:pt x="207" y="4"/>
                  </a:lnTo>
                  <a:lnTo>
                    <a:pt x="206" y="3"/>
                  </a:lnTo>
                  <a:lnTo>
                    <a:pt x="204" y="2"/>
                  </a:lnTo>
                  <a:lnTo>
                    <a:pt x="202" y="2"/>
                  </a:lnTo>
                  <a:lnTo>
                    <a:pt x="201" y="2"/>
                  </a:lnTo>
                  <a:lnTo>
                    <a:pt x="199" y="3"/>
                  </a:lnTo>
                  <a:lnTo>
                    <a:pt x="198" y="4"/>
                  </a:lnTo>
                  <a:lnTo>
                    <a:pt x="198" y="5"/>
                  </a:lnTo>
                  <a:lnTo>
                    <a:pt x="193" y="5"/>
                  </a:lnTo>
                  <a:lnTo>
                    <a:pt x="193" y="4"/>
                  </a:lnTo>
                  <a:lnTo>
                    <a:pt x="192" y="3"/>
                  </a:lnTo>
                  <a:lnTo>
                    <a:pt x="191" y="2"/>
                  </a:lnTo>
                  <a:lnTo>
                    <a:pt x="189" y="2"/>
                  </a:lnTo>
                  <a:lnTo>
                    <a:pt x="187" y="2"/>
                  </a:lnTo>
                  <a:lnTo>
                    <a:pt x="186" y="3"/>
                  </a:lnTo>
                  <a:lnTo>
                    <a:pt x="185" y="4"/>
                  </a:lnTo>
                  <a:lnTo>
                    <a:pt x="184" y="5"/>
                  </a:lnTo>
                  <a:lnTo>
                    <a:pt x="182" y="5"/>
                  </a:lnTo>
                  <a:lnTo>
                    <a:pt x="181" y="4"/>
                  </a:lnTo>
                  <a:lnTo>
                    <a:pt x="180" y="3"/>
                  </a:lnTo>
                  <a:lnTo>
                    <a:pt x="179" y="2"/>
                  </a:lnTo>
                  <a:lnTo>
                    <a:pt x="177" y="2"/>
                  </a:lnTo>
                  <a:lnTo>
                    <a:pt x="175" y="2"/>
                  </a:lnTo>
                  <a:lnTo>
                    <a:pt x="174" y="3"/>
                  </a:lnTo>
                  <a:lnTo>
                    <a:pt x="173" y="4"/>
                  </a:lnTo>
                  <a:lnTo>
                    <a:pt x="173" y="5"/>
                  </a:lnTo>
                  <a:lnTo>
                    <a:pt x="162" y="5"/>
                  </a:lnTo>
                  <a:lnTo>
                    <a:pt x="162" y="4"/>
                  </a:lnTo>
                  <a:lnTo>
                    <a:pt x="161" y="3"/>
                  </a:lnTo>
                  <a:lnTo>
                    <a:pt x="159" y="2"/>
                  </a:lnTo>
                  <a:lnTo>
                    <a:pt x="158" y="2"/>
                  </a:lnTo>
                  <a:lnTo>
                    <a:pt x="156" y="2"/>
                  </a:lnTo>
                  <a:lnTo>
                    <a:pt x="155" y="3"/>
                  </a:lnTo>
                  <a:lnTo>
                    <a:pt x="154" y="4"/>
                  </a:lnTo>
                  <a:lnTo>
                    <a:pt x="153" y="5"/>
                  </a:lnTo>
                  <a:lnTo>
                    <a:pt x="142" y="5"/>
                  </a:lnTo>
                  <a:lnTo>
                    <a:pt x="142" y="4"/>
                  </a:lnTo>
                  <a:lnTo>
                    <a:pt x="141" y="3"/>
                  </a:lnTo>
                  <a:lnTo>
                    <a:pt x="140" y="2"/>
                  </a:lnTo>
                  <a:lnTo>
                    <a:pt x="138" y="2"/>
                  </a:lnTo>
                  <a:lnTo>
                    <a:pt x="136" y="2"/>
                  </a:lnTo>
                  <a:lnTo>
                    <a:pt x="135" y="3"/>
                  </a:lnTo>
                  <a:lnTo>
                    <a:pt x="134" y="4"/>
                  </a:lnTo>
                  <a:lnTo>
                    <a:pt x="133" y="5"/>
                  </a:lnTo>
                  <a:lnTo>
                    <a:pt x="121" y="5"/>
                  </a:lnTo>
                  <a:lnTo>
                    <a:pt x="120" y="4"/>
                  </a:lnTo>
                  <a:lnTo>
                    <a:pt x="119" y="3"/>
                  </a:lnTo>
                  <a:lnTo>
                    <a:pt x="118" y="2"/>
                  </a:lnTo>
                  <a:lnTo>
                    <a:pt x="116" y="2"/>
                  </a:lnTo>
                  <a:lnTo>
                    <a:pt x="115" y="2"/>
                  </a:lnTo>
                  <a:lnTo>
                    <a:pt x="113" y="3"/>
                  </a:lnTo>
                  <a:lnTo>
                    <a:pt x="112" y="4"/>
                  </a:lnTo>
                  <a:lnTo>
                    <a:pt x="112" y="5"/>
                  </a:lnTo>
                  <a:lnTo>
                    <a:pt x="97" y="5"/>
                  </a:lnTo>
                  <a:lnTo>
                    <a:pt x="97" y="4"/>
                  </a:lnTo>
                  <a:lnTo>
                    <a:pt x="96" y="3"/>
                  </a:lnTo>
                  <a:lnTo>
                    <a:pt x="94" y="2"/>
                  </a:lnTo>
                  <a:lnTo>
                    <a:pt x="93" y="2"/>
                  </a:lnTo>
                  <a:lnTo>
                    <a:pt x="91" y="2"/>
                  </a:lnTo>
                  <a:lnTo>
                    <a:pt x="89" y="3"/>
                  </a:lnTo>
                  <a:lnTo>
                    <a:pt x="89" y="4"/>
                  </a:lnTo>
                  <a:lnTo>
                    <a:pt x="88" y="5"/>
                  </a:lnTo>
                  <a:lnTo>
                    <a:pt x="61" y="5"/>
                  </a:lnTo>
                  <a:lnTo>
                    <a:pt x="61" y="4"/>
                  </a:lnTo>
                  <a:lnTo>
                    <a:pt x="60" y="2"/>
                  </a:lnTo>
                  <a:lnTo>
                    <a:pt x="58" y="1"/>
                  </a:lnTo>
                  <a:lnTo>
                    <a:pt x="57" y="0"/>
                  </a:lnTo>
                  <a:lnTo>
                    <a:pt x="54" y="0"/>
                  </a:lnTo>
                  <a:lnTo>
                    <a:pt x="52" y="0"/>
                  </a:lnTo>
                  <a:lnTo>
                    <a:pt x="50" y="1"/>
                  </a:lnTo>
                  <a:lnTo>
                    <a:pt x="49" y="2"/>
                  </a:lnTo>
                  <a:lnTo>
                    <a:pt x="48" y="4"/>
                  </a:lnTo>
                  <a:lnTo>
                    <a:pt x="48" y="5"/>
                  </a:lnTo>
                  <a:lnTo>
                    <a:pt x="40" y="5"/>
                  </a:lnTo>
                  <a:lnTo>
                    <a:pt x="39" y="4"/>
                  </a:lnTo>
                  <a:lnTo>
                    <a:pt x="38" y="3"/>
                  </a:lnTo>
                  <a:lnTo>
                    <a:pt x="37" y="2"/>
                  </a:lnTo>
                  <a:lnTo>
                    <a:pt x="35" y="2"/>
                  </a:lnTo>
                  <a:lnTo>
                    <a:pt x="33" y="2"/>
                  </a:lnTo>
                  <a:lnTo>
                    <a:pt x="32" y="3"/>
                  </a:lnTo>
                  <a:lnTo>
                    <a:pt x="31" y="4"/>
                  </a:lnTo>
                  <a:lnTo>
                    <a:pt x="31" y="5"/>
                  </a:lnTo>
                  <a:lnTo>
                    <a:pt x="0" y="5"/>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37" name="Freeform 1047"/>
            <p:cNvSpPr>
              <a:spLocks/>
            </p:cNvSpPr>
            <p:nvPr/>
          </p:nvSpPr>
          <p:spPr bwMode="auto">
            <a:xfrm>
              <a:off x="3282" y="1836"/>
              <a:ext cx="14" cy="9"/>
            </a:xfrm>
            <a:custGeom>
              <a:avLst/>
              <a:gdLst>
                <a:gd name="T0" fmla="*/ 2 w 14"/>
                <a:gd name="T1" fmla="*/ 0 h 9"/>
                <a:gd name="T2" fmla="*/ 14 w 14"/>
                <a:gd name="T3" fmla="*/ 4 h 9"/>
                <a:gd name="T4" fmla="*/ 2 w 14"/>
                <a:gd name="T5" fmla="*/ 9 h 9"/>
                <a:gd name="T6" fmla="*/ 1 w 14"/>
                <a:gd name="T7" fmla="*/ 7 h 9"/>
                <a:gd name="T8" fmla="*/ 0 w 14"/>
                <a:gd name="T9" fmla="*/ 4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4"/>
                  </a:lnTo>
                  <a:lnTo>
                    <a:pt x="2" y="9"/>
                  </a:lnTo>
                  <a:lnTo>
                    <a:pt x="1" y="7"/>
                  </a:lnTo>
                  <a:lnTo>
                    <a:pt x="0" y="4"/>
                  </a:lnTo>
                  <a:lnTo>
                    <a:pt x="1" y="2"/>
                  </a:lnTo>
                  <a:lnTo>
                    <a:pt x="2"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38" name="Freeform 1048"/>
            <p:cNvSpPr>
              <a:spLocks/>
            </p:cNvSpPr>
            <p:nvPr/>
          </p:nvSpPr>
          <p:spPr bwMode="auto">
            <a:xfrm>
              <a:off x="1802" y="1888"/>
              <a:ext cx="1494" cy="414"/>
            </a:xfrm>
            <a:custGeom>
              <a:avLst/>
              <a:gdLst>
                <a:gd name="T0" fmla="*/ 30 w 1494"/>
                <a:gd name="T1" fmla="*/ 107 h 414"/>
                <a:gd name="T2" fmla="*/ 37 w 1494"/>
                <a:gd name="T3" fmla="*/ 106 h 414"/>
                <a:gd name="T4" fmla="*/ 52 w 1494"/>
                <a:gd name="T5" fmla="*/ 107 h 414"/>
                <a:gd name="T6" fmla="*/ 65 w 1494"/>
                <a:gd name="T7" fmla="*/ 107 h 414"/>
                <a:gd name="T8" fmla="*/ 82 w 1494"/>
                <a:gd name="T9" fmla="*/ 109 h 414"/>
                <a:gd name="T10" fmla="*/ 111 w 1494"/>
                <a:gd name="T11" fmla="*/ 110 h 414"/>
                <a:gd name="T12" fmla="*/ 120 w 1494"/>
                <a:gd name="T13" fmla="*/ 110 h 414"/>
                <a:gd name="T14" fmla="*/ 208 w 1494"/>
                <a:gd name="T15" fmla="*/ 109 h 414"/>
                <a:gd name="T16" fmla="*/ 235 w 1494"/>
                <a:gd name="T17" fmla="*/ 107 h 414"/>
                <a:gd name="T18" fmla="*/ 271 w 1494"/>
                <a:gd name="T19" fmla="*/ 107 h 414"/>
                <a:gd name="T20" fmla="*/ 289 w 1494"/>
                <a:gd name="T21" fmla="*/ 106 h 414"/>
                <a:gd name="T22" fmla="*/ 299 w 1494"/>
                <a:gd name="T23" fmla="*/ 107 h 414"/>
                <a:gd name="T24" fmla="*/ 307 w 1494"/>
                <a:gd name="T25" fmla="*/ 107 h 414"/>
                <a:gd name="T26" fmla="*/ 317 w 1494"/>
                <a:gd name="T27" fmla="*/ 108 h 414"/>
                <a:gd name="T28" fmla="*/ 332 w 1494"/>
                <a:gd name="T29" fmla="*/ 106 h 414"/>
                <a:gd name="T30" fmla="*/ 345 w 1494"/>
                <a:gd name="T31" fmla="*/ 104 h 414"/>
                <a:gd name="T32" fmla="*/ 369 w 1494"/>
                <a:gd name="T33" fmla="*/ 109 h 414"/>
                <a:gd name="T34" fmla="*/ 385 w 1494"/>
                <a:gd name="T35" fmla="*/ 110 h 414"/>
                <a:gd name="T36" fmla="*/ 394 w 1494"/>
                <a:gd name="T37" fmla="*/ 110 h 414"/>
                <a:gd name="T38" fmla="*/ 405 w 1494"/>
                <a:gd name="T39" fmla="*/ 109 h 414"/>
                <a:gd name="T40" fmla="*/ 667 w 1494"/>
                <a:gd name="T41" fmla="*/ 107 h 414"/>
                <a:gd name="T42" fmla="*/ 676 w 1494"/>
                <a:gd name="T43" fmla="*/ 107 h 414"/>
                <a:gd name="T44" fmla="*/ 685 w 1494"/>
                <a:gd name="T45" fmla="*/ 106 h 414"/>
                <a:gd name="T46" fmla="*/ 696 w 1494"/>
                <a:gd name="T47" fmla="*/ 105 h 414"/>
                <a:gd name="T48" fmla="*/ 711 w 1494"/>
                <a:gd name="T49" fmla="*/ 108 h 414"/>
                <a:gd name="T50" fmla="*/ 730 w 1494"/>
                <a:gd name="T51" fmla="*/ 107 h 414"/>
                <a:gd name="T52" fmla="*/ 747 w 1494"/>
                <a:gd name="T53" fmla="*/ 104 h 414"/>
                <a:gd name="T54" fmla="*/ 758 w 1494"/>
                <a:gd name="T55" fmla="*/ 109 h 414"/>
                <a:gd name="T56" fmla="*/ 780 w 1494"/>
                <a:gd name="T57" fmla="*/ 110 h 414"/>
                <a:gd name="T58" fmla="*/ 789 w 1494"/>
                <a:gd name="T59" fmla="*/ 110 h 414"/>
                <a:gd name="T60" fmla="*/ 807 w 1494"/>
                <a:gd name="T61" fmla="*/ 109 h 414"/>
                <a:gd name="T62" fmla="*/ 823 w 1494"/>
                <a:gd name="T63" fmla="*/ 104 h 414"/>
                <a:gd name="T64" fmla="*/ 833 w 1494"/>
                <a:gd name="T65" fmla="*/ 107 h 414"/>
                <a:gd name="T66" fmla="*/ 845 w 1494"/>
                <a:gd name="T67" fmla="*/ 110 h 414"/>
                <a:gd name="T68" fmla="*/ 861 w 1494"/>
                <a:gd name="T69" fmla="*/ 109 h 414"/>
                <a:gd name="T70" fmla="*/ 876 w 1494"/>
                <a:gd name="T71" fmla="*/ 107 h 414"/>
                <a:gd name="T72" fmla="*/ 892 w 1494"/>
                <a:gd name="T73" fmla="*/ 103 h 414"/>
                <a:gd name="T74" fmla="*/ 917 w 1494"/>
                <a:gd name="T75" fmla="*/ 109 h 414"/>
                <a:gd name="T76" fmla="*/ 959 w 1494"/>
                <a:gd name="T77" fmla="*/ 110 h 414"/>
                <a:gd name="T78" fmla="*/ 968 w 1494"/>
                <a:gd name="T79" fmla="*/ 110 h 414"/>
                <a:gd name="T80" fmla="*/ 1003 w 1494"/>
                <a:gd name="T81" fmla="*/ 109 h 414"/>
                <a:gd name="T82" fmla="*/ 1044 w 1494"/>
                <a:gd name="T83" fmla="*/ 107 h 414"/>
                <a:gd name="T84" fmla="*/ 1070 w 1494"/>
                <a:gd name="T85" fmla="*/ 107 h 414"/>
                <a:gd name="T86" fmla="*/ 1173 w 1494"/>
                <a:gd name="T87" fmla="*/ 3 h 414"/>
                <a:gd name="T88" fmla="*/ 1189 w 1494"/>
                <a:gd name="T89" fmla="*/ 4 h 414"/>
                <a:gd name="T90" fmla="*/ 1202 w 1494"/>
                <a:gd name="T91" fmla="*/ 4 h 414"/>
                <a:gd name="T92" fmla="*/ 1237 w 1494"/>
                <a:gd name="T93" fmla="*/ 3 h 414"/>
                <a:gd name="T94" fmla="*/ 1259 w 1494"/>
                <a:gd name="T95" fmla="*/ 2 h 414"/>
                <a:gd name="T96" fmla="*/ 1279 w 1494"/>
                <a:gd name="T97" fmla="*/ 2 h 414"/>
                <a:gd name="T98" fmla="*/ 1297 w 1494"/>
                <a:gd name="T99" fmla="*/ 2 h 414"/>
                <a:gd name="T100" fmla="*/ 1315 w 1494"/>
                <a:gd name="T101" fmla="*/ 3 h 414"/>
                <a:gd name="T102" fmla="*/ 1326 w 1494"/>
                <a:gd name="T103" fmla="*/ 4 h 414"/>
                <a:gd name="T104" fmla="*/ 1339 w 1494"/>
                <a:gd name="T105" fmla="*/ 6 h 414"/>
                <a:gd name="T106" fmla="*/ 1348 w 1494"/>
                <a:gd name="T107" fmla="*/ 6 h 414"/>
                <a:gd name="T108" fmla="*/ 1363 w 1494"/>
                <a:gd name="T109" fmla="*/ 4 h 414"/>
                <a:gd name="T110" fmla="*/ 1380 w 1494"/>
                <a:gd name="T111" fmla="*/ 3 h 414"/>
                <a:gd name="T112" fmla="*/ 1401 w 1494"/>
                <a:gd name="T113" fmla="*/ 1 h 414"/>
                <a:gd name="T114" fmla="*/ 1409 w 1494"/>
                <a:gd name="T115" fmla="*/ 3 h 414"/>
                <a:gd name="T116" fmla="*/ 1435 w 1494"/>
                <a:gd name="T117" fmla="*/ 4 h 414"/>
                <a:gd name="T118" fmla="*/ 1494 w 1494"/>
                <a:gd name="T119" fmla="*/ 6 h 41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494"/>
                <a:gd name="T181" fmla="*/ 0 h 414"/>
                <a:gd name="T182" fmla="*/ 1494 w 1494"/>
                <a:gd name="T183" fmla="*/ 414 h 41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494" h="414">
                  <a:moveTo>
                    <a:pt x="0" y="414"/>
                  </a:moveTo>
                  <a:lnTo>
                    <a:pt x="0" y="110"/>
                  </a:lnTo>
                  <a:lnTo>
                    <a:pt x="24" y="110"/>
                  </a:lnTo>
                  <a:lnTo>
                    <a:pt x="24" y="109"/>
                  </a:lnTo>
                  <a:lnTo>
                    <a:pt x="25" y="107"/>
                  </a:lnTo>
                  <a:lnTo>
                    <a:pt x="26" y="107"/>
                  </a:lnTo>
                  <a:lnTo>
                    <a:pt x="28" y="106"/>
                  </a:lnTo>
                  <a:lnTo>
                    <a:pt x="30" y="107"/>
                  </a:lnTo>
                  <a:lnTo>
                    <a:pt x="31" y="107"/>
                  </a:lnTo>
                  <a:lnTo>
                    <a:pt x="32" y="109"/>
                  </a:lnTo>
                  <a:lnTo>
                    <a:pt x="33" y="110"/>
                  </a:lnTo>
                  <a:lnTo>
                    <a:pt x="33" y="109"/>
                  </a:lnTo>
                  <a:lnTo>
                    <a:pt x="34" y="107"/>
                  </a:lnTo>
                  <a:lnTo>
                    <a:pt x="35" y="107"/>
                  </a:lnTo>
                  <a:lnTo>
                    <a:pt x="37" y="106"/>
                  </a:lnTo>
                  <a:lnTo>
                    <a:pt x="39" y="107"/>
                  </a:lnTo>
                  <a:lnTo>
                    <a:pt x="40" y="107"/>
                  </a:lnTo>
                  <a:lnTo>
                    <a:pt x="41" y="109"/>
                  </a:lnTo>
                  <a:lnTo>
                    <a:pt x="42" y="110"/>
                  </a:lnTo>
                  <a:lnTo>
                    <a:pt x="49" y="110"/>
                  </a:lnTo>
                  <a:lnTo>
                    <a:pt x="49" y="109"/>
                  </a:lnTo>
                  <a:lnTo>
                    <a:pt x="50" y="107"/>
                  </a:lnTo>
                  <a:lnTo>
                    <a:pt x="52" y="107"/>
                  </a:lnTo>
                  <a:lnTo>
                    <a:pt x="53" y="106"/>
                  </a:lnTo>
                  <a:lnTo>
                    <a:pt x="55" y="107"/>
                  </a:lnTo>
                  <a:lnTo>
                    <a:pt x="56" y="107"/>
                  </a:lnTo>
                  <a:lnTo>
                    <a:pt x="57" y="109"/>
                  </a:lnTo>
                  <a:lnTo>
                    <a:pt x="58" y="110"/>
                  </a:lnTo>
                  <a:lnTo>
                    <a:pt x="64" y="110"/>
                  </a:lnTo>
                  <a:lnTo>
                    <a:pt x="64" y="109"/>
                  </a:lnTo>
                  <a:lnTo>
                    <a:pt x="65" y="107"/>
                  </a:lnTo>
                  <a:lnTo>
                    <a:pt x="67" y="107"/>
                  </a:lnTo>
                  <a:lnTo>
                    <a:pt x="69" y="106"/>
                  </a:lnTo>
                  <a:lnTo>
                    <a:pt x="70" y="107"/>
                  </a:lnTo>
                  <a:lnTo>
                    <a:pt x="72" y="107"/>
                  </a:lnTo>
                  <a:lnTo>
                    <a:pt x="73" y="109"/>
                  </a:lnTo>
                  <a:lnTo>
                    <a:pt x="73" y="110"/>
                  </a:lnTo>
                  <a:lnTo>
                    <a:pt x="82" y="110"/>
                  </a:lnTo>
                  <a:lnTo>
                    <a:pt x="82" y="109"/>
                  </a:lnTo>
                  <a:lnTo>
                    <a:pt x="83" y="107"/>
                  </a:lnTo>
                  <a:lnTo>
                    <a:pt x="84" y="107"/>
                  </a:lnTo>
                  <a:lnTo>
                    <a:pt x="86" y="106"/>
                  </a:lnTo>
                  <a:lnTo>
                    <a:pt x="88" y="107"/>
                  </a:lnTo>
                  <a:lnTo>
                    <a:pt x="89" y="107"/>
                  </a:lnTo>
                  <a:lnTo>
                    <a:pt x="90" y="109"/>
                  </a:lnTo>
                  <a:lnTo>
                    <a:pt x="91" y="110"/>
                  </a:lnTo>
                  <a:lnTo>
                    <a:pt x="111" y="110"/>
                  </a:lnTo>
                  <a:lnTo>
                    <a:pt x="111" y="109"/>
                  </a:lnTo>
                  <a:lnTo>
                    <a:pt x="112" y="107"/>
                  </a:lnTo>
                  <a:lnTo>
                    <a:pt x="114" y="107"/>
                  </a:lnTo>
                  <a:lnTo>
                    <a:pt x="116" y="106"/>
                  </a:lnTo>
                  <a:lnTo>
                    <a:pt x="117" y="107"/>
                  </a:lnTo>
                  <a:lnTo>
                    <a:pt x="119" y="107"/>
                  </a:lnTo>
                  <a:lnTo>
                    <a:pt x="120" y="109"/>
                  </a:lnTo>
                  <a:lnTo>
                    <a:pt x="120" y="110"/>
                  </a:lnTo>
                  <a:lnTo>
                    <a:pt x="199" y="110"/>
                  </a:lnTo>
                  <a:lnTo>
                    <a:pt x="199" y="109"/>
                  </a:lnTo>
                  <a:lnTo>
                    <a:pt x="200" y="107"/>
                  </a:lnTo>
                  <a:lnTo>
                    <a:pt x="202" y="107"/>
                  </a:lnTo>
                  <a:lnTo>
                    <a:pt x="204" y="106"/>
                  </a:lnTo>
                  <a:lnTo>
                    <a:pt x="205" y="107"/>
                  </a:lnTo>
                  <a:lnTo>
                    <a:pt x="207" y="107"/>
                  </a:lnTo>
                  <a:lnTo>
                    <a:pt x="208" y="109"/>
                  </a:lnTo>
                  <a:lnTo>
                    <a:pt x="208" y="110"/>
                  </a:lnTo>
                  <a:lnTo>
                    <a:pt x="227" y="110"/>
                  </a:lnTo>
                  <a:lnTo>
                    <a:pt x="227" y="109"/>
                  </a:lnTo>
                  <a:lnTo>
                    <a:pt x="228" y="107"/>
                  </a:lnTo>
                  <a:lnTo>
                    <a:pt x="230" y="107"/>
                  </a:lnTo>
                  <a:lnTo>
                    <a:pt x="232" y="106"/>
                  </a:lnTo>
                  <a:lnTo>
                    <a:pt x="233" y="107"/>
                  </a:lnTo>
                  <a:lnTo>
                    <a:pt x="235" y="107"/>
                  </a:lnTo>
                  <a:lnTo>
                    <a:pt x="236" y="109"/>
                  </a:lnTo>
                  <a:lnTo>
                    <a:pt x="236" y="110"/>
                  </a:lnTo>
                  <a:lnTo>
                    <a:pt x="265" y="110"/>
                  </a:lnTo>
                  <a:lnTo>
                    <a:pt x="265" y="109"/>
                  </a:lnTo>
                  <a:lnTo>
                    <a:pt x="266" y="107"/>
                  </a:lnTo>
                  <a:lnTo>
                    <a:pt x="268" y="107"/>
                  </a:lnTo>
                  <a:lnTo>
                    <a:pt x="269" y="106"/>
                  </a:lnTo>
                  <a:lnTo>
                    <a:pt x="271" y="107"/>
                  </a:lnTo>
                  <a:lnTo>
                    <a:pt x="273" y="107"/>
                  </a:lnTo>
                  <a:lnTo>
                    <a:pt x="274" y="109"/>
                  </a:lnTo>
                  <a:lnTo>
                    <a:pt x="274" y="110"/>
                  </a:lnTo>
                  <a:lnTo>
                    <a:pt x="285" y="110"/>
                  </a:lnTo>
                  <a:lnTo>
                    <a:pt x="285" y="109"/>
                  </a:lnTo>
                  <a:lnTo>
                    <a:pt x="286" y="107"/>
                  </a:lnTo>
                  <a:lnTo>
                    <a:pt x="288" y="107"/>
                  </a:lnTo>
                  <a:lnTo>
                    <a:pt x="289" y="106"/>
                  </a:lnTo>
                  <a:lnTo>
                    <a:pt x="291" y="107"/>
                  </a:lnTo>
                  <a:lnTo>
                    <a:pt x="292" y="107"/>
                  </a:lnTo>
                  <a:lnTo>
                    <a:pt x="294" y="109"/>
                  </a:lnTo>
                  <a:lnTo>
                    <a:pt x="294" y="110"/>
                  </a:lnTo>
                  <a:lnTo>
                    <a:pt x="296" y="110"/>
                  </a:lnTo>
                  <a:lnTo>
                    <a:pt x="296" y="109"/>
                  </a:lnTo>
                  <a:lnTo>
                    <a:pt x="297" y="107"/>
                  </a:lnTo>
                  <a:lnTo>
                    <a:pt x="299" y="107"/>
                  </a:lnTo>
                  <a:lnTo>
                    <a:pt x="300" y="106"/>
                  </a:lnTo>
                  <a:lnTo>
                    <a:pt x="302" y="107"/>
                  </a:lnTo>
                  <a:lnTo>
                    <a:pt x="304" y="107"/>
                  </a:lnTo>
                  <a:lnTo>
                    <a:pt x="305" y="109"/>
                  </a:lnTo>
                  <a:lnTo>
                    <a:pt x="305" y="110"/>
                  </a:lnTo>
                  <a:lnTo>
                    <a:pt x="306" y="110"/>
                  </a:lnTo>
                  <a:lnTo>
                    <a:pt x="306" y="109"/>
                  </a:lnTo>
                  <a:lnTo>
                    <a:pt x="307" y="107"/>
                  </a:lnTo>
                  <a:lnTo>
                    <a:pt x="308" y="107"/>
                  </a:lnTo>
                  <a:lnTo>
                    <a:pt x="310" y="106"/>
                  </a:lnTo>
                  <a:lnTo>
                    <a:pt x="312" y="107"/>
                  </a:lnTo>
                  <a:lnTo>
                    <a:pt x="313" y="107"/>
                  </a:lnTo>
                  <a:lnTo>
                    <a:pt x="314" y="109"/>
                  </a:lnTo>
                  <a:lnTo>
                    <a:pt x="314" y="110"/>
                  </a:lnTo>
                  <a:lnTo>
                    <a:pt x="316" y="110"/>
                  </a:lnTo>
                  <a:lnTo>
                    <a:pt x="317" y="108"/>
                  </a:lnTo>
                  <a:lnTo>
                    <a:pt x="318" y="106"/>
                  </a:lnTo>
                  <a:lnTo>
                    <a:pt x="319" y="105"/>
                  </a:lnTo>
                  <a:lnTo>
                    <a:pt x="321" y="104"/>
                  </a:lnTo>
                  <a:lnTo>
                    <a:pt x="324" y="103"/>
                  </a:lnTo>
                  <a:lnTo>
                    <a:pt x="326" y="103"/>
                  </a:lnTo>
                  <a:lnTo>
                    <a:pt x="328" y="104"/>
                  </a:lnTo>
                  <a:lnTo>
                    <a:pt x="331" y="105"/>
                  </a:lnTo>
                  <a:lnTo>
                    <a:pt x="332" y="106"/>
                  </a:lnTo>
                  <a:lnTo>
                    <a:pt x="333" y="108"/>
                  </a:lnTo>
                  <a:lnTo>
                    <a:pt x="334" y="110"/>
                  </a:lnTo>
                  <a:lnTo>
                    <a:pt x="338" y="110"/>
                  </a:lnTo>
                  <a:lnTo>
                    <a:pt x="338" y="108"/>
                  </a:lnTo>
                  <a:lnTo>
                    <a:pt x="339" y="106"/>
                  </a:lnTo>
                  <a:lnTo>
                    <a:pt x="341" y="105"/>
                  </a:lnTo>
                  <a:lnTo>
                    <a:pt x="343" y="104"/>
                  </a:lnTo>
                  <a:lnTo>
                    <a:pt x="345" y="104"/>
                  </a:lnTo>
                  <a:lnTo>
                    <a:pt x="347" y="104"/>
                  </a:lnTo>
                  <a:lnTo>
                    <a:pt x="350" y="104"/>
                  </a:lnTo>
                  <a:lnTo>
                    <a:pt x="352" y="105"/>
                  </a:lnTo>
                  <a:lnTo>
                    <a:pt x="353" y="106"/>
                  </a:lnTo>
                  <a:lnTo>
                    <a:pt x="354" y="108"/>
                  </a:lnTo>
                  <a:lnTo>
                    <a:pt x="354" y="110"/>
                  </a:lnTo>
                  <a:lnTo>
                    <a:pt x="369" y="110"/>
                  </a:lnTo>
                  <a:lnTo>
                    <a:pt x="369" y="109"/>
                  </a:lnTo>
                  <a:lnTo>
                    <a:pt x="370" y="107"/>
                  </a:lnTo>
                  <a:lnTo>
                    <a:pt x="372" y="107"/>
                  </a:lnTo>
                  <a:lnTo>
                    <a:pt x="373" y="106"/>
                  </a:lnTo>
                  <a:lnTo>
                    <a:pt x="375" y="107"/>
                  </a:lnTo>
                  <a:lnTo>
                    <a:pt x="377" y="107"/>
                  </a:lnTo>
                  <a:lnTo>
                    <a:pt x="377" y="109"/>
                  </a:lnTo>
                  <a:lnTo>
                    <a:pt x="378" y="110"/>
                  </a:lnTo>
                  <a:lnTo>
                    <a:pt x="385" y="110"/>
                  </a:lnTo>
                  <a:lnTo>
                    <a:pt x="385" y="109"/>
                  </a:lnTo>
                  <a:lnTo>
                    <a:pt x="386" y="107"/>
                  </a:lnTo>
                  <a:lnTo>
                    <a:pt x="388" y="107"/>
                  </a:lnTo>
                  <a:lnTo>
                    <a:pt x="389" y="106"/>
                  </a:lnTo>
                  <a:lnTo>
                    <a:pt x="391" y="107"/>
                  </a:lnTo>
                  <a:lnTo>
                    <a:pt x="393" y="107"/>
                  </a:lnTo>
                  <a:lnTo>
                    <a:pt x="393" y="109"/>
                  </a:lnTo>
                  <a:lnTo>
                    <a:pt x="394" y="110"/>
                  </a:lnTo>
                  <a:lnTo>
                    <a:pt x="397" y="110"/>
                  </a:lnTo>
                  <a:lnTo>
                    <a:pt x="397" y="109"/>
                  </a:lnTo>
                  <a:lnTo>
                    <a:pt x="398" y="107"/>
                  </a:lnTo>
                  <a:lnTo>
                    <a:pt x="399" y="107"/>
                  </a:lnTo>
                  <a:lnTo>
                    <a:pt x="401" y="106"/>
                  </a:lnTo>
                  <a:lnTo>
                    <a:pt x="403" y="107"/>
                  </a:lnTo>
                  <a:lnTo>
                    <a:pt x="404" y="107"/>
                  </a:lnTo>
                  <a:lnTo>
                    <a:pt x="405" y="109"/>
                  </a:lnTo>
                  <a:lnTo>
                    <a:pt x="406" y="110"/>
                  </a:lnTo>
                  <a:lnTo>
                    <a:pt x="659" y="110"/>
                  </a:lnTo>
                  <a:lnTo>
                    <a:pt x="660" y="109"/>
                  </a:lnTo>
                  <a:lnTo>
                    <a:pt x="660" y="107"/>
                  </a:lnTo>
                  <a:lnTo>
                    <a:pt x="662" y="107"/>
                  </a:lnTo>
                  <a:lnTo>
                    <a:pt x="664" y="106"/>
                  </a:lnTo>
                  <a:lnTo>
                    <a:pt x="665" y="107"/>
                  </a:lnTo>
                  <a:lnTo>
                    <a:pt x="667" y="107"/>
                  </a:lnTo>
                  <a:lnTo>
                    <a:pt x="668" y="109"/>
                  </a:lnTo>
                  <a:lnTo>
                    <a:pt x="668" y="110"/>
                  </a:lnTo>
                  <a:lnTo>
                    <a:pt x="670" y="110"/>
                  </a:lnTo>
                  <a:lnTo>
                    <a:pt x="671" y="109"/>
                  </a:lnTo>
                  <a:lnTo>
                    <a:pt x="672" y="107"/>
                  </a:lnTo>
                  <a:lnTo>
                    <a:pt x="673" y="107"/>
                  </a:lnTo>
                  <a:lnTo>
                    <a:pt x="675" y="106"/>
                  </a:lnTo>
                  <a:lnTo>
                    <a:pt x="676" y="107"/>
                  </a:lnTo>
                  <a:lnTo>
                    <a:pt x="678" y="107"/>
                  </a:lnTo>
                  <a:lnTo>
                    <a:pt x="679" y="109"/>
                  </a:lnTo>
                  <a:lnTo>
                    <a:pt x="679" y="110"/>
                  </a:lnTo>
                  <a:lnTo>
                    <a:pt x="681" y="110"/>
                  </a:lnTo>
                  <a:lnTo>
                    <a:pt x="681" y="109"/>
                  </a:lnTo>
                  <a:lnTo>
                    <a:pt x="682" y="107"/>
                  </a:lnTo>
                  <a:lnTo>
                    <a:pt x="684" y="107"/>
                  </a:lnTo>
                  <a:lnTo>
                    <a:pt x="685" y="106"/>
                  </a:lnTo>
                  <a:lnTo>
                    <a:pt x="687" y="107"/>
                  </a:lnTo>
                  <a:lnTo>
                    <a:pt x="689" y="107"/>
                  </a:lnTo>
                  <a:lnTo>
                    <a:pt x="690" y="109"/>
                  </a:lnTo>
                  <a:lnTo>
                    <a:pt x="690" y="110"/>
                  </a:lnTo>
                  <a:lnTo>
                    <a:pt x="694" y="110"/>
                  </a:lnTo>
                  <a:lnTo>
                    <a:pt x="694" y="108"/>
                  </a:lnTo>
                  <a:lnTo>
                    <a:pt x="695" y="106"/>
                  </a:lnTo>
                  <a:lnTo>
                    <a:pt x="696" y="105"/>
                  </a:lnTo>
                  <a:lnTo>
                    <a:pt x="698" y="104"/>
                  </a:lnTo>
                  <a:lnTo>
                    <a:pt x="700" y="103"/>
                  </a:lnTo>
                  <a:lnTo>
                    <a:pt x="703" y="103"/>
                  </a:lnTo>
                  <a:lnTo>
                    <a:pt x="705" y="103"/>
                  </a:lnTo>
                  <a:lnTo>
                    <a:pt x="707" y="104"/>
                  </a:lnTo>
                  <a:lnTo>
                    <a:pt x="709" y="105"/>
                  </a:lnTo>
                  <a:lnTo>
                    <a:pt x="710" y="106"/>
                  </a:lnTo>
                  <a:lnTo>
                    <a:pt x="711" y="108"/>
                  </a:lnTo>
                  <a:lnTo>
                    <a:pt x="712" y="110"/>
                  </a:lnTo>
                  <a:lnTo>
                    <a:pt x="723" y="110"/>
                  </a:lnTo>
                  <a:lnTo>
                    <a:pt x="723" y="109"/>
                  </a:lnTo>
                  <a:lnTo>
                    <a:pt x="724" y="107"/>
                  </a:lnTo>
                  <a:lnTo>
                    <a:pt x="725" y="107"/>
                  </a:lnTo>
                  <a:lnTo>
                    <a:pt x="727" y="106"/>
                  </a:lnTo>
                  <a:lnTo>
                    <a:pt x="729" y="107"/>
                  </a:lnTo>
                  <a:lnTo>
                    <a:pt x="730" y="107"/>
                  </a:lnTo>
                  <a:lnTo>
                    <a:pt x="731" y="109"/>
                  </a:lnTo>
                  <a:lnTo>
                    <a:pt x="732" y="110"/>
                  </a:lnTo>
                  <a:lnTo>
                    <a:pt x="739" y="110"/>
                  </a:lnTo>
                  <a:lnTo>
                    <a:pt x="740" y="108"/>
                  </a:lnTo>
                  <a:lnTo>
                    <a:pt x="741" y="106"/>
                  </a:lnTo>
                  <a:lnTo>
                    <a:pt x="742" y="105"/>
                  </a:lnTo>
                  <a:lnTo>
                    <a:pt x="744" y="104"/>
                  </a:lnTo>
                  <a:lnTo>
                    <a:pt x="747" y="104"/>
                  </a:lnTo>
                  <a:lnTo>
                    <a:pt x="749" y="104"/>
                  </a:lnTo>
                  <a:lnTo>
                    <a:pt x="751" y="104"/>
                  </a:lnTo>
                  <a:lnTo>
                    <a:pt x="753" y="105"/>
                  </a:lnTo>
                  <a:lnTo>
                    <a:pt x="755" y="106"/>
                  </a:lnTo>
                  <a:lnTo>
                    <a:pt x="756" y="108"/>
                  </a:lnTo>
                  <a:lnTo>
                    <a:pt x="756" y="110"/>
                  </a:lnTo>
                  <a:lnTo>
                    <a:pt x="758" y="110"/>
                  </a:lnTo>
                  <a:lnTo>
                    <a:pt x="758" y="109"/>
                  </a:lnTo>
                  <a:lnTo>
                    <a:pt x="759" y="107"/>
                  </a:lnTo>
                  <a:lnTo>
                    <a:pt x="761" y="107"/>
                  </a:lnTo>
                  <a:lnTo>
                    <a:pt x="763" y="106"/>
                  </a:lnTo>
                  <a:lnTo>
                    <a:pt x="764" y="107"/>
                  </a:lnTo>
                  <a:lnTo>
                    <a:pt x="766" y="107"/>
                  </a:lnTo>
                  <a:lnTo>
                    <a:pt x="767" y="109"/>
                  </a:lnTo>
                  <a:lnTo>
                    <a:pt x="767" y="110"/>
                  </a:lnTo>
                  <a:lnTo>
                    <a:pt x="780" y="110"/>
                  </a:lnTo>
                  <a:lnTo>
                    <a:pt x="780" y="109"/>
                  </a:lnTo>
                  <a:lnTo>
                    <a:pt x="781" y="107"/>
                  </a:lnTo>
                  <a:lnTo>
                    <a:pt x="783" y="107"/>
                  </a:lnTo>
                  <a:lnTo>
                    <a:pt x="785" y="106"/>
                  </a:lnTo>
                  <a:lnTo>
                    <a:pt x="786" y="107"/>
                  </a:lnTo>
                  <a:lnTo>
                    <a:pt x="788" y="107"/>
                  </a:lnTo>
                  <a:lnTo>
                    <a:pt x="789" y="109"/>
                  </a:lnTo>
                  <a:lnTo>
                    <a:pt x="789" y="110"/>
                  </a:lnTo>
                  <a:lnTo>
                    <a:pt x="798" y="110"/>
                  </a:lnTo>
                  <a:lnTo>
                    <a:pt x="798" y="109"/>
                  </a:lnTo>
                  <a:lnTo>
                    <a:pt x="799" y="107"/>
                  </a:lnTo>
                  <a:lnTo>
                    <a:pt x="801" y="107"/>
                  </a:lnTo>
                  <a:lnTo>
                    <a:pt x="803" y="106"/>
                  </a:lnTo>
                  <a:lnTo>
                    <a:pt x="804" y="107"/>
                  </a:lnTo>
                  <a:lnTo>
                    <a:pt x="806" y="107"/>
                  </a:lnTo>
                  <a:lnTo>
                    <a:pt x="807" y="109"/>
                  </a:lnTo>
                  <a:lnTo>
                    <a:pt x="807" y="110"/>
                  </a:lnTo>
                  <a:lnTo>
                    <a:pt x="814" y="110"/>
                  </a:lnTo>
                  <a:lnTo>
                    <a:pt x="814" y="108"/>
                  </a:lnTo>
                  <a:lnTo>
                    <a:pt x="815" y="107"/>
                  </a:lnTo>
                  <a:lnTo>
                    <a:pt x="817" y="105"/>
                  </a:lnTo>
                  <a:lnTo>
                    <a:pt x="819" y="105"/>
                  </a:lnTo>
                  <a:lnTo>
                    <a:pt x="821" y="104"/>
                  </a:lnTo>
                  <a:lnTo>
                    <a:pt x="823" y="104"/>
                  </a:lnTo>
                  <a:lnTo>
                    <a:pt x="825" y="105"/>
                  </a:lnTo>
                  <a:lnTo>
                    <a:pt x="827" y="105"/>
                  </a:lnTo>
                  <a:lnTo>
                    <a:pt x="828" y="107"/>
                  </a:lnTo>
                  <a:lnTo>
                    <a:pt x="829" y="108"/>
                  </a:lnTo>
                  <a:lnTo>
                    <a:pt x="830" y="110"/>
                  </a:lnTo>
                  <a:lnTo>
                    <a:pt x="831" y="110"/>
                  </a:lnTo>
                  <a:lnTo>
                    <a:pt x="832" y="108"/>
                  </a:lnTo>
                  <a:lnTo>
                    <a:pt x="833" y="107"/>
                  </a:lnTo>
                  <a:lnTo>
                    <a:pt x="834" y="106"/>
                  </a:lnTo>
                  <a:lnTo>
                    <a:pt x="836" y="105"/>
                  </a:lnTo>
                  <a:lnTo>
                    <a:pt x="838" y="105"/>
                  </a:lnTo>
                  <a:lnTo>
                    <a:pt x="840" y="105"/>
                  </a:lnTo>
                  <a:lnTo>
                    <a:pt x="842" y="106"/>
                  </a:lnTo>
                  <a:lnTo>
                    <a:pt x="844" y="107"/>
                  </a:lnTo>
                  <a:lnTo>
                    <a:pt x="844" y="108"/>
                  </a:lnTo>
                  <a:lnTo>
                    <a:pt x="845" y="110"/>
                  </a:lnTo>
                  <a:lnTo>
                    <a:pt x="852" y="110"/>
                  </a:lnTo>
                  <a:lnTo>
                    <a:pt x="852" y="109"/>
                  </a:lnTo>
                  <a:lnTo>
                    <a:pt x="853" y="107"/>
                  </a:lnTo>
                  <a:lnTo>
                    <a:pt x="855" y="107"/>
                  </a:lnTo>
                  <a:lnTo>
                    <a:pt x="857" y="106"/>
                  </a:lnTo>
                  <a:lnTo>
                    <a:pt x="858" y="107"/>
                  </a:lnTo>
                  <a:lnTo>
                    <a:pt x="860" y="107"/>
                  </a:lnTo>
                  <a:lnTo>
                    <a:pt x="861" y="109"/>
                  </a:lnTo>
                  <a:lnTo>
                    <a:pt x="861" y="110"/>
                  </a:lnTo>
                  <a:lnTo>
                    <a:pt x="868" y="110"/>
                  </a:lnTo>
                  <a:lnTo>
                    <a:pt x="869" y="109"/>
                  </a:lnTo>
                  <a:lnTo>
                    <a:pt x="870" y="107"/>
                  </a:lnTo>
                  <a:lnTo>
                    <a:pt x="871" y="107"/>
                  </a:lnTo>
                  <a:lnTo>
                    <a:pt x="873" y="106"/>
                  </a:lnTo>
                  <a:lnTo>
                    <a:pt x="875" y="107"/>
                  </a:lnTo>
                  <a:lnTo>
                    <a:pt x="876" y="107"/>
                  </a:lnTo>
                  <a:lnTo>
                    <a:pt x="877" y="109"/>
                  </a:lnTo>
                  <a:lnTo>
                    <a:pt x="877" y="110"/>
                  </a:lnTo>
                  <a:lnTo>
                    <a:pt x="884" y="110"/>
                  </a:lnTo>
                  <a:lnTo>
                    <a:pt x="884" y="108"/>
                  </a:lnTo>
                  <a:lnTo>
                    <a:pt x="885" y="106"/>
                  </a:lnTo>
                  <a:lnTo>
                    <a:pt x="887" y="105"/>
                  </a:lnTo>
                  <a:lnTo>
                    <a:pt x="889" y="104"/>
                  </a:lnTo>
                  <a:lnTo>
                    <a:pt x="892" y="103"/>
                  </a:lnTo>
                  <a:lnTo>
                    <a:pt x="894" y="103"/>
                  </a:lnTo>
                  <a:lnTo>
                    <a:pt x="896" y="104"/>
                  </a:lnTo>
                  <a:lnTo>
                    <a:pt x="899" y="105"/>
                  </a:lnTo>
                  <a:lnTo>
                    <a:pt x="900" y="106"/>
                  </a:lnTo>
                  <a:lnTo>
                    <a:pt x="901" y="108"/>
                  </a:lnTo>
                  <a:lnTo>
                    <a:pt x="902" y="110"/>
                  </a:lnTo>
                  <a:lnTo>
                    <a:pt x="917" y="110"/>
                  </a:lnTo>
                  <a:lnTo>
                    <a:pt x="917" y="109"/>
                  </a:lnTo>
                  <a:lnTo>
                    <a:pt x="918" y="107"/>
                  </a:lnTo>
                  <a:lnTo>
                    <a:pt x="920" y="107"/>
                  </a:lnTo>
                  <a:lnTo>
                    <a:pt x="921" y="106"/>
                  </a:lnTo>
                  <a:lnTo>
                    <a:pt x="923" y="107"/>
                  </a:lnTo>
                  <a:lnTo>
                    <a:pt x="924" y="107"/>
                  </a:lnTo>
                  <a:lnTo>
                    <a:pt x="925" y="109"/>
                  </a:lnTo>
                  <a:lnTo>
                    <a:pt x="926" y="110"/>
                  </a:lnTo>
                  <a:lnTo>
                    <a:pt x="959" y="110"/>
                  </a:lnTo>
                  <a:lnTo>
                    <a:pt x="959" y="109"/>
                  </a:lnTo>
                  <a:lnTo>
                    <a:pt x="960" y="107"/>
                  </a:lnTo>
                  <a:lnTo>
                    <a:pt x="962" y="107"/>
                  </a:lnTo>
                  <a:lnTo>
                    <a:pt x="964" y="106"/>
                  </a:lnTo>
                  <a:lnTo>
                    <a:pt x="965" y="107"/>
                  </a:lnTo>
                  <a:lnTo>
                    <a:pt x="967" y="107"/>
                  </a:lnTo>
                  <a:lnTo>
                    <a:pt x="968" y="109"/>
                  </a:lnTo>
                  <a:lnTo>
                    <a:pt x="968" y="110"/>
                  </a:lnTo>
                  <a:lnTo>
                    <a:pt x="995" y="110"/>
                  </a:lnTo>
                  <a:lnTo>
                    <a:pt x="995" y="109"/>
                  </a:lnTo>
                  <a:lnTo>
                    <a:pt x="996" y="107"/>
                  </a:lnTo>
                  <a:lnTo>
                    <a:pt x="997" y="107"/>
                  </a:lnTo>
                  <a:lnTo>
                    <a:pt x="999" y="106"/>
                  </a:lnTo>
                  <a:lnTo>
                    <a:pt x="1001" y="107"/>
                  </a:lnTo>
                  <a:lnTo>
                    <a:pt x="1002" y="107"/>
                  </a:lnTo>
                  <a:lnTo>
                    <a:pt x="1003" y="109"/>
                  </a:lnTo>
                  <a:lnTo>
                    <a:pt x="1003" y="110"/>
                  </a:lnTo>
                  <a:lnTo>
                    <a:pt x="1037" y="110"/>
                  </a:lnTo>
                  <a:lnTo>
                    <a:pt x="1037" y="109"/>
                  </a:lnTo>
                  <a:lnTo>
                    <a:pt x="1038" y="107"/>
                  </a:lnTo>
                  <a:lnTo>
                    <a:pt x="1039" y="107"/>
                  </a:lnTo>
                  <a:lnTo>
                    <a:pt x="1041" y="106"/>
                  </a:lnTo>
                  <a:lnTo>
                    <a:pt x="1043" y="107"/>
                  </a:lnTo>
                  <a:lnTo>
                    <a:pt x="1044" y="107"/>
                  </a:lnTo>
                  <a:lnTo>
                    <a:pt x="1045" y="109"/>
                  </a:lnTo>
                  <a:lnTo>
                    <a:pt x="1046" y="110"/>
                  </a:lnTo>
                  <a:lnTo>
                    <a:pt x="1064" y="110"/>
                  </a:lnTo>
                  <a:lnTo>
                    <a:pt x="1064" y="109"/>
                  </a:lnTo>
                  <a:lnTo>
                    <a:pt x="1065" y="107"/>
                  </a:lnTo>
                  <a:lnTo>
                    <a:pt x="1066" y="107"/>
                  </a:lnTo>
                  <a:lnTo>
                    <a:pt x="1068" y="106"/>
                  </a:lnTo>
                  <a:lnTo>
                    <a:pt x="1070" y="107"/>
                  </a:lnTo>
                  <a:lnTo>
                    <a:pt x="1071" y="107"/>
                  </a:lnTo>
                  <a:lnTo>
                    <a:pt x="1072" y="109"/>
                  </a:lnTo>
                  <a:lnTo>
                    <a:pt x="1073" y="110"/>
                  </a:lnTo>
                  <a:lnTo>
                    <a:pt x="1169" y="110"/>
                  </a:lnTo>
                  <a:lnTo>
                    <a:pt x="1169" y="6"/>
                  </a:lnTo>
                  <a:lnTo>
                    <a:pt x="1172" y="6"/>
                  </a:lnTo>
                  <a:lnTo>
                    <a:pt x="1172" y="4"/>
                  </a:lnTo>
                  <a:lnTo>
                    <a:pt x="1173" y="3"/>
                  </a:lnTo>
                  <a:lnTo>
                    <a:pt x="1174" y="2"/>
                  </a:lnTo>
                  <a:lnTo>
                    <a:pt x="1176" y="2"/>
                  </a:lnTo>
                  <a:lnTo>
                    <a:pt x="1178" y="2"/>
                  </a:lnTo>
                  <a:lnTo>
                    <a:pt x="1179" y="3"/>
                  </a:lnTo>
                  <a:lnTo>
                    <a:pt x="1180" y="4"/>
                  </a:lnTo>
                  <a:lnTo>
                    <a:pt x="1181" y="6"/>
                  </a:lnTo>
                  <a:lnTo>
                    <a:pt x="1189" y="6"/>
                  </a:lnTo>
                  <a:lnTo>
                    <a:pt x="1189" y="4"/>
                  </a:lnTo>
                  <a:lnTo>
                    <a:pt x="1190" y="3"/>
                  </a:lnTo>
                  <a:lnTo>
                    <a:pt x="1191" y="1"/>
                  </a:lnTo>
                  <a:lnTo>
                    <a:pt x="1193" y="1"/>
                  </a:lnTo>
                  <a:lnTo>
                    <a:pt x="1195" y="0"/>
                  </a:lnTo>
                  <a:lnTo>
                    <a:pt x="1197" y="1"/>
                  </a:lnTo>
                  <a:lnTo>
                    <a:pt x="1199" y="1"/>
                  </a:lnTo>
                  <a:lnTo>
                    <a:pt x="1201" y="3"/>
                  </a:lnTo>
                  <a:lnTo>
                    <a:pt x="1202" y="4"/>
                  </a:lnTo>
                  <a:lnTo>
                    <a:pt x="1202" y="6"/>
                  </a:lnTo>
                  <a:lnTo>
                    <a:pt x="1229" y="6"/>
                  </a:lnTo>
                  <a:lnTo>
                    <a:pt x="1230" y="4"/>
                  </a:lnTo>
                  <a:lnTo>
                    <a:pt x="1230" y="3"/>
                  </a:lnTo>
                  <a:lnTo>
                    <a:pt x="1232" y="2"/>
                  </a:lnTo>
                  <a:lnTo>
                    <a:pt x="1234" y="2"/>
                  </a:lnTo>
                  <a:lnTo>
                    <a:pt x="1235" y="2"/>
                  </a:lnTo>
                  <a:lnTo>
                    <a:pt x="1237" y="3"/>
                  </a:lnTo>
                  <a:lnTo>
                    <a:pt x="1238" y="4"/>
                  </a:lnTo>
                  <a:lnTo>
                    <a:pt x="1238" y="6"/>
                  </a:lnTo>
                  <a:lnTo>
                    <a:pt x="1253" y="6"/>
                  </a:lnTo>
                  <a:lnTo>
                    <a:pt x="1253" y="4"/>
                  </a:lnTo>
                  <a:lnTo>
                    <a:pt x="1254" y="3"/>
                  </a:lnTo>
                  <a:lnTo>
                    <a:pt x="1256" y="2"/>
                  </a:lnTo>
                  <a:lnTo>
                    <a:pt x="1257" y="2"/>
                  </a:lnTo>
                  <a:lnTo>
                    <a:pt x="1259" y="2"/>
                  </a:lnTo>
                  <a:lnTo>
                    <a:pt x="1260" y="3"/>
                  </a:lnTo>
                  <a:lnTo>
                    <a:pt x="1261" y="4"/>
                  </a:lnTo>
                  <a:lnTo>
                    <a:pt x="1262" y="6"/>
                  </a:lnTo>
                  <a:lnTo>
                    <a:pt x="1274" y="6"/>
                  </a:lnTo>
                  <a:lnTo>
                    <a:pt x="1275" y="4"/>
                  </a:lnTo>
                  <a:lnTo>
                    <a:pt x="1276" y="3"/>
                  </a:lnTo>
                  <a:lnTo>
                    <a:pt x="1277" y="2"/>
                  </a:lnTo>
                  <a:lnTo>
                    <a:pt x="1279" y="2"/>
                  </a:lnTo>
                  <a:lnTo>
                    <a:pt x="1281" y="2"/>
                  </a:lnTo>
                  <a:lnTo>
                    <a:pt x="1282" y="3"/>
                  </a:lnTo>
                  <a:lnTo>
                    <a:pt x="1283" y="4"/>
                  </a:lnTo>
                  <a:lnTo>
                    <a:pt x="1283" y="6"/>
                  </a:lnTo>
                  <a:lnTo>
                    <a:pt x="1294" y="6"/>
                  </a:lnTo>
                  <a:lnTo>
                    <a:pt x="1295" y="4"/>
                  </a:lnTo>
                  <a:lnTo>
                    <a:pt x="1296" y="3"/>
                  </a:lnTo>
                  <a:lnTo>
                    <a:pt x="1297" y="2"/>
                  </a:lnTo>
                  <a:lnTo>
                    <a:pt x="1299" y="2"/>
                  </a:lnTo>
                  <a:lnTo>
                    <a:pt x="1300" y="2"/>
                  </a:lnTo>
                  <a:lnTo>
                    <a:pt x="1302" y="3"/>
                  </a:lnTo>
                  <a:lnTo>
                    <a:pt x="1303" y="4"/>
                  </a:lnTo>
                  <a:lnTo>
                    <a:pt x="1303" y="6"/>
                  </a:lnTo>
                  <a:lnTo>
                    <a:pt x="1314" y="6"/>
                  </a:lnTo>
                  <a:lnTo>
                    <a:pt x="1314" y="4"/>
                  </a:lnTo>
                  <a:lnTo>
                    <a:pt x="1315" y="3"/>
                  </a:lnTo>
                  <a:lnTo>
                    <a:pt x="1316" y="2"/>
                  </a:lnTo>
                  <a:lnTo>
                    <a:pt x="1318" y="2"/>
                  </a:lnTo>
                  <a:lnTo>
                    <a:pt x="1320" y="2"/>
                  </a:lnTo>
                  <a:lnTo>
                    <a:pt x="1321" y="3"/>
                  </a:lnTo>
                  <a:lnTo>
                    <a:pt x="1322" y="4"/>
                  </a:lnTo>
                  <a:lnTo>
                    <a:pt x="1323" y="6"/>
                  </a:lnTo>
                  <a:lnTo>
                    <a:pt x="1325" y="6"/>
                  </a:lnTo>
                  <a:lnTo>
                    <a:pt x="1326" y="4"/>
                  </a:lnTo>
                  <a:lnTo>
                    <a:pt x="1327" y="3"/>
                  </a:lnTo>
                  <a:lnTo>
                    <a:pt x="1328" y="2"/>
                  </a:lnTo>
                  <a:lnTo>
                    <a:pt x="1330" y="2"/>
                  </a:lnTo>
                  <a:lnTo>
                    <a:pt x="1332" y="2"/>
                  </a:lnTo>
                  <a:lnTo>
                    <a:pt x="1333" y="3"/>
                  </a:lnTo>
                  <a:lnTo>
                    <a:pt x="1334" y="4"/>
                  </a:lnTo>
                  <a:lnTo>
                    <a:pt x="1334" y="6"/>
                  </a:lnTo>
                  <a:lnTo>
                    <a:pt x="1339" y="6"/>
                  </a:lnTo>
                  <a:lnTo>
                    <a:pt x="1339" y="4"/>
                  </a:lnTo>
                  <a:lnTo>
                    <a:pt x="1340" y="3"/>
                  </a:lnTo>
                  <a:lnTo>
                    <a:pt x="1342" y="2"/>
                  </a:lnTo>
                  <a:lnTo>
                    <a:pt x="1343" y="2"/>
                  </a:lnTo>
                  <a:lnTo>
                    <a:pt x="1345" y="2"/>
                  </a:lnTo>
                  <a:lnTo>
                    <a:pt x="1347" y="3"/>
                  </a:lnTo>
                  <a:lnTo>
                    <a:pt x="1348" y="4"/>
                  </a:lnTo>
                  <a:lnTo>
                    <a:pt x="1348" y="6"/>
                  </a:lnTo>
                  <a:lnTo>
                    <a:pt x="1354" y="6"/>
                  </a:lnTo>
                  <a:lnTo>
                    <a:pt x="1354" y="4"/>
                  </a:lnTo>
                  <a:lnTo>
                    <a:pt x="1355" y="3"/>
                  </a:lnTo>
                  <a:lnTo>
                    <a:pt x="1357" y="2"/>
                  </a:lnTo>
                  <a:lnTo>
                    <a:pt x="1359" y="2"/>
                  </a:lnTo>
                  <a:lnTo>
                    <a:pt x="1360" y="2"/>
                  </a:lnTo>
                  <a:lnTo>
                    <a:pt x="1362" y="3"/>
                  </a:lnTo>
                  <a:lnTo>
                    <a:pt x="1363" y="4"/>
                  </a:lnTo>
                  <a:lnTo>
                    <a:pt x="1363" y="6"/>
                  </a:lnTo>
                  <a:lnTo>
                    <a:pt x="1372" y="6"/>
                  </a:lnTo>
                  <a:lnTo>
                    <a:pt x="1372" y="4"/>
                  </a:lnTo>
                  <a:lnTo>
                    <a:pt x="1374" y="3"/>
                  </a:lnTo>
                  <a:lnTo>
                    <a:pt x="1375" y="2"/>
                  </a:lnTo>
                  <a:lnTo>
                    <a:pt x="1377" y="2"/>
                  </a:lnTo>
                  <a:lnTo>
                    <a:pt x="1378" y="2"/>
                  </a:lnTo>
                  <a:lnTo>
                    <a:pt x="1380" y="3"/>
                  </a:lnTo>
                  <a:lnTo>
                    <a:pt x="1381" y="4"/>
                  </a:lnTo>
                  <a:lnTo>
                    <a:pt x="1381" y="6"/>
                  </a:lnTo>
                  <a:lnTo>
                    <a:pt x="1395" y="6"/>
                  </a:lnTo>
                  <a:lnTo>
                    <a:pt x="1395" y="4"/>
                  </a:lnTo>
                  <a:lnTo>
                    <a:pt x="1396" y="3"/>
                  </a:lnTo>
                  <a:lnTo>
                    <a:pt x="1397" y="2"/>
                  </a:lnTo>
                  <a:lnTo>
                    <a:pt x="1399" y="1"/>
                  </a:lnTo>
                  <a:lnTo>
                    <a:pt x="1401" y="1"/>
                  </a:lnTo>
                  <a:lnTo>
                    <a:pt x="1403" y="1"/>
                  </a:lnTo>
                  <a:lnTo>
                    <a:pt x="1404" y="2"/>
                  </a:lnTo>
                  <a:lnTo>
                    <a:pt x="1406" y="3"/>
                  </a:lnTo>
                  <a:lnTo>
                    <a:pt x="1406" y="4"/>
                  </a:lnTo>
                  <a:lnTo>
                    <a:pt x="1407" y="6"/>
                  </a:lnTo>
                  <a:lnTo>
                    <a:pt x="1408" y="6"/>
                  </a:lnTo>
                  <a:lnTo>
                    <a:pt x="1408" y="4"/>
                  </a:lnTo>
                  <a:lnTo>
                    <a:pt x="1409" y="3"/>
                  </a:lnTo>
                  <a:lnTo>
                    <a:pt x="1411" y="2"/>
                  </a:lnTo>
                  <a:lnTo>
                    <a:pt x="1412" y="2"/>
                  </a:lnTo>
                  <a:lnTo>
                    <a:pt x="1414" y="2"/>
                  </a:lnTo>
                  <a:lnTo>
                    <a:pt x="1415" y="3"/>
                  </a:lnTo>
                  <a:lnTo>
                    <a:pt x="1417" y="4"/>
                  </a:lnTo>
                  <a:lnTo>
                    <a:pt x="1417" y="6"/>
                  </a:lnTo>
                  <a:lnTo>
                    <a:pt x="1435" y="6"/>
                  </a:lnTo>
                  <a:lnTo>
                    <a:pt x="1435" y="4"/>
                  </a:lnTo>
                  <a:lnTo>
                    <a:pt x="1437" y="3"/>
                  </a:lnTo>
                  <a:lnTo>
                    <a:pt x="1438" y="2"/>
                  </a:lnTo>
                  <a:lnTo>
                    <a:pt x="1440" y="2"/>
                  </a:lnTo>
                  <a:lnTo>
                    <a:pt x="1441" y="2"/>
                  </a:lnTo>
                  <a:lnTo>
                    <a:pt x="1443" y="3"/>
                  </a:lnTo>
                  <a:lnTo>
                    <a:pt x="1444" y="4"/>
                  </a:lnTo>
                  <a:lnTo>
                    <a:pt x="1444" y="6"/>
                  </a:lnTo>
                  <a:lnTo>
                    <a:pt x="1494" y="6"/>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39" name="Freeform 1049"/>
            <p:cNvSpPr>
              <a:spLocks/>
            </p:cNvSpPr>
            <p:nvPr/>
          </p:nvSpPr>
          <p:spPr bwMode="auto">
            <a:xfrm>
              <a:off x="1796" y="2301"/>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40" name="Freeform 1050"/>
            <p:cNvSpPr>
              <a:spLocks/>
            </p:cNvSpPr>
            <p:nvPr/>
          </p:nvSpPr>
          <p:spPr bwMode="auto">
            <a:xfrm>
              <a:off x="3213" y="1067"/>
              <a:ext cx="186" cy="692"/>
            </a:xfrm>
            <a:custGeom>
              <a:avLst/>
              <a:gdLst>
                <a:gd name="T0" fmla="*/ 186 w 186"/>
                <a:gd name="T1" fmla="*/ 692 h 692"/>
                <a:gd name="T2" fmla="*/ 186 w 186"/>
                <a:gd name="T3" fmla="*/ 3 h 692"/>
                <a:gd name="T4" fmla="*/ 138 w 186"/>
                <a:gd name="T5" fmla="*/ 3 h 692"/>
                <a:gd name="T6" fmla="*/ 138 w 186"/>
                <a:gd name="T7" fmla="*/ 2 h 692"/>
                <a:gd name="T8" fmla="*/ 136 w 186"/>
                <a:gd name="T9" fmla="*/ 1 h 692"/>
                <a:gd name="T10" fmla="*/ 135 w 186"/>
                <a:gd name="T11" fmla="*/ 0 h 692"/>
                <a:gd name="T12" fmla="*/ 133 w 186"/>
                <a:gd name="T13" fmla="*/ 0 h 692"/>
                <a:gd name="T14" fmla="*/ 132 w 186"/>
                <a:gd name="T15" fmla="*/ 0 h 692"/>
                <a:gd name="T16" fmla="*/ 130 w 186"/>
                <a:gd name="T17" fmla="*/ 1 h 692"/>
                <a:gd name="T18" fmla="*/ 129 w 186"/>
                <a:gd name="T19" fmla="*/ 2 h 692"/>
                <a:gd name="T20" fmla="*/ 129 w 186"/>
                <a:gd name="T21" fmla="*/ 3 h 692"/>
                <a:gd name="T22" fmla="*/ 31 w 186"/>
                <a:gd name="T23" fmla="*/ 3 h 692"/>
                <a:gd name="T24" fmla="*/ 31 w 186"/>
                <a:gd name="T25" fmla="*/ 2 h 692"/>
                <a:gd name="T26" fmla="*/ 30 w 186"/>
                <a:gd name="T27" fmla="*/ 1 h 692"/>
                <a:gd name="T28" fmla="*/ 29 w 186"/>
                <a:gd name="T29" fmla="*/ 0 h 692"/>
                <a:gd name="T30" fmla="*/ 27 w 186"/>
                <a:gd name="T31" fmla="*/ 0 h 692"/>
                <a:gd name="T32" fmla="*/ 25 w 186"/>
                <a:gd name="T33" fmla="*/ 0 h 692"/>
                <a:gd name="T34" fmla="*/ 24 w 186"/>
                <a:gd name="T35" fmla="*/ 1 h 692"/>
                <a:gd name="T36" fmla="*/ 23 w 186"/>
                <a:gd name="T37" fmla="*/ 2 h 692"/>
                <a:gd name="T38" fmla="*/ 22 w 186"/>
                <a:gd name="T39" fmla="*/ 3 h 692"/>
                <a:gd name="T40" fmla="*/ 0 w 186"/>
                <a:gd name="T41" fmla="*/ 3 h 6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6"/>
                <a:gd name="T64" fmla="*/ 0 h 692"/>
                <a:gd name="T65" fmla="*/ 186 w 186"/>
                <a:gd name="T66" fmla="*/ 692 h 69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6" h="692">
                  <a:moveTo>
                    <a:pt x="186" y="692"/>
                  </a:moveTo>
                  <a:lnTo>
                    <a:pt x="186" y="3"/>
                  </a:lnTo>
                  <a:lnTo>
                    <a:pt x="138" y="3"/>
                  </a:lnTo>
                  <a:lnTo>
                    <a:pt x="138" y="2"/>
                  </a:lnTo>
                  <a:lnTo>
                    <a:pt x="136" y="1"/>
                  </a:lnTo>
                  <a:lnTo>
                    <a:pt x="135" y="0"/>
                  </a:lnTo>
                  <a:lnTo>
                    <a:pt x="133" y="0"/>
                  </a:lnTo>
                  <a:lnTo>
                    <a:pt x="132" y="0"/>
                  </a:lnTo>
                  <a:lnTo>
                    <a:pt x="130" y="1"/>
                  </a:lnTo>
                  <a:lnTo>
                    <a:pt x="129" y="2"/>
                  </a:lnTo>
                  <a:lnTo>
                    <a:pt x="129" y="3"/>
                  </a:lnTo>
                  <a:lnTo>
                    <a:pt x="31" y="3"/>
                  </a:lnTo>
                  <a:lnTo>
                    <a:pt x="31" y="2"/>
                  </a:lnTo>
                  <a:lnTo>
                    <a:pt x="30" y="1"/>
                  </a:lnTo>
                  <a:lnTo>
                    <a:pt x="29" y="0"/>
                  </a:lnTo>
                  <a:lnTo>
                    <a:pt x="27" y="0"/>
                  </a:lnTo>
                  <a:lnTo>
                    <a:pt x="25" y="0"/>
                  </a:lnTo>
                  <a:lnTo>
                    <a:pt x="24" y="1"/>
                  </a:lnTo>
                  <a:lnTo>
                    <a:pt x="23" y="2"/>
                  </a:lnTo>
                  <a:lnTo>
                    <a:pt x="22" y="3"/>
                  </a:lnTo>
                  <a:lnTo>
                    <a:pt x="0" y="3"/>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41" name="Freeform 1051"/>
            <p:cNvSpPr>
              <a:spLocks/>
            </p:cNvSpPr>
            <p:nvPr/>
          </p:nvSpPr>
          <p:spPr bwMode="auto">
            <a:xfrm>
              <a:off x="3393" y="1758"/>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42" name="Freeform 1052"/>
            <p:cNvSpPr>
              <a:spLocks/>
            </p:cNvSpPr>
            <p:nvPr/>
          </p:nvSpPr>
          <p:spPr bwMode="auto">
            <a:xfrm>
              <a:off x="3541" y="1947"/>
              <a:ext cx="824" cy="487"/>
            </a:xfrm>
            <a:custGeom>
              <a:avLst/>
              <a:gdLst>
                <a:gd name="T0" fmla="*/ 778 w 824"/>
                <a:gd name="T1" fmla="*/ 474 h 487"/>
                <a:gd name="T2" fmla="*/ 772 w 824"/>
                <a:gd name="T3" fmla="*/ 472 h 487"/>
                <a:gd name="T4" fmla="*/ 685 w 824"/>
                <a:gd name="T5" fmla="*/ 476 h 487"/>
                <a:gd name="T6" fmla="*/ 680 w 824"/>
                <a:gd name="T7" fmla="*/ 472 h 487"/>
                <a:gd name="T8" fmla="*/ 676 w 824"/>
                <a:gd name="T9" fmla="*/ 476 h 487"/>
                <a:gd name="T10" fmla="*/ 635 w 824"/>
                <a:gd name="T11" fmla="*/ 472 h 487"/>
                <a:gd name="T12" fmla="*/ 629 w 824"/>
                <a:gd name="T13" fmla="*/ 474 h 487"/>
                <a:gd name="T14" fmla="*/ 595 w 824"/>
                <a:gd name="T15" fmla="*/ 473 h 487"/>
                <a:gd name="T16" fmla="*/ 589 w 824"/>
                <a:gd name="T17" fmla="*/ 473 h 487"/>
                <a:gd name="T18" fmla="*/ 569 w 824"/>
                <a:gd name="T19" fmla="*/ 474 h 487"/>
                <a:gd name="T20" fmla="*/ 563 w 824"/>
                <a:gd name="T21" fmla="*/ 471 h 487"/>
                <a:gd name="T22" fmla="*/ 557 w 824"/>
                <a:gd name="T23" fmla="*/ 474 h 487"/>
                <a:gd name="T24" fmla="*/ 553 w 824"/>
                <a:gd name="T25" fmla="*/ 473 h 487"/>
                <a:gd name="T26" fmla="*/ 546 w 824"/>
                <a:gd name="T27" fmla="*/ 473 h 487"/>
                <a:gd name="T28" fmla="*/ 522 w 824"/>
                <a:gd name="T29" fmla="*/ 474 h 487"/>
                <a:gd name="T30" fmla="*/ 516 w 824"/>
                <a:gd name="T31" fmla="*/ 472 h 487"/>
                <a:gd name="T32" fmla="*/ 506 w 824"/>
                <a:gd name="T33" fmla="*/ 476 h 487"/>
                <a:gd name="T34" fmla="*/ 501 w 824"/>
                <a:gd name="T35" fmla="*/ 472 h 487"/>
                <a:gd name="T36" fmla="*/ 497 w 824"/>
                <a:gd name="T37" fmla="*/ 476 h 487"/>
                <a:gd name="T38" fmla="*/ 432 w 824"/>
                <a:gd name="T39" fmla="*/ 472 h 487"/>
                <a:gd name="T40" fmla="*/ 426 w 824"/>
                <a:gd name="T41" fmla="*/ 474 h 487"/>
                <a:gd name="T42" fmla="*/ 298 w 824"/>
                <a:gd name="T43" fmla="*/ 473 h 487"/>
                <a:gd name="T44" fmla="*/ 292 w 824"/>
                <a:gd name="T45" fmla="*/ 473 h 487"/>
                <a:gd name="T46" fmla="*/ 260 w 824"/>
                <a:gd name="T47" fmla="*/ 474 h 487"/>
                <a:gd name="T48" fmla="*/ 254 w 824"/>
                <a:gd name="T49" fmla="*/ 472 h 487"/>
                <a:gd name="T50" fmla="*/ 242 w 824"/>
                <a:gd name="T51" fmla="*/ 476 h 487"/>
                <a:gd name="T52" fmla="*/ 238 w 824"/>
                <a:gd name="T53" fmla="*/ 472 h 487"/>
                <a:gd name="T54" fmla="*/ 233 w 824"/>
                <a:gd name="T55" fmla="*/ 476 h 487"/>
                <a:gd name="T56" fmla="*/ 227 w 824"/>
                <a:gd name="T57" fmla="*/ 472 h 487"/>
                <a:gd name="T58" fmla="*/ 221 w 824"/>
                <a:gd name="T59" fmla="*/ 474 h 487"/>
                <a:gd name="T60" fmla="*/ 203 w 824"/>
                <a:gd name="T61" fmla="*/ 473 h 487"/>
                <a:gd name="T62" fmla="*/ 196 w 824"/>
                <a:gd name="T63" fmla="*/ 473 h 487"/>
                <a:gd name="T64" fmla="*/ 189 w 824"/>
                <a:gd name="T65" fmla="*/ 474 h 487"/>
                <a:gd name="T66" fmla="*/ 184 w 824"/>
                <a:gd name="T67" fmla="*/ 472 h 487"/>
                <a:gd name="T68" fmla="*/ 168 w 824"/>
                <a:gd name="T69" fmla="*/ 476 h 487"/>
                <a:gd name="T70" fmla="*/ 163 w 824"/>
                <a:gd name="T71" fmla="*/ 472 h 487"/>
                <a:gd name="T72" fmla="*/ 159 w 824"/>
                <a:gd name="T73" fmla="*/ 476 h 487"/>
                <a:gd name="T74" fmla="*/ 135 w 824"/>
                <a:gd name="T75" fmla="*/ 472 h 487"/>
                <a:gd name="T76" fmla="*/ 129 w 824"/>
                <a:gd name="T77" fmla="*/ 474 h 487"/>
                <a:gd name="T78" fmla="*/ 116 w 824"/>
                <a:gd name="T79" fmla="*/ 473 h 487"/>
                <a:gd name="T80" fmla="*/ 109 w 824"/>
                <a:gd name="T81" fmla="*/ 473 h 487"/>
                <a:gd name="T82" fmla="*/ 69 w 824"/>
                <a:gd name="T83" fmla="*/ 474 h 487"/>
                <a:gd name="T84" fmla="*/ 64 w 824"/>
                <a:gd name="T85" fmla="*/ 472 h 487"/>
                <a:gd name="T86" fmla="*/ 55 w 824"/>
                <a:gd name="T87" fmla="*/ 476 h 487"/>
                <a:gd name="T88" fmla="*/ 50 w 824"/>
                <a:gd name="T89" fmla="*/ 472 h 487"/>
                <a:gd name="T90" fmla="*/ 46 w 824"/>
                <a:gd name="T91" fmla="*/ 476 h 487"/>
                <a:gd name="T92" fmla="*/ 39 w 824"/>
                <a:gd name="T93" fmla="*/ 472 h 487"/>
                <a:gd name="T94" fmla="*/ 33 w 824"/>
                <a:gd name="T95" fmla="*/ 474 h 48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24"/>
                <a:gd name="T145" fmla="*/ 0 h 487"/>
                <a:gd name="T146" fmla="*/ 824 w 824"/>
                <a:gd name="T147" fmla="*/ 487 h 48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24" h="487">
                  <a:moveTo>
                    <a:pt x="824" y="487"/>
                  </a:moveTo>
                  <a:lnTo>
                    <a:pt x="824" y="476"/>
                  </a:lnTo>
                  <a:lnTo>
                    <a:pt x="779" y="476"/>
                  </a:lnTo>
                  <a:lnTo>
                    <a:pt x="778" y="474"/>
                  </a:lnTo>
                  <a:lnTo>
                    <a:pt x="777" y="473"/>
                  </a:lnTo>
                  <a:lnTo>
                    <a:pt x="776" y="472"/>
                  </a:lnTo>
                  <a:lnTo>
                    <a:pt x="774" y="472"/>
                  </a:lnTo>
                  <a:lnTo>
                    <a:pt x="772" y="472"/>
                  </a:lnTo>
                  <a:lnTo>
                    <a:pt x="771" y="473"/>
                  </a:lnTo>
                  <a:lnTo>
                    <a:pt x="770" y="474"/>
                  </a:lnTo>
                  <a:lnTo>
                    <a:pt x="770" y="476"/>
                  </a:lnTo>
                  <a:lnTo>
                    <a:pt x="685" y="476"/>
                  </a:lnTo>
                  <a:lnTo>
                    <a:pt x="684" y="474"/>
                  </a:lnTo>
                  <a:lnTo>
                    <a:pt x="683" y="473"/>
                  </a:lnTo>
                  <a:lnTo>
                    <a:pt x="682" y="472"/>
                  </a:lnTo>
                  <a:lnTo>
                    <a:pt x="680" y="472"/>
                  </a:lnTo>
                  <a:lnTo>
                    <a:pt x="678" y="472"/>
                  </a:lnTo>
                  <a:lnTo>
                    <a:pt x="677" y="473"/>
                  </a:lnTo>
                  <a:lnTo>
                    <a:pt x="676" y="474"/>
                  </a:lnTo>
                  <a:lnTo>
                    <a:pt x="676" y="476"/>
                  </a:lnTo>
                  <a:lnTo>
                    <a:pt x="637" y="476"/>
                  </a:lnTo>
                  <a:lnTo>
                    <a:pt x="637" y="474"/>
                  </a:lnTo>
                  <a:lnTo>
                    <a:pt x="636" y="473"/>
                  </a:lnTo>
                  <a:lnTo>
                    <a:pt x="635" y="472"/>
                  </a:lnTo>
                  <a:lnTo>
                    <a:pt x="633" y="472"/>
                  </a:lnTo>
                  <a:lnTo>
                    <a:pt x="631" y="472"/>
                  </a:lnTo>
                  <a:lnTo>
                    <a:pt x="630" y="473"/>
                  </a:lnTo>
                  <a:lnTo>
                    <a:pt x="629" y="474"/>
                  </a:lnTo>
                  <a:lnTo>
                    <a:pt x="628" y="476"/>
                  </a:lnTo>
                  <a:lnTo>
                    <a:pt x="597" y="476"/>
                  </a:lnTo>
                  <a:lnTo>
                    <a:pt x="596" y="474"/>
                  </a:lnTo>
                  <a:lnTo>
                    <a:pt x="595" y="473"/>
                  </a:lnTo>
                  <a:lnTo>
                    <a:pt x="594" y="472"/>
                  </a:lnTo>
                  <a:lnTo>
                    <a:pt x="592" y="472"/>
                  </a:lnTo>
                  <a:lnTo>
                    <a:pt x="591" y="472"/>
                  </a:lnTo>
                  <a:lnTo>
                    <a:pt x="589" y="473"/>
                  </a:lnTo>
                  <a:lnTo>
                    <a:pt x="588" y="474"/>
                  </a:lnTo>
                  <a:lnTo>
                    <a:pt x="588" y="476"/>
                  </a:lnTo>
                  <a:lnTo>
                    <a:pt x="570" y="476"/>
                  </a:lnTo>
                  <a:lnTo>
                    <a:pt x="569" y="474"/>
                  </a:lnTo>
                  <a:lnTo>
                    <a:pt x="569" y="473"/>
                  </a:lnTo>
                  <a:lnTo>
                    <a:pt x="567" y="471"/>
                  </a:lnTo>
                  <a:lnTo>
                    <a:pt x="565" y="471"/>
                  </a:lnTo>
                  <a:lnTo>
                    <a:pt x="563" y="471"/>
                  </a:lnTo>
                  <a:lnTo>
                    <a:pt x="561" y="471"/>
                  </a:lnTo>
                  <a:lnTo>
                    <a:pt x="559" y="471"/>
                  </a:lnTo>
                  <a:lnTo>
                    <a:pt x="558" y="473"/>
                  </a:lnTo>
                  <a:lnTo>
                    <a:pt x="557" y="474"/>
                  </a:lnTo>
                  <a:lnTo>
                    <a:pt x="556" y="476"/>
                  </a:lnTo>
                  <a:lnTo>
                    <a:pt x="554" y="476"/>
                  </a:lnTo>
                  <a:lnTo>
                    <a:pt x="554" y="474"/>
                  </a:lnTo>
                  <a:lnTo>
                    <a:pt x="553" y="473"/>
                  </a:lnTo>
                  <a:lnTo>
                    <a:pt x="551" y="472"/>
                  </a:lnTo>
                  <a:lnTo>
                    <a:pt x="550" y="472"/>
                  </a:lnTo>
                  <a:lnTo>
                    <a:pt x="548" y="472"/>
                  </a:lnTo>
                  <a:lnTo>
                    <a:pt x="546" y="473"/>
                  </a:lnTo>
                  <a:lnTo>
                    <a:pt x="545" y="474"/>
                  </a:lnTo>
                  <a:lnTo>
                    <a:pt x="545" y="476"/>
                  </a:lnTo>
                  <a:lnTo>
                    <a:pt x="522" y="476"/>
                  </a:lnTo>
                  <a:lnTo>
                    <a:pt x="522" y="474"/>
                  </a:lnTo>
                  <a:lnTo>
                    <a:pt x="521" y="473"/>
                  </a:lnTo>
                  <a:lnTo>
                    <a:pt x="519" y="472"/>
                  </a:lnTo>
                  <a:lnTo>
                    <a:pt x="517" y="472"/>
                  </a:lnTo>
                  <a:lnTo>
                    <a:pt x="516" y="472"/>
                  </a:lnTo>
                  <a:lnTo>
                    <a:pt x="514" y="473"/>
                  </a:lnTo>
                  <a:lnTo>
                    <a:pt x="513" y="474"/>
                  </a:lnTo>
                  <a:lnTo>
                    <a:pt x="513" y="476"/>
                  </a:lnTo>
                  <a:lnTo>
                    <a:pt x="506" y="476"/>
                  </a:lnTo>
                  <a:lnTo>
                    <a:pt x="505" y="474"/>
                  </a:lnTo>
                  <a:lnTo>
                    <a:pt x="504" y="473"/>
                  </a:lnTo>
                  <a:lnTo>
                    <a:pt x="503" y="472"/>
                  </a:lnTo>
                  <a:lnTo>
                    <a:pt x="501" y="472"/>
                  </a:lnTo>
                  <a:lnTo>
                    <a:pt x="499" y="472"/>
                  </a:lnTo>
                  <a:lnTo>
                    <a:pt x="498" y="473"/>
                  </a:lnTo>
                  <a:lnTo>
                    <a:pt x="497" y="474"/>
                  </a:lnTo>
                  <a:lnTo>
                    <a:pt x="497" y="476"/>
                  </a:lnTo>
                  <a:lnTo>
                    <a:pt x="435" y="476"/>
                  </a:lnTo>
                  <a:lnTo>
                    <a:pt x="434" y="474"/>
                  </a:lnTo>
                  <a:lnTo>
                    <a:pt x="433" y="473"/>
                  </a:lnTo>
                  <a:lnTo>
                    <a:pt x="432" y="472"/>
                  </a:lnTo>
                  <a:lnTo>
                    <a:pt x="430" y="472"/>
                  </a:lnTo>
                  <a:lnTo>
                    <a:pt x="428" y="472"/>
                  </a:lnTo>
                  <a:lnTo>
                    <a:pt x="427" y="473"/>
                  </a:lnTo>
                  <a:lnTo>
                    <a:pt x="426" y="474"/>
                  </a:lnTo>
                  <a:lnTo>
                    <a:pt x="426" y="476"/>
                  </a:lnTo>
                  <a:lnTo>
                    <a:pt x="300" y="476"/>
                  </a:lnTo>
                  <a:lnTo>
                    <a:pt x="299" y="474"/>
                  </a:lnTo>
                  <a:lnTo>
                    <a:pt x="298" y="473"/>
                  </a:lnTo>
                  <a:lnTo>
                    <a:pt x="297" y="472"/>
                  </a:lnTo>
                  <a:lnTo>
                    <a:pt x="295" y="472"/>
                  </a:lnTo>
                  <a:lnTo>
                    <a:pt x="293" y="472"/>
                  </a:lnTo>
                  <a:lnTo>
                    <a:pt x="292" y="473"/>
                  </a:lnTo>
                  <a:lnTo>
                    <a:pt x="291" y="474"/>
                  </a:lnTo>
                  <a:lnTo>
                    <a:pt x="290" y="476"/>
                  </a:lnTo>
                  <a:lnTo>
                    <a:pt x="261" y="476"/>
                  </a:lnTo>
                  <a:lnTo>
                    <a:pt x="260" y="474"/>
                  </a:lnTo>
                  <a:lnTo>
                    <a:pt x="259" y="473"/>
                  </a:lnTo>
                  <a:lnTo>
                    <a:pt x="258" y="472"/>
                  </a:lnTo>
                  <a:lnTo>
                    <a:pt x="256" y="472"/>
                  </a:lnTo>
                  <a:lnTo>
                    <a:pt x="254" y="472"/>
                  </a:lnTo>
                  <a:lnTo>
                    <a:pt x="253" y="473"/>
                  </a:lnTo>
                  <a:lnTo>
                    <a:pt x="252" y="474"/>
                  </a:lnTo>
                  <a:lnTo>
                    <a:pt x="252" y="476"/>
                  </a:lnTo>
                  <a:lnTo>
                    <a:pt x="242" y="476"/>
                  </a:lnTo>
                  <a:lnTo>
                    <a:pt x="242" y="474"/>
                  </a:lnTo>
                  <a:lnTo>
                    <a:pt x="241" y="473"/>
                  </a:lnTo>
                  <a:lnTo>
                    <a:pt x="239" y="472"/>
                  </a:lnTo>
                  <a:lnTo>
                    <a:pt x="238" y="472"/>
                  </a:lnTo>
                  <a:lnTo>
                    <a:pt x="236" y="472"/>
                  </a:lnTo>
                  <a:lnTo>
                    <a:pt x="234" y="473"/>
                  </a:lnTo>
                  <a:lnTo>
                    <a:pt x="234" y="474"/>
                  </a:lnTo>
                  <a:lnTo>
                    <a:pt x="233" y="476"/>
                  </a:lnTo>
                  <a:lnTo>
                    <a:pt x="230" y="476"/>
                  </a:lnTo>
                  <a:lnTo>
                    <a:pt x="229" y="474"/>
                  </a:lnTo>
                  <a:lnTo>
                    <a:pt x="229" y="473"/>
                  </a:lnTo>
                  <a:lnTo>
                    <a:pt x="227" y="472"/>
                  </a:lnTo>
                  <a:lnTo>
                    <a:pt x="225" y="472"/>
                  </a:lnTo>
                  <a:lnTo>
                    <a:pt x="224" y="472"/>
                  </a:lnTo>
                  <a:lnTo>
                    <a:pt x="222" y="473"/>
                  </a:lnTo>
                  <a:lnTo>
                    <a:pt x="221" y="474"/>
                  </a:lnTo>
                  <a:lnTo>
                    <a:pt x="221" y="476"/>
                  </a:lnTo>
                  <a:lnTo>
                    <a:pt x="204" y="476"/>
                  </a:lnTo>
                  <a:lnTo>
                    <a:pt x="204" y="474"/>
                  </a:lnTo>
                  <a:lnTo>
                    <a:pt x="203" y="473"/>
                  </a:lnTo>
                  <a:lnTo>
                    <a:pt x="201" y="472"/>
                  </a:lnTo>
                  <a:lnTo>
                    <a:pt x="200" y="472"/>
                  </a:lnTo>
                  <a:lnTo>
                    <a:pt x="198" y="472"/>
                  </a:lnTo>
                  <a:lnTo>
                    <a:pt x="196" y="473"/>
                  </a:lnTo>
                  <a:lnTo>
                    <a:pt x="195" y="474"/>
                  </a:lnTo>
                  <a:lnTo>
                    <a:pt x="195" y="476"/>
                  </a:lnTo>
                  <a:lnTo>
                    <a:pt x="190" y="476"/>
                  </a:lnTo>
                  <a:lnTo>
                    <a:pt x="189" y="474"/>
                  </a:lnTo>
                  <a:lnTo>
                    <a:pt x="189" y="473"/>
                  </a:lnTo>
                  <a:lnTo>
                    <a:pt x="187" y="472"/>
                  </a:lnTo>
                  <a:lnTo>
                    <a:pt x="185" y="472"/>
                  </a:lnTo>
                  <a:lnTo>
                    <a:pt x="184" y="472"/>
                  </a:lnTo>
                  <a:lnTo>
                    <a:pt x="182" y="473"/>
                  </a:lnTo>
                  <a:lnTo>
                    <a:pt x="181" y="474"/>
                  </a:lnTo>
                  <a:lnTo>
                    <a:pt x="181" y="476"/>
                  </a:lnTo>
                  <a:lnTo>
                    <a:pt x="168" y="476"/>
                  </a:lnTo>
                  <a:lnTo>
                    <a:pt x="167" y="474"/>
                  </a:lnTo>
                  <a:lnTo>
                    <a:pt x="167" y="473"/>
                  </a:lnTo>
                  <a:lnTo>
                    <a:pt x="165" y="472"/>
                  </a:lnTo>
                  <a:lnTo>
                    <a:pt x="163" y="472"/>
                  </a:lnTo>
                  <a:lnTo>
                    <a:pt x="162" y="472"/>
                  </a:lnTo>
                  <a:lnTo>
                    <a:pt x="160" y="473"/>
                  </a:lnTo>
                  <a:lnTo>
                    <a:pt x="159" y="474"/>
                  </a:lnTo>
                  <a:lnTo>
                    <a:pt x="159" y="476"/>
                  </a:lnTo>
                  <a:lnTo>
                    <a:pt x="137" y="476"/>
                  </a:lnTo>
                  <a:lnTo>
                    <a:pt x="137" y="474"/>
                  </a:lnTo>
                  <a:lnTo>
                    <a:pt x="136" y="473"/>
                  </a:lnTo>
                  <a:lnTo>
                    <a:pt x="135" y="472"/>
                  </a:lnTo>
                  <a:lnTo>
                    <a:pt x="133" y="472"/>
                  </a:lnTo>
                  <a:lnTo>
                    <a:pt x="131" y="472"/>
                  </a:lnTo>
                  <a:lnTo>
                    <a:pt x="130" y="473"/>
                  </a:lnTo>
                  <a:lnTo>
                    <a:pt x="129" y="474"/>
                  </a:lnTo>
                  <a:lnTo>
                    <a:pt x="128" y="476"/>
                  </a:lnTo>
                  <a:lnTo>
                    <a:pt x="117" y="476"/>
                  </a:lnTo>
                  <a:lnTo>
                    <a:pt x="117" y="474"/>
                  </a:lnTo>
                  <a:lnTo>
                    <a:pt x="116" y="473"/>
                  </a:lnTo>
                  <a:lnTo>
                    <a:pt x="114" y="472"/>
                  </a:lnTo>
                  <a:lnTo>
                    <a:pt x="113" y="472"/>
                  </a:lnTo>
                  <a:lnTo>
                    <a:pt x="111" y="472"/>
                  </a:lnTo>
                  <a:lnTo>
                    <a:pt x="109" y="473"/>
                  </a:lnTo>
                  <a:lnTo>
                    <a:pt x="109" y="474"/>
                  </a:lnTo>
                  <a:lnTo>
                    <a:pt x="108" y="476"/>
                  </a:lnTo>
                  <a:lnTo>
                    <a:pt x="70" y="476"/>
                  </a:lnTo>
                  <a:lnTo>
                    <a:pt x="69" y="474"/>
                  </a:lnTo>
                  <a:lnTo>
                    <a:pt x="69" y="473"/>
                  </a:lnTo>
                  <a:lnTo>
                    <a:pt x="67" y="472"/>
                  </a:lnTo>
                  <a:lnTo>
                    <a:pt x="65" y="472"/>
                  </a:lnTo>
                  <a:lnTo>
                    <a:pt x="64" y="472"/>
                  </a:lnTo>
                  <a:lnTo>
                    <a:pt x="62" y="473"/>
                  </a:lnTo>
                  <a:lnTo>
                    <a:pt x="61" y="474"/>
                  </a:lnTo>
                  <a:lnTo>
                    <a:pt x="61" y="476"/>
                  </a:lnTo>
                  <a:lnTo>
                    <a:pt x="55" y="476"/>
                  </a:lnTo>
                  <a:lnTo>
                    <a:pt x="54" y="474"/>
                  </a:lnTo>
                  <a:lnTo>
                    <a:pt x="53" y="473"/>
                  </a:lnTo>
                  <a:lnTo>
                    <a:pt x="52" y="472"/>
                  </a:lnTo>
                  <a:lnTo>
                    <a:pt x="50" y="472"/>
                  </a:lnTo>
                  <a:lnTo>
                    <a:pt x="48" y="472"/>
                  </a:lnTo>
                  <a:lnTo>
                    <a:pt x="47" y="473"/>
                  </a:lnTo>
                  <a:lnTo>
                    <a:pt x="46" y="474"/>
                  </a:lnTo>
                  <a:lnTo>
                    <a:pt x="46" y="476"/>
                  </a:lnTo>
                  <a:lnTo>
                    <a:pt x="42" y="476"/>
                  </a:lnTo>
                  <a:lnTo>
                    <a:pt x="41" y="474"/>
                  </a:lnTo>
                  <a:lnTo>
                    <a:pt x="40" y="473"/>
                  </a:lnTo>
                  <a:lnTo>
                    <a:pt x="39" y="472"/>
                  </a:lnTo>
                  <a:lnTo>
                    <a:pt x="37" y="472"/>
                  </a:lnTo>
                  <a:lnTo>
                    <a:pt x="35" y="472"/>
                  </a:lnTo>
                  <a:lnTo>
                    <a:pt x="34" y="473"/>
                  </a:lnTo>
                  <a:lnTo>
                    <a:pt x="33" y="474"/>
                  </a:lnTo>
                  <a:lnTo>
                    <a:pt x="33" y="476"/>
                  </a:lnTo>
                  <a:lnTo>
                    <a:pt x="0" y="476"/>
                  </a:lnTo>
                  <a:lnTo>
                    <a:pt x="0" y="0"/>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43" name="Freeform 1053"/>
            <p:cNvSpPr>
              <a:spLocks/>
            </p:cNvSpPr>
            <p:nvPr/>
          </p:nvSpPr>
          <p:spPr bwMode="auto">
            <a:xfrm>
              <a:off x="4359" y="2433"/>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44" name="Freeform 1054"/>
            <p:cNvSpPr>
              <a:spLocks/>
            </p:cNvSpPr>
            <p:nvPr/>
          </p:nvSpPr>
          <p:spPr bwMode="auto">
            <a:xfrm>
              <a:off x="4482" y="1991"/>
              <a:ext cx="23" cy="443"/>
            </a:xfrm>
            <a:custGeom>
              <a:avLst/>
              <a:gdLst>
                <a:gd name="T0" fmla="*/ 2 w 23"/>
                <a:gd name="T1" fmla="*/ 0 h 443"/>
                <a:gd name="T2" fmla="*/ 23 w 23"/>
                <a:gd name="T3" fmla="*/ 0 h 443"/>
                <a:gd name="T4" fmla="*/ 23 w 23"/>
                <a:gd name="T5" fmla="*/ 437 h 443"/>
                <a:gd name="T6" fmla="*/ 0 w 23"/>
                <a:gd name="T7" fmla="*/ 437 h 443"/>
                <a:gd name="T8" fmla="*/ 0 w 23"/>
                <a:gd name="T9" fmla="*/ 443 h 443"/>
                <a:gd name="T10" fmla="*/ 0 60000 65536"/>
                <a:gd name="T11" fmla="*/ 0 60000 65536"/>
                <a:gd name="T12" fmla="*/ 0 60000 65536"/>
                <a:gd name="T13" fmla="*/ 0 60000 65536"/>
                <a:gd name="T14" fmla="*/ 0 60000 65536"/>
                <a:gd name="T15" fmla="*/ 0 w 23"/>
                <a:gd name="T16" fmla="*/ 0 h 443"/>
                <a:gd name="T17" fmla="*/ 23 w 23"/>
                <a:gd name="T18" fmla="*/ 443 h 443"/>
              </a:gdLst>
              <a:ahLst/>
              <a:cxnLst>
                <a:cxn ang="T10">
                  <a:pos x="T0" y="T1"/>
                </a:cxn>
                <a:cxn ang="T11">
                  <a:pos x="T2" y="T3"/>
                </a:cxn>
                <a:cxn ang="T12">
                  <a:pos x="T4" y="T5"/>
                </a:cxn>
                <a:cxn ang="T13">
                  <a:pos x="T6" y="T7"/>
                </a:cxn>
                <a:cxn ang="T14">
                  <a:pos x="T8" y="T9"/>
                </a:cxn>
              </a:cxnLst>
              <a:rect l="T15" t="T16" r="T17" b="T18"/>
              <a:pathLst>
                <a:path w="23" h="443">
                  <a:moveTo>
                    <a:pt x="2" y="0"/>
                  </a:moveTo>
                  <a:lnTo>
                    <a:pt x="23" y="0"/>
                  </a:lnTo>
                  <a:lnTo>
                    <a:pt x="23" y="437"/>
                  </a:lnTo>
                  <a:lnTo>
                    <a:pt x="0" y="437"/>
                  </a:lnTo>
                  <a:lnTo>
                    <a:pt x="0" y="44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45" name="Freeform 1055"/>
            <p:cNvSpPr>
              <a:spLocks/>
            </p:cNvSpPr>
            <p:nvPr/>
          </p:nvSpPr>
          <p:spPr bwMode="auto">
            <a:xfrm>
              <a:off x="4476" y="2433"/>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46" name="Rectangle 1056"/>
            <p:cNvSpPr>
              <a:spLocks noChangeArrowheads="1"/>
            </p:cNvSpPr>
            <p:nvPr/>
          </p:nvSpPr>
          <p:spPr bwMode="auto">
            <a:xfrm>
              <a:off x="1573" y="2200"/>
              <a:ext cx="164" cy="50"/>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247" name="Rectangle 1057"/>
            <p:cNvSpPr>
              <a:spLocks noChangeArrowheads="1"/>
            </p:cNvSpPr>
            <p:nvPr/>
          </p:nvSpPr>
          <p:spPr bwMode="auto">
            <a:xfrm>
              <a:off x="1606" y="2198"/>
              <a:ext cx="10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Spec</a:t>
              </a:r>
              <a:endParaRPr lang="en-US">
                <a:solidFill>
                  <a:srgbClr val="FF0000"/>
                </a:solidFill>
              </a:endParaRPr>
            </a:p>
          </p:txBody>
        </p:sp>
        <p:sp>
          <p:nvSpPr>
            <p:cNvPr id="25248" name="Rectangle 1058"/>
            <p:cNvSpPr>
              <a:spLocks noChangeArrowheads="1"/>
            </p:cNvSpPr>
            <p:nvPr/>
          </p:nvSpPr>
          <p:spPr bwMode="auto">
            <a:xfrm>
              <a:off x="1578" y="2224"/>
              <a:ext cx="149"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Source</a:t>
              </a:r>
              <a:endParaRPr lang="en-US">
                <a:solidFill>
                  <a:srgbClr val="FF0000"/>
                </a:solidFill>
              </a:endParaRPr>
            </a:p>
          </p:txBody>
        </p:sp>
        <p:sp>
          <p:nvSpPr>
            <p:cNvPr id="25249" name="Freeform 1059"/>
            <p:cNvSpPr>
              <a:spLocks/>
            </p:cNvSpPr>
            <p:nvPr/>
          </p:nvSpPr>
          <p:spPr bwMode="auto">
            <a:xfrm>
              <a:off x="1715" y="1853"/>
              <a:ext cx="1581" cy="337"/>
            </a:xfrm>
            <a:custGeom>
              <a:avLst/>
              <a:gdLst>
                <a:gd name="T0" fmla="*/ 49 w 1581"/>
                <a:gd name="T1" fmla="*/ 319 h 337"/>
                <a:gd name="T2" fmla="*/ 61 w 1581"/>
                <a:gd name="T3" fmla="*/ 319 h 337"/>
                <a:gd name="T4" fmla="*/ 78 w 1581"/>
                <a:gd name="T5" fmla="*/ 317 h 337"/>
                <a:gd name="T6" fmla="*/ 92 w 1581"/>
                <a:gd name="T7" fmla="*/ 322 h 337"/>
                <a:gd name="T8" fmla="*/ 119 w 1581"/>
                <a:gd name="T9" fmla="*/ 321 h 337"/>
                <a:gd name="T10" fmla="*/ 127 w 1581"/>
                <a:gd name="T11" fmla="*/ 320 h 337"/>
                <a:gd name="T12" fmla="*/ 142 w 1581"/>
                <a:gd name="T13" fmla="*/ 319 h 337"/>
                <a:gd name="T14" fmla="*/ 156 w 1581"/>
                <a:gd name="T15" fmla="*/ 319 h 337"/>
                <a:gd name="T16" fmla="*/ 171 w 1581"/>
                <a:gd name="T17" fmla="*/ 319 h 337"/>
                <a:gd name="T18" fmla="*/ 199 w 1581"/>
                <a:gd name="T19" fmla="*/ 320 h 337"/>
                <a:gd name="T20" fmla="*/ 259 w 1581"/>
                <a:gd name="T21" fmla="*/ 321 h 337"/>
                <a:gd name="T22" fmla="*/ 286 w 1581"/>
                <a:gd name="T23" fmla="*/ 322 h 337"/>
                <a:gd name="T24" fmla="*/ 295 w 1581"/>
                <a:gd name="T25" fmla="*/ 322 h 337"/>
                <a:gd name="T26" fmla="*/ 323 w 1581"/>
                <a:gd name="T27" fmla="*/ 321 h 337"/>
                <a:gd name="T28" fmla="*/ 334 w 1581"/>
                <a:gd name="T29" fmla="*/ 320 h 337"/>
                <a:gd name="T30" fmla="*/ 346 w 1581"/>
                <a:gd name="T31" fmla="*/ 319 h 337"/>
                <a:gd name="T32" fmla="*/ 356 w 1581"/>
                <a:gd name="T33" fmla="*/ 319 h 337"/>
                <a:gd name="T34" fmla="*/ 375 w 1581"/>
                <a:gd name="T35" fmla="*/ 319 h 337"/>
                <a:gd name="T36" fmla="*/ 384 w 1581"/>
                <a:gd name="T37" fmla="*/ 320 h 337"/>
                <a:gd name="T38" fmla="*/ 393 w 1581"/>
                <a:gd name="T39" fmla="*/ 321 h 337"/>
                <a:gd name="T40" fmla="*/ 403 w 1581"/>
                <a:gd name="T41" fmla="*/ 322 h 337"/>
                <a:gd name="T42" fmla="*/ 418 w 1581"/>
                <a:gd name="T43" fmla="*/ 317 h 337"/>
                <a:gd name="T44" fmla="*/ 430 w 1581"/>
                <a:gd name="T45" fmla="*/ 316 h 337"/>
                <a:gd name="T46" fmla="*/ 456 w 1581"/>
                <a:gd name="T47" fmla="*/ 322 h 337"/>
                <a:gd name="T48" fmla="*/ 465 w 1581"/>
                <a:gd name="T49" fmla="*/ 322 h 337"/>
                <a:gd name="T50" fmla="*/ 492 w 1581"/>
                <a:gd name="T51" fmla="*/ 321 h 337"/>
                <a:gd name="T52" fmla="*/ 505 w 1581"/>
                <a:gd name="T53" fmla="*/ 320 h 337"/>
                <a:gd name="T54" fmla="*/ 566 w 1581"/>
                <a:gd name="T55" fmla="*/ 319 h 337"/>
                <a:gd name="T56" fmla="*/ 633 w 1581"/>
                <a:gd name="T57" fmla="*/ 319 h 337"/>
                <a:gd name="T58" fmla="*/ 666 w 1581"/>
                <a:gd name="T59" fmla="*/ 319 h 337"/>
                <a:gd name="T60" fmla="*/ 746 w 1581"/>
                <a:gd name="T61" fmla="*/ 320 h 337"/>
                <a:gd name="T62" fmla="*/ 768 w 1581"/>
                <a:gd name="T63" fmla="*/ 321 h 337"/>
                <a:gd name="T64" fmla="*/ 790 w 1581"/>
                <a:gd name="T65" fmla="*/ 322 h 337"/>
                <a:gd name="T66" fmla="*/ 799 w 1581"/>
                <a:gd name="T67" fmla="*/ 322 h 337"/>
                <a:gd name="T68" fmla="*/ 818 w 1581"/>
                <a:gd name="T69" fmla="*/ 321 h 337"/>
                <a:gd name="T70" fmla="*/ 842 w 1581"/>
                <a:gd name="T71" fmla="*/ 320 h 337"/>
                <a:gd name="T72" fmla="*/ 873 w 1581"/>
                <a:gd name="T73" fmla="*/ 319 h 337"/>
                <a:gd name="T74" fmla="*/ 890 w 1581"/>
                <a:gd name="T75" fmla="*/ 319 h 337"/>
                <a:gd name="T76" fmla="*/ 897 w 1581"/>
                <a:gd name="T77" fmla="*/ 319 h 337"/>
                <a:gd name="T78" fmla="*/ 909 w 1581"/>
                <a:gd name="T79" fmla="*/ 320 h 337"/>
                <a:gd name="T80" fmla="*/ 919 w 1581"/>
                <a:gd name="T81" fmla="*/ 321 h 337"/>
                <a:gd name="T82" fmla="*/ 939 w 1581"/>
                <a:gd name="T83" fmla="*/ 322 h 337"/>
                <a:gd name="T84" fmla="*/ 948 w 1581"/>
                <a:gd name="T85" fmla="*/ 322 h 337"/>
                <a:gd name="T86" fmla="*/ 964 w 1581"/>
                <a:gd name="T87" fmla="*/ 321 h 337"/>
                <a:gd name="T88" fmla="*/ 981 w 1581"/>
                <a:gd name="T89" fmla="*/ 316 h 337"/>
                <a:gd name="T90" fmla="*/ 1036 w 1581"/>
                <a:gd name="T91" fmla="*/ 320 h 337"/>
                <a:gd name="T92" fmla="*/ 1124 w 1581"/>
                <a:gd name="T93" fmla="*/ 321 h 337"/>
                <a:gd name="T94" fmla="*/ 1199 w 1581"/>
                <a:gd name="T95" fmla="*/ 322 h 337"/>
                <a:gd name="T96" fmla="*/ 1208 w 1581"/>
                <a:gd name="T97" fmla="*/ 322 h 337"/>
                <a:gd name="T98" fmla="*/ 1267 w 1581"/>
                <a:gd name="T99" fmla="*/ 321 h 337"/>
                <a:gd name="T100" fmla="*/ 1283 w 1581"/>
                <a:gd name="T101" fmla="*/ 320 h 337"/>
                <a:gd name="T102" fmla="*/ 1292 w 1581"/>
                <a:gd name="T103" fmla="*/ 319 h 337"/>
                <a:gd name="T104" fmla="*/ 1344 w 1581"/>
                <a:gd name="T105" fmla="*/ 319 h 337"/>
                <a:gd name="T106" fmla="*/ 1403 w 1581"/>
                <a:gd name="T107" fmla="*/ 319 h 337"/>
                <a:gd name="T108" fmla="*/ 1414 w 1581"/>
                <a:gd name="T109" fmla="*/ 320 h 337"/>
                <a:gd name="T110" fmla="*/ 1464 w 1581"/>
                <a:gd name="T111" fmla="*/ 5 h 337"/>
                <a:gd name="T112" fmla="*/ 1491 w 1581"/>
                <a:gd name="T113" fmla="*/ 1 h 337"/>
                <a:gd name="T114" fmla="*/ 1499 w 1581"/>
                <a:gd name="T115" fmla="*/ 1 h 337"/>
                <a:gd name="T116" fmla="*/ 1525 w 1581"/>
                <a:gd name="T117" fmla="*/ 2 h 33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81"/>
                <a:gd name="T178" fmla="*/ 0 h 337"/>
                <a:gd name="T179" fmla="*/ 1581 w 1581"/>
                <a:gd name="T180" fmla="*/ 337 h 33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81" h="337">
                  <a:moveTo>
                    <a:pt x="0" y="337"/>
                  </a:moveTo>
                  <a:lnTo>
                    <a:pt x="0" y="322"/>
                  </a:lnTo>
                  <a:lnTo>
                    <a:pt x="42" y="322"/>
                  </a:lnTo>
                  <a:lnTo>
                    <a:pt x="43" y="321"/>
                  </a:lnTo>
                  <a:lnTo>
                    <a:pt x="44" y="320"/>
                  </a:lnTo>
                  <a:lnTo>
                    <a:pt x="45" y="319"/>
                  </a:lnTo>
                  <a:lnTo>
                    <a:pt x="47" y="319"/>
                  </a:lnTo>
                  <a:lnTo>
                    <a:pt x="49" y="319"/>
                  </a:lnTo>
                  <a:lnTo>
                    <a:pt x="50" y="320"/>
                  </a:lnTo>
                  <a:lnTo>
                    <a:pt x="51" y="321"/>
                  </a:lnTo>
                  <a:lnTo>
                    <a:pt x="51" y="322"/>
                  </a:lnTo>
                  <a:lnTo>
                    <a:pt x="56" y="322"/>
                  </a:lnTo>
                  <a:lnTo>
                    <a:pt x="57" y="321"/>
                  </a:lnTo>
                  <a:lnTo>
                    <a:pt x="58" y="320"/>
                  </a:lnTo>
                  <a:lnTo>
                    <a:pt x="59" y="319"/>
                  </a:lnTo>
                  <a:lnTo>
                    <a:pt x="61" y="319"/>
                  </a:lnTo>
                  <a:lnTo>
                    <a:pt x="63" y="319"/>
                  </a:lnTo>
                  <a:lnTo>
                    <a:pt x="64" y="320"/>
                  </a:lnTo>
                  <a:lnTo>
                    <a:pt x="65" y="321"/>
                  </a:lnTo>
                  <a:lnTo>
                    <a:pt x="65" y="322"/>
                  </a:lnTo>
                  <a:lnTo>
                    <a:pt x="75" y="322"/>
                  </a:lnTo>
                  <a:lnTo>
                    <a:pt x="75" y="320"/>
                  </a:lnTo>
                  <a:lnTo>
                    <a:pt x="76" y="319"/>
                  </a:lnTo>
                  <a:lnTo>
                    <a:pt x="78" y="317"/>
                  </a:lnTo>
                  <a:lnTo>
                    <a:pt x="80" y="316"/>
                  </a:lnTo>
                  <a:lnTo>
                    <a:pt x="82" y="316"/>
                  </a:lnTo>
                  <a:lnTo>
                    <a:pt x="85" y="316"/>
                  </a:lnTo>
                  <a:lnTo>
                    <a:pt x="87" y="316"/>
                  </a:lnTo>
                  <a:lnTo>
                    <a:pt x="89" y="317"/>
                  </a:lnTo>
                  <a:lnTo>
                    <a:pt x="90" y="319"/>
                  </a:lnTo>
                  <a:lnTo>
                    <a:pt x="91" y="320"/>
                  </a:lnTo>
                  <a:lnTo>
                    <a:pt x="92" y="322"/>
                  </a:lnTo>
                  <a:lnTo>
                    <a:pt x="111" y="322"/>
                  </a:lnTo>
                  <a:lnTo>
                    <a:pt x="111" y="321"/>
                  </a:lnTo>
                  <a:lnTo>
                    <a:pt x="112" y="320"/>
                  </a:lnTo>
                  <a:lnTo>
                    <a:pt x="113" y="319"/>
                  </a:lnTo>
                  <a:lnTo>
                    <a:pt x="115" y="319"/>
                  </a:lnTo>
                  <a:lnTo>
                    <a:pt x="117" y="319"/>
                  </a:lnTo>
                  <a:lnTo>
                    <a:pt x="118" y="320"/>
                  </a:lnTo>
                  <a:lnTo>
                    <a:pt x="119" y="321"/>
                  </a:lnTo>
                  <a:lnTo>
                    <a:pt x="120" y="322"/>
                  </a:lnTo>
                  <a:lnTo>
                    <a:pt x="120" y="321"/>
                  </a:lnTo>
                  <a:lnTo>
                    <a:pt x="121" y="320"/>
                  </a:lnTo>
                  <a:lnTo>
                    <a:pt x="122" y="319"/>
                  </a:lnTo>
                  <a:lnTo>
                    <a:pt x="124" y="319"/>
                  </a:lnTo>
                  <a:lnTo>
                    <a:pt x="126" y="319"/>
                  </a:lnTo>
                  <a:lnTo>
                    <a:pt x="127" y="320"/>
                  </a:lnTo>
                  <a:lnTo>
                    <a:pt x="128" y="321"/>
                  </a:lnTo>
                  <a:lnTo>
                    <a:pt x="129" y="322"/>
                  </a:lnTo>
                  <a:lnTo>
                    <a:pt x="136" y="322"/>
                  </a:lnTo>
                  <a:lnTo>
                    <a:pt x="136" y="321"/>
                  </a:lnTo>
                  <a:lnTo>
                    <a:pt x="137" y="320"/>
                  </a:lnTo>
                  <a:lnTo>
                    <a:pt x="139" y="319"/>
                  </a:lnTo>
                  <a:lnTo>
                    <a:pt x="140" y="319"/>
                  </a:lnTo>
                  <a:lnTo>
                    <a:pt x="142" y="319"/>
                  </a:lnTo>
                  <a:lnTo>
                    <a:pt x="143" y="320"/>
                  </a:lnTo>
                  <a:lnTo>
                    <a:pt x="144" y="321"/>
                  </a:lnTo>
                  <a:lnTo>
                    <a:pt x="145" y="322"/>
                  </a:lnTo>
                  <a:lnTo>
                    <a:pt x="151" y="322"/>
                  </a:lnTo>
                  <a:lnTo>
                    <a:pt x="151" y="321"/>
                  </a:lnTo>
                  <a:lnTo>
                    <a:pt x="152" y="320"/>
                  </a:lnTo>
                  <a:lnTo>
                    <a:pt x="154" y="319"/>
                  </a:lnTo>
                  <a:lnTo>
                    <a:pt x="156" y="319"/>
                  </a:lnTo>
                  <a:lnTo>
                    <a:pt x="157" y="319"/>
                  </a:lnTo>
                  <a:lnTo>
                    <a:pt x="159" y="320"/>
                  </a:lnTo>
                  <a:lnTo>
                    <a:pt x="160" y="321"/>
                  </a:lnTo>
                  <a:lnTo>
                    <a:pt x="160" y="322"/>
                  </a:lnTo>
                  <a:lnTo>
                    <a:pt x="169" y="322"/>
                  </a:lnTo>
                  <a:lnTo>
                    <a:pt x="169" y="321"/>
                  </a:lnTo>
                  <a:lnTo>
                    <a:pt x="170" y="320"/>
                  </a:lnTo>
                  <a:lnTo>
                    <a:pt x="171" y="319"/>
                  </a:lnTo>
                  <a:lnTo>
                    <a:pt x="173" y="319"/>
                  </a:lnTo>
                  <a:lnTo>
                    <a:pt x="175" y="319"/>
                  </a:lnTo>
                  <a:lnTo>
                    <a:pt x="176" y="320"/>
                  </a:lnTo>
                  <a:lnTo>
                    <a:pt x="177" y="321"/>
                  </a:lnTo>
                  <a:lnTo>
                    <a:pt x="178" y="322"/>
                  </a:lnTo>
                  <a:lnTo>
                    <a:pt x="198" y="322"/>
                  </a:lnTo>
                  <a:lnTo>
                    <a:pt x="198" y="321"/>
                  </a:lnTo>
                  <a:lnTo>
                    <a:pt x="199" y="320"/>
                  </a:lnTo>
                  <a:lnTo>
                    <a:pt x="201" y="319"/>
                  </a:lnTo>
                  <a:lnTo>
                    <a:pt x="203" y="319"/>
                  </a:lnTo>
                  <a:lnTo>
                    <a:pt x="204" y="319"/>
                  </a:lnTo>
                  <a:lnTo>
                    <a:pt x="206" y="320"/>
                  </a:lnTo>
                  <a:lnTo>
                    <a:pt x="207" y="321"/>
                  </a:lnTo>
                  <a:lnTo>
                    <a:pt x="207" y="322"/>
                  </a:lnTo>
                  <a:lnTo>
                    <a:pt x="259" y="322"/>
                  </a:lnTo>
                  <a:lnTo>
                    <a:pt x="259" y="321"/>
                  </a:lnTo>
                  <a:lnTo>
                    <a:pt x="260" y="320"/>
                  </a:lnTo>
                  <a:lnTo>
                    <a:pt x="262" y="319"/>
                  </a:lnTo>
                  <a:lnTo>
                    <a:pt x="264" y="319"/>
                  </a:lnTo>
                  <a:lnTo>
                    <a:pt x="265" y="319"/>
                  </a:lnTo>
                  <a:lnTo>
                    <a:pt x="267" y="320"/>
                  </a:lnTo>
                  <a:lnTo>
                    <a:pt x="268" y="321"/>
                  </a:lnTo>
                  <a:lnTo>
                    <a:pt x="268" y="322"/>
                  </a:lnTo>
                  <a:lnTo>
                    <a:pt x="286" y="322"/>
                  </a:lnTo>
                  <a:lnTo>
                    <a:pt x="286" y="321"/>
                  </a:lnTo>
                  <a:lnTo>
                    <a:pt x="287" y="320"/>
                  </a:lnTo>
                  <a:lnTo>
                    <a:pt x="289" y="319"/>
                  </a:lnTo>
                  <a:lnTo>
                    <a:pt x="291" y="319"/>
                  </a:lnTo>
                  <a:lnTo>
                    <a:pt x="292" y="319"/>
                  </a:lnTo>
                  <a:lnTo>
                    <a:pt x="294" y="320"/>
                  </a:lnTo>
                  <a:lnTo>
                    <a:pt x="295" y="321"/>
                  </a:lnTo>
                  <a:lnTo>
                    <a:pt x="295" y="322"/>
                  </a:lnTo>
                  <a:lnTo>
                    <a:pt x="314" y="322"/>
                  </a:lnTo>
                  <a:lnTo>
                    <a:pt x="314" y="321"/>
                  </a:lnTo>
                  <a:lnTo>
                    <a:pt x="315" y="320"/>
                  </a:lnTo>
                  <a:lnTo>
                    <a:pt x="317" y="319"/>
                  </a:lnTo>
                  <a:lnTo>
                    <a:pt x="319" y="319"/>
                  </a:lnTo>
                  <a:lnTo>
                    <a:pt x="320" y="319"/>
                  </a:lnTo>
                  <a:lnTo>
                    <a:pt x="322" y="320"/>
                  </a:lnTo>
                  <a:lnTo>
                    <a:pt x="323" y="321"/>
                  </a:lnTo>
                  <a:lnTo>
                    <a:pt x="323" y="322"/>
                  </a:lnTo>
                  <a:lnTo>
                    <a:pt x="327" y="322"/>
                  </a:lnTo>
                  <a:lnTo>
                    <a:pt x="327" y="321"/>
                  </a:lnTo>
                  <a:lnTo>
                    <a:pt x="328" y="320"/>
                  </a:lnTo>
                  <a:lnTo>
                    <a:pt x="329" y="319"/>
                  </a:lnTo>
                  <a:lnTo>
                    <a:pt x="331" y="319"/>
                  </a:lnTo>
                  <a:lnTo>
                    <a:pt x="333" y="319"/>
                  </a:lnTo>
                  <a:lnTo>
                    <a:pt x="334" y="320"/>
                  </a:lnTo>
                  <a:lnTo>
                    <a:pt x="335" y="321"/>
                  </a:lnTo>
                  <a:lnTo>
                    <a:pt x="336" y="322"/>
                  </a:lnTo>
                  <a:lnTo>
                    <a:pt x="340" y="322"/>
                  </a:lnTo>
                  <a:lnTo>
                    <a:pt x="341" y="321"/>
                  </a:lnTo>
                  <a:lnTo>
                    <a:pt x="341" y="320"/>
                  </a:lnTo>
                  <a:lnTo>
                    <a:pt x="343" y="319"/>
                  </a:lnTo>
                  <a:lnTo>
                    <a:pt x="345" y="319"/>
                  </a:lnTo>
                  <a:lnTo>
                    <a:pt x="346" y="319"/>
                  </a:lnTo>
                  <a:lnTo>
                    <a:pt x="348" y="320"/>
                  </a:lnTo>
                  <a:lnTo>
                    <a:pt x="349" y="321"/>
                  </a:lnTo>
                  <a:lnTo>
                    <a:pt x="349" y="322"/>
                  </a:lnTo>
                  <a:lnTo>
                    <a:pt x="352" y="322"/>
                  </a:lnTo>
                  <a:lnTo>
                    <a:pt x="352" y="321"/>
                  </a:lnTo>
                  <a:lnTo>
                    <a:pt x="353" y="320"/>
                  </a:lnTo>
                  <a:lnTo>
                    <a:pt x="355" y="319"/>
                  </a:lnTo>
                  <a:lnTo>
                    <a:pt x="356" y="319"/>
                  </a:lnTo>
                  <a:lnTo>
                    <a:pt x="358" y="319"/>
                  </a:lnTo>
                  <a:lnTo>
                    <a:pt x="360" y="320"/>
                  </a:lnTo>
                  <a:lnTo>
                    <a:pt x="361" y="321"/>
                  </a:lnTo>
                  <a:lnTo>
                    <a:pt x="361" y="322"/>
                  </a:lnTo>
                  <a:lnTo>
                    <a:pt x="372" y="322"/>
                  </a:lnTo>
                  <a:lnTo>
                    <a:pt x="372" y="321"/>
                  </a:lnTo>
                  <a:lnTo>
                    <a:pt x="373" y="320"/>
                  </a:lnTo>
                  <a:lnTo>
                    <a:pt x="375" y="319"/>
                  </a:lnTo>
                  <a:lnTo>
                    <a:pt x="376" y="319"/>
                  </a:lnTo>
                  <a:lnTo>
                    <a:pt x="378" y="319"/>
                  </a:lnTo>
                  <a:lnTo>
                    <a:pt x="379" y="320"/>
                  </a:lnTo>
                  <a:lnTo>
                    <a:pt x="381" y="321"/>
                  </a:lnTo>
                  <a:lnTo>
                    <a:pt x="381" y="322"/>
                  </a:lnTo>
                  <a:lnTo>
                    <a:pt x="383" y="322"/>
                  </a:lnTo>
                  <a:lnTo>
                    <a:pt x="383" y="321"/>
                  </a:lnTo>
                  <a:lnTo>
                    <a:pt x="384" y="320"/>
                  </a:lnTo>
                  <a:lnTo>
                    <a:pt x="386" y="319"/>
                  </a:lnTo>
                  <a:lnTo>
                    <a:pt x="387" y="319"/>
                  </a:lnTo>
                  <a:lnTo>
                    <a:pt x="389" y="319"/>
                  </a:lnTo>
                  <a:lnTo>
                    <a:pt x="391" y="320"/>
                  </a:lnTo>
                  <a:lnTo>
                    <a:pt x="392" y="321"/>
                  </a:lnTo>
                  <a:lnTo>
                    <a:pt x="392" y="322"/>
                  </a:lnTo>
                  <a:lnTo>
                    <a:pt x="393" y="322"/>
                  </a:lnTo>
                  <a:lnTo>
                    <a:pt x="393" y="321"/>
                  </a:lnTo>
                  <a:lnTo>
                    <a:pt x="394" y="320"/>
                  </a:lnTo>
                  <a:lnTo>
                    <a:pt x="395" y="319"/>
                  </a:lnTo>
                  <a:lnTo>
                    <a:pt x="397" y="319"/>
                  </a:lnTo>
                  <a:lnTo>
                    <a:pt x="399" y="319"/>
                  </a:lnTo>
                  <a:lnTo>
                    <a:pt x="400" y="320"/>
                  </a:lnTo>
                  <a:lnTo>
                    <a:pt x="401" y="321"/>
                  </a:lnTo>
                  <a:lnTo>
                    <a:pt x="401" y="322"/>
                  </a:lnTo>
                  <a:lnTo>
                    <a:pt x="403" y="322"/>
                  </a:lnTo>
                  <a:lnTo>
                    <a:pt x="404" y="320"/>
                  </a:lnTo>
                  <a:lnTo>
                    <a:pt x="405" y="319"/>
                  </a:lnTo>
                  <a:lnTo>
                    <a:pt x="406" y="317"/>
                  </a:lnTo>
                  <a:lnTo>
                    <a:pt x="408" y="316"/>
                  </a:lnTo>
                  <a:lnTo>
                    <a:pt x="411" y="316"/>
                  </a:lnTo>
                  <a:lnTo>
                    <a:pt x="413" y="316"/>
                  </a:lnTo>
                  <a:lnTo>
                    <a:pt x="415" y="316"/>
                  </a:lnTo>
                  <a:lnTo>
                    <a:pt x="418" y="317"/>
                  </a:lnTo>
                  <a:lnTo>
                    <a:pt x="419" y="319"/>
                  </a:lnTo>
                  <a:lnTo>
                    <a:pt x="420" y="320"/>
                  </a:lnTo>
                  <a:lnTo>
                    <a:pt x="421" y="322"/>
                  </a:lnTo>
                  <a:lnTo>
                    <a:pt x="425" y="322"/>
                  </a:lnTo>
                  <a:lnTo>
                    <a:pt x="425" y="320"/>
                  </a:lnTo>
                  <a:lnTo>
                    <a:pt x="426" y="319"/>
                  </a:lnTo>
                  <a:lnTo>
                    <a:pt x="428" y="317"/>
                  </a:lnTo>
                  <a:lnTo>
                    <a:pt x="430" y="316"/>
                  </a:lnTo>
                  <a:lnTo>
                    <a:pt x="432" y="316"/>
                  </a:lnTo>
                  <a:lnTo>
                    <a:pt x="434" y="316"/>
                  </a:lnTo>
                  <a:lnTo>
                    <a:pt x="437" y="316"/>
                  </a:lnTo>
                  <a:lnTo>
                    <a:pt x="439" y="317"/>
                  </a:lnTo>
                  <a:lnTo>
                    <a:pt x="440" y="319"/>
                  </a:lnTo>
                  <a:lnTo>
                    <a:pt x="441" y="320"/>
                  </a:lnTo>
                  <a:lnTo>
                    <a:pt x="441" y="322"/>
                  </a:lnTo>
                  <a:lnTo>
                    <a:pt x="456" y="322"/>
                  </a:lnTo>
                  <a:lnTo>
                    <a:pt x="456" y="321"/>
                  </a:lnTo>
                  <a:lnTo>
                    <a:pt x="457" y="320"/>
                  </a:lnTo>
                  <a:lnTo>
                    <a:pt x="459" y="319"/>
                  </a:lnTo>
                  <a:lnTo>
                    <a:pt x="460" y="319"/>
                  </a:lnTo>
                  <a:lnTo>
                    <a:pt x="462" y="319"/>
                  </a:lnTo>
                  <a:lnTo>
                    <a:pt x="464" y="320"/>
                  </a:lnTo>
                  <a:lnTo>
                    <a:pt x="464" y="321"/>
                  </a:lnTo>
                  <a:lnTo>
                    <a:pt x="465" y="322"/>
                  </a:lnTo>
                  <a:lnTo>
                    <a:pt x="484" y="322"/>
                  </a:lnTo>
                  <a:lnTo>
                    <a:pt x="484" y="321"/>
                  </a:lnTo>
                  <a:lnTo>
                    <a:pt x="485" y="320"/>
                  </a:lnTo>
                  <a:lnTo>
                    <a:pt x="486" y="319"/>
                  </a:lnTo>
                  <a:lnTo>
                    <a:pt x="488" y="319"/>
                  </a:lnTo>
                  <a:lnTo>
                    <a:pt x="490" y="319"/>
                  </a:lnTo>
                  <a:lnTo>
                    <a:pt x="491" y="320"/>
                  </a:lnTo>
                  <a:lnTo>
                    <a:pt x="492" y="321"/>
                  </a:lnTo>
                  <a:lnTo>
                    <a:pt x="493" y="322"/>
                  </a:lnTo>
                  <a:lnTo>
                    <a:pt x="497" y="322"/>
                  </a:lnTo>
                  <a:lnTo>
                    <a:pt x="497" y="321"/>
                  </a:lnTo>
                  <a:lnTo>
                    <a:pt x="498" y="320"/>
                  </a:lnTo>
                  <a:lnTo>
                    <a:pt x="500" y="319"/>
                  </a:lnTo>
                  <a:lnTo>
                    <a:pt x="501" y="319"/>
                  </a:lnTo>
                  <a:lnTo>
                    <a:pt x="503" y="319"/>
                  </a:lnTo>
                  <a:lnTo>
                    <a:pt x="505" y="320"/>
                  </a:lnTo>
                  <a:lnTo>
                    <a:pt x="506" y="321"/>
                  </a:lnTo>
                  <a:lnTo>
                    <a:pt x="506" y="322"/>
                  </a:lnTo>
                  <a:lnTo>
                    <a:pt x="559" y="322"/>
                  </a:lnTo>
                  <a:lnTo>
                    <a:pt x="560" y="321"/>
                  </a:lnTo>
                  <a:lnTo>
                    <a:pt x="561" y="320"/>
                  </a:lnTo>
                  <a:lnTo>
                    <a:pt x="562" y="319"/>
                  </a:lnTo>
                  <a:lnTo>
                    <a:pt x="564" y="319"/>
                  </a:lnTo>
                  <a:lnTo>
                    <a:pt x="566" y="319"/>
                  </a:lnTo>
                  <a:lnTo>
                    <a:pt x="567" y="320"/>
                  </a:lnTo>
                  <a:lnTo>
                    <a:pt x="568" y="321"/>
                  </a:lnTo>
                  <a:lnTo>
                    <a:pt x="568" y="322"/>
                  </a:lnTo>
                  <a:lnTo>
                    <a:pt x="629" y="322"/>
                  </a:lnTo>
                  <a:lnTo>
                    <a:pt x="629" y="321"/>
                  </a:lnTo>
                  <a:lnTo>
                    <a:pt x="630" y="320"/>
                  </a:lnTo>
                  <a:lnTo>
                    <a:pt x="632" y="319"/>
                  </a:lnTo>
                  <a:lnTo>
                    <a:pt x="633" y="319"/>
                  </a:lnTo>
                  <a:lnTo>
                    <a:pt x="635" y="319"/>
                  </a:lnTo>
                  <a:lnTo>
                    <a:pt x="637" y="320"/>
                  </a:lnTo>
                  <a:lnTo>
                    <a:pt x="638" y="321"/>
                  </a:lnTo>
                  <a:lnTo>
                    <a:pt x="638" y="322"/>
                  </a:lnTo>
                  <a:lnTo>
                    <a:pt x="664" y="322"/>
                  </a:lnTo>
                  <a:lnTo>
                    <a:pt x="664" y="321"/>
                  </a:lnTo>
                  <a:lnTo>
                    <a:pt x="665" y="320"/>
                  </a:lnTo>
                  <a:lnTo>
                    <a:pt x="666" y="319"/>
                  </a:lnTo>
                  <a:lnTo>
                    <a:pt x="668" y="319"/>
                  </a:lnTo>
                  <a:lnTo>
                    <a:pt x="670" y="319"/>
                  </a:lnTo>
                  <a:lnTo>
                    <a:pt x="671" y="320"/>
                  </a:lnTo>
                  <a:lnTo>
                    <a:pt x="672" y="321"/>
                  </a:lnTo>
                  <a:lnTo>
                    <a:pt x="673" y="322"/>
                  </a:lnTo>
                  <a:lnTo>
                    <a:pt x="745" y="322"/>
                  </a:lnTo>
                  <a:lnTo>
                    <a:pt x="745" y="321"/>
                  </a:lnTo>
                  <a:lnTo>
                    <a:pt x="746" y="320"/>
                  </a:lnTo>
                  <a:lnTo>
                    <a:pt x="747" y="319"/>
                  </a:lnTo>
                  <a:lnTo>
                    <a:pt x="749" y="319"/>
                  </a:lnTo>
                  <a:lnTo>
                    <a:pt x="751" y="319"/>
                  </a:lnTo>
                  <a:lnTo>
                    <a:pt x="752" y="320"/>
                  </a:lnTo>
                  <a:lnTo>
                    <a:pt x="753" y="321"/>
                  </a:lnTo>
                  <a:lnTo>
                    <a:pt x="754" y="322"/>
                  </a:lnTo>
                  <a:lnTo>
                    <a:pt x="768" y="322"/>
                  </a:lnTo>
                  <a:lnTo>
                    <a:pt x="768" y="321"/>
                  </a:lnTo>
                  <a:lnTo>
                    <a:pt x="769" y="320"/>
                  </a:lnTo>
                  <a:lnTo>
                    <a:pt x="771" y="319"/>
                  </a:lnTo>
                  <a:lnTo>
                    <a:pt x="772" y="319"/>
                  </a:lnTo>
                  <a:lnTo>
                    <a:pt x="774" y="319"/>
                  </a:lnTo>
                  <a:lnTo>
                    <a:pt x="776" y="320"/>
                  </a:lnTo>
                  <a:lnTo>
                    <a:pt x="777" y="321"/>
                  </a:lnTo>
                  <a:lnTo>
                    <a:pt x="777" y="322"/>
                  </a:lnTo>
                  <a:lnTo>
                    <a:pt x="790" y="322"/>
                  </a:lnTo>
                  <a:lnTo>
                    <a:pt x="790" y="321"/>
                  </a:lnTo>
                  <a:lnTo>
                    <a:pt x="791" y="320"/>
                  </a:lnTo>
                  <a:lnTo>
                    <a:pt x="793" y="319"/>
                  </a:lnTo>
                  <a:lnTo>
                    <a:pt x="794" y="319"/>
                  </a:lnTo>
                  <a:lnTo>
                    <a:pt x="796" y="319"/>
                  </a:lnTo>
                  <a:lnTo>
                    <a:pt x="797" y="320"/>
                  </a:lnTo>
                  <a:lnTo>
                    <a:pt x="798" y="321"/>
                  </a:lnTo>
                  <a:lnTo>
                    <a:pt x="799" y="322"/>
                  </a:lnTo>
                  <a:lnTo>
                    <a:pt x="810" y="322"/>
                  </a:lnTo>
                  <a:lnTo>
                    <a:pt x="810" y="321"/>
                  </a:lnTo>
                  <a:lnTo>
                    <a:pt x="811" y="320"/>
                  </a:lnTo>
                  <a:lnTo>
                    <a:pt x="812" y="319"/>
                  </a:lnTo>
                  <a:lnTo>
                    <a:pt x="814" y="319"/>
                  </a:lnTo>
                  <a:lnTo>
                    <a:pt x="816" y="319"/>
                  </a:lnTo>
                  <a:lnTo>
                    <a:pt x="817" y="320"/>
                  </a:lnTo>
                  <a:lnTo>
                    <a:pt x="818" y="321"/>
                  </a:lnTo>
                  <a:lnTo>
                    <a:pt x="819" y="322"/>
                  </a:lnTo>
                  <a:lnTo>
                    <a:pt x="834" y="322"/>
                  </a:lnTo>
                  <a:lnTo>
                    <a:pt x="834" y="321"/>
                  </a:lnTo>
                  <a:lnTo>
                    <a:pt x="835" y="320"/>
                  </a:lnTo>
                  <a:lnTo>
                    <a:pt x="837" y="319"/>
                  </a:lnTo>
                  <a:lnTo>
                    <a:pt x="839" y="319"/>
                  </a:lnTo>
                  <a:lnTo>
                    <a:pt x="840" y="319"/>
                  </a:lnTo>
                  <a:lnTo>
                    <a:pt x="842" y="320"/>
                  </a:lnTo>
                  <a:lnTo>
                    <a:pt x="843" y="321"/>
                  </a:lnTo>
                  <a:lnTo>
                    <a:pt x="843" y="322"/>
                  </a:lnTo>
                  <a:lnTo>
                    <a:pt x="867" y="322"/>
                  </a:lnTo>
                  <a:lnTo>
                    <a:pt x="867" y="321"/>
                  </a:lnTo>
                  <a:lnTo>
                    <a:pt x="868" y="320"/>
                  </a:lnTo>
                  <a:lnTo>
                    <a:pt x="870" y="319"/>
                  </a:lnTo>
                  <a:lnTo>
                    <a:pt x="872" y="319"/>
                  </a:lnTo>
                  <a:lnTo>
                    <a:pt x="873" y="319"/>
                  </a:lnTo>
                  <a:lnTo>
                    <a:pt x="875" y="320"/>
                  </a:lnTo>
                  <a:lnTo>
                    <a:pt x="876" y="321"/>
                  </a:lnTo>
                  <a:lnTo>
                    <a:pt x="876" y="322"/>
                  </a:lnTo>
                  <a:lnTo>
                    <a:pt x="885" y="322"/>
                  </a:lnTo>
                  <a:lnTo>
                    <a:pt x="885" y="321"/>
                  </a:lnTo>
                  <a:lnTo>
                    <a:pt x="886" y="320"/>
                  </a:lnTo>
                  <a:lnTo>
                    <a:pt x="888" y="319"/>
                  </a:lnTo>
                  <a:lnTo>
                    <a:pt x="890" y="319"/>
                  </a:lnTo>
                  <a:lnTo>
                    <a:pt x="891" y="319"/>
                  </a:lnTo>
                  <a:lnTo>
                    <a:pt x="893" y="320"/>
                  </a:lnTo>
                  <a:lnTo>
                    <a:pt x="894" y="321"/>
                  </a:lnTo>
                  <a:lnTo>
                    <a:pt x="894" y="322"/>
                  </a:lnTo>
                  <a:lnTo>
                    <a:pt x="894" y="321"/>
                  </a:lnTo>
                  <a:lnTo>
                    <a:pt x="895" y="320"/>
                  </a:lnTo>
                  <a:lnTo>
                    <a:pt x="897" y="319"/>
                  </a:lnTo>
                  <a:lnTo>
                    <a:pt x="899" y="319"/>
                  </a:lnTo>
                  <a:lnTo>
                    <a:pt x="900" y="319"/>
                  </a:lnTo>
                  <a:lnTo>
                    <a:pt x="902" y="320"/>
                  </a:lnTo>
                  <a:lnTo>
                    <a:pt x="903" y="321"/>
                  </a:lnTo>
                  <a:lnTo>
                    <a:pt x="903" y="322"/>
                  </a:lnTo>
                  <a:lnTo>
                    <a:pt x="908" y="322"/>
                  </a:lnTo>
                  <a:lnTo>
                    <a:pt x="908" y="321"/>
                  </a:lnTo>
                  <a:lnTo>
                    <a:pt x="909" y="320"/>
                  </a:lnTo>
                  <a:lnTo>
                    <a:pt x="910" y="319"/>
                  </a:lnTo>
                  <a:lnTo>
                    <a:pt x="912" y="319"/>
                  </a:lnTo>
                  <a:lnTo>
                    <a:pt x="914" y="319"/>
                  </a:lnTo>
                  <a:lnTo>
                    <a:pt x="915" y="320"/>
                  </a:lnTo>
                  <a:lnTo>
                    <a:pt x="916" y="321"/>
                  </a:lnTo>
                  <a:lnTo>
                    <a:pt x="917" y="322"/>
                  </a:lnTo>
                  <a:lnTo>
                    <a:pt x="918" y="322"/>
                  </a:lnTo>
                  <a:lnTo>
                    <a:pt x="919" y="321"/>
                  </a:lnTo>
                  <a:lnTo>
                    <a:pt x="920" y="320"/>
                  </a:lnTo>
                  <a:lnTo>
                    <a:pt x="921" y="319"/>
                  </a:lnTo>
                  <a:lnTo>
                    <a:pt x="923" y="319"/>
                  </a:lnTo>
                  <a:lnTo>
                    <a:pt x="925" y="319"/>
                  </a:lnTo>
                  <a:lnTo>
                    <a:pt x="926" y="320"/>
                  </a:lnTo>
                  <a:lnTo>
                    <a:pt x="927" y="321"/>
                  </a:lnTo>
                  <a:lnTo>
                    <a:pt x="927" y="322"/>
                  </a:lnTo>
                  <a:lnTo>
                    <a:pt x="939" y="322"/>
                  </a:lnTo>
                  <a:lnTo>
                    <a:pt x="939" y="321"/>
                  </a:lnTo>
                  <a:lnTo>
                    <a:pt x="940" y="320"/>
                  </a:lnTo>
                  <a:lnTo>
                    <a:pt x="942" y="319"/>
                  </a:lnTo>
                  <a:lnTo>
                    <a:pt x="944" y="319"/>
                  </a:lnTo>
                  <a:lnTo>
                    <a:pt x="945" y="319"/>
                  </a:lnTo>
                  <a:lnTo>
                    <a:pt x="947" y="320"/>
                  </a:lnTo>
                  <a:lnTo>
                    <a:pt x="948" y="321"/>
                  </a:lnTo>
                  <a:lnTo>
                    <a:pt x="948" y="322"/>
                  </a:lnTo>
                  <a:lnTo>
                    <a:pt x="955" y="322"/>
                  </a:lnTo>
                  <a:lnTo>
                    <a:pt x="956" y="321"/>
                  </a:lnTo>
                  <a:lnTo>
                    <a:pt x="957" y="320"/>
                  </a:lnTo>
                  <a:lnTo>
                    <a:pt x="958" y="319"/>
                  </a:lnTo>
                  <a:lnTo>
                    <a:pt x="960" y="319"/>
                  </a:lnTo>
                  <a:lnTo>
                    <a:pt x="962" y="319"/>
                  </a:lnTo>
                  <a:lnTo>
                    <a:pt x="963" y="320"/>
                  </a:lnTo>
                  <a:lnTo>
                    <a:pt x="964" y="321"/>
                  </a:lnTo>
                  <a:lnTo>
                    <a:pt x="964" y="322"/>
                  </a:lnTo>
                  <a:lnTo>
                    <a:pt x="971" y="322"/>
                  </a:lnTo>
                  <a:lnTo>
                    <a:pt x="971" y="320"/>
                  </a:lnTo>
                  <a:lnTo>
                    <a:pt x="972" y="319"/>
                  </a:lnTo>
                  <a:lnTo>
                    <a:pt x="974" y="317"/>
                  </a:lnTo>
                  <a:lnTo>
                    <a:pt x="976" y="316"/>
                  </a:lnTo>
                  <a:lnTo>
                    <a:pt x="979" y="316"/>
                  </a:lnTo>
                  <a:lnTo>
                    <a:pt x="981" y="316"/>
                  </a:lnTo>
                  <a:lnTo>
                    <a:pt x="983" y="316"/>
                  </a:lnTo>
                  <a:lnTo>
                    <a:pt x="986" y="317"/>
                  </a:lnTo>
                  <a:lnTo>
                    <a:pt x="987" y="319"/>
                  </a:lnTo>
                  <a:lnTo>
                    <a:pt x="988" y="320"/>
                  </a:lnTo>
                  <a:lnTo>
                    <a:pt x="989" y="322"/>
                  </a:lnTo>
                  <a:lnTo>
                    <a:pt x="1035" y="322"/>
                  </a:lnTo>
                  <a:lnTo>
                    <a:pt x="1035" y="321"/>
                  </a:lnTo>
                  <a:lnTo>
                    <a:pt x="1036" y="320"/>
                  </a:lnTo>
                  <a:lnTo>
                    <a:pt x="1038" y="319"/>
                  </a:lnTo>
                  <a:lnTo>
                    <a:pt x="1039" y="319"/>
                  </a:lnTo>
                  <a:lnTo>
                    <a:pt x="1041" y="319"/>
                  </a:lnTo>
                  <a:lnTo>
                    <a:pt x="1043" y="320"/>
                  </a:lnTo>
                  <a:lnTo>
                    <a:pt x="1044" y="321"/>
                  </a:lnTo>
                  <a:lnTo>
                    <a:pt x="1044" y="322"/>
                  </a:lnTo>
                  <a:lnTo>
                    <a:pt x="1124" y="322"/>
                  </a:lnTo>
                  <a:lnTo>
                    <a:pt x="1124" y="321"/>
                  </a:lnTo>
                  <a:lnTo>
                    <a:pt x="1125" y="320"/>
                  </a:lnTo>
                  <a:lnTo>
                    <a:pt x="1126" y="319"/>
                  </a:lnTo>
                  <a:lnTo>
                    <a:pt x="1128" y="319"/>
                  </a:lnTo>
                  <a:lnTo>
                    <a:pt x="1130" y="319"/>
                  </a:lnTo>
                  <a:lnTo>
                    <a:pt x="1131" y="320"/>
                  </a:lnTo>
                  <a:lnTo>
                    <a:pt x="1132" y="321"/>
                  </a:lnTo>
                  <a:lnTo>
                    <a:pt x="1133" y="322"/>
                  </a:lnTo>
                  <a:lnTo>
                    <a:pt x="1199" y="322"/>
                  </a:lnTo>
                  <a:lnTo>
                    <a:pt x="1200" y="321"/>
                  </a:lnTo>
                  <a:lnTo>
                    <a:pt x="1201" y="320"/>
                  </a:lnTo>
                  <a:lnTo>
                    <a:pt x="1202" y="319"/>
                  </a:lnTo>
                  <a:lnTo>
                    <a:pt x="1204" y="319"/>
                  </a:lnTo>
                  <a:lnTo>
                    <a:pt x="1205" y="319"/>
                  </a:lnTo>
                  <a:lnTo>
                    <a:pt x="1207" y="320"/>
                  </a:lnTo>
                  <a:lnTo>
                    <a:pt x="1208" y="321"/>
                  </a:lnTo>
                  <a:lnTo>
                    <a:pt x="1208" y="322"/>
                  </a:lnTo>
                  <a:lnTo>
                    <a:pt x="1259" y="322"/>
                  </a:lnTo>
                  <a:lnTo>
                    <a:pt x="1259" y="321"/>
                  </a:lnTo>
                  <a:lnTo>
                    <a:pt x="1260" y="320"/>
                  </a:lnTo>
                  <a:lnTo>
                    <a:pt x="1261" y="319"/>
                  </a:lnTo>
                  <a:lnTo>
                    <a:pt x="1263" y="319"/>
                  </a:lnTo>
                  <a:lnTo>
                    <a:pt x="1265" y="319"/>
                  </a:lnTo>
                  <a:lnTo>
                    <a:pt x="1266" y="320"/>
                  </a:lnTo>
                  <a:lnTo>
                    <a:pt x="1267" y="321"/>
                  </a:lnTo>
                  <a:lnTo>
                    <a:pt x="1268" y="322"/>
                  </a:lnTo>
                  <a:lnTo>
                    <a:pt x="1276" y="322"/>
                  </a:lnTo>
                  <a:lnTo>
                    <a:pt x="1276" y="321"/>
                  </a:lnTo>
                  <a:lnTo>
                    <a:pt x="1277" y="320"/>
                  </a:lnTo>
                  <a:lnTo>
                    <a:pt x="1278" y="319"/>
                  </a:lnTo>
                  <a:lnTo>
                    <a:pt x="1280" y="319"/>
                  </a:lnTo>
                  <a:lnTo>
                    <a:pt x="1282" y="319"/>
                  </a:lnTo>
                  <a:lnTo>
                    <a:pt x="1283" y="320"/>
                  </a:lnTo>
                  <a:lnTo>
                    <a:pt x="1284" y="321"/>
                  </a:lnTo>
                  <a:lnTo>
                    <a:pt x="1285" y="322"/>
                  </a:lnTo>
                  <a:lnTo>
                    <a:pt x="1286" y="322"/>
                  </a:lnTo>
                  <a:lnTo>
                    <a:pt x="1286" y="321"/>
                  </a:lnTo>
                  <a:lnTo>
                    <a:pt x="1287" y="320"/>
                  </a:lnTo>
                  <a:lnTo>
                    <a:pt x="1288" y="319"/>
                  </a:lnTo>
                  <a:lnTo>
                    <a:pt x="1290" y="319"/>
                  </a:lnTo>
                  <a:lnTo>
                    <a:pt x="1292" y="319"/>
                  </a:lnTo>
                  <a:lnTo>
                    <a:pt x="1293" y="320"/>
                  </a:lnTo>
                  <a:lnTo>
                    <a:pt x="1294" y="321"/>
                  </a:lnTo>
                  <a:lnTo>
                    <a:pt x="1295" y="322"/>
                  </a:lnTo>
                  <a:lnTo>
                    <a:pt x="1340" y="322"/>
                  </a:lnTo>
                  <a:lnTo>
                    <a:pt x="1340" y="321"/>
                  </a:lnTo>
                  <a:lnTo>
                    <a:pt x="1341" y="320"/>
                  </a:lnTo>
                  <a:lnTo>
                    <a:pt x="1343" y="319"/>
                  </a:lnTo>
                  <a:lnTo>
                    <a:pt x="1344" y="319"/>
                  </a:lnTo>
                  <a:lnTo>
                    <a:pt x="1346" y="319"/>
                  </a:lnTo>
                  <a:lnTo>
                    <a:pt x="1347" y="320"/>
                  </a:lnTo>
                  <a:lnTo>
                    <a:pt x="1348" y="321"/>
                  </a:lnTo>
                  <a:lnTo>
                    <a:pt x="1349" y="322"/>
                  </a:lnTo>
                  <a:lnTo>
                    <a:pt x="1401" y="322"/>
                  </a:lnTo>
                  <a:lnTo>
                    <a:pt x="1401" y="321"/>
                  </a:lnTo>
                  <a:lnTo>
                    <a:pt x="1402" y="320"/>
                  </a:lnTo>
                  <a:lnTo>
                    <a:pt x="1403" y="319"/>
                  </a:lnTo>
                  <a:lnTo>
                    <a:pt x="1405" y="319"/>
                  </a:lnTo>
                  <a:lnTo>
                    <a:pt x="1407" y="319"/>
                  </a:lnTo>
                  <a:lnTo>
                    <a:pt x="1408" y="320"/>
                  </a:lnTo>
                  <a:lnTo>
                    <a:pt x="1409" y="321"/>
                  </a:lnTo>
                  <a:lnTo>
                    <a:pt x="1410" y="322"/>
                  </a:lnTo>
                  <a:lnTo>
                    <a:pt x="1412" y="322"/>
                  </a:lnTo>
                  <a:lnTo>
                    <a:pt x="1413" y="321"/>
                  </a:lnTo>
                  <a:lnTo>
                    <a:pt x="1414" y="320"/>
                  </a:lnTo>
                  <a:lnTo>
                    <a:pt x="1415" y="319"/>
                  </a:lnTo>
                  <a:lnTo>
                    <a:pt x="1417" y="319"/>
                  </a:lnTo>
                  <a:lnTo>
                    <a:pt x="1419" y="319"/>
                  </a:lnTo>
                  <a:lnTo>
                    <a:pt x="1420" y="320"/>
                  </a:lnTo>
                  <a:lnTo>
                    <a:pt x="1421" y="321"/>
                  </a:lnTo>
                  <a:lnTo>
                    <a:pt x="1421" y="322"/>
                  </a:lnTo>
                  <a:lnTo>
                    <a:pt x="1464" y="322"/>
                  </a:lnTo>
                  <a:lnTo>
                    <a:pt x="1464" y="5"/>
                  </a:lnTo>
                  <a:lnTo>
                    <a:pt x="1482" y="5"/>
                  </a:lnTo>
                  <a:lnTo>
                    <a:pt x="1482" y="3"/>
                  </a:lnTo>
                  <a:lnTo>
                    <a:pt x="1483" y="2"/>
                  </a:lnTo>
                  <a:lnTo>
                    <a:pt x="1484" y="1"/>
                  </a:lnTo>
                  <a:lnTo>
                    <a:pt x="1486" y="0"/>
                  </a:lnTo>
                  <a:lnTo>
                    <a:pt x="1488" y="0"/>
                  </a:lnTo>
                  <a:lnTo>
                    <a:pt x="1490" y="0"/>
                  </a:lnTo>
                  <a:lnTo>
                    <a:pt x="1491" y="1"/>
                  </a:lnTo>
                  <a:lnTo>
                    <a:pt x="1493" y="2"/>
                  </a:lnTo>
                  <a:lnTo>
                    <a:pt x="1493" y="3"/>
                  </a:lnTo>
                  <a:lnTo>
                    <a:pt x="1494" y="5"/>
                  </a:lnTo>
                  <a:lnTo>
                    <a:pt x="1495" y="5"/>
                  </a:lnTo>
                  <a:lnTo>
                    <a:pt x="1495" y="3"/>
                  </a:lnTo>
                  <a:lnTo>
                    <a:pt x="1496" y="2"/>
                  </a:lnTo>
                  <a:lnTo>
                    <a:pt x="1498" y="2"/>
                  </a:lnTo>
                  <a:lnTo>
                    <a:pt x="1499" y="1"/>
                  </a:lnTo>
                  <a:lnTo>
                    <a:pt x="1501" y="2"/>
                  </a:lnTo>
                  <a:lnTo>
                    <a:pt x="1502" y="2"/>
                  </a:lnTo>
                  <a:lnTo>
                    <a:pt x="1504" y="3"/>
                  </a:lnTo>
                  <a:lnTo>
                    <a:pt x="1504" y="5"/>
                  </a:lnTo>
                  <a:lnTo>
                    <a:pt x="1522" y="5"/>
                  </a:lnTo>
                  <a:lnTo>
                    <a:pt x="1522" y="3"/>
                  </a:lnTo>
                  <a:lnTo>
                    <a:pt x="1524" y="2"/>
                  </a:lnTo>
                  <a:lnTo>
                    <a:pt x="1525" y="2"/>
                  </a:lnTo>
                  <a:lnTo>
                    <a:pt x="1527" y="1"/>
                  </a:lnTo>
                  <a:lnTo>
                    <a:pt x="1528" y="2"/>
                  </a:lnTo>
                  <a:lnTo>
                    <a:pt x="1530" y="2"/>
                  </a:lnTo>
                  <a:lnTo>
                    <a:pt x="1531" y="3"/>
                  </a:lnTo>
                  <a:lnTo>
                    <a:pt x="1531" y="5"/>
                  </a:lnTo>
                  <a:lnTo>
                    <a:pt x="1581" y="5"/>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50" name="Freeform 1060"/>
            <p:cNvSpPr>
              <a:spLocks/>
            </p:cNvSpPr>
            <p:nvPr/>
          </p:nvSpPr>
          <p:spPr bwMode="auto">
            <a:xfrm>
              <a:off x="1709" y="2188"/>
              <a:ext cx="12" cy="11"/>
            </a:xfrm>
            <a:custGeom>
              <a:avLst/>
              <a:gdLst>
                <a:gd name="T0" fmla="*/ 12 w 12"/>
                <a:gd name="T1" fmla="*/ 2 h 11"/>
                <a:gd name="T2" fmla="*/ 6 w 12"/>
                <a:gd name="T3" fmla="*/ 11 h 11"/>
                <a:gd name="T4" fmla="*/ 0 w 12"/>
                <a:gd name="T5" fmla="*/ 2 h 11"/>
                <a:gd name="T6" fmla="*/ 3 w 12"/>
                <a:gd name="T7" fmla="*/ 1 h 11"/>
                <a:gd name="T8" fmla="*/ 6 w 12"/>
                <a:gd name="T9" fmla="*/ 0 h 11"/>
                <a:gd name="T10" fmla="*/ 9 w 12"/>
                <a:gd name="T11" fmla="*/ 1 h 11"/>
                <a:gd name="T12" fmla="*/ 12 w 12"/>
                <a:gd name="T13" fmla="*/ 2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2"/>
                  </a:moveTo>
                  <a:lnTo>
                    <a:pt x="6" y="11"/>
                  </a:lnTo>
                  <a:lnTo>
                    <a:pt x="0" y="2"/>
                  </a:lnTo>
                  <a:lnTo>
                    <a:pt x="3" y="1"/>
                  </a:lnTo>
                  <a:lnTo>
                    <a:pt x="6" y="0"/>
                  </a:lnTo>
                  <a:lnTo>
                    <a:pt x="9" y="1"/>
                  </a:lnTo>
                  <a:lnTo>
                    <a:pt x="12" y="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51" name="Freeform 1061"/>
            <p:cNvSpPr>
              <a:spLocks/>
            </p:cNvSpPr>
            <p:nvPr/>
          </p:nvSpPr>
          <p:spPr bwMode="auto">
            <a:xfrm>
              <a:off x="1312" y="2390"/>
              <a:ext cx="185" cy="12"/>
            </a:xfrm>
            <a:custGeom>
              <a:avLst/>
              <a:gdLst>
                <a:gd name="T0" fmla="*/ 0 w 185"/>
                <a:gd name="T1" fmla="*/ 6 h 12"/>
                <a:gd name="T2" fmla="*/ 0 w 185"/>
                <a:gd name="T3" fmla="*/ 12 h 12"/>
                <a:gd name="T4" fmla="*/ 60 w 185"/>
                <a:gd name="T5" fmla="*/ 12 h 12"/>
                <a:gd name="T6" fmla="*/ 61 w 185"/>
                <a:gd name="T7" fmla="*/ 10 h 12"/>
                <a:gd name="T8" fmla="*/ 62 w 185"/>
                <a:gd name="T9" fmla="*/ 8 h 12"/>
                <a:gd name="T10" fmla="*/ 63 w 185"/>
                <a:gd name="T11" fmla="*/ 7 h 12"/>
                <a:gd name="T12" fmla="*/ 65 w 185"/>
                <a:gd name="T13" fmla="*/ 6 h 12"/>
                <a:gd name="T14" fmla="*/ 67 w 185"/>
                <a:gd name="T15" fmla="*/ 6 h 12"/>
                <a:gd name="T16" fmla="*/ 70 w 185"/>
                <a:gd name="T17" fmla="*/ 6 h 12"/>
                <a:gd name="T18" fmla="*/ 72 w 185"/>
                <a:gd name="T19" fmla="*/ 6 h 12"/>
                <a:gd name="T20" fmla="*/ 74 w 185"/>
                <a:gd name="T21" fmla="*/ 7 h 12"/>
                <a:gd name="T22" fmla="*/ 75 w 185"/>
                <a:gd name="T23" fmla="*/ 8 h 12"/>
                <a:gd name="T24" fmla="*/ 76 w 185"/>
                <a:gd name="T25" fmla="*/ 10 h 12"/>
                <a:gd name="T26" fmla="*/ 77 w 185"/>
                <a:gd name="T27" fmla="*/ 12 h 12"/>
                <a:gd name="T28" fmla="*/ 98 w 185"/>
                <a:gd name="T29" fmla="*/ 12 h 12"/>
                <a:gd name="T30" fmla="*/ 99 w 185"/>
                <a:gd name="T31" fmla="*/ 11 h 12"/>
                <a:gd name="T32" fmla="*/ 99 w 185"/>
                <a:gd name="T33" fmla="*/ 9 h 12"/>
                <a:gd name="T34" fmla="*/ 101 w 185"/>
                <a:gd name="T35" fmla="*/ 9 h 12"/>
                <a:gd name="T36" fmla="*/ 103 w 185"/>
                <a:gd name="T37" fmla="*/ 8 h 12"/>
                <a:gd name="T38" fmla="*/ 104 w 185"/>
                <a:gd name="T39" fmla="*/ 9 h 12"/>
                <a:gd name="T40" fmla="*/ 106 w 185"/>
                <a:gd name="T41" fmla="*/ 9 h 12"/>
                <a:gd name="T42" fmla="*/ 107 w 185"/>
                <a:gd name="T43" fmla="*/ 11 h 12"/>
                <a:gd name="T44" fmla="*/ 107 w 185"/>
                <a:gd name="T45" fmla="*/ 12 h 12"/>
                <a:gd name="T46" fmla="*/ 108 w 185"/>
                <a:gd name="T47" fmla="*/ 12 h 12"/>
                <a:gd name="T48" fmla="*/ 109 w 185"/>
                <a:gd name="T49" fmla="*/ 11 h 12"/>
                <a:gd name="T50" fmla="*/ 110 w 185"/>
                <a:gd name="T51" fmla="*/ 9 h 12"/>
                <a:gd name="T52" fmla="*/ 111 w 185"/>
                <a:gd name="T53" fmla="*/ 9 h 12"/>
                <a:gd name="T54" fmla="*/ 113 w 185"/>
                <a:gd name="T55" fmla="*/ 8 h 12"/>
                <a:gd name="T56" fmla="*/ 114 w 185"/>
                <a:gd name="T57" fmla="*/ 9 h 12"/>
                <a:gd name="T58" fmla="*/ 116 w 185"/>
                <a:gd name="T59" fmla="*/ 9 h 12"/>
                <a:gd name="T60" fmla="*/ 117 w 185"/>
                <a:gd name="T61" fmla="*/ 11 h 12"/>
                <a:gd name="T62" fmla="*/ 117 w 185"/>
                <a:gd name="T63" fmla="*/ 12 h 12"/>
                <a:gd name="T64" fmla="*/ 129 w 185"/>
                <a:gd name="T65" fmla="*/ 12 h 12"/>
                <a:gd name="T66" fmla="*/ 130 w 185"/>
                <a:gd name="T67" fmla="*/ 11 h 12"/>
                <a:gd name="T68" fmla="*/ 131 w 185"/>
                <a:gd name="T69" fmla="*/ 9 h 12"/>
                <a:gd name="T70" fmla="*/ 132 w 185"/>
                <a:gd name="T71" fmla="*/ 9 h 12"/>
                <a:gd name="T72" fmla="*/ 134 w 185"/>
                <a:gd name="T73" fmla="*/ 8 h 12"/>
                <a:gd name="T74" fmla="*/ 136 w 185"/>
                <a:gd name="T75" fmla="*/ 9 h 12"/>
                <a:gd name="T76" fmla="*/ 137 w 185"/>
                <a:gd name="T77" fmla="*/ 9 h 12"/>
                <a:gd name="T78" fmla="*/ 138 w 185"/>
                <a:gd name="T79" fmla="*/ 11 h 12"/>
                <a:gd name="T80" fmla="*/ 138 w 185"/>
                <a:gd name="T81" fmla="*/ 12 h 12"/>
                <a:gd name="T82" fmla="*/ 144 w 185"/>
                <a:gd name="T83" fmla="*/ 12 h 12"/>
                <a:gd name="T84" fmla="*/ 144 w 185"/>
                <a:gd name="T85" fmla="*/ 11 h 12"/>
                <a:gd name="T86" fmla="*/ 145 w 185"/>
                <a:gd name="T87" fmla="*/ 9 h 12"/>
                <a:gd name="T88" fmla="*/ 146 w 185"/>
                <a:gd name="T89" fmla="*/ 9 h 12"/>
                <a:gd name="T90" fmla="*/ 148 w 185"/>
                <a:gd name="T91" fmla="*/ 8 h 12"/>
                <a:gd name="T92" fmla="*/ 150 w 185"/>
                <a:gd name="T93" fmla="*/ 9 h 12"/>
                <a:gd name="T94" fmla="*/ 151 w 185"/>
                <a:gd name="T95" fmla="*/ 9 h 12"/>
                <a:gd name="T96" fmla="*/ 152 w 185"/>
                <a:gd name="T97" fmla="*/ 11 h 12"/>
                <a:gd name="T98" fmla="*/ 153 w 185"/>
                <a:gd name="T99" fmla="*/ 12 h 12"/>
                <a:gd name="T100" fmla="*/ 154 w 185"/>
                <a:gd name="T101" fmla="*/ 12 h 12"/>
                <a:gd name="T102" fmla="*/ 154 w 185"/>
                <a:gd name="T103" fmla="*/ 11 h 12"/>
                <a:gd name="T104" fmla="*/ 155 w 185"/>
                <a:gd name="T105" fmla="*/ 9 h 12"/>
                <a:gd name="T106" fmla="*/ 157 w 185"/>
                <a:gd name="T107" fmla="*/ 9 h 12"/>
                <a:gd name="T108" fmla="*/ 158 w 185"/>
                <a:gd name="T109" fmla="*/ 8 h 12"/>
                <a:gd name="T110" fmla="*/ 160 w 185"/>
                <a:gd name="T111" fmla="*/ 9 h 12"/>
                <a:gd name="T112" fmla="*/ 162 w 185"/>
                <a:gd name="T113" fmla="*/ 9 h 12"/>
                <a:gd name="T114" fmla="*/ 162 w 185"/>
                <a:gd name="T115" fmla="*/ 11 h 12"/>
                <a:gd name="T116" fmla="*/ 163 w 185"/>
                <a:gd name="T117" fmla="*/ 12 h 12"/>
                <a:gd name="T118" fmla="*/ 176 w 185"/>
                <a:gd name="T119" fmla="*/ 12 h 12"/>
                <a:gd name="T120" fmla="*/ 176 w 185"/>
                <a:gd name="T121" fmla="*/ 0 h 12"/>
                <a:gd name="T122" fmla="*/ 185 w 185"/>
                <a:gd name="T123" fmla="*/ 0 h 1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85"/>
                <a:gd name="T187" fmla="*/ 0 h 12"/>
                <a:gd name="T188" fmla="*/ 185 w 185"/>
                <a:gd name="T189" fmla="*/ 12 h 1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85" h="12">
                  <a:moveTo>
                    <a:pt x="0" y="6"/>
                  </a:moveTo>
                  <a:lnTo>
                    <a:pt x="0" y="12"/>
                  </a:lnTo>
                  <a:lnTo>
                    <a:pt x="60" y="12"/>
                  </a:lnTo>
                  <a:lnTo>
                    <a:pt x="61" y="10"/>
                  </a:lnTo>
                  <a:lnTo>
                    <a:pt x="62" y="8"/>
                  </a:lnTo>
                  <a:lnTo>
                    <a:pt x="63" y="7"/>
                  </a:lnTo>
                  <a:lnTo>
                    <a:pt x="65" y="6"/>
                  </a:lnTo>
                  <a:lnTo>
                    <a:pt x="67" y="6"/>
                  </a:lnTo>
                  <a:lnTo>
                    <a:pt x="70" y="6"/>
                  </a:lnTo>
                  <a:lnTo>
                    <a:pt x="72" y="6"/>
                  </a:lnTo>
                  <a:lnTo>
                    <a:pt x="74" y="7"/>
                  </a:lnTo>
                  <a:lnTo>
                    <a:pt x="75" y="8"/>
                  </a:lnTo>
                  <a:lnTo>
                    <a:pt x="76" y="10"/>
                  </a:lnTo>
                  <a:lnTo>
                    <a:pt x="77" y="12"/>
                  </a:lnTo>
                  <a:lnTo>
                    <a:pt x="98" y="12"/>
                  </a:lnTo>
                  <a:lnTo>
                    <a:pt x="99" y="11"/>
                  </a:lnTo>
                  <a:lnTo>
                    <a:pt x="99" y="9"/>
                  </a:lnTo>
                  <a:lnTo>
                    <a:pt x="101" y="9"/>
                  </a:lnTo>
                  <a:lnTo>
                    <a:pt x="103" y="8"/>
                  </a:lnTo>
                  <a:lnTo>
                    <a:pt x="104" y="9"/>
                  </a:lnTo>
                  <a:lnTo>
                    <a:pt x="106" y="9"/>
                  </a:lnTo>
                  <a:lnTo>
                    <a:pt x="107" y="11"/>
                  </a:lnTo>
                  <a:lnTo>
                    <a:pt x="107" y="12"/>
                  </a:lnTo>
                  <a:lnTo>
                    <a:pt x="108" y="12"/>
                  </a:lnTo>
                  <a:lnTo>
                    <a:pt x="109" y="11"/>
                  </a:lnTo>
                  <a:lnTo>
                    <a:pt x="110" y="9"/>
                  </a:lnTo>
                  <a:lnTo>
                    <a:pt x="111" y="9"/>
                  </a:lnTo>
                  <a:lnTo>
                    <a:pt x="113" y="8"/>
                  </a:lnTo>
                  <a:lnTo>
                    <a:pt x="114" y="9"/>
                  </a:lnTo>
                  <a:lnTo>
                    <a:pt x="116" y="9"/>
                  </a:lnTo>
                  <a:lnTo>
                    <a:pt x="117" y="11"/>
                  </a:lnTo>
                  <a:lnTo>
                    <a:pt x="117" y="12"/>
                  </a:lnTo>
                  <a:lnTo>
                    <a:pt x="129" y="12"/>
                  </a:lnTo>
                  <a:lnTo>
                    <a:pt x="130" y="11"/>
                  </a:lnTo>
                  <a:lnTo>
                    <a:pt x="131" y="9"/>
                  </a:lnTo>
                  <a:lnTo>
                    <a:pt x="132" y="9"/>
                  </a:lnTo>
                  <a:lnTo>
                    <a:pt x="134" y="8"/>
                  </a:lnTo>
                  <a:lnTo>
                    <a:pt x="136" y="9"/>
                  </a:lnTo>
                  <a:lnTo>
                    <a:pt x="137" y="9"/>
                  </a:lnTo>
                  <a:lnTo>
                    <a:pt x="138" y="11"/>
                  </a:lnTo>
                  <a:lnTo>
                    <a:pt x="138" y="12"/>
                  </a:lnTo>
                  <a:lnTo>
                    <a:pt x="144" y="12"/>
                  </a:lnTo>
                  <a:lnTo>
                    <a:pt x="144" y="11"/>
                  </a:lnTo>
                  <a:lnTo>
                    <a:pt x="145" y="9"/>
                  </a:lnTo>
                  <a:lnTo>
                    <a:pt x="146" y="9"/>
                  </a:lnTo>
                  <a:lnTo>
                    <a:pt x="148" y="8"/>
                  </a:lnTo>
                  <a:lnTo>
                    <a:pt x="150" y="9"/>
                  </a:lnTo>
                  <a:lnTo>
                    <a:pt x="151" y="9"/>
                  </a:lnTo>
                  <a:lnTo>
                    <a:pt x="152" y="11"/>
                  </a:lnTo>
                  <a:lnTo>
                    <a:pt x="153" y="12"/>
                  </a:lnTo>
                  <a:lnTo>
                    <a:pt x="154" y="12"/>
                  </a:lnTo>
                  <a:lnTo>
                    <a:pt x="154" y="11"/>
                  </a:lnTo>
                  <a:lnTo>
                    <a:pt x="155" y="9"/>
                  </a:lnTo>
                  <a:lnTo>
                    <a:pt x="157" y="9"/>
                  </a:lnTo>
                  <a:lnTo>
                    <a:pt x="158" y="8"/>
                  </a:lnTo>
                  <a:lnTo>
                    <a:pt x="160" y="9"/>
                  </a:lnTo>
                  <a:lnTo>
                    <a:pt x="162" y="9"/>
                  </a:lnTo>
                  <a:lnTo>
                    <a:pt x="162" y="11"/>
                  </a:lnTo>
                  <a:lnTo>
                    <a:pt x="163" y="12"/>
                  </a:lnTo>
                  <a:lnTo>
                    <a:pt x="176" y="12"/>
                  </a:lnTo>
                  <a:lnTo>
                    <a:pt x="176" y="0"/>
                  </a:lnTo>
                  <a:lnTo>
                    <a:pt x="185"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52" name="Freeform 1062"/>
            <p:cNvSpPr>
              <a:spLocks/>
            </p:cNvSpPr>
            <p:nvPr/>
          </p:nvSpPr>
          <p:spPr bwMode="auto">
            <a:xfrm>
              <a:off x="1306" y="2386"/>
              <a:ext cx="12" cy="11"/>
            </a:xfrm>
            <a:custGeom>
              <a:avLst/>
              <a:gdLst>
                <a:gd name="T0" fmla="*/ 0 w 12"/>
                <a:gd name="T1" fmla="*/ 10 h 11"/>
                <a:gd name="T2" fmla="*/ 6 w 12"/>
                <a:gd name="T3" fmla="*/ 0 h 11"/>
                <a:gd name="T4" fmla="*/ 12 w 12"/>
                <a:gd name="T5" fmla="*/ 10 h 11"/>
                <a:gd name="T6" fmla="*/ 9 w 12"/>
                <a:gd name="T7" fmla="*/ 11 h 11"/>
                <a:gd name="T8" fmla="*/ 6 w 12"/>
                <a:gd name="T9" fmla="*/ 11 h 11"/>
                <a:gd name="T10" fmla="*/ 3 w 12"/>
                <a:gd name="T11" fmla="*/ 11 h 11"/>
                <a:gd name="T12" fmla="*/ 0 w 12"/>
                <a:gd name="T13" fmla="*/ 10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0" y="10"/>
                  </a:moveTo>
                  <a:lnTo>
                    <a:pt x="6" y="0"/>
                  </a:lnTo>
                  <a:lnTo>
                    <a:pt x="12" y="10"/>
                  </a:lnTo>
                  <a:lnTo>
                    <a:pt x="9" y="11"/>
                  </a:lnTo>
                  <a:lnTo>
                    <a:pt x="6" y="11"/>
                  </a:lnTo>
                  <a:lnTo>
                    <a:pt x="3" y="11"/>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53" name="Freeform 1063"/>
            <p:cNvSpPr>
              <a:spLocks/>
            </p:cNvSpPr>
            <p:nvPr/>
          </p:nvSpPr>
          <p:spPr bwMode="auto">
            <a:xfrm>
              <a:off x="1495" y="2385"/>
              <a:ext cx="14" cy="10"/>
            </a:xfrm>
            <a:custGeom>
              <a:avLst/>
              <a:gdLst>
                <a:gd name="T0" fmla="*/ 2 w 14"/>
                <a:gd name="T1" fmla="*/ 0 h 10"/>
                <a:gd name="T2" fmla="*/ 14 w 14"/>
                <a:gd name="T3" fmla="*/ 5 h 10"/>
                <a:gd name="T4" fmla="*/ 2 w 14"/>
                <a:gd name="T5" fmla="*/ 10 h 10"/>
                <a:gd name="T6" fmla="*/ 1 w 14"/>
                <a:gd name="T7" fmla="*/ 7 h 10"/>
                <a:gd name="T8" fmla="*/ 0 w 14"/>
                <a:gd name="T9" fmla="*/ 5 h 10"/>
                <a:gd name="T10" fmla="*/ 1 w 14"/>
                <a:gd name="T11" fmla="*/ 3 h 10"/>
                <a:gd name="T12" fmla="*/ 2 w 14"/>
                <a:gd name="T13" fmla="*/ 0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2" y="0"/>
                  </a:moveTo>
                  <a:lnTo>
                    <a:pt x="14" y="5"/>
                  </a:lnTo>
                  <a:lnTo>
                    <a:pt x="2" y="10"/>
                  </a:lnTo>
                  <a:lnTo>
                    <a:pt x="1" y="7"/>
                  </a:lnTo>
                  <a:lnTo>
                    <a:pt x="0" y="5"/>
                  </a:lnTo>
                  <a:lnTo>
                    <a:pt x="1" y="3"/>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54" name="Line 1064"/>
            <p:cNvSpPr>
              <a:spLocks noChangeShapeType="1"/>
            </p:cNvSpPr>
            <p:nvPr/>
          </p:nvSpPr>
          <p:spPr bwMode="auto">
            <a:xfrm flipV="1">
              <a:off x="1303" y="2509"/>
              <a:ext cx="1"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55" name="Freeform 1065"/>
            <p:cNvSpPr>
              <a:spLocks/>
            </p:cNvSpPr>
            <p:nvPr/>
          </p:nvSpPr>
          <p:spPr bwMode="auto">
            <a:xfrm>
              <a:off x="1213" y="2202"/>
              <a:ext cx="27" cy="96"/>
            </a:xfrm>
            <a:custGeom>
              <a:avLst/>
              <a:gdLst>
                <a:gd name="T0" fmla="*/ 27 w 27"/>
                <a:gd name="T1" fmla="*/ 0 h 96"/>
                <a:gd name="T2" fmla="*/ 27 w 27"/>
                <a:gd name="T3" fmla="*/ 6 h 96"/>
                <a:gd name="T4" fmla="*/ 0 w 27"/>
                <a:gd name="T5" fmla="*/ 6 h 96"/>
                <a:gd name="T6" fmla="*/ 0 w 27"/>
                <a:gd name="T7" fmla="*/ 96 h 96"/>
                <a:gd name="T8" fmla="*/ 0 60000 65536"/>
                <a:gd name="T9" fmla="*/ 0 60000 65536"/>
                <a:gd name="T10" fmla="*/ 0 60000 65536"/>
                <a:gd name="T11" fmla="*/ 0 60000 65536"/>
                <a:gd name="T12" fmla="*/ 0 w 27"/>
                <a:gd name="T13" fmla="*/ 0 h 96"/>
                <a:gd name="T14" fmla="*/ 27 w 27"/>
                <a:gd name="T15" fmla="*/ 96 h 96"/>
              </a:gdLst>
              <a:ahLst/>
              <a:cxnLst>
                <a:cxn ang="T8">
                  <a:pos x="T0" y="T1"/>
                </a:cxn>
                <a:cxn ang="T9">
                  <a:pos x="T2" y="T3"/>
                </a:cxn>
                <a:cxn ang="T10">
                  <a:pos x="T4" y="T5"/>
                </a:cxn>
                <a:cxn ang="T11">
                  <a:pos x="T6" y="T7"/>
                </a:cxn>
              </a:cxnLst>
              <a:rect l="T12" t="T13" r="T14" b="T15"/>
              <a:pathLst>
                <a:path w="27" h="96">
                  <a:moveTo>
                    <a:pt x="27" y="0"/>
                  </a:moveTo>
                  <a:lnTo>
                    <a:pt x="27" y="6"/>
                  </a:lnTo>
                  <a:lnTo>
                    <a:pt x="0" y="6"/>
                  </a:lnTo>
                  <a:lnTo>
                    <a:pt x="0" y="96"/>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56" name="Freeform 1066"/>
            <p:cNvSpPr>
              <a:spLocks/>
            </p:cNvSpPr>
            <p:nvPr/>
          </p:nvSpPr>
          <p:spPr bwMode="auto">
            <a:xfrm>
              <a:off x="1234" y="2193"/>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57" name="Freeform 1067"/>
            <p:cNvSpPr>
              <a:spLocks/>
            </p:cNvSpPr>
            <p:nvPr/>
          </p:nvSpPr>
          <p:spPr bwMode="auto">
            <a:xfrm>
              <a:off x="2943" y="1899"/>
              <a:ext cx="1372" cy="535"/>
            </a:xfrm>
            <a:custGeom>
              <a:avLst/>
              <a:gdLst>
                <a:gd name="T0" fmla="*/ 1307 w 1372"/>
                <a:gd name="T1" fmla="*/ 433 h 535"/>
                <a:gd name="T2" fmla="*/ 1258 w 1372"/>
                <a:gd name="T3" fmla="*/ 436 h 535"/>
                <a:gd name="T4" fmla="*/ 1250 w 1372"/>
                <a:gd name="T5" fmla="*/ 434 h 535"/>
                <a:gd name="T6" fmla="*/ 1165 w 1372"/>
                <a:gd name="T7" fmla="*/ 432 h 535"/>
                <a:gd name="T8" fmla="*/ 1155 w 1372"/>
                <a:gd name="T9" fmla="*/ 434 h 535"/>
                <a:gd name="T10" fmla="*/ 1148 w 1372"/>
                <a:gd name="T11" fmla="*/ 433 h 535"/>
                <a:gd name="T12" fmla="*/ 1131 w 1372"/>
                <a:gd name="T13" fmla="*/ 149 h 535"/>
                <a:gd name="T14" fmla="*/ 1114 w 1372"/>
                <a:gd name="T15" fmla="*/ 146 h 535"/>
                <a:gd name="T16" fmla="*/ 1102 w 1372"/>
                <a:gd name="T17" fmla="*/ 147 h 535"/>
                <a:gd name="T18" fmla="*/ 1095 w 1372"/>
                <a:gd name="T19" fmla="*/ 149 h 535"/>
                <a:gd name="T20" fmla="*/ 1081 w 1372"/>
                <a:gd name="T21" fmla="*/ 146 h 535"/>
                <a:gd name="T22" fmla="*/ 957 w 1372"/>
                <a:gd name="T23" fmla="*/ 147 h 535"/>
                <a:gd name="T24" fmla="*/ 949 w 1372"/>
                <a:gd name="T25" fmla="*/ 149 h 535"/>
                <a:gd name="T26" fmla="*/ 834 w 1372"/>
                <a:gd name="T27" fmla="*/ 146 h 535"/>
                <a:gd name="T28" fmla="*/ 827 w 1372"/>
                <a:gd name="T29" fmla="*/ 146 h 535"/>
                <a:gd name="T30" fmla="*/ 814 w 1372"/>
                <a:gd name="T31" fmla="*/ 144 h 535"/>
                <a:gd name="T32" fmla="*/ 801 w 1372"/>
                <a:gd name="T33" fmla="*/ 147 h 535"/>
                <a:gd name="T34" fmla="*/ 793 w 1372"/>
                <a:gd name="T35" fmla="*/ 149 h 535"/>
                <a:gd name="T36" fmla="*/ 744 w 1372"/>
                <a:gd name="T37" fmla="*/ 146 h 535"/>
                <a:gd name="T38" fmla="*/ 734 w 1372"/>
                <a:gd name="T39" fmla="*/ 147 h 535"/>
                <a:gd name="T40" fmla="*/ 726 w 1372"/>
                <a:gd name="T41" fmla="*/ 149 h 535"/>
                <a:gd name="T42" fmla="*/ 709 w 1372"/>
                <a:gd name="T43" fmla="*/ 146 h 535"/>
                <a:gd name="T44" fmla="*/ 700 w 1372"/>
                <a:gd name="T45" fmla="*/ 147 h 535"/>
                <a:gd name="T46" fmla="*/ 693 w 1372"/>
                <a:gd name="T47" fmla="*/ 149 h 535"/>
                <a:gd name="T48" fmla="*/ 662 w 1372"/>
                <a:gd name="T49" fmla="*/ 146 h 535"/>
                <a:gd name="T50" fmla="*/ 638 w 1372"/>
                <a:gd name="T51" fmla="*/ 147 h 535"/>
                <a:gd name="T52" fmla="*/ 631 w 1372"/>
                <a:gd name="T53" fmla="*/ 149 h 535"/>
                <a:gd name="T54" fmla="*/ 595 w 1372"/>
                <a:gd name="T55" fmla="*/ 142 h 535"/>
                <a:gd name="T56" fmla="*/ 585 w 1372"/>
                <a:gd name="T57" fmla="*/ 149 h 535"/>
                <a:gd name="T58" fmla="*/ 555 w 1372"/>
                <a:gd name="T59" fmla="*/ 146 h 535"/>
                <a:gd name="T60" fmla="*/ 516 w 1372"/>
                <a:gd name="T61" fmla="*/ 147 h 535"/>
                <a:gd name="T62" fmla="*/ 509 w 1372"/>
                <a:gd name="T63" fmla="*/ 149 h 535"/>
                <a:gd name="T64" fmla="*/ 492 w 1372"/>
                <a:gd name="T65" fmla="*/ 146 h 535"/>
                <a:gd name="T66" fmla="*/ 391 w 1372"/>
                <a:gd name="T67" fmla="*/ 147 h 535"/>
                <a:gd name="T68" fmla="*/ 384 w 1372"/>
                <a:gd name="T69" fmla="*/ 149 h 535"/>
                <a:gd name="T70" fmla="*/ 331 w 1372"/>
                <a:gd name="T71" fmla="*/ 146 h 535"/>
                <a:gd name="T72" fmla="*/ 276 w 1372"/>
                <a:gd name="T73" fmla="*/ 6 h 535"/>
                <a:gd name="T74" fmla="*/ 268 w 1372"/>
                <a:gd name="T75" fmla="*/ 4 h 535"/>
                <a:gd name="T76" fmla="*/ 263 w 1372"/>
                <a:gd name="T77" fmla="*/ 3 h 535"/>
                <a:gd name="T78" fmla="*/ 254 w 1372"/>
                <a:gd name="T79" fmla="*/ 5 h 535"/>
                <a:gd name="T80" fmla="*/ 236 w 1372"/>
                <a:gd name="T81" fmla="*/ 3 h 535"/>
                <a:gd name="T82" fmla="*/ 222 w 1372"/>
                <a:gd name="T83" fmla="*/ 5 h 535"/>
                <a:gd name="T84" fmla="*/ 213 w 1372"/>
                <a:gd name="T85" fmla="*/ 5 h 535"/>
                <a:gd name="T86" fmla="*/ 202 w 1372"/>
                <a:gd name="T87" fmla="*/ 3 h 535"/>
                <a:gd name="T88" fmla="*/ 193 w 1372"/>
                <a:gd name="T89" fmla="*/ 5 h 535"/>
                <a:gd name="T90" fmla="*/ 185 w 1372"/>
                <a:gd name="T91" fmla="*/ 5 h 535"/>
                <a:gd name="T92" fmla="*/ 177 w 1372"/>
                <a:gd name="T93" fmla="*/ 3 h 535"/>
                <a:gd name="T94" fmla="*/ 162 w 1372"/>
                <a:gd name="T95" fmla="*/ 5 h 535"/>
                <a:gd name="T96" fmla="*/ 153 w 1372"/>
                <a:gd name="T97" fmla="*/ 5 h 535"/>
                <a:gd name="T98" fmla="*/ 138 w 1372"/>
                <a:gd name="T99" fmla="*/ 3 h 535"/>
                <a:gd name="T100" fmla="*/ 120 w 1372"/>
                <a:gd name="T101" fmla="*/ 5 h 535"/>
                <a:gd name="T102" fmla="*/ 112 w 1372"/>
                <a:gd name="T103" fmla="*/ 5 h 535"/>
                <a:gd name="T104" fmla="*/ 93 w 1372"/>
                <a:gd name="T105" fmla="*/ 3 h 535"/>
                <a:gd name="T106" fmla="*/ 61 w 1372"/>
                <a:gd name="T107" fmla="*/ 5 h 535"/>
                <a:gd name="T108" fmla="*/ 50 w 1372"/>
                <a:gd name="T109" fmla="*/ 2 h 535"/>
                <a:gd name="T110" fmla="*/ 39 w 1372"/>
                <a:gd name="T111" fmla="*/ 3 h 535"/>
                <a:gd name="T112" fmla="*/ 27 w 1372"/>
                <a:gd name="T113" fmla="*/ 2 h 53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372"/>
                <a:gd name="T172" fmla="*/ 0 h 535"/>
                <a:gd name="T173" fmla="*/ 1372 w 1372"/>
                <a:gd name="T174" fmla="*/ 535 h 53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372" h="535">
                  <a:moveTo>
                    <a:pt x="1372" y="535"/>
                  </a:moveTo>
                  <a:lnTo>
                    <a:pt x="1372" y="436"/>
                  </a:lnTo>
                  <a:lnTo>
                    <a:pt x="1310" y="436"/>
                  </a:lnTo>
                  <a:lnTo>
                    <a:pt x="1309" y="435"/>
                  </a:lnTo>
                  <a:lnTo>
                    <a:pt x="1308" y="434"/>
                  </a:lnTo>
                  <a:lnTo>
                    <a:pt x="1307" y="433"/>
                  </a:lnTo>
                  <a:lnTo>
                    <a:pt x="1305" y="433"/>
                  </a:lnTo>
                  <a:lnTo>
                    <a:pt x="1303" y="433"/>
                  </a:lnTo>
                  <a:lnTo>
                    <a:pt x="1302" y="434"/>
                  </a:lnTo>
                  <a:lnTo>
                    <a:pt x="1301" y="435"/>
                  </a:lnTo>
                  <a:lnTo>
                    <a:pt x="1301" y="436"/>
                  </a:lnTo>
                  <a:lnTo>
                    <a:pt x="1258" y="436"/>
                  </a:lnTo>
                  <a:lnTo>
                    <a:pt x="1257" y="435"/>
                  </a:lnTo>
                  <a:lnTo>
                    <a:pt x="1256" y="434"/>
                  </a:lnTo>
                  <a:lnTo>
                    <a:pt x="1255" y="433"/>
                  </a:lnTo>
                  <a:lnTo>
                    <a:pt x="1253" y="433"/>
                  </a:lnTo>
                  <a:lnTo>
                    <a:pt x="1251" y="433"/>
                  </a:lnTo>
                  <a:lnTo>
                    <a:pt x="1250" y="434"/>
                  </a:lnTo>
                  <a:lnTo>
                    <a:pt x="1249" y="435"/>
                  </a:lnTo>
                  <a:lnTo>
                    <a:pt x="1249" y="436"/>
                  </a:lnTo>
                  <a:lnTo>
                    <a:pt x="1168" y="436"/>
                  </a:lnTo>
                  <a:lnTo>
                    <a:pt x="1167" y="434"/>
                  </a:lnTo>
                  <a:lnTo>
                    <a:pt x="1167" y="433"/>
                  </a:lnTo>
                  <a:lnTo>
                    <a:pt x="1165" y="432"/>
                  </a:lnTo>
                  <a:lnTo>
                    <a:pt x="1163" y="431"/>
                  </a:lnTo>
                  <a:lnTo>
                    <a:pt x="1161" y="431"/>
                  </a:lnTo>
                  <a:lnTo>
                    <a:pt x="1159" y="431"/>
                  </a:lnTo>
                  <a:lnTo>
                    <a:pt x="1157" y="432"/>
                  </a:lnTo>
                  <a:lnTo>
                    <a:pt x="1156" y="433"/>
                  </a:lnTo>
                  <a:lnTo>
                    <a:pt x="1155" y="434"/>
                  </a:lnTo>
                  <a:lnTo>
                    <a:pt x="1154" y="436"/>
                  </a:lnTo>
                  <a:lnTo>
                    <a:pt x="1152" y="436"/>
                  </a:lnTo>
                  <a:lnTo>
                    <a:pt x="1152" y="435"/>
                  </a:lnTo>
                  <a:lnTo>
                    <a:pt x="1151" y="434"/>
                  </a:lnTo>
                  <a:lnTo>
                    <a:pt x="1149" y="433"/>
                  </a:lnTo>
                  <a:lnTo>
                    <a:pt x="1148" y="433"/>
                  </a:lnTo>
                  <a:lnTo>
                    <a:pt x="1146" y="433"/>
                  </a:lnTo>
                  <a:lnTo>
                    <a:pt x="1144" y="434"/>
                  </a:lnTo>
                  <a:lnTo>
                    <a:pt x="1143" y="435"/>
                  </a:lnTo>
                  <a:lnTo>
                    <a:pt x="1143" y="436"/>
                  </a:lnTo>
                  <a:lnTo>
                    <a:pt x="1131" y="436"/>
                  </a:lnTo>
                  <a:lnTo>
                    <a:pt x="1131" y="149"/>
                  </a:lnTo>
                  <a:lnTo>
                    <a:pt x="1120" y="149"/>
                  </a:lnTo>
                  <a:lnTo>
                    <a:pt x="1120" y="148"/>
                  </a:lnTo>
                  <a:lnTo>
                    <a:pt x="1119" y="147"/>
                  </a:lnTo>
                  <a:lnTo>
                    <a:pt x="1117" y="146"/>
                  </a:lnTo>
                  <a:lnTo>
                    <a:pt x="1115" y="146"/>
                  </a:lnTo>
                  <a:lnTo>
                    <a:pt x="1114" y="146"/>
                  </a:lnTo>
                  <a:lnTo>
                    <a:pt x="1112" y="147"/>
                  </a:lnTo>
                  <a:lnTo>
                    <a:pt x="1111" y="148"/>
                  </a:lnTo>
                  <a:lnTo>
                    <a:pt x="1111" y="149"/>
                  </a:lnTo>
                  <a:lnTo>
                    <a:pt x="1104" y="149"/>
                  </a:lnTo>
                  <a:lnTo>
                    <a:pt x="1103" y="148"/>
                  </a:lnTo>
                  <a:lnTo>
                    <a:pt x="1102" y="147"/>
                  </a:lnTo>
                  <a:lnTo>
                    <a:pt x="1101" y="146"/>
                  </a:lnTo>
                  <a:lnTo>
                    <a:pt x="1099" y="146"/>
                  </a:lnTo>
                  <a:lnTo>
                    <a:pt x="1097" y="146"/>
                  </a:lnTo>
                  <a:lnTo>
                    <a:pt x="1096" y="147"/>
                  </a:lnTo>
                  <a:lnTo>
                    <a:pt x="1095" y="148"/>
                  </a:lnTo>
                  <a:lnTo>
                    <a:pt x="1095" y="149"/>
                  </a:lnTo>
                  <a:lnTo>
                    <a:pt x="1088" y="149"/>
                  </a:lnTo>
                  <a:lnTo>
                    <a:pt x="1087" y="148"/>
                  </a:lnTo>
                  <a:lnTo>
                    <a:pt x="1086" y="147"/>
                  </a:lnTo>
                  <a:lnTo>
                    <a:pt x="1085" y="146"/>
                  </a:lnTo>
                  <a:lnTo>
                    <a:pt x="1083" y="146"/>
                  </a:lnTo>
                  <a:lnTo>
                    <a:pt x="1081" y="146"/>
                  </a:lnTo>
                  <a:lnTo>
                    <a:pt x="1080" y="147"/>
                  </a:lnTo>
                  <a:lnTo>
                    <a:pt x="1079" y="148"/>
                  </a:lnTo>
                  <a:lnTo>
                    <a:pt x="1079" y="149"/>
                  </a:lnTo>
                  <a:lnTo>
                    <a:pt x="958" y="149"/>
                  </a:lnTo>
                  <a:lnTo>
                    <a:pt x="958" y="148"/>
                  </a:lnTo>
                  <a:lnTo>
                    <a:pt x="957" y="147"/>
                  </a:lnTo>
                  <a:lnTo>
                    <a:pt x="955" y="146"/>
                  </a:lnTo>
                  <a:lnTo>
                    <a:pt x="954" y="146"/>
                  </a:lnTo>
                  <a:lnTo>
                    <a:pt x="952" y="146"/>
                  </a:lnTo>
                  <a:lnTo>
                    <a:pt x="951" y="147"/>
                  </a:lnTo>
                  <a:lnTo>
                    <a:pt x="950" y="148"/>
                  </a:lnTo>
                  <a:lnTo>
                    <a:pt x="949" y="149"/>
                  </a:lnTo>
                  <a:lnTo>
                    <a:pt x="840" y="149"/>
                  </a:lnTo>
                  <a:lnTo>
                    <a:pt x="840" y="148"/>
                  </a:lnTo>
                  <a:lnTo>
                    <a:pt x="839" y="147"/>
                  </a:lnTo>
                  <a:lnTo>
                    <a:pt x="837" y="146"/>
                  </a:lnTo>
                  <a:lnTo>
                    <a:pt x="836" y="146"/>
                  </a:lnTo>
                  <a:lnTo>
                    <a:pt x="834" y="146"/>
                  </a:lnTo>
                  <a:lnTo>
                    <a:pt x="832" y="147"/>
                  </a:lnTo>
                  <a:lnTo>
                    <a:pt x="832" y="148"/>
                  </a:lnTo>
                  <a:lnTo>
                    <a:pt x="831" y="149"/>
                  </a:lnTo>
                  <a:lnTo>
                    <a:pt x="828" y="149"/>
                  </a:lnTo>
                  <a:lnTo>
                    <a:pt x="827" y="147"/>
                  </a:lnTo>
                  <a:lnTo>
                    <a:pt x="827" y="146"/>
                  </a:lnTo>
                  <a:lnTo>
                    <a:pt x="825" y="144"/>
                  </a:lnTo>
                  <a:lnTo>
                    <a:pt x="823" y="143"/>
                  </a:lnTo>
                  <a:lnTo>
                    <a:pt x="821" y="143"/>
                  </a:lnTo>
                  <a:lnTo>
                    <a:pt x="818" y="143"/>
                  </a:lnTo>
                  <a:lnTo>
                    <a:pt x="816" y="143"/>
                  </a:lnTo>
                  <a:lnTo>
                    <a:pt x="814" y="144"/>
                  </a:lnTo>
                  <a:lnTo>
                    <a:pt x="812" y="146"/>
                  </a:lnTo>
                  <a:lnTo>
                    <a:pt x="811" y="147"/>
                  </a:lnTo>
                  <a:lnTo>
                    <a:pt x="811" y="149"/>
                  </a:lnTo>
                  <a:lnTo>
                    <a:pt x="802" y="149"/>
                  </a:lnTo>
                  <a:lnTo>
                    <a:pt x="802" y="148"/>
                  </a:lnTo>
                  <a:lnTo>
                    <a:pt x="801" y="147"/>
                  </a:lnTo>
                  <a:lnTo>
                    <a:pt x="799" y="146"/>
                  </a:lnTo>
                  <a:lnTo>
                    <a:pt x="798" y="146"/>
                  </a:lnTo>
                  <a:lnTo>
                    <a:pt x="796" y="146"/>
                  </a:lnTo>
                  <a:lnTo>
                    <a:pt x="794" y="147"/>
                  </a:lnTo>
                  <a:lnTo>
                    <a:pt x="793" y="148"/>
                  </a:lnTo>
                  <a:lnTo>
                    <a:pt x="793" y="149"/>
                  </a:lnTo>
                  <a:lnTo>
                    <a:pt x="750" y="149"/>
                  </a:lnTo>
                  <a:lnTo>
                    <a:pt x="750" y="148"/>
                  </a:lnTo>
                  <a:lnTo>
                    <a:pt x="749" y="147"/>
                  </a:lnTo>
                  <a:lnTo>
                    <a:pt x="747" y="146"/>
                  </a:lnTo>
                  <a:lnTo>
                    <a:pt x="746" y="146"/>
                  </a:lnTo>
                  <a:lnTo>
                    <a:pt x="744" y="146"/>
                  </a:lnTo>
                  <a:lnTo>
                    <a:pt x="742" y="147"/>
                  </a:lnTo>
                  <a:lnTo>
                    <a:pt x="742" y="148"/>
                  </a:lnTo>
                  <a:lnTo>
                    <a:pt x="741" y="149"/>
                  </a:lnTo>
                  <a:lnTo>
                    <a:pt x="735" y="149"/>
                  </a:lnTo>
                  <a:lnTo>
                    <a:pt x="735" y="148"/>
                  </a:lnTo>
                  <a:lnTo>
                    <a:pt x="734" y="147"/>
                  </a:lnTo>
                  <a:lnTo>
                    <a:pt x="733" y="146"/>
                  </a:lnTo>
                  <a:lnTo>
                    <a:pt x="731" y="146"/>
                  </a:lnTo>
                  <a:lnTo>
                    <a:pt x="729" y="146"/>
                  </a:lnTo>
                  <a:lnTo>
                    <a:pt x="728" y="147"/>
                  </a:lnTo>
                  <a:lnTo>
                    <a:pt x="727" y="148"/>
                  </a:lnTo>
                  <a:lnTo>
                    <a:pt x="726" y="149"/>
                  </a:lnTo>
                  <a:lnTo>
                    <a:pt x="715" y="149"/>
                  </a:lnTo>
                  <a:lnTo>
                    <a:pt x="715" y="148"/>
                  </a:lnTo>
                  <a:lnTo>
                    <a:pt x="714" y="147"/>
                  </a:lnTo>
                  <a:lnTo>
                    <a:pt x="712" y="146"/>
                  </a:lnTo>
                  <a:lnTo>
                    <a:pt x="711" y="146"/>
                  </a:lnTo>
                  <a:lnTo>
                    <a:pt x="709" y="146"/>
                  </a:lnTo>
                  <a:lnTo>
                    <a:pt x="707" y="147"/>
                  </a:lnTo>
                  <a:lnTo>
                    <a:pt x="707" y="148"/>
                  </a:lnTo>
                  <a:lnTo>
                    <a:pt x="706" y="149"/>
                  </a:lnTo>
                  <a:lnTo>
                    <a:pt x="702" y="149"/>
                  </a:lnTo>
                  <a:lnTo>
                    <a:pt x="701" y="148"/>
                  </a:lnTo>
                  <a:lnTo>
                    <a:pt x="700" y="147"/>
                  </a:lnTo>
                  <a:lnTo>
                    <a:pt x="699" y="146"/>
                  </a:lnTo>
                  <a:lnTo>
                    <a:pt x="697" y="146"/>
                  </a:lnTo>
                  <a:lnTo>
                    <a:pt x="695" y="146"/>
                  </a:lnTo>
                  <a:lnTo>
                    <a:pt x="694" y="147"/>
                  </a:lnTo>
                  <a:lnTo>
                    <a:pt x="693" y="148"/>
                  </a:lnTo>
                  <a:lnTo>
                    <a:pt x="693" y="149"/>
                  </a:lnTo>
                  <a:lnTo>
                    <a:pt x="668" y="149"/>
                  </a:lnTo>
                  <a:lnTo>
                    <a:pt x="667" y="148"/>
                  </a:lnTo>
                  <a:lnTo>
                    <a:pt x="667" y="147"/>
                  </a:lnTo>
                  <a:lnTo>
                    <a:pt x="665" y="146"/>
                  </a:lnTo>
                  <a:lnTo>
                    <a:pt x="663" y="146"/>
                  </a:lnTo>
                  <a:lnTo>
                    <a:pt x="662" y="146"/>
                  </a:lnTo>
                  <a:lnTo>
                    <a:pt x="660" y="147"/>
                  </a:lnTo>
                  <a:lnTo>
                    <a:pt x="659" y="148"/>
                  </a:lnTo>
                  <a:lnTo>
                    <a:pt x="659" y="149"/>
                  </a:lnTo>
                  <a:lnTo>
                    <a:pt x="640" y="149"/>
                  </a:lnTo>
                  <a:lnTo>
                    <a:pt x="639" y="148"/>
                  </a:lnTo>
                  <a:lnTo>
                    <a:pt x="638" y="147"/>
                  </a:lnTo>
                  <a:lnTo>
                    <a:pt x="637" y="146"/>
                  </a:lnTo>
                  <a:lnTo>
                    <a:pt x="635" y="146"/>
                  </a:lnTo>
                  <a:lnTo>
                    <a:pt x="633" y="146"/>
                  </a:lnTo>
                  <a:lnTo>
                    <a:pt x="632" y="147"/>
                  </a:lnTo>
                  <a:lnTo>
                    <a:pt x="631" y="148"/>
                  </a:lnTo>
                  <a:lnTo>
                    <a:pt x="631" y="149"/>
                  </a:lnTo>
                  <a:lnTo>
                    <a:pt x="602" y="149"/>
                  </a:lnTo>
                  <a:lnTo>
                    <a:pt x="602" y="147"/>
                  </a:lnTo>
                  <a:lnTo>
                    <a:pt x="601" y="146"/>
                  </a:lnTo>
                  <a:lnTo>
                    <a:pt x="599" y="144"/>
                  </a:lnTo>
                  <a:lnTo>
                    <a:pt x="597" y="143"/>
                  </a:lnTo>
                  <a:lnTo>
                    <a:pt x="595" y="142"/>
                  </a:lnTo>
                  <a:lnTo>
                    <a:pt x="592" y="142"/>
                  </a:lnTo>
                  <a:lnTo>
                    <a:pt x="590" y="143"/>
                  </a:lnTo>
                  <a:lnTo>
                    <a:pt x="588" y="144"/>
                  </a:lnTo>
                  <a:lnTo>
                    <a:pt x="586" y="146"/>
                  </a:lnTo>
                  <a:lnTo>
                    <a:pt x="585" y="147"/>
                  </a:lnTo>
                  <a:lnTo>
                    <a:pt x="585" y="149"/>
                  </a:lnTo>
                  <a:lnTo>
                    <a:pt x="561" y="149"/>
                  </a:lnTo>
                  <a:lnTo>
                    <a:pt x="561" y="148"/>
                  </a:lnTo>
                  <a:lnTo>
                    <a:pt x="560" y="147"/>
                  </a:lnTo>
                  <a:lnTo>
                    <a:pt x="559" y="146"/>
                  </a:lnTo>
                  <a:lnTo>
                    <a:pt x="557" y="146"/>
                  </a:lnTo>
                  <a:lnTo>
                    <a:pt x="555" y="146"/>
                  </a:lnTo>
                  <a:lnTo>
                    <a:pt x="554" y="147"/>
                  </a:lnTo>
                  <a:lnTo>
                    <a:pt x="553" y="148"/>
                  </a:lnTo>
                  <a:lnTo>
                    <a:pt x="553" y="149"/>
                  </a:lnTo>
                  <a:lnTo>
                    <a:pt x="517" y="149"/>
                  </a:lnTo>
                  <a:lnTo>
                    <a:pt x="517" y="148"/>
                  </a:lnTo>
                  <a:lnTo>
                    <a:pt x="516" y="147"/>
                  </a:lnTo>
                  <a:lnTo>
                    <a:pt x="515" y="146"/>
                  </a:lnTo>
                  <a:lnTo>
                    <a:pt x="513" y="146"/>
                  </a:lnTo>
                  <a:lnTo>
                    <a:pt x="511" y="146"/>
                  </a:lnTo>
                  <a:lnTo>
                    <a:pt x="510" y="147"/>
                  </a:lnTo>
                  <a:lnTo>
                    <a:pt x="509" y="148"/>
                  </a:lnTo>
                  <a:lnTo>
                    <a:pt x="509" y="149"/>
                  </a:lnTo>
                  <a:lnTo>
                    <a:pt x="498" y="149"/>
                  </a:lnTo>
                  <a:lnTo>
                    <a:pt x="498" y="148"/>
                  </a:lnTo>
                  <a:lnTo>
                    <a:pt x="497" y="147"/>
                  </a:lnTo>
                  <a:lnTo>
                    <a:pt x="495" y="146"/>
                  </a:lnTo>
                  <a:lnTo>
                    <a:pt x="494" y="146"/>
                  </a:lnTo>
                  <a:lnTo>
                    <a:pt x="492" y="146"/>
                  </a:lnTo>
                  <a:lnTo>
                    <a:pt x="491" y="147"/>
                  </a:lnTo>
                  <a:lnTo>
                    <a:pt x="490" y="148"/>
                  </a:lnTo>
                  <a:lnTo>
                    <a:pt x="489" y="149"/>
                  </a:lnTo>
                  <a:lnTo>
                    <a:pt x="393" y="149"/>
                  </a:lnTo>
                  <a:lnTo>
                    <a:pt x="392" y="148"/>
                  </a:lnTo>
                  <a:lnTo>
                    <a:pt x="391" y="147"/>
                  </a:lnTo>
                  <a:lnTo>
                    <a:pt x="390" y="146"/>
                  </a:lnTo>
                  <a:lnTo>
                    <a:pt x="388" y="146"/>
                  </a:lnTo>
                  <a:lnTo>
                    <a:pt x="387" y="146"/>
                  </a:lnTo>
                  <a:lnTo>
                    <a:pt x="385" y="147"/>
                  </a:lnTo>
                  <a:lnTo>
                    <a:pt x="384" y="148"/>
                  </a:lnTo>
                  <a:lnTo>
                    <a:pt x="384" y="149"/>
                  </a:lnTo>
                  <a:lnTo>
                    <a:pt x="337" y="149"/>
                  </a:lnTo>
                  <a:lnTo>
                    <a:pt x="337" y="148"/>
                  </a:lnTo>
                  <a:lnTo>
                    <a:pt x="336" y="147"/>
                  </a:lnTo>
                  <a:lnTo>
                    <a:pt x="334" y="146"/>
                  </a:lnTo>
                  <a:lnTo>
                    <a:pt x="332" y="146"/>
                  </a:lnTo>
                  <a:lnTo>
                    <a:pt x="331" y="146"/>
                  </a:lnTo>
                  <a:lnTo>
                    <a:pt x="329" y="147"/>
                  </a:lnTo>
                  <a:lnTo>
                    <a:pt x="328" y="148"/>
                  </a:lnTo>
                  <a:lnTo>
                    <a:pt x="328" y="149"/>
                  </a:lnTo>
                  <a:lnTo>
                    <a:pt x="289" y="149"/>
                  </a:lnTo>
                  <a:lnTo>
                    <a:pt x="289" y="6"/>
                  </a:lnTo>
                  <a:lnTo>
                    <a:pt x="276" y="6"/>
                  </a:lnTo>
                  <a:lnTo>
                    <a:pt x="276" y="5"/>
                  </a:lnTo>
                  <a:lnTo>
                    <a:pt x="274" y="4"/>
                  </a:lnTo>
                  <a:lnTo>
                    <a:pt x="273" y="3"/>
                  </a:lnTo>
                  <a:lnTo>
                    <a:pt x="271" y="3"/>
                  </a:lnTo>
                  <a:lnTo>
                    <a:pt x="270" y="3"/>
                  </a:lnTo>
                  <a:lnTo>
                    <a:pt x="268" y="4"/>
                  </a:lnTo>
                  <a:lnTo>
                    <a:pt x="267" y="5"/>
                  </a:lnTo>
                  <a:lnTo>
                    <a:pt x="267" y="6"/>
                  </a:lnTo>
                  <a:lnTo>
                    <a:pt x="266" y="6"/>
                  </a:lnTo>
                  <a:lnTo>
                    <a:pt x="265" y="5"/>
                  </a:lnTo>
                  <a:lnTo>
                    <a:pt x="265" y="4"/>
                  </a:lnTo>
                  <a:lnTo>
                    <a:pt x="263" y="3"/>
                  </a:lnTo>
                  <a:lnTo>
                    <a:pt x="262" y="2"/>
                  </a:lnTo>
                  <a:lnTo>
                    <a:pt x="260" y="2"/>
                  </a:lnTo>
                  <a:lnTo>
                    <a:pt x="258" y="2"/>
                  </a:lnTo>
                  <a:lnTo>
                    <a:pt x="256" y="3"/>
                  </a:lnTo>
                  <a:lnTo>
                    <a:pt x="255" y="4"/>
                  </a:lnTo>
                  <a:lnTo>
                    <a:pt x="254" y="5"/>
                  </a:lnTo>
                  <a:lnTo>
                    <a:pt x="254" y="6"/>
                  </a:lnTo>
                  <a:lnTo>
                    <a:pt x="240" y="6"/>
                  </a:lnTo>
                  <a:lnTo>
                    <a:pt x="240" y="5"/>
                  </a:lnTo>
                  <a:lnTo>
                    <a:pt x="239" y="4"/>
                  </a:lnTo>
                  <a:lnTo>
                    <a:pt x="237" y="3"/>
                  </a:lnTo>
                  <a:lnTo>
                    <a:pt x="236" y="3"/>
                  </a:lnTo>
                  <a:lnTo>
                    <a:pt x="234" y="3"/>
                  </a:lnTo>
                  <a:lnTo>
                    <a:pt x="233" y="4"/>
                  </a:lnTo>
                  <a:lnTo>
                    <a:pt x="231" y="5"/>
                  </a:lnTo>
                  <a:lnTo>
                    <a:pt x="231" y="6"/>
                  </a:lnTo>
                  <a:lnTo>
                    <a:pt x="222" y="6"/>
                  </a:lnTo>
                  <a:lnTo>
                    <a:pt x="222" y="5"/>
                  </a:lnTo>
                  <a:lnTo>
                    <a:pt x="221" y="4"/>
                  </a:lnTo>
                  <a:lnTo>
                    <a:pt x="219" y="3"/>
                  </a:lnTo>
                  <a:lnTo>
                    <a:pt x="218" y="3"/>
                  </a:lnTo>
                  <a:lnTo>
                    <a:pt x="216" y="3"/>
                  </a:lnTo>
                  <a:lnTo>
                    <a:pt x="214" y="4"/>
                  </a:lnTo>
                  <a:lnTo>
                    <a:pt x="213" y="5"/>
                  </a:lnTo>
                  <a:lnTo>
                    <a:pt x="213" y="6"/>
                  </a:lnTo>
                  <a:lnTo>
                    <a:pt x="207" y="6"/>
                  </a:lnTo>
                  <a:lnTo>
                    <a:pt x="207" y="5"/>
                  </a:lnTo>
                  <a:lnTo>
                    <a:pt x="206" y="4"/>
                  </a:lnTo>
                  <a:lnTo>
                    <a:pt x="204" y="3"/>
                  </a:lnTo>
                  <a:lnTo>
                    <a:pt x="202" y="3"/>
                  </a:lnTo>
                  <a:lnTo>
                    <a:pt x="201" y="3"/>
                  </a:lnTo>
                  <a:lnTo>
                    <a:pt x="199" y="4"/>
                  </a:lnTo>
                  <a:lnTo>
                    <a:pt x="198" y="5"/>
                  </a:lnTo>
                  <a:lnTo>
                    <a:pt x="198" y="6"/>
                  </a:lnTo>
                  <a:lnTo>
                    <a:pt x="193" y="6"/>
                  </a:lnTo>
                  <a:lnTo>
                    <a:pt x="193" y="5"/>
                  </a:lnTo>
                  <a:lnTo>
                    <a:pt x="192" y="4"/>
                  </a:lnTo>
                  <a:lnTo>
                    <a:pt x="191" y="3"/>
                  </a:lnTo>
                  <a:lnTo>
                    <a:pt x="189" y="3"/>
                  </a:lnTo>
                  <a:lnTo>
                    <a:pt x="187" y="3"/>
                  </a:lnTo>
                  <a:lnTo>
                    <a:pt x="186" y="4"/>
                  </a:lnTo>
                  <a:lnTo>
                    <a:pt x="185" y="5"/>
                  </a:lnTo>
                  <a:lnTo>
                    <a:pt x="184" y="6"/>
                  </a:lnTo>
                  <a:lnTo>
                    <a:pt x="182" y="6"/>
                  </a:lnTo>
                  <a:lnTo>
                    <a:pt x="181" y="5"/>
                  </a:lnTo>
                  <a:lnTo>
                    <a:pt x="180" y="4"/>
                  </a:lnTo>
                  <a:lnTo>
                    <a:pt x="179" y="3"/>
                  </a:lnTo>
                  <a:lnTo>
                    <a:pt x="177" y="3"/>
                  </a:lnTo>
                  <a:lnTo>
                    <a:pt x="175" y="3"/>
                  </a:lnTo>
                  <a:lnTo>
                    <a:pt x="174" y="4"/>
                  </a:lnTo>
                  <a:lnTo>
                    <a:pt x="173" y="5"/>
                  </a:lnTo>
                  <a:lnTo>
                    <a:pt x="173" y="6"/>
                  </a:lnTo>
                  <a:lnTo>
                    <a:pt x="162" y="6"/>
                  </a:lnTo>
                  <a:lnTo>
                    <a:pt x="162" y="5"/>
                  </a:lnTo>
                  <a:lnTo>
                    <a:pt x="161" y="4"/>
                  </a:lnTo>
                  <a:lnTo>
                    <a:pt x="159" y="3"/>
                  </a:lnTo>
                  <a:lnTo>
                    <a:pt x="158" y="3"/>
                  </a:lnTo>
                  <a:lnTo>
                    <a:pt x="156" y="3"/>
                  </a:lnTo>
                  <a:lnTo>
                    <a:pt x="155" y="4"/>
                  </a:lnTo>
                  <a:lnTo>
                    <a:pt x="153" y="5"/>
                  </a:lnTo>
                  <a:lnTo>
                    <a:pt x="153" y="6"/>
                  </a:lnTo>
                  <a:lnTo>
                    <a:pt x="142" y="6"/>
                  </a:lnTo>
                  <a:lnTo>
                    <a:pt x="142" y="5"/>
                  </a:lnTo>
                  <a:lnTo>
                    <a:pt x="141" y="4"/>
                  </a:lnTo>
                  <a:lnTo>
                    <a:pt x="140" y="3"/>
                  </a:lnTo>
                  <a:lnTo>
                    <a:pt x="138" y="3"/>
                  </a:lnTo>
                  <a:lnTo>
                    <a:pt x="136" y="3"/>
                  </a:lnTo>
                  <a:lnTo>
                    <a:pt x="135" y="4"/>
                  </a:lnTo>
                  <a:lnTo>
                    <a:pt x="134" y="5"/>
                  </a:lnTo>
                  <a:lnTo>
                    <a:pt x="133" y="6"/>
                  </a:lnTo>
                  <a:lnTo>
                    <a:pt x="121" y="6"/>
                  </a:lnTo>
                  <a:lnTo>
                    <a:pt x="120" y="5"/>
                  </a:lnTo>
                  <a:lnTo>
                    <a:pt x="119" y="4"/>
                  </a:lnTo>
                  <a:lnTo>
                    <a:pt x="118" y="3"/>
                  </a:lnTo>
                  <a:lnTo>
                    <a:pt x="116" y="3"/>
                  </a:lnTo>
                  <a:lnTo>
                    <a:pt x="115" y="3"/>
                  </a:lnTo>
                  <a:lnTo>
                    <a:pt x="113" y="4"/>
                  </a:lnTo>
                  <a:lnTo>
                    <a:pt x="112" y="5"/>
                  </a:lnTo>
                  <a:lnTo>
                    <a:pt x="112" y="6"/>
                  </a:lnTo>
                  <a:lnTo>
                    <a:pt x="97" y="6"/>
                  </a:lnTo>
                  <a:lnTo>
                    <a:pt x="97" y="5"/>
                  </a:lnTo>
                  <a:lnTo>
                    <a:pt x="96" y="4"/>
                  </a:lnTo>
                  <a:lnTo>
                    <a:pt x="94" y="3"/>
                  </a:lnTo>
                  <a:lnTo>
                    <a:pt x="93" y="3"/>
                  </a:lnTo>
                  <a:lnTo>
                    <a:pt x="91" y="3"/>
                  </a:lnTo>
                  <a:lnTo>
                    <a:pt x="89" y="4"/>
                  </a:lnTo>
                  <a:lnTo>
                    <a:pt x="89" y="5"/>
                  </a:lnTo>
                  <a:lnTo>
                    <a:pt x="88" y="6"/>
                  </a:lnTo>
                  <a:lnTo>
                    <a:pt x="61" y="6"/>
                  </a:lnTo>
                  <a:lnTo>
                    <a:pt x="61" y="5"/>
                  </a:lnTo>
                  <a:lnTo>
                    <a:pt x="60" y="3"/>
                  </a:lnTo>
                  <a:lnTo>
                    <a:pt x="58" y="2"/>
                  </a:lnTo>
                  <a:lnTo>
                    <a:pt x="57" y="1"/>
                  </a:lnTo>
                  <a:lnTo>
                    <a:pt x="54" y="1"/>
                  </a:lnTo>
                  <a:lnTo>
                    <a:pt x="52" y="1"/>
                  </a:lnTo>
                  <a:lnTo>
                    <a:pt x="50" y="2"/>
                  </a:lnTo>
                  <a:lnTo>
                    <a:pt x="49" y="3"/>
                  </a:lnTo>
                  <a:lnTo>
                    <a:pt x="48" y="5"/>
                  </a:lnTo>
                  <a:lnTo>
                    <a:pt x="48" y="6"/>
                  </a:lnTo>
                  <a:lnTo>
                    <a:pt x="40" y="6"/>
                  </a:lnTo>
                  <a:lnTo>
                    <a:pt x="39" y="5"/>
                  </a:lnTo>
                  <a:lnTo>
                    <a:pt x="39" y="3"/>
                  </a:lnTo>
                  <a:lnTo>
                    <a:pt x="37" y="2"/>
                  </a:lnTo>
                  <a:lnTo>
                    <a:pt x="35" y="1"/>
                  </a:lnTo>
                  <a:lnTo>
                    <a:pt x="33" y="0"/>
                  </a:lnTo>
                  <a:lnTo>
                    <a:pt x="31" y="0"/>
                  </a:lnTo>
                  <a:lnTo>
                    <a:pt x="29" y="1"/>
                  </a:lnTo>
                  <a:lnTo>
                    <a:pt x="27" y="2"/>
                  </a:lnTo>
                  <a:lnTo>
                    <a:pt x="25" y="3"/>
                  </a:lnTo>
                  <a:lnTo>
                    <a:pt x="24" y="5"/>
                  </a:lnTo>
                  <a:lnTo>
                    <a:pt x="24" y="6"/>
                  </a:lnTo>
                  <a:lnTo>
                    <a:pt x="0" y="6"/>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58" name="Freeform 1068"/>
            <p:cNvSpPr>
              <a:spLocks/>
            </p:cNvSpPr>
            <p:nvPr/>
          </p:nvSpPr>
          <p:spPr bwMode="auto">
            <a:xfrm>
              <a:off x="4309" y="2433"/>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59" name="Freeform 1069"/>
            <p:cNvSpPr>
              <a:spLocks/>
            </p:cNvSpPr>
            <p:nvPr/>
          </p:nvSpPr>
          <p:spPr bwMode="auto">
            <a:xfrm>
              <a:off x="3169" y="1122"/>
              <a:ext cx="1390" cy="1377"/>
            </a:xfrm>
            <a:custGeom>
              <a:avLst/>
              <a:gdLst>
                <a:gd name="T0" fmla="*/ 1306 w 1390"/>
                <a:gd name="T1" fmla="*/ 39 h 1377"/>
                <a:gd name="T2" fmla="*/ 1302 w 1390"/>
                <a:gd name="T3" fmla="*/ 35 h 1377"/>
                <a:gd name="T4" fmla="*/ 1297 w 1390"/>
                <a:gd name="T5" fmla="*/ 39 h 1377"/>
                <a:gd name="T6" fmla="*/ 1229 w 1390"/>
                <a:gd name="T7" fmla="*/ 36 h 1377"/>
                <a:gd name="T8" fmla="*/ 1224 w 1390"/>
                <a:gd name="T9" fmla="*/ 38 h 1377"/>
                <a:gd name="T10" fmla="*/ 1086 w 1390"/>
                <a:gd name="T11" fmla="*/ 36 h 1377"/>
                <a:gd name="T12" fmla="*/ 1079 w 1390"/>
                <a:gd name="T13" fmla="*/ 36 h 1377"/>
                <a:gd name="T14" fmla="*/ 1049 w 1390"/>
                <a:gd name="T15" fmla="*/ 38 h 1377"/>
                <a:gd name="T16" fmla="*/ 1044 w 1390"/>
                <a:gd name="T17" fmla="*/ 36 h 1377"/>
                <a:gd name="T18" fmla="*/ 930 w 1390"/>
                <a:gd name="T19" fmla="*/ 39 h 1377"/>
                <a:gd name="T20" fmla="*/ 925 w 1390"/>
                <a:gd name="T21" fmla="*/ 35 h 1377"/>
                <a:gd name="T22" fmla="*/ 921 w 1390"/>
                <a:gd name="T23" fmla="*/ 39 h 1377"/>
                <a:gd name="T24" fmla="*/ 804 w 1390"/>
                <a:gd name="T25" fmla="*/ 36 h 1377"/>
                <a:gd name="T26" fmla="*/ 798 w 1390"/>
                <a:gd name="T27" fmla="*/ 38 h 1377"/>
                <a:gd name="T28" fmla="*/ 744 w 1390"/>
                <a:gd name="T29" fmla="*/ 36 h 1377"/>
                <a:gd name="T30" fmla="*/ 738 w 1390"/>
                <a:gd name="T31" fmla="*/ 36 h 1377"/>
                <a:gd name="T32" fmla="*/ 671 w 1390"/>
                <a:gd name="T33" fmla="*/ 38 h 1377"/>
                <a:gd name="T34" fmla="*/ 665 w 1390"/>
                <a:gd name="T35" fmla="*/ 36 h 1377"/>
                <a:gd name="T36" fmla="*/ 644 w 1390"/>
                <a:gd name="T37" fmla="*/ 39 h 1377"/>
                <a:gd name="T38" fmla="*/ 640 w 1390"/>
                <a:gd name="T39" fmla="*/ 35 h 1377"/>
                <a:gd name="T40" fmla="*/ 635 w 1390"/>
                <a:gd name="T41" fmla="*/ 39 h 1377"/>
                <a:gd name="T42" fmla="*/ 621 w 1390"/>
                <a:gd name="T43" fmla="*/ 36 h 1377"/>
                <a:gd name="T44" fmla="*/ 615 w 1390"/>
                <a:gd name="T45" fmla="*/ 38 h 1377"/>
                <a:gd name="T46" fmla="*/ 601 w 1390"/>
                <a:gd name="T47" fmla="*/ 36 h 1377"/>
                <a:gd name="T48" fmla="*/ 594 w 1390"/>
                <a:gd name="T49" fmla="*/ 36 h 1377"/>
                <a:gd name="T50" fmla="*/ 576 w 1390"/>
                <a:gd name="T51" fmla="*/ 38 h 1377"/>
                <a:gd name="T52" fmla="*/ 570 w 1390"/>
                <a:gd name="T53" fmla="*/ 36 h 1377"/>
                <a:gd name="T54" fmla="*/ 548 w 1390"/>
                <a:gd name="T55" fmla="*/ 39 h 1377"/>
                <a:gd name="T56" fmla="*/ 544 w 1390"/>
                <a:gd name="T57" fmla="*/ 35 h 1377"/>
                <a:gd name="T58" fmla="*/ 539 w 1390"/>
                <a:gd name="T59" fmla="*/ 39 h 1377"/>
                <a:gd name="T60" fmla="*/ 521 w 1390"/>
                <a:gd name="T61" fmla="*/ 36 h 1377"/>
                <a:gd name="T62" fmla="*/ 516 w 1390"/>
                <a:gd name="T63" fmla="*/ 38 h 1377"/>
                <a:gd name="T64" fmla="*/ 233 w 1390"/>
                <a:gd name="T65" fmla="*/ 36 h 1377"/>
                <a:gd name="T66" fmla="*/ 227 w 1390"/>
                <a:gd name="T67" fmla="*/ 36 h 1377"/>
                <a:gd name="T68" fmla="*/ 212 w 1390"/>
                <a:gd name="T69" fmla="*/ 38 h 1377"/>
                <a:gd name="T70" fmla="*/ 206 w 1390"/>
                <a:gd name="T71" fmla="*/ 36 h 1377"/>
                <a:gd name="T72" fmla="*/ 182 w 1390"/>
                <a:gd name="T73" fmla="*/ 39 h 1377"/>
                <a:gd name="T74" fmla="*/ 177 w 1390"/>
                <a:gd name="T75" fmla="*/ 35 h 1377"/>
                <a:gd name="T76" fmla="*/ 173 w 1390"/>
                <a:gd name="T77" fmla="*/ 39 h 1377"/>
                <a:gd name="T78" fmla="*/ 115 w 1390"/>
                <a:gd name="T79" fmla="*/ 36 h 1377"/>
                <a:gd name="T80" fmla="*/ 109 w 1390"/>
                <a:gd name="T81" fmla="*/ 38 h 1377"/>
                <a:gd name="T82" fmla="*/ 94 w 1390"/>
                <a:gd name="T83" fmla="*/ 36 h 1377"/>
                <a:gd name="T84" fmla="*/ 88 w 1390"/>
                <a:gd name="T85" fmla="*/ 36 h 1377"/>
                <a:gd name="T86" fmla="*/ 75 w 1390"/>
                <a:gd name="T87" fmla="*/ 38 h 1377"/>
                <a:gd name="T88" fmla="*/ 69 w 1390"/>
                <a:gd name="T89" fmla="*/ 36 h 1377"/>
                <a:gd name="T90" fmla="*/ 51 w 1390"/>
                <a:gd name="T91" fmla="*/ 39 h 1377"/>
                <a:gd name="T92" fmla="*/ 47 w 1390"/>
                <a:gd name="T93" fmla="*/ 35 h 1377"/>
                <a:gd name="T94" fmla="*/ 42 w 1390"/>
                <a:gd name="T95" fmla="*/ 39 h 13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90"/>
                <a:gd name="T145" fmla="*/ 0 h 1377"/>
                <a:gd name="T146" fmla="*/ 1390 w 1390"/>
                <a:gd name="T147" fmla="*/ 1377 h 13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90" h="1377">
                  <a:moveTo>
                    <a:pt x="1368" y="1377"/>
                  </a:moveTo>
                  <a:lnTo>
                    <a:pt x="1390" y="1377"/>
                  </a:lnTo>
                  <a:lnTo>
                    <a:pt x="1390" y="39"/>
                  </a:lnTo>
                  <a:lnTo>
                    <a:pt x="1306" y="39"/>
                  </a:lnTo>
                  <a:lnTo>
                    <a:pt x="1306" y="38"/>
                  </a:lnTo>
                  <a:lnTo>
                    <a:pt x="1305" y="36"/>
                  </a:lnTo>
                  <a:lnTo>
                    <a:pt x="1304" y="36"/>
                  </a:lnTo>
                  <a:lnTo>
                    <a:pt x="1302" y="35"/>
                  </a:lnTo>
                  <a:lnTo>
                    <a:pt x="1300" y="36"/>
                  </a:lnTo>
                  <a:lnTo>
                    <a:pt x="1299" y="36"/>
                  </a:lnTo>
                  <a:lnTo>
                    <a:pt x="1298" y="38"/>
                  </a:lnTo>
                  <a:lnTo>
                    <a:pt x="1297" y="39"/>
                  </a:lnTo>
                  <a:lnTo>
                    <a:pt x="1232" y="39"/>
                  </a:lnTo>
                  <a:lnTo>
                    <a:pt x="1232" y="38"/>
                  </a:lnTo>
                  <a:lnTo>
                    <a:pt x="1231" y="36"/>
                  </a:lnTo>
                  <a:lnTo>
                    <a:pt x="1229" y="36"/>
                  </a:lnTo>
                  <a:lnTo>
                    <a:pt x="1228" y="35"/>
                  </a:lnTo>
                  <a:lnTo>
                    <a:pt x="1226" y="36"/>
                  </a:lnTo>
                  <a:lnTo>
                    <a:pt x="1224" y="36"/>
                  </a:lnTo>
                  <a:lnTo>
                    <a:pt x="1224" y="38"/>
                  </a:lnTo>
                  <a:lnTo>
                    <a:pt x="1223" y="39"/>
                  </a:lnTo>
                  <a:lnTo>
                    <a:pt x="1087" y="39"/>
                  </a:lnTo>
                  <a:lnTo>
                    <a:pt x="1087" y="38"/>
                  </a:lnTo>
                  <a:lnTo>
                    <a:pt x="1086" y="36"/>
                  </a:lnTo>
                  <a:lnTo>
                    <a:pt x="1084" y="36"/>
                  </a:lnTo>
                  <a:lnTo>
                    <a:pt x="1083" y="35"/>
                  </a:lnTo>
                  <a:lnTo>
                    <a:pt x="1081" y="36"/>
                  </a:lnTo>
                  <a:lnTo>
                    <a:pt x="1079" y="36"/>
                  </a:lnTo>
                  <a:lnTo>
                    <a:pt x="1079" y="38"/>
                  </a:lnTo>
                  <a:lnTo>
                    <a:pt x="1078" y="39"/>
                  </a:lnTo>
                  <a:lnTo>
                    <a:pt x="1050" y="39"/>
                  </a:lnTo>
                  <a:lnTo>
                    <a:pt x="1049" y="38"/>
                  </a:lnTo>
                  <a:lnTo>
                    <a:pt x="1048" y="36"/>
                  </a:lnTo>
                  <a:lnTo>
                    <a:pt x="1047" y="36"/>
                  </a:lnTo>
                  <a:lnTo>
                    <a:pt x="1045" y="35"/>
                  </a:lnTo>
                  <a:lnTo>
                    <a:pt x="1044" y="36"/>
                  </a:lnTo>
                  <a:lnTo>
                    <a:pt x="1042" y="36"/>
                  </a:lnTo>
                  <a:lnTo>
                    <a:pt x="1041" y="38"/>
                  </a:lnTo>
                  <a:lnTo>
                    <a:pt x="1041" y="39"/>
                  </a:lnTo>
                  <a:lnTo>
                    <a:pt x="930" y="39"/>
                  </a:lnTo>
                  <a:lnTo>
                    <a:pt x="930" y="38"/>
                  </a:lnTo>
                  <a:lnTo>
                    <a:pt x="929" y="36"/>
                  </a:lnTo>
                  <a:lnTo>
                    <a:pt x="927" y="36"/>
                  </a:lnTo>
                  <a:lnTo>
                    <a:pt x="925" y="35"/>
                  </a:lnTo>
                  <a:lnTo>
                    <a:pt x="924" y="36"/>
                  </a:lnTo>
                  <a:lnTo>
                    <a:pt x="922" y="36"/>
                  </a:lnTo>
                  <a:lnTo>
                    <a:pt x="921" y="38"/>
                  </a:lnTo>
                  <a:lnTo>
                    <a:pt x="921" y="39"/>
                  </a:lnTo>
                  <a:lnTo>
                    <a:pt x="807" y="39"/>
                  </a:lnTo>
                  <a:lnTo>
                    <a:pt x="806" y="38"/>
                  </a:lnTo>
                  <a:lnTo>
                    <a:pt x="805" y="36"/>
                  </a:lnTo>
                  <a:lnTo>
                    <a:pt x="804" y="36"/>
                  </a:lnTo>
                  <a:lnTo>
                    <a:pt x="802" y="35"/>
                  </a:lnTo>
                  <a:lnTo>
                    <a:pt x="800" y="36"/>
                  </a:lnTo>
                  <a:lnTo>
                    <a:pt x="799" y="36"/>
                  </a:lnTo>
                  <a:lnTo>
                    <a:pt x="798" y="38"/>
                  </a:lnTo>
                  <a:lnTo>
                    <a:pt x="798" y="39"/>
                  </a:lnTo>
                  <a:lnTo>
                    <a:pt x="746" y="39"/>
                  </a:lnTo>
                  <a:lnTo>
                    <a:pt x="746" y="38"/>
                  </a:lnTo>
                  <a:lnTo>
                    <a:pt x="744" y="36"/>
                  </a:lnTo>
                  <a:lnTo>
                    <a:pt x="743" y="36"/>
                  </a:lnTo>
                  <a:lnTo>
                    <a:pt x="741" y="35"/>
                  </a:lnTo>
                  <a:lnTo>
                    <a:pt x="740" y="36"/>
                  </a:lnTo>
                  <a:lnTo>
                    <a:pt x="738" y="36"/>
                  </a:lnTo>
                  <a:lnTo>
                    <a:pt x="737" y="38"/>
                  </a:lnTo>
                  <a:lnTo>
                    <a:pt x="737" y="39"/>
                  </a:lnTo>
                  <a:lnTo>
                    <a:pt x="672" y="39"/>
                  </a:lnTo>
                  <a:lnTo>
                    <a:pt x="671" y="38"/>
                  </a:lnTo>
                  <a:lnTo>
                    <a:pt x="670" y="36"/>
                  </a:lnTo>
                  <a:lnTo>
                    <a:pt x="669" y="36"/>
                  </a:lnTo>
                  <a:lnTo>
                    <a:pt x="667" y="35"/>
                  </a:lnTo>
                  <a:lnTo>
                    <a:pt x="665" y="36"/>
                  </a:lnTo>
                  <a:lnTo>
                    <a:pt x="664" y="36"/>
                  </a:lnTo>
                  <a:lnTo>
                    <a:pt x="663" y="38"/>
                  </a:lnTo>
                  <a:lnTo>
                    <a:pt x="662" y="39"/>
                  </a:lnTo>
                  <a:lnTo>
                    <a:pt x="644" y="39"/>
                  </a:lnTo>
                  <a:lnTo>
                    <a:pt x="644" y="38"/>
                  </a:lnTo>
                  <a:lnTo>
                    <a:pt x="643" y="36"/>
                  </a:lnTo>
                  <a:lnTo>
                    <a:pt x="642" y="36"/>
                  </a:lnTo>
                  <a:lnTo>
                    <a:pt x="640" y="35"/>
                  </a:lnTo>
                  <a:lnTo>
                    <a:pt x="638" y="36"/>
                  </a:lnTo>
                  <a:lnTo>
                    <a:pt x="637" y="36"/>
                  </a:lnTo>
                  <a:lnTo>
                    <a:pt x="636" y="38"/>
                  </a:lnTo>
                  <a:lnTo>
                    <a:pt x="635" y="39"/>
                  </a:lnTo>
                  <a:lnTo>
                    <a:pt x="624" y="39"/>
                  </a:lnTo>
                  <a:lnTo>
                    <a:pt x="623" y="38"/>
                  </a:lnTo>
                  <a:lnTo>
                    <a:pt x="623" y="36"/>
                  </a:lnTo>
                  <a:lnTo>
                    <a:pt x="621" y="36"/>
                  </a:lnTo>
                  <a:lnTo>
                    <a:pt x="619" y="35"/>
                  </a:lnTo>
                  <a:lnTo>
                    <a:pt x="618" y="36"/>
                  </a:lnTo>
                  <a:lnTo>
                    <a:pt x="616" y="36"/>
                  </a:lnTo>
                  <a:lnTo>
                    <a:pt x="615" y="38"/>
                  </a:lnTo>
                  <a:lnTo>
                    <a:pt x="615" y="39"/>
                  </a:lnTo>
                  <a:lnTo>
                    <a:pt x="602" y="39"/>
                  </a:lnTo>
                  <a:lnTo>
                    <a:pt x="601" y="38"/>
                  </a:lnTo>
                  <a:lnTo>
                    <a:pt x="601" y="36"/>
                  </a:lnTo>
                  <a:lnTo>
                    <a:pt x="599" y="36"/>
                  </a:lnTo>
                  <a:lnTo>
                    <a:pt x="597" y="35"/>
                  </a:lnTo>
                  <a:lnTo>
                    <a:pt x="596" y="36"/>
                  </a:lnTo>
                  <a:lnTo>
                    <a:pt x="594" y="36"/>
                  </a:lnTo>
                  <a:lnTo>
                    <a:pt x="593" y="38"/>
                  </a:lnTo>
                  <a:lnTo>
                    <a:pt x="593" y="39"/>
                  </a:lnTo>
                  <a:lnTo>
                    <a:pt x="576" y="39"/>
                  </a:lnTo>
                  <a:lnTo>
                    <a:pt x="576" y="38"/>
                  </a:lnTo>
                  <a:lnTo>
                    <a:pt x="575" y="36"/>
                  </a:lnTo>
                  <a:lnTo>
                    <a:pt x="573" y="36"/>
                  </a:lnTo>
                  <a:lnTo>
                    <a:pt x="572" y="35"/>
                  </a:lnTo>
                  <a:lnTo>
                    <a:pt x="570" y="36"/>
                  </a:lnTo>
                  <a:lnTo>
                    <a:pt x="568" y="36"/>
                  </a:lnTo>
                  <a:lnTo>
                    <a:pt x="567" y="38"/>
                  </a:lnTo>
                  <a:lnTo>
                    <a:pt x="567" y="39"/>
                  </a:lnTo>
                  <a:lnTo>
                    <a:pt x="548" y="39"/>
                  </a:lnTo>
                  <a:lnTo>
                    <a:pt x="548" y="38"/>
                  </a:lnTo>
                  <a:lnTo>
                    <a:pt x="547" y="36"/>
                  </a:lnTo>
                  <a:lnTo>
                    <a:pt x="546" y="36"/>
                  </a:lnTo>
                  <a:lnTo>
                    <a:pt x="544" y="35"/>
                  </a:lnTo>
                  <a:lnTo>
                    <a:pt x="542" y="36"/>
                  </a:lnTo>
                  <a:lnTo>
                    <a:pt x="541" y="36"/>
                  </a:lnTo>
                  <a:lnTo>
                    <a:pt x="540" y="38"/>
                  </a:lnTo>
                  <a:lnTo>
                    <a:pt x="539" y="39"/>
                  </a:lnTo>
                  <a:lnTo>
                    <a:pt x="524" y="39"/>
                  </a:lnTo>
                  <a:lnTo>
                    <a:pt x="524" y="38"/>
                  </a:lnTo>
                  <a:lnTo>
                    <a:pt x="523" y="36"/>
                  </a:lnTo>
                  <a:lnTo>
                    <a:pt x="521" y="36"/>
                  </a:lnTo>
                  <a:lnTo>
                    <a:pt x="520" y="35"/>
                  </a:lnTo>
                  <a:lnTo>
                    <a:pt x="518" y="36"/>
                  </a:lnTo>
                  <a:lnTo>
                    <a:pt x="516" y="36"/>
                  </a:lnTo>
                  <a:lnTo>
                    <a:pt x="516" y="38"/>
                  </a:lnTo>
                  <a:lnTo>
                    <a:pt x="515" y="39"/>
                  </a:lnTo>
                  <a:lnTo>
                    <a:pt x="235" y="39"/>
                  </a:lnTo>
                  <a:lnTo>
                    <a:pt x="234" y="38"/>
                  </a:lnTo>
                  <a:lnTo>
                    <a:pt x="233" y="36"/>
                  </a:lnTo>
                  <a:lnTo>
                    <a:pt x="232" y="36"/>
                  </a:lnTo>
                  <a:lnTo>
                    <a:pt x="230" y="35"/>
                  </a:lnTo>
                  <a:lnTo>
                    <a:pt x="229" y="36"/>
                  </a:lnTo>
                  <a:lnTo>
                    <a:pt x="227" y="36"/>
                  </a:lnTo>
                  <a:lnTo>
                    <a:pt x="226" y="38"/>
                  </a:lnTo>
                  <a:lnTo>
                    <a:pt x="226" y="39"/>
                  </a:lnTo>
                  <a:lnTo>
                    <a:pt x="212" y="39"/>
                  </a:lnTo>
                  <a:lnTo>
                    <a:pt x="212" y="38"/>
                  </a:lnTo>
                  <a:lnTo>
                    <a:pt x="211" y="36"/>
                  </a:lnTo>
                  <a:lnTo>
                    <a:pt x="209" y="36"/>
                  </a:lnTo>
                  <a:lnTo>
                    <a:pt x="208" y="35"/>
                  </a:lnTo>
                  <a:lnTo>
                    <a:pt x="206" y="36"/>
                  </a:lnTo>
                  <a:lnTo>
                    <a:pt x="205" y="36"/>
                  </a:lnTo>
                  <a:lnTo>
                    <a:pt x="204" y="38"/>
                  </a:lnTo>
                  <a:lnTo>
                    <a:pt x="203" y="39"/>
                  </a:lnTo>
                  <a:lnTo>
                    <a:pt x="182" y="39"/>
                  </a:lnTo>
                  <a:lnTo>
                    <a:pt x="182" y="38"/>
                  </a:lnTo>
                  <a:lnTo>
                    <a:pt x="180" y="36"/>
                  </a:lnTo>
                  <a:lnTo>
                    <a:pt x="179" y="36"/>
                  </a:lnTo>
                  <a:lnTo>
                    <a:pt x="177" y="35"/>
                  </a:lnTo>
                  <a:lnTo>
                    <a:pt x="176" y="36"/>
                  </a:lnTo>
                  <a:lnTo>
                    <a:pt x="174" y="36"/>
                  </a:lnTo>
                  <a:lnTo>
                    <a:pt x="173" y="38"/>
                  </a:lnTo>
                  <a:lnTo>
                    <a:pt x="173" y="39"/>
                  </a:lnTo>
                  <a:lnTo>
                    <a:pt x="117" y="39"/>
                  </a:lnTo>
                  <a:lnTo>
                    <a:pt x="117" y="38"/>
                  </a:lnTo>
                  <a:lnTo>
                    <a:pt x="116" y="36"/>
                  </a:lnTo>
                  <a:lnTo>
                    <a:pt x="115" y="36"/>
                  </a:lnTo>
                  <a:lnTo>
                    <a:pt x="113" y="35"/>
                  </a:lnTo>
                  <a:lnTo>
                    <a:pt x="111" y="36"/>
                  </a:lnTo>
                  <a:lnTo>
                    <a:pt x="110" y="36"/>
                  </a:lnTo>
                  <a:lnTo>
                    <a:pt x="109" y="38"/>
                  </a:lnTo>
                  <a:lnTo>
                    <a:pt x="108" y="39"/>
                  </a:lnTo>
                  <a:lnTo>
                    <a:pt x="96" y="39"/>
                  </a:lnTo>
                  <a:lnTo>
                    <a:pt x="95" y="38"/>
                  </a:lnTo>
                  <a:lnTo>
                    <a:pt x="94" y="36"/>
                  </a:lnTo>
                  <a:lnTo>
                    <a:pt x="93" y="36"/>
                  </a:lnTo>
                  <a:lnTo>
                    <a:pt x="91" y="35"/>
                  </a:lnTo>
                  <a:lnTo>
                    <a:pt x="90" y="36"/>
                  </a:lnTo>
                  <a:lnTo>
                    <a:pt x="88" y="36"/>
                  </a:lnTo>
                  <a:lnTo>
                    <a:pt x="87" y="38"/>
                  </a:lnTo>
                  <a:lnTo>
                    <a:pt x="87" y="39"/>
                  </a:lnTo>
                  <a:lnTo>
                    <a:pt x="75" y="39"/>
                  </a:lnTo>
                  <a:lnTo>
                    <a:pt x="75" y="38"/>
                  </a:lnTo>
                  <a:lnTo>
                    <a:pt x="74" y="36"/>
                  </a:lnTo>
                  <a:lnTo>
                    <a:pt x="73" y="36"/>
                  </a:lnTo>
                  <a:lnTo>
                    <a:pt x="71" y="35"/>
                  </a:lnTo>
                  <a:lnTo>
                    <a:pt x="69" y="36"/>
                  </a:lnTo>
                  <a:lnTo>
                    <a:pt x="68" y="36"/>
                  </a:lnTo>
                  <a:lnTo>
                    <a:pt x="67" y="38"/>
                  </a:lnTo>
                  <a:lnTo>
                    <a:pt x="66" y="39"/>
                  </a:lnTo>
                  <a:lnTo>
                    <a:pt x="51" y="39"/>
                  </a:lnTo>
                  <a:lnTo>
                    <a:pt x="51" y="38"/>
                  </a:lnTo>
                  <a:lnTo>
                    <a:pt x="50" y="36"/>
                  </a:lnTo>
                  <a:lnTo>
                    <a:pt x="48" y="36"/>
                  </a:lnTo>
                  <a:lnTo>
                    <a:pt x="47" y="35"/>
                  </a:lnTo>
                  <a:lnTo>
                    <a:pt x="45" y="36"/>
                  </a:lnTo>
                  <a:lnTo>
                    <a:pt x="43" y="36"/>
                  </a:lnTo>
                  <a:lnTo>
                    <a:pt x="43" y="38"/>
                  </a:lnTo>
                  <a:lnTo>
                    <a:pt x="42" y="39"/>
                  </a:lnTo>
                  <a:lnTo>
                    <a:pt x="0" y="39"/>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60" name="Freeform 1070"/>
            <p:cNvSpPr>
              <a:spLocks/>
            </p:cNvSpPr>
            <p:nvPr/>
          </p:nvSpPr>
          <p:spPr bwMode="auto">
            <a:xfrm>
              <a:off x="4525" y="2494"/>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61" name="Freeform 1071"/>
            <p:cNvSpPr>
              <a:spLocks/>
            </p:cNvSpPr>
            <p:nvPr/>
          </p:nvSpPr>
          <p:spPr bwMode="auto">
            <a:xfrm>
              <a:off x="546" y="2774"/>
              <a:ext cx="35" cy="34"/>
            </a:xfrm>
            <a:custGeom>
              <a:avLst/>
              <a:gdLst>
                <a:gd name="T0" fmla="*/ 35 w 35"/>
                <a:gd name="T1" fmla="*/ 0 h 34"/>
                <a:gd name="T2" fmla="*/ 35 w 35"/>
                <a:gd name="T3" fmla="*/ 6 h 34"/>
                <a:gd name="T4" fmla="*/ 0 w 35"/>
                <a:gd name="T5" fmla="*/ 6 h 34"/>
                <a:gd name="T6" fmla="*/ 0 w 35"/>
                <a:gd name="T7" fmla="*/ 34 h 34"/>
                <a:gd name="T8" fmla="*/ 0 60000 65536"/>
                <a:gd name="T9" fmla="*/ 0 60000 65536"/>
                <a:gd name="T10" fmla="*/ 0 60000 65536"/>
                <a:gd name="T11" fmla="*/ 0 60000 65536"/>
                <a:gd name="T12" fmla="*/ 0 w 35"/>
                <a:gd name="T13" fmla="*/ 0 h 34"/>
                <a:gd name="T14" fmla="*/ 35 w 35"/>
                <a:gd name="T15" fmla="*/ 34 h 34"/>
              </a:gdLst>
              <a:ahLst/>
              <a:cxnLst>
                <a:cxn ang="T8">
                  <a:pos x="T0" y="T1"/>
                </a:cxn>
                <a:cxn ang="T9">
                  <a:pos x="T2" y="T3"/>
                </a:cxn>
                <a:cxn ang="T10">
                  <a:pos x="T4" y="T5"/>
                </a:cxn>
                <a:cxn ang="T11">
                  <a:pos x="T6" y="T7"/>
                </a:cxn>
              </a:cxnLst>
              <a:rect l="T12" t="T13" r="T14" b="T15"/>
              <a:pathLst>
                <a:path w="35" h="34">
                  <a:moveTo>
                    <a:pt x="35" y="0"/>
                  </a:moveTo>
                  <a:lnTo>
                    <a:pt x="35" y="6"/>
                  </a:lnTo>
                  <a:lnTo>
                    <a:pt x="0" y="6"/>
                  </a:lnTo>
                  <a:lnTo>
                    <a:pt x="0" y="34"/>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62" name="Freeform 1072"/>
            <p:cNvSpPr>
              <a:spLocks/>
            </p:cNvSpPr>
            <p:nvPr/>
          </p:nvSpPr>
          <p:spPr bwMode="auto">
            <a:xfrm>
              <a:off x="575" y="2765"/>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63" name="Freeform 1073"/>
            <p:cNvSpPr>
              <a:spLocks/>
            </p:cNvSpPr>
            <p:nvPr/>
          </p:nvSpPr>
          <p:spPr bwMode="auto">
            <a:xfrm>
              <a:off x="540" y="2806"/>
              <a:ext cx="12" cy="11"/>
            </a:xfrm>
            <a:custGeom>
              <a:avLst/>
              <a:gdLst>
                <a:gd name="T0" fmla="*/ 12 w 12"/>
                <a:gd name="T1" fmla="*/ 2 h 11"/>
                <a:gd name="T2" fmla="*/ 6 w 12"/>
                <a:gd name="T3" fmla="*/ 11 h 11"/>
                <a:gd name="T4" fmla="*/ 0 w 12"/>
                <a:gd name="T5" fmla="*/ 2 h 11"/>
                <a:gd name="T6" fmla="*/ 3 w 12"/>
                <a:gd name="T7" fmla="*/ 1 h 11"/>
                <a:gd name="T8" fmla="*/ 6 w 12"/>
                <a:gd name="T9" fmla="*/ 0 h 11"/>
                <a:gd name="T10" fmla="*/ 9 w 12"/>
                <a:gd name="T11" fmla="*/ 1 h 11"/>
                <a:gd name="T12" fmla="*/ 12 w 12"/>
                <a:gd name="T13" fmla="*/ 2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2"/>
                  </a:moveTo>
                  <a:lnTo>
                    <a:pt x="6" y="11"/>
                  </a:lnTo>
                  <a:lnTo>
                    <a:pt x="0" y="2"/>
                  </a:lnTo>
                  <a:lnTo>
                    <a:pt x="3" y="1"/>
                  </a:lnTo>
                  <a:lnTo>
                    <a:pt x="6" y="0"/>
                  </a:lnTo>
                  <a:lnTo>
                    <a:pt x="9" y="1"/>
                  </a:lnTo>
                  <a:lnTo>
                    <a:pt x="1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64" name="Freeform 1074"/>
            <p:cNvSpPr>
              <a:spLocks/>
            </p:cNvSpPr>
            <p:nvPr/>
          </p:nvSpPr>
          <p:spPr bwMode="auto">
            <a:xfrm>
              <a:off x="727" y="2443"/>
              <a:ext cx="112" cy="40"/>
            </a:xfrm>
            <a:custGeom>
              <a:avLst/>
              <a:gdLst>
                <a:gd name="T0" fmla="*/ 0 w 112"/>
                <a:gd name="T1" fmla="*/ 40 h 40"/>
                <a:gd name="T2" fmla="*/ 20 w 112"/>
                <a:gd name="T3" fmla="*/ 40 h 40"/>
                <a:gd name="T4" fmla="*/ 20 w 112"/>
                <a:gd name="T5" fmla="*/ 3 h 40"/>
                <a:gd name="T6" fmla="*/ 36 w 112"/>
                <a:gd name="T7" fmla="*/ 3 h 40"/>
                <a:gd name="T8" fmla="*/ 37 w 112"/>
                <a:gd name="T9" fmla="*/ 2 h 40"/>
                <a:gd name="T10" fmla="*/ 37 w 112"/>
                <a:gd name="T11" fmla="*/ 1 h 40"/>
                <a:gd name="T12" fmla="*/ 39 w 112"/>
                <a:gd name="T13" fmla="*/ 0 h 40"/>
                <a:gd name="T14" fmla="*/ 41 w 112"/>
                <a:gd name="T15" fmla="*/ 0 h 40"/>
                <a:gd name="T16" fmla="*/ 42 w 112"/>
                <a:gd name="T17" fmla="*/ 0 h 40"/>
                <a:gd name="T18" fmla="*/ 44 w 112"/>
                <a:gd name="T19" fmla="*/ 1 h 40"/>
                <a:gd name="T20" fmla="*/ 45 w 112"/>
                <a:gd name="T21" fmla="*/ 2 h 40"/>
                <a:gd name="T22" fmla="*/ 45 w 112"/>
                <a:gd name="T23" fmla="*/ 3 h 40"/>
                <a:gd name="T24" fmla="*/ 112 w 112"/>
                <a:gd name="T25" fmla="*/ 3 h 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2"/>
                <a:gd name="T40" fmla="*/ 0 h 40"/>
                <a:gd name="T41" fmla="*/ 112 w 112"/>
                <a:gd name="T42" fmla="*/ 40 h 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2" h="40">
                  <a:moveTo>
                    <a:pt x="0" y="40"/>
                  </a:moveTo>
                  <a:lnTo>
                    <a:pt x="20" y="40"/>
                  </a:lnTo>
                  <a:lnTo>
                    <a:pt x="20" y="3"/>
                  </a:lnTo>
                  <a:lnTo>
                    <a:pt x="36" y="3"/>
                  </a:lnTo>
                  <a:lnTo>
                    <a:pt x="37" y="2"/>
                  </a:lnTo>
                  <a:lnTo>
                    <a:pt x="37" y="1"/>
                  </a:lnTo>
                  <a:lnTo>
                    <a:pt x="39" y="0"/>
                  </a:lnTo>
                  <a:lnTo>
                    <a:pt x="41" y="0"/>
                  </a:lnTo>
                  <a:lnTo>
                    <a:pt x="42" y="0"/>
                  </a:lnTo>
                  <a:lnTo>
                    <a:pt x="44" y="1"/>
                  </a:lnTo>
                  <a:lnTo>
                    <a:pt x="45" y="2"/>
                  </a:lnTo>
                  <a:lnTo>
                    <a:pt x="45" y="3"/>
                  </a:lnTo>
                  <a:lnTo>
                    <a:pt x="112" y="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65" name="Freeform 1075"/>
            <p:cNvSpPr>
              <a:spLocks/>
            </p:cNvSpPr>
            <p:nvPr/>
          </p:nvSpPr>
          <p:spPr bwMode="auto">
            <a:xfrm>
              <a:off x="837" y="2442"/>
              <a:ext cx="14" cy="9"/>
            </a:xfrm>
            <a:custGeom>
              <a:avLst/>
              <a:gdLst>
                <a:gd name="T0" fmla="*/ 2 w 14"/>
                <a:gd name="T1" fmla="*/ 0 h 9"/>
                <a:gd name="T2" fmla="*/ 14 w 14"/>
                <a:gd name="T3" fmla="*/ 4 h 9"/>
                <a:gd name="T4" fmla="*/ 2 w 14"/>
                <a:gd name="T5" fmla="*/ 9 h 9"/>
                <a:gd name="T6" fmla="*/ 1 w 14"/>
                <a:gd name="T7" fmla="*/ 7 h 9"/>
                <a:gd name="T8" fmla="*/ 0 w 14"/>
                <a:gd name="T9" fmla="*/ 4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4"/>
                  </a:lnTo>
                  <a:lnTo>
                    <a:pt x="2" y="9"/>
                  </a:lnTo>
                  <a:lnTo>
                    <a:pt x="1" y="7"/>
                  </a:lnTo>
                  <a:lnTo>
                    <a:pt x="0" y="4"/>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66" name="Freeform 1076"/>
            <p:cNvSpPr>
              <a:spLocks/>
            </p:cNvSpPr>
            <p:nvPr/>
          </p:nvSpPr>
          <p:spPr bwMode="auto">
            <a:xfrm>
              <a:off x="2448" y="1927"/>
              <a:ext cx="1777" cy="268"/>
            </a:xfrm>
            <a:custGeom>
              <a:avLst/>
              <a:gdLst>
                <a:gd name="T0" fmla="*/ 1746 w 1777"/>
                <a:gd name="T1" fmla="*/ 28 h 268"/>
                <a:gd name="T2" fmla="*/ 1709 w 1777"/>
                <a:gd name="T3" fmla="*/ 28 h 268"/>
                <a:gd name="T4" fmla="*/ 1682 w 1777"/>
                <a:gd name="T5" fmla="*/ 28 h 268"/>
                <a:gd name="T6" fmla="*/ 1669 w 1777"/>
                <a:gd name="T7" fmla="*/ 28 h 268"/>
                <a:gd name="T8" fmla="*/ 1655 w 1777"/>
                <a:gd name="T9" fmla="*/ 28 h 268"/>
                <a:gd name="T10" fmla="*/ 1591 w 1777"/>
                <a:gd name="T11" fmla="*/ 28 h 268"/>
                <a:gd name="T12" fmla="*/ 1575 w 1777"/>
                <a:gd name="T13" fmla="*/ 28 h 268"/>
                <a:gd name="T14" fmla="*/ 1534 w 1777"/>
                <a:gd name="T15" fmla="*/ 28 h 268"/>
                <a:gd name="T16" fmla="*/ 1446 w 1777"/>
                <a:gd name="T17" fmla="*/ 28 h 268"/>
                <a:gd name="T18" fmla="*/ 1358 w 1777"/>
                <a:gd name="T19" fmla="*/ 28 h 268"/>
                <a:gd name="T20" fmla="*/ 1327 w 1777"/>
                <a:gd name="T21" fmla="*/ 28 h 268"/>
                <a:gd name="T22" fmla="*/ 1313 w 1777"/>
                <a:gd name="T23" fmla="*/ 24 h 268"/>
                <a:gd name="T24" fmla="*/ 1294 w 1777"/>
                <a:gd name="T25" fmla="*/ 27 h 268"/>
                <a:gd name="T26" fmla="*/ 1242 w 1777"/>
                <a:gd name="T27" fmla="*/ 27 h 268"/>
                <a:gd name="T28" fmla="*/ 1207 w 1777"/>
                <a:gd name="T29" fmla="*/ 27 h 268"/>
                <a:gd name="T30" fmla="*/ 1194 w 1777"/>
                <a:gd name="T31" fmla="*/ 27 h 268"/>
                <a:gd name="T32" fmla="*/ 1159 w 1777"/>
                <a:gd name="T33" fmla="*/ 27 h 268"/>
                <a:gd name="T34" fmla="*/ 1132 w 1777"/>
                <a:gd name="T35" fmla="*/ 27 h 268"/>
                <a:gd name="T36" fmla="*/ 1094 w 1777"/>
                <a:gd name="T37" fmla="*/ 27 h 268"/>
                <a:gd name="T38" fmla="*/ 1054 w 1777"/>
                <a:gd name="T39" fmla="*/ 27 h 268"/>
                <a:gd name="T40" fmla="*/ 990 w 1777"/>
                <a:gd name="T41" fmla="*/ 27 h 268"/>
                <a:gd name="T42" fmla="*/ 885 w 1777"/>
                <a:gd name="T43" fmla="*/ 27 h 268"/>
                <a:gd name="T44" fmla="*/ 829 w 1777"/>
                <a:gd name="T45" fmla="*/ 27 h 268"/>
                <a:gd name="T46" fmla="*/ 795 w 1777"/>
                <a:gd name="T47" fmla="*/ 27 h 268"/>
                <a:gd name="T48" fmla="*/ 785 w 1777"/>
                <a:gd name="T49" fmla="*/ 27 h 268"/>
                <a:gd name="T50" fmla="*/ 768 w 1777"/>
                <a:gd name="T51" fmla="*/ 27 h 268"/>
                <a:gd name="T52" fmla="*/ 758 w 1777"/>
                <a:gd name="T53" fmla="*/ 27 h 268"/>
                <a:gd name="T54" fmla="*/ 735 w 1777"/>
                <a:gd name="T55" fmla="*/ 29 h 268"/>
                <a:gd name="T56" fmla="*/ 717 w 1777"/>
                <a:gd name="T57" fmla="*/ 29 h 268"/>
                <a:gd name="T58" fmla="*/ 702 w 1777"/>
                <a:gd name="T59" fmla="*/ 29 h 268"/>
                <a:gd name="T60" fmla="*/ 688 w 1777"/>
                <a:gd name="T61" fmla="*/ 29 h 268"/>
                <a:gd name="T62" fmla="*/ 676 w 1777"/>
                <a:gd name="T63" fmla="*/ 29 h 268"/>
                <a:gd name="T64" fmla="*/ 657 w 1777"/>
                <a:gd name="T65" fmla="*/ 29 h 268"/>
                <a:gd name="T66" fmla="*/ 637 w 1777"/>
                <a:gd name="T67" fmla="*/ 29 h 268"/>
                <a:gd name="T68" fmla="*/ 615 w 1777"/>
                <a:gd name="T69" fmla="*/ 29 h 268"/>
                <a:gd name="T70" fmla="*/ 592 w 1777"/>
                <a:gd name="T71" fmla="*/ 29 h 268"/>
                <a:gd name="T72" fmla="*/ 556 w 1777"/>
                <a:gd name="T73" fmla="*/ 29 h 268"/>
                <a:gd name="T74" fmla="*/ 543 w 1777"/>
                <a:gd name="T75" fmla="*/ 30 h 268"/>
                <a:gd name="T76" fmla="*/ 522 w 1777"/>
                <a:gd name="T77" fmla="*/ 26 h 268"/>
                <a:gd name="T78" fmla="*/ 458 w 1777"/>
                <a:gd name="T79" fmla="*/ 27 h 268"/>
                <a:gd name="T80" fmla="*/ 393 w 1777"/>
                <a:gd name="T81" fmla="*/ 27 h 268"/>
                <a:gd name="T82" fmla="*/ 351 w 1777"/>
                <a:gd name="T83" fmla="*/ 27 h 268"/>
                <a:gd name="T84" fmla="*/ 316 w 1777"/>
                <a:gd name="T85" fmla="*/ 27 h 268"/>
                <a:gd name="T86" fmla="*/ 273 w 1777"/>
                <a:gd name="T87" fmla="*/ 27 h 268"/>
                <a:gd name="T88" fmla="*/ 248 w 1777"/>
                <a:gd name="T89" fmla="*/ 24 h 268"/>
                <a:gd name="T90" fmla="*/ 230 w 1777"/>
                <a:gd name="T91" fmla="*/ 28 h 268"/>
                <a:gd name="T92" fmla="*/ 214 w 1777"/>
                <a:gd name="T93" fmla="*/ 28 h 268"/>
                <a:gd name="T94" fmla="*/ 198 w 1777"/>
                <a:gd name="T95" fmla="*/ 27 h 268"/>
                <a:gd name="T96" fmla="*/ 184 w 1777"/>
                <a:gd name="T97" fmla="*/ 30 h 268"/>
                <a:gd name="T98" fmla="*/ 169 w 1777"/>
                <a:gd name="T99" fmla="*/ 27 h 268"/>
                <a:gd name="T100" fmla="*/ 153 w 1777"/>
                <a:gd name="T101" fmla="*/ 28 h 268"/>
                <a:gd name="T102" fmla="*/ 135 w 1777"/>
                <a:gd name="T103" fmla="*/ 28 h 268"/>
                <a:gd name="T104" fmla="*/ 81 w 1777"/>
                <a:gd name="T105" fmla="*/ 4 h 268"/>
                <a:gd name="T106" fmla="*/ 61 w 1777"/>
                <a:gd name="T107" fmla="*/ 1 h 268"/>
                <a:gd name="T108" fmla="*/ 44 w 1777"/>
                <a:gd name="T109" fmla="*/ 7 h 268"/>
                <a:gd name="T110" fmla="*/ 33 w 1777"/>
                <a:gd name="T111" fmla="*/ 7 h 268"/>
                <a:gd name="T112" fmla="*/ 22 w 1777"/>
                <a:gd name="T113" fmla="*/ 7 h 268"/>
                <a:gd name="T114" fmla="*/ 9 w 1777"/>
                <a:gd name="T115" fmla="*/ 6 h 26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777"/>
                <a:gd name="T175" fmla="*/ 0 h 268"/>
                <a:gd name="T176" fmla="*/ 1777 w 1777"/>
                <a:gd name="T177" fmla="*/ 268 h 26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777" h="268">
                  <a:moveTo>
                    <a:pt x="1777" y="268"/>
                  </a:moveTo>
                  <a:lnTo>
                    <a:pt x="1777" y="30"/>
                  </a:lnTo>
                  <a:lnTo>
                    <a:pt x="1754" y="30"/>
                  </a:lnTo>
                  <a:lnTo>
                    <a:pt x="1754" y="29"/>
                  </a:lnTo>
                  <a:lnTo>
                    <a:pt x="1753" y="28"/>
                  </a:lnTo>
                  <a:lnTo>
                    <a:pt x="1751" y="27"/>
                  </a:lnTo>
                  <a:lnTo>
                    <a:pt x="1749" y="27"/>
                  </a:lnTo>
                  <a:lnTo>
                    <a:pt x="1748" y="27"/>
                  </a:lnTo>
                  <a:lnTo>
                    <a:pt x="1746" y="28"/>
                  </a:lnTo>
                  <a:lnTo>
                    <a:pt x="1745" y="29"/>
                  </a:lnTo>
                  <a:lnTo>
                    <a:pt x="1745" y="30"/>
                  </a:lnTo>
                  <a:lnTo>
                    <a:pt x="1717" y="30"/>
                  </a:lnTo>
                  <a:lnTo>
                    <a:pt x="1716" y="29"/>
                  </a:lnTo>
                  <a:lnTo>
                    <a:pt x="1715" y="28"/>
                  </a:lnTo>
                  <a:lnTo>
                    <a:pt x="1714" y="27"/>
                  </a:lnTo>
                  <a:lnTo>
                    <a:pt x="1712" y="27"/>
                  </a:lnTo>
                  <a:lnTo>
                    <a:pt x="1711" y="27"/>
                  </a:lnTo>
                  <a:lnTo>
                    <a:pt x="1709" y="28"/>
                  </a:lnTo>
                  <a:lnTo>
                    <a:pt x="1708" y="29"/>
                  </a:lnTo>
                  <a:lnTo>
                    <a:pt x="1708" y="30"/>
                  </a:lnTo>
                  <a:lnTo>
                    <a:pt x="1690" y="30"/>
                  </a:lnTo>
                  <a:lnTo>
                    <a:pt x="1690" y="29"/>
                  </a:lnTo>
                  <a:lnTo>
                    <a:pt x="1688" y="28"/>
                  </a:lnTo>
                  <a:lnTo>
                    <a:pt x="1687" y="27"/>
                  </a:lnTo>
                  <a:lnTo>
                    <a:pt x="1685" y="27"/>
                  </a:lnTo>
                  <a:lnTo>
                    <a:pt x="1684" y="27"/>
                  </a:lnTo>
                  <a:lnTo>
                    <a:pt x="1682" y="28"/>
                  </a:lnTo>
                  <a:lnTo>
                    <a:pt x="1681" y="29"/>
                  </a:lnTo>
                  <a:lnTo>
                    <a:pt x="1681" y="30"/>
                  </a:lnTo>
                  <a:lnTo>
                    <a:pt x="1676" y="30"/>
                  </a:lnTo>
                  <a:lnTo>
                    <a:pt x="1676" y="29"/>
                  </a:lnTo>
                  <a:lnTo>
                    <a:pt x="1675" y="28"/>
                  </a:lnTo>
                  <a:lnTo>
                    <a:pt x="1673" y="27"/>
                  </a:lnTo>
                  <a:lnTo>
                    <a:pt x="1672" y="27"/>
                  </a:lnTo>
                  <a:lnTo>
                    <a:pt x="1670" y="27"/>
                  </a:lnTo>
                  <a:lnTo>
                    <a:pt x="1669" y="28"/>
                  </a:lnTo>
                  <a:lnTo>
                    <a:pt x="1668" y="29"/>
                  </a:lnTo>
                  <a:lnTo>
                    <a:pt x="1667" y="30"/>
                  </a:lnTo>
                  <a:lnTo>
                    <a:pt x="1663" y="30"/>
                  </a:lnTo>
                  <a:lnTo>
                    <a:pt x="1662" y="29"/>
                  </a:lnTo>
                  <a:lnTo>
                    <a:pt x="1661" y="28"/>
                  </a:lnTo>
                  <a:lnTo>
                    <a:pt x="1660" y="27"/>
                  </a:lnTo>
                  <a:lnTo>
                    <a:pt x="1658" y="27"/>
                  </a:lnTo>
                  <a:lnTo>
                    <a:pt x="1657" y="27"/>
                  </a:lnTo>
                  <a:lnTo>
                    <a:pt x="1655" y="28"/>
                  </a:lnTo>
                  <a:lnTo>
                    <a:pt x="1654" y="29"/>
                  </a:lnTo>
                  <a:lnTo>
                    <a:pt x="1654" y="30"/>
                  </a:lnTo>
                  <a:lnTo>
                    <a:pt x="1599" y="30"/>
                  </a:lnTo>
                  <a:lnTo>
                    <a:pt x="1598" y="29"/>
                  </a:lnTo>
                  <a:lnTo>
                    <a:pt x="1597" y="28"/>
                  </a:lnTo>
                  <a:lnTo>
                    <a:pt x="1596" y="27"/>
                  </a:lnTo>
                  <a:lnTo>
                    <a:pt x="1594" y="27"/>
                  </a:lnTo>
                  <a:lnTo>
                    <a:pt x="1592" y="27"/>
                  </a:lnTo>
                  <a:lnTo>
                    <a:pt x="1591" y="28"/>
                  </a:lnTo>
                  <a:lnTo>
                    <a:pt x="1590" y="29"/>
                  </a:lnTo>
                  <a:lnTo>
                    <a:pt x="1590" y="30"/>
                  </a:lnTo>
                  <a:lnTo>
                    <a:pt x="1583" y="30"/>
                  </a:lnTo>
                  <a:lnTo>
                    <a:pt x="1582" y="29"/>
                  </a:lnTo>
                  <a:lnTo>
                    <a:pt x="1581" y="28"/>
                  </a:lnTo>
                  <a:lnTo>
                    <a:pt x="1580" y="27"/>
                  </a:lnTo>
                  <a:lnTo>
                    <a:pt x="1578" y="27"/>
                  </a:lnTo>
                  <a:lnTo>
                    <a:pt x="1576" y="27"/>
                  </a:lnTo>
                  <a:lnTo>
                    <a:pt x="1575" y="28"/>
                  </a:lnTo>
                  <a:lnTo>
                    <a:pt x="1574" y="29"/>
                  </a:lnTo>
                  <a:lnTo>
                    <a:pt x="1574" y="30"/>
                  </a:lnTo>
                  <a:lnTo>
                    <a:pt x="1541" y="30"/>
                  </a:lnTo>
                  <a:lnTo>
                    <a:pt x="1541" y="29"/>
                  </a:lnTo>
                  <a:lnTo>
                    <a:pt x="1540" y="28"/>
                  </a:lnTo>
                  <a:lnTo>
                    <a:pt x="1538" y="27"/>
                  </a:lnTo>
                  <a:lnTo>
                    <a:pt x="1537" y="27"/>
                  </a:lnTo>
                  <a:lnTo>
                    <a:pt x="1535" y="27"/>
                  </a:lnTo>
                  <a:lnTo>
                    <a:pt x="1534" y="28"/>
                  </a:lnTo>
                  <a:lnTo>
                    <a:pt x="1532" y="29"/>
                  </a:lnTo>
                  <a:lnTo>
                    <a:pt x="1532" y="30"/>
                  </a:lnTo>
                  <a:lnTo>
                    <a:pt x="1453" y="30"/>
                  </a:lnTo>
                  <a:lnTo>
                    <a:pt x="1453" y="29"/>
                  </a:lnTo>
                  <a:lnTo>
                    <a:pt x="1452" y="28"/>
                  </a:lnTo>
                  <a:lnTo>
                    <a:pt x="1450" y="27"/>
                  </a:lnTo>
                  <a:lnTo>
                    <a:pt x="1449" y="27"/>
                  </a:lnTo>
                  <a:lnTo>
                    <a:pt x="1447" y="27"/>
                  </a:lnTo>
                  <a:lnTo>
                    <a:pt x="1446" y="28"/>
                  </a:lnTo>
                  <a:lnTo>
                    <a:pt x="1445" y="29"/>
                  </a:lnTo>
                  <a:lnTo>
                    <a:pt x="1444" y="30"/>
                  </a:lnTo>
                  <a:lnTo>
                    <a:pt x="1365" y="30"/>
                  </a:lnTo>
                  <a:lnTo>
                    <a:pt x="1365" y="29"/>
                  </a:lnTo>
                  <a:lnTo>
                    <a:pt x="1364" y="28"/>
                  </a:lnTo>
                  <a:lnTo>
                    <a:pt x="1363" y="27"/>
                  </a:lnTo>
                  <a:lnTo>
                    <a:pt x="1361" y="27"/>
                  </a:lnTo>
                  <a:lnTo>
                    <a:pt x="1359" y="27"/>
                  </a:lnTo>
                  <a:lnTo>
                    <a:pt x="1358" y="28"/>
                  </a:lnTo>
                  <a:lnTo>
                    <a:pt x="1357" y="29"/>
                  </a:lnTo>
                  <a:lnTo>
                    <a:pt x="1356" y="30"/>
                  </a:lnTo>
                  <a:lnTo>
                    <a:pt x="1335" y="30"/>
                  </a:lnTo>
                  <a:lnTo>
                    <a:pt x="1335" y="29"/>
                  </a:lnTo>
                  <a:lnTo>
                    <a:pt x="1334" y="28"/>
                  </a:lnTo>
                  <a:lnTo>
                    <a:pt x="1332" y="27"/>
                  </a:lnTo>
                  <a:lnTo>
                    <a:pt x="1331" y="27"/>
                  </a:lnTo>
                  <a:lnTo>
                    <a:pt x="1329" y="27"/>
                  </a:lnTo>
                  <a:lnTo>
                    <a:pt x="1327" y="28"/>
                  </a:lnTo>
                  <a:lnTo>
                    <a:pt x="1327" y="29"/>
                  </a:lnTo>
                  <a:lnTo>
                    <a:pt x="1326" y="30"/>
                  </a:lnTo>
                  <a:lnTo>
                    <a:pt x="1323" y="30"/>
                  </a:lnTo>
                  <a:lnTo>
                    <a:pt x="1322" y="29"/>
                  </a:lnTo>
                  <a:lnTo>
                    <a:pt x="1322" y="27"/>
                  </a:lnTo>
                  <a:lnTo>
                    <a:pt x="1320" y="26"/>
                  </a:lnTo>
                  <a:lnTo>
                    <a:pt x="1318" y="24"/>
                  </a:lnTo>
                  <a:lnTo>
                    <a:pt x="1316" y="24"/>
                  </a:lnTo>
                  <a:lnTo>
                    <a:pt x="1313" y="24"/>
                  </a:lnTo>
                  <a:lnTo>
                    <a:pt x="1311" y="24"/>
                  </a:lnTo>
                  <a:lnTo>
                    <a:pt x="1309" y="26"/>
                  </a:lnTo>
                  <a:lnTo>
                    <a:pt x="1307" y="27"/>
                  </a:lnTo>
                  <a:lnTo>
                    <a:pt x="1306" y="29"/>
                  </a:lnTo>
                  <a:lnTo>
                    <a:pt x="1306" y="30"/>
                  </a:lnTo>
                  <a:lnTo>
                    <a:pt x="1297" y="30"/>
                  </a:lnTo>
                  <a:lnTo>
                    <a:pt x="1296" y="29"/>
                  </a:lnTo>
                  <a:lnTo>
                    <a:pt x="1296" y="28"/>
                  </a:lnTo>
                  <a:lnTo>
                    <a:pt x="1294" y="27"/>
                  </a:lnTo>
                  <a:lnTo>
                    <a:pt x="1292" y="27"/>
                  </a:lnTo>
                  <a:lnTo>
                    <a:pt x="1291" y="27"/>
                  </a:lnTo>
                  <a:lnTo>
                    <a:pt x="1289" y="28"/>
                  </a:lnTo>
                  <a:lnTo>
                    <a:pt x="1288" y="29"/>
                  </a:lnTo>
                  <a:lnTo>
                    <a:pt x="1288" y="30"/>
                  </a:lnTo>
                  <a:lnTo>
                    <a:pt x="1245" y="30"/>
                  </a:lnTo>
                  <a:lnTo>
                    <a:pt x="1245" y="29"/>
                  </a:lnTo>
                  <a:lnTo>
                    <a:pt x="1244" y="28"/>
                  </a:lnTo>
                  <a:lnTo>
                    <a:pt x="1242" y="27"/>
                  </a:lnTo>
                  <a:lnTo>
                    <a:pt x="1241" y="27"/>
                  </a:lnTo>
                  <a:lnTo>
                    <a:pt x="1239" y="27"/>
                  </a:lnTo>
                  <a:lnTo>
                    <a:pt x="1237" y="28"/>
                  </a:lnTo>
                  <a:lnTo>
                    <a:pt x="1237" y="29"/>
                  </a:lnTo>
                  <a:lnTo>
                    <a:pt x="1236" y="30"/>
                  </a:lnTo>
                  <a:lnTo>
                    <a:pt x="1210" y="30"/>
                  </a:lnTo>
                  <a:lnTo>
                    <a:pt x="1210" y="29"/>
                  </a:lnTo>
                  <a:lnTo>
                    <a:pt x="1209" y="28"/>
                  </a:lnTo>
                  <a:lnTo>
                    <a:pt x="1207" y="27"/>
                  </a:lnTo>
                  <a:lnTo>
                    <a:pt x="1206" y="27"/>
                  </a:lnTo>
                  <a:lnTo>
                    <a:pt x="1204" y="27"/>
                  </a:lnTo>
                  <a:lnTo>
                    <a:pt x="1202" y="28"/>
                  </a:lnTo>
                  <a:lnTo>
                    <a:pt x="1202" y="29"/>
                  </a:lnTo>
                  <a:lnTo>
                    <a:pt x="1201" y="30"/>
                  </a:lnTo>
                  <a:lnTo>
                    <a:pt x="1197" y="30"/>
                  </a:lnTo>
                  <a:lnTo>
                    <a:pt x="1196" y="29"/>
                  </a:lnTo>
                  <a:lnTo>
                    <a:pt x="1195" y="28"/>
                  </a:lnTo>
                  <a:lnTo>
                    <a:pt x="1194" y="27"/>
                  </a:lnTo>
                  <a:lnTo>
                    <a:pt x="1192" y="27"/>
                  </a:lnTo>
                  <a:lnTo>
                    <a:pt x="1190" y="27"/>
                  </a:lnTo>
                  <a:lnTo>
                    <a:pt x="1189" y="28"/>
                  </a:lnTo>
                  <a:lnTo>
                    <a:pt x="1188" y="29"/>
                  </a:lnTo>
                  <a:lnTo>
                    <a:pt x="1188" y="30"/>
                  </a:lnTo>
                  <a:lnTo>
                    <a:pt x="1162" y="30"/>
                  </a:lnTo>
                  <a:lnTo>
                    <a:pt x="1162" y="29"/>
                  </a:lnTo>
                  <a:lnTo>
                    <a:pt x="1161" y="28"/>
                  </a:lnTo>
                  <a:lnTo>
                    <a:pt x="1159" y="27"/>
                  </a:lnTo>
                  <a:lnTo>
                    <a:pt x="1157" y="27"/>
                  </a:lnTo>
                  <a:lnTo>
                    <a:pt x="1156" y="27"/>
                  </a:lnTo>
                  <a:lnTo>
                    <a:pt x="1154" y="28"/>
                  </a:lnTo>
                  <a:lnTo>
                    <a:pt x="1153" y="29"/>
                  </a:lnTo>
                  <a:lnTo>
                    <a:pt x="1153" y="30"/>
                  </a:lnTo>
                  <a:lnTo>
                    <a:pt x="1135" y="30"/>
                  </a:lnTo>
                  <a:lnTo>
                    <a:pt x="1134" y="29"/>
                  </a:lnTo>
                  <a:lnTo>
                    <a:pt x="1133" y="28"/>
                  </a:lnTo>
                  <a:lnTo>
                    <a:pt x="1132" y="27"/>
                  </a:lnTo>
                  <a:lnTo>
                    <a:pt x="1130" y="27"/>
                  </a:lnTo>
                  <a:lnTo>
                    <a:pt x="1128" y="27"/>
                  </a:lnTo>
                  <a:lnTo>
                    <a:pt x="1127" y="28"/>
                  </a:lnTo>
                  <a:lnTo>
                    <a:pt x="1126" y="29"/>
                  </a:lnTo>
                  <a:lnTo>
                    <a:pt x="1126" y="30"/>
                  </a:lnTo>
                  <a:lnTo>
                    <a:pt x="1097" y="30"/>
                  </a:lnTo>
                  <a:lnTo>
                    <a:pt x="1097" y="29"/>
                  </a:lnTo>
                  <a:lnTo>
                    <a:pt x="1096" y="28"/>
                  </a:lnTo>
                  <a:lnTo>
                    <a:pt x="1094" y="27"/>
                  </a:lnTo>
                  <a:lnTo>
                    <a:pt x="1092" y="27"/>
                  </a:lnTo>
                  <a:lnTo>
                    <a:pt x="1091" y="27"/>
                  </a:lnTo>
                  <a:lnTo>
                    <a:pt x="1089" y="28"/>
                  </a:lnTo>
                  <a:lnTo>
                    <a:pt x="1088" y="29"/>
                  </a:lnTo>
                  <a:lnTo>
                    <a:pt x="1088" y="30"/>
                  </a:lnTo>
                  <a:lnTo>
                    <a:pt x="1056" y="30"/>
                  </a:lnTo>
                  <a:lnTo>
                    <a:pt x="1056" y="29"/>
                  </a:lnTo>
                  <a:lnTo>
                    <a:pt x="1055" y="28"/>
                  </a:lnTo>
                  <a:lnTo>
                    <a:pt x="1054" y="27"/>
                  </a:lnTo>
                  <a:lnTo>
                    <a:pt x="1052" y="27"/>
                  </a:lnTo>
                  <a:lnTo>
                    <a:pt x="1050" y="27"/>
                  </a:lnTo>
                  <a:lnTo>
                    <a:pt x="1049" y="28"/>
                  </a:lnTo>
                  <a:lnTo>
                    <a:pt x="1048" y="29"/>
                  </a:lnTo>
                  <a:lnTo>
                    <a:pt x="1048" y="30"/>
                  </a:lnTo>
                  <a:lnTo>
                    <a:pt x="993" y="30"/>
                  </a:lnTo>
                  <a:lnTo>
                    <a:pt x="993" y="29"/>
                  </a:lnTo>
                  <a:lnTo>
                    <a:pt x="992" y="28"/>
                  </a:lnTo>
                  <a:lnTo>
                    <a:pt x="990" y="27"/>
                  </a:lnTo>
                  <a:lnTo>
                    <a:pt x="989" y="27"/>
                  </a:lnTo>
                  <a:lnTo>
                    <a:pt x="987" y="27"/>
                  </a:lnTo>
                  <a:lnTo>
                    <a:pt x="986" y="28"/>
                  </a:lnTo>
                  <a:lnTo>
                    <a:pt x="985" y="29"/>
                  </a:lnTo>
                  <a:lnTo>
                    <a:pt x="984" y="30"/>
                  </a:lnTo>
                  <a:lnTo>
                    <a:pt x="888" y="30"/>
                  </a:lnTo>
                  <a:lnTo>
                    <a:pt x="887" y="29"/>
                  </a:lnTo>
                  <a:lnTo>
                    <a:pt x="886" y="28"/>
                  </a:lnTo>
                  <a:lnTo>
                    <a:pt x="885" y="27"/>
                  </a:lnTo>
                  <a:lnTo>
                    <a:pt x="883" y="27"/>
                  </a:lnTo>
                  <a:lnTo>
                    <a:pt x="882" y="27"/>
                  </a:lnTo>
                  <a:lnTo>
                    <a:pt x="880" y="28"/>
                  </a:lnTo>
                  <a:lnTo>
                    <a:pt x="879" y="29"/>
                  </a:lnTo>
                  <a:lnTo>
                    <a:pt x="879" y="30"/>
                  </a:lnTo>
                  <a:lnTo>
                    <a:pt x="832" y="30"/>
                  </a:lnTo>
                  <a:lnTo>
                    <a:pt x="832" y="29"/>
                  </a:lnTo>
                  <a:lnTo>
                    <a:pt x="831" y="28"/>
                  </a:lnTo>
                  <a:lnTo>
                    <a:pt x="829" y="27"/>
                  </a:lnTo>
                  <a:lnTo>
                    <a:pt x="827" y="27"/>
                  </a:lnTo>
                  <a:lnTo>
                    <a:pt x="826" y="27"/>
                  </a:lnTo>
                  <a:lnTo>
                    <a:pt x="824" y="28"/>
                  </a:lnTo>
                  <a:lnTo>
                    <a:pt x="823" y="29"/>
                  </a:lnTo>
                  <a:lnTo>
                    <a:pt x="823" y="30"/>
                  </a:lnTo>
                  <a:lnTo>
                    <a:pt x="798" y="30"/>
                  </a:lnTo>
                  <a:lnTo>
                    <a:pt x="798" y="29"/>
                  </a:lnTo>
                  <a:lnTo>
                    <a:pt x="797" y="28"/>
                  </a:lnTo>
                  <a:lnTo>
                    <a:pt x="795" y="27"/>
                  </a:lnTo>
                  <a:lnTo>
                    <a:pt x="794" y="27"/>
                  </a:lnTo>
                  <a:lnTo>
                    <a:pt x="792" y="27"/>
                  </a:lnTo>
                  <a:lnTo>
                    <a:pt x="791" y="28"/>
                  </a:lnTo>
                  <a:lnTo>
                    <a:pt x="789" y="29"/>
                  </a:lnTo>
                  <a:lnTo>
                    <a:pt x="789" y="30"/>
                  </a:lnTo>
                  <a:lnTo>
                    <a:pt x="788" y="30"/>
                  </a:lnTo>
                  <a:lnTo>
                    <a:pt x="788" y="29"/>
                  </a:lnTo>
                  <a:lnTo>
                    <a:pt x="787" y="28"/>
                  </a:lnTo>
                  <a:lnTo>
                    <a:pt x="785" y="27"/>
                  </a:lnTo>
                  <a:lnTo>
                    <a:pt x="784" y="27"/>
                  </a:lnTo>
                  <a:lnTo>
                    <a:pt x="782" y="27"/>
                  </a:lnTo>
                  <a:lnTo>
                    <a:pt x="780" y="28"/>
                  </a:lnTo>
                  <a:lnTo>
                    <a:pt x="779" y="29"/>
                  </a:lnTo>
                  <a:lnTo>
                    <a:pt x="779" y="30"/>
                  </a:lnTo>
                  <a:lnTo>
                    <a:pt x="771" y="30"/>
                  </a:lnTo>
                  <a:lnTo>
                    <a:pt x="771" y="29"/>
                  </a:lnTo>
                  <a:lnTo>
                    <a:pt x="769" y="28"/>
                  </a:lnTo>
                  <a:lnTo>
                    <a:pt x="768" y="27"/>
                  </a:lnTo>
                  <a:lnTo>
                    <a:pt x="766" y="27"/>
                  </a:lnTo>
                  <a:lnTo>
                    <a:pt x="765" y="27"/>
                  </a:lnTo>
                  <a:lnTo>
                    <a:pt x="763" y="28"/>
                  </a:lnTo>
                  <a:lnTo>
                    <a:pt x="762" y="29"/>
                  </a:lnTo>
                  <a:lnTo>
                    <a:pt x="762" y="30"/>
                  </a:lnTo>
                  <a:lnTo>
                    <a:pt x="761" y="30"/>
                  </a:lnTo>
                  <a:lnTo>
                    <a:pt x="760" y="29"/>
                  </a:lnTo>
                  <a:lnTo>
                    <a:pt x="760" y="28"/>
                  </a:lnTo>
                  <a:lnTo>
                    <a:pt x="758" y="27"/>
                  </a:lnTo>
                  <a:lnTo>
                    <a:pt x="757" y="26"/>
                  </a:lnTo>
                  <a:lnTo>
                    <a:pt x="755" y="26"/>
                  </a:lnTo>
                  <a:lnTo>
                    <a:pt x="753" y="26"/>
                  </a:lnTo>
                  <a:lnTo>
                    <a:pt x="751" y="27"/>
                  </a:lnTo>
                  <a:lnTo>
                    <a:pt x="750" y="28"/>
                  </a:lnTo>
                  <a:lnTo>
                    <a:pt x="749" y="29"/>
                  </a:lnTo>
                  <a:lnTo>
                    <a:pt x="749" y="30"/>
                  </a:lnTo>
                  <a:lnTo>
                    <a:pt x="735" y="30"/>
                  </a:lnTo>
                  <a:lnTo>
                    <a:pt x="735" y="29"/>
                  </a:lnTo>
                  <a:lnTo>
                    <a:pt x="734" y="28"/>
                  </a:lnTo>
                  <a:lnTo>
                    <a:pt x="732" y="27"/>
                  </a:lnTo>
                  <a:lnTo>
                    <a:pt x="731" y="27"/>
                  </a:lnTo>
                  <a:lnTo>
                    <a:pt x="729" y="27"/>
                  </a:lnTo>
                  <a:lnTo>
                    <a:pt x="728" y="28"/>
                  </a:lnTo>
                  <a:lnTo>
                    <a:pt x="726" y="29"/>
                  </a:lnTo>
                  <a:lnTo>
                    <a:pt x="726" y="30"/>
                  </a:lnTo>
                  <a:lnTo>
                    <a:pt x="717" y="30"/>
                  </a:lnTo>
                  <a:lnTo>
                    <a:pt x="717" y="29"/>
                  </a:lnTo>
                  <a:lnTo>
                    <a:pt x="716" y="28"/>
                  </a:lnTo>
                  <a:lnTo>
                    <a:pt x="714" y="27"/>
                  </a:lnTo>
                  <a:lnTo>
                    <a:pt x="713" y="27"/>
                  </a:lnTo>
                  <a:lnTo>
                    <a:pt x="711" y="27"/>
                  </a:lnTo>
                  <a:lnTo>
                    <a:pt x="709" y="28"/>
                  </a:lnTo>
                  <a:lnTo>
                    <a:pt x="708" y="29"/>
                  </a:lnTo>
                  <a:lnTo>
                    <a:pt x="708" y="30"/>
                  </a:lnTo>
                  <a:lnTo>
                    <a:pt x="702" y="30"/>
                  </a:lnTo>
                  <a:lnTo>
                    <a:pt x="702" y="29"/>
                  </a:lnTo>
                  <a:lnTo>
                    <a:pt x="700" y="28"/>
                  </a:lnTo>
                  <a:lnTo>
                    <a:pt x="699" y="27"/>
                  </a:lnTo>
                  <a:lnTo>
                    <a:pt x="697" y="27"/>
                  </a:lnTo>
                  <a:lnTo>
                    <a:pt x="696" y="27"/>
                  </a:lnTo>
                  <a:lnTo>
                    <a:pt x="694" y="28"/>
                  </a:lnTo>
                  <a:lnTo>
                    <a:pt x="693" y="29"/>
                  </a:lnTo>
                  <a:lnTo>
                    <a:pt x="693" y="30"/>
                  </a:lnTo>
                  <a:lnTo>
                    <a:pt x="688" y="30"/>
                  </a:lnTo>
                  <a:lnTo>
                    <a:pt x="688" y="29"/>
                  </a:lnTo>
                  <a:lnTo>
                    <a:pt x="687" y="28"/>
                  </a:lnTo>
                  <a:lnTo>
                    <a:pt x="686" y="27"/>
                  </a:lnTo>
                  <a:lnTo>
                    <a:pt x="684" y="27"/>
                  </a:lnTo>
                  <a:lnTo>
                    <a:pt x="682" y="27"/>
                  </a:lnTo>
                  <a:lnTo>
                    <a:pt x="681" y="28"/>
                  </a:lnTo>
                  <a:lnTo>
                    <a:pt x="680" y="29"/>
                  </a:lnTo>
                  <a:lnTo>
                    <a:pt x="679" y="30"/>
                  </a:lnTo>
                  <a:lnTo>
                    <a:pt x="677" y="30"/>
                  </a:lnTo>
                  <a:lnTo>
                    <a:pt x="676" y="29"/>
                  </a:lnTo>
                  <a:lnTo>
                    <a:pt x="675" y="28"/>
                  </a:lnTo>
                  <a:lnTo>
                    <a:pt x="674" y="27"/>
                  </a:lnTo>
                  <a:lnTo>
                    <a:pt x="672" y="27"/>
                  </a:lnTo>
                  <a:lnTo>
                    <a:pt x="670" y="27"/>
                  </a:lnTo>
                  <a:lnTo>
                    <a:pt x="669" y="28"/>
                  </a:lnTo>
                  <a:lnTo>
                    <a:pt x="668" y="29"/>
                  </a:lnTo>
                  <a:lnTo>
                    <a:pt x="668" y="30"/>
                  </a:lnTo>
                  <a:lnTo>
                    <a:pt x="657" y="30"/>
                  </a:lnTo>
                  <a:lnTo>
                    <a:pt x="657" y="29"/>
                  </a:lnTo>
                  <a:lnTo>
                    <a:pt x="656" y="28"/>
                  </a:lnTo>
                  <a:lnTo>
                    <a:pt x="654" y="27"/>
                  </a:lnTo>
                  <a:lnTo>
                    <a:pt x="653" y="27"/>
                  </a:lnTo>
                  <a:lnTo>
                    <a:pt x="651" y="27"/>
                  </a:lnTo>
                  <a:lnTo>
                    <a:pt x="650" y="28"/>
                  </a:lnTo>
                  <a:lnTo>
                    <a:pt x="648" y="29"/>
                  </a:lnTo>
                  <a:lnTo>
                    <a:pt x="648" y="30"/>
                  </a:lnTo>
                  <a:lnTo>
                    <a:pt x="637" y="30"/>
                  </a:lnTo>
                  <a:lnTo>
                    <a:pt x="637" y="29"/>
                  </a:lnTo>
                  <a:lnTo>
                    <a:pt x="636" y="28"/>
                  </a:lnTo>
                  <a:lnTo>
                    <a:pt x="635" y="27"/>
                  </a:lnTo>
                  <a:lnTo>
                    <a:pt x="633" y="27"/>
                  </a:lnTo>
                  <a:lnTo>
                    <a:pt x="631" y="27"/>
                  </a:lnTo>
                  <a:lnTo>
                    <a:pt x="630" y="28"/>
                  </a:lnTo>
                  <a:lnTo>
                    <a:pt x="629" y="29"/>
                  </a:lnTo>
                  <a:lnTo>
                    <a:pt x="628" y="30"/>
                  </a:lnTo>
                  <a:lnTo>
                    <a:pt x="616" y="30"/>
                  </a:lnTo>
                  <a:lnTo>
                    <a:pt x="615" y="29"/>
                  </a:lnTo>
                  <a:lnTo>
                    <a:pt x="614" y="28"/>
                  </a:lnTo>
                  <a:lnTo>
                    <a:pt x="613" y="27"/>
                  </a:lnTo>
                  <a:lnTo>
                    <a:pt x="611" y="27"/>
                  </a:lnTo>
                  <a:lnTo>
                    <a:pt x="610" y="27"/>
                  </a:lnTo>
                  <a:lnTo>
                    <a:pt x="608" y="28"/>
                  </a:lnTo>
                  <a:lnTo>
                    <a:pt x="607" y="29"/>
                  </a:lnTo>
                  <a:lnTo>
                    <a:pt x="607" y="30"/>
                  </a:lnTo>
                  <a:lnTo>
                    <a:pt x="592" y="30"/>
                  </a:lnTo>
                  <a:lnTo>
                    <a:pt x="592" y="29"/>
                  </a:lnTo>
                  <a:lnTo>
                    <a:pt x="591" y="28"/>
                  </a:lnTo>
                  <a:lnTo>
                    <a:pt x="589" y="27"/>
                  </a:lnTo>
                  <a:lnTo>
                    <a:pt x="588" y="27"/>
                  </a:lnTo>
                  <a:lnTo>
                    <a:pt x="586" y="27"/>
                  </a:lnTo>
                  <a:lnTo>
                    <a:pt x="584" y="28"/>
                  </a:lnTo>
                  <a:lnTo>
                    <a:pt x="584" y="29"/>
                  </a:lnTo>
                  <a:lnTo>
                    <a:pt x="583" y="30"/>
                  </a:lnTo>
                  <a:lnTo>
                    <a:pt x="556" y="30"/>
                  </a:lnTo>
                  <a:lnTo>
                    <a:pt x="556" y="29"/>
                  </a:lnTo>
                  <a:lnTo>
                    <a:pt x="555" y="27"/>
                  </a:lnTo>
                  <a:lnTo>
                    <a:pt x="553" y="26"/>
                  </a:lnTo>
                  <a:lnTo>
                    <a:pt x="552" y="26"/>
                  </a:lnTo>
                  <a:lnTo>
                    <a:pt x="549" y="25"/>
                  </a:lnTo>
                  <a:lnTo>
                    <a:pt x="547" y="26"/>
                  </a:lnTo>
                  <a:lnTo>
                    <a:pt x="545" y="26"/>
                  </a:lnTo>
                  <a:lnTo>
                    <a:pt x="544" y="27"/>
                  </a:lnTo>
                  <a:lnTo>
                    <a:pt x="543" y="29"/>
                  </a:lnTo>
                  <a:lnTo>
                    <a:pt x="543" y="30"/>
                  </a:lnTo>
                  <a:lnTo>
                    <a:pt x="535" y="30"/>
                  </a:lnTo>
                  <a:lnTo>
                    <a:pt x="534" y="29"/>
                  </a:lnTo>
                  <a:lnTo>
                    <a:pt x="534" y="27"/>
                  </a:lnTo>
                  <a:lnTo>
                    <a:pt x="532" y="26"/>
                  </a:lnTo>
                  <a:lnTo>
                    <a:pt x="530" y="25"/>
                  </a:lnTo>
                  <a:lnTo>
                    <a:pt x="528" y="24"/>
                  </a:lnTo>
                  <a:lnTo>
                    <a:pt x="526" y="24"/>
                  </a:lnTo>
                  <a:lnTo>
                    <a:pt x="524" y="25"/>
                  </a:lnTo>
                  <a:lnTo>
                    <a:pt x="522" y="26"/>
                  </a:lnTo>
                  <a:lnTo>
                    <a:pt x="520" y="27"/>
                  </a:lnTo>
                  <a:lnTo>
                    <a:pt x="519" y="29"/>
                  </a:lnTo>
                  <a:lnTo>
                    <a:pt x="519" y="30"/>
                  </a:lnTo>
                  <a:lnTo>
                    <a:pt x="464" y="30"/>
                  </a:lnTo>
                  <a:lnTo>
                    <a:pt x="463" y="29"/>
                  </a:lnTo>
                  <a:lnTo>
                    <a:pt x="463" y="28"/>
                  </a:lnTo>
                  <a:lnTo>
                    <a:pt x="461" y="27"/>
                  </a:lnTo>
                  <a:lnTo>
                    <a:pt x="459" y="27"/>
                  </a:lnTo>
                  <a:lnTo>
                    <a:pt x="458" y="27"/>
                  </a:lnTo>
                  <a:lnTo>
                    <a:pt x="456" y="28"/>
                  </a:lnTo>
                  <a:lnTo>
                    <a:pt x="455" y="29"/>
                  </a:lnTo>
                  <a:lnTo>
                    <a:pt x="455" y="30"/>
                  </a:lnTo>
                  <a:lnTo>
                    <a:pt x="400" y="30"/>
                  </a:lnTo>
                  <a:lnTo>
                    <a:pt x="399" y="29"/>
                  </a:lnTo>
                  <a:lnTo>
                    <a:pt x="398" y="28"/>
                  </a:lnTo>
                  <a:lnTo>
                    <a:pt x="397" y="27"/>
                  </a:lnTo>
                  <a:lnTo>
                    <a:pt x="395" y="27"/>
                  </a:lnTo>
                  <a:lnTo>
                    <a:pt x="393" y="27"/>
                  </a:lnTo>
                  <a:lnTo>
                    <a:pt x="392" y="28"/>
                  </a:lnTo>
                  <a:lnTo>
                    <a:pt x="391" y="29"/>
                  </a:lnTo>
                  <a:lnTo>
                    <a:pt x="391" y="30"/>
                  </a:lnTo>
                  <a:lnTo>
                    <a:pt x="357" y="30"/>
                  </a:lnTo>
                  <a:lnTo>
                    <a:pt x="357" y="29"/>
                  </a:lnTo>
                  <a:lnTo>
                    <a:pt x="356" y="28"/>
                  </a:lnTo>
                  <a:lnTo>
                    <a:pt x="355" y="27"/>
                  </a:lnTo>
                  <a:lnTo>
                    <a:pt x="353" y="27"/>
                  </a:lnTo>
                  <a:lnTo>
                    <a:pt x="351" y="27"/>
                  </a:lnTo>
                  <a:lnTo>
                    <a:pt x="350" y="28"/>
                  </a:lnTo>
                  <a:lnTo>
                    <a:pt x="349" y="29"/>
                  </a:lnTo>
                  <a:lnTo>
                    <a:pt x="348" y="30"/>
                  </a:lnTo>
                  <a:lnTo>
                    <a:pt x="322" y="30"/>
                  </a:lnTo>
                  <a:lnTo>
                    <a:pt x="322" y="29"/>
                  </a:lnTo>
                  <a:lnTo>
                    <a:pt x="321" y="28"/>
                  </a:lnTo>
                  <a:lnTo>
                    <a:pt x="319" y="27"/>
                  </a:lnTo>
                  <a:lnTo>
                    <a:pt x="318" y="27"/>
                  </a:lnTo>
                  <a:lnTo>
                    <a:pt x="316" y="27"/>
                  </a:lnTo>
                  <a:lnTo>
                    <a:pt x="314" y="28"/>
                  </a:lnTo>
                  <a:lnTo>
                    <a:pt x="313" y="29"/>
                  </a:lnTo>
                  <a:lnTo>
                    <a:pt x="313" y="30"/>
                  </a:lnTo>
                  <a:lnTo>
                    <a:pt x="280" y="30"/>
                  </a:lnTo>
                  <a:lnTo>
                    <a:pt x="279" y="29"/>
                  </a:lnTo>
                  <a:lnTo>
                    <a:pt x="278" y="28"/>
                  </a:lnTo>
                  <a:lnTo>
                    <a:pt x="277" y="27"/>
                  </a:lnTo>
                  <a:lnTo>
                    <a:pt x="275" y="27"/>
                  </a:lnTo>
                  <a:lnTo>
                    <a:pt x="273" y="27"/>
                  </a:lnTo>
                  <a:lnTo>
                    <a:pt x="272" y="28"/>
                  </a:lnTo>
                  <a:lnTo>
                    <a:pt x="271" y="29"/>
                  </a:lnTo>
                  <a:lnTo>
                    <a:pt x="271" y="30"/>
                  </a:lnTo>
                  <a:lnTo>
                    <a:pt x="256" y="30"/>
                  </a:lnTo>
                  <a:lnTo>
                    <a:pt x="255" y="29"/>
                  </a:lnTo>
                  <a:lnTo>
                    <a:pt x="254" y="27"/>
                  </a:lnTo>
                  <a:lnTo>
                    <a:pt x="253" y="25"/>
                  </a:lnTo>
                  <a:lnTo>
                    <a:pt x="250" y="24"/>
                  </a:lnTo>
                  <a:lnTo>
                    <a:pt x="248" y="24"/>
                  </a:lnTo>
                  <a:lnTo>
                    <a:pt x="246" y="24"/>
                  </a:lnTo>
                  <a:lnTo>
                    <a:pt x="243" y="24"/>
                  </a:lnTo>
                  <a:lnTo>
                    <a:pt x="241" y="25"/>
                  </a:lnTo>
                  <a:lnTo>
                    <a:pt x="239" y="27"/>
                  </a:lnTo>
                  <a:lnTo>
                    <a:pt x="238" y="29"/>
                  </a:lnTo>
                  <a:lnTo>
                    <a:pt x="238" y="30"/>
                  </a:lnTo>
                  <a:lnTo>
                    <a:pt x="231" y="30"/>
                  </a:lnTo>
                  <a:lnTo>
                    <a:pt x="231" y="29"/>
                  </a:lnTo>
                  <a:lnTo>
                    <a:pt x="230" y="28"/>
                  </a:lnTo>
                  <a:lnTo>
                    <a:pt x="229" y="27"/>
                  </a:lnTo>
                  <a:lnTo>
                    <a:pt x="227" y="27"/>
                  </a:lnTo>
                  <a:lnTo>
                    <a:pt x="225" y="27"/>
                  </a:lnTo>
                  <a:lnTo>
                    <a:pt x="224" y="28"/>
                  </a:lnTo>
                  <a:lnTo>
                    <a:pt x="223" y="29"/>
                  </a:lnTo>
                  <a:lnTo>
                    <a:pt x="222" y="30"/>
                  </a:lnTo>
                  <a:lnTo>
                    <a:pt x="215" y="30"/>
                  </a:lnTo>
                  <a:lnTo>
                    <a:pt x="215" y="29"/>
                  </a:lnTo>
                  <a:lnTo>
                    <a:pt x="214" y="28"/>
                  </a:lnTo>
                  <a:lnTo>
                    <a:pt x="212" y="27"/>
                  </a:lnTo>
                  <a:lnTo>
                    <a:pt x="211" y="27"/>
                  </a:lnTo>
                  <a:lnTo>
                    <a:pt x="209" y="27"/>
                  </a:lnTo>
                  <a:lnTo>
                    <a:pt x="207" y="28"/>
                  </a:lnTo>
                  <a:lnTo>
                    <a:pt x="206" y="29"/>
                  </a:lnTo>
                  <a:lnTo>
                    <a:pt x="206" y="30"/>
                  </a:lnTo>
                  <a:lnTo>
                    <a:pt x="199" y="30"/>
                  </a:lnTo>
                  <a:lnTo>
                    <a:pt x="198" y="29"/>
                  </a:lnTo>
                  <a:lnTo>
                    <a:pt x="198" y="27"/>
                  </a:lnTo>
                  <a:lnTo>
                    <a:pt x="196" y="26"/>
                  </a:lnTo>
                  <a:lnTo>
                    <a:pt x="194" y="26"/>
                  </a:lnTo>
                  <a:lnTo>
                    <a:pt x="192" y="25"/>
                  </a:lnTo>
                  <a:lnTo>
                    <a:pt x="190" y="26"/>
                  </a:lnTo>
                  <a:lnTo>
                    <a:pt x="188" y="26"/>
                  </a:lnTo>
                  <a:lnTo>
                    <a:pt x="187" y="27"/>
                  </a:lnTo>
                  <a:lnTo>
                    <a:pt x="186" y="29"/>
                  </a:lnTo>
                  <a:lnTo>
                    <a:pt x="186" y="30"/>
                  </a:lnTo>
                  <a:lnTo>
                    <a:pt x="184" y="30"/>
                  </a:lnTo>
                  <a:lnTo>
                    <a:pt x="183" y="29"/>
                  </a:lnTo>
                  <a:lnTo>
                    <a:pt x="182" y="27"/>
                  </a:lnTo>
                  <a:lnTo>
                    <a:pt x="181" y="26"/>
                  </a:lnTo>
                  <a:lnTo>
                    <a:pt x="179" y="25"/>
                  </a:lnTo>
                  <a:lnTo>
                    <a:pt x="177" y="24"/>
                  </a:lnTo>
                  <a:lnTo>
                    <a:pt x="175" y="24"/>
                  </a:lnTo>
                  <a:lnTo>
                    <a:pt x="172" y="25"/>
                  </a:lnTo>
                  <a:lnTo>
                    <a:pt x="171" y="26"/>
                  </a:lnTo>
                  <a:lnTo>
                    <a:pt x="169" y="27"/>
                  </a:lnTo>
                  <a:lnTo>
                    <a:pt x="168" y="29"/>
                  </a:lnTo>
                  <a:lnTo>
                    <a:pt x="168" y="30"/>
                  </a:lnTo>
                  <a:lnTo>
                    <a:pt x="161" y="30"/>
                  </a:lnTo>
                  <a:lnTo>
                    <a:pt x="161" y="29"/>
                  </a:lnTo>
                  <a:lnTo>
                    <a:pt x="160" y="28"/>
                  </a:lnTo>
                  <a:lnTo>
                    <a:pt x="158" y="27"/>
                  </a:lnTo>
                  <a:lnTo>
                    <a:pt x="157" y="27"/>
                  </a:lnTo>
                  <a:lnTo>
                    <a:pt x="155" y="27"/>
                  </a:lnTo>
                  <a:lnTo>
                    <a:pt x="153" y="28"/>
                  </a:lnTo>
                  <a:lnTo>
                    <a:pt x="152" y="29"/>
                  </a:lnTo>
                  <a:lnTo>
                    <a:pt x="152" y="30"/>
                  </a:lnTo>
                  <a:lnTo>
                    <a:pt x="143" y="30"/>
                  </a:lnTo>
                  <a:lnTo>
                    <a:pt x="143" y="29"/>
                  </a:lnTo>
                  <a:lnTo>
                    <a:pt x="142" y="28"/>
                  </a:lnTo>
                  <a:lnTo>
                    <a:pt x="140" y="27"/>
                  </a:lnTo>
                  <a:lnTo>
                    <a:pt x="139" y="27"/>
                  </a:lnTo>
                  <a:lnTo>
                    <a:pt x="137" y="27"/>
                  </a:lnTo>
                  <a:lnTo>
                    <a:pt x="135" y="28"/>
                  </a:lnTo>
                  <a:lnTo>
                    <a:pt x="134" y="29"/>
                  </a:lnTo>
                  <a:lnTo>
                    <a:pt x="134" y="30"/>
                  </a:lnTo>
                  <a:lnTo>
                    <a:pt x="125" y="30"/>
                  </a:lnTo>
                  <a:lnTo>
                    <a:pt x="125" y="7"/>
                  </a:lnTo>
                  <a:lnTo>
                    <a:pt x="86" y="7"/>
                  </a:lnTo>
                  <a:lnTo>
                    <a:pt x="85" y="6"/>
                  </a:lnTo>
                  <a:lnTo>
                    <a:pt x="84" y="5"/>
                  </a:lnTo>
                  <a:lnTo>
                    <a:pt x="83" y="4"/>
                  </a:lnTo>
                  <a:lnTo>
                    <a:pt x="81" y="4"/>
                  </a:lnTo>
                  <a:lnTo>
                    <a:pt x="79" y="4"/>
                  </a:lnTo>
                  <a:lnTo>
                    <a:pt x="78" y="5"/>
                  </a:lnTo>
                  <a:lnTo>
                    <a:pt x="77" y="6"/>
                  </a:lnTo>
                  <a:lnTo>
                    <a:pt x="77" y="7"/>
                  </a:lnTo>
                  <a:lnTo>
                    <a:pt x="66" y="7"/>
                  </a:lnTo>
                  <a:lnTo>
                    <a:pt x="65" y="5"/>
                  </a:lnTo>
                  <a:lnTo>
                    <a:pt x="64" y="4"/>
                  </a:lnTo>
                  <a:lnTo>
                    <a:pt x="63" y="2"/>
                  </a:lnTo>
                  <a:lnTo>
                    <a:pt x="61" y="1"/>
                  </a:lnTo>
                  <a:lnTo>
                    <a:pt x="59" y="0"/>
                  </a:lnTo>
                  <a:lnTo>
                    <a:pt x="57" y="0"/>
                  </a:lnTo>
                  <a:lnTo>
                    <a:pt x="55" y="0"/>
                  </a:lnTo>
                  <a:lnTo>
                    <a:pt x="52" y="1"/>
                  </a:lnTo>
                  <a:lnTo>
                    <a:pt x="50" y="2"/>
                  </a:lnTo>
                  <a:lnTo>
                    <a:pt x="49" y="4"/>
                  </a:lnTo>
                  <a:lnTo>
                    <a:pt x="48" y="5"/>
                  </a:lnTo>
                  <a:lnTo>
                    <a:pt x="48" y="7"/>
                  </a:lnTo>
                  <a:lnTo>
                    <a:pt x="44" y="7"/>
                  </a:lnTo>
                  <a:lnTo>
                    <a:pt x="43" y="6"/>
                  </a:lnTo>
                  <a:lnTo>
                    <a:pt x="43" y="5"/>
                  </a:lnTo>
                  <a:lnTo>
                    <a:pt x="41" y="4"/>
                  </a:lnTo>
                  <a:lnTo>
                    <a:pt x="39" y="4"/>
                  </a:lnTo>
                  <a:lnTo>
                    <a:pt x="38" y="4"/>
                  </a:lnTo>
                  <a:lnTo>
                    <a:pt x="36" y="5"/>
                  </a:lnTo>
                  <a:lnTo>
                    <a:pt x="35" y="6"/>
                  </a:lnTo>
                  <a:lnTo>
                    <a:pt x="35" y="7"/>
                  </a:lnTo>
                  <a:lnTo>
                    <a:pt x="33" y="7"/>
                  </a:lnTo>
                  <a:lnTo>
                    <a:pt x="33" y="6"/>
                  </a:lnTo>
                  <a:lnTo>
                    <a:pt x="32" y="5"/>
                  </a:lnTo>
                  <a:lnTo>
                    <a:pt x="30" y="4"/>
                  </a:lnTo>
                  <a:lnTo>
                    <a:pt x="29" y="4"/>
                  </a:lnTo>
                  <a:lnTo>
                    <a:pt x="27" y="4"/>
                  </a:lnTo>
                  <a:lnTo>
                    <a:pt x="26" y="5"/>
                  </a:lnTo>
                  <a:lnTo>
                    <a:pt x="25" y="6"/>
                  </a:lnTo>
                  <a:lnTo>
                    <a:pt x="24" y="7"/>
                  </a:lnTo>
                  <a:lnTo>
                    <a:pt x="22" y="7"/>
                  </a:lnTo>
                  <a:lnTo>
                    <a:pt x="22" y="6"/>
                  </a:lnTo>
                  <a:lnTo>
                    <a:pt x="21" y="4"/>
                  </a:lnTo>
                  <a:lnTo>
                    <a:pt x="19" y="3"/>
                  </a:lnTo>
                  <a:lnTo>
                    <a:pt x="18" y="2"/>
                  </a:lnTo>
                  <a:lnTo>
                    <a:pt x="15" y="2"/>
                  </a:lnTo>
                  <a:lnTo>
                    <a:pt x="14" y="2"/>
                  </a:lnTo>
                  <a:lnTo>
                    <a:pt x="12" y="3"/>
                  </a:lnTo>
                  <a:lnTo>
                    <a:pt x="10" y="4"/>
                  </a:lnTo>
                  <a:lnTo>
                    <a:pt x="9" y="6"/>
                  </a:lnTo>
                  <a:lnTo>
                    <a:pt x="9" y="7"/>
                  </a:lnTo>
                  <a:lnTo>
                    <a:pt x="0" y="7"/>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67" name="Freeform 1077"/>
            <p:cNvSpPr>
              <a:spLocks/>
            </p:cNvSpPr>
            <p:nvPr/>
          </p:nvSpPr>
          <p:spPr bwMode="auto">
            <a:xfrm>
              <a:off x="4219" y="2194"/>
              <a:ext cx="11" cy="10"/>
            </a:xfrm>
            <a:custGeom>
              <a:avLst/>
              <a:gdLst>
                <a:gd name="T0" fmla="*/ 11 w 11"/>
                <a:gd name="T1" fmla="*/ 1 h 10"/>
                <a:gd name="T2" fmla="*/ 6 w 11"/>
                <a:gd name="T3" fmla="*/ 10 h 10"/>
                <a:gd name="T4" fmla="*/ 0 w 11"/>
                <a:gd name="T5" fmla="*/ 1 h 10"/>
                <a:gd name="T6" fmla="*/ 2 w 11"/>
                <a:gd name="T7" fmla="*/ 0 h 10"/>
                <a:gd name="T8" fmla="*/ 6 w 11"/>
                <a:gd name="T9" fmla="*/ 0 h 10"/>
                <a:gd name="T10" fmla="*/ 8 w 11"/>
                <a:gd name="T11" fmla="*/ 0 h 10"/>
                <a:gd name="T12" fmla="*/ 11 w 11"/>
                <a:gd name="T13" fmla="*/ 1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11" y="1"/>
                  </a:moveTo>
                  <a:lnTo>
                    <a:pt x="6" y="10"/>
                  </a:lnTo>
                  <a:lnTo>
                    <a:pt x="0" y="1"/>
                  </a:lnTo>
                  <a:lnTo>
                    <a:pt x="2" y="0"/>
                  </a:lnTo>
                  <a:lnTo>
                    <a:pt x="6" y="0"/>
                  </a:lnTo>
                  <a:lnTo>
                    <a:pt x="8" y="0"/>
                  </a:lnTo>
                  <a:lnTo>
                    <a:pt x="1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68" name="Freeform 1078"/>
            <p:cNvSpPr>
              <a:spLocks/>
            </p:cNvSpPr>
            <p:nvPr/>
          </p:nvSpPr>
          <p:spPr bwMode="auto">
            <a:xfrm>
              <a:off x="2448" y="1930"/>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6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6"/>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69" name="Freeform 1079"/>
            <p:cNvSpPr>
              <a:spLocks/>
            </p:cNvSpPr>
            <p:nvPr/>
          </p:nvSpPr>
          <p:spPr bwMode="auto">
            <a:xfrm>
              <a:off x="2448" y="1864"/>
              <a:ext cx="282" cy="59"/>
            </a:xfrm>
            <a:custGeom>
              <a:avLst/>
              <a:gdLst>
                <a:gd name="T0" fmla="*/ 9 w 282"/>
                <a:gd name="T1" fmla="*/ 57 h 59"/>
                <a:gd name="T2" fmla="*/ 14 w 282"/>
                <a:gd name="T3" fmla="*/ 54 h 59"/>
                <a:gd name="T4" fmla="*/ 19 w 282"/>
                <a:gd name="T5" fmla="*/ 55 h 59"/>
                <a:gd name="T6" fmla="*/ 22 w 282"/>
                <a:gd name="T7" fmla="*/ 59 h 59"/>
                <a:gd name="T8" fmla="*/ 26 w 282"/>
                <a:gd name="T9" fmla="*/ 56 h 59"/>
                <a:gd name="T10" fmla="*/ 30 w 282"/>
                <a:gd name="T11" fmla="*/ 56 h 59"/>
                <a:gd name="T12" fmla="*/ 33 w 282"/>
                <a:gd name="T13" fmla="*/ 59 h 59"/>
                <a:gd name="T14" fmla="*/ 36 w 282"/>
                <a:gd name="T15" fmla="*/ 56 h 59"/>
                <a:gd name="T16" fmla="*/ 41 w 282"/>
                <a:gd name="T17" fmla="*/ 56 h 59"/>
                <a:gd name="T18" fmla="*/ 44 w 282"/>
                <a:gd name="T19" fmla="*/ 59 h 59"/>
                <a:gd name="T20" fmla="*/ 49 w 282"/>
                <a:gd name="T21" fmla="*/ 55 h 59"/>
                <a:gd name="T22" fmla="*/ 54 w 282"/>
                <a:gd name="T23" fmla="*/ 52 h 59"/>
                <a:gd name="T24" fmla="*/ 61 w 282"/>
                <a:gd name="T25" fmla="*/ 53 h 59"/>
                <a:gd name="T26" fmla="*/ 65 w 282"/>
                <a:gd name="T27" fmla="*/ 57 h 59"/>
                <a:gd name="T28" fmla="*/ 77 w 282"/>
                <a:gd name="T29" fmla="*/ 58 h 59"/>
                <a:gd name="T30" fmla="*/ 81 w 282"/>
                <a:gd name="T31" fmla="*/ 55 h 59"/>
                <a:gd name="T32" fmla="*/ 85 w 282"/>
                <a:gd name="T33" fmla="*/ 58 h 59"/>
                <a:gd name="T34" fmla="*/ 96 w 282"/>
                <a:gd name="T35" fmla="*/ 9 h 59"/>
                <a:gd name="T36" fmla="*/ 122 w 282"/>
                <a:gd name="T37" fmla="*/ 5 h 59"/>
                <a:gd name="T38" fmla="*/ 128 w 282"/>
                <a:gd name="T39" fmla="*/ 1 h 59"/>
                <a:gd name="T40" fmla="*/ 136 w 282"/>
                <a:gd name="T41" fmla="*/ 1 h 59"/>
                <a:gd name="T42" fmla="*/ 142 w 282"/>
                <a:gd name="T43" fmla="*/ 5 h 59"/>
                <a:gd name="T44" fmla="*/ 152 w 282"/>
                <a:gd name="T45" fmla="*/ 9 h 59"/>
                <a:gd name="T46" fmla="*/ 155 w 282"/>
                <a:gd name="T47" fmla="*/ 6 h 59"/>
                <a:gd name="T48" fmla="*/ 160 w 282"/>
                <a:gd name="T49" fmla="*/ 6 h 59"/>
                <a:gd name="T50" fmla="*/ 168 w 282"/>
                <a:gd name="T51" fmla="*/ 9 h 59"/>
                <a:gd name="T52" fmla="*/ 171 w 282"/>
                <a:gd name="T53" fmla="*/ 6 h 59"/>
                <a:gd name="T54" fmla="*/ 176 w 282"/>
                <a:gd name="T55" fmla="*/ 6 h 59"/>
                <a:gd name="T56" fmla="*/ 185 w 282"/>
                <a:gd name="T57" fmla="*/ 9 h 59"/>
                <a:gd name="T58" fmla="*/ 188 w 282"/>
                <a:gd name="T59" fmla="*/ 5 h 59"/>
                <a:gd name="T60" fmla="*/ 194 w 282"/>
                <a:gd name="T61" fmla="*/ 4 h 59"/>
                <a:gd name="T62" fmla="*/ 198 w 282"/>
                <a:gd name="T63" fmla="*/ 7 h 59"/>
                <a:gd name="T64" fmla="*/ 206 w 282"/>
                <a:gd name="T65" fmla="*/ 8 h 59"/>
                <a:gd name="T66" fmla="*/ 211 w 282"/>
                <a:gd name="T67" fmla="*/ 5 h 59"/>
                <a:gd name="T68" fmla="*/ 215 w 282"/>
                <a:gd name="T69" fmla="*/ 8 h 59"/>
                <a:gd name="T70" fmla="*/ 223 w 282"/>
                <a:gd name="T71" fmla="*/ 8 h 59"/>
                <a:gd name="T72" fmla="*/ 227 w 282"/>
                <a:gd name="T73" fmla="*/ 5 h 59"/>
                <a:gd name="T74" fmla="*/ 231 w 282"/>
                <a:gd name="T75" fmla="*/ 8 h 59"/>
                <a:gd name="T76" fmla="*/ 238 w 282"/>
                <a:gd name="T77" fmla="*/ 7 h 59"/>
                <a:gd name="T78" fmla="*/ 243 w 282"/>
                <a:gd name="T79" fmla="*/ 3 h 59"/>
                <a:gd name="T80" fmla="*/ 250 w 282"/>
                <a:gd name="T81" fmla="*/ 3 h 59"/>
                <a:gd name="T82" fmla="*/ 255 w 282"/>
                <a:gd name="T83" fmla="*/ 7 h 59"/>
                <a:gd name="T84" fmla="*/ 271 w 282"/>
                <a:gd name="T85" fmla="*/ 8 h 59"/>
                <a:gd name="T86" fmla="*/ 275 w 282"/>
                <a:gd name="T87" fmla="*/ 5 h 59"/>
                <a:gd name="T88" fmla="*/ 279 w 282"/>
                <a:gd name="T89" fmla="*/ 8 h 5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82"/>
                <a:gd name="T136" fmla="*/ 0 h 59"/>
                <a:gd name="T137" fmla="*/ 282 w 282"/>
                <a:gd name="T138" fmla="*/ 59 h 5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82" h="59">
                  <a:moveTo>
                    <a:pt x="0" y="59"/>
                  </a:moveTo>
                  <a:lnTo>
                    <a:pt x="9" y="59"/>
                  </a:lnTo>
                  <a:lnTo>
                    <a:pt x="9" y="57"/>
                  </a:lnTo>
                  <a:lnTo>
                    <a:pt x="10" y="56"/>
                  </a:lnTo>
                  <a:lnTo>
                    <a:pt x="12" y="55"/>
                  </a:lnTo>
                  <a:lnTo>
                    <a:pt x="14" y="54"/>
                  </a:lnTo>
                  <a:lnTo>
                    <a:pt x="15" y="54"/>
                  </a:lnTo>
                  <a:lnTo>
                    <a:pt x="18" y="54"/>
                  </a:lnTo>
                  <a:lnTo>
                    <a:pt x="19" y="55"/>
                  </a:lnTo>
                  <a:lnTo>
                    <a:pt x="21" y="56"/>
                  </a:lnTo>
                  <a:lnTo>
                    <a:pt x="22" y="57"/>
                  </a:lnTo>
                  <a:lnTo>
                    <a:pt x="22" y="59"/>
                  </a:lnTo>
                  <a:lnTo>
                    <a:pt x="24" y="59"/>
                  </a:lnTo>
                  <a:lnTo>
                    <a:pt x="25" y="58"/>
                  </a:lnTo>
                  <a:lnTo>
                    <a:pt x="26" y="56"/>
                  </a:lnTo>
                  <a:lnTo>
                    <a:pt x="27" y="56"/>
                  </a:lnTo>
                  <a:lnTo>
                    <a:pt x="29" y="55"/>
                  </a:lnTo>
                  <a:lnTo>
                    <a:pt x="30" y="56"/>
                  </a:lnTo>
                  <a:lnTo>
                    <a:pt x="32" y="56"/>
                  </a:lnTo>
                  <a:lnTo>
                    <a:pt x="33" y="58"/>
                  </a:lnTo>
                  <a:lnTo>
                    <a:pt x="33" y="59"/>
                  </a:lnTo>
                  <a:lnTo>
                    <a:pt x="35" y="59"/>
                  </a:lnTo>
                  <a:lnTo>
                    <a:pt x="35" y="58"/>
                  </a:lnTo>
                  <a:lnTo>
                    <a:pt x="36" y="56"/>
                  </a:lnTo>
                  <a:lnTo>
                    <a:pt x="38" y="56"/>
                  </a:lnTo>
                  <a:lnTo>
                    <a:pt x="39" y="55"/>
                  </a:lnTo>
                  <a:lnTo>
                    <a:pt x="41" y="56"/>
                  </a:lnTo>
                  <a:lnTo>
                    <a:pt x="43" y="56"/>
                  </a:lnTo>
                  <a:lnTo>
                    <a:pt x="43" y="58"/>
                  </a:lnTo>
                  <a:lnTo>
                    <a:pt x="44" y="59"/>
                  </a:lnTo>
                  <a:lnTo>
                    <a:pt x="48" y="59"/>
                  </a:lnTo>
                  <a:lnTo>
                    <a:pt x="48" y="57"/>
                  </a:lnTo>
                  <a:lnTo>
                    <a:pt x="49" y="55"/>
                  </a:lnTo>
                  <a:lnTo>
                    <a:pt x="50" y="54"/>
                  </a:lnTo>
                  <a:lnTo>
                    <a:pt x="52" y="53"/>
                  </a:lnTo>
                  <a:lnTo>
                    <a:pt x="54" y="52"/>
                  </a:lnTo>
                  <a:lnTo>
                    <a:pt x="57" y="52"/>
                  </a:lnTo>
                  <a:lnTo>
                    <a:pt x="59" y="52"/>
                  </a:lnTo>
                  <a:lnTo>
                    <a:pt x="61" y="53"/>
                  </a:lnTo>
                  <a:lnTo>
                    <a:pt x="63" y="54"/>
                  </a:lnTo>
                  <a:lnTo>
                    <a:pt x="64" y="55"/>
                  </a:lnTo>
                  <a:lnTo>
                    <a:pt x="65" y="57"/>
                  </a:lnTo>
                  <a:lnTo>
                    <a:pt x="66" y="59"/>
                  </a:lnTo>
                  <a:lnTo>
                    <a:pt x="77" y="59"/>
                  </a:lnTo>
                  <a:lnTo>
                    <a:pt x="77" y="58"/>
                  </a:lnTo>
                  <a:lnTo>
                    <a:pt x="78" y="56"/>
                  </a:lnTo>
                  <a:lnTo>
                    <a:pt x="79" y="56"/>
                  </a:lnTo>
                  <a:lnTo>
                    <a:pt x="81" y="55"/>
                  </a:lnTo>
                  <a:lnTo>
                    <a:pt x="83" y="56"/>
                  </a:lnTo>
                  <a:lnTo>
                    <a:pt x="84" y="56"/>
                  </a:lnTo>
                  <a:lnTo>
                    <a:pt x="85" y="58"/>
                  </a:lnTo>
                  <a:lnTo>
                    <a:pt x="86" y="59"/>
                  </a:lnTo>
                  <a:lnTo>
                    <a:pt x="96" y="59"/>
                  </a:lnTo>
                  <a:lnTo>
                    <a:pt x="96" y="9"/>
                  </a:lnTo>
                  <a:lnTo>
                    <a:pt x="121" y="9"/>
                  </a:lnTo>
                  <a:lnTo>
                    <a:pt x="121" y="7"/>
                  </a:lnTo>
                  <a:lnTo>
                    <a:pt x="122" y="5"/>
                  </a:lnTo>
                  <a:lnTo>
                    <a:pt x="123" y="3"/>
                  </a:lnTo>
                  <a:lnTo>
                    <a:pt x="125" y="2"/>
                  </a:lnTo>
                  <a:lnTo>
                    <a:pt x="128" y="1"/>
                  </a:lnTo>
                  <a:lnTo>
                    <a:pt x="130" y="0"/>
                  </a:lnTo>
                  <a:lnTo>
                    <a:pt x="133" y="0"/>
                  </a:lnTo>
                  <a:lnTo>
                    <a:pt x="136" y="1"/>
                  </a:lnTo>
                  <a:lnTo>
                    <a:pt x="138" y="2"/>
                  </a:lnTo>
                  <a:lnTo>
                    <a:pt x="140" y="3"/>
                  </a:lnTo>
                  <a:lnTo>
                    <a:pt x="142" y="5"/>
                  </a:lnTo>
                  <a:lnTo>
                    <a:pt x="143" y="7"/>
                  </a:lnTo>
                  <a:lnTo>
                    <a:pt x="143" y="9"/>
                  </a:lnTo>
                  <a:lnTo>
                    <a:pt x="152" y="9"/>
                  </a:lnTo>
                  <a:lnTo>
                    <a:pt x="152" y="8"/>
                  </a:lnTo>
                  <a:lnTo>
                    <a:pt x="153" y="6"/>
                  </a:lnTo>
                  <a:lnTo>
                    <a:pt x="155" y="6"/>
                  </a:lnTo>
                  <a:lnTo>
                    <a:pt x="157" y="5"/>
                  </a:lnTo>
                  <a:lnTo>
                    <a:pt x="158" y="6"/>
                  </a:lnTo>
                  <a:lnTo>
                    <a:pt x="160" y="6"/>
                  </a:lnTo>
                  <a:lnTo>
                    <a:pt x="161" y="8"/>
                  </a:lnTo>
                  <a:lnTo>
                    <a:pt x="161" y="9"/>
                  </a:lnTo>
                  <a:lnTo>
                    <a:pt x="168" y="9"/>
                  </a:lnTo>
                  <a:lnTo>
                    <a:pt x="168" y="8"/>
                  </a:lnTo>
                  <a:lnTo>
                    <a:pt x="169" y="6"/>
                  </a:lnTo>
                  <a:lnTo>
                    <a:pt x="171" y="6"/>
                  </a:lnTo>
                  <a:lnTo>
                    <a:pt x="172" y="5"/>
                  </a:lnTo>
                  <a:lnTo>
                    <a:pt x="174" y="6"/>
                  </a:lnTo>
                  <a:lnTo>
                    <a:pt x="176" y="6"/>
                  </a:lnTo>
                  <a:lnTo>
                    <a:pt x="177" y="8"/>
                  </a:lnTo>
                  <a:lnTo>
                    <a:pt x="177" y="9"/>
                  </a:lnTo>
                  <a:lnTo>
                    <a:pt x="185" y="9"/>
                  </a:lnTo>
                  <a:lnTo>
                    <a:pt x="186" y="7"/>
                  </a:lnTo>
                  <a:lnTo>
                    <a:pt x="187" y="6"/>
                  </a:lnTo>
                  <a:lnTo>
                    <a:pt x="188" y="5"/>
                  </a:lnTo>
                  <a:lnTo>
                    <a:pt x="190" y="4"/>
                  </a:lnTo>
                  <a:lnTo>
                    <a:pt x="192" y="4"/>
                  </a:lnTo>
                  <a:lnTo>
                    <a:pt x="194" y="4"/>
                  </a:lnTo>
                  <a:lnTo>
                    <a:pt x="196" y="5"/>
                  </a:lnTo>
                  <a:lnTo>
                    <a:pt x="198" y="6"/>
                  </a:lnTo>
                  <a:lnTo>
                    <a:pt x="198" y="7"/>
                  </a:lnTo>
                  <a:lnTo>
                    <a:pt x="199" y="9"/>
                  </a:lnTo>
                  <a:lnTo>
                    <a:pt x="206" y="9"/>
                  </a:lnTo>
                  <a:lnTo>
                    <a:pt x="206" y="8"/>
                  </a:lnTo>
                  <a:lnTo>
                    <a:pt x="207" y="6"/>
                  </a:lnTo>
                  <a:lnTo>
                    <a:pt x="209" y="6"/>
                  </a:lnTo>
                  <a:lnTo>
                    <a:pt x="211" y="5"/>
                  </a:lnTo>
                  <a:lnTo>
                    <a:pt x="212" y="6"/>
                  </a:lnTo>
                  <a:lnTo>
                    <a:pt x="214" y="6"/>
                  </a:lnTo>
                  <a:lnTo>
                    <a:pt x="215" y="8"/>
                  </a:lnTo>
                  <a:lnTo>
                    <a:pt x="215" y="9"/>
                  </a:lnTo>
                  <a:lnTo>
                    <a:pt x="222" y="9"/>
                  </a:lnTo>
                  <a:lnTo>
                    <a:pt x="223" y="8"/>
                  </a:lnTo>
                  <a:lnTo>
                    <a:pt x="224" y="6"/>
                  </a:lnTo>
                  <a:lnTo>
                    <a:pt x="225" y="6"/>
                  </a:lnTo>
                  <a:lnTo>
                    <a:pt x="227" y="5"/>
                  </a:lnTo>
                  <a:lnTo>
                    <a:pt x="229" y="6"/>
                  </a:lnTo>
                  <a:lnTo>
                    <a:pt x="230" y="6"/>
                  </a:lnTo>
                  <a:lnTo>
                    <a:pt x="231" y="8"/>
                  </a:lnTo>
                  <a:lnTo>
                    <a:pt x="231" y="9"/>
                  </a:lnTo>
                  <a:lnTo>
                    <a:pt x="238" y="9"/>
                  </a:lnTo>
                  <a:lnTo>
                    <a:pt x="238" y="7"/>
                  </a:lnTo>
                  <a:lnTo>
                    <a:pt x="239" y="5"/>
                  </a:lnTo>
                  <a:lnTo>
                    <a:pt x="241" y="4"/>
                  </a:lnTo>
                  <a:lnTo>
                    <a:pt x="243" y="3"/>
                  </a:lnTo>
                  <a:lnTo>
                    <a:pt x="246" y="2"/>
                  </a:lnTo>
                  <a:lnTo>
                    <a:pt x="248" y="2"/>
                  </a:lnTo>
                  <a:lnTo>
                    <a:pt x="250" y="3"/>
                  </a:lnTo>
                  <a:lnTo>
                    <a:pt x="253" y="4"/>
                  </a:lnTo>
                  <a:lnTo>
                    <a:pt x="254" y="5"/>
                  </a:lnTo>
                  <a:lnTo>
                    <a:pt x="255" y="7"/>
                  </a:lnTo>
                  <a:lnTo>
                    <a:pt x="256" y="9"/>
                  </a:lnTo>
                  <a:lnTo>
                    <a:pt x="271" y="9"/>
                  </a:lnTo>
                  <a:lnTo>
                    <a:pt x="271" y="8"/>
                  </a:lnTo>
                  <a:lnTo>
                    <a:pt x="272" y="6"/>
                  </a:lnTo>
                  <a:lnTo>
                    <a:pt x="274" y="6"/>
                  </a:lnTo>
                  <a:lnTo>
                    <a:pt x="275" y="5"/>
                  </a:lnTo>
                  <a:lnTo>
                    <a:pt x="277" y="6"/>
                  </a:lnTo>
                  <a:lnTo>
                    <a:pt x="278" y="6"/>
                  </a:lnTo>
                  <a:lnTo>
                    <a:pt x="279" y="8"/>
                  </a:lnTo>
                  <a:lnTo>
                    <a:pt x="280" y="9"/>
                  </a:lnTo>
                  <a:lnTo>
                    <a:pt x="282" y="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70" name="Freeform 1080"/>
            <p:cNvSpPr>
              <a:spLocks/>
            </p:cNvSpPr>
            <p:nvPr/>
          </p:nvSpPr>
          <p:spPr bwMode="auto">
            <a:xfrm>
              <a:off x="2448" y="1918"/>
              <a:ext cx="13" cy="10"/>
            </a:xfrm>
            <a:custGeom>
              <a:avLst/>
              <a:gdLst>
                <a:gd name="T0" fmla="*/ 12 w 13"/>
                <a:gd name="T1" fmla="*/ 10 h 10"/>
                <a:gd name="T2" fmla="*/ 0 w 13"/>
                <a:gd name="T3" fmla="*/ 5 h 10"/>
                <a:gd name="T4" fmla="*/ 12 w 13"/>
                <a:gd name="T5" fmla="*/ 0 h 10"/>
                <a:gd name="T6" fmla="*/ 13 w 13"/>
                <a:gd name="T7" fmla="*/ 3 h 10"/>
                <a:gd name="T8" fmla="*/ 13 w 13"/>
                <a:gd name="T9" fmla="*/ 5 h 10"/>
                <a:gd name="T10" fmla="*/ 13 w 13"/>
                <a:gd name="T11" fmla="*/ 7 h 10"/>
                <a:gd name="T12" fmla="*/ 12 w 13"/>
                <a:gd name="T13" fmla="*/ 1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2" y="10"/>
                  </a:moveTo>
                  <a:lnTo>
                    <a:pt x="0" y="5"/>
                  </a:lnTo>
                  <a:lnTo>
                    <a:pt x="12" y="0"/>
                  </a:lnTo>
                  <a:lnTo>
                    <a:pt x="13" y="3"/>
                  </a:lnTo>
                  <a:lnTo>
                    <a:pt x="13" y="5"/>
                  </a:lnTo>
                  <a:lnTo>
                    <a:pt x="13" y="7"/>
                  </a:lnTo>
                  <a:lnTo>
                    <a:pt x="1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71" name="Freeform 1081"/>
            <p:cNvSpPr>
              <a:spLocks/>
            </p:cNvSpPr>
            <p:nvPr/>
          </p:nvSpPr>
          <p:spPr bwMode="auto">
            <a:xfrm>
              <a:off x="2404" y="1973"/>
              <a:ext cx="1407" cy="604"/>
            </a:xfrm>
            <a:custGeom>
              <a:avLst/>
              <a:gdLst>
                <a:gd name="T0" fmla="*/ 1395 w 1407"/>
                <a:gd name="T1" fmla="*/ 601 h 604"/>
                <a:gd name="T2" fmla="*/ 1389 w 1407"/>
                <a:gd name="T3" fmla="*/ 604 h 604"/>
                <a:gd name="T4" fmla="*/ 1375 w 1407"/>
                <a:gd name="T5" fmla="*/ 600 h 604"/>
                <a:gd name="T6" fmla="*/ 1367 w 1407"/>
                <a:gd name="T7" fmla="*/ 604 h 604"/>
                <a:gd name="T8" fmla="*/ 1361 w 1407"/>
                <a:gd name="T9" fmla="*/ 601 h 604"/>
                <a:gd name="T10" fmla="*/ 1326 w 1407"/>
                <a:gd name="T11" fmla="*/ 602 h 604"/>
                <a:gd name="T12" fmla="*/ 1319 w 1407"/>
                <a:gd name="T13" fmla="*/ 601 h 604"/>
                <a:gd name="T14" fmla="*/ 1273 w 1407"/>
                <a:gd name="T15" fmla="*/ 601 h 604"/>
                <a:gd name="T16" fmla="*/ 1266 w 1407"/>
                <a:gd name="T17" fmla="*/ 602 h 604"/>
                <a:gd name="T18" fmla="*/ 1251 w 1407"/>
                <a:gd name="T19" fmla="*/ 601 h 604"/>
                <a:gd name="T20" fmla="*/ 1245 w 1407"/>
                <a:gd name="T21" fmla="*/ 604 h 604"/>
                <a:gd name="T22" fmla="*/ 1202 w 1407"/>
                <a:gd name="T23" fmla="*/ 600 h 604"/>
                <a:gd name="T24" fmla="*/ 1192 w 1407"/>
                <a:gd name="T25" fmla="*/ 604 h 604"/>
                <a:gd name="T26" fmla="*/ 1185 w 1407"/>
                <a:gd name="T27" fmla="*/ 601 h 604"/>
                <a:gd name="T28" fmla="*/ 1056 w 1407"/>
                <a:gd name="T29" fmla="*/ 602 h 604"/>
                <a:gd name="T30" fmla="*/ 1049 w 1407"/>
                <a:gd name="T31" fmla="*/ 601 h 604"/>
                <a:gd name="T32" fmla="*/ 731 w 1407"/>
                <a:gd name="T33" fmla="*/ 601 h 604"/>
                <a:gd name="T34" fmla="*/ 724 w 1407"/>
                <a:gd name="T35" fmla="*/ 602 h 604"/>
                <a:gd name="T36" fmla="*/ 718 w 1407"/>
                <a:gd name="T37" fmla="*/ 601 h 604"/>
                <a:gd name="T38" fmla="*/ 712 w 1407"/>
                <a:gd name="T39" fmla="*/ 604 h 604"/>
                <a:gd name="T40" fmla="*/ 577 w 1407"/>
                <a:gd name="T41" fmla="*/ 206 h 604"/>
                <a:gd name="T42" fmla="*/ 570 w 1407"/>
                <a:gd name="T43" fmla="*/ 207 h 604"/>
                <a:gd name="T44" fmla="*/ 516 w 1407"/>
                <a:gd name="T45" fmla="*/ 205 h 604"/>
                <a:gd name="T46" fmla="*/ 510 w 1407"/>
                <a:gd name="T47" fmla="*/ 208 h 604"/>
                <a:gd name="T48" fmla="*/ 439 w 1407"/>
                <a:gd name="T49" fmla="*/ 205 h 604"/>
                <a:gd name="T50" fmla="*/ 355 w 1407"/>
                <a:gd name="T51" fmla="*/ 208 h 604"/>
                <a:gd name="T52" fmla="*/ 349 w 1407"/>
                <a:gd name="T53" fmla="*/ 205 h 604"/>
                <a:gd name="T54" fmla="*/ 299 w 1407"/>
                <a:gd name="T55" fmla="*/ 206 h 604"/>
                <a:gd name="T56" fmla="*/ 290 w 1407"/>
                <a:gd name="T57" fmla="*/ 201 h 604"/>
                <a:gd name="T58" fmla="*/ 282 w 1407"/>
                <a:gd name="T59" fmla="*/ 208 h 604"/>
                <a:gd name="T60" fmla="*/ 271 w 1407"/>
                <a:gd name="T61" fmla="*/ 205 h 604"/>
                <a:gd name="T62" fmla="*/ 259 w 1407"/>
                <a:gd name="T63" fmla="*/ 208 h 604"/>
                <a:gd name="T64" fmla="*/ 253 w 1407"/>
                <a:gd name="T65" fmla="*/ 205 h 604"/>
                <a:gd name="T66" fmla="*/ 238 w 1407"/>
                <a:gd name="T67" fmla="*/ 207 h 604"/>
                <a:gd name="T68" fmla="*/ 231 w 1407"/>
                <a:gd name="T69" fmla="*/ 206 h 604"/>
                <a:gd name="T70" fmla="*/ 226 w 1407"/>
                <a:gd name="T71" fmla="*/ 206 h 604"/>
                <a:gd name="T72" fmla="*/ 219 w 1407"/>
                <a:gd name="T73" fmla="*/ 207 h 604"/>
                <a:gd name="T74" fmla="*/ 211 w 1407"/>
                <a:gd name="T75" fmla="*/ 205 h 604"/>
                <a:gd name="T76" fmla="*/ 205 w 1407"/>
                <a:gd name="T77" fmla="*/ 208 h 604"/>
                <a:gd name="T78" fmla="*/ 201 w 1407"/>
                <a:gd name="T79" fmla="*/ 205 h 604"/>
                <a:gd name="T80" fmla="*/ 187 w 1407"/>
                <a:gd name="T81" fmla="*/ 208 h 604"/>
                <a:gd name="T82" fmla="*/ 181 w 1407"/>
                <a:gd name="T83" fmla="*/ 205 h 604"/>
                <a:gd name="T84" fmla="*/ 150 w 1407"/>
                <a:gd name="T85" fmla="*/ 7 h 604"/>
                <a:gd name="T86" fmla="*/ 125 w 1407"/>
                <a:gd name="T87" fmla="*/ 3 h 604"/>
                <a:gd name="T88" fmla="*/ 110 w 1407"/>
                <a:gd name="T89" fmla="*/ 7 h 604"/>
                <a:gd name="T90" fmla="*/ 103 w 1407"/>
                <a:gd name="T91" fmla="*/ 0 h 604"/>
                <a:gd name="T92" fmla="*/ 93 w 1407"/>
                <a:gd name="T93" fmla="*/ 3 h 604"/>
                <a:gd name="T94" fmla="*/ 87 w 1407"/>
                <a:gd name="T95" fmla="*/ 4 h 604"/>
                <a:gd name="T96" fmla="*/ 79 w 1407"/>
                <a:gd name="T97" fmla="*/ 5 h 604"/>
                <a:gd name="T98" fmla="*/ 74 w 1407"/>
                <a:gd name="T99" fmla="*/ 4 h 604"/>
                <a:gd name="T100" fmla="*/ 68 w 1407"/>
                <a:gd name="T101" fmla="*/ 7 h 604"/>
                <a:gd name="T102" fmla="*/ 62 w 1407"/>
                <a:gd name="T103" fmla="*/ 2 h 604"/>
                <a:gd name="T104" fmla="*/ 53 w 1407"/>
                <a:gd name="T105" fmla="*/ 5 h 60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07"/>
                <a:gd name="T160" fmla="*/ 0 h 604"/>
                <a:gd name="T161" fmla="*/ 1407 w 1407"/>
                <a:gd name="T162" fmla="*/ 604 h 60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07" h="604">
                  <a:moveTo>
                    <a:pt x="1407" y="604"/>
                  </a:moveTo>
                  <a:lnTo>
                    <a:pt x="1398" y="604"/>
                  </a:lnTo>
                  <a:lnTo>
                    <a:pt x="1397" y="602"/>
                  </a:lnTo>
                  <a:lnTo>
                    <a:pt x="1396" y="601"/>
                  </a:lnTo>
                  <a:lnTo>
                    <a:pt x="1395" y="601"/>
                  </a:lnTo>
                  <a:lnTo>
                    <a:pt x="1393" y="600"/>
                  </a:lnTo>
                  <a:lnTo>
                    <a:pt x="1391" y="601"/>
                  </a:lnTo>
                  <a:lnTo>
                    <a:pt x="1390" y="601"/>
                  </a:lnTo>
                  <a:lnTo>
                    <a:pt x="1389" y="602"/>
                  </a:lnTo>
                  <a:lnTo>
                    <a:pt x="1389" y="604"/>
                  </a:lnTo>
                  <a:lnTo>
                    <a:pt x="1379" y="604"/>
                  </a:lnTo>
                  <a:lnTo>
                    <a:pt x="1379" y="602"/>
                  </a:lnTo>
                  <a:lnTo>
                    <a:pt x="1378" y="601"/>
                  </a:lnTo>
                  <a:lnTo>
                    <a:pt x="1376" y="601"/>
                  </a:lnTo>
                  <a:lnTo>
                    <a:pt x="1375" y="600"/>
                  </a:lnTo>
                  <a:lnTo>
                    <a:pt x="1373" y="601"/>
                  </a:lnTo>
                  <a:lnTo>
                    <a:pt x="1371" y="601"/>
                  </a:lnTo>
                  <a:lnTo>
                    <a:pt x="1371" y="602"/>
                  </a:lnTo>
                  <a:lnTo>
                    <a:pt x="1370" y="604"/>
                  </a:lnTo>
                  <a:lnTo>
                    <a:pt x="1367" y="604"/>
                  </a:lnTo>
                  <a:lnTo>
                    <a:pt x="1366" y="602"/>
                  </a:lnTo>
                  <a:lnTo>
                    <a:pt x="1366" y="601"/>
                  </a:lnTo>
                  <a:lnTo>
                    <a:pt x="1364" y="601"/>
                  </a:lnTo>
                  <a:lnTo>
                    <a:pt x="1362" y="600"/>
                  </a:lnTo>
                  <a:lnTo>
                    <a:pt x="1361" y="601"/>
                  </a:lnTo>
                  <a:lnTo>
                    <a:pt x="1359" y="601"/>
                  </a:lnTo>
                  <a:lnTo>
                    <a:pt x="1358" y="602"/>
                  </a:lnTo>
                  <a:lnTo>
                    <a:pt x="1358" y="604"/>
                  </a:lnTo>
                  <a:lnTo>
                    <a:pt x="1327" y="604"/>
                  </a:lnTo>
                  <a:lnTo>
                    <a:pt x="1326" y="602"/>
                  </a:lnTo>
                  <a:lnTo>
                    <a:pt x="1326" y="601"/>
                  </a:lnTo>
                  <a:lnTo>
                    <a:pt x="1324" y="601"/>
                  </a:lnTo>
                  <a:lnTo>
                    <a:pt x="1322" y="600"/>
                  </a:lnTo>
                  <a:lnTo>
                    <a:pt x="1321" y="601"/>
                  </a:lnTo>
                  <a:lnTo>
                    <a:pt x="1319" y="601"/>
                  </a:lnTo>
                  <a:lnTo>
                    <a:pt x="1318" y="602"/>
                  </a:lnTo>
                  <a:lnTo>
                    <a:pt x="1318" y="604"/>
                  </a:lnTo>
                  <a:lnTo>
                    <a:pt x="1274" y="604"/>
                  </a:lnTo>
                  <a:lnTo>
                    <a:pt x="1274" y="602"/>
                  </a:lnTo>
                  <a:lnTo>
                    <a:pt x="1273" y="601"/>
                  </a:lnTo>
                  <a:lnTo>
                    <a:pt x="1272" y="601"/>
                  </a:lnTo>
                  <a:lnTo>
                    <a:pt x="1270" y="600"/>
                  </a:lnTo>
                  <a:lnTo>
                    <a:pt x="1268" y="601"/>
                  </a:lnTo>
                  <a:lnTo>
                    <a:pt x="1267" y="601"/>
                  </a:lnTo>
                  <a:lnTo>
                    <a:pt x="1266" y="602"/>
                  </a:lnTo>
                  <a:lnTo>
                    <a:pt x="1265" y="604"/>
                  </a:lnTo>
                  <a:lnTo>
                    <a:pt x="1254" y="604"/>
                  </a:lnTo>
                  <a:lnTo>
                    <a:pt x="1254" y="602"/>
                  </a:lnTo>
                  <a:lnTo>
                    <a:pt x="1253" y="601"/>
                  </a:lnTo>
                  <a:lnTo>
                    <a:pt x="1251" y="601"/>
                  </a:lnTo>
                  <a:lnTo>
                    <a:pt x="1250" y="600"/>
                  </a:lnTo>
                  <a:lnTo>
                    <a:pt x="1248" y="601"/>
                  </a:lnTo>
                  <a:lnTo>
                    <a:pt x="1246" y="601"/>
                  </a:lnTo>
                  <a:lnTo>
                    <a:pt x="1246" y="602"/>
                  </a:lnTo>
                  <a:lnTo>
                    <a:pt x="1245" y="604"/>
                  </a:lnTo>
                  <a:lnTo>
                    <a:pt x="1207" y="604"/>
                  </a:lnTo>
                  <a:lnTo>
                    <a:pt x="1206" y="602"/>
                  </a:lnTo>
                  <a:lnTo>
                    <a:pt x="1206" y="601"/>
                  </a:lnTo>
                  <a:lnTo>
                    <a:pt x="1204" y="601"/>
                  </a:lnTo>
                  <a:lnTo>
                    <a:pt x="1202" y="600"/>
                  </a:lnTo>
                  <a:lnTo>
                    <a:pt x="1201" y="601"/>
                  </a:lnTo>
                  <a:lnTo>
                    <a:pt x="1199" y="601"/>
                  </a:lnTo>
                  <a:lnTo>
                    <a:pt x="1198" y="602"/>
                  </a:lnTo>
                  <a:lnTo>
                    <a:pt x="1198" y="604"/>
                  </a:lnTo>
                  <a:lnTo>
                    <a:pt x="1192" y="604"/>
                  </a:lnTo>
                  <a:lnTo>
                    <a:pt x="1191" y="602"/>
                  </a:lnTo>
                  <a:lnTo>
                    <a:pt x="1190" y="601"/>
                  </a:lnTo>
                  <a:lnTo>
                    <a:pt x="1189" y="601"/>
                  </a:lnTo>
                  <a:lnTo>
                    <a:pt x="1187" y="600"/>
                  </a:lnTo>
                  <a:lnTo>
                    <a:pt x="1185" y="601"/>
                  </a:lnTo>
                  <a:lnTo>
                    <a:pt x="1184" y="601"/>
                  </a:lnTo>
                  <a:lnTo>
                    <a:pt x="1183" y="602"/>
                  </a:lnTo>
                  <a:lnTo>
                    <a:pt x="1183" y="604"/>
                  </a:lnTo>
                  <a:lnTo>
                    <a:pt x="1057" y="604"/>
                  </a:lnTo>
                  <a:lnTo>
                    <a:pt x="1056" y="602"/>
                  </a:lnTo>
                  <a:lnTo>
                    <a:pt x="1055" y="601"/>
                  </a:lnTo>
                  <a:lnTo>
                    <a:pt x="1054" y="601"/>
                  </a:lnTo>
                  <a:lnTo>
                    <a:pt x="1052" y="600"/>
                  </a:lnTo>
                  <a:lnTo>
                    <a:pt x="1050" y="601"/>
                  </a:lnTo>
                  <a:lnTo>
                    <a:pt x="1049" y="601"/>
                  </a:lnTo>
                  <a:lnTo>
                    <a:pt x="1048" y="602"/>
                  </a:lnTo>
                  <a:lnTo>
                    <a:pt x="1048" y="604"/>
                  </a:lnTo>
                  <a:lnTo>
                    <a:pt x="732" y="604"/>
                  </a:lnTo>
                  <a:lnTo>
                    <a:pt x="732" y="602"/>
                  </a:lnTo>
                  <a:lnTo>
                    <a:pt x="731" y="601"/>
                  </a:lnTo>
                  <a:lnTo>
                    <a:pt x="730" y="601"/>
                  </a:lnTo>
                  <a:lnTo>
                    <a:pt x="728" y="600"/>
                  </a:lnTo>
                  <a:lnTo>
                    <a:pt x="726" y="601"/>
                  </a:lnTo>
                  <a:lnTo>
                    <a:pt x="725" y="601"/>
                  </a:lnTo>
                  <a:lnTo>
                    <a:pt x="724" y="602"/>
                  </a:lnTo>
                  <a:lnTo>
                    <a:pt x="723" y="604"/>
                  </a:lnTo>
                  <a:lnTo>
                    <a:pt x="721" y="604"/>
                  </a:lnTo>
                  <a:lnTo>
                    <a:pt x="720" y="602"/>
                  </a:lnTo>
                  <a:lnTo>
                    <a:pt x="719" y="601"/>
                  </a:lnTo>
                  <a:lnTo>
                    <a:pt x="718" y="601"/>
                  </a:lnTo>
                  <a:lnTo>
                    <a:pt x="716" y="600"/>
                  </a:lnTo>
                  <a:lnTo>
                    <a:pt x="714" y="601"/>
                  </a:lnTo>
                  <a:lnTo>
                    <a:pt x="713" y="601"/>
                  </a:lnTo>
                  <a:lnTo>
                    <a:pt x="712" y="602"/>
                  </a:lnTo>
                  <a:lnTo>
                    <a:pt x="712" y="604"/>
                  </a:lnTo>
                  <a:lnTo>
                    <a:pt x="586" y="604"/>
                  </a:lnTo>
                  <a:lnTo>
                    <a:pt x="586" y="208"/>
                  </a:lnTo>
                  <a:lnTo>
                    <a:pt x="579" y="208"/>
                  </a:lnTo>
                  <a:lnTo>
                    <a:pt x="578" y="207"/>
                  </a:lnTo>
                  <a:lnTo>
                    <a:pt x="577" y="206"/>
                  </a:lnTo>
                  <a:lnTo>
                    <a:pt x="576" y="205"/>
                  </a:lnTo>
                  <a:lnTo>
                    <a:pt x="574" y="205"/>
                  </a:lnTo>
                  <a:lnTo>
                    <a:pt x="572" y="205"/>
                  </a:lnTo>
                  <a:lnTo>
                    <a:pt x="571" y="206"/>
                  </a:lnTo>
                  <a:lnTo>
                    <a:pt x="570" y="207"/>
                  </a:lnTo>
                  <a:lnTo>
                    <a:pt x="570" y="208"/>
                  </a:lnTo>
                  <a:lnTo>
                    <a:pt x="519" y="208"/>
                  </a:lnTo>
                  <a:lnTo>
                    <a:pt x="519" y="207"/>
                  </a:lnTo>
                  <a:lnTo>
                    <a:pt x="518" y="206"/>
                  </a:lnTo>
                  <a:lnTo>
                    <a:pt x="516" y="205"/>
                  </a:lnTo>
                  <a:lnTo>
                    <a:pt x="515" y="205"/>
                  </a:lnTo>
                  <a:lnTo>
                    <a:pt x="513" y="205"/>
                  </a:lnTo>
                  <a:lnTo>
                    <a:pt x="512" y="206"/>
                  </a:lnTo>
                  <a:lnTo>
                    <a:pt x="511" y="207"/>
                  </a:lnTo>
                  <a:lnTo>
                    <a:pt x="510" y="208"/>
                  </a:lnTo>
                  <a:lnTo>
                    <a:pt x="444" y="208"/>
                  </a:lnTo>
                  <a:lnTo>
                    <a:pt x="443" y="207"/>
                  </a:lnTo>
                  <a:lnTo>
                    <a:pt x="442" y="206"/>
                  </a:lnTo>
                  <a:lnTo>
                    <a:pt x="441" y="205"/>
                  </a:lnTo>
                  <a:lnTo>
                    <a:pt x="439" y="205"/>
                  </a:lnTo>
                  <a:lnTo>
                    <a:pt x="437" y="205"/>
                  </a:lnTo>
                  <a:lnTo>
                    <a:pt x="436" y="206"/>
                  </a:lnTo>
                  <a:lnTo>
                    <a:pt x="435" y="207"/>
                  </a:lnTo>
                  <a:lnTo>
                    <a:pt x="435" y="208"/>
                  </a:lnTo>
                  <a:lnTo>
                    <a:pt x="355" y="208"/>
                  </a:lnTo>
                  <a:lnTo>
                    <a:pt x="355" y="207"/>
                  </a:lnTo>
                  <a:lnTo>
                    <a:pt x="354" y="206"/>
                  </a:lnTo>
                  <a:lnTo>
                    <a:pt x="352" y="205"/>
                  </a:lnTo>
                  <a:lnTo>
                    <a:pt x="350" y="205"/>
                  </a:lnTo>
                  <a:lnTo>
                    <a:pt x="349" y="205"/>
                  </a:lnTo>
                  <a:lnTo>
                    <a:pt x="347" y="206"/>
                  </a:lnTo>
                  <a:lnTo>
                    <a:pt x="346" y="207"/>
                  </a:lnTo>
                  <a:lnTo>
                    <a:pt x="346" y="208"/>
                  </a:lnTo>
                  <a:lnTo>
                    <a:pt x="300" y="208"/>
                  </a:lnTo>
                  <a:lnTo>
                    <a:pt x="299" y="206"/>
                  </a:lnTo>
                  <a:lnTo>
                    <a:pt x="298" y="204"/>
                  </a:lnTo>
                  <a:lnTo>
                    <a:pt x="297" y="203"/>
                  </a:lnTo>
                  <a:lnTo>
                    <a:pt x="294" y="202"/>
                  </a:lnTo>
                  <a:lnTo>
                    <a:pt x="292" y="201"/>
                  </a:lnTo>
                  <a:lnTo>
                    <a:pt x="290" y="201"/>
                  </a:lnTo>
                  <a:lnTo>
                    <a:pt x="287" y="202"/>
                  </a:lnTo>
                  <a:lnTo>
                    <a:pt x="285" y="203"/>
                  </a:lnTo>
                  <a:lnTo>
                    <a:pt x="283" y="204"/>
                  </a:lnTo>
                  <a:lnTo>
                    <a:pt x="282" y="206"/>
                  </a:lnTo>
                  <a:lnTo>
                    <a:pt x="282" y="208"/>
                  </a:lnTo>
                  <a:lnTo>
                    <a:pt x="275" y="208"/>
                  </a:lnTo>
                  <a:lnTo>
                    <a:pt x="275" y="207"/>
                  </a:lnTo>
                  <a:lnTo>
                    <a:pt x="274" y="206"/>
                  </a:lnTo>
                  <a:lnTo>
                    <a:pt x="273" y="205"/>
                  </a:lnTo>
                  <a:lnTo>
                    <a:pt x="271" y="205"/>
                  </a:lnTo>
                  <a:lnTo>
                    <a:pt x="269" y="205"/>
                  </a:lnTo>
                  <a:lnTo>
                    <a:pt x="268" y="206"/>
                  </a:lnTo>
                  <a:lnTo>
                    <a:pt x="267" y="207"/>
                  </a:lnTo>
                  <a:lnTo>
                    <a:pt x="266" y="208"/>
                  </a:lnTo>
                  <a:lnTo>
                    <a:pt x="259" y="208"/>
                  </a:lnTo>
                  <a:lnTo>
                    <a:pt x="259" y="207"/>
                  </a:lnTo>
                  <a:lnTo>
                    <a:pt x="258" y="206"/>
                  </a:lnTo>
                  <a:lnTo>
                    <a:pt x="256" y="205"/>
                  </a:lnTo>
                  <a:lnTo>
                    <a:pt x="255" y="205"/>
                  </a:lnTo>
                  <a:lnTo>
                    <a:pt x="253" y="205"/>
                  </a:lnTo>
                  <a:lnTo>
                    <a:pt x="251" y="206"/>
                  </a:lnTo>
                  <a:lnTo>
                    <a:pt x="250" y="207"/>
                  </a:lnTo>
                  <a:lnTo>
                    <a:pt x="250" y="208"/>
                  </a:lnTo>
                  <a:lnTo>
                    <a:pt x="238" y="208"/>
                  </a:lnTo>
                  <a:lnTo>
                    <a:pt x="238" y="207"/>
                  </a:lnTo>
                  <a:lnTo>
                    <a:pt x="237" y="206"/>
                  </a:lnTo>
                  <a:lnTo>
                    <a:pt x="236" y="205"/>
                  </a:lnTo>
                  <a:lnTo>
                    <a:pt x="234" y="205"/>
                  </a:lnTo>
                  <a:lnTo>
                    <a:pt x="232" y="205"/>
                  </a:lnTo>
                  <a:lnTo>
                    <a:pt x="231" y="206"/>
                  </a:lnTo>
                  <a:lnTo>
                    <a:pt x="230" y="207"/>
                  </a:lnTo>
                  <a:lnTo>
                    <a:pt x="229" y="208"/>
                  </a:lnTo>
                  <a:lnTo>
                    <a:pt x="228" y="208"/>
                  </a:lnTo>
                  <a:lnTo>
                    <a:pt x="227" y="207"/>
                  </a:lnTo>
                  <a:lnTo>
                    <a:pt x="226" y="206"/>
                  </a:lnTo>
                  <a:lnTo>
                    <a:pt x="225" y="205"/>
                  </a:lnTo>
                  <a:lnTo>
                    <a:pt x="223" y="205"/>
                  </a:lnTo>
                  <a:lnTo>
                    <a:pt x="221" y="205"/>
                  </a:lnTo>
                  <a:lnTo>
                    <a:pt x="220" y="206"/>
                  </a:lnTo>
                  <a:lnTo>
                    <a:pt x="219" y="207"/>
                  </a:lnTo>
                  <a:lnTo>
                    <a:pt x="219" y="208"/>
                  </a:lnTo>
                  <a:lnTo>
                    <a:pt x="214" y="208"/>
                  </a:lnTo>
                  <a:lnTo>
                    <a:pt x="214" y="207"/>
                  </a:lnTo>
                  <a:lnTo>
                    <a:pt x="213" y="206"/>
                  </a:lnTo>
                  <a:lnTo>
                    <a:pt x="211" y="205"/>
                  </a:lnTo>
                  <a:lnTo>
                    <a:pt x="210" y="205"/>
                  </a:lnTo>
                  <a:lnTo>
                    <a:pt x="208" y="205"/>
                  </a:lnTo>
                  <a:lnTo>
                    <a:pt x="206" y="206"/>
                  </a:lnTo>
                  <a:lnTo>
                    <a:pt x="205" y="207"/>
                  </a:lnTo>
                  <a:lnTo>
                    <a:pt x="205" y="208"/>
                  </a:lnTo>
                  <a:lnTo>
                    <a:pt x="205" y="207"/>
                  </a:lnTo>
                  <a:lnTo>
                    <a:pt x="204" y="206"/>
                  </a:lnTo>
                  <a:lnTo>
                    <a:pt x="202" y="205"/>
                  </a:lnTo>
                  <a:lnTo>
                    <a:pt x="201" y="205"/>
                  </a:lnTo>
                  <a:lnTo>
                    <a:pt x="199" y="205"/>
                  </a:lnTo>
                  <a:lnTo>
                    <a:pt x="197" y="206"/>
                  </a:lnTo>
                  <a:lnTo>
                    <a:pt x="196" y="207"/>
                  </a:lnTo>
                  <a:lnTo>
                    <a:pt x="196" y="208"/>
                  </a:lnTo>
                  <a:lnTo>
                    <a:pt x="187" y="208"/>
                  </a:lnTo>
                  <a:lnTo>
                    <a:pt x="187" y="207"/>
                  </a:lnTo>
                  <a:lnTo>
                    <a:pt x="186" y="206"/>
                  </a:lnTo>
                  <a:lnTo>
                    <a:pt x="184" y="205"/>
                  </a:lnTo>
                  <a:lnTo>
                    <a:pt x="183" y="205"/>
                  </a:lnTo>
                  <a:lnTo>
                    <a:pt x="181" y="205"/>
                  </a:lnTo>
                  <a:lnTo>
                    <a:pt x="179" y="206"/>
                  </a:lnTo>
                  <a:lnTo>
                    <a:pt x="178" y="207"/>
                  </a:lnTo>
                  <a:lnTo>
                    <a:pt x="178" y="208"/>
                  </a:lnTo>
                  <a:lnTo>
                    <a:pt x="150" y="208"/>
                  </a:lnTo>
                  <a:lnTo>
                    <a:pt x="150" y="7"/>
                  </a:lnTo>
                  <a:lnTo>
                    <a:pt x="130" y="7"/>
                  </a:lnTo>
                  <a:lnTo>
                    <a:pt x="129" y="5"/>
                  </a:lnTo>
                  <a:lnTo>
                    <a:pt x="128" y="4"/>
                  </a:lnTo>
                  <a:lnTo>
                    <a:pt x="127" y="4"/>
                  </a:lnTo>
                  <a:lnTo>
                    <a:pt x="125" y="3"/>
                  </a:lnTo>
                  <a:lnTo>
                    <a:pt x="123" y="4"/>
                  </a:lnTo>
                  <a:lnTo>
                    <a:pt x="122" y="4"/>
                  </a:lnTo>
                  <a:lnTo>
                    <a:pt x="121" y="5"/>
                  </a:lnTo>
                  <a:lnTo>
                    <a:pt x="121" y="7"/>
                  </a:lnTo>
                  <a:lnTo>
                    <a:pt x="110" y="7"/>
                  </a:lnTo>
                  <a:lnTo>
                    <a:pt x="109" y="5"/>
                  </a:lnTo>
                  <a:lnTo>
                    <a:pt x="108" y="3"/>
                  </a:lnTo>
                  <a:lnTo>
                    <a:pt x="107" y="2"/>
                  </a:lnTo>
                  <a:lnTo>
                    <a:pt x="105" y="1"/>
                  </a:lnTo>
                  <a:lnTo>
                    <a:pt x="103" y="0"/>
                  </a:lnTo>
                  <a:lnTo>
                    <a:pt x="101" y="0"/>
                  </a:lnTo>
                  <a:lnTo>
                    <a:pt x="99" y="0"/>
                  </a:lnTo>
                  <a:lnTo>
                    <a:pt x="96" y="1"/>
                  </a:lnTo>
                  <a:lnTo>
                    <a:pt x="94" y="2"/>
                  </a:lnTo>
                  <a:lnTo>
                    <a:pt x="93" y="3"/>
                  </a:lnTo>
                  <a:lnTo>
                    <a:pt x="92" y="5"/>
                  </a:lnTo>
                  <a:lnTo>
                    <a:pt x="92" y="7"/>
                  </a:lnTo>
                  <a:lnTo>
                    <a:pt x="88" y="7"/>
                  </a:lnTo>
                  <a:lnTo>
                    <a:pt x="87" y="5"/>
                  </a:lnTo>
                  <a:lnTo>
                    <a:pt x="87" y="4"/>
                  </a:lnTo>
                  <a:lnTo>
                    <a:pt x="85" y="4"/>
                  </a:lnTo>
                  <a:lnTo>
                    <a:pt x="83" y="3"/>
                  </a:lnTo>
                  <a:lnTo>
                    <a:pt x="82" y="4"/>
                  </a:lnTo>
                  <a:lnTo>
                    <a:pt x="80" y="4"/>
                  </a:lnTo>
                  <a:lnTo>
                    <a:pt x="79" y="5"/>
                  </a:lnTo>
                  <a:lnTo>
                    <a:pt x="79" y="7"/>
                  </a:lnTo>
                  <a:lnTo>
                    <a:pt x="77" y="7"/>
                  </a:lnTo>
                  <a:lnTo>
                    <a:pt x="77" y="5"/>
                  </a:lnTo>
                  <a:lnTo>
                    <a:pt x="76" y="4"/>
                  </a:lnTo>
                  <a:lnTo>
                    <a:pt x="74" y="4"/>
                  </a:lnTo>
                  <a:lnTo>
                    <a:pt x="73" y="3"/>
                  </a:lnTo>
                  <a:lnTo>
                    <a:pt x="71" y="4"/>
                  </a:lnTo>
                  <a:lnTo>
                    <a:pt x="70" y="4"/>
                  </a:lnTo>
                  <a:lnTo>
                    <a:pt x="69" y="5"/>
                  </a:lnTo>
                  <a:lnTo>
                    <a:pt x="68" y="7"/>
                  </a:lnTo>
                  <a:lnTo>
                    <a:pt x="66" y="7"/>
                  </a:lnTo>
                  <a:lnTo>
                    <a:pt x="66" y="5"/>
                  </a:lnTo>
                  <a:lnTo>
                    <a:pt x="65" y="4"/>
                  </a:lnTo>
                  <a:lnTo>
                    <a:pt x="63" y="3"/>
                  </a:lnTo>
                  <a:lnTo>
                    <a:pt x="62" y="2"/>
                  </a:lnTo>
                  <a:lnTo>
                    <a:pt x="59" y="2"/>
                  </a:lnTo>
                  <a:lnTo>
                    <a:pt x="58" y="2"/>
                  </a:lnTo>
                  <a:lnTo>
                    <a:pt x="56" y="3"/>
                  </a:lnTo>
                  <a:lnTo>
                    <a:pt x="54" y="4"/>
                  </a:lnTo>
                  <a:lnTo>
                    <a:pt x="53" y="5"/>
                  </a:lnTo>
                  <a:lnTo>
                    <a:pt x="53" y="7"/>
                  </a:lnTo>
                  <a:lnTo>
                    <a:pt x="0" y="7"/>
                  </a:lnTo>
                  <a:lnTo>
                    <a:pt x="0" y="5"/>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72" name="Freeform 1082"/>
            <p:cNvSpPr>
              <a:spLocks/>
            </p:cNvSpPr>
            <p:nvPr/>
          </p:nvSpPr>
          <p:spPr bwMode="auto">
            <a:xfrm>
              <a:off x="3809" y="2572"/>
              <a:ext cx="13" cy="9"/>
            </a:xfrm>
            <a:custGeom>
              <a:avLst/>
              <a:gdLst>
                <a:gd name="T0" fmla="*/ 2 w 13"/>
                <a:gd name="T1" fmla="*/ 0 h 9"/>
                <a:gd name="T2" fmla="*/ 13 w 13"/>
                <a:gd name="T3" fmla="*/ 5 h 9"/>
                <a:gd name="T4" fmla="*/ 2 w 13"/>
                <a:gd name="T5" fmla="*/ 9 h 9"/>
                <a:gd name="T6" fmla="*/ 1 w 13"/>
                <a:gd name="T7" fmla="*/ 7 h 9"/>
                <a:gd name="T8" fmla="*/ 0 w 13"/>
                <a:gd name="T9" fmla="*/ 5 h 9"/>
                <a:gd name="T10" fmla="*/ 1 w 13"/>
                <a:gd name="T11" fmla="*/ 2 h 9"/>
                <a:gd name="T12" fmla="*/ 2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2" y="0"/>
                  </a:moveTo>
                  <a:lnTo>
                    <a:pt x="13" y="5"/>
                  </a:lnTo>
                  <a:lnTo>
                    <a:pt x="2" y="9"/>
                  </a:lnTo>
                  <a:lnTo>
                    <a:pt x="1" y="7"/>
                  </a:lnTo>
                  <a:lnTo>
                    <a:pt x="0" y="5"/>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73" name="Freeform 1083"/>
            <p:cNvSpPr>
              <a:spLocks/>
            </p:cNvSpPr>
            <p:nvPr/>
          </p:nvSpPr>
          <p:spPr bwMode="auto">
            <a:xfrm>
              <a:off x="2398" y="1969"/>
              <a:ext cx="12" cy="11"/>
            </a:xfrm>
            <a:custGeom>
              <a:avLst/>
              <a:gdLst>
                <a:gd name="T0" fmla="*/ 0 w 12"/>
                <a:gd name="T1" fmla="*/ 9 h 11"/>
                <a:gd name="T2" fmla="*/ 6 w 12"/>
                <a:gd name="T3" fmla="*/ 0 h 11"/>
                <a:gd name="T4" fmla="*/ 12 w 12"/>
                <a:gd name="T5" fmla="*/ 9 h 11"/>
                <a:gd name="T6" fmla="*/ 9 w 12"/>
                <a:gd name="T7" fmla="*/ 10 h 11"/>
                <a:gd name="T8" fmla="*/ 6 w 12"/>
                <a:gd name="T9" fmla="*/ 11 h 11"/>
                <a:gd name="T10" fmla="*/ 3 w 12"/>
                <a:gd name="T11" fmla="*/ 10 h 11"/>
                <a:gd name="T12" fmla="*/ 0 w 12"/>
                <a:gd name="T13" fmla="*/ 9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0" y="9"/>
                  </a:moveTo>
                  <a:lnTo>
                    <a:pt x="6" y="0"/>
                  </a:lnTo>
                  <a:lnTo>
                    <a:pt x="12" y="9"/>
                  </a:lnTo>
                  <a:lnTo>
                    <a:pt x="9" y="10"/>
                  </a:lnTo>
                  <a:lnTo>
                    <a:pt x="6" y="11"/>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74" name="Freeform 1084"/>
            <p:cNvSpPr>
              <a:spLocks/>
            </p:cNvSpPr>
            <p:nvPr/>
          </p:nvSpPr>
          <p:spPr bwMode="auto">
            <a:xfrm>
              <a:off x="2424" y="1606"/>
              <a:ext cx="760" cy="284"/>
            </a:xfrm>
            <a:custGeom>
              <a:avLst/>
              <a:gdLst>
                <a:gd name="T0" fmla="*/ 48 w 760"/>
                <a:gd name="T1" fmla="*/ 127 h 284"/>
                <a:gd name="T2" fmla="*/ 54 w 760"/>
                <a:gd name="T3" fmla="*/ 124 h 284"/>
                <a:gd name="T4" fmla="*/ 81 w 760"/>
                <a:gd name="T5" fmla="*/ 125 h 284"/>
                <a:gd name="T6" fmla="*/ 88 w 760"/>
                <a:gd name="T7" fmla="*/ 124 h 284"/>
                <a:gd name="T8" fmla="*/ 102 w 760"/>
                <a:gd name="T9" fmla="*/ 124 h 284"/>
                <a:gd name="T10" fmla="*/ 109 w 760"/>
                <a:gd name="T11" fmla="*/ 125 h 284"/>
                <a:gd name="T12" fmla="*/ 147 w 760"/>
                <a:gd name="T13" fmla="*/ 122 h 284"/>
                <a:gd name="T14" fmla="*/ 159 w 760"/>
                <a:gd name="T15" fmla="*/ 122 h 284"/>
                <a:gd name="T16" fmla="*/ 176 w 760"/>
                <a:gd name="T17" fmla="*/ 125 h 284"/>
                <a:gd name="T18" fmla="*/ 184 w 760"/>
                <a:gd name="T19" fmla="*/ 124 h 284"/>
                <a:gd name="T20" fmla="*/ 193 w 760"/>
                <a:gd name="T21" fmla="*/ 124 h 284"/>
                <a:gd name="T22" fmla="*/ 201 w 760"/>
                <a:gd name="T23" fmla="*/ 125 h 284"/>
                <a:gd name="T24" fmla="*/ 212 w 760"/>
                <a:gd name="T25" fmla="*/ 122 h 284"/>
                <a:gd name="T26" fmla="*/ 222 w 760"/>
                <a:gd name="T27" fmla="*/ 124 h 284"/>
                <a:gd name="T28" fmla="*/ 248 w 760"/>
                <a:gd name="T29" fmla="*/ 124 h 284"/>
                <a:gd name="T30" fmla="*/ 255 w 760"/>
                <a:gd name="T31" fmla="*/ 125 h 284"/>
                <a:gd name="T32" fmla="*/ 265 w 760"/>
                <a:gd name="T33" fmla="*/ 122 h 284"/>
                <a:gd name="T34" fmla="*/ 277 w 760"/>
                <a:gd name="T35" fmla="*/ 122 h 284"/>
                <a:gd name="T36" fmla="*/ 322 w 760"/>
                <a:gd name="T37" fmla="*/ 10 h 284"/>
                <a:gd name="T38" fmla="*/ 336 w 760"/>
                <a:gd name="T39" fmla="*/ 7 h 284"/>
                <a:gd name="T40" fmla="*/ 351 w 760"/>
                <a:gd name="T41" fmla="*/ 10 h 284"/>
                <a:gd name="T42" fmla="*/ 357 w 760"/>
                <a:gd name="T43" fmla="*/ 7 h 284"/>
                <a:gd name="T44" fmla="*/ 364 w 760"/>
                <a:gd name="T45" fmla="*/ 9 h 284"/>
                <a:gd name="T46" fmla="*/ 372 w 760"/>
                <a:gd name="T47" fmla="*/ 8 h 284"/>
                <a:gd name="T48" fmla="*/ 389 w 760"/>
                <a:gd name="T49" fmla="*/ 7 h 284"/>
                <a:gd name="T50" fmla="*/ 399 w 760"/>
                <a:gd name="T51" fmla="*/ 4 h 284"/>
                <a:gd name="T52" fmla="*/ 408 w 760"/>
                <a:gd name="T53" fmla="*/ 10 h 284"/>
                <a:gd name="T54" fmla="*/ 414 w 760"/>
                <a:gd name="T55" fmla="*/ 7 h 284"/>
                <a:gd name="T56" fmla="*/ 425 w 760"/>
                <a:gd name="T57" fmla="*/ 9 h 284"/>
                <a:gd name="T58" fmla="*/ 433 w 760"/>
                <a:gd name="T59" fmla="*/ 8 h 284"/>
                <a:gd name="T60" fmla="*/ 443 w 760"/>
                <a:gd name="T61" fmla="*/ 8 h 284"/>
                <a:gd name="T62" fmla="*/ 450 w 760"/>
                <a:gd name="T63" fmla="*/ 9 h 284"/>
                <a:gd name="T64" fmla="*/ 467 w 760"/>
                <a:gd name="T65" fmla="*/ 5 h 284"/>
                <a:gd name="T66" fmla="*/ 478 w 760"/>
                <a:gd name="T67" fmla="*/ 5 h 284"/>
                <a:gd name="T68" fmla="*/ 510 w 760"/>
                <a:gd name="T69" fmla="*/ 9 h 284"/>
                <a:gd name="T70" fmla="*/ 517 w 760"/>
                <a:gd name="T71" fmla="*/ 8 h 284"/>
                <a:gd name="T72" fmla="*/ 568 w 760"/>
                <a:gd name="T73" fmla="*/ 7 h 284"/>
                <a:gd name="T74" fmla="*/ 577 w 760"/>
                <a:gd name="T75" fmla="*/ 6 h 284"/>
                <a:gd name="T76" fmla="*/ 587 w 760"/>
                <a:gd name="T77" fmla="*/ 9 h 284"/>
                <a:gd name="T78" fmla="*/ 595 w 760"/>
                <a:gd name="T79" fmla="*/ 8 h 284"/>
                <a:gd name="T80" fmla="*/ 608 w 760"/>
                <a:gd name="T81" fmla="*/ 8 h 284"/>
                <a:gd name="T82" fmla="*/ 616 w 760"/>
                <a:gd name="T83" fmla="*/ 9 h 284"/>
                <a:gd name="T84" fmla="*/ 634 w 760"/>
                <a:gd name="T85" fmla="*/ 7 h 284"/>
                <a:gd name="T86" fmla="*/ 640 w 760"/>
                <a:gd name="T87" fmla="*/ 10 h 284"/>
                <a:gd name="T88" fmla="*/ 654 w 760"/>
                <a:gd name="T89" fmla="*/ 1 h 284"/>
                <a:gd name="T90" fmla="*/ 661 w 760"/>
                <a:gd name="T91" fmla="*/ 2 h 284"/>
                <a:gd name="T92" fmla="*/ 675 w 760"/>
                <a:gd name="T93" fmla="*/ 0 h 284"/>
                <a:gd name="T94" fmla="*/ 681 w 760"/>
                <a:gd name="T95" fmla="*/ 3 h 284"/>
                <a:gd name="T96" fmla="*/ 711 w 760"/>
                <a:gd name="T97" fmla="*/ 0 h 284"/>
                <a:gd name="T98" fmla="*/ 725 w 760"/>
                <a:gd name="T99" fmla="*/ 3 h 284"/>
                <a:gd name="T100" fmla="*/ 732 w 760"/>
                <a:gd name="T101" fmla="*/ 0 h 28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60"/>
                <a:gd name="T154" fmla="*/ 0 h 284"/>
                <a:gd name="T155" fmla="*/ 760 w 760"/>
                <a:gd name="T156" fmla="*/ 284 h 28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60" h="284">
                  <a:moveTo>
                    <a:pt x="0" y="284"/>
                  </a:moveTo>
                  <a:lnTo>
                    <a:pt x="0" y="274"/>
                  </a:lnTo>
                  <a:lnTo>
                    <a:pt x="38" y="274"/>
                  </a:lnTo>
                  <a:lnTo>
                    <a:pt x="38" y="127"/>
                  </a:lnTo>
                  <a:lnTo>
                    <a:pt x="48" y="127"/>
                  </a:lnTo>
                  <a:lnTo>
                    <a:pt x="49" y="125"/>
                  </a:lnTo>
                  <a:lnTo>
                    <a:pt x="50" y="124"/>
                  </a:lnTo>
                  <a:lnTo>
                    <a:pt x="51" y="124"/>
                  </a:lnTo>
                  <a:lnTo>
                    <a:pt x="53" y="123"/>
                  </a:lnTo>
                  <a:lnTo>
                    <a:pt x="54" y="124"/>
                  </a:lnTo>
                  <a:lnTo>
                    <a:pt x="56" y="124"/>
                  </a:lnTo>
                  <a:lnTo>
                    <a:pt x="57" y="125"/>
                  </a:lnTo>
                  <a:lnTo>
                    <a:pt x="57" y="127"/>
                  </a:lnTo>
                  <a:lnTo>
                    <a:pt x="81" y="127"/>
                  </a:lnTo>
                  <a:lnTo>
                    <a:pt x="81" y="125"/>
                  </a:lnTo>
                  <a:lnTo>
                    <a:pt x="82" y="124"/>
                  </a:lnTo>
                  <a:lnTo>
                    <a:pt x="84" y="124"/>
                  </a:lnTo>
                  <a:lnTo>
                    <a:pt x="85" y="123"/>
                  </a:lnTo>
                  <a:lnTo>
                    <a:pt x="87" y="124"/>
                  </a:lnTo>
                  <a:lnTo>
                    <a:pt x="88" y="124"/>
                  </a:lnTo>
                  <a:lnTo>
                    <a:pt x="89" y="125"/>
                  </a:lnTo>
                  <a:lnTo>
                    <a:pt x="90" y="127"/>
                  </a:lnTo>
                  <a:lnTo>
                    <a:pt x="101" y="127"/>
                  </a:lnTo>
                  <a:lnTo>
                    <a:pt x="101" y="125"/>
                  </a:lnTo>
                  <a:lnTo>
                    <a:pt x="102" y="124"/>
                  </a:lnTo>
                  <a:lnTo>
                    <a:pt x="103" y="124"/>
                  </a:lnTo>
                  <a:lnTo>
                    <a:pt x="105" y="123"/>
                  </a:lnTo>
                  <a:lnTo>
                    <a:pt x="107" y="124"/>
                  </a:lnTo>
                  <a:lnTo>
                    <a:pt x="108" y="124"/>
                  </a:lnTo>
                  <a:lnTo>
                    <a:pt x="109" y="125"/>
                  </a:lnTo>
                  <a:lnTo>
                    <a:pt x="110" y="127"/>
                  </a:lnTo>
                  <a:lnTo>
                    <a:pt x="145" y="127"/>
                  </a:lnTo>
                  <a:lnTo>
                    <a:pt x="145" y="125"/>
                  </a:lnTo>
                  <a:lnTo>
                    <a:pt x="146" y="123"/>
                  </a:lnTo>
                  <a:lnTo>
                    <a:pt x="147" y="122"/>
                  </a:lnTo>
                  <a:lnTo>
                    <a:pt x="150" y="121"/>
                  </a:lnTo>
                  <a:lnTo>
                    <a:pt x="152" y="120"/>
                  </a:lnTo>
                  <a:lnTo>
                    <a:pt x="154" y="120"/>
                  </a:lnTo>
                  <a:lnTo>
                    <a:pt x="157" y="121"/>
                  </a:lnTo>
                  <a:lnTo>
                    <a:pt x="159" y="122"/>
                  </a:lnTo>
                  <a:lnTo>
                    <a:pt x="160" y="123"/>
                  </a:lnTo>
                  <a:lnTo>
                    <a:pt x="161" y="125"/>
                  </a:lnTo>
                  <a:lnTo>
                    <a:pt x="162" y="127"/>
                  </a:lnTo>
                  <a:lnTo>
                    <a:pt x="176" y="127"/>
                  </a:lnTo>
                  <a:lnTo>
                    <a:pt x="176" y="125"/>
                  </a:lnTo>
                  <a:lnTo>
                    <a:pt x="177" y="124"/>
                  </a:lnTo>
                  <a:lnTo>
                    <a:pt x="179" y="124"/>
                  </a:lnTo>
                  <a:lnTo>
                    <a:pt x="181" y="123"/>
                  </a:lnTo>
                  <a:lnTo>
                    <a:pt x="182" y="124"/>
                  </a:lnTo>
                  <a:lnTo>
                    <a:pt x="184" y="124"/>
                  </a:lnTo>
                  <a:lnTo>
                    <a:pt x="185" y="125"/>
                  </a:lnTo>
                  <a:lnTo>
                    <a:pt x="185" y="127"/>
                  </a:lnTo>
                  <a:lnTo>
                    <a:pt x="192" y="127"/>
                  </a:lnTo>
                  <a:lnTo>
                    <a:pt x="192" y="125"/>
                  </a:lnTo>
                  <a:lnTo>
                    <a:pt x="193" y="124"/>
                  </a:lnTo>
                  <a:lnTo>
                    <a:pt x="195" y="124"/>
                  </a:lnTo>
                  <a:lnTo>
                    <a:pt x="196" y="123"/>
                  </a:lnTo>
                  <a:lnTo>
                    <a:pt x="198" y="124"/>
                  </a:lnTo>
                  <a:lnTo>
                    <a:pt x="200" y="124"/>
                  </a:lnTo>
                  <a:lnTo>
                    <a:pt x="201" y="125"/>
                  </a:lnTo>
                  <a:lnTo>
                    <a:pt x="201" y="127"/>
                  </a:lnTo>
                  <a:lnTo>
                    <a:pt x="209" y="127"/>
                  </a:lnTo>
                  <a:lnTo>
                    <a:pt x="210" y="125"/>
                  </a:lnTo>
                  <a:lnTo>
                    <a:pt x="211" y="124"/>
                  </a:lnTo>
                  <a:lnTo>
                    <a:pt x="212" y="122"/>
                  </a:lnTo>
                  <a:lnTo>
                    <a:pt x="214" y="122"/>
                  </a:lnTo>
                  <a:lnTo>
                    <a:pt x="216" y="121"/>
                  </a:lnTo>
                  <a:lnTo>
                    <a:pt x="218" y="122"/>
                  </a:lnTo>
                  <a:lnTo>
                    <a:pt x="220" y="122"/>
                  </a:lnTo>
                  <a:lnTo>
                    <a:pt x="222" y="124"/>
                  </a:lnTo>
                  <a:lnTo>
                    <a:pt x="222" y="125"/>
                  </a:lnTo>
                  <a:lnTo>
                    <a:pt x="223" y="127"/>
                  </a:lnTo>
                  <a:lnTo>
                    <a:pt x="246" y="127"/>
                  </a:lnTo>
                  <a:lnTo>
                    <a:pt x="247" y="125"/>
                  </a:lnTo>
                  <a:lnTo>
                    <a:pt x="248" y="124"/>
                  </a:lnTo>
                  <a:lnTo>
                    <a:pt x="249" y="124"/>
                  </a:lnTo>
                  <a:lnTo>
                    <a:pt x="251" y="123"/>
                  </a:lnTo>
                  <a:lnTo>
                    <a:pt x="253" y="124"/>
                  </a:lnTo>
                  <a:lnTo>
                    <a:pt x="254" y="124"/>
                  </a:lnTo>
                  <a:lnTo>
                    <a:pt x="255" y="125"/>
                  </a:lnTo>
                  <a:lnTo>
                    <a:pt x="255" y="127"/>
                  </a:lnTo>
                  <a:lnTo>
                    <a:pt x="262" y="127"/>
                  </a:lnTo>
                  <a:lnTo>
                    <a:pt x="262" y="125"/>
                  </a:lnTo>
                  <a:lnTo>
                    <a:pt x="263" y="123"/>
                  </a:lnTo>
                  <a:lnTo>
                    <a:pt x="265" y="122"/>
                  </a:lnTo>
                  <a:lnTo>
                    <a:pt x="267" y="120"/>
                  </a:lnTo>
                  <a:lnTo>
                    <a:pt x="270" y="120"/>
                  </a:lnTo>
                  <a:lnTo>
                    <a:pt x="272" y="120"/>
                  </a:lnTo>
                  <a:lnTo>
                    <a:pt x="274" y="120"/>
                  </a:lnTo>
                  <a:lnTo>
                    <a:pt x="277" y="122"/>
                  </a:lnTo>
                  <a:lnTo>
                    <a:pt x="278" y="123"/>
                  </a:lnTo>
                  <a:lnTo>
                    <a:pt x="279" y="125"/>
                  </a:lnTo>
                  <a:lnTo>
                    <a:pt x="280" y="127"/>
                  </a:lnTo>
                  <a:lnTo>
                    <a:pt x="322" y="127"/>
                  </a:lnTo>
                  <a:lnTo>
                    <a:pt x="322" y="10"/>
                  </a:lnTo>
                  <a:lnTo>
                    <a:pt x="332" y="10"/>
                  </a:lnTo>
                  <a:lnTo>
                    <a:pt x="332" y="9"/>
                  </a:lnTo>
                  <a:lnTo>
                    <a:pt x="333" y="8"/>
                  </a:lnTo>
                  <a:lnTo>
                    <a:pt x="335" y="7"/>
                  </a:lnTo>
                  <a:lnTo>
                    <a:pt x="336" y="7"/>
                  </a:lnTo>
                  <a:lnTo>
                    <a:pt x="338" y="7"/>
                  </a:lnTo>
                  <a:lnTo>
                    <a:pt x="339" y="8"/>
                  </a:lnTo>
                  <a:lnTo>
                    <a:pt x="340" y="9"/>
                  </a:lnTo>
                  <a:lnTo>
                    <a:pt x="341" y="10"/>
                  </a:lnTo>
                  <a:lnTo>
                    <a:pt x="351" y="10"/>
                  </a:lnTo>
                  <a:lnTo>
                    <a:pt x="351" y="9"/>
                  </a:lnTo>
                  <a:lnTo>
                    <a:pt x="352" y="8"/>
                  </a:lnTo>
                  <a:lnTo>
                    <a:pt x="353" y="7"/>
                  </a:lnTo>
                  <a:lnTo>
                    <a:pt x="355" y="7"/>
                  </a:lnTo>
                  <a:lnTo>
                    <a:pt x="357" y="7"/>
                  </a:lnTo>
                  <a:lnTo>
                    <a:pt x="358" y="8"/>
                  </a:lnTo>
                  <a:lnTo>
                    <a:pt x="359" y="9"/>
                  </a:lnTo>
                  <a:lnTo>
                    <a:pt x="359" y="10"/>
                  </a:lnTo>
                  <a:lnTo>
                    <a:pt x="364" y="10"/>
                  </a:lnTo>
                  <a:lnTo>
                    <a:pt x="364" y="9"/>
                  </a:lnTo>
                  <a:lnTo>
                    <a:pt x="365" y="8"/>
                  </a:lnTo>
                  <a:lnTo>
                    <a:pt x="367" y="7"/>
                  </a:lnTo>
                  <a:lnTo>
                    <a:pt x="369" y="7"/>
                  </a:lnTo>
                  <a:lnTo>
                    <a:pt x="370" y="7"/>
                  </a:lnTo>
                  <a:lnTo>
                    <a:pt x="372" y="8"/>
                  </a:lnTo>
                  <a:lnTo>
                    <a:pt x="373" y="9"/>
                  </a:lnTo>
                  <a:lnTo>
                    <a:pt x="373" y="10"/>
                  </a:lnTo>
                  <a:lnTo>
                    <a:pt x="388" y="10"/>
                  </a:lnTo>
                  <a:lnTo>
                    <a:pt x="388" y="8"/>
                  </a:lnTo>
                  <a:lnTo>
                    <a:pt x="389" y="7"/>
                  </a:lnTo>
                  <a:lnTo>
                    <a:pt x="390" y="5"/>
                  </a:lnTo>
                  <a:lnTo>
                    <a:pt x="392" y="4"/>
                  </a:lnTo>
                  <a:lnTo>
                    <a:pt x="394" y="4"/>
                  </a:lnTo>
                  <a:lnTo>
                    <a:pt x="396" y="4"/>
                  </a:lnTo>
                  <a:lnTo>
                    <a:pt x="399" y="4"/>
                  </a:lnTo>
                  <a:lnTo>
                    <a:pt x="401" y="5"/>
                  </a:lnTo>
                  <a:lnTo>
                    <a:pt x="402" y="7"/>
                  </a:lnTo>
                  <a:lnTo>
                    <a:pt x="403" y="8"/>
                  </a:lnTo>
                  <a:lnTo>
                    <a:pt x="403" y="10"/>
                  </a:lnTo>
                  <a:lnTo>
                    <a:pt x="408" y="10"/>
                  </a:lnTo>
                  <a:lnTo>
                    <a:pt x="408" y="9"/>
                  </a:lnTo>
                  <a:lnTo>
                    <a:pt x="409" y="8"/>
                  </a:lnTo>
                  <a:lnTo>
                    <a:pt x="411" y="7"/>
                  </a:lnTo>
                  <a:lnTo>
                    <a:pt x="412" y="7"/>
                  </a:lnTo>
                  <a:lnTo>
                    <a:pt x="414" y="7"/>
                  </a:lnTo>
                  <a:lnTo>
                    <a:pt x="416" y="8"/>
                  </a:lnTo>
                  <a:lnTo>
                    <a:pt x="416" y="9"/>
                  </a:lnTo>
                  <a:lnTo>
                    <a:pt x="417" y="10"/>
                  </a:lnTo>
                  <a:lnTo>
                    <a:pt x="425" y="10"/>
                  </a:lnTo>
                  <a:lnTo>
                    <a:pt x="425" y="9"/>
                  </a:lnTo>
                  <a:lnTo>
                    <a:pt x="426" y="8"/>
                  </a:lnTo>
                  <a:lnTo>
                    <a:pt x="428" y="7"/>
                  </a:lnTo>
                  <a:lnTo>
                    <a:pt x="429" y="7"/>
                  </a:lnTo>
                  <a:lnTo>
                    <a:pt x="431" y="7"/>
                  </a:lnTo>
                  <a:lnTo>
                    <a:pt x="433" y="8"/>
                  </a:lnTo>
                  <a:lnTo>
                    <a:pt x="433" y="9"/>
                  </a:lnTo>
                  <a:lnTo>
                    <a:pt x="434" y="10"/>
                  </a:lnTo>
                  <a:lnTo>
                    <a:pt x="442" y="10"/>
                  </a:lnTo>
                  <a:lnTo>
                    <a:pt x="442" y="9"/>
                  </a:lnTo>
                  <a:lnTo>
                    <a:pt x="443" y="8"/>
                  </a:lnTo>
                  <a:lnTo>
                    <a:pt x="444" y="7"/>
                  </a:lnTo>
                  <a:lnTo>
                    <a:pt x="446" y="7"/>
                  </a:lnTo>
                  <a:lnTo>
                    <a:pt x="448" y="7"/>
                  </a:lnTo>
                  <a:lnTo>
                    <a:pt x="449" y="8"/>
                  </a:lnTo>
                  <a:lnTo>
                    <a:pt x="450" y="9"/>
                  </a:lnTo>
                  <a:lnTo>
                    <a:pt x="451" y="10"/>
                  </a:lnTo>
                  <a:lnTo>
                    <a:pt x="465" y="10"/>
                  </a:lnTo>
                  <a:lnTo>
                    <a:pt x="465" y="8"/>
                  </a:lnTo>
                  <a:lnTo>
                    <a:pt x="466" y="7"/>
                  </a:lnTo>
                  <a:lnTo>
                    <a:pt x="467" y="5"/>
                  </a:lnTo>
                  <a:lnTo>
                    <a:pt x="469" y="4"/>
                  </a:lnTo>
                  <a:lnTo>
                    <a:pt x="472" y="4"/>
                  </a:lnTo>
                  <a:lnTo>
                    <a:pt x="474" y="4"/>
                  </a:lnTo>
                  <a:lnTo>
                    <a:pt x="476" y="4"/>
                  </a:lnTo>
                  <a:lnTo>
                    <a:pt x="478" y="5"/>
                  </a:lnTo>
                  <a:lnTo>
                    <a:pt x="479" y="7"/>
                  </a:lnTo>
                  <a:lnTo>
                    <a:pt x="480" y="8"/>
                  </a:lnTo>
                  <a:lnTo>
                    <a:pt x="480" y="10"/>
                  </a:lnTo>
                  <a:lnTo>
                    <a:pt x="509" y="10"/>
                  </a:lnTo>
                  <a:lnTo>
                    <a:pt x="510" y="9"/>
                  </a:lnTo>
                  <a:lnTo>
                    <a:pt x="511" y="8"/>
                  </a:lnTo>
                  <a:lnTo>
                    <a:pt x="512" y="7"/>
                  </a:lnTo>
                  <a:lnTo>
                    <a:pt x="514" y="7"/>
                  </a:lnTo>
                  <a:lnTo>
                    <a:pt x="515" y="7"/>
                  </a:lnTo>
                  <a:lnTo>
                    <a:pt x="517" y="8"/>
                  </a:lnTo>
                  <a:lnTo>
                    <a:pt x="518" y="9"/>
                  </a:lnTo>
                  <a:lnTo>
                    <a:pt x="518" y="10"/>
                  </a:lnTo>
                  <a:lnTo>
                    <a:pt x="567" y="10"/>
                  </a:lnTo>
                  <a:lnTo>
                    <a:pt x="567" y="8"/>
                  </a:lnTo>
                  <a:lnTo>
                    <a:pt x="568" y="7"/>
                  </a:lnTo>
                  <a:lnTo>
                    <a:pt x="569" y="6"/>
                  </a:lnTo>
                  <a:lnTo>
                    <a:pt x="571" y="5"/>
                  </a:lnTo>
                  <a:lnTo>
                    <a:pt x="573" y="5"/>
                  </a:lnTo>
                  <a:lnTo>
                    <a:pt x="575" y="5"/>
                  </a:lnTo>
                  <a:lnTo>
                    <a:pt x="577" y="6"/>
                  </a:lnTo>
                  <a:lnTo>
                    <a:pt x="579" y="7"/>
                  </a:lnTo>
                  <a:lnTo>
                    <a:pt x="580" y="8"/>
                  </a:lnTo>
                  <a:lnTo>
                    <a:pt x="580" y="10"/>
                  </a:lnTo>
                  <a:lnTo>
                    <a:pt x="587" y="10"/>
                  </a:lnTo>
                  <a:lnTo>
                    <a:pt x="587" y="9"/>
                  </a:lnTo>
                  <a:lnTo>
                    <a:pt x="588" y="8"/>
                  </a:lnTo>
                  <a:lnTo>
                    <a:pt x="590" y="7"/>
                  </a:lnTo>
                  <a:lnTo>
                    <a:pt x="591" y="7"/>
                  </a:lnTo>
                  <a:lnTo>
                    <a:pt x="593" y="7"/>
                  </a:lnTo>
                  <a:lnTo>
                    <a:pt x="595" y="8"/>
                  </a:lnTo>
                  <a:lnTo>
                    <a:pt x="596" y="9"/>
                  </a:lnTo>
                  <a:lnTo>
                    <a:pt x="596" y="10"/>
                  </a:lnTo>
                  <a:lnTo>
                    <a:pt x="607" y="10"/>
                  </a:lnTo>
                  <a:lnTo>
                    <a:pt x="608" y="9"/>
                  </a:lnTo>
                  <a:lnTo>
                    <a:pt x="608" y="8"/>
                  </a:lnTo>
                  <a:lnTo>
                    <a:pt x="610" y="7"/>
                  </a:lnTo>
                  <a:lnTo>
                    <a:pt x="612" y="7"/>
                  </a:lnTo>
                  <a:lnTo>
                    <a:pt x="613" y="7"/>
                  </a:lnTo>
                  <a:lnTo>
                    <a:pt x="615" y="8"/>
                  </a:lnTo>
                  <a:lnTo>
                    <a:pt x="616" y="9"/>
                  </a:lnTo>
                  <a:lnTo>
                    <a:pt x="616" y="10"/>
                  </a:lnTo>
                  <a:lnTo>
                    <a:pt x="631" y="10"/>
                  </a:lnTo>
                  <a:lnTo>
                    <a:pt x="631" y="9"/>
                  </a:lnTo>
                  <a:lnTo>
                    <a:pt x="632" y="8"/>
                  </a:lnTo>
                  <a:lnTo>
                    <a:pt x="634" y="7"/>
                  </a:lnTo>
                  <a:lnTo>
                    <a:pt x="635" y="7"/>
                  </a:lnTo>
                  <a:lnTo>
                    <a:pt x="637" y="7"/>
                  </a:lnTo>
                  <a:lnTo>
                    <a:pt x="638" y="8"/>
                  </a:lnTo>
                  <a:lnTo>
                    <a:pt x="639" y="9"/>
                  </a:lnTo>
                  <a:lnTo>
                    <a:pt x="640" y="10"/>
                  </a:lnTo>
                  <a:lnTo>
                    <a:pt x="651" y="10"/>
                  </a:lnTo>
                  <a:lnTo>
                    <a:pt x="651" y="3"/>
                  </a:lnTo>
                  <a:lnTo>
                    <a:pt x="652" y="3"/>
                  </a:lnTo>
                  <a:lnTo>
                    <a:pt x="653" y="2"/>
                  </a:lnTo>
                  <a:lnTo>
                    <a:pt x="654" y="1"/>
                  </a:lnTo>
                  <a:lnTo>
                    <a:pt x="655" y="0"/>
                  </a:lnTo>
                  <a:lnTo>
                    <a:pt x="657" y="0"/>
                  </a:lnTo>
                  <a:lnTo>
                    <a:pt x="659" y="0"/>
                  </a:lnTo>
                  <a:lnTo>
                    <a:pt x="660" y="1"/>
                  </a:lnTo>
                  <a:lnTo>
                    <a:pt x="661" y="2"/>
                  </a:lnTo>
                  <a:lnTo>
                    <a:pt x="661" y="3"/>
                  </a:lnTo>
                  <a:lnTo>
                    <a:pt x="672" y="3"/>
                  </a:lnTo>
                  <a:lnTo>
                    <a:pt x="672" y="2"/>
                  </a:lnTo>
                  <a:lnTo>
                    <a:pt x="674" y="1"/>
                  </a:lnTo>
                  <a:lnTo>
                    <a:pt x="675" y="0"/>
                  </a:lnTo>
                  <a:lnTo>
                    <a:pt x="677" y="0"/>
                  </a:lnTo>
                  <a:lnTo>
                    <a:pt x="678" y="0"/>
                  </a:lnTo>
                  <a:lnTo>
                    <a:pt x="680" y="1"/>
                  </a:lnTo>
                  <a:lnTo>
                    <a:pt x="681" y="2"/>
                  </a:lnTo>
                  <a:lnTo>
                    <a:pt x="681" y="3"/>
                  </a:lnTo>
                  <a:lnTo>
                    <a:pt x="707" y="3"/>
                  </a:lnTo>
                  <a:lnTo>
                    <a:pt x="707" y="2"/>
                  </a:lnTo>
                  <a:lnTo>
                    <a:pt x="708" y="1"/>
                  </a:lnTo>
                  <a:lnTo>
                    <a:pt x="710" y="0"/>
                  </a:lnTo>
                  <a:lnTo>
                    <a:pt x="711" y="0"/>
                  </a:lnTo>
                  <a:lnTo>
                    <a:pt x="713" y="0"/>
                  </a:lnTo>
                  <a:lnTo>
                    <a:pt x="714" y="1"/>
                  </a:lnTo>
                  <a:lnTo>
                    <a:pt x="715" y="2"/>
                  </a:lnTo>
                  <a:lnTo>
                    <a:pt x="716" y="3"/>
                  </a:lnTo>
                  <a:lnTo>
                    <a:pt x="725" y="3"/>
                  </a:lnTo>
                  <a:lnTo>
                    <a:pt x="726" y="2"/>
                  </a:lnTo>
                  <a:lnTo>
                    <a:pt x="727" y="1"/>
                  </a:lnTo>
                  <a:lnTo>
                    <a:pt x="728" y="0"/>
                  </a:lnTo>
                  <a:lnTo>
                    <a:pt x="730" y="0"/>
                  </a:lnTo>
                  <a:lnTo>
                    <a:pt x="732" y="0"/>
                  </a:lnTo>
                  <a:lnTo>
                    <a:pt x="733" y="1"/>
                  </a:lnTo>
                  <a:lnTo>
                    <a:pt x="734" y="2"/>
                  </a:lnTo>
                  <a:lnTo>
                    <a:pt x="734" y="3"/>
                  </a:lnTo>
                  <a:lnTo>
                    <a:pt x="760" y="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75" name="Freeform 1085"/>
            <p:cNvSpPr>
              <a:spLocks/>
            </p:cNvSpPr>
            <p:nvPr/>
          </p:nvSpPr>
          <p:spPr bwMode="auto">
            <a:xfrm>
              <a:off x="2418" y="1889"/>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76" name="Rectangle 1086"/>
            <p:cNvSpPr>
              <a:spLocks noChangeArrowheads="1"/>
            </p:cNvSpPr>
            <p:nvPr/>
          </p:nvSpPr>
          <p:spPr bwMode="auto">
            <a:xfrm>
              <a:off x="2225" y="1824"/>
              <a:ext cx="210" cy="46"/>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277" name="Rectangle 1087"/>
            <p:cNvSpPr>
              <a:spLocks noChangeArrowheads="1"/>
            </p:cNvSpPr>
            <p:nvPr/>
          </p:nvSpPr>
          <p:spPr bwMode="auto">
            <a:xfrm>
              <a:off x="2199" y="1822"/>
              <a:ext cx="162"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website</a:t>
              </a:r>
              <a:endParaRPr lang="en-US">
                <a:solidFill>
                  <a:srgbClr val="FF0000"/>
                </a:solidFill>
              </a:endParaRPr>
            </a:p>
          </p:txBody>
        </p:sp>
        <p:sp>
          <p:nvSpPr>
            <p:cNvPr id="25278" name="Freeform 1088"/>
            <p:cNvSpPr>
              <a:spLocks/>
            </p:cNvSpPr>
            <p:nvPr/>
          </p:nvSpPr>
          <p:spPr bwMode="auto">
            <a:xfrm>
              <a:off x="2330" y="1879"/>
              <a:ext cx="12" cy="11"/>
            </a:xfrm>
            <a:custGeom>
              <a:avLst/>
              <a:gdLst>
                <a:gd name="T0" fmla="*/ 0 w 12"/>
                <a:gd name="T1" fmla="*/ 0 h 11"/>
                <a:gd name="T2" fmla="*/ 0 w 12"/>
                <a:gd name="T3" fmla="*/ 6 h 11"/>
                <a:gd name="T4" fmla="*/ 12 w 12"/>
                <a:gd name="T5" fmla="*/ 6 h 11"/>
                <a:gd name="T6" fmla="*/ 12 w 12"/>
                <a:gd name="T7" fmla="*/ 11 h 11"/>
                <a:gd name="T8" fmla="*/ 0 60000 65536"/>
                <a:gd name="T9" fmla="*/ 0 60000 65536"/>
                <a:gd name="T10" fmla="*/ 0 60000 65536"/>
                <a:gd name="T11" fmla="*/ 0 60000 65536"/>
                <a:gd name="T12" fmla="*/ 0 w 12"/>
                <a:gd name="T13" fmla="*/ 0 h 11"/>
                <a:gd name="T14" fmla="*/ 12 w 12"/>
                <a:gd name="T15" fmla="*/ 11 h 11"/>
              </a:gdLst>
              <a:ahLst/>
              <a:cxnLst>
                <a:cxn ang="T8">
                  <a:pos x="T0" y="T1"/>
                </a:cxn>
                <a:cxn ang="T9">
                  <a:pos x="T2" y="T3"/>
                </a:cxn>
                <a:cxn ang="T10">
                  <a:pos x="T4" y="T5"/>
                </a:cxn>
                <a:cxn ang="T11">
                  <a:pos x="T6" y="T7"/>
                </a:cxn>
              </a:cxnLst>
              <a:rect l="T12" t="T13" r="T14" b="T15"/>
              <a:pathLst>
                <a:path w="12" h="11">
                  <a:moveTo>
                    <a:pt x="0" y="0"/>
                  </a:moveTo>
                  <a:lnTo>
                    <a:pt x="0" y="6"/>
                  </a:lnTo>
                  <a:lnTo>
                    <a:pt x="12" y="6"/>
                  </a:lnTo>
                  <a:lnTo>
                    <a:pt x="12" y="11"/>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79" name="Freeform 1089"/>
            <p:cNvSpPr>
              <a:spLocks/>
            </p:cNvSpPr>
            <p:nvPr/>
          </p:nvSpPr>
          <p:spPr bwMode="auto">
            <a:xfrm>
              <a:off x="2324" y="1870"/>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80" name="Freeform 1090"/>
            <p:cNvSpPr>
              <a:spLocks/>
            </p:cNvSpPr>
            <p:nvPr/>
          </p:nvSpPr>
          <p:spPr bwMode="auto">
            <a:xfrm>
              <a:off x="2336" y="1889"/>
              <a:ext cx="12" cy="10"/>
            </a:xfrm>
            <a:custGeom>
              <a:avLst/>
              <a:gdLst>
                <a:gd name="T0" fmla="*/ 12 w 12"/>
                <a:gd name="T1" fmla="*/ 1 h 10"/>
                <a:gd name="T2" fmla="*/ 6 w 12"/>
                <a:gd name="T3" fmla="*/ 10 h 10"/>
                <a:gd name="T4" fmla="*/ 0 w 12"/>
                <a:gd name="T5" fmla="*/ 1 h 10"/>
                <a:gd name="T6" fmla="*/ 2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2"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81" name="Freeform 1091"/>
            <p:cNvSpPr>
              <a:spLocks/>
            </p:cNvSpPr>
            <p:nvPr/>
          </p:nvSpPr>
          <p:spPr bwMode="auto">
            <a:xfrm>
              <a:off x="1332" y="1946"/>
              <a:ext cx="891" cy="24"/>
            </a:xfrm>
            <a:custGeom>
              <a:avLst/>
              <a:gdLst>
                <a:gd name="T0" fmla="*/ 873 w 891"/>
                <a:gd name="T1" fmla="*/ 3 h 24"/>
                <a:gd name="T2" fmla="*/ 867 w 891"/>
                <a:gd name="T3" fmla="*/ 7 h 24"/>
                <a:gd name="T4" fmla="*/ 859 w 891"/>
                <a:gd name="T5" fmla="*/ 3 h 24"/>
                <a:gd name="T6" fmla="*/ 848 w 891"/>
                <a:gd name="T7" fmla="*/ 7 h 24"/>
                <a:gd name="T8" fmla="*/ 842 w 891"/>
                <a:gd name="T9" fmla="*/ 3 h 24"/>
                <a:gd name="T10" fmla="*/ 824 w 891"/>
                <a:gd name="T11" fmla="*/ 5 h 24"/>
                <a:gd name="T12" fmla="*/ 815 w 891"/>
                <a:gd name="T13" fmla="*/ 0 h 24"/>
                <a:gd name="T14" fmla="*/ 808 w 891"/>
                <a:gd name="T15" fmla="*/ 7 h 24"/>
                <a:gd name="T16" fmla="*/ 798 w 891"/>
                <a:gd name="T17" fmla="*/ 0 h 24"/>
                <a:gd name="T18" fmla="*/ 788 w 891"/>
                <a:gd name="T19" fmla="*/ 3 h 24"/>
                <a:gd name="T20" fmla="*/ 783 w 891"/>
                <a:gd name="T21" fmla="*/ 4 h 24"/>
                <a:gd name="T22" fmla="*/ 776 w 891"/>
                <a:gd name="T23" fmla="*/ 5 h 24"/>
                <a:gd name="T24" fmla="*/ 772 w 891"/>
                <a:gd name="T25" fmla="*/ 3 h 24"/>
                <a:gd name="T26" fmla="*/ 766 w 891"/>
                <a:gd name="T27" fmla="*/ 7 h 24"/>
                <a:gd name="T28" fmla="*/ 759 w 891"/>
                <a:gd name="T29" fmla="*/ 3 h 24"/>
                <a:gd name="T30" fmla="*/ 744 w 891"/>
                <a:gd name="T31" fmla="*/ 7 h 24"/>
                <a:gd name="T32" fmla="*/ 738 w 891"/>
                <a:gd name="T33" fmla="*/ 3 h 24"/>
                <a:gd name="T34" fmla="*/ 706 w 891"/>
                <a:gd name="T35" fmla="*/ 5 h 24"/>
                <a:gd name="T36" fmla="*/ 698 w 891"/>
                <a:gd name="T37" fmla="*/ 4 h 24"/>
                <a:gd name="T38" fmla="*/ 677 w 891"/>
                <a:gd name="T39" fmla="*/ 4 h 24"/>
                <a:gd name="T40" fmla="*/ 669 w 891"/>
                <a:gd name="T41" fmla="*/ 5 h 24"/>
                <a:gd name="T42" fmla="*/ 590 w 891"/>
                <a:gd name="T43" fmla="*/ 23 h 24"/>
                <a:gd name="T44" fmla="*/ 582 w 891"/>
                <a:gd name="T45" fmla="*/ 22 h 24"/>
                <a:gd name="T46" fmla="*/ 559 w 891"/>
                <a:gd name="T47" fmla="*/ 22 h 24"/>
                <a:gd name="T48" fmla="*/ 552 w 891"/>
                <a:gd name="T49" fmla="*/ 23 h 24"/>
                <a:gd name="T50" fmla="*/ 540 w 891"/>
                <a:gd name="T51" fmla="*/ 21 h 24"/>
                <a:gd name="T52" fmla="*/ 534 w 891"/>
                <a:gd name="T53" fmla="*/ 24 h 24"/>
                <a:gd name="T54" fmla="*/ 523 w 891"/>
                <a:gd name="T55" fmla="*/ 20 h 24"/>
                <a:gd name="T56" fmla="*/ 512 w 891"/>
                <a:gd name="T57" fmla="*/ 24 h 24"/>
                <a:gd name="T58" fmla="*/ 505 w 891"/>
                <a:gd name="T59" fmla="*/ 21 h 24"/>
                <a:gd name="T60" fmla="*/ 502 w 891"/>
                <a:gd name="T61" fmla="*/ 23 h 24"/>
                <a:gd name="T62" fmla="*/ 495 w 891"/>
                <a:gd name="T63" fmla="*/ 22 h 24"/>
                <a:gd name="T64" fmla="*/ 470 w 891"/>
                <a:gd name="T65" fmla="*/ 21 h 24"/>
                <a:gd name="T66" fmla="*/ 461 w 891"/>
                <a:gd name="T67" fmla="*/ 20 h 24"/>
                <a:gd name="T68" fmla="*/ 448 w 891"/>
                <a:gd name="T69" fmla="*/ 23 h 24"/>
                <a:gd name="T70" fmla="*/ 441 w 891"/>
                <a:gd name="T71" fmla="*/ 22 h 24"/>
                <a:gd name="T72" fmla="*/ 192 w 891"/>
                <a:gd name="T73" fmla="*/ 22 h 24"/>
                <a:gd name="T74" fmla="*/ 185 w 891"/>
                <a:gd name="T75" fmla="*/ 23 h 24"/>
                <a:gd name="T76" fmla="*/ 180 w 891"/>
                <a:gd name="T77" fmla="*/ 19 h 24"/>
                <a:gd name="T78" fmla="*/ 169 w 891"/>
                <a:gd name="T79" fmla="*/ 19 h 24"/>
                <a:gd name="T80" fmla="*/ 163 w 891"/>
                <a:gd name="T81" fmla="*/ 23 h 24"/>
                <a:gd name="T82" fmla="*/ 155 w 891"/>
                <a:gd name="T83" fmla="*/ 22 h 24"/>
                <a:gd name="T84" fmla="*/ 140 w 891"/>
                <a:gd name="T85" fmla="*/ 22 h 24"/>
                <a:gd name="T86" fmla="*/ 133 w 891"/>
                <a:gd name="T87" fmla="*/ 23 h 24"/>
                <a:gd name="T88" fmla="*/ 108 w 891"/>
                <a:gd name="T89" fmla="*/ 21 h 24"/>
                <a:gd name="T90" fmla="*/ 102 w 891"/>
                <a:gd name="T91" fmla="*/ 24 h 24"/>
                <a:gd name="T92" fmla="*/ 93 w 891"/>
                <a:gd name="T93" fmla="*/ 20 h 24"/>
                <a:gd name="T94" fmla="*/ 87 w 891"/>
                <a:gd name="T95" fmla="*/ 24 h 24"/>
                <a:gd name="T96" fmla="*/ 81 w 891"/>
                <a:gd name="T97" fmla="*/ 21 h 24"/>
                <a:gd name="T98" fmla="*/ 67 w 891"/>
                <a:gd name="T99" fmla="*/ 23 h 24"/>
                <a:gd name="T100" fmla="*/ 60 w 891"/>
                <a:gd name="T101" fmla="*/ 22 h 24"/>
                <a:gd name="T102" fmla="*/ 55 w 891"/>
                <a:gd name="T103" fmla="*/ 20 h 24"/>
                <a:gd name="T104" fmla="*/ 45 w 891"/>
                <a:gd name="T105" fmla="*/ 18 h 24"/>
                <a:gd name="T106" fmla="*/ 40 w 891"/>
                <a:gd name="T107" fmla="*/ 24 h 24"/>
                <a:gd name="T108" fmla="*/ 34 w 891"/>
                <a:gd name="T109" fmla="*/ 21 h 24"/>
                <a:gd name="T110" fmla="*/ 25 w 891"/>
                <a:gd name="T111" fmla="*/ 7 h 24"/>
                <a:gd name="T112" fmla="*/ 20 w 891"/>
                <a:gd name="T113" fmla="*/ 1 h 24"/>
                <a:gd name="T114" fmla="*/ 9 w 891"/>
                <a:gd name="T115" fmla="*/ 4 h 2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91"/>
                <a:gd name="T175" fmla="*/ 0 h 24"/>
                <a:gd name="T176" fmla="*/ 891 w 891"/>
                <a:gd name="T177" fmla="*/ 24 h 2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91" h="24">
                  <a:moveTo>
                    <a:pt x="891" y="7"/>
                  </a:moveTo>
                  <a:lnTo>
                    <a:pt x="876" y="7"/>
                  </a:lnTo>
                  <a:lnTo>
                    <a:pt x="875" y="5"/>
                  </a:lnTo>
                  <a:lnTo>
                    <a:pt x="874" y="4"/>
                  </a:lnTo>
                  <a:lnTo>
                    <a:pt x="873" y="3"/>
                  </a:lnTo>
                  <a:lnTo>
                    <a:pt x="871" y="3"/>
                  </a:lnTo>
                  <a:lnTo>
                    <a:pt x="869" y="3"/>
                  </a:lnTo>
                  <a:lnTo>
                    <a:pt x="868" y="4"/>
                  </a:lnTo>
                  <a:lnTo>
                    <a:pt x="867" y="5"/>
                  </a:lnTo>
                  <a:lnTo>
                    <a:pt x="867" y="7"/>
                  </a:lnTo>
                  <a:lnTo>
                    <a:pt x="864" y="7"/>
                  </a:lnTo>
                  <a:lnTo>
                    <a:pt x="863" y="5"/>
                  </a:lnTo>
                  <a:lnTo>
                    <a:pt x="863" y="4"/>
                  </a:lnTo>
                  <a:lnTo>
                    <a:pt x="861" y="3"/>
                  </a:lnTo>
                  <a:lnTo>
                    <a:pt x="859" y="3"/>
                  </a:lnTo>
                  <a:lnTo>
                    <a:pt x="858" y="3"/>
                  </a:lnTo>
                  <a:lnTo>
                    <a:pt x="856" y="4"/>
                  </a:lnTo>
                  <a:lnTo>
                    <a:pt x="855" y="5"/>
                  </a:lnTo>
                  <a:lnTo>
                    <a:pt x="855" y="7"/>
                  </a:lnTo>
                  <a:lnTo>
                    <a:pt x="848" y="7"/>
                  </a:lnTo>
                  <a:lnTo>
                    <a:pt x="847" y="5"/>
                  </a:lnTo>
                  <a:lnTo>
                    <a:pt x="847" y="4"/>
                  </a:lnTo>
                  <a:lnTo>
                    <a:pt x="845" y="3"/>
                  </a:lnTo>
                  <a:lnTo>
                    <a:pt x="843" y="3"/>
                  </a:lnTo>
                  <a:lnTo>
                    <a:pt x="842" y="3"/>
                  </a:lnTo>
                  <a:lnTo>
                    <a:pt x="840" y="4"/>
                  </a:lnTo>
                  <a:lnTo>
                    <a:pt x="839" y="5"/>
                  </a:lnTo>
                  <a:lnTo>
                    <a:pt x="839" y="7"/>
                  </a:lnTo>
                  <a:lnTo>
                    <a:pt x="824" y="7"/>
                  </a:lnTo>
                  <a:lnTo>
                    <a:pt x="824" y="5"/>
                  </a:lnTo>
                  <a:lnTo>
                    <a:pt x="823" y="3"/>
                  </a:lnTo>
                  <a:lnTo>
                    <a:pt x="822" y="2"/>
                  </a:lnTo>
                  <a:lnTo>
                    <a:pt x="820" y="1"/>
                  </a:lnTo>
                  <a:lnTo>
                    <a:pt x="817" y="0"/>
                  </a:lnTo>
                  <a:lnTo>
                    <a:pt x="815" y="0"/>
                  </a:lnTo>
                  <a:lnTo>
                    <a:pt x="813" y="1"/>
                  </a:lnTo>
                  <a:lnTo>
                    <a:pt x="811" y="2"/>
                  </a:lnTo>
                  <a:lnTo>
                    <a:pt x="809" y="3"/>
                  </a:lnTo>
                  <a:lnTo>
                    <a:pt x="808" y="5"/>
                  </a:lnTo>
                  <a:lnTo>
                    <a:pt x="808" y="7"/>
                  </a:lnTo>
                  <a:lnTo>
                    <a:pt x="804" y="7"/>
                  </a:lnTo>
                  <a:lnTo>
                    <a:pt x="803" y="5"/>
                  </a:lnTo>
                  <a:lnTo>
                    <a:pt x="802" y="3"/>
                  </a:lnTo>
                  <a:lnTo>
                    <a:pt x="801" y="1"/>
                  </a:lnTo>
                  <a:lnTo>
                    <a:pt x="798" y="0"/>
                  </a:lnTo>
                  <a:lnTo>
                    <a:pt x="796" y="0"/>
                  </a:lnTo>
                  <a:lnTo>
                    <a:pt x="794" y="0"/>
                  </a:lnTo>
                  <a:lnTo>
                    <a:pt x="791" y="0"/>
                  </a:lnTo>
                  <a:lnTo>
                    <a:pt x="789" y="1"/>
                  </a:lnTo>
                  <a:lnTo>
                    <a:pt x="788" y="3"/>
                  </a:lnTo>
                  <a:lnTo>
                    <a:pt x="787" y="5"/>
                  </a:lnTo>
                  <a:lnTo>
                    <a:pt x="786" y="7"/>
                  </a:lnTo>
                  <a:lnTo>
                    <a:pt x="784" y="7"/>
                  </a:lnTo>
                  <a:lnTo>
                    <a:pt x="784" y="5"/>
                  </a:lnTo>
                  <a:lnTo>
                    <a:pt x="783" y="4"/>
                  </a:lnTo>
                  <a:lnTo>
                    <a:pt x="782" y="3"/>
                  </a:lnTo>
                  <a:lnTo>
                    <a:pt x="780" y="3"/>
                  </a:lnTo>
                  <a:lnTo>
                    <a:pt x="778" y="3"/>
                  </a:lnTo>
                  <a:lnTo>
                    <a:pt x="777" y="4"/>
                  </a:lnTo>
                  <a:lnTo>
                    <a:pt x="776" y="5"/>
                  </a:lnTo>
                  <a:lnTo>
                    <a:pt x="776" y="7"/>
                  </a:lnTo>
                  <a:lnTo>
                    <a:pt x="775" y="7"/>
                  </a:lnTo>
                  <a:lnTo>
                    <a:pt x="775" y="5"/>
                  </a:lnTo>
                  <a:lnTo>
                    <a:pt x="774" y="4"/>
                  </a:lnTo>
                  <a:lnTo>
                    <a:pt x="772" y="3"/>
                  </a:lnTo>
                  <a:lnTo>
                    <a:pt x="770" y="3"/>
                  </a:lnTo>
                  <a:lnTo>
                    <a:pt x="769" y="3"/>
                  </a:lnTo>
                  <a:lnTo>
                    <a:pt x="767" y="4"/>
                  </a:lnTo>
                  <a:lnTo>
                    <a:pt x="766" y="5"/>
                  </a:lnTo>
                  <a:lnTo>
                    <a:pt x="766" y="7"/>
                  </a:lnTo>
                  <a:lnTo>
                    <a:pt x="764" y="7"/>
                  </a:lnTo>
                  <a:lnTo>
                    <a:pt x="764" y="5"/>
                  </a:lnTo>
                  <a:lnTo>
                    <a:pt x="762" y="4"/>
                  </a:lnTo>
                  <a:lnTo>
                    <a:pt x="761" y="3"/>
                  </a:lnTo>
                  <a:lnTo>
                    <a:pt x="759" y="3"/>
                  </a:lnTo>
                  <a:lnTo>
                    <a:pt x="758" y="3"/>
                  </a:lnTo>
                  <a:lnTo>
                    <a:pt x="756" y="4"/>
                  </a:lnTo>
                  <a:lnTo>
                    <a:pt x="755" y="5"/>
                  </a:lnTo>
                  <a:lnTo>
                    <a:pt x="755" y="7"/>
                  </a:lnTo>
                  <a:lnTo>
                    <a:pt x="744" y="7"/>
                  </a:lnTo>
                  <a:lnTo>
                    <a:pt x="744" y="5"/>
                  </a:lnTo>
                  <a:lnTo>
                    <a:pt x="743" y="4"/>
                  </a:lnTo>
                  <a:lnTo>
                    <a:pt x="741" y="3"/>
                  </a:lnTo>
                  <a:lnTo>
                    <a:pt x="739" y="3"/>
                  </a:lnTo>
                  <a:lnTo>
                    <a:pt x="738" y="3"/>
                  </a:lnTo>
                  <a:lnTo>
                    <a:pt x="736" y="4"/>
                  </a:lnTo>
                  <a:lnTo>
                    <a:pt x="735" y="5"/>
                  </a:lnTo>
                  <a:lnTo>
                    <a:pt x="735" y="7"/>
                  </a:lnTo>
                  <a:lnTo>
                    <a:pt x="706" y="7"/>
                  </a:lnTo>
                  <a:lnTo>
                    <a:pt x="706" y="5"/>
                  </a:lnTo>
                  <a:lnTo>
                    <a:pt x="705" y="4"/>
                  </a:lnTo>
                  <a:lnTo>
                    <a:pt x="703" y="3"/>
                  </a:lnTo>
                  <a:lnTo>
                    <a:pt x="702" y="3"/>
                  </a:lnTo>
                  <a:lnTo>
                    <a:pt x="700" y="3"/>
                  </a:lnTo>
                  <a:lnTo>
                    <a:pt x="698" y="4"/>
                  </a:lnTo>
                  <a:lnTo>
                    <a:pt x="697" y="5"/>
                  </a:lnTo>
                  <a:lnTo>
                    <a:pt x="697" y="7"/>
                  </a:lnTo>
                  <a:lnTo>
                    <a:pt x="678" y="7"/>
                  </a:lnTo>
                  <a:lnTo>
                    <a:pt x="678" y="5"/>
                  </a:lnTo>
                  <a:lnTo>
                    <a:pt x="677" y="4"/>
                  </a:lnTo>
                  <a:lnTo>
                    <a:pt x="675" y="3"/>
                  </a:lnTo>
                  <a:lnTo>
                    <a:pt x="674" y="3"/>
                  </a:lnTo>
                  <a:lnTo>
                    <a:pt x="672" y="3"/>
                  </a:lnTo>
                  <a:lnTo>
                    <a:pt x="670" y="4"/>
                  </a:lnTo>
                  <a:lnTo>
                    <a:pt x="669" y="5"/>
                  </a:lnTo>
                  <a:lnTo>
                    <a:pt x="669" y="7"/>
                  </a:lnTo>
                  <a:lnTo>
                    <a:pt x="643" y="7"/>
                  </a:lnTo>
                  <a:lnTo>
                    <a:pt x="643" y="24"/>
                  </a:lnTo>
                  <a:lnTo>
                    <a:pt x="590" y="24"/>
                  </a:lnTo>
                  <a:lnTo>
                    <a:pt x="590" y="23"/>
                  </a:lnTo>
                  <a:lnTo>
                    <a:pt x="589" y="22"/>
                  </a:lnTo>
                  <a:lnTo>
                    <a:pt x="587" y="21"/>
                  </a:lnTo>
                  <a:lnTo>
                    <a:pt x="586" y="20"/>
                  </a:lnTo>
                  <a:lnTo>
                    <a:pt x="584" y="21"/>
                  </a:lnTo>
                  <a:lnTo>
                    <a:pt x="582" y="22"/>
                  </a:lnTo>
                  <a:lnTo>
                    <a:pt x="581" y="23"/>
                  </a:lnTo>
                  <a:lnTo>
                    <a:pt x="581" y="24"/>
                  </a:lnTo>
                  <a:lnTo>
                    <a:pt x="561" y="24"/>
                  </a:lnTo>
                  <a:lnTo>
                    <a:pt x="560" y="23"/>
                  </a:lnTo>
                  <a:lnTo>
                    <a:pt x="559" y="22"/>
                  </a:lnTo>
                  <a:lnTo>
                    <a:pt x="558" y="21"/>
                  </a:lnTo>
                  <a:lnTo>
                    <a:pt x="556" y="20"/>
                  </a:lnTo>
                  <a:lnTo>
                    <a:pt x="554" y="21"/>
                  </a:lnTo>
                  <a:lnTo>
                    <a:pt x="553" y="22"/>
                  </a:lnTo>
                  <a:lnTo>
                    <a:pt x="552" y="23"/>
                  </a:lnTo>
                  <a:lnTo>
                    <a:pt x="552" y="24"/>
                  </a:lnTo>
                  <a:lnTo>
                    <a:pt x="543" y="24"/>
                  </a:lnTo>
                  <a:lnTo>
                    <a:pt x="543" y="23"/>
                  </a:lnTo>
                  <a:lnTo>
                    <a:pt x="542" y="22"/>
                  </a:lnTo>
                  <a:lnTo>
                    <a:pt x="540" y="21"/>
                  </a:lnTo>
                  <a:lnTo>
                    <a:pt x="539" y="20"/>
                  </a:lnTo>
                  <a:lnTo>
                    <a:pt x="537" y="21"/>
                  </a:lnTo>
                  <a:lnTo>
                    <a:pt x="535" y="22"/>
                  </a:lnTo>
                  <a:lnTo>
                    <a:pt x="534" y="23"/>
                  </a:lnTo>
                  <a:lnTo>
                    <a:pt x="534" y="24"/>
                  </a:lnTo>
                  <a:lnTo>
                    <a:pt x="528" y="24"/>
                  </a:lnTo>
                  <a:lnTo>
                    <a:pt x="528" y="23"/>
                  </a:lnTo>
                  <a:lnTo>
                    <a:pt x="526" y="22"/>
                  </a:lnTo>
                  <a:lnTo>
                    <a:pt x="525" y="21"/>
                  </a:lnTo>
                  <a:lnTo>
                    <a:pt x="523" y="20"/>
                  </a:lnTo>
                  <a:lnTo>
                    <a:pt x="522" y="21"/>
                  </a:lnTo>
                  <a:lnTo>
                    <a:pt x="520" y="22"/>
                  </a:lnTo>
                  <a:lnTo>
                    <a:pt x="519" y="23"/>
                  </a:lnTo>
                  <a:lnTo>
                    <a:pt x="519" y="24"/>
                  </a:lnTo>
                  <a:lnTo>
                    <a:pt x="512" y="24"/>
                  </a:lnTo>
                  <a:lnTo>
                    <a:pt x="511" y="23"/>
                  </a:lnTo>
                  <a:lnTo>
                    <a:pt x="510" y="22"/>
                  </a:lnTo>
                  <a:lnTo>
                    <a:pt x="509" y="21"/>
                  </a:lnTo>
                  <a:lnTo>
                    <a:pt x="507" y="20"/>
                  </a:lnTo>
                  <a:lnTo>
                    <a:pt x="505" y="21"/>
                  </a:lnTo>
                  <a:lnTo>
                    <a:pt x="504" y="22"/>
                  </a:lnTo>
                  <a:lnTo>
                    <a:pt x="503" y="23"/>
                  </a:lnTo>
                  <a:lnTo>
                    <a:pt x="503" y="24"/>
                  </a:lnTo>
                  <a:lnTo>
                    <a:pt x="502" y="23"/>
                  </a:lnTo>
                  <a:lnTo>
                    <a:pt x="501" y="22"/>
                  </a:lnTo>
                  <a:lnTo>
                    <a:pt x="500" y="21"/>
                  </a:lnTo>
                  <a:lnTo>
                    <a:pt x="498" y="20"/>
                  </a:lnTo>
                  <a:lnTo>
                    <a:pt x="496" y="21"/>
                  </a:lnTo>
                  <a:lnTo>
                    <a:pt x="495" y="22"/>
                  </a:lnTo>
                  <a:lnTo>
                    <a:pt x="494" y="23"/>
                  </a:lnTo>
                  <a:lnTo>
                    <a:pt x="494" y="24"/>
                  </a:lnTo>
                  <a:lnTo>
                    <a:pt x="472" y="24"/>
                  </a:lnTo>
                  <a:lnTo>
                    <a:pt x="471" y="22"/>
                  </a:lnTo>
                  <a:lnTo>
                    <a:pt x="470" y="21"/>
                  </a:lnTo>
                  <a:lnTo>
                    <a:pt x="469" y="20"/>
                  </a:lnTo>
                  <a:lnTo>
                    <a:pt x="467" y="19"/>
                  </a:lnTo>
                  <a:lnTo>
                    <a:pt x="465" y="19"/>
                  </a:lnTo>
                  <a:lnTo>
                    <a:pt x="463" y="19"/>
                  </a:lnTo>
                  <a:lnTo>
                    <a:pt x="461" y="20"/>
                  </a:lnTo>
                  <a:lnTo>
                    <a:pt x="459" y="21"/>
                  </a:lnTo>
                  <a:lnTo>
                    <a:pt x="458" y="22"/>
                  </a:lnTo>
                  <a:lnTo>
                    <a:pt x="458" y="24"/>
                  </a:lnTo>
                  <a:lnTo>
                    <a:pt x="448" y="24"/>
                  </a:lnTo>
                  <a:lnTo>
                    <a:pt x="448" y="23"/>
                  </a:lnTo>
                  <a:lnTo>
                    <a:pt x="447" y="22"/>
                  </a:lnTo>
                  <a:lnTo>
                    <a:pt x="446" y="21"/>
                  </a:lnTo>
                  <a:lnTo>
                    <a:pt x="444" y="20"/>
                  </a:lnTo>
                  <a:lnTo>
                    <a:pt x="442" y="21"/>
                  </a:lnTo>
                  <a:lnTo>
                    <a:pt x="441" y="22"/>
                  </a:lnTo>
                  <a:lnTo>
                    <a:pt x="440" y="23"/>
                  </a:lnTo>
                  <a:lnTo>
                    <a:pt x="440" y="24"/>
                  </a:lnTo>
                  <a:lnTo>
                    <a:pt x="193" y="24"/>
                  </a:lnTo>
                  <a:lnTo>
                    <a:pt x="193" y="23"/>
                  </a:lnTo>
                  <a:lnTo>
                    <a:pt x="192" y="22"/>
                  </a:lnTo>
                  <a:lnTo>
                    <a:pt x="191" y="21"/>
                  </a:lnTo>
                  <a:lnTo>
                    <a:pt x="189" y="20"/>
                  </a:lnTo>
                  <a:lnTo>
                    <a:pt x="187" y="21"/>
                  </a:lnTo>
                  <a:lnTo>
                    <a:pt x="186" y="22"/>
                  </a:lnTo>
                  <a:lnTo>
                    <a:pt x="185" y="23"/>
                  </a:lnTo>
                  <a:lnTo>
                    <a:pt x="184" y="24"/>
                  </a:lnTo>
                  <a:lnTo>
                    <a:pt x="183" y="24"/>
                  </a:lnTo>
                  <a:lnTo>
                    <a:pt x="183" y="22"/>
                  </a:lnTo>
                  <a:lnTo>
                    <a:pt x="182" y="20"/>
                  </a:lnTo>
                  <a:lnTo>
                    <a:pt x="180" y="19"/>
                  </a:lnTo>
                  <a:lnTo>
                    <a:pt x="178" y="18"/>
                  </a:lnTo>
                  <a:lnTo>
                    <a:pt x="176" y="17"/>
                  </a:lnTo>
                  <a:lnTo>
                    <a:pt x="173" y="17"/>
                  </a:lnTo>
                  <a:lnTo>
                    <a:pt x="171" y="18"/>
                  </a:lnTo>
                  <a:lnTo>
                    <a:pt x="169" y="19"/>
                  </a:lnTo>
                  <a:lnTo>
                    <a:pt x="167" y="20"/>
                  </a:lnTo>
                  <a:lnTo>
                    <a:pt x="166" y="22"/>
                  </a:lnTo>
                  <a:lnTo>
                    <a:pt x="166" y="24"/>
                  </a:lnTo>
                  <a:lnTo>
                    <a:pt x="163" y="24"/>
                  </a:lnTo>
                  <a:lnTo>
                    <a:pt x="163" y="23"/>
                  </a:lnTo>
                  <a:lnTo>
                    <a:pt x="162" y="22"/>
                  </a:lnTo>
                  <a:lnTo>
                    <a:pt x="160" y="21"/>
                  </a:lnTo>
                  <a:lnTo>
                    <a:pt x="159" y="20"/>
                  </a:lnTo>
                  <a:lnTo>
                    <a:pt x="157" y="21"/>
                  </a:lnTo>
                  <a:lnTo>
                    <a:pt x="155" y="22"/>
                  </a:lnTo>
                  <a:lnTo>
                    <a:pt x="155" y="23"/>
                  </a:lnTo>
                  <a:lnTo>
                    <a:pt x="154" y="24"/>
                  </a:lnTo>
                  <a:lnTo>
                    <a:pt x="141" y="24"/>
                  </a:lnTo>
                  <a:lnTo>
                    <a:pt x="141" y="23"/>
                  </a:lnTo>
                  <a:lnTo>
                    <a:pt x="140" y="22"/>
                  </a:lnTo>
                  <a:lnTo>
                    <a:pt x="138" y="21"/>
                  </a:lnTo>
                  <a:lnTo>
                    <a:pt x="137" y="20"/>
                  </a:lnTo>
                  <a:lnTo>
                    <a:pt x="135" y="21"/>
                  </a:lnTo>
                  <a:lnTo>
                    <a:pt x="133" y="22"/>
                  </a:lnTo>
                  <a:lnTo>
                    <a:pt x="133" y="23"/>
                  </a:lnTo>
                  <a:lnTo>
                    <a:pt x="132" y="24"/>
                  </a:lnTo>
                  <a:lnTo>
                    <a:pt x="111" y="24"/>
                  </a:lnTo>
                  <a:lnTo>
                    <a:pt x="111" y="23"/>
                  </a:lnTo>
                  <a:lnTo>
                    <a:pt x="110" y="22"/>
                  </a:lnTo>
                  <a:lnTo>
                    <a:pt x="108" y="21"/>
                  </a:lnTo>
                  <a:lnTo>
                    <a:pt x="106" y="20"/>
                  </a:lnTo>
                  <a:lnTo>
                    <a:pt x="105" y="21"/>
                  </a:lnTo>
                  <a:lnTo>
                    <a:pt x="103" y="22"/>
                  </a:lnTo>
                  <a:lnTo>
                    <a:pt x="102" y="23"/>
                  </a:lnTo>
                  <a:lnTo>
                    <a:pt x="102" y="24"/>
                  </a:lnTo>
                  <a:lnTo>
                    <a:pt x="97" y="24"/>
                  </a:lnTo>
                  <a:lnTo>
                    <a:pt x="97" y="23"/>
                  </a:lnTo>
                  <a:lnTo>
                    <a:pt x="96" y="22"/>
                  </a:lnTo>
                  <a:lnTo>
                    <a:pt x="94" y="21"/>
                  </a:lnTo>
                  <a:lnTo>
                    <a:pt x="93" y="20"/>
                  </a:lnTo>
                  <a:lnTo>
                    <a:pt x="91" y="21"/>
                  </a:lnTo>
                  <a:lnTo>
                    <a:pt x="90" y="22"/>
                  </a:lnTo>
                  <a:lnTo>
                    <a:pt x="89" y="23"/>
                  </a:lnTo>
                  <a:lnTo>
                    <a:pt x="88" y="24"/>
                  </a:lnTo>
                  <a:lnTo>
                    <a:pt x="87" y="24"/>
                  </a:lnTo>
                  <a:lnTo>
                    <a:pt x="87" y="23"/>
                  </a:lnTo>
                  <a:lnTo>
                    <a:pt x="86" y="22"/>
                  </a:lnTo>
                  <a:lnTo>
                    <a:pt x="84" y="21"/>
                  </a:lnTo>
                  <a:lnTo>
                    <a:pt x="83" y="20"/>
                  </a:lnTo>
                  <a:lnTo>
                    <a:pt x="81" y="21"/>
                  </a:lnTo>
                  <a:lnTo>
                    <a:pt x="79" y="22"/>
                  </a:lnTo>
                  <a:lnTo>
                    <a:pt x="79" y="23"/>
                  </a:lnTo>
                  <a:lnTo>
                    <a:pt x="78" y="24"/>
                  </a:lnTo>
                  <a:lnTo>
                    <a:pt x="67" y="24"/>
                  </a:lnTo>
                  <a:lnTo>
                    <a:pt x="67" y="23"/>
                  </a:lnTo>
                  <a:lnTo>
                    <a:pt x="66" y="22"/>
                  </a:lnTo>
                  <a:lnTo>
                    <a:pt x="65" y="21"/>
                  </a:lnTo>
                  <a:lnTo>
                    <a:pt x="63" y="20"/>
                  </a:lnTo>
                  <a:lnTo>
                    <a:pt x="61" y="21"/>
                  </a:lnTo>
                  <a:lnTo>
                    <a:pt x="60" y="22"/>
                  </a:lnTo>
                  <a:lnTo>
                    <a:pt x="59" y="23"/>
                  </a:lnTo>
                  <a:lnTo>
                    <a:pt x="58" y="24"/>
                  </a:lnTo>
                  <a:lnTo>
                    <a:pt x="57" y="24"/>
                  </a:lnTo>
                  <a:lnTo>
                    <a:pt x="56" y="22"/>
                  </a:lnTo>
                  <a:lnTo>
                    <a:pt x="55" y="20"/>
                  </a:lnTo>
                  <a:lnTo>
                    <a:pt x="54" y="19"/>
                  </a:lnTo>
                  <a:lnTo>
                    <a:pt x="52" y="18"/>
                  </a:lnTo>
                  <a:lnTo>
                    <a:pt x="50" y="18"/>
                  </a:lnTo>
                  <a:lnTo>
                    <a:pt x="47" y="18"/>
                  </a:lnTo>
                  <a:lnTo>
                    <a:pt x="45" y="18"/>
                  </a:lnTo>
                  <a:lnTo>
                    <a:pt x="43" y="19"/>
                  </a:lnTo>
                  <a:lnTo>
                    <a:pt x="42" y="20"/>
                  </a:lnTo>
                  <a:lnTo>
                    <a:pt x="41" y="22"/>
                  </a:lnTo>
                  <a:lnTo>
                    <a:pt x="40" y="24"/>
                  </a:lnTo>
                  <a:lnTo>
                    <a:pt x="39" y="23"/>
                  </a:lnTo>
                  <a:lnTo>
                    <a:pt x="39" y="22"/>
                  </a:lnTo>
                  <a:lnTo>
                    <a:pt x="37" y="21"/>
                  </a:lnTo>
                  <a:lnTo>
                    <a:pt x="35" y="20"/>
                  </a:lnTo>
                  <a:lnTo>
                    <a:pt x="34" y="21"/>
                  </a:lnTo>
                  <a:lnTo>
                    <a:pt x="32" y="22"/>
                  </a:lnTo>
                  <a:lnTo>
                    <a:pt x="31" y="23"/>
                  </a:lnTo>
                  <a:lnTo>
                    <a:pt x="31" y="24"/>
                  </a:lnTo>
                  <a:lnTo>
                    <a:pt x="25" y="24"/>
                  </a:lnTo>
                  <a:lnTo>
                    <a:pt x="25" y="7"/>
                  </a:lnTo>
                  <a:lnTo>
                    <a:pt x="24" y="5"/>
                  </a:lnTo>
                  <a:lnTo>
                    <a:pt x="23" y="4"/>
                  </a:lnTo>
                  <a:lnTo>
                    <a:pt x="22" y="2"/>
                  </a:lnTo>
                  <a:lnTo>
                    <a:pt x="20" y="1"/>
                  </a:lnTo>
                  <a:lnTo>
                    <a:pt x="17" y="1"/>
                  </a:lnTo>
                  <a:lnTo>
                    <a:pt x="15" y="1"/>
                  </a:lnTo>
                  <a:lnTo>
                    <a:pt x="13" y="1"/>
                  </a:lnTo>
                  <a:lnTo>
                    <a:pt x="11" y="2"/>
                  </a:lnTo>
                  <a:lnTo>
                    <a:pt x="9" y="4"/>
                  </a:lnTo>
                  <a:lnTo>
                    <a:pt x="8" y="5"/>
                  </a:lnTo>
                  <a:lnTo>
                    <a:pt x="8" y="7"/>
                  </a:lnTo>
                  <a:lnTo>
                    <a:pt x="0" y="7"/>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82" name="Freeform 1092"/>
            <p:cNvSpPr>
              <a:spLocks/>
            </p:cNvSpPr>
            <p:nvPr/>
          </p:nvSpPr>
          <p:spPr bwMode="auto">
            <a:xfrm>
              <a:off x="2222" y="1948"/>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83" name="Freeform 1093"/>
            <p:cNvSpPr>
              <a:spLocks/>
            </p:cNvSpPr>
            <p:nvPr/>
          </p:nvSpPr>
          <p:spPr bwMode="auto">
            <a:xfrm>
              <a:off x="1325" y="1840"/>
              <a:ext cx="888" cy="103"/>
            </a:xfrm>
            <a:custGeom>
              <a:avLst/>
              <a:gdLst>
                <a:gd name="T0" fmla="*/ 880 w 888"/>
                <a:gd name="T1" fmla="*/ 4 h 103"/>
                <a:gd name="T2" fmla="*/ 874 w 888"/>
                <a:gd name="T3" fmla="*/ 7 h 103"/>
                <a:gd name="T4" fmla="*/ 866 w 888"/>
                <a:gd name="T5" fmla="*/ 3 h 103"/>
                <a:gd name="T6" fmla="*/ 855 w 888"/>
                <a:gd name="T7" fmla="*/ 7 h 103"/>
                <a:gd name="T8" fmla="*/ 849 w 888"/>
                <a:gd name="T9" fmla="*/ 4 h 103"/>
                <a:gd name="T10" fmla="*/ 831 w 888"/>
                <a:gd name="T11" fmla="*/ 5 h 103"/>
                <a:gd name="T12" fmla="*/ 822 w 888"/>
                <a:gd name="T13" fmla="*/ 0 h 103"/>
                <a:gd name="T14" fmla="*/ 815 w 888"/>
                <a:gd name="T15" fmla="*/ 7 h 103"/>
                <a:gd name="T16" fmla="*/ 805 w 888"/>
                <a:gd name="T17" fmla="*/ 1 h 103"/>
                <a:gd name="T18" fmla="*/ 795 w 888"/>
                <a:gd name="T19" fmla="*/ 3 h 103"/>
                <a:gd name="T20" fmla="*/ 790 w 888"/>
                <a:gd name="T21" fmla="*/ 4 h 103"/>
                <a:gd name="T22" fmla="*/ 783 w 888"/>
                <a:gd name="T23" fmla="*/ 5 h 103"/>
                <a:gd name="T24" fmla="*/ 779 w 888"/>
                <a:gd name="T25" fmla="*/ 4 h 103"/>
                <a:gd name="T26" fmla="*/ 773 w 888"/>
                <a:gd name="T27" fmla="*/ 7 h 103"/>
                <a:gd name="T28" fmla="*/ 766 w 888"/>
                <a:gd name="T29" fmla="*/ 3 h 103"/>
                <a:gd name="T30" fmla="*/ 751 w 888"/>
                <a:gd name="T31" fmla="*/ 7 h 103"/>
                <a:gd name="T32" fmla="*/ 745 w 888"/>
                <a:gd name="T33" fmla="*/ 4 h 103"/>
                <a:gd name="T34" fmla="*/ 713 w 888"/>
                <a:gd name="T35" fmla="*/ 5 h 103"/>
                <a:gd name="T36" fmla="*/ 705 w 888"/>
                <a:gd name="T37" fmla="*/ 4 h 103"/>
                <a:gd name="T38" fmla="*/ 684 w 888"/>
                <a:gd name="T39" fmla="*/ 4 h 103"/>
                <a:gd name="T40" fmla="*/ 676 w 888"/>
                <a:gd name="T41" fmla="*/ 5 h 103"/>
                <a:gd name="T42" fmla="*/ 597 w 888"/>
                <a:gd name="T43" fmla="*/ 18 h 103"/>
                <a:gd name="T44" fmla="*/ 589 w 888"/>
                <a:gd name="T45" fmla="*/ 17 h 103"/>
                <a:gd name="T46" fmla="*/ 566 w 888"/>
                <a:gd name="T47" fmla="*/ 17 h 103"/>
                <a:gd name="T48" fmla="*/ 559 w 888"/>
                <a:gd name="T49" fmla="*/ 18 h 103"/>
                <a:gd name="T50" fmla="*/ 547 w 888"/>
                <a:gd name="T51" fmla="*/ 16 h 103"/>
                <a:gd name="T52" fmla="*/ 541 w 888"/>
                <a:gd name="T53" fmla="*/ 20 h 103"/>
                <a:gd name="T54" fmla="*/ 530 w 888"/>
                <a:gd name="T55" fmla="*/ 16 h 103"/>
                <a:gd name="T56" fmla="*/ 510 w 888"/>
                <a:gd name="T57" fmla="*/ 20 h 103"/>
                <a:gd name="T58" fmla="*/ 503 w 888"/>
                <a:gd name="T59" fmla="*/ 16 h 103"/>
                <a:gd name="T60" fmla="*/ 478 w 888"/>
                <a:gd name="T61" fmla="*/ 18 h 103"/>
                <a:gd name="T62" fmla="*/ 470 w 888"/>
                <a:gd name="T63" fmla="*/ 15 h 103"/>
                <a:gd name="T64" fmla="*/ 455 w 888"/>
                <a:gd name="T65" fmla="*/ 20 h 103"/>
                <a:gd name="T66" fmla="*/ 449 w 888"/>
                <a:gd name="T67" fmla="*/ 16 h 103"/>
                <a:gd name="T68" fmla="*/ 200 w 888"/>
                <a:gd name="T69" fmla="*/ 18 h 103"/>
                <a:gd name="T70" fmla="*/ 193 w 888"/>
                <a:gd name="T71" fmla="*/ 17 h 103"/>
                <a:gd name="T72" fmla="*/ 181 w 888"/>
                <a:gd name="T73" fmla="*/ 17 h 103"/>
                <a:gd name="T74" fmla="*/ 173 w 888"/>
                <a:gd name="T75" fmla="*/ 18 h 103"/>
                <a:gd name="T76" fmla="*/ 167 w 888"/>
                <a:gd name="T77" fmla="*/ 16 h 103"/>
                <a:gd name="T78" fmla="*/ 161 w 888"/>
                <a:gd name="T79" fmla="*/ 20 h 103"/>
                <a:gd name="T80" fmla="*/ 144 w 888"/>
                <a:gd name="T81" fmla="*/ 16 h 103"/>
                <a:gd name="T82" fmla="*/ 139 w 888"/>
                <a:gd name="T83" fmla="*/ 20 h 103"/>
                <a:gd name="T84" fmla="*/ 133 w 888"/>
                <a:gd name="T85" fmla="*/ 16 h 103"/>
                <a:gd name="T86" fmla="*/ 118 w 888"/>
                <a:gd name="T87" fmla="*/ 18 h 103"/>
                <a:gd name="T88" fmla="*/ 110 w 888"/>
                <a:gd name="T89" fmla="*/ 17 h 103"/>
                <a:gd name="T90" fmla="*/ 103 w 888"/>
                <a:gd name="T91" fmla="*/ 17 h 103"/>
                <a:gd name="T92" fmla="*/ 96 w 888"/>
                <a:gd name="T93" fmla="*/ 18 h 103"/>
                <a:gd name="T94" fmla="*/ 91 w 888"/>
                <a:gd name="T95" fmla="*/ 16 h 103"/>
                <a:gd name="T96" fmla="*/ 85 w 888"/>
                <a:gd name="T97" fmla="*/ 20 h 103"/>
                <a:gd name="T98" fmla="*/ 70 w 888"/>
                <a:gd name="T99" fmla="*/ 16 h 103"/>
                <a:gd name="T100" fmla="*/ 56 w 888"/>
                <a:gd name="T101" fmla="*/ 20 h 103"/>
                <a:gd name="T102" fmla="*/ 50 w 888"/>
                <a:gd name="T103" fmla="*/ 16 h 103"/>
                <a:gd name="T104" fmla="*/ 46 w 888"/>
                <a:gd name="T105" fmla="*/ 18 h 103"/>
                <a:gd name="T106" fmla="*/ 39 w 888"/>
                <a:gd name="T107" fmla="*/ 17 h 103"/>
                <a:gd name="T108" fmla="*/ 30 w 888"/>
                <a:gd name="T109" fmla="*/ 16 h 103"/>
                <a:gd name="T110" fmla="*/ 20 w 888"/>
                <a:gd name="T111" fmla="*/ 14 h 103"/>
                <a:gd name="T112" fmla="*/ 0 w 888"/>
                <a:gd name="T113" fmla="*/ 20 h 10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88"/>
                <a:gd name="T172" fmla="*/ 0 h 103"/>
                <a:gd name="T173" fmla="*/ 888 w 888"/>
                <a:gd name="T174" fmla="*/ 103 h 10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88" h="103">
                  <a:moveTo>
                    <a:pt x="888" y="7"/>
                  </a:moveTo>
                  <a:lnTo>
                    <a:pt x="882" y="7"/>
                  </a:lnTo>
                  <a:lnTo>
                    <a:pt x="882" y="5"/>
                  </a:lnTo>
                  <a:lnTo>
                    <a:pt x="881" y="4"/>
                  </a:lnTo>
                  <a:lnTo>
                    <a:pt x="880" y="4"/>
                  </a:lnTo>
                  <a:lnTo>
                    <a:pt x="878" y="3"/>
                  </a:lnTo>
                  <a:lnTo>
                    <a:pt x="876" y="4"/>
                  </a:lnTo>
                  <a:lnTo>
                    <a:pt x="875" y="4"/>
                  </a:lnTo>
                  <a:lnTo>
                    <a:pt x="874" y="5"/>
                  </a:lnTo>
                  <a:lnTo>
                    <a:pt x="874" y="7"/>
                  </a:lnTo>
                  <a:lnTo>
                    <a:pt x="871" y="7"/>
                  </a:lnTo>
                  <a:lnTo>
                    <a:pt x="870" y="5"/>
                  </a:lnTo>
                  <a:lnTo>
                    <a:pt x="870" y="4"/>
                  </a:lnTo>
                  <a:lnTo>
                    <a:pt x="868" y="4"/>
                  </a:lnTo>
                  <a:lnTo>
                    <a:pt x="866" y="3"/>
                  </a:lnTo>
                  <a:lnTo>
                    <a:pt x="865" y="4"/>
                  </a:lnTo>
                  <a:lnTo>
                    <a:pt x="863" y="4"/>
                  </a:lnTo>
                  <a:lnTo>
                    <a:pt x="862" y="5"/>
                  </a:lnTo>
                  <a:lnTo>
                    <a:pt x="862" y="7"/>
                  </a:lnTo>
                  <a:lnTo>
                    <a:pt x="855" y="7"/>
                  </a:lnTo>
                  <a:lnTo>
                    <a:pt x="854" y="5"/>
                  </a:lnTo>
                  <a:lnTo>
                    <a:pt x="854" y="4"/>
                  </a:lnTo>
                  <a:lnTo>
                    <a:pt x="852" y="4"/>
                  </a:lnTo>
                  <a:lnTo>
                    <a:pt x="850" y="3"/>
                  </a:lnTo>
                  <a:lnTo>
                    <a:pt x="849" y="4"/>
                  </a:lnTo>
                  <a:lnTo>
                    <a:pt x="847" y="4"/>
                  </a:lnTo>
                  <a:lnTo>
                    <a:pt x="846" y="5"/>
                  </a:lnTo>
                  <a:lnTo>
                    <a:pt x="846" y="7"/>
                  </a:lnTo>
                  <a:lnTo>
                    <a:pt x="831" y="7"/>
                  </a:lnTo>
                  <a:lnTo>
                    <a:pt x="831" y="5"/>
                  </a:lnTo>
                  <a:lnTo>
                    <a:pt x="830" y="3"/>
                  </a:lnTo>
                  <a:lnTo>
                    <a:pt x="829" y="2"/>
                  </a:lnTo>
                  <a:lnTo>
                    <a:pt x="827" y="1"/>
                  </a:lnTo>
                  <a:lnTo>
                    <a:pt x="824" y="0"/>
                  </a:lnTo>
                  <a:lnTo>
                    <a:pt x="822" y="0"/>
                  </a:lnTo>
                  <a:lnTo>
                    <a:pt x="820" y="1"/>
                  </a:lnTo>
                  <a:lnTo>
                    <a:pt x="818" y="2"/>
                  </a:lnTo>
                  <a:lnTo>
                    <a:pt x="816" y="3"/>
                  </a:lnTo>
                  <a:lnTo>
                    <a:pt x="815" y="5"/>
                  </a:lnTo>
                  <a:lnTo>
                    <a:pt x="815" y="7"/>
                  </a:lnTo>
                  <a:lnTo>
                    <a:pt x="811" y="7"/>
                  </a:lnTo>
                  <a:lnTo>
                    <a:pt x="810" y="5"/>
                  </a:lnTo>
                  <a:lnTo>
                    <a:pt x="809" y="3"/>
                  </a:lnTo>
                  <a:lnTo>
                    <a:pt x="808" y="2"/>
                  </a:lnTo>
                  <a:lnTo>
                    <a:pt x="805" y="1"/>
                  </a:lnTo>
                  <a:lnTo>
                    <a:pt x="803" y="0"/>
                  </a:lnTo>
                  <a:lnTo>
                    <a:pt x="801" y="0"/>
                  </a:lnTo>
                  <a:lnTo>
                    <a:pt x="798" y="1"/>
                  </a:lnTo>
                  <a:lnTo>
                    <a:pt x="796" y="2"/>
                  </a:lnTo>
                  <a:lnTo>
                    <a:pt x="795" y="3"/>
                  </a:lnTo>
                  <a:lnTo>
                    <a:pt x="794" y="5"/>
                  </a:lnTo>
                  <a:lnTo>
                    <a:pt x="793" y="7"/>
                  </a:lnTo>
                  <a:lnTo>
                    <a:pt x="791" y="7"/>
                  </a:lnTo>
                  <a:lnTo>
                    <a:pt x="791" y="5"/>
                  </a:lnTo>
                  <a:lnTo>
                    <a:pt x="790" y="4"/>
                  </a:lnTo>
                  <a:lnTo>
                    <a:pt x="789" y="4"/>
                  </a:lnTo>
                  <a:lnTo>
                    <a:pt x="787" y="3"/>
                  </a:lnTo>
                  <a:lnTo>
                    <a:pt x="785" y="4"/>
                  </a:lnTo>
                  <a:lnTo>
                    <a:pt x="784" y="4"/>
                  </a:lnTo>
                  <a:lnTo>
                    <a:pt x="783" y="5"/>
                  </a:lnTo>
                  <a:lnTo>
                    <a:pt x="782" y="7"/>
                  </a:lnTo>
                  <a:lnTo>
                    <a:pt x="782" y="5"/>
                  </a:lnTo>
                  <a:lnTo>
                    <a:pt x="781" y="4"/>
                  </a:lnTo>
                  <a:lnTo>
                    <a:pt x="779" y="4"/>
                  </a:lnTo>
                  <a:lnTo>
                    <a:pt x="777" y="3"/>
                  </a:lnTo>
                  <a:lnTo>
                    <a:pt x="776" y="4"/>
                  </a:lnTo>
                  <a:lnTo>
                    <a:pt x="774" y="4"/>
                  </a:lnTo>
                  <a:lnTo>
                    <a:pt x="773" y="5"/>
                  </a:lnTo>
                  <a:lnTo>
                    <a:pt x="773" y="7"/>
                  </a:lnTo>
                  <a:lnTo>
                    <a:pt x="771" y="7"/>
                  </a:lnTo>
                  <a:lnTo>
                    <a:pt x="771" y="5"/>
                  </a:lnTo>
                  <a:lnTo>
                    <a:pt x="769" y="4"/>
                  </a:lnTo>
                  <a:lnTo>
                    <a:pt x="768" y="4"/>
                  </a:lnTo>
                  <a:lnTo>
                    <a:pt x="766" y="3"/>
                  </a:lnTo>
                  <a:lnTo>
                    <a:pt x="765" y="4"/>
                  </a:lnTo>
                  <a:lnTo>
                    <a:pt x="763" y="4"/>
                  </a:lnTo>
                  <a:lnTo>
                    <a:pt x="762" y="5"/>
                  </a:lnTo>
                  <a:lnTo>
                    <a:pt x="762" y="7"/>
                  </a:lnTo>
                  <a:lnTo>
                    <a:pt x="751" y="7"/>
                  </a:lnTo>
                  <a:lnTo>
                    <a:pt x="751" y="5"/>
                  </a:lnTo>
                  <a:lnTo>
                    <a:pt x="750" y="4"/>
                  </a:lnTo>
                  <a:lnTo>
                    <a:pt x="748" y="4"/>
                  </a:lnTo>
                  <a:lnTo>
                    <a:pt x="746" y="3"/>
                  </a:lnTo>
                  <a:lnTo>
                    <a:pt x="745" y="4"/>
                  </a:lnTo>
                  <a:lnTo>
                    <a:pt x="743" y="4"/>
                  </a:lnTo>
                  <a:lnTo>
                    <a:pt x="742" y="5"/>
                  </a:lnTo>
                  <a:lnTo>
                    <a:pt x="742" y="7"/>
                  </a:lnTo>
                  <a:lnTo>
                    <a:pt x="713" y="7"/>
                  </a:lnTo>
                  <a:lnTo>
                    <a:pt x="713" y="5"/>
                  </a:lnTo>
                  <a:lnTo>
                    <a:pt x="712" y="4"/>
                  </a:lnTo>
                  <a:lnTo>
                    <a:pt x="710" y="4"/>
                  </a:lnTo>
                  <a:lnTo>
                    <a:pt x="708" y="3"/>
                  </a:lnTo>
                  <a:lnTo>
                    <a:pt x="707" y="4"/>
                  </a:lnTo>
                  <a:lnTo>
                    <a:pt x="705" y="4"/>
                  </a:lnTo>
                  <a:lnTo>
                    <a:pt x="704" y="5"/>
                  </a:lnTo>
                  <a:lnTo>
                    <a:pt x="704" y="7"/>
                  </a:lnTo>
                  <a:lnTo>
                    <a:pt x="685" y="7"/>
                  </a:lnTo>
                  <a:lnTo>
                    <a:pt x="685" y="5"/>
                  </a:lnTo>
                  <a:lnTo>
                    <a:pt x="684" y="4"/>
                  </a:lnTo>
                  <a:lnTo>
                    <a:pt x="682" y="4"/>
                  </a:lnTo>
                  <a:lnTo>
                    <a:pt x="681" y="3"/>
                  </a:lnTo>
                  <a:lnTo>
                    <a:pt x="679" y="4"/>
                  </a:lnTo>
                  <a:lnTo>
                    <a:pt x="677" y="4"/>
                  </a:lnTo>
                  <a:lnTo>
                    <a:pt x="676" y="5"/>
                  </a:lnTo>
                  <a:lnTo>
                    <a:pt x="676" y="7"/>
                  </a:lnTo>
                  <a:lnTo>
                    <a:pt x="647" y="7"/>
                  </a:lnTo>
                  <a:lnTo>
                    <a:pt x="647" y="20"/>
                  </a:lnTo>
                  <a:lnTo>
                    <a:pt x="597" y="20"/>
                  </a:lnTo>
                  <a:lnTo>
                    <a:pt x="597" y="18"/>
                  </a:lnTo>
                  <a:lnTo>
                    <a:pt x="596" y="17"/>
                  </a:lnTo>
                  <a:lnTo>
                    <a:pt x="594" y="16"/>
                  </a:lnTo>
                  <a:lnTo>
                    <a:pt x="593" y="16"/>
                  </a:lnTo>
                  <a:lnTo>
                    <a:pt x="591" y="16"/>
                  </a:lnTo>
                  <a:lnTo>
                    <a:pt x="589" y="17"/>
                  </a:lnTo>
                  <a:lnTo>
                    <a:pt x="588" y="18"/>
                  </a:lnTo>
                  <a:lnTo>
                    <a:pt x="588" y="20"/>
                  </a:lnTo>
                  <a:lnTo>
                    <a:pt x="568" y="20"/>
                  </a:lnTo>
                  <a:lnTo>
                    <a:pt x="567" y="18"/>
                  </a:lnTo>
                  <a:lnTo>
                    <a:pt x="566" y="17"/>
                  </a:lnTo>
                  <a:lnTo>
                    <a:pt x="565" y="16"/>
                  </a:lnTo>
                  <a:lnTo>
                    <a:pt x="563" y="16"/>
                  </a:lnTo>
                  <a:lnTo>
                    <a:pt x="561" y="16"/>
                  </a:lnTo>
                  <a:lnTo>
                    <a:pt x="560" y="17"/>
                  </a:lnTo>
                  <a:lnTo>
                    <a:pt x="559" y="18"/>
                  </a:lnTo>
                  <a:lnTo>
                    <a:pt x="559" y="20"/>
                  </a:lnTo>
                  <a:lnTo>
                    <a:pt x="550" y="20"/>
                  </a:lnTo>
                  <a:lnTo>
                    <a:pt x="550" y="18"/>
                  </a:lnTo>
                  <a:lnTo>
                    <a:pt x="549" y="17"/>
                  </a:lnTo>
                  <a:lnTo>
                    <a:pt x="547" y="16"/>
                  </a:lnTo>
                  <a:lnTo>
                    <a:pt x="546" y="16"/>
                  </a:lnTo>
                  <a:lnTo>
                    <a:pt x="544" y="16"/>
                  </a:lnTo>
                  <a:lnTo>
                    <a:pt x="542" y="17"/>
                  </a:lnTo>
                  <a:lnTo>
                    <a:pt x="541" y="18"/>
                  </a:lnTo>
                  <a:lnTo>
                    <a:pt x="541" y="20"/>
                  </a:lnTo>
                  <a:lnTo>
                    <a:pt x="535" y="20"/>
                  </a:lnTo>
                  <a:lnTo>
                    <a:pt x="534" y="18"/>
                  </a:lnTo>
                  <a:lnTo>
                    <a:pt x="533" y="17"/>
                  </a:lnTo>
                  <a:lnTo>
                    <a:pt x="532" y="16"/>
                  </a:lnTo>
                  <a:lnTo>
                    <a:pt x="530" y="16"/>
                  </a:lnTo>
                  <a:lnTo>
                    <a:pt x="529" y="16"/>
                  </a:lnTo>
                  <a:lnTo>
                    <a:pt x="527" y="17"/>
                  </a:lnTo>
                  <a:lnTo>
                    <a:pt x="526" y="18"/>
                  </a:lnTo>
                  <a:lnTo>
                    <a:pt x="526" y="20"/>
                  </a:lnTo>
                  <a:lnTo>
                    <a:pt x="510" y="20"/>
                  </a:lnTo>
                  <a:lnTo>
                    <a:pt x="509" y="18"/>
                  </a:lnTo>
                  <a:lnTo>
                    <a:pt x="508" y="17"/>
                  </a:lnTo>
                  <a:lnTo>
                    <a:pt x="507" y="16"/>
                  </a:lnTo>
                  <a:lnTo>
                    <a:pt x="505" y="16"/>
                  </a:lnTo>
                  <a:lnTo>
                    <a:pt x="503" y="16"/>
                  </a:lnTo>
                  <a:lnTo>
                    <a:pt x="502" y="17"/>
                  </a:lnTo>
                  <a:lnTo>
                    <a:pt x="501" y="18"/>
                  </a:lnTo>
                  <a:lnTo>
                    <a:pt x="501" y="20"/>
                  </a:lnTo>
                  <a:lnTo>
                    <a:pt x="479" y="20"/>
                  </a:lnTo>
                  <a:lnTo>
                    <a:pt x="478" y="18"/>
                  </a:lnTo>
                  <a:lnTo>
                    <a:pt x="477" y="17"/>
                  </a:lnTo>
                  <a:lnTo>
                    <a:pt x="476" y="16"/>
                  </a:lnTo>
                  <a:lnTo>
                    <a:pt x="474" y="15"/>
                  </a:lnTo>
                  <a:lnTo>
                    <a:pt x="472" y="15"/>
                  </a:lnTo>
                  <a:lnTo>
                    <a:pt x="470" y="15"/>
                  </a:lnTo>
                  <a:lnTo>
                    <a:pt x="468" y="16"/>
                  </a:lnTo>
                  <a:lnTo>
                    <a:pt x="466" y="17"/>
                  </a:lnTo>
                  <a:lnTo>
                    <a:pt x="465" y="18"/>
                  </a:lnTo>
                  <a:lnTo>
                    <a:pt x="465" y="20"/>
                  </a:lnTo>
                  <a:lnTo>
                    <a:pt x="455" y="20"/>
                  </a:lnTo>
                  <a:lnTo>
                    <a:pt x="455" y="18"/>
                  </a:lnTo>
                  <a:lnTo>
                    <a:pt x="454" y="17"/>
                  </a:lnTo>
                  <a:lnTo>
                    <a:pt x="453" y="16"/>
                  </a:lnTo>
                  <a:lnTo>
                    <a:pt x="451" y="16"/>
                  </a:lnTo>
                  <a:lnTo>
                    <a:pt x="449" y="16"/>
                  </a:lnTo>
                  <a:lnTo>
                    <a:pt x="448" y="17"/>
                  </a:lnTo>
                  <a:lnTo>
                    <a:pt x="447" y="18"/>
                  </a:lnTo>
                  <a:lnTo>
                    <a:pt x="446" y="20"/>
                  </a:lnTo>
                  <a:lnTo>
                    <a:pt x="200" y="20"/>
                  </a:lnTo>
                  <a:lnTo>
                    <a:pt x="200" y="18"/>
                  </a:lnTo>
                  <a:lnTo>
                    <a:pt x="199" y="17"/>
                  </a:lnTo>
                  <a:lnTo>
                    <a:pt x="198" y="16"/>
                  </a:lnTo>
                  <a:lnTo>
                    <a:pt x="196" y="16"/>
                  </a:lnTo>
                  <a:lnTo>
                    <a:pt x="194" y="16"/>
                  </a:lnTo>
                  <a:lnTo>
                    <a:pt x="193" y="17"/>
                  </a:lnTo>
                  <a:lnTo>
                    <a:pt x="192" y="18"/>
                  </a:lnTo>
                  <a:lnTo>
                    <a:pt x="191" y="20"/>
                  </a:lnTo>
                  <a:lnTo>
                    <a:pt x="182" y="20"/>
                  </a:lnTo>
                  <a:lnTo>
                    <a:pt x="182" y="18"/>
                  </a:lnTo>
                  <a:lnTo>
                    <a:pt x="181" y="17"/>
                  </a:lnTo>
                  <a:lnTo>
                    <a:pt x="179" y="16"/>
                  </a:lnTo>
                  <a:lnTo>
                    <a:pt x="177" y="16"/>
                  </a:lnTo>
                  <a:lnTo>
                    <a:pt x="176" y="16"/>
                  </a:lnTo>
                  <a:lnTo>
                    <a:pt x="174" y="17"/>
                  </a:lnTo>
                  <a:lnTo>
                    <a:pt x="173" y="18"/>
                  </a:lnTo>
                  <a:lnTo>
                    <a:pt x="173" y="20"/>
                  </a:lnTo>
                  <a:lnTo>
                    <a:pt x="170" y="20"/>
                  </a:lnTo>
                  <a:lnTo>
                    <a:pt x="170" y="18"/>
                  </a:lnTo>
                  <a:lnTo>
                    <a:pt x="169" y="17"/>
                  </a:lnTo>
                  <a:lnTo>
                    <a:pt x="167" y="16"/>
                  </a:lnTo>
                  <a:lnTo>
                    <a:pt x="166" y="16"/>
                  </a:lnTo>
                  <a:lnTo>
                    <a:pt x="164" y="16"/>
                  </a:lnTo>
                  <a:lnTo>
                    <a:pt x="162" y="17"/>
                  </a:lnTo>
                  <a:lnTo>
                    <a:pt x="161" y="18"/>
                  </a:lnTo>
                  <a:lnTo>
                    <a:pt x="161" y="20"/>
                  </a:lnTo>
                  <a:lnTo>
                    <a:pt x="148" y="20"/>
                  </a:lnTo>
                  <a:lnTo>
                    <a:pt x="148" y="18"/>
                  </a:lnTo>
                  <a:lnTo>
                    <a:pt x="147" y="17"/>
                  </a:lnTo>
                  <a:lnTo>
                    <a:pt x="145" y="16"/>
                  </a:lnTo>
                  <a:lnTo>
                    <a:pt x="144" y="16"/>
                  </a:lnTo>
                  <a:lnTo>
                    <a:pt x="142" y="16"/>
                  </a:lnTo>
                  <a:lnTo>
                    <a:pt x="140" y="17"/>
                  </a:lnTo>
                  <a:lnTo>
                    <a:pt x="140" y="18"/>
                  </a:lnTo>
                  <a:lnTo>
                    <a:pt x="139" y="20"/>
                  </a:lnTo>
                  <a:lnTo>
                    <a:pt x="138" y="18"/>
                  </a:lnTo>
                  <a:lnTo>
                    <a:pt x="138" y="17"/>
                  </a:lnTo>
                  <a:lnTo>
                    <a:pt x="136" y="16"/>
                  </a:lnTo>
                  <a:lnTo>
                    <a:pt x="134" y="16"/>
                  </a:lnTo>
                  <a:lnTo>
                    <a:pt x="133" y="16"/>
                  </a:lnTo>
                  <a:lnTo>
                    <a:pt x="131" y="17"/>
                  </a:lnTo>
                  <a:lnTo>
                    <a:pt x="130" y="18"/>
                  </a:lnTo>
                  <a:lnTo>
                    <a:pt x="130" y="20"/>
                  </a:lnTo>
                  <a:lnTo>
                    <a:pt x="118" y="20"/>
                  </a:lnTo>
                  <a:lnTo>
                    <a:pt x="118" y="18"/>
                  </a:lnTo>
                  <a:lnTo>
                    <a:pt x="117" y="17"/>
                  </a:lnTo>
                  <a:lnTo>
                    <a:pt x="115" y="16"/>
                  </a:lnTo>
                  <a:lnTo>
                    <a:pt x="113" y="16"/>
                  </a:lnTo>
                  <a:lnTo>
                    <a:pt x="112" y="16"/>
                  </a:lnTo>
                  <a:lnTo>
                    <a:pt x="110" y="17"/>
                  </a:lnTo>
                  <a:lnTo>
                    <a:pt x="109" y="18"/>
                  </a:lnTo>
                  <a:lnTo>
                    <a:pt x="109" y="20"/>
                  </a:lnTo>
                  <a:lnTo>
                    <a:pt x="104" y="20"/>
                  </a:lnTo>
                  <a:lnTo>
                    <a:pt x="104" y="18"/>
                  </a:lnTo>
                  <a:lnTo>
                    <a:pt x="103" y="17"/>
                  </a:lnTo>
                  <a:lnTo>
                    <a:pt x="101" y="16"/>
                  </a:lnTo>
                  <a:lnTo>
                    <a:pt x="100" y="16"/>
                  </a:lnTo>
                  <a:lnTo>
                    <a:pt x="98" y="16"/>
                  </a:lnTo>
                  <a:lnTo>
                    <a:pt x="97" y="17"/>
                  </a:lnTo>
                  <a:lnTo>
                    <a:pt x="96" y="18"/>
                  </a:lnTo>
                  <a:lnTo>
                    <a:pt x="95" y="20"/>
                  </a:lnTo>
                  <a:lnTo>
                    <a:pt x="94" y="20"/>
                  </a:lnTo>
                  <a:lnTo>
                    <a:pt x="94" y="18"/>
                  </a:lnTo>
                  <a:lnTo>
                    <a:pt x="93" y="17"/>
                  </a:lnTo>
                  <a:lnTo>
                    <a:pt x="91" y="16"/>
                  </a:lnTo>
                  <a:lnTo>
                    <a:pt x="90" y="16"/>
                  </a:lnTo>
                  <a:lnTo>
                    <a:pt x="88" y="16"/>
                  </a:lnTo>
                  <a:lnTo>
                    <a:pt x="86" y="17"/>
                  </a:lnTo>
                  <a:lnTo>
                    <a:pt x="86" y="18"/>
                  </a:lnTo>
                  <a:lnTo>
                    <a:pt x="85" y="20"/>
                  </a:lnTo>
                  <a:lnTo>
                    <a:pt x="74" y="20"/>
                  </a:lnTo>
                  <a:lnTo>
                    <a:pt x="74" y="18"/>
                  </a:lnTo>
                  <a:lnTo>
                    <a:pt x="73" y="17"/>
                  </a:lnTo>
                  <a:lnTo>
                    <a:pt x="72" y="16"/>
                  </a:lnTo>
                  <a:lnTo>
                    <a:pt x="70" y="16"/>
                  </a:lnTo>
                  <a:lnTo>
                    <a:pt x="68" y="16"/>
                  </a:lnTo>
                  <a:lnTo>
                    <a:pt x="67" y="17"/>
                  </a:lnTo>
                  <a:lnTo>
                    <a:pt x="66" y="18"/>
                  </a:lnTo>
                  <a:lnTo>
                    <a:pt x="65" y="20"/>
                  </a:lnTo>
                  <a:lnTo>
                    <a:pt x="56" y="20"/>
                  </a:lnTo>
                  <a:lnTo>
                    <a:pt x="56" y="18"/>
                  </a:lnTo>
                  <a:lnTo>
                    <a:pt x="55" y="17"/>
                  </a:lnTo>
                  <a:lnTo>
                    <a:pt x="53" y="16"/>
                  </a:lnTo>
                  <a:lnTo>
                    <a:pt x="52" y="16"/>
                  </a:lnTo>
                  <a:lnTo>
                    <a:pt x="50" y="16"/>
                  </a:lnTo>
                  <a:lnTo>
                    <a:pt x="49" y="17"/>
                  </a:lnTo>
                  <a:lnTo>
                    <a:pt x="48" y="18"/>
                  </a:lnTo>
                  <a:lnTo>
                    <a:pt x="47" y="20"/>
                  </a:lnTo>
                  <a:lnTo>
                    <a:pt x="46" y="18"/>
                  </a:lnTo>
                  <a:lnTo>
                    <a:pt x="46" y="17"/>
                  </a:lnTo>
                  <a:lnTo>
                    <a:pt x="44" y="16"/>
                  </a:lnTo>
                  <a:lnTo>
                    <a:pt x="42" y="16"/>
                  </a:lnTo>
                  <a:lnTo>
                    <a:pt x="41" y="16"/>
                  </a:lnTo>
                  <a:lnTo>
                    <a:pt x="39" y="17"/>
                  </a:lnTo>
                  <a:lnTo>
                    <a:pt x="38" y="18"/>
                  </a:lnTo>
                  <a:lnTo>
                    <a:pt x="38" y="20"/>
                  </a:lnTo>
                  <a:lnTo>
                    <a:pt x="32" y="20"/>
                  </a:lnTo>
                  <a:lnTo>
                    <a:pt x="31" y="18"/>
                  </a:lnTo>
                  <a:lnTo>
                    <a:pt x="30" y="16"/>
                  </a:lnTo>
                  <a:lnTo>
                    <a:pt x="29" y="15"/>
                  </a:lnTo>
                  <a:lnTo>
                    <a:pt x="27" y="14"/>
                  </a:lnTo>
                  <a:lnTo>
                    <a:pt x="24" y="13"/>
                  </a:lnTo>
                  <a:lnTo>
                    <a:pt x="22" y="13"/>
                  </a:lnTo>
                  <a:lnTo>
                    <a:pt x="20" y="14"/>
                  </a:lnTo>
                  <a:lnTo>
                    <a:pt x="18" y="15"/>
                  </a:lnTo>
                  <a:lnTo>
                    <a:pt x="16" y="16"/>
                  </a:lnTo>
                  <a:lnTo>
                    <a:pt x="15" y="18"/>
                  </a:lnTo>
                  <a:lnTo>
                    <a:pt x="15" y="20"/>
                  </a:lnTo>
                  <a:lnTo>
                    <a:pt x="0" y="20"/>
                  </a:lnTo>
                  <a:lnTo>
                    <a:pt x="0" y="10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84" name="Freeform 1094"/>
            <p:cNvSpPr>
              <a:spLocks/>
            </p:cNvSpPr>
            <p:nvPr/>
          </p:nvSpPr>
          <p:spPr bwMode="auto">
            <a:xfrm>
              <a:off x="2212" y="1842"/>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85" name="Freeform 1095"/>
            <p:cNvSpPr>
              <a:spLocks/>
            </p:cNvSpPr>
            <p:nvPr/>
          </p:nvSpPr>
          <p:spPr bwMode="auto">
            <a:xfrm>
              <a:off x="606" y="2179"/>
              <a:ext cx="297" cy="269"/>
            </a:xfrm>
            <a:custGeom>
              <a:avLst/>
              <a:gdLst>
                <a:gd name="T0" fmla="*/ 297 w 297"/>
                <a:gd name="T1" fmla="*/ 0 h 269"/>
                <a:gd name="T2" fmla="*/ 297 w 297"/>
                <a:gd name="T3" fmla="*/ 33 h 269"/>
                <a:gd name="T4" fmla="*/ 263 w 297"/>
                <a:gd name="T5" fmla="*/ 33 h 269"/>
                <a:gd name="T6" fmla="*/ 262 w 297"/>
                <a:gd name="T7" fmla="*/ 31 h 269"/>
                <a:gd name="T8" fmla="*/ 261 w 297"/>
                <a:gd name="T9" fmla="*/ 30 h 269"/>
                <a:gd name="T10" fmla="*/ 260 w 297"/>
                <a:gd name="T11" fmla="*/ 30 h 269"/>
                <a:gd name="T12" fmla="*/ 258 w 297"/>
                <a:gd name="T13" fmla="*/ 29 h 269"/>
                <a:gd name="T14" fmla="*/ 256 w 297"/>
                <a:gd name="T15" fmla="*/ 30 h 269"/>
                <a:gd name="T16" fmla="*/ 255 w 297"/>
                <a:gd name="T17" fmla="*/ 30 h 269"/>
                <a:gd name="T18" fmla="*/ 254 w 297"/>
                <a:gd name="T19" fmla="*/ 31 h 269"/>
                <a:gd name="T20" fmla="*/ 254 w 297"/>
                <a:gd name="T21" fmla="*/ 33 h 269"/>
                <a:gd name="T22" fmla="*/ 249 w 297"/>
                <a:gd name="T23" fmla="*/ 33 h 269"/>
                <a:gd name="T24" fmla="*/ 249 w 297"/>
                <a:gd name="T25" fmla="*/ 31 h 269"/>
                <a:gd name="T26" fmla="*/ 248 w 297"/>
                <a:gd name="T27" fmla="*/ 30 h 269"/>
                <a:gd name="T28" fmla="*/ 246 w 297"/>
                <a:gd name="T29" fmla="*/ 30 h 269"/>
                <a:gd name="T30" fmla="*/ 245 w 297"/>
                <a:gd name="T31" fmla="*/ 29 h 269"/>
                <a:gd name="T32" fmla="*/ 243 w 297"/>
                <a:gd name="T33" fmla="*/ 30 h 269"/>
                <a:gd name="T34" fmla="*/ 241 w 297"/>
                <a:gd name="T35" fmla="*/ 30 h 269"/>
                <a:gd name="T36" fmla="*/ 240 w 297"/>
                <a:gd name="T37" fmla="*/ 31 h 269"/>
                <a:gd name="T38" fmla="*/ 240 w 297"/>
                <a:gd name="T39" fmla="*/ 33 h 269"/>
                <a:gd name="T40" fmla="*/ 225 w 297"/>
                <a:gd name="T41" fmla="*/ 33 h 269"/>
                <a:gd name="T42" fmla="*/ 225 w 297"/>
                <a:gd name="T43" fmla="*/ 31 h 269"/>
                <a:gd name="T44" fmla="*/ 224 w 297"/>
                <a:gd name="T45" fmla="*/ 30 h 269"/>
                <a:gd name="T46" fmla="*/ 223 w 297"/>
                <a:gd name="T47" fmla="*/ 30 h 269"/>
                <a:gd name="T48" fmla="*/ 221 w 297"/>
                <a:gd name="T49" fmla="*/ 29 h 269"/>
                <a:gd name="T50" fmla="*/ 219 w 297"/>
                <a:gd name="T51" fmla="*/ 30 h 269"/>
                <a:gd name="T52" fmla="*/ 218 w 297"/>
                <a:gd name="T53" fmla="*/ 30 h 269"/>
                <a:gd name="T54" fmla="*/ 217 w 297"/>
                <a:gd name="T55" fmla="*/ 31 h 269"/>
                <a:gd name="T56" fmla="*/ 216 w 297"/>
                <a:gd name="T57" fmla="*/ 33 h 269"/>
                <a:gd name="T58" fmla="*/ 204 w 297"/>
                <a:gd name="T59" fmla="*/ 33 h 269"/>
                <a:gd name="T60" fmla="*/ 204 w 297"/>
                <a:gd name="T61" fmla="*/ 226 h 269"/>
                <a:gd name="T62" fmla="*/ 166 w 297"/>
                <a:gd name="T63" fmla="*/ 226 h 269"/>
                <a:gd name="T64" fmla="*/ 166 w 297"/>
                <a:gd name="T65" fmla="*/ 224 h 269"/>
                <a:gd name="T66" fmla="*/ 165 w 297"/>
                <a:gd name="T67" fmla="*/ 223 h 269"/>
                <a:gd name="T68" fmla="*/ 163 w 297"/>
                <a:gd name="T69" fmla="*/ 223 h 269"/>
                <a:gd name="T70" fmla="*/ 162 w 297"/>
                <a:gd name="T71" fmla="*/ 222 h 269"/>
                <a:gd name="T72" fmla="*/ 160 w 297"/>
                <a:gd name="T73" fmla="*/ 223 h 269"/>
                <a:gd name="T74" fmla="*/ 158 w 297"/>
                <a:gd name="T75" fmla="*/ 223 h 269"/>
                <a:gd name="T76" fmla="*/ 158 w 297"/>
                <a:gd name="T77" fmla="*/ 224 h 269"/>
                <a:gd name="T78" fmla="*/ 157 w 297"/>
                <a:gd name="T79" fmla="*/ 226 h 269"/>
                <a:gd name="T80" fmla="*/ 0 w 297"/>
                <a:gd name="T81" fmla="*/ 226 h 269"/>
                <a:gd name="T82" fmla="*/ 0 w 297"/>
                <a:gd name="T83" fmla="*/ 269 h 26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97"/>
                <a:gd name="T127" fmla="*/ 0 h 269"/>
                <a:gd name="T128" fmla="*/ 297 w 297"/>
                <a:gd name="T129" fmla="*/ 269 h 26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97" h="269">
                  <a:moveTo>
                    <a:pt x="297" y="0"/>
                  </a:moveTo>
                  <a:lnTo>
                    <a:pt x="297" y="33"/>
                  </a:lnTo>
                  <a:lnTo>
                    <a:pt x="263" y="33"/>
                  </a:lnTo>
                  <a:lnTo>
                    <a:pt x="262" y="31"/>
                  </a:lnTo>
                  <a:lnTo>
                    <a:pt x="261" y="30"/>
                  </a:lnTo>
                  <a:lnTo>
                    <a:pt x="260" y="30"/>
                  </a:lnTo>
                  <a:lnTo>
                    <a:pt x="258" y="29"/>
                  </a:lnTo>
                  <a:lnTo>
                    <a:pt x="256" y="30"/>
                  </a:lnTo>
                  <a:lnTo>
                    <a:pt x="255" y="30"/>
                  </a:lnTo>
                  <a:lnTo>
                    <a:pt x="254" y="31"/>
                  </a:lnTo>
                  <a:lnTo>
                    <a:pt x="254" y="33"/>
                  </a:lnTo>
                  <a:lnTo>
                    <a:pt x="249" y="33"/>
                  </a:lnTo>
                  <a:lnTo>
                    <a:pt x="249" y="31"/>
                  </a:lnTo>
                  <a:lnTo>
                    <a:pt x="248" y="30"/>
                  </a:lnTo>
                  <a:lnTo>
                    <a:pt x="246" y="30"/>
                  </a:lnTo>
                  <a:lnTo>
                    <a:pt x="245" y="29"/>
                  </a:lnTo>
                  <a:lnTo>
                    <a:pt x="243" y="30"/>
                  </a:lnTo>
                  <a:lnTo>
                    <a:pt x="241" y="30"/>
                  </a:lnTo>
                  <a:lnTo>
                    <a:pt x="240" y="31"/>
                  </a:lnTo>
                  <a:lnTo>
                    <a:pt x="240" y="33"/>
                  </a:lnTo>
                  <a:lnTo>
                    <a:pt x="225" y="33"/>
                  </a:lnTo>
                  <a:lnTo>
                    <a:pt x="225" y="31"/>
                  </a:lnTo>
                  <a:lnTo>
                    <a:pt x="224" y="30"/>
                  </a:lnTo>
                  <a:lnTo>
                    <a:pt x="223" y="30"/>
                  </a:lnTo>
                  <a:lnTo>
                    <a:pt x="221" y="29"/>
                  </a:lnTo>
                  <a:lnTo>
                    <a:pt x="219" y="30"/>
                  </a:lnTo>
                  <a:lnTo>
                    <a:pt x="218" y="30"/>
                  </a:lnTo>
                  <a:lnTo>
                    <a:pt x="217" y="31"/>
                  </a:lnTo>
                  <a:lnTo>
                    <a:pt x="216" y="33"/>
                  </a:lnTo>
                  <a:lnTo>
                    <a:pt x="204" y="33"/>
                  </a:lnTo>
                  <a:lnTo>
                    <a:pt x="204" y="226"/>
                  </a:lnTo>
                  <a:lnTo>
                    <a:pt x="166" y="226"/>
                  </a:lnTo>
                  <a:lnTo>
                    <a:pt x="166" y="224"/>
                  </a:lnTo>
                  <a:lnTo>
                    <a:pt x="165" y="223"/>
                  </a:lnTo>
                  <a:lnTo>
                    <a:pt x="163" y="223"/>
                  </a:lnTo>
                  <a:lnTo>
                    <a:pt x="162" y="222"/>
                  </a:lnTo>
                  <a:lnTo>
                    <a:pt x="160" y="223"/>
                  </a:lnTo>
                  <a:lnTo>
                    <a:pt x="158" y="223"/>
                  </a:lnTo>
                  <a:lnTo>
                    <a:pt x="158" y="224"/>
                  </a:lnTo>
                  <a:lnTo>
                    <a:pt x="157" y="226"/>
                  </a:lnTo>
                  <a:lnTo>
                    <a:pt x="0" y="226"/>
                  </a:lnTo>
                  <a:lnTo>
                    <a:pt x="0" y="26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86" name="Freeform 1096"/>
            <p:cNvSpPr>
              <a:spLocks/>
            </p:cNvSpPr>
            <p:nvPr/>
          </p:nvSpPr>
          <p:spPr bwMode="auto">
            <a:xfrm>
              <a:off x="897" y="2170"/>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87" name="Freeform 1097"/>
            <p:cNvSpPr>
              <a:spLocks/>
            </p:cNvSpPr>
            <p:nvPr/>
          </p:nvSpPr>
          <p:spPr bwMode="auto">
            <a:xfrm>
              <a:off x="601" y="2447"/>
              <a:ext cx="11" cy="10"/>
            </a:xfrm>
            <a:custGeom>
              <a:avLst/>
              <a:gdLst>
                <a:gd name="T0" fmla="*/ 11 w 11"/>
                <a:gd name="T1" fmla="*/ 1 h 10"/>
                <a:gd name="T2" fmla="*/ 5 w 11"/>
                <a:gd name="T3" fmla="*/ 10 h 10"/>
                <a:gd name="T4" fmla="*/ 0 w 11"/>
                <a:gd name="T5" fmla="*/ 1 h 10"/>
                <a:gd name="T6" fmla="*/ 2 w 11"/>
                <a:gd name="T7" fmla="*/ 0 h 10"/>
                <a:gd name="T8" fmla="*/ 5 w 11"/>
                <a:gd name="T9" fmla="*/ 0 h 10"/>
                <a:gd name="T10" fmla="*/ 9 w 11"/>
                <a:gd name="T11" fmla="*/ 0 h 10"/>
                <a:gd name="T12" fmla="*/ 11 w 11"/>
                <a:gd name="T13" fmla="*/ 1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11" y="1"/>
                  </a:moveTo>
                  <a:lnTo>
                    <a:pt x="5" y="10"/>
                  </a:lnTo>
                  <a:lnTo>
                    <a:pt x="0" y="1"/>
                  </a:lnTo>
                  <a:lnTo>
                    <a:pt x="2" y="0"/>
                  </a:lnTo>
                  <a:lnTo>
                    <a:pt x="5" y="0"/>
                  </a:lnTo>
                  <a:lnTo>
                    <a:pt x="9" y="0"/>
                  </a:lnTo>
                  <a:lnTo>
                    <a:pt x="1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88" name="Freeform 1098"/>
            <p:cNvSpPr>
              <a:spLocks/>
            </p:cNvSpPr>
            <p:nvPr/>
          </p:nvSpPr>
          <p:spPr bwMode="auto">
            <a:xfrm>
              <a:off x="844" y="2170"/>
              <a:ext cx="90" cy="250"/>
            </a:xfrm>
            <a:custGeom>
              <a:avLst/>
              <a:gdLst>
                <a:gd name="T0" fmla="*/ 90 w 90"/>
                <a:gd name="T1" fmla="*/ 0 h 250"/>
                <a:gd name="T2" fmla="*/ 90 w 90"/>
                <a:gd name="T3" fmla="*/ 52 h 250"/>
                <a:gd name="T4" fmla="*/ 25 w 90"/>
                <a:gd name="T5" fmla="*/ 52 h 250"/>
                <a:gd name="T6" fmla="*/ 24 w 90"/>
                <a:gd name="T7" fmla="*/ 51 h 250"/>
                <a:gd name="T8" fmla="*/ 23 w 90"/>
                <a:gd name="T9" fmla="*/ 50 h 250"/>
                <a:gd name="T10" fmla="*/ 22 w 90"/>
                <a:gd name="T11" fmla="*/ 49 h 250"/>
                <a:gd name="T12" fmla="*/ 20 w 90"/>
                <a:gd name="T13" fmla="*/ 49 h 250"/>
                <a:gd name="T14" fmla="*/ 18 w 90"/>
                <a:gd name="T15" fmla="*/ 49 h 250"/>
                <a:gd name="T16" fmla="*/ 17 w 90"/>
                <a:gd name="T17" fmla="*/ 50 h 250"/>
                <a:gd name="T18" fmla="*/ 16 w 90"/>
                <a:gd name="T19" fmla="*/ 51 h 250"/>
                <a:gd name="T20" fmla="*/ 16 w 90"/>
                <a:gd name="T21" fmla="*/ 52 h 250"/>
                <a:gd name="T22" fmla="*/ 11 w 90"/>
                <a:gd name="T23" fmla="*/ 52 h 250"/>
                <a:gd name="T24" fmla="*/ 11 w 90"/>
                <a:gd name="T25" fmla="*/ 51 h 250"/>
                <a:gd name="T26" fmla="*/ 10 w 90"/>
                <a:gd name="T27" fmla="*/ 50 h 250"/>
                <a:gd name="T28" fmla="*/ 8 w 90"/>
                <a:gd name="T29" fmla="*/ 49 h 250"/>
                <a:gd name="T30" fmla="*/ 7 w 90"/>
                <a:gd name="T31" fmla="*/ 49 h 250"/>
                <a:gd name="T32" fmla="*/ 5 w 90"/>
                <a:gd name="T33" fmla="*/ 49 h 250"/>
                <a:gd name="T34" fmla="*/ 3 w 90"/>
                <a:gd name="T35" fmla="*/ 50 h 250"/>
                <a:gd name="T36" fmla="*/ 2 w 90"/>
                <a:gd name="T37" fmla="*/ 51 h 250"/>
                <a:gd name="T38" fmla="*/ 2 w 90"/>
                <a:gd name="T39" fmla="*/ 52 h 250"/>
                <a:gd name="T40" fmla="*/ 0 w 90"/>
                <a:gd name="T41" fmla="*/ 52 h 250"/>
                <a:gd name="T42" fmla="*/ 0 w 90"/>
                <a:gd name="T43" fmla="*/ 250 h 250"/>
                <a:gd name="T44" fmla="*/ 7 w 90"/>
                <a:gd name="T45" fmla="*/ 250 h 2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90"/>
                <a:gd name="T70" fmla="*/ 0 h 250"/>
                <a:gd name="T71" fmla="*/ 90 w 90"/>
                <a:gd name="T72" fmla="*/ 250 h 25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90" h="250">
                  <a:moveTo>
                    <a:pt x="90" y="0"/>
                  </a:moveTo>
                  <a:lnTo>
                    <a:pt x="90" y="52"/>
                  </a:lnTo>
                  <a:lnTo>
                    <a:pt x="25" y="52"/>
                  </a:lnTo>
                  <a:lnTo>
                    <a:pt x="24" y="51"/>
                  </a:lnTo>
                  <a:lnTo>
                    <a:pt x="23" y="50"/>
                  </a:lnTo>
                  <a:lnTo>
                    <a:pt x="22" y="49"/>
                  </a:lnTo>
                  <a:lnTo>
                    <a:pt x="20" y="49"/>
                  </a:lnTo>
                  <a:lnTo>
                    <a:pt x="18" y="49"/>
                  </a:lnTo>
                  <a:lnTo>
                    <a:pt x="17" y="50"/>
                  </a:lnTo>
                  <a:lnTo>
                    <a:pt x="16" y="51"/>
                  </a:lnTo>
                  <a:lnTo>
                    <a:pt x="16" y="52"/>
                  </a:lnTo>
                  <a:lnTo>
                    <a:pt x="11" y="52"/>
                  </a:lnTo>
                  <a:lnTo>
                    <a:pt x="11" y="51"/>
                  </a:lnTo>
                  <a:lnTo>
                    <a:pt x="10" y="50"/>
                  </a:lnTo>
                  <a:lnTo>
                    <a:pt x="8" y="49"/>
                  </a:lnTo>
                  <a:lnTo>
                    <a:pt x="7" y="49"/>
                  </a:lnTo>
                  <a:lnTo>
                    <a:pt x="5" y="49"/>
                  </a:lnTo>
                  <a:lnTo>
                    <a:pt x="3" y="50"/>
                  </a:lnTo>
                  <a:lnTo>
                    <a:pt x="2" y="51"/>
                  </a:lnTo>
                  <a:lnTo>
                    <a:pt x="2" y="52"/>
                  </a:lnTo>
                  <a:lnTo>
                    <a:pt x="0" y="52"/>
                  </a:lnTo>
                  <a:lnTo>
                    <a:pt x="0" y="250"/>
                  </a:lnTo>
                  <a:lnTo>
                    <a:pt x="7" y="250"/>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89" name="Freeform 1099"/>
            <p:cNvSpPr>
              <a:spLocks/>
            </p:cNvSpPr>
            <p:nvPr/>
          </p:nvSpPr>
          <p:spPr bwMode="auto">
            <a:xfrm>
              <a:off x="837" y="2416"/>
              <a:ext cx="14" cy="9"/>
            </a:xfrm>
            <a:custGeom>
              <a:avLst/>
              <a:gdLst>
                <a:gd name="T0" fmla="*/ 2 w 14"/>
                <a:gd name="T1" fmla="*/ 0 h 9"/>
                <a:gd name="T2" fmla="*/ 14 w 14"/>
                <a:gd name="T3" fmla="*/ 4 h 9"/>
                <a:gd name="T4" fmla="*/ 2 w 14"/>
                <a:gd name="T5" fmla="*/ 9 h 9"/>
                <a:gd name="T6" fmla="*/ 1 w 14"/>
                <a:gd name="T7" fmla="*/ 7 h 9"/>
                <a:gd name="T8" fmla="*/ 0 w 14"/>
                <a:gd name="T9" fmla="*/ 4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4"/>
                  </a:lnTo>
                  <a:lnTo>
                    <a:pt x="2" y="9"/>
                  </a:lnTo>
                  <a:lnTo>
                    <a:pt x="1" y="7"/>
                  </a:lnTo>
                  <a:lnTo>
                    <a:pt x="0" y="4"/>
                  </a:lnTo>
                  <a:lnTo>
                    <a:pt x="1" y="2"/>
                  </a:lnTo>
                  <a:lnTo>
                    <a:pt x="2" y="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90" name="Freeform 1100"/>
            <p:cNvSpPr>
              <a:spLocks/>
            </p:cNvSpPr>
            <p:nvPr/>
          </p:nvSpPr>
          <p:spPr bwMode="auto">
            <a:xfrm>
              <a:off x="675" y="2315"/>
              <a:ext cx="203" cy="493"/>
            </a:xfrm>
            <a:custGeom>
              <a:avLst/>
              <a:gdLst>
                <a:gd name="T0" fmla="*/ 0 w 203"/>
                <a:gd name="T1" fmla="*/ 493 h 493"/>
                <a:gd name="T2" fmla="*/ 0 w 203"/>
                <a:gd name="T3" fmla="*/ 460 h 493"/>
                <a:gd name="T4" fmla="*/ 15 w 203"/>
                <a:gd name="T5" fmla="*/ 460 h 493"/>
                <a:gd name="T6" fmla="*/ 15 w 203"/>
                <a:gd name="T7" fmla="*/ 204 h 493"/>
                <a:gd name="T8" fmla="*/ 93 w 203"/>
                <a:gd name="T9" fmla="*/ 204 h 493"/>
                <a:gd name="T10" fmla="*/ 93 w 203"/>
                <a:gd name="T11" fmla="*/ 4 h 493"/>
                <a:gd name="T12" fmla="*/ 131 w 203"/>
                <a:gd name="T13" fmla="*/ 4 h 493"/>
                <a:gd name="T14" fmla="*/ 131 w 203"/>
                <a:gd name="T15" fmla="*/ 2 h 493"/>
                <a:gd name="T16" fmla="*/ 132 w 203"/>
                <a:gd name="T17" fmla="*/ 1 h 493"/>
                <a:gd name="T18" fmla="*/ 133 w 203"/>
                <a:gd name="T19" fmla="*/ 0 h 493"/>
                <a:gd name="T20" fmla="*/ 135 w 203"/>
                <a:gd name="T21" fmla="*/ 0 h 493"/>
                <a:gd name="T22" fmla="*/ 137 w 203"/>
                <a:gd name="T23" fmla="*/ 0 h 493"/>
                <a:gd name="T24" fmla="*/ 138 w 203"/>
                <a:gd name="T25" fmla="*/ 1 h 493"/>
                <a:gd name="T26" fmla="*/ 139 w 203"/>
                <a:gd name="T27" fmla="*/ 2 h 493"/>
                <a:gd name="T28" fmla="*/ 140 w 203"/>
                <a:gd name="T29" fmla="*/ 4 h 493"/>
                <a:gd name="T30" fmla="*/ 147 w 203"/>
                <a:gd name="T31" fmla="*/ 4 h 493"/>
                <a:gd name="T32" fmla="*/ 148 w 203"/>
                <a:gd name="T33" fmla="*/ 2 h 493"/>
                <a:gd name="T34" fmla="*/ 149 w 203"/>
                <a:gd name="T35" fmla="*/ 1 h 493"/>
                <a:gd name="T36" fmla="*/ 150 w 203"/>
                <a:gd name="T37" fmla="*/ 0 h 493"/>
                <a:gd name="T38" fmla="*/ 152 w 203"/>
                <a:gd name="T39" fmla="*/ 0 h 493"/>
                <a:gd name="T40" fmla="*/ 154 w 203"/>
                <a:gd name="T41" fmla="*/ 0 h 493"/>
                <a:gd name="T42" fmla="*/ 155 w 203"/>
                <a:gd name="T43" fmla="*/ 1 h 493"/>
                <a:gd name="T44" fmla="*/ 156 w 203"/>
                <a:gd name="T45" fmla="*/ 2 h 493"/>
                <a:gd name="T46" fmla="*/ 156 w 203"/>
                <a:gd name="T47" fmla="*/ 4 h 493"/>
                <a:gd name="T48" fmla="*/ 164 w 203"/>
                <a:gd name="T49" fmla="*/ 4 h 493"/>
                <a:gd name="T50" fmla="*/ 165 w 203"/>
                <a:gd name="T51" fmla="*/ 2 h 493"/>
                <a:gd name="T52" fmla="*/ 166 w 203"/>
                <a:gd name="T53" fmla="*/ 1 h 493"/>
                <a:gd name="T54" fmla="*/ 167 w 203"/>
                <a:gd name="T55" fmla="*/ 0 h 493"/>
                <a:gd name="T56" fmla="*/ 169 w 203"/>
                <a:gd name="T57" fmla="*/ 0 h 493"/>
                <a:gd name="T58" fmla="*/ 171 w 203"/>
                <a:gd name="T59" fmla="*/ 0 h 493"/>
                <a:gd name="T60" fmla="*/ 172 w 203"/>
                <a:gd name="T61" fmla="*/ 1 h 493"/>
                <a:gd name="T62" fmla="*/ 173 w 203"/>
                <a:gd name="T63" fmla="*/ 2 h 493"/>
                <a:gd name="T64" fmla="*/ 173 w 203"/>
                <a:gd name="T65" fmla="*/ 4 h 493"/>
                <a:gd name="T66" fmla="*/ 203 w 203"/>
                <a:gd name="T67" fmla="*/ 4 h 4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3"/>
                <a:gd name="T103" fmla="*/ 0 h 493"/>
                <a:gd name="T104" fmla="*/ 203 w 203"/>
                <a:gd name="T105" fmla="*/ 493 h 4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3" h="493">
                  <a:moveTo>
                    <a:pt x="0" y="493"/>
                  </a:moveTo>
                  <a:lnTo>
                    <a:pt x="0" y="460"/>
                  </a:lnTo>
                  <a:lnTo>
                    <a:pt x="15" y="460"/>
                  </a:lnTo>
                  <a:lnTo>
                    <a:pt x="15" y="204"/>
                  </a:lnTo>
                  <a:lnTo>
                    <a:pt x="93" y="204"/>
                  </a:lnTo>
                  <a:lnTo>
                    <a:pt x="93" y="4"/>
                  </a:lnTo>
                  <a:lnTo>
                    <a:pt x="131" y="4"/>
                  </a:lnTo>
                  <a:lnTo>
                    <a:pt x="131" y="2"/>
                  </a:lnTo>
                  <a:lnTo>
                    <a:pt x="132" y="1"/>
                  </a:lnTo>
                  <a:lnTo>
                    <a:pt x="133" y="0"/>
                  </a:lnTo>
                  <a:lnTo>
                    <a:pt x="135" y="0"/>
                  </a:lnTo>
                  <a:lnTo>
                    <a:pt x="137" y="0"/>
                  </a:lnTo>
                  <a:lnTo>
                    <a:pt x="138" y="1"/>
                  </a:lnTo>
                  <a:lnTo>
                    <a:pt x="139" y="2"/>
                  </a:lnTo>
                  <a:lnTo>
                    <a:pt x="140" y="4"/>
                  </a:lnTo>
                  <a:lnTo>
                    <a:pt x="147" y="4"/>
                  </a:lnTo>
                  <a:lnTo>
                    <a:pt x="148" y="2"/>
                  </a:lnTo>
                  <a:lnTo>
                    <a:pt x="149" y="1"/>
                  </a:lnTo>
                  <a:lnTo>
                    <a:pt x="150" y="0"/>
                  </a:lnTo>
                  <a:lnTo>
                    <a:pt x="152" y="0"/>
                  </a:lnTo>
                  <a:lnTo>
                    <a:pt x="154" y="0"/>
                  </a:lnTo>
                  <a:lnTo>
                    <a:pt x="155" y="1"/>
                  </a:lnTo>
                  <a:lnTo>
                    <a:pt x="156" y="2"/>
                  </a:lnTo>
                  <a:lnTo>
                    <a:pt x="156" y="4"/>
                  </a:lnTo>
                  <a:lnTo>
                    <a:pt x="164" y="4"/>
                  </a:lnTo>
                  <a:lnTo>
                    <a:pt x="165" y="2"/>
                  </a:lnTo>
                  <a:lnTo>
                    <a:pt x="166" y="1"/>
                  </a:lnTo>
                  <a:lnTo>
                    <a:pt x="167" y="0"/>
                  </a:lnTo>
                  <a:lnTo>
                    <a:pt x="169" y="0"/>
                  </a:lnTo>
                  <a:lnTo>
                    <a:pt x="171" y="0"/>
                  </a:lnTo>
                  <a:lnTo>
                    <a:pt x="172" y="1"/>
                  </a:lnTo>
                  <a:lnTo>
                    <a:pt x="173" y="2"/>
                  </a:lnTo>
                  <a:lnTo>
                    <a:pt x="173" y="4"/>
                  </a:lnTo>
                  <a:lnTo>
                    <a:pt x="203" y="4"/>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91" name="Freeform 1101"/>
            <p:cNvSpPr>
              <a:spLocks/>
            </p:cNvSpPr>
            <p:nvPr/>
          </p:nvSpPr>
          <p:spPr bwMode="auto">
            <a:xfrm>
              <a:off x="669" y="2806"/>
              <a:ext cx="12" cy="11"/>
            </a:xfrm>
            <a:custGeom>
              <a:avLst/>
              <a:gdLst>
                <a:gd name="T0" fmla="*/ 12 w 12"/>
                <a:gd name="T1" fmla="*/ 2 h 11"/>
                <a:gd name="T2" fmla="*/ 6 w 12"/>
                <a:gd name="T3" fmla="*/ 11 h 11"/>
                <a:gd name="T4" fmla="*/ 0 w 12"/>
                <a:gd name="T5" fmla="*/ 2 h 11"/>
                <a:gd name="T6" fmla="*/ 3 w 12"/>
                <a:gd name="T7" fmla="*/ 1 h 11"/>
                <a:gd name="T8" fmla="*/ 6 w 12"/>
                <a:gd name="T9" fmla="*/ 0 h 11"/>
                <a:gd name="T10" fmla="*/ 9 w 12"/>
                <a:gd name="T11" fmla="*/ 1 h 11"/>
                <a:gd name="T12" fmla="*/ 12 w 12"/>
                <a:gd name="T13" fmla="*/ 2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2"/>
                  </a:moveTo>
                  <a:lnTo>
                    <a:pt x="6" y="11"/>
                  </a:lnTo>
                  <a:lnTo>
                    <a:pt x="0" y="2"/>
                  </a:lnTo>
                  <a:lnTo>
                    <a:pt x="3" y="1"/>
                  </a:lnTo>
                  <a:lnTo>
                    <a:pt x="6" y="0"/>
                  </a:lnTo>
                  <a:lnTo>
                    <a:pt x="9" y="1"/>
                  </a:lnTo>
                  <a:lnTo>
                    <a:pt x="1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92" name="Rectangle 1102"/>
            <p:cNvSpPr>
              <a:spLocks noChangeArrowheads="1"/>
            </p:cNvSpPr>
            <p:nvPr/>
          </p:nvSpPr>
          <p:spPr bwMode="auto">
            <a:xfrm>
              <a:off x="857" y="2518"/>
              <a:ext cx="122" cy="66"/>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293" name="Rectangle 1103"/>
            <p:cNvSpPr>
              <a:spLocks noChangeArrowheads="1"/>
            </p:cNvSpPr>
            <p:nvPr/>
          </p:nvSpPr>
          <p:spPr bwMode="auto">
            <a:xfrm>
              <a:off x="845" y="2525"/>
              <a:ext cx="145"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Rebate</a:t>
              </a:r>
              <a:endParaRPr lang="en-US">
                <a:solidFill>
                  <a:srgbClr val="FF0000"/>
                </a:solidFill>
              </a:endParaRPr>
            </a:p>
          </p:txBody>
        </p:sp>
        <p:sp>
          <p:nvSpPr>
            <p:cNvPr id="25294" name="Rectangle 1104"/>
            <p:cNvSpPr>
              <a:spLocks noChangeArrowheads="1"/>
            </p:cNvSpPr>
            <p:nvPr/>
          </p:nvSpPr>
          <p:spPr bwMode="auto">
            <a:xfrm>
              <a:off x="830" y="2549"/>
              <a:ext cx="175"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Transfer</a:t>
              </a:r>
              <a:endParaRPr lang="en-US">
                <a:solidFill>
                  <a:srgbClr val="FF0000"/>
                </a:solidFill>
              </a:endParaRPr>
            </a:p>
          </p:txBody>
        </p:sp>
        <p:sp>
          <p:nvSpPr>
            <p:cNvPr id="25295" name="Freeform 1105"/>
            <p:cNvSpPr>
              <a:spLocks/>
            </p:cNvSpPr>
            <p:nvPr/>
          </p:nvSpPr>
          <p:spPr bwMode="auto">
            <a:xfrm>
              <a:off x="979" y="1998"/>
              <a:ext cx="292" cy="553"/>
            </a:xfrm>
            <a:custGeom>
              <a:avLst/>
              <a:gdLst>
                <a:gd name="T0" fmla="*/ 292 w 292"/>
                <a:gd name="T1" fmla="*/ 0 h 553"/>
                <a:gd name="T2" fmla="*/ 292 w 292"/>
                <a:gd name="T3" fmla="*/ 63 h 553"/>
                <a:gd name="T4" fmla="*/ 259 w 292"/>
                <a:gd name="T5" fmla="*/ 63 h 553"/>
                <a:gd name="T6" fmla="*/ 259 w 292"/>
                <a:gd name="T7" fmla="*/ 61 h 553"/>
                <a:gd name="T8" fmla="*/ 258 w 292"/>
                <a:gd name="T9" fmla="*/ 60 h 553"/>
                <a:gd name="T10" fmla="*/ 256 w 292"/>
                <a:gd name="T11" fmla="*/ 59 h 553"/>
                <a:gd name="T12" fmla="*/ 255 w 292"/>
                <a:gd name="T13" fmla="*/ 59 h 553"/>
                <a:gd name="T14" fmla="*/ 253 w 292"/>
                <a:gd name="T15" fmla="*/ 59 h 553"/>
                <a:gd name="T16" fmla="*/ 251 w 292"/>
                <a:gd name="T17" fmla="*/ 60 h 553"/>
                <a:gd name="T18" fmla="*/ 251 w 292"/>
                <a:gd name="T19" fmla="*/ 61 h 553"/>
                <a:gd name="T20" fmla="*/ 250 w 292"/>
                <a:gd name="T21" fmla="*/ 63 h 553"/>
                <a:gd name="T22" fmla="*/ 146 w 292"/>
                <a:gd name="T23" fmla="*/ 63 h 553"/>
                <a:gd name="T24" fmla="*/ 146 w 292"/>
                <a:gd name="T25" fmla="*/ 60 h 553"/>
                <a:gd name="T26" fmla="*/ 145 w 292"/>
                <a:gd name="T27" fmla="*/ 58 h 553"/>
                <a:gd name="T28" fmla="*/ 144 w 292"/>
                <a:gd name="T29" fmla="*/ 57 h 553"/>
                <a:gd name="T30" fmla="*/ 141 w 292"/>
                <a:gd name="T31" fmla="*/ 55 h 553"/>
                <a:gd name="T32" fmla="*/ 139 w 292"/>
                <a:gd name="T33" fmla="*/ 54 h 553"/>
                <a:gd name="T34" fmla="*/ 136 w 292"/>
                <a:gd name="T35" fmla="*/ 54 h 553"/>
                <a:gd name="T36" fmla="*/ 134 w 292"/>
                <a:gd name="T37" fmla="*/ 54 h 553"/>
                <a:gd name="T38" fmla="*/ 131 w 292"/>
                <a:gd name="T39" fmla="*/ 54 h 553"/>
                <a:gd name="T40" fmla="*/ 128 w 292"/>
                <a:gd name="T41" fmla="*/ 55 h 553"/>
                <a:gd name="T42" fmla="*/ 126 w 292"/>
                <a:gd name="T43" fmla="*/ 57 h 553"/>
                <a:gd name="T44" fmla="*/ 125 w 292"/>
                <a:gd name="T45" fmla="*/ 58 h 553"/>
                <a:gd name="T46" fmla="*/ 124 w 292"/>
                <a:gd name="T47" fmla="*/ 60 h 553"/>
                <a:gd name="T48" fmla="*/ 124 w 292"/>
                <a:gd name="T49" fmla="*/ 63 h 553"/>
                <a:gd name="T50" fmla="*/ 115 w 292"/>
                <a:gd name="T51" fmla="*/ 63 h 553"/>
                <a:gd name="T52" fmla="*/ 115 w 292"/>
                <a:gd name="T53" fmla="*/ 553 h 553"/>
                <a:gd name="T54" fmla="*/ 106 w 292"/>
                <a:gd name="T55" fmla="*/ 553 h 553"/>
                <a:gd name="T56" fmla="*/ 105 w 292"/>
                <a:gd name="T57" fmla="*/ 551 h 553"/>
                <a:gd name="T58" fmla="*/ 104 w 292"/>
                <a:gd name="T59" fmla="*/ 550 h 553"/>
                <a:gd name="T60" fmla="*/ 103 w 292"/>
                <a:gd name="T61" fmla="*/ 550 h 553"/>
                <a:gd name="T62" fmla="*/ 101 w 292"/>
                <a:gd name="T63" fmla="*/ 549 h 553"/>
                <a:gd name="T64" fmla="*/ 100 w 292"/>
                <a:gd name="T65" fmla="*/ 550 h 553"/>
                <a:gd name="T66" fmla="*/ 98 w 292"/>
                <a:gd name="T67" fmla="*/ 550 h 553"/>
                <a:gd name="T68" fmla="*/ 97 w 292"/>
                <a:gd name="T69" fmla="*/ 551 h 553"/>
                <a:gd name="T70" fmla="*/ 97 w 292"/>
                <a:gd name="T71" fmla="*/ 553 h 553"/>
                <a:gd name="T72" fmla="*/ 87 w 292"/>
                <a:gd name="T73" fmla="*/ 553 h 553"/>
                <a:gd name="T74" fmla="*/ 86 w 292"/>
                <a:gd name="T75" fmla="*/ 551 h 553"/>
                <a:gd name="T76" fmla="*/ 86 w 292"/>
                <a:gd name="T77" fmla="*/ 549 h 553"/>
                <a:gd name="T78" fmla="*/ 84 w 292"/>
                <a:gd name="T79" fmla="*/ 548 h 553"/>
                <a:gd name="T80" fmla="*/ 82 w 292"/>
                <a:gd name="T81" fmla="*/ 547 h 553"/>
                <a:gd name="T82" fmla="*/ 80 w 292"/>
                <a:gd name="T83" fmla="*/ 547 h 553"/>
                <a:gd name="T84" fmla="*/ 78 w 292"/>
                <a:gd name="T85" fmla="*/ 547 h 553"/>
                <a:gd name="T86" fmla="*/ 76 w 292"/>
                <a:gd name="T87" fmla="*/ 547 h 553"/>
                <a:gd name="T88" fmla="*/ 74 w 292"/>
                <a:gd name="T89" fmla="*/ 548 h 553"/>
                <a:gd name="T90" fmla="*/ 72 w 292"/>
                <a:gd name="T91" fmla="*/ 549 h 553"/>
                <a:gd name="T92" fmla="*/ 71 w 292"/>
                <a:gd name="T93" fmla="*/ 551 h 553"/>
                <a:gd name="T94" fmla="*/ 71 w 292"/>
                <a:gd name="T95" fmla="*/ 553 h 553"/>
                <a:gd name="T96" fmla="*/ 0 w 292"/>
                <a:gd name="T97" fmla="*/ 553 h 55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2"/>
                <a:gd name="T148" fmla="*/ 0 h 553"/>
                <a:gd name="T149" fmla="*/ 292 w 292"/>
                <a:gd name="T150" fmla="*/ 553 h 55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2" h="553">
                  <a:moveTo>
                    <a:pt x="292" y="0"/>
                  </a:moveTo>
                  <a:lnTo>
                    <a:pt x="292" y="63"/>
                  </a:lnTo>
                  <a:lnTo>
                    <a:pt x="259" y="63"/>
                  </a:lnTo>
                  <a:lnTo>
                    <a:pt x="259" y="61"/>
                  </a:lnTo>
                  <a:lnTo>
                    <a:pt x="258" y="60"/>
                  </a:lnTo>
                  <a:lnTo>
                    <a:pt x="256" y="59"/>
                  </a:lnTo>
                  <a:lnTo>
                    <a:pt x="255" y="59"/>
                  </a:lnTo>
                  <a:lnTo>
                    <a:pt x="253" y="59"/>
                  </a:lnTo>
                  <a:lnTo>
                    <a:pt x="251" y="60"/>
                  </a:lnTo>
                  <a:lnTo>
                    <a:pt x="251" y="61"/>
                  </a:lnTo>
                  <a:lnTo>
                    <a:pt x="250" y="63"/>
                  </a:lnTo>
                  <a:lnTo>
                    <a:pt x="146" y="63"/>
                  </a:lnTo>
                  <a:lnTo>
                    <a:pt x="146" y="60"/>
                  </a:lnTo>
                  <a:lnTo>
                    <a:pt x="145" y="58"/>
                  </a:lnTo>
                  <a:lnTo>
                    <a:pt x="144" y="57"/>
                  </a:lnTo>
                  <a:lnTo>
                    <a:pt x="141" y="55"/>
                  </a:lnTo>
                  <a:lnTo>
                    <a:pt x="139" y="54"/>
                  </a:lnTo>
                  <a:lnTo>
                    <a:pt x="136" y="54"/>
                  </a:lnTo>
                  <a:lnTo>
                    <a:pt x="134" y="54"/>
                  </a:lnTo>
                  <a:lnTo>
                    <a:pt x="131" y="54"/>
                  </a:lnTo>
                  <a:lnTo>
                    <a:pt x="128" y="55"/>
                  </a:lnTo>
                  <a:lnTo>
                    <a:pt x="126" y="57"/>
                  </a:lnTo>
                  <a:lnTo>
                    <a:pt x="125" y="58"/>
                  </a:lnTo>
                  <a:lnTo>
                    <a:pt x="124" y="60"/>
                  </a:lnTo>
                  <a:lnTo>
                    <a:pt x="124" y="63"/>
                  </a:lnTo>
                  <a:lnTo>
                    <a:pt x="115" y="63"/>
                  </a:lnTo>
                  <a:lnTo>
                    <a:pt x="115" y="553"/>
                  </a:lnTo>
                  <a:lnTo>
                    <a:pt x="106" y="553"/>
                  </a:lnTo>
                  <a:lnTo>
                    <a:pt x="105" y="551"/>
                  </a:lnTo>
                  <a:lnTo>
                    <a:pt x="104" y="550"/>
                  </a:lnTo>
                  <a:lnTo>
                    <a:pt x="103" y="550"/>
                  </a:lnTo>
                  <a:lnTo>
                    <a:pt x="101" y="549"/>
                  </a:lnTo>
                  <a:lnTo>
                    <a:pt x="100" y="550"/>
                  </a:lnTo>
                  <a:lnTo>
                    <a:pt x="98" y="550"/>
                  </a:lnTo>
                  <a:lnTo>
                    <a:pt x="97" y="551"/>
                  </a:lnTo>
                  <a:lnTo>
                    <a:pt x="97" y="553"/>
                  </a:lnTo>
                  <a:lnTo>
                    <a:pt x="87" y="553"/>
                  </a:lnTo>
                  <a:lnTo>
                    <a:pt x="86" y="551"/>
                  </a:lnTo>
                  <a:lnTo>
                    <a:pt x="86" y="549"/>
                  </a:lnTo>
                  <a:lnTo>
                    <a:pt x="84" y="548"/>
                  </a:lnTo>
                  <a:lnTo>
                    <a:pt x="82" y="547"/>
                  </a:lnTo>
                  <a:lnTo>
                    <a:pt x="80" y="547"/>
                  </a:lnTo>
                  <a:lnTo>
                    <a:pt x="78" y="547"/>
                  </a:lnTo>
                  <a:lnTo>
                    <a:pt x="76" y="547"/>
                  </a:lnTo>
                  <a:lnTo>
                    <a:pt x="74" y="548"/>
                  </a:lnTo>
                  <a:lnTo>
                    <a:pt x="72" y="549"/>
                  </a:lnTo>
                  <a:lnTo>
                    <a:pt x="71" y="551"/>
                  </a:lnTo>
                  <a:lnTo>
                    <a:pt x="71" y="553"/>
                  </a:lnTo>
                  <a:lnTo>
                    <a:pt x="0" y="55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296" name="Freeform 1106"/>
            <p:cNvSpPr>
              <a:spLocks/>
            </p:cNvSpPr>
            <p:nvPr/>
          </p:nvSpPr>
          <p:spPr bwMode="auto">
            <a:xfrm>
              <a:off x="1265" y="1989"/>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297" name="Rectangle 1107"/>
            <p:cNvSpPr>
              <a:spLocks noChangeArrowheads="1"/>
            </p:cNvSpPr>
            <p:nvPr/>
          </p:nvSpPr>
          <p:spPr bwMode="auto">
            <a:xfrm>
              <a:off x="905" y="2705"/>
              <a:ext cx="148" cy="80"/>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298" name="Rectangle 1108"/>
            <p:cNvSpPr>
              <a:spLocks noChangeArrowheads="1"/>
            </p:cNvSpPr>
            <p:nvPr/>
          </p:nvSpPr>
          <p:spPr bwMode="auto">
            <a:xfrm>
              <a:off x="933" y="2720"/>
              <a:ext cx="9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Sign</a:t>
              </a:r>
              <a:endParaRPr lang="en-US">
                <a:solidFill>
                  <a:srgbClr val="FF0000"/>
                </a:solidFill>
              </a:endParaRPr>
            </a:p>
          </p:txBody>
        </p:sp>
        <p:sp>
          <p:nvSpPr>
            <p:cNvPr id="25299" name="Rectangle 1109"/>
            <p:cNvSpPr>
              <a:spLocks noChangeArrowheads="1"/>
            </p:cNvSpPr>
            <p:nvPr/>
          </p:nvSpPr>
          <p:spPr bwMode="auto">
            <a:xfrm>
              <a:off x="900" y="2747"/>
              <a:ext cx="15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System</a:t>
              </a:r>
              <a:endParaRPr lang="en-US">
                <a:solidFill>
                  <a:srgbClr val="FF0000"/>
                </a:solidFill>
              </a:endParaRPr>
            </a:p>
          </p:txBody>
        </p:sp>
        <p:sp>
          <p:nvSpPr>
            <p:cNvPr id="25300" name="Rectangle 1110"/>
            <p:cNvSpPr>
              <a:spLocks noChangeArrowheads="1"/>
            </p:cNvSpPr>
            <p:nvPr/>
          </p:nvSpPr>
          <p:spPr bwMode="auto">
            <a:xfrm>
              <a:off x="790" y="2862"/>
              <a:ext cx="196" cy="66"/>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301" name="Rectangle 1111"/>
            <p:cNvSpPr>
              <a:spLocks noChangeArrowheads="1"/>
            </p:cNvSpPr>
            <p:nvPr/>
          </p:nvSpPr>
          <p:spPr bwMode="auto">
            <a:xfrm>
              <a:off x="780" y="2869"/>
              <a:ext cx="12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Writer</a:t>
              </a:r>
              <a:endParaRPr lang="en-US">
                <a:solidFill>
                  <a:srgbClr val="FF0000"/>
                </a:solidFill>
              </a:endParaRPr>
            </a:p>
          </p:txBody>
        </p:sp>
        <p:sp>
          <p:nvSpPr>
            <p:cNvPr id="25302" name="Rectangle 1112"/>
            <p:cNvSpPr>
              <a:spLocks noChangeArrowheads="1"/>
            </p:cNvSpPr>
            <p:nvPr/>
          </p:nvSpPr>
          <p:spPr bwMode="auto">
            <a:xfrm>
              <a:off x="769" y="2896"/>
              <a:ext cx="23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Workspace</a:t>
              </a:r>
              <a:endParaRPr lang="en-US">
                <a:solidFill>
                  <a:srgbClr val="FF0000"/>
                </a:solidFill>
              </a:endParaRPr>
            </a:p>
          </p:txBody>
        </p:sp>
        <p:sp>
          <p:nvSpPr>
            <p:cNvPr id="25303" name="Rectangle 1113"/>
            <p:cNvSpPr>
              <a:spLocks noChangeArrowheads="1"/>
            </p:cNvSpPr>
            <p:nvPr/>
          </p:nvSpPr>
          <p:spPr bwMode="auto">
            <a:xfrm>
              <a:off x="722" y="2611"/>
              <a:ext cx="203" cy="67"/>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304" name="Rectangle 1114"/>
            <p:cNvSpPr>
              <a:spLocks noChangeArrowheads="1"/>
            </p:cNvSpPr>
            <p:nvPr/>
          </p:nvSpPr>
          <p:spPr bwMode="auto">
            <a:xfrm>
              <a:off x="703" y="2643"/>
              <a:ext cx="241"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PowerSuite</a:t>
              </a:r>
              <a:endParaRPr lang="en-US">
                <a:solidFill>
                  <a:srgbClr val="FF0000"/>
                </a:solidFill>
              </a:endParaRPr>
            </a:p>
          </p:txBody>
        </p:sp>
        <p:sp>
          <p:nvSpPr>
            <p:cNvPr id="25305" name="Freeform 1115"/>
            <p:cNvSpPr>
              <a:spLocks/>
            </p:cNvSpPr>
            <p:nvPr/>
          </p:nvSpPr>
          <p:spPr bwMode="auto">
            <a:xfrm>
              <a:off x="998" y="2450"/>
              <a:ext cx="1253" cy="445"/>
            </a:xfrm>
            <a:custGeom>
              <a:avLst/>
              <a:gdLst>
                <a:gd name="T0" fmla="*/ 112 w 1253"/>
                <a:gd name="T1" fmla="*/ 443 h 445"/>
                <a:gd name="T2" fmla="*/ 116 w 1253"/>
                <a:gd name="T3" fmla="*/ 441 h 445"/>
                <a:gd name="T4" fmla="*/ 120 w 1253"/>
                <a:gd name="T5" fmla="*/ 443 h 445"/>
                <a:gd name="T6" fmla="*/ 190 w 1253"/>
                <a:gd name="T7" fmla="*/ 443 h 445"/>
                <a:gd name="T8" fmla="*/ 194 w 1253"/>
                <a:gd name="T9" fmla="*/ 441 h 445"/>
                <a:gd name="T10" fmla="*/ 198 w 1253"/>
                <a:gd name="T11" fmla="*/ 443 h 445"/>
                <a:gd name="T12" fmla="*/ 250 w 1253"/>
                <a:gd name="T13" fmla="*/ 443 h 445"/>
                <a:gd name="T14" fmla="*/ 255 w 1253"/>
                <a:gd name="T15" fmla="*/ 441 h 445"/>
                <a:gd name="T16" fmla="*/ 259 w 1253"/>
                <a:gd name="T17" fmla="*/ 443 h 445"/>
                <a:gd name="T18" fmla="*/ 325 w 1253"/>
                <a:gd name="T19" fmla="*/ 443 h 445"/>
                <a:gd name="T20" fmla="*/ 329 w 1253"/>
                <a:gd name="T21" fmla="*/ 441 h 445"/>
                <a:gd name="T22" fmla="*/ 333 w 1253"/>
                <a:gd name="T23" fmla="*/ 443 h 445"/>
                <a:gd name="T24" fmla="*/ 375 w 1253"/>
                <a:gd name="T25" fmla="*/ 443 h 445"/>
                <a:gd name="T26" fmla="*/ 380 w 1253"/>
                <a:gd name="T27" fmla="*/ 439 h 445"/>
                <a:gd name="T28" fmla="*/ 386 w 1253"/>
                <a:gd name="T29" fmla="*/ 439 h 445"/>
                <a:gd name="T30" fmla="*/ 390 w 1253"/>
                <a:gd name="T31" fmla="*/ 443 h 445"/>
                <a:gd name="T32" fmla="*/ 478 w 1253"/>
                <a:gd name="T33" fmla="*/ 443 h 445"/>
                <a:gd name="T34" fmla="*/ 483 w 1253"/>
                <a:gd name="T35" fmla="*/ 441 h 445"/>
                <a:gd name="T36" fmla="*/ 487 w 1253"/>
                <a:gd name="T37" fmla="*/ 443 h 445"/>
                <a:gd name="T38" fmla="*/ 523 w 1253"/>
                <a:gd name="T39" fmla="*/ 443 h 445"/>
                <a:gd name="T40" fmla="*/ 528 w 1253"/>
                <a:gd name="T41" fmla="*/ 441 h 445"/>
                <a:gd name="T42" fmla="*/ 532 w 1253"/>
                <a:gd name="T43" fmla="*/ 443 h 445"/>
                <a:gd name="T44" fmla="*/ 727 w 1253"/>
                <a:gd name="T45" fmla="*/ 443 h 445"/>
                <a:gd name="T46" fmla="*/ 731 w 1253"/>
                <a:gd name="T47" fmla="*/ 441 h 445"/>
                <a:gd name="T48" fmla="*/ 735 w 1253"/>
                <a:gd name="T49" fmla="*/ 443 h 445"/>
                <a:gd name="T50" fmla="*/ 767 w 1253"/>
                <a:gd name="T51" fmla="*/ 443 h 445"/>
                <a:gd name="T52" fmla="*/ 771 w 1253"/>
                <a:gd name="T53" fmla="*/ 441 h 445"/>
                <a:gd name="T54" fmla="*/ 775 w 1253"/>
                <a:gd name="T55" fmla="*/ 443 h 445"/>
                <a:gd name="T56" fmla="*/ 807 w 1253"/>
                <a:gd name="T57" fmla="*/ 443 h 445"/>
                <a:gd name="T58" fmla="*/ 811 w 1253"/>
                <a:gd name="T59" fmla="*/ 441 h 445"/>
                <a:gd name="T60" fmla="*/ 815 w 1253"/>
                <a:gd name="T61" fmla="*/ 443 h 445"/>
                <a:gd name="T62" fmla="*/ 847 w 1253"/>
                <a:gd name="T63" fmla="*/ 443 h 445"/>
                <a:gd name="T64" fmla="*/ 851 w 1253"/>
                <a:gd name="T65" fmla="*/ 441 h 445"/>
                <a:gd name="T66" fmla="*/ 855 w 1253"/>
                <a:gd name="T67" fmla="*/ 443 h 445"/>
                <a:gd name="T68" fmla="*/ 868 w 1253"/>
                <a:gd name="T69" fmla="*/ 443 h 445"/>
                <a:gd name="T70" fmla="*/ 873 w 1253"/>
                <a:gd name="T71" fmla="*/ 441 h 445"/>
                <a:gd name="T72" fmla="*/ 877 w 1253"/>
                <a:gd name="T73" fmla="*/ 443 h 445"/>
                <a:gd name="T74" fmla="*/ 887 w 1253"/>
                <a:gd name="T75" fmla="*/ 443 h 445"/>
                <a:gd name="T76" fmla="*/ 891 w 1253"/>
                <a:gd name="T77" fmla="*/ 441 h 445"/>
                <a:gd name="T78" fmla="*/ 895 w 1253"/>
                <a:gd name="T79" fmla="*/ 443 h 445"/>
                <a:gd name="T80" fmla="*/ 926 w 1253"/>
                <a:gd name="T81" fmla="*/ 443 h 445"/>
                <a:gd name="T82" fmla="*/ 931 w 1253"/>
                <a:gd name="T83" fmla="*/ 441 h 445"/>
                <a:gd name="T84" fmla="*/ 935 w 1253"/>
                <a:gd name="T85" fmla="*/ 443 h 445"/>
                <a:gd name="T86" fmla="*/ 998 w 1253"/>
                <a:gd name="T87" fmla="*/ 443 h 445"/>
                <a:gd name="T88" fmla="*/ 1002 w 1253"/>
                <a:gd name="T89" fmla="*/ 440 h 445"/>
                <a:gd name="T90" fmla="*/ 1008 w 1253"/>
                <a:gd name="T91" fmla="*/ 440 h 445"/>
                <a:gd name="T92" fmla="*/ 1012 w 1253"/>
                <a:gd name="T93" fmla="*/ 443 h 445"/>
                <a:gd name="T94" fmla="*/ 1037 w 1253"/>
                <a:gd name="T95" fmla="*/ 443 h 445"/>
                <a:gd name="T96" fmla="*/ 1042 w 1253"/>
                <a:gd name="T97" fmla="*/ 439 h 445"/>
                <a:gd name="T98" fmla="*/ 1048 w 1253"/>
                <a:gd name="T99" fmla="*/ 439 h 445"/>
                <a:gd name="T100" fmla="*/ 1052 w 1253"/>
                <a:gd name="T101" fmla="*/ 443 h 445"/>
                <a:gd name="T102" fmla="*/ 1058 w 1253"/>
                <a:gd name="T103" fmla="*/ 443 h 445"/>
                <a:gd name="T104" fmla="*/ 1062 w 1253"/>
                <a:gd name="T105" fmla="*/ 441 h 445"/>
                <a:gd name="T106" fmla="*/ 1066 w 1253"/>
                <a:gd name="T107" fmla="*/ 443 h 445"/>
                <a:gd name="T108" fmla="*/ 1100 w 1253"/>
                <a:gd name="T109" fmla="*/ 443 h 445"/>
                <a:gd name="T110" fmla="*/ 1104 w 1253"/>
                <a:gd name="T111" fmla="*/ 441 h 445"/>
                <a:gd name="T112" fmla="*/ 1109 w 1253"/>
                <a:gd name="T113" fmla="*/ 443 h 445"/>
                <a:gd name="T114" fmla="*/ 1129 w 1253"/>
                <a:gd name="T115" fmla="*/ 443 h 445"/>
                <a:gd name="T116" fmla="*/ 1133 w 1253"/>
                <a:gd name="T117" fmla="*/ 441 h 445"/>
                <a:gd name="T118" fmla="*/ 1137 w 1253"/>
                <a:gd name="T119" fmla="*/ 443 h 445"/>
                <a:gd name="T120" fmla="*/ 1182 w 1253"/>
                <a:gd name="T121" fmla="*/ 335 h 44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53"/>
                <a:gd name="T184" fmla="*/ 0 h 445"/>
                <a:gd name="T185" fmla="*/ 1253 w 1253"/>
                <a:gd name="T186" fmla="*/ 445 h 44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53" h="445">
                  <a:moveTo>
                    <a:pt x="0" y="445"/>
                  </a:moveTo>
                  <a:lnTo>
                    <a:pt x="112" y="445"/>
                  </a:lnTo>
                  <a:lnTo>
                    <a:pt x="112" y="443"/>
                  </a:lnTo>
                  <a:lnTo>
                    <a:pt x="113" y="442"/>
                  </a:lnTo>
                  <a:lnTo>
                    <a:pt x="114" y="442"/>
                  </a:lnTo>
                  <a:lnTo>
                    <a:pt x="116" y="441"/>
                  </a:lnTo>
                  <a:lnTo>
                    <a:pt x="118" y="442"/>
                  </a:lnTo>
                  <a:lnTo>
                    <a:pt x="119" y="442"/>
                  </a:lnTo>
                  <a:lnTo>
                    <a:pt x="120" y="443"/>
                  </a:lnTo>
                  <a:lnTo>
                    <a:pt x="121" y="445"/>
                  </a:lnTo>
                  <a:lnTo>
                    <a:pt x="189" y="445"/>
                  </a:lnTo>
                  <a:lnTo>
                    <a:pt x="190" y="443"/>
                  </a:lnTo>
                  <a:lnTo>
                    <a:pt x="191" y="442"/>
                  </a:lnTo>
                  <a:lnTo>
                    <a:pt x="192" y="442"/>
                  </a:lnTo>
                  <a:lnTo>
                    <a:pt x="194" y="441"/>
                  </a:lnTo>
                  <a:lnTo>
                    <a:pt x="195" y="442"/>
                  </a:lnTo>
                  <a:lnTo>
                    <a:pt x="197" y="442"/>
                  </a:lnTo>
                  <a:lnTo>
                    <a:pt x="198" y="443"/>
                  </a:lnTo>
                  <a:lnTo>
                    <a:pt x="198" y="445"/>
                  </a:lnTo>
                  <a:lnTo>
                    <a:pt x="250" y="445"/>
                  </a:lnTo>
                  <a:lnTo>
                    <a:pt x="250" y="443"/>
                  </a:lnTo>
                  <a:lnTo>
                    <a:pt x="251" y="442"/>
                  </a:lnTo>
                  <a:lnTo>
                    <a:pt x="253" y="442"/>
                  </a:lnTo>
                  <a:lnTo>
                    <a:pt x="255" y="441"/>
                  </a:lnTo>
                  <a:lnTo>
                    <a:pt x="256" y="442"/>
                  </a:lnTo>
                  <a:lnTo>
                    <a:pt x="258" y="442"/>
                  </a:lnTo>
                  <a:lnTo>
                    <a:pt x="259" y="443"/>
                  </a:lnTo>
                  <a:lnTo>
                    <a:pt x="259" y="445"/>
                  </a:lnTo>
                  <a:lnTo>
                    <a:pt x="324" y="445"/>
                  </a:lnTo>
                  <a:lnTo>
                    <a:pt x="325" y="443"/>
                  </a:lnTo>
                  <a:lnTo>
                    <a:pt x="326" y="442"/>
                  </a:lnTo>
                  <a:lnTo>
                    <a:pt x="327" y="442"/>
                  </a:lnTo>
                  <a:lnTo>
                    <a:pt x="329" y="441"/>
                  </a:lnTo>
                  <a:lnTo>
                    <a:pt x="331" y="442"/>
                  </a:lnTo>
                  <a:lnTo>
                    <a:pt x="332" y="442"/>
                  </a:lnTo>
                  <a:lnTo>
                    <a:pt x="333" y="443"/>
                  </a:lnTo>
                  <a:lnTo>
                    <a:pt x="333" y="445"/>
                  </a:lnTo>
                  <a:lnTo>
                    <a:pt x="375" y="445"/>
                  </a:lnTo>
                  <a:lnTo>
                    <a:pt x="375" y="443"/>
                  </a:lnTo>
                  <a:lnTo>
                    <a:pt x="376" y="441"/>
                  </a:lnTo>
                  <a:lnTo>
                    <a:pt x="378" y="440"/>
                  </a:lnTo>
                  <a:lnTo>
                    <a:pt x="380" y="439"/>
                  </a:lnTo>
                  <a:lnTo>
                    <a:pt x="382" y="439"/>
                  </a:lnTo>
                  <a:lnTo>
                    <a:pt x="384" y="439"/>
                  </a:lnTo>
                  <a:lnTo>
                    <a:pt x="386" y="439"/>
                  </a:lnTo>
                  <a:lnTo>
                    <a:pt x="388" y="440"/>
                  </a:lnTo>
                  <a:lnTo>
                    <a:pt x="389" y="441"/>
                  </a:lnTo>
                  <a:lnTo>
                    <a:pt x="390" y="443"/>
                  </a:lnTo>
                  <a:lnTo>
                    <a:pt x="391" y="445"/>
                  </a:lnTo>
                  <a:lnTo>
                    <a:pt x="478" y="445"/>
                  </a:lnTo>
                  <a:lnTo>
                    <a:pt x="478" y="443"/>
                  </a:lnTo>
                  <a:lnTo>
                    <a:pt x="480" y="442"/>
                  </a:lnTo>
                  <a:lnTo>
                    <a:pt x="481" y="442"/>
                  </a:lnTo>
                  <a:lnTo>
                    <a:pt x="483" y="441"/>
                  </a:lnTo>
                  <a:lnTo>
                    <a:pt x="484" y="442"/>
                  </a:lnTo>
                  <a:lnTo>
                    <a:pt x="486" y="442"/>
                  </a:lnTo>
                  <a:lnTo>
                    <a:pt x="487" y="443"/>
                  </a:lnTo>
                  <a:lnTo>
                    <a:pt x="487" y="445"/>
                  </a:lnTo>
                  <a:lnTo>
                    <a:pt x="523" y="445"/>
                  </a:lnTo>
                  <a:lnTo>
                    <a:pt x="523" y="443"/>
                  </a:lnTo>
                  <a:lnTo>
                    <a:pt x="524" y="442"/>
                  </a:lnTo>
                  <a:lnTo>
                    <a:pt x="526" y="442"/>
                  </a:lnTo>
                  <a:lnTo>
                    <a:pt x="528" y="441"/>
                  </a:lnTo>
                  <a:lnTo>
                    <a:pt x="529" y="442"/>
                  </a:lnTo>
                  <a:lnTo>
                    <a:pt x="531" y="442"/>
                  </a:lnTo>
                  <a:lnTo>
                    <a:pt x="532" y="443"/>
                  </a:lnTo>
                  <a:lnTo>
                    <a:pt x="532" y="445"/>
                  </a:lnTo>
                  <a:lnTo>
                    <a:pt x="726" y="445"/>
                  </a:lnTo>
                  <a:lnTo>
                    <a:pt x="727" y="443"/>
                  </a:lnTo>
                  <a:lnTo>
                    <a:pt x="728" y="442"/>
                  </a:lnTo>
                  <a:lnTo>
                    <a:pt x="729" y="442"/>
                  </a:lnTo>
                  <a:lnTo>
                    <a:pt x="731" y="441"/>
                  </a:lnTo>
                  <a:lnTo>
                    <a:pt x="733" y="442"/>
                  </a:lnTo>
                  <a:lnTo>
                    <a:pt x="734" y="442"/>
                  </a:lnTo>
                  <a:lnTo>
                    <a:pt x="735" y="443"/>
                  </a:lnTo>
                  <a:lnTo>
                    <a:pt x="735" y="445"/>
                  </a:lnTo>
                  <a:lnTo>
                    <a:pt x="766" y="445"/>
                  </a:lnTo>
                  <a:lnTo>
                    <a:pt x="767" y="443"/>
                  </a:lnTo>
                  <a:lnTo>
                    <a:pt x="768" y="442"/>
                  </a:lnTo>
                  <a:lnTo>
                    <a:pt x="769" y="442"/>
                  </a:lnTo>
                  <a:lnTo>
                    <a:pt x="771" y="441"/>
                  </a:lnTo>
                  <a:lnTo>
                    <a:pt x="773" y="442"/>
                  </a:lnTo>
                  <a:lnTo>
                    <a:pt x="774" y="442"/>
                  </a:lnTo>
                  <a:lnTo>
                    <a:pt x="775" y="443"/>
                  </a:lnTo>
                  <a:lnTo>
                    <a:pt x="775" y="445"/>
                  </a:lnTo>
                  <a:lnTo>
                    <a:pt x="806" y="445"/>
                  </a:lnTo>
                  <a:lnTo>
                    <a:pt x="807" y="443"/>
                  </a:lnTo>
                  <a:lnTo>
                    <a:pt x="808" y="442"/>
                  </a:lnTo>
                  <a:lnTo>
                    <a:pt x="809" y="442"/>
                  </a:lnTo>
                  <a:lnTo>
                    <a:pt x="811" y="441"/>
                  </a:lnTo>
                  <a:lnTo>
                    <a:pt x="813" y="442"/>
                  </a:lnTo>
                  <a:lnTo>
                    <a:pt x="814" y="442"/>
                  </a:lnTo>
                  <a:lnTo>
                    <a:pt x="815" y="443"/>
                  </a:lnTo>
                  <a:lnTo>
                    <a:pt x="815" y="445"/>
                  </a:lnTo>
                  <a:lnTo>
                    <a:pt x="846" y="445"/>
                  </a:lnTo>
                  <a:lnTo>
                    <a:pt x="847" y="443"/>
                  </a:lnTo>
                  <a:lnTo>
                    <a:pt x="848" y="442"/>
                  </a:lnTo>
                  <a:lnTo>
                    <a:pt x="849" y="442"/>
                  </a:lnTo>
                  <a:lnTo>
                    <a:pt x="851" y="441"/>
                  </a:lnTo>
                  <a:lnTo>
                    <a:pt x="852" y="442"/>
                  </a:lnTo>
                  <a:lnTo>
                    <a:pt x="854" y="442"/>
                  </a:lnTo>
                  <a:lnTo>
                    <a:pt x="855" y="443"/>
                  </a:lnTo>
                  <a:lnTo>
                    <a:pt x="855" y="445"/>
                  </a:lnTo>
                  <a:lnTo>
                    <a:pt x="868" y="445"/>
                  </a:lnTo>
                  <a:lnTo>
                    <a:pt x="868" y="443"/>
                  </a:lnTo>
                  <a:lnTo>
                    <a:pt x="869" y="442"/>
                  </a:lnTo>
                  <a:lnTo>
                    <a:pt x="871" y="442"/>
                  </a:lnTo>
                  <a:lnTo>
                    <a:pt x="873" y="441"/>
                  </a:lnTo>
                  <a:lnTo>
                    <a:pt x="874" y="442"/>
                  </a:lnTo>
                  <a:lnTo>
                    <a:pt x="876" y="442"/>
                  </a:lnTo>
                  <a:lnTo>
                    <a:pt x="877" y="443"/>
                  </a:lnTo>
                  <a:lnTo>
                    <a:pt x="877" y="445"/>
                  </a:lnTo>
                  <a:lnTo>
                    <a:pt x="886" y="445"/>
                  </a:lnTo>
                  <a:lnTo>
                    <a:pt x="887" y="443"/>
                  </a:lnTo>
                  <a:lnTo>
                    <a:pt x="888" y="442"/>
                  </a:lnTo>
                  <a:lnTo>
                    <a:pt x="889" y="442"/>
                  </a:lnTo>
                  <a:lnTo>
                    <a:pt x="891" y="441"/>
                  </a:lnTo>
                  <a:lnTo>
                    <a:pt x="892" y="442"/>
                  </a:lnTo>
                  <a:lnTo>
                    <a:pt x="894" y="442"/>
                  </a:lnTo>
                  <a:lnTo>
                    <a:pt x="895" y="443"/>
                  </a:lnTo>
                  <a:lnTo>
                    <a:pt x="895" y="445"/>
                  </a:lnTo>
                  <a:lnTo>
                    <a:pt x="926" y="445"/>
                  </a:lnTo>
                  <a:lnTo>
                    <a:pt x="926" y="443"/>
                  </a:lnTo>
                  <a:lnTo>
                    <a:pt x="927" y="442"/>
                  </a:lnTo>
                  <a:lnTo>
                    <a:pt x="929" y="442"/>
                  </a:lnTo>
                  <a:lnTo>
                    <a:pt x="931" y="441"/>
                  </a:lnTo>
                  <a:lnTo>
                    <a:pt x="932" y="442"/>
                  </a:lnTo>
                  <a:lnTo>
                    <a:pt x="934" y="442"/>
                  </a:lnTo>
                  <a:lnTo>
                    <a:pt x="935" y="443"/>
                  </a:lnTo>
                  <a:lnTo>
                    <a:pt x="935" y="445"/>
                  </a:lnTo>
                  <a:lnTo>
                    <a:pt x="997" y="445"/>
                  </a:lnTo>
                  <a:lnTo>
                    <a:pt x="998" y="443"/>
                  </a:lnTo>
                  <a:lnTo>
                    <a:pt x="998" y="442"/>
                  </a:lnTo>
                  <a:lnTo>
                    <a:pt x="1000" y="440"/>
                  </a:lnTo>
                  <a:lnTo>
                    <a:pt x="1002" y="440"/>
                  </a:lnTo>
                  <a:lnTo>
                    <a:pt x="1004" y="439"/>
                  </a:lnTo>
                  <a:lnTo>
                    <a:pt x="1006" y="439"/>
                  </a:lnTo>
                  <a:lnTo>
                    <a:pt x="1008" y="440"/>
                  </a:lnTo>
                  <a:lnTo>
                    <a:pt x="1010" y="440"/>
                  </a:lnTo>
                  <a:lnTo>
                    <a:pt x="1011" y="442"/>
                  </a:lnTo>
                  <a:lnTo>
                    <a:pt x="1012" y="443"/>
                  </a:lnTo>
                  <a:lnTo>
                    <a:pt x="1012" y="445"/>
                  </a:lnTo>
                  <a:lnTo>
                    <a:pt x="1037" y="445"/>
                  </a:lnTo>
                  <a:lnTo>
                    <a:pt x="1037" y="443"/>
                  </a:lnTo>
                  <a:lnTo>
                    <a:pt x="1038" y="441"/>
                  </a:lnTo>
                  <a:lnTo>
                    <a:pt x="1040" y="440"/>
                  </a:lnTo>
                  <a:lnTo>
                    <a:pt x="1042" y="439"/>
                  </a:lnTo>
                  <a:lnTo>
                    <a:pt x="1044" y="439"/>
                  </a:lnTo>
                  <a:lnTo>
                    <a:pt x="1046" y="439"/>
                  </a:lnTo>
                  <a:lnTo>
                    <a:pt x="1048" y="439"/>
                  </a:lnTo>
                  <a:lnTo>
                    <a:pt x="1050" y="440"/>
                  </a:lnTo>
                  <a:lnTo>
                    <a:pt x="1051" y="441"/>
                  </a:lnTo>
                  <a:lnTo>
                    <a:pt x="1052" y="443"/>
                  </a:lnTo>
                  <a:lnTo>
                    <a:pt x="1052" y="445"/>
                  </a:lnTo>
                  <a:lnTo>
                    <a:pt x="1057" y="445"/>
                  </a:lnTo>
                  <a:lnTo>
                    <a:pt x="1058" y="443"/>
                  </a:lnTo>
                  <a:lnTo>
                    <a:pt x="1058" y="442"/>
                  </a:lnTo>
                  <a:lnTo>
                    <a:pt x="1060" y="442"/>
                  </a:lnTo>
                  <a:lnTo>
                    <a:pt x="1062" y="441"/>
                  </a:lnTo>
                  <a:lnTo>
                    <a:pt x="1063" y="442"/>
                  </a:lnTo>
                  <a:lnTo>
                    <a:pt x="1065" y="442"/>
                  </a:lnTo>
                  <a:lnTo>
                    <a:pt x="1066" y="443"/>
                  </a:lnTo>
                  <a:lnTo>
                    <a:pt x="1066" y="445"/>
                  </a:lnTo>
                  <a:lnTo>
                    <a:pt x="1100" y="445"/>
                  </a:lnTo>
                  <a:lnTo>
                    <a:pt x="1100" y="443"/>
                  </a:lnTo>
                  <a:lnTo>
                    <a:pt x="1101" y="442"/>
                  </a:lnTo>
                  <a:lnTo>
                    <a:pt x="1103" y="442"/>
                  </a:lnTo>
                  <a:lnTo>
                    <a:pt x="1104" y="441"/>
                  </a:lnTo>
                  <a:lnTo>
                    <a:pt x="1106" y="442"/>
                  </a:lnTo>
                  <a:lnTo>
                    <a:pt x="1108" y="442"/>
                  </a:lnTo>
                  <a:lnTo>
                    <a:pt x="1109" y="443"/>
                  </a:lnTo>
                  <a:lnTo>
                    <a:pt x="1109" y="445"/>
                  </a:lnTo>
                  <a:lnTo>
                    <a:pt x="1129" y="445"/>
                  </a:lnTo>
                  <a:lnTo>
                    <a:pt x="1129" y="443"/>
                  </a:lnTo>
                  <a:lnTo>
                    <a:pt x="1130" y="442"/>
                  </a:lnTo>
                  <a:lnTo>
                    <a:pt x="1131" y="442"/>
                  </a:lnTo>
                  <a:lnTo>
                    <a:pt x="1133" y="441"/>
                  </a:lnTo>
                  <a:lnTo>
                    <a:pt x="1135" y="442"/>
                  </a:lnTo>
                  <a:lnTo>
                    <a:pt x="1136" y="442"/>
                  </a:lnTo>
                  <a:lnTo>
                    <a:pt x="1137" y="443"/>
                  </a:lnTo>
                  <a:lnTo>
                    <a:pt x="1138" y="445"/>
                  </a:lnTo>
                  <a:lnTo>
                    <a:pt x="1182" y="445"/>
                  </a:lnTo>
                  <a:lnTo>
                    <a:pt x="1182" y="335"/>
                  </a:lnTo>
                  <a:lnTo>
                    <a:pt x="1253" y="335"/>
                  </a:lnTo>
                  <a:lnTo>
                    <a:pt x="1253" y="0"/>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06" name="Freeform 1116"/>
            <p:cNvSpPr>
              <a:spLocks/>
            </p:cNvSpPr>
            <p:nvPr/>
          </p:nvSpPr>
          <p:spPr bwMode="auto">
            <a:xfrm>
              <a:off x="986" y="2890"/>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07" name="Freeform 1117"/>
            <p:cNvSpPr>
              <a:spLocks/>
            </p:cNvSpPr>
            <p:nvPr/>
          </p:nvSpPr>
          <p:spPr bwMode="auto">
            <a:xfrm>
              <a:off x="824" y="2687"/>
              <a:ext cx="22" cy="177"/>
            </a:xfrm>
            <a:custGeom>
              <a:avLst/>
              <a:gdLst>
                <a:gd name="T0" fmla="*/ 22 w 22"/>
                <a:gd name="T1" fmla="*/ 177 h 177"/>
                <a:gd name="T2" fmla="*/ 22 w 22"/>
                <a:gd name="T3" fmla="*/ 159 h 177"/>
                <a:gd name="T4" fmla="*/ 0 w 22"/>
                <a:gd name="T5" fmla="*/ 159 h 177"/>
                <a:gd name="T6" fmla="*/ 0 w 22"/>
                <a:gd name="T7" fmla="*/ 0 h 177"/>
                <a:gd name="T8" fmla="*/ 0 60000 65536"/>
                <a:gd name="T9" fmla="*/ 0 60000 65536"/>
                <a:gd name="T10" fmla="*/ 0 60000 65536"/>
                <a:gd name="T11" fmla="*/ 0 60000 65536"/>
                <a:gd name="T12" fmla="*/ 0 w 22"/>
                <a:gd name="T13" fmla="*/ 0 h 177"/>
                <a:gd name="T14" fmla="*/ 22 w 22"/>
                <a:gd name="T15" fmla="*/ 177 h 177"/>
              </a:gdLst>
              <a:ahLst/>
              <a:cxnLst>
                <a:cxn ang="T8">
                  <a:pos x="T0" y="T1"/>
                </a:cxn>
                <a:cxn ang="T9">
                  <a:pos x="T2" y="T3"/>
                </a:cxn>
                <a:cxn ang="T10">
                  <a:pos x="T4" y="T5"/>
                </a:cxn>
                <a:cxn ang="T11">
                  <a:pos x="T6" y="T7"/>
                </a:cxn>
              </a:cxnLst>
              <a:rect l="T12" t="T13" r="T14" b="T15"/>
              <a:pathLst>
                <a:path w="22" h="177">
                  <a:moveTo>
                    <a:pt x="22" y="177"/>
                  </a:moveTo>
                  <a:lnTo>
                    <a:pt x="22" y="159"/>
                  </a:lnTo>
                  <a:lnTo>
                    <a:pt x="0" y="159"/>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08" name="Freeform 1118"/>
            <p:cNvSpPr>
              <a:spLocks/>
            </p:cNvSpPr>
            <p:nvPr/>
          </p:nvSpPr>
          <p:spPr bwMode="auto">
            <a:xfrm>
              <a:off x="818" y="2678"/>
              <a:ext cx="11" cy="10"/>
            </a:xfrm>
            <a:custGeom>
              <a:avLst/>
              <a:gdLst>
                <a:gd name="T0" fmla="*/ 0 w 11"/>
                <a:gd name="T1" fmla="*/ 9 h 10"/>
                <a:gd name="T2" fmla="*/ 6 w 11"/>
                <a:gd name="T3" fmla="*/ 0 h 10"/>
                <a:gd name="T4" fmla="*/ 11 w 11"/>
                <a:gd name="T5" fmla="*/ 9 h 10"/>
                <a:gd name="T6" fmla="*/ 9 w 11"/>
                <a:gd name="T7" fmla="*/ 10 h 10"/>
                <a:gd name="T8" fmla="*/ 6 w 11"/>
                <a:gd name="T9" fmla="*/ 10 h 10"/>
                <a:gd name="T10" fmla="*/ 2 w 11"/>
                <a:gd name="T11" fmla="*/ 10 h 10"/>
                <a:gd name="T12" fmla="*/ 0 w 11"/>
                <a:gd name="T13" fmla="*/ 9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0" y="9"/>
                  </a:moveTo>
                  <a:lnTo>
                    <a:pt x="6" y="0"/>
                  </a:lnTo>
                  <a:lnTo>
                    <a:pt x="11" y="9"/>
                  </a:lnTo>
                  <a:lnTo>
                    <a:pt x="9" y="10"/>
                  </a:lnTo>
                  <a:lnTo>
                    <a:pt x="6" y="10"/>
                  </a:lnTo>
                  <a:lnTo>
                    <a:pt x="2"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09" name="Freeform 1119"/>
            <p:cNvSpPr>
              <a:spLocks/>
            </p:cNvSpPr>
            <p:nvPr/>
          </p:nvSpPr>
          <p:spPr bwMode="auto">
            <a:xfrm>
              <a:off x="916" y="2795"/>
              <a:ext cx="17" cy="69"/>
            </a:xfrm>
            <a:custGeom>
              <a:avLst/>
              <a:gdLst>
                <a:gd name="T0" fmla="*/ 0 w 17"/>
                <a:gd name="T1" fmla="*/ 69 h 69"/>
                <a:gd name="T2" fmla="*/ 0 w 17"/>
                <a:gd name="T3" fmla="*/ 51 h 69"/>
                <a:gd name="T4" fmla="*/ 17 w 17"/>
                <a:gd name="T5" fmla="*/ 51 h 69"/>
                <a:gd name="T6" fmla="*/ 17 w 17"/>
                <a:gd name="T7" fmla="*/ 0 h 69"/>
                <a:gd name="T8" fmla="*/ 0 60000 65536"/>
                <a:gd name="T9" fmla="*/ 0 60000 65536"/>
                <a:gd name="T10" fmla="*/ 0 60000 65536"/>
                <a:gd name="T11" fmla="*/ 0 60000 65536"/>
                <a:gd name="T12" fmla="*/ 0 w 17"/>
                <a:gd name="T13" fmla="*/ 0 h 69"/>
                <a:gd name="T14" fmla="*/ 17 w 17"/>
                <a:gd name="T15" fmla="*/ 69 h 69"/>
              </a:gdLst>
              <a:ahLst/>
              <a:cxnLst>
                <a:cxn ang="T8">
                  <a:pos x="T0" y="T1"/>
                </a:cxn>
                <a:cxn ang="T9">
                  <a:pos x="T2" y="T3"/>
                </a:cxn>
                <a:cxn ang="T10">
                  <a:pos x="T4" y="T5"/>
                </a:cxn>
                <a:cxn ang="T11">
                  <a:pos x="T6" y="T7"/>
                </a:cxn>
              </a:cxnLst>
              <a:rect l="T12" t="T13" r="T14" b="T15"/>
              <a:pathLst>
                <a:path w="17" h="69">
                  <a:moveTo>
                    <a:pt x="0" y="69"/>
                  </a:moveTo>
                  <a:lnTo>
                    <a:pt x="0" y="51"/>
                  </a:lnTo>
                  <a:lnTo>
                    <a:pt x="17" y="51"/>
                  </a:lnTo>
                  <a:lnTo>
                    <a:pt x="17"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10" name="Freeform 1120"/>
            <p:cNvSpPr>
              <a:spLocks/>
            </p:cNvSpPr>
            <p:nvPr/>
          </p:nvSpPr>
          <p:spPr bwMode="auto">
            <a:xfrm>
              <a:off x="927" y="2785"/>
              <a:ext cx="12" cy="11"/>
            </a:xfrm>
            <a:custGeom>
              <a:avLst/>
              <a:gdLst>
                <a:gd name="T0" fmla="*/ 0 w 12"/>
                <a:gd name="T1" fmla="*/ 10 h 11"/>
                <a:gd name="T2" fmla="*/ 6 w 12"/>
                <a:gd name="T3" fmla="*/ 0 h 11"/>
                <a:gd name="T4" fmla="*/ 12 w 12"/>
                <a:gd name="T5" fmla="*/ 10 h 11"/>
                <a:gd name="T6" fmla="*/ 9 w 12"/>
                <a:gd name="T7" fmla="*/ 10 h 11"/>
                <a:gd name="T8" fmla="*/ 6 w 12"/>
                <a:gd name="T9" fmla="*/ 11 h 11"/>
                <a:gd name="T10" fmla="*/ 3 w 12"/>
                <a:gd name="T11" fmla="*/ 10 h 11"/>
                <a:gd name="T12" fmla="*/ 0 w 12"/>
                <a:gd name="T13" fmla="*/ 10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0" y="10"/>
                  </a:moveTo>
                  <a:lnTo>
                    <a:pt x="6" y="0"/>
                  </a:lnTo>
                  <a:lnTo>
                    <a:pt x="12" y="10"/>
                  </a:lnTo>
                  <a:lnTo>
                    <a:pt x="9" y="10"/>
                  </a:lnTo>
                  <a:lnTo>
                    <a:pt x="6" y="11"/>
                  </a:lnTo>
                  <a:lnTo>
                    <a:pt x="3"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11" name="Rectangle 1121"/>
            <p:cNvSpPr>
              <a:spLocks noChangeArrowheads="1"/>
            </p:cNvSpPr>
            <p:nvPr/>
          </p:nvSpPr>
          <p:spPr bwMode="auto">
            <a:xfrm>
              <a:off x="506" y="2591"/>
              <a:ext cx="122" cy="66"/>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312" name="Rectangle 1122"/>
            <p:cNvSpPr>
              <a:spLocks noChangeArrowheads="1"/>
            </p:cNvSpPr>
            <p:nvPr/>
          </p:nvSpPr>
          <p:spPr bwMode="auto">
            <a:xfrm>
              <a:off x="512" y="2597"/>
              <a:ext cx="112"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Store</a:t>
              </a:r>
              <a:endParaRPr lang="en-US">
                <a:solidFill>
                  <a:srgbClr val="FF0000"/>
                </a:solidFill>
              </a:endParaRPr>
            </a:p>
          </p:txBody>
        </p:sp>
        <p:sp>
          <p:nvSpPr>
            <p:cNvPr id="25313" name="Rectangle 1123"/>
            <p:cNvSpPr>
              <a:spLocks noChangeArrowheads="1"/>
            </p:cNvSpPr>
            <p:nvPr/>
          </p:nvSpPr>
          <p:spPr bwMode="auto">
            <a:xfrm>
              <a:off x="486" y="2624"/>
              <a:ext cx="16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Monitor</a:t>
              </a:r>
              <a:endParaRPr lang="en-US">
                <a:solidFill>
                  <a:srgbClr val="FF0000"/>
                </a:solidFill>
              </a:endParaRPr>
            </a:p>
          </p:txBody>
        </p:sp>
        <p:sp>
          <p:nvSpPr>
            <p:cNvPr id="25314" name="Freeform 1124"/>
            <p:cNvSpPr>
              <a:spLocks/>
            </p:cNvSpPr>
            <p:nvPr/>
          </p:nvSpPr>
          <p:spPr bwMode="auto">
            <a:xfrm>
              <a:off x="639" y="2620"/>
              <a:ext cx="83" cy="25"/>
            </a:xfrm>
            <a:custGeom>
              <a:avLst/>
              <a:gdLst>
                <a:gd name="T0" fmla="*/ 83 w 83"/>
                <a:gd name="T1" fmla="*/ 25 h 25"/>
                <a:gd name="T2" fmla="*/ 63 w 83"/>
                <a:gd name="T3" fmla="*/ 25 h 25"/>
                <a:gd name="T4" fmla="*/ 63 w 83"/>
                <a:gd name="T5" fmla="*/ 4 h 25"/>
                <a:gd name="T6" fmla="*/ 56 w 83"/>
                <a:gd name="T7" fmla="*/ 4 h 25"/>
                <a:gd name="T8" fmla="*/ 55 w 83"/>
                <a:gd name="T9" fmla="*/ 3 h 25"/>
                <a:gd name="T10" fmla="*/ 54 w 83"/>
                <a:gd name="T11" fmla="*/ 1 h 25"/>
                <a:gd name="T12" fmla="*/ 53 w 83"/>
                <a:gd name="T13" fmla="*/ 1 h 25"/>
                <a:gd name="T14" fmla="*/ 51 w 83"/>
                <a:gd name="T15" fmla="*/ 0 h 25"/>
                <a:gd name="T16" fmla="*/ 49 w 83"/>
                <a:gd name="T17" fmla="*/ 1 h 25"/>
                <a:gd name="T18" fmla="*/ 48 w 83"/>
                <a:gd name="T19" fmla="*/ 1 h 25"/>
                <a:gd name="T20" fmla="*/ 47 w 83"/>
                <a:gd name="T21" fmla="*/ 3 h 25"/>
                <a:gd name="T22" fmla="*/ 47 w 83"/>
                <a:gd name="T23" fmla="*/ 4 h 25"/>
                <a:gd name="T24" fmla="*/ 13 w 83"/>
                <a:gd name="T25" fmla="*/ 4 h 25"/>
                <a:gd name="T26" fmla="*/ 13 w 83"/>
                <a:gd name="T27" fmla="*/ 3 h 25"/>
                <a:gd name="T28" fmla="*/ 12 w 83"/>
                <a:gd name="T29" fmla="*/ 1 h 25"/>
                <a:gd name="T30" fmla="*/ 11 w 83"/>
                <a:gd name="T31" fmla="*/ 1 h 25"/>
                <a:gd name="T32" fmla="*/ 9 w 83"/>
                <a:gd name="T33" fmla="*/ 0 h 25"/>
                <a:gd name="T34" fmla="*/ 7 w 83"/>
                <a:gd name="T35" fmla="*/ 1 h 25"/>
                <a:gd name="T36" fmla="*/ 6 w 83"/>
                <a:gd name="T37" fmla="*/ 1 h 25"/>
                <a:gd name="T38" fmla="*/ 5 w 83"/>
                <a:gd name="T39" fmla="*/ 3 h 25"/>
                <a:gd name="T40" fmla="*/ 4 w 83"/>
                <a:gd name="T41" fmla="*/ 4 h 25"/>
                <a:gd name="T42" fmla="*/ 0 w 83"/>
                <a:gd name="T43" fmla="*/ 4 h 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3"/>
                <a:gd name="T67" fmla="*/ 0 h 25"/>
                <a:gd name="T68" fmla="*/ 83 w 83"/>
                <a:gd name="T69" fmla="*/ 25 h 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3" h="25">
                  <a:moveTo>
                    <a:pt x="83" y="25"/>
                  </a:moveTo>
                  <a:lnTo>
                    <a:pt x="63" y="25"/>
                  </a:lnTo>
                  <a:lnTo>
                    <a:pt x="63" y="4"/>
                  </a:lnTo>
                  <a:lnTo>
                    <a:pt x="56" y="4"/>
                  </a:lnTo>
                  <a:lnTo>
                    <a:pt x="55" y="3"/>
                  </a:lnTo>
                  <a:lnTo>
                    <a:pt x="54" y="1"/>
                  </a:lnTo>
                  <a:lnTo>
                    <a:pt x="53" y="1"/>
                  </a:lnTo>
                  <a:lnTo>
                    <a:pt x="51" y="0"/>
                  </a:lnTo>
                  <a:lnTo>
                    <a:pt x="49" y="1"/>
                  </a:lnTo>
                  <a:lnTo>
                    <a:pt x="48" y="1"/>
                  </a:lnTo>
                  <a:lnTo>
                    <a:pt x="47" y="3"/>
                  </a:lnTo>
                  <a:lnTo>
                    <a:pt x="47" y="4"/>
                  </a:lnTo>
                  <a:lnTo>
                    <a:pt x="13" y="4"/>
                  </a:lnTo>
                  <a:lnTo>
                    <a:pt x="13" y="3"/>
                  </a:lnTo>
                  <a:lnTo>
                    <a:pt x="12" y="1"/>
                  </a:lnTo>
                  <a:lnTo>
                    <a:pt x="11" y="1"/>
                  </a:lnTo>
                  <a:lnTo>
                    <a:pt x="9" y="0"/>
                  </a:lnTo>
                  <a:lnTo>
                    <a:pt x="7" y="1"/>
                  </a:lnTo>
                  <a:lnTo>
                    <a:pt x="6" y="1"/>
                  </a:lnTo>
                  <a:lnTo>
                    <a:pt x="5" y="3"/>
                  </a:lnTo>
                  <a:lnTo>
                    <a:pt x="4" y="4"/>
                  </a:lnTo>
                  <a:lnTo>
                    <a:pt x="0" y="4"/>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15" name="Freeform 1125"/>
            <p:cNvSpPr>
              <a:spLocks/>
            </p:cNvSpPr>
            <p:nvPr/>
          </p:nvSpPr>
          <p:spPr bwMode="auto">
            <a:xfrm>
              <a:off x="628" y="2619"/>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16" name="Freeform 1126"/>
            <p:cNvSpPr>
              <a:spLocks/>
            </p:cNvSpPr>
            <p:nvPr/>
          </p:nvSpPr>
          <p:spPr bwMode="auto">
            <a:xfrm>
              <a:off x="648" y="2509"/>
              <a:ext cx="245" cy="214"/>
            </a:xfrm>
            <a:custGeom>
              <a:avLst/>
              <a:gdLst>
                <a:gd name="T0" fmla="*/ 245 w 245"/>
                <a:gd name="T1" fmla="*/ 214 h 214"/>
                <a:gd name="T2" fmla="*/ 180 w 245"/>
                <a:gd name="T3" fmla="*/ 214 h 214"/>
                <a:gd name="T4" fmla="*/ 180 w 245"/>
                <a:gd name="T5" fmla="*/ 213 h 214"/>
                <a:gd name="T6" fmla="*/ 179 w 245"/>
                <a:gd name="T7" fmla="*/ 211 h 214"/>
                <a:gd name="T8" fmla="*/ 177 w 245"/>
                <a:gd name="T9" fmla="*/ 211 h 214"/>
                <a:gd name="T10" fmla="*/ 176 w 245"/>
                <a:gd name="T11" fmla="*/ 210 h 214"/>
                <a:gd name="T12" fmla="*/ 174 w 245"/>
                <a:gd name="T13" fmla="*/ 211 h 214"/>
                <a:gd name="T14" fmla="*/ 172 w 245"/>
                <a:gd name="T15" fmla="*/ 211 h 214"/>
                <a:gd name="T16" fmla="*/ 171 w 245"/>
                <a:gd name="T17" fmla="*/ 213 h 214"/>
                <a:gd name="T18" fmla="*/ 171 w 245"/>
                <a:gd name="T19" fmla="*/ 214 h 214"/>
                <a:gd name="T20" fmla="*/ 56 w 245"/>
                <a:gd name="T21" fmla="*/ 214 h 214"/>
                <a:gd name="T22" fmla="*/ 56 w 245"/>
                <a:gd name="T23" fmla="*/ 195 h 214"/>
                <a:gd name="T24" fmla="*/ 47 w 245"/>
                <a:gd name="T25" fmla="*/ 195 h 214"/>
                <a:gd name="T26" fmla="*/ 46 w 245"/>
                <a:gd name="T27" fmla="*/ 194 h 214"/>
                <a:gd name="T28" fmla="*/ 45 w 245"/>
                <a:gd name="T29" fmla="*/ 192 h 214"/>
                <a:gd name="T30" fmla="*/ 44 w 245"/>
                <a:gd name="T31" fmla="*/ 192 h 214"/>
                <a:gd name="T32" fmla="*/ 42 w 245"/>
                <a:gd name="T33" fmla="*/ 192 h 214"/>
                <a:gd name="T34" fmla="*/ 40 w 245"/>
                <a:gd name="T35" fmla="*/ 192 h 214"/>
                <a:gd name="T36" fmla="*/ 39 w 245"/>
                <a:gd name="T37" fmla="*/ 192 h 214"/>
                <a:gd name="T38" fmla="*/ 38 w 245"/>
                <a:gd name="T39" fmla="*/ 194 h 214"/>
                <a:gd name="T40" fmla="*/ 38 w 245"/>
                <a:gd name="T41" fmla="*/ 195 h 214"/>
                <a:gd name="T42" fmla="*/ 0 w 245"/>
                <a:gd name="T43" fmla="*/ 195 h 214"/>
                <a:gd name="T44" fmla="*/ 0 w 245"/>
                <a:gd name="T45" fmla="*/ 0 h 2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5"/>
                <a:gd name="T70" fmla="*/ 0 h 214"/>
                <a:gd name="T71" fmla="*/ 245 w 245"/>
                <a:gd name="T72" fmla="*/ 214 h 21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5" h="214">
                  <a:moveTo>
                    <a:pt x="245" y="214"/>
                  </a:moveTo>
                  <a:lnTo>
                    <a:pt x="180" y="214"/>
                  </a:lnTo>
                  <a:lnTo>
                    <a:pt x="180" y="213"/>
                  </a:lnTo>
                  <a:lnTo>
                    <a:pt x="179" y="211"/>
                  </a:lnTo>
                  <a:lnTo>
                    <a:pt x="177" y="211"/>
                  </a:lnTo>
                  <a:lnTo>
                    <a:pt x="176" y="210"/>
                  </a:lnTo>
                  <a:lnTo>
                    <a:pt x="174" y="211"/>
                  </a:lnTo>
                  <a:lnTo>
                    <a:pt x="172" y="211"/>
                  </a:lnTo>
                  <a:lnTo>
                    <a:pt x="171" y="213"/>
                  </a:lnTo>
                  <a:lnTo>
                    <a:pt x="171" y="214"/>
                  </a:lnTo>
                  <a:lnTo>
                    <a:pt x="56" y="214"/>
                  </a:lnTo>
                  <a:lnTo>
                    <a:pt x="56" y="195"/>
                  </a:lnTo>
                  <a:lnTo>
                    <a:pt x="47" y="195"/>
                  </a:lnTo>
                  <a:lnTo>
                    <a:pt x="46" y="194"/>
                  </a:lnTo>
                  <a:lnTo>
                    <a:pt x="45" y="192"/>
                  </a:lnTo>
                  <a:lnTo>
                    <a:pt x="44" y="192"/>
                  </a:lnTo>
                  <a:lnTo>
                    <a:pt x="42" y="192"/>
                  </a:lnTo>
                  <a:lnTo>
                    <a:pt x="40" y="192"/>
                  </a:lnTo>
                  <a:lnTo>
                    <a:pt x="39" y="192"/>
                  </a:lnTo>
                  <a:lnTo>
                    <a:pt x="38" y="194"/>
                  </a:lnTo>
                  <a:lnTo>
                    <a:pt x="38" y="195"/>
                  </a:lnTo>
                  <a:lnTo>
                    <a:pt x="0" y="195"/>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17" name="Freeform 1127"/>
            <p:cNvSpPr>
              <a:spLocks/>
            </p:cNvSpPr>
            <p:nvPr/>
          </p:nvSpPr>
          <p:spPr bwMode="auto">
            <a:xfrm>
              <a:off x="891" y="2718"/>
              <a:ext cx="14" cy="10"/>
            </a:xfrm>
            <a:custGeom>
              <a:avLst/>
              <a:gdLst>
                <a:gd name="T0" fmla="*/ 2 w 14"/>
                <a:gd name="T1" fmla="*/ 0 h 10"/>
                <a:gd name="T2" fmla="*/ 14 w 14"/>
                <a:gd name="T3" fmla="*/ 5 h 10"/>
                <a:gd name="T4" fmla="*/ 2 w 14"/>
                <a:gd name="T5" fmla="*/ 10 h 10"/>
                <a:gd name="T6" fmla="*/ 1 w 14"/>
                <a:gd name="T7" fmla="*/ 7 h 10"/>
                <a:gd name="T8" fmla="*/ 0 w 14"/>
                <a:gd name="T9" fmla="*/ 5 h 10"/>
                <a:gd name="T10" fmla="*/ 1 w 14"/>
                <a:gd name="T11" fmla="*/ 3 h 10"/>
                <a:gd name="T12" fmla="*/ 2 w 14"/>
                <a:gd name="T13" fmla="*/ 0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2" y="0"/>
                  </a:moveTo>
                  <a:lnTo>
                    <a:pt x="14" y="5"/>
                  </a:lnTo>
                  <a:lnTo>
                    <a:pt x="2" y="10"/>
                  </a:lnTo>
                  <a:lnTo>
                    <a:pt x="1" y="7"/>
                  </a:lnTo>
                  <a:lnTo>
                    <a:pt x="0" y="5"/>
                  </a:lnTo>
                  <a:lnTo>
                    <a:pt x="1" y="3"/>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18" name="Freeform 1128"/>
            <p:cNvSpPr>
              <a:spLocks/>
            </p:cNvSpPr>
            <p:nvPr/>
          </p:nvSpPr>
          <p:spPr bwMode="auto">
            <a:xfrm>
              <a:off x="972" y="2170"/>
              <a:ext cx="82" cy="528"/>
            </a:xfrm>
            <a:custGeom>
              <a:avLst/>
              <a:gdLst>
                <a:gd name="T0" fmla="*/ 62 w 82"/>
                <a:gd name="T1" fmla="*/ 0 h 528"/>
                <a:gd name="T2" fmla="*/ 62 w 82"/>
                <a:gd name="T3" fmla="*/ 68 h 528"/>
                <a:gd name="T4" fmla="*/ 82 w 82"/>
                <a:gd name="T5" fmla="*/ 68 h 528"/>
                <a:gd name="T6" fmla="*/ 82 w 82"/>
                <a:gd name="T7" fmla="*/ 489 h 528"/>
                <a:gd name="T8" fmla="*/ 0 w 82"/>
                <a:gd name="T9" fmla="*/ 489 h 528"/>
                <a:gd name="T10" fmla="*/ 0 w 82"/>
                <a:gd name="T11" fmla="*/ 528 h 528"/>
                <a:gd name="T12" fmla="*/ 0 60000 65536"/>
                <a:gd name="T13" fmla="*/ 0 60000 65536"/>
                <a:gd name="T14" fmla="*/ 0 60000 65536"/>
                <a:gd name="T15" fmla="*/ 0 60000 65536"/>
                <a:gd name="T16" fmla="*/ 0 60000 65536"/>
                <a:gd name="T17" fmla="*/ 0 60000 65536"/>
                <a:gd name="T18" fmla="*/ 0 w 82"/>
                <a:gd name="T19" fmla="*/ 0 h 528"/>
                <a:gd name="T20" fmla="*/ 82 w 82"/>
                <a:gd name="T21" fmla="*/ 528 h 528"/>
              </a:gdLst>
              <a:ahLst/>
              <a:cxnLst>
                <a:cxn ang="T12">
                  <a:pos x="T0" y="T1"/>
                </a:cxn>
                <a:cxn ang="T13">
                  <a:pos x="T2" y="T3"/>
                </a:cxn>
                <a:cxn ang="T14">
                  <a:pos x="T4" y="T5"/>
                </a:cxn>
                <a:cxn ang="T15">
                  <a:pos x="T6" y="T7"/>
                </a:cxn>
                <a:cxn ang="T16">
                  <a:pos x="T8" y="T9"/>
                </a:cxn>
                <a:cxn ang="T17">
                  <a:pos x="T10" y="T11"/>
                </a:cxn>
              </a:cxnLst>
              <a:rect l="T18" t="T19" r="T20" b="T21"/>
              <a:pathLst>
                <a:path w="82" h="528">
                  <a:moveTo>
                    <a:pt x="62" y="0"/>
                  </a:moveTo>
                  <a:lnTo>
                    <a:pt x="62" y="68"/>
                  </a:lnTo>
                  <a:lnTo>
                    <a:pt x="82" y="68"/>
                  </a:lnTo>
                  <a:lnTo>
                    <a:pt x="82" y="489"/>
                  </a:lnTo>
                  <a:lnTo>
                    <a:pt x="0" y="489"/>
                  </a:lnTo>
                  <a:lnTo>
                    <a:pt x="0" y="528"/>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19" name="Freeform 1129"/>
            <p:cNvSpPr>
              <a:spLocks/>
            </p:cNvSpPr>
            <p:nvPr/>
          </p:nvSpPr>
          <p:spPr bwMode="auto">
            <a:xfrm>
              <a:off x="966" y="2697"/>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20" name="Freeform 1130"/>
            <p:cNvSpPr>
              <a:spLocks/>
            </p:cNvSpPr>
            <p:nvPr/>
          </p:nvSpPr>
          <p:spPr bwMode="auto">
            <a:xfrm>
              <a:off x="1065" y="2414"/>
              <a:ext cx="475" cy="309"/>
            </a:xfrm>
            <a:custGeom>
              <a:avLst/>
              <a:gdLst>
                <a:gd name="T0" fmla="*/ 475 w 475"/>
                <a:gd name="T1" fmla="*/ 61 h 309"/>
                <a:gd name="T2" fmla="*/ 420 w 475"/>
                <a:gd name="T3" fmla="*/ 60 h 309"/>
                <a:gd name="T4" fmla="*/ 417 w 475"/>
                <a:gd name="T5" fmla="*/ 58 h 309"/>
                <a:gd name="T6" fmla="*/ 414 w 475"/>
                <a:gd name="T7" fmla="*/ 58 h 309"/>
                <a:gd name="T8" fmla="*/ 411 w 475"/>
                <a:gd name="T9" fmla="*/ 60 h 309"/>
                <a:gd name="T10" fmla="*/ 400 w 475"/>
                <a:gd name="T11" fmla="*/ 61 h 309"/>
                <a:gd name="T12" fmla="*/ 398 w 475"/>
                <a:gd name="T13" fmla="*/ 59 h 309"/>
                <a:gd name="T14" fmla="*/ 395 w 475"/>
                <a:gd name="T15" fmla="*/ 58 h 309"/>
                <a:gd name="T16" fmla="*/ 392 w 475"/>
                <a:gd name="T17" fmla="*/ 59 h 309"/>
                <a:gd name="T18" fmla="*/ 391 w 475"/>
                <a:gd name="T19" fmla="*/ 61 h 309"/>
                <a:gd name="T20" fmla="*/ 385 w 475"/>
                <a:gd name="T21" fmla="*/ 60 h 309"/>
                <a:gd name="T22" fmla="*/ 383 w 475"/>
                <a:gd name="T23" fmla="*/ 58 h 309"/>
                <a:gd name="T24" fmla="*/ 379 w 475"/>
                <a:gd name="T25" fmla="*/ 58 h 309"/>
                <a:gd name="T26" fmla="*/ 377 w 475"/>
                <a:gd name="T27" fmla="*/ 60 h 309"/>
                <a:gd name="T28" fmla="*/ 364 w 475"/>
                <a:gd name="T29" fmla="*/ 61 h 309"/>
                <a:gd name="T30" fmla="*/ 363 w 475"/>
                <a:gd name="T31" fmla="*/ 59 h 309"/>
                <a:gd name="T32" fmla="*/ 360 w 475"/>
                <a:gd name="T33" fmla="*/ 58 h 309"/>
                <a:gd name="T34" fmla="*/ 357 w 475"/>
                <a:gd name="T35" fmla="*/ 59 h 309"/>
                <a:gd name="T36" fmla="*/ 355 w 475"/>
                <a:gd name="T37" fmla="*/ 61 h 309"/>
                <a:gd name="T38" fmla="*/ 323 w 475"/>
                <a:gd name="T39" fmla="*/ 60 h 309"/>
                <a:gd name="T40" fmla="*/ 321 w 475"/>
                <a:gd name="T41" fmla="*/ 58 h 309"/>
                <a:gd name="T42" fmla="*/ 318 w 475"/>
                <a:gd name="T43" fmla="*/ 58 h 309"/>
                <a:gd name="T44" fmla="*/ 315 w 475"/>
                <a:gd name="T45" fmla="*/ 60 h 309"/>
                <a:gd name="T46" fmla="*/ 292 w 475"/>
                <a:gd name="T47" fmla="*/ 61 h 309"/>
                <a:gd name="T48" fmla="*/ 266 w 475"/>
                <a:gd name="T49" fmla="*/ 309 h 309"/>
                <a:gd name="T50" fmla="*/ 265 w 475"/>
                <a:gd name="T51" fmla="*/ 306 h 309"/>
                <a:gd name="T52" fmla="*/ 262 w 475"/>
                <a:gd name="T53" fmla="*/ 305 h 309"/>
                <a:gd name="T54" fmla="*/ 259 w 475"/>
                <a:gd name="T55" fmla="*/ 306 h 309"/>
                <a:gd name="T56" fmla="*/ 257 w 475"/>
                <a:gd name="T57" fmla="*/ 309 h 309"/>
                <a:gd name="T58" fmla="*/ 192 w 475"/>
                <a:gd name="T59" fmla="*/ 308 h 309"/>
                <a:gd name="T60" fmla="*/ 189 w 475"/>
                <a:gd name="T61" fmla="*/ 306 h 309"/>
                <a:gd name="T62" fmla="*/ 186 w 475"/>
                <a:gd name="T63" fmla="*/ 306 h 309"/>
                <a:gd name="T64" fmla="*/ 183 w 475"/>
                <a:gd name="T65" fmla="*/ 308 h 309"/>
                <a:gd name="T66" fmla="*/ 131 w 475"/>
                <a:gd name="T67" fmla="*/ 309 h 309"/>
                <a:gd name="T68" fmla="*/ 130 w 475"/>
                <a:gd name="T69" fmla="*/ 306 h 309"/>
                <a:gd name="T70" fmla="*/ 127 w 475"/>
                <a:gd name="T71" fmla="*/ 305 h 309"/>
                <a:gd name="T72" fmla="*/ 124 w 475"/>
                <a:gd name="T73" fmla="*/ 306 h 309"/>
                <a:gd name="T74" fmla="*/ 122 w 475"/>
                <a:gd name="T75" fmla="*/ 309 h 309"/>
                <a:gd name="T76" fmla="*/ 60 w 475"/>
                <a:gd name="T77" fmla="*/ 307 h 309"/>
                <a:gd name="T78" fmla="*/ 58 w 475"/>
                <a:gd name="T79" fmla="*/ 304 h 309"/>
                <a:gd name="T80" fmla="*/ 54 w 475"/>
                <a:gd name="T81" fmla="*/ 303 h 309"/>
                <a:gd name="T82" fmla="*/ 49 w 475"/>
                <a:gd name="T83" fmla="*/ 303 h 309"/>
                <a:gd name="T84" fmla="*/ 46 w 475"/>
                <a:gd name="T85" fmla="*/ 306 h 309"/>
                <a:gd name="T86" fmla="*/ 45 w 475"/>
                <a:gd name="T87" fmla="*/ 309 h 309"/>
                <a:gd name="T88" fmla="*/ 19 w 475"/>
                <a:gd name="T89" fmla="*/ 308 h 309"/>
                <a:gd name="T90" fmla="*/ 17 w 475"/>
                <a:gd name="T91" fmla="*/ 306 h 309"/>
                <a:gd name="T92" fmla="*/ 14 w 475"/>
                <a:gd name="T93" fmla="*/ 306 h 309"/>
                <a:gd name="T94" fmla="*/ 11 w 475"/>
                <a:gd name="T95" fmla="*/ 308 h 309"/>
                <a:gd name="T96" fmla="*/ 0 w 475"/>
                <a:gd name="T97" fmla="*/ 309 h 30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5"/>
                <a:gd name="T148" fmla="*/ 0 h 309"/>
                <a:gd name="T149" fmla="*/ 475 w 475"/>
                <a:gd name="T150" fmla="*/ 309 h 30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5" h="309">
                  <a:moveTo>
                    <a:pt x="475" y="0"/>
                  </a:moveTo>
                  <a:lnTo>
                    <a:pt x="475" y="61"/>
                  </a:lnTo>
                  <a:lnTo>
                    <a:pt x="420" y="61"/>
                  </a:lnTo>
                  <a:lnTo>
                    <a:pt x="420" y="60"/>
                  </a:lnTo>
                  <a:lnTo>
                    <a:pt x="419" y="59"/>
                  </a:lnTo>
                  <a:lnTo>
                    <a:pt x="417" y="58"/>
                  </a:lnTo>
                  <a:lnTo>
                    <a:pt x="416" y="58"/>
                  </a:lnTo>
                  <a:lnTo>
                    <a:pt x="414" y="58"/>
                  </a:lnTo>
                  <a:lnTo>
                    <a:pt x="413" y="59"/>
                  </a:lnTo>
                  <a:lnTo>
                    <a:pt x="411" y="60"/>
                  </a:lnTo>
                  <a:lnTo>
                    <a:pt x="411" y="61"/>
                  </a:lnTo>
                  <a:lnTo>
                    <a:pt x="400" y="61"/>
                  </a:lnTo>
                  <a:lnTo>
                    <a:pt x="399" y="60"/>
                  </a:lnTo>
                  <a:lnTo>
                    <a:pt x="398" y="59"/>
                  </a:lnTo>
                  <a:lnTo>
                    <a:pt x="397" y="58"/>
                  </a:lnTo>
                  <a:lnTo>
                    <a:pt x="395" y="58"/>
                  </a:lnTo>
                  <a:lnTo>
                    <a:pt x="393" y="58"/>
                  </a:lnTo>
                  <a:lnTo>
                    <a:pt x="392" y="59"/>
                  </a:lnTo>
                  <a:lnTo>
                    <a:pt x="391" y="60"/>
                  </a:lnTo>
                  <a:lnTo>
                    <a:pt x="391" y="61"/>
                  </a:lnTo>
                  <a:lnTo>
                    <a:pt x="385" y="61"/>
                  </a:lnTo>
                  <a:lnTo>
                    <a:pt x="385" y="60"/>
                  </a:lnTo>
                  <a:lnTo>
                    <a:pt x="384" y="59"/>
                  </a:lnTo>
                  <a:lnTo>
                    <a:pt x="383" y="58"/>
                  </a:lnTo>
                  <a:lnTo>
                    <a:pt x="381" y="58"/>
                  </a:lnTo>
                  <a:lnTo>
                    <a:pt x="379" y="58"/>
                  </a:lnTo>
                  <a:lnTo>
                    <a:pt x="378" y="59"/>
                  </a:lnTo>
                  <a:lnTo>
                    <a:pt x="377" y="60"/>
                  </a:lnTo>
                  <a:lnTo>
                    <a:pt x="376" y="61"/>
                  </a:lnTo>
                  <a:lnTo>
                    <a:pt x="364" y="61"/>
                  </a:lnTo>
                  <a:lnTo>
                    <a:pt x="364" y="60"/>
                  </a:lnTo>
                  <a:lnTo>
                    <a:pt x="363" y="59"/>
                  </a:lnTo>
                  <a:lnTo>
                    <a:pt x="361" y="58"/>
                  </a:lnTo>
                  <a:lnTo>
                    <a:pt x="360" y="58"/>
                  </a:lnTo>
                  <a:lnTo>
                    <a:pt x="358" y="58"/>
                  </a:lnTo>
                  <a:lnTo>
                    <a:pt x="357" y="59"/>
                  </a:lnTo>
                  <a:lnTo>
                    <a:pt x="356" y="60"/>
                  </a:lnTo>
                  <a:lnTo>
                    <a:pt x="355" y="61"/>
                  </a:lnTo>
                  <a:lnTo>
                    <a:pt x="324" y="61"/>
                  </a:lnTo>
                  <a:lnTo>
                    <a:pt x="323" y="60"/>
                  </a:lnTo>
                  <a:lnTo>
                    <a:pt x="322" y="59"/>
                  </a:lnTo>
                  <a:lnTo>
                    <a:pt x="321" y="58"/>
                  </a:lnTo>
                  <a:lnTo>
                    <a:pt x="319" y="58"/>
                  </a:lnTo>
                  <a:lnTo>
                    <a:pt x="318" y="58"/>
                  </a:lnTo>
                  <a:lnTo>
                    <a:pt x="316" y="59"/>
                  </a:lnTo>
                  <a:lnTo>
                    <a:pt x="315" y="60"/>
                  </a:lnTo>
                  <a:lnTo>
                    <a:pt x="315" y="61"/>
                  </a:lnTo>
                  <a:lnTo>
                    <a:pt x="292" y="61"/>
                  </a:lnTo>
                  <a:lnTo>
                    <a:pt x="292" y="309"/>
                  </a:lnTo>
                  <a:lnTo>
                    <a:pt x="266" y="309"/>
                  </a:lnTo>
                  <a:lnTo>
                    <a:pt x="266" y="308"/>
                  </a:lnTo>
                  <a:lnTo>
                    <a:pt x="265" y="306"/>
                  </a:lnTo>
                  <a:lnTo>
                    <a:pt x="264" y="306"/>
                  </a:lnTo>
                  <a:lnTo>
                    <a:pt x="262" y="305"/>
                  </a:lnTo>
                  <a:lnTo>
                    <a:pt x="260" y="306"/>
                  </a:lnTo>
                  <a:lnTo>
                    <a:pt x="259" y="306"/>
                  </a:lnTo>
                  <a:lnTo>
                    <a:pt x="258" y="308"/>
                  </a:lnTo>
                  <a:lnTo>
                    <a:pt x="257" y="309"/>
                  </a:lnTo>
                  <a:lnTo>
                    <a:pt x="192" y="309"/>
                  </a:lnTo>
                  <a:lnTo>
                    <a:pt x="192" y="308"/>
                  </a:lnTo>
                  <a:lnTo>
                    <a:pt x="191" y="306"/>
                  </a:lnTo>
                  <a:lnTo>
                    <a:pt x="189" y="306"/>
                  </a:lnTo>
                  <a:lnTo>
                    <a:pt x="188" y="305"/>
                  </a:lnTo>
                  <a:lnTo>
                    <a:pt x="186" y="306"/>
                  </a:lnTo>
                  <a:lnTo>
                    <a:pt x="184" y="306"/>
                  </a:lnTo>
                  <a:lnTo>
                    <a:pt x="183" y="308"/>
                  </a:lnTo>
                  <a:lnTo>
                    <a:pt x="183" y="309"/>
                  </a:lnTo>
                  <a:lnTo>
                    <a:pt x="131" y="309"/>
                  </a:lnTo>
                  <a:lnTo>
                    <a:pt x="131" y="308"/>
                  </a:lnTo>
                  <a:lnTo>
                    <a:pt x="130" y="306"/>
                  </a:lnTo>
                  <a:lnTo>
                    <a:pt x="128" y="306"/>
                  </a:lnTo>
                  <a:lnTo>
                    <a:pt x="127" y="305"/>
                  </a:lnTo>
                  <a:lnTo>
                    <a:pt x="125" y="306"/>
                  </a:lnTo>
                  <a:lnTo>
                    <a:pt x="124" y="306"/>
                  </a:lnTo>
                  <a:lnTo>
                    <a:pt x="123" y="308"/>
                  </a:lnTo>
                  <a:lnTo>
                    <a:pt x="122" y="309"/>
                  </a:lnTo>
                  <a:lnTo>
                    <a:pt x="60" y="309"/>
                  </a:lnTo>
                  <a:lnTo>
                    <a:pt x="60" y="307"/>
                  </a:lnTo>
                  <a:lnTo>
                    <a:pt x="59" y="306"/>
                  </a:lnTo>
                  <a:lnTo>
                    <a:pt x="58" y="304"/>
                  </a:lnTo>
                  <a:lnTo>
                    <a:pt x="56" y="303"/>
                  </a:lnTo>
                  <a:lnTo>
                    <a:pt x="54" y="303"/>
                  </a:lnTo>
                  <a:lnTo>
                    <a:pt x="51" y="303"/>
                  </a:lnTo>
                  <a:lnTo>
                    <a:pt x="49" y="303"/>
                  </a:lnTo>
                  <a:lnTo>
                    <a:pt x="47" y="304"/>
                  </a:lnTo>
                  <a:lnTo>
                    <a:pt x="46" y="306"/>
                  </a:lnTo>
                  <a:lnTo>
                    <a:pt x="45" y="307"/>
                  </a:lnTo>
                  <a:lnTo>
                    <a:pt x="45" y="309"/>
                  </a:lnTo>
                  <a:lnTo>
                    <a:pt x="20" y="309"/>
                  </a:lnTo>
                  <a:lnTo>
                    <a:pt x="19" y="308"/>
                  </a:lnTo>
                  <a:lnTo>
                    <a:pt x="18" y="306"/>
                  </a:lnTo>
                  <a:lnTo>
                    <a:pt x="17" y="306"/>
                  </a:lnTo>
                  <a:lnTo>
                    <a:pt x="15" y="305"/>
                  </a:lnTo>
                  <a:lnTo>
                    <a:pt x="14" y="306"/>
                  </a:lnTo>
                  <a:lnTo>
                    <a:pt x="12" y="306"/>
                  </a:lnTo>
                  <a:lnTo>
                    <a:pt x="11" y="308"/>
                  </a:lnTo>
                  <a:lnTo>
                    <a:pt x="11" y="309"/>
                  </a:lnTo>
                  <a:lnTo>
                    <a:pt x="0" y="30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21" name="Freeform 1131"/>
            <p:cNvSpPr>
              <a:spLocks/>
            </p:cNvSpPr>
            <p:nvPr/>
          </p:nvSpPr>
          <p:spPr bwMode="auto">
            <a:xfrm>
              <a:off x="1534" y="2405"/>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22" name="Freeform 1132"/>
            <p:cNvSpPr>
              <a:spLocks/>
            </p:cNvSpPr>
            <p:nvPr/>
          </p:nvSpPr>
          <p:spPr bwMode="auto">
            <a:xfrm>
              <a:off x="1053" y="2718"/>
              <a:ext cx="14" cy="10"/>
            </a:xfrm>
            <a:custGeom>
              <a:avLst/>
              <a:gdLst>
                <a:gd name="T0" fmla="*/ 12 w 14"/>
                <a:gd name="T1" fmla="*/ 10 h 10"/>
                <a:gd name="T2" fmla="*/ 0 w 14"/>
                <a:gd name="T3" fmla="*/ 5 h 10"/>
                <a:gd name="T4" fmla="*/ 12 w 14"/>
                <a:gd name="T5" fmla="*/ 0 h 10"/>
                <a:gd name="T6" fmla="*/ 13 w 14"/>
                <a:gd name="T7" fmla="*/ 3 h 10"/>
                <a:gd name="T8" fmla="*/ 14 w 14"/>
                <a:gd name="T9" fmla="*/ 5 h 10"/>
                <a:gd name="T10" fmla="*/ 13 w 14"/>
                <a:gd name="T11" fmla="*/ 7 h 10"/>
                <a:gd name="T12" fmla="*/ 12 w 14"/>
                <a:gd name="T13" fmla="*/ 10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12" y="10"/>
                  </a:moveTo>
                  <a:lnTo>
                    <a:pt x="0" y="5"/>
                  </a:lnTo>
                  <a:lnTo>
                    <a:pt x="12" y="0"/>
                  </a:lnTo>
                  <a:lnTo>
                    <a:pt x="13" y="3"/>
                  </a:lnTo>
                  <a:lnTo>
                    <a:pt x="14" y="5"/>
                  </a:lnTo>
                  <a:lnTo>
                    <a:pt x="13" y="7"/>
                  </a:lnTo>
                  <a:lnTo>
                    <a:pt x="1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23" name="Freeform 1133"/>
            <p:cNvSpPr>
              <a:spLocks/>
            </p:cNvSpPr>
            <p:nvPr/>
          </p:nvSpPr>
          <p:spPr bwMode="auto">
            <a:xfrm>
              <a:off x="1000" y="2289"/>
              <a:ext cx="61" cy="411"/>
            </a:xfrm>
            <a:custGeom>
              <a:avLst/>
              <a:gdLst>
                <a:gd name="T0" fmla="*/ 41 w 61"/>
                <a:gd name="T1" fmla="*/ 4 h 411"/>
                <a:gd name="T2" fmla="*/ 50 w 61"/>
                <a:gd name="T3" fmla="*/ 4 h 411"/>
                <a:gd name="T4" fmla="*/ 50 w 61"/>
                <a:gd name="T5" fmla="*/ 2 h 411"/>
                <a:gd name="T6" fmla="*/ 51 w 61"/>
                <a:gd name="T7" fmla="*/ 1 h 411"/>
                <a:gd name="T8" fmla="*/ 53 w 61"/>
                <a:gd name="T9" fmla="*/ 0 h 411"/>
                <a:gd name="T10" fmla="*/ 55 w 61"/>
                <a:gd name="T11" fmla="*/ 0 h 411"/>
                <a:gd name="T12" fmla="*/ 56 w 61"/>
                <a:gd name="T13" fmla="*/ 0 h 411"/>
                <a:gd name="T14" fmla="*/ 58 w 61"/>
                <a:gd name="T15" fmla="*/ 1 h 411"/>
                <a:gd name="T16" fmla="*/ 59 w 61"/>
                <a:gd name="T17" fmla="*/ 2 h 411"/>
                <a:gd name="T18" fmla="*/ 59 w 61"/>
                <a:gd name="T19" fmla="*/ 4 h 411"/>
                <a:gd name="T20" fmla="*/ 61 w 61"/>
                <a:gd name="T21" fmla="*/ 4 h 411"/>
                <a:gd name="T22" fmla="*/ 61 w 61"/>
                <a:gd name="T23" fmla="*/ 401 h 411"/>
                <a:gd name="T24" fmla="*/ 0 w 61"/>
                <a:gd name="T25" fmla="*/ 401 h 411"/>
                <a:gd name="T26" fmla="*/ 0 w 61"/>
                <a:gd name="T27" fmla="*/ 411 h 4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411"/>
                <a:gd name="T44" fmla="*/ 61 w 61"/>
                <a:gd name="T45" fmla="*/ 411 h 4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411">
                  <a:moveTo>
                    <a:pt x="41" y="4"/>
                  </a:moveTo>
                  <a:lnTo>
                    <a:pt x="50" y="4"/>
                  </a:lnTo>
                  <a:lnTo>
                    <a:pt x="50" y="2"/>
                  </a:lnTo>
                  <a:lnTo>
                    <a:pt x="51" y="1"/>
                  </a:lnTo>
                  <a:lnTo>
                    <a:pt x="53" y="0"/>
                  </a:lnTo>
                  <a:lnTo>
                    <a:pt x="55" y="0"/>
                  </a:lnTo>
                  <a:lnTo>
                    <a:pt x="56" y="0"/>
                  </a:lnTo>
                  <a:lnTo>
                    <a:pt x="58" y="1"/>
                  </a:lnTo>
                  <a:lnTo>
                    <a:pt x="59" y="2"/>
                  </a:lnTo>
                  <a:lnTo>
                    <a:pt x="59" y="4"/>
                  </a:lnTo>
                  <a:lnTo>
                    <a:pt x="61" y="4"/>
                  </a:lnTo>
                  <a:lnTo>
                    <a:pt x="61" y="401"/>
                  </a:lnTo>
                  <a:lnTo>
                    <a:pt x="0" y="401"/>
                  </a:lnTo>
                  <a:lnTo>
                    <a:pt x="0" y="411"/>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24" name="Freeform 1134"/>
            <p:cNvSpPr>
              <a:spLocks/>
            </p:cNvSpPr>
            <p:nvPr/>
          </p:nvSpPr>
          <p:spPr bwMode="auto">
            <a:xfrm>
              <a:off x="994" y="2698"/>
              <a:ext cx="12" cy="11"/>
            </a:xfrm>
            <a:custGeom>
              <a:avLst/>
              <a:gdLst>
                <a:gd name="T0" fmla="*/ 12 w 12"/>
                <a:gd name="T1" fmla="*/ 2 h 11"/>
                <a:gd name="T2" fmla="*/ 6 w 12"/>
                <a:gd name="T3" fmla="*/ 11 h 11"/>
                <a:gd name="T4" fmla="*/ 0 w 12"/>
                <a:gd name="T5" fmla="*/ 2 h 11"/>
                <a:gd name="T6" fmla="*/ 3 w 12"/>
                <a:gd name="T7" fmla="*/ 1 h 11"/>
                <a:gd name="T8" fmla="*/ 6 w 12"/>
                <a:gd name="T9" fmla="*/ 0 h 11"/>
                <a:gd name="T10" fmla="*/ 9 w 12"/>
                <a:gd name="T11" fmla="*/ 1 h 11"/>
                <a:gd name="T12" fmla="*/ 12 w 12"/>
                <a:gd name="T13" fmla="*/ 2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2"/>
                  </a:moveTo>
                  <a:lnTo>
                    <a:pt x="6" y="11"/>
                  </a:lnTo>
                  <a:lnTo>
                    <a:pt x="0" y="2"/>
                  </a:lnTo>
                  <a:lnTo>
                    <a:pt x="3" y="1"/>
                  </a:lnTo>
                  <a:lnTo>
                    <a:pt x="6" y="0"/>
                  </a:lnTo>
                  <a:lnTo>
                    <a:pt x="9" y="1"/>
                  </a:lnTo>
                  <a:lnTo>
                    <a:pt x="12" y="2"/>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25" name="Freeform 1135"/>
            <p:cNvSpPr>
              <a:spLocks/>
            </p:cNvSpPr>
            <p:nvPr/>
          </p:nvSpPr>
          <p:spPr bwMode="auto">
            <a:xfrm>
              <a:off x="947" y="2584"/>
              <a:ext cx="12" cy="116"/>
            </a:xfrm>
            <a:custGeom>
              <a:avLst/>
              <a:gdLst>
                <a:gd name="T0" fmla="*/ 0 w 12"/>
                <a:gd name="T1" fmla="*/ 116 h 116"/>
                <a:gd name="T2" fmla="*/ 0 w 12"/>
                <a:gd name="T3" fmla="*/ 106 h 116"/>
                <a:gd name="T4" fmla="*/ 12 w 12"/>
                <a:gd name="T5" fmla="*/ 106 h 116"/>
                <a:gd name="T6" fmla="*/ 12 w 12"/>
                <a:gd name="T7" fmla="*/ 0 h 116"/>
                <a:gd name="T8" fmla="*/ 0 60000 65536"/>
                <a:gd name="T9" fmla="*/ 0 60000 65536"/>
                <a:gd name="T10" fmla="*/ 0 60000 65536"/>
                <a:gd name="T11" fmla="*/ 0 60000 65536"/>
                <a:gd name="T12" fmla="*/ 0 w 12"/>
                <a:gd name="T13" fmla="*/ 0 h 116"/>
                <a:gd name="T14" fmla="*/ 12 w 12"/>
                <a:gd name="T15" fmla="*/ 116 h 116"/>
              </a:gdLst>
              <a:ahLst/>
              <a:cxnLst>
                <a:cxn ang="T8">
                  <a:pos x="T0" y="T1"/>
                </a:cxn>
                <a:cxn ang="T9">
                  <a:pos x="T2" y="T3"/>
                </a:cxn>
                <a:cxn ang="T10">
                  <a:pos x="T4" y="T5"/>
                </a:cxn>
                <a:cxn ang="T11">
                  <a:pos x="T6" y="T7"/>
                </a:cxn>
              </a:cxnLst>
              <a:rect l="T12" t="T13" r="T14" b="T15"/>
              <a:pathLst>
                <a:path w="12" h="116">
                  <a:moveTo>
                    <a:pt x="0" y="116"/>
                  </a:moveTo>
                  <a:lnTo>
                    <a:pt x="0" y="106"/>
                  </a:lnTo>
                  <a:lnTo>
                    <a:pt x="12" y="106"/>
                  </a:lnTo>
                  <a:lnTo>
                    <a:pt x="12"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26" name="Freeform 1136"/>
            <p:cNvSpPr>
              <a:spLocks/>
            </p:cNvSpPr>
            <p:nvPr/>
          </p:nvSpPr>
          <p:spPr bwMode="auto">
            <a:xfrm>
              <a:off x="941" y="2698"/>
              <a:ext cx="12" cy="11"/>
            </a:xfrm>
            <a:custGeom>
              <a:avLst/>
              <a:gdLst>
                <a:gd name="T0" fmla="*/ 12 w 12"/>
                <a:gd name="T1" fmla="*/ 2 h 11"/>
                <a:gd name="T2" fmla="*/ 6 w 12"/>
                <a:gd name="T3" fmla="*/ 11 h 11"/>
                <a:gd name="T4" fmla="*/ 0 w 12"/>
                <a:gd name="T5" fmla="*/ 2 h 11"/>
                <a:gd name="T6" fmla="*/ 3 w 12"/>
                <a:gd name="T7" fmla="*/ 1 h 11"/>
                <a:gd name="T8" fmla="*/ 6 w 12"/>
                <a:gd name="T9" fmla="*/ 0 h 11"/>
                <a:gd name="T10" fmla="*/ 9 w 12"/>
                <a:gd name="T11" fmla="*/ 1 h 11"/>
                <a:gd name="T12" fmla="*/ 12 w 12"/>
                <a:gd name="T13" fmla="*/ 2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2"/>
                  </a:moveTo>
                  <a:lnTo>
                    <a:pt x="6" y="11"/>
                  </a:lnTo>
                  <a:lnTo>
                    <a:pt x="0" y="2"/>
                  </a:lnTo>
                  <a:lnTo>
                    <a:pt x="3" y="1"/>
                  </a:lnTo>
                  <a:lnTo>
                    <a:pt x="6" y="0"/>
                  </a:lnTo>
                  <a:lnTo>
                    <a:pt x="9" y="1"/>
                  </a:lnTo>
                  <a:lnTo>
                    <a:pt x="1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27" name="Freeform 1137"/>
            <p:cNvSpPr>
              <a:spLocks/>
            </p:cNvSpPr>
            <p:nvPr/>
          </p:nvSpPr>
          <p:spPr bwMode="auto">
            <a:xfrm>
              <a:off x="679" y="2736"/>
              <a:ext cx="217" cy="9"/>
            </a:xfrm>
            <a:custGeom>
              <a:avLst/>
              <a:gdLst>
                <a:gd name="T0" fmla="*/ 0 w 217"/>
                <a:gd name="T1" fmla="*/ 3 h 9"/>
                <a:gd name="T2" fmla="*/ 7 w 217"/>
                <a:gd name="T3" fmla="*/ 3 h 9"/>
                <a:gd name="T4" fmla="*/ 7 w 217"/>
                <a:gd name="T5" fmla="*/ 2 h 9"/>
                <a:gd name="T6" fmla="*/ 8 w 217"/>
                <a:gd name="T7" fmla="*/ 1 h 9"/>
                <a:gd name="T8" fmla="*/ 9 w 217"/>
                <a:gd name="T9" fmla="*/ 0 h 9"/>
                <a:gd name="T10" fmla="*/ 11 w 217"/>
                <a:gd name="T11" fmla="*/ 0 h 9"/>
                <a:gd name="T12" fmla="*/ 13 w 217"/>
                <a:gd name="T13" fmla="*/ 0 h 9"/>
                <a:gd name="T14" fmla="*/ 14 w 217"/>
                <a:gd name="T15" fmla="*/ 1 h 9"/>
                <a:gd name="T16" fmla="*/ 15 w 217"/>
                <a:gd name="T17" fmla="*/ 2 h 9"/>
                <a:gd name="T18" fmla="*/ 16 w 217"/>
                <a:gd name="T19" fmla="*/ 3 h 9"/>
                <a:gd name="T20" fmla="*/ 31 w 217"/>
                <a:gd name="T21" fmla="*/ 3 h 9"/>
                <a:gd name="T22" fmla="*/ 31 w 217"/>
                <a:gd name="T23" fmla="*/ 9 h 9"/>
                <a:gd name="T24" fmla="*/ 140 w 217"/>
                <a:gd name="T25" fmla="*/ 9 h 9"/>
                <a:gd name="T26" fmla="*/ 140 w 217"/>
                <a:gd name="T27" fmla="*/ 8 h 9"/>
                <a:gd name="T28" fmla="*/ 141 w 217"/>
                <a:gd name="T29" fmla="*/ 7 h 9"/>
                <a:gd name="T30" fmla="*/ 143 w 217"/>
                <a:gd name="T31" fmla="*/ 6 h 9"/>
                <a:gd name="T32" fmla="*/ 145 w 217"/>
                <a:gd name="T33" fmla="*/ 6 h 9"/>
                <a:gd name="T34" fmla="*/ 146 w 217"/>
                <a:gd name="T35" fmla="*/ 6 h 9"/>
                <a:gd name="T36" fmla="*/ 148 w 217"/>
                <a:gd name="T37" fmla="*/ 7 h 9"/>
                <a:gd name="T38" fmla="*/ 149 w 217"/>
                <a:gd name="T39" fmla="*/ 8 h 9"/>
                <a:gd name="T40" fmla="*/ 149 w 217"/>
                <a:gd name="T41" fmla="*/ 9 h 9"/>
                <a:gd name="T42" fmla="*/ 217 w 217"/>
                <a:gd name="T43" fmla="*/ 9 h 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17"/>
                <a:gd name="T67" fmla="*/ 0 h 9"/>
                <a:gd name="T68" fmla="*/ 217 w 217"/>
                <a:gd name="T69" fmla="*/ 9 h 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17" h="9">
                  <a:moveTo>
                    <a:pt x="0" y="3"/>
                  </a:moveTo>
                  <a:lnTo>
                    <a:pt x="7" y="3"/>
                  </a:lnTo>
                  <a:lnTo>
                    <a:pt x="7" y="2"/>
                  </a:lnTo>
                  <a:lnTo>
                    <a:pt x="8" y="1"/>
                  </a:lnTo>
                  <a:lnTo>
                    <a:pt x="9" y="0"/>
                  </a:lnTo>
                  <a:lnTo>
                    <a:pt x="11" y="0"/>
                  </a:lnTo>
                  <a:lnTo>
                    <a:pt x="13" y="0"/>
                  </a:lnTo>
                  <a:lnTo>
                    <a:pt x="14" y="1"/>
                  </a:lnTo>
                  <a:lnTo>
                    <a:pt x="15" y="2"/>
                  </a:lnTo>
                  <a:lnTo>
                    <a:pt x="16" y="3"/>
                  </a:lnTo>
                  <a:lnTo>
                    <a:pt x="31" y="3"/>
                  </a:lnTo>
                  <a:lnTo>
                    <a:pt x="31" y="9"/>
                  </a:lnTo>
                  <a:lnTo>
                    <a:pt x="140" y="9"/>
                  </a:lnTo>
                  <a:lnTo>
                    <a:pt x="140" y="8"/>
                  </a:lnTo>
                  <a:lnTo>
                    <a:pt x="141" y="7"/>
                  </a:lnTo>
                  <a:lnTo>
                    <a:pt x="143" y="6"/>
                  </a:lnTo>
                  <a:lnTo>
                    <a:pt x="145" y="6"/>
                  </a:lnTo>
                  <a:lnTo>
                    <a:pt x="146" y="6"/>
                  </a:lnTo>
                  <a:lnTo>
                    <a:pt x="148" y="7"/>
                  </a:lnTo>
                  <a:lnTo>
                    <a:pt x="149" y="8"/>
                  </a:lnTo>
                  <a:lnTo>
                    <a:pt x="149" y="9"/>
                  </a:lnTo>
                  <a:lnTo>
                    <a:pt x="217" y="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28" name="Freeform 1138"/>
            <p:cNvSpPr>
              <a:spLocks/>
            </p:cNvSpPr>
            <p:nvPr/>
          </p:nvSpPr>
          <p:spPr bwMode="auto">
            <a:xfrm>
              <a:off x="679" y="2735"/>
              <a:ext cx="13" cy="9"/>
            </a:xfrm>
            <a:custGeom>
              <a:avLst/>
              <a:gdLst>
                <a:gd name="T0" fmla="*/ 11 w 13"/>
                <a:gd name="T1" fmla="*/ 9 h 9"/>
                <a:gd name="T2" fmla="*/ 0 w 13"/>
                <a:gd name="T3" fmla="*/ 4 h 9"/>
                <a:gd name="T4" fmla="*/ 11 w 13"/>
                <a:gd name="T5" fmla="*/ 0 h 9"/>
                <a:gd name="T6" fmla="*/ 12 w 13"/>
                <a:gd name="T7" fmla="*/ 2 h 9"/>
                <a:gd name="T8" fmla="*/ 13 w 13"/>
                <a:gd name="T9" fmla="*/ 4 h 9"/>
                <a:gd name="T10" fmla="*/ 12 w 13"/>
                <a:gd name="T11" fmla="*/ 7 h 9"/>
                <a:gd name="T12" fmla="*/ 11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1" y="9"/>
                  </a:moveTo>
                  <a:lnTo>
                    <a:pt x="0" y="4"/>
                  </a:lnTo>
                  <a:lnTo>
                    <a:pt x="11" y="0"/>
                  </a:lnTo>
                  <a:lnTo>
                    <a:pt x="12" y="2"/>
                  </a:lnTo>
                  <a:lnTo>
                    <a:pt x="13" y="4"/>
                  </a:lnTo>
                  <a:lnTo>
                    <a:pt x="12" y="7"/>
                  </a:lnTo>
                  <a:lnTo>
                    <a:pt x="1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29" name="Freeform 1139"/>
            <p:cNvSpPr>
              <a:spLocks/>
            </p:cNvSpPr>
            <p:nvPr/>
          </p:nvSpPr>
          <p:spPr bwMode="auto">
            <a:xfrm>
              <a:off x="893" y="2741"/>
              <a:ext cx="12" cy="9"/>
            </a:xfrm>
            <a:custGeom>
              <a:avLst/>
              <a:gdLst>
                <a:gd name="T0" fmla="*/ 12 w 12"/>
                <a:gd name="T1" fmla="*/ 4 h 9"/>
                <a:gd name="T2" fmla="*/ 0 w 12"/>
                <a:gd name="T3" fmla="*/ 9 h 9"/>
                <a:gd name="T4" fmla="*/ 1 w 12"/>
                <a:gd name="T5" fmla="*/ 7 h 9"/>
                <a:gd name="T6" fmla="*/ 1 w 12"/>
                <a:gd name="T7" fmla="*/ 4 h 9"/>
                <a:gd name="T8" fmla="*/ 1 w 12"/>
                <a:gd name="T9" fmla="*/ 2 h 9"/>
                <a:gd name="T10" fmla="*/ 0 w 12"/>
                <a:gd name="T11" fmla="*/ 0 h 9"/>
                <a:gd name="T12" fmla="*/ 12 w 12"/>
                <a:gd name="T13" fmla="*/ 4 h 9"/>
                <a:gd name="T14" fmla="*/ 0 60000 65536"/>
                <a:gd name="T15" fmla="*/ 0 60000 65536"/>
                <a:gd name="T16" fmla="*/ 0 60000 65536"/>
                <a:gd name="T17" fmla="*/ 0 60000 65536"/>
                <a:gd name="T18" fmla="*/ 0 60000 65536"/>
                <a:gd name="T19" fmla="*/ 0 60000 65536"/>
                <a:gd name="T20" fmla="*/ 0 60000 65536"/>
                <a:gd name="T21" fmla="*/ 0 w 12"/>
                <a:gd name="T22" fmla="*/ 0 h 9"/>
                <a:gd name="T23" fmla="*/ 12 w 12"/>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9">
                  <a:moveTo>
                    <a:pt x="12" y="4"/>
                  </a:moveTo>
                  <a:lnTo>
                    <a:pt x="0" y="9"/>
                  </a:lnTo>
                  <a:lnTo>
                    <a:pt x="1" y="7"/>
                  </a:lnTo>
                  <a:lnTo>
                    <a:pt x="1" y="4"/>
                  </a:lnTo>
                  <a:lnTo>
                    <a:pt x="1" y="2"/>
                  </a:lnTo>
                  <a:lnTo>
                    <a:pt x="0" y="0"/>
                  </a:lnTo>
                  <a:lnTo>
                    <a:pt x="12"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30" name="Freeform 1140"/>
            <p:cNvSpPr>
              <a:spLocks/>
            </p:cNvSpPr>
            <p:nvPr/>
          </p:nvSpPr>
          <p:spPr bwMode="auto">
            <a:xfrm>
              <a:off x="1053" y="1973"/>
              <a:ext cx="146" cy="772"/>
            </a:xfrm>
            <a:custGeom>
              <a:avLst/>
              <a:gdLst>
                <a:gd name="T0" fmla="*/ 146 w 146"/>
                <a:gd name="T1" fmla="*/ 9 h 772"/>
                <a:gd name="T2" fmla="*/ 139 w 146"/>
                <a:gd name="T3" fmla="*/ 9 h 772"/>
                <a:gd name="T4" fmla="*/ 139 w 146"/>
                <a:gd name="T5" fmla="*/ 7 h 772"/>
                <a:gd name="T6" fmla="*/ 138 w 146"/>
                <a:gd name="T7" fmla="*/ 6 h 772"/>
                <a:gd name="T8" fmla="*/ 137 w 146"/>
                <a:gd name="T9" fmla="*/ 5 h 772"/>
                <a:gd name="T10" fmla="*/ 135 w 146"/>
                <a:gd name="T11" fmla="*/ 5 h 772"/>
                <a:gd name="T12" fmla="*/ 133 w 146"/>
                <a:gd name="T13" fmla="*/ 5 h 772"/>
                <a:gd name="T14" fmla="*/ 132 w 146"/>
                <a:gd name="T15" fmla="*/ 6 h 772"/>
                <a:gd name="T16" fmla="*/ 131 w 146"/>
                <a:gd name="T17" fmla="*/ 7 h 772"/>
                <a:gd name="T18" fmla="*/ 130 w 146"/>
                <a:gd name="T19" fmla="*/ 9 h 772"/>
                <a:gd name="T20" fmla="*/ 72 w 146"/>
                <a:gd name="T21" fmla="*/ 9 h 772"/>
                <a:gd name="T22" fmla="*/ 72 w 146"/>
                <a:gd name="T23" fmla="*/ 7 h 772"/>
                <a:gd name="T24" fmla="*/ 71 w 146"/>
                <a:gd name="T25" fmla="*/ 5 h 772"/>
                <a:gd name="T26" fmla="*/ 70 w 146"/>
                <a:gd name="T27" fmla="*/ 3 h 772"/>
                <a:gd name="T28" fmla="*/ 67 w 146"/>
                <a:gd name="T29" fmla="*/ 1 h 772"/>
                <a:gd name="T30" fmla="*/ 65 w 146"/>
                <a:gd name="T31" fmla="*/ 0 h 772"/>
                <a:gd name="T32" fmla="*/ 62 w 146"/>
                <a:gd name="T33" fmla="*/ 0 h 772"/>
                <a:gd name="T34" fmla="*/ 60 w 146"/>
                <a:gd name="T35" fmla="*/ 0 h 772"/>
                <a:gd name="T36" fmla="*/ 57 w 146"/>
                <a:gd name="T37" fmla="*/ 0 h 772"/>
                <a:gd name="T38" fmla="*/ 54 w 146"/>
                <a:gd name="T39" fmla="*/ 1 h 772"/>
                <a:gd name="T40" fmla="*/ 52 w 146"/>
                <a:gd name="T41" fmla="*/ 3 h 772"/>
                <a:gd name="T42" fmla="*/ 51 w 146"/>
                <a:gd name="T43" fmla="*/ 5 h 772"/>
                <a:gd name="T44" fmla="*/ 50 w 146"/>
                <a:gd name="T45" fmla="*/ 7 h 772"/>
                <a:gd name="T46" fmla="*/ 50 w 146"/>
                <a:gd name="T47" fmla="*/ 9 h 772"/>
                <a:gd name="T48" fmla="*/ 27 w 146"/>
                <a:gd name="T49" fmla="*/ 9 h 772"/>
                <a:gd name="T50" fmla="*/ 27 w 146"/>
                <a:gd name="T51" fmla="*/ 772 h 772"/>
                <a:gd name="T52" fmla="*/ 0 w 146"/>
                <a:gd name="T53" fmla="*/ 772 h 77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6"/>
                <a:gd name="T82" fmla="*/ 0 h 772"/>
                <a:gd name="T83" fmla="*/ 146 w 146"/>
                <a:gd name="T84" fmla="*/ 772 h 77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6" h="772">
                  <a:moveTo>
                    <a:pt x="146" y="9"/>
                  </a:moveTo>
                  <a:lnTo>
                    <a:pt x="139" y="9"/>
                  </a:lnTo>
                  <a:lnTo>
                    <a:pt x="139" y="7"/>
                  </a:lnTo>
                  <a:lnTo>
                    <a:pt x="138" y="6"/>
                  </a:lnTo>
                  <a:lnTo>
                    <a:pt x="137" y="5"/>
                  </a:lnTo>
                  <a:lnTo>
                    <a:pt x="135" y="5"/>
                  </a:lnTo>
                  <a:lnTo>
                    <a:pt x="133" y="5"/>
                  </a:lnTo>
                  <a:lnTo>
                    <a:pt x="132" y="6"/>
                  </a:lnTo>
                  <a:lnTo>
                    <a:pt x="131" y="7"/>
                  </a:lnTo>
                  <a:lnTo>
                    <a:pt x="130" y="9"/>
                  </a:lnTo>
                  <a:lnTo>
                    <a:pt x="72" y="9"/>
                  </a:lnTo>
                  <a:lnTo>
                    <a:pt x="72" y="7"/>
                  </a:lnTo>
                  <a:lnTo>
                    <a:pt x="71" y="5"/>
                  </a:lnTo>
                  <a:lnTo>
                    <a:pt x="70" y="3"/>
                  </a:lnTo>
                  <a:lnTo>
                    <a:pt x="67" y="1"/>
                  </a:lnTo>
                  <a:lnTo>
                    <a:pt x="65" y="0"/>
                  </a:lnTo>
                  <a:lnTo>
                    <a:pt x="62" y="0"/>
                  </a:lnTo>
                  <a:lnTo>
                    <a:pt x="60" y="0"/>
                  </a:lnTo>
                  <a:lnTo>
                    <a:pt x="57" y="0"/>
                  </a:lnTo>
                  <a:lnTo>
                    <a:pt x="54" y="1"/>
                  </a:lnTo>
                  <a:lnTo>
                    <a:pt x="52" y="3"/>
                  </a:lnTo>
                  <a:lnTo>
                    <a:pt x="51" y="5"/>
                  </a:lnTo>
                  <a:lnTo>
                    <a:pt x="50" y="7"/>
                  </a:lnTo>
                  <a:lnTo>
                    <a:pt x="50" y="9"/>
                  </a:lnTo>
                  <a:lnTo>
                    <a:pt x="27" y="9"/>
                  </a:lnTo>
                  <a:lnTo>
                    <a:pt x="27" y="772"/>
                  </a:lnTo>
                  <a:lnTo>
                    <a:pt x="0" y="772"/>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31" name="Freeform 1141"/>
            <p:cNvSpPr>
              <a:spLocks/>
            </p:cNvSpPr>
            <p:nvPr/>
          </p:nvSpPr>
          <p:spPr bwMode="auto">
            <a:xfrm>
              <a:off x="1197" y="1977"/>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32" name="Freeform 1142"/>
            <p:cNvSpPr>
              <a:spLocks/>
            </p:cNvSpPr>
            <p:nvPr/>
          </p:nvSpPr>
          <p:spPr bwMode="auto">
            <a:xfrm>
              <a:off x="702" y="1937"/>
              <a:ext cx="826" cy="520"/>
            </a:xfrm>
            <a:custGeom>
              <a:avLst/>
              <a:gdLst>
                <a:gd name="T0" fmla="*/ 822 w 826"/>
                <a:gd name="T1" fmla="*/ 1 h 520"/>
                <a:gd name="T2" fmla="*/ 816 w 826"/>
                <a:gd name="T3" fmla="*/ 1 h 520"/>
                <a:gd name="T4" fmla="*/ 809 w 826"/>
                <a:gd name="T5" fmla="*/ 73 h 520"/>
                <a:gd name="T6" fmla="*/ 790 w 826"/>
                <a:gd name="T7" fmla="*/ 70 h 520"/>
                <a:gd name="T8" fmla="*/ 784 w 826"/>
                <a:gd name="T9" fmla="*/ 72 h 520"/>
                <a:gd name="T10" fmla="*/ 770 w 826"/>
                <a:gd name="T11" fmla="*/ 71 h 520"/>
                <a:gd name="T12" fmla="*/ 763 w 826"/>
                <a:gd name="T13" fmla="*/ 71 h 520"/>
                <a:gd name="T14" fmla="*/ 758 w 826"/>
                <a:gd name="T15" fmla="*/ 72 h 520"/>
                <a:gd name="T16" fmla="*/ 752 w 826"/>
                <a:gd name="T17" fmla="*/ 70 h 520"/>
                <a:gd name="T18" fmla="*/ 741 w 826"/>
                <a:gd name="T19" fmla="*/ 73 h 520"/>
                <a:gd name="T20" fmla="*/ 736 w 826"/>
                <a:gd name="T21" fmla="*/ 70 h 520"/>
                <a:gd name="T22" fmla="*/ 732 w 826"/>
                <a:gd name="T23" fmla="*/ 73 h 520"/>
                <a:gd name="T24" fmla="*/ 724 w 826"/>
                <a:gd name="T25" fmla="*/ 70 h 520"/>
                <a:gd name="T26" fmla="*/ 719 w 826"/>
                <a:gd name="T27" fmla="*/ 72 h 520"/>
                <a:gd name="T28" fmla="*/ 716 w 826"/>
                <a:gd name="T29" fmla="*/ 71 h 520"/>
                <a:gd name="T30" fmla="*/ 709 w 826"/>
                <a:gd name="T31" fmla="*/ 71 h 520"/>
                <a:gd name="T32" fmla="*/ 697 w 826"/>
                <a:gd name="T33" fmla="*/ 72 h 520"/>
                <a:gd name="T34" fmla="*/ 691 w 826"/>
                <a:gd name="T35" fmla="*/ 70 h 520"/>
                <a:gd name="T36" fmla="*/ 687 w 826"/>
                <a:gd name="T37" fmla="*/ 73 h 520"/>
                <a:gd name="T38" fmla="*/ 682 w 826"/>
                <a:gd name="T39" fmla="*/ 68 h 520"/>
                <a:gd name="T40" fmla="*/ 673 w 826"/>
                <a:gd name="T41" fmla="*/ 69 h 520"/>
                <a:gd name="T42" fmla="*/ 670 w 826"/>
                <a:gd name="T43" fmla="*/ 73 h 520"/>
                <a:gd name="T44" fmla="*/ 665 w 826"/>
                <a:gd name="T45" fmla="*/ 70 h 520"/>
                <a:gd name="T46" fmla="*/ 661 w 826"/>
                <a:gd name="T47" fmla="*/ 73 h 520"/>
                <a:gd name="T48" fmla="*/ 571 w 826"/>
                <a:gd name="T49" fmla="*/ 70 h 520"/>
                <a:gd name="T50" fmla="*/ 565 w 826"/>
                <a:gd name="T51" fmla="*/ 72 h 520"/>
                <a:gd name="T52" fmla="*/ 535 w 826"/>
                <a:gd name="T53" fmla="*/ 71 h 520"/>
                <a:gd name="T54" fmla="*/ 528 w 826"/>
                <a:gd name="T55" fmla="*/ 71 h 520"/>
                <a:gd name="T56" fmla="*/ 490 w 826"/>
                <a:gd name="T57" fmla="*/ 72 h 520"/>
                <a:gd name="T58" fmla="*/ 484 w 826"/>
                <a:gd name="T59" fmla="*/ 70 h 520"/>
                <a:gd name="T60" fmla="*/ 423 w 826"/>
                <a:gd name="T61" fmla="*/ 73 h 520"/>
                <a:gd name="T62" fmla="*/ 418 w 826"/>
                <a:gd name="T63" fmla="*/ 66 h 520"/>
                <a:gd name="T64" fmla="*/ 408 w 826"/>
                <a:gd name="T65" fmla="*/ 65 h 520"/>
                <a:gd name="T66" fmla="*/ 401 w 826"/>
                <a:gd name="T67" fmla="*/ 71 h 520"/>
                <a:gd name="T68" fmla="*/ 381 w 826"/>
                <a:gd name="T69" fmla="*/ 69 h 520"/>
                <a:gd name="T70" fmla="*/ 373 w 826"/>
                <a:gd name="T71" fmla="*/ 65 h 520"/>
                <a:gd name="T72" fmla="*/ 363 w 826"/>
                <a:gd name="T73" fmla="*/ 68 h 520"/>
                <a:gd name="T74" fmla="*/ 339 w 826"/>
                <a:gd name="T75" fmla="*/ 73 h 520"/>
                <a:gd name="T76" fmla="*/ 335 w 826"/>
                <a:gd name="T77" fmla="*/ 70 h 520"/>
                <a:gd name="T78" fmla="*/ 330 w 826"/>
                <a:gd name="T79" fmla="*/ 73 h 520"/>
                <a:gd name="T80" fmla="*/ 276 w 826"/>
                <a:gd name="T81" fmla="*/ 70 h 520"/>
                <a:gd name="T82" fmla="*/ 270 w 826"/>
                <a:gd name="T83" fmla="*/ 72 h 520"/>
                <a:gd name="T84" fmla="*/ 267 w 826"/>
                <a:gd name="T85" fmla="*/ 71 h 520"/>
                <a:gd name="T86" fmla="*/ 260 w 826"/>
                <a:gd name="T87" fmla="*/ 71 h 520"/>
                <a:gd name="T88" fmla="*/ 249 w 826"/>
                <a:gd name="T89" fmla="*/ 72 h 520"/>
                <a:gd name="T90" fmla="*/ 243 w 826"/>
                <a:gd name="T91" fmla="*/ 70 h 520"/>
                <a:gd name="T92" fmla="*/ 125 w 826"/>
                <a:gd name="T93" fmla="*/ 73 h 520"/>
                <a:gd name="T94" fmla="*/ 69 w 826"/>
                <a:gd name="T95" fmla="*/ 491 h 520"/>
                <a:gd name="T96" fmla="*/ 62 w 826"/>
                <a:gd name="T97" fmla="*/ 491 h 520"/>
                <a:gd name="T98" fmla="*/ 0 w 826"/>
                <a:gd name="T99" fmla="*/ 520 h 5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26"/>
                <a:gd name="T151" fmla="*/ 0 h 520"/>
                <a:gd name="T152" fmla="*/ 826 w 826"/>
                <a:gd name="T153" fmla="*/ 520 h 52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26" h="520">
                  <a:moveTo>
                    <a:pt x="826" y="4"/>
                  </a:moveTo>
                  <a:lnTo>
                    <a:pt x="823" y="4"/>
                  </a:lnTo>
                  <a:lnTo>
                    <a:pt x="823" y="2"/>
                  </a:lnTo>
                  <a:lnTo>
                    <a:pt x="822" y="1"/>
                  </a:lnTo>
                  <a:lnTo>
                    <a:pt x="821" y="0"/>
                  </a:lnTo>
                  <a:lnTo>
                    <a:pt x="819" y="0"/>
                  </a:lnTo>
                  <a:lnTo>
                    <a:pt x="817" y="0"/>
                  </a:lnTo>
                  <a:lnTo>
                    <a:pt x="816" y="1"/>
                  </a:lnTo>
                  <a:lnTo>
                    <a:pt x="815" y="2"/>
                  </a:lnTo>
                  <a:lnTo>
                    <a:pt x="814" y="4"/>
                  </a:lnTo>
                  <a:lnTo>
                    <a:pt x="809" y="4"/>
                  </a:lnTo>
                  <a:lnTo>
                    <a:pt x="809" y="73"/>
                  </a:lnTo>
                  <a:lnTo>
                    <a:pt x="793" y="73"/>
                  </a:lnTo>
                  <a:lnTo>
                    <a:pt x="793" y="72"/>
                  </a:lnTo>
                  <a:lnTo>
                    <a:pt x="792" y="71"/>
                  </a:lnTo>
                  <a:lnTo>
                    <a:pt x="790" y="70"/>
                  </a:lnTo>
                  <a:lnTo>
                    <a:pt x="789" y="70"/>
                  </a:lnTo>
                  <a:lnTo>
                    <a:pt x="787" y="70"/>
                  </a:lnTo>
                  <a:lnTo>
                    <a:pt x="785" y="71"/>
                  </a:lnTo>
                  <a:lnTo>
                    <a:pt x="784" y="72"/>
                  </a:lnTo>
                  <a:lnTo>
                    <a:pt x="784" y="73"/>
                  </a:lnTo>
                  <a:lnTo>
                    <a:pt x="771" y="73"/>
                  </a:lnTo>
                  <a:lnTo>
                    <a:pt x="771" y="72"/>
                  </a:lnTo>
                  <a:lnTo>
                    <a:pt x="770" y="71"/>
                  </a:lnTo>
                  <a:lnTo>
                    <a:pt x="768" y="70"/>
                  </a:lnTo>
                  <a:lnTo>
                    <a:pt x="767" y="70"/>
                  </a:lnTo>
                  <a:lnTo>
                    <a:pt x="765" y="70"/>
                  </a:lnTo>
                  <a:lnTo>
                    <a:pt x="763" y="71"/>
                  </a:lnTo>
                  <a:lnTo>
                    <a:pt x="763" y="72"/>
                  </a:lnTo>
                  <a:lnTo>
                    <a:pt x="762" y="73"/>
                  </a:lnTo>
                  <a:lnTo>
                    <a:pt x="758" y="73"/>
                  </a:lnTo>
                  <a:lnTo>
                    <a:pt x="758" y="72"/>
                  </a:lnTo>
                  <a:lnTo>
                    <a:pt x="757" y="71"/>
                  </a:lnTo>
                  <a:lnTo>
                    <a:pt x="756" y="70"/>
                  </a:lnTo>
                  <a:lnTo>
                    <a:pt x="754" y="70"/>
                  </a:lnTo>
                  <a:lnTo>
                    <a:pt x="752" y="70"/>
                  </a:lnTo>
                  <a:lnTo>
                    <a:pt x="751" y="71"/>
                  </a:lnTo>
                  <a:lnTo>
                    <a:pt x="750" y="72"/>
                  </a:lnTo>
                  <a:lnTo>
                    <a:pt x="749" y="73"/>
                  </a:lnTo>
                  <a:lnTo>
                    <a:pt x="741" y="73"/>
                  </a:lnTo>
                  <a:lnTo>
                    <a:pt x="740" y="72"/>
                  </a:lnTo>
                  <a:lnTo>
                    <a:pt x="740" y="71"/>
                  </a:lnTo>
                  <a:lnTo>
                    <a:pt x="738" y="70"/>
                  </a:lnTo>
                  <a:lnTo>
                    <a:pt x="736" y="70"/>
                  </a:lnTo>
                  <a:lnTo>
                    <a:pt x="735" y="70"/>
                  </a:lnTo>
                  <a:lnTo>
                    <a:pt x="733" y="71"/>
                  </a:lnTo>
                  <a:lnTo>
                    <a:pt x="732" y="72"/>
                  </a:lnTo>
                  <a:lnTo>
                    <a:pt x="732" y="73"/>
                  </a:lnTo>
                  <a:lnTo>
                    <a:pt x="727" y="73"/>
                  </a:lnTo>
                  <a:lnTo>
                    <a:pt x="727" y="72"/>
                  </a:lnTo>
                  <a:lnTo>
                    <a:pt x="726" y="71"/>
                  </a:lnTo>
                  <a:lnTo>
                    <a:pt x="724" y="70"/>
                  </a:lnTo>
                  <a:lnTo>
                    <a:pt x="723" y="70"/>
                  </a:lnTo>
                  <a:lnTo>
                    <a:pt x="721" y="70"/>
                  </a:lnTo>
                  <a:lnTo>
                    <a:pt x="720" y="71"/>
                  </a:lnTo>
                  <a:lnTo>
                    <a:pt x="719" y="72"/>
                  </a:lnTo>
                  <a:lnTo>
                    <a:pt x="718" y="73"/>
                  </a:lnTo>
                  <a:lnTo>
                    <a:pt x="717" y="73"/>
                  </a:lnTo>
                  <a:lnTo>
                    <a:pt x="717" y="72"/>
                  </a:lnTo>
                  <a:lnTo>
                    <a:pt x="716" y="71"/>
                  </a:lnTo>
                  <a:lnTo>
                    <a:pt x="714" y="70"/>
                  </a:lnTo>
                  <a:lnTo>
                    <a:pt x="713" y="70"/>
                  </a:lnTo>
                  <a:lnTo>
                    <a:pt x="711" y="70"/>
                  </a:lnTo>
                  <a:lnTo>
                    <a:pt x="709" y="71"/>
                  </a:lnTo>
                  <a:lnTo>
                    <a:pt x="709" y="72"/>
                  </a:lnTo>
                  <a:lnTo>
                    <a:pt x="708" y="73"/>
                  </a:lnTo>
                  <a:lnTo>
                    <a:pt x="697" y="73"/>
                  </a:lnTo>
                  <a:lnTo>
                    <a:pt x="697" y="72"/>
                  </a:lnTo>
                  <a:lnTo>
                    <a:pt x="696" y="71"/>
                  </a:lnTo>
                  <a:lnTo>
                    <a:pt x="695" y="70"/>
                  </a:lnTo>
                  <a:lnTo>
                    <a:pt x="693" y="70"/>
                  </a:lnTo>
                  <a:lnTo>
                    <a:pt x="691" y="70"/>
                  </a:lnTo>
                  <a:lnTo>
                    <a:pt x="690" y="71"/>
                  </a:lnTo>
                  <a:lnTo>
                    <a:pt x="689" y="72"/>
                  </a:lnTo>
                  <a:lnTo>
                    <a:pt x="688" y="73"/>
                  </a:lnTo>
                  <a:lnTo>
                    <a:pt x="687" y="73"/>
                  </a:lnTo>
                  <a:lnTo>
                    <a:pt x="686" y="72"/>
                  </a:lnTo>
                  <a:lnTo>
                    <a:pt x="685" y="70"/>
                  </a:lnTo>
                  <a:lnTo>
                    <a:pt x="684" y="69"/>
                  </a:lnTo>
                  <a:lnTo>
                    <a:pt x="682" y="68"/>
                  </a:lnTo>
                  <a:lnTo>
                    <a:pt x="680" y="67"/>
                  </a:lnTo>
                  <a:lnTo>
                    <a:pt x="677" y="67"/>
                  </a:lnTo>
                  <a:lnTo>
                    <a:pt x="675" y="68"/>
                  </a:lnTo>
                  <a:lnTo>
                    <a:pt x="673" y="69"/>
                  </a:lnTo>
                  <a:lnTo>
                    <a:pt x="672" y="70"/>
                  </a:lnTo>
                  <a:lnTo>
                    <a:pt x="671" y="72"/>
                  </a:lnTo>
                  <a:lnTo>
                    <a:pt x="670" y="73"/>
                  </a:lnTo>
                  <a:lnTo>
                    <a:pt x="669" y="72"/>
                  </a:lnTo>
                  <a:lnTo>
                    <a:pt x="669" y="71"/>
                  </a:lnTo>
                  <a:lnTo>
                    <a:pt x="667" y="70"/>
                  </a:lnTo>
                  <a:lnTo>
                    <a:pt x="665" y="70"/>
                  </a:lnTo>
                  <a:lnTo>
                    <a:pt x="664" y="70"/>
                  </a:lnTo>
                  <a:lnTo>
                    <a:pt x="662" y="71"/>
                  </a:lnTo>
                  <a:lnTo>
                    <a:pt x="661" y="72"/>
                  </a:lnTo>
                  <a:lnTo>
                    <a:pt x="661" y="73"/>
                  </a:lnTo>
                  <a:lnTo>
                    <a:pt x="573" y="73"/>
                  </a:lnTo>
                  <a:lnTo>
                    <a:pt x="573" y="72"/>
                  </a:lnTo>
                  <a:lnTo>
                    <a:pt x="572" y="71"/>
                  </a:lnTo>
                  <a:lnTo>
                    <a:pt x="571" y="70"/>
                  </a:lnTo>
                  <a:lnTo>
                    <a:pt x="569" y="70"/>
                  </a:lnTo>
                  <a:lnTo>
                    <a:pt x="567" y="70"/>
                  </a:lnTo>
                  <a:lnTo>
                    <a:pt x="566" y="71"/>
                  </a:lnTo>
                  <a:lnTo>
                    <a:pt x="565" y="72"/>
                  </a:lnTo>
                  <a:lnTo>
                    <a:pt x="565" y="73"/>
                  </a:lnTo>
                  <a:lnTo>
                    <a:pt x="536" y="73"/>
                  </a:lnTo>
                  <a:lnTo>
                    <a:pt x="536" y="72"/>
                  </a:lnTo>
                  <a:lnTo>
                    <a:pt x="535" y="71"/>
                  </a:lnTo>
                  <a:lnTo>
                    <a:pt x="533" y="70"/>
                  </a:lnTo>
                  <a:lnTo>
                    <a:pt x="532" y="70"/>
                  </a:lnTo>
                  <a:lnTo>
                    <a:pt x="530" y="70"/>
                  </a:lnTo>
                  <a:lnTo>
                    <a:pt x="528" y="71"/>
                  </a:lnTo>
                  <a:lnTo>
                    <a:pt x="528" y="72"/>
                  </a:lnTo>
                  <a:lnTo>
                    <a:pt x="527" y="73"/>
                  </a:lnTo>
                  <a:lnTo>
                    <a:pt x="490" y="73"/>
                  </a:lnTo>
                  <a:lnTo>
                    <a:pt x="490" y="72"/>
                  </a:lnTo>
                  <a:lnTo>
                    <a:pt x="489" y="71"/>
                  </a:lnTo>
                  <a:lnTo>
                    <a:pt x="488" y="70"/>
                  </a:lnTo>
                  <a:lnTo>
                    <a:pt x="486" y="70"/>
                  </a:lnTo>
                  <a:lnTo>
                    <a:pt x="484" y="70"/>
                  </a:lnTo>
                  <a:lnTo>
                    <a:pt x="483" y="71"/>
                  </a:lnTo>
                  <a:lnTo>
                    <a:pt x="482" y="72"/>
                  </a:lnTo>
                  <a:lnTo>
                    <a:pt x="481" y="73"/>
                  </a:lnTo>
                  <a:lnTo>
                    <a:pt x="423" y="73"/>
                  </a:lnTo>
                  <a:lnTo>
                    <a:pt x="423" y="71"/>
                  </a:lnTo>
                  <a:lnTo>
                    <a:pt x="422" y="69"/>
                  </a:lnTo>
                  <a:lnTo>
                    <a:pt x="421" y="68"/>
                  </a:lnTo>
                  <a:lnTo>
                    <a:pt x="418" y="66"/>
                  </a:lnTo>
                  <a:lnTo>
                    <a:pt x="416" y="65"/>
                  </a:lnTo>
                  <a:lnTo>
                    <a:pt x="413" y="65"/>
                  </a:lnTo>
                  <a:lnTo>
                    <a:pt x="411" y="65"/>
                  </a:lnTo>
                  <a:lnTo>
                    <a:pt x="408" y="65"/>
                  </a:lnTo>
                  <a:lnTo>
                    <a:pt x="405" y="66"/>
                  </a:lnTo>
                  <a:lnTo>
                    <a:pt x="403" y="68"/>
                  </a:lnTo>
                  <a:lnTo>
                    <a:pt x="402" y="69"/>
                  </a:lnTo>
                  <a:lnTo>
                    <a:pt x="401" y="71"/>
                  </a:lnTo>
                  <a:lnTo>
                    <a:pt x="401" y="73"/>
                  </a:lnTo>
                  <a:lnTo>
                    <a:pt x="383" y="73"/>
                  </a:lnTo>
                  <a:lnTo>
                    <a:pt x="382" y="71"/>
                  </a:lnTo>
                  <a:lnTo>
                    <a:pt x="381" y="69"/>
                  </a:lnTo>
                  <a:lnTo>
                    <a:pt x="380" y="68"/>
                  </a:lnTo>
                  <a:lnTo>
                    <a:pt x="378" y="66"/>
                  </a:lnTo>
                  <a:lnTo>
                    <a:pt x="375" y="65"/>
                  </a:lnTo>
                  <a:lnTo>
                    <a:pt x="373" y="65"/>
                  </a:lnTo>
                  <a:lnTo>
                    <a:pt x="370" y="65"/>
                  </a:lnTo>
                  <a:lnTo>
                    <a:pt x="368" y="65"/>
                  </a:lnTo>
                  <a:lnTo>
                    <a:pt x="365" y="66"/>
                  </a:lnTo>
                  <a:lnTo>
                    <a:pt x="363" y="68"/>
                  </a:lnTo>
                  <a:lnTo>
                    <a:pt x="362" y="69"/>
                  </a:lnTo>
                  <a:lnTo>
                    <a:pt x="361" y="71"/>
                  </a:lnTo>
                  <a:lnTo>
                    <a:pt x="360" y="73"/>
                  </a:lnTo>
                  <a:lnTo>
                    <a:pt x="339" y="73"/>
                  </a:lnTo>
                  <a:lnTo>
                    <a:pt x="339" y="72"/>
                  </a:lnTo>
                  <a:lnTo>
                    <a:pt x="338" y="71"/>
                  </a:lnTo>
                  <a:lnTo>
                    <a:pt x="337" y="70"/>
                  </a:lnTo>
                  <a:lnTo>
                    <a:pt x="335" y="70"/>
                  </a:lnTo>
                  <a:lnTo>
                    <a:pt x="333" y="70"/>
                  </a:lnTo>
                  <a:lnTo>
                    <a:pt x="332" y="71"/>
                  </a:lnTo>
                  <a:lnTo>
                    <a:pt x="331" y="72"/>
                  </a:lnTo>
                  <a:lnTo>
                    <a:pt x="330" y="73"/>
                  </a:lnTo>
                  <a:lnTo>
                    <a:pt x="279" y="73"/>
                  </a:lnTo>
                  <a:lnTo>
                    <a:pt x="278" y="72"/>
                  </a:lnTo>
                  <a:lnTo>
                    <a:pt x="277" y="71"/>
                  </a:lnTo>
                  <a:lnTo>
                    <a:pt x="276" y="70"/>
                  </a:lnTo>
                  <a:lnTo>
                    <a:pt x="274" y="70"/>
                  </a:lnTo>
                  <a:lnTo>
                    <a:pt x="272" y="70"/>
                  </a:lnTo>
                  <a:lnTo>
                    <a:pt x="271" y="71"/>
                  </a:lnTo>
                  <a:lnTo>
                    <a:pt x="270" y="72"/>
                  </a:lnTo>
                  <a:lnTo>
                    <a:pt x="270" y="73"/>
                  </a:lnTo>
                  <a:lnTo>
                    <a:pt x="268" y="73"/>
                  </a:lnTo>
                  <a:lnTo>
                    <a:pt x="268" y="72"/>
                  </a:lnTo>
                  <a:lnTo>
                    <a:pt x="267" y="71"/>
                  </a:lnTo>
                  <a:lnTo>
                    <a:pt x="265" y="70"/>
                  </a:lnTo>
                  <a:lnTo>
                    <a:pt x="263" y="70"/>
                  </a:lnTo>
                  <a:lnTo>
                    <a:pt x="262" y="70"/>
                  </a:lnTo>
                  <a:lnTo>
                    <a:pt x="260" y="71"/>
                  </a:lnTo>
                  <a:lnTo>
                    <a:pt x="259" y="72"/>
                  </a:lnTo>
                  <a:lnTo>
                    <a:pt x="259" y="73"/>
                  </a:lnTo>
                  <a:lnTo>
                    <a:pt x="250" y="73"/>
                  </a:lnTo>
                  <a:lnTo>
                    <a:pt x="249" y="72"/>
                  </a:lnTo>
                  <a:lnTo>
                    <a:pt x="248" y="71"/>
                  </a:lnTo>
                  <a:lnTo>
                    <a:pt x="247" y="70"/>
                  </a:lnTo>
                  <a:lnTo>
                    <a:pt x="245" y="70"/>
                  </a:lnTo>
                  <a:lnTo>
                    <a:pt x="243" y="70"/>
                  </a:lnTo>
                  <a:lnTo>
                    <a:pt x="242" y="71"/>
                  </a:lnTo>
                  <a:lnTo>
                    <a:pt x="241" y="72"/>
                  </a:lnTo>
                  <a:lnTo>
                    <a:pt x="241" y="73"/>
                  </a:lnTo>
                  <a:lnTo>
                    <a:pt x="125" y="73"/>
                  </a:lnTo>
                  <a:lnTo>
                    <a:pt x="125" y="494"/>
                  </a:lnTo>
                  <a:lnTo>
                    <a:pt x="70" y="494"/>
                  </a:lnTo>
                  <a:lnTo>
                    <a:pt x="70" y="492"/>
                  </a:lnTo>
                  <a:lnTo>
                    <a:pt x="69" y="491"/>
                  </a:lnTo>
                  <a:lnTo>
                    <a:pt x="67" y="491"/>
                  </a:lnTo>
                  <a:lnTo>
                    <a:pt x="66" y="490"/>
                  </a:lnTo>
                  <a:lnTo>
                    <a:pt x="64" y="491"/>
                  </a:lnTo>
                  <a:lnTo>
                    <a:pt x="62" y="491"/>
                  </a:lnTo>
                  <a:lnTo>
                    <a:pt x="61" y="492"/>
                  </a:lnTo>
                  <a:lnTo>
                    <a:pt x="61" y="494"/>
                  </a:lnTo>
                  <a:lnTo>
                    <a:pt x="0" y="494"/>
                  </a:lnTo>
                  <a:lnTo>
                    <a:pt x="0" y="520"/>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33" name="Freeform 1143"/>
            <p:cNvSpPr>
              <a:spLocks/>
            </p:cNvSpPr>
            <p:nvPr/>
          </p:nvSpPr>
          <p:spPr bwMode="auto">
            <a:xfrm>
              <a:off x="1526" y="1936"/>
              <a:ext cx="13" cy="9"/>
            </a:xfrm>
            <a:custGeom>
              <a:avLst/>
              <a:gdLst>
                <a:gd name="T0" fmla="*/ 2 w 13"/>
                <a:gd name="T1" fmla="*/ 0 h 9"/>
                <a:gd name="T2" fmla="*/ 13 w 13"/>
                <a:gd name="T3" fmla="*/ 5 h 9"/>
                <a:gd name="T4" fmla="*/ 2 w 13"/>
                <a:gd name="T5" fmla="*/ 9 h 9"/>
                <a:gd name="T6" fmla="*/ 1 w 13"/>
                <a:gd name="T7" fmla="*/ 7 h 9"/>
                <a:gd name="T8" fmla="*/ 0 w 13"/>
                <a:gd name="T9" fmla="*/ 5 h 9"/>
                <a:gd name="T10" fmla="*/ 1 w 13"/>
                <a:gd name="T11" fmla="*/ 2 h 9"/>
                <a:gd name="T12" fmla="*/ 2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2" y="0"/>
                  </a:moveTo>
                  <a:lnTo>
                    <a:pt x="13" y="5"/>
                  </a:lnTo>
                  <a:lnTo>
                    <a:pt x="2" y="9"/>
                  </a:lnTo>
                  <a:lnTo>
                    <a:pt x="1" y="7"/>
                  </a:lnTo>
                  <a:lnTo>
                    <a:pt x="0" y="5"/>
                  </a:lnTo>
                  <a:lnTo>
                    <a:pt x="1" y="2"/>
                  </a:lnTo>
                  <a:lnTo>
                    <a:pt x="2"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34" name="Freeform 1144"/>
            <p:cNvSpPr>
              <a:spLocks/>
            </p:cNvSpPr>
            <p:nvPr/>
          </p:nvSpPr>
          <p:spPr bwMode="auto">
            <a:xfrm>
              <a:off x="1053" y="2218"/>
              <a:ext cx="508" cy="555"/>
            </a:xfrm>
            <a:custGeom>
              <a:avLst/>
              <a:gdLst>
                <a:gd name="T0" fmla="*/ 420 w 508"/>
                <a:gd name="T1" fmla="*/ 7 h 555"/>
                <a:gd name="T2" fmla="*/ 419 w 508"/>
                <a:gd name="T3" fmla="*/ 3 h 555"/>
                <a:gd name="T4" fmla="*/ 415 w 508"/>
                <a:gd name="T5" fmla="*/ 1 h 555"/>
                <a:gd name="T6" fmla="*/ 410 w 508"/>
                <a:gd name="T7" fmla="*/ 0 h 555"/>
                <a:gd name="T8" fmla="*/ 406 w 508"/>
                <a:gd name="T9" fmla="*/ 2 h 555"/>
                <a:gd name="T10" fmla="*/ 403 w 508"/>
                <a:gd name="T11" fmla="*/ 5 h 555"/>
                <a:gd name="T12" fmla="*/ 393 w 508"/>
                <a:gd name="T13" fmla="*/ 7 h 555"/>
                <a:gd name="T14" fmla="*/ 336 w 508"/>
                <a:gd name="T15" fmla="*/ 555 h 555"/>
                <a:gd name="T16" fmla="*/ 334 w 508"/>
                <a:gd name="T17" fmla="*/ 552 h 555"/>
                <a:gd name="T18" fmla="*/ 331 w 508"/>
                <a:gd name="T19" fmla="*/ 549 h 555"/>
                <a:gd name="T20" fmla="*/ 327 w 508"/>
                <a:gd name="T21" fmla="*/ 549 h 555"/>
                <a:gd name="T22" fmla="*/ 323 w 508"/>
                <a:gd name="T23" fmla="*/ 550 h 555"/>
                <a:gd name="T24" fmla="*/ 320 w 508"/>
                <a:gd name="T25" fmla="*/ 553 h 555"/>
                <a:gd name="T26" fmla="*/ 278 w 508"/>
                <a:gd name="T27" fmla="*/ 555 h 555"/>
                <a:gd name="T28" fmla="*/ 277 w 508"/>
                <a:gd name="T29" fmla="*/ 552 h 555"/>
                <a:gd name="T30" fmla="*/ 274 w 508"/>
                <a:gd name="T31" fmla="*/ 551 h 555"/>
                <a:gd name="T32" fmla="*/ 271 w 508"/>
                <a:gd name="T33" fmla="*/ 552 h 555"/>
                <a:gd name="T34" fmla="*/ 269 w 508"/>
                <a:gd name="T35" fmla="*/ 555 h 555"/>
                <a:gd name="T36" fmla="*/ 204 w 508"/>
                <a:gd name="T37" fmla="*/ 553 h 555"/>
                <a:gd name="T38" fmla="*/ 201 w 508"/>
                <a:gd name="T39" fmla="*/ 552 h 555"/>
                <a:gd name="T40" fmla="*/ 198 w 508"/>
                <a:gd name="T41" fmla="*/ 552 h 555"/>
                <a:gd name="T42" fmla="*/ 195 w 508"/>
                <a:gd name="T43" fmla="*/ 553 h 555"/>
                <a:gd name="T44" fmla="*/ 143 w 508"/>
                <a:gd name="T45" fmla="*/ 555 h 555"/>
                <a:gd name="T46" fmla="*/ 142 w 508"/>
                <a:gd name="T47" fmla="*/ 552 h 555"/>
                <a:gd name="T48" fmla="*/ 139 w 508"/>
                <a:gd name="T49" fmla="*/ 551 h 555"/>
                <a:gd name="T50" fmla="*/ 136 w 508"/>
                <a:gd name="T51" fmla="*/ 552 h 555"/>
                <a:gd name="T52" fmla="*/ 134 w 508"/>
                <a:gd name="T53" fmla="*/ 555 h 555"/>
                <a:gd name="T54" fmla="*/ 72 w 508"/>
                <a:gd name="T55" fmla="*/ 553 h 555"/>
                <a:gd name="T56" fmla="*/ 70 w 508"/>
                <a:gd name="T57" fmla="*/ 550 h 555"/>
                <a:gd name="T58" fmla="*/ 66 w 508"/>
                <a:gd name="T59" fmla="*/ 549 h 555"/>
                <a:gd name="T60" fmla="*/ 61 w 508"/>
                <a:gd name="T61" fmla="*/ 549 h 555"/>
                <a:gd name="T62" fmla="*/ 58 w 508"/>
                <a:gd name="T63" fmla="*/ 552 h 555"/>
                <a:gd name="T64" fmla="*/ 57 w 508"/>
                <a:gd name="T65" fmla="*/ 555 h 5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8"/>
                <a:gd name="T100" fmla="*/ 0 h 555"/>
                <a:gd name="T101" fmla="*/ 508 w 508"/>
                <a:gd name="T102" fmla="*/ 555 h 5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8" h="555">
                  <a:moveTo>
                    <a:pt x="508" y="7"/>
                  </a:moveTo>
                  <a:lnTo>
                    <a:pt x="420" y="7"/>
                  </a:lnTo>
                  <a:lnTo>
                    <a:pt x="420" y="5"/>
                  </a:lnTo>
                  <a:lnTo>
                    <a:pt x="419" y="3"/>
                  </a:lnTo>
                  <a:lnTo>
                    <a:pt x="417" y="2"/>
                  </a:lnTo>
                  <a:lnTo>
                    <a:pt x="415" y="1"/>
                  </a:lnTo>
                  <a:lnTo>
                    <a:pt x="413" y="0"/>
                  </a:lnTo>
                  <a:lnTo>
                    <a:pt x="410" y="0"/>
                  </a:lnTo>
                  <a:lnTo>
                    <a:pt x="408" y="1"/>
                  </a:lnTo>
                  <a:lnTo>
                    <a:pt x="406" y="2"/>
                  </a:lnTo>
                  <a:lnTo>
                    <a:pt x="404" y="3"/>
                  </a:lnTo>
                  <a:lnTo>
                    <a:pt x="403" y="5"/>
                  </a:lnTo>
                  <a:lnTo>
                    <a:pt x="403" y="7"/>
                  </a:lnTo>
                  <a:lnTo>
                    <a:pt x="393" y="7"/>
                  </a:lnTo>
                  <a:lnTo>
                    <a:pt x="393" y="555"/>
                  </a:lnTo>
                  <a:lnTo>
                    <a:pt x="336" y="555"/>
                  </a:lnTo>
                  <a:lnTo>
                    <a:pt x="335" y="553"/>
                  </a:lnTo>
                  <a:lnTo>
                    <a:pt x="334" y="552"/>
                  </a:lnTo>
                  <a:lnTo>
                    <a:pt x="333" y="550"/>
                  </a:lnTo>
                  <a:lnTo>
                    <a:pt x="331" y="549"/>
                  </a:lnTo>
                  <a:lnTo>
                    <a:pt x="329" y="549"/>
                  </a:lnTo>
                  <a:lnTo>
                    <a:pt x="327" y="549"/>
                  </a:lnTo>
                  <a:lnTo>
                    <a:pt x="325" y="549"/>
                  </a:lnTo>
                  <a:lnTo>
                    <a:pt x="323" y="550"/>
                  </a:lnTo>
                  <a:lnTo>
                    <a:pt x="321" y="552"/>
                  </a:lnTo>
                  <a:lnTo>
                    <a:pt x="320" y="553"/>
                  </a:lnTo>
                  <a:lnTo>
                    <a:pt x="320" y="555"/>
                  </a:lnTo>
                  <a:lnTo>
                    <a:pt x="278" y="555"/>
                  </a:lnTo>
                  <a:lnTo>
                    <a:pt x="278" y="553"/>
                  </a:lnTo>
                  <a:lnTo>
                    <a:pt x="277" y="552"/>
                  </a:lnTo>
                  <a:lnTo>
                    <a:pt x="276" y="552"/>
                  </a:lnTo>
                  <a:lnTo>
                    <a:pt x="274" y="551"/>
                  </a:lnTo>
                  <a:lnTo>
                    <a:pt x="272" y="552"/>
                  </a:lnTo>
                  <a:lnTo>
                    <a:pt x="271" y="552"/>
                  </a:lnTo>
                  <a:lnTo>
                    <a:pt x="270" y="553"/>
                  </a:lnTo>
                  <a:lnTo>
                    <a:pt x="269" y="555"/>
                  </a:lnTo>
                  <a:lnTo>
                    <a:pt x="204" y="555"/>
                  </a:lnTo>
                  <a:lnTo>
                    <a:pt x="204" y="553"/>
                  </a:lnTo>
                  <a:lnTo>
                    <a:pt x="203" y="552"/>
                  </a:lnTo>
                  <a:lnTo>
                    <a:pt x="201" y="552"/>
                  </a:lnTo>
                  <a:lnTo>
                    <a:pt x="200" y="551"/>
                  </a:lnTo>
                  <a:lnTo>
                    <a:pt x="198" y="552"/>
                  </a:lnTo>
                  <a:lnTo>
                    <a:pt x="196" y="552"/>
                  </a:lnTo>
                  <a:lnTo>
                    <a:pt x="195" y="553"/>
                  </a:lnTo>
                  <a:lnTo>
                    <a:pt x="195" y="555"/>
                  </a:lnTo>
                  <a:lnTo>
                    <a:pt x="143" y="555"/>
                  </a:lnTo>
                  <a:lnTo>
                    <a:pt x="143" y="553"/>
                  </a:lnTo>
                  <a:lnTo>
                    <a:pt x="142" y="552"/>
                  </a:lnTo>
                  <a:lnTo>
                    <a:pt x="140" y="552"/>
                  </a:lnTo>
                  <a:lnTo>
                    <a:pt x="139" y="551"/>
                  </a:lnTo>
                  <a:lnTo>
                    <a:pt x="137" y="552"/>
                  </a:lnTo>
                  <a:lnTo>
                    <a:pt x="136" y="552"/>
                  </a:lnTo>
                  <a:lnTo>
                    <a:pt x="135" y="553"/>
                  </a:lnTo>
                  <a:lnTo>
                    <a:pt x="134" y="555"/>
                  </a:lnTo>
                  <a:lnTo>
                    <a:pt x="72" y="555"/>
                  </a:lnTo>
                  <a:lnTo>
                    <a:pt x="72" y="553"/>
                  </a:lnTo>
                  <a:lnTo>
                    <a:pt x="71" y="552"/>
                  </a:lnTo>
                  <a:lnTo>
                    <a:pt x="70" y="550"/>
                  </a:lnTo>
                  <a:lnTo>
                    <a:pt x="68" y="549"/>
                  </a:lnTo>
                  <a:lnTo>
                    <a:pt x="66" y="549"/>
                  </a:lnTo>
                  <a:lnTo>
                    <a:pt x="63" y="549"/>
                  </a:lnTo>
                  <a:lnTo>
                    <a:pt x="61" y="549"/>
                  </a:lnTo>
                  <a:lnTo>
                    <a:pt x="59" y="550"/>
                  </a:lnTo>
                  <a:lnTo>
                    <a:pt x="58" y="552"/>
                  </a:lnTo>
                  <a:lnTo>
                    <a:pt x="57" y="553"/>
                  </a:lnTo>
                  <a:lnTo>
                    <a:pt x="57" y="555"/>
                  </a:lnTo>
                  <a:lnTo>
                    <a:pt x="0" y="555"/>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35" name="Freeform 1145"/>
            <p:cNvSpPr>
              <a:spLocks/>
            </p:cNvSpPr>
            <p:nvPr/>
          </p:nvSpPr>
          <p:spPr bwMode="auto">
            <a:xfrm>
              <a:off x="1560" y="2220"/>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3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3"/>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36" name="Freeform 1146"/>
            <p:cNvSpPr>
              <a:spLocks/>
            </p:cNvSpPr>
            <p:nvPr/>
          </p:nvSpPr>
          <p:spPr bwMode="auto">
            <a:xfrm>
              <a:off x="1646" y="1362"/>
              <a:ext cx="1263" cy="7"/>
            </a:xfrm>
            <a:custGeom>
              <a:avLst/>
              <a:gdLst>
                <a:gd name="T0" fmla="*/ 42 w 1263"/>
                <a:gd name="T1" fmla="*/ 5 h 7"/>
                <a:gd name="T2" fmla="*/ 49 w 1263"/>
                <a:gd name="T3" fmla="*/ 4 h 7"/>
                <a:gd name="T4" fmla="*/ 82 w 1263"/>
                <a:gd name="T5" fmla="*/ 4 h 7"/>
                <a:gd name="T6" fmla="*/ 89 w 1263"/>
                <a:gd name="T7" fmla="*/ 5 h 7"/>
                <a:gd name="T8" fmla="*/ 97 w 1263"/>
                <a:gd name="T9" fmla="*/ 3 h 7"/>
                <a:gd name="T10" fmla="*/ 103 w 1263"/>
                <a:gd name="T11" fmla="*/ 6 h 7"/>
                <a:gd name="T12" fmla="*/ 133 w 1263"/>
                <a:gd name="T13" fmla="*/ 3 h 7"/>
                <a:gd name="T14" fmla="*/ 144 w 1263"/>
                <a:gd name="T15" fmla="*/ 6 h 7"/>
                <a:gd name="T16" fmla="*/ 150 w 1263"/>
                <a:gd name="T17" fmla="*/ 3 h 7"/>
                <a:gd name="T18" fmla="*/ 337 w 1263"/>
                <a:gd name="T19" fmla="*/ 5 h 7"/>
                <a:gd name="T20" fmla="*/ 345 w 1263"/>
                <a:gd name="T21" fmla="*/ 4 h 7"/>
                <a:gd name="T22" fmla="*/ 391 w 1263"/>
                <a:gd name="T23" fmla="*/ 4 h 7"/>
                <a:gd name="T24" fmla="*/ 398 w 1263"/>
                <a:gd name="T25" fmla="*/ 5 h 7"/>
                <a:gd name="T26" fmla="*/ 455 w 1263"/>
                <a:gd name="T27" fmla="*/ 3 h 7"/>
                <a:gd name="T28" fmla="*/ 461 w 1263"/>
                <a:gd name="T29" fmla="*/ 6 h 7"/>
                <a:gd name="T30" fmla="*/ 477 w 1263"/>
                <a:gd name="T31" fmla="*/ 3 h 7"/>
                <a:gd name="T32" fmla="*/ 494 w 1263"/>
                <a:gd name="T33" fmla="*/ 6 h 7"/>
                <a:gd name="T34" fmla="*/ 501 w 1263"/>
                <a:gd name="T35" fmla="*/ 0 h 7"/>
                <a:gd name="T36" fmla="*/ 510 w 1263"/>
                <a:gd name="T37" fmla="*/ 5 h 7"/>
                <a:gd name="T38" fmla="*/ 528 w 1263"/>
                <a:gd name="T39" fmla="*/ 3 h 7"/>
                <a:gd name="T40" fmla="*/ 534 w 1263"/>
                <a:gd name="T41" fmla="*/ 6 h 7"/>
                <a:gd name="T42" fmla="*/ 557 w 1263"/>
                <a:gd name="T43" fmla="*/ 3 h 7"/>
                <a:gd name="T44" fmla="*/ 618 w 1263"/>
                <a:gd name="T45" fmla="*/ 6 h 7"/>
                <a:gd name="T46" fmla="*/ 625 w 1263"/>
                <a:gd name="T47" fmla="*/ 3 h 7"/>
                <a:gd name="T48" fmla="*/ 646 w 1263"/>
                <a:gd name="T49" fmla="*/ 5 h 7"/>
                <a:gd name="T50" fmla="*/ 653 w 1263"/>
                <a:gd name="T51" fmla="*/ 4 h 7"/>
                <a:gd name="T52" fmla="*/ 770 w 1263"/>
                <a:gd name="T53" fmla="*/ 4 h 7"/>
                <a:gd name="T54" fmla="*/ 777 w 1263"/>
                <a:gd name="T55" fmla="*/ 5 h 7"/>
                <a:gd name="T56" fmla="*/ 793 w 1263"/>
                <a:gd name="T57" fmla="*/ 3 h 7"/>
                <a:gd name="T58" fmla="*/ 799 w 1263"/>
                <a:gd name="T59" fmla="*/ 6 h 7"/>
                <a:gd name="T60" fmla="*/ 857 w 1263"/>
                <a:gd name="T61" fmla="*/ 3 h 7"/>
                <a:gd name="T62" fmla="*/ 876 w 1263"/>
                <a:gd name="T63" fmla="*/ 6 h 7"/>
                <a:gd name="T64" fmla="*/ 882 w 1263"/>
                <a:gd name="T65" fmla="*/ 3 h 7"/>
                <a:gd name="T66" fmla="*/ 891 w 1263"/>
                <a:gd name="T67" fmla="*/ 5 h 7"/>
                <a:gd name="T68" fmla="*/ 899 w 1263"/>
                <a:gd name="T69" fmla="*/ 4 h 7"/>
                <a:gd name="T70" fmla="*/ 910 w 1263"/>
                <a:gd name="T71" fmla="*/ 4 h 7"/>
                <a:gd name="T72" fmla="*/ 918 w 1263"/>
                <a:gd name="T73" fmla="*/ 5 h 7"/>
                <a:gd name="T74" fmla="*/ 939 w 1263"/>
                <a:gd name="T75" fmla="*/ 3 h 7"/>
                <a:gd name="T76" fmla="*/ 945 w 1263"/>
                <a:gd name="T77" fmla="*/ 6 h 7"/>
                <a:gd name="T78" fmla="*/ 961 w 1263"/>
                <a:gd name="T79" fmla="*/ 3 h 7"/>
                <a:gd name="T80" fmla="*/ 1037 w 1263"/>
                <a:gd name="T81" fmla="*/ 6 h 7"/>
                <a:gd name="T82" fmla="*/ 1043 w 1263"/>
                <a:gd name="T83" fmla="*/ 3 h 7"/>
                <a:gd name="T84" fmla="*/ 1065 w 1263"/>
                <a:gd name="T85" fmla="*/ 5 h 7"/>
                <a:gd name="T86" fmla="*/ 1072 w 1263"/>
                <a:gd name="T87" fmla="*/ 4 h 7"/>
                <a:gd name="T88" fmla="*/ 1093 w 1263"/>
                <a:gd name="T89" fmla="*/ 4 h 7"/>
                <a:gd name="T90" fmla="*/ 1100 w 1263"/>
                <a:gd name="T91" fmla="*/ 5 h 7"/>
                <a:gd name="T92" fmla="*/ 1113 w 1263"/>
                <a:gd name="T93" fmla="*/ 2 h 7"/>
                <a:gd name="T94" fmla="*/ 1122 w 1263"/>
                <a:gd name="T95" fmla="*/ 3 h 7"/>
                <a:gd name="T96" fmla="*/ 1130 w 1263"/>
                <a:gd name="T97" fmla="*/ 4 h 7"/>
                <a:gd name="T98" fmla="*/ 1137 w 1263"/>
                <a:gd name="T99" fmla="*/ 5 h 7"/>
                <a:gd name="T100" fmla="*/ 1145 w 1263"/>
                <a:gd name="T101" fmla="*/ 3 h 7"/>
                <a:gd name="T102" fmla="*/ 1151 w 1263"/>
                <a:gd name="T103" fmla="*/ 6 h 7"/>
                <a:gd name="T104" fmla="*/ 1170 w 1263"/>
                <a:gd name="T105" fmla="*/ 1 h 7"/>
                <a:gd name="T106" fmla="*/ 1180 w 1263"/>
                <a:gd name="T107" fmla="*/ 3 h 7"/>
                <a:gd name="T108" fmla="*/ 1187 w 1263"/>
                <a:gd name="T109" fmla="*/ 3 h 7"/>
                <a:gd name="T110" fmla="*/ 1197 w 1263"/>
                <a:gd name="T111" fmla="*/ 1 h 7"/>
                <a:gd name="T112" fmla="*/ 1243 w 1263"/>
                <a:gd name="T113" fmla="*/ 6 h 7"/>
                <a:gd name="T114" fmla="*/ 1250 w 1263"/>
                <a:gd name="T115" fmla="*/ 0 h 7"/>
                <a:gd name="T116" fmla="*/ 1258 w 1263"/>
                <a:gd name="T117" fmla="*/ 5 h 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63"/>
                <a:gd name="T178" fmla="*/ 0 h 7"/>
                <a:gd name="T179" fmla="*/ 1263 w 1263"/>
                <a:gd name="T180" fmla="*/ 7 h 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63" h="7">
                  <a:moveTo>
                    <a:pt x="0" y="7"/>
                  </a:moveTo>
                  <a:lnTo>
                    <a:pt x="20" y="7"/>
                  </a:lnTo>
                  <a:lnTo>
                    <a:pt x="20" y="6"/>
                  </a:lnTo>
                  <a:lnTo>
                    <a:pt x="41" y="6"/>
                  </a:lnTo>
                  <a:lnTo>
                    <a:pt x="42" y="5"/>
                  </a:lnTo>
                  <a:lnTo>
                    <a:pt x="43" y="4"/>
                  </a:lnTo>
                  <a:lnTo>
                    <a:pt x="44" y="3"/>
                  </a:lnTo>
                  <a:lnTo>
                    <a:pt x="46" y="3"/>
                  </a:lnTo>
                  <a:lnTo>
                    <a:pt x="47" y="3"/>
                  </a:lnTo>
                  <a:lnTo>
                    <a:pt x="49" y="4"/>
                  </a:lnTo>
                  <a:lnTo>
                    <a:pt x="50" y="5"/>
                  </a:lnTo>
                  <a:lnTo>
                    <a:pt x="50" y="6"/>
                  </a:lnTo>
                  <a:lnTo>
                    <a:pt x="81" y="6"/>
                  </a:lnTo>
                  <a:lnTo>
                    <a:pt x="81" y="5"/>
                  </a:lnTo>
                  <a:lnTo>
                    <a:pt x="82" y="4"/>
                  </a:lnTo>
                  <a:lnTo>
                    <a:pt x="84" y="3"/>
                  </a:lnTo>
                  <a:lnTo>
                    <a:pt x="85" y="3"/>
                  </a:lnTo>
                  <a:lnTo>
                    <a:pt x="87" y="3"/>
                  </a:lnTo>
                  <a:lnTo>
                    <a:pt x="88" y="4"/>
                  </a:lnTo>
                  <a:lnTo>
                    <a:pt x="89" y="5"/>
                  </a:lnTo>
                  <a:lnTo>
                    <a:pt x="90" y="6"/>
                  </a:lnTo>
                  <a:lnTo>
                    <a:pt x="94" y="6"/>
                  </a:lnTo>
                  <a:lnTo>
                    <a:pt x="95" y="5"/>
                  </a:lnTo>
                  <a:lnTo>
                    <a:pt x="96" y="4"/>
                  </a:lnTo>
                  <a:lnTo>
                    <a:pt x="97" y="3"/>
                  </a:lnTo>
                  <a:lnTo>
                    <a:pt x="99" y="3"/>
                  </a:lnTo>
                  <a:lnTo>
                    <a:pt x="100" y="3"/>
                  </a:lnTo>
                  <a:lnTo>
                    <a:pt x="102" y="4"/>
                  </a:lnTo>
                  <a:lnTo>
                    <a:pt x="103" y="5"/>
                  </a:lnTo>
                  <a:lnTo>
                    <a:pt x="103" y="6"/>
                  </a:lnTo>
                  <a:lnTo>
                    <a:pt x="129" y="6"/>
                  </a:lnTo>
                  <a:lnTo>
                    <a:pt x="129" y="5"/>
                  </a:lnTo>
                  <a:lnTo>
                    <a:pt x="130" y="4"/>
                  </a:lnTo>
                  <a:lnTo>
                    <a:pt x="131" y="3"/>
                  </a:lnTo>
                  <a:lnTo>
                    <a:pt x="133" y="3"/>
                  </a:lnTo>
                  <a:lnTo>
                    <a:pt x="135" y="3"/>
                  </a:lnTo>
                  <a:lnTo>
                    <a:pt x="136" y="4"/>
                  </a:lnTo>
                  <a:lnTo>
                    <a:pt x="137" y="5"/>
                  </a:lnTo>
                  <a:lnTo>
                    <a:pt x="138" y="6"/>
                  </a:lnTo>
                  <a:lnTo>
                    <a:pt x="144" y="6"/>
                  </a:lnTo>
                  <a:lnTo>
                    <a:pt x="144" y="5"/>
                  </a:lnTo>
                  <a:lnTo>
                    <a:pt x="145" y="4"/>
                  </a:lnTo>
                  <a:lnTo>
                    <a:pt x="147" y="3"/>
                  </a:lnTo>
                  <a:lnTo>
                    <a:pt x="149" y="3"/>
                  </a:lnTo>
                  <a:lnTo>
                    <a:pt x="150" y="3"/>
                  </a:lnTo>
                  <a:lnTo>
                    <a:pt x="152" y="4"/>
                  </a:lnTo>
                  <a:lnTo>
                    <a:pt x="153" y="5"/>
                  </a:lnTo>
                  <a:lnTo>
                    <a:pt x="153" y="6"/>
                  </a:lnTo>
                  <a:lnTo>
                    <a:pt x="337" y="6"/>
                  </a:lnTo>
                  <a:lnTo>
                    <a:pt x="337" y="5"/>
                  </a:lnTo>
                  <a:lnTo>
                    <a:pt x="338" y="4"/>
                  </a:lnTo>
                  <a:lnTo>
                    <a:pt x="340" y="3"/>
                  </a:lnTo>
                  <a:lnTo>
                    <a:pt x="342" y="3"/>
                  </a:lnTo>
                  <a:lnTo>
                    <a:pt x="343" y="3"/>
                  </a:lnTo>
                  <a:lnTo>
                    <a:pt x="345" y="4"/>
                  </a:lnTo>
                  <a:lnTo>
                    <a:pt x="346" y="5"/>
                  </a:lnTo>
                  <a:lnTo>
                    <a:pt x="346" y="6"/>
                  </a:lnTo>
                  <a:lnTo>
                    <a:pt x="389" y="6"/>
                  </a:lnTo>
                  <a:lnTo>
                    <a:pt x="390" y="5"/>
                  </a:lnTo>
                  <a:lnTo>
                    <a:pt x="391" y="4"/>
                  </a:lnTo>
                  <a:lnTo>
                    <a:pt x="392" y="3"/>
                  </a:lnTo>
                  <a:lnTo>
                    <a:pt x="394" y="3"/>
                  </a:lnTo>
                  <a:lnTo>
                    <a:pt x="396" y="3"/>
                  </a:lnTo>
                  <a:lnTo>
                    <a:pt x="397" y="4"/>
                  </a:lnTo>
                  <a:lnTo>
                    <a:pt x="398" y="5"/>
                  </a:lnTo>
                  <a:lnTo>
                    <a:pt x="398" y="6"/>
                  </a:lnTo>
                  <a:lnTo>
                    <a:pt x="452" y="6"/>
                  </a:lnTo>
                  <a:lnTo>
                    <a:pt x="452" y="5"/>
                  </a:lnTo>
                  <a:lnTo>
                    <a:pt x="453" y="4"/>
                  </a:lnTo>
                  <a:lnTo>
                    <a:pt x="455" y="3"/>
                  </a:lnTo>
                  <a:lnTo>
                    <a:pt x="456" y="3"/>
                  </a:lnTo>
                  <a:lnTo>
                    <a:pt x="458" y="3"/>
                  </a:lnTo>
                  <a:lnTo>
                    <a:pt x="460" y="4"/>
                  </a:lnTo>
                  <a:lnTo>
                    <a:pt x="461" y="5"/>
                  </a:lnTo>
                  <a:lnTo>
                    <a:pt x="461" y="6"/>
                  </a:lnTo>
                  <a:lnTo>
                    <a:pt x="472" y="6"/>
                  </a:lnTo>
                  <a:lnTo>
                    <a:pt x="473" y="5"/>
                  </a:lnTo>
                  <a:lnTo>
                    <a:pt x="473" y="4"/>
                  </a:lnTo>
                  <a:lnTo>
                    <a:pt x="475" y="3"/>
                  </a:lnTo>
                  <a:lnTo>
                    <a:pt x="477" y="3"/>
                  </a:lnTo>
                  <a:lnTo>
                    <a:pt x="478" y="3"/>
                  </a:lnTo>
                  <a:lnTo>
                    <a:pt x="480" y="4"/>
                  </a:lnTo>
                  <a:lnTo>
                    <a:pt x="481" y="5"/>
                  </a:lnTo>
                  <a:lnTo>
                    <a:pt x="481" y="6"/>
                  </a:lnTo>
                  <a:lnTo>
                    <a:pt x="494" y="6"/>
                  </a:lnTo>
                  <a:lnTo>
                    <a:pt x="494" y="5"/>
                  </a:lnTo>
                  <a:lnTo>
                    <a:pt x="495" y="3"/>
                  </a:lnTo>
                  <a:lnTo>
                    <a:pt x="497" y="1"/>
                  </a:lnTo>
                  <a:lnTo>
                    <a:pt x="499" y="0"/>
                  </a:lnTo>
                  <a:lnTo>
                    <a:pt x="501" y="0"/>
                  </a:lnTo>
                  <a:lnTo>
                    <a:pt x="503" y="0"/>
                  </a:lnTo>
                  <a:lnTo>
                    <a:pt x="505" y="0"/>
                  </a:lnTo>
                  <a:lnTo>
                    <a:pt x="508" y="1"/>
                  </a:lnTo>
                  <a:lnTo>
                    <a:pt x="509" y="3"/>
                  </a:lnTo>
                  <a:lnTo>
                    <a:pt x="510" y="5"/>
                  </a:lnTo>
                  <a:lnTo>
                    <a:pt x="510" y="6"/>
                  </a:lnTo>
                  <a:lnTo>
                    <a:pt x="525" y="6"/>
                  </a:lnTo>
                  <a:lnTo>
                    <a:pt x="525" y="5"/>
                  </a:lnTo>
                  <a:lnTo>
                    <a:pt x="526" y="4"/>
                  </a:lnTo>
                  <a:lnTo>
                    <a:pt x="528" y="3"/>
                  </a:lnTo>
                  <a:lnTo>
                    <a:pt x="529" y="3"/>
                  </a:lnTo>
                  <a:lnTo>
                    <a:pt x="531" y="3"/>
                  </a:lnTo>
                  <a:lnTo>
                    <a:pt x="533" y="4"/>
                  </a:lnTo>
                  <a:lnTo>
                    <a:pt x="533" y="5"/>
                  </a:lnTo>
                  <a:lnTo>
                    <a:pt x="534" y="6"/>
                  </a:lnTo>
                  <a:lnTo>
                    <a:pt x="553" y="6"/>
                  </a:lnTo>
                  <a:lnTo>
                    <a:pt x="553" y="5"/>
                  </a:lnTo>
                  <a:lnTo>
                    <a:pt x="554" y="4"/>
                  </a:lnTo>
                  <a:lnTo>
                    <a:pt x="555" y="3"/>
                  </a:lnTo>
                  <a:lnTo>
                    <a:pt x="557" y="3"/>
                  </a:lnTo>
                  <a:lnTo>
                    <a:pt x="559" y="3"/>
                  </a:lnTo>
                  <a:lnTo>
                    <a:pt x="560" y="4"/>
                  </a:lnTo>
                  <a:lnTo>
                    <a:pt x="561" y="5"/>
                  </a:lnTo>
                  <a:lnTo>
                    <a:pt x="561" y="6"/>
                  </a:lnTo>
                  <a:lnTo>
                    <a:pt x="618" y="6"/>
                  </a:lnTo>
                  <a:lnTo>
                    <a:pt x="619" y="5"/>
                  </a:lnTo>
                  <a:lnTo>
                    <a:pt x="620" y="4"/>
                  </a:lnTo>
                  <a:lnTo>
                    <a:pt x="621" y="3"/>
                  </a:lnTo>
                  <a:lnTo>
                    <a:pt x="623" y="3"/>
                  </a:lnTo>
                  <a:lnTo>
                    <a:pt x="625" y="3"/>
                  </a:lnTo>
                  <a:lnTo>
                    <a:pt x="626" y="4"/>
                  </a:lnTo>
                  <a:lnTo>
                    <a:pt x="627" y="5"/>
                  </a:lnTo>
                  <a:lnTo>
                    <a:pt x="627" y="6"/>
                  </a:lnTo>
                  <a:lnTo>
                    <a:pt x="645" y="6"/>
                  </a:lnTo>
                  <a:lnTo>
                    <a:pt x="646" y="5"/>
                  </a:lnTo>
                  <a:lnTo>
                    <a:pt x="647" y="4"/>
                  </a:lnTo>
                  <a:lnTo>
                    <a:pt x="648" y="3"/>
                  </a:lnTo>
                  <a:lnTo>
                    <a:pt x="650" y="3"/>
                  </a:lnTo>
                  <a:lnTo>
                    <a:pt x="652" y="3"/>
                  </a:lnTo>
                  <a:lnTo>
                    <a:pt x="653" y="4"/>
                  </a:lnTo>
                  <a:lnTo>
                    <a:pt x="654" y="5"/>
                  </a:lnTo>
                  <a:lnTo>
                    <a:pt x="654" y="6"/>
                  </a:lnTo>
                  <a:lnTo>
                    <a:pt x="769" y="6"/>
                  </a:lnTo>
                  <a:lnTo>
                    <a:pt x="769" y="5"/>
                  </a:lnTo>
                  <a:lnTo>
                    <a:pt x="770" y="4"/>
                  </a:lnTo>
                  <a:lnTo>
                    <a:pt x="771" y="3"/>
                  </a:lnTo>
                  <a:lnTo>
                    <a:pt x="773" y="3"/>
                  </a:lnTo>
                  <a:lnTo>
                    <a:pt x="775" y="3"/>
                  </a:lnTo>
                  <a:lnTo>
                    <a:pt x="776" y="4"/>
                  </a:lnTo>
                  <a:lnTo>
                    <a:pt x="777" y="5"/>
                  </a:lnTo>
                  <a:lnTo>
                    <a:pt x="778" y="6"/>
                  </a:lnTo>
                  <a:lnTo>
                    <a:pt x="790" y="6"/>
                  </a:lnTo>
                  <a:lnTo>
                    <a:pt x="791" y="5"/>
                  </a:lnTo>
                  <a:lnTo>
                    <a:pt x="792" y="4"/>
                  </a:lnTo>
                  <a:lnTo>
                    <a:pt x="793" y="3"/>
                  </a:lnTo>
                  <a:lnTo>
                    <a:pt x="795" y="3"/>
                  </a:lnTo>
                  <a:lnTo>
                    <a:pt x="797" y="3"/>
                  </a:lnTo>
                  <a:lnTo>
                    <a:pt x="798" y="4"/>
                  </a:lnTo>
                  <a:lnTo>
                    <a:pt x="799" y="5"/>
                  </a:lnTo>
                  <a:lnTo>
                    <a:pt x="799" y="6"/>
                  </a:lnTo>
                  <a:lnTo>
                    <a:pt x="852" y="6"/>
                  </a:lnTo>
                  <a:lnTo>
                    <a:pt x="853" y="5"/>
                  </a:lnTo>
                  <a:lnTo>
                    <a:pt x="854" y="4"/>
                  </a:lnTo>
                  <a:lnTo>
                    <a:pt x="855" y="3"/>
                  </a:lnTo>
                  <a:lnTo>
                    <a:pt x="857" y="3"/>
                  </a:lnTo>
                  <a:lnTo>
                    <a:pt x="858" y="3"/>
                  </a:lnTo>
                  <a:lnTo>
                    <a:pt x="860" y="4"/>
                  </a:lnTo>
                  <a:lnTo>
                    <a:pt x="861" y="5"/>
                  </a:lnTo>
                  <a:lnTo>
                    <a:pt x="861" y="6"/>
                  </a:lnTo>
                  <a:lnTo>
                    <a:pt x="876" y="6"/>
                  </a:lnTo>
                  <a:lnTo>
                    <a:pt x="876" y="5"/>
                  </a:lnTo>
                  <a:lnTo>
                    <a:pt x="877" y="4"/>
                  </a:lnTo>
                  <a:lnTo>
                    <a:pt x="879" y="3"/>
                  </a:lnTo>
                  <a:lnTo>
                    <a:pt x="880" y="3"/>
                  </a:lnTo>
                  <a:lnTo>
                    <a:pt x="882" y="3"/>
                  </a:lnTo>
                  <a:lnTo>
                    <a:pt x="884" y="4"/>
                  </a:lnTo>
                  <a:lnTo>
                    <a:pt x="885" y="5"/>
                  </a:lnTo>
                  <a:lnTo>
                    <a:pt x="885" y="6"/>
                  </a:lnTo>
                  <a:lnTo>
                    <a:pt x="891" y="6"/>
                  </a:lnTo>
                  <a:lnTo>
                    <a:pt x="891" y="5"/>
                  </a:lnTo>
                  <a:lnTo>
                    <a:pt x="892" y="4"/>
                  </a:lnTo>
                  <a:lnTo>
                    <a:pt x="894" y="3"/>
                  </a:lnTo>
                  <a:lnTo>
                    <a:pt x="895" y="3"/>
                  </a:lnTo>
                  <a:lnTo>
                    <a:pt x="897" y="3"/>
                  </a:lnTo>
                  <a:lnTo>
                    <a:pt x="899" y="4"/>
                  </a:lnTo>
                  <a:lnTo>
                    <a:pt x="900" y="5"/>
                  </a:lnTo>
                  <a:lnTo>
                    <a:pt x="900" y="6"/>
                  </a:lnTo>
                  <a:lnTo>
                    <a:pt x="909" y="6"/>
                  </a:lnTo>
                  <a:lnTo>
                    <a:pt x="909" y="5"/>
                  </a:lnTo>
                  <a:lnTo>
                    <a:pt x="910" y="4"/>
                  </a:lnTo>
                  <a:lnTo>
                    <a:pt x="912" y="3"/>
                  </a:lnTo>
                  <a:lnTo>
                    <a:pt x="914" y="3"/>
                  </a:lnTo>
                  <a:lnTo>
                    <a:pt x="915" y="3"/>
                  </a:lnTo>
                  <a:lnTo>
                    <a:pt x="917" y="4"/>
                  </a:lnTo>
                  <a:lnTo>
                    <a:pt x="918" y="5"/>
                  </a:lnTo>
                  <a:lnTo>
                    <a:pt x="918" y="6"/>
                  </a:lnTo>
                  <a:lnTo>
                    <a:pt x="936" y="6"/>
                  </a:lnTo>
                  <a:lnTo>
                    <a:pt x="937" y="5"/>
                  </a:lnTo>
                  <a:lnTo>
                    <a:pt x="938" y="4"/>
                  </a:lnTo>
                  <a:lnTo>
                    <a:pt x="939" y="3"/>
                  </a:lnTo>
                  <a:lnTo>
                    <a:pt x="941" y="3"/>
                  </a:lnTo>
                  <a:lnTo>
                    <a:pt x="943" y="3"/>
                  </a:lnTo>
                  <a:lnTo>
                    <a:pt x="944" y="4"/>
                  </a:lnTo>
                  <a:lnTo>
                    <a:pt x="945" y="5"/>
                  </a:lnTo>
                  <a:lnTo>
                    <a:pt x="945" y="6"/>
                  </a:lnTo>
                  <a:lnTo>
                    <a:pt x="957" y="6"/>
                  </a:lnTo>
                  <a:lnTo>
                    <a:pt x="957" y="5"/>
                  </a:lnTo>
                  <a:lnTo>
                    <a:pt x="958" y="4"/>
                  </a:lnTo>
                  <a:lnTo>
                    <a:pt x="959" y="3"/>
                  </a:lnTo>
                  <a:lnTo>
                    <a:pt x="961" y="3"/>
                  </a:lnTo>
                  <a:lnTo>
                    <a:pt x="963" y="3"/>
                  </a:lnTo>
                  <a:lnTo>
                    <a:pt x="964" y="4"/>
                  </a:lnTo>
                  <a:lnTo>
                    <a:pt x="965" y="5"/>
                  </a:lnTo>
                  <a:lnTo>
                    <a:pt x="966" y="6"/>
                  </a:lnTo>
                  <a:lnTo>
                    <a:pt x="1037" y="6"/>
                  </a:lnTo>
                  <a:lnTo>
                    <a:pt x="1037" y="5"/>
                  </a:lnTo>
                  <a:lnTo>
                    <a:pt x="1038" y="4"/>
                  </a:lnTo>
                  <a:lnTo>
                    <a:pt x="1039" y="3"/>
                  </a:lnTo>
                  <a:lnTo>
                    <a:pt x="1041" y="3"/>
                  </a:lnTo>
                  <a:lnTo>
                    <a:pt x="1043" y="3"/>
                  </a:lnTo>
                  <a:lnTo>
                    <a:pt x="1044" y="4"/>
                  </a:lnTo>
                  <a:lnTo>
                    <a:pt x="1045" y="5"/>
                  </a:lnTo>
                  <a:lnTo>
                    <a:pt x="1046" y="6"/>
                  </a:lnTo>
                  <a:lnTo>
                    <a:pt x="1064" y="6"/>
                  </a:lnTo>
                  <a:lnTo>
                    <a:pt x="1065" y="5"/>
                  </a:lnTo>
                  <a:lnTo>
                    <a:pt x="1066" y="4"/>
                  </a:lnTo>
                  <a:lnTo>
                    <a:pt x="1067" y="3"/>
                  </a:lnTo>
                  <a:lnTo>
                    <a:pt x="1069" y="3"/>
                  </a:lnTo>
                  <a:lnTo>
                    <a:pt x="1071" y="3"/>
                  </a:lnTo>
                  <a:lnTo>
                    <a:pt x="1072" y="4"/>
                  </a:lnTo>
                  <a:lnTo>
                    <a:pt x="1073" y="5"/>
                  </a:lnTo>
                  <a:lnTo>
                    <a:pt x="1073" y="6"/>
                  </a:lnTo>
                  <a:lnTo>
                    <a:pt x="1092" y="6"/>
                  </a:lnTo>
                  <a:lnTo>
                    <a:pt x="1092" y="5"/>
                  </a:lnTo>
                  <a:lnTo>
                    <a:pt x="1093" y="4"/>
                  </a:lnTo>
                  <a:lnTo>
                    <a:pt x="1095" y="3"/>
                  </a:lnTo>
                  <a:lnTo>
                    <a:pt x="1096" y="3"/>
                  </a:lnTo>
                  <a:lnTo>
                    <a:pt x="1098" y="3"/>
                  </a:lnTo>
                  <a:lnTo>
                    <a:pt x="1099" y="4"/>
                  </a:lnTo>
                  <a:lnTo>
                    <a:pt x="1100" y="5"/>
                  </a:lnTo>
                  <a:lnTo>
                    <a:pt x="1101" y="6"/>
                  </a:lnTo>
                  <a:lnTo>
                    <a:pt x="1110" y="6"/>
                  </a:lnTo>
                  <a:lnTo>
                    <a:pt x="1110" y="5"/>
                  </a:lnTo>
                  <a:lnTo>
                    <a:pt x="1111" y="3"/>
                  </a:lnTo>
                  <a:lnTo>
                    <a:pt x="1113" y="2"/>
                  </a:lnTo>
                  <a:lnTo>
                    <a:pt x="1114" y="1"/>
                  </a:lnTo>
                  <a:lnTo>
                    <a:pt x="1116" y="1"/>
                  </a:lnTo>
                  <a:lnTo>
                    <a:pt x="1118" y="1"/>
                  </a:lnTo>
                  <a:lnTo>
                    <a:pt x="1120" y="2"/>
                  </a:lnTo>
                  <a:lnTo>
                    <a:pt x="1122" y="3"/>
                  </a:lnTo>
                  <a:lnTo>
                    <a:pt x="1123" y="5"/>
                  </a:lnTo>
                  <a:lnTo>
                    <a:pt x="1123" y="6"/>
                  </a:lnTo>
                  <a:lnTo>
                    <a:pt x="1129" y="6"/>
                  </a:lnTo>
                  <a:lnTo>
                    <a:pt x="1129" y="5"/>
                  </a:lnTo>
                  <a:lnTo>
                    <a:pt x="1130" y="4"/>
                  </a:lnTo>
                  <a:lnTo>
                    <a:pt x="1131" y="3"/>
                  </a:lnTo>
                  <a:lnTo>
                    <a:pt x="1133" y="3"/>
                  </a:lnTo>
                  <a:lnTo>
                    <a:pt x="1135" y="3"/>
                  </a:lnTo>
                  <a:lnTo>
                    <a:pt x="1136" y="4"/>
                  </a:lnTo>
                  <a:lnTo>
                    <a:pt x="1137" y="5"/>
                  </a:lnTo>
                  <a:lnTo>
                    <a:pt x="1137" y="6"/>
                  </a:lnTo>
                  <a:lnTo>
                    <a:pt x="1142" y="6"/>
                  </a:lnTo>
                  <a:lnTo>
                    <a:pt x="1142" y="5"/>
                  </a:lnTo>
                  <a:lnTo>
                    <a:pt x="1143" y="4"/>
                  </a:lnTo>
                  <a:lnTo>
                    <a:pt x="1145" y="3"/>
                  </a:lnTo>
                  <a:lnTo>
                    <a:pt x="1147" y="3"/>
                  </a:lnTo>
                  <a:lnTo>
                    <a:pt x="1148" y="3"/>
                  </a:lnTo>
                  <a:lnTo>
                    <a:pt x="1150" y="4"/>
                  </a:lnTo>
                  <a:lnTo>
                    <a:pt x="1151" y="5"/>
                  </a:lnTo>
                  <a:lnTo>
                    <a:pt x="1151" y="6"/>
                  </a:lnTo>
                  <a:lnTo>
                    <a:pt x="1166" y="6"/>
                  </a:lnTo>
                  <a:lnTo>
                    <a:pt x="1166" y="5"/>
                  </a:lnTo>
                  <a:lnTo>
                    <a:pt x="1167" y="3"/>
                  </a:lnTo>
                  <a:lnTo>
                    <a:pt x="1168" y="2"/>
                  </a:lnTo>
                  <a:lnTo>
                    <a:pt x="1170" y="1"/>
                  </a:lnTo>
                  <a:lnTo>
                    <a:pt x="1172" y="0"/>
                  </a:lnTo>
                  <a:lnTo>
                    <a:pt x="1174" y="0"/>
                  </a:lnTo>
                  <a:lnTo>
                    <a:pt x="1177" y="1"/>
                  </a:lnTo>
                  <a:lnTo>
                    <a:pt x="1179" y="2"/>
                  </a:lnTo>
                  <a:lnTo>
                    <a:pt x="1180" y="3"/>
                  </a:lnTo>
                  <a:lnTo>
                    <a:pt x="1181" y="5"/>
                  </a:lnTo>
                  <a:lnTo>
                    <a:pt x="1181" y="6"/>
                  </a:lnTo>
                  <a:lnTo>
                    <a:pt x="1186" y="6"/>
                  </a:lnTo>
                  <a:lnTo>
                    <a:pt x="1186" y="5"/>
                  </a:lnTo>
                  <a:lnTo>
                    <a:pt x="1187" y="3"/>
                  </a:lnTo>
                  <a:lnTo>
                    <a:pt x="1189" y="2"/>
                  </a:lnTo>
                  <a:lnTo>
                    <a:pt x="1191" y="1"/>
                  </a:lnTo>
                  <a:lnTo>
                    <a:pt x="1193" y="0"/>
                  </a:lnTo>
                  <a:lnTo>
                    <a:pt x="1195" y="0"/>
                  </a:lnTo>
                  <a:lnTo>
                    <a:pt x="1197" y="1"/>
                  </a:lnTo>
                  <a:lnTo>
                    <a:pt x="1199" y="2"/>
                  </a:lnTo>
                  <a:lnTo>
                    <a:pt x="1200" y="3"/>
                  </a:lnTo>
                  <a:lnTo>
                    <a:pt x="1201" y="5"/>
                  </a:lnTo>
                  <a:lnTo>
                    <a:pt x="1202" y="6"/>
                  </a:lnTo>
                  <a:lnTo>
                    <a:pt x="1243" y="6"/>
                  </a:lnTo>
                  <a:lnTo>
                    <a:pt x="1243" y="5"/>
                  </a:lnTo>
                  <a:lnTo>
                    <a:pt x="1244" y="3"/>
                  </a:lnTo>
                  <a:lnTo>
                    <a:pt x="1245" y="2"/>
                  </a:lnTo>
                  <a:lnTo>
                    <a:pt x="1247" y="1"/>
                  </a:lnTo>
                  <a:lnTo>
                    <a:pt x="1250" y="0"/>
                  </a:lnTo>
                  <a:lnTo>
                    <a:pt x="1252" y="0"/>
                  </a:lnTo>
                  <a:lnTo>
                    <a:pt x="1254" y="1"/>
                  </a:lnTo>
                  <a:lnTo>
                    <a:pt x="1256" y="2"/>
                  </a:lnTo>
                  <a:lnTo>
                    <a:pt x="1257" y="3"/>
                  </a:lnTo>
                  <a:lnTo>
                    <a:pt x="1258" y="5"/>
                  </a:lnTo>
                  <a:lnTo>
                    <a:pt x="1258" y="6"/>
                  </a:lnTo>
                  <a:lnTo>
                    <a:pt x="1263" y="6"/>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37" name="Freeform 1147"/>
            <p:cNvSpPr>
              <a:spLocks/>
            </p:cNvSpPr>
            <p:nvPr/>
          </p:nvSpPr>
          <p:spPr bwMode="auto">
            <a:xfrm>
              <a:off x="2907" y="1364"/>
              <a:ext cx="13" cy="9"/>
            </a:xfrm>
            <a:custGeom>
              <a:avLst/>
              <a:gdLst>
                <a:gd name="T0" fmla="*/ 1 w 13"/>
                <a:gd name="T1" fmla="*/ 0 h 9"/>
                <a:gd name="T2" fmla="*/ 13 w 13"/>
                <a:gd name="T3" fmla="*/ 4 h 9"/>
                <a:gd name="T4" fmla="*/ 1 w 13"/>
                <a:gd name="T5" fmla="*/ 9 h 9"/>
                <a:gd name="T6" fmla="*/ 0 w 13"/>
                <a:gd name="T7" fmla="*/ 7 h 9"/>
                <a:gd name="T8" fmla="*/ 0 w 13"/>
                <a:gd name="T9" fmla="*/ 4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4"/>
                  </a:lnTo>
                  <a:lnTo>
                    <a:pt x="1" y="9"/>
                  </a:lnTo>
                  <a:lnTo>
                    <a:pt x="0" y="7"/>
                  </a:lnTo>
                  <a:lnTo>
                    <a:pt x="0" y="4"/>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38" name="Rectangle 1148"/>
            <p:cNvSpPr>
              <a:spLocks noChangeArrowheads="1"/>
            </p:cNvSpPr>
            <p:nvPr/>
          </p:nvSpPr>
          <p:spPr bwMode="auto">
            <a:xfrm>
              <a:off x="851" y="1111"/>
              <a:ext cx="216" cy="63"/>
            </a:xfrm>
            <a:prstGeom prst="rect">
              <a:avLst/>
            </a:prstGeom>
            <a:blipFill dpi="0" rotWithShape="0">
              <a:blip r:embed="rId9"/>
              <a:srcRect/>
              <a:tile tx="0" ty="0" sx="100000" sy="100000" flip="none" algn="tl"/>
            </a:blipFill>
            <a:ln w="0">
              <a:solidFill>
                <a:srgbClr val="000000"/>
              </a:solidFill>
              <a:miter lim="800000"/>
              <a:headEnd/>
              <a:tailEnd/>
            </a:ln>
          </p:spPr>
          <p:txBody>
            <a:bodyPr/>
            <a:lstStyle/>
            <a:p>
              <a:endParaRPr lang="en-US"/>
            </a:p>
          </p:txBody>
        </p:sp>
        <p:sp>
          <p:nvSpPr>
            <p:cNvPr id="25339" name="Rectangle 1149"/>
            <p:cNvSpPr>
              <a:spLocks noChangeArrowheads="1"/>
            </p:cNvSpPr>
            <p:nvPr/>
          </p:nvSpPr>
          <p:spPr bwMode="auto">
            <a:xfrm>
              <a:off x="839" y="1134"/>
              <a:ext cx="188"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Calendar</a:t>
              </a:r>
              <a:endParaRPr lang="en-US">
                <a:solidFill>
                  <a:srgbClr val="FF0000"/>
                </a:solidFill>
              </a:endParaRPr>
            </a:p>
          </p:txBody>
        </p:sp>
        <p:sp>
          <p:nvSpPr>
            <p:cNvPr id="25340" name="Rectangle 1150"/>
            <p:cNvSpPr>
              <a:spLocks noChangeArrowheads="1"/>
            </p:cNvSpPr>
            <p:nvPr/>
          </p:nvSpPr>
          <p:spPr bwMode="auto">
            <a:xfrm>
              <a:off x="486" y="1216"/>
              <a:ext cx="216" cy="38"/>
            </a:xfrm>
            <a:prstGeom prst="rect">
              <a:avLst/>
            </a:prstGeom>
            <a:blipFill dpi="0" rotWithShape="0">
              <a:blip r:embed="rId9"/>
              <a:srcRect/>
              <a:tile tx="0" ty="0" sx="100000" sy="100000" flip="none" algn="tl"/>
            </a:blipFill>
            <a:ln w="0">
              <a:solidFill>
                <a:srgbClr val="000000"/>
              </a:solidFill>
              <a:miter lim="800000"/>
              <a:headEnd/>
              <a:tailEnd/>
            </a:ln>
          </p:spPr>
          <p:txBody>
            <a:bodyPr/>
            <a:lstStyle/>
            <a:p>
              <a:endParaRPr lang="en-US"/>
            </a:p>
          </p:txBody>
        </p:sp>
        <p:sp>
          <p:nvSpPr>
            <p:cNvPr id="25341" name="Rectangle 1151"/>
            <p:cNvSpPr>
              <a:spLocks noChangeArrowheads="1"/>
            </p:cNvSpPr>
            <p:nvPr/>
          </p:nvSpPr>
          <p:spPr bwMode="auto">
            <a:xfrm>
              <a:off x="440" y="1220"/>
              <a:ext cx="309"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Stores &amp; Mrkts</a:t>
              </a:r>
              <a:endParaRPr lang="en-US">
                <a:solidFill>
                  <a:srgbClr val="FF0000"/>
                </a:solidFill>
              </a:endParaRPr>
            </a:p>
          </p:txBody>
        </p:sp>
        <p:sp>
          <p:nvSpPr>
            <p:cNvPr id="25342" name="Rectangle 1152"/>
            <p:cNvSpPr>
              <a:spLocks noChangeArrowheads="1"/>
            </p:cNvSpPr>
            <p:nvPr/>
          </p:nvSpPr>
          <p:spPr bwMode="auto">
            <a:xfrm>
              <a:off x="481" y="1159"/>
              <a:ext cx="216" cy="45"/>
            </a:xfrm>
            <a:prstGeom prst="rect">
              <a:avLst/>
            </a:prstGeom>
            <a:blipFill dpi="0" rotWithShape="0">
              <a:blip r:embed="rId9"/>
              <a:srcRect/>
              <a:tile tx="0" ty="0" sx="100000" sy="100000" flip="none" algn="tl"/>
            </a:blipFill>
            <a:ln w="0">
              <a:solidFill>
                <a:srgbClr val="000000"/>
              </a:solidFill>
              <a:miter lim="800000"/>
              <a:headEnd/>
              <a:tailEnd/>
            </a:ln>
          </p:spPr>
          <p:txBody>
            <a:bodyPr/>
            <a:lstStyle/>
            <a:p>
              <a:endParaRPr lang="en-US"/>
            </a:p>
          </p:txBody>
        </p:sp>
        <p:sp>
          <p:nvSpPr>
            <p:cNvPr id="25343" name="Rectangle 1153"/>
            <p:cNvSpPr>
              <a:spLocks noChangeArrowheads="1"/>
            </p:cNvSpPr>
            <p:nvPr/>
          </p:nvSpPr>
          <p:spPr bwMode="auto">
            <a:xfrm>
              <a:off x="479" y="1167"/>
              <a:ext cx="213"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Due Dates</a:t>
              </a:r>
              <a:endParaRPr lang="en-US">
                <a:solidFill>
                  <a:srgbClr val="FF0000"/>
                </a:solidFill>
              </a:endParaRPr>
            </a:p>
          </p:txBody>
        </p:sp>
        <p:sp>
          <p:nvSpPr>
            <p:cNvPr id="25344" name="Rectangle 1154"/>
            <p:cNvSpPr>
              <a:spLocks noChangeArrowheads="1"/>
            </p:cNvSpPr>
            <p:nvPr/>
          </p:nvSpPr>
          <p:spPr bwMode="auto">
            <a:xfrm>
              <a:off x="484" y="1261"/>
              <a:ext cx="216" cy="45"/>
            </a:xfrm>
            <a:prstGeom prst="rect">
              <a:avLst/>
            </a:prstGeom>
            <a:blipFill dpi="0" rotWithShape="0">
              <a:blip r:embed="rId9"/>
              <a:srcRect/>
              <a:tile tx="0" ty="0" sx="100000" sy="100000" flip="none" algn="tl"/>
            </a:blipFill>
            <a:ln w="0">
              <a:solidFill>
                <a:srgbClr val="000000"/>
              </a:solidFill>
              <a:miter lim="800000"/>
              <a:headEnd/>
              <a:tailEnd/>
            </a:ln>
          </p:spPr>
          <p:txBody>
            <a:bodyPr/>
            <a:lstStyle/>
            <a:p>
              <a:endParaRPr lang="en-US"/>
            </a:p>
          </p:txBody>
        </p:sp>
        <p:sp>
          <p:nvSpPr>
            <p:cNvPr id="25345" name="Rectangle 1155"/>
            <p:cNvSpPr>
              <a:spLocks noChangeArrowheads="1"/>
            </p:cNvSpPr>
            <p:nvPr/>
          </p:nvSpPr>
          <p:spPr bwMode="auto">
            <a:xfrm>
              <a:off x="479" y="1271"/>
              <a:ext cx="23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Smart Plus</a:t>
              </a:r>
              <a:endParaRPr lang="en-US">
                <a:solidFill>
                  <a:srgbClr val="FF0000"/>
                </a:solidFill>
              </a:endParaRPr>
            </a:p>
          </p:txBody>
        </p:sp>
        <p:sp>
          <p:nvSpPr>
            <p:cNvPr id="25346" name="Rectangle 1156"/>
            <p:cNvSpPr>
              <a:spLocks noChangeArrowheads="1"/>
            </p:cNvSpPr>
            <p:nvPr/>
          </p:nvSpPr>
          <p:spPr bwMode="auto">
            <a:xfrm>
              <a:off x="1161" y="1087"/>
              <a:ext cx="216" cy="63"/>
            </a:xfrm>
            <a:prstGeom prst="rect">
              <a:avLst/>
            </a:prstGeom>
            <a:blipFill dpi="0" rotWithShape="0">
              <a:blip r:embed="rId9"/>
              <a:srcRect/>
              <a:tile tx="0" ty="0" sx="100000" sy="100000" flip="none" algn="tl"/>
            </a:blipFill>
            <a:ln w="0">
              <a:solidFill>
                <a:srgbClr val="000000"/>
              </a:solidFill>
              <a:miter lim="800000"/>
              <a:headEnd/>
              <a:tailEnd/>
            </a:ln>
          </p:spPr>
          <p:txBody>
            <a:bodyPr/>
            <a:lstStyle/>
            <a:p>
              <a:endParaRPr lang="en-US"/>
            </a:p>
          </p:txBody>
        </p:sp>
        <p:sp>
          <p:nvSpPr>
            <p:cNvPr id="25347" name="Rectangle 1157"/>
            <p:cNvSpPr>
              <a:spLocks noChangeArrowheads="1"/>
            </p:cNvSpPr>
            <p:nvPr/>
          </p:nvSpPr>
          <p:spPr bwMode="auto">
            <a:xfrm>
              <a:off x="1163" y="1095"/>
              <a:ext cx="211"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Insertions</a:t>
              </a:r>
              <a:endParaRPr lang="en-US">
                <a:solidFill>
                  <a:srgbClr val="FF0000"/>
                </a:solidFill>
              </a:endParaRPr>
            </a:p>
          </p:txBody>
        </p:sp>
        <p:sp>
          <p:nvSpPr>
            <p:cNvPr id="25348" name="Rectangle 1158"/>
            <p:cNvSpPr>
              <a:spLocks noChangeArrowheads="1"/>
            </p:cNvSpPr>
            <p:nvPr/>
          </p:nvSpPr>
          <p:spPr bwMode="auto">
            <a:xfrm>
              <a:off x="1198" y="1117"/>
              <a:ext cx="143"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Orders</a:t>
              </a:r>
              <a:endParaRPr lang="en-US">
                <a:solidFill>
                  <a:srgbClr val="FF0000"/>
                </a:solidFill>
              </a:endParaRPr>
            </a:p>
          </p:txBody>
        </p:sp>
        <p:sp>
          <p:nvSpPr>
            <p:cNvPr id="25349" name="Rectangle 1159"/>
            <p:cNvSpPr>
              <a:spLocks noChangeArrowheads="1"/>
            </p:cNvSpPr>
            <p:nvPr/>
          </p:nvSpPr>
          <p:spPr bwMode="auto">
            <a:xfrm>
              <a:off x="1071" y="960"/>
              <a:ext cx="216" cy="63"/>
            </a:xfrm>
            <a:prstGeom prst="rect">
              <a:avLst/>
            </a:prstGeom>
            <a:blipFill dpi="0" rotWithShape="0">
              <a:blip r:embed="rId9"/>
              <a:srcRect/>
              <a:tile tx="0" ty="0" sx="100000" sy="100000" flip="none" algn="tl"/>
            </a:blipFill>
            <a:ln w="0">
              <a:solidFill>
                <a:srgbClr val="000000"/>
              </a:solidFill>
              <a:miter lim="800000"/>
              <a:headEnd/>
              <a:tailEnd/>
            </a:ln>
          </p:spPr>
          <p:txBody>
            <a:bodyPr/>
            <a:lstStyle/>
            <a:p>
              <a:endParaRPr lang="en-US"/>
            </a:p>
          </p:txBody>
        </p:sp>
        <p:sp>
          <p:nvSpPr>
            <p:cNvPr id="25350" name="Rectangle 1160"/>
            <p:cNvSpPr>
              <a:spLocks noChangeArrowheads="1"/>
            </p:cNvSpPr>
            <p:nvPr/>
          </p:nvSpPr>
          <p:spPr bwMode="auto">
            <a:xfrm>
              <a:off x="1102" y="965"/>
              <a:ext cx="153"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Budget</a:t>
              </a:r>
              <a:endParaRPr lang="en-US">
                <a:solidFill>
                  <a:srgbClr val="FF0000"/>
                </a:solidFill>
              </a:endParaRPr>
            </a:p>
          </p:txBody>
        </p:sp>
        <p:sp>
          <p:nvSpPr>
            <p:cNvPr id="25351" name="Rectangle 1161"/>
            <p:cNvSpPr>
              <a:spLocks noChangeArrowheads="1"/>
            </p:cNvSpPr>
            <p:nvPr/>
          </p:nvSpPr>
          <p:spPr bwMode="auto">
            <a:xfrm>
              <a:off x="1034" y="992"/>
              <a:ext cx="289"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Analysis Tool</a:t>
              </a:r>
              <a:endParaRPr lang="en-US">
                <a:solidFill>
                  <a:srgbClr val="FF0000"/>
                </a:solidFill>
              </a:endParaRPr>
            </a:p>
          </p:txBody>
        </p:sp>
        <p:sp>
          <p:nvSpPr>
            <p:cNvPr id="25352" name="Rectangle 1162"/>
            <p:cNvSpPr>
              <a:spLocks noChangeArrowheads="1"/>
            </p:cNvSpPr>
            <p:nvPr/>
          </p:nvSpPr>
          <p:spPr bwMode="auto">
            <a:xfrm>
              <a:off x="1445" y="1163"/>
              <a:ext cx="196" cy="46"/>
            </a:xfrm>
            <a:prstGeom prst="rect">
              <a:avLst/>
            </a:prstGeom>
            <a:blipFill dpi="0" rotWithShape="0">
              <a:blip r:embed="rId9"/>
              <a:srcRect/>
              <a:tile tx="0" ty="0" sx="100000" sy="100000" flip="none" algn="tl"/>
            </a:blipFill>
            <a:ln w="0">
              <a:solidFill>
                <a:srgbClr val="000000"/>
              </a:solidFill>
              <a:miter lim="800000"/>
              <a:headEnd/>
              <a:tailEnd/>
            </a:ln>
          </p:spPr>
          <p:txBody>
            <a:bodyPr/>
            <a:lstStyle/>
            <a:p>
              <a:endParaRPr lang="en-US"/>
            </a:p>
          </p:txBody>
        </p:sp>
        <p:sp>
          <p:nvSpPr>
            <p:cNvPr id="25353" name="Rectangle 1163"/>
            <p:cNvSpPr>
              <a:spLocks noChangeArrowheads="1"/>
            </p:cNvSpPr>
            <p:nvPr/>
          </p:nvSpPr>
          <p:spPr bwMode="auto">
            <a:xfrm>
              <a:off x="1403" y="1175"/>
              <a:ext cx="280"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Print Costing</a:t>
              </a:r>
              <a:endParaRPr lang="en-US">
                <a:solidFill>
                  <a:srgbClr val="FF0000"/>
                </a:solidFill>
              </a:endParaRPr>
            </a:p>
          </p:txBody>
        </p:sp>
        <p:sp>
          <p:nvSpPr>
            <p:cNvPr id="25354" name="Rectangle 1164"/>
            <p:cNvSpPr>
              <a:spLocks noChangeArrowheads="1"/>
            </p:cNvSpPr>
            <p:nvPr/>
          </p:nvSpPr>
          <p:spPr bwMode="auto">
            <a:xfrm>
              <a:off x="1202" y="1188"/>
              <a:ext cx="186" cy="45"/>
            </a:xfrm>
            <a:prstGeom prst="rect">
              <a:avLst/>
            </a:prstGeom>
            <a:blipFill dpi="0" rotWithShape="0">
              <a:blip r:embed="rId9"/>
              <a:srcRect/>
              <a:tile tx="0" ty="0" sx="100000" sy="100000" flip="none" algn="tl"/>
            </a:blipFill>
            <a:ln w="0">
              <a:solidFill>
                <a:srgbClr val="000000"/>
              </a:solidFill>
              <a:miter lim="800000"/>
              <a:headEnd/>
              <a:tailEnd/>
            </a:ln>
          </p:spPr>
          <p:txBody>
            <a:bodyPr/>
            <a:lstStyle/>
            <a:p>
              <a:endParaRPr lang="en-US"/>
            </a:p>
          </p:txBody>
        </p:sp>
        <p:sp>
          <p:nvSpPr>
            <p:cNvPr id="25355" name="Rectangle 1165"/>
            <p:cNvSpPr>
              <a:spLocks noChangeArrowheads="1"/>
            </p:cNvSpPr>
            <p:nvPr/>
          </p:nvSpPr>
          <p:spPr bwMode="auto">
            <a:xfrm>
              <a:off x="1174" y="1199"/>
              <a:ext cx="251"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Invoice App</a:t>
              </a:r>
              <a:endParaRPr lang="en-US">
                <a:solidFill>
                  <a:srgbClr val="FF0000"/>
                </a:solidFill>
              </a:endParaRPr>
            </a:p>
          </p:txBody>
        </p:sp>
        <p:sp>
          <p:nvSpPr>
            <p:cNvPr id="25356" name="Rectangle 1166"/>
            <p:cNvSpPr>
              <a:spLocks noChangeArrowheads="1"/>
            </p:cNvSpPr>
            <p:nvPr/>
          </p:nvSpPr>
          <p:spPr bwMode="auto">
            <a:xfrm>
              <a:off x="479" y="1101"/>
              <a:ext cx="216" cy="47"/>
            </a:xfrm>
            <a:prstGeom prst="rect">
              <a:avLst/>
            </a:prstGeom>
            <a:blipFill dpi="0" rotWithShape="0">
              <a:blip r:embed="rId9"/>
              <a:srcRect/>
              <a:tile tx="0" ty="0" sx="100000" sy="100000" flip="none" algn="tl"/>
            </a:blipFill>
            <a:ln w="0">
              <a:solidFill>
                <a:srgbClr val="000000"/>
              </a:solidFill>
              <a:miter lim="800000"/>
              <a:headEnd/>
              <a:tailEnd/>
            </a:ln>
          </p:spPr>
          <p:txBody>
            <a:bodyPr/>
            <a:lstStyle/>
            <a:p>
              <a:endParaRPr lang="en-US"/>
            </a:p>
          </p:txBody>
        </p:sp>
        <p:sp>
          <p:nvSpPr>
            <p:cNvPr id="25357" name="Rectangle 1167"/>
            <p:cNvSpPr>
              <a:spLocks noChangeArrowheads="1"/>
            </p:cNvSpPr>
            <p:nvPr/>
          </p:nvSpPr>
          <p:spPr bwMode="auto">
            <a:xfrm>
              <a:off x="477" y="1112"/>
              <a:ext cx="166"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Reports</a:t>
              </a:r>
              <a:endParaRPr lang="en-US">
                <a:solidFill>
                  <a:srgbClr val="FF0000"/>
                </a:solidFill>
              </a:endParaRPr>
            </a:p>
          </p:txBody>
        </p:sp>
        <p:sp>
          <p:nvSpPr>
            <p:cNvPr id="25358" name="Freeform 1168"/>
            <p:cNvSpPr>
              <a:spLocks/>
            </p:cNvSpPr>
            <p:nvPr/>
          </p:nvSpPr>
          <p:spPr bwMode="auto">
            <a:xfrm>
              <a:off x="707" y="1124"/>
              <a:ext cx="142" cy="2"/>
            </a:xfrm>
            <a:custGeom>
              <a:avLst/>
              <a:gdLst>
                <a:gd name="T0" fmla="*/ 0 w 142"/>
                <a:gd name="T1" fmla="*/ 0 h 2"/>
                <a:gd name="T2" fmla="*/ 8 w 142"/>
                <a:gd name="T3" fmla="*/ 0 h 2"/>
                <a:gd name="T4" fmla="*/ 8 w 142"/>
                <a:gd name="T5" fmla="*/ 2 h 2"/>
                <a:gd name="T6" fmla="*/ 142 w 142"/>
                <a:gd name="T7" fmla="*/ 2 h 2"/>
                <a:gd name="T8" fmla="*/ 0 60000 65536"/>
                <a:gd name="T9" fmla="*/ 0 60000 65536"/>
                <a:gd name="T10" fmla="*/ 0 60000 65536"/>
                <a:gd name="T11" fmla="*/ 0 60000 65536"/>
                <a:gd name="T12" fmla="*/ 0 w 142"/>
                <a:gd name="T13" fmla="*/ 0 h 2"/>
                <a:gd name="T14" fmla="*/ 142 w 142"/>
                <a:gd name="T15" fmla="*/ 2 h 2"/>
              </a:gdLst>
              <a:ahLst/>
              <a:cxnLst>
                <a:cxn ang="T8">
                  <a:pos x="T0" y="T1"/>
                </a:cxn>
                <a:cxn ang="T9">
                  <a:pos x="T2" y="T3"/>
                </a:cxn>
                <a:cxn ang="T10">
                  <a:pos x="T4" y="T5"/>
                </a:cxn>
                <a:cxn ang="T11">
                  <a:pos x="T6" y="T7"/>
                </a:cxn>
              </a:cxnLst>
              <a:rect l="T12" t="T13" r="T14" b="T15"/>
              <a:pathLst>
                <a:path w="142" h="2">
                  <a:moveTo>
                    <a:pt x="0" y="0"/>
                  </a:moveTo>
                  <a:lnTo>
                    <a:pt x="8" y="0"/>
                  </a:lnTo>
                  <a:lnTo>
                    <a:pt x="8" y="2"/>
                  </a:lnTo>
                  <a:lnTo>
                    <a:pt x="142" y="2"/>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59" name="Freeform 1169"/>
            <p:cNvSpPr>
              <a:spLocks/>
            </p:cNvSpPr>
            <p:nvPr/>
          </p:nvSpPr>
          <p:spPr bwMode="auto">
            <a:xfrm>
              <a:off x="695" y="1120"/>
              <a:ext cx="14" cy="9"/>
            </a:xfrm>
            <a:custGeom>
              <a:avLst/>
              <a:gdLst>
                <a:gd name="T0" fmla="*/ 12 w 14"/>
                <a:gd name="T1" fmla="*/ 9 h 9"/>
                <a:gd name="T2" fmla="*/ 0 w 14"/>
                <a:gd name="T3" fmla="*/ 4 h 9"/>
                <a:gd name="T4" fmla="*/ 12 w 14"/>
                <a:gd name="T5" fmla="*/ 0 h 9"/>
                <a:gd name="T6" fmla="*/ 13 w 14"/>
                <a:gd name="T7" fmla="*/ 2 h 9"/>
                <a:gd name="T8" fmla="*/ 14 w 14"/>
                <a:gd name="T9" fmla="*/ 4 h 9"/>
                <a:gd name="T10" fmla="*/ 13 w 14"/>
                <a:gd name="T11" fmla="*/ 7 h 9"/>
                <a:gd name="T12" fmla="*/ 12 w 14"/>
                <a:gd name="T13" fmla="*/ 9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12" y="9"/>
                  </a:moveTo>
                  <a:lnTo>
                    <a:pt x="0" y="4"/>
                  </a:lnTo>
                  <a:lnTo>
                    <a:pt x="12" y="0"/>
                  </a:lnTo>
                  <a:lnTo>
                    <a:pt x="13" y="2"/>
                  </a:lnTo>
                  <a:lnTo>
                    <a:pt x="14" y="4"/>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60" name="Freeform 1170"/>
            <p:cNvSpPr>
              <a:spLocks/>
            </p:cNvSpPr>
            <p:nvPr/>
          </p:nvSpPr>
          <p:spPr bwMode="auto">
            <a:xfrm>
              <a:off x="709" y="1143"/>
              <a:ext cx="142" cy="38"/>
            </a:xfrm>
            <a:custGeom>
              <a:avLst/>
              <a:gdLst>
                <a:gd name="T0" fmla="*/ 0 w 142"/>
                <a:gd name="T1" fmla="*/ 38 h 38"/>
                <a:gd name="T2" fmla="*/ 9 w 142"/>
                <a:gd name="T3" fmla="*/ 38 h 38"/>
                <a:gd name="T4" fmla="*/ 9 w 142"/>
                <a:gd name="T5" fmla="*/ 0 h 38"/>
                <a:gd name="T6" fmla="*/ 142 w 142"/>
                <a:gd name="T7" fmla="*/ 0 h 38"/>
                <a:gd name="T8" fmla="*/ 0 60000 65536"/>
                <a:gd name="T9" fmla="*/ 0 60000 65536"/>
                <a:gd name="T10" fmla="*/ 0 60000 65536"/>
                <a:gd name="T11" fmla="*/ 0 60000 65536"/>
                <a:gd name="T12" fmla="*/ 0 w 142"/>
                <a:gd name="T13" fmla="*/ 0 h 38"/>
                <a:gd name="T14" fmla="*/ 142 w 142"/>
                <a:gd name="T15" fmla="*/ 38 h 38"/>
              </a:gdLst>
              <a:ahLst/>
              <a:cxnLst>
                <a:cxn ang="T8">
                  <a:pos x="T0" y="T1"/>
                </a:cxn>
                <a:cxn ang="T9">
                  <a:pos x="T2" y="T3"/>
                </a:cxn>
                <a:cxn ang="T10">
                  <a:pos x="T4" y="T5"/>
                </a:cxn>
                <a:cxn ang="T11">
                  <a:pos x="T6" y="T7"/>
                </a:cxn>
              </a:cxnLst>
              <a:rect l="T12" t="T13" r="T14" b="T15"/>
              <a:pathLst>
                <a:path w="142" h="38">
                  <a:moveTo>
                    <a:pt x="0" y="38"/>
                  </a:moveTo>
                  <a:lnTo>
                    <a:pt x="9" y="38"/>
                  </a:lnTo>
                  <a:lnTo>
                    <a:pt x="9" y="0"/>
                  </a:lnTo>
                  <a:lnTo>
                    <a:pt x="142"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61" name="Freeform 1171"/>
            <p:cNvSpPr>
              <a:spLocks/>
            </p:cNvSpPr>
            <p:nvPr/>
          </p:nvSpPr>
          <p:spPr bwMode="auto">
            <a:xfrm>
              <a:off x="697" y="1177"/>
              <a:ext cx="14" cy="9"/>
            </a:xfrm>
            <a:custGeom>
              <a:avLst/>
              <a:gdLst>
                <a:gd name="T0" fmla="*/ 12 w 14"/>
                <a:gd name="T1" fmla="*/ 9 h 9"/>
                <a:gd name="T2" fmla="*/ 0 w 14"/>
                <a:gd name="T3" fmla="*/ 4 h 9"/>
                <a:gd name="T4" fmla="*/ 12 w 14"/>
                <a:gd name="T5" fmla="*/ 0 h 9"/>
                <a:gd name="T6" fmla="*/ 13 w 14"/>
                <a:gd name="T7" fmla="*/ 2 h 9"/>
                <a:gd name="T8" fmla="*/ 14 w 14"/>
                <a:gd name="T9" fmla="*/ 4 h 9"/>
                <a:gd name="T10" fmla="*/ 13 w 14"/>
                <a:gd name="T11" fmla="*/ 7 h 9"/>
                <a:gd name="T12" fmla="*/ 12 w 14"/>
                <a:gd name="T13" fmla="*/ 9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12" y="9"/>
                  </a:moveTo>
                  <a:lnTo>
                    <a:pt x="0" y="4"/>
                  </a:lnTo>
                  <a:lnTo>
                    <a:pt x="12" y="0"/>
                  </a:lnTo>
                  <a:lnTo>
                    <a:pt x="13" y="2"/>
                  </a:lnTo>
                  <a:lnTo>
                    <a:pt x="14" y="4"/>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62" name="Freeform 1172"/>
            <p:cNvSpPr>
              <a:spLocks/>
            </p:cNvSpPr>
            <p:nvPr/>
          </p:nvSpPr>
          <p:spPr bwMode="auto">
            <a:xfrm>
              <a:off x="711" y="1161"/>
              <a:ext cx="127" cy="74"/>
            </a:xfrm>
            <a:custGeom>
              <a:avLst/>
              <a:gdLst>
                <a:gd name="T0" fmla="*/ 0 w 127"/>
                <a:gd name="T1" fmla="*/ 74 h 74"/>
                <a:gd name="T2" fmla="*/ 18 w 127"/>
                <a:gd name="T3" fmla="*/ 74 h 74"/>
                <a:gd name="T4" fmla="*/ 18 w 127"/>
                <a:gd name="T5" fmla="*/ 0 h 74"/>
                <a:gd name="T6" fmla="*/ 127 w 127"/>
                <a:gd name="T7" fmla="*/ 0 h 74"/>
                <a:gd name="T8" fmla="*/ 0 60000 65536"/>
                <a:gd name="T9" fmla="*/ 0 60000 65536"/>
                <a:gd name="T10" fmla="*/ 0 60000 65536"/>
                <a:gd name="T11" fmla="*/ 0 60000 65536"/>
                <a:gd name="T12" fmla="*/ 0 w 127"/>
                <a:gd name="T13" fmla="*/ 0 h 74"/>
                <a:gd name="T14" fmla="*/ 127 w 127"/>
                <a:gd name="T15" fmla="*/ 74 h 74"/>
              </a:gdLst>
              <a:ahLst/>
              <a:cxnLst>
                <a:cxn ang="T8">
                  <a:pos x="T0" y="T1"/>
                </a:cxn>
                <a:cxn ang="T9">
                  <a:pos x="T2" y="T3"/>
                </a:cxn>
                <a:cxn ang="T10">
                  <a:pos x="T4" y="T5"/>
                </a:cxn>
                <a:cxn ang="T11">
                  <a:pos x="T6" y="T7"/>
                </a:cxn>
              </a:cxnLst>
              <a:rect l="T12" t="T13" r="T14" b="T15"/>
              <a:pathLst>
                <a:path w="127" h="74">
                  <a:moveTo>
                    <a:pt x="0" y="74"/>
                  </a:moveTo>
                  <a:lnTo>
                    <a:pt x="18" y="74"/>
                  </a:lnTo>
                  <a:lnTo>
                    <a:pt x="18" y="0"/>
                  </a:lnTo>
                  <a:lnTo>
                    <a:pt x="127"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63" name="Freeform 1173"/>
            <p:cNvSpPr>
              <a:spLocks/>
            </p:cNvSpPr>
            <p:nvPr/>
          </p:nvSpPr>
          <p:spPr bwMode="auto">
            <a:xfrm>
              <a:off x="702" y="1230"/>
              <a:ext cx="12" cy="9"/>
            </a:xfrm>
            <a:custGeom>
              <a:avLst/>
              <a:gdLst>
                <a:gd name="T0" fmla="*/ 0 w 12"/>
                <a:gd name="T1" fmla="*/ 5 h 9"/>
                <a:gd name="T2" fmla="*/ 12 w 12"/>
                <a:gd name="T3" fmla="*/ 0 h 9"/>
                <a:gd name="T4" fmla="*/ 11 w 12"/>
                <a:gd name="T5" fmla="*/ 2 h 9"/>
                <a:gd name="T6" fmla="*/ 10 w 12"/>
                <a:gd name="T7" fmla="*/ 5 h 9"/>
                <a:gd name="T8" fmla="*/ 11 w 12"/>
                <a:gd name="T9" fmla="*/ 7 h 9"/>
                <a:gd name="T10" fmla="*/ 12 w 12"/>
                <a:gd name="T11" fmla="*/ 9 h 9"/>
                <a:gd name="T12" fmla="*/ 0 w 12"/>
                <a:gd name="T13" fmla="*/ 5 h 9"/>
                <a:gd name="T14" fmla="*/ 0 60000 65536"/>
                <a:gd name="T15" fmla="*/ 0 60000 65536"/>
                <a:gd name="T16" fmla="*/ 0 60000 65536"/>
                <a:gd name="T17" fmla="*/ 0 60000 65536"/>
                <a:gd name="T18" fmla="*/ 0 60000 65536"/>
                <a:gd name="T19" fmla="*/ 0 60000 65536"/>
                <a:gd name="T20" fmla="*/ 0 60000 65536"/>
                <a:gd name="T21" fmla="*/ 0 w 12"/>
                <a:gd name="T22" fmla="*/ 0 h 9"/>
                <a:gd name="T23" fmla="*/ 12 w 12"/>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9">
                  <a:moveTo>
                    <a:pt x="0" y="5"/>
                  </a:moveTo>
                  <a:lnTo>
                    <a:pt x="12" y="0"/>
                  </a:lnTo>
                  <a:lnTo>
                    <a:pt x="11" y="2"/>
                  </a:lnTo>
                  <a:lnTo>
                    <a:pt x="10" y="5"/>
                  </a:lnTo>
                  <a:lnTo>
                    <a:pt x="11" y="7"/>
                  </a:lnTo>
                  <a:lnTo>
                    <a:pt x="12" y="9"/>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64" name="Freeform 1174"/>
            <p:cNvSpPr>
              <a:spLocks/>
            </p:cNvSpPr>
            <p:nvPr/>
          </p:nvSpPr>
          <p:spPr bwMode="auto">
            <a:xfrm>
              <a:off x="836" y="1157"/>
              <a:ext cx="13" cy="9"/>
            </a:xfrm>
            <a:custGeom>
              <a:avLst/>
              <a:gdLst>
                <a:gd name="T0" fmla="*/ 2 w 13"/>
                <a:gd name="T1" fmla="*/ 0 h 9"/>
                <a:gd name="T2" fmla="*/ 13 w 13"/>
                <a:gd name="T3" fmla="*/ 4 h 9"/>
                <a:gd name="T4" fmla="*/ 2 w 13"/>
                <a:gd name="T5" fmla="*/ 9 h 9"/>
                <a:gd name="T6" fmla="*/ 0 w 13"/>
                <a:gd name="T7" fmla="*/ 7 h 9"/>
                <a:gd name="T8" fmla="*/ 0 w 13"/>
                <a:gd name="T9" fmla="*/ 4 h 9"/>
                <a:gd name="T10" fmla="*/ 0 w 13"/>
                <a:gd name="T11" fmla="*/ 2 h 9"/>
                <a:gd name="T12" fmla="*/ 2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2" y="0"/>
                  </a:moveTo>
                  <a:lnTo>
                    <a:pt x="13" y="4"/>
                  </a:lnTo>
                  <a:lnTo>
                    <a:pt x="2" y="9"/>
                  </a:lnTo>
                  <a:lnTo>
                    <a:pt x="0" y="7"/>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65" name="Rectangle 1175"/>
            <p:cNvSpPr>
              <a:spLocks noChangeArrowheads="1"/>
            </p:cNvSpPr>
            <p:nvPr/>
          </p:nvSpPr>
          <p:spPr bwMode="auto">
            <a:xfrm>
              <a:off x="756" y="1209"/>
              <a:ext cx="216" cy="62"/>
            </a:xfrm>
            <a:prstGeom prst="rect">
              <a:avLst/>
            </a:prstGeom>
            <a:blipFill dpi="0" rotWithShape="0">
              <a:blip r:embed="rId9"/>
              <a:srcRect/>
              <a:tile tx="0" ty="0" sx="100000" sy="100000" flip="none" algn="tl"/>
            </a:blipFill>
            <a:ln w="0">
              <a:solidFill>
                <a:srgbClr val="000000"/>
              </a:solidFill>
              <a:miter lim="800000"/>
              <a:headEnd/>
              <a:tailEnd/>
            </a:ln>
          </p:spPr>
          <p:txBody>
            <a:bodyPr/>
            <a:lstStyle/>
            <a:p>
              <a:endParaRPr lang="en-US"/>
            </a:p>
          </p:txBody>
        </p:sp>
        <p:sp>
          <p:nvSpPr>
            <p:cNvPr id="25366" name="Rectangle 1176"/>
            <p:cNvSpPr>
              <a:spLocks noChangeArrowheads="1"/>
            </p:cNvSpPr>
            <p:nvPr/>
          </p:nvSpPr>
          <p:spPr bwMode="auto">
            <a:xfrm>
              <a:off x="758" y="1213"/>
              <a:ext cx="21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Broadcast</a:t>
              </a:r>
              <a:endParaRPr lang="en-US">
                <a:solidFill>
                  <a:srgbClr val="FF0000"/>
                </a:solidFill>
              </a:endParaRPr>
            </a:p>
          </p:txBody>
        </p:sp>
        <p:sp>
          <p:nvSpPr>
            <p:cNvPr id="25367" name="Rectangle 1177"/>
            <p:cNvSpPr>
              <a:spLocks noChangeArrowheads="1"/>
            </p:cNvSpPr>
            <p:nvPr/>
          </p:nvSpPr>
          <p:spPr bwMode="auto">
            <a:xfrm>
              <a:off x="810" y="1240"/>
              <a:ext cx="108"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Filter</a:t>
              </a:r>
              <a:endParaRPr lang="en-US">
                <a:solidFill>
                  <a:srgbClr val="FF0000"/>
                </a:solidFill>
              </a:endParaRPr>
            </a:p>
          </p:txBody>
        </p:sp>
        <p:sp>
          <p:nvSpPr>
            <p:cNvPr id="25368" name="Rectangle 1178"/>
            <p:cNvSpPr>
              <a:spLocks noChangeArrowheads="1"/>
            </p:cNvSpPr>
            <p:nvPr/>
          </p:nvSpPr>
          <p:spPr bwMode="auto">
            <a:xfrm>
              <a:off x="481" y="1313"/>
              <a:ext cx="216" cy="45"/>
            </a:xfrm>
            <a:prstGeom prst="rect">
              <a:avLst/>
            </a:prstGeom>
            <a:blipFill dpi="0" rotWithShape="0">
              <a:blip r:embed="rId9"/>
              <a:srcRect/>
              <a:tile tx="0" ty="0" sx="100000" sy="100000" flip="none" algn="tl"/>
            </a:blipFill>
            <a:ln w="0">
              <a:solidFill>
                <a:srgbClr val="000000"/>
              </a:solidFill>
              <a:miter lim="800000"/>
              <a:headEnd/>
              <a:tailEnd/>
            </a:ln>
          </p:spPr>
          <p:txBody>
            <a:bodyPr/>
            <a:lstStyle/>
            <a:p>
              <a:endParaRPr lang="en-US"/>
            </a:p>
          </p:txBody>
        </p:sp>
        <p:sp>
          <p:nvSpPr>
            <p:cNvPr id="25369" name="Rectangle 1179"/>
            <p:cNvSpPr>
              <a:spLocks noChangeArrowheads="1"/>
            </p:cNvSpPr>
            <p:nvPr/>
          </p:nvSpPr>
          <p:spPr bwMode="auto">
            <a:xfrm>
              <a:off x="474" y="1312"/>
              <a:ext cx="229"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Smart Plus</a:t>
              </a:r>
              <a:endParaRPr lang="en-US">
                <a:solidFill>
                  <a:srgbClr val="FF0000"/>
                </a:solidFill>
              </a:endParaRPr>
            </a:p>
          </p:txBody>
        </p:sp>
        <p:sp>
          <p:nvSpPr>
            <p:cNvPr id="25370" name="Rectangle 1180"/>
            <p:cNvSpPr>
              <a:spLocks noChangeArrowheads="1"/>
            </p:cNvSpPr>
            <p:nvPr/>
          </p:nvSpPr>
          <p:spPr bwMode="auto">
            <a:xfrm>
              <a:off x="492" y="1336"/>
              <a:ext cx="19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Launcher</a:t>
              </a:r>
              <a:endParaRPr lang="en-US">
                <a:solidFill>
                  <a:srgbClr val="FF0000"/>
                </a:solidFill>
              </a:endParaRPr>
            </a:p>
          </p:txBody>
        </p:sp>
        <p:sp>
          <p:nvSpPr>
            <p:cNvPr id="25371" name="Freeform 1181"/>
            <p:cNvSpPr>
              <a:spLocks/>
            </p:cNvSpPr>
            <p:nvPr/>
          </p:nvSpPr>
          <p:spPr bwMode="auto">
            <a:xfrm>
              <a:off x="461" y="1284"/>
              <a:ext cx="20" cy="52"/>
            </a:xfrm>
            <a:custGeom>
              <a:avLst/>
              <a:gdLst>
                <a:gd name="T0" fmla="*/ 20 w 20"/>
                <a:gd name="T1" fmla="*/ 52 h 52"/>
                <a:gd name="T2" fmla="*/ 0 w 20"/>
                <a:gd name="T3" fmla="*/ 52 h 52"/>
                <a:gd name="T4" fmla="*/ 0 w 20"/>
                <a:gd name="T5" fmla="*/ 0 h 52"/>
                <a:gd name="T6" fmla="*/ 11 w 20"/>
                <a:gd name="T7" fmla="*/ 0 h 52"/>
                <a:gd name="T8" fmla="*/ 0 60000 65536"/>
                <a:gd name="T9" fmla="*/ 0 60000 65536"/>
                <a:gd name="T10" fmla="*/ 0 60000 65536"/>
                <a:gd name="T11" fmla="*/ 0 60000 65536"/>
                <a:gd name="T12" fmla="*/ 0 w 20"/>
                <a:gd name="T13" fmla="*/ 0 h 52"/>
                <a:gd name="T14" fmla="*/ 20 w 20"/>
                <a:gd name="T15" fmla="*/ 52 h 52"/>
              </a:gdLst>
              <a:ahLst/>
              <a:cxnLst>
                <a:cxn ang="T8">
                  <a:pos x="T0" y="T1"/>
                </a:cxn>
                <a:cxn ang="T9">
                  <a:pos x="T2" y="T3"/>
                </a:cxn>
                <a:cxn ang="T10">
                  <a:pos x="T4" y="T5"/>
                </a:cxn>
                <a:cxn ang="T11">
                  <a:pos x="T6" y="T7"/>
                </a:cxn>
              </a:cxnLst>
              <a:rect l="T12" t="T13" r="T14" b="T15"/>
              <a:pathLst>
                <a:path w="20" h="52">
                  <a:moveTo>
                    <a:pt x="20" y="52"/>
                  </a:moveTo>
                  <a:lnTo>
                    <a:pt x="0" y="52"/>
                  </a:lnTo>
                  <a:lnTo>
                    <a:pt x="0" y="0"/>
                  </a:lnTo>
                  <a:lnTo>
                    <a:pt x="11"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72" name="Freeform 1182"/>
            <p:cNvSpPr>
              <a:spLocks/>
            </p:cNvSpPr>
            <p:nvPr/>
          </p:nvSpPr>
          <p:spPr bwMode="auto">
            <a:xfrm>
              <a:off x="470" y="1279"/>
              <a:ext cx="14" cy="9"/>
            </a:xfrm>
            <a:custGeom>
              <a:avLst/>
              <a:gdLst>
                <a:gd name="T0" fmla="*/ 2 w 14"/>
                <a:gd name="T1" fmla="*/ 0 h 9"/>
                <a:gd name="T2" fmla="*/ 14 w 14"/>
                <a:gd name="T3" fmla="*/ 5 h 9"/>
                <a:gd name="T4" fmla="*/ 2 w 14"/>
                <a:gd name="T5" fmla="*/ 9 h 9"/>
                <a:gd name="T6" fmla="*/ 1 w 14"/>
                <a:gd name="T7" fmla="*/ 7 h 9"/>
                <a:gd name="T8" fmla="*/ 0 w 14"/>
                <a:gd name="T9" fmla="*/ 5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5"/>
                  </a:lnTo>
                  <a:lnTo>
                    <a:pt x="2" y="9"/>
                  </a:lnTo>
                  <a:lnTo>
                    <a:pt x="1" y="7"/>
                  </a:lnTo>
                  <a:lnTo>
                    <a:pt x="0" y="5"/>
                  </a:lnTo>
                  <a:lnTo>
                    <a:pt x="1"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73" name="Freeform 1183"/>
            <p:cNvSpPr>
              <a:spLocks/>
            </p:cNvSpPr>
            <p:nvPr/>
          </p:nvSpPr>
          <p:spPr bwMode="auto">
            <a:xfrm>
              <a:off x="700" y="1240"/>
              <a:ext cx="44" cy="44"/>
            </a:xfrm>
            <a:custGeom>
              <a:avLst/>
              <a:gdLst>
                <a:gd name="T0" fmla="*/ 0 w 44"/>
                <a:gd name="T1" fmla="*/ 44 h 44"/>
                <a:gd name="T2" fmla="*/ 36 w 44"/>
                <a:gd name="T3" fmla="*/ 44 h 44"/>
                <a:gd name="T4" fmla="*/ 36 w 44"/>
                <a:gd name="T5" fmla="*/ 0 h 44"/>
                <a:gd name="T6" fmla="*/ 44 w 44"/>
                <a:gd name="T7" fmla="*/ 0 h 44"/>
                <a:gd name="T8" fmla="*/ 0 60000 65536"/>
                <a:gd name="T9" fmla="*/ 0 60000 65536"/>
                <a:gd name="T10" fmla="*/ 0 60000 65536"/>
                <a:gd name="T11" fmla="*/ 0 60000 65536"/>
                <a:gd name="T12" fmla="*/ 0 w 44"/>
                <a:gd name="T13" fmla="*/ 0 h 44"/>
                <a:gd name="T14" fmla="*/ 44 w 44"/>
                <a:gd name="T15" fmla="*/ 44 h 44"/>
              </a:gdLst>
              <a:ahLst/>
              <a:cxnLst>
                <a:cxn ang="T8">
                  <a:pos x="T0" y="T1"/>
                </a:cxn>
                <a:cxn ang="T9">
                  <a:pos x="T2" y="T3"/>
                </a:cxn>
                <a:cxn ang="T10">
                  <a:pos x="T4" y="T5"/>
                </a:cxn>
                <a:cxn ang="T11">
                  <a:pos x="T6" y="T7"/>
                </a:cxn>
              </a:cxnLst>
              <a:rect l="T12" t="T13" r="T14" b="T15"/>
              <a:pathLst>
                <a:path w="44" h="44">
                  <a:moveTo>
                    <a:pt x="0" y="44"/>
                  </a:moveTo>
                  <a:lnTo>
                    <a:pt x="36" y="44"/>
                  </a:lnTo>
                  <a:lnTo>
                    <a:pt x="36" y="0"/>
                  </a:lnTo>
                  <a:lnTo>
                    <a:pt x="44"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74" name="Freeform 1184"/>
            <p:cNvSpPr>
              <a:spLocks/>
            </p:cNvSpPr>
            <p:nvPr/>
          </p:nvSpPr>
          <p:spPr bwMode="auto">
            <a:xfrm>
              <a:off x="743" y="1235"/>
              <a:ext cx="13" cy="10"/>
            </a:xfrm>
            <a:custGeom>
              <a:avLst/>
              <a:gdLst>
                <a:gd name="T0" fmla="*/ 1 w 13"/>
                <a:gd name="T1" fmla="*/ 0 h 10"/>
                <a:gd name="T2" fmla="*/ 13 w 13"/>
                <a:gd name="T3" fmla="*/ 5 h 10"/>
                <a:gd name="T4" fmla="*/ 1 w 13"/>
                <a:gd name="T5" fmla="*/ 10 h 10"/>
                <a:gd name="T6" fmla="*/ 0 w 13"/>
                <a:gd name="T7" fmla="*/ 7 h 10"/>
                <a:gd name="T8" fmla="*/ 0 w 13"/>
                <a:gd name="T9" fmla="*/ 5 h 10"/>
                <a:gd name="T10" fmla="*/ 0 w 13"/>
                <a:gd name="T11" fmla="*/ 3 h 10"/>
                <a:gd name="T12" fmla="*/ 1 w 13"/>
                <a:gd name="T13" fmla="*/ 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 y="0"/>
                  </a:moveTo>
                  <a:lnTo>
                    <a:pt x="13" y="5"/>
                  </a:lnTo>
                  <a:lnTo>
                    <a:pt x="1" y="10"/>
                  </a:lnTo>
                  <a:lnTo>
                    <a:pt x="0" y="7"/>
                  </a:lnTo>
                  <a:lnTo>
                    <a:pt x="0" y="5"/>
                  </a:lnTo>
                  <a:lnTo>
                    <a:pt x="0" y="3"/>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75" name="Freeform 1185"/>
            <p:cNvSpPr>
              <a:spLocks/>
            </p:cNvSpPr>
            <p:nvPr/>
          </p:nvSpPr>
          <p:spPr bwMode="auto">
            <a:xfrm>
              <a:off x="773" y="1273"/>
              <a:ext cx="79" cy="21"/>
            </a:xfrm>
            <a:custGeom>
              <a:avLst/>
              <a:gdLst>
                <a:gd name="T0" fmla="*/ 0 w 79"/>
                <a:gd name="T1" fmla="*/ 0 h 21"/>
                <a:gd name="T2" fmla="*/ 0 w 79"/>
                <a:gd name="T3" fmla="*/ 21 h 21"/>
                <a:gd name="T4" fmla="*/ 79 w 79"/>
                <a:gd name="T5" fmla="*/ 21 h 21"/>
                <a:gd name="T6" fmla="*/ 0 60000 65536"/>
                <a:gd name="T7" fmla="*/ 0 60000 65536"/>
                <a:gd name="T8" fmla="*/ 0 60000 65536"/>
                <a:gd name="T9" fmla="*/ 0 w 79"/>
                <a:gd name="T10" fmla="*/ 0 h 21"/>
                <a:gd name="T11" fmla="*/ 79 w 79"/>
                <a:gd name="T12" fmla="*/ 21 h 21"/>
              </a:gdLst>
              <a:ahLst/>
              <a:cxnLst>
                <a:cxn ang="T6">
                  <a:pos x="T0" y="T1"/>
                </a:cxn>
                <a:cxn ang="T7">
                  <a:pos x="T2" y="T3"/>
                </a:cxn>
                <a:cxn ang="T8">
                  <a:pos x="T4" y="T5"/>
                </a:cxn>
              </a:cxnLst>
              <a:rect l="T9" t="T10" r="T11" b="T12"/>
              <a:pathLst>
                <a:path w="79" h="21">
                  <a:moveTo>
                    <a:pt x="0" y="0"/>
                  </a:moveTo>
                  <a:lnTo>
                    <a:pt x="0" y="21"/>
                  </a:lnTo>
                  <a:lnTo>
                    <a:pt x="79" y="21"/>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76" name="Freeform 1186"/>
            <p:cNvSpPr>
              <a:spLocks/>
            </p:cNvSpPr>
            <p:nvPr/>
          </p:nvSpPr>
          <p:spPr bwMode="auto">
            <a:xfrm>
              <a:off x="851" y="1289"/>
              <a:ext cx="13" cy="10"/>
            </a:xfrm>
            <a:custGeom>
              <a:avLst/>
              <a:gdLst>
                <a:gd name="T0" fmla="*/ 1 w 13"/>
                <a:gd name="T1" fmla="*/ 0 h 10"/>
                <a:gd name="T2" fmla="*/ 13 w 13"/>
                <a:gd name="T3" fmla="*/ 5 h 10"/>
                <a:gd name="T4" fmla="*/ 1 w 13"/>
                <a:gd name="T5" fmla="*/ 10 h 10"/>
                <a:gd name="T6" fmla="*/ 0 w 13"/>
                <a:gd name="T7" fmla="*/ 7 h 10"/>
                <a:gd name="T8" fmla="*/ 0 w 13"/>
                <a:gd name="T9" fmla="*/ 5 h 10"/>
                <a:gd name="T10" fmla="*/ 0 w 13"/>
                <a:gd name="T11" fmla="*/ 3 h 10"/>
                <a:gd name="T12" fmla="*/ 1 w 13"/>
                <a:gd name="T13" fmla="*/ 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 y="0"/>
                  </a:moveTo>
                  <a:lnTo>
                    <a:pt x="13" y="5"/>
                  </a:lnTo>
                  <a:lnTo>
                    <a:pt x="1" y="10"/>
                  </a:lnTo>
                  <a:lnTo>
                    <a:pt x="0" y="7"/>
                  </a:lnTo>
                  <a:lnTo>
                    <a:pt x="0" y="5"/>
                  </a:lnTo>
                  <a:lnTo>
                    <a:pt x="0" y="3"/>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77" name="Freeform 1187"/>
            <p:cNvSpPr>
              <a:spLocks/>
            </p:cNvSpPr>
            <p:nvPr/>
          </p:nvSpPr>
          <p:spPr bwMode="auto">
            <a:xfrm>
              <a:off x="873" y="1182"/>
              <a:ext cx="29" cy="27"/>
            </a:xfrm>
            <a:custGeom>
              <a:avLst/>
              <a:gdLst>
                <a:gd name="T0" fmla="*/ 29 w 29"/>
                <a:gd name="T1" fmla="*/ 27 h 27"/>
                <a:gd name="T2" fmla="*/ 29 w 29"/>
                <a:gd name="T3" fmla="*/ 11 h 27"/>
                <a:gd name="T4" fmla="*/ 0 w 29"/>
                <a:gd name="T5" fmla="*/ 11 h 27"/>
                <a:gd name="T6" fmla="*/ 0 w 29"/>
                <a:gd name="T7" fmla="*/ 0 h 27"/>
                <a:gd name="T8" fmla="*/ 0 60000 65536"/>
                <a:gd name="T9" fmla="*/ 0 60000 65536"/>
                <a:gd name="T10" fmla="*/ 0 60000 65536"/>
                <a:gd name="T11" fmla="*/ 0 60000 65536"/>
                <a:gd name="T12" fmla="*/ 0 w 29"/>
                <a:gd name="T13" fmla="*/ 0 h 27"/>
                <a:gd name="T14" fmla="*/ 29 w 29"/>
                <a:gd name="T15" fmla="*/ 27 h 27"/>
              </a:gdLst>
              <a:ahLst/>
              <a:cxnLst>
                <a:cxn ang="T8">
                  <a:pos x="T0" y="T1"/>
                </a:cxn>
                <a:cxn ang="T9">
                  <a:pos x="T2" y="T3"/>
                </a:cxn>
                <a:cxn ang="T10">
                  <a:pos x="T4" y="T5"/>
                </a:cxn>
                <a:cxn ang="T11">
                  <a:pos x="T6" y="T7"/>
                </a:cxn>
              </a:cxnLst>
              <a:rect l="T12" t="T13" r="T14" b="T15"/>
              <a:pathLst>
                <a:path w="29" h="27">
                  <a:moveTo>
                    <a:pt x="29" y="27"/>
                  </a:moveTo>
                  <a:lnTo>
                    <a:pt x="29" y="11"/>
                  </a:lnTo>
                  <a:lnTo>
                    <a:pt x="0" y="11"/>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78" name="Freeform 1188"/>
            <p:cNvSpPr>
              <a:spLocks/>
            </p:cNvSpPr>
            <p:nvPr/>
          </p:nvSpPr>
          <p:spPr bwMode="auto">
            <a:xfrm>
              <a:off x="867" y="1173"/>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79" name="Freeform 1189"/>
            <p:cNvSpPr>
              <a:spLocks/>
            </p:cNvSpPr>
            <p:nvPr/>
          </p:nvSpPr>
          <p:spPr bwMode="auto">
            <a:xfrm>
              <a:off x="1040" y="1233"/>
              <a:ext cx="179" cy="39"/>
            </a:xfrm>
            <a:custGeom>
              <a:avLst/>
              <a:gdLst>
                <a:gd name="T0" fmla="*/ 179 w 179"/>
                <a:gd name="T1" fmla="*/ 0 h 39"/>
                <a:gd name="T2" fmla="*/ 179 w 179"/>
                <a:gd name="T3" fmla="*/ 27 h 39"/>
                <a:gd name="T4" fmla="*/ 133 w 179"/>
                <a:gd name="T5" fmla="*/ 27 h 39"/>
                <a:gd name="T6" fmla="*/ 132 w 179"/>
                <a:gd name="T7" fmla="*/ 26 h 39"/>
                <a:gd name="T8" fmla="*/ 131 w 179"/>
                <a:gd name="T9" fmla="*/ 24 h 39"/>
                <a:gd name="T10" fmla="*/ 130 w 179"/>
                <a:gd name="T11" fmla="*/ 24 h 39"/>
                <a:gd name="T12" fmla="*/ 128 w 179"/>
                <a:gd name="T13" fmla="*/ 24 h 39"/>
                <a:gd name="T14" fmla="*/ 126 w 179"/>
                <a:gd name="T15" fmla="*/ 24 h 39"/>
                <a:gd name="T16" fmla="*/ 125 w 179"/>
                <a:gd name="T17" fmla="*/ 24 h 39"/>
                <a:gd name="T18" fmla="*/ 124 w 179"/>
                <a:gd name="T19" fmla="*/ 26 h 39"/>
                <a:gd name="T20" fmla="*/ 124 w 179"/>
                <a:gd name="T21" fmla="*/ 27 h 39"/>
                <a:gd name="T22" fmla="*/ 0 w 179"/>
                <a:gd name="T23" fmla="*/ 27 h 39"/>
                <a:gd name="T24" fmla="*/ 0 w 179"/>
                <a:gd name="T25" fmla="*/ 39 h 3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9"/>
                <a:gd name="T40" fmla="*/ 0 h 39"/>
                <a:gd name="T41" fmla="*/ 179 w 179"/>
                <a:gd name="T42" fmla="*/ 39 h 3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9" h="39">
                  <a:moveTo>
                    <a:pt x="179" y="0"/>
                  </a:moveTo>
                  <a:lnTo>
                    <a:pt x="179" y="27"/>
                  </a:lnTo>
                  <a:lnTo>
                    <a:pt x="133" y="27"/>
                  </a:lnTo>
                  <a:lnTo>
                    <a:pt x="132" y="26"/>
                  </a:lnTo>
                  <a:lnTo>
                    <a:pt x="131" y="24"/>
                  </a:lnTo>
                  <a:lnTo>
                    <a:pt x="130" y="24"/>
                  </a:lnTo>
                  <a:lnTo>
                    <a:pt x="128" y="24"/>
                  </a:lnTo>
                  <a:lnTo>
                    <a:pt x="126" y="24"/>
                  </a:lnTo>
                  <a:lnTo>
                    <a:pt x="125" y="24"/>
                  </a:lnTo>
                  <a:lnTo>
                    <a:pt x="124" y="26"/>
                  </a:lnTo>
                  <a:lnTo>
                    <a:pt x="124" y="27"/>
                  </a:lnTo>
                  <a:lnTo>
                    <a:pt x="0" y="27"/>
                  </a:lnTo>
                  <a:lnTo>
                    <a:pt x="0" y="3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80" name="Freeform 1190"/>
            <p:cNvSpPr>
              <a:spLocks/>
            </p:cNvSpPr>
            <p:nvPr/>
          </p:nvSpPr>
          <p:spPr bwMode="auto">
            <a:xfrm>
              <a:off x="1034" y="1271"/>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81" name="Freeform 1191"/>
            <p:cNvSpPr>
              <a:spLocks/>
            </p:cNvSpPr>
            <p:nvPr/>
          </p:nvSpPr>
          <p:spPr bwMode="auto">
            <a:xfrm>
              <a:off x="1269" y="1150"/>
              <a:ext cx="59" cy="29"/>
            </a:xfrm>
            <a:custGeom>
              <a:avLst/>
              <a:gdLst>
                <a:gd name="T0" fmla="*/ 59 w 59"/>
                <a:gd name="T1" fmla="*/ 29 h 29"/>
                <a:gd name="T2" fmla="*/ 59 w 59"/>
                <a:gd name="T3" fmla="*/ 22 h 29"/>
                <a:gd name="T4" fmla="*/ 0 w 59"/>
                <a:gd name="T5" fmla="*/ 22 h 29"/>
                <a:gd name="T6" fmla="*/ 0 w 59"/>
                <a:gd name="T7" fmla="*/ 0 h 29"/>
                <a:gd name="T8" fmla="*/ 0 60000 65536"/>
                <a:gd name="T9" fmla="*/ 0 60000 65536"/>
                <a:gd name="T10" fmla="*/ 0 60000 65536"/>
                <a:gd name="T11" fmla="*/ 0 60000 65536"/>
                <a:gd name="T12" fmla="*/ 0 w 59"/>
                <a:gd name="T13" fmla="*/ 0 h 29"/>
                <a:gd name="T14" fmla="*/ 59 w 59"/>
                <a:gd name="T15" fmla="*/ 29 h 29"/>
              </a:gdLst>
              <a:ahLst/>
              <a:cxnLst>
                <a:cxn ang="T8">
                  <a:pos x="T0" y="T1"/>
                </a:cxn>
                <a:cxn ang="T9">
                  <a:pos x="T2" y="T3"/>
                </a:cxn>
                <a:cxn ang="T10">
                  <a:pos x="T4" y="T5"/>
                </a:cxn>
                <a:cxn ang="T11">
                  <a:pos x="T6" y="T7"/>
                </a:cxn>
              </a:cxnLst>
              <a:rect l="T12" t="T13" r="T14" b="T15"/>
              <a:pathLst>
                <a:path w="59" h="29">
                  <a:moveTo>
                    <a:pt x="59" y="29"/>
                  </a:moveTo>
                  <a:lnTo>
                    <a:pt x="59" y="22"/>
                  </a:lnTo>
                  <a:lnTo>
                    <a:pt x="0" y="22"/>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82" name="Freeform 1192"/>
            <p:cNvSpPr>
              <a:spLocks/>
            </p:cNvSpPr>
            <p:nvPr/>
          </p:nvSpPr>
          <p:spPr bwMode="auto">
            <a:xfrm>
              <a:off x="1322" y="1178"/>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83" name="Rectangle 1193"/>
            <p:cNvSpPr>
              <a:spLocks noChangeArrowheads="1"/>
            </p:cNvSpPr>
            <p:nvPr/>
          </p:nvSpPr>
          <p:spPr bwMode="auto">
            <a:xfrm>
              <a:off x="988" y="1195"/>
              <a:ext cx="186" cy="45"/>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384" name="Rectangle 1194"/>
            <p:cNvSpPr>
              <a:spLocks noChangeArrowheads="1"/>
            </p:cNvSpPr>
            <p:nvPr/>
          </p:nvSpPr>
          <p:spPr bwMode="auto">
            <a:xfrm>
              <a:off x="1001" y="1191"/>
              <a:ext cx="163"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General</a:t>
              </a:r>
              <a:endParaRPr lang="en-US">
                <a:solidFill>
                  <a:srgbClr val="FF0000"/>
                </a:solidFill>
              </a:endParaRPr>
            </a:p>
          </p:txBody>
        </p:sp>
        <p:sp>
          <p:nvSpPr>
            <p:cNvPr id="25385" name="Rectangle 1195"/>
            <p:cNvSpPr>
              <a:spLocks noChangeArrowheads="1"/>
            </p:cNvSpPr>
            <p:nvPr/>
          </p:nvSpPr>
          <p:spPr bwMode="auto">
            <a:xfrm>
              <a:off x="942" y="1216"/>
              <a:ext cx="267"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Maintenance</a:t>
              </a:r>
              <a:endParaRPr lang="en-US">
                <a:solidFill>
                  <a:srgbClr val="FF0000"/>
                </a:solidFill>
              </a:endParaRPr>
            </a:p>
          </p:txBody>
        </p:sp>
        <p:sp>
          <p:nvSpPr>
            <p:cNvPr id="25386" name="Freeform 1196"/>
            <p:cNvSpPr>
              <a:spLocks/>
            </p:cNvSpPr>
            <p:nvPr/>
          </p:nvSpPr>
          <p:spPr bwMode="auto">
            <a:xfrm>
              <a:off x="1081" y="1149"/>
              <a:ext cx="104" cy="37"/>
            </a:xfrm>
            <a:custGeom>
              <a:avLst/>
              <a:gdLst>
                <a:gd name="T0" fmla="*/ 104 w 104"/>
                <a:gd name="T1" fmla="*/ 0 h 37"/>
                <a:gd name="T2" fmla="*/ 104 w 104"/>
                <a:gd name="T3" fmla="*/ 16 h 37"/>
                <a:gd name="T4" fmla="*/ 0 w 104"/>
                <a:gd name="T5" fmla="*/ 16 h 37"/>
                <a:gd name="T6" fmla="*/ 0 w 104"/>
                <a:gd name="T7" fmla="*/ 37 h 37"/>
                <a:gd name="T8" fmla="*/ 0 60000 65536"/>
                <a:gd name="T9" fmla="*/ 0 60000 65536"/>
                <a:gd name="T10" fmla="*/ 0 60000 65536"/>
                <a:gd name="T11" fmla="*/ 0 60000 65536"/>
                <a:gd name="T12" fmla="*/ 0 w 104"/>
                <a:gd name="T13" fmla="*/ 0 h 37"/>
                <a:gd name="T14" fmla="*/ 104 w 104"/>
                <a:gd name="T15" fmla="*/ 37 h 37"/>
              </a:gdLst>
              <a:ahLst/>
              <a:cxnLst>
                <a:cxn ang="T8">
                  <a:pos x="T0" y="T1"/>
                </a:cxn>
                <a:cxn ang="T9">
                  <a:pos x="T2" y="T3"/>
                </a:cxn>
                <a:cxn ang="T10">
                  <a:pos x="T4" y="T5"/>
                </a:cxn>
                <a:cxn ang="T11">
                  <a:pos x="T6" y="T7"/>
                </a:cxn>
              </a:cxnLst>
              <a:rect l="T12" t="T13" r="T14" b="T15"/>
              <a:pathLst>
                <a:path w="104" h="37">
                  <a:moveTo>
                    <a:pt x="104" y="0"/>
                  </a:moveTo>
                  <a:lnTo>
                    <a:pt x="104" y="16"/>
                  </a:lnTo>
                  <a:lnTo>
                    <a:pt x="0" y="16"/>
                  </a:lnTo>
                  <a:lnTo>
                    <a:pt x="0" y="37"/>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87" name="Freeform 1197"/>
            <p:cNvSpPr>
              <a:spLocks/>
            </p:cNvSpPr>
            <p:nvPr/>
          </p:nvSpPr>
          <p:spPr bwMode="auto">
            <a:xfrm>
              <a:off x="1075" y="1184"/>
              <a:ext cx="12" cy="11"/>
            </a:xfrm>
            <a:custGeom>
              <a:avLst/>
              <a:gdLst>
                <a:gd name="T0" fmla="*/ 12 w 12"/>
                <a:gd name="T1" fmla="*/ 2 h 11"/>
                <a:gd name="T2" fmla="*/ 6 w 12"/>
                <a:gd name="T3" fmla="*/ 11 h 11"/>
                <a:gd name="T4" fmla="*/ 0 w 12"/>
                <a:gd name="T5" fmla="*/ 2 h 11"/>
                <a:gd name="T6" fmla="*/ 3 w 12"/>
                <a:gd name="T7" fmla="*/ 1 h 11"/>
                <a:gd name="T8" fmla="*/ 6 w 12"/>
                <a:gd name="T9" fmla="*/ 0 h 11"/>
                <a:gd name="T10" fmla="*/ 9 w 12"/>
                <a:gd name="T11" fmla="*/ 1 h 11"/>
                <a:gd name="T12" fmla="*/ 12 w 12"/>
                <a:gd name="T13" fmla="*/ 2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2"/>
                  </a:moveTo>
                  <a:lnTo>
                    <a:pt x="6" y="11"/>
                  </a:lnTo>
                  <a:lnTo>
                    <a:pt x="0" y="2"/>
                  </a:lnTo>
                  <a:lnTo>
                    <a:pt x="3" y="1"/>
                  </a:lnTo>
                  <a:lnTo>
                    <a:pt x="6" y="0"/>
                  </a:lnTo>
                  <a:lnTo>
                    <a:pt x="9" y="1"/>
                  </a:lnTo>
                  <a:lnTo>
                    <a:pt x="1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88" name="Freeform 1198"/>
            <p:cNvSpPr>
              <a:spLocks/>
            </p:cNvSpPr>
            <p:nvPr/>
          </p:nvSpPr>
          <p:spPr bwMode="auto">
            <a:xfrm>
              <a:off x="959" y="1183"/>
              <a:ext cx="57" cy="2"/>
            </a:xfrm>
            <a:custGeom>
              <a:avLst/>
              <a:gdLst>
                <a:gd name="T0" fmla="*/ 57 w 57"/>
                <a:gd name="T1" fmla="*/ 2 h 2"/>
                <a:gd name="T2" fmla="*/ 57 w 57"/>
                <a:gd name="T3" fmla="*/ 1 h 2"/>
                <a:gd name="T4" fmla="*/ 0 w 57"/>
                <a:gd name="T5" fmla="*/ 1 h 2"/>
                <a:gd name="T6" fmla="*/ 0 w 57"/>
                <a:gd name="T7" fmla="*/ 0 h 2"/>
                <a:gd name="T8" fmla="*/ 0 60000 65536"/>
                <a:gd name="T9" fmla="*/ 0 60000 65536"/>
                <a:gd name="T10" fmla="*/ 0 60000 65536"/>
                <a:gd name="T11" fmla="*/ 0 60000 65536"/>
                <a:gd name="T12" fmla="*/ 0 w 57"/>
                <a:gd name="T13" fmla="*/ 0 h 2"/>
                <a:gd name="T14" fmla="*/ 57 w 57"/>
                <a:gd name="T15" fmla="*/ 2 h 2"/>
              </a:gdLst>
              <a:ahLst/>
              <a:cxnLst>
                <a:cxn ang="T8">
                  <a:pos x="T0" y="T1"/>
                </a:cxn>
                <a:cxn ang="T9">
                  <a:pos x="T2" y="T3"/>
                </a:cxn>
                <a:cxn ang="T10">
                  <a:pos x="T4" y="T5"/>
                </a:cxn>
                <a:cxn ang="T11">
                  <a:pos x="T6" y="T7"/>
                </a:cxn>
              </a:cxnLst>
              <a:rect l="T12" t="T13" r="T14" b="T15"/>
              <a:pathLst>
                <a:path w="57" h="2">
                  <a:moveTo>
                    <a:pt x="57" y="2"/>
                  </a:moveTo>
                  <a:lnTo>
                    <a:pt x="57" y="1"/>
                  </a:lnTo>
                  <a:lnTo>
                    <a:pt x="0" y="1"/>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89" name="Freeform 1199"/>
            <p:cNvSpPr>
              <a:spLocks/>
            </p:cNvSpPr>
            <p:nvPr/>
          </p:nvSpPr>
          <p:spPr bwMode="auto">
            <a:xfrm>
              <a:off x="1010" y="1184"/>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90" name="Freeform 1200"/>
            <p:cNvSpPr>
              <a:spLocks/>
            </p:cNvSpPr>
            <p:nvPr/>
          </p:nvSpPr>
          <p:spPr bwMode="auto">
            <a:xfrm>
              <a:off x="953" y="1174"/>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91" name="Freeform 1201"/>
            <p:cNvSpPr>
              <a:spLocks/>
            </p:cNvSpPr>
            <p:nvPr/>
          </p:nvSpPr>
          <p:spPr bwMode="auto">
            <a:xfrm>
              <a:off x="1067" y="1118"/>
              <a:ext cx="83" cy="25"/>
            </a:xfrm>
            <a:custGeom>
              <a:avLst/>
              <a:gdLst>
                <a:gd name="T0" fmla="*/ 0 w 83"/>
                <a:gd name="T1" fmla="*/ 25 h 25"/>
                <a:gd name="T2" fmla="*/ 20 w 83"/>
                <a:gd name="T3" fmla="*/ 25 h 25"/>
                <a:gd name="T4" fmla="*/ 20 w 83"/>
                <a:gd name="T5" fmla="*/ 0 h 25"/>
                <a:gd name="T6" fmla="*/ 83 w 83"/>
                <a:gd name="T7" fmla="*/ 0 h 25"/>
                <a:gd name="T8" fmla="*/ 0 60000 65536"/>
                <a:gd name="T9" fmla="*/ 0 60000 65536"/>
                <a:gd name="T10" fmla="*/ 0 60000 65536"/>
                <a:gd name="T11" fmla="*/ 0 60000 65536"/>
                <a:gd name="T12" fmla="*/ 0 w 83"/>
                <a:gd name="T13" fmla="*/ 0 h 25"/>
                <a:gd name="T14" fmla="*/ 83 w 83"/>
                <a:gd name="T15" fmla="*/ 25 h 25"/>
              </a:gdLst>
              <a:ahLst/>
              <a:cxnLst>
                <a:cxn ang="T8">
                  <a:pos x="T0" y="T1"/>
                </a:cxn>
                <a:cxn ang="T9">
                  <a:pos x="T2" y="T3"/>
                </a:cxn>
                <a:cxn ang="T10">
                  <a:pos x="T4" y="T5"/>
                </a:cxn>
                <a:cxn ang="T11">
                  <a:pos x="T6" y="T7"/>
                </a:cxn>
              </a:cxnLst>
              <a:rect l="T12" t="T13" r="T14" b="T15"/>
              <a:pathLst>
                <a:path w="83" h="25">
                  <a:moveTo>
                    <a:pt x="0" y="25"/>
                  </a:moveTo>
                  <a:lnTo>
                    <a:pt x="20" y="25"/>
                  </a:lnTo>
                  <a:lnTo>
                    <a:pt x="20" y="0"/>
                  </a:lnTo>
                  <a:lnTo>
                    <a:pt x="83"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92" name="Freeform 1202"/>
            <p:cNvSpPr>
              <a:spLocks/>
            </p:cNvSpPr>
            <p:nvPr/>
          </p:nvSpPr>
          <p:spPr bwMode="auto">
            <a:xfrm>
              <a:off x="1148" y="1114"/>
              <a:ext cx="13" cy="9"/>
            </a:xfrm>
            <a:custGeom>
              <a:avLst/>
              <a:gdLst>
                <a:gd name="T0" fmla="*/ 1 w 13"/>
                <a:gd name="T1" fmla="*/ 0 h 9"/>
                <a:gd name="T2" fmla="*/ 13 w 13"/>
                <a:gd name="T3" fmla="*/ 4 h 9"/>
                <a:gd name="T4" fmla="*/ 1 w 13"/>
                <a:gd name="T5" fmla="*/ 9 h 9"/>
                <a:gd name="T6" fmla="*/ 0 w 13"/>
                <a:gd name="T7" fmla="*/ 7 h 9"/>
                <a:gd name="T8" fmla="*/ 0 w 13"/>
                <a:gd name="T9" fmla="*/ 4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4"/>
                  </a:lnTo>
                  <a:lnTo>
                    <a:pt x="1" y="9"/>
                  </a:lnTo>
                  <a:lnTo>
                    <a:pt x="0" y="7"/>
                  </a:lnTo>
                  <a:lnTo>
                    <a:pt x="0" y="4"/>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93" name="Freeform 1203"/>
            <p:cNvSpPr>
              <a:spLocks/>
            </p:cNvSpPr>
            <p:nvPr/>
          </p:nvSpPr>
          <p:spPr bwMode="auto">
            <a:xfrm>
              <a:off x="1168" y="1209"/>
              <a:ext cx="375" cy="63"/>
            </a:xfrm>
            <a:custGeom>
              <a:avLst/>
              <a:gdLst>
                <a:gd name="T0" fmla="*/ 375 w 375"/>
                <a:gd name="T1" fmla="*/ 0 h 63"/>
                <a:gd name="T2" fmla="*/ 375 w 375"/>
                <a:gd name="T3" fmla="*/ 44 h 63"/>
                <a:gd name="T4" fmla="*/ 231 w 375"/>
                <a:gd name="T5" fmla="*/ 44 h 63"/>
                <a:gd name="T6" fmla="*/ 231 w 375"/>
                <a:gd name="T7" fmla="*/ 43 h 63"/>
                <a:gd name="T8" fmla="*/ 230 w 375"/>
                <a:gd name="T9" fmla="*/ 42 h 63"/>
                <a:gd name="T10" fmla="*/ 229 w 375"/>
                <a:gd name="T11" fmla="*/ 41 h 63"/>
                <a:gd name="T12" fmla="*/ 227 w 375"/>
                <a:gd name="T13" fmla="*/ 41 h 63"/>
                <a:gd name="T14" fmla="*/ 225 w 375"/>
                <a:gd name="T15" fmla="*/ 41 h 63"/>
                <a:gd name="T16" fmla="*/ 224 w 375"/>
                <a:gd name="T17" fmla="*/ 42 h 63"/>
                <a:gd name="T18" fmla="*/ 223 w 375"/>
                <a:gd name="T19" fmla="*/ 43 h 63"/>
                <a:gd name="T20" fmla="*/ 222 w 375"/>
                <a:gd name="T21" fmla="*/ 44 h 63"/>
                <a:gd name="T22" fmla="*/ 55 w 375"/>
                <a:gd name="T23" fmla="*/ 44 h 63"/>
                <a:gd name="T24" fmla="*/ 55 w 375"/>
                <a:gd name="T25" fmla="*/ 43 h 63"/>
                <a:gd name="T26" fmla="*/ 54 w 375"/>
                <a:gd name="T27" fmla="*/ 42 h 63"/>
                <a:gd name="T28" fmla="*/ 53 w 375"/>
                <a:gd name="T29" fmla="*/ 41 h 63"/>
                <a:gd name="T30" fmla="*/ 51 w 375"/>
                <a:gd name="T31" fmla="*/ 41 h 63"/>
                <a:gd name="T32" fmla="*/ 49 w 375"/>
                <a:gd name="T33" fmla="*/ 41 h 63"/>
                <a:gd name="T34" fmla="*/ 48 w 375"/>
                <a:gd name="T35" fmla="*/ 42 h 63"/>
                <a:gd name="T36" fmla="*/ 47 w 375"/>
                <a:gd name="T37" fmla="*/ 43 h 63"/>
                <a:gd name="T38" fmla="*/ 46 w 375"/>
                <a:gd name="T39" fmla="*/ 44 h 63"/>
                <a:gd name="T40" fmla="*/ 0 w 375"/>
                <a:gd name="T41" fmla="*/ 44 h 63"/>
                <a:gd name="T42" fmla="*/ 0 w 375"/>
                <a:gd name="T43" fmla="*/ 63 h 6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75"/>
                <a:gd name="T67" fmla="*/ 0 h 63"/>
                <a:gd name="T68" fmla="*/ 375 w 375"/>
                <a:gd name="T69" fmla="*/ 63 h 63"/>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75" h="63">
                  <a:moveTo>
                    <a:pt x="375" y="0"/>
                  </a:moveTo>
                  <a:lnTo>
                    <a:pt x="375" y="44"/>
                  </a:lnTo>
                  <a:lnTo>
                    <a:pt x="231" y="44"/>
                  </a:lnTo>
                  <a:lnTo>
                    <a:pt x="231" y="43"/>
                  </a:lnTo>
                  <a:lnTo>
                    <a:pt x="230" y="42"/>
                  </a:lnTo>
                  <a:lnTo>
                    <a:pt x="229" y="41"/>
                  </a:lnTo>
                  <a:lnTo>
                    <a:pt x="227" y="41"/>
                  </a:lnTo>
                  <a:lnTo>
                    <a:pt x="225" y="41"/>
                  </a:lnTo>
                  <a:lnTo>
                    <a:pt x="224" y="42"/>
                  </a:lnTo>
                  <a:lnTo>
                    <a:pt x="223" y="43"/>
                  </a:lnTo>
                  <a:lnTo>
                    <a:pt x="222" y="44"/>
                  </a:lnTo>
                  <a:lnTo>
                    <a:pt x="55" y="44"/>
                  </a:lnTo>
                  <a:lnTo>
                    <a:pt x="55" y="43"/>
                  </a:lnTo>
                  <a:lnTo>
                    <a:pt x="54" y="42"/>
                  </a:lnTo>
                  <a:lnTo>
                    <a:pt x="53" y="41"/>
                  </a:lnTo>
                  <a:lnTo>
                    <a:pt x="51" y="41"/>
                  </a:lnTo>
                  <a:lnTo>
                    <a:pt x="49" y="41"/>
                  </a:lnTo>
                  <a:lnTo>
                    <a:pt x="48" y="42"/>
                  </a:lnTo>
                  <a:lnTo>
                    <a:pt x="47" y="43"/>
                  </a:lnTo>
                  <a:lnTo>
                    <a:pt x="46" y="44"/>
                  </a:lnTo>
                  <a:lnTo>
                    <a:pt x="0" y="44"/>
                  </a:lnTo>
                  <a:lnTo>
                    <a:pt x="0" y="6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94" name="Freeform 1204"/>
            <p:cNvSpPr>
              <a:spLocks/>
            </p:cNvSpPr>
            <p:nvPr/>
          </p:nvSpPr>
          <p:spPr bwMode="auto">
            <a:xfrm>
              <a:off x="1162" y="1271"/>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95" name="Rectangle 1205"/>
            <p:cNvSpPr>
              <a:spLocks noChangeArrowheads="1"/>
            </p:cNvSpPr>
            <p:nvPr/>
          </p:nvSpPr>
          <p:spPr bwMode="auto">
            <a:xfrm>
              <a:off x="1427" y="1070"/>
              <a:ext cx="196" cy="47"/>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396" name="Rectangle 1206"/>
            <p:cNvSpPr>
              <a:spLocks noChangeArrowheads="1"/>
            </p:cNvSpPr>
            <p:nvPr/>
          </p:nvSpPr>
          <p:spPr bwMode="auto">
            <a:xfrm>
              <a:off x="1414" y="1086"/>
              <a:ext cx="219"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Printer PO</a:t>
              </a:r>
              <a:endParaRPr lang="en-US">
                <a:solidFill>
                  <a:srgbClr val="FF0000"/>
                </a:solidFill>
              </a:endParaRPr>
            </a:p>
          </p:txBody>
        </p:sp>
        <p:sp>
          <p:nvSpPr>
            <p:cNvPr id="25397" name="Freeform 1207"/>
            <p:cNvSpPr>
              <a:spLocks/>
            </p:cNvSpPr>
            <p:nvPr/>
          </p:nvSpPr>
          <p:spPr bwMode="auto">
            <a:xfrm>
              <a:off x="1525" y="1117"/>
              <a:ext cx="18" cy="36"/>
            </a:xfrm>
            <a:custGeom>
              <a:avLst/>
              <a:gdLst>
                <a:gd name="T0" fmla="*/ 18 w 18"/>
                <a:gd name="T1" fmla="*/ 36 h 36"/>
                <a:gd name="T2" fmla="*/ 18 w 18"/>
                <a:gd name="T3" fmla="*/ 35 h 36"/>
                <a:gd name="T4" fmla="*/ 0 w 18"/>
                <a:gd name="T5" fmla="*/ 35 h 36"/>
                <a:gd name="T6" fmla="*/ 0 w 18"/>
                <a:gd name="T7" fmla="*/ 0 h 36"/>
                <a:gd name="T8" fmla="*/ 0 60000 65536"/>
                <a:gd name="T9" fmla="*/ 0 60000 65536"/>
                <a:gd name="T10" fmla="*/ 0 60000 65536"/>
                <a:gd name="T11" fmla="*/ 0 60000 65536"/>
                <a:gd name="T12" fmla="*/ 0 w 18"/>
                <a:gd name="T13" fmla="*/ 0 h 36"/>
                <a:gd name="T14" fmla="*/ 18 w 18"/>
                <a:gd name="T15" fmla="*/ 36 h 36"/>
              </a:gdLst>
              <a:ahLst/>
              <a:cxnLst>
                <a:cxn ang="T8">
                  <a:pos x="T0" y="T1"/>
                </a:cxn>
                <a:cxn ang="T9">
                  <a:pos x="T2" y="T3"/>
                </a:cxn>
                <a:cxn ang="T10">
                  <a:pos x="T4" y="T5"/>
                </a:cxn>
                <a:cxn ang="T11">
                  <a:pos x="T6" y="T7"/>
                </a:cxn>
              </a:cxnLst>
              <a:rect l="T12" t="T13" r="T14" b="T15"/>
              <a:pathLst>
                <a:path w="18" h="36">
                  <a:moveTo>
                    <a:pt x="18" y="36"/>
                  </a:moveTo>
                  <a:lnTo>
                    <a:pt x="18" y="35"/>
                  </a:lnTo>
                  <a:lnTo>
                    <a:pt x="0" y="35"/>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98" name="Freeform 1208"/>
            <p:cNvSpPr>
              <a:spLocks/>
            </p:cNvSpPr>
            <p:nvPr/>
          </p:nvSpPr>
          <p:spPr bwMode="auto">
            <a:xfrm>
              <a:off x="1537" y="1152"/>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399" name="Rectangle 1209"/>
            <p:cNvSpPr>
              <a:spLocks noChangeArrowheads="1"/>
            </p:cNvSpPr>
            <p:nvPr/>
          </p:nvSpPr>
          <p:spPr bwMode="auto">
            <a:xfrm>
              <a:off x="1357" y="1003"/>
              <a:ext cx="196" cy="46"/>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400" name="Rectangle 1210"/>
            <p:cNvSpPr>
              <a:spLocks noChangeArrowheads="1"/>
            </p:cNvSpPr>
            <p:nvPr/>
          </p:nvSpPr>
          <p:spPr bwMode="auto">
            <a:xfrm>
              <a:off x="1385" y="1001"/>
              <a:ext cx="141"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Printer</a:t>
              </a:r>
              <a:endParaRPr lang="en-US">
                <a:solidFill>
                  <a:srgbClr val="FF0000"/>
                </a:solidFill>
              </a:endParaRPr>
            </a:p>
          </p:txBody>
        </p:sp>
        <p:sp>
          <p:nvSpPr>
            <p:cNvPr id="25401" name="Rectangle 1211"/>
            <p:cNvSpPr>
              <a:spLocks noChangeArrowheads="1"/>
            </p:cNvSpPr>
            <p:nvPr/>
          </p:nvSpPr>
          <p:spPr bwMode="auto">
            <a:xfrm>
              <a:off x="1323" y="1025"/>
              <a:ext cx="266"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Maintenance</a:t>
              </a:r>
              <a:endParaRPr lang="en-US">
                <a:solidFill>
                  <a:srgbClr val="FF0000"/>
                </a:solidFill>
              </a:endParaRPr>
            </a:p>
          </p:txBody>
        </p:sp>
        <p:sp>
          <p:nvSpPr>
            <p:cNvPr id="25402" name="Freeform 1212"/>
            <p:cNvSpPr>
              <a:spLocks/>
            </p:cNvSpPr>
            <p:nvPr/>
          </p:nvSpPr>
          <p:spPr bwMode="auto">
            <a:xfrm>
              <a:off x="1525" y="1026"/>
              <a:ext cx="42" cy="35"/>
            </a:xfrm>
            <a:custGeom>
              <a:avLst/>
              <a:gdLst>
                <a:gd name="T0" fmla="*/ 28 w 42"/>
                <a:gd name="T1" fmla="*/ 0 h 35"/>
                <a:gd name="T2" fmla="*/ 42 w 42"/>
                <a:gd name="T3" fmla="*/ 0 h 35"/>
                <a:gd name="T4" fmla="*/ 42 w 42"/>
                <a:gd name="T5" fmla="*/ 33 h 35"/>
                <a:gd name="T6" fmla="*/ 0 w 42"/>
                <a:gd name="T7" fmla="*/ 33 h 35"/>
                <a:gd name="T8" fmla="*/ 0 w 42"/>
                <a:gd name="T9" fmla="*/ 35 h 35"/>
                <a:gd name="T10" fmla="*/ 0 60000 65536"/>
                <a:gd name="T11" fmla="*/ 0 60000 65536"/>
                <a:gd name="T12" fmla="*/ 0 60000 65536"/>
                <a:gd name="T13" fmla="*/ 0 60000 65536"/>
                <a:gd name="T14" fmla="*/ 0 60000 65536"/>
                <a:gd name="T15" fmla="*/ 0 w 42"/>
                <a:gd name="T16" fmla="*/ 0 h 35"/>
                <a:gd name="T17" fmla="*/ 42 w 42"/>
                <a:gd name="T18" fmla="*/ 35 h 35"/>
              </a:gdLst>
              <a:ahLst/>
              <a:cxnLst>
                <a:cxn ang="T10">
                  <a:pos x="T0" y="T1"/>
                </a:cxn>
                <a:cxn ang="T11">
                  <a:pos x="T2" y="T3"/>
                </a:cxn>
                <a:cxn ang="T12">
                  <a:pos x="T4" y="T5"/>
                </a:cxn>
                <a:cxn ang="T13">
                  <a:pos x="T6" y="T7"/>
                </a:cxn>
                <a:cxn ang="T14">
                  <a:pos x="T8" y="T9"/>
                </a:cxn>
              </a:cxnLst>
              <a:rect l="T15" t="T16" r="T17" b="T18"/>
              <a:pathLst>
                <a:path w="42" h="35">
                  <a:moveTo>
                    <a:pt x="28" y="0"/>
                  </a:moveTo>
                  <a:lnTo>
                    <a:pt x="42" y="0"/>
                  </a:lnTo>
                  <a:lnTo>
                    <a:pt x="42" y="33"/>
                  </a:lnTo>
                  <a:lnTo>
                    <a:pt x="0" y="33"/>
                  </a:lnTo>
                  <a:lnTo>
                    <a:pt x="0" y="35"/>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03" name="Freeform 1213"/>
            <p:cNvSpPr>
              <a:spLocks/>
            </p:cNvSpPr>
            <p:nvPr/>
          </p:nvSpPr>
          <p:spPr bwMode="auto">
            <a:xfrm>
              <a:off x="1519" y="1060"/>
              <a:ext cx="12" cy="10"/>
            </a:xfrm>
            <a:custGeom>
              <a:avLst/>
              <a:gdLst>
                <a:gd name="T0" fmla="*/ 12 w 12"/>
                <a:gd name="T1" fmla="*/ 1 h 10"/>
                <a:gd name="T2" fmla="*/ 6 w 12"/>
                <a:gd name="T3" fmla="*/ 10 h 10"/>
                <a:gd name="T4" fmla="*/ 0 w 12"/>
                <a:gd name="T5" fmla="*/ 1 h 10"/>
                <a:gd name="T6" fmla="*/ 3 w 12"/>
                <a:gd name="T7" fmla="*/ 1 h 10"/>
                <a:gd name="T8" fmla="*/ 6 w 12"/>
                <a:gd name="T9" fmla="*/ 0 h 10"/>
                <a:gd name="T10" fmla="*/ 9 w 12"/>
                <a:gd name="T11" fmla="*/ 1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04" name="Freeform 1214"/>
            <p:cNvSpPr>
              <a:spLocks/>
            </p:cNvSpPr>
            <p:nvPr/>
          </p:nvSpPr>
          <p:spPr bwMode="auto">
            <a:xfrm>
              <a:off x="1035" y="1026"/>
              <a:ext cx="310" cy="85"/>
            </a:xfrm>
            <a:custGeom>
              <a:avLst/>
              <a:gdLst>
                <a:gd name="T0" fmla="*/ 310 w 310"/>
                <a:gd name="T1" fmla="*/ 0 h 85"/>
                <a:gd name="T2" fmla="*/ 279 w 310"/>
                <a:gd name="T3" fmla="*/ 0 h 85"/>
                <a:gd name="T4" fmla="*/ 279 w 310"/>
                <a:gd name="T5" fmla="*/ 7 h 85"/>
                <a:gd name="T6" fmla="*/ 267 w 310"/>
                <a:gd name="T7" fmla="*/ 7 h 85"/>
                <a:gd name="T8" fmla="*/ 267 w 310"/>
                <a:gd name="T9" fmla="*/ 6 h 85"/>
                <a:gd name="T10" fmla="*/ 266 w 310"/>
                <a:gd name="T11" fmla="*/ 5 h 85"/>
                <a:gd name="T12" fmla="*/ 265 w 310"/>
                <a:gd name="T13" fmla="*/ 4 h 85"/>
                <a:gd name="T14" fmla="*/ 263 w 310"/>
                <a:gd name="T15" fmla="*/ 4 h 85"/>
                <a:gd name="T16" fmla="*/ 261 w 310"/>
                <a:gd name="T17" fmla="*/ 4 h 85"/>
                <a:gd name="T18" fmla="*/ 260 w 310"/>
                <a:gd name="T19" fmla="*/ 5 h 85"/>
                <a:gd name="T20" fmla="*/ 259 w 310"/>
                <a:gd name="T21" fmla="*/ 6 h 85"/>
                <a:gd name="T22" fmla="*/ 259 w 310"/>
                <a:gd name="T23" fmla="*/ 7 h 85"/>
                <a:gd name="T24" fmla="*/ 187 w 310"/>
                <a:gd name="T25" fmla="*/ 7 h 85"/>
                <a:gd name="T26" fmla="*/ 187 w 310"/>
                <a:gd name="T27" fmla="*/ 6 h 85"/>
                <a:gd name="T28" fmla="*/ 186 w 310"/>
                <a:gd name="T29" fmla="*/ 5 h 85"/>
                <a:gd name="T30" fmla="*/ 184 w 310"/>
                <a:gd name="T31" fmla="*/ 4 h 85"/>
                <a:gd name="T32" fmla="*/ 182 w 310"/>
                <a:gd name="T33" fmla="*/ 4 h 85"/>
                <a:gd name="T34" fmla="*/ 181 w 310"/>
                <a:gd name="T35" fmla="*/ 4 h 85"/>
                <a:gd name="T36" fmla="*/ 179 w 310"/>
                <a:gd name="T37" fmla="*/ 5 h 85"/>
                <a:gd name="T38" fmla="*/ 178 w 310"/>
                <a:gd name="T39" fmla="*/ 6 h 85"/>
                <a:gd name="T40" fmla="*/ 178 w 310"/>
                <a:gd name="T41" fmla="*/ 7 h 85"/>
                <a:gd name="T42" fmla="*/ 67 w 310"/>
                <a:gd name="T43" fmla="*/ 7 h 85"/>
                <a:gd name="T44" fmla="*/ 67 w 310"/>
                <a:gd name="T45" fmla="*/ 6 h 85"/>
                <a:gd name="T46" fmla="*/ 66 w 310"/>
                <a:gd name="T47" fmla="*/ 5 h 85"/>
                <a:gd name="T48" fmla="*/ 64 w 310"/>
                <a:gd name="T49" fmla="*/ 4 h 85"/>
                <a:gd name="T50" fmla="*/ 63 w 310"/>
                <a:gd name="T51" fmla="*/ 4 h 85"/>
                <a:gd name="T52" fmla="*/ 61 w 310"/>
                <a:gd name="T53" fmla="*/ 4 h 85"/>
                <a:gd name="T54" fmla="*/ 60 w 310"/>
                <a:gd name="T55" fmla="*/ 5 h 85"/>
                <a:gd name="T56" fmla="*/ 59 w 310"/>
                <a:gd name="T57" fmla="*/ 6 h 85"/>
                <a:gd name="T58" fmla="*/ 58 w 310"/>
                <a:gd name="T59" fmla="*/ 7 h 85"/>
                <a:gd name="T60" fmla="*/ 0 w 310"/>
                <a:gd name="T61" fmla="*/ 7 h 85"/>
                <a:gd name="T62" fmla="*/ 0 w 310"/>
                <a:gd name="T63" fmla="*/ 85 h 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10"/>
                <a:gd name="T97" fmla="*/ 0 h 85"/>
                <a:gd name="T98" fmla="*/ 310 w 310"/>
                <a:gd name="T99" fmla="*/ 85 h 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10" h="85">
                  <a:moveTo>
                    <a:pt x="310" y="0"/>
                  </a:moveTo>
                  <a:lnTo>
                    <a:pt x="279" y="0"/>
                  </a:lnTo>
                  <a:lnTo>
                    <a:pt x="279" y="7"/>
                  </a:lnTo>
                  <a:lnTo>
                    <a:pt x="267" y="7"/>
                  </a:lnTo>
                  <a:lnTo>
                    <a:pt x="267" y="6"/>
                  </a:lnTo>
                  <a:lnTo>
                    <a:pt x="266" y="5"/>
                  </a:lnTo>
                  <a:lnTo>
                    <a:pt x="265" y="4"/>
                  </a:lnTo>
                  <a:lnTo>
                    <a:pt x="263" y="4"/>
                  </a:lnTo>
                  <a:lnTo>
                    <a:pt x="261" y="4"/>
                  </a:lnTo>
                  <a:lnTo>
                    <a:pt x="260" y="5"/>
                  </a:lnTo>
                  <a:lnTo>
                    <a:pt x="259" y="6"/>
                  </a:lnTo>
                  <a:lnTo>
                    <a:pt x="259" y="7"/>
                  </a:lnTo>
                  <a:lnTo>
                    <a:pt x="187" y="7"/>
                  </a:lnTo>
                  <a:lnTo>
                    <a:pt x="187" y="6"/>
                  </a:lnTo>
                  <a:lnTo>
                    <a:pt x="186" y="5"/>
                  </a:lnTo>
                  <a:lnTo>
                    <a:pt x="184" y="4"/>
                  </a:lnTo>
                  <a:lnTo>
                    <a:pt x="182" y="4"/>
                  </a:lnTo>
                  <a:lnTo>
                    <a:pt x="181" y="4"/>
                  </a:lnTo>
                  <a:lnTo>
                    <a:pt x="179" y="5"/>
                  </a:lnTo>
                  <a:lnTo>
                    <a:pt x="178" y="6"/>
                  </a:lnTo>
                  <a:lnTo>
                    <a:pt x="178" y="7"/>
                  </a:lnTo>
                  <a:lnTo>
                    <a:pt x="67" y="7"/>
                  </a:lnTo>
                  <a:lnTo>
                    <a:pt x="67" y="6"/>
                  </a:lnTo>
                  <a:lnTo>
                    <a:pt x="66" y="5"/>
                  </a:lnTo>
                  <a:lnTo>
                    <a:pt x="64" y="4"/>
                  </a:lnTo>
                  <a:lnTo>
                    <a:pt x="63" y="4"/>
                  </a:lnTo>
                  <a:lnTo>
                    <a:pt x="61" y="4"/>
                  </a:lnTo>
                  <a:lnTo>
                    <a:pt x="60" y="5"/>
                  </a:lnTo>
                  <a:lnTo>
                    <a:pt x="59" y="6"/>
                  </a:lnTo>
                  <a:lnTo>
                    <a:pt x="58" y="7"/>
                  </a:lnTo>
                  <a:lnTo>
                    <a:pt x="0" y="7"/>
                  </a:lnTo>
                  <a:lnTo>
                    <a:pt x="0" y="85"/>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05" name="Freeform 1215"/>
            <p:cNvSpPr>
              <a:spLocks/>
            </p:cNvSpPr>
            <p:nvPr/>
          </p:nvSpPr>
          <p:spPr bwMode="auto">
            <a:xfrm>
              <a:off x="1344" y="1021"/>
              <a:ext cx="13" cy="9"/>
            </a:xfrm>
            <a:custGeom>
              <a:avLst/>
              <a:gdLst>
                <a:gd name="T0" fmla="*/ 1 w 13"/>
                <a:gd name="T1" fmla="*/ 0 h 9"/>
                <a:gd name="T2" fmla="*/ 13 w 13"/>
                <a:gd name="T3" fmla="*/ 5 h 9"/>
                <a:gd name="T4" fmla="*/ 1 w 13"/>
                <a:gd name="T5" fmla="*/ 9 h 9"/>
                <a:gd name="T6" fmla="*/ 0 w 13"/>
                <a:gd name="T7" fmla="*/ 7 h 9"/>
                <a:gd name="T8" fmla="*/ 0 w 13"/>
                <a:gd name="T9" fmla="*/ 5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5"/>
                  </a:lnTo>
                  <a:lnTo>
                    <a:pt x="1" y="9"/>
                  </a:lnTo>
                  <a:lnTo>
                    <a:pt x="0" y="7"/>
                  </a:lnTo>
                  <a:lnTo>
                    <a:pt x="0" y="5"/>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06" name="Freeform 1216"/>
            <p:cNvSpPr>
              <a:spLocks/>
            </p:cNvSpPr>
            <p:nvPr/>
          </p:nvSpPr>
          <p:spPr bwMode="auto">
            <a:xfrm>
              <a:off x="1067" y="1031"/>
              <a:ext cx="31" cy="88"/>
            </a:xfrm>
            <a:custGeom>
              <a:avLst/>
              <a:gdLst>
                <a:gd name="T0" fmla="*/ 0 w 31"/>
                <a:gd name="T1" fmla="*/ 88 h 88"/>
                <a:gd name="T2" fmla="*/ 7 w 31"/>
                <a:gd name="T3" fmla="*/ 88 h 88"/>
                <a:gd name="T4" fmla="*/ 7 w 31"/>
                <a:gd name="T5" fmla="*/ 45 h 88"/>
                <a:gd name="T6" fmla="*/ 31 w 31"/>
                <a:gd name="T7" fmla="*/ 45 h 88"/>
                <a:gd name="T8" fmla="*/ 31 w 31"/>
                <a:gd name="T9" fmla="*/ 0 h 88"/>
                <a:gd name="T10" fmla="*/ 0 60000 65536"/>
                <a:gd name="T11" fmla="*/ 0 60000 65536"/>
                <a:gd name="T12" fmla="*/ 0 60000 65536"/>
                <a:gd name="T13" fmla="*/ 0 60000 65536"/>
                <a:gd name="T14" fmla="*/ 0 60000 65536"/>
                <a:gd name="T15" fmla="*/ 0 w 31"/>
                <a:gd name="T16" fmla="*/ 0 h 88"/>
                <a:gd name="T17" fmla="*/ 31 w 31"/>
                <a:gd name="T18" fmla="*/ 88 h 88"/>
              </a:gdLst>
              <a:ahLst/>
              <a:cxnLst>
                <a:cxn ang="T10">
                  <a:pos x="T0" y="T1"/>
                </a:cxn>
                <a:cxn ang="T11">
                  <a:pos x="T2" y="T3"/>
                </a:cxn>
                <a:cxn ang="T12">
                  <a:pos x="T4" y="T5"/>
                </a:cxn>
                <a:cxn ang="T13">
                  <a:pos x="T6" y="T7"/>
                </a:cxn>
                <a:cxn ang="T14">
                  <a:pos x="T8" y="T9"/>
                </a:cxn>
              </a:cxnLst>
              <a:rect l="T15" t="T16" r="T17" b="T18"/>
              <a:pathLst>
                <a:path w="31" h="88">
                  <a:moveTo>
                    <a:pt x="0" y="88"/>
                  </a:moveTo>
                  <a:lnTo>
                    <a:pt x="7" y="88"/>
                  </a:lnTo>
                  <a:lnTo>
                    <a:pt x="7" y="45"/>
                  </a:lnTo>
                  <a:lnTo>
                    <a:pt x="31" y="45"/>
                  </a:lnTo>
                  <a:lnTo>
                    <a:pt x="31"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07" name="Freeform 1217"/>
            <p:cNvSpPr>
              <a:spLocks/>
            </p:cNvSpPr>
            <p:nvPr/>
          </p:nvSpPr>
          <p:spPr bwMode="auto">
            <a:xfrm>
              <a:off x="1092" y="1022"/>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08" name="Rectangle 1218"/>
            <p:cNvSpPr>
              <a:spLocks noChangeArrowheads="1"/>
            </p:cNvSpPr>
            <p:nvPr/>
          </p:nvSpPr>
          <p:spPr bwMode="auto">
            <a:xfrm>
              <a:off x="1323" y="933"/>
              <a:ext cx="196" cy="46"/>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409" name="Rectangle 1219"/>
            <p:cNvSpPr>
              <a:spLocks noChangeArrowheads="1"/>
            </p:cNvSpPr>
            <p:nvPr/>
          </p:nvSpPr>
          <p:spPr bwMode="auto">
            <a:xfrm>
              <a:off x="1348" y="929"/>
              <a:ext cx="153"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Vendor</a:t>
              </a:r>
              <a:endParaRPr lang="en-US">
                <a:solidFill>
                  <a:srgbClr val="FF0000"/>
                </a:solidFill>
              </a:endParaRPr>
            </a:p>
          </p:txBody>
        </p:sp>
        <p:sp>
          <p:nvSpPr>
            <p:cNvPr id="25410" name="Rectangle 1220"/>
            <p:cNvSpPr>
              <a:spLocks noChangeArrowheads="1"/>
            </p:cNvSpPr>
            <p:nvPr/>
          </p:nvSpPr>
          <p:spPr bwMode="auto">
            <a:xfrm>
              <a:off x="1289" y="958"/>
              <a:ext cx="26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Maintenance</a:t>
              </a:r>
              <a:endParaRPr lang="en-US">
                <a:solidFill>
                  <a:srgbClr val="FF0000"/>
                </a:solidFill>
              </a:endParaRPr>
            </a:p>
          </p:txBody>
        </p:sp>
        <p:sp>
          <p:nvSpPr>
            <p:cNvPr id="25411" name="Freeform 1221"/>
            <p:cNvSpPr>
              <a:spLocks/>
            </p:cNvSpPr>
            <p:nvPr/>
          </p:nvSpPr>
          <p:spPr bwMode="auto">
            <a:xfrm>
              <a:off x="1299" y="956"/>
              <a:ext cx="24" cy="35"/>
            </a:xfrm>
            <a:custGeom>
              <a:avLst/>
              <a:gdLst>
                <a:gd name="T0" fmla="*/ 24 w 24"/>
                <a:gd name="T1" fmla="*/ 0 h 35"/>
                <a:gd name="T2" fmla="*/ 11 w 24"/>
                <a:gd name="T3" fmla="*/ 0 h 35"/>
                <a:gd name="T4" fmla="*/ 11 w 24"/>
                <a:gd name="T5" fmla="*/ 35 h 35"/>
                <a:gd name="T6" fmla="*/ 0 w 24"/>
                <a:gd name="T7" fmla="*/ 35 h 35"/>
                <a:gd name="T8" fmla="*/ 0 60000 65536"/>
                <a:gd name="T9" fmla="*/ 0 60000 65536"/>
                <a:gd name="T10" fmla="*/ 0 60000 65536"/>
                <a:gd name="T11" fmla="*/ 0 60000 65536"/>
                <a:gd name="T12" fmla="*/ 0 w 24"/>
                <a:gd name="T13" fmla="*/ 0 h 35"/>
                <a:gd name="T14" fmla="*/ 24 w 24"/>
                <a:gd name="T15" fmla="*/ 35 h 35"/>
              </a:gdLst>
              <a:ahLst/>
              <a:cxnLst>
                <a:cxn ang="T8">
                  <a:pos x="T0" y="T1"/>
                </a:cxn>
                <a:cxn ang="T9">
                  <a:pos x="T2" y="T3"/>
                </a:cxn>
                <a:cxn ang="T10">
                  <a:pos x="T4" y="T5"/>
                </a:cxn>
                <a:cxn ang="T11">
                  <a:pos x="T6" y="T7"/>
                </a:cxn>
              </a:cxnLst>
              <a:rect l="T12" t="T13" r="T14" b="T15"/>
              <a:pathLst>
                <a:path w="24" h="35">
                  <a:moveTo>
                    <a:pt x="24" y="0"/>
                  </a:moveTo>
                  <a:lnTo>
                    <a:pt x="11" y="0"/>
                  </a:lnTo>
                  <a:lnTo>
                    <a:pt x="11" y="35"/>
                  </a:lnTo>
                  <a:lnTo>
                    <a:pt x="0" y="35"/>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12" name="Freeform 1222"/>
            <p:cNvSpPr>
              <a:spLocks/>
            </p:cNvSpPr>
            <p:nvPr/>
          </p:nvSpPr>
          <p:spPr bwMode="auto">
            <a:xfrm>
              <a:off x="1287" y="987"/>
              <a:ext cx="14" cy="9"/>
            </a:xfrm>
            <a:custGeom>
              <a:avLst/>
              <a:gdLst>
                <a:gd name="T0" fmla="*/ 12 w 14"/>
                <a:gd name="T1" fmla="*/ 9 h 9"/>
                <a:gd name="T2" fmla="*/ 0 w 14"/>
                <a:gd name="T3" fmla="*/ 4 h 9"/>
                <a:gd name="T4" fmla="*/ 12 w 14"/>
                <a:gd name="T5" fmla="*/ 0 h 9"/>
                <a:gd name="T6" fmla="*/ 13 w 14"/>
                <a:gd name="T7" fmla="*/ 2 h 9"/>
                <a:gd name="T8" fmla="*/ 14 w 14"/>
                <a:gd name="T9" fmla="*/ 4 h 9"/>
                <a:gd name="T10" fmla="*/ 13 w 14"/>
                <a:gd name="T11" fmla="*/ 7 h 9"/>
                <a:gd name="T12" fmla="*/ 12 w 14"/>
                <a:gd name="T13" fmla="*/ 9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12" y="9"/>
                  </a:moveTo>
                  <a:lnTo>
                    <a:pt x="0" y="4"/>
                  </a:lnTo>
                  <a:lnTo>
                    <a:pt x="12" y="0"/>
                  </a:lnTo>
                  <a:lnTo>
                    <a:pt x="13" y="2"/>
                  </a:lnTo>
                  <a:lnTo>
                    <a:pt x="14" y="4"/>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13" name="Freeform 1223"/>
            <p:cNvSpPr>
              <a:spLocks/>
            </p:cNvSpPr>
            <p:nvPr/>
          </p:nvSpPr>
          <p:spPr bwMode="auto">
            <a:xfrm>
              <a:off x="1185" y="1032"/>
              <a:ext cx="32" cy="55"/>
            </a:xfrm>
            <a:custGeom>
              <a:avLst/>
              <a:gdLst>
                <a:gd name="T0" fmla="*/ 0 w 32"/>
                <a:gd name="T1" fmla="*/ 55 h 55"/>
                <a:gd name="T2" fmla="*/ 0 w 32"/>
                <a:gd name="T3" fmla="*/ 39 h 55"/>
                <a:gd name="T4" fmla="*/ 32 w 32"/>
                <a:gd name="T5" fmla="*/ 39 h 55"/>
                <a:gd name="T6" fmla="*/ 32 w 32"/>
                <a:gd name="T7" fmla="*/ 0 h 55"/>
                <a:gd name="T8" fmla="*/ 0 60000 65536"/>
                <a:gd name="T9" fmla="*/ 0 60000 65536"/>
                <a:gd name="T10" fmla="*/ 0 60000 65536"/>
                <a:gd name="T11" fmla="*/ 0 60000 65536"/>
                <a:gd name="T12" fmla="*/ 0 w 32"/>
                <a:gd name="T13" fmla="*/ 0 h 55"/>
                <a:gd name="T14" fmla="*/ 32 w 32"/>
                <a:gd name="T15" fmla="*/ 55 h 55"/>
              </a:gdLst>
              <a:ahLst/>
              <a:cxnLst>
                <a:cxn ang="T8">
                  <a:pos x="T0" y="T1"/>
                </a:cxn>
                <a:cxn ang="T9">
                  <a:pos x="T2" y="T3"/>
                </a:cxn>
                <a:cxn ang="T10">
                  <a:pos x="T4" y="T5"/>
                </a:cxn>
                <a:cxn ang="T11">
                  <a:pos x="T6" y="T7"/>
                </a:cxn>
              </a:cxnLst>
              <a:rect l="T12" t="T13" r="T14" b="T15"/>
              <a:pathLst>
                <a:path w="32" h="55">
                  <a:moveTo>
                    <a:pt x="0" y="55"/>
                  </a:moveTo>
                  <a:lnTo>
                    <a:pt x="0" y="39"/>
                  </a:lnTo>
                  <a:lnTo>
                    <a:pt x="32" y="39"/>
                  </a:lnTo>
                  <a:lnTo>
                    <a:pt x="32"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14" name="Freeform 1224"/>
            <p:cNvSpPr>
              <a:spLocks/>
            </p:cNvSpPr>
            <p:nvPr/>
          </p:nvSpPr>
          <p:spPr bwMode="auto">
            <a:xfrm>
              <a:off x="1211" y="1023"/>
              <a:ext cx="12" cy="10"/>
            </a:xfrm>
            <a:custGeom>
              <a:avLst/>
              <a:gdLst>
                <a:gd name="T0" fmla="*/ 0 w 12"/>
                <a:gd name="T1" fmla="*/ 9 h 10"/>
                <a:gd name="T2" fmla="*/ 6 w 12"/>
                <a:gd name="T3" fmla="*/ 0 h 10"/>
                <a:gd name="T4" fmla="*/ 12 w 12"/>
                <a:gd name="T5" fmla="*/ 9 h 10"/>
                <a:gd name="T6" fmla="*/ 10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10"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15" name="Freeform 1225"/>
            <p:cNvSpPr>
              <a:spLocks/>
            </p:cNvSpPr>
            <p:nvPr/>
          </p:nvSpPr>
          <p:spPr bwMode="auto">
            <a:xfrm>
              <a:off x="1269" y="978"/>
              <a:ext cx="77" cy="100"/>
            </a:xfrm>
            <a:custGeom>
              <a:avLst/>
              <a:gdLst>
                <a:gd name="T0" fmla="*/ 77 w 77"/>
                <a:gd name="T1" fmla="*/ 0 h 100"/>
                <a:gd name="T2" fmla="*/ 77 w 77"/>
                <a:gd name="T3" fmla="*/ 21 h 100"/>
                <a:gd name="T4" fmla="*/ 29 w 77"/>
                <a:gd name="T5" fmla="*/ 21 h 100"/>
                <a:gd name="T6" fmla="*/ 29 w 77"/>
                <a:gd name="T7" fmla="*/ 83 h 100"/>
                <a:gd name="T8" fmla="*/ 0 w 77"/>
                <a:gd name="T9" fmla="*/ 83 h 100"/>
                <a:gd name="T10" fmla="*/ 0 w 77"/>
                <a:gd name="T11" fmla="*/ 100 h 100"/>
                <a:gd name="T12" fmla="*/ 0 60000 65536"/>
                <a:gd name="T13" fmla="*/ 0 60000 65536"/>
                <a:gd name="T14" fmla="*/ 0 60000 65536"/>
                <a:gd name="T15" fmla="*/ 0 60000 65536"/>
                <a:gd name="T16" fmla="*/ 0 60000 65536"/>
                <a:gd name="T17" fmla="*/ 0 60000 65536"/>
                <a:gd name="T18" fmla="*/ 0 w 77"/>
                <a:gd name="T19" fmla="*/ 0 h 100"/>
                <a:gd name="T20" fmla="*/ 77 w 77"/>
                <a:gd name="T21" fmla="*/ 100 h 100"/>
              </a:gdLst>
              <a:ahLst/>
              <a:cxnLst>
                <a:cxn ang="T12">
                  <a:pos x="T0" y="T1"/>
                </a:cxn>
                <a:cxn ang="T13">
                  <a:pos x="T2" y="T3"/>
                </a:cxn>
                <a:cxn ang="T14">
                  <a:pos x="T4" y="T5"/>
                </a:cxn>
                <a:cxn ang="T15">
                  <a:pos x="T6" y="T7"/>
                </a:cxn>
                <a:cxn ang="T16">
                  <a:pos x="T8" y="T9"/>
                </a:cxn>
                <a:cxn ang="T17">
                  <a:pos x="T10" y="T11"/>
                </a:cxn>
              </a:cxnLst>
              <a:rect l="T18" t="T19" r="T20" b="T21"/>
              <a:pathLst>
                <a:path w="77" h="100">
                  <a:moveTo>
                    <a:pt x="77" y="0"/>
                  </a:moveTo>
                  <a:lnTo>
                    <a:pt x="77" y="21"/>
                  </a:lnTo>
                  <a:lnTo>
                    <a:pt x="29" y="21"/>
                  </a:lnTo>
                  <a:lnTo>
                    <a:pt x="29" y="83"/>
                  </a:lnTo>
                  <a:lnTo>
                    <a:pt x="0" y="83"/>
                  </a:lnTo>
                  <a:lnTo>
                    <a:pt x="0" y="10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16" name="Freeform 1226"/>
            <p:cNvSpPr>
              <a:spLocks/>
            </p:cNvSpPr>
            <p:nvPr/>
          </p:nvSpPr>
          <p:spPr bwMode="auto">
            <a:xfrm>
              <a:off x="1263" y="1077"/>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17" name="Rectangle 1227"/>
            <p:cNvSpPr>
              <a:spLocks noChangeArrowheads="1"/>
            </p:cNvSpPr>
            <p:nvPr/>
          </p:nvSpPr>
          <p:spPr bwMode="auto">
            <a:xfrm>
              <a:off x="1123" y="862"/>
              <a:ext cx="196" cy="46"/>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418" name="Rectangle 1228"/>
            <p:cNvSpPr>
              <a:spLocks noChangeArrowheads="1"/>
            </p:cNvSpPr>
            <p:nvPr/>
          </p:nvSpPr>
          <p:spPr bwMode="auto">
            <a:xfrm>
              <a:off x="1076" y="871"/>
              <a:ext cx="289"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Vendor Setup</a:t>
              </a:r>
              <a:endParaRPr lang="en-US">
                <a:solidFill>
                  <a:srgbClr val="FF0000"/>
                </a:solidFill>
              </a:endParaRPr>
            </a:p>
          </p:txBody>
        </p:sp>
        <p:sp>
          <p:nvSpPr>
            <p:cNvPr id="25419" name="Freeform 1229"/>
            <p:cNvSpPr>
              <a:spLocks/>
            </p:cNvSpPr>
            <p:nvPr/>
          </p:nvSpPr>
          <p:spPr bwMode="auto">
            <a:xfrm>
              <a:off x="1319" y="885"/>
              <a:ext cx="102" cy="39"/>
            </a:xfrm>
            <a:custGeom>
              <a:avLst/>
              <a:gdLst>
                <a:gd name="T0" fmla="*/ 0 w 102"/>
                <a:gd name="T1" fmla="*/ 0 h 39"/>
                <a:gd name="T2" fmla="*/ 102 w 102"/>
                <a:gd name="T3" fmla="*/ 0 h 39"/>
                <a:gd name="T4" fmla="*/ 102 w 102"/>
                <a:gd name="T5" fmla="*/ 39 h 39"/>
                <a:gd name="T6" fmla="*/ 0 60000 65536"/>
                <a:gd name="T7" fmla="*/ 0 60000 65536"/>
                <a:gd name="T8" fmla="*/ 0 60000 65536"/>
                <a:gd name="T9" fmla="*/ 0 w 102"/>
                <a:gd name="T10" fmla="*/ 0 h 39"/>
                <a:gd name="T11" fmla="*/ 102 w 102"/>
                <a:gd name="T12" fmla="*/ 39 h 39"/>
              </a:gdLst>
              <a:ahLst/>
              <a:cxnLst>
                <a:cxn ang="T6">
                  <a:pos x="T0" y="T1"/>
                </a:cxn>
                <a:cxn ang="T7">
                  <a:pos x="T2" y="T3"/>
                </a:cxn>
                <a:cxn ang="T8">
                  <a:pos x="T4" y="T5"/>
                </a:cxn>
              </a:cxnLst>
              <a:rect l="T9" t="T10" r="T11" b="T12"/>
              <a:pathLst>
                <a:path w="102" h="39">
                  <a:moveTo>
                    <a:pt x="0" y="0"/>
                  </a:moveTo>
                  <a:lnTo>
                    <a:pt x="102" y="0"/>
                  </a:lnTo>
                  <a:lnTo>
                    <a:pt x="102" y="3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20" name="Freeform 1230"/>
            <p:cNvSpPr>
              <a:spLocks/>
            </p:cNvSpPr>
            <p:nvPr/>
          </p:nvSpPr>
          <p:spPr bwMode="auto">
            <a:xfrm>
              <a:off x="1415" y="923"/>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21" name="Freeform 1231"/>
            <p:cNvSpPr>
              <a:spLocks/>
            </p:cNvSpPr>
            <p:nvPr/>
          </p:nvSpPr>
          <p:spPr bwMode="auto">
            <a:xfrm>
              <a:off x="997" y="885"/>
              <a:ext cx="126" cy="217"/>
            </a:xfrm>
            <a:custGeom>
              <a:avLst/>
              <a:gdLst>
                <a:gd name="T0" fmla="*/ 126 w 126"/>
                <a:gd name="T1" fmla="*/ 0 h 217"/>
                <a:gd name="T2" fmla="*/ 24 w 126"/>
                <a:gd name="T3" fmla="*/ 0 h 217"/>
                <a:gd name="T4" fmla="*/ 24 w 126"/>
                <a:gd name="T5" fmla="*/ 200 h 217"/>
                <a:gd name="T6" fmla="*/ 0 w 126"/>
                <a:gd name="T7" fmla="*/ 200 h 217"/>
                <a:gd name="T8" fmla="*/ 0 w 126"/>
                <a:gd name="T9" fmla="*/ 217 h 217"/>
                <a:gd name="T10" fmla="*/ 0 60000 65536"/>
                <a:gd name="T11" fmla="*/ 0 60000 65536"/>
                <a:gd name="T12" fmla="*/ 0 60000 65536"/>
                <a:gd name="T13" fmla="*/ 0 60000 65536"/>
                <a:gd name="T14" fmla="*/ 0 60000 65536"/>
                <a:gd name="T15" fmla="*/ 0 w 126"/>
                <a:gd name="T16" fmla="*/ 0 h 217"/>
                <a:gd name="T17" fmla="*/ 126 w 126"/>
                <a:gd name="T18" fmla="*/ 217 h 217"/>
              </a:gdLst>
              <a:ahLst/>
              <a:cxnLst>
                <a:cxn ang="T10">
                  <a:pos x="T0" y="T1"/>
                </a:cxn>
                <a:cxn ang="T11">
                  <a:pos x="T2" y="T3"/>
                </a:cxn>
                <a:cxn ang="T12">
                  <a:pos x="T4" y="T5"/>
                </a:cxn>
                <a:cxn ang="T13">
                  <a:pos x="T6" y="T7"/>
                </a:cxn>
                <a:cxn ang="T14">
                  <a:pos x="T8" y="T9"/>
                </a:cxn>
              </a:cxnLst>
              <a:rect l="T15" t="T16" r="T17" b="T18"/>
              <a:pathLst>
                <a:path w="126" h="217">
                  <a:moveTo>
                    <a:pt x="126" y="0"/>
                  </a:moveTo>
                  <a:lnTo>
                    <a:pt x="24" y="0"/>
                  </a:lnTo>
                  <a:lnTo>
                    <a:pt x="24" y="200"/>
                  </a:lnTo>
                  <a:lnTo>
                    <a:pt x="0" y="200"/>
                  </a:lnTo>
                  <a:lnTo>
                    <a:pt x="0" y="217"/>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22" name="Freeform 1232"/>
            <p:cNvSpPr>
              <a:spLocks/>
            </p:cNvSpPr>
            <p:nvPr/>
          </p:nvSpPr>
          <p:spPr bwMode="auto">
            <a:xfrm>
              <a:off x="991" y="1101"/>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23" name="Rectangle 1233"/>
            <p:cNvSpPr>
              <a:spLocks noChangeArrowheads="1"/>
            </p:cNvSpPr>
            <p:nvPr/>
          </p:nvSpPr>
          <p:spPr bwMode="auto">
            <a:xfrm>
              <a:off x="2384" y="3291"/>
              <a:ext cx="152" cy="63"/>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424" name="Rectangle 1234"/>
            <p:cNvSpPr>
              <a:spLocks noChangeArrowheads="1"/>
            </p:cNvSpPr>
            <p:nvPr/>
          </p:nvSpPr>
          <p:spPr bwMode="auto">
            <a:xfrm>
              <a:off x="2355" y="3310"/>
              <a:ext cx="213"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Connect 3</a:t>
              </a:r>
              <a:endParaRPr lang="en-US">
                <a:solidFill>
                  <a:srgbClr val="FF0000"/>
                </a:solidFill>
              </a:endParaRPr>
            </a:p>
          </p:txBody>
        </p:sp>
        <p:sp>
          <p:nvSpPr>
            <p:cNvPr id="25425" name="Rectangle 1235"/>
            <p:cNvSpPr>
              <a:spLocks noChangeArrowheads="1"/>
            </p:cNvSpPr>
            <p:nvPr/>
          </p:nvSpPr>
          <p:spPr bwMode="auto">
            <a:xfrm>
              <a:off x="2501" y="3385"/>
              <a:ext cx="152" cy="63"/>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426" name="Rectangle 1236"/>
            <p:cNvSpPr>
              <a:spLocks noChangeArrowheads="1"/>
            </p:cNvSpPr>
            <p:nvPr/>
          </p:nvSpPr>
          <p:spPr bwMode="auto">
            <a:xfrm>
              <a:off x="2471" y="3392"/>
              <a:ext cx="213"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Connect 3</a:t>
              </a:r>
              <a:endParaRPr lang="en-US">
                <a:solidFill>
                  <a:srgbClr val="FF0000"/>
                </a:solidFill>
              </a:endParaRPr>
            </a:p>
          </p:txBody>
        </p:sp>
        <p:sp>
          <p:nvSpPr>
            <p:cNvPr id="25427" name="Rectangle 1237"/>
            <p:cNvSpPr>
              <a:spLocks noChangeArrowheads="1"/>
            </p:cNvSpPr>
            <p:nvPr/>
          </p:nvSpPr>
          <p:spPr bwMode="auto">
            <a:xfrm>
              <a:off x="2495" y="3416"/>
              <a:ext cx="165"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Reports</a:t>
              </a:r>
              <a:endParaRPr lang="en-US">
                <a:solidFill>
                  <a:srgbClr val="FF0000"/>
                </a:solidFill>
              </a:endParaRPr>
            </a:p>
          </p:txBody>
        </p:sp>
        <p:sp>
          <p:nvSpPr>
            <p:cNvPr id="25428" name="Rectangle 1238"/>
            <p:cNvSpPr>
              <a:spLocks noChangeArrowheads="1"/>
            </p:cNvSpPr>
            <p:nvPr/>
          </p:nvSpPr>
          <p:spPr bwMode="auto">
            <a:xfrm>
              <a:off x="2239" y="3387"/>
              <a:ext cx="203" cy="63"/>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429" name="Rectangle 1239"/>
            <p:cNvSpPr>
              <a:spLocks noChangeArrowheads="1"/>
            </p:cNvSpPr>
            <p:nvPr/>
          </p:nvSpPr>
          <p:spPr bwMode="auto">
            <a:xfrm>
              <a:off x="2232" y="3392"/>
              <a:ext cx="213"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Connect 3</a:t>
              </a:r>
              <a:endParaRPr lang="en-US">
                <a:solidFill>
                  <a:srgbClr val="FF0000"/>
                </a:solidFill>
              </a:endParaRPr>
            </a:p>
          </p:txBody>
        </p:sp>
        <p:sp>
          <p:nvSpPr>
            <p:cNvPr id="25430" name="Rectangle 1240"/>
            <p:cNvSpPr>
              <a:spLocks noChangeArrowheads="1"/>
            </p:cNvSpPr>
            <p:nvPr/>
          </p:nvSpPr>
          <p:spPr bwMode="auto">
            <a:xfrm>
              <a:off x="2212" y="3416"/>
              <a:ext cx="259"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PDF Transfe</a:t>
              </a:r>
              <a:endParaRPr lang="en-US">
                <a:solidFill>
                  <a:srgbClr val="FF0000"/>
                </a:solidFill>
              </a:endParaRPr>
            </a:p>
          </p:txBody>
        </p:sp>
        <p:sp>
          <p:nvSpPr>
            <p:cNvPr id="25431" name="Freeform 1241"/>
            <p:cNvSpPr>
              <a:spLocks/>
            </p:cNvSpPr>
            <p:nvPr/>
          </p:nvSpPr>
          <p:spPr bwMode="auto">
            <a:xfrm>
              <a:off x="2340" y="3354"/>
              <a:ext cx="74" cy="24"/>
            </a:xfrm>
            <a:custGeom>
              <a:avLst/>
              <a:gdLst>
                <a:gd name="T0" fmla="*/ 74 w 74"/>
                <a:gd name="T1" fmla="*/ 0 h 24"/>
                <a:gd name="T2" fmla="*/ 74 w 74"/>
                <a:gd name="T3" fmla="*/ 16 h 24"/>
                <a:gd name="T4" fmla="*/ 0 w 74"/>
                <a:gd name="T5" fmla="*/ 16 h 24"/>
                <a:gd name="T6" fmla="*/ 0 w 74"/>
                <a:gd name="T7" fmla="*/ 24 h 24"/>
                <a:gd name="T8" fmla="*/ 0 60000 65536"/>
                <a:gd name="T9" fmla="*/ 0 60000 65536"/>
                <a:gd name="T10" fmla="*/ 0 60000 65536"/>
                <a:gd name="T11" fmla="*/ 0 60000 65536"/>
                <a:gd name="T12" fmla="*/ 0 w 74"/>
                <a:gd name="T13" fmla="*/ 0 h 24"/>
                <a:gd name="T14" fmla="*/ 74 w 74"/>
                <a:gd name="T15" fmla="*/ 24 h 24"/>
              </a:gdLst>
              <a:ahLst/>
              <a:cxnLst>
                <a:cxn ang="T8">
                  <a:pos x="T0" y="T1"/>
                </a:cxn>
                <a:cxn ang="T9">
                  <a:pos x="T2" y="T3"/>
                </a:cxn>
                <a:cxn ang="T10">
                  <a:pos x="T4" y="T5"/>
                </a:cxn>
                <a:cxn ang="T11">
                  <a:pos x="T6" y="T7"/>
                </a:cxn>
              </a:cxnLst>
              <a:rect l="T12" t="T13" r="T14" b="T15"/>
              <a:pathLst>
                <a:path w="74" h="24">
                  <a:moveTo>
                    <a:pt x="74" y="0"/>
                  </a:moveTo>
                  <a:lnTo>
                    <a:pt x="74" y="16"/>
                  </a:lnTo>
                  <a:lnTo>
                    <a:pt x="0" y="16"/>
                  </a:lnTo>
                  <a:lnTo>
                    <a:pt x="0" y="24"/>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32" name="Freeform 1242"/>
            <p:cNvSpPr>
              <a:spLocks/>
            </p:cNvSpPr>
            <p:nvPr/>
          </p:nvSpPr>
          <p:spPr bwMode="auto">
            <a:xfrm>
              <a:off x="2335" y="3377"/>
              <a:ext cx="11" cy="10"/>
            </a:xfrm>
            <a:custGeom>
              <a:avLst/>
              <a:gdLst>
                <a:gd name="T0" fmla="*/ 11 w 11"/>
                <a:gd name="T1" fmla="*/ 1 h 10"/>
                <a:gd name="T2" fmla="*/ 5 w 11"/>
                <a:gd name="T3" fmla="*/ 10 h 10"/>
                <a:gd name="T4" fmla="*/ 0 w 11"/>
                <a:gd name="T5" fmla="*/ 1 h 10"/>
                <a:gd name="T6" fmla="*/ 2 w 11"/>
                <a:gd name="T7" fmla="*/ 0 h 10"/>
                <a:gd name="T8" fmla="*/ 5 w 11"/>
                <a:gd name="T9" fmla="*/ 0 h 10"/>
                <a:gd name="T10" fmla="*/ 9 w 11"/>
                <a:gd name="T11" fmla="*/ 0 h 10"/>
                <a:gd name="T12" fmla="*/ 11 w 11"/>
                <a:gd name="T13" fmla="*/ 1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11" y="1"/>
                  </a:moveTo>
                  <a:lnTo>
                    <a:pt x="5" y="10"/>
                  </a:lnTo>
                  <a:lnTo>
                    <a:pt x="0" y="1"/>
                  </a:lnTo>
                  <a:lnTo>
                    <a:pt x="2" y="0"/>
                  </a:lnTo>
                  <a:lnTo>
                    <a:pt x="5" y="0"/>
                  </a:lnTo>
                  <a:lnTo>
                    <a:pt x="9" y="0"/>
                  </a:lnTo>
                  <a:lnTo>
                    <a:pt x="11"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33" name="Freeform 1243"/>
            <p:cNvSpPr>
              <a:spLocks/>
            </p:cNvSpPr>
            <p:nvPr/>
          </p:nvSpPr>
          <p:spPr bwMode="auto">
            <a:xfrm>
              <a:off x="2516" y="3355"/>
              <a:ext cx="61" cy="21"/>
            </a:xfrm>
            <a:custGeom>
              <a:avLst/>
              <a:gdLst>
                <a:gd name="T0" fmla="*/ 0 w 61"/>
                <a:gd name="T1" fmla="*/ 0 h 21"/>
                <a:gd name="T2" fmla="*/ 0 w 61"/>
                <a:gd name="T3" fmla="*/ 15 h 21"/>
                <a:gd name="T4" fmla="*/ 61 w 61"/>
                <a:gd name="T5" fmla="*/ 15 h 21"/>
                <a:gd name="T6" fmla="*/ 61 w 61"/>
                <a:gd name="T7" fmla="*/ 21 h 21"/>
                <a:gd name="T8" fmla="*/ 0 60000 65536"/>
                <a:gd name="T9" fmla="*/ 0 60000 65536"/>
                <a:gd name="T10" fmla="*/ 0 60000 65536"/>
                <a:gd name="T11" fmla="*/ 0 60000 65536"/>
                <a:gd name="T12" fmla="*/ 0 w 61"/>
                <a:gd name="T13" fmla="*/ 0 h 21"/>
                <a:gd name="T14" fmla="*/ 61 w 61"/>
                <a:gd name="T15" fmla="*/ 21 h 21"/>
              </a:gdLst>
              <a:ahLst/>
              <a:cxnLst>
                <a:cxn ang="T8">
                  <a:pos x="T0" y="T1"/>
                </a:cxn>
                <a:cxn ang="T9">
                  <a:pos x="T2" y="T3"/>
                </a:cxn>
                <a:cxn ang="T10">
                  <a:pos x="T4" y="T5"/>
                </a:cxn>
                <a:cxn ang="T11">
                  <a:pos x="T6" y="T7"/>
                </a:cxn>
              </a:cxnLst>
              <a:rect l="T12" t="T13" r="T14" b="T15"/>
              <a:pathLst>
                <a:path w="61" h="21">
                  <a:moveTo>
                    <a:pt x="0" y="0"/>
                  </a:moveTo>
                  <a:lnTo>
                    <a:pt x="0" y="15"/>
                  </a:lnTo>
                  <a:lnTo>
                    <a:pt x="61" y="15"/>
                  </a:lnTo>
                  <a:lnTo>
                    <a:pt x="61" y="21"/>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34" name="Freeform 1244"/>
            <p:cNvSpPr>
              <a:spLocks/>
            </p:cNvSpPr>
            <p:nvPr/>
          </p:nvSpPr>
          <p:spPr bwMode="auto">
            <a:xfrm>
              <a:off x="2571" y="3375"/>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35" name="Freeform 1245"/>
            <p:cNvSpPr>
              <a:spLocks/>
            </p:cNvSpPr>
            <p:nvPr/>
          </p:nvSpPr>
          <p:spPr bwMode="auto">
            <a:xfrm>
              <a:off x="2460" y="2645"/>
              <a:ext cx="331" cy="637"/>
            </a:xfrm>
            <a:custGeom>
              <a:avLst/>
              <a:gdLst>
                <a:gd name="T0" fmla="*/ 0 w 331"/>
                <a:gd name="T1" fmla="*/ 637 h 637"/>
                <a:gd name="T2" fmla="*/ 0 w 331"/>
                <a:gd name="T3" fmla="*/ 292 h 637"/>
                <a:gd name="T4" fmla="*/ 88 w 331"/>
                <a:gd name="T5" fmla="*/ 292 h 637"/>
                <a:gd name="T6" fmla="*/ 89 w 331"/>
                <a:gd name="T7" fmla="*/ 290 h 637"/>
                <a:gd name="T8" fmla="*/ 90 w 331"/>
                <a:gd name="T9" fmla="*/ 289 h 637"/>
                <a:gd name="T10" fmla="*/ 91 w 331"/>
                <a:gd name="T11" fmla="*/ 288 h 637"/>
                <a:gd name="T12" fmla="*/ 93 w 331"/>
                <a:gd name="T13" fmla="*/ 288 h 637"/>
                <a:gd name="T14" fmla="*/ 94 w 331"/>
                <a:gd name="T15" fmla="*/ 288 h 637"/>
                <a:gd name="T16" fmla="*/ 96 w 331"/>
                <a:gd name="T17" fmla="*/ 289 h 637"/>
                <a:gd name="T18" fmla="*/ 97 w 331"/>
                <a:gd name="T19" fmla="*/ 290 h 637"/>
                <a:gd name="T20" fmla="*/ 97 w 331"/>
                <a:gd name="T21" fmla="*/ 292 h 637"/>
                <a:gd name="T22" fmla="*/ 140 w 331"/>
                <a:gd name="T23" fmla="*/ 292 h 637"/>
                <a:gd name="T24" fmla="*/ 140 w 331"/>
                <a:gd name="T25" fmla="*/ 290 h 637"/>
                <a:gd name="T26" fmla="*/ 141 w 331"/>
                <a:gd name="T27" fmla="*/ 289 h 637"/>
                <a:gd name="T28" fmla="*/ 143 w 331"/>
                <a:gd name="T29" fmla="*/ 288 h 637"/>
                <a:gd name="T30" fmla="*/ 145 w 331"/>
                <a:gd name="T31" fmla="*/ 288 h 637"/>
                <a:gd name="T32" fmla="*/ 146 w 331"/>
                <a:gd name="T33" fmla="*/ 288 h 637"/>
                <a:gd name="T34" fmla="*/ 148 w 331"/>
                <a:gd name="T35" fmla="*/ 289 h 637"/>
                <a:gd name="T36" fmla="*/ 149 w 331"/>
                <a:gd name="T37" fmla="*/ 290 h 637"/>
                <a:gd name="T38" fmla="*/ 149 w 331"/>
                <a:gd name="T39" fmla="*/ 292 h 637"/>
                <a:gd name="T40" fmla="*/ 194 w 331"/>
                <a:gd name="T41" fmla="*/ 292 h 637"/>
                <a:gd name="T42" fmla="*/ 194 w 331"/>
                <a:gd name="T43" fmla="*/ 290 h 637"/>
                <a:gd name="T44" fmla="*/ 195 w 331"/>
                <a:gd name="T45" fmla="*/ 289 h 637"/>
                <a:gd name="T46" fmla="*/ 197 w 331"/>
                <a:gd name="T47" fmla="*/ 288 h 637"/>
                <a:gd name="T48" fmla="*/ 199 w 331"/>
                <a:gd name="T49" fmla="*/ 288 h 637"/>
                <a:gd name="T50" fmla="*/ 200 w 331"/>
                <a:gd name="T51" fmla="*/ 288 h 637"/>
                <a:gd name="T52" fmla="*/ 202 w 331"/>
                <a:gd name="T53" fmla="*/ 289 h 637"/>
                <a:gd name="T54" fmla="*/ 203 w 331"/>
                <a:gd name="T55" fmla="*/ 290 h 637"/>
                <a:gd name="T56" fmla="*/ 203 w 331"/>
                <a:gd name="T57" fmla="*/ 292 h 637"/>
                <a:gd name="T58" fmla="*/ 331 w 331"/>
                <a:gd name="T59" fmla="*/ 292 h 637"/>
                <a:gd name="T60" fmla="*/ 331 w 331"/>
                <a:gd name="T61" fmla="*/ 0 h 63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31"/>
                <a:gd name="T94" fmla="*/ 0 h 637"/>
                <a:gd name="T95" fmla="*/ 331 w 331"/>
                <a:gd name="T96" fmla="*/ 637 h 63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31" h="637">
                  <a:moveTo>
                    <a:pt x="0" y="637"/>
                  </a:moveTo>
                  <a:lnTo>
                    <a:pt x="0" y="292"/>
                  </a:lnTo>
                  <a:lnTo>
                    <a:pt x="88" y="292"/>
                  </a:lnTo>
                  <a:lnTo>
                    <a:pt x="89" y="290"/>
                  </a:lnTo>
                  <a:lnTo>
                    <a:pt x="90" y="289"/>
                  </a:lnTo>
                  <a:lnTo>
                    <a:pt x="91" y="288"/>
                  </a:lnTo>
                  <a:lnTo>
                    <a:pt x="93" y="288"/>
                  </a:lnTo>
                  <a:lnTo>
                    <a:pt x="94" y="288"/>
                  </a:lnTo>
                  <a:lnTo>
                    <a:pt x="96" y="289"/>
                  </a:lnTo>
                  <a:lnTo>
                    <a:pt x="97" y="290"/>
                  </a:lnTo>
                  <a:lnTo>
                    <a:pt x="97" y="292"/>
                  </a:lnTo>
                  <a:lnTo>
                    <a:pt x="140" y="292"/>
                  </a:lnTo>
                  <a:lnTo>
                    <a:pt x="140" y="290"/>
                  </a:lnTo>
                  <a:lnTo>
                    <a:pt x="141" y="289"/>
                  </a:lnTo>
                  <a:lnTo>
                    <a:pt x="143" y="288"/>
                  </a:lnTo>
                  <a:lnTo>
                    <a:pt x="145" y="288"/>
                  </a:lnTo>
                  <a:lnTo>
                    <a:pt x="146" y="288"/>
                  </a:lnTo>
                  <a:lnTo>
                    <a:pt x="148" y="289"/>
                  </a:lnTo>
                  <a:lnTo>
                    <a:pt x="149" y="290"/>
                  </a:lnTo>
                  <a:lnTo>
                    <a:pt x="149" y="292"/>
                  </a:lnTo>
                  <a:lnTo>
                    <a:pt x="194" y="292"/>
                  </a:lnTo>
                  <a:lnTo>
                    <a:pt x="194" y="290"/>
                  </a:lnTo>
                  <a:lnTo>
                    <a:pt x="195" y="289"/>
                  </a:lnTo>
                  <a:lnTo>
                    <a:pt x="197" y="288"/>
                  </a:lnTo>
                  <a:lnTo>
                    <a:pt x="199" y="288"/>
                  </a:lnTo>
                  <a:lnTo>
                    <a:pt x="200" y="288"/>
                  </a:lnTo>
                  <a:lnTo>
                    <a:pt x="202" y="289"/>
                  </a:lnTo>
                  <a:lnTo>
                    <a:pt x="203" y="290"/>
                  </a:lnTo>
                  <a:lnTo>
                    <a:pt x="203" y="292"/>
                  </a:lnTo>
                  <a:lnTo>
                    <a:pt x="331" y="292"/>
                  </a:lnTo>
                  <a:lnTo>
                    <a:pt x="331"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36" name="Freeform 1246"/>
            <p:cNvSpPr>
              <a:spLocks/>
            </p:cNvSpPr>
            <p:nvPr/>
          </p:nvSpPr>
          <p:spPr bwMode="auto">
            <a:xfrm>
              <a:off x="2454" y="3281"/>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37" name="Freeform 1247"/>
            <p:cNvSpPr>
              <a:spLocks/>
            </p:cNvSpPr>
            <p:nvPr/>
          </p:nvSpPr>
          <p:spPr bwMode="auto">
            <a:xfrm>
              <a:off x="1687" y="2258"/>
              <a:ext cx="6" cy="53"/>
            </a:xfrm>
            <a:custGeom>
              <a:avLst/>
              <a:gdLst>
                <a:gd name="T0" fmla="*/ 6 w 6"/>
                <a:gd name="T1" fmla="*/ 0 h 53"/>
                <a:gd name="T2" fmla="*/ 6 w 6"/>
                <a:gd name="T3" fmla="*/ 8 h 53"/>
                <a:gd name="T4" fmla="*/ 0 w 6"/>
                <a:gd name="T5" fmla="*/ 8 h 53"/>
                <a:gd name="T6" fmla="*/ 0 w 6"/>
                <a:gd name="T7" fmla="*/ 53 h 53"/>
                <a:gd name="T8" fmla="*/ 0 60000 65536"/>
                <a:gd name="T9" fmla="*/ 0 60000 65536"/>
                <a:gd name="T10" fmla="*/ 0 60000 65536"/>
                <a:gd name="T11" fmla="*/ 0 60000 65536"/>
                <a:gd name="T12" fmla="*/ 0 w 6"/>
                <a:gd name="T13" fmla="*/ 0 h 53"/>
                <a:gd name="T14" fmla="*/ 6 w 6"/>
                <a:gd name="T15" fmla="*/ 53 h 53"/>
              </a:gdLst>
              <a:ahLst/>
              <a:cxnLst>
                <a:cxn ang="T8">
                  <a:pos x="T0" y="T1"/>
                </a:cxn>
                <a:cxn ang="T9">
                  <a:pos x="T2" y="T3"/>
                </a:cxn>
                <a:cxn ang="T10">
                  <a:pos x="T4" y="T5"/>
                </a:cxn>
                <a:cxn ang="T11">
                  <a:pos x="T6" y="T7"/>
                </a:cxn>
              </a:cxnLst>
              <a:rect l="T12" t="T13" r="T14" b="T15"/>
              <a:pathLst>
                <a:path w="6" h="53">
                  <a:moveTo>
                    <a:pt x="6" y="0"/>
                  </a:moveTo>
                  <a:lnTo>
                    <a:pt x="6" y="8"/>
                  </a:lnTo>
                  <a:lnTo>
                    <a:pt x="0" y="8"/>
                  </a:lnTo>
                  <a:lnTo>
                    <a:pt x="0" y="5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38" name="Freeform 1248"/>
            <p:cNvSpPr>
              <a:spLocks/>
            </p:cNvSpPr>
            <p:nvPr/>
          </p:nvSpPr>
          <p:spPr bwMode="auto">
            <a:xfrm>
              <a:off x="1687" y="2249"/>
              <a:ext cx="12" cy="11"/>
            </a:xfrm>
            <a:custGeom>
              <a:avLst/>
              <a:gdLst>
                <a:gd name="T0" fmla="*/ 0 w 12"/>
                <a:gd name="T1" fmla="*/ 10 h 11"/>
                <a:gd name="T2" fmla="*/ 6 w 12"/>
                <a:gd name="T3" fmla="*/ 0 h 11"/>
                <a:gd name="T4" fmla="*/ 12 w 12"/>
                <a:gd name="T5" fmla="*/ 10 h 11"/>
                <a:gd name="T6" fmla="*/ 9 w 12"/>
                <a:gd name="T7" fmla="*/ 10 h 11"/>
                <a:gd name="T8" fmla="*/ 6 w 12"/>
                <a:gd name="T9" fmla="*/ 11 h 11"/>
                <a:gd name="T10" fmla="*/ 3 w 12"/>
                <a:gd name="T11" fmla="*/ 10 h 11"/>
                <a:gd name="T12" fmla="*/ 0 w 12"/>
                <a:gd name="T13" fmla="*/ 10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0" y="10"/>
                  </a:moveTo>
                  <a:lnTo>
                    <a:pt x="6" y="0"/>
                  </a:lnTo>
                  <a:lnTo>
                    <a:pt x="12" y="10"/>
                  </a:lnTo>
                  <a:lnTo>
                    <a:pt x="9" y="10"/>
                  </a:lnTo>
                  <a:lnTo>
                    <a:pt x="6" y="11"/>
                  </a:lnTo>
                  <a:lnTo>
                    <a:pt x="3"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39" name="Rectangle 1249"/>
            <p:cNvSpPr>
              <a:spLocks noChangeArrowheads="1"/>
            </p:cNvSpPr>
            <p:nvPr/>
          </p:nvSpPr>
          <p:spPr bwMode="auto">
            <a:xfrm>
              <a:off x="1536" y="2042"/>
              <a:ext cx="212" cy="50"/>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440" name="Rectangle 1250"/>
            <p:cNvSpPr>
              <a:spLocks noChangeArrowheads="1"/>
            </p:cNvSpPr>
            <p:nvPr/>
          </p:nvSpPr>
          <p:spPr bwMode="auto">
            <a:xfrm>
              <a:off x="1508" y="2041"/>
              <a:ext cx="267"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Spec Source</a:t>
              </a:r>
              <a:endParaRPr lang="en-US">
                <a:solidFill>
                  <a:srgbClr val="FF0000"/>
                </a:solidFill>
              </a:endParaRPr>
            </a:p>
          </p:txBody>
        </p:sp>
        <p:sp>
          <p:nvSpPr>
            <p:cNvPr id="25441" name="Rectangle 1251"/>
            <p:cNvSpPr>
              <a:spLocks noChangeArrowheads="1"/>
            </p:cNvSpPr>
            <p:nvPr/>
          </p:nvSpPr>
          <p:spPr bwMode="auto">
            <a:xfrm>
              <a:off x="1499" y="2065"/>
              <a:ext cx="28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SKU Tracking</a:t>
              </a:r>
              <a:endParaRPr lang="en-US">
                <a:solidFill>
                  <a:srgbClr val="FF0000"/>
                </a:solidFill>
              </a:endParaRPr>
            </a:p>
          </p:txBody>
        </p:sp>
        <p:sp>
          <p:nvSpPr>
            <p:cNvPr id="25442" name="Freeform 1252"/>
            <p:cNvSpPr>
              <a:spLocks/>
            </p:cNvSpPr>
            <p:nvPr/>
          </p:nvSpPr>
          <p:spPr bwMode="auto">
            <a:xfrm>
              <a:off x="1642" y="2101"/>
              <a:ext cx="54" cy="99"/>
            </a:xfrm>
            <a:custGeom>
              <a:avLst/>
              <a:gdLst>
                <a:gd name="T0" fmla="*/ 0 w 54"/>
                <a:gd name="T1" fmla="*/ 0 h 99"/>
                <a:gd name="T2" fmla="*/ 0 w 54"/>
                <a:gd name="T3" fmla="*/ 7 h 99"/>
                <a:gd name="T4" fmla="*/ 54 w 54"/>
                <a:gd name="T5" fmla="*/ 7 h 99"/>
                <a:gd name="T6" fmla="*/ 54 w 54"/>
                <a:gd name="T7" fmla="*/ 83 h 99"/>
                <a:gd name="T8" fmla="*/ 13 w 54"/>
                <a:gd name="T9" fmla="*/ 83 h 99"/>
                <a:gd name="T10" fmla="*/ 13 w 54"/>
                <a:gd name="T11" fmla="*/ 99 h 99"/>
                <a:gd name="T12" fmla="*/ 0 60000 65536"/>
                <a:gd name="T13" fmla="*/ 0 60000 65536"/>
                <a:gd name="T14" fmla="*/ 0 60000 65536"/>
                <a:gd name="T15" fmla="*/ 0 60000 65536"/>
                <a:gd name="T16" fmla="*/ 0 60000 65536"/>
                <a:gd name="T17" fmla="*/ 0 60000 65536"/>
                <a:gd name="T18" fmla="*/ 0 w 54"/>
                <a:gd name="T19" fmla="*/ 0 h 99"/>
                <a:gd name="T20" fmla="*/ 54 w 54"/>
                <a:gd name="T21" fmla="*/ 99 h 99"/>
              </a:gdLst>
              <a:ahLst/>
              <a:cxnLst>
                <a:cxn ang="T12">
                  <a:pos x="T0" y="T1"/>
                </a:cxn>
                <a:cxn ang="T13">
                  <a:pos x="T2" y="T3"/>
                </a:cxn>
                <a:cxn ang="T14">
                  <a:pos x="T4" y="T5"/>
                </a:cxn>
                <a:cxn ang="T15">
                  <a:pos x="T6" y="T7"/>
                </a:cxn>
                <a:cxn ang="T16">
                  <a:pos x="T8" y="T9"/>
                </a:cxn>
                <a:cxn ang="T17">
                  <a:pos x="T10" y="T11"/>
                </a:cxn>
              </a:cxnLst>
              <a:rect l="T18" t="T19" r="T20" b="T21"/>
              <a:pathLst>
                <a:path w="54" h="99">
                  <a:moveTo>
                    <a:pt x="0" y="0"/>
                  </a:moveTo>
                  <a:lnTo>
                    <a:pt x="0" y="7"/>
                  </a:lnTo>
                  <a:lnTo>
                    <a:pt x="54" y="7"/>
                  </a:lnTo>
                  <a:lnTo>
                    <a:pt x="54" y="83"/>
                  </a:lnTo>
                  <a:lnTo>
                    <a:pt x="13" y="83"/>
                  </a:lnTo>
                  <a:lnTo>
                    <a:pt x="13" y="9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43" name="Freeform 1253"/>
            <p:cNvSpPr>
              <a:spLocks/>
            </p:cNvSpPr>
            <p:nvPr/>
          </p:nvSpPr>
          <p:spPr bwMode="auto">
            <a:xfrm>
              <a:off x="1636" y="2092"/>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44" name="Freeform 1254"/>
            <p:cNvSpPr>
              <a:spLocks/>
            </p:cNvSpPr>
            <p:nvPr/>
          </p:nvSpPr>
          <p:spPr bwMode="auto">
            <a:xfrm>
              <a:off x="1972" y="1592"/>
              <a:ext cx="2350" cy="158"/>
            </a:xfrm>
            <a:custGeom>
              <a:avLst/>
              <a:gdLst>
                <a:gd name="T0" fmla="*/ 38 w 2350"/>
                <a:gd name="T1" fmla="*/ 158 h 158"/>
                <a:gd name="T2" fmla="*/ 95 w 2350"/>
                <a:gd name="T3" fmla="*/ 157 h 158"/>
                <a:gd name="T4" fmla="*/ 118 w 2350"/>
                <a:gd name="T5" fmla="*/ 155 h 158"/>
                <a:gd name="T6" fmla="*/ 132 w 2350"/>
                <a:gd name="T7" fmla="*/ 155 h 158"/>
                <a:gd name="T8" fmla="*/ 144 w 2350"/>
                <a:gd name="T9" fmla="*/ 157 h 158"/>
                <a:gd name="T10" fmla="*/ 162 w 2350"/>
                <a:gd name="T11" fmla="*/ 155 h 158"/>
                <a:gd name="T12" fmla="*/ 182 w 2350"/>
                <a:gd name="T13" fmla="*/ 153 h 158"/>
                <a:gd name="T14" fmla="*/ 207 w 2350"/>
                <a:gd name="T15" fmla="*/ 157 h 158"/>
                <a:gd name="T16" fmla="*/ 227 w 2350"/>
                <a:gd name="T17" fmla="*/ 158 h 158"/>
                <a:gd name="T18" fmla="*/ 294 w 2350"/>
                <a:gd name="T19" fmla="*/ 156 h 158"/>
                <a:gd name="T20" fmla="*/ 343 w 2350"/>
                <a:gd name="T21" fmla="*/ 155 h 158"/>
                <a:gd name="T22" fmla="*/ 479 w 2350"/>
                <a:gd name="T23" fmla="*/ 156 h 158"/>
                <a:gd name="T24" fmla="*/ 497 w 2350"/>
                <a:gd name="T25" fmla="*/ 155 h 158"/>
                <a:gd name="T26" fmla="*/ 509 w 2350"/>
                <a:gd name="T27" fmla="*/ 158 h 158"/>
                <a:gd name="T28" fmla="*/ 553 w 2350"/>
                <a:gd name="T29" fmla="*/ 157 h 158"/>
                <a:gd name="T30" fmla="*/ 599 w 2350"/>
                <a:gd name="T31" fmla="*/ 153 h 158"/>
                <a:gd name="T32" fmla="*/ 629 w 2350"/>
                <a:gd name="T33" fmla="*/ 156 h 158"/>
                <a:gd name="T34" fmla="*/ 648 w 2350"/>
                <a:gd name="T35" fmla="*/ 155 h 158"/>
                <a:gd name="T36" fmla="*/ 670 w 2350"/>
                <a:gd name="T37" fmla="*/ 153 h 158"/>
                <a:gd name="T38" fmla="*/ 706 w 2350"/>
                <a:gd name="T39" fmla="*/ 156 h 158"/>
                <a:gd name="T40" fmla="*/ 729 w 2350"/>
                <a:gd name="T41" fmla="*/ 153 h 158"/>
                <a:gd name="T42" fmla="*/ 798 w 2350"/>
                <a:gd name="T43" fmla="*/ 157 h 158"/>
                <a:gd name="T44" fmla="*/ 846 w 2350"/>
                <a:gd name="T45" fmla="*/ 158 h 158"/>
                <a:gd name="T46" fmla="*/ 861 w 2350"/>
                <a:gd name="T47" fmla="*/ 156 h 158"/>
                <a:gd name="T48" fmla="*/ 928 w 2350"/>
                <a:gd name="T49" fmla="*/ 153 h 158"/>
                <a:gd name="T50" fmla="*/ 955 w 2350"/>
                <a:gd name="T51" fmla="*/ 155 h 158"/>
                <a:gd name="T52" fmla="*/ 1008 w 2350"/>
                <a:gd name="T53" fmla="*/ 155 h 158"/>
                <a:gd name="T54" fmla="*/ 1029 w 2350"/>
                <a:gd name="T55" fmla="*/ 154 h 158"/>
                <a:gd name="T56" fmla="*/ 1068 w 2350"/>
                <a:gd name="T57" fmla="*/ 157 h 158"/>
                <a:gd name="T58" fmla="*/ 1104 w 2350"/>
                <a:gd name="T59" fmla="*/ 158 h 158"/>
                <a:gd name="T60" fmla="*/ 1126 w 2350"/>
                <a:gd name="T61" fmla="*/ 156 h 158"/>
                <a:gd name="T62" fmla="*/ 1148 w 2350"/>
                <a:gd name="T63" fmla="*/ 155 h 158"/>
                <a:gd name="T64" fmla="*/ 1163 w 2350"/>
                <a:gd name="T65" fmla="*/ 156 h 158"/>
                <a:gd name="T66" fmla="*/ 1186 w 2350"/>
                <a:gd name="T67" fmla="*/ 158 h 158"/>
                <a:gd name="T68" fmla="*/ 1238 w 2350"/>
                <a:gd name="T69" fmla="*/ 157 h 158"/>
                <a:gd name="T70" fmla="*/ 1268 w 2350"/>
                <a:gd name="T71" fmla="*/ 155 h 158"/>
                <a:gd name="T72" fmla="*/ 1312 w 2350"/>
                <a:gd name="T73" fmla="*/ 155 h 158"/>
                <a:gd name="T74" fmla="*/ 1342 w 2350"/>
                <a:gd name="T75" fmla="*/ 157 h 158"/>
                <a:gd name="T76" fmla="*/ 1450 w 2350"/>
                <a:gd name="T77" fmla="*/ 158 h 158"/>
                <a:gd name="T78" fmla="*/ 1584 w 2350"/>
                <a:gd name="T79" fmla="*/ 156 h 158"/>
                <a:gd name="T80" fmla="*/ 1616 w 2350"/>
                <a:gd name="T81" fmla="*/ 155 h 158"/>
                <a:gd name="T82" fmla="*/ 1653 w 2350"/>
                <a:gd name="T83" fmla="*/ 156 h 158"/>
                <a:gd name="T84" fmla="*/ 1673 w 2350"/>
                <a:gd name="T85" fmla="*/ 158 h 158"/>
                <a:gd name="T86" fmla="*/ 1713 w 2350"/>
                <a:gd name="T87" fmla="*/ 157 h 158"/>
                <a:gd name="T88" fmla="*/ 1725 w 2350"/>
                <a:gd name="T89" fmla="*/ 154 h 158"/>
                <a:gd name="T90" fmla="*/ 1765 w 2350"/>
                <a:gd name="T91" fmla="*/ 156 h 158"/>
                <a:gd name="T92" fmla="*/ 1787 w 2350"/>
                <a:gd name="T93" fmla="*/ 152 h 158"/>
                <a:gd name="T94" fmla="*/ 1805 w 2350"/>
                <a:gd name="T95" fmla="*/ 155 h 158"/>
                <a:gd name="T96" fmla="*/ 1839 w 2350"/>
                <a:gd name="T97" fmla="*/ 155 h 158"/>
                <a:gd name="T98" fmla="*/ 1855 w 2350"/>
                <a:gd name="T99" fmla="*/ 157 h 158"/>
                <a:gd name="T100" fmla="*/ 1974 w 2350"/>
                <a:gd name="T101" fmla="*/ 158 h 158"/>
                <a:gd name="T102" fmla="*/ 2106 w 2350"/>
                <a:gd name="T103" fmla="*/ 156 h 158"/>
                <a:gd name="T104" fmla="*/ 2134 w 2350"/>
                <a:gd name="T105" fmla="*/ 155 h 158"/>
                <a:gd name="T106" fmla="*/ 2151 w 2350"/>
                <a:gd name="T107" fmla="*/ 156 h 158"/>
                <a:gd name="T108" fmla="*/ 2166 w 2350"/>
                <a:gd name="T109" fmla="*/ 158 h 158"/>
                <a:gd name="T110" fmla="*/ 2260 w 2350"/>
                <a:gd name="T111" fmla="*/ 157 h 158"/>
                <a:gd name="T112" fmla="*/ 2274 w 2350"/>
                <a:gd name="T113" fmla="*/ 155 h 158"/>
                <a:gd name="T114" fmla="*/ 2325 w 2350"/>
                <a:gd name="T115" fmla="*/ 152 h 15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350"/>
                <a:gd name="T175" fmla="*/ 0 h 158"/>
                <a:gd name="T176" fmla="*/ 2350 w 2350"/>
                <a:gd name="T177" fmla="*/ 158 h 15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350" h="158">
                  <a:moveTo>
                    <a:pt x="0" y="139"/>
                  </a:moveTo>
                  <a:lnTo>
                    <a:pt x="0" y="158"/>
                  </a:lnTo>
                  <a:lnTo>
                    <a:pt x="29" y="158"/>
                  </a:lnTo>
                  <a:lnTo>
                    <a:pt x="29" y="157"/>
                  </a:lnTo>
                  <a:lnTo>
                    <a:pt x="30" y="156"/>
                  </a:lnTo>
                  <a:lnTo>
                    <a:pt x="32" y="155"/>
                  </a:lnTo>
                  <a:lnTo>
                    <a:pt x="34" y="155"/>
                  </a:lnTo>
                  <a:lnTo>
                    <a:pt x="35" y="155"/>
                  </a:lnTo>
                  <a:lnTo>
                    <a:pt x="37" y="156"/>
                  </a:lnTo>
                  <a:lnTo>
                    <a:pt x="38" y="157"/>
                  </a:lnTo>
                  <a:lnTo>
                    <a:pt x="38" y="158"/>
                  </a:lnTo>
                  <a:lnTo>
                    <a:pt x="57" y="158"/>
                  </a:lnTo>
                  <a:lnTo>
                    <a:pt x="57" y="157"/>
                  </a:lnTo>
                  <a:lnTo>
                    <a:pt x="58" y="156"/>
                  </a:lnTo>
                  <a:lnTo>
                    <a:pt x="60" y="155"/>
                  </a:lnTo>
                  <a:lnTo>
                    <a:pt x="62" y="155"/>
                  </a:lnTo>
                  <a:lnTo>
                    <a:pt x="63" y="155"/>
                  </a:lnTo>
                  <a:lnTo>
                    <a:pt x="65" y="156"/>
                  </a:lnTo>
                  <a:lnTo>
                    <a:pt x="66" y="157"/>
                  </a:lnTo>
                  <a:lnTo>
                    <a:pt x="66" y="158"/>
                  </a:lnTo>
                  <a:lnTo>
                    <a:pt x="95" y="158"/>
                  </a:lnTo>
                  <a:lnTo>
                    <a:pt x="95" y="157"/>
                  </a:lnTo>
                  <a:lnTo>
                    <a:pt x="96" y="156"/>
                  </a:lnTo>
                  <a:lnTo>
                    <a:pt x="98" y="155"/>
                  </a:lnTo>
                  <a:lnTo>
                    <a:pt x="99" y="155"/>
                  </a:lnTo>
                  <a:lnTo>
                    <a:pt x="101" y="155"/>
                  </a:lnTo>
                  <a:lnTo>
                    <a:pt x="103" y="156"/>
                  </a:lnTo>
                  <a:lnTo>
                    <a:pt x="104" y="157"/>
                  </a:lnTo>
                  <a:lnTo>
                    <a:pt x="104" y="158"/>
                  </a:lnTo>
                  <a:lnTo>
                    <a:pt x="115" y="158"/>
                  </a:lnTo>
                  <a:lnTo>
                    <a:pt x="115" y="157"/>
                  </a:lnTo>
                  <a:lnTo>
                    <a:pt x="116" y="156"/>
                  </a:lnTo>
                  <a:lnTo>
                    <a:pt x="118" y="155"/>
                  </a:lnTo>
                  <a:lnTo>
                    <a:pt x="119" y="155"/>
                  </a:lnTo>
                  <a:lnTo>
                    <a:pt x="121" y="155"/>
                  </a:lnTo>
                  <a:lnTo>
                    <a:pt x="122" y="156"/>
                  </a:lnTo>
                  <a:lnTo>
                    <a:pt x="124" y="157"/>
                  </a:lnTo>
                  <a:lnTo>
                    <a:pt x="124" y="158"/>
                  </a:lnTo>
                  <a:lnTo>
                    <a:pt x="126" y="158"/>
                  </a:lnTo>
                  <a:lnTo>
                    <a:pt x="126" y="157"/>
                  </a:lnTo>
                  <a:lnTo>
                    <a:pt x="127" y="156"/>
                  </a:lnTo>
                  <a:lnTo>
                    <a:pt x="129" y="155"/>
                  </a:lnTo>
                  <a:lnTo>
                    <a:pt x="130" y="155"/>
                  </a:lnTo>
                  <a:lnTo>
                    <a:pt x="132" y="155"/>
                  </a:lnTo>
                  <a:lnTo>
                    <a:pt x="134" y="156"/>
                  </a:lnTo>
                  <a:lnTo>
                    <a:pt x="135" y="157"/>
                  </a:lnTo>
                  <a:lnTo>
                    <a:pt x="135" y="158"/>
                  </a:lnTo>
                  <a:lnTo>
                    <a:pt x="136" y="158"/>
                  </a:lnTo>
                  <a:lnTo>
                    <a:pt x="136" y="157"/>
                  </a:lnTo>
                  <a:lnTo>
                    <a:pt x="137" y="156"/>
                  </a:lnTo>
                  <a:lnTo>
                    <a:pt x="138" y="155"/>
                  </a:lnTo>
                  <a:lnTo>
                    <a:pt x="140" y="155"/>
                  </a:lnTo>
                  <a:lnTo>
                    <a:pt x="142" y="155"/>
                  </a:lnTo>
                  <a:lnTo>
                    <a:pt x="143" y="156"/>
                  </a:lnTo>
                  <a:lnTo>
                    <a:pt x="144" y="157"/>
                  </a:lnTo>
                  <a:lnTo>
                    <a:pt x="144" y="158"/>
                  </a:lnTo>
                  <a:lnTo>
                    <a:pt x="146" y="158"/>
                  </a:lnTo>
                  <a:lnTo>
                    <a:pt x="147" y="156"/>
                  </a:lnTo>
                  <a:lnTo>
                    <a:pt x="148" y="155"/>
                  </a:lnTo>
                  <a:lnTo>
                    <a:pt x="149" y="153"/>
                  </a:lnTo>
                  <a:lnTo>
                    <a:pt x="151" y="152"/>
                  </a:lnTo>
                  <a:lnTo>
                    <a:pt x="154" y="152"/>
                  </a:lnTo>
                  <a:lnTo>
                    <a:pt x="156" y="152"/>
                  </a:lnTo>
                  <a:lnTo>
                    <a:pt x="158" y="152"/>
                  </a:lnTo>
                  <a:lnTo>
                    <a:pt x="161" y="153"/>
                  </a:lnTo>
                  <a:lnTo>
                    <a:pt x="162" y="155"/>
                  </a:lnTo>
                  <a:lnTo>
                    <a:pt x="163" y="156"/>
                  </a:lnTo>
                  <a:lnTo>
                    <a:pt x="164" y="158"/>
                  </a:lnTo>
                  <a:lnTo>
                    <a:pt x="168" y="158"/>
                  </a:lnTo>
                  <a:lnTo>
                    <a:pt x="168" y="157"/>
                  </a:lnTo>
                  <a:lnTo>
                    <a:pt x="169" y="155"/>
                  </a:lnTo>
                  <a:lnTo>
                    <a:pt x="171" y="153"/>
                  </a:lnTo>
                  <a:lnTo>
                    <a:pt x="173" y="152"/>
                  </a:lnTo>
                  <a:lnTo>
                    <a:pt x="175" y="152"/>
                  </a:lnTo>
                  <a:lnTo>
                    <a:pt x="177" y="152"/>
                  </a:lnTo>
                  <a:lnTo>
                    <a:pt x="180" y="152"/>
                  </a:lnTo>
                  <a:lnTo>
                    <a:pt x="182" y="153"/>
                  </a:lnTo>
                  <a:lnTo>
                    <a:pt x="183" y="155"/>
                  </a:lnTo>
                  <a:lnTo>
                    <a:pt x="184" y="157"/>
                  </a:lnTo>
                  <a:lnTo>
                    <a:pt x="184" y="158"/>
                  </a:lnTo>
                  <a:lnTo>
                    <a:pt x="199" y="158"/>
                  </a:lnTo>
                  <a:lnTo>
                    <a:pt x="199" y="157"/>
                  </a:lnTo>
                  <a:lnTo>
                    <a:pt x="200" y="156"/>
                  </a:lnTo>
                  <a:lnTo>
                    <a:pt x="202" y="155"/>
                  </a:lnTo>
                  <a:lnTo>
                    <a:pt x="203" y="155"/>
                  </a:lnTo>
                  <a:lnTo>
                    <a:pt x="205" y="155"/>
                  </a:lnTo>
                  <a:lnTo>
                    <a:pt x="207" y="156"/>
                  </a:lnTo>
                  <a:lnTo>
                    <a:pt x="207" y="157"/>
                  </a:lnTo>
                  <a:lnTo>
                    <a:pt x="208" y="158"/>
                  </a:lnTo>
                  <a:lnTo>
                    <a:pt x="215" y="158"/>
                  </a:lnTo>
                  <a:lnTo>
                    <a:pt x="215" y="157"/>
                  </a:lnTo>
                  <a:lnTo>
                    <a:pt x="216" y="156"/>
                  </a:lnTo>
                  <a:lnTo>
                    <a:pt x="218" y="155"/>
                  </a:lnTo>
                  <a:lnTo>
                    <a:pt x="219" y="155"/>
                  </a:lnTo>
                  <a:lnTo>
                    <a:pt x="221" y="155"/>
                  </a:lnTo>
                  <a:lnTo>
                    <a:pt x="223" y="156"/>
                  </a:lnTo>
                  <a:lnTo>
                    <a:pt x="223" y="157"/>
                  </a:lnTo>
                  <a:lnTo>
                    <a:pt x="224" y="158"/>
                  </a:lnTo>
                  <a:lnTo>
                    <a:pt x="227" y="158"/>
                  </a:lnTo>
                  <a:lnTo>
                    <a:pt x="227" y="157"/>
                  </a:lnTo>
                  <a:lnTo>
                    <a:pt x="228" y="156"/>
                  </a:lnTo>
                  <a:lnTo>
                    <a:pt x="229" y="155"/>
                  </a:lnTo>
                  <a:lnTo>
                    <a:pt x="231" y="155"/>
                  </a:lnTo>
                  <a:lnTo>
                    <a:pt x="233" y="155"/>
                  </a:lnTo>
                  <a:lnTo>
                    <a:pt x="234" y="156"/>
                  </a:lnTo>
                  <a:lnTo>
                    <a:pt x="235" y="157"/>
                  </a:lnTo>
                  <a:lnTo>
                    <a:pt x="236" y="158"/>
                  </a:lnTo>
                  <a:lnTo>
                    <a:pt x="292" y="158"/>
                  </a:lnTo>
                  <a:lnTo>
                    <a:pt x="293" y="157"/>
                  </a:lnTo>
                  <a:lnTo>
                    <a:pt x="294" y="156"/>
                  </a:lnTo>
                  <a:lnTo>
                    <a:pt x="295" y="155"/>
                  </a:lnTo>
                  <a:lnTo>
                    <a:pt x="297" y="155"/>
                  </a:lnTo>
                  <a:lnTo>
                    <a:pt x="299" y="155"/>
                  </a:lnTo>
                  <a:lnTo>
                    <a:pt x="300" y="156"/>
                  </a:lnTo>
                  <a:lnTo>
                    <a:pt x="301" y="157"/>
                  </a:lnTo>
                  <a:lnTo>
                    <a:pt x="301" y="158"/>
                  </a:lnTo>
                  <a:lnTo>
                    <a:pt x="338" y="158"/>
                  </a:lnTo>
                  <a:lnTo>
                    <a:pt x="338" y="157"/>
                  </a:lnTo>
                  <a:lnTo>
                    <a:pt x="339" y="156"/>
                  </a:lnTo>
                  <a:lnTo>
                    <a:pt x="341" y="155"/>
                  </a:lnTo>
                  <a:lnTo>
                    <a:pt x="343" y="155"/>
                  </a:lnTo>
                  <a:lnTo>
                    <a:pt x="344" y="155"/>
                  </a:lnTo>
                  <a:lnTo>
                    <a:pt x="346" y="156"/>
                  </a:lnTo>
                  <a:lnTo>
                    <a:pt x="347" y="157"/>
                  </a:lnTo>
                  <a:lnTo>
                    <a:pt x="347" y="158"/>
                  </a:lnTo>
                  <a:lnTo>
                    <a:pt x="472" y="158"/>
                  </a:lnTo>
                  <a:lnTo>
                    <a:pt x="472" y="157"/>
                  </a:lnTo>
                  <a:lnTo>
                    <a:pt x="473" y="156"/>
                  </a:lnTo>
                  <a:lnTo>
                    <a:pt x="474" y="155"/>
                  </a:lnTo>
                  <a:lnTo>
                    <a:pt x="476" y="155"/>
                  </a:lnTo>
                  <a:lnTo>
                    <a:pt x="478" y="155"/>
                  </a:lnTo>
                  <a:lnTo>
                    <a:pt x="479" y="156"/>
                  </a:lnTo>
                  <a:lnTo>
                    <a:pt x="480" y="157"/>
                  </a:lnTo>
                  <a:lnTo>
                    <a:pt x="481" y="158"/>
                  </a:lnTo>
                  <a:lnTo>
                    <a:pt x="485" y="158"/>
                  </a:lnTo>
                  <a:lnTo>
                    <a:pt x="485" y="157"/>
                  </a:lnTo>
                  <a:lnTo>
                    <a:pt x="486" y="155"/>
                  </a:lnTo>
                  <a:lnTo>
                    <a:pt x="488" y="154"/>
                  </a:lnTo>
                  <a:lnTo>
                    <a:pt x="490" y="154"/>
                  </a:lnTo>
                  <a:lnTo>
                    <a:pt x="492" y="153"/>
                  </a:lnTo>
                  <a:lnTo>
                    <a:pt x="494" y="154"/>
                  </a:lnTo>
                  <a:lnTo>
                    <a:pt x="495" y="154"/>
                  </a:lnTo>
                  <a:lnTo>
                    <a:pt x="497" y="155"/>
                  </a:lnTo>
                  <a:lnTo>
                    <a:pt x="498" y="157"/>
                  </a:lnTo>
                  <a:lnTo>
                    <a:pt x="498" y="158"/>
                  </a:lnTo>
                  <a:lnTo>
                    <a:pt x="500" y="158"/>
                  </a:lnTo>
                  <a:lnTo>
                    <a:pt x="501" y="157"/>
                  </a:lnTo>
                  <a:lnTo>
                    <a:pt x="502" y="156"/>
                  </a:lnTo>
                  <a:lnTo>
                    <a:pt x="503" y="155"/>
                  </a:lnTo>
                  <a:lnTo>
                    <a:pt x="505" y="155"/>
                  </a:lnTo>
                  <a:lnTo>
                    <a:pt x="506" y="155"/>
                  </a:lnTo>
                  <a:lnTo>
                    <a:pt x="508" y="156"/>
                  </a:lnTo>
                  <a:lnTo>
                    <a:pt x="509" y="157"/>
                  </a:lnTo>
                  <a:lnTo>
                    <a:pt x="509" y="158"/>
                  </a:lnTo>
                  <a:lnTo>
                    <a:pt x="533" y="158"/>
                  </a:lnTo>
                  <a:lnTo>
                    <a:pt x="533" y="157"/>
                  </a:lnTo>
                  <a:lnTo>
                    <a:pt x="534" y="156"/>
                  </a:lnTo>
                  <a:lnTo>
                    <a:pt x="536" y="155"/>
                  </a:lnTo>
                  <a:lnTo>
                    <a:pt x="537" y="155"/>
                  </a:lnTo>
                  <a:lnTo>
                    <a:pt x="539" y="155"/>
                  </a:lnTo>
                  <a:lnTo>
                    <a:pt x="540" y="156"/>
                  </a:lnTo>
                  <a:lnTo>
                    <a:pt x="541" y="157"/>
                  </a:lnTo>
                  <a:lnTo>
                    <a:pt x="542" y="158"/>
                  </a:lnTo>
                  <a:lnTo>
                    <a:pt x="553" y="158"/>
                  </a:lnTo>
                  <a:lnTo>
                    <a:pt x="553" y="157"/>
                  </a:lnTo>
                  <a:lnTo>
                    <a:pt x="554" y="156"/>
                  </a:lnTo>
                  <a:lnTo>
                    <a:pt x="555" y="155"/>
                  </a:lnTo>
                  <a:lnTo>
                    <a:pt x="557" y="155"/>
                  </a:lnTo>
                  <a:lnTo>
                    <a:pt x="559" y="155"/>
                  </a:lnTo>
                  <a:lnTo>
                    <a:pt x="560" y="156"/>
                  </a:lnTo>
                  <a:lnTo>
                    <a:pt x="561" y="157"/>
                  </a:lnTo>
                  <a:lnTo>
                    <a:pt x="562" y="158"/>
                  </a:lnTo>
                  <a:lnTo>
                    <a:pt x="597" y="158"/>
                  </a:lnTo>
                  <a:lnTo>
                    <a:pt x="597" y="156"/>
                  </a:lnTo>
                  <a:lnTo>
                    <a:pt x="598" y="155"/>
                  </a:lnTo>
                  <a:lnTo>
                    <a:pt x="599" y="153"/>
                  </a:lnTo>
                  <a:lnTo>
                    <a:pt x="602" y="152"/>
                  </a:lnTo>
                  <a:lnTo>
                    <a:pt x="604" y="152"/>
                  </a:lnTo>
                  <a:lnTo>
                    <a:pt x="606" y="152"/>
                  </a:lnTo>
                  <a:lnTo>
                    <a:pt x="609" y="152"/>
                  </a:lnTo>
                  <a:lnTo>
                    <a:pt x="611" y="153"/>
                  </a:lnTo>
                  <a:lnTo>
                    <a:pt x="612" y="155"/>
                  </a:lnTo>
                  <a:lnTo>
                    <a:pt x="613" y="156"/>
                  </a:lnTo>
                  <a:lnTo>
                    <a:pt x="614" y="158"/>
                  </a:lnTo>
                  <a:lnTo>
                    <a:pt x="628" y="158"/>
                  </a:lnTo>
                  <a:lnTo>
                    <a:pt x="628" y="157"/>
                  </a:lnTo>
                  <a:lnTo>
                    <a:pt x="629" y="156"/>
                  </a:lnTo>
                  <a:lnTo>
                    <a:pt x="631" y="155"/>
                  </a:lnTo>
                  <a:lnTo>
                    <a:pt x="633" y="155"/>
                  </a:lnTo>
                  <a:lnTo>
                    <a:pt x="634" y="155"/>
                  </a:lnTo>
                  <a:lnTo>
                    <a:pt x="636" y="156"/>
                  </a:lnTo>
                  <a:lnTo>
                    <a:pt x="637" y="157"/>
                  </a:lnTo>
                  <a:lnTo>
                    <a:pt x="637" y="158"/>
                  </a:lnTo>
                  <a:lnTo>
                    <a:pt x="644" y="158"/>
                  </a:lnTo>
                  <a:lnTo>
                    <a:pt x="644" y="157"/>
                  </a:lnTo>
                  <a:lnTo>
                    <a:pt x="645" y="156"/>
                  </a:lnTo>
                  <a:lnTo>
                    <a:pt x="647" y="155"/>
                  </a:lnTo>
                  <a:lnTo>
                    <a:pt x="648" y="155"/>
                  </a:lnTo>
                  <a:lnTo>
                    <a:pt x="650" y="155"/>
                  </a:lnTo>
                  <a:lnTo>
                    <a:pt x="652" y="156"/>
                  </a:lnTo>
                  <a:lnTo>
                    <a:pt x="653" y="157"/>
                  </a:lnTo>
                  <a:lnTo>
                    <a:pt x="653" y="158"/>
                  </a:lnTo>
                  <a:lnTo>
                    <a:pt x="661" y="158"/>
                  </a:lnTo>
                  <a:lnTo>
                    <a:pt x="662" y="157"/>
                  </a:lnTo>
                  <a:lnTo>
                    <a:pt x="663" y="155"/>
                  </a:lnTo>
                  <a:lnTo>
                    <a:pt x="664" y="154"/>
                  </a:lnTo>
                  <a:lnTo>
                    <a:pt x="666" y="153"/>
                  </a:lnTo>
                  <a:lnTo>
                    <a:pt x="668" y="153"/>
                  </a:lnTo>
                  <a:lnTo>
                    <a:pt x="670" y="153"/>
                  </a:lnTo>
                  <a:lnTo>
                    <a:pt x="672" y="154"/>
                  </a:lnTo>
                  <a:lnTo>
                    <a:pt x="674" y="155"/>
                  </a:lnTo>
                  <a:lnTo>
                    <a:pt x="674" y="157"/>
                  </a:lnTo>
                  <a:lnTo>
                    <a:pt x="675" y="158"/>
                  </a:lnTo>
                  <a:lnTo>
                    <a:pt x="698" y="158"/>
                  </a:lnTo>
                  <a:lnTo>
                    <a:pt x="699" y="157"/>
                  </a:lnTo>
                  <a:lnTo>
                    <a:pt x="700" y="156"/>
                  </a:lnTo>
                  <a:lnTo>
                    <a:pt x="701" y="155"/>
                  </a:lnTo>
                  <a:lnTo>
                    <a:pt x="703" y="155"/>
                  </a:lnTo>
                  <a:lnTo>
                    <a:pt x="705" y="155"/>
                  </a:lnTo>
                  <a:lnTo>
                    <a:pt x="706" y="156"/>
                  </a:lnTo>
                  <a:lnTo>
                    <a:pt x="707" y="157"/>
                  </a:lnTo>
                  <a:lnTo>
                    <a:pt x="707" y="158"/>
                  </a:lnTo>
                  <a:lnTo>
                    <a:pt x="714" y="158"/>
                  </a:lnTo>
                  <a:lnTo>
                    <a:pt x="714" y="156"/>
                  </a:lnTo>
                  <a:lnTo>
                    <a:pt x="715" y="155"/>
                  </a:lnTo>
                  <a:lnTo>
                    <a:pt x="717" y="153"/>
                  </a:lnTo>
                  <a:lnTo>
                    <a:pt x="719" y="152"/>
                  </a:lnTo>
                  <a:lnTo>
                    <a:pt x="722" y="152"/>
                  </a:lnTo>
                  <a:lnTo>
                    <a:pt x="724" y="152"/>
                  </a:lnTo>
                  <a:lnTo>
                    <a:pt x="726" y="152"/>
                  </a:lnTo>
                  <a:lnTo>
                    <a:pt x="729" y="153"/>
                  </a:lnTo>
                  <a:lnTo>
                    <a:pt x="730" y="155"/>
                  </a:lnTo>
                  <a:lnTo>
                    <a:pt x="731" y="156"/>
                  </a:lnTo>
                  <a:lnTo>
                    <a:pt x="732" y="158"/>
                  </a:lnTo>
                  <a:lnTo>
                    <a:pt x="789" y="158"/>
                  </a:lnTo>
                  <a:lnTo>
                    <a:pt x="789" y="157"/>
                  </a:lnTo>
                  <a:lnTo>
                    <a:pt x="790" y="156"/>
                  </a:lnTo>
                  <a:lnTo>
                    <a:pt x="792" y="155"/>
                  </a:lnTo>
                  <a:lnTo>
                    <a:pt x="794" y="155"/>
                  </a:lnTo>
                  <a:lnTo>
                    <a:pt x="795" y="155"/>
                  </a:lnTo>
                  <a:lnTo>
                    <a:pt x="797" y="156"/>
                  </a:lnTo>
                  <a:lnTo>
                    <a:pt x="798" y="157"/>
                  </a:lnTo>
                  <a:lnTo>
                    <a:pt x="798" y="158"/>
                  </a:lnTo>
                  <a:lnTo>
                    <a:pt x="816" y="158"/>
                  </a:lnTo>
                  <a:lnTo>
                    <a:pt x="816" y="157"/>
                  </a:lnTo>
                  <a:lnTo>
                    <a:pt x="817" y="156"/>
                  </a:lnTo>
                  <a:lnTo>
                    <a:pt x="819" y="155"/>
                  </a:lnTo>
                  <a:lnTo>
                    <a:pt x="821" y="155"/>
                  </a:lnTo>
                  <a:lnTo>
                    <a:pt x="822" y="155"/>
                  </a:lnTo>
                  <a:lnTo>
                    <a:pt x="824" y="156"/>
                  </a:lnTo>
                  <a:lnTo>
                    <a:pt x="825" y="157"/>
                  </a:lnTo>
                  <a:lnTo>
                    <a:pt x="825" y="158"/>
                  </a:lnTo>
                  <a:lnTo>
                    <a:pt x="846" y="158"/>
                  </a:lnTo>
                  <a:lnTo>
                    <a:pt x="847" y="157"/>
                  </a:lnTo>
                  <a:lnTo>
                    <a:pt x="848" y="156"/>
                  </a:lnTo>
                  <a:lnTo>
                    <a:pt x="849" y="155"/>
                  </a:lnTo>
                  <a:lnTo>
                    <a:pt x="851" y="155"/>
                  </a:lnTo>
                  <a:lnTo>
                    <a:pt x="853" y="155"/>
                  </a:lnTo>
                  <a:lnTo>
                    <a:pt x="854" y="156"/>
                  </a:lnTo>
                  <a:lnTo>
                    <a:pt x="855" y="157"/>
                  </a:lnTo>
                  <a:lnTo>
                    <a:pt x="855" y="158"/>
                  </a:lnTo>
                  <a:lnTo>
                    <a:pt x="860" y="158"/>
                  </a:lnTo>
                  <a:lnTo>
                    <a:pt x="860" y="157"/>
                  </a:lnTo>
                  <a:lnTo>
                    <a:pt x="861" y="156"/>
                  </a:lnTo>
                  <a:lnTo>
                    <a:pt x="863" y="155"/>
                  </a:lnTo>
                  <a:lnTo>
                    <a:pt x="864" y="155"/>
                  </a:lnTo>
                  <a:lnTo>
                    <a:pt x="866" y="155"/>
                  </a:lnTo>
                  <a:lnTo>
                    <a:pt x="868" y="156"/>
                  </a:lnTo>
                  <a:lnTo>
                    <a:pt x="868" y="157"/>
                  </a:lnTo>
                  <a:lnTo>
                    <a:pt x="869" y="158"/>
                  </a:lnTo>
                  <a:lnTo>
                    <a:pt x="924" y="158"/>
                  </a:lnTo>
                  <a:lnTo>
                    <a:pt x="924" y="157"/>
                  </a:lnTo>
                  <a:lnTo>
                    <a:pt x="925" y="155"/>
                  </a:lnTo>
                  <a:lnTo>
                    <a:pt x="926" y="154"/>
                  </a:lnTo>
                  <a:lnTo>
                    <a:pt x="928" y="153"/>
                  </a:lnTo>
                  <a:lnTo>
                    <a:pt x="931" y="152"/>
                  </a:lnTo>
                  <a:lnTo>
                    <a:pt x="933" y="152"/>
                  </a:lnTo>
                  <a:lnTo>
                    <a:pt x="935" y="153"/>
                  </a:lnTo>
                  <a:lnTo>
                    <a:pt x="937" y="154"/>
                  </a:lnTo>
                  <a:lnTo>
                    <a:pt x="939" y="155"/>
                  </a:lnTo>
                  <a:lnTo>
                    <a:pt x="939" y="157"/>
                  </a:lnTo>
                  <a:lnTo>
                    <a:pt x="940" y="158"/>
                  </a:lnTo>
                  <a:lnTo>
                    <a:pt x="953" y="158"/>
                  </a:lnTo>
                  <a:lnTo>
                    <a:pt x="953" y="157"/>
                  </a:lnTo>
                  <a:lnTo>
                    <a:pt x="954" y="156"/>
                  </a:lnTo>
                  <a:lnTo>
                    <a:pt x="955" y="155"/>
                  </a:lnTo>
                  <a:lnTo>
                    <a:pt x="957" y="155"/>
                  </a:lnTo>
                  <a:lnTo>
                    <a:pt x="959" y="155"/>
                  </a:lnTo>
                  <a:lnTo>
                    <a:pt x="961" y="156"/>
                  </a:lnTo>
                  <a:lnTo>
                    <a:pt x="961" y="157"/>
                  </a:lnTo>
                  <a:lnTo>
                    <a:pt x="962" y="158"/>
                  </a:lnTo>
                  <a:lnTo>
                    <a:pt x="1002" y="158"/>
                  </a:lnTo>
                  <a:lnTo>
                    <a:pt x="1002" y="157"/>
                  </a:lnTo>
                  <a:lnTo>
                    <a:pt x="1003" y="156"/>
                  </a:lnTo>
                  <a:lnTo>
                    <a:pt x="1004" y="155"/>
                  </a:lnTo>
                  <a:lnTo>
                    <a:pt x="1006" y="155"/>
                  </a:lnTo>
                  <a:lnTo>
                    <a:pt x="1008" y="155"/>
                  </a:lnTo>
                  <a:lnTo>
                    <a:pt x="1009" y="156"/>
                  </a:lnTo>
                  <a:lnTo>
                    <a:pt x="1010" y="157"/>
                  </a:lnTo>
                  <a:lnTo>
                    <a:pt x="1011" y="158"/>
                  </a:lnTo>
                  <a:lnTo>
                    <a:pt x="1019" y="158"/>
                  </a:lnTo>
                  <a:lnTo>
                    <a:pt x="1019" y="157"/>
                  </a:lnTo>
                  <a:lnTo>
                    <a:pt x="1020" y="155"/>
                  </a:lnTo>
                  <a:lnTo>
                    <a:pt x="1021" y="154"/>
                  </a:lnTo>
                  <a:lnTo>
                    <a:pt x="1023" y="153"/>
                  </a:lnTo>
                  <a:lnTo>
                    <a:pt x="1025" y="153"/>
                  </a:lnTo>
                  <a:lnTo>
                    <a:pt x="1027" y="153"/>
                  </a:lnTo>
                  <a:lnTo>
                    <a:pt x="1029" y="154"/>
                  </a:lnTo>
                  <a:lnTo>
                    <a:pt x="1031" y="155"/>
                  </a:lnTo>
                  <a:lnTo>
                    <a:pt x="1032" y="157"/>
                  </a:lnTo>
                  <a:lnTo>
                    <a:pt x="1032" y="158"/>
                  </a:lnTo>
                  <a:lnTo>
                    <a:pt x="1059" y="158"/>
                  </a:lnTo>
                  <a:lnTo>
                    <a:pt x="1060" y="157"/>
                  </a:lnTo>
                  <a:lnTo>
                    <a:pt x="1060" y="156"/>
                  </a:lnTo>
                  <a:lnTo>
                    <a:pt x="1062" y="155"/>
                  </a:lnTo>
                  <a:lnTo>
                    <a:pt x="1064" y="155"/>
                  </a:lnTo>
                  <a:lnTo>
                    <a:pt x="1065" y="155"/>
                  </a:lnTo>
                  <a:lnTo>
                    <a:pt x="1067" y="156"/>
                  </a:lnTo>
                  <a:lnTo>
                    <a:pt x="1068" y="157"/>
                  </a:lnTo>
                  <a:lnTo>
                    <a:pt x="1068" y="158"/>
                  </a:lnTo>
                  <a:lnTo>
                    <a:pt x="1083" y="158"/>
                  </a:lnTo>
                  <a:lnTo>
                    <a:pt x="1083" y="157"/>
                  </a:lnTo>
                  <a:lnTo>
                    <a:pt x="1084" y="156"/>
                  </a:lnTo>
                  <a:lnTo>
                    <a:pt x="1086" y="155"/>
                  </a:lnTo>
                  <a:lnTo>
                    <a:pt x="1087" y="155"/>
                  </a:lnTo>
                  <a:lnTo>
                    <a:pt x="1089" y="155"/>
                  </a:lnTo>
                  <a:lnTo>
                    <a:pt x="1090" y="156"/>
                  </a:lnTo>
                  <a:lnTo>
                    <a:pt x="1091" y="157"/>
                  </a:lnTo>
                  <a:lnTo>
                    <a:pt x="1092" y="158"/>
                  </a:lnTo>
                  <a:lnTo>
                    <a:pt x="1104" y="158"/>
                  </a:lnTo>
                  <a:lnTo>
                    <a:pt x="1105" y="157"/>
                  </a:lnTo>
                  <a:lnTo>
                    <a:pt x="1106" y="156"/>
                  </a:lnTo>
                  <a:lnTo>
                    <a:pt x="1107" y="155"/>
                  </a:lnTo>
                  <a:lnTo>
                    <a:pt x="1109" y="155"/>
                  </a:lnTo>
                  <a:lnTo>
                    <a:pt x="1111" y="155"/>
                  </a:lnTo>
                  <a:lnTo>
                    <a:pt x="1112" y="156"/>
                  </a:lnTo>
                  <a:lnTo>
                    <a:pt x="1113" y="157"/>
                  </a:lnTo>
                  <a:lnTo>
                    <a:pt x="1113" y="158"/>
                  </a:lnTo>
                  <a:lnTo>
                    <a:pt x="1124" y="158"/>
                  </a:lnTo>
                  <a:lnTo>
                    <a:pt x="1125" y="157"/>
                  </a:lnTo>
                  <a:lnTo>
                    <a:pt x="1126" y="156"/>
                  </a:lnTo>
                  <a:lnTo>
                    <a:pt x="1127" y="155"/>
                  </a:lnTo>
                  <a:lnTo>
                    <a:pt x="1129" y="155"/>
                  </a:lnTo>
                  <a:lnTo>
                    <a:pt x="1130" y="155"/>
                  </a:lnTo>
                  <a:lnTo>
                    <a:pt x="1132" y="156"/>
                  </a:lnTo>
                  <a:lnTo>
                    <a:pt x="1133" y="157"/>
                  </a:lnTo>
                  <a:lnTo>
                    <a:pt x="1133" y="158"/>
                  </a:lnTo>
                  <a:lnTo>
                    <a:pt x="1144" y="158"/>
                  </a:lnTo>
                  <a:lnTo>
                    <a:pt x="1144" y="157"/>
                  </a:lnTo>
                  <a:lnTo>
                    <a:pt x="1145" y="156"/>
                  </a:lnTo>
                  <a:lnTo>
                    <a:pt x="1146" y="155"/>
                  </a:lnTo>
                  <a:lnTo>
                    <a:pt x="1148" y="155"/>
                  </a:lnTo>
                  <a:lnTo>
                    <a:pt x="1150" y="155"/>
                  </a:lnTo>
                  <a:lnTo>
                    <a:pt x="1151" y="156"/>
                  </a:lnTo>
                  <a:lnTo>
                    <a:pt x="1152" y="157"/>
                  </a:lnTo>
                  <a:lnTo>
                    <a:pt x="1153" y="158"/>
                  </a:lnTo>
                  <a:lnTo>
                    <a:pt x="1155" y="158"/>
                  </a:lnTo>
                  <a:lnTo>
                    <a:pt x="1156" y="157"/>
                  </a:lnTo>
                  <a:lnTo>
                    <a:pt x="1157" y="156"/>
                  </a:lnTo>
                  <a:lnTo>
                    <a:pt x="1158" y="155"/>
                  </a:lnTo>
                  <a:lnTo>
                    <a:pt x="1160" y="155"/>
                  </a:lnTo>
                  <a:lnTo>
                    <a:pt x="1162" y="155"/>
                  </a:lnTo>
                  <a:lnTo>
                    <a:pt x="1163" y="156"/>
                  </a:lnTo>
                  <a:lnTo>
                    <a:pt x="1164" y="157"/>
                  </a:lnTo>
                  <a:lnTo>
                    <a:pt x="1164" y="158"/>
                  </a:lnTo>
                  <a:lnTo>
                    <a:pt x="1177" y="158"/>
                  </a:lnTo>
                  <a:lnTo>
                    <a:pt x="1178" y="157"/>
                  </a:lnTo>
                  <a:lnTo>
                    <a:pt x="1179" y="156"/>
                  </a:lnTo>
                  <a:lnTo>
                    <a:pt x="1180" y="155"/>
                  </a:lnTo>
                  <a:lnTo>
                    <a:pt x="1182" y="155"/>
                  </a:lnTo>
                  <a:lnTo>
                    <a:pt x="1184" y="155"/>
                  </a:lnTo>
                  <a:lnTo>
                    <a:pt x="1185" y="156"/>
                  </a:lnTo>
                  <a:lnTo>
                    <a:pt x="1186" y="157"/>
                  </a:lnTo>
                  <a:lnTo>
                    <a:pt x="1186" y="158"/>
                  </a:lnTo>
                  <a:lnTo>
                    <a:pt x="1225" y="158"/>
                  </a:lnTo>
                  <a:lnTo>
                    <a:pt x="1225" y="157"/>
                  </a:lnTo>
                  <a:lnTo>
                    <a:pt x="1226" y="156"/>
                  </a:lnTo>
                  <a:lnTo>
                    <a:pt x="1227" y="155"/>
                  </a:lnTo>
                  <a:lnTo>
                    <a:pt x="1229" y="155"/>
                  </a:lnTo>
                  <a:lnTo>
                    <a:pt x="1231" y="155"/>
                  </a:lnTo>
                  <a:lnTo>
                    <a:pt x="1232" y="156"/>
                  </a:lnTo>
                  <a:lnTo>
                    <a:pt x="1233" y="157"/>
                  </a:lnTo>
                  <a:lnTo>
                    <a:pt x="1234" y="158"/>
                  </a:lnTo>
                  <a:lnTo>
                    <a:pt x="1238" y="158"/>
                  </a:lnTo>
                  <a:lnTo>
                    <a:pt x="1238" y="157"/>
                  </a:lnTo>
                  <a:lnTo>
                    <a:pt x="1239" y="156"/>
                  </a:lnTo>
                  <a:lnTo>
                    <a:pt x="1241" y="155"/>
                  </a:lnTo>
                  <a:lnTo>
                    <a:pt x="1242" y="155"/>
                  </a:lnTo>
                  <a:lnTo>
                    <a:pt x="1244" y="155"/>
                  </a:lnTo>
                  <a:lnTo>
                    <a:pt x="1245" y="156"/>
                  </a:lnTo>
                  <a:lnTo>
                    <a:pt x="1247" y="157"/>
                  </a:lnTo>
                  <a:lnTo>
                    <a:pt x="1247" y="158"/>
                  </a:lnTo>
                  <a:lnTo>
                    <a:pt x="1265" y="158"/>
                  </a:lnTo>
                  <a:lnTo>
                    <a:pt x="1265" y="157"/>
                  </a:lnTo>
                  <a:lnTo>
                    <a:pt x="1267" y="156"/>
                  </a:lnTo>
                  <a:lnTo>
                    <a:pt x="1268" y="155"/>
                  </a:lnTo>
                  <a:lnTo>
                    <a:pt x="1270" y="155"/>
                  </a:lnTo>
                  <a:lnTo>
                    <a:pt x="1271" y="155"/>
                  </a:lnTo>
                  <a:lnTo>
                    <a:pt x="1273" y="156"/>
                  </a:lnTo>
                  <a:lnTo>
                    <a:pt x="1274" y="157"/>
                  </a:lnTo>
                  <a:lnTo>
                    <a:pt x="1274" y="158"/>
                  </a:lnTo>
                  <a:lnTo>
                    <a:pt x="1306" y="158"/>
                  </a:lnTo>
                  <a:lnTo>
                    <a:pt x="1306" y="157"/>
                  </a:lnTo>
                  <a:lnTo>
                    <a:pt x="1307" y="156"/>
                  </a:lnTo>
                  <a:lnTo>
                    <a:pt x="1309" y="155"/>
                  </a:lnTo>
                  <a:lnTo>
                    <a:pt x="1310" y="155"/>
                  </a:lnTo>
                  <a:lnTo>
                    <a:pt x="1312" y="155"/>
                  </a:lnTo>
                  <a:lnTo>
                    <a:pt x="1313" y="156"/>
                  </a:lnTo>
                  <a:lnTo>
                    <a:pt x="1314" y="157"/>
                  </a:lnTo>
                  <a:lnTo>
                    <a:pt x="1315" y="158"/>
                  </a:lnTo>
                  <a:lnTo>
                    <a:pt x="1334" y="158"/>
                  </a:lnTo>
                  <a:lnTo>
                    <a:pt x="1334" y="157"/>
                  </a:lnTo>
                  <a:lnTo>
                    <a:pt x="1335" y="156"/>
                  </a:lnTo>
                  <a:lnTo>
                    <a:pt x="1336" y="155"/>
                  </a:lnTo>
                  <a:lnTo>
                    <a:pt x="1338" y="155"/>
                  </a:lnTo>
                  <a:lnTo>
                    <a:pt x="1340" y="155"/>
                  </a:lnTo>
                  <a:lnTo>
                    <a:pt x="1341" y="156"/>
                  </a:lnTo>
                  <a:lnTo>
                    <a:pt x="1342" y="157"/>
                  </a:lnTo>
                  <a:lnTo>
                    <a:pt x="1343" y="158"/>
                  </a:lnTo>
                  <a:lnTo>
                    <a:pt x="1423" y="158"/>
                  </a:lnTo>
                  <a:lnTo>
                    <a:pt x="1423" y="157"/>
                  </a:lnTo>
                  <a:lnTo>
                    <a:pt x="1424" y="156"/>
                  </a:lnTo>
                  <a:lnTo>
                    <a:pt x="1426" y="155"/>
                  </a:lnTo>
                  <a:lnTo>
                    <a:pt x="1427" y="155"/>
                  </a:lnTo>
                  <a:lnTo>
                    <a:pt x="1429" y="155"/>
                  </a:lnTo>
                  <a:lnTo>
                    <a:pt x="1430" y="156"/>
                  </a:lnTo>
                  <a:lnTo>
                    <a:pt x="1431" y="157"/>
                  </a:lnTo>
                  <a:lnTo>
                    <a:pt x="1432" y="158"/>
                  </a:lnTo>
                  <a:lnTo>
                    <a:pt x="1450" y="158"/>
                  </a:lnTo>
                  <a:lnTo>
                    <a:pt x="1450" y="157"/>
                  </a:lnTo>
                  <a:lnTo>
                    <a:pt x="1451" y="156"/>
                  </a:lnTo>
                  <a:lnTo>
                    <a:pt x="1452" y="155"/>
                  </a:lnTo>
                  <a:lnTo>
                    <a:pt x="1454" y="155"/>
                  </a:lnTo>
                  <a:lnTo>
                    <a:pt x="1456" y="155"/>
                  </a:lnTo>
                  <a:lnTo>
                    <a:pt x="1457" y="156"/>
                  </a:lnTo>
                  <a:lnTo>
                    <a:pt x="1458" y="157"/>
                  </a:lnTo>
                  <a:lnTo>
                    <a:pt x="1459" y="158"/>
                  </a:lnTo>
                  <a:lnTo>
                    <a:pt x="1583" y="158"/>
                  </a:lnTo>
                  <a:lnTo>
                    <a:pt x="1583" y="157"/>
                  </a:lnTo>
                  <a:lnTo>
                    <a:pt x="1584" y="156"/>
                  </a:lnTo>
                  <a:lnTo>
                    <a:pt x="1586" y="155"/>
                  </a:lnTo>
                  <a:lnTo>
                    <a:pt x="1587" y="155"/>
                  </a:lnTo>
                  <a:lnTo>
                    <a:pt x="1589" y="155"/>
                  </a:lnTo>
                  <a:lnTo>
                    <a:pt x="1591" y="156"/>
                  </a:lnTo>
                  <a:lnTo>
                    <a:pt x="1591" y="157"/>
                  </a:lnTo>
                  <a:lnTo>
                    <a:pt x="1592" y="158"/>
                  </a:lnTo>
                  <a:lnTo>
                    <a:pt x="1611" y="158"/>
                  </a:lnTo>
                  <a:lnTo>
                    <a:pt x="1611" y="157"/>
                  </a:lnTo>
                  <a:lnTo>
                    <a:pt x="1612" y="156"/>
                  </a:lnTo>
                  <a:lnTo>
                    <a:pt x="1614" y="155"/>
                  </a:lnTo>
                  <a:lnTo>
                    <a:pt x="1616" y="155"/>
                  </a:lnTo>
                  <a:lnTo>
                    <a:pt x="1617" y="155"/>
                  </a:lnTo>
                  <a:lnTo>
                    <a:pt x="1619" y="156"/>
                  </a:lnTo>
                  <a:lnTo>
                    <a:pt x="1620" y="157"/>
                  </a:lnTo>
                  <a:lnTo>
                    <a:pt x="1620" y="158"/>
                  </a:lnTo>
                  <a:lnTo>
                    <a:pt x="1646" y="158"/>
                  </a:lnTo>
                  <a:lnTo>
                    <a:pt x="1646" y="157"/>
                  </a:lnTo>
                  <a:lnTo>
                    <a:pt x="1647" y="156"/>
                  </a:lnTo>
                  <a:lnTo>
                    <a:pt x="1648" y="155"/>
                  </a:lnTo>
                  <a:lnTo>
                    <a:pt x="1650" y="155"/>
                  </a:lnTo>
                  <a:lnTo>
                    <a:pt x="1652" y="155"/>
                  </a:lnTo>
                  <a:lnTo>
                    <a:pt x="1653" y="156"/>
                  </a:lnTo>
                  <a:lnTo>
                    <a:pt x="1654" y="157"/>
                  </a:lnTo>
                  <a:lnTo>
                    <a:pt x="1655" y="158"/>
                  </a:lnTo>
                  <a:lnTo>
                    <a:pt x="1664" y="158"/>
                  </a:lnTo>
                  <a:lnTo>
                    <a:pt x="1664" y="157"/>
                  </a:lnTo>
                  <a:lnTo>
                    <a:pt x="1665" y="156"/>
                  </a:lnTo>
                  <a:lnTo>
                    <a:pt x="1666" y="155"/>
                  </a:lnTo>
                  <a:lnTo>
                    <a:pt x="1668" y="155"/>
                  </a:lnTo>
                  <a:lnTo>
                    <a:pt x="1670" y="155"/>
                  </a:lnTo>
                  <a:lnTo>
                    <a:pt x="1671" y="156"/>
                  </a:lnTo>
                  <a:lnTo>
                    <a:pt x="1672" y="157"/>
                  </a:lnTo>
                  <a:lnTo>
                    <a:pt x="1673" y="158"/>
                  </a:lnTo>
                  <a:lnTo>
                    <a:pt x="1677" y="158"/>
                  </a:lnTo>
                  <a:lnTo>
                    <a:pt x="1678" y="157"/>
                  </a:lnTo>
                  <a:lnTo>
                    <a:pt x="1678" y="156"/>
                  </a:lnTo>
                  <a:lnTo>
                    <a:pt x="1680" y="155"/>
                  </a:lnTo>
                  <a:lnTo>
                    <a:pt x="1682" y="155"/>
                  </a:lnTo>
                  <a:lnTo>
                    <a:pt x="1683" y="155"/>
                  </a:lnTo>
                  <a:lnTo>
                    <a:pt x="1685" y="156"/>
                  </a:lnTo>
                  <a:lnTo>
                    <a:pt x="1686" y="157"/>
                  </a:lnTo>
                  <a:lnTo>
                    <a:pt x="1686" y="158"/>
                  </a:lnTo>
                  <a:lnTo>
                    <a:pt x="1712" y="158"/>
                  </a:lnTo>
                  <a:lnTo>
                    <a:pt x="1713" y="157"/>
                  </a:lnTo>
                  <a:lnTo>
                    <a:pt x="1713" y="156"/>
                  </a:lnTo>
                  <a:lnTo>
                    <a:pt x="1715" y="155"/>
                  </a:lnTo>
                  <a:lnTo>
                    <a:pt x="1717" y="155"/>
                  </a:lnTo>
                  <a:lnTo>
                    <a:pt x="1718" y="155"/>
                  </a:lnTo>
                  <a:lnTo>
                    <a:pt x="1720" y="156"/>
                  </a:lnTo>
                  <a:lnTo>
                    <a:pt x="1721" y="157"/>
                  </a:lnTo>
                  <a:lnTo>
                    <a:pt x="1721" y="158"/>
                  </a:lnTo>
                  <a:lnTo>
                    <a:pt x="1723" y="158"/>
                  </a:lnTo>
                  <a:lnTo>
                    <a:pt x="1723" y="157"/>
                  </a:lnTo>
                  <a:lnTo>
                    <a:pt x="1724" y="155"/>
                  </a:lnTo>
                  <a:lnTo>
                    <a:pt x="1725" y="154"/>
                  </a:lnTo>
                  <a:lnTo>
                    <a:pt x="1727" y="153"/>
                  </a:lnTo>
                  <a:lnTo>
                    <a:pt x="1729" y="152"/>
                  </a:lnTo>
                  <a:lnTo>
                    <a:pt x="1732" y="152"/>
                  </a:lnTo>
                  <a:lnTo>
                    <a:pt x="1734" y="153"/>
                  </a:lnTo>
                  <a:lnTo>
                    <a:pt x="1736" y="154"/>
                  </a:lnTo>
                  <a:lnTo>
                    <a:pt x="1737" y="155"/>
                  </a:lnTo>
                  <a:lnTo>
                    <a:pt x="1738" y="157"/>
                  </a:lnTo>
                  <a:lnTo>
                    <a:pt x="1738" y="158"/>
                  </a:lnTo>
                  <a:lnTo>
                    <a:pt x="1764" y="158"/>
                  </a:lnTo>
                  <a:lnTo>
                    <a:pt x="1764" y="157"/>
                  </a:lnTo>
                  <a:lnTo>
                    <a:pt x="1765" y="156"/>
                  </a:lnTo>
                  <a:lnTo>
                    <a:pt x="1767" y="155"/>
                  </a:lnTo>
                  <a:lnTo>
                    <a:pt x="1769" y="155"/>
                  </a:lnTo>
                  <a:lnTo>
                    <a:pt x="1770" y="155"/>
                  </a:lnTo>
                  <a:lnTo>
                    <a:pt x="1772" y="156"/>
                  </a:lnTo>
                  <a:lnTo>
                    <a:pt x="1773" y="157"/>
                  </a:lnTo>
                  <a:lnTo>
                    <a:pt x="1773" y="158"/>
                  </a:lnTo>
                  <a:lnTo>
                    <a:pt x="1782" y="158"/>
                  </a:lnTo>
                  <a:lnTo>
                    <a:pt x="1782" y="156"/>
                  </a:lnTo>
                  <a:lnTo>
                    <a:pt x="1783" y="155"/>
                  </a:lnTo>
                  <a:lnTo>
                    <a:pt x="1785" y="153"/>
                  </a:lnTo>
                  <a:lnTo>
                    <a:pt x="1787" y="152"/>
                  </a:lnTo>
                  <a:lnTo>
                    <a:pt x="1789" y="152"/>
                  </a:lnTo>
                  <a:lnTo>
                    <a:pt x="1792" y="152"/>
                  </a:lnTo>
                  <a:lnTo>
                    <a:pt x="1794" y="152"/>
                  </a:lnTo>
                  <a:lnTo>
                    <a:pt x="1796" y="153"/>
                  </a:lnTo>
                  <a:lnTo>
                    <a:pt x="1797" y="155"/>
                  </a:lnTo>
                  <a:lnTo>
                    <a:pt x="1798" y="156"/>
                  </a:lnTo>
                  <a:lnTo>
                    <a:pt x="1799" y="158"/>
                  </a:lnTo>
                  <a:lnTo>
                    <a:pt x="1802" y="158"/>
                  </a:lnTo>
                  <a:lnTo>
                    <a:pt x="1803" y="157"/>
                  </a:lnTo>
                  <a:lnTo>
                    <a:pt x="1803" y="156"/>
                  </a:lnTo>
                  <a:lnTo>
                    <a:pt x="1805" y="155"/>
                  </a:lnTo>
                  <a:lnTo>
                    <a:pt x="1807" y="155"/>
                  </a:lnTo>
                  <a:lnTo>
                    <a:pt x="1808" y="155"/>
                  </a:lnTo>
                  <a:lnTo>
                    <a:pt x="1810" y="156"/>
                  </a:lnTo>
                  <a:lnTo>
                    <a:pt x="1811" y="157"/>
                  </a:lnTo>
                  <a:lnTo>
                    <a:pt x="1811" y="158"/>
                  </a:lnTo>
                  <a:lnTo>
                    <a:pt x="1832" y="158"/>
                  </a:lnTo>
                  <a:lnTo>
                    <a:pt x="1833" y="157"/>
                  </a:lnTo>
                  <a:lnTo>
                    <a:pt x="1834" y="156"/>
                  </a:lnTo>
                  <a:lnTo>
                    <a:pt x="1835" y="155"/>
                  </a:lnTo>
                  <a:lnTo>
                    <a:pt x="1837" y="155"/>
                  </a:lnTo>
                  <a:lnTo>
                    <a:pt x="1839" y="155"/>
                  </a:lnTo>
                  <a:lnTo>
                    <a:pt x="1840" y="156"/>
                  </a:lnTo>
                  <a:lnTo>
                    <a:pt x="1841" y="157"/>
                  </a:lnTo>
                  <a:lnTo>
                    <a:pt x="1841" y="158"/>
                  </a:lnTo>
                  <a:lnTo>
                    <a:pt x="1846" y="158"/>
                  </a:lnTo>
                  <a:lnTo>
                    <a:pt x="1846" y="157"/>
                  </a:lnTo>
                  <a:lnTo>
                    <a:pt x="1847" y="156"/>
                  </a:lnTo>
                  <a:lnTo>
                    <a:pt x="1849" y="155"/>
                  </a:lnTo>
                  <a:lnTo>
                    <a:pt x="1850" y="155"/>
                  </a:lnTo>
                  <a:lnTo>
                    <a:pt x="1852" y="155"/>
                  </a:lnTo>
                  <a:lnTo>
                    <a:pt x="1854" y="156"/>
                  </a:lnTo>
                  <a:lnTo>
                    <a:pt x="1855" y="157"/>
                  </a:lnTo>
                  <a:lnTo>
                    <a:pt x="1855" y="158"/>
                  </a:lnTo>
                  <a:lnTo>
                    <a:pt x="1859" y="158"/>
                  </a:lnTo>
                  <a:lnTo>
                    <a:pt x="1860" y="157"/>
                  </a:lnTo>
                  <a:lnTo>
                    <a:pt x="1861" y="156"/>
                  </a:lnTo>
                  <a:lnTo>
                    <a:pt x="1862" y="155"/>
                  </a:lnTo>
                  <a:lnTo>
                    <a:pt x="1864" y="155"/>
                  </a:lnTo>
                  <a:lnTo>
                    <a:pt x="1866" y="155"/>
                  </a:lnTo>
                  <a:lnTo>
                    <a:pt x="1867" y="156"/>
                  </a:lnTo>
                  <a:lnTo>
                    <a:pt x="1868" y="157"/>
                  </a:lnTo>
                  <a:lnTo>
                    <a:pt x="1869" y="158"/>
                  </a:lnTo>
                  <a:lnTo>
                    <a:pt x="1974" y="158"/>
                  </a:lnTo>
                  <a:lnTo>
                    <a:pt x="1974" y="157"/>
                  </a:lnTo>
                  <a:lnTo>
                    <a:pt x="1975" y="156"/>
                  </a:lnTo>
                  <a:lnTo>
                    <a:pt x="1976" y="155"/>
                  </a:lnTo>
                  <a:lnTo>
                    <a:pt x="1978" y="155"/>
                  </a:lnTo>
                  <a:lnTo>
                    <a:pt x="1980" y="155"/>
                  </a:lnTo>
                  <a:lnTo>
                    <a:pt x="1981" y="156"/>
                  </a:lnTo>
                  <a:lnTo>
                    <a:pt x="1982" y="157"/>
                  </a:lnTo>
                  <a:lnTo>
                    <a:pt x="1983" y="158"/>
                  </a:lnTo>
                  <a:lnTo>
                    <a:pt x="2104" y="158"/>
                  </a:lnTo>
                  <a:lnTo>
                    <a:pt x="2105" y="157"/>
                  </a:lnTo>
                  <a:lnTo>
                    <a:pt x="2106" y="156"/>
                  </a:lnTo>
                  <a:lnTo>
                    <a:pt x="2107" y="155"/>
                  </a:lnTo>
                  <a:lnTo>
                    <a:pt x="2109" y="155"/>
                  </a:lnTo>
                  <a:lnTo>
                    <a:pt x="2111" y="155"/>
                  </a:lnTo>
                  <a:lnTo>
                    <a:pt x="2112" y="156"/>
                  </a:lnTo>
                  <a:lnTo>
                    <a:pt x="2113" y="157"/>
                  </a:lnTo>
                  <a:lnTo>
                    <a:pt x="2113" y="158"/>
                  </a:lnTo>
                  <a:lnTo>
                    <a:pt x="2130" y="158"/>
                  </a:lnTo>
                  <a:lnTo>
                    <a:pt x="2130" y="157"/>
                  </a:lnTo>
                  <a:lnTo>
                    <a:pt x="2131" y="156"/>
                  </a:lnTo>
                  <a:lnTo>
                    <a:pt x="2133" y="155"/>
                  </a:lnTo>
                  <a:lnTo>
                    <a:pt x="2134" y="155"/>
                  </a:lnTo>
                  <a:lnTo>
                    <a:pt x="2136" y="155"/>
                  </a:lnTo>
                  <a:lnTo>
                    <a:pt x="2137" y="156"/>
                  </a:lnTo>
                  <a:lnTo>
                    <a:pt x="2138" y="157"/>
                  </a:lnTo>
                  <a:lnTo>
                    <a:pt x="2139" y="158"/>
                  </a:lnTo>
                  <a:lnTo>
                    <a:pt x="2143" y="158"/>
                  </a:lnTo>
                  <a:lnTo>
                    <a:pt x="2144" y="157"/>
                  </a:lnTo>
                  <a:lnTo>
                    <a:pt x="2145" y="156"/>
                  </a:lnTo>
                  <a:lnTo>
                    <a:pt x="2146" y="155"/>
                  </a:lnTo>
                  <a:lnTo>
                    <a:pt x="2148" y="155"/>
                  </a:lnTo>
                  <a:lnTo>
                    <a:pt x="2149" y="155"/>
                  </a:lnTo>
                  <a:lnTo>
                    <a:pt x="2151" y="156"/>
                  </a:lnTo>
                  <a:lnTo>
                    <a:pt x="2152" y="157"/>
                  </a:lnTo>
                  <a:lnTo>
                    <a:pt x="2152" y="158"/>
                  </a:lnTo>
                  <a:lnTo>
                    <a:pt x="2157" y="158"/>
                  </a:lnTo>
                  <a:lnTo>
                    <a:pt x="2157" y="157"/>
                  </a:lnTo>
                  <a:lnTo>
                    <a:pt x="2158" y="156"/>
                  </a:lnTo>
                  <a:lnTo>
                    <a:pt x="2160" y="155"/>
                  </a:lnTo>
                  <a:lnTo>
                    <a:pt x="2161" y="155"/>
                  </a:lnTo>
                  <a:lnTo>
                    <a:pt x="2163" y="155"/>
                  </a:lnTo>
                  <a:lnTo>
                    <a:pt x="2164" y="156"/>
                  </a:lnTo>
                  <a:lnTo>
                    <a:pt x="2166" y="157"/>
                  </a:lnTo>
                  <a:lnTo>
                    <a:pt x="2166" y="158"/>
                  </a:lnTo>
                  <a:lnTo>
                    <a:pt x="2221" y="158"/>
                  </a:lnTo>
                  <a:lnTo>
                    <a:pt x="2221" y="157"/>
                  </a:lnTo>
                  <a:lnTo>
                    <a:pt x="2222" y="156"/>
                  </a:lnTo>
                  <a:lnTo>
                    <a:pt x="2224" y="155"/>
                  </a:lnTo>
                  <a:lnTo>
                    <a:pt x="2225" y="155"/>
                  </a:lnTo>
                  <a:lnTo>
                    <a:pt x="2227" y="155"/>
                  </a:lnTo>
                  <a:lnTo>
                    <a:pt x="2229" y="156"/>
                  </a:lnTo>
                  <a:lnTo>
                    <a:pt x="2230" y="157"/>
                  </a:lnTo>
                  <a:lnTo>
                    <a:pt x="2230" y="158"/>
                  </a:lnTo>
                  <a:lnTo>
                    <a:pt x="2260" y="158"/>
                  </a:lnTo>
                  <a:lnTo>
                    <a:pt x="2260" y="157"/>
                  </a:lnTo>
                  <a:lnTo>
                    <a:pt x="2261" y="156"/>
                  </a:lnTo>
                  <a:lnTo>
                    <a:pt x="2263" y="155"/>
                  </a:lnTo>
                  <a:lnTo>
                    <a:pt x="2264" y="155"/>
                  </a:lnTo>
                  <a:lnTo>
                    <a:pt x="2266" y="155"/>
                  </a:lnTo>
                  <a:lnTo>
                    <a:pt x="2267" y="156"/>
                  </a:lnTo>
                  <a:lnTo>
                    <a:pt x="2268" y="157"/>
                  </a:lnTo>
                  <a:lnTo>
                    <a:pt x="2269" y="158"/>
                  </a:lnTo>
                  <a:lnTo>
                    <a:pt x="2272" y="158"/>
                  </a:lnTo>
                  <a:lnTo>
                    <a:pt x="2272" y="157"/>
                  </a:lnTo>
                  <a:lnTo>
                    <a:pt x="2273" y="156"/>
                  </a:lnTo>
                  <a:lnTo>
                    <a:pt x="2274" y="155"/>
                  </a:lnTo>
                  <a:lnTo>
                    <a:pt x="2276" y="155"/>
                  </a:lnTo>
                  <a:lnTo>
                    <a:pt x="2278" y="155"/>
                  </a:lnTo>
                  <a:lnTo>
                    <a:pt x="2279" y="156"/>
                  </a:lnTo>
                  <a:lnTo>
                    <a:pt x="2280" y="157"/>
                  </a:lnTo>
                  <a:lnTo>
                    <a:pt x="2281" y="158"/>
                  </a:lnTo>
                  <a:lnTo>
                    <a:pt x="2317" y="158"/>
                  </a:lnTo>
                  <a:lnTo>
                    <a:pt x="2318" y="156"/>
                  </a:lnTo>
                  <a:lnTo>
                    <a:pt x="2319" y="155"/>
                  </a:lnTo>
                  <a:lnTo>
                    <a:pt x="2320" y="153"/>
                  </a:lnTo>
                  <a:lnTo>
                    <a:pt x="2322" y="152"/>
                  </a:lnTo>
                  <a:lnTo>
                    <a:pt x="2325" y="152"/>
                  </a:lnTo>
                  <a:lnTo>
                    <a:pt x="2327" y="152"/>
                  </a:lnTo>
                  <a:lnTo>
                    <a:pt x="2330" y="152"/>
                  </a:lnTo>
                  <a:lnTo>
                    <a:pt x="2332" y="153"/>
                  </a:lnTo>
                  <a:lnTo>
                    <a:pt x="2333" y="155"/>
                  </a:lnTo>
                  <a:lnTo>
                    <a:pt x="2334" y="156"/>
                  </a:lnTo>
                  <a:lnTo>
                    <a:pt x="2335" y="158"/>
                  </a:lnTo>
                  <a:lnTo>
                    <a:pt x="2337" y="158"/>
                  </a:lnTo>
                  <a:lnTo>
                    <a:pt x="2337" y="0"/>
                  </a:lnTo>
                  <a:lnTo>
                    <a:pt x="235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45" name="Freeform 1255"/>
            <p:cNvSpPr>
              <a:spLocks/>
            </p:cNvSpPr>
            <p:nvPr/>
          </p:nvSpPr>
          <p:spPr bwMode="auto">
            <a:xfrm>
              <a:off x="1966" y="1722"/>
              <a:ext cx="12" cy="10"/>
            </a:xfrm>
            <a:custGeom>
              <a:avLst/>
              <a:gdLst>
                <a:gd name="T0" fmla="*/ 0 w 12"/>
                <a:gd name="T1" fmla="*/ 9 h 10"/>
                <a:gd name="T2" fmla="*/ 6 w 12"/>
                <a:gd name="T3" fmla="*/ 0 h 10"/>
                <a:gd name="T4" fmla="*/ 12 w 12"/>
                <a:gd name="T5" fmla="*/ 9 h 10"/>
                <a:gd name="T6" fmla="*/ 9 w 12"/>
                <a:gd name="T7" fmla="*/ 9 h 10"/>
                <a:gd name="T8" fmla="*/ 6 w 12"/>
                <a:gd name="T9" fmla="*/ 10 h 10"/>
                <a:gd name="T10" fmla="*/ 3 w 12"/>
                <a:gd name="T11" fmla="*/ 9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9"/>
                  </a:lnTo>
                  <a:lnTo>
                    <a:pt x="6" y="10"/>
                  </a:lnTo>
                  <a:lnTo>
                    <a:pt x="3" y="9"/>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46" name="Freeform 1256"/>
            <p:cNvSpPr>
              <a:spLocks/>
            </p:cNvSpPr>
            <p:nvPr/>
          </p:nvSpPr>
          <p:spPr bwMode="auto">
            <a:xfrm>
              <a:off x="1823" y="1931"/>
              <a:ext cx="978" cy="405"/>
            </a:xfrm>
            <a:custGeom>
              <a:avLst/>
              <a:gdLst>
                <a:gd name="T0" fmla="*/ 944 w 978"/>
                <a:gd name="T1" fmla="*/ 79 h 405"/>
                <a:gd name="T2" fmla="*/ 905 w 978"/>
                <a:gd name="T3" fmla="*/ 83 h 405"/>
                <a:gd name="T4" fmla="*/ 897 w 978"/>
                <a:gd name="T5" fmla="*/ 80 h 405"/>
                <a:gd name="T6" fmla="*/ 878 w 978"/>
                <a:gd name="T7" fmla="*/ 77 h 405"/>
                <a:gd name="T8" fmla="*/ 864 w 978"/>
                <a:gd name="T9" fmla="*/ 79 h 405"/>
                <a:gd name="T10" fmla="*/ 854 w 978"/>
                <a:gd name="T11" fmla="*/ 79 h 405"/>
                <a:gd name="T12" fmla="*/ 840 w 978"/>
                <a:gd name="T13" fmla="*/ 83 h 405"/>
                <a:gd name="T14" fmla="*/ 832 w 978"/>
                <a:gd name="T15" fmla="*/ 80 h 405"/>
                <a:gd name="T16" fmla="*/ 821 w 978"/>
                <a:gd name="T17" fmla="*/ 78 h 405"/>
                <a:gd name="T18" fmla="*/ 811 w 978"/>
                <a:gd name="T19" fmla="*/ 81 h 405"/>
                <a:gd name="T20" fmla="*/ 804 w 978"/>
                <a:gd name="T21" fmla="*/ 79 h 405"/>
                <a:gd name="T22" fmla="*/ 791 w 978"/>
                <a:gd name="T23" fmla="*/ 300 h 405"/>
                <a:gd name="T24" fmla="*/ 780 w 978"/>
                <a:gd name="T25" fmla="*/ 297 h 405"/>
                <a:gd name="T26" fmla="*/ 767 w 978"/>
                <a:gd name="T27" fmla="*/ 298 h 405"/>
                <a:gd name="T28" fmla="*/ 759 w 978"/>
                <a:gd name="T29" fmla="*/ 300 h 405"/>
                <a:gd name="T30" fmla="*/ 732 w 978"/>
                <a:gd name="T31" fmla="*/ 297 h 405"/>
                <a:gd name="T32" fmla="*/ 709 w 978"/>
                <a:gd name="T33" fmla="*/ 298 h 405"/>
                <a:gd name="T34" fmla="*/ 702 w 978"/>
                <a:gd name="T35" fmla="*/ 300 h 405"/>
                <a:gd name="T36" fmla="*/ 684 w 978"/>
                <a:gd name="T37" fmla="*/ 297 h 405"/>
                <a:gd name="T38" fmla="*/ 668 w 978"/>
                <a:gd name="T39" fmla="*/ 298 h 405"/>
                <a:gd name="T40" fmla="*/ 660 w 978"/>
                <a:gd name="T41" fmla="*/ 300 h 405"/>
                <a:gd name="T42" fmla="*/ 639 w 978"/>
                <a:gd name="T43" fmla="*/ 297 h 405"/>
                <a:gd name="T44" fmla="*/ 626 w 978"/>
                <a:gd name="T45" fmla="*/ 298 h 405"/>
                <a:gd name="T46" fmla="*/ 618 w 978"/>
                <a:gd name="T47" fmla="*/ 300 h 405"/>
                <a:gd name="T48" fmla="*/ 558 w 978"/>
                <a:gd name="T49" fmla="*/ 297 h 405"/>
                <a:gd name="T50" fmla="*/ 529 w 978"/>
                <a:gd name="T51" fmla="*/ 298 h 405"/>
                <a:gd name="T52" fmla="*/ 521 w 978"/>
                <a:gd name="T53" fmla="*/ 300 h 405"/>
                <a:gd name="T54" fmla="*/ 496 w 978"/>
                <a:gd name="T55" fmla="*/ 297 h 405"/>
                <a:gd name="T56" fmla="*/ 459 w 978"/>
                <a:gd name="T57" fmla="*/ 298 h 405"/>
                <a:gd name="T58" fmla="*/ 451 w 978"/>
                <a:gd name="T59" fmla="*/ 300 h 405"/>
                <a:gd name="T60" fmla="*/ 392 w 978"/>
                <a:gd name="T61" fmla="*/ 297 h 405"/>
                <a:gd name="T62" fmla="*/ 356 w 978"/>
                <a:gd name="T63" fmla="*/ 298 h 405"/>
                <a:gd name="T64" fmla="*/ 348 w 978"/>
                <a:gd name="T65" fmla="*/ 300 h 405"/>
                <a:gd name="T66" fmla="*/ 326 w 978"/>
                <a:gd name="T67" fmla="*/ 294 h 405"/>
                <a:gd name="T68" fmla="*/ 317 w 978"/>
                <a:gd name="T69" fmla="*/ 300 h 405"/>
                <a:gd name="T70" fmla="*/ 305 w 978"/>
                <a:gd name="T71" fmla="*/ 294 h 405"/>
                <a:gd name="T72" fmla="*/ 295 w 978"/>
                <a:gd name="T73" fmla="*/ 300 h 405"/>
                <a:gd name="T74" fmla="*/ 287 w 978"/>
                <a:gd name="T75" fmla="*/ 297 h 405"/>
                <a:gd name="T76" fmla="*/ 283 w 978"/>
                <a:gd name="T77" fmla="*/ 298 h 405"/>
                <a:gd name="T78" fmla="*/ 275 w 978"/>
                <a:gd name="T79" fmla="*/ 300 h 405"/>
                <a:gd name="T80" fmla="*/ 267 w 978"/>
                <a:gd name="T81" fmla="*/ 297 h 405"/>
                <a:gd name="T82" fmla="*/ 252 w 978"/>
                <a:gd name="T83" fmla="*/ 298 h 405"/>
                <a:gd name="T84" fmla="*/ 244 w 978"/>
                <a:gd name="T85" fmla="*/ 300 h 405"/>
                <a:gd name="T86" fmla="*/ 235 w 978"/>
                <a:gd name="T87" fmla="*/ 297 h 405"/>
                <a:gd name="T88" fmla="*/ 226 w 978"/>
                <a:gd name="T89" fmla="*/ 298 h 405"/>
                <a:gd name="T90" fmla="*/ 219 w 978"/>
                <a:gd name="T91" fmla="*/ 300 h 405"/>
                <a:gd name="T92" fmla="*/ 209 w 978"/>
                <a:gd name="T93" fmla="*/ 297 h 405"/>
                <a:gd name="T94" fmla="*/ 186 w 978"/>
                <a:gd name="T95" fmla="*/ 298 h 405"/>
                <a:gd name="T96" fmla="*/ 178 w 978"/>
                <a:gd name="T97" fmla="*/ 300 h 405"/>
                <a:gd name="T98" fmla="*/ 154 w 978"/>
                <a:gd name="T99" fmla="*/ 297 h 405"/>
                <a:gd name="T100" fmla="*/ 99 w 978"/>
                <a:gd name="T101" fmla="*/ 405 h 405"/>
                <a:gd name="T102" fmla="*/ 91 w 978"/>
                <a:gd name="T103" fmla="*/ 402 h 405"/>
                <a:gd name="T104" fmla="*/ 49 w 978"/>
                <a:gd name="T105" fmla="*/ 401 h 405"/>
                <a:gd name="T106" fmla="*/ 37 w 978"/>
                <a:gd name="T107" fmla="*/ 405 h 405"/>
                <a:gd name="T108" fmla="*/ 29 w 978"/>
                <a:gd name="T109" fmla="*/ 402 h 405"/>
                <a:gd name="T110" fmla="*/ 9 w 978"/>
                <a:gd name="T111" fmla="*/ 401 h 405"/>
                <a:gd name="T112" fmla="*/ 0 w 978"/>
                <a:gd name="T113" fmla="*/ 405 h 40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78"/>
                <a:gd name="T172" fmla="*/ 0 h 405"/>
                <a:gd name="T173" fmla="*/ 978 w 978"/>
                <a:gd name="T174" fmla="*/ 405 h 40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78" h="405">
                  <a:moveTo>
                    <a:pt x="978" y="0"/>
                  </a:moveTo>
                  <a:lnTo>
                    <a:pt x="978" y="83"/>
                  </a:lnTo>
                  <a:lnTo>
                    <a:pt x="947" y="83"/>
                  </a:lnTo>
                  <a:lnTo>
                    <a:pt x="947" y="81"/>
                  </a:lnTo>
                  <a:lnTo>
                    <a:pt x="946" y="80"/>
                  </a:lnTo>
                  <a:lnTo>
                    <a:pt x="944" y="79"/>
                  </a:lnTo>
                  <a:lnTo>
                    <a:pt x="943" y="79"/>
                  </a:lnTo>
                  <a:lnTo>
                    <a:pt x="941" y="79"/>
                  </a:lnTo>
                  <a:lnTo>
                    <a:pt x="939" y="80"/>
                  </a:lnTo>
                  <a:lnTo>
                    <a:pt x="938" y="81"/>
                  </a:lnTo>
                  <a:lnTo>
                    <a:pt x="938" y="83"/>
                  </a:lnTo>
                  <a:lnTo>
                    <a:pt x="905" y="83"/>
                  </a:lnTo>
                  <a:lnTo>
                    <a:pt x="904" y="81"/>
                  </a:lnTo>
                  <a:lnTo>
                    <a:pt x="903" y="80"/>
                  </a:lnTo>
                  <a:lnTo>
                    <a:pt x="902" y="79"/>
                  </a:lnTo>
                  <a:lnTo>
                    <a:pt x="900" y="79"/>
                  </a:lnTo>
                  <a:lnTo>
                    <a:pt x="898" y="79"/>
                  </a:lnTo>
                  <a:lnTo>
                    <a:pt x="897" y="80"/>
                  </a:lnTo>
                  <a:lnTo>
                    <a:pt x="896" y="81"/>
                  </a:lnTo>
                  <a:lnTo>
                    <a:pt x="896" y="83"/>
                  </a:lnTo>
                  <a:lnTo>
                    <a:pt x="881" y="83"/>
                  </a:lnTo>
                  <a:lnTo>
                    <a:pt x="880" y="81"/>
                  </a:lnTo>
                  <a:lnTo>
                    <a:pt x="879" y="79"/>
                  </a:lnTo>
                  <a:lnTo>
                    <a:pt x="878" y="77"/>
                  </a:lnTo>
                  <a:lnTo>
                    <a:pt x="875" y="76"/>
                  </a:lnTo>
                  <a:lnTo>
                    <a:pt x="873" y="76"/>
                  </a:lnTo>
                  <a:lnTo>
                    <a:pt x="871" y="76"/>
                  </a:lnTo>
                  <a:lnTo>
                    <a:pt x="868" y="76"/>
                  </a:lnTo>
                  <a:lnTo>
                    <a:pt x="866" y="77"/>
                  </a:lnTo>
                  <a:lnTo>
                    <a:pt x="864" y="79"/>
                  </a:lnTo>
                  <a:lnTo>
                    <a:pt x="863" y="81"/>
                  </a:lnTo>
                  <a:lnTo>
                    <a:pt x="863" y="83"/>
                  </a:lnTo>
                  <a:lnTo>
                    <a:pt x="856" y="83"/>
                  </a:lnTo>
                  <a:lnTo>
                    <a:pt x="856" y="81"/>
                  </a:lnTo>
                  <a:lnTo>
                    <a:pt x="855" y="80"/>
                  </a:lnTo>
                  <a:lnTo>
                    <a:pt x="854" y="79"/>
                  </a:lnTo>
                  <a:lnTo>
                    <a:pt x="852" y="79"/>
                  </a:lnTo>
                  <a:lnTo>
                    <a:pt x="850" y="79"/>
                  </a:lnTo>
                  <a:lnTo>
                    <a:pt x="849" y="80"/>
                  </a:lnTo>
                  <a:lnTo>
                    <a:pt x="848" y="81"/>
                  </a:lnTo>
                  <a:lnTo>
                    <a:pt x="847" y="83"/>
                  </a:lnTo>
                  <a:lnTo>
                    <a:pt x="840" y="83"/>
                  </a:lnTo>
                  <a:lnTo>
                    <a:pt x="840" y="81"/>
                  </a:lnTo>
                  <a:lnTo>
                    <a:pt x="839" y="80"/>
                  </a:lnTo>
                  <a:lnTo>
                    <a:pt x="837" y="79"/>
                  </a:lnTo>
                  <a:lnTo>
                    <a:pt x="836" y="79"/>
                  </a:lnTo>
                  <a:lnTo>
                    <a:pt x="834" y="79"/>
                  </a:lnTo>
                  <a:lnTo>
                    <a:pt x="832" y="80"/>
                  </a:lnTo>
                  <a:lnTo>
                    <a:pt x="831" y="81"/>
                  </a:lnTo>
                  <a:lnTo>
                    <a:pt x="831" y="83"/>
                  </a:lnTo>
                  <a:lnTo>
                    <a:pt x="824" y="83"/>
                  </a:lnTo>
                  <a:lnTo>
                    <a:pt x="823" y="81"/>
                  </a:lnTo>
                  <a:lnTo>
                    <a:pt x="823" y="80"/>
                  </a:lnTo>
                  <a:lnTo>
                    <a:pt x="821" y="78"/>
                  </a:lnTo>
                  <a:lnTo>
                    <a:pt x="819" y="78"/>
                  </a:lnTo>
                  <a:lnTo>
                    <a:pt x="817" y="77"/>
                  </a:lnTo>
                  <a:lnTo>
                    <a:pt x="815" y="78"/>
                  </a:lnTo>
                  <a:lnTo>
                    <a:pt x="813" y="78"/>
                  </a:lnTo>
                  <a:lnTo>
                    <a:pt x="812" y="80"/>
                  </a:lnTo>
                  <a:lnTo>
                    <a:pt x="811" y="81"/>
                  </a:lnTo>
                  <a:lnTo>
                    <a:pt x="811" y="83"/>
                  </a:lnTo>
                  <a:lnTo>
                    <a:pt x="809" y="83"/>
                  </a:lnTo>
                  <a:lnTo>
                    <a:pt x="808" y="81"/>
                  </a:lnTo>
                  <a:lnTo>
                    <a:pt x="807" y="80"/>
                  </a:lnTo>
                  <a:lnTo>
                    <a:pt x="806" y="79"/>
                  </a:lnTo>
                  <a:lnTo>
                    <a:pt x="804" y="79"/>
                  </a:lnTo>
                  <a:lnTo>
                    <a:pt x="802" y="79"/>
                  </a:lnTo>
                  <a:lnTo>
                    <a:pt x="801" y="80"/>
                  </a:lnTo>
                  <a:lnTo>
                    <a:pt x="800" y="81"/>
                  </a:lnTo>
                  <a:lnTo>
                    <a:pt x="800" y="83"/>
                  </a:lnTo>
                  <a:lnTo>
                    <a:pt x="791" y="83"/>
                  </a:lnTo>
                  <a:lnTo>
                    <a:pt x="791" y="300"/>
                  </a:lnTo>
                  <a:lnTo>
                    <a:pt x="786" y="300"/>
                  </a:lnTo>
                  <a:lnTo>
                    <a:pt x="786" y="299"/>
                  </a:lnTo>
                  <a:lnTo>
                    <a:pt x="785" y="298"/>
                  </a:lnTo>
                  <a:lnTo>
                    <a:pt x="783" y="297"/>
                  </a:lnTo>
                  <a:lnTo>
                    <a:pt x="782" y="297"/>
                  </a:lnTo>
                  <a:lnTo>
                    <a:pt x="780" y="297"/>
                  </a:lnTo>
                  <a:lnTo>
                    <a:pt x="778" y="298"/>
                  </a:lnTo>
                  <a:lnTo>
                    <a:pt x="777" y="299"/>
                  </a:lnTo>
                  <a:lnTo>
                    <a:pt x="777" y="300"/>
                  </a:lnTo>
                  <a:lnTo>
                    <a:pt x="768" y="300"/>
                  </a:lnTo>
                  <a:lnTo>
                    <a:pt x="768" y="299"/>
                  </a:lnTo>
                  <a:lnTo>
                    <a:pt x="767" y="298"/>
                  </a:lnTo>
                  <a:lnTo>
                    <a:pt x="765" y="297"/>
                  </a:lnTo>
                  <a:lnTo>
                    <a:pt x="764" y="297"/>
                  </a:lnTo>
                  <a:lnTo>
                    <a:pt x="762" y="297"/>
                  </a:lnTo>
                  <a:lnTo>
                    <a:pt x="760" y="298"/>
                  </a:lnTo>
                  <a:lnTo>
                    <a:pt x="759" y="299"/>
                  </a:lnTo>
                  <a:lnTo>
                    <a:pt x="759" y="300"/>
                  </a:lnTo>
                  <a:lnTo>
                    <a:pt x="738" y="300"/>
                  </a:lnTo>
                  <a:lnTo>
                    <a:pt x="738" y="299"/>
                  </a:lnTo>
                  <a:lnTo>
                    <a:pt x="737" y="298"/>
                  </a:lnTo>
                  <a:lnTo>
                    <a:pt x="736" y="297"/>
                  </a:lnTo>
                  <a:lnTo>
                    <a:pt x="734" y="297"/>
                  </a:lnTo>
                  <a:lnTo>
                    <a:pt x="732" y="297"/>
                  </a:lnTo>
                  <a:lnTo>
                    <a:pt x="731" y="298"/>
                  </a:lnTo>
                  <a:lnTo>
                    <a:pt x="730" y="299"/>
                  </a:lnTo>
                  <a:lnTo>
                    <a:pt x="729" y="300"/>
                  </a:lnTo>
                  <a:lnTo>
                    <a:pt x="711" y="300"/>
                  </a:lnTo>
                  <a:lnTo>
                    <a:pt x="710" y="299"/>
                  </a:lnTo>
                  <a:lnTo>
                    <a:pt x="709" y="298"/>
                  </a:lnTo>
                  <a:lnTo>
                    <a:pt x="708" y="297"/>
                  </a:lnTo>
                  <a:lnTo>
                    <a:pt x="706" y="297"/>
                  </a:lnTo>
                  <a:lnTo>
                    <a:pt x="704" y="297"/>
                  </a:lnTo>
                  <a:lnTo>
                    <a:pt x="703" y="298"/>
                  </a:lnTo>
                  <a:lnTo>
                    <a:pt x="702" y="299"/>
                  </a:lnTo>
                  <a:lnTo>
                    <a:pt x="702" y="300"/>
                  </a:lnTo>
                  <a:lnTo>
                    <a:pt x="691" y="300"/>
                  </a:lnTo>
                  <a:lnTo>
                    <a:pt x="690" y="299"/>
                  </a:lnTo>
                  <a:lnTo>
                    <a:pt x="689" y="298"/>
                  </a:lnTo>
                  <a:lnTo>
                    <a:pt x="688" y="297"/>
                  </a:lnTo>
                  <a:lnTo>
                    <a:pt x="686" y="297"/>
                  </a:lnTo>
                  <a:lnTo>
                    <a:pt x="684" y="297"/>
                  </a:lnTo>
                  <a:lnTo>
                    <a:pt x="683" y="298"/>
                  </a:lnTo>
                  <a:lnTo>
                    <a:pt x="682" y="299"/>
                  </a:lnTo>
                  <a:lnTo>
                    <a:pt x="682" y="300"/>
                  </a:lnTo>
                  <a:lnTo>
                    <a:pt x="669" y="300"/>
                  </a:lnTo>
                  <a:lnTo>
                    <a:pt x="669" y="299"/>
                  </a:lnTo>
                  <a:lnTo>
                    <a:pt x="668" y="298"/>
                  </a:lnTo>
                  <a:lnTo>
                    <a:pt x="666" y="297"/>
                  </a:lnTo>
                  <a:lnTo>
                    <a:pt x="664" y="297"/>
                  </a:lnTo>
                  <a:lnTo>
                    <a:pt x="663" y="297"/>
                  </a:lnTo>
                  <a:lnTo>
                    <a:pt x="661" y="298"/>
                  </a:lnTo>
                  <a:lnTo>
                    <a:pt x="660" y="299"/>
                  </a:lnTo>
                  <a:lnTo>
                    <a:pt x="660" y="300"/>
                  </a:lnTo>
                  <a:lnTo>
                    <a:pt x="646" y="300"/>
                  </a:lnTo>
                  <a:lnTo>
                    <a:pt x="645" y="299"/>
                  </a:lnTo>
                  <a:lnTo>
                    <a:pt x="644" y="298"/>
                  </a:lnTo>
                  <a:lnTo>
                    <a:pt x="643" y="297"/>
                  </a:lnTo>
                  <a:lnTo>
                    <a:pt x="641" y="297"/>
                  </a:lnTo>
                  <a:lnTo>
                    <a:pt x="639" y="297"/>
                  </a:lnTo>
                  <a:lnTo>
                    <a:pt x="638" y="298"/>
                  </a:lnTo>
                  <a:lnTo>
                    <a:pt x="637" y="299"/>
                  </a:lnTo>
                  <a:lnTo>
                    <a:pt x="637" y="300"/>
                  </a:lnTo>
                  <a:lnTo>
                    <a:pt x="627" y="300"/>
                  </a:lnTo>
                  <a:lnTo>
                    <a:pt x="627" y="299"/>
                  </a:lnTo>
                  <a:lnTo>
                    <a:pt x="626" y="298"/>
                  </a:lnTo>
                  <a:lnTo>
                    <a:pt x="624" y="297"/>
                  </a:lnTo>
                  <a:lnTo>
                    <a:pt x="623" y="297"/>
                  </a:lnTo>
                  <a:lnTo>
                    <a:pt x="621" y="297"/>
                  </a:lnTo>
                  <a:lnTo>
                    <a:pt x="619" y="298"/>
                  </a:lnTo>
                  <a:lnTo>
                    <a:pt x="619" y="299"/>
                  </a:lnTo>
                  <a:lnTo>
                    <a:pt x="618" y="300"/>
                  </a:lnTo>
                  <a:lnTo>
                    <a:pt x="565" y="300"/>
                  </a:lnTo>
                  <a:lnTo>
                    <a:pt x="564" y="299"/>
                  </a:lnTo>
                  <a:lnTo>
                    <a:pt x="563" y="298"/>
                  </a:lnTo>
                  <a:lnTo>
                    <a:pt x="562" y="297"/>
                  </a:lnTo>
                  <a:lnTo>
                    <a:pt x="560" y="297"/>
                  </a:lnTo>
                  <a:lnTo>
                    <a:pt x="558" y="297"/>
                  </a:lnTo>
                  <a:lnTo>
                    <a:pt x="557" y="298"/>
                  </a:lnTo>
                  <a:lnTo>
                    <a:pt x="556" y="299"/>
                  </a:lnTo>
                  <a:lnTo>
                    <a:pt x="556" y="300"/>
                  </a:lnTo>
                  <a:lnTo>
                    <a:pt x="530" y="300"/>
                  </a:lnTo>
                  <a:lnTo>
                    <a:pt x="530" y="299"/>
                  </a:lnTo>
                  <a:lnTo>
                    <a:pt x="529" y="298"/>
                  </a:lnTo>
                  <a:lnTo>
                    <a:pt x="527" y="297"/>
                  </a:lnTo>
                  <a:lnTo>
                    <a:pt x="525" y="297"/>
                  </a:lnTo>
                  <a:lnTo>
                    <a:pt x="524" y="297"/>
                  </a:lnTo>
                  <a:lnTo>
                    <a:pt x="522" y="298"/>
                  </a:lnTo>
                  <a:lnTo>
                    <a:pt x="521" y="299"/>
                  </a:lnTo>
                  <a:lnTo>
                    <a:pt x="521" y="300"/>
                  </a:lnTo>
                  <a:lnTo>
                    <a:pt x="502" y="300"/>
                  </a:lnTo>
                  <a:lnTo>
                    <a:pt x="502" y="299"/>
                  </a:lnTo>
                  <a:lnTo>
                    <a:pt x="501" y="298"/>
                  </a:lnTo>
                  <a:lnTo>
                    <a:pt x="499" y="297"/>
                  </a:lnTo>
                  <a:lnTo>
                    <a:pt x="498" y="297"/>
                  </a:lnTo>
                  <a:lnTo>
                    <a:pt x="496" y="297"/>
                  </a:lnTo>
                  <a:lnTo>
                    <a:pt x="494" y="298"/>
                  </a:lnTo>
                  <a:lnTo>
                    <a:pt x="494" y="299"/>
                  </a:lnTo>
                  <a:lnTo>
                    <a:pt x="493" y="300"/>
                  </a:lnTo>
                  <a:lnTo>
                    <a:pt x="460" y="300"/>
                  </a:lnTo>
                  <a:lnTo>
                    <a:pt x="460" y="299"/>
                  </a:lnTo>
                  <a:lnTo>
                    <a:pt x="459" y="298"/>
                  </a:lnTo>
                  <a:lnTo>
                    <a:pt x="458" y="297"/>
                  </a:lnTo>
                  <a:lnTo>
                    <a:pt x="456" y="297"/>
                  </a:lnTo>
                  <a:lnTo>
                    <a:pt x="454" y="297"/>
                  </a:lnTo>
                  <a:lnTo>
                    <a:pt x="453" y="298"/>
                  </a:lnTo>
                  <a:lnTo>
                    <a:pt x="452" y="299"/>
                  </a:lnTo>
                  <a:lnTo>
                    <a:pt x="451" y="300"/>
                  </a:lnTo>
                  <a:lnTo>
                    <a:pt x="398" y="300"/>
                  </a:lnTo>
                  <a:lnTo>
                    <a:pt x="398" y="299"/>
                  </a:lnTo>
                  <a:lnTo>
                    <a:pt x="397" y="298"/>
                  </a:lnTo>
                  <a:lnTo>
                    <a:pt x="395" y="297"/>
                  </a:lnTo>
                  <a:lnTo>
                    <a:pt x="393" y="297"/>
                  </a:lnTo>
                  <a:lnTo>
                    <a:pt x="392" y="297"/>
                  </a:lnTo>
                  <a:lnTo>
                    <a:pt x="390" y="298"/>
                  </a:lnTo>
                  <a:lnTo>
                    <a:pt x="389" y="299"/>
                  </a:lnTo>
                  <a:lnTo>
                    <a:pt x="389" y="300"/>
                  </a:lnTo>
                  <a:lnTo>
                    <a:pt x="357" y="300"/>
                  </a:lnTo>
                  <a:lnTo>
                    <a:pt x="356" y="299"/>
                  </a:lnTo>
                  <a:lnTo>
                    <a:pt x="356" y="298"/>
                  </a:lnTo>
                  <a:lnTo>
                    <a:pt x="354" y="297"/>
                  </a:lnTo>
                  <a:lnTo>
                    <a:pt x="352" y="297"/>
                  </a:lnTo>
                  <a:lnTo>
                    <a:pt x="351" y="297"/>
                  </a:lnTo>
                  <a:lnTo>
                    <a:pt x="349" y="298"/>
                  </a:lnTo>
                  <a:lnTo>
                    <a:pt x="348" y="299"/>
                  </a:lnTo>
                  <a:lnTo>
                    <a:pt x="348" y="300"/>
                  </a:lnTo>
                  <a:lnTo>
                    <a:pt x="333" y="300"/>
                  </a:lnTo>
                  <a:lnTo>
                    <a:pt x="333" y="298"/>
                  </a:lnTo>
                  <a:lnTo>
                    <a:pt x="332" y="297"/>
                  </a:lnTo>
                  <a:lnTo>
                    <a:pt x="331" y="295"/>
                  </a:lnTo>
                  <a:lnTo>
                    <a:pt x="329" y="294"/>
                  </a:lnTo>
                  <a:lnTo>
                    <a:pt x="326" y="294"/>
                  </a:lnTo>
                  <a:lnTo>
                    <a:pt x="324" y="294"/>
                  </a:lnTo>
                  <a:lnTo>
                    <a:pt x="322" y="294"/>
                  </a:lnTo>
                  <a:lnTo>
                    <a:pt x="320" y="295"/>
                  </a:lnTo>
                  <a:lnTo>
                    <a:pt x="318" y="297"/>
                  </a:lnTo>
                  <a:lnTo>
                    <a:pt x="317" y="298"/>
                  </a:lnTo>
                  <a:lnTo>
                    <a:pt x="317" y="300"/>
                  </a:lnTo>
                  <a:lnTo>
                    <a:pt x="313" y="300"/>
                  </a:lnTo>
                  <a:lnTo>
                    <a:pt x="312" y="298"/>
                  </a:lnTo>
                  <a:lnTo>
                    <a:pt x="311" y="297"/>
                  </a:lnTo>
                  <a:lnTo>
                    <a:pt x="310" y="295"/>
                  </a:lnTo>
                  <a:lnTo>
                    <a:pt x="307" y="294"/>
                  </a:lnTo>
                  <a:lnTo>
                    <a:pt x="305" y="294"/>
                  </a:lnTo>
                  <a:lnTo>
                    <a:pt x="303" y="294"/>
                  </a:lnTo>
                  <a:lnTo>
                    <a:pt x="300" y="294"/>
                  </a:lnTo>
                  <a:lnTo>
                    <a:pt x="298" y="295"/>
                  </a:lnTo>
                  <a:lnTo>
                    <a:pt x="297" y="297"/>
                  </a:lnTo>
                  <a:lnTo>
                    <a:pt x="296" y="298"/>
                  </a:lnTo>
                  <a:lnTo>
                    <a:pt x="295" y="300"/>
                  </a:lnTo>
                  <a:lnTo>
                    <a:pt x="293" y="300"/>
                  </a:lnTo>
                  <a:lnTo>
                    <a:pt x="293" y="299"/>
                  </a:lnTo>
                  <a:lnTo>
                    <a:pt x="292" y="298"/>
                  </a:lnTo>
                  <a:lnTo>
                    <a:pt x="291" y="297"/>
                  </a:lnTo>
                  <a:lnTo>
                    <a:pt x="289" y="297"/>
                  </a:lnTo>
                  <a:lnTo>
                    <a:pt x="287" y="297"/>
                  </a:lnTo>
                  <a:lnTo>
                    <a:pt x="286" y="298"/>
                  </a:lnTo>
                  <a:lnTo>
                    <a:pt x="285" y="299"/>
                  </a:lnTo>
                  <a:lnTo>
                    <a:pt x="285" y="300"/>
                  </a:lnTo>
                  <a:lnTo>
                    <a:pt x="284" y="300"/>
                  </a:lnTo>
                  <a:lnTo>
                    <a:pt x="284" y="299"/>
                  </a:lnTo>
                  <a:lnTo>
                    <a:pt x="283" y="298"/>
                  </a:lnTo>
                  <a:lnTo>
                    <a:pt x="281" y="297"/>
                  </a:lnTo>
                  <a:lnTo>
                    <a:pt x="279" y="297"/>
                  </a:lnTo>
                  <a:lnTo>
                    <a:pt x="278" y="297"/>
                  </a:lnTo>
                  <a:lnTo>
                    <a:pt x="276" y="298"/>
                  </a:lnTo>
                  <a:lnTo>
                    <a:pt x="275" y="299"/>
                  </a:lnTo>
                  <a:lnTo>
                    <a:pt x="275" y="300"/>
                  </a:lnTo>
                  <a:lnTo>
                    <a:pt x="273" y="300"/>
                  </a:lnTo>
                  <a:lnTo>
                    <a:pt x="273" y="299"/>
                  </a:lnTo>
                  <a:lnTo>
                    <a:pt x="271" y="298"/>
                  </a:lnTo>
                  <a:lnTo>
                    <a:pt x="270" y="297"/>
                  </a:lnTo>
                  <a:lnTo>
                    <a:pt x="268" y="297"/>
                  </a:lnTo>
                  <a:lnTo>
                    <a:pt x="267" y="297"/>
                  </a:lnTo>
                  <a:lnTo>
                    <a:pt x="265" y="298"/>
                  </a:lnTo>
                  <a:lnTo>
                    <a:pt x="264" y="299"/>
                  </a:lnTo>
                  <a:lnTo>
                    <a:pt x="264" y="300"/>
                  </a:lnTo>
                  <a:lnTo>
                    <a:pt x="253" y="300"/>
                  </a:lnTo>
                  <a:lnTo>
                    <a:pt x="253" y="299"/>
                  </a:lnTo>
                  <a:lnTo>
                    <a:pt x="252" y="298"/>
                  </a:lnTo>
                  <a:lnTo>
                    <a:pt x="250" y="297"/>
                  </a:lnTo>
                  <a:lnTo>
                    <a:pt x="248" y="297"/>
                  </a:lnTo>
                  <a:lnTo>
                    <a:pt x="247" y="297"/>
                  </a:lnTo>
                  <a:lnTo>
                    <a:pt x="245" y="298"/>
                  </a:lnTo>
                  <a:lnTo>
                    <a:pt x="244" y="299"/>
                  </a:lnTo>
                  <a:lnTo>
                    <a:pt x="244" y="300"/>
                  </a:lnTo>
                  <a:lnTo>
                    <a:pt x="241" y="300"/>
                  </a:lnTo>
                  <a:lnTo>
                    <a:pt x="241" y="299"/>
                  </a:lnTo>
                  <a:lnTo>
                    <a:pt x="240" y="298"/>
                  </a:lnTo>
                  <a:lnTo>
                    <a:pt x="238" y="297"/>
                  </a:lnTo>
                  <a:lnTo>
                    <a:pt x="237" y="297"/>
                  </a:lnTo>
                  <a:lnTo>
                    <a:pt x="235" y="297"/>
                  </a:lnTo>
                  <a:lnTo>
                    <a:pt x="233" y="298"/>
                  </a:lnTo>
                  <a:lnTo>
                    <a:pt x="233" y="299"/>
                  </a:lnTo>
                  <a:lnTo>
                    <a:pt x="232" y="300"/>
                  </a:lnTo>
                  <a:lnTo>
                    <a:pt x="228" y="300"/>
                  </a:lnTo>
                  <a:lnTo>
                    <a:pt x="227" y="299"/>
                  </a:lnTo>
                  <a:lnTo>
                    <a:pt x="226" y="298"/>
                  </a:lnTo>
                  <a:lnTo>
                    <a:pt x="225" y="297"/>
                  </a:lnTo>
                  <a:lnTo>
                    <a:pt x="223" y="297"/>
                  </a:lnTo>
                  <a:lnTo>
                    <a:pt x="221" y="297"/>
                  </a:lnTo>
                  <a:lnTo>
                    <a:pt x="220" y="298"/>
                  </a:lnTo>
                  <a:lnTo>
                    <a:pt x="219" y="299"/>
                  </a:lnTo>
                  <a:lnTo>
                    <a:pt x="219" y="300"/>
                  </a:lnTo>
                  <a:lnTo>
                    <a:pt x="215" y="300"/>
                  </a:lnTo>
                  <a:lnTo>
                    <a:pt x="215" y="299"/>
                  </a:lnTo>
                  <a:lnTo>
                    <a:pt x="214" y="298"/>
                  </a:lnTo>
                  <a:lnTo>
                    <a:pt x="212" y="297"/>
                  </a:lnTo>
                  <a:lnTo>
                    <a:pt x="211" y="297"/>
                  </a:lnTo>
                  <a:lnTo>
                    <a:pt x="209" y="297"/>
                  </a:lnTo>
                  <a:lnTo>
                    <a:pt x="207" y="298"/>
                  </a:lnTo>
                  <a:lnTo>
                    <a:pt x="206" y="299"/>
                  </a:lnTo>
                  <a:lnTo>
                    <a:pt x="206" y="300"/>
                  </a:lnTo>
                  <a:lnTo>
                    <a:pt x="187" y="300"/>
                  </a:lnTo>
                  <a:lnTo>
                    <a:pt x="187" y="299"/>
                  </a:lnTo>
                  <a:lnTo>
                    <a:pt x="186" y="298"/>
                  </a:lnTo>
                  <a:lnTo>
                    <a:pt x="184" y="297"/>
                  </a:lnTo>
                  <a:lnTo>
                    <a:pt x="183" y="297"/>
                  </a:lnTo>
                  <a:lnTo>
                    <a:pt x="181" y="297"/>
                  </a:lnTo>
                  <a:lnTo>
                    <a:pt x="179" y="298"/>
                  </a:lnTo>
                  <a:lnTo>
                    <a:pt x="178" y="299"/>
                  </a:lnTo>
                  <a:lnTo>
                    <a:pt x="178" y="300"/>
                  </a:lnTo>
                  <a:lnTo>
                    <a:pt x="160" y="300"/>
                  </a:lnTo>
                  <a:lnTo>
                    <a:pt x="160" y="299"/>
                  </a:lnTo>
                  <a:lnTo>
                    <a:pt x="159" y="298"/>
                  </a:lnTo>
                  <a:lnTo>
                    <a:pt x="157" y="297"/>
                  </a:lnTo>
                  <a:lnTo>
                    <a:pt x="156" y="297"/>
                  </a:lnTo>
                  <a:lnTo>
                    <a:pt x="154" y="297"/>
                  </a:lnTo>
                  <a:lnTo>
                    <a:pt x="152" y="298"/>
                  </a:lnTo>
                  <a:lnTo>
                    <a:pt x="151" y="299"/>
                  </a:lnTo>
                  <a:lnTo>
                    <a:pt x="151" y="300"/>
                  </a:lnTo>
                  <a:lnTo>
                    <a:pt x="125" y="300"/>
                  </a:lnTo>
                  <a:lnTo>
                    <a:pt x="125" y="405"/>
                  </a:lnTo>
                  <a:lnTo>
                    <a:pt x="99" y="405"/>
                  </a:lnTo>
                  <a:lnTo>
                    <a:pt x="99" y="403"/>
                  </a:lnTo>
                  <a:lnTo>
                    <a:pt x="98" y="402"/>
                  </a:lnTo>
                  <a:lnTo>
                    <a:pt x="96" y="401"/>
                  </a:lnTo>
                  <a:lnTo>
                    <a:pt x="95" y="401"/>
                  </a:lnTo>
                  <a:lnTo>
                    <a:pt x="93" y="401"/>
                  </a:lnTo>
                  <a:lnTo>
                    <a:pt x="91" y="402"/>
                  </a:lnTo>
                  <a:lnTo>
                    <a:pt x="90" y="403"/>
                  </a:lnTo>
                  <a:lnTo>
                    <a:pt x="90" y="405"/>
                  </a:lnTo>
                  <a:lnTo>
                    <a:pt x="52" y="405"/>
                  </a:lnTo>
                  <a:lnTo>
                    <a:pt x="52" y="403"/>
                  </a:lnTo>
                  <a:lnTo>
                    <a:pt x="51" y="402"/>
                  </a:lnTo>
                  <a:lnTo>
                    <a:pt x="49" y="401"/>
                  </a:lnTo>
                  <a:lnTo>
                    <a:pt x="48" y="401"/>
                  </a:lnTo>
                  <a:lnTo>
                    <a:pt x="46" y="401"/>
                  </a:lnTo>
                  <a:lnTo>
                    <a:pt x="44" y="402"/>
                  </a:lnTo>
                  <a:lnTo>
                    <a:pt x="43" y="403"/>
                  </a:lnTo>
                  <a:lnTo>
                    <a:pt x="43" y="405"/>
                  </a:lnTo>
                  <a:lnTo>
                    <a:pt x="37" y="405"/>
                  </a:lnTo>
                  <a:lnTo>
                    <a:pt x="36" y="403"/>
                  </a:lnTo>
                  <a:lnTo>
                    <a:pt x="35" y="402"/>
                  </a:lnTo>
                  <a:lnTo>
                    <a:pt x="34" y="401"/>
                  </a:lnTo>
                  <a:lnTo>
                    <a:pt x="32" y="401"/>
                  </a:lnTo>
                  <a:lnTo>
                    <a:pt x="31" y="401"/>
                  </a:lnTo>
                  <a:lnTo>
                    <a:pt x="29" y="402"/>
                  </a:lnTo>
                  <a:lnTo>
                    <a:pt x="28" y="403"/>
                  </a:lnTo>
                  <a:lnTo>
                    <a:pt x="28" y="405"/>
                  </a:lnTo>
                  <a:lnTo>
                    <a:pt x="12" y="405"/>
                  </a:lnTo>
                  <a:lnTo>
                    <a:pt x="11" y="403"/>
                  </a:lnTo>
                  <a:lnTo>
                    <a:pt x="10" y="402"/>
                  </a:lnTo>
                  <a:lnTo>
                    <a:pt x="9" y="401"/>
                  </a:lnTo>
                  <a:lnTo>
                    <a:pt x="7" y="401"/>
                  </a:lnTo>
                  <a:lnTo>
                    <a:pt x="5" y="401"/>
                  </a:lnTo>
                  <a:lnTo>
                    <a:pt x="4" y="402"/>
                  </a:lnTo>
                  <a:lnTo>
                    <a:pt x="3" y="403"/>
                  </a:lnTo>
                  <a:lnTo>
                    <a:pt x="3" y="405"/>
                  </a:lnTo>
                  <a:lnTo>
                    <a:pt x="0" y="405"/>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47" name="Freeform 1257"/>
            <p:cNvSpPr>
              <a:spLocks/>
            </p:cNvSpPr>
            <p:nvPr/>
          </p:nvSpPr>
          <p:spPr bwMode="auto">
            <a:xfrm>
              <a:off x="2795" y="1922"/>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48" name="Freeform 1258"/>
            <p:cNvSpPr>
              <a:spLocks/>
            </p:cNvSpPr>
            <p:nvPr/>
          </p:nvSpPr>
          <p:spPr bwMode="auto">
            <a:xfrm>
              <a:off x="1041" y="2251"/>
              <a:ext cx="489" cy="51"/>
            </a:xfrm>
            <a:custGeom>
              <a:avLst/>
              <a:gdLst>
                <a:gd name="T0" fmla="*/ 9 w 489"/>
                <a:gd name="T1" fmla="*/ 9 h 51"/>
                <a:gd name="T2" fmla="*/ 10 w 489"/>
                <a:gd name="T3" fmla="*/ 7 h 51"/>
                <a:gd name="T4" fmla="*/ 14 w 489"/>
                <a:gd name="T5" fmla="*/ 6 h 51"/>
                <a:gd name="T6" fmla="*/ 17 w 489"/>
                <a:gd name="T7" fmla="*/ 7 h 51"/>
                <a:gd name="T8" fmla="*/ 18 w 489"/>
                <a:gd name="T9" fmla="*/ 9 h 51"/>
                <a:gd name="T10" fmla="*/ 35 w 489"/>
                <a:gd name="T11" fmla="*/ 7 h 51"/>
                <a:gd name="T12" fmla="*/ 38 w 489"/>
                <a:gd name="T13" fmla="*/ 3 h 51"/>
                <a:gd name="T14" fmla="*/ 42 w 489"/>
                <a:gd name="T15" fmla="*/ 1 h 51"/>
                <a:gd name="T16" fmla="*/ 47 w 489"/>
                <a:gd name="T17" fmla="*/ 0 h 51"/>
                <a:gd name="T18" fmla="*/ 52 w 489"/>
                <a:gd name="T19" fmla="*/ 2 h 51"/>
                <a:gd name="T20" fmla="*/ 56 w 489"/>
                <a:gd name="T21" fmla="*/ 5 h 51"/>
                <a:gd name="T22" fmla="*/ 57 w 489"/>
                <a:gd name="T23" fmla="*/ 9 h 51"/>
                <a:gd name="T24" fmla="*/ 62 w 489"/>
                <a:gd name="T25" fmla="*/ 7 h 51"/>
                <a:gd name="T26" fmla="*/ 64 w 489"/>
                <a:gd name="T27" fmla="*/ 3 h 51"/>
                <a:gd name="T28" fmla="*/ 69 w 489"/>
                <a:gd name="T29" fmla="*/ 1 h 51"/>
                <a:gd name="T30" fmla="*/ 74 w 489"/>
                <a:gd name="T31" fmla="*/ 0 h 51"/>
                <a:gd name="T32" fmla="*/ 79 w 489"/>
                <a:gd name="T33" fmla="*/ 2 h 51"/>
                <a:gd name="T34" fmla="*/ 83 w 489"/>
                <a:gd name="T35" fmla="*/ 5 h 51"/>
                <a:gd name="T36" fmla="*/ 84 w 489"/>
                <a:gd name="T37" fmla="*/ 9 h 51"/>
                <a:gd name="T38" fmla="*/ 103 w 489"/>
                <a:gd name="T39" fmla="*/ 8 h 51"/>
                <a:gd name="T40" fmla="*/ 105 w 489"/>
                <a:gd name="T41" fmla="*/ 6 h 51"/>
                <a:gd name="T42" fmla="*/ 109 w 489"/>
                <a:gd name="T43" fmla="*/ 6 h 51"/>
                <a:gd name="T44" fmla="*/ 111 w 489"/>
                <a:gd name="T45" fmla="*/ 8 h 51"/>
                <a:gd name="T46" fmla="*/ 167 w 489"/>
                <a:gd name="T47" fmla="*/ 9 h 51"/>
                <a:gd name="T48" fmla="*/ 169 w 489"/>
                <a:gd name="T49" fmla="*/ 7 h 51"/>
                <a:gd name="T50" fmla="*/ 172 w 489"/>
                <a:gd name="T51" fmla="*/ 6 h 51"/>
                <a:gd name="T52" fmla="*/ 175 w 489"/>
                <a:gd name="T53" fmla="*/ 7 h 51"/>
                <a:gd name="T54" fmla="*/ 176 w 489"/>
                <a:gd name="T55" fmla="*/ 9 h 51"/>
                <a:gd name="T56" fmla="*/ 214 w 489"/>
                <a:gd name="T57" fmla="*/ 8 h 51"/>
                <a:gd name="T58" fmla="*/ 217 w 489"/>
                <a:gd name="T59" fmla="*/ 6 h 51"/>
                <a:gd name="T60" fmla="*/ 220 w 489"/>
                <a:gd name="T61" fmla="*/ 6 h 51"/>
                <a:gd name="T62" fmla="*/ 222 w 489"/>
                <a:gd name="T63" fmla="*/ 8 h 51"/>
                <a:gd name="T64" fmla="*/ 331 w 489"/>
                <a:gd name="T65" fmla="*/ 9 h 51"/>
                <a:gd name="T66" fmla="*/ 333 w 489"/>
                <a:gd name="T67" fmla="*/ 6 h 51"/>
                <a:gd name="T68" fmla="*/ 336 w 489"/>
                <a:gd name="T69" fmla="*/ 3 h 51"/>
                <a:gd name="T70" fmla="*/ 341 w 489"/>
                <a:gd name="T71" fmla="*/ 3 h 51"/>
                <a:gd name="T72" fmla="*/ 345 w 489"/>
                <a:gd name="T73" fmla="*/ 4 h 51"/>
                <a:gd name="T74" fmla="*/ 347 w 489"/>
                <a:gd name="T75" fmla="*/ 7 h 51"/>
                <a:gd name="T76" fmla="*/ 369 w 489"/>
                <a:gd name="T77" fmla="*/ 9 h 51"/>
                <a:gd name="T78" fmla="*/ 370 w 489"/>
                <a:gd name="T79" fmla="*/ 7 h 51"/>
                <a:gd name="T80" fmla="*/ 374 w 489"/>
                <a:gd name="T81" fmla="*/ 6 h 51"/>
                <a:gd name="T82" fmla="*/ 377 w 489"/>
                <a:gd name="T83" fmla="*/ 7 h 51"/>
                <a:gd name="T84" fmla="*/ 378 w 489"/>
                <a:gd name="T85" fmla="*/ 9 h 51"/>
                <a:gd name="T86" fmla="*/ 380 w 489"/>
                <a:gd name="T87" fmla="*/ 8 h 51"/>
                <a:gd name="T88" fmla="*/ 382 w 489"/>
                <a:gd name="T89" fmla="*/ 6 h 51"/>
                <a:gd name="T90" fmla="*/ 385 w 489"/>
                <a:gd name="T91" fmla="*/ 6 h 51"/>
                <a:gd name="T92" fmla="*/ 388 w 489"/>
                <a:gd name="T93" fmla="*/ 8 h 51"/>
                <a:gd name="T94" fmla="*/ 400 w 489"/>
                <a:gd name="T95" fmla="*/ 9 h 51"/>
                <a:gd name="T96" fmla="*/ 402 w 489"/>
                <a:gd name="T97" fmla="*/ 7 h 51"/>
                <a:gd name="T98" fmla="*/ 405 w 489"/>
                <a:gd name="T99" fmla="*/ 6 h 51"/>
                <a:gd name="T100" fmla="*/ 408 w 489"/>
                <a:gd name="T101" fmla="*/ 7 h 51"/>
                <a:gd name="T102" fmla="*/ 409 w 489"/>
                <a:gd name="T103" fmla="*/ 9 h 51"/>
                <a:gd name="T104" fmla="*/ 415 w 489"/>
                <a:gd name="T105" fmla="*/ 7 h 51"/>
                <a:gd name="T106" fmla="*/ 418 w 489"/>
                <a:gd name="T107" fmla="*/ 4 h 51"/>
                <a:gd name="T108" fmla="*/ 422 w 489"/>
                <a:gd name="T109" fmla="*/ 2 h 51"/>
                <a:gd name="T110" fmla="*/ 427 w 489"/>
                <a:gd name="T111" fmla="*/ 3 h 51"/>
                <a:gd name="T112" fmla="*/ 431 w 489"/>
                <a:gd name="T113" fmla="*/ 5 h 51"/>
                <a:gd name="T114" fmla="*/ 432 w 489"/>
                <a:gd name="T115" fmla="*/ 9 h 51"/>
                <a:gd name="T116" fmla="*/ 489 w 489"/>
                <a:gd name="T117" fmla="*/ 51 h 5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89"/>
                <a:gd name="T178" fmla="*/ 0 h 51"/>
                <a:gd name="T179" fmla="*/ 489 w 489"/>
                <a:gd name="T180" fmla="*/ 51 h 5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89" h="51">
                  <a:moveTo>
                    <a:pt x="0" y="9"/>
                  </a:moveTo>
                  <a:lnTo>
                    <a:pt x="9" y="9"/>
                  </a:lnTo>
                  <a:lnTo>
                    <a:pt x="9" y="8"/>
                  </a:lnTo>
                  <a:lnTo>
                    <a:pt x="10" y="7"/>
                  </a:lnTo>
                  <a:lnTo>
                    <a:pt x="12" y="6"/>
                  </a:lnTo>
                  <a:lnTo>
                    <a:pt x="14" y="6"/>
                  </a:lnTo>
                  <a:lnTo>
                    <a:pt x="15" y="6"/>
                  </a:lnTo>
                  <a:lnTo>
                    <a:pt x="17" y="7"/>
                  </a:lnTo>
                  <a:lnTo>
                    <a:pt x="18" y="8"/>
                  </a:lnTo>
                  <a:lnTo>
                    <a:pt x="18" y="9"/>
                  </a:lnTo>
                  <a:lnTo>
                    <a:pt x="35" y="9"/>
                  </a:lnTo>
                  <a:lnTo>
                    <a:pt x="35" y="7"/>
                  </a:lnTo>
                  <a:lnTo>
                    <a:pt x="36" y="5"/>
                  </a:lnTo>
                  <a:lnTo>
                    <a:pt x="38" y="3"/>
                  </a:lnTo>
                  <a:lnTo>
                    <a:pt x="40" y="2"/>
                  </a:lnTo>
                  <a:lnTo>
                    <a:pt x="42" y="1"/>
                  </a:lnTo>
                  <a:lnTo>
                    <a:pt x="45" y="0"/>
                  </a:lnTo>
                  <a:lnTo>
                    <a:pt x="47" y="0"/>
                  </a:lnTo>
                  <a:lnTo>
                    <a:pt x="50" y="1"/>
                  </a:lnTo>
                  <a:lnTo>
                    <a:pt x="52" y="2"/>
                  </a:lnTo>
                  <a:lnTo>
                    <a:pt x="55" y="3"/>
                  </a:lnTo>
                  <a:lnTo>
                    <a:pt x="56" y="5"/>
                  </a:lnTo>
                  <a:lnTo>
                    <a:pt x="57" y="7"/>
                  </a:lnTo>
                  <a:lnTo>
                    <a:pt x="57" y="9"/>
                  </a:lnTo>
                  <a:lnTo>
                    <a:pt x="62" y="9"/>
                  </a:lnTo>
                  <a:lnTo>
                    <a:pt x="62" y="7"/>
                  </a:lnTo>
                  <a:lnTo>
                    <a:pt x="63" y="5"/>
                  </a:lnTo>
                  <a:lnTo>
                    <a:pt x="64" y="3"/>
                  </a:lnTo>
                  <a:lnTo>
                    <a:pt x="66" y="2"/>
                  </a:lnTo>
                  <a:lnTo>
                    <a:pt x="69" y="1"/>
                  </a:lnTo>
                  <a:lnTo>
                    <a:pt x="72" y="0"/>
                  </a:lnTo>
                  <a:lnTo>
                    <a:pt x="74" y="0"/>
                  </a:lnTo>
                  <a:lnTo>
                    <a:pt x="77" y="1"/>
                  </a:lnTo>
                  <a:lnTo>
                    <a:pt x="79" y="2"/>
                  </a:lnTo>
                  <a:lnTo>
                    <a:pt x="82" y="3"/>
                  </a:lnTo>
                  <a:lnTo>
                    <a:pt x="83" y="5"/>
                  </a:lnTo>
                  <a:lnTo>
                    <a:pt x="84" y="7"/>
                  </a:lnTo>
                  <a:lnTo>
                    <a:pt x="84" y="9"/>
                  </a:lnTo>
                  <a:lnTo>
                    <a:pt x="102" y="9"/>
                  </a:lnTo>
                  <a:lnTo>
                    <a:pt x="103" y="8"/>
                  </a:lnTo>
                  <a:lnTo>
                    <a:pt x="104" y="7"/>
                  </a:lnTo>
                  <a:lnTo>
                    <a:pt x="105" y="6"/>
                  </a:lnTo>
                  <a:lnTo>
                    <a:pt x="107" y="6"/>
                  </a:lnTo>
                  <a:lnTo>
                    <a:pt x="109" y="6"/>
                  </a:lnTo>
                  <a:lnTo>
                    <a:pt x="110" y="7"/>
                  </a:lnTo>
                  <a:lnTo>
                    <a:pt x="111" y="8"/>
                  </a:lnTo>
                  <a:lnTo>
                    <a:pt x="111" y="9"/>
                  </a:lnTo>
                  <a:lnTo>
                    <a:pt x="167" y="9"/>
                  </a:lnTo>
                  <a:lnTo>
                    <a:pt x="168" y="8"/>
                  </a:lnTo>
                  <a:lnTo>
                    <a:pt x="169" y="7"/>
                  </a:lnTo>
                  <a:lnTo>
                    <a:pt x="170" y="6"/>
                  </a:lnTo>
                  <a:lnTo>
                    <a:pt x="172" y="6"/>
                  </a:lnTo>
                  <a:lnTo>
                    <a:pt x="173" y="6"/>
                  </a:lnTo>
                  <a:lnTo>
                    <a:pt x="175" y="7"/>
                  </a:lnTo>
                  <a:lnTo>
                    <a:pt x="176" y="8"/>
                  </a:lnTo>
                  <a:lnTo>
                    <a:pt x="176" y="9"/>
                  </a:lnTo>
                  <a:lnTo>
                    <a:pt x="214" y="9"/>
                  </a:lnTo>
                  <a:lnTo>
                    <a:pt x="214" y="8"/>
                  </a:lnTo>
                  <a:lnTo>
                    <a:pt x="215" y="7"/>
                  </a:lnTo>
                  <a:lnTo>
                    <a:pt x="217" y="6"/>
                  </a:lnTo>
                  <a:lnTo>
                    <a:pt x="218" y="6"/>
                  </a:lnTo>
                  <a:lnTo>
                    <a:pt x="220" y="6"/>
                  </a:lnTo>
                  <a:lnTo>
                    <a:pt x="221" y="7"/>
                  </a:lnTo>
                  <a:lnTo>
                    <a:pt x="222" y="8"/>
                  </a:lnTo>
                  <a:lnTo>
                    <a:pt x="223" y="9"/>
                  </a:lnTo>
                  <a:lnTo>
                    <a:pt x="331" y="9"/>
                  </a:lnTo>
                  <a:lnTo>
                    <a:pt x="332" y="7"/>
                  </a:lnTo>
                  <a:lnTo>
                    <a:pt x="333" y="6"/>
                  </a:lnTo>
                  <a:lnTo>
                    <a:pt x="334" y="4"/>
                  </a:lnTo>
                  <a:lnTo>
                    <a:pt x="336" y="3"/>
                  </a:lnTo>
                  <a:lnTo>
                    <a:pt x="338" y="3"/>
                  </a:lnTo>
                  <a:lnTo>
                    <a:pt x="341" y="3"/>
                  </a:lnTo>
                  <a:lnTo>
                    <a:pt x="343" y="3"/>
                  </a:lnTo>
                  <a:lnTo>
                    <a:pt x="345" y="4"/>
                  </a:lnTo>
                  <a:lnTo>
                    <a:pt x="346" y="6"/>
                  </a:lnTo>
                  <a:lnTo>
                    <a:pt x="347" y="7"/>
                  </a:lnTo>
                  <a:lnTo>
                    <a:pt x="348" y="9"/>
                  </a:lnTo>
                  <a:lnTo>
                    <a:pt x="369" y="9"/>
                  </a:lnTo>
                  <a:lnTo>
                    <a:pt x="370" y="8"/>
                  </a:lnTo>
                  <a:lnTo>
                    <a:pt x="370" y="7"/>
                  </a:lnTo>
                  <a:lnTo>
                    <a:pt x="372" y="6"/>
                  </a:lnTo>
                  <a:lnTo>
                    <a:pt x="374" y="6"/>
                  </a:lnTo>
                  <a:lnTo>
                    <a:pt x="375" y="6"/>
                  </a:lnTo>
                  <a:lnTo>
                    <a:pt x="377" y="7"/>
                  </a:lnTo>
                  <a:lnTo>
                    <a:pt x="378" y="8"/>
                  </a:lnTo>
                  <a:lnTo>
                    <a:pt x="378" y="9"/>
                  </a:lnTo>
                  <a:lnTo>
                    <a:pt x="379" y="9"/>
                  </a:lnTo>
                  <a:lnTo>
                    <a:pt x="380" y="8"/>
                  </a:lnTo>
                  <a:lnTo>
                    <a:pt x="381" y="7"/>
                  </a:lnTo>
                  <a:lnTo>
                    <a:pt x="382" y="6"/>
                  </a:lnTo>
                  <a:lnTo>
                    <a:pt x="384" y="6"/>
                  </a:lnTo>
                  <a:lnTo>
                    <a:pt x="385" y="6"/>
                  </a:lnTo>
                  <a:lnTo>
                    <a:pt x="387" y="7"/>
                  </a:lnTo>
                  <a:lnTo>
                    <a:pt x="388" y="8"/>
                  </a:lnTo>
                  <a:lnTo>
                    <a:pt x="388" y="9"/>
                  </a:lnTo>
                  <a:lnTo>
                    <a:pt x="400" y="9"/>
                  </a:lnTo>
                  <a:lnTo>
                    <a:pt x="401" y="8"/>
                  </a:lnTo>
                  <a:lnTo>
                    <a:pt x="402" y="7"/>
                  </a:lnTo>
                  <a:lnTo>
                    <a:pt x="403" y="6"/>
                  </a:lnTo>
                  <a:lnTo>
                    <a:pt x="405" y="6"/>
                  </a:lnTo>
                  <a:lnTo>
                    <a:pt x="407" y="6"/>
                  </a:lnTo>
                  <a:lnTo>
                    <a:pt x="408" y="7"/>
                  </a:lnTo>
                  <a:lnTo>
                    <a:pt x="409" y="8"/>
                  </a:lnTo>
                  <a:lnTo>
                    <a:pt x="409" y="9"/>
                  </a:lnTo>
                  <a:lnTo>
                    <a:pt x="415" y="9"/>
                  </a:lnTo>
                  <a:lnTo>
                    <a:pt x="415" y="7"/>
                  </a:lnTo>
                  <a:lnTo>
                    <a:pt x="416" y="5"/>
                  </a:lnTo>
                  <a:lnTo>
                    <a:pt x="418" y="4"/>
                  </a:lnTo>
                  <a:lnTo>
                    <a:pt x="420" y="3"/>
                  </a:lnTo>
                  <a:lnTo>
                    <a:pt x="422" y="2"/>
                  </a:lnTo>
                  <a:lnTo>
                    <a:pt x="425" y="2"/>
                  </a:lnTo>
                  <a:lnTo>
                    <a:pt x="427" y="3"/>
                  </a:lnTo>
                  <a:lnTo>
                    <a:pt x="429" y="4"/>
                  </a:lnTo>
                  <a:lnTo>
                    <a:pt x="431" y="5"/>
                  </a:lnTo>
                  <a:lnTo>
                    <a:pt x="432" y="7"/>
                  </a:lnTo>
                  <a:lnTo>
                    <a:pt x="432" y="9"/>
                  </a:lnTo>
                  <a:lnTo>
                    <a:pt x="489" y="9"/>
                  </a:lnTo>
                  <a:lnTo>
                    <a:pt x="489" y="51"/>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49" name="Freeform 1259"/>
            <p:cNvSpPr>
              <a:spLocks/>
            </p:cNvSpPr>
            <p:nvPr/>
          </p:nvSpPr>
          <p:spPr bwMode="auto">
            <a:xfrm>
              <a:off x="1041" y="2255"/>
              <a:ext cx="14" cy="10"/>
            </a:xfrm>
            <a:custGeom>
              <a:avLst/>
              <a:gdLst>
                <a:gd name="T0" fmla="*/ 12 w 14"/>
                <a:gd name="T1" fmla="*/ 10 h 10"/>
                <a:gd name="T2" fmla="*/ 0 w 14"/>
                <a:gd name="T3" fmla="*/ 5 h 10"/>
                <a:gd name="T4" fmla="*/ 12 w 14"/>
                <a:gd name="T5" fmla="*/ 0 h 10"/>
                <a:gd name="T6" fmla="*/ 13 w 14"/>
                <a:gd name="T7" fmla="*/ 3 h 10"/>
                <a:gd name="T8" fmla="*/ 14 w 14"/>
                <a:gd name="T9" fmla="*/ 5 h 10"/>
                <a:gd name="T10" fmla="*/ 13 w 14"/>
                <a:gd name="T11" fmla="*/ 7 h 10"/>
                <a:gd name="T12" fmla="*/ 12 w 14"/>
                <a:gd name="T13" fmla="*/ 10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12" y="10"/>
                  </a:moveTo>
                  <a:lnTo>
                    <a:pt x="0" y="5"/>
                  </a:lnTo>
                  <a:lnTo>
                    <a:pt x="12" y="0"/>
                  </a:lnTo>
                  <a:lnTo>
                    <a:pt x="13" y="3"/>
                  </a:lnTo>
                  <a:lnTo>
                    <a:pt x="14" y="5"/>
                  </a:lnTo>
                  <a:lnTo>
                    <a:pt x="13" y="7"/>
                  </a:lnTo>
                  <a:lnTo>
                    <a:pt x="1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50" name="Freeform 1260"/>
            <p:cNvSpPr>
              <a:spLocks/>
            </p:cNvSpPr>
            <p:nvPr/>
          </p:nvSpPr>
          <p:spPr bwMode="auto">
            <a:xfrm>
              <a:off x="1524" y="2301"/>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51" name="Freeform 1261"/>
            <p:cNvSpPr>
              <a:spLocks/>
            </p:cNvSpPr>
            <p:nvPr/>
          </p:nvSpPr>
          <p:spPr bwMode="auto">
            <a:xfrm>
              <a:off x="2040" y="1258"/>
              <a:ext cx="2775" cy="239"/>
            </a:xfrm>
            <a:custGeom>
              <a:avLst/>
              <a:gdLst>
                <a:gd name="T0" fmla="*/ 55 w 2775"/>
                <a:gd name="T1" fmla="*/ 237 h 239"/>
                <a:gd name="T2" fmla="*/ 66 w 2775"/>
                <a:gd name="T3" fmla="*/ 237 h 239"/>
                <a:gd name="T4" fmla="*/ 86 w 2775"/>
                <a:gd name="T5" fmla="*/ 237 h 239"/>
                <a:gd name="T6" fmla="*/ 109 w 2775"/>
                <a:gd name="T7" fmla="*/ 233 h 239"/>
                <a:gd name="T8" fmla="*/ 134 w 2775"/>
                <a:gd name="T9" fmla="*/ 236 h 239"/>
                <a:gd name="T10" fmla="*/ 161 w 2775"/>
                <a:gd name="T11" fmla="*/ 236 h 239"/>
                <a:gd name="T12" fmla="*/ 180 w 2775"/>
                <a:gd name="T13" fmla="*/ 236 h 239"/>
                <a:gd name="T14" fmla="*/ 225 w 2775"/>
                <a:gd name="T15" fmla="*/ 202 h 239"/>
                <a:gd name="T16" fmla="*/ 252 w 2775"/>
                <a:gd name="T17" fmla="*/ 202 h 239"/>
                <a:gd name="T18" fmla="*/ 270 w 2775"/>
                <a:gd name="T19" fmla="*/ 202 h 239"/>
                <a:gd name="T20" fmla="*/ 375 w 2775"/>
                <a:gd name="T21" fmla="*/ 202 h 239"/>
                <a:gd name="T22" fmla="*/ 397 w 2775"/>
                <a:gd name="T23" fmla="*/ 202 h 239"/>
                <a:gd name="T24" fmla="*/ 459 w 2775"/>
                <a:gd name="T25" fmla="*/ 202 h 239"/>
                <a:gd name="T26" fmla="*/ 497 w 2775"/>
                <a:gd name="T27" fmla="*/ 202 h 239"/>
                <a:gd name="T28" fmla="*/ 515 w 2775"/>
                <a:gd name="T29" fmla="*/ 202 h 239"/>
                <a:gd name="T30" fmla="*/ 539 w 2775"/>
                <a:gd name="T31" fmla="*/ 202 h 239"/>
                <a:gd name="T32" fmla="*/ 563 w 2775"/>
                <a:gd name="T33" fmla="*/ 202 h 239"/>
                <a:gd name="T34" fmla="*/ 643 w 2775"/>
                <a:gd name="T35" fmla="*/ 202 h 239"/>
                <a:gd name="T36" fmla="*/ 689 w 2775"/>
                <a:gd name="T37" fmla="*/ 202 h 239"/>
                <a:gd name="T38" fmla="*/ 698 w 2775"/>
                <a:gd name="T39" fmla="*/ 202 h 239"/>
                <a:gd name="T40" fmla="*/ 716 w 2775"/>
                <a:gd name="T41" fmla="*/ 202 h 239"/>
                <a:gd name="T42" fmla="*/ 729 w 2775"/>
                <a:gd name="T43" fmla="*/ 203 h 239"/>
                <a:gd name="T44" fmla="*/ 744 w 2775"/>
                <a:gd name="T45" fmla="*/ 203 h 239"/>
                <a:gd name="T46" fmla="*/ 757 w 2775"/>
                <a:gd name="T47" fmla="*/ 203 h 239"/>
                <a:gd name="T48" fmla="*/ 785 w 2775"/>
                <a:gd name="T49" fmla="*/ 199 h 239"/>
                <a:gd name="T50" fmla="*/ 799 w 2775"/>
                <a:gd name="T51" fmla="*/ 197 h 239"/>
                <a:gd name="T52" fmla="*/ 827 w 2775"/>
                <a:gd name="T53" fmla="*/ 201 h 239"/>
                <a:gd name="T54" fmla="*/ 850 w 2775"/>
                <a:gd name="T55" fmla="*/ 200 h 239"/>
                <a:gd name="T56" fmla="*/ 865 w 2775"/>
                <a:gd name="T57" fmla="*/ 203 h 239"/>
                <a:gd name="T58" fmla="*/ 902 w 2775"/>
                <a:gd name="T59" fmla="*/ 203 h 239"/>
                <a:gd name="T60" fmla="*/ 960 w 2775"/>
                <a:gd name="T61" fmla="*/ 203 h 239"/>
                <a:gd name="T62" fmla="*/ 980 w 2775"/>
                <a:gd name="T63" fmla="*/ 203 h 239"/>
                <a:gd name="T64" fmla="*/ 1000 w 2775"/>
                <a:gd name="T65" fmla="*/ 203 h 239"/>
                <a:gd name="T66" fmla="*/ 1024 w 2775"/>
                <a:gd name="T67" fmla="*/ 203 h 239"/>
                <a:gd name="T68" fmla="*/ 1045 w 2775"/>
                <a:gd name="T69" fmla="*/ 203 h 239"/>
                <a:gd name="T70" fmla="*/ 1118 w 2775"/>
                <a:gd name="T71" fmla="*/ 203 h 239"/>
                <a:gd name="T72" fmla="*/ 1193 w 2775"/>
                <a:gd name="T73" fmla="*/ 198 h 239"/>
                <a:gd name="T74" fmla="*/ 1242 w 2775"/>
                <a:gd name="T75" fmla="*/ 200 h 239"/>
                <a:gd name="T76" fmla="*/ 1282 w 2775"/>
                <a:gd name="T77" fmla="*/ 76 h 239"/>
                <a:gd name="T78" fmla="*/ 1303 w 2775"/>
                <a:gd name="T79" fmla="*/ 76 h 239"/>
                <a:gd name="T80" fmla="*/ 1334 w 2775"/>
                <a:gd name="T81" fmla="*/ 76 h 239"/>
                <a:gd name="T82" fmla="*/ 1356 w 2775"/>
                <a:gd name="T83" fmla="*/ 76 h 239"/>
                <a:gd name="T84" fmla="*/ 1603 w 2775"/>
                <a:gd name="T85" fmla="*/ 76 h 239"/>
                <a:gd name="T86" fmla="*/ 1645 w 2775"/>
                <a:gd name="T87" fmla="*/ 76 h 239"/>
                <a:gd name="T88" fmla="*/ 1678 w 2775"/>
                <a:gd name="T89" fmla="*/ 76 h 239"/>
                <a:gd name="T90" fmla="*/ 1697 w 2775"/>
                <a:gd name="T91" fmla="*/ 76 h 239"/>
                <a:gd name="T92" fmla="*/ 1723 w 2775"/>
                <a:gd name="T93" fmla="*/ 76 h 239"/>
                <a:gd name="T94" fmla="*/ 1745 w 2775"/>
                <a:gd name="T95" fmla="*/ 76 h 239"/>
                <a:gd name="T96" fmla="*/ 1766 w 2775"/>
                <a:gd name="T97" fmla="*/ 76 h 239"/>
                <a:gd name="T98" fmla="*/ 1793 w 2775"/>
                <a:gd name="T99" fmla="*/ 76 h 239"/>
                <a:gd name="T100" fmla="*/ 1833 w 2775"/>
                <a:gd name="T101" fmla="*/ 76 h 239"/>
                <a:gd name="T102" fmla="*/ 1867 w 2775"/>
                <a:gd name="T103" fmla="*/ 76 h 239"/>
                <a:gd name="T104" fmla="*/ 1894 w 2775"/>
                <a:gd name="T105" fmla="*/ 76 h 239"/>
                <a:gd name="T106" fmla="*/ 1928 w 2775"/>
                <a:gd name="T107" fmla="*/ 76 h 239"/>
                <a:gd name="T108" fmla="*/ 2051 w 2775"/>
                <a:gd name="T109" fmla="*/ 76 h 239"/>
                <a:gd name="T110" fmla="*/ 2251 w 2775"/>
                <a:gd name="T111" fmla="*/ 76 h 239"/>
                <a:gd name="T112" fmla="*/ 2428 w 2775"/>
                <a:gd name="T113" fmla="*/ 76 h 239"/>
                <a:gd name="T114" fmla="*/ 2502 w 2775"/>
                <a:gd name="T115" fmla="*/ 76 h 239"/>
                <a:gd name="T116" fmla="*/ 2516 w 2775"/>
                <a:gd name="T117" fmla="*/ 76 h 239"/>
                <a:gd name="T118" fmla="*/ 2612 w 2775"/>
                <a:gd name="T119" fmla="*/ 76 h 239"/>
                <a:gd name="T120" fmla="*/ 2639 w 2775"/>
                <a:gd name="T121" fmla="*/ 76 h 239"/>
                <a:gd name="T122" fmla="*/ 2664 w 2775"/>
                <a:gd name="T123" fmla="*/ 76 h 239"/>
                <a:gd name="T124" fmla="*/ 2748 w 2775"/>
                <a:gd name="T125" fmla="*/ 76 h 23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775"/>
                <a:gd name="T190" fmla="*/ 0 h 239"/>
                <a:gd name="T191" fmla="*/ 2775 w 2775"/>
                <a:gd name="T192" fmla="*/ 239 h 23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775" h="239">
                  <a:moveTo>
                    <a:pt x="0" y="233"/>
                  </a:moveTo>
                  <a:lnTo>
                    <a:pt x="0" y="239"/>
                  </a:lnTo>
                  <a:lnTo>
                    <a:pt x="47" y="239"/>
                  </a:lnTo>
                  <a:lnTo>
                    <a:pt x="47" y="238"/>
                  </a:lnTo>
                  <a:lnTo>
                    <a:pt x="48" y="237"/>
                  </a:lnTo>
                  <a:lnTo>
                    <a:pt x="50" y="236"/>
                  </a:lnTo>
                  <a:lnTo>
                    <a:pt x="51" y="236"/>
                  </a:lnTo>
                  <a:lnTo>
                    <a:pt x="53" y="236"/>
                  </a:lnTo>
                  <a:lnTo>
                    <a:pt x="55" y="237"/>
                  </a:lnTo>
                  <a:lnTo>
                    <a:pt x="56" y="238"/>
                  </a:lnTo>
                  <a:lnTo>
                    <a:pt x="56" y="239"/>
                  </a:lnTo>
                  <a:lnTo>
                    <a:pt x="58" y="239"/>
                  </a:lnTo>
                  <a:lnTo>
                    <a:pt x="58" y="238"/>
                  </a:lnTo>
                  <a:lnTo>
                    <a:pt x="59" y="237"/>
                  </a:lnTo>
                  <a:lnTo>
                    <a:pt x="61" y="236"/>
                  </a:lnTo>
                  <a:lnTo>
                    <a:pt x="62" y="236"/>
                  </a:lnTo>
                  <a:lnTo>
                    <a:pt x="64" y="236"/>
                  </a:lnTo>
                  <a:lnTo>
                    <a:pt x="66" y="237"/>
                  </a:lnTo>
                  <a:lnTo>
                    <a:pt x="67" y="238"/>
                  </a:lnTo>
                  <a:lnTo>
                    <a:pt x="67" y="239"/>
                  </a:lnTo>
                  <a:lnTo>
                    <a:pt x="78" y="239"/>
                  </a:lnTo>
                  <a:lnTo>
                    <a:pt x="79" y="238"/>
                  </a:lnTo>
                  <a:lnTo>
                    <a:pt x="79" y="237"/>
                  </a:lnTo>
                  <a:lnTo>
                    <a:pt x="81" y="236"/>
                  </a:lnTo>
                  <a:lnTo>
                    <a:pt x="83" y="236"/>
                  </a:lnTo>
                  <a:lnTo>
                    <a:pt x="85" y="236"/>
                  </a:lnTo>
                  <a:lnTo>
                    <a:pt x="86" y="237"/>
                  </a:lnTo>
                  <a:lnTo>
                    <a:pt x="87" y="238"/>
                  </a:lnTo>
                  <a:lnTo>
                    <a:pt x="87" y="239"/>
                  </a:lnTo>
                  <a:lnTo>
                    <a:pt x="100" y="239"/>
                  </a:lnTo>
                  <a:lnTo>
                    <a:pt x="100" y="237"/>
                  </a:lnTo>
                  <a:lnTo>
                    <a:pt x="101" y="236"/>
                  </a:lnTo>
                  <a:lnTo>
                    <a:pt x="103" y="234"/>
                  </a:lnTo>
                  <a:lnTo>
                    <a:pt x="105" y="233"/>
                  </a:lnTo>
                  <a:lnTo>
                    <a:pt x="107" y="233"/>
                  </a:lnTo>
                  <a:lnTo>
                    <a:pt x="109" y="233"/>
                  </a:lnTo>
                  <a:lnTo>
                    <a:pt x="112" y="233"/>
                  </a:lnTo>
                  <a:lnTo>
                    <a:pt x="114" y="234"/>
                  </a:lnTo>
                  <a:lnTo>
                    <a:pt x="115" y="236"/>
                  </a:lnTo>
                  <a:lnTo>
                    <a:pt x="116" y="237"/>
                  </a:lnTo>
                  <a:lnTo>
                    <a:pt x="116" y="239"/>
                  </a:lnTo>
                  <a:lnTo>
                    <a:pt x="131" y="239"/>
                  </a:lnTo>
                  <a:lnTo>
                    <a:pt x="131" y="238"/>
                  </a:lnTo>
                  <a:lnTo>
                    <a:pt x="132" y="237"/>
                  </a:lnTo>
                  <a:lnTo>
                    <a:pt x="134" y="236"/>
                  </a:lnTo>
                  <a:lnTo>
                    <a:pt x="135" y="236"/>
                  </a:lnTo>
                  <a:lnTo>
                    <a:pt x="137" y="236"/>
                  </a:lnTo>
                  <a:lnTo>
                    <a:pt x="139" y="237"/>
                  </a:lnTo>
                  <a:lnTo>
                    <a:pt x="139" y="238"/>
                  </a:lnTo>
                  <a:lnTo>
                    <a:pt x="140" y="239"/>
                  </a:lnTo>
                  <a:lnTo>
                    <a:pt x="159" y="239"/>
                  </a:lnTo>
                  <a:lnTo>
                    <a:pt x="159" y="238"/>
                  </a:lnTo>
                  <a:lnTo>
                    <a:pt x="160" y="237"/>
                  </a:lnTo>
                  <a:lnTo>
                    <a:pt x="161" y="236"/>
                  </a:lnTo>
                  <a:lnTo>
                    <a:pt x="163" y="236"/>
                  </a:lnTo>
                  <a:lnTo>
                    <a:pt x="165" y="236"/>
                  </a:lnTo>
                  <a:lnTo>
                    <a:pt x="166" y="237"/>
                  </a:lnTo>
                  <a:lnTo>
                    <a:pt x="167" y="238"/>
                  </a:lnTo>
                  <a:lnTo>
                    <a:pt x="168" y="239"/>
                  </a:lnTo>
                  <a:lnTo>
                    <a:pt x="177" y="239"/>
                  </a:lnTo>
                  <a:lnTo>
                    <a:pt x="178" y="238"/>
                  </a:lnTo>
                  <a:lnTo>
                    <a:pt x="179" y="237"/>
                  </a:lnTo>
                  <a:lnTo>
                    <a:pt x="180" y="236"/>
                  </a:lnTo>
                  <a:lnTo>
                    <a:pt x="182" y="236"/>
                  </a:lnTo>
                  <a:lnTo>
                    <a:pt x="183" y="236"/>
                  </a:lnTo>
                  <a:lnTo>
                    <a:pt x="185" y="237"/>
                  </a:lnTo>
                  <a:lnTo>
                    <a:pt x="186" y="238"/>
                  </a:lnTo>
                  <a:lnTo>
                    <a:pt x="186" y="239"/>
                  </a:lnTo>
                  <a:lnTo>
                    <a:pt x="210" y="239"/>
                  </a:lnTo>
                  <a:lnTo>
                    <a:pt x="210" y="203"/>
                  </a:lnTo>
                  <a:lnTo>
                    <a:pt x="224" y="203"/>
                  </a:lnTo>
                  <a:lnTo>
                    <a:pt x="225" y="202"/>
                  </a:lnTo>
                  <a:lnTo>
                    <a:pt x="226" y="201"/>
                  </a:lnTo>
                  <a:lnTo>
                    <a:pt x="227" y="200"/>
                  </a:lnTo>
                  <a:lnTo>
                    <a:pt x="229" y="200"/>
                  </a:lnTo>
                  <a:lnTo>
                    <a:pt x="231" y="200"/>
                  </a:lnTo>
                  <a:lnTo>
                    <a:pt x="232" y="201"/>
                  </a:lnTo>
                  <a:lnTo>
                    <a:pt x="233" y="202"/>
                  </a:lnTo>
                  <a:lnTo>
                    <a:pt x="233" y="203"/>
                  </a:lnTo>
                  <a:lnTo>
                    <a:pt x="251" y="203"/>
                  </a:lnTo>
                  <a:lnTo>
                    <a:pt x="252" y="202"/>
                  </a:lnTo>
                  <a:lnTo>
                    <a:pt x="253" y="201"/>
                  </a:lnTo>
                  <a:lnTo>
                    <a:pt x="254" y="200"/>
                  </a:lnTo>
                  <a:lnTo>
                    <a:pt x="256" y="200"/>
                  </a:lnTo>
                  <a:lnTo>
                    <a:pt x="258" y="200"/>
                  </a:lnTo>
                  <a:lnTo>
                    <a:pt x="259" y="201"/>
                  </a:lnTo>
                  <a:lnTo>
                    <a:pt x="260" y="202"/>
                  </a:lnTo>
                  <a:lnTo>
                    <a:pt x="260" y="203"/>
                  </a:lnTo>
                  <a:lnTo>
                    <a:pt x="270" y="203"/>
                  </a:lnTo>
                  <a:lnTo>
                    <a:pt x="270" y="202"/>
                  </a:lnTo>
                  <a:lnTo>
                    <a:pt x="271" y="201"/>
                  </a:lnTo>
                  <a:lnTo>
                    <a:pt x="273" y="200"/>
                  </a:lnTo>
                  <a:lnTo>
                    <a:pt x="275" y="200"/>
                  </a:lnTo>
                  <a:lnTo>
                    <a:pt x="276" y="200"/>
                  </a:lnTo>
                  <a:lnTo>
                    <a:pt x="278" y="201"/>
                  </a:lnTo>
                  <a:lnTo>
                    <a:pt x="279" y="202"/>
                  </a:lnTo>
                  <a:lnTo>
                    <a:pt x="279" y="203"/>
                  </a:lnTo>
                  <a:lnTo>
                    <a:pt x="375" y="203"/>
                  </a:lnTo>
                  <a:lnTo>
                    <a:pt x="375" y="202"/>
                  </a:lnTo>
                  <a:lnTo>
                    <a:pt x="376" y="201"/>
                  </a:lnTo>
                  <a:lnTo>
                    <a:pt x="377" y="200"/>
                  </a:lnTo>
                  <a:lnTo>
                    <a:pt x="379" y="200"/>
                  </a:lnTo>
                  <a:lnTo>
                    <a:pt x="381" y="200"/>
                  </a:lnTo>
                  <a:lnTo>
                    <a:pt x="382" y="201"/>
                  </a:lnTo>
                  <a:lnTo>
                    <a:pt x="383" y="202"/>
                  </a:lnTo>
                  <a:lnTo>
                    <a:pt x="384" y="203"/>
                  </a:lnTo>
                  <a:lnTo>
                    <a:pt x="396" y="203"/>
                  </a:lnTo>
                  <a:lnTo>
                    <a:pt x="397" y="202"/>
                  </a:lnTo>
                  <a:lnTo>
                    <a:pt x="398" y="201"/>
                  </a:lnTo>
                  <a:lnTo>
                    <a:pt x="399" y="200"/>
                  </a:lnTo>
                  <a:lnTo>
                    <a:pt x="401" y="200"/>
                  </a:lnTo>
                  <a:lnTo>
                    <a:pt x="403" y="200"/>
                  </a:lnTo>
                  <a:lnTo>
                    <a:pt x="404" y="201"/>
                  </a:lnTo>
                  <a:lnTo>
                    <a:pt x="405" y="202"/>
                  </a:lnTo>
                  <a:lnTo>
                    <a:pt x="405" y="203"/>
                  </a:lnTo>
                  <a:lnTo>
                    <a:pt x="458" y="203"/>
                  </a:lnTo>
                  <a:lnTo>
                    <a:pt x="459" y="202"/>
                  </a:lnTo>
                  <a:lnTo>
                    <a:pt x="460" y="201"/>
                  </a:lnTo>
                  <a:lnTo>
                    <a:pt x="461" y="200"/>
                  </a:lnTo>
                  <a:lnTo>
                    <a:pt x="463" y="200"/>
                  </a:lnTo>
                  <a:lnTo>
                    <a:pt x="464" y="200"/>
                  </a:lnTo>
                  <a:lnTo>
                    <a:pt x="466" y="201"/>
                  </a:lnTo>
                  <a:lnTo>
                    <a:pt x="467" y="202"/>
                  </a:lnTo>
                  <a:lnTo>
                    <a:pt x="467" y="203"/>
                  </a:lnTo>
                  <a:lnTo>
                    <a:pt x="497" y="203"/>
                  </a:lnTo>
                  <a:lnTo>
                    <a:pt x="497" y="202"/>
                  </a:lnTo>
                  <a:lnTo>
                    <a:pt x="498" y="201"/>
                  </a:lnTo>
                  <a:lnTo>
                    <a:pt x="500" y="200"/>
                  </a:lnTo>
                  <a:lnTo>
                    <a:pt x="501" y="200"/>
                  </a:lnTo>
                  <a:lnTo>
                    <a:pt x="503" y="200"/>
                  </a:lnTo>
                  <a:lnTo>
                    <a:pt x="505" y="201"/>
                  </a:lnTo>
                  <a:lnTo>
                    <a:pt x="506" y="202"/>
                  </a:lnTo>
                  <a:lnTo>
                    <a:pt x="506" y="203"/>
                  </a:lnTo>
                  <a:lnTo>
                    <a:pt x="515" y="203"/>
                  </a:lnTo>
                  <a:lnTo>
                    <a:pt x="515" y="202"/>
                  </a:lnTo>
                  <a:lnTo>
                    <a:pt x="516" y="201"/>
                  </a:lnTo>
                  <a:lnTo>
                    <a:pt x="518" y="200"/>
                  </a:lnTo>
                  <a:lnTo>
                    <a:pt x="520" y="200"/>
                  </a:lnTo>
                  <a:lnTo>
                    <a:pt x="521" y="200"/>
                  </a:lnTo>
                  <a:lnTo>
                    <a:pt x="523" y="201"/>
                  </a:lnTo>
                  <a:lnTo>
                    <a:pt x="524" y="202"/>
                  </a:lnTo>
                  <a:lnTo>
                    <a:pt x="524" y="203"/>
                  </a:lnTo>
                  <a:lnTo>
                    <a:pt x="539" y="203"/>
                  </a:lnTo>
                  <a:lnTo>
                    <a:pt x="539" y="202"/>
                  </a:lnTo>
                  <a:lnTo>
                    <a:pt x="540" y="201"/>
                  </a:lnTo>
                  <a:lnTo>
                    <a:pt x="542" y="200"/>
                  </a:lnTo>
                  <a:lnTo>
                    <a:pt x="543" y="200"/>
                  </a:lnTo>
                  <a:lnTo>
                    <a:pt x="545" y="200"/>
                  </a:lnTo>
                  <a:lnTo>
                    <a:pt x="547" y="201"/>
                  </a:lnTo>
                  <a:lnTo>
                    <a:pt x="547" y="202"/>
                  </a:lnTo>
                  <a:lnTo>
                    <a:pt x="548" y="203"/>
                  </a:lnTo>
                  <a:lnTo>
                    <a:pt x="563" y="203"/>
                  </a:lnTo>
                  <a:lnTo>
                    <a:pt x="563" y="202"/>
                  </a:lnTo>
                  <a:lnTo>
                    <a:pt x="564" y="201"/>
                  </a:lnTo>
                  <a:lnTo>
                    <a:pt x="565" y="200"/>
                  </a:lnTo>
                  <a:lnTo>
                    <a:pt x="567" y="200"/>
                  </a:lnTo>
                  <a:lnTo>
                    <a:pt x="569" y="200"/>
                  </a:lnTo>
                  <a:lnTo>
                    <a:pt x="570" y="201"/>
                  </a:lnTo>
                  <a:lnTo>
                    <a:pt x="571" y="202"/>
                  </a:lnTo>
                  <a:lnTo>
                    <a:pt x="572" y="203"/>
                  </a:lnTo>
                  <a:lnTo>
                    <a:pt x="643" y="203"/>
                  </a:lnTo>
                  <a:lnTo>
                    <a:pt x="643" y="202"/>
                  </a:lnTo>
                  <a:lnTo>
                    <a:pt x="644" y="201"/>
                  </a:lnTo>
                  <a:lnTo>
                    <a:pt x="645" y="200"/>
                  </a:lnTo>
                  <a:lnTo>
                    <a:pt x="647" y="200"/>
                  </a:lnTo>
                  <a:lnTo>
                    <a:pt x="649" y="200"/>
                  </a:lnTo>
                  <a:lnTo>
                    <a:pt x="650" y="201"/>
                  </a:lnTo>
                  <a:lnTo>
                    <a:pt x="651" y="202"/>
                  </a:lnTo>
                  <a:lnTo>
                    <a:pt x="652" y="203"/>
                  </a:lnTo>
                  <a:lnTo>
                    <a:pt x="688" y="203"/>
                  </a:lnTo>
                  <a:lnTo>
                    <a:pt x="689" y="202"/>
                  </a:lnTo>
                  <a:lnTo>
                    <a:pt x="690" y="201"/>
                  </a:lnTo>
                  <a:lnTo>
                    <a:pt x="691" y="200"/>
                  </a:lnTo>
                  <a:lnTo>
                    <a:pt x="693" y="200"/>
                  </a:lnTo>
                  <a:lnTo>
                    <a:pt x="695" y="200"/>
                  </a:lnTo>
                  <a:lnTo>
                    <a:pt x="696" y="201"/>
                  </a:lnTo>
                  <a:lnTo>
                    <a:pt x="697" y="202"/>
                  </a:lnTo>
                  <a:lnTo>
                    <a:pt x="697" y="203"/>
                  </a:lnTo>
                  <a:lnTo>
                    <a:pt x="698" y="203"/>
                  </a:lnTo>
                  <a:lnTo>
                    <a:pt x="698" y="202"/>
                  </a:lnTo>
                  <a:lnTo>
                    <a:pt x="699" y="201"/>
                  </a:lnTo>
                  <a:lnTo>
                    <a:pt x="701" y="200"/>
                  </a:lnTo>
                  <a:lnTo>
                    <a:pt x="702" y="200"/>
                  </a:lnTo>
                  <a:lnTo>
                    <a:pt x="704" y="200"/>
                  </a:lnTo>
                  <a:lnTo>
                    <a:pt x="705" y="201"/>
                  </a:lnTo>
                  <a:lnTo>
                    <a:pt x="706" y="202"/>
                  </a:lnTo>
                  <a:lnTo>
                    <a:pt x="707" y="203"/>
                  </a:lnTo>
                  <a:lnTo>
                    <a:pt x="716" y="203"/>
                  </a:lnTo>
                  <a:lnTo>
                    <a:pt x="716" y="202"/>
                  </a:lnTo>
                  <a:lnTo>
                    <a:pt x="717" y="200"/>
                  </a:lnTo>
                  <a:lnTo>
                    <a:pt x="719" y="199"/>
                  </a:lnTo>
                  <a:lnTo>
                    <a:pt x="720" y="198"/>
                  </a:lnTo>
                  <a:lnTo>
                    <a:pt x="722" y="198"/>
                  </a:lnTo>
                  <a:lnTo>
                    <a:pt x="725" y="198"/>
                  </a:lnTo>
                  <a:lnTo>
                    <a:pt x="726" y="199"/>
                  </a:lnTo>
                  <a:lnTo>
                    <a:pt x="728" y="200"/>
                  </a:lnTo>
                  <a:lnTo>
                    <a:pt x="729" y="202"/>
                  </a:lnTo>
                  <a:lnTo>
                    <a:pt x="729" y="203"/>
                  </a:lnTo>
                  <a:lnTo>
                    <a:pt x="735" y="203"/>
                  </a:lnTo>
                  <a:lnTo>
                    <a:pt x="735" y="202"/>
                  </a:lnTo>
                  <a:lnTo>
                    <a:pt x="736" y="201"/>
                  </a:lnTo>
                  <a:lnTo>
                    <a:pt x="737" y="200"/>
                  </a:lnTo>
                  <a:lnTo>
                    <a:pt x="739" y="200"/>
                  </a:lnTo>
                  <a:lnTo>
                    <a:pt x="741" y="200"/>
                  </a:lnTo>
                  <a:lnTo>
                    <a:pt x="742" y="201"/>
                  </a:lnTo>
                  <a:lnTo>
                    <a:pt x="743" y="202"/>
                  </a:lnTo>
                  <a:lnTo>
                    <a:pt x="744" y="203"/>
                  </a:lnTo>
                  <a:lnTo>
                    <a:pt x="748" y="203"/>
                  </a:lnTo>
                  <a:lnTo>
                    <a:pt x="748" y="202"/>
                  </a:lnTo>
                  <a:lnTo>
                    <a:pt x="749" y="201"/>
                  </a:lnTo>
                  <a:lnTo>
                    <a:pt x="751" y="200"/>
                  </a:lnTo>
                  <a:lnTo>
                    <a:pt x="753" y="200"/>
                  </a:lnTo>
                  <a:lnTo>
                    <a:pt x="754" y="200"/>
                  </a:lnTo>
                  <a:lnTo>
                    <a:pt x="756" y="201"/>
                  </a:lnTo>
                  <a:lnTo>
                    <a:pt x="757" y="202"/>
                  </a:lnTo>
                  <a:lnTo>
                    <a:pt x="757" y="203"/>
                  </a:lnTo>
                  <a:lnTo>
                    <a:pt x="772" y="203"/>
                  </a:lnTo>
                  <a:lnTo>
                    <a:pt x="772" y="202"/>
                  </a:lnTo>
                  <a:lnTo>
                    <a:pt x="773" y="200"/>
                  </a:lnTo>
                  <a:lnTo>
                    <a:pt x="774" y="199"/>
                  </a:lnTo>
                  <a:lnTo>
                    <a:pt x="776" y="198"/>
                  </a:lnTo>
                  <a:lnTo>
                    <a:pt x="778" y="197"/>
                  </a:lnTo>
                  <a:lnTo>
                    <a:pt x="781" y="197"/>
                  </a:lnTo>
                  <a:lnTo>
                    <a:pt x="783" y="198"/>
                  </a:lnTo>
                  <a:lnTo>
                    <a:pt x="785" y="199"/>
                  </a:lnTo>
                  <a:lnTo>
                    <a:pt x="786" y="200"/>
                  </a:lnTo>
                  <a:lnTo>
                    <a:pt x="787" y="202"/>
                  </a:lnTo>
                  <a:lnTo>
                    <a:pt x="787" y="203"/>
                  </a:lnTo>
                  <a:lnTo>
                    <a:pt x="792" y="203"/>
                  </a:lnTo>
                  <a:lnTo>
                    <a:pt x="792" y="202"/>
                  </a:lnTo>
                  <a:lnTo>
                    <a:pt x="793" y="200"/>
                  </a:lnTo>
                  <a:lnTo>
                    <a:pt x="795" y="199"/>
                  </a:lnTo>
                  <a:lnTo>
                    <a:pt x="797" y="198"/>
                  </a:lnTo>
                  <a:lnTo>
                    <a:pt x="799" y="197"/>
                  </a:lnTo>
                  <a:lnTo>
                    <a:pt x="801" y="197"/>
                  </a:lnTo>
                  <a:lnTo>
                    <a:pt x="803" y="198"/>
                  </a:lnTo>
                  <a:lnTo>
                    <a:pt x="805" y="199"/>
                  </a:lnTo>
                  <a:lnTo>
                    <a:pt x="806" y="200"/>
                  </a:lnTo>
                  <a:lnTo>
                    <a:pt x="807" y="202"/>
                  </a:lnTo>
                  <a:lnTo>
                    <a:pt x="808" y="203"/>
                  </a:lnTo>
                  <a:lnTo>
                    <a:pt x="826" y="203"/>
                  </a:lnTo>
                  <a:lnTo>
                    <a:pt x="826" y="202"/>
                  </a:lnTo>
                  <a:lnTo>
                    <a:pt x="827" y="201"/>
                  </a:lnTo>
                  <a:lnTo>
                    <a:pt x="828" y="200"/>
                  </a:lnTo>
                  <a:lnTo>
                    <a:pt x="830" y="200"/>
                  </a:lnTo>
                  <a:lnTo>
                    <a:pt x="832" y="200"/>
                  </a:lnTo>
                  <a:lnTo>
                    <a:pt x="833" y="201"/>
                  </a:lnTo>
                  <a:lnTo>
                    <a:pt x="834" y="202"/>
                  </a:lnTo>
                  <a:lnTo>
                    <a:pt x="835" y="203"/>
                  </a:lnTo>
                  <a:lnTo>
                    <a:pt x="849" y="203"/>
                  </a:lnTo>
                  <a:lnTo>
                    <a:pt x="849" y="202"/>
                  </a:lnTo>
                  <a:lnTo>
                    <a:pt x="850" y="200"/>
                  </a:lnTo>
                  <a:lnTo>
                    <a:pt x="852" y="199"/>
                  </a:lnTo>
                  <a:lnTo>
                    <a:pt x="853" y="198"/>
                  </a:lnTo>
                  <a:lnTo>
                    <a:pt x="856" y="197"/>
                  </a:lnTo>
                  <a:lnTo>
                    <a:pt x="858" y="197"/>
                  </a:lnTo>
                  <a:lnTo>
                    <a:pt x="860" y="198"/>
                  </a:lnTo>
                  <a:lnTo>
                    <a:pt x="862" y="199"/>
                  </a:lnTo>
                  <a:lnTo>
                    <a:pt x="863" y="200"/>
                  </a:lnTo>
                  <a:lnTo>
                    <a:pt x="864" y="202"/>
                  </a:lnTo>
                  <a:lnTo>
                    <a:pt x="865" y="203"/>
                  </a:lnTo>
                  <a:lnTo>
                    <a:pt x="893" y="203"/>
                  </a:lnTo>
                  <a:lnTo>
                    <a:pt x="894" y="202"/>
                  </a:lnTo>
                  <a:lnTo>
                    <a:pt x="895" y="201"/>
                  </a:lnTo>
                  <a:lnTo>
                    <a:pt x="896" y="200"/>
                  </a:lnTo>
                  <a:lnTo>
                    <a:pt x="898" y="200"/>
                  </a:lnTo>
                  <a:lnTo>
                    <a:pt x="899" y="200"/>
                  </a:lnTo>
                  <a:lnTo>
                    <a:pt x="901" y="201"/>
                  </a:lnTo>
                  <a:lnTo>
                    <a:pt x="902" y="202"/>
                  </a:lnTo>
                  <a:lnTo>
                    <a:pt x="902" y="203"/>
                  </a:lnTo>
                  <a:lnTo>
                    <a:pt x="951" y="203"/>
                  </a:lnTo>
                  <a:lnTo>
                    <a:pt x="951" y="202"/>
                  </a:lnTo>
                  <a:lnTo>
                    <a:pt x="952" y="201"/>
                  </a:lnTo>
                  <a:lnTo>
                    <a:pt x="953" y="200"/>
                  </a:lnTo>
                  <a:lnTo>
                    <a:pt x="955" y="200"/>
                  </a:lnTo>
                  <a:lnTo>
                    <a:pt x="957" y="200"/>
                  </a:lnTo>
                  <a:lnTo>
                    <a:pt x="958" y="201"/>
                  </a:lnTo>
                  <a:lnTo>
                    <a:pt x="959" y="202"/>
                  </a:lnTo>
                  <a:lnTo>
                    <a:pt x="960" y="203"/>
                  </a:lnTo>
                  <a:lnTo>
                    <a:pt x="971" y="203"/>
                  </a:lnTo>
                  <a:lnTo>
                    <a:pt x="971" y="202"/>
                  </a:lnTo>
                  <a:lnTo>
                    <a:pt x="972" y="201"/>
                  </a:lnTo>
                  <a:lnTo>
                    <a:pt x="974" y="200"/>
                  </a:lnTo>
                  <a:lnTo>
                    <a:pt x="975" y="200"/>
                  </a:lnTo>
                  <a:lnTo>
                    <a:pt x="977" y="200"/>
                  </a:lnTo>
                  <a:lnTo>
                    <a:pt x="979" y="201"/>
                  </a:lnTo>
                  <a:lnTo>
                    <a:pt x="980" y="202"/>
                  </a:lnTo>
                  <a:lnTo>
                    <a:pt x="980" y="203"/>
                  </a:lnTo>
                  <a:lnTo>
                    <a:pt x="991" y="203"/>
                  </a:lnTo>
                  <a:lnTo>
                    <a:pt x="992" y="202"/>
                  </a:lnTo>
                  <a:lnTo>
                    <a:pt x="992" y="201"/>
                  </a:lnTo>
                  <a:lnTo>
                    <a:pt x="994" y="200"/>
                  </a:lnTo>
                  <a:lnTo>
                    <a:pt x="996" y="200"/>
                  </a:lnTo>
                  <a:lnTo>
                    <a:pt x="997" y="200"/>
                  </a:lnTo>
                  <a:lnTo>
                    <a:pt x="999" y="201"/>
                  </a:lnTo>
                  <a:lnTo>
                    <a:pt x="1000" y="202"/>
                  </a:lnTo>
                  <a:lnTo>
                    <a:pt x="1000" y="203"/>
                  </a:lnTo>
                  <a:lnTo>
                    <a:pt x="1015" y="203"/>
                  </a:lnTo>
                  <a:lnTo>
                    <a:pt x="1015" y="202"/>
                  </a:lnTo>
                  <a:lnTo>
                    <a:pt x="1016" y="201"/>
                  </a:lnTo>
                  <a:lnTo>
                    <a:pt x="1018" y="200"/>
                  </a:lnTo>
                  <a:lnTo>
                    <a:pt x="1019" y="200"/>
                  </a:lnTo>
                  <a:lnTo>
                    <a:pt x="1021" y="200"/>
                  </a:lnTo>
                  <a:lnTo>
                    <a:pt x="1022" y="201"/>
                  </a:lnTo>
                  <a:lnTo>
                    <a:pt x="1023" y="202"/>
                  </a:lnTo>
                  <a:lnTo>
                    <a:pt x="1024" y="203"/>
                  </a:lnTo>
                  <a:lnTo>
                    <a:pt x="1037" y="203"/>
                  </a:lnTo>
                  <a:lnTo>
                    <a:pt x="1037" y="202"/>
                  </a:lnTo>
                  <a:lnTo>
                    <a:pt x="1038" y="201"/>
                  </a:lnTo>
                  <a:lnTo>
                    <a:pt x="1039" y="200"/>
                  </a:lnTo>
                  <a:lnTo>
                    <a:pt x="1041" y="200"/>
                  </a:lnTo>
                  <a:lnTo>
                    <a:pt x="1043" y="200"/>
                  </a:lnTo>
                  <a:lnTo>
                    <a:pt x="1044" y="201"/>
                  </a:lnTo>
                  <a:lnTo>
                    <a:pt x="1045" y="202"/>
                  </a:lnTo>
                  <a:lnTo>
                    <a:pt x="1045" y="203"/>
                  </a:lnTo>
                  <a:lnTo>
                    <a:pt x="1109" y="203"/>
                  </a:lnTo>
                  <a:lnTo>
                    <a:pt x="1110" y="202"/>
                  </a:lnTo>
                  <a:lnTo>
                    <a:pt x="1111" y="201"/>
                  </a:lnTo>
                  <a:lnTo>
                    <a:pt x="1112" y="200"/>
                  </a:lnTo>
                  <a:lnTo>
                    <a:pt x="1114" y="200"/>
                  </a:lnTo>
                  <a:lnTo>
                    <a:pt x="1116" y="200"/>
                  </a:lnTo>
                  <a:lnTo>
                    <a:pt x="1117" y="201"/>
                  </a:lnTo>
                  <a:lnTo>
                    <a:pt x="1118" y="202"/>
                  </a:lnTo>
                  <a:lnTo>
                    <a:pt x="1118" y="203"/>
                  </a:lnTo>
                  <a:lnTo>
                    <a:pt x="1180" y="203"/>
                  </a:lnTo>
                  <a:lnTo>
                    <a:pt x="1180" y="202"/>
                  </a:lnTo>
                  <a:lnTo>
                    <a:pt x="1181" y="200"/>
                  </a:lnTo>
                  <a:lnTo>
                    <a:pt x="1183" y="199"/>
                  </a:lnTo>
                  <a:lnTo>
                    <a:pt x="1184" y="198"/>
                  </a:lnTo>
                  <a:lnTo>
                    <a:pt x="1186" y="197"/>
                  </a:lnTo>
                  <a:lnTo>
                    <a:pt x="1189" y="197"/>
                  </a:lnTo>
                  <a:lnTo>
                    <a:pt x="1191" y="197"/>
                  </a:lnTo>
                  <a:lnTo>
                    <a:pt x="1193" y="198"/>
                  </a:lnTo>
                  <a:lnTo>
                    <a:pt x="1195" y="199"/>
                  </a:lnTo>
                  <a:lnTo>
                    <a:pt x="1197" y="200"/>
                  </a:lnTo>
                  <a:lnTo>
                    <a:pt x="1197" y="202"/>
                  </a:lnTo>
                  <a:lnTo>
                    <a:pt x="1198" y="203"/>
                  </a:lnTo>
                  <a:lnTo>
                    <a:pt x="1237" y="203"/>
                  </a:lnTo>
                  <a:lnTo>
                    <a:pt x="1238" y="202"/>
                  </a:lnTo>
                  <a:lnTo>
                    <a:pt x="1239" y="201"/>
                  </a:lnTo>
                  <a:lnTo>
                    <a:pt x="1240" y="200"/>
                  </a:lnTo>
                  <a:lnTo>
                    <a:pt x="1242" y="200"/>
                  </a:lnTo>
                  <a:lnTo>
                    <a:pt x="1244" y="200"/>
                  </a:lnTo>
                  <a:lnTo>
                    <a:pt x="1245" y="201"/>
                  </a:lnTo>
                  <a:lnTo>
                    <a:pt x="1246" y="202"/>
                  </a:lnTo>
                  <a:lnTo>
                    <a:pt x="1246" y="203"/>
                  </a:lnTo>
                  <a:lnTo>
                    <a:pt x="1262" y="203"/>
                  </a:lnTo>
                  <a:lnTo>
                    <a:pt x="1262" y="79"/>
                  </a:lnTo>
                  <a:lnTo>
                    <a:pt x="1280" y="79"/>
                  </a:lnTo>
                  <a:lnTo>
                    <a:pt x="1281" y="78"/>
                  </a:lnTo>
                  <a:lnTo>
                    <a:pt x="1282" y="76"/>
                  </a:lnTo>
                  <a:lnTo>
                    <a:pt x="1283" y="76"/>
                  </a:lnTo>
                  <a:lnTo>
                    <a:pt x="1285" y="75"/>
                  </a:lnTo>
                  <a:lnTo>
                    <a:pt x="1287" y="76"/>
                  </a:lnTo>
                  <a:lnTo>
                    <a:pt x="1288" y="76"/>
                  </a:lnTo>
                  <a:lnTo>
                    <a:pt x="1289" y="78"/>
                  </a:lnTo>
                  <a:lnTo>
                    <a:pt x="1290" y="79"/>
                  </a:lnTo>
                  <a:lnTo>
                    <a:pt x="1302" y="79"/>
                  </a:lnTo>
                  <a:lnTo>
                    <a:pt x="1302" y="78"/>
                  </a:lnTo>
                  <a:lnTo>
                    <a:pt x="1303" y="76"/>
                  </a:lnTo>
                  <a:lnTo>
                    <a:pt x="1305" y="76"/>
                  </a:lnTo>
                  <a:lnTo>
                    <a:pt x="1306" y="75"/>
                  </a:lnTo>
                  <a:lnTo>
                    <a:pt x="1308" y="76"/>
                  </a:lnTo>
                  <a:lnTo>
                    <a:pt x="1309" y="76"/>
                  </a:lnTo>
                  <a:lnTo>
                    <a:pt x="1311" y="78"/>
                  </a:lnTo>
                  <a:lnTo>
                    <a:pt x="1311" y="79"/>
                  </a:lnTo>
                  <a:lnTo>
                    <a:pt x="1332" y="79"/>
                  </a:lnTo>
                  <a:lnTo>
                    <a:pt x="1333" y="78"/>
                  </a:lnTo>
                  <a:lnTo>
                    <a:pt x="1334" y="76"/>
                  </a:lnTo>
                  <a:lnTo>
                    <a:pt x="1335" y="76"/>
                  </a:lnTo>
                  <a:lnTo>
                    <a:pt x="1337" y="75"/>
                  </a:lnTo>
                  <a:lnTo>
                    <a:pt x="1338" y="76"/>
                  </a:lnTo>
                  <a:lnTo>
                    <a:pt x="1340" y="76"/>
                  </a:lnTo>
                  <a:lnTo>
                    <a:pt x="1341" y="78"/>
                  </a:lnTo>
                  <a:lnTo>
                    <a:pt x="1341" y="79"/>
                  </a:lnTo>
                  <a:lnTo>
                    <a:pt x="1355" y="79"/>
                  </a:lnTo>
                  <a:lnTo>
                    <a:pt x="1355" y="78"/>
                  </a:lnTo>
                  <a:lnTo>
                    <a:pt x="1356" y="76"/>
                  </a:lnTo>
                  <a:lnTo>
                    <a:pt x="1358" y="76"/>
                  </a:lnTo>
                  <a:lnTo>
                    <a:pt x="1359" y="75"/>
                  </a:lnTo>
                  <a:lnTo>
                    <a:pt x="1361" y="76"/>
                  </a:lnTo>
                  <a:lnTo>
                    <a:pt x="1362" y="76"/>
                  </a:lnTo>
                  <a:lnTo>
                    <a:pt x="1363" y="78"/>
                  </a:lnTo>
                  <a:lnTo>
                    <a:pt x="1364" y="79"/>
                  </a:lnTo>
                  <a:lnTo>
                    <a:pt x="1602" y="79"/>
                  </a:lnTo>
                  <a:lnTo>
                    <a:pt x="1602" y="78"/>
                  </a:lnTo>
                  <a:lnTo>
                    <a:pt x="1603" y="76"/>
                  </a:lnTo>
                  <a:lnTo>
                    <a:pt x="1605" y="76"/>
                  </a:lnTo>
                  <a:lnTo>
                    <a:pt x="1607" y="75"/>
                  </a:lnTo>
                  <a:lnTo>
                    <a:pt x="1608" y="76"/>
                  </a:lnTo>
                  <a:lnTo>
                    <a:pt x="1610" y="76"/>
                  </a:lnTo>
                  <a:lnTo>
                    <a:pt x="1611" y="78"/>
                  </a:lnTo>
                  <a:lnTo>
                    <a:pt x="1611" y="79"/>
                  </a:lnTo>
                  <a:lnTo>
                    <a:pt x="1644" y="79"/>
                  </a:lnTo>
                  <a:lnTo>
                    <a:pt x="1645" y="78"/>
                  </a:lnTo>
                  <a:lnTo>
                    <a:pt x="1645" y="76"/>
                  </a:lnTo>
                  <a:lnTo>
                    <a:pt x="1647" y="76"/>
                  </a:lnTo>
                  <a:lnTo>
                    <a:pt x="1649" y="75"/>
                  </a:lnTo>
                  <a:lnTo>
                    <a:pt x="1650" y="76"/>
                  </a:lnTo>
                  <a:lnTo>
                    <a:pt x="1652" y="76"/>
                  </a:lnTo>
                  <a:lnTo>
                    <a:pt x="1653" y="78"/>
                  </a:lnTo>
                  <a:lnTo>
                    <a:pt x="1653" y="79"/>
                  </a:lnTo>
                  <a:lnTo>
                    <a:pt x="1677" y="79"/>
                  </a:lnTo>
                  <a:lnTo>
                    <a:pt x="1677" y="78"/>
                  </a:lnTo>
                  <a:lnTo>
                    <a:pt x="1678" y="76"/>
                  </a:lnTo>
                  <a:lnTo>
                    <a:pt x="1679" y="76"/>
                  </a:lnTo>
                  <a:lnTo>
                    <a:pt x="1681" y="75"/>
                  </a:lnTo>
                  <a:lnTo>
                    <a:pt x="1683" y="76"/>
                  </a:lnTo>
                  <a:lnTo>
                    <a:pt x="1684" y="76"/>
                  </a:lnTo>
                  <a:lnTo>
                    <a:pt x="1685" y="78"/>
                  </a:lnTo>
                  <a:lnTo>
                    <a:pt x="1686" y="79"/>
                  </a:lnTo>
                  <a:lnTo>
                    <a:pt x="1696" y="79"/>
                  </a:lnTo>
                  <a:lnTo>
                    <a:pt x="1696" y="78"/>
                  </a:lnTo>
                  <a:lnTo>
                    <a:pt x="1697" y="76"/>
                  </a:lnTo>
                  <a:lnTo>
                    <a:pt x="1699" y="76"/>
                  </a:lnTo>
                  <a:lnTo>
                    <a:pt x="1701" y="75"/>
                  </a:lnTo>
                  <a:lnTo>
                    <a:pt x="1702" y="76"/>
                  </a:lnTo>
                  <a:lnTo>
                    <a:pt x="1704" y="76"/>
                  </a:lnTo>
                  <a:lnTo>
                    <a:pt x="1705" y="78"/>
                  </a:lnTo>
                  <a:lnTo>
                    <a:pt x="1705" y="79"/>
                  </a:lnTo>
                  <a:lnTo>
                    <a:pt x="1722" y="79"/>
                  </a:lnTo>
                  <a:lnTo>
                    <a:pt x="1722" y="78"/>
                  </a:lnTo>
                  <a:lnTo>
                    <a:pt x="1723" y="76"/>
                  </a:lnTo>
                  <a:lnTo>
                    <a:pt x="1725" y="76"/>
                  </a:lnTo>
                  <a:lnTo>
                    <a:pt x="1726" y="75"/>
                  </a:lnTo>
                  <a:lnTo>
                    <a:pt x="1728" y="76"/>
                  </a:lnTo>
                  <a:lnTo>
                    <a:pt x="1730" y="76"/>
                  </a:lnTo>
                  <a:lnTo>
                    <a:pt x="1730" y="78"/>
                  </a:lnTo>
                  <a:lnTo>
                    <a:pt x="1731" y="79"/>
                  </a:lnTo>
                  <a:lnTo>
                    <a:pt x="1744" y="79"/>
                  </a:lnTo>
                  <a:lnTo>
                    <a:pt x="1744" y="78"/>
                  </a:lnTo>
                  <a:lnTo>
                    <a:pt x="1745" y="76"/>
                  </a:lnTo>
                  <a:lnTo>
                    <a:pt x="1747" y="76"/>
                  </a:lnTo>
                  <a:lnTo>
                    <a:pt x="1748" y="75"/>
                  </a:lnTo>
                  <a:lnTo>
                    <a:pt x="1750" y="76"/>
                  </a:lnTo>
                  <a:lnTo>
                    <a:pt x="1752" y="76"/>
                  </a:lnTo>
                  <a:lnTo>
                    <a:pt x="1752" y="78"/>
                  </a:lnTo>
                  <a:lnTo>
                    <a:pt x="1753" y="79"/>
                  </a:lnTo>
                  <a:lnTo>
                    <a:pt x="1764" y="79"/>
                  </a:lnTo>
                  <a:lnTo>
                    <a:pt x="1765" y="78"/>
                  </a:lnTo>
                  <a:lnTo>
                    <a:pt x="1766" y="76"/>
                  </a:lnTo>
                  <a:lnTo>
                    <a:pt x="1767" y="76"/>
                  </a:lnTo>
                  <a:lnTo>
                    <a:pt x="1769" y="75"/>
                  </a:lnTo>
                  <a:lnTo>
                    <a:pt x="1771" y="76"/>
                  </a:lnTo>
                  <a:lnTo>
                    <a:pt x="1772" y="76"/>
                  </a:lnTo>
                  <a:lnTo>
                    <a:pt x="1773" y="78"/>
                  </a:lnTo>
                  <a:lnTo>
                    <a:pt x="1773" y="79"/>
                  </a:lnTo>
                  <a:lnTo>
                    <a:pt x="1791" y="79"/>
                  </a:lnTo>
                  <a:lnTo>
                    <a:pt x="1792" y="78"/>
                  </a:lnTo>
                  <a:lnTo>
                    <a:pt x="1793" y="76"/>
                  </a:lnTo>
                  <a:lnTo>
                    <a:pt x="1794" y="76"/>
                  </a:lnTo>
                  <a:lnTo>
                    <a:pt x="1796" y="75"/>
                  </a:lnTo>
                  <a:lnTo>
                    <a:pt x="1798" y="76"/>
                  </a:lnTo>
                  <a:lnTo>
                    <a:pt x="1799" y="76"/>
                  </a:lnTo>
                  <a:lnTo>
                    <a:pt x="1800" y="78"/>
                  </a:lnTo>
                  <a:lnTo>
                    <a:pt x="1801" y="79"/>
                  </a:lnTo>
                  <a:lnTo>
                    <a:pt x="1832" y="79"/>
                  </a:lnTo>
                  <a:lnTo>
                    <a:pt x="1833" y="78"/>
                  </a:lnTo>
                  <a:lnTo>
                    <a:pt x="1833" y="76"/>
                  </a:lnTo>
                  <a:lnTo>
                    <a:pt x="1835" y="76"/>
                  </a:lnTo>
                  <a:lnTo>
                    <a:pt x="1837" y="75"/>
                  </a:lnTo>
                  <a:lnTo>
                    <a:pt x="1838" y="76"/>
                  </a:lnTo>
                  <a:lnTo>
                    <a:pt x="1840" y="76"/>
                  </a:lnTo>
                  <a:lnTo>
                    <a:pt x="1841" y="78"/>
                  </a:lnTo>
                  <a:lnTo>
                    <a:pt x="1841" y="79"/>
                  </a:lnTo>
                  <a:lnTo>
                    <a:pt x="1866" y="79"/>
                  </a:lnTo>
                  <a:lnTo>
                    <a:pt x="1866" y="78"/>
                  </a:lnTo>
                  <a:lnTo>
                    <a:pt x="1867" y="76"/>
                  </a:lnTo>
                  <a:lnTo>
                    <a:pt x="1869" y="76"/>
                  </a:lnTo>
                  <a:lnTo>
                    <a:pt x="1870" y="75"/>
                  </a:lnTo>
                  <a:lnTo>
                    <a:pt x="1872" y="76"/>
                  </a:lnTo>
                  <a:lnTo>
                    <a:pt x="1873" y="76"/>
                  </a:lnTo>
                  <a:lnTo>
                    <a:pt x="1875" y="78"/>
                  </a:lnTo>
                  <a:lnTo>
                    <a:pt x="1875" y="79"/>
                  </a:lnTo>
                  <a:lnTo>
                    <a:pt x="1893" y="79"/>
                  </a:lnTo>
                  <a:lnTo>
                    <a:pt x="1893" y="78"/>
                  </a:lnTo>
                  <a:lnTo>
                    <a:pt x="1894" y="76"/>
                  </a:lnTo>
                  <a:lnTo>
                    <a:pt x="1896" y="76"/>
                  </a:lnTo>
                  <a:lnTo>
                    <a:pt x="1897" y="75"/>
                  </a:lnTo>
                  <a:lnTo>
                    <a:pt x="1899" y="76"/>
                  </a:lnTo>
                  <a:lnTo>
                    <a:pt x="1900" y="76"/>
                  </a:lnTo>
                  <a:lnTo>
                    <a:pt x="1902" y="78"/>
                  </a:lnTo>
                  <a:lnTo>
                    <a:pt x="1902" y="79"/>
                  </a:lnTo>
                  <a:lnTo>
                    <a:pt x="1927" y="79"/>
                  </a:lnTo>
                  <a:lnTo>
                    <a:pt x="1927" y="78"/>
                  </a:lnTo>
                  <a:lnTo>
                    <a:pt x="1928" y="76"/>
                  </a:lnTo>
                  <a:lnTo>
                    <a:pt x="1929" y="76"/>
                  </a:lnTo>
                  <a:lnTo>
                    <a:pt x="1931" y="75"/>
                  </a:lnTo>
                  <a:lnTo>
                    <a:pt x="1933" y="76"/>
                  </a:lnTo>
                  <a:lnTo>
                    <a:pt x="1934" y="76"/>
                  </a:lnTo>
                  <a:lnTo>
                    <a:pt x="1935" y="78"/>
                  </a:lnTo>
                  <a:lnTo>
                    <a:pt x="1936" y="79"/>
                  </a:lnTo>
                  <a:lnTo>
                    <a:pt x="2050" y="79"/>
                  </a:lnTo>
                  <a:lnTo>
                    <a:pt x="2050" y="78"/>
                  </a:lnTo>
                  <a:lnTo>
                    <a:pt x="2051" y="76"/>
                  </a:lnTo>
                  <a:lnTo>
                    <a:pt x="2053" y="76"/>
                  </a:lnTo>
                  <a:lnTo>
                    <a:pt x="2054" y="75"/>
                  </a:lnTo>
                  <a:lnTo>
                    <a:pt x="2056" y="76"/>
                  </a:lnTo>
                  <a:lnTo>
                    <a:pt x="2058" y="76"/>
                  </a:lnTo>
                  <a:lnTo>
                    <a:pt x="2059" y="78"/>
                  </a:lnTo>
                  <a:lnTo>
                    <a:pt x="2059" y="79"/>
                  </a:lnTo>
                  <a:lnTo>
                    <a:pt x="2249" y="79"/>
                  </a:lnTo>
                  <a:lnTo>
                    <a:pt x="2250" y="78"/>
                  </a:lnTo>
                  <a:lnTo>
                    <a:pt x="2251" y="76"/>
                  </a:lnTo>
                  <a:lnTo>
                    <a:pt x="2252" y="76"/>
                  </a:lnTo>
                  <a:lnTo>
                    <a:pt x="2254" y="75"/>
                  </a:lnTo>
                  <a:lnTo>
                    <a:pt x="2256" y="76"/>
                  </a:lnTo>
                  <a:lnTo>
                    <a:pt x="2257" y="76"/>
                  </a:lnTo>
                  <a:lnTo>
                    <a:pt x="2258" y="78"/>
                  </a:lnTo>
                  <a:lnTo>
                    <a:pt x="2258" y="79"/>
                  </a:lnTo>
                  <a:lnTo>
                    <a:pt x="2426" y="79"/>
                  </a:lnTo>
                  <a:lnTo>
                    <a:pt x="2427" y="78"/>
                  </a:lnTo>
                  <a:lnTo>
                    <a:pt x="2428" y="76"/>
                  </a:lnTo>
                  <a:lnTo>
                    <a:pt x="2429" y="76"/>
                  </a:lnTo>
                  <a:lnTo>
                    <a:pt x="2431" y="75"/>
                  </a:lnTo>
                  <a:lnTo>
                    <a:pt x="2433" y="76"/>
                  </a:lnTo>
                  <a:lnTo>
                    <a:pt x="2434" y="76"/>
                  </a:lnTo>
                  <a:lnTo>
                    <a:pt x="2435" y="78"/>
                  </a:lnTo>
                  <a:lnTo>
                    <a:pt x="2435" y="79"/>
                  </a:lnTo>
                  <a:lnTo>
                    <a:pt x="2501" y="79"/>
                  </a:lnTo>
                  <a:lnTo>
                    <a:pt x="2501" y="78"/>
                  </a:lnTo>
                  <a:lnTo>
                    <a:pt x="2502" y="76"/>
                  </a:lnTo>
                  <a:lnTo>
                    <a:pt x="2504" y="76"/>
                  </a:lnTo>
                  <a:lnTo>
                    <a:pt x="2505" y="75"/>
                  </a:lnTo>
                  <a:lnTo>
                    <a:pt x="2507" y="76"/>
                  </a:lnTo>
                  <a:lnTo>
                    <a:pt x="2508" y="76"/>
                  </a:lnTo>
                  <a:lnTo>
                    <a:pt x="2509" y="78"/>
                  </a:lnTo>
                  <a:lnTo>
                    <a:pt x="2510" y="79"/>
                  </a:lnTo>
                  <a:lnTo>
                    <a:pt x="2514" y="79"/>
                  </a:lnTo>
                  <a:lnTo>
                    <a:pt x="2515" y="78"/>
                  </a:lnTo>
                  <a:lnTo>
                    <a:pt x="2516" y="76"/>
                  </a:lnTo>
                  <a:lnTo>
                    <a:pt x="2517" y="76"/>
                  </a:lnTo>
                  <a:lnTo>
                    <a:pt x="2519" y="75"/>
                  </a:lnTo>
                  <a:lnTo>
                    <a:pt x="2520" y="76"/>
                  </a:lnTo>
                  <a:lnTo>
                    <a:pt x="2522" y="76"/>
                  </a:lnTo>
                  <a:lnTo>
                    <a:pt x="2523" y="78"/>
                  </a:lnTo>
                  <a:lnTo>
                    <a:pt x="2523" y="79"/>
                  </a:lnTo>
                  <a:lnTo>
                    <a:pt x="2611" y="79"/>
                  </a:lnTo>
                  <a:lnTo>
                    <a:pt x="2611" y="78"/>
                  </a:lnTo>
                  <a:lnTo>
                    <a:pt x="2612" y="76"/>
                  </a:lnTo>
                  <a:lnTo>
                    <a:pt x="2613" y="76"/>
                  </a:lnTo>
                  <a:lnTo>
                    <a:pt x="2615" y="75"/>
                  </a:lnTo>
                  <a:lnTo>
                    <a:pt x="2617" y="76"/>
                  </a:lnTo>
                  <a:lnTo>
                    <a:pt x="2618" y="76"/>
                  </a:lnTo>
                  <a:lnTo>
                    <a:pt x="2619" y="78"/>
                  </a:lnTo>
                  <a:lnTo>
                    <a:pt x="2619" y="79"/>
                  </a:lnTo>
                  <a:lnTo>
                    <a:pt x="2638" y="79"/>
                  </a:lnTo>
                  <a:lnTo>
                    <a:pt x="2638" y="78"/>
                  </a:lnTo>
                  <a:lnTo>
                    <a:pt x="2639" y="76"/>
                  </a:lnTo>
                  <a:lnTo>
                    <a:pt x="2640" y="76"/>
                  </a:lnTo>
                  <a:lnTo>
                    <a:pt x="2642" y="75"/>
                  </a:lnTo>
                  <a:lnTo>
                    <a:pt x="2644" y="76"/>
                  </a:lnTo>
                  <a:lnTo>
                    <a:pt x="2645" y="76"/>
                  </a:lnTo>
                  <a:lnTo>
                    <a:pt x="2646" y="78"/>
                  </a:lnTo>
                  <a:lnTo>
                    <a:pt x="2647" y="79"/>
                  </a:lnTo>
                  <a:lnTo>
                    <a:pt x="2662" y="79"/>
                  </a:lnTo>
                  <a:lnTo>
                    <a:pt x="2663" y="78"/>
                  </a:lnTo>
                  <a:lnTo>
                    <a:pt x="2664" y="76"/>
                  </a:lnTo>
                  <a:lnTo>
                    <a:pt x="2665" y="76"/>
                  </a:lnTo>
                  <a:lnTo>
                    <a:pt x="2667" y="75"/>
                  </a:lnTo>
                  <a:lnTo>
                    <a:pt x="2668" y="76"/>
                  </a:lnTo>
                  <a:lnTo>
                    <a:pt x="2670" y="76"/>
                  </a:lnTo>
                  <a:lnTo>
                    <a:pt x="2671" y="78"/>
                  </a:lnTo>
                  <a:lnTo>
                    <a:pt x="2671" y="79"/>
                  </a:lnTo>
                  <a:lnTo>
                    <a:pt x="2747" y="79"/>
                  </a:lnTo>
                  <a:lnTo>
                    <a:pt x="2747" y="78"/>
                  </a:lnTo>
                  <a:lnTo>
                    <a:pt x="2748" y="76"/>
                  </a:lnTo>
                  <a:lnTo>
                    <a:pt x="2750" y="76"/>
                  </a:lnTo>
                  <a:lnTo>
                    <a:pt x="2751" y="75"/>
                  </a:lnTo>
                  <a:lnTo>
                    <a:pt x="2753" y="76"/>
                  </a:lnTo>
                  <a:lnTo>
                    <a:pt x="2754" y="76"/>
                  </a:lnTo>
                  <a:lnTo>
                    <a:pt x="2755" y="78"/>
                  </a:lnTo>
                  <a:lnTo>
                    <a:pt x="2756" y="79"/>
                  </a:lnTo>
                  <a:lnTo>
                    <a:pt x="2775" y="79"/>
                  </a:lnTo>
                  <a:lnTo>
                    <a:pt x="2775"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52" name="Freeform 1262"/>
            <p:cNvSpPr>
              <a:spLocks/>
            </p:cNvSpPr>
            <p:nvPr/>
          </p:nvSpPr>
          <p:spPr bwMode="auto">
            <a:xfrm>
              <a:off x="2034" y="1482"/>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53" name="Freeform 1263"/>
            <p:cNvSpPr>
              <a:spLocks/>
            </p:cNvSpPr>
            <p:nvPr/>
          </p:nvSpPr>
          <p:spPr bwMode="auto">
            <a:xfrm>
              <a:off x="4809" y="1249"/>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54" name="Freeform 1264"/>
            <p:cNvSpPr>
              <a:spLocks/>
            </p:cNvSpPr>
            <p:nvPr/>
          </p:nvSpPr>
          <p:spPr bwMode="auto">
            <a:xfrm>
              <a:off x="2002" y="1491"/>
              <a:ext cx="728" cy="343"/>
            </a:xfrm>
            <a:custGeom>
              <a:avLst/>
              <a:gdLst>
                <a:gd name="T0" fmla="*/ 724 w 728"/>
                <a:gd name="T1" fmla="*/ 340 h 343"/>
                <a:gd name="T2" fmla="*/ 718 w 728"/>
                <a:gd name="T3" fmla="*/ 340 h 343"/>
                <a:gd name="T4" fmla="*/ 701 w 728"/>
                <a:gd name="T5" fmla="*/ 341 h 343"/>
                <a:gd name="T6" fmla="*/ 694 w 728"/>
                <a:gd name="T7" fmla="*/ 336 h 343"/>
                <a:gd name="T8" fmla="*/ 685 w 728"/>
                <a:gd name="T9" fmla="*/ 339 h 343"/>
                <a:gd name="T10" fmla="*/ 677 w 728"/>
                <a:gd name="T11" fmla="*/ 341 h 343"/>
                <a:gd name="T12" fmla="*/ 671 w 728"/>
                <a:gd name="T13" fmla="*/ 339 h 343"/>
                <a:gd name="T14" fmla="*/ 661 w 728"/>
                <a:gd name="T15" fmla="*/ 343 h 343"/>
                <a:gd name="T16" fmla="*/ 657 w 728"/>
                <a:gd name="T17" fmla="*/ 339 h 343"/>
                <a:gd name="T18" fmla="*/ 652 w 728"/>
                <a:gd name="T19" fmla="*/ 343 h 343"/>
                <a:gd name="T20" fmla="*/ 642 w 728"/>
                <a:gd name="T21" fmla="*/ 339 h 343"/>
                <a:gd name="T22" fmla="*/ 634 w 728"/>
                <a:gd name="T23" fmla="*/ 339 h 343"/>
                <a:gd name="T24" fmla="*/ 623 w 728"/>
                <a:gd name="T25" fmla="*/ 343 h 343"/>
                <a:gd name="T26" fmla="*/ 618 w 728"/>
                <a:gd name="T27" fmla="*/ 339 h 343"/>
                <a:gd name="T28" fmla="*/ 614 w 728"/>
                <a:gd name="T29" fmla="*/ 343 h 343"/>
                <a:gd name="T30" fmla="*/ 604 w 728"/>
                <a:gd name="T31" fmla="*/ 339 h 343"/>
                <a:gd name="T32" fmla="*/ 598 w 728"/>
                <a:gd name="T33" fmla="*/ 341 h 343"/>
                <a:gd name="T34" fmla="*/ 588 w 728"/>
                <a:gd name="T35" fmla="*/ 339 h 343"/>
                <a:gd name="T36" fmla="*/ 579 w 728"/>
                <a:gd name="T37" fmla="*/ 334 h 343"/>
                <a:gd name="T38" fmla="*/ 569 w 728"/>
                <a:gd name="T39" fmla="*/ 337 h 343"/>
                <a:gd name="T40" fmla="*/ 532 w 728"/>
                <a:gd name="T41" fmla="*/ 343 h 343"/>
                <a:gd name="T42" fmla="*/ 527 w 728"/>
                <a:gd name="T43" fmla="*/ 339 h 343"/>
                <a:gd name="T44" fmla="*/ 523 w 728"/>
                <a:gd name="T45" fmla="*/ 343 h 343"/>
                <a:gd name="T46" fmla="*/ 509 w 728"/>
                <a:gd name="T47" fmla="*/ 338 h 343"/>
                <a:gd name="T48" fmla="*/ 501 w 728"/>
                <a:gd name="T49" fmla="*/ 336 h 343"/>
                <a:gd name="T50" fmla="*/ 494 w 728"/>
                <a:gd name="T51" fmla="*/ 341 h 343"/>
                <a:gd name="T52" fmla="*/ 489 w 728"/>
                <a:gd name="T53" fmla="*/ 340 h 343"/>
                <a:gd name="T54" fmla="*/ 482 w 728"/>
                <a:gd name="T55" fmla="*/ 340 h 343"/>
                <a:gd name="T56" fmla="*/ 479 w 728"/>
                <a:gd name="T57" fmla="*/ 341 h 343"/>
                <a:gd name="T58" fmla="*/ 473 w 728"/>
                <a:gd name="T59" fmla="*/ 339 h 343"/>
                <a:gd name="T60" fmla="*/ 468 w 728"/>
                <a:gd name="T61" fmla="*/ 343 h 343"/>
                <a:gd name="T62" fmla="*/ 464 w 728"/>
                <a:gd name="T63" fmla="*/ 338 h 343"/>
                <a:gd name="T64" fmla="*/ 456 w 728"/>
                <a:gd name="T65" fmla="*/ 340 h 343"/>
                <a:gd name="T66" fmla="*/ 446 w 728"/>
                <a:gd name="T67" fmla="*/ 241 h 343"/>
                <a:gd name="T68" fmla="*/ 314 w 728"/>
                <a:gd name="T69" fmla="*/ 238 h 343"/>
                <a:gd name="T70" fmla="*/ 308 w 728"/>
                <a:gd name="T71" fmla="*/ 240 h 343"/>
                <a:gd name="T72" fmla="*/ 271 w 728"/>
                <a:gd name="T73" fmla="*/ 85 h 343"/>
                <a:gd name="T74" fmla="*/ 267 w 728"/>
                <a:gd name="T75" fmla="*/ 82 h 343"/>
                <a:gd name="T76" fmla="*/ 262 w 728"/>
                <a:gd name="T77" fmla="*/ 85 h 343"/>
                <a:gd name="T78" fmla="*/ 203 w 728"/>
                <a:gd name="T79" fmla="*/ 82 h 343"/>
                <a:gd name="T80" fmla="*/ 197 w 728"/>
                <a:gd name="T81" fmla="*/ 84 h 343"/>
                <a:gd name="T82" fmla="*/ 177 w 728"/>
                <a:gd name="T83" fmla="*/ 83 h 343"/>
                <a:gd name="T84" fmla="*/ 170 w 728"/>
                <a:gd name="T85" fmla="*/ 83 h 343"/>
                <a:gd name="T86" fmla="*/ 154 w 728"/>
                <a:gd name="T87" fmla="*/ 83 h 343"/>
                <a:gd name="T88" fmla="*/ 147 w 728"/>
                <a:gd name="T89" fmla="*/ 79 h 343"/>
                <a:gd name="T90" fmla="*/ 139 w 728"/>
                <a:gd name="T91" fmla="*/ 82 h 343"/>
                <a:gd name="T92" fmla="*/ 125 w 728"/>
                <a:gd name="T93" fmla="*/ 84 h 343"/>
                <a:gd name="T94" fmla="*/ 119 w 728"/>
                <a:gd name="T95" fmla="*/ 82 h 343"/>
                <a:gd name="T96" fmla="*/ 105 w 728"/>
                <a:gd name="T97" fmla="*/ 85 h 343"/>
                <a:gd name="T98" fmla="*/ 100 w 728"/>
                <a:gd name="T99" fmla="*/ 82 h 343"/>
                <a:gd name="T100" fmla="*/ 96 w 728"/>
                <a:gd name="T101" fmla="*/ 85 h 343"/>
                <a:gd name="T102" fmla="*/ 91 w 728"/>
                <a:gd name="T103" fmla="*/ 82 h 343"/>
                <a:gd name="T104" fmla="*/ 85 w 728"/>
                <a:gd name="T105" fmla="*/ 84 h 343"/>
                <a:gd name="T106" fmla="*/ 73 w 728"/>
                <a:gd name="T107" fmla="*/ 83 h 343"/>
                <a:gd name="T108" fmla="*/ 66 w 728"/>
                <a:gd name="T109" fmla="*/ 83 h 343"/>
                <a:gd name="T110" fmla="*/ 20 w 728"/>
                <a:gd name="T111" fmla="*/ 84 h 343"/>
                <a:gd name="T112" fmla="*/ 14 w 728"/>
                <a:gd name="T113" fmla="*/ 82 h 343"/>
                <a:gd name="T114" fmla="*/ 0 w 728"/>
                <a:gd name="T115" fmla="*/ 85 h 34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28"/>
                <a:gd name="T175" fmla="*/ 0 h 343"/>
                <a:gd name="T176" fmla="*/ 728 w 728"/>
                <a:gd name="T177" fmla="*/ 343 h 34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28" h="343">
                  <a:moveTo>
                    <a:pt x="728" y="343"/>
                  </a:moveTo>
                  <a:lnTo>
                    <a:pt x="726" y="343"/>
                  </a:lnTo>
                  <a:lnTo>
                    <a:pt x="725" y="341"/>
                  </a:lnTo>
                  <a:lnTo>
                    <a:pt x="724" y="340"/>
                  </a:lnTo>
                  <a:lnTo>
                    <a:pt x="723" y="339"/>
                  </a:lnTo>
                  <a:lnTo>
                    <a:pt x="721" y="339"/>
                  </a:lnTo>
                  <a:lnTo>
                    <a:pt x="720" y="339"/>
                  </a:lnTo>
                  <a:lnTo>
                    <a:pt x="718" y="340"/>
                  </a:lnTo>
                  <a:lnTo>
                    <a:pt x="717" y="341"/>
                  </a:lnTo>
                  <a:lnTo>
                    <a:pt x="717" y="343"/>
                  </a:lnTo>
                  <a:lnTo>
                    <a:pt x="702" y="343"/>
                  </a:lnTo>
                  <a:lnTo>
                    <a:pt x="701" y="341"/>
                  </a:lnTo>
                  <a:lnTo>
                    <a:pt x="700" y="339"/>
                  </a:lnTo>
                  <a:lnTo>
                    <a:pt x="699" y="338"/>
                  </a:lnTo>
                  <a:lnTo>
                    <a:pt x="696" y="336"/>
                  </a:lnTo>
                  <a:lnTo>
                    <a:pt x="694" y="336"/>
                  </a:lnTo>
                  <a:lnTo>
                    <a:pt x="692" y="336"/>
                  </a:lnTo>
                  <a:lnTo>
                    <a:pt x="689" y="336"/>
                  </a:lnTo>
                  <a:lnTo>
                    <a:pt x="687" y="338"/>
                  </a:lnTo>
                  <a:lnTo>
                    <a:pt x="685" y="339"/>
                  </a:lnTo>
                  <a:lnTo>
                    <a:pt x="684" y="341"/>
                  </a:lnTo>
                  <a:lnTo>
                    <a:pt x="684" y="343"/>
                  </a:lnTo>
                  <a:lnTo>
                    <a:pt x="677" y="343"/>
                  </a:lnTo>
                  <a:lnTo>
                    <a:pt x="677" y="341"/>
                  </a:lnTo>
                  <a:lnTo>
                    <a:pt x="676" y="340"/>
                  </a:lnTo>
                  <a:lnTo>
                    <a:pt x="675" y="339"/>
                  </a:lnTo>
                  <a:lnTo>
                    <a:pt x="673" y="339"/>
                  </a:lnTo>
                  <a:lnTo>
                    <a:pt x="671" y="339"/>
                  </a:lnTo>
                  <a:lnTo>
                    <a:pt x="670" y="340"/>
                  </a:lnTo>
                  <a:lnTo>
                    <a:pt x="669" y="341"/>
                  </a:lnTo>
                  <a:lnTo>
                    <a:pt x="668" y="343"/>
                  </a:lnTo>
                  <a:lnTo>
                    <a:pt x="661" y="343"/>
                  </a:lnTo>
                  <a:lnTo>
                    <a:pt x="661" y="341"/>
                  </a:lnTo>
                  <a:lnTo>
                    <a:pt x="660" y="340"/>
                  </a:lnTo>
                  <a:lnTo>
                    <a:pt x="658" y="339"/>
                  </a:lnTo>
                  <a:lnTo>
                    <a:pt x="657" y="339"/>
                  </a:lnTo>
                  <a:lnTo>
                    <a:pt x="655" y="339"/>
                  </a:lnTo>
                  <a:lnTo>
                    <a:pt x="653" y="340"/>
                  </a:lnTo>
                  <a:lnTo>
                    <a:pt x="652" y="341"/>
                  </a:lnTo>
                  <a:lnTo>
                    <a:pt x="652" y="343"/>
                  </a:lnTo>
                  <a:lnTo>
                    <a:pt x="645" y="343"/>
                  </a:lnTo>
                  <a:lnTo>
                    <a:pt x="644" y="341"/>
                  </a:lnTo>
                  <a:lnTo>
                    <a:pt x="644" y="340"/>
                  </a:lnTo>
                  <a:lnTo>
                    <a:pt x="642" y="339"/>
                  </a:lnTo>
                  <a:lnTo>
                    <a:pt x="640" y="338"/>
                  </a:lnTo>
                  <a:lnTo>
                    <a:pt x="638" y="338"/>
                  </a:lnTo>
                  <a:lnTo>
                    <a:pt x="636" y="338"/>
                  </a:lnTo>
                  <a:lnTo>
                    <a:pt x="634" y="339"/>
                  </a:lnTo>
                  <a:lnTo>
                    <a:pt x="633" y="340"/>
                  </a:lnTo>
                  <a:lnTo>
                    <a:pt x="632" y="341"/>
                  </a:lnTo>
                  <a:lnTo>
                    <a:pt x="632" y="343"/>
                  </a:lnTo>
                  <a:lnTo>
                    <a:pt x="623" y="343"/>
                  </a:lnTo>
                  <a:lnTo>
                    <a:pt x="623" y="341"/>
                  </a:lnTo>
                  <a:lnTo>
                    <a:pt x="622" y="340"/>
                  </a:lnTo>
                  <a:lnTo>
                    <a:pt x="620" y="339"/>
                  </a:lnTo>
                  <a:lnTo>
                    <a:pt x="618" y="339"/>
                  </a:lnTo>
                  <a:lnTo>
                    <a:pt x="617" y="339"/>
                  </a:lnTo>
                  <a:lnTo>
                    <a:pt x="615" y="340"/>
                  </a:lnTo>
                  <a:lnTo>
                    <a:pt x="614" y="341"/>
                  </a:lnTo>
                  <a:lnTo>
                    <a:pt x="614" y="343"/>
                  </a:lnTo>
                  <a:lnTo>
                    <a:pt x="607" y="343"/>
                  </a:lnTo>
                  <a:lnTo>
                    <a:pt x="607" y="341"/>
                  </a:lnTo>
                  <a:lnTo>
                    <a:pt x="606" y="340"/>
                  </a:lnTo>
                  <a:lnTo>
                    <a:pt x="604" y="339"/>
                  </a:lnTo>
                  <a:lnTo>
                    <a:pt x="603" y="339"/>
                  </a:lnTo>
                  <a:lnTo>
                    <a:pt x="601" y="339"/>
                  </a:lnTo>
                  <a:lnTo>
                    <a:pt x="599" y="340"/>
                  </a:lnTo>
                  <a:lnTo>
                    <a:pt x="598" y="341"/>
                  </a:lnTo>
                  <a:lnTo>
                    <a:pt x="598" y="343"/>
                  </a:lnTo>
                  <a:lnTo>
                    <a:pt x="589" y="343"/>
                  </a:lnTo>
                  <a:lnTo>
                    <a:pt x="589" y="341"/>
                  </a:lnTo>
                  <a:lnTo>
                    <a:pt x="588" y="339"/>
                  </a:lnTo>
                  <a:lnTo>
                    <a:pt x="586" y="337"/>
                  </a:lnTo>
                  <a:lnTo>
                    <a:pt x="584" y="336"/>
                  </a:lnTo>
                  <a:lnTo>
                    <a:pt x="582" y="335"/>
                  </a:lnTo>
                  <a:lnTo>
                    <a:pt x="579" y="334"/>
                  </a:lnTo>
                  <a:lnTo>
                    <a:pt x="576" y="334"/>
                  </a:lnTo>
                  <a:lnTo>
                    <a:pt x="574" y="335"/>
                  </a:lnTo>
                  <a:lnTo>
                    <a:pt x="571" y="336"/>
                  </a:lnTo>
                  <a:lnTo>
                    <a:pt x="569" y="337"/>
                  </a:lnTo>
                  <a:lnTo>
                    <a:pt x="568" y="339"/>
                  </a:lnTo>
                  <a:lnTo>
                    <a:pt x="567" y="341"/>
                  </a:lnTo>
                  <a:lnTo>
                    <a:pt x="567" y="343"/>
                  </a:lnTo>
                  <a:lnTo>
                    <a:pt x="532" y="343"/>
                  </a:lnTo>
                  <a:lnTo>
                    <a:pt x="531" y="341"/>
                  </a:lnTo>
                  <a:lnTo>
                    <a:pt x="530" y="340"/>
                  </a:lnTo>
                  <a:lnTo>
                    <a:pt x="529" y="339"/>
                  </a:lnTo>
                  <a:lnTo>
                    <a:pt x="527" y="339"/>
                  </a:lnTo>
                  <a:lnTo>
                    <a:pt x="525" y="339"/>
                  </a:lnTo>
                  <a:lnTo>
                    <a:pt x="524" y="340"/>
                  </a:lnTo>
                  <a:lnTo>
                    <a:pt x="523" y="341"/>
                  </a:lnTo>
                  <a:lnTo>
                    <a:pt x="523" y="343"/>
                  </a:lnTo>
                  <a:lnTo>
                    <a:pt x="512" y="343"/>
                  </a:lnTo>
                  <a:lnTo>
                    <a:pt x="511" y="341"/>
                  </a:lnTo>
                  <a:lnTo>
                    <a:pt x="510" y="339"/>
                  </a:lnTo>
                  <a:lnTo>
                    <a:pt x="509" y="338"/>
                  </a:lnTo>
                  <a:lnTo>
                    <a:pt x="507" y="337"/>
                  </a:lnTo>
                  <a:lnTo>
                    <a:pt x="505" y="336"/>
                  </a:lnTo>
                  <a:lnTo>
                    <a:pt x="503" y="336"/>
                  </a:lnTo>
                  <a:lnTo>
                    <a:pt x="501" y="336"/>
                  </a:lnTo>
                  <a:lnTo>
                    <a:pt x="498" y="337"/>
                  </a:lnTo>
                  <a:lnTo>
                    <a:pt x="497" y="338"/>
                  </a:lnTo>
                  <a:lnTo>
                    <a:pt x="495" y="339"/>
                  </a:lnTo>
                  <a:lnTo>
                    <a:pt x="494" y="341"/>
                  </a:lnTo>
                  <a:lnTo>
                    <a:pt x="494" y="343"/>
                  </a:lnTo>
                  <a:lnTo>
                    <a:pt x="490" y="343"/>
                  </a:lnTo>
                  <a:lnTo>
                    <a:pt x="490" y="341"/>
                  </a:lnTo>
                  <a:lnTo>
                    <a:pt x="489" y="340"/>
                  </a:lnTo>
                  <a:lnTo>
                    <a:pt x="487" y="339"/>
                  </a:lnTo>
                  <a:lnTo>
                    <a:pt x="485" y="339"/>
                  </a:lnTo>
                  <a:lnTo>
                    <a:pt x="484" y="339"/>
                  </a:lnTo>
                  <a:lnTo>
                    <a:pt x="482" y="340"/>
                  </a:lnTo>
                  <a:lnTo>
                    <a:pt x="481" y="341"/>
                  </a:lnTo>
                  <a:lnTo>
                    <a:pt x="481" y="343"/>
                  </a:lnTo>
                  <a:lnTo>
                    <a:pt x="479" y="343"/>
                  </a:lnTo>
                  <a:lnTo>
                    <a:pt x="479" y="341"/>
                  </a:lnTo>
                  <a:lnTo>
                    <a:pt x="478" y="340"/>
                  </a:lnTo>
                  <a:lnTo>
                    <a:pt x="476" y="339"/>
                  </a:lnTo>
                  <a:lnTo>
                    <a:pt x="475" y="339"/>
                  </a:lnTo>
                  <a:lnTo>
                    <a:pt x="473" y="339"/>
                  </a:lnTo>
                  <a:lnTo>
                    <a:pt x="472" y="340"/>
                  </a:lnTo>
                  <a:lnTo>
                    <a:pt x="471" y="341"/>
                  </a:lnTo>
                  <a:lnTo>
                    <a:pt x="470" y="343"/>
                  </a:lnTo>
                  <a:lnTo>
                    <a:pt x="468" y="343"/>
                  </a:lnTo>
                  <a:lnTo>
                    <a:pt x="468" y="341"/>
                  </a:lnTo>
                  <a:lnTo>
                    <a:pt x="467" y="340"/>
                  </a:lnTo>
                  <a:lnTo>
                    <a:pt x="465" y="339"/>
                  </a:lnTo>
                  <a:lnTo>
                    <a:pt x="464" y="338"/>
                  </a:lnTo>
                  <a:lnTo>
                    <a:pt x="462" y="338"/>
                  </a:lnTo>
                  <a:lnTo>
                    <a:pt x="460" y="338"/>
                  </a:lnTo>
                  <a:lnTo>
                    <a:pt x="458" y="339"/>
                  </a:lnTo>
                  <a:lnTo>
                    <a:pt x="456" y="340"/>
                  </a:lnTo>
                  <a:lnTo>
                    <a:pt x="455" y="341"/>
                  </a:lnTo>
                  <a:lnTo>
                    <a:pt x="455" y="343"/>
                  </a:lnTo>
                  <a:lnTo>
                    <a:pt x="446" y="343"/>
                  </a:lnTo>
                  <a:lnTo>
                    <a:pt x="446" y="241"/>
                  </a:lnTo>
                  <a:lnTo>
                    <a:pt x="317" y="241"/>
                  </a:lnTo>
                  <a:lnTo>
                    <a:pt x="317" y="240"/>
                  </a:lnTo>
                  <a:lnTo>
                    <a:pt x="316" y="239"/>
                  </a:lnTo>
                  <a:lnTo>
                    <a:pt x="314" y="238"/>
                  </a:lnTo>
                  <a:lnTo>
                    <a:pt x="313" y="238"/>
                  </a:lnTo>
                  <a:lnTo>
                    <a:pt x="311" y="238"/>
                  </a:lnTo>
                  <a:lnTo>
                    <a:pt x="309" y="239"/>
                  </a:lnTo>
                  <a:lnTo>
                    <a:pt x="308" y="240"/>
                  </a:lnTo>
                  <a:lnTo>
                    <a:pt x="308" y="241"/>
                  </a:lnTo>
                  <a:lnTo>
                    <a:pt x="281" y="241"/>
                  </a:lnTo>
                  <a:lnTo>
                    <a:pt x="281" y="85"/>
                  </a:lnTo>
                  <a:lnTo>
                    <a:pt x="271" y="85"/>
                  </a:lnTo>
                  <a:lnTo>
                    <a:pt x="271" y="84"/>
                  </a:lnTo>
                  <a:lnTo>
                    <a:pt x="270" y="83"/>
                  </a:lnTo>
                  <a:lnTo>
                    <a:pt x="269" y="82"/>
                  </a:lnTo>
                  <a:lnTo>
                    <a:pt x="267" y="82"/>
                  </a:lnTo>
                  <a:lnTo>
                    <a:pt x="265" y="82"/>
                  </a:lnTo>
                  <a:lnTo>
                    <a:pt x="264" y="83"/>
                  </a:lnTo>
                  <a:lnTo>
                    <a:pt x="263" y="84"/>
                  </a:lnTo>
                  <a:lnTo>
                    <a:pt x="262" y="85"/>
                  </a:lnTo>
                  <a:lnTo>
                    <a:pt x="206" y="85"/>
                  </a:lnTo>
                  <a:lnTo>
                    <a:pt x="205" y="84"/>
                  </a:lnTo>
                  <a:lnTo>
                    <a:pt x="204" y="83"/>
                  </a:lnTo>
                  <a:lnTo>
                    <a:pt x="203" y="82"/>
                  </a:lnTo>
                  <a:lnTo>
                    <a:pt x="201" y="82"/>
                  </a:lnTo>
                  <a:lnTo>
                    <a:pt x="199" y="82"/>
                  </a:lnTo>
                  <a:lnTo>
                    <a:pt x="198" y="83"/>
                  </a:lnTo>
                  <a:lnTo>
                    <a:pt x="197" y="84"/>
                  </a:lnTo>
                  <a:lnTo>
                    <a:pt x="197" y="85"/>
                  </a:lnTo>
                  <a:lnTo>
                    <a:pt x="178" y="85"/>
                  </a:lnTo>
                  <a:lnTo>
                    <a:pt x="177" y="84"/>
                  </a:lnTo>
                  <a:lnTo>
                    <a:pt x="177" y="83"/>
                  </a:lnTo>
                  <a:lnTo>
                    <a:pt x="175" y="82"/>
                  </a:lnTo>
                  <a:lnTo>
                    <a:pt x="173" y="82"/>
                  </a:lnTo>
                  <a:lnTo>
                    <a:pt x="172" y="82"/>
                  </a:lnTo>
                  <a:lnTo>
                    <a:pt x="170" y="83"/>
                  </a:lnTo>
                  <a:lnTo>
                    <a:pt x="169" y="84"/>
                  </a:lnTo>
                  <a:lnTo>
                    <a:pt x="169" y="85"/>
                  </a:lnTo>
                  <a:lnTo>
                    <a:pt x="154" y="85"/>
                  </a:lnTo>
                  <a:lnTo>
                    <a:pt x="154" y="83"/>
                  </a:lnTo>
                  <a:lnTo>
                    <a:pt x="153" y="82"/>
                  </a:lnTo>
                  <a:lnTo>
                    <a:pt x="152" y="80"/>
                  </a:lnTo>
                  <a:lnTo>
                    <a:pt x="150" y="79"/>
                  </a:lnTo>
                  <a:lnTo>
                    <a:pt x="147" y="79"/>
                  </a:lnTo>
                  <a:lnTo>
                    <a:pt x="145" y="79"/>
                  </a:lnTo>
                  <a:lnTo>
                    <a:pt x="143" y="79"/>
                  </a:lnTo>
                  <a:lnTo>
                    <a:pt x="141" y="80"/>
                  </a:lnTo>
                  <a:lnTo>
                    <a:pt x="139" y="82"/>
                  </a:lnTo>
                  <a:lnTo>
                    <a:pt x="138" y="83"/>
                  </a:lnTo>
                  <a:lnTo>
                    <a:pt x="138" y="85"/>
                  </a:lnTo>
                  <a:lnTo>
                    <a:pt x="125" y="85"/>
                  </a:lnTo>
                  <a:lnTo>
                    <a:pt x="125" y="84"/>
                  </a:lnTo>
                  <a:lnTo>
                    <a:pt x="124" y="83"/>
                  </a:lnTo>
                  <a:lnTo>
                    <a:pt x="122" y="82"/>
                  </a:lnTo>
                  <a:lnTo>
                    <a:pt x="121" y="82"/>
                  </a:lnTo>
                  <a:lnTo>
                    <a:pt x="119" y="82"/>
                  </a:lnTo>
                  <a:lnTo>
                    <a:pt x="117" y="83"/>
                  </a:lnTo>
                  <a:lnTo>
                    <a:pt x="117" y="84"/>
                  </a:lnTo>
                  <a:lnTo>
                    <a:pt x="116" y="85"/>
                  </a:lnTo>
                  <a:lnTo>
                    <a:pt x="105" y="85"/>
                  </a:lnTo>
                  <a:lnTo>
                    <a:pt x="105" y="84"/>
                  </a:lnTo>
                  <a:lnTo>
                    <a:pt x="104" y="83"/>
                  </a:lnTo>
                  <a:lnTo>
                    <a:pt x="102" y="82"/>
                  </a:lnTo>
                  <a:lnTo>
                    <a:pt x="100" y="82"/>
                  </a:lnTo>
                  <a:lnTo>
                    <a:pt x="99" y="82"/>
                  </a:lnTo>
                  <a:lnTo>
                    <a:pt x="97" y="83"/>
                  </a:lnTo>
                  <a:lnTo>
                    <a:pt x="96" y="84"/>
                  </a:lnTo>
                  <a:lnTo>
                    <a:pt x="96" y="85"/>
                  </a:lnTo>
                  <a:lnTo>
                    <a:pt x="94" y="85"/>
                  </a:lnTo>
                  <a:lnTo>
                    <a:pt x="94" y="84"/>
                  </a:lnTo>
                  <a:lnTo>
                    <a:pt x="93" y="83"/>
                  </a:lnTo>
                  <a:lnTo>
                    <a:pt x="91" y="82"/>
                  </a:lnTo>
                  <a:lnTo>
                    <a:pt x="89" y="82"/>
                  </a:lnTo>
                  <a:lnTo>
                    <a:pt x="88" y="82"/>
                  </a:lnTo>
                  <a:lnTo>
                    <a:pt x="86" y="83"/>
                  </a:lnTo>
                  <a:lnTo>
                    <a:pt x="85" y="84"/>
                  </a:lnTo>
                  <a:lnTo>
                    <a:pt x="85" y="85"/>
                  </a:lnTo>
                  <a:lnTo>
                    <a:pt x="74" y="85"/>
                  </a:lnTo>
                  <a:lnTo>
                    <a:pt x="74" y="84"/>
                  </a:lnTo>
                  <a:lnTo>
                    <a:pt x="73" y="83"/>
                  </a:lnTo>
                  <a:lnTo>
                    <a:pt x="71" y="82"/>
                  </a:lnTo>
                  <a:lnTo>
                    <a:pt x="70" y="82"/>
                  </a:lnTo>
                  <a:lnTo>
                    <a:pt x="68" y="82"/>
                  </a:lnTo>
                  <a:lnTo>
                    <a:pt x="66" y="83"/>
                  </a:lnTo>
                  <a:lnTo>
                    <a:pt x="65" y="84"/>
                  </a:lnTo>
                  <a:lnTo>
                    <a:pt x="65" y="85"/>
                  </a:lnTo>
                  <a:lnTo>
                    <a:pt x="21" y="85"/>
                  </a:lnTo>
                  <a:lnTo>
                    <a:pt x="20" y="84"/>
                  </a:lnTo>
                  <a:lnTo>
                    <a:pt x="19" y="83"/>
                  </a:lnTo>
                  <a:lnTo>
                    <a:pt x="18" y="82"/>
                  </a:lnTo>
                  <a:lnTo>
                    <a:pt x="16" y="82"/>
                  </a:lnTo>
                  <a:lnTo>
                    <a:pt x="14" y="82"/>
                  </a:lnTo>
                  <a:lnTo>
                    <a:pt x="13" y="83"/>
                  </a:lnTo>
                  <a:lnTo>
                    <a:pt x="12" y="84"/>
                  </a:lnTo>
                  <a:lnTo>
                    <a:pt x="12" y="85"/>
                  </a:lnTo>
                  <a:lnTo>
                    <a:pt x="0" y="85"/>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55" name="Freeform 1265"/>
            <p:cNvSpPr>
              <a:spLocks/>
            </p:cNvSpPr>
            <p:nvPr/>
          </p:nvSpPr>
          <p:spPr bwMode="auto">
            <a:xfrm>
              <a:off x="1996" y="1482"/>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56" name="Freeform 1266"/>
            <p:cNvSpPr>
              <a:spLocks/>
            </p:cNvSpPr>
            <p:nvPr/>
          </p:nvSpPr>
          <p:spPr bwMode="auto">
            <a:xfrm>
              <a:off x="1815" y="1458"/>
              <a:ext cx="1469" cy="322"/>
            </a:xfrm>
            <a:custGeom>
              <a:avLst/>
              <a:gdLst>
                <a:gd name="T0" fmla="*/ 1424 w 1469"/>
                <a:gd name="T1" fmla="*/ 319 h 322"/>
                <a:gd name="T2" fmla="*/ 1398 w 1469"/>
                <a:gd name="T3" fmla="*/ 318 h 322"/>
                <a:gd name="T4" fmla="*/ 1386 w 1469"/>
                <a:gd name="T5" fmla="*/ 318 h 322"/>
                <a:gd name="T6" fmla="*/ 1340 w 1469"/>
                <a:gd name="T7" fmla="*/ 316 h 322"/>
                <a:gd name="T8" fmla="*/ 1326 w 1469"/>
                <a:gd name="T9" fmla="*/ 322 h 322"/>
                <a:gd name="T10" fmla="*/ 1313 w 1469"/>
                <a:gd name="T11" fmla="*/ 320 h 322"/>
                <a:gd name="T12" fmla="*/ 1302 w 1469"/>
                <a:gd name="T13" fmla="*/ 319 h 322"/>
                <a:gd name="T14" fmla="*/ 1284 w 1469"/>
                <a:gd name="T15" fmla="*/ 318 h 322"/>
                <a:gd name="T16" fmla="*/ 1266 w 1469"/>
                <a:gd name="T17" fmla="*/ 318 h 322"/>
                <a:gd name="T18" fmla="*/ 1246 w 1469"/>
                <a:gd name="T19" fmla="*/ 318 h 322"/>
                <a:gd name="T20" fmla="*/ 1224 w 1469"/>
                <a:gd name="T21" fmla="*/ 319 h 322"/>
                <a:gd name="T22" fmla="*/ 1189 w 1469"/>
                <a:gd name="T23" fmla="*/ 320 h 322"/>
                <a:gd name="T24" fmla="*/ 1176 w 1469"/>
                <a:gd name="T25" fmla="*/ 320 h 322"/>
                <a:gd name="T26" fmla="*/ 1160 w 1469"/>
                <a:gd name="T27" fmla="*/ 319 h 322"/>
                <a:gd name="T28" fmla="*/ 1112 w 1469"/>
                <a:gd name="T29" fmla="*/ 318 h 322"/>
                <a:gd name="T30" fmla="*/ 1092 w 1469"/>
                <a:gd name="T31" fmla="*/ 316 h 322"/>
                <a:gd name="T32" fmla="*/ 1026 w 1469"/>
                <a:gd name="T33" fmla="*/ 322 h 322"/>
                <a:gd name="T34" fmla="*/ 1017 w 1469"/>
                <a:gd name="T35" fmla="*/ 322 h 322"/>
                <a:gd name="T36" fmla="*/ 1004 w 1469"/>
                <a:gd name="T37" fmla="*/ 320 h 322"/>
                <a:gd name="T38" fmla="*/ 974 w 1469"/>
                <a:gd name="T39" fmla="*/ 319 h 322"/>
                <a:gd name="T40" fmla="*/ 949 w 1469"/>
                <a:gd name="T41" fmla="*/ 318 h 322"/>
                <a:gd name="T42" fmla="*/ 883 w 1469"/>
                <a:gd name="T43" fmla="*/ 315 h 322"/>
                <a:gd name="T44" fmla="*/ 864 w 1469"/>
                <a:gd name="T45" fmla="*/ 322 h 322"/>
                <a:gd name="T46" fmla="*/ 855 w 1469"/>
                <a:gd name="T47" fmla="*/ 322 h 322"/>
                <a:gd name="T48" fmla="*/ 821 w 1469"/>
                <a:gd name="T49" fmla="*/ 317 h 322"/>
                <a:gd name="T50" fmla="*/ 805 w 1469"/>
                <a:gd name="T51" fmla="*/ 318 h 322"/>
                <a:gd name="T52" fmla="*/ 791 w 1469"/>
                <a:gd name="T53" fmla="*/ 318 h 322"/>
                <a:gd name="T54" fmla="*/ 775 w 1469"/>
                <a:gd name="T55" fmla="*/ 318 h 322"/>
                <a:gd name="T56" fmla="*/ 756 w 1469"/>
                <a:gd name="T57" fmla="*/ 316 h 322"/>
                <a:gd name="T58" fmla="*/ 714 w 1469"/>
                <a:gd name="T59" fmla="*/ 318 h 322"/>
                <a:gd name="T60" fmla="*/ 696 w 1469"/>
                <a:gd name="T61" fmla="*/ 318 h 322"/>
                <a:gd name="T62" fmla="*/ 665 w 1469"/>
                <a:gd name="T63" fmla="*/ 319 h 322"/>
                <a:gd name="T64" fmla="*/ 655 w 1469"/>
                <a:gd name="T65" fmla="*/ 320 h 322"/>
                <a:gd name="T66" fmla="*/ 642 w 1469"/>
                <a:gd name="T67" fmla="*/ 320 h 322"/>
                <a:gd name="T68" fmla="*/ 630 w 1469"/>
                <a:gd name="T69" fmla="*/ 319 h 322"/>
                <a:gd name="T70" fmla="*/ 498 w 1469"/>
                <a:gd name="T71" fmla="*/ 318 h 322"/>
                <a:gd name="T72" fmla="*/ 454 w 1469"/>
                <a:gd name="T73" fmla="*/ 318 h 322"/>
                <a:gd name="T74" fmla="*/ 390 w 1469"/>
                <a:gd name="T75" fmla="*/ 318 h 322"/>
                <a:gd name="T76" fmla="*/ 380 w 1469"/>
                <a:gd name="T77" fmla="*/ 319 h 322"/>
                <a:gd name="T78" fmla="*/ 364 w 1469"/>
                <a:gd name="T79" fmla="*/ 320 h 322"/>
                <a:gd name="T80" fmla="*/ 341 w 1469"/>
                <a:gd name="T81" fmla="*/ 322 h 322"/>
                <a:gd name="T82" fmla="*/ 328 w 1469"/>
                <a:gd name="T83" fmla="*/ 317 h 322"/>
                <a:gd name="T84" fmla="*/ 315 w 1469"/>
                <a:gd name="T85" fmla="*/ 315 h 322"/>
                <a:gd name="T86" fmla="*/ 301 w 1469"/>
                <a:gd name="T87" fmla="*/ 322 h 322"/>
                <a:gd name="T88" fmla="*/ 293 w 1469"/>
                <a:gd name="T89" fmla="*/ 322 h 322"/>
                <a:gd name="T90" fmla="*/ 283 w 1469"/>
                <a:gd name="T91" fmla="*/ 320 h 322"/>
                <a:gd name="T92" fmla="*/ 273 w 1469"/>
                <a:gd name="T93" fmla="*/ 319 h 322"/>
                <a:gd name="T94" fmla="*/ 255 w 1469"/>
                <a:gd name="T95" fmla="*/ 318 h 322"/>
                <a:gd name="T96" fmla="*/ 219 w 1469"/>
                <a:gd name="T97" fmla="*/ 318 h 322"/>
                <a:gd name="T98" fmla="*/ 192 w 1469"/>
                <a:gd name="T99" fmla="*/ 318 h 322"/>
                <a:gd name="T100" fmla="*/ 106 w 1469"/>
                <a:gd name="T101" fmla="*/ 319 h 322"/>
                <a:gd name="T102" fmla="*/ 77 w 1469"/>
                <a:gd name="T103" fmla="*/ 320 h 322"/>
                <a:gd name="T104" fmla="*/ 60 w 1469"/>
                <a:gd name="T105" fmla="*/ 322 h 322"/>
                <a:gd name="T106" fmla="*/ 51 w 1469"/>
                <a:gd name="T107" fmla="*/ 322 h 322"/>
                <a:gd name="T108" fmla="*/ 36 w 1469"/>
                <a:gd name="T109" fmla="*/ 320 h 322"/>
                <a:gd name="T110" fmla="*/ 17 w 1469"/>
                <a:gd name="T111" fmla="*/ 316 h 322"/>
                <a:gd name="T112" fmla="*/ 17 w 1469"/>
                <a:gd name="T113" fmla="*/ 4 h 322"/>
                <a:gd name="T114" fmla="*/ 26 w 1469"/>
                <a:gd name="T115" fmla="*/ 4 h 32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69"/>
                <a:gd name="T175" fmla="*/ 0 h 322"/>
                <a:gd name="T176" fmla="*/ 1469 w 1469"/>
                <a:gd name="T177" fmla="*/ 322 h 32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69" h="322">
                  <a:moveTo>
                    <a:pt x="1469" y="322"/>
                  </a:moveTo>
                  <a:lnTo>
                    <a:pt x="1431" y="322"/>
                  </a:lnTo>
                  <a:lnTo>
                    <a:pt x="1431" y="320"/>
                  </a:lnTo>
                  <a:lnTo>
                    <a:pt x="1430" y="319"/>
                  </a:lnTo>
                  <a:lnTo>
                    <a:pt x="1428" y="318"/>
                  </a:lnTo>
                  <a:lnTo>
                    <a:pt x="1427" y="318"/>
                  </a:lnTo>
                  <a:lnTo>
                    <a:pt x="1425" y="318"/>
                  </a:lnTo>
                  <a:lnTo>
                    <a:pt x="1424" y="319"/>
                  </a:lnTo>
                  <a:lnTo>
                    <a:pt x="1422" y="320"/>
                  </a:lnTo>
                  <a:lnTo>
                    <a:pt x="1422" y="322"/>
                  </a:lnTo>
                  <a:lnTo>
                    <a:pt x="1404" y="322"/>
                  </a:lnTo>
                  <a:lnTo>
                    <a:pt x="1404" y="320"/>
                  </a:lnTo>
                  <a:lnTo>
                    <a:pt x="1402" y="319"/>
                  </a:lnTo>
                  <a:lnTo>
                    <a:pt x="1401" y="318"/>
                  </a:lnTo>
                  <a:lnTo>
                    <a:pt x="1399" y="318"/>
                  </a:lnTo>
                  <a:lnTo>
                    <a:pt x="1398" y="318"/>
                  </a:lnTo>
                  <a:lnTo>
                    <a:pt x="1396" y="319"/>
                  </a:lnTo>
                  <a:lnTo>
                    <a:pt x="1395" y="320"/>
                  </a:lnTo>
                  <a:lnTo>
                    <a:pt x="1395" y="322"/>
                  </a:lnTo>
                  <a:lnTo>
                    <a:pt x="1391" y="322"/>
                  </a:lnTo>
                  <a:lnTo>
                    <a:pt x="1390" y="320"/>
                  </a:lnTo>
                  <a:lnTo>
                    <a:pt x="1389" y="319"/>
                  </a:lnTo>
                  <a:lnTo>
                    <a:pt x="1388" y="318"/>
                  </a:lnTo>
                  <a:lnTo>
                    <a:pt x="1386" y="318"/>
                  </a:lnTo>
                  <a:lnTo>
                    <a:pt x="1384" y="318"/>
                  </a:lnTo>
                  <a:lnTo>
                    <a:pt x="1383" y="319"/>
                  </a:lnTo>
                  <a:lnTo>
                    <a:pt x="1382" y="320"/>
                  </a:lnTo>
                  <a:lnTo>
                    <a:pt x="1382" y="322"/>
                  </a:lnTo>
                  <a:lnTo>
                    <a:pt x="1343" y="322"/>
                  </a:lnTo>
                  <a:lnTo>
                    <a:pt x="1343" y="320"/>
                  </a:lnTo>
                  <a:lnTo>
                    <a:pt x="1342" y="318"/>
                  </a:lnTo>
                  <a:lnTo>
                    <a:pt x="1340" y="316"/>
                  </a:lnTo>
                  <a:lnTo>
                    <a:pt x="1338" y="315"/>
                  </a:lnTo>
                  <a:lnTo>
                    <a:pt x="1336" y="315"/>
                  </a:lnTo>
                  <a:lnTo>
                    <a:pt x="1333" y="315"/>
                  </a:lnTo>
                  <a:lnTo>
                    <a:pt x="1331" y="315"/>
                  </a:lnTo>
                  <a:lnTo>
                    <a:pt x="1329" y="316"/>
                  </a:lnTo>
                  <a:lnTo>
                    <a:pt x="1327" y="318"/>
                  </a:lnTo>
                  <a:lnTo>
                    <a:pt x="1326" y="320"/>
                  </a:lnTo>
                  <a:lnTo>
                    <a:pt x="1326" y="322"/>
                  </a:lnTo>
                  <a:lnTo>
                    <a:pt x="1321" y="322"/>
                  </a:lnTo>
                  <a:lnTo>
                    <a:pt x="1321" y="320"/>
                  </a:lnTo>
                  <a:lnTo>
                    <a:pt x="1320" y="319"/>
                  </a:lnTo>
                  <a:lnTo>
                    <a:pt x="1319" y="318"/>
                  </a:lnTo>
                  <a:lnTo>
                    <a:pt x="1317" y="318"/>
                  </a:lnTo>
                  <a:lnTo>
                    <a:pt x="1315" y="318"/>
                  </a:lnTo>
                  <a:lnTo>
                    <a:pt x="1314" y="319"/>
                  </a:lnTo>
                  <a:lnTo>
                    <a:pt x="1313" y="320"/>
                  </a:lnTo>
                  <a:lnTo>
                    <a:pt x="1312" y="322"/>
                  </a:lnTo>
                  <a:lnTo>
                    <a:pt x="1310" y="322"/>
                  </a:lnTo>
                  <a:lnTo>
                    <a:pt x="1309" y="320"/>
                  </a:lnTo>
                  <a:lnTo>
                    <a:pt x="1308" y="319"/>
                  </a:lnTo>
                  <a:lnTo>
                    <a:pt x="1307" y="318"/>
                  </a:lnTo>
                  <a:lnTo>
                    <a:pt x="1305" y="318"/>
                  </a:lnTo>
                  <a:lnTo>
                    <a:pt x="1303" y="318"/>
                  </a:lnTo>
                  <a:lnTo>
                    <a:pt x="1302" y="319"/>
                  </a:lnTo>
                  <a:lnTo>
                    <a:pt x="1301" y="320"/>
                  </a:lnTo>
                  <a:lnTo>
                    <a:pt x="1301" y="322"/>
                  </a:lnTo>
                  <a:lnTo>
                    <a:pt x="1290" y="322"/>
                  </a:lnTo>
                  <a:lnTo>
                    <a:pt x="1290" y="320"/>
                  </a:lnTo>
                  <a:lnTo>
                    <a:pt x="1289" y="319"/>
                  </a:lnTo>
                  <a:lnTo>
                    <a:pt x="1287" y="318"/>
                  </a:lnTo>
                  <a:lnTo>
                    <a:pt x="1286" y="318"/>
                  </a:lnTo>
                  <a:lnTo>
                    <a:pt x="1284" y="318"/>
                  </a:lnTo>
                  <a:lnTo>
                    <a:pt x="1283" y="319"/>
                  </a:lnTo>
                  <a:lnTo>
                    <a:pt x="1282" y="320"/>
                  </a:lnTo>
                  <a:lnTo>
                    <a:pt x="1281" y="322"/>
                  </a:lnTo>
                  <a:lnTo>
                    <a:pt x="1270" y="322"/>
                  </a:lnTo>
                  <a:lnTo>
                    <a:pt x="1270" y="320"/>
                  </a:lnTo>
                  <a:lnTo>
                    <a:pt x="1269" y="319"/>
                  </a:lnTo>
                  <a:lnTo>
                    <a:pt x="1268" y="318"/>
                  </a:lnTo>
                  <a:lnTo>
                    <a:pt x="1266" y="318"/>
                  </a:lnTo>
                  <a:lnTo>
                    <a:pt x="1264" y="318"/>
                  </a:lnTo>
                  <a:lnTo>
                    <a:pt x="1263" y="319"/>
                  </a:lnTo>
                  <a:lnTo>
                    <a:pt x="1262" y="320"/>
                  </a:lnTo>
                  <a:lnTo>
                    <a:pt x="1261" y="322"/>
                  </a:lnTo>
                  <a:lnTo>
                    <a:pt x="1249" y="322"/>
                  </a:lnTo>
                  <a:lnTo>
                    <a:pt x="1248" y="320"/>
                  </a:lnTo>
                  <a:lnTo>
                    <a:pt x="1247" y="319"/>
                  </a:lnTo>
                  <a:lnTo>
                    <a:pt x="1246" y="318"/>
                  </a:lnTo>
                  <a:lnTo>
                    <a:pt x="1244" y="318"/>
                  </a:lnTo>
                  <a:lnTo>
                    <a:pt x="1243" y="318"/>
                  </a:lnTo>
                  <a:lnTo>
                    <a:pt x="1241" y="319"/>
                  </a:lnTo>
                  <a:lnTo>
                    <a:pt x="1240" y="320"/>
                  </a:lnTo>
                  <a:lnTo>
                    <a:pt x="1240" y="322"/>
                  </a:lnTo>
                  <a:lnTo>
                    <a:pt x="1225" y="322"/>
                  </a:lnTo>
                  <a:lnTo>
                    <a:pt x="1225" y="320"/>
                  </a:lnTo>
                  <a:lnTo>
                    <a:pt x="1224" y="319"/>
                  </a:lnTo>
                  <a:lnTo>
                    <a:pt x="1222" y="318"/>
                  </a:lnTo>
                  <a:lnTo>
                    <a:pt x="1221" y="318"/>
                  </a:lnTo>
                  <a:lnTo>
                    <a:pt x="1219" y="318"/>
                  </a:lnTo>
                  <a:lnTo>
                    <a:pt x="1217" y="319"/>
                  </a:lnTo>
                  <a:lnTo>
                    <a:pt x="1217" y="320"/>
                  </a:lnTo>
                  <a:lnTo>
                    <a:pt x="1216" y="322"/>
                  </a:lnTo>
                  <a:lnTo>
                    <a:pt x="1189" y="322"/>
                  </a:lnTo>
                  <a:lnTo>
                    <a:pt x="1189" y="320"/>
                  </a:lnTo>
                  <a:lnTo>
                    <a:pt x="1188" y="319"/>
                  </a:lnTo>
                  <a:lnTo>
                    <a:pt x="1186" y="317"/>
                  </a:lnTo>
                  <a:lnTo>
                    <a:pt x="1185" y="317"/>
                  </a:lnTo>
                  <a:lnTo>
                    <a:pt x="1182" y="316"/>
                  </a:lnTo>
                  <a:lnTo>
                    <a:pt x="1180" y="317"/>
                  </a:lnTo>
                  <a:lnTo>
                    <a:pt x="1178" y="317"/>
                  </a:lnTo>
                  <a:lnTo>
                    <a:pt x="1177" y="319"/>
                  </a:lnTo>
                  <a:lnTo>
                    <a:pt x="1176" y="320"/>
                  </a:lnTo>
                  <a:lnTo>
                    <a:pt x="1176" y="322"/>
                  </a:lnTo>
                  <a:lnTo>
                    <a:pt x="1168" y="322"/>
                  </a:lnTo>
                  <a:lnTo>
                    <a:pt x="1167" y="320"/>
                  </a:lnTo>
                  <a:lnTo>
                    <a:pt x="1166" y="319"/>
                  </a:lnTo>
                  <a:lnTo>
                    <a:pt x="1165" y="318"/>
                  </a:lnTo>
                  <a:lnTo>
                    <a:pt x="1163" y="318"/>
                  </a:lnTo>
                  <a:lnTo>
                    <a:pt x="1161" y="318"/>
                  </a:lnTo>
                  <a:lnTo>
                    <a:pt x="1160" y="319"/>
                  </a:lnTo>
                  <a:lnTo>
                    <a:pt x="1159" y="320"/>
                  </a:lnTo>
                  <a:lnTo>
                    <a:pt x="1159" y="322"/>
                  </a:lnTo>
                  <a:lnTo>
                    <a:pt x="1119" y="322"/>
                  </a:lnTo>
                  <a:lnTo>
                    <a:pt x="1118" y="320"/>
                  </a:lnTo>
                  <a:lnTo>
                    <a:pt x="1118" y="319"/>
                  </a:lnTo>
                  <a:lnTo>
                    <a:pt x="1116" y="318"/>
                  </a:lnTo>
                  <a:lnTo>
                    <a:pt x="1114" y="318"/>
                  </a:lnTo>
                  <a:lnTo>
                    <a:pt x="1112" y="318"/>
                  </a:lnTo>
                  <a:lnTo>
                    <a:pt x="1111" y="319"/>
                  </a:lnTo>
                  <a:lnTo>
                    <a:pt x="1110" y="320"/>
                  </a:lnTo>
                  <a:lnTo>
                    <a:pt x="1110" y="322"/>
                  </a:lnTo>
                  <a:lnTo>
                    <a:pt x="1097" y="322"/>
                  </a:lnTo>
                  <a:lnTo>
                    <a:pt x="1096" y="320"/>
                  </a:lnTo>
                  <a:lnTo>
                    <a:pt x="1096" y="318"/>
                  </a:lnTo>
                  <a:lnTo>
                    <a:pt x="1094" y="317"/>
                  </a:lnTo>
                  <a:lnTo>
                    <a:pt x="1092" y="316"/>
                  </a:lnTo>
                  <a:lnTo>
                    <a:pt x="1090" y="315"/>
                  </a:lnTo>
                  <a:lnTo>
                    <a:pt x="1088" y="315"/>
                  </a:lnTo>
                  <a:lnTo>
                    <a:pt x="1085" y="316"/>
                  </a:lnTo>
                  <a:lnTo>
                    <a:pt x="1083" y="317"/>
                  </a:lnTo>
                  <a:lnTo>
                    <a:pt x="1082" y="318"/>
                  </a:lnTo>
                  <a:lnTo>
                    <a:pt x="1081" y="320"/>
                  </a:lnTo>
                  <a:lnTo>
                    <a:pt x="1081" y="322"/>
                  </a:lnTo>
                  <a:lnTo>
                    <a:pt x="1026" y="322"/>
                  </a:lnTo>
                  <a:lnTo>
                    <a:pt x="1025" y="320"/>
                  </a:lnTo>
                  <a:lnTo>
                    <a:pt x="1025" y="319"/>
                  </a:lnTo>
                  <a:lnTo>
                    <a:pt x="1023" y="318"/>
                  </a:lnTo>
                  <a:lnTo>
                    <a:pt x="1021" y="318"/>
                  </a:lnTo>
                  <a:lnTo>
                    <a:pt x="1020" y="318"/>
                  </a:lnTo>
                  <a:lnTo>
                    <a:pt x="1018" y="319"/>
                  </a:lnTo>
                  <a:lnTo>
                    <a:pt x="1017" y="320"/>
                  </a:lnTo>
                  <a:lnTo>
                    <a:pt x="1017" y="322"/>
                  </a:lnTo>
                  <a:lnTo>
                    <a:pt x="1012" y="322"/>
                  </a:lnTo>
                  <a:lnTo>
                    <a:pt x="1012" y="320"/>
                  </a:lnTo>
                  <a:lnTo>
                    <a:pt x="1011" y="319"/>
                  </a:lnTo>
                  <a:lnTo>
                    <a:pt x="1010" y="318"/>
                  </a:lnTo>
                  <a:lnTo>
                    <a:pt x="1008" y="318"/>
                  </a:lnTo>
                  <a:lnTo>
                    <a:pt x="1006" y="318"/>
                  </a:lnTo>
                  <a:lnTo>
                    <a:pt x="1005" y="319"/>
                  </a:lnTo>
                  <a:lnTo>
                    <a:pt x="1004" y="320"/>
                  </a:lnTo>
                  <a:lnTo>
                    <a:pt x="1003" y="322"/>
                  </a:lnTo>
                  <a:lnTo>
                    <a:pt x="982" y="322"/>
                  </a:lnTo>
                  <a:lnTo>
                    <a:pt x="982" y="320"/>
                  </a:lnTo>
                  <a:lnTo>
                    <a:pt x="981" y="319"/>
                  </a:lnTo>
                  <a:lnTo>
                    <a:pt x="979" y="318"/>
                  </a:lnTo>
                  <a:lnTo>
                    <a:pt x="978" y="318"/>
                  </a:lnTo>
                  <a:lnTo>
                    <a:pt x="976" y="318"/>
                  </a:lnTo>
                  <a:lnTo>
                    <a:pt x="974" y="319"/>
                  </a:lnTo>
                  <a:lnTo>
                    <a:pt x="973" y="320"/>
                  </a:lnTo>
                  <a:lnTo>
                    <a:pt x="973" y="322"/>
                  </a:lnTo>
                  <a:lnTo>
                    <a:pt x="955" y="322"/>
                  </a:lnTo>
                  <a:lnTo>
                    <a:pt x="955" y="320"/>
                  </a:lnTo>
                  <a:lnTo>
                    <a:pt x="954" y="319"/>
                  </a:lnTo>
                  <a:lnTo>
                    <a:pt x="952" y="318"/>
                  </a:lnTo>
                  <a:lnTo>
                    <a:pt x="951" y="318"/>
                  </a:lnTo>
                  <a:lnTo>
                    <a:pt x="949" y="318"/>
                  </a:lnTo>
                  <a:lnTo>
                    <a:pt x="947" y="319"/>
                  </a:lnTo>
                  <a:lnTo>
                    <a:pt x="946" y="320"/>
                  </a:lnTo>
                  <a:lnTo>
                    <a:pt x="946" y="322"/>
                  </a:lnTo>
                  <a:lnTo>
                    <a:pt x="889" y="322"/>
                  </a:lnTo>
                  <a:lnTo>
                    <a:pt x="888" y="320"/>
                  </a:lnTo>
                  <a:lnTo>
                    <a:pt x="887" y="318"/>
                  </a:lnTo>
                  <a:lnTo>
                    <a:pt x="886" y="316"/>
                  </a:lnTo>
                  <a:lnTo>
                    <a:pt x="883" y="315"/>
                  </a:lnTo>
                  <a:lnTo>
                    <a:pt x="881" y="315"/>
                  </a:lnTo>
                  <a:lnTo>
                    <a:pt x="879" y="315"/>
                  </a:lnTo>
                  <a:lnTo>
                    <a:pt x="876" y="315"/>
                  </a:lnTo>
                  <a:lnTo>
                    <a:pt x="874" y="316"/>
                  </a:lnTo>
                  <a:lnTo>
                    <a:pt x="872" y="318"/>
                  </a:lnTo>
                  <a:lnTo>
                    <a:pt x="871" y="320"/>
                  </a:lnTo>
                  <a:lnTo>
                    <a:pt x="871" y="322"/>
                  </a:lnTo>
                  <a:lnTo>
                    <a:pt x="864" y="322"/>
                  </a:lnTo>
                  <a:lnTo>
                    <a:pt x="864" y="320"/>
                  </a:lnTo>
                  <a:lnTo>
                    <a:pt x="863" y="319"/>
                  </a:lnTo>
                  <a:lnTo>
                    <a:pt x="862" y="318"/>
                  </a:lnTo>
                  <a:lnTo>
                    <a:pt x="860" y="318"/>
                  </a:lnTo>
                  <a:lnTo>
                    <a:pt x="858" y="318"/>
                  </a:lnTo>
                  <a:lnTo>
                    <a:pt x="857" y="319"/>
                  </a:lnTo>
                  <a:lnTo>
                    <a:pt x="856" y="320"/>
                  </a:lnTo>
                  <a:lnTo>
                    <a:pt x="855" y="322"/>
                  </a:lnTo>
                  <a:lnTo>
                    <a:pt x="832" y="322"/>
                  </a:lnTo>
                  <a:lnTo>
                    <a:pt x="831" y="320"/>
                  </a:lnTo>
                  <a:lnTo>
                    <a:pt x="831" y="319"/>
                  </a:lnTo>
                  <a:lnTo>
                    <a:pt x="829" y="317"/>
                  </a:lnTo>
                  <a:lnTo>
                    <a:pt x="827" y="317"/>
                  </a:lnTo>
                  <a:lnTo>
                    <a:pt x="825" y="316"/>
                  </a:lnTo>
                  <a:lnTo>
                    <a:pt x="823" y="317"/>
                  </a:lnTo>
                  <a:lnTo>
                    <a:pt x="821" y="317"/>
                  </a:lnTo>
                  <a:lnTo>
                    <a:pt x="820" y="319"/>
                  </a:lnTo>
                  <a:lnTo>
                    <a:pt x="819" y="320"/>
                  </a:lnTo>
                  <a:lnTo>
                    <a:pt x="819" y="322"/>
                  </a:lnTo>
                  <a:lnTo>
                    <a:pt x="810" y="322"/>
                  </a:lnTo>
                  <a:lnTo>
                    <a:pt x="810" y="320"/>
                  </a:lnTo>
                  <a:lnTo>
                    <a:pt x="809" y="319"/>
                  </a:lnTo>
                  <a:lnTo>
                    <a:pt x="807" y="318"/>
                  </a:lnTo>
                  <a:lnTo>
                    <a:pt x="805" y="318"/>
                  </a:lnTo>
                  <a:lnTo>
                    <a:pt x="804" y="318"/>
                  </a:lnTo>
                  <a:lnTo>
                    <a:pt x="802" y="319"/>
                  </a:lnTo>
                  <a:lnTo>
                    <a:pt x="801" y="320"/>
                  </a:lnTo>
                  <a:lnTo>
                    <a:pt x="801" y="322"/>
                  </a:lnTo>
                  <a:lnTo>
                    <a:pt x="794" y="322"/>
                  </a:lnTo>
                  <a:lnTo>
                    <a:pt x="794" y="320"/>
                  </a:lnTo>
                  <a:lnTo>
                    <a:pt x="793" y="319"/>
                  </a:lnTo>
                  <a:lnTo>
                    <a:pt x="791" y="318"/>
                  </a:lnTo>
                  <a:lnTo>
                    <a:pt x="790" y="318"/>
                  </a:lnTo>
                  <a:lnTo>
                    <a:pt x="788" y="318"/>
                  </a:lnTo>
                  <a:lnTo>
                    <a:pt x="786" y="319"/>
                  </a:lnTo>
                  <a:lnTo>
                    <a:pt x="785" y="320"/>
                  </a:lnTo>
                  <a:lnTo>
                    <a:pt x="785" y="322"/>
                  </a:lnTo>
                  <a:lnTo>
                    <a:pt x="776" y="322"/>
                  </a:lnTo>
                  <a:lnTo>
                    <a:pt x="776" y="319"/>
                  </a:lnTo>
                  <a:lnTo>
                    <a:pt x="775" y="318"/>
                  </a:lnTo>
                  <a:lnTo>
                    <a:pt x="773" y="316"/>
                  </a:lnTo>
                  <a:lnTo>
                    <a:pt x="771" y="314"/>
                  </a:lnTo>
                  <a:lnTo>
                    <a:pt x="769" y="313"/>
                  </a:lnTo>
                  <a:lnTo>
                    <a:pt x="766" y="313"/>
                  </a:lnTo>
                  <a:lnTo>
                    <a:pt x="763" y="313"/>
                  </a:lnTo>
                  <a:lnTo>
                    <a:pt x="761" y="313"/>
                  </a:lnTo>
                  <a:lnTo>
                    <a:pt x="758" y="314"/>
                  </a:lnTo>
                  <a:lnTo>
                    <a:pt x="756" y="316"/>
                  </a:lnTo>
                  <a:lnTo>
                    <a:pt x="755" y="318"/>
                  </a:lnTo>
                  <a:lnTo>
                    <a:pt x="754" y="319"/>
                  </a:lnTo>
                  <a:lnTo>
                    <a:pt x="754" y="322"/>
                  </a:lnTo>
                  <a:lnTo>
                    <a:pt x="719" y="322"/>
                  </a:lnTo>
                  <a:lnTo>
                    <a:pt x="718" y="320"/>
                  </a:lnTo>
                  <a:lnTo>
                    <a:pt x="717" y="319"/>
                  </a:lnTo>
                  <a:lnTo>
                    <a:pt x="716" y="318"/>
                  </a:lnTo>
                  <a:lnTo>
                    <a:pt x="714" y="318"/>
                  </a:lnTo>
                  <a:lnTo>
                    <a:pt x="712" y="318"/>
                  </a:lnTo>
                  <a:lnTo>
                    <a:pt x="711" y="319"/>
                  </a:lnTo>
                  <a:lnTo>
                    <a:pt x="710" y="320"/>
                  </a:lnTo>
                  <a:lnTo>
                    <a:pt x="710" y="322"/>
                  </a:lnTo>
                  <a:lnTo>
                    <a:pt x="699" y="322"/>
                  </a:lnTo>
                  <a:lnTo>
                    <a:pt x="698" y="320"/>
                  </a:lnTo>
                  <a:lnTo>
                    <a:pt x="697" y="319"/>
                  </a:lnTo>
                  <a:lnTo>
                    <a:pt x="696" y="318"/>
                  </a:lnTo>
                  <a:lnTo>
                    <a:pt x="694" y="318"/>
                  </a:lnTo>
                  <a:lnTo>
                    <a:pt x="693" y="318"/>
                  </a:lnTo>
                  <a:lnTo>
                    <a:pt x="691" y="319"/>
                  </a:lnTo>
                  <a:lnTo>
                    <a:pt x="690" y="320"/>
                  </a:lnTo>
                  <a:lnTo>
                    <a:pt x="690" y="322"/>
                  </a:lnTo>
                  <a:lnTo>
                    <a:pt x="666" y="322"/>
                  </a:lnTo>
                  <a:lnTo>
                    <a:pt x="666" y="320"/>
                  </a:lnTo>
                  <a:lnTo>
                    <a:pt x="665" y="319"/>
                  </a:lnTo>
                  <a:lnTo>
                    <a:pt x="663" y="318"/>
                  </a:lnTo>
                  <a:lnTo>
                    <a:pt x="662" y="318"/>
                  </a:lnTo>
                  <a:lnTo>
                    <a:pt x="660" y="318"/>
                  </a:lnTo>
                  <a:lnTo>
                    <a:pt x="659" y="319"/>
                  </a:lnTo>
                  <a:lnTo>
                    <a:pt x="658" y="320"/>
                  </a:lnTo>
                  <a:lnTo>
                    <a:pt x="657" y="322"/>
                  </a:lnTo>
                  <a:lnTo>
                    <a:pt x="655" y="322"/>
                  </a:lnTo>
                  <a:lnTo>
                    <a:pt x="655" y="320"/>
                  </a:lnTo>
                  <a:lnTo>
                    <a:pt x="654" y="319"/>
                  </a:lnTo>
                  <a:lnTo>
                    <a:pt x="652" y="317"/>
                  </a:lnTo>
                  <a:lnTo>
                    <a:pt x="651" y="317"/>
                  </a:lnTo>
                  <a:lnTo>
                    <a:pt x="649" y="317"/>
                  </a:lnTo>
                  <a:lnTo>
                    <a:pt x="647" y="317"/>
                  </a:lnTo>
                  <a:lnTo>
                    <a:pt x="645" y="317"/>
                  </a:lnTo>
                  <a:lnTo>
                    <a:pt x="643" y="319"/>
                  </a:lnTo>
                  <a:lnTo>
                    <a:pt x="642" y="320"/>
                  </a:lnTo>
                  <a:lnTo>
                    <a:pt x="642" y="322"/>
                  </a:lnTo>
                  <a:lnTo>
                    <a:pt x="638" y="322"/>
                  </a:lnTo>
                  <a:lnTo>
                    <a:pt x="637" y="320"/>
                  </a:lnTo>
                  <a:lnTo>
                    <a:pt x="636" y="319"/>
                  </a:lnTo>
                  <a:lnTo>
                    <a:pt x="635" y="318"/>
                  </a:lnTo>
                  <a:lnTo>
                    <a:pt x="633" y="318"/>
                  </a:lnTo>
                  <a:lnTo>
                    <a:pt x="631" y="318"/>
                  </a:lnTo>
                  <a:lnTo>
                    <a:pt x="630" y="319"/>
                  </a:lnTo>
                  <a:lnTo>
                    <a:pt x="629" y="320"/>
                  </a:lnTo>
                  <a:lnTo>
                    <a:pt x="629" y="322"/>
                  </a:lnTo>
                  <a:lnTo>
                    <a:pt x="504" y="322"/>
                  </a:lnTo>
                  <a:lnTo>
                    <a:pt x="504" y="320"/>
                  </a:lnTo>
                  <a:lnTo>
                    <a:pt x="503" y="319"/>
                  </a:lnTo>
                  <a:lnTo>
                    <a:pt x="501" y="318"/>
                  </a:lnTo>
                  <a:lnTo>
                    <a:pt x="500" y="318"/>
                  </a:lnTo>
                  <a:lnTo>
                    <a:pt x="498" y="318"/>
                  </a:lnTo>
                  <a:lnTo>
                    <a:pt x="496" y="319"/>
                  </a:lnTo>
                  <a:lnTo>
                    <a:pt x="495" y="320"/>
                  </a:lnTo>
                  <a:lnTo>
                    <a:pt x="495" y="322"/>
                  </a:lnTo>
                  <a:lnTo>
                    <a:pt x="458" y="322"/>
                  </a:lnTo>
                  <a:lnTo>
                    <a:pt x="458" y="320"/>
                  </a:lnTo>
                  <a:lnTo>
                    <a:pt x="457" y="319"/>
                  </a:lnTo>
                  <a:lnTo>
                    <a:pt x="456" y="318"/>
                  </a:lnTo>
                  <a:lnTo>
                    <a:pt x="454" y="318"/>
                  </a:lnTo>
                  <a:lnTo>
                    <a:pt x="452" y="318"/>
                  </a:lnTo>
                  <a:lnTo>
                    <a:pt x="451" y="319"/>
                  </a:lnTo>
                  <a:lnTo>
                    <a:pt x="450" y="320"/>
                  </a:lnTo>
                  <a:lnTo>
                    <a:pt x="449" y="322"/>
                  </a:lnTo>
                  <a:lnTo>
                    <a:pt x="393" y="322"/>
                  </a:lnTo>
                  <a:lnTo>
                    <a:pt x="392" y="320"/>
                  </a:lnTo>
                  <a:lnTo>
                    <a:pt x="391" y="319"/>
                  </a:lnTo>
                  <a:lnTo>
                    <a:pt x="390" y="318"/>
                  </a:lnTo>
                  <a:lnTo>
                    <a:pt x="388" y="318"/>
                  </a:lnTo>
                  <a:lnTo>
                    <a:pt x="386" y="318"/>
                  </a:lnTo>
                  <a:lnTo>
                    <a:pt x="385" y="319"/>
                  </a:lnTo>
                  <a:lnTo>
                    <a:pt x="384" y="320"/>
                  </a:lnTo>
                  <a:lnTo>
                    <a:pt x="384" y="322"/>
                  </a:lnTo>
                  <a:lnTo>
                    <a:pt x="381" y="322"/>
                  </a:lnTo>
                  <a:lnTo>
                    <a:pt x="380" y="320"/>
                  </a:lnTo>
                  <a:lnTo>
                    <a:pt x="380" y="319"/>
                  </a:lnTo>
                  <a:lnTo>
                    <a:pt x="378" y="318"/>
                  </a:lnTo>
                  <a:lnTo>
                    <a:pt x="376" y="318"/>
                  </a:lnTo>
                  <a:lnTo>
                    <a:pt x="375" y="318"/>
                  </a:lnTo>
                  <a:lnTo>
                    <a:pt x="373" y="319"/>
                  </a:lnTo>
                  <a:lnTo>
                    <a:pt x="372" y="320"/>
                  </a:lnTo>
                  <a:lnTo>
                    <a:pt x="372" y="322"/>
                  </a:lnTo>
                  <a:lnTo>
                    <a:pt x="365" y="322"/>
                  </a:lnTo>
                  <a:lnTo>
                    <a:pt x="364" y="320"/>
                  </a:lnTo>
                  <a:lnTo>
                    <a:pt x="364" y="319"/>
                  </a:lnTo>
                  <a:lnTo>
                    <a:pt x="362" y="318"/>
                  </a:lnTo>
                  <a:lnTo>
                    <a:pt x="360" y="318"/>
                  </a:lnTo>
                  <a:lnTo>
                    <a:pt x="359" y="318"/>
                  </a:lnTo>
                  <a:lnTo>
                    <a:pt x="357" y="319"/>
                  </a:lnTo>
                  <a:lnTo>
                    <a:pt x="356" y="320"/>
                  </a:lnTo>
                  <a:lnTo>
                    <a:pt x="356" y="322"/>
                  </a:lnTo>
                  <a:lnTo>
                    <a:pt x="341" y="322"/>
                  </a:lnTo>
                  <a:lnTo>
                    <a:pt x="341" y="320"/>
                  </a:lnTo>
                  <a:lnTo>
                    <a:pt x="340" y="318"/>
                  </a:lnTo>
                  <a:lnTo>
                    <a:pt x="339" y="317"/>
                  </a:lnTo>
                  <a:lnTo>
                    <a:pt x="337" y="316"/>
                  </a:lnTo>
                  <a:lnTo>
                    <a:pt x="334" y="315"/>
                  </a:lnTo>
                  <a:lnTo>
                    <a:pt x="332" y="315"/>
                  </a:lnTo>
                  <a:lnTo>
                    <a:pt x="330" y="316"/>
                  </a:lnTo>
                  <a:lnTo>
                    <a:pt x="328" y="317"/>
                  </a:lnTo>
                  <a:lnTo>
                    <a:pt x="326" y="318"/>
                  </a:lnTo>
                  <a:lnTo>
                    <a:pt x="325" y="320"/>
                  </a:lnTo>
                  <a:lnTo>
                    <a:pt x="325" y="322"/>
                  </a:lnTo>
                  <a:lnTo>
                    <a:pt x="321" y="322"/>
                  </a:lnTo>
                  <a:lnTo>
                    <a:pt x="320" y="320"/>
                  </a:lnTo>
                  <a:lnTo>
                    <a:pt x="319" y="318"/>
                  </a:lnTo>
                  <a:lnTo>
                    <a:pt x="318" y="316"/>
                  </a:lnTo>
                  <a:lnTo>
                    <a:pt x="315" y="315"/>
                  </a:lnTo>
                  <a:lnTo>
                    <a:pt x="313" y="315"/>
                  </a:lnTo>
                  <a:lnTo>
                    <a:pt x="311" y="315"/>
                  </a:lnTo>
                  <a:lnTo>
                    <a:pt x="308" y="315"/>
                  </a:lnTo>
                  <a:lnTo>
                    <a:pt x="306" y="316"/>
                  </a:lnTo>
                  <a:lnTo>
                    <a:pt x="305" y="318"/>
                  </a:lnTo>
                  <a:lnTo>
                    <a:pt x="304" y="320"/>
                  </a:lnTo>
                  <a:lnTo>
                    <a:pt x="303" y="322"/>
                  </a:lnTo>
                  <a:lnTo>
                    <a:pt x="301" y="322"/>
                  </a:lnTo>
                  <a:lnTo>
                    <a:pt x="301" y="320"/>
                  </a:lnTo>
                  <a:lnTo>
                    <a:pt x="300" y="319"/>
                  </a:lnTo>
                  <a:lnTo>
                    <a:pt x="299" y="318"/>
                  </a:lnTo>
                  <a:lnTo>
                    <a:pt x="297" y="318"/>
                  </a:lnTo>
                  <a:lnTo>
                    <a:pt x="295" y="318"/>
                  </a:lnTo>
                  <a:lnTo>
                    <a:pt x="294" y="319"/>
                  </a:lnTo>
                  <a:lnTo>
                    <a:pt x="293" y="320"/>
                  </a:lnTo>
                  <a:lnTo>
                    <a:pt x="293" y="322"/>
                  </a:lnTo>
                  <a:lnTo>
                    <a:pt x="292" y="322"/>
                  </a:lnTo>
                  <a:lnTo>
                    <a:pt x="292" y="320"/>
                  </a:lnTo>
                  <a:lnTo>
                    <a:pt x="291" y="319"/>
                  </a:lnTo>
                  <a:lnTo>
                    <a:pt x="289" y="318"/>
                  </a:lnTo>
                  <a:lnTo>
                    <a:pt x="287" y="318"/>
                  </a:lnTo>
                  <a:lnTo>
                    <a:pt x="286" y="318"/>
                  </a:lnTo>
                  <a:lnTo>
                    <a:pt x="284" y="319"/>
                  </a:lnTo>
                  <a:lnTo>
                    <a:pt x="283" y="320"/>
                  </a:lnTo>
                  <a:lnTo>
                    <a:pt x="283" y="322"/>
                  </a:lnTo>
                  <a:lnTo>
                    <a:pt x="281" y="322"/>
                  </a:lnTo>
                  <a:lnTo>
                    <a:pt x="281" y="320"/>
                  </a:lnTo>
                  <a:lnTo>
                    <a:pt x="279" y="319"/>
                  </a:lnTo>
                  <a:lnTo>
                    <a:pt x="278" y="318"/>
                  </a:lnTo>
                  <a:lnTo>
                    <a:pt x="276" y="318"/>
                  </a:lnTo>
                  <a:lnTo>
                    <a:pt x="275" y="318"/>
                  </a:lnTo>
                  <a:lnTo>
                    <a:pt x="273" y="319"/>
                  </a:lnTo>
                  <a:lnTo>
                    <a:pt x="272" y="320"/>
                  </a:lnTo>
                  <a:lnTo>
                    <a:pt x="272" y="322"/>
                  </a:lnTo>
                  <a:lnTo>
                    <a:pt x="261" y="322"/>
                  </a:lnTo>
                  <a:lnTo>
                    <a:pt x="261" y="320"/>
                  </a:lnTo>
                  <a:lnTo>
                    <a:pt x="260" y="319"/>
                  </a:lnTo>
                  <a:lnTo>
                    <a:pt x="258" y="318"/>
                  </a:lnTo>
                  <a:lnTo>
                    <a:pt x="256" y="318"/>
                  </a:lnTo>
                  <a:lnTo>
                    <a:pt x="255" y="318"/>
                  </a:lnTo>
                  <a:lnTo>
                    <a:pt x="253" y="319"/>
                  </a:lnTo>
                  <a:lnTo>
                    <a:pt x="252" y="320"/>
                  </a:lnTo>
                  <a:lnTo>
                    <a:pt x="252" y="322"/>
                  </a:lnTo>
                  <a:lnTo>
                    <a:pt x="223" y="322"/>
                  </a:lnTo>
                  <a:lnTo>
                    <a:pt x="223" y="320"/>
                  </a:lnTo>
                  <a:lnTo>
                    <a:pt x="222" y="319"/>
                  </a:lnTo>
                  <a:lnTo>
                    <a:pt x="220" y="318"/>
                  </a:lnTo>
                  <a:lnTo>
                    <a:pt x="219" y="318"/>
                  </a:lnTo>
                  <a:lnTo>
                    <a:pt x="217" y="318"/>
                  </a:lnTo>
                  <a:lnTo>
                    <a:pt x="215" y="319"/>
                  </a:lnTo>
                  <a:lnTo>
                    <a:pt x="214" y="320"/>
                  </a:lnTo>
                  <a:lnTo>
                    <a:pt x="214" y="322"/>
                  </a:lnTo>
                  <a:lnTo>
                    <a:pt x="195" y="322"/>
                  </a:lnTo>
                  <a:lnTo>
                    <a:pt x="195" y="320"/>
                  </a:lnTo>
                  <a:lnTo>
                    <a:pt x="194" y="319"/>
                  </a:lnTo>
                  <a:lnTo>
                    <a:pt x="192" y="318"/>
                  </a:lnTo>
                  <a:lnTo>
                    <a:pt x="191" y="318"/>
                  </a:lnTo>
                  <a:lnTo>
                    <a:pt x="189" y="318"/>
                  </a:lnTo>
                  <a:lnTo>
                    <a:pt x="187" y="319"/>
                  </a:lnTo>
                  <a:lnTo>
                    <a:pt x="186" y="320"/>
                  </a:lnTo>
                  <a:lnTo>
                    <a:pt x="186" y="322"/>
                  </a:lnTo>
                  <a:lnTo>
                    <a:pt x="107" y="322"/>
                  </a:lnTo>
                  <a:lnTo>
                    <a:pt x="107" y="320"/>
                  </a:lnTo>
                  <a:lnTo>
                    <a:pt x="106" y="319"/>
                  </a:lnTo>
                  <a:lnTo>
                    <a:pt x="104" y="318"/>
                  </a:lnTo>
                  <a:lnTo>
                    <a:pt x="103" y="318"/>
                  </a:lnTo>
                  <a:lnTo>
                    <a:pt x="101" y="318"/>
                  </a:lnTo>
                  <a:lnTo>
                    <a:pt x="99" y="319"/>
                  </a:lnTo>
                  <a:lnTo>
                    <a:pt x="98" y="320"/>
                  </a:lnTo>
                  <a:lnTo>
                    <a:pt x="98" y="322"/>
                  </a:lnTo>
                  <a:lnTo>
                    <a:pt x="78" y="322"/>
                  </a:lnTo>
                  <a:lnTo>
                    <a:pt x="77" y="320"/>
                  </a:lnTo>
                  <a:lnTo>
                    <a:pt x="76" y="319"/>
                  </a:lnTo>
                  <a:lnTo>
                    <a:pt x="75" y="318"/>
                  </a:lnTo>
                  <a:lnTo>
                    <a:pt x="73" y="318"/>
                  </a:lnTo>
                  <a:lnTo>
                    <a:pt x="71" y="318"/>
                  </a:lnTo>
                  <a:lnTo>
                    <a:pt x="70" y="319"/>
                  </a:lnTo>
                  <a:lnTo>
                    <a:pt x="69" y="320"/>
                  </a:lnTo>
                  <a:lnTo>
                    <a:pt x="69" y="322"/>
                  </a:lnTo>
                  <a:lnTo>
                    <a:pt x="60" y="322"/>
                  </a:lnTo>
                  <a:lnTo>
                    <a:pt x="60" y="320"/>
                  </a:lnTo>
                  <a:lnTo>
                    <a:pt x="59" y="319"/>
                  </a:lnTo>
                  <a:lnTo>
                    <a:pt x="57" y="318"/>
                  </a:lnTo>
                  <a:lnTo>
                    <a:pt x="56" y="318"/>
                  </a:lnTo>
                  <a:lnTo>
                    <a:pt x="54" y="318"/>
                  </a:lnTo>
                  <a:lnTo>
                    <a:pt x="52" y="319"/>
                  </a:lnTo>
                  <a:lnTo>
                    <a:pt x="51" y="320"/>
                  </a:lnTo>
                  <a:lnTo>
                    <a:pt x="51" y="322"/>
                  </a:lnTo>
                  <a:lnTo>
                    <a:pt x="45" y="322"/>
                  </a:lnTo>
                  <a:lnTo>
                    <a:pt x="44" y="320"/>
                  </a:lnTo>
                  <a:lnTo>
                    <a:pt x="43" y="319"/>
                  </a:lnTo>
                  <a:lnTo>
                    <a:pt x="42" y="318"/>
                  </a:lnTo>
                  <a:lnTo>
                    <a:pt x="40" y="318"/>
                  </a:lnTo>
                  <a:lnTo>
                    <a:pt x="39" y="318"/>
                  </a:lnTo>
                  <a:lnTo>
                    <a:pt x="37" y="319"/>
                  </a:lnTo>
                  <a:lnTo>
                    <a:pt x="36" y="320"/>
                  </a:lnTo>
                  <a:lnTo>
                    <a:pt x="36" y="322"/>
                  </a:lnTo>
                  <a:lnTo>
                    <a:pt x="26" y="322"/>
                  </a:lnTo>
                  <a:lnTo>
                    <a:pt x="26" y="320"/>
                  </a:lnTo>
                  <a:lnTo>
                    <a:pt x="25" y="318"/>
                  </a:lnTo>
                  <a:lnTo>
                    <a:pt x="23" y="317"/>
                  </a:lnTo>
                  <a:lnTo>
                    <a:pt x="22" y="316"/>
                  </a:lnTo>
                  <a:lnTo>
                    <a:pt x="20" y="316"/>
                  </a:lnTo>
                  <a:lnTo>
                    <a:pt x="17" y="316"/>
                  </a:lnTo>
                  <a:lnTo>
                    <a:pt x="15" y="316"/>
                  </a:lnTo>
                  <a:lnTo>
                    <a:pt x="13" y="317"/>
                  </a:lnTo>
                  <a:lnTo>
                    <a:pt x="12" y="318"/>
                  </a:lnTo>
                  <a:lnTo>
                    <a:pt x="11" y="320"/>
                  </a:lnTo>
                  <a:lnTo>
                    <a:pt x="11" y="322"/>
                  </a:lnTo>
                  <a:lnTo>
                    <a:pt x="0" y="322"/>
                  </a:lnTo>
                  <a:lnTo>
                    <a:pt x="0" y="4"/>
                  </a:lnTo>
                  <a:lnTo>
                    <a:pt x="17" y="4"/>
                  </a:lnTo>
                  <a:lnTo>
                    <a:pt x="18" y="2"/>
                  </a:lnTo>
                  <a:lnTo>
                    <a:pt x="19" y="1"/>
                  </a:lnTo>
                  <a:lnTo>
                    <a:pt x="20" y="1"/>
                  </a:lnTo>
                  <a:lnTo>
                    <a:pt x="22" y="0"/>
                  </a:lnTo>
                  <a:lnTo>
                    <a:pt x="23" y="1"/>
                  </a:lnTo>
                  <a:lnTo>
                    <a:pt x="25" y="1"/>
                  </a:lnTo>
                  <a:lnTo>
                    <a:pt x="26" y="2"/>
                  </a:lnTo>
                  <a:lnTo>
                    <a:pt x="26" y="4"/>
                  </a:lnTo>
                  <a:lnTo>
                    <a:pt x="35" y="4"/>
                  </a:lnTo>
                </a:path>
              </a:pathLst>
            </a:custGeom>
            <a:noFill/>
            <a:ln w="1588">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57" name="Freeform 1267"/>
            <p:cNvSpPr>
              <a:spLocks/>
            </p:cNvSpPr>
            <p:nvPr/>
          </p:nvSpPr>
          <p:spPr bwMode="auto">
            <a:xfrm>
              <a:off x="3282" y="1775"/>
              <a:ext cx="14" cy="9"/>
            </a:xfrm>
            <a:custGeom>
              <a:avLst/>
              <a:gdLst>
                <a:gd name="T0" fmla="*/ 2 w 14"/>
                <a:gd name="T1" fmla="*/ 0 h 9"/>
                <a:gd name="T2" fmla="*/ 14 w 14"/>
                <a:gd name="T3" fmla="*/ 5 h 9"/>
                <a:gd name="T4" fmla="*/ 2 w 14"/>
                <a:gd name="T5" fmla="*/ 9 h 9"/>
                <a:gd name="T6" fmla="*/ 1 w 14"/>
                <a:gd name="T7" fmla="*/ 7 h 9"/>
                <a:gd name="T8" fmla="*/ 0 w 14"/>
                <a:gd name="T9" fmla="*/ 5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5"/>
                  </a:lnTo>
                  <a:lnTo>
                    <a:pt x="2" y="9"/>
                  </a:lnTo>
                  <a:lnTo>
                    <a:pt x="1" y="7"/>
                  </a:lnTo>
                  <a:lnTo>
                    <a:pt x="0" y="5"/>
                  </a:lnTo>
                  <a:lnTo>
                    <a:pt x="1" y="2"/>
                  </a:lnTo>
                  <a:lnTo>
                    <a:pt x="2"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58" name="Freeform 1268"/>
            <p:cNvSpPr>
              <a:spLocks/>
            </p:cNvSpPr>
            <p:nvPr/>
          </p:nvSpPr>
          <p:spPr bwMode="auto">
            <a:xfrm>
              <a:off x="3174" y="1051"/>
              <a:ext cx="1610" cy="89"/>
            </a:xfrm>
            <a:custGeom>
              <a:avLst/>
              <a:gdLst>
                <a:gd name="T0" fmla="*/ 168 w 1610"/>
                <a:gd name="T1" fmla="*/ 3 h 89"/>
                <a:gd name="T2" fmla="*/ 171 w 1610"/>
                <a:gd name="T3" fmla="*/ 0 h 89"/>
                <a:gd name="T4" fmla="*/ 175 w 1610"/>
                <a:gd name="T5" fmla="*/ 1 h 89"/>
                <a:gd name="T6" fmla="*/ 469 w 1610"/>
                <a:gd name="T7" fmla="*/ 3 h 89"/>
                <a:gd name="T8" fmla="*/ 511 w 1610"/>
                <a:gd name="T9" fmla="*/ 88 h 89"/>
                <a:gd name="T10" fmla="*/ 515 w 1610"/>
                <a:gd name="T11" fmla="*/ 86 h 89"/>
                <a:gd name="T12" fmla="*/ 519 w 1610"/>
                <a:gd name="T13" fmla="*/ 88 h 89"/>
                <a:gd name="T14" fmla="*/ 535 w 1610"/>
                <a:gd name="T15" fmla="*/ 88 h 89"/>
                <a:gd name="T16" fmla="*/ 539 w 1610"/>
                <a:gd name="T17" fmla="*/ 86 h 89"/>
                <a:gd name="T18" fmla="*/ 543 w 1610"/>
                <a:gd name="T19" fmla="*/ 88 h 89"/>
                <a:gd name="T20" fmla="*/ 562 w 1610"/>
                <a:gd name="T21" fmla="*/ 88 h 89"/>
                <a:gd name="T22" fmla="*/ 567 w 1610"/>
                <a:gd name="T23" fmla="*/ 86 h 89"/>
                <a:gd name="T24" fmla="*/ 571 w 1610"/>
                <a:gd name="T25" fmla="*/ 88 h 89"/>
                <a:gd name="T26" fmla="*/ 588 w 1610"/>
                <a:gd name="T27" fmla="*/ 88 h 89"/>
                <a:gd name="T28" fmla="*/ 592 w 1610"/>
                <a:gd name="T29" fmla="*/ 86 h 89"/>
                <a:gd name="T30" fmla="*/ 596 w 1610"/>
                <a:gd name="T31" fmla="*/ 88 h 89"/>
                <a:gd name="T32" fmla="*/ 610 w 1610"/>
                <a:gd name="T33" fmla="*/ 88 h 89"/>
                <a:gd name="T34" fmla="*/ 614 w 1610"/>
                <a:gd name="T35" fmla="*/ 86 h 89"/>
                <a:gd name="T36" fmla="*/ 618 w 1610"/>
                <a:gd name="T37" fmla="*/ 88 h 89"/>
                <a:gd name="T38" fmla="*/ 631 w 1610"/>
                <a:gd name="T39" fmla="*/ 88 h 89"/>
                <a:gd name="T40" fmla="*/ 635 w 1610"/>
                <a:gd name="T41" fmla="*/ 86 h 89"/>
                <a:gd name="T42" fmla="*/ 639 w 1610"/>
                <a:gd name="T43" fmla="*/ 88 h 89"/>
                <a:gd name="T44" fmla="*/ 674 w 1610"/>
                <a:gd name="T45" fmla="*/ 88 h 89"/>
                <a:gd name="T46" fmla="*/ 678 w 1610"/>
                <a:gd name="T47" fmla="*/ 86 h 89"/>
                <a:gd name="T48" fmla="*/ 682 w 1610"/>
                <a:gd name="T49" fmla="*/ 88 h 89"/>
                <a:gd name="T50" fmla="*/ 793 w 1610"/>
                <a:gd name="T51" fmla="*/ 88 h 89"/>
                <a:gd name="T52" fmla="*/ 797 w 1610"/>
                <a:gd name="T53" fmla="*/ 86 h 89"/>
                <a:gd name="T54" fmla="*/ 801 w 1610"/>
                <a:gd name="T55" fmla="*/ 88 h 89"/>
                <a:gd name="T56" fmla="*/ 916 w 1610"/>
                <a:gd name="T57" fmla="*/ 88 h 89"/>
                <a:gd name="T58" fmla="*/ 920 w 1610"/>
                <a:gd name="T59" fmla="*/ 86 h 89"/>
                <a:gd name="T60" fmla="*/ 925 w 1610"/>
                <a:gd name="T61" fmla="*/ 88 h 89"/>
                <a:gd name="T62" fmla="*/ 1013 w 1610"/>
                <a:gd name="T63" fmla="*/ 55 h 89"/>
                <a:gd name="T64" fmla="*/ 1037 w 1610"/>
                <a:gd name="T65" fmla="*/ 53 h 89"/>
                <a:gd name="T66" fmla="*/ 1042 w 1610"/>
                <a:gd name="T67" fmla="*/ 52 h 89"/>
                <a:gd name="T68" fmla="*/ 1045 w 1610"/>
                <a:gd name="T69" fmla="*/ 55 h 89"/>
                <a:gd name="T70" fmla="*/ 1151 w 1610"/>
                <a:gd name="T71" fmla="*/ 53 h 89"/>
                <a:gd name="T72" fmla="*/ 1156 w 1610"/>
                <a:gd name="T73" fmla="*/ 52 h 89"/>
                <a:gd name="T74" fmla="*/ 1159 w 1610"/>
                <a:gd name="T75" fmla="*/ 55 h 89"/>
                <a:gd name="T76" fmla="*/ 1294 w 1610"/>
                <a:gd name="T77" fmla="*/ 53 h 89"/>
                <a:gd name="T78" fmla="*/ 1299 w 1610"/>
                <a:gd name="T79" fmla="*/ 52 h 89"/>
                <a:gd name="T80" fmla="*/ 1301 w 1610"/>
                <a:gd name="T81" fmla="*/ 55 h 89"/>
                <a:gd name="T82" fmla="*/ 1422 w 1610"/>
                <a:gd name="T83" fmla="*/ 53 h 89"/>
                <a:gd name="T84" fmla="*/ 1427 w 1610"/>
                <a:gd name="T85" fmla="*/ 52 h 89"/>
                <a:gd name="T86" fmla="*/ 1430 w 1610"/>
                <a:gd name="T87" fmla="*/ 55 h 89"/>
                <a:gd name="T88" fmla="*/ 1478 w 1610"/>
                <a:gd name="T89" fmla="*/ 53 h 89"/>
                <a:gd name="T90" fmla="*/ 1483 w 1610"/>
                <a:gd name="T91" fmla="*/ 52 h 89"/>
                <a:gd name="T92" fmla="*/ 1485 w 1610"/>
                <a:gd name="T93" fmla="*/ 55 h 89"/>
                <a:gd name="T94" fmla="*/ 1529 w 1610"/>
                <a:gd name="T95" fmla="*/ 53 h 89"/>
                <a:gd name="T96" fmla="*/ 1534 w 1610"/>
                <a:gd name="T97" fmla="*/ 51 h 89"/>
                <a:gd name="T98" fmla="*/ 1538 w 1610"/>
                <a:gd name="T99" fmla="*/ 54 h 89"/>
                <a:gd name="T100" fmla="*/ 1575 w 1610"/>
                <a:gd name="T101" fmla="*/ 54 h 89"/>
                <a:gd name="T102" fmla="*/ 1579 w 1610"/>
                <a:gd name="T103" fmla="*/ 52 h 89"/>
                <a:gd name="T104" fmla="*/ 1583 w 1610"/>
                <a:gd name="T105" fmla="*/ 54 h 89"/>
                <a:gd name="T106" fmla="*/ 1610 w 1610"/>
                <a:gd name="T107" fmla="*/ 69 h 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610"/>
                <a:gd name="T163" fmla="*/ 0 h 89"/>
                <a:gd name="T164" fmla="*/ 1610 w 1610"/>
                <a:gd name="T165" fmla="*/ 89 h 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610" h="89">
                  <a:moveTo>
                    <a:pt x="0" y="10"/>
                  </a:moveTo>
                  <a:lnTo>
                    <a:pt x="0" y="3"/>
                  </a:lnTo>
                  <a:lnTo>
                    <a:pt x="168" y="3"/>
                  </a:lnTo>
                  <a:lnTo>
                    <a:pt x="168" y="2"/>
                  </a:lnTo>
                  <a:lnTo>
                    <a:pt x="169" y="1"/>
                  </a:lnTo>
                  <a:lnTo>
                    <a:pt x="171" y="0"/>
                  </a:lnTo>
                  <a:lnTo>
                    <a:pt x="172" y="0"/>
                  </a:lnTo>
                  <a:lnTo>
                    <a:pt x="174" y="0"/>
                  </a:lnTo>
                  <a:lnTo>
                    <a:pt x="175" y="1"/>
                  </a:lnTo>
                  <a:lnTo>
                    <a:pt x="177" y="2"/>
                  </a:lnTo>
                  <a:lnTo>
                    <a:pt x="177" y="3"/>
                  </a:lnTo>
                  <a:lnTo>
                    <a:pt x="469" y="3"/>
                  </a:lnTo>
                  <a:lnTo>
                    <a:pt x="469" y="89"/>
                  </a:lnTo>
                  <a:lnTo>
                    <a:pt x="510" y="89"/>
                  </a:lnTo>
                  <a:lnTo>
                    <a:pt x="511" y="88"/>
                  </a:lnTo>
                  <a:lnTo>
                    <a:pt x="511" y="87"/>
                  </a:lnTo>
                  <a:lnTo>
                    <a:pt x="513" y="86"/>
                  </a:lnTo>
                  <a:lnTo>
                    <a:pt x="515" y="86"/>
                  </a:lnTo>
                  <a:lnTo>
                    <a:pt x="516" y="86"/>
                  </a:lnTo>
                  <a:lnTo>
                    <a:pt x="518" y="87"/>
                  </a:lnTo>
                  <a:lnTo>
                    <a:pt x="519" y="88"/>
                  </a:lnTo>
                  <a:lnTo>
                    <a:pt x="519" y="89"/>
                  </a:lnTo>
                  <a:lnTo>
                    <a:pt x="534" y="89"/>
                  </a:lnTo>
                  <a:lnTo>
                    <a:pt x="535" y="88"/>
                  </a:lnTo>
                  <a:lnTo>
                    <a:pt x="536" y="87"/>
                  </a:lnTo>
                  <a:lnTo>
                    <a:pt x="537" y="86"/>
                  </a:lnTo>
                  <a:lnTo>
                    <a:pt x="539" y="86"/>
                  </a:lnTo>
                  <a:lnTo>
                    <a:pt x="541" y="86"/>
                  </a:lnTo>
                  <a:lnTo>
                    <a:pt x="542" y="87"/>
                  </a:lnTo>
                  <a:lnTo>
                    <a:pt x="543" y="88"/>
                  </a:lnTo>
                  <a:lnTo>
                    <a:pt x="543" y="89"/>
                  </a:lnTo>
                  <a:lnTo>
                    <a:pt x="562" y="89"/>
                  </a:lnTo>
                  <a:lnTo>
                    <a:pt x="562" y="88"/>
                  </a:lnTo>
                  <a:lnTo>
                    <a:pt x="563" y="87"/>
                  </a:lnTo>
                  <a:lnTo>
                    <a:pt x="565" y="86"/>
                  </a:lnTo>
                  <a:lnTo>
                    <a:pt x="567" y="86"/>
                  </a:lnTo>
                  <a:lnTo>
                    <a:pt x="568" y="86"/>
                  </a:lnTo>
                  <a:lnTo>
                    <a:pt x="570" y="87"/>
                  </a:lnTo>
                  <a:lnTo>
                    <a:pt x="571" y="88"/>
                  </a:lnTo>
                  <a:lnTo>
                    <a:pt x="571" y="89"/>
                  </a:lnTo>
                  <a:lnTo>
                    <a:pt x="588" y="89"/>
                  </a:lnTo>
                  <a:lnTo>
                    <a:pt x="588" y="88"/>
                  </a:lnTo>
                  <a:lnTo>
                    <a:pt x="589" y="87"/>
                  </a:lnTo>
                  <a:lnTo>
                    <a:pt x="591" y="86"/>
                  </a:lnTo>
                  <a:lnTo>
                    <a:pt x="592" y="86"/>
                  </a:lnTo>
                  <a:lnTo>
                    <a:pt x="594" y="86"/>
                  </a:lnTo>
                  <a:lnTo>
                    <a:pt x="596" y="87"/>
                  </a:lnTo>
                  <a:lnTo>
                    <a:pt x="596" y="88"/>
                  </a:lnTo>
                  <a:lnTo>
                    <a:pt x="597" y="89"/>
                  </a:lnTo>
                  <a:lnTo>
                    <a:pt x="610" y="89"/>
                  </a:lnTo>
                  <a:lnTo>
                    <a:pt x="610" y="88"/>
                  </a:lnTo>
                  <a:lnTo>
                    <a:pt x="611" y="87"/>
                  </a:lnTo>
                  <a:lnTo>
                    <a:pt x="613" y="86"/>
                  </a:lnTo>
                  <a:lnTo>
                    <a:pt x="614" y="86"/>
                  </a:lnTo>
                  <a:lnTo>
                    <a:pt x="616" y="86"/>
                  </a:lnTo>
                  <a:lnTo>
                    <a:pt x="618" y="87"/>
                  </a:lnTo>
                  <a:lnTo>
                    <a:pt x="618" y="88"/>
                  </a:lnTo>
                  <a:lnTo>
                    <a:pt x="619" y="89"/>
                  </a:lnTo>
                  <a:lnTo>
                    <a:pt x="630" y="89"/>
                  </a:lnTo>
                  <a:lnTo>
                    <a:pt x="631" y="88"/>
                  </a:lnTo>
                  <a:lnTo>
                    <a:pt x="632" y="87"/>
                  </a:lnTo>
                  <a:lnTo>
                    <a:pt x="633" y="86"/>
                  </a:lnTo>
                  <a:lnTo>
                    <a:pt x="635" y="86"/>
                  </a:lnTo>
                  <a:lnTo>
                    <a:pt x="637" y="86"/>
                  </a:lnTo>
                  <a:lnTo>
                    <a:pt x="638" y="87"/>
                  </a:lnTo>
                  <a:lnTo>
                    <a:pt x="639" y="88"/>
                  </a:lnTo>
                  <a:lnTo>
                    <a:pt x="639" y="89"/>
                  </a:lnTo>
                  <a:lnTo>
                    <a:pt x="673" y="89"/>
                  </a:lnTo>
                  <a:lnTo>
                    <a:pt x="674" y="88"/>
                  </a:lnTo>
                  <a:lnTo>
                    <a:pt x="675" y="87"/>
                  </a:lnTo>
                  <a:lnTo>
                    <a:pt x="676" y="86"/>
                  </a:lnTo>
                  <a:lnTo>
                    <a:pt x="678" y="86"/>
                  </a:lnTo>
                  <a:lnTo>
                    <a:pt x="679" y="86"/>
                  </a:lnTo>
                  <a:lnTo>
                    <a:pt x="681" y="87"/>
                  </a:lnTo>
                  <a:lnTo>
                    <a:pt x="682" y="88"/>
                  </a:lnTo>
                  <a:lnTo>
                    <a:pt x="682" y="89"/>
                  </a:lnTo>
                  <a:lnTo>
                    <a:pt x="793" y="89"/>
                  </a:lnTo>
                  <a:lnTo>
                    <a:pt x="793" y="88"/>
                  </a:lnTo>
                  <a:lnTo>
                    <a:pt x="794" y="87"/>
                  </a:lnTo>
                  <a:lnTo>
                    <a:pt x="795" y="86"/>
                  </a:lnTo>
                  <a:lnTo>
                    <a:pt x="797" y="86"/>
                  </a:lnTo>
                  <a:lnTo>
                    <a:pt x="799" y="86"/>
                  </a:lnTo>
                  <a:lnTo>
                    <a:pt x="800" y="87"/>
                  </a:lnTo>
                  <a:lnTo>
                    <a:pt x="801" y="88"/>
                  </a:lnTo>
                  <a:lnTo>
                    <a:pt x="802" y="89"/>
                  </a:lnTo>
                  <a:lnTo>
                    <a:pt x="916" y="89"/>
                  </a:lnTo>
                  <a:lnTo>
                    <a:pt x="916" y="88"/>
                  </a:lnTo>
                  <a:lnTo>
                    <a:pt x="917" y="87"/>
                  </a:lnTo>
                  <a:lnTo>
                    <a:pt x="919" y="86"/>
                  </a:lnTo>
                  <a:lnTo>
                    <a:pt x="920" y="86"/>
                  </a:lnTo>
                  <a:lnTo>
                    <a:pt x="922" y="86"/>
                  </a:lnTo>
                  <a:lnTo>
                    <a:pt x="924" y="87"/>
                  </a:lnTo>
                  <a:lnTo>
                    <a:pt x="925" y="88"/>
                  </a:lnTo>
                  <a:lnTo>
                    <a:pt x="925" y="89"/>
                  </a:lnTo>
                  <a:lnTo>
                    <a:pt x="1013" y="89"/>
                  </a:lnTo>
                  <a:lnTo>
                    <a:pt x="1013" y="55"/>
                  </a:lnTo>
                  <a:lnTo>
                    <a:pt x="1036" y="55"/>
                  </a:lnTo>
                  <a:lnTo>
                    <a:pt x="1036" y="54"/>
                  </a:lnTo>
                  <a:lnTo>
                    <a:pt x="1037" y="53"/>
                  </a:lnTo>
                  <a:lnTo>
                    <a:pt x="1039" y="52"/>
                  </a:lnTo>
                  <a:lnTo>
                    <a:pt x="1040" y="52"/>
                  </a:lnTo>
                  <a:lnTo>
                    <a:pt x="1042" y="52"/>
                  </a:lnTo>
                  <a:lnTo>
                    <a:pt x="1043" y="53"/>
                  </a:lnTo>
                  <a:lnTo>
                    <a:pt x="1044" y="54"/>
                  </a:lnTo>
                  <a:lnTo>
                    <a:pt x="1045" y="55"/>
                  </a:lnTo>
                  <a:lnTo>
                    <a:pt x="1150" y="55"/>
                  </a:lnTo>
                  <a:lnTo>
                    <a:pt x="1150" y="54"/>
                  </a:lnTo>
                  <a:lnTo>
                    <a:pt x="1151" y="53"/>
                  </a:lnTo>
                  <a:lnTo>
                    <a:pt x="1152" y="52"/>
                  </a:lnTo>
                  <a:lnTo>
                    <a:pt x="1154" y="52"/>
                  </a:lnTo>
                  <a:lnTo>
                    <a:pt x="1156" y="52"/>
                  </a:lnTo>
                  <a:lnTo>
                    <a:pt x="1157" y="53"/>
                  </a:lnTo>
                  <a:lnTo>
                    <a:pt x="1158" y="54"/>
                  </a:lnTo>
                  <a:lnTo>
                    <a:pt x="1159" y="55"/>
                  </a:lnTo>
                  <a:lnTo>
                    <a:pt x="1292" y="55"/>
                  </a:lnTo>
                  <a:lnTo>
                    <a:pt x="1293" y="54"/>
                  </a:lnTo>
                  <a:lnTo>
                    <a:pt x="1294" y="53"/>
                  </a:lnTo>
                  <a:lnTo>
                    <a:pt x="1295" y="52"/>
                  </a:lnTo>
                  <a:lnTo>
                    <a:pt x="1297" y="52"/>
                  </a:lnTo>
                  <a:lnTo>
                    <a:pt x="1299" y="52"/>
                  </a:lnTo>
                  <a:lnTo>
                    <a:pt x="1300" y="53"/>
                  </a:lnTo>
                  <a:lnTo>
                    <a:pt x="1301" y="54"/>
                  </a:lnTo>
                  <a:lnTo>
                    <a:pt x="1301" y="55"/>
                  </a:lnTo>
                  <a:lnTo>
                    <a:pt x="1421" y="55"/>
                  </a:lnTo>
                  <a:lnTo>
                    <a:pt x="1421" y="54"/>
                  </a:lnTo>
                  <a:lnTo>
                    <a:pt x="1422" y="53"/>
                  </a:lnTo>
                  <a:lnTo>
                    <a:pt x="1424" y="52"/>
                  </a:lnTo>
                  <a:lnTo>
                    <a:pt x="1425" y="52"/>
                  </a:lnTo>
                  <a:lnTo>
                    <a:pt x="1427" y="52"/>
                  </a:lnTo>
                  <a:lnTo>
                    <a:pt x="1428" y="53"/>
                  </a:lnTo>
                  <a:lnTo>
                    <a:pt x="1429" y="54"/>
                  </a:lnTo>
                  <a:lnTo>
                    <a:pt x="1430" y="55"/>
                  </a:lnTo>
                  <a:lnTo>
                    <a:pt x="1476" y="55"/>
                  </a:lnTo>
                  <a:lnTo>
                    <a:pt x="1477" y="54"/>
                  </a:lnTo>
                  <a:lnTo>
                    <a:pt x="1478" y="53"/>
                  </a:lnTo>
                  <a:lnTo>
                    <a:pt x="1479" y="52"/>
                  </a:lnTo>
                  <a:lnTo>
                    <a:pt x="1481" y="52"/>
                  </a:lnTo>
                  <a:lnTo>
                    <a:pt x="1483" y="52"/>
                  </a:lnTo>
                  <a:lnTo>
                    <a:pt x="1484" y="53"/>
                  </a:lnTo>
                  <a:lnTo>
                    <a:pt x="1485" y="54"/>
                  </a:lnTo>
                  <a:lnTo>
                    <a:pt x="1485" y="55"/>
                  </a:lnTo>
                  <a:lnTo>
                    <a:pt x="1528" y="55"/>
                  </a:lnTo>
                  <a:lnTo>
                    <a:pt x="1529" y="54"/>
                  </a:lnTo>
                  <a:lnTo>
                    <a:pt x="1529" y="53"/>
                  </a:lnTo>
                  <a:lnTo>
                    <a:pt x="1531" y="52"/>
                  </a:lnTo>
                  <a:lnTo>
                    <a:pt x="1533" y="51"/>
                  </a:lnTo>
                  <a:lnTo>
                    <a:pt x="1534" y="51"/>
                  </a:lnTo>
                  <a:lnTo>
                    <a:pt x="1536" y="52"/>
                  </a:lnTo>
                  <a:lnTo>
                    <a:pt x="1537" y="53"/>
                  </a:lnTo>
                  <a:lnTo>
                    <a:pt x="1538" y="54"/>
                  </a:lnTo>
                  <a:lnTo>
                    <a:pt x="1538" y="55"/>
                  </a:lnTo>
                  <a:lnTo>
                    <a:pt x="1575" y="55"/>
                  </a:lnTo>
                  <a:lnTo>
                    <a:pt x="1575" y="54"/>
                  </a:lnTo>
                  <a:lnTo>
                    <a:pt x="1576" y="53"/>
                  </a:lnTo>
                  <a:lnTo>
                    <a:pt x="1577" y="52"/>
                  </a:lnTo>
                  <a:lnTo>
                    <a:pt x="1579" y="52"/>
                  </a:lnTo>
                  <a:lnTo>
                    <a:pt x="1581" y="52"/>
                  </a:lnTo>
                  <a:lnTo>
                    <a:pt x="1582" y="53"/>
                  </a:lnTo>
                  <a:lnTo>
                    <a:pt x="1583" y="54"/>
                  </a:lnTo>
                  <a:lnTo>
                    <a:pt x="1583" y="55"/>
                  </a:lnTo>
                  <a:lnTo>
                    <a:pt x="1610" y="55"/>
                  </a:lnTo>
                  <a:lnTo>
                    <a:pt x="1610" y="6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59" name="Freeform 1269"/>
            <p:cNvSpPr>
              <a:spLocks/>
            </p:cNvSpPr>
            <p:nvPr/>
          </p:nvSpPr>
          <p:spPr bwMode="auto">
            <a:xfrm>
              <a:off x="3168" y="1051"/>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60" name="Freeform 1270"/>
            <p:cNvSpPr>
              <a:spLocks/>
            </p:cNvSpPr>
            <p:nvPr/>
          </p:nvSpPr>
          <p:spPr bwMode="auto">
            <a:xfrm>
              <a:off x="4778" y="1119"/>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61" name="Freeform 1271"/>
            <p:cNvSpPr>
              <a:spLocks/>
            </p:cNvSpPr>
            <p:nvPr/>
          </p:nvSpPr>
          <p:spPr bwMode="auto">
            <a:xfrm>
              <a:off x="2448" y="1131"/>
              <a:ext cx="587" cy="779"/>
            </a:xfrm>
            <a:custGeom>
              <a:avLst/>
              <a:gdLst>
                <a:gd name="T0" fmla="*/ 529 w 587"/>
                <a:gd name="T1" fmla="*/ 9 h 779"/>
                <a:gd name="T2" fmla="*/ 523 w 587"/>
                <a:gd name="T3" fmla="*/ 7 h 779"/>
                <a:gd name="T4" fmla="*/ 487 w 587"/>
                <a:gd name="T5" fmla="*/ 10 h 779"/>
                <a:gd name="T6" fmla="*/ 483 w 587"/>
                <a:gd name="T7" fmla="*/ 7 h 779"/>
                <a:gd name="T8" fmla="*/ 478 w 587"/>
                <a:gd name="T9" fmla="*/ 10 h 779"/>
                <a:gd name="T10" fmla="*/ 426 w 587"/>
                <a:gd name="T11" fmla="*/ 570 h 779"/>
                <a:gd name="T12" fmla="*/ 420 w 587"/>
                <a:gd name="T13" fmla="*/ 568 h 779"/>
                <a:gd name="T14" fmla="*/ 410 w 587"/>
                <a:gd name="T15" fmla="*/ 571 h 779"/>
                <a:gd name="T16" fmla="*/ 405 w 587"/>
                <a:gd name="T17" fmla="*/ 567 h 779"/>
                <a:gd name="T18" fmla="*/ 401 w 587"/>
                <a:gd name="T19" fmla="*/ 571 h 779"/>
                <a:gd name="T20" fmla="*/ 390 w 587"/>
                <a:gd name="T21" fmla="*/ 568 h 779"/>
                <a:gd name="T22" fmla="*/ 384 w 587"/>
                <a:gd name="T23" fmla="*/ 570 h 779"/>
                <a:gd name="T24" fmla="*/ 378 w 587"/>
                <a:gd name="T25" fmla="*/ 568 h 779"/>
                <a:gd name="T26" fmla="*/ 372 w 587"/>
                <a:gd name="T27" fmla="*/ 568 h 779"/>
                <a:gd name="T28" fmla="*/ 349 w 587"/>
                <a:gd name="T29" fmla="*/ 570 h 779"/>
                <a:gd name="T30" fmla="*/ 343 w 587"/>
                <a:gd name="T31" fmla="*/ 568 h 779"/>
                <a:gd name="T32" fmla="*/ 317 w 587"/>
                <a:gd name="T33" fmla="*/ 571 h 779"/>
                <a:gd name="T34" fmla="*/ 312 w 587"/>
                <a:gd name="T35" fmla="*/ 567 h 779"/>
                <a:gd name="T36" fmla="*/ 308 w 587"/>
                <a:gd name="T37" fmla="*/ 571 h 779"/>
                <a:gd name="T38" fmla="*/ 300 w 587"/>
                <a:gd name="T39" fmla="*/ 568 h 779"/>
                <a:gd name="T40" fmla="*/ 294 w 587"/>
                <a:gd name="T41" fmla="*/ 570 h 779"/>
                <a:gd name="T42" fmla="*/ 288 w 587"/>
                <a:gd name="T43" fmla="*/ 568 h 779"/>
                <a:gd name="T44" fmla="*/ 282 w 587"/>
                <a:gd name="T45" fmla="*/ 568 h 779"/>
                <a:gd name="T46" fmla="*/ 255 w 587"/>
                <a:gd name="T47" fmla="*/ 570 h 779"/>
                <a:gd name="T48" fmla="*/ 249 w 587"/>
                <a:gd name="T49" fmla="*/ 568 h 779"/>
                <a:gd name="T50" fmla="*/ 231 w 587"/>
                <a:gd name="T51" fmla="*/ 571 h 779"/>
                <a:gd name="T52" fmla="*/ 227 w 587"/>
                <a:gd name="T53" fmla="*/ 567 h 779"/>
                <a:gd name="T54" fmla="*/ 222 w 587"/>
                <a:gd name="T55" fmla="*/ 571 h 779"/>
                <a:gd name="T56" fmla="*/ 196 w 587"/>
                <a:gd name="T57" fmla="*/ 567 h 779"/>
                <a:gd name="T58" fmla="*/ 188 w 587"/>
                <a:gd name="T59" fmla="*/ 567 h 779"/>
                <a:gd name="T60" fmla="*/ 177 w 587"/>
                <a:gd name="T61" fmla="*/ 571 h 779"/>
                <a:gd name="T62" fmla="*/ 172 w 587"/>
                <a:gd name="T63" fmla="*/ 567 h 779"/>
                <a:gd name="T64" fmla="*/ 168 w 587"/>
                <a:gd name="T65" fmla="*/ 571 h 779"/>
                <a:gd name="T66" fmla="*/ 135 w 587"/>
                <a:gd name="T67" fmla="*/ 568 h 779"/>
                <a:gd name="T68" fmla="*/ 129 w 587"/>
                <a:gd name="T69" fmla="*/ 570 h 779"/>
                <a:gd name="T70" fmla="*/ 101 w 587"/>
                <a:gd name="T71" fmla="*/ 779 h 779"/>
                <a:gd name="T72" fmla="*/ 96 w 587"/>
                <a:gd name="T73" fmla="*/ 776 h 779"/>
                <a:gd name="T74" fmla="*/ 92 w 587"/>
                <a:gd name="T75" fmla="*/ 779 h 779"/>
                <a:gd name="T76" fmla="*/ 83 w 587"/>
                <a:gd name="T77" fmla="*/ 776 h 779"/>
                <a:gd name="T78" fmla="*/ 77 w 587"/>
                <a:gd name="T79" fmla="*/ 778 h 779"/>
                <a:gd name="T80" fmla="*/ 64 w 587"/>
                <a:gd name="T81" fmla="*/ 776 h 779"/>
                <a:gd name="T82" fmla="*/ 57 w 587"/>
                <a:gd name="T83" fmla="*/ 772 h 779"/>
                <a:gd name="T84" fmla="*/ 49 w 587"/>
                <a:gd name="T85" fmla="*/ 776 h 779"/>
                <a:gd name="T86" fmla="*/ 43 w 587"/>
                <a:gd name="T87" fmla="*/ 778 h 779"/>
                <a:gd name="T88" fmla="*/ 38 w 587"/>
                <a:gd name="T89" fmla="*/ 776 h 779"/>
                <a:gd name="T90" fmla="*/ 33 w 587"/>
                <a:gd name="T91" fmla="*/ 779 h 779"/>
                <a:gd name="T92" fmla="*/ 29 w 587"/>
                <a:gd name="T93" fmla="*/ 776 h 779"/>
                <a:gd name="T94" fmla="*/ 24 w 587"/>
                <a:gd name="T95" fmla="*/ 779 h 779"/>
                <a:gd name="T96" fmla="*/ 19 w 587"/>
                <a:gd name="T97" fmla="*/ 775 h 779"/>
                <a:gd name="T98" fmla="*/ 12 w 587"/>
                <a:gd name="T99" fmla="*/ 775 h 779"/>
                <a:gd name="T100" fmla="*/ 0 w 587"/>
                <a:gd name="T101" fmla="*/ 779 h 77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87"/>
                <a:gd name="T154" fmla="*/ 0 h 779"/>
                <a:gd name="T155" fmla="*/ 587 w 587"/>
                <a:gd name="T156" fmla="*/ 779 h 77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87" h="779">
                  <a:moveTo>
                    <a:pt x="587" y="0"/>
                  </a:moveTo>
                  <a:lnTo>
                    <a:pt x="587" y="10"/>
                  </a:lnTo>
                  <a:lnTo>
                    <a:pt x="530" y="10"/>
                  </a:lnTo>
                  <a:lnTo>
                    <a:pt x="529" y="9"/>
                  </a:lnTo>
                  <a:lnTo>
                    <a:pt x="528" y="8"/>
                  </a:lnTo>
                  <a:lnTo>
                    <a:pt x="527" y="7"/>
                  </a:lnTo>
                  <a:lnTo>
                    <a:pt x="525" y="7"/>
                  </a:lnTo>
                  <a:lnTo>
                    <a:pt x="523" y="7"/>
                  </a:lnTo>
                  <a:lnTo>
                    <a:pt x="522" y="8"/>
                  </a:lnTo>
                  <a:lnTo>
                    <a:pt x="521" y="9"/>
                  </a:lnTo>
                  <a:lnTo>
                    <a:pt x="521" y="10"/>
                  </a:lnTo>
                  <a:lnTo>
                    <a:pt x="487" y="10"/>
                  </a:lnTo>
                  <a:lnTo>
                    <a:pt x="487" y="9"/>
                  </a:lnTo>
                  <a:lnTo>
                    <a:pt x="486" y="8"/>
                  </a:lnTo>
                  <a:lnTo>
                    <a:pt x="485" y="7"/>
                  </a:lnTo>
                  <a:lnTo>
                    <a:pt x="483" y="7"/>
                  </a:lnTo>
                  <a:lnTo>
                    <a:pt x="481" y="7"/>
                  </a:lnTo>
                  <a:lnTo>
                    <a:pt x="480" y="8"/>
                  </a:lnTo>
                  <a:lnTo>
                    <a:pt x="479" y="9"/>
                  </a:lnTo>
                  <a:lnTo>
                    <a:pt x="478" y="10"/>
                  </a:lnTo>
                  <a:lnTo>
                    <a:pt x="445" y="10"/>
                  </a:lnTo>
                  <a:lnTo>
                    <a:pt x="445" y="571"/>
                  </a:lnTo>
                  <a:lnTo>
                    <a:pt x="427" y="571"/>
                  </a:lnTo>
                  <a:lnTo>
                    <a:pt x="426" y="570"/>
                  </a:lnTo>
                  <a:lnTo>
                    <a:pt x="425" y="568"/>
                  </a:lnTo>
                  <a:lnTo>
                    <a:pt x="424" y="568"/>
                  </a:lnTo>
                  <a:lnTo>
                    <a:pt x="422" y="567"/>
                  </a:lnTo>
                  <a:lnTo>
                    <a:pt x="420" y="568"/>
                  </a:lnTo>
                  <a:lnTo>
                    <a:pt x="419" y="568"/>
                  </a:lnTo>
                  <a:lnTo>
                    <a:pt x="418" y="570"/>
                  </a:lnTo>
                  <a:lnTo>
                    <a:pt x="418" y="571"/>
                  </a:lnTo>
                  <a:lnTo>
                    <a:pt x="410" y="571"/>
                  </a:lnTo>
                  <a:lnTo>
                    <a:pt x="409" y="570"/>
                  </a:lnTo>
                  <a:lnTo>
                    <a:pt x="409" y="568"/>
                  </a:lnTo>
                  <a:lnTo>
                    <a:pt x="407" y="568"/>
                  </a:lnTo>
                  <a:lnTo>
                    <a:pt x="405" y="567"/>
                  </a:lnTo>
                  <a:lnTo>
                    <a:pt x="404" y="568"/>
                  </a:lnTo>
                  <a:lnTo>
                    <a:pt x="402" y="568"/>
                  </a:lnTo>
                  <a:lnTo>
                    <a:pt x="401" y="570"/>
                  </a:lnTo>
                  <a:lnTo>
                    <a:pt x="401" y="571"/>
                  </a:lnTo>
                  <a:lnTo>
                    <a:pt x="393" y="571"/>
                  </a:lnTo>
                  <a:lnTo>
                    <a:pt x="392" y="570"/>
                  </a:lnTo>
                  <a:lnTo>
                    <a:pt x="392" y="568"/>
                  </a:lnTo>
                  <a:lnTo>
                    <a:pt x="390" y="568"/>
                  </a:lnTo>
                  <a:lnTo>
                    <a:pt x="388" y="567"/>
                  </a:lnTo>
                  <a:lnTo>
                    <a:pt x="387" y="568"/>
                  </a:lnTo>
                  <a:lnTo>
                    <a:pt x="385" y="568"/>
                  </a:lnTo>
                  <a:lnTo>
                    <a:pt x="384" y="570"/>
                  </a:lnTo>
                  <a:lnTo>
                    <a:pt x="384" y="571"/>
                  </a:lnTo>
                  <a:lnTo>
                    <a:pt x="379" y="571"/>
                  </a:lnTo>
                  <a:lnTo>
                    <a:pt x="379" y="570"/>
                  </a:lnTo>
                  <a:lnTo>
                    <a:pt x="378" y="568"/>
                  </a:lnTo>
                  <a:lnTo>
                    <a:pt x="377" y="568"/>
                  </a:lnTo>
                  <a:lnTo>
                    <a:pt x="375" y="567"/>
                  </a:lnTo>
                  <a:lnTo>
                    <a:pt x="373" y="568"/>
                  </a:lnTo>
                  <a:lnTo>
                    <a:pt x="372" y="568"/>
                  </a:lnTo>
                  <a:lnTo>
                    <a:pt x="371" y="570"/>
                  </a:lnTo>
                  <a:lnTo>
                    <a:pt x="370" y="571"/>
                  </a:lnTo>
                  <a:lnTo>
                    <a:pt x="349" y="571"/>
                  </a:lnTo>
                  <a:lnTo>
                    <a:pt x="349" y="570"/>
                  </a:lnTo>
                  <a:lnTo>
                    <a:pt x="348" y="568"/>
                  </a:lnTo>
                  <a:lnTo>
                    <a:pt x="346" y="568"/>
                  </a:lnTo>
                  <a:lnTo>
                    <a:pt x="345" y="567"/>
                  </a:lnTo>
                  <a:lnTo>
                    <a:pt x="343" y="568"/>
                  </a:lnTo>
                  <a:lnTo>
                    <a:pt x="341" y="568"/>
                  </a:lnTo>
                  <a:lnTo>
                    <a:pt x="340" y="570"/>
                  </a:lnTo>
                  <a:lnTo>
                    <a:pt x="340" y="571"/>
                  </a:lnTo>
                  <a:lnTo>
                    <a:pt x="317" y="571"/>
                  </a:lnTo>
                  <a:lnTo>
                    <a:pt x="316" y="570"/>
                  </a:lnTo>
                  <a:lnTo>
                    <a:pt x="315" y="568"/>
                  </a:lnTo>
                  <a:lnTo>
                    <a:pt x="314" y="568"/>
                  </a:lnTo>
                  <a:lnTo>
                    <a:pt x="312" y="567"/>
                  </a:lnTo>
                  <a:lnTo>
                    <a:pt x="311" y="568"/>
                  </a:lnTo>
                  <a:lnTo>
                    <a:pt x="309" y="568"/>
                  </a:lnTo>
                  <a:lnTo>
                    <a:pt x="308" y="570"/>
                  </a:lnTo>
                  <a:lnTo>
                    <a:pt x="308" y="571"/>
                  </a:lnTo>
                  <a:lnTo>
                    <a:pt x="303" y="571"/>
                  </a:lnTo>
                  <a:lnTo>
                    <a:pt x="303" y="570"/>
                  </a:lnTo>
                  <a:lnTo>
                    <a:pt x="302" y="568"/>
                  </a:lnTo>
                  <a:lnTo>
                    <a:pt x="300" y="568"/>
                  </a:lnTo>
                  <a:lnTo>
                    <a:pt x="298" y="567"/>
                  </a:lnTo>
                  <a:lnTo>
                    <a:pt x="297" y="568"/>
                  </a:lnTo>
                  <a:lnTo>
                    <a:pt x="295" y="568"/>
                  </a:lnTo>
                  <a:lnTo>
                    <a:pt x="294" y="570"/>
                  </a:lnTo>
                  <a:lnTo>
                    <a:pt x="294" y="571"/>
                  </a:lnTo>
                  <a:lnTo>
                    <a:pt x="289" y="571"/>
                  </a:lnTo>
                  <a:lnTo>
                    <a:pt x="289" y="570"/>
                  </a:lnTo>
                  <a:lnTo>
                    <a:pt x="288" y="568"/>
                  </a:lnTo>
                  <a:lnTo>
                    <a:pt x="287" y="568"/>
                  </a:lnTo>
                  <a:lnTo>
                    <a:pt x="285" y="567"/>
                  </a:lnTo>
                  <a:lnTo>
                    <a:pt x="283" y="568"/>
                  </a:lnTo>
                  <a:lnTo>
                    <a:pt x="282" y="568"/>
                  </a:lnTo>
                  <a:lnTo>
                    <a:pt x="281" y="570"/>
                  </a:lnTo>
                  <a:lnTo>
                    <a:pt x="280" y="571"/>
                  </a:lnTo>
                  <a:lnTo>
                    <a:pt x="256" y="571"/>
                  </a:lnTo>
                  <a:lnTo>
                    <a:pt x="255" y="570"/>
                  </a:lnTo>
                  <a:lnTo>
                    <a:pt x="254" y="568"/>
                  </a:lnTo>
                  <a:lnTo>
                    <a:pt x="253" y="568"/>
                  </a:lnTo>
                  <a:lnTo>
                    <a:pt x="251" y="567"/>
                  </a:lnTo>
                  <a:lnTo>
                    <a:pt x="249" y="568"/>
                  </a:lnTo>
                  <a:lnTo>
                    <a:pt x="248" y="568"/>
                  </a:lnTo>
                  <a:lnTo>
                    <a:pt x="247" y="570"/>
                  </a:lnTo>
                  <a:lnTo>
                    <a:pt x="247" y="571"/>
                  </a:lnTo>
                  <a:lnTo>
                    <a:pt x="231" y="571"/>
                  </a:lnTo>
                  <a:lnTo>
                    <a:pt x="231" y="570"/>
                  </a:lnTo>
                  <a:lnTo>
                    <a:pt x="230" y="568"/>
                  </a:lnTo>
                  <a:lnTo>
                    <a:pt x="229" y="568"/>
                  </a:lnTo>
                  <a:lnTo>
                    <a:pt x="227" y="567"/>
                  </a:lnTo>
                  <a:lnTo>
                    <a:pt x="225" y="568"/>
                  </a:lnTo>
                  <a:lnTo>
                    <a:pt x="224" y="568"/>
                  </a:lnTo>
                  <a:lnTo>
                    <a:pt x="223" y="570"/>
                  </a:lnTo>
                  <a:lnTo>
                    <a:pt x="222" y="571"/>
                  </a:lnTo>
                  <a:lnTo>
                    <a:pt x="199" y="571"/>
                  </a:lnTo>
                  <a:lnTo>
                    <a:pt x="198" y="569"/>
                  </a:lnTo>
                  <a:lnTo>
                    <a:pt x="198" y="568"/>
                  </a:lnTo>
                  <a:lnTo>
                    <a:pt x="196" y="567"/>
                  </a:lnTo>
                  <a:lnTo>
                    <a:pt x="194" y="566"/>
                  </a:lnTo>
                  <a:lnTo>
                    <a:pt x="192" y="566"/>
                  </a:lnTo>
                  <a:lnTo>
                    <a:pt x="190" y="566"/>
                  </a:lnTo>
                  <a:lnTo>
                    <a:pt x="188" y="567"/>
                  </a:lnTo>
                  <a:lnTo>
                    <a:pt x="187" y="568"/>
                  </a:lnTo>
                  <a:lnTo>
                    <a:pt x="186" y="569"/>
                  </a:lnTo>
                  <a:lnTo>
                    <a:pt x="186" y="571"/>
                  </a:lnTo>
                  <a:lnTo>
                    <a:pt x="177" y="571"/>
                  </a:lnTo>
                  <a:lnTo>
                    <a:pt x="177" y="570"/>
                  </a:lnTo>
                  <a:lnTo>
                    <a:pt x="176" y="568"/>
                  </a:lnTo>
                  <a:lnTo>
                    <a:pt x="174" y="568"/>
                  </a:lnTo>
                  <a:lnTo>
                    <a:pt x="172" y="567"/>
                  </a:lnTo>
                  <a:lnTo>
                    <a:pt x="171" y="568"/>
                  </a:lnTo>
                  <a:lnTo>
                    <a:pt x="169" y="568"/>
                  </a:lnTo>
                  <a:lnTo>
                    <a:pt x="168" y="570"/>
                  </a:lnTo>
                  <a:lnTo>
                    <a:pt x="168" y="571"/>
                  </a:lnTo>
                  <a:lnTo>
                    <a:pt x="138" y="571"/>
                  </a:lnTo>
                  <a:lnTo>
                    <a:pt x="137" y="570"/>
                  </a:lnTo>
                  <a:lnTo>
                    <a:pt x="136" y="568"/>
                  </a:lnTo>
                  <a:lnTo>
                    <a:pt x="135" y="568"/>
                  </a:lnTo>
                  <a:lnTo>
                    <a:pt x="133" y="567"/>
                  </a:lnTo>
                  <a:lnTo>
                    <a:pt x="131" y="568"/>
                  </a:lnTo>
                  <a:lnTo>
                    <a:pt x="130" y="568"/>
                  </a:lnTo>
                  <a:lnTo>
                    <a:pt x="129" y="570"/>
                  </a:lnTo>
                  <a:lnTo>
                    <a:pt x="129" y="571"/>
                  </a:lnTo>
                  <a:lnTo>
                    <a:pt x="125" y="571"/>
                  </a:lnTo>
                  <a:lnTo>
                    <a:pt x="125" y="779"/>
                  </a:lnTo>
                  <a:lnTo>
                    <a:pt x="101" y="779"/>
                  </a:lnTo>
                  <a:lnTo>
                    <a:pt x="100" y="778"/>
                  </a:lnTo>
                  <a:lnTo>
                    <a:pt x="99" y="777"/>
                  </a:lnTo>
                  <a:lnTo>
                    <a:pt x="98" y="776"/>
                  </a:lnTo>
                  <a:lnTo>
                    <a:pt x="96" y="776"/>
                  </a:lnTo>
                  <a:lnTo>
                    <a:pt x="95" y="776"/>
                  </a:lnTo>
                  <a:lnTo>
                    <a:pt x="93" y="777"/>
                  </a:lnTo>
                  <a:lnTo>
                    <a:pt x="92" y="778"/>
                  </a:lnTo>
                  <a:lnTo>
                    <a:pt x="92" y="779"/>
                  </a:lnTo>
                  <a:lnTo>
                    <a:pt x="86" y="779"/>
                  </a:lnTo>
                  <a:lnTo>
                    <a:pt x="85" y="778"/>
                  </a:lnTo>
                  <a:lnTo>
                    <a:pt x="84" y="777"/>
                  </a:lnTo>
                  <a:lnTo>
                    <a:pt x="83" y="776"/>
                  </a:lnTo>
                  <a:lnTo>
                    <a:pt x="81" y="776"/>
                  </a:lnTo>
                  <a:lnTo>
                    <a:pt x="79" y="776"/>
                  </a:lnTo>
                  <a:lnTo>
                    <a:pt x="78" y="777"/>
                  </a:lnTo>
                  <a:lnTo>
                    <a:pt x="77" y="778"/>
                  </a:lnTo>
                  <a:lnTo>
                    <a:pt x="77" y="779"/>
                  </a:lnTo>
                  <a:lnTo>
                    <a:pt x="66" y="779"/>
                  </a:lnTo>
                  <a:lnTo>
                    <a:pt x="65" y="777"/>
                  </a:lnTo>
                  <a:lnTo>
                    <a:pt x="64" y="776"/>
                  </a:lnTo>
                  <a:lnTo>
                    <a:pt x="63" y="774"/>
                  </a:lnTo>
                  <a:lnTo>
                    <a:pt x="61" y="773"/>
                  </a:lnTo>
                  <a:lnTo>
                    <a:pt x="59" y="772"/>
                  </a:lnTo>
                  <a:lnTo>
                    <a:pt x="57" y="772"/>
                  </a:lnTo>
                  <a:lnTo>
                    <a:pt x="55" y="772"/>
                  </a:lnTo>
                  <a:lnTo>
                    <a:pt x="52" y="773"/>
                  </a:lnTo>
                  <a:lnTo>
                    <a:pt x="50" y="774"/>
                  </a:lnTo>
                  <a:lnTo>
                    <a:pt x="49" y="776"/>
                  </a:lnTo>
                  <a:lnTo>
                    <a:pt x="48" y="777"/>
                  </a:lnTo>
                  <a:lnTo>
                    <a:pt x="48" y="779"/>
                  </a:lnTo>
                  <a:lnTo>
                    <a:pt x="44" y="779"/>
                  </a:lnTo>
                  <a:lnTo>
                    <a:pt x="43" y="778"/>
                  </a:lnTo>
                  <a:lnTo>
                    <a:pt x="43" y="777"/>
                  </a:lnTo>
                  <a:lnTo>
                    <a:pt x="41" y="776"/>
                  </a:lnTo>
                  <a:lnTo>
                    <a:pt x="39" y="776"/>
                  </a:lnTo>
                  <a:lnTo>
                    <a:pt x="38" y="776"/>
                  </a:lnTo>
                  <a:lnTo>
                    <a:pt x="36" y="777"/>
                  </a:lnTo>
                  <a:lnTo>
                    <a:pt x="35" y="778"/>
                  </a:lnTo>
                  <a:lnTo>
                    <a:pt x="35" y="779"/>
                  </a:lnTo>
                  <a:lnTo>
                    <a:pt x="33" y="779"/>
                  </a:lnTo>
                  <a:lnTo>
                    <a:pt x="33" y="778"/>
                  </a:lnTo>
                  <a:lnTo>
                    <a:pt x="32" y="777"/>
                  </a:lnTo>
                  <a:lnTo>
                    <a:pt x="30" y="776"/>
                  </a:lnTo>
                  <a:lnTo>
                    <a:pt x="29" y="776"/>
                  </a:lnTo>
                  <a:lnTo>
                    <a:pt x="27" y="776"/>
                  </a:lnTo>
                  <a:lnTo>
                    <a:pt x="26" y="777"/>
                  </a:lnTo>
                  <a:lnTo>
                    <a:pt x="25" y="778"/>
                  </a:lnTo>
                  <a:lnTo>
                    <a:pt x="24" y="779"/>
                  </a:lnTo>
                  <a:lnTo>
                    <a:pt x="22" y="779"/>
                  </a:lnTo>
                  <a:lnTo>
                    <a:pt x="22" y="777"/>
                  </a:lnTo>
                  <a:lnTo>
                    <a:pt x="21" y="776"/>
                  </a:lnTo>
                  <a:lnTo>
                    <a:pt x="19" y="775"/>
                  </a:lnTo>
                  <a:lnTo>
                    <a:pt x="18" y="774"/>
                  </a:lnTo>
                  <a:lnTo>
                    <a:pt x="15" y="774"/>
                  </a:lnTo>
                  <a:lnTo>
                    <a:pt x="14" y="774"/>
                  </a:lnTo>
                  <a:lnTo>
                    <a:pt x="12" y="775"/>
                  </a:lnTo>
                  <a:lnTo>
                    <a:pt x="10" y="776"/>
                  </a:lnTo>
                  <a:lnTo>
                    <a:pt x="9" y="777"/>
                  </a:lnTo>
                  <a:lnTo>
                    <a:pt x="9" y="779"/>
                  </a:lnTo>
                  <a:lnTo>
                    <a:pt x="0" y="779"/>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62" name="Freeform 1272"/>
            <p:cNvSpPr>
              <a:spLocks/>
            </p:cNvSpPr>
            <p:nvPr/>
          </p:nvSpPr>
          <p:spPr bwMode="auto">
            <a:xfrm>
              <a:off x="3029" y="1122"/>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63" name="Freeform 1273"/>
            <p:cNvSpPr>
              <a:spLocks/>
            </p:cNvSpPr>
            <p:nvPr/>
          </p:nvSpPr>
          <p:spPr bwMode="auto">
            <a:xfrm>
              <a:off x="2448" y="1905"/>
              <a:ext cx="13" cy="10"/>
            </a:xfrm>
            <a:custGeom>
              <a:avLst/>
              <a:gdLst>
                <a:gd name="T0" fmla="*/ 12 w 13"/>
                <a:gd name="T1" fmla="*/ 10 h 10"/>
                <a:gd name="T2" fmla="*/ 0 w 13"/>
                <a:gd name="T3" fmla="*/ 5 h 10"/>
                <a:gd name="T4" fmla="*/ 12 w 13"/>
                <a:gd name="T5" fmla="*/ 0 h 10"/>
                <a:gd name="T6" fmla="*/ 13 w 13"/>
                <a:gd name="T7" fmla="*/ 3 h 10"/>
                <a:gd name="T8" fmla="*/ 13 w 13"/>
                <a:gd name="T9" fmla="*/ 5 h 10"/>
                <a:gd name="T10" fmla="*/ 13 w 13"/>
                <a:gd name="T11" fmla="*/ 7 h 10"/>
                <a:gd name="T12" fmla="*/ 12 w 13"/>
                <a:gd name="T13" fmla="*/ 1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2" y="10"/>
                  </a:moveTo>
                  <a:lnTo>
                    <a:pt x="0" y="5"/>
                  </a:lnTo>
                  <a:lnTo>
                    <a:pt x="12" y="0"/>
                  </a:lnTo>
                  <a:lnTo>
                    <a:pt x="13" y="3"/>
                  </a:lnTo>
                  <a:lnTo>
                    <a:pt x="13" y="5"/>
                  </a:lnTo>
                  <a:lnTo>
                    <a:pt x="13" y="7"/>
                  </a:lnTo>
                  <a:lnTo>
                    <a:pt x="1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64" name="Freeform 1274"/>
            <p:cNvSpPr>
              <a:spLocks/>
            </p:cNvSpPr>
            <p:nvPr/>
          </p:nvSpPr>
          <p:spPr bwMode="auto">
            <a:xfrm>
              <a:off x="2836" y="1184"/>
              <a:ext cx="1882" cy="631"/>
            </a:xfrm>
            <a:custGeom>
              <a:avLst/>
              <a:gdLst>
                <a:gd name="T0" fmla="*/ 4 w 1882"/>
                <a:gd name="T1" fmla="*/ 1 h 631"/>
                <a:gd name="T2" fmla="*/ 11 w 1882"/>
                <a:gd name="T3" fmla="*/ 3 h 631"/>
                <a:gd name="T4" fmla="*/ 22 w 1882"/>
                <a:gd name="T5" fmla="*/ 1 h 631"/>
                <a:gd name="T6" fmla="*/ 28 w 1882"/>
                <a:gd name="T7" fmla="*/ 4 h 631"/>
                <a:gd name="T8" fmla="*/ 57 w 1882"/>
                <a:gd name="T9" fmla="*/ 0 h 631"/>
                <a:gd name="T10" fmla="*/ 90 w 1882"/>
                <a:gd name="T11" fmla="*/ 4 h 631"/>
                <a:gd name="T12" fmla="*/ 97 w 1882"/>
                <a:gd name="T13" fmla="*/ 1 h 631"/>
                <a:gd name="T14" fmla="*/ 133 w 1882"/>
                <a:gd name="T15" fmla="*/ 3 h 631"/>
                <a:gd name="T16" fmla="*/ 140 w 1882"/>
                <a:gd name="T17" fmla="*/ 1 h 631"/>
                <a:gd name="T18" fmla="*/ 277 w 1882"/>
                <a:gd name="T19" fmla="*/ 1 h 631"/>
                <a:gd name="T20" fmla="*/ 284 w 1882"/>
                <a:gd name="T21" fmla="*/ 3 h 631"/>
                <a:gd name="T22" fmla="*/ 378 w 1882"/>
                <a:gd name="T23" fmla="*/ 1 h 631"/>
                <a:gd name="T24" fmla="*/ 384 w 1882"/>
                <a:gd name="T25" fmla="*/ 4 h 631"/>
                <a:gd name="T26" fmla="*/ 404 w 1882"/>
                <a:gd name="T27" fmla="*/ 0 h 631"/>
                <a:gd name="T28" fmla="*/ 420 w 1882"/>
                <a:gd name="T29" fmla="*/ 4 h 631"/>
                <a:gd name="T30" fmla="*/ 426 w 1882"/>
                <a:gd name="T31" fmla="*/ 1 h 631"/>
                <a:gd name="T32" fmla="*/ 442 w 1882"/>
                <a:gd name="T33" fmla="*/ 3 h 631"/>
                <a:gd name="T34" fmla="*/ 449 w 1882"/>
                <a:gd name="T35" fmla="*/ 1 h 631"/>
                <a:gd name="T36" fmla="*/ 507 w 1882"/>
                <a:gd name="T37" fmla="*/ 1 h 631"/>
                <a:gd name="T38" fmla="*/ 515 w 1882"/>
                <a:gd name="T39" fmla="*/ 3 h 631"/>
                <a:gd name="T40" fmla="*/ 539 w 1882"/>
                <a:gd name="T41" fmla="*/ 1 h 631"/>
                <a:gd name="T42" fmla="*/ 545 w 1882"/>
                <a:gd name="T43" fmla="*/ 4 h 631"/>
                <a:gd name="T44" fmla="*/ 563 w 1882"/>
                <a:gd name="T45" fmla="*/ 0 h 631"/>
                <a:gd name="T46" fmla="*/ 848 w 1882"/>
                <a:gd name="T47" fmla="*/ 4 h 631"/>
                <a:gd name="T48" fmla="*/ 854 w 1882"/>
                <a:gd name="T49" fmla="*/ 1 h 631"/>
                <a:gd name="T50" fmla="*/ 873 w 1882"/>
                <a:gd name="T51" fmla="*/ 3 h 631"/>
                <a:gd name="T52" fmla="*/ 880 w 1882"/>
                <a:gd name="T53" fmla="*/ 1 h 631"/>
                <a:gd name="T54" fmla="*/ 901 w 1882"/>
                <a:gd name="T55" fmla="*/ 1 h 631"/>
                <a:gd name="T56" fmla="*/ 909 w 1882"/>
                <a:gd name="T57" fmla="*/ 3 h 631"/>
                <a:gd name="T58" fmla="*/ 929 w 1882"/>
                <a:gd name="T59" fmla="*/ 1 h 631"/>
                <a:gd name="T60" fmla="*/ 935 w 1882"/>
                <a:gd name="T61" fmla="*/ 4 h 631"/>
                <a:gd name="T62" fmla="*/ 952 w 1882"/>
                <a:gd name="T63" fmla="*/ 0 h 631"/>
                <a:gd name="T64" fmla="*/ 968 w 1882"/>
                <a:gd name="T65" fmla="*/ 4 h 631"/>
                <a:gd name="T66" fmla="*/ 975 w 1882"/>
                <a:gd name="T67" fmla="*/ 1 h 631"/>
                <a:gd name="T68" fmla="*/ 996 w 1882"/>
                <a:gd name="T69" fmla="*/ 3 h 631"/>
                <a:gd name="T70" fmla="*/ 1003 w 1882"/>
                <a:gd name="T71" fmla="*/ 1 h 631"/>
                <a:gd name="T72" fmla="*/ 1037 w 1882"/>
                <a:gd name="T73" fmla="*/ 1 h 631"/>
                <a:gd name="T74" fmla="*/ 1045 w 1882"/>
                <a:gd name="T75" fmla="*/ 3 h 631"/>
                <a:gd name="T76" fmla="*/ 1073 w 1882"/>
                <a:gd name="T77" fmla="*/ 1 h 631"/>
                <a:gd name="T78" fmla="*/ 1079 w 1882"/>
                <a:gd name="T79" fmla="*/ 4 h 631"/>
                <a:gd name="T80" fmla="*/ 1135 w 1882"/>
                <a:gd name="T81" fmla="*/ 0 h 631"/>
                <a:gd name="T82" fmla="*/ 1254 w 1882"/>
                <a:gd name="T83" fmla="*/ 4 h 631"/>
                <a:gd name="T84" fmla="*/ 1260 w 1882"/>
                <a:gd name="T85" fmla="*/ 1 h 631"/>
                <a:gd name="T86" fmla="*/ 1557 w 1882"/>
                <a:gd name="T87" fmla="*/ 3 h 631"/>
                <a:gd name="T88" fmla="*/ 1564 w 1882"/>
                <a:gd name="T89" fmla="*/ 1 h 631"/>
                <a:gd name="T90" fmla="*/ 1632 w 1882"/>
                <a:gd name="T91" fmla="*/ 1 h 631"/>
                <a:gd name="T92" fmla="*/ 1639 w 1882"/>
                <a:gd name="T93" fmla="*/ 3 h 631"/>
                <a:gd name="T94" fmla="*/ 1721 w 1882"/>
                <a:gd name="T95" fmla="*/ 1 h 631"/>
                <a:gd name="T96" fmla="*/ 1727 w 1882"/>
                <a:gd name="T97" fmla="*/ 4 h 631"/>
                <a:gd name="T98" fmla="*/ 1819 w 1882"/>
                <a:gd name="T99" fmla="*/ 0 h 631"/>
                <a:gd name="T100" fmla="*/ 1866 w 1882"/>
                <a:gd name="T101" fmla="*/ 4 h 631"/>
                <a:gd name="T102" fmla="*/ 1872 w 1882"/>
                <a:gd name="T103" fmla="*/ 0 h 631"/>
                <a:gd name="T104" fmla="*/ 1882 w 1882"/>
                <a:gd name="T105" fmla="*/ 4 h 63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882"/>
                <a:gd name="T160" fmla="*/ 0 h 631"/>
                <a:gd name="T161" fmla="*/ 1882 w 1882"/>
                <a:gd name="T162" fmla="*/ 631 h 63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882" h="631">
                  <a:moveTo>
                    <a:pt x="0" y="631"/>
                  </a:moveTo>
                  <a:lnTo>
                    <a:pt x="0" y="4"/>
                  </a:lnTo>
                  <a:lnTo>
                    <a:pt x="3" y="4"/>
                  </a:lnTo>
                  <a:lnTo>
                    <a:pt x="3" y="3"/>
                  </a:lnTo>
                  <a:lnTo>
                    <a:pt x="4" y="1"/>
                  </a:lnTo>
                  <a:lnTo>
                    <a:pt x="5" y="1"/>
                  </a:lnTo>
                  <a:lnTo>
                    <a:pt x="7" y="0"/>
                  </a:lnTo>
                  <a:lnTo>
                    <a:pt x="9" y="1"/>
                  </a:lnTo>
                  <a:lnTo>
                    <a:pt x="10" y="1"/>
                  </a:lnTo>
                  <a:lnTo>
                    <a:pt x="11" y="3"/>
                  </a:lnTo>
                  <a:lnTo>
                    <a:pt x="12" y="4"/>
                  </a:lnTo>
                  <a:lnTo>
                    <a:pt x="19" y="4"/>
                  </a:lnTo>
                  <a:lnTo>
                    <a:pt x="20" y="3"/>
                  </a:lnTo>
                  <a:lnTo>
                    <a:pt x="21" y="1"/>
                  </a:lnTo>
                  <a:lnTo>
                    <a:pt x="22" y="1"/>
                  </a:lnTo>
                  <a:lnTo>
                    <a:pt x="24" y="0"/>
                  </a:lnTo>
                  <a:lnTo>
                    <a:pt x="26" y="1"/>
                  </a:lnTo>
                  <a:lnTo>
                    <a:pt x="27" y="1"/>
                  </a:lnTo>
                  <a:lnTo>
                    <a:pt x="28" y="3"/>
                  </a:lnTo>
                  <a:lnTo>
                    <a:pt x="28" y="4"/>
                  </a:lnTo>
                  <a:lnTo>
                    <a:pt x="53" y="4"/>
                  </a:lnTo>
                  <a:lnTo>
                    <a:pt x="53" y="3"/>
                  </a:lnTo>
                  <a:lnTo>
                    <a:pt x="54" y="1"/>
                  </a:lnTo>
                  <a:lnTo>
                    <a:pt x="56" y="1"/>
                  </a:lnTo>
                  <a:lnTo>
                    <a:pt x="57" y="0"/>
                  </a:lnTo>
                  <a:lnTo>
                    <a:pt x="59" y="1"/>
                  </a:lnTo>
                  <a:lnTo>
                    <a:pt x="61" y="1"/>
                  </a:lnTo>
                  <a:lnTo>
                    <a:pt x="61" y="3"/>
                  </a:lnTo>
                  <a:lnTo>
                    <a:pt x="62" y="4"/>
                  </a:lnTo>
                  <a:lnTo>
                    <a:pt x="90" y="4"/>
                  </a:lnTo>
                  <a:lnTo>
                    <a:pt x="91" y="3"/>
                  </a:lnTo>
                  <a:lnTo>
                    <a:pt x="92" y="1"/>
                  </a:lnTo>
                  <a:lnTo>
                    <a:pt x="93" y="1"/>
                  </a:lnTo>
                  <a:lnTo>
                    <a:pt x="95" y="0"/>
                  </a:lnTo>
                  <a:lnTo>
                    <a:pt x="97" y="1"/>
                  </a:lnTo>
                  <a:lnTo>
                    <a:pt x="98" y="1"/>
                  </a:lnTo>
                  <a:lnTo>
                    <a:pt x="99" y="3"/>
                  </a:lnTo>
                  <a:lnTo>
                    <a:pt x="99" y="4"/>
                  </a:lnTo>
                  <a:lnTo>
                    <a:pt x="133" y="4"/>
                  </a:lnTo>
                  <a:lnTo>
                    <a:pt x="133" y="3"/>
                  </a:lnTo>
                  <a:lnTo>
                    <a:pt x="134" y="1"/>
                  </a:lnTo>
                  <a:lnTo>
                    <a:pt x="135" y="1"/>
                  </a:lnTo>
                  <a:lnTo>
                    <a:pt x="137" y="0"/>
                  </a:lnTo>
                  <a:lnTo>
                    <a:pt x="139" y="1"/>
                  </a:lnTo>
                  <a:lnTo>
                    <a:pt x="140" y="1"/>
                  </a:lnTo>
                  <a:lnTo>
                    <a:pt x="141" y="3"/>
                  </a:lnTo>
                  <a:lnTo>
                    <a:pt x="142" y="4"/>
                  </a:lnTo>
                  <a:lnTo>
                    <a:pt x="275" y="4"/>
                  </a:lnTo>
                  <a:lnTo>
                    <a:pt x="276" y="3"/>
                  </a:lnTo>
                  <a:lnTo>
                    <a:pt x="277" y="1"/>
                  </a:lnTo>
                  <a:lnTo>
                    <a:pt x="278" y="1"/>
                  </a:lnTo>
                  <a:lnTo>
                    <a:pt x="280" y="0"/>
                  </a:lnTo>
                  <a:lnTo>
                    <a:pt x="282" y="1"/>
                  </a:lnTo>
                  <a:lnTo>
                    <a:pt x="283" y="1"/>
                  </a:lnTo>
                  <a:lnTo>
                    <a:pt x="284" y="3"/>
                  </a:lnTo>
                  <a:lnTo>
                    <a:pt x="284" y="4"/>
                  </a:lnTo>
                  <a:lnTo>
                    <a:pt x="375" y="4"/>
                  </a:lnTo>
                  <a:lnTo>
                    <a:pt x="376" y="3"/>
                  </a:lnTo>
                  <a:lnTo>
                    <a:pt x="376" y="1"/>
                  </a:lnTo>
                  <a:lnTo>
                    <a:pt x="378" y="1"/>
                  </a:lnTo>
                  <a:lnTo>
                    <a:pt x="380" y="0"/>
                  </a:lnTo>
                  <a:lnTo>
                    <a:pt x="381" y="1"/>
                  </a:lnTo>
                  <a:lnTo>
                    <a:pt x="383" y="1"/>
                  </a:lnTo>
                  <a:lnTo>
                    <a:pt x="384" y="3"/>
                  </a:lnTo>
                  <a:lnTo>
                    <a:pt x="384" y="4"/>
                  </a:lnTo>
                  <a:lnTo>
                    <a:pt x="399" y="4"/>
                  </a:lnTo>
                  <a:lnTo>
                    <a:pt x="400" y="3"/>
                  </a:lnTo>
                  <a:lnTo>
                    <a:pt x="401" y="1"/>
                  </a:lnTo>
                  <a:lnTo>
                    <a:pt x="402" y="1"/>
                  </a:lnTo>
                  <a:lnTo>
                    <a:pt x="404" y="0"/>
                  </a:lnTo>
                  <a:lnTo>
                    <a:pt x="406" y="1"/>
                  </a:lnTo>
                  <a:lnTo>
                    <a:pt x="407" y="1"/>
                  </a:lnTo>
                  <a:lnTo>
                    <a:pt x="408" y="3"/>
                  </a:lnTo>
                  <a:lnTo>
                    <a:pt x="408" y="4"/>
                  </a:lnTo>
                  <a:lnTo>
                    <a:pt x="420" y="4"/>
                  </a:lnTo>
                  <a:lnTo>
                    <a:pt x="420" y="3"/>
                  </a:lnTo>
                  <a:lnTo>
                    <a:pt x="421" y="1"/>
                  </a:lnTo>
                  <a:lnTo>
                    <a:pt x="423" y="1"/>
                  </a:lnTo>
                  <a:lnTo>
                    <a:pt x="424" y="0"/>
                  </a:lnTo>
                  <a:lnTo>
                    <a:pt x="426" y="1"/>
                  </a:lnTo>
                  <a:lnTo>
                    <a:pt x="427" y="1"/>
                  </a:lnTo>
                  <a:lnTo>
                    <a:pt x="428" y="3"/>
                  </a:lnTo>
                  <a:lnTo>
                    <a:pt x="429" y="4"/>
                  </a:lnTo>
                  <a:lnTo>
                    <a:pt x="441" y="4"/>
                  </a:lnTo>
                  <a:lnTo>
                    <a:pt x="442" y="3"/>
                  </a:lnTo>
                  <a:lnTo>
                    <a:pt x="443" y="1"/>
                  </a:lnTo>
                  <a:lnTo>
                    <a:pt x="444" y="1"/>
                  </a:lnTo>
                  <a:lnTo>
                    <a:pt x="446" y="0"/>
                  </a:lnTo>
                  <a:lnTo>
                    <a:pt x="448" y="1"/>
                  </a:lnTo>
                  <a:lnTo>
                    <a:pt x="449" y="1"/>
                  </a:lnTo>
                  <a:lnTo>
                    <a:pt x="450" y="3"/>
                  </a:lnTo>
                  <a:lnTo>
                    <a:pt x="450" y="4"/>
                  </a:lnTo>
                  <a:lnTo>
                    <a:pt x="506" y="4"/>
                  </a:lnTo>
                  <a:lnTo>
                    <a:pt x="506" y="3"/>
                  </a:lnTo>
                  <a:lnTo>
                    <a:pt x="507" y="1"/>
                  </a:lnTo>
                  <a:lnTo>
                    <a:pt x="509" y="1"/>
                  </a:lnTo>
                  <a:lnTo>
                    <a:pt x="510" y="0"/>
                  </a:lnTo>
                  <a:lnTo>
                    <a:pt x="512" y="1"/>
                  </a:lnTo>
                  <a:lnTo>
                    <a:pt x="513" y="1"/>
                  </a:lnTo>
                  <a:lnTo>
                    <a:pt x="515" y="3"/>
                  </a:lnTo>
                  <a:lnTo>
                    <a:pt x="515" y="4"/>
                  </a:lnTo>
                  <a:lnTo>
                    <a:pt x="536" y="4"/>
                  </a:lnTo>
                  <a:lnTo>
                    <a:pt x="537" y="3"/>
                  </a:lnTo>
                  <a:lnTo>
                    <a:pt x="538" y="1"/>
                  </a:lnTo>
                  <a:lnTo>
                    <a:pt x="539" y="1"/>
                  </a:lnTo>
                  <a:lnTo>
                    <a:pt x="541" y="0"/>
                  </a:lnTo>
                  <a:lnTo>
                    <a:pt x="542" y="1"/>
                  </a:lnTo>
                  <a:lnTo>
                    <a:pt x="544" y="1"/>
                  </a:lnTo>
                  <a:lnTo>
                    <a:pt x="545" y="3"/>
                  </a:lnTo>
                  <a:lnTo>
                    <a:pt x="545" y="4"/>
                  </a:lnTo>
                  <a:lnTo>
                    <a:pt x="559" y="4"/>
                  </a:lnTo>
                  <a:lnTo>
                    <a:pt x="559" y="3"/>
                  </a:lnTo>
                  <a:lnTo>
                    <a:pt x="560" y="1"/>
                  </a:lnTo>
                  <a:lnTo>
                    <a:pt x="562" y="1"/>
                  </a:lnTo>
                  <a:lnTo>
                    <a:pt x="563" y="0"/>
                  </a:lnTo>
                  <a:lnTo>
                    <a:pt x="565" y="1"/>
                  </a:lnTo>
                  <a:lnTo>
                    <a:pt x="566" y="1"/>
                  </a:lnTo>
                  <a:lnTo>
                    <a:pt x="567" y="3"/>
                  </a:lnTo>
                  <a:lnTo>
                    <a:pt x="568" y="4"/>
                  </a:lnTo>
                  <a:lnTo>
                    <a:pt x="848" y="4"/>
                  </a:lnTo>
                  <a:lnTo>
                    <a:pt x="849" y="3"/>
                  </a:lnTo>
                  <a:lnTo>
                    <a:pt x="849" y="1"/>
                  </a:lnTo>
                  <a:lnTo>
                    <a:pt x="851" y="1"/>
                  </a:lnTo>
                  <a:lnTo>
                    <a:pt x="853" y="0"/>
                  </a:lnTo>
                  <a:lnTo>
                    <a:pt x="854" y="1"/>
                  </a:lnTo>
                  <a:lnTo>
                    <a:pt x="856" y="1"/>
                  </a:lnTo>
                  <a:lnTo>
                    <a:pt x="857" y="3"/>
                  </a:lnTo>
                  <a:lnTo>
                    <a:pt x="857" y="4"/>
                  </a:lnTo>
                  <a:lnTo>
                    <a:pt x="872" y="4"/>
                  </a:lnTo>
                  <a:lnTo>
                    <a:pt x="873" y="3"/>
                  </a:lnTo>
                  <a:lnTo>
                    <a:pt x="874" y="1"/>
                  </a:lnTo>
                  <a:lnTo>
                    <a:pt x="875" y="1"/>
                  </a:lnTo>
                  <a:lnTo>
                    <a:pt x="877" y="0"/>
                  </a:lnTo>
                  <a:lnTo>
                    <a:pt x="879" y="1"/>
                  </a:lnTo>
                  <a:lnTo>
                    <a:pt x="880" y="1"/>
                  </a:lnTo>
                  <a:lnTo>
                    <a:pt x="881" y="3"/>
                  </a:lnTo>
                  <a:lnTo>
                    <a:pt x="881" y="4"/>
                  </a:lnTo>
                  <a:lnTo>
                    <a:pt x="900" y="4"/>
                  </a:lnTo>
                  <a:lnTo>
                    <a:pt x="900" y="3"/>
                  </a:lnTo>
                  <a:lnTo>
                    <a:pt x="901" y="1"/>
                  </a:lnTo>
                  <a:lnTo>
                    <a:pt x="903" y="1"/>
                  </a:lnTo>
                  <a:lnTo>
                    <a:pt x="905" y="0"/>
                  </a:lnTo>
                  <a:lnTo>
                    <a:pt x="906" y="1"/>
                  </a:lnTo>
                  <a:lnTo>
                    <a:pt x="908" y="1"/>
                  </a:lnTo>
                  <a:lnTo>
                    <a:pt x="909" y="3"/>
                  </a:lnTo>
                  <a:lnTo>
                    <a:pt x="909" y="4"/>
                  </a:lnTo>
                  <a:lnTo>
                    <a:pt x="926" y="4"/>
                  </a:lnTo>
                  <a:lnTo>
                    <a:pt x="926" y="3"/>
                  </a:lnTo>
                  <a:lnTo>
                    <a:pt x="927" y="1"/>
                  </a:lnTo>
                  <a:lnTo>
                    <a:pt x="929" y="1"/>
                  </a:lnTo>
                  <a:lnTo>
                    <a:pt x="930" y="0"/>
                  </a:lnTo>
                  <a:lnTo>
                    <a:pt x="932" y="1"/>
                  </a:lnTo>
                  <a:lnTo>
                    <a:pt x="934" y="1"/>
                  </a:lnTo>
                  <a:lnTo>
                    <a:pt x="934" y="3"/>
                  </a:lnTo>
                  <a:lnTo>
                    <a:pt x="935" y="4"/>
                  </a:lnTo>
                  <a:lnTo>
                    <a:pt x="948" y="4"/>
                  </a:lnTo>
                  <a:lnTo>
                    <a:pt x="948" y="3"/>
                  </a:lnTo>
                  <a:lnTo>
                    <a:pt x="949" y="1"/>
                  </a:lnTo>
                  <a:lnTo>
                    <a:pt x="951" y="1"/>
                  </a:lnTo>
                  <a:lnTo>
                    <a:pt x="952" y="0"/>
                  </a:lnTo>
                  <a:lnTo>
                    <a:pt x="954" y="1"/>
                  </a:lnTo>
                  <a:lnTo>
                    <a:pt x="956" y="1"/>
                  </a:lnTo>
                  <a:lnTo>
                    <a:pt x="956" y="3"/>
                  </a:lnTo>
                  <a:lnTo>
                    <a:pt x="957" y="4"/>
                  </a:lnTo>
                  <a:lnTo>
                    <a:pt x="968" y="4"/>
                  </a:lnTo>
                  <a:lnTo>
                    <a:pt x="969" y="3"/>
                  </a:lnTo>
                  <a:lnTo>
                    <a:pt x="970" y="1"/>
                  </a:lnTo>
                  <a:lnTo>
                    <a:pt x="971" y="1"/>
                  </a:lnTo>
                  <a:lnTo>
                    <a:pt x="973" y="0"/>
                  </a:lnTo>
                  <a:lnTo>
                    <a:pt x="975" y="1"/>
                  </a:lnTo>
                  <a:lnTo>
                    <a:pt x="976" y="1"/>
                  </a:lnTo>
                  <a:lnTo>
                    <a:pt x="977" y="3"/>
                  </a:lnTo>
                  <a:lnTo>
                    <a:pt x="977" y="4"/>
                  </a:lnTo>
                  <a:lnTo>
                    <a:pt x="995" y="4"/>
                  </a:lnTo>
                  <a:lnTo>
                    <a:pt x="996" y="3"/>
                  </a:lnTo>
                  <a:lnTo>
                    <a:pt x="997" y="1"/>
                  </a:lnTo>
                  <a:lnTo>
                    <a:pt x="998" y="1"/>
                  </a:lnTo>
                  <a:lnTo>
                    <a:pt x="1000" y="0"/>
                  </a:lnTo>
                  <a:lnTo>
                    <a:pt x="1002" y="1"/>
                  </a:lnTo>
                  <a:lnTo>
                    <a:pt x="1003" y="1"/>
                  </a:lnTo>
                  <a:lnTo>
                    <a:pt x="1004" y="3"/>
                  </a:lnTo>
                  <a:lnTo>
                    <a:pt x="1005" y="4"/>
                  </a:lnTo>
                  <a:lnTo>
                    <a:pt x="1036" y="4"/>
                  </a:lnTo>
                  <a:lnTo>
                    <a:pt x="1037" y="3"/>
                  </a:lnTo>
                  <a:lnTo>
                    <a:pt x="1037" y="1"/>
                  </a:lnTo>
                  <a:lnTo>
                    <a:pt x="1039" y="1"/>
                  </a:lnTo>
                  <a:lnTo>
                    <a:pt x="1041" y="0"/>
                  </a:lnTo>
                  <a:lnTo>
                    <a:pt x="1042" y="1"/>
                  </a:lnTo>
                  <a:lnTo>
                    <a:pt x="1044" y="1"/>
                  </a:lnTo>
                  <a:lnTo>
                    <a:pt x="1045" y="3"/>
                  </a:lnTo>
                  <a:lnTo>
                    <a:pt x="1045" y="4"/>
                  </a:lnTo>
                  <a:lnTo>
                    <a:pt x="1070" y="4"/>
                  </a:lnTo>
                  <a:lnTo>
                    <a:pt x="1070" y="3"/>
                  </a:lnTo>
                  <a:lnTo>
                    <a:pt x="1071" y="1"/>
                  </a:lnTo>
                  <a:lnTo>
                    <a:pt x="1073" y="1"/>
                  </a:lnTo>
                  <a:lnTo>
                    <a:pt x="1074" y="0"/>
                  </a:lnTo>
                  <a:lnTo>
                    <a:pt x="1076" y="1"/>
                  </a:lnTo>
                  <a:lnTo>
                    <a:pt x="1077" y="1"/>
                  </a:lnTo>
                  <a:lnTo>
                    <a:pt x="1079" y="3"/>
                  </a:lnTo>
                  <a:lnTo>
                    <a:pt x="1079" y="4"/>
                  </a:lnTo>
                  <a:lnTo>
                    <a:pt x="1131" y="4"/>
                  </a:lnTo>
                  <a:lnTo>
                    <a:pt x="1131" y="3"/>
                  </a:lnTo>
                  <a:lnTo>
                    <a:pt x="1132" y="1"/>
                  </a:lnTo>
                  <a:lnTo>
                    <a:pt x="1133" y="1"/>
                  </a:lnTo>
                  <a:lnTo>
                    <a:pt x="1135" y="0"/>
                  </a:lnTo>
                  <a:lnTo>
                    <a:pt x="1137" y="1"/>
                  </a:lnTo>
                  <a:lnTo>
                    <a:pt x="1138" y="1"/>
                  </a:lnTo>
                  <a:lnTo>
                    <a:pt x="1139" y="3"/>
                  </a:lnTo>
                  <a:lnTo>
                    <a:pt x="1140" y="4"/>
                  </a:lnTo>
                  <a:lnTo>
                    <a:pt x="1254" y="4"/>
                  </a:lnTo>
                  <a:lnTo>
                    <a:pt x="1254" y="3"/>
                  </a:lnTo>
                  <a:lnTo>
                    <a:pt x="1255" y="1"/>
                  </a:lnTo>
                  <a:lnTo>
                    <a:pt x="1257" y="1"/>
                  </a:lnTo>
                  <a:lnTo>
                    <a:pt x="1258" y="0"/>
                  </a:lnTo>
                  <a:lnTo>
                    <a:pt x="1260" y="1"/>
                  </a:lnTo>
                  <a:lnTo>
                    <a:pt x="1262" y="1"/>
                  </a:lnTo>
                  <a:lnTo>
                    <a:pt x="1263" y="3"/>
                  </a:lnTo>
                  <a:lnTo>
                    <a:pt x="1263" y="4"/>
                  </a:lnTo>
                  <a:lnTo>
                    <a:pt x="1556" y="4"/>
                  </a:lnTo>
                  <a:lnTo>
                    <a:pt x="1557" y="3"/>
                  </a:lnTo>
                  <a:lnTo>
                    <a:pt x="1557" y="1"/>
                  </a:lnTo>
                  <a:lnTo>
                    <a:pt x="1559" y="1"/>
                  </a:lnTo>
                  <a:lnTo>
                    <a:pt x="1561" y="0"/>
                  </a:lnTo>
                  <a:lnTo>
                    <a:pt x="1562" y="1"/>
                  </a:lnTo>
                  <a:lnTo>
                    <a:pt x="1564" y="1"/>
                  </a:lnTo>
                  <a:lnTo>
                    <a:pt x="1565" y="3"/>
                  </a:lnTo>
                  <a:lnTo>
                    <a:pt x="1565" y="4"/>
                  </a:lnTo>
                  <a:lnTo>
                    <a:pt x="1630" y="4"/>
                  </a:lnTo>
                  <a:lnTo>
                    <a:pt x="1631" y="3"/>
                  </a:lnTo>
                  <a:lnTo>
                    <a:pt x="1632" y="1"/>
                  </a:lnTo>
                  <a:lnTo>
                    <a:pt x="1633" y="1"/>
                  </a:lnTo>
                  <a:lnTo>
                    <a:pt x="1635" y="0"/>
                  </a:lnTo>
                  <a:lnTo>
                    <a:pt x="1637" y="1"/>
                  </a:lnTo>
                  <a:lnTo>
                    <a:pt x="1638" y="1"/>
                  </a:lnTo>
                  <a:lnTo>
                    <a:pt x="1639" y="3"/>
                  </a:lnTo>
                  <a:lnTo>
                    <a:pt x="1639" y="4"/>
                  </a:lnTo>
                  <a:lnTo>
                    <a:pt x="1718" y="4"/>
                  </a:lnTo>
                  <a:lnTo>
                    <a:pt x="1719" y="3"/>
                  </a:lnTo>
                  <a:lnTo>
                    <a:pt x="1720" y="1"/>
                  </a:lnTo>
                  <a:lnTo>
                    <a:pt x="1721" y="1"/>
                  </a:lnTo>
                  <a:lnTo>
                    <a:pt x="1723" y="0"/>
                  </a:lnTo>
                  <a:lnTo>
                    <a:pt x="1724" y="1"/>
                  </a:lnTo>
                  <a:lnTo>
                    <a:pt x="1726" y="1"/>
                  </a:lnTo>
                  <a:lnTo>
                    <a:pt x="1727" y="3"/>
                  </a:lnTo>
                  <a:lnTo>
                    <a:pt x="1727" y="4"/>
                  </a:lnTo>
                  <a:lnTo>
                    <a:pt x="1814" y="4"/>
                  </a:lnTo>
                  <a:lnTo>
                    <a:pt x="1815" y="3"/>
                  </a:lnTo>
                  <a:lnTo>
                    <a:pt x="1816" y="1"/>
                  </a:lnTo>
                  <a:lnTo>
                    <a:pt x="1817" y="1"/>
                  </a:lnTo>
                  <a:lnTo>
                    <a:pt x="1819" y="0"/>
                  </a:lnTo>
                  <a:lnTo>
                    <a:pt x="1821" y="1"/>
                  </a:lnTo>
                  <a:lnTo>
                    <a:pt x="1822" y="1"/>
                  </a:lnTo>
                  <a:lnTo>
                    <a:pt x="1823" y="3"/>
                  </a:lnTo>
                  <a:lnTo>
                    <a:pt x="1823" y="4"/>
                  </a:lnTo>
                  <a:lnTo>
                    <a:pt x="1866" y="4"/>
                  </a:lnTo>
                  <a:lnTo>
                    <a:pt x="1867" y="3"/>
                  </a:lnTo>
                  <a:lnTo>
                    <a:pt x="1867" y="1"/>
                  </a:lnTo>
                  <a:lnTo>
                    <a:pt x="1869" y="0"/>
                  </a:lnTo>
                  <a:lnTo>
                    <a:pt x="1871" y="0"/>
                  </a:lnTo>
                  <a:lnTo>
                    <a:pt x="1872" y="0"/>
                  </a:lnTo>
                  <a:lnTo>
                    <a:pt x="1874" y="0"/>
                  </a:lnTo>
                  <a:lnTo>
                    <a:pt x="1875" y="1"/>
                  </a:lnTo>
                  <a:lnTo>
                    <a:pt x="1876" y="3"/>
                  </a:lnTo>
                  <a:lnTo>
                    <a:pt x="1876" y="4"/>
                  </a:lnTo>
                  <a:lnTo>
                    <a:pt x="1882" y="4"/>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65" name="Freeform 1275"/>
            <p:cNvSpPr>
              <a:spLocks/>
            </p:cNvSpPr>
            <p:nvPr/>
          </p:nvSpPr>
          <p:spPr bwMode="auto">
            <a:xfrm>
              <a:off x="2830" y="1814"/>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66" name="Freeform 1276"/>
            <p:cNvSpPr>
              <a:spLocks/>
            </p:cNvSpPr>
            <p:nvPr/>
          </p:nvSpPr>
          <p:spPr bwMode="auto">
            <a:xfrm>
              <a:off x="4717" y="1183"/>
              <a:ext cx="13" cy="10"/>
            </a:xfrm>
            <a:custGeom>
              <a:avLst/>
              <a:gdLst>
                <a:gd name="T0" fmla="*/ 1 w 13"/>
                <a:gd name="T1" fmla="*/ 0 h 10"/>
                <a:gd name="T2" fmla="*/ 13 w 13"/>
                <a:gd name="T3" fmla="*/ 5 h 10"/>
                <a:gd name="T4" fmla="*/ 1 w 13"/>
                <a:gd name="T5" fmla="*/ 10 h 10"/>
                <a:gd name="T6" fmla="*/ 0 w 13"/>
                <a:gd name="T7" fmla="*/ 7 h 10"/>
                <a:gd name="T8" fmla="*/ 0 w 13"/>
                <a:gd name="T9" fmla="*/ 5 h 10"/>
                <a:gd name="T10" fmla="*/ 0 w 13"/>
                <a:gd name="T11" fmla="*/ 3 h 10"/>
                <a:gd name="T12" fmla="*/ 1 w 13"/>
                <a:gd name="T13" fmla="*/ 0 h 10"/>
                <a:gd name="T14" fmla="*/ 0 60000 65536"/>
                <a:gd name="T15" fmla="*/ 0 60000 65536"/>
                <a:gd name="T16" fmla="*/ 0 60000 65536"/>
                <a:gd name="T17" fmla="*/ 0 60000 65536"/>
                <a:gd name="T18" fmla="*/ 0 60000 65536"/>
                <a:gd name="T19" fmla="*/ 0 60000 65536"/>
                <a:gd name="T20" fmla="*/ 0 60000 65536"/>
                <a:gd name="T21" fmla="*/ 0 w 13"/>
                <a:gd name="T22" fmla="*/ 0 h 10"/>
                <a:gd name="T23" fmla="*/ 13 w 1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0">
                  <a:moveTo>
                    <a:pt x="1" y="0"/>
                  </a:moveTo>
                  <a:lnTo>
                    <a:pt x="13" y="5"/>
                  </a:lnTo>
                  <a:lnTo>
                    <a:pt x="1" y="10"/>
                  </a:lnTo>
                  <a:lnTo>
                    <a:pt x="0" y="7"/>
                  </a:lnTo>
                  <a:lnTo>
                    <a:pt x="0" y="5"/>
                  </a:lnTo>
                  <a:lnTo>
                    <a:pt x="0" y="3"/>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67" name="Freeform 1277"/>
            <p:cNvSpPr>
              <a:spLocks/>
            </p:cNvSpPr>
            <p:nvPr/>
          </p:nvSpPr>
          <p:spPr bwMode="auto">
            <a:xfrm>
              <a:off x="2464" y="1131"/>
              <a:ext cx="2266" cy="1119"/>
            </a:xfrm>
            <a:custGeom>
              <a:avLst/>
              <a:gdLst>
                <a:gd name="T0" fmla="*/ 42 w 2266"/>
                <a:gd name="T1" fmla="*/ 550 h 1119"/>
                <a:gd name="T2" fmla="*/ 61 w 2266"/>
                <a:gd name="T3" fmla="*/ 553 h 1119"/>
                <a:gd name="T4" fmla="*/ 69 w 2266"/>
                <a:gd name="T5" fmla="*/ 551 h 1119"/>
                <a:gd name="T6" fmla="*/ 119 w 2266"/>
                <a:gd name="T7" fmla="*/ 550 h 1119"/>
                <a:gd name="T8" fmla="*/ 155 w 2266"/>
                <a:gd name="T9" fmla="*/ 550 h 1119"/>
                <a:gd name="T10" fmla="*/ 170 w 2266"/>
                <a:gd name="T11" fmla="*/ 551 h 1119"/>
                <a:gd name="T12" fmla="*/ 182 w 2266"/>
                <a:gd name="T13" fmla="*/ 550 h 1119"/>
                <a:gd name="T14" fmla="*/ 211 w 2266"/>
                <a:gd name="T15" fmla="*/ 549 h 1119"/>
                <a:gd name="T16" fmla="*/ 232 w 2266"/>
                <a:gd name="T17" fmla="*/ 550 h 1119"/>
                <a:gd name="T18" fmla="*/ 264 w 2266"/>
                <a:gd name="T19" fmla="*/ 553 h 1119"/>
                <a:gd name="T20" fmla="*/ 273 w 2266"/>
                <a:gd name="T21" fmla="*/ 551 h 1119"/>
                <a:gd name="T22" fmla="*/ 284 w 2266"/>
                <a:gd name="T23" fmla="*/ 550 h 1119"/>
                <a:gd name="T24" fmla="*/ 295 w 2266"/>
                <a:gd name="T25" fmla="*/ 550 h 1119"/>
                <a:gd name="T26" fmla="*/ 324 w 2266"/>
                <a:gd name="T27" fmla="*/ 551 h 1119"/>
                <a:gd name="T28" fmla="*/ 333 w 2266"/>
                <a:gd name="T29" fmla="*/ 553 h 1119"/>
                <a:gd name="T30" fmla="*/ 359 w 2266"/>
                <a:gd name="T31" fmla="*/ 30 h 1119"/>
                <a:gd name="T32" fmla="*/ 376 w 2266"/>
                <a:gd name="T33" fmla="*/ 31 h 1119"/>
                <a:gd name="T34" fmla="*/ 391 w 2266"/>
                <a:gd name="T35" fmla="*/ 34 h 1119"/>
                <a:gd name="T36" fmla="*/ 400 w 2266"/>
                <a:gd name="T37" fmla="*/ 32 h 1119"/>
                <a:gd name="T38" fmla="*/ 431 w 2266"/>
                <a:gd name="T39" fmla="*/ 31 h 1119"/>
                <a:gd name="T40" fmla="*/ 465 w 2266"/>
                <a:gd name="T41" fmla="*/ 31 h 1119"/>
                <a:gd name="T42" fmla="*/ 505 w 2266"/>
                <a:gd name="T43" fmla="*/ 32 h 1119"/>
                <a:gd name="T44" fmla="*/ 514 w 2266"/>
                <a:gd name="T45" fmla="*/ 34 h 1119"/>
                <a:gd name="T46" fmla="*/ 610 w 2266"/>
                <a:gd name="T47" fmla="*/ 31 h 1119"/>
                <a:gd name="T48" fmla="*/ 652 w 2266"/>
                <a:gd name="T49" fmla="*/ 30 h 1119"/>
                <a:gd name="T50" fmla="*/ 748 w 2266"/>
                <a:gd name="T51" fmla="*/ 31 h 1119"/>
                <a:gd name="T52" fmla="*/ 771 w 2266"/>
                <a:gd name="T53" fmla="*/ 34 h 1119"/>
                <a:gd name="T54" fmla="*/ 780 w 2266"/>
                <a:gd name="T55" fmla="*/ 32 h 1119"/>
                <a:gd name="T56" fmla="*/ 798 w 2266"/>
                <a:gd name="T57" fmla="*/ 31 h 1119"/>
                <a:gd name="T58" fmla="*/ 816 w 2266"/>
                <a:gd name="T59" fmla="*/ 31 h 1119"/>
                <a:gd name="T60" fmla="*/ 878 w 2266"/>
                <a:gd name="T61" fmla="*/ 32 h 1119"/>
                <a:gd name="T62" fmla="*/ 887 w 2266"/>
                <a:gd name="T63" fmla="*/ 34 h 1119"/>
                <a:gd name="T64" fmla="*/ 916 w 2266"/>
                <a:gd name="T65" fmla="*/ 31 h 1119"/>
                <a:gd name="T66" fmla="*/ 935 w 2266"/>
                <a:gd name="T67" fmla="*/ 30 h 1119"/>
                <a:gd name="T68" fmla="*/ 1221 w 2266"/>
                <a:gd name="T69" fmla="*/ 31 h 1119"/>
                <a:gd name="T70" fmla="*/ 1244 w 2266"/>
                <a:gd name="T71" fmla="*/ 34 h 1119"/>
                <a:gd name="T72" fmla="*/ 1253 w 2266"/>
                <a:gd name="T73" fmla="*/ 32 h 1119"/>
                <a:gd name="T74" fmla="*/ 1278 w 2266"/>
                <a:gd name="T75" fmla="*/ 31 h 1119"/>
                <a:gd name="T76" fmla="*/ 1301 w 2266"/>
                <a:gd name="T77" fmla="*/ 31 h 1119"/>
                <a:gd name="T78" fmla="*/ 1320 w 2266"/>
                <a:gd name="T79" fmla="*/ 32 h 1119"/>
                <a:gd name="T80" fmla="*/ 1329 w 2266"/>
                <a:gd name="T81" fmla="*/ 34 h 1119"/>
                <a:gd name="T82" fmla="*/ 1348 w 2266"/>
                <a:gd name="T83" fmla="*/ 31 h 1119"/>
                <a:gd name="T84" fmla="*/ 1372 w 2266"/>
                <a:gd name="T85" fmla="*/ 30 h 1119"/>
                <a:gd name="T86" fmla="*/ 1443 w 2266"/>
                <a:gd name="T87" fmla="*/ 31 h 1119"/>
                <a:gd name="T88" fmla="*/ 1503 w 2266"/>
                <a:gd name="T89" fmla="*/ 34 h 1119"/>
                <a:gd name="T90" fmla="*/ 1511 w 2266"/>
                <a:gd name="T91" fmla="*/ 32 h 1119"/>
                <a:gd name="T92" fmla="*/ 1632 w 2266"/>
                <a:gd name="T93" fmla="*/ 31 h 1119"/>
                <a:gd name="T94" fmla="*/ 1749 w 2266"/>
                <a:gd name="T95" fmla="*/ 31 h 1119"/>
                <a:gd name="T96" fmla="*/ 1788 w 2266"/>
                <a:gd name="T97" fmla="*/ 4 h 1119"/>
                <a:gd name="T98" fmla="*/ 1867 w 2266"/>
                <a:gd name="T99" fmla="*/ 1 h 1119"/>
                <a:gd name="T100" fmla="*/ 2007 w 2266"/>
                <a:gd name="T101" fmla="*/ 0 h 1119"/>
                <a:gd name="T102" fmla="*/ 2132 w 2266"/>
                <a:gd name="T103" fmla="*/ 1 h 1119"/>
                <a:gd name="T104" fmla="*/ 2186 w 2266"/>
                <a:gd name="T105" fmla="*/ 4 h 1119"/>
                <a:gd name="T106" fmla="*/ 2195 w 2266"/>
                <a:gd name="T107" fmla="*/ 3 h 1119"/>
                <a:gd name="T108" fmla="*/ 2244 w 2266"/>
                <a:gd name="T109" fmla="*/ 0 h 111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266"/>
                <a:gd name="T166" fmla="*/ 0 h 1119"/>
                <a:gd name="T167" fmla="*/ 2266 w 2266"/>
                <a:gd name="T168" fmla="*/ 1119 h 111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266" h="1119">
                  <a:moveTo>
                    <a:pt x="0" y="1119"/>
                  </a:moveTo>
                  <a:lnTo>
                    <a:pt x="0" y="1035"/>
                  </a:lnTo>
                  <a:lnTo>
                    <a:pt x="13" y="1035"/>
                  </a:lnTo>
                  <a:lnTo>
                    <a:pt x="13" y="553"/>
                  </a:lnTo>
                  <a:lnTo>
                    <a:pt x="41" y="553"/>
                  </a:lnTo>
                  <a:lnTo>
                    <a:pt x="41" y="551"/>
                  </a:lnTo>
                  <a:lnTo>
                    <a:pt x="42" y="550"/>
                  </a:lnTo>
                  <a:lnTo>
                    <a:pt x="44" y="550"/>
                  </a:lnTo>
                  <a:lnTo>
                    <a:pt x="45" y="549"/>
                  </a:lnTo>
                  <a:lnTo>
                    <a:pt x="47" y="550"/>
                  </a:lnTo>
                  <a:lnTo>
                    <a:pt x="48" y="550"/>
                  </a:lnTo>
                  <a:lnTo>
                    <a:pt x="49" y="551"/>
                  </a:lnTo>
                  <a:lnTo>
                    <a:pt x="50" y="553"/>
                  </a:lnTo>
                  <a:lnTo>
                    <a:pt x="61" y="553"/>
                  </a:lnTo>
                  <a:lnTo>
                    <a:pt x="61" y="551"/>
                  </a:lnTo>
                  <a:lnTo>
                    <a:pt x="62" y="550"/>
                  </a:lnTo>
                  <a:lnTo>
                    <a:pt x="63" y="550"/>
                  </a:lnTo>
                  <a:lnTo>
                    <a:pt x="65" y="549"/>
                  </a:lnTo>
                  <a:lnTo>
                    <a:pt x="67" y="550"/>
                  </a:lnTo>
                  <a:lnTo>
                    <a:pt x="68" y="550"/>
                  </a:lnTo>
                  <a:lnTo>
                    <a:pt x="69" y="551"/>
                  </a:lnTo>
                  <a:lnTo>
                    <a:pt x="70" y="553"/>
                  </a:lnTo>
                  <a:lnTo>
                    <a:pt x="113" y="553"/>
                  </a:lnTo>
                  <a:lnTo>
                    <a:pt x="113" y="551"/>
                  </a:lnTo>
                  <a:lnTo>
                    <a:pt x="114" y="550"/>
                  </a:lnTo>
                  <a:lnTo>
                    <a:pt x="115" y="550"/>
                  </a:lnTo>
                  <a:lnTo>
                    <a:pt x="117" y="549"/>
                  </a:lnTo>
                  <a:lnTo>
                    <a:pt x="119" y="550"/>
                  </a:lnTo>
                  <a:lnTo>
                    <a:pt x="120" y="550"/>
                  </a:lnTo>
                  <a:lnTo>
                    <a:pt x="121" y="551"/>
                  </a:lnTo>
                  <a:lnTo>
                    <a:pt x="122" y="553"/>
                  </a:lnTo>
                  <a:lnTo>
                    <a:pt x="152" y="553"/>
                  </a:lnTo>
                  <a:lnTo>
                    <a:pt x="152" y="551"/>
                  </a:lnTo>
                  <a:lnTo>
                    <a:pt x="153" y="550"/>
                  </a:lnTo>
                  <a:lnTo>
                    <a:pt x="155" y="550"/>
                  </a:lnTo>
                  <a:lnTo>
                    <a:pt x="156" y="549"/>
                  </a:lnTo>
                  <a:lnTo>
                    <a:pt x="158" y="550"/>
                  </a:lnTo>
                  <a:lnTo>
                    <a:pt x="160" y="550"/>
                  </a:lnTo>
                  <a:lnTo>
                    <a:pt x="161" y="551"/>
                  </a:lnTo>
                  <a:lnTo>
                    <a:pt x="161" y="553"/>
                  </a:lnTo>
                  <a:lnTo>
                    <a:pt x="170" y="553"/>
                  </a:lnTo>
                  <a:lnTo>
                    <a:pt x="170" y="551"/>
                  </a:lnTo>
                  <a:lnTo>
                    <a:pt x="171" y="550"/>
                  </a:lnTo>
                  <a:lnTo>
                    <a:pt x="172" y="549"/>
                  </a:lnTo>
                  <a:lnTo>
                    <a:pt x="174" y="548"/>
                  </a:lnTo>
                  <a:lnTo>
                    <a:pt x="176" y="548"/>
                  </a:lnTo>
                  <a:lnTo>
                    <a:pt x="178" y="548"/>
                  </a:lnTo>
                  <a:lnTo>
                    <a:pt x="180" y="549"/>
                  </a:lnTo>
                  <a:lnTo>
                    <a:pt x="182" y="550"/>
                  </a:lnTo>
                  <a:lnTo>
                    <a:pt x="182" y="551"/>
                  </a:lnTo>
                  <a:lnTo>
                    <a:pt x="183" y="553"/>
                  </a:lnTo>
                  <a:lnTo>
                    <a:pt x="206" y="553"/>
                  </a:lnTo>
                  <a:lnTo>
                    <a:pt x="207" y="551"/>
                  </a:lnTo>
                  <a:lnTo>
                    <a:pt x="208" y="550"/>
                  </a:lnTo>
                  <a:lnTo>
                    <a:pt x="209" y="550"/>
                  </a:lnTo>
                  <a:lnTo>
                    <a:pt x="211" y="549"/>
                  </a:lnTo>
                  <a:lnTo>
                    <a:pt x="213" y="550"/>
                  </a:lnTo>
                  <a:lnTo>
                    <a:pt x="214" y="550"/>
                  </a:lnTo>
                  <a:lnTo>
                    <a:pt x="215" y="551"/>
                  </a:lnTo>
                  <a:lnTo>
                    <a:pt x="215" y="553"/>
                  </a:lnTo>
                  <a:lnTo>
                    <a:pt x="231" y="553"/>
                  </a:lnTo>
                  <a:lnTo>
                    <a:pt x="231" y="551"/>
                  </a:lnTo>
                  <a:lnTo>
                    <a:pt x="232" y="550"/>
                  </a:lnTo>
                  <a:lnTo>
                    <a:pt x="233" y="550"/>
                  </a:lnTo>
                  <a:lnTo>
                    <a:pt x="235" y="549"/>
                  </a:lnTo>
                  <a:lnTo>
                    <a:pt x="237" y="550"/>
                  </a:lnTo>
                  <a:lnTo>
                    <a:pt x="238" y="550"/>
                  </a:lnTo>
                  <a:lnTo>
                    <a:pt x="239" y="551"/>
                  </a:lnTo>
                  <a:lnTo>
                    <a:pt x="240" y="553"/>
                  </a:lnTo>
                  <a:lnTo>
                    <a:pt x="264" y="553"/>
                  </a:lnTo>
                  <a:lnTo>
                    <a:pt x="265" y="551"/>
                  </a:lnTo>
                  <a:lnTo>
                    <a:pt x="266" y="550"/>
                  </a:lnTo>
                  <a:lnTo>
                    <a:pt x="267" y="550"/>
                  </a:lnTo>
                  <a:lnTo>
                    <a:pt x="269" y="549"/>
                  </a:lnTo>
                  <a:lnTo>
                    <a:pt x="271" y="550"/>
                  </a:lnTo>
                  <a:lnTo>
                    <a:pt x="272" y="550"/>
                  </a:lnTo>
                  <a:lnTo>
                    <a:pt x="273" y="551"/>
                  </a:lnTo>
                  <a:lnTo>
                    <a:pt x="273" y="553"/>
                  </a:lnTo>
                  <a:lnTo>
                    <a:pt x="278" y="553"/>
                  </a:lnTo>
                  <a:lnTo>
                    <a:pt x="278" y="551"/>
                  </a:lnTo>
                  <a:lnTo>
                    <a:pt x="279" y="550"/>
                  </a:lnTo>
                  <a:lnTo>
                    <a:pt x="281" y="550"/>
                  </a:lnTo>
                  <a:lnTo>
                    <a:pt x="282" y="549"/>
                  </a:lnTo>
                  <a:lnTo>
                    <a:pt x="284" y="550"/>
                  </a:lnTo>
                  <a:lnTo>
                    <a:pt x="286" y="550"/>
                  </a:lnTo>
                  <a:lnTo>
                    <a:pt x="287" y="551"/>
                  </a:lnTo>
                  <a:lnTo>
                    <a:pt x="287" y="553"/>
                  </a:lnTo>
                  <a:lnTo>
                    <a:pt x="292" y="553"/>
                  </a:lnTo>
                  <a:lnTo>
                    <a:pt x="292" y="551"/>
                  </a:lnTo>
                  <a:lnTo>
                    <a:pt x="293" y="550"/>
                  </a:lnTo>
                  <a:lnTo>
                    <a:pt x="295" y="550"/>
                  </a:lnTo>
                  <a:lnTo>
                    <a:pt x="296" y="549"/>
                  </a:lnTo>
                  <a:lnTo>
                    <a:pt x="298" y="550"/>
                  </a:lnTo>
                  <a:lnTo>
                    <a:pt x="299" y="550"/>
                  </a:lnTo>
                  <a:lnTo>
                    <a:pt x="300" y="551"/>
                  </a:lnTo>
                  <a:lnTo>
                    <a:pt x="301" y="553"/>
                  </a:lnTo>
                  <a:lnTo>
                    <a:pt x="324" y="553"/>
                  </a:lnTo>
                  <a:lnTo>
                    <a:pt x="324" y="551"/>
                  </a:lnTo>
                  <a:lnTo>
                    <a:pt x="325" y="550"/>
                  </a:lnTo>
                  <a:lnTo>
                    <a:pt x="327" y="550"/>
                  </a:lnTo>
                  <a:lnTo>
                    <a:pt x="329" y="549"/>
                  </a:lnTo>
                  <a:lnTo>
                    <a:pt x="330" y="550"/>
                  </a:lnTo>
                  <a:lnTo>
                    <a:pt x="332" y="550"/>
                  </a:lnTo>
                  <a:lnTo>
                    <a:pt x="333" y="551"/>
                  </a:lnTo>
                  <a:lnTo>
                    <a:pt x="333" y="553"/>
                  </a:lnTo>
                  <a:lnTo>
                    <a:pt x="352" y="553"/>
                  </a:lnTo>
                  <a:lnTo>
                    <a:pt x="352" y="34"/>
                  </a:lnTo>
                  <a:lnTo>
                    <a:pt x="354" y="34"/>
                  </a:lnTo>
                  <a:lnTo>
                    <a:pt x="355" y="32"/>
                  </a:lnTo>
                  <a:lnTo>
                    <a:pt x="356" y="31"/>
                  </a:lnTo>
                  <a:lnTo>
                    <a:pt x="357" y="31"/>
                  </a:lnTo>
                  <a:lnTo>
                    <a:pt x="359" y="30"/>
                  </a:lnTo>
                  <a:lnTo>
                    <a:pt x="361" y="31"/>
                  </a:lnTo>
                  <a:lnTo>
                    <a:pt x="362" y="31"/>
                  </a:lnTo>
                  <a:lnTo>
                    <a:pt x="363" y="32"/>
                  </a:lnTo>
                  <a:lnTo>
                    <a:pt x="363" y="34"/>
                  </a:lnTo>
                  <a:lnTo>
                    <a:pt x="375" y="34"/>
                  </a:lnTo>
                  <a:lnTo>
                    <a:pt x="375" y="32"/>
                  </a:lnTo>
                  <a:lnTo>
                    <a:pt x="376" y="31"/>
                  </a:lnTo>
                  <a:lnTo>
                    <a:pt x="377" y="31"/>
                  </a:lnTo>
                  <a:lnTo>
                    <a:pt x="379" y="30"/>
                  </a:lnTo>
                  <a:lnTo>
                    <a:pt x="381" y="31"/>
                  </a:lnTo>
                  <a:lnTo>
                    <a:pt x="382" y="31"/>
                  </a:lnTo>
                  <a:lnTo>
                    <a:pt x="383" y="32"/>
                  </a:lnTo>
                  <a:lnTo>
                    <a:pt x="384" y="34"/>
                  </a:lnTo>
                  <a:lnTo>
                    <a:pt x="391" y="34"/>
                  </a:lnTo>
                  <a:lnTo>
                    <a:pt x="392" y="32"/>
                  </a:lnTo>
                  <a:lnTo>
                    <a:pt x="393" y="31"/>
                  </a:lnTo>
                  <a:lnTo>
                    <a:pt x="394" y="31"/>
                  </a:lnTo>
                  <a:lnTo>
                    <a:pt x="396" y="30"/>
                  </a:lnTo>
                  <a:lnTo>
                    <a:pt x="398" y="31"/>
                  </a:lnTo>
                  <a:lnTo>
                    <a:pt x="399" y="31"/>
                  </a:lnTo>
                  <a:lnTo>
                    <a:pt x="400" y="32"/>
                  </a:lnTo>
                  <a:lnTo>
                    <a:pt x="400" y="34"/>
                  </a:lnTo>
                  <a:lnTo>
                    <a:pt x="425" y="34"/>
                  </a:lnTo>
                  <a:lnTo>
                    <a:pt x="425" y="32"/>
                  </a:lnTo>
                  <a:lnTo>
                    <a:pt x="426" y="31"/>
                  </a:lnTo>
                  <a:lnTo>
                    <a:pt x="428" y="31"/>
                  </a:lnTo>
                  <a:lnTo>
                    <a:pt x="429" y="30"/>
                  </a:lnTo>
                  <a:lnTo>
                    <a:pt x="431" y="31"/>
                  </a:lnTo>
                  <a:lnTo>
                    <a:pt x="433" y="31"/>
                  </a:lnTo>
                  <a:lnTo>
                    <a:pt x="434" y="32"/>
                  </a:lnTo>
                  <a:lnTo>
                    <a:pt x="434" y="34"/>
                  </a:lnTo>
                  <a:lnTo>
                    <a:pt x="462" y="34"/>
                  </a:lnTo>
                  <a:lnTo>
                    <a:pt x="463" y="32"/>
                  </a:lnTo>
                  <a:lnTo>
                    <a:pt x="464" y="31"/>
                  </a:lnTo>
                  <a:lnTo>
                    <a:pt x="465" y="31"/>
                  </a:lnTo>
                  <a:lnTo>
                    <a:pt x="467" y="30"/>
                  </a:lnTo>
                  <a:lnTo>
                    <a:pt x="469" y="31"/>
                  </a:lnTo>
                  <a:lnTo>
                    <a:pt x="470" y="31"/>
                  </a:lnTo>
                  <a:lnTo>
                    <a:pt x="471" y="32"/>
                  </a:lnTo>
                  <a:lnTo>
                    <a:pt x="471" y="34"/>
                  </a:lnTo>
                  <a:lnTo>
                    <a:pt x="505" y="34"/>
                  </a:lnTo>
                  <a:lnTo>
                    <a:pt x="505" y="32"/>
                  </a:lnTo>
                  <a:lnTo>
                    <a:pt x="506" y="31"/>
                  </a:lnTo>
                  <a:lnTo>
                    <a:pt x="507" y="31"/>
                  </a:lnTo>
                  <a:lnTo>
                    <a:pt x="509" y="30"/>
                  </a:lnTo>
                  <a:lnTo>
                    <a:pt x="511" y="31"/>
                  </a:lnTo>
                  <a:lnTo>
                    <a:pt x="512" y="31"/>
                  </a:lnTo>
                  <a:lnTo>
                    <a:pt x="513" y="32"/>
                  </a:lnTo>
                  <a:lnTo>
                    <a:pt x="514" y="34"/>
                  </a:lnTo>
                  <a:lnTo>
                    <a:pt x="603" y="34"/>
                  </a:lnTo>
                  <a:lnTo>
                    <a:pt x="603" y="32"/>
                  </a:lnTo>
                  <a:lnTo>
                    <a:pt x="604" y="31"/>
                  </a:lnTo>
                  <a:lnTo>
                    <a:pt x="605" y="31"/>
                  </a:lnTo>
                  <a:lnTo>
                    <a:pt x="607" y="30"/>
                  </a:lnTo>
                  <a:lnTo>
                    <a:pt x="609" y="31"/>
                  </a:lnTo>
                  <a:lnTo>
                    <a:pt x="610" y="31"/>
                  </a:lnTo>
                  <a:lnTo>
                    <a:pt x="611" y="32"/>
                  </a:lnTo>
                  <a:lnTo>
                    <a:pt x="612" y="34"/>
                  </a:lnTo>
                  <a:lnTo>
                    <a:pt x="647" y="34"/>
                  </a:lnTo>
                  <a:lnTo>
                    <a:pt x="648" y="32"/>
                  </a:lnTo>
                  <a:lnTo>
                    <a:pt x="649" y="31"/>
                  </a:lnTo>
                  <a:lnTo>
                    <a:pt x="650" y="31"/>
                  </a:lnTo>
                  <a:lnTo>
                    <a:pt x="652" y="30"/>
                  </a:lnTo>
                  <a:lnTo>
                    <a:pt x="654" y="31"/>
                  </a:lnTo>
                  <a:lnTo>
                    <a:pt x="655" y="31"/>
                  </a:lnTo>
                  <a:lnTo>
                    <a:pt x="656" y="32"/>
                  </a:lnTo>
                  <a:lnTo>
                    <a:pt x="656" y="34"/>
                  </a:lnTo>
                  <a:lnTo>
                    <a:pt x="747" y="34"/>
                  </a:lnTo>
                  <a:lnTo>
                    <a:pt x="748" y="32"/>
                  </a:lnTo>
                  <a:lnTo>
                    <a:pt x="748" y="31"/>
                  </a:lnTo>
                  <a:lnTo>
                    <a:pt x="750" y="31"/>
                  </a:lnTo>
                  <a:lnTo>
                    <a:pt x="752" y="30"/>
                  </a:lnTo>
                  <a:lnTo>
                    <a:pt x="753" y="31"/>
                  </a:lnTo>
                  <a:lnTo>
                    <a:pt x="755" y="31"/>
                  </a:lnTo>
                  <a:lnTo>
                    <a:pt x="756" y="32"/>
                  </a:lnTo>
                  <a:lnTo>
                    <a:pt x="756" y="34"/>
                  </a:lnTo>
                  <a:lnTo>
                    <a:pt x="771" y="34"/>
                  </a:lnTo>
                  <a:lnTo>
                    <a:pt x="772" y="32"/>
                  </a:lnTo>
                  <a:lnTo>
                    <a:pt x="773" y="31"/>
                  </a:lnTo>
                  <a:lnTo>
                    <a:pt x="774" y="31"/>
                  </a:lnTo>
                  <a:lnTo>
                    <a:pt x="776" y="30"/>
                  </a:lnTo>
                  <a:lnTo>
                    <a:pt x="778" y="31"/>
                  </a:lnTo>
                  <a:lnTo>
                    <a:pt x="779" y="31"/>
                  </a:lnTo>
                  <a:lnTo>
                    <a:pt x="780" y="32"/>
                  </a:lnTo>
                  <a:lnTo>
                    <a:pt x="780" y="34"/>
                  </a:lnTo>
                  <a:lnTo>
                    <a:pt x="792" y="34"/>
                  </a:lnTo>
                  <a:lnTo>
                    <a:pt x="792" y="32"/>
                  </a:lnTo>
                  <a:lnTo>
                    <a:pt x="793" y="31"/>
                  </a:lnTo>
                  <a:lnTo>
                    <a:pt x="795" y="31"/>
                  </a:lnTo>
                  <a:lnTo>
                    <a:pt x="796" y="30"/>
                  </a:lnTo>
                  <a:lnTo>
                    <a:pt x="798" y="31"/>
                  </a:lnTo>
                  <a:lnTo>
                    <a:pt x="799" y="31"/>
                  </a:lnTo>
                  <a:lnTo>
                    <a:pt x="800" y="32"/>
                  </a:lnTo>
                  <a:lnTo>
                    <a:pt x="801" y="34"/>
                  </a:lnTo>
                  <a:lnTo>
                    <a:pt x="813" y="34"/>
                  </a:lnTo>
                  <a:lnTo>
                    <a:pt x="814" y="32"/>
                  </a:lnTo>
                  <a:lnTo>
                    <a:pt x="815" y="31"/>
                  </a:lnTo>
                  <a:lnTo>
                    <a:pt x="816" y="31"/>
                  </a:lnTo>
                  <a:lnTo>
                    <a:pt x="818" y="30"/>
                  </a:lnTo>
                  <a:lnTo>
                    <a:pt x="820" y="31"/>
                  </a:lnTo>
                  <a:lnTo>
                    <a:pt x="821" y="31"/>
                  </a:lnTo>
                  <a:lnTo>
                    <a:pt x="822" y="32"/>
                  </a:lnTo>
                  <a:lnTo>
                    <a:pt x="822" y="34"/>
                  </a:lnTo>
                  <a:lnTo>
                    <a:pt x="878" y="34"/>
                  </a:lnTo>
                  <a:lnTo>
                    <a:pt x="878" y="32"/>
                  </a:lnTo>
                  <a:lnTo>
                    <a:pt x="879" y="31"/>
                  </a:lnTo>
                  <a:lnTo>
                    <a:pt x="881" y="31"/>
                  </a:lnTo>
                  <a:lnTo>
                    <a:pt x="882" y="30"/>
                  </a:lnTo>
                  <a:lnTo>
                    <a:pt x="884" y="31"/>
                  </a:lnTo>
                  <a:lnTo>
                    <a:pt x="885" y="31"/>
                  </a:lnTo>
                  <a:lnTo>
                    <a:pt x="887" y="32"/>
                  </a:lnTo>
                  <a:lnTo>
                    <a:pt x="887" y="34"/>
                  </a:lnTo>
                  <a:lnTo>
                    <a:pt x="908" y="34"/>
                  </a:lnTo>
                  <a:lnTo>
                    <a:pt x="909" y="32"/>
                  </a:lnTo>
                  <a:lnTo>
                    <a:pt x="910" y="31"/>
                  </a:lnTo>
                  <a:lnTo>
                    <a:pt x="911" y="31"/>
                  </a:lnTo>
                  <a:lnTo>
                    <a:pt x="913" y="30"/>
                  </a:lnTo>
                  <a:lnTo>
                    <a:pt x="914" y="31"/>
                  </a:lnTo>
                  <a:lnTo>
                    <a:pt x="916" y="31"/>
                  </a:lnTo>
                  <a:lnTo>
                    <a:pt x="917" y="32"/>
                  </a:lnTo>
                  <a:lnTo>
                    <a:pt x="917" y="34"/>
                  </a:lnTo>
                  <a:lnTo>
                    <a:pt x="931" y="34"/>
                  </a:lnTo>
                  <a:lnTo>
                    <a:pt x="931" y="32"/>
                  </a:lnTo>
                  <a:lnTo>
                    <a:pt x="932" y="31"/>
                  </a:lnTo>
                  <a:lnTo>
                    <a:pt x="934" y="31"/>
                  </a:lnTo>
                  <a:lnTo>
                    <a:pt x="935" y="30"/>
                  </a:lnTo>
                  <a:lnTo>
                    <a:pt x="937" y="31"/>
                  </a:lnTo>
                  <a:lnTo>
                    <a:pt x="938" y="31"/>
                  </a:lnTo>
                  <a:lnTo>
                    <a:pt x="939" y="32"/>
                  </a:lnTo>
                  <a:lnTo>
                    <a:pt x="940" y="34"/>
                  </a:lnTo>
                  <a:lnTo>
                    <a:pt x="1220" y="34"/>
                  </a:lnTo>
                  <a:lnTo>
                    <a:pt x="1221" y="32"/>
                  </a:lnTo>
                  <a:lnTo>
                    <a:pt x="1221" y="31"/>
                  </a:lnTo>
                  <a:lnTo>
                    <a:pt x="1223" y="31"/>
                  </a:lnTo>
                  <a:lnTo>
                    <a:pt x="1225" y="30"/>
                  </a:lnTo>
                  <a:lnTo>
                    <a:pt x="1226" y="31"/>
                  </a:lnTo>
                  <a:lnTo>
                    <a:pt x="1228" y="31"/>
                  </a:lnTo>
                  <a:lnTo>
                    <a:pt x="1229" y="32"/>
                  </a:lnTo>
                  <a:lnTo>
                    <a:pt x="1229" y="34"/>
                  </a:lnTo>
                  <a:lnTo>
                    <a:pt x="1244" y="34"/>
                  </a:lnTo>
                  <a:lnTo>
                    <a:pt x="1245" y="32"/>
                  </a:lnTo>
                  <a:lnTo>
                    <a:pt x="1246" y="31"/>
                  </a:lnTo>
                  <a:lnTo>
                    <a:pt x="1247" y="31"/>
                  </a:lnTo>
                  <a:lnTo>
                    <a:pt x="1249" y="30"/>
                  </a:lnTo>
                  <a:lnTo>
                    <a:pt x="1251" y="31"/>
                  </a:lnTo>
                  <a:lnTo>
                    <a:pt x="1252" y="31"/>
                  </a:lnTo>
                  <a:lnTo>
                    <a:pt x="1253" y="32"/>
                  </a:lnTo>
                  <a:lnTo>
                    <a:pt x="1253" y="34"/>
                  </a:lnTo>
                  <a:lnTo>
                    <a:pt x="1272" y="34"/>
                  </a:lnTo>
                  <a:lnTo>
                    <a:pt x="1272" y="32"/>
                  </a:lnTo>
                  <a:lnTo>
                    <a:pt x="1273" y="31"/>
                  </a:lnTo>
                  <a:lnTo>
                    <a:pt x="1275" y="31"/>
                  </a:lnTo>
                  <a:lnTo>
                    <a:pt x="1277" y="30"/>
                  </a:lnTo>
                  <a:lnTo>
                    <a:pt x="1278" y="31"/>
                  </a:lnTo>
                  <a:lnTo>
                    <a:pt x="1280" y="31"/>
                  </a:lnTo>
                  <a:lnTo>
                    <a:pt x="1281" y="32"/>
                  </a:lnTo>
                  <a:lnTo>
                    <a:pt x="1281" y="34"/>
                  </a:lnTo>
                  <a:lnTo>
                    <a:pt x="1298" y="34"/>
                  </a:lnTo>
                  <a:lnTo>
                    <a:pt x="1298" y="32"/>
                  </a:lnTo>
                  <a:lnTo>
                    <a:pt x="1299" y="31"/>
                  </a:lnTo>
                  <a:lnTo>
                    <a:pt x="1301" y="31"/>
                  </a:lnTo>
                  <a:lnTo>
                    <a:pt x="1302" y="30"/>
                  </a:lnTo>
                  <a:lnTo>
                    <a:pt x="1304" y="31"/>
                  </a:lnTo>
                  <a:lnTo>
                    <a:pt x="1306" y="31"/>
                  </a:lnTo>
                  <a:lnTo>
                    <a:pt x="1306" y="32"/>
                  </a:lnTo>
                  <a:lnTo>
                    <a:pt x="1307" y="34"/>
                  </a:lnTo>
                  <a:lnTo>
                    <a:pt x="1320" y="34"/>
                  </a:lnTo>
                  <a:lnTo>
                    <a:pt x="1320" y="32"/>
                  </a:lnTo>
                  <a:lnTo>
                    <a:pt x="1321" y="31"/>
                  </a:lnTo>
                  <a:lnTo>
                    <a:pt x="1323" y="31"/>
                  </a:lnTo>
                  <a:lnTo>
                    <a:pt x="1324" y="30"/>
                  </a:lnTo>
                  <a:lnTo>
                    <a:pt x="1326" y="31"/>
                  </a:lnTo>
                  <a:lnTo>
                    <a:pt x="1328" y="31"/>
                  </a:lnTo>
                  <a:lnTo>
                    <a:pt x="1328" y="32"/>
                  </a:lnTo>
                  <a:lnTo>
                    <a:pt x="1329" y="34"/>
                  </a:lnTo>
                  <a:lnTo>
                    <a:pt x="1340" y="34"/>
                  </a:lnTo>
                  <a:lnTo>
                    <a:pt x="1341" y="32"/>
                  </a:lnTo>
                  <a:lnTo>
                    <a:pt x="1342" y="31"/>
                  </a:lnTo>
                  <a:lnTo>
                    <a:pt x="1343" y="31"/>
                  </a:lnTo>
                  <a:lnTo>
                    <a:pt x="1345" y="30"/>
                  </a:lnTo>
                  <a:lnTo>
                    <a:pt x="1347" y="31"/>
                  </a:lnTo>
                  <a:lnTo>
                    <a:pt x="1348" y="31"/>
                  </a:lnTo>
                  <a:lnTo>
                    <a:pt x="1349" y="32"/>
                  </a:lnTo>
                  <a:lnTo>
                    <a:pt x="1349" y="34"/>
                  </a:lnTo>
                  <a:lnTo>
                    <a:pt x="1367" y="34"/>
                  </a:lnTo>
                  <a:lnTo>
                    <a:pt x="1368" y="32"/>
                  </a:lnTo>
                  <a:lnTo>
                    <a:pt x="1369" y="31"/>
                  </a:lnTo>
                  <a:lnTo>
                    <a:pt x="1370" y="31"/>
                  </a:lnTo>
                  <a:lnTo>
                    <a:pt x="1372" y="30"/>
                  </a:lnTo>
                  <a:lnTo>
                    <a:pt x="1374" y="31"/>
                  </a:lnTo>
                  <a:lnTo>
                    <a:pt x="1375" y="31"/>
                  </a:lnTo>
                  <a:lnTo>
                    <a:pt x="1376" y="32"/>
                  </a:lnTo>
                  <a:lnTo>
                    <a:pt x="1377" y="34"/>
                  </a:lnTo>
                  <a:lnTo>
                    <a:pt x="1442" y="34"/>
                  </a:lnTo>
                  <a:lnTo>
                    <a:pt x="1442" y="32"/>
                  </a:lnTo>
                  <a:lnTo>
                    <a:pt x="1443" y="31"/>
                  </a:lnTo>
                  <a:lnTo>
                    <a:pt x="1445" y="31"/>
                  </a:lnTo>
                  <a:lnTo>
                    <a:pt x="1446" y="30"/>
                  </a:lnTo>
                  <a:lnTo>
                    <a:pt x="1448" y="31"/>
                  </a:lnTo>
                  <a:lnTo>
                    <a:pt x="1449" y="31"/>
                  </a:lnTo>
                  <a:lnTo>
                    <a:pt x="1451" y="32"/>
                  </a:lnTo>
                  <a:lnTo>
                    <a:pt x="1451" y="34"/>
                  </a:lnTo>
                  <a:lnTo>
                    <a:pt x="1503" y="34"/>
                  </a:lnTo>
                  <a:lnTo>
                    <a:pt x="1503" y="32"/>
                  </a:lnTo>
                  <a:lnTo>
                    <a:pt x="1504" y="31"/>
                  </a:lnTo>
                  <a:lnTo>
                    <a:pt x="1505" y="31"/>
                  </a:lnTo>
                  <a:lnTo>
                    <a:pt x="1507" y="30"/>
                  </a:lnTo>
                  <a:lnTo>
                    <a:pt x="1509" y="31"/>
                  </a:lnTo>
                  <a:lnTo>
                    <a:pt x="1510" y="31"/>
                  </a:lnTo>
                  <a:lnTo>
                    <a:pt x="1511" y="32"/>
                  </a:lnTo>
                  <a:lnTo>
                    <a:pt x="1512" y="34"/>
                  </a:lnTo>
                  <a:lnTo>
                    <a:pt x="1626" y="34"/>
                  </a:lnTo>
                  <a:lnTo>
                    <a:pt x="1626" y="32"/>
                  </a:lnTo>
                  <a:lnTo>
                    <a:pt x="1627" y="31"/>
                  </a:lnTo>
                  <a:lnTo>
                    <a:pt x="1629" y="31"/>
                  </a:lnTo>
                  <a:lnTo>
                    <a:pt x="1630" y="30"/>
                  </a:lnTo>
                  <a:lnTo>
                    <a:pt x="1632" y="31"/>
                  </a:lnTo>
                  <a:lnTo>
                    <a:pt x="1634" y="31"/>
                  </a:lnTo>
                  <a:lnTo>
                    <a:pt x="1635" y="32"/>
                  </a:lnTo>
                  <a:lnTo>
                    <a:pt x="1635" y="34"/>
                  </a:lnTo>
                  <a:lnTo>
                    <a:pt x="1746" y="34"/>
                  </a:lnTo>
                  <a:lnTo>
                    <a:pt x="1746" y="32"/>
                  </a:lnTo>
                  <a:lnTo>
                    <a:pt x="1747" y="31"/>
                  </a:lnTo>
                  <a:lnTo>
                    <a:pt x="1749" y="31"/>
                  </a:lnTo>
                  <a:lnTo>
                    <a:pt x="1750" y="30"/>
                  </a:lnTo>
                  <a:lnTo>
                    <a:pt x="1752" y="31"/>
                  </a:lnTo>
                  <a:lnTo>
                    <a:pt x="1753" y="31"/>
                  </a:lnTo>
                  <a:lnTo>
                    <a:pt x="1754" y="32"/>
                  </a:lnTo>
                  <a:lnTo>
                    <a:pt x="1755" y="34"/>
                  </a:lnTo>
                  <a:lnTo>
                    <a:pt x="1788" y="34"/>
                  </a:lnTo>
                  <a:lnTo>
                    <a:pt x="1788" y="4"/>
                  </a:lnTo>
                  <a:lnTo>
                    <a:pt x="1860" y="4"/>
                  </a:lnTo>
                  <a:lnTo>
                    <a:pt x="1860" y="3"/>
                  </a:lnTo>
                  <a:lnTo>
                    <a:pt x="1861" y="1"/>
                  </a:lnTo>
                  <a:lnTo>
                    <a:pt x="1862" y="1"/>
                  </a:lnTo>
                  <a:lnTo>
                    <a:pt x="1864" y="0"/>
                  </a:lnTo>
                  <a:lnTo>
                    <a:pt x="1866" y="1"/>
                  </a:lnTo>
                  <a:lnTo>
                    <a:pt x="1867" y="1"/>
                  </a:lnTo>
                  <a:lnTo>
                    <a:pt x="1868" y="3"/>
                  </a:lnTo>
                  <a:lnTo>
                    <a:pt x="1869" y="4"/>
                  </a:lnTo>
                  <a:lnTo>
                    <a:pt x="2002" y="4"/>
                  </a:lnTo>
                  <a:lnTo>
                    <a:pt x="2003" y="3"/>
                  </a:lnTo>
                  <a:lnTo>
                    <a:pt x="2004" y="1"/>
                  </a:lnTo>
                  <a:lnTo>
                    <a:pt x="2005" y="1"/>
                  </a:lnTo>
                  <a:lnTo>
                    <a:pt x="2007" y="0"/>
                  </a:lnTo>
                  <a:lnTo>
                    <a:pt x="2009" y="1"/>
                  </a:lnTo>
                  <a:lnTo>
                    <a:pt x="2010" y="1"/>
                  </a:lnTo>
                  <a:lnTo>
                    <a:pt x="2011" y="3"/>
                  </a:lnTo>
                  <a:lnTo>
                    <a:pt x="2011" y="4"/>
                  </a:lnTo>
                  <a:lnTo>
                    <a:pt x="2131" y="4"/>
                  </a:lnTo>
                  <a:lnTo>
                    <a:pt x="2131" y="3"/>
                  </a:lnTo>
                  <a:lnTo>
                    <a:pt x="2132" y="1"/>
                  </a:lnTo>
                  <a:lnTo>
                    <a:pt x="2134" y="1"/>
                  </a:lnTo>
                  <a:lnTo>
                    <a:pt x="2135" y="0"/>
                  </a:lnTo>
                  <a:lnTo>
                    <a:pt x="2137" y="1"/>
                  </a:lnTo>
                  <a:lnTo>
                    <a:pt x="2138" y="1"/>
                  </a:lnTo>
                  <a:lnTo>
                    <a:pt x="2139" y="3"/>
                  </a:lnTo>
                  <a:lnTo>
                    <a:pt x="2140" y="4"/>
                  </a:lnTo>
                  <a:lnTo>
                    <a:pt x="2186" y="4"/>
                  </a:lnTo>
                  <a:lnTo>
                    <a:pt x="2187" y="3"/>
                  </a:lnTo>
                  <a:lnTo>
                    <a:pt x="2188" y="1"/>
                  </a:lnTo>
                  <a:lnTo>
                    <a:pt x="2189" y="1"/>
                  </a:lnTo>
                  <a:lnTo>
                    <a:pt x="2191" y="0"/>
                  </a:lnTo>
                  <a:lnTo>
                    <a:pt x="2193" y="1"/>
                  </a:lnTo>
                  <a:lnTo>
                    <a:pt x="2194" y="1"/>
                  </a:lnTo>
                  <a:lnTo>
                    <a:pt x="2195" y="3"/>
                  </a:lnTo>
                  <a:lnTo>
                    <a:pt x="2195" y="4"/>
                  </a:lnTo>
                  <a:lnTo>
                    <a:pt x="2238" y="4"/>
                  </a:lnTo>
                  <a:lnTo>
                    <a:pt x="2239" y="3"/>
                  </a:lnTo>
                  <a:lnTo>
                    <a:pt x="2239" y="1"/>
                  </a:lnTo>
                  <a:lnTo>
                    <a:pt x="2241" y="0"/>
                  </a:lnTo>
                  <a:lnTo>
                    <a:pt x="2243" y="0"/>
                  </a:lnTo>
                  <a:lnTo>
                    <a:pt x="2244" y="0"/>
                  </a:lnTo>
                  <a:lnTo>
                    <a:pt x="2246" y="0"/>
                  </a:lnTo>
                  <a:lnTo>
                    <a:pt x="2247" y="1"/>
                  </a:lnTo>
                  <a:lnTo>
                    <a:pt x="2248" y="3"/>
                  </a:lnTo>
                  <a:lnTo>
                    <a:pt x="2248" y="4"/>
                  </a:lnTo>
                  <a:lnTo>
                    <a:pt x="2266" y="4"/>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68" name="Freeform 1278"/>
            <p:cNvSpPr>
              <a:spLocks/>
            </p:cNvSpPr>
            <p:nvPr/>
          </p:nvSpPr>
          <p:spPr bwMode="auto">
            <a:xfrm>
              <a:off x="2458" y="2249"/>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69" name="Freeform 1279"/>
            <p:cNvSpPr>
              <a:spLocks/>
            </p:cNvSpPr>
            <p:nvPr/>
          </p:nvSpPr>
          <p:spPr bwMode="auto">
            <a:xfrm>
              <a:off x="2929" y="1693"/>
              <a:ext cx="1443" cy="223"/>
            </a:xfrm>
            <a:custGeom>
              <a:avLst/>
              <a:gdLst>
                <a:gd name="T0" fmla="*/ 47 w 1443"/>
                <a:gd name="T1" fmla="*/ 3 h 223"/>
                <a:gd name="T2" fmla="*/ 62 w 1443"/>
                <a:gd name="T3" fmla="*/ 6 h 223"/>
                <a:gd name="T4" fmla="*/ 70 w 1443"/>
                <a:gd name="T5" fmla="*/ 1 h 223"/>
                <a:gd name="T6" fmla="*/ 82 w 1443"/>
                <a:gd name="T7" fmla="*/ 5 h 223"/>
                <a:gd name="T8" fmla="*/ 91 w 1443"/>
                <a:gd name="T9" fmla="*/ 5 h 223"/>
                <a:gd name="T10" fmla="*/ 107 w 1443"/>
                <a:gd name="T11" fmla="*/ 3 h 223"/>
                <a:gd name="T12" fmla="*/ 126 w 1443"/>
                <a:gd name="T13" fmla="*/ 5 h 223"/>
                <a:gd name="T14" fmla="*/ 134 w 1443"/>
                <a:gd name="T15" fmla="*/ 5 h 223"/>
                <a:gd name="T16" fmla="*/ 152 w 1443"/>
                <a:gd name="T17" fmla="*/ 3 h 223"/>
                <a:gd name="T18" fmla="*/ 167 w 1443"/>
                <a:gd name="T19" fmla="*/ 5 h 223"/>
                <a:gd name="T20" fmla="*/ 176 w 1443"/>
                <a:gd name="T21" fmla="*/ 5 h 223"/>
                <a:gd name="T22" fmla="*/ 191 w 1443"/>
                <a:gd name="T23" fmla="*/ 3 h 223"/>
                <a:gd name="T24" fmla="*/ 221 w 1443"/>
                <a:gd name="T25" fmla="*/ 5 h 223"/>
                <a:gd name="T26" fmla="*/ 229 w 1443"/>
                <a:gd name="T27" fmla="*/ 5 h 223"/>
                <a:gd name="T28" fmla="*/ 285 w 1443"/>
                <a:gd name="T29" fmla="*/ 3 h 223"/>
                <a:gd name="T30" fmla="*/ 324 w 1443"/>
                <a:gd name="T31" fmla="*/ 5 h 223"/>
                <a:gd name="T32" fmla="*/ 333 w 1443"/>
                <a:gd name="T33" fmla="*/ 5 h 223"/>
                <a:gd name="T34" fmla="*/ 353 w 1443"/>
                <a:gd name="T35" fmla="*/ 3 h 223"/>
                <a:gd name="T36" fmla="*/ 417 w 1443"/>
                <a:gd name="T37" fmla="*/ 5 h 223"/>
                <a:gd name="T38" fmla="*/ 425 w 1443"/>
                <a:gd name="T39" fmla="*/ 5 h 223"/>
                <a:gd name="T40" fmla="*/ 439 w 1443"/>
                <a:gd name="T41" fmla="*/ 3 h 223"/>
                <a:gd name="T42" fmla="*/ 466 w 1443"/>
                <a:gd name="T43" fmla="*/ 5 h 223"/>
                <a:gd name="T44" fmla="*/ 474 w 1443"/>
                <a:gd name="T45" fmla="*/ 5 h 223"/>
                <a:gd name="T46" fmla="*/ 497 w 1443"/>
                <a:gd name="T47" fmla="*/ 3 h 223"/>
                <a:gd name="T48" fmla="*/ 565 w 1443"/>
                <a:gd name="T49" fmla="*/ 5 h 223"/>
                <a:gd name="T50" fmla="*/ 573 w 1443"/>
                <a:gd name="T51" fmla="*/ 5 h 223"/>
                <a:gd name="T52" fmla="*/ 630 w 1443"/>
                <a:gd name="T53" fmla="*/ 3 h 223"/>
                <a:gd name="T54" fmla="*/ 654 w 1443"/>
                <a:gd name="T55" fmla="*/ 5 h 223"/>
                <a:gd name="T56" fmla="*/ 663 w 1443"/>
                <a:gd name="T57" fmla="*/ 5 h 223"/>
                <a:gd name="T58" fmla="*/ 693 w 1443"/>
                <a:gd name="T59" fmla="*/ 3 h 223"/>
                <a:gd name="T60" fmla="*/ 707 w 1443"/>
                <a:gd name="T61" fmla="*/ 5 h 223"/>
                <a:gd name="T62" fmla="*/ 715 w 1443"/>
                <a:gd name="T63" fmla="*/ 5 h 223"/>
                <a:gd name="T64" fmla="*/ 725 w 1443"/>
                <a:gd name="T65" fmla="*/ 3 h 223"/>
                <a:gd name="T66" fmla="*/ 756 w 1443"/>
                <a:gd name="T67" fmla="*/ 5 h 223"/>
                <a:gd name="T68" fmla="*/ 764 w 1443"/>
                <a:gd name="T69" fmla="*/ 5 h 223"/>
                <a:gd name="T70" fmla="*/ 770 w 1443"/>
                <a:gd name="T71" fmla="*/ 1 h 223"/>
                <a:gd name="T72" fmla="*/ 781 w 1443"/>
                <a:gd name="T73" fmla="*/ 5 h 223"/>
                <a:gd name="T74" fmla="*/ 811 w 1443"/>
                <a:gd name="T75" fmla="*/ 3 h 223"/>
                <a:gd name="T76" fmla="*/ 825 w 1443"/>
                <a:gd name="T77" fmla="*/ 4 h 223"/>
                <a:gd name="T78" fmla="*/ 837 w 1443"/>
                <a:gd name="T79" fmla="*/ 0 h 223"/>
                <a:gd name="T80" fmla="*/ 846 w 1443"/>
                <a:gd name="T81" fmla="*/ 5 h 223"/>
                <a:gd name="T82" fmla="*/ 854 w 1443"/>
                <a:gd name="T83" fmla="*/ 5 h 223"/>
                <a:gd name="T84" fmla="*/ 880 w 1443"/>
                <a:gd name="T85" fmla="*/ 3 h 223"/>
                <a:gd name="T86" fmla="*/ 889 w 1443"/>
                <a:gd name="T87" fmla="*/ 5 h 223"/>
                <a:gd name="T88" fmla="*/ 898 w 1443"/>
                <a:gd name="T89" fmla="*/ 5 h 223"/>
                <a:gd name="T90" fmla="*/ 907 w 1443"/>
                <a:gd name="T91" fmla="*/ 3 h 223"/>
                <a:gd name="T92" fmla="*/ 1017 w 1443"/>
                <a:gd name="T93" fmla="*/ 5 h 223"/>
                <a:gd name="T94" fmla="*/ 1025 w 1443"/>
                <a:gd name="T95" fmla="*/ 5 h 223"/>
                <a:gd name="T96" fmla="*/ 1174 w 1443"/>
                <a:gd name="T97" fmla="*/ 112 h 223"/>
                <a:gd name="T98" fmla="*/ 1182 w 1443"/>
                <a:gd name="T99" fmla="*/ 115 h 223"/>
                <a:gd name="T100" fmla="*/ 1192 w 1443"/>
                <a:gd name="T101" fmla="*/ 111 h 223"/>
                <a:gd name="T102" fmla="*/ 1201 w 1443"/>
                <a:gd name="T103" fmla="*/ 112 h 223"/>
                <a:gd name="T104" fmla="*/ 1209 w 1443"/>
                <a:gd name="T105" fmla="*/ 115 h 223"/>
                <a:gd name="T106" fmla="*/ 1270 w 1443"/>
                <a:gd name="T107" fmla="*/ 111 h 223"/>
                <a:gd name="T108" fmla="*/ 1304 w 1443"/>
                <a:gd name="T109" fmla="*/ 112 h 223"/>
                <a:gd name="T110" fmla="*/ 1312 w 1443"/>
                <a:gd name="T111" fmla="*/ 115 h 223"/>
                <a:gd name="T112" fmla="*/ 1321 w 1443"/>
                <a:gd name="T113" fmla="*/ 111 h 223"/>
                <a:gd name="T114" fmla="*/ 1362 w 1443"/>
                <a:gd name="T115" fmla="*/ 111 h 223"/>
                <a:gd name="T116" fmla="*/ 1375 w 1443"/>
                <a:gd name="T117" fmla="*/ 110 h 22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43"/>
                <a:gd name="T178" fmla="*/ 0 h 223"/>
                <a:gd name="T179" fmla="*/ 1443 w 1443"/>
                <a:gd name="T180" fmla="*/ 223 h 22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43" h="223">
                  <a:moveTo>
                    <a:pt x="0" y="132"/>
                  </a:moveTo>
                  <a:lnTo>
                    <a:pt x="0" y="6"/>
                  </a:lnTo>
                  <a:lnTo>
                    <a:pt x="45" y="6"/>
                  </a:lnTo>
                  <a:lnTo>
                    <a:pt x="45" y="5"/>
                  </a:lnTo>
                  <a:lnTo>
                    <a:pt x="46" y="4"/>
                  </a:lnTo>
                  <a:lnTo>
                    <a:pt x="47" y="3"/>
                  </a:lnTo>
                  <a:lnTo>
                    <a:pt x="49" y="3"/>
                  </a:lnTo>
                  <a:lnTo>
                    <a:pt x="51" y="3"/>
                  </a:lnTo>
                  <a:lnTo>
                    <a:pt x="52" y="4"/>
                  </a:lnTo>
                  <a:lnTo>
                    <a:pt x="53" y="5"/>
                  </a:lnTo>
                  <a:lnTo>
                    <a:pt x="54" y="6"/>
                  </a:lnTo>
                  <a:lnTo>
                    <a:pt x="62" y="6"/>
                  </a:lnTo>
                  <a:lnTo>
                    <a:pt x="62" y="5"/>
                  </a:lnTo>
                  <a:lnTo>
                    <a:pt x="63" y="3"/>
                  </a:lnTo>
                  <a:lnTo>
                    <a:pt x="64" y="2"/>
                  </a:lnTo>
                  <a:lnTo>
                    <a:pt x="66" y="1"/>
                  </a:lnTo>
                  <a:lnTo>
                    <a:pt x="68" y="1"/>
                  </a:lnTo>
                  <a:lnTo>
                    <a:pt x="70" y="1"/>
                  </a:lnTo>
                  <a:lnTo>
                    <a:pt x="72" y="2"/>
                  </a:lnTo>
                  <a:lnTo>
                    <a:pt x="74" y="3"/>
                  </a:lnTo>
                  <a:lnTo>
                    <a:pt x="75" y="5"/>
                  </a:lnTo>
                  <a:lnTo>
                    <a:pt x="75" y="6"/>
                  </a:lnTo>
                  <a:lnTo>
                    <a:pt x="82" y="6"/>
                  </a:lnTo>
                  <a:lnTo>
                    <a:pt x="82" y="5"/>
                  </a:lnTo>
                  <a:lnTo>
                    <a:pt x="83" y="4"/>
                  </a:lnTo>
                  <a:lnTo>
                    <a:pt x="85" y="3"/>
                  </a:lnTo>
                  <a:lnTo>
                    <a:pt x="86" y="3"/>
                  </a:lnTo>
                  <a:lnTo>
                    <a:pt x="88" y="3"/>
                  </a:lnTo>
                  <a:lnTo>
                    <a:pt x="90" y="4"/>
                  </a:lnTo>
                  <a:lnTo>
                    <a:pt x="91" y="5"/>
                  </a:lnTo>
                  <a:lnTo>
                    <a:pt x="91" y="6"/>
                  </a:lnTo>
                  <a:lnTo>
                    <a:pt x="102" y="6"/>
                  </a:lnTo>
                  <a:lnTo>
                    <a:pt x="103" y="5"/>
                  </a:lnTo>
                  <a:lnTo>
                    <a:pt x="103" y="4"/>
                  </a:lnTo>
                  <a:lnTo>
                    <a:pt x="105" y="3"/>
                  </a:lnTo>
                  <a:lnTo>
                    <a:pt x="107" y="3"/>
                  </a:lnTo>
                  <a:lnTo>
                    <a:pt x="108" y="3"/>
                  </a:lnTo>
                  <a:lnTo>
                    <a:pt x="110" y="4"/>
                  </a:lnTo>
                  <a:lnTo>
                    <a:pt x="111" y="5"/>
                  </a:lnTo>
                  <a:lnTo>
                    <a:pt x="111" y="6"/>
                  </a:lnTo>
                  <a:lnTo>
                    <a:pt x="126" y="6"/>
                  </a:lnTo>
                  <a:lnTo>
                    <a:pt x="126" y="5"/>
                  </a:lnTo>
                  <a:lnTo>
                    <a:pt x="127" y="4"/>
                  </a:lnTo>
                  <a:lnTo>
                    <a:pt x="129" y="3"/>
                  </a:lnTo>
                  <a:lnTo>
                    <a:pt x="130" y="3"/>
                  </a:lnTo>
                  <a:lnTo>
                    <a:pt x="132" y="3"/>
                  </a:lnTo>
                  <a:lnTo>
                    <a:pt x="133" y="4"/>
                  </a:lnTo>
                  <a:lnTo>
                    <a:pt x="134" y="5"/>
                  </a:lnTo>
                  <a:lnTo>
                    <a:pt x="135" y="6"/>
                  </a:lnTo>
                  <a:lnTo>
                    <a:pt x="147" y="6"/>
                  </a:lnTo>
                  <a:lnTo>
                    <a:pt x="148" y="5"/>
                  </a:lnTo>
                  <a:lnTo>
                    <a:pt x="149" y="4"/>
                  </a:lnTo>
                  <a:lnTo>
                    <a:pt x="150" y="3"/>
                  </a:lnTo>
                  <a:lnTo>
                    <a:pt x="152" y="3"/>
                  </a:lnTo>
                  <a:lnTo>
                    <a:pt x="154" y="3"/>
                  </a:lnTo>
                  <a:lnTo>
                    <a:pt x="155" y="4"/>
                  </a:lnTo>
                  <a:lnTo>
                    <a:pt x="156" y="5"/>
                  </a:lnTo>
                  <a:lnTo>
                    <a:pt x="156" y="6"/>
                  </a:lnTo>
                  <a:lnTo>
                    <a:pt x="167" y="6"/>
                  </a:lnTo>
                  <a:lnTo>
                    <a:pt x="167" y="5"/>
                  </a:lnTo>
                  <a:lnTo>
                    <a:pt x="169" y="4"/>
                  </a:lnTo>
                  <a:lnTo>
                    <a:pt x="170" y="3"/>
                  </a:lnTo>
                  <a:lnTo>
                    <a:pt x="172" y="3"/>
                  </a:lnTo>
                  <a:lnTo>
                    <a:pt x="173" y="3"/>
                  </a:lnTo>
                  <a:lnTo>
                    <a:pt x="175" y="4"/>
                  </a:lnTo>
                  <a:lnTo>
                    <a:pt x="176" y="5"/>
                  </a:lnTo>
                  <a:lnTo>
                    <a:pt x="176" y="6"/>
                  </a:lnTo>
                  <a:lnTo>
                    <a:pt x="187" y="6"/>
                  </a:lnTo>
                  <a:lnTo>
                    <a:pt x="187" y="5"/>
                  </a:lnTo>
                  <a:lnTo>
                    <a:pt x="188" y="4"/>
                  </a:lnTo>
                  <a:lnTo>
                    <a:pt x="189" y="3"/>
                  </a:lnTo>
                  <a:lnTo>
                    <a:pt x="191" y="3"/>
                  </a:lnTo>
                  <a:lnTo>
                    <a:pt x="193" y="3"/>
                  </a:lnTo>
                  <a:lnTo>
                    <a:pt x="194" y="4"/>
                  </a:lnTo>
                  <a:lnTo>
                    <a:pt x="195" y="5"/>
                  </a:lnTo>
                  <a:lnTo>
                    <a:pt x="196" y="6"/>
                  </a:lnTo>
                  <a:lnTo>
                    <a:pt x="220" y="6"/>
                  </a:lnTo>
                  <a:lnTo>
                    <a:pt x="221" y="5"/>
                  </a:lnTo>
                  <a:lnTo>
                    <a:pt x="222" y="4"/>
                  </a:lnTo>
                  <a:lnTo>
                    <a:pt x="223" y="3"/>
                  </a:lnTo>
                  <a:lnTo>
                    <a:pt x="225" y="3"/>
                  </a:lnTo>
                  <a:lnTo>
                    <a:pt x="227" y="3"/>
                  </a:lnTo>
                  <a:lnTo>
                    <a:pt x="228" y="4"/>
                  </a:lnTo>
                  <a:lnTo>
                    <a:pt x="229" y="5"/>
                  </a:lnTo>
                  <a:lnTo>
                    <a:pt x="229" y="6"/>
                  </a:lnTo>
                  <a:lnTo>
                    <a:pt x="281" y="6"/>
                  </a:lnTo>
                  <a:lnTo>
                    <a:pt x="281" y="5"/>
                  </a:lnTo>
                  <a:lnTo>
                    <a:pt x="282" y="4"/>
                  </a:lnTo>
                  <a:lnTo>
                    <a:pt x="284" y="3"/>
                  </a:lnTo>
                  <a:lnTo>
                    <a:pt x="285" y="3"/>
                  </a:lnTo>
                  <a:lnTo>
                    <a:pt x="287" y="3"/>
                  </a:lnTo>
                  <a:lnTo>
                    <a:pt x="288" y="4"/>
                  </a:lnTo>
                  <a:lnTo>
                    <a:pt x="290" y="5"/>
                  </a:lnTo>
                  <a:lnTo>
                    <a:pt x="290" y="6"/>
                  </a:lnTo>
                  <a:lnTo>
                    <a:pt x="324" y="6"/>
                  </a:lnTo>
                  <a:lnTo>
                    <a:pt x="324" y="5"/>
                  </a:lnTo>
                  <a:lnTo>
                    <a:pt x="326" y="4"/>
                  </a:lnTo>
                  <a:lnTo>
                    <a:pt x="327" y="3"/>
                  </a:lnTo>
                  <a:lnTo>
                    <a:pt x="329" y="3"/>
                  </a:lnTo>
                  <a:lnTo>
                    <a:pt x="330" y="3"/>
                  </a:lnTo>
                  <a:lnTo>
                    <a:pt x="332" y="4"/>
                  </a:lnTo>
                  <a:lnTo>
                    <a:pt x="333" y="5"/>
                  </a:lnTo>
                  <a:lnTo>
                    <a:pt x="333" y="6"/>
                  </a:lnTo>
                  <a:lnTo>
                    <a:pt x="349" y="6"/>
                  </a:lnTo>
                  <a:lnTo>
                    <a:pt x="349" y="5"/>
                  </a:lnTo>
                  <a:lnTo>
                    <a:pt x="350" y="4"/>
                  </a:lnTo>
                  <a:lnTo>
                    <a:pt x="352" y="3"/>
                  </a:lnTo>
                  <a:lnTo>
                    <a:pt x="353" y="3"/>
                  </a:lnTo>
                  <a:lnTo>
                    <a:pt x="355" y="3"/>
                  </a:lnTo>
                  <a:lnTo>
                    <a:pt x="356" y="4"/>
                  </a:lnTo>
                  <a:lnTo>
                    <a:pt x="357" y="5"/>
                  </a:lnTo>
                  <a:lnTo>
                    <a:pt x="358" y="6"/>
                  </a:lnTo>
                  <a:lnTo>
                    <a:pt x="416" y="6"/>
                  </a:lnTo>
                  <a:lnTo>
                    <a:pt x="417" y="5"/>
                  </a:lnTo>
                  <a:lnTo>
                    <a:pt x="418" y="4"/>
                  </a:lnTo>
                  <a:lnTo>
                    <a:pt x="419" y="3"/>
                  </a:lnTo>
                  <a:lnTo>
                    <a:pt x="421" y="3"/>
                  </a:lnTo>
                  <a:lnTo>
                    <a:pt x="422" y="3"/>
                  </a:lnTo>
                  <a:lnTo>
                    <a:pt x="424" y="4"/>
                  </a:lnTo>
                  <a:lnTo>
                    <a:pt x="425" y="5"/>
                  </a:lnTo>
                  <a:lnTo>
                    <a:pt x="425" y="6"/>
                  </a:lnTo>
                  <a:lnTo>
                    <a:pt x="434" y="6"/>
                  </a:lnTo>
                  <a:lnTo>
                    <a:pt x="435" y="5"/>
                  </a:lnTo>
                  <a:lnTo>
                    <a:pt x="436" y="4"/>
                  </a:lnTo>
                  <a:lnTo>
                    <a:pt x="437" y="3"/>
                  </a:lnTo>
                  <a:lnTo>
                    <a:pt x="439" y="3"/>
                  </a:lnTo>
                  <a:lnTo>
                    <a:pt x="441" y="3"/>
                  </a:lnTo>
                  <a:lnTo>
                    <a:pt x="442" y="4"/>
                  </a:lnTo>
                  <a:lnTo>
                    <a:pt x="443" y="5"/>
                  </a:lnTo>
                  <a:lnTo>
                    <a:pt x="443" y="6"/>
                  </a:lnTo>
                  <a:lnTo>
                    <a:pt x="466" y="6"/>
                  </a:lnTo>
                  <a:lnTo>
                    <a:pt x="466" y="5"/>
                  </a:lnTo>
                  <a:lnTo>
                    <a:pt x="467" y="4"/>
                  </a:lnTo>
                  <a:lnTo>
                    <a:pt x="469" y="3"/>
                  </a:lnTo>
                  <a:lnTo>
                    <a:pt x="470" y="3"/>
                  </a:lnTo>
                  <a:lnTo>
                    <a:pt x="472" y="3"/>
                  </a:lnTo>
                  <a:lnTo>
                    <a:pt x="473" y="4"/>
                  </a:lnTo>
                  <a:lnTo>
                    <a:pt x="474" y="5"/>
                  </a:lnTo>
                  <a:lnTo>
                    <a:pt x="475" y="6"/>
                  </a:lnTo>
                  <a:lnTo>
                    <a:pt x="493" y="6"/>
                  </a:lnTo>
                  <a:lnTo>
                    <a:pt x="493" y="5"/>
                  </a:lnTo>
                  <a:lnTo>
                    <a:pt x="494" y="4"/>
                  </a:lnTo>
                  <a:lnTo>
                    <a:pt x="495" y="3"/>
                  </a:lnTo>
                  <a:lnTo>
                    <a:pt x="497" y="3"/>
                  </a:lnTo>
                  <a:lnTo>
                    <a:pt x="499" y="3"/>
                  </a:lnTo>
                  <a:lnTo>
                    <a:pt x="500" y="4"/>
                  </a:lnTo>
                  <a:lnTo>
                    <a:pt x="501" y="5"/>
                  </a:lnTo>
                  <a:lnTo>
                    <a:pt x="502" y="6"/>
                  </a:lnTo>
                  <a:lnTo>
                    <a:pt x="565" y="6"/>
                  </a:lnTo>
                  <a:lnTo>
                    <a:pt x="565" y="5"/>
                  </a:lnTo>
                  <a:lnTo>
                    <a:pt x="566" y="4"/>
                  </a:lnTo>
                  <a:lnTo>
                    <a:pt x="568" y="3"/>
                  </a:lnTo>
                  <a:lnTo>
                    <a:pt x="569" y="3"/>
                  </a:lnTo>
                  <a:lnTo>
                    <a:pt x="571" y="3"/>
                  </a:lnTo>
                  <a:lnTo>
                    <a:pt x="573" y="4"/>
                  </a:lnTo>
                  <a:lnTo>
                    <a:pt x="573" y="5"/>
                  </a:lnTo>
                  <a:lnTo>
                    <a:pt x="574" y="6"/>
                  </a:lnTo>
                  <a:lnTo>
                    <a:pt x="626" y="6"/>
                  </a:lnTo>
                  <a:lnTo>
                    <a:pt x="626" y="5"/>
                  </a:lnTo>
                  <a:lnTo>
                    <a:pt x="627" y="4"/>
                  </a:lnTo>
                  <a:lnTo>
                    <a:pt x="629" y="3"/>
                  </a:lnTo>
                  <a:lnTo>
                    <a:pt x="630" y="3"/>
                  </a:lnTo>
                  <a:lnTo>
                    <a:pt x="632" y="3"/>
                  </a:lnTo>
                  <a:lnTo>
                    <a:pt x="633" y="4"/>
                  </a:lnTo>
                  <a:lnTo>
                    <a:pt x="634" y="5"/>
                  </a:lnTo>
                  <a:lnTo>
                    <a:pt x="635" y="6"/>
                  </a:lnTo>
                  <a:lnTo>
                    <a:pt x="654" y="6"/>
                  </a:lnTo>
                  <a:lnTo>
                    <a:pt x="654" y="5"/>
                  </a:lnTo>
                  <a:lnTo>
                    <a:pt x="655" y="4"/>
                  </a:lnTo>
                  <a:lnTo>
                    <a:pt x="657" y="3"/>
                  </a:lnTo>
                  <a:lnTo>
                    <a:pt x="659" y="3"/>
                  </a:lnTo>
                  <a:lnTo>
                    <a:pt x="660" y="3"/>
                  </a:lnTo>
                  <a:lnTo>
                    <a:pt x="662" y="4"/>
                  </a:lnTo>
                  <a:lnTo>
                    <a:pt x="663" y="5"/>
                  </a:lnTo>
                  <a:lnTo>
                    <a:pt x="663" y="6"/>
                  </a:lnTo>
                  <a:lnTo>
                    <a:pt x="689" y="6"/>
                  </a:lnTo>
                  <a:lnTo>
                    <a:pt x="689" y="5"/>
                  </a:lnTo>
                  <a:lnTo>
                    <a:pt x="690" y="4"/>
                  </a:lnTo>
                  <a:lnTo>
                    <a:pt x="691" y="3"/>
                  </a:lnTo>
                  <a:lnTo>
                    <a:pt x="693" y="3"/>
                  </a:lnTo>
                  <a:lnTo>
                    <a:pt x="695" y="3"/>
                  </a:lnTo>
                  <a:lnTo>
                    <a:pt x="696" y="4"/>
                  </a:lnTo>
                  <a:lnTo>
                    <a:pt x="697" y="5"/>
                  </a:lnTo>
                  <a:lnTo>
                    <a:pt x="698" y="6"/>
                  </a:lnTo>
                  <a:lnTo>
                    <a:pt x="707" y="6"/>
                  </a:lnTo>
                  <a:lnTo>
                    <a:pt x="707" y="5"/>
                  </a:lnTo>
                  <a:lnTo>
                    <a:pt x="708" y="4"/>
                  </a:lnTo>
                  <a:lnTo>
                    <a:pt x="709" y="3"/>
                  </a:lnTo>
                  <a:lnTo>
                    <a:pt x="711" y="3"/>
                  </a:lnTo>
                  <a:lnTo>
                    <a:pt x="713" y="3"/>
                  </a:lnTo>
                  <a:lnTo>
                    <a:pt x="714" y="4"/>
                  </a:lnTo>
                  <a:lnTo>
                    <a:pt x="715" y="5"/>
                  </a:lnTo>
                  <a:lnTo>
                    <a:pt x="716" y="6"/>
                  </a:lnTo>
                  <a:lnTo>
                    <a:pt x="720" y="6"/>
                  </a:lnTo>
                  <a:lnTo>
                    <a:pt x="721" y="5"/>
                  </a:lnTo>
                  <a:lnTo>
                    <a:pt x="721" y="4"/>
                  </a:lnTo>
                  <a:lnTo>
                    <a:pt x="723" y="3"/>
                  </a:lnTo>
                  <a:lnTo>
                    <a:pt x="725" y="3"/>
                  </a:lnTo>
                  <a:lnTo>
                    <a:pt x="726" y="3"/>
                  </a:lnTo>
                  <a:lnTo>
                    <a:pt x="728" y="4"/>
                  </a:lnTo>
                  <a:lnTo>
                    <a:pt x="729" y="5"/>
                  </a:lnTo>
                  <a:lnTo>
                    <a:pt x="729" y="6"/>
                  </a:lnTo>
                  <a:lnTo>
                    <a:pt x="755" y="6"/>
                  </a:lnTo>
                  <a:lnTo>
                    <a:pt x="756" y="5"/>
                  </a:lnTo>
                  <a:lnTo>
                    <a:pt x="756" y="4"/>
                  </a:lnTo>
                  <a:lnTo>
                    <a:pt x="758" y="3"/>
                  </a:lnTo>
                  <a:lnTo>
                    <a:pt x="760" y="3"/>
                  </a:lnTo>
                  <a:lnTo>
                    <a:pt x="761" y="3"/>
                  </a:lnTo>
                  <a:lnTo>
                    <a:pt x="763" y="4"/>
                  </a:lnTo>
                  <a:lnTo>
                    <a:pt x="764" y="5"/>
                  </a:lnTo>
                  <a:lnTo>
                    <a:pt x="764" y="6"/>
                  </a:lnTo>
                  <a:lnTo>
                    <a:pt x="766" y="6"/>
                  </a:lnTo>
                  <a:lnTo>
                    <a:pt x="766" y="5"/>
                  </a:lnTo>
                  <a:lnTo>
                    <a:pt x="767" y="3"/>
                  </a:lnTo>
                  <a:lnTo>
                    <a:pt x="768" y="2"/>
                  </a:lnTo>
                  <a:lnTo>
                    <a:pt x="770" y="1"/>
                  </a:lnTo>
                  <a:lnTo>
                    <a:pt x="772" y="0"/>
                  </a:lnTo>
                  <a:lnTo>
                    <a:pt x="775" y="0"/>
                  </a:lnTo>
                  <a:lnTo>
                    <a:pt x="777" y="1"/>
                  </a:lnTo>
                  <a:lnTo>
                    <a:pt x="779" y="2"/>
                  </a:lnTo>
                  <a:lnTo>
                    <a:pt x="780" y="3"/>
                  </a:lnTo>
                  <a:lnTo>
                    <a:pt x="781" y="5"/>
                  </a:lnTo>
                  <a:lnTo>
                    <a:pt x="781" y="6"/>
                  </a:lnTo>
                  <a:lnTo>
                    <a:pt x="807" y="6"/>
                  </a:lnTo>
                  <a:lnTo>
                    <a:pt x="807" y="5"/>
                  </a:lnTo>
                  <a:lnTo>
                    <a:pt x="808" y="4"/>
                  </a:lnTo>
                  <a:lnTo>
                    <a:pt x="810" y="3"/>
                  </a:lnTo>
                  <a:lnTo>
                    <a:pt x="811" y="3"/>
                  </a:lnTo>
                  <a:lnTo>
                    <a:pt x="813" y="3"/>
                  </a:lnTo>
                  <a:lnTo>
                    <a:pt x="815" y="4"/>
                  </a:lnTo>
                  <a:lnTo>
                    <a:pt x="815" y="5"/>
                  </a:lnTo>
                  <a:lnTo>
                    <a:pt x="816" y="6"/>
                  </a:lnTo>
                  <a:lnTo>
                    <a:pt x="825" y="6"/>
                  </a:lnTo>
                  <a:lnTo>
                    <a:pt x="825" y="4"/>
                  </a:lnTo>
                  <a:lnTo>
                    <a:pt x="826" y="3"/>
                  </a:lnTo>
                  <a:lnTo>
                    <a:pt x="828" y="1"/>
                  </a:lnTo>
                  <a:lnTo>
                    <a:pt x="830" y="0"/>
                  </a:lnTo>
                  <a:lnTo>
                    <a:pt x="832" y="0"/>
                  </a:lnTo>
                  <a:lnTo>
                    <a:pt x="835" y="0"/>
                  </a:lnTo>
                  <a:lnTo>
                    <a:pt x="837" y="0"/>
                  </a:lnTo>
                  <a:lnTo>
                    <a:pt x="839" y="1"/>
                  </a:lnTo>
                  <a:lnTo>
                    <a:pt x="840" y="3"/>
                  </a:lnTo>
                  <a:lnTo>
                    <a:pt x="841" y="4"/>
                  </a:lnTo>
                  <a:lnTo>
                    <a:pt x="842" y="6"/>
                  </a:lnTo>
                  <a:lnTo>
                    <a:pt x="845" y="6"/>
                  </a:lnTo>
                  <a:lnTo>
                    <a:pt x="846" y="5"/>
                  </a:lnTo>
                  <a:lnTo>
                    <a:pt x="846" y="4"/>
                  </a:lnTo>
                  <a:lnTo>
                    <a:pt x="848" y="3"/>
                  </a:lnTo>
                  <a:lnTo>
                    <a:pt x="850" y="3"/>
                  </a:lnTo>
                  <a:lnTo>
                    <a:pt x="851" y="3"/>
                  </a:lnTo>
                  <a:lnTo>
                    <a:pt x="853" y="4"/>
                  </a:lnTo>
                  <a:lnTo>
                    <a:pt x="854" y="5"/>
                  </a:lnTo>
                  <a:lnTo>
                    <a:pt x="854" y="6"/>
                  </a:lnTo>
                  <a:lnTo>
                    <a:pt x="875" y="6"/>
                  </a:lnTo>
                  <a:lnTo>
                    <a:pt x="876" y="5"/>
                  </a:lnTo>
                  <a:lnTo>
                    <a:pt x="877" y="4"/>
                  </a:lnTo>
                  <a:lnTo>
                    <a:pt x="878" y="3"/>
                  </a:lnTo>
                  <a:lnTo>
                    <a:pt x="880" y="3"/>
                  </a:lnTo>
                  <a:lnTo>
                    <a:pt x="882" y="3"/>
                  </a:lnTo>
                  <a:lnTo>
                    <a:pt x="883" y="4"/>
                  </a:lnTo>
                  <a:lnTo>
                    <a:pt x="884" y="5"/>
                  </a:lnTo>
                  <a:lnTo>
                    <a:pt x="884" y="6"/>
                  </a:lnTo>
                  <a:lnTo>
                    <a:pt x="889" y="6"/>
                  </a:lnTo>
                  <a:lnTo>
                    <a:pt x="889" y="5"/>
                  </a:lnTo>
                  <a:lnTo>
                    <a:pt x="890" y="4"/>
                  </a:lnTo>
                  <a:lnTo>
                    <a:pt x="892" y="3"/>
                  </a:lnTo>
                  <a:lnTo>
                    <a:pt x="893" y="3"/>
                  </a:lnTo>
                  <a:lnTo>
                    <a:pt x="895" y="3"/>
                  </a:lnTo>
                  <a:lnTo>
                    <a:pt x="897" y="4"/>
                  </a:lnTo>
                  <a:lnTo>
                    <a:pt x="898" y="5"/>
                  </a:lnTo>
                  <a:lnTo>
                    <a:pt x="898" y="6"/>
                  </a:lnTo>
                  <a:lnTo>
                    <a:pt x="902" y="6"/>
                  </a:lnTo>
                  <a:lnTo>
                    <a:pt x="903" y="5"/>
                  </a:lnTo>
                  <a:lnTo>
                    <a:pt x="904" y="4"/>
                  </a:lnTo>
                  <a:lnTo>
                    <a:pt x="905" y="3"/>
                  </a:lnTo>
                  <a:lnTo>
                    <a:pt x="907" y="3"/>
                  </a:lnTo>
                  <a:lnTo>
                    <a:pt x="909" y="3"/>
                  </a:lnTo>
                  <a:lnTo>
                    <a:pt x="910" y="4"/>
                  </a:lnTo>
                  <a:lnTo>
                    <a:pt x="911" y="5"/>
                  </a:lnTo>
                  <a:lnTo>
                    <a:pt x="912" y="6"/>
                  </a:lnTo>
                  <a:lnTo>
                    <a:pt x="1017" y="6"/>
                  </a:lnTo>
                  <a:lnTo>
                    <a:pt x="1017" y="5"/>
                  </a:lnTo>
                  <a:lnTo>
                    <a:pt x="1018" y="4"/>
                  </a:lnTo>
                  <a:lnTo>
                    <a:pt x="1019" y="3"/>
                  </a:lnTo>
                  <a:lnTo>
                    <a:pt x="1021" y="3"/>
                  </a:lnTo>
                  <a:lnTo>
                    <a:pt x="1023" y="3"/>
                  </a:lnTo>
                  <a:lnTo>
                    <a:pt x="1024" y="4"/>
                  </a:lnTo>
                  <a:lnTo>
                    <a:pt x="1025" y="5"/>
                  </a:lnTo>
                  <a:lnTo>
                    <a:pt x="1026" y="6"/>
                  </a:lnTo>
                  <a:lnTo>
                    <a:pt x="1152" y="6"/>
                  </a:lnTo>
                  <a:lnTo>
                    <a:pt x="1152" y="115"/>
                  </a:lnTo>
                  <a:lnTo>
                    <a:pt x="1173" y="115"/>
                  </a:lnTo>
                  <a:lnTo>
                    <a:pt x="1173" y="113"/>
                  </a:lnTo>
                  <a:lnTo>
                    <a:pt x="1174" y="112"/>
                  </a:lnTo>
                  <a:lnTo>
                    <a:pt x="1176" y="111"/>
                  </a:lnTo>
                  <a:lnTo>
                    <a:pt x="1177" y="111"/>
                  </a:lnTo>
                  <a:lnTo>
                    <a:pt x="1179" y="111"/>
                  </a:lnTo>
                  <a:lnTo>
                    <a:pt x="1180" y="112"/>
                  </a:lnTo>
                  <a:lnTo>
                    <a:pt x="1181" y="113"/>
                  </a:lnTo>
                  <a:lnTo>
                    <a:pt x="1182" y="115"/>
                  </a:lnTo>
                  <a:lnTo>
                    <a:pt x="1186" y="115"/>
                  </a:lnTo>
                  <a:lnTo>
                    <a:pt x="1187" y="113"/>
                  </a:lnTo>
                  <a:lnTo>
                    <a:pt x="1188" y="112"/>
                  </a:lnTo>
                  <a:lnTo>
                    <a:pt x="1189" y="111"/>
                  </a:lnTo>
                  <a:lnTo>
                    <a:pt x="1191" y="111"/>
                  </a:lnTo>
                  <a:lnTo>
                    <a:pt x="1192" y="111"/>
                  </a:lnTo>
                  <a:lnTo>
                    <a:pt x="1194" y="112"/>
                  </a:lnTo>
                  <a:lnTo>
                    <a:pt x="1195" y="113"/>
                  </a:lnTo>
                  <a:lnTo>
                    <a:pt x="1195" y="115"/>
                  </a:lnTo>
                  <a:lnTo>
                    <a:pt x="1200" y="115"/>
                  </a:lnTo>
                  <a:lnTo>
                    <a:pt x="1200" y="113"/>
                  </a:lnTo>
                  <a:lnTo>
                    <a:pt x="1201" y="112"/>
                  </a:lnTo>
                  <a:lnTo>
                    <a:pt x="1203" y="111"/>
                  </a:lnTo>
                  <a:lnTo>
                    <a:pt x="1204" y="111"/>
                  </a:lnTo>
                  <a:lnTo>
                    <a:pt x="1206" y="111"/>
                  </a:lnTo>
                  <a:lnTo>
                    <a:pt x="1207" y="112"/>
                  </a:lnTo>
                  <a:lnTo>
                    <a:pt x="1208" y="113"/>
                  </a:lnTo>
                  <a:lnTo>
                    <a:pt x="1209" y="115"/>
                  </a:lnTo>
                  <a:lnTo>
                    <a:pt x="1264" y="115"/>
                  </a:lnTo>
                  <a:lnTo>
                    <a:pt x="1264" y="113"/>
                  </a:lnTo>
                  <a:lnTo>
                    <a:pt x="1265" y="112"/>
                  </a:lnTo>
                  <a:lnTo>
                    <a:pt x="1267" y="111"/>
                  </a:lnTo>
                  <a:lnTo>
                    <a:pt x="1268" y="111"/>
                  </a:lnTo>
                  <a:lnTo>
                    <a:pt x="1270" y="111"/>
                  </a:lnTo>
                  <a:lnTo>
                    <a:pt x="1272" y="112"/>
                  </a:lnTo>
                  <a:lnTo>
                    <a:pt x="1273" y="113"/>
                  </a:lnTo>
                  <a:lnTo>
                    <a:pt x="1273" y="115"/>
                  </a:lnTo>
                  <a:lnTo>
                    <a:pt x="1303" y="115"/>
                  </a:lnTo>
                  <a:lnTo>
                    <a:pt x="1303" y="113"/>
                  </a:lnTo>
                  <a:lnTo>
                    <a:pt x="1304" y="112"/>
                  </a:lnTo>
                  <a:lnTo>
                    <a:pt x="1306" y="111"/>
                  </a:lnTo>
                  <a:lnTo>
                    <a:pt x="1307" y="111"/>
                  </a:lnTo>
                  <a:lnTo>
                    <a:pt x="1309" y="111"/>
                  </a:lnTo>
                  <a:lnTo>
                    <a:pt x="1310" y="112"/>
                  </a:lnTo>
                  <a:lnTo>
                    <a:pt x="1311" y="113"/>
                  </a:lnTo>
                  <a:lnTo>
                    <a:pt x="1312" y="115"/>
                  </a:lnTo>
                  <a:lnTo>
                    <a:pt x="1315" y="115"/>
                  </a:lnTo>
                  <a:lnTo>
                    <a:pt x="1315" y="113"/>
                  </a:lnTo>
                  <a:lnTo>
                    <a:pt x="1316" y="112"/>
                  </a:lnTo>
                  <a:lnTo>
                    <a:pt x="1317" y="111"/>
                  </a:lnTo>
                  <a:lnTo>
                    <a:pt x="1319" y="111"/>
                  </a:lnTo>
                  <a:lnTo>
                    <a:pt x="1321" y="111"/>
                  </a:lnTo>
                  <a:lnTo>
                    <a:pt x="1322" y="112"/>
                  </a:lnTo>
                  <a:lnTo>
                    <a:pt x="1323" y="113"/>
                  </a:lnTo>
                  <a:lnTo>
                    <a:pt x="1324" y="115"/>
                  </a:lnTo>
                  <a:lnTo>
                    <a:pt x="1360" y="115"/>
                  </a:lnTo>
                  <a:lnTo>
                    <a:pt x="1361" y="113"/>
                  </a:lnTo>
                  <a:lnTo>
                    <a:pt x="1362" y="111"/>
                  </a:lnTo>
                  <a:lnTo>
                    <a:pt x="1363" y="110"/>
                  </a:lnTo>
                  <a:lnTo>
                    <a:pt x="1365" y="109"/>
                  </a:lnTo>
                  <a:lnTo>
                    <a:pt x="1368" y="108"/>
                  </a:lnTo>
                  <a:lnTo>
                    <a:pt x="1370" y="108"/>
                  </a:lnTo>
                  <a:lnTo>
                    <a:pt x="1373" y="109"/>
                  </a:lnTo>
                  <a:lnTo>
                    <a:pt x="1375" y="110"/>
                  </a:lnTo>
                  <a:lnTo>
                    <a:pt x="1376" y="111"/>
                  </a:lnTo>
                  <a:lnTo>
                    <a:pt x="1377" y="113"/>
                  </a:lnTo>
                  <a:lnTo>
                    <a:pt x="1378" y="115"/>
                  </a:lnTo>
                  <a:lnTo>
                    <a:pt x="1443" y="115"/>
                  </a:lnTo>
                  <a:lnTo>
                    <a:pt x="1443" y="223"/>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70" name="Freeform 1280"/>
            <p:cNvSpPr>
              <a:spLocks/>
            </p:cNvSpPr>
            <p:nvPr/>
          </p:nvSpPr>
          <p:spPr bwMode="auto">
            <a:xfrm>
              <a:off x="4366" y="1915"/>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71" name="Freeform 1281"/>
            <p:cNvSpPr>
              <a:spLocks/>
            </p:cNvSpPr>
            <p:nvPr/>
          </p:nvSpPr>
          <p:spPr bwMode="auto">
            <a:xfrm>
              <a:off x="2793" y="1004"/>
              <a:ext cx="82" cy="821"/>
            </a:xfrm>
            <a:custGeom>
              <a:avLst/>
              <a:gdLst>
                <a:gd name="T0" fmla="*/ 0 w 82"/>
                <a:gd name="T1" fmla="*/ 821 h 821"/>
                <a:gd name="T2" fmla="*/ 0 w 82"/>
                <a:gd name="T3" fmla="*/ 217 h 821"/>
                <a:gd name="T4" fmla="*/ 19 w 82"/>
                <a:gd name="T5" fmla="*/ 217 h 821"/>
                <a:gd name="T6" fmla="*/ 19 w 82"/>
                <a:gd name="T7" fmla="*/ 215 h 821"/>
                <a:gd name="T8" fmla="*/ 20 w 82"/>
                <a:gd name="T9" fmla="*/ 214 h 821"/>
                <a:gd name="T10" fmla="*/ 21 w 82"/>
                <a:gd name="T11" fmla="*/ 212 h 821"/>
                <a:gd name="T12" fmla="*/ 23 w 82"/>
                <a:gd name="T13" fmla="*/ 211 h 821"/>
                <a:gd name="T14" fmla="*/ 25 w 82"/>
                <a:gd name="T15" fmla="*/ 211 h 821"/>
                <a:gd name="T16" fmla="*/ 27 w 82"/>
                <a:gd name="T17" fmla="*/ 211 h 821"/>
                <a:gd name="T18" fmla="*/ 30 w 82"/>
                <a:gd name="T19" fmla="*/ 211 h 821"/>
                <a:gd name="T20" fmla="*/ 32 w 82"/>
                <a:gd name="T21" fmla="*/ 212 h 821"/>
                <a:gd name="T22" fmla="*/ 33 w 82"/>
                <a:gd name="T23" fmla="*/ 214 h 821"/>
                <a:gd name="T24" fmla="*/ 34 w 82"/>
                <a:gd name="T25" fmla="*/ 215 h 821"/>
                <a:gd name="T26" fmla="*/ 34 w 82"/>
                <a:gd name="T27" fmla="*/ 217 h 821"/>
                <a:gd name="T28" fmla="*/ 39 w 82"/>
                <a:gd name="T29" fmla="*/ 217 h 821"/>
                <a:gd name="T30" fmla="*/ 39 w 82"/>
                <a:gd name="T31" fmla="*/ 215 h 821"/>
                <a:gd name="T32" fmla="*/ 40 w 82"/>
                <a:gd name="T33" fmla="*/ 214 h 821"/>
                <a:gd name="T34" fmla="*/ 42 w 82"/>
                <a:gd name="T35" fmla="*/ 212 h 821"/>
                <a:gd name="T36" fmla="*/ 44 w 82"/>
                <a:gd name="T37" fmla="*/ 211 h 821"/>
                <a:gd name="T38" fmla="*/ 46 w 82"/>
                <a:gd name="T39" fmla="*/ 211 h 821"/>
                <a:gd name="T40" fmla="*/ 48 w 82"/>
                <a:gd name="T41" fmla="*/ 211 h 821"/>
                <a:gd name="T42" fmla="*/ 50 w 82"/>
                <a:gd name="T43" fmla="*/ 211 h 821"/>
                <a:gd name="T44" fmla="*/ 52 w 82"/>
                <a:gd name="T45" fmla="*/ 212 h 821"/>
                <a:gd name="T46" fmla="*/ 53 w 82"/>
                <a:gd name="T47" fmla="*/ 214 h 821"/>
                <a:gd name="T48" fmla="*/ 54 w 82"/>
                <a:gd name="T49" fmla="*/ 215 h 821"/>
                <a:gd name="T50" fmla="*/ 55 w 82"/>
                <a:gd name="T51" fmla="*/ 217 h 821"/>
                <a:gd name="T52" fmla="*/ 67 w 82"/>
                <a:gd name="T53" fmla="*/ 217 h 821"/>
                <a:gd name="T54" fmla="*/ 67 w 82"/>
                <a:gd name="T55" fmla="*/ 0 h 821"/>
                <a:gd name="T56" fmla="*/ 82 w 82"/>
                <a:gd name="T57" fmla="*/ 0 h 82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2"/>
                <a:gd name="T88" fmla="*/ 0 h 821"/>
                <a:gd name="T89" fmla="*/ 82 w 82"/>
                <a:gd name="T90" fmla="*/ 821 h 82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2" h="821">
                  <a:moveTo>
                    <a:pt x="0" y="821"/>
                  </a:moveTo>
                  <a:lnTo>
                    <a:pt x="0" y="217"/>
                  </a:lnTo>
                  <a:lnTo>
                    <a:pt x="19" y="217"/>
                  </a:lnTo>
                  <a:lnTo>
                    <a:pt x="19" y="215"/>
                  </a:lnTo>
                  <a:lnTo>
                    <a:pt x="20" y="214"/>
                  </a:lnTo>
                  <a:lnTo>
                    <a:pt x="21" y="212"/>
                  </a:lnTo>
                  <a:lnTo>
                    <a:pt x="23" y="211"/>
                  </a:lnTo>
                  <a:lnTo>
                    <a:pt x="25" y="211"/>
                  </a:lnTo>
                  <a:lnTo>
                    <a:pt x="27" y="211"/>
                  </a:lnTo>
                  <a:lnTo>
                    <a:pt x="30" y="211"/>
                  </a:lnTo>
                  <a:lnTo>
                    <a:pt x="32" y="212"/>
                  </a:lnTo>
                  <a:lnTo>
                    <a:pt x="33" y="214"/>
                  </a:lnTo>
                  <a:lnTo>
                    <a:pt x="34" y="215"/>
                  </a:lnTo>
                  <a:lnTo>
                    <a:pt x="34" y="217"/>
                  </a:lnTo>
                  <a:lnTo>
                    <a:pt x="39" y="217"/>
                  </a:lnTo>
                  <a:lnTo>
                    <a:pt x="39" y="215"/>
                  </a:lnTo>
                  <a:lnTo>
                    <a:pt x="40" y="214"/>
                  </a:lnTo>
                  <a:lnTo>
                    <a:pt x="42" y="212"/>
                  </a:lnTo>
                  <a:lnTo>
                    <a:pt x="44" y="211"/>
                  </a:lnTo>
                  <a:lnTo>
                    <a:pt x="46" y="211"/>
                  </a:lnTo>
                  <a:lnTo>
                    <a:pt x="48" y="211"/>
                  </a:lnTo>
                  <a:lnTo>
                    <a:pt x="50" y="211"/>
                  </a:lnTo>
                  <a:lnTo>
                    <a:pt x="52" y="212"/>
                  </a:lnTo>
                  <a:lnTo>
                    <a:pt x="53" y="214"/>
                  </a:lnTo>
                  <a:lnTo>
                    <a:pt x="54" y="215"/>
                  </a:lnTo>
                  <a:lnTo>
                    <a:pt x="55" y="217"/>
                  </a:lnTo>
                  <a:lnTo>
                    <a:pt x="67" y="217"/>
                  </a:lnTo>
                  <a:lnTo>
                    <a:pt x="67" y="0"/>
                  </a:lnTo>
                  <a:lnTo>
                    <a:pt x="82"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72" name="Freeform 1282"/>
            <p:cNvSpPr>
              <a:spLocks/>
            </p:cNvSpPr>
            <p:nvPr/>
          </p:nvSpPr>
          <p:spPr bwMode="auto">
            <a:xfrm>
              <a:off x="2874" y="1000"/>
              <a:ext cx="13" cy="9"/>
            </a:xfrm>
            <a:custGeom>
              <a:avLst/>
              <a:gdLst>
                <a:gd name="T0" fmla="*/ 1 w 13"/>
                <a:gd name="T1" fmla="*/ 0 h 9"/>
                <a:gd name="T2" fmla="*/ 13 w 13"/>
                <a:gd name="T3" fmla="*/ 4 h 9"/>
                <a:gd name="T4" fmla="*/ 1 w 13"/>
                <a:gd name="T5" fmla="*/ 9 h 9"/>
                <a:gd name="T6" fmla="*/ 0 w 13"/>
                <a:gd name="T7" fmla="*/ 7 h 9"/>
                <a:gd name="T8" fmla="*/ 0 w 13"/>
                <a:gd name="T9" fmla="*/ 4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4"/>
                  </a:lnTo>
                  <a:lnTo>
                    <a:pt x="1" y="9"/>
                  </a:lnTo>
                  <a:lnTo>
                    <a:pt x="0" y="7"/>
                  </a:lnTo>
                  <a:lnTo>
                    <a:pt x="0" y="4"/>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73" name="Freeform 1283"/>
            <p:cNvSpPr>
              <a:spLocks/>
            </p:cNvSpPr>
            <p:nvPr/>
          </p:nvSpPr>
          <p:spPr bwMode="auto">
            <a:xfrm>
              <a:off x="4484" y="1814"/>
              <a:ext cx="386" cy="127"/>
            </a:xfrm>
            <a:custGeom>
              <a:avLst/>
              <a:gdLst>
                <a:gd name="T0" fmla="*/ 21 w 386"/>
                <a:gd name="T1" fmla="*/ 127 h 127"/>
                <a:gd name="T2" fmla="*/ 57 w 386"/>
                <a:gd name="T3" fmla="*/ 7 h 127"/>
                <a:gd name="T4" fmla="*/ 58 w 386"/>
                <a:gd name="T5" fmla="*/ 4 h 127"/>
                <a:gd name="T6" fmla="*/ 61 w 386"/>
                <a:gd name="T7" fmla="*/ 3 h 127"/>
                <a:gd name="T8" fmla="*/ 64 w 386"/>
                <a:gd name="T9" fmla="*/ 4 h 127"/>
                <a:gd name="T10" fmla="*/ 66 w 386"/>
                <a:gd name="T11" fmla="*/ 7 h 127"/>
                <a:gd name="T12" fmla="*/ 71 w 386"/>
                <a:gd name="T13" fmla="*/ 5 h 127"/>
                <a:gd name="T14" fmla="*/ 73 w 386"/>
                <a:gd name="T15" fmla="*/ 3 h 127"/>
                <a:gd name="T16" fmla="*/ 76 w 386"/>
                <a:gd name="T17" fmla="*/ 3 h 127"/>
                <a:gd name="T18" fmla="*/ 79 w 386"/>
                <a:gd name="T19" fmla="*/ 5 h 127"/>
                <a:gd name="T20" fmla="*/ 111 w 386"/>
                <a:gd name="T21" fmla="*/ 7 h 127"/>
                <a:gd name="T22" fmla="*/ 112 w 386"/>
                <a:gd name="T23" fmla="*/ 4 h 127"/>
                <a:gd name="T24" fmla="*/ 115 w 386"/>
                <a:gd name="T25" fmla="*/ 3 h 127"/>
                <a:gd name="T26" fmla="*/ 118 w 386"/>
                <a:gd name="T27" fmla="*/ 4 h 127"/>
                <a:gd name="T28" fmla="*/ 120 w 386"/>
                <a:gd name="T29" fmla="*/ 7 h 127"/>
                <a:gd name="T30" fmla="*/ 152 w 386"/>
                <a:gd name="T31" fmla="*/ 5 h 127"/>
                <a:gd name="T32" fmla="*/ 155 w 386"/>
                <a:gd name="T33" fmla="*/ 3 h 127"/>
                <a:gd name="T34" fmla="*/ 158 w 386"/>
                <a:gd name="T35" fmla="*/ 3 h 127"/>
                <a:gd name="T36" fmla="*/ 161 w 386"/>
                <a:gd name="T37" fmla="*/ 5 h 127"/>
                <a:gd name="T38" fmla="*/ 166 w 386"/>
                <a:gd name="T39" fmla="*/ 7 h 127"/>
                <a:gd name="T40" fmla="*/ 168 w 386"/>
                <a:gd name="T41" fmla="*/ 4 h 127"/>
                <a:gd name="T42" fmla="*/ 171 w 386"/>
                <a:gd name="T43" fmla="*/ 3 h 127"/>
                <a:gd name="T44" fmla="*/ 174 w 386"/>
                <a:gd name="T45" fmla="*/ 4 h 127"/>
                <a:gd name="T46" fmla="*/ 175 w 386"/>
                <a:gd name="T47" fmla="*/ 7 h 127"/>
                <a:gd name="T48" fmla="*/ 194 w 386"/>
                <a:gd name="T49" fmla="*/ 5 h 127"/>
                <a:gd name="T50" fmla="*/ 196 w 386"/>
                <a:gd name="T51" fmla="*/ 3 h 127"/>
                <a:gd name="T52" fmla="*/ 200 w 386"/>
                <a:gd name="T53" fmla="*/ 3 h 127"/>
                <a:gd name="T54" fmla="*/ 202 w 386"/>
                <a:gd name="T55" fmla="*/ 5 h 127"/>
                <a:gd name="T56" fmla="*/ 218 w 386"/>
                <a:gd name="T57" fmla="*/ 7 h 127"/>
                <a:gd name="T58" fmla="*/ 220 w 386"/>
                <a:gd name="T59" fmla="*/ 4 h 127"/>
                <a:gd name="T60" fmla="*/ 223 w 386"/>
                <a:gd name="T61" fmla="*/ 3 h 127"/>
                <a:gd name="T62" fmla="*/ 226 w 386"/>
                <a:gd name="T63" fmla="*/ 4 h 127"/>
                <a:gd name="T64" fmla="*/ 227 w 386"/>
                <a:gd name="T65" fmla="*/ 7 h 127"/>
                <a:gd name="T66" fmla="*/ 233 w 386"/>
                <a:gd name="T67" fmla="*/ 5 h 127"/>
                <a:gd name="T68" fmla="*/ 235 w 386"/>
                <a:gd name="T69" fmla="*/ 3 h 127"/>
                <a:gd name="T70" fmla="*/ 239 w 386"/>
                <a:gd name="T71" fmla="*/ 3 h 127"/>
                <a:gd name="T72" fmla="*/ 241 w 386"/>
                <a:gd name="T73" fmla="*/ 5 h 127"/>
                <a:gd name="T74" fmla="*/ 386 w 386"/>
                <a:gd name="T75" fmla="*/ 7 h 12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6"/>
                <a:gd name="T115" fmla="*/ 0 h 127"/>
                <a:gd name="T116" fmla="*/ 386 w 386"/>
                <a:gd name="T117" fmla="*/ 127 h 12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6" h="127">
                  <a:moveTo>
                    <a:pt x="0" y="127"/>
                  </a:moveTo>
                  <a:lnTo>
                    <a:pt x="21" y="127"/>
                  </a:lnTo>
                  <a:lnTo>
                    <a:pt x="21" y="7"/>
                  </a:lnTo>
                  <a:lnTo>
                    <a:pt x="57" y="7"/>
                  </a:lnTo>
                  <a:lnTo>
                    <a:pt x="57" y="5"/>
                  </a:lnTo>
                  <a:lnTo>
                    <a:pt x="58" y="4"/>
                  </a:lnTo>
                  <a:lnTo>
                    <a:pt x="60" y="3"/>
                  </a:lnTo>
                  <a:lnTo>
                    <a:pt x="61" y="3"/>
                  </a:lnTo>
                  <a:lnTo>
                    <a:pt x="63" y="3"/>
                  </a:lnTo>
                  <a:lnTo>
                    <a:pt x="64" y="4"/>
                  </a:lnTo>
                  <a:lnTo>
                    <a:pt x="65" y="5"/>
                  </a:lnTo>
                  <a:lnTo>
                    <a:pt x="66" y="7"/>
                  </a:lnTo>
                  <a:lnTo>
                    <a:pt x="70" y="7"/>
                  </a:lnTo>
                  <a:lnTo>
                    <a:pt x="71" y="5"/>
                  </a:lnTo>
                  <a:lnTo>
                    <a:pt x="72" y="4"/>
                  </a:lnTo>
                  <a:lnTo>
                    <a:pt x="73" y="3"/>
                  </a:lnTo>
                  <a:lnTo>
                    <a:pt x="75" y="3"/>
                  </a:lnTo>
                  <a:lnTo>
                    <a:pt x="76" y="3"/>
                  </a:lnTo>
                  <a:lnTo>
                    <a:pt x="78" y="4"/>
                  </a:lnTo>
                  <a:lnTo>
                    <a:pt x="79" y="5"/>
                  </a:lnTo>
                  <a:lnTo>
                    <a:pt x="79" y="7"/>
                  </a:lnTo>
                  <a:lnTo>
                    <a:pt x="111" y="7"/>
                  </a:lnTo>
                  <a:lnTo>
                    <a:pt x="111" y="5"/>
                  </a:lnTo>
                  <a:lnTo>
                    <a:pt x="112" y="4"/>
                  </a:lnTo>
                  <a:lnTo>
                    <a:pt x="114" y="3"/>
                  </a:lnTo>
                  <a:lnTo>
                    <a:pt x="115" y="3"/>
                  </a:lnTo>
                  <a:lnTo>
                    <a:pt x="117" y="3"/>
                  </a:lnTo>
                  <a:lnTo>
                    <a:pt x="118" y="4"/>
                  </a:lnTo>
                  <a:lnTo>
                    <a:pt x="119" y="5"/>
                  </a:lnTo>
                  <a:lnTo>
                    <a:pt x="120" y="7"/>
                  </a:lnTo>
                  <a:lnTo>
                    <a:pt x="152" y="7"/>
                  </a:lnTo>
                  <a:lnTo>
                    <a:pt x="152" y="5"/>
                  </a:lnTo>
                  <a:lnTo>
                    <a:pt x="153" y="4"/>
                  </a:lnTo>
                  <a:lnTo>
                    <a:pt x="155" y="3"/>
                  </a:lnTo>
                  <a:lnTo>
                    <a:pt x="157" y="3"/>
                  </a:lnTo>
                  <a:lnTo>
                    <a:pt x="158" y="3"/>
                  </a:lnTo>
                  <a:lnTo>
                    <a:pt x="160" y="4"/>
                  </a:lnTo>
                  <a:lnTo>
                    <a:pt x="161" y="5"/>
                  </a:lnTo>
                  <a:lnTo>
                    <a:pt x="161" y="7"/>
                  </a:lnTo>
                  <a:lnTo>
                    <a:pt x="166" y="7"/>
                  </a:lnTo>
                  <a:lnTo>
                    <a:pt x="167" y="5"/>
                  </a:lnTo>
                  <a:lnTo>
                    <a:pt x="168" y="4"/>
                  </a:lnTo>
                  <a:lnTo>
                    <a:pt x="169" y="3"/>
                  </a:lnTo>
                  <a:lnTo>
                    <a:pt x="171" y="3"/>
                  </a:lnTo>
                  <a:lnTo>
                    <a:pt x="173" y="3"/>
                  </a:lnTo>
                  <a:lnTo>
                    <a:pt x="174" y="4"/>
                  </a:lnTo>
                  <a:lnTo>
                    <a:pt x="175" y="5"/>
                  </a:lnTo>
                  <a:lnTo>
                    <a:pt x="175" y="7"/>
                  </a:lnTo>
                  <a:lnTo>
                    <a:pt x="194" y="7"/>
                  </a:lnTo>
                  <a:lnTo>
                    <a:pt x="194" y="5"/>
                  </a:lnTo>
                  <a:lnTo>
                    <a:pt x="195" y="4"/>
                  </a:lnTo>
                  <a:lnTo>
                    <a:pt x="196" y="3"/>
                  </a:lnTo>
                  <a:lnTo>
                    <a:pt x="198" y="3"/>
                  </a:lnTo>
                  <a:lnTo>
                    <a:pt x="200" y="3"/>
                  </a:lnTo>
                  <a:lnTo>
                    <a:pt x="201" y="4"/>
                  </a:lnTo>
                  <a:lnTo>
                    <a:pt x="202" y="5"/>
                  </a:lnTo>
                  <a:lnTo>
                    <a:pt x="203" y="7"/>
                  </a:lnTo>
                  <a:lnTo>
                    <a:pt x="218" y="7"/>
                  </a:lnTo>
                  <a:lnTo>
                    <a:pt x="219" y="5"/>
                  </a:lnTo>
                  <a:lnTo>
                    <a:pt x="220" y="4"/>
                  </a:lnTo>
                  <a:lnTo>
                    <a:pt x="221" y="3"/>
                  </a:lnTo>
                  <a:lnTo>
                    <a:pt x="223" y="3"/>
                  </a:lnTo>
                  <a:lnTo>
                    <a:pt x="224" y="3"/>
                  </a:lnTo>
                  <a:lnTo>
                    <a:pt x="226" y="4"/>
                  </a:lnTo>
                  <a:lnTo>
                    <a:pt x="227" y="5"/>
                  </a:lnTo>
                  <a:lnTo>
                    <a:pt x="227" y="7"/>
                  </a:lnTo>
                  <a:lnTo>
                    <a:pt x="232" y="7"/>
                  </a:lnTo>
                  <a:lnTo>
                    <a:pt x="233" y="5"/>
                  </a:lnTo>
                  <a:lnTo>
                    <a:pt x="234" y="4"/>
                  </a:lnTo>
                  <a:lnTo>
                    <a:pt x="235" y="3"/>
                  </a:lnTo>
                  <a:lnTo>
                    <a:pt x="237" y="3"/>
                  </a:lnTo>
                  <a:lnTo>
                    <a:pt x="239" y="3"/>
                  </a:lnTo>
                  <a:lnTo>
                    <a:pt x="240" y="4"/>
                  </a:lnTo>
                  <a:lnTo>
                    <a:pt x="241" y="5"/>
                  </a:lnTo>
                  <a:lnTo>
                    <a:pt x="241" y="7"/>
                  </a:lnTo>
                  <a:lnTo>
                    <a:pt x="386" y="7"/>
                  </a:lnTo>
                  <a:lnTo>
                    <a:pt x="386" y="0"/>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74" name="Freeform 1284"/>
            <p:cNvSpPr>
              <a:spLocks/>
            </p:cNvSpPr>
            <p:nvPr/>
          </p:nvSpPr>
          <p:spPr bwMode="auto">
            <a:xfrm>
              <a:off x="4864" y="1805"/>
              <a:ext cx="11" cy="10"/>
            </a:xfrm>
            <a:custGeom>
              <a:avLst/>
              <a:gdLst>
                <a:gd name="T0" fmla="*/ 0 w 11"/>
                <a:gd name="T1" fmla="*/ 9 h 10"/>
                <a:gd name="T2" fmla="*/ 6 w 11"/>
                <a:gd name="T3" fmla="*/ 0 h 10"/>
                <a:gd name="T4" fmla="*/ 11 w 11"/>
                <a:gd name="T5" fmla="*/ 9 h 10"/>
                <a:gd name="T6" fmla="*/ 9 w 11"/>
                <a:gd name="T7" fmla="*/ 10 h 10"/>
                <a:gd name="T8" fmla="*/ 6 w 11"/>
                <a:gd name="T9" fmla="*/ 10 h 10"/>
                <a:gd name="T10" fmla="*/ 2 w 11"/>
                <a:gd name="T11" fmla="*/ 10 h 10"/>
                <a:gd name="T12" fmla="*/ 0 w 11"/>
                <a:gd name="T13" fmla="*/ 9 h 10"/>
                <a:gd name="T14" fmla="*/ 0 60000 65536"/>
                <a:gd name="T15" fmla="*/ 0 60000 65536"/>
                <a:gd name="T16" fmla="*/ 0 60000 65536"/>
                <a:gd name="T17" fmla="*/ 0 60000 65536"/>
                <a:gd name="T18" fmla="*/ 0 60000 65536"/>
                <a:gd name="T19" fmla="*/ 0 60000 65536"/>
                <a:gd name="T20" fmla="*/ 0 60000 65536"/>
                <a:gd name="T21" fmla="*/ 0 w 11"/>
                <a:gd name="T22" fmla="*/ 0 h 10"/>
                <a:gd name="T23" fmla="*/ 11 w 11"/>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0">
                  <a:moveTo>
                    <a:pt x="0" y="9"/>
                  </a:moveTo>
                  <a:lnTo>
                    <a:pt x="6" y="0"/>
                  </a:lnTo>
                  <a:lnTo>
                    <a:pt x="11" y="9"/>
                  </a:lnTo>
                  <a:lnTo>
                    <a:pt x="9" y="10"/>
                  </a:lnTo>
                  <a:lnTo>
                    <a:pt x="6" y="10"/>
                  </a:lnTo>
                  <a:lnTo>
                    <a:pt x="2" y="10"/>
                  </a:lnTo>
                  <a:lnTo>
                    <a:pt x="0" y="9"/>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75" name="Rectangle 1285"/>
            <p:cNvSpPr>
              <a:spLocks noChangeArrowheads="1"/>
            </p:cNvSpPr>
            <p:nvPr/>
          </p:nvSpPr>
          <p:spPr bwMode="auto">
            <a:xfrm>
              <a:off x="1769" y="998"/>
              <a:ext cx="188" cy="73"/>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5476" name="Rectangle 1286"/>
            <p:cNvSpPr>
              <a:spLocks noChangeArrowheads="1"/>
            </p:cNvSpPr>
            <p:nvPr/>
          </p:nvSpPr>
          <p:spPr bwMode="auto">
            <a:xfrm>
              <a:off x="1756" y="1008"/>
              <a:ext cx="206"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S20-Sales</a:t>
              </a:r>
              <a:endParaRPr lang="en-US">
                <a:solidFill>
                  <a:srgbClr val="FF0000"/>
                </a:solidFill>
              </a:endParaRPr>
            </a:p>
          </p:txBody>
        </p:sp>
        <p:sp>
          <p:nvSpPr>
            <p:cNvPr id="25477" name="Rectangle 1287"/>
            <p:cNvSpPr>
              <a:spLocks noChangeArrowheads="1"/>
            </p:cNvSpPr>
            <p:nvPr/>
          </p:nvSpPr>
          <p:spPr bwMode="auto">
            <a:xfrm>
              <a:off x="1791" y="1035"/>
              <a:ext cx="151"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Polling</a:t>
              </a:r>
              <a:endParaRPr lang="en-US">
                <a:solidFill>
                  <a:srgbClr val="FF0000"/>
                </a:solidFill>
              </a:endParaRPr>
            </a:p>
          </p:txBody>
        </p:sp>
        <p:sp>
          <p:nvSpPr>
            <p:cNvPr id="25478" name="Freeform 1288"/>
            <p:cNvSpPr>
              <a:spLocks/>
            </p:cNvSpPr>
            <p:nvPr/>
          </p:nvSpPr>
          <p:spPr bwMode="auto">
            <a:xfrm>
              <a:off x="1958" y="1032"/>
              <a:ext cx="554" cy="44"/>
            </a:xfrm>
            <a:custGeom>
              <a:avLst/>
              <a:gdLst>
                <a:gd name="T0" fmla="*/ 0 w 554"/>
                <a:gd name="T1" fmla="*/ 4 h 44"/>
                <a:gd name="T2" fmla="*/ 389 w 554"/>
                <a:gd name="T3" fmla="*/ 4 h 44"/>
                <a:gd name="T4" fmla="*/ 389 w 554"/>
                <a:gd name="T5" fmla="*/ 2 h 44"/>
                <a:gd name="T6" fmla="*/ 390 w 554"/>
                <a:gd name="T7" fmla="*/ 1 h 44"/>
                <a:gd name="T8" fmla="*/ 391 w 554"/>
                <a:gd name="T9" fmla="*/ 0 h 44"/>
                <a:gd name="T10" fmla="*/ 393 w 554"/>
                <a:gd name="T11" fmla="*/ 0 h 44"/>
                <a:gd name="T12" fmla="*/ 395 w 554"/>
                <a:gd name="T13" fmla="*/ 0 h 44"/>
                <a:gd name="T14" fmla="*/ 396 w 554"/>
                <a:gd name="T15" fmla="*/ 1 h 44"/>
                <a:gd name="T16" fmla="*/ 397 w 554"/>
                <a:gd name="T17" fmla="*/ 2 h 44"/>
                <a:gd name="T18" fmla="*/ 398 w 554"/>
                <a:gd name="T19" fmla="*/ 4 h 44"/>
                <a:gd name="T20" fmla="*/ 503 w 554"/>
                <a:gd name="T21" fmla="*/ 4 h 44"/>
                <a:gd name="T22" fmla="*/ 503 w 554"/>
                <a:gd name="T23" fmla="*/ 2 h 44"/>
                <a:gd name="T24" fmla="*/ 504 w 554"/>
                <a:gd name="T25" fmla="*/ 1 h 44"/>
                <a:gd name="T26" fmla="*/ 506 w 554"/>
                <a:gd name="T27" fmla="*/ 0 h 44"/>
                <a:gd name="T28" fmla="*/ 507 w 554"/>
                <a:gd name="T29" fmla="*/ 0 h 44"/>
                <a:gd name="T30" fmla="*/ 509 w 554"/>
                <a:gd name="T31" fmla="*/ 0 h 44"/>
                <a:gd name="T32" fmla="*/ 511 w 554"/>
                <a:gd name="T33" fmla="*/ 1 h 44"/>
                <a:gd name="T34" fmla="*/ 511 w 554"/>
                <a:gd name="T35" fmla="*/ 2 h 44"/>
                <a:gd name="T36" fmla="*/ 512 w 554"/>
                <a:gd name="T37" fmla="*/ 4 h 44"/>
                <a:gd name="T38" fmla="*/ 554 w 554"/>
                <a:gd name="T39" fmla="*/ 4 h 44"/>
                <a:gd name="T40" fmla="*/ 554 w 554"/>
                <a:gd name="T41" fmla="*/ 44 h 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54"/>
                <a:gd name="T64" fmla="*/ 0 h 44"/>
                <a:gd name="T65" fmla="*/ 554 w 554"/>
                <a:gd name="T66" fmla="*/ 44 h 4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54" h="44">
                  <a:moveTo>
                    <a:pt x="0" y="4"/>
                  </a:moveTo>
                  <a:lnTo>
                    <a:pt x="389" y="4"/>
                  </a:lnTo>
                  <a:lnTo>
                    <a:pt x="389" y="2"/>
                  </a:lnTo>
                  <a:lnTo>
                    <a:pt x="390" y="1"/>
                  </a:lnTo>
                  <a:lnTo>
                    <a:pt x="391" y="0"/>
                  </a:lnTo>
                  <a:lnTo>
                    <a:pt x="393" y="0"/>
                  </a:lnTo>
                  <a:lnTo>
                    <a:pt x="395" y="0"/>
                  </a:lnTo>
                  <a:lnTo>
                    <a:pt x="396" y="1"/>
                  </a:lnTo>
                  <a:lnTo>
                    <a:pt x="397" y="2"/>
                  </a:lnTo>
                  <a:lnTo>
                    <a:pt x="398" y="4"/>
                  </a:lnTo>
                  <a:lnTo>
                    <a:pt x="503" y="4"/>
                  </a:lnTo>
                  <a:lnTo>
                    <a:pt x="503" y="2"/>
                  </a:lnTo>
                  <a:lnTo>
                    <a:pt x="504" y="1"/>
                  </a:lnTo>
                  <a:lnTo>
                    <a:pt x="506" y="0"/>
                  </a:lnTo>
                  <a:lnTo>
                    <a:pt x="507" y="0"/>
                  </a:lnTo>
                  <a:lnTo>
                    <a:pt x="509" y="0"/>
                  </a:lnTo>
                  <a:lnTo>
                    <a:pt x="511" y="1"/>
                  </a:lnTo>
                  <a:lnTo>
                    <a:pt x="511" y="2"/>
                  </a:lnTo>
                  <a:lnTo>
                    <a:pt x="512" y="4"/>
                  </a:lnTo>
                  <a:lnTo>
                    <a:pt x="554" y="4"/>
                  </a:lnTo>
                  <a:lnTo>
                    <a:pt x="554" y="44"/>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79" name="Freeform 1289"/>
            <p:cNvSpPr>
              <a:spLocks/>
            </p:cNvSpPr>
            <p:nvPr/>
          </p:nvSpPr>
          <p:spPr bwMode="auto">
            <a:xfrm>
              <a:off x="2506" y="1075"/>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80" name="Freeform 1290"/>
            <p:cNvSpPr>
              <a:spLocks/>
            </p:cNvSpPr>
            <p:nvPr/>
          </p:nvSpPr>
          <p:spPr bwMode="auto">
            <a:xfrm>
              <a:off x="1312" y="1031"/>
              <a:ext cx="445" cy="914"/>
            </a:xfrm>
            <a:custGeom>
              <a:avLst/>
              <a:gdLst>
                <a:gd name="T0" fmla="*/ 445 w 445"/>
                <a:gd name="T1" fmla="*/ 3 h 914"/>
                <a:gd name="T2" fmla="*/ 408 w 445"/>
                <a:gd name="T3" fmla="*/ 3 h 914"/>
                <a:gd name="T4" fmla="*/ 408 w 445"/>
                <a:gd name="T5" fmla="*/ 2 h 914"/>
                <a:gd name="T6" fmla="*/ 407 w 445"/>
                <a:gd name="T7" fmla="*/ 1 h 914"/>
                <a:gd name="T8" fmla="*/ 405 w 445"/>
                <a:gd name="T9" fmla="*/ 0 h 914"/>
                <a:gd name="T10" fmla="*/ 404 w 445"/>
                <a:gd name="T11" fmla="*/ 0 h 914"/>
                <a:gd name="T12" fmla="*/ 402 w 445"/>
                <a:gd name="T13" fmla="*/ 0 h 914"/>
                <a:gd name="T14" fmla="*/ 401 w 445"/>
                <a:gd name="T15" fmla="*/ 1 h 914"/>
                <a:gd name="T16" fmla="*/ 400 w 445"/>
                <a:gd name="T17" fmla="*/ 2 h 914"/>
                <a:gd name="T18" fmla="*/ 399 w 445"/>
                <a:gd name="T19" fmla="*/ 3 h 914"/>
                <a:gd name="T20" fmla="*/ 347 w 445"/>
                <a:gd name="T21" fmla="*/ 3 h 914"/>
                <a:gd name="T22" fmla="*/ 347 w 445"/>
                <a:gd name="T23" fmla="*/ 246 h 914"/>
                <a:gd name="T24" fmla="*/ 87 w 445"/>
                <a:gd name="T25" fmla="*/ 246 h 914"/>
                <a:gd name="T26" fmla="*/ 87 w 445"/>
                <a:gd name="T27" fmla="*/ 245 h 914"/>
                <a:gd name="T28" fmla="*/ 86 w 445"/>
                <a:gd name="T29" fmla="*/ 243 h 914"/>
                <a:gd name="T30" fmla="*/ 85 w 445"/>
                <a:gd name="T31" fmla="*/ 243 h 914"/>
                <a:gd name="T32" fmla="*/ 83 w 445"/>
                <a:gd name="T33" fmla="*/ 242 h 914"/>
                <a:gd name="T34" fmla="*/ 81 w 445"/>
                <a:gd name="T35" fmla="*/ 243 h 914"/>
                <a:gd name="T36" fmla="*/ 80 w 445"/>
                <a:gd name="T37" fmla="*/ 243 h 914"/>
                <a:gd name="T38" fmla="*/ 79 w 445"/>
                <a:gd name="T39" fmla="*/ 245 h 914"/>
                <a:gd name="T40" fmla="*/ 78 w 445"/>
                <a:gd name="T41" fmla="*/ 246 h 914"/>
                <a:gd name="T42" fmla="*/ 0 w 445"/>
                <a:gd name="T43" fmla="*/ 246 h 914"/>
                <a:gd name="T44" fmla="*/ 0 w 445"/>
                <a:gd name="T45" fmla="*/ 914 h 91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45"/>
                <a:gd name="T70" fmla="*/ 0 h 914"/>
                <a:gd name="T71" fmla="*/ 445 w 445"/>
                <a:gd name="T72" fmla="*/ 914 h 91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45" h="914">
                  <a:moveTo>
                    <a:pt x="445" y="3"/>
                  </a:moveTo>
                  <a:lnTo>
                    <a:pt x="408" y="3"/>
                  </a:lnTo>
                  <a:lnTo>
                    <a:pt x="408" y="2"/>
                  </a:lnTo>
                  <a:lnTo>
                    <a:pt x="407" y="1"/>
                  </a:lnTo>
                  <a:lnTo>
                    <a:pt x="405" y="0"/>
                  </a:lnTo>
                  <a:lnTo>
                    <a:pt x="404" y="0"/>
                  </a:lnTo>
                  <a:lnTo>
                    <a:pt x="402" y="0"/>
                  </a:lnTo>
                  <a:lnTo>
                    <a:pt x="401" y="1"/>
                  </a:lnTo>
                  <a:lnTo>
                    <a:pt x="400" y="2"/>
                  </a:lnTo>
                  <a:lnTo>
                    <a:pt x="399" y="3"/>
                  </a:lnTo>
                  <a:lnTo>
                    <a:pt x="347" y="3"/>
                  </a:lnTo>
                  <a:lnTo>
                    <a:pt x="347" y="246"/>
                  </a:lnTo>
                  <a:lnTo>
                    <a:pt x="87" y="246"/>
                  </a:lnTo>
                  <a:lnTo>
                    <a:pt x="87" y="245"/>
                  </a:lnTo>
                  <a:lnTo>
                    <a:pt x="86" y="243"/>
                  </a:lnTo>
                  <a:lnTo>
                    <a:pt x="85" y="243"/>
                  </a:lnTo>
                  <a:lnTo>
                    <a:pt x="83" y="242"/>
                  </a:lnTo>
                  <a:lnTo>
                    <a:pt x="81" y="243"/>
                  </a:lnTo>
                  <a:lnTo>
                    <a:pt x="80" y="243"/>
                  </a:lnTo>
                  <a:lnTo>
                    <a:pt x="79" y="245"/>
                  </a:lnTo>
                  <a:lnTo>
                    <a:pt x="78" y="246"/>
                  </a:lnTo>
                  <a:lnTo>
                    <a:pt x="0" y="246"/>
                  </a:lnTo>
                  <a:lnTo>
                    <a:pt x="0" y="914"/>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81" name="Freeform 1291"/>
            <p:cNvSpPr>
              <a:spLocks/>
            </p:cNvSpPr>
            <p:nvPr/>
          </p:nvSpPr>
          <p:spPr bwMode="auto">
            <a:xfrm>
              <a:off x="1756" y="1030"/>
              <a:ext cx="13" cy="9"/>
            </a:xfrm>
            <a:custGeom>
              <a:avLst/>
              <a:gdLst>
                <a:gd name="T0" fmla="*/ 1 w 13"/>
                <a:gd name="T1" fmla="*/ 0 h 9"/>
                <a:gd name="T2" fmla="*/ 13 w 13"/>
                <a:gd name="T3" fmla="*/ 4 h 9"/>
                <a:gd name="T4" fmla="*/ 1 w 13"/>
                <a:gd name="T5" fmla="*/ 9 h 9"/>
                <a:gd name="T6" fmla="*/ 0 w 13"/>
                <a:gd name="T7" fmla="*/ 7 h 9"/>
                <a:gd name="T8" fmla="*/ 0 w 13"/>
                <a:gd name="T9" fmla="*/ 4 h 9"/>
                <a:gd name="T10" fmla="*/ 0 w 13"/>
                <a:gd name="T11" fmla="*/ 2 h 9"/>
                <a:gd name="T12" fmla="*/ 1 w 13"/>
                <a:gd name="T13" fmla="*/ 0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 y="0"/>
                  </a:moveTo>
                  <a:lnTo>
                    <a:pt x="13" y="4"/>
                  </a:lnTo>
                  <a:lnTo>
                    <a:pt x="1" y="9"/>
                  </a:lnTo>
                  <a:lnTo>
                    <a:pt x="0" y="7"/>
                  </a:lnTo>
                  <a:lnTo>
                    <a:pt x="0" y="4"/>
                  </a:lnTo>
                  <a:lnTo>
                    <a:pt x="0" y="2"/>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82" name="Freeform 1292"/>
            <p:cNvSpPr>
              <a:spLocks/>
            </p:cNvSpPr>
            <p:nvPr/>
          </p:nvSpPr>
          <p:spPr bwMode="auto">
            <a:xfrm>
              <a:off x="1364" y="1081"/>
              <a:ext cx="431" cy="1261"/>
            </a:xfrm>
            <a:custGeom>
              <a:avLst/>
              <a:gdLst>
                <a:gd name="T0" fmla="*/ 431 w 431"/>
                <a:gd name="T1" fmla="*/ 1195 h 1261"/>
                <a:gd name="T2" fmla="*/ 416 w 431"/>
                <a:gd name="T3" fmla="*/ 1193 h 1261"/>
                <a:gd name="T4" fmla="*/ 414 w 431"/>
                <a:gd name="T5" fmla="*/ 1191 h 1261"/>
                <a:gd name="T6" fmla="*/ 410 w 431"/>
                <a:gd name="T7" fmla="*/ 1191 h 1261"/>
                <a:gd name="T8" fmla="*/ 408 w 431"/>
                <a:gd name="T9" fmla="*/ 1193 h 1261"/>
                <a:gd name="T10" fmla="*/ 385 w 431"/>
                <a:gd name="T11" fmla="*/ 1195 h 1261"/>
                <a:gd name="T12" fmla="*/ 384 w 431"/>
                <a:gd name="T13" fmla="*/ 1192 h 1261"/>
                <a:gd name="T14" fmla="*/ 380 w 431"/>
                <a:gd name="T15" fmla="*/ 1191 h 1261"/>
                <a:gd name="T16" fmla="*/ 377 w 431"/>
                <a:gd name="T17" fmla="*/ 1192 h 1261"/>
                <a:gd name="T18" fmla="*/ 376 w 431"/>
                <a:gd name="T19" fmla="*/ 1195 h 1261"/>
                <a:gd name="T20" fmla="*/ 353 w 431"/>
                <a:gd name="T21" fmla="*/ 1193 h 1261"/>
                <a:gd name="T22" fmla="*/ 351 w 431"/>
                <a:gd name="T23" fmla="*/ 1191 h 1261"/>
                <a:gd name="T24" fmla="*/ 347 w 431"/>
                <a:gd name="T25" fmla="*/ 1191 h 1261"/>
                <a:gd name="T26" fmla="*/ 345 w 431"/>
                <a:gd name="T27" fmla="*/ 1193 h 1261"/>
                <a:gd name="T28" fmla="*/ 327 w 431"/>
                <a:gd name="T29" fmla="*/ 1195 h 1261"/>
                <a:gd name="T30" fmla="*/ 326 w 431"/>
                <a:gd name="T31" fmla="*/ 1192 h 1261"/>
                <a:gd name="T32" fmla="*/ 323 w 431"/>
                <a:gd name="T33" fmla="*/ 1191 h 1261"/>
                <a:gd name="T34" fmla="*/ 320 w 431"/>
                <a:gd name="T35" fmla="*/ 1192 h 1261"/>
                <a:gd name="T36" fmla="*/ 318 w 431"/>
                <a:gd name="T37" fmla="*/ 1195 h 1261"/>
                <a:gd name="T38" fmla="*/ 170 w 431"/>
                <a:gd name="T39" fmla="*/ 1193 h 1261"/>
                <a:gd name="T40" fmla="*/ 167 w 431"/>
                <a:gd name="T41" fmla="*/ 1191 h 1261"/>
                <a:gd name="T42" fmla="*/ 164 w 431"/>
                <a:gd name="T43" fmla="*/ 1191 h 1261"/>
                <a:gd name="T44" fmla="*/ 161 w 431"/>
                <a:gd name="T45" fmla="*/ 1193 h 1261"/>
                <a:gd name="T46" fmla="*/ 132 w 431"/>
                <a:gd name="T47" fmla="*/ 1195 h 1261"/>
                <a:gd name="T48" fmla="*/ 101 w 431"/>
                <a:gd name="T49" fmla="*/ 1261 h 1261"/>
                <a:gd name="T50" fmla="*/ 99 w 431"/>
                <a:gd name="T51" fmla="*/ 1259 h 1261"/>
                <a:gd name="T52" fmla="*/ 96 w 431"/>
                <a:gd name="T53" fmla="*/ 1258 h 1261"/>
                <a:gd name="T54" fmla="*/ 93 w 431"/>
                <a:gd name="T55" fmla="*/ 1259 h 1261"/>
                <a:gd name="T56" fmla="*/ 92 w 431"/>
                <a:gd name="T57" fmla="*/ 1261 h 1261"/>
                <a:gd name="T58" fmla="*/ 86 w 431"/>
                <a:gd name="T59" fmla="*/ 1260 h 1261"/>
                <a:gd name="T60" fmla="*/ 84 w 431"/>
                <a:gd name="T61" fmla="*/ 1258 h 1261"/>
                <a:gd name="T62" fmla="*/ 80 w 431"/>
                <a:gd name="T63" fmla="*/ 1258 h 1261"/>
                <a:gd name="T64" fmla="*/ 78 w 431"/>
                <a:gd name="T65" fmla="*/ 1260 h 1261"/>
                <a:gd name="T66" fmla="*/ 65 w 431"/>
                <a:gd name="T67" fmla="*/ 1261 h 1261"/>
                <a:gd name="T68" fmla="*/ 64 w 431"/>
                <a:gd name="T69" fmla="*/ 1259 h 1261"/>
                <a:gd name="T70" fmla="*/ 61 w 431"/>
                <a:gd name="T71" fmla="*/ 1258 h 1261"/>
                <a:gd name="T72" fmla="*/ 58 w 431"/>
                <a:gd name="T73" fmla="*/ 1259 h 1261"/>
                <a:gd name="T74" fmla="*/ 56 w 431"/>
                <a:gd name="T75" fmla="*/ 1261 h 1261"/>
                <a:gd name="T76" fmla="*/ 55 w 431"/>
                <a:gd name="T77" fmla="*/ 1260 h 1261"/>
                <a:gd name="T78" fmla="*/ 52 w 431"/>
                <a:gd name="T79" fmla="*/ 1258 h 1261"/>
                <a:gd name="T80" fmla="*/ 49 w 431"/>
                <a:gd name="T81" fmla="*/ 1258 h 1261"/>
                <a:gd name="T82" fmla="*/ 47 w 431"/>
                <a:gd name="T83" fmla="*/ 1260 h 1261"/>
                <a:gd name="T84" fmla="*/ 25 w 431"/>
                <a:gd name="T85" fmla="*/ 1261 h 1261"/>
                <a:gd name="T86" fmla="*/ 23 w 431"/>
                <a:gd name="T87" fmla="*/ 1258 h 1261"/>
                <a:gd name="T88" fmla="*/ 20 w 431"/>
                <a:gd name="T89" fmla="*/ 1255 h 1261"/>
                <a:gd name="T90" fmla="*/ 15 w 431"/>
                <a:gd name="T91" fmla="*/ 1255 h 1261"/>
                <a:gd name="T92" fmla="*/ 11 w 431"/>
                <a:gd name="T93" fmla="*/ 1256 h 1261"/>
                <a:gd name="T94" fmla="*/ 9 w 431"/>
                <a:gd name="T95" fmla="*/ 1259 h 1261"/>
                <a:gd name="T96" fmla="*/ 0 w 431"/>
                <a:gd name="T97" fmla="*/ 1261 h 12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31"/>
                <a:gd name="T148" fmla="*/ 0 h 1261"/>
                <a:gd name="T149" fmla="*/ 431 w 431"/>
                <a:gd name="T150" fmla="*/ 1261 h 12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31" h="1261">
                  <a:moveTo>
                    <a:pt x="431" y="0"/>
                  </a:moveTo>
                  <a:lnTo>
                    <a:pt x="431" y="1195"/>
                  </a:lnTo>
                  <a:lnTo>
                    <a:pt x="416" y="1195"/>
                  </a:lnTo>
                  <a:lnTo>
                    <a:pt x="416" y="1193"/>
                  </a:lnTo>
                  <a:lnTo>
                    <a:pt x="415" y="1192"/>
                  </a:lnTo>
                  <a:lnTo>
                    <a:pt x="414" y="1191"/>
                  </a:lnTo>
                  <a:lnTo>
                    <a:pt x="412" y="1191"/>
                  </a:lnTo>
                  <a:lnTo>
                    <a:pt x="410" y="1191"/>
                  </a:lnTo>
                  <a:lnTo>
                    <a:pt x="409" y="1192"/>
                  </a:lnTo>
                  <a:lnTo>
                    <a:pt x="408" y="1193"/>
                  </a:lnTo>
                  <a:lnTo>
                    <a:pt x="407" y="1195"/>
                  </a:lnTo>
                  <a:lnTo>
                    <a:pt x="385" y="1195"/>
                  </a:lnTo>
                  <a:lnTo>
                    <a:pt x="385" y="1193"/>
                  </a:lnTo>
                  <a:lnTo>
                    <a:pt x="384" y="1192"/>
                  </a:lnTo>
                  <a:lnTo>
                    <a:pt x="382" y="1191"/>
                  </a:lnTo>
                  <a:lnTo>
                    <a:pt x="380" y="1191"/>
                  </a:lnTo>
                  <a:lnTo>
                    <a:pt x="379" y="1191"/>
                  </a:lnTo>
                  <a:lnTo>
                    <a:pt x="377" y="1192"/>
                  </a:lnTo>
                  <a:lnTo>
                    <a:pt x="376" y="1193"/>
                  </a:lnTo>
                  <a:lnTo>
                    <a:pt x="376" y="1195"/>
                  </a:lnTo>
                  <a:lnTo>
                    <a:pt x="354" y="1195"/>
                  </a:lnTo>
                  <a:lnTo>
                    <a:pt x="353" y="1193"/>
                  </a:lnTo>
                  <a:lnTo>
                    <a:pt x="352" y="1192"/>
                  </a:lnTo>
                  <a:lnTo>
                    <a:pt x="351" y="1191"/>
                  </a:lnTo>
                  <a:lnTo>
                    <a:pt x="349" y="1191"/>
                  </a:lnTo>
                  <a:lnTo>
                    <a:pt x="347" y="1191"/>
                  </a:lnTo>
                  <a:lnTo>
                    <a:pt x="346" y="1192"/>
                  </a:lnTo>
                  <a:lnTo>
                    <a:pt x="345" y="1193"/>
                  </a:lnTo>
                  <a:lnTo>
                    <a:pt x="345" y="1195"/>
                  </a:lnTo>
                  <a:lnTo>
                    <a:pt x="327" y="1195"/>
                  </a:lnTo>
                  <a:lnTo>
                    <a:pt x="327" y="1193"/>
                  </a:lnTo>
                  <a:lnTo>
                    <a:pt x="326" y="1192"/>
                  </a:lnTo>
                  <a:lnTo>
                    <a:pt x="325" y="1191"/>
                  </a:lnTo>
                  <a:lnTo>
                    <a:pt x="323" y="1191"/>
                  </a:lnTo>
                  <a:lnTo>
                    <a:pt x="321" y="1191"/>
                  </a:lnTo>
                  <a:lnTo>
                    <a:pt x="320" y="1192"/>
                  </a:lnTo>
                  <a:lnTo>
                    <a:pt x="319" y="1193"/>
                  </a:lnTo>
                  <a:lnTo>
                    <a:pt x="318" y="1195"/>
                  </a:lnTo>
                  <a:lnTo>
                    <a:pt x="170" y="1195"/>
                  </a:lnTo>
                  <a:lnTo>
                    <a:pt x="170" y="1193"/>
                  </a:lnTo>
                  <a:lnTo>
                    <a:pt x="169" y="1192"/>
                  </a:lnTo>
                  <a:lnTo>
                    <a:pt x="167" y="1191"/>
                  </a:lnTo>
                  <a:lnTo>
                    <a:pt x="166" y="1191"/>
                  </a:lnTo>
                  <a:lnTo>
                    <a:pt x="164" y="1191"/>
                  </a:lnTo>
                  <a:lnTo>
                    <a:pt x="162" y="1192"/>
                  </a:lnTo>
                  <a:lnTo>
                    <a:pt x="161" y="1193"/>
                  </a:lnTo>
                  <a:lnTo>
                    <a:pt x="161" y="1195"/>
                  </a:lnTo>
                  <a:lnTo>
                    <a:pt x="132" y="1195"/>
                  </a:lnTo>
                  <a:lnTo>
                    <a:pt x="132" y="1261"/>
                  </a:lnTo>
                  <a:lnTo>
                    <a:pt x="101" y="1261"/>
                  </a:lnTo>
                  <a:lnTo>
                    <a:pt x="100" y="1260"/>
                  </a:lnTo>
                  <a:lnTo>
                    <a:pt x="99" y="1259"/>
                  </a:lnTo>
                  <a:lnTo>
                    <a:pt x="98" y="1258"/>
                  </a:lnTo>
                  <a:lnTo>
                    <a:pt x="96" y="1258"/>
                  </a:lnTo>
                  <a:lnTo>
                    <a:pt x="94" y="1258"/>
                  </a:lnTo>
                  <a:lnTo>
                    <a:pt x="93" y="1259"/>
                  </a:lnTo>
                  <a:lnTo>
                    <a:pt x="92" y="1260"/>
                  </a:lnTo>
                  <a:lnTo>
                    <a:pt x="92" y="1261"/>
                  </a:lnTo>
                  <a:lnTo>
                    <a:pt x="86" y="1261"/>
                  </a:lnTo>
                  <a:lnTo>
                    <a:pt x="86" y="1260"/>
                  </a:lnTo>
                  <a:lnTo>
                    <a:pt x="85" y="1259"/>
                  </a:lnTo>
                  <a:lnTo>
                    <a:pt x="84" y="1258"/>
                  </a:lnTo>
                  <a:lnTo>
                    <a:pt x="82" y="1258"/>
                  </a:lnTo>
                  <a:lnTo>
                    <a:pt x="80" y="1258"/>
                  </a:lnTo>
                  <a:lnTo>
                    <a:pt x="79" y="1259"/>
                  </a:lnTo>
                  <a:lnTo>
                    <a:pt x="78" y="1260"/>
                  </a:lnTo>
                  <a:lnTo>
                    <a:pt x="77" y="1261"/>
                  </a:lnTo>
                  <a:lnTo>
                    <a:pt x="65" y="1261"/>
                  </a:lnTo>
                  <a:lnTo>
                    <a:pt x="65" y="1260"/>
                  </a:lnTo>
                  <a:lnTo>
                    <a:pt x="64" y="1259"/>
                  </a:lnTo>
                  <a:lnTo>
                    <a:pt x="62" y="1258"/>
                  </a:lnTo>
                  <a:lnTo>
                    <a:pt x="61" y="1258"/>
                  </a:lnTo>
                  <a:lnTo>
                    <a:pt x="59" y="1258"/>
                  </a:lnTo>
                  <a:lnTo>
                    <a:pt x="58" y="1259"/>
                  </a:lnTo>
                  <a:lnTo>
                    <a:pt x="57" y="1260"/>
                  </a:lnTo>
                  <a:lnTo>
                    <a:pt x="56" y="1261"/>
                  </a:lnTo>
                  <a:lnTo>
                    <a:pt x="55" y="1261"/>
                  </a:lnTo>
                  <a:lnTo>
                    <a:pt x="55" y="1260"/>
                  </a:lnTo>
                  <a:lnTo>
                    <a:pt x="54" y="1259"/>
                  </a:lnTo>
                  <a:lnTo>
                    <a:pt x="52" y="1258"/>
                  </a:lnTo>
                  <a:lnTo>
                    <a:pt x="51" y="1258"/>
                  </a:lnTo>
                  <a:lnTo>
                    <a:pt x="49" y="1258"/>
                  </a:lnTo>
                  <a:lnTo>
                    <a:pt x="47" y="1259"/>
                  </a:lnTo>
                  <a:lnTo>
                    <a:pt x="47" y="1260"/>
                  </a:lnTo>
                  <a:lnTo>
                    <a:pt x="46" y="1261"/>
                  </a:lnTo>
                  <a:lnTo>
                    <a:pt x="25" y="1261"/>
                  </a:lnTo>
                  <a:lnTo>
                    <a:pt x="24" y="1259"/>
                  </a:lnTo>
                  <a:lnTo>
                    <a:pt x="23" y="1258"/>
                  </a:lnTo>
                  <a:lnTo>
                    <a:pt x="22" y="1256"/>
                  </a:lnTo>
                  <a:lnTo>
                    <a:pt x="20" y="1255"/>
                  </a:lnTo>
                  <a:lnTo>
                    <a:pt x="18" y="1255"/>
                  </a:lnTo>
                  <a:lnTo>
                    <a:pt x="15" y="1255"/>
                  </a:lnTo>
                  <a:lnTo>
                    <a:pt x="13" y="1255"/>
                  </a:lnTo>
                  <a:lnTo>
                    <a:pt x="11" y="1256"/>
                  </a:lnTo>
                  <a:lnTo>
                    <a:pt x="10" y="1258"/>
                  </a:lnTo>
                  <a:lnTo>
                    <a:pt x="9" y="1259"/>
                  </a:lnTo>
                  <a:lnTo>
                    <a:pt x="8" y="1261"/>
                  </a:lnTo>
                  <a:lnTo>
                    <a:pt x="0" y="1261"/>
                  </a:lnTo>
                </a:path>
              </a:pathLst>
            </a:custGeom>
            <a:noFill/>
            <a:ln w="1588">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83" name="Freeform 1293"/>
            <p:cNvSpPr>
              <a:spLocks/>
            </p:cNvSpPr>
            <p:nvPr/>
          </p:nvSpPr>
          <p:spPr bwMode="auto">
            <a:xfrm>
              <a:off x="1789" y="1072"/>
              <a:ext cx="11" cy="11"/>
            </a:xfrm>
            <a:custGeom>
              <a:avLst/>
              <a:gdLst>
                <a:gd name="T0" fmla="*/ 0 w 11"/>
                <a:gd name="T1" fmla="*/ 9 h 11"/>
                <a:gd name="T2" fmla="*/ 6 w 11"/>
                <a:gd name="T3" fmla="*/ 0 h 11"/>
                <a:gd name="T4" fmla="*/ 11 w 11"/>
                <a:gd name="T5" fmla="*/ 9 h 11"/>
                <a:gd name="T6" fmla="*/ 9 w 11"/>
                <a:gd name="T7" fmla="*/ 10 h 11"/>
                <a:gd name="T8" fmla="*/ 6 w 11"/>
                <a:gd name="T9" fmla="*/ 11 h 11"/>
                <a:gd name="T10" fmla="*/ 2 w 11"/>
                <a:gd name="T11" fmla="*/ 10 h 11"/>
                <a:gd name="T12" fmla="*/ 0 w 11"/>
                <a:gd name="T13" fmla="*/ 9 h 11"/>
                <a:gd name="T14" fmla="*/ 0 60000 65536"/>
                <a:gd name="T15" fmla="*/ 0 60000 65536"/>
                <a:gd name="T16" fmla="*/ 0 60000 65536"/>
                <a:gd name="T17" fmla="*/ 0 60000 65536"/>
                <a:gd name="T18" fmla="*/ 0 60000 65536"/>
                <a:gd name="T19" fmla="*/ 0 60000 65536"/>
                <a:gd name="T20" fmla="*/ 0 60000 65536"/>
                <a:gd name="T21" fmla="*/ 0 w 11"/>
                <a:gd name="T22" fmla="*/ 0 h 11"/>
                <a:gd name="T23" fmla="*/ 11 w 11"/>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 h="11">
                  <a:moveTo>
                    <a:pt x="0" y="9"/>
                  </a:moveTo>
                  <a:lnTo>
                    <a:pt x="6" y="0"/>
                  </a:lnTo>
                  <a:lnTo>
                    <a:pt x="11" y="9"/>
                  </a:lnTo>
                  <a:lnTo>
                    <a:pt x="9" y="10"/>
                  </a:lnTo>
                  <a:lnTo>
                    <a:pt x="6" y="11"/>
                  </a:lnTo>
                  <a:lnTo>
                    <a:pt x="2" y="10"/>
                  </a:lnTo>
                  <a:lnTo>
                    <a:pt x="0" y="9"/>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84" name="Freeform 1294"/>
            <p:cNvSpPr>
              <a:spLocks/>
            </p:cNvSpPr>
            <p:nvPr/>
          </p:nvSpPr>
          <p:spPr bwMode="auto">
            <a:xfrm>
              <a:off x="1364" y="2338"/>
              <a:ext cx="13" cy="9"/>
            </a:xfrm>
            <a:custGeom>
              <a:avLst/>
              <a:gdLst>
                <a:gd name="T0" fmla="*/ 12 w 13"/>
                <a:gd name="T1" fmla="*/ 9 h 9"/>
                <a:gd name="T2" fmla="*/ 0 w 13"/>
                <a:gd name="T3" fmla="*/ 4 h 9"/>
                <a:gd name="T4" fmla="*/ 12 w 13"/>
                <a:gd name="T5" fmla="*/ 0 h 9"/>
                <a:gd name="T6" fmla="*/ 13 w 13"/>
                <a:gd name="T7" fmla="*/ 2 h 9"/>
                <a:gd name="T8" fmla="*/ 13 w 13"/>
                <a:gd name="T9" fmla="*/ 4 h 9"/>
                <a:gd name="T10" fmla="*/ 13 w 13"/>
                <a:gd name="T11" fmla="*/ 6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4"/>
                  </a:lnTo>
                  <a:lnTo>
                    <a:pt x="12" y="0"/>
                  </a:lnTo>
                  <a:lnTo>
                    <a:pt x="13" y="2"/>
                  </a:lnTo>
                  <a:lnTo>
                    <a:pt x="13" y="4"/>
                  </a:lnTo>
                  <a:lnTo>
                    <a:pt x="13" y="6"/>
                  </a:lnTo>
                  <a:lnTo>
                    <a:pt x="12" y="9"/>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85" name="Freeform 1295"/>
            <p:cNvSpPr>
              <a:spLocks/>
            </p:cNvSpPr>
            <p:nvPr/>
          </p:nvSpPr>
          <p:spPr bwMode="auto">
            <a:xfrm>
              <a:off x="1957" y="1055"/>
              <a:ext cx="1089" cy="240"/>
            </a:xfrm>
            <a:custGeom>
              <a:avLst/>
              <a:gdLst>
                <a:gd name="T0" fmla="*/ 1089 w 1089"/>
                <a:gd name="T1" fmla="*/ 168 h 240"/>
                <a:gd name="T2" fmla="*/ 1020 w 1089"/>
                <a:gd name="T3" fmla="*/ 167 h 240"/>
                <a:gd name="T4" fmla="*/ 1018 w 1089"/>
                <a:gd name="T5" fmla="*/ 165 h 240"/>
                <a:gd name="T6" fmla="*/ 1014 w 1089"/>
                <a:gd name="T7" fmla="*/ 165 h 240"/>
                <a:gd name="T8" fmla="*/ 1012 w 1089"/>
                <a:gd name="T9" fmla="*/ 167 h 240"/>
                <a:gd name="T10" fmla="*/ 974 w 1089"/>
                <a:gd name="T11" fmla="*/ 168 h 240"/>
                <a:gd name="T12" fmla="*/ 907 w 1089"/>
                <a:gd name="T13" fmla="*/ 4 h 240"/>
                <a:gd name="T14" fmla="*/ 906 w 1089"/>
                <a:gd name="T15" fmla="*/ 1 h 240"/>
                <a:gd name="T16" fmla="*/ 903 w 1089"/>
                <a:gd name="T17" fmla="*/ 0 h 240"/>
                <a:gd name="T18" fmla="*/ 900 w 1089"/>
                <a:gd name="T19" fmla="*/ 1 h 240"/>
                <a:gd name="T20" fmla="*/ 898 w 1089"/>
                <a:gd name="T21" fmla="*/ 4 h 240"/>
                <a:gd name="T22" fmla="*/ 559 w 1089"/>
                <a:gd name="T23" fmla="*/ 2 h 240"/>
                <a:gd name="T24" fmla="*/ 557 w 1089"/>
                <a:gd name="T25" fmla="*/ 1 h 240"/>
                <a:gd name="T26" fmla="*/ 554 w 1089"/>
                <a:gd name="T27" fmla="*/ 1 h 240"/>
                <a:gd name="T28" fmla="*/ 551 w 1089"/>
                <a:gd name="T29" fmla="*/ 2 h 240"/>
                <a:gd name="T30" fmla="*/ 513 w 1089"/>
                <a:gd name="T31" fmla="*/ 4 h 240"/>
                <a:gd name="T32" fmla="*/ 512 w 1089"/>
                <a:gd name="T33" fmla="*/ 1 h 240"/>
                <a:gd name="T34" fmla="*/ 508 w 1089"/>
                <a:gd name="T35" fmla="*/ 0 h 240"/>
                <a:gd name="T36" fmla="*/ 505 w 1089"/>
                <a:gd name="T37" fmla="*/ 1 h 240"/>
                <a:gd name="T38" fmla="*/ 504 w 1089"/>
                <a:gd name="T39" fmla="*/ 4 h 240"/>
                <a:gd name="T40" fmla="*/ 398 w 1089"/>
                <a:gd name="T41" fmla="*/ 2 h 240"/>
                <a:gd name="T42" fmla="*/ 396 w 1089"/>
                <a:gd name="T43" fmla="*/ 1 h 240"/>
                <a:gd name="T44" fmla="*/ 392 w 1089"/>
                <a:gd name="T45" fmla="*/ 1 h 240"/>
                <a:gd name="T46" fmla="*/ 390 w 1089"/>
                <a:gd name="T47" fmla="*/ 2 h 240"/>
                <a:gd name="T48" fmla="*/ 157 w 1089"/>
                <a:gd name="T49" fmla="*/ 4 h 240"/>
                <a:gd name="T50" fmla="*/ 155 w 1089"/>
                <a:gd name="T51" fmla="*/ 1 h 240"/>
                <a:gd name="T52" fmla="*/ 152 w 1089"/>
                <a:gd name="T53" fmla="*/ 0 h 240"/>
                <a:gd name="T54" fmla="*/ 149 w 1089"/>
                <a:gd name="T55" fmla="*/ 1 h 240"/>
                <a:gd name="T56" fmla="*/ 148 w 1089"/>
                <a:gd name="T57" fmla="*/ 4 h 240"/>
                <a:gd name="T58" fmla="*/ 90 w 1089"/>
                <a:gd name="T59" fmla="*/ 2 h 240"/>
                <a:gd name="T60" fmla="*/ 88 w 1089"/>
                <a:gd name="T61" fmla="*/ 1 h 240"/>
                <a:gd name="T62" fmla="*/ 85 w 1089"/>
                <a:gd name="T63" fmla="*/ 1 h 240"/>
                <a:gd name="T64" fmla="*/ 82 w 1089"/>
                <a:gd name="T65" fmla="*/ 2 h 240"/>
                <a:gd name="T66" fmla="*/ 0 w 1089"/>
                <a:gd name="T67" fmla="*/ 4 h 24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89"/>
                <a:gd name="T103" fmla="*/ 0 h 240"/>
                <a:gd name="T104" fmla="*/ 1089 w 1089"/>
                <a:gd name="T105" fmla="*/ 240 h 24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89" h="240">
                  <a:moveTo>
                    <a:pt x="1089" y="240"/>
                  </a:moveTo>
                  <a:lnTo>
                    <a:pt x="1089" y="168"/>
                  </a:lnTo>
                  <a:lnTo>
                    <a:pt x="1021" y="168"/>
                  </a:lnTo>
                  <a:lnTo>
                    <a:pt x="1020" y="167"/>
                  </a:lnTo>
                  <a:lnTo>
                    <a:pt x="1019" y="166"/>
                  </a:lnTo>
                  <a:lnTo>
                    <a:pt x="1018" y="165"/>
                  </a:lnTo>
                  <a:lnTo>
                    <a:pt x="1016" y="165"/>
                  </a:lnTo>
                  <a:lnTo>
                    <a:pt x="1014" y="165"/>
                  </a:lnTo>
                  <a:lnTo>
                    <a:pt x="1013" y="166"/>
                  </a:lnTo>
                  <a:lnTo>
                    <a:pt x="1012" y="167"/>
                  </a:lnTo>
                  <a:lnTo>
                    <a:pt x="1012" y="168"/>
                  </a:lnTo>
                  <a:lnTo>
                    <a:pt x="974" y="168"/>
                  </a:lnTo>
                  <a:lnTo>
                    <a:pt x="974" y="4"/>
                  </a:lnTo>
                  <a:lnTo>
                    <a:pt x="907" y="4"/>
                  </a:lnTo>
                  <a:lnTo>
                    <a:pt x="907" y="2"/>
                  </a:lnTo>
                  <a:lnTo>
                    <a:pt x="906" y="1"/>
                  </a:lnTo>
                  <a:lnTo>
                    <a:pt x="905" y="1"/>
                  </a:lnTo>
                  <a:lnTo>
                    <a:pt x="903" y="0"/>
                  </a:lnTo>
                  <a:lnTo>
                    <a:pt x="901" y="1"/>
                  </a:lnTo>
                  <a:lnTo>
                    <a:pt x="900" y="1"/>
                  </a:lnTo>
                  <a:lnTo>
                    <a:pt x="899" y="2"/>
                  </a:lnTo>
                  <a:lnTo>
                    <a:pt x="898" y="4"/>
                  </a:lnTo>
                  <a:lnTo>
                    <a:pt x="560" y="4"/>
                  </a:lnTo>
                  <a:lnTo>
                    <a:pt x="559" y="2"/>
                  </a:lnTo>
                  <a:lnTo>
                    <a:pt x="558" y="1"/>
                  </a:lnTo>
                  <a:lnTo>
                    <a:pt x="557" y="1"/>
                  </a:lnTo>
                  <a:lnTo>
                    <a:pt x="555" y="0"/>
                  </a:lnTo>
                  <a:lnTo>
                    <a:pt x="554" y="1"/>
                  </a:lnTo>
                  <a:lnTo>
                    <a:pt x="552" y="1"/>
                  </a:lnTo>
                  <a:lnTo>
                    <a:pt x="551" y="2"/>
                  </a:lnTo>
                  <a:lnTo>
                    <a:pt x="551" y="4"/>
                  </a:lnTo>
                  <a:lnTo>
                    <a:pt x="513" y="4"/>
                  </a:lnTo>
                  <a:lnTo>
                    <a:pt x="512" y="2"/>
                  </a:lnTo>
                  <a:lnTo>
                    <a:pt x="512" y="1"/>
                  </a:lnTo>
                  <a:lnTo>
                    <a:pt x="510" y="1"/>
                  </a:lnTo>
                  <a:lnTo>
                    <a:pt x="508" y="0"/>
                  </a:lnTo>
                  <a:lnTo>
                    <a:pt x="507" y="1"/>
                  </a:lnTo>
                  <a:lnTo>
                    <a:pt x="505" y="1"/>
                  </a:lnTo>
                  <a:lnTo>
                    <a:pt x="504" y="2"/>
                  </a:lnTo>
                  <a:lnTo>
                    <a:pt x="504" y="4"/>
                  </a:lnTo>
                  <a:lnTo>
                    <a:pt x="399" y="4"/>
                  </a:lnTo>
                  <a:lnTo>
                    <a:pt x="398" y="2"/>
                  </a:lnTo>
                  <a:lnTo>
                    <a:pt x="397" y="1"/>
                  </a:lnTo>
                  <a:lnTo>
                    <a:pt x="396" y="1"/>
                  </a:lnTo>
                  <a:lnTo>
                    <a:pt x="394" y="0"/>
                  </a:lnTo>
                  <a:lnTo>
                    <a:pt x="392" y="1"/>
                  </a:lnTo>
                  <a:lnTo>
                    <a:pt x="391" y="1"/>
                  </a:lnTo>
                  <a:lnTo>
                    <a:pt x="390" y="2"/>
                  </a:lnTo>
                  <a:lnTo>
                    <a:pt x="390" y="4"/>
                  </a:lnTo>
                  <a:lnTo>
                    <a:pt x="157" y="4"/>
                  </a:lnTo>
                  <a:lnTo>
                    <a:pt x="156" y="2"/>
                  </a:lnTo>
                  <a:lnTo>
                    <a:pt x="155" y="1"/>
                  </a:lnTo>
                  <a:lnTo>
                    <a:pt x="154" y="1"/>
                  </a:lnTo>
                  <a:lnTo>
                    <a:pt x="152" y="0"/>
                  </a:lnTo>
                  <a:lnTo>
                    <a:pt x="150" y="1"/>
                  </a:lnTo>
                  <a:lnTo>
                    <a:pt x="149" y="1"/>
                  </a:lnTo>
                  <a:lnTo>
                    <a:pt x="148" y="2"/>
                  </a:lnTo>
                  <a:lnTo>
                    <a:pt x="148" y="4"/>
                  </a:lnTo>
                  <a:lnTo>
                    <a:pt x="91" y="4"/>
                  </a:lnTo>
                  <a:lnTo>
                    <a:pt x="90" y="2"/>
                  </a:lnTo>
                  <a:lnTo>
                    <a:pt x="90" y="1"/>
                  </a:lnTo>
                  <a:lnTo>
                    <a:pt x="88" y="1"/>
                  </a:lnTo>
                  <a:lnTo>
                    <a:pt x="86" y="0"/>
                  </a:lnTo>
                  <a:lnTo>
                    <a:pt x="85" y="1"/>
                  </a:lnTo>
                  <a:lnTo>
                    <a:pt x="83" y="1"/>
                  </a:lnTo>
                  <a:lnTo>
                    <a:pt x="82" y="2"/>
                  </a:lnTo>
                  <a:lnTo>
                    <a:pt x="82" y="4"/>
                  </a:lnTo>
                  <a:lnTo>
                    <a:pt x="0" y="4"/>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86" name="Freeform 1296"/>
            <p:cNvSpPr>
              <a:spLocks/>
            </p:cNvSpPr>
            <p:nvPr/>
          </p:nvSpPr>
          <p:spPr bwMode="auto">
            <a:xfrm>
              <a:off x="3040" y="1294"/>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87" name="Freeform 1297"/>
            <p:cNvSpPr>
              <a:spLocks/>
            </p:cNvSpPr>
            <p:nvPr/>
          </p:nvSpPr>
          <p:spPr bwMode="auto">
            <a:xfrm>
              <a:off x="1344" y="1324"/>
              <a:ext cx="1565" cy="658"/>
            </a:xfrm>
            <a:custGeom>
              <a:avLst/>
              <a:gdLst>
                <a:gd name="T0" fmla="*/ 29 w 1565"/>
                <a:gd name="T1" fmla="*/ 5 h 658"/>
                <a:gd name="T2" fmla="*/ 36 w 1565"/>
                <a:gd name="T3" fmla="*/ 4 h 658"/>
                <a:gd name="T4" fmla="*/ 48 w 1565"/>
                <a:gd name="T5" fmla="*/ 4 h 658"/>
                <a:gd name="T6" fmla="*/ 55 w 1565"/>
                <a:gd name="T7" fmla="*/ 5 h 658"/>
                <a:gd name="T8" fmla="*/ 206 w 1565"/>
                <a:gd name="T9" fmla="*/ 3 h 658"/>
                <a:gd name="T10" fmla="*/ 213 w 1565"/>
                <a:gd name="T11" fmla="*/ 6 h 658"/>
                <a:gd name="T12" fmla="*/ 387 w 1565"/>
                <a:gd name="T13" fmla="*/ 3 h 658"/>
                <a:gd name="T14" fmla="*/ 396 w 1565"/>
                <a:gd name="T15" fmla="*/ 6 h 658"/>
                <a:gd name="T16" fmla="*/ 402 w 1565"/>
                <a:gd name="T17" fmla="*/ 3 h 658"/>
                <a:gd name="T18" fmla="*/ 431 w 1565"/>
                <a:gd name="T19" fmla="*/ 5 h 658"/>
                <a:gd name="T20" fmla="*/ 438 w 1565"/>
                <a:gd name="T21" fmla="*/ 4 h 658"/>
                <a:gd name="T22" fmla="*/ 447 w 1565"/>
                <a:gd name="T23" fmla="*/ 4 h 658"/>
                <a:gd name="T24" fmla="*/ 455 w 1565"/>
                <a:gd name="T25" fmla="*/ 5 h 658"/>
                <a:gd name="T26" fmla="*/ 581 w 1565"/>
                <a:gd name="T27" fmla="*/ 3 h 658"/>
                <a:gd name="T28" fmla="*/ 587 w 1565"/>
                <a:gd name="T29" fmla="*/ 6 h 658"/>
                <a:gd name="T30" fmla="*/ 644 w 1565"/>
                <a:gd name="T31" fmla="*/ 3 h 658"/>
                <a:gd name="T32" fmla="*/ 691 w 1565"/>
                <a:gd name="T33" fmla="*/ 6 h 658"/>
                <a:gd name="T34" fmla="*/ 698 w 1565"/>
                <a:gd name="T35" fmla="*/ 3 h 658"/>
                <a:gd name="T36" fmla="*/ 721 w 1565"/>
                <a:gd name="T37" fmla="*/ 5 h 658"/>
                <a:gd name="T38" fmla="*/ 728 w 1565"/>
                <a:gd name="T39" fmla="*/ 4 h 658"/>
                <a:gd name="T40" fmla="*/ 755 w 1565"/>
                <a:gd name="T41" fmla="*/ 4 h 658"/>
                <a:gd name="T42" fmla="*/ 763 w 1565"/>
                <a:gd name="T43" fmla="*/ 5 h 658"/>
                <a:gd name="T44" fmla="*/ 777 w 1565"/>
                <a:gd name="T45" fmla="*/ 3 h 658"/>
                <a:gd name="T46" fmla="*/ 783 w 1565"/>
                <a:gd name="T47" fmla="*/ 6 h 658"/>
                <a:gd name="T48" fmla="*/ 800 w 1565"/>
                <a:gd name="T49" fmla="*/ 3 h 658"/>
                <a:gd name="T50" fmla="*/ 827 w 1565"/>
                <a:gd name="T51" fmla="*/ 6 h 658"/>
                <a:gd name="T52" fmla="*/ 833 w 1565"/>
                <a:gd name="T53" fmla="*/ 3 h 658"/>
                <a:gd name="T54" fmla="*/ 855 w 1565"/>
                <a:gd name="T55" fmla="*/ 5 h 658"/>
                <a:gd name="T56" fmla="*/ 862 w 1565"/>
                <a:gd name="T57" fmla="*/ 4 h 658"/>
                <a:gd name="T58" fmla="*/ 922 w 1565"/>
                <a:gd name="T59" fmla="*/ 4 h 658"/>
                <a:gd name="T60" fmla="*/ 929 w 1565"/>
                <a:gd name="T61" fmla="*/ 5 h 658"/>
                <a:gd name="T62" fmla="*/ 1073 w 1565"/>
                <a:gd name="T63" fmla="*/ 3 h 658"/>
                <a:gd name="T64" fmla="*/ 1080 w 1565"/>
                <a:gd name="T65" fmla="*/ 6 h 658"/>
                <a:gd name="T66" fmla="*/ 1097 w 1565"/>
                <a:gd name="T67" fmla="*/ 3 h 658"/>
                <a:gd name="T68" fmla="*/ 1178 w 1565"/>
                <a:gd name="T69" fmla="*/ 6 h 658"/>
                <a:gd name="T70" fmla="*/ 1184 w 1565"/>
                <a:gd name="T71" fmla="*/ 3 h 658"/>
                <a:gd name="T72" fmla="*/ 1193 w 1565"/>
                <a:gd name="T73" fmla="*/ 5 h 658"/>
                <a:gd name="T74" fmla="*/ 1201 w 1565"/>
                <a:gd name="T75" fmla="*/ 4 h 658"/>
                <a:gd name="T76" fmla="*/ 1212 w 1565"/>
                <a:gd name="T77" fmla="*/ 4 h 658"/>
                <a:gd name="T78" fmla="*/ 1220 w 1565"/>
                <a:gd name="T79" fmla="*/ 5 h 658"/>
                <a:gd name="T80" fmla="*/ 1241 w 1565"/>
                <a:gd name="T81" fmla="*/ 3 h 658"/>
                <a:gd name="T82" fmla="*/ 1247 w 1565"/>
                <a:gd name="T83" fmla="*/ 6 h 658"/>
                <a:gd name="T84" fmla="*/ 1263 w 1565"/>
                <a:gd name="T85" fmla="*/ 3 h 658"/>
                <a:gd name="T86" fmla="*/ 1339 w 1565"/>
                <a:gd name="T87" fmla="*/ 6 h 658"/>
                <a:gd name="T88" fmla="*/ 1345 w 1565"/>
                <a:gd name="T89" fmla="*/ 3 h 658"/>
                <a:gd name="T90" fmla="*/ 1367 w 1565"/>
                <a:gd name="T91" fmla="*/ 5 h 658"/>
                <a:gd name="T92" fmla="*/ 1374 w 1565"/>
                <a:gd name="T93" fmla="*/ 4 h 658"/>
                <a:gd name="T94" fmla="*/ 1395 w 1565"/>
                <a:gd name="T95" fmla="*/ 4 h 658"/>
                <a:gd name="T96" fmla="*/ 1402 w 1565"/>
                <a:gd name="T97" fmla="*/ 5 h 658"/>
                <a:gd name="T98" fmla="*/ 1415 w 1565"/>
                <a:gd name="T99" fmla="*/ 2 h 658"/>
                <a:gd name="T100" fmla="*/ 1424 w 1565"/>
                <a:gd name="T101" fmla="*/ 3 h 658"/>
                <a:gd name="T102" fmla="*/ 1432 w 1565"/>
                <a:gd name="T103" fmla="*/ 4 h 658"/>
                <a:gd name="T104" fmla="*/ 1439 w 1565"/>
                <a:gd name="T105" fmla="*/ 5 h 658"/>
                <a:gd name="T106" fmla="*/ 1447 w 1565"/>
                <a:gd name="T107" fmla="*/ 3 h 658"/>
                <a:gd name="T108" fmla="*/ 1453 w 1565"/>
                <a:gd name="T109" fmla="*/ 6 h 658"/>
                <a:gd name="T110" fmla="*/ 1472 w 1565"/>
                <a:gd name="T111" fmla="*/ 1 h 658"/>
                <a:gd name="T112" fmla="*/ 1482 w 1565"/>
                <a:gd name="T113" fmla="*/ 3 h 658"/>
                <a:gd name="T114" fmla="*/ 1489 w 1565"/>
                <a:gd name="T115" fmla="*/ 3 h 658"/>
                <a:gd name="T116" fmla="*/ 1499 w 1565"/>
                <a:gd name="T117" fmla="*/ 1 h 658"/>
                <a:gd name="T118" fmla="*/ 1545 w 1565"/>
                <a:gd name="T119" fmla="*/ 6 h 658"/>
                <a:gd name="T120" fmla="*/ 1552 w 1565"/>
                <a:gd name="T121" fmla="*/ 0 h 658"/>
                <a:gd name="T122" fmla="*/ 1560 w 1565"/>
                <a:gd name="T123" fmla="*/ 5 h 65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565"/>
                <a:gd name="T187" fmla="*/ 0 h 658"/>
                <a:gd name="T188" fmla="*/ 1565 w 1565"/>
                <a:gd name="T189" fmla="*/ 658 h 65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565" h="658">
                  <a:moveTo>
                    <a:pt x="0" y="658"/>
                  </a:moveTo>
                  <a:lnTo>
                    <a:pt x="8" y="658"/>
                  </a:lnTo>
                  <a:lnTo>
                    <a:pt x="8" y="6"/>
                  </a:lnTo>
                  <a:lnTo>
                    <a:pt x="28" y="6"/>
                  </a:lnTo>
                  <a:lnTo>
                    <a:pt x="29" y="5"/>
                  </a:lnTo>
                  <a:lnTo>
                    <a:pt x="30" y="4"/>
                  </a:lnTo>
                  <a:lnTo>
                    <a:pt x="31" y="3"/>
                  </a:lnTo>
                  <a:lnTo>
                    <a:pt x="33" y="3"/>
                  </a:lnTo>
                  <a:lnTo>
                    <a:pt x="34" y="3"/>
                  </a:lnTo>
                  <a:lnTo>
                    <a:pt x="36" y="4"/>
                  </a:lnTo>
                  <a:lnTo>
                    <a:pt x="37" y="5"/>
                  </a:lnTo>
                  <a:lnTo>
                    <a:pt x="37" y="6"/>
                  </a:lnTo>
                  <a:lnTo>
                    <a:pt x="46" y="6"/>
                  </a:lnTo>
                  <a:lnTo>
                    <a:pt x="47" y="5"/>
                  </a:lnTo>
                  <a:lnTo>
                    <a:pt x="48" y="4"/>
                  </a:lnTo>
                  <a:lnTo>
                    <a:pt x="49" y="3"/>
                  </a:lnTo>
                  <a:lnTo>
                    <a:pt x="51" y="3"/>
                  </a:lnTo>
                  <a:lnTo>
                    <a:pt x="53" y="3"/>
                  </a:lnTo>
                  <a:lnTo>
                    <a:pt x="54" y="4"/>
                  </a:lnTo>
                  <a:lnTo>
                    <a:pt x="55" y="5"/>
                  </a:lnTo>
                  <a:lnTo>
                    <a:pt x="55" y="6"/>
                  </a:lnTo>
                  <a:lnTo>
                    <a:pt x="204" y="6"/>
                  </a:lnTo>
                  <a:lnTo>
                    <a:pt x="204" y="5"/>
                  </a:lnTo>
                  <a:lnTo>
                    <a:pt x="205" y="4"/>
                  </a:lnTo>
                  <a:lnTo>
                    <a:pt x="206" y="3"/>
                  </a:lnTo>
                  <a:lnTo>
                    <a:pt x="208" y="3"/>
                  </a:lnTo>
                  <a:lnTo>
                    <a:pt x="210" y="3"/>
                  </a:lnTo>
                  <a:lnTo>
                    <a:pt x="211" y="4"/>
                  </a:lnTo>
                  <a:lnTo>
                    <a:pt x="212" y="5"/>
                  </a:lnTo>
                  <a:lnTo>
                    <a:pt x="213" y="6"/>
                  </a:lnTo>
                  <a:lnTo>
                    <a:pt x="383" y="6"/>
                  </a:lnTo>
                  <a:lnTo>
                    <a:pt x="383" y="5"/>
                  </a:lnTo>
                  <a:lnTo>
                    <a:pt x="384" y="4"/>
                  </a:lnTo>
                  <a:lnTo>
                    <a:pt x="386" y="3"/>
                  </a:lnTo>
                  <a:lnTo>
                    <a:pt x="387" y="3"/>
                  </a:lnTo>
                  <a:lnTo>
                    <a:pt x="389" y="3"/>
                  </a:lnTo>
                  <a:lnTo>
                    <a:pt x="390" y="4"/>
                  </a:lnTo>
                  <a:lnTo>
                    <a:pt x="391" y="5"/>
                  </a:lnTo>
                  <a:lnTo>
                    <a:pt x="392" y="6"/>
                  </a:lnTo>
                  <a:lnTo>
                    <a:pt x="396" y="6"/>
                  </a:lnTo>
                  <a:lnTo>
                    <a:pt x="397" y="5"/>
                  </a:lnTo>
                  <a:lnTo>
                    <a:pt x="398" y="4"/>
                  </a:lnTo>
                  <a:lnTo>
                    <a:pt x="399" y="3"/>
                  </a:lnTo>
                  <a:lnTo>
                    <a:pt x="401" y="3"/>
                  </a:lnTo>
                  <a:lnTo>
                    <a:pt x="402" y="3"/>
                  </a:lnTo>
                  <a:lnTo>
                    <a:pt x="404" y="4"/>
                  </a:lnTo>
                  <a:lnTo>
                    <a:pt x="405" y="5"/>
                  </a:lnTo>
                  <a:lnTo>
                    <a:pt x="405" y="6"/>
                  </a:lnTo>
                  <a:lnTo>
                    <a:pt x="431" y="6"/>
                  </a:lnTo>
                  <a:lnTo>
                    <a:pt x="431" y="5"/>
                  </a:lnTo>
                  <a:lnTo>
                    <a:pt x="432" y="4"/>
                  </a:lnTo>
                  <a:lnTo>
                    <a:pt x="433" y="3"/>
                  </a:lnTo>
                  <a:lnTo>
                    <a:pt x="435" y="3"/>
                  </a:lnTo>
                  <a:lnTo>
                    <a:pt x="437" y="3"/>
                  </a:lnTo>
                  <a:lnTo>
                    <a:pt x="438" y="4"/>
                  </a:lnTo>
                  <a:lnTo>
                    <a:pt x="439" y="5"/>
                  </a:lnTo>
                  <a:lnTo>
                    <a:pt x="440" y="6"/>
                  </a:lnTo>
                  <a:lnTo>
                    <a:pt x="446" y="6"/>
                  </a:lnTo>
                  <a:lnTo>
                    <a:pt x="446" y="5"/>
                  </a:lnTo>
                  <a:lnTo>
                    <a:pt x="447" y="4"/>
                  </a:lnTo>
                  <a:lnTo>
                    <a:pt x="449" y="3"/>
                  </a:lnTo>
                  <a:lnTo>
                    <a:pt x="451" y="3"/>
                  </a:lnTo>
                  <a:lnTo>
                    <a:pt x="452" y="3"/>
                  </a:lnTo>
                  <a:lnTo>
                    <a:pt x="454" y="4"/>
                  </a:lnTo>
                  <a:lnTo>
                    <a:pt x="455" y="5"/>
                  </a:lnTo>
                  <a:lnTo>
                    <a:pt x="455" y="6"/>
                  </a:lnTo>
                  <a:lnTo>
                    <a:pt x="578" y="6"/>
                  </a:lnTo>
                  <a:lnTo>
                    <a:pt x="579" y="5"/>
                  </a:lnTo>
                  <a:lnTo>
                    <a:pt x="580" y="4"/>
                  </a:lnTo>
                  <a:lnTo>
                    <a:pt x="581" y="3"/>
                  </a:lnTo>
                  <a:lnTo>
                    <a:pt x="583" y="3"/>
                  </a:lnTo>
                  <a:lnTo>
                    <a:pt x="585" y="3"/>
                  </a:lnTo>
                  <a:lnTo>
                    <a:pt x="586" y="4"/>
                  </a:lnTo>
                  <a:lnTo>
                    <a:pt x="587" y="5"/>
                  </a:lnTo>
                  <a:lnTo>
                    <a:pt x="587" y="6"/>
                  </a:lnTo>
                  <a:lnTo>
                    <a:pt x="639" y="6"/>
                  </a:lnTo>
                  <a:lnTo>
                    <a:pt x="639" y="5"/>
                  </a:lnTo>
                  <a:lnTo>
                    <a:pt x="640" y="4"/>
                  </a:lnTo>
                  <a:lnTo>
                    <a:pt x="642" y="3"/>
                  </a:lnTo>
                  <a:lnTo>
                    <a:pt x="644" y="3"/>
                  </a:lnTo>
                  <a:lnTo>
                    <a:pt x="645" y="3"/>
                  </a:lnTo>
                  <a:lnTo>
                    <a:pt x="647" y="4"/>
                  </a:lnTo>
                  <a:lnTo>
                    <a:pt x="648" y="5"/>
                  </a:lnTo>
                  <a:lnTo>
                    <a:pt x="648" y="6"/>
                  </a:lnTo>
                  <a:lnTo>
                    <a:pt x="691" y="6"/>
                  </a:lnTo>
                  <a:lnTo>
                    <a:pt x="692" y="5"/>
                  </a:lnTo>
                  <a:lnTo>
                    <a:pt x="693" y="4"/>
                  </a:lnTo>
                  <a:lnTo>
                    <a:pt x="694" y="3"/>
                  </a:lnTo>
                  <a:lnTo>
                    <a:pt x="696" y="3"/>
                  </a:lnTo>
                  <a:lnTo>
                    <a:pt x="698" y="3"/>
                  </a:lnTo>
                  <a:lnTo>
                    <a:pt x="699" y="4"/>
                  </a:lnTo>
                  <a:lnTo>
                    <a:pt x="700" y="5"/>
                  </a:lnTo>
                  <a:lnTo>
                    <a:pt x="700" y="6"/>
                  </a:lnTo>
                  <a:lnTo>
                    <a:pt x="720" y="6"/>
                  </a:lnTo>
                  <a:lnTo>
                    <a:pt x="721" y="5"/>
                  </a:lnTo>
                  <a:lnTo>
                    <a:pt x="721" y="4"/>
                  </a:lnTo>
                  <a:lnTo>
                    <a:pt x="723" y="3"/>
                  </a:lnTo>
                  <a:lnTo>
                    <a:pt x="725" y="3"/>
                  </a:lnTo>
                  <a:lnTo>
                    <a:pt x="726" y="3"/>
                  </a:lnTo>
                  <a:lnTo>
                    <a:pt x="728" y="4"/>
                  </a:lnTo>
                  <a:lnTo>
                    <a:pt x="729" y="5"/>
                  </a:lnTo>
                  <a:lnTo>
                    <a:pt x="729" y="6"/>
                  </a:lnTo>
                  <a:lnTo>
                    <a:pt x="754" y="6"/>
                  </a:lnTo>
                  <a:lnTo>
                    <a:pt x="754" y="5"/>
                  </a:lnTo>
                  <a:lnTo>
                    <a:pt x="755" y="4"/>
                  </a:lnTo>
                  <a:lnTo>
                    <a:pt x="757" y="3"/>
                  </a:lnTo>
                  <a:lnTo>
                    <a:pt x="758" y="3"/>
                  </a:lnTo>
                  <a:lnTo>
                    <a:pt x="760" y="3"/>
                  </a:lnTo>
                  <a:lnTo>
                    <a:pt x="762" y="4"/>
                  </a:lnTo>
                  <a:lnTo>
                    <a:pt x="763" y="5"/>
                  </a:lnTo>
                  <a:lnTo>
                    <a:pt x="763" y="6"/>
                  </a:lnTo>
                  <a:lnTo>
                    <a:pt x="774" y="6"/>
                  </a:lnTo>
                  <a:lnTo>
                    <a:pt x="775" y="5"/>
                  </a:lnTo>
                  <a:lnTo>
                    <a:pt x="775" y="4"/>
                  </a:lnTo>
                  <a:lnTo>
                    <a:pt x="777" y="3"/>
                  </a:lnTo>
                  <a:lnTo>
                    <a:pt x="779" y="3"/>
                  </a:lnTo>
                  <a:lnTo>
                    <a:pt x="780" y="3"/>
                  </a:lnTo>
                  <a:lnTo>
                    <a:pt x="782" y="4"/>
                  </a:lnTo>
                  <a:lnTo>
                    <a:pt x="783" y="5"/>
                  </a:lnTo>
                  <a:lnTo>
                    <a:pt x="783" y="6"/>
                  </a:lnTo>
                  <a:lnTo>
                    <a:pt x="796" y="6"/>
                  </a:lnTo>
                  <a:lnTo>
                    <a:pt x="796" y="5"/>
                  </a:lnTo>
                  <a:lnTo>
                    <a:pt x="797" y="4"/>
                  </a:lnTo>
                  <a:lnTo>
                    <a:pt x="798" y="3"/>
                  </a:lnTo>
                  <a:lnTo>
                    <a:pt x="800" y="3"/>
                  </a:lnTo>
                  <a:lnTo>
                    <a:pt x="802" y="3"/>
                  </a:lnTo>
                  <a:lnTo>
                    <a:pt x="803" y="4"/>
                  </a:lnTo>
                  <a:lnTo>
                    <a:pt x="804" y="5"/>
                  </a:lnTo>
                  <a:lnTo>
                    <a:pt x="805" y="6"/>
                  </a:lnTo>
                  <a:lnTo>
                    <a:pt x="827" y="6"/>
                  </a:lnTo>
                  <a:lnTo>
                    <a:pt x="827" y="5"/>
                  </a:lnTo>
                  <a:lnTo>
                    <a:pt x="828" y="4"/>
                  </a:lnTo>
                  <a:lnTo>
                    <a:pt x="830" y="3"/>
                  </a:lnTo>
                  <a:lnTo>
                    <a:pt x="831" y="3"/>
                  </a:lnTo>
                  <a:lnTo>
                    <a:pt x="833" y="3"/>
                  </a:lnTo>
                  <a:lnTo>
                    <a:pt x="835" y="4"/>
                  </a:lnTo>
                  <a:lnTo>
                    <a:pt x="835" y="5"/>
                  </a:lnTo>
                  <a:lnTo>
                    <a:pt x="836" y="6"/>
                  </a:lnTo>
                  <a:lnTo>
                    <a:pt x="855" y="6"/>
                  </a:lnTo>
                  <a:lnTo>
                    <a:pt x="855" y="5"/>
                  </a:lnTo>
                  <a:lnTo>
                    <a:pt x="856" y="4"/>
                  </a:lnTo>
                  <a:lnTo>
                    <a:pt x="857" y="3"/>
                  </a:lnTo>
                  <a:lnTo>
                    <a:pt x="859" y="3"/>
                  </a:lnTo>
                  <a:lnTo>
                    <a:pt x="861" y="3"/>
                  </a:lnTo>
                  <a:lnTo>
                    <a:pt x="862" y="4"/>
                  </a:lnTo>
                  <a:lnTo>
                    <a:pt x="863" y="5"/>
                  </a:lnTo>
                  <a:lnTo>
                    <a:pt x="864" y="6"/>
                  </a:lnTo>
                  <a:lnTo>
                    <a:pt x="920" y="6"/>
                  </a:lnTo>
                  <a:lnTo>
                    <a:pt x="921" y="5"/>
                  </a:lnTo>
                  <a:lnTo>
                    <a:pt x="922" y="4"/>
                  </a:lnTo>
                  <a:lnTo>
                    <a:pt x="923" y="3"/>
                  </a:lnTo>
                  <a:lnTo>
                    <a:pt x="925" y="3"/>
                  </a:lnTo>
                  <a:lnTo>
                    <a:pt x="927" y="3"/>
                  </a:lnTo>
                  <a:lnTo>
                    <a:pt x="928" y="4"/>
                  </a:lnTo>
                  <a:lnTo>
                    <a:pt x="929" y="5"/>
                  </a:lnTo>
                  <a:lnTo>
                    <a:pt x="929" y="6"/>
                  </a:lnTo>
                  <a:lnTo>
                    <a:pt x="1071" y="6"/>
                  </a:lnTo>
                  <a:lnTo>
                    <a:pt x="1071" y="5"/>
                  </a:lnTo>
                  <a:lnTo>
                    <a:pt x="1072" y="4"/>
                  </a:lnTo>
                  <a:lnTo>
                    <a:pt x="1073" y="3"/>
                  </a:lnTo>
                  <a:lnTo>
                    <a:pt x="1075" y="3"/>
                  </a:lnTo>
                  <a:lnTo>
                    <a:pt x="1077" y="3"/>
                  </a:lnTo>
                  <a:lnTo>
                    <a:pt x="1078" y="4"/>
                  </a:lnTo>
                  <a:lnTo>
                    <a:pt x="1079" y="5"/>
                  </a:lnTo>
                  <a:lnTo>
                    <a:pt x="1080" y="6"/>
                  </a:lnTo>
                  <a:lnTo>
                    <a:pt x="1092" y="6"/>
                  </a:lnTo>
                  <a:lnTo>
                    <a:pt x="1093" y="5"/>
                  </a:lnTo>
                  <a:lnTo>
                    <a:pt x="1094" y="4"/>
                  </a:lnTo>
                  <a:lnTo>
                    <a:pt x="1095" y="3"/>
                  </a:lnTo>
                  <a:lnTo>
                    <a:pt x="1097" y="3"/>
                  </a:lnTo>
                  <a:lnTo>
                    <a:pt x="1099" y="3"/>
                  </a:lnTo>
                  <a:lnTo>
                    <a:pt x="1100" y="4"/>
                  </a:lnTo>
                  <a:lnTo>
                    <a:pt x="1101" y="5"/>
                  </a:lnTo>
                  <a:lnTo>
                    <a:pt x="1101" y="6"/>
                  </a:lnTo>
                  <a:lnTo>
                    <a:pt x="1178" y="6"/>
                  </a:lnTo>
                  <a:lnTo>
                    <a:pt x="1178" y="5"/>
                  </a:lnTo>
                  <a:lnTo>
                    <a:pt x="1179" y="4"/>
                  </a:lnTo>
                  <a:lnTo>
                    <a:pt x="1181" y="3"/>
                  </a:lnTo>
                  <a:lnTo>
                    <a:pt x="1182" y="3"/>
                  </a:lnTo>
                  <a:lnTo>
                    <a:pt x="1184" y="3"/>
                  </a:lnTo>
                  <a:lnTo>
                    <a:pt x="1186" y="4"/>
                  </a:lnTo>
                  <a:lnTo>
                    <a:pt x="1187" y="5"/>
                  </a:lnTo>
                  <a:lnTo>
                    <a:pt x="1187" y="6"/>
                  </a:lnTo>
                  <a:lnTo>
                    <a:pt x="1193" y="6"/>
                  </a:lnTo>
                  <a:lnTo>
                    <a:pt x="1193" y="5"/>
                  </a:lnTo>
                  <a:lnTo>
                    <a:pt x="1194" y="4"/>
                  </a:lnTo>
                  <a:lnTo>
                    <a:pt x="1196" y="3"/>
                  </a:lnTo>
                  <a:lnTo>
                    <a:pt x="1197" y="3"/>
                  </a:lnTo>
                  <a:lnTo>
                    <a:pt x="1199" y="3"/>
                  </a:lnTo>
                  <a:lnTo>
                    <a:pt x="1201" y="4"/>
                  </a:lnTo>
                  <a:lnTo>
                    <a:pt x="1202" y="5"/>
                  </a:lnTo>
                  <a:lnTo>
                    <a:pt x="1202" y="6"/>
                  </a:lnTo>
                  <a:lnTo>
                    <a:pt x="1211" y="6"/>
                  </a:lnTo>
                  <a:lnTo>
                    <a:pt x="1211" y="5"/>
                  </a:lnTo>
                  <a:lnTo>
                    <a:pt x="1212" y="4"/>
                  </a:lnTo>
                  <a:lnTo>
                    <a:pt x="1214" y="3"/>
                  </a:lnTo>
                  <a:lnTo>
                    <a:pt x="1216" y="3"/>
                  </a:lnTo>
                  <a:lnTo>
                    <a:pt x="1217" y="3"/>
                  </a:lnTo>
                  <a:lnTo>
                    <a:pt x="1219" y="4"/>
                  </a:lnTo>
                  <a:lnTo>
                    <a:pt x="1220" y="5"/>
                  </a:lnTo>
                  <a:lnTo>
                    <a:pt x="1220" y="6"/>
                  </a:lnTo>
                  <a:lnTo>
                    <a:pt x="1238" y="6"/>
                  </a:lnTo>
                  <a:lnTo>
                    <a:pt x="1239" y="5"/>
                  </a:lnTo>
                  <a:lnTo>
                    <a:pt x="1240" y="4"/>
                  </a:lnTo>
                  <a:lnTo>
                    <a:pt x="1241" y="3"/>
                  </a:lnTo>
                  <a:lnTo>
                    <a:pt x="1243" y="3"/>
                  </a:lnTo>
                  <a:lnTo>
                    <a:pt x="1245" y="3"/>
                  </a:lnTo>
                  <a:lnTo>
                    <a:pt x="1246" y="4"/>
                  </a:lnTo>
                  <a:lnTo>
                    <a:pt x="1247" y="5"/>
                  </a:lnTo>
                  <a:lnTo>
                    <a:pt x="1247" y="6"/>
                  </a:lnTo>
                  <a:lnTo>
                    <a:pt x="1259" y="6"/>
                  </a:lnTo>
                  <a:lnTo>
                    <a:pt x="1259" y="5"/>
                  </a:lnTo>
                  <a:lnTo>
                    <a:pt x="1260" y="4"/>
                  </a:lnTo>
                  <a:lnTo>
                    <a:pt x="1261" y="3"/>
                  </a:lnTo>
                  <a:lnTo>
                    <a:pt x="1263" y="3"/>
                  </a:lnTo>
                  <a:lnTo>
                    <a:pt x="1265" y="3"/>
                  </a:lnTo>
                  <a:lnTo>
                    <a:pt x="1266" y="4"/>
                  </a:lnTo>
                  <a:lnTo>
                    <a:pt x="1267" y="5"/>
                  </a:lnTo>
                  <a:lnTo>
                    <a:pt x="1268" y="6"/>
                  </a:lnTo>
                  <a:lnTo>
                    <a:pt x="1339" y="6"/>
                  </a:lnTo>
                  <a:lnTo>
                    <a:pt x="1339" y="5"/>
                  </a:lnTo>
                  <a:lnTo>
                    <a:pt x="1340" y="4"/>
                  </a:lnTo>
                  <a:lnTo>
                    <a:pt x="1341" y="3"/>
                  </a:lnTo>
                  <a:lnTo>
                    <a:pt x="1343" y="3"/>
                  </a:lnTo>
                  <a:lnTo>
                    <a:pt x="1345" y="3"/>
                  </a:lnTo>
                  <a:lnTo>
                    <a:pt x="1346" y="4"/>
                  </a:lnTo>
                  <a:lnTo>
                    <a:pt x="1347" y="5"/>
                  </a:lnTo>
                  <a:lnTo>
                    <a:pt x="1348" y="6"/>
                  </a:lnTo>
                  <a:lnTo>
                    <a:pt x="1366" y="6"/>
                  </a:lnTo>
                  <a:lnTo>
                    <a:pt x="1367" y="5"/>
                  </a:lnTo>
                  <a:lnTo>
                    <a:pt x="1368" y="4"/>
                  </a:lnTo>
                  <a:lnTo>
                    <a:pt x="1369" y="3"/>
                  </a:lnTo>
                  <a:lnTo>
                    <a:pt x="1371" y="3"/>
                  </a:lnTo>
                  <a:lnTo>
                    <a:pt x="1373" y="3"/>
                  </a:lnTo>
                  <a:lnTo>
                    <a:pt x="1374" y="4"/>
                  </a:lnTo>
                  <a:lnTo>
                    <a:pt x="1375" y="5"/>
                  </a:lnTo>
                  <a:lnTo>
                    <a:pt x="1375" y="6"/>
                  </a:lnTo>
                  <a:lnTo>
                    <a:pt x="1394" y="6"/>
                  </a:lnTo>
                  <a:lnTo>
                    <a:pt x="1394" y="5"/>
                  </a:lnTo>
                  <a:lnTo>
                    <a:pt x="1395" y="4"/>
                  </a:lnTo>
                  <a:lnTo>
                    <a:pt x="1397" y="3"/>
                  </a:lnTo>
                  <a:lnTo>
                    <a:pt x="1398" y="3"/>
                  </a:lnTo>
                  <a:lnTo>
                    <a:pt x="1400" y="3"/>
                  </a:lnTo>
                  <a:lnTo>
                    <a:pt x="1401" y="4"/>
                  </a:lnTo>
                  <a:lnTo>
                    <a:pt x="1402" y="5"/>
                  </a:lnTo>
                  <a:lnTo>
                    <a:pt x="1403" y="6"/>
                  </a:lnTo>
                  <a:lnTo>
                    <a:pt x="1412" y="6"/>
                  </a:lnTo>
                  <a:lnTo>
                    <a:pt x="1412" y="5"/>
                  </a:lnTo>
                  <a:lnTo>
                    <a:pt x="1413" y="3"/>
                  </a:lnTo>
                  <a:lnTo>
                    <a:pt x="1415" y="2"/>
                  </a:lnTo>
                  <a:lnTo>
                    <a:pt x="1416" y="1"/>
                  </a:lnTo>
                  <a:lnTo>
                    <a:pt x="1418" y="1"/>
                  </a:lnTo>
                  <a:lnTo>
                    <a:pt x="1420" y="1"/>
                  </a:lnTo>
                  <a:lnTo>
                    <a:pt x="1422" y="2"/>
                  </a:lnTo>
                  <a:lnTo>
                    <a:pt x="1424" y="3"/>
                  </a:lnTo>
                  <a:lnTo>
                    <a:pt x="1425" y="5"/>
                  </a:lnTo>
                  <a:lnTo>
                    <a:pt x="1425" y="6"/>
                  </a:lnTo>
                  <a:lnTo>
                    <a:pt x="1431" y="6"/>
                  </a:lnTo>
                  <a:lnTo>
                    <a:pt x="1431" y="5"/>
                  </a:lnTo>
                  <a:lnTo>
                    <a:pt x="1432" y="4"/>
                  </a:lnTo>
                  <a:lnTo>
                    <a:pt x="1433" y="3"/>
                  </a:lnTo>
                  <a:lnTo>
                    <a:pt x="1435" y="3"/>
                  </a:lnTo>
                  <a:lnTo>
                    <a:pt x="1437" y="3"/>
                  </a:lnTo>
                  <a:lnTo>
                    <a:pt x="1438" y="4"/>
                  </a:lnTo>
                  <a:lnTo>
                    <a:pt x="1439" y="5"/>
                  </a:lnTo>
                  <a:lnTo>
                    <a:pt x="1439" y="6"/>
                  </a:lnTo>
                  <a:lnTo>
                    <a:pt x="1444" y="6"/>
                  </a:lnTo>
                  <a:lnTo>
                    <a:pt x="1444" y="5"/>
                  </a:lnTo>
                  <a:lnTo>
                    <a:pt x="1445" y="4"/>
                  </a:lnTo>
                  <a:lnTo>
                    <a:pt x="1447" y="3"/>
                  </a:lnTo>
                  <a:lnTo>
                    <a:pt x="1449" y="3"/>
                  </a:lnTo>
                  <a:lnTo>
                    <a:pt x="1450" y="3"/>
                  </a:lnTo>
                  <a:lnTo>
                    <a:pt x="1452" y="4"/>
                  </a:lnTo>
                  <a:lnTo>
                    <a:pt x="1453" y="5"/>
                  </a:lnTo>
                  <a:lnTo>
                    <a:pt x="1453" y="6"/>
                  </a:lnTo>
                  <a:lnTo>
                    <a:pt x="1468" y="6"/>
                  </a:lnTo>
                  <a:lnTo>
                    <a:pt x="1468" y="5"/>
                  </a:lnTo>
                  <a:lnTo>
                    <a:pt x="1469" y="3"/>
                  </a:lnTo>
                  <a:lnTo>
                    <a:pt x="1470" y="2"/>
                  </a:lnTo>
                  <a:lnTo>
                    <a:pt x="1472" y="1"/>
                  </a:lnTo>
                  <a:lnTo>
                    <a:pt x="1474" y="0"/>
                  </a:lnTo>
                  <a:lnTo>
                    <a:pt x="1476" y="0"/>
                  </a:lnTo>
                  <a:lnTo>
                    <a:pt x="1479" y="1"/>
                  </a:lnTo>
                  <a:lnTo>
                    <a:pt x="1481" y="2"/>
                  </a:lnTo>
                  <a:lnTo>
                    <a:pt x="1482" y="3"/>
                  </a:lnTo>
                  <a:lnTo>
                    <a:pt x="1483" y="5"/>
                  </a:lnTo>
                  <a:lnTo>
                    <a:pt x="1483" y="6"/>
                  </a:lnTo>
                  <a:lnTo>
                    <a:pt x="1488" y="6"/>
                  </a:lnTo>
                  <a:lnTo>
                    <a:pt x="1488" y="5"/>
                  </a:lnTo>
                  <a:lnTo>
                    <a:pt x="1489" y="3"/>
                  </a:lnTo>
                  <a:lnTo>
                    <a:pt x="1491" y="2"/>
                  </a:lnTo>
                  <a:lnTo>
                    <a:pt x="1493" y="1"/>
                  </a:lnTo>
                  <a:lnTo>
                    <a:pt x="1495" y="0"/>
                  </a:lnTo>
                  <a:lnTo>
                    <a:pt x="1497" y="0"/>
                  </a:lnTo>
                  <a:lnTo>
                    <a:pt x="1499" y="1"/>
                  </a:lnTo>
                  <a:lnTo>
                    <a:pt x="1501" y="2"/>
                  </a:lnTo>
                  <a:lnTo>
                    <a:pt x="1502" y="3"/>
                  </a:lnTo>
                  <a:lnTo>
                    <a:pt x="1503" y="5"/>
                  </a:lnTo>
                  <a:lnTo>
                    <a:pt x="1504" y="6"/>
                  </a:lnTo>
                  <a:lnTo>
                    <a:pt x="1545" y="6"/>
                  </a:lnTo>
                  <a:lnTo>
                    <a:pt x="1545" y="5"/>
                  </a:lnTo>
                  <a:lnTo>
                    <a:pt x="1546" y="3"/>
                  </a:lnTo>
                  <a:lnTo>
                    <a:pt x="1547" y="2"/>
                  </a:lnTo>
                  <a:lnTo>
                    <a:pt x="1549" y="1"/>
                  </a:lnTo>
                  <a:lnTo>
                    <a:pt x="1552" y="0"/>
                  </a:lnTo>
                  <a:lnTo>
                    <a:pt x="1554" y="0"/>
                  </a:lnTo>
                  <a:lnTo>
                    <a:pt x="1556" y="1"/>
                  </a:lnTo>
                  <a:lnTo>
                    <a:pt x="1558" y="2"/>
                  </a:lnTo>
                  <a:lnTo>
                    <a:pt x="1559" y="3"/>
                  </a:lnTo>
                  <a:lnTo>
                    <a:pt x="1560" y="5"/>
                  </a:lnTo>
                  <a:lnTo>
                    <a:pt x="1560" y="6"/>
                  </a:lnTo>
                  <a:lnTo>
                    <a:pt x="1565" y="6"/>
                  </a:lnTo>
                </a:path>
              </a:pathLst>
            </a:custGeom>
            <a:noFill/>
            <a:ln w="1588">
              <a:solidFill>
                <a:srgbClr val="FF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88" name="Freeform 1298"/>
            <p:cNvSpPr>
              <a:spLocks/>
            </p:cNvSpPr>
            <p:nvPr/>
          </p:nvSpPr>
          <p:spPr bwMode="auto">
            <a:xfrm>
              <a:off x="1332" y="1977"/>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89" name="Freeform 1299"/>
            <p:cNvSpPr>
              <a:spLocks/>
            </p:cNvSpPr>
            <p:nvPr/>
          </p:nvSpPr>
          <p:spPr bwMode="auto">
            <a:xfrm>
              <a:off x="2907" y="1326"/>
              <a:ext cx="14" cy="9"/>
            </a:xfrm>
            <a:custGeom>
              <a:avLst/>
              <a:gdLst>
                <a:gd name="T0" fmla="*/ 2 w 14"/>
                <a:gd name="T1" fmla="*/ 0 h 9"/>
                <a:gd name="T2" fmla="*/ 14 w 14"/>
                <a:gd name="T3" fmla="*/ 4 h 9"/>
                <a:gd name="T4" fmla="*/ 2 w 14"/>
                <a:gd name="T5" fmla="*/ 9 h 9"/>
                <a:gd name="T6" fmla="*/ 1 w 14"/>
                <a:gd name="T7" fmla="*/ 7 h 9"/>
                <a:gd name="T8" fmla="*/ 0 w 14"/>
                <a:gd name="T9" fmla="*/ 4 h 9"/>
                <a:gd name="T10" fmla="*/ 1 w 14"/>
                <a:gd name="T11" fmla="*/ 2 h 9"/>
                <a:gd name="T12" fmla="*/ 2 w 14"/>
                <a:gd name="T13" fmla="*/ 0 h 9"/>
                <a:gd name="T14" fmla="*/ 0 60000 65536"/>
                <a:gd name="T15" fmla="*/ 0 60000 65536"/>
                <a:gd name="T16" fmla="*/ 0 60000 65536"/>
                <a:gd name="T17" fmla="*/ 0 60000 65536"/>
                <a:gd name="T18" fmla="*/ 0 60000 65536"/>
                <a:gd name="T19" fmla="*/ 0 60000 65536"/>
                <a:gd name="T20" fmla="*/ 0 60000 65536"/>
                <a:gd name="T21" fmla="*/ 0 w 14"/>
                <a:gd name="T22" fmla="*/ 0 h 9"/>
                <a:gd name="T23" fmla="*/ 14 w 14"/>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9">
                  <a:moveTo>
                    <a:pt x="2" y="0"/>
                  </a:moveTo>
                  <a:lnTo>
                    <a:pt x="14" y="4"/>
                  </a:lnTo>
                  <a:lnTo>
                    <a:pt x="2" y="9"/>
                  </a:lnTo>
                  <a:lnTo>
                    <a:pt x="1" y="7"/>
                  </a:lnTo>
                  <a:lnTo>
                    <a:pt x="0" y="4"/>
                  </a:lnTo>
                  <a:lnTo>
                    <a:pt x="1" y="2"/>
                  </a:lnTo>
                  <a:lnTo>
                    <a:pt x="2" y="0"/>
                  </a:lnTo>
                  <a:close/>
                </a:path>
              </a:pathLst>
            </a:custGeom>
            <a:solidFill>
              <a:srgbClr val="FF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90" name="Rectangle 1300"/>
            <p:cNvSpPr>
              <a:spLocks noChangeArrowheads="1"/>
            </p:cNvSpPr>
            <p:nvPr/>
          </p:nvSpPr>
          <p:spPr bwMode="auto">
            <a:xfrm>
              <a:off x="695" y="1895"/>
              <a:ext cx="132" cy="42"/>
            </a:xfrm>
            <a:prstGeom prst="rect">
              <a:avLst/>
            </a:prstGeom>
            <a:blipFill dpi="0" rotWithShape="0">
              <a:blip r:embed="rId6"/>
              <a:srcRect/>
              <a:tile tx="0" ty="0" sx="100000" sy="100000" flip="none" algn="tl"/>
            </a:blipFill>
            <a:ln w="0">
              <a:solidFill>
                <a:srgbClr val="000000"/>
              </a:solidFill>
              <a:miter lim="800000"/>
              <a:headEnd/>
              <a:tailEnd/>
            </a:ln>
          </p:spPr>
          <p:txBody>
            <a:bodyPr/>
            <a:lstStyle/>
            <a:p>
              <a:endParaRPr lang="en-US"/>
            </a:p>
          </p:txBody>
        </p:sp>
        <p:sp>
          <p:nvSpPr>
            <p:cNvPr id="25491" name="Rectangle 1301"/>
            <p:cNvSpPr>
              <a:spLocks noChangeArrowheads="1"/>
            </p:cNvSpPr>
            <p:nvPr/>
          </p:nvSpPr>
          <p:spPr bwMode="auto">
            <a:xfrm>
              <a:off x="679" y="1902"/>
              <a:ext cx="166"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Prodigy</a:t>
              </a:r>
              <a:endParaRPr lang="en-US">
                <a:solidFill>
                  <a:srgbClr val="FF0000"/>
                </a:solidFill>
              </a:endParaRPr>
            </a:p>
          </p:txBody>
        </p:sp>
        <p:sp>
          <p:nvSpPr>
            <p:cNvPr id="25492" name="Freeform 1302"/>
            <p:cNvSpPr>
              <a:spLocks/>
            </p:cNvSpPr>
            <p:nvPr/>
          </p:nvSpPr>
          <p:spPr bwMode="auto">
            <a:xfrm>
              <a:off x="839" y="1907"/>
              <a:ext cx="371" cy="44"/>
            </a:xfrm>
            <a:custGeom>
              <a:avLst/>
              <a:gdLst>
                <a:gd name="T0" fmla="*/ 29 w 371"/>
                <a:gd name="T1" fmla="*/ 4 h 44"/>
                <a:gd name="T2" fmla="*/ 30 w 371"/>
                <a:gd name="T3" fmla="*/ 1 h 44"/>
                <a:gd name="T4" fmla="*/ 34 w 371"/>
                <a:gd name="T5" fmla="*/ 0 h 44"/>
                <a:gd name="T6" fmla="*/ 37 w 371"/>
                <a:gd name="T7" fmla="*/ 1 h 44"/>
                <a:gd name="T8" fmla="*/ 38 w 371"/>
                <a:gd name="T9" fmla="*/ 4 h 44"/>
                <a:gd name="T10" fmla="*/ 104 w 371"/>
                <a:gd name="T11" fmla="*/ 2 h 44"/>
                <a:gd name="T12" fmla="*/ 106 w 371"/>
                <a:gd name="T13" fmla="*/ 0 h 44"/>
                <a:gd name="T14" fmla="*/ 110 w 371"/>
                <a:gd name="T15" fmla="*/ 0 h 44"/>
                <a:gd name="T16" fmla="*/ 112 w 371"/>
                <a:gd name="T17" fmla="*/ 2 h 44"/>
                <a:gd name="T18" fmla="*/ 133 w 371"/>
                <a:gd name="T19" fmla="*/ 4 h 44"/>
                <a:gd name="T20" fmla="*/ 134 w 371"/>
                <a:gd name="T21" fmla="*/ 1 h 44"/>
                <a:gd name="T22" fmla="*/ 137 w 371"/>
                <a:gd name="T23" fmla="*/ 0 h 44"/>
                <a:gd name="T24" fmla="*/ 140 w 371"/>
                <a:gd name="T25" fmla="*/ 1 h 44"/>
                <a:gd name="T26" fmla="*/ 142 w 371"/>
                <a:gd name="T27" fmla="*/ 4 h 44"/>
                <a:gd name="T28" fmla="*/ 165 w 371"/>
                <a:gd name="T29" fmla="*/ 44 h 44"/>
                <a:gd name="T30" fmla="*/ 194 w 371"/>
                <a:gd name="T31" fmla="*/ 43 h 44"/>
                <a:gd name="T32" fmla="*/ 196 w 371"/>
                <a:gd name="T33" fmla="*/ 41 h 44"/>
                <a:gd name="T34" fmla="*/ 200 w 371"/>
                <a:gd name="T35" fmla="*/ 41 h 44"/>
                <a:gd name="T36" fmla="*/ 202 w 371"/>
                <a:gd name="T37" fmla="*/ 43 h 44"/>
                <a:gd name="T38" fmla="*/ 223 w 371"/>
                <a:gd name="T39" fmla="*/ 44 h 44"/>
                <a:gd name="T40" fmla="*/ 225 w 371"/>
                <a:gd name="T41" fmla="*/ 42 h 44"/>
                <a:gd name="T42" fmla="*/ 228 w 371"/>
                <a:gd name="T43" fmla="*/ 41 h 44"/>
                <a:gd name="T44" fmla="*/ 231 w 371"/>
                <a:gd name="T45" fmla="*/ 42 h 44"/>
                <a:gd name="T46" fmla="*/ 232 w 371"/>
                <a:gd name="T47" fmla="*/ 44 h 44"/>
                <a:gd name="T48" fmla="*/ 264 w 371"/>
                <a:gd name="T49" fmla="*/ 42 h 44"/>
                <a:gd name="T50" fmla="*/ 266 w 371"/>
                <a:gd name="T51" fmla="*/ 38 h 44"/>
                <a:gd name="T52" fmla="*/ 271 w 371"/>
                <a:gd name="T53" fmla="*/ 36 h 44"/>
                <a:gd name="T54" fmla="*/ 276 w 371"/>
                <a:gd name="T55" fmla="*/ 35 h 44"/>
                <a:gd name="T56" fmla="*/ 281 w 371"/>
                <a:gd name="T57" fmla="*/ 37 h 44"/>
                <a:gd name="T58" fmla="*/ 285 w 371"/>
                <a:gd name="T59" fmla="*/ 40 h 44"/>
                <a:gd name="T60" fmla="*/ 286 w 371"/>
                <a:gd name="T61" fmla="*/ 44 h 44"/>
                <a:gd name="T62" fmla="*/ 345 w 371"/>
                <a:gd name="T63" fmla="*/ 43 h 44"/>
                <a:gd name="T64" fmla="*/ 347 w 371"/>
                <a:gd name="T65" fmla="*/ 41 h 44"/>
                <a:gd name="T66" fmla="*/ 351 w 371"/>
                <a:gd name="T67" fmla="*/ 41 h 44"/>
                <a:gd name="T68" fmla="*/ 353 w 371"/>
                <a:gd name="T69" fmla="*/ 43 h 44"/>
                <a:gd name="T70" fmla="*/ 371 w 371"/>
                <a:gd name="T71" fmla="*/ 44 h 4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71"/>
                <a:gd name="T109" fmla="*/ 0 h 44"/>
                <a:gd name="T110" fmla="*/ 371 w 371"/>
                <a:gd name="T111" fmla="*/ 44 h 4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71" h="44">
                  <a:moveTo>
                    <a:pt x="0" y="4"/>
                  </a:moveTo>
                  <a:lnTo>
                    <a:pt x="29" y="4"/>
                  </a:lnTo>
                  <a:lnTo>
                    <a:pt x="29" y="2"/>
                  </a:lnTo>
                  <a:lnTo>
                    <a:pt x="30" y="1"/>
                  </a:lnTo>
                  <a:lnTo>
                    <a:pt x="32" y="0"/>
                  </a:lnTo>
                  <a:lnTo>
                    <a:pt x="34" y="0"/>
                  </a:lnTo>
                  <a:lnTo>
                    <a:pt x="35" y="0"/>
                  </a:lnTo>
                  <a:lnTo>
                    <a:pt x="37" y="1"/>
                  </a:lnTo>
                  <a:lnTo>
                    <a:pt x="38" y="2"/>
                  </a:lnTo>
                  <a:lnTo>
                    <a:pt x="38" y="4"/>
                  </a:lnTo>
                  <a:lnTo>
                    <a:pt x="104" y="4"/>
                  </a:lnTo>
                  <a:lnTo>
                    <a:pt x="104" y="2"/>
                  </a:lnTo>
                  <a:lnTo>
                    <a:pt x="105" y="1"/>
                  </a:lnTo>
                  <a:lnTo>
                    <a:pt x="106" y="0"/>
                  </a:lnTo>
                  <a:lnTo>
                    <a:pt x="108" y="0"/>
                  </a:lnTo>
                  <a:lnTo>
                    <a:pt x="110" y="0"/>
                  </a:lnTo>
                  <a:lnTo>
                    <a:pt x="111" y="1"/>
                  </a:lnTo>
                  <a:lnTo>
                    <a:pt x="112" y="2"/>
                  </a:lnTo>
                  <a:lnTo>
                    <a:pt x="113" y="4"/>
                  </a:lnTo>
                  <a:lnTo>
                    <a:pt x="133" y="4"/>
                  </a:lnTo>
                  <a:lnTo>
                    <a:pt x="133" y="2"/>
                  </a:lnTo>
                  <a:lnTo>
                    <a:pt x="134" y="1"/>
                  </a:lnTo>
                  <a:lnTo>
                    <a:pt x="135" y="0"/>
                  </a:lnTo>
                  <a:lnTo>
                    <a:pt x="137" y="0"/>
                  </a:lnTo>
                  <a:lnTo>
                    <a:pt x="139" y="0"/>
                  </a:lnTo>
                  <a:lnTo>
                    <a:pt x="140" y="1"/>
                  </a:lnTo>
                  <a:lnTo>
                    <a:pt x="141" y="2"/>
                  </a:lnTo>
                  <a:lnTo>
                    <a:pt x="142" y="4"/>
                  </a:lnTo>
                  <a:lnTo>
                    <a:pt x="165" y="4"/>
                  </a:lnTo>
                  <a:lnTo>
                    <a:pt x="165" y="44"/>
                  </a:lnTo>
                  <a:lnTo>
                    <a:pt x="193" y="44"/>
                  </a:lnTo>
                  <a:lnTo>
                    <a:pt x="194" y="43"/>
                  </a:lnTo>
                  <a:lnTo>
                    <a:pt x="195" y="42"/>
                  </a:lnTo>
                  <a:lnTo>
                    <a:pt x="196" y="41"/>
                  </a:lnTo>
                  <a:lnTo>
                    <a:pt x="198" y="41"/>
                  </a:lnTo>
                  <a:lnTo>
                    <a:pt x="200" y="41"/>
                  </a:lnTo>
                  <a:lnTo>
                    <a:pt x="201" y="42"/>
                  </a:lnTo>
                  <a:lnTo>
                    <a:pt x="202" y="43"/>
                  </a:lnTo>
                  <a:lnTo>
                    <a:pt x="202" y="44"/>
                  </a:lnTo>
                  <a:lnTo>
                    <a:pt x="223" y="44"/>
                  </a:lnTo>
                  <a:lnTo>
                    <a:pt x="224" y="43"/>
                  </a:lnTo>
                  <a:lnTo>
                    <a:pt x="225" y="42"/>
                  </a:lnTo>
                  <a:lnTo>
                    <a:pt x="226" y="41"/>
                  </a:lnTo>
                  <a:lnTo>
                    <a:pt x="228" y="41"/>
                  </a:lnTo>
                  <a:lnTo>
                    <a:pt x="229" y="41"/>
                  </a:lnTo>
                  <a:lnTo>
                    <a:pt x="231" y="42"/>
                  </a:lnTo>
                  <a:lnTo>
                    <a:pt x="232" y="43"/>
                  </a:lnTo>
                  <a:lnTo>
                    <a:pt x="232" y="44"/>
                  </a:lnTo>
                  <a:lnTo>
                    <a:pt x="264" y="44"/>
                  </a:lnTo>
                  <a:lnTo>
                    <a:pt x="264" y="42"/>
                  </a:lnTo>
                  <a:lnTo>
                    <a:pt x="265" y="40"/>
                  </a:lnTo>
                  <a:lnTo>
                    <a:pt x="266" y="38"/>
                  </a:lnTo>
                  <a:lnTo>
                    <a:pt x="268" y="37"/>
                  </a:lnTo>
                  <a:lnTo>
                    <a:pt x="271" y="36"/>
                  </a:lnTo>
                  <a:lnTo>
                    <a:pt x="274" y="35"/>
                  </a:lnTo>
                  <a:lnTo>
                    <a:pt x="276" y="35"/>
                  </a:lnTo>
                  <a:lnTo>
                    <a:pt x="279" y="36"/>
                  </a:lnTo>
                  <a:lnTo>
                    <a:pt x="281" y="37"/>
                  </a:lnTo>
                  <a:lnTo>
                    <a:pt x="284" y="38"/>
                  </a:lnTo>
                  <a:lnTo>
                    <a:pt x="285" y="40"/>
                  </a:lnTo>
                  <a:lnTo>
                    <a:pt x="286" y="42"/>
                  </a:lnTo>
                  <a:lnTo>
                    <a:pt x="286" y="44"/>
                  </a:lnTo>
                  <a:lnTo>
                    <a:pt x="344" y="44"/>
                  </a:lnTo>
                  <a:lnTo>
                    <a:pt x="345" y="43"/>
                  </a:lnTo>
                  <a:lnTo>
                    <a:pt x="346" y="42"/>
                  </a:lnTo>
                  <a:lnTo>
                    <a:pt x="347" y="41"/>
                  </a:lnTo>
                  <a:lnTo>
                    <a:pt x="349" y="41"/>
                  </a:lnTo>
                  <a:lnTo>
                    <a:pt x="351" y="41"/>
                  </a:lnTo>
                  <a:lnTo>
                    <a:pt x="352" y="42"/>
                  </a:lnTo>
                  <a:lnTo>
                    <a:pt x="353" y="43"/>
                  </a:lnTo>
                  <a:lnTo>
                    <a:pt x="353" y="44"/>
                  </a:lnTo>
                  <a:lnTo>
                    <a:pt x="371" y="44"/>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93" name="Freeform 1303"/>
            <p:cNvSpPr>
              <a:spLocks/>
            </p:cNvSpPr>
            <p:nvPr/>
          </p:nvSpPr>
          <p:spPr bwMode="auto">
            <a:xfrm>
              <a:off x="828" y="1906"/>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494" name="Rectangle 1304"/>
            <p:cNvSpPr>
              <a:spLocks noChangeArrowheads="1"/>
            </p:cNvSpPr>
            <p:nvPr/>
          </p:nvSpPr>
          <p:spPr bwMode="auto">
            <a:xfrm>
              <a:off x="873" y="3238"/>
              <a:ext cx="152" cy="63"/>
            </a:xfrm>
            <a:prstGeom prst="rect">
              <a:avLst/>
            </a:prstGeom>
            <a:blipFill dpi="0" rotWithShape="0">
              <a:blip r:embed="rId3"/>
              <a:srcRect/>
              <a:tile tx="0" ty="0" sx="100000" sy="100000" flip="none" algn="tl"/>
            </a:blipFill>
            <a:ln w="0">
              <a:solidFill>
                <a:srgbClr val="000000"/>
              </a:solidFill>
              <a:miter lim="800000"/>
              <a:headEnd/>
              <a:tailEnd/>
            </a:ln>
          </p:spPr>
          <p:txBody>
            <a:bodyPr/>
            <a:lstStyle/>
            <a:p>
              <a:endParaRPr lang="en-US"/>
            </a:p>
          </p:txBody>
        </p:sp>
        <p:sp>
          <p:nvSpPr>
            <p:cNvPr id="25495" name="Rectangle 1305"/>
            <p:cNvSpPr>
              <a:spLocks noChangeArrowheads="1"/>
            </p:cNvSpPr>
            <p:nvPr/>
          </p:nvSpPr>
          <p:spPr bwMode="auto">
            <a:xfrm>
              <a:off x="905" y="3257"/>
              <a:ext cx="89"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PSP</a:t>
              </a:r>
              <a:endParaRPr lang="en-US">
                <a:solidFill>
                  <a:srgbClr val="FF0000"/>
                </a:solidFill>
              </a:endParaRPr>
            </a:p>
          </p:txBody>
        </p:sp>
        <p:sp>
          <p:nvSpPr>
            <p:cNvPr id="25496" name="Rectangle 1306"/>
            <p:cNvSpPr>
              <a:spLocks noChangeArrowheads="1"/>
            </p:cNvSpPr>
            <p:nvPr/>
          </p:nvSpPr>
          <p:spPr bwMode="auto">
            <a:xfrm>
              <a:off x="893" y="3353"/>
              <a:ext cx="164" cy="63"/>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497" name="Rectangle 1307"/>
            <p:cNvSpPr>
              <a:spLocks noChangeArrowheads="1"/>
            </p:cNvSpPr>
            <p:nvPr/>
          </p:nvSpPr>
          <p:spPr bwMode="auto">
            <a:xfrm>
              <a:off x="887" y="3358"/>
              <a:ext cx="176"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In-Home</a:t>
              </a:r>
              <a:endParaRPr lang="en-US">
                <a:solidFill>
                  <a:srgbClr val="FF0000"/>
                </a:solidFill>
              </a:endParaRPr>
            </a:p>
          </p:txBody>
        </p:sp>
        <p:sp>
          <p:nvSpPr>
            <p:cNvPr id="25498" name="Rectangle 1308"/>
            <p:cNvSpPr>
              <a:spLocks noChangeArrowheads="1"/>
            </p:cNvSpPr>
            <p:nvPr/>
          </p:nvSpPr>
          <p:spPr bwMode="auto">
            <a:xfrm>
              <a:off x="907" y="3382"/>
              <a:ext cx="136"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Repair</a:t>
              </a:r>
              <a:endParaRPr lang="en-US">
                <a:solidFill>
                  <a:srgbClr val="FF0000"/>
                </a:solidFill>
              </a:endParaRPr>
            </a:p>
          </p:txBody>
        </p:sp>
        <p:sp>
          <p:nvSpPr>
            <p:cNvPr id="25499" name="Rectangle 1309"/>
            <p:cNvSpPr>
              <a:spLocks noChangeArrowheads="1"/>
            </p:cNvSpPr>
            <p:nvPr/>
          </p:nvSpPr>
          <p:spPr bwMode="auto">
            <a:xfrm>
              <a:off x="898" y="3460"/>
              <a:ext cx="152" cy="62"/>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500" name="Rectangle 1310"/>
            <p:cNvSpPr>
              <a:spLocks noChangeArrowheads="1"/>
            </p:cNvSpPr>
            <p:nvPr/>
          </p:nvSpPr>
          <p:spPr bwMode="auto">
            <a:xfrm>
              <a:off x="880" y="3455"/>
              <a:ext cx="189"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Warranty</a:t>
              </a:r>
              <a:endParaRPr lang="en-US">
                <a:solidFill>
                  <a:srgbClr val="FF0000"/>
                </a:solidFill>
              </a:endParaRPr>
            </a:p>
          </p:txBody>
        </p:sp>
        <p:sp>
          <p:nvSpPr>
            <p:cNvPr id="25501" name="Rectangle 1311"/>
            <p:cNvSpPr>
              <a:spLocks noChangeArrowheads="1"/>
            </p:cNvSpPr>
            <p:nvPr/>
          </p:nvSpPr>
          <p:spPr bwMode="auto">
            <a:xfrm>
              <a:off x="907" y="3479"/>
              <a:ext cx="138" cy="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Billing</a:t>
              </a:r>
              <a:endParaRPr lang="en-US">
                <a:solidFill>
                  <a:srgbClr val="FF0000"/>
                </a:solidFill>
              </a:endParaRPr>
            </a:p>
          </p:txBody>
        </p:sp>
        <p:sp>
          <p:nvSpPr>
            <p:cNvPr id="25502" name="Rectangle 1312"/>
            <p:cNvSpPr>
              <a:spLocks noChangeArrowheads="1"/>
            </p:cNvSpPr>
            <p:nvPr/>
          </p:nvSpPr>
          <p:spPr bwMode="auto">
            <a:xfrm>
              <a:off x="898" y="3505"/>
              <a:ext cx="154"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System</a:t>
              </a:r>
              <a:endParaRPr lang="en-US">
                <a:solidFill>
                  <a:srgbClr val="FF0000"/>
                </a:solidFill>
              </a:endParaRPr>
            </a:p>
          </p:txBody>
        </p:sp>
        <p:sp>
          <p:nvSpPr>
            <p:cNvPr id="25503" name="Freeform 1313"/>
            <p:cNvSpPr>
              <a:spLocks/>
            </p:cNvSpPr>
            <p:nvPr/>
          </p:nvSpPr>
          <p:spPr bwMode="auto">
            <a:xfrm>
              <a:off x="1062" y="3491"/>
              <a:ext cx="66" cy="40"/>
            </a:xfrm>
            <a:custGeom>
              <a:avLst/>
              <a:gdLst>
                <a:gd name="T0" fmla="*/ 0 w 66"/>
                <a:gd name="T1" fmla="*/ 0 h 40"/>
                <a:gd name="T2" fmla="*/ 8 w 66"/>
                <a:gd name="T3" fmla="*/ 0 h 40"/>
                <a:gd name="T4" fmla="*/ 8 w 66"/>
                <a:gd name="T5" fmla="*/ 40 h 40"/>
                <a:gd name="T6" fmla="*/ 66 w 66"/>
                <a:gd name="T7" fmla="*/ 40 h 40"/>
                <a:gd name="T8" fmla="*/ 0 60000 65536"/>
                <a:gd name="T9" fmla="*/ 0 60000 65536"/>
                <a:gd name="T10" fmla="*/ 0 60000 65536"/>
                <a:gd name="T11" fmla="*/ 0 60000 65536"/>
                <a:gd name="T12" fmla="*/ 0 w 66"/>
                <a:gd name="T13" fmla="*/ 0 h 40"/>
                <a:gd name="T14" fmla="*/ 66 w 66"/>
                <a:gd name="T15" fmla="*/ 40 h 40"/>
              </a:gdLst>
              <a:ahLst/>
              <a:cxnLst>
                <a:cxn ang="T8">
                  <a:pos x="T0" y="T1"/>
                </a:cxn>
                <a:cxn ang="T9">
                  <a:pos x="T2" y="T3"/>
                </a:cxn>
                <a:cxn ang="T10">
                  <a:pos x="T4" y="T5"/>
                </a:cxn>
                <a:cxn ang="T11">
                  <a:pos x="T6" y="T7"/>
                </a:cxn>
              </a:cxnLst>
              <a:rect l="T12" t="T13" r="T14" b="T15"/>
              <a:pathLst>
                <a:path w="66" h="40">
                  <a:moveTo>
                    <a:pt x="0" y="0"/>
                  </a:moveTo>
                  <a:lnTo>
                    <a:pt x="8" y="0"/>
                  </a:lnTo>
                  <a:lnTo>
                    <a:pt x="8" y="40"/>
                  </a:lnTo>
                  <a:lnTo>
                    <a:pt x="66" y="4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04" name="Freeform 1314"/>
            <p:cNvSpPr>
              <a:spLocks/>
            </p:cNvSpPr>
            <p:nvPr/>
          </p:nvSpPr>
          <p:spPr bwMode="auto">
            <a:xfrm>
              <a:off x="1050" y="3486"/>
              <a:ext cx="13" cy="9"/>
            </a:xfrm>
            <a:custGeom>
              <a:avLst/>
              <a:gdLst>
                <a:gd name="T0" fmla="*/ 12 w 13"/>
                <a:gd name="T1" fmla="*/ 9 h 9"/>
                <a:gd name="T2" fmla="*/ 0 w 13"/>
                <a:gd name="T3" fmla="*/ 5 h 9"/>
                <a:gd name="T4" fmla="*/ 12 w 13"/>
                <a:gd name="T5" fmla="*/ 0 h 9"/>
                <a:gd name="T6" fmla="*/ 13 w 13"/>
                <a:gd name="T7" fmla="*/ 3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3"/>
                  </a:lnTo>
                  <a:lnTo>
                    <a:pt x="13" y="5"/>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05" name="Freeform 1315"/>
            <p:cNvSpPr>
              <a:spLocks/>
            </p:cNvSpPr>
            <p:nvPr/>
          </p:nvSpPr>
          <p:spPr bwMode="auto">
            <a:xfrm>
              <a:off x="974" y="3416"/>
              <a:ext cx="1" cy="34"/>
            </a:xfrm>
            <a:custGeom>
              <a:avLst/>
              <a:gdLst>
                <a:gd name="T0" fmla="*/ 1 w 1"/>
                <a:gd name="T1" fmla="*/ 0 h 34"/>
                <a:gd name="T2" fmla="*/ 1 w 1"/>
                <a:gd name="T3" fmla="*/ 15 h 34"/>
                <a:gd name="T4" fmla="*/ 0 w 1"/>
                <a:gd name="T5" fmla="*/ 15 h 34"/>
                <a:gd name="T6" fmla="*/ 0 w 1"/>
                <a:gd name="T7" fmla="*/ 34 h 34"/>
                <a:gd name="T8" fmla="*/ 0 60000 65536"/>
                <a:gd name="T9" fmla="*/ 0 60000 65536"/>
                <a:gd name="T10" fmla="*/ 0 60000 65536"/>
                <a:gd name="T11" fmla="*/ 0 60000 65536"/>
                <a:gd name="T12" fmla="*/ 0 w 1"/>
                <a:gd name="T13" fmla="*/ 0 h 34"/>
                <a:gd name="T14" fmla="*/ 1 w 1"/>
                <a:gd name="T15" fmla="*/ 34 h 34"/>
              </a:gdLst>
              <a:ahLst/>
              <a:cxnLst>
                <a:cxn ang="T8">
                  <a:pos x="T0" y="T1"/>
                </a:cxn>
                <a:cxn ang="T9">
                  <a:pos x="T2" y="T3"/>
                </a:cxn>
                <a:cxn ang="T10">
                  <a:pos x="T4" y="T5"/>
                </a:cxn>
                <a:cxn ang="T11">
                  <a:pos x="T6" y="T7"/>
                </a:cxn>
              </a:cxnLst>
              <a:rect l="T12" t="T13" r="T14" b="T15"/>
              <a:pathLst>
                <a:path w="1" h="34">
                  <a:moveTo>
                    <a:pt x="1" y="0"/>
                  </a:moveTo>
                  <a:lnTo>
                    <a:pt x="1" y="15"/>
                  </a:lnTo>
                  <a:lnTo>
                    <a:pt x="0" y="15"/>
                  </a:lnTo>
                  <a:lnTo>
                    <a:pt x="0" y="34"/>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06" name="Freeform 1316"/>
            <p:cNvSpPr>
              <a:spLocks/>
            </p:cNvSpPr>
            <p:nvPr/>
          </p:nvSpPr>
          <p:spPr bwMode="auto">
            <a:xfrm>
              <a:off x="968" y="3449"/>
              <a:ext cx="12" cy="11"/>
            </a:xfrm>
            <a:custGeom>
              <a:avLst/>
              <a:gdLst>
                <a:gd name="T0" fmla="*/ 12 w 12"/>
                <a:gd name="T1" fmla="*/ 1 h 11"/>
                <a:gd name="T2" fmla="*/ 6 w 12"/>
                <a:gd name="T3" fmla="*/ 11 h 11"/>
                <a:gd name="T4" fmla="*/ 0 w 12"/>
                <a:gd name="T5" fmla="*/ 1 h 11"/>
                <a:gd name="T6" fmla="*/ 3 w 12"/>
                <a:gd name="T7" fmla="*/ 1 h 11"/>
                <a:gd name="T8" fmla="*/ 6 w 12"/>
                <a:gd name="T9" fmla="*/ 0 h 11"/>
                <a:gd name="T10" fmla="*/ 9 w 12"/>
                <a:gd name="T11" fmla="*/ 1 h 11"/>
                <a:gd name="T12" fmla="*/ 12 w 12"/>
                <a:gd name="T13" fmla="*/ 1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12" y="1"/>
                  </a:moveTo>
                  <a:lnTo>
                    <a:pt x="6" y="11"/>
                  </a:lnTo>
                  <a:lnTo>
                    <a:pt x="0" y="1"/>
                  </a:lnTo>
                  <a:lnTo>
                    <a:pt x="3" y="1"/>
                  </a:lnTo>
                  <a:lnTo>
                    <a:pt x="6" y="0"/>
                  </a:lnTo>
                  <a:lnTo>
                    <a:pt x="9" y="1"/>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07" name="Freeform 1317"/>
            <p:cNvSpPr>
              <a:spLocks/>
            </p:cNvSpPr>
            <p:nvPr/>
          </p:nvSpPr>
          <p:spPr bwMode="auto">
            <a:xfrm>
              <a:off x="949" y="3310"/>
              <a:ext cx="26" cy="34"/>
            </a:xfrm>
            <a:custGeom>
              <a:avLst/>
              <a:gdLst>
                <a:gd name="T0" fmla="*/ 26 w 26"/>
                <a:gd name="T1" fmla="*/ 34 h 34"/>
                <a:gd name="T2" fmla="*/ 26 w 26"/>
                <a:gd name="T3" fmla="*/ 27 h 34"/>
                <a:gd name="T4" fmla="*/ 0 w 26"/>
                <a:gd name="T5" fmla="*/ 27 h 34"/>
                <a:gd name="T6" fmla="*/ 0 w 26"/>
                <a:gd name="T7" fmla="*/ 0 h 34"/>
                <a:gd name="T8" fmla="*/ 0 60000 65536"/>
                <a:gd name="T9" fmla="*/ 0 60000 65536"/>
                <a:gd name="T10" fmla="*/ 0 60000 65536"/>
                <a:gd name="T11" fmla="*/ 0 60000 65536"/>
                <a:gd name="T12" fmla="*/ 0 w 26"/>
                <a:gd name="T13" fmla="*/ 0 h 34"/>
                <a:gd name="T14" fmla="*/ 26 w 26"/>
                <a:gd name="T15" fmla="*/ 34 h 34"/>
              </a:gdLst>
              <a:ahLst/>
              <a:cxnLst>
                <a:cxn ang="T8">
                  <a:pos x="T0" y="T1"/>
                </a:cxn>
                <a:cxn ang="T9">
                  <a:pos x="T2" y="T3"/>
                </a:cxn>
                <a:cxn ang="T10">
                  <a:pos x="T4" y="T5"/>
                </a:cxn>
                <a:cxn ang="T11">
                  <a:pos x="T6" y="T7"/>
                </a:cxn>
              </a:cxnLst>
              <a:rect l="T12" t="T13" r="T14" b="T15"/>
              <a:pathLst>
                <a:path w="26" h="34">
                  <a:moveTo>
                    <a:pt x="26" y="34"/>
                  </a:moveTo>
                  <a:lnTo>
                    <a:pt x="26" y="27"/>
                  </a:lnTo>
                  <a:lnTo>
                    <a:pt x="0" y="27"/>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08" name="Freeform 1318"/>
            <p:cNvSpPr>
              <a:spLocks/>
            </p:cNvSpPr>
            <p:nvPr/>
          </p:nvSpPr>
          <p:spPr bwMode="auto">
            <a:xfrm>
              <a:off x="969" y="3343"/>
              <a:ext cx="12" cy="10"/>
            </a:xfrm>
            <a:custGeom>
              <a:avLst/>
              <a:gdLst>
                <a:gd name="T0" fmla="*/ 12 w 12"/>
                <a:gd name="T1" fmla="*/ 1 h 10"/>
                <a:gd name="T2" fmla="*/ 6 w 12"/>
                <a:gd name="T3" fmla="*/ 10 h 10"/>
                <a:gd name="T4" fmla="*/ 0 w 12"/>
                <a:gd name="T5" fmla="*/ 1 h 10"/>
                <a:gd name="T6" fmla="*/ 3 w 12"/>
                <a:gd name="T7" fmla="*/ 0 h 10"/>
                <a:gd name="T8" fmla="*/ 6 w 12"/>
                <a:gd name="T9" fmla="*/ 0 h 10"/>
                <a:gd name="T10" fmla="*/ 9 w 12"/>
                <a:gd name="T11" fmla="*/ 0 h 10"/>
                <a:gd name="T12" fmla="*/ 12 w 12"/>
                <a:gd name="T13" fmla="*/ 1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12" y="1"/>
                  </a:moveTo>
                  <a:lnTo>
                    <a:pt x="6" y="10"/>
                  </a:lnTo>
                  <a:lnTo>
                    <a:pt x="0" y="1"/>
                  </a:lnTo>
                  <a:lnTo>
                    <a:pt x="3" y="0"/>
                  </a:lnTo>
                  <a:lnTo>
                    <a:pt x="6" y="0"/>
                  </a:lnTo>
                  <a:lnTo>
                    <a:pt x="9" y="0"/>
                  </a:lnTo>
                  <a:lnTo>
                    <a:pt x="1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09" name="Freeform 1319"/>
            <p:cNvSpPr>
              <a:spLocks/>
            </p:cNvSpPr>
            <p:nvPr/>
          </p:nvSpPr>
          <p:spPr bwMode="auto">
            <a:xfrm>
              <a:off x="943" y="3301"/>
              <a:ext cx="12" cy="10"/>
            </a:xfrm>
            <a:custGeom>
              <a:avLst/>
              <a:gdLst>
                <a:gd name="T0" fmla="*/ 0 w 12"/>
                <a:gd name="T1" fmla="*/ 9 h 10"/>
                <a:gd name="T2" fmla="*/ 6 w 12"/>
                <a:gd name="T3" fmla="*/ 0 h 10"/>
                <a:gd name="T4" fmla="*/ 12 w 12"/>
                <a:gd name="T5" fmla="*/ 9 h 10"/>
                <a:gd name="T6" fmla="*/ 9 w 12"/>
                <a:gd name="T7" fmla="*/ 10 h 10"/>
                <a:gd name="T8" fmla="*/ 6 w 12"/>
                <a:gd name="T9" fmla="*/ 10 h 10"/>
                <a:gd name="T10" fmla="*/ 3 w 12"/>
                <a:gd name="T11" fmla="*/ 10 h 10"/>
                <a:gd name="T12" fmla="*/ 0 w 12"/>
                <a:gd name="T13" fmla="*/ 9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0" y="9"/>
                  </a:moveTo>
                  <a:lnTo>
                    <a:pt x="6" y="0"/>
                  </a:lnTo>
                  <a:lnTo>
                    <a:pt x="12" y="9"/>
                  </a:lnTo>
                  <a:lnTo>
                    <a:pt x="9" y="10"/>
                  </a:lnTo>
                  <a:lnTo>
                    <a:pt x="6" y="10"/>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10" name="Freeform 1320"/>
            <p:cNvSpPr>
              <a:spLocks/>
            </p:cNvSpPr>
            <p:nvPr/>
          </p:nvSpPr>
          <p:spPr bwMode="auto">
            <a:xfrm>
              <a:off x="1037" y="3270"/>
              <a:ext cx="79" cy="217"/>
            </a:xfrm>
            <a:custGeom>
              <a:avLst/>
              <a:gdLst>
                <a:gd name="T0" fmla="*/ 79 w 79"/>
                <a:gd name="T1" fmla="*/ 217 h 217"/>
                <a:gd name="T2" fmla="*/ 70 w 79"/>
                <a:gd name="T3" fmla="*/ 217 h 217"/>
                <a:gd name="T4" fmla="*/ 70 w 79"/>
                <a:gd name="T5" fmla="*/ 0 h 217"/>
                <a:gd name="T6" fmla="*/ 0 w 79"/>
                <a:gd name="T7" fmla="*/ 0 h 217"/>
                <a:gd name="T8" fmla="*/ 0 60000 65536"/>
                <a:gd name="T9" fmla="*/ 0 60000 65536"/>
                <a:gd name="T10" fmla="*/ 0 60000 65536"/>
                <a:gd name="T11" fmla="*/ 0 60000 65536"/>
                <a:gd name="T12" fmla="*/ 0 w 79"/>
                <a:gd name="T13" fmla="*/ 0 h 217"/>
                <a:gd name="T14" fmla="*/ 79 w 79"/>
                <a:gd name="T15" fmla="*/ 217 h 217"/>
              </a:gdLst>
              <a:ahLst/>
              <a:cxnLst>
                <a:cxn ang="T8">
                  <a:pos x="T0" y="T1"/>
                </a:cxn>
                <a:cxn ang="T9">
                  <a:pos x="T2" y="T3"/>
                </a:cxn>
                <a:cxn ang="T10">
                  <a:pos x="T4" y="T5"/>
                </a:cxn>
                <a:cxn ang="T11">
                  <a:pos x="T6" y="T7"/>
                </a:cxn>
              </a:cxnLst>
              <a:rect l="T12" t="T13" r="T14" b="T15"/>
              <a:pathLst>
                <a:path w="79" h="217">
                  <a:moveTo>
                    <a:pt x="79" y="217"/>
                  </a:moveTo>
                  <a:lnTo>
                    <a:pt x="70" y="217"/>
                  </a:lnTo>
                  <a:lnTo>
                    <a:pt x="70" y="0"/>
                  </a:lnTo>
                  <a:lnTo>
                    <a:pt x="0" y="0"/>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11" name="Freeform 1321"/>
            <p:cNvSpPr>
              <a:spLocks/>
            </p:cNvSpPr>
            <p:nvPr/>
          </p:nvSpPr>
          <p:spPr bwMode="auto">
            <a:xfrm>
              <a:off x="1114" y="3482"/>
              <a:ext cx="14" cy="10"/>
            </a:xfrm>
            <a:custGeom>
              <a:avLst/>
              <a:gdLst>
                <a:gd name="T0" fmla="*/ 2 w 14"/>
                <a:gd name="T1" fmla="*/ 0 h 10"/>
                <a:gd name="T2" fmla="*/ 14 w 14"/>
                <a:gd name="T3" fmla="*/ 5 h 10"/>
                <a:gd name="T4" fmla="*/ 2 w 14"/>
                <a:gd name="T5" fmla="*/ 10 h 10"/>
                <a:gd name="T6" fmla="*/ 1 w 14"/>
                <a:gd name="T7" fmla="*/ 7 h 10"/>
                <a:gd name="T8" fmla="*/ 0 w 14"/>
                <a:gd name="T9" fmla="*/ 5 h 10"/>
                <a:gd name="T10" fmla="*/ 1 w 14"/>
                <a:gd name="T11" fmla="*/ 3 h 10"/>
                <a:gd name="T12" fmla="*/ 2 w 14"/>
                <a:gd name="T13" fmla="*/ 0 h 10"/>
                <a:gd name="T14" fmla="*/ 0 60000 65536"/>
                <a:gd name="T15" fmla="*/ 0 60000 65536"/>
                <a:gd name="T16" fmla="*/ 0 60000 65536"/>
                <a:gd name="T17" fmla="*/ 0 60000 65536"/>
                <a:gd name="T18" fmla="*/ 0 60000 65536"/>
                <a:gd name="T19" fmla="*/ 0 60000 65536"/>
                <a:gd name="T20" fmla="*/ 0 60000 65536"/>
                <a:gd name="T21" fmla="*/ 0 w 14"/>
                <a:gd name="T22" fmla="*/ 0 h 10"/>
                <a:gd name="T23" fmla="*/ 14 w 14"/>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0">
                  <a:moveTo>
                    <a:pt x="2" y="0"/>
                  </a:moveTo>
                  <a:lnTo>
                    <a:pt x="14" y="5"/>
                  </a:lnTo>
                  <a:lnTo>
                    <a:pt x="2" y="10"/>
                  </a:lnTo>
                  <a:lnTo>
                    <a:pt x="1" y="7"/>
                  </a:lnTo>
                  <a:lnTo>
                    <a:pt x="0" y="5"/>
                  </a:lnTo>
                  <a:lnTo>
                    <a:pt x="1" y="3"/>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12" name="Freeform 1322"/>
            <p:cNvSpPr>
              <a:spLocks/>
            </p:cNvSpPr>
            <p:nvPr/>
          </p:nvSpPr>
          <p:spPr bwMode="auto">
            <a:xfrm>
              <a:off x="1025" y="3265"/>
              <a:ext cx="13" cy="9"/>
            </a:xfrm>
            <a:custGeom>
              <a:avLst/>
              <a:gdLst>
                <a:gd name="T0" fmla="*/ 12 w 13"/>
                <a:gd name="T1" fmla="*/ 9 h 9"/>
                <a:gd name="T2" fmla="*/ 0 w 13"/>
                <a:gd name="T3" fmla="*/ 5 h 9"/>
                <a:gd name="T4" fmla="*/ 12 w 13"/>
                <a:gd name="T5" fmla="*/ 0 h 9"/>
                <a:gd name="T6" fmla="*/ 13 w 13"/>
                <a:gd name="T7" fmla="*/ 2 h 9"/>
                <a:gd name="T8" fmla="*/ 13 w 13"/>
                <a:gd name="T9" fmla="*/ 5 h 9"/>
                <a:gd name="T10" fmla="*/ 13 w 13"/>
                <a:gd name="T11" fmla="*/ 7 h 9"/>
                <a:gd name="T12" fmla="*/ 12 w 13"/>
                <a:gd name="T13" fmla="*/ 9 h 9"/>
                <a:gd name="T14" fmla="*/ 0 60000 65536"/>
                <a:gd name="T15" fmla="*/ 0 60000 65536"/>
                <a:gd name="T16" fmla="*/ 0 60000 65536"/>
                <a:gd name="T17" fmla="*/ 0 60000 65536"/>
                <a:gd name="T18" fmla="*/ 0 60000 65536"/>
                <a:gd name="T19" fmla="*/ 0 60000 65536"/>
                <a:gd name="T20" fmla="*/ 0 60000 65536"/>
                <a:gd name="T21" fmla="*/ 0 w 13"/>
                <a:gd name="T22" fmla="*/ 0 h 9"/>
                <a:gd name="T23" fmla="*/ 13 w 13"/>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9">
                  <a:moveTo>
                    <a:pt x="12" y="9"/>
                  </a:moveTo>
                  <a:lnTo>
                    <a:pt x="0" y="5"/>
                  </a:lnTo>
                  <a:lnTo>
                    <a:pt x="12" y="0"/>
                  </a:lnTo>
                  <a:lnTo>
                    <a:pt x="13" y="2"/>
                  </a:lnTo>
                  <a:lnTo>
                    <a:pt x="13" y="5"/>
                  </a:lnTo>
                  <a:lnTo>
                    <a:pt x="13" y="7"/>
                  </a:lnTo>
                  <a:lnTo>
                    <a:pt x="1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13" name="Freeform 1323"/>
            <p:cNvSpPr>
              <a:spLocks/>
            </p:cNvSpPr>
            <p:nvPr/>
          </p:nvSpPr>
          <p:spPr bwMode="auto">
            <a:xfrm>
              <a:off x="1327" y="2018"/>
              <a:ext cx="3277" cy="1557"/>
            </a:xfrm>
            <a:custGeom>
              <a:avLst/>
              <a:gdLst>
                <a:gd name="T0" fmla="*/ 3139 w 3277"/>
                <a:gd name="T1" fmla="*/ 12 h 1557"/>
                <a:gd name="T2" fmla="*/ 3174 w 3277"/>
                <a:gd name="T3" fmla="*/ 11 h 1557"/>
                <a:gd name="T4" fmla="*/ 3176 w 3277"/>
                <a:gd name="T5" fmla="*/ 9 h 1557"/>
                <a:gd name="T6" fmla="*/ 3180 w 3277"/>
                <a:gd name="T7" fmla="*/ 9 h 1557"/>
                <a:gd name="T8" fmla="*/ 3182 w 3277"/>
                <a:gd name="T9" fmla="*/ 11 h 1557"/>
                <a:gd name="T10" fmla="*/ 3200 w 3277"/>
                <a:gd name="T11" fmla="*/ 12 h 1557"/>
                <a:gd name="T12" fmla="*/ 3214 w 3277"/>
                <a:gd name="T13" fmla="*/ 298 h 1557"/>
                <a:gd name="T14" fmla="*/ 3215 w 3277"/>
                <a:gd name="T15" fmla="*/ 296 h 1557"/>
                <a:gd name="T16" fmla="*/ 3218 w 3277"/>
                <a:gd name="T17" fmla="*/ 295 h 1557"/>
                <a:gd name="T18" fmla="*/ 3221 w 3277"/>
                <a:gd name="T19" fmla="*/ 296 h 1557"/>
                <a:gd name="T20" fmla="*/ 3223 w 3277"/>
                <a:gd name="T21" fmla="*/ 298 h 1557"/>
                <a:gd name="T22" fmla="*/ 3228 w 3277"/>
                <a:gd name="T23" fmla="*/ 297 h 1557"/>
                <a:gd name="T24" fmla="*/ 3230 w 3277"/>
                <a:gd name="T25" fmla="*/ 295 h 1557"/>
                <a:gd name="T26" fmla="*/ 3233 w 3277"/>
                <a:gd name="T27" fmla="*/ 295 h 1557"/>
                <a:gd name="T28" fmla="*/ 3236 w 3277"/>
                <a:gd name="T29" fmla="*/ 297 h 1557"/>
                <a:gd name="T30" fmla="*/ 3254 w 3277"/>
                <a:gd name="T31" fmla="*/ 298 h 1557"/>
                <a:gd name="T32" fmla="*/ 3256 w 3277"/>
                <a:gd name="T33" fmla="*/ 296 h 1557"/>
                <a:gd name="T34" fmla="*/ 3259 w 3277"/>
                <a:gd name="T35" fmla="*/ 295 h 1557"/>
                <a:gd name="T36" fmla="*/ 3262 w 3277"/>
                <a:gd name="T37" fmla="*/ 296 h 1557"/>
                <a:gd name="T38" fmla="*/ 3263 w 3277"/>
                <a:gd name="T39" fmla="*/ 298 h 1557"/>
                <a:gd name="T40" fmla="*/ 3277 w 3277"/>
                <a:gd name="T41" fmla="*/ 950 h 1557"/>
                <a:gd name="T42" fmla="*/ 2699 w 3277"/>
                <a:gd name="T43" fmla="*/ 949 h 1557"/>
                <a:gd name="T44" fmla="*/ 2696 w 3277"/>
                <a:gd name="T45" fmla="*/ 947 h 1557"/>
                <a:gd name="T46" fmla="*/ 2693 w 3277"/>
                <a:gd name="T47" fmla="*/ 947 h 1557"/>
                <a:gd name="T48" fmla="*/ 2691 w 3277"/>
                <a:gd name="T49" fmla="*/ 949 h 1557"/>
                <a:gd name="T50" fmla="*/ 2508 w 3277"/>
                <a:gd name="T51" fmla="*/ 950 h 1557"/>
                <a:gd name="T52" fmla="*/ 2507 w 3277"/>
                <a:gd name="T53" fmla="*/ 947 h 1557"/>
                <a:gd name="T54" fmla="*/ 2504 w 3277"/>
                <a:gd name="T55" fmla="*/ 946 h 1557"/>
                <a:gd name="T56" fmla="*/ 2501 w 3277"/>
                <a:gd name="T57" fmla="*/ 947 h 1557"/>
                <a:gd name="T58" fmla="*/ 2499 w 3277"/>
                <a:gd name="T59" fmla="*/ 950 h 1557"/>
                <a:gd name="T60" fmla="*/ 2474 w 3277"/>
                <a:gd name="T61" fmla="*/ 949 h 1557"/>
                <a:gd name="T62" fmla="*/ 2472 w 3277"/>
                <a:gd name="T63" fmla="*/ 947 h 1557"/>
                <a:gd name="T64" fmla="*/ 2468 w 3277"/>
                <a:gd name="T65" fmla="*/ 947 h 1557"/>
                <a:gd name="T66" fmla="*/ 2466 w 3277"/>
                <a:gd name="T67" fmla="*/ 949 h 1557"/>
                <a:gd name="T68" fmla="*/ 2404 w 3277"/>
                <a:gd name="T69" fmla="*/ 950 h 1557"/>
                <a:gd name="T70" fmla="*/ 2402 w 3277"/>
                <a:gd name="T71" fmla="*/ 947 h 1557"/>
                <a:gd name="T72" fmla="*/ 2399 w 3277"/>
                <a:gd name="T73" fmla="*/ 946 h 1557"/>
                <a:gd name="T74" fmla="*/ 2396 w 3277"/>
                <a:gd name="T75" fmla="*/ 947 h 1557"/>
                <a:gd name="T76" fmla="*/ 2395 w 3277"/>
                <a:gd name="T77" fmla="*/ 950 h 1557"/>
                <a:gd name="T78" fmla="*/ 2351 w 3277"/>
                <a:gd name="T79" fmla="*/ 949 h 1557"/>
                <a:gd name="T80" fmla="*/ 2349 w 3277"/>
                <a:gd name="T81" fmla="*/ 947 h 1557"/>
                <a:gd name="T82" fmla="*/ 2345 w 3277"/>
                <a:gd name="T83" fmla="*/ 947 h 1557"/>
                <a:gd name="T84" fmla="*/ 2343 w 3277"/>
                <a:gd name="T85" fmla="*/ 949 h 1557"/>
                <a:gd name="T86" fmla="*/ 2331 w 3277"/>
                <a:gd name="T87" fmla="*/ 950 h 1557"/>
                <a:gd name="T88" fmla="*/ 2330 w 3277"/>
                <a:gd name="T89" fmla="*/ 947 h 1557"/>
                <a:gd name="T90" fmla="*/ 2327 w 3277"/>
                <a:gd name="T91" fmla="*/ 946 h 1557"/>
                <a:gd name="T92" fmla="*/ 2323 w 3277"/>
                <a:gd name="T93" fmla="*/ 947 h 1557"/>
                <a:gd name="T94" fmla="*/ 2322 w 3277"/>
                <a:gd name="T95" fmla="*/ 950 h 1557"/>
                <a:gd name="T96" fmla="*/ 2121 w 3277"/>
                <a:gd name="T97" fmla="*/ 949 h 1557"/>
                <a:gd name="T98" fmla="*/ 2119 w 3277"/>
                <a:gd name="T99" fmla="*/ 947 h 1557"/>
                <a:gd name="T100" fmla="*/ 2116 w 3277"/>
                <a:gd name="T101" fmla="*/ 947 h 1557"/>
                <a:gd name="T102" fmla="*/ 2113 w 3277"/>
                <a:gd name="T103" fmla="*/ 949 h 1557"/>
                <a:gd name="T104" fmla="*/ 2112 w 3277"/>
                <a:gd name="T105" fmla="*/ 950 h 1557"/>
                <a:gd name="T106" fmla="*/ 0 w 3277"/>
                <a:gd name="T107" fmla="*/ 1557 h 155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77"/>
                <a:gd name="T163" fmla="*/ 0 h 1557"/>
                <a:gd name="T164" fmla="*/ 3277 w 3277"/>
                <a:gd name="T165" fmla="*/ 1557 h 155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77" h="1557">
                  <a:moveTo>
                    <a:pt x="3139" y="0"/>
                  </a:moveTo>
                  <a:lnTo>
                    <a:pt x="3139" y="12"/>
                  </a:lnTo>
                  <a:lnTo>
                    <a:pt x="3173" y="12"/>
                  </a:lnTo>
                  <a:lnTo>
                    <a:pt x="3174" y="11"/>
                  </a:lnTo>
                  <a:lnTo>
                    <a:pt x="3175" y="10"/>
                  </a:lnTo>
                  <a:lnTo>
                    <a:pt x="3176" y="9"/>
                  </a:lnTo>
                  <a:lnTo>
                    <a:pt x="3178" y="8"/>
                  </a:lnTo>
                  <a:lnTo>
                    <a:pt x="3180" y="9"/>
                  </a:lnTo>
                  <a:lnTo>
                    <a:pt x="3181" y="10"/>
                  </a:lnTo>
                  <a:lnTo>
                    <a:pt x="3182" y="11"/>
                  </a:lnTo>
                  <a:lnTo>
                    <a:pt x="3182" y="12"/>
                  </a:lnTo>
                  <a:lnTo>
                    <a:pt x="3200" y="12"/>
                  </a:lnTo>
                  <a:lnTo>
                    <a:pt x="3200" y="298"/>
                  </a:lnTo>
                  <a:lnTo>
                    <a:pt x="3214" y="298"/>
                  </a:lnTo>
                  <a:lnTo>
                    <a:pt x="3214" y="297"/>
                  </a:lnTo>
                  <a:lnTo>
                    <a:pt x="3215" y="296"/>
                  </a:lnTo>
                  <a:lnTo>
                    <a:pt x="3217" y="295"/>
                  </a:lnTo>
                  <a:lnTo>
                    <a:pt x="3218" y="295"/>
                  </a:lnTo>
                  <a:lnTo>
                    <a:pt x="3220" y="295"/>
                  </a:lnTo>
                  <a:lnTo>
                    <a:pt x="3221" y="296"/>
                  </a:lnTo>
                  <a:lnTo>
                    <a:pt x="3222" y="297"/>
                  </a:lnTo>
                  <a:lnTo>
                    <a:pt x="3223" y="298"/>
                  </a:lnTo>
                  <a:lnTo>
                    <a:pt x="3227" y="298"/>
                  </a:lnTo>
                  <a:lnTo>
                    <a:pt x="3228" y="297"/>
                  </a:lnTo>
                  <a:lnTo>
                    <a:pt x="3229" y="296"/>
                  </a:lnTo>
                  <a:lnTo>
                    <a:pt x="3230" y="295"/>
                  </a:lnTo>
                  <a:lnTo>
                    <a:pt x="3232" y="295"/>
                  </a:lnTo>
                  <a:lnTo>
                    <a:pt x="3233" y="295"/>
                  </a:lnTo>
                  <a:lnTo>
                    <a:pt x="3235" y="296"/>
                  </a:lnTo>
                  <a:lnTo>
                    <a:pt x="3236" y="297"/>
                  </a:lnTo>
                  <a:lnTo>
                    <a:pt x="3236" y="298"/>
                  </a:lnTo>
                  <a:lnTo>
                    <a:pt x="3254" y="298"/>
                  </a:lnTo>
                  <a:lnTo>
                    <a:pt x="3255" y="297"/>
                  </a:lnTo>
                  <a:lnTo>
                    <a:pt x="3256" y="296"/>
                  </a:lnTo>
                  <a:lnTo>
                    <a:pt x="3257" y="295"/>
                  </a:lnTo>
                  <a:lnTo>
                    <a:pt x="3259" y="295"/>
                  </a:lnTo>
                  <a:lnTo>
                    <a:pt x="3260" y="295"/>
                  </a:lnTo>
                  <a:lnTo>
                    <a:pt x="3262" y="296"/>
                  </a:lnTo>
                  <a:lnTo>
                    <a:pt x="3263" y="297"/>
                  </a:lnTo>
                  <a:lnTo>
                    <a:pt x="3263" y="298"/>
                  </a:lnTo>
                  <a:lnTo>
                    <a:pt x="3277" y="298"/>
                  </a:lnTo>
                  <a:lnTo>
                    <a:pt x="3277" y="950"/>
                  </a:lnTo>
                  <a:lnTo>
                    <a:pt x="2699" y="950"/>
                  </a:lnTo>
                  <a:lnTo>
                    <a:pt x="2699" y="949"/>
                  </a:lnTo>
                  <a:lnTo>
                    <a:pt x="2698" y="947"/>
                  </a:lnTo>
                  <a:lnTo>
                    <a:pt x="2696" y="947"/>
                  </a:lnTo>
                  <a:lnTo>
                    <a:pt x="2695" y="946"/>
                  </a:lnTo>
                  <a:lnTo>
                    <a:pt x="2693" y="947"/>
                  </a:lnTo>
                  <a:lnTo>
                    <a:pt x="2692" y="947"/>
                  </a:lnTo>
                  <a:lnTo>
                    <a:pt x="2691" y="949"/>
                  </a:lnTo>
                  <a:lnTo>
                    <a:pt x="2690" y="950"/>
                  </a:lnTo>
                  <a:lnTo>
                    <a:pt x="2508" y="950"/>
                  </a:lnTo>
                  <a:lnTo>
                    <a:pt x="2508" y="949"/>
                  </a:lnTo>
                  <a:lnTo>
                    <a:pt x="2507" y="947"/>
                  </a:lnTo>
                  <a:lnTo>
                    <a:pt x="2506" y="947"/>
                  </a:lnTo>
                  <a:lnTo>
                    <a:pt x="2504" y="946"/>
                  </a:lnTo>
                  <a:lnTo>
                    <a:pt x="2502" y="947"/>
                  </a:lnTo>
                  <a:lnTo>
                    <a:pt x="2501" y="947"/>
                  </a:lnTo>
                  <a:lnTo>
                    <a:pt x="2500" y="949"/>
                  </a:lnTo>
                  <a:lnTo>
                    <a:pt x="2499" y="950"/>
                  </a:lnTo>
                  <a:lnTo>
                    <a:pt x="2475" y="950"/>
                  </a:lnTo>
                  <a:lnTo>
                    <a:pt x="2474" y="949"/>
                  </a:lnTo>
                  <a:lnTo>
                    <a:pt x="2473" y="947"/>
                  </a:lnTo>
                  <a:lnTo>
                    <a:pt x="2472" y="947"/>
                  </a:lnTo>
                  <a:lnTo>
                    <a:pt x="2470" y="946"/>
                  </a:lnTo>
                  <a:lnTo>
                    <a:pt x="2468" y="947"/>
                  </a:lnTo>
                  <a:lnTo>
                    <a:pt x="2467" y="947"/>
                  </a:lnTo>
                  <a:lnTo>
                    <a:pt x="2466" y="949"/>
                  </a:lnTo>
                  <a:lnTo>
                    <a:pt x="2466" y="950"/>
                  </a:lnTo>
                  <a:lnTo>
                    <a:pt x="2404" y="950"/>
                  </a:lnTo>
                  <a:lnTo>
                    <a:pt x="2403" y="949"/>
                  </a:lnTo>
                  <a:lnTo>
                    <a:pt x="2402" y="947"/>
                  </a:lnTo>
                  <a:lnTo>
                    <a:pt x="2401" y="947"/>
                  </a:lnTo>
                  <a:lnTo>
                    <a:pt x="2399" y="946"/>
                  </a:lnTo>
                  <a:lnTo>
                    <a:pt x="2398" y="947"/>
                  </a:lnTo>
                  <a:lnTo>
                    <a:pt x="2396" y="947"/>
                  </a:lnTo>
                  <a:lnTo>
                    <a:pt x="2395" y="949"/>
                  </a:lnTo>
                  <a:lnTo>
                    <a:pt x="2395" y="950"/>
                  </a:lnTo>
                  <a:lnTo>
                    <a:pt x="2351" y="950"/>
                  </a:lnTo>
                  <a:lnTo>
                    <a:pt x="2351" y="949"/>
                  </a:lnTo>
                  <a:lnTo>
                    <a:pt x="2350" y="947"/>
                  </a:lnTo>
                  <a:lnTo>
                    <a:pt x="2349" y="947"/>
                  </a:lnTo>
                  <a:lnTo>
                    <a:pt x="2347" y="946"/>
                  </a:lnTo>
                  <a:lnTo>
                    <a:pt x="2345" y="947"/>
                  </a:lnTo>
                  <a:lnTo>
                    <a:pt x="2344" y="947"/>
                  </a:lnTo>
                  <a:lnTo>
                    <a:pt x="2343" y="949"/>
                  </a:lnTo>
                  <a:lnTo>
                    <a:pt x="2342" y="950"/>
                  </a:lnTo>
                  <a:lnTo>
                    <a:pt x="2331" y="950"/>
                  </a:lnTo>
                  <a:lnTo>
                    <a:pt x="2331" y="949"/>
                  </a:lnTo>
                  <a:lnTo>
                    <a:pt x="2330" y="947"/>
                  </a:lnTo>
                  <a:lnTo>
                    <a:pt x="2328" y="947"/>
                  </a:lnTo>
                  <a:lnTo>
                    <a:pt x="2327" y="946"/>
                  </a:lnTo>
                  <a:lnTo>
                    <a:pt x="2325" y="947"/>
                  </a:lnTo>
                  <a:lnTo>
                    <a:pt x="2323" y="947"/>
                  </a:lnTo>
                  <a:lnTo>
                    <a:pt x="2323" y="949"/>
                  </a:lnTo>
                  <a:lnTo>
                    <a:pt x="2322" y="950"/>
                  </a:lnTo>
                  <a:lnTo>
                    <a:pt x="2122" y="950"/>
                  </a:lnTo>
                  <a:lnTo>
                    <a:pt x="2121" y="949"/>
                  </a:lnTo>
                  <a:lnTo>
                    <a:pt x="2120" y="947"/>
                  </a:lnTo>
                  <a:lnTo>
                    <a:pt x="2119" y="947"/>
                  </a:lnTo>
                  <a:lnTo>
                    <a:pt x="2117" y="946"/>
                  </a:lnTo>
                  <a:lnTo>
                    <a:pt x="2116" y="947"/>
                  </a:lnTo>
                  <a:lnTo>
                    <a:pt x="2114" y="947"/>
                  </a:lnTo>
                  <a:lnTo>
                    <a:pt x="2113" y="949"/>
                  </a:lnTo>
                  <a:lnTo>
                    <a:pt x="2113" y="950"/>
                  </a:lnTo>
                  <a:lnTo>
                    <a:pt x="2112" y="950"/>
                  </a:lnTo>
                  <a:lnTo>
                    <a:pt x="2112" y="1557"/>
                  </a:lnTo>
                  <a:lnTo>
                    <a:pt x="0" y="1557"/>
                  </a:lnTo>
                  <a:lnTo>
                    <a:pt x="0" y="1526"/>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14" name="Freeform 1324"/>
            <p:cNvSpPr>
              <a:spLocks/>
            </p:cNvSpPr>
            <p:nvPr/>
          </p:nvSpPr>
          <p:spPr bwMode="auto">
            <a:xfrm>
              <a:off x="4460" y="2008"/>
              <a:ext cx="12" cy="11"/>
            </a:xfrm>
            <a:custGeom>
              <a:avLst/>
              <a:gdLst>
                <a:gd name="T0" fmla="*/ 0 w 12"/>
                <a:gd name="T1" fmla="*/ 10 h 11"/>
                <a:gd name="T2" fmla="*/ 6 w 12"/>
                <a:gd name="T3" fmla="*/ 0 h 11"/>
                <a:gd name="T4" fmla="*/ 12 w 12"/>
                <a:gd name="T5" fmla="*/ 10 h 11"/>
                <a:gd name="T6" fmla="*/ 9 w 12"/>
                <a:gd name="T7" fmla="*/ 10 h 11"/>
                <a:gd name="T8" fmla="*/ 6 w 12"/>
                <a:gd name="T9" fmla="*/ 11 h 11"/>
                <a:gd name="T10" fmla="*/ 3 w 12"/>
                <a:gd name="T11" fmla="*/ 10 h 11"/>
                <a:gd name="T12" fmla="*/ 0 w 12"/>
                <a:gd name="T13" fmla="*/ 10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0" y="10"/>
                  </a:moveTo>
                  <a:lnTo>
                    <a:pt x="6" y="0"/>
                  </a:lnTo>
                  <a:lnTo>
                    <a:pt x="12" y="10"/>
                  </a:lnTo>
                  <a:lnTo>
                    <a:pt x="9" y="10"/>
                  </a:lnTo>
                  <a:lnTo>
                    <a:pt x="6" y="11"/>
                  </a:lnTo>
                  <a:lnTo>
                    <a:pt x="3" y="10"/>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15" name="Freeform 1325"/>
            <p:cNvSpPr>
              <a:spLocks/>
            </p:cNvSpPr>
            <p:nvPr/>
          </p:nvSpPr>
          <p:spPr bwMode="auto">
            <a:xfrm>
              <a:off x="1321" y="3535"/>
              <a:ext cx="12" cy="11"/>
            </a:xfrm>
            <a:custGeom>
              <a:avLst/>
              <a:gdLst>
                <a:gd name="T0" fmla="*/ 0 w 12"/>
                <a:gd name="T1" fmla="*/ 9 h 11"/>
                <a:gd name="T2" fmla="*/ 6 w 12"/>
                <a:gd name="T3" fmla="*/ 0 h 11"/>
                <a:gd name="T4" fmla="*/ 12 w 12"/>
                <a:gd name="T5" fmla="*/ 9 h 11"/>
                <a:gd name="T6" fmla="*/ 9 w 12"/>
                <a:gd name="T7" fmla="*/ 10 h 11"/>
                <a:gd name="T8" fmla="*/ 6 w 12"/>
                <a:gd name="T9" fmla="*/ 11 h 11"/>
                <a:gd name="T10" fmla="*/ 3 w 12"/>
                <a:gd name="T11" fmla="*/ 10 h 11"/>
                <a:gd name="T12" fmla="*/ 0 w 12"/>
                <a:gd name="T13" fmla="*/ 9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0" y="9"/>
                  </a:moveTo>
                  <a:lnTo>
                    <a:pt x="6" y="0"/>
                  </a:lnTo>
                  <a:lnTo>
                    <a:pt x="12" y="9"/>
                  </a:lnTo>
                  <a:lnTo>
                    <a:pt x="9" y="10"/>
                  </a:lnTo>
                  <a:lnTo>
                    <a:pt x="6" y="11"/>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16" name="Rectangle 1326"/>
            <p:cNvSpPr>
              <a:spLocks noChangeArrowheads="1"/>
            </p:cNvSpPr>
            <p:nvPr/>
          </p:nvSpPr>
          <p:spPr bwMode="auto">
            <a:xfrm>
              <a:off x="1571" y="945"/>
              <a:ext cx="289" cy="46"/>
            </a:xfrm>
            <a:prstGeom prst="rect">
              <a:avLst/>
            </a:prstGeom>
            <a:blipFill dpi="0" rotWithShape="0">
              <a:blip r:embed="rId5"/>
              <a:srcRect/>
              <a:tile tx="0" ty="0" sx="100000" sy="100000" flip="none" algn="tl"/>
            </a:blipFill>
            <a:ln w="0">
              <a:solidFill>
                <a:srgbClr val="000000"/>
              </a:solidFill>
              <a:miter lim="800000"/>
              <a:headEnd/>
              <a:tailEnd/>
            </a:ln>
          </p:spPr>
          <p:txBody>
            <a:bodyPr/>
            <a:lstStyle/>
            <a:p>
              <a:endParaRPr lang="en-US"/>
            </a:p>
          </p:txBody>
        </p:sp>
        <p:sp>
          <p:nvSpPr>
            <p:cNvPr id="25517" name="Rectangle 1327"/>
            <p:cNvSpPr>
              <a:spLocks noChangeArrowheads="1"/>
            </p:cNvSpPr>
            <p:nvPr/>
          </p:nvSpPr>
          <p:spPr bwMode="auto">
            <a:xfrm>
              <a:off x="1545" y="941"/>
              <a:ext cx="34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Process Servers</a:t>
              </a:r>
              <a:endParaRPr lang="en-US">
                <a:solidFill>
                  <a:srgbClr val="FF0000"/>
                </a:solidFill>
              </a:endParaRPr>
            </a:p>
          </p:txBody>
        </p:sp>
        <p:sp>
          <p:nvSpPr>
            <p:cNvPr id="25518" name="Rectangle 1328"/>
            <p:cNvSpPr>
              <a:spLocks noChangeArrowheads="1"/>
            </p:cNvSpPr>
            <p:nvPr/>
          </p:nvSpPr>
          <p:spPr bwMode="auto">
            <a:xfrm>
              <a:off x="1617" y="972"/>
              <a:ext cx="20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300">
                  <a:solidFill>
                    <a:srgbClr val="000000"/>
                  </a:solidFill>
                </a:rPr>
                <a:t>(Imaging)</a:t>
              </a:r>
              <a:endParaRPr lang="en-US">
                <a:solidFill>
                  <a:srgbClr val="FF0000"/>
                </a:solidFill>
              </a:endParaRPr>
            </a:p>
          </p:txBody>
        </p:sp>
        <p:sp>
          <p:nvSpPr>
            <p:cNvPr id="25519" name="Freeform 1329"/>
            <p:cNvSpPr>
              <a:spLocks/>
            </p:cNvSpPr>
            <p:nvPr/>
          </p:nvSpPr>
          <p:spPr bwMode="auto">
            <a:xfrm>
              <a:off x="1202" y="1000"/>
              <a:ext cx="514" cy="281"/>
            </a:xfrm>
            <a:custGeom>
              <a:avLst/>
              <a:gdLst>
                <a:gd name="T0" fmla="*/ 514 w 514"/>
                <a:gd name="T1" fmla="*/ 0 h 281"/>
                <a:gd name="T2" fmla="*/ 514 w 514"/>
                <a:gd name="T3" fmla="*/ 268 h 281"/>
                <a:gd name="T4" fmla="*/ 478 w 514"/>
                <a:gd name="T5" fmla="*/ 268 h 281"/>
                <a:gd name="T6" fmla="*/ 478 w 514"/>
                <a:gd name="T7" fmla="*/ 267 h 281"/>
                <a:gd name="T8" fmla="*/ 477 w 514"/>
                <a:gd name="T9" fmla="*/ 265 h 281"/>
                <a:gd name="T10" fmla="*/ 475 w 514"/>
                <a:gd name="T11" fmla="*/ 265 h 281"/>
                <a:gd name="T12" fmla="*/ 473 w 514"/>
                <a:gd name="T13" fmla="*/ 264 h 281"/>
                <a:gd name="T14" fmla="*/ 472 w 514"/>
                <a:gd name="T15" fmla="*/ 265 h 281"/>
                <a:gd name="T16" fmla="*/ 470 w 514"/>
                <a:gd name="T17" fmla="*/ 265 h 281"/>
                <a:gd name="T18" fmla="*/ 469 w 514"/>
                <a:gd name="T19" fmla="*/ 267 h 281"/>
                <a:gd name="T20" fmla="*/ 469 w 514"/>
                <a:gd name="T21" fmla="*/ 268 h 281"/>
                <a:gd name="T22" fmla="*/ 462 w 514"/>
                <a:gd name="T23" fmla="*/ 268 h 281"/>
                <a:gd name="T24" fmla="*/ 462 w 514"/>
                <a:gd name="T25" fmla="*/ 267 h 281"/>
                <a:gd name="T26" fmla="*/ 461 w 514"/>
                <a:gd name="T27" fmla="*/ 265 h 281"/>
                <a:gd name="T28" fmla="*/ 459 w 514"/>
                <a:gd name="T29" fmla="*/ 265 h 281"/>
                <a:gd name="T30" fmla="*/ 457 w 514"/>
                <a:gd name="T31" fmla="*/ 264 h 281"/>
                <a:gd name="T32" fmla="*/ 456 w 514"/>
                <a:gd name="T33" fmla="*/ 265 h 281"/>
                <a:gd name="T34" fmla="*/ 454 w 514"/>
                <a:gd name="T35" fmla="*/ 265 h 281"/>
                <a:gd name="T36" fmla="*/ 453 w 514"/>
                <a:gd name="T37" fmla="*/ 267 h 281"/>
                <a:gd name="T38" fmla="*/ 453 w 514"/>
                <a:gd name="T39" fmla="*/ 268 h 281"/>
                <a:gd name="T40" fmla="*/ 197 w 514"/>
                <a:gd name="T41" fmla="*/ 268 h 281"/>
                <a:gd name="T42" fmla="*/ 197 w 514"/>
                <a:gd name="T43" fmla="*/ 267 h 281"/>
                <a:gd name="T44" fmla="*/ 196 w 514"/>
                <a:gd name="T45" fmla="*/ 265 h 281"/>
                <a:gd name="T46" fmla="*/ 195 w 514"/>
                <a:gd name="T47" fmla="*/ 265 h 281"/>
                <a:gd name="T48" fmla="*/ 193 w 514"/>
                <a:gd name="T49" fmla="*/ 264 h 281"/>
                <a:gd name="T50" fmla="*/ 191 w 514"/>
                <a:gd name="T51" fmla="*/ 265 h 281"/>
                <a:gd name="T52" fmla="*/ 190 w 514"/>
                <a:gd name="T53" fmla="*/ 265 h 281"/>
                <a:gd name="T54" fmla="*/ 189 w 514"/>
                <a:gd name="T55" fmla="*/ 267 h 281"/>
                <a:gd name="T56" fmla="*/ 188 w 514"/>
                <a:gd name="T57" fmla="*/ 268 h 281"/>
                <a:gd name="T58" fmla="*/ 0 w 514"/>
                <a:gd name="T59" fmla="*/ 268 h 281"/>
                <a:gd name="T60" fmla="*/ 0 w 514"/>
                <a:gd name="T61" fmla="*/ 281 h 28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514"/>
                <a:gd name="T94" fmla="*/ 0 h 281"/>
                <a:gd name="T95" fmla="*/ 514 w 514"/>
                <a:gd name="T96" fmla="*/ 281 h 28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514" h="281">
                  <a:moveTo>
                    <a:pt x="514" y="0"/>
                  </a:moveTo>
                  <a:lnTo>
                    <a:pt x="514" y="268"/>
                  </a:lnTo>
                  <a:lnTo>
                    <a:pt x="478" y="268"/>
                  </a:lnTo>
                  <a:lnTo>
                    <a:pt x="478" y="267"/>
                  </a:lnTo>
                  <a:lnTo>
                    <a:pt x="477" y="265"/>
                  </a:lnTo>
                  <a:lnTo>
                    <a:pt x="475" y="265"/>
                  </a:lnTo>
                  <a:lnTo>
                    <a:pt x="473" y="264"/>
                  </a:lnTo>
                  <a:lnTo>
                    <a:pt x="472" y="265"/>
                  </a:lnTo>
                  <a:lnTo>
                    <a:pt x="470" y="265"/>
                  </a:lnTo>
                  <a:lnTo>
                    <a:pt x="469" y="267"/>
                  </a:lnTo>
                  <a:lnTo>
                    <a:pt x="469" y="268"/>
                  </a:lnTo>
                  <a:lnTo>
                    <a:pt x="462" y="268"/>
                  </a:lnTo>
                  <a:lnTo>
                    <a:pt x="462" y="267"/>
                  </a:lnTo>
                  <a:lnTo>
                    <a:pt x="461" y="265"/>
                  </a:lnTo>
                  <a:lnTo>
                    <a:pt x="459" y="265"/>
                  </a:lnTo>
                  <a:lnTo>
                    <a:pt x="457" y="264"/>
                  </a:lnTo>
                  <a:lnTo>
                    <a:pt x="456" y="265"/>
                  </a:lnTo>
                  <a:lnTo>
                    <a:pt x="454" y="265"/>
                  </a:lnTo>
                  <a:lnTo>
                    <a:pt x="453" y="267"/>
                  </a:lnTo>
                  <a:lnTo>
                    <a:pt x="453" y="268"/>
                  </a:lnTo>
                  <a:lnTo>
                    <a:pt x="197" y="268"/>
                  </a:lnTo>
                  <a:lnTo>
                    <a:pt x="197" y="267"/>
                  </a:lnTo>
                  <a:lnTo>
                    <a:pt x="196" y="265"/>
                  </a:lnTo>
                  <a:lnTo>
                    <a:pt x="195" y="265"/>
                  </a:lnTo>
                  <a:lnTo>
                    <a:pt x="193" y="264"/>
                  </a:lnTo>
                  <a:lnTo>
                    <a:pt x="191" y="265"/>
                  </a:lnTo>
                  <a:lnTo>
                    <a:pt x="190" y="265"/>
                  </a:lnTo>
                  <a:lnTo>
                    <a:pt x="189" y="267"/>
                  </a:lnTo>
                  <a:lnTo>
                    <a:pt x="188" y="268"/>
                  </a:lnTo>
                  <a:lnTo>
                    <a:pt x="0" y="268"/>
                  </a:lnTo>
                  <a:lnTo>
                    <a:pt x="0" y="281"/>
                  </a:lnTo>
                </a:path>
              </a:pathLst>
            </a:custGeom>
            <a:noFill/>
            <a:ln w="1588">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20" name="Freeform 1330"/>
            <p:cNvSpPr>
              <a:spLocks/>
            </p:cNvSpPr>
            <p:nvPr/>
          </p:nvSpPr>
          <p:spPr bwMode="auto">
            <a:xfrm>
              <a:off x="1710" y="991"/>
              <a:ext cx="12" cy="11"/>
            </a:xfrm>
            <a:custGeom>
              <a:avLst/>
              <a:gdLst>
                <a:gd name="T0" fmla="*/ 0 w 12"/>
                <a:gd name="T1" fmla="*/ 10 h 11"/>
                <a:gd name="T2" fmla="*/ 6 w 12"/>
                <a:gd name="T3" fmla="*/ 0 h 11"/>
                <a:gd name="T4" fmla="*/ 12 w 12"/>
                <a:gd name="T5" fmla="*/ 10 h 11"/>
                <a:gd name="T6" fmla="*/ 9 w 12"/>
                <a:gd name="T7" fmla="*/ 10 h 11"/>
                <a:gd name="T8" fmla="*/ 6 w 12"/>
                <a:gd name="T9" fmla="*/ 11 h 11"/>
                <a:gd name="T10" fmla="*/ 3 w 12"/>
                <a:gd name="T11" fmla="*/ 10 h 11"/>
                <a:gd name="T12" fmla="*/ 0 w 12"/>
                <a:gd name="T13" fmla="*/ 10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0" y="10"/>
                  </a:moveTo>
                  <a:lnTo>
                    <a:pt x="6" y="0"/>
                  </a:lnTo>
                  <a:lnTo>
                    <a:pt x="12" y="10"/>
                  </a:lnTo>
                  <a:lnTo>
                    <a:pt x="9" y="10"/>
                  </a:lnTo>
                  <a:lnTo>
                    <a:pt x="6" y="11"/>
                  </a:lnTo>
                  <a:lnTo>
                    <a:pt x="3" y="10"/>
                  </a:lnTo>
                  <a:lnTo>
                    <a:pt x="0" y="1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5521" name="Freeform 1331"/>
            <p:cNvSpPr>
              <a:spLocks/>
            </p:cNvSpPr>
            <p:nvPr/>
          </p:nvSpPr>
          <p:spPr bwMode="auto">
            <a:xfrm>
              <a:off x="2581" y="1623"/>
              <a:ext cx="1718" cy="1251"/>
            </a:xfrm>
            <a:custGeom>
              <a:avLst/>
              <a:gdLst>
                <a:gd name="T0" fmla="*/ 1 w 1718"/>
                <a:gd name="T1" fmla="*/ 301 h 1251"/>
                <a:gd name="T2" fmla="*/ 4 w 1718"/>
                <a:gd name="T3" fmla="*/ 297 h 1251"/>
                <a:gd name="T4" fmla="*/ 9 w 1718"/>
                <a:gd name="T5" fmla="*/ 298 h 1251"/>
                <a:gd name="T6" fmla="*/ 19 w 1718"/>
                <a:gd name="T7" fmla="*/ 301 h 1251"/>
                <a:gd name="T8" fmla="*/ 22 w 1718"/>
                <a:gd name="T9" fmla="*/ 297 h 1251"/>
                <a:gd name="T10" fmla="*/ 27 w 1718"/>
                <a:gd name="T11" fmla="*/ 298 h 1251"/>
                <a:gd name="T12" fmla="*/ 35 w 1718"/>
                <a:gd name="T13" fmla="*/ 301 h 1251"/>
                <a:gd name="T14" fmla="*/ 38 w 1718"/>
                <a:gd name="T15" fmla="*/ 297 h 1251"/>
                <a:gd name="T16" fmla="*/ 43 w 1718"/>
                <a:gd name="T17" fmla="*/ 298 h 1251"/>
                <a:gd name="T18" fmla="*/ 46 w 1718"/>
                <a:gd name="T19" fmla="*/ 301 h 1251"/>
                <a:gd name="T20" fmla="*/ 73 w 1718"/>
                <a:gd name="T21" fmla="*/ 1250 h 1251"/>
                <a:gd name="T22" fmla="*/ 78 w 1718"/>
                <a:gd name="T23" fmla="*/ 1248 h 1251"/>
                <a:gd name="T24" fmla="*/ 82 w 1718"/>
                <a:gd name="T25" fmla="*/ 1250 h 1251"/>
                <a:gd name="T26" fmla="*/ 206 w 1718"/>
                <a:gd name="T27" fmla="*/ 1250 h 1251"/>
                <a:gd name="T28" fmla="*/ 210 w 1718"/>
                <a:gd name="T29" fmla="*/ 1248 h 1251"/>
                <a:gd name="T30" fmla="*/ 214 w 1718"/>
                <a:gd name="T31" fmla="*/ 1250 h 1251"/>
                <a:gd name="T32" fmla="*/ 381 w 1718"/>
                <a:gd name="T33" fmla="*/ 1250 h 1251"/>
                <a:gd name="T34" fmla="*/ 385 w 1718"/>
                <a:gd name="T35" fmla="*/ 1248 h 1251"/>
                <a:gd name="T36" fmla="*/ 389 w 1718"/>
                <a:gd name="T37" fmla="*/ 1250 h 1251"/>
                <a:gd name="T38" fmla="*/ 568 w 1718"/>
                <a:gd name="T39" fmla="*/ 1250 h 1251"/>
                <a:gd name="T40" fmla="*/ 572 w 1718"/>
                <a:gd name="T41" fmla="*/ 1248 h 1251"/>
                <a:gd name="T42" fmla="*/ 576 w 1718"/>
                <a:gd name="T43" fmla="*/ 1250 h 1251"/>
                <a:gd name="T44" fmla="*/ 859 w 1718"/>
                <a:gd name="T45" fmla="*/ 1250 h 1251"/>
                <a:gd name="T46" fmla="*/ 863 w 1718"/>
                <a:gd name="T47" fmla="*/ 1248 h 1251"/>
                <a:gd name="T48" fmla="*/ 867 w 1718"/>
                <a:gd name="T49" fmla="*/ 1250 h 1251"/>
                <a:gd name="T50" fmla="*/ 1069 w 1718"/>
                <a:gd name="T51" fmla="*/ 1250 h 1251"/>
                <a:gd name="T52" fmla="*/ 1073 w 1718"/>
                <a:gd name="T53" fmla="*/ 1248 h 1251"/>
                <a:gd name="T54" fmla="*/ 1077 w 1718"/>
                <a:gd name="T55" fmla="*/ 1250 h 1251"/>
                <a:gd name="T56" fmla="*/ 1089 w 1718"/>
                <a:gd name="T57" fmla="*/ 1250 h 1251"/>
                <a:gd name="T58" fmla="*/ 1093 w 1718"/>
                <a:gd name="T59" fmla="*/ 1248 h 1251"/>
                <a:gd name="T60" fmla="*/ 1097 w 1718"/>
                <a:gd name="T61" fmla="*/ 1250 h 1251"/>
                <a:gd name="T62" fmla="*/ 1123 w 1718"/>
                <a:gd name="T63" fmla="*/ 1250 h 1251"/>
                <a:gd name="T64" fmla="*/ 1127 w 1718"/>
                <a:gd name="T65" fmla="*/ 1248 h 1251"/>
                <a:gd name="T66" fmla="*/ 1131 w 1718"/>
                <a:gd name="T67" fmla="*/ 1250 h 1251"/>
                <a:gd name="T68" fmla="*/ 1141 w 1718"/>
                <a:gd name="T69" fmla="*/ 1250 h 1251"/>
                <a:gd name="T70" fmla="*/ 1145 w 1718"/>
                <a:gd name="T71" fmla="*/ 1248 h 1251"/>
                <a:gd name="T72" fmla="*/ 1149 w 1718"/>
                <a:gd name="T73" fmla="*/ 1250 h 1251"/>
                <a:gd name="T74" fmla="*/ 1212 w 1718"/>
                <a:gd name="T75" fmla="*/ 1250 h 1251"/>
                <a:gd name="T76" fmla="*/ 1216 w 1718"/>
                <a:gd name="T77" fmla="*/ 1248 h 1251"/>
                <a:gd name="T78" fmla="*/ 1220 w 1718"/>
                <a:gd name="T79" fmla="*/ 1250 h 1251"/>
                <a:gd name="T80" fmla="*/ 1246 w 1718"/>
                <a:gd name="T81" fmla="*/ 1250 h 1251"/>
                <a:gd name="T82" fmla="*/ 1250 w 1718"/>
                <a:gd name="T83" fmla="*/ 1248 h 1251"/>
                <a:gd name="T84" fmla="*/ 1254 w 1718"/>
                <a:gd name="T85" fmla="*/ 1250 h 1251"/>
                <a:gd name="T86" fmla="*/ 1718 w 1718"/>
                <a:gd name="T87" fmla="*/ 1242 h 125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18"/>
                <a:gd name="T133" fmla="*/ 0 h 1251"/>
                <a:gd name="T134" fmla="*/ 1718 w 1718"/>
                <a:gd name="T135" fmla="*/ 1251 h 125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18" h="1251">
                  <a:moveTo>
                    <a:pt x="0" y="0"/>
                  </a:moveTo>
                  <a:lnTo>
                    <a:pt x="0" y="301"/>
                  </a:lnTo>
                  <a:lnTo>
                    <a:pt x="1" y="301"/>
                  </a:lnTo>
                  <a:lnTo>
                    <a:pt x="1" y="299"/>
                  </a:lnTo>
                  <a:lnTo>
                    <a:pt x="2" y="298"/>
                  </a:lnTo>
                  <a:lnTo>
                    <a:pt x="4" y="297"/>
                  </a:lnTo>
                  <a:lnTo>
                    <a:pt x="6" y="297"/>
                  </a:lnTo>
                  <a:lnTo>
                    <a:pt x="7" y="297"/>
                  </a:lnTo>
                  <a:lnTo>
                    <a:pt x="9" y="298"/>
                  </a:lnTo>
                  <a:lnTo>
                    <a:pt x="10" y="299"/>
                  </a:lnTo>
                  <a:lnTo>
                    <a:pt x="10" y="301"/>
                  </a:lnTo>
                  <a:lnTo>
                    <a:pt x="19" y="301"/>
                  </a:lnTo>
                  <a:lnTo>
                    <a:pt x="19" y="299"/>
                  </a:lnTo>
                  <a:lnTo>
                    <a:pt x="20" y="298"/>
                  </a:lnTo>
                  <a:lnTo>
                    <a:pt x="22" y="297"/>
                  </a:lnTo>
                  <a:lnTo>
                    <a:pt x="24" y="297"/>
                  </a:lnTo>
                  <a:lnTo>
                    <a:pt x="25" y="297"/>
                  </a:lnTo>
                  <a:lnTo>
                    <a:pt x="27" y="298"/>
                  </a:lnTo>
                  <a:lnTo>
                    <a:pt x="28" y="299"/>
                  </a:lnTo>
                  <a:lnTo>
                    <a:pt x="28" y="301"/>
                  </a:lnTo>
                  <a:lnTo>
                    <a:pt x="35" y="301"/>
                  </a:lnTo>
                  <a:lnTo>
                    <a:pt x="35" y="299"/>
                  </a:lnTo>
                  <a:lnTo>
                    <a:pt x="36" y="298"/>
                  </a:lnTo>
                  <a:lnTo>
                    <a:pt x="38" y="297"/>
                  </a:lnTo>
                  <a:lnTo>
                    <a:pt x="39" y="297"/>
                  </a:lnTo>
                  <a:lnTo>
                    <a:pt x="41" y="297"/>
                  </a:lnTo>
                  <a:lnTo>
                    <a:pt x="43" y="298"/>
                  </a:lnTo>
                  <a:lnTo>
                    <a:pt x="44" y="299"/>
                  </a:lnTo>
                  <a:lnTo>
                    <a:pt x="44" y="301"/>
                  </a:lnTo>
                  <a:lnTo>
                    <a:pt x="46" y="301"/>
                  </a:lnTo>
                  <a:lnTo>
                    <a:pt x="46" y="1251"/>
                  </a:lnTo>
                  <a:lnTo>
                    <a:pt x="73" y="1251"/>
                  </a:lnTo>
                  <a:lnTo>
                    <a:pt x="73" y="1250"/>
                  </a:lnTo>
                  <a:lnTo>
                    <a:pt x="74" y="1249"/>
                  </a:lnTo>
                  <a:lnTo>
                    <a:pt x="76" y="1248"/>
                  </a:lnTo>
                  <a:lnTo>
                    <a:pt x="78" y="1248"/>
                  </a:lnTo>
                  <a:lnTo>
                    <a:pt x="79" y="1248"/>
                  </a:lnTo>
                  <a:lnTo>
                    <a:pt x="81" y="1249"/>
                  </a:lnTo>
                  <a:lnTo>
                    <a:pt x="82" y="1250"/>
                  </a:lnTo>
                  <a:lnTo>
                    <a:pt x="82" y="1251"/>
                  </a:lnTo>
                  <a:lnTo>
                    <a:pt x="206" y="1251"/>
                  </a:lnTo>
                  <a:lnTo>
                    <a:pt x="206" y="1250"/>
                  </a:lnTo>
                  <a:lnTo>
                    <a:pt x="207" y="1249"/>
                  </a:lnTo>
                  <a:lnTo>
                    <a:pt x="209" y="1248"/>
                  </a:lnTo>
                  <a:lnTo>
                    <a:pt x="210" y="1248"/>
                  </a:lnTo>
                  <a:lnTo>
                    <a:pt x="212" y="1248"/>
                  </a:lnTo>
                  <a:lnTo>
                    <a:pt x="213" y="1249"/>
                  </a:lnTo>
                  <a:lnTo>
                    <a:pt x="214" y="1250"/>
                  </a:lnTo>
                  <a:lnTo>
                    <a:pt x="215" y="1251"/>
                  </a:lnTo>
                  <a:lnTo>
                    <a:pt x="380" y="1251"/>
                  </a:lnTo>
                  <a:lnTo>
                    <a:pt x="381" y="1250"/>
                  </a:lnTo>
                  <a:lnTo>
                    <a:pt x="381" y="1249"/>
                  </a:lnTo>
                  <a:lnTo>
                    <a:pt x="383" y="1248"/>
                  </a:lnTo>
                  <a:lnTo>
                    <a:pt x="385" y="1248"/>
                  </a:lnTo>
                  <a:lnTo>
                    <a:pt x="386" y="1248"/>
                  </a:lnTo>
                  <a:lnTo>
                    <a:pt x="388" y="1249"/>
                  </a:lnTo>
                  <a:lnTo>
                    <a:pt x="389" y="1250"/>
                  </a:lnTo>
                  <a:lnTo>
                    <a:pt x="389" y="1251"/>
                  </a:lnTo>
                  <a:lnTo>
                    <a:pt x="568" y="1251"/>
                  </a:lnTo>
                  <a:lnTo>
                    <a:pt x="568" y="1250"/>
                  </a:lnTo>
                  <a:lnTo>
                    <a:pt x="569" y="1249"/>
                  </a:lnTo>
                  <a:lnTo>
                    <a:pt x="571" y="1248"/>
                  </a:lnTo>
                  <a:lnTo>
                    <a:pt x="572" y="1248"/>
                  </a:lnTo>
                  <a:lnTo>
                    <a:pt x="574" y="1248"/>
                  </a:lnTo>
                  <a:lnTo>
                    <a:pt x="575" y="1249"/>
                  </a:lnTo>
                  <a:lnTo>
                    <a:pt x="576" y="1250"/>
                  </a:lnTo>
                  <a:lnTo>
                    <a:pt x="577" y="1251"/>
                  </a:lnTo>
                  <a:lnTo>
                    <a:pt x="859" y="1251"/>
                  </a:lnTo>
                  <a:lnTo>
                    <a:pt x="859" y="1250"/>
                  </a:lnTo>
                  <a:lnTo>
                    <a:pt x="860" y="1249"/>
                  </a:lnTo>
                  <a:lnTo>
                    <a:pt x="862" y="1248"/>
                  </a:lnTo>
                  <a:lnTo>
                    <a:pt x="863" y="1248"/>
                  </a:lnTo>
                  <a:lnTo>
                    <a:pt x="865" y="1248"/>
                  </a:lnTo>
                  <a:lnTo>
                    <a:pt x="866" y="1249"/>
                  </a:lnTo>
                  <a:lnTo>
                    <a:pt x="867" y="1250"/>
                  </a:lnTo>
                  <a:lnTo>
                    <a:pt x="868" y="1251"/>
                  </a:lnTo>
                  <a:lnTo>
                    <a:pt x="1068" y="1251"/>
                  </a:lnTo>
                  <a:lnTo>
                    <a:pt x="1069" y="1250"/>
                  </a:lnTo>
                  <a:lnTo>
                    <a:pt x="1069" y="1249"/>
                  </a:lnTo>
                  <a:lnTo>
                    <a:pt x="1071" y="1248"/>
                  </a:lnTo>
                  <a:lnTo>
                    <a:pt x="1073" y="1248"/>
                  </a:lnTo>
                  <a:lnTo>
                    <a:pt x="1074" y="1248"/>
                  </a:lnTo>
                  <a:lnTo>
                    <a:pt x="1076" y="1249"/>
                  </a:lnTo>
                  <a:lnTo>
                    <a:pt x="1077" y="1250"/>
                  </a:lnTo>
                  <a:lnTo>
                    <a:pt x="1077" y="1251"/>
                  </a:lnTo>
                  <a:lnTo>
                    <a:pt x="1088" y="1251"/>
                  </a:lnTo>
                  <a:lnTo>
                    <a:pt x="1089" y="1250"/>
                  </a:lnTo>
                  <a:lnTo>
                    <a:pt x="1090" y="1249"/>
                  </a:lnTo>
                  <a:lnTo>
                    <a:pt x="1091" y="1248"/>
                  </a:lnTo>
                  <a:lnTo>
                    <a:pt x="1093" y="1248"/>
                  </a:lnTo>
                  <a:lnTo>
                    <a:pt x="1095" y="1248"/>
                  </a:lnTo>
                  <a:lnTo>
                    <a:pt x="1096" y="1249"/>
                  </a:lnTo>
                  <a:lnTo>
                    <a:pt x="1097" y="1250"/>
                  </a:lnTo>
                  <a:lnTo>
                    <a:pt x="1097" y="1251"/>
                  </a:lnTo>
                  <a:lnTo>
                    <a:pt x="1122" y="1251"/>
                  </a:lnTo>
                  <a:lnTo>
                    <a:pt x="1123" y="1250"/>
                  </a:lnTo>
                  <a:lnTo>
                    <a:pt x="1124" y="1249"/>
                  </a:lnTo>
                  <a:lnTo>
                    <a:pt x="1125" y="1248"/>
                  </a:lnTo>
                  <a:lnTo>
                    <a:pt x="1127" y="1248"/>
                  </a:lnTo>
                  <a:lnTo>
                    <a:pt x="1128" y="1248"/>
                  </a:lnTo>
                  <a:lnTo>
                    <a:pt x="1130" y="1249"/>
                  </a:lnTo>
                  <a:lnTo>
                    <a:pt x="1131" y="1250"/>
                  </a:lnTo>
                  <a:lnTo>
                    <a:pt x="1131" y="1251"/>
                  </a:lnTo>
                  <a:lnTo>
                    <a:pt x="1141" y="1251"/>
                  </a:lnTo>
                  <a:lnTo>
                    <a:pt x="1141" y="1250"/>
                  </a:lnTo>
                  <a:lnTo>
                    <a:pt x="1142" y="1249"/>
                  </a:lnTo>
                  <a:lnTo>
                    <a:pt x="1144" y="1248"/>
                  </a:lnTo>
                  <a:lnTo>
                    <a:pt x="1145" y="1248"/>
                  </a:lnTo>
                  <a:lnTo>
                    <a:pt x="1147" y="1248"/>
                  </a:lnTo>
                  <a:lnTo>
                    <a:pt x="1149" y="1249"/>
                  </a:lnTo>
                  <a:lnTo>
                    <a:pt x="1149" y="1250"/>
                  </a:lnTo>
                  <a:lnTo>
                    <a:pt x="1150" y="1251"/>
                  </a:lnTo>
                  <a:lnTo>
                    <a:pt x="1212" y="1251"/>
                  </a:lnTo>
                  <a:lnTo>
                    <a:pt x="1212" y="1250"/>
                  </a:lnTo>
                  <a:lnTo>
                    <a:pt x="1213" y="1249"/>
                  </a:lnTo>
                  <a:lnTo>
                    <a:pt x="1214" y="1248"/>
                  </a:lnTo>
                  <a:lnTo>
                    <a:pt x="1216" y="1248"/>
                  </a:lnTo>
                  <a:lnTo>
                    <a:pt x="1218" y="1248"/>
                  </a:lnTo>
                  <a:lnTo>
                    <a:pt x="1219" y="1249"/>
                  </a:lnTo>
                  <a:lnTo>
                    <a:pt x="1220" y="1250"/>
                  </a:lnTo>
                  <a:lnTo>
                    <a:pt x="1221" y="1251"/>
                  </a:lnTo>
                  <a:lnTo>
                    <a:pt x="1245" y="1251"/>
                  </a:lnTo>
                  <a:lnTo>
                    <a:pt x="1246" y="1250"/>
                  </a:lnTo>
                  <a:lnTo>
                    <a:pt x="1247" y="1249"/>
                  </a:lnTo>
                  <a:lnTo>
                    <a:pt x="1248" y="1248"/>
                  </a:lnTo>
                  <a:lnTo>
                    <a:pt x="1250" y="1248"/>
                  </a:lnTo>
                  <a:lnTo>
                    <a:pt x="1252" y="1248"/>
                  </a:lnTo>
                  <a:lnTo>
                    <a:pt x="1253" y="1249"/>
                  </a:lnTo>
                  <a:lnTo>
                    <a:pt x="1254" y="1250"/>
                  </a:lnTo>
                  <a:lnTo>
                    <a:pt x="1254" y="1251"/>
                  </a:lnTo>
                  <a:lnTo>
                    <a:pt x="1718" y="1251"/>
                  </a:lnTo>
                  <a:lnTo>
                    <a:pt x="1718" y="1242"/>
                  </a:lnTo>
                </a:path>
              </a:pathLst>
            </a:custGeom>
            <a:noFill/>
            <a:ln w="158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22" name="Freeform 1332"/>
            <p:cNvSpPr>
              <a:spLocks/>
            </p:cNvSpPr>
            <p:nvPr/>
          </p:nvSpPr>
          <p:spPr bwMode="auto">
            <a:xfrm>
              <a:off x="4293" y="2856"/>
              <a:ext cx="12" cy="11"/>
            </a:xfrm>
            <a:custGeom>
              <a:avLst/>
              <a:gdLst>
                <a:gd name="T0" fmla="*/ 0 w 12"/>
                <a:gd name="T1" fmla="*/ 9 h 11"/>
                <a:gd name="T2" fmla="*/ 6 w 12"/>
                <a:gd name="T3" fmla="*/ 0 h 11"/>
                <a:gd name="T4" fmla="*/ 12 w 12"/>
                <a:gd name="T5" fmla="*/ 9 h 11"/>
                <a:gd name="T6" fmla="*/ 9 w 12"/>
                <a:gd name="T7" fmla="*/ 10 h 11"/>
                <a:gd name="T8" fmla="*/ 6 w 12"/>
                <a:gd name="T9" fmla="*/ 11 h 11"/>
                <a:gd name="T10" fmla="*/ 3 w 12"/>
                <a:gd name="T11" fmla="*/ 10 h 11"/>
                <a:gd name="T12" fmla="*/ 0 w 12"/>
                <a:gd name="T13" fmla="*/ 9 h 11"/>
                <a:gd name="T14" fmla="*/ 0 60000 65536"/>
                <a:gd name="T15" fmla="*/ 0 60000 65536"/>
                <a:gd name="T16" fmla="*/ 0 60000 65536"/>
                <a:gd name="T17" fmla="*/ 0 60000 65536"/>
                <a:gd name="T18" fmla="*/ 0 60000 65536"/>
                <a:gd name="T19" fmla="*/ 0 60000 65536"/>
                <a:gd name="T20" fmla="*/ 0 60000 65536"/>
                <a:gd name="T21" fmla="*/ 0 w 12"/>
                <a:gd name="T22" fmla="*/ 0 h 11"/>
                <a:gd name="T23" fmla="*/ 12 w 12"/>
                <a:gd name="T24" fmla="*/ 11 h 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1">
                  <a:moveTo>
                    <a:pt x="0" y="9"/>
                  </a:moveTo>
                  <a:lnTo>
                    <a:pt x="6" y="0"/>
                  </a:lnTo>
                  <a:lnTo>
                    <a:pt x="12" y="9"/>
                  </a:lnTo>
                  <a:lnTo>
                    <a:pt x="9" y="10"/>
                  </a:lnTo>
                  <a:lnTo>
                    <a:pt x="6" y="11"/>
                  </a:lnTo>
                  <a:lnTo>
                    <a:pt x="3" y="10"/>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4588" name="TextBox 1333"/>
          <p:cNvSpPr txBox="1">
            <a:spLocks noChangeArrowheads="1"/>
          </p:cNvSpPr>
          <p:nvPr/>
        </p:nvSpPr>
        <p:spPr bwMode="auto">
          <a:xfrm>
            <a:off x="222250" y="5946259"/>
            <a:ext cx="853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r>
              <a:rPr lang="en-US" b="0" dirty="0"/>
              <a:t>Source: Carter Sandy Keynote Presentation, IBM, 2005</a:t>
            </a:r>
          </a:p>
        </p:txBody>
      </p:sp>
      <p:sp>
        <p:nvSpPr>
          <p:cNvPr id="24589" name="Line 25"/>
          <p:cNvSpPr>
            <a:spLocks noChangeShapeType="1"/>
          </p:cNvSpPr>
          <p:nvPr/>
        </p:nvSpPr>
        <p:spPr bwMode="auto">
          <a:xfrm flipH="1">
            <a:off x="6356350" y="2052638"/>
            <a:ext cx="1914525" cy="960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0" name="Line 26"/>
          <p:cNvSpPr>
            <a:spLocks noChangeShapeType="1"/>
          </p:cNvSpPr>
          <p:nvPr/>
        </p:nvSpPr>
        <p:spPr bwMode="auto">
          <a:xfrm flipH="1">
            <a:off x="7542213" y="2052638"/>
            <a:ext cx="828675" cy="968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1" name="Line 27"/>
          <p:cNvSpPr>
            <a:spLocks noChangeShapeType="1"/>
          </p:cNvSpPr>
          <p:nvPr/>
        </p:nvSpPr>
        <p:spPr bwMode="auto">
          <a:xfrm flipH="1">
            <a:off x="8485188" y="2052638"/>
            <a:ext cx="9525" cy="984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2" name="Line 28"/>
          <p:cNvSpPr>
            <a:spLocks noChangeShapeType="1"/>
          </p:cNvSpPr>
          <p:nvPr/>
        </p:nvSpPr>
        <p:spPr bwMode="auto">
          <a:xfrm flipH="1">
            <a:off x="5605463" y="2052638"/>
            <a:ext cx="2541587" cy="998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3" name="Line 29"/>
          <p:cNvSpPr>
            <a:spLocks noChangeShapeType="1"/>
          </p:cNvSpPr>
          <p:nvPr/>
        </p:nvSpPr>
        <p:spPr bwMode="auto">
          <a:xfrm flipH="1">
            <a:off x="5495925" y="2052638"/>
            <a:ext cx="1806575" cy="984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4" name="Line 30"/>
          <p:cNvSpPr>
            <a:spLocks noChangeShapeType="1"/>
          </p:cNvSpPr>
          <p:nvPr/>
        </p:nvSpPr>
        <p:spPr bwMode="auto">
          <a:xfrm flipH="1">
            <a:off x="6450013" y="2052638"/>
            <a:ext cx="952500" cy="976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5" name="Line 31"/>
          <p:cNvSpPr>
            <a:spLocks noChangeShapeType="1"/>
          </p:cNvSpPr>
          <p:nvPr/>
        </p:nvSpPr>
        <p:spPr bwMode="auto">
          <a:xfrm>
            <a:off x="7526338" y="2052638"/>
            <a:ext cx="852487" cy="1006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6" name="Line 32"/>
          <p:cNvSpPr>
            <a:spLocks noChangeShapeType="1"/>
          </p:cNvSpPr>
          <p:nvPr/>
        </p:nvSpPr>
        <p:spPr bwMode="auto">
          <a:xfrm flipH="1">
            <a:off x="7162800" y="2052638"/>
            <a:ext cx="15875" cy="968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7" name="Line 33"/>
          <p:cNvSpPr>
            <a:spLocks noChangeShapeType="1"/>
          </p:cNvSpPr>
          <p:nvPr/>
        </p:nvSpPr>
        <p:spPr bwMode="auto">
          <a:xfrm flipH="1">
            <a:off x="5340350" y="2052638"/>
            <a:ext cx="1001713" cy="968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8" name="Line 34"/>
          <p:cNvSpPr>
            <a:spLocks noChangeShapeType="1"/>
          </p:cNvSpPr>
          <p:nvPr/>
        </p:nvSpPr>
        <p:spPr bwMode="auto">
          <a:xfrm>
            <a:off x="6442075" y="2052638"/>
            <a:ext cx="828675"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599" name="Line 35"/>
          <p:cNvSpPr>
            <a:spLocks noChangeShapeType="1"/>
          </p:cNvSpPr>
          <p:nvPr/>
        </p:nvSpPr>
        <p:spPr bwMode="auto">
          <a:xfrm>
            <a:off x="6565900" y="2052638"/>
            <a:ext cx="1697038" cy="968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00" name="Line 36"/>
          <p:cNvSpPr>
            <a:spLocks noChangeShapeType="1"/>
          </p:cNvSpPr>
          <p:nvPr/>
        </p:nvSpPr>
        <p:spPr bwMode="auto">
          <a:xfrm flipH="1">
            <a:off x="6202363" y="2052638"/>
            <a:ext cx="15875" cy="968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01" name="Line 37"/>
          <p:cNvSpPr>
            <a:spLocks noChangeShapeType="1"/>
          </p:cNvSpPr>
          <p:nvPr/>
        </p:nvSpPr>
        <p:spPr bwMode="auto">
          <a:xfrm>
            <a:off x="5495925" y="2052638"/>
            <a:ext cx="2022475" cy="960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02" name="Line 38"/>
          <p:cNvSpPr>
            <a:spLocks noChangeShapeType="1"/>
          </p:cNvSpPr>
          <p:nvPr/>
        </p:nvSpPr>
        <p:spPr bwMode="auto">
          <a:xfrm>
            <a:off x="5619750" y="2052638"/>
            <a:ext cx="2519363" cy="982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603" name="Line 39"/>
          <p:cNvSpPr>
            <a:spLocks noChangeShapeType="1"/>
          </p:cNvSpPr>
          <p:nvPr/>
        </p:nvSpPr>
        <p:spPr bwMode="auto">
          <a:xfrm flipH="1">
            <a:off x="5256213" y="2052638"/>
            <a:ext cx="15875" cy="968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50" name="Rectangle 40"/>
          <p:cNvSpPr>
            <a:spLocks noChangeArrowheads="1"/>
          </p:cNvSpPr>
          <p:nvPr/>
        </p:nvSpPr>
        <p:spPr bwMode="auto">
          <a:xfrm flipH="1" flipV="1">
            <a:off x="4995863" y="3182938"/>
            <a:ext cx="890587" cy="361950"/>
          </a:xfrm>
          <a:prstGeom prst="rect">
            <a:avLst/>
          </a:prstGeom>
          <a:gradFill rotWithShape="0">
            <a:gsLst>
              <a:gs pos="0">
                <a:srgbClr val="009999">
                  <a:alpha val="62000"/>
                </a:srgbClr>
              </a:gs>
              <a:gs pos="50000">
                <a:srgbClr val="009999">
                  <a:gamma/>
                  <a:tint val="60000"/>
                  <a:invGamma/>
                </a:srgbClr>
              </a:gs>
              <a:gs pos="100000">
                <a:srgbClr val="009999">
                  <a:alpha val="62000"/>
                </a:srgbClr>
              </a:gs>
            </a:gsLst>
            <a:lin ang="5400000" scaled="1"/>
          </a:gradFill>
          <a:ln w="19050" algn="ctr">
            <a:solidFill>
              <a:schemeClr val="tx1"/>
            </a:solidFill>
            <a:miter lim="800000"/>
            <a:headEnd/>
            <a:tailEnd/>
          </a:ln>
          <a:effectLst/>
        </p:spPr>
        <p:txBody>
          <a:bodyPr anchor="ctr">
            <a:spAutoFit/>
          </a:bodyPr>
          <a:lstStyle/>
          <a:p>
            <a:pPr>
              <a:defRPr/>
            </a:pPr>
            <a:endParaRPr lang="en-US"/>
          </a:p>
        </p:txBody>
      </p:sp>
      <p:sp>
        <p:nvSpPr>
          <p:cNvPr id="1351" name="Rectangle 41"/>
          <p:cNvSpPr>
            <a:spLocks noChangeArrowheads="1"/>
          </p:cNvSpPr>
          <p:nvPr/>
        </p:nvSpPr>
        <p:spPr bwMode="auto">
          <a:xfrm flipH="1" flipV="1">
            <a:off x="5957888" y="3182938"/>
            <a:ext cx="890587" cy="361950"/>
          </a:xfrm>
          <a:prstGeom prst="rect">
            <a:avLst/>
          </a:prstGeom>
          <a:gradFill rotWithShape="0">
            <a:gsLst>
              <a:gs pos="0">
                <a:srgbClr val="009999">
                  <a:alpha val="62000"/>
                </a:srgbClr>
              </a:gs>
              <a:gs pos="50000">
                <a:srgbClr val="009999">
                  <a:gamma/>
                  <a:tint val="60000"/>
                  <a:invGamma/>
                </a:srgbClr>
              </a:gs>
              <a:gs pos="100000">
                <a:srgbClr val="009999">
                  <a:alpha val="62000"/>
                </a:srgbClr>
              </a:gs>
            </a:gsLst>
            <a:lin ang="5400000" scaled="1"/>
          </a:gradFill>
          <a:ln w="19050" algn="ctr">
            <a:solidFill>
              <a:schemeClr val="tx1"/>
            </a:solidFill>
            <a:miter lim="800000"/>
            <a:headEnd/>
            <a:tailEnd/>
          </a:ln>
          <a:effectLst/>
        </p:spPr>
        <p:txBody>
          <a:bodyPr anchor="ctr">
            <a:spAutoFit/>
          </a:bodyPr>
          <a:lstStyle/>
          <a:p>
            <a:pPr>
              <a:defRPr/>
            </a:pPr>
            <a:endParaRPr lang="en-US"/>
          </a:p>
        </p:txBody>
      </p:sp>
      <p:sp>
        <p:nvSpPr>
          <p:cNvPr id="1352" name="Rectangle 42"/>
          <p:cNvSpPr>
            <a:spLocks noChangeArrowheads="1"/>
          </p:cNvSpPr>
          <p:nvPr/>
        </p:nvSpPr>
        <p:spPr bwMode="auto">
          <a:xfrm flipH="1" flipV="1">
            <a:off x="6935788" y="3182938"/>
            <a:ext cx="890587" cy="361950"/>
          </a:xfrm>
          <a:prstGeom prst="rect">
            <a:avLst/>
          </a:prstGeom>
          <a:gradFill rotWithShape="0">
            <a:gsLst>
              <a:gs pos="0">
                <a:srgbClr val="009999">
                  <a:alpha val="62000"/>
                </a:srgbClr>
              </a:gs>
              <a:gs pos="50000">
                <a:srgbClr val="009999">
                  <a:gamma/>
                  <a:tint val="60000"/>
                  <a:invGamma/>
                </a:srgbClr>
              </a:gs>
              <a:gs pos="100000">
                <a:srgbClr val="009999">
                  <a:alpha val="62000"/>
                </a:srgbClr>
              </a:gs>
            </a:gsLst>
            <a:lin ang="5400000" scaled="1"/>
          </a:gradFill>
          <a:ln w="19050" algn="ctr">
            <a:solidFill>
              <a:schemeClr val="tx1"/>
            </a:solidFill>
            <a:miter lim="800000"/>
            <a:headEnd/>
            <a:tailEnd/>
          </a:ln>
          <a:effectLst/>
        </p:spPr>
        <p:txBody>
          <a:bodyPr anchor="ctr">
            <a:spAutoFit/>
          </a:bodyPr>
          <a:lstStyle/>
          <a:p>
            <a:pPr>
              <a:defRPr/>
            </a:pPr>
            <a:endParaRPr lang="en-US"/>
          </a:p>
        </p:txBody>
      </p:sp>
      <p:sp>
        <p:nvSpPr>
          <p:cNvPr id="1353" name="Rectangle 43"/>
          <p:cNvSpPr>
            <a:spLocks noChangeArrowheads="1"/>
          </p:cNvSpPr>
          <p:nvPr/>
        </p:nvSpPr>
        <p:spPr bwMode="auto">
          <a:xfrm flipH="1" flipV="1">
            <a:off x="7913688" y="3182938"/>
            <a:ext cx="890587" cy="361950"/>
          </a:xfrm>
          <a:prstGeom prst="rect">
            <a:avLst/>
          </a:prstGeom>
          <a:gradFill rotWithShape="0">
            <a:gsLst>
              <a:gs pos="0">
                <a:srgbClr val="009999">
                  <a:alpha val="62000"/>
                </a:srgbClr>
              </a:gs>
              <a:gs pos="50000">
                <a:srgbClr val="009999">
                  <a:gamma/>
                  <a:tint val="60000"/>
                  <a:invGamma/>
                </a:srgbClr>
              </a:gs>
              <a:gs pos="100000">
                <a:srgbClr val="009999">
                  <a:alpha val="62000"/>
                </a:srgbClr>
              </a:gs>
            </a:gsLst>
            <a:lin ang="5400000" scaled="1"/>
          </a:gradFill>
          <a:ln w="19050" algn="ctr">
            <a:solidFill>
              <a:schemeClr val="tx1"/>
            </a:solidFill>
            <a:miter lim="800000"/>
            <a:headEnd/>
            <a:tailEnd/>
          </a:ln>
          <a:effectLst/>
        </p:spPr>
        <p:txBody>
          <a:bodyPr anchor="ctr">
            <a:spAutoFit/>
          </a:bodyPr>
          <a:lstStyle/>
          <a:p>
            <a:pPr>
              <a:defRPr/>
            </a:pPr>
            <a:endParaRPr lang="en-US"/>
          </a:p>
        </p:txBody>
      </p:sp>
      <p:sp>
        <p:nvSpPr>
          <p:cNvPr id="1354" name="Rectangle 44"/>
          <p:cNvSpPr>
            <a:spLocks noChangeArrowheads="1"/>
          </p:cNvSpPr>
          <p:nvPr/>
        </p:nvSpPr>
        <p:spPr bwMode="auto">
          <a:xfrm flipH="1" flipV="1">
            <a:off x="6918325" y="1536700"/>
            <a:ext cx="890588" cy="361950"/>
          </a:xfrm>
          <a:prstGeom prst="rect">
            <a:avLst/>
          </a:prstGeom>
          <a:gradFill rotWithShape="0">
            <a:gsLst>
              <a:gs pos="0">
                <a:srgbClr val="009999">
                  <a:alpha val="62000"/>
                </a:srgbClr>
              </a:gs>
              <a:gs pos="50000">
                <a:srgbClr val="009999">
                  <a:gamma/>
                  <a:tint val="60000"/>
                  <a:invGamma/>
                </a:srgbClr>
              </a:gs>
              <a:gs pos="100000">
                <a:srgbClr val="009999">
                  <a:alpha val="62000"/>
                </a:srgbClr>
              </a:gs>
            </a:gsLst>
            <a:lin ang="5400000" scaled="1"/>
          </a:gradFill>
          <a:ln w="19050" algn="ctr">
            <a:solidFill>
              <a:schemeClr val="tx1"/>
            </a:solidFill>
            <a:miter lim="800000"/>
            <a:headEnd/>
            <a:tailEnd/>
          </a:ln>
          <a:effectLst/>
        </p:spPr>
        <p:txBody>
          <a:bodyPr anchor="ctr">
            <a:spAutoFit/>
          </a:bodyPr>
          <a:lstStyle/>
          <a:p>
            <a:pPr>
              <a:defRPr/>
            </a:pPr>
            <a:endParaRPr lang="en-US"/>
          </a:p>
        </p:txBody>
      </p:sp>
      <p:sp>
        <p:nvSpPr>
          <p:cNvPr id="1355" name="Rectangle 45"/>
          <p:cNvSpPr>
            <a:spLocks noChangeArrowheads="1"/>
          </p:cNvSpPr>
          <p:nvPr/>
        </p:nvSpPr>
        <p:spPr bwMode="auto">
          <a:xfrm flipH="1" flipV="1">
            <a:off x="7896225" y="1536700"/>
            <a:ext cx="890588" cy="361950"/>
          </a:xfrm>
          <a:prstGeom prst="rect">
            <a:avLst/>
          </a:prstGeom>
          <a:gradFill rotWithShape="0">
            <a:gsLst>
              <a:gs pos="0">
                <a:srgbClr val="009999">
                  <a:alpha val="62000"/>
                </a:srgbClr>
              </a:gs>
              <a:gs pos="50000">
                <a:srgbClr val="009999">
                  <a:gamma/>
                  <a:tint val="60000"/>
                  <a:invGamma/>
                </a:srgbClr>
              </a:gs>
              <a:gs pos="100000">
                <a:srgbClr val="009999">
                  <a:alpha val="62000"/>
                </a:srgbClr>
              </a:gs>
            </a:gsLst>
            <a:lin ang="5400000" scaled="1"/>
          </a:gradFill>
          <a:ln w="19050" algn="ctr">
            <a:solidFill>
              <a:schemeClr val="tx1"/>
            </a:solidFill>
            <a:miter lim="800000"/>
            <a:headEnd/>
            <a:tailEnd/>
          </a:ln>
          <a:effectLst/>
        </p:spPr>
        <p:txBody>
          <a:bodyPr anchor="ctr">
            <a:spAutoFit/>
          </a:bodyPr>
          <a:lstStyle/>
          <a:p>
            <a:pPr>
              <a:defRPr/>
            </a:pPr>
            <a:endParaRPr lang="en-US"/>
          </a:p>
        </p:txBody>
      </p:sp>
      <p:sp>
        <p:nvSpPr>
          <p:cNvPr id="1356" name="Rectangle 46"/>
          <p:cNvSpPr>
            <a:spLocks noChangeArrowheads="1"/>
          </p:cNvSpPr>
          <p:nvPr/>
        </p:nvSpPr>
        <p:spPr bwMode="auto">
          <a:xfrm flipH="1" flipV="1">
            <a:off x="4953000" y="1522413"/>
            <a:ext cx="1819275" cy="361950"/>
          </a:xfrm>
          <a:prstGeom prst="rect">
            <a:avLst/>
          </a:prstGeom>
          <a:gradFill rotWithShape="0">
            <a:gsLst>
              <a:gs pos="0">
                <a:srgbClr val="009999">
                  <a:alpha val="62000"/>
                </a:srgbClr>
              </a:gs>
              <a:gs pos="50000">
                <a:srgbClr val="009999">
                  <a:gamma/>
                  <a:tint val="60000"/>
                  <a:invGamma/>
                </a:srgbClr>
              </a:gs>
              <a:gs pos="100000">
                <a:srgbClr val="009999">
                  <a:alpha val="62000"/>
                </a:srgbClr>
              </a:gs>
            </a:gsLst>
            <a:lin ang="5400000" scaled="1"/>
          </a:gradFill>
          <a:ln w="19050" algn="ctr">
            <a:solidFill>
              <a:schemeClr val="tx1"/>
            </a:solidFill>
            <a:miter lim="800000"/>
            <a:headEnd/>
            <a:tailEnd/>
          </a:ln>
          <a:effectLst/>
        </p:spPr>
        <p:txBody>
          <a:bodyPr anchor="ctr">
            <a:spAutoFit/>
          </a:bodyPr>
          <a:lstStyle/>
          <a:p>
            <a:pPr>
              <a:defRPr/>
            </a:pPr>
            <a:endParaRPr lang="en-US"/>
          </a:p>
        </p:txBody>
      </p:sp>
      <p:sp>
        <p:nvSpPr>
          <p:cNvPr id="24625" name="Rectangle 47"/>
          <p:cNvSpPr>
            <a:spLocks noChangeArrowheads="1"/>
          </p:cNvSpPr>
          <p:nvPr/>
        </p:nvSpPr>
        <p:spPr bwMode="auto">
          <a:xfrm flipH="1" flipV="1">
            <a:off x="4954588" y="1978025"/>
            <a:ext cx="1819275" cy="355600"/>
          </a:xfrm>
          <a:prstGeom prst="rect">
            <a:avLst/>
          </a:prstGeom>
          <a:solidFill>
            <a:schemeClr val="tx2"/>
          </a:solidFill>
          <a:ln w="19050" algn="ctr">
            <a:solidFill>
              <a:schemeClr val="tx1"/>
            </a:solidFill>
            <a:miter lim="800000"/>
            <a:headEnd/>
            <a:tailEnd/>
          </a:ln>
        </p:spPr>
        <p:txBody>
          <a:bodyPr rot="10800000" anchor="ctr">
            <a:spAutoFit/>
          </a:bodyPr>
          <a:lstStyle/>
          <a:p>
            <a:endParaRPr lang="en-US"/>
          </a:p>
        </p:txBody>
      </p:sp>
      <p:sp>
        <p:nvSpPr>
          <p:cNvPr id="24626" name="Text Box 48"/>
          <p:cNvSpPr txBox="1">
            <a:spLocks noChangeArrowheads="1"/>
          </p:cNvSpPr>
          <p:nvPr/>
        </p:nvSpPr>
        <p:spPr bwMode="auto">
          <a:xfrm>
            <a:off x="5491163" y="1990725"/>
            <a:ext cx="784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200">
                <a:solidFill>
                  <a:schemeClr val="bg1"/>
                </a:solidFill>
              </a:rPr>
              <a:t>Interface</a:t>
            </a:r>
          </a:p>
        </p:txBody>
      </p:sp>
      <p:sp>
        <p:nvSpPr>
          <p:cNvPr id="24627" name="Rectangle 49"/>
          <p:cNvSpPr>
            <a:spLocks noChangeArrowheads="1"/>
          </p:cNvSpPr>
          <p:nvPr/>
        </p:nvSpPr>
        <p:spPr bwMode="auto">
          <a:xfrm flipH="1" flipV="1">
            <a:off x="6923088" y="1978025"/>
            <a:ext cx="874712" cy="355600"/>
          </a:xfrm>
          <a:prstGeom prst="rect">
            <a:avLst/>
          </a:prstGeom>
          <a:solidFill>
            <a:schemeClr val="tx2"/>
          </a:solidFill>
          <a:ln w="19050" algn="ctr">
            <a:solidFill>
              <a:schemeClr val="tx1"/>
            </a:solidFill>
            <a:miter lim="800000"/>
            <a:headEnd/>
            <a:tailEnd/>
          </a:ln>
        </p:spPr>
        <p:txBody>
          <a:bodyPr rot="10800000" anchor="ctr">
            <a:spAutoFit/>
          </a:bodyPr>
          <a:lstStyle/>
          <a:p>
            <a:endParaRPr lang="en-US"/>
          </a:p>
        </p:txBody>
      </p:sp>
      <p:sp>
        <p:nvSpPr>
          <p:cNvPr id="24628" name="Text Box 50"/>
          <p:cNvSpPr txBox="1">
            <a:spLocks noChangeArrowheads="1"/>
          </p:cNvSpPr>
          <p:nvPr/>
        </p:nvSpPr>
        <p:spPr bwMode="auto">
          <a:xfrm>
            <a:off x="6965950" y="1998663"/>
            <a:ext cx="784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200">
                <a:solidFill>
                  <a:schemeClr val="bg1"/>
                </a:solidFill>
              </a:rPr>
              <a:t>Interface</a:t>
            </a:r>
          </a:p>
        </p:txBody>
      </p:sp>
      <p:sp>
        <p:nvSpPr>
          <p:cNvPr id="24629" name="Rectangle 51"/>
          <p:cNvSpPr>
            <a:spLocks noChangeArrowheads="1"/>
          </p:cNvSpPr>
          <p:nvPr/>
        </p:nvSpPr>
        <p:spPr bwMode="auto">
          <a:xfrm flipH="1" flipV="1">
            <a:off x="7905750" y="1978025"/>
            <a:ext cx="874713" cy="355600"/>
          </a:xfrm>
          <a:prstGeom prst="rect">
            <a:avLst/>
          </a:prstGeom>
          <a:solidFill>
            <a:schemeClr val="tx2"/>
          </a:solidFill>
          <a:ln w="19050" algn="ctr">
            <a:solidFill>
              <a:schemeClr val="tx1"/>
            </a:solidFill>
            <a:miter lim="800000"/>
            <a:headEnd/>
            <a:tailEnd/>
          </a:ln>
        </p:spPr>
        <p:txBody>
          <a:bodyPr rot="10800000" anchor="ctr">
            <a:spAutoFit/>
          </a:bodyPr>
          <a:lstStyle/>
          <a:p>
            <a:endParaRPr lang="en-US"/>
          </a:p>
        </p:txBody>
      </p:sp>
      <p:sp>
        <p:nvSpPr>
          <p:cNvPr id="24630" name="Text Box 52"/>
          <p:cNvSpPr txBox="1">
            <a:spLocks noChangeArrowheads="1"/>
          </p:cNvSpPr>
          <p:nvPr/>
        </p:nvSpPr>
        <p:spPr bwMode="auto">
          <a:xfrm>
            <a:off x="7926388" y="2006600"/>
            <a:ext cx="784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200">
                <a:solidFill>
                  <a:schemeClr val="bg1"/>
                </a:solidFill>
              </a:rPr>
              <a:t>Interface</a:t>
            </a:r>
          </a:p>
        </p:txBody>
      </p:sp>
      <p:sp>
        <p:nvSpPr>
          <p:cNvPr id="24631" name="Rectangle 53"/>
          <p:cNvSpPr>
            <a:spLocks noChangeArrowheads="1"/>
          </p:cNvSpPr>
          <p:nvPr/>
        </p:nvSpPr>
        <p:spPr bwMode="auto">
          <a:xfrm flipH="1" flipV="1">
            <a:off x="4995863" y="2743200"/>
            <a:ext cx="874712" cy="355600"/>
          </a:xfrm>
          <a:prstGeom prst="rect">
            <a:avLst/>
          </a:prstGeom>
          <a:solidFill>
            <a:schemeClr val="tx2"/>
          </a:solidFill>
          <a:ln w="19050" algn="ctr">
            <a:solidFill>
              <a:schemeClr val="tx1"/>
            </a:solidFill>
            <a:miter lim="800000"/>
            <a:headEnd/>
            <a:tailEnd/>
          </a:ln>
        </p:spPr>
        <p:txBody>
          <a:bodyPr rot="10800000" anchor="ctr">
            <a:spAutoFit/>
          </a:bodyPr>
          <a:lstStyle/>
          <a:p>
            <a:endParaRPr lang="en-US"/>
          </a:p>
        </p:txBody>
      </p:sp>
      <p:sp>
        <p:nvSpPr>
          <p:cNvPr id="24632" name="Text Box 54"/>
          <p:cNvSpPr txBox="1">
            <a:spLocks noChangeArrowheads="1"/>
          </p:cNvSpPr>
          <p:nvPr/>
        </p:nvSpPr>
        <p:spPr bwMode="auto">
          <a:xfrm>
            <a:off x="5016500" y="2771775"/>
            <a:ext cx="784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200">
                <a:solidFill>
                  <a:schemeClr val="bg1"/>
                </a:solidFill>
              </a:rPr>
              <a:t>Interface</a:t>
            </a:r>
          </a:p>
        </p:txBody>
      </p:sp>
      <p:sp>
        <p:nvSpPr>
          <p:cNvPr id="24633" name="Rectangle 55"/>
          <p:cNvSpPr>
            <a:spLocks noChangeArrowheads="1"/>
          </p:cNvSpPr>
          <p:nvPr/>
        </p:nvSpPr>
        <p:spPr bwMode="auto">
          <a:xfrm flipH="1" flipV="1">
            <a:off x="5964238" y="2743200"/>
            <a:ext cx="874712" cy="355600"/>
          </a:xfrm>
          <a:prstGeom prst="rect">
            <a:avLst/>
          </a:prstGeom>
          <a:solidFill>
            <a:schemeClr val="tx2"/>
          </a:solidFill>
          <a:ln w="19050" algn="ctr">
            <a:solidFill>
              <a:schemeClr val="tx1"/>
            </a:solidFill>
            <a:miter lim="800000"/>
            <a:headEnd/>
            <a:tailEnd/>
          </a:ln>
        </p:spPr>
        <p:txBody>
          <a:bodyPr rot="10800000" anchor="ctr">
            <a:spAutoFit/>
          </a:bodyPr>
          <a:lstStyle/>
          <a:p>
            <a:endParaRPr lang="en-US"/>
          </a:p>
        </p:txBody>
      </p:sp>
      <p:sp>
        <p:nvSpPr>
          <p:cNvPr id="24634" name="Text Box 56"/>
          <p:cNvSpPr txBox="1">
            <a:spLocks noChangeArrowheads="1"/>
          </p:cNvSpPr>
          <p:nvPr/>
        </p:nvSpPr>
        <p:spPr bwMode="auto">
          <a:xfrm>
            <a:off x="5984875" y="2771775"/>
            <a:ext cx="784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200">
                <a:solidFill>
                  <a:schemeClr val="bg1"/>
                </a:solidFill>
              </a:rPr>
              <a:t>Interface</a:t>
            </a:r>
          </a:p>
        </p:txBody>
      </p:sp>
      <p:sp>
        <p:nvSpPr>
          <p:cNvPr id="24635" name="Rectangle 57"/>
          <p:cNvSpPr>
            <a:spLocks noChangeArrowheads="1"/>
          </p:cNvSpPr>
          <p:nvPr/>
        </p:nvSpPr>
        <p:spPr bwMode="auto">
          <a:xfrm flipH="1" flipV="1">
            <a:off x="6943725" y="2743200"/>
            <a:ext cx="874713" cy="355600"/>
          </a:xfrm>
          <a:prstGeom prst="rect">
            <a:avLst/>
          </a:prstGeom>
          <a:solidFill>
            <a:schemeClr val="tx2"/>
          </a:solidFill>
          <a:ln w="19050" algn="ctr">
            <a:solidFill>
              <a:schemeClr val="tx1"/>
            </a:solidFill>
            <a:miter lim="800000"/>
            <a:headEnd/>
            <a:tailEnd/>
          </a:ln>
        </p:spPr>
        <p:txBody>
          <a:bodyPr rot="10800000" anchor="ctr">
            <a:spAutoFit/>
          </a:bodyPr>
          <a:lstStyle/>
          <a:p>
            <a:endParaRPr lang="en-US"/>
          </a:p>
        </p:txBody>
      </p:sp>
      <p:sp>
        <p:nvSpPr>
          <p:cNvPr id="24636" name="Text Box 58"/>
          <p:cNvSpPr txBox="1">
            <a:spLocks noChangeArrowheads="1"/>
          </p:cNvSpPr>
          <p:nvPr/>
        </p:nvSpPr>
        <p:spPr bwMode="auto">
          <a:xfrm>
            <a:off x="6964363" y="2771775"/>
            <a:ext cx="784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200">
                <a:solidFill>
                  <a:schemeClr val="bg1"/>
                </a:solidFill>
              </a:rPr>
              <a:t>Interface</a:t>
            </a:r>
          </a:p>
        </p:txBody>
      </p:sp>
      <p:sp>
        <p:nvSpPr>
          <p:cNvPr id="24637" name="Rectangle 59"/>
          <p:cNvSpPr>
            <a:spLocks noChangeArrowheads="1"/>
          </p:cNvSpPr>
          <p:nvPr/>
        </p:nvSpPr>
        <p:spPr bwMode="auto">
          <a:xfrm flipH="1" flipV="1">
            <a:off x="7926388" y="2743200"/>
            <a:ext cx="874712" cy="355600"/>
          </a:xfrm>
          <a:prstGeom prst="rect">
            <a:avLst/>
          </a:prstGeom>
          <a:solidFill>
            <a:schemeClr val="tx2"/>
          </a:solidFill>
          <a:ln w="19050" algn="ctr">
            <a:solidFill>
              <a:schemeClr val="tx1"/>
            </a:solidFill>
            <a:miter lim="800000"/>
            <a:headEnd/>
            <a:tailEnd/>
          </a:ln>
        </p:spPr>
        <p:txBody>
          <a:bodyPr rot="10800000" anchor="ctr">
            <a:spAutoFit/>
          </a:bodyPr>
          <a:lstStyle/>
          <a:p>
            <a:endParaRPr lang="en-US"/>
          </a:p>
        </p:txBody>
      </p:sp>
      <p:sp>
        <p:nvSpPr>
          <p:cNvPr id="24638" name="Text Box 60"/>
          <p:cNvSpPr txBox="1">
            <a:spLocks noChangeArrowheads="1"/>
          </p:cNvSpPr>
          <p:nvPr/>
        </p:nvSpPr>
        <p:spPr bwMode="auto">
          <a:xfrm>
            <a:off x="7947025" y="2771775"/>
            <a:ext cx="784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200">
                <a:solidFill>
                  <a:schemeClr val="bg1"/>
                </a:solidFill>
              </a:rPr>
              <a:t>Interface</a:t>
            </a:r>
          </a:p>
        </p:txBody>
      </p:sp>
      <p:sp>
        <p:nvSpPr>
          <p:cNvPr id="24639" name="Text Box 78"/>
          <p:cNvSpPr txBox="1">
            <a:spLocks noChangeArrowheads="1"/>
          </p:cNvSpPr>
          <p:nvPr/>
        </p:nvSpPr>
        <p:spPr bwMode="auto">
          <a:xfrm>
            <a:off x="4835525" y="3182938"/>
            <a:ext cx="124936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4640" name="Text Box 79"/>
          <p:cNvSpPr txBox="1">
            <a:spLocks noChangeArrowheads="1"/>
          </p:cNvSpPr>
          <p:nvPr/>
        </p:nvSpPr>
        <p:spPr bwMode="auto">
          <a:xfrm>
            <a:off x="4802188" y="1522413"/>
            <a:ext cx="124936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4641" name="Text Box 80"/>
          <p:cNvSpPr txBox="1">
            <a:spLocks noChangeArrowheads="1"/>
          </p:cNvSpPr>
          <p:nvPr/>
        </p:nvSpPr>
        <p:spPr bwMode="auto">
          <a:xfrm>
            <a:off x="5732463" y="1516063"/>
            <a:ext cx="124936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4642" name="Text Box 81"/>
          <p:cNvSpPr txBox="1">
            <a:spLocks noChangeArrowheads="1"/>
          </p:cNvSpPr>
          <p:nvPr/>
        </p:nvSpPr>
        <p:spPr bwMode="auto">
          <a:xfrm>
            <a:off x="6757988" y="1525588"/>
            <a:ext cx="124936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4643" name="Text Box 82"/>
          <p:cNvSpPr txBox="1">
            <a:spLocks noChangeArrowheads="1"/>
          </p:cNvSpPr>
          <p:nvPr/>
        </p:nvSpPr>
        <p:spPr bwMode="auto">
          <a:xfrm>
            <a:off x="7735888" y="1535113"/>
            <a:ext cx="124936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4644" name="Text Box 83"/>
          <p:cNvSpPr txBox="1">
            <a:spLocks noChangeArrowheads="1"/>
          </p:cNvSpPr>
          <p:nvPr/>
        </p:nvSpPr>
        <p:spPr bwMode="auto">
          <a:xfrm>
            <a:off x="5786438" y="3176588"/>
            <a:ext cx="124936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4645" name="Text Box 84"/>
          <p:cNvSpPr txBox="1">
            <a:spLocks noChangeArrowheads="1"/>
          </p:cNvSpPr>
          <p:nvPr/>
        </p:nvSpPr>
        <p:spPr bwMode="auto">
          <a:xfrm>
            <a:off x="6764338" y="3170238"/>
            <a:ext cx="124936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4646" name="Text Box 85"/>
          <p:cNvSpPr txBox="1">
            <a:spLocks noChangeArrowheads="1"/>
          </p:cNvSpPr>
          <p:nvPr/>
        </p:nvSpPr>
        <p:spPr bwMode="auto">
          <a:xfrm>
            <a:off x="7742238" y="3179763"/>
            <a:ext cx="124936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Tree>
    <p:extLst>
      <p:ext uri="{BB962C8B-B14F-4D97-AF65-F5344CB8AC3E}">
        <p14:creationId xmlns:p14="http://schemas.microsoft.com/office/powerpoint/2010/main" val="1475473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title"/>
          </p:nvPr>
        </p:nvSpPr>
        <p:spPr>
          <a:xfrm>
            <a:off x="1066800" y="76200"/>
            <a:ext cx="8077200" cy="690563"/>
          </a:xfrm>
        </p:spPr>
        <p:txBody>
          <a:bodyPr/>
          <a:lstStyle/>
          <a:p>
            <a:pPr algn="ctr"/>
            <a:r>
              <a:rPr lang="en-US" sz="2800" dirty="0"/>
              <a:t>The </a:t>
            </a:r>
            <a:r>
              <a:rPr lang="en-US" sz="2800" dirty="0">
                <a:highlight>
                  <a:srgbClr val="FFFF00"/>
                </a:highlight>
              </a:rPr>
              <a:t>ESB shrinks those interfaces further</a:t>
            </a:r>
          </a:p>
        </p:txBody>
      </p:sp>
      <p:sp>
        <p:nvSpPr>
          <p:cNvPr id="26627" name="Rectangle 5"/>
          <p:cNvSpPr>
            <a:spLocks noChangeArrowheads="1"/>
          </p:cNvSpPr>
          <p:nvPr/>
        </p:nvSpPr>
        <p:spPr bwMode="auto">
          <a:xfrm>
            <a:off x="2355850" y="4037013"/>
            <a:ext cx="2168525" cy="145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35000"/>
              </a:spcBef>
              <a:spcAft>
                <a:spcPct val="15000"/>
              </a:spcAft>
              <a:buClr>
                <a:srgbClr val="009900"/>
              </a:buClr>
              <a:buFont typeface="Wingdings" pitchFamily="2" charset="2"/>
              <a:buChar char="ü"/>
            </a:pPr>
            <a:r>
              <a:rPr lang="en-US" b="0" dirty="0"/>
              <a:t>Allows for </a:t>
            </a:r>
            <a:r>
              <a:rPr lang="en-US" b="0" dirty="0">
                <a:solidFill>
                  <a:srgbClr val="0033CC"/>
                </a:solidFill>
              </a:rPr>
              <a:t>dynamic</a:t>
            </a:r>
            <a:r>
              <a:rPr lang="en-US" b="0" dirty="0"/>
              <a:t> </a:t>
            </a:r>
            <a:r>
              <a:rPr lang="en-US" b="0" dirty="0">
                <a:solidFill>
                  <a:srgbClr val="0033CC"/>
                </a:solidFill>
              </a:rPr>
              <a:t>selection</a:t>
            </a:r>
            <a:r>
              <a:rPr lang="en-US" b="0" dirty="0"/>
              <a:t>, substitution, and matching</a:t>
            </a:r>
          </a:p>
        </p:txBody>
      </p:sp>
      <p:sp>
        <p:nvSpPr>
          <p:cNvPr id="26628" name="Rectangle 6"/>
          <p:cNvSpPr>
            <a:spLocks noChangeArrowheads="1"/>
          </p:cNvSpPr>
          <p:nvPr/>
        </p:nvSpPr>
        <p:spPr bwMode="auto">
          <a:xfrm>
            <a:off x="6594475" y="4037013"/>
            <a:ext cx="2252663"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35000"/>
              </a:spcBef>
              <a:spcAft>
                <a:spcPct val="15000"/>
              </a:spcAft>
              <a:buClr>
                <a:srgbClr val="009900"/>
              </a:buClr>
              <a:buFont typeface="Wingdings" pitchFamily="2" charset="2"/>
              <a:buChar char="ü"/>
            </a:pPr>
            <a:r>
              <a:rPr lang="en-US" b="0" dirty="0"/>
              <a:t>Enables you to find both the applications and the interfaces for </a:t>
            </a:r>
            <a:r>
              <a:rPr lang="en-US" b="0" dirty="0">
                <a:solidFill>
                  <a:srgbClr val="0033CC"/>
                </a:solidFill>
              </a:rPr>
              <a:t>re-use</a:t>
            </a:r>
          </a:p>
        </p:txBody>
      </p:sp>
      <p:sp>
        <p:nvSpPr>
          <p:cNvPr id="26629" name="Rectangle 7"/>
          <p:cNvSpPr>
            <a:spLocks noChangeArrowheads="1"/>
          </p:cNvSpPr>
          <p:nvPr/>
        </p:nvSpPr>
        <p:spPr bwMode="auto">
          <a:xfrm>
            <a:off x="196850" y="4037013"/>
            <a:ext cx="1987550"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35000"/>
              </a:spcBef>
              <a:spcAft>
                <a:spcPct val="15000"/>
              </a:spcAft>
              <a:buClr>
                <a:srgbClr val="009900"/>
              </a:buClr>
              <a:buFont typeface="Wingdings" pitchFamily="2" charset="2"/>
              <a:buChar char="ü"/>
            </a:pPr>
            <a:r>
              <a:rPr lang="en-US" b="0" dirty="0">
                <a:solidFill>
                  <a:srgbClr val="0033CC"/>
                </a:solidFill>
              </a:rPr>
              <a:t>Decouples the point-to-point connections </a:t>
            </a:r>
            <a:r>
              <a:rPr lang="en-US" b="0" dirty="0"/>
              <a:t>from the interfaces</a:t>
            </a:r>
          </a:p>
        </p:txBody>
      </p:sp>
      <p:sp>
        <p:nvSpPr>
          <p:cNvPr id="26630" name="Text Box 8"/>
          <p:cNvSpPr txBox="1">
            <a:spLocks noChangeArrowheads="1"/>
          </p:cNvSpPr>
          <p:nvPr/>
        </p:nvSpPr>
        <p:spPr bwMode="auto">
          <a:xfrm>
            <a:off x="539750" y="1119188"/>
            <a:ext cx="33416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buClr>
                <a:schemeClr val="accent2"/>
              </a:buClr>
              <a:buFont typeface="Wingdings" pitchFamily="2" charset="2"/>
              <a:buNone/>
            </a:pPr>
            <a:r>
              <a:rPr lang="en-US" sz="2000" dirty="0"/>
              <a:t>Turn this (web services)…</a:t>
            </a:r>
          </a:p>
        </p:txBody>
      </p:sp>
      <p:sp>
        <p:nvSpPr>
          <p:cNvPr id="26631" name="Rectangle 9"/>
          <p:cNvSpPr>
            <a:spLocks noChangeArrowheads="1"/>
          </p:cNvSpPr>
          <p:nvPr/>
        </p:nvSpPr>
        <p:spPr bwMode="auto">
          <a:xfrm>
            <a:off x="4419600" y="4037013"/>
            <a:ext cx="2189163" cy="1497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35000"/>
              </a:spcBef>
              <a:spcAft>
                <a:spcPct val="15000"/>
              </a:spcAft>
              <a:buClr>
                <a:srgbClr val="009900"/>
              </a:buClr>
              <a:buFont typeface="Wingdings" pitchFamily="2" charset="2"/>
              <a:buChar char="ü"/>
            </a:pPr>
            <a:r>
              <a:rPr lang="en-US" b="0" dirty="0"/>
              <a:t>Enables more </a:t>
            </a:r>
            <a:r>
              <a:rPr lang="en-US" b="0" dirty="0">
                <a:solidFill>
                  <a:srgbClr val="0033CC"/>
                </a:solidFill>
              </a:rPr>
              <a:t>flexible coupling and decoupling </a:t>
            </a:r>
            <a:r>
              <a:rPr lang="en-US" b="0" dirty="0"/>
              <a:t>of the applications</a:t>
            </a:r>
          </a:p>
        </p:txBody>
      </p:sp>
      <p:sp>
        <p:nvSpPr>
          <p:cNvPr id="26632" name="AutoShape 10"/>
          <p:cNvSpPr>
            <a:spLocks noChangeArrowheads="1"/>
          </p:cNvSpPr>
          <p:nvPr/>
        </p:nvSpPr>
        <p:spPr bwMode="auto">
          <a:xfrm>
            <a:off x="4167188" y="2287588"/>
            <a:ext cx="776287" cy="523875"/>
          </a:xfrm>
          <a:prstGeom prst="rightArrow">
            <a:avLst>
              <a:gd name="adj1" fmla="val 50000"/>
              <a:gd name="adj2" fmla="val 37045"/>
            </a:avLst>
          </a:prstGeom>
          <a:solidFill>
            <a:srgbClr val="999999"/>
          </a:solidFill>
          <a:ln w="25400">
            <a:solidFill>
              <a:schemeClr val="tx1"/>
            </a:solidFill>
            <a:miter lim="800000"/>
            <a:headEnd/>
            <a:tailEnd/>
          </a:ln>
        </p:spPr>
        <p:txBody>
          <a:bodyPr wrap="none" anchor="ctr"/>
          <a:lstStyle/>
          <a:p>
            <a:endParaRPr lang="en-US"/>
          </a:p>
        </p:txBody>
      </p:sp>
      <p:sp>
        <p:nvSpPr>
          <p:cNvPr id="26633" name="Text Box 11"/>
          <p:cNvSpPr txBox="1">
            <a:spLocks noChangeArrowheads="1"/>
          </p:cNvSpPr>
          <p:nvPr/>
        </p:nvSpPr>
        <p:spPr bwMode="auto">
          <a:xfrm>
            <a:off x="5784850" y="1133475"/>
            <a:ext cx="2212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buClr>
                <a:schemeClr val="accent2"/>
              </a:buClr>
              <a:buFont typeface="Wingdings" pitchFamily="2" charset="2"/>
              <a:buNone/>
            </a:pPr>
            <a:r>
              <a:rPr lang="en-US" sz="2000"/>
              <a:t>…into this (SOA)</a:t>
            </a:r>
          </a:p>
        </p:txBody>
      </p:sp>
      <p:sp>
        <p:nvSpPr>
          <p:cNvPr id="26634" name="Line 12"/>
          <p:cNvSpPr>
            <a:spLocks noChangeShapeType="1"/>
          </p:cNvSpPr>
          <p:nvPr/>
        </p:nvSpPr>
        <p:spPr bwMode="auto">
          <a:xfrm>
            <a:off x="314325" y="3886200"/>
            <a:ext cx="8215313" cy="0"/>
          </a:xfrm>
          <a:prstGeom prst="line">
            <a:avLst/>
          </a:prstGeom>
          <a:noFill/>
          <a:ln w="9525">
            <a:solidFill>
              <a:srgbClr val="C0C0C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5661" name="Rectangle 13"/>
          <p:cNvSpPr>
            <a:spLocks noChangeArrowheads="1"/>
          </p:cNvSpPr>
          <p:nvPr/>
        </p:nvSpPr>
        <p:spPr bwMode="auto">
          <a:xfrm flipH="1" flipV="1">
            <a:off x="4962525" y="3194050"/>
            <a:ext cx="890588" cy="361950"/>
          </a:xfrm>
          <a:prstGeom prst="rect">
            <a:avLst/>
          </a:prstGeom>
          <a:gradFill rotWithShape="0">
            <a:gsLst>
              <a:gs pos="0">
                <a:srgbClr val="009999">
                  <a:alpha val="62000"/>
                </a:srgbClr>
              </a:gs>
              <a:gs pos="50000">
                <a:srgbClr val="009999">
                  <a:gamma/>
                  <a:tint val="60000"/>
                  <a:invGamma/>
                </a:srgbClr>
              </a:gs>
              <a:gs pos="100000">
                <a:srgbClr val="009999">
                  <a:alpha val="62000"/>
                </a:srgbClr>
              </a:gs>
            </a:gsLst>
            <a:lin ang="5400000" scaled="1"/>
          </a:gradFill>
          <a:ln w="19050" algn="ctr">
            <a:solidFill>
              <a:schemeClr val="tx1"/>
            </a:solidFill>
            <a:miter lim="800000"/>
            <a:headEnd/>
            <a:tailEnd/>
          </a:ln>
          <a:effectLst/>
        </p:spPr>
        <p:txBody>
          <a:bodyPr anchor="ctr">
            <a:spAutoFit/>
          </a:bodyPr>
          <a:lstStyle/>
          <a:p>
            <a:pPr>
              <a:defRPr/>
            </a:pPr>
            <a:endParaRPr lang="en-US"/>
          </a:p>
        </p:txBody>
      </p:sp>
      <p:sp>
        <p:nvSpPr>
          <p:cNvPr id="1435662" name="Rectangle 14"/>
          <p:cNvSpPr>
            <a:spLocks noChangeArrowheads="1"/>
          </p:cNvSpPr>
          <p:nvPr/>
        </p:nvSpPr>
        <p:spPr bwMode="auto">
          <a:xfrm flipH="1" flipV="1">
            <a:off x="5924550" y="3194050"/>
            <a:ext cx="890588" cy="361950"/>
          </a:xfrm>
          <a:prstGeom prst="rect">
            <a:avLst/>
          </a:prstGeom>
          <a:gradFill rotWithShape="0">
            <a:gsLst>
              <a:gs pos="0">
                <a:srgbClr val="009999">
                  <a:alpha val="62000"/>
                </a:srgbClr>
              </a:gs>
              <a:gs pos="50000">
                <a:srgbClr val="009999">
                  <a:gamma/>
                  <a:tint val="60000"/>
                  <a:invGamma/>
                </a:srgbClr>
              </a:gs>
              <a:gs pos="100000">
                <a:srgbClr val="009999">
                  <a:alpha val="62000"/>
                </a:srgbClr>
              </a:gs>
            </a:gsLst>
            <a:lin ang="5400000" scaled="1"/>
          </a:gradFill>
          <a:ln w="19050" algn="ctr">
            <a:solidFill>
              <a:schemeClr val="tx1"/>
            </a:solidFill>
            <a:miter lim="800000"/>
            <a:headEnd/>
            <a:tailEnd/>
          </a:ln>
          <a:effectLst/>
        </p:spPr>
        <p:txBody>
          <a:bodyPr anchor="ctr">
            <a:spAutoFit/>
          </a:bodyPr>
          <a:lstStyle/>
          <a:p>
            <a:pPr>
              <a:defRPr/>
            </a:pPr>
            <a:endParaRPr lang="en-US"/>
          </a:p>
        </p:txBody>
      </p:sp>
      <p:sp>
        <p:nvSpPr>
          <p:cNvPr id="1435663" name="Rectangle 15"/>
          <p:cNvSpPr>
            <a:spLocks noChangeArrowheads="1"/>
          </p:cNvSpPr>
          <p:nvPr/>
        </p:nvSpPr>
        <p:spPr bwMode="auto">
          <a:xfrm flipH="1" flipV="1">
            <a:off x="6902450" y="3194050"/>
            <a:ext cx="890588" cy="361950"/>
          </a:xfrm>
          <a:prstGeom prst="rect">
            <a:avLst/>
          </a:prstGeom>
          <a:gradFill rotWithShape="0">
            <a:gsLst>
              <a:gs pos="0">
                <a:srgbClr val="009999">
                  <a:alpha val="62000"/>
                </a:srgbClr>
              </a:gs>
              <a:gs pos="50000">
                <a:srgbClr val="009999">
                  <a:gamma/>
                  <a:tint val="60000"/>
                  <a:invGamma/>
                </a:srgbClr>
              </a:gs>
              <a:gs pos="100000">
                <a:srgbClr val="009999">
                  <a:alpha val="62000"/>
                </a:srgbClr>
              </a:gs>
            </a:gsLst>
            <a:lin ang="5400000" scaled="1"/>
          </a:gradFill>
          <a:ln w="19050" algn="ctr">
            <a:solidFill>
              <a:schemeClr val="tx1"/>
            </a:solidFill>
            <a:miter lim="800000"/>
            <a:headEnd/>
            <a:tailEnd/>
          </a:ln>
          <a:effectLst/>
        </p:spPr>
        <p:txBody>
          <a:bodyPr anchor="ctr">
            <a:spAutoFit/>
          </a:bodyPr>
          <a:lstStyle/>
          <a:p>
            <a:pPr>
              <a:defRPr/>
            </a:pPr>
            <a:endParaRPr lang="en-US"/>
          </a:p>
        </p:txBody>
      </p:sp>
      <p:sp>
        <p:nvSpPr>
          <p:cNvPr id="1435664" name="Rectangle 16"/>
          <p:cNvSpPr>
            <a:spLocks noChangeArrowheads="1"/>
          </p:cNvSpPr>
          <p:nvPr/>
        </p:nvSpPr>
        <p:spPr bwMode="auto">
          <a:xfrm flipH="1" flipV="1">
            <a:off x="7880350" y="3194050"/>
            <a:ext cx="890588" cy="361950"/>
          </a:xfrm>
          <a:prstGeom prst="rect">
            <a:avLst/>
          </a:prstGeom>
          <a:gradFill rotWithShape="0">
            <a:gsLst>
              <a:gs pos="0">
                <a:srgbClr val="009999">
                  <a:alpha val="62000"/>
                </a:srgbClr>
              </a:gs>
              <a:gs pos="50000">
                <a:srgbClr val="009999">
                  <a:gamma/>
                  <a:tint val="60000"/>
                  <a:invGamma/>
                </a:srgbClr>
              </a:gs>
              <a:gs pos="100000">
                <a:srgbClr val="009999">
                  <a:alpha val="62000"/>
                </a:srgbClr>
              </a:gs>
            </a:gsLst>
            <a:lin ang="5400000" scaled="1"/>
          </a:gradFill>
          <a:ln w="19050" algn="ctr">
            <a:solidFill>
              <a:schemeClr val="tx1"/>
            </a:solidFill>
            <a:miter lim="800000"/>
            <a:headEnd/>
            <a:tailEnd/>
          </a:ln>
          <a:effectLst/>
        </p:spPr>
        <p:txBody>
          <a:bodyPr anchor="ctr">
            <a:spAutoFit/>
          </a:bodyPr>
          <a:lstStyle/>
          <a:p>
            <a:pPr>
              <a:defRPr/>
            </a:pPr>
            <a:endParaRPr lang="en-US"/>
          </a:p>
        </p:txBody>
      </p:sp>
      <p:sp>
        <p:nvSpPr>
          <p:cNvPr id="1435665" name="Rectangle 17"/>
          <p:cNvSpPr>
            <a:spLocks noChangeArrowheads="1"/>
          </p:cNvSpPr>
          <p:nvPr/>
        </p:nvSpPr>
        <p:spPr bwMode="auto">
          <a:xfrm flipH="1" flipV="1">
            <a:off x="6884988" y="1547813"/>
            <a:ext cx="890587" cy="361950"/>
          </a:xfrm>
          <a:prstGeom prst="rect">
            <a:avLst/>
          </a:prstGeom>
          <a:gradFill rotWithShape="0">
            <a:gsLst>
              <a:gs pos="0">
                <a:srgbClr val="009999">
                  <a:alpha val="62000"/>
                </a:srgbClr>
              </a:gs>
              <a:gs pos="50000">
                <a:srgbClr val="009999">
                  <a:gamma/>
                  <a:tint val="60000"/>
                  <a:invGamma/>
                </a:srgbClr>
              </a:gs>
              <a:gs pos="100000">
                <a:srgbClr val="009999">
                  <a:alpha val="62000"/>
                </a:srgbClr>
              </a:gs>
            </a:gsLst>
            <a:lin ang="5400000" scaled="1"/>
          </a:gradFill>
          <a:ln w="19050" algn="ctr">
            <a:solidFill>
              <a:schemeClr val="tx1"/>
            </a:solidFill>
            <a:miter lim="800000"/>
            <a:headEnd/>
            <a:tailEnd/>
          </a:ln>
          <a:effectLst/>
        </p:spPr>
        <p:txBody>
          <a:bodyPr anchor="ctr">
            <a:spAutoFit/>
          </a:bodyPr>
          <a:lstStyle/>
          <a:p>
            <a:pPr>
              <a:defRPr/>
            </a:pPr>
            <a:endParaRPr lang="en-US"/>
          </a:p>
        </p:txBody>
      </p:sp>
      <p:sp>
        <p:nvSpPr>
          <p:cNvPr id="1435666" name="Rectangle 18"/>
          <p:cNvSpPr>
            <a:spLocks noChangeArrowheads="1"/>
          </p:cNvSpPr>
          <p:nvPr/>
        </p:nvSpPr>
        <p:spPr bwMode="auto">
          <a:xfrm flipH="1" flipV="1">
            <a:off x="7862888" y="1547813"/>
            <a:ext cx="890587" cy="361950"/>
          </a:xfrm>
          <a:prstGeom prst="rect">
            <a:avLst/>
          </a:prstGeom>
          <a:gradFill rotWithShape="0">
            <a:gsLst>
              <a:gs pos="0">
                <a:srgbClr val="009999">
                  <a:alpha val="62000"/>
                </a:srgbClr>
              </a:gs>
              <a:gs pos="50000">
                <a:srgbClr val="009999">
                  <a:gamma/>
                  <a:tint val="60000"/>
                  <a:invGamma/>
                </a:srgbClr>
              </a:gs>
              <a:gs pos="100000">
                <a:srgbClr val="009999">
                  <a:alpha val="62000"/>
                </a:srgbClr>
              </a:gs>
            </a:gsLst>
            <a:lin ang="5400000" scaled="1"/>
          </a:gradFill>
          <a:ln w="19050" algn="ctr">
            <a:solidFill>
              <a:schemeClr val="tx1"/>
            </a:solidFill>
            <a:miter lim="800000"/>
            <a:headEnd/>
            <a:tailEnd/>
          </a:ln>
          <a:effectLst/>
        </p:spPr>
        <p:txBody>
          <a:bodyPr anchor="ctr">
            <a:spAutoFit/>
          </a:bodyPr>
          <a:lstStyle/>
          <a:p>
            <a:pPr>
              <a:defRPr/>
            </a:pPr>
            <a:endParaRPr lang="en-US"/>
          </a:p>
        </p:txBody>
      </p:sp>
      <p:sp>
        <p:nvSpPr>
          <p:cNvPr id="1435667" name="Rectangle 19"/>
          <p:cNvSpPr>
            <a:spLocks noChangeArrowheads="1"/>
          </p:cNvSpPr>
          <p:nvPr/>
        </p:nvSpPr>
        <p:spPr bwMode="auto">
          <a:xfrm flipH="1" flipV="1">
            <a:off x="4919663" y="1533525"/>
            <a:ext cx="1819275" cy="361950"/>
          </a:xfrm>
          <a:prstGeom prst="rect">
            <a:avLst/>
          </a:prstGeom>
          <a:gradFill rotWithShape="0">
            <a:gsLst>
              <a:gs pos="0">
                <a:srgbClr val="009999">
                  <a:alpha val="62000"/>
                </a:srgbClr>
              </a:gs>
              <a:gs pos="50000">
                <a:srgbClr val="009999">
                  <a:gamma/>
                  <a:tint val="60000"/>
                  <a:invGamma/>
                </a:srgbClr>
              </a:gs>
              <a:gs pos="100000">
                <a:srgbClr val="009999">
                  <a:alpha val="62000"/>
                </a:srgbClr>
              </a:gs>
            </a:gsLst>
            <a:lin ang="5400000" scaled="1"/>
          </a:gradFill>
          <a:ln w="19050" algn="ctr">
            <a:solidFill>
              <a:schemeClr val="tx1"/>
            </a:solidFill>
            <a:miter lim="800000"/>
            <a:headEnd/>
            <a:tailEnd/>
          </a:ln>
          <a:effectLst/>
        </p:spPr>
        <p:txBody>
          <a:bodyPr anchor="ctr">
            <a:spAutoFit/>
          </a:bodyPr>
          <a:lstStyle/>
          <a:p>
            <a:pPr>
              <a:defRPr/>
            </a:pPr>
            <a:endParaRPr lang="en-US"/>
          </a:p>
        </p:txBody>
      </p:sp>
      <p:sp>
        <p:nvSpPr>
          <p:cNvPr id="26656" name="Line 20"/>
          <p:cNvSpPr>
            <a:spLocks noChangeShapeType="1"/>
          </p:cNvSpPr>
          <p:nvPr/>
        </p:nvSpPr>
        <p:spPr bwMode="auto">
          <a:xfrm flipH="1">
            <a:off x="7321550" y="2030413"/>
            <a:ext cx="0" cy="1022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6657" name="Line 21"/>
          <p:cNvSpPr>
            <a:spLocks noChangeShapeType="1"/>
          </p:cNvSpPr>
          <p:nvPr/>
        </p:nvSpPr>
        <p:spPr bwMode="auto">
          <a:xfrm>
            <a:off x="8302625" y="2022475"/>
            <a:ext cx="12700" cy="1050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1435670" name="Rectangle 22"/>
          <p:cNvSpPr>
            <a:spLocks noChangeArrowheads="1"/>
          </p:cNvSpPr>
          <p:nvPr/>
        </p:nvSpPr>
        <p:spPr bwMode="auto">
          <a:xfrm>
            <a:off x="5013325" y="2419350"/>
            <a:ext cx="3690938" cy="261938"/>
          </a:xfrm>
          <a:prstGeom prst="rect">
            <a:avLst/>
          </a:prstGeom>
          <a:gradFill rotWithShape="0">
            <a:gsLst>
              <a:gs pos="0">
                <a:schemeClr val="tx2"/>
              </a:gs>
              <a:gs pos="50000">
                <a:schemeClr val="tx2">
                  <a:gamma/>
                  <a:shade val="46275"/>
                  <a:invGamma/>
                </a:schemeClr>
              </a:gs>
              <a:gs pos="100000">
                <a:schemeClr val="tx2"/>
              </a:gs>
            </a:gsLst>
            <a:lin ang="5400000" scaled="1"/>
          </a:gradFill>
          <a:ln w="28575" algn="ctr">
            <a:solidFill>
              <a:schemeClr val="tx1"/>
            </a:solidFill>
            <a:miter lim="800000"/>
            <a:headEnd/>
            <a:tailEnd/>
          </a:ln>
          <a:effectLst/>
        </p:spPr>
        <p:txBody>
          <a:bodyPr anchor="ctr">
            <a:spAutoFit/>
          </a:bodyPr>
          <a:lstStyle/>
          <a:p>
            <a:pPr>
              <a:defRPr/>
            </a:pPr>
            <a:endParaRPr lang="en-US"/>
          </a:p>
        </p:txBody>
      </p:sp>
      <p:sp>
        <p:nvSpPr>
          <p:cNvPr id="26659" name="Text Box 23"/>
          <p:cNvSpPr txBox="1">
            <a:spLocks noChangeArrowheads="1"/>
          </p:cNvSpPr>
          <p:nvPr/>
        </p:nvSpPr>
        <p:spPr bwMode="auto">
          <a:xfrm>
            <a:off x="5575300" y="2392363"/>
            <a:ext cx="21939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buClr>
                <a:schemeClr val="accent2"/>
              </a:buClr>
              <a:buFont typeface="Wingdings" pitchFamily="2" charset="2"/>
              <a:buNone/>
            </a:pPr>
            <a:r>
              <a:rPr lang="en-US" sz="1600">
                <a:solidFill>
                  <a:schemeClr val="bg1"/>
                </a:solidFill>
              </a:rPr>
              <a:t>Enterprise Service Bus</a:t>
            </a:r>
          </a:p>
        </p:txBody>
      </p:sp>
      <p:sp>
        <p:nvSpPr>
          <p:cNvPr id="26660" name="Line 24"/>
          <p:cNvSpPr>
            <a:spLocks noChangeShapeType="1"/>
          </p:cNvSpPr>
          <p:nvPr/>
        </p:nvSpPr>
        <p:spPr bwMode="auto">
          <a:xfrm flipH="1">
            <a:off x="6373813" y="2682875"/>
            <a:ext cx="1587" cy="385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6661" name="Line 25"/>
          <p:cNvSpPr>
            <a:spLocks noChangeShapeType="1"/>
          </p:cNvSpPr>
          <p:nvPr/>
        </p:nvSpPr>
        <p:spPr bwMode="auto">
          <a:xfrm flipH="1">
            <a:off x="1727200" y="2052638"/>
            <a:ext cx="1914525" cy="960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2" name="Line 26"/>
          <p:cNvSpPr>
            <a:spLocks noChangeShapeType="1"/>
          </p:cNvSpPr>
          <p:nvPr/>
        </p:nvSpPr>
        <p:spPr bwMode="auto">
          <a:xfrm flipH="1">
            <a:off x="2913063" y="2052638"/>
            <a:ext cx="828675" cy="968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3" name="Line 27"/>
          <p:cNvSpPr>
            <a:spLocks noChangeShapeType="1"/>
          </p:cNvSpPr>
          <p:nvPr/>
        </p:nvSpPr>
        <p:spPr bwMode="auto">
          <a:xfrm flipH="1">
            <a:off x="3856038" y="2052638"/>
            <a:ext cx="9525" cy="984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4" name="Line 28"/>
          <p:cNvSpPr>
            <a:spLocks noChangeShapeType="1"/>
          </p:cNvSpPr>
          <p:nvPr/>
        </p:nvSpPr>
        <p:spPr bwMode="auto">
          <a:xfrm flipH="1">
            <a:off x="976313" y="2052638"/>
            <a:ext cx="2541587" cy="998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5" name="Line 29"/>
          <p:cNvSpPr>
            <a:spLocks noChangeShapeType="1"/>
          </p:cNvSpPr>
          <p:nvPr/>
        </p:nvSpPr>
        <p:spPr bwMode="auto">
          <a:xfrm flipH="1">
            <a:off x="866775" y="2052638"/>
            <a:ext cx="1806575" cy="984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6" name="Line 30"/>
          <p:cNvSpPr>
            <a:spLocks noChangeShapeType="1"/>
          </p:cNvSpPr>
          <p:nvPr/>
        </p:nvSpPr>
        <p:spPr bwMode="auto">
          <a:xfrm flipH="1">
            <a:off x="1820863" y="2052638"/>
            <a:ext cx="952500" cy="976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7" name="Line 31"/>
          <p:cNvSpPr>
            <a:spLocks noChangeShapeType="1"/>
          </p:cNvSpPr>
          <p:nvPr/>
        </p:nvSpPr>
        <p:spPr bwMode="auto">
          <a:xfrm>
            <a:off x="2897188" y="2052638"/>
            <a:ext cx="852487" cy="1006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8" name="Line 32"/>
          <p:cNvSpPr>
            <a:spLocks noChangeShapeType="1"/>
          </p:cNvSpPr>
          <p:nvPr/>
        </p:nvSpPr>
        <p:spPr bwMode="auto">
          <a:xfrm flipH="1">
            <a:off x="2533650" y="2052638"/>
            <a:ext cx="15875" cy="968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69" name="Line 33"/>
          <p:cNvSpPr>
            <a:spLocks noChangeShapeType="1"/>
          </p:cNvSpPr>
          <p:nvPr/>
        </p:nvSpPr>
        <p:spPr bwMode="auto">
          <a:xfrm flipH="1">
            <a:off x="711200" y="2052638"/>
            <a:ext cx="1001713" cy="968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0" name="Line 34"/>
          <p:cNvSpPr>
            <a:spLocks noChangeShapeType="1"/>
          </p:cNvSpPr>
          <p:nvPr/>
        </p:nvSpPr>
        <p:spPr bwMode="auto">
          <a:xfrm>
            <a:off x="1812925" y="2052638"/>
            <a:ext cx="828675" cy="990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1" name="Line 35"/>
          <p:cNvSpPr>
            <a:spLocks noChangeShapeType="1"/>
          </p:cNvSpPr>
          <p:nvPr/>
        </p:nvSpPr>
        <p:spPr bwMode="auto">
          <a:xfrm>
            <a:off x="1936750" y="2052638"/>
            <a:ext cx="1697038" cy="968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2" name="Line 36"/>
          <p:cNvSpPr>
            <a:spLocks noChangeShapeType="1"/>
          </p:cNvSpPr>
          <p:nvPr/>
        </p:nvSpPr>
        <p:spPr bwMode="auto">
          <a:xfrm flipH="1">
            <a:off x="1573213" y="2052638"/>
            <a:ext cx="15875" cy="968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3" name="Line 37"/>
          <p:cNvSpPr>
            <a:spLocks noChangeShapeType="1"/>
          </p:cNvSpPr>
          <p:nvPr/>
        </p:nvSpPr>
        <p:spPr bwMode="auto">
          <a:xfrm>
            <a:off x="866775" y="2052638"/>
            <a:ext cx="2022475" cy="960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4" name="Line 38"/>
          <p:cNvSpPr>
            <a:spLocks noChangeShapeType="1"/>
          </p:cNvSpPr>
          <p:nvPr/>
        </p:nvSpPr>
        <p:spPr bwMode="auto">
          <a:xfrm>
            <a:off x="990600" y="2052638"/>
            <a:ext cx="2519363" cy="9826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6675" name="Line 39"/>
          <p:cNvSpPr>
            <a:spLocks noChangeShapeType="1"/>
          </p:cNvSpPr>
          <p:nvPr/>
        </p:nvSpPr>
        <p:spPr bwMode="auto">
          <a:xfrm flipH="1">
            <a:off x="627063" y="2052638"/>
            <a:ext cx="15875" cy="9683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35688" name="Rectangle 40"/>
          <p:cNvSpPr>
            <a:spLocks noChangeArrowheads="1"/>
          </p:cNvSpPr>
          <p:nvPr/>
        </p:nvSpPr>
        <p:spPr bwMode="auto">
          <a:xfrm flipH="1" flipV="1">
            <a:off x="366713" y="3182938"/>
            <a:ext cx="890587" cy="361950"/>
          </a:xfrm>
          <a:prstGeom prst="rect">
            <a:avLst/>
          </a:prstGeom>
          <a:gradFill rotWithShape="0">
            <a:gsLst>
              <a:gs pos="0">
                <a:srgbClr val="009999">
                  <a:alpha val="62000"/>
                </a:srgbClr>
              </a:gs>
              <a:gs pos="50000">
                <a:srgbClr val="009999">
                  <a:gamma/>
                  <a:tint val="60000"/>
                  <a:invGamma/>
                </a:srgbClr>
              </a:gs>
              <a:gs pos="100000">
                <a:srgbClr val="009999">
                  <a:alpha val="62000"/>
                </a:srgbClr>
              </a:gs>
            </a:gsLst>
            <a:lin ang="5400000" scaled="1"/>
          </a:gradFill>
          <a:ln w="19050" algn="ctr">
            <a:solidFill>
              <a:schemeClr val="tx1"/>
            </a:solidFill>
            <a:miter lim="800000"/>
            <a:headEnd/>
            <a:tailEnd/>
          </a:ln>
          <a:effectLst/>
        </p:spPr>
        <p:txBody>
          <a:bodyPr anchor="ctr">
            <a:spAutoFit/>
          </a:bodyPr>
          <a:lstStyle/>
          <a:p>
            <a:pPr>
              <a:defRPr/>
            </a:pPr>
            <a:endParaRPr lang="en-US"/>
          </a:p>
        </p:txBody>
      </p:sp>
      <p:sp>
        <p:nvSpPr>
          <p:cNvPr id="1435689" name="Rectangle 41"/>
          <p:cNvSpPr>
            <a:spLocks noChangeArrowheads="1"/>
          </p:cNvSpPr>
          <p:nvPr/>
        </p:nvSpPr>
        <p:spPr bwMode="auto">
          <a:xfrm flipH="1" flipV="1">
            <a:off x="1328738" y="3182938"/>
            <a:ext cx="890587" cy="361950"/>
          </a:xfrm>
          <a:prstGeom prst="rect">
            <a:avLst/>
          </a:prstGeom>
          <a:gradFill rotWithShape="0">
            <a:gsLst>
              <a:gs pos="0">
                <a:srgbClr val="009999">
                  <a:alpha val="62000"/>
                </a:srgbClr>
              </a:gs>
              <a:gs pos="50000">
                <a:srgbClr val="009999">
                  <a:gamma/>
                  <a:tint val="60000"/>
                  <a:invGamma/>
                </a:srgbClr>
              </a:gs>
              <a:gs pos="100000">
                <a:srgbClr val="009999">
                  <a:alpha val="62000"/>
                </a:srgbClr>
              </a:gs>
            </a:gsLst>
            <a:lin ang="5400000" scaled="1"/>
          </a:gradFill>
          <a:ln w="19050" algn="ctr">
            <a:solidFill>
              <a:schemeClr val="tx1"/>
            </a:solidFill>
            <a:miter lim="800000"/>
            <a:headEnd/>
            <a:tailEnd/>
          </a:ln>
          <a:effectLst/>
        </p:spPr>
        <p:txBody>
          <a:bodyPr anchor="ctr">
            <a:spAutoFit/>
          </a:bodyPr>
          <a:lstStyle/>
          <a:p>
            <a:pPr>
              <a:defRPr/>
            </a:pPr>
            <a:endParaRPr lang="en-US"/>
          </a:p>
        </p:txBody>
      </p:sp>
      <p:sp>
        <p:nvSpPr>
          <p:cNvPr id="1435690" name="Rectangle 42"/>
          <p:cNvSpPr>
            <a:spLocks noChangeArrowheads="1"/>
          </p:cNvSpPr>
          <p:nvPr/>
        </p:nvSpPr>
        <p:spPr bwMode="auto">
          <a:xfrm flipH="1" flipV="1">
            <a:off x="2306638" y="3182938"/>
            <a:ext cx="890587" cy="361950"/>
          </a:xfrm>
          <a:prstGeom prst="rect">
            <a:avLst/>
          </a:prstGeom>
          <a:gradFill rotWithShape="0">
            <a:gsLst>
              <a:gs pos="0">
                <a:srgbClr val="009999">
                  <a:alpha val="62000"/>
                </a:srgbClr>
              </a:gs>
              <a:gs pos="50000">
                <a:srgbClr val="009999">
                  <a:gamma/>
                  <a:tint val="60000"/>
                  <a:invGamma/>
                </a:srgbClr>
              </a:gs>
              <a:gs pos="100000">
                <a:srgbClr val="009999">
                  <a:alpha val="62000"/>
                </a:srgbClr>
              </a:gs>
            </a:gsLst>
            <a:lin ang="5400000" scaled="1"/>
          </a:gradFill>
          <a:ln w="19050" algn="ctr">
            <a:solidFill>
              <a:schemeClr val="tx1"/>
            </a:solidFill>
            <a:miter lim="800000"/>
            <a:headEnd/>
            <a:tailEnd/>
          </a:ln>
          <a:effectLst/>
        </p:spPr>
        <p:txBody>
          <a:bodyPr anchor="ctr">
            <a:spAutoFit/>
          </a:bodyPr>
          <a:lstStyle/>
          <a:p>
            <a:pPr>
              <a:defRPr/>
            </a:pPr>
            <a:endParaRPr lang="en-US"/>
          </a:p>
        </p:txBody>
      </p:sp>
      <p:sp>
        <p:nvSpPr>
          <p:cNvPr id="1435691" name="Rectangle 43"/>
          <p:cNvSpPr>
            <a:spLocks noChangeArrowheads="1"/>
          </p:cNvSpPr>
          <p:nvPr/>
        </p:nvSpPr>
        <p:spPr bwMode="auto">
          <a:xfrm flipH="1" flipV="1">
            <a:off x="3284538" y="3182938"/>
            <a:ext cx="890587" cy="361950"/>
          </a:xfrm>
          <a:prstGeom prst="rect">
            <a:avLst/>
          </a:prstGeom>
          <a:gradFill rotWithShape="0">
            <a:gsLst>
              <a:gs pos="0">
                <a:srgbClr val="009999">
                  <a:alpha val="62000"/>
                </a:srgbClr>
              </a:gs>
              <a:gs pos="50000">
                <a:srgbClr val="009999">
                  <a:gamma/>
                  <a:tint val="60000"/>
                  <a:invGamma/>
                </a:srgbClr>
              </a:gs>
              <a:gs pos="100000">
                <a:srgbClr val="009999">
                  <a:alpha val="62000"/>
                </a:srgbClr>
              </a:gs>
            </a:gsLst>
            <a:lin ang="5400000" scaled="1"/>
          </a:gradFill>
          <a:ln w="19050" algn="ctr">
            <a:solidFill>
              <a:schemeClr val="tx1"/>
            </a:solidFill>
            <a:miter lim="800000"/>
            <a:headEnd/>
            <a:tailEnd/>
          </a:ln>
          <a:effectLst/>
        </p:spPr>
        <p:txBody>
          <a:bodyPr anchor="ctr">
            <a:spAutoFit/>
          </a:bodyPr>
          <a:lstStyle/>
          <a:p>
            <a:pPr>
              <a:defRPr/>
            </a:pPr>
            <a:endParaRPr lang="en-US"/>
          </a:p>
        </p:txBody>
      </p:sp>
      <p:sp>
        <p:nvSpPr>
          <p:cNvPr id="1435692" name="Rectangle 44"/>
          <p:cNvSpPr>
            <a:spLocks noChangeArrowheads="1"/>
          </p:cNvSpPr>
          <p:nvPr/>
        </p:nvSpPr>
        <p:spPr bwMode="auto">
          <a:xfrm flipH="1" flipV="1">
            <a:off x="2289175" y="1536700"/>
            <a:ext cx="890588" cy="361950"/>
          </a:xfrm>
          <a:prstGeom prst="rect">
            <a:avLst/>
          </a:prstGeom>
          <a:gradFill rotWithShape="0">
            <a:gsLst>
              <a:gs pos="0">
                <a:srgbClr val="009999">
                  <a:alpha val="62000"/>
                </a:srgbClr>
              </a:gs>
              <a:gs pos="50000">
                <a:srgbClr val="009999">
                  <a:gamma/>
                  <a:tint val="60000"/>
                  <a:invGamma/>
                </a:srgbClr>
              </a:gs>
              <a:gs pos="100000">
                <a:srgbClr val="009999">
                  <a:alpha val="62000"/>
                </a:srgbClr>
              </a:gs>
            </a:gsLst>
            <a:lin ang="5400000" scaled="1"/>
          </a:gradFill>
          <a:ln w="19050" algn="ctr">
            <a:solidFill>
              <a:schemeClr val="tx1"/>
            </a:solidFill>
            <a:miter lim="800000"/>
            <a:headEnd/>
            <a:tailEnd/>
          </a:ln>
          <a:effectLst/>
        </p:spPr>
        <p:txBody>
          <a:bodyPr anchor="ctr">
            <a:spAutoFit/>
          </a:bodyPr>
          <a:lstStyle/>
          <a:p>
            <a:pPr>
              <a:defRPr/>
            </a:pPr>
            <a:endParaRPr lang="en-US"/>
          </a:p>
        </p:txBody>
      </p:sp>
      <p:sp>
        <p:nvSpPr>
          <p:cNvPr id="1435693" name="Rectangle 45"/>
          <p:cNvSpPr>
            <a:spLocks noChangeArrowheads="1"/>
          </p:cNvSpPr>
          <p:nvPr/>
        </p:nvSpPr>
        <p:spPr bwMode="auto">
          <a:xfrm flipH="1" flipV="1">
            <a:off x="3267075" y="1536700"/>
            <a:ext cx="890588" cy="361950"/>
          </a:xfrm>
          <a:prstGeom prst="rect">
            <a:avLst/>
          </a:prstGeom>
          <a:gradFill rotWithShape="0">
            <a:gsLst>
              <a:gs pos="0">
                <a:srgbClr val="009999">
                  <a:alpha val="62000"/>
                </a:srgbClr>
              </a:gs>
              <a:gs pos="50000">
                <a:srgbClr val="009999">
                  <a:gamma/>
                  <a:tint val="60000"/>
                  <a:invGamma/>
                </a:srgbClr>
              </a:gs>
              <a:gs pos="100000">
                <a:srgbClr val="009999">
                  <a:alpha val="62000"/>
                </a:srgbClr>
              </a:gs>
            </a:gsLst>
            <a:lin ang="5400000" scaled="1"/>
          </a:gradFill>
          <a:ln w="19050" algn="ctr">
            <a:solidFill>
              <a:schemeClr val="tx1"/>
            </a:solidFill>
            <a:miter lim="800000"/>
            <a:headEnd/>
            <a:tailEnd/>
          </a:ln>
          <a:effectLst/>
        </p:spPr>
        <p:txBody>
          <a:bodyPr anchor="ctr">
            <a:spAutoFit/>
          </a:bodyPr>
          <a:lstStyle/>
          <a:p>
            <a:pPr>
              <a:defRPr/>
            </a:pPr>
            <a:endParaRPr lang="en-US"/>
          </a:p>
        </p:txBody>
      </p:sp>
      <p:sp>
        <p:nvSpPr>
          <p:cNvPr id="1435694" name="Rectangle 46"/>
          <p:cNvSpPr>
            <a:spLocks noChangeArrowheads="1"/>
          </p:cNvSpPr>
          <p:nvPr/>
        </p:nvSpPr>
        <p:spPr bwMode="auto">
          <a:xfrm flipH="1" flipV="1">
            <a:off x="323850" y="1522413"/>
            <a:ext cx="1819275" cy="361950"/>
          </a:xfrm>
          <a:prstGeom prst="rect">
            <a:avLst/>
          </a:prstGeom>
          <a:gradFill rotWithShape="0">
            <a:gsLst>
              <a:gs pos="0">
                <a:srgbClr val="009999">
                  <a:alpha val="62000"/>
                </a:srgbClr>
              </a:gs>
              <a:gs pos="50000">
                <a:srgbClr val="009999">
                  <a:gamma/>
                  <a:tint val="60000"/>
                  <a:invGamma/>
                </a:srgbClr>
              </a:gs>
              <a:gs pos="100000">
                <a:srgbClr val="009999">
                  <a:alpha val="62000"/>
                </a:srgbClr>
              </a:gs>
            </a:gsLst>
            <a:lin ang="5400000" scaled="1"/>
          </a:gradFill>
          <a:ln w="19050" algn="ctr">
            <a:solidFill>
              <a:schemeClr val="tx1"/>
            </a:solidFill>
            <a:miter lim="800000"/>
            <a:headEnd/>
            <a:tailEnd/>
          </a:ln>
          <a:effectLst/>
        </p:spPr>
        <p:txBody>
          <a:bodyPr anchor="ctr">
            <a:spAutoFit/>
          </a:bodyPr>
          <a:lstStyle/>
          <a:p>
            <a:pPr>
              <a:defRPr/>
            </a:pPr>
            <a:endParaRPr lang="en-US"/>
          </a:p>
        </p:txBody>
      </p:sp>
      <p:sp>
        <p:nvSpPr>
          <p:cNvPr id="26697" name="Rectangle 47"/>
          <p:cNvSpPr>
            <a:spLocks noChangeArrowheads="1"/>
          </p:cNvSpPr>
          <p:nvPr/>
        </p:nvSpPr>
        <p:spPr bwMode="auto">
          <a:xfrm flipH="1" flipV="1">
            <a:off x="325438" y="1978025"/>
            <a:ext cx="1819275" cy="355600"/>
          </a:xfrm>
          <a:prstGeom prst="rect">
            <a:avLst/>
          </a:prstGeom>
          <a:solidFill>
            <a:schemeClr val="tx2"/>
          </a:solidFill>
          <a:ln w="19050" algn="ctr">
            <a:solidFill>
              <a:schemeClr val="tx1"/>
            </a:solidFill>
            <a:miter lim="800000"/>
            <a:headEnd/>
            <a:tailEnd/>
          </a:ln>
        </p:spPr>
        <p:txBody>
          <a:bodyPr rot="10800000" anchor="ctr">
            <a:spAutoFit/>
          </a:bodyPr>
          <a:lstStyle/>
          <a:p>
            <a:endParaRPr lang="en-US"/>
          </a:p>
        </p:txBody>
      </p:sp>
      <p:sp>
        <p:nvSpPr>
          <p:cNvPr id="26698" name="Text Box 48"/>
          <p:cNvSpPr txBox="1">
            <a:spLocks noChangeArrowheads="1"/>
          </p:cNvSpPr>
          <p:nvPr/>
        </p:nvSpPr>
        <p:spPr bwMode="auto">
          <a:xfrm>
            <a:off x="862013" y="1990725"/>
            <a:ext cx="784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200">
                <a:solidFill>
                  <a:schemeClr val="bg1"/>
                </a:solidFill>
              </a:rPr>
              <a:t>Interface</a:t>
            </a:r>
          </a:p>
        </p:txBody>
      </p:sp>
      <p:sp>
        <p:nvSpPr>
          <p:cNvPr id="26699" name="Rectangle 49"/>
          <p:cNvSpPr>
            <a:spLocks noChangeArrowheads="1"/>
          </p:cNvSpPr>
          <p:nvPr/>
        </p:nvSpPr>
        <p:spPr bwMode="auto">
          <a:xfrm flipH="1" flipV="1">
            <a:off x="2293938" y="1978025"/>
            <a:ext cx="874712" cy="355600"/>
          </a:xfrm>
          <a:prstGeom prst="rect">
            <a:avLst/>
          </a:prstGeom>
          <a:solidFill>
            <a:schemeClr val="tx2"/>
          </a:solidFill>
          <a:ln w="19050" algn="ctr">
            <a:solidFill>
              <a:schemeClr val="tx1"/>
            </a:solidFill>
            <a:miter lim="800000"/>
            <a:headEnd/>
            <a:tailEnd/>
          </a:ln>
        </p:spPr>
        <p:txBody>
          <a:bodyPr rot="10800000" anchor="ctr">
            <a:spAutoFit/>
          </a:bodyPr>
          <a:lstStyle/>
          <a:p>
            <a:endParaRPr lang="en-US"/>
          </a:p>
        </p:txBody>
      </p:sp>
      <p:sp>
        <p:nvSpPr>
          <p:cNvPr id="26700" name="Text Box 50"/>
          <p:cNvSpPr txBox="1">
            <a:spLocks noChangeArrowheads="1"/>
          </p:cNvSpPr>
          <p:nvPr/>
        </p:nvSpPr>
        <p:spPr bwMode="auto">
          <a:xfrm>
            <a:off x="2336800" y="1998663"/>
            <a:ext cx="784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200">
                <a:solidFill>
                  <a:schemeClr val="bg1"/>
                </a:solidFill>
              </a:rPr>
              <a:t>Interface</a:t>
            </a:r>
          </a:p>
        </p:txBody>
      </p:sp>
      <p:sp>
        <p:nvSpPr>
          <p:cNvPr id="26701" name="Rectangle 51"/>
          <p:cNvSpPr>
            <a:spLocks noChangeArrowheads="1"/>
          </p:cNvSpPr>
          <p:nvPr/>
        </p:nvSpPr>
        <p:spPr bwMode="auto">
          <a:xfrm flipH="1" flipV="1">
            <a:off x="3276600" y="1978025"/>
            <a:ext cx="874713" cy="355600"/>
          </a:xfrm>
          <a:prstGeom prst="rect">
            <a:avLst/>
          </a:prstGeom>
          <a:solidFill>
            <a:schemeClr val="tx2"/>
          </a:solidFill>
          <a:ln w="19050" algn="ctr">
            <a:solidFill>
              <a:schemeClr val="tx1"/>
            </a:solidFill>
            <a:miter lim="800000"/>
            <a:headEnd/>
            <a:tailEnd/>
          </a:ln>
        </p:spPr>
        <p:txBody>
          <a:bodyPr rot="10800000" anchor="ctr">
            <a:spAutoFit/>
          </a:bodyPr>
          <a:lstStyle/>
          <a:p>
            <a:endParaRPr lang="en-US"/>
          </a:p>
        </p:txBody>
      </p:sp>
      <p:sp>
        <p:nvSpPr>
          <p:cNvPr id="26702" name="Text Box 52"/>
          <p:cNvSpPr txBox="1">
            <a:spLocks noChangeArrowheads="1"/>
          </p:cNvSpPr>
          <p:nvPr/>
        </p:nvSpPr>
        <p:spPr bwMode="auto">
          <a:xfrm>
            <a:off x="3297238" y="2006600"/>
            <a:ext cx="784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200">
                <a:solidFill>
                  <a:schemeClr val="bg1"/>
                </a:solidFill>
              </a:rPr>
              <a:t>Interface</a:t>
            </a:r>
          </a:p>
        </p:txBody>
      </p:sp>
      <p:sp>
        <p:nvSpPr>
          <p:cNvPr id="26703" name="Rectangle 53"/>
          <p:cNvSpPr>
            <a:spLocks noChangeArrowheads="1"/>
          </p:cNvSpPr>
          <p:nvPr/>
        </p:nvSpPr>
        <p:spPr bwMode="auto">
          <a:xfrm flipH="1" flipV="1">
            <a:off x="366713" y="2743200"/>
            <a:ext cx="874712" cy="355600"/>
          </a:xfrm>
          <a:prstGeom prst="rect">
            <a:avLst/>
          </a:prstGeom>
          <a:solidFill>
            <a:schemeClr val="tx2"/>
          </a:solidFill>
          <a:ln w="19050" algn="ctr">
            <a:solidFill>
              <a:schemeClr val="tx1"/>
            </a:solidFill>
            <a:miter lim="800000"/>
            <a:headEnd/>
            <a:tailEnd/>
          </a:ln>
        </p:spPr>
        <p:txBody>
          <a:bodyPr rot="10800000" anchor="ctr">
            <a:spAutoFit/>
          </a:bodyPr>
          <a:lstStyle/>
          <a:p>
            <a:endParaRPr lang="en-US"/>
          </a:p>
        </p:txBody>
      </p:sp>
      <p:sp>
        <p:nvSpPr>
          <p:cNvPr id="26704" name="Text Box 54"/>
          <p:cNvSpPr txBox="1">
            <a:spLocks noChangeArrowheads="1"/>
          </p:cNvSpPr>
          <p:nvPr/>
        </p:nvSpPr>
        <p:spPr bwMode="auto">
          <a:xfrm>
            <a:off x="387350" y="2771775"/>
            <a:ext cx="784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200">
                <a:solidFill>
                  <a:schemeClr val="bg1"/>
                </a:solidFill>
              </a:rPr>
              <a:t>Interface</a:t>
            </a:r>
          </a:p>
        </p:txBody>
      </p:sp>
      <p:sp>
        <p:nvSpPr>
          <p:cNvPr id="26705" name="Rectangle 55"/>
          <p:cNvSpPr>
            <a:spLocks noChangeArrowheads="1"/>
          </p:cNvSpPr>
          <p:nvPr/>
        </p:nvSpPr>
        <p:spPr bwMode="auto">
          <a:xfrm flipH="1" flipV="1">
            <a:off x="1335088" y="2743200"/>
            <a:ext cx="874712" cy="355600"/>
          </a:xfrm>
          <a:prstGeom prst="rect">
            <a:avLst/>
          </a:prstGeom>
          <a:solidFill>
            <a:schemeClr val="tx2"/>
          </a:solidFill>
          <a:ln w="19050" algn="ctr">
            <a:solidFill>
              <a:schemeClr val="tx1"/>
            </a:solidFill>
            <a:miter lim="800000"/>
            <a:headEnd/>
            <a:tailEnd/>
          </a:ln>
        </p:spPr>
        <p:txBody>
          <a:bodyPr rot="10800000" anchor="ctr">
            <a:spAutoFit/>
          </a:bodyPr>
          <a:lstStyle/>
          <a:p>
            <a:endParaRPr lang="en-US"/>
          </a:p>
        </p:txBody>
      </p:sp>
      <p:sp>
        <p:nvSpPr>
          <p:cNvPr id="26706" name="Text Box 56"/>
          <p:cNvSpPr txBox="1">
            <a:spLocks noChangeArrowheads="1"/>
          </p:cNvSpPr>
          <p:nvPr/>
        </p:nvSpPr>
        <p:spPr bwMode="auto">
          <a:xfrm>
            <a:off x="1355725" y="2771775"/>
            <a:ext cx="784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200">
                <a:solidFill>
                  <a:schemeClr val="bg1"/>
                </a:solidFill>
              </a:rPr>
              <a:t>Interface</a:t>
            </a:r>
          </a:p>
        </p:txBody>
      </p:sp>
      <p:sp>
        <p:nvSpPr>
          <p:cNvPr id="26707" name="Rectangle 57"/>
          <p:cNvSpPr>
            <a:spLocks noChangeArrowheads="1"/>
          </p:cNvSpPr>
          <p:nvPr/>
        </p:nvSpPr>
        <p:spPr bwMode="auto">
          <a:xfrm flipH="1" flipV="1">
            <a:off x="2314575" y="2743200"/>
            <a:ext cx="874713" cy="355600"/>
          </a:xfrm>
          <a:prstGeom prst="rect">
            <a:avLst/>
          </a:prstGeom>
          <a:solidFill>
            <a:schemeClr val="tx2"/>
          </a:solidFill>
          <a:ln w="19050" algn="ctr">
            <a:solidFill>
              <a:schemeClr val="tx1"/>
            </a:solidFill>
            <a:miter lim="800000"/>
            <a:headEnd/>
            <a:tailEnd/>
          </a:ln>
        </p:spPr>
        <p:txBody>
          <a:bodyPr rot="10800000" anchor="ctr">
            <a:spAutoFit/>
          </a:bodyPr>
          <a:lstStyle/>
          <a:p>
            <a:endParaRPr lang="en-US"/>
          </a:p>
        </p:txBody>
      </p:sp>
      <p:sp>
        <p:nvSpPr>
          <p:cNvPr id="26708" name="Text Box 58"/>
          <p:cNvSpPr txBox="1">
            <a:spLocks noChangeArrowheads="1"/>
          </p:cNvSpPr>
          <p:nvPr/>
        </p:nvSpPr>
        <p:spPr bwMode="auto">
          <a:xfrm>
            <a:off x="2335213" y="2771775"/>
            <a:ext cx="784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200">
                <a:solidFill>
                  <a:schemeClr val="bg1"/>
                </a:solidFill>
              </a:rPr>
              <a:t>Interface</a:t>
            </a:r>
          </a:p>
        </p:txBody>
      </p:sp>
      <p:sp>
        <p:nvSpPr>
          <p:cNvPr id="26709" name="Rectangle 59"/>
          <p:cNvSpPr>
            <a:spLocks noChangeArrowheads="1"/>
          </p:cNvSpPr>
          <p:nvPr/>
        </p:nvSpPr>
        <p:spPr bwMode="auto">
          <a:xfrm flipH="1" flipV="1">
            <a:off x="3297238" y="2743200"/>
            <a:ext cx="874712" cy="355600"/>
          </a:xfrm>
          <a:prstGeom prst="rect">
            <a:avLst/>
          </a:prstGeom>
          <a:solidFill>
            <a:schemeClr val="tx2"/>
          </a:solidFill>
          <a:ln w="19050" algn="ctr">
            <a:solidFill>
              <a:schemeClr val="tx1"/>
            </a:solidFill>
            <a:miter lim="800000"/>
            <a:headEnd/>
            <a:tailEnd/>
          </a:ln>
        </p:spPr>
        <p:txBody>
          <a:bodyPr rot="10800000" anchor="ctr">
            <a:spAutoFit/>
          </a:bodyPr>
          <a:lstStyle/>
          <a:p>
            <a:endParaRPr lang="en-US"/>
          </a:p>
        </p:txBody>
      </p:sp>
      <p:sp>
        <p:nvSpPr>
          <p:cNvPr id="26710" name="Text Box 60"/>
          <p:cNvSpPr txBox="1">
            <a:spLocks noChangeArrowheads="1"/>
          </p:cNvSpPr>
          <p:nvPr/>
        </p:nvSpPr>
        <p:spPr bwMode="auto">
          <a:xfrm>
            <a:off x="3317875" y="2771775"/>
            <a:ext cx="784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1200">
                <a:solidFill>
                  <a:schemeClr val="bg1"/>
                </a:solidFill>
              </a:rPr>
              <a:t>Interface</a:t>
            </a:r>
          </a:p>
        </p:txBody>
      </p:sp>
      <p:sp>
        <p:nvSpPr>
          <p:cNvPr id="26711" name="Rectangle 61"/>
          <p:cNvSpPr>
            <a:spLocks noChangeArrowheads="1"/>
          </p:cNvSpPr>
          <p:nvPr/>
        </p:nvSpPr>
        <p:spPr bwMode="auto">
          <a:xfrm flipH="1" flipV="1">
            <a:off x="4921250" y="1971675"/>
            <a:ext cx="1819275" cy="49213"/>
          </a:xfrm>
          <a:prstGeom prst="rect">
            <a:avLst/>
          </a:prstGeom>
          <a:solidFill>
            <a:schemeClr val="tx2"/>
          </a:solidFill>
          <a:ln w="19050" algn="ctr">
            <a:solidFill>
              <a:schemeClr val="tx1"/>
            </a:solidFill>
            <a:miter lim="800000"/>
            <a:headEnd/>
            <a:tailEnd/>
          </a:ln>
        </p:spPr>
        <p:txBody>
          <a:bodyPr rot="10800000" anchor="ctr">
            <a:spAutoFit/>
          </a:bodyPr>
          <a:lstStyle/>
          <a:p>
            <a:endParaRPr lang="en-US"/>
          </a:p>
        </p:txBody>
      </p:sp>
      <p:sp>
        <p:nvSpPr>
          <p:cNvPr id="26712" name="Rectangle 62"/>
          <p:cNvSpPr>
            <a:spLocks noChangeArrowheads="1"/>
          </p:cNvSpPr>
          <p:nvPr/>
        </p:nvSpPr>
        <p:spPr bwMode="auto">
          <a:xfrm flipH="1" flipV="1">
            <a:off x="6904038" y="1971675"/>
            <a:ext cx="874712" cy="50800"/>
          </a:xfrm>
          <a:prstGeom prst="rect">
            <a:avLst/>
          </a:prstGeom>
          <a:solidFill>
            <a:schemeClr val="tx2"/>
          </a:solidFill>
          <a:ln w="19050" algn="ctr">
            <a:solidFill>
              <a:schemeClr val="tx1"/>
            </a:solidFill>
            <a:miter lim="800000"/>
            <a:headEnd/>
            <a:tailEnd/>
          </a:ln>
        </p:spPr>
        <p:txBody>
          <a:bodyPr rot="10800000" anchor="ctr">
            <a:spAutoFit/>
          </a:bodyPr>
          <a:lstStyle/>
          <a:p>
            <a:endParaRPr lang="en-US"/>
          </a:p>
        </p:txBody>
      </p:sp>
      <p:sp>
        <p:nvSpPr>
          <p:cNvPr id="26713" name="Rectangle 63"/>
          <p:cNvSpPr>
            <a:spLocks noChangeArrowheads="1"/>
          </p:cNvSpPr>
          <p:nvPr/>
        </p:nvSpPr>
        <p:spPr bwMode="auto">
          <a:xfrm flipH="1" flipV="1">
            <a:off x="7872413" y="1979613"/>
            <a:ext cx="874712" cy="50800"/>
          </a:xfrm>
          <a:prstGeom prst="rect">
            <a:avLst/>
          </a:prstGeom>
          <a:solidFill>
            <a:schemeClr val="tx2"/>
          </a:solidFill>
          <a:ln w="19050" algn="ctr">
            <a:solidFill>
              <a:schemeClr val="tx1"/>
            </a:solidFill>
            <a:miter lim="800000"/>
            <a:headEnd/>
            <a:tailEnd/>
          </a:ln>
        </p:spPr>
        <p:txBody>
          <a:bodyPr rot="10800000" anchor="ctr">
            <a:spAutoFit/>
          </a:bodyPr>
          <a:lstStyle/>
          <a:p>
            <a:endParaRPr lang="en-US"/>
          </a:p>
        </p:txBody>
      </p:sp>
      <p:sp>
        <p:nvSpPr>
          <p:cNvPr id="26714" name="Rectangle 64"/>
          <p:cNvSpPr>
            <a:spLocks noChangeArrowheads="1"/>
          </p:cNvSpPr>
          <p:nvPr/>
        </p:nvSpPr>
        <p:spPr bwMode="auto">
          <a:xfrm flipH="1" flipV="1">
            <a:off x="4962525" y="3086100"/>
            <a:ext cx="874713" cy="50800"/>
          </a:xfrm>
          <a:prstGeom prst="rect">
            <a:avLst/>
          </a:prstGeom>
          <a:solidFill>
            <a:schemeClr val="tx2"/>
          </a:solidFill>
          <a:ln w="19050" algn="ctr">
            <a:solidFill>
              <a:schemeClr val="tx1"/>
            </a:solidFill>
            <a:miter lim="800000"/>
            <a:headEnd/>
            <a:tailEnd/>
          </a:ln>
        </p:spPr>
        <p:txBody>
          <a:bodyPr rot="10800000" anchor="ctr">
            <a:spAutoFit/>
          </a:bodyPr>
          <a:lstStyle/>
          <a:p>
            <a:endParaRPr lang="en-US"/>
          </a:p>
        </p:txBody>
      </p:sp>
      <p:sp>
        <p:nvSpPr>
          <p:cNvPr id="26715" name="Rectangle 65"/>
          <p:cNvSpPr>
            <a:spLocks noChangeArrowheads="1"/>
          </p:cNvSpPr>
          <p:nvPr/>
        </p:nvSpPr>
        <p:spPr bwMode="auto">
          <a:xfrm flipH="1" flipV="1">
            <a:off x="5927725" y="3086100"/>
            <a:ext cx="874713" cy="50800"/>
          </a:xfrm>
          <a:prstGeom prst="rect">
            <a:avLst/>
          </a:prstGeom>
          <a:solidFill>
            <a:schemeClr val="tx2"/>
          </a:solidFill>
          <a:ln w="19050" algn="ctr">
            <a:solidFill>
              <a:schemeClr val="tx1"/>
            </a:solidFill>
            <a:miter lim="800000"/>
            <a:headEnd/>
            <a:tailEnd/>
          </a:ln>
        </p:spPr>
        <p:txBody>
          <a:bodyPr rot="10800000" anchor="ctr">
            <a:spAutoFit/>
          </a:bodyPr>
          <a:lstStyle/>
          <a:p>
            <a:endParaRPr lang="en-US"/>
          </a:p>
        </p:txBody>
      </p:sp>
      <p:sp>
        <p:nvSpPr>
          <p:cNvPr id="26716" name="Rectangle 66"/>
          <p:cNvSpPr>
            <a:spLocks noChangeArrowheads="1"/>
          </p:cNvSpPr>
          <p:nvPr/>
        </p:nvSpPr>
        <p:spPr bwMode="auto">
          <a:xfrm flipH="1" flipV="1">
            <a:off x="6907213" y="3086100"/>
            <a:ext cx="874712" cy="50800"/>
          </a:xfrm>
          <a:prstGeom prst="rect">
            <a:avLst/>
          </a:prstGeom>
          <a:solidFill>
            <a:schemeClr val="tx2"/>
          </a:solidFill>
          <a:ln w="19050" algn="ctr">
            <a:solidFill>
              <a:schemeClr val="tx1"/>
            </a:solidFill>
            <a:miter lim="800000"/>
            <a:headEnd/>
            <a:tailEnd/>
          </a:ln>
        </p:spPr>
        <p:txBody>
          <a:bodyPr rot="10800000" anchor="ctr">
            <a:spAutoFit/>
          </a:bodyPr>
          <a:lstStyle/>
          <a:p>
            <a:endParaRPr lang="en-US"/>
          </a:p>
        </p:txBody>
      </p:sp>
      <p:sp>
        <p:nvSpPr>
          <p:cNvPr id="26717" name="Rectangle 67"/>
          <p:cNvSpPr>
            <a:spLocks noChangeArrowheads="1"/>
          </p:cNvSpPr>
          <p:nvPr/>
        </p:nvSpPr>
        <p:spPr bwMode="auto">
          <a:xfrm flipH="1" flipV="1">
            <a:off x="7886700" y="3086100"/>
            <a:ext cx="874713" cy="50800"/>
          </a:xfrm>
          <a:prstGeom prst="rect">
            <a:avLst/>
          </a:prstGeom>
          <a:solidFill>
            <a:schemeClr val="tx2"/>
          </a:solidFill>
          <a:ln w="19050" algn="ctr">
            <a:solidFill>
              <a:schemeClr val="tx1"/>
            </a:solidFill>
            <a:miter lim="800000"/>
            <a:headEnd/>
            <a:tailEnd/>
          </a:ln>
        </p:spPr>
        <p:txBody>
          <a:bodyPr rot="10800000" anchor="ctr">
            <a:spAutoFit/>
          </a:bodyPr>
          <a:lstStyle/>
          <a:p>
            <a:endParaRPr lang="en-US"/>
          </a:p>
        </p:txBody>
      </p:sp>
      <p:sp>
        <p:nvSpPr>
          <p:cNvPr id="26718" name="Line 68"/>
          <p:cNvSpPr>
            <a:spLocks noChangeShapeType="1"/>
          </p:cNvSpPr>
          <p:nvPr/>
        </p:nvSpPr>
        <p:spPr bwMode="auto">
          <a:xfrm flipH="1">
            <a:off x="5399088" y="2679700"/>
            <a:ext cx="1587" cy="385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6719" name="Line 69"/>
          <p:cNvSpPr>
            <a:spLocks noChangeShapeType="1"/>
          </p:cNvSpPr>
          <p:nvPr/>
        </p:nvSpPr>
        <p:spPr bwMode="auto">
          <a:xfrm flipH="1">
            <a:off x="5824538" y="2019300"/>
            <a:ext cx="1587" cy="385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en-US"/>
          </a:p>
        </p:txBody>
      </p:sp>
      <p:sp>
        <p:nvSpPr>
          <p:cNvPr id="26720" name="Text Box 70"/>
          <p:cNvSpPr txBox="1">
            <a:spLocks noChangeArrowheads="1"/>
          </p:cNvSpPr>
          <p:nvPr/>
        </p:nvSpPr>
        <p:spPr bwMode="auto">
          <a:xfrm>
            <a:off x="4784725" y="3184525"/>
            <a:ext cx="124936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6721" name="Text Box 71"/>
          <p:cNvSpPr txBox="1">
            <a:spLocks noChangeArrowheads="1"/>
          </p:cNvSpPr>
          <p:nvPr/>
        </p:nvSpPr>
        <p:spPr bwMode="auto">
          <a:xfrm>
            <a:off x="4751388" y="1524000"/>
            <a:ext cx="124936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6722" name="Text Box 72"/>
          <p:cNvSpPr txBox="1">
            <a:spLocks noChangeArrowheads="1"/>
          </p:cNvSpPr>
          <p:nvPr/>
        </p:nvSpPr>
        <p:spPr bwMode="auto">
          <a:xfrm>
            <a:off x="5681663" y="1517650"/>
            <a:ext cx="124936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6723" name="Text Box 73"/>
          <p:cNvSpPr txBox="1">
            <a:spLocks noChangeArrowheads="1"/>
          </p:cNvSpPr>
          <p:nvPr/>
        </p:nvSpPr>
        <p:spPr bwMode="auto">
          <a:xfrm>
            <a:off x="6707188" y="1527175"/>
            <a:ext cx="124936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6724" name="Text Box 74"/>
          <p:cNvSpPr txBox="1">
            <a:spLocks noChangeArrowheads="1"/>
          </p:cNvSpPr>
          <p:nvPr/>
        </p:nvSpPr>
        <p:spPr bwMode="auto">
          <a:xfrm>
            <a:off x="7685088" y="1536700"/>
            <a:ext cx="124936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6725" name="Text Box 75"/>
          <p:cNvSpPr txBox="1">
            <a:spLocks noChangeArrowheads="1"/>
          </p:cNvSpPr>
          <p:nvPr/>
        </p:nvSpPr>
        <p:spPr bwMode="auto">
          <a:xfrm>
            <a:off x="5751513" y="3178175"/>
            <a:ext cx="124936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6726" name="Text Box 76"/>
          <p:cNvSpPr txBox="1">
            <a:spLocks noChangeArrowheads="1"/>
          </p:cNvSpPr>
          <p:nvPr/>
        </p:nvSpPr>
        <p:spPr bwMode="auto">
          <a:xfrm>
            <a:off x="6729413" y="3171825"/>
            <a:ext cx="124936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6727" name="Text Box 77"/>
          <p:cNvSpPr txBox="1">
            <a:spLocks noChangeArrowheads="1"/>
          </p:cNvSpPr>
          <p:nvPr/>
        </p:nvSpPr>
        <p:spPr bwMode="auto">
          <a:xfrm>
            <a:off x="7707313" y="3181350"/>
            <a:ext cx="124936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6728" name="Text Box 78"/>
          <p:cNvSpPr txBox="1">
            <a:spLocks noChangeArrowheads="1"/>
          </p:cNvSpPr>
          <p:nvPr/>
        </p:nvSpPr>
        <p:spPr bwMode="auto">
          <a:xfrm>
            <a:off x="206375" y="3182938"/>
            <a:ext cx="124936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6729" name="Text Box 79"/>
          <p:cNvSpPr txBox="1">
            <a:spLocks noChangeArrowheads="1"/>
          </p:cNvSpPr>
          <p:nvPr/>
        </p:nvSpPr>
        <p:spPr bwMode="auto">
          <a:xfrm>
            <a:off x="173038" y="1522413"/>
            <a:ext cx="124936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6730" name="Text Box 80"/>
          <p:cNvSpPr txBox="1">
            <a:spLocks noChangeArrowheads="1"/>
          </p:cNvSpPr>
          <p:nvPr/>
        </p:nvSpPr>
        <p:spPr bwMode="auto">
          <a:xfrm>
            <a:off x="1103313" y="1516063"/>
            <a:ext cx="124936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6731" name="Text Box 81"/>
          <p:cNvSpPr txBox="1">
            <a:spLocks noChangeArrowheads="1"/>
          </p:cNvSpPr>
          <p:nvPr/>
        </p:nvSpPr>
        <p:spPr bwMode="auto">
          <a:xfrm>
            <a:off x="2128838" y="1525588"/>
            <a:ext cx="124936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6732" name="Text Box 82"/>
          <p:cNvSpPr txBox="1">
            <a:spLocks noChangeArrowheads="1"/>
          </p:cNvSpPr>
          <p:nvPr/>
        </p:nvSpPr>
        <p:spPr bwMode="auto">
          <a:xfrm>
            <a:off x="3106738" y="1535113"/>
            <a:ext cx="124936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6733" name="Text Box 83"/>
          <p:cNvSpPr txBox="1">
            <a:spLocks noChangeArrowheads="1"/>
          </p:cNvSpPr>
          <p:nvPr/>
        </p:nvSpPr>
        <p:spPr bwMode="auto">
          <a:xfrm>
            <a:off x="1157288" y="3176588"/>
            <a:ext cx="124936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6734" name="Text Box 84"/>
          <p:cNvSpPr txBox="1">
            <a:spLocks noChangeArrowheads="1"/>
          </p:cNvSpPr>
          <p:nvPr/>
        </p:nvSpPr>
        <p:spPr bwMode="auto">
          <a:xfrm>
            <a:off x="2135188" y="3170238"/>
            <a:ext cx="124936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6735" name="Text Box 85"/>
          <p:cNvSpPr txBox="1">
            <a:spLocks noChangeArrowheads="1"/>
          </p:cNvSpPr>
          <p:nvPr/>
        </p:nvSpPr>
        <p:spPr bwMode="auto">
          <a:xfrm>
            <a:off x="3113088" y="3179763"/>
            <a:ext cx="1249362"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lnSpc>
                <a:spcPct val="85000"/>
              </a:lnSpc>
            </a:pPr>
            <a:r>
              <a:rPr lang="en-US" sz="1200"/>
              <a:t>Application</a:t>
            </a:r>
          </a:p>
          <a:p>
            <a:pPr algn="ctr">
              <a:lnSpc>
                <a:spcPct val="85000"/>
              </a:lnSpc>
            </a:pPr>
            <a:r>
              <a:rPr lang="en-US" sz="1200"/>
              <a:t>Service</a:t>
            </a:r>
          </a:p>
        </p:txBody>
      </p:sp>
      <p:sp>
        <p:nvSpPr>
          <p:cNvPr id="26736" name="TextBox 85"/>
          <p:cNvSpPr txBox="1">
            <a:spLocks noChangeArrowheads="1"/>
          </p:cNvSpPr>
          <p:nvPr/>
        </p:nvSpPr>
        <p:spPr bwMode="auto">
          <a:xfrm>
            <a:off x="291841" y="6172200"/>
            <a:ext cx="853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r>
              <a:rPr lang="en-US" b="0" dirty="0"/>
              <a:t>Source: Carter Sandy Keynote Presentation, IBM, 2005</a:t>
            </a:r>
          </a:p>
        </p:txBody>
      </p:sp>
    </p:spTree>
    <p:extLst>
      <p:ext uri="{BB962C8B-B14F-4D97-AF65-F5344CB8AC3E}">
        <p14:creationId xmlns:p14="http://schemas.microsoft.com/office/powerpoint/2010/main" val="1653271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
          <p:cNvGrpSpPr>
            <a:grpSpLocks/>
          </p:cNvGrpSpPr>
          <p:nvPr/>
        </p:nvGrpSpPr>
        <p:grpSpPr bwMode="auto">
          <a:xfrm>
            <a:off x="2286000" y="1825625"/>
            <a:ext cx="2133600" cy="3106738"/>
            <a:chOff x="2286000" y="2129772"/>
            <a:chExt cx="2133600" cy="3107431"/>
          </a:xfrm>
        </p:grpSpPr>
        <p:cxnSp>
          <p:nvCxnSpPr>
            <p:cNvPr id="5142" name="Straight Arrow Connector 17"/>
            <p:cNvCxnSpPr>
              <a:cxnSpLocks noChangeShapeType="1"/>
              <a:stCxn id="5125" idx="3"/>
              <a:endCxn id="5143" idx="0"/>
            </p:cNvCxnSpPr>
            <p:nvPr/>
          </p:nvCxnSpPr>
          <p:spPr bwMode="auto">
            <a:xfrm rot="5400000">
              <a:off x="3212614" y="2269958"/>
              <a:ext cx="669032" cy="388659"/>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143" name="Oval 6"/>
            <p:cNvSpPr>
              <a:spLocks noChangeArrowheads="1"/>
            </p:cNvSpPr>
            <p:nvPr/>
          </p:nvSpPr>
          <p:spPr bwMode="auto">
            <a:xfrm>
              <a:off x="2286000" y="2798803"/>
              <a:ext cx="2133600" cy="1219200"/>
            </a:xfrm>
            <a:prstGeom prst="ellipse">
              <a:avLst/>
            </a:prstGeom>
            <a:solidFill>
              <a:srgbClr val="FFFFCC"/>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SIMD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t>Single Instruction stream &amp; Multiple Data streams</a:t>
              </a:r>
            </a:p>
          </p:txBody>
        </p:sp>
        <p:sp>
          <p:nvSpPr>
            <p:cNvPr id="5144" name="Rectangle 9"/>
            <p:cNvSpPr>
              <a:spLocks noChangeArrowheads="1"/>
            </p:cNvSpPr>
            <p:nvPr/>
          </p:nvSpPr>
          <p:spPr bwMode="auto">
            <a:xfrm>
              <a:off x="2514600" y="4313873"/>
              <a:ext cx="1371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rPr>
                <a:t>Vector or array computers</a:t>
              </a:r>
            </a:p>
          </p:txBody>
        </p:sp>
      </p:grpSp>
      <p:sp>
        <p:nvSpPr>
          <p:cNvPr id="5123" name="Title 1"/>
          <p:cNvSpPr>
            <a:spLocks noGrp="1"/>
          </p:cNvSpPr>
          <p:nvPr>
            <p:ph type="title"/>
          </p:nvPr>
        </p:nvSpPr>
        <p:spPr>
          <a:xfrm>
            <a:off x="457200" y="152400"/>
            <a:ext cx="8610600" cy="623888"/>
          </a:xfrm>
        </p:spPr>
        <p:txBody>
          <a:bodyPr/>
          <a:lstStyle/>
          <a:p>
            <a:pPr algn="ctr"/>
            <a:r>
              <a:rPr lang="en-US"/>
              <a:t>Computer Architecture</a:t>
            </a:r>
          </a:p>
        </p:txBody>
      </p:sp>
      <p:sp>
        <p:nvSpPr>
          <p:cNvPr id="512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D50E5ED9-24CA-4572-AF7A-E91FABF02247}" type="slidenum">
              <a:rPr kumimoji="0" lang="en-US" sz="1800" b="0" i="0" u="none" strike="noStrike" kern="1200" cap="none" spc="0" normalizeH="0" baseline="0" noProof="0" smtClean="0">
                <a:ln>
                  <a:noFill/>
                </a:ln>
                <a:solidFill>
                  <a:srgbClr val="333399"/>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4</a:t>
            </a:fld>
            <a:endParaRPr kumimoji="0" lang="en-US" sz="1800" b="0" i="0" u="none" strike="noStrike" kern="1200" cap="none" spc="0" normalizeH="0" baseline="0" noProof="0">
              <a:ln>
                <a:noFill/>
              </a:ln>
              <a:solidFill>
                <a:srgbClr val="333399"/>
              </a:solidFill>
              <a:effectLst/>
              <a:uLnTx/>
              <a:uFillTx/>
              <a:latin typeface="Times New Roman" pitchFamily="18" charset="0"/>
              <a:ea typeface="+mn-ea"/>
              <a:cs typeface="+mn-cs"/>
            </a:endParaRPr>
          </a:p>
        </p:txBody>
      </p:sp>
      <p:sp>
        <p:nvSpPr>
          <p:cNvPr id="5125" name="Oval 4"/>
          <p:cNvSpPr>
            <a:spLocks noChangeArrowheads="1"/>
          </p:cNvSpPr>
          <p:nvPr/>
        </p:nvSpPr>
        <p:spPr bwMode="auto">
          <a:xfrm>
            <a:off x="3429000" y="990600"/>
            <a:ext cx="2133600" cy="1066800"/>
          </a:xfrm>
          <a:prstGeom prst="ellipse">
            <a:avLst/>
          </a:prstGeom>
          <a:solidFill>
            <a:srgbClr val="CCECFF"/>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Computer Architecture</a:t>
            </a:r>
          </a:p>
        </p:txBody>
      </p:sp>
      <p:sp>
        <p:nvSpPr>
          <p:cNvPr id="5126" name="Oval 5"/>
          <p:cNvSpPr>
            <a:spLocks noChangeArrowheads="1"/>
          </p:cNvSpPr>
          <p:nvPr/>
        </p:nvSpPr>
        <p:spPr bwMode="auto">
          <a:xfrm>
            <a:off x="76200" y="2493963"/>
            <a:ext cx="2133600" cy="1219200"/>
          </a:xfrm>
          <a:prstGeom prst="ellipse">
            <a:avLst/>
          </a:prstGeom>
          <a:solidFill>
            <a:srgbClr val="FFFFCC"/>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SISD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t>Single Instruction stream &amp; Single Data stream</a:t>
            </a:r>
          </a:p>
        </p:txBody>
      </p:sp>
      <p:sp>
        <p:nvSpPr>
          <p:cNvPr id="5127" name="Rectangle 11"/>
          <p:cNvSpPr>
            <a:spLocks noChangeArrowheads="1"/>
          </p:cNvSpPr>
          <p:nvPr/>
        </p:nvSpPr>
        <p:spPr bwMode="auto">
          <a:xfrm>
            <a:off x="304800" y="4094163"/>
            <a:ext cx="1614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Simple computers</a:t>
            </a:r>
          </a:p>
        </p:txBody>
      </p:sp>
      <p:cxnSp>
        <p:nvCxnSpPr>
          <p:cNvPr id="5128" name="Straight Arrow Connector 13"/>
          <p:cNvCxnSpPr>
            <a:cxnSpLocks noChangeShapeType="1"/>
            <a:stCxn id="5125" idx="2"/>
            <a:endCxn id="5126" idx="0"/>
          </p:cNvCxnSpPr>
          <p:nvPr/>
        </p:nvCxnSpPr>
        <p:spPr bwMode="auto">
          <a:xfrm rot="10800000" flipV="1">
            <a:off x="1143000" y="1524000"/>
            <a:ext cx="2286000" cy="96996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3" name="Group 36"/>
          <p:cNvGrpSpPr>
            <a:grpSpLocks/>
          </p:cNvGrpSpPr>
          <p:nvPr/>
        </p:nvGrpSpPr>
        <p:grpSpPr bwMode="auto">
          <a:xfrm>
            <a:off x="4419600" y="1901825"/>
            <a:ext cx="2209800" cy="2201863"/>
            <a:chOff x="4419600" y="1901171"/>
            <a:chExt cx="2209800" cy="2202043"/>
          </a:xfrm>
        </p:grpSpPr>
        <p:sp>
          <p:nvSpPr>
            <p:cNvPr id="5139" name="Oval 7"/>
            <p:cNvSpPr>
              <a:spLocks noChangeArrowheads="1"/>
            </p:cNvSpPr>
            <p:nvPr/>
          </p:nvSpPr>
          <p:spPr bwMode="auto">
            <a:xfrm>
              <a:off x="4495800" y="2494003"/>
              <a:ext cx="2133600" cy="1219200"/>
            </a:xfrm>
            <a:prstGeom prst="ellipse">
              <a:avLst/>
            </a:prstGeom>
            <a:solidFill>
              <a:srgbClr val="FFFFCC"/>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rPr>
                <a:t>MISD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Times New Roman" pitchFamily="18" charset="0"/>
                  <a:ea typeface="+mn-ea"/>
                  <a:cs typeface="+mn-cs"/>
                </a:rPr>
                <a:t>Multiple Instruction streams &amp; Single Data stream</a:t>
              </a:r>
            </a:p>
          </p:txBody>
        </p:sp>
        <p:sp>
          <p:nvSpPr>
            <p:cNvPr id="5140" name="Rectangle 10"/>
            <p:cNvSpPr>
              <a:spLocks noChangeArrowheads="1"/>
            </p:cNvSpPr>
            <p:nvPr/>
          </p:nvSpPr>
          <p:spPr bwMode="auto">
            <a:xfrm>
              <a:off x="4419600" y="3733800"/>
              <a:ext cx="2209800" cy="369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cxnSp>
          <p:nvCxnSpPr>
            <p:cNvPr id="5141" name="Straight Arrow Connector 18"/>
            <p:cNvCxnSpPr>
              <a:cxnSpLocks noChangeShapeType="1"/>
              <a:stCxn id="5125" idx="5"/>
              <a:endCxn id="5139" idx="0"/>
            </p:cNvCxnSpPr>
            <p:nvPr/>
          </p:nvCxnSpPr>
          <p:spPr bwMode="auto">
            <a:xfrm rot="16200000" flipH="1">
              <a:off x="5109954" y="2041357"/>
              <a:ext cx="592832" cy="312459"/>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4" name="Group 39"/>
          <p:cNvGrpSpPr>
            <a:grpSpLocks/>
          </p:cNvGrpSpPr>
          <p:nvPr/>
        </p:nvGrpSpPr>
        <p:grpSpPr bwMode="auto">
          <a:xfrm>
            <a:off x="5562600" y="1447800"/>
            <a:ext cx="3505200" cy="3916363"/>
            <a:chOff x="5562600" y="1447800"/>
            <a:chExt cx="3505200" cy="3915728"/>
          </a:xfrm>
        </p:grpSpPr>
        <p:sp>
          <p:nvSpPr>
            <p:cNvPr id="5136" name="Oval 8"/>
            <p:cNvSpPr>
              <a:spLocks noChangeArrowheads="1"/>
            </p:cNvSpPr>
            <p:nvPr/>
          </p:nvSpPr>
          <p:spPr bwMode="auto">
            <a:xfrm>
              <a:off x="6858000" y="2514600"/>
              <a:ext cx="2133600" cy="1219200"/>
            </a:xfrm>
            <a:prstGeom prst="ellipse">
              <a:avLst/>
            </a:prstGeom>
            <a:solidFill>
              <a:srgbClr val="FFFFCC"/>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highlight>
                    <a:srgbClr val="FFFF00"/>
                  </a:highlight>
                  <a:uLnTx/>
                  <a:uFillTx/>
                  <a:latin typeface="Times New Roman" pitchFamily="18" charset="0"/>
                  <a:ea typeface="+mn-ea"/>
                  <a:cs typeface="+mn-cs"/>
                </a:rPr>
                <a:t>MIMD</a:t>
              </a:r>
              <a:r>
                <a:rPr kumimoji="0" lang="en-US" sz="1800" b="1" i="0" u="none" strike="noStrike" kern="1200" cap="none" spc="0" normalizeH="0" baseline="0" noProof="0" dirty="0">
                  <a:ln>
                    <a:noFill/>
                  </a:ln>
                  <a:solidFill>
                    <a:srgbClr val="000000"/>
                  </a:solidFill>
                  <a:effectLst/>
                  <a:uLnTx/>
                  <a:uFillTx/>
                  <a:latin typeface="Times New Roman" pitchFamily="18" charset="0"/>
                  <a:ea typeface="+mn-ea"/>
                  <a:cs typeface="+mn-cs"/>
                </a:rPr>
                <a:t>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imes New Roman" pitchFamily="18" charset="0"/>
                  <a:ea typeface="+mn-ea"/>
                  <a:cs typeface="+mn-cs"/>
                </a:rPr>
                <a:t>Multiple Instruction streams &amp; Multiple Data streams</a:t>
              </a:r>
            </a:p>
          </p:txBody>
        </p:sp>
        <p:cxnSp>
          <p:nvCxnSpPr>
            <p:cNvPr id="5137" name="Straight Arrow Connector 19"/>
            <p:cNvCxnSpPr>
              <a:cxnSpLocks noChangeShapeType="1"/>
              <a:stCxn id="5125" idx="6"/>
              <a:endCxn id="5136" idx="0"/>
            </p:cNvCxnSpPr>
            <p:nvPr/>
          </p:nvCxnSpPr>
          <p:spPr bwMode="auto">
            <a:xfrm>
              <a:off x="5562600" y="1447800"/>
              <a:ext cx="2362200" cy="106680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5138" name="Rectangle 26"/>
            <p:cNvSpPr>
              <a:spLocks noChangeArrowheads="1"/>
            </p:cNvSpPr>
            <p:nvPr/>
          </p:nvSpPr>
          <p:spPr bwMode="auto">
            <a:xfrm>
              <a:off x="6934200" y="3886200"/>
              <a:ext cx="21336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Times New Roman" pitchFamily="18" charset="0"/>
                  <a:ea typeface="+mn-ea"/>
                  <a:cs typeface="+mn-cs"/>
                </a:rPr>
                <a:t>Computers with multi-core processors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Times New Roman" pitchFamily="18" charset="0"/>
                  <a:ea typeface="+mn-ea"/>
                  <a:cs typeface="+mn-cs"/>
                </a:rPr>
                <a:t>Distributed systems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Times New Roman" pitchFamily="18" charset="0"/>
                  <a:ea typeface="+mn-ea"/>
                  <a:cs typeface="+mn-cs"/>
                </a:rPr>
                <a:t>Networks</a:t>
              </a:r>
            </a:p>
          </p:txBody>
        </p:sp>
      </p:grpSp>
      <p:grpSp>
        <p:nvGrpSpPr>
          <p:cNvPr id="5" name="Group 40"/>
          <p:cNvGrpSpPr>
            <a:grpSpLocks/>
          </p:cNvGrpSpPr>
          <p:nvPr/>
        </p:nvGrpSpPr>
        <p:grpSpPr bwMode="auto">
          <a:xfrm>
            <a:off x="741363" y="5410200"/>
            <a:ext cx="7869233" cy="928688"/>
            <a:chOff x="609600" y="5410200"/>
            <a:chExt cx="7869381" cy="928255"/>
          </a:xfrm>
        </p:grpSpPr>
        <p:sp>
          <p:nvSpPr>
            <p:cNvPr id="34" name="Freeform 33"/>
            <p:cNvSpPr/>
            <p:nvPr/>
          </p:nvSpPr>
          <p:spPr bwMode="auto">
            <a:xfrm>
              <a:off x="609600" y="5410200"/>
              <a:ext cx="7869381" cy="928255"/>
            </a:xfrm>
            <a:custGeom>
              <a:avLst/>
              <a:gdLst>
                <a:gd name="connsiteX0" fmla="*/ 7869381 w 7869381"/>
                <a:gd name="connsiteY0" fmla="*/ 0 h 928255"/>
                <a:gd name="connsiteX1" fmla="*/ 7869381 w 7869381"/>
                <a:gd name="connsiteY1" fmla="*/ 928255 h 928255"/>
                <a:gd name="connsiteX2" fmla="*/ 0 w 7869381"/>
                <a:gd name="connsiteY2" fmla="*/ 928255 h 928255"/>
                <a:gd name="connsiteX3" fmla="*/ 7869381 w 7869381"/>
                <a:gd name="connsiteY3" fmla="*/ 0 h 928255"/>
              </a:gdLst>
              <a:ahLst/>
              <a:cxnLst>
                <a:cxn ang="0">
                  <a:pos x="connsiteX0" y="connsiteY0"/>
                </a:cxn>
                <a:cxn ang="0">
                  <a:pos x="connsiteX1" y="connsiteY1"/>
                </a:cxn>
                <a:cxn ang="0">
                  <a:pos x="connsiteX2" y="connsiteY2"/>
                </a:cxn>
                <a:cxn ang="0">
                  <a:pos x="connsiteX3" y="connsiteY3"/>
                </a:cxn>
              </a:cxnLst>
              <a:rect l="l" t="t" r="r" b="b"/>
              <a:pathLst>
                <a:path w="7869381" h="928255">
                  <a:moveTo>
                    <a:pt x="7869381" y="0"/>
                  </a:moveTo>
                  <a:lnTo>
                    <a:pt x="7869381" y="928255"/>
                  </a:lnTo>
                  <a:lnTo>
                    <a:pt x="0" y="928255"/>
                  </a:lnTo>
                  <a:lnTo>
                    <a:pt x="7869381" y="0"/>
                  </a:ln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5135" name="TextBox 34"/>
            <p:cNvSpPr txBox="1">
              <a:spLocks noChangeArrowheads="1"/>
            </p:cNvSpPr>
            <p:nvPr/>
          </p:nvSpPr>
          <p:spPr bwMode="auto">
            <a:xfrm rot="21337451">
              <a:off x="4983896" y="5748604"/>
              <a:ext cx="3339437" cy="369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CC"/>
                  </a:solidFill>
                  <a:effectLst/>
                  <a:uLnTx/>
                  <a:uFillTx/>
                  <a:latin typeface="Times New Roman" pitchFamily="18" charset="0"/>
                  <a:ea typeface="+mn-ea"/>
                  <a:cs typeface="+mn-cs"/>
                </a:rPr>
                <a:t>Distributed Computing Systems</a:t>
              </a:r>
            </a:p>
          </p:txBody>
        </p:sp>
      </p:grpSp>
      <p:sp>
        <p:nvSpPr>
          <p:cNvPr id="5132" name="Rectangle 22"/>
          <p:cNvSpPr>
            <a:spLocks noChangeArrowheads="1"/>
          </p:cNvSpPr>
          <p:nvPr/>
        </p:nvSpPr>
        <p:spPr bwMode="auto">
          <a:xfrm>
            <a:off x="533400" y="1600200"/>
            <a:ext cx="2130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Flynn's classification</a:t>
            </a:r>
          </a:p>
        </p:txBody>
      </p:sp>
      <p:sp>
        <p:nvSpPr>
          <p:cNvPr id="24" name="Rectangle 23"/>
          <p:cNvSpPr>
            <a:spLocks noChangeArrowheads="1"/>
          </p:cNvSpPr>
          <p:nvPr/>
        </p:nvSpPr>
        <p:spPr bwMode="auto">
          <a:xfrm>
            <a:off x="4495800" y="3884613"/>
            <a:ext cx="22860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Times New Roman" pitchFamily="18" charset="0"/>
                <a:ea typeface="+mn-ea"/>
                <a:cs typeface="+mn-cs"/>
              </a:rPr>
              <a:t>Fault-tolerant computer systems </a:t>
            </a:r>
            <a:r>
              <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rPr>
              <a:t>performing redundant computing on the same data stream and voting on the results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p:cTn id="17" dur="500" fill="hold"/>
                                        <p:tgtEl>
                                          <p:spTgt spid="24"/>
                                        </p:tgtEl>
                                        <p:attrNameLst>
                                          <p:attrName>ppt_w</p:attrName>
                                        </p:attrNameLst>
                                      </p:cBhvr>
                                      <p:tavLst>
                                        <p:tav tm="0">
                                          <p:val>
                                            <p:fltVal val="0"/>
                                          </p:val>
                                        </p:tav>
                                        <p:tav tm="100000">
                                          <p:val>
                                            <p:strVal val="#ppt_w"/>
                                          </p:val>
                                        </p:tav>
                                      </p:tavLst>
                                    </p:anim>
                                    <p:anim calcmode="lin" valueType="num">
                                      <p:cBhvr>
                                        <p:cTn id="18"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609600" y="76200"/>
            <a:ext cx="8458200" cy="623888"/>
          </a:xfrm>
        </p:spPr>
        <p:txBody>
          <a:bodyPr/>
          <a:lstStyle/>
          <a:p>
            <a:pPr algn="r"/>
            <a:r>
              <a:rPr lang="en-US" dirty="0">
                <a:highlight>
                  <a:srgbClr val="FFFF00"/>
                </a:highlight>
              </a:rPr>
              <a:t>Software Engineering Review: Design Patterns</a:t>
            </a:r>
          </a:p>
        </p:txBody>
      </p:sp>
      <p:sp>
        <p:nvSpPr>
          <p:cNvPr id="27651" name="Content Placeholder 2"/>
          <p:cNvSpPr>
            <a:spLocks noGrp="1"/>
          </p:cNvSpPr>
          <p:nvPr>
            <p:ph idx="1"/>
          </p:nvPr>
        </p:nvSpPr>
        <p:spPr>
          <a:xfrm>
            <a:off x="228600" y="2667000"/>
            <a:ext cx="8763000" cy="4038600"/>
          </a:xfrm>
        </p:spPr>
        <p:txBody>
          <a:bodyPr/>
          <a:lstStyle/>
          <a:p>
            <a:r>
              <a:rPr lang="en-US" sz="2400" dirty="0"/>
              <a:t>A </a:t>
            </a:r>
            <a:r>
              <a:rPr lang="en-US" sz="2400" b="1" dirty="0">
                <a:solidFill>
                  <a:schemeClr val="tx2"/>
                </a:solidFill>
                <a:highlight>
                  <a:srgbClr val="FFFF00"/>
                </a:highlight>
              </a:rPr>
              <a:t>design pattern</a:t>
            </a:r>
            <a:r>
              <a:rPr lang="en-US" sz="2400" dirty="0">
                <a:solidFill>
                  <a:schemeClr val="tx2"/>
                </a:solidFill>
                <a:highlight>
                  <a:srgbClr val="FFFF00"/>
                </a:highlight>
              </a:rPr>
              <a:t> </a:t>
            </a:r>
            <a:r>
              <a:rPr lang="en-US" sz="2400" dirty="0">
                <a:highlight>
                  <a:srgbClr val="FFFF00"/>
                </a:highlight>
              </a:rPr>
              <a:t>is a general reusable solution in software design</a:t>
            </a:r>
            <a:r>
              <a:rPr lang="en-US" sz="2400" dirty="0"/>
              <a:t>. </a:t>
            </a:r>
          </a:p>
          <a:p>
            <a:r>
              <a:rPr lang="en-US" sz="2400" dirty="0"/>
              <a:t>A design pattern is not a finished design. It is </a:t>
            </a:r>
          </a:p>
          <a:p>
            <a:pPr lvl="1"/>
            <a:r>
              <a:rPr lang="en-US" sz="2400" dirty="0"/>
              <a:t>a template for solving a problem that can be used in many different situations;</a:t>
            </a:r>
          </a:p>
          <a:p>
            <a:pPr lvl="1"/>
            <a:r>
              <a:rPr lang="en-US" sz="2400" dirty="0"/>
              <a:t>an interface that can have different implementations.</a:t>
            </a:r>
          </a:p>
          <a:p>
            <a:r>
              <a:rPr lang="en-US" sz="2400" dirty="0"/>
              <a:t>Algorithms of solving a problem is not a part of the design pattern – They belong to the implementation detail / computing pattern.</a:t>
            </a:r>
          </a:p>
          <a:p>
            <a:r>
              <a:rPr lang="en-US" sz="2400" dirty="0">
                <a:highlight>
                  <a:srgbClr val="FFFF00"/>
                </a:highlight>
              </a:rPr>
              <a:t>Not all </a:t>
            </a:r>
            <a:r>
              <a:rPr lang="en-US" sz="2400" b="1" dirty="0">
                <a:highlight>
                  <a:srgbClr val="FFFF00"/>
                </a:highlight>
              </a:rPr>
              <a:t>software patterns </a:t>
            </a:r>
            <a:r>
              <a:rPr lang="en-US" sz="2400" dirty="0">
                <a:highlight>
                  <a:srgbClr val="FFFF00"/>
                </a:highlight>
              </a:rPr>
              <a:t>are design patterns</a:t>
            </a:r>
            <a:r>
              <a:rPr lang="en-US" sz="2400" dirty="0"/>
              <a:t>. Design patterns deal specifically with problems at the level of software </a:t>
            </a:r>
            <a:r>
              <a:rPr lang="en-US" sz="2400" i="1" dirty="0"/>
              <a:t>design</a:t>
            </a:r>
            <a:r>
              <a:rPr lang="en-US" sz="2400" dirty="0"/>
              <a:t>. </a:t>
            </a:r>
          </a:p>
        </p:txBody>
      </p:sp>
      <p:sp>
        <p:nvSpPr>
          <p:cNvPr id="2765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E43FC211-ED9D-451C-B727-D1A91283B21F}" type="slidenum">
              <a:rPr lang="en-US" b="0" smtClean="0">
                <a:solidFill>
                  <a:schemeClr val="tx2"/>
                </a:solidFill>
              </a:rPr>
              <a:pPr/>
              <a:t>40</a:t>
            </a:fld>
            <a:endParaRPr lang="en-US" b="0">
              <a:solidFill>
                <a:schemeClr val="tx2"/>
              </a:solidFill>
            </a:endParaRPr>
          </a:p>
        </p:txBody>
      </p:sp>
      <p:sp>
        <p:nvSpPr>
          <p:cNvPr id="27653" name="TextBox 4"/>
          <p:cNvSpPr txBox="1">
            <a:spLocks noChangeArrowheads="1"/>
          </p:cNvSpPr>
          <p:nvPr/>
        </p:nvSpPr>
        <p:spPr bwMode="auto">
          <a:xfrm>
            <a:off x="1752600" y="762000"/>
            <a:ext cx="6161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2400" b="0">
                <a:solidFill>
                  <a:schemeClr val="tx2"/>
                </a:solidFill>
              </a:rPr>
              <a:t>Design patterns will be used in the later chapters</a:t>
            </a:r>
          </a:p>
        </p:txBody>
      </p:sp>
      <p:sp>
        <p:nvSpPr>
          <p:cNvPr id="6" name="TextBox 5"/>
          <p:cNvSpPr txBox="1">
            <a:spLocks noChangeArrowheads="1"/>
          </p:cNvSpPr>
          <p:nvPr/>
        </p:nvSpPr>
        <p:spPr bwMode="auto">
          <a:xfrm>
            <a:off x="1828800" y="1295400"/>
            <a:ext cx="2438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804863" algn="l"/>
                <a:tab pos="2803525" algn="l"/>
              </a:tabLst>
              <a:defRPr b="1">
                <a:solidFill>
                  <a:schemeClr val="tx1"/>
                </a:solidFill>
                <a:latin typeface="Times New Roman" pitchFamily="18" charset="0"/>
              </a:defRPr>
            </a:lvl1pPr>
            <a:lvl2pPr marL="742950" indent="-285750">
              <a:tabLst>
                <a:tab pos="804863" algn="l"/>
                <a:tab pos="2803525" algn="l"/>
              </a:tabLst>
              <a:defRPr b="1">
                <a:solidFill>
                  <a:schemeClr val="tx1"/>
                </a:solidFill>
                <a:latin typeface="Times New Roman" pitchFamily="18" charset="0"/>
              </a:defRPr>
            </a:lvl2pPr>
            <a:lvl3pPr marL="1143000" indent="-228600">
              <a:tabLst>
                <a:tab pos="804863" algn="l"/>
                <a:tab pos="2803525" algn="l"/>
              </a:tabLst>
              <a:defRPr b="1">
                <a:solidFill>
                  <a:schemeClr val="tx1"/>
                </a:solidFill>
                <a:latin typeface="Times New Roman" pitchFamily="18" charset="0"/>
              </a:defRPr>
            </a:lvl3pPr>
            <a:lvl4pPr marL="1600200" indent="-228600">
              <a:tabLst>
                <a:tab pos="804863" algn="l"/>
                <a:tab pos="2803525" algn="l"/>
              </a:tabLst>
              <a:defRPr b="1">
                <a:solidFill>
                  <a:schemeClr val="tx1"/>
                </a:solidFill>
                <a:latin typeface="Times New Roman" pitchFamily="18" charset="0"/>
              </a:defRPr>
            </a:lvl4pPr>
            <a:lvl5pPr marL="2057400" indent="-228600">
              <a:tabLst>
                <a:tab pos="804863" algn="l"/>
                <a:tab pos="2803525" algn="l"/>
              </a:tabLst>
              <a:defRPr b="1">
                <a:solidFill>
                  <a:schemeClr val="tx1"/>
                </a:solidFill>
                <a:latin typeface="Times New Roman" pitchFamily="18" charset="0"/>
              </a:defRPr>
            </a:lvl5pPr>
            <a:lvl6pPr marL="2514600" indent="-228600" eaLnBrk="0" fontAlgn="base" hangingPunct="0">
              <a:spcBef>
                <a:spcPct val="0"/>
              </a:spcBef>
              <a:spcAft>
                <a:spcPct val="0"/>
              </a:spcAft>
              <a:tabLst>
                <a:tab pos="804863" algn="l"/>
                <a:tab pos="2803525" algn="l"/>
              </a:tabLst>
              <a:defRPr b="1">
                <a:solidFill>
                  <a:schemeClr val="tx1"/>
                </a:solidFill>
                <a:latin typeface="Times New Roman" pitchFamily="18" charset="0"/>
              </a:defRPr>
            </a:lvl6pPr>
            <a:lvl7pPr marL="2971800" indent="-228600" eaLnBrk="0" fontAlgn="base" hangingPunct="0">
              <a:spcBef>
                <a:spcPct val="0"/>
              </a:spcBef>
              <a:spcAft>
                <a:spcPct val="0"/>
              </a:spcAft>
              <a:tabLst>
                <a:tab pos="804863" algn="l"/>
                <a:tab pos="2803525" algn="l"/>
              </a:tabLst>
              <a:defRPr b="1">
                <a:solidFill>
                  <a:schemeClr val="tx1"/>
                </a:solidFill>
                <a:latin typeface="Times New Roman" pitchFamily="18" charset="0"/>
              </a:defRPr>
            </a:lvl7pPr>
            <a:lvl8pPr marL="3429000" indent="-228600" eaLnBrk="0" fontAlgn="base" hangingPunct="0">
              <a:spcBef>
                <a:spcPct val="0"/>
              </a:spcBef>
              <a:spcAft>
                <a:spcPct val="0"/>
              </a:spcAft>
              <a:tabLst>
                <a:tab pos="804863" algn="l"/>
                <a:tab pos="2803525" algn="l"/>
              </a:tabLst>
              <a:defRPr b="1">
                <a:solidFill>
                  <a:schemeClr val="tx1"/>
                </a:solidFill>
                <a:latin typeface="Times New Roman" pitchFamily="18" charset="0"/>
              </a:defRPr>
            </a:lvl8pPr>
            <a:lvl9pPr marL="3886200" indent="-228600" eaLnBrk="0" fontAlgn="base" hangingPunct="0">
              <a:spcBef>
                <a:spcPct val="0"/>
              </a:spcBef>
              <a:spcAft>
                <a:spcPct val="0"/>
              </a:spcAft>
              <a:tabLst>
                <a:tab pos="804863" algn="l"/>
                <a:tab pos="2803525" algn="l"/>
              </a:tabLst>
              <a:defRPr b="1">
                <a:solidFill>
                  <a:schemeClr val="tx1"/>
                </a:solidFill>
                <a:latin typeface="Times New Roman" pitchFamily="18" charset="0"/>
              </a:defRPr>
            </a:lvl9pPr>
          </a:lstStyle>
          <a:p>
            <a:r>
              <a:rPr lang="en-US" b="0">
                <a:sym typeface="Wingdings" pitchFamily="2" charset="2"/>
              </a:rPr>
              <a:t>Hardware Patterns</a:t>
            </a:r>
            <a:endParaRPr lang="en-US" b="0"/>
          </a:p>
          <a:p>
            <a:endParaRPr lang="en-US" b="0">
              <a:sym typeface="Wingdings" pitchFamily="2" charset="2"/>
            </a:endParaRPr>
          </a:p>
          <a:p>
            <a:r>
              <a:rPr lang="en-US" b="0">
                <a:sym typeface="Wingdings" pitchFamily="2" charset="2"/>
              </a:rPr>
              <a:t>Software Patters</a:t>
            </a:r>
            <a:endParaRPr lang="en-US" b="0"/>
          </a:p>
        </p:txBody>
      </p:sp>
      <p:sp>
        <p:nvSpPr>
          <p:cNvPr id="27655" name="Rectangle 6"/>
          <p:cNvSpPr>
            <a:spLocks noChangeArrowheads="1"/>
          </p:cNvSpPr>
          <p:nvPr/>
        </p:nvSpPr>
        <p:spPr bwMode="auto">
          <a:xfrm>
            <a:off x="457200" y="1563688"/>
            <a:ext cx="1219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0"/>
              <a:t>Patterns </a:t>
            </a:r>
            <a:r>
              <a:rPr lang="en-US" b="0">
                <a:sym typeface="Wingdings" pitchFamily="2" charset="2"/>
              </a:rPr>
              <a:t> </a:t>
            </a:r>
            <a:r>
              <a:rPr lang="en-US" b="0"/>
              <a:t>		</a:t>
            </a:r>
            <a:endParaRPr lang="en-US"/>
          </a:p>
        </p:txBody>
      </p:sp>
      <p:sp>
        <p:nvSpPr>
          <p:cNvPr id="8" name="Rectangle 7"/>
          <p:cNvSpPr>
            <a:spLocks noChangeArrowheads="1"/>
          </p:cNvSpPr>
          <p:nvPr/>
        </p:nvSpPr>
        <p:spPr bwMode="auto">
          <a:xfrm>
            <a:off x="3962400" y="1600200"/>
            <a:ext cx="43434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tabLst>
                <a:tab pos="804863" algn="l"/>
                <a:tab pos="2803525" algn="l"/>
              </a:tabLst>
            </a:pPr>
            <a:r>
              <a:rPr lang="en-US" b="0" dirty="0">
                <a:sym typeface="Wingdings" pitchFamily="2" charset="2"/>
              </a:rPr>
              <a:t>Architectural Patterns</a:t>
            </a:r>
          </a:p>
          <a:p>
            <a:pPr>
              <a:tabLst>
                <a:tab pos="804863" algn="l"/>
                <a:tab pos="2803525" algn="l"/>
              </a:tabLst>
            </a:pPr>
            <a:r>
              <a:rPr lang="en-US" b="0" dirty="0">
                <a:sym typeface="Wingdings" pitchFamily="2" charset="2"/>
              </a:rPr>
              <a:t>Computing Patterns (Computing paradigms)</a:t>
            </a:r>
          </a:p>
          <a:p>
            <a:pPr>
              <a:tabLst>
                <a:tab pos="804863" algn="l"/>
                <a:tab pos="2803525" algn="l"/>
              </a:tabLst>
            </a:pPr>
            <a:r>
              <a:rPr lang="en-US" dirty="0">
                <a:solidFill>
                  <a:schemeClr val="tx2"/>
                </a:solidFill>
                <a:sym typeface="Wingdings" pitchFamily="2" charset="2"/>
              </a:rPr>
              <a:t>Design Patterns  </a:t>
            </a:r>
            <a:endParaRPr lang="en-US" dirty="0">
              <a:solidFill>
                <a:schemeClr val="tx2"/>
              </a:solidFill>
            </a:endParaRPr>
          </a:p>
        </p:txBody>
      </p:sp>
      <p:grpSp>
        <p:nvGrpSpPr>
          <p:cNvPr id="2" name="Group 16"/>
          <p:cNvGrpSpPr>
            <a:grpSpLocks/>
          </p:cNvGrpSpPr>
          <p:nvPr/>
        </p:nvGrpSpPr>
        <p:grpSpPr bwMode="auto">
          <a:xfrm>
            <a:off x="1371600" y="1493838"/>
            <a:ext cx="457200" cy="487362"/>
            <a:chOff x="1371600" y="1494183"/>
            <a:chExt cx="457200" cy="487017"/>
          </a:xfrm>
        </p:grpSpPr>
        <p:sp>
          <p:nvSpPr>
            <p:cNvPr id="27661" name="Freeform 10"/>
            <p:cNvSpPr>
              <a:spLocks noChangeArrowheads="1"/>
            </p:cNvSpPr>
            <p:nvPr/>
          </p:nvSpPr>
          <p:spPr bwMode="auto">
            <a:xfrm>
              <a:off x="1600200" y="1494183"/>
              <a:ext cx="228600" cy="487017"/>
            </a:xfrm>
            <a:custGeom>
              <a:avLst/>
              <a:gdLst>
                <a:gd name="T0" fmla="*/ 621821 w 208722"/>
                <a:gd name="T1" fmla="*/ 0 h 805069"/>
                <a:gd name="T2" fmla="*/ 0 w 208722"/>
                <a:gd name="T3" fmla="*/ 0 h 805069"/>
                <a:gd name="T4" fmla="*/ 0 w 208722"/>
                <a:gd name="T5" fmla="*/ 1933 h 805069"/>
                <a:gd name="T6" fmla="*/ 621821 w 208722"/>
                <a:gd name="T7" fmla="*/ 1933 h 805069"/>
                <a:gd name="T8" fmla="*/ 0 60000 65536"/>
                <a:gd name="T9" fmla="*/ 0 60000 65536"/>
                <a:gd name="T10" fmla="*/ 0 60000 65536"/>
                <a:gd name="T11" fmla="*/ 0 60000 65536"/>
                <a:gd name="T12" fmla="*/ 0 w 208722"/>
                <a:gd name="T13" fmla="*/ 0 h 805069"/>
                <a:gd name="T14" fmla="*/ 208722 w 208722"/>
                <a:gd name="T15" fmla="*/ 805069 h 805069"/>
              </a:gdLst>
              <a:ahLst/>
              <a:cxnLst>
                <a:cxn ang="T8">
                  <a:pos x="T0" y="T1"/>
                </a:cxn>
                <a:cxn ang="T9">
                  <a:pos x="T2" y="T3"/>
                </a:cxn>
                <a:cxn ang="T10">
                  <a:pos x="T4" y="T5"/>
                </a:cxn>
                <a:cxn ang="T11">
                  <a:pos x="T6" y="T7"/>
                </a:cxn>
              </a:cxnLst>
              <a:rect l="T12" t="T13" r="T14" b="T15"/>
              <a:pathLst>
                <a:path w="208722" h="805069">
                  <a:moveTo>
                    <a:pt x="208722" y="0"/>
                  </a:moveTo>
                  <a:lnTo>
                    <a:pt x="0" y="0"/>
                  </a:lnTo>
                  <a:lnTo>
                    <a:pt x="0" y="805069"/>
                  </a:lnTo>
                  <a:lnTo>
                    <a:pt x="208722" y="805069"/>
                  </a:lnTo>
                </a:path>
              </a:pathLst>
            </a:custGeom>
            <a:noFill/>
            <a:ln w="9525" algn="ctr">
              <a:solidFill>
                <a:schemeClr val="tx1"/>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7662" name="Straight Connector 12"/>
            <p:cNvCxnSpPr>
              <a:cxnSpLocks noChangeShapeType="1"/>
            </p:cNvCxnSpPr>
            <p:nvPr/>
          </p:nvCxnSpPr>
          <p:spPr bwMode="auto">
            <a:xfrm rot="10800000">
              <a:off x="1371600" y="1752600"/>
              <a:ext cx="228600"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grpSp>
        <p:nvGrpSpPr>
          <p:cNvPr id="3" name="Group 17"/>
          <p:cNvGrpSpPr>
            <a:grpSpLocks/>
          </p:cNvGrpSpPr>
          <p:nvPr/>
        </p:nvGrpSpPr>
        <p:grpSpPr bwMode="auto">
          <a:xfrm>
            <a:off x="3505200" y="1752600"/>
            <a:ext cx="457200" cy="609600"/>
            <a:chOff x="3505210" y="1752600"/>
            <a:chExt cx="457191" cy="609600"/>
          </a:xfrm>
        </p:grpSpPr>
        <p:sp>
          <p:nvSpPr>
            <p:cNvPr id="27659" name="Freeform 13"/>
            <p:cNvSpPr>
              <a:spLocks noChangeArrowheads="1"/>
            </p:cNvSpPr>
            <p:nvPr/>
          </p:nvSpPr>
          <p:spPr bwMode="auto">
            <a:xfrm>
              <a:off x="3733800" y="1752600"/>
              <a:ext cx="228599" cy="609600"/>
            </a:xfrm>
            <a:custGeom>
              <a:avLst/>
              <a:gdLst>
                <a:gd name="T0" fmla="*/ 621787 w 208722"/>
                <a:gd name="T1" fmla="*/ 0 h 805069"/>
                <a:gd name="T2" fmla="*/ 0 w 208722"/>
                <a:gd name="T3" fmla="*/ 0 h 805069"/>
                <a:gd name="T4" fmla="*/ 0 w 208722"/>
                <a:gd name="T5" fmla="*/ 28601 h 805069"/>
                <a:gd name="T6" fmla="*/ 621787 w 208722"/>
                <a:gd name="T7" fmla="*/ 28601 h 805069"/>
                <a:gd name="T8" fmla="*/ 0 60000 65536"/>
                <a:gd name="T9" fmla="*/ 0 60000 65536"/>
                <a:gd name="T10" fmla="*/ 0 60000 65536"/>
                <a:gd name="T11" fmla="*/ 0 60000 65536"/>
                <a:gd name="T12" fmla="*/ 0 w 208722"/>
                <a:gd name="T13" fmla="*/ 0 h 805069"/>
                <a:gd name="T14" fmla="*/ 208722 w 208722"/>
                <a:gd name="T15" fmla="*/ 805069 h 805069"/>
              </a:gdLst>
              <a:ahLst/>
              <a:cxnLst>
                <a:cxn ang="T8">
                  <a:pos x="T0" y="T1"/>
                </a:cxn>
                <a:cxn ang="T9">
                  <a:pos x="T2" y="T3"/>
                </a:cxn>
                <a:cxn ang="T10">
                  <a:pos x="T4" y="T5"/>
                </a:cxn>
                <a:cxn ang="T11">
                  <a:pos x="T6" y="T7"/>
                </a:cxn>
              </a:cxnLst>
              <a:rect l="T12" t="T13" r="T14" b="T15"/>
              <a:pathLst>
                <a:path w="208722" h="805069">
                  <a:moveTo>
                    <a:pt x="208722" y="0"/>
                  </a:moveTo>
                  <a:lnTo>
                    <a:pt x="0" y="0"/>
                  </a:lnTo>
                  <a:lnTo>
                    <a:pt x="0" y="805069"/>
                  </a:lnTo>
                  <a:lnTo>
                    <a:pt x="208722" y="805069"/>
                  </a:lnTo>
                </a:path>
              </a:pathLst>
            </a:custGeom>
            <a:noFill/>
            <a:ln w="9525" algn="ctr">
              <a:solidFill>
                <a:schemeClr val="tx1"/>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7660" name="Straight Connector 14"/>
            <p:cNvCxnSpPr>
              <a:cxnSpLocks noChangeShapeType="1"/>
              <a:stCxn id="8" idx="1"/>
            </p:cNvCxnSpPr>
            <p:nvPr/>
          </p:nvCxnSpPr>
          <p:spPr bwMode="auto">
            <a:xfrm rot="10800000">
              <a:off x="3505210" y="2057407"/>
              <a:ext cx="457191" cy="4459"/>
            </a:xfrm>
            <a:prstGeom prst="line">
              <a:avLst/>
            </a:prstGeom>
            <a:noFill/>
            <a:ln w="9525" algn="ctr">
              <a:solidFill>
                <a:schemeClr val="tx1"/>
              </a:solidFill>
              <a:round/>
              <a:headEnd type="arrow" w="med" len="me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499215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7651">
                                            <p:txEl>
                                              <p:pRg st="0" end="0"/>
                                            </p:txEl>
                                          </p:spTgt>
                                        </p:tgtEl>
                                        <p:attrNameLst>
                                          <p:attrName>style.visibility</p:attrName>
                                        </p:attrNameLst>
                                      </p:cBhvr>
                                      <p:to>
                                        <p:strVal val="visible"/>
                                      </p:to>
                                    </p:set>
                                    <p:animEffect transition="in" filter="wipe(left)">
                                      <p:cBhvr>
                                        <p:cTn id="23" dur="500"/>
                                        <p:tgtEl>
                                          <p:spTgt spid="27651">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7651">
                                            <p:txEl>
                                              <p:pRg st="1" end="1"/>
                                            </p:txEl>
                                          </p:spTgt>
                                        </p:tgtEl>
                                        <p:attrNameLst>
                                          <p:attrName>style.visibility</p:attrName>
                                        </p:attrNameLst>
                                      </p:cBhvr>
                                      <p:to>
                                        <p:strVal val="visible"/>
                                      </p:to>
                                    </p:set>
                                    <p:animEffect transition="in" filter="wipe(left)">
                                      <p:cBhvr>
                                        <p:cTn id="28" dur="500"/>
                                        <p:tgtEl>
                                          <p:spTgt spid="27651">
                                            <p:txEl>
                                              <p:pRg st="1" end="1"/>
                                            </p:txEl>
                                          </p:spTgt>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27651">
                                            <p:txEl>
                                              <p:pRg st="2" end="2"/>
                                            </p:txEl>
                                          </p:spTgt>
                                        </p:tgtEl>
                                        <p:attrNameLst>
                                          <p:attrName>style.visibility</p:attrName>
                                        </p:attrNameLst>
                                      </p:cBhvr>
                                      <p:to>
                                        <p:strVal val="visible"/>
                                      </p:to>
                                    </p:set>
                                    <p:animEffect transition="in" filter="wipe(left)">
                                      <p:cBhvr>
                                        <p:cTn id="32" dur="500"/>
                                        <p:tgtEl>
                                          <p:spTgt spid="27651">
                                            <p:txEl>
                                              <p:pRg st="2" end="2"/>
                                            </p:txEl>
                                          </p:spTgt>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27651">
                                            <p:txEl>
                                              <p:pRg st="3" end="3"/>
                                            </p:txEl>
                                          </p:spTgt>
                                        </p:tgtEl>
                                        <p:attrNameLst>
                                          <p:attrName>style.visibility</p:attrName>
                                        </p:attrNameLst>
                                      </p:cBhvr>
                                      <p:to>
                                        <p:strVal val="visible"/>
                                      </p:to>
                                    </p:set>
                                    <p:animEffect transition="in" filter="wipe(left)">
                                      <p:cBhvr>
                                        <p:cTn id="36" dur="500"/>
                                        <p:tgtEl>
                                          <p:spTgt spid="27651">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7651">
                                            <p:txEl>
                                              <p:pRg st="4" end="4"/>
                                            </p:txEl>
                                          </p:spTgt>
                                        </p:tgtEl>
                                        <p:attrNameLst>
                                          <p:attrName>style.visibility</p:attrName>
                                        </p:attrNameLst>
                                      </p:cBhvr>
                                      <p:to>
                                        <p:strVal val="visible"/>
                                      </p:to>
                                    </p:set>
                                    <p:animEffect transition="in" filter="wipe(left)">
                                      <p:cBhvr>
                                        <p:cTn id="41" dur="500"/>
                                        <p:tgtEl>
                                          <p:spTgt spid="27651">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7651">
                                            <p:txEl>
                                              <p:pRg st="5" end="5"/>
                                            </p:txEl>
                                          </p:spTgt>
                                        </p:tgtEl>
                                        <p:attrNameLst>
                                          <p:attrName>style.visibility</p:attrName>
                                        </p:attrNameLst>
                                      </p:cBhvr>
                                      <p:to>
                                        <p:strVal val="visible"/>
                                      </p:to>
                                    </p:set>
                                    <p:animEffect transition="in" filter="wipe(left)">
                                      <p:cBhvr>
                                        <p:cTn id="46" dur="500"/>
                                        <p:tgtEl>
                                          <p:spTgt spid="2765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dirty="0">
                <a:highlight>
                  <a:srgbClr val="FFFF00"/>
                </a:highlight>
              </a:rPr>
              <a:t>Review: Classification of Design Patterns</a:t>
            </a:r>
          </a:p>
        </p:txBody>
      </p:sp>
      <p:sp>
        <p:nvSpPr>
          <p:cNvPr id="28675" name="Content Placeholder 2"/>
          <p:cNvSpPr>
            <a:spLocks noGrp="1"/>
          </p:cNvSpPr>
          <p:nvPr>
            <p:ph idx="1"/>
          </p:nvPr>
        </p:nvSpPr>
        <p:spPr>
          <a:xfrm>
            <a:off x="533400" y="1371600"/>
            <a:ext cx="7772400" cy="4800600"/>
          </a:xfrm>
        </p:spPr>
        <p:txBody>
          <a:bodyPr/>
          <a:lstStyle/>
          <a:p>
            <a:r>
              <a:rPr lang="en-US" b="1"/>
              <a:t>Creational Patterns</a:t>
            </a:r>
            <a:r>
              <a:rPr lang="en-US"/>
              <a:t>: </a:t>
            </a:r>
            <a:br>
              <a:rPr lang="en-US"/>
            </a:br>
            <a:r>
              <a:rPr lang="en-US" sz="2400"/>
              <a:t>Abstract factory, Factory method, Lazy initialization, Object pool, Singleton, Utility, …</a:t>
            </a:r>
          </a:p>
          <a:p>
            <a:r>
              <a:rPr lang="en-US" b="1"/>
              <a:t>Structural Patterns</a:t>
            </a:r>
            <a:r>
              <a:rPr lang="en-US"/>
              <a:t>: </a:t>
            </a:r>
            <a:br>
              <a:rPr lang="en-US"/>
            </a:br>
            <a:r>
              <a:rPr lang="en-US" sz="2400"/>
              <a:t>Adapter, Decorator, Façade, Proxy, …</a:t>
            </a:r>
            <a:endParaRPr lang="en-US"/>
          </a:p>
          <a:p>
            <a:r>
              <a:rPr lang="en-US" b="1"/>
              <a:t>Behavioral Patterns</a:t>
            </a:r>
            <a:r>
              <a:rPr lang="en-US"/>
              <a:t>: </a:t>
            </a:r>
            <a:br>
              <a:rPr lang="en-US"/>
            </a:br>
            <a:r>
              <a:rPr lang="en-US" sz="2400"/>
              <a:t>Command, Iterator, Mediator, Observer, State, …</a:t>
            </a:r>
            <a:endParaRPr lang="en-US"/>
          </a:p>
          <a:p>
            <a:r>
              <a:rPr lang="en-US" b="1"/>
              <a:t>Concurrency Patterns</a:t>
            </a:r>
            <a:r>
              <a:rPr lang="en-US"/>
              <a:t>: </a:t>
            </a:r>
            <a:br>
              <a:rPr lang="en-US"/>
            </a:br>
            <a:r>
              <a:rPr lang="en-US" sz="2400"/>
              <a:t>Active Object, Monitor, Read-Write Lock, Reactor, …</a:t>
            </a:r>
          </a:p>
        </p:txBody>
      </p:sp>
      <p:sp>
        <p:nvSpPr>
          <p:cNvPr id="2867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893F2B11-9F69-4E20-9E3B-A263DB827B33}" type="slidenum">
              <a:rPr lang="en-US" b="0" smtClean="0">
                <a:solidFill>
                  <a:schemeClr val="tx2"/>
                </a:solidFill>
              </a:rPr>
              <a:pPr/>
              <a:t>41</a:t>
            </a:fld>
            <a:endParaRPr lang="en-US" b="0">
              <a:solidFill>
                <a:schemeClr val="tx2"/>
              </a:solidFill>
            </a:endParaRPr>
          </a:p>
        </p:txBody>
      </p:sp>
      <p:sp>
        <p:nvSpPr>
          <p:cNvPr id="28677" name="TextBox 4"/>
          <p:cNvSpPr txBox="1">
            <a:spLocks noChangeArrowheads="1"/>
          </p:cNvSpPr>
          <p:nvPr/>
        </p:nvSpPr>
        <p:spPr bwMode="auto">
          <a:xfrm>
            <a:off x="609600" y="5753172"/>
            <a:ext cx="8153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b="0" dirty="0"/>
              <a:t>Source: CSE360 Text, Software Engineering, Pearson, 10th Edition, by Ian Sommerville.</a:t>
            </a:r>
          </a:p>
        </p:txBody>
      </p:sp>
    </p:spTree>
    <p:extLst>
      <p:ext uri="{BB962C8B-B14F-4D97-AF65-F5344CB8AC3E}">
        <p14:creationId xmlns:p14="http://schemas.microsoft.com/office/powerpoint/2010/main" val="22309642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dirty="0"/>
              <a:t>Review: Creational Patterns</a:t>
            </a:r>
          </a:p>
        </p:txBody>
      </p:sp>
      <p:sp>
        <p:nvSpPr>
          <p:cNvPr id="29699" name="Content Placeholder 2"/>
          <p:cNvSpPr>
            <a:spLocks noGrp="1"/>
          </p:cNvSpPr>
          <p:nvPr>
            <p:ph idx="1"/>
          </p:nvPr>
        </p:nvSpPr>
        <p:spPr>
          <a:xfrm>
            <a:off x="609600" y="1066800"/>
            <a:ext cx="8345488" cy="5562600"/>
          </a:xfrm>
        </p:spPr>
        <p:txBody>
          <a:bodyPr/>
          <a:lstStyle/>
          <a:p>
            <a:r>
              <a:rPr lang="en-US" sz="2400" b="1" dirty="0"/>
              <a:t>Abstract factory: </a:t>
            </a:r>
            <a:r>
              <a:rPr lang="en-US" sz="2400" dirty="0"/>
              <a:t>Provide an interface for </a:t>
            </a:r>
            <a:r>
              <a:rPr lang="en-US" sz="2400" dirty="0">
                <a:solidFill>
                  <a:srgbClr val="0033CC"/>
                </a:solidFill>
              </a:rPr>
              <a:t>creating families of objects </a:t>
            </a:r>
            <a:r>
              <a:rPr lang="en-US" sz="2400" dirty="0"/>
              <a:t>without specifying their concrete classes.</a:t>
            </a:r>
          </a:p>
          <a:p>
            <a:r>
              <a:rPr lang="en-US" sz="2400" b="1" dirty="0"/>
              <a:t>Factory method: </a:t>
            </a:r>
            <a:r>
              <a:rPr lang="en-US" sz="2400" dirty="0"/>
              <a:t>Define an interface for creating an object, but let subclasses decide which class to instantiate. Factory method lets a class </a:t>
            </a:r>
            <a:r>
              <a:rPr lang="en-US" sz="2400" dirty="0">
                <a:solidFill>
                  <a:srgbClr val="0033CC"/>
                </a:solidFill>
              </a:rPr>
              <a:t>defer instantiation to subclasses</a:t>
            </a:r>
            <a:r>
              <a:rPr lang="en-US" sz="2400" dirty="0"/>
              <a:t>.</a:t>
            </a:r>
          </a:p>
          <a:p>
            <a:r>
              <a:rPr lang="en-US" sz="2400" b="1" dirty="0"/>
              <a:t>Lazy initialization: </a:t>
            </a:r>
            <a:r>
              <a:rPr lang="en-US" sz="2400" dirty="0"/>
              <a:t>Tactic of delaying the creation of an object, the calculation of a value, or some other expensive process until the first time it is needed.</a:t>
            </a:r>
          </a:p>
          <a:p>
            <a:r>
              <a:rPr lang="en-US" sz="2400" b="1" dirty="0"/>
              <a:t>Object pool: </a:t>
            </a:r>
            <a:r>
              <a:rPr lang="en-US" sz="2400" dirty="0"/>
              <a:t>Avoid expensive acquisition and release of resources by </a:t>
            </a:r>
            <a:r>
              <a:rPr lang="en-US" sz="2400" dirty="0">
                <a:solidFill>
                  <a:srgbClr val="0033CC"/>
                </a:solidFill>
              </a:rPr>
              <a:t>recycling objects </a:t>
            </a:r>
            <a:r>
              <a:rPr lang="en-US" sz="2400" dirty="0"/>
              <a:t>that are no longer in use</a:t>
            </a:r>
          </a:p>
          <a:p>
            <a:r>
              <a:rPr lang="en-US" sz="2400" b="1" dirty="0"/>
              <a:t>Singleton:</a:t>
            </a:r>
            <a:r>
              <a:rPr lang="en-US" sz="2400" dirty="0"/>
              <a:t> Ensure a class only has </a:t>
            </a:r>
            <a:r>
              <a:rPr lang="en-US" sz="2400" dirty="0">
                <a:solidFill>
                  <a:srgbClr val="0033CC"/>
                </a:solidFill>
              </a:rPr>
              <a:t>one instance</a:t>
            </a:r>
            <a:r>
              <a:rPr lang="en-US" sz="2400" dirty="0"/>
              <a:t>, and provide a global point of access to it.</a:t>
            </a:r>
          </a:p>
          <a:p>
            <a:r>
              <a:rPr lang="en-US" sz="2400" b="1" dirty="0"/>
              <a:t>Utility:</a:t>
            </a:r>
            <a:r>
              <a:rPr lang="en-US" sz="2400" dirty="0"/>
              <a:t> A class with a private constructor that contains </a:t>
            </a:r>
            <a:r>
              <a:rPr lang="en-US" sz="2400" dirty="0">
                <a:solidFill>
                  <a:srgbClr val="0033CC"/>
                </a:solidFill>
              </a:rPr>
              <a:t>static methods only</a:t>
            </a:r>
            <a:r>
              <a:rPr lang="en-US" sz="2400" dirty="0"/>
              <a:t>.</a:t>
            </a:r>
          </a:p>
        </p:txBody>
      </p:sp>
      <p:sp>
        <p:nvSpPr>
          <p:cNvPr id="297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885E38B7-FC61-419C-AE11-EE429967AE56}" type="slidenum">
              <a:rPr lang="en-US" b="0" smtClean="0">
                <a:solidFill>
                  <a:schemeClr val="tx2"/>
                </a:solidFill>
              </a:rPr>
              <a:pPr/>
              <a:t>42</a:t>
            </a:fld>
            <a:endParaRPr lang="en-US" b="0">
              <a:solidFill>
                <a:schemeClr val="tx2"/>
              </a:solidFill>
            </a:endParaRPr>
          </a:p>
        </p:txBody>
      </p:sp>
    </p:spTree>
    <p:extLst>
      <p:ext uri="{BB962C8B-B14F-4D97-AF65-F5344CB8AC3E}">
        <p14:creationId xmlns:p14="http://schemas.microsoft.com/office/powerpoint/2010/main" val="20466950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Review: Structural Patterns</a:t>
            </a:r>
          </a:p>
        </p:txBody>
      </p:sp>
      <p:sp>
        <p:nvSpPr>
          <p:cNvPr id="30723" name="Content Placeholder 2"/>
          <p:cNvSpPr>
            <a:spLocks noGrp="1"/>
          </p:cNvSpPr>
          <p:nvPr>
            <p:ph idx="1"/>
          </p:nvPr>
        </p:nvSpPr>
        <p:spPr>
          <a:xfrm>
            <a:off x="609600" y="1371600"/>
            <a:ext cx="8269288" cy="4608513"/>
          </a:xfrm>
        </p:spPr>
        <p:txBody>
          <a:bodyPr/>
          <a:lstStyle/>
          <a:p>
            <a:r>
              <a:rPr lang="en-US" b="1" dirty="0"/>
              <a:t>Adapter:</a:t>
            </a:r>
            <a:r>
              <a:rPr lang="en-US" dirty="0"/>
              <a:t> 	</a:t>
            </a:r>
            <a:r>
              <a:rPr lang="en-US" dirty="0">
                <a:solidFill>
                  <a:srgbClr val="0033CC"/>
                </a:solidFill>
              </a:rPr>
              <a:t>Convert</a:t>
            </a:r>
            <a:r>
              <a:rPr lang="en-US" dirty="0"/>
              <a:t> the interface of a class into another interface that clients expect. </a:t>
            </a:r>
          </a:p>
          <a:p>
            <a:r>
              <a:rPr lang="en-US" b="1" dirty="0"/>
              <a:t>Decorator:</a:t>
            </a:r>
            <a:r>
              <a:rPr lang="en-US" dirty="0"/>
              <a:t> Attach additional responsibilities to an object </a:t>
            </a:r>
            <a:r>
              <a:rPr lang="en-US" dirty="0">
                <a:solidFill>
                  <a:srgbClr val="0033CC"/>
                </a:solidFill>
              </a:rPr>
              <a:t>dynamically</a:t>
            </a:r>
            <a:r>
              <a:rPr lang="en-US" dirty="0"/>
              <a:t>. Decorators provide a flexible </a:t>
            </a:r>
            <a:r>
              <a:rPr lang="en-US" dirty="0">
                <a:solidFill>
                  <a:srgbClr val="0033CC"/>
                </a:solidFill>
              </a:rPr>
              <a:t>alternative to sub-classing </a:t>
            </a:r>
            <a:r>
              <a:rPr lang="en-US" dirty="0"/>
              <a:t>for extending functionality.</a:t>
            </a:r>
          </a:p>
          <a:p>
            <a:r>
              <a:rPr lang="en-US" b="1" dirty="0"/>
              <a:t>Façade:</a:t>
            </a:r>
            <a:r>
              <a:rPr lang="en-US" dirty="0"/>
              <a:t> Provide a </a:t>
            </a:r>
            <a:r>
              <a:rPr lang="en-US" dirty="0">
                <a:solidFill>
                  <a:srgbClr val="0033CC"/>
                </a:solidFill>
              </a:rPr>
              <a:t>unified interface </a:t>
            </a:r>
            <a:r>
              <a:rPr lang="en-US" dirty="0"/>
              <a:t>to a set of interfaces in a subsystem. Façade defines a higher-level interface that makes the subsystem easier to use.</a:t>
            </a:r>
          </a:p>
          <a:p>
            <a:r>
              <a:rPr lang="en-US" b="1" dirty="0">
                <a:highlight>
                  <a:srgbClr val="FFFF00"/>
                </a:highlight>
              </a:rPr>
              <a:t>Proxy</a:t>
            </a:r>
            <a:r>
              <a:rPr lang="en-US" b="1" dirty="0"/>
              <a:t>:</a:t>
            </a:r>
            <a:r>
              <a:rPr lang="en-US" dirty="0"/>
              <a:t> Provide a surrogate or placeholder for another object to control the access to it.</a:t>
            </a:r>
          </a:p>
        </p:txBody>
      </p:sp>
      <p:sp>
        <p:nvSpPr>
          <p:cNvPr id="3072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3974F09F-1D58-4899-A1C6-28A281ECBBAD}" type="slidenum">
              <a:rPr lang="en-US" b="0" smtClean="0">
                <a:solidFill>
                  <a:schemeClr val="tx2"/>
                </a:solidFill>
              </a:rPr>
              <a:pPr/>
              <a:t>43</a:t>
            </a:fld>
            <a:endParaRPr lang="en-US" b="0">
              <a:solidFill>
                <a:schemeClr val="tx2"/>
              </a:solidFill>
            </a:endParaRPr>
          </a:p>
        </p:txBody>
      </p:sp>
    </p:spTree>
    <p:extLst>
      <p:ext uri="{BB962C8B-B14F-4D97-AF65-F5344CB8AC3E}">
        <p14:creationId xmlns:p14="http://schemas.microsoft.com/office/powerpoint/2010/main" val="2059081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Review: Behavioral Patterns</a:t>
            </a:r>
          </a:p>
        </p:txBody>
      </p:sp>
      <p:sp>
        <p:nvSpPr>
          <p:cNvPr id="31747" name="Content Placeholder 2"/>
          <p:cNvSpPr>
            <a:spLocks noGrp="1"/>
          </p:cNvSpPr>
          <p:nvPr>
            <p:ph idx="1"/>
          </p:nvPr>
        </p:nvSpPr>
        <p:spPr>
          <a:xfrm>
            <a:off x="304800" y="1066800"/>
            <a:ext cx="8650288" cy="5562600"/>
          </a:xfrm>
        </p:spPr>
        <p:txBody>
          <a:bodyPr/>
          <a:lstStyle/>
          <a:p>
            <a:r>
              <a:rPr lang="en-US" sz="2400" b="1" dirty="0"/>
              <a:t>Command:</a:t>
            </a:r>
            <a:r>
              <a:rPr lang="en-US" sz="2400" dirty="0"/>
              <a:t> Encapsulate a request as an object, thereby letting you </a:t>
            </a:r>
            <a:r>
              <a:rPr lang="en-US" sz="2400" dirty="0">
                <a:solidFill>
                  <a:srgbClr val="0033CC"/>
                </a:solidFill>
              </a:rPr>
              <a:t>parameterize clients with different requests</a:t>
            </a:r>
            <a:r>
              <a:rPr lang="en-US" sz="2400" dirty="0"/>
              <a:t>.</a:t>
            </a:r>
          </a:p>
          <a:p>
            <a:r>
              <a:rPr lang="en-US" sz="2400" b="1" dirty="0"/>
              <a:t>Iterator: </a:t>
            </a:r>
            <a:r>
              <a:rPr lang="en-US" sz="2400" dirty="0"/>
              <a:t>Provide a way to </a:t>
            </a:r>
            <a:r>
              <a:rPr lang="en-US" sz="2400" dirty="0">
                <a:solidFill>
                  <a:srgbClr val="0033CC"/>
                </a:solidFill>
              </a:rPr>
              <a:t>access the elements </a:t>
            </a:r>
            <a:r>
              <a:rPr lang="en-US" sz="2400" dirty="0"/>
              <a:t>of an aggregate object sequentially </a:t>
            </a:r>
            <a:r>
              <a:rPr lang="en-US" sz="2400" dirty="0">
                <a:solidFill>
                  <a:srgbClr val="0033CC"/>
                </a:solidFill>
              </a:rPr>
              <a:t>without exposing its underlying representation</a:t>
            </a:r>
            <a:r>
              <a:rPr lang="en-US" sz="2400" dirty="0"/>
              <a:t>.</a:t>
            </a:r>
          </a:p>
          <a:p>
            <a:r>
              <a:rPr lang="en-US" sz="2400" b="1" dirty="0"/>
              <a:t>Mediator </a:t>
            </a:r>
            <a:r>
              <a:rPr lang="en-US" sz="2400" dirty="0"/>
              <a:t>between objects: Define an object that </a:t>
            </a:r>
            <a:r>
              <a:rPr lang="en-US" sz="2400" dirty="0">
                <a:solidFill>
                  <a:srgbClr val="0033CC"/>
                </a:solidFill>
              </a:rPr>
              <a:t>encapsulates how a set of objects interact</a:t>
            </a:r>
            <a:r>
              <a:rPr lang="en-US" sz="2400" dirty="0"/>
              <a:t>. Mediator promotes loose coupling by keeping objects from referring to each other explicitly, and it lets you vary their interaction independently, e.g., we could use </a:t>
            </a:r>
            <a:r>
              <a:rPr lang="en-US" sz="2400" dirty="0">
                <a:hlinkClick r:id="rId3"/>
              </a:rPr>
              <a:t>cse445instructor@asu.edu</a:t>
            </a:r>
            <a:r>
              <a:rPr lang="en-US" sz="2400" dirty="0"/>
              <a:t>, instead of yinong@asu.edu</a:t>
            </a:r>
          </a:p>
          <a:p>
            <a:r>
              <a:rPr lang="en-US" sz="2400" b="1" dirty="0"/>
              <a:t>State:</a:t>
            </a:r>
            <a:r>
              <a:rPr lang="en-US" sz="2400" dirty="0"/>
              <a:t> Allow an object to alter its behavior when its internal state changes. </a:t>
            </a:r>
          </a:p>
          <a:p>
            <a:r>
              <a:rPr lang="en-US" sz="2400" b="1" dirty="0"/>
              <a:t>Observer: </a:t>
            </a:r>
            <a:r>
              <a:rPr lang="en-US" sz="2400" dirty="0"/>
              <a:t>Define a </a:t>
            </a:r>
            <a:r>
              <a:rPr lang="en-US" sz="2400" dirty="0">
                <a:solidFill>
                  <a:srgbClr val="0033CC"/>
                </a:solidFill>
              </a:rPr>
              <a:t>one-to-many dependency </a:t>
            </a:r>
            <a:r>
              <a:rPr lang="en-US" sz="2400" dirty="0"/>
              <a:t>between objects so that when one object changes state, all its dependents are notified and updated automatically.</a:t>
            </a:r>
          </a:p>
          <a:p>
            <a:endParaRPr lang="en-US" sz="2400" dirty="0"/>
          </a:p>
        </p:txBody>
      </p:sp>
      <p:sp>
        <p:nvSpPr>
          <p:cNvPr id="3174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4613B7FC-F0DF-4A4B-B446-3F9F97000A73}" type="slidenum">
              <a:rPr lang="en-US" b="0" smtClean="0">
                <a:solidFill>
                  <a:schemeClr val="tx2"/>
                </a:solidFill>
              </a:rPr>
              <a:pPr/>
              <a:t>44</a:t>
            </a:fld>
            <a:endParaRPr lang="en-US" b="0">
              <a:solidFill>
                <a:schemeClr val="tx2"/>
              </a:solidFill>
            </a:endParaRPr>
          </a:p>
        </p:txBody>
      </p:sp>
    </p:spTree>
    <p:extLst>
      <p:ext uri="{BB962C8B-B14F-4D97-AF65-F5344CB8AC3E}">
        <p14:creationId xmlns:p14="http://schemas.microsoft.com/office/powerpoint/2010/main" val="2571145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dirty="0"/>
              <a:t>Review: Concurrency Patterns</a:t>
            </a:r>
          </a:p>
        </p:txBody>
      </p:sp>
      <p:sp>
        <p:nvSpPr>
          <p:cNvPr id="32771" name="Content Placeholder 2"/>
          <p:cNvSpPr>
            <a:spLocks noGrp="1"/>
          </p:cNvSpPr>
          <p:nvPr>
            <p:ph idx="1"/>
          </p:nvPr>
        </p:nvSpPr>
        <p:spPr>
          <a:xfrm>
            <a:off x="685800" y="1219200"/>
            <a:ext cx="8269288" cy="5410200"/>
          </a:xfrm>
        </p:spPr>
        <p:txBody>
          <a:bodyPr/>
          <a:lstStyle/>
          <a:p>
            <a:r>
              <a:rPr lang="en-US" sz="2400" b="1" dirty="0"/>
              <a:t>Active Object</a:t>
            </a:r>
            <a:r>
              <a:rPr lang="en-US" sz="2400" dirty="0"/>
              <a:t>: It decouples method execution from method invocation. The goal is to introduce </a:t>
            </a:r>
            <a:r>
              <a:rPr lang="en-US" sz="2400" dirty="0">
                <a:solidFill>
                  <a:srgbClr val="0033CC"/>
                </a:solidFill>
              </a:rPr>
              <a:t>concurrency</a:t>
            </a:r>
            <a:r>
              <a:rPr lang="en-US" sz="2400" dirty="0"/>
              <a:t>, by using asynchronous method invocation and a scheduler for handling requests.</a:t>
            </a:r>
          </a:p>
          <a:p>
            <a:r>
              <a:rPr lang="en-US" sz="2400" b="1" dirty="0"/>
              <a:t>Monitor:</a:t>
            </a:r>
            <a:r>
              <a:rPr lang="en-US" sz="2400" dirty="0"/>
              <a:t> It is an approach to </a:t>
            </a:r>
            <a:r>
              <a:rPr lang="en-US" sz="2400" dirty="0">
                <a:solidFill>
                  <a:srgbClr val="0033CC"/>
                </a:solidFill>
              </a:rPr>
              <a:t>synchronize</a:t>
            </a:r>
            <a:r>
              <a:rPr lang="en-US" sz="2400" dirty="0"/>
              <a:t> two or more tasks that use a shared resource, usually an object.</a:t>
            </a:r>
          </a:p>
          <a:p>
            <a:r>
              <a:rPr lang="en-US" sz="2400" b="1" dirty="0"/>
              <a:t>Read-Write Lock: </a:t>
            </a:r>
            <a:r>
              <a:rPr lang="en-US" sz="2400" dirty="0"/>
              <a:t>It allows concurrent read access to an object but requires exclusive access for write operations.</a:t>
            </a:r>
          </a:p>
          <a:p>
            <a:r>
              <a:rPr lang="en-US" sz="2400" b="1" dirty="0"/>
              <a:t>Reactor: </a:t>
            </a:r>
            <a:r>
              <a:rPr lang="en-US" sz="2400" dirty="0"/>
              <a:t>It is a concurrent programming pattern for handling service requests delivered concurrently to a service handler by one or more inputs. The service handler then </a:t>
            </a:r>
            <a:r>
              <a:rPr lang="en-US" sz="2400" dirty="0">
                <a:solidFill>
                  <a:srgbClr val="0033CC"/>
                </a:solidFill>
              </a:rPr>
              <a:t>de-multiplexes the incoming requests and dispatches them synchronously to the associated request handlers</a:t>
            </a:r>
            <a:r>
              <a:rPr lang="en-US" sz="2400" dirty="0"/>
              <a:t>.</a:t>
            </a:r>
          </a:p>
        </p:txBody>
      </p:sp>
      <p:sp>
        <p:nvSpPr>
          <p:cNvPr id="32772"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9D3D4B00-6DB0-4157-95C2-BB5865771A70}" type="slidenum">
              <a:rPr lang="en-US" b="0" smtClean="0">
                <a:solidFill>
                  <a:schemeClr val="tx2"/>
                </a:solidFill>
              </a:rPr>
              <a:pPr/>
              <a:t>45</a:t>
            </a:fld>
            <a:endParaRPr lang="en-US" b="0">
              <a:solidFill>
                <a:schemeClr val="tx2"/>
              </a:solidFill>
            </a:endParaRPr>
          </a:p>
        </p:txBody>
      </p:sp>
    </p:spTree>
    <p:extLst>
      <p:ext uri="{BB962C8B-B14F-4D97-AF65-F5344CB8AC3E}">
        <p14:creationId xmlns:p14="http://schemas.microsoft.com/office/powerpoint/2010/main" val="1754101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dirty="0">
                <a:highlight>
                  <a:srgbClr val="FFFF00"/>
                </a:highlight>
              </a:rPr>
              <a:t>Applications of These Design Patterns</a:t>
            </a:r>
          </a:p>
        </p:txBody>
      </p:sp>
      <p:sp>
        <p:nvSpPr>
          <p:cNvPr id="33795" name="Content Placeholder 2"/>
          <p:cNvSpPr>
            <a:spLocks noGrp="1"/>
          </p:cNvSpPr>
          <p:nvPr>
            <p:ph idx="1"/>
          </p:nvPr>
        </p:nvSpPr>
        <p:spPr>
          <a:xfrm>
            <a:off x="1752600" y="2209800"/>
            <a:ext cx="7162800" cy="4191000"/>
          </a:xfrm>
        </p:spPr>
        <p:txBody>
          <a:bodyPr/>
          <a:lstStyle/>
          <a:p>
            <a:r>
              <a:rPr lang="en-US" b="1"/>
              <a:t>Creational Patterns</a:t>
            </a:r>
            <a:r>
              <a:rPr lang="en-US"/>
              <a:t>: </a:t>
            </a:r>
            <a:br>
              <a:rPr lang="en-US"/>
            </a:br>
            <a:r>
              <a:rPr lang="en-US" sz="2400"/>
              <a:t>Abstract factory, Factory method, Lazy initialization, Object pool, Singleton , Utility, …</a:t>
            </a:r>
            <a:endParaRPr lang="en-US"/>
          </a:p>
          <a:p>
            <a:r>
              <a:rPr lang="en-US" b="1"/>
              <a:t>Structural Patterns</a:t>
            </a:r>
            <a:r>
              <a:rPr lang="en-US"/>
              <a:t>: </a:t>
            </a:r>
            <a:br>
              <a:rPr lang="en-US"/>
            </a:br>
            <a:r>
              <a:rPr lang="en-US" sz="2400"/>
              <a:t>Adapter, Decorator, Façade, Proxy, …</a:t>
            </a:r>
            <a:endParaRPr lang="en-US"/>
          </a:p>
          <a:p>
            <a:r>
              <a:rPr lang="en-US" b="1"/>
              <a:t>Behavioral Patterns</a:t>
            </a:r>
            <a:r>
              <a:rPr lang="en-US"/>
              <a:t>: </a:t>
            </a:r>
            <a:br>
              <a:rPr lang="en-US"/>
            </a:br>
            <a:r>
              <a:rPr lang="en-US" sz="2400"/>
              <a:t>Command, Iterator, Mediator, Observer, State, …</a:t>
            </a:r>
            <a:endParaRPr lang="en-US"/>
          </a:p>
          <a:p>
            <a:r>
              <a:rPr lang="en-US" b="1"/>
              <a:t>Concurrency Patterns</a:t>
            </a:r>
            <a:r>
              <a:rPr lang="en-US"/>
              <a:t>: </a:t>
            </a:r>
            <a:br>
              <a:rPr lang="en-US"/>
            </a:br>
            <a:r>
              <a:rPr lang="en-US" sz="2400"/>
              <a:t>Active Object, Monitor, Read-Write Lock, Reactor, …</a:t>
            </a:r>
          </a:p>
        </p:txBody>
      </p:sp>
      <p:sp>
        <p:nvSpPr>
          <p:cNvPr id="3379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E12ABFF2-5C3E-4333-82E9-FB55CC9ADC25}" type="slidenum">
              <a:rPr lang="en-US" b="0" smtClean="0">
                <a:solidFill>
                  <a:schemeClr val="tx2"/>
                </a:solidFill>
              </a:rPr>
              <a:pPr/>
              <a:t>46</a:t>
            </a:fld>
            <a:endParaRPr lang="en-US" b="0">
              <a:solidFill>
                <a:schemeClr val="tx2"/>
              </a:solidFill>
            </a:endParaRPr>
          </a:p>
        </p:txBody>
      </p:sp>
      <p:sp>
        <p:nvSpPr>
          <p:cNvPr id="6" name="Rounded Rectangular Callout 5"/>
          <p:cNvSpPr>
            <a:spLocks noChangeArrowheads="1"/>
          </p:cNvSpPr>
          <p:nvPr/>
        </p:nvSpPr>
        <p:spPr bwMode="auto">
          <a:xfrm>
            <a:off x="304800" y="5791200"/>
            <a:ext cx="1143000" cy="609600"/>
          </a:xfrm>
          <a:prstGeom prst="wedgeRoundRectCallout">
            <a:avLst>
              <a:gd name="adj1" fmla="val 79681"/>
              <a:gd name="adj2" fmla="val -69565"/>
              <a:gd name="adj3" fmla="val 16667"/>
            </a:avLst>
          </a:prstGeom>
          <a:solidFill>
            <a:schemeClr val="accent1"/>
          </a:solidFill>
          <a:ln w="9525" algn="ctr">
            <a:solidFill>
              <a:schemeClr val="tx1"/>
            </a:solidFill>
            <a:round/>
            <a:headEnd/>
            <a:tailEnd/>
          </a:ln>
        </p:spPr>
        <p:txBody>
          <a:bodyPr/>
          <a:lstStyle/>
          <a:p>
            <a:r>
              <a:rPr lang="en-US" b="0" dirty="0"/>
              <a:t>Chapters </a:t>
            </a:r>
            <a:r>
              <a:rPr lang="en-US" b="0" dirty="0">
                <a:solidFill>
                  <a:srgbClr val="0033CC"/>
                </a:solidFill>
              </a:rPr>
              <a:t>2, 5</a:t>
            </a:r>
          </a:p>
        </p:txBody>
      </p:sp>
      <p:sp>
        <p:nvSpPr>
          <p:cNvPr id="7" name="Rounded Rectangular Callout 6"/>
          <p:cNvSpPr>
            <a:spLocks noChangeArrowheads="1"/>
          </p:cNvSpPr>
          <p:nvPr/>
        </p:nvSpPr>
        <p:spPr bwMode="auto">
          <a:xfrm>
            <a:off x="304800" y="4876800"/>
            <a:ext cx="1143000" cy="609600"/>
          </a:xfrm>
          <a:prstGeom prst="wedgeRoundRectCallout">
            <a:avLst>
              <a:gd name="adj1" fmla="val 79681"/>
              <a:gd name="adj2" fmla="val -69565"/>
              <a:gd name="adj3" fmla="val 16667"/>
            </a:avLst>
          </a:prstGeom>
          <a:solidFill>
            <a:schemeClr val="accent1"/>
          </a:solidFill>
          <a:ln w="9525" algn="ctr">
            <a:solidFill>
              <a:schemeClr val="tx1"/>
            </a:solidFill>
            <a:round/>
            <a:headEnd/>
            <a:tailEnd/>
          </a:ln>
        </p:spPr>
        <p:txBody>
          <a:bodyPr/>
          <a:lstStyle/>
          <a:p>
            <a:r>
              <a:rPr lang="en-US" b="0" dirty="0"/>
              <a:t>Chapters </a:t>
            </a:r>
            <a:r>
              <a:rPr lang="en-US" b="0" dirty="0">
                <a:solidFill>
                  <a:srgbClr val="0033CC"/>
                </a:solidFill>
              </a:rPr>
              <a:t>5, </a:t>
            </a:r>
            <a:r>
              <a:rPr lang="en-US" b="0" dirty="0"/>
              <a:t>8, 10</a:t>
            </a:r>
          </a:p>
        </p:txBody>
      </p:sp>
      <p:sp>
        <p:nvSpPr>
          <p:cNvPr id="8" name="Rounded Rectangular Callout 7"/>
          <p:cNvSpPr>
            <a:spLocks noChangeArrowheads="1"/>
          </p:cNvSpPr>
          <p:nvPr/>
        </p:nvSpPr>
        <p:spPr bwMode="auto">
          <a:xfrm>
            <a:off x="304800" y="3962400"/>
            <a:ext cx="1143000" cy="609600"/>
          </a:xfrm>
          <a:prstGeom prst="wedgeRoundRectCallout">
            <a:avLst>
              <a:gd name="adj1" fmla="val 79681"/>
              <a:gd name="adj2" fmla="val -69565"/>
              <a:gd name="adj3" fmla="val 16667"/>
            </a:avLst>
          </a:prstGeom>
          <a:solidFill>
            <a:schemeClr val="accent1"/>
          </a:solidFill>
          <a:ln w="9525" algn="ctr">
            <a:solidFill>
              <a:schemeClr val="tx1"/>
            </a:solidFill>
            <a:round/>
            <a:headEnd/>
            <a:tailEnd/>
          </a:ln>
        </p:spPr>
        <p:txBody>
          <a:bodyPr/>
          <a:lstStyle/>
          <a:p>
            <a:r>
              <a:rPr lang="en-US" b="0" dirty="0"/>
              <a:t>Chapters </a:t>
            </a:r>
            <a:r>
              <a:rPr lang="en-US" b="0" dirty="0">
                <a:solidFill>
                  <a:srgbClr val="0033CC"/>
                </a:solidFill>
              </a:rPr>
              <a:t>3, 5</a:t>
            </a:r>
            <a:r>
              <a:rPr lang="en-US" b="0" dirty="0"/>
              <a:t>, 8</a:t>
            </a:r>
          </a:p>
        </p:txBody>
      </p:sp>
      <p:sp>
        <p:nvSpPr>
          <p:cNvPr id="9" name="Rounded Rectangular Callout 8"/>
          <p:cNvSpPr>
            <a:spLocks noChangeArrowheads="1"/>
          </p:cNvSpPr>
          <p:nvPr/>
        </p:nvSpPr>
        <p:spPr bwMode="auto">
          <a:xfrm>
            <a:off x="152400" y="2667000"/>
            <a:ext cx="1295400" cy="609600"/>
          </a:xfrm>
          <a:prstGeom prst="wedgeRoundRectCallout">
            <a:avLst>
              <a:gd name="adj1" fmla="val 79681"/>
              <a:gd name="adj2" fmla="val -69565"/>
              <a:gd name="adj3" fmla="val 16667"/>
            </a:avLst>
          </a:prstGeom>
          <a:solidFill>
            <a:schemeClr val="accent1"/>
          </a:solidFill>
          <a:ln w="9525" algn="ctr">
            <a:solidFill>
              <a:schemeClr val="tx1"/>
            </a:solidFill>
            <a:round/>
            <a:headEnd/>
            <a:tailEnd/>
          </a:ln>
        </p:spPr>
        <p:txBody>
          <a:bodyPr/>
          <a:lstStyle/>
          <a:p>
            <a:r>
              <a:rPr lang="en-US" b="0" dirty="0"/>
              <a:t>Chapters </a:t>
            </a:r>
            <a:r>
              <a:rPr lang="en-US" b="0" dirty="0">
                <a:solidFill>
                  <a:srgbClr val="0033CC"/>
                </a:solidFill>
              </a:rPr>
              <a:t>4, 5,</a:t>
            </a:r>
            <a:r>
              <a:rPr lang="en-US" b="0" dirty="0"/>
              <a:t> 8, 9, 10</a:t>
            </a:r>
          </a:p>
        </p:txBody>
      </p:sp>
      <p:sp>
        <p:nvSpPr>
          <p:cNvPr id="33801" name="TextBox 9"/>
          <p:cNvSpPr txBox="1">
            <a:spLocks noChangeArrowheads="1"/>
          </p:cNvSpPr>
          <p:nvPr/>
        </p:nvSpPr>
        <p:spPr bwMode="auto">
          <a:xfrm>
            <a:off x="533400" y="1219200"/>
            <a:ext cx="82296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sz="2800" b="0" dirty="0"/>
              <a:t>The patterns will be further discussed in the context of their applications, in text Part I (445) and Part II (446).</a:t>
            </a:r>
          </a:p>
        </p:txBody>
      </p:sp>
    </p:spTree>
    <p:extLst>
      <p:ext uri="{BB962C8B-B14F-4D97-AF65-F5344CB8AC3E}">
        <p14:creationId xmlns:p14="http://schemas.microsoft.com/office/powerpoint/2010/main" val="33133455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nodeType="afterGroup">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par>
                          <p:cTn id="12" fill="hold" nodeType="afterGroup">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childTnLst>
                          </p:cTn>
                        </p:par>
                        <p:par>
                          <p:cTn id="16" fill="hold" nodeType="afterGroup">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righ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
          <p:cNvSpPr>
            <a:spLocks noChangeArrowheads="1"/>
          </p:cNvSpPr>
          <p:nvPr/>
        </p:nvSpPr>
        <p:spPr bwMode="auto">
          <a:xfrm>
            <a:off x="533400" y="2971800"/>
            <a:ext cx="79248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736" tIns="48368" rIns="96736" bIns="48368"/>
          <a:lstStyle/>
          <a:p>
            <a:pPr marL="363538" indent="-363538" algn="ctr" defTabSz="966788">
              <a:lnSpc>
                <a:spcPct val="125000"/>
              </a:lnSpc>
              <a:spcBef>
                <a:spcPct val="20000"/>
              </a:spcBef>
              <a:buClr>
                <a:srgbClr val="000000"/>
              </a:buClr>
              <a:buSzPct val="75000"/>
              <a:buFont typeface="Wingdings" pitchFamily="2" charset="2"/>
              <a:buNone/>
            </a:pPr>
            <a:r>
              <a:rPr lang="en-US" sz="2800" b="0" dirty="0">
                <a:solidFill>
                  <a:srgbClr val="0033CC"/>
                </a:solidFill>
              </a:rPr>
              <a:t>Chapter 1</a:t>
            </a:r>
          </a:p>
          <a:p>
            <a:pPr marL="363538" indent="-363538" algn="ctr" defTabSz="966788">
              <a:lnSpc>
                <a:spcPct val="125000"/>
              </a:lnSpc>
              <a:spcBef>
                <a:spcPct val="20000"/>
              </a:spcBef>
              <a:buClr>
                <a:srgbClr val="000000"/>
              </a:buClr>
              <a:buSzPct val="75000"/>
              <a:buFont typeface="Wingdings" pitchFamily="2" charset="2"/>
              <a:buNone/>
            </a:pPr>
            <a:r>
              <a:rPr lang="en-US" sz="2800" b="0" dirty="0">
                <a:solidFill>
                  <a:srgbClr val="0033CC"/>
                </a:solidFill>
              </a:rPr>
              <a:t>Introduction to Distributed Software Development</a:t>
            </a:r>
          </a:p>
          <a:p>
            <a:pPr marL="363538" indent="-363538" algn="ctr" defTabSz="966788">
              <a:lnSpc>
                <a:spcPct val="125000"/>
              </a:lnSpc>
              <a:spcBef>
                <a:spcPct val="20000"/>
              </a:spcBef>
              <a:buClr>
                <a:srgbClr val="000000"/>
              </a:buClr>
              <a:buSzPct val="75000"/>
              <a:buFont typeface="Wingdings" pitchFamily="2" charset="2"/>
              <a:buNone/>
            </a:pPr>
            <a:r>
              <a:rPr lang="en-US" sz="2800" dirty="0">
                <a:solidFill>
                  <a:schemeClr val="folHlink"/>
                </a:solidFill>
              </a:rPr>
              <a:t>Lecture 3</a:t>
            </a:r>
          </a:p>
          <a:p>
            <a:pPr marL="363538" indent="-363538" algn="ctr" defTabSz="966788">
              <a:lnSpc>
                <a:spcPct val="125000"/>
              </a:lnSpc>
              <a:spcBef>
                <a:spcPct val="20000"/>
              </a:spcBef>
              <a:buClr>
                <a:srgbClr val="000000"/>
              </a:buClr>
              <a:buSzPct val="75000"/>
              <a:buFont typeface="Wingdings" pitchFamily="2" charset="2"/>
              <a:buNone/>
            </a:pPr>
            <a:r>
              <a:rPr lang="en-US" sz="2800" dirty="0">
                <a:solidFill>
                  <a:schemeClr val="folHlink"/>
                </a:solidFill>
              </a:rPr>
              <a:t>Service-Oriented Architecture and Concepts</a:t>
            </a:r>
          </a:p>
        </p:txBody>
      </p:sp>
      <p:sp>
        <p:nvSpPr>
          <p:cNvPr id="3075" name="Rectangle 11"/>
          <p:cNvSpPr>
            <a:spLocks noChangeArrowheads="1"/>
          </p:cNvSpPr>
          <p:nvPr/>
        </p:nvSpPr>
        <p:spPr bwMode="auto">
          <a:xfrm>
            <a:off x="3067050" y="5791200"/>
            <a:ext cx="3867150"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736" tIns="48368" rIns="96736" bIns="48368">
            <a:spAutoFit/>
          </a:bodyPr>
          <a:lstStyle/>
          <a:p>
            <a:pPr algn="ctr" defTabSz="966788"/>
            <a:r>
              <a:rPr lang="en-US" sz="2500" b="0"/>
              <a:t>Dr. Y. Chen</a:t>
            </a:r>
          </a:p>
          <a:p>
            <a:pPr algn="ctr" defTabSz="966788" eaLnBrk="1" hangingPunct="1"/>
            <a:r>
              <a:rPr lang="en-US" sz="2400" b="0"/>
              <a:t>https://myasucourses.asu.edu/</a:t>
            </a:r>
          </a:p>
        </p:txBody>
      </p:sp>
      <p:sp>
        <p:nvSpPr>
          <p:cNvPr id="3076" name="Rectangle 12"/>
          <p:cNvSpPr>
            <a:spLocks noChangeArrowheads="1"/>
          </p:cNvSpPr>
          <p:nvPr/>
        </p:nvSpPr>
        <p:spPr bwMode="auto">
          <a:xfrm>
            <a:off x="685800" y="1524000"/>
            <a:ext cx="7821613"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736" tIns="48368" rIns="96736" bIns="48368" anchor="ctr"/>
          <a:lstStyle/>
          <a:p>
            <a:pPr marL="363538" indent="-363538" algn="ctr" defTabSz="966788">
              <a:lnSpc>
                <a:spcPct val="115000"/>
              </a:lnSpc>
              <a:spcBef>
                <a:spcPct val="20000"/>
              </a:spcBef>
            </a:pPr>
            <a:r>
              <a:rPr lang="en-GB" altLang="en-US" sz="2100" i="1" dirty="0">
                <a:solidFill>
                  <a:srgbClr val="280099"/>
                </a:solidFill>
              </a:rPr>
              <a:t>CSE 445/598</a:t>
            </a:r>
          </a:p>
          <a:p>
            <a:pPr marL="363538" indent="-363538" algn="ctr" defTabSz="966788">
              <a:lnSpc>
                <a:spcPct val="85000"/>
              </a:lnSpc>
              <a:spcBef>
                <a:spcPct val="20000"/>
              </a:spcBef>
            </a:pPr>
            <a:r>
              <a:rPr lang="en-GB" altLang="en-US" sz="3000" i="1" dirty="0">
                <a:solidFill>
                  <a:srgbClr val="280099"/>
                </a:solidFill>
              </a:rPr>
              <a:t>Distributed Software Development</a:t>
            </a:r>
            <a:endParaRPr lang="en-US" altLang="en-US" sz="3000" i="1" dirty="0">
              <a:solidFill>
                <a:srgbClr val="280099"/>
              </a:solidFill>
            </a:endParaRPr>
          </a:p>
        </p:txBody>
      </p:sp>
      <p:grpSp>
        <p:nvGrpSpPr>
          <p:cNvPr id="7" name="Group 6">
            <a:extLst>
              <a:ext uri="{FF2B5EF4-FFF2-40B4-BE49-F238E27FC236}">
                <a16:creationId xmlns:a16="http://schemas.microsoft.com/office/drawing/2014/main" id="{82484098-A8D4-4709-97E6-C91F9C61B1E5}"/>
              </a:ext>
            </a:extLst>
          </p:cNvPr>
          <p:cNvGrpSpPr/>
          <p:nvPr/>
        </p:nvGrpSpPr>
        <p:grpSpPr>
          <a:xfrm>
            <a:off x="771525" y="327583"/>
            <a:ext cx="4562475" cy="596882"/>
            <a:chOff x="203520" y="327583"/>
            <a:chExt cx="4562475" cy="596882"/>
          </a:xfrm>
        </p:grpSpPr>
        <p:pic>
          <p:nvPicPr>
            <p:cNvPr id="8" name="Picture 7">
              <a:extLst>
                <a:ext uri="{FF2B5EF4-FFF2-40B4-BE49-F238E27FC236}">
                  <a16:creationId xmlns:a16="http://schemas.microsoft.com/office/drawing/2014/main" id="{E07BC02F-8D27-4A65-86B2-F1CAAE93E7F7}"/>
                </a:ext>
              </a:extLst>
            </p:cNvPr>
            <p:cNvPicPr>
              <a:picLocks noChangeAspect="1"/>
            </p:cNvPicPr>
            <p:nvPr/>
          </p:nvPicPr>
          <p:blipFill>
            <a:blip r:embed="rId3"/>
            <a:stretch>
              <a:fillRect/>
            </a:stretch>
          </p:blipFill>
          <p:spPr>
            <a:xfrm>
              <a:off x="203520" y="327583"/>
              <a:ext cx="4562475" cy="257175"/>
            </a:xfrm>
            <a:prstGeom prst="rect">
              <a:avLst/>
            </a:prstGeom>
          </p:spPr>
        </p:pic>
        <p:pic>
          <p:nvPicPr>
            <p:cNvPr id="9" name="Picture 8" descr="Arizona State University - Ira A. Fulton Schools of Engineering">
              <a:extLst>
                <a:ext uri="{FF2B5EF4-FFF2-40B4-BE49-F238E27FC236}">
                  <a16:creationId xmlns:a16="http://schemas.microsoft.com/office/drawing/2014/main" id="{73C31368-8A7B-45D0-8F08-2CB284A77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520" y="581564"/>
              <a:ext cx="2143125" cy="3429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692011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p:cNvSpPr>
            <a:spLocks noGrp="1"/>
          </p:cNvSpPr>
          <p:nvPr>
            <p:ph type="sldNum" sz="quarter" idx="12"/>
          </p:nvPr>
        </p:nvSpPr>
        <p:spPr/>
        <p:txBody>
          <a:bodyPr/>
          <a:lstStyle/>
          <a:p>
            <a:pPr>
              <a:defRPr/>
            </a:pPr>
            <a:fld id="{56CB11A2-73D0-4E10-A603-652772558A01}" type="slidenum">
              <a:rPr lang="en-US" smtClean="0"/>
              <a:pPr>
                <a:defRPr/>
              </a:pPr>
              <a:t>48</a:t>
            </a:fld>
            <a:endParaRPr lang="en-US"/>
          </a:p>
        </p:txBody>
      </p:sp>
      <p:sp>
        <p:nvSpPr>
          <p:cNvPr id="3075" name="Rectangle 2"/>
          <p:cNvSpPr>
            <a:spLocks noGrp="1" noChangeArrowheads="1"/>
          </p:cNvSpPr>
          <p:nvPr>
            <p:ph type="title"/>
          </p:nvPr>
        </p:nvSpPr>
        <p:spPr>
          <a:xfrm>
            <a:off x="762000" y="152400"/>
            <a:ext cx="8001000" cy="1143000"/>
          </a:xfrm>
        </p:spPr>
        <p:txBody>
          <a:bodyPr/>
          <a:lstStyle/>
          <a:p>
            <a:pPr algn="ctr" eaLnBrk="1" hangingPunct="1"/>
            <a:r>
              <a:rPr lang="en-US" dirty="0"/>
              <a:t>Overview and Roadmap to </a:t>
            </a:r>
            <a:br>
              <a:rPr lang="en-US" dirty="0"/>
            </a:br>
            <a:r>
              <a:rPr lang="en-US" dirty="0"/>
              <a:t>Service-Oriented Software Development</a:t>
            </a:r>
          </a:p>
        </p:txBody>
      </p:sp>
      <p:sp>
        <p:nvSpPr>
          <p:cNvPr id="3076" name="Rectangle 3"/>
          <p:cNvSpPr>
            <a:spLocks noGrp="1" noChangeArrowheads="1"/>
          </p:cNvSpPr>
          <p:nvPr>
            <p:ph type="body" idx="1"/>
          </p:nvPr>
        </p:nvSpPr>
        <p:spPr>
          <a:xfrm>
            <a:off x="1600200" y="1447800"/>
            <a:ext cx="7239000" cy="4572000"/>
          </a:xfrm>
        </p:spPr>
        <p:txBody>
          <a:bodyPr/>
          <a:lstStyle/>
          <a:p>
            <a:pPr eaLnBrk="1" hangingPunct="1"/>
            <a:r>
              <a:rPr lang="en-US" b="1" dirty="0">
                <a:solidFill>
                  <a:srgbClr val="990000"/>
                </a:solidFill>
              </a:rPr>
              <a:t>Basic Concepts</a:t>
            </a:r>
          </a:p>
          <a:p>
            <a:pPr lvl="1" eaLnBrk="1" hangingPunct="1"/>
            <a:r>
              <a:rPr lang="en-US" sz="2400" dirty="0">
                <a:solidFill>
                  <a:srgbClr val="990000"/>
                </a:solidFill>
              </a:rPr>
              <a:t>Three-Party Model of Service-Oriented computing</a:t>
            </a:r>
          </a:p>
          <a:p>
            <a:pPr lvl="1" eaLnBrk="1" hangingPunct="1"/>
            <a:r>
              <a:rPr lang="en-US" sz="2400" dirty="0">
                <a:solidFill>
                  <a:srgbClr val="990000"/>
                </a:solidFill>
              </a:rPr>
              <a:t>SOA, SOC, SOD, Web services</a:t>
            </a:r>
          </a:p>
          <a:p>
            <a:pPr lvl="1" eaLnBrk="1" hangingPunct="1"/>
            <a:r>
              <a:rPr lang="en-US" sz="2400" dirty="0">
                <a:solidFill>
                  <a:srgbClr val="990000"/>
                </a:solidFill>
              </a:rPr>
              <a:t>Development Cycle</a:t>
            </a:r>
          </a:p>
          <a:p>
            <a:pPr eaLnBrk="1" hangingPunct="1"/>
            <a:r>
              <a:rPr lang="en-US" b="1" dirty="0">
                <a:solidFill>
                  <a:srgbClr val="990000"/>
                </a:solidFill>
              </a:rPr>
              <a:t>XML, SOAP, WSDL</a:t>
            </a:r>
          </a:p>
          <a:p>
            <a:pPr eaLnBrk="1" hangingPunct="1">
              <a:lnSpc>
                <a:spcPct val="120000"/>
              </a:lnSpc>
            </a:pPr>
            <a:r>
              <a:rPr lang="en-US" dirty="0"/>
              <a:t>Service Provider</a:t>
            </a:r>
          </a:p>
          <a:p>
            <a:pPr eaLnBrk="1" hangingPunct="1">
              <a:lnSpc>
                <a:spcPct val="120000"/>
              </a:lnSpc>
            </a:pPr>
            <a:r>
              <a:rPr lang="en-US" dirty="0"/>
              <a:t>Service Broker</a:t>
            </a:r>
          </a:p>
          <a:p>
            <a:pPr eaLnBrk="1" hangingPunct="1">
              <a:lnSpc>
                <a:spcPct val="120000"/>
              </a:lnSpc>
            </a:pPr>
            <a:r>
              <a:rPr lang="en-US" dirty="0"/>
              <a:t>Service Requester</a:t>
            </a:r>
          </a:p>
          <a:p>
            <a:pPr eaLnBrk="1" hangingPunct="1">
              <a:lnSpc>
                <a:spcPct val="120000"/>
              </a:lnSpc>
            </a:pPr>
            <a:r>
              <a:rPr lang="en-US" dirty="0"/>
              <a:t>SOA Impact</a:t>
            </a:r>
          </a:p>
          <a:p>
            <a:pPr eaLnBrk="1" hangingPunct="1">
              <a:lnSpc>
                <a:spcPct val="120000"/>
              </a:lnSpc>
            </a:pPr>
            <a:r>
              <a:rPr lang="en-US" dirty="0"/>
              <a:t>Myths and Facts</a:t>
            </a:r>
          </a:p>
        </p:txBody>
      </p:sp>
      <p:sp>
        <p:nvSpPr>
          <p:cNvPr id="3077" name="Rectangle 13"/>
          <p:cNvSpPr>
            <a:spLocks noChangeArrowheads="1"/>
          </p:cNvSpPr>
          <p:nvPr/>
        </p:nvSpPr>
        <p:spPr bwMode="auto">
          <a:xfrm>
            <a:off x="381000" y="3810000"/>
            <a:ext cx="5715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40000"/>
              </a:lnSpc>
              <a:spcBef>
                <a:spcPct val="20000"/>
              </a:spcBef>
              <a:buClr>
                <a:schemeClr val="folHlink"/>
              </a:buClr>
              <a:buSzPct val="60000"/>
              <a:buFont typeface="Wingdings" pitchFamily="2" charset="2"/>
              <a:buChar char="n"/>
            </a:pPr>
            <a:endParaRPr lang="en-US" sz="2800" b="0"/>
          </a:p>
        </p:txBody>
      </p:sp>
      <p:sp>
        <p:nvSpPr>
          <p:cNvPr id="3078" name="Left Brace 5"/>
          <p:cNvSpPr>
            <a:spLocks/>
          </p:cNvSpPr>
          <p:nvPr/>
        </p:nvSpPr>
        <p:spPr bwMode="auto">
          <a:xfrm>
            <a:off x="1292224" y="1752600"/>
            <a:ext cx="307976" cy="1752601"/>
          </a:xfrm>
          <a:prstGeom prst="leftBrace">
            <a:avLst>
              <a:gd name="adj1" fmla="val 8335"/>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3079" name="TextBox 6"/>
          <p:cNvSpPr txBox="1">
            <a:spLocks noChangeArrowheads="1"/>
          </p:cNvSpPr>
          <p:nvPr/>
        </p:nvSpPr>
        <p:spPr bwMode="auto">
          <a:xfrm>
            <a:off x="152400" y="2444646"/>
            <a:ext cx="1159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eaLnBrk="1" hangingPunct="1"/>
            <a:r>
              <a:rPr lang="en-US" sz="2000" b="0" dirty="0"/>
              <a:t>Lecture 3</a:t>
            </a:r>
          </a:p>
        </p:txBody>
      </p:sp>
      <p:sp>
        <p:nvSpPr>
          <p:cNvPr id="2" name="Right Brace 1"/>
          <p:cNvSpPr/>
          <p:nvPr/>
        </p:nvSpPr>
        <p:spPr bwMode="auto">
          <a:xfrm>
            <a:off x="4737913" y="3982065"/>
            <a:ext cx="304800" cy="1371600"/>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Times New Roman" pitchFamily="18" charset="0"/>
            </a:endParaRPr>
          </a:p>
        </p:txBody>
      </p:sp>
      <p:sp>
        <p:nvSpPr>
          <p:cNvPr id="3" name="TextBox 2"/>
          <p:cNvSpPr txBox="1"/>
          <p:nvPr/>
        </p:nvSpPr>
        <p:spPr>
          <a:xfrm>
            <a:off x="5131613" y="4467810"/>
            <a:ext cx="2097049" cy="400110"/>
          </a:xfrm>
          <a:prstGeom prst="rect">
            <a:avLst/>
          </a:prstGeom>
          <a:noFill/>
        </p:spPr>
        <p:txBody>
          <a:bodyPr wrap="none" rtlCol="0">
            <a:spAutoFit/>
          </a:bodyPr>
          <a:lstStyle/>
          <a:p>
            <a:r>
              <a:rPr lang="en-US" sz="2000" b="0" dirty="0"/>
              <a:t>Three-party model</a:t>
            </a:r>
          </a:p>
        </p:txBody>
      </p:sp>
      <p:grpSp>
        <p:nvGrpSpPr>
          <p:cNvPr id="4" name="Group 3"/>
          <p:cNvGrpSpPr/>
          <p:nvPr/>
        </p:nvGrpSpPr>
        <p:grpSpPr>
          <a:xfrm>
            <a:off x="152400" y="3769166"/>
            <a:ext cx="1368425" cy="2784034"/>
            <a:chOff x="304800" y="3540566"/>
            <a:chExt cx="1368425" cy="1219200"/>
          </a:xfrm>
        </p:grpSpPr>
        <p:sp>
          <p:nvSpPr>
            <p:cNvPr id="10" name="Left Brace 5"/>
            <p:cNvSpPr>
              <a:spLocks/>
            </p:cNvSpPr>
            <p:nvPr/>
          </p:nvSpPr>
          <p:spPr bwMode="auto">
            <a:xfrm>
              <a:off x="1444625" y="3540566"/>
              <a:ext cx="228600" cy="1219200"/>
            </a:xfrm>
            <a:prstGeom prst="leftBrace">
              <a:avLst>
                <a:gd name="adj1" fmla="val 8335"/>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a:p>
          </p:txBody>
        </p:sp>
        <p:sp>
          <p:nvSpPr>
            <p:cNvPr id="11" name="TextBox 6"/>
            <p:cNvSpPr txBox="1">
              <a:spLocks noChangeArrowheads="1"/>
            </p:cNvSpPr>
            <p:nvPr/>
          </p:nvSpPr>
          <p:spPr bwMode="auto">
            <a:xfrm>
              <a:off x="304800" y="4074650"/>
              <a:ext cx="1159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eaLnBrk="1" hangingPunct="1"/>
              <a:r>
                <a:rPr lang="en-US" sz="2000" b="0" dirty="0"/>
                <a:t>Lecture 4</a:t>
              </a:r>
            </a:p>
          </p:txBody>
        </p:sp>
      </p:grpSp>
    </p:spTree>
    <p:extLst>
      <p:ext uri="{BB962C8B-B14F-4D97-AF65-F5344CB8AC3E}">
        <p14:creationId xmlns:p14="http://schemas.microsoft.com/office/powerpoint/2010/main" val="212805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p:txBody>
          <a:bodyPr/>
          <a:lstStyle/>
          <a:p>
            <a:pPr>
              <a:defRPr/>
            </a:pPr>
            <a:fld id="{DDFFC57E-EC9B-478E-8E80-7BF330C7C327}" type="slidenum">
              <a:rPr lang="en-US" smtClean="0"/>
              <a:pPr>
                <a:defRPr/>
              </a:pPr>
              <a:t>49</a:t>
            </a:fld>
            <a:endParaRPr lang="en-US"/>
          </a:p>
        </p:txBody>
      </p:sp>
      <p:sp>
        <p:nvSpPr>
          <p:cNvPr id="4099" name="Rectangle 2"/>
          <p:cNvSpPr>
            <a:spLocks noChangeArrowheads="1"/>
          </p:cNvSpPr>
          <p:nvPr/>
        </p:nvSpPr>
        <p:spPr bwMode="auto">
          <a:xfrm>
            <a:off x="1219200" y="152400"/>
            <a:ext cx="792321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744" tIns="48372" rIns="96744" bIns="48372" anchor="ctr"/>
          <a:lstStyle/>
          <a:p>
            <a:pPr marL="363538" indent="-363538" defTabSz="966788" eaLnBrk="0" hangingPunct="0">
              <a:lnSpc>
                <a:spcPct val="125000"/>
              </a:lnSpc>
              <a:spcBef>
                <a:spcPct val="20000"/>
              </a:spcBef>
            </a:pPr>
            <a:r>
              <a:rPr lang="en-US" sz="2400">
                <a:solidFill>
                  <a:schemeClr val="tx2"/>
                </a:solidFill>
                <a:cs typeface="Times New Roman" pitchFamily="18" charset="0"/>
              </a:rPr>
              <a:t>Distributed Development: Separation of Responsibility</a:t>
            </a:r>
          </a:p>
        </p:txBody>
      </p:sp>
      <p:sp>
        <p:nvSpPr>
          <p:cNvPr id="4100" name="Line 9"/>
          <p:cNvSpPr>
            <a:spLocks noChangeShapeType="1"/>
          </p:cNvSpPr>
          <p:nvPr/>
        </p:nvSpPr>
        <p:spPr bwMode="auto">
          <a:xfrm flipH="1">
            <a:off x="1905000" y="3721100"/>
            <a:ext cx="1584325" cy="14605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 name="Group 68"/>
          <p:cNvGrpSpPr>
            <a:grpSpLocks/>
          </p:cNvGrpSpPr>
          <p:nvPr/>
        </p:nvGrpSpPr>
        <p:grpSpPr bwMode="auto">
          <a:xfrm>
            <a:off x="3367088" y="3357563"/>
            <a:ext cx="1858962" cy="666750"/>
            <a:chOff x="2073" y="1683"/>
            <a:chExt cx="1171" cy="420"/>
          </a:xfrm>
        </p:grpSpPr>
        <p:sp>
          <p:nvSpPr>
            <p:cNvPr id="4140" name="Freeform 10"/>
            <p:cNvSpPr>
              <a:spLocks/>
            </p:cNvSpPr>
            <p:nvPr/>
          </p:nvSpPr>
          <p:spPr bwMode="auto">
            <a:xfrm>
              <a:off x="2073" y="1685"/>
              <a:ext cx="1171" cy="418"/>
            </a:xfrm>
            <a:custGeom>
              <a:avLst/>
              <a:gdLst>
                <a:gd name="T0" fmla="*/ 0 w 8400"/>
                <a:gd name="T1" fmla="*/ 0 h 3200"/>
                <a:gd name="T2" fmla="*/ 0 w 8400"/>
                <a:gd name="T3" fmla="*/ 0 h 3200"/>
                <a:gd name="T4" fmla="*/ 0 w 8400"/>
                <a:gd name="T5" fmla="*/ 0 h 3200"/>
                <a:gd name="T6" fmla="*/ 0 w 8400"/>
                <a:gd name="T7" fmla="*/ 0 h 3200"/>
                <a:gd name="T8" fmla="*/ 0 w 8400"/>
                <a:gd name="T9" fmla="*/ 0 h 3200"/>
                <a:gd name="T10" fmla="*/ 0 w 8400"/>
                <a:gd name="T11" fmla="*/ 0 h 3200"/>
                <a:gd name="T12" fmla="*/ 0 w 8400"/>
                <a:gd name="T13" fmla="*/ 0 h 3200"/>
                <a:gd name="T14" fmla="*/ 0 w 8400"/>
                <a:gd name="T15" fmla="*/ 0 h 3200"/>
                <a:gd name="T16" fmla="*/ 0 w 8400"/>
                <a:gd name="T17" fmla="*/ 0 h 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00"/>
                <a:gd name="T28" fmla="*/ 0 h 3200"/>
                <a:gd name="T29" fmla="*/ 8400 w 8400"/>
                <a:gd name="T30" fmla="*/ 3200 h 32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00" h="3200">
                  <a:moveTo>
                    <a:pt x="400" y="0"/>
                  </a:moveTo>
                  <a:cubicBezTo>
                    <a:pt x="180" y="0"/>
                    <a:pt x="0" y="180"/>
                    <a:pt x="0" y="400"/>
                  </a:cubicBezTo>
                  <a:lnTo>
                    <a:pt x="0" y="2800"/>
                  </a:lnTo>
                  <a:cubicBezTo>
                    <a:pt x="0" y="3021"/>
                    <a:pt x="180" y="3200"/>
                    <a:pt x="400" y="3200"/>
                  </a:cubicBezTo>
                  <a:lnTo>
                    <a:pt x="8000" y="3200"/>
                  </a:lnTo>
                  <a:cubicBezTo>
                    <a:pt x="8221" y="3200"/>
                    <a:pt x="8400" y="3021"/>
                    <a:pt x="8400" y="2800"/>
                  </a:cubicBezTo>
                  <a:lnTo>
                    <a:pt x="8400" y="400"/>
                  </a:lnTo>
                  <a:cubicBezTo>
                    <a:pt x="8400" y="180"/>
                    <a:pt x="8221" y="0"/>
                    <a:pt x="8000" y="0"/>
                  </a:cubicBezTo>
                  <a:lnTo>
                    <a:pt x="400" y="0"/>
                  </a:lnTo>
                  <a:close/>
                </a:path>
              </a:pathLst>
            </a:custGeom>
            <a:solidFill>
              <a:srgbClr val="C0C0C0"/>
            </a:solidFill>
            <a:ln w="0">
              <a:solidFill>
                <a:srgbClr val="000000"/>
              </a:solidFill>
              <a:round/>
              <a:headEnd/>
              <a:tailEnd/>
            </a:ln>
          </p:spPr>
          <p:txBody>
            <a:bodyPr/>
            <a:lstStyle/>
            <a:p>
              <a:endParaRPr lang="en-US"/>
            </a:p>
          </p:txBody>
        </p:sp>
        <p:sp>
          <p:nvSpPr>
            <p:cNvPr id="4141" name="Freeform 11"/>
            <p:cNvSpPr>
              <a:spLocks/>
            </p:cNvSpPr>
            <p:nvPr/>
          </p:nvSpPr>
          <p:spPr bwMode="auto">
            <a:xfrm>
              <a:off x="2073" y="1685"/>
              <a:ext cx="1171" cy="418"/>
            </a:xfrm>
            <a:custGeom>
              <a:avLst/>
              <a:gdLst>
                <a:gd name="T0" fmla="*/ 0 w 8400"/>
                <a:gd name="T1" fmla="*/ 0 h 3200"/>
                <a:gd name="T2" fmla="*/ 0 w 8400"/>
                <a:gd name="T3" fmla="*/ 0 h 3200"/>
                <a:gd name="T4" fmla="*/ 0 w 8400"/>
                <a:gd name="T5" fmla="*/ 0 h 3200"/>
                <a:gd name="T6" fmla="*/ 0 w 8400"/>
                <a:gd name="T7" fmla="*/ 0 h 3200"/>
                <a:gd name="T8" fmla="*/ 0 w 8400"/>
                <a:gd name="T9" fmla="*/ 0 h 3200"/>
                <a:gd name="T10" fmla="*/ 0 w 8400"/>
                <a:gd name="T11" fmla="*/ 0 h 3200"/>
                <a:gd name="T12" fmla="*/ 0 w 8400"/>
                <a:gd name="T13" fmla="*/ 0 h 3200"/>
                <a:gd name="T14" fmla="*/ 0 w 8400"/>
                <a:gd name="T15" fmla="*/ 0 h 3200"/>
                <a:gd name="T16" fmla="*/ 0 w 8400"/>
                <a:gd name="T17" fmla="*/ 0 h 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00"/>
                <a:gd name="T28" fmla="*/ 0 h 3200"/>
                <a:gd name="T29" fmla="*/ 8400 w 8400"/>
                <a:gd name="T30" fmla="*/ 3200 h 32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00" h="3200">
                  <a:moveTo>
                    <a:pt x="400" y="0"/>
                  </a:moveTo>
                  <a:cubicBezTo>
                    <a:pt x="180" y="0"/>
                    <a:pt x="0" y="180"/>
                    <a:pt x="0" y="400"/>
                  </a:cubicBezTo>
                  <a:lnTo>
                    <a:pt x="0" y="2800"/>
                  </a:lnTo>
                  <a:cubicBezTo>
                    <a:pt x="0" y="3021"/>
                    <a:pt x="180" y="3200"/>
                    <a:pt x="400" y="3200"/>
                  </a:cubicBezTo>
                  <a:lnTo>
                    <a:pt x="8000" y="3200"/>
                  </a:lnTo>
                  <a:cubicBezTo>
                    <a:pt x="8221" y="3200"/>
                    <a:pt x="8400" y="3021"/>
                    <a:pt x="8400" y="2800"/>
                  </a:cubicBezTo>
                  <a:lnTo>
                    <a:pt x="8400" y="400"/>
                  </a:lnTo>
                  <a:cubicBezTo>
                    <a:pt x="8400" y="180"/>
                    <a:pt x="8221" y="0"/>
                    <a:pt x="8000" y="0"/>
                  </a:cubicBezTo>
                  <a:lnTo>
                    <a:pt x="400" y="0"/>
                  </a:ln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42" name="Freeform 12"/>
            <p:cNvSpPr>
              <a:spLocks/>
            </p:cNvSpPr>
            <p:nvPr/>
          </p:nvSpPr>
          <p:spPr bwMode="auto">
            <a:xfrm>
              <a:off x="2333" y="1843"/>
              <a:ext cx="614" cy="208"/>
            </a:xfrm>
            <a:custGeom>
              <a:avLst/>
              <a:gdLst>
                <a:gd name="T0" fmla="*/ 0 w 4400"/>
                <a:gd name="T1" fmla="*/ 0 h 1600"/>
                <a:gd name="T2" fmla="*/ 0 w 4400"/>
                <a:gd name="T3" fmla="*/ 0 h 1600"/>
                <a:gd name="T4" fmla="*/ 0 w 4400"/>
                <a:gd name="T5" fmla="*/ 0 h 1600"/>
                <a:gd name="T6" fmla="*/ 0 w 4400"/>
                <a:gd name="T7" fmla="*/ 0 h 1600"/>
                <a:gd name="T8" fmla="*/ 0 w 4400"/>
                <a:gd name="T9" fmla="*/ 0 h 1600"/>
                <a:gd name="T10" fmla="*/ 0 w 4400"/>
                <a:gd name="T11" fmla="*/ 0 h 1600"/>
                <a:gd name="T12" fmla="*/ 0 w 4400"/>
                <a:gd name="T13" fmla="*/ 0 h 1600"/>
                <a:gd name="T14" fmla="*/ 0 60000 65536"/>
                <a:gd name="T15" fmla="*/ 0 60000 65536"/>
                <a:gd name="T16" fmla="*/ 0 60000 65536"/>
                <a:gd name="T17" fmla="*/ 0 60000 65536"/>
                <a:gd name="T18" fmla="*/ 0 60000 65536"/>
                <a:gd name="T19" fmla="*/ 0 60000 65536"/>
                <a:gd name="T20" fmla="*/ 0 60000 65536"/>
                <a:gd name="T21" fmla="*/ 0 w 4400"/>
                <a:gd name="T22" fmla="*/ 0 h 1600"/>
                <a:gd name="T23" fmla="*/ 4400 w 4400"/>
                <a:gd name="T24" fmla="*/ 1600 h 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00" h="1600">
                  <a:moveTo>
                    <a:pt x="2200" y="0"/>
                  </a:moveTo>
                  <a:cubicBezTo>
                    <a:pt x="985" y="0"/>
                    <a:pt x="0" y="113"/>
                    <a:pt x="0" y="252"/>
                  </a:cubicBezTo>
                  <a:lnTo>
                    <a:pt x="0" y="1349"/>
                  </a:lnTo>
                  <a:cubicBezTo>
                    <a:pt x="0" y="1488"/>
                    <a:pt x="985" y="1600"/>
                    <a:pt x="2200" y="1600"/>
                  </a:cubicBezTo>
                  <a:cubicBezTo>
                    <a:pt x="3416" y="1600"/>
                    <a:pt x="4400" y="1488"/>
                    <a:pt x="4400" y="1349"/>
                  </a:cubicBezTo>
                  <a:lnTo>
                    <a:pt x="4400" y="252"/>
                  </a:lnTo>
                  <a:cubicBezTo>
                    <a:pt x="4400" y="113"/>
                    <a:pt x="3416" y="0"/>
                    <a:pt x="2200" y="0"/>
                  </a:cubicBezTo>
                  <a:close/>
                </a:path>
              </a:pathLst>
            </a:custGeom>
            <a:solidFill>
              <a:srgbClr val="FFFFFF"/>
            </a:solidFill>
            <a:ln w="0">
              <a:solidFill>
                <a:srgbClr val="000000"/>
              </a:solidFill>
              <a:round/>
              <a:headEnd/>
              <a:tailEnd/>
            </a:ln>
          </p:spPr>
          <p:txBody>
            <a:bodyPr/>
            <a:lstStyle/>
            <a:p>
              <a:endParaRPr lang="en-US"/>
            </a:p>
          </p:txBody>
        </p:sp>
        <p:sp>
          <p:nvSpPr>
            <p:cNvPr id="4143" name="Freeform 13"/>
            <p:cNvSpPr>
              <a:spLocks/>
            </p:cNvSpPr>
            <p:nvPr/>
          </p:nvSpPr>
          <p:spPr bwMode="auto">
            <a:xfrm>
              <a:off x="2333" y="1843"/>
              <a:ext cx="614" cy="208"/>
            </a:xfrm>
            <a:custGeom>
              <a:avLst/>
              <a:gdLst>
                <a:gd name="T0" fmla="*/ 0 w 4400"/>
                <a:gd name="T1" fmla="*/ 0 h 1600"/>
                <a:gd name="T2" fmla="*/ 0 w 4400"/>
                <a:gd name="T3" fmla="*/ 0 h 1600"/>
                <a:gd name="T4" fmla="*/ 0 w 4400"/>
                <a:gd name="T5" fmla="*/ 0 h 1600"/>
                <a:gd name="T6" fmla="*/ 0 w 4400"/>
                <a:gd name="T7" fmla="*/ 0 h 1600"/>
                <a:gd name="T8" fmla="*/ 0 w 4400"/>
                <a:gd name="T9" fmla="*/ 0 h 1600"/>
                <a:gd name="T10" fmla="*/ 0 w 4400"/>
                <a:gd name="T11" fmla="*/ 0 h 1600"/>
                <a:gd name="T12" fmla="*/ 0 w 4400"/>
                <a:gd name="T13" fmla="*/ 0 h 1600"/>
                <a:gd name="T14" fmla="*/ 0 60000 65536"/>
                <a:gd name="T15" fmla="*/ 0 60000 65536"/>
                <a:gd name="T16" fmla="*/ 0 60000 65536"/>
                <a:gd name="T17" fmla="*/ 0 60000 65536"/>
                <a:gd name="T18" fmla="*/ 0 60000 65536"/>
                <a:gd name="T19" fmla="*/ 0 60000 65536"/>
                <a:gd name="T20" fmla="*/ 0 60000 65536"/>
                <a:gd name="T21" fmla="*/ 0 w 4400"/>
                <a:gd name="T22" fmla="*/ 0 h 1600"/>
                <a:gd name="T23" fmla="*/ 4400 w 4400"/>
                <a:gd name="T24" fmla="*/ 1600 h 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00" h="1600">
                  <a:moveTo>
                    <a:pt x="2200" y="0"/>
                  </a:moveTo>
                  <a:cubicBezTo>
                    <a:pt x="985" y="0"/>
                    <a:pt x="0" y="113"/>
                    <a:pt x="0" y="252"/>
                  </a:cubicBezTo>
                  <a:lnTo>
                    <a:pt x="0" y="1349"/>
                  </a:lnTo>
                  <a:cubicBezTo>
                    <a:pt x="0" y="1488"/>
                    <a:pt x="985" y="1600"/>
                    <a:pt x="2200" y="1600"/>
                  </a:cubicBezTo>
                  <a:cubicBezTo>
                    <a:pt x="3416" y="1600"/>
                    <a:pt x="4400" y="1488"/>
                    <a:pt x="4400" y="1349"/>
                  </a:cubicBezTo>
                  <a:lnTo>
                    <a:pt x="4400" y="252"/>
                  </a:lnTo>
                  <a:cubicBezTo>
                    <a:pt x="4400" y="113"/>
                    <a:pt x="3416" y="0"/>
                    <a:pt x="2200" y="0"/>
                  </a:cubicBez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44" name="Freeform 14"/>
            <p:cNvSpPr>
              <a:spLocks/>
            </p:cNvSpPr>
            <p:nvPr/>
          </p:nvSpPr>
          <p:spPr bwMode="auto">
            <a:xfrm>
              <a:off x="2333" y="1875"/>
              <a:ext cx="614" cy="33"/>
            </a:xfrm>
            <a:custGeom>
              <a:avLst/>
              <a:gdLst>
                <a:gd name="T0" fmla="*/ 0 w 482"/>
                <a:gd name="T1" fmla="*/ 0 h 28"/>
                <a:gd name="T2" fmla="*/ 383555737 w 482"/>
                <a:gd name="T3" fmla="*/ 454652 h 28"/>
                <a:gd name="T4" fmla="*/ 768005656 w 482"/>
                <a:gd name="T5" fmla="*/ 0 h 28"/>
                <a:gd name="T6" fmla="*/ 0 60000 65536"/>
                <a:gd name="T7" fmla="*/ 0 60000 65536"/>
                <a:gd name="T8" fmla="*/ 0 60000 65536"/>
                <a:gd name="T9" fmla="*/ 0 w 482"/>
                <a:gd name="T10" fmla="*/ 0 h 28"/>
                <a:gd name="T11" fmla="*/ 482 w 482"/>
                <a:gd name="T12" fmla="*/ 28 h 28"/>
              </a:gdLst>
              <a:ahLst/>
              <a:cxnLst>
                <a:cxn ang="T6">
                  <a:pos x="T0" y="T1"/>
                </a:cxn>
                <a:cxn ang="T7">
                  <a:pos x="T2" y="T3"/>
                </a:cxn>
                <a:cxn ang="T8">
                  <a:pos x="T4" y="T5"/>
                </a:cxn>
              </a:cxnLst>
              <a:rect l="T9" t="T10" r="T11" b="T12"/>
              <a:pathLst>
                <a:path w="482" h="28">
                  <a:moveTo>
                    <a:pt x="0" y="0"/>
                  </a:moveTo>
                  <a:cubicBezTo>
                    <a:pt x="0" y="15"/>
                    <a:pt x="108" y="28"/>
                    <a:pt x="241" y="28"/>
                  </a:cubicBezTo>
                  <a:cubicBezTo>
                    <a:pt x="374" y="28"/>
                    <a:pt x="482" y="15"/>
                    <a:pt x="482" y="0"/>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45" name="Rectangle 15"/>
            <p:cNvSpPr>
              <a:spLocks noChangeArrowheads="1"/>
            </p:cNvSpPr>
            <p:nvPr/>
          </p:nvSpPr>
          <p:spPr bwMode="auto">
            <a:xfrm>
              <a:off x="2469" y="1902"/>
              <a:ext cx="38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b="0">
                  <a:solidFill>
                    <a:srgbClr val="000000"/>
                  </a:solidFill>
                </a:rPr>
                <a:t>Registry</a:t>
              </a:r>
              <a:endParaRPr lang="en-US" sz="1400" b="0"/>
            </a:p>
          </p:txBody>
        </p:sp>
        <p:sp>
          <p:nvSpPr>
            <p:cNvPr id="4146" name="Rectangle 16"/>
            <p:cNvSpPr>
              <a:spLocks noChangeArrowheads="1"/>
            </p:cNvSpPr>
            <p:nvPr/>
          </p:nvSpPr>
          <p:spPr bwMode="auto">
            <a:xfrm>
              <a:off x="2333" y="1683"/>
              <a:ext cx="751"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a:solidFill>
                    <a:schemeClr val="folHlink"/>
                  </a:solidFill>
                </a:rPr>
                <a:t>Service brokers</a:t>
              </a:r>
            </a:p>
          </p:txBody>
        </p:sp>
        <p:sp>
          <p:nvSpPr>
            <p:cNvPr id="4147" name="Rectangle 17"/>
            <p:cNvSpPr>
              <a:spLocks noChangeArrowheads="1"/>
            </p:cNvSpPr>
            <p:nvPr/>
          </p:nvSpPr>
          <p:spPr bwMode="auto">
            <a:xfrm>
              <a:off x="2469" y="1902"/>
              <a:ext cx="38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400" b="0">
                  <a:solidFill>
                    <a:srgbClr val="000000"/>
                  </a:solidFill>
                </a:rPr>
                <a:t>Registry</a:t>
              </a:r>
              <a:endParaRPr lang="en-US" sz="1400" b="0"/>
            </a:p>
          </p:txBody>
        </p:sp>
      </p:grpSp>
      <p:sp>
        <p:nvSpPr>
          <p:cNvPr id="4102" name="Line 18"/>
          <p:cNvSpPr>
            <a:spLocks noChangeShapeType="1"/>
          </p:cNvSpPr>
          <p:nvPr/>
        </p:nvSpPr>
        <p:spPr bwMode="auto">
          <a:xfrm flipV="1">
            <a:off x="2286000" y="3811588"/>
            <a:ext cx="1493838" cy="144621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03" name="Line 19"/>
          <p:cNvSpPr>
            <a:spLocks noChangeShapeType="1"/>
          </p:cNvSpPr>
          <p:nvPr/>
        </p:nvSpPr>
        <p:spPr bwMode="auto">
          <a:xfrm flipH="1" flipV="1">
            <a:off x="4803775" y="3811588"/>
            <a:ext cx="1597025" cy="144621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3" name="Group 24"/>
          <p:cNvGrpSpPr>
            <a:grpSpLocks/>
          </p:cNvGrpSpPr>
          <p:nvPr/>
        </p:nvGrpSpPr>
        <p:grpSpPr bwMode="auto">
          <a:xfrm>
            <a:off x="5459413" y="5116513"/>
            <a:ext cx="1703387" cy="827087"/>
            <a:chOff x="3358" y="2181"/>
            <a:chExt cx="949" cy="521"/>
          </a:xfrm>
        </p:grpSpPr>
        <p:sp>
          <p:nvSpPr>
            <p:cNvPr id="4133" name="Freeform 25"/>
            <p:cNvSpPr>
              <a:spLocks/>
            </p:cNvSpPr>
            <p:nvPr/>
          </p:nvSpPr>
          <p:spPr bwMode="auto">
            <a:xfrm>
              <a:off x="3358" y="2181"/>
              <a:ext cx="949" cy="521"/>
            </a:xfrm>
            <a:custGeom>
              <a:avLst/>
              <a:gdLst>
                <a:gd name="T0" fmla="*/ 0 w 6800"/>
                <a:gd name="T1" fmla="*/ 0 h 4000"/>
                <a:gd name="T2" fmla="*/ 0 w 6800"/>
                <a:gd name="T3" fmla="*/ 0 h 4000"/>
                <a:gd name="T4" fmla="*/ 0 w 6800"/>
                <a:gd name="T5" fmla="*/ 0 h 4000"/>
                <a:gd name="T6" fmla="*/ 0 w 6800"/>
                <a:gd name="T7" fmla="*/ 0 h 4000"/>
                <a:gd name="T8" fmla="*/ 0 w 6800"/>
                <a:gd name="T9" fmla="*/ 0 h 4000"/>
                <a:gd name="T10" fmla="*/ 0 w 6800"/>
                <a:gd name="T11" fmla="*/ 0 h 4000"/>
                <a:gd name="T12" fmla="*/ 0 w 6800"/>
                <a:gd name="T13" fmla="*/ 0 h 4000"/>
                <a:gd name="T14" fmla="*/ 0 w 6800"/>
                <a:gd name="T15" fmla="*/ 0 h 4000"/>
                <a:gd name="T16" fmla="*/ 0 w 6800"/>
                <a:gd name="T17" fmla="*/ 0 h 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00"/>
                <a:gd name="T28" fmla="*/ 0 h 4000"/>
                <a:gd name="T29" fmla="*/ 6800 w 6800"/>
                <a:gd name="T30" fmla="*/ 4000 h 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00" h="4000">
                  <a:moveTo>
                    <a:pt x="500" y="0"/>
                  </a:moveTo>
                  <a:cubicBezTo>
                    <a:pt x="224" y="0"/>
                    <a:pt x="0" y="224"/>
                    <a:pt x="0" y="500"/>
                  </a:cubicBezTo>
                  <a:lnTo>
                    <a:pt x="0" y="3500"/>
                  </a:lnTo>
                  <a:cubicBezTo>
                    <a:pt x="0" y="3777"/>
                    <a:pt x="224" y="4000"/>
                    <a:pt x="500" y="4000"/>
                  </a:cubicBezTo>
                  <a:lnTo>
                    <a:pt x="6300" y="4000"/>
                  </a:lnTo>
                  <a:cubicBezTo>
                    <a:pt x="6577" y="4000"/>
                    <a:pt x="6800" y="3777"/>
                    <a:pt x="6800" y="3500"/>
                  </a:cubicBezTo>
                  <a:lnTo>
                    <a:pt x="6800" y="500"/>
                  </a:lnTo>
                  <a:cubicBezTo>
                    <a:pt x="6800" y="224"/>
                    <a:pt x="6577" y="0"/>
                    <a:pt x="6300" y="0"/>
                  </a:cubicBezTo>
                  <a:lnTo>
                    <a:pt x="500" y="0"/>
                  </a:lnTo>
                  <a:close/>
                </a:path>
              </a:pathLst>
            </a:custGeom>
            <a:solidFill>
              <a:srgbClr val="C0C0C0"/>
            </a:solidFill>
            <a:ln w="0">
              <a:solidFill>
                <a:srgbClr val="000000"/>
              </a:solidFill>
              <a:round/>
              <a:headEnd/>
              <a:tailEnd/>
            </a:ln>
          </p:spPr>
          <p:txBody>
            <a:bodyPr/>
            <a:lstStyle/>
            <a:p>
              <a:endParaRPr lang="en-US"/>
            </a:p>
          </p:txBody>
        </p:sp>
        <p:sp>
          <p:nvSpPr>
            <p:cNvPr id="4134" name="Freeform 26"/>
            <p:cNvSpPr>
              <a:spLocks/>
            </p:cNvSpPr>
            <p:nvPr/>
          </p:nvSpPr>
          <p:spPr bwMode="auto">
            <a:xfrm>
              <a:off x="3358" y="2181"/>
              <a:ext cx="949" cy="521"/>
            </a:xfrm>
            <a:custGeom>
              <a:avLst/>
              <a:gdLst>
                <a:gd name="T0" fmla="*/ 0 w 6800"/>
                <a:gd name="T1" fmla="*/ 0 h 4000"/>
                <a:gd name="T2" fmla="*/ 0 w 6800"/>
                <a:gd name="T3" fmla="*/ 0 h 4000"/>
                <a:gd name="T4" fmla="*/ 0 w 6800"/>
                <a:gd name="T5" fmla="*/ 0 h 4000"/>
                <a:gd name="T6" fmla="*/ 0 w 6800"/>
                <a:gd name="T7" fmla="*/ 0 h 4000"/>
                <a:gd name="T8" fmla="*/ 0 w 6800"/>
                <a:gd name="T9" fmla="*/ 0 h 4000"/>
                <a:gd name="T10" fmla="*/ 0 w 6800"/>
                <a:gd name="T11" fmla="*/ 0 h 4000"/>
                <a:gd name="T12" fmla="*/ 0 w 6800"/>
                <a:gd name="T13" fmla="*/ 0 h 4000"/>
                <a:gd name="T14" fmla="*/ 0 w 6800"/>
                <a:gd name="T15" fmla="*/ 0 h 4000"/>
                <a:gd name="T16" fmla="*/ 0 w 6800"/>
                <a:gd name="T17" fmla="*/ 0 h 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00"/>
                <a:gd name="T28" fmla="*/ 0 h 4000"/>
                <a:gd name="T29" fmla="*/ 6800 w 6800"/>
                <a:gd name="T30" fmla="*/ 4000 h 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00" h="4000">
                  <a:moveTo>
                    <a:pt x="500" y="0"/>
                  </a:moveTo>
                  <a:cubicBezTo>
                    <a:pt x="224" y="0"/>
                    <a:pt x="0" y="224"/>
                    <a:pt x="0" y="500"/>
                  </a:cubicBezTo>
                  <a:lnTo>
                    <a:pt x="0" y="3500"/>
                  </a:lnTo>
                  <a:cubicBezTo>
                    <a:pt x="0" y="3777"/>
                    <a:pt x="224" y="4000"/>
                    <a:pt x="500" y="4000"/>
                  </a:cubicBezTo>
                  <a:lnTo>
                    <a:pt x="6300" y="4000"/>
                  </a:lnTo>
                  <a:cubicBezTo>
                    <a:pt x="6577" y="4000"/>
                    <a:pt x="6800" y="3777"/>
                    <a:pt x="6800" y="3500"/>
                  </a:cubicBezTo>
                  <a:lnTo>
                    <a:pt x="6800" y="500"/>
                  </a:lnTo>
                  <a:cubicBezTo>
                    <a:pt x="6800" y="224"/>
                    <a:pt x="6577" y="0"/>
                    <a:pt x="6300" y="0"/>
                  </a:cubicBezTo>
                  <a:lnTo>
                    <a:pt x="500" y="0"/>
                  </a:ln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35" name="Rectangle 27"/>
            <p:cNvSpPr>
              <a:spLocks noChangeArrowheads="1"/>
            </p:cNvSpPr>
            <p:nvPr/>
          </p:nvSpPr>
          <p:spPr bwMode="auto">
            <a:xfrm>
              <a:off x="3440" y="2197"/>
              <a:ext cx="83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dirty="0">
                  <a:solidFill>
                    <a:schemeClr val="folHlink"/>
                  </a:solidFill>
                </a:rPr>
                <a:t>Service providers</a:t>
              </a:r>
            </a:p>
          </p:txBody>
        </p:sp>
        <p:sp>
          <p:nvSpPr>
            <p:cNvPr id="4136" name="Freeform 28"/>
            <p:cNvSpPr>
              <a:spLocks/>
            </p:cNvSpPr>
            <p:nvPr/>
          </p:nvSpPr>
          <p:spPr bwMode="auto">
            <a:xfrm>
              <a:off x="3525" y="2389"/>
              <a:ext cx="726" cy="261"/>
            </a:xfrm>
            <a:custGeom>
              <a:avLst/>
              <a:gdLst>
                <a:gd name="T0" fmla="*/ 0 w 5200"/>
                <a:gd name="T1" fmla="*/ 0 h 2000"/>
                <a:gd name="T2" fmla="*/ 0 w 5200"/>
                <a:gd name="T3" fmla="*/ 0 h 2000"/>
                <a:gd name="T4" fmla="*/ 0 w 5200"/>
                <a:gd name="T5" fmla="*/ 0 h 2000"/>
                <a:gd name="T6" fmla="*/ 0 w 5200"/>
                <a:gd name="T7" fmla="*/ 0 h 2000"/>
                <a:gd name="T8" fmla="*/ 0 w 5200"/>
                <a:gd name="T9" fmla="*/ 0 h 2000"/>
                <a:gd name="T10" fmla="*/ 0 w 5200"/>
                <a:gd name="T11" fmla="*/ 0 h 2000"/>
                <a:gd name="T12" fmla="*/ 0 w 5200"/>
                <a:gd name="T13" fmla="*/ 0 h 2000"/>
                <a:gd name="T14" fmla="*/ 0 60000 65536"/>
                <a:gd name="T15" fmla="*/ 0 60000 65536"/>
                <a:gd name="T16" fmla="*/ 0 60000 65536"/>
                <a:gd name="T17" fmla="*/ 0 60000 65536"/>
                <a:gd name="T18" fmla="*/ 0 60000 65536"/>
                <a:gd name="T19" fmla="*/ 0 60000 65536"/>
                <a:gd name="T20" fmla="*/ 0 60000 65536"/>
                <a:gd name="T21" fmla="*/ 0 w 5200"/>
                <a:gd name="T22" fmla="*/ 0 h 2000"/>
                <a:gd name="T23" fmla="*/ 5200 w 5200"/>
                <a:gd name="T24" fmla="*/ 2000 h 2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00" h="2000">
                  <a:moveTo>
                    <a:pt x="2600" y="0"/>
                  </a:moveTo>
                  <a:cubicBezTo>
                    <a:pt x="1164" y="0"/>
                    <a:pt x="0" y="141"/>
                    <a:pt x="0" y="314"/>
                  </a:cubicBezTo>
                  <a:lnTo>
                    <a:pt x="0" y="1686"/>
                  </a:lnTo>
                  <a:cubicBezTo>
                    <a:pt x="0" y="1860"/>
                    <a:pt x="1164" y="2000"/>
                    <a:pt x="2600" y="2000"/>
                  </a:cubicBezTo>
                  <a:cubicBezTo>
                    <a:pt x="4036" y="2000"/>
                    <a:pt x="5200" y="1860"/>
                    <a:pt x="5200" y="1686"/>
                  </a:cubicBezTo>
                  <a:lnTo>
                    <a:pt x="5200" y="314"/>
                  </a:lnTo>
                  <a:cubicBezTo>
                    <a:pt x="5200" y="141"/>
                    <a:pt x="4036" y="0"/>
                    <a:pt x="2600" y="0"/>
                  </a:cubicBezTo>
                  <a:close/>
                </a:path>
              </a:pathLst>
            </a:custGeom>
            <a:solidFill>
              <a:srgbClr val="FFFFFF"/>
            </a:solidFill>
            <a:ln w="0">
              <a:solidFill>
                <a:srgbClr val="000000"/>
              </a:solidFill>
              <a:round/>
              <a:headEnd/>
              <a:tailEnd/>
            </a:ln>
          </p:spPr>
          <p:txBody>
            <a:bodyPr/>
            <a:lstStyle/>
            <a:p>
              <a:endParaRPr lang="en-US"/>
            </a:p>
          </p:txBody>
        </p:sp>
        <p:sp>
          <p:nvSpPr>
            <p:cNvPr id="4137" name="Freeform 29"/>
            <p:cNvSpPr>
              <a:spLocks/>
            </p:cNvSpPr>
            <p:nvPr/>
          </p:nvSpPr>
          <p:spPr bwMode="auto">
            <a:xfrm>
              <a:off x="3525" y="2389"/>
              <a:ext cx="726" cy="261"/>
            </a:xfrm>
            <a:custGeom>
              <a:avLst/>
              <a:gdLst>
                <a:gd name="T0" fmla="*/ 0 w 5200"/>
                <a:gd name="T1" fmla="*/ 0 h 2000"/>
                <a:gd name="T2" fmla="*/ 0 w 5200"/>
                <a:gd name="T3" fmla="*/ 0 h 2000"/>
                <a:gd name="T4" fmla="*/ 0 w 5200"/>
                <a:gd name="T5" fmla="*/ 0 h 2000"/>
                <a:gd name="T6" fmla="*/ 0 w 5200"/>
                <a:gd name="T7" fmla="*/ 0 h 2000"/>
                <a:gd name="T8" fmla="*/ 0 w 5200"/>
                <a:gd name="T9" fmla="*/ 0 h 2000"/>
                <a:gd name="T10" fmla="*/ 0 w 5200"/>
                <a:gd name="T11" fmla="*/ 0 h 2000"/>
                <a:gd name="T12" fmla="*/ 0 w 5200"/>
                <a:gd name="T13" fmla="*/ 0 h 2000"/>
                <a:gd name="T14" fmla="*/ 0 60000 65536"/>
                <a:gd name="T15" fmla="*/ 0 60000 65536"/>
                <a:gd name="T16" fmla="*/ 0 60000 65536"/>
                <a:gd name="T17" fmla="*/ 0 60000 65536"/>
                <a:gd name="T18" fmla="*/ 0 60000 65536"/>
                <a:gd name="T19" fmla="*/ 0 60000 65536"/>
                <a:gd name="T20" fmla="*/ 0 60000 65536"/>
                <a:gd name="T21" fmla="*/ 0 w 5200"/>
                <a:gd name="T22" fmla="*/ 0 h 2000"/>
                <a:gd name="T23" fmla="*/ 5200 w 5200"/>
                <a:gd name="T24" fmla="*/ 2000 h 2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00" h="2000">
                  <a:moveTo>
                    <a:pt x="2600" y="0"/>
                  </a:moveTo>
                  <a:cubicBezTo>
                    <a:pt x="1164" y="0"/>
                    <a:pt x="0" y="141"/>
                    <a:pt x="0" y="314"/>
                  </a:cubicBezTo>
                  <a:lnTo>
                    <a:pt x="0" y="1686"/>
                  </a:lnTo>
                  <a:cubicBezTo>
                    <a:pt x="0" y="1860"/>
                    <a:pt x="1164" y="2000"/>
                    <a:pt x="2600" y="2000"/>
                  </a:cubicBezTo>
                  <a:cubicBezTo>
                    <a:pt x="4036" y="2000"/>
                    <a:pt x="5200" y="1860"/>
                    <a:pt x="5200" y="1686"/>
                  </a:cubicBezTo>
                  <a:lnTo>
                    <a:pt x="5200" y="314"/>
                  </a:lnTo>
                  <a:cubicBezTo>
                    <a:pt x="5200" y="141"/>
                    <a:pt x="4036" y="0"/>
                    <a:pt x="2600" y="0"/>
                  </a:cubicBez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38" name="Freeform 30"/>
            <p:cNvSpPr>
              <a:spLocks/>
            </p:cNvSpPr>
            <p:nvPr/>
          </p:nvSpPr>
          <p:spPr bwMode="auto">
            <a:xfrm>
              <a:off x="3525" y="2430"/>
              <a:ext cx="726" cy="41"/>
            </a:xfrm>
            <a:custGeom>
              <a:avLst/>
              <a:gdLst>
                <a:gd name="T0" fmla="*/ 0 w 570"/>
                <a:gd name="T1" fmla="*/ 0 h 35"/>
                <a:gd name="T2" fmla="*/ 449826965 w 570"/>
                <a:gd name="T3" fmla="*/ 394596 h 35"/>
                <a:gd name="T4" fmla="*/ 900618502 w 570"/>
                <a:gd name="T5" fmla="*/ 0 h 35"/>
                <a:gd name="T6" fmla="*/ 0 60000 65536"/>
                <a:gd name="T7" fmla="*/ 0 60000 65536"/>
                <a:gd name="T8" fmla="*/ 0 60000 65536"/>
                <a:gd name="T9" fmla="*/ 0 w 570"/>
                <a:gd name="T10" fmla="*/ 0 h 35"/>
                <a:gd name="T11" fmla="*/ 570 w 570"/>
                <a:gd name="T12" fmla="*/ 35 h 35"/>
              </a:gdLst>
              <a:ahLst/>
              <a:cxnLst>
                <a:cxn ang="T6">
                  <a:pos x="T0" y="T1"/>
                </a:cxn>
                <a:cxn ang="T7">
                  <a:pos x="T2" y="T3"/>
                </a:cxn>
                <a:cxn ang="T8">
                  <a:pos x="T4" y="T5"/>
                </a:cxn>
              </a:cxnLst>
              <a:rect l="T9" t="T10" r="T11" b="T12"/>
              <a:pathLst>
                <a:path w="570" h="35">
                  <a:moveTo>
                    <a:pt x="0" y="0"/>
                  </a:moveTo>
                  <a:cubicBezTo>
                    <a:pt x="0" y="19"/>
                    <a:pt x="128" y="35"/>
                    <a:pt x="285" y="35"/>
                  </a:cubicBezTo>
                  <a:cubicBezTo>
                    <a:pt x="442" y="35"/>
                    <a:pt x="570" y="19"/>
                    <a:pt x="570" y="0"/>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39" name="Rectangle 31"/>
            <p:cNvSpPr>
              <a:spLocks noChangeArrowheads="1"/>
            </p:cNvSpPr>
            <p:nvPr/>
          </p:nvSpPr>
          <p:spPr bwMode="auto">
            <a:xfrm>
              <a:off x="3585" y="2480"/>
              <a:ext cx="59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b="0">
                  <a:solidFill>
                    <a:srgbClr val="000000"/>
                  </a:solidFill>
                </a:rPr>
                <a:t>Active Objects</a:t>
              </a:r>
              <a:endParaRPr lang="en-US" sz="1400" b="0"/>
            </a:p>
          </p:txBody>
        </p:sp>
      </p:grpSp>
      <p:grpSp>
        <p:nvGrpSpPr>
          <p:cNvPr id="4" name="Group 32"/>
          <p:cNvGrpSpPr>
            <a:grpSpLocks/>
          </p:cNvGrpSpPr>
          <p:nvPr/>
        </p:nvGrpSpPr>
        <p:grpSpPr bwMode="auto">
          <a:xfrm>
            <a:off x="1328738" y="5168900"/>
            <a:ext cx="1792287" cy="774700"/>
            <a:chOff x="860" y="2214"/>
            <a:chExt cx="1004" cy="488"/>
          </a:xfrm>
        </p:grpSpPr>
        <p:sp>
          <p:nvSpPr>
            <p:cNvPr id="4126" name="Freeform 33"/>
            <p:cNvSpPr>
              <a:spLocks/>
            </p:cNvSpPr>
            <p:nvPr/>
          </p:nvSpPr>
          <p:spPr bwMode="auto">
            <a:xfrm>
              <a:off x="860" y="2214"/>
              <a:ext cx="1004" cy="488"/>
            </a:xfrm>
            <a:custGeom>
              <a:avLst/>
              <a:gdLst>
                <a:gd name="T0" fmla="*/ 0 w 7200"/>
                <a:gd name="T1" fmla="*/ 0 h 3741"/>
                <a:gd name="T2" fmla="*/ 0 w 7200"/>
                <a:gd name="T3" fmla="*/ 0 h 3741"/>
                <a:gd name="T4" fmla="*/ 0 w 7200"/>
                <a:gd name="T5" fmla="*/ 0 h 3741"/>
                <a:gd name="T6" fmla="*/ 0 w 7200"/>
                <a:gd name="T7" fmla="*/ 0 h 3741"/>
                <a:gd name="T8" fmla="*/ 0 w 7200"/>
                <a:gd name="T9" fmla="*/ 0 h 3741"/>
                <a:gd name="T10" fmla="*/ 0 w 7200"/>
                <a:gd name="T11" fmla="*/ 0 h 3741"/>
                <a:gd name="T12" fmla="*/ 0 w 7200"/>
                <a:gd name="T13" fmla="*/ 0 h 3741"/>
                <a:gd name="T14" fmla="*/ 0 w 7200"/>
                <a:gd name="T15" fmla="*/ 0 h 3741"/>
                <a:gd name="T16" fmla="*/ 0 w 7200"/>
                <a:gd name="T17" fmla="*/ 0 h 37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00"/>
                <a:gd name="T28" fmla="*/ 0 h 3741"/>
                <a:gd name="T29" fmla="*/ 7200 w 7200"/>
                <a:gd name="T30" fmla="*/ 3741 h 37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00" h="3741">
                  <a:moveTo>
                    <a:pt x="468" y="0"/>
                  </a:moveTo>
                  <a:cubicBezTo>
                    <a:pt x="210" y="0"/>
                    <a:pt x="0" y="209"/>
                    <a:pt x="0" y="468"/>
                  </a:cubicBezTo>
                  <a:lnTo>
                    <a:pt x="0" y="3274"/>
                  </a:lnTo>
                  <a:cubicBezTo>
                    <a:pt x="0" y="3532"/>
                    <a:pt x="210" y="3741"/>
                    <a:pt x="468" y="3741"/>
                  </a:cubicBezTo>
                  <a:lnTo>
                    <a:pt x="6733" y="3741"/>
                  </a:lnTo>
                  <a:cubicBezTo>
                    <a:pt x="6991" y="3741"/>
                    <a:pt x="7200" y="3532"/>
                    <a:pt x="7200" y="3274"/>
                  </a:cubicBezTo>
                  <a:lnTo>
                    <a:pt x="7200" y="468"/>
                  </a:lnTo>
                  <a:cubicBezTo>
                    <a:pt x="7200" y="209"/>
                    <a:pt x="6991" y="0"/>
                    <a:pt x="6733" y="0"/>
                  </a:cubicBezTo>
                  <a:lnTo>
                    <a:pt x="468" y="0"/>
                  </a:lnTo>
                  <a:close/>
                </a:path>
              </a:pathLst>
            </a:custGeom>
            <a:solidFill>
              <a:srgbClr val="C0C0C0"/>
            </a:solidFill>
            <a:ln w="0">
              <a:solidFill>
                <a:srgbClr val="000000"/>
              </a:solidFill>
              <a:round/>
              <a:headEnd/>
              <a:tailEnd/>
            </a:ln>
          </p:spPr>
          <p:txBody>
            <a:bodyPr/>
            <a:lstStyle/>
            <a:p>
              <a:endParaRPr lang="en-US"/>
            </a:p>
          </p:txBody>
        </p:sp>
        <p:sp>
          <p:nvSpPr>
            <p:cNvPr id="4127" name="Freeform 34"/>
            <p:cNvSpPr>
              <a:spLocks/>
            </p:cNvSpPr>
            <p:nvPr/>
          </p:nvSpPr>
          <p:spPr bwMode="auto">
            <a:xfrm>
              <a:off x="860" y="2214"/>
              <a:ext cx="1004" cy="488"/>
            </a:xfrm>
            <a:custGeom>
              <a:avLst/>
              <a:gdLst>
                <a:gd name="T0" fmla="*/ 0 w 7200"/>
                <a:gd name="T1" fmla="*/ 0 h 3741"/>
                <a:gd name="T2" fmla="*/ 0 w 7200"/>
                <a:gd name="T3" fmla="*/ 0 h 3741"/>
                <a:gd name="T4" fmla="*/ 0 w 7200"/>
                <a:gd name="T5" fmla="*/ 0 h 3741"/>
                <a:gd name="T6" fmla="*/ 0 w 7200"/>
                <a:gd name="T7" fmla="*/ 0 h 3741"/>
                <a:gd name="T8" fmla="*/ 0 w 7200"/>
                <a:gd name="T9" fmla="*/ 0 h 3741"/>
                <a:gd name="T10" fmla="*/ 0 w 7200"/>
                <a:gd name="T11" fmla="*/ 0 h 3741"/>
                <a:gd name="T12" fmla="*/ 0 w 7200"/>
                <a:gd name="T13" fmla="*/ 0 h 3741"/>
                <a:gd name="T14" fmla="*/ 0 w 7200"/>
                <a:gd name="T15" fmla="*/ 0 h 3741"/>
                <a:gd name="T16" fmla="*/ 0 w 7200"/>
                <a:gd name="T17" fmla="*/ 0 h 37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00"/>
                <a:gd name="T28" fmla="*/ 0 h 3741"/>
                <a:gd name="T29" fmla="*/ 7200 w 7200"/>
                <a:gd name="T30" fmla="*/ 3741 h 37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00" h="3741">
                  <a:moveTo>
                    <a:pt x="468" y="0"/>
                  </a:moveTo>
                  <a:cubicBezTo>
                    <a:pt x="210" y="0"/>
                    <a:pt x="0" y="209"/>
                    <a:pt x="0" y="468"/>
                  </a:cubicBezTo>
                  <a:lnTo>
                    <a:pt x="0" y="3274"/>
                  </a:lnTo>
                  <a:cubicBezTo>
                    <a:pt x="0" y="3532"/>
                    <a:pt x="210" y="3741"/>
                    <a:pt x="468" y="3741"/>
                  </a:cubicBezTo>
                  <a:lnTo>
                    <a:pt x="6733" y="3741"/>
                  </a:lnTo>
                  <a:cubicBezTo>
                    <a:pt x="6991" y="3741"/>
                    <a:pt x="7200" y="3532"/>
                    <a:pt x="7200" y="3274"/>
                  </a:cubicBezTo>
                  <a:lnTo>
                    <a:pt x="7200" y="468"/>
                  </a:lnTo>
                  <a:cubicBezTo>
                    <a:pt x="7200" y="209"/>
                    <a:pt x="6991" y="0"/>
                    <a:pt x="6733" y="0"/>
                  </a:cubicBezTo>
                  <a:lnTo>
                    <a:pt x="468" y="0"/>
                  </a:ln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28" name="Rectangle 35"/>
            <p:cNvSpPr>
              <a:spLocks noChangeArrowheads="1"/>
            </p:cNvSpPr>
            <p:nvPr/>
          </p:nvSpPr>
          <p:spPr bwMode="auto">
            <a:xfrm>
              <a:off x="926" y="2215"/>
              <a:ext cx="879"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dirty="0">
                  <a:solidFill>
                    <a:schemeClr val="folHlink"/>
                  </a:solidFill>
                </a:rPr>
                <a:t>Application builders</a:t>
              </a:r>
            </a:p>
          </p:txBody>
        </p:sp>
        <p:sp>
          <p:nvSpPr>
            <p:cNvPr id="4129" name="Freeform 36"/>
            <p:cNvSpPr>
              <a:spLocks/>
            </p:cNvSpPr>
            <p:nvPr/>
          </p:nvSpPr>
          <p:spPr bwMode="auto">
            <a:xfrm>
              <a:off x="916" y="2389"/>
              <a:ext cx="892" cy="261"/>
            </a:xfrm>
            <a:custGeom>
              <a:avLst/>
              <a:gdLst>
                <a:gd name="T0" fmla="*/ 0 w 6400"/>
                <a:gd name="T1" fmla="*/ 0 h 2000"/>
                <a:gd name="T2" fmla="*/ 0 w 6400"/>
                <a:gd name="T3" fmla="*/ 0 h 2000"/>
                <a:gd name="T4" fmla="*/ 0 w 6400"/>
                <a:gd name="T5" fmla="*/ 0 h 2000"/>
                <a:gd name="T6" fmla="*/ 0 w 6400"/>
                <a:gd name="T7" fmla="*/ 0 h 2000"/>
                <a:gd name="T8" fmla="*/ 0 w 6400"/>
                <a:gd name="T9" fmla="*/ 0 h 2000"/>
                <a:gd name="T10" fmla="*/ 0 w 6400"/>
                <a:gd name="T11" fmla="*/ 0 h 2000"/>
                <a:gd name="T12" fmla="*/ 0 w 6400"/>
                <a:gd name="T13" fmla="*/ 0 h 2000"/>
                <a:gd name="T14" fmla="*/ 0 60000 65536"/>
                <a:gd name="T15" fmla="*/ 0 60000 65536"/>
                <a:gd name="T16" fmla="*/ 0 60000 65536"/>
                <a:gd name="T17" fmla="*/ 0 60000 65536"/>
                <a:gd name="T18" fmla="*/ 0 60000 65536"/>
                <a:gd name="T19" fmla="*/ 0 60000 65536"/>
                <a:gd name="T20" fmla="*/ 0 60000 65536"/>
                <a:gd name="T21" fmla="*/ 0 w 6400"/>
                <a:gd name="T22" fmla="*/ 0 h 2000"/>
                <a:gd name="T23" fmla="*/ 6400 w 6400"/>
                <a:gd name="T24" fmla="*/ 2000 h 2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00" h="2000">
                  <a:moveTo>
                    <a:pt x="6400" y="1000"/>
                  </a:moveTo>
                  <a:cubicBezTo>
                    <a:pt x="6400" y="1553"/>
                    <a:pt x="5926" y="2000"/>
                    <a:pt x="5339" y="2000"/>
                  </a:cubicBezTo>
                  <a:lnTo>
                    <a:pt x="1062" y="2000"/>
                  </a:lnTo>
                  <a:cubicBezTo>
                    <a:pt x="475" y="2000"/>
                    <a:pt x="0" y="1553"/>
                    <a:pt x="0" y="1000"/>
                  </a:cubicBezTo>
                  <a:cubicBezTo>
                    <a:pt x="0" y="448"/>
                    <a:pt x="475" y="0"/>
                    <a:pt x="1062" y="0"/>
                  </a:cubicBezTo>
                  <a:lnTo>
                    <a:pt x="5339" y="0"/>
                  </a:lnTo>
                  <a:cubicBezTo>
                    <a:pt x="5926" y="0"/>
                    <a:pt x="6400" y="448"/>
                    <a:pt x="6400" y="1000"/>
                  </a:cubicBezTo>
                  <a:close/>
                </a:path>
              </a:pathLst>
            </a:custGeom>
            <a:solidFill>
              <a:srgbClr val="FFFFFF"/>
            </a:solidFill>
            <a:ln w="0">
              <a:solidFill>
                <a:srgbClr val="000000"/>
              </a:solidFill>
              <a:round/>
              <a:headEnd/>
              <a:tailEnd/>
            </a:ln>
          </p:spPr>
          <p:txBody>
            <a:bodyPr/>
            <a:lstStyle/>
            <a:p>
              <a:endParaRPr lang="en-US"/>
            </a:p>
          </p:txBody>
        </p:sp>
        <p:sp>
          <p:nvSpPr>
            <p:cNvPr id="4130" name="Freeform 37"/>
            <p:cNvSpPr>
              <a:spLocks/>
            </p:cNvSpPr>
            <p:nvPr/>
          </p:nvSpPr>
          <p:spPr bwMode="auto">
            <a:xfrm>
              <a:off x="916" y="2389"/>
              <a:ext cx="892" cy="261"/>
            </a:xfrm>
            <a:custGeom>
              <a:avLst/>
              <a:gdLst>
                <a:gd name="T0" fmla="*/ 0 w 6400"/>
                <a:gd name="T1" fmla="*/ 0 h 2000"/>
                <a:gd name="T2" fmla="*/ 0 w 6400"/>
                <a:gd name="T3" fmla="*/ 0 h 2000"/>
                <a:gd name="T4" fmla="*/ 0 w 6400"/>
                <a:gd name="T5" fmla="*/ 0 h 2000"/>
                <a:gd name="T6" fmla="*/ 0 w 6400"/>
                <a:gd name="T7" fmla="*/ 0 h 2000"/>
                <a:gd name="T8" fmla="*/ 0 w 6400"/>
                <a:gd name="T9" fmla="*/ 0 h 2000"/>
                <a:gd name="T10" fmla="*/ 0 w 6400"/>
                <a:gd name="T11" fmla="*/ 0 h 2000"/>
                <a:gd name="T12" fmla="*/ 0 w 6400"/>
                <a:gd name="T13" fmla="*/ 0 h 2000"/>
                <a:gd name="T14" fmla="*/ 0 60000 65536"/>
                <a:gd name="T15" fmla="*/ 0 60000 65536"/>
                <a:gd name="T16" fmla="*/ 0 60000 65536"/>
                <a:gd name="T17" fmla="*/ 0 60000 65536"/>
                <a:gd name="T18" fmla="*/ 0 60000 65536"/>
                <a:gd name="T19" fmla="*/ 0 60000 65536"/>
                <a:gd name="T20" fmla="*/ 0 60000 65536"/>
                <a:gd name="T21" fmla="*/ 0 w 6400"/>
                <a:gd name="T22" fmla="*/ 0 h 2000"/>
                <a:gd name="T23" fmla="*/ 6400 w 6400"/>
                <a:gd name="T24" fmla="*/ 2000 h 2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00" h="2000">
                  <a:moveTo>
                    <a:pt x="6400" y="1000"/>
                  </a:moveTo>
                  <a:cubicBezTo>
                    <a:pt x="6400" y="1553"/>
                    <a:pt x="5926" y="2000"/>
                    <a:pt x="5339" y="2000"/>
                  </a:cubicBezTo>
                  <a:lnTo>
                    <a:pt x="1062" y="2000"/>
                  </a:lnTo>
                  <a:cubicBezTo>
                    <a:pt x="475" y="2000"/>
                    <a:pt x="0" y="1553"/>
                    <a:pt x="0" y="1000"/>
                  </a:cubicBezTo>
                  <a:cubicBezTo>
                    <a:pt x="0" y="448"/>
                    <a:pt x="475" y="0"/>
                    <a:pt x="1062" y="0"/>
                  </a:cubicBezTo>
                  <a:lnTo>
                    <a:pt x="5339" y="0"/>
                  </a:lnTo>
                  <a:cubicBezTo>
                    <a:pt x="5926" y="0"/>
                    <a:pt x="6400" y="448"/>
                    <a:pt x="6400" y="1000"/>
                  </a:cubicBez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31" name="Freeform 38"/>
            <p:cNvSpPr>
              <a:spLocks/>
            </p:cNvSpPr>
            <p:nvPr/>
          </p:nvSpPr>
          <p:spPr bwMode="auto">
            <a:xfrm>
              <a:off x="1513" y="2389"/>
              <a:ext cx="147" cy="261"/>
            </a:xfrm>
            <a:custGeom>
              <a:avLst/>
              <a:gdLst>
                <a:gd name="T0" fmla="*/ 135745460 w 116"/>
                <a:gd name="T1" fmla="*/ 6857221 h 219"/>
                <a:gd name="T2" fmla="*/ 0 w 116"/>
                <a:gd name="T3" fmla="*/ 3455580 h 219"/>
                <a:gd name="T4" fmla="*/ 135745460 w 116"/>
                <a:gd name="T5" fmla="*/ 0 h 219"/>
                <a:gd name="T6" fmla="*/ 0 60000 65536"/>
                <a:gd name="T7" fmla="*/ 0 60000 65536"/>
                <a:gd name="T8" fmla="*/ 0 60000 65536"/>
                <a:gd name="T9" fmla="*/ 0 w 116"/>
                <a:gd name="T10" fmla="*/ 0 h 219"/>
                <a:gd name="T11" fmla="*/ 116 w 116"/>
                <a:gd name="T12" fmla="*/ 219 h 219"/>
              </a:gdLst>
              <a:ahLst/>
              <a:cxnLst>
                <a:cxn ang="T6">
                  <a:pos x="T0" y="T1"/>
                </a:cxn>
                <a:cxn ang="T7">
                  <a:pos x="T2" y="T3"/>
                </a:cxn>
                <a:cxn ang="T8">
                  <a:pos x="T4" y="T5"/>
                </a:cxn>
              </a:cxnLst>
              <a:rect l="T9" t="T10" r="T11" b="T12"/>
              <a:pathLst>
                <a:path w="116" h="219">
                  <a:moveTo>
                    <a:pt x="116" y="219"/>
                  </a:moveTo>
                  <a:cubicBezTo>
                    <a:pt x="52" y="219"/>
                    <a:pt x="0" y="170"/>
                    <a:pt x="0" y="110"/>
                  </a:cubicBezTo>
                  <a:cubicBezTo>
                    <a:pt x="0" y="49"/>
                    <a:pt x="52" y="0"/>
                    <a:pt x="116" y="0"/>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32" name="Rectangle 39"/>
            <p:cNvSpPr>
              <a:spLocks noChangeArrowheads="1"/>
            </p:cNvSpPr>
            <p:nvPr/>
          </p:nvSpPr>
          <p:spPr bwMode="auto">
            <a:xfrm>
              <a:off x="994" y="2462"/>
              <a:ext cx="57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400" b="0">
                  <a:solidFill>
                    <a:srgbClr val="000000"/>
                  </a:solidFill>
                </a:rPr>
                <a:t>Applications</a:t>
              </a:r>
              <a:endParaRPr lang="en-US" sz="1400" b="0"/>
            </a:p>
          </p:txBody>
        </p:sp>
      </p:grpSp>
      <p:sp>
        <p:nvSpPr>
          <p:cNvPr id="4106" name="Line 40"/>
          <p:cNvSpPr>
            <a:spLocks noChangeShapeType="1"/>
          </p:cNvSpPr>
          <p:nvPr/>
        </p:nvSpPr>
        <p:spPr bwMode="auto">
          <a:xfrm>
            <a:off x="3124200" y="5562600"/>
            <a:ext cx="2286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07" name="Line 41"/>
          <p:cNvSpPr>
            <a:spLocks noChangeShapeType="1"/>
          </p:cNvSpPr>
          <p:nvPr/>
        </p:nvSpPr>
        <p:spPr bwMode="auto">
          <a:xfrm flipH="1">
            <a:off x="3124200" y="5715000"/>
            <a:ext cx="22860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08" name="AutoShape 42"/>
          <p:cNvSpPr>
            <a:spLocks noChangeArrowheads="1"/>
          </p:cNvSpPr>
          <p:nvPr/>
        </p:nvSpPr>
        <p:spPr bwMode="auto">
          <a:xfrm>
            <a:off x="3581400" y="4651375"/>
            <a:ext cx="1355725" cy="530225"/>
          </a:xfrm>
          <a:prstGeom prst="irregularSeal1">
            <a:avLst/>
          </a:prstGeom>
          <a:solidFill>
            <a:srgbClr val="EAEAEA"/>
          </a:solidFill>
          <a:ln w="9525">
            <a:solidFill>
              <a:schemeClr val="tx1"/>
            </a:solidFill>
            <a:miter lim="800000"/>
            <a:headEnd/>
            <a:tailEnd/>
          </a:ln>
        </p:spPr>
        <p:txBody>
          <a:bodyPr wrap="none" anchor="ctr"/>
          <a:lstStyle/>
          <a:p>
            <a:pPr algn="ctr"/>
            <a:r>
              <a:rPr lang="en-US" sz="1400" b="0"/>
              <a:t>Internet</a:t>
            </a:r>
          </a:p>
        </p:txBody>
      </p:sp>
      <p:grpSp>
        <p:nvGrpSpPr>
          <p:cNvPr id="5" name="Group 72"/>
          <p:cNvGrpSpPr>
            <a:grpSpLocks/>
          </p:cNvGrpSpPr>
          <p:nvPr/>
        </p:nvGrpSpPr>
        <p:grpSpPr bwMode="auto">
          <a:xfrm>
            <a:off x="5334000" y="2743200"/>
            <a:ext cx="1905000" cy="1179513"/>
            <a:chOff x="3265" y="1397"/>
            <a:chExt cx="976" cy="743"/>
          </a:xfrm>
        </p:grpSpPr>
        <p:sp>
          <p:nvSpPr>
            <p:cNvPr id="4120" name="Rectangle 55"/>
            <p:cNvSpPr>
              <a:spLocks noChangeArrowheads="1"/>
            </p:cNvSpPr>
            <p:nvPr/>
          </p:nvSpPr>
          <p:spPr bwMode="auto">
            <a:xfrm>
              <a:off x="3508" y="1397"/>
              <a:ext cx="733" cy="74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4121" name="Rectangle 56"/>
            <p:cNvSpPr>
              <a:spLocks noChangeArrowheads="1"/>
            </p:cNvSpPr>
            <p:nvPr/>
          </p:nvSpPr>
          <p:spPr bwMode="auto">
            <a:xfrm>
              <a:off x="3570" y="1454"/>
              <a:ext cx="610" cy="172"/>
            </a:xfrm>
            <a:prstGeom prst="rect">
              <a:avLst/>
            </a:prstGeom>
            <a:solidFill>
              <a:schemeClr val="bg1"/>
            </a:solidFill>
            <a:ln w="9525">
              <a:solidFill>
                <a:schemeClr val="tx1"/>
              </a:solidFill>
              <a:miter lim="800000"/>
              <a:headEnd/>
              <a:tailEnd/>
            </a:ln>
          </p:spPr>
          <p:txBody>
            <a:bodyPr wrap="none" anchor="ctr"/>
            <a:lstStyle/>
            <a:p>
              <a:pPr algn="ctr"/>
              <a:r>
                <a:rPr lang="en-US" sz="1400" b="0"/>
                <a:t>White pages</a:t>
              </a:r>
            </a:p>
          </p:txBody>
        </p:sp>
        <p:sp>
          <p:nvSpPr>
            <p:cNvPr id="4122" name="Rectangle 57"/>
            <p:cNvSpPr>
              <a:spLocks noChangeArrowheads="1"/>
            </p:cNvSpPr>
            <p:nvPr/>
          </p:nvSpPr>
          <p:spPr bwMode="auto">
            <a:xfrm>
              <a:off x="3570" y="1683"/>
              <a:ext cx="610" cy="171"/>
            </a:xfrm>
            <a:prstGeom prst="rect">
              <a:avLst/>
            </a:prstGeom>
            <a:solidFill>
              <a:srgbClr val="FFFF00"/>
            </a:solidFill>
            <a:ln w="9525">
              <a:solidFill>
                <a:schemeClr val="tx1"/>
              </a:solidFill>
              <a:miter lim="800000"/>
              <a:headEnd/>
              <a:tailEnd/>
            </a:ln>
          </p:spPr>
          <p:txBody>
            <a:bodyPr wrap="none" anchor="ctr"/>
            <a:lstStyle/>
            <a:p>
              <a:pPr algn="ctr"/>
              <a:r>
                <a:rPr lang="en-US" sz="1400" b="0"/>
                <a:t>Yellow pages</a:t>
              </a:r>
            </a:p>
          </p:txBody>
        </p:sp>
        <p:sp>
          <p:nvSpPr>
            <p:cNvPr id="4123" name="Rectangle 58"/>
            <p:cNvSpPr>
              <a:spLocks noChangeArrowheads="1"/>
            </p:cNvSpPr>
            <p:nvPr/>
          </p:nvSpPr>
          <p:spPr bwMode="auto">
            <a:xfrm>
              <a:off x="3570" y="1912"/>
              <a:ext cx="610" cy="171"/>
            </a:xfrm>
            <a:prstGeom prst="rect">
              <a:avLst/>
            </a:prstGeom>
            <a:solidFill>
              <a:srgbClr val="00CC00"/>
            </a:solidFill>
            <a:ln w="9525">
              <a:solidFill>
                <a:schemeClr val="tx1"/>
              </a:solidFill>
              <a:miter lim="800000"/>
              <a:headEnd/>
              <a:tailEnd/>
            </a:ln>
          </p:spPr>
          <p:txBody>
            <a:bodyPr wrap="none" anchor="ctr"/>
            <a:lstStyle/>
            <a:p>
              <a:pPr algn="ctr"/>
              <a:r>
                <a:rPr lang="en-US" sz="1400" b="0"/>
                <a:t>Green pages</a:t>
              </a:r>
            </a:p>
          </p:txBody>
        </p:sp>
        <p:sp>
          <p:nvSpPr>
            <p:cNvPr id="4124" name="Line 59"/>
            <p:cNvSpPr>
              <a:spLocks noChangeShapeType="1"/>
            </p:cNvSpPr>
            <p:nvPr/>
          </p:nvSpPr>
          <p:spPr bwMode="auto">
            <a:xfrm>
              <a:off x="3265" y="2111"/>
              <a:ext cx="243" cy="2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25" name="Line 60"/>
            <p:cNvSpPr>
              <a:spLocks noChangeShapeType="1"/>
            </p:cNvSpPr>
            <p:nvPr/>
          </p:nvSpPr>
          <p:spPr bwMode="auto">
            <a:xfrm flipV="1">
              <a:off x="3265" y="1397"/>
              <a:ext cx="243" cy="33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110" name="Rectangle 67"/>
          <p:cNvSpPr>
            <a:spLocks noChangeArrowheads="1"/>
          </p:cNvSpPr>
          <p:nvPr/>
        </p:nvSpPr>
        <p:spPr bwMode="auto">
          <a:xfrm>
            <a:off x="1066800" y="990600"/>
            <a:ext cx="7529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0" hangingPunct="0"/>
            <a:r>
              <a:rPr lang="en-US" sz="2000">
                <a:solidFill>
                  <a:schemeClr val="tx2"/>
                </a:solidFill>
              </a:rPr>
              <a:t>The Three-Party Model of Service-Oriented Software Development</a:t>
            </a:r>
          </a:p>
        </p:txBody>
      </p:sp>
      <p:sp>
        <p:nvSpPr>
          <p:cNvPr id="172101" name="AutoShape 69"/>
          <p:cNvSpPr>
            <a:spLocks noChangeArrowheads="1"/>
          </p:cNvSpPr>
          <p:nvPr/>
        </p:nvSpPr>
        <p:spPr bwMode="auto">
          <a:xfrm>
            <a:off x="7391400" y="3276600"/>
            <a:ext cx="1676400" cy="1828800"/>
          </a:xfrm>
          <a:prstGeom prst="wedgeRoundRectCallout">
            <a:avLst>
              <a:gd name="adj1" fmla="val -73509"/>
              <a:gd name="adj2" fmla="val 78083"/>
              <a:gd name="adj3" fmla="val 16667"/>
            </a:avLst>
          </a:prstGeom>
          <a:solidFill>
            <a:srgbClr val="CCECFF"/>
          </a:solidFill>
          <a:ln w="9525">
            <a:solidFill>
              <a:schemeClr val="tx1"/>
            </a:solidFill>
            <a:miter lim="800000"/>
            <a:headEnd/>
            <a:tailEnd/>
          </a:ln>
        </p:spPr>
        <p:txBody>
          <a:bodyPr/>
          <a:lstStyle/>
          <a:p>
            <a:pPr algn="ctr" eaLnBrk="0" hangingPunct="0"/>
            <a:r>
              <a:rPr lang="en-US" b="0" dirty="0"/>
              <a:t>Traditional object-oriented programmers, active objects hosting</a:t>
            </a:r>
          </a:p>
        </p:txBody>
      </p:sp>
      <p:sp>
        <p:nvSpPr>
          <p:cNvPr id="172105" name="AutoShape 73"/>
          <p:cNvSpPr>
            <a:spLocks noChangeArrowheads="1"/>
          </p:cNvSpPr>
          <p:nvPr/>
        </p:nvSpPr>
        <p:spPr bwMode="auto">
          <a:xfrm flipH="1">
            <a:off x="2962042" y="1676400"/>
            <a:ext cx="2264008" cy="1295400"/>
          </a:xfrm>
          <a:prstGeom prst="wedgeRoundRectCallout">
            <a:avLst>
              <a:gd name="adj1" fmla="val 1728"/>
              <a:gd name="adj2" fmla="val 67928"/>
              <a:gd name="adj3" fmla="val 16667"/>
            </a:avLst>
          </a:prstGeom>
          <a:solidFill>
            <a:srgbClr val="FFFFCC"/>
          </a:solidFill>
          <a:ln w="9525">
            <a:solidFill>
              <a:schemeClr val="tx1"/>
            </a:solidFill>
            <a:miter lim="800000"/>
            <a:headEnd/>
            <a:tailEnd/>
          </a:ln>
        </p:spPr>
        <p:txBody>
          <a:bodyPr/>
          <a:lstStyle/>
          <a:p>
            <a:pPr algn="ctr" eaLnBrk="0" hangingPunct="0"/>
            <a:r>
              <a:rPr lang="en-US" b="0" dirty="0"/>
              <a:t>Developers who understand database, ontology, searching, and matching</a:t>
            </a:r>
          </a:p>
        </p:txBody>
      </p:sp>
      <p:sp>
        <p:nvSpPr>
          <p:cNvPr id="4113" name="Text Box 74"/>
          <p:cNvSpPr txBox="1">
            <a:spLocks noChangeArrowheads="1"/>
          </p:cNvSpPr>
          <p:nvPr/>
        </p:nvSpPr>
        <p:spPr bwMode="auto">
          <a:xfrm>
            <a:off x="1252538" y="6030913"/>
            <a:ext cx="18716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a:t>Service requesters</a:t>
            </a:r>
          </a:p>
        </p:txBody>
      </p:sp>
      <p:sp>
        <p:nvSpPr>
          <p:cNvPr id="4114" name="Text Box 75"/>
          <p:cNvSpPr txBox="1">
            <a:spLocks noChangeArrowheads="1"/>
          </p:cNvSpPr>
          <p:nvPr/>
        </p:nvSpPr>
        <p:spPr bwMode="auto">
          <a:xfrm>
            <a:off x="5334000" y="6030913"/>
            <a:ext cx="19351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a:t>Service developers</a:t>
            </a:r>
          </a:p>
        </p:txBody>
      </p:sp>
      <p:sp>
        <p:nvSpPr>
          <p:cNvPr id="4115" name="Text Box 76"/>
          <p:cNvSpPr txBox="1">
            <a:spLocks noChangeArrowheads="1"/>
          </p:cNvSpPr>
          <p:nvPr/>
        </p:nvSpPr>
        <p:spPr bwMode="auto">
          <a:xfrm>
            <a:off x="3403600" y="4129088"/>
            <a:ext cx="1854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a:t>Service repository</a:t>
            </a:r>
          </a:p>
        </p:txBody>
      </p:sp>
      <p:pic>
        <p:nvPicPr>
          <p:cNvPr id="4116" name="Picture 49" descr="C:\Program Files\Microsoft Office\MEDIA\CAGCAT10\j0292020.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676400"/>
            <a:ext cx="630238"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17" name="TextBox 49"/>
          <p:cNvSpPr txBox="1">
            <a:spLocks noChangeArrowheads="1"/>
          </p:cNvSpPr>
          <p:nvPr/>
        </p:nvSpPr>
        <p:spPr bwMode="auto">
          <a:xfrm>
            <a:off x="152400" y="2133600"/>
            <a:ext cx="9985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a:t>End user</a:t>
            </a:r>
          </a:p>
        </p:txBody>
      </p:sp>
      <p:cxnSp>
        <p:nvCxnSpPr>
          <p:cNvPr id="4118" name="Straight Connector 51"/>
          <p:cNvCxnSpPr>
            <a:cxnSpLocks noChangeShapeType="1"/>
            <a:stCxn id="4117" idx="2"/>
          </p:cNvCxnSpPr>
          <p:nvPr/>
        </p:nvCxnSpPr>
        <p:spPr bwMode="auto">
          <a:xfrm rot="16200000" flipH="1">
            <a:off x="-594518" y="3748881"/>
            <a:ext cx="3135312" cy="644525"/>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72103" name="AutoShape 71"/>
          <p:cNvSpPr>
            <a:spLocks noChangeArrowheads="1"/>
          </p:cNvSpPr>
          <p:nvPr/>
        </p:nvSpPr>
        <p:spPr bwMode="auto">
          <a:xfrm flipH="1">
            <a:off x="152400" y="3429000"/>
            <a:ext cx="2209800" cy="1371600"/>
          </a:xfrm>
          <a:prstGeom prst="wedgeRoundRectCallout">
            <a:avLst>
              <a:gd name="adj1" fmla="val -26662"/>
              <a:gd name="adj2" fmla="val 67759"/>
              <a:gd name="adj3" fmla="val 16667"/>
            </a:avLst>
          </a:prstGeom>
          <a:solidFill>
            <a:schemeClr val="accent1"/>
          </a:solidFill>
          <a:ln w="9525">
            <a:solidFill>
              <a:schemeClr val="tx1"/>
            </a:solidFill>
            <a:miter lim="800000"/>
            <a:headEnd/>
            <a:tailEnd/>
          </a:ln>
        </p:spPr>
        <p:txBody>
          <a:bodyPr/>
          <a:lstStyle/>
          <a:p>
            <a:pPr algn="ctr" eaLnBrk="0" hangingPunct="0"/>
            <a:r>
              <a:rPr lang="en-US" b="0"/>
              <a:t>Software engineers who understand the application domain</a:t>
            </a:r>
          </a:p>
        </p:txBody>
      </p:sp>
      <p:sp>
        <p:nvSpPr>
          <p:cNvPr id="6" name="Rounded Rectangular Callout 5"/>
          <p:cNvSpPr/>
          <p:nvPr/>
        </p:nvSpPr>
        <p:spPr bwMode="auto">
          <a:xfrm>
            <a:off x="1393896" y="1513053"/>
            <a:ext cx="1196941" cy="990433"/>
          </a:xfrm>
          <a:prstGeom prst="wedgeRoundRectCallout">
            <a:avLst>
              <a:gd name="adj1" fmla="val -83155"/>
              <a:gd name="adj2" fmla="val 15184"/>
              <a:gd name="adj3" fmla="val 16667"/>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Not a part of the</a:t>
            </a:r>
            <a:r>
              <a:rPr kumimoji="0" lang="en-US" sz="1800" b="0" i="0" u="none" strike="noStrike" cap="none" normalizeH="0" dirty="0">
                <a:ln>
                  <a:noFill/>
                </a:ln>
                <a:solidFill>
                  <a:schemeClr val="tx1"/>
                </a:solidFill>
                <a:effectLst/>
                <a:latin typeface="Times New Roman" pitchFamily="18" charset="0"/>
              </a:rPr>
              <a:t> model</a:t>
            </a:r>
            <a:endParaRPr kumimoji="0" lang="en-US" sz="18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325747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mph" presetSubtype="0" fill="hold" nodeType="afterEffect">
                                  <p:stCondLst>
                                    <p:cond delay="0"/>
                                  </p:stCondLst>
                                  <p:childTnLst>
                                    <p:animScale>
                                      <p:cBhvr>
                                        <p:cTn id="6" dur="2000" fill="hold"/>
                                        <p:tgtEl>
                                          <p:spTgt spid="3"/>
                                        </p:tgtEl>
                                      </p:cBhvr>
                                      <p:by x="150000" y="150000"/>
                                    </p:animScale>
                                  </p:childTnLst>
                                </p:cTn>
                              </p:par>
                            </p:childTnLst>
                          </p:cTn>
                        </p:par>
                        <p:par>
                          <p:cTn id="7" fill="hold" nodeType="afterGroup">
                            <p:stCondLst>
                              <p:cond delay="2000"/>
                            </p:stCondLst>
                            <p:childTnLst>
                              <p:par>
                                <p:cTn id="8" presetID="3" presetClass="entr" presetSubtype="10" fill="hold" grpId="0" nodeType="afterEffect">
                                  <p:stCondLst>
                                    <p:cond delay="0"/>
                                  </p:stCondLst>
                                  <p:childTnLst>
                                    <p:set>
                                      <p:cBhvr>
                                        <p:cTn id="9" dur="1" fill="hold">
                                          <p:stCondLst>
                                            <p:cond delay="0"/>
                                          </p:stCondLst>
                                        </p:cTn>
                                        <p:tgtEl>
                                          <p:spTgt spid="172101"/>
                                        </p:tgtEl>
                                        <p:attrNameLst>
                                          <p:attrName>style.visibility</p:attrName>
                                        </p:attrNameLst>
                                      </p:cBhvr>
                                      <p:to>
                                        <p:strVal val="visible"/>
                                      </p:to>
                                    </p:set>
                                    <p:animEffect transition="in" filter="blinds(horizontal)">
                                      <p:cBhvr>
                                        <p:cTn id="10" dur="500"/>
                                        <p:tgtEl>
                                          <p:spTgt spid="17210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6" presetClass="emph" presetSubtype="0" fill="hold" nodeType="clickEffect">
                                  <p:stCondLst>
                                    <p:cond delay="0"/>
                                  </p:stCondLst>
                                  <p:childTnLst>
                                    <p:animScale>
                                      <p:cBhvr>
                                        <p:cTn id="14" dur="2000" fill="hold"/>
                                        <p:tgtEl>
                                          <p:spTgt spid="2"/>
                                        </p:tgtEl>
                                      </p:cBhvr>
                                      <p:by x="150000" y="150000"/>
                                    </p:animScale>
                                  </p:childTnLst>
                                </p:cTn>
                              </p:par>
                            </p:childTnLst>
                          </p:cTn>
                        </p:par>
                        <p:par>
                          <p:cTn id="15" fill="hold" nodeType="afterGroup">
                            <p:stCondLst>
                              <p:cond delay="2000"/>
                            </p:stCondLst>
                            <p:childTnLst>
                              <p:par>
                                <p:cTn id="16" presetID="3" presetClass="entr" presetSubtype="1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linds(horizontal)">
                                      <p:cBhvr>
                                        <p:cTn id="18" dur="500"/>
                                        <p:tgtEl>
                                          <p:spTgt spid="5"/>
                                        </p:tgtEl>
                                      </p:cBhvr>
                                    </p:animEffect>
                                  </p:childTnLst>
                                </p:cTn>
                              </p:par>
                            </p:childTnLst>
                          </p:cTn>
                        </p:par>
                        <p:par>
                          <p:cTn id="19" fill="hold" nodeType="afterGroup">
                            <p:stCondLst>
                              <p:cond delay="2500"/>
                            </p:stCondLst>
                            <p:childTnLst>
                              <p:par>
                                <p:cTn id="20" presetID="3" presetClass="entr" presetSubtype="10" fill="hold" grpId="0" nodeType="afterEffect">
                                  <p:stCondLst>
                                    <p:cond delay="0"/>
                                  </p:stCondLst>
                                  <p:childTnLst>
                                    <p:set>
                                      <p:cBhvr>
                                        <p:cTn id="21" dur="1" fill="hold">
                                          <p:stCondLst>
                                            <p:cond delay="0"/>
                                          </p:stCondLst>
                                        </p:cTn>
                                        <p:tgtEl>
                                          <p:spTgt spid="172105"/>
                                        </p:tgtEl>
                                        <p:attrNameLst>
                                          <p:attrName>style.visibility</p:attrName>
                                        </p:attrNameLst>
                                      </p:cBhvr>
                                      <p:to>
                                        <p:strVal val="visible"/>
                                      </p:to>
                                    </p:set>
                                    <p:animEffect transition="in" filter="blinds(horizontal)">
                                      <p:cBhvr>
                                        <p:cTn id="22" dur="500"/>
                                        <p:tgtEl>
                                          <p:spTgt spid="17210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6" presetClass="emph" presetSubtype="0" fill="hold" nodeType="clickEffect">
                                  <p:stCondLst>
                                    <p:cond delay="0"/>
                                  </p:stCondLst>
                                  <p:childTnLst>
                                    <p:animScale>
                                      <p:cBhvr>
                                        <p:cTn id="26" dur="2000" fill="hold"/>
                                        <p:tgtEl>
                                          <p:spTgt spid="4"/>
                                        </p:tgtEl>
                                      </p:cBhvr>
                                      <p:by x="150000" y="150000"/>
                                    </p:animScale>
                                  </p:childTnLst>
                                </p:cTn>
                              </p:par>
                            </p:childTnLst>
                          </p:cTn>
                        </p:par>
                        <p:par>
                          <p:cTn id="27" fill="hold" nodeType="afterGroup">
                            <p:stCondLst>
                              <p:cond delay="2000"/>
                            </p:stCondLst>
                            <p:childTnLst>
                              <p:par>
                                <p:cTn id="28" presetID="3" presetClass="entr" presetSubtype="10" fill="hold" grpId="0" nodeType="afterEffect">
                                  <p:stCondLst>
                                    <p:cond delay="0"/>
                                  </p:stCondLst>
                                  <p:childTnLst>
                                    <p:set>
                                      <p:cBhvr>
                                        <p:cTn id="29" dur="1" fill="hold">
                                          <p:stCondLst>
                                            <p:cond delay="0"/>
                                          </p:stCondLst>
                                        </p:cTn>
                                        <p:tgtEl>
                                          <p:spTgt spid="172103"/>
                                        </p:tgtEl>
                                        <p:attrNameLst>
                                          <p:attrName>style.visibility</p:attrName>
                                        </p:attrNameLst>
                                      </p:cBhvr>
                                      <p:to>
                                        <p:strVal val="visible"/>
                                      </p:to>
                                    </p:set>
                                    <p:animEffect transition="in" filter="blinds(horizontal)">
                                      <p:cBhvr>
                                        <p:cTn id="30" dur="500"/>
                                        <p:tgtEl>
                                          <p:spTgt spid="172103"/>
                                        </p:tgtEl>
                                      </p:cBhvr>
                                    </p:animEffect>
                                  </p:childTnLst>
                                </p:cTn>
                              </p:par>
                            </p:childTnLst>
                          </p:cTn>
                        </p:par>
                        <p:par>
                          <p:cTn id="31" fill="hold">
                            <p:stCondLst>
                              <p:cond delay="2500"/>
                            </p:stCondLst>
                            <p:childTnLst>
                              <p:par>
                                <p:cTn id="32" presetID="22" presetClass="entr" presetSubtype="8" fill="hold" grpId="0" nodeType="afterEffect">
                                  <p:stCondLst>
                                    <p:cond delay="150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101" grpId="0" animBg="1"/>
      <p:bldP spid="172105" grpId="0" animBg="1"/>
      <p:bldP spid="172103"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51"/>
          <p:cNvGrpSpPr>
            <a:grpSpLocks/>
          </p:cNvGrpSpPr>
          <p:nvPr/>
        </p:nvGrpSpPr>
        <p:grpSpPr bwMode="auto">
          <a:xfrm>
            <a:off x="3327400" y="2236707"/>
            <a:ext cx="1878853" cy="1268493"/>
            <a:chOff x="4775200" y="1384829"/>
            <a:chExt cx="1878853" cy="1470716"/>
          </a:xfrm>
          <a:solidFill>
            <a:schemeClr val="bg1">
              <a:lumMod val="95000"/>
            </a:schemeClr>
          </a:solidFill>
        </p:grpSpPr>
        <p:sp>
          <p:nvSpPr>
            <p:cNvPr id="26" name="Oval 7"/>
            <p:cNvSpPr>
              <a:spLocks noChangeArrowheads="1"/>
            </p:cNvSpPr>
            <p:nvPr/>
          </p:nvSpPr>
          <p:spPr bwMode="auto">
            <a:xfrm>
              <a:off x="4775200" y="1636346"/>
              <a:ext cx="1878853" cy="1219199"/>
            </a:xfrm>
            <a:prstGeom prst="ellipse">
              <a:avLst/>
            </a:prstGeom>
            <a:grp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rPr>
                <a:t>Hardware Architecture</a:t>
              </a:r>
            </a:p>
          </p:txBody>
        </p:sp>
        <p:cxnSp>
          <p:nvCxnSpPr>
            <p:cNvPr id="28" name="Straight Arrow Connector 18"/>
            <p:cNvCxnSpPr>
              <a:cxnSpLocks noChangeShapeType="1"/>
              <a:stCxn id="6151" idx="4"/>
              <a:endCxn id="26" idx="0"/>
            </p:cNvCxnSpPr>
            <p:nvPr/>
          </p:nvCxnSpPr>
          <p:spPr bwMode="auto">
            <a:xfrm flipH="1">
              <a:off x="5714627" y="1384829"/>
              <a:ext cx="373" cy="251516"/>
            </a:xfrm>
            <a:prstGeom prst="straightConnector1">
              <a:avLst/>
            </a:prstGeom>
            <a:grpFill/>
            <a:ln w="9525" algn="ctr">
              <a:solidFill>
                <a:schemeClr val="tx1"/>
              </a:solidFill>
              <a:round/>
              <a:headEnd/>
              <a:tailEnd type="arrow" w="med" len="med"/>
            </a:ln>
          </p:spPr>
        </p:cxnSp>
      </p:grpSp>
      <p:sp>
        <p:nvSpPr>
          <p:cNvPr id="6146" name="Oval 6"/>
          <p:cNvSpPr>
            <a:spLocks noChangeArrowheads="1"/>
          </p:cNvSpPr>
          <p:nvPr/>
        </p:nvSpPr>
        <p:spPr bwMode="auto">
          <a:xfrm>
            <a:off x="76200" y="2928938"/>
            <a:ext cx="1905000" cy="1219200"/>
          </a:xfrm>
          <a:prstGeom prst="ellipse">
            <a:avLst/>
          </a:prstGeom>
          <a:solidFill>
            <a:srgbClr val="FFFFCC"/>
          </a:solidFill>
          <a:ln w="9525" algn="ctr">
            <a:solidFill>
              <a:schemeClr val="tx1"/>
            </a:solidFill>
            <a:round/>
            <a:headEnd/>
            <a:tailEnd/>
          </a:ln>
        </p:spPr>
        <p:txBody>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Distributed Computing</a:t>
            </a:r>
          </a:p>
        </p:txBody>
      </p:sp>
      <p:cxnSp>
        <p:nvCxnSpPr>
          <p:cNvPr id="6147" name="Straight Arrow Connector 17"/>
          <p:cNvCxnSpPr>
            <a:cxnSpLocks noChangeShapeType="1"/>
            <a:stCxn id="6151" idx="2"/>
            <a:endCxn id="6146" idx="0"/>
          </p:cNvCxnSpPr>
          <p:nvPr/>
        </p:nvCxnSpPr>
        <p:spPr bwMode="auto">
          <a:xfrm flipH="1">
            <a:off x="1028700" y="1575554"/>
            <a:ext cx="2019300" cy="1353384"/>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6148" name="Rectangle 9"/>
          <p:cNvSpPr>
            <a:spLocks noChangeArrowheads="1"/>
          </p:cNvSpPr>
          <p:nvPr/>
        </p:nvSpPr>
        <p:spPr bwMode="auto">
          <a:xfrm>
            <a:off x="228600" y="4443413"/>
            <a:ext cx="15240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rPr>
              <a:t>Paradigm of</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rPr>
              <a:t>Parallelism and distribution of computing</a:t>
            </a:r>
          </a:p>
        </p:txBody>
      </p:sp>
      <p:sp>
        <p:nvSpPr>
          <p:cNvPr id="6149" name="Title 1"/>
          <p:cNvSpPr>
            <a:spLocks noGrp="1"/>
          </p:cNvSpPr>
          <p:nvPr>
            <p:ph type="title"/>
          </p:nvPr>
        </p:nvSpPr>
        <p:spPr>
          <a:xfrm>
            <a:off x="457200" y="152400"/>
            <a:ext cx="8610600" cy="623888"/>
          </a:xfrm>
        </p:spPr>
        <p:txBody>
          <a:bodyPr/>
          <a:lstStyle/>
          <a:p>
            <a:pPr algn="ctr"/>
            <a:r>
              <a:rPr lang="en-US" dirty="0"/>
              <a:t>Topics in Distributed Systems (MIMD)</a:t>
            </a:r>
          </a:p>
        </p:txBody>
      </p:sp>
      <p:sp>
        <p:nvSpPr>
          <p:cNvPr id="615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97785C2B-D58C-45E2-B823-5548D23F9450}" type="slidenum">
              <a:rPr kumimoji="0" lang="en-US" sz="1800" b="0" i="0" u="none" strike="noStrike" kern="1200" cap="none" spc="0" normalizeH="0" baseline="0" noProof="0" smtClean="0">
                <a:ln>
                  <a:noFill/>
                </a:ln>
                <a:solidFill>
                  <a:srgbClr val="333399"/>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5</a:t>
            </a:fld>
            <a:endParaRPr kumimoji="0" lang="en-US" sz="1800" b="0" i="0" u="none" strike="noStrike" kern="1200" cap="none" spc="0" normalizeH="0" baseline="0" noProof="0">
              <a:ln>
                <a:noFill/>
              </a:ln>
              <a:solidFill>
                <a:srgbClr val="333399"/>
              </a:solidFill>
              <a:effectLst/>
              <a:uLnTx/>
              <a:uFillTx/>
              <a:latin typeface="Times New Roman" pitchFamily="18" charset="0"/>
              <a:ea typeface="+mn-ea"/>
              <a:cs typeface="+mn-cs"/>
            </a:endParaRPr>
          </a:p>
        </p:txBody>
      </p:sp>
      <p:sp>
        <p:nvSpPr>
          <p:cNvPr id="6151" name="Oval 4"/>
          <p:cNvSpPr>
            <a:spLocks noChangeArrowheads="1"/>
          </p:cNvSpPr>
          <p:nvPr/>
        </p:nvSpPr>
        <p:spPr bwMode="auto">
          <a:xfrm>
            <a:off x="3048000" y="914400"/>
            <a:ext cx="2438400" cy="1322307"/>
          </a:xfrm>
          <a:prstGeom prst="ellipse">
            <a:avLst/>
          </a:prstGeom>
          <a:solidFill>
            <a:srgbClr val="CCECFF"/>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Distributed Systems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(MIMD)</a:t>
            </a:r>
          </a:p>
        </p:txBody>
      </p:sp>
      <p:grpSp>
        <p:nvGrpSpPr>
          <p:cNvPr id="2" name="Group 71"/>
          <p:cNvGrpSpPr>
            <a:grpSpLocks/>
          </p:cNvGrpSpPr>
          <p:nvPr/>
        </p:nvGrpSpPr>
        <p:grpSpPr bwMode="auto">
          <a:xfrm>
            <a:off x="1676400" y="2043060"/>
            <a:ext cx="2133600" cy="4089453"/>
            <a:chOff x="2209800" y="1856530"/>
            <a:chExt cx="2133600" cy="4088796"/>
          </a:xfrm>
        </p:grpSpPr>
        <p:sp>
          <p:nvSpPr>
            <p:cNvPr id="6163" name="Oval 5"/>
            <p:cNvSpPr>
              <a:spLocks noChangeArrowheads="1"/>
            </p:cNvSpPr>
            <p:nvPr/>
          </p:nvSpPr>
          <p:spPr bwMode="auto">
            <a:xfrm>
              <a:off x="2209800" y="2741474"/>
              <a:ext cx="2133600" cy="1219200"/>
            </a:xfrm>
            <a:prstGeom prst="ellipse">
              <a:avLst/>
            </a:prstGeom>
            <a:solidFill>
              <a:srgbClr val="FFFFCC"/>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Distributed Software Architecture</a:t>
              </a:r>
            </a:p>
          </p:txBody>
        </p:sp>
        <p:sp>
          <p:nvSpPr>
            <p:cNvPr id="6164" name="Rectangle 11"/>
            <p:cNvSpPr>
              <a:spLocks noChangeArrowheads="1"/>
            </p:cNvSpPr>
            <p:nvPr/>
          </p:nvSpPr>
          <p:spPr bwMode="auto">
            <a:xfrm>
              <a:off x="2271002" y="4191000"/>
              <a:ext cx="161519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rPr>
                <a:t>Client server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rPr>
                <a:t>Tiered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rPr>
                <a:t>Object orientation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rPr>
                <a:t>Service orientation</a:t>
              </a:r>
            </a:p>
          </p:txBody>
        </p:sp>
        <p:cxnSp>
          <p:nvCxnSpPr>
            <p:cNvPr id="6165" name="Straight Arrow Connector 13"/>
            <p:cNvCxnSpPr>
              <a:cxnSpLocks noChangeShapeType="1"/>
              <a:stCxn id="6151" idx="3"/>
              <a:endCxn id="20" idx="0"/>
            </p:cNvCxnSpPr>
            <p:nvPr/>
          </p:nvCxnSpPr>
          <p:spPr bwMode="auto">
            <a:xfrm flipH="1">
              <a:off x="3276600" y="1856530"/>
              <a:ext cx="661895" cy="88732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3" name="Group 51"/>
          <p:cNvGrpSpPr>
            <a:grpSpLocks/>
          </p:cNvGrpSpPr>
          <p:nvPr/>
        </p:nvGrpSpPr>
        <p:grpSpPr bwMode="auto">
          <a:xfrm>
            <a:off x="4343400" y="2043060"/>
            <a:ext cx="2286000" cy="3611615"/>
            <a:chOff x="4343400" y="1856533"/>
            <a:chExt cx="2286000" cy="3610996"/>
          </a:xfrm>
        </p:grpSpPr>
        <p:sp>
          <p:nvSpPr>
            <p:cNvPr id="6160" name="Oval 7"/>
            <p:cNvSpPr>
              <a:spLocks noChangeArrowheads="1"/>
            </p:cNvSpPr>
            <p:nvPr/>
          </p:nvSpPr>
          <p:spPr bwMode="auto">
            <a:xfrm>
              <a:off x="4648200" y="2741474"/>
              <a:ext cx="1981200" cy="1219200"/>
            </a:xfrm>
            <a:prstGeom prst="ellipse">
              <a:avLst/>
            </a:prstGeom>
            <a:solidFill>
              <a:srgbClr val="FFFFCC"/>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Network Architecture (Topology)</a:t>
              </a:r>
            </a:p>
          </p:txBody>
        </p:sp>
        <p:sp>
          <p:nvSpPr>
            <p:cNvPr id="6161" name="Rectangle 10"/>
            <p:cNvSpPr>
              <a:spLocks noChangeArrowheads="1"/>
            </p:cNvSpPr>
            <p:nvPr/>
          </p:nvSpPr>
          <p:spPr bwMode="auto">
            <a:xfrm>
              <a:off x="4343400" y="4267200"/>
              <a:ext cx="2209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Topology and connectivity of nodes. Star, ring, peer-to-peer, shared links</a:t>
              </a:r>
            </a:p>
          </p:txBody>
        </p:sp>
        <p:cxnSp>
          <p:nvCxnSpPr>
            <p:cNvPr id="6162" name="Straight Arrow Connector 18"/>
            <p:cNvCxnSpPr>
              <a:cxnSpLocks noChangeShapeType="1"/>
              <a:stCxn id="6151" idx="5"/>
              <a:endCxn id="6160" idx="0"/>
            </p:cNvCxnSpPr>
            <p:nvPr/>
          </p:nvCxnSpPr>
          <p:spPr bwMode="auto">
            <a:xfrm>
              <a:off x="5129305" y="1856533"/>
              <a:ext cx="509495" cy="884941"/>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4" name="Group 52"/>
          <p:cNvGrpSpPr>
            <a:grpSpLocks/>
          </p:cNvGrpSpPr>
          <p:nvPr/>
        </p:nvGrpSpPr>
        <p:grpSpPr bwMode="auto">
          <a:xfrm>
            <a:off x="5486400" y="1575554"/>
            <a:ext cx="3429000" cy="5053845"/>
            <a:chOff x="5486400" y="1388234"/>
            <a:chExt cx="3429000" cy="5053761"/>
          </a:xfrm>
        </p:grpSpPr>
        <p:sp>
          <p:nvSpPr>
            <p:cNvPr id="6157" name="Oval 8"/>
            <p:cNvSpPr>
              <a:spLocks noChangeArrowheads="1"/>
            </p:cNvSpPr>
            <p:nvPr/>
          </p:nvSpPr>
          <p:spPr bwMode="auto">
            <a:xfrm>
              <a:off x="6402386" y="2762071"/>
              <a:ext cx="2436814" cy="1219200"/>
            </a:xfrm>
            <a:prstGeom prst="ellipse">
              <a:avLst/>
            </a:prstGeom>
            <a:solidFill>
              <a:srgbClr val="FFFFCC"/>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Network Communication </a:t>
              </a:r>
              <a:b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b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(Protocols)</a:t>
              </a:r>
            </a:p>
          </p:txBody>
        </p:sp>
        <p:cxnSp>
          <p:nvCxnSpPr>
            <p:cNvPr id="6158" name="Straight Arrow Connector 19"/>
            <p:cNvCxnSpPr>
              <a:cxnSpLocks noChangeShapeType="1"/>
              <a:stCxn id="6151" idx="6"/>
              <a:endCxn id="6157" idx="0"/>
            </p:cNvCxnSpPr>
            <p:nvPr/>
          </p:nvCxnSpPr>
          <p:spPr bwMode="auto">
            <a:xfrm>
              <a:off x="5486400" y="1388234"/>
              <a:ext cx="2134393" cy="137383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6159" name="Rectangle 26"/>
            <p:cNvSpPr>
              <a:spLocks noChangeArrowheads="1"/>
            </p:cNvSpPr>
            <p:nvPr/>
          </p:nvSpPr>
          <p:spPr bwMode="auto">
            <a:xfrm>
              <a:off x="6781800" y="4133671"/>
              <a:ext cx="21336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Layers of protocols,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Signal format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Packet format,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Error correction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Routing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Flow control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Session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Presentation</a:t>
              </a:r>
            </a:p>
          </p:txBody>
        </p:sp>
      </p:grpSp>
      <p:sp>
        <p:nvSpPr>
          <p:cNvPr id="21" name="Oval 6"/>
          <p:cNvSpPr>
            <a:spLocks noChangeArrowheads="1"/>
          </p:cNvSpPr>
          <p:nvPr/>
        </p:nvSpPr>
        <p:spPr bwMode="auto">
          <a:xfrm>
            <a:off x="76200" y="2924908"/>
            <a:ext cx="1905000" cy="1219200"/>
          </a:xfrm>
          <a:prstGeom prst="ellipse">
            <a:avLst/>
          </a:prstGeom>
          <a:solidFill>
            <a:schemeClr val="accent1">
              <a:lumMod val="20000"/>
              <a:lumOff val="80000"/>
            </a:schemeClr>
          </a:solidFill>
          <a:ln w="9525" algn="ctr">
            <a:solidFill>
              <a:schemeClr val="tx1"/>
            </a:solidFill>
            <a:round/>
            <a:headEnd/>
            <a:tailEnd/>
          </a:ln>
        </p:spPr>
        <p:txBody>
          <a:bodyPr/>
          <a:lstStyle/>
          <a:p>
            <a:pPr marL="0" marR="0" lvl="0" indent="0" algn="ctr" defTabSz="914400" rtl="0" eaLnBrk="0" fontAlgn="base" latinLnBrk="0" hangingPunct="0">
              <a:lnSpc>
                <a:spcPct val="15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Times New Roman" pitchFamily="18" charset="0"/>
                <a:ea typeface="+mn-ea"/>
                <a:cs typeface="+mn-cs"/>
              </a:rPr>
              <a:t>Distributed Computing</a:t>
            </a:r>
          </a:p>
        </p:txBody>
      </p:sp>
      <p:sp>
        <p:nvSpPr>
          <p:cNvPr id="20" name="Oval 5"/>
          <p:cNvSpPr>
            <a:spLocks noChangeArrowheads="1"/>
          </p:cNvSpPr>
          <p:nvPr/>
        </p:nvSpPr>
        <p:spPr bwMode="auto">
          <a:xfrm>
            <a:off x="1676400" y="2930525"/>
            <a:ext cx="2133600" cy="1219200"/>
          </a:xfrm>
          <a:prstGeom prst="ellipse">
            <a:avLst/>
          </a:prstGeom>
          <a:solidFill>
            <a:schemeClr val="accent1">
              <a:lumMod val="20000"/>
              <a:lumOff val="80000"/>
            </a:schemeClr>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highlight>
                  <a:srgbClr val="FFFF00"/>
                </a:highlight>
                <a:uLnTx/>
                <a:uFillTx/>
                <a:latin typeface="Times New Roman" pitchFamily="18" charset="0"/>
                <a:ea typeface="+mn-ea"/>
                <a:cs typeface="+mn-cs"/>
              </a:rPr>
              <a:t>Distributed Software Architecture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wipe(up)">
                                      <p:cBhvr>
                                        <p:cTn id="7" dur="500"/>
                                        <p:tgtEl>
                                          <p:spTgt spid="614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6146"/>
                                        </p:tgtEl>
                                        <p:attrNameLst>
                                          <p:attrName>style.visibility</p:attrName>
                                        </p:attrNameLst>
                                      </p:cBhvr>
                                      <p:to>
                                        <p:strVal val="visible"/>
                                      </p:to>
                                    </p:set>
                                    <p:animEffect transition="in" filter="wipe(up)">
                                      <p:cBhvr>
                                        <p:cTn id="11" dur="500"/>
                                        <p:tgtEl>
                                          <p:spTgt spid="614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2000"/>
                                        <p:tgtEl>
                                          <p:spTgt spid="21"/>
                                        </p:tgtEl>
                                      </p:cBhvr>
                                    </p:animEffect>
                                  </p:childTnLst>
                                </p:cTn>
                              </p:par>
                            </p:childTnLst>
                          </p:cTn>
                        </p:par>
                        <p:par>
                          <p:cTn id="32" fill="hold" nodeType="afterGroup">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animBg="1"/>
      <p:bldP spid="21" grpId="0" animBg="1"/>
      <p:bldP spid="20" grpId="0" animBg="1"/>
    </p:bldLst>
  </p:timing>
  <p:extLst>
    <p:ext uri="{6950BFC3-D8DA-4A85-94F7-54DA5524770B}">
      <p188:commentRel xmlns:p188="http://schemas.microsoft.com/office/powerpoint/2018/8/main" r:id="rId3"/>
    </p:ext>
  </p:extLs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p:txBody>
          <a:bodyPr/>
          <a:lstStyle/>
          <a:p>
            <a:pPr>
              <a:defRPr/>
            </a:pPr>
            <a:fld id="{4C2331D3-3348-4FCE-9DA5-FA50F09877CF}" type="slidenum">
              <a:rPr lang="en-US" smtClean="0"/>
              <a:pPr>
                <a:defRPr/>
              </a:pPr>
              <a:t>50</a:t>
            </a:fld>
            <a:endParaRPr lang="en-US"/>
          </a:p>
        </p:txBody>
      </p:sp>
      <p:sp>
        <p:nvSpPr>
          <p:cNvPr id="5123" name="Rectangle 2"/>
          <p:cNvSpPr>
            <a:spLocks noChangeArrowheads="1"/>
          </p:cNvSpPr>
          <p:nvPr/>
        </p:nvSpPr>
        <p:spPr bwMode="auto">
          <a:xfrm>
            <a:off x="1219200" y="152400"/>
            <a:ext cx="792321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744" tIns="48372" rIns="96744" bIns="48372" anchor="ctr"/>
          <a:lstStyle/>
          <a:p>
            <a:pPr marL="363538" indent="-363538" defTabSz="966788" eaLnBrk="0" hangingPunct="0">
              <a:lnSpc>
                <a:spcPct val="125000"/>
              </a:lnSpc>
              <a:spcBef>
                <a:spcPct val="20000"/>
              </a:spcBef>
            </a:pPr>
            <a:r>
              <a:rPr lang="en-US" sz="2400">
                <a:solidFill>
                  <a:schemeClr val="tx2"/>
                </a:solidFill>
                <a:cs typeface="Times New Roman" pitchFamily="18" charset="0"/>
              </a:rPr>
              <a:t>A Scenario of the SO Software Development and Tools</a:t>
            </a:r>
          </a:p>
        </p:txBody>
      </p:sp>
      <p:sp>
        <p:nvSpPr>
          <p:cNvPr id="5124" name="Rectangle 46"/>
          <p:cNvSpPr>
            <a:spLocks noChangeArrowheads="1"/>
          </p:cNvSpPr>
          <p:nvPr/>
        </p:nvSpPr>
        <p:spPr bwMode="auto">
          <a:xfrm>
            <a:off x="7543800" y="4038600"/>
            <a:ext cx="12503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dirty="0">
                <a:solidFill>
                  <a:srgbClr val="0033CC"/>
                </a:solidFill>
                <a:latin typeface="+mj-lt"/>
              </a:rPr>
              <a:t>(1) Developing</a:t>
            </a:r>
          </a:p>
        </p:txBody>
      </p:sp>
      <p:sp>
        <p:nvSpPr>
          <p:cNvPr id="5180" name="Rectangle 47"/>
          <p:cNvSpPr>
            <a:spLocks noChangeArrowheads="1"/>
          </p:cNvSpPr>
          <p:nvPr/>
        </p:nvSpPr>
        <p:spPr bwMode="auto">
          <a:xfrm>
            <a:off x="5791200" y="2895600"/>
            <a:ext cx="1171576"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dirty="0">
                <a:solidFill>
                  <a:srgbClr val="0033CC"/>
                </a:solidFill>
                <a:latin typeface="+mj-lt"/>
              </a:rPr>
              <a:t>(2) Publishing</a:t>
            </a:r>
          </a:p>
        </p:txBody>
      </p:sp>
      <p:sp>
        <p:nvSpPr>
          <p:cNvPr id="5126" name="Rectangle 49"/>
          <p:cNvSpPr>
            <a:spLocks noChangeArrowheads="1"/>
          </p:cNvSpPr>
          <p:nvPr/>
        </p:nvSpPr>
        <p:spPr bwMode="auto">
          <a:xfrm>
            <a:off x="3247669" y="3248025"/>
            <a:ext cx="639599" cy="4924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dirty="0">
                <a:solidFill>
                  <a:srgbClr val="0033CC"/>
                </a:solidFill>
                <a:latin typeface="+mj-lt"/>
              </a:rPr>
              <a:t>(4) </a:t>
            </a:r>
            <a:br>
              <a:rPr lang="en-US" sz="1600" b="0" dirty="0">
                <a:solidFill>
                  <a:srgbClr val="0033CC"/>
                </a:solidFill>
                <a:latin typeface="+mj-lt"/>
              </a:rPr>
            </a:br>
            <a:r>
              <a:rPr lang="en-US" sz="1600" b="0" dirty="0">
                <a:solidFill>
                  <a:srgbClr val="0033CC"/>
                </a:solidFill>
                <a:latin typeface="+mj-lt"/>
              </a:rPr>
              <a:t>Finding</a:t>
            </a:r>
          </a:p>
        </p:txBody>
      </p:sp>
      <p:sp>
        <p:nvSpPr>
          <p:cNvPr id="5127" name="Rectangle 50"/>
          <p:cNvSpPr>
            <a:spLocks noChangeArrowheads="1"/>
          </p:cNvSpPr>
          <p:nvPr/>
        </p:nvSpPr>
        <p:spPr bwMode="auto">
          <a:xfrm flipH="1">
            <a:off x="3934351" y="2012077"/>
            <a:ext cx="127741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sz="1600" b="0" dirty="0">
                <a:solidFill>
                  <a:srgbClr val="0033CC"/>
                </a:solidFill>
                <a:latin typeface="+mj-lt"/>
                <a:sym typeface="Wingdings" panose="05000000000000000000" pitchFamily="2" charset="2"/>
              </a:rPr>
              <a:t>(3) Registering</a:t>
            </a:r>
            <a:endParaRPr lang="en-US" sz="1600" b="0" dirty="0">
              <a:solidFill>
                <a:srgbClr val="0033CC"/>
              </a:solidFill>
              <a:latin typeface="+mj-lt"/>
            </a:endParaRPr>
          </a:p>
        </p:txBody>
      </p:sp>
      <p:sp>
        <p:nvSpPr>
          <p:cNvPr id="5128" name="Rectangle 51"/>
          <p:cNvSpPr>
            <a:spLocks noChangeArrowheads="1"/>
          </p:cNvSpPr>
          <p:nvPr/>
        </p:nvSpPr>
        <p:spPr bwMode="auto">
          <a:xfrm>
            <a:off x="2146624" y="2984655"/>
            <a:ext cx="52418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dirty="0">
                <a:solidFill>
                  <a:srgbClr val="0033CC"/>
                </a:solidFill>
                <a:latin typeface="+mj-lt"/>
              </a:rPr>
              <a:t>(5) </a:t>
            </a:r>
            <a:br>
              <a:rPr lang="en-US" sz="1600" b="0" dirty="0">
                <a:solidFill>
                  <a:srgbClr val="0033CC"/>
                </a:solidFill>
                <a:latin typeface="+mj-lt"/>
              </a:rPr>
            </a:br>
            <a:r>
              <a:rPr lang="en-US" sz="1600" b="0" dirty="0">
                <a:solidFill>
                  <a:srgbClr val="0033CC"/>
                </a:solidFill>
                <a:latin typeface="+mj-lt"/>
              </a:rPr>
              <a:t>Found</a:t>
            </a:r>
          </a:p>
        </p:txBody>
      </p:sp>
      <p:sp>
        <p:nvSpPr>
          <p:cNvPr id="5129" name="Line 52"/>
          <p:cNvSpPr>
            <a:spLocks noChangeShapeType="1"/>
          </p:cNvSpPr>
          <p:nvPr/>
        </p:nvSpPr>
        <p:spPr bwMode="auto">
          <a:xfrm flipH="1">
            <a:off x="2293938" y="2670175"/>
            <a:ext cx="1431925" cy="10858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30" name="Freeform 53"/>
          <p:cNvSpPr>
            <a:spLocks/>
          </p:cNvSpPr>
          <p:nvPr/>
        </p:nvSpPr>
        <p:spPr bwMode="auto">
          <a:xfrm>
            <a:off x="3594100" y="2279650"/>
            <a:ext cx="2019300" cy="722313"/>
          </a:xfrm>
          <a:custGeom>
            <a:avLst/>
            <a:gdLst>
              <a:gd name="T0" fmla="*/ 2147483647 w 8400"/>
              <a:gd name="T1" fmla="*/ 0 h 3200"/>
              <a:gd name="T2" fmla="*/ 0 w 8400"/>
              <a:gd name="T3" fmla="*/ 2147483647 h 3200"/>
              <a:gd name="T4" fmla="*/ 0 w 8400"/>
              <a:gd name="T5" fmla="*/ 2147483647 h 3200"/>
              <a:gd name="T6" fmla="*/ 2147483647 w 8400"/>
              <a:gd name="T7" fmla="*/ 2147483647 h 3200"/>
              <a:gd name="T8" fmla="*/ 2147483647 w 8400"/>
              <a:gd name="T9" fmla="*/ 2147483647 h 3200"/>
              <a:gd name="T10" fmla="*/ 2147483647 w 8400"/>
              <a:gd name="T11" fmla="*/ 2147483647 h 3200"/>
              <a:gd name="T12" fmla="*/ 2147483647 w 8400"/>
              <a:gd name="T13" fmla="*/ 2147483647 h 3200"/>
              <a:gd name="T14" fmla="*/ 2147483647 w 8400"/>
              <a:gd name="T15" fmla="*/ 0 h 3200"/>
              <a:gd name="T16" fmla="*/ 2147483647 w 8400"/>
              <a:gd name="T17" fmla="*/ 0 h 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00"/>
              <a:gd name="T28" fmla="*/ 0 h 3200"/>
              <a:gd name="T29" fmla="*/ 8400 w 8400"/>
              <a:gd name="T30" fmla="*/ 3200 h 32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00" h="3200">
                <a:moveTo>
                  <a:pt x="400" y="0"/>
                </a:moveTo>
                <a:cubicBezTo>
                  <a:pt x="180" y="0"/>
                  <a:pt x="0" y="180"/>
                  <a:pt x="0" y="400"/>
                </a:cubicBezTo>
                <a:lnTo>
                  <a:pt x="0" y="2800"/>
                </a:lnTo>
                <a:cubicBezTo>
                  <a:pt x="0" y="3021"/>
                  <a:pt x="180" y="3200"/>
                  <a:pt x="400" y="3200"/>
                </a:cubicBezTo>
                <a:lnTo>
                  <a:pt x="8000" y="3200"/>
                </a:lnTo>
                <a:cubicBezTo>
                  <a:pt x="8221" y="3200"/>
                  <a:pt x="8400" y="3021"/>
                  <a:pt x="8400" y="2800"/>
                </a:cubicBezTo>
                <a:lnTo>
                  <a:pt x="8400" y="400"/>
                </a:lnTo>
                <a:cubicBezTo>
                  <a:pt x="8400" y="180"/>
                  <a:pt x="8221" y="0"/>
                  <a:pt x="8000" y="0"/>
                </a:cubicBezTo>
                <a:lnTo>
                  <a:pt x="400" y="0"/>
                </a:lnTo>
                <a:close/>
              </a:path>
            </a:pathLst>
          </a:custGeom>
          <a:solidFill>
            <a:srgbClr val="C0C0C0"/>
          </a:solidFill>
          <a:ln w="0">
            <a:solidFill>
              <a:srgbClr val="000000"/>
            </a:solidFill>
            <a:round/>
            <a:headEnd/>
            <a:tailEnd/>
          </a:ln>
        </p:spPr>
        <p:txBody>
          <a:bodyPr/>
          <a:lstStyle/>
          <a:p>
            <a:endParaRPr lang="en-US"/>
          </a:p>
        </p:txBody>
      </p:sp>
      <p:sp>
        <p:nvSpPr>
          <p:cNvPr id="5131" name="Freeform 54"/>
          <p:cNvSpPr>
            <a:spLocks/>
          </p:cNvSpPr>
          <p:nvPr/>
        </p:nvSpPr>
        <p:spPr bwMode="auto">
          <a:xfrm>
            <a:off x="3594100" y="2279650"/>
            <a:ext cx="2019300" cy="722313"/>
          </a:xfrm>
          <a:custGeom>
            <a:avLst/>
            <a:gdLst>
              <a:gd name="T0" fmla="*/ 2147483647 w 8400"/>
              <a:gd name="T1" fmla="*/ 0 h 3200"/>
              <a:gd name="T2" fmla="*/ 0 w 8400"/>
              <a:gd name="T3" fmla="*/ 2147483647 h 3200"/>
              <a:gd name="T4" fmla="*/ 0 w 8400"/>
              <a:gd name="T5" fmla="*/ 2147483647 h 3200"/>
              <a:gd name="T6" fmla="*/ 2147483647 w 8400"/>
              <a:gd name="T7" fmla="*/ 2147483647 h 3200"/>
              <a:gd name="T8" fmla="*/ 2147483647 w 8400"/>
              <a:gd name="T9" fmla="*/ 2147483647 h 3200"/>
              <a:gd name="T10" fmla="*/ 2147483647 w 8400"/>
              <a:gd name="T11" fmla="*/ 2147483647 h 3200"/>
              <a:gd name="T12" fmla="*/ 2147483647 w 8400"/>
              <a:gd name="T13" fmla="*/ 2147483647 h 3200"/>
              <a:gd name="T14" fmla="*/ 2147483647 w 8400"/>
              <a:gd name="T15" fmla="*/ 0 h 3200"/>
              <a:gd name="T16" fmla="*/ 2147483647 w 8400"/>
              <a:gd name="T17" fmla="*/ 0 h 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00"/>
              <a:gd name="T28" fmla="*/ 0 h 3200"/>
              <a:gd name="T29" fmla="*/ 8400 w 8400"/>
              <a:gd name="T30" fmla="*/ 3200 h 32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00" h="3200">
                <a:moveTo>
                  <a:pt x="400" y="0"/>
                </a:moveTo>
                <a:cubicBezTo>
                  <a:pt x="180" y="0"/>
                  <a:pt x="0" y="180"/>
                  <a:pt x="0" y="400"/>
                </a:cubicBezTo>
                <a:lnTo>
                  <a:pt x="0" y="2800"/>
                </a:lnTo>
                <a:cubicBezTo>
                  <a:pt x="0" y="3021"/>
                  <a:pt x="180" y="3200"/>
                  <a:pt x="400" y="3200"/>
                </a:cubicBezTo>
                <a:lnTo>
                  <a:pt x="8000" y="3200"/>
                </a:lnTo>
                <a:cubicBezTo>
                  <a:pt x="8221" y="3200"/>
                  <a:pt x="8400" y="3021"/>
                  <a:pt x="8400" y="2800"/>
                </a:cubicBezTo>
                <a:lnTo>
                  <a:pt x="8400" y="400"/>
                </a:lnTo>
                <a:cubicBezTo>
                  <a:pt x="8400" y="180"/>
                  <a:pt x="8221" y="0"/>
                  <a:pt x="8000" y="0"/>
                </a:cubicBezTo>
                <a:lnTo>
                  <a:pt x="400" y="0"/>
                </a:ln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32" name="Freeform 55"/>
          <p:cNvSpPr>
            <a:spLocks/>
          </p:cNvSpPr>
          <p:nvPr/>
        </p:nvSpPr>
        <p:spPr bwMode="auto">
          <a:xfrm>
            <a:off x="4043363" y="2551113"/>
            <a:ext cx="1058862" cy="360362"/>
          </a:xfrm>
          <a:custGeom>
            <a:avLst/>
            <a:gdLst>
              <a:gd name="T0" fmla="*/ 2147483647 w 4400"/>
              <a:gd name="T1" fmla="*/ 0 h 1600"/>
              <a:gd name="T2" fmla="*/ 0 w 4400"/>
              <a:gd name="T3" fmla="*/ 2147483647 h 1600"/>
              <a:gd name="T4" fmla="*/ 0 w 4400"/>
              <a:gd name="T5" fmla="*/ 2147483647 h 1600"/>
              <a:gd name="T6" fmla="*/ 2147483647 w 4400"/>
              <a:gd name="T7" fmla="*/ 2147483647 h 1600"/>
              <a:gd name="T8" fmla="*/ 2147483647 w 4400"/>
              <a:gd name="T9" fmla="*/ 2147483647 h 1600"/>
              <a:gd name="T10" fmla="*/ 2147483647 w 4400"/>
              <a:gd name="T11" fmla="*/ 2147483647 h 1600"/>
              <a:gd name="T12" fmla="*/ 2147483647 w 4400"/>
              <a:gd name="T13" fmla="*/ 0 h 1600"/>
              <a:gd name="T14" fmla="*/ 0 60000 65536"/>
              <a:gd name="T15" fmla="*/ 0 60000 65536"/>
              <a:gd name="T16" fmla="*/ 0 60000 65536"/>
              <a:gd name="T17" fmla="*/ 0 60000 65536"/>
              <a:gd name="T18" fmla="*/ 0 60000 65536"/>
              <a:gd name="T19" fmla="*/ 0 60000 65536"/>
              <a:gd name="T20" fmla="*/ 0 60000 65536"/>
              <a:gd name="T21" fmla="*/ 0 w 4400"/>
              <a:gd name="T22" fmla="*/ 0 h 1600"/>
              <a:gd name="T23" fmla="*/ 4400 w 4400"/>
              <a:gd name="T24" fmla="*/ 1600 h 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00" h="1600">
                <a:moveTo>
                  <a:pt x="2200" y="0"/>
                </a:moveTo>
                <a:cubicBezTo>
                  <a:pt x="985" y="0"/>
                  <a:pt x="0" y="113"/>
                  <a:pt x="0" y="252"/>
                </a:cubicBezTo>
                <a:lnTo>
                  <a:pt x="0" y="1349"/>
                </a:lnTo>
                <a:cubicBezTo>
                  <a:pt x="0" y="1488"/>
                  <a:pt x="985" y="1600"/>
                  <a:pt x="2200" y="1600"/>
                </a:cubicBezTo>
                <a:cubicBezTo>
                  <a:pt x="3416" y="1600"/>
                  <a:pt x="4400" y="1488"/>
                  <a:pt x="4400" y="1349"/>
                </a:cubicBezTo>
                <a:lnTo>
                  <a:pt x="4400" y="252"/>
                </a:lnTo>
                <a:cubicBezTo>
                  <a:pt x="4400" y="113"/>
                  <a:pt x="3416" y="0"/>
                  <a:pt x="2200" y="0"/>
                </a:cubicBezTo>
                <a:close/>
              </a:path>
            </a:pathLst>
          </a:custGeom>
          <a:solidFill>
            <a:srgbClr val="FFFFFF"/>
          </a:solidFill>
          <a:ln w="0">
            <a:solidFill>
              <a:srgbClr val="000000"/>
            </a:solidFill>
            <a:round/>
            <a:headEnd/>
            <a:tailEnd/>
          </a:ln>
        </p:spPr>
        <p:txBody>
          <a:bodyPr/>
          <a:lstStyle/>
          <a:p>
            <a:endParaRPr lang="en-US"/>
          </a:p>
        </p:txBody>
      </p:sp>
      <p:sp>
        <p:nvSpPr>
          <p:cNvPr id="5133" name="Freeform 56"/>
          <p:cNvSpPr>
            <a:spLocks/>
          </p:cNvSpPr>
          <p:nvPr/>
        </p:nvSpPr>
        <p:spPr bwMode="auto">
          <a:xfrm>
            <a:off x="4043363" y="2551113"/>
            <a:ext cx="1058862" cy="360362"/>
          </a:xfrm>
          <a:custGeom>
            <a:avLst/>
            <a:gdLst>
              <a:gd name="T0" fmla="*/ 2147483647 w 4400"/>
              <a:gd name="T1" fmla="*/ 0 h 1600"/>
              <a:gd name="T2" fmla="*/ 0 w 4400"/>
              <a:gd name="T3" fmla="*/ 2147483647 h 1600"/>
              <a:gd name="T4" fmla="*/ 0 w 4400"/>
              <a:gd name="T5" fmla="*/ 2147483647 h 1600"/>
              <a:gd name="T6" fmla="*/ 2147483647 w 4400"/>
              <a:gd name="T7" fmla="*/ 2147483647 h 1600"/>
              <a:gd name="T8" fmla="*/ 2147483647 w 4400"/>
              <a:gd name="T9" fmla="*/ 2147483647 h 1600"/>
              <a:gd name="T10" fmla="*/ 2147483647 w 4400"/>
              <a:gd name="T11" fmla="*/ 2147483647 h 1600"/>
              <a:gd name="T12" fmla="*/ 2147483647 w 4400"/>
              <a:gd name="T13" fmla="*/ 0 h 1600"/>
              <a:gd name="T14" fmla="*/ 0 60000 65536"/>
              <a:gd name="T15" fmla="*/ 0 60000 65536"/>
              <a:gd name="T16" fmla="*/ 0 60000 65536"/>
              <a:gd name="T17" fmla="*/ 0 60000 65536"/>
              <a:gd name="T18" fmla="*/ 0 60000 65536"/>
              <a:gd name="T19" fmla="*/ 0 60000 65536"/>
              <a:gd name="T20" fmla="*/ 0 60000 65536"/>
              <a:gd name="T21" fmla="*/ 0 w 4400"/>
              <a:gd name="T22" fmla="*/ 0 h 1600"/>
              <a:gd name="T23" fmla="*/ 4400 w 4400"/>
              <a:gd name="T24" fmla="*/ 1600 h 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00" h="1600">
                <a:moveTo>
                  <a:pt x="2200" y="0"/>
                </a:moveTo>
                <a:cubicBezTo>
                  <a:pt x="985" y="0"/>
                  <a:pt x="0" y="113"/>
                  <a:pt x="0" y="252"/>
                </a:cubicBezTo>
                <a:lnTo>
                  <a:pt x="0" y="1349"/>
                </a:lnTo>
                <a:cubicBezTo>
                  <a:pt x="0" y="1488"/>
                  <a:pt x="985" y="1600"/>
                  <a:pt x="2200" y="1600"/>
                </a:cubicBezTo>
                <a:cubicBezTo>
                  <a:pt x="3416" y="1600"/>
                  <a:pt x="4400" y="1488"/>
                  <a:pt x="4400" y="1349"/>
                </a:cubicBezTo>
                <a:lnTo>
                  <a:pt x="4400" y="252"/>
                </a:lnTo>
                <a:cubicBezTo>
                  <a:pt x="4400" y="113"/>
                  <a:pt x="3416" y="0"/>
                  <a:pt x="2200" y="0"/>
                </a:cubicBez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34" name="Freeform 57"/>
          <p:cNvSpPr>
            <a:spLocks/>
          </p:cNvSpPr>
          <p:nvPr/>
        </p:nvSpPr>
        <p:spPr bwMode="auto">
          <a:xfrm>
            <a:off x="4043363" y="2606675"/>
            <a:ext cx="1058862" cy="57150"/>
          </a:xfrm>
          <a:custGeom>
            <a:avLst/>
            <a:gdLst>
              <a:gd name="T0" fmla="*/ 0 w 482"/>
              <a:gd name="T1" fmla="*/ 0 h 28"/>
              <a:gd name="T2" fmla="*/ 2147483647 w 482"/>
              <a:gd name="T3" fmla="*/ 2147483647 h 28"/>
              <a:gd name="T4" fmla="*/ 2147483647 w 482"/>
              <a:gd name="T5" fmla="*/ 0 h 28"/>
              <a:gd name="T6" fmla="*/ 0 60000 65536"/>
              <a:gd name="T7" fmla="*/ 0 60000 65536"/>
              <a:gd name="T8" fmla="*/ 0 60000 65536"/>
              <a:gd name="T9" fmla="*/ 0 w 482"/>
              <a:gd name="T10" fmla="*/ 0 h 28"/>
              <a:gd name="T11" fmla="*/ 482 w 482"/>
              <a:gd name="T12" fmla="*/ 28 h 28"/>
            </a:gdLst>
            <a:ahLst/>
            <a:cxnLst>
              <a:cxn ang="T6">
                <a:pos x="T0" y="T1"/>
              </a:cxn>
              <a:cxn ang="T7">
                <a:pos x="T2" y="T3"/>
              </a:cxn>
              <a:cxn ang="T8">
                <a:pos x="T4" y="T5"/>
              </a:cxn>
            </a:cxnLst>
            <a:rect l="T9" t="T10" r="T11" b="T12"/>
            <a:pathLst>
              <a:path w="482" h="28">
                <a:moveTo>
                  <a:pt x="0" y="0"/>
                </a:moveTo>
                <a:cubicBezTo>
                  <a:pt x="0" y="15"/>
                  <a:pt x="108" y="28"/>
                  <a:pt x="241" y="28"/>
                </a:cubicBezTo>
                <a:cubicBezTo>
                  <a:pt x="374" y="28"/>
                  <a:pt x="482" y="15"/>
                  <a:pt x="482" y="0"/>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35" name="Rectangle 58"/>
          <p:cNvSpPr>
            <a:spLocks noChangeArrowheads="1"/>
          </p:cNvSpPr>
          <p:nvPr/>
        </p:nvSpPr>
        <p:spPr bwMode="auto">
          <a:xfrm>
            <a:off x="4276725" y="2654300"/>
            <a:ext cx="6905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Registry</a:t>
            </a:r>
            <a:endParaRPr lang="en-US" sz="1600" b="0"/>
          </a:p>
        </p:txBody>
      </p:sp>
      <p:sp>
        <p:nvSpPr>
          <p:cNvPr id="5136" name="Rectangle 59"/>
          <p:cNvSpPr>
            <a:spLocks noChangeArrowheads="1"/>
          </p:cNvSpPr>
          <p:nvPr/>
        </p:nvSpPr>
        <p:spPr bwMode="auto">
          <a:xfrm>
            <a:off x="4043363" y="2276475"/>
            <a:ext cx="12731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Service brokers</a:t>
            </a:r>
            <a:endParaRPr lang="en-US" sz="1600" b="0"/>
          </a:p>
        </p:txBody>
      </p:sp>
      <p:sp>
        <p:nvSpPr>
          <p:cNvPr id="5137" name="Rectangle 60"/>
          <p:cNvSpPr>
            <a:spLocks noChangeArrowheads="1"/>
          </p:cNvSpPr>
          <p:nvPr/>
        </p:nvSpPr>
        <p:spPr bwMode="auto">
          <a:xfrm>
            <a:off x="4276725" y="2654300"/>
            <a:ext cx="69056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Registry</a:t>
            </a:r>
            <a:endParaRPr lang="en-US" sz="1600" b="0"/>
          </a:p>
        </p:txBody>
      </p:sp>
      <p:sp>
        <p:nvSpPr>
          <p:cNvPr id="5138" name="Line 61"/>
          <p:cNvSpPr>
            <a:spLocks noChangeShapeType="1"/>
          </p:cNvSpPr>
          <p:nvPr/>
        </p:nvSpPr>
        <p:spPr bwMode="auto">
          <a:xfrm flipV="1">
            <a:off x="2490788" y="2770188"/>
            <a:ext cx="1552575" cy="118268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39" name="Line 62"/>
          <p:cNvSpPr>
            <a:spLocks noChangeShapeType="1"/>
          </p:cNvSpPr>
          <p:nvPr/>
        </p:nvSpPr>
        <p:spPr bwMode="auto">
          <a:xfrm flipH="1" flipV="1">
            <a:off x="5154613" y="2770188"/>
            <a:ext cx="1776412" cy="98583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41" name="Rectangle 64"/>
          <p:cNvSpPr>
            <a:spLocks noChangeArrowheads="1"/>
          </p:cNvSpPr>
          <p:nvPr/>
        </p:nvSpPr>
        <p:spPr bwMode="auto">
          <a:xfrm>
            <a:off x="3651250" y="3970272"/>
            <a:ext cx="172521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dirty="0">
                <a:solidFill>
                  <a:srgbClr val="0033CC"/>
                </a:solidFill>
                <a:latin typeface="+mj-lt"/>
              </a:rPr>
              <a:t>(7) SOAP/HTTP call</a:t>
            </a:r>
          </a:p>
        </p:txBody>
      </p:sp>
      <p:sp>
        <p:nvSpPr>
          <p:cNvPr id="5143" name="Rectangle 66"/>
          <p:cNvSpPr>
            <a:spLocks noChangeArrowheads="1"/>
          </p:cNvSpPr>
          <p:nvPr/>
        </p:nvSpPr>
        <p:spPr bwMode="auto">
          <a:xfrm>
            <a:off x="4069606" y="4370229"/>
            <a:ext cx="89768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dirty="0">
                <a:solidFill>
                  <a:srgbClr val="0033CC"/>
                </a:solidFill>
                <a:latin typeface="+mj-lt"/>
              </a:rPr>
              <a:t>(8) Results</a:t>
            </a:r>
          </a:p>
        </p:txBody>
      </p:sp>
      <p:sp>
        <p:nvSpPr>
          <p:cNvPr id="5144" name="Freeform 67"/>
          <p:cNvSpPr>
            <a:spLocks/>
          </p:cNvSpPr>
          <p:nvPr/>
        </p:nvSpPr>
        <p:spPr bwMode="auto">
          <a:xfrm>
            <a:off x="1558925" y="3781425"/>
            <a:ext cx="1731963" cy="841375"/>
          </a:xfrm>
          <a:custGeom>
            <a:avLst/>
            <a:gdLst>
              <a:gd name="T0" fmla="*/ 2147483647 w 7200"/>
              <a:gd name="T1" fmla="*/ 0 h 3741"/>
              <a:gd name="T2" fmla="*/ 0 w 7200"/>
              <a:gd name="T3" fmla="*/ 2147483647 h 3741"/>
              <a:gd name="T4" fmla="*/ 0 w 7200"/>
              <a:gd name="T5" fmla="*/ 2147483647 h 3741"/>
              <a:gd name="T6" fmla="*/ 2147483647 w 7200"/>
              <a:gd name="T7" fmla="*/ 2147483647 h 3741"/>
              <a:gd name="T8" fmla="*/ 2147483647 w 7200"/>
              <a:gd name="T9" fmla="*/ 2147483647 h 3741"/>
              <a:gd name="T10" fmla="*/ 2147483647 w 7200"/>
              <a:gd name="T11" fmla="*/ 2147483647 h 3741"/>
              <a:gd name="T12" fmla="*/ 2147483647 w 7200"/>
              <a:gd name="T13" fmla="*/ 2147483647 h 3741"/>
              <a:gd name="T14" fmla="*/ 2147483647 w 7200"/>
              <a:gd name="T15" fmla="*/ 0 h 3741"/>
              <a:gd name="T16" fmla="*/ 2147483647 w 7200"/>
              <a:gd name="T17" fmla="*/ 0 h 37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00"/>
              <a:gd name="T28" fmla="*/ 0 h 3741"/>
              <a:gd name="T29" fmla="*/ 7200 w 7200"/>
              <a:gd name="T30" fmla="*/ 3741 h 37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00" h="3741">
                <a:moveTo>
                  <a:pt x="468" y="0"/>
                </a:moveTo>
                <a:cubicBezTo>
                  <a:pt x="210" y="0"/>
                  <a:pt x="0" y="209"/>
                  <a:pt x="0" y="468"/>
                </a:cubicBezTo>
                <a:lnTo>
                  <a:pt x="0" y="3274"/>
                </a:lnTo>
                <a:cubicBezTo>
                  <a:pt x="0" y="3532"/>
                  <a:pt x="210" y="3741"/>
                  <a:pt x="468" y="3741"/>
                </a:cubicBezTo>
                <a:lnTo>
                  <a:pt x="6733" y="3741"/>
                </a:lnTo>
                <a:cubicBezTo>
                  <a:pt x="6991" y="3741"/>
                  <a:pt x="7200" y="3532"/>
                  <a:pt x="7200" y="3274"/>
                </a:cubicBezTo>
                <a:lnTo>
                  <a:pt x="7200" y="468"/>
                </a:lnTo>
                <a:cubicBezTo>
                  <a:pt x="7200" y="209"/>
                  <a:pt x="6991" y="0"/>
                  <a:pt x="6733" y="0"/>
                </a:cubicBezTo>
                <a:lnTo>
                  <a:pt x="468" y="0"/>
                </a:lnTo>
                <a:close/>
              </a:path>
            </a:pathLst>
          </a:custGeom>
          <a:solidFill>
            <a:srgbClr val="C0C0C0"/>
          </a:solidFill>
          <a:ln w="0">
            <a:solidFill>
              <a:srgbClr val="000000"/>
            </a:solidFill>
            <a:round/>
            <a:headEnd/>
            <a:tailEnd/>
          </a:ln>
        </p:spPr>
        <p:txBody>
          <a:bodyPr/>
          <a:lstStyle/>
          <a:p>
            <a:endParaRPr lang="en-US"/>
          </a:p>
        </p:txBody>
      </p:sp>
      <p:sp>
        <p:nvSpPr>
          <p:cNvPr id="5145" name="Freeform 68"/>
          <p:cNvSpPr>
            <a:spLocks/>
          </p:cNvSpPr>
          <p:nvPr/>
        </p:nvSpPr>
        <p:spPr bwMode="auto">
          <a:xfrm>
            <a:off x="1558925" y="3781425"/>
            <a:ext cx="1731963" cy="841375"/>
          </a:xfrm>
          <a:custGeom>
            <a:avLst/>
            <a:gdLst>
              <a:gd name="T0" fmla="*/ 2147483647 w 7200"/>
              <a:gd name="T1" fmla="*/ 0 h 3741"/>
              <a:gd name="T2" fmla="*/ 0 w 7200"/>
              <a:gd name="T3" fmla="*/ 2147483647 h 3741"/>
              <a:gd name="T4" fmla="*/ 0 w 7200"/>
              <a:gd name="T5" fmla="*/ 2147483647 h 3741"/>
              <a:gd name="T6" fmla="*/ 2147483647 w 7200"/>
              <a:gd name="T7" fmla="*/ 2147483647 h 3741"/>
              <a:gd name="T8" fmla="*/ 2147483647 w 7200"/>
              <a:gd name="T9" fmla="*/ 2147483647 h 3741"/>
              <a:gd name="T10" fmla="*/ 2147483647 w 7200"/>
              <a:gd name="T11" fmla="*/ 2147483647 h 3741"/>
              <a:gd name="T12" fmla="*/ 2147483647 w 7200"/>
              <a:gd name="T13" fmla="*/ 2147483647 h 3741"/>
              <a:gd name="T14" fmla="*/ 2147483647 w 7200"/>
              <a:gd name="T15" fmla="*/ 0 h 3741"/>
              <a:gd name="T16" fmla="*/ 2147483647 w 7200"/>
              <a:gd name="T17" fmla="*/ 0 h 37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00"/>
              <a:gd name="T28" fmla="*/ 0 h 3741"/>
              <a:gd name="T29" fmla="*/ 7200 w 7200"/>
              <a:gd name="T30" fmla="*/ 3741 h 37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00" h="3741">
                <a:moveTo>
                  <a:pt x="468" y="0"/>
                </a:moveTo>
                <a:cubicBezTo>
                  <a:pt x="210" y="0"/>
                  <a:pt x="0" y="209"/>
                  <a:pt x="0" y="468"/>
                </a:cubicBezTo>
                <a:lnTo>
                  <a:pt x="0" y="3274"/>
                </a:lnTo>
                <a:cubicBezTo>
                  <a:pt x="0" y="3532"/>
                  <a:pt x="210" y="3741"/>
                  <a:pt x="468" y="3741"/>
                </a:cubicBezTo>
                <a:lnTo>
                  <a:pt x="6733" y="3741"/>
                </a:lnTo>
                <a:cubicBezTo>
                  <a:pt x="6991" y="3741"/>
                  <a:pt x="7200" y="3532"/>
                  <a:pt x="7200" y="3274"/>
                </a:cubicBezTo>
                <a:lnTo>
                  <a:pt x="7200" y="468"/>
                </a:lnTo>
                <a:cubicBezTo>
                  <a:pt x="7200" y="209"/>
                  <a:pt x="6991" y="0"/>
                  <a:pt x="6733" y="0"/>
                </a:cubicBezTo>
                <a:lnTo>
                  <a:pt x="468" y="0"/>
                </a:ln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46" name="Rectangle 69"/>
          <p:cNvSpPr>
            <a:spLocks noChangeArrowheads="1"/>
          </p:cNvSpPr>
          <p:nvPr/>
        </p:nvSpPr>
        <p:spPr bwMode="auto">
          <a:xfrm>
            <a:off x="1673225" y="3783013"/>
            <a:ext cx="15906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dirty="0">
                <a:solidFill>
                  <a:srgbClr val="000000"/>
                </a:solidFill>
              </a:rPr>
              <a:t>Application builder</a:t>
            </a:r>
            <a:endParaRPr lang="en-US" sz="1600" b="0" dirty="0"/>
          </a:p>
        </p:txBody>
      </p:sp>
      <p:sp>
        <p:nvSpPr>
          <p:cNvPr id="5147" name="Freeform 70"/>
          <p:cNvSpPr>
            <a:spLocks/>
          </p:cNvSpPr>
          <p:nvPr/>
        </p:nvSpPr>
        <p:spPr bwMode="auto">
          <a:xfrm>
            <a:off x="5867400" y="3722688"/>
            <a:ext cx="1635125" cy="900112"/>
          </a:xfrm>
          <a:custGeom>
            <a:avLst/>
            <a:gdLst>
              <a:gd name="T0" fmla="*/ 2147483647 w 6800"/>
              <a:gd name="T1" fmla="*/ 0 h 4000"/>
              <a:gd name="T2" fmla="*/ 0 w 6800"/>
              <a:gd name="T3" fmla="*/ 2147483647 h 4000"/>
              <a:gd name="T4" fmla="*/ 0 w 6800"/>
              <a:gd name="T5" fmla="*/ 2147483647 h 4000"/>
              <a:gd name="T6" fmla="*/ 2147483647 w 6800"/>
              <a:gd name="T7" fmla="*/ 2147483647 h 4000"/>
              <a:gd name="T8" fmla="*/ 2147483647 w 6800"/>
              <a:gd name="T9" fmla="*/ 2147483647 h 4000"/>
              <a:gd name="T10" fmla="*/ 2147483647 w 6800"/>
              <a:gd name="T11" fmla="*/ 2147483647 h 4000"/>
              <a:gd name="T12" fmla="*/ 2147483647 w 6800"/>
              <a:gd name="T13" fmla="*/ 2147483647 h 4000"/>
              <a:gd name="T14" fmla="*/ 2147483647 w 6800"/>
              <a:gd name="T15" fmla="*/ 0 h 4000"/>
              <a:gd name="T16" fmla="*/ 2147483647 w 6800"/>
              <a:gd name="T17" fmla="*/ 0 h 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00"/>
              <a:gd name="T28" fmla="*/ 0 h 4000"/>
              <a:gd name="T29" fmla="*/ 6800 w 6800"/>
              <a:gd name="T30" fmla="*/ 4000 h 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00" h="4000">
                <a:moveTo>
                  <a:pt x="500" y="0"/>
                </a:moveTo>
                <a:cubicBezTo>
                  <a:pt x="224" y="0"/>
                  <a:pt x="0" y="224"/>
                  <a:pt x="0" y="500"/>
                </a:cubicBezTo>
                <a:lnTo>
                  <a:pt x="0" y="3500"/>
                </a:lnTo>
                <a:cubicBezTo>
                  <a:pt x="0" y="3777"/>
                  <a:pt x="224" y="4000"/>
                  <a:pt x="500" y="4000"/>
                </a:cubicBezTo>
                <a:lnTo>
                  <a:pt x="6300" y="4000"/>
                </a:lnTo>
                <a:cubicBezTo>
                  <a:pt x="6577" y="4000"/>
                  <a:pt x="6800" y="3777"/>
                  <a:pt x="6800" y="3500"/>
                </a:cubicBezTo>
                <a:lnTo>
                  <a:pt x="6800" y="500"/>
                </a:lnTo>
                <a:cubicBezTo>
                  <a:pt x="6800" y="224"/>
                  <a:pt x="6577" y="0"/>
                  <a:pt x="6300" y="0"/>
                </a:cubicBezTo>
                <a:lnTo>
                  <a:pt x="500" y="0"/>
                </a:lnTo>
                <a:close/>
              </a:path>
            </a:pathLst>
          </a:custGeom>
          <a:solidFill>
            <a:srgbClr val="C0C0C0"/>
          </a:solidFill>
          <a:ln w="0">
            <a:solidFill>
              <a:srgbClr val="000000"/>
            </a:solidFill>
            <a:round/>
            <a:headEnd/>
            <a:tailEnd/>
          </a:ln>
        </p:spPr>
        <p:txBody>
          <a:bodyPr/>
          <a:lstStyle/>
          <a:p>
            <a:endParaRPr lang="en-US"/>
          </a:p>
        </p:txBody>
      </p:sp>
      <p:sp>
        <p:nvSpPr>
          <p:cNvPr id="5148" name="Freeform 71"/>
          <p:cNvSpPr>
            <a:spLocks/>
          </p:cNvSpPr>
          <p:nvPr/>
        </p:nvSpPr>
        <p:spPr bwMode="auto">
          <a:xfrm>
            <a:off x="5867400" y="3722688"/>
            <a:ext cx="1635125" cy="900112"/>
          </a:xfrm>
          <a:custGeom>
            <a:avLst/>
            <a:gdLst>
              <a:gd name="T0" fmla="*/ 2147483647 w 6800"/>
              <a:gd name="T1" fmla="*/ 0 h 4000"/>
              <a:gd name="T2" fmla="*/ 0 w 6800"/>
              <a:gd name="T3" fmla="*/ 2147483647 h 4000"/>
              <a:gd name="T4" fmla="*/ 0 w 6800"/>
              <a:gd name="T5" fmla="*/ 2147483647 h 4000"/>
              <a:gd name="T6" fmla="*/ 2147483647 w 6800"/>
              <a:gd name="T7" fmla="*/ 2147483647 h 4000"/>
              <a:gd name="T8" fmla="*/ 2147483647 w 6800"/>
              <a:gd name="T9" fmla="*/ 2147483647 h 4000"/>
              <a:gd name="T10" fmla="*/ 2147483647 w 6800"/>
              <a:gd name="T11" fmla="*/ 2147483647 h 4000"/>
              <a:gd name="T12" fmla="*/ 2147483647 w 6800"/>
              <a:gd name="T13" fmla="*/ 2147483647 h 4000"/>
              <a:gd name="T14" fmla="*/ 2147483647 w 6800"/>
              <a:gd name="T15" fmla="*/ 0 h 4000"/>
              <a:gd name="T16" fmla="*/ 2147483647 w 6800"/>
              <a:gd name="T17" fmla="*/ 0 h 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00"/>
              <a:gd name="T28" fmla="*/ 0 h 4000"/>
              <a:gd name="T29" fmla="*/ 6800 w 6800"/>
              <a:gd name="T30" fmla="*/ 4000 h 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00" h="4000">
                <a:moveTo>
                  <a:pt x="500" y="0"/>
                </a:moveTo>
                <a:cubicBezTo>
                  <a:pt x="224" y="0"/>
                  <a:pt x="0" y="224"/>
                  <a:pt x="0" y="500"/>
                </a:cubicBezTo>
                <a:lnTo>
                  <a:pt x="0" y="3500"/>
                </a:lnTo>
                <a:cubicBezTo>
                  <a:pt x="0" y="3777"/>
                  <a:pt x="224" y="4000"/>
                  <a:pt x="500" y="4000"/>
                </a:cubicBezTo>
                <a:lnTo>
                  <a:pt x="6300" y="4000"/>
                </a:lnTo>
                <a:cubicBezTo>
                  <a:pt x="6577" y="4000"/>
                  <a:pt x="6800" y="3777"/>
                  <a:pt x="6800" y="3500"/>
                </a:cubicBezTo>
                <a:lnTo>
                  <a:pt x="6800" y="500"/>
                </a:lnTo>
                <a:cubicBezTo>
                  <a:pt x="6800" y="224"/>
                  <a:pt x="6577" y="0"/>
                  <a:pt x="6300" y="0"/>
                </a:cubicBezTo>
                <a:lnTo>
                  <a:pt x="500" y="0"/>
                </a:ln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49" name="Rectangle 72"/>
          <p:cNvSpPr>
            <a:spLocks noChangeArrowheads="1"/>
          </p:cNvSpPr>
          <p:nvPr/>
        </p:nvSpPr>
        <p:spPr bwMode="auto">
          <a:xfrm>
            <a:off x="6008688" y="3751263"/>
            <a:ext cx="143192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dirty="0">
                <a:solidFill>
                  <a:srgbClr val="000000"/>
                </a:solidFill>
              </a:rPr>
              <a:t>Service providers</a:t>
            </a:r>
            <a:endParaRPr lang="en-US" sz="1600" b="0" dirty="0"/>
          </a:p>
        </p:txBody>
      </p:sp>
      <p:sp>
        <p:nvSpPr>
          <p:cNvPr id="5150" name="Freeform 73"/>
          <p:cNvSpPr>
            <a:spLocks/>
          </p:cNvSpPr>
          <p:nvPr/>
        </p:nvSpPr>
        <p:spPr bwMode="auto">
          <a:xfrm>
            <a:off x="6154738" y="4083050"/>
            <a:ext cx="1252537" cy="450850"/>
          </a:xfrm>
          <a:custGeom>
            <a:avLst/>
            <a:gdLst>
              <a:gd name="T0" fmla="*/ 2147483647 w 5200"/>
              <a:gd name="T1" fmla="*/ 0 h 2000"/>
              <a:gd name="T2" fmla="*/ 0 w 5200"/>
              <a:gd name="T3" fmla="*/ 2147483647 h 2000"/>
              <a:gd name="T4" fmla="*/ 0 w 5200"/>
              <a:gd name="T5" fmla="*/ 2147483647 h 2000"/>
              <a:gd name="T6" fmla="*/ 2147483647 w 5200"/>
              <a:gd name="T7" fmla="*/ 2147483647 h 2000"/>
              <a:gd name="T8" fmla="*/ 2147483647 w 5200"/>
              <a:gd name="T9" fmla="*/ 2147483647 h 2000"/>
              <a:gd name="T10" fmla="*/ 2147483647 w 5200"/>
              <a:gd name="T11" fmla="*/ 2147483647 h 2000"/>
              <a:gd name="T12" fmla="*/ 2147483647 w 5200"/>
              <a:gd name="T13" fmla="*/ 0 h 2000"/>
              <a:gd name="T14" fmla="*/ 0 60000 65536"/>
              <a:gd name="T15" fmla="*/ 0 60000 65536"/>
              <a:gd name="T16" fmla="*/ 0 60000 65536"/>
              <a:gd name="T17" fmla="*/ 0 60000 65536"/>
              <a:gd name="T18" fmla="*/ 0 60000 65536"/>
              <a:gd name="T19" fmla="*/ 0 60000 65536"/>
              <a:gd name="T20" fmla="*/ 0 60000 65536"/>
              <a:gd name="T21" fmla="*/ 0 w 5200"/>
              <a:gd name="T22" fmla="*/ 0 h 2000"/>
              <a:gd name="T23" fmla="*/ 5200 w 5200"/>
              <a:gd name="T24" fmla="*/ 2000 h 2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00" h="2000">
                <a:moveTo>
                  <a:pt x="2600" y="0"/>
                </a:moveTo>
                <a:cubicBezTo>
                  <a:pt x="1164" y="0"/>
                  <a:pt x="0" y="141"/>
                  <a:pt x="0" y="314"/>
                </a:cubicBezTo>
                <a:lnTo>
                  <a:pt x="0" y="1686"/>
                </a:lnTo>
                <a:cubicBezTo>
                  <a:pt x="0" y="1860"/>
                  <a:pt x="1164" y="2000"/>
                  <a:pt x="2600" y="2000"/>
                </a:cubicBezTo>
                <a:cubicBezTo>
                  <a:pt x="4036" y="2000"/>
                  <a:pt x="5200" y="1860"/>
                  <a:pt x="5200" y="1686"/>
                </a:cubicBezTo>
                <a:lnTo>
                  <a:pt x="5200" y="314"/>
                </a:lnTo>
                <a:cubicBezTo>
                  <a:pt x="5200" y="141"/>
                  <a:pt x="4036" y="0"/>
                  <a:pt x="2600" y="0"/>
                </a:cubicBezTo>
                <a:close/>
              </a:path>
            </a:pathLst>
          </a:custGeom>
          <a:solidFill>
            <a:srgbClr val="FFFFFF"/>
          </a:solidFill>
          <a:ln w="0">
            <a:solidFill>
              <a:srgbClr val="000000"/>
            </a:solidFill>
            <a:round/>
            <a:headEnd/>
            <a:tailEnd/>
          </a:ln>
        </p:spPr>
        <p:txBody>
          <a:bodyPr/>
          <a:lstStyle/>
          <a:p>
            <a:endParaRPr lang="en-US"/>
          </a:p>
        </p:txBody>
      </p:sp>
      <p:sp>
        <p:nvSpPr>
          <p:cNvPr id="5151" name="Freeform 74"/>
          <p:cNvSpPr>
            <a:spLocks/>
          </p:cNvSpPr>
          <p:nvPr/>
        </p:nvSpPr>
        <p:spPr bwMode="auto">
          <a:xfrm>
            <a:off x="6154738" y="4083050"/>
            <a:ext cx="1252537" cy="450850"/>
          </a:xfrm>
          <a:custGeom>
            <a:avLst/>
            <a:gdLst>
              <a:gd name="T0" fmla="*/ 2147483647 w 5200"/>
              <a:gd name="T1" fmla="*/ 0 h 2000"/>
              <a:gd name="T2" fmla="*/ 0 w 5200"/>
              <a:gd name="T3" fmla="*/ 2147483647 h 2000"/>
              <a:gd name="T4" fmla="*/ 0 w 5200"/>
              <a:gd name="T5" fmla="*/ 2147483647 h 2000"/>
              <a:gd name="T6" fmla="*/ 2147483647 w 5200"/>
              <a:gd name="T7" fmla="*/ 2147483647 h 2000"/>
              <a:gd name="T8" fmla="*/ 2147483647 w 5200"/>
              <a:gd name="T9" fmla="*/ 2147483647 h 2000"/>
              <a:gd name="T10" fmla="*/ 2147483647 w 5200"/>
              <a:gd name="T11" fmla="*/ 2147483647 h 2000"/>
              <a:gd name="T12" fmla="*/ 2147483647 w 5200"/>
              <a:gd name="T13" fmla="*/ 0 h 2000"/>
              <a:gd name="T14" fmla="*/ 0 60000 65536"/>
              <a:gd name="T15" fmla="*/ 0 60000 65536"/>
              <a:gd name="T16" fmla="*/ 0 60000 65536"/>
              <a:gd name="T17" fmla="*/ 0 60000 65536"/>
              <a:gd name="T18" fmla="*/ 0 60000 65536"/>
              <a:gd name="T19" fmla="*/ 0 60000 65536"/>
              <a:gd name="T20" fmla="*/ 0 60000 65536"/>
              <a:gd name="T21" fmla="*/ 0 w 5200"/>
              <a:gd name="T22" fmla="*/ 0 h 2000"/>
              <a:gd name="T23" fmla="*/ 5200 w 5200"/>
              <a:gd name="T24" fmla="*/ 2000 h 2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00" h="2000">
                <a:moveTo>
                  <a:pt x="2600" y="0"/>
                </a:moveTo>
                <a:cubicBezTo>
                  <a:pt x="1164" y="0"/>
                  <a:pt x="0" y="141"/>
                  <a:pt x="0" y="314"/>
                </a:cubicBezTo>
                <a:lnTo>
                  <a:pt x="0" y="1686"/>
                </a:lnTo>
                <a:cubicBezTo>
                  <a:pt x="0" y="1860"/>
                  <a:pt x="1164" y="2000"/>
                  <a:pt x="2600" y="2000"/>
                </a:cubicBezTo>
                <a:cubicBezTo>
                  <a:pt x="4036" y="2000"/>
                  <a:pt x="5200" y="1860"/>
                  <a:pt x="5200" y="1686"/>
                </a:cubicBezTo>
                <a:lnTo>
                  <a:pt x="5200" y="314"/>
                </a:lnTo>
                <a:cubicBezTo>
                  <a:pt x="5200" y="141"/>
                  <a:pt x="4036" y="0"/>
                  <a:pt x="2600" y="0"/>
                </a:cubicBez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52" name="Freeform 75"/>
          <p:cNvSpPr>
            <a:spLocks/>
          </p:cNvSpPr>
          <p:nvPr/>
        </p:nvSpPr>
        <p:spPr bwMode="auto">
          <a:xfrm>
            <a:off x="6154738" y="4152900"/>
            <a:ext cx="1252537" cy="71438"/>
          </a:xfrm>
          <a:custGeom>
            <a:avLst/>
            <a:gdLst>
              <a:gd name="T0" fmla="*/ 0 w 570"/>
              <a:gd name="T1" fmla="*/ 0 h 35"/>
              <a:gd name="T2" fmla="*/ 2147483647 w 570"/>
              <a:gd name="T3" fmla="*/ 2147483647 h 35"/>
              <a:gd name="T4" fmla="*/ 2147483647 w 570"/>
              <a:gd name="T5" fmla="*/ 0 h 35"/>
              <a:gd name="T6" fmla="*/ 0 60000 65536"/>
              <a:gd name="T7" fmla="*/ 0 60000 65536"/>
              <a:gd name="T8" fmla="*/ 0 60000 65536"/>
              <a:gd name="T9" fmla="*/ 0 w 570"/>
              <a:gd name="T10" fmla="*/ 0 h 35"/>
              <a:gd name="T11" fmla="*/ 570 w 570"/>
              <a:gd name="T12" fmla="*/ 35 h 35"/>
            </a:gdLst>
            <a:ahLst/>
            <a:cxnLst>
              <a:cxn ang="T6">
                <a:pos x="T0" y="T1"/>
              </a:cxn>
              <a:cxn ang="T7">
                <a:pos x="T2" y="T3"/>
              </a:cxn>
              <a:cxn ang="T8">
                <a:pos x="T4" y="T5"/>
              </a:cxn>
            </a:cxnLst>
            <a:rect l="T9" t="T10" r="T11" b="T12"/>
            <a:pathLst>
              <a:path w="570" h="35">
                <a:moveTo>
                  <a:pt x="0" y="0"/>
                </a:moveTo>
                <a:cubicBezTo>
                  <a:pt x="0" y="19"/>
                  <a:pt x="128" y="35"/>
                  <a:pt x="285" y="35"/>
                </a:cubicBezTo>
                <a:cubicBezTo>
                  <a:pt x="442" y="35"/>
                  <a:pt x="570" y="19"/>
                  <a:pt x="570" y="0"/>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53" name="Rectangle 76"/>
          <p:cNvSpPr>
            <a:spLocks noChangeArrowheads="1"/>
          </p:cNvSpPr>
          <p:nvPr/>
        </p:nvSpPr>
        <p:spPr bwMode="auto">
          <a:xfrm>
            <a:off x="6172200" y="4238625"/>
            <a:ext cx="12271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Active Objects</a:t>
            </a:r>
            <a:endParaRPr lang="en-US" sz="1600" b="0"/>
          </a:p>
        </p:txBody>
      </p:sp>
      <p:sp>
        <p:nvSpPr>
          <p:cNvPr id="5154" name="Freeform 77"/>
          <p:cNvSpPr>
            <a:spLocks/>
          </p:cNvSpPr>
          <p:nvPr/>
        </p:nvSpPr>
        <p:spPr bwMode="auto">
          <a:xfrm>
            <a:off x="1655763" y="4083050"/>
            <a:ext cx="1538287" cy="450850"/>
          </a:xfrm>
          <a:custGeom>
            <a:avLst/>
            <a:gdLst>
              <a:gd name="T0" fmla="*/ 2147483647 w 6400"/>
              <a:gd name="T1" fmla="*/ 2147483647 h 2000"/>
              <a:gd name="T2" fmla="*/ 2147483647 w 6400"/>
              <a:gd name="T3" fmla="*/ 2147483647 h 2000"/>
              <a:gd name="T4" fmla="*/ 2147483647 w 6400"/>
              <a:gd name="T5" fmla="*/ 2147483647 h 2000"/>
              <a:gd name="T6" fmla="*/ 0 w 6400"/>
              <a:gd name="T7" fmla="*/ 2147483647 h 2000"/>
              <a:gd name="T8" fmla="*/ 2147483647 w 6400"/>
              <a:gd name="T9" fmla="*/ 0 h 2000"/>
              <a:gd name="T10" fmla="*/ 2147483647 w 6400"/>
              <a:gd name="T11" fmla="*/ 0 h 2000"/>
              <a:gd name="T12" fmla="*/ 2147483647 w 6400"/>
              <a:gd name="T13" fmla="*/ 2147483647 h 2000"/>
              <a:gd name="T14" fmla="*/ 0 60000 65536"/>
              <a:gd name="T15" fmla="*/ 0 60000 65536"/>
              <a:gd name="T16" fmla="*/ 0 60000 65536"/>
              <a:gd name="T17" fmla="*/ 0 60000 65536"/>
              <a:gd name="T18" fmla="*/ 0 60000 65536"/>
              <a:gd name="T19" fmla="*/ 0 60000 65536"/>
              <a:gd name="T20" fmla="*/ 0 60000 65536"/>
              <a:gd name="T21" fmla="*/ 0 w 6400"/>
              <a:gd name="T22" fmla="*/ 0 h 2000"/>
              <a:gd name="T23" fmla="*/ 6400 w 6400"/>
              <a:gd name="T24" fmla="*/ 2000 h 2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00" h="2000">
                <a:moveTo>
                  <a:pt x="6400" y="1000"/>
                </a:moveTo>
                <a:cubicBezTo>
                  <a:pt x="6400" y="1553"/>
                  <a:pt x="5926" y="2000"/>
                  <a:pt x="5339" y="2000"/>
                </a:cubicBezTo>
                <a:lnTo>
                  <a:pt x="1062" y="2000"/>
                </a:lnTo>
                <a:cubicBezTo>
                  <a:pt x="475" y="2000"/>
                  <a:pt x="0" y="1553"/>
                  <a:pt x="0" y="1000"/>
                </a:cubicBezTo>
                <a:cubicBezTo>
                  <a:pt x="0" y="448"/>
                  <a:pt x="475" y="0"/>
                  <a:pt x="1062" y="0"/>
                </a:cubicBezTo>
                <a:lnTo>
                  <a:pt x="5339" y="0"/>
                </a:lnTo>
                <a:cubicBezTo>
                  <a:pt x="5926" y="0"/>
                  <a:pt x="6400" y="448"/>
                  <a:pt x="6400" y="1000"/>
                </a:cubicBezTo>
                <a:close/>
              </a:path>
            </a:pathLst>
          </a:custGeom>
          <a:solidFill>
            <a:srgbClr val="FFFFFF"/>
          </a:solidFill>
          <a:ln w="0">
            <a:solidFill>
              <a:srgbClr val="000000"/>
            </a:solidFill>
            <a:round/>
            <a:headEnd/>
            <a:tailEnd/>
          </a:ln>
        </p:spPr>
        <p:txBody>
          <a:bodyPr/>
          <a:lstStyle/>
          <a:p>
            <a:endParaRPr lang="en-US"/>
          </a:p>
        </p:txBody>
      </p:sp>
      <p:sp>
        <p:nvSpPr>
          <p:cNvPr id="5155" name="Freeform 78"/>
          <p:cNvSpPr>
            <a:spLocks/>
          </p:cNvSpPr>
          <p:nvPr/>
        </p:nvSpPr>
        <p:spPr bwMode="auto">
          <a:xfrm>
            <a:off x="1655763" y="4083050"/>
            <a:ext cx="1538287" cy="450850"/>
          </a:xfrm>
          <a:custGeom>
            <a:avLst/>
            <a:gdLst>
              <a:gd name="T0" fmla="*/ 2147483647 w 6400"/>
              <a:gd name="T1" fmla="*/ 2147483647 h 2000"/>
              <a:gd name="T2" fmla="*/ 2147483647 w 6400"/>
              <a:gd name="T3" fmla="*/ 2147483647 h 2000"/>
              <a:gd name="T4" fmla="*/ 2147483647 w 6400"/>
              <a:gd name="T5" fmla="*/ 2147483647 h 2000"/>
              <a:gd name="T6" fmla="*/ 0 w 6400"/>
              <a:gd name="T7" fmla="*/ 2147483647 h 2000"/>
              <a:gd name="T8" fmla="*/ 2147483647 w 6400"/>
              <a:gd name="T9" fmla="*/ 0 h 2000"/>
              <a:gd name="T10" fmla="*/ 2147483647 w 6400"/>
              <a:gd name="T11" fmla="*/ 0 h 2000"/>
              <a:gd name="T12" fmla="*/ 2147483647 w 6400"/>
              <a:gd name="T13" fmla="*/ 2147483647 h 2000"/>
              <a:gd name="T14" fmla="*/ 0 60000 65536"/>
              <a:gd name="T15" fmla="*/ 0 60000 65536"/>
              <a:gd name="T16" fmla="*/ 0 60000 65536"/>
              <a:gd name="T17" fmla="*/ 0 60000 65536"/>
              <a:gd name="T18" fmla="*/ 0 60000 65536"/>
              <a:gd name="T19" fmla="*/ 0 60000 65536"/>
              <a:gd name="T20" fmla="*/ 0 60000 65536"/>
              <a:gd name="T21" fmla="*/ 0 w 6400"/>
              <a:gd name="T22" fmla="*/ 0 h 2000"/>
              <a:gd name="T23" fmla="*/ 6400 w 6400"/>
              <a:gd name="T24" fmla="*/ 2000 h 2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00" h="2000">
                <a:moveTo>
                  <a:pt x="6400" y="1000"/>
                </a:moveTo>
                <a:cubicBezTo>
                  <a:pt x="6400" y="1553"/>
                  <a:pt x="5926" y="2000"/>
                  <a:pt x="5339" y="2000"/>
                </a:cubicBezTo>
                <a:lnTo>
                  <a:pt x="1062" y="2000"/>
                </a:lnTo>
                <a:cubicBezTo>
                  <a:pt x="475" y="2000"/>
                  <a:pt x="0" y="1553"/>
                  <a:pt x="0" y="1000"/>
                </a:cubicBezTo>
                <a:cubicBezTo>
                  <a:pt x="0" y="448"/>
                  <a:pt x="475" y="0"/>
                  <a:pt x="1062" y="0"/>
                </a:cubicBezTo>
                <a:lnTo>
                  <a:pt x="5339" y="0"/>
                </a:lnTo>
                <a:cubicBezTo>
                  <a:pt x="5926" y="0"/>
                  <a:pt x="6400" y="448"/>
                  <a:pt x="6400" y="1000"/>
                </a:cubicBez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56" name="Freeform 79"/>
          <p:cNvSpPr>
            <a:spLocks/>
          </p:cNvSpPr>
          <p:nvPr/>
        </p:nvSpPr>
        <p:spPr bwMode="auto">
          <a:xfrm>
            <a:off x="2686050" y="4083050"/>
            <a:ext cx="252413" cy="450850"/>
          </a:xfrm>
          <a:custGeom>
            <a:avLst/>
            <a:gdLst>
              <a:gd name="T0" fmla="*/ 2147483647 w 116"/>
              <a:gd name="T1" fmla="*/ 2147483647 h 219"/>
              <a:gd name="T2" fmla="*/ 0 w 116"/>
              <a:gd name="T3" fmla="*/ 2147483647 h 219"/>
              <a:gd name="T4" fmla="*/ 2147483647 w 116"/>
              <a:gd name="T5" fmla="*/ 0 h 219"/>
              <a:gd name="T6" fmla="*/ 0 60000 65536"/>
              <a:gd name="T7" fmla="*/ 0 60000 65536"/>
              <a:gd name="T8" fmla="*/ 0 60000 65536"/>
              <a:gd name="T9" fmla="*/ 0 w 116"/>
              <a:gd name="T10" fmla="*/ 0 h 219"/>
              <a:gd name="T11" fmla="*/ 116 w 116"/>
              <a:gd name="T12" fmla="*/ 219 h 219"/>
            </a:gdLst>
            <a:ahLst/>
            <a:cxnLst>
              <a:cxn ang="T6">
                <a:pos x="T0" y="T1"/>
              </a:cxn>
              <a:cxn ang="T7">
                <a:pos x="T2" y="T3"/>
              </a:cxn>
              <a:cxn ang="T8">
                <a:pos x="T4" y="T5"/>
              </a:cxn>
            </a:cxnLst>
            <a:rect l="T9" t="T10" r="T11" b="T12"/>
            <a:pathLst>
              <a:path w="116" h="219">
                <a:moveTo>
                  <a:pt x="116" y="219"/>
                </a:moveTo>
                <a:cubicBezTo>
                  <a:pt x="52" y="219"/>
                  <a:pt x="0" y="170"/>
                  <a:pt x="0" y="110"/>
                </a:cubicBezTo>
                <a:cubicBezTo>
                  <a:pt x="0" y="49"/>
                  <a:pt x="52" y="0"/>
                  <a:pt x="116" y="0"/>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57" name="Rectangle 80"/>
          <p:cNvSpPr>
            <a:spLocks noChangeArrowheads="1"/>
          </p:cNvSpPr>
          <p:nvPr/>
        </p:nvSpPr>
        <p:spPr bwMode="auto">
          <a:xfrm>
            <a:off x="1733550" y="4210050"/>
            <a:ext cx="1041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600" b="0">
                <a:solidFill>
                  <a:srgbClr val="000000"/>
                </a:solidFill>
              </a:rPr>
              <a:t>Applications</a:t>
            </a:r>
            <a:endParaRPr lang="en-US" sz="1600" b="0"/>
          </a:p>
        </p:txBody>
      </p:sp>
      <p:sp>
        <p:nvSpPr>
          <p:cNvPr id="5158" name="Line 81"/>
          <p:cNvSpPr>
            <a:spLocks noChangeShapeType="1"/>
          </p:cNvSpPr>
          <p:nvPr/>
        </p:nvSpPr>
        <p:spPr bwMode="auto">
          <a:xfrm>
            <a:off x="3300413" y="4249738"/>
            <a:ext cx="2566987"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59" name="Line 82"/>
          <p:cNvSpPr>
            <a:spLocks noChangeShapeType="1"/>
          </p:cNvSpPr>
          <p:nvPr/>
        </p:nvSpPr>
        <p:spPr bwMode="auto">
          <a:xfrm flipH="1">
            <a:off x="3276600" y="4343400"/>
            <a:ext cx="25908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60" name="AutoShape 83"/>
          <p:cNvSpPr>
            <a:spLocks noChangeArrowheads="1"/>
          </p:cNvSpPr>
          <p:nvPr/>
        </p:nvSpPr>
        <p:spPr bwMode="auto">
          <a:xfrm>
            <a:off x="3938588" y="3065463"/>
            <a:ext cx="1473200" cy="576262"/>
          </a:xfrm>
          <a:prstGeom prst="irregularSeal1">
            <a:avLst/>
          </a:prstGeom>
          <a:solidFill>
            <a:srgbClr val="EAEAEA"/>
          </a:solidFill>
          <a:ln w="9525">
            <a:solidFill>
              <a:schemeClr val="tx1"/>
            </a:solidFill>
            <a:miter lim="800000"/>
            <a:headEnd/>
            <a:tailEnd/>
          </a:ln>
        </p:spPr>
        <p:txBody>
          <a:bodyPr wrap="none" anchor="ctr"/>
          <a:lstStyle/>
          <a:p>
            <a:pPr algn="ctr"/>
            <a:r>
              <a:rPr lang="en-US" sz="1600" b="0"/>
              <a:t>Internet</a:t>
            </a:r>
          </a:p>
        </p:txBody>
      </p:sp>
      <p:sp>
        <p:nvSpPr>
          <p:cNvPr id="5161" name="Text Box 84"/>
          <p:cNvSpPr txBox="1">
            <a:spLocks noChangeArrowheads="1"/>
          </p:cNvSpPr>
          <p:nvPr/>
        </p:nvSpPr>
        <p:spPr bwMode="auto">
          <a:xfrm>
            <a:off x="7186613" y="2039938"/>
            <a:ext cx="19573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eaLnBrk="1" hangingPunct="1"/>
            <a:r>
              <a:rPr lang="en-US" sz="1600" b="0" dirty="0"/>
              <a:t>Service</a:t>
            </a:r>
          </a:p>
          <a:p>
            <a:pPr eaLnBrk="1" hangingPunct="1"/>
            <a:r>
              <a:rPr lang="en-US" sz="1600" b="0" dirty="0"/>
              <a:t>Development </a:t>
            </a:r>
            <a:r>
              <a:rPr lang="en-US" sz="1600" b="0" dirty="0" err="1"/>
              <a:t>Envir</a:t>
            </a:r>
            <a:r>
              <a:rPr lang="en-US" sz="1600" b="0" dirty="0"/>
              <a:t>:</a:t>
            </a:r>
          </a:p>
          <a:p>
            <a:pPr eaLnBrk="1" hangingPunct="1"/>
            <a:r>
              <a:rPr lang="en-US" sz="1600" b="0" dirty="0"/>
              <a:t>Visual Studio, </a:t>
            </a:r>
            <a:br>
              <a:rPr lang="en-US" sz="1600" b="0" dirty="0"/>
            </a:br>
            <a:r>
              <a:rPr lang="en-US" sz="1600" b="0" dirty="0"/>
              <a:t>Flask, Django</a:t>
            </a:r>
          </a:p>
          <a:p>
            <a:pPr eaLnBrk="1" hangingPunct="1"/>
            <a:r>
              <a:rPr lang="en-US" sz="1600" b="0" dirty="0"/>
              <a:t>Java EE / Eclipse / NetBeans</a:t>
            </a:r>
          </a:p>
        </p:txBody>
      </p:sp>
      <p:sp>
        <p:nvSpPr>
          <p:cNvPr id="5162" name="Text Box 85"/>
          <p:cNvSpPr txBox="1">
            <a:spLocks noChangeArrowheads="1"/>
          </p:cNvSpPr>
          <p:nvPr/>
        </p:nvSpPr>
        <p:spPr bwMode="auto">
          <a:xfrm>
            <a:off x="7291388" y="762000"/>
            <a:ext cx="1304925"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eaLnBrk="1" hangingPunct="1"/>
            <a:r>
              <a:rPr lang="en-US" sz="1600" b="0" dirty="0"/>
              <a:t>Programming</a:t>
            </a:r>
          </a:p>
          <a:p>
            <a:pPr eaLnBrk="1" hangingPunct="1"/>
            <a:r>
              <a:rPr lang="en-US" sz="1600" b="0" dirty="0"/>
              <a:t>languages:</a:t>
            </a:r>
          </a:p>
          <a:p>
            <a:pPr eaLnBrk="1" hangingPunct="1"/>
            <a:r>
              <a:rPr lang="en-US" sz="1600" b="0" dirty="0"/>
              <a:t>C++, C#</a:t>
            </a:r>
          </a:p>
          <a:p>
            <a:pPr eaLnBrk="1" hangingPunct="1"/>
            <a:r>
              <a:rPr lang="en-US" sz="1600" b="0" dirty="0"/>
              <a:t>Java, Python</a:t>
            </a:r>
          </a:p>
        </p:txBody>
      </p:sp>
      <p:sp>
        <p:nvSpPr>
          <p:cNvPr id="5163" name="Line 86"/>
          <p:cNvSpPr>
            <a:spLocks noChangeShapeType="1"/>
          </p:cNvSpPr>
          <p:nvPr/>
        </p:nvSpPr>
        <p:spPr bwMode="auto">
          <a:xfrm flipV="1">
            <a:off x="7153275" y="3513138"/>
            <a:ext cx="152400" cy="228600"/>
          </a:xfrm>
          <a:prstGeom prst="line">
            <a:avLst/>
          </a:prstGeom>
          <a:noFill/>
          <a:ln w="9525">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5164" name="Line 87"/>
          <p:cNvSpPr>
            <a:spLocks noChangeShapeType="1"/>
          </p:cNvSpPr>
          <p:nvPr/>
        </p:nvSpPr>
        <p:spPr bwMode="auto">
          <a:xfrm flipH="1">
            <a:off x="7607300" y="1814513"/>
            <a:ext cx="0" cy="295275"/>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65" name="Text Box 88"/>
          <p:cNvSpPr txBox="1">
            <a:spLocks noChangeArrowheads="1"/>
          </p:cNvSpPr>
          <p:nvPr/>
        </p:nvSpPr>
        <p:spPr bwMode="auto">
          <a:xfrm>
            <a:off x="57150" y="4889500"/>
            <a:ext cx="48196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algn="ctr" eaLnBrk="1" hangingPunct="1"/>
            <a:r>
              <a:rPr lang="en-US" sz="1600" b="0" dirty="0"/>
              <a:t>Application development platforms</a:t>
            </a:r>
          </a:p>
          <a:p>
            <a:pPr algn="ctr" eaLnBrk="1" hangingPunct="1"/>
            <a:r>
              <a:rPr lang="en-US" sz="1600" b="0" dirty="0"/>
              <a:t>Specification languages VS, WebSphere, SCA/SDO, WF, WSFL, BPEL, Django for composition, code generation, in addition to use programming languages</a:t>
            </a:r>
          </a:p>
        </p:txBody>
      </p:sp>
      <p:sp>
        <p:nvSpPr>
          <p:cNvPr id="5166" name="Text Box 89"/>
          <p:cNvSpPr txBox="1">
            <a:spLocks noChangeArrowheads="1"/>
          </p:cNvSpPr>
          <p:nvPr/>
        </p:nvSpPr>
        <p:spPr bwMode="auto">
          <a:xfrm>
            <a:off x="1100138" y="1597025"/>
            <a:ext cx="2100262"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algn="r" eaLnBrk="1" hangingPunct="1"/>
            <a:r>
              <a:rPr lang="en-US" sz="1600" b="0" dirty="0"/>
              <a:t>Directory of services</a:t>
            </a:r>
          </a:p>
          <a:p>
            <a:pPr algn="r" eaLnBrk="1" hangingPunct="1"/>
            <a:r>
              <a:rPr lang="en-US" sz="1600" b="0" dirty="0">
                <a:highlight>
                  <a:srgbClr val="FFFF00"/>
                </a:highlight>
              </a:rPr>
              <a:t>UDDI</a:t>
            </a:r>
            <a:r>
              <a:rPr lang="en-US" sz="1600" b="0" dirty="0"/>
              <a:t> / WSDL / SOAP</a:t>
            </a:r>
          </a:p>
          <a:p>
            <a:pPr algn="r" eaLnBrk="1" hangingPunct="1"/>
            <a:r>
              <a:rPr lang="en-US" sz="1600" b="0" dirty="0"/>
              <a:t>ebXML, RDF/S, OWL</a:t>
            </a:r>
          </a:p>
          <a:p>
            <a:pPr algn="r" eaLnBrk="1" hangingPunct="1"/>
            <a:r>
              <a:rPr lang="en-US" sz="1600" b="0" dirty="0"/>
              <a:t>Ontology</a:t>
            </a:r>
          </a:p>
        </p:txBody>
      </p:sp>
      <p:sp>
        <p:nvSpPr>
          <p:cNvPr id="5167" name="Line 90"/>
          <p:cNvSpPr>
            <a:spLocks noChangeShapeType="1"/>
          </p:cNvSpPr>
          <p:nvPr/>
        </p:nvSpPr>
        <p:spPr bwMode="auto">
          <a:xfrm flipH="1" flipV="1">
            <a:off x="3124200" y="2133600"/>
            <a:ext cx="392113" cy="241300"/>
          </a:xfrm>
          <a:prstGeom prst="line">
            <a:avLst/>
          </a:prstGeom>
          <a:noFill/>
          <a:ln w="9525">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5168" name="Line 91"/>
          <p:cNvSpPr>
            <a:spLocks noChangeShapeType="1"/>
          </p:cNvSpPr>
          <p:nvPr/>
        </p:nvSpPr>
        <p:spPr bwMode="auto">
          <a:xfrm flipH="1" flipV="1">
            <a:off x="3200400" y="2514600"/>
            <a:ext cx="315913" cy="155575"/>
          </a:xfrm>
          <a:prstGeom prst="line">
            <a:avLst/>
          </a:prstGeom>
          <a:noFill/>
          <a:ln w="9525">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5169" name="Line 92"/>
          <p:cNvSpPr>
            <a:spLocks noChangeShapeType="1"/>
          </p:cNvSpPr>
          <p:nvPr/>
        </p:nvSpPr>
        <p:spPr bwMode="auto">
          <a:xfrm flipH="1">
            <a:off x="8027988" y="1814513"/>
            <a:ext cx="0" cy="295275"/>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70" name="Text Box 93"/>
          <p:cNvSpPr txBox="1">
            <a:spLocks noChangeArrowheads="1"/>
          </p:cNvSpPr>
          <p:nvPr/>
        </p:nvSpPr>
        <p:spPr bwMode="auto">
          <a:xfrm>
            <a:off x="5206868" y="4889500"/>
            <a:ext cx="320542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algn="ctr" eaLnBrk="1" hangingPunct="1"/>
            <a:r>
              <a:rPr lang="en-US" sz="1600" b="0" dirty="0"/>
              <a:t>Using Web Service standards:</a:t>
            </a:r>
          </a:p>
          <a:p>
            <a:pPr algn="ctr" eaLnBrk="1" hangingPunct="1"/>
            <a:r>
              <a:rPr lang="en-US" sz="1600" b="0" dirty="0"/>
              <a:t>XML, WSDL, RDF, OWL, ontology</a:t>
            </a:r>
          </a:p>
        </p:txBody>
      </p:sp>
      <p:sp>
        <p:nvSpPr>
          <p:cNvPr id="5171" name="Line 94"/>
          <p:cNvSpPr>
            <a:spLocks noChangeShapeType="1"/>
          </p:cNvSpPr>
          <p:nvPr/>
        </p:nvSpPr>
        <p:spPr bwMode="auto">
          <a:xfrm flipV="1">
            <a:off x="6478588" y="4643438"/>
            <a:ext cx="0" cy="296862"/>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72" name="Line 95"/>
          <p:cNvSpPr>
            <a:spLocks noChangeShapeType="1"/>
          </p:cNvSpPr>
          <p:nvPr/>
        </p:nvSpPr>
        <p:spPr bwMode="auto">
          <a:xfrm flipV="1">
            <a:off x="7005638" y="4643438"/>
            <a:ext cx="0" cy="296862"/>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76" name="Line 105"/>
          <p:cNvSpPr>
            <a:spLocks noChangeShapeType="1"/>
          </p:cNvSpPr>
          <p:nvPr/>
        </p:nvSpPr>
        <p:spPr bwMode="auto">
          <a:xfrm flipV="1">
            <a:off x="2081213" y="4643438"/>
            <a:ext cx="0" cy="296862"/>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77" name="Line 106"/>
          <p:cNvSpPr>
            <a:spLocks noChangeShapeType="1"/>
          </p:cNvSpPr>
          <p:nvPr/>
        </p:nvSpPr>
        <p:spPr bwMode="auto">
          <a:xfrm flipV="1">
            <a:off x="2608263" y="4643438"/>
            <a:ext cx="0" cy="296862"/>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78" name="Line 107"/>
          <p:cNvSpPr>
            <a:spLocks noChangeShapeType="1"/>
          </p:cNvSpPr>
          <p:nvPr/>
        </p:nvSpPr>
        <p:spPr bwMode="auto">
          <a:xfrm flipV="1">
            <a:off x="7458075" y="3513138"/>
            <a:ext cx="152400" cy="228600"/>
          </a:xfrm>
          <a:prstGeom prst="line">
            <a:avLst/>
          </a:prstGeom>
          <a:noFill/>
          <a:ln w="9525">
            <a:solidFill>
              <a:schemeClr val="tx1"/>
            </a:solidFill>
            <a:prstDash val="dash"/>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5179" name="Text Box 109"/>
          <p:cNvSpPr txBox="1">
            <a:spLocks noChangeArrowheads="1"/>
          </p:cNvSpPr>
          <p:nvPr/>
        </p:nvSpPr>
        <p:spPr bwMode="auto">
          <a:xfrm>
            <a:off x="691580" y="3924106"/>
            <a:ext cx="8467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sz="1600" b="0" dirty="0">
                <a:solidFill>
                  <a:srgbClr val="0033CC"/>
                </a:solidFill>
                <a:latin typeface="+mj-lt"/>
              </a:rPr>
              <a:t>(6) </a:t>
            </a:r>
            <a:br>
              <a:rPr lang="en-US" sz="1600" b="0" dirty="0">
                <a:solidFill>
                  <a:srgbClr val="0033CC"/>
                </a:solidFill>
                <a:latin typeface="+mj-lt"/>
              </a:rPr>
            </a:br>
            <a:r>
              <a:rPr lang="en-US" sz="1600" b="0" dirty="0">
                <a:solidFill>
                  <a:srgbClr val="0033CC"/>
                </a:solidFill>
                <a:latin typeface="+mj-lt"/>
              </a:rPr>
              <a:t>Binding</a:t>
            </a:r>
          </a:p>
        </p:txBody>
      </p:sp>
    </p:spTree>
    <p:extLst>
      <p:ext uri="{BB962C8B-B14F-4D97-AF65-F5344CB8AC3E}">
        <p14:creationId xmlns:p14="http://schemas.microsoft.com/office/powerpoint/2010/main" val="12268996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66"/>
                                        </p:tgtEl>
                                        <p:attrNameLst>
                                          <p:attrName>style.visibility</p:attrName>
                                        </p:attrNameLst>
                                      </p:cBhvr>
                                      <p:to>
                                        <p:strVal val="visible"/>
                                      </p:to>
                                    </p:set>
                                    <p:animEffect transition="in" filter="wipe(left)">
                                      <p:cBhvr>
                                        <p:cTn id="7" dur="500"/>
                                        <p:tgtEl>
                                          <p:spTgt spid="516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167"/>
                                        </p:tgtEl>
                                        <p:attrNameLst>
                                          <p:attrName>style.visibility</p:attrName>
                                        </p:attrNameLst>
                                      </p:cBhvr>
                                      <p:to>
                                        <p:strVal val="visible"/>
                                      </p:to>
                                    </p:set>
                                    <p:animEffect transition="in" filter="wipe(left)">
                                      <p:cBhvr>
                                        <p:cTn id="10" dur="500"/>
                                        <p:tgtEl>
                                          <p:spTgt spid="516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168"/>
                                        </p:tgtEl>
                                        <p:attrNameLst>
                                          <p:attrName>style.visibility</p:attrName>
                                        </p:attrNameLst>
                                      </p:cBhvr>
                                      <p:to>
                                        <p:strVal val="visible"/>
                                      </p:to>
                                    </p:set>
                                    <p:animEffect transition="in" filter="wipe(left)">
                                      <p:cBhvr>
                                        <p:cTn id="13" dur="500"/>
                                        <p:tgtEl>
                                          <p:spTgt spid="516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5165"/>
                                        </p:tgtEl>
                                        <p:attrNameLst>
                                          <p:attrName>style.visibility</p:attrName>
                                        </p:attrNameLst>
                                      </p:cBhvr>
                                      <p:to>
                                        <p:strVal val="visible"/>
                                      </p:to>
                                    </p:set>
                                    <p:animEffect transition="in" filter="wipe(down)">
                                      <p:cBhvr>
                                        <p:cTn id="18" dur="500"/>
                                        <p:tgtEl>
                                          <p:spTgt spid="5165"/>
                                        </p:tgtEl>
                                      </p:cBhvr>
                                    </p:animEffect>
                                  </p:childTnLst>
                                </p:cTn>
                              </p:par>
                              <p:par>
                                <p:cTn id="19" presetID="22" presetClass="entr" presetSubtype="4" fill="hold" grpId="0" nodeType="withEffect">
                                  <p:stCondLst>
                                    <p:cond delay="1000"/>
                                  </p:stCondLst>
                                  <p:childTnLst>
                                    <p:set>
                                      <p:cBhvr>
                                        <p:cTn id="20" dur="1" fill="hold">
                                          <p:stCondLst>
                                            <p:cond delay="0"/>
                                          </p:stCondLst>
                                        </p:cTn>
                                        <p:tgtEl>
                                          <p:spTgt spid="5176"/>
                                        </p:tgtEl>
                                        <p:attrNameLst>
                                          <p:attrName>style.visibility</p:attrName>
                                        </p:attrNameLst>
                                      </p:cBhvr>
                                      <p:to>
                                        <p:strVal val="visible"/>
                                      </p:to>
                                    </p:set>
                                    <p:animEffect transition="in" filter="wipe(down)">
                                      <p:cBhvr>
                                        <p:cTn id="21" dur="1000"/>
                                        <p:tgtEl>
                                          <p:spTgt spid="5176"/>
                                        </p:tgtEl>
                                      </p:cBhvr>
                                    </p:animEffect>
                                  </p:childTnLst>
                                </p:cTn>
                              </p:par>
                              <p:par>
                                <p:cTn id="22" presetID="22" presetClass="entr" presetSubtype="4" fill="hold" grpId="0" nodeType="withEffect">
                                  <p:stCondLst>
                                    <p:cond delay="1000"/>
                                  </p:stCondLst>
                                  <p:childTnLst>
                                    <p:set>
                                      <p:cBhvr>
                                        <p:cTn id="23" dur="1" fill="hold">
                                          <p:stCondLst>
                                            <p:cond delay="0"/>
                                          </p:stCondLst>
                                        </p:cTn>
                                        <p:tgtEl>
                                          <p:spTgt spid="5177"/>
                                        </p:tgtEl>
                                        <p:attrNameLst>
                                          <p:attrName>style.visibility</p:attrName>
                                        </p:attrNameLst>
                                      </p:cBhvr>
                                      <p:to>
                                        <p:strVal val="visible"/>
                                      </p:to>
                                    </p:set>
                                    <p:animEffect transition="in" filter="wipe(down)">
                                      <p:cBhvr>
                                        <p:cTn id="24" dur="1000"/>
                                        <p:tgtEl>
                                          <p:spTgt spid="5177"/>
                                        </p:tgtEl>
                                      </p:cBhvr>
                                    </p:animEffect>
                                  </p:childTnLst>
                                </p:cTn>
                              </p:par>
                            </p:childTnLst>
                          </p:cTn>
                        </p:par>
                        <p:par>
                          <p:cTn id="25" fill="hold">
                            <p:stCondLst>
                              <p:cond delay="2000"/>
                            </p:stCondLst>
                            <p:childTnLst>
                              <p:par>
                                <p:cTn id="26" presetID="22" presetClass="entr" presetSubtype="8" fill="hold" grpId="0" nodeType="afterEffect">
                                  <p:stCondLst>
                                    <p:cond delay="1000"/>
                                  </p:stCondLst>
                                  <p:childTnLst>
                                    <p:set>
                                      <p:cBhvr>
                                        <p:cTn id="27" dur="1" fill="hold">
                                          <p:stCondLst>
                                            <p:cond delay="0"/>
                                          </p:stCondLst>
                                        </p:cTn>
                                        <p:tgtEl>
                                          <p:spTgt spid="5124"/>
                                        </p:tgtEl>
                                        <p:attrNameLst>
                                          <p:attrName>style.visibility</p:attrName>
                                        </p:attrNameLst>
                                      </p:cBhvr>
                                      <p:to>
                                        <p:strVal val="visible"/>
                                      </p:to>
                                    </p:set>
                                    <p:animEffect transition="in" filter="wipe(left)">
                                      <p:cBhvr>
                                        <p:cTn id="28" dur="1000"/>
                                        <p:tgtEl>
                                          <p:spTgt spid="5124"/>
                                        </p:tgtEl>
                                      </p:cBhvr>
                                    </p:animEffect>
                                  </p:childTnLst>
                                </p:cTn>
                              </p:par>
                            </p:childTnLst>
                          </p:cTn>
                        </p:par>
                        <p:par>
                          <p:cTn id="29" fill="hold">
                            <p:stCondLst>
                              <p:cond delay="4000"/>
                            </p:stCondLst>
                            <p:childTnLst>
                              <p:par>
                                <p:cTn id="30" presetID="22" presetClass="entr" presetSubtype="8" fill="hold" grpId="0" nodeType="afterEffect">
                                  <p:stCondLst>
                                    <p:cond delay="1000"/>
                                  </p:stCondLst>
                                  <p:childTnLst>
                                    <p:set>
                                      <p:cBhvr>
                                        <p:cTn id="31" dur="1" fill="hold">
                                          <p:stCondLst>
                                            <p:cond delay="0"/>
                                          </p:stCondLst>
                                        </p:cTn>
                                        <p:tgtEl>
                                          <p:spTgt spid="5180"/>
                                        </p:tgtEl>
                                        <p:attrNameLst>
                                          <p:attrName>style.visibility</p:attrName>
                                        </p:attrNameLst>
                                      </p:cBhvr>
                                      <p:to>
                                        <p:strVal val="visible"/>
                                      </p:to>
                                    </p:set>
                                    <p:animEffect transition="in" filter="wipe(left)">
                                      <p:cBhvr>
                                        <p:cTn id="32" dur="1000"/>
                                        <p:tgtEl>
                                          <p:spTgt spid="5180"/>
                                        </p:tgtEl>
                                      </p:cBhvr>
                                    </p:animEffect>
                                  </p:childTnLst>
                                </p:cTn>
                              </p:par>
                            </p:childTnLst>
                          </p:cTn>
                        </p:par>
                        <p:par>
                          <p:cTn id="33" fill="hold">
                            <p:stCondLst>
                              <p:cond delay="6000"/>
                            </p:stCondLst>
                            <p:childTnLst>
                              <p:par>
                                <p:cTn id="34" presetID="22" presetClass="entr" presetSubtype="8" fill="hold" grpId="0" nodeType="afterEffect">
                                  <p:stCondLst>
                                    <p:cond delay="1000"/>
                                  </p:stCondLst>
                                  <p:childTnLst>
                                    <p:set>
                                      <p:cBhvr>
                                        <p:cTn id="35" dur="1" fill="hold">
                                          <p:stCondLst>
                                            <p:cond delay="0"/>
                                          </p:stCondLst>
                                        </p:cTn>
                                        <p:tgtEl>
                                          <p:spTgt spid="5127"/>
                                        </p:tgtEl>
                                        <p:attrNameLst>
                                          <p:attrName>style.visibility</p:attrName>
                                        </p:attrNameLst>
                                      </p:cBhvr>
                                      <p:to>
                                        <p:strVal val="visible"/>
                                      </p:to>
                                    </p:set>
                                    <p:animEffect transition="in" filter="wipe(left)">
                                      <p:cBhvr>
                                        <p:cTn id="36" dur="1000"/>
                                        <p:tgtEl>
                                          <p:spTgt spid="5127"/>
                                        </p:tgtEl>
                                      </p:cBhvr>
                                    </p:animEffect>
                                  </p:childTnLst>
                                </p:cTn>
                              </p:par>
                            </p:childTnLst>
                          </p:cTn>
                        </p:par>
                        <p:par>
                          <p:cTn id="37" fill="hold">
                            <p:stCondLst>
                              <p:cond delay="8000"/>
                            </p:stCondLst>
                            <p:childTnLst>
                              <p:par>
                                <p:cTn id="38" presetID="22" presetClass="entr" presetSubtype="8" fill="hold" grpId="0" nodeType="afterEffect">
                                  <p:stCondLst>
                                    <p:cond delay="1000"/>
                                  </p:stCondLst>
                                  <p:childTnLst>
                                    <p:set>
                                      <p:cBhvr>
                                        <p:cTn id="39" dur="1" fill="hold">
                                          <p:stCondLst>
                                            <p:cond delay="0"/>
                                          </p:stCondLst>
                                        </p:cTn>
                                        <p:tgtEl>
                                          <p:spTgt spid="5126"/>
                                        </p:tgtEl>
                                        <p:attrNameLst>
                                          <p:attrName>style.visibility</p:attrName>
                                        </p:attrNameLst>
                                      </p:cBhvr>
                                      <p:to>
                                        <p:strVal val="visible"/>
                                      </p:to>
                                    </p:set>
                                    <p:animEffect transition="in" filter="wipe(left)">
                                      <p:cBhvr>
                                        <p:cTn id="40" dur="1000"/>
                                        <p:tgtEl>
                                          <p:spTgt spid="5126"/>
                                        </p:tgtEl>
                                      </p:cBhvr>
                                    </p:animEffect>
                                  </p:childTnLst>
                                </p:cTn>
                              </p:par>
                            </p:childTnLst>
                          </p:cTn>
                        </p:par>
                        <p:par>
                          <p:cTn id="41" fill="hold">
                            <p:stCondLst>
                              <p:cond delay="10000"/>
                            </p:stCondLst>
                            <p:childTnLst>
                              <p:par>
                                <p:cTn id="42" presetID="22" presetClass="entr" presetSubtype="8" fill="hold" grpId="0" nodeType="afterEffect">
                                  <p:stCondLst>
                                    <p:cond delay="1000"/>
                                  </p:stCondLst>
                                  <p:childTnLst>
                                    <p:set>
                                      <p:cBhvr>
                                        <p:cTn id="43" dur="1" fill="hold">
                                          <p:stCondLst>
                                            <p:cond delay="0"/>
                                          </p:stCondLst>
                                        </p:cTn>
                                        <p:tgtEl>
                                          <p:spTgt spid="5128"/>
                                        </p:tgtEl>
                                        <p:attrNameLst>
                                          <p:attrName>style.visibility</p:attrName>
                                        </p:attrNameLst>
                                      </p:cBhvr>
                                      <p:to>
                                        <p:strVal val="visible"/>
                                      </p:to>
                                    </p:set>
                                    <p:animEffect transition="in" filter="wipe(left)">
                                      <p:cBhvr>
                                        <p:cTn id="44" dur="1000"/>
                                        <p:tgtEl>
                                          <p:spTgt spid="5128"/>
                                        </p:tgtEl>
                                      </p:cBhvr>
                                    </p:animEffect>
                                  </p:childTnLst>
                                </p:cTn>
                              </p:par>
                            </p:childTnLst>
                          </p:cTn>
                        </p:par>
                        <p:par>
                          <p:cTn id="45" fill="hold">
                            <p:stCondLst>
                              <p:cond delay="12000"/>
                            </p:stCondLst>
                            <p:childTnLst>
                              <p:par>
                                <p:cTn id="46" presetID="22" presetClass="entr" presetSubtype="8" fill="hold" grpId="0" nodeType="afterEffect">
                                  <p:stCondLst>
                                    <p:cond delay="1000"/>
                                  </p:stCondLst>
                                  <p:childTnLst>
                                    <p:set>
                                      <p:cBhvr>
                                        <p:cTn id="47" dur="1" fill="hold">
                                          <p:stCondLst>
                                            <p:cond delay="0"/>
                                          </p:stCondLst>
                                        </p:cTn>
                                        <p:tgtEl>
                                          <p:spTgt spid="5179"/>
                                        </p:tgtEl>
                                        <p:attrNameLst>
                                          <p:attrName>style.visibility</p:attrName>
                                        </p:attrNameLst>
                                      </p:cBhvr>
                                      <p:to>
                                        <p:strVal val="visible"/>
                                      </p:to>
                                    </p:set>
                                    <p:animEffect transition="in" filter="wipe(left)">
                                      <p:cBhvr>
                                        <p:cTn id="48" dur="1000"/>
                                        <p:tgtEl>
                                          <p:spTgt spid="5179"/>
                                        </p:tgtEl>
                                      </p:cBhvr>
                                    </p:animEffect>
                                  </p:childTnLst>
                                </p:cTn>
                              </p:par>
                            </p:childTnLst>
                          </p:cTn>
                        </p:par>
                        <p:par>
                          <p:cTn id="49" fill="hold">
                            <p:stCondLst>
                              <p:cond delay="14000"/>
                            </p:stCondLst>
                            <p:childTnLst>
                              <p:par>
                                <p:cTn id="50" presetID="22" presetClass="entr" presetSubtype="8" fill="hold" grpId="0" nodeType="afterEffect">
                                  <p:stCondLst>
                                    <p:cond delay="1000"/>
                                  </p:stCondLst>
                                  <p:childTnLst>
                                    <p:set>
                                      <p:cBhvr>
                                        <p:cTn id="51" dur="1" fill="hold">
                                          <p:stCondLst>
                                            <p:cond delay="0"/>
                                          </p:stCondLst>
                                        </p:cTn>
                                        <p:tgtEl>
                                          <p:spTgt spid="5141"/>
                                        </p:tgtEl>
                                        <p:attrNameLst>
                                          <p:attrName>style.visibility</p:attrName>
                                        </p:attrNameLst>
                                      </p:cBhvr>
                                      <p:to>
                                        <p:strVal val="visible"/>
                                      </p:to>
                                    </p:set>
                                    <p:animEffect transition="in" filter="wipe(left)">
                                      <p:cBhvr>
                                        <p:cTn id="52" dur="1000"/>
                                        <p:tgtEl>
                                          <p:spTgt spid="5141"/>
                                        </p:tgtEl>
                                      </p:cBhvr>
                                    </p:animEffect>
                                  </p:childTnLst>
                                </p:cTn>
                              </p:par>
                            </p:childTnLst>
                          </p:cTn>
                        </p:par>
                        <p:par>
                          <p:cTn id="53" fill="hold">
                            <p:stCondLst>
                              <p:cond delay="16000"/>
                            </p:stCondLst>
                            <p:childTnLst>
                              <p:par>
                                <p:cTn id="54" presetID="22" presetClass="entr" presetSubtype="8" fill="hold" grpId="0" nodeType="afterEffect">
                                  <p:stCondLst>
                                    <p:cond delay="1000"/>
                                  </p:stCondLst>
                                  <p:childTnLst>
                                    <p:set>
                                      <p:cBhvr>
                                        <p:cTn id="55" dur="1" fill="hold">
                                          <p:stCondLst>
                                            <p:cond delay="0"/>
                                          </p:stCondLst>
                                        </p:cTn>
                                        <p:tgtEl>
                                          <p:spTgt spid="5143"/>
                                        </p:tgtEl>
                                        <p:attrNameLst>
                                          <p:attrName>style.visibility</p:attrName>
                                        </p:attrNameLst>
                                      </p:cBhvr>
                                      <p:to>
                                        <p:strVal val="visible"/>
                                      </p:to>
                                    </p:set>
                                    <p:animEffect transition="in" filter="wipe(left)">
                                      <p:cBhvr>
                                        <p:cTn id="56" dur="1000"/>
                                        <p:tgtEl>
                                          <p:spTgt spid="5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4" grpId="0"/>
      <p:bldP spid="5180" grpId="0"/>
      <p:bldP spid="5126" grpId="0" animBg="1"/>
      <p:bldP spid="5127" grpId="0"/>
      <p:bldP spid="5128" grpId="0"/>
      <p:bldP spid="5141" grpId="0"/>
      <p:bldP spid="5143" grpId="0"/>
      <p:bldP spid="5165" grpId="0"/>
      <p:bldP spid="5166" grpId="0"/>
      <p:bldP spid="5167" grpId="0" animBg="1"/>
      <p:bldP spid="5168" grpId="0" animBg="1"/>
      <p:bldP spid="5176" grpId="0" animBg="1"/>
      <p:bldP spid="5177" grpId="0" animBg="1"/>
      <p:bldP spid="517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4"/>
          <p:cNvSpPr>
            <a:spLocks noChangeArrowheads="1"/>
          </p:cNvSpPr>
          <p:nvPr/>
        </p:nvSpPr>
        <p:spPr bwMode="auto">
          <a:xfrm>
            <a:off x="304800" y="2514600"/>
            <a:ext cx="7696200" cy="3657600"/>
          </a:xfrm>
          <a:prstGeom prst="ellipse">
            <a:avLst/>
          </a:prstGeom>
          <a:solidFill>
            <a:schemeClr val="accent1">
              <a:lumMod val="20000"/>
              <a:lumOff val="80000"/>
            </a:schemeClr>
          </a:solidFill>
          <a:ln w="9525">
            <a:solidFill>
              <a:schemeClr val="tx1"/>
            </a:solidFill>
            <a:round/>
            <a:headEnd/>
            <a:tailEnd/>
          </a:ln>
        </p:spPr>
        <p:txBody>
          <a:bodyPr wrap="none" anchor="ctr"/>
          <a:lstStyle/>
          <a:p>
            <a:pPr algn="ctr" eaLnBrk="0" hangingPunct="0"/>
            <a:endParaRPr lang="zh-CN" altLang="en-US" sz="4000" b="0">
              <a:latin typeface="Tahoma" pitchFamily="34" charset="0"/>
              <a:ea typeface="宋体" pitchFamily="2" charset="-122"/>
            </a:endParaRPr>
          </a:p>
        </p:txBody>
      </p:sp>
      <p:sp>
        <p:nvSpPr>
          <p:cNvPr id="13314" name="Slide Number Placeholder 5"/>
          <p:cNvSpPr>
            <a:spLocks noGrp="1"/>
          </p:cNvSpPr>
          <p:nvPr>
            <p:ph type="sldNum" sz="quarter" idx="12"/>
          </p:nvPr>
        </p:nvSpPr>
        <p:spPr/>
        <p:txBody>
          <a:bodyPr/>
          <a:lstStyle/>
          <a:p>
            <a:pPr>
              <a:defRPr/>
            </a:pPr>
            <a:fld id="{7AFD9C51-B147-479B-9E46-83EA0E48D509}" type="slidenum">
              <a:rPr lang="en-US" smtClean="0"/>
              <a:pPr>
                <a:defRPr/>
              </a:pPr>
              <a:t>51</a:t>
            </a:fld>
            <a:endParaRPr lang="en-US"/>
          </a:p>
        </p:txBody>
      </p:sp>
      <p:sp>
        <p:nvSpPr>
          <p:cNvPr id="6147" name="Rectangle 2"/>
          <p:cNvSpPr>
            <a:spLocks noGrp="1" noChangeArrowheads="1"/>
          </p:cNvSpPr>
          <p:nvPr>
            <p:ph type="title"/>
          </p:nvPr>
        </p:nvSpPr>
        <p:spPr>
          <a:xfrm>
            <a:off x="1673225" y="152400"/>
            <a:ext cx="7394575" cy="623888"/>
          </a:xfrm>
        </p:spPr>
        <p:txBody>
          <a:bodyPr/>
          <a:lstStyle/>
          <a:p>
            <a:pPr eaLnBrk="1" hangingPunct="1"/>
            <a:r>
              <a:rPr lang="en-US" altLang="zh-CN" dirty="0">
                <a:ea typeface="宋体" pitchFamily="2" charset="-122"/>
              </a:rPr>
              <a:t>Web Services in Web Applications</a:t>
            </a:r>
          </a:p>
        </p:txBody>
      </p:sp>
      <p:sp>
        <p:nvSpPr>
          <p:cNvPr id="6148" name="Oval 4"/>
          <p:cNvSpPr>
            <a:spLocks noChangeArrowheads="1"/>
          </p:cNvSpPr>
          <p:nvPr/>
        </p:nvSpPr>
        <p:spPr bwMode="auto">
          <a:xfrm>
            <a:off x="839788" y="2749550"/>
            <a:ext cx="6664325" cy="3101975"/>
          </a:xfrm>
          <a:prstGeom prst="ellipse">
            <a:avLst/>
          </a:prstGeom>
          <a:solidFill>
            <a:srgbClr val="EAEAEA"/>
          </a:solidFill>
          <a:ln w="9525">
            <a:solidFill>
              <a:schemeClr val="tx1"/>
            </a:solidFill>
            <a:round/>
            <a:headEnd/>
            <a:tailEnd/>
          </a:ln>
        </p:spPr>
        <p:txBody>
          <a:bodyPr wrap="none" anchor="ctr"/>
          <a:lstStyle/>
          <a:p>
            <a:pPr algn="ctr" eaLnBrk="0" hangingPunct="0"/>
            <a:endParaRPr lang="zh-CN" altLang="en-US" sz="4000" b="0">
              <a:latin typeface="Tahoma" pitchFamily="34" charset="0"/>
              <a:ea typeface="宋体" pitchFamily="2" charset="-122"/>
            </a:endParaRPr>
          </a:p>
        </p:txBody>
      </p:sp>
      <p:sp>
        <p:nvSpPr>
          <p:cNvPr id="6149" name="Rectangle 5"/>
          <p:cNvSpPr>
            <a:spLocks noChangeArrowheads="1"/>
          </p:cNvSpPr>
          <p:nvPr/>
        </p:nvSpPr>
        <p:spPr bwMode="auto">
          <a:xfrm>
            <a:off x="4402138" y="4818063"/>
            <a:ext cx="2413000" cy="344487"/>
          </a:xfrm>
          <a:prstGeom prst="rect">
            <a:avLst/>
          </a:prstGeom>
          <a:solidFill>
            <a:schemeClr val="bg1"/>
          </a:solidFill>
          <a:ln w="9525">
            <a:solidFill>
              <a:schemeClr val="tx1"/>
            </a:solidFill>
            <a:miter lim="800000"/>
            <a:headEnd/>
            <a:tailEnd/>
          </a:ln>
        </p:spPr>
        <p:txBody>
          <a:bodyPr wrap="none" anchor="ctr"/>
          <a:lstStyle/>
          <a:p>
            <a:pPr algn="ctr"/>
            <a:r>
              <a:rPr lang="en-US" altLang="zh-CN" b="0" dirty="0">
                <a:ea typeface="宋体" pitchFamily="2" charset="-122"/>
              </a:rPr>
              <a:t>Data Infrastructure</a:t>
            </a:r>
          </a:p>
        </p:txBody>
      </p:sp>
      <p:sp>
        <p:nvSpPr>
          <p:cNvPr id="6150" name="Rectangle 6"/>
          <p:cNvSpPr>
            <a:spLocks noChangeArrowheads="1"/>
          </p:cNvSpPr>
          <p:nvPr/>
        </p:nvSpPr>
        <p:spPr bwMode="auto">
          <a:xfrm>
            <a:off x="4402138" y="4471988"/>
            <a:ext cx="2413000" cy="346075"/>
          </a:xfrm>
          <a:prstGeom prst="rect">
            <a:avLst/>
          </a:prstGeom>
          <a:solidFill>
            <a:schemeClr val="bg1"/>
          </a:solidFill>
          <a:ln w="9525">
            <a:solidFill>
              <a:schemeClr val="tx1"/>
            </a:solidFill>
            <a:miter lim="800000"/>
            <a:headEnd/>
            <a:tailEnd/>
          </a:ln>
        </p:spPr>
        <p:txBody>
          <a:bodyPr wrap="none" anchor="ctr"/>
          <a:lstStyle/>
          <a:p>
            <a:pPr algn="ctr"/>
            <a:r>
              <a:rPr lang="en-US" altLang="zh-CN" b="0" dirty="0">
                <a:ea typeface="宋体" pitchFamily="2" charset="-122"/>
              </a:rPr>
              <a:t>Big Data</a:t>
            </a:r>
          </a:p>
        </p:txBody>
      </p:sp>
      <p:sp>
        <p:nvSpPr>
          <p:cNvPr id="6151" name="Rectangle 7"/>
          <p:cNvSpPr>
            <a:spLocks noChangeArrowheads="1"/>
          </p:cNvSpPr>
          <p:nvPr/>
        </p:nvSpPr>
        <p:spPr bwMode="auto">
          <a:xfrm>
            <a:off x="4402138" y="4127500"/>
            <a:ext cx="2413000" cy="344488"/>
          </a:xfrm>
          <a:prstGeom prst="rect">
            <a:avLst/>
          </a:prstGeom>
          <a:solidFill>
            <a:schemeClr val="bg1"/>
          </a:solidFill>
          <a:ln w="9525">
            <a:solidFill>
              <a:schemeClr val="tx1"/>
            </a:solidFill>
            <a:miter lim="800000"/>
            <a:headEnd/>
            <a:tailEnd/>
          </a:ln>
        </p:spPr>
        <p:txBody>
          <a:bodyPr wrap="none" anchor="ctr"/>
          <a:lstStyle/>
          <a:p>
            <a:pPr algn="ctr"/>
            <a:r>
              <a:rPr lang="en-US" altLang="zh-CN" b="0" dirty="0">
                <a:ea typeface="宋体" pitchFamily="2" charset="-122"/>
              </a:rPr>
              <a:t>Database and Ontology</a:t>
            </a:r>
          </a:p>
        </p:txBody>
      </p:sp>
      <p:sp>
        <p:nvSpPr>
          <p:cNvPr id="6152" name="Oval 8"/>
          <p:cNvSpPr>
            <a:spLocks noChangeArrowheads="1"/>
          </p:cNvSpPr>
          <p:nvPr/>
        </p:nvSpPr>
        <p:spPr bwMode="auto">
          <a:xfrm>
            <a:off x="4516438" y="3668713"/>
            <a:ext cx="2182812" cy="458787"/>
          </a:xfrm>
          <a:prstGeom prst="ellipse">
            <a:avLst/>
          </a:prstGeom>
          <a:solidFill>
            <a:schemeClr val="bg1"/>
          </a:solidFill>
          <a:ln w="9525">
            <a:solidFill>
              <a:schemeClr val="tx1"/>
            </a:solidFill>
            <a:round/>
            <a:headEnd/>
            <a:tailEnd/>
          </a:ln>
        </p:spPr>
        <p:txBody>
          <a:bodyPr wrap="none" anchor="ctr"/>
          <a:lstStyle/>
          <a:p>
            <a:pPr algn="ctr"/>
            <a:r>
              <a:rPr lang="en-US" altLang="zh-CN" b="0" dirty="0">
                <a:ea typeface="宋体" pitchFamily="2" charset="-122"/>
              </a:rPr>
              <a:t>Local Data</a:t>
            </a:r>
          </a:p>
        </p:txBody>
      </p:sp>
      <p:sp>
        <p:nvSpPr>
          <p:cNvPr id="6153" name="Rectangle 9"/>
          <p:cNvSpPr>
            <a:spLocks noChangeArrowheads="1"/>
          </p:cNvSpPr>
          <p:nvPr/>
        </p:nvSpPr>
        <p:spPr bwMode="auto">
          <a:xfrm>
            <a:off x="1528763" y="4818063"/>
            <a:ext cx="2413000" cy="344487"/>
          </a:xfrm>
          <a:prstGeom prst="rect">
            <a:avLst/>
          </a:prstGeom>
          <a:solidFill>
            <a:schemeClr val="bg1"/>
          </a:solidFill>
          <a:ln w="9525">
            <a:solidFill>
              <a:schemeClr val="tx1"/>
            </a:solidFill>
            <a:miter lim="800000"/>
            <a:headEnd/>
            <a:tailEnd/>
          </a:ln>
        </p:spPr>
        <p:txBody>
          <a:bodyPr wrap="none" anchor="ctr"/>
          <a:lstStyle/>
          <a:p>
            <a:pPr algn="ctr"/>
            <a:r>
              <a:rPr lang="en-US" altLang="zh-CN" b="0">
                <a:ea typeface="宋体" pitchFamily="2" charset="-122"/>
              </a:rPr>
              <a:t>Programming languages</a:t>
            </a:r>
          </a:p>
        </p:txBody>
      </p:sp>
      <p:sp>
        <p:nvSpPr>
          <p:cNvPr id="6154" name="Rectangle 10"/>
          <p:cNvSpPr>
            <a:spLocks noChangeArrowheads="1"/>
          </p:cNvSpPr>
          <p:nvPr/>
        </p:nvSpPr>
        <p:spPr bwMode="auto">
          <a:xfrm>
            <a:off x="1528763" y="4471988"/>
            <a:ext cx="2413000" cy="346075"/>
          </a:xfrm>
          <a:prstGeom prst="rect">
            <a:avLst/>
          </a:prstGeom>
          <a:solidFill>
            <a:schemeClr val="bg1"/>
          </a:solidFill>
          <a:ln w="9525">
            <a:solidFill>
              <a:schemeClr val="tx1"/>
            </a:solidFill>
            <a:miter lim="800000"/>
            <a:headEnd/>
            <a:tailEnd/>
          </a:ln>
        </p:spPr>
        <p:txBody>
          <a:bodyPr wrap="none" anchor="ctr"/>
          <a:lstStyle/>
          <a:p>
            <a:pPr algn="ctr"/>
            <a:r>
              <a:rPr lang="en-US" altLang="zh-CN" b="0">
                <a:ea typeface="宋体" pitchFamily="2" charset="-122"/>
              </a:rPr>
              <a:t>IDE (.Net or Java EE)</a:t>
            </a:r>
          </a:p>
        </p:txBody>
      </p:sp>
      <p:sp>
        <p:nvSpPr>
          <p:cNvPr id="6155" name="Rectangle 11"/>
          <p:cNvSpPr>
            <a:spLocks noChangeArrowheads="1"/>
          </p:cNvSpPr>
          <p:nvPr/>
        </p:nvSpPr>
        <p:spPr bwMode="auto">
          <a:xfrm>
            <a:off x="1528763" y="3452813"/>
            <a:ext cx="2413000" cy="344487"/>
          </a:xfrm>
          <a:prstGeom prst="rect">
            <a:avLst/>
          </a:prstGeom>
          <a:solidFill>
            <a:schemeClr val="bg1"/>
          </a:solidFill>
          <a:ln w="9525">
            <a:solidFill>
              <a:schemeClr val="tx1"/>
            </a:solidFill>
            <a:miter lim="800000"/>
            <a:headEnd/>
            <a:tailEnd/>
          </a:ln>
        </p:spPr>
        <p:txBody>
          <a:bodyPr wrap="none" anchor="ctr"/>
          <a:lstStyle/>
          <a:p>
            <a:pPr algn="ctr"/>
            <a:r>
              <a:rPr lang="en-US" altLang="zh-CN" b="0">
                <a:ea typeface="宋体" pitchFamily="2" charset="-122"/>
              </a:rPr>
              <a:t>WSDL Interface</a:t>
            </a:r>
          </a:p>
        </p:txBody>
      </p:sp>
      <p:sp>
        <p:nvSpPr>
          <p:cNvPr id="6156" name="Oval 12"/>
          <p:cNvSpPr>
            <a:spLocks noChangeArrowheads="1"/>
          </p:cNvSpPr>
          <p:nvPr/>
        </p:nvSpPr>
        <p:spPr bwMode="auto">
          <a:xfrm>
            <a:off x="1528763" y="3806825"/>
            <a:ext cx="2413000" cy="688975"/>
          </a:xfrm>
          <a:prstGeom prst="ellipse">
            <a:avLst/>
          </a:prstGeom>
          <a:solidFill>
            <a:schemeClr val="bg1"/>
          </a:solidFill>
          <a:ln w="9525">
            <a:solidFill>
              <a:schemeClr val="tx1"/>
            </a:solidFill>
            <a:round/>
            <a:headEnd/>
            <a:tailEnd/>
          </a:ln>
        </p:spPr>
        <p:txBody>
          <a:bodyPr wrap="none" anchor="ctr"/>
          <a:lstStyle/>
          <a:p>
            <a:pPr algn="ctr"/>
            <a:r>
              <a:rPr lang="en-US" altLang="zh-CN" b="0" dirty="0">
                <a:ea typeface="宋体" pitchFamily="2" charset="-122"/>
              </a:rPr>
              <a:t>Service / Object</a:t>
            </a:r>
          </a:p>
        </p:txBody>
      </p:sp>
      <p:sp>
        <p:nvSpPr>
          <p:cNvPr id="6157" name="Oval 13"/>
          <p:cNvSpPr>
            <a:spLocks noChangeArrowheads="1"/>
          </p:cNvSpPr>
          <p:nvPr/>
        </p:nvSpPr>
        <p:spPr bwMode="auto">
          <a:xfrm>
            <a:off x="3175000" y="1371600"/>
            <a:ext cx="2413000" cy="688975"/>
          </a:xfrm>
          <a:prstGeom prst="ellipse">
            <a:avLst/>
          </a:prstGeom>
          <a:solidFill>
            <a:schemeClr val="bg1"/>
          </a:solidFill>
          <a:ln w="9525">
            <a:solidFill>
              <a:schemeClr val="tx1"/>
            </a:solidFill>
            <a:round/>
            <a:headEnd/>
            <a:tailEnd/>
          </a:ln>
        </p:spPr>
        <p:txBody>
          <a:bodyPr wrap="none" anchor="ctr"/>
          <a:lstStyle/>
          <a:p>
            <a:pPr algn="ctr"/>
            <a:r>
              <a:rPr lang="en-US" altLang="zh-CN" b="0">
                <a:ea typeface="宋体" pitchFamily="2" charset="-122"/>
              </a:rPr>
              <a:t>Service Directory</a:t>
            </a:r>
          </a:p>
          <a:p>
            <a:pPr algn="ctr"/>
            <a:r>
              <a:rPr lang="en-US" altLang="zh-CN" b="0">
                <a:ea typeface="宋体" pitchFamily="2" charset="-122"/>
              </a:rPr>
              <a:t>UDDI or ebXML</a:t>
            </a:r>
          </a:p>
        </p:txBody>
      </p:sp>
      <p:sp>
        <p:nvSpPr>
          <p:cNvPr id="6158" name="Oval 14"/>
          <p:cNvSpPr>
            <a:spLocks noChangeArrowheads="1"/>
          </p:cNvSpPr>
          <p:nvPr/>
        </p:nvSpPr>
        <p:spPr bwMode="auto">
          <a:xfrm>
            <a:off x="609600" y="1600200"/>
            <a:ext cx="1952625" cy="688975"/>
          </a:xfrm>
          <a:prstGeom prst="ellipse">
            <a:avLst/>
          </a:prstGeom>
          <a:solidFill>
            <a:schemeClr val="bg1"/>
          </a:solidFill>
          <a:ln w="9525">
            <a:solidFill>
              <a:schemeClr val="tx1"/>
            </a:solidFill>
            <a:round/>
            <a:headEnd/>
            <a:tailEnd/>
          </a:ln>
        </p:spPr>
        <p:txBody>
          <a:bodyPr wrap="none" anchor="ctr"/>
          <a:lstStyle/>
          <a:p>
            <a:pPr algn="ctr"/>
            <a:r>
              <a:rPr lang="en-US" altLang="zh-CN" b="0">
                <a:ea typeface="宋体" pitchFamily="2" charset="-122"/>
              </a:rPr>
              <a:t>Service </a:t>
            </a:r>
          </a:p>
          <a:p>
            <a:pPr algn="ctr"/>
            <a:r>
              <a:rPr lang="en-US" altLang="zh-CN" b="0">
                <a:ea typeface="宋体" pitchFamily="2" charset="-122"/>
              </a:rPr>
              <a:t>requesters</a:t>
            </a:r>
          </a:p>
        </p:txBody>
      </p:sp>
      <p:cxnSp>
        <p:nvCxnSpPr>
          <p:cNvPr id="6159" name="AutoShape 15"/>
          <p:cNvCxnSpPr>
            <a:cxnSpLocks noChangeShapeType="1"/>
            <a:endCxn id="6168" idx="3"/>
          </p:cNvCxnSpPr>
          <p:nvPr/>
        </p:nvCxnSpPr>
        <p:spPr bwMode="auto">
          <a:xfrm flipV="1">
            <a:off x="3558381" y="1959677"/>
            <a:ext cx="2928349" cy="1493136"/>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160" name="AutoShape 16"/>
          <p:cNvCxnSpPr>
            <a:cxnSpLocks noChangeShapeType="1"/>
            <a:stCxn id="6155" idx="0"/>
            <a:endCxn id="6157" idx="4"/>
          </p:cNvCxnSpPr>
          <p:nvPr/>
        </p:nvCxnSpPr>
        <p:spPr bwMode="auto">
          <a:xfrm flipV="1">
            <a:off x="2735263" y="2060575"/>
            <a:ext cx="1646237" cy="1392238"/>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161" name="AutoShape 17"/>
          <p:cNvCxnSpPr>
            <a:cxnSpLocks noChangeShapeType="1"/>
            <a:stCxn id="6158" idx="6"/>
            <a:endCxn id="6157" idx="2"/>
          </p:cNvCxnSpPr>
          <p:nvPr/>
        </p:nvCxnSpPr>
        <p:spPr bwMode="auto">
          <a:xfrm flipV="1">
            <a:off x="2562225" y="1716088"/>
            <a:ext cx="612775" cy="22860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162" name="Oval 18"/>
          <p:cNvSpPr>
            <a:spLocks noChangeArrowheads="1"/>
          </p:cNvSpPr>
          <p:nvPr/>
        </p:nvSpPr>
        <p:spPr bwMode="auto">
          <a:xfrm>
            <a:off x="4516438" y="3208338"/>
            <a:ext cx="2068512" cy="460375"/>
          </a:xfrm>
          <a:prstGeom prst="ellipse">
            <a:avLst/>
          </a:prstGeom>
          <a:solidFill>
            <a:schemeClr val="bg1"/>
          </a:solidFill>
          <a:ln w="9525">
            <a:solidFill>
              <a:schemeClr val="tx1"/>
            </a:solidFill>
            <a:round/>
            <a:headEnd/>
            <a:tailEnd/>
          </a:ln>
        </p:spPr>
        <p:txBody>
          <a:bodyPr wrap="none" anchor="ctr"/>
          <a:lstStyle/>
          <a:p>
            <a:pPr algn="ctr"/>
            <a:r>
              <a:rPr lang="en-US" altLang="zh-CN" b="0" dirty="0">
                <a:ea typeface="宋体" pitchFamily="2" charset="-122"/>
              </a:rPr>
              <a:t>Global Data</a:t>
            </a:r>
          </a:p>
        </p:txBody>
      </p:sp>
      <p:cxnSp>
        <p:nvCxnSpPr>
          <p:cNvPr id="6163" name="AutoShape 19"/>
          <p:cNvCxnSpPr>
            <a:cxnSpLocks noChangeShapeType="1"/>
            <a:stCxn id="6162" idx="0"/>
            <a:endCxn id="6168" idx="4"/>
          </p:cNvCxnSpPr>
          <p:nvPr/>
        </p:nvCxnSpPr>
        <p:spPr bwMode="auto">
          <a:xfrm flipV="1">
            <a:off x="5550694" y="2060575"/>
            <a:ext cx="1626394" cy="1147763"/>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164" name="AutoShape 20"/>
          <p:cNvCxnSpPr>
            <a:cxnSpLocks noChangeShapeType="1"/>
            <a:stCxn id="6152" idx="2"/>
            <a:endCxn id="6156" idx="6"/>
          </p:cNvCxnSpPr>
          <p:nvPr/>
        </p:nvCxnSpPr>
        <p:spPr bwMode="auto">
          <a:xfrm rot="10800000" flipV="1">
            <a:off x="3941763" y="3898900"/>
            <a:ext cx="574675" cy="252413"/>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165" name="AutoShape 21"/>
          <p:cNvCxnSpPr>
            <a:cxnSpLocks noChangeShapeType="1"/>
            <a:stCxn id="6162" idx="2"/>
            <a:endCxn id="6156" idx="6"/>
          </p:cNvCxnSpPr>
          <p:nvPr/>
        </p:nvCxnSpPr>
        <p:spPr bwMode="auto">
          <a:xfrm rot="10800000" flipV="1">
            <a:off x="3941763" y="3438525"/>
            <a:ext cx="574675" cy="712788"/>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166" name="Text Box 22"/>
          <p:cNvSpPr txBox="1">
            <a:spLocks noChangeArrowheads="1"/>
          </p:cNvSpPr>
          <p:nvPr/>
        </p:nvSpPr>
        <p:spPr bwMode="auto">
          <a:xfrm>
            <a:off x="304800" y="2438400"/>
            <a:ext cx="1403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eaLnBrk="1" hangingPunct="1"/>
            <a:r>
              <a:rPr lang="en-US" altLang="zh-CN" b="0">
                <a:ea typeface="宋体" pitchFamily="2" charset="-122"/>
              </a:rPr>
              <a:t>SOAP/HTTP</a:t>
            </a:r>
          </a:p>
        </p:txBody>
      </p:sp>
      <p:sp>
        <p:nvSpPr>
          <p:cNvPr id="6167" name="Text Box 23"/>
          <p:cNvSpPr txBox="1">
            <a:spLocks noChangeArrowheads="1"/>
          </p:cNvSpPr>
          <p:nvPr/>
        </p:nvSpPr>
        <p:spPr bwMode="auto">
          <a:xfrm>
            <a:off x="3482975" y="5362575"/>
            <a:ext cx="1447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eaLnBrk="1" hangingPunct="1"/>
            <a:r>
              <a:rPr lang="en-US" altLang="zh-CN" b="0">
                <a:ea typeface="宋体" pitchFamily="2" charset="-122"/>
              </a:rPr>
              <a:t>Web Services</a:t>
            </a:r>
          </a:p>
        </p:txBody>
      </p:sp>
      <p:sp>
        <p:nvSpPr>
          <p:cNvPr id="6168" name="Oval 24"/>
          <p:cNvSpPr>
            <a:spLocks noChangeArrowheads="1"/>
          </p:cNvSpPr>
          <p:nvPr/>
        </p:nvSpPr>
        <p:spPr bwMode="auto">
          <a:xfrm>
            <a:off x="6200775" y="1371600"/>
            <a:ext cx="1952625" cy="688975"/>
          </a:xfrm>
          <a:prstGeom prst="ellipse">
            <a:avLst/>
          </a:prstGeom>
          <a:solidFill>
            <a:schemeClr val="bg1"/>
          </a:solidFill>
          <a:ln w="9525">
            <a:solidFill>
              <a:schemeClr val="tx1"/>
            </a:solidFill>
            <a:round/>
            <a:headEnd/>
            <a:tailEnd/>
          </a:ln>
        </p:spPr>
        <p:txBody>
          <a:bodyPr wrap="none" anchor="ctr"/>
          <a:lstStyle/>
          <a:p>
            <a:pPr algn="ctr"/>
            <a:r>
              <a:rPr lang="en-US" altLang="zh-CN" b="0">
                <a:ea typeface="宋体" pitchFamily="2" charset="-122"/>
              </a:rPr>
              <a:t>Other Web</a:t>
            </a:r>
          </a:p>
          <a:p>
            <a:pPr algn="ctr"/>
            <a:r>
              <a:rPr lang="en-US" altLang="zh-CN" b="0">
                <a:ea typeface="宋体" pitchFamily="2" charset="-122"/>
              </a:rPr>
              <a:t>Services </a:t>
            </a:r>
          </a:p>
        </p:txBody>
      </p:sp>
      <p:cxnSp>
        <p:nvCxnSpPr>
          <p:cNvPr id="6169" name="AutoShape 25"/>
          <p:cNvCxnSpPr>
            <a:cxnSpLocks noChangeShapeType="1"/>
            <a:stCxn id="6157" idx="6"/>
            <a:endCxn id="6168" idx="2"/>
          </p:cNvCxnSpPr>
          <p:nvPr/>
        </p:nvCxnSpPr>
        <p:spPr bwMode="auto">
          <a:xfrm>
            <a:off x="5588000" y="1716088"/>
            <a:ext cx="612775" cy="0"/>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6170" name="AutoShape 26"/>
          <p:cNvCxnSpPr>
            <a:cxnSpLocks noChangeShapeType="1"/>
            <a:stCxn id="6158" idx="4"/>
          </p:cNvCxnSpPr>
          <p:nvPr/>
        </p:nvCxnSpPr>
        <p:spPr bwMode="auto">
          <a:xfrm rot="16200000" flipH="1">
            <a:off x="1137444" y="2737644"/>
            <a:ext cx="1139825" cy="242887"/>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171" name="Text Box 27"/>
          <p:cNvSpPr txBox="1">
            <a:spLocks noChangeArrowheads="1"/>
          </p:cNvSpPr>
          <p:nvPr/>
        </p:nvSpPr>
        <p:spPr bwMode="auto">
          <a:xfrm>
            <a:off x="533400" y="1257300"/>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dirty="0"/>
              <a:t>Application builders</a:t>
            </a:r>
          </a:p>
        </p:txBody>
      </p:sp>
      <p:sp>
        <p:nvSpPr>
          <p:cNvPr id="6172" name="Text Box 28"/>
          <p:cNvSpPr txBox="1">
            <a:spLocks noChangeArrowheads="1"/>
          </p:cNvSpPr>
          <p:nvPr/>
        </p:nvSpPr>
        <p:spPr bwMode="auto">
          <a:xfrm>
            <a:off x="4038600" y="990600"/>
            <a:ext cx="908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a:t>Brokers</a:t>
            </a:r>
          </a:p>
        </p:txBody>
      </p:sp>
      <p:sp>
        <p:nvSpPr>
          <p:cNvPr id="6173" name="Text Box 29"/>
          <p:cNvSpPr txBox="1">
            <a:spLocks noChangeArrowheads="1"/>
          </p:cNvSpPr>
          <p:nvPr/>
        </p:nvSpPr>
        <p:spPr bwMode="auto">
          <a:xfrm>
            <a:off x="2138363" y="6172200"/>
            <a:ext cx="41862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a:t>A program consists of algorithms and data</a:t>
            </a:r>
          </a:p>
        </p:txBody>
      </p:sp>
      <p:cxnSp>
        <p:nvCxnSpPr>
          <p:cNvPr id="6174" name="Straight Arrow Connector 30"/>
          <p:cNvCxnSpPr>
            <a:cxnSpLocks noChangeShapeType="1"/>
          </p:cNvCxnSpPr>
          <p:nvPr/>
        </p:nvCxnSpPr>
        <p:spPr bwMode="auto">
          <a:xfrm rot="10800000">
            <a:off x="2895600" y="5334000"/>
            <a:ext cx="914400" cy="838200"/>
          </a:xfrm>
          <a:prstGeom prst="straightConnector1">
            <a:avLst/>
          </a:prstGeom>
          <a:noFill/>
          <a:ln w="9525" algn="ctr">
            <a:solidFill>
              <a:schemeClr val="tx1"/>
            </a:solidFill>
            <a:prstDash val="dash"/>
            <a:round/>
            <a:headEnd/>
            <a:tailEnd type="arrow" w="med" len="med"/>
          </a:ln>
          <a:extLst>
            <a:ext uri="{909E8E84-426E-40DD-AFC4-6F175D3DCCD1}">
              <a14:hiddenFill xmlns:a14="http://schemas.microsoft.com/office/drawing/2010/main">
                <a:noFill/>
              </a14:hiddenFill>
            </a:ext>
          </a:extLst>
        </p:spPr>
      </p:cxnSp>
      <p:cxnSp>
        <p:nvCxnSpPr>
          <p:cNvPr id="6175" name="Straight Arrow Connector 31"/>
          <p:cNvCxnSpPr>
            <a:cxnSpLocks noChangeShapeType="1"/>
          </p:cNvCxnSpPr>
          <p:nvPr/>
        </p:nvCxnSpPr>
        <p:spPr bwMode="auto">
          <a:xfrm rot="5400000" flipH="1" flipV="1">
            <a:off x="4953000" y="5486400"/>
            <a:ext cx="762000" cy="609600"/>
          </a:xfrm>
          <a:prstGeom prst="straightConnector1">
            <a:avLst/>
          </a:prstGeom>
          <a:noFill/>
          <a:ln w="9525" algn="ctr">
            <a:solidFill>
              <a:schemeClr val="tx1"/>
            </a:solidFill>
            <a:prstDash val="dash"/>
            <a:round/>
            <a:headEnd/>
            <a:tailEnd type="arrow" w="med" len="med"/>
          </a:ln>
          <a:extLst>
            <a:ext uri="{909E8E84-426E-40DD-AFC4-6F175D3DCCD1}">
              <a14:hiddenFill xmlns:a14="http://schemas.microsoft.com/office/drawing/2010/main">
                <a:noFill/>
              </a14:hiddenFill>
            </a:ext>
          </a:extLst>
        </p:spPr>
      </p:cxnSp>
      <p:sp>
        <p:nvSpPr>
          <p:cNvPr id="2" name="TextBox 1"/>
          <p:cNvSpPr txBox="1"/>
          <p:nvPr/>
        </p:nvSpPr>
        <p:spPr>
          <a:xfrm>
            <a:off x="7086600" y="5410200"/>
            <a:ext cx="2035760" cy="1200329"/>
          </a:xfrm>
          <a:prstGeom prst="rect">
            <a:avLst/>
          </a:prstGeom>
          <a:noFill/>
        </p:spPr>
        <p:txBody>
          <a:bodyPr wrap="square" rtlCol="0">
            <a:spAutoFit/>
          </a:bodyPr>
          <a:lstStyle/>
          <a:p>
            <a:r>
              <a:rPr lang="en-US" b="0" dirty="0"/>
              <a:t>Service hosting infrastructure, e.g., servers or cloud computing</a:t>
            </a:r>
          </a:p>
        </p:txBody>
      </p:sp>
      <p:cxnSp>
        <p:nvCxnSpPr>
          <p:cNvPr id="4" name="Straight Arrow Connector 3"/>
          <p:cNvCxnSpPr>
            <a:stCxn id="2" idx="1"/>
          </p:cNvCxnSpPr>
          <p:nvPr/>
        </p:nvCxnSpPr>
        <p:spPr bwMode="auto">
          <a:xfrm flipH="1" flipV="1">
            <a:off x="6699250" y="5545931"/>
            <a:ext cx="387350" cy="46443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00343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p:txBody>
          <a:bodyPr/>
          <a:lstStyle/>
          <a:p>
            <a:pPr>
              <a:defRPr/>
            </a:pPr>
            <a:fld id="{9F9FFACD-3571-427C-9718-4A2B97E2CFB8}" type="slidenum">
              <a:rPr lang="en-US" smtClean="0"/>
              <a:pPr>
                <a:defRPr/>
              </a:pPr>
              <a:t>52</a:t>
            </a:fld>
            <a:endParaRPr lang="en-US"/>
          </a:p>
        </p:txBody>
      </p:sp>
      <p:sp>
        <p:nvSpPr>
          <p:cNvPr id="7171" name="Rectangle 2"/>
          <p:cNvSpPr>
            <a:spLocks noGrp="1" noChangeArrowheads="1"/>
          </p:cNvSpPr>
          <p:nvPr>
            <p:ph type="title"/>
          </p:nvPr>
        </p:nvSpPr>
        <p:spPr/>
        <p:txBody>
          <a:bodyPr/>
          <a:lstStyle/>
          <a:p>
            <a:pPr eaLnBrk="1" hangingPunct="1"/>
            <a:r>
              <a:rPr lang="en-US" dirty="0">
                <a:highlight>
                  <a:srgbClr val="FFFF00"/>
                </a:highlight>
              </a:rPr>
              <a:t>Definitions and Terminologies</a:t>
            </a:r>
          </a:p>
        </p:txBody>
      </p:sp>
      <p:sp>
        <p:nvSpPr>
          <p:cNvPr id="265219" name="Rectangle 3"/>
          <p:cNvSpPr>
            <a:spLocks noGrp="1" noChangeArrowheads="1"/>
          </p:cNvSpPr>
          <p:nvPr>
            <p:ph type="body" idx="1"/>
          </p:nvPr>
        </p:nvSpPr>
        <p:spPr>
          <a:xfrm>
            <a:off x="381000" y="914400"/>
            <a:ext cx="8574088" cy="5715000"/>
          </a:xfrm>
        </p:spPr>
        <p:txBody>
          <a:bodyPr/>
          <a:lstStyle/>
          <a:p>
            <a:pPr eaLnBrk="1" hangingPunct="1">
              <a:lnSpc>
                <a:spcPct val="90000"/>
              </a:lnSpc>
            </a:pPr>
            <a:r>
              <a:rPr lang="en-GB" altLang="zh-CN" sz="2400" dirty="0">
                <a:ea typeface="宋体" pitchFamily="2" charset="-122"/>
              </a:rPr>
              <a:t>A </a:t>
            </a:r>
            <a:r>
              <a:rPr lang="en-GB" altLang="zh-CN" sz="2400" b="1" dirty="0">
                <a:ea typeface="宋体" pitchFamily="2" charset="-122"/>
              </a:rPr>
              <a:t>service</a:t>
            </a:r>
            <a:r>
              <a:rPr lang="en-GB" altLang="zh-CN" sz="2400" dirty="0">
                <a:ea typeface="宋体" pitchFamily="2" charset="-122"/>
              </a:rPr>
              <a:t> is the interface between the producer and the consumer. </a:t>
            </a:r>
          </a:p>
          <a:p>
            <a:pPr eaLnBrk="1" hangingPunct="1">
              <a:lnSpc>
                <a:spcPct val="90000"/>
              </a:lnSpc>
            </a:pPr>
            <a:r>
              <a:rPr lang="en-GB" altLang="zh-CN" sz="2400" dirty="0">
                <a:ea typeface="宋体" pitchFamily="2" charset="-122"/>
              </a:rPr>
              <a:t>From the </a:t>
            </a:r>
            <a:r>
              <a:rPr lang="en-GB" altLang="zh-CN" sz="2400" dirty="0">
                <a:solidFill>
                  <a:schemeClr val="folHlink"/>
                </a:solidFill>
                <a:ea typeface="宋体" pitchFamily="2" charset="-122"/>
              </a:rPr>
              <a:t>service provider's</a:t>
            </a:r>
            <a:r>
              <a:rPr lang="en-GB" altLang="zh-CN" sz="2400" dirty="0">
                <a:ea typeface="宋体" pitchFamily="2" charset="-122"/>
              </a:rPr>
              <a:t> point of view, a service is a function module that is well-defined, self-contained, and does not depend on the context or state of other functions. A service is often implemented by an </a:t>
            </a:r>
            <a:r>
              <a:rPr lang="en-GB" altLang="zh-CN" sz="2400" dirty="0">
                <a:solidFill>
                  <a:srgbClr val="0033CC"/>
                </a:solidFill>
                <a:ea typeface="宋体" pitchFamily="2" charset="-122"/>
              </a:rPr>
              <a:t>active object</a:t>
            </a:r>
            <a:r>
              <a:rPr lang="en-GB" altLang="zh-CN" sz="2400" dirty="0">
                <a:ea typeface="宋体" pitchFamily="2" charset="-122"/>
              </a:rPr>
              <a:t>. </a:t>
            </a:r>
          </a:p>
          <a:p>
            <a:pPr lvl="1" eaLnBrk="1" hangingPunct="1">
              <a:lnSpc>
                <a:spcPct val="90000"/>
              </a:lnSpc>
            </a:pPr>
            <a:r>
              <a:rPr lang="en-GB" altLang="zh-CN" sz="2400" dirty="0">
                <a:ea typeface="宋体" pitchFamily="2" charset="-122"/>
              </a:rPr>
              <a:t>Services can be newly developed modules or just wrapped around existing (legacy) software to give them new interfaces. </a:t>
            </a:r>
          </a:p>
          <a:p>
            <a:pPr eaLnBrk="1" hangingPunct="1">
              <a:lnSpc>
                <a:spcPct val="90000"/>
              </a:lnSpc>
            </a:pPr>
            <a:r>
              <a:rPr lang="en-GB" altLang="zh-CN" sz="2400" dirty="0">
                <a:ea typeface="宋体" pitchFamily="2" charset="-122"/>
              </a:rPr>
              <a:t>From the </a:t>
            </a:r>
            <a:r>
              <a:rPr lang="en-GB" altLang="zh-CN" sz="2400" dirty="0">
                <a:solidFill>
                  <a:schemeClr val="folHlink"/>
                </a:solidFill>
                <a:ea typeface="宋体" pitchFamily="2" charset="-122"/>
              </a:rPr>
              <a:t>application builder's</a:t>
            </a:r>
            <a:r>
              <a:rPr lang="en-GB" altLang="zh-CN" sz="2400" dirty="0">
                <a:ea typeface="宋体" pitchFamily="2" charset="-122"/>
              </a:rPr>
              <a:t> point of view, a service is a unit of work done by a service provider to achieve desired end results for a service consumer (an application builder, not an end user). </a:t>
            </a:r>
          </a:p>
          <a:p>
            <a:pPr eaLnBrk="1" hangingPunct="1">
              <a:lnSpc>
                <a:spcPct val="90000"/>
              </a:lnSpc>
            </a:pPr>
            <a:r>
              <a:rPr lang="en-GB" altLang="zh-CN" sz="2400" dirty="0">
                <a:ea typeface="宋体" pitchFamily="2" charset="-122"/>
              </a:rPr>
              <a:t>A </a:t>
            </a:r>
            <a:r>
              <a:rPr lang="en-GB" altLang="zh-CN" sz="2400" dirty="0">
                <a:solidFill>
                  <a:srgbClr val="0033CC"/>
                </a:solidFill>
                <a:ea typeface="宋体" pitchFamily="2" charset="-122"/>
              </a:rPr>
              <a:t>service</a:t>
            </a:r>
            <a:r>
              <a:rPr lang="en-GB" altLang="zh-CN" sz="2400" dirty="0">
                <a:ea typeface="宋体" pitchFamily="2" charset="-122"/>
              </a:rPr>
              <a:t> normally does not have the human user's interface. Instead, it provides loosely coupled Application Programming Interface (API), </a:t>
            </a:r>
            <a:r>
              <a:rPr lang="en-GB" altLang="zh-CN" sz="2400" dirty="0">
                <a:solidFill>
                  <a:schemeClr val="folHlink"/>
                </a:solidFill>
                <a:ea typeface="宋体" pitchFamily="2" charset="-122"/>
              </a:rPr>
              <a:t>with standard interface</a:t>
            </a:r>
            <a:r>
              <a:rPr lang="en-GB" altLang="zh-CN" sz="2400" dirty="0">
                <a:ea typeface="宋体" pitchFamily="2" charset="-122"/>
              </a:rPr>
              <a:t>, so that a service can be </a:t>
            </a:r>
            <a:r>
              <a:rPr lang="en-GB" altLang="zh-CN" sz="2400" dirty="0">
                <a:solidFill>
                  <a:schemeClr val="folHlink"/>
                </a:solidFill>
                <a:ea typeface="宋体" pitchFamily="2" charset="-122"/>
              </a:rPr>
              <a:t>discovered</a:t>
            </a:r>
            <a:r>
              <a:rPr lang="en-GB" altLang="zh-CN" sz="2400" dirty="0">
                <a:ea typeface="宋体" pitchFamily="2" charset="-122"/>
              </a:rPr>
              <a:t> and invoked by a computer program. </a:t>
            </a:r>
          </a:p>
          <a:p>
            <a:pPr eaLnBrk="1" hangingPunct="1">
              <a:lnSpc>
                <a:spcPct val="90000"/>
              </a:lnSpc>
            </a:pPr>
            <a:r>
              <a:rPr lang="en-GB" altLang="zh-CN" sz="2400" dirty="0">
                <a:ea typeface="宋体" pitchFamily="2" charset="-122"/>
              </a:rPr>
              <a:t>For human users (end users) to use services, a (graphic) user interface needs to be added</a:t>
            </a:r>
            <a:r>
              <a:rPr lang="en-US" altLang="zh-CN" sz="2400" dirty="0">
                <a:ea typeface="宋体" pitchFamily="2" charset="-122"/>
              </a:rPr>
              <a:t> – forming a (Web) application.</a:t>
            </a:r>
          </a:p>
        </p:txBody>
      </p:sp>
    </p:spTree>
    <p:extLst>
      <p:ext uri="{BB962C8B-B14F-4D97-AF65-F5344CB8AC3E}">
        <p14:creationId xmlns:p14="http://schemas.microsoft.com/office/powerpoint/2010/main" val="28193835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65219">
                                            <p:txEl>
                                              <p:pRg st="3" end="3"/>
                                            </p:txEl>
                                          </p:spTgt>
                                        </p:tgtEl>
                                        <p:attrNameLst>
                                          <p:attrName>style.visibility</p:attrName>
                                        </p:attrNameLst>
                                      </p:cBhvr>
                                      <p:to>
                                        <p:strVal val="visible"/>
                                      </p:to>
                                    </p:set>
                                    <p:animEffect transition="in" filter="wipe(left)">
                                      <p:cBhvr>
                                        <p:cTn id="7" dur="500"/>
                                        <p:tgtEl>
                                          <p:spTgt spid="265219">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65219">
                                            <p:txEl>
                                              <p:pRg st="4" end="4"/>
                                            </p:txEl>
                                          </p:spTgt>
                                        </p:tgtEl>
                                        <p:attrNameLst>
                                          <p:attrName>style.visibility</p:attrName>
                                        </p:attrNameLst>
                                      </p:cBhvr>
                                      <p:to>
                                        <p:strVal val="visible"/>
                                      </p:to>
                                    </p:set>
                                    <p:animEffect transition="in" filter="wipe(left)">
                                      <p:cBhvr>
                                        <p:cTn id="12" dur="500"/>
                                        <p:tgtEl>
                                          <p:spTgt spid="265219">
                                            <p:txEl>
                                              <p:pRg st="4" end="4"/>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265219">
                                            <p:txEl>
                                              <p:pRg st="5" end="5"/>
                                            </p:txEl>
                                          </p:spTgt>
                                        </p:tgtEl>
                                        <p:attrNameLst>
                                          <p:attrName>style.visibility</p:attrName>
                                        </p:attrNameLst>
                                      </p:cBhvr>
                                      <p:to>
                                        <p:strVal val="visible"/>
                                      </p:to>
                                    </p:set>
                                    <p:animEffect transition="in" filter="wipe(left)">
                                      <p:cBhvr>
                                        <p:cTn id="15" dur="500"/>
                                        <p:tgtEl>
                                          <p:spTgt spid="2652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p:txBody>
          <a:bodyPr/>
          <a:lstStyle/>
          <a:p>
            <a:pPr>
              <a:defRPr/>
            </a:pPr>
            <a:fld id="{74DAC80E-585C-4BFD-85DB-3C34FD806F05}" type="slidenum">
              <a:rPr lang="en-US" smtClean="0"/>
              <a:pPr>
                <a:defRPr/>
              </a:pPr>
              <a:t>53</a:t>
            </a:fld>
            <a:endParaRPr lang="en-US"/>
          </a:p>
        </p:txBody>
      </p:sp>
      <p:sp>
        <p:nvSpPr>
          <p:cNvPr id="8195" name="Rectangle 2"/>
          <p:cNvSpPr>
            <a:spLocks noGrp="1" noChangeArrowheads="1"/>
          </p:cNvSpPr>
          <p:nvPr>
            <p:ph type="title"/>
          </p:nvPr>
        </p:nvSpPr>
        <p:spPr/>
        <p:txBody>
          <a:bodyPr/>
          <a:lstStyle/>
          <a:p>
            <a:pPr eaLnBrk="1" hangingPunct="1"/>
            <a:r>
              <a:rPr lang="en-US" dirty="0"/>
              <a:t>Definitions and Terminologies (contd.)</a:t>
            </a:r>
          </a:p>
        </p:txBody>
      </p:sp>
      <p:sp>
        <p:nvSpPr>
          <p:cNvPr id="433155" name="Rectangle 3"/>
          <p:cNvSpPr>
            <a:spLocks noGrp="1" noChangeArrowheads="1"/>
          </p:cNvSpPr>
          <p:nvPr>
            <p:ph type="body" idx="1"/>
          </p:nvPr>
        </p:nvSpPr>
        <p:spPr>
          <a:xfrm>
            <a:off x="381000" y="914400"/>
            <a:ext cx="8153400" cy="5867400"/>
          </a:xfrm>
        </p:spPr>
        <p:txBody>
          <a:bodyPr/>
          <a:lstStyle/>
          <a:p>
            <a:pPr eaLnBrk="1" hangingPunct="1">
              <a:spcBef>
                <a:spcPts val="600"/>
              </a:spcBef>
            </a:pPr>
            <a:r>
              <a:rPr lang="en-US" sz="2400" b="1" dirty="0"/>
              <a:t>Service-Oriented Architecture</a:t>
            </a:r>
            <a:r>
              <a:rPr lang="en-US" sz="2400" dirty="0"/>
              <a:t> (SOA): Software consisting of a collection of </a:t>
            </a:r>
            <a:r>
              <a:rPr lang="en-US" sz="2400" dirty="0">
                <a:solidFill>
                  <a:srgbClr val="0033CC"/>
                </a:solidFill>
              </a:rPr>
              <a:t>loosely</a:t>
            </a:r>
            <a:r>
              <a:rPr lang="en-US" sz="2400" dirty="0"/>
              <a:t> coupled and </a:t>
            </a:r>
            <a:r>
              <a:rPr lang="en-US" sz="2400" dirty="0">
                <a:solidFill>
                  <a:srgbClr val="0033CC"/>
                </a:solidFill>
              </a:rPr>
              <a:t>platform-independent</a:t>
            </a:r>
            <a:r>
              <a:rPr lang="en-US" sz="2400" dirty="0"/>
              <a:t> services that communicate with each other through </a:t>
            </a:r>
            <a:r>
              <a:rPr lang="en-US" sz="2400" dirty="0">
                <a:solidFill>
                  <a:srgbClr val="0033CC"/>
                </a:solidFill>
              </a:rPr>
              <a:t>standard</a:t>
            </a:r>
            <a:r>
              <a:rPr lang="en-US" sz="2400" dirty="0"/>
              <a:t> interfaces. SOA does not concern developing </a:t>
            </a:r>
            <a:br>
              <a:rPr lang="en-US" sz="2400" dirty="0"/>
            </a:br>
            <a:r>
              <a:rPr lang="en-US" sz="2400" dirty="0"/>
              <a:t>operational software.</a:t>
            </a:r>
          </a:p>
          <a:p>
            <a:pPr eaLnBrk="1" hangingPunct="1">
              <a:spcBef>
                <a:spcPts val="600"/>
              </a:spcBef>
            </a:pPr>
            <a:r>
              <a:rPr lang="en-GB" altLang="zh-CN" sz="2400" b="1" dirty="0">
                <a:ea typeface="宋体" pitchFamily="2" charset="-122"/>
              </a:rPr>
              <a:t>Service-Oriented Computing</a:t>
            </a:r>
            <a:r>
              <a:rPr lang="en-GB" altLang="zh-CN" sz="2400" dirty="0">
                <a:ea typeface="宋体" pitchFamily="2" charset="-122"/>
              </a:rPr>
              <a:t> (SOC) refers to the paradigm that represents computation in SOA</a:t>
            </a:r>
            <a:r>
              <a:rPr lang="en-US" altLang="zh-CN" sz="2400" dirty="0">
                <a:ea typeface="宋体" pitchFamily="2" charset="-122"/>
              </a:rPr>
              <a:t>. A level deeper than </a:t>
            </a:r>
            <a:br>
              <a:rPr lang="en-US" altLang="zh-CN" sz="2400" dirty="0">
                <a:ea typeface="宋体" pitchFamily="2" charset="-122"/>
              </a:rPr>
            </a:br>
            <a:r>
              <a:rPr lang="en-US" altLang="zh-CN" sz="2400" dirty="0">
                <a:ea typeface="宋体" pitchFamily="2" charset="-122"/>
              </a:rPr>
              <a:t>SOA, incl. algorithms and data structures.</a:t>
            </a:r>
          </a:p>
          <a:p>
            <a:pPr eaLnBrk="1" hangingPunct="1">
              <a:spcBef>
                <a:spcPts val="600"/>
              </a:spcBef>
            </a:pPr>
            <a:r>
              <a:rPr lang="en-US" altLang="zh-CN" sz="2400" dirty="0">
                <a:solidFill>
                  <a:schemeClr val="folHlink"/>
                </a:solidFill>
                <a:ea typeface="宋体" pitchFamily="2" charset="-122"/>
              </a:rPr>
              <a:t>SOA</a:t>
            </a:r>
            <a:r>
              <a:rPr lang="en-US" altLang="zh-CN" sz="2400" dirty="0">
                <a:ea typeface="宋体" pitchFamily="2" charset="-122"/>
              </a:rPr>
              <a:t> and </a:t>
            </a:r>
            <a:r>
              <a:rPr lang="en-US" altLang="zh-CN" sz="2400" dirty="0">
                <a:solidFill>
                  <a:schemeClr val="folHlink"/>
                </a:solidFill>
                <a:ea typeface="宋体" pitchFamily="2" charset="-122"/>
              </a:rPr>
              <a:t>SOC</a:t>
            </a:r>
            <a:r>
              <a:rPr lang="en-US" altLang="zh-CN" sz="2400" dirty="0">
                <a:ea typeface="宋体" pitchFamily="2" charset="-122"/>
              </a:rPr>
              <a:t> are often used interchangeably.</a:t>
            </a:r>
          </a:p>
          <a:p>
            <a:pPr eaLnBrk="1" hangingPunct="1">
              <a:spcBef>
                <a:spcPts val="600"/>
              </a:spcBef>
            </a:pPr>
            <a:r>
              <a:rPr lang="en-GB" altLang="zh-CN" sz="2400" b="1" dirty="0">
                <a:ea typeface="宋体" pitchFamily="2" charset="-122"/>
              </a:rPr>
              <a:t>Web Services</a:t>
            </a:r>
            <a:r>
              <a:rPr lang="en-GB" altLang="zh-CN" sz="2400" dirty="0">
                <a:ea typeface="宋体" pitchFamily="2" charset="-122"/>
              </a:rPr>
              <a:t> are services accessible over the Web. As an architecture, it refers to Web-based SOA and a set of enabling Web technologies, including </a:t>
            </a:r>
            <a:r>
              <a:rPr lang="en-US" altLang="zh-CN" sz="2400" dirty="0">
                <a:ea typeface="宋体" pitchFamily="2" charset="-122"/>
              </a:rPr>
              <a:t>XML, JSON, SOAP, WSDL, HTTP, UDDI, and ebXML. Two types of Web services:</a:t>
            </a:r>
          </a:p>
          <a:p>
            <a:pPr lvl="1" eaLnBrk="1" hangingPunct="1">
              <a:spcBef>
                <a:spcPts val="600"/>
              </a:spcBef>
            </a:pPr>
            <a:r>
              <a:rPr lang="en-US" altLang="zh-CN" sz="2000" dirty="0">
                <a:highlight>
                  <a:srgbClr val="FFFF00"/>
                </a:highlight>
                <a:ea typeface="宋体" pitchFamily="2" charset="-122"/>
              </a:rPr>
              <a:t>SOAP/WSDL Services (heavy duty services)</a:t>
            </a:r>
          </a:p>
          <a:p>
            <a:pPr lvl="1" eaLnBrk="1" hangingPunct="1">
              <a:spcBef>
                <a:spcPts val="600"/>
              </a:spcBef>
            </a:pPr>
            <a:r>
              <a:rPr lang="en-US" altLang="zh-CN" sz="2000" dirty="0">
                <a:highlight>
                  <a:srgbClr val="FFFF00"/>
                </a:highlight>
                <a:ea typeface="宋体" pitchFamily="2" charset="-122"/>
              </a:rPr>
              <a:t>RESTful Services (lightweight or micro services)</a:t>
            </a:r>
            <a:endParaRPr lang="en-GB" altLang="zh-CN" sz="2000" dirty="0">
              <a:highlight>
                <a:srgbClr val="FFFF00"/>
              </a:highlight>
              <a:ea typeface="宋体" pitchFamily="2" charset="-122"/>
            </a:endParaRPr>
          </a:p>
        </p:txBody>
      </p:sp>
      <p:sp>
        <p:nvSpPr>
          <p:cNvPr id="5" name="Rounded Rectangular Callout 4"/>
          <p:cNvSpPr>
            <a:spLocks noChangeArrowheads="1"/>
          </p:cNvSpPr>
          <p:nvPr/>
        </p:nvSpPr>
        <p:spPr bwMode="auto">
          <a:xfrm>
            <a:off x="7620000" y="2057400"/>
            <a:ext cx="1447800" cy="685800"/>
          </a:xfrm>
          <a:prstGeom prst="wedgeRoundRectCallout">
            <a:avLst>
              <a:gd name="adj1" fmla="val -78648"/>
              <a:gd name="adj2" fmla="val -46852"/>
              <a:gd name="adj3" fmla="val 16667"/>
            </a:avLst>
          </a:prstGeom>
          <a:solidFill>
            <a:schemeClr val="accent1"/>
          </a:solidFill>
          <a:ln w="9525" algn="ctr">
            <a:solidFill>
              <a:schemeClr val="tx1"/>
            </a:solidFill>
            <a:round/>
            <a:headEnd/>
            <a:tailEnd/>
          </a:ln>
        </p:spPr>
        <p:txBody>
          <a:bodyPr/>
          <a:lstStyle/>
          <a:p>
            <a:pPr eaLnBrk="0" hangingPunct="0"/>
            <a:r>
              <a:rPr lang="en-US" b="0" dirty="0"/>
              <a:t>Architecture Pattern</a:t>
            </a:r>
          </a:p>
        </p:txBody>
      </p:sp>
      <p:sp>
        <p:nvSpPr>
          <p:cNvPr id="7" name="Rounded Rectangular Callout 6"/>
          <p:cNvSpPr>
            <a:spLocks noChangeArrowheads="1"/>
          </p:cNvSpPr>
          <p:nvPr/>
        </p:nvSpPr>
        <p:spPr bwMode="auto">
          <a:xfrm>
            <a:off x="7696200" y="3581400"/>
            <a:ext cx="1371600" cy="685800"/>
          </a:xfrm>
          <a:prstGeom prst="wedgeRoundRectCallout">
            <a:avLst>
              <a:gd name="adj1" fmla="val -70341"/>
              <a:gd name="adj2" fmla="val -41987"/>
              <a:gd name="adj3" fmla="val 16667"/>
            </a:avLst>
          </a:prstGeom>
          <a:solidFill>
            <a:schemeClr val="accent1"/>
          </a:solidFill>
          <a:ln w="9525" algn="ctr">
            <a:solidFill>
              <a:schemeClr val="tx1"/>
            </a:solidFill>
            <a:round/>
            <a:headEnd/>
            <a:tailEnd/>
          </a:ln>
        </p:spPr>
        <p:txBody>
          <a:bodyPr/>
          <a:lstStyle/>
          <a:p>
            <a:pPr eaLnBrk="0" hangingPunct="0"/>
            <a:r>
              <a:rPr lang="en-US" b="0"/>
              <a:t>Computing Pattern</a:t>
            </a:r>
          </a:p>
        </p:txBody>
      </p:sp>
    </p:spTree>
    <p:extLst>
      <p:ext uri="{BB962C8B-B14F-4D97-AF65-F5344CB8AC3E}">
        <p14:creationId xmlns:p14="http://schemas.microsoft.com/office/powerpoint/2010/main" val="13895276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33155">
                                            <p:txEl>
                                              <p:pRg st="1" end="1"/>
                                            </p:txEl>
                                          </p:spTgt>
                                        </p:tgtEl>
                                        <p:attrNameLst>
                                          <p:attrName>style.visibility</p:attrName>
                                        </p:attrNameLst>
                                      </p:cBhvr>
                                      <p:to>
                                        <p:strVal val="visible"/>
                                      </p:to>
                                    </p:set>
                                    <p:animEffect transition="in" filter="wipe(left)">
                                      <p:cBhvr>
                                        <p:cTn id="12" dur="500"/>
                                        <p:tgtEl>
                                          <p:spTgt spid="4331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33155">
                                            <p:txEl>
                                              <p:pRg st="2" end="2"/>
                                            </p:txEl>
                                          </p:spTgt>
                                        </p:tgtEl>
                                        <p:attrNameLst>
                                          <p:attrName>style.visibility</p:attrName>
                                        </p:attrNameLst>
                                      </p:cBhvr>
                                      <p:to>
                                        <p:strVal val="visible"/>
                                      </p:to>
                                    </p:set>
                                    <p:animEffect transition="in" filter="wipe(left)">
                                      <p:cBhvr>
                                        <p:cTn id="22" dur="500"/>
                                        <p:tgtEl>
                                          <p:spTgt spid="433155">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0" presetClass="entr" presetSubtype="0" fill="hold" nodeType="clickEffect">
                                  <p:stCondLst>
                                    <p:cond delay="0"/>
                                  </p:stCondLst>
                                  <p:childTnLst>
                                    <p:set>
                                      <p:cBhvr>
                                        <p:cTn id="26" dur="1" fill="hold">
                                          <p:stCondLst>
                                            <p:cond delay="0"/>
                                          </p:stCondLst>
                                        </p:cTn>
                                        <p:tgtEl>
                                          <p:spTgt spid="433155">
                                            <p:txEl>
                                              <p:pRg st="3" end="3"/>
                                            </p:txEl>
                                          </p:spTgt>
                                        </p:tgtEl>
                                        <p:attrNameLst>
                                          <p:attrName>style.visibility</p:attrName>
                                        </p:attrNameLst>
                                      </p:cBhvr>
                                      <p:to>
                                        <p:strVal val="visible"/>
                                      </p:to>
                                    </p:set>
                                    <p:animEffect transition="in" filter="wedge">
                                      <p:cBhvr>
                                        <p:cTn id="27" dur="2000"/>
                                        <p:tgtEl>
                                          <p:spTgt spid="433155">
                                            <p:txEl>
                                              <p:pRg st="3" end="3"/>
                                            </p:txEl>
                                          </p:spTgt>
                                        </p:tgtEl>
                                      </p:cBhvr>
                                    </p:animEffect>
                                  </p:childTnLst>
                                </p:cTn>
                              </p:par>
                            </p:childTnLst>
                          </p:cTn>
                        </p:par>
                        <p:par>
                          <p:cTn id="28" fill="hold">
                            <p:stCondLst>
                              <p:cond delay="2000"/>
                            </p:stCondLst>
                            <p:childTnLst>
                              <p:par>
                                <p:cTn id="29" presetID="20" presetClass="entr" presetSubtype="0" fill="hold" nodeType="afterEffect">
                                  <p:stCondLst>
                                    <p:cond delay="0"/>
                                  </p:stCondLst>
                                  <p:childTnLst>
                                    <p:set>
                                      <p:cBhvr>
                                        <p:cTn id="30" dur="1" fill="hold">
                                          <p:stCondLst>
                                            <p:cond delay="0"/>
                                          </p:stCondLst>
                                        </p:cTn>
                                        <p:tgtEl>
                                          <p:spTgt spid="433155">
                                            <p:txEl>
                                              <p:pRg st="4" end="4"/>
                                            </p:txEl>
                                          </p:spTgt>
                                        </p:tgtEl>
                                        <p:attrNameLst>
                                          <p:attrName>style.visibility</p:attrName>
                                        </p:attrNameLst>
                                      </p:cBhvr>
                                      <p:to>
                                        <p:strVal val="visible"/>
                                      </p:to>
                                    </p:set>
                                    <p:animEffect transition="in" filter="wedge">
                                      <p:cBhvr>
                                        <p:cTn id="31" dur="2000"/>
                                        <p:tgtEl>
                                          <p:spTgt spid="433155">
                                            <p:txEl>
                                              <p:pRg st="4" end="4"/>
                                            </p:txEl>
                                          </p:spTgt>
                                        </p:tgtEl>
                                      </p:cBhvr>
                                    </p:animEffect>
                                  </p:childTnLst>
                                </p:cTn>
                              </p:par>
                            </p:childTnLst>
                          </p:cTn>
                        </p:par>
                        <p:par>
                          <p:cTn id="32" fill="hold">
                            <p:stCondLst>
                              <p:cond delay="4000"/>
                            </p:stCondLst>
                            <p:childTnLst>
                              <p:par>
                                <p:cTn id="33" presetID="20" presetClass="entr" presetSubtype="0" fill="hold" nodeType="afterEffect">
                                  <p:stCondLst>
                                    <p:cond delay="0"/>
                                  </p:stCondLst>
                                  <p:childTnLst>
                                    <p:set>
                                      <p:cBhvr>
                                        <p:cTn id="34" dur="1" fill="hold">
                                          <p:stCondLst>
                                            <p:cond delay="0"/>
                                          </p:stCondLst>
                                        </p:cTn>
                                        <p:tgtEl>
                                          <p:spTgt spid="433155">
                                            <p:txEl>
                                              <p:pRg st="5" end="5"/>
                                            </p:txEl>
                                          </p:spTgt>
                                        </p:tgtEl>
                                        <p:attrNameLst>
                                          <p:attrName>style.visibility</p:attrName>
                                        </p:attrNameLst>
                                      </p:cBhvr>
                                      <p:to>
                                        <p:strVal val="visible"/>
                                      </p:to>
                                    </p:set>
                                    <p:animEffect transition="in" filter="wedge">
                                      <p:cBhvr>
                                        <p:cTn id="35" dur="2000"/>
                                        <p:tgtEl>
                                          <p:spTgt spid="4331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p:txBody>
          <a:bodyPr/>
          <a:lstStyle/>
          <a:p>
            <a:pPr>
              <a:defRPr/>
            </a:pPr>
            <a:fld id="{26B5123B-B89B-4620-9F87-44BF6B4176EF}" type="slidenum">
              <a:rPr lang="en-US" smtClean="0"/>
              <a:pPr>
                <a:defRPr/>
              </a:pPr>
              <a:t>54</a:t>
            </a:fld>
            <a:endParaRPr lang="en-US"/>
          </a:p>
        </p:txBody>
      </p:sp>
      <p:sp>
        <p:nvSpPr>
          <p:cNvPr id="9219" name="Rectangle 2"/>
          <p:cNvSpPr>
            <a:spLocks noGrp="1" noChangeArrowheads="1"/>
          </p:cNvSpPr>
          <p:nvPr>
            <p:ph type="title"/>
          </p:nvPr>
        </p:nvSpPr>
        <p:spPr/>
        <p:txBody>
          <a:bodyPr/>
          <a:lstStyle/>
          <a:p>
            <a:pPr eaLnBrk="1" hangingPunct="1"/>
            <a:r>
              <a:rPr lang="en-US"/>
              <a:t>Definitions and Terminologies (contd.)</a:t>
            </a:r>
          </a:p>
        </p:txBody>
      </p:sp>
      <p:sp>
        <p:nvSpPr>
          <p:cNvPr id="433155" name="Rectangle 3"/>
          <p:cNvSpPr>
            <a:spLocks noGrp="1" noChangeArrowheads="1"/>
          </p:cNvSpPr>
          <p:nvPr>
            <p:ph type="body" idx="1"/>
          </p:nvPr>
        </p:nvSpPr>
        <p:spPr>
          <a:xfrm>
            <a:off x="381000" y="1371600"/>
            <a:ext cx="8305800" cy="5105400"/>
          </a:xfrm>
        </p:spPr>
        <p:txBody>
          <a:bodyPr/>
          <a:lstStyle/>
          <a:p>
            <a:pPr eaLnBrk="1" hangingPunct="1">
              <a:spcBef>
                <a:spcPts val="600"/>
              </a:spcBef>
            </a:pPr>
            <a:r>
              <a:rPr lang="en-US" b="1" dirty="0"/>
              <a:t>Service-Oriented Development</a:t>
            </a:r>
            <a:r>
              <a:rPr lang="en-US" dirty="0"/>
              <a:t> (SOD) </a:t>
            </a:r>
          </a:p>
          <a:p>
            <a:pPr lvl="1" eaLnBrk="1" hangingPunct="1">
              <a:spcBef>
                <a:spcPts val="600"/>
              </a:spcBef>
            </a:pPr>
            <a:r>
              <a:rPr lang="en-US" dirty="0"/>
              <a:t>concerns the entire software </a:t>
            </a:r>
            <a:r>
              <a:rPr lang="en-US" b="1" dirty="0"/>
              <a:t>development cycle </a:t>
            </a:r>
            <a:r>
              <a:rPr lang="en-US" dirty="0"/>
              <a:t>based on SOA concepts and SOC paradigm. </a:t>
            </a:r>
          </a:p>
          <a:p>
            <a:pPr lvl="1" eaLnBrk="1" hangingPunct="1">
              <a:spcBef>
                <a:spcPts val="600"/>
              </a:spcBef>
            </a:pPr>
            <a:r>
              <a:rPr lang="en-US" dirty="0"/>
              <a:t>involves current technologies and tools to effectively produce operational software:</a:t>
            </a:r>
          </a:p>
          <a:p>
            <a:pPr lvl="2" eaLnBrk="1" hangingPunct="1">
              <a:spcBef>
                <a:spcPts val="600"/>
              </a:spcBef>
            </a:pPr>
            <a:r>
              <a:rPr lang="en-US" altLang="zh-CN" dirty="0">
                <a:ea typeface="宋体" pitchFamily="2" charset="-122"/>
              </a:rPr>
              <a:t>Development environments: </a:t>
            </a:r>
            <a:r>
              <a:rPr lang="en-US" altLang="zh-CN" dirty="0">
                <a:highlight>
                  <a:srgbClr val="FFFF00"/>
                </a:highlight>
                <a:ea typeface="宋体" pitchFamily="2" charset="-122"/>
              </a:rPr>
              <a:t>VS</a:t>
            </a:r>
            <a:r>
              <a:rPr lang="en-US" altLang="zh-CN" dirty="0">
                <a:ea typeface="宋体" pitchFamily="2" charset="-122"/>
              </a:rPr>
              <a:t>, Java EE, </a:t>
            </a:r>
            <a:br>
              <a:rPr lang="en-US" altLang="zh-CN" dirty="0">
                <a:ea typeface="宋体" pitchFamily="2" charset="-122"/>
              </a:rPr>
            </a:br>
            <a:r>
              <a:rPr lang="en-US" altLang="zh-CN" dirty="0">
                <a:ea typeface="宋体" pitchFamily="2" charset="-122"/>
              </a:rPr>
              <a:t>Flask, Django, NetBeans, WebSphere, etc.;</a:t>
            </a:r>
          </a:p>
          <a:p>
            <a:pPr lvl="2" eaLnBrk="1" hangingPunct="1">
              <a:spcBef>
                <a:spcPts val="600"/>
              </a:spcBef>
            </a:pPr>
            <a:r>
              <a:rPr lang="en-US" altLang="zh-CN" dirty="0">
                <a:ea typeface="宋体" pitchFamily="2" charset="-122"/>
              </a:rPr>
              <a:t>Databases, SQL, Oracle, BD, XML DB, etc.;</a:t>
            </a:r>
          </a:p>
          <a:p>
            <a:pPr lvl="2" eaLnBrk="1" hangingPunct="1">
              <a:spcBef>
                <a:spcPts val="600"/>
              </a:spcBef>
            </a:pPr>
            <a:r>
              <a:rPr lang="en-US" altLang="zh-CN" dirty="0">
                <a:ea typeface="宋体" pitchFamily="2" charset="-122"/>
              </a:rPr>
              <a:t>Deployment and hosting environment: Server, cloud: </a:t>
            </a:r>
            <a:r>
              <a:rPr lang="en-US" altLang="zh-CN" dirty="0" err="1">
                <a:ea typeface="宋体" pitchFamily="2" charset="-122"/>
              </a:rPr>
              <a:t>SoD</a:t>
            </a:r>
            <a:r>
              <a:rPr lang="en-US" altLang="zh-CN" dirty="0">
                <a:ea typeface="宋体" pitchFamily="2" charset="-122"/>
              </a:rPr>
              <a:t>, AWS Cloud, Google Cloud, MS Azure, etc.</a:t>
            </a:r>
          </a:p>
        </p:txBody>
      </p:sp>
      <p:sp>
        <p:nvSpPr>
          <p:cNvPr id="5" name="AutoShape 69"/>
          <p:cNvSpPr>
            <a:spLocks noChangeArrowheads="1"/>
          </p:cNvSpPr>
          <p:nvPr/>
        </p:nvSpPr>
        <p:spPr bwMode="auto">
          <a:xfrm>
            <a:off x="7543800" y="990600"/>
            <a:ext cx="1295400" cy="762000"/>
          </a:xfrm>
          <a:prstGeom prst="wedgeRoundRectCallout">
            <a:avLst>
              <a:gd name="adj1" fmla="val -116006"/>
              <a:gd name="adj2" fmla="val 36450"/>
              <a:gd name="adj3" fmla="val 16667"/>
            </a:avLst>
          </a:prstGeom>
          <a:solidFill>
            <a:srgbClr val="CCECFF"/>
          </a:solidFill>
          <a:ln w="9525">
            <a:solidFill>
              <a:schemeClr val="tx1"/>
            </a:solidFill>
            <a:miter lim="800000"/>
            <a:headEnd/>
            <a:tailEnd/>
          </a:ln>
        </p:spPr>
        <p:txBody>
          <a:bodyPr/>
          <a:lstStyle/>
          <a:p>
            <a:pPr algn="ctr" eaLnBrk="0" hangingPunct="0"/>
            <a:r>
              <a:rPr lang="en-US" b="0" dirty="0"/>
              <a:t>CSE445 does SOD!</a:t>
            </a:r>
          </a:p>
        </p:txBody>
      </p:sp>
    </p:spTree>
    <p:extLst>
      <p:ext uri="{BB962C8B-B14F-4D97-AF65-F5344CB8AC3E}">
        <p14:creationId xmlns:p14="http://schemas.microsoft.com/office/powerpoint/2010/main" val="1927169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3155">
                                            <p:txEl>
                                              <p:pRg st="2" end="2"/>
                                            </p:txEl>
                                          </p:spTgt>
                                        </p:tgtEl>
                                        <p:attrNameLst>
                                          <p:attrName>style.visibility</p:attrName>
                                        </p:attrNameLst>
                                      </p:cBhvr>
                                      <p:to>
                                        <p:strVal val="visible"/>
                                      </p:to>
                                    </p:set>
                                    <p:animEffect transition="in" filter="wipe(left)">
                                      <p:cBhvr>
                                        <p:cTn id="12" dur="500"/>
                                        <p:tgtEl>
                                          <p:spTgt spid="433155">
                                            <p:txEl>
                                              <p:pRg st="2" end="2"/>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33155">
                                            <p:txEl>
                                              <p:pRg st="3" end="3"/>
                                            </p:txEl>
                                          </p:spTgt>
                                        </p:tgtEl>
                                        <p:attrNameLst>
                                          <p:attrName>style.visibility</p:attrName>
                                        </p:attrNameLst>
                                      </p:cBhvr>
                                      <p:to>
                                        <p:strVal val="visible"/>
                                      </p:to>
                                    </p:set>
                                    <p:animEffect transition="in" filter="wipe(left)">
                                      <p:cBhvr>
                                        <p:cTn id="16" dur="500"/>
                                        <p:tgtEl>
                                          <p:spTgt spid="433155">
                                            <p:txEl>
                                              <p:pRg st="3" end="3"/>
                                            </p:txEl>
                                          </p:spTgt>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433155">
                                            <p:txEl>
                                              <p:pRg st="4" end="4"/>
                                            </p:txEl>
                                          </p:spTgt>
                                        </p:tgtEl>
                                        <p:attrNameLst>
                                          <p:attrName>style.visibility</p:attrName>
                                        </p:attrNameLst>
                                      </p:cBhvr>
                                      <p:to>
                                        <p:strVal val="visible"/>
                                      </p:to>
                                    </p:set>
                                    <p:animEffect transition="in" filter="wipe(left)">
                                      <p:cBhvr>
                                        <p:cTn id="20" dur="500"/>
                                        <p:tgtEl>
                                          <p:spTgt spid="433155">
                                            <p:txEl>
                                              <p:pRg st="4" end="4"/>
                                            </p:txEl>
                                          </p:spTgt>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433155">
                                            <p:txEl>
                                              <p:pRg st="5" end="5"/>
                                            </p:txEl>
                                          </p:spTgt>
                                        </p:tgtEl>
                                        <p:attrNameLst>
                                          <p:attrName>style.visibility</p:attrName>
                                        </p:attrNameLst>
                                      </p:cBhvr>
                                      <p:to>
                                        <p:strVal val="visible"/>
                                      </p:to>
                                    </p:set>
                                    <p:animEffect transition="in" filter="wipe(left)">
                                      <p:cBhvr>
                                        <p:cTn id="24" dur="500"/>
                                        <p:tgtEl>
                                          <p:spTgt spid="4331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p:txBody>
          <a:bodyPr/>
          <a:lstStyle/>
          <a:p>
            <a:pPr>
              <a:defRPr/>
            </a:pPr>
            <a:fld id="{610410C9-0909-401C-AA36-945C018599E6}" type="slidenum">
              <a:rPr lang="en-US" smtClean="0"/>
              <a:pPr>
                <a:defRPr/>
              </a:pPr>
              <a:t>55</a:t>
            </a:fld>
            <a:endParaRPr lang="en-US"/>
          </a:p>
        </p:txBody>
      </p:sp>
      <p:sp>
        <p:nvSpPr>
          <p:cNvPr id="21507" name="Rectangle 2"/>
          <p:cNvSpPr>
            <a:spLocks noGrp="1" noChangeArrowheads="1"/>
          </p:cNvSpPr>
          <p:nvPr>
            <p:ph type="title"/>
          </p:nvPr>
        </p:nvSpPr>
        <p:spPr>
          <a:xfrm>
            <a:off x="1371600" y="76200"/>
            <a:ext cx="7696200" cy="623888"/>
          </a:xfrm>
        </p:spPr>
        <p:txBody>
          <a:bodyPr/>
          <a:lstStyle/>
          <a:p>
            <a:pPr eaLnBrk="1" hangingPunct="1"/>
            <a:r>
              <a:rPr lang="en-US" altLang="zh-CN" dirty="0">
                <a:ea typeface="PMingLiU" pitchFamily="18" charset="-120"/>
              </a:rPr>
              <a:t>OO</a:t>
            </a:r>
            <a:r>
              <a:rPr lang="en-US" altLang="zh-TW" dirty="0">
                <a:ea typeface="PMingLiU" pitchFamily="18" charset="-120"/>
              </a:rPr>
              <a:t> Development versus </a:t>
            </a:r>
            <a:r>
              <a:rPr lang="en-US" altLang="zh-CN" dirty="0">
                <a:ea typeface="PMingLiU" pitchFamily="18" charset="-120"/>
              </a:rPr>
              <a:t>SO</a:t>
            </a:r>
            <a:r>
              <a:rPr lang="en-US" altLang="zh-TW" dirty="0">
                <a:ea typeface="PMingLiU" pitchFamily="18" charset="-120"/>
              </a:rPr>
              <a:t> Development </a:t>
            </a:r>
            <a:endParaRPr lang="en-US" altLang="zh-CN" dirty="0">
              <a:ea typeface="PMingLiU" pitchFamily="18" charset="-120"/>
            </a:endParaRPr>
          </a:p>
        </p:txBody>
      </p:sp>
      <p:sp>
        <p:nvSpPr>
          <p:cNvPr id="21508" name="Text Box 23"/>
          <p:cNvSpPr txBox="1">
            <a:spLocks noChangeArrowheads="1"/>
          </p:cNvSpPr>
          <p:nvPr/>
        </p:nvSpPr>
        <p:spPr bwMode="auto">
          <a:xfrm>
            <a:off x="1676400" y="4403725"/>
            <a:ext cx="17383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algn="ctr" eaLnBrk="1" hangingPunct="1"/>
            <a:r>
              <a:rPr lang="en-US" b="0" dirty="0"/>
              <a:t>OO Languages</a:t>
            </a:r>
          </a:p>
        </p:txBody>
      </p:sp>
      <p:sp>
        <p:nvSpPr>
          <p:cNvPr id="21509" name="Rectangle 24"/>
          <p:cNvSpPr>
            <a:spLocks noChangeArrowheads="1"/>
          </p:cNvSpPr>
          <p:nvPr/>
        </p:nvSpPr>
        <p:spPr bwMode="auto">
          <a:xfrm>
            <a:off x="3444875" y="4403725"/>
            <a:ext cx="18113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b="0" dirty="0"/>
              <a:t>OO IDEs/Tools</a:t>
            </a:r>
          </a:p>
        </p:txBody>
      </p:sp>
      <p:sp>
        <p:nvSpPr>
          <p:cNvPr id="21510" name="Rectangle 25"/>
          <p:cNvSpPr>
            <a:spLocks noChangeArrowheads="1"/>
          </p:cNvSpPr>
          <p:nvPr/>
        </p:nvSpPr>
        <p:spPr bwMode="auto">
          <a:xfrm>
            <a:off x="152400" y="4765675"/>
            <a:ext cx="1371600" cy="16351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90000"/>
              </a:lnSpc>
            </a:pPr>
            <a:r>
              <a:rPr lang="en-US" b="0"/>
              <a:t>Object</a:t>
            </a:r>
          </a:p>
          <a:p>
            <a:pPr algn="ctr">
              <a:lnSpc>
                <a:spcPct val="90000"/>
              </a:lnSpc>
            </a:pPr>
            <a:r>
              <a:rPr lang="en-US" b="0"/>
              <a:t>orientation </a:t>
            </a:r>
          </a:p>
          <a:p>
            <a:pPr algn="ctr"/>
            <a:r>
              <a:rPr lang="en-US" b="0"/>
              <a:t>Inheritance</a:t>
            </a:r>
          </a:p>
          <a:p>
            <a:pPr algn="ctr"/>
            <a:r>
              <a:rPr lang="en-US" b="0"/>
              <a:t>Polymorphism</a:t>
            </a:r>
          </a:p>
          <a:p>
            <a:pPr algn="ctr"/>
            <a:r>
              <a:rPr lang="en-US" b="0"/>
              <a:t>Dynamic </a:t>
            </a:r>
          </a:p>
          <a:p>
            <a:pPr algn="ctr"/>
            <a:r>
              <a:rPr lang="en-US" b="0"/>
              <a:t>binding</a:t>
            </a:r>
          </a:p>
        </p:txBody>
      </p:sp>
      <p:sp>
        <p:nvSpPr>
          <p:cNvPr id="21511" name="Rectangle 26"/>
          <p:cNvSpPr>
            <a:spLocks noChangeArrowheads="1"/>
          </p:cNvSpPr>
          <p:nvPr/>
        </p:nvSpPr>
        <p:spPr bwMode="auto">
          <a:xfrm>
            <a:off x="1916113" y="4765675"/>
            <a:ext cx="1284287" cy="16351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90000"/>
              </a:lnSpc>
            </a:pPr>
            <a:r>
              <a:rPr lang="en-US" b="0" dirty="0"/>
              <a:t>C++</a:t>
            </a:r>
          </a:p>
          <a:p>
            <a:pPr algn="ctr">
              <a:lnSpc>
                <a:spcPct val="90000"/>
              </a:lnSpc>
            </a:pPr>
            <a:r>
              <a:rPr lang="en-US" b="0" dirty="0"/>
              <a:t>C#</a:t>
            </a:r>
          </a:p>
          <a:p>
            <a:pPr algn="ctr">
              <a:lnSpc>
                <a:spcPct val="90000"/>
              </a:lnSpc>
            </a:pPr>
            <a:r>
              <a:rPr lang="en-US" b="0" dirty="0"/>
              <a:t>Objective C </a:t>
            </a:r>
          </a:p>
          <a:p>
            <a:pPr algn="ctr">
              <a:lnSpc>
                <a:spcPct val="90000"/>
              </a:lnSpc>
            </a:pPr>
            <a:r>
              <a:rPr lang="en-US" b="0" dirty="0"/>
              <a:t>Java</a:t>
            </a:r>
          </a:p>
          <a:p>
            <a:pPr algn="ctr">
              <a:lnSpc>
                <a:spcPct val="90000"/>
              </a:lnSpc>
            </a:pPr>
            <a:r>
              <a:rPr lang="en-US" b="0" dirty="0"/>
              <a:t>Python</a:t>
            </a:r>
          </a:p>
          <a:p>
            <a:pPr algn="ctr">
              <a:lnSpc>
                <a:spcPct val="90000"/>
              </a:lnSpc>
            </a:pPr>
            <a:r>
              <a:rPr lang="en-US" b="0" dirty="0"/>
              <a:t>Smalltalk</a:t>
            </a:r>
          </a:p>
        </p:txBody>
      </p:sp>
      <p:sp>
        <p:nvSpPr>
          <p:cNvPr id="21512" name="Rectangle 27"/>
          <p:cNvSpPr>
            <a:spLocks noChangeArrowheads="1"/>
          </p:cNvSpPr>
          <p:nvPr/>
        </p:nvSpPr>
        <p:spPr bwMode="auto">
          <a:xfrm>
            <a:off x="3683000" y="4765675"/>
            <a:ext cx="1362075" cy="16351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b="0" dirty="0"/>
              <a:t>CORBA</a:t>
            </a:r>
          </a:p>
          <a:p>
            <a:pPr algn="ctr"/>
            <a:r>
              <a:rPr lang="en-US" b="0" dirty="0"/>
              <a:t>Eclipse</a:t>
            </a:r>
          </a:p>
          <a:p>
            <a:pPr algn="ctr"/>
            <a:r>
              <a:rPr lang="en-US" b="0" dirty="0"/>
              <a:t>UML</a:t>
            </a:r>
          </a:p>
          <a:p>
            <a:pPr algn="ctr"/>
            <a:r>
              <a:rPr lang="en-US" b="0" dirty="0"/>
              <a:t>GCC</a:t>
            </a:r>
          </a:p>
          <a:p>
            <a:pPr algn="ctr"/>
            <a:r>
              <a:rPr lang="en-US" b="0" dirty="0"/>
              <a:t>Visual Studio</a:t>
            </a:r>
          </a:p>
        </p:txBody>
      </p:sp>
      <p:sp>
        <p:nvSpPr>
          <p:cNvPr id="21513" name="Rectangle 28"/>
          <p:cNvSpPr>
            <a:spLocks noChangeArrowheads="1"/>
          </p:cNvSpPr>
          <p:nvPr/>
        </p:nvSpPr>
        <p:spPr bwMode="auto">
          <a:xfrm>
            <a:off x="5761038" y="4403725"/>
            <a:ext cx="2682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b="0" dirty="0">
                <a:solidFill>
                  <a:srgbClr val="0033CC"/>
                </a:solidFill>
              </a:rPr>
              <a:t>OO Development Cycle</a:t>
            </a:r>
          </a:p>
        </p:txBody>
      </p:sp>
      <p:sp>
        <p:nvSpPr>
          <p:cNvPr id="21514" name="Rectangle 29"/>
          <p:cNvSpPr>
            <a:spLocks noChangeArrowheads="1"/>
          </p:cNvSpPr>
          <p:nvPr/>
        </p:nvSpPr>
        <p:spPr bwMode="auto">
          <a:xfrm>
            <a:off x="5443538" y="4765675"/>
            <a:ext cx="3398837" cy="16351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b="0" dirty="0"/>
              <a:t>Specification/Modeling</a:t>
            </a:r>
          </a:p>
          <a:p>
            <a:pPr algn="ctr"/>
            <a:r>
              <a:rPr lang="en-US" b="0" dirty="0"/>
              <a:t>Verification/Model checking</a:t>
            </a:r>
          </a:p>
          <a:p>
            <a:pPr algn="ctr"/>
            <a:r>
              <a:rPr lang="en-US" b="0" dirty="0"/>
              <a:t>Design / Coding</a:t>
            </a:r>
          </a:p>
          <a:p>
            <a:pPr algn="ctr"/>
            <a:r>
              <a:rPr lang="en-US" b="0" dirty="0"/>
              <a:t>Validation / Testing</a:t>
            </a:r>
          </a:p>
          <a:p>
            <a:pPr algn="ctr"/>
            <a:r>
              <a:rPr lang="en-US" b="0" dirty="0">
                <a:highlight>
                  <a:srgbClr val="FFFF00"/>
                </a:highlight>
              </a:rPr>
              <a:t>Operation</a:t>
            </a:r>
          </a:p>
          <a:p>
            <a:pPr algn="ctr"/>
            <a:r>
              <a:rPr lang="en-US" b="0" dirty="0">
                <a:highlight>
                  <a:srgbClr val="FFFF00"/>
                </a:highlight>
              </a:rPr>
              <a:t>Maintenance</a:t>
            </a:r>
          </a:p>
        </p:txBody>
      </p:sp>
      <p:cxnSp>
        <p:nvCxnSpPr>
          <p:cNvPr id="21515" name="AutoShape 37"/>
          <p:cNvCxnSpPr>
            <a:cxnSpLocks noChangeShapeType="1"/>
            <a:stCxn id="21510" idx="3"/>
            <a:endCxn id="21511" idx="1"/>
          </p:cNvCxnSpPr>
          <p:nvPr/>
        </p:nvCxnSpPr>
        <p:spPr bwMode="auto">
          <a:xfrm flipV="1">
            <a:off x="1524000" y="5583238"/>
            <a:ext cx="39211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516" name="AutoShape 38"/>
          <p:cNvCxnSpPr>
            <a:cxnSpLocks noChangeShapeType="1"/>
            <a:stCxn id="21511" idx="3"/>
            <a:endCxn id="21512" idx="1"/>
          </p:cNvCxnSpPr>
          <p:nvPr/>
        </p:nvCxnSpPr>
        <p:spPr bwMode="auto">
          <a:xfrm>
            <a:off x="3200400" y="5583238"/>
            <a:ext cx="48260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517" name="AutoShape 39"/>
          <p:cNvCxnSpPr>
            <a:cxnSpLocks noChangeShapeType="1"/>
            <a:stCxn id="21512" idx="3"/>
            <a:endCxn id="21514" idx="1"/>
          </p:cNvCxnSpPr>
          <p:nvPr/>
        </p:nvCxnSpPr>
        <p:spPr bwMode="auto">
          <a:xfrm flipV="1">
            <a:off x="5045075" y="5583238"/>
            <a:ext cx="398463"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1" name="Straight Connector 50"/>
          <p:cNvCxnSpPr/>
          <p:nvPr/>
        </p:nvCxnSpPr>
        <p:spPr>
          <a:xfrm>
            <a:off x="176213" y="4267200"/>
            <a:ext cx="8666162" cy="15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519" name="Text Box 23"/>
          <p:cNvSpPr txBox="1">
            <a:spLocks noChangeArrowheads="1"/>
          </p:cNvSpPr>
          <p:nvPr/>
        </p:nvSpPr>
        <p:spPr bwMode="auto">
          <a:xfrm>
            <a:off x="-76200" y="4403725"/>
            <a:ext cx="1752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algn="ctr" eaLnBrk="1" hangingPunct="1"/>
            <a:r>
              <a:rPr lang="en-US" b="0"/>
              <a:t>OO Concepts</a:t>
            </a:r>
          </a:p>
        </p:txBody>
      </p:sp>
      <p:grpSp>
        <p:nvGrpSpPr>
          <p:cNvPr id="2" name="Group 30"/>
          <p:cNvGrpSpPr>
            <a:grpSpLocks/>
          </p:cNvGrpSpPr>
          <p:nvPr/>
        </p:nvGrpSpPr>
        <p:grpSpPr bwMode="auto">
          <a:xfrm>
            <a:off x="-76200" y="990600"/>
            <a:ext cx="9144000" cy="3028950"/>
            <a:chOff x="-76200" y="990600"/>
            <a:chExt cx="9144000" cy="3028950"/>
          </a:xfrm>
        </p:grpSpPr>
        <p:sp>
          <p:nvSpPr>
            <p:cNvPr id="21521" name="Rectangle 30"/>
            <p:cNvSpPr>
              <a:spLocks noChangeArrowheads="1"/>
            </p:cNvSpPr>
            <p:nvPr/>
          </p:nvSpPr>
          <p:spPr bwMode="auto">
            <a:xfrm>
              <a:off x="3479800" y="1189038"/>
              <a:ext cx="1776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b="0" dirty="0"/>
                <a:t>SO IDEs/Tools</a:t>
              </a:r>
            </a:p>
          </p:txBody>
        </p:sp>
        <p:sp>
          <p:nvSpPr>
            <p:cNvPr id="21522" name="Rectangle 32"/>
            <p:cNvSpPr>
              <a:spLocks noChangeArrowheads="1"/>
            </p:cNvSpPr>
            <p:nvPr/>
          </p:nvSpPr>
          <p:spPr bwMode="auto">
            <a:xfrm>
              <a:off x="152400" y="1543050"/>
              <a:ext cx="1371600" cy="2476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lnSpc>
                  <a:spcPct val="90000"/>
                </a:lnSpc>
              </a:pPr>
              <a:r>
                <a:rPr lang="en-US" b="0" dirty="0"/>
                <a:t>Service</a:t>
              </a:r>
            </a:p>
            <a:p>
              <a:pPr algn="ctr">
                <a:lnSpc>
                  <a:spcPct val="90000"/>
                </a:lnSpc>
              </a:pPr>
              <a:r>
                <a:rPr lang="en-US" b="0" dirty="0"/>
                <a:t>orientation</a:t>
              </a:r>
            </a:p>
            <a:p>
              <a:pPr algn="ctr">
                <a:lnSpc>
                  <a:spcPct val="90000"/>
                </a:lnSpc>
              </a:pPr>
              <a:r>
                <a:rPr lang="en-US" b="0" dirty="0"/>
                <a:t>Loosely </a:t>
              </a:r>
            </a:p>
            <a:p>
              <a:pPr algn="ctr">
                <a:lnSpc>
                  <a:spcPct val="90000"/>
                </a:lnSpc>
              </a:pPr>
              <a:r>
                <a:rPr lang="en-US" b="0" dirty="0"/>
                <a:t>coupled</a:t>
              </a:r>
            </a:p>
            <a:p>
              <a:pPr algn="ctr">
                <a:lnSpc>
                  <a:spcPct val="90000"/>
                </a:lnSpc>
              </a:pPr>
              <a:r>
                <a:rPr lang="en-US" b="0" dirty="0">
                  <a:highlight>
                    <a:srgbClr val="FFFF00"/>
                  </a:highlight>
                </a:rPr>
                <a:t>Remote </a:t>
              </a:r>
              <a:br>
                <a:rPr lang="en-US" b="0" dirty="0">
                  <a:highlight>
                    <a:srgbClr val="FFFF00"/>
                  </a:highlight>
                </a:rPr>
              </a:br>
              <a:r>
                <a:rPr lang="en-US" b="0" dirty="0">
                  <a:highlight>
                    <a:srgbClr val="FFFF00"/>
                  </a:highlight>
                </a:rPr>
                <a:t>binding</a:t>
              </a:r>
            </a:p>
            <a:p>
              <a:pPr algn="ctr">
                <a:lnSpc>
                  <a:spcPct val="90000"/>
                </a:lnSpc>
              </a:pPr>
              <a:r>
                <a:rPr lang="en-US" b="0" dirty="0">
                  <a:highlight>
                    <a:srgbClr val="FFFF00"/>
                  </a:highlight>
                </a:rPr>
                <a:t>Dynamic </a:t>
              </a:r>
              <a:br>
                <a:rPr lang="en-US" b="0" dirty="0">
                  <a:highlight>
                    <a:srgbClr val="FFFF00"/>
                  </a:highlight>
                </a:rPr>
              </a:br>
              <a:r>
                <a:rPr lang="en-US" b="0" dirty="0">
                  <a:highlight>
                    <a:srgbClr val="FFFF00"/>
                  </a:highlight>
                </a:rPr>
                <a:t>composition</a:t>
              </a:r>
            </a:p>
            <a:p>
              <a:pPr algn="ctr">
                <a:lnSpc>
                  <a:spcPct val="90000"/>
                </a:lnSpc>
              </a:pPr>
              <a:r>
                <a:rPr lang="en-US" b="0" dirty="0"/>
                <a:t>Standard</a:t>
              </a:r>
              <a:br>
                <a:rPr lang="en-US" b="0" dirty="0"/>
              </a:br>
              <a:r>
                <a:rPr lang="en-US" b="0" dirty="0"/>
                <a:t>interfaces</a:t>
              </a:r>
            </a:p>
          </p:txBody>
        </p:sp>
        <p:sp>
          <p:nvSpPr>
            <p:cNvPr id="21523" name="Rectangle 33"/>
            <p:cNvSpPr>
              <a:spLocks noChangeArrowheads="1"/>
            </p:cNvSpPr>
            <p:nvPr/>
          </p:nvSpPr>
          <p:spPr bwMode="auto">
            <a:xfrm>
              <a:off x="5953125" y="1189038"/>
              <a:ext cx="2732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b="0" dirty="0">
                  <a:solidFill>
                    <a:srgbClr val="0033CC"/>
                  </a:solidFill>
                </a:rPr>
                <a:t>SO Development Cycles</a:t>
              </a:r>
            </a:p>
          </p:txBody>
        </p:sp>
        <p:sp>
          <p:nvSpPr>
            <p:cNvPr id="21524" name="Rectangle 34"/>
            <p:cNvSpPr>
              <a:spLocks noChangeArrowheads="1"/>
            </p:cNvSpPr>
            <p:nvPr/>
          </p:nvSpPr>
          <p:spPr bwMode="auto">
            <a:xfrm>
              <a:off x="5446713" y="1550988"/>
              <a:ext cx="3544887" cy="24685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r>
                <a:rPr lang="en-US" b="0" dirty="0"/>
                <a:t>Service development in OOC</a:t>
              </a:r>
            </a:p>
            <a:p>
              <a:r>
                <a:rPr lang="en-US" b="0" dirty="0"/>
                <a:t>Interface definition / wrapping</a:t>
              </a:r>
            </a:p>
            <a:p>
              <a:r>
                <a:rPr lang="en-US" b="0" dirty="0"/>
                <a:t>Service hosting / registration</a:t>
              </a:r>
            </a:p>
            <a:p>
              <a:pPr>
                <a:lnSpc>
                  <a:spcPct val="140000"/>
                </a:lnSpc>
              </a:pPr>
              <a:r>
                <a:rPr lang="en-US" b="0" dirty="0"/>
                <a:t>Application specification</a:t>
              </a:r>
            </a:p>
            <a:p>
              <a:r>
                <a:rPr lang="en-US" b="0" dirty="0"/>
                <a:t>    Service search</a:t>
              </a:r>
            </a:p>
            <a:p>
              <a:r>
                <a:rPr lang="en-US" b="0" dirty="0"/>
                <a:t>    Remote binding</a:t>
              </a:r>
            </a:p>
            <a:p>
              <a:r>
                <a:rPr lang="en-US" b="0" dirty="0"/>
                <a:t>    Operation</a:t>
              </a:r>
            </a:p>
            <a:p>
              <a:r>
                <a:rPr lang="en-US" b="0" dirty="0"/>
                <a:t>    Dynamic configuration</a:t>
              </a:r>
            </a:p>
          </p:txBody>
        </p:sp>
        <p:cxnSp>
          <p:nvCxnSpPr>
            <p:cNvPr id="21525" name="AutoShape 35"/>
            <p:cNvCxnSpPr>
              <a:cxnSpLocks noChangeShapeType="1"/>
              <a:stCxn id="21522" idx="3"/>
              <a:endCxn id="21529" idx="1"/>
            </p:cNvCxnSpPr>
            <p:nvPr/>
          </p:nvCxnSpPr>
          <p:spPr bwMode="auto">
            <a:xfrm flipV="1">
              <a:off x="1524000" y="2774950"/>
              <a:ext cx="381000" cy="63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1526" name="Rectangle 44"/>
            <p:cNvSpPr>
              <a:spLocks noChangeArrowheads="1"/>
            </p:cNvSpPr>
            <p:nvPr/>
          </p:nvSpPr>
          <p:spPr bwMode="auto">
            <a:xfrm>
              <a:off x="3581400" y="1550988"/>
              <a:ext cx="1476375" cy="2468562"/>
            </a:xfrm>
            <a:prstGeom prst="rect">
              <a:avLst/>
            </a:prstGeom>
            <a:solidFill>
              <a:schemeClr val="bg1"/>
            </a:solidFill>
            <a:ln w="9525">
              <a:solidFill>
                <a:schemeClr val="tx1"/>
              </a:solidFill>
              <a:miter lim="800000"/>
              <a:headEnd/>
              <a:tailEnd/>
            </a:ln>
          </p:spPr>
          <p:txBody>
            <a:bodyPr wrap="none" anchor="ctr"/>
            <a:lstStyle/>
            <a:p>
              <a:pPr algn="ctr"/>
              <a:r>
                <a:rPr lang="en-US" b="0" dirty="0"/>
                <a:t>Visual Studio</a:t>
              </a:r>
            </a:p>
            <a:p>
              <a:pPr algn="ctr"/>
              <a:r>
                <a:rPr lang="en-US" b="0" dirty="0"/>
                <a:t>Flask, Django </a:t>
              </a:r>
              <a:br>
                <a:rPr lang="en-US" b="0" dirty="0"/>
              </a:br>
              <a:r>
                <a:rPr lang="en-US" b="0" dirty="0"/>
                <a:t>NetBeans</a:t>
              </a:r>
            </a:p>
            <a:p>
              <a:pPr algn="ctr"/>
              <a:r>
                <a:rPr lang="en-US" b="0" dirty="0">
                  <a:highlight>
                    <a:srgbClr val="FFFF00"/>
                  </a:highlight>
                </a:rPr>
                <a:t>Oracle SOA </a:t>
              </a:r>
              <a:br>
                <a:rPr lang="en-US" b="0" dirty="0">
                  <a:highlight>
                    <a:srgbClr val="FFFF00"/>
                  </a:highlight>
                </a:rPr>
              </a:br>
              <a:r>
                <a:rPr lang="en-US" b="0" dirty="0">
                  <a:highlight>
                    <a:srgbClr val="FFFF00"/>
                  </a:highlight>
                </a:rPr>
                <a:t>suite</a:t>
              </a:r>
            </a:p>
            <a:p>
              <a:pPr algn="ctr"/>
              <a:r>
                <a:rPr lang="en-US" b="0" dirty="0">
                  <a:highlight>
                    <a:srgbClr val="FFFF00"/>
                  </a:highlight>
                </a:rPr>
                <a:t>JDeveloper</a:t>
              </a:r>
            </a:p>
            <a:p>
              <a:pPr algn="ctr"/>
              <a:r>
                <a:rPr lang="en-US" b="0" dirty="0"/>
                <a:t>Java EE</a:t>
              </a:r>
            </a:p>
            <a:p>
              <a:pPr algn="ctr"/>
              <a:r>
                <a:rPr lang="en-US" b="0" dirty="0"/>
                <a:t>WebSphere</a:t>
              </a:r>
            </a:p>
            <a:p>
              <a:pPr algn="ctr" eaLnBrk="0" hangingPunct="0"/>
              <a:r>
                <a:rPr lang="en-US" b="0" dirty="0"/>
                <a:t>ebXML</a:t>
              </a:r>
            </a:p>
          </p:txBody>
        </p:sp>
        <p:sp>
          <p:nvSpPr>
            <p:cNvPr id="21527" name="Rectangle 45"/>
            <p:cNvSpPr>
              <a:spLocks noChangeArrowheads="1"/>
            </p:cNvSpPr>
            <p:nvPr/>
          </p:nvSpPr>
          <p:spPr bwMode="auto">
            <a:xfrm>
              <a:off x="1219200" y="990600"/>
              <a:ext cx="25908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90000"/>
                </a:lnSpc>
              </a:pPr>
              <a:r>
                <a:rPr lang="en-US" b="0"/>
                <a:t>SO Protocols/</a:t>
              </a:r>
            </a:p>
            <a:p>
              <a:pPr algn="ctr">
                <a:lnSpc>
                  <a:spcPct val="90000"/>
                </a:lnSpc>
              </a:pPr>
              <a:r>
                <a:rPr lang="en-US" b="0"/>
                <a:t>Languages</a:t>
              </a:r>
            </a:p>
          </p:txBody>
        </p:sp>
        <p:sp>
          <p:nvSpPr>
            <p:cNvPr id="21528" name="Text Box 48"/>
            <p:cNvSpPr txBox="1">
              <a:spLocks noChangeArrowheads="1"/>
            </p:cNvSpPr>
            <p:nvPr/>
          </p:nvSpPr>
          <p:spPr bwMode="auto">
            <a:xfrm>
              <a:off x="7872413" y="2525713"/>
              <a:ext cx="1195387"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a:t>Directory</a:t>
              </a:r>
            </a:p>
            <a:p>
              <a:r>
                <a:rPr lang="en-US" b="0"/>
                <a:t>Repository</a:t>
              </a:r>
            </a:p>
            <a:p>
              <a:r>
                <a:rPr lang="en-US" b="0"/>
                <a:t>Ontology</a:t>
              </a:r>
            </a:p>
            <a:p>
              <a:r>
                <a:rPr lang="en-US" b="0"/>
                <a:t>Match</a:t>
              </a:r>
            </a:p>
          </p:txBody>
        </p:sp>
        <p:sp>
          <p:nvSpPr>
            <p:cNvPr id="21529" name="Rectangle 31"/>
            <p:cNvSpPr>
              <a:spLocks noChangeArrowheads="1"/>
            </p:cNvSpPr>
            <p:nvPr/>
          </p:nvSpPr>
          <p:spPr bwMode="auto">
            <a:xfrm>
              <a:off x="1905000" y="1528763"/>
              <a:ext cx="1250950" cy="2490787"/>
            </a:xfrm>
            <a:prstGeom prst="rect">
              <a:avLst/>
            </a:prstGeom>
            <a:solidFill>
              <a:schemeClr val="bg1"/>
            </a:solidFill>
            <a:ln w="9525">
              <a:solidFill>
                <a:schemeClr val="tx1"/>
              </a:solidFill>
              <a:miter lim="800000"/>
              <a:headEnd/>
              <a:tailEnd/>
            </a:ln>
          </p:spPr>
          <p:txBody>
            <a:bodyPr wrap="none" anchor="ctr"/>
            <a:lstStyle/>
            <a:p>
              <a:pPr algn="ctr"/>
              <a:r>
                <a:rPr lang="en-US" b="0" dirty="0"/>
                <a:t>XML</a:t>
              </a:r>
            </a:p>
            <a:p>
              <a:pPr algn="ctr"/>
              <a:r>
                <a:rPr lang="en-US" b="0" dirty="0"/>
                <a:t>WSDL</a:t>
              </a:r>
            </a:p>
            <a:p>
              <a:pPr algn="ctr"/>
              <a:r>
                <a:rPr lang="en-US" b="0" dirty="0"/>
                <a:t>SOAP</a:t>
              </a:r>
            </a:p>
            <a:p>
              <a:pPr algn="ctr"/>
              <a:r>
                <a:rPr lang="en-US" b="0" dirty="0"/>
                <a:t>RDF</a:t>
              </a:r>
            </a:p>
            <a:p>
              <a:pPr algn="ctr"/>
              <a:r>
                <a:rPr lang="en-US" b="0" dirty="0"/>
                <a:t>OWL</a:t>
              </a:r>
            </a:p>
            <a:p>
              <a:pPr algn="ctr"/>
              <a:r>
                <a:rPr lang="en-US" b="0" dirty="0"/>
                <a:t>BPEL</a:t>
              </a:r>
            </a:p>
            <a:p>
              <a:pPr algn="ctr"/>
              <a:r>
                <a:rPr lang="en-US" b="0" dirty="0"/>
                <a:t>SCA/SDO</a:t>
              </a:r>
            </a:p>
            <a:p>
              <a:pPr algn="ctr"/>
              <a:r>
                <a:rPr lang="en-US" b="0" dirty="0"/>
                <a:t>PSML</a:t>
              </a:r>
            </a:p>
          </p:txBody>
        </p:sp>
        <p:cxnSp>
          <p:nvCxnSpPr>
            <p:cNvPr id="49" name="Straight Connector 48"/>
            <p:cNvCxnSpPr/>
            <p:nvPr/>
          </p:nvCxnSpPr>
          <p:spPr>
            <a:xfrm flipV="1">
              <a:off x="5456238" y="2419350"/>
              <a:ext cx="3459162" cy="2698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0" name="Freeform 49"/>
            <p:cNvSpPr/>
            <p:nvPr/>
          </p:nvSpPr>
          <p:spPr>
            <a:xfrm>
              <a:off x="5334000" y="3028950"/>
              <a:ext cx="325438" cy="838200"/>
            </a:xfrm>
            <a:custGeom>
              <a:avLst/>
              <a:gdLst>
                <a:gd name="connsiteX0" fmla="*/ 249382 w 249382"/>
                <a:gd name="connsiteY0" fmla="*/ 529936 h 529936"/>
                <a:gd name="connsiteX1" fmla="*/ 0 w 249382"/>
                <a:gd name="connsiteY1" fmla="*/ 529936 h 529936"/>
                <a:gd name="connsiteX2" fmla="*/ 10391 w 249382"/>
                <a:gd name="connsiteY2" fmla="*/ 0 h 529936"/>
                <a:gd name="connsiteX3" fmla="*/ 238991 w 249382"/>
                <a:gd name="connsiteY3" fmla="*/ 0 h 529936"/>
              </a:gdLst>
              <a:ahLst/>
              <a:cxnLst>
                <a:cxn ang="0">
                  <a:pos x="connsiteX0" y="connsiteY0"/>
                </a:cxn>
                <a:cxn ang="0">
                  <a:pos x="connsiteX1" y="connsiteY1"/>
                </a:cxn>
                <a:cxn ang="0">
                  <a:pos x="connsiteX2" y="connsiteY2"/>
                </a:cxn>
                <a:cxn ang="0">
                  <a:pos x="connsiteX3" y="connsiteY3"/>
                </a:cxn>
              </a:cxnLst>
              <a:rect l="l" t="t" r="r" b="b"/>
              <a:pathLst>
                <a:path w="249382" h="529936">
                  <a:moveTo>
                    <a:pt x="249382" y="529936"/>
                  </a:moveTo>
                  <a:lnTo>
                    <a:pt x="0" y="529936"/>
                  </a:lnTo>
                  <a:lnTo>
                    <a:pt x="10391" y="0"/>
                  </a:lnTo>
                  <a:lnTo>
                    <a:pt x="238991" y="0"/>
                  </a:lnTo>
                </a:path>
              </a:pathLst>
            </a:cu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0" hangingPunct="0">
                <a:defRPr/>
              </a:pPr>
              <a:endParaRPr lang="en-US" b="0"/>
            </a:p>
          </p:txBody>
        </p:sp>
        <p:cxnSp>
          <p:nvCxnSpPr>
            <p:cNvPr id="52" name="Straight Connector 51"/>
            <p:cNvCxnSpPr/>
            <p:nvPr/>
          </p:nvCxnSpPr>
          <p:spPr>
            <a:xfrm rot="16200000" flipH="1">
              <a:off x="7139781" y="3234532"/>
              <a:ext cx="157003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533" name="AutoShape 35"/>
            <p:cNvCxnSpPr>
              <a:cxnSpLocks noChangeShapeType="1"/>
              <a:stCxn id="21529" idx="3"/>
              <a:endCxn id="21526" idx="1"/>
            </p:cNvCxnSpPr>
            <p:nvPr/>
          </p:nvCxnSpPr>
          <p:spPr bwMode="auto">
            <a:xfrm>
              <a:off x="3155950" y="2774950"/>
              <a:ext cx="425450" cy="11113"/>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534" name="AutoShape 35"/>
            <p:cNvCxnSpPr>
              <a:cxnSpLocks noChangeShapeType="1"/>
              <a:stCxn id="21526" idx="3"/>
              <a:endCxn id="21524" idx="1"/>
            </p:cNvCxnSpPr>
            <p:nvPr/>
          </p:nvCxnSpPr>
          <p:spPr bwMode="auto">
            <a:xfrm>
              <a:off x="5057775" y="2786063"/>
              <a:ext cx="388938" cy="15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1535" name="Text Box 23"/>
            <p:cNvSpPr txBox="1">
              <a:spLocks noChangeArrowheads="1"/>
            </p:cNvSpPr>
            <p:nvPr/>
          </p:nvSpPr>
          <p:spPr bwMode="auto">
            <a:xfrm>
              <a:off x="-76200" y="1189038"/>
              <a:ext cx="1752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algn="ctr" eaLnBrk="1" hangingPunct="1"/>
              <a:r>
                <a:rPr lang="en-US" b="0"/>
                <a:t>SO Concepts</a:t>
              </a:r>
            </a:p>
          </p:txBody>
        </p:sp>
      </p:grpSp>
      <p:sp>
        <p:nvSpPr>
          <p:cNvPr id="32" name="Freeform 31"/>
          <p:cNvSpPr/>
          <p:nvPr/>
        </p:nvSpPr>
        <p:spPr bwMode="auto">
          <a:xfrm>
            <a:off x="5618162" y="4876800"/>
            <a:ext cx="325438" cy="1371600"/>
          </a:xfrm>
          <a:custGeom>
            <a:avLst/>
            <a:gdLst>
              <a:gd name="connsiteX0" fmla="*/ 249382 w 249382"/>
              <a:gd name="connsiteY0" fmla="*/ 529936 h 529936"/>
              <a:gd name="connsiteX1" fmla="*/ 0 w 249382"/>
              <a:gd name="connsiteY1" fmla="*/ 529936 h 529936"/>
              <a:gd name="connsiteX2" fmla="*/ 10391 w 249382"/>
              <a:gd name="connsiteY2" fmla="*/ 0 h 529936"/>
              <a:gd name="connsiteX3" fmla="*/ 238991 w 249382"/>
              <a:gd name="connsiteY3" fmla="*/ 0 h 529936"/>
            </a:gdLst>
            <a:ahLst/>
            <a:cxnLst>
              <a:cxn ang="0">
                <a:pos x="connsiteX0" y="connsiteY0"/>
              </a:cxn>
              <a:cxn ang="0">
                <a:pos x="connsiteX1" y="connsiteY1"/>
              </a:cxn>
              <a:cxn ang="0">
                <a:pos x="connsiteX2" y="connsiteY2"/>
              </a:cxn>
              <a:cxn ang="0">
                <a:pos x="connsiteX3" y="connsiteY3"/>
              </a:cxn>
            </a:cxnLst>
            <a:rect l="l" t="t" r="r" b="b"/>
            <a:pathLst>
              <a:path w="249382" h="529936">
                <a:moveTo>
                  <a:pt x="249382" y="529936"/>
                </a:moveTo>
                <a:lnTo>
                  <a:pt x="0" y="529936"/>
                </a:lnTo>
                <a:lnTo>
                  <a:pt x="10391" y="0"/>
                </a:lnTo>
                <a:lnTo>
                  <a:pt x="238991" y="0"/>
                </a:lnTo>
              </a:path>
            </a:pathLst>
          </a:cu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eaLnBrk="0" hangingPunct="0">
              <a:defRPr/>
            </a:pPr>
            <a:endParaRPr lang="en-US" b="0"/>
          </a:p>
        </p:txBody>
      </p:sp>
    </p:spTree>
    <p:extLst>
      <p:ext uri="{BB962C8B-B14F-4D97-AF65-F5344CB8AC3E}">
        <p14:creationId xmlns:p14="http://schemas.microsoft.com/office/powerpoint/2010/main" val="39129102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p:txBody>
          <a:bodyPr/>
          <a:lstStyle/>
          <a:p>
            <a:pPr>
              <a:defRPr/>
            </a:pPr>
            <a:fld id="{5AC04C86-872D-4E23-A7E8-39BE180538E6}" type="slidenum">
              <a:rPr lang="en-US" smtClean="0"/>
              <a:pPr>
                <a:defRPr/>
              </a:pPr>
              <a:t>56</a:t>
            </a:fld>
            <a:endParaRPr lang="en-US"/>
          </a:p>
        </p:txBody>
      </p:sp>
      <p:sp>
        <p:nvSpPr>
          <p:cNvPr id="22531" name="Rectangle 2"/>
          <p:cNvSpPr>
            <a:spLocks noGrp="1" noChangeArrowheads="1"/>
          </p:cNvSpPr>
          <p:nvPr>
            <p:ph type="title"/>
          </p:nvPr>
        </p:nvSpPr>
        <p:spPr>
          <a:xfrm>
            <a:off x="1673225" y="152400"/>
            <a:ext cx="7394575" cy="623888"/>
          </a:xfrm>
        </p:spPr>
        <p:txBody>
          <a:bodyPr/>
          <a:lstStyle/>
          <a:p>
            <a:pPr eaLnBrk="1" hangingPunct="1"/>
            <a:r>
              <a:rPr lang="en-US"/>
              <a:t>Component-Based Development</a:t>
            </a:r>
          </a:p>
        </p:txBody>
      </p:sp>
      <p:sp>
        <p:nvSpPr>
          <p:cNvPr id="22532" name="Rectangle 153"/>
          <p:cNvSpPr>
            <a:spLocks noChangeArrowheads="1"/>
          </p:cNvSpPr>
          <p:nvPr/>
        </p:nvSpPr>
        <p:spPr bwMode="auto">
          <a:xfrm>
            <a:off x="609600" y="29718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33" name="Rectangle 154"/>
          <p:cNvSpPr>
            <a:spLocks noChangeArrowheads="1"/>
          </p:cNvSpPr>
          <p:nvPr/>
        </p:nvSpPr>
        <p:spPr bwMode="auto">
          <a:xfrm>
            <a:off x="1066800" y="29718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34" name="Rectangle 155"/>
          <p:cNvSpPr>
            <a:spLocks noChangeArrowheads="1"/>
          </p:cNvSpPr>
          <p:nvPr/>
        </p:nvSpPr>
        <p:spPr bwMode="auto">
          <a:xfrm>
            <a:off x="685800" y="28194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35" name="Rectangle 156"/>
          <p:cNvSpPr>
            <a:spLocks noChangeArrowheads="1"/>
          </p:cNvSpPr>
          <p:nvPr/>
        </p:nvSpPr>
        <p:spPr bwMode="auto">
          <a:xfrm>
            <a:off x="609600" y="26670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36" name="Rectangle 157"/>
          <p:cNvSpPr>
            <a:spLocks noChangeArrowheads="1"/>
          </p:cNvSpPr>
          <p:nvPr/>
        </p:nvSpPr>
        <p:spPr bwMode="auto">
          <a:xfrm>
            <a:off x="685800" y="25146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37" name="Rectangle 158"/>
          <p:cNvSpPr>
            <a:spLocks noChangeArrowheads="1"/>
          </p:cNvSpPr>
          <p:nvPr/>
        </p:nvSpPr>
        <p:spPr bwMode="auto">
          <a:xfrm>
            <a:off x="1143000" y="28194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38" name="Rectangle 159"/>
          <p:cNvSpPr>
            <a:spLocks noChangeArrowheads="1"/>
          </p:cNvSpPr>
          <p:nvPr/>
        </p:nvSpPr>
        <p:spPr bwMode="auto">
          <a:xfrm>
            <a:off x="1066800" y="26670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39" name="Rectangle 160"/>
          <p:cNvSpPr>
            <a:spLocks noChangeArrowheads="1"/>
          </p:cNvSpPr>
          <p:nvPr/>
        </p:nvSpPr>
        <p:spPr bwMode="auto">
          <a:xfrm>
            <a:off x="1143000" y="25146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40" name="Rectangle 161"/>
          <p:cNvSpPr>
            <a:spLocks noChangeArrowheads="1"/>
          </p:cNvSpPr>
          <p:nvPr/>
        </p:nvSpPr>
        <p:spPr bwMode="auto">
          <a:xfrm>
            <a:off x="1524000" y="28956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41" name="Rectangle 162"/>
          <p:cNvSpPr>
            <a:spLocks noChangeArrowheads="1"/>
          </p:cNvSpPr>
          <p:nvPr/>
        </p:nvSpPr>
        <p:spPr bwMode="auto">
          <a:xfrm>
            <a:off x="1981200" y="28956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42" name="Rectangle 163"/>
          <p:cNvSpPr>
            <a:spLocks noChangeArrowheads="1"/>
          </p:cNvSpPr>
          <p:nvPr/>
        </p:nvSpPr>
        <p:spPr bwMode="auto">
          <a:xfrm>
            <a:off x="1600200" y="27432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43" name="Rectangle 164"/>
          <p:cNvSpPr>
            <a:spLocks noChangeArrowheads="1"/>
          </p:cNvSpPr>
          <p:nvPr/>
        </p:nvSpPr>
        <p:spPr bwMode="auto">
          <a:xfrm>
            <a:off x="1524000" y="25908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44" name="Rectangle 165"/>
          <p:cNvSpPr>
            <a:spLocks noChangeArrowheads="1"/>
          </p:cNvSpPr>
          <p:nvPr/>
        </p:nvSpPr>
        <p:spPr bwMode="auto">
          <a:xfrm>
            <a:off x="1600200" y="24384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45" name="Rectangle 166"/>
          <p:cNvSpPr>
            <a:spLocks noChangeArrowheads="1"/>
          </p:cNvSpPr>
          <p:nvPr/>
        </p:nvSpPr>
        <p:spPr bwMode="auto">
          <a:xfrm>
            <a:off x="2057400" y="27432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46" name="Rectangle 167"/>
          <p:cNvSpPr>
            <a:spLocks noChangeArrowheads="1"/>
          </p:cNvSpPr>
          <p:nvPr/>
        </p:nvSpPr>
        <p:spPr bwMode="auto">
          <a:xfrm>
            <a:off x="1905000" y="25146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47" name="Rectangle 168"/>
          <p:cNvSpPr>
            <a:spLocks noChangeArrowheads="1"/>
          </p:cNvSpPr>
          <p:nvPr/>
        </p:nvSpPr>
        <p:spPr bwMode="auto">
          <a:xfrm>
            <a:off x="2057400" y="24384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48" name="Rectangle 169"/>
          <p:cNvSpPr>
            <a:spLocks noChangeArrowheads="1"/>
          </p:cNvSpPr>
          <p:nvPr/>
        </p:nvSpPr>
        <p:spPr bwMode="auto">
          <a:xfrm>
            <a:off x="685800" y="22860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49" name="Rectangle 170"/>
          <p:cNvSpPr>
            <a:spLocks noChangeArrowheads="1"/>
          </p:cNvSpPr>
          <p:nvPr/>
        </p:nvSpPr>
        <p:spPr bwMode="auto">
          <a:xfrm>
            <a:off x="1143000" y="22860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50" name="Rectangle 171"/>
          <p:cNvSpPr>
            <a:spLocks noChangeArrowheads="1"/>
          </p:cNvSpPr>
          <p:nvPr/>
        </p:nvSpPr>
        <p:spPr bwMode="auto">
          <a:xfrm>
            <a:off x="762000" y="21336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51" name="Rectangle 172"/>
          <p:cNvSpPr>
            <a:spLocks noChangeArrowheads="1"/>
          </p:cNvSpPr>
          <p:nvPr/>
        </p:nvSpPr>
        <p:spPr bwMode="auto">
          <a:xfrm>
            <a:off x="685800" y="19812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52" name="Rectangle 173"/>
          <p:cNvSpPr>
            <a:spLocks noChangeArrowheads="1"/>
          </p:cNvSpPr>
          <p:nvPr/>
        </p:nvSpPr>
        <p:spPr bwMode="auto">
          <a:xfrm>
            <a:off x="762000" y="18288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53" name="Rectangle 174"/>
          <p:cNvSpPr>
            <a:spLocks noChangeArrowheads="1"/>
          </p:cNvSpPr>
          <p:nvPr/>
        </p:nvSpPr>
        <p:spPr bwMode="auto">
          <a:xfrm>
            <a:off x="1219200" y="21336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54" name="Rectangle 175"/>
          <p:cNvSpPr>
            <a:spLocks noChangeArrowheads="1"/>
          </p:cNvSpPr>
          <p:nvPr/>
        </p:nvSpPr>
        <p:spPr bwMode="auto">
          <a:xfrm>
            <a:off x="1143000" y="19812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55" name="Rectangle 176"/>
          <p:cNvSpPr>
            <a:spLocks noChangeArrowheads="1"/>
          </p:cNvSpPr>
          <p:nvPr/>
        </p:nvSpPr>
        <p:spPr bwMode="auto">
          <a:xfrm>
            <a:off x="1219200" y="18288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56" name="Text Box 177"/>
          <p:cNvSpPr txBox="1">
            <a:spLocks noChangeArrowheads="1"/>
          </p:cNvSpPr>
          <p:nvPr/>
        </p:nvSpPr>
        <p:spPr bwMode="auto">
          <a:xfrm>
            <a:off x="1143000" y="1295400"/>
            <a:ext cx="168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dirty="0"/>
              <a:t>Bricks and Tiles</a:t>
            </a:r>
          </a:p>
        </p:txBody>
      </p:sp>
      <p:sp>
        <p:nvSpPr>
          <p:cNvPr id="22557" name="Rectangle 180"/>
          <p:cNvSpPr>
            <a:spLocks noChangeArrowheads="1"/>
          </p:cNvSpPr>
          <p:nvPr/>
        </p:nvSpPr>
        <p:spPr bwMode="auto">
          <a:xfrm>
            <a:off x="914400" y="30480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58" name="Rectangle 181"/>
          <p:cNvSpPr>
            <a:spLocks noChangeArrowheads="1"/>
          </p:cNvSpPr>
          <p:nvPr/>
        </p:nvSpPr>
        <p:spPr bwMode="auto">
          <a:xfrm>
            <a:off x="1752600" y="21336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59" name="Rectangle 184"/>
          <p:cNvSpPr>
            <a:spLocks noChangeArrowheads="1"/>
          </p:cNvSpPr>
          <p:nvPr/>
        </p:nvSpPr>
        <p:spPr bwMode="auto">
          <a:xfrm>
            <a:off x="1600200" y="29718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60" name="Rectangle 185"/>
          <p:cNvSpPr>
            <a:spLocks noChangeArrowheads="1"/>
          </p:cNvSpPr>
          <p:nvPr/>
        </p:nvSpPr>
        <p:spPr bwMode="auto">
          <a:xfrm>
            <a:off x="2057400" y="22098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61" name="Rectangle 186"/>
          <p:cNvSpPr>
            <a:spLocks noChangeArrowheads="1"/>
          </p:cNvSpPr>
          <p:nvPr/>
        </p:nvSpPr>
        <p:spPr bwMode="auto">
          <a:xfrm>
            <a:off x="1828800" y="1905000"/>
            <a:ext cx="381000" cy="1524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64381" name="AutoShape 189"/>
          <p:cNvSpPr>
            <a:spLocks noChangeArrowheads="1"/>
          </p:cNvSpPr>
          <p:nvPr/>
        </p:nvSpPr>
        <p:spPr bwMode="auto">
          <a:xfrm>
            <a:off x="3810000" y="2209800"/>
            <a:ext cx="1066800" cy="762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1"/>
          </a:solidFill>
          <a:ln w="9525">
            <a:solidFill>
              <a:schemeClr val="tx1"/>
            </a:solidFill>
            <a:miter lim="800000"/>
            <a:headEnd/>
            <a:tailEnd/>
          </a:ln>
        </p:spPr>
        <p:txBody>
          <a:bodyPr wrap="none" anchor="ctr"/>
          <a:lstStyle/>
          <a:p>
            <a:endParaRPr lang="en-US"/>
          </a:p>
        </p:txBody>
      </p:sp>
      <p:grpSp>
        <p:nvGrpSpPr>
          <p:cNvPr id="2" name="Group 517"/>
          <p:cNvGrpSpPr>
            <a:grpSpLocks/>
          </p:cNvGrpSpPr>
          <p:nvPr/>
        </p:nvGrpSpPr>
        <p:grpSpPr bwMode="auto">
          <a:xfrm>
            <a:off x="5029200" y="1371600"/>
            <a:ext cx="4114800" cy="1981200"/>
            <a:chOff x="3168" y="864"/>
            <a:chExt cx="2592" cy="1248"/>
          </a:xfrm>
        </p:grpSpPr>
        <p:sp>
          <p:nvSpPr>
            <p:cNvPr id="22754" name="Rectangle 28"/>
            <p:cNvSpPr>
              <a:spLocks noChangeArrowheads="1"/>
            </p:cNvSpPr>
            <p:nvPr/>
          </p:nvSpPr>
          <p:spPr bwMode="auto">
            <a:xfrm>
              <a:off x="3312" y="201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55" name="Rectangle 29"/>
            <p:cNvSpPr>
              <a:spLocks noChangeArrowheads="1"/>
            </p:cNvSpPr>
            <p:nvPr/>
          </p:nvSpPr>
          <p:spPr bwMode="auto">
            <a:xfrm>
              <a:off x="3552" y="201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56" name="Rectangle 30"/>
            <p:cNvSpPr>
              <a:spLocks noChangeArrowheads="1"/>
            </p:cNvSpPr>
            <p:nvPr/>
          </p:nvSpPr>
          <p:spPr bwMode="auto">
            <a:xfrm>
              <a:off x="3792" y="201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57" name="Rectangle 31"/>
            <p:cNvSpPr>
              <a:spLocks noChangeArrowheads="1"/>
            </p:cNvSpPr>
            <p:nvPr/>
          </p:nvSpPr>
          <p:spPr bwMode="auto">
            <a:xfrm>
              <a:off x="4032" y="201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58" name="Rectangle 32"/>
            <p:cNvSpPr>
              <a:spLocks noChangeArrowheads="1"/>
            </p:cNvSpPr>
            <p:nvPr/>
          </p:nvSpPr>
          <p:spPr bwMode="auto">
            <a:xfrm>
              <a:off x="3456" y="192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59" name="Rectangle 33"/>
            <p:cNvSpPr>
              <a:spLocks noChangeArrowheads="1"/>
            </p:cNvSpPr>
            <p:nvPr/>
          </p:nvSpPr>
          <p:spPr bwMode="auto">
            <a:xfrm>
              <a:off x="3696" y="192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60" name="Rectangle 34"/>
            <p:cNvSpPr>
              <a:spLocks noChangeArrowheads="1"/>
            </p:cNvSpPr>
            <p:nvPr/>
          </p:nvSpPr>
          <p:spPr bwMode="auto">
            <a:xfrm>
              <a:off x="3936" y="192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61" name="Rectangle 35"/>
            <p:cNvSpPr>
              <a:spLocks noChangeArrowheads="1"/>
            </p:cNvSpPr>
            <p:nvPr/>
          </p:nvSpPr>
          <p:spPr bwMode="auto">
            <a:xfrm>
              <a:off x="3312" y="1920"/>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62" name="Rectangle 36"/>
            <p:cNvSpPr>
              <a:spLocks noChangeArrowheads="1"/>
            </p:cNvSpPr>
            <p:nvPr/>
          </p:nvSpPr>
          <p:spPr bwMode="auto">
            <a:xfrm>
              <a:off x="4128" y="1920"/>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63" name="Rectangle 190"/>
            <p:cNvSpPr>
              <a:spLocks noChangeArrowheads="1"/>
            </p:cNvSpPr>
            <p:nvPr/>
          </p:nvSpPr>
          <p:spPr bwMode="auto">
            <a:xfrm>
              <a:off x="3312" y="182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64" name="Rectangle 191"/>
            <p:cNvSpPr>
              <a:spLocks noChangeArrowheads="1"/>
            </p:cNvSpPr>
            <p:nvPr/>
          </p:nvSpPr>
          <p:spPr bwMode="auto">
            <a:xfrm>
              <a:off x="3552" y="182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65" name="Rectangle 192"/>
            <p:cNvSpPr>
              <a:spLocks noChangeArrowheads="1"/>
            </p:cNvSpPr>
            <p:nvPr/>
          </p:nvSpPr>
          <p:spPr bwMode="auto">
            <a:xfrm>
              <a:off x="3792" y="182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66" name="Rectangle 193"/>
            <p:cNvSpPr>
              <a:spLocks noChangeArrowheads="1"/>
            </p:cNvSpPr>
            <p:nvPr/>
          </p:nvSpPr>
          <p:spPr bwMode="auto">
            <a:xfrm>
              <a:off x="4032" y="182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67" name="Rectangle 194"/>
            <p:cNvSpPr>
              <a:spLocks noChangeArrowheads="1"/>
            </p:cNvSpPr>
            <p:nvPr/>
          </p:nvSpPr>
          <p:spPr bwMode="auto">
            <a:xfrm>
              <a:off x="3456" y="172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68" name="Rectangle 195"/>
            <p:cNvSpPr>
              <a:spLocks noChangeArrowheads="1"/>
            </p:cNvSpPr>
            <p:nvPr/>
          </p:nvSpPr>
          <p:spPr bwMode="auto">
            <a:xfrm>
              <a:off x="3696" y="172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69" name="Rectangle 196"/>
            <p:cNvSpPr>
              <a:spLocks noChangeArrowheads="1"/>
            </p:cNvSpPr>
            <p:nvPr/>
          </p:nvSpPr>
          <p:spPr bwMode="auto">
            <a:xfrm>
              <a:off x="3936" y="172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70" name="Rectangle 197"/>
            <p:cNvSpPr>
              <a:spLocks noChangeArrowheads="1"/>
            </p:cNvSpPr>
            <p:nvPr/>
          </p:nvSpPr>
          <p:spPr bwMode="auto">
            <a:xfrm>
              <a:off x="3312" y="1728"/>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71" name="Rectangle 198"/>
            <p:cNvSpPr>
              <a:spLocks noChangeArrowheads="1"/>
            </p:cNvSpPr>
            <p:nvPr/>
          </p:nvSpPr>
          <p:spPr bwMode="auto">
            <a:xfrm>
              <a:off x="4128" y="1728"/>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72" name="Rectangle 199"/>
            <p:cNvSpPr>
              <a:spLocks noChangeArrowheads="1"/>
            </p:cNvSpPr>
            <p:nvPr/>
          </p:nvSpPr>
          <p:spPr bwMode="auto">
            <a:xfrm>
              <a:off x="3312" y="163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73" name="Rectangle 200"/>
            <p:cNvSpPr>
              <a:spLocks noChangeArrowheads="1"/>
            </p:cNvSpPr>
            <p:nvPr/>
          </p:nvSpPr>
          <p:spPr bwMode="auto">
            <a:xfrm>
              <a:off x="3552" y="163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74" name="Rectangle 201"/>
            <p:cNvSpPr>
              <a:spLocks noChangeArrowheads="1"/>
            </p:cNvSpPr>
            <p:nvPr/>
          </p:nvSpPr>
          <p:spPr bwMode="auto">
            <a:xfrm>
              <a:off x="3792" y="163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75" name="Rectangle 202"/>
            <p:cNvSpPr>
              <a:spLocks noChangeArrowheads="1"/>
            </p:cNvSpPr>
            <p:nvPr/>
          </p:nvSpPr>
          <p:spPr bwMode="auto">
            <a:xfrm>
              <a:off x="4032" y="163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76" name="Rectangle 203"/>
            <p:cNvSpPr>
              <a:spLocks noChangeArrowheads="1"/>
            </p:cNvSpPr>
            <p:nvPr/>
          </p:nvSpPr>
          <p:spPr bwMode="auto">
            <a:xfrm>
              <a:off x="3456" y="153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77" name="Rectangle 204"/>
            <p:cNvSpPr>
              <a:spLocks noChangeArrowheads="1"/>
            </p:cNvSpPr>
            <p:nvPr/>
          </p:nvSpPr>
          <p:spPr bwMode="auto">
            <a:xfrm>
              <a:off x="3696" y="153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78" name="Rectangle 205"/>
            <p:cNvSpPr>
              <a:spLocks noChangeArrowheads="1"/>
            </p:cNvSpPr>
            <p:nvPr/>
          </p:nvSpPr>
          <p:spPr bwMode="auto">
            <a:xfrm>
              <a:off x="3936" y="153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79" name="Rectangle 206"/>
            <p:cNvSpPr>
              <a:spLocks noChangeArrowheads="1"/>
            </p:cNvSpPr>
            <p:nvPr/>
          </p:nvSpPr>
          <p:spPr bwMode="auto">
            <a:xfrm>
              <a:off x="3312" y="1536"/>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80" name="Rectangle 207"/>
            <p:cNvSpPr>
              <a:spLocks noChangeArrowheads="1"/>
            </p:cNvSpPr>
            <p:nvPr/>
          </p:nvSpPr>
          <p:spPr bwMode="auto">
            <a:xfrm>
              <a:off x="4128" y="1536"/>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81" name="Rectangle 208"/>
            <p:cNvSpPr>
              <a:spLocks noChangeArrowheads="1"/>
            </p:cNvSpPr>
            <p:nvPr/>
          </p:nvSpPr>
          <p:spPr bwMode="auto">
            <a:xfrm>
              <a:off x="3312" y="144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82" name="Rectangle 209"/>
            <p:cNvSpPr>
              <a:spLocks noChangeArrowheads="1"/>
            </p:cNvSpPr>
            <p:nvPr/>
          </p:nvSpPr>
          <p:spPr bwMode="auto">
            <a:xfrm>
              <a:off x="3552" y="144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83" name="Rectangle 210"/>
            <p:cNvSpPr>
              <a:spLocks noChangeArrowheads="1"/>
            </p:cNvSpPr>
            <p:nvPr/>
          </p:nvSpPr>
          <p:spPr bwMode="auto">
            <a:xfrm>
              <a:off x="3792" y="144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84" name="Rectangle 211"/>
            <p:cNvSpPr>
              <a:spLocks noChangeArrowheads="1"/>
            </p:cNvSpPr>
            <p:nvPr/>
          </p:nvSpPr>
          <p:spPr bwMode="auto">
            <a:xfrm>
              <a:off x="4032" y="144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85" name="Rectangle 212"/>
            <p:cNvSpPr>
              <a:spLocks noChangeArrowheads="1"/>
            </p:cNvSpPr>
            <p:nvPr/>
          </p:nvSpPr>
          <p:spPr bwMode="auto">
            <a:xfrm>
              <a:off x="3456" y="134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86" name="Rectangle 213"/>
            <p:cNvSpPr>
              <a:spLocks noChangeArrowheads="1"/>
            </p:cNvSpPr>
            <p:nvPr/>
          </p:nvSpPr>
          <p:spPr bwMode="auto">
            <a:xfrm>
              <a:off x="3696" y="134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87" name="Rectangle 214"/>
            <p:cNvSpPr>
              <a:spLocks noChangeArrowheads="1"/>
            </p:cNvSpPr>
            <p:nvPr/>
          </p:nvSpPr>
          <p:spPr bwMode="auto">
            <a:xfrm>
              <a:off x="3936" y="134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88" name="Rectangle 215"/>
            <p:cNvSpPr>
              <a:spLocks noChangeArrowheads="1"/>
            </p:cNvSpPr>
            <p:nvPr/>
          </p:nvSpPr>
          <p:spPr bwMode="auto">
            <a:xfrm>
              <a:off x="3312" y="1344"/>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89" name="Rectangle 216"/>
            <p:cNvSpPr>
              <a:spLocks noChangeArrowheads="1"/>
            </p:cNvSpPr>
            <p:nvPr/>
          </p:nvSpPr>
          <p:spPr bwMode="auto">
            <a:xfrm>
              <a:off x="4128" y="1344"/>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grpSp>
          <p:nvGrpSpPr>
            <p:cNvPr id="22790" name="Group 293"/>
            <p:cNvGrpSpPr>
              <a:grpSpLocks/>
            </p:cNvGrpSpPr>
            <p:nvPr/>
          </p:nvGrpSpPr>
          <p:grpSpPr bwMode="auto">
            <a:xfrm>
              <a:off x="4368" y="1344"/>
              <a:ext cx="1152" cy="768"/>
              <a:chOff x="3600" y="2592"/>
              <a:chExt cx="1200" cy="768"/>
            </a:xfrm>
          </p:grpSpPr>
          <p:sp>
            <p:nvSpPr>
              <p:cNvPr id="22795" name="Rectangle 222"/>
              <p:cNvSpPr>
                <a:spLocks noChangeArrowheads="1"/>
              </p:cNvSpPr>
              <p:nvPr/>
            </p:nvSpPr>
            <p:spPr bwMode="auto">
              <a:xfrm>
                <a:off x="3600" y="326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96" name="Rectangle 223"/>
              <p:cNvSpPr>
                <a:spLocks noChangeArrowheads="1"/>
              </p:cNvSpPr>
              <p:nvPr/>
            </p:nvSpPr>
            <p:spPr bwMode="auto">
              <a:xfrm>
                <a:off x="3840" y="326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97" name="Rectangle 224"/>
              <p:cNvSpPr>
                <a:spLocks noChangeArrowheads="1"/>
              </p:cNvSpPr>
              <p:nvPr/>
            </p:nvSpPr>
            <p:spPr bwMode="auto">
              <a:xfrm>
                <a:off x="4080" y="326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98" name="Rectangle 225"/>
              <p:cNvSpPr>
                <a:spLocks noChangeArrowheads="1"/>
              </p:cNvSpPr>
              <p:nvPr/>
            </p:nvSpPr>
            <p:spPr bwMode="auto">
              <a:xfrm>
                <a:off x="4320" y="326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99" name="Rectangle 226"/>
              <p:cNvSpPr>
                <a:spLocks noChangeArrowheads="1"/>
              </p:cNvSpPr>
              <p:nvPr/>
            </p:nvSpPr>
            <p:spPr bwMode="auto">
              <a:xfrm>
                <a:off x="3744" y="316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00" name="Rectangle 227"/>
              <p:cNvSpPr>
                <a:spLocks noChangeArrowheads="1"/>
              </p:cNvSpPr>
              <p:nvPr/>
            </p:nvSpPr>
            <p:spPr bwMode="auto">
              <a:xfrm>
                <a:off x="3984" y="316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01" name="Rectangle 228"/>
              <p:cNvSpPr>
                <a:spLocks noChangeArrowheads="1"/>
              </p:cNvSpPr>
              <p:nvPr/>
            </p:nvSpPr>
            <p:spPr bwMode="auto">
              <a:xfrm>
                <a:off x="4224" y="316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02" name="Rectangle 229"/>
              <p:cNvSpPr>
                <a:spLocks noChangeArrowheads="1"/>
              </p:cNvSpPr>
              <p:nvPr/>
            </p:nvSpPr>
            <p:spPr bwMode="auto">
              <a:xfrm>
                <a:off x="3600" y="3168"/>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03" name="Rectangle 230"/>
              <p:cNvSpPr>
                <a:spLocks noChangeArrowheads="1"/>
              </p:cNvSpPr>
              <p:nvPr/>
            </p:nvSpPr>
            <p:spPr bwMode="auto">
              <a:xfrm>
                <a:off x="4656" y="3168"/>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04" name="Rectangle 258"/>
              <p:cNvSpPr>
                <a:spLocks noChangeArrowheads="1"/>
              </p:cNvSpPr>
              <p:nvPr/>
            </p:nvSpPr>
            <p:spPr bwMode="auto">
              <a:xfrm>
                <a:off x="4560" y="326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05" name="Rectangle 259"/>
              <p:cNvSpPr>
                <a:spLocks noChangeArrowheads="1"/>
              </p:cNvSpPr>
              <p:nvPr/>
            </p:nvSpPr>
            <p:spPr bwMode="auto">
              <a:xfrm>
                <a:off x="4416" y="316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06" name="Rectangle 260"/>
              <p:cNvSpPr>
                <a:spLocks noChangeArrowheads="1"/>
              </p:cNvSpPr>
              <p:nvPr/>
            </p:nvSpPr>
            <p:spPr bwMode="auto">
              <a:xfrm>
                <a:off x="3600" y="307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07" name="Rectangle 261"/>
              <p:cNvSpPr>
                <a:spLocks noChangeArrowheads="1"/>
              </p:cNvSpPr>
              <p:nvPr/>
            </p:nvSpPr>
            <p:spPr bwMode="auto">
              <a:xfrm>
                <a:off x="3840" y="307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08" name="Rectangle 262"/>
              <p:cNvSpPr>
                <a:spLocks noChangeArrowheads="1"/>
              </p:cNvSpPr>
              <p:nvPr/>
            </p:nvSpPr>
            <p:spPr bwMode="auto">
              <a:xfrm>
                <a:off x="4080" y="307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09" name="Rectangle 263"/>
              <p:cNvSpPr>
                <a:spLocks noChangeArrowheads="1"/>
              </p:cNvSpPr>
              <p:nvPr/>
            </p:nvSpPr>
            <p:spPr bwMode="auto">
              <a:xfrm>
                <a:off x="4320" y="307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10" name="Rectangle 264"/>
              <p:cNvSpPr>
                <a:spLocks noChangeArrowheads="1"/>
              </p:cNvSpPr>
              <p:nvPr/>
            </p:nvSpPr>
            <p:spPr bwMode="auto">
              <a:xfrm>
                <a:off x="3744" y="297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11" name="Rectangle 265"/>
              <p:cNvSpPr>
                <a:spLocks noChangeArrowheads="1"/>
              </p:cNvSpPr>
              <p:nvPr/>
            </p:nvSpPr>
            <p:spPr bwMode="auto">
              <a:xfrm>
                <a:off x="3984" y="297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12" name="Rectangle 266"/>
              <p:cNvSpPr>
                <a:spLocks noChangeArrowheads="1"/>
              </p:cNvSpPr>
              <p:nvPr/>
            </p:nvSpPr>
            <p:spPr bwMode="auto">
              <a:xfrm>
                <a:off x="4224" y="297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13" name="Rectangle 267"/>
              <p:cNvSpPr>
                <a:spLocks noChangeArrowheads="1"/>
              </p:cNvSpPr>
              <p:nvPr/>
            </p:nvSpPr>
            <p:spPr bwMode="auto">
              <a:xfrm>
                <a:off x="3600" y="2976"/>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14" name="Rectangle 268"/>
              <p:cNvSpPr>
                <a:spLocks noChangeArrowheads="1"/>
              </p:cNvSpPr>
              <p:nvPr/>
            </p:nvSpPr>
            <p:spPr bwMode="auto">
              <a:xfrm>
                <a:off x="4656" y="2976"/>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15" name="Rectangle 269"/>
              <p:cNvSpPr>
                <a:spLocks noChangeArrowheads="1"/>
              </p:cNvSpPr>
              <p:nvPr/>
            </p:nvSpPr>
            <p:spPr bwMode="auto">
              <a:xfrm>
                <a:off x="4560" y="307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16" name="Rectangle 270"/>
              <p:cNvSpPr>
                <a:spLocks noChangeArrowheads="1"/>
              </p:cNvSpPr>
              <p:nvPr/>
            </p:nvSpPr>
            <p:spPr bwMode="auto">
              <a:xfrm>
                <a:off x="4416" y="297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17" name="Rectangle 271"/>
              <p:cNvSpPr>
                <a:spLocks noChangeArrowheads="1"/>
              </p:cNvSpPr>
              <p:nvPr/>
            </p:nvSpPr>
            <p:spPr bwMode="auto">
              <a:xfrm>
                <a:off x="3600" y="288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18" name="Rectangle 272"/>
              <p:cNvSpPr>
                <a:spLocks noChangeArrowheads="1"/>
              </p:cNvSpPr>
              <p:nvPr/>
            </p:nvSpPr>
            <p:spPr bwMode="auto">
              <a:xfrm>
                <a:off x="3840" y="288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19" name="Rectangle 273"/>
              <p:cNvSpPr>
                <a:spLocks noChangeArrowheads="1"/>
              </p:cNvSpPr>
              <p:nvPr/>
            </p:nvSpPr>
            <p:spPr bwMode="auto">
              <a:xfrm>
                <a:off x="4080" y="288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20" name="Rectangle 274"/>
              <p:cNvSpPr>
                <a:spLocks noChangeArrowheads="1"/>
              </p:cNvSpPr>
              <p:nvPr/>
            </p:nvSpPr>
            <p:spPr bwMode="auto">
              <a:xfrm>
                <a:off x="4320" y="288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21" name="Rectangle 275"/>
              <p:cNvSpPr>
                <a:spLocks noChangeArrowheads="1"/>
              </p:cNvSpPr>
              <p:nvPr/>
            </p:nvSpPr>
            <p:spPr bwMode="auto">
              <a:xfrm>
                <a:off x="3744" y="278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22" name="Rectangle 276"/>
              <p:cNvSpPr>
                <a:spLocks noChangeArrowheads="1"/>
              </p:cNvSpPr>
              <p:nvPr/>
            </p:nvSpPr>
            <p:spPr bwMode="auto">
              <a:xfrm>
                <a:off x="3984" y="278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23" name="Rectangle 277"/>
              <p:cNvSpPr>
                <a:spLocks noChangeArrowheads="1"/>
              </p:cNvSpPr>
              <p:nvPr/>
            </p:nvSpPr>
            <p:spPr bwMode="auto">
              <a:xfrm>
                <a:off x="4224" y="278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24" name="Rectangle 278"/>
              <p:cNvSpPr>
                <a:spLocks noChangeArrowheads="1"/>
              </p:cNvSpPr>
              <p:nvPr/>
            </p:nvSpPr>
            <p:spPr bwMode="auto">
              <a:xfrm>
                <a:off x="3600" y="2784"/>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25" name="Rectangle 279"/>
              <p:cNvSpPr>
                <a:spLocks noChangeArrowheads="1"/>
              </p:cNvSpPr>
              <p:nvPr/>
            </p:nvSpPr>
            <p:spPr bwMode="auto">
              <a:xfrm>
                <a:off x="4656" y="2784"/>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26" name="Rectangle 280"/>
              <p:cNvSpPr>
                <a:spLocks noChangeArrowheads="1"/>
              </p:cNvSpPr>
              <p:nvPr/>
            </p:nvSpPr>
            <p:spPr bwMode="auto">
              <a:xfrm>
                <a:off x="4560" y="288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27" name="Rectangle 281"/>
              <p:cNvSpPr>
                <a:spLocks noChangeArrowheads="1"/>
              </p:cNvSpPr>
              <p:nvPr/>
            </p:nvSpPr>
            <p:spPr bwMode="auto">
              <a:xfrm>
                <a:off x="4416" y="278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28" name="Rectangle 282"/>
              <p:cNvSpPr>
                <a:spLocks noChangeArrowheads="1"/>
              </p:cNvSpPr>
              <p:nvPr/>
            </p:nvSpPr>
            <p:spPr bwMode="auto">
              <a:xfrm>
                <a:off x="3600" y="268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29" name="Rectangle 283"/>
              <p:cNvSpPr>
                <a:spLocks noChangeArrowheads="1"/>
              </p:cNvSpPr>
              <p:nvPr/>
            </p:nvSpPr>
            <p:spPr bwMode="auto">
              <a:xfrm>
                <a:off x="3840" y="268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30" name="Rectangle 284"/>
              <p:cNvSpPr>
                <a:spLocks noChangeArrowheads="1"/>
              </p:cNvSpPr>
              <p:nvPr/>
            </p:nvSpPr>
            <p:spPr bwMode="auto">
              <a:xfrm>
                <a:off x="4080" y="268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31" name="Rectangle 285"/>
              <p:cNvSpPr>
                <a:spLocks noChangeArrowheads="1"/>
              </p:cNvSpPr>
              <p:nvPr/>
            </p:nvSpPr>
            <p:spPr bwMode="auto">
              <a:xfrm>
                <a:off x="4320" y="268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32" name="Rectangle 286"/>
              <p:cNvSpPr>
                <a:spLocks noChangeArrowheads="1"/>
              </p:cNvSpPr>
              <p:nvPr/>
            </p:nvSpPr>
            <p:spPr bwMode="auto">
              <a:xfrm>
                <a:off x="3744" y="259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33" name="Rectangle 287"/>
              <p:cNvSpPr>
                <a:spLocks noChangeArrowheads="1"/>
              </p:cNvSpPr>
              <p:nvPr/>
            </p:nvSpPr>
            <p:spPr bwMode="auto">
              <a:xfrm>
                <a:off x="3984" y="259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34" name="Rectangle 288"/>
              <p:cNvSpPr>
                <a:spLocks noChangeArrowheads="1"/>
              </p:cNvSpPr>
              <p:nvPr/>
            </p:nvSpPr>
            <p:spPr bwMode="auto">
              <a:xfrm>
                <a:off x="4224" y="259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35" name="Rectangle 289"/>
              <p:cNvSpPr>
                <a:spLocks noChangeArrowheads="1"/>
              </p:cNvSpPr>
              <p:nvPr/>
            </p:nvSpPr>
            <p:spPr bwMode="auto">
              <a:xfrm>
                <a:off x="3600" y="2592"/>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36" name="Rectangle 290"/>
              <p:cNvSpPr>
                <a:spLocks noChangeArrowheads="1"/>
              </p:cNvSpPr>
              <p:nvPr/>
            </p:nvSpPr>
            <p:spPr bwMode="auto">
              <a:xfrm>
                <a:off x="4656" y="2592"/>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37" name="Rectangle 291"/>
              <p:cNvSpPr>
                <a:spLocks noChangeArrowheads="1"/>
              </p:cNvSpPr>
              <p:nvPr/>
            </p:nvSpPr>
            <p:spPr bwMode="auto">
              <a:xfrm>
                <a:off x="4560" y="268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838" name="Rectangle 292"/>
              <p:cNvSpPr>
                <a:spLocks noChangeArrowheads="1"/>
              </p:cNvSpPr>
              <p:nvPr/>
            </p:nvSpPr>
            <p:spPr bwMode="auto">
              <a:xfrm>
                <a:off x="4416" y="259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grpSp>
        <p:sp>
          <p:nvSpPr>
            <p:cNvPr id="22791" name="Rectangle 295"/>
            <p:cNvSpPr>
              <a:spLocks noChangeArrowheads="1"/>
            </p:cNvSpPr>
            <p:nvPr/>
          </p:nvSpPr>
          <p:spPr bwMode="auto">
            <a:xfrm>
              <a:off x="4272" y="1200"/>
              <a:ext cx="96" cy="912"/>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92" name="Freeform 221" descr="Wave"/>
            <p:cNvSpPr>
              <a:spLocks/>
            </p:cNvSpPr>
            <p:nvPr/>
          </p:nvSpPr>
          <p:spPr bwMode="auto">
            <a:xfrm>
              <a:off x="3792" y="864"/>
              <a:ext cx="1968" cy="672"/>
            </a:xfrm>
            <a:custGeom>
              <a:avLst/>
              <a:gdLst>
                <a:gd name="T0" fmla="*/ 0 w 1968"/>
                <a:gd name="T1" fmla="*/ 0 h 672"/>
                <a:gd name="T2" fmla="*/ 1392 w 1968"/>
                <a:gd name="T3" fmla="*/ 192 h 672"/>
                <a:gd name="T4" fmla="*/ 1968 w 1968"/>
                <a:gd name="T5" fmla="*/ 672 h 672"/>
                <a:gd name="T6" fmla="*/ 576 w 1968"/>
                <a:gd name="T7" fmla="*/ 480 h 672"/>
                <a:gd name="T8" fmla="*/ 0 w 1968"/>
                <a:gd name="T9" fmla="*/ 0 h 672"/>
                <a:gd name="T10" fmla="*/ 0 60000 65536"/>
                <a:gd name="T11" fmla="*/ 0 60000 65536"/>
                <a:gd name="T12" fmla="*/ 0 60000 65536"/>
                <a:gd name="T13" fmla="*/ 0 60000 65536"/>
                <a:gd name="T14" fmla="*/ 0 60000 65536"/>
                <a:gd name="T15" fmla="*/ 0 w 1968"/>
                <a:gd name="T16" fmla="*/ 0 h 672"/>
                <a:gd name="T17" fmla="*/ 1968 w 1968"/>
                <a:gd name="T18" fmla="*/ 672 h 672"/>
              </a:gdLst>
              <a:ahLst/>
              <a:cxnLst>
                <a:cxn ang="T10">
                  <a:pos x="T0" y="T1"/>
                </a:cxn>
                <a:cxn ang="T11">
                  <a:pos x="T2" y="T3"/>
                </a:cxn>
                <a:cxn ang="T12">
                  <a:pos x="T4" y="T5"/>
                </a:cxn>
                <a:cxn ang="T13">
                  <a:pos x="T6" y="T7"/>
                </a:cxn>
                <a:cxn ang="T14">
                  <a:pos x="T8" y="T9"/>
                </a:cxn>
              </a:cxnLst>
              <a:rect l="T15" t="T16" r="T17" b="T18"/>
              <a:pathLst>
                <a:path w="1968" h="672">
                  <a:moveTo>
                    <a:pt x="0" y="0"/>
                  </a:moveTo>
                  <a:lnTo>
                    <a:pt x="1392" y="192"/>
                  </a:lnTo>
                  <a:lnTo>
                    <a:pt x="1968" y="672"/>
                  </a:lnTo>
                  <a:lnTo>
                    <a:pt x="576" y="480"/>
                  </a:lnTo>
                  <a:lnTo>
                    <a:pt x="0" y="0"/>
                  </a:lnTo>
                  <a:close/>
                </a:path>
              </a:pathLst>
            </a:custGeom>
            <a:pattFill prst="wave">
              <a:fgClr>
                <a:schemeClr val="accent1"/>
              </a:fgClr>
              <a:bgClr>
                <a:schemeClr val="bg1"/>
              </a:bgClr>
            </a:pattFill>
            <a:ln w="9525">
              <a:solidFill>
                <a:schemeClr val="tx1"/>
              </a:solidFill>
              <a:round/>
              <a:headEnd/>
              <a:tailEnd/>
            </a:ln>
          </p:spPr>
          <p:txBody>
            <a:bodyPr/>
            <a:lstStyle/>
            <a:p>
              <a:endParaRPr lang="en-US"/>
            </a:p>
          </p:txBody>
        </p:sp>
        <p:sp>
          <p:nvSpPr>
            <p:cNvPr id="22793" name="Rectangle 296"/>
            <p:cNvSpPr>
              <a:spLocks noChangeArrowheads="1"/>
            </p:cNvSpPr>
            <p:nvPr/>
          </p:nvSpPr>
          <p:spPr bwMode="auto">
            <a:xfrm>
              <a:off x="3264" y="1344"/>
              <a:ext cx="96" cy="768"/>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94" name="Freeform 217"/>
            <p:cNvSpPr>
              <a:spLocks/>
            </p:cNvSpPr>
            <p:nvPr/>
          </p:nvSpPr>
          <p:spPr bwMode="auto">
            <a:xfrm>
              <a:off x="3168" y="864"/>
              <a:ext cx="1200" cy="480"/>
            </a:xfrm>
            <a:custGeom>
              <a:avLst/>
              <a:gdLst>
                <a:gd name="T0" fmla="*/ 0 w 1200"/>
                <a:gd name="T1" fmla="*/ 480 h 480"/>
                <a:gd name="T2" fmla="*/ 1200 w 1200"/>
                <a:gd name="T3" fmla="*/ 480 h 480"/>
                <a:gd name="T4" fmla="*/ 624 w 1200"/>
                <a:gd name="T5" fmla="*/ 0 h 480"/>
                <a:gd name="T6" fmla="*/ 0 w 1200"/>
                <a:gd name="T7" fmla="*/ 480 h 480"/>
                <a:gd name="T8" fmla="*/ 0 60000 65536"/>
                <a:gd name="T9" fmla="*/ 0 60000 65536"/>
                <a:gd name="T10" fmla="*/ 0 60000 65536"/>
                <a:gd name="T11" fmla="*/ 0 60000 65536"/>
                <a:gd name="T12" fmla="*/ 0 w 1200"/>
                <a:gd name="T13" fmla="*/ 0 h 480"/>
                <a:gd name="T14" fmla="*/ 1200 w 1200"/>
                <a:gd name="T15" fmla="*/ 480 h 480"/>
              </a:gdLst>
              <a:ahLst/>
              <a:cxnLst>
                <a:cxn ang="T8">
                  <a:pos x="T0" y="T1"/>
                </a:cxn>
                <a:cxn ang="T9">
                  <a:pos x="T2" y="T3"/>
                </a:cxn>
                <a:cxn ang="T10">
                  <a:pos x="T4" y="T5"/>
                </a:cxn>
                <a:cxn ang="T11">
                  <a:pos x="T6" y="T7"/>
                </a:cxn>
              </a:cxnLst>
              <a:rect l="T12" t="T13" r="T14" b="T15"/>
              <a:pathLst>
                <a:path w="1200" h="480">
                  <a:moveTo>
                    <a:pt x="0" y="480"/>
                  </a:moveTo>
                  <a:lnTo>
                    <a:pt x="1200" y="480"/>
                  </a:lnTo>
                  <a:lnTo>
                    <a:pt x="624" y="0"/>
                  </a:lnTo>
                  <a:lnTo>
                    <a:pt x="0" y="480"/>
                  </a:lnTo>
                  <a:close/>
                </a:path>
              </a:pathLst>
            </a:custGeom>
            <a:solidFill>
              <a:srgbClr val="EAEAEA"/>
            </a:solidFill>
            <a:ln w="9525">
              <a:solidFill>
                <a:schemeClr val="tx1"/>
              </a:solidFill>
              <a:round/>
              <a:headEnd/>
              <a:tailEnd/>
            </a:ln>
          </p:spPr>
          <p:txBody>
            <a:bodyPr/>
            <a:lstStyle/>
            <a:p>
              <a:endParaRPr lang="en-US"/>
            </a:p>
          </p:txBody>
        </p:sp>
      </p:grpSp>
      <p:sp>
        <p:nvSpPr>
          <p:cNvPr id="22564" name="AutoShape 298"/>
          <p:cNvSpPr>
            <a:spLocks noChangeArrowheads="1"/>
          </p:cNvSpPr>
          <p:nvPr/>
        </p:nvSpPr>
        <p:spPr bwMode="auto">
          <a:xfrm>
            <a:off x="2743200" y="1981200"/>
            <a:ext cx="228600" cy="152400"/>
          </a:xfrm>
          <a:prstGeom prst="flowChartPunchedTape">
            <a:avLst/>
          </a:prstGeom>
          <a:solidFill>
            <a:schemeClr val="bg1"/>
          </a:solidFill>
          <a:ln w="9525">
            <a:solidFill>
              <a:schemeClr val="accent1"/>
            </a:solidFill>
            <a:miter lim="800000"/>
            <a:headEnd/>
            <a:tailEnd/>
          </a:ln>
        </p:spPr>
        <p:txBody>
          <a:bodyPr wrap="none" anchor="ctr"/>
          <a:lstStyle/>
          <a:p>
            <a:pPr eaLnBrk="0" hangingPunct="0"/>
            <a:endParaRPr lang="en-US"/>
          </a:p>
        </p:txBody>
      </p:sp>
      <p:sp>
        <p:nvSpPr>
          <p:cNvPr id="22565" name="AutoShape 299"/>
          <p:cNvSpPr>
            <a:spLocks noChangeArrowheads="1"/>
          </p:cNvSpPr>
          <p:nvPr/>
        </p:nvSpPr>
        <p:spPr bwMode="auto">
          <a:xfrm>
            <a:off x="2895600" y="2209800"/>
            <a:ext cx="228600" cy="152400"/>
          </a:xfrm>
          <a:prstGeom prst="flowChartPunchedTape">
            <a:avLst/>
          </a:prstGeom>
          <a:solidFill>
            <a:schemeClr val="bg1"/>
          </a:solidFill>
          <a:ln w="9525">
            <a:solidFill>
              <a:schemeClr val="accent1"/>
            </a:solidFill>
            <a:miter lim="800000"/>
            <a:headEnd/>
            <a:tailEnd/>
          </a:ln>
        </p:spPr>
        <p:txBody>
          <a:bodyPr wrap="none" anchor="ctr"/>
          <a:lstStyle/>
          <a:p>
            <a:pPr eaLnBrk="0" hangingPunct="0"/>
            <a:endParaRPr lang="en-US"/>
          </a:p>
        </p:txBody>
      </p:sp>
      <p:sp>
        <p:nvSpPr>
          <p:cNvPr id="22566" name="AutoShape 300"/>
          <p:cNvSpPr>
            <a:spLocks noChangeArrowheads="1"/>
          </p:cNvSpPr>
          <p:nvPr/>
        </p:nvSpPr>
        <p:spPr bwMode="auto">
          <a:xfrm>
            <a:off x="3276600" y="2133600"/>
            <a:ext cx="228600" cy="152400"/>
          </a:xfrm>
          <a:prstGeom prst="flowChartPunchedTape">
            <a:avLst/>
          </a:prstGeom>
          <a:solidFill>
            <a:schemeClr val="bg1"/>
          </a:solidFill>
          <a:ln w="9525">
            <a:solidFill>
              <a:schemeClr val="accent1"/>
            </a:solidFill>
            <a:miter lim="800000"/>
            <a:headEnd/>
            <a:tailEnd/>
          </a:ln>
        </p:spPr>
        <p:txBody>
          <a:bodyPr wrap="none" anchor="ctr"/>
          <a:lstStyle/>
          <a:p>
            <a:pPr eaLnBrk="0" hangingPunct="0"/>
            <a:endParaRPr lang="en-US"/>
          </a:p>
        </p:txBody>
      </p:sp>
      <p:sp>
        <p:nvSpPr>
          <p:cNvPr id="22567" name="AutoShape 301"/>
          <p:cNvSpPr>
            <a:spLocks noChangeArrowheads="1"/>
          </p:cNvSpPr>
          <p:nvPr/>
        </p:nvSpPr>
        <p:spPr bwMode="auto">
          <a:xfrm>
            <a:off x="3200400" y="2438400"/>
            <a:ext cx="228600" cy="152400"/>
          </a:xfrm>
          <a:prstGeom prst="flowChartPunchedTape">
            <a:avLst/>
          </a:prstGeom>
          <a:solidFill>
            <a:schemeClr val="bg1"/>
          </a:solidFill>
          <a:ln w="9525">
            <a:solidFill>
              <a:schemeClr val="accent1"/>
            </a:solidFill>
            <a:miter lim="800000"/>
            <a:headEnd/>
            <a:tailEnd/>
          </a:ln>
        </p:spPr>
        <p:txBody>
          <a:bodyPr wrap="none" anchor="ctr"/>
          <a:lstStyle/>
          <a:p>
            <a:pPr eaLnBrk="0" hangingPunct="0"/>
            <a:endParaRPr lang="en-US"/>
          </a:p>
        </p:txBody>
      </p:sp>
      <p:sp>
        <p:nvSpPr>
          <p:cNvPr id="22568" name="AutoShape 302"/>
          <p:cNvSpPr>
            <a:spLocks noChangeArrowheads="1"/>
          </p:cNvSpPr>
          <p:nvPr/>
        </p:nvSpPr>
        <p:spPr bwMode="auto">
          <a:xfrm>
            <a:off x="3124200" y="1905000"/>
            <a:ext cx="228600" cy="152400"/>
          </a:xfrm>
          <a:prstGeom prst="flowChartPunchedTape">
            <a:avLst/>
          </a:prstGeom>
          <a:solidFill>
            <a:schemeClr val="bg1"/>
          </a:solidFill>
          <a:ln w="9525">
            <a:solidFill>
              <a:schemeClr val="accent1"/>
            </a:solidFill>
            <a:miter lim="800000"/>
            <a:headEnd/>
            <a:tailEnd/>
          </a:ln>
        </p:spPr>
        <p:txBody>
          <a:bodyPr wrap="none" anchor="ctr"/>
          <a:lstStyle/>
          <a:p>
            <a:pPr eaLnBrk="0" hangingPunct="0"/>
            <a:endParaRPr lang="en-US"/>
          </a:p>
        </p:txBody>
      </p:sp>
      <p:sp>
        <p:nvSpPr>
          <p:cNvPr id="22569" name="AutoShape 303"/>
          <p:cNvSpPr>
            <a:spLocks noChangeArrowheads="1"/>
          </p:cNvSpPr>
          <p:nvPr/>
        </p:nvSpPr>
        <p:spPr bwMode="auto">
          <a:xfrm>
            <a:off x="3352800" y="2895600"/>
            <a:ext cx="228600" cy="152400"/>
          </a:xfrm>
          <a:prstGeom prst="flowChartPunchedTape">
            <a:avLst/>
          </a:prstGeom>
          <a:solidFill>
            <a:schemeClr val="bg1"/>
          </a:solidFill>
          <a:ln w="9525">
            <a:solidFill>
              <a:schemeClr val="accent1"/>
            </a:solidFill>
            <a:miter lim="800000"/>
            <a:headEnd/>
            <a:tailEnd/>
          </a:ln>
        </p:spPr>
        <p:txBody>
          <a:bodyPr wrap="none" anchor="ctr"/>
          <a:lstStyle/>
          <a:p>
            <a:pPr eaLnBrk="0" hangingPunct="0"/>
            <a:endParaRPr lang="en-US"/>
          </a:p>
        </p:txBody>
      </p:sp>
      <p:sp>
        <p:nvSpPr>
          <p:cNvPr id="22570" name="AutoShape 304"/>
          <p:cNvSpPr>
            <a:spLocks noChangeArrowheads="1"/>
          </p:cNvSpPr>
          <p:nvPr/>
        </p:nvSpPr>
        <p:spPr bwMode="auto">
          <a:xfrm>
            <a:off x="3048000" y="2971800"/>
            <a:ext cx="228600" cy="152400"/>
          </a:xfrm>
          <a:prstGeom prst="flowChartPunchedTape">
            <a:avLst/>
          </a:prstGeom>
          <a:solidFill>
            <a:schemeClr val="bg1"/>
          </a:solidFill>
          <a:ln w="9525">
            <a:solidFill>
              <a:schemeClr val="accent1"/>
            </a:solidFill>
            <a:miter lim="800000"/>
            <a:headEnd/>
            <a:tailEnd/>
          </a:ln>
        </p:spPr>
        <p:txBody>
          <a:bodyPr wrap="none" anchor="ctr"/>
          <a:lstStyle/>
          <a:p>
            <a:pPr eaLnBrk="0" hangingPunct="0"/>
            <a:endParaRPr lang="en-US"/>
          </a:p>
        </p:txBody>
      </p:sp>
      <p:sp>
        <p:nvSpPr>
          <p:cNvPr id="22571" name="AutoShape 305"/>
          <p:cNvSpPr>
            <a:spLocks noChangeArrowheads="1"/>
          </p:cNvSpPr>
          <p:nvPr/>
        </p:nvSpPr>
        <p:spPr bwMode="auto">
          <a:xfrm>
            <a:off x="2590800" y="2286000"/>
            <a:ext cx="228600" cy="152400"/>
          </a:xfrm>
          <a:prstGeom prst="flowChartPunchedTape">
            <a:avLst/>
          </a:prstGeom>
          <a:solidFill>
            <a:schemeClr val="bg1"/>
          </a:solidFill>
          <a:ln w="9525">
            <a:solidFill>
              <a:schemeClr val="accent1"/>
            </a:solidFill>
            <a:miter lim="800000"/>
            <a:headEnd/>
            <a:tailEnd/>
          </a:ln>
        </p:spPr>
        <p:txBody>
          <a:bodyPr wrap="none" anchor="ctr"/>
          <a:lstStyle/>
          <a:p>
            <a:pPr eaLnBrk="0" hangingPunct="0"/>
            <a:endParaRPr lang="en-US"/>
          </a:p>
        </p:txBody>
      </p:sp>
      <p:sp>
        <p:nvSpPr>
          <p:cNvPr id="22572" name="AutoShape 306"/>
          <p:cNvSpPr>
            <a:spLocks noChangeArrowheads="1"/>
          </p:cNvSpPr>
          <p:nvPr/>
        </p:nvSpPr>
        <p:spPr bwMode="auto">
          <a:xfrm>
            <a:off x="2743200" y="2438400"/>
            <a:ext cx="228600" cy="152400"/>
          </a:xfrm>
          <a:prstGeom prst="flowChartPunchedTape">
            <a:avLst/>
          </a:prstGeom>
          <a:solidFill>
            <a:schemeClr val="bg1"/>
          </a:solidFill>
          <a:ln w="9525">
            <a:solidFill>
              <a:schemeClr val="accent1"/>
            </a:solidFill>
            <a:miter lim="800000"/>
            <a:headEnd/>
            <a:tailEnd/>
          </a:ln>
        </p:spPr>
        <p:txBody>
          <a:bodyPr wrap="none" anchor="ctr"/>
          <a:lstStyle/>
          <a:p>
            <a:pPr eaLnBrk="0" hangingPunct="0"/>
            <a:endParaRPr lang="en-US"/>
          </a:p>
        </p:txBody>
      </p:sp>
      <p:sp>
        <p:nvSpPr>
          <p:cNvPr id="22573" name="AutoShape 307"/>
          <p:cNvSpPr>
            <a:spLocks noChangeArrowheads="1"/>
          </p:cNvSpPr>
          <p:nvPr/>
        </p:nvSpPr>
        <p:spPr bwMode="auto">
          <a:xfrm>
            <a:off x="2895600" y="2590800"/>
            <a:ext cx="228600" cy="152400"/>
          </a:xfrm>
          <a:prstGeom prst="flowChartPunchedTape">
            <a:avLst/>
          </a:prstGeom>
          <a:solidFill>
            <a:schemeClr val="bg1"/>
          </a:solidFill>
          <a:ln w="9525">
            <a:solidFill>
              <a:schemeClr val="accent1"/>
            </a:solidFill>
            <a:miter lim="800000"/>
            <a:headEnd/>
            <a:tailEnd/>
          </a:ln>
        </p:spPr>
        <p:txBody>
          <a:bodyPr wrap="none" anchor="ctr"/>
          <a:lstStyle/>
          <a:p>
            <a:pPr eaLnBrk="0" hangingPunct="0"/>
            <a:endParaRPr lang="en-US"/>
          </a:p>
        </p:txBody>
      </p:sp>
      <p:sp>
        <p:nvSpPr>
          <p:cNvPr id="22574" name="AutoShape 308"/>
          <p:cNvSpPr>
            <a:spLocks noChangeArrowheads="1"/>
          </p:cNvSpPr>
          <p:nvPr/>
        </p:nvSpPr>
        <p:spPr bwMode="auto">
          <a:xfrm>
            <a:off x="2971800" y="2819400"/>
            <a:ext cx="228600" cy="152400"/>
          </a:xfrm>
          <a:prstGeom prst="flowChartPunchedTape">
            <a:avLst/>
          </a:prstGeom>
          <a:solidFill>
            <a:schemeClr val="bg1"/>
          </a:solidFill>
          <a:ln w="9525">
            <a:solidFill>
              <a:schemeClr val="accent1"/>
            </a:solidFill>
            <a:miter lim="800000"/>
            <a:headEnd/>
            <a:tailEnd/>
          </a:ln>
        </p:spPr>
        <p:txBody>
          <a:bodyPr wrap="none" anchor="ctr"/>
          <a:lstStyle/>
          <a:p>
            <a:pPr eaLnBrk="0" hangingPunct="0"/>
            <a:endParaRPr lang="en-US"/>
          </a:p>
        </p:txBody>
      </p:sp>
      <p:sp>
        <p:nvSpPr>
          <p:cNvPr id="22575" name="AutoShape 309"/>
          <p:cNvSpPr>
            <a:spLocks noChangeArrowheads="1"/>
          </p:cNvSpPr>
          <p:nvPr/>
        </p:nvSpPr>
        <p:spPr bwMode="auto">
          <a:xfrm>
            <a:off x="2971800" y="2819400"/>
            <a:ext cx="228600" cy="152400"/>
          </a:xfrm>
          <a:prstGeom prst="flowChartPunchedTape">
            <a:avLst/>
          </a:prstGeom>
          <a:solidFill>
            <a:schemeClr val="bg1"/>
          </a:solidFill>
          <a:ln w="9525">
            <a:solidFill>
              <a:schemeClr val="accent1"/>
            </a:solidFill>
            <a:miter lim="800000"/>
            <a:headEnd/>
            <a:tailEnd/>
          </a:ln>
        </p:spPr>
        <p:txBody>
          <a:bodyPr wrap="none" anchor="ctr"/>
          <a:lstStyle/>
          <a:p>
            <a:pPr eaLnBrk="0" hangingPunct="0"/>
            <a:endParaRPr lang="en-US"/>
          </a:p>
        </p:txBody>
      </p:sp>
      <p:sp>
        <p:nvSpPr>
          <p:cNvPr id="22576" name="AutoShape 310"/>
          <p:cNvSpPr>
            <a:spLocks noChangeArrowheads="1"/>
          </p:cNvSpPr>
          <p:nvPr/>
        </p:nvSpPr>
        <p:spPr bwMode="auto">
          <a:xfrm>
            <a:off x="2514600" y="2819400"/>
            <a:ext cx="228600" cy="152400"/>
          </a:xfrm>
          <a:prstGeom prst="flowChartPunchedTape">
            <a:avLst/>
          </a:prstGeom>
          <a:solidFill>
            <a:schemeClr val="bg1"/>
          </a:solidFill>
          <a:ln w="9525">
            <a:solidFill>
              <a:schemeClr val="accent1"/>
            </a:solidFill>
            <a:miter lim="800000"/>
            <a:headEnd/>
            <a:tailEnd/>
          </a:ln>
        </p:spPr>
        <p:txBody>
          <a:bodyPr wrap="none" anchor="ctr"/>
          <a:lstStyle/>
          <a:p>
            <a:pPr eaLnBrk="0" hangingPunct="0"/>
            <a:endParaRPr lang="en-US"/>
          </a:p>
        </p:txBody>
      </p:sp>
      <p:sp>
        <p:nvSpPr>
          <p:cNvPr id="22577" name="AutoShape 311"/>
          <p:cNvSpPr>
            <a:spLocks noChangeArrowheads="1"/>
          </p:cNvSpPr>
          <p:nvPr/>
        </p:nvSpPr>
        <p:spPr bwMode="auto">
          <a:xfrm>
            <a:off x="2667000" y="2971800"/>
            <a:ext cx="228600" cy="152400"/>
          </a:xfrm>
          <a:prstGeom prst="flowChartPunchedTape">
            <a:avLst/>
          </a:prstGeom>
          <a:solidFill>
            <a:schemeClr val="bg1"/>
          </a:solidFill>
          <a:ln w="9525">
            <a:solidFill>
              <a:schemeClr val="accent1"/>
            </a:solidFill>
            <a:miter lim="800000"/>
            <a:headEnd/>
            <a:tailEnd/>
          </a:ln>
        </p:spPr>
        <p:txBody>
          <a:bodyPr wrap="none" anchor="ctr"/>
          <a:lstStyle/>
          <a:p>
            <a:pPr eaLnBrk="0" hangingPunct="0"/>
            <a:endParaRPr lang="en-US"/>
          </a:p>
        </p:txBody>
      </p:sp>
      <p:sp>
        <p:nvSpPr>
          <p:cNvPr id="22578" name="AutoShape 312"/>
          <p:cNvSpPr>
            <a:spLocks noChangeArrowheads="1"/>
          </p:cNvSpPr>
          <p:nvPr/>
        </p:nvSpPr>
        <p:spPr bwMode="auto">
          <a:xfrm>
            <a:off x="3276600" y="2667000"/>
            <a:ext cx="228600" cy="152400"/>
          </a:xfrm>
          <a:prstGeom prst="flowChartPunchedTape">
            <a:avLst/>
          </a:prstGeom>
          <a:solidFill>
            <a:schemeClr val="bg1"/>
          </a:solidFill>
          <a:ln w="9525">
            <a:solidFill>
              <a:schemeClr val="accent1"/>
            </a:solidFill>
            <a:miter lim="800000"/>
            <a:headEnd/>
            <a:tailEnd/>
          </a:ln>
        </p:spPr>
        <p:txBody>
          <a:bodyPr wrap="none" anchor="ctr"/>
          <a:lstStyle/>
          <a:p>
            <a:pPr eaLnBrk="0" hangingPunct="0"/>
            <a:endParaRPr lang="en-US"/>
          </a:p>
        </p:txBody>
      </p:sp>
      <p:grpSp>
        <p:nvGrpSpPr>
          <p:cNvPr id="4" name="Group 520"/>
          <p:cNvGrpSpPr>
            <a:grpSpLocks/>
          </p:cNvGrpSpPr>
          <p:nvPr/>
        </p:nvGrpSpPr>
        <p:grpSpPr bwMode="auto">
          <a:xfrm>
            <a:off x="381000" y="4191000"/>
            <a:ext cx="6477000" cy="2103438"/>
            <a:chOff x="240" y="2640"/>
            <a:chExt cx="4080" cy="1325"/>
          </a:xfrm>
        </p:grpSpPr>
        <p:grpSp>
          <p:nvGrpSpPr>
            <p:cNvPr id="22584" name="Group 379"/>
            <p:cNvGrpSpPr>
              <a:grpSpLocks/>
            </p:cNvGrpSpPr>
            <p:nvPr/>
          </p:nvGrpSpPr>
          <p:grpSpPr bwMode="auto">
            <a:xfrm>
              <a:off x="864" y="2640"/>
              <a:ext cx="960" cy="768"/>
              <a:chOff x="3408" y="1440"/>
              <a:chExt cx="960" cy="768"/>
            </a:xfrm>
          </p:grpSpPr>
          <p:sp>
            <p:nvSpPr>
              <p:cNvPr id="22718" name="Rectangle 343"/>
              <p:cNvSpPr>
                <a:spLocks noChangeArrowheads="1"/>
              </p:cNvSpPr>
              <p:nvPr/>
            </p:nvSpPr>
            <p:spPr bwMode="auto">
              <a:xfrm>
                <a:off x="3408" y="211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19" name="Rectangle 344"/>
              <p:cNvSpPr>
                <a:spLocks noChangeArrowheads="1"/>
              </p:cNvSpPr>
              <p:nvPr/>
            </p:nvSpPr>
            <p:spPr bwMode="auto">
              <a:xfrm>
                <a:off x="3648" y="211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20" name="Rectangle 345"/>
              <p:cNvSpPr>
                <a:spLocks noChangeArrowheads="1"/>
              </p:cNvSpPr>
              <p:nvPr/>
            </p:nvSpPr>
            <p:spPr bwMode="auto">
              <a:xfrm>
                <a:off x="3888" y="211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21" name="Rectangle 346"/>
              <p:cNvSpPr>
                <a:spLocks noChangeArrowheads="1"/>
              </p:cNvSpPr>
              <p:nvPr/>
            </p:nvSpPr>
            <p:spPr bwMode="auto">
              <a:xfrm>
                <a:off x="4128" y="211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22" name="Rectangle 347"/>
              <p:cNvSpPr>
                <a:spLocks noChangeArrowheads="1"/>
              </p:cNvSpPr>
              <p:nvPr/>
            </p:nvSpPr>
            <p:spPr bwMode="auto">
              <a:xfrm>
                <a:off x="3552" y="201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23" name="Rectangle 348"/>
              <p:cNvSpPr>
                <a:spLocks noChangeArrowheads="1"/>
              </p:cNvSpPr>
              <p:nvPr/>
            </p:nvSpPr>
            <p:spPr bwMode="auto">
              <a:xfrm>
                <a:off x="3792" y="201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24" name="Rectangle 349"/>
              <p:cNvSpPr>
                <a:spLocks noChangeArrowheads="1"/>
              </p:cNvSpPr>
              <p:nvPr/>
            </p:nvSpPr>
            <p:spPr bwMode="auto">
              <a:xfrm>
                <a:off x="4032" y="201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25" name="Rectangle 350"/>
              <p:cNvSpPr>
                <a:spLocks noChangeArrowheads="1"/>
              </p:cNvSpPr>
              <p:nvPr/>
            </p:nvSpPr>
            <p:spPr bwMode="auto">
              <a:xfrm>
                <a:off x="3408" y="2016"/>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26" name="Rectangle 351"/>
              <p:cNvSpPr>
                <a:spLocks noChangeArrowheads="1"/>
              </p:cNvSpPr>
              <p:nvPr/>
            </p:nvSpPr>
            <p:spPr bwMode="auto">
              <a:xfrm>
                <a:off x="4224" y="2016"/>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27" name="Rectangle 352"/>
              <p:cNvSpPr>
                <a:spLocks noChangeArrowheads="1"/>
              </p:cNvSpPr>
              <p:nvPr/>
            </p:nvSpPr>
            <p:spPr bwMode="auto">
              <a:xfrm>
                <a:off x="3408" y="192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28" name="Rectangle 353"/>
              <p:cNvSpPr>
                <a:spLocks noChangeArrowheads="1"/>
              </p:cNvSpPr>
              <p:nvPr/>
            </p:nvSpPr>
            <p:spPr bwMode="auto">
              <a:xfrm>
                <a:off x="3648" y="192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29" name="Rectangle 354"/>
              <p:cNvSpPr>
                <a:spLocks noChangeArrowheads="1"/>
              </p:cNvSpPr>
              <p:nvPr/>
            </p:nvSpPr>
            <p:spPr bwMode="auto">
              <a:xfrm>
                <a:off x="3888" y="192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30" name="Rectangle 355"/>
              <p:cNvSpPr>
                <a:spLocks noChangeArrowheads="1"/>
              </p:cNvSpPr>
              <p:nvPr/>
            </p:nvSpPr>
            <p:spPr bwMode="auto">
              <a:xfrm>
                <a:off x="4128" y="192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31" name="Rectangle 356"/>
              <p:cNvSpPr>
                <a:spLocks noChangeArrowheads="1"/>
              </p:cNvSpPr>
              <p:nvPr/>
            </p:nvSpPr>
            <p:spPr bwMode="auto">
              <a:xfrm>
                <a:off x="3552" y="182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32" name="Rectangle 357"/>
              <p:cNvSpPr>
                <a:spLocks noChangeArrowheads="1"/>
              </p:cNvSpPr>
              <p:nvPr/>
            </p:nvSpPr>
            <p:spPr bwMode="auto">
              <a:xfrm>
                <a:off x="3792" y="182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33" name="Rectangle 358"/>
              <p:cNvSpPr>
                <a:spLocks noChangeArrowheads="1"/>
              </p:cNvSpPr>
              <p:nvPr/>
            </p:nvSpPr>
            <p:spPr bwMode="auto">
              <a:xfrm>
                <a:off x="4032" y="182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34" name="Rectangle 359"/>
              <p:cNvSpPr>
                <a:spLocks noChangeArrowheads="1"/>
              </p:cNvSpPr>
              <p:nvPr/>
            </p:nvSpPr>
            <p:spPr bwMode="auto">
              <a:xfrm>
                <a:off x="3408" y="1824"/>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35" name="Rectangle 360"/>
              <p:cNvSpPr>
                <a:spLocks noChangeArrowheads="1"/>
              </p:cNvSpPr>
              <p:nvPr/>
            </p:nvSpPr>
            <p:spPr bwMode="auto">
              <a:xfrm>
                <a:off x="4224" y="1824"/>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36" name="Rectangle 361"/>
              <p:cNvSpPr>
                <a:spLocks noChangeArrowheads="1"/>
              </p:cNvSpPr>
              <p:nvPr/>
            </p:nvSpPr>
            <p:spPr bwMode="auto">
              <a:xfrm>
                <a:off x="3408" y="172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37" name="Rectangle 362"/>
              <p:cNvSpPr>
                <a:spLocks noChangeArrowheads="1"/>
              </p:cNvSpPr>
              <p:nvPr/>
            </p:nvSpPr>
            <p:spPr bwMode="auto">
              <a:xfrm>
                <a:off x="3648" y="172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38" name="Rectangle 363"/>
              <p:cNvSpPr>
                <a:spLocks noChangeArrowheads="1"/>
              </p:cNvSpPr>
              <p:nvPr/>
            </p:nvSpPr>
            <p:spPr bwMode="auto">
              <a:xfrm>
                <a:off x="3888" y="172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39" name="Rectangle 364"/>
              <p:cNvSpPr>
                <a:spLocks noChangeArrowheads="1"/>
              </p:cNvSpPr>
              <p:nvPr/>
            </p:nvSpPr>
            <p:spPr bwMode="auto">
              <a:xfrm>
                <a:off x="4128" y="172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40" name="Rectangle 365"/>
              <p:cNvSpPr>
                <a:spLocks noChangeArrowheads="1"/>
              </p:cNvSpPr>
              <p:nvPr/>
            </p:nvSpPr>
            <p:spPr bwMode="auto">
              <a:xfrm>
                <a:off x="3552" y="163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41" name="Rectangle 366"/>
              <p:cNvSpPr>
                <a:spLocks noChangeArrowheads="1"/>
              </p:cNvSpPr>
              <p:nvPr/>
            </p:nvSpPr>
            <p:spPr bwMode="auto">
              <a:xfrm>
                <a:off x="3792" y="163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42" name="Rectangle 367"/>
              <p:cNvSpPr>
                <a:spLocks noChangeArrowheads="1"/>
              </p:cNvSpPr>
              <p:nvPr/>
            </p:nvSpPr>
            <p:spPr bwMode="auto">
              <a:xfrm>
                <a:off x="4032" y="163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43" name="Rectangle 368"/>
              <p:cNvSpPr>
                <a:spLocks noChangeArrowheads="1"/>
              </p:cNvSpPr>
              <p:nvPr/>
            </p:nvSpPr>
            <p:spPr bwMode="auto">
              <a:xfrm>
                <a:off x="3408" y="1632"/>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44" name="Rectangle 369"/>
              <p:cNvSpPr>
                <a:spLocks noChangeArrowheads="1"/>
              </p:cNvSpPr>
              <p:nvPr/>
            </p:nvSpPr>
            <p:spPr bwMode="auto">
              <a:xfrm>
                <a:off x="4224" y="1632"/>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45" name="Rectangle 370"/>
              <p:cNvSpPr>
                <a:spLocks noChangeArrowheads="1"/>
              </p:cNvSpPr>
              <p:nvPr/>
            </p:nvSpPr>
            <p:spPr bwMode="auto">
              <a:xfrm>
                <a:off x="3408" y="153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46" name="Rectangle 371"/>
              <p:cNvSpPr>
                <a:spLocks noChangeArrowheads="1"/>
              </p:cNvSpPr>
              <p:nvPr/>
            </p:nvSpPr>
            <p:spPr bwMode="auto">
              <a:xfrm>
                <a:off x="3648" y="153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47" name="Rectangle 372"/>
              <p:cNvSpPr>
                <a:spLocks noChangeArrowheads="1"/>
              </p:cNvSpPr>
              <p:nvPr/>
            </p:nvSpPr>
            <p:spPr bwMode="auto">
              <a:xfrm>
                <a:off x="3888" y="153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48" name="Rectangle 373"/>
              <p:cNvSpPr>
                <a:spLocks noChangeArrowheads="1"/>
              </p:cNvSpPr>
              <p:nvPr/>
            </p:nvSpPr>
            <p:spPr bwMode="auto">
              <a:xfrm>
                <a:off x="4128" y="153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49" name="Rectangle 374"/>
              <p:cNvSpPr>
                <a:spLocks noChangeArrowheads="1"/>
              </p:cNvSpPr>
              <p:nvPr/>
            </p:nvSpPr>
            <p:spPr bwMode="auto">
              <a:xfrm>
                <a:off x="3552" y="144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50" name="Rectangle 375"/>
              <p:cNvSpPr>
                <a:spLocks noChangeArrowheads="1"/>
              </p:cNvSpPr>
              <p:nvPr/>
            </p:nvSpPr>
            <p:spPr bwMode="auto">
              <a:xfrm>
                <a:off x="3792" y="144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51" name="Rectangle 376"/>
              <p:cNvSpPr>
                <a:spLocks noChangeArrowheads="1"/>
              </p:cNvSpPr>
              <p:nvPr/>
            </p:nvSpPr>
            <p:spPr bwMode="auto">
              <a:xfrm>
                <a:off x="4032" y="144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52" name="Rectangle 377"/>
              <p:cNvSpPr>
                <a:spLocks noChangeArrowheads="1"/>
              </p:cNvSpPr>
              <p:nvPr/>
            </p:nvSpPr>
            <p:spPr bwMode="auto">
              <a:xfrm>
                <a:off x="3408" y="1440"/>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53" name="Rectangle 378"/>
              <p:cNvSpPr>
                <a:spLocks noChangeArrowheads="1"/>
              </p:cNvSpPr>
              <p:nvPr/>
            </p:nvSpPr>
            <p:spPr bwMode="auto">
              <a:xfrm>
                <a:off x="4224" y="1440"/>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grpSp>
        <p:sp>
          <p:nvSpPr>
            <p:cNvPr id="22585" name="Rectangle 380"/>
            <p:cNvSpPr>
              <a:spLocks noChangeArrowheads="1"/>
            </p:cNvSpPr>
            <p:nvPr/>
          </p:nvSpPr>
          <p:spPr bwMode="auto">
            <a:xfrm>
              <a:off x="240" y="2832"/>
              <a:ext cx="96" cy="768"/>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grpSp>
          <p:nvGrpSpPr>
            <p:cNvPr id="22586" name="Group 471"/>
            <p:cNvGrpSpPr>
              <a:grpSpLocks/>
            </p:cNvGrpSpPr>
            <p:nvPr/>
          </p:nvGrpSpPr>
          <p:grpSpPr bwMode="auto">
            <a:xfrm>
              <a:off x="1056" y="2784"/>
              <a:ext cx="960" cy="768"/>
              <a:chOff x="3408" y="1440"/>
              <a:chExt cx="960" cy="768"/>
            </a:xfrm>
          </p:grpSpPr>
          <p:sp>
            <p:nvSpPr>
              <p:cNvPr id="22682" name="Rectangle 472"/>
              <p:cNvSpPr>
                <a:spLocks noChangeArrowheads="1"/>
              </p:cNvSpPr>
              <p:nvPr/>
            </p:nvSpPr>
            <p:spPr bwMode="auto">
              <a:xfrm>
                <a:off x="3408" y="211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83" name="Rectangle 473"/>
              <p:cNvSpPr>
                <a:spLocks noChangeArrowheads="1"/>
              </p:cNvSpPr>
              <p:nvPr/>
            </p:nvSpPr>
            <p:spPr bwMode="auto">
              <a:xfrm>
                <a:off x="3648" y="211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84" name="Rectangle 474"/>
              <p:cNvSpPr>
                <a:spLocks noChangeArrowheads="1"/>
              </p:cNvSpPr>
              <p:nvPr/>
            </p:nvSpPr>
            <p:spPr bwMode="auto">
              <a:xfrm>
                <a:off x="3888" y="211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85" name="Rectangle 475"/>
              <p:cNvSpPr>
                <a:spLocks noChangeArrowheads="1"/>
              </p:cNvSpPr>
              <p:nvPr/>
            </p:nvSpPr>
            <p:spPr bwMode="auto">
              <a:xfrm>
                <a:off x="4128" y="211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86" name="Rectangle 476"/>
              <p:cNvSpPr>
                <a:spLocks noChangeArrowheads="1"/>
              </p:cNvSpPr>
              <p:nvPr/>
            </p:nvSpPr>
            <p:spPr bwMode="auto">
              <a:xfrm>
                <a:off x="3552" y="201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87" name="Rectangle 477"/>
              <p:cNvSpPr>
                <a:spLocks noChangeArrowheads="1"/>
              </p:cNvSpPr>
              <p:nvPr/>
            </p:nvSpPr>
            <p:spPr bwMode="auto">
              <a:xfrm>
                <a:off x="3792" y="201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88" name="Rectangle 478"/>
              <p:cNvSpPr>
                <a:spLocks noChangeArrowheads="1"/>
              </p:cNvSpPr>
              <p:nvPr/>
            </p:nvSpPr>
            <p:spPr bwMode="auto">
              <a:xfrm>
                <a:off x="4032" y="201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89" name="Rectangle 479"/>
              <p:cNvSpPr>
                <a:spLocks noChangeArrowheads="1"/>
              </p:cNvSpPr>
              <p:nvPr/>
            </p:nvSpPr>
            <p:spPr bwMode="auto">
              <a:xfrm>
                <a:off x="3408" y="2016"/>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90" name="Rectangle 480"/>
              <p:cNvSpPr>
                <a:spLocks noChangeArrowheads="1"/>
              </p:cNvSpPr>
              <p:nvPr/>
            </p:nvSpPr>
            <p:spPr bwMode="auto">
              <a:xfrm>
                <a:off x="4224" y="2016"/>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91" name="Rectangle 481"/>
              <p:cNvSpPr>
                <a:spLocks noChangeArrowheads="1"/>
              </p:cNvSpPr>
              <p:nvPr/>
            </p:nvSpPr>
            <p:spPr bwMode="auto">
              <a:xfrm>
                <a:off x="3408" y="192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92" name="Rectangle 482"/>
              <p:cNvSpPr>
                <a:spLocks noChangeArrowheads="1"/>
              </p:cNvSpPr>
              <p:nvPr/>
            </p:nvSpPr>
            <p:spPr bwMode="auto">
              <a:xfrm>
                <a:off x="3648" y="192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93" name="Rectangle 483"/>
              <p:cNvSpPr>
                <a:spLocks noChangeArrowheads="1"/>
              </p:cNvSpPr>
              <p:nvPr/>
            </p:nvSpPr>
            <p:spPr bwMode="auto">
              <a:xfrm>
                <a:off x="3888" y="192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94" name="Rectangle 484"/>
              <p:cNvSpPr>
                <a:spLocks noChangeArrowheads="1"/>
              </p:cNvSpPr>
              <p:nvPr/>
            </p:nvSpPr>
            <p:spPr bwMode="auto">
              <a:xfrm>
                <a:off x="4128" y="192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95" name="Rectangle 485"/>
              <p:cNvSpPr>
                <a:spLocks noChangeArrowheads="1"/>
              </p:cNvSpPr>
              <p:nvPr/>
            </p:nvSpPr>
            <p:spPr bwMode="auto">
              <a:xfrm>
                <a:off x="3552" y="182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96" name="Rectangle 486"/>
              <p:cNvSpPr>
                <a:spLocks noChangeArrowheads="1"/>
              </p:cNvSpPr>
              <p:nvPr/>
            </p:nvSpPr>
            <p:spPr bwMode="auto">
              <a:xfrm>
                <a:off x="3792" y="182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97" name="Rectangle 487"/>
              <p:cNvSpPr>
                <a:spLocks noChangeArrowheads="1"/>
              </p:cNvSpPr>
              <p:nvPr/>
            </p:nvSpPr>
            <p:spPr bwMode="auto">
              <a:xfrm>
                <a:off x="4032" y="182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98" name="Rectangle 488"/>
              <p:cNvSpPr>
                <a:spLocks noChangeArrowheads="1"/>
              </p:cNvSpPr>
              <p:nvPr/>
            </p:nvSpPr>
            <p:spPr bwMode="auto">
              <a:xfrm>
                <a:off x="3408" y="1824"/>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99" name="Rectangle 489"/>
              <p:cNvSpPr>
                <a:spLocks noChangeArrowheads="1"/>
              </p:cNvSpPr>
              <p:nvPr/>
            </p:nvSpPr>
            <p:spPr bwMode="auto">
              <a:xfrm>
                <a:off x="4224" y="1824"/>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00" name="Rectangle 490"/>
              <p:cNvSpPr>
                <a:spLocks noChangeArrowheads="1"/>
              </p:cNvSpPr>
              <p:nvPr/>
            </p:nvSpPr>
            <p:spPr bwMode="auto">
              <a:xfrm>
                <a:off x="3408" y="172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01" name="Rectangle 491"/>
              <p:cNvSpPr>
                <a:spLocks noChangeArrowheads="1"/>
              </p:cNvSpPr>
              <p:nvPr/>
            </p:nvSpPr>
            <p:spPr bwMode="auto">
              <a:xfrm>
                <a:off x="3648" y="172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02" name="Rectangle 492"/>
              <p:cNvSpPr>
                <a:spLocks noChangeArrowheads="1"/>
              </p:cNvSpPr>
              <p:nvPr/>
            </p:nvSpPr>
            <p:spPr bwMode="auto">
              <a:xfrm>
                <a:off x="3888" y="172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03" name="Rectangle 493"/>
              <p:cNvSpPr>
                <a:spLocks noChangeArrowheads="1"/>
              </p:cNvSpPr>
              <p:nvPr/>
            </p:nvSpPr>
            <p:spPr bwMode="auto">
              <a:xfrm>
                <a:off x="4128" y="172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04" name="Rectangle 494"/>
              <p:cNvSpPr>
                <a:spLocks noChangeArrowheads="1"/>
              </p:cNvSpPr>
              <p:nvPr/>
            </p:nvSpPr>
            <p:spPr bwMode="auto">
              <a:xfrm>
                <a:off x="3552" y="163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05" name="Rectangle 495"/>
              <p:cNvSpPr>
                <a:spLocks noChangeArrowheads="1"/>
              </p:cNvSpPr>
              <p:nvPr/>
            </p:nvSpPr>
            <p:spPr bwMode="auto">
              <a:xfrm>
                <a:off x="3792" y="163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06" name="Rectangle 496"/>
              <p:cNvSpPr>
                <a:spLocks noChangeArrowheads="1"/>
              </p:cNvSpPr>
              <p:nvPr/>
            </p:nvSpPr>
            <p:spPr bwMode="auto">
              <a:xfrm>
                <a:off x="4032" y="163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07" name="Rectangle 497"/>
              <p:cNvSpPr>
                <a:spLocks noChangeArrowheads="1"/>
              </p:cNvSpPr>
              <p:nvPr/>
            </p:nvSpPr>
            <p:spPr bwMode="auto">
              <a:xfrm>
                <a:off x="3408" y="1632"/>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08" name="Rectangle 498"/>
              <p:cNvSpPr>
                <a:spLocks noChangeArrowheads="1"/>
              </p:cNvSpPr>
              <p:nvPr/>
            </p:nvSpPr>
            <p:spPr bwMode="auto">
              <a:xfrm>
                <a:off x="4224" y="1632"/>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09" name="Rectangle 499"/>
              <p:cNvSpPr>
                <a:spLocks noChangeArrowheads="1"/>
              </p:cNvSpPr>
              <p:nvPr/>
            </p:nvSpPr>
            <p:spPr bwMode="auto">
              <a:xfrm>
                <a:off x="3408" y="153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10" name="Rectangle 500"/>
              <p:cNvSpPr>
                <a:spLocks noChangeArrowheads="1"/>
              </p:cNvSpPr>
              <p:nvPr/>
            </p:nvSpPr>
            <p:spPr bwMode="auto">
              <a:xfrm>
                <a:off x="3648" y="153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11" name="Rectangle 501"/>
              <p:cNvSpPr>
                <a:spLocks noChangeArrowheads="1"/>
              </p:cNvSpPr>
              <p:nvPr/>
            </p:nvSpPr>
            <p:spPr bwMode="auto">
              <a:xfrm>
                <a:off x="3888" y="153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12" name="Rectangle 502"/>
              <p:cNvSpPr>
                <a:spLocks noChangeArrowheads="1"/>
              </p:cNvSpPr>
              <p:nvPr/>
            </p:nvSpPr>
            <p:spPr bwMode="auto">
              <a:xfrm>
                <a:off x="4128" y="153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13" name="Rectangle 503"/>
              <p:cNvSpPr>
                <a:spLocks noChangeArrowheads="1"/>
              </p:cNvSpPr>
              <p:nvPr/>
            </p:nvSpPr>
            <p:spPr bwMode="auto">
              <a:xfrm>
                <a:off x="3552" y="144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14" name="Rectangle 504"/>
              <p:cNvSpPr>
                <a:spLocks noChangeArrowheads="1"/>
              </p:cNvSpPr>
              <p:nvPr/>
            </p:nvSpPr>
            <p:spPr bwMode="auto">
              <a:xfrm>
                <a:off x="3792" y="144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15" name="Rectangle 505"/>
              <p:cNvSpPr>
                <a:spLocks noChangeArrowheads="1"/>
              </p:cNvSpPr>
              <p:nvPr/>
            </p:nvSpPr>
            <p:spPr bwMode="auto">
              <a:xfrm>
                <a:off x="4032" y="144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16" name="Rectangle 506"/>
              <p:cNvSpPr>
                <a:spLocks noChangeArrowheads="1"/>
              </p:cNvSpPr>
              <p:nvPr/>
            </p:nvSpPr>
            <p:spPr bwMode="auto">
              <a:xfrm>
                <a:off x="3408" y="1440"/>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717" name="Rectangle 507"/>
              <p:cNvSpPr>
                <a:spLocks noChangeArrowheads="1"/>
              </p:cNvSpPr>
              <p:nvPr/>
            </p:nvSpPr>
            <p:spPr bwMode="auto">
              <a:xfrm>
                <a:off x="4224" y="1440"/>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grpSp>
        <p:grpSp>
          <p:nvGrpSpPr>
            <p:cNvPr id="22587" name="Group 381"/>
            <p:cNvGrpSpPr>
              <a:grpSpLocks/>
            </p:cNvGrpSpPr>
            <p:nvPr/>
          </p:nvGrpSpPr>
          <p:grpSpPr bwMode="auto">
            <a:xfrm>
              <a:off x="1152" y="3024"/>
              <a:ext cx="1152" cy="768"/>
              <a:chOff x="3600" y="2592"/>
              <a:chExt cx="1200" cy="768"/>
            </a:xfrm>
          </p:grpSpPr>
          <p:sp>
            <p:nvSpPr>
              <p:cNvPr id="22638" name="Rectangle 382"/>
              <p:cNvSpPr>
                <a:spLocks noChangeArrowheads="1"/>
              </p:cNvSpPr>
              <p:nvPr/>
            </p:nvSpPr>
            <p:spPr bwMode="auto">
              <a:xfrm>
                <a:off x="3600" y="326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39" name="Rectangle 383"/>
              <p:cNvSpPr>
                <a:spLocks noChangeArrowheads="1"/>
              </p:cNvSpPr>
              <p:nvPr/>
            </p:nvSpPr>
            <p:spPr bwMode="auto">
              <a:xfrm>
                <a:off x="3840" y="326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40" name="Rectangle 384"/>
              <p:cNvSpPr>
                <a:spLocks noChangeArrowheads="1"/>
              </p:cNvSpPr>
              <p:nvPr/>
            </p:nvSpPr>
            <p:spPr bwMode="auto">
              <a:xfrm>
                <a:off x="4080" y="326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41" name="Rectangle 385"/>
              <p:cNvSpPr>
                <a:spLocks noChangeArrowheads="1"/>
              </p:cNvSpPr>
              <p:nvPr/>
            </p:nvSpPr>
            <p:spPr bwMode="auto">
              <a:xfrm>
                <a:off x="4320" y="326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42" name="Rectangle 386"/>
              <p:cNvSpPr>
                <a:spLocks noChangeArrowheads="1"/>
              </p:cNvSpPr>
              <p:nvPr/>
            </p:nvSpPr>
            <p:spPr bwMode="auto">
              <a:xfrm>
                <a:off x="3744" y="316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43" name="Rectangle 387"/>
              <p:cNvSpPr>
                <a:spLocks noChangeArrowheads="1"/>
              </p:cNvSpPr>
              <p:nvPr/>
            </p:nvSpPr>
            <p:spPr bwMode="auto">
              <a:xfrm>
                <a:off x="3984" y="316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44" name="Rectangle 388"/>
              <p:cNvSpPr>
                <a:spLocks noChangeArrowheads="1"/>
              </p:cNvSpPr>
              <p:nvPr/>
            </p:nvSpPr>
            <p:spPr bwMode="auto">
              <a:xfrm>
                <a:off x="4224" y="316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45" name="Rectangle 389"/>
              <p:cNvSpPr>
                <a:spLocks noChangeArrowheads="1"/>
              </p:cNvSpPr>
              <p:nvPr/>
            </p:nvSpPr>
            <p:spPr bwMode="auto">
              <a:xfrm>
                <a:off x="3600" y="3168"/>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46" name="Rectangle 390"/>
              <p:cNvSpPr>
                <a:spLocks noChangeArrowheads="1"/>
              </p:cNvSpPr>
              <p:nvPr/>
            </p:nvSpPr>
            <p:spPr bwMode="auto">
              <a:xfrm>
                <a:off x="4656" y="3168"/>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47" name="Rectangle 391"/>
              <p:cNvSpPr>
                <a:spLocks noChangeArrowheads="1"/>
              </p:cNvSpPr>
              <p:nvPr/>
            </p:nvSpPr>
            <p:spPr bwMode="auto">
              <a:xfrm>
                <a:off x="4560" y="326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48" name="Rectangle 392"/>
              <p:cNvSpPr>
                <a:spLocks noChangeArrowheads="1"/>
              </p:cNvSpPr>
              <p:nvPr/>
            </p:nvSpPr>
            <p:spPr bwMode="auto">
              <a:xfrm>
                <a:off x="4416" y="316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49" name="Rectangle 393"/>
              <p:cNvSpPr>
                <a:spLocks noChangeArrowheads="1"/>
              </p:cNvSpPr>
              <p:nvPr/>
            </p:nvSpPr>
            <p:spPr bwMode="auto">
              <a:xfrm>
                <a:off x="3600" y="307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50" name="Rectangle 394"/>
              <p:cNvSpPr>
                <a:spLocks noChangeArrowheads="1"/>
              </p:cNvSpPr>
              <p:nvPr/>
            </p:nvSpPr>
            <p:spPr bwMode="auto">
              <a:xfrm>
                <a:off x="3840" y="307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51" name="Rectangle 395"/>
              <p:cNvSpPr>
                <a:spLocks noChangeArrowheads="1"/>
              </p:cNvSpPr>
              <p:nvPr/>
            </p:nvSpPr>
            <p:spPr bwMode="auto">
              <a:xfrm>
                <a:off x="4080" y="307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52" name="Rectangle 396"/>
              <p:cNvSpPr>
                <a:spLocks noChangeArrowheads="1"/>
              </p:cNvSpPr>
              <p:nvPr/>
            </p:nvSpPr>
            <p:spPr bwMode="auto">
              <a:xfrm>
                <a:off x="4320" y="307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53" name="Rectangle 397"/>
              <p:cNvSpPr>
                <a:spLocks noChangeArrowheads="1"/>
              </p:cNvSpPr>
              <p:nvPr/>
            </p:nvSpPr>
            <p:spPr bwMode="auto">
              <a:xfrm>
                <a:off x="3744" y="297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54" name="Rectangle 398"/>
              <p:cNvSpPr>
                <a:spLocks noChangeArrowheads="1"/>
              </p:cNvSpPr>
              <p:nvPr/>
            </p:nvSpPr>
            <p:spPr bwMode="auto">
              <a:xfrm>
                <a:off x="3984" y="297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55" name="Rectangle 399"/>
              <p:cNvSpPr>
                <a:spLocks noChangeArrowheads="1"/>
              </p:cNvSpPr>
              <p:nvPr/>
            </p:nvSpPr>
            <p:spPr bwMode="auto">
              <a:xfrm>
                <a:off x="4224" y="297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56" name="Rectangle 400"/>
              <p:cNvSpPr>
                <a:spLocks noChangeArrowheads="1"/>
              </p:cNvSpPr>
              <p:nvPr/>
            </p:nvSpPr>
            <p:spPr bwMode="auto">
              <a:xfrm>
                <a:off x="3600" y="2976"/>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57" name="Rectangle 401"/>
              <p:cNvSpPr>
                <a:spLocks noChangeArrowheads="1"/>
              </p:cNvSpPr>
              <p:nvPr/>
            </p:nvSpPr>
            <p:spPr bwMode="auto">
              <a:xfrm>
                <a:off x="4656" y="2976"/>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58" name="Rectangle 402"/>
              <p:cNvSpPr>
                <a:spLocks noChangeArrowheads="1"/>
              </p:cNvSpPr>
              <p:nvPr/>
            </p:nvSpPr>
            <p:spPr bwMode="auto">
              <a:xfrm>
                <a:off x="4560" y="307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59" name="Rectangle 403"/>
              <p:cNvSpPr>
                <a:spLocks noChangeArrowheads="1"/>
              </p:cNvSpPr>
              <p:nvPr/>
            </p:nvSpPr>
            <p:spPr bwMode="auto">
              <a:xfrm>
                <a:off x="4416" y="297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60" name="Rectangle 404"/>
              <p:cNvSpPr>
                <a:spLocks noChangeArrowheads="1"/>
              </p:cNvSpPr>
              <p:nvPr/>
            </p:nvSpPr>
            <p:spPr bwMode="auto">
              <a:xfrm>
                <a:off x="3600" y="288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61" name="Rectangle 405"/>
              <p:cNvSpPr>
                <a:spLocks noChangeArrowheads="1"/>
              </p:cNvSpPr>
              <p:nvPr/>
            </p:nvSpPr>
            <p:spPr bwMode="auto">
              <a:xfrm>
                <a:off x="3840" y="288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62" name="Rectangle 406"/>
              <p:cNvSpPr>
                <a:spLocks noChangeArrowheads="1"/>
              </p:cNvSpPr>
              <p:nvPr/>
            </p:nvSpPr>
            <p:spPr bwMode="auto">
              <a:xfrm>
                <a:off x="4080" y="288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63" name="Rectangle 407"/>
              <p:cNvSpPr>
                <a:spLocks noChangeArrowheads="1"/>
              </p:cNvSpPr>
              <p:nvPr/>
            </p:nvSpPr>
            <p:spPr bwMode="auto">
              <a:xfrm>
                <a:off x="4320" y="288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64" name="Rectangle 408"/>
              <p:cNvSpPr>
                <a:spLocks noChangeArrowheads="1"/>
              </p:cNvSpPr>
              <p:nvPr/>
            </p:nvSpPr>
            <p:spPr bwMode="auto">
              <a:xfrm>
                <a:off x="3744" y="278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65" name="Rectangle 409"/>
              <p:cNvSpPr>
                <a:spLocks noChangeArrowheads="1"/>
              </p:cNvSpPr>
              <p:nvPr/>
            </p:nvSpPr>
            <p:spPr bwMode="auto">
              <a:xfrm>
                <a:off x="3984" y="278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66" name="Rectangle 410"/>
              <p:cNvSpPr>
                <a:spLocks noChangeArrowheads="1"/>
              </p:cNvSpPr>
              <p:nvPr/>
            </p:nvSpPr>
            <p:spPr bwMode="auto">
              <a:xfrm>
                <a:off x="4224" y="278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67" name="Rectangle 411"/>
              <p:cNvSpPr>
                <a:spLocks noChangeArrowheads="1"/>
              </p:cNvSpPr>
              <p:nvPr/>
            </p:nvSpPr>
            <p:spPr bwMode="auto">
              <a:xfrm>
                <a:off x="3600" y="2784"/>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68" name="Rectangle 412"/>
              <p:cNvSpPr>
                <a:spLocks noChangeArrowheads="1"/>
              </p:cNvSpPr>
              <p:nvPr/>
            </p:nvSpPr>
            <p:spPr bwMode="auto">
              <a:xfrm>
                <a:off x="4656" y="2784"/>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69" name="Rectangle 413"/>
              <p:cNvSpPr>
                <a:spLocks noChangeArrowheads="1"/>
              </p:cNvSpPr>
              <p:nvPr/>
            </p:nvSpPr>
            <p:spPr bwMode="auto">
              <a:xfrm>
                <a:off x="4560" y="288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70" name="Rectangle 414"/>
              <p:cNvSpPr>
                <a:spLocks noChangeArrowheads="1"/>
              </p:cNvSpPr>
              <p:nvPr/>
            </p:nvSpPr>
            <p:spPr bwMode="auto">
              <a:xfrm>
                <a:off x="4416" y="278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71" name="Rectangle 415"/>
              <p:cNvSpPr>
                <a:spLocks noChangeArrowheads="1"/>
              </p:cNvSpPr>
              <p:nvPr/>
            </p:nvSpPr>
            <p:spPr bwMode="auto">
              <a:xfrm>
                <a:off x="3600" y="268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72" name="Rectangle 416"/>
              <p:cNvSpPr>
                <a:spLocks noChangeArrowheads="1"/>
              </p:cNvSpPr>
              <p:nvPr/>
            </p:nvSpPr>
            <p:spPr bwMode="auto">
              <a:xfrm>
                <a:off x="3840" y="268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73" name="Rectangle 417"/>
              <p:cNvSpPr>
                <a:spLocks noChangeArrowheads="1"/>
              </p:cNvSpPr>
              <p:nvPr/>
            </p:nvSpPr>
            <p:spPr bwMode="auto">
              <a:xfrm>
                <a:off x="4080" y="268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74" name="Rectangle 418"/>
              <p:cNvSpPr>
                <a:spLocks noChangeArrowheads="1"/>
              </p:cNvSpPr>
              <p:nvPr/>
            </p:nvSpPr>
            <p:spPr bwMode="auto">
              <a:xfrm>
                <a:off x="4320" y="268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75" name="Rectangle 419"/>
              <p:cNvSpPr>
                <a:spLocks noChangeArrowheads="1"/>
              </p:cNvSpPr>
              <p:nvPr/>
            </p:nvSpPr>
            <p:spPr bwMode="auto">
              <a:xfrm>
                <a:off x="3744" y="259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76" name="Rectangle 420"/>
              <p:cNvSpPr>
                <a:spLocks noChangeArrowheads="1"/>
              </p:cNvSpPr>
              <p:nvPr/>
            </p:nvSpPr>
            <p:spPr bwMode="auto">
              <a:xfrm>
                <a:off x="3984" y="259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77" name="Rectangle 421"/>
              <p:cNvSpPr>
                <a:spLocks noChangeArrowheads="1"/>
              </p:cNvSpPr>
              <p:nvPr/>
            </p:nvSpPr>
            <p:spPr bwMode="auto">
              <a:xfrm>
                <a:off x="4224" y="259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78" name="Rectangle 422"/>
              <p:cNvSpPr>
                <a:spLocks noChangeArrowheads="1"/>
              </p:cNvSpPr>
              <p:nvPr/>
            </p:nvSpPr>
            <p:spPr bwMode="auto">
              <a:xfrm>
                <a:off x="3600" y="2592"/>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79" name="Rectangle 423"/>
              <p:cNvSpPr>
                <a:spLocks noChangeArrowheads="1"/>
              </p:cNvSpPr>
              <p:nvPr/>
            </p:nvSpPr>
            <p:spPr bwMode="auto">
              <a:xfrm>
                <a:off x="4656" y="2592"/>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80" name="Rectangle 424"/>
              <p:cNvSpPr>
                <a:spLocks noChangeArrowheads="1"/>
              </p:cNvSpPr>
              <p:nvPr/>
            </p:nvSpPr>
            <p:spPr bwMode="auto">
              <a:xfrm>
                <a:off x="4560" y="268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81" name="Rectangle 425"/>
              <p:cNvSpPr>
                <a:spLocks noChangeArrowheads="1"/>
              </p:cNvSpPr>
              <p:nvPr/>
            </p:nvSpPr>
            <p:spPr bwMode="auto">
              <a:xfrm>
                <a:off x="4416" y="259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grpSp>
        <p:grpSp>
          <p:nvGrpSpPr>
            <p:cNvPr id="22588" name="Group 426"/>
            <p:cNvGrpSpPr>
              <a:grpSpLocks/>
            </p:cNvGrpSpPr>
            <p:nvPr/>
          </p:nvGrpSpPr>
          <p:grpSpPr bwMode="auto">
            <a:xfrm>
              <a:off x="1296" y="3168"/>
              <a:ext cx="1152" cy="768"/>
              <a:chOff x="3600" y="2592"/>
              <a:chExt cx="1200" cy="768"/>
            </a:xfrm>
          </p:grpSpPr>
          <p:sp>
            <p:nvSpPr>
              <p:cNvPr id="22594" name="Rectangle 427"/>
              <p:cNvSpPr>
                <a:spLocks noChangeArrowheads="1"/>
              </p:cNvSpPr>
              <p:nvPr/>
            </p:nvSpPr>
            <p:spPr bwMode="auto">
              <a:xfrm>
                <a:off x="3600" y="326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95" name="Rectangle 428"/>
              <p:cNvSpPr>
                <a:spLocks noChangeArrowheads="1"/>
              </p:cNvSpPr>
              <p:nvPr/>
            </p:nvSpPr>
            <p:spPr bwMode="auto">
              <a:xfrm>
                <a:off x="3840" y="326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96" name="Rectangle 429"/>
              <p:cNvSpPr>
                <a:spLocks noChangeArrowheads="1"/>
              </p:cNvSpPr>
              <p:nvPr/>
            </p:nvSpPr>
            <p:spPr bwMode="auto">
              <a:xfrm>
                <a:off x="4080" y="326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97" name="Rectangle 430"/>
              <p:cNvSpPr>
                <a:spLocks noChangeArrowheads="1"/>
              </p:cNvSpPr>
              <p:nvPr/>
            </p:nvSpPr>
            <p:spPr bwMode="auto">
              <a:xfrm>
                <a:off x="4320" y="326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98" name="Rectangle 431"/>
              <p:cNvSpPr>
                <a:spLocks noChangeArrowheads="1"/>
              </p:cNvSpPr>
              <p:nvPr/>
            </p:nvSpPr>
            <p:spPr bwMode="auto">
              <a:xfrm>
                <a:off x="3744" y="316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99" name="Rectangle 432"/>
              <p:cNvSpPr>
                <a:spLocks noChangeArrowheads="1"/>
              </p:cNvSpPr>
              <p:nvPr/>
            </p:nvSpPr>
            <p:spPr bwMode="auto">
              <a:xfrm>
                <a:off x="3984" y="316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00" name="Rectangle 433"/>
              <p:cNvSpPr>
                <a:spLocks noChangeArrowheads="1"/>
              </p:cNvSpPr>
              <p:nvPr/>
            </p:nvSpPr>
            <p:spPr bwMode="auto">
              <a:xfrm>
                <a:off x="4224" y="316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01" name="Rectangle 434"/>
              <p:cNvSpPr>
                <a:spLocks noChangeArrowheads="1"/>
              </p:cNvSpPr>
              <p:nvPr/>
            </p:nvSpPr>
            <p:spPr bwMode="auto">
              <a:xfrm>
                <a:off x="3600" y="3168"/>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02" name="Rectangle 435"/>
              <p:cNvSpPr>
                <a:spLocks noChangeArrowheads="1"/>
              </p:cNvSpPr>
              <p:nvPr/>
            </p:nvSpPr>
            <p:spPr bwMode="auto">
              <a:xfrm>
                <a:off x="4656" y="3168"/>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03" name="Rectangle 436"/>
              <p:cNvSpPr>
                <a:spLocks noChangeArrowheads="1"/>
              </p:cNvSpPr>
              <p:nvPr/>
            </p:nvSpPr>
            <p:spPr bwMode="auto">
              <a:xfrm>
                <a:off x="4560" y="326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04" name="Rectangle 437"/>
              <p:cNvSpPr>
                <a:spLocks noChangeArrowheads="1"/>
              </p:cNvSpPr>
              <p:nvPr/>
            </p:nvSpPr>
            <p:spPr bwMode="auto">
              <a:xfrm>
                <a:off x="4416" y="316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05" name="Rectangle 438"/>
              <p:cNvSpPr>
                <a:spLocks noChangeArrowheads="1"/>
              </p:cNvSpPr>
              <p:nvPr/>
            </p:nvSpPr>
            <p:spPr bwMode="auto">
              <a:xfrm>
                <a:off x="3600" y="307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06" name="Rectangle 439"/>
              <p:cNvSpPr>
                <a:spLocks noChangeArrowheads="1"/>
              </p:cNvSpPr>
              <p:nvPr/>
            </p:nvSpPr>
            <p:spPr bwMode="auto">
              <a:xfrm>
                <a:off x="3840" y="307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07" name="Rectangle 440"/>
              <p:cNvSpPr>
                <a:spLocks noChangeArrowheads="1"/>
              </p:cNvSpPr>
              <p:nvPr/>
            </p:nvSpPr>
            <p:spPr bwMode="auto">
              <a:xfrm>
                <a:off x="4080" y="307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08" name="Rectangle 441"/>
              <p:cNvSpPr>
                <a:spLocks noChangeArrowheads="1"/>
              </p:cNvSpPr>
              <p:nvPr/>
            </p:nvSpPr>
            <p:spPr bwMode="auto">
              <a:xfrm>
                <a:off x="4320" y="307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09" name="Rectangle 442"/>
              <p:cNvSpPr>
                <a:spLocks noChangeArrowheads="1"/>
              </p:cNvSpPr>
              <p:nvPr/>
            </p:nvSpPr>
            <p:spPr bwMode="auto">
              <a:xfrm>
                <a:off x="3744" y="297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10" name="Rectangle 443"/>
              <p:cNvSpPr>
                <a:spLocks noChangeArrowheads="1"/>
              </p:cNvSpPr>
              <p:nvPr/>
            </p:nvSpPr>
            <p:spPr bwMode="auto">
              <a:xfrm>
                <a:off x="3984" y="297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11" name="Rectangle 444"/>
              <p:cNvSpPr>
                <a:spLocks noChangeArrowheads="1"/>
              </p:cNvSpPr>
              <p:nvPr/>
            </p:nvSpPr>
            <p:spPr bwMode="auto">
              <a:xfrm>
                <a:off x="4224" y="297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12" name="Rectangle 445"/>
              <p:cNvSpPr>
                <a:spLocks noChangeArrowheads="1"/>
              </p:cNvSpPr>
              <p:nvPr/>
            </p:nvSpPr>
            <p:spPr bwMode="auto">
              <a:xfrm>
                <a:off x="3600" y="2976"/>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13" name="Rectangle 446"/>
              <p:cNvSpPr>
                <a:spLocks noChangeArrowheads="1"/>
              </p:cNvSpPr>
              <p:nvPr/>
            </p:nvSpPr>
            <p:spPr bwMode="auto">
              <a:xfrm>
                <a:off x="4656" y="2976"/>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14" name="Rectangle 447"/>
              <p:cNvSpPr>
                <a:spLocks noChangeArrowheads="1"/>
              </p:cNvSpPr>
              <p:nvPr/>
            </p:nvSpPr>
            <p:spPr bwMode="auto">
              <a:xfrm>
                <a:off x="4560" y="307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15" name="Rectangle 448"/>
              <p:cNvSpPr>
                <a:spLocks noChangeArrowheads="1"/>
              </p:cNvSpPr>
              <p:nvPr/>
            </p:nvSpPr>
            <p:spPr bwMode="auto">
              <a:xfrm>
                <a:off x="4416" y="2976"/>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16" name="Rectangle 449"/>
              <p:cNvSpPr>
                <a:spLocks noChangeArrowheads="1"/>
              </p:cNvSpPr>
              <p:nvPr/>
            </p:nvSpPr>
            <p:spPr bwMode="auto">
              <a:xfrm>
                <a:off x="3600" y="288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17" name="Rectangle 450"/>
              <p:cNvSpPr>
                <a:spLocks noChangeArrowheads="1"/>
              </p:cNvSpPr>
              <p:nvPr/>
            </p:nvSpPr>
            <p:spPr bwMode="auto">
              <a:xfrm>
                <a:off x="3840" y="288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18" name="Rectangle 451"/>
              <p:cNvSpPr>
                <a:spLocks noChangeArrowheads="1"/>
              </p:cNvSpPr>
              <p:nvPr/>
            </p:nvSpPr>
            <p:spPr bwMode="auto">
              <a:xfrm>
                <a:off x="4080" y="288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19" name="Rectangle 452"/>
              <p:cNvSpPr>
                <a:spLocks noChangeArrowheads="1"/>
              </p:cNvSpPr>
              <p:nvPr/>
            </p:nvSpPr>
            <p:spPr bwMode="auto">
              <a:xfrm>
                <a:off x="4320" y="288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20" name="Rectangle 453"/>
              <p:cNvSpPr>
                <a:spLocks noChangeArrowheads="1"/>
              </p:cNvSpPr>
              <p:nvPr/>
            </p:nvSpPr>
            <p:spPr bwMode="auto">
              <a:xfrm>
                <a:off x="3744" y="278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21" name="Rectangle 454"/>
              <p:cNvSpPr>
                <a:spLocks noChangeArrowheads="1"/>
              </p:cNvSpPr>
              <p:nvPr/>
            </p:nvSpPr>
            <p:spPr bwMode="auto">
              <a:xfrm>
                <a:off x="3984" y="278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22" name="Rectangle 455"/>
              <p:cNvSpPr>
                <a:spLocks noChangeArrowheads="1"/>
              </p:cNvSpPr>
              <p:nvPr/>
            </p:nvSpPr>
            <p:spPr bwMode="auto">
              <a:xfrm>
                <a:off x="4224" y="278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23" name="Rectangle 456"/>
              <p:cNvSpPr>
                <a:spLocks noChangeArrowheads="1"/>
              </p:cNvSpPr>
              <p:nvPr/>
            </p:nvSpPr>
            <p:spPr bwMode="auto">
              <a:xfrm>
                <a:off x="3600" y="2784"/>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24" name="Rectangle 457"/>
              <p:cNvSpPr>
                <a:spLocks noChangeArrowheads="1"/>
              </p:cNvSpPr>
              <p:nvPr/>
            </p:nvSpPr>
            <p:spPr bwMode="auto">
              <a:xfrm>
                <a:off x="4656" y="2784"/>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25" name="Rectangle 458"/>
              <p:cNvSpPr>
                <a:spLocks noChangeArrowheads="1"/>
              </p:cNvSpPr>
              <p:nvPr/>
            </p:nvSpPr>
            <p:spPr bwMode="auto">
              <a:xfrm>
                <a:off x="4560" y="2880"/>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26" name="Rectangle 459"/>
              <p:cNvSpPr>
                <a:spLocks noChangeArrowheads="1"/>
              </p:cNvSpPr>
              <p:nvPr/>
            </p:nvSpPr>
            <p:spPr bwMode="auto">
              <a:xfrm>
                <a:off x="4416" y="2784"/>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27" name="Rectangle 460"/>
              <p:cNvSpPr>
                <a:spLocks noChangeArrowheads="1"/>
              </p:cNvSpPr>
              <p:nvPr/>
            </p:nvSpPr>
            <p:spPr bwMode="auto">
              <a:xfrm>
                <a:off x="3600" y="268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28" name="Rectangle 461"/>
              <p:cNvSpPr>
                <a:spLocks noChangeArrowheads="1"/>
              </p:cNvSpPr>
              <p:nvPr/>
            </p:nvSpPr>
            <p:spPr bwMode="auto">
              <a:xfrm>
                <a:off x="3840" y="268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29" name="Rectangle 462"/>
              <p:cNvSpPr>
                <a:spLocks noChangeArrowheads="1"/>
              </p:cNvSpPr>
              <p:nvPr/>
            </p:nvSpPr>
            <p:spPr bwMode="auto">
              <a:xfrm>
                <a:off x="4080" y="268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30" name="Rectangle 463"/>
              <p:cNvSpPr>
                <a:spLocks noChangeArrowheads="1"/>
              </p:cNvSpPr>
              <p:nvPr/>
            </p:nvSpPr>
            <p:spPr bwMode="auto">
              <a:xfrm>
                <a:off x="4320" y="268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31" name="Rectangle 464"/>
              <p:cNvSpPr>
                <a:spLocks noChangeArrowheads="1"/>
              </p:cNvSpPr>
              <p:nvPr/>
            </p:nvSpPr>
            <p:spPr bwMode="auto">
              <a:xfrm>
                <a:off x="3744" y="259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32" name="Rectangle 465"/>
              <p:cNvSpPr>
                <a:spLocks noChangeArrowheads="1"/>
              </p:cNvSpPr>
              <p:nvPr/>
            </p:nvSpPr>
            <p:spPr bwMode="auto">
              <a:xfrm>
                <a:off x="3984" y="259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33" name="Rectangle 466"/>
              <p:cNvSpPr>
                <a:spLocks noChangeArrowheads="1"/>
              </p:cNvSpPr>
              <p:nvPr/>
            </p:nvSpPr>
            <p:spPr bwMode="auto">
              <a:xfrm>
                <a:off x="4224" y="259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34" name="Rectangle 467"/>
              <p:cNvSpPr>
                <a:spLocks noChangeArrowheads="1"/>
              </p:cNvSpPr>
              <p:nvPr/>
            </p:nvSpPr>
            <p:spPr bwMode="auto">
              <a:xfrm>
                <a:off x="3600" y="2592"/>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35" name="Rectangle 468"/>
              <p:cNvSpPr>
                <a:spLocks noChangeArrowheads="1"/>
              </p:cNvSpPr>
              <p:nvPr/>
            </p:nvSpPr>
            <p:spPr bwMode="auto">
              <a:xfrm>
                <a:off x="4656" y="2592"/>
                <a:ext cx="144"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36" name="Rectangle 469"/>
              <p:cNvSpPr>
                <a:spLocks noChangeArrowheads="1"/>
              </p:cNvSpPr>
              <p:nvPr/>
            </p:nvSpPr>
            <p:spPr bwMode="auto">
              <a:xfrm>
                <a:off x="4560" y="2688"/>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637" name="Rectangle 470"/>
              <p:cNvSpPr>
                <a:spLocks noChangeArrowheads="1"/>
              </p:cNvSpPr>
              <p:nvPr/>
            </p:nvSpPr>
            <p:spPr bwMode="auto">
              <a:xfrm>
                <a:off x="4416" y="2592"/>
                <a:ext cx="240" cy="96"/>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grpSp>
        <p:sp>
          <p:nvSpPr>
            <p:cNvPr id="22589" name="Freeform 508" descr="Wave"/>
            <p:cNvSpPr>
              <a:spLocks/>
            </p:cNvSpPr>
            <p:nvPr/>
          </p:nvSpPr>
          <p:spPr bwMode="auto">
            <a:xfrm>
              <a:off x="2736" y="3312"/>
              <a:ext cx="1584" cy="541"/>
            </a:xfrm>
            <a:custGeom>
              <a:avLst/>
              <a:gdLst>
                <a:gd name="T0" fmla="*/ 0 w 1968"/>
                <a:gd name="T1" fmla="*/ 0 h 672"/>
                <a:gd name="T2" fmla="*/ 2 w 1968"/>
                <a:gd name="T3" fmla="*/ 2 h 672"/>
                <a:gd name="T4" fmla="*/ 2 w 1968"/>
                <a:gd name="T5" fmla="*/ 2 h 672"/>
                <a:gd name="T6" fmla="*/ 2 w 1968"/>
                <a:gd name="T7" fmla="*/ 2 h 672"/>
                <a:gd name="T8" fmla="*/ 0 w 1968"/>
                <a:gd name="T9" fmla="*/ 0 h 672"/>
                <a:gd name="T10" fmla="*/ 0 60000 65536"/>
                <a:gd name="T11" fmla="*/ 0 60000 65536"/>
                <a:gd name="T12" fmla="*/ 0 60000 65536"/>
                <a:gd name="T13" fmla="*/ 0 60000 65536"/>
                <a:gd name="T14" fmla="*/ 0 60000 65536"/>
                <a:gd name="T15" fmla="*/ 0 w 1968"/>
                <a:gd name="T16" fmla="*/ 0 h 672"/>
                <a:gd name="T17" fmla="*/ 1968 w 1968"/>
                <a:gd name="T18" fmla="*/ 672 h 672"/>
              </a:gdLst>
              <a:ahLst/>
              <a:cxnLst>
                <a:cxn ang="T10">
                  <a:pos x="T0" y="T1"/>
                </a:cxn>
                <a:cxn ang="T11">
                  <a:pos x="T2" y="T3"/>
                </a:cxn>
                <a:cxn ang="T12">
                  <a:pos x="T4" y="T5"/>
                </a:cxn>
                <a:cxn ang="T13">
                  <a:pos x="T6" y="T7"/>
                </a:cxn>
                <a:cxn ang="T14">
                  <a:pos x="T8" y="T9"/>
                </a:cxn>
              </a:cxnLst>
              <a:rect l="T15" t="T16" r="T17" b="T18"/>
              <a:pathLst>
                <a:path w="1968" h="672">
                  <a:moveTo>
                    <a:pt x="0" y="0"/>
                  </a:moveTo>
                  <a:lnTo>
                    <a:pt x="1392" y="192"/>
                  </a:lnTo>
                  <a:lnTo>
                    <a:pt x="1968" y="672"/>
                  </a:lnTo>
                  <a:lnTo>
                    <a:pt x="576" y="480"/>
                  </a:lnTo>
                  <a:lnTo>
                    <a:pt x="0" y="0"/>
                  </a:lnTo>
                  <a:close/>
                </a:path>
              </a:pathLst>
            </a:custGeom>
            <a:pattFill prst="wave">
              <a:fgClr>
                <a:schemeClr val="accent1"/>
              </a:fgClr>
              <a:bgClr>
                <a:schemeClr val="bg1"/>
              </a:bgClr>
            </a:pattFill>
            <a:ln w="9525">
              <a:solidFill>
                <a:schemeClr val="tx1"/>
              </a:solidFill>
              <a:round/>
              <a:headEnd/>
              <a:tailEnd/>
            </a:ln>
          </p:spPr>
          <p:txBody>
            <a:bodyPr/>
            <a:lstStyle/>
            <a:p>
              <a:endParaRPr lang="en-US"/>
            </a:p>
          </p:txBody>
        </p:sp>
        <p:sp>
          <p:nvSpPr>
            <p:cNvPr id="22590" name="Rectangle 509"/>
            <p:cNvSpPr>
              <a:spLocks noChangeArrowheads="1"/>
            </p:cNvSpPr>
            <p:nvPr/>
          </p:nvSpPr>
          <p:spPr bwMode="auto">
            <a:xfrm>
              <a:off x="384" y="2928"/>
              <a:ext cx="96" cy="768"/>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91" name="Rectangle 510"/>
            <p:cNvSpPr>
              <a:spLocks noChangeArrowheads="1"/>
            </p:cNvSpPr>
            <p:nvPr/>
          </p:nvSpPr>
          <p:spPr bwMode="auto">
            <a:xfrm>
              <a:off x="528" y="3024"/>
              <a:ext cx="96" cy="768"/>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92" name="Rectangle 511"/>
            <p:cNvSpPr>
              <a:spLocks noChangeArrowheads="1"/>
            </p:cNvSpPr>
            <p:nvPr/>
          </p:nvSpPr>
          <p:spPr bwMode="auto">
            <a:xfrm>
              <a:off x="672" y="3120"/>
              <a:ext cx="96" cy="768"/>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93" name="Freeform 512" descr="Wave"/>
            <p:cNvSpPr>
              <a:spLocks/>
            </p:cNvSpPr>
            <p:nvPr/>
          </p:nvSpPr>
          <p:spPr bwMode="auto">
            <a:xfrm>
              <a:off x="2640" y="3408"/>
              <a:ext cx="1632" cy="557"/>
            </a:xfrm>
            <a:custGeom>
              <a:avLst/>
              <a:gdLst>
                <a:gd name="T0" fmla="*/ 0 w 1968"/>
                <a:gd name="T1" fmla="*/ 0 h 672"/>
                <a:gd name="T2" fmla="*/ 2 w 1968"/>
                <a:gd name="T3" fmla="*/ 2 h 672"/>
                <a:gd name="T4" fmla="*/ 2 w 1968"/>
                <a:gd name="T5" fmla="*/ 2 h 672"/>
                <a:gd name="T6" fmla="*/ 2 w 1968"/>
                <a:gd name="T7" fmla="*/ 2 h 672"/>
                <a:gd name="T8" fmla="*/ 0 w 1968"/>
                <a:gd name="T9" fmla="*/ 0 h 672"/>
                <a:gd name="T10" fmla="*/ 0 60000 65536"/>
                <a:gd name="T11" fmla="*/ 0 60000 65536"/>
                <a:gd name="T12" fmla="*/ 0 60000 65536"/>
                <a:gd name="T13" fmla="*/ 0 60000 65536"/>
                <a:gd name="T14" fmla="*/ 0 60000 65536"/>
                <a:gd name="T15" fmla="*/ 0 w 1968"/>
                <a:gd name="T16" fmla="*/ 0 h 672"/>
                <a:gd name="T17" fmla="*/ 1968 w 1968"/>
                <a:gd name="T18" fmla="*/ 672 h 672"/>
              </a:gdLst>
              <a:ahLst/>
              <a:cxnLst>
                <a:cxn ang="T10">
                  <a:pos x="T0" y="T1"/>
                </a:cxn>
                <a:cxn ang="T11">
                  <a:pos x="T2" y="T3"/>
                </a:cxn>
                <a:cxn ang="T12">
                  <a:pos x="T4" y="T5"/>
                </a:cxn>
                <a:cxn ang="T13">
                  <a:pos x="T6" y="T7"/>
                </a:cxn>
                <a:cxn ang="T14">
                  <a:pos x="T8" y="T9"/>
                </a:cxn>
              </a:cxnLst>
              <a:rect l="T15" t="T16" r="T17" b="T18"/>
              <a:pathLst>
                <a:path w="1968" h="672">
                  <a:moveTo>
                    <a:pt x="0" y="0"/>
                  </a:moveTo>
                  <a:lnTo>
                    <a:pt x="1392" y="192"/>
                  </a:lnTo>
                  <a:lnTo>
                    <a:pt x="1968" y="672"/>
                  </a:lnTo>
                  <a:lnTo>
                    <a:pt x="576" y="480"/>
                  </a:lnTo>
                  <a:lnTo>
                    <a:pt x="0" y="0"/>
                  </a:lnTo>
                  <a:close/>
                </a:path>
              </a:pathLst>
            </a:custGeom>
            <a:pattFill prst="wave">
              <a:fgClr>
                <a:schemeClr val="accent1"/>
              </a:fgClr>
              <a:bgClr>
                <a:schemeClr val="bg1"/>
              </a:bgClr>
            </a:pattFill>
            <a:ln w="9525">
              <a:solidFill>
                <a:schemeClr val="tx1"/>
              </a:solidFill>
              <a:round/>
              <a:headEnd/>
              <a:tailEnd/>
            </a:ln>
          </p:spPr>
          <p:txBody>
            <a:bodyPr/>
            <a:lstStyle/>
            <a:p>
              <a:endParaRPr lang="en-US"/>
            </a:p>
          </p:txBody>
        </p:sp>
      </p:grpSp>
      <p:sp>
        <p:nvSpPr>
          <p:cNvPr id="264706" name="AutoShape 514"/>
          <p:cNvSpPr>
            <a:spLocks noChangeArrowheads="1"/>
          </p:cNvSpPr>
          <p:nvPr/>
        </p:nvSpPr>
        <p:spPr bwMode="auto">
          <a:xfrm rot="-1890043">
            <a:off x="4572000" y="3886200"/>
            <a:ext cx="1066800" cy="762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folHlink"/>
          </a:solidFill>
          <a:ln w="9525">
            <a:solidFill>
              <a:schemeClr val="tx1"/>
            </a:solidFill>
            <a:miter lim="800000"/>
            <a:headEnd/>
            <a:tailEnd/>
          </a:ln>
        </p:spPr>
        <p:txBody>
          <a:bodyPr wrap="none" anchor="ctr"/>
          <a:lstStyle/>
          <a:p>
            <a:endParaRPr lang="en-US"/>
          </a:p>
        </p:txBody>
      </p:sp>
      <p:sp>
        <p:nvSpPr>
          <p:cNvPr id="22581" name="Rectangle 515"/>
          <p:cNvSpPr>
            <a:spLocks noChangeArrowheads="1"/>
          </p:cNvSpPr>
          <p:nvPr/>
        </p:nvSpPr>
        <p:spPr bwMode="auto">
          <a:xfrm>
            <a:off x="228600" y="1828800"/>
            <a:ext cx="152400" cy="12192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2582" name="Rectangle 516"/>
          <p:cNvSpPr>
            <a:spLocks noChangeArrowheads="1"/>
          </p:cNvSpPr>
          <p:nvPr/>
        </p:nvSpPr>
        <p:spPr bwMode="auto">
          <a:xfrm>
            <a:off x="457200" y="1981200"/>
            <a:ext cx="152400" cy="1219200"/>
          </a:xfrm>
          <a:prstGeom prst="rect">
            <a:avLst/>
          </a:prstGeom>
          <a:solidFill>
            <a:srgbClr val="990000"/>
          </a:solidFill>
          <a:ln w="9525">
            <a:solidFill>
              <a:schemeClr val="bg1"/>
            </a:solidFill>
            <a:miter lim="800000"/>
            <a:headEnd/>
            <a:tailEnd/>
          </a:ln>
        </p:spPr>
        <p:txBody>
          <a:bodyPr wrap="none" anchor="ctr"/>
          <a:lstStyle/>
          <a:p>
            <a:pPr eaLnBrk="0" hangingPunct="0"/>
            <a:endParaRPr lang="en-US"/>
          </a:p>
        </p:txBody>
      </p:sp>
      <p:sp>
        <p:nvSpPr>
          <p:cNvPr id="264711" name="AutoShape 519"/>
          <p:cNvSpPr>
            <a:spLocks noChangeArrowheads="1"/>
          </p:cNvSpPr>
          <p:nvPr/>
        </p:nvSpPr>
        <p:spPr bwMode="auto">
          <a:xfrm rot="5400000">
            <a:off x="1638300" y="3238500"/>
            <a:ext cx="685800" cy="762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folHlink"/>
          </a:solidFill>
          <a:ln w="9525">
            <a:solidFill>
              <a:schemeClr val="tx1"/>
            </a:solidFill>
            <a:miter lim="800000"/>
            <a:headEnd/>
            <a:tailEnd/>
          </a:ln>
        </p:spPr>
        <p:txBody>
          <a:bodyPr wrap="none" anchor="ctr"/>
          <a:lstStyle/>
          <a:p>
            <a:endParaRPr lang="en-US"/>
          </a:p>
        </p:txBody>
      </p:sp>
      <p:sp>
        <p:nvSpPr>
          <p:cNvPr id="311" name="Text Box 177">
            <a:extLst>
              <a:ext uri="{FF2B5EF4-FFF2-40B4-BE49-F238E27FC236}">
                <a16:creationId xmlns:a16="http://schemas.microsoft.com/office/drawing/2014/main" id="{A02EC9FC-5B8E-480B-BFF5-346ECCE8A6D0}"/>
              </a:ext>
            </a:extLst>
          </p:cNvPr>
          <p:cNvSpPr txBox="1">
            <a:spLocks noChangeArrowheads="1"/>
          </p:cNvSpPr>
          <p:nvPr/>
        </p:nvSpPr>
        <p:spPr bwMode="auto">
          <a:xfrm>
            <a:off x="2202419" y="3443678"/>
            <a:ext cx="18646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dirty="0"/>
              <a:t>Component-based</a:t>
            </a:r>
          </a:p>
        </p:txBody>
      </p:sp>
      <p:sp>
        <p:nvSpPr>
          <p:cNvPr id="312" name="Text Box 177">
            <a:extLst>
              <a:ext uri="{FF2B5EF4-FFF2-40B4-BE49-F238E27FC236}">
                <a16:creationId xmlns:a16="http://schemas.microsoft.com/office/drawing/2014/main" id="{992E3F6F-EB04-4674-9457-AF631DB447C7}"/>
              </a:ext>
            </a:extLst>
          </p:cNvPr>
          <p:cNvSpPr txBox="1">
            <a:spLocks noChangeArrowheads="1"/>
          </p:cNvSpPr>
          <p:nvPr/>
        </p:nvSpPr>
        <p:spPr bwMode="auto">
          <a:xfrm>
            <a:off x="3682733" y="1899171"/>
            <a:ext cx="12024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dirty="0"/>
              <a:t>Traditional</a:t>
            </a:r>
          </a:p>
        </p:txBody>
      </p:sp>
    </p:spTree>
    <p:extLst>
      <p:ext uri="{BB962C8B-B14F-4D97-AF65-F5344CB8AC3E}">
        <p14:creationId xmlns:p14="http://schemas.microsoft.com/office/powerpoint/2010/main" val="42622323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264381"/>
                                        </p:tgtEl>
                                        <p:attrNameLst>
                                          <p:attrName>style.visibility</p:attrName>
                                        </p:attrNameLst>
                                      </p:cBhvr>
                                      <p:to>
                                        <p:strVal val="visible"/>
                                      </p:to>
                                    </p:set>
                                    <p:anim calcmode="lin" valueType="num">
                                      <p:cBhvr additive="base">
                                        <p:cTn id="7" dur="500" fill="hold"/>
                                        <p:tgtEl>
                                          <p:spTgt spid="264381"/>
                                        </p:tgtEl>
                                        <p:attrNameLst>
                                          <p:attrName>ppt_x</p:attrName>
                                        </p:attrNameLst>
                                      </p:cBhvr>
                                      <p:tavLst>
                                        <p:tav tm="0">
                                          <p:val>
                                            <p:strVal val="0-#ppt_w/2"/>
                                          </p:val>
                                        </p:tav>
                                        <p:tav tm="100000">
                                          <p:val>
                                            <p:strVal val="#ppt_x"/>
                                          </p:val>
                                        </p:tav>
                                      </p:tavLst>
                                    </p:anim>
                                    <p:anim calcmode="lin" valueType="num">
                                      <p:cBhvr additive="base">
                                        <p:cTn id="8" dur="500" fill="hold"/>
                                        <p:tgtEl>
                                          <p:spTgt spid="26438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12"/>
                                        </p:tgtEl>
                                        <p:attrNameLst>
                                          <p:attrName>style.visibility</p:attrName>
                                        </p:attrNameLst>
                                      </p:cBhvr>
                                      <p:to>
                                        <p:strVal val="visible"/>
                                      </p:to>
                                    </p:set>
                                    <p:animEffect transition="in" filter="wipe(left)">
                                      <p:cBhvr>
                                        <p:cTn id="12" dur="500"/>
                                        <p:tgtEl>
                                          <p:spTgt spid="312"/>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100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6438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12"/>
                                        </p:tgtEl>
                                        <p:attrNameLst>
                                          <p:attrName>style.visibility</p:attrName>
                                        </p:attrNameLst>
                                      </p:cBhvr>
                                      <p:to>
                                        <p:strVal val="hidden"/>
                                      </p:to>
                                    </p:set>
                                  </p:childTnLst>
                                </p:cTn>
                              </p:par>
                            </p:childTnLst>
                          </p:cTn>
                        </p:par>
                        <p:par>
                          <p:cTn id="25" fill="hold" nodeType="afterGroup">
                            <p:stCondLst>
                              <p:cond delay="0"/>
                            </p:stCondLst>
                            <p:childTnLst>
                              <p:par>
                                <p:cTn id="26" presetID="2" presetClass="entr" presetSubtype="8" fill="hold" grpId="0" nodeType="afterEffect">
                                  <p:stCondLst>
                                    <p:cond delay="0"/>
                                  </p:stCondLst>
                                  <p:childTnLst>
                                    <p:set>
                                      <p:cBhvr>
                                        <p:cTn id="27" dur="1" fill="hold">
                                          <p:stCondLst>
                                            <p:cond delay="0"/>
                                          </p:stCondLst>
                                        </p:cTn>
                                        <p:tgtEl>
                                          <p:spTgt spid="264711"/>
                                        </p:tgtEl>
                                        <p:attrNameLst>
                                          <p:attrName>style.visibility</p:attrName>
                                        </p:attrNameLst>
                                      </p:cBhvr>
                                      <p:to>
                                        <p:strVal val="visible"/>
                                      </p:to>
                                    </p:set>
                                    <p:anim calcmode="lin" valueType="num">
                                      <p:cBhvr additive="base">
                                        <p:cTn id="28" dur="500" fill="hold"/>
                                        <p:tgtEl>
                                          <p:spTgt spid="264711"/>
                                        </p:tgtEl>
                                        <p:attrNameLst>
                                          <p:attrName>ppt_x</p:attrName>
                                        </p:attrNameLst>
                                      </p:cBhvr>
                                      <p:tavLst>
                                        <p:tav tm="0">
                                          <p:val>
                                            <p:strVal val="0-#ppt_w/2"/>
                                          </p:val>
                                        </p:tav>
                                        <p:tav tm="100000">
                                          <p:val>
                                            <p:strVal val="#ppt_x"/>
                                          </p:val>
                                        </p:tav>
                                      </p:tavLst>
                                    </p:anim>
                                    <p:anim calcmode="lin" valueType="num">
                                      <p:cBhvr additive="base">
                                        <p:cTn id="29" dur="500" fill="hold"/>
                                        <p:tgtEl>
                                          <p:spTgt spid="264711"/>
                                        </p:tgtEl>
                                        <p:attrNameLst>
                                          <p:attrName>ppt_y</p:attrName>
                                        </p:attrNameLst>
                                      </p:cBhvr>
                                      <p:tavLst>
                                        <p:tav tm="0">
                                          <p:val>
                                            <p:strVal val="#ppt_y"/>
                                          </p:val>
                                        </p:tav>
                                        <p:tav tm="100000">
                                          <p:val>
                                            <p:strVal val="#ppt_y"/>
                                          </p:val>
                                        </p:tav>
                                      </p:tavLst>
                                    </p:anim>
                                  </p:childTnLst>
                                </p:cTn>
                              </p:par>
                            </p:childTnLst>
                          </p:cTn>
                        </p:par>
                        <p:par>
                          <p:cTn id="30" fill="hold" nodeType="afterGroup">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311"/>
                                        </p:tgtEl>
                                        <p:attrNameLst>
                                          <p:attrName>style.visibility</p:attrName>
                                        </p:attrNameLst>
                                      </p:cBhvr>
                                      <p:to>
                                        <p:strVal val="visible"/>
                                      </p:to>
                                    </p:set>
                                    <p:animEffect transition="in" filter="wipe(left)">
                                      <p:cBhvr>
                                        <p:cTn id="33" dur="500"/>
                                        <p:tgtEl>
                                          <p:spTgt spid="311"/>
                                        </p:tgtEl>
                                      </p:cBhvr>
                                    </p:animEffect>
                                  </p:childTnLst>
                                </p:cTn>
                              </p:par>
                            </p:childTnLst>
                          </p:cTn>
                        </p:par>
                        <p:par>
                          <p:cTn id="34" fill="hold">
                            <p:stCondLst>
                              <p:cond delay="1000"/>
                            </p:stCondLst>
                            <p:childTnLst>
                              <p:par>
                                <p:cTn id="35" presetID="3" presetClass="entr" presetSubtype="1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9" presetClass="entr" presetSubtype="0" decel="100000" fill="hold" grpId="0" nodeType="clickEffect">
                                  <p:stCondLst>
                                    <p:cond delay="0"/>
                                  </p:stCondLst>
                                  <p:childTnLst>
                                    <p:set>
                                      <p:cBhvr>
                                        <p:cTn id="41" dur="1" fill="hold">
                                          <p:stCondLst>
                                            <p:cond delay="0"/>
                                          </p:stCondLst>
                                        </p:cTn>
                                        <p:tgtEl>
                                          <p:spTgt spid="264706"/>
                                        </p:tgtEl>
                                        <p:attrNameLst>
                                          <p:attrName>style.visibility</p:attrName>
                                        </p:attrNameLst>
                                      </p:cBhvr>
                                      <p:to>
                                        <p:strVal val="visible"/>
                                      </p:to>
                                    </p:set>
                                    <p:anim calcmode="lin" valueType="num">
                                      <p:cBhvr>
                                        <p:cTn id="42" dur="500" fill="hold"/>
                                        <p:tgtEl>
                                          <p:spTgt spid="264706"/>
                                        </p:tgtEl>
                                        <p:attrNameLst>
                                          <p:attrName>ppt_w</p:attrName>
                                        </p:attrNameLst>
                                      </p:cBhvr>
                                      <p:tavLst>
                                        <p:tav tm="0">
                                          <p:val>
                                            <p:fltVal val="0"/>
                                          </p:val>
                                        </p:tav>
                                        <p:tav tm="100000">
                                          <p:val>
                                            <p:strVal val="#ppt_w"/>
                                          </p:val>
                                        </p:tav>
                                      </p:tavLst>
                                    </p:anim>
                                    <p:anim calcmode="lin" valueType="num">
                                      <p:cBhvr>
                                        <p:cTn id="43" dur="500" fill="hold"/>
                                        <p:tgtEl>
                                          <p:spTgt spid="264706"/>
                                        </p:tgtEl>
                                        <p:attrNameLst>
                                          <p:attrName>ppt_h</p:attrName>
                                        </p:attrNameLst>
                                      </p:cBhvr>
                                      <p:tavLst>
                                        <p:tav tm="0">
                                          <p:val>
                                            <p:fltVal val="0"/>
                                          </p:val>
                                        </p:tav>
                                        <p:tav tm="100000">
                                          <p:val>
                                            <p:strVal val="#ppt_h"/>
                                          </p:val>
                                        </p:tav>
                                      </p:tavLst>
                                    </p:anim>
                                    <p:anim calcmode="lin" valueType="num">
                                      <p:cBhvr>
                                        <p:cTn id="44" dur="500" fill="hold"/>
                                        <p:tgtEl>
                                          <p:spTgt spid="264706"/>
                                        </p:tgtEl>
                                        <p:attrNameLst>
                                          <p:attrName>style.rotation</p:attrName>
                                        </p:attrNameLst>
                                      </p:cBhvr>
                                      <p:tavLst>
                                        <p:tav tm="0">
                                          <p:val>
                                            <p:fltVal val="360"/>
                                          </p:val>
                                        </p:tav>
                                        <p:tav tm="100000">
                                          <p:val>
                                            <p:fltVal val="0"/>
                                          </p:val>
                                        </p:tav>
                                      </p:tavLst>
                                    </p:anim>
                                    <p:animEffect transition="in" filter="fade">
                                      <p:cBhvr>
                                        <p:cTn id="45" dur="500"/>
                                        <p:tgtEl>
                                          <p:spTgt spid="264706"/>
                                        </p:tgtEl>
                                      </p:cBhvr>
                                    </p:animEffect>
                                  </p:childTnLst>
                                </p:cTn>
                              </p:par>
                            </p:childTnLst>
                          </p:cTn>
                        </p:par>
                        <p:par>
                          <p:cTn id="46" fill="hold">
                            <p:stCondLst>
                              <p:cond delay="500"/>
                            </p:stCondLst>
                            <p:childTnLst>
                              <p:par>
                                <p:cTn id="47" presetID="22" presetClass="entr" presetSubtype="4" fill="hold"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down)">
                                      <p:cBhvr>
                                        <p:cTn id="49"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381" grpId="0" animBg="1"/>
      <p:bldP spid="264381" grpId="1" animBg="1"/>
      <p:bldP spid="264706" grpId="0" animBg="1"/>
      <p:bldP spid="264711" grpId="0" animBg="1"/>
      <p:bldP spid="311" grpId="0"/>
      <p:bldP spid="312" grpId="0"/>
      <p:bldP spid="312"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p:txBody>
          <a:bodyPr/>
          <a:lstStyle/>
          <a:p>
            <a:pPr>
              <a:defRPr/>
            </a:pPr>
            <a:fld id="{41F3A332-2CDA-41C4-9B41-9E959D1C45F2}" type="slidenum">
              <a:rPr lang="en-US" smtClean="0"/>
              <a:pPr>
                <a:defRPr/>
              </a:pPr>
              <a:t>57</a:t>
            </a:fld>
            <a:endParaRPr lang="en-US"/>
          </a:p>
        </p:txBody>
      </p:sp>
      <p:sp>
        <p:nvSpPr>
          <p:cNvPr id="23555" name="Rectangle 2"/>
          <p:cNvSpPr>
            <a:spLocks noGrp="1" noChangeArrowheads="1"/>
          </p:cNvSpPr>
          <p:nvPr>
            <p:ph type="title"/>
          </p:nvPr>
        </p:nvSpPr>
        <p:spPr/>
        <p:txBody>
          <a:bodyPr/>
          <a:lstStyle/>
          <a:p>
            <a:pPr eaLnBrk="1" hangingPunct="1"/>
            <a:r>
              <a:rPr lang="en-US"/>
              <a:t>Component-Based Software Development</a:t>
            </a:r>
          </a:p>
        </p:txBody>
      </p:sp>
      <p:grpSp>
        <p:nvGrpSpPr>
          <p:cNvPr id="23556" name="Group 29"/>
          <p:cNvGrpSpPr>
            <a:grpSpLocks/>
          </p:cNvGrpSpPr>
          <p:nvPr/>
        </p:nvGrpSpPr>
        <p:grpSpPr bwMode="auto">
          <a:xfrm>
            <a:off x="838200" y="1600200"/>
            <a:ext cx="914400" cy="914400"/>
            <a:chOff x="528" y="1008"/>
            <a:chExt cx="576" cy="576"/>
          </a:xfrm>
        </p:grpSpPr>
        <p:sp>
          <p:nvSpPr>
            <p:cNvPr id="23685" name="Rectangle 14"/>
            <p:cNvSpPr>
              <a:spLocks noChangeArrowheads="1"/>
            </p:cNvSpPr>
            <p:nvPr/>
          </p:nvSpPr>
          <p:spPr bwMode="auto">
            <a:xfrm>
              <a:off x="528" y="1008"/>
              <a:ext cx="576" cy="576"/>
            </a:xfrm>
            <a:prstGeom prst="rect">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86" name="AutoShape 22"/>
            <p:cNvSpPr>
              <a:spLocks noChangeArrowheads="1"/>
            </p:cNvSpPr>
            <p:nvPr/>
          </p:nvSpPr>
          <p:spPr bwMode="auto">
            <a:xfrm>
              <a:off x="720" y="1200"/>
              <a:ext cx="192" cy="144"/>
            </a:xfrm>
            <a:prstGeom prst="flowChartDecision">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87" name="AutoShape 23"/>
            <p:cNvSpPr>
              <a:spLocks noChangeArrowheads="1"/>
            </p:cNvSpPr>
            <p:nvPr/>
          </p:nvSpPr>
          <p:spPr bwMode="auto">
            <a:xfrm>
              <a:off x="576" y="1440"/>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88" name="AutoShape 24"/>
            <p:cNvSpPr>
              <a:spLocks noChangeArrowheads="1"/>
            </p:cNvSpPr>
            <p:nvPr/>
          </p:nvSpPr>
          <p:spPr bwMode="auto">
            <a:xfrm>
              <a:off x="864" y="1440"/>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3689" name="AutoShape 25"/>
            <p:cNvCxnSpPr>
              <a:cxnSpLocks noChangeShapeType="1"/>
              <a:stCxn id="23686" idx="1"/>
              <a:endCxn id="23687" idx="0"/>
            </p:cNvCxnSpPr>
            <p:nvPr/>
          </p:nvCxnSpPr>
          <p:spPr bwMode="auto">
            <a:xfrm rot="10800000" flipV="1">
              <a:off x="672" y="1272"/>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3690" name="AutoShape 26"/>
            <p:cNvCxnSpPr>
              <a:cxnSpLocks noChangeShapeType="1"/>
              <a:stCxn id="23686" idx="3"/>
              <a:endCxn id="23688" idx="0"/>
            </p:cNvCxnSpPr>
            <p:nvPr/>
          </p:nvCxnSpPr>
          <p:spPr bwMode="auto">
            <a:xfrm>
              <a:off x="912" y="1272"/>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3691" name="AutoShape 27"/>
            <p:cNvSpPr>
              <a:spLocks noChangeArrowheads="1"/>
            </p:cNvSpPr>
            <p:nvPr/>
          </p:nvSpPr>
          <p:spPr bwMode="auto">
            <a:xfrm>
              <a:off x="672" y="1056"/>
              <a:ext cx="288" cy="48"/>
            </a:xfrm>
            <a:prstGeom prst="flowChartTerminator">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3692" name="AutoShape 28"/>
            <p:cNvCxnSpPr>
              <a:cxnSpLocks noChangeShapeType="1"/>
              <a:stCxn id="23691" idx="2"/>
              <a:endCxn id="23686" idx="0"/>
            </p:cNvCxnSpPr>
            <p:nvPr/>
          </p:nvCxnSpPr>
          <p:spPr bwMode="auto">
            <a:xfrm rot="5400000">
              <a:off x="768" y="1152"/>
              <a:ext cx="96"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23557" name="Group 30"/>
          <p:cNvGrpSpPr>
            <a:grpSpLocks/>
          </p:cNvGrpSpPr>
          <p:nvPr/>
        </p:nvGrpSpPr>
        <p:grpSpPr bwMode="auto">
          <a:xfrm>
            <a:off x="1219200" y="1676400"/>
            <a:ext cx="914400" cy="914400"/>
            <a:chOff x="528" y="1008"/>
            <a:chExt cx="576" cy="576"/>
          </a:xfrm>
        </p:grpSpPr>
        <p:sp>
          <p:nvSpPr>
            <p:cNvPr id="23677" name="Rectangle 31"/>
            <p:cNvSpPr>
              <a:spLocks noChangeArrowheads="1"/>
            </p:cNvSpPr>
            <p:nvPr/>
          </p:nvSpPr>
          <p:spPr bwMode="auto">
            <a:xfrm>
              <a:off x="528" y="1008"/>
              <a:ext cx="576" cy="576"/>
            </a:xfrm>
            <a:prstGeom prst="rect">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78" name="AutoShape 32"/>
            <p:cNvSpPr>
              <a:spLocks noChangeArrowheads="1"/>
            </p:cNvSpPr>
            <p:nvPr/>
          </p:nvSpPr>
          <p:spPr bwMode="auto">
            <a:xfrm>
              <a:off x="720" y="1200"/>
              <a:ext cx="192" cy="144"/>
            </a:xfrm>
            <a:prstGeom prst="flowChartDecision">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79" name="AutoShape 33"/>
            <p:cNvSpPr>
              <a:spLocks noChangeArrowheads="1"/>
            </p:cNvSpPr>
            <p:nvPr/>
          </p:nvSpPr>
          <p:spPr bwMode="auto">
            <a:xfrm>
              <a:off x="576" y="1440"/>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80" name="AutoShape 34"/>
            <p:cNvSpPr>
              <a:spLocks noChangeArrowheads="1"/>
            </p:cNvSpPr>
            <p:nvPr/>
          </p:nvSpPr>
          <p:spPr bwMode="auto">
            <a:xfrm>
              <a:off x="864" y="1440"/>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3681" name="AutoShape 35"/>
            <p:cNvCxnSpPr>
              <a:cxnSpLocks noChangeShapeType="1"/>
              <a:stCxn id="23678" idx="1"/>
              <a:endCxn id="23679" idx="0"/>
            </p:cNvCxnSpPr>
            <p:nvPr/>
          </p:nvCxnSpPr>
          <p:spPr bwMode="auto">
            <a:xfrm rot="10800000" flipV="1">
              <a:off x="672" y="1272"/>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3682" name="AutoShape 36"/>
            <p:cNvCxnSpPr>
              <a:cxnSpLocks noChangeShapeType="1"/>
              <a:stCxn id="23678" idx="3"/>
              <a:endCxn id="23680" idx="0"/>
            </p:cNvCxnSpPr>
            <p:nvPr/>
          </p:nvCxnSpPr>
          <p:spPr bwMode="auto">
            <a:xfrm>
              <a:off x="912" y="1272"/>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3683" name="AutoShape 37"/>
            <p:cNvSpPr>
              <a:spLocks noChangeArrowheads="1"/>
            </p:cNvSpPr>
            <p:nvPr/>
          </p:nvSpPr>
          <p:spPr bwMode="auto">
            <a:xfrm>
              <a:off x="672" y="1056"/>
              <a:ext cx="288" cy="48"/>
            </a:xfrm>
            <a:prstGeom prst="flowChartTerminator">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3684" name="AutoShape 38"/>
            <p:cNvCxnSpPr>
              <a:cxnSpLocks noChangeShapeType="1"/>
              <a:stCxn id="23683" idx="2"/>
              <a:endCxn id="23678" idx="0"/>
            </p:cNvCxnSpPr>
            <p:nvPr/>
          </p:nvCxnSpPr>
          <p:spPr bwMode="auto">
            <a:xfrm rot="5400000">
              <a:off x="768" y="1152"/>
              <a:ext cx="96"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23558" name="Group 39"/>
          <p:cNvGrpSpPr>
            <a:grpSpLocks/>
          </p:cNvGrpSpPr>
          <p:nvPr/>
        </p:nvGrpSpPr>
        <p:grpSpPr bwMode="auto">
          <a:xfrm>
            <a:off x="1905000" y="1905000"/>
            <a:ext cx="914400" cy="914400"/>
            <a:chOff x="528" y="1008"/>
            <a:chExt cx="576" cy="576"/>
          </a:xfrm>
        </p:grpSpPr>
        <p:sp>
          <p:nvSpPr>
            <p:cNvPr id="23669" name="Rectangle 40"/>
            <p:cNvSpPr>
              <a:spLocks noChangeArrowheads="1"/>
            </p:cNvSpPr>
            <p:nvPr/>
          </p:nvSpPr>
          <p:spPr bwMode="auto">
            <a:xfrm>
              <a:off x="528" y="1008"/>
              <a:ext cx="576" cy="576"/>
            </a:xfrm>
            <a:prstGeom prst="rect">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70" name="AutoShape 41"/>
            <p:cNvSpPr>
              <a:spLocks noChangeArrowheads="1"/>
            </p:cNvSpPr>
            <p:nvPr/>
          </p:nvSpPr>
          <p:spPr bwMode="auto">
            <a:xfrm>
              <a:off x="720" y="1200"/>
              <a:ext cx="192" cy="144"/>
            </a:xfrm>
            <a:prstGeom prst="flowChartDecision">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71" name="AutoShape 42"/>
            <p:cNvSpPr>
              <a:spLocks noChangeArrowheads="1"/>
            </p:cNvSpPr>
            <p:nvPr/>
          </p:nvSpPr>
          <p:spPr bwMode="auto">
            <a:xfrm>
              <a:off x="576" y="1440"/>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72" name="AutoShape 43"/>
            <p:cNvSpPr>
              <a:spLocks noChangeArrowheads="1"/>
            </p:cNvSpPr>
            <p:nvPr/>
          </p:nvSpPr>
          <p:spPr bwMode="auto">
            <a:xfrm>
              <a:off x="864" y="1440"/>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3673" name="AutoShape 44"/>
            <p:cNvCxnSpPr>
              <a:cxnSpLocks noChangeShapeType="1"/>
              <a:stCxn id="23670" idx="1"/>
              <a:endCxn id="23671" idx="0"/>
            </p:cNvCxnSpPr>
            <p:nvPr/>
          </p:nvCxnSpPr>
          <p:spPr bwMode="auto">
            <a:xfrm rot="10800000" flipV="1">
              <a:off x="672" y="1272"/>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3674" name="AutoShape 45"/>
            <p:cNvCxnSpPr>
              <a:cxnSpLocks noChangeShapeType="1"/>
              <a:stCxn id="23670" idx="3"/>
              <a:endCxn id="23672" idx="0"/>
            </p:cNvCxnSpPr>
            <p:nvPr/>
          </p:nvCxnSpPr>
          <p:spPr bwMode="auto">
            <a:xfrm>
              <a:off x="912" y="1272"/>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3675" name="AutoShape 46"/>
            <p:cNvSpPr>
              <a:spLocks noChangeArrowheads="1"/>
            </p:cNvSpPr>
            <p:nvPr/>
          </p:nvSpPr>
          <p:spPr bwMode="auto">
            <a:xfrm>
              <a:off x="672" y="1056"/>
              <a:ext cx="288" cy="48"/>
            </a:xfrm>
            <a:prstGeom prst="flowChartTerminator">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3676" name="AutoShape 47"/>
            <p:cNvCxnSpPr>
              <a:cxnSpLocks noChangeShapeType="1"/>
              <a:stCxn id="23675" idx="2"/>
              <a:endCxn id="23670" idx="0"/>
            </p:cNvCxnSpPr>
            <p:nvPr/>
          </p:nvCxnSpPr>
          <p:spPr bwMode="auto">
            <a:xfrm rot="5400000">
              <a:off x="768" y="1152"/>
              <a:ext cx="96"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23559" name="Group 48"/>
          <p:cNvGrpSpPr>
            <a:grpSpLocks/>
          </p:cNvGrpSpPr>
          <p:nvPr/>
        </p:nvGrpSpPr>
        <p:grpSpPr bwMode="auto">
          <a:xfrm>
            <a:off x="1676400" y="1828800"/>
            <a:ext cx="914400" cy="914400"/>
            <a:chOff x="528" y="1008"/>
            <a:chExt cx="576" cy="576"/>
          </a:xfrm>
        </p:grpSpPr>
        <p:sp>
          <p:nvSpPr>
            <p:cNvPr id="23661" name="Rectangle 49"/>
            <p:cNvSpPr>
              <a:spLocks noChangeArrowheads="1"/>
            </p:cNvSpPr>
            <p:nvPr/>
          </p:nvSpPr>
          <p:spPr bwMode="auto">
            <a:xfrm>
              <a:off x="528" y="1008"/>
              <a:ext cx="576" cy="576"/>
            </a:xfrm>
            <a:prstGeom prst="rect">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62" name="AutoShape 50"/>
            <p:cNvSpPr>
              <a:spLocks noChangeArrowheads="1"/>
            </p:cNvSpPr>
            <p:nvPr/>
          </p:nvSpPr>
          <p:spPr bwMode="auto">
            <a:xfrm>
              <a:off x="720" y="1200"/>
              <a:ext cx="192" cy="144"/>
            </a:xfrm>
            <a:prstGeom prst="flowChartDecision">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63" name="AutoShape 51"/>
            <p:cNvSpPr>
              <a:spLocks noChangeArrowheads="1"/>
            </p:cNvSpPr>
            <p:nvPr/>
          </p:nvSpPr>
          <p:spPr bwMode="auto">
            <a:xfrm>
              <a:off x="576" y="1440"/>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64" name="AutoShape 52"/>
            <p:cNvSpPr>
              <a:spLocks noChangeArrowheads="1"/>
            </p:cNvSpPr>
            <p:nvPr/>
          </p:nvSpPr>
          <p:spPr bwMode="auto">
            <a:xfrm>
              <a:off x="864" y="1440"/>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3665" name="AutoShape 53"/>
            <p:cNvCxnSpPr>
              <a:cxnSpLocks noChangeShapeType="1"/>
              <a:stCxn id="23662" idx="1"/>
              <a:endCxn id="23663" idx="0"/>
            </p:cNvCxnSpPr>
            <p:nvPr/>
          </p:nvCxnSpPr>
          <p:spPr bwMode="auto">
            <a:xfrm rot="10800000" flipV="1">
              <a:off x="672" y="1272"/>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3666" name="AutoShape 54"/>
            <p:cNvCxnSpPr>
              <a:cxnSpLocks noChangeShapeType="1"/>
              <a:stCxn id="23662" idx="3"/>
              <a:endCxn id="23664" idx="0"/>
            </p:cNvCxnSpPr>
            <p:nvPr/>
          </p:nvCxnSpPr>
          <p:spPr bwMode="auto">
            <a:xfrm>
              <a:off x="912" y="1272"/>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3667" name="AutoShape 55"/>
            <p:cNvSpPr>
              <a:spLocks noChangeArrowheads="1"/>
            </p:cNvSpPr>
            <p:nvPr/>
          </p:nvSpPr>
          <p:spPr bwMode="auto">
            <a:xfrm>
              <a:off x="672" y="1056"/>
              <a:ext cx="288" cy="48"/>
            </a:xfrm>
            <a:prstGeom prst="flowChartTerminator">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3668" name="AutoShape 56"/>
            <p:cNvCxnSpPr>
              <a:cxnSpLocks noChangeShapeType="1"/>
              <a:stCxn id="23667" idx="2"/>
              <a:endCxn id="23662" idx="0"/>
            </p:cNvCxnSpPr>
            <p:nvPr/>
          </p:nvCxnSpPr>
          <p:spPr bwMode="auto">
            <a:xfrm rot="5400000">
              <a:off x="768" y="1152"/>
              <a:ext cx="96"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23560" name="Group 57"/>
          <p:cNvGrpSpPr>
            <a:grpSpLocks/>
          </p:cNvGrpSpPr>
          <p:nvPr/>
        </p:nvGrpSpPr>
        <p:grpSpPr bwMode="auto">
          <a:xfrm>
            <a:off x="2057400" y="1981200"/>
            <a:ext cx="914400" cy="914400"/>
            <a:chOff x="528" y="1008"/>
            <a:chExt cx="576" cy="576"/>
          </a:xfrm>
        </p:grpSpPr>
        <p:sp>
          <p:nvSpPr>
            <p:cNvPr id="23653" name="Rectangle 58"/>
            <p:cNvSpPr>
              <a:spLocks noChangeArrowheads="1"/>
            </p:cNvSpPr>
            <p:nvPr/>
          </p:nvSpPr>
          <p:spPr bwMode="auto">
            <a:xfrm>
              <a:off x="528" y="1008"/>
              <a:ext cx="576" cy="576"/>
            </a:xfrm>
            <a:prstGeom prst="rect">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54" name="AutoShape 59"/>
            <p:cNvSpPr>
              <a:spLocks noChangeArrowheads="1"/>
            </p:cNvSpPr>
            <p:nvPr/>
          </p:nvSpPr>
          <p:spPr bwMode="auto">
            <a:xfrm>
              <a:off x="720" y="1200"/>
              <a:ext cx="192" cy="144"/>
            </a:xfrm>
            <a:prstGeom prst="flowChartDecision">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55" name="AutoShape 60"/>
            <p:cNvSpPr>
              <a:spLocks noChangeArrowheads="1"/>
            </p:cNvSpPr>
            <p:nvPr/>
          </p:nvSpPr>
          <p:spPr bwMode="auto">
            <a:xfrm>
              <a:off x="576" y="1440"/>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56" name="AutoShape 61"/>
            <p:cNvSpPr>
              <a:spLocks noChangeArrowheads="1"/>
            </p:cNvSpPr>
            <p:nvPr/>
          </p:nvSpPr>
          <p:spPr bwMode="auto">
            <a:xfrm>
              <a:off x="864" y="1440"/>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3657" name="AutoShape 62"/>
            <p:cNvCxnSpPr>
              <a:cxnSpLocks noChangeShapeType="1"/>
              <a:stCxn id="23654" idx="1"/>
              <a:endCxn id="23655" idx="0"/>
            </p:cNvCxnSpPr>
            <p:nvPr/>
          </p:nvCxnSpPr>
          <p:spPr bwMode="auto">
            <a:xfrm rot="10800000" flipV="1">
              <a:off x="672" y="1272"/>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3658" name="AutoShape 63"/>
            <p:cNvCxnSpPr>
              <a:cxnSpLocks noChangeShapeType="1"/>
              <a:stCxn id="23654" idx="3"/>
              <a:endCxn id="23656" idx="0"/>
            </p:cNvCxnSpPr>
            <p:nvPr/>
          </p:nvCxnSpPr>
          <p:spPr bwMode="auto">
            <a:xfrm>
              <a:off x="912" y="1272"/>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3659" name="AutoShape 64"/>
            <p:cNvSpPr>
              <a:spLocks noChangeArrowheads="1"/>
            </p:cNvSpPr>
            <p:nvPr/>
          </p:nvSpPr>
          <p:spPr bwMode="auto">
            <a:xfrm>
              <a:off x="672" y="1056"/>
              <a:ext cx="288" cy="48"/>
            </a:xfrm>
            <a:prstGeom prst="flowChartTerminator">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3660" name="AutoShape 65"/>
            <p:cNvCxnSpPr>
              <a:cxnSpLocks noChangeShapeType="1"/>
              <a:stCxn id="23659" idx="2"/>
              <a:endCxn id="23654" idx="0"/>
            </p:cNvCxnSpPr>
            <p:nvPr/>
          </p:nvCxnSpPr>
          <p:spPr bwMode="auto">
            <a:xfrm rot="5400000">
              <a:off x="768" y="1152"/>
              <a:ext cx="96"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7" name="Group 186"/>
          <p:cNvGrpSpPr>
            <a:grpSpLocks/>
          </p:cNvGrpSpPr>
          <p:nvPr/>
        </p:nvGrpSpPr>
        <p:grpSpPr bwMode="auto">
          <a:xfrm>
            <a:off x="5867400" y="1066800"/>
            <a:ext cx="2133600" cy="2667000"/>
            <a:chOff x="3552" y="672"/>
            <a:chExt cx="1344" cy="1680"/>
          </a:xfrm>
        </p:grpSpPr>
        <p:sp>
          <p:nvSpPr>
            <p:cNvPr id="23621" name="Rectangle 77"/>
            <p:cNvSpPr>
              <a:spLocks noChangeArrowheads="1"/>
            </p:cNvSpPr>
            <p:nvPr/>
          </p:nvSpPr>
          <p:spPr bwMode="auto">
            <a:xfrm>
              <a:off x="3552" y="672"/>
              <a:ext cx="1344" cy="1680"/>
            </a:xfrm>
            <a:prstGeom prst="rect">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22" name="Rectangle 67"/>
            <p:cNvSpPr>
              <a:spLocks noChangeArrowheads="1"/>
            </p:cNvSpPr>
            <p:nvPr/>
          </p:nvSpPr>
          <p:spPr bwMode="auto">
            <a:xfrm>
              <a:off x="3648" y="720"/>
              <a:ext cx="576" cy="624"/>
            </a:xfrm>
            <a:prstGeom prst="rect">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23" name="AutoShape 68"/>
            <p:cNvSpPr>
              <a:spLocks noChangeArrowheads="1"/>
            </p:cNvSpPr>
            <p:nvPr/>
          </p:nvSpPr>
          <p:spPr bwMode="auto">
            <a:xfrm>
              <a:off x="3840" y="912"/>
              <a:ext cx="192" cy="144"/>
            </a:xfrm>
            <a:prstGeom prst="flowChartDecision">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24" name="AutoShape 69"/>
            <p:cNvSpPr>
              <a:spLocks noChangeArrowheads="1"/>
            </p:cNvSpPr>
            <p:nvPr/>
          </p:nvSpPr>
          <p:spPr bwMode="auto">
            <a:xfrm>
              <a:off x="3696" y="1104"/>
              <a:ext cx="192" cy="48"/>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25" name="AutoShape 70"/>
            <p:cNvSpPr>
              <a:spLocks noChangeArrowheads="1"/>
            </p:cNvSpPr>
            <p:nvPr/>
          </p:nvSpPr>
          <p:spPr bwMode="auto">
            <a:xfrm>
              <a:off x="3984" y="1152"/>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3626" name="AutoShape 71"/>
            <p:cNvCxnSpPr>
              <a:cxnSpLocks noChangeShapeType="1"/>
              <a:stCxn id="23623" idx="1"/>
              <a:endCxn id="23624" idx="0"/>
            </p:cNvCxnSpPr>
            <p:nvPr/>
          </p:nvCxnSpPr>
          <p:spPr bwMode="auto">
            <a:xfrm rot="10800000" flipV="1">
              <a:off x="3792" y="984"/>
              <a:ext cx="48" cy="12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3627" name="AutoShape 72"/>
            <p:cNvCxnSpPr>
              <a:cxnSpLocks noChangeShapeType="1"/>
              <a:stCxn id="23623" idx="3"/>
              <a:endCxn id="23625" idx="0"/>
            </p:cNvCxnSpPr>
            <p:nvPr/>
          </p:nvCxnSpPr>
          <p:spPr bwMode="auto">
            <a:xfrm>
              <a:off x="4032" y="984"/>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3628" name="AutoShape 73"/>
            <p:cNvSpPr>
              <a:spLocks noChangeArrowheads="1"/>
            </p:cNvSpPr>
            <p:nvPr/>
          </p:nvSpPr>
          <p:spPr bwMode="auto">
            <a:xfrm>
              <a:off x="3792" y="768"/>
              <a:ext cx="288" cy="48"/>
            </a:xfrm>
            <a:prstGeom prst="flowChartTerminator">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3629" name="AutoShape 74"/>
            <p:cNvCxnSpPr>
              <a:cxnSpLocks noChangeShapeType="1"/>
              <a:stCxn id="23628" idx="2"/>
              <a:endCxn id="23623" idx="0"/>
            </p:cNvCxnSpPr>
            <p:nvPr/>
          </p:nvCxnSpPr>
          <p:spPr bwMode="auto">
            <a:xfrm rot="5400000">
              <a:off x="3888" y="864"/>
              <a:ext cx="96"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3630" name="AutoShape 75"/>
            <p:cNvSpPr>
              <a:spLocks noChangeArrowheads="1"/>
            </p:cNvSpPr>
            <p:nvPr/>
          </p:nvSpPr>
          <p:spPr bwMode="auto">
            <a:xfrm>
              <a:off x="3696" y="1248"/>
              <a:ext cx="192" cy="48"/>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3631" name="AutoShape 76"/>
            <p:cNvCxnSpPr>
              <a:cxnSpLocks noChangeShapeType="1"/>
              <a:stCxn id="23624" idx="2"/>
              <a:endCxn id="23630" idx="0"/>
            </p:cNvCxnSpPr>
            <p:nvPr/>
          </p:nvCxnSpPr>
          <p:spPr bwMode="auto">
            <a:xfrm>
              <a:off x="3792" y="1152"/>
              <a:ext cx="0" cy="9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3632" name="Rectangle 97"/>
            <p:cNvSpPr>
              <a:spLocks noChangeArrowheads="1"/>
            </p:cNvSpPr>
            <p:nvPr/>
          </p:nvSpPr>
          <p:spPr bwMode="auto">
            <a:xfrm>
              <a:off x="3600" y="1584"/>
              <a:ext cx="624" cy="576"/>
            </a:xfrm>
            <a:prstGeom prst="rect">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33" name="AutoShape 98"/>
            <p:cNvSpPr>
              <a:spLocks noChangeArrowheads="1"/>
            </p:cNvSpPr>
            <p:nvPr/>
          </p:nvSpPr>
          <p:spPr bwMode="auto">
            <a:xfrm>
              <a:off x="3840" y="1776"/>
              <a:ext cx="192" cy="144"/>
            </a:xfrm>
            <a:prstGeom prst="flowChartDecision">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34" name="AutoShape 99"/>
            <p:cNvSpPr>
              <a:spLocks noChangeArrowheads="1"/>
            </p:cNvSpPr>
            <p:nvPr/>
          </p:nvSpPr>
          <p:spPr bwMode="auto">
            <a:xfrm>
              <a:off x="3696" y="2016"/>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35" name="AutoShape 100"/>
            <p:cNvSpPr>
              <a:spLocks noChangeArrowheads="1"/>
            </p:cNvSpPr>
            <p:nvPr/>
          </p:nvSpPr>
          <p:spPr bwMode="auto">
            <a:xfrm>
              <a:off x="3984" y="2016"/>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3636" name="AutoShape 101"/>
            <p:cNvCxnSpPr>
              <a:cxnSpLocks noChangeShapeType="1"/>
              <a:stCxn id="23633" idx="1"/>
              <a:endCxn id="23634" idx="0"/>
            </p:cNvCxnSpPr>
            <p:nvPr/>
          </p:nvCxnSpPr>
          <p:spPr bwMode="auto">
            <a:xfrm rot="10800000" flipV="1">
              <a:off x="3792" y="1848"/>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3637" name="AutoShape 102"/>
            <p:cNvCxnSpPr>
              <a:cxnSpLocks noChangeShapeType="1"/>
              <a:stCxn id="23633" idx="3"/>
              <a:endCxn id="23635" idx="0"/>
            </p:cNvCxnSpPr>
            <p:nvPr/>
          </p:nvCxnSpPr>
          <p:spPr bwMode="auto">
            <a:xfrm>
              <a:off x="4032" y="1848"/>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3638" name="AutoShape 103"/>
            <p:cNvSpPr>
              <a:spLocks noChangeArrowheads="1"/>
            </p:cNvSpPr>
            <p:nvPr/>
          </p:nvSpPr>
          <p:spPr bwMode="auto">
            <a:xfrm>
              <a:off x="3792" y="1632"/>
              <a:ext cx="288" cy="48"/>
            </a:xfrm>
            <a:prstGeom prst="flowChartTerminator">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3639" name="AutoShape 104"/>
            <p:cNvCxnSpPr>
              <a:cxnSpLocks noChangeShapeType="1"/>
              <a:stCxn id="23638" idx="2"/>
              <a:endCxn id="23633" idx="0"/>
            </p:cNvCxnSpPr>
            <p:nvPr/>
          </p:nvCxnSpPr>
          <p:spPr bwMode="auto">
            <a:xfrm rot="5400000">
              <a:off x="3888" y="1728"/>
              <a:ext cx="96"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3640" name="Rectangle 106"/>
            <p:cNvSpPr>
              <a:spLocks noChangeArrowheads="1"/>
            </p:cNvSpPr>
            <p:nvPr/>
          </p:nvSpPr>
          <p:spPr bwMode="auto">
            <a:xfrm>
              <a:off x="4368" y="1440"/>
              <a:ext cx="432" cy="816"/>
            </a:xfrm>
            <a:prstGeom prst="rect">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41" name="AutoShape 107"/>
            <p:cNvSpPr>
              <a:spLocks noChangeArrowheads="1"/>
            </p:cNvSpPr>
            <p:nvPr/>
          </p:nvSpPr>
          <p:spPr bwMode="auto">
            <a:xfrm>
              <a:off x="4544" y="1664"/>
              <a:ext cx="128" cy="168"/>
            </a:xfrm>
            <a:prstGeom prst="flowChartDecision">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42" name="AutoShape 108"/>
            <p:cNvSpPr>
              <a:spLocks noChangeArrowheads="1"/>
            </p:cNvSpPr>
            <p:nvPr/>
          </p:nvSpPr>
          <p:spPr bwMode="auto">
            <a:xfrm>
              <a:off x="4416" y="1944"/>
              <a:ext cx="160" cy="72"/>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643" name="AutoShape 109"/>
            <p:cNvSpPr>
              <a:spLocks noChangeArrowheads="1"/>
            </p:cNvSpPr>
            <p:nvPr/>
          </p:nvSpPr>
          <p:spPr bwMode="auto">
            <a:xfrm>
              <a:off x="4640" y="1944"/>
              <a:ext cx="112" cy="72"/>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3644" name="AutoShape 110"/>
            <p:cNvCxnSpPr>
              <a:cxnSpLocks noChangeShapeType="1"/>
              <a:stCxn id="23641" idx="1"/>
              <a:endCxn id="23642" idx="0"/>
            </p:cNvCxnSpPr>
            <p:nvPr/>
          </p:nvCxnSpPr>
          <p:spPr bwMode="auto">
            <a:xfrm rot="10800000" flipV="1">
              <a:off x="4496" y="1748"/>
              <a:ext cx="48" cy="196"/>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3645" name="AutoShape 111"/>
            <p:cNvCxnSpPr>
              <a:cxnSpLocks noChangeShapeType="1"/>
              <a:stCxn id="23641" idx="3"/>
              <a:endCxn id="23643" idx="0"/>
            </p:cNvCxnSpPr>
            <p:nvPr/>
          </p:nvCxnSpPr>
          <p:spPr bwMode="auto">
            <a:xfrm>
              <a:off x="4672" y="1748"/>
              <a:ext cx="24" cy="196"/>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3646" name="AutoShape 112"/>
            <p:cNvSpPr>
              <a:spLocks noChangeArrowheads="1"/>
            </p:cNvSpPr>
            <p:nvPr/>
          </p:nvSpPr>
          <p:spPr bwMode="auto">
            <a:xfrm>
              <a:off x="4512" y="1496"/>
              <a:ext cx="192" cy="56"/>
            </a:xfrm>
            <a:prstGeom prst="flowChartTerminator">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3647" name="AutoShape 113"/>
            <p:cNvCxnSpPr>
              <a:cxnSpLocks noChangeShapeType="1"/>
              <a:stCxn id="23646" idx="2"/>
              <a:endCxn id="23641" idx="0"/>
            </p:cNvCxnSpPr>
            <p:nvPr/>
          </p:nvCxnSpPr>
          <p:spPr bwMode="auto">
            <a:xfrm rot="5400000">
              <a:off x="4552" y="1608"/>
              <a:ext cx="112"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3648" name="AutoShape 114"/>
            <p:cNvSpPr>
              <a:spLocks noChangeArrowheads="1"/>
            </p:cNvSpPr>
            <p:nvPr/>
          </p:nvSpPr>
          <p:spPr bwMode="auto">
            <a:xfrm>
              <a:off x="4560" y="2160"/>
              <a:ext cx="96" cy="64"/>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3649" name="AutoShape 115"/>
            <p:cNvCxnSpPr>
              <a:cxnSpLocks noChangeShapeType="1"/>
              <a:stCxn id="23643" idx="2"/>
              <a:endCxn id="23648" idx="0"/>
            </p:cNvCxnSpPr>
            <p:nvPr/>
          </p:nvCxnSpPr>
          <p:spPr bwMode="auto">
            <a:xfrm flipH="1">
              <a:off x="4608" y="2016"/>
              <a:ext cx="88" cy="14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650" name="AutoShape 116"/>
            <p:cNvCxnSpPr>
              <a:cxnSpLocks noChangeShapeType="1"/>
              <a:stCxn id="23642" idx="2"/>
              <a:endCxn id="23648" idx="0"/>
            </p:cNvCxnSpPr>
            <p:nvPr/>
          </p:nvCxnSpPr>
          <p:spPr bwMode="auto">
            <a:xfrm>
              <a:off x="4496" y="2016"/>
              <a:ext cx="112" cy="14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651" name="AutoShape 117"/>
            <p:cNvCxnSpPr>
              <a:cxnSpLocks noChangeShapeType="1"/>
              <a:stCxn id="23622" idx="2"/>
              <a:endCxn id="23632" idx="0"/>
            </p:cNvCxnSpPr>
            <p:nvPr/>
          </p:nvCxnSpPr>
          <p:spPr bwMode="auto">
            <a:xfrm flipH="1">
              <a:off x="3912" y="1344"/>
              <a:ext cx="24" cy="24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652" name="AutoShape 118"/>
            <p:cNvCxnSpPr>
              <a:cxnSpLocks noChangeShapeType="1"/>
              <a:stCxn id="23632" idx="2"/>
              <a:endCxn id="23640" idx="0"/>
            </p:cNvCxnSpPr>
            <p:nvPr/>
          </p:nvCxnSpPr>
          <p:spPr bwMode="auto">
            <a:xfrm rot="5400000" flipH="1" flipV="1">
              <a:off x="3888" y="1464"/>
              <a:ext cx="720" cy="672"/>
            </a:xfrm>
            <a:prstGeom prst="bentConnector5">
              <a:avLst>
                <a:gd name="adj1" fmla="val -20000"/>
                <a:gd name="adj2" fmla="val 57144"/>
                <a:gd name="adj3" fmla="val 120000"/>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grpSp>
      <p:sp>
        <p:nvSpPr>
          <p:cNvPr id="259191" name="AutoShape 119"/>
          <p:cNvSpPr>
            <a:spLocks noChangeArrowheads="1"/>
          </p:cNvSpPr>
          <p:nvPr/>
        </p:nvSpPr>
        <p:spPr bwMode="auto">
          <a:xfrm>
            <a:off x="3733800" y="2057400"/>
            <a:ext cx="1066800" cy="762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1"/>
          </a:solidFill>
          <a:ln w="9525">
            <a:solidFill>
              <a:schemeClr val="tx1"/>
            </a:solidFill>
            <a:miter lim="800000"/>
            <a:headEnd/>
            <a:tailEnd/>
          </a:ln>
        </p:spPr>
        <p:txBody>
          <a:bodyPr wrap="none" anchor="ctr"/>
          <a:lstStyle/>
          <a:p>
            <a:endParaRPr lang="en-US"/>
          </a:p>
        </p:txBody>
      </p:sp>
      <p:sp>
        <p:nvSpPr>
          <p:cNvPr id="23563" name="Rectangle 130"/>
          <p:cNvSpPr>
            <a:spLocks noChangeArrowheads="1"/>
          </p:cNvSpPr>
          <p:nvPr/>
        </p:nvSpPr>
        <p:spPr bwMode="auto">
          <a:xfrm>
            <a:off x="685800" y="1447800"/>
            <a:ext cx="2667000"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23564" name="Text Box 131"/>
          <p:cNvSpPr txBox="1">
            <a:spLocks noChangeArrowheads="1"/>
          </p:cNvSpPr>
          <p:nvPr/>
        </p:nvSpPr>
        <p:spPr bwMode="auto">
          <a:xfrm>
            <a:off x="749300" y="3092450"/>
            <a:ext cx="1917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a:solidFill>
                  <a:schemeClr val="tx2"/>
                </a:solidFill>
              </a:rPr>
              <a:t>Organization X: </a:t>
            </a:r>
          </a:p>
          <a:p>
            <a:r>
              <a:rPr lang="en-US" b="0"/>
              <a:t>Component library</a:t>
            </a:r>
          </a:p>
        </p:txBody>
      </p:sp>
      <p:grpSp>
        <p:nvGrpSpPr>
          <p:cNvPr id="8" name="Group 187"/>
          <p:cNvGrpSpPr>
            <a:grpSpLocks/>
          </p:cNvGrpSpPr>
          <p:nvPr/>
        </p:nvGrpSpPr>
        <p:grpSpPr bwMode="auto">
          <a:xfrm>
            <a:off x="685800" y="4114800"/>
            <a:ext cx="2667000" cy="2133600"/>
            <a:chOff x="288" y="2592"/>
            <a:chExt cx="1680" cy="1344"/>
          </a:xfrm>
        </p:grpSpPr>
        <p:sp>
          <p:nvSpPr>
            <p:cNvPr id="23602" name="Freeform 123"/>
            <p:cNvSpPr>
              <a:spLocks/>
            </p:cNvSpPr>
            <p:nvPr/>
          </p:nvSpPr>
          <p:spPr bwMode="auto">
            <a:xfrm>
              <a:off x="480" y="2832"/>
              <a:ext cx="384" cy="384"/>
            </a:xfrm>
            <a:custGeom>
              <a:avLst/>
              <a:gdLst>
                <a:gd name="T0" fmla="*/ 192 w 384"/>
                <a:gd name="T1" fmla="*/ 0 h 384"/>
                <a:gd name="T2" fmla="*/ 48 w 384"/>
                <a:gd name="T3" fmla="*/ 48 h 384"/>
                <a:gd name="T4" fmla="*/ 0 w 384"/>
                <a:gd name="T5" fmla="*/ 192 h 384"/>
                <a:gd name="T6" fmla="*/ 48 w 384"/>
                <a:gd name="T7" fmla="*/ 336 h 384"/>
                <a:gd name="T8" fmla="*/ 192 w 384"/>
                <a:gd name="T9" fmla="*/ 384 h 384"/>
                <a:gd name="T10" fmla="*/ 336 w 384"/>
                <a:gd name="T11" fmla="*/ 336 h 384"/>
                <a:gd name="T12" fmla="*/ 384 w 384"/>
                <a:gd name="T13" fmla="*/ 192 h 384"/>
                <a:gd name="T14" fmla="*/ 336 w 384"/>
                <a:gd name="T15" fmla="*/ 48 h 384"/>
                <a:gd name="T16" fmla="*/ 192 w 384"/>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4"/>
                <a:gd name="T28" fmla="*/ 0 h 384"/>
                <a:gd name="T29" fmla="*/ 384 w 384"/>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4" h="384">
                  <a:moveTo>
                    <a:pt x="192" y="0"/>
                  </a:moveTo>
                  <a:lnTo>
                    <a:pt x="48" y="48"/>
                  </a:lnTo>
                  <a:lnTo>
                    <a:pt x="0" y="192"/>
                  </a:lnTo>
                  <a:lnTo>
                    <a:pt x="48" y="336"/>
                  </a:lnTo>
                  <a:lnTo>
                    <a:pt x="192" y="384"/>
                  </a:lnTo>
                  <a:lnTo>
                    <a:pt x="336" y="336"/>
                  </a:lnTo>
                  <a:lnTo>
                    <a:pt x="384" y="192"/>
                  </a:lnTo>
                  <a:lnTo>
                    <a:pt x="336" y="48"/>
                  </a:lnTo>
                  <a:lnTo>
                    <a:pt x="192" y="0"/>
                  </a:lnTo>
                  <a:close/>
                </a:path>
              </a:pathLst>
            </a:custGeom>
            <a:solidFill>
              <a:srgbClr val="FFFFCC"/>
            </a:solidFill>
            <a:ln w="9525">
              <a:solidFill>
                <a:schemeClr val="tx1"/>
              </a:solidFill>
              <a:round/>
              <a:headEnd/>
              <a:tailEnd/>
            </a:ln>
          </p:spPr>
          <p:txBody>
            <a:bodyPr/>
            <a:lstStyle/>
            <a:p>
              <a:endParaRPr lang="en-US"/>
            </a:p>
          </p:txBody>
        </p:sp>
        <p:sp>
          <p:nvSpPr>
            <p:cNvPr id="23603" name="Freeform 124"/>
            <p:cNvSpPr>
              <a:spLocks/>
            </p:cNvSpPr>
            <p:nvPr/>
          </p:nvSpPr>
          <p:spPr bwMode="auto">
            <a:xfrm>
              <a:off x="624" y="2640"/>
              <a:ext cx="384" cy="384"/>
            </a:xfrm>
            <a:custGeom>
              <a:avLst/>
              <a:gdLst>
                <a:gd name="T0" fmla="*/ 192 w 384"/>
                <a:gd name="T1" fmla="*/ 0 h 384"/>
                <a:gd name="T2" fmla="*/ 48 w 384"/>
                <a:gd name="T3" fmla="*/ 48 h 384"/>
                <a:gd name="T4" fmla="*/ 0 w 384"/>
                <a:gd name="T5" fmla="*/ 192 h 384"/>
                <a:gd name="T6" fmla="*/ 48 w 384"/>
                <a:gd name="T7" fmla="*/ 336 h 384"/>
                <a:gd name="T8" fmla="*/ 192 w 384"/>
                <a:gd name="T9" fmla="*/ 384 h 384"/>
                <a:gd name="T10" fmla="*/ 336 w 384"/>
                <a:gd name="T11" fmla="*/ 336 h 384"/>
                <a:gd name="T12" fmla="*/ 384 w 384"/>
                <a:gd name="T13" fmla="*/ 192 h 384"/>
                <a:gd name="T14" fmla="*/ 336 w 384"/>
                <a:gd name="T15" fmla="*/ 48 h 384"/>
                <a:gd name="T16" fmla="*/ 192 w 384"/>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4"/>
                <a:gd name="T28" fmla="*/ 0 h 384"/>
                <a:gd name="T29" fmla="*/ 384 w 384"/>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4" h="384">
                  <a:moveTo>
                    <a:pt x="192" y="0"/>
                  </a:moveTo>
                  <a:lnTo>
                    <a:pt x="48" y="48"/>
                  </a:lnTo>
                  <a:lnTo>
                    <a:pt x="0" y="192"/>
                  </a:lnTo>
                  <a:lnTo>
                    <a:pt x="48" y="336"/>
                  </a:lnTo>
                  <a:lnTo>
                    <a:pt x="192" y="384"/>
                  </a:lnTo>
                  <a:lnTo>
                    <a:pt x="336" y="336"/>
                  </a:lnTo>
                  <a:lnTo>
                    <a:pt x="384" y="192"/>
                  </a:lnTo>
                  <a:lnTo>
                    <a:pt x="336" y="48"/>
                  </a:lnTo>
                  <a:lnTo>
                    <a:pt x="192" y="0"/>
                  </a:lnTo>
                  <a:close/>
                </a:path>
              </a:pathLst>
            </a:custGeom>
            <a:solidFill>
              <a:srgbClr val="FFFFCC"/>
            </a:solidFill>
            <a:ln w="9525">
              <a:solidFill>
                <a:schemeClr val="tx1"/>
              </a:solidFill>
              <a:round/>
              <a:headEnd/>
              <a:tailEnd/>
            </a:ln>
          </p:spPr>
          <p:txBody>
            <a:bodyPr/>
            <a:lstStyle/>
            <a:p>
              <a:endParaRPr lang="en-US"/>
            </a:p>
          </p:txBody>
        </p:sp>
        <p:sp>
          <p:nvSpPr>
            <p:cNvPr id="23604" name="Freeform 125"/>
            <p:cNvSpPr>
              <a:spLocks/>
            </p:cNvSpPr>
            <p:nvPr/>
          </p:nvSpPr>
          <p:spPr bwMode="auto">
            <a:xfrm>
              <a:off x="720" y="2832"/>
              <a:ext cx="384" cy="384"/>
            </a:xfrm>
            <a:custGeom>
              <a:avLst/>
              <a:gdLst>
                <a:gd name="T0" fmla="*/ 192 w 384"/>
                <a:gd name="T1" fmla="*/ 0 h 384"/>
                <a:gd name="T2" fmla="*/ 48 w 384"/>
                <a:gd name="T3" fmla="*/ 48 h 384"/>
                <a:gd name="T4" fmla="*/ 0 w 384"/>
                <a:gd name="T5" fmla="*/ 192 h 384"/>
                <a:gd name="T6" fmla="*/ 48 w 384"/>
                <a:gd name="T7" fmla="*/ 336 h 384"/>
                <a:gd name="T8" fmla="*/ 192 w 384"/>
                <a:gd name="T9" fmla="*/ 384 h 384"/>
                <a:gd name="T10" fmla="*/ 336 w 384"/>
                <a:gd name="T11" fmla="*/ 336 h 384"/>
                <a:gd name="T12" fmla="*/ 384 w 384"/>
                <a:gd name="T13" fmla="*/ 192 h 384"/>
                <a:gd name="T14" fmla="*/ 336 w 384"/>
                <a:gd name="T15" fmla="*/ 48 h 384"/>
                <a:gd name="T16" fmla="*/ 192 w 384"/>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4"/>
                <a:gd name="T28" fmla="*/ 0 h 384"/>
                <a:gd name="T29" fmla="*/ 384 w 384"/>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4" h="384">
                  <a:moveTo>
                    <a:pt x="192" y="0"/>
                  </a:moveTo>
                  <a:lnTo>
                    <a:pt x="48" y="48"/>
                  </a:lnTo>
                  <a:lnTo>
                    <a:pt x="0" y="192"/>
                  </a:lnTo>
                  <a:lnTo>
                    <a:pt x="48" y="336"/>
                  </a:lnTo>
                  <a:lnTo>
                    <a:pt x="192" y="384"/>
                  </a:lnTo>
                  <a:lnTo>
                    <a:pt x="336" y="336"/>
                  </a:lnTo>
                  <a:lnTo>
                    <a:pt x="384" y="192"/>
                  </a:lnTo>
                  <a:lnTo>
                    <a:pt x="336" y="48"/>
                  </a:lnTo>
                  <a:lnTo>
                    <a:pt x="192" y="0"/>
                  </a:lnTo>
                  <a:close/>
                </a:path>
              </a:pathLst>
            </a:custGeom>
            <a:solidFill>
              <a:srgbClr val="FFFFCC"/>
            </a:solidFill>
            <a:ln w="9525">
              <a:solidFill>
                <a:schemeClr val="tx1"/>
              </a:solidFill>
              <a:round/>
              <a:headEnd/>
              <a:tailEnd/>
            </a:ln>
          </p:spPr>
          <p:txBody>
            <a:bodyPr/>
            <a:lstStyle/>
            <a:p>
              <a:endParaRPr lang="en-US"/>
            </a:p>
          </p:txBody>
        </p:sp>
        <p:sp>
          <p:nvSpPr>
            <p:cNvPr id="23605" name="Freeform 126"/>
            <p:cNvSpPr>
              <a:spLocks/>
            </p:cNvSpPr>
            <p:nvPr/>
          </p:nvSpPr>
          <p:spPr bwMode="auto">
            <a:xfrm>
              <a:off x="816" y="3024"/>
              <a:ext cx="384" cy="384"/>
            </a:xfrm>
            <a:custGeom>
              <a:avLst/>
              <a:gdLst>
                <a:gd name="T0" fmla="*/ 192 w 384"/>
                <a:gd name="T1" fmla="*/ 0 h 384"/>
                <a:gd name="T2" fmla="*/ 48 w 384"/>
                <a:gd name="T3" fmla="*/ 48 h 384"/>
                <a:gd name="T4" fmla="*/ 0 w 384"/>
                <a:gd name="T5" fmla="*/ 192 h 384"/>
                <a:gd name="T6" fmla="*/ 48 w 384"/>
                <a:gd name="T7" fmla="*/ 336 h 384"/>
                <a:gd name="T8" fmla="*/ 192 w 384"/>
                <a:gd name="T9" fmla="*/ 384 h 384"/>
                <a:gd name="T10" fmla="*/ 336 w 384"/>
                <a:gd name="T11" fmla="*/ 336 h 384"/>
                <a:gd name="T12" fmla="*/ 384 w 384"/>
                <a:gd name="T13" fmla="*/ 192 h 384"/>
                <a:gd name="T14" fmla="*/ 336 w 384"/>
                <a:gd name="T15" fmla="*/ 48 h 384"/>
                <a:gd name="T16" fmla="*/ 192 w 384"/>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4"/>
                <a:gd name="T28" fmla="*/ 0 h 384"/>
                <a:gd name="T29" fmla="*/ 384 w 384"/>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4" h="384">
                  <a:moveTo>
                    <a:pt x="192" y="0"/>
                  </a:moveTo>
                  <a:lnTo>
                    <a:pt x="48" y="48"/>
                  </a:lnTo>
                  <a:lnTo>
                    <a:pt x="0" y="192"/>
                  </a:lnTo>
                  <a:lnTo>
                    <a:pt x="48" y="336"/>
                  </a:lnTo>
                  <a:lnTo>
                    <a:pt x="192" y="384"/>
                  </a:lnTo>
                  <a:lnTo>
                    <a:pt x="336" y="336"/>
                  </a:lnTo>
                  <a:lnTo>
                    <a:pt x="384" y="192"/>
                  </a:lnTo>
                  <a:lnTo>
                    <a:pt x="336" y="48"/>
                  </a:lnTo>
                  <a:lnTo>
                    <a:pt x="192" y="0"/>
                  </a:lnTo>
                  <a:close/>
                </a:path>
              </a:pathLst>
            </a:custGeom>
            <a:solidFill>
              <a:srgbClr val="FFFFCC"/>
            </a:solidFill>
            <a:ln w="9525">
              <a:solidFill>
                <a:schemeClr val="tx1"/>
              </a:solidFill>
              <a:round/>
              <a:headEnd/>
              <a:tailEnd/>
            </a:ln>
          </p:spPr>
          <p:txBody>
            <a:bodyPr/>
            <a:lstStyle/>
            <a:p>
              <a:endParaRPr lang="en-US"/>
            </a:p>
          </p:txBody>
        </p:sp>
        <p:sp>
          <p:nvSpPr>
            <p:cNvPr id="23606" name="Freeform 127"/>
            <p:cNvSpPr>
              <a:spLocks/>
            </p:cNvSpPr>
            <p:nvPr/>
          </p:nvSpPr>
          <p:spPr bwMode="auto">
            <a:xfrm>
              <a:off x="1008" y="2928"/>
              <a:ext cx="384" cy="384"/>
            </a:xfrm>
            <a:custGeom>
              <a:avLst/>
              <a:gdLst>
                <a:gd name="T0" fmla="*/ 192 w 384"/>
                <a:gd name="T1" fmla="*/ 0 h 384"/>
                <a:gd name="T2" fmla="*/ 48 w 384"/>
                <a:gd name="T3" fmla="*/ 48 h 384"/>
                <a:gd name="T4" fmla="*/ 0 w 384"/>
                <a:gd name="T5" fmla="*/ 192 h 384"/>
                <a:gd name="T6" fmla="*/ 48 w 384"/>
                <a:gd name="T7" fmla="*/ 336 h 384"/>
                <a:gd name="T8" fmla="*/ 192 w 384"/>
                <a:gd name="T9" fmla="*/ 384 h 384"/>
                <a:gd name="T10" fmla="*/ 336 w 384"/>
                <a:gd name="T11" fmla="*/ 336 h 384"/>
                <a:gd name="T12" fmla="*/ 384 w 384"/>
                <a:gd name="T13" fmla="*/ 192 h 384"/>
                <a:gd name="T14" fmla="*/ 336 w 384"/>
                <a:gd name="T15" fmla="*/ 48 h 384"/>
                <a:gd name="T16" fmla="*/ 192 w 384"/>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4"/>
                <a:gd name="T28" fmla="*/ 0 h 384"/>
                <a:gd name="T29" fmla="*/ 384 w 384"/>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4" h="384">
                  <a:moveTo>
                    <a:pt x="192" y="0"/>
                  </a:moveTo>
                  <a:lnTo>
                    <a:pt x="48" y="48"/>
                  </a:lnTo>
                  <a:lnTo>
                    <a:pt x="0" y="192"/>
                  </a:lnTo>
                  <a:lnTo>
                    <a:pt x="48" y="336"/>
                  </a:lnTo>
                  <a:lnTo>
                    <a:pt x="192" y="384"/>
                  </a:lnTo>
                  <a:lnTo>
                    <a:pt x="336" y="336"/>
                  </a:lnTo>
                  <a:lnTo>
                    <a:pt x="384" y="192"/>
                  </a:lnTo>
                  <a:lnTo>
                    <a:pt x="336" y="48"/>
                  </a:lnTo>
                  <a:lnTo>
                    <a:pt x="192" y="0"/>
                  </a:lnTo>
                  <a:close/>
                </a:path>
              </a:pathLst>
            </a:custGeom>
            <a:solidFill>
              <a:srgbClr val="FFFFCC"/>
            </a:solidFill>
            <a:ln w="9525">
              <a:solidFill>
                <a:schemeClr val="tx1"/>
              </a:solidFill>
              <a:round/>
              <a:headEnd/>
              <a:tailEnd/>
            </a:ln>
          </p:spPr>
          <p:txBody>
            <a:bodyPr/>
            <a:lstStyle/>
            <a:p>
              <a:endParaRPr lang="en-US"/>
            </a:p>
          </p:txBody>
        </p:sp>
        <p:sp>
          <p:nvSpPr>
            <p:cNvPr id="23607" name="Freeform 128"/>
            <p:cNvSpPr>
              <a:spLocks/>
            </p:cNvSpPr>
            <p:nvPr/>
          </p:nvSpPr>
          <p:spPr bwMode="auto">
            <a:xfrm>
              <a:off x="1152" y="2928"/>
              <a:ext cx="384" cy="384"/>
            </a:xfrm>
            <a:custGeom>
              <a:avLst/>
              <a:gdLst>
                <a:gd name="T0" fmla="*/ 192 w 384"/>
                <a:gd name="T1" fmla="*/ 0 h 384"/>
                <a:gd name="T2" fmla="*/ 48 w 384"/>
                <a:gd name="T3" fmla="*/ 48 h 384"/>
                <a:gd name="T4" fmla="*/ 0 w 384"/>
                <a:gd name="T5" fmla="*/ 192 h 384"/>
                <a:gd name="T6" fmla="*/ 48 w 384"/>
                <a:gd name="T7" fmla="*/ 336 h 384"/>
                <a:gd name="T8" fmla="*/ 192 w 384"/>
                <a:gd name="T9" fmla="*/ 384 h 384"/>
                <a:gd name="T10" fmla="*/ 336 w 384"/>
                <a:gd name="T11" fmla="*/ 336 h 384"/>
                <a:gd name="T12" fmla="*/ 384 w 384"/>
                <a:gd name="T13" fmla="*/ 192 h 384"/>
                <a:gd name="T14" fmla="*/ 336 w 384"/>
                <a:gd name="T15" fmla="*/ 48 h 384"/>
                <a:gd name="T16" fmla="*/ 192 w 384"/>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4"/>
                <a:gd name="T28" fmla="*/ 0 h 384"/>
                <a:gd name="T29" fmla="*/ 384 w 384"/>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4" h="384">
                  <a:moveTo>
                    <a:pt x="192" y="0"/>
                  </a:moveTo>
                  <a:lnTo>
                    <a:pt x="48" y="48"/>
                  </a:lnTo>
                  <a:lnTo>
                    <a:pt x="0" y="192"/>
                  </a:lnTo>
                  <a:lnTo>
                    <a:pt x="48" y="336"/>
                  </a:lnTo>
                  <a:lnTo>
                    <a:pt x="192" y="384"/>
                  </a:lnTo>
                  <a:lnTo>
                    <a:pt x="336" y="336"/>
                  </a:lnTo>
                  <a:lnTo>
                    <a:pt x="384" y="192"/>
                  </a:lnTo>
                  <a:lnTo>
                    <a:pt x="336" y="48"/>
                  </a:lnTo>
                  <a:lnTo>
                    <a:pt x="192" y="0"/>
                  </a:lnTo>
                  <a:close/>
                </a:path>
              </a:pathLst>
            </a:custGeom>
            <a:solidFill>
              <a:srgbClr val="FFFFCC"/>
            </a:solidFill>
            <a:ln w="9525">
              <a:solidFill>
                <a:schemeClr val="tx1"/>
              </a:solidFill>
              <a:round/>
              <a:headEnd/>
              <a:tailEnd/>
            </a:ln>
          </p:spPr>
          <p:txBody>
            <a:bodyPr/>
            <a:lstStyle/>
            <a:p>
              <a:endParaRPr lang="en-US"/>
            </a:p>
          </p:txBody>
        </p:sp>
        <p:grpSp>
          <p:nvGrpSpPr>
            <p:cNvPr id="23608" name="Group 170"/>
            <p:cNvGrpSpPr>
              <a:grpSpLocks/>
            </p:cNvGrpSpPr>
            <p:nvPr/>
          </p:nvGrpSpPr>
          <p:grpSpPr bwMode="auto">
            <a:xfrm>
              <a:off x="1296" y="3024"/>
              <a:ext cx="384" cy="384"/>
              <a:chOff x="1488" y="3264"/>
              <a:chExt cx="384" cy="384"/>
            </a:xfrm>
          </p:grpSpPr>
          <p:sp>
            <p:nvSpPr>
              <p:cNvPr id="23617" name="Freeform 129"/>
              <p:cNvSpPr>
                <a:spLocks/>
              </p:cNvSpPr>
              <p:nvPr/>
            </p:nvSpPr>
            <p:spPr bwMode="auto">
              <a:xfrm>
                <a:off x="1488" y="3264"/>
                <a:ext cx="384" cy="384"/>
              </a:xfrm>
              <a:custGeom>
                <a:avLst/>
                <a:gdLst>
                  <a:gd name="T0" fmla="*/ 192 w 384"/>
                  <a:gd name="T1" fmla="*/ 0 h 384"/>
                  <a:gd name="T2" fmla="*/ 48 w 384"/>
                  <a:gd name="T3" fmla="*/ 48 h 384"/>
                  <a:gd name="T4" fmla="*/ 0 w 384"/>
                  <a:gd name="T5" fmla="*/ 192 h 384"/>
                  <a:gd name="T6" fmla="*/ 48 w 384"/>
                  <a:gd name="T7" fmla="*/ 336 h 384"/>
                  <a:gd name="T8" fmla="*/ 192 w 384"/>
                  <a:gd name="T9" fmla="*/ 384 h 384"/>
                  <a:gd name="T10" fmla="*/ 336 w 384"/>
                  <a:gd name="T11" fmla="*/ 336 h 384"/>
                  <a:gd name="T12" fmla="*/ 384 w 384"/>
                  <a:gd name="T13" fmla="*/ 192 h 384"/>
                  <a:gd name="T14" fmla="*/ 336 w 384"/>
                  <a:gd name="T15" fmla="*/ 48 h 384"/>
                  <a:gd name="T16" fmla="*/ 192 w 384"/>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4"/>
                  <a:gd name="T28" fmla="*/ 0 h 384"/>
                  <a:gd name="T29" fmla="*/ 384 w 384"/>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4" h="384">
                    <a:moveTo>
                      <a:pt x="192" y="0"/>
                    </a:moveTo>
                    <a:lnTo>
                      <a:pt x="48" y="48"/>
                    </a:lnTo>
                    <a:lnTo>
                      <a:pt x="0" y="192"/>
                    </a:lnTo>
                    <a:lnTo>
                      <a:pt x="48" y="336"/>
                    </a:lnTo>
                    <a:lnTo>
                      <a:pt x="192" y="384"/>
                    </a:lnTo>
                    <a:lnTo>
                      <a:pt x="336" y="336"/>
                    </a:lnTo>
                    <a:lnTo>
                      <a:pt x="384" y="192"/>
                    </a:lnTo>
                    <a:lnTo>
                      <a:pt x="336" y="48"/>
                    </a:lnTo>
                    <a:lnTo>
                      <a:pt x="192" y="0"/>
                    </a:lnTo>
                    <a:close/>
                  </a:path>
                </a:pathLst>
              </a:custGeom>
              <a:solidFill>
                <a:srgbClr val="FFFFCC"/>
              </a:solidFill>
              <a:ln w="9525">
                <a:solidFill>
                  <a:schemeClr val="tx1"/>
                </a:solidFill>
                <a:round/>
                <a:headEnd/>
                <a:tailEnd/>
              </a:ln>
            </p:spPr>
            <p:txBody>
              <a:bodyPr/>
              <a:lstStyle/>
              <a:p>
                <a:endParaRPr lang="en-US"/>
              </a:p>
            </p:txBody>
          </p:sp>
          <p:sp>
            <p:nvSpPr>
              <p:cNvPr id="23618" name="Line 144"/>
              <p:cNvSpPr>
                <a:spLocks noChangeShapeType="1"/>
              </p:cNvSpPr>
              <p:nvPr/>
            </p:nvSpPr>
            <p:spPr bwMode="auto">
              <a:xfrm>
                <a:off x="1680" y="331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19" name="Line 145"/>
              <p:cNvSpPr>
                <a:spLocks noChangeShapeType="1"/>
              </p:cNvSpPr>
              <p:nvPr/>
            </p:nvSpPr>
            <p:spPr bwMode="auto">
              <a:xfrm flipH="1">
                <a:off x="1584" y="345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20" name="Line 146"/>
              <p:cNvSpPr>
                <a:spLocks noChangeShapeType="1"/>
              </p:cNvSpPr>
              <p:nvPr/>
            </p:nvSpPr>
            <p:spPr bwMode="auto">
              <a:xfrm>
                <a:off x="1680" y="345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09" name="Rectangle 147"/>
            <p:cNvSpPr>
              <a:spLocks noChangeArrowheads="1"/>
            </p:cNvSpPr>
            <p:nvPr/>
          </p:nvSpPr>
          <p:spPr bwMode="auto">
            <a:xfrm>
              <a:off x="288" y="2592"/>
              <a:ext cx="1680" cy="13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23610" name="Text Box 148"/>
            <p:cNvSpPr txBox="1">
              <a:spLocks noChangeArrowheads="1"/>
            </p:cNvSpPr>
            <p:nvPr/>
          </p:nvSpPr>
          <p:spPr bwMode="auto">
            <a:xfrm>
              <a:off x="328" y="3484"/>
              <a:ext cx="12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a:solidFill>
                    <a:schemeClr val="folHlink"/>
                  </a:solidFill>
                </a:rPr>
                <a:t>Organization Y: </a:t>
              </a:r>
            </a:p>
            <a:p>
              <a:r>
                <a:rPr lang="en-US" b="0"/>
                <a:t>Component library</a:t>
              </a:r>
            </a:p>
          </p:txBody>
        </p:sp>
        <p:sp>
          <p:nvSpPr>
            <p:cNvPr id="23611" name="Freeform 172"/>
            <p:cNvSpPr>
              <a:spLocks/>
            </p:cNvSpPr>
            <p:nvPr/>
          </p:nvSpPr>
          <p:spPr bwMode="auto">
            <a:xfrm>
              <a:off x="1536" y="2688"/>
              <a:ext cx="384" cy="384"/>
            </a:xfrm>
            <a:custGeom>
              <a:avLst/>
              <a:gdLst>
                <a:gd name="T0" fmla="*/ 192 w 384"/>
                <a:gd name="T1" fmla="*/ 0 h 384"/>
                <a:gd name="T2" fmla="*/ 48 w 384"/>
                <a:gd name="T3" fmla="*/ 48 h 384"/>
                <a:gd name="T4" fmla="*/ 0 w 384"/>
                <a:gd name="T5" fmla="*/ 192 h 384"/>
                <a:gd name="T6" fmla="*/ 48 w 384"/>
                <a:gd name="T7" fmla="*/ 336 h 384"/>
                <a:gd name="T8" fmla="*/ 192 w 384"/>
                <a:gd name="T9" fmla="*/ 384 h 384"/>
                <a:gd name="T10" fmla="*/ 336 w 384"/>
                <a:gd name="T11" fmla="*/ 336 h 384"/>
                <a:gd name="T12" fmla="*/ 384 w 384"/>
                <a:gd name="T13" fmla="*/ 192 h 384"/>
                <a:gd name="T14" fmla="*/ 336 w 384"/>
                <a:gd name="T15" fmla="*/ 48 h 384"/>
                <a:gd name="T16" fmla="*/ 192 w 384"/>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4"/>
                <a:gd name="T28" fmla="*/ 0 h 384"/>
                <a:gd name="T29" fmla="*/ 384 w 384"/>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4" h="384">
                  <a:moveTo>
                    <a:pt x="192" y="0"/>
                  </a:moveTo>
                  <a:lnTo>
                    <a:pt x="48" y="48"/>
                  </a:lnTo>
                  <a:lnTo>
                    <a:pt x="0" y="192"/>
                  </a:lnTo>
                  <a:lnTo>
                    <a:pt x="48" y="336"/>
                  </a:lnTo>
                  <a:lnTo>
                    <a:pt x="192" y="384"/>
                  </a:lnTo>
                  <a:lnTo>
                    <a:pt x="336" y="336"/>
                  </a:lnTo>
                  <a:lnTo>
                    <a:pt x="384" y="192"/>
                  </a:lnTo>
                  <a:lnTo>
                    <a:pt x="336" y="48"/>
                  </a:lnTo>
                  <a:lnTo>
                    <a:pt x="192" y="0"/>
                  </a:lnTo>
                  <a:close/>
                </a:path>
              </a:pathLst>
            </a:custGeom>
            <a:solidFill>
              <a:srgbClr val="FFFFCC"/>
            </a:solidFill>
            <a:ln w="9525">
              <a:solidFill>
                <a:schemeClr val="tx1"/>
              </a:solidFill>
              <a:round/>
              <a:headEnd/>
              <a:tailEnd/>
            </a:ln>
          </p:spPr>
          <p:txBody>
            <a:bodyPr/>
            <a:lstStyle/>
            <a:p>
              <a:endParaRPr lang="en-US"/>
            </a:p>
          </p:txBody>
        </p:sp>
        <p:sp>
          <p:nvSpPr>
            <p:cNvPr id="23612" name="Line 173"/>
            <p:cNvSpPr>
              <a:spLocks noChangeShapeType="1"/>
            </p:cNvSpPr>
            <p:nvPr/>
          </p:nvSpPr>
          <p:spPr bwMode="auto">
            <a:xfrm>
              <a:off x="1728" y="268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13" name="Line 174"/>
            <p:cNvSpPr>
              <a:spLocks noChangeShapeType="1"/>
            </p:cNvSpPr>
            <p:nvPr/>
          </p:nvSpPr>
          <p:spPr bwMode="auto">
            <a:xfrm flipH="1">
              <a:off x="1632" y="2784"/>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14" name="Line 175"/>
            <p:cNvSpPr>
              <a:spLocks noChangeShapeType="1"/>
            </p:cNvSpPr>
            <p:nvPr/>
          </p:nvSpPr>
          <p:spPr bwMode="auto">
            <a:xfrm>
              <a:off x="1728" y="2784"/>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15" name="Line 176"/>
            <p:cNvSpPr>
              <a:spLocks noChangeShapeType="1"/>
            </p:cNvSpPr>
            <p:nvPr/>
          </p:nvSpPr>
          <p:spPr bwMode="auto">
            <a:xfrm>
              <a:off x="1824" y="288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16" name="Line 177"/>
            <p:cNvSpPr>
              <a:spLocks noChangeShapeType="1"/>
            </p:cNvSpPr>
            <p:nvPr/>
          </p:nvSpPr>
          <p:spPr bwMode="auto">
            <a:xfrm flipH="1">
              <a:off x="1728" y="2976"/>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 name="Group 188"/>
          <p:cNvGrpSpPr>
            <a:grpSpLocks/>
          </p:cNvGrpSpPr>
          <p:nvPr/>
        </p:nvGrpSpPr>
        <p:grpSpPr bwMode="auto">
          <a:xfrm>
            <a:off x="5486400" y="4114800"/>
            <a:ext cx="2667000" cy="2133600"/>
            <a:chOff x="3312" y="2592"/>
            <a:chExt cx="1680" cy="1344"/>
          </a:xfrm>
        </p:grpSpPr>
        <p:sp>
          <p:nvSpPr>
            <p:cNvPr id="23579" name="Rectangle 149"/>
            <p:cNvSpPr>
              <a:spLocks noChangeArrowheads="1"/>
            </p:cNvSpPr>
            <p:nvPr/>
          </p:nvSpPr>
          <p:spPr bwMode="auto">
            <a:xfrm>
              <a:off x="3312" y="2592"/>
              <a:ext cx="1680" cy="1344"/>
            </a:xfrm>
            <a:prstGeom prst="rect">
              <a:avLst/>
            </a:prstGeom>
            <a:solidFill>
              <a:srgbClr val="FFFFCC"/>
            </a:solidFill>
            <a:ln w="9525">
              <a:solidFill>
                <a:schemeClr val="tx1"/>
              </a:solidFill>
              <a:miter lim="800000"/>
              <a:headEnd/>
              <a:tailEnd/>
            </a:ln>
          </p:spPr>
          <p:txBody>
            <a:bodyPr wrap="none" anchor="ctr"/>
            <a:lstStyle/>
            <a:p>
              <a:pPr eaLnBrk="0" hangingPunct="0"/>
              <a:endParaRPr lang="en-US"/>
            </a:p>
          </p:txBody>
        </p:sp>
        <p:sp>
          <p:nvSpPr>
            <p:cNvPr id="23580" name="Freeform 150"/>
            <p:cNvSpPr>
              <a:spLocks/>
            </p:cNvSpPr>
            <p:nvPr/>
          </p:nvSpPr>
          <p:spPr bwMode="auto">
            <a:xfrm>
              <a:off x="3936" y="2736"/>
              <a:ext cx="384" cy="384"/>
            </a:xfrm>
            <a:custGeom>
              <a:avLst/>
              <a:gdLst>
                <a:gd name="T0" fmla="*/ 192 w 384"/>
                <a:gd name="T1" fmla="*/ 0 h 384"/>
                <a:gd name="T2" fmla="*/ 48 w 384"/>
                <a:gd name="T3" fmla="*/ 48 h 384"/>
                <a:gd name="T4" fmla="*/ 0 w 384"/>
                <a:gd name="T5" fmla="*/ 192 h 384"/>
                <a:gd name="T6" fmla="*/ 48 w 384"/>
                <a:gd name="T7" fmla="*/ 336 h 384"/>
                <a:gd name="T8" fmla="*/ 192 w 384"/>
                <a:gd name="T9" fmla="*/ 384 h 384"/>
                <a:gd name="T10" fmla="*/ 336 w 384"/>
                <a:gd name="T11" fmla="*/ 336 h 384"/>
                <a:gd name="T12" fmla="*/ 384 w 384"/>
                <a:gd name="T13" fmla="*/ 192 h 384"/>
                <a:gd name="T14" fmla="*/ 336 w 384"/>
                <a:gd name="T15" fmla="*/ 48 h 384"/>
                <a:gd name="T16" fmla="*/ 192 w 384"/>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4"/>
                <a:gd name="T28" fmla="*/ 0 h 384"/>
                <a:gd name="T29" fmla="*/ 384 w 384"/>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4" h="384">
                  <a:moveTo>
                    <a:pt x="192" y="0"/>
                  </a:moveTo>
                  <a:lnTo>
                    <a:pt x="48" y="48"/>
                  </a:lnTo>
                  <a:lnTo>
                    <a:pt x="0" y="192"/>
                  </a:lnTo>
                  <a:lnTo>
                    <a:pt x="48" y="336"/>
                  </a:lnTo>
                  <a:lnTo>
                    <a:pt x="192" y="384"/>
                  </a:lnTo>
                  <a:lnTo>
                    <a:pt x="336" y="336"/>
                  </a:lnTo>
                  <a:lnTo>
                    <a:pt x="384" y="192"/>
                  </a:lnTo>
                  <a:lnTo>
                    <a:pt x="336" y="48"/>
                  </a:lnTo>
                  <a:lnTo>
                    <a:pt x="192" y="0"/>
                  </a:lnTo>
                  <a:close/>
                </a:path>
              </a:pathLst>
            </a:custGeom>
            <a:solidFill>
              <a:srgbClr val="FFFFCC"/>
            </a:solidFill>
            <a:ln w="9525">
              <a:solidFill>
                <a:schemeClr val="tx1"/>
              </a:solidFill>
              <a:round/>
              <a:headEnd/>
              <a:tailEnd/>
            </a:ln>
          </p:spPr>
          <p:txBody>
            <a:bodyPr/>
            <a:lstStyle/>
            <a:p>
              <a:endParaRPr lang="en-US"/>
            </a:p>
          </p:txBody>
        </p:sp>
        <p:sp>
          <p:nvSpPr>
            <p:cNvPr id="23581" name="Line 151"/>
            <p:cNvSpPr>
              <a:spLocks noChangeShapeType="1"/>
            </p:cNvSpPr>
            <p:nvPr/>
          </p:nvSpPr>
          <p:spPr bwMode="auto">
            <a:xfrm>
              <a:off x="4128" y="278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2" name="Line 152"/>
            <p:cNvSpPr>
              <a:spLocks noChangeShapeType="1"/>
            </p:cNvSpPr>
            <p:nvPr/>
          </p:nvSpPr>
          <p:spPr bwMode="auto">
            <a:xfrm flipH="1">
              <a:off x="4032" y="292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3" name="Line 153"/>
            <p:cNvSpPr>
              <a:spLocks noChangeShapeType="1"/>
            </p:cNvSpPr>
            <p:nvPr/>
          </p:nvSpPr>
          <p:spPr bwMode="auto">
            <a:xfrm>
              <a:off x="4128" y="292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4" name="Freeform 158"/>
            <p:cNvSpPr>
              <a:spLocks/>
            </p:cNvSpPr>
            <p:nvPr/>
          </p:nvSpPr>
          <p:spPr bwMode="auto">
            <a:xfrm>
              <a:off x="4368" y="3168"/>
              <a:ext cx="384" cy="384"/>
            </a:xfrm>
            <a:custGeom>
              <a:avLst/>
              <a:gdLst>
                <a:gd name="T0" fmla="*/ 192 w 384"/>
                <a:gd name="T1" fmla="*/ 0 h 384"/>
                <a:gd name="T2" fmla="*/ 48 w 384"/>
                <a:gd name="T3" fmla="*/ 48 h 384"/>
                <a:gd name="T4" fmla="*/ 0 w 384"/>
                <a:gd name="T5" fmla="*/ 192 h 384"/>
                <a:gd name="T6" fmla="*/ 48 w 384"/>
                <a:gd name="T7" fmla="*/ 336 h 384"/>
                <a:gd name="T8" fmla="*/ 192 w 384"/>
                <a:gd name="T9" fmla="*/ 384 h 384"/>
                <a:gd name="T10" fmla="*/ 336 w 384"/>
                <a:gd name="T11" fmla="*/ 336 h 384"/>
                <a:gd name="T12" fmla="*/ 384 w 384"/>
                <a:gd name="T13" fmla="*/ 192 h 384"/>
                <a:gd name="T14" fmla="*/ 336 w 384"/>
                <a:gd name="T15" fmla="*/ 48 h 384"/>
                <a:gd name="T16" fmla="*/ 192 w 384"/>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4"/>
                <a:gd name="T28" fmla="*/ 0 h 384"/>
                <a:gd name="T29" fmla="*/ 384 w 384"/>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4" h="384">
                  <a:moveTo>
                    <a:pt x="192" y="0"/>
                  </a:moveTo>
                  <a:lnTo>
                    <a:pt x="48" y="48"/>
                  </a:lnTo>
                  <a:lnTo>
                    <a:pt x="0" y="192"/>
                  </a:lnTo>
                  <a:lnTo>
                    <a:pt x="48" y="336"/>
                  </a:lnTo>
                  <a:lnTo>
                    <a:pt x="192" y="384"/>
                  </a:lnTo>
                  <a:lnTo>
                    <a:pt x="336" y="336"/>
                  </a:lnTo>
                  <a:lnTo>
                    <a:pt x="384" y="192"/>
                  </a:lnTo>
                  <a:lnTo>
                    <a:pt x="336" y="48"/>
                  </a:lnTo>
                  <a:lnTo>
                    <a:pt x="192" y="0"/>
                  </a:lnTo>
                  <a:close/>
                </a:path>
              </a:pathLst>
            </a:custGeom>
            <a:solidFill>
              <a:srgbClr val="FFFFCC"/>
            </a:solidFill>
            <a:ln w="9525">
              <a:solidFill>
                <a:schemeClr val="tx1"/>
              </a:solidFill>
              <a:round/>
              <a:headEnd/>
              <a:tailEnd/>
            </a:ln>
          </p:spPr>
          <p:txBody>
            <a:bodyPr/>
            <a:lstStyle/>
            <a:p>
              <a:endParaRPr lang="en-US"/>
            </a:p>
          </p:txBody>
        </p:sp>
        <p:sp>
          <p:nvSpPr>
            <p:cNvPr id="23585" name="Line 159"/>
            <p:cNvSpPr>
              <a:spLocks noChangeShapeType="1"/>
            </p:cNvSpPr>
            <p:nvPr/>
          </p:nvSpPr>
          <p:spPr bwMode="auto">
            <a:xfrm>
              <a:off x="4560" y="3216"/>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6" name="Line 160"/>
            <p:cNvSpPr>
              <a:spLocks noChangeShapeType="1"/>
            </p:cNvSpPr>
            <p:nvPr/>
          </p:nvSpPr>
          <p:spPr bwMode="auto">
            <a:xfrm flipH="1">
              <a:off x="4464" y="3360"/>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7" name="Line 161"/>
            <p:cNvSpPr>
              <a:spLocks noChangeShapeType="1"/>
            </p:cNvSpPr>
            <p:nvPr/>
          </p:nvSpPr>
          <p:spPr bwMode="auto">
            <a:xfrm>
              <a:off x="4560" y="3360"/>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88" name="Freeform 162"/>
            <p:cNvSpPr>
              <a:spLocks/>
            </p:cNvSpPr>
            <p:nvPr/>
          </p:nvSpPr>
          <p:spPr bwMode="auto">
            <a:xfrm>
              <a:off x="3936" y="3504"/>
              <a:ext cx="384" cy="384"/>
            </a:xfrm>
            <a:custGeom>
              <a:avLst/>
              <a:gdLst>
                <a:gd name="T0" fmla="*/ 192 w 384"/>
                <a:gd name="T1" fmla="*/ 0 h 384"/>
                <a:gd name="T2" fmla="*/ 48 w 384"/>
                <a:gd name="T3" fmla="*/ 48 h 384"/>
                <a:gd name="T4" fmla="*/ 0 w 384"/>
                <a:gd name="T5" fmla="*/ 192 h 384"/>
                <a:gd name="T6" fmla="*/ 48 w 384"/>
                <a:gd name="T7" fmla="*/ 336 h 384"/>
                <a:gd name="T8" fmla="*/ 192 w 384"/>
                <a:gd name="T9" fmla="*/ 384 h 384"/>
                <a:gd name="T10" fmla="*/ 336 w 384"/>
                <a:gd name="T11" fmla="*/ 336 h 384"/>
                <a:gd name="T12" fmla="*/ 384 w 384"/>
                <a:gd name="T13" fmla="*/ 192 h 384"/>
                <a:gd name="T14" fmla="*/ 336 w 384"/>
                <a:gd name="T15" fmla="*/ 48 h 384"/>
                <a:gd name="T16" fmla="*/ 192 w 384"/>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4"/>
                <a:gd name="T28" fmla="*/ 0 h 384"/>
                <a:gd name="T29" fmla="*/ 384 w 384"/>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4" h="384">
                  <a:moveTo>
                    <a:pt x="192" y="0"/>
                  </a:moveTo>
                  <a:lnTo>
                    <a:pt x="48" y="48"/>
                  </a:lnTo>
                  <a:lnTo>
                    <a:pt x="0" y="192"/>
                  </a:lnTo>
                  <a:lnTo>
                    <a:pt x="48" y="336"/>
                  </a:lnTo>
                  <a:lnTo>
                    <a:pt x="192" y="384"/>
                  </a:lnTo>
                  <a:lnTo>
                    <a:pt x="336" y="336"/>
                  </a:lnTo>
                  <a:lnTo>
                    <a:pt x="384" y="192"/>
                  </a:lnTo>
                  <a:lnTo>
                    <a:pt x="336" y="48"/>
                  </a:lnTo>
                  <a:lnTo>
                    <a:pt x="192" y="0"/>
                  </a:lnTo>
                  <a:close/>
                </a:path>
              </a:pathLst>
            </a:custGeom>
            <a:solidFill>
              <a:srgbClr val="FFFFCC"/>
            </a:solidFill>
            <a:ln w="9525">
              <a:solidFill>
                <a:schemeClr val="tx1"/>
              </a:solidFill>
              <a:round/>
              <a:headEnd/>
              <a:tailEnd/>
            </a:ln>
          </p:spPr>
          <p:txBody>
            <a:bodyPr/>
            <a:lstStyle/>
            <a:p>
              <a:endParaRPr lang="en-US"/>
            </a:p>
          </p:txBody>
        </p:sp>
        <p:sp>
          <p:nvSpPr>
            <p:cNvPr id="23589" name="Line 163"/>
            <p:cNvSpPr>
              <a:spLocks noChangeShapeType="1"/>
            </p:cNvSpPr>
            <p:nvPr/>
          </p:nvSpPr>
          <p:spPr bwMode="auto">
            <a:xfrm>
              <a:off x="4128" y="355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0" name="Line 164"/>
            <p:cNvSpPr>
              <a:spLocks noChangeShapeType="1"/>
            </p:cNvSpPr>
            <p:nvPr/>
          </p:nvSpPr>
          <p:spPr bwMode="auto">
            <a:xfrm flipH="1">
              <a:off x="4032" y="369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1" name="Line 165"/>
            <p:cNvSpPr>
              <a:spLocks noChangeShapeType="1"/>
            </p:cNvSpPr>
            <p:nvPr/>
          </p:nvSpPr>
          <p:spPr bwMode="auto">
            <a:xfrm>
              <a:off x="4128" y="369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23592" name="AutoShape 166"/>
            <p:cNvCxnSpPr>
              <a:cxnSpLocks noChangeShapeType="1"/>
              <a:stCxn id="23580" idx="3"/>
              <a:endCxn id="23596" idx="7"/>
            </p:cNvCxnSpPr>
            <p:nvPr/>
          </p:nvCxnSpPr>
          <p:spPr bwMode="auto">
            <a:xfrm flipH="1">
              <a:off x="3840" y="3072"/>
              <a:ext cx="144" cy="9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593" name="AutoShape 167"/>
            <p:cNvCxnSpPr>
              <a:cxnSpLocks noChangeShapeType="1"/>
              <a:stCxn id="23601" idx="0"/>
              <a:endCxn id="23588" idx="1"/>
            </p:cNvCxnSpPr>
            <p:nvPr/>
          </p:nvCxnSpPr>
          <p:spPr bwMode="auto">
            <a:xfrm>
              <a:off x="3792" y="3408"/>
              <a:ext cx="192" cy="14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594" name="AutoShape 168"/>
            <p:cNvCxnSpPr>
              <a:cxnSpLocks noChangeShapeType="1"/>
              <a:stCxn id="23580" idx="5"/>
              <a:endCxn id="23584" idx="1"/>
            </p:cNvCxnSpPr>
            <p:nvPr/>
          </p:nvCxnSpPr>
          <p:spPr bwMode="auto">
            <a:xfrm>
              <a:off x="4272" y="3072"/>
              <a:ext cx="144" cy="14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595" name="AutoShape 169"/>
            <p:cNvCxnSpPr>
              <a:cxnSpLocks noChangeShapeType="1"/>
              <a:stCxn id="23584" idx="3"/>
              <a:endCxn id="23588" idx="7"/>
            </p:cNvCxnSpPr>
            <p:nvPr/>
          </p:nvCxnSpPr>
          <p:spPr bwMode="auto">
            <a:xfrm flipH="1">
              <a:off x="4272" y="3504"/>
              <a:ext cx="144" cy="4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3596" name="Freeform 179"/>
            <p:cNvSpPr>
              <a:spLocks/>
            </p:cNvSpPr>
            <p:nvPr/>
          </p:nvSpPr>
          <p:spPr bwMode="auto">
            <a:xfrm>
              <a:off x="3504" y="3120"/>
              <a:ext cx="384" cy="384"/>
            </a:xfrm>
            <a:custGeom>
              <a:avLst/>
              <a:gdLst>
                <a:gd name="T0" fmla="*/ 192 w 384"/>
                <a:gd name="T1" fmla="*/ 0 h 384"/>
                <a:gd name="T2" fmla="*/ 48 w 384"/>
                <a:gd name="T3" fmla="*/ 48 h 384"/>
                <a:gd name="T4" fmla="*/ 0 w 384"/>
                <a:gd name="T5" fmla="*/ 192 h 384"/>
                <a:gd name="T6" fmla="*/ 48 w 384"/>
                <a:gd name="T7" fmla="*/ 336 h 384"/>
                <a:gd name="T8" fmla="*/ 192 w 384"/>
                <a:gd name="T9" fmla="*/ 384 h 384"/>
                <a:gd name="T10" fmla="*/ 336 w 384"/>
                <a:gd name="T11" fmla="*/ 336 h 384"/>
                <a:gd name="T12" fmla="*/ 384 w 384"/>
                <a:gd name="T13" fmla="*/ 192 h 384"/>
                <a:gd name="T14" fmla="*/ 336 w 384"/>
                <a:gd name="T15" fmla="*/ 48 h 384"/>
                <a:gd name="T16" fmla="*/ 192 w 384"/>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4"/>
                <a:gd name="T28" fmla="*/ 0 h 384"/>
                <a:gd name="T29" fmla="*/ 384 w 384"/>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4" h="384">
                  <a:moveTo>
                    <a:pt x="192" y="0"/>
                  </a:moveTo>
                  <a:lnTo>
                    <a:pt x="48" y="48"/>
                  </a:lnTo>
                  <a:lnTo>
                    <a:pt x="0" y="192"/>
                  </a:lnTo>
                  <a:lnTo>
                    <a:pt x="48" y="336"/>
                  </a:lnTo>
                  <a:lnTo>
                    <a:pt x="192" y="384"/>
                  </a:lnTo>
                  <a:lnTo>
                    <a:pt x="336" y="336"/>
                  </a:lnTo>
                  <a:lnTo>
                    <a:pt x="384" y="192"/>
                  </a:lnTo>
                  <a:lnTo>
                    <a:pt x="336" y="48"/>
                  </a:lnTo>
                  <a:lnTo>
                    <a:pt x="192" y="0"/>
                  </a:lnTo>
                  <a:close/>
                </a:path>
              </a:pathLst>
            </a:custGeom>
            <a:solidFill>
              <a:srgbClr val="FFFFCC"/>
            </a:solidFill>
            <a:ln w="9525">
              <a:solidFill>
                <a:schemeClr val="tx1"/>
              </a:solidFill>
              <a:round/>
              <a:headEnd/>
              <a:tailEnd/>
            </a:ln>
          </p:spPr>
          <p:txBody>
            <a:bodyPr/>
            <a:lstStyle/>
            <a:p>
              <a:endParaRPr lang="en-US"/>
            </a:p>
          </p:txBody>
        </p:sp>
        <p:sp>
          <p:nvSpPr>
            <p:cNvPr id="23597" name="Line 180"/>
            <p:cNvSpPr>
              <a:spLocks noChangeShapeType="1"/>
            </p:cNvSpPr>
            <p:nvPr/>
          </p:nvSpPr>
          <p:spPr bwMode="auto">
            <a:xfrm>
              <a:off x="3696" y="3120"/>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8" name="Line 181"/>
            <p:cNvSpPr>
              <a:spLocks noChangeShapeType="1"/>
            </p:cNvSpPr>
            <p:nvPr/>
          </p:nvSpPr>
          <p:spPr bwMode="auto">
            <a:xfrm flipH="1">
              <a:off x="3600" y="321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99" name="Line 182"/>
            <p:cNvSpPr>
              <a:spLocks noChangeShapeType="1"/>
            </p:cNvSpPr>
            <p:nvPr/>
          </p:nvSpPr>
          <p:spPr bwMode="auto">
            <a:xfrm>
              <a:off x="3696" y="321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0" name="Line 183"/>
            <p:cNvSpPr>
              <a:spLocks noChangeShapeType="1"/>
            </p:cNvSpPr>
            <p:nvPr/>
          </p:nvSpPr>
          <p:spPr bwMode="auto">
            <a:xfrm>
              <a:off x="3792" y="3312"/>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1" name="Line 184"/>
            <p:cNvSpPr>
              <a:spLocks noChangeShapeType="1"/>
            </p:cNvSpPr>
            <p:nvPr/>
          </p:nvSpPr>
          <p:spPr bwMode="auto">
            <a:xfrm flipH="1">
              <a:off x="3696" y="3408"/>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59257" name="AutoShape 185"/>
          <p:cNvSpPr>
            <a:spLocks noChangeArrowheads="1"/>
          </p:cNvSpPr>
          <p:nvPr/>
        </p:nvSpPr>
        <p:spPr bwMode="auto">
          <a:xfrm>
            <a:off x="3886200" y="4800600"/>
            <a:ext cx="1066800" cy="7620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1"/>
          </a:solidFill>
          <a:ln w="9525">
            <a:solidFill>
              <a:schemeClr val="tx1"/>
            </a:solidFill>
            <a:miter lim="800000"/>
            <a:headEnd/>
            <a:tailEnd/>
          </a:ln>
        </p:spPr>
        <p:txBody>
          <a:bodyPr wrap="none" anchor="ctr"/>
          <a:lstStyle/>
          <a:p>
            <a:endParaRPr lang="en-US"/>
          </a:p>
        </p:txBody>
      </p:sp>
      <p:grpSp>
        <p:nvGrpSpPr>
          <p:cNvPr id="11" name="Group 143"/>
          <p:cNvGrpSpPr>
            <a:grpSpLocks/>
          </p:cNvGrpSpPr>
          <p:nvPr/>
        </p:nvGrpSpPr>
        <p:grpSpPr bwMode="auto">
          <a:xfrm>
            <a:off x="2362200" y="2057400"/>
            <a:ext cx="914400" cy="990600"/>
            <a:chOff x="3744" y="816"/>
            <a:chExt cx="576" cy="624"/>
          </a:xfrm>
        </p:grpSpPr>
        <p:sp>
          <p:nvSpPr>
            <p:cNvPr id="23569" name="Rectangle 133"/>
            <p:cNvSpPr>
              <a:spLocks noChangeArrowheads="1"/>
            </p:cNvSpPr>
            <p:nvPr/>
          </p:nvSpPr>
          <p:spPr bwMode="auto">
            <a:xfrm>
              <a:off x="3744" y="816"/>
              <a:ext cx="576" cy="624"/>
            </a:xfrm>
            <a:prstGeom prst="rect">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570" name="AutoShape 134"/>
            <p:cNvSpPr>
              <a:spLocks noChangeArrowheads="1"/>
            </p:cNvSpPr>
            <p:nvPr/>
          </p:nvSpPr>
          <p:spPr bwMode="auto">
            <a:xfrm>
              <a:off x="3936" y="1008"/>
              <a:ext cx="192" cy="144"/>
            </a:xfrm>
            <a:prstGeom prst="flowChartDecision">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571" name="AutoShape 135"/>
            <p:cNvSpPr>
              <a:spLocks noChangeArrowheads="1"/>
            </p:cNvSpPr>
            <p:nvPr/>
          </p:nvSpPr>
          <p:spPr bwMode="auto">
            <a:xfrm>
              <a:off x="3792" y="1200"/>
              <a:ext cx="192" cy="48"/>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3572" name="AutoShape 136"/>
            <p:cNvSpPr>
              <a:spLocks noChangeArrowheads="1"/>
            </p:cNvSpPr>
            <p:nvPr/>
          </p:nvSpPr>
          <p:spPr bwMode="auto">
            <a:xfrm>
              <a:off x="4080" y="1248"/>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3573" name="AutoShape 137"/>
            <p:cNvCxnSpPr>
              <a:cxnSpLocks noChangeShapeType="1"/>
              <a:stCxn id="23570" idx="1"/>
              <a:endCxn id="23571" idx="0"/>
            </p:cNvCxnSpPr>
            <p:nvPr/>
          </p:nvCxnSpPr>
          <p:spPr bwMode="auto">
            <a:xfrm rot="10800000" flipV="1">
              <a:off x="3888" y="1080"/>
              <a:ext cx="48" cy="12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3574" name="AutoShape 138"/>
            <p:cNvCxnSpPr>
              <a:cxnSpLocks noChangeShapeType="1"/>
              <a:stCxn id="23570" idx="3"/>
              <a:endCxn id="23572" idx="0"/>
            </p:cNvCxnSpPr>
            <p:nvPr/>
          </p:nvCxnSpPr>
          <p:spPr bwMode="auto">
            <a:xfrm>
              <a:off x="4128" y="1080"/>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3575" name="AutoShape 139"/>
            <p:cNvSpPr>
              <a:spLocks noChangeArrowheads="1"/>
            </p:cNvSpPr>
            <p:nvPr/>
          </p:nvSpPr>
          <p:spPr bwMode="auto">
            <a:xfrm>
              <a:off x="3888" y="864"/>
              <a:ext cx="288" cy="48"/>
            </a:xfrm>
            <a:prstGeom prst="flowChartTerminator">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3576" name="AutoShape 140"/>
            <p:cNvCxnSpPr>
              <a:cxnSpLocks noChangeShapeType="1"/>
              <a:stCxn id="23575" idx="2"/>
              <a:endCxn id="23570" idx="0"/>
            </p:cNvCxnSpPr>
            <p:nvPr/>
          </p:nvCxnSpPr>
          <p:spPr bwMode="auto">
            <a:xfrm rot="5400000">
              <a:off x="3984" y="960"/>
              <a:ext cx="96"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3577" name="AutoShape 141"/>
            <p:cNvSpPr>
              <a:spLocks noChangeArrowheads="1"/>
            </p:cNvSpPr>
            <p:nvPr/>
          </p:nvSpPr>
          <p:spPr bwMode="auto">
            <a:xfrm>
              <a:off x="3792" y="1344"/>
              <a:ext cx="192" cy="48"/>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3578" name="AutoShape 142"/>
            <p:cNvCxnSpPr>
              <a:cxnSpLocks noChangeShapeType="1"/>
              <a:stCxn id="23571" idx="2"/>
              <a:endCxn id="23577" idx="0"/>
            </p:cNvCxnSpPr>
            <p:nvPr/>
          </p:nvCxnSpPr>
          <p:spPr bwMode="auto">
            <a:xfrm>
              <a:off x="3888" y="1248"/>
              <a:ext cx="0" cy="9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4" name="Group 3"/>
          <p:cNvGrpSpPr/>
          <p:nvPr/>
        </p:nvGrpSpPr>
        <p:grpSpPr>
          <a:xfrm>
            <a:off x="5849178" y="5049078"/>
            <a:ext cx="457200" cy="457200"/>
            <a:chOff x="4114800" y="5943600"/>
            <a:chExt cx="457200" cy="457200"/>
          </a:xfrm>
        </p:grpSpPr>
        <p:cxnSp>
          <p:nvCxnSpPr>
            <p:cNvPr id="3" name="Straight Connector 2"/>
            <p:cNvCxnSpPr/>
            <p:nvPr/>
          </p:nvCxnSpPr>
          <p:spPr bwMode="auto">
            <a:xfrm>
              <a:off x="4114800" y="5943600"/>
              <a:ext cx="457200" cy="457200"/>
            </a:xfrm>
            <a:prstGeom prst="line">
              <a:avLst/>
            </a:prstGeom>
            <a:solidFill>
              <a:schemeClr val="accent1"/>
            </a:solidFill>
            <a:ln w="57150" cap="flat" cmpd="sng" algn="ctr">
              <a:solidFill>
                <a:srgbClr val="FF0000"/>
              </a:solidFill>
              <a:prstDash val="solid"/>
              <a:round/>
              <a:headEnd type="none" w="med" len="med"/>
              <a:tailEnd type="none" w="med" len="med"/>
            </a:ln>
            <a:effectLst/>
          </p:spPr>
        </p:cxnSp>
        <p:cxnSp>
          <p:nvCxnSpPr>
            <p:cNvPr id="143" name="Straight Connector 142"/>
            <p:cNvCxnSpPr/>
            <p:nvPr/>
          </p:nvCxnSpPr>
          <p:spPr bwMode="auto">
            <a:xfrm flipH="1">
              <a:off x="4114800" y="5943600"/>
              <a:ext cx="457200" cy="457200"/>
            </a:xfrm>
            <a:prstGeom prst="line">
              <a:avLst/>
            </a:prstGeom>
            <a:solidFill>
              <a:schemeClr val="accent1"/>
            </a:solidFill>
            <a:ln w="57150" cap="flat" cmpd="sng" algn="ctr">
              <a:solidFill>
                <a:srgbClr val="FF0000"/>
              </a:solidFill>
              <a:prstDash val="solid"/>
              <a:round/>
              <a:headEnd type="none" w="med" len="med"/>
              <a:tailEnd type="none" w="med" len="med"/>
            </a:ln>
            <a:effectLst/>
          </p:spPr>
        </p:cxnSp>
      </p:grpSp>
    </p:spTree>
    <p:extLst>
      <p:ext uri="{BB962C8B-B14F-4D97-AF65-F5344CB8AC3E}">
        <p14:creationId xmlns:p14="http://schemas.microsoft.com/office/powerpoint/2010/main" val="3374974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9191"/>
                                        </p:tgtEl>
                                        <p:attrNameLst>
                                          <p:attrName>style.visibility</p:attrName>
                                        </p:attrNameLst>
                                      </p:cBhvr>
                                      <p:to>
                                        <p:strVal val="visible"/>
                                      </p:to>
                                    </p:set>
                                    <p:anim calcmode="lin" valueType="num">
                                      <p:cBhvr additive="base">
                                        <p:cTn id="7" dur="500" fill="hold"/>
                                        <p:tgtEl>
                                          <p:spTgt spid="259191"/>
                                        </p:tgtEl>
                                        <p:attrNameLst>
                                          <p:attrName>ppt_x</p:attrName>
                                        </p:attrNameLst>
                                      </p:cBhvr>
                                      <p:tavLst>
                                        <p:tav tm="0">
                                          <p:val>
                                            <p:strVal val="0-#ppt_w/2"/>
                                          </p:val>
                                        </p:tav>
                                        <p:tav tm="100000">
                                          <p:val>
                                            <p:strVal val="#ppt_x"/>
                                          </p:val>
                                        </p:tav>
                                      </p:tavLst>
                                    </p:anim>
                                    <p:anim calcmode="lin" valueType="num">
                                      <p:cBhvr additive="base">
                                        <p:cTn id="8" dur="500" fill="hold"/>
                                        <p:tgtEl>
                                          <p:spTgt spid="25919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3" presetClass="entr" presetSubtype="1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par>
                          <p:cTn id="18" fill="hold" nodeType="afterGroup">
                            <p:stCondLst>
                              <p:cond delay="500"/>
                            </p:stCondLst>
                            <p:childTnLst>
                              <p:par>
                                <p:cTn id="19" presetID="2" presetClass="entr" presetSubtype="8" fill="hold" grpId="0" nodeType="afterEffect">
                                  <p:stCondLst>
                                    <p:cond delay="0"/>
                                  </p:stCondLst>
                                  <p:childTnLst>
                                    <p:set>
                                      <p:cBhvr>
                                        <p:cTn id="20" dur="1" fill="hold">
                                          <p:stCondLst>
                                            <p:cond delay="0"/>
                                          </p:stCondLst>
                                        </p:cTn>
                                        <p:tgtEl>
                                          <p:spTgt spid="259257"/>
                                        </p:tgtEl>
                                        <p:attrNameLst>
                                          <p:attrName>style.visibility</p:attrName>
                                        </p:attrNameLst>
                                      </p:cBhvr>
                                      <p:to>
                                        <p:strVal val="visible"/>
                                      </p:to>
                                    </p:set>
                                    <p:anim calcmode="lin" valueType="num">
                                      <p:cBhvr additive="base">
                                        <p:cTn id="21" dur="500" fill="hold"/>
                                        <p:tgtEl>
                                          <p:spTgt spid="259257"/>
                                        </p:tgtEl>
                                        <p:attrNameLst>
                                          <p:attrName>ppt_x</p:attrName>
                                        </p:attrNameLst>
                                      </p:cBhvr>
                                      <p:tavLst>
                                        <p:tav tm="0">
                                          <p:val>
                                            <p:strVal val="0-#ppt_w/2"/>
                                          </p:val>
                                        </p:tav>
                                        <p:tav tm="100000">
                                          <p:val>
                                            <p:strVal val="#ppt_x"/>
                                          </p:val>
                                        </p:tav>
                                      </p:tavLst>
                                    </p:anim>
                                    <p:anim calcmode="lin" valueType="num">
                                      <p:cBhvr additive="base">
                                        <p:cTn id="22" dur="500" fill="hold"/>
                                        <p:tgtEl>
                                          <p:spTgt spid="259257"/>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1000"/>
                            </p:stCondLst>
                            <p:childTnLst>
                              <p:par>
                                <p:cTn id="24" presetID="3" presetClass="entr" presetSubtype="1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9" presetClass="path" presetSubtype="0" accel="50000" decel="50000" fill="hold" nodeType="clickEffect">
                                  <p:stCondLst>
                                    <p:cond delay="0"/>
                                  </p:stCondLst>
                                  <p:childTnLst>
                                    <p:animMotion origin="layout" path="M -3.33333E-6 -2.22222E-6 L 0.35 0.38334 " pathEditMode="relative" rAng="0" ptsTypes="AA">
                                      <p:cBhvr>
                                        <p:cTn id="30" dur="2000" fill="hold"/>
                                        <p:tgtEl>
                                          <p:spTgt spid="11"/>
                                        </p:tgtEl>
                                        <p:attrNameLst>
                                          <p:attrName>ppt_x</p:attrName>
                                          <p:attrName>ppt_y</p:attrName>
                                        </p:attrNameLst>
                                      </p:cBhvr>
                                      <p:rCtr x="17500" y="19200"/>
                                    </p:animMotion>
                                  </p:childTnLst>
                                </p:cTn>
                              </p:par>
                            </p:childTnLst>
                          </p:cTn>
                        </p:par>
                        <p:par>
                          <p:cTn id="31" fill="hold" nodeType="afterGroup">
                            <p:stCondLst>
                              <p:cond delay="2000"/>
                            </p:stCondLst>
                            <p:childTnLst>
                              <p:par>
                                <p:cTn id="32" presetID="26" presetClass="emph" presetSubtype="0" fill="hold" nodeType="afterEffect">
                                  <p:stCondLst>
                                    <p:cond delay="0"/>
                                  </p:stCondLst>
                                  <p:childTnLst>
                                    <p:animEffect transition="out" filter="fade">
                                      <p:cBhvr>
                                        <p:cTn id="33" dur="500" tmFilter="0, 0; .2, .5; .8, .5; 1, 0"/>
                                        <p:tgtEl>
                                          <p:spTgt spid="11"/>
                                        </p:tgtEl>
                                      </p:cBhvr>
                                    </p:animEffect>
                                    <p:animScale>
                                      <p:cBhvr>
                                        <p:cTn id="34" dur="250" autoRev="1" fill="hold"/>
                                        <p:tgtEl>
                                          <p:spTgt spid="11"/>
                                        </p:tgtEl>
                                      </p:cBhvr>
                                      <p:by x="105000" y="105000"/>
                                    </p:animScale>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191" grpId="0" animBg="1"/>
      <p:bldP spid="25925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p:txBody>
          <a:bodyPr/>
          <a:lstStyle/>
          <a:p>
            <a:pPr>
              <a:defRPr/>
            </a:pPr>
            <a:fld id="{D1A764C7-A960-43B4-92AB-682884EB2F97}" type="slidenum">
              <a:rPr lang="en-US" smtClean="0"/>
              <a:pPr>
                <a:defRPr/>
              </a:pPr>
              <a:t>58</a:t>
            </a:fld>
            <a:endParaRPr lang="en-US"/>
          </a:p>
        </p:txBody>
      </p:sp>
      <p:sp>
        <p:nvSpPr>
          <p:cNvPr id="24579" name="Rectangle 4"/>
          <p:cNvSpPr>
            <a:spLocks noGrp="1" noChangeArrowheads="1"/>
          </p:cNvSpPr>
          <p:nvPr>
            <p:ph type="title"/>
          </p:nvPr>
        </p:nvSpPr>
        <p:spPr/>
        <p:txBody>
          <a:bodyPr/>
          <a:lstStyle/>
          <a:p>
            <a:pPr eaLnBrk="1" hangingPunct="1"/>
            <a:r>
              <a:rPr lang="en-US"/>
              <a:t>Service-Oriented Software Development</a:t>
            </a:r>
          </a:p>
        </p:txBody>
      </p:sp>
      <p:grpSp>
        <p:nvGrpSpPr>
          <p:cNvPr id="24580" name="Group 186"/>
          <p:cNvGrpSpPr>
            <a:grpSpLocks/>
          </p:cNvGrpSpPr>
          <p:nvPr/>
        </p:nvGrpSpPr>
        <p:grpSpPr bwMode="auto">
          <a:xfrm>
            <a:off x="762000" y="4572000"/>
            <a:ext cx="762000" cy="762000"/>
            <a:chOff x="2688" y="1056"/>
            <a:chExt cx="480" cy="480"/>
          </a:xfrm>
        </p:grpSpPr>
        <p:sp>
          <p:nvSpPr>
            <p:cNvPr id="24795" name="Oval 185"/>
            <p:cNvSpPr>
              <a:spLocks noChangeArrowheads="1"/>
            </p:cNvSpPr>
            <p:nvPr/>
          </p:nvSpPr>
          <p:spPr bwMode="auto">
            <a:xfrm>
              <a:off x="2688" y="1056"/>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grpSp>
          <p:nvGrpSpPr>
            <p:cNvPr id="24796" name="Group 41"/>
            <p:cNvGrpSpPr>
              <a:grpSpLocks/>
            </p:cNvGrpSpPr>
            <p:nvPr/>
          </p:nvGrpSpPr>
          <p:grpSpPr bwMode="auto">
            <a:xfrm>
              <a:off x="2784" y="1152"/>
              <a:ext cx="288" cy="288"/>
              <a:chOff x="528" y="1008"/>
              <a:chExt cx="576" cy="576"/>
            </a:xfrm>
          </p:grpSpPr>
          <p:sp>
            <p:nvSpPr>
              <p:cNvPr id="24797" name="Rectangle 42"/>
              <p:cNvSpPr>
                <a:spLocks noChangeArrowheads="1"/>
              </p:cNvSpPr>
              <p:nvPr/>
            </p:nvSpPr>
            <p:spPr bwMode="auto">
              <a:xfrm>
                <a:off x="528" y="1008"/>
                <a:ext cx="576" cy="576"/>
              </a:xfrm>
              <a:prstGeom prst="rect">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4798" name="AutoShape 43"/>
              <p:cNvSpPr>
                <a:spLocks noChangeArrowheads="1"/>
              </p:cNvSpPr>
              <p:nvPr/>
            </p:nvSpPr>
            <p:spPr bwMode="auto">
              <a:xfrm>
                <a:off x="720" y="1200"/>
                <a:ext cx="192" cy="144"/>
              </a:xfrm>
              <a:prstGeom prst="flowChartDecision">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4799" name="AutoShape 44"/>
              <p:cNvSpPr>
                <a:spLocks noChangeArrowheads="1"/>
              </p:cNvSpPr>
              <p:nvPr/>
            </p:nvSpPr>
            <p:spPr bwMode="auto">
              <a:xfrm>
                <a:off x="576" y="1440"/>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4800" name="AutoShape 45"/>
              <p:cNvSpPr>
                <a:spLocks noChangeArrowheads="1"/>
              </p:cNvSpPr>
              <p:nvPr/>
            </p:nvSpPr>
            <p:spPr bwMode="auto">
              <a:xfrm>
                <a:off x="864" y="1440"/>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4801" name="AutoShape 46"/>
              <p:cNvCxnSpPr>
                <a:cxnSpLocks noChangeShapeType="1"/>
                <a:stCxn id="24798" idx="1"/>
                <a:endCxn id="24799" idx="0"/>
              </p:cNvCxnSpPr>
              <p:nvPr/>
            </p:nvCxnSpPr>
            <p:spPr bwMode="auto">
              <a:xfrm rot="10800000" flipV="1">
                <a:off x="672" y="1272"/>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4802" name="AutoShape 47"/>
              <p:cNvCxnSpPr>
                <a:cxnSpLocks noChangeShapeType="1"/>
                <a:stCxn id="24798" idx="3"/>
                <a:endCxn id="24800" idx="0"/>
              </p:cNvCxnSpPr>
              <p:nvPr/>
            </p:nvCxnSpPr>
            <p:spPr bwMode="auto">
              <a:xfrm>
                <a:off x="912" y="1272"/>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4803" name="AutoShape 48"/>
              <p:cNvSpPr>
                <a:spLocks noChangeArrowheads="1"/>
              </p:cNvSpPr>
              <p:nvPr/>
            </p:nvSpPr>
            <p:spPr bwMode="auto">
              <a:xfrm>
                <a:off x="672" y="1056"/>
                <a:ext cx="288" cy="48"/>
              </a:xfrm>
              <a:prstGeom prst="flowChartTerminator">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4804" name="AutoShape 49"/>
              <p:cNvCxnSpPr>
                <a:cxnSpLocks noChangeShapeType="1"/>
                <a:stCxn id="24803" idx="2"/>
                <a:endCxn id="24798" idx="0"/>
              </p:cNvCxnSpPr>
              <p:nvPr/>
            </p:nvCxnSpPr>
            <p:spPr bwMode="auto">
              <a:xfrm rot="5400000">
                <a:off x="768" y="1152"/>
                <a:ext cx="96"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sp>
        <p:nvSpPr>
          <p:cNvPr id="24581" name="Rectangle 84"/>
          <p:cNvSpPr>
            <a:spLocks noChangeArrowheads="1"/>
          </p:cNvSpPr>
          <p:nvPr/>
        </p:nvSpPr>
        <p:spPr bwMode="auto">
          <a:xfrm>
            <a:off x="609600" y="3962400"/>
            <a:ext cx="2362200" cy="2362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24582" name="Text Box 85"/>
          <p:cNvSpPr txBox="1">
            <a:spLocks noChangeArrowheads="1"/>
          </p:cNvSpPr>
          <p:nvPr/>
        </p:nvSpPr>
        <p:spPr bwMode="auto">
          <a:xfrm>
            <a:off x="673100" y="5607050"/>
            <a:ext cx="1917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a:solidFill>
                  <a:schemeClr val="tx2"/>
                </a:solidFill>
              </a:rPr>
              <a:t>Organization X: </a:t>
            </a:r>
          </a:p>
          <a:p>
            <a:r>
              <a:rPr lang="en-US" b="0"/>
              <a:t>Component library</a:t>
            </a:r>
          </a:p>
        </p:txBody>
      </p:sp>
      <p:grpSp>
        <p:nvGrpSpPr>
          <p:cNvPr id="24583" name="Group 187"/>
          <p:cNvGrpSpPr>
            <a:grpSpLocks/>
          </p:cNvGrpSpPr>
          <p:nvPr/>
        </p:nvGrpSpPr>
        <p:grpSpPr bwMode="auto">
          <a:xfrm>
            <a:off x="762000" y="4191000"/>
            <a:ext cx="762000" cy="762000"/>
            <a:chOff x="2592" y="1728"/>
            <a:chExt cx="480" cy="480"/>
          </a:xfrm>
        </p:grpSpPr>
        <p:sp>
          <p:nvSpPr>
            <p:cNvPr id="24783" name="Oval 184"/>
            <p:cNvSpPr>
              <a:spLocks noChangeArrowheads="1"/>
            </p:cNvSpPr>
            <p:nvPr/>
          </p:nvSpPr>
          <p:spPr bwMode="auto">
            <a:xfrm>
              <a:off x="2592" y="1728"/>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grpSp>
          <p:nvGrpSpPr>
            <p:cNvPr id="24784" name="Group 86"/>
            <p:cNvGrpSpPr>
              <a:grpSpLocks/>
            </p:cNvGrpSpPr>
            <p:nvPr/>
          </p:nvGrpSpPr>
          <p:grpSpPr bwMode="auto">
            <a:xfrm>
              <a:off x="2688" y="1824"/>
              <a:ext cx="266" cy="288"/>
              <a:chOff x="3744" y="816"/>
              <a:chExt cx="576" cy="624"/>
            </a:xfrm>
          </p:grpSpPr>
          <p:sp>
            <p:nvSpPr>
              <p:cNvPr id="24785" name="Rectangle 87"/>
              <p:cNvSpPr>
                <a:spLocks noChangeArrowheads="1"/>
              </p:cNvSpPr>
              <p:nvPr/>
            </p:nvSpPr>
            <p:spPr bwMode="auto">
              <a:xfrm>
                <a:off x="3744" y="816"/>
                <a:ext cx="576" cy="624"/>
              </a:xfrm>
              <a:prstGeom prst="rect">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4786" name="AutoShape 88"/>
              <p:cNvSpPr>
                <a:spLocks noChangeArrowheads="1"/>
              </p:cNvSpPr>
              <p:nvPr/>
            </p:nvSpPr>
            <p:spPr bwMode="auto">
              <a:xfrm>
                <a:off x="3936" y="1008"/>
                <a:ext cx="192" cy="144"/>
              </a:xfrm>
              <a:prstGeom prst="flowChartDecision">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4787" name="AutoShape 89"/>
              <p:cNvSpPr>
                <a:spLocks noChangeArrowheads="1"/>
              </p:cNvSpPr>
              <p:nvPr/>
            </p:nvSpPr>
            <p:spPr bwMode="auto">
              <a:xfrm>
                <a:off x="3792" y="1200"/>
                <a:ext cx="192" cy="48"/>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4788" name="AutoShape 90"/>
              <p:cNvSpPr>
                <a:spLocks noChangeArrowheads="1"/>
              </p:cNvSpPr>
              <p:nvPr/>
            </p:nvSpPr>
            <p:spPr bwMode="auto">
              <a:xfrm>
                <a:off x="4080" y="1248"/>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4789" name="AutoShape 91"/>
              <p:cNvCxnSpPr>
                <a:cxnSpLocks noChangeShapeType="1"/>
                <a:stCxn id="24786" idx="1"/>
                <a:endCxn id="24787" idx="0"/>
              </p:cNvCxnSpPr>
              <p:nvPr/>
            </p:nvCxnSpPr>
            <p:spPr bwMode="auto">
              <a:xfrm rot="10800000" flipV="1">
                <a:off x="3888" y="1080"/>
                <a:ext cx="48" cy="12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4790" name="AutoShape 92"/>
              <p:cNvCxnSpPr>
                <a:cxnSpLocks noChangeShapeType="1"/>
                <a:stCxn id="24786" idx="3"/>
                <a:endCxn id="24788" idx="0"/>
              </p:cNvCxnSpPr>
              <p:nvPr/>
            </p:nvCxnSpPr>
            <p:spPr bwMode="auto">
              <a:xfrm>
                <a:off x="4128" y="1080"/>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4791" name="AutoShape 93"/>
              <p:cNvSpPr>
                <a:spLocks noChangeArrowheads="1"/>
              </p:cNvSpPr>
              <p:nvPr/>
            </p:nvSpPr>
            <p:spPr bwMode="auto">
              <a:xfrm>
                <a:off x="3888" y="864"/>
                <a:ext cx="288" cy="48"/>
              </a:xfrm>
              <a:prstGeom prst="flowChartTerminator">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4792" name="AutoShape 94"/>
              <p:cNvCxnSpPr>
                <a:cxnSpLocks noChangeShapeType="1"/>
                <a:stCxn id="24791" idx="2"/>
                <a:endCxn id="24786" idx="0"/>
              </p:cNvCxnSpPr>
              <p:nvPr/>
            </p:nvCxnSpPr>
            <p:spPr bwMode="auto">
              <a:xfrm rot="5400000">
                <a:off x="3984" y="960"/>
                <a:ext cx="96"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4793" name="AutoShape 95"/>
              <p:cNvSpPr>
                <a:spLocks noChangeArrowheads="1"/>
              </p:cNvSpPr>
              <p:nvPr/>
            </p:nvSpPr>
            <p:spPr bwMode="auto">
              <a:xfrm>
                <a:off x="3792" y="1344"/>
                <a:ext cx="192" cy="48"/>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4794" name="AutoShape 96"/>
              <p:cNvCxnSpPr>
                <a:cxnSpLocks noChangeShapeType="1"/>
                <a:stCxn id="24787" idx="2"/>
                <a:endCxn id="24793" idx="0"/>
              </p:cNvCxnSpPr>
              <p:nvPr/>
            </p:nvCxnSpPr>
            <p:spPr bwMode="auto">
              <a:xfrm>
                <a:off x="3888" y="1248"/>
                <a:ext cx="0" cy="9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grpSp>
        <p:nvGrpSpPr>
          <p:cNvPr id="24584" name="Group 145"/>
          <p:cNvGrpSpPr>
            <a:grpSpLocks/>
          </p:cNvGrpSpPr>
          <p:nvPr/>
        </p:nvGrpSpPr>
        <p:grpSpPr bwMode="auto">
          <a:xfrm>
            <a:off x="3581400" y="4648200"/>
            <a:ext cx="762000" cy="762000"/>
            <a:chOff x="2496" y="3216"/>
            <a:chExt cx="480" cy="480"/>
          </a:xfrm>
        </p:grpSpPr>
        <p:sp>
          <p:nvSpPr>
            <p:cNvPr id="24777" name="Oval 144"/>
            <p:cNvSpPr>
              <a:spLocks noChangeArrowheads="1"/>
            </p:cNvSpPr>
            <p:nvPr/>
          </p:nvSpPr>
          <p:spPr bwMode="auto">
            <a:xfrm>
              <a:off x="2496" y="3216"/>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grpSp>
          <p:nvGrpSpPr>
            <p:cNvPr id="24778" name="Group 104"/>
            <p:cNvGrpSpPr>
              <a:grpSpLocks/>
            </p:cNvGrpSpPr>
            <p:nvPr/>
          </p:nvGrpSpPr>
          <p:grpSpPr bwMode="auto">
            <a:xfrm>
              <a:off x="2544" y="3264"/>
              <a:ext cx="384" cy="384"/>
              <a:chOff x="1488" y="3264"/>
              <a:chExt cx="384" cy="384"/>
            </a:xfrm>
          </p:grpSpPr>
          <p:sp>
            <p:nvSpPr>
              <p:cNvPr id="24779" name="Freeform 105"/>
              <p:cNvSpPr>
                <a:spLocks/>
              </p:cNvSpPr>
              <p:nvPr/>
            </p:nvSpPr>
            <p:spPr bwMode="auto">
              <a:xfrm>
                <a:off x="1488" y="3264"/>
                <a:ext cx="384" cy="384"/>
              </a:xfrm>
              <a:custGeom>
                <a:avLst/>
                <a:gdLst>
                  <a:gd name="T0" fmla="*/ 192 w 384"/>
                  <a:gd name="T1" fmla="*/ 0 h 384"/>
                  <a:gd name="T2" fmla="*/ 48 w 384"/>
                  <a:gd name="T3" fmla="*/ 48 h 384"/>
                  <a:gd name="T4" fmla="*/ 0 w 384"/>
                  <a:gd name="T5" fmla="*/ 192 h 384"/>
                  <a:gd name="T6" fmla="*/ 48 w 384"/>
                  <a:gd name="T7" fmla="*/ 336 h 384"/>
                  <a:gd name="T8" fmla="*/ 192 w 384"/>
                  <a:gd name="T9" fmla="*/ 384 h 384"/>
                  <a:gd name="T10" fmla="*/ 336 w 384"/>
                  <a:gd name="T11" fmla="*/ 336 h 384"/>
                  <a:gd name="T12" fmla="*/ 384 w 384"/>
                  <a:gd name="T13" fmla="*/ 192 h 384"/>
                  <a:gd name="T14" fmla="*/ 336 w 384"/>
                  <a:gd name="T15" fmla="*/ 48 h 384"/>
                  <a:gd name="T16" fmla="*/ 192 w 384"/>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4"/>
                  <a:gd name="T28" fmla="*/ 0 h 384"/>
                  <a:gd name="T29" fmla="*/ 384 w 384"/>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4" h="384">
                    <a:moveTo>
                      <a:pt x="192" y="0"/>
                    </a:moveTo>
                    <a:lnTo>
                      <a:pt x="48" y="48"/>
                    </a:lnTo>
                    <a:lnTo>
                      <a:pt x="0" y="192"/>
                    </a:lnTo>
                    <a:lnTo>
                      <a:pt x="48" y="336"/>
                    </a:lnTo>
                    <a:lnTo>
                      <a:pt x="192" y="384"/>
                    </a:lnTo>
                    <a:lnTo>
                      <a:pt x="336" y="336"/>
                    </a:lnTo>
                    <a:lnTo>
                      <a:pt x="384" y="192"/>
                    </a:lnTo>
                    <a:lnTo>
                      <a:pt x="336" y="48"/>
                    </a:lnTo>
                    <a:lnTo>
                      <a:pt x="192" y="0"/>
                    </a:lnTo>
                    <a:close/>
                  </a:path>
                </a:pathLst>
              </a:custGeom>
              <a:solidFill>
                <a:srgbClr val="FFFFCC"/>
              </a:solidFill>
              <a:ln w="9525">
                <a:solidFill>
                  <a:schemeClr val="tx1"/>
                </a:solidFill>
                <a:round/>
                <a:headEnd/>
                <a:tailEnd/>
              </a:ln>
            </p:spPr>
            <p:txBody>
              <a:bodyPr/>
              <a:lstStyle/>
              <a:p>
                <a:endParaRPr lang="en-US"/>
              </a:p>
            </p:txBody>
          </p:sp>
          <p:sp>
            <p:nvSpPr>
              <p:cNvPr id="24780" name="Line 106"/>
              <p:cNvSpPr>
                <a:spLocks noChangeShapeType="1"/>
              </p:cNvSpPr>
              <p:nvPr/>
            </p:nvSpPr>
            <p:spPr bwMode="auto">
              <a:xfrm>
                <a:off x="1680" y="331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81" name="Line 107"/>
              <p:cNvSpPr>
                <a:spLocks noChangeShapeType="1"/>
              </p:cNvSpPr>
              <p:nvPr/>
            </p:nvSpPr>
            <p:spPr bwMode="auto">
              <a:xfrm flipH="1">
                <a:off x="1584" y="345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82" name="Line 108"/>
              <p:cNvSpPr>
                <a:spLocks noChangeShapeType="1"/>
              </p:cNvSpPr>
              <p:nvPr/>
            </p:nvSpPr>
            <p:spPr bwMode="auto">
              <a:xfrm>
                <a:off x="1680" y="345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24585" name="Rectangle 109"/>
          <p:cNvSpPr>
            <a:spLocks noChangeArrowheads="1"/>
          </p:cNvSpPr>
          <p:nvPr/>
        </p:nvSpPr>
        <p:spPr bwMode="auto">
          <a:xfrm>
            <a:off x="3581400" y="4114800"/>
            <a:ext cx="23622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24586" name="Text Box 110"/>
          <p:cNvSpPr txBox="1">
            <a:spLocks noChangeArrowheads="1"/>
          </p:cNvSpPr>
          <p:nvPr/>
        </p:nvSpPr>
        <p:spPr bwMode="auto">
          <a:xfrm>
            <a:off x="3644900" y="5530850"/>
            <a:ext cx="1917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a:solidFill>
                  <a:schemeClr val="folHlink"/>
                </a:solidFill>
              </a:rPr>
              <a:t>Organization Y: </a:t>
            </a:r>
          </a:p>
          <a:p>
            <a:r>
              <a:rPr lang="en-US" b="0"/>
              <a:t>Component library</a:t>
            </a:r>
          </a:p>
        </p:txBody>
      </p:sp>
      <p:grpSp>
        <p:nvGrpSpPr>
          <p:cNvPr id="24587" name="Group 146"/>
          <p:cNvGrpSpPr>
            <a:grpSpLocks/>
          </p:cNvGrpSpPr>
          <p:nvPr/>
        </p:nvGrpSpPr>
        <p:grpSpPr bwMode="auto">
          <a:xfrm>
            <a:off x="3733800" y="4267200"/>
            <a:ext cx="762000" cy="762000"/>
            <a:chOff x="2496" y="2544"/>
            <a:chExt cx="480" cy="480"/>
          </a:xfrm>
        </p:grpSpPr>
        <p:sp>
          <p:nvSpPr>
            <p:cNvPr id="24770" name="Oval 143"/>
            <p:cNvSpPr>
              <a:spLocks noChangeArrowheads="1"/>
            </p:cNvSpPr>
            <p:nvPr/>
          </p:nvSpPr>
          <p:spPr bwMode="auto">
            <a:xfrm>
              <a:off x="2496" y="2544"/>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sp>
          <p:nvSpPr>
            <p:cNvPr id="24771" name="Freeform 111"/>
            <p:cNvSpPr>
              <a:spLocks/>
            </p:cNvSpPr>
            <p:nvPr/>
          </p:nvSpPr>
          <p:spPr bwMode="auto">
            <a:xfrm>
              <a:off x="2544" y="2592"/>
              <a:ext cx="384" cy="384"/>
            </a:xfrm>
            <a:custGeom>
              <a:avLst/>
              <a:gdLst>
                <a:gd name="T0" fmla="*/ 192 w 384"/>
                <a:gd name="T1" fmla="*/ 0 h 384"/>
                <a:gd name="T2" fmla="*/ 48 w 384"/>
                <a:gd name="T3" fmla="*/ 48 h 384"/>
                <a:gd name="T4" fmla="*/ 0 w 384"/>
                <a:gd name="T5" fmla="*/ 192 h 384"/>
                <a:gd name="T6" fmla="*/ 48 w 384"/>
                <a:gd name="T7" fmla="*/ 336 h 384"/>
                <a:gd name="T8" fmla="*/ 192 w 384"/>
                <a:gd name="T9" fmla="*/ 384 h 384"/>
                <a:gd name="T10" fmla="*/ 336 w 384"/>
                <a:gd name="T11" fmla="*/ 336 h 384"/>
                <a:gd name="T12" fmla="*/ 384 w 384"/>
                <a:gd name="T13" fmla="*/ 192 h 384"/>
                <a:gd name="T14" fmla="*/ 336 w 384"/>
                <a:gd name="T15" fmla="*/ 48 h 384"/>
                <a:gd name="T16" fmla="*/ 192 w 384"/>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4"/>
                <a:gd name="T28" fmla="*/ 0 h 384"/>
                <a:gd name="T29" fmla="*/ 384 w 384"/>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4" h="384">
                  <a:moveTo>
                    <a:pt x="192" y="0"/>
                  </a:moveTo>
                  <a:lnTo>
                    <a:pt x="48" y="48"/>
                  </a:lnTo>
                  <a:lnTo>
                    <a:pt x="0" y="192"/>
                  </a:lnTo>
                  <a:lnTo>
                    <a:pt x="48" y="336"/>
                  </a:lnTo>
                  <a:lnTo>
                    <a:pt x="192" y="384"/>
                  </a:lnTo>
                  <a:lnTo>
                    <a:pt x="336" y="336"/>
                  </a:lnTo>
                  <a:lnTo>
                    <a:pt x="384" y="192"/>
                  </a:lnTo>
                  <a:lnTo>
                    <a:pt x="336" y="48"/>
                  </a:lnTo>
                  <a:lnTo>
                    <a:pt x="192" y="0"/>
                  </a:lnTo>
                  <a:close/>
                </a:path>
              </a:pathLst>
            </a:custGeom>
            <a:solidFill>
              <a:srgbClr val="FFFFCC"/>
            </a:solidFill>
            <a:ln w="9525">
              <a:solidFill>
                <a:schemeClr val="tx1"/>
              </a:solidFill>
              <a:round/>
              <a:headEnd/>
              <a:tailEnd/>
            </a:ln>
          </p:spPr>
          <p:txBody>
            <a:bodyPr/>
            <a:lstStyle/>
            <a:p>
              <a:endParaRPr lang="en-US"/>
            </a:p>
          </p:txBody>
        </p:sp>
        <p:sp>
          <p:nvSpPr>
            <p:cNvPr id="24772" name="Line 112"/>
            <p:cNvSpPr>
              <a:spLocks noChangeShapeType="1"/>
            </p:cNvSpPr>
            <p:nvPr/>
          </p:nvSpPr>
          <p:spPr bwMode="auto">
            <a:xfrm>
              <a:off x="2736" y="2592"/>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73" name="Line 113"/>
            <p:cNvSpPr>
              <a:spLocks noChangeShapeType="1"/>
            </p:cNvSpPr>
            <p:nvPr/>
          </p:nvSpPr>
          <p:spPr bwMode="auto">
            <a:xfrm flipH="1">
              <a:off x="2640" y="268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74" name="Line 114"/>
            <p:cNvSpPr>
              <a:spLocks noChangeShapeType="1"/>
            </p:cNvSpPr>
            <p:nvPr/>
          </p:nvSpPr>
          <p:spPr bwMode="auto">
            <a:xfrm>
              <a:off x="2736" y="268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75" name="Line 115"/>
            <p:cNvSpPr>
              <a:spLocks noChangeShapeType="1"/>
            </p:cNvSpPr>
            <p:nvPr/>
          </p:nvSpPr>
          <p:spPr bwMode="auto">
            <a:xfrm>
              <a:off x="2832"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76" name="Line 116"/>
            <p:cNvSpPr>
              <a:spLocks noChangeShapeType="1"/>
            </p:cNvSpPr>
            <p:nvPr/>
          </p:nvSpPr>
          <p:spPr bwMode="auto">
            <a:xfrm flipH="1">
              <a:off x="2736" y="2880"/>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4588" name="Group 147"/>
          <p:cNvGrpSpPr>
            <a:grpSpLocks/>
          </p:cNvGrpSpPr>
          <p:nvPr/>
        </p:nvGrpSpPr>
        <p:grpSpPr bwMode="auto">
          <a:xfrm>
            <a:off x="4114800" y="4343400"/>
            <a:ext cx="762000" cy="762000"/>
            <a:chOff x="2496" y="2544"/>
            <a:chExt cx="480" cy="480"/>
          </a:xfrm>
        </p:grpSpPr>
        <p:sp>
          <p:nvSpPr>
            <p:cNvPr id="24763" name="Oval 148"/>
            <p:cNvSpPr>
              <a:spLocks noChangeArrowheads="1"/>
            </p:cNvSpPr>
            <p:nvPr/>
          </p:nvSpPr>
          <p:spPr bwMode="auto">
            <a:xfrm>
              <a:off x="2496" y="2544"/>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sp>
          <p:nvSpPr>
            <p:cNvPr id="24764" name="Freeform 149"/>
            <p:cNvSpPr>
              <a:spLocks/>
            </p:cNvSpPr>
            <p:nvPr/>
          </p:nvSpPr>
          <p:spPr bwMode="auto">
            <a:xfrm>
              <a:off x="2544" y="2592"/>
              <a:ext cx="384" cy="384"/>
            </a:xfrm>
            <a:custGeom>
              <a:avLst/>
              <a:gdLst>
                <a:gd name="T0" fmla="*/ 192 w 384"/>
                <a:gd name="T1" fmla="*/ 0 h 384"/>
                <a:gd name="T2" fmla="*/ 48 w 384"/>
                <a:gd name="T3" fmla="*/ 48 h 384"/>
                <a:gd name="T4" fmla="*/ 0 w 384"/>
                <a:gd name="T5" fmla="*/ 192 h 384"/>
                <a:gd name="T6" fmla="*/ 48 w 384"/>
                <a:gd name="T7" fmla="*/ 336 h 384"/>
                <a:gd name="T8" fmla="*/ 192 w 384"/>
                <a:gd name="T9" fmla="*/ 384 h 384"/>
                <a:gd name="T10" fmla="*/ 336 w 384"/>
                <a:gd name="T11" fmla="*/ 336 h 384"/>
                <a:gd name="T12" fmla="*/ 384 w 384"/>
                <a:gd name="T13" fmla="*/ 192 h 384"/>
                <a:gd name="T14" fmla="*/ 336 w 384"/>
                <a:gd name="T15" fmla="*/ 48 h 384"/>
                <a:gd name="T16" fmla="*/ 192 w 384"/>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4"/>
                <a:gd name="T28" fmla="*/ 0 h 384"/>
                <a:gd name="T29" fmla="*/ 384 w 384"/>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4" h="384">
                  <a:moveTo>
                    <a:pt x="192" y="0"/>
                  </a:moveTo>
                  <a:lnTo>
                    <a:pt x="48" y="48"/>
                  </a:lnTo>
                  <a:lnTo>
                    <a:pt x="0" y="192"/>
                  </a:lnTo>
                  <a:lnTo>
                    <a:pt x="48" y="336"/>
                  </a:lnTo>
                  <a:lnTo>
                    <a:pt x="192" y="384"/>
                  </a:lnTo>
                  <a:lnTo>
                    <a:pt x="336" y="336"/>
                  </a:lnTo>
                  <a:lnTo>
                    <a:pt x="384" y="192"/>
                  </a:lnTo>
                  <a:lnTo>
                    <a:pt x="336" y="48"/>
                  </a:lnTo>
                  <a:lnTo>
                    <a:pt x="192" y="0"/>
                  </a:lnTo>
                  <a:close/>
                </a:path>
              </a:pathLst>
            </a:custGeom>
            <a:solidFill>
              <a:srgbClr val="FFFFCC"/>
            </a:solidFill>
            <a:ln w="9525">
              <a:solidFill>
                <a:schemeClr val="tx1"/>
              </a:solidFill>
              <a:round/>
              <a:headEnd/>
              <a:tailEnd/>
            </a:ln>
          </p:spPr>
          <p:txBody>
            <a:bodyPr/>
            <a:lstStyle/>
            <a:p>
              <a:endParaRPr lang="en-US"/>
            </a:p>
          </p:txBody>
        </p:sp>
        <p:sp>
          <p:nvSpPr>
            <p:cNvPr id="24765" name="Line 150"/>
            <p:cNvSpPr>
              <a:spLocks noChangeShapeType="1"/>
            </p:cNvSpPr>
            <p:nvPr/>
          </p:nvSpPr>
          <p:spPr bwMode="auto">
            <a:xfrm>
              <a:off x="2736" y="2592"/>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66" name="Line 151"/>
            <p:cNvSpPr>
              <a:spLocks noChangeShapeType="1"/>
            </p:cNvSpPr>
            <p:nvPr/>
          </p:nvSpPr>
          <p:spPr bwMode="auto">
            <a:xfrm flipH="1">
              <a:off x="2640" y="268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67" name="Line 152"/>
            <p:cNvSpPr>
              <a:spLocks noChangeShapeType="1"/>
            </p:cNvSpPr>
            <p:nvPr/>
          </p:nvSpPr>
          <p:spPr bwMode="auto">
            <a:xfrm>
              <a:off x="2736" y="268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68" name="Line 153"/>
            <p:cNvSpPr>
              <a:spLocks noChangeShapeType="1"/>
            </p:cNvSpPr>
            <p:nvPr/>
          </p:nvSpPr>
          <p:spPr bwMode="auto">
            <a:xfrm>
              <a:off x="2832"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69" name="Line 154"/>
            <p:cNvSpPr>
              <a:spLocks noChangeShapeType="1"/>
            </p:cNvSpPr>
            <p:nvPr/>
          </p:nvSpPr>
          <p:spPr bwMode="auto">
            <a:xfrm flipH="1">
              <a:off x="2736" y="2880"/>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4589" name="Group 155"/>
          <p:cNvGrpSpPr>
            <a:grpSpLocks/>
          </p:cNvGrpSpPr>
          <p:nvPr/>
        </p:nvGrpSpPr>
        <p:grpSpPr bwMode="auto">
          <a:xfrm>
            <a:off x="4648200" y="4267200"/>
            <a:ext cx="762000" cy="762000"/>
            <a:chOff x="2496" y="2544"/>
            <a:chExt cx="480" cy="480"/>
          </a:xfrm>
        </p:grpSpPr>
        <p:sp>
          <p:nvSpPr>
            <p:cNvPr id="24756" name="Oval 156"/>
            <p:cNvSpPr>
              <a:spLocks noChangeArrowheads="1"/>
            </p:cNvSpPr>
            <p:nvPr/>
          </p:nvSpPr>
          <p:spPr bwMode="auto">
            <a:xfrm>
              <a:off x="2496" y="2544"/>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sp>
          <p:nvSpPr>
            <p:cNvPr id="24757" name="Freeform 157"/>
            <p:cNvSpPr>
              <a:spLocks/>
            </p:cNvSpPr>
            <p:nvPr/>
          </p:nvSpPr>
          <p:spPr bwMode="auto">
            <a:xfrm>
              <a:off x="2544" y="2592"/>
              <a:ext cx="384" cy="384"/>
            </a:xfrm>
            <a:custGeom>
              <a:avLst/>
              <a:gdLst>
                <a:gd name="T0" fmla="*/ 192 w 384"/>
                <a:gd name="T1" fmla="*/ 0 h 384"/>
                <a:gd name="T2" fmla="*/ 48 w 384"/>
                <a:gd name="T3" fmla="*/ 48 h 384"/>
                <a:gd name="T4" fmla="*/ 0 w 384"/>
                <a:gd name="T5" fmla="*/ 192 h 384"/>
                <a:gd name="T6" fmla="*/ 48 w 384"/>
                <a:gd name="T7" fmla="*/ 336 h 384"/>
                <a:gd name="T8" fmla="*/ 192 w 384"/>
                <a:gd name="T9" fmla="*/ 384 h 384"/>
                <a:gd name="T10" fmla="*/ 336 w 384"/>
                <a:gd name="T11" fmla="*/ 336 h 384"/>
                <a:gd name="T12" fmla="*/ 384 w 384"/>
                <a:gd name="T13" fmla="*/ 192 h 384"/>
                <a:gd name="T14" fmla="*/ 336 w 384"/>
                <a:gd name="T15" fmla="*/ 48 h 384"/>
                <a:gd name="T16" fmla="*/ 192 w 384"/>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4"/>
                <a:gd name="T28" fmla="*/ 0 h 384"/>
                <a:gd name="T29" fmla="*/ 384 w 384"/>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4" h="384">
                  <a:moveTo>
                    <a:pt x="192" y="0"/>
                  </a:moveTo>
                  <a:lnTo>
                    <a:pt x="48" y="48"/>
                  </a:lnTo>
                  <a:lnTo>
                    <a:pt x="0" y="192"/>
                  </a:lnTo>
                  <a:lnTo>
                    <a:pt x="48" y="336"/>
                  </a:lnTo>
                  <a:lnTo>
                    <a:pt x="192" y="384"/>
                  </a:lnTo>
                  <a:lnTo>
                    <a:pt x="336" y="336"/>
                  </a:lnTo>
                  <a:lnTo>
                    <a:pt x="384" y="192"/>
                  </a:lnTo>
                  <a:lnTo>
                    <a:pt x="336" y="48"/>
                  </a:lnTo>
                  <a:lnTo>
                    <a:pt x="192" y="0"/>
                  </a:lnTo>
                  <a:close/>
                </a:path>
              </a:pathLst>
            </a:custGeom>
            <a:solidFill>
              <a:srgbClr val="FFFFCC"/>
            </a:solidFill>
            <a:ln w="9525">
              <a:solidFill>
                <a:schemeClr val="tx1"/>
              </a:solidFill>
              <a:round/>
              <a:headEnd/>
              <a:tailEnd/>
            </a:ln>
          </p:spPr>
          <p:txBody>
            <a:bodyPr/>
            <a:lstStyle/>
            <a:p>
              <a:endParaRPr lang="en-US"/>
            </a:p>
          </p:txBody>
        </p:sp>
        <p:sp>
          <p:nvSpPr>
            <p:cNvPr id="24758" name="Line 158"/>
            <p:cNvSpPr>
              <a:spLocks noChangeShapeType="1"/>
            </p:cNvSpPr>
            <p:nvPr/>
          </p:nvSpPr>
          <p:spPr bwMode="auto">
            <a:xfrm>
              <a:off x="2736" y="2592"/>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59" name="Line 159"/>
            <p:cNvSpPr>
              <a:spLocks noChangeShapeType="1"/>
            </p:cNvSpPr>
            <p:nvPr/>
          </p:nvSpPr>
          <p:spPr bwMode="auto">
            <a:xfrm flipH="1">
              <a:off x="2640" y="268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60" name="Line 160"/>
            <p:cNvSpPr>
              <a:spLocks noChangeShapeType="1"/>
            </p:cNvSpPr>
            <p:nvPr/>
          </p:nvSpPr>
          <p:spPr bwMode="auto">
            <a:xfrm>
              <a:off x="2736" y="268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61" name="Line 161"/>
            <p:cNvSpPr>
              <a:spLocks noChangeShapeType="1"/>
            </p:cNvSpPr>
            <p:nvPr/>
          </p:nvSpPr>
          <p:spPr bwMode="auto">
            <a:xfrm>
              <a:off x="2832" y="278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62" name="Line 162"/>
            <p:cNvSpPr>
              <a:spLocks noChangeShapeType="1"/>
            </p:cNvSpPr>
            <p:nvPr/>
          </p:nvSpPr>
          <p:spPr bwMode="auto">
            <a:xfrm flipH="1">
              <a:off x="2736" y="2880"/>
              <a:ext cx="96"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4590" name="Group 163"/>
          <p:cNvGrpSpPr>
            <a:grpSpLocks/>
          </p:cNvGrpSpPr>
          <p:nvPr/>
        </p:nvGrpSpPr>
        <p:grpSpPr bwMode="auto">
          <a:xfrm>
            <a:off x="4267200" y="4648200"/>
            <a:ext cx="762000" cy="762000"/>
            <a:chOff x="2496" y="3216"/>
            <a:chExt cx="480" cy="480"/>
          </a:xfrm>
        </p:grpSpPr>
        <p:sp>
          <p:nvSpPr>
            <p:cNvPr id="24750" name="Oval 164"/>
            <p:cNvSpPr>
              <a:spLocks noChangeArrowheads="1"/>
            </p:cNvSpPr>
            <p:nvPr/>
          </p:nvSpPr>
          <p:spPr bwMode="auto">
            <a:xfrm>
              <a:off x="2496" y="3216"/>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grpSp>
          <p:nvGrpSpPr>
            <p:cNvPr id="24751" name="Group 165"/>
            <p:cNvGrpSpPr>
              <a:grpSpLocks/>
            </p:cNvGrpSpPr>
            <p:nvPr/>
          </p:nvGrpSpPr>
          <p:grpSpPr bwMode="auto">
            <a:xfrm>
              <a:off x="2544" y="3264"/>
              <a:ext cx="384" cy="384"/>
              <a:chOff x="1488" y="3264"/>
              <a:chExt cx="384" cy="384"/>
            </a:xfrm>
          </p:grpSpPr>
          <p:sp>
            <p:nvSpPr>
              <p:cNvPr id="24752" name="Freeform 166"/>
              <p:cNvSpPr>
                <a:spLocks/>
              </p:cNvSpPr>
              <p:nvPr/>
            </p:nvSpPr>
            <p:spPr bwMode="auto">
              <a:xfrm>
                <a:off x="1488" y="3264"/>
                <a:ext cx="384" cy="384"/>
              </a:xfrm>
              <a:custGeom>
                <a:avLst/>
                <a:gdLst>
                  <a:gd name="T0" fmla="*/ 192 w 384"/>
                  <a:gd name="T1" fmla="*/ 0 h 384"/>
                  <a:gd name="T2" fmla="*/ 48 w 384"/>
                  <a:gd name="T3" fmla="*/ 48 h 384"/>
                  <a:gd name="T4" fmla="*/ 0 w 384"/>
                  <a:gd name="T5" fmla="*/ 192 h 384"/>
                  <a:gd name="T6" fmla="*/ 48 w 384"/>
                  <a:gd name="T7" fmla="*/ 336 h 384"/>
                  <a:gd name="T8" fmla="*/ 192 w 384"/>
                  <a:gd name="T9" fmla="*/ 384 h 384"/>
                  <a:gd name="T10" fmla="*/ 336 w 384"/>
                  <a:gd name="T11" fmla="*/ 336 h 384"/>
                  <a:gd name="T12" fmla="*/ 384 w 384"/>
                  <a:gd name="T13" fmla="*/ 192 h 384"/>
                  <a:gd name="T14" fmla="*/ 336 w 384"/>
                  <a:gd name="T15" fmla="*/ 48 h 384"/>
                  <a:gd name="T16" fmla="*/ 192 w 384"/>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4"/>
                  <a:gd name="T28" fmla="*/ 0 h 384"/>
                  <a:gd name="T29" fmla="*/ 384 w 384"/>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4" h="384">
                    <a:moveTo>
                      <a:pt x="192" y="0"/>
                    </a:moveTo>
                    <a:lnTo>
                      <a:pt x="48" y="48"/>
                    </a:lnTo>
                    <a:lnTo>
                      <a:pt x="0" y="192"/>
                    </a:lnTo>
                    <a:lnTo>
                      <a:pt x="48" y="336"/>
                    </a:lnTo>
                    <a:lnTo>
                      <a:pt x="192" y="384"/>
                    </a:lnTo>
                    <a:lnTo>
                      <a:pt x="336" y="336"/>
                    </a:lnTo>
                    <a:lnTo>
                      <a:pt x="384" y="192"/>
                    </a:lnTo>
                    <a:lnTo>
                      <a:pt x="336" y="48"/>
                    </a:lnTo>
                    <a:lnTo>
                      <a:pt x="192" y="0"/>
                    </a:lnTo>
                    <a:close/>
                  </a:path>
                </a:pathLst>
              </a:custGeom>
              <a:solidFill>
                <a:srgbClr val="FFFFCC"/>
              </a:solidFill>
              <a:ln w="9525">
                <a:solidFill>
                  <a:schemeClr val="tx1"/>
                </a:solidFill>
                <a:round/>
                <a:headEnd/>
                <a:tailEnd/>
              </a:ln>
            </p:spPr>
            <p:txBody>
              <a:bodyPr/>
              <a:lstStyle/>
              <a:p>
                <a:endParaRPr lang="en-US"/>
              </a:p>
            </p:txBody>
          </p:sp>
          <p:sp>
            <p:nvSpPr>
              <p:cNvPr id="24753" name="Line 167"/>
              <p:cNvSpPr>
                <a:spLocks noChangeShapeType="1"/>
              </p:cNvSpPr>
              <p:nvPr/>
            </p:nvSpPr>
            <p:spPr bwMode="auto">
              <a:xfrm>
                <a:off x="1680" y="331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54" name="Line 168"/>
              <p:cNvSpPr>
                <a:spLocks noChangeShapeType="1"/>
              </p:cNvSpPr>
              <p:nvPr/>
            </p:nvSpPr>
            <p:spPr bwMode="auto">
              <a:xfrm flipH="1">
                <a:off x="1584" y="345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55" name="Line 169"/>
              <p:cNvSpPr>
                <a:spLocks noChangeShapeType="1"/>
              </p:cNvSpPr>
              <p:nvPr/>
            </p:nvSpPr>
            <p:spPr bwMode="auto">
              <a:xfrm>
                <a:off x="1680" y="345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24591" name="Group 170"/>
          <p:cNvGrpSpPr>
            <a:grpSpLocks/>
          </p:cNvGrpSpPr>
          <p:nvPr/>
        </p:nvGrpSpPr>
        <p:grpSpPr bwMode="auto">
          <a:xfrm>
            <a:off x="4419600" y="4876800"/>
            <a:ext cx="762000" cy="762000"/>
            <a:chOff x="2496" y="3216"/>
            <a:chExt cx="480" cy="480"/>
          </a:xfrm>
        </p:grpSpPr>
        <p:sp>
          <p:nvSpPr>
            <p:cNvPr id="24744" name="Oval 171"/>
            <p:cNvSpPr>
              <a:spLocks noChangeArrowheads="1"/>
            </p:cNvSpPr>
            <p:nvPr/>
          </p:nvSpPr>
          <p:spPr bwMode="auto">
            <a:xfrm>
              <a:off x="2496" y="3216"/>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grpSp>
          <p:nvGrpSpPr>
            <p:cNvPr id="24745" name="Group 172"/>
            <p:cNvGrpSpPr>
              <a:grpSpLocks/>
            </p:cNvGrpSpPr>
            <p:nvPr/>
          </p:nvGrpSpPr>
          <p:grpSpPr bwMode="auto">
            <a:xfrm>
              <a:off x="2544" y="3264"/>
              <a:ext cx="384" cy="384"/>
              <a:chOff x="1488" y="3264"/>
              <a:chExt cx="384" cy="384"/>
            </a:xfrm>
          </p:grpSpPr>
          <p:sp>
            <p:nvSpPr>
              <p:cNvPr id="24746" name="Freeform 173"/>
              <p:cNvSpPr>
                <a:spLocks/>
              </p:cNvSpPr>
              <p:nvPr/>
            </p:nvSpPr>
            <p:spPr bwMode="auto">
              <a:xfrm>
                <a:off x="1488" y="3264"/>
                <a:ext cx="384" cy="384"/>
              </a:xfrm>
              <a:custGeom>
                <a:avLst/>
                <a:gdLst>
                  <a:gd name="T0" fmla="*/ 192 w 384"/>
                  <a:gd name="T1" fmla="*/ 0 h 384"/>
                  <a:gd name="T2" fmla="*/ 48 w 384"/>
                  <a:gd name="T3" fmla="*/ 48 h 384"/>
                  <a:gd name="T4" fmla="*/ 0 w 384"/>
                  <a:gd name="T5" fmla="*/ 192 h 384"/>
                  <a:gd name="T6" fmla="*/ 48 w 384"/>
                  <a:gd name="T7" fmla="*/ 336 h 384"/>
                  <a:gd name="T8" fmla="*/ 192 w 384"/>
                  <a:gd name="T9" fmla="*/ 384 h 384"/>
                  <a:gd name="T10" fmla="*/ 336 w 384"/>
                  <a:gd name="T11" fmla="*/ 336 h 384"/>
                  <a:gd name="T12" fmla="*/ 384 w 384"/>
                  <a:gd name="T13" fmla="*/ 192 h 384"/>
                  <a:gd name="T14" fmla="*/ 336 w 384"/>
                  <a:gd name="T15" fmla="*/ 48 h 384"/>
                  <a:gd name="T16" fmla="*/ 192 w 384"/>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4"/>
                  <a:gd name="T28" fmla="*/ 0 h 384"/>
                  <a:gd name="T29" fmla="*/ 384 w 384"/>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4" h="384">
                    <a:moveTo>
                      <a:pt x="192" y="0"/>
                    </a:moveTo>
                    <a:lnTo>
                      <a:pt x="48" y="48"/>
                    </a:lnTo>
                    <a:lnTo>
                      <a:pt x="0" y="192"/>
                    </a:lnTo>
                    <a:lnTo>
                      <a:pt x="48" y="336"/>
                    </a:lnTo>
                    <a:lnTo>
                      <a:pt x="192" y="384"/>
                    </a:lnTo>
                    <a:lnTo>
                      <a:pt x="336" y="336"/>
                    </a:lnTo>
                    <a:lnTo>
                      <a:pt x="384" y="192"/>
                    </a:lnTo>
                    <a:lnTo>
                      <a:pt x="336" y="48"/>
                    </a:lnTo>
                    <a:lnTo>
                      <a:pt x="192" y="0"/>
                    </a:lnTo>
                    <a:close/>
                  </a:path>
                </a:pathLst>
              </a:custGeom>
              <a:solidFill>
                <a:srgbClr val="FFFFCC"/>
              </a:solidFill>
              <a:ln w="9525">
                <a:solidFill>
                  <a:schemeClr val="tx1"/>
                </a:solidFill>
                <a:round/>
                <a:headEnd/>
                <a:tailEnd/>
              </a:ln>
            </p:spPr>
            <p:txBody>
              <a:bodyPr/>
              <a:lstStyle/>
              <a:p>
                <a:endParaRPr lang="en-US"/>
              </a:p>
            </p:txBody>
          </p:sp>
          <p:sp>
            <p:nvSpPr>
              <p:cNvPr id="24747" name="Line 174"/>
              <p:cNvSpPr>
                <a:spLocks noChangeShapeType="1"/>
              </p:cNvSpPr>
              <p:nvPr/>
            </p:nvSpPr>
            <p:spPr bwMode="auto">
              <a:xfrm>
                <a:off x="1680" y="331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48" name="Line 175"/>
              <p:cNvSpPr>
                <a:spLocks noChangeShapeType="1"/>
              </p:cNvSpPr>
              <p:nvPr/>
            </p:nvSpPr>
            <p:spPr bwMode="auto">
              <a:xfrm flipH="1">
                <a:off x="1584" y="345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49" name="Line 176"/>
              <p:cNvSpPr>
                <a:spLocks noChangeShapeType="1"/>
              </p:cNvSpPr>
              <p:nvPr/>
            </p:nvSpPr>
            <p:spPr bwMode="auto">
              <a:xfrm>
                <a:off x="1680" y="345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15" name="Group 177"/>
          <p:cNvGrpSpPr>
            <a:grpSpLocks/>
          </p:cNvGrpSpPr>
          <p:nvPr/>
        </p:nvGrpSpPr>
        <p:grpSpPr bwMode="auto">
          <a:xfrm>
            <a:off x="5029200" y="4648200"/>
            <a:ext cx="762000" cy="762000"/>
            <a:chOff x="2496" y="3216"/>
            <a:chExt cx="480" cy="480"/>
          </a:xfrm>
        </p:grpSpPr>
        <p:sp>
          <p:nvSpPr>
            <p:cNvPr id="24738" name="Oval 178"/>
            <p:cNvSpPr>
              <a:spLocks noChangeArrowheads="1"/>
            </p:cNvSpPr>
            <p:nvPr/>
          </p:nvSpPr>
          <p:spPr bwMode="auto">
            <a:xfrm>
              <a:off x="2496" y="3216"/>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grpSp>
          <p:nvGrpSpPr>
            <p:cNvPr id="24739" name="Group 179"/>
            <p:cNvGrpSpPr>
              <a:grpSpLocks/>
            </p:cNvGrpSpPr>
            <p:nvPr/>
          </p:nvGrpSpPr>
          <p:grpSpPr bwMode="auto">
            <a:xfrm>
              <a:off x="2544" y="3264"/>
              <a:ext cx="384" cy="384"/>
              <a:chOff x="1488" y="3264"/>
              <a:chExt cx="384" cy="384"/>
            </a:xfrm>
          </p:grpSpPr>
          <p:sp>
            <p:nvSpPr>
              <p:cNvPr id="24740" name="Freeform 180"/>
              <p:cNvSpPr>
                <a:spLocks/>
              </p:cNvSpPr>
              <p:nvPr/>
            </p:nvSpPr>
            <p:spPr bwMode="auto">
              <a:xfrm>
                <a:off x="1488" y="3264"/>
                <a:ext cx="384" cy="384"/>
              </a:xfrm>
              <a:custGeom>
                <a:avLst/>
                <a:gdLst>
                  <a:gd name="T0" fmla="*/ 192 w 384"/>
                  <a:gd name="T1" fmla="*/ 0 h 384"/>
                  <a:gd name="T2" fmla="*/ 48 w 384"/>
                  <a:gd name="T3" fmla="*/ 48 h 384"/>
                  <a:gd name="T4" fmla="*/ 0 w 384"/>
                  <a:gd name="T5" fmla="*/ 192 h 384"/>
                  <a:gd name="T6" fmla="*/ 48 w 384"/>
                  <a:gd name="T7" fmla="*/ 336 h 384"/>
                  <a:gd name="T8" fmla="*/ 192 w 384"/>
                  <a:gd name="T9" fmla="*/ 384 h 384"/>
                  <a:gd name="T10" fmla="*/ 336 w 384"/>
                  <a:gd name="T11" fmla="*/ 336 h 384"/>
                  <a:gd name="T12" fmla="*/ 384 w 384"/>
                  <a:gd name="T13" fmla="*/ 192 h 384"/>
                  <a:gd name="T14" fmla="*/ 336 w 384"/>
                  <a:gd name="T15" fmla="*/ 48 h 384"/>
                  <a:gd name="T16" fmla="*/ 192 w 384"/>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4"/>
                  <a:gd name="T28" fmla="*/ 0 h 384"/>
                  <a:gd name="T29" fmla="*/ 384 w 384"/>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4" h="384">
                    <a:moveTo>
                      <a:pt x="192" y="0"/>
                    </a:moveTo>
                    <a:lnTo>
                      <a:pt x="48" y="48"/>
                    </a:lnTo>
                    <a:lnTo>
                      <a:pt x="0" y="192"/>
                    </a:lnTo>
                    <a:lnTo>
                      <a:pt x="48" y="336"/>
                    </a:lnTo>
                    <a:lnTo>
                      <a:pt x="192" y="384"/>
                    </a:lnTo>
                    <a:lnTo>
                      <a:pt x="336" y="336"/>
                    </a:lnTo>
                    <a:lnTo>
                      <a:pt x="384" y="192"/>
                    </a:lnTo>
                    <a:lnTo>
                      <a:pt x="336" y="48"/>
                    </a:lnTo>
                    <a:lnTo>
                      <a:pt x="192" y="0"/>
                    </a:lnTo>
                    <a:close/>
                  </a:path>
                </a:pathLst>
              </a:custGeom>
              <a:solidFill>
                <a:srgbClr val="FFFFCC"/>
              </a:solidFill>
              <a:ln w="9525">
                <a:solidFill>
                  <a:schemeClr val="tx1"/>
                </a:solidFill>
                <a:round/>
                <a:headEnd/>
                <a:tailEnd/>
              </a:ln>
            </p:spPr>
            <p:txBody>
              <a:bodyPr/>
              <a:lstStyle/>
              <a:p>
                <a:endParaRPr lang="en-US"/>
              </a:p>
            </p:txBody>
          </p:sp>
          <p:sp>
            <p:nvSpPr>
              <p:cNvPr id="24741" name="Line 181"/>
              <p:cNvSpPr>
                <a:spLocks noChangeShapeType="1"/>
              </p:cNvSpPr>
              <p:nvPr/>
            </p:nvSpPr>
            <p:spPr bwMode="auto">
              <a:xfrm>
                <a:off x="1680" y="3312"/>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42" name="Line 182"/>
              <p:cNvSpPr>
                <a:spLocks noChangeShapeType="1"/>
              </p:cNvSpPr>
              <p:nvPr/>
            </p:nvSpPr>
            <p:spPr bwMode="auto">
              <a:xfrm flipH="1">
                <a:off x="1584" y="345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43" name="Line 183"/>
              <p:cNvSpPr>
                <a:spLocks noChangeShapeType="1"/>
              </p:cNvSpPr>
              <p:nvPr/>
            </p:nvSpPr>
            <p:spPr bwMode="auto">
              <a:xfrm>
                <a:off x="1680" y="3456"/>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24593" name="Group 201"/>
          <p:cNvGrpSpPr>
            <a:grpSpLocks/>
          </p:cNvGrpSpPr>
          <p:nvPr/>
        </p:nvGrpSpPr>
        <p:grpSpPr bwMode="auto">
          <a:xfrm>
            <a:off x="1447800" y="4419600"/>
            <a:ext cx="762000" cy="762000"/>
            <a:chOff x="2592" y="1728"/>
            <a:chExt cx="480" cy="480"/>
          </a:xfrm>
        </p:grpSpPr>
        <p:sp>
          <p:nvSpPr>
            <p:cNvPr id="24726" name="Oval 202"/>
            <p:cNvSpPr>
              <a:spLocks noChangeArrowheads="1"/>
            </p:cNvSpPr>
            <p:nvPr/>
          </p:nvSpPr>
          <p:spPr bwMode="auto">
            <a:xfrm>
              <a:off x="2592" y="1728"/>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grpSp>
          <p:nvGrpSpPr>
            <p:cNvPr id="24727" name="Group 203"/>
            <p:cNvGrpSpPr>
              <a:grpSpLocks/>
            </p:cNvGrpSpPr>
            <p:nvPr/>
          </p:nvGrpSpPr>
          <p:grpSpPr bwMode="auto">
            <a:xfrm>
              <a:off x="2688" y="1824"/>
              <a:ext cx="266" cy="288"/>
              <a:chOff x="3744" y="816"/>
              <a:chExt cx="576" cy="624"/>
            </a:xfrm>
          </p:grpSpPr>
          <p:sp>
            <p:nvSpPr>
              <p:cNvPr id="24728" name="Rectangle 204"/>
              <p:cNvSpPr>
                <a:spLocks noChangeArrowheads="1"/>
              </p:cNvSpPr>
              <p:nvPr/>
            </p:nvSpPr>
            <p:spPr bwMode="auto">
              <a:xfrm>
                <a:off x="3744" y="816"/>
                <a:ext cx="576" cy="624"/>
              </a:xfrm>
              <a:prstGeom prst="rect">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4729" name="AutoShape 205"/>
              <p:cNvSpPr>
                <a:spLocks noChangeArrowheads="1"/>
              </p:cNvSpPr>
              <p:nvPr/>
            </p:nvSpPr>
            <p:spPr bwMode="auto">
              <a:xfrm>
                <a:off x="3936" y="1008"/>
                <a:ext cx="192" cy="144"/>
              </a:xfrm>
              <a:prstGeom prst="flowChartDecision">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4730" name="AutoShape 206"/>
              <p:cNvSpPr>
                <a:spLocks noChangeArrowheads="1"/>
              </p:cNvSpPr>
              <p:nvPr/>
            </p:nvSpPr>
            <p:spPr bwMode="auto">
              <a:xfrm>
                <a:off x="3792" y="1200"/>
                <a:ext cx="192" cy="48"/>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4731" name="AutoShape 207"/>
              <p:cNvSpPr>
                <a:spLocks noChangeArrowheads="1"/>
              </p:cNvSpPr>
              <p:nvPr/>
            </p:nvSpPr>
            <p:spPr bwMode="auto">
              <a:xfrm>
                <a:off x="4080" y="1248"/>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4732" name="AutoShape 208"/>
              <p:cNvCxnSpPr>
                <a:cxnSpLocks noChangeShapeType="1"/>
                <a:stCxn id="24729" idx="1"/>
                <a:endCxn id="24730" idx="0"/>
              </p:cNvCxnSpPr>
              <p:nvPr/>
            </p:nvCxnSpPr>
            <p:spPr bwMode="auto">
              <a:xfrm rot="10800000" flipV="1">
                <a:off x="3888" y="1080"/>
                <a:ext cx="48" cy="12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4733" name="AutoShape 209"/>
              <p:cNvCxnSpPr>
                <a:cxnSpLocks noChangeShapeType="1"/>
                <a:stCxn id="24729" idx="3"/>
                <a:endCxn id="24731" idx="0"/>
              </p:cNvCxnSpPr>
              <p:nvPr/>
            </p:nvCxnSpPr>
            <p:spPr bwMode="auto">
              <a:xfrm>
                <a:off x="4128" y="1080"/>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4734" name="AutoShape 210"/>
              <p:cNvSpPr>
                <a:spLocks noChangeArrowheads="1"/>
              </p:cNvSpPr>
              <p:nvPr/>
            </p:nvSpPr>
            <p:spPr bwMode="auto">
              <a:xfrm>
                <a:off x="3888" y="864"/>
                <a:ext cx="288" cy="48"/>
              </a:xfrm>
              <a:prstGeom prst="flowChartTerminator">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4735" name="AutoShape 211"/>
              <p:cNvCxnSpPr>
                <a:cxnSpLocks noChangeShapeType="1"/>
                <a:stCxn id="24734" idx="2"/>
                <a:endCxn id="24729" idx="0"/>
              </p:cNvCxnSpPr>
              <p:nvPr/>
            </p:nvCxnSpPr>
            <p:spPr bwMode="auto">
              <a:xfrm rot="5400000">
                <a:off x="3984" y="960"/>
                <a:ext cx="96"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4736" name="AutoShape 212"/>
              <p:cNvSpPr>
                <a:spLocks noChangeArrowheads="1"/>
              </p:cNvSpPr>
              <p:nvPr/>
            </p:nvSpPr>
            <p:spPr bwMode="auto">
              <a:xfrm>
                <a:off x="3792" y="1344"/>
                <a:ext cx="192" cy="48"/>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4737" name="AutoShape 213"/>
              <p:cNvCxnSpPr>
                <a:cxnSpLocks noChangeShapeType="1"/>
                <a:stCxn id="24730" idx="2"/>
                <a:endCxn id="24736" idx="0"/>
              </p:cNvCxnSpPr>
              <p:nvPr/>
            </p:nvCxnSpPr>
            <p:spPr bwMode="auto">
              <a:xfrm>
                <a:off x="3888" y="1248"/>
                <a:ext cx="0" cy="9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grpSp>
        <p:nvGrpSpPr>
          <p:cNvPr id="24594" name="Group 214"/>
          <p:cNvGrpSpPr>
            <a:grpSpLocks/>
          </p:cNvGrpSpPr>
          <p:nvPr/>
        </p:nvGrpSpPr>
        <p:grpSpPr bwMode="auto">
          <a:xfrm>
            <a:off x="1981200" y="4191000"/>
            <a:ext cx="762000" cy="762000"/>
            <a:chOff x="2592" y="1728"/>
            <a:chExt cx="480" cy="480"/>
          </a:xfrm>
        </p:grpSpPr>
        <p:sp>
          <p:nvSpPr>
            <p:cNvPr id="24714" name="Oval 215"/>
            <p:cNvSpPr>
              <a:spLocks noChangeArrowheads="1"/>
            </p:cNvSpPr>
            <p:nvPr/>
          </p:nvSpPr>
          <p:spPr bwMode="auto">
            <a:xfrm>
              <a:off x="2592" y="1728"/>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grpSp>
          <p:nvGrpSpPr>
            <p:cNvPr id="24715" name="Group 216"/>
            <p:cNvGrpSpPr>
              <a:grpSpLocks/>
            </p:cNvGrpSpPr>
            <p:nvPr/>
          </p:nvGrpSpPr>
          <p:grpSpPr bwMode="auto">
            <a:xfrm>
              <a:off x="2688" y="1824"/>
              <a:ext cx="266" cy="288"/>
              <a:chOff x="3744" y="816"/>
              <a:chExt cx="576" cy="624"/>
            </a:xfrm>
          </p:grpSpPr>
          <p:sp>
            <p:nvSpPr>
              <p:cNvPr id="24716" name="Rectangle 217"/>
              <p:cNvSpPr>
                <a:spLocks noChangeArrowheads="1"/>
              </p:cNvSpPr>
              <p:nvPr/>
            </p:nvSpPr>
            <p:spPr bwMode="auto">
              <a:xfrm>
                <a:off x="3744" y="816"/>
                <a:ext cx="576" cy="624"/>
              </a:xfrm>
              <a:prstGeom prst="rect">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4717" name="AutoShape 218"/>
              <p:cNvSpPr>
                <a:spLocks noChangeArrowheads="1"/>
              </p:cNvSpPr>
              <p:nvPr/>
            </p:nvSpPr>
            <p:spPr bwMode="auto">
              <a:xfrm>
                <a:off x="3936" y="1008"/>
                <a:ext cx="192" cy="144"/>
              </a:xfrm>
              <a:prstGeom prst="flowChartDecision">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4718" name="AutoShape 219"/>
              <p:cNvSpPr>
                <a:spLocks noChangeArrowheads="1"/>
              </p:cNvSpPr>
              <p:nvPr/>
            </p:nvSpPr>
            <p:spPr bwMode="auto">
              <a:xfrm>
                <a:off x="3792" y="1200"/>
                <a:ext cx="192" cy="48"/>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4719" name="AutoShape 220"/>
              <p:cNvSpPr>
                <a:spLocks noChangeArrowheads="1"/>
              </p:cNvSpPr>
              <p:nvPr/>
            </p:nvSpPr>
            <p:spPr bwMode="auto">
              <a:xfrm>
                <a:off x="4080" y="1248"/>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4720" name="AutoShape 221"/>
              <p:cNvCxnSpPr>
                <a:cxnSpLocks noChangeShapeType="1"/>
                <a:stCxn id="24717" idx="1"/>
                <a:endCxn id="24718" idx="0"/>
              </p:cNvCxnSpPr>
              <p:nvPr/>
            </p:nvCxnSpPr>
            <p:spPr bwMode="auto">
              <a:xfrm rot="10800000" flipV="1">
                <a:off x="3888" y="1080"/>
                <a:ext cx="48" cy="12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4721" name="AutoShape 222"/>
              <p:cNvCxnSpPr>
                <a:cxnSpLocks noChangeShapeType="1"/>
                <a:stCxn id="24717" idx="3"/>
                <a:endCxn id="24719" idx="0"/>
              </p:cNvCxnSpPr>
              <p:nvPr/>
            </p:nvCxnSpPr>
            <p:spPr bwMode="auto">
              <a:xfrm>
                <a:off x="4128" y="1080"/>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4722" name="AutoShape 223"/>
              <p:cNvSpPr>
                <a:spLocks noChangeArrowheads="1"/>
              </p:cNvSpPr>
              <p:nvPr/>
            </p:nvSpPr>
            <p:spPr bwMode="auto">
              <a:xfrm>
                <a:off x="3888" y="864"/>
                <a:ext cx="288" cy="48"/>
              </a:xfrm>
              <a:prstGeom prst="flowChartTerminator">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4723" name="AutoShape 224"/>
              <p:cNvCxnSpPr>
                <a:cxnSpLocks noChangeShapeType="1"/>
                <a:stCxn id="24722" idx="2"/>
                <a:endCxn id="24717" idx="0"/>
              </p:cNvCxnSpPr>
              <p:nvPr/>
            </p:nvCxnSpPr>
            <p:spPr bwMode="auto">
              <a:xfrm rot="5400000">
                <a:off x="3984" y="960"/>
                <a:ext cx="96"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4724" name="AutoShape 225"/>
              <p:cNvSpPr>
                <a:spLocks noChangeArrowheads="1"/>
              </p:cNvSpPr>
              <p:nvPr/>
            </p:nvSpPr>
            <p:spPr bwMode="auto">
              <a:xfrm>
                <a:off x="3792" y="1344"/>
                <a:ext cx="192" cy="48"/>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4725" name="AutoShape 226"/>
              <p:cNvCxnSpPr>
                <a:cxnSpLocks noChangeShapeType="1"/>
                <a:stCxn id="24718" idx="2"/>
                <a:endCxn id="24724" idx="0"/>
              </p:cNvCxnSpPr>
              <p:nvPr/>
            </p:nvCxnSpPr>
            <p:spPr bwMode="auto">
              <a:xfrm>
                <a:off x="3888" y="1248"/>
                <a:ext cx="0" cy="9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grpSp>
        <p:nvGrpSpPr>
          <p:cNvPr id="24595" name="Group 227"/>
          <p:cNvGrpSpPr>
            <a:grpSpLocks/>
          </p:cNvGrpSpPr>
          <p:nvPr/>
        </p:nvGrpSpPr>
        <p:grpSpPr bwMode="auto">
          <a:xfrm>
            <a:off x="1447800" y="4648200"/>
            <a:ext cx="762000" cy="762000"/>
            <a:chOff x="2688" y="1056"/>
            <a:chExt cx="480" cy="480"/>
          </a:xfrm>
        </p:grpSpPr>
        <p:sp>
          <p:nvSpPr>
            <p:cNvPr id="24704" name="Oval 228"/>
            <p:cNvSpPr>
              <a:spLocks noChangeArrowheads="1"/>
            </p:cNvSpPr>
            <p:nvPr/>
          </p:nvSpPr>
          <p:spPr bwMode="auto">
            <a:xfrm>
              <a:off x="2688" y="1056"/>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grpSp>
          <p:nvGrpSpPr>
            <p:cNvPr id="24705" name="Group 229"/>
            <p:cNvGrpSpPr>
              <a:grpSpLocks/>
            </p:cNvGrpSpPr>
            <p:nvPr/>
          </p:nvGrpSpPr>
          <p:grpSpPr bwMode="auto">
            <a:xfrm>
              <a:off x="2784" y="1152"/>
              <a:ext cx="288" cy="288"/>
              <a:chOff x="528" y="1008"/>
              <a:chExt cx="576" cy="576"/>
            </a:xfrm>
          </p:grpSpPr>
          <p:sp>
            <p:nvSpPr>
              <p:cNvPr id="24706" name="Rectangle 230"/>
              <p:cNvSpPr>
                <a:spLocks noChangeArrowheads="1"/>
              </p:cNvSpPr>
              <p:nvPr/>
            </p:nvSpPr>
            <p:spPr bwMode="auto">
              <a:xfrm>
                <a:off x="528" y="1008"/>
                <a:ext cx="576" cy="576"/>
              </a:xfrm>
              <a:prstGeom prst="rect">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4707" name="AutoShape 231"/>
              <p:cNvSpPr>
                <a:spLocks noChangeArrowheads="1"/>
              </p:cNvSpPr>
              <p:nvPr/>
            </p:nvSpPr>
            <p:spPr bwMode="auto">
              <a:xfrm>
                <a:off x="720" y="1200"/>
                <a:ext cx="192" cy="144"/>
              </a:xfrm>
              <a:prstGeom prst="flowChartDecision">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4708" name="AutoShape 232"/>
              <p:cNvSpPr>
                <a:spLocks noChangeArrowheads="1"/>
              </p:cNvSpPr>
              <p:nvPr/>
            </p:nvSpPr>
            <p:spPr bwMode="auto">
              <a:xfrm>
                <a:off x="576" y="1440"/>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4709" name="AutoShape 233"/>
              <p:cNvSpPr>
                <a:spLocks noChangeArrowheads="1"/>
              </p:cNvSpPr>
              <p:nvPr/>
            </p:nvSpPr>
            <p:spPr bwMode="auto">
              <a:xfrm>
                <a:off x="864" y="1440"/>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4710" name="AutoShape 234"/>
              <p:cNvCxnSpPr>
                <a:cxnSpLocks noChangeShapeType="1"/>
                <a:stCxn id="24707" idx="1"/>
                <a:endCxn id="24708" idx="0"/>
              </p:cNvCxnSpPr>
              <p:nvPr/>
            </p:nvCxnSpPr>
            <p:spPr bwMode="auto">
              <a:xfrm rot="10800000" flipV="1">
                <a:off x="672" y="1272"/>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4711" name="AutoShape 235"/>
              <p:cNvCxnSpPr>
                <a:cxnSpLocks noChangeShapeType="1"/>
                <a:stCxn id="24707" idx="3"/>
                <a:endCxn id="24709" idx="0"/>
              </p:cNvCxnSpPr>
              <p:nvPr/>
            </p:nvCxnSpPr>
            <p:spPr bwMode="auto">
              <a:xfrm>
                <a:off x="912" y="1272"/>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4712" name="AutoShape 236"/>
              <p:cNvSpPr>
                <a:spLocks noChangeArrowheads="1"/>
              </p:cNvSpPr>
              <p:nvPr/>
            </p:nvSpPr>
            <p:spPr bwMode="auto">
              <a:xfrm>
                <a:off x="672" y="1056"/>
                <a:ext cx="288" cy="48"/>
              </a:xfrm>
              <a:prstGeom prst="flowChartTerminator">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4713" name="AutoShape 237"/>
              <p:cNvCxnSpPr>
                <a:cxnSpLocks noChangeShapeType="1"/>
                <a:stCxn id="24712" idx="2"/>
                <a:endCxn id="24707" idx="0"/>
              </p:cNvCxnSpPr>
              <p:nvPr/>
            </p:nvCxnSpPr>
            <p:spPr bwMode="auto">
              <a:xfrm rot="5400000">
                <a:off x="768" y="1152"/>
                <a:ext cx="96"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grpSp>
        <p:nvGrpSpPr>
          <p:cNvPr id="23" name="Group 238"/>
          <p:cNvGrpSpPr>
            <a:grpSpLocks/>
          </p:cNvGrpSpPr>
          <p:nvPr/>
        </p:nvGrpSpPr>
        <p:grpSpPr bwMode="auto">
          <a:xfrm>
            <a:off x="2057400" y="4419600"/>
            <a:ext cx="762000" cy="762000"/>
            <a:chOff x="2688" y="1056"/>
            <a:chExt cx="480" cy="480"/>
          </a:xfrm>
        </p:grpSpPr>
        <p:sp>
          <p:nvSpPr>
            <p:cNvPr id="24694" name="Oval 239"/>
            <p:cNvSpPr>
              <a:spLocks noChangeArrowheads="1"/>
            </p:cNvSpPr>
            <p:nvPr/>
          </p:nvSpPr>
          <p:spPr bwMode="auto">
            <a:xfrm>
              <a:off x="2688" y="1056"/>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grpSp>
          <p:nvGrpSpPr>
            <p:cNvPr id="24695" name="Group 240"/>
            <p:cNvGrpSpPr>
              <a:grpSpLocks/>
            </p:cNvGrpSpPr>
            <p:nvPr/>
          </p:nvGrpSpPr>
          <p:grpSpPr bwMode="auto">
            <a:xfrm>
              <a:off x="2784" y="1152"/>
              <a:ext cx="288" cy="288"/>
              <a:chOff x="528" y="1008"/>
              <a:chExt cx="576" cy="576"/>
            </a:xfrm>
          </p:grpSpPr>
          <p:sp>
            <p:nvSpPr>
              <p:cNvPr id="24696" name="Rectangle 241"/>
              <p:cNvSpPr>
                <a:spLocks noChangeArrowheads="1"/>
              </p:cNvSpPr>
              <p:nvPr/>
            </p:nvSpPr>
            <p:spPr bwMode="auto">
              <a:xfrm>
                <a:off x="528" y="1008"/>
                <a:ext cx="576" cy="576"/>
              </a:xfrm>
              <a:prstGeom prst="rect">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4697" name="AutoShape 242"/>
              <p:cNvSpPr>
                <a:spLocks noChangeArrowheads="1"/>
              </p:cNvSpPr>
              <p:nvPr/>
            </p:nvSpPr>
            <p:spPr bwMode="auto">
              <a:xfrm>
                <a:off x="720" y="1200"/>
                <a:ext cx="192" cy="144"/>
              </a:xfrm>
              <a:prstGeom prst="flowChartDecision">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4698" name="AutoShape 243"/>
              <p:cNvSpPr>
                <a:spLocks noChangeArrowheads="1"/>
              </p:cNvSpPr>
              <p:nvPr/>
            </p:nvSpPr>
            <p:spPr bwMode="auto">
              <a:xfrm>
                <a:off x="576" y="1440"/>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4699" name="AutoShape 244"/>
              <p:cNvSpPr>
                <a:spLocks noChangeArrowheads="1"/>
              </p:cNvSpPr>
              <p:nvPr/>
            </p:nvSpPr>
            <p:spPr bwMode="auto">
              <a:xfrm>
                <a:off x="864" y="1440"/>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4700" name="AutoShape 245"/>
              <p:cNvCxnSpPr>
                <a:cxnSpLocks noChangeShapeType="1"/>
                <a:stCxn id="24697" idx="1"/>
                <a:endCxn id="24698" idx="0"/>
              </p:cNvCxnSpPr>
              <p:nvPr/>
            </p:nvCxnSpPr>
            <p:spPr bwMode="auto">
              <a:xfrm rot="10800000" flipV="1">
                <a:off x="672" y="1272"/>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4701" name="AutoShape 246"/>
              <p:cNvCxnSpPr>
                <a:cxnSpLocks noChangeShapeType="1"/>
                <a:stCxn id="24697" idx="3"/>
                <a:endCxn id="24699" idx="0"/>
              </p:cNvCxnSpPr>
              <p:nvPr/>
            </p:nvCxnSpPr>
            <p:spPr bwMode="auto">
              <a:xfrm>
                <a:off x="912" y="1272"/>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4702" name="AutoShape 247"/>
              <p:cNvSpPr>
                <a:spLocks noChangeArrowheads="1"/>
              </p:cNvSpPr>
              <p:nvPr/>
            </p:nvSpPr>
            <p:spPr bwMode="auto">
              <a:xfrm>
                <a:off x="672" y="1056"/>
                <a:ext cx="288" cy="48"/>
              </a:xfrm>
              <a:prstGeom prst="flowChartTerminator">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4703" name="AutoShape 248"/>
              <p:cNvCxnSpPr>
                <a:cxnSpLocks noChangeShapeType="1"/>
                <a:stCxn id="24702" idx="2"/>
                <a:endCxn id="24697" idx="0"/>
              </p:cNvCxnSpPr>
              <p:nvPr/>
            </p:nvCxnSpPr>
            <p:spPr bwMode="auto">
              <a:xfrm rot="5400000">
                <a:off x="768" y="1152"/>
                <a:ext cx="96"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grpSp>
        <p:nvGrpSpPr>
          <p:cNvPr id="25" name="Group 188"/>
          <p:cNvGrpSpPr>
            <a:grpSpLocks/>
          </p:cNvGrpSpPr>
          <p:nvPr/>
        </p:nvGrpSpPr>
        <p:grpSpPr bwMode="auto">
          <a:xfrm>
            <a:off x="1143000" y="4114800"/>
            <a:ext cx="762000" cy="762000"/>
            <a:chOff x="2592" y="1728"/>
            <a:chExt cx="480" cy="480"/>
          </a:xfrm>
        </p:grpSpPr>
        <p:sp>
          <p:nvSpPr>
            <p:cNvPr id="24682" name="Oval 189"/>
            <p:cNvSpPr>
              <a:spLocks noChangeArrowheads="1"/>
            </p:cNvSpPr>
            <p:nvPr/>
          </p:nvSpPr>
          <p:spPr bwMode="auto">
            <a:xfrm>
              <a:off x="2592" y="1728"/>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grpSp>
          <p:nvGrpSpPr>
            <p:cNvPr id="24683" name="Group 190"/>
            <p:cNvGrpSpPr>
              <a:grpSpLocks/>
            </p:cNvGrpSpPr>
            <p:nvPr/>
          </p:nvGrpSpPr>
          <p:grpSpPr bwMode="auto">
            <a:xfrm>
              <a:off x="2688" y="1824"/>
              <a:ext cx="266" cy="288"/>
              <a:chOff x="3744" y="816"/>
              <a:chExt cx="576" cy="624"/>
            </a:xfrm>
          </p:grpSpPr>
          <p:sp>
            <p:nvSpPr>
              <p:cNvPr id="24684" name="Rectangle 191"/>
              <p:cNvSpPr>
                <a:spLocks noChangeArrowheads="1"/>
              </p:cNvSpPr>
              <p:nvPr/>
            </p:nvSpPr>
            <p:spPr bwMode="auto">
              <a:xfrm>
                <a:off x="3744" y="816"/>
                <a:ext cx="576" cy="624"/>
              </a:xfrm>
              <a:prstGeom prst="rect">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4685" name="AutoShape 192"/>
              <p:cNvSpPr>
                <a:spLocks noChangeArrowheads="1"/>
              </p:cNvSpPr>
              <p:nvPr/>
            </p:nvSpPr>
            <p:spPr bwMode="auto">
              <a:xfrm>
                <a:off x="3936" y="1008"/>
                <a:ext cx="192" cy="144"/>
              </a:xfrm>
              <a:prstGeom prst="flowChartDecision">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4686" name="AutoShape 193"/>
              <p:cNvSpPr>
                <a:spLocks noChangeArrowheads="1"/>
              </p:cNvSpPr>
              <p:nvPr/>
            </p:nvSpPr>
            <p:spPr bwMode="auto">
              <a:xfrm>
                <a:off x="3792" y="1200"/>
                <a:ext cx="192" cy="48"/>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sp>
            <p:nvSpPr>
              <p:cNvPr id="24687" name="AutoShape 194"/>
              <p:cNvSpPr>
                <a:spLocks noChangeArrowheads="1"/>
              </p:cNvSpPr>
              <p:nvPr/>
            </p:nvSpPr>
            <p:spPr bwMode="auto">
              <a:xfrm>
                <a:off x="4080" y="1248"/>
                <a:ext cx="192" cy="96"/>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4688" name="AutoShape 195"/>
              <p:cNvCxnSpPr>
                <a:cxnSpLocks noChangeShapeType="1"/>
                <a:stCxn id="24685" idx="1"/>
                <a:endCxn id="24686" idx="0"/>
              </p:cNvCxnSpPr>
              <p:nvPr/>
            </p:nvCxnSpPr>
            <p:spPr bwMode="auto">
              <a:xfrm rot="10800000" flipV="1">
                <a:off x="3888" y="1080"/>
                <a:ext cx="48" cy="12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4689" name="AutoShape 196"/>
              <p:cNvCxnSpPr>
                <a:cxnSpLocks noChangeShapeType="1"/>
                <a:stCxn id="24685" idx="3"/>
                <a:endCxn id="24687" idx="0"/>
              </p:cNvCxnSpPr>
              <p:nvPr/>
            </p:nvCxnSpPr>
            <p:spPr bwMode="auto">
              <a:xfrm>
                <a:off x="4128" y="1080"/>
                <a:ext cx="48" cy="16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4690" name="AutoShape 197"/>
              <p:cNvSpPr>
                <a:spLocks noChangeArrowheads="1"/>
              </p:cNvSpPr>
              <p:nvPr/>
            </p:nvSpPr>
            <p:spPr bwMode="auto">
              <a:xfrm>
                <a:off x="3888" y="864"/>
                <a:ext cx="288" cy="48"/>
              </a:xfrm>
              <a:prstGeom prst="flowChartTerminator">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4691" name="AutoShape 198"/>
              <p:cNvCxnSpPr>
                <a:cxnSpLocks noChangeShapeType="1"/>
                <a:stCxn id="24690" idx="2"/>
                <a:endCxn id="24685" idx="0"/>
              </p:cNvCxnSpPr>
              <p:nvPr/>
            </p:nvCxnSpPr>
            <p:spPr bwMode="auto">
              <a:xfrm rot="5400000">
                <a:off x="3984" y="960"/>
                <a:ext cx="96"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4692" name="AutoShape 199"/>
              <p:cNvSpPr>
                <a:spLocks noChangeArrowheads="1"/>
              </p:cNvSpPr>
              <p:nvPr/>
            </p:nvSpPr>
            <p:spPr bwMode="auto">
              <a:xfrm>
                <a:off x="3792" y="1344"/>
                <a:ext cx="192" cy="48"/>
              </a:xfrm>
              <a:prstGeom prst="flowChartAlternateProcess">
                <a:avLst/>
              </a:prstGeom>
              <a:solidFill>
                <a:schemeClr val="accent1"/>
              </a:solidFill>
              <a:ln w="9525">
                <a:solidFill>
                  <a:schemeClr val="tx1"/>
                </a:solidFill>
                <a:miter lim="800000"/>
                <a:headEnd/>
                <a:tailEnd/>
              </a:ln>
            </p:spPr>
            <p:txBody>
              <a:bodyPr wrap="none" anchor="ctr"/>
              <a:lstStyle/>
              <a:p>
                <a:pPr eaLnBrk="0" hangingPunct="0"/>
                <a:endParaRPr lang="en-US"/>
              </a:p>
            </p:txBody>
          </p:sp>
          <p:cxnSp>
            <p:nvCxnSpPr>
              <p:cNvPr id="24693" name="AutoShape 200"/>
              <p:cNvCxnSpPr>
                <a:cxnSpLocks noChangeShapeType="1"/>
                <a:stCxn id="24686" idx="2"/>
                <a:endCxn id="24692" idx="0"/>
              </p:cNvCxnSpPr>
              <p:nvPr/>
            </p:nvCxnSpPr>
            <p:spPr bwMode="auto">
              <a:xfrm>
                <a:off x="3888" y="1248"/>
                <a:ext cx="0" cy="9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sp>
        <p:nvSpPr>
          <p:cNvPr id="24598" name="Rectangle 256"/>
          <p:cNvSpPr>
            <a:spLocks noChangeArrowheads="1"/>
          </p:cNvSpPr>
          <p:nvPr/>
        </p:nvSpPr>
        <p:spPr bwMode="auto">
          <a:xfrm>
            <a:off x="6477000" y="4114800"/>
            <a:ext cx="2362200" cy="2133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24599" name="Text Box 257"/>
          <p:cNvSpPr txBox="1">
            <a:spLocks noChangeArrowheads="1"/>
          </p:cNvSpPr>
          <p:nvPr/>
        </p:nvSpPr>
        <p:spPr bwMode="auto">
          <a:xfrm>
            <a:off x="6540500" y="5530850"/>
            <a:ext cx="1917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a:t>Organization Z: </a:t>
            </a:r>
          </a:p>
          <a:p>
            <a:r>
              <a:rPr lang="en-US" b="0"/>
              <a:t>Component library</a:t>
            </a:r>
          </a:p>
        </p:txBody>
      </p:sp>
      <p:grpSp>
        <p:nvGrpSpPr>
          <p:cNvPr id="24600" name="Group 312"/>
          <p:cNvGrpSpPr>
            <a:grpSpLocks/>
          </p:cNvGrpSpPr>
          <p:nvPr/>
        </p:nvGrpSpPr>
        <p:grpSpPr bwMode="auto">
          <a:xfrm>
            <a:off x="6553200" y="4191000"/>
            <a:ext cx="762000" cy="762000"/>
            <a:chOff x="2832" y="1728"/>
            <a:chExt cx="480" cy="480"/>
          </a:xfrm>
        </p:grpSpPr>
        <p:sp>
          <p:nvSpPr>
            <p:cNvPr id="24675" name="Oval 304"/>
            <p:cNvSpPr>
              <a:spLocks noChangeArrowheads="1"/>
            </p:cNvSpPr>
            <p:nvPr/>
          </p:nvSpPr>
          <p:spPr bwMode="auto">
            <a:xfrm>
              <a:off x="2832" y="1728"/>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sp>
          <p:nvSpPr>
            <p:cNvPr id="24676" name="Oval 305"/>
            <p:cNvSpPr>
              <a:spLocks noChangeArrowheads="1"/>
            </p:cNvSpPr>
            <p:nvPr/>
          </p:nvSpPr>
          <p:spPr bwMode="auto">
            <a:xfrm>
              <a:off x="2880" y="1776"/>
              <a:ext cx="384" cy="384"/>
            </a:xfrm>
            <a:prstGeom prst="ellipse">
              <a:avLst/>
            </a:prstGeom>
            <a:solidFill>
              <a:srgbClr val="CCECFF"/>
            </a:solidFill>
            <a:ln w="9525">
              <a:solidFill>
                <a:schemeClr val="tx1"/>
              </a:solidFill>
              <a:round/>
              <a:headEnd/>
              <a:tailEnd/>
            </a:ln>
          </p:spPr>
          <p:txBody>
            <a:bodyPr wrap="none" anchor="ctr"/>
            <a:lstStyle/>
            <a:p>
              <a:pPr eaLnBrk="0" hangingPunct="0"/>
              <a:endParaRPr lang="en-US"/>
            </a:p>
          </p:txBody>
        </p:sp>
        <p:sp>
          <p:nvSpPr>
            <p:cNvPr id="24677" name="Line 277"/>
            <p:cNvSpPr>
              <a:spLocks noChangeShapeType="1"/>
            </p:cNvSpPr>
            <p:nvPr/>
          </p:nvSpPr>
          <p:spPr bwMode="auto">
            <a:xfrm>
              <a:off x="3072" y="182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78" name="Line 278"/>
            <p:cNvSpPr>
              <a:spLocks noChangeShapeType="1"/>
            </p:cNvSpPr>
            <p:nvPr/>
          </p:nvSpPr>
          <p:spPr bwMode="auto">
            <a:xfrm flipH="1">
              <a:off x="2976" y="1920"/>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79" name="Line 279"/>
            <p:cNvSpPr>
              <a:spLocks noChangeShapeType="1"/>
            </p:cNvSpPr>
            <p:nvPr/>
          </p:nvSpPr>
          <p:spPr bwMode="auto">
            <a:xfrm>
              <a:off x="3072" y="1920"/>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80" name="Line 280"/>
            <p:cNvSpPr>
              <a:spLocks noChangeShapeType="1"/>
            </p:cNvSpPr>
            <p:nvPr/>
          </p:nvSpPr>
          <p:spPr bwMode="auto">
            <a:xfrm>
              <a:off x="3120" y="196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81" name="Line 281"/>
            <p:cNvSpPr>
              <a:spLocks noChangeShapeType="1"/>
            </p:cNvSpPr>
            <p:nvPr/>
          </p:nvSpPr>
          <p:spPr bwMode="auto">
            <a:xfrm flipH="1">
              <a:off x="3072" y="2064"/>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4601" name="Group 311"/>
          <p:cNvGrpSpPr>
            <a:grpSpLocks/>
          </p:cNvGrpSpPr>
          <p:nvPr/>
        </p:nvGrpSpPr>
        <p:grpSpPr bwMode="auto">
          <a:xfrm>
            <a:off x="7848600" y="4800600"/>
            <a:ext cx="762000" cy="762000"/>
            <a:chOff x="2208" y="1728"/>
            <a:chExt cx="480" cy="480"/>
          </a:xfrm>
        </p:grpSpPr>
        <p:grpSp>
          <p:nvGrpSpPr>
            <p:cNvPr id="24668" name="Group 309"/>
            <p:cNvGrpSpPr>
              <a:grpSpLocks/>
            </p:cNvGrpSpPr>
            <p:nvPr/>
          </p:nvGrpSpPr>
          <p:grpSpPr bwMode="auto">
            <a:xfrm>
              <a:off x="2208" y="1728"/>
              <a:ext cx="480" cy="480"/>
              <a:chOff x="2208" y="1728"/>
              <a:chExt cx="480" cy="480"/>
            </a:xfrm>
          </p:grpSpPr>
          <p:sp>
            <p:nvSpPr>
              <p:cNvPr id="24670" name="Oval 290"/>
              <p:cNvSpPr>
                <a:spLocks noChangeArrowheads="1"/>
              </p:cNvSpPr>
              <p:nvPr/>
            </p:nvSpPr>
            <p:spPr bwMode="auto">
              <a:xfrm>
                <a:off x="2208" y="1728"/>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sp>
            <p:nvSpPr>
              <p:cNvPr id="24671" name="Oval 303"/>
              <p:cNvSpPr>
                <a:spLocks noChangeArrowheads="1"/>
              </p:cNvSpPr>
              <p:nvPr/>
            </p:nvSpPr>
            <p:spPr bwMode="auto">
              <a:xfrm>
                <a:off x="2256" y="1776"/>
                <a:ext cx="384" cy="384"/>
              </a:xfrm>
              <a:prstGeom prst="ellipse">
                <a:avLst/>
              </a:prstGeom>
              <a:solidFill>
                <a:srgbClr val="CCECFF"/>
              </a:solidFill>
              <a:ln w="9525">
                <a:solidFill>
                  <a:schemeClr val="tx1"/>
                </a:solidFill>
                <a:round/>
                <a:headEnd/>
                <a:tailEnd/>
              </a:ln>
            </p:spPr>
            <p:txBody>
              <a:bodyPr wrap="none" anchor="ctr"/>
              <a:lstStyle/>
              <a:p>
                <a:pPr eaLnBrk="0" hangingPunct="0"/>
                <a:endParaRPr lang="en-US"/>
              </a:p>
            </p:txBody>
          </p:sp>
          <p:sp>
            <p:nvSpPr>
              <p:cNvPr id="24672" name="Line 293"/>
              <p:cNvSpPr>
                <a:spLocks noChangeShapeType="1"/>
              </p:cNvSpPr>
              <p:nvPr/>
            </p:nvSpPr>
            <p:spPr bwMode="auto">
              <a:xfrm>
                <a:off x="2448" y="18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73" name="Line 294"/>
              <p:cNvSpPr>
                <a:spLocks noChangeShapeType="1"/>
              </p:cNvSpPr>
              <p:nvPr/>
            </p:nvSpPr>
            <p:spPr bwMode="auto">
              <a:xfrm flipH="1">
                <a:off x="2352" y="196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74" name="Line 295"/>
              <p:cNvSpPr>
                <a:spLocks noChangeShapeType="1"/>
              </p:cNvSpPr>
              <p:nvPr/>
            </p:nvSpPr>
            <p:spPr bwMode="auto">
              <a:xfrm>
                <a:off x="2448" y="196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669" name="Line 310"/>
            <p:cNvSpPr>
              <a:spLocks noChangeShapeType="1"/>
            </p:cNvSpPr>
            <p:nvPr/>
          </p:nvSpPr>
          <p:spPr bwMode="auto">
            <a:xfrm>
              <a:off x="2352" y="2064"/>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4602" name="Group 313"/>
          <p:cNvGrpSpPr>
            <a:grpSpLocks/>
          </p:cNvGrpSpPr>
          <p:nvPr/>
        </p:nvGrpSpPr>
        <p:grpSpPr bwMode="auto">
          <a:xfrm>
            <a:off x="6934200" y="4572000"/>
            <a:ext cx="762000" cy="762000"/>
            <a:chOff x="2832" y="1728"/>
            <a:chExt cx="480" cy="480"/>
          </a:xfrm>
        </p:grpSpPr>
        <p:sp>
          <p:nvSpPr>
            <p:cNvPr id="24661" name="Oval 314"/>
            <p:cNvSpPr>
              <a:spLocks noChangeArrowheads="1"/>
            </p:cNvSpPr>
            <p:nvPr/>
          </p:nvSpPr>
          <p:spPr bwMode="auto">
            <a:xfrm>
              <a:off x="2832" y="1728"/>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sp>
          <p:nvSpPr>
            <p:cNvPr id="24662" name="Oval 315"/>
            <p:cNvSpPr>
              <a:spLocks noChangeArrowheads="1"/>
            </p:cNvSpPr>
            <p:nvPr/>
          </p:nvSpPr>
          <p:spPr bwMode="auto">
            <a:xfrm>
              <a:off x="2880" y="1776"/>
              <a:ext cx="384" cy="384"/>
            </a:xfrm>
            <a:prstGeom prst="ellipse">
              <a:avLst/>
            </a:prstGeom>
            <a:solidFill>
              <a:srgbClr val="CCECFF"/>
            </a:solidFill>
            <a:ln w="9525">
              <a:solidFill>
                <a:schemeClr val="tx1"/>
              </a:solidFill>
              <a:round/>
              <a:headEnd/>
              <a:tailEnd/>
            </a:ln>
          </p:spPr>
          <p:txBody>
            <a:bodyPr wrap="none" anchor="ctr"/>
            <a:lstStyle/>
            <a:p>
              <a:pPr eaLnBrk="0" hangingPunct="0"/>
              <a:endParaRPr lang="en-US"/>
            </a:p>
          </p:txBody>
        </p:sp>
        <p:sp>
          <p:nvSpPr>
            <p:cNvPr id="24663" name="Line 316"/>
            <p:cNvSpPr>
              <a:spLocks noChangeShapeType="1"/>
            </p:cNvSpPr>
            <p:nvPr/>
          </p:nvSpPr>
          <p:spPr bwMode="auto">
            <a:xfrm>
              <a:off x="3072" y="182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64" name="Line 317"/>
            <p:cNvSpPr>
              <a:spLocks noChangeShapeType="1"/>
            </p:cNvSpPr>
            <p:nvPr/>
          </p:nvSpPr>
          <p:spPr bwMode="auto">
            <a:xfrm flipH="1">
              <a:off x="2976" y="1920"/>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65" name="Line 318"/>
            <p:cNvSpPr>
              <a:spLocks noChangeShapeType="1"/>
            </p:cNvSpPr>
            <p:nvPr/>
          </p:nvSpPr>
          <p:spPr bwMode="auto">
            <a:xfrm>
              <a:off x="3072" y="1920"/>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66" name="Line 319"/>
            <p:cNvSpPr>
              <a:spLocks noChangeShapeType="1"/>
            </p:cNvSpPr>
            <p:nvPr/>
          </p:nvSpPr>
          <p:spPr bwMode="auto">
            <a:xfrm>
              <a:off x="3120" y="196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67" name="Line 320"/>
            <p:cNvSpPr>
              <a:spLocks noChangeShapeType="1"/>
            </p:cNvSpPr>
            <p:nvPr/>
          </p:nvSpPr>
          <p:spPr bwMode="auto">
            <a:xfrm flipH="1">
              <a:off x="3072" y="2064"/>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4603" name="Group 321"/>
          <p:cNvGrpSpPr>
            <a:grpSpLocks/>
          </p:cNvGrpSpPr>
          <p:nvPr/>
        </p:nvGrpSpPr>
        <p:grpSpPr bwMode="auto">
          <a:xfrm>
            <a:off x="7543800" y="4343400"/>
            <a:ext cx="762000" cy="762000"/>
            <a:chOff x="2832" y="1728"/>
            <a:chExt cx="480" cy="480"/>
          </a:xfrm>
        </p:grpSpPr>
        <p:sp>
          <p:nvSpPr>
            <p:cNvPr id="24654" name="Oval 322"/>
            <p:cNvSpPr>
              <a:spLocks noChangeArrowheads="1"/>
            </p:cNvSpPr>
            <p:nvPr/>
          </p:nvSpPr>
          <p:spPr bwMode="auto">
            <a:xfrm>
              <a:off x="2832" y="1728"/>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sp>
          <p:nvSpPr>
            <p:cNvPr id="24655" name="Oval 323"/>
            <p:cNvSpPr>
              <a:spLocks noChangeArrowheads="1"/>
            </p:cNvSpPr>
            <p:nvPr/>
          </p:nvSpPr>
          <p:spPr bwMode="auto">
            <a:xfrm>
              <a:off x="2880" y="1776"/>
              <a:ext cx="384" cy="384"/>
            </a:xfrm>
            <a:prstGeom prst="ellipse">
              <a:avLst/>
            </a:prstGeom>
            <a:solidFill>
              <a:srgbClr val="CCECFF"/>
            </a:solidFill>
            <a:ln w="9525">
              <a:solidFill>
                <a:schemeClr val="tx1"/>
              </a:solidFill>
              <a:round/>
              <a:headEnd/>
              <a:tailEnd/>
            </a:ln>
          </p:spPr>
          <p:txBody>
            <a:bodyPr wrap="none" anchor="ctr"/>
            <a:lstStyle/>
            <a:p>
              <a:pPr eaLnBrk="0" hangingPunct="0"/>
              <a:endParaRPr lang="en-US"/>
            </a:p>
          </p:txBody>
        </p:sp>
        <p:sp>
          <p:nvSpPr>
            <p:cNvPr id="24656" name="Line 324"/>
            <p:cNvSpPr>
              <a:spLocks noChangeShapeType="1"/>
            </p:cNvSpPr>
            <p:nvPr/>
          </p:nvSpPr>
          <p:spPr bwMode="auto">
            <a:xfrm>
              <a:off x="3072" y="182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57" name="Line 325"/>
            <p:cNvSpPr>
              <a:spLocks noChangeShapeType="1"/>
            </p:cNvSpPr>
            <p:nvPr/>
          </p:nvSpPr>
          <p:spPr bwMode="auto">
            <a:xfrm flipH="1">
              <a:off x="2976" y="1920"/>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58" name="Line 326"/>
            <p:cNvSpPr>
              <a:spLocks noChangeShapeType="1"/>
            </p:cNvSpPr>
            <p:nvPr/>
          </p:nvSpPr>
          <p:spPr bwMode="auto">
            <a:xfrm>
              <a:off x="3072" y="1920"/>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59" name="Line 327"/>
            <p:cNvSpPr>
              <a:spLocks noChangeShapeType="1"/>
            </p:cNvSpPr>
            <p:nvPr/>
          </p:nvSpPr>
          <p:spPr bwMode="auto">
            <a:xfrm>
              <a:off x="3120" y="1968"/>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60" name="Line 328"/>
            <p:cNvSpPr>
              <a:spLocks noChangeShapeType="1"/>
            </p:cNvSpPr>
            <p:nvPr/>
          </p:nvSpPr>
          <p:spPr bwMode="auto">
            <a:xfrm flipH="1">
              <a:off x="3072" y="2064"/>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504" name="Group 329"/>
          <p:cNvGrpSpPr>
            <a:grpSpLocks/>
          </p:cNvGrpSpPr>
          <p:nvPr/>
        </p:nvGrpSpPr>
        <p:grpSpPr bwMode="auto">
          <a:xfrm>
            <a:off x="7924800" y="4343400"/>
            <a:ext cx="762000" cy="762000"/>
            <a:chOff x="2208" y="1728"/>
            <a:chExt cx="480" cy="480"/>
          </a:xfrm>
        </p:grpSpPr>
        <p:grpSp>
          <p:nvGrpSpPr>
            <p:cNvPr id="24647" name="Group 330"/>
            <p:cNvGrpSpPr>
              <a:grpSpLocks/>
            </p:cNvGrpSpPr>
            <p:nvPr/>
          </p:nvGrpSpPr>
          <p:grpSpPr bwMode="auto">
            <a:xfrm>
              <a:off x="2208" y="1728"/>
              <a:ext cx="480" cy="480"/>
              <a:chOff x="2208" y="1728"/>
              <a:chExt cx="480" cy="480"/>
            </a:xfrm>
          </p:grpSpPr>
          <p:sp>
            <p:nvSpPr>
              <p:cNvPr id="24649" name="Oval 331"/>
              <p:cNvSpPr>
                <a:spLocks noChangeArrowheads="1"/>
              </p:cNvSpPr>
              <p:nvPr/>
            </p:nvSpPr>
            <p:spPr bwMode="auto">
              <a:xfrm>
                <a:off x="2208" y="1728"/>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sp>
            <p:nvSpPr>
              <p:cNvPr id="24650" name="Oval 332"/>
              <p:cNvSpPr>
                <a:spLocks noChangeArrowheads="1"/>
              </p:cNvSpPr>
              <p:nvPr/>
            </p:nvSpPr>
            <p:spPr bwMode="auto">
              <a:xfrm>
                <a:off x="2256" y="1776"/>
                <a:ext cx="384" cy="384"/>
              </a:xfrm>
              <a:prstGeom prst="ellipse">
                <a:avLst/>
              </a:prstGeom>
              <a:solidFill>
                <a:srgbClr val="CCECFF"/>
              </a:solidFill>
              <a:ln w="9525">
                <a:solidFill>
                  <a:schemeClr val="tx1"/>
                </a:solidFill>
                <a:round/>
                <a:headEnd/>
                <a:tailEnd/>
              </a:ln>
            </p:spPr>
            <p:txBody>
              <a:bodyPr wrap="none" anchor="ctr"/>
              <a:lstStyle/>
              <a:p>
                <a:pPr eaLnBrk="0" hangingPunct="0"/>
                <a:endParaRPr lang="en-US"/>
              </a:p>
            </p:txBody>
          </p:sp>
          <p:sp>
            <p:nvSpPr>
              <p:cNvPr id="24651" name="Line 333"/>
              <p:cNvSpPr>
                <a:spLocks noChangeShapeType="1"/>
              </p:cNvSpPr>
              <p:nvPr/>
            </p:nvSpPr>
            <p:spPr bwMode="auto">
              <a:xfrm>
                <a:off x="2448" y="182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52" name="Line 334"/>
              <p:cNvSpPr>
                <a:spLocks noChangeShapeType="1"/>
              </p:cNvSpPr>
              <p:nvPr/>
            </p:nvSpPr>
            <p:spPr bwMode="auto">
              <a:xfrm flipH="1">
                <a:off x="2352" y="196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53" name="Line 335"/>
              <p:cNvSpPr>
                <a:spLocks noChangeShapeType="1"/>
              </p:cNvSpPr>
              <p:nvPr/>
            </p:nvSpPr>
            <p:spPr bwMode="auto">
              <a:xfrm>
                <a:off x="2448" y="1968"/>
                <a:ext cx="96"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4648" name="Line 336"/>
            <p:cNvSpPr>
              <a:spLocks noChangeShapeType="1"/>
            </p:cNvSpPr>
            <p:nvPr/>
          </p:nvSpPr>
          <p:spPr bwMode="auto">
            <a:xfrm>
              <a:off x="2352" y="2064"/>
              <a:ext cx="48"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1089" name="Oval 337"/>
          <p:cNvSpPr>
            <a:spLocks noChangeArrowheads="1"/>
          </p:cNvSpPr>
          <p:nvPr/>
        </p:nvSpPr>
        <p:spPr bwMode="auto">
          <a:xfrm>
            <a:off x="2819400" y="2895600"/>
            <a:ext cx="3886200" cy="685800"/>
          </a:xfrm>
          <a:prstGeom prst="ellipse">
            <a:avLst/>
          </a:prstGeom>
          <a:solidFill>
            <a:schemeClr val="accent2"/>
          </a:solidFill>
          <a:ln w="9525">
            <a:solidFill>
              <a:schemeClr val="tx1"/>
            </a:solidFill>
            <a:round/>
            <a:headEnd/>
            <a:tailEnd/>
          </a:ln>
        </p:spPr>
        <p:txBody>
          <a:bodyPr wrap="none" anchor="ctr"/>
          <a:lstStyle/>
          <a:p>
            <a:pPr algn="ctr" eaLnBrk="0" hangingPunct="0"/>
            <a:r>
              <a:rPr lang="en-US" b="0"/>
              <a:t>Service broker</a:t>
            </a:r>
          </a:p>
        </p:txBody>
      </p:sp>
      <p:grpSp>
        <p:nvGrpSpPr>
          <p:cNvPr id="21507" name="Group 407"/>
          <p:cNvGrpSpPr>
            <a:grpSpLocks/>
          </p:cNvGrpSpPr>
          <p:nvPr/>
        </p:nvGrpSpPr>
        <p:grpSpPr bwMode="auto">
          <a:xfrm>
            <a:off x="1981200" y="1219200"/>
            <a:ext cx="5410200" cy="1219200"/>
            <a:chOff x="1248" y="768"/>
            <a:chExt cx="3408" cy="768"/>
          </a:xfrm>
        </p:grpSpPr>
        <p:grpSp>
          <p:nvGrpSpPr>
            <p:cNvPr id="24628" name="Group 339"/>
            <p:cNvGrpSpPr>
              <a:grpSpLocks/>
            </p:cNvGrpSpPr>
            <p:nvPr/>
          </p:nvGrpSpPr>
          <p:grpSpPr bwMode="auto">
            <a:xfrm>
              <a:off x="2784" y="768"/>
              <a:ext cx="480" cy="480"/>
              <a:chOff x="2688" y="1056"/>
              <a:chExt cx="480" cy="480"/>
            </a:xfrm>
          </p:grpSpPr>
          <p:sp>
            <p:nvSpPr>
              <p:cNvPr id="24645" name="Oval 340"/>
              <p:cNvSpPr>
                <a:spLocks noChangeArrowheads="1"/>
              </p:cNvSpPr>
              <p:nvPr/>
            </p:nvSpPr>
            <p:spPr bwMode="auto">
              <a:xfrm>
                <a:off x="2688" y="1056"/>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sp>
            <p:nvSpPr>
              <p:cNvPr id="24646" name="Rectangle 342"/>
              <p:cNvSpPr>
                <a:spLocks noChangeArrowheads="1"/>
              </p:cNvSpPr>
              <p:nvPr/>
            </p:nvSpPr>
            <p:spPr bwMode="auto">
              <a:xfrm>
                <a:off x="2784" y="1152"/>
                <a:ext cx="288" cy="288"/>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200" b="0"/>
                  <a:t>proxy</a:t>
                </a:r>
              </a:p>
            </p:txBody>
          </p:sp>
        </p:grpSp>
        <p:grpSp>
          <p:nvGrpSpPr>
            <p:cNvPr id="24629" name="Group 350"/>
            <p:cNvGrpSpPr>
              <a:grpSpLocks/>
            </p:cNvGrpSpPr>
            <p:nvPr/>
          </p:nvGrpSpPr>
          <p:grpSpPr bwMode="auto">
            <a:xfrm>
              <a:off x="3456" y="1056"/>
              <a:ext cx="480" cy="480"/>
              <a:chOff x="2832" y="1728"/>
              <a:chExt cx="480" cy="480"/>
            </a:xfrm>
          </p:grpSpPr>
          <p:sp>
            <p:nvSpPr>
              <p:cNvPr id="24643" name="Oval 351"/>
              <p:cNvSpPr>
                <a:spLocks noChangeArrowheads="1"/>
              </p:cNvSpPr>
              <p:nvPr/>
            </p:nvSpPr>
            <p:spPr bwMode="auto">
              <a:xfrm>
                <a:off x="2832" y="1728"/>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sp>
            <p:nvSpPr>
              <p:cNvPr id="24644" name="Oval 352"/>
              <p:cNvSpPr>
                <a:spLocks noChangeArrowheads="1"/>
              </p:cNvSpPr>
              <p:nvPr/>
            </p:nvSpPr>
            <p:spPr bwMode="auto">
              <a:xfrm>
                <a:off x="2880" y="1776"/>
                <a:ext cx="384" cy="384"/>
              </a:xfrm>
              <a:prstGeom prst="ellipse">
                <a:avLst/>
              </a:prstGeom>
              <a:solidFill>
                <a:srgbClr val="CCECFF"/>
              </a:solidFill>
              <a:ln w="9525">
                <a:solidFill>
                  <a:schemeClr val="tx1"/>
                </a:solidFill>
                <a:round/>
                <a:headEnd/>
                <a:tailEnd/>
              </a:ln>
            </p:spPr>
            <p:txBody>
              <a:bodyPr wrap="none" anchor="ctr"/>
              <a:lstStyle/>
              <a:p>
                <a:pPr algn="ctr" eaLnBrk="0" hangingPunct="0"/>
                <a:r>
                  <a:rPr lang="en-US" sz="1200" b="0"/>
                  <a:t>proxy</a:t>
                </a:r>
              </a:p>
            </p:txBody>
          </p:sp>
        </p:grpSp>
        <p:grpSp>
          <p:nvGrpSpPr>
            <p:cNvPr id="24630" name="Group 358"/>
            <p:cNvGrpSpPr>
              <a:grpSpLocks/>
            </p:cNvGrpSpPr>
            <p:nvPr/>
          </p:nvGrpSpPr>
          <p:grpSpPr bwMode="auto">
            <a:xfrm>
              <a:off x="2064" y="1056"/>
              <a:ext cx="480" cy="480"/>
              <a:chOff x="2496" y="3216"/>
              <a:chExt cx="480" cy="480"/>
            </a:xfrm>
          </p:grpSpPr>
          <p:sp>
            <p:nvSpPr>
              <p:cNvPr id="24641" name="Oval 359"/>
              <p:cNvSpPr>
                <a:spLocks noChangeArrowheads="1"/>
              </p:cNvSpPr>
              <p:nvPr/>
            </p:nvSpPr>
            <p:spPr bwMode="auto">
              <a:xfrm>
                <a:off x="2496" y="3216"/>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sp>
            <p:nvSpPr>
              <p:cNvPr id="24642" name="Freeform 361"/>
              <p:cNvSpPr>
                <a:spLocks/>
              </p:cNvSpPr>
              <p:nvPr/>
            </p:nvSpPr>
            <p:spPr bwMode="auto">
              <a:xfrm>
                <a:off x="2544" y="3264"/>
                <a:ext cx="384" cy="384"/>
              </a:xfrm>
              <a:custGeom>
                <a:avLst/>
                <a:gdLst>
                  <a:gd name="T0" fmla="*/ 192 w 384"/>
                  <a:gd name="T1" fmla="*/ 0 h 384"/>
                  <a:gd name="T2" fmla="*/ 48 w 384"/>
                  <a:gd name="T3" fmla="*/ 48 h 384"/>
                  <a:gd name="T4" fmla="*/ 0 w 384"/>
                  <a:gd name="T5" fmla="*/ 192 h 384"/>
                  <a:gd name="T6" fmla="*/ 48 w 384"/>
                  <a:gd name="T7" fmla="*/ 336 h 384"/>
                  <a:gd name="T8" fmla="*/ 192 w 384"/>
                  <a:gd name="T9" fmla="*/ 384 h 384"/>
                  <a:gd name="T10" fmla="*/ 336 w 384"/>
                  <a:gd name="T11" fmla="*/ 336 h 384"/>
                  <a:gd name="T12" fmla="*/ 384 w 384"/>
                  <a:gd name="T13" fmla="*/ 192 h 384"/>
                  <a:gd name="T14" fmla="*/ 336 w 384"/>
                  <a:gd name="T15" fmla="*/ 48 h 384"/>
                  <a:gd name="T16" fmla="*/ 192 w 384"/>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4"/>
                  <a:gd name="T28" fmla="*/ 0 h 384"/>
                  <a:gd name="T29" fmla="*/ 384 w 384"/>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4" h="384">
                    <a:moveTo>
                      <a:pt x="192" y="0"/>
                    </a:moveTo>
                    <a:lnTo>
                      <a:pt x="48" y="48"/>
                    </a:lnTo>
                    <a:lnTo>
                      <a:pt x="0" y="192"/>
                    </a:lnTo>
                    <a:lnTo>
                      <a:pt x="48" y="336"/>
                    </a:lnTo>
                    <a:lnTo>
                      <a:pt x="192" y="384"/>
                    </a:lnTo>
                    <a:lnTo>
                      <a:pt x="336" y="336"/>
                    </a:lnTo>
                    <a:lnTo>
                      <a:pt x="384" y="192"/>
                    </a:lnTo>
                    <a:lnTo>
                      <a:pt x="336" y="48"/>
                    </a:lnTo>
                    <a:lnTo>
                      <a:pt x="192" y="0"/>
                    </a:lnTo>
                    <a:close/>
                  </a:path>
                </a:pathLst>
              </a:custGeom>
              <a:solidFill>
                <a:srgbClr val="FFFFCC"/>
              </a:solidFill>
              <a:ln w="9525">
                <a:solidFill>
                  <a:schemeClr val="tx1"/>
                </a:solidFill>
                <a:round/>
                <a:headEnd/>
                <a:tailEnd/>
              </a:ln>
            </p:spPr>
            <p:txBody>
              <a:bodyPr/>
              <a:lstStyle/>
              <a:p>
                <a:pPr eaLnBrk="0" hangingPunct="0"/>
                <a:endParaRPr lang="en-US" sz="1200" b="0"/>
              </a:p>
              <a:p>
                <a:pPr eaLnBrk="0" hangingPunct="0"/>
                <a:r>
                  <a:rPr lang="en-US" sz="1200" b="0"/>
                  <a:t> proxy</a:t>
                </a:r>
              </a:p>
            </p:txBody>
          </p:sp>
        </p:grpSp>
        <p:cxnSp>
          <p:nvCxnSpPr>
            <p:cNvPr id="24631" name="AutoShape 365"/>
            <p:cNvCxnSpPr>
              <a:cxnSpLocks noChangeShapeType="1"/>
              <a:stCxn id="24645" idx="2"/>
              <a:endCxn id="24641" idx="7"/>
            </p:cNvCxnSpPr>
            <p:nvPr/>
          </p:nvCxnSpPr>
          <p:spPr bwMode="auto">
            <a:xfrm flipH="1">
              <a:off x="2474" y="1008"/>
              <a:ext cx="310" cy="11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632" name="AutoShape 366"/>
            <p:cNvCxnSpPr>
              <a:cxnSpLocks noChangeShapeType="1"/>
              <a:stCxn id="24645" idx="6"/>
              <a:endCxn id="24643" idx="1"/>
            </p:cNvCxnSpPr>
            <p:nvPr/>
          </p:nvCxnSpPr>
          <p:spPr bwMode="auto">
            <a:xfrm>
              <a:off x="3264" y="1008"/>
              <a:ext cx="262" cy="11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4633" name="Group 367"/>
            <p:cNvGrpSpPr>
              <a:grpSpLocks/>
            </p:cNvGrpSpPr>
            <p:nvPr/>
          </p:nvGrpSpPr>
          <p:grpSpPr bwMode="auto">
            <a:xfrm>
              <a:off x="4176" y="1056"/>
              <a:ext cx="480" cy="480"/>
              <a:chOff x="2496" y="2544"/>
              <a:chExt cx="480" cy="480"/>
            </a:xfrm>
          </p:grpSpPr>
          <p:sp>
            <p:nvSpPr>
              <p:cNvPr id="24639" name="Oval 368"/>
              <p:cNvSpPr>
                <a:spLocks noChangeArrowheads="1"/>
              </p:cNvSpPr>
              <p:nvPr/>
            </p:nvSpPr>
            <p:spPr bwMode="auto">
              <a:xfrm>
                <a:off x="2496" y="2544"/>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sp>
            <p:nvSpPr>
              <p:cNvPr id="24640" name="Freeform 369"/>
              <p:cNvSpPr>
                <a:spLocks/>
              </p:cNvSpPr>
              <p:nvPr/>
            </p:nvSpPr>
            <p:spPr bwMode="auto">
              <a:xfrm>
                <a:off x="2544" y="2592"/>
                <a:ext cx="384" cy="384"/>
              </a:xfrm>
              <a:custGeom>
                <a:avLst/>
                <a:gdLst>
                  <a:gd name="T0" fmla="*/ 192 w 384"/>
                  <a:gd name="T1" fmla="*/ 0 h 384"/>
                  <a:gd name="T2" fmla="*/ 48 w 384"/>
                  <a:gd name="T3" fmla="*/ 48 h 384"/>
                  <a:gd name="T4" fmla="*/ 0 w 384"/>
                  <a:gd name="T5" fmla="*/ 192 h 384"/>
                  <a:gd name="T6" fmla="*/ 48 w 384"/>
                  <a:gd name="T7" fmla="*/ 336 h 384"/>
                  <a:gd name="T8" fmla="*/ 192 w 384"/>
                  <a:gd name="T9" fmla="*/ 384 h 384"/>
                  <a:gd name="T10" fmla="*/ 336 w 384"/>
                  <a:gd name="T11" fmla="*/ 336 h 384"/>
                  <a:gd name="T12" fmla="*/ 384 w 384"/>
                  <a:gd name="T13" fmla="*/ 192 h 384"/>
                  <a:gd name="T14" fmla="*/ 336 w 384"/>
                  <a:gd name="T15" fmla="*/ 48 h 384"/>
                  <a:gd name="T16" fmla="*/ 192 w 384"/>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4"/>
                  <a:gd name="T28" fmla="*/ 0 h 384"/>
                  <a:gd name="T29" fmla="*/ 384 w 384"/>
                  <a:gd name="T30" fmla="*/ 384 h 3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4" h="384">
                    <a:moveTo>
                      <a:pt x="192" y="0"/>
                    </a:moveTo>
                    <a:lnTo>
                      <a:pt x="48" y="48"/>
                    </a:lnTo>
                    <a:lnTo>
                      <a:pt x="0" y="192"/>
                    </a:lnTo>
                    <a:lnTo>
                      <a:pt x="48" y="336"/>
                    </a:lnTo>
                    <a:lnTo>
                      <a:pt x="192" y="384"/>
                    </a:lnTo>
                    <a:lnTo>
                      <a:pt x="336" y="336"/>
                    </a:lnTo>
                    <a:lnTo>
                      <a:pt x="384" y="192"/>
                    </a:lnTo>
                    <a:lnTo>
                      <a:pt x="336" y="48"/>
                    </a:lnTo>
                    <a:lnTo>
                      <a:pt x="192" y="0"/>
                    </a:lnTo>
                    <a:close/>
                  </a:path>
                </a:pathLst>
              </a:custGeom>
              <a:solidFill>
                <a:srgbClr val="FFFFCC"/>
              </a:solidFill>
              <a:ln w="9525">
                <a:solidFill>
                  <a:schemeClr val="tx1"/>
                </a:solidFill>
                <a:round/>
                <a:headEnd/>
                <a:tailEnd/>
              </a:ln>
            </p:spPr>
            <p:txBody>
              <a:bodyPr/>
              <a:lstStyle/>
              <a:p>
                <a:pPr eaLnBrk="0" hangingPunct="0"/>
                <a:endParaRPr lang="en-US" sz="1200" b="0"/>
              </a:p>
              <a:p>
                <a:pPr eaLnBrk="0" hangingPunct="0"/>
                <a:r>
                  <a:rPr lang="en-US" sz="1200" b="0"/>
                  <a:t> proxy</a:t>
                </a:r>
              </a:p>
            </p:txBody>
          </p:sp>
        </p:grpSp>
        <p:cxnSp>
          <p:nvCxnSpPr>
            <p:cNvPr id="24634" name="AutoShape 375"/>
            <p:cNvCxnSpPr>
              <a:cxnSpLocks noChangeShapeType="1"/>
              <a:stCxn id="24643" idx="6"/>
              <a:endCxn id="24639" idx="2"/>
            </p:cNvCxnSpPr>
            <p:nvPr/>
          </p:nvCxnSpPr>
          <p:spPr bwMode="auto">
            <a:xfrm>
              <a:off x="3936" y="1296"/>
              <a:ext cx="240"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4635" name="Group 376"/>
            <p:cNvGrpSpPr>
              <a:grpSpLocks/>
            </p:cNvGrpSpPr>
            <p:nvPr/>
          </p:nvGrpSpPr>
          <p:grpSpPr bwMode="auto">
            <a:xfrm>
              <a:off x="1248" y="1056"/>
              <a:ext cx="480" cy="480"/>
              <a:chOff x="2592" y="1728"/>
              <a:chExt cx="480" cy="480"/>
            </a:xfrm>
          </p:grpSpPr>
          <p:sp>
            <p:nvSpPr>
              <p:cNvPr id="24637" name="Oval 377"/>
              <p:cNvSpPr>
                <a:spLocks noChangeArrowheads="1"/>
              </p:cNvSpPr>
              <p:nvPr/>
            </p:nvSpPr>
            <p:spPr bwMode="auto">
              <a:xfrm>
                <a:off x="2592" y="1728"/>
                <a:ext cx="480" cy="480"/>
              </a:xfrm>
              <a:prstGeom prst="ellipse">
                <a:avLst/>
              </a:prstGeom>
              <a:solidFill>
                <a:schemeClr val="bg1"/>
              </a:solidFill>
              <a:ln w="9525">
                <a:solidFill>
                  <a:schemeClr val="tx1"/>
                </a:solidFill>
                <a:prstDash val="dash"/>
                <a:round/>
                <a:headEnd/>
                <a:tailEnd/>
              </a:ln>
            </p:spPr>
            <p:txBody>
              <a:bodyPr wrap="none" anchor="ctr"/>
              <a:lstStyle/>
              <a:p>
                <a:pPr eaLnBrk="0" hangingPunct="0"/>
                <a:endParaRPr lang="en-US"/>
              </a:p>
            </p:txBody>
          </p:sp>
          <p:sp>
            <p:nvSpPr>
              <p:cNvPr id="24638" name="Rectangle 379"/>
              <p:cNvSpPr>
                <a:spLocks noChangeArrowheads="1"/>
              </p:cNvSpPr>
              <p:nvPr/>
            </p:nvSpPr>
            <p:spPr bwMode="auto">
              <a:xfrm>
                <a:off x="2688" y="1824"/>
                <a:ext cx="266" cy="288"/>
              </a:xfrm>
              <a:prstGeom prst="rect">
                <a:avLst/>
              </a:prstGeom>
              <a:solidFill>
                <a:schemeClr val="accent1"/>
              </a:solidFill>
              <a:ln w="9525">
                <a:solidFill>
                  <a:schemeClr val="tx1"/>
                </a:solidFill>
                <a:miter lim="800000"/>
                <a:headEnd/>
                <a:tailEnd/>
              </a:ln>
            </p:spPr>
            <p:txBody>
              <a:bodyPr wrap="none" anchor="ctr"/>
              <a:lstStyle/>
              <a:p>
                <a:pPr algn="ctr" eaLnBrk="0" hangingPunct="0"/>
                <a:r>
                  <a:rPr lang="en-US" sz="1200" b="0"/>
                  <a:t>proxy</a:t>
                </a:r>
              </a:p>
            </p:txBody>
          </p:sp>
        </p:grpSp>
        <p:cxnSp>
          <p:nvCxnSpPr>
            <p:cNvPr id="24636" name="AutoShape 389"/>
            <p:cNvCxnSpPr>
              <a:cxnSpLocks noChangeShapeType="1"/>
              <a:stCxn id="24641" idx="2"/>
              <a:endCxn id="24637" idx="6"/>
            </p:cNvCxnSpPr>
            <p:nvPr/>
          </p:nvCxnSpPr>
          <p:spPr bwMode="auto">
            <a:xfrm flipH="1">
              <a:off x="1728" y="1296"/>
              <a:ext cx="336" cy="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grpSp>
        <p:nvGrpSpPr>
          <p:cNvPr id="21513" name="Group 402"/>
          <p:cNvGrpSpPr>
            <a:grpSpLocks/>
          </p:cNvGrpSpPr>
          <p:nvPr/>
        </p:nvGrpSpPr>
        <p:grpSpPr bwMode="auto">
          <a:xfrm>
            <a:off x="1676400" y="2514600"/>
            <a:ext cx="1981200" cy="533400"/>
            <a:chOff x="1056" y="1584"/>
            <a:chExt cx="1248" cy="336"/>
          </a:xfrm>
        </p:grpSpPr>
        <p:sp>
          <p:nvSpPr>
            <p:cNvPr id="24626" name="AutoShape 395"/>
            <p:cNvSpPr>
              <a:spLocks noChangeArrowheads="1"/>
            </p:cNvSpPr>
            <p:nvPr/>
          </p:nvSpPr>
          <p:spPr bwMode="auto">
            <a:xfrm rot="5400000" flipV="1">
              <a:off x="2040" y="1656"/>
              <a:ext cx="336" cy="19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43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1"/>
            </a:solidFill>
            <a:ln w="9525">
              <a:solidFill>
                <a:schemeClr val="tx1"/>
              </a:solidFill>
              <a:miter lim="800000"/>
              <a:headEnd/>
              <a:tailEnd/>
            </a:ln>
          </p:spPr>
          <p:txBody>
            <a:bodyPr wrap="none" anchor="ctr"/>
            <a:lstStyle/>
            <a:p>
              <a:endParaRPr lang="en-US"/>
            </a:p>
          </p:txBody>
        </p:sp>
        <p:sp>
          <p:nvSpPr>
            <p:cNvPr id="24627" name="Text Box 396"/>
            <p:cNvSpPr txBox="1">
              <a:spLocks noChangeArrowheads="1"/>
            </p:cNvSpPr>
            <p:nvPr/>
          </p:nvSpPr>
          <p:spPr bwMode="auto">
            <a:xfrm>
              <a:off x="1056" y="1632"/>
              <a:ext cx="10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a:t>Auto-searchable</a:t>
              </a:r>
            </a:p>
          </p:txBody>
        </p:sp>
      </p:grpSp>
      <p:grpSp>
        <p:nvGrpSpPr>
          <p:cNvPr id="21514" name="Group 403"/>
          <p:cNvGrpSpPr>
            <a:grpSpLocks/>
          </p:cNvGrpSpPr>
          <p:nvPr/>
        </p:nvGrpSpPr>
        <p:grpSpPr bwMode="auto">
          <a:xfrm>
            <a:off x="5029200" y="2438400"/>
            <a:ext cx="1073150" cy="533400"/>
            <a:chOff x="3168" y="1536"/>
            <a:chExt cx="676" cy="336"/>
          </a:xfrm>
        </p:grpSpPr>
        <p:sp>
          <p:nvSpPr>
            <p:cNvPr id="24624" name="AutoShape 394"/>
            <p:cNvSpPr>
              <a:spLocks noChangeArrowheads="1"/>
            </p:cNvSpPr>
            <p:nvPr/>
          </p:nvSpPr>
          <p:spPr bwMode="auto">
            <a:xfrm rot="-5400000">
              <a:off x="3096" y="1608"/>
              <a:ext cx="336" cy="19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43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bg1"/>
            </a:solidFill>
            <a:ln w="9525">
              <a:solidFill>
                <a:schemeClr val="tx1"/>
              </a:solidFill>
              <a:miter lim="800000"/>
              <a:headEnd/>
              <a:tailEnd/>
            </a:ln>
          </p:spPr>
          <p:txBody>
            <a:bodyPr wrap="none" anchor="ctr"/>
            <a:lstStyle/>
            <a:p>
              <a:endParaRPr lang="en-US"/>
            </a:p>
          </p:txBody>
        </p:sp>
        <p:sp>
          <p:nvSpPr>
            <p:cNvPr id="24625" name="Text Box 397"/>
            <p:cNvSpPr txBox="1">
              <a:spLocks noChangeArrowheads="1"/>
            </p:cNvSpPr>
            <p:nvPr/>
          </p:nvSpPr>
          <p:spPr bwMode="auto">
            <a:xfrm>
              <a:off x="3360" y="1584"/>
              <a:ext cx="4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a:t>Found</a:t>
              </a:r>
            </a:p>
          </p:txBody>
        </p:sp>
      </p:grpSp>
      <p:grpSp>
        <p:nvGrpSpPr>
          <p:cNvPr id="21515" name="Group 404"/>
          <p:cNvGrpSpPr>
            <a:grpSpLocks/>
          </p:cNvGrpSpPr>
          <p:nvPr/>
        </p:nvGrpSpPr>
        <p:grpSpPr bwMode="auto">
          <a:xfrm>
            <a:off x="1790700" y="3238500"/>
            <a:ext cx="5867400" cy="876300"/>
            <a:chOff x="1128" y="2040"/>
            <a:chExt cx="3696" cy="552"/>
          </a:xfrm>
        </p:grpSpPr>
        <p:cxnSp>
          <p:nvCxnSpPr>
            <p:cNvPr id="24620" name="AutoShape 390"/>
            <p:cNvCxnSpPr>
              <a:cxnSpLocks noChangeShapeType="1"/>
              <a:stCxn id="24581" idx="0"/>
              <a:endCxn id="331089" idx="2"/>
            </p:cNvCxnSpPr>
            <p:nvPr/>
          </p:nvCxnSpPr>
          <p:spPr bwMode="auto">
            <a:xfrm flipV="1">
              <a:off x="1128" y="2040"/>
              <a:ext cx="648" cy="456"/>
            </a:xfrm>
            <a:prstGeom prst="straightConnector1">
              <a:avLst/>
            </a:prstGeom>
            <a:noFill/>
            <a:ln w="9525">
              <a:solidFill>
                <a:schemeClr val="tx1"/>
              </a:solidFill>
              <a:prstDash val="dashDot"/>
              <a:round/>
              <a:headEnd/>
              <a:tailEnd type="triangle" w="med" len="med"/>
            </a:ln>
            <a:extLst>
              <a:ext uri="{909E8E84-426E-40DD-AFC4-6F175D3DCCD1}">
                <a14:hiddenFill xmlns:a14="http://schemas.microsoft.com/office/drawing/2010/main">
                  <a:noFill/>
                </a14:hiddenFill>
              </a:ext>
            </a:extLst>
          </p:spPr>
        </p:cxnSp>
        <p:cxnSp>
          <p:nvCxnSpPr>
            <p:cNvPr id="24621" name="AutoShape 391"/>
            <p:cNvCxnSpPr>
              <a:cxnSpLocks noChangeShapeType="1"/>
              <a:stCxn id="24585" idx="0"/>
              <a:endCxn id="331089" idx="4"/>
            </p:cNvCxnSpPr>
            <p:nvPr/>
          </p:nvCxnSpPr>
          <p:spPr bwMode="auto">
            <a:xfrm flipV="1">
              <a:off x="3000" y="2256"/>
              <a:ext cx="0" cy="336"/>
            </a:xfrm>
            <a:prstGeom prst="straightConnector1">
              <a:avLst/>
            </a:prstGeom>
            <a:noFill/>
            <a:ln w="9525">
              <a:solidFill>
                <a:schemeClr val="tx1"/>
              </a:solidFill>
              <a:prstDash val="dashDot"/>
              <a:round/>
              <a:headEnd/>
              <a:tailEnd type="triangle" w="med" len="med"/>
            </a:ln>
            <a:extLst>
              <a:ext uri="{909E8E84-426E-40DD-AFC4-6F175D3DCCD1}">
                <a14:hiddenFill xmlns:a14="http://schemas.microsoft.com/office/drawing/2010/main">
                  <a:noFill/>
                </a14:hiddenFill>
              </a:ext>
            </a:extLst>
          </p:spPr>
        </p:cxnSp>
        <p:cxnSp>
          <p:nvCxnSpPr>
            <p:cNvPr id="24622" name="AutoShape 392"/>
            <p:cNvCxnSpPr>
              <a:cxnSpLocks noChangeShapeType="1"/>
              <a:stCxn id="24598" idx="0"/>
              <a:endCxn id="331089" idx="6"/>
            </p:cNvCxnSpPr>
            <p:nvPr/>
          </p:nvCxnSpPr>
          <p:spPr bwMode="auto">
            <a:xfrm flipH="1" flipV="1">
              <a:off x="4224" y="2040"/>
              <a:ext cx="600" cy="552"/>
            </a:xfrm>
            <a:prstGeom prst="straightConnector1">
              <a:avLst/>
            </a:prstGeom>
            <a:noFill/>
            <a:ln w="9525">
              <a:solidFill>
                <a:schemeClr val="tx1"/>
              </a:solidFill>
              <a:prstDash val="dashDot"/>
              <a:round/>
              <a:headEnd/>
              <a:tailEnd type="triangle" w="med" len="med"/>
            </a:ln>
            <a:extLst>
              <a:ext uri="{909E8E84-426E-40DD-AFC4-6F175D3DCCD1}">
                <a14:hiddenFill xmlns:a14="http://schemas.microsoft.com/office/drawing/2010/main">
                  <a:noFill/>
                </a14:hiddenFill>
              </a:ext>
            </a:extLst>
          </p:spPr>
        </p:cxnSp>
        <p:sp>
          <p:nvSpPr>
            <p:cNvPr id="24623" name="Text Box 398"/>
            <p:cNvSpPr txBox="1">
              <a:spLocks noChangeArrowheads="1"/>
            </p:cNvSpPr>
            <p:nvPr/>
          </p:nvSpPr>
          <p:spPr bwMode="auto">
            <a:xfrm>
              <a:off x="2112" y="2256"/>
              <a:ext cx="8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a:t>Registration</a:t>
              </a:r>
            </a:p>
          </p:txBody>
        </p:sp>
      </p:grpSp>
      <p:sp>
        <p:nvSpPr>
          <p:cNvPr id="331151" name="Freeform 399"/>
          <p:cNvSpPr>
            <a:spLocks/>
          </p:cNvSpPr>
          <p:nvPr/>
        </p:nvSpPr>
        <p:spPr bwMode="auto">
          <a:xfrm>
            <a:off x="990600" y="1752600"/>
            <a:ext cx="838200" cy="2209800"/>
          </a:xfrm>
          <a:custGeom>
            <a:avLst/>
            <a:gdLst>
              <a:gd name="T0" fmla="*/ 2147483647 w 528"/>
              <a:gd name="T1" fmla="*/ 0 h 1392"/>
              <a:gd name="T2" fmla="*/ 0 w 528"/>
              <a:gd name="T3" fmla="*/ 0 h 1392"/>
              <a:gd name="T4" fmla="*/ 0 w 528"/>
              <a:gd name="T5" fmla="*/ 2147483647 h 1392"/>
              <a:gd name="T6" fmla="*/ 0 60000 65536"/>
              <a:gd name="T7" fmla="*/ 0 60000 65536"/>
              <a:gd name="T8" fmla="*/ 0 60000 65536"/>
              <a:gd name="T9" fmla="*/ 0 w 528"/>
              <a:gd name="T10" fmla="*/ 0 h 1392"/>
              <a:gd name="T11" fmla="*/ 528 w 528"/>
              <a:gd name="T12" fmla="*/ 1392 h 1392"/>
            </a:gdLst>
            <a:ahLst/>
            <a:cxnLst>
              <a:cxn ang="T6">
                <a:pos x="T0" y="T1"/>
              </a:cxn>
              <a:cxn ang="T7">
                <a:pos x="T2" y="T3"/>
              </a:cxn>
              <a:cxn ang="T8">
                <a:pos x="T4" y="T5"/>
              </a:cxn>
            </a:cxnLst>
            <a:rect l="T9" t="T10" r="T11" b="T12"/>
            <a:pathLst>
              <a:path w="528" h="1392">
                <a:moveTo>
                  <a:pt x="528" y="0"/>
                </a:moveTo>
                <a:lnTo>
                  <a:pt x="0" y="0"/>
                </a:lnTo>
                <a:lnTo>
                  <a:pt x="0" y="1392"/>
                </a:lnTo>
              </a:path>
            </a:pathLst>
          </a:custGeom>
          <a:noFill/>
          <a:ln w="38100">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1152" name="Freeform 400"/>
          <p:cNvSpPr>
            <a:spLocks/>
          </p:cNvSpPr>
          <p:nvPr/>
        </p:nvSpPr>
        <p:spPr bwMode="auto">
          <a:xfrm flipH="1">
            <a:off x="7696200" y="1600200"/>
            <a:ext cx="533400" cy="2514600"/>
          </a:xfrm>
          <a:custGeom>
            <a:avLst/>
            <a:gdLst>
              <a:gd name="T0" fmla="*/ 2147483647 w 528"/>
              <a:gd name="T1" fmla="*/ 0 h 1392"/>
              <a:gd name="T2" fmla="*/ 0 w 528"/>
              <a:gd name="T3" fmla="*/ 0 h 1392"/>
              <a:gd name="T4" fmla="*/ 0 w 528"/>
              <a:gd name="T5" fmla="*/ 2147483647 h 1392"/>
              <a:gd name="T6" fmla="*/ 0 60000 65536"/>
              <a:gd name="T7" fmla="*/ 0 60000 65536"/>
              <a:gd name="T8" fmla="*/ 0 60000 65536"/>
              <a:gd name="T9" fmla="*/ 0 w 528"/>
              <a:gd name="T10" fmla="*/ 0 h 1392"/>
              <a:gd name="T11" fmla="*/ 528 w 528"/>
              <a:gd name="T12" fmla="*/ 1392 h 1392"/>
            </a:gdLst>
            <a:ahLst/>
            <a:cxnLst>
              <a:cxn ang="T6">
                <a:pos x="T0" y="T1"/>
              </a:cxn>
              <a:cxn ang="T7">
                <a:pos x="T2" y="T3"/>
              </a:cxn>
              <a:cxn ang="T8">
                <a:pos x="T4" y="T5"/>
              </a:cxn>
            </a:cxnLst>
            <a:rect l="T9" t="T10" r="T11" b="T12"/>
            <a:pathLst>
              <a:path w="528" h="1392">
                <a:moveTo>
                  <a:pt x="528" y="0"/>
                </a:moveTo>
                <a:lnTo>
                  <a:pt x="0" y="0"/>
                </a:lnTo>
                <a:lnTo>
                  <a:pt x="0" y="1392"/>
                </a:lnTo>
              </a:path>
            </a:pathLst>
          </a:custGeom>
          <a:noFill/>
          <a:ln w="38100">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1153" name="Freeform 401"/>
          <p:cNvSpPr>
            <a:spLocks/>
          </p:cNvSpPr>
          <p:nvPr/>
        </p:nvSpPr>
        <p:spPr bwMode="auto">
          <a:xfrm>
            <a:off x="5486400" y="2514600"/>
            <a:ext cx="1828800" cy="1600200"/>
          </a:xfrm>
          <a:custGeom>
            <a:avLst/>
            <a:gdLst>
              <a:gd name="T0" fmla="*/ 2147483647 w 1152"/>
              <a:gd name="T1" fmla="*/ 0 h 1008"/>
              <a:gd name="T2" fmla="*/ 2147483647 w 1152"/>
              <a:gd name="T3" fmla="*/ 2147483647 h 1008"/>
              <a:gd name="T4" fmla="*/ 2147483647 w 1152"/>
              <a:gd name="T5" fmla="*/ 2147483647 h 1008"/>
              <a:gd name="T6" fmla="*/ 2147483647 w 1152"/>
              <a:gd name="T7" fmla="*/ 2147483647 h 1008"/>
              <a:gd name="T8" fmla="*/ 0 w 1152"/>
              <a:gd name="T9" fmla="*/ 2147483647 h 1008"/>
              <a:gd name="T10" fmla="*/ 0 w 1152"/>
              <a:gd name="T11" fmla="*/ 2147483647 h 1008"/>
              <a:gd name="T12" fmla="*/ 0 60000 65536"/>
              <a:gd name="T13" fmla="*/ 0 60000 65536"/>
              <a:gd name="T14" fmla="*/ 0 60000 65536"/>
              <a:gd name="T15" fmla="*/ 0 60000 65536"/>
              <a:gd name="T16" fmla="*/ 0 60000 65536"/>
              <a:gd name="T17" fmla="*/ 0 60000 65536"/>
              <a:gd name="T18" fmla="*/ 0 w 1152"/>
              <a:gd name="T19" fmla="*/ 0 h 1008"/>
              <a:gd name="T20" fmla="*/ 1152 w 1152"/>
              <a:gd name="T21" fmla="*/ 1008 h 1008"/>
            </a:gdLst>
            <a:ahLst/>
            <a:cxnLst>
              <a:cxn ang="T12">
                <a:pos x="T0" y="T1"/>
              </a:cxn>
              <a:cxn ang="T13">
                <a:pos x="T2" y="T3"/>
              </a:cxn>
              <a:cxn ang="T14">
                <a:pos x="T4" y="T5"/>
              </a:cxn>
              <a:cxn ang="T15">
                <a:pos x="T6" y="T7"/>
              </a:cxn>
              <a:cxn ang="T16">
                <a:pos x="T8" y="T9"/>
              </a:cxn>
              <a:cxn ang="T17">
                <a:pos x="T10" y="T11"/>
              </a:cxn>
            </a:cxnLst>
            <a:rect l="T18" t="T19" r="T20" b="T21"/>
            <a:pathLst>
              <a:path w="1152" h="1008">
                <a:moveTo>
                  <a:pt x="1152" y="0"/>
                </a:moveTo>
                <a:lnTo>
                  <a:pt x="1152" y="672"/>
                </a:lnTo>
                <a:lnTo>
                  <a:pt x="720" y="672"/>
                </a:lnTo>
                <a:lnTo>
                  <a:pt x="720" y="816"/>
                </a:lnTo>
                <a:lnTo>
                  <a:pt x="0" y="816"/>
                </a:lnTo>
                <a:lnTo>
                  <a:pt x="0" y="1008"/>
                </a:lnTo>
              </a:path>
            </a:pathLst>
          </a:custGeom>
          <a:noFill/>
          <a:ln w="38100">
            <a:solidFill>
              <a:schemeClr val="tx1"/>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21516" name="Group 406"/>
          <p:cNvGrpSpPr>
            <a:grpSpLocks/>
          </p:cNvGrpSpPr>
          <p:nvPr/>
        </p:nvGrpSpPr>
        <p:grpSpPr bwMode="auto">
          <a:xfrm>
            <a:off x="1828800" y="1143000"/>
            <a:ext cx="5867400" cy="1371600"/>
            <a:chOff x="1152" y="720"/>
            <a:chExt cx="3696" cy="864"/>
          </a:xfrm>
        </p:grpSpPr>
        <p:sp>
          <p:nvSpPr>
            <p:cNvPr id="24618" name="Rectangle 338"/>
            <p:cNvSpPr>
              <a:spLocks noChangeArrowheads="1"/>
            </p:cNvSpPr>
            <p:nvPr/>
          </p:nvSpPr>
          <p:spPr bwMode="auto">
            <a:xfrm>
              <a:off x="1152" y="720"/>
              <a:ext cx="3696" cy="86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p>
          </p:txBody>
        </p:sp>
        <p:sp>
          <p:nvSpPr>
            <p:cNvPr id="24619" name="Text Box 405"/>
            <p:cNvSpPr txBox="1">
              <a:spLocks noChangeArrowheads="1"/>
            </p:cNvSpPr>
            <p:nvPr/>
          </p:nvSpPr>
          <p:spPr bwMode="auto">
            <a:xfrm>
              <a:off x="1152" y="720"/>
              <a:ext cx="7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a:t>Application</a:t>
              </a:r>
            </a:p>
          </p:txBody>
        </p:sp>
      </p:grpSp>
      <p:grpSp>
        <p:nvGrpSpPr>
          <p:cNvPr id="21517" name="Group 410"/>
          <p:cNvGrpSpPr>
            <a:grpSpLocks/>
          </p:cNvGrpSpPr>
          <p:nvPr/>
        </p:nvGrpSpPr>
        <p:grpSpPr bwMode="auto">
          <a:xfrm>
            <a:off x="228600" y="2971800"/>
            <a:ext cx="996950" cy="1066800"/>
            <a:chOff x="144" y="1872"/>
            <a:chExt cx="628" cy="672"/>
          </a:xfrm>
        </p:grpSpPr>
        <p:sp>
          <p:nvSpPr>
            <p:cNvPr id="24616" name="Text Box 408"/>
            <p:cNvSpPr txBox="1">
              <a:spLocks noChangeArrowheads="1"/>
            </p:cNvSpPr>
            <p:nvPr/>
          </p:nvSpPr>
          <p:spPr bwMode="auto">
            <a:xfrm>
              <a:off x="144" y="1872"/>
              <a:ext cx="62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a:solidFill>
                    <a:schemeClr val="tx2"/>
                  </a:solidFill>
                </a:rPr>
                <a:t>Standard</a:t>
              </a:r>
            </a:p>
            <a:p>
              <a:r>
                <a:rPr lang="en-US" b="0">
                  <a:solidFill>
                    <a:schemeClr val="tx2"/>
                  </a:solidFill>
                </a:rPr>
                <a:t>Interface</a:t>
              </a:r>
            </a:p>
          </p:txBody>
        </p:sp>
        <p:sp>
          <p:nvSpPr>
            <p:cNvPr id="24617" name="Line 409"/>
            <p:cNvSpPr>
              <a:spLocks noChangeShapeType="1"/>
            </p:cNvSpPr>
            <p:nvPr/>
          </p:nvSpPr>
          <p:spPr bwMode="auto">
            <a:xfrm>
              <a:off x="480" y="2256"/>
              <a:ext cx="288" cy="288"/>
            </a:xfrm>
            <a:prstGeom prst="line">
              <a:avLst/>
            </a:prstGeom>
            <a:noFill/>
            <a:ln w="571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28" name="Oval Callout 227"/>
          <p:cNvSpPr/>
          <p:nvPr/>
        </p:nvSpPr>
        <p:spPr bwMode="auto">
          <a:xfrm>
            <a:off x="7010400" y="685800"/>
            <a:ext cx="1524000" cy="838200"/>
          </a:xfrm>
          <a:prstGeom prst="wedgeEllipseCallout">
            <a:avLst>
              <a:gd name="adj1" fmla="val -47998"/>
              <a:gd name="adj2" fmla="val 98903"/>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anchor="ctr"/>
          <a:lstStyle/>
          <a:p>
            <a:pPr algn="ctr" eaLnBrk="0" hangingPunct="0">
              <a:defRPr/>
            </a:pPr>
            <a:r>
              <a:rPr lang="en-US" b="0" dirty="0">
                <a:cs typeface="Arial" charset="0"/>
              </a:rPr>
              <a:t>Design Pattern?</a:t>
            </a:r>
          </a:p>
        </p:txBody>
      </p:sp>
    </p:spTree>
    <p:extLst>
      <p:ext uri="{BB962C8B-B14F-4D97-AF65-F5344CB8AC3E}">
        <p14:creationId xmlns:p14="http://schemas.microsoft.com/office/powerpoint/2010/main" val="2320053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23"/>
                                        </p:tgtEl>
                                      </p:cBhvr>
                                      <p:by x="150000" y="150000"/>
                                    </p:animScale>
                                  </p:childTnLst>
                                </p:cTn>
                              </p:par>
                              <p:par>
                                <p:cTn id="7" presetID="6" presetClass="emph" presetSubtype="0" fill="hold" nodeType="withEffect">
                                  <p:stCondLst>
                                    <p:cond delay="0"/>
                                  </p:stCondLst>
                                  <p:childTnLst>
                                    <p:animScale>
                                      <p:cBhvr>
                                        <p:cTn id="8" dur="2000" fill="hold"/>
                                        <p:tgtEl>
                                          <p:spTgt spid="15"/>
                                        </p:tgtEl>
                                      </p:cBhvr>
                                      <p:by x="150000" y="150000"/>
                                    </p:animScale>
                                  </p:childTnLst>
                                </p:cTn>
                              </p:par>
                              <p:par>
                                <p:cTn id="9" presetID="6" presetClass="emph" presetSubtype="0" fill="hold" nodeType="withEffect">
                                  <p:stCondLst>
                                    <p:cond delay="0"/>
                                  </p:stCondLst>
                                  <p:childTnLst>
                                    <p:animScale>
                                      <p:cBhvr>
                                        <p:cTn id="10" dur="2000" fill="hold"/>
                                        <p:tgtEl>
                                          <p:spTgt spid="21504"/>
                                        </p:tgtEl>
                                      </p:cBhvr>
                                      <p:by x="150000" y="150000"/>
                                    </p:animScale>
                                  </p:childTnLst>
                                </p:cTn>
                              </p:par>
                            </p:childTnLst>
                          </p:cTn>
                        </p:par>
                        <p:par>
                          <p:cTn id="11" fill="hold" nodeType="afterGroup">
                            <p:stCondLst>
                              <p:cond delay="2000"/>
                            </p:stCondLst>
                            <p:childTnLst>
                              <p:par>
                                <p:cTn id="12" presetID="6" presetClass="emph" presetSubtype="0" fill="hold" nodeType="afterEffect">
                                  <p:stCondLst>
                                    <p:cond delay="0"/>
                                  </p:stCondLst>
                                  <p:childTnLst>
                                    <p:animScale>
                                      <p:cBhvr>
                                        <p:cTn id="13" dur="2000" fill="hold"/>
                                        <p:tgtEl>
                                          <p:spTgt spid="25"/>
                                        </p:tgtEl>
                                      </p:cBhvr>
                                      <p:by x="150000" y="150000"/>
                                    </p:animScale>
                                  </p:childTnLst>
                                </p:cTn>
                              </p:par>
                            </p:childTnLst>
                          </p:cTn>
                        </p:par>
                        <p:par>
                          <p:cTn id="14" fill="hold" nodeType="afterGroup">
                            <p:stCondLst>
                              <p:cond delay="4000"/>
                            </p:stCondLst>
                            <p:childTnLst>
                              <p:par>
                                <p:cTn id="15" presetID="2" presetClass="entr" presetSubtype="4" fill="hold" nodeType="afterEffect">
                                  <p:stCondLst>
                                    <p:cond delay="0"/>
                                  </p:stCondLst>
                                  <p:childTnLst>
                                    <p:set>
                                      <p:cBhvr>
                                        <p:cTn id="16" dur="1" fill="hold">
                                          <p:stCondLst>
                                            <p:cond delay="0"/>
                                          </p:stCondLst>
                                        </p:cTn>
                                        <p:tgtEl>
                                          <p:spTgt spid="21517"/>
                                        </p:tgtEl>
                                        <p:attrNameLst>
                                          <p:attrName>style.visibility</p:attrName>
                                        </p:attrNameLst>
                                      </p:cBhvr>
                                      <p:to>
                                        <p:strVal val="visible"/>
                                      </p:to>
                                    </p:set>
                                    <p:anim calcmode="lin" valueType="num">
                                      <p:cBhvr additive="base">
                                        <p:cTn id="17" dur="500" fill="hold"/>
                                        <p:tgtEl>
                                          <p:spTgt spid="21517"/>
                                        </p:tgtEl>
                                        <p:attrNameLst>
                                          <p:attrName>ppt_x</p:attrName>
                                        </p:attrNameLst>
                                      </p:cBhvr>
                                      <p:tavLst>
                                        <p:tav tm="0">
                                          <p:val>
                                            <p:strVal val="#ppt_x"/>
                                          </p:val>
                                        </p:tav>
                                        <p:tav tm="100000">
                                          <p:val>
                                            <p:strVal val="#ppt_x"/>
                                          </p:val>
                                        </p:tav>
                                      </p:tavLst>
                                    </p:anim>
                                    <p:anim calcmode="lin" valueType="num">
                                      <p:cBhvr additive="base">
                                        <p:cTn id="18" dur="500" fill="hold"/>
                                        <p:tgtEl>
                                          <p:spTgt spid="21517"/>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31089"/>
                                        </p:tgtEl>
                                        <p:attrNameLst>
                                          <p:attrName>style.visibility</p:attrName>
                                        </p:attrNameLst>
                                      </p:cBhvr>
                                      <p:to>
                                        <p:strVal val="visible"/>
                                      </p:to>
                                    </p:set>
                                    <p:animEffect transition="in" filter="blinds(horizontal)">
                                      <p:cBhvr>
                                        <p:cTn id="23" dur="500"/>
                                        <p:tgtEl>
                                          <p:spTgt spid="331089"/>
                                        </p:tgtEl>
                                      </p:cBhvr>
                                    </p:animEffect>
                                  </p:childTnLst>
                                </p:cTn>
                              </p:par>
                            </p:childTnLst>
                          </p:cTn>
                        </p:par>
                        <p:par>
                          <p:cTn id="24" fill="hold" nodeType="afterGroup">
                            <p:stCondLst>
                              <p:cond delay="500"/>
                            </p:stCondLst>
                            <p:childTnLst>
                              <p:par>
                                <p:cTn id="25" presetID="2" presetClass="entr" presetSubtype="4" fill="hold" nodeType="afterEffect">
                                  <p:stCondLst>
                                    <p:cond delay="0"/>
                                  </p:stCondLst>
                                  <p:childTnLst>
                                    <p:set>
                                      <p:cBhvr>
                                        <p:cTn id="26" dur="1" fill="hold">
                                          <p:stCondLst>
                                            <p:cond delay="0"/>
                                          </p:stCondLst>
                                        </p:cTn>
                                        <p:tgtEl>
                                          <p:spTgt spid="21515"/>
                                        </p:tgtEl>
                                        <p:attrNameLst>
                                          <p:attrName>style.visibility</p:attrName>
                                        </p:attrNameLst>
                                      </p:cBhvr>
                                      <p:to>
                                        <p:strVal val="visible"/>
                                      </p:to>
                                    </p:set>
                                    <p:anim calcmode="lin" valueType="num">
                                      <p:cBhvr additive="base">
                                        <p:cTn id="27" dur="500" fill="hold"/>
                                        <p:tgtEl>
                                          <p:spTgt spid="21515"/>
                                        </p:tgtEl>
                                        <p:attrNameLst>
                                          <p:attrName>ppt_x</p:attrName>
                                        </p:attrNameLst>
                                      </p:cBhvr>
                                      <p:tavLst>
                                        <p:tav tm="0">
                                          <p:val>
                                            <p:strVal val="#ppt_x"/>
                                          </p:val>
                                        </p:tav>
                                        <p:tav tm="100000">
                                          <p:val>
                                            <p:strVal val="#ppt_x"/>
                                          </p:val>
                                        </p:tav>
                                      </p:tavLst>
                                    </p:anim>
                                    <p:anim calcmode="lin" valueType="num">
                                      <p:cBhvr additive="base">
                                        <p:cTn id="28" dur="500" fill="hold"/>
                                        <p:tgtEl>
                                          <p:spTgt spid="21515"/>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21516"/>
                                        </p:tgtEl>
                                        <p:attrNameLst>
                                          <p:attrName>style.visibility</p:attrName>
                                        </p:attrNameLst>
                                      </p:cBhvr>
                                      <p:to>
                                        <p:strVal val="visible"/>
                                      </p:to>
                                    </p:set>
                                    <p:animEffect transition="in" filter="blinds(horizontal)">
                                      <p:cBhvr>
                                        <p:cTn id="33" dur="500"/>
                                        <p:tgtEl>
                                          <p:spTgt spid="21516"/>
                                        </p:tgtEl>
                                      </p:cBhvr>
                                    </p:animEffect>
                                  </p:childTnLst>
                                </p:cTn>
                              </p:par>
                            </p:childTnLst>
                          </p:cTn>
                        </p:par>
                        <p:par>
                          <p:cTn id="34" fill="hold" nodeType="afterGroup">
                            <p:stCondLst>
                              <p:cond delay="500"/>
                            </p:stCondLst>
                            <p:childTnLst>
                              <p:par>
                                <p:cTn id="35" presetID="2" presetClass="entr" presetSubtype="4" fill="hold" nodeType="afterEffect">
                                  <p:stCondLst>
                                    <p:cond delay="0"/>
                                  </p:stCondLst>
                                  <p:childTnLst>
                                    <p:set>
                                      <p:cBhvr>
                                        <p:cTn id="36" dur="1" fill="hold">
                                          <p:stCondLst>
                                            <p:cond delay="0"/>
                                          </p:stCondLst>
                                        </p:cTn>
                                        <p:tgtEl>
                                          <p:spTgt spid="21513"/>
                                        </p:tgtEl>
                                        <p:attrNameLst>
                                          <p:attrName>style.visibility</p:attrName>
                                        </p:attrNameLst>
                                      </p:cBhvr>
                                      <p:to>
                                        <p:strVal val="visible"/>
                                      </p:to>
                                    </p:set>
                                    <p:anim calcmode="lin" valueType="num">
                                      <p:cBhvr additive="base">
                                        <p:cTn id="37" dur="500" fill="hold"/>
                                        <p:tgtEl>
                                          <p:spTgt spid="21513"/>
                                        </p:tgtEl>
                                        <p:attrNameLst>
                                          <p:attrName>ppt_x</p:attrName>
                                        </p:attrNameLst>
                                      </p:cBhvr>
                                      <p:tavLst>
                                        <p:tav tm="0">
                                          <p:val>
                                            <p:strVal val="#ppt_x"/>
                                          </p:val>
                                        </p:tav>
                                        <p:tav tm="100000">
                                          <p:val>
                                            <p:strVal val="#ppt_x"/>
                                          </p:val>
                                        </p:tav>
                                      </p:tavLst>
                                    </p:anim>
                                    <p:anim calcmode="lin" valueType="num">
                                      <p:cBhvr additive="base">
                                        <p:cTn id="38" dur="500" fill="hold"/>
                                        <p:tgtEl>
                                          <p:spTgt spid="21513"/>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21514"/>
                                        </p:tgtEl>
                                        <p:attrNameLst>
                                          <p:attrName>style.visibility</p:attrName>
                                        </p:attrNameLst>
                                      </p:cBhvr>
                                      <p:to>
                                        <p:strVal val="visible"/>
                                      </p:to>
                                    </p:set>
                                    <p:anim calcmode="lin" valueType="num">
                                      <p:cBhvr additive="base">
                                        <p:cTn id="43" dur="500" fill="hold"/>
                                        <p:tgtEl>
                                          <p:spTgt spid="21514"/>
                                        </p:tgtEl>
                                        <p:attrNameLst>
                                          <p:attrName>ppt_x</p:attrName>
                                        </p:attrNameLst>
                                      </p:cBhvr>
                                      <p:tavLst>
                                        <p:tav tm="0">
                                          <p:val>
                                            <p:strVal val="#ppt_x"/>
                                          </p:val>
                                        </p:tav>
                                        <p:tav tm="100000">
                                          <p:val>
                                            <p:strVal val="#ppt_x"/>
                                          </p:val>
                                        </p:tav>
                                      </p:tavLst>
                                    </p:anim>
                                    <p:anim calcmode="lin" valueType="num">
                                      <p:cBhvr additive="base">
                                        <p:cTn id="44" dur="500" fill="hold"/>
                                        <p:tgtEl>
                                          <p:spTgt spid="21514"/>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331151"/>
                                        </p:tgtEl>
                                        <p:attrNameLst>
                                          <p:attrName>style.visibility</p:attrName>
                                        </p:attrNameLst>
                                      </p:cBhvr>
                                      <p:to>
                                        <p:strVal val="visible"/>
                                      </p:to>
                                    </p:set>
                                    <p:animEffect transition="in" filter="wipe(down)">
                                      <p:cBhvr>
                                        <p:cTn id="49" dur="500"/>
                                        <p:tgtEl>
                                          <p:spTgt spid="331151"/>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31153"/>
                                        </p:tgtEl>
                                        <p:attrNameLst>
                                          <p:attrName>style.visibility</p:attrName>
                                        </p:attrNameLst>
                                      </p:cBhvr>
                                      <p:to>
                                        <p:strVal val="visible"/>
                                      </p:to>
                                    </p:set>
                                    <p:animEffect transition="in" filter="wipe(down)">
                                      <p:cBhvr>
                                        <p:cTn id="52" dur="500"/>
                                        <p:tgtEl>
                                          <p:spTgt spid="33115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331152"/>
                                        </p:tgtEl>
                                        <p:attrNameLst>
                                          <p:attrName>style.visibility</p:attrName>
                                        </p:attrNameLst>
                                      </p:cBhvr>
                                      <p:to>
                                        <p:strVal val="visible"/>
                                      </p:to>
                                    </p:set>
                                    <p:animEffect transition="in" filter="wipe(down)">
                                      <p:cBhvr>
                                        <p:cTn id="55" dur="500"/>
                                        <p:tgtEl>
                                          <p:spTgt spid="331152"/>
                                        </p:tgtEl>
                                      </p:cBhvr>
                                    </p:animEffect>
                                  </p:childTnLst>
                                </p:cTn>
                              </p:par>
                            </p:childTnLst>
                          </p:cTn>
                        </p:par>
                        <p:par>
                          <p:cTn id="56" fill="hold" nodeType="afterGroup">
                            <p:stCondLst>
                              <p:cond delay="500"/>
                            </p:stCondLst>
                            <p:childTnLst>
                              <p:par>
                                <p:cTn id="57" presetID="2" presetClass="entr" presetSubtype="4" fill="hold" nodeType="afterEffect">
                                  <p:stCondLst>
                                    <p:cond delay="0"/>
                                  </p:stCondLst>
                                  <p:childTnLst>
                                    <p:set>
                                      <p:cBhvr>
                                        <p:cTn id="58" dur="1" fill="hold">
                                          <p:stCondLst>
                                            <p:cond delay="0"/>
                                          </p:stCondLst>
                                        </p:cTn>
                                        <p:tgtEl>
                                          <p:spTgt spid="21507"/>
                                        </p:tgtEl>
                                        <p:attrNameLst>
                                          <p:attrName>style.visibility</p:attrName>
                                        </p:attrNameLst>
                                      </p:cBhvr>
                                      <p:to>
                                        <p:strVal val="visible"/>
                                      </p:to>
                                    </p:set>
                                    <p:anim calcmode="lin" valueType="num">
                                      <p:cBhvr additive="base">
                                        <p:cTn id="59" dur="500" fill="hold"/>
                                        <p:tgtEl>
                                          <p:spTgt spid="21507"/>
                                        </p:tgtEl>
                                        <p:attrNameLst>
                                          <p:attrName>ppt_x</p:attrName>
                                        </p:attrNameLst>
                                      </p:cBhvr>
                                      <p:tavLst>
                                        <p:tav tm="0">
                                          <p:val>
                                            <p:strVal val="#ppt_x"/>
                                          </p:val>
                                        </p:tav>
                                        <p:tav tm="100000">
                                          <p:val>
                                            <p:strVal val="#ppt_x"/>
                                          </p:val>
                                        </p:tav>
                                      </p:tavLst>
                                    </p:anim>
                                    <p:anim calcmode="lin" valueType="num">
                                      <p:cBhvr additive="base">
                                        <p:cTn id="60" dur="500" fill="hold"/>
                                        <p:tgtEl>
                                          <p:spTgt spid="21507"/>
                                        </p:tgtEl>
                                        <p:attrNameLst>
                                          <p:attrName>ppt_y</p:attrName>
                                        </p:attrNameLst>
                                      </p:cBhvr>
                                      <p:tavLst>
                                        <p:tav tm="0">
                                          <p:val>
                                            <p:strVal val="1+#ppt_h/2"/>
                                          </p:val>
                                        </p:tav>
                                        <p:tav tm="100000">
                                          <p:val>
                                            <p:strVal val="#ppt_y"/>
                                          </p:val>
                                        </p:tav>
                                      </p:tavLst>
                                    </p:anim>
                                  </p:childTnLst>
                                </p:cTn>
                              </p:par>
                              <p:par>
                                <p:cTn id="61" presetID="1" presetClass="exit" presetSubtype="0" fill="hold" nodeType="withEffect">
                                  <p:stCondLst>
                                    <p:cond delay="0"/>
                                  </p:stCondLst>
                                  <p:childTnLst>
                                    <p:set>
                                      <p:cBhvr>
                                        <p:cTn id="62" dur="1" fill="hold">
                                          <p:stCondLst>
                                            <p:cond delay="0"/>
                                          </p:stCondLst>
                                        </p:cTn>
                                        <p:tgtEl>
                                          <p:spTgt spid="21517"/>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28"/>
                                        </p:tgtEl>
                                        <p:attrNameLst>
                                          <p:attrName>style.visibility</p:attrName>
                                        </p:attrNameLst>
                                      </p:cBhvr>
                                      <p:to>
                                        <p:strVal val="visible"/>
                                      </p:to>
                                    </p:set>
                                    <p:animEffect transition="in" filter="wipe(down)">
                                      <p:cBhvr>
                                        <p:cTn id="67" dur="500"/>
                                        <p:tgtEl>
                                          <p:spTgt spid="228"/>
                                        </p:tgtEl>
                                      </p:cBhvr>
                                    </p:animEffect>
                                  </p:childTnLst>
                                </p:cTn>
                              </p:par>
                            </p:childTnLst>
                          </p:cTn>
                        </p:par>
                        <p:par>
                          <p:cTn id="68" fill="hold" nodeType="afterGroup">
                            <p:stCondLst>
                              <p:cond delay="500"/>
                            </p:stCondLst>
                            <p:childTnLst>
                              <p:par>
                                <p:cTn id="69" presetID="26" presetClass="emph" presetSubtype="0" fill="hold" grpId="1" nodeType="afterEffect">
                                  <p:stCondLst>
                                    <p:cond delay="0"/>
                                  </p:stCondLst>
                                  <p:childTnLst>
                                    <p:animEffect transition="out" filter="fade">
                                      <p:cBhvr>
                                        <p:cTn id="70" dur="500" tmFilter="0, 0; .2, .5; .8, .5; 1, 0"/>
                                        <p:tgtEl>
                                          <p:spTgt spid="228"/>
                                        </p:tgtEl>
                                      </p:cBhvr>
                                    </p:animEffect>
                                    <p:animScale>
                                      <p:cBhvr>
                                        <p:cTn id="71" dur="250" autoRev="1" fill="hold"/>
                                        <p:tgtEl>
                                          <p:spTgt spid="2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089" grpId="0" animBg="1"/>
      <p:bldP spid="331151" grpId="0" animBg="1"/>
      <p:bldP spid="331152" grpId="0" animBg="1"/>
      <p:bldP spid="331153" grpId="0" animBg="1"/>
      <p:bldP spid="228" grpId="0" animBg="1"/>
      <p:bldP spid="228"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p:txBody>
          <a:bodyPr/>
          <a:lstStyle/>
          <a:p>
            <a:pPr>
              <a:defRPr/>
            </a:pPr>
            <a:fld id="{4611C189-C24C-4CDC-B1D2-61676AF790D8}" type="slidenum">
              <a:rPr lang="en-US" smtClean="0"/>
              <a:pPr>
                <a:defRPr/>
              </a:pPr>
              <a:t>59</a:t>
            </a:fld>
            <a:endParaRPr lang="en-US"/>
          </a:p>
        </p:txBody>
      </p:sp>
      <p:sp>
        <p:nvSpPr>
          <p:cNvPr id="25603" name="Rectangle 2"/>
          <p:cNvSpPr>
            <a:spLocks noGrp="1" noChangeArrowheads="1"/>
          </p:cNvSpPr>
          <p:nvPr>
            <p:ph type="title"/>
          </p:nvPr>
        </p:nvSpPr>
        <p:spPr/>
        <p:txBody>
          <a:bodyPr/>
          <a:lstStyle/>
          <a:p>
            <a:pPr eaLnBrk="1" hangingPunct="1"/>
            <a:r>
              <a:rPr lang="en-US" sz="3600"/>
              <a:t>Roadmap</a:t>
            </a:r>
          </a:p>
        </p:txBody>
      </p:sp>
      <p:sp>
        <p:nvSpPr>
          <p:cNvPr id="25604" name="Rectangle 3"/>
          <p:cNvSpPr>
            <a:spLocks noGrp="1" noChangeArrowheads="1"/>
          </p:cNvSpPr>
          <p:nvPr>
            <p:ph type="body" idx="1"/>
          </p:nvPr>
        </p:nvSpPr>
        <p:spPr>
          <a:xfrm>
            <a:off x="1219200" y="1716087"/>
            <a:ext cx="7620000" cy="4608513"/>
          </a:xfrm>
        </p:spPr>
        <p:txBody>
          <a:bodyPr/>
          <a:lstStyle/>
          <a:p>
            <a:pPr eaLnBrk="1" hangingPunct="1"/>
            <a:r>
              <a:rPr lang="en-US" dirty="0">
                <a:solidFill>
                  <a:srgbClr val="808080"/>
                </a:solidFill>
              </a:rPr>
              <a:t>Basic Concepts</a:t>
            </a:r>
          </a:p>
          <a:p>
            <a:pPr eaLnBrk="1" hangingPunct="1"/>
            <a:r>
              <a:rPr lang="en-US" b="1" dirty="0">
                <a:solidFill>
                  <a:srgbClr val="990000"/>
                </a:solidFill>
              </a:rPr>
              <a:t>XML, SOAP, WSDL</a:t>
            </a:r>
          </a:p>
          <a:p>
            <a:pPr eaLnBrk="1" hangingPunct="1"/>
            <a:r>
              <a:rPr lang="en-US" dirty="0"/>
              <a:t>Services</a:t>
            </a:r>
          </a:p>
          <a:p>
            <a:pPr eaLnBrk="1" hangingPunct="1"/>
            <a:r>
              <a:rPr lang="en-US" dirty="0"/>
              <a:t>Service Broker</a:t>
            </a:r>
          </a:p>
          <a:p>
            <a:pPr eaLnBrk="1" hangingPunct="1"/>
            <a:r>
              <a:rPr lang="en-US" dirty="0"/>
              <a:t>Application Building</a:t>
            </a:r>
          </a:p>
          <a:p>
            <a:pPr eaLnBrk="1" hangingPunct="1">
              <a:lnSpc>
                <a:spcPct val="120000"/>
              </a:lnSpc>
            </a:pPr>
            <a:r>
              <a:rPr lang="en-US" sz="3200" dirty="0">
                <a:ea typeface="宋体" pitchFamily="2" charset="-122"/>
              </a:rPr>
              <a:t>SOA Impact </a:t>
            </a:r>
          </a:p>
          <a:p>
            <a:pPr eaLnBrk="1" hangingPunct="1">
              <a:lnSpc>
                <a:spcPct val="120000"/>
              </a:lnSpc>
            </a:pPr>
            <a:r>
              <a:rPr lang="en-US" sz="3200" dirty="0"/>
              <a:t>Myths and Facts</a:t>
            </a:r>
          </a:p>
        </p:txBody>
      </p:sp>
      <p:sp>
        <p:nvSpPr>
          <p:cNvPr id="5" name="Right Brace 4"/>
          <p:cNvSpPr/>
          <p:nvPr/>
        </p:nvSpPr>
        <p:spPr bwMode="auto">
          <a:xfrm>
            <a:off x="5257800" y="2895600"/>
            <a:ext cx="304800" cy="1371600"/>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5715000" y="3258234"/>
            <a:ext cx="1909497" cy="646331"/>
          </a:xfrm>
          <a:prstGeom prst="rect">
            <a:avLst/>
          </a:prstGeom>
          <a:noFill/>
        </p:spPr>
        <p:txBody>
          <a:bodyPr wrap="none" rtlCol="0">
            <a:spAutoFit/>
          </a:bodyPr>
          <a:lstStyle/>
          <a:p>
            <a:r>
              <a:rPr lang="en-US" b="0" dirty="0"/>
              <a:t>Next lecture:</a:t>
            </a:r>
          </a:p>
          <a:p>
            <a:r>
              <a:rPr lang="en-US" b="0" dirty="0"/>
              <a:t>Three-party model</a:t>
            </a:r>
          </a:p>
        </p:txBody>
      </p:sp>
      <p:sp>
        <p:nvSpPr>
          <p:cNvPr id="2" name="Arrow: Right 1">
            <a:extLst>
              <a:ext uri="{FF2B5EF4-FFF2-40B4-BE49-F238E27FC236}">
                <a16:creationId xmlns:a16="http://schemas.microsoft.com/office/drawing/2014/main" id="{6EDED013-4704-4FA0-B214-003CE295BDBD}"/>
              </a:ext>
            </a:extLst>
          </p:cNvPr>
          <p:cNvSpPr/>
          <p:nvPr/>
        </p:nvSpPr>
        <p:spPr bwMode="auto">
          <a:xfrm>
            <a:off x="457200" y="2286000"/>
            <a:ext cx="533400" cy="5334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03638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19D13294-9F72-4398-BA17-E18BF3718CE3}" type="slidenum">
              <a:rPr kumimoji="0" lang="en-US" sz="1800" b="0" i="0" u="none" strike="noStrike" kern="1200" cap="none" spc="0" normalizeH="0" baseline="0" noProof="0" smtClean="0">
                <a:ln>
                  <a:noFill/>
                </a:ln>
                <a:solidFill>
                  <a:srgbClr val="333399"/>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6</a:t>
            </a:fld>
            <a:endParaRPr kumimoji="0" lang="en-US" sz="1800" b="0" i="0" u="none" strike="noStrike" kern="1200" cap="none" spc="0" normalizeH="0" baseline="0" noProof="0">
              <a:ln>
                <a:noFill/>
              </a:ln>
              <a:solidFill>
                <a:srgbClr val="333399"/>
              </a:solidFill>
              <a:effectLst/>
              <a:uLnTx/>
              <a:uFillTx/>
              <a:latin typeface="Times New Roman" pitchFamily="18" charset="0"/>
              <a:ea typeface="+mn-ea"/>
              <a:cs typeface="+mn-cs"/>
            </a:endParaRPr>
          </a:p>
        </p:txBody>
      </p:sp>
      <p:sp>
        <p:nvSpPr>
          <p:cNvPr id="7171" name="Rectangle 2"/>
          <p:cNvSpPr>
            <a:spLocks noGrp="1" noChangeArrowheads="1"/>
          </p:cNvSpPr>
          <p:nvPr>
            <p:ph type="title"/>
          </p:nvPr>
        </p:nvSpPr>
        <p:spPr>
          <a:xfrm>
            <a:off x="1447800" y="76200"/>
            <a:ext cx="7620000" cy="623888"/>
          </a:xfrm>
        </p:spPr>
        <p:txBody>
          <a:bodyPr/>
          <a:lstStyle/>
          <a:p>
            <a:pPr eaLnBrk="1" hangingPunct="1"/>
            <a:r>
              <a:rPr lang="en-US" sz="2800" dirty="0"/>
              <a:t>Review: Paradigms of Computing</a:t>
            </a:r>
          </a:p>
        </p:txBody>
      </p:sp>
      <p:sp>
        <p:nvSpPr>
          <p:cNvPr id="7172" name="Line 33"/>
          <p:cNvSpPr>
            <a:spLocks noChangeShapeType="1"/>
          </p:cNvSpPr>
          <p:nvPr/>
        </p:nvSpPr>
        <p:spPr bwMode="auto">
          <a:xfrm>
            <a:off x="723900" y="5957888"/>
            <a:ext cx="7696200" cy="0"/>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173" name="Line 34"/>
          <p:cNvSpPr>
            <a:spLocks noChangeShapeType="1"/>
          </p:cNvSpPr>
          <p:nvPr/>
        </p:nvSpPr>
        <p:spPr bwMode="auto">
          <a:xfrm flipV="1">
            <a:off x="762000" y="1676400"/>
            <a:ext cx="0" cy="4281488"/>
          </a:xfrm>
          <a:prstGeom prst="line">
            <a:avLst/>
          </a:prstGeom>
          <a:noFill/>
          <a:ln w="38100">
            <a:solidFill>
              <a:schemeClr val="folHlink"/>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174" name="Text Box 35"/>
          <p:cNvSpPr txBox="1">
            <a:spLocks noChangeArrowheads="1"/>
          </p:cNvSpPr>
          <p:nvPr/>
        </p:nvSpPr>
        <p:spPr bwMode="auto">
          <a:xfrm>
            <a:off x="8229600" y="6034088"/>
            <a:ext cx="682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333399"/>
                </a:solidFill>
                <a:effectLst/>
                <a:uLnTx/>
                <a:uFillTx/>
                <a:latin typeface="Tahoma" pitchFamily="34" charset="0"/>
                <a:ea typeface="宋体" pitchFamily="2" charset="-122"/>
                <a:cs typeface="+mn-cs"/>
              </a:rPr>
              <a:t>Time</a:t>
            </a:r>
          </a:p>
        </p:txBody>
      </p:sp>
      <p:sp>
        <p:nvSpPr>
          <p:cNvPr id="7175" name="Text Box 36"/>
          <p:cNvSpPr txBox="1">
            <a:spLocks noChangeArrowheads="1"/>
          </p:cNvSpPr>
          <p:nvPr/>
        </p:nvSpPr>
        <p:spPr bwMode="auto">
          <a:xfrm>
            <a:off x="0" y="1143000"/>
            <a:ext cx="19065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333399"/>
                </a:solidFill>
                <a:effectLst/>
                <a:uLnTx/>
                <a:uFillTx/>
                <a:latin typeface="Tahoma" pitchFamily="34" charset="0"/>
                <a:ea typeface="宋体" pitchFamily="2" charset="-122"/>
                <a:cs typeface="+mn-cs"/>
              </a:rPr>
              <a:t>Abstraction Level</a:t>
            </a:r>
          </a:p>
        </p:txBody>
      </p:sp>
      <p:sp>
        <p:nvSpPr>
          <p:cNvPr id="7176" name="Text Box 37"/>
          <p:cNvSpPr txBox="1">
            <a:spLocks noChangeArrowheads="1"/>
          </p:cNvSpPr>
          <p:nvPr/>
        </p:nvSpPr>
        <p:spPr bwMode="auto">
          <a:xfrm>
            <a:off x="685800" y="6034088"/>
            <a:ext cx="5365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333399"/>
                </a:solidFill>
                <a:effectLst/>
                <a:uLnTx/>
                <a:uFillTx/>
                <a:latin typeface="Tahoma" pitchFamily="34" charset="0"/>
                <a:ea typeface="宋体" pitchFamily="2" charset="-122"/>
                <a:cs typeface="+mn-cs"/>
              </a:rPr>
              <a:t>50s</a:t>
            </a:r>
          </a:p>
        </p:txBody>
      </p:sp>
      <p:sp>
        <p:nvSpPr>
          <p:cNvPr id="7177" name="Text Box 38"/>
          <p:cNvSpPr txBox="1">
            <a:spLocks noChangeArrowheads="1"/>
          </p:cNvSpPr>
          <p:nvPr/>
        </p:nvSpPr>
        <p:spPr bwMode="auto">
          <a:xfrm>
            <a:off x="1825625" y="6034088"/>
            <a:ext cx="5365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333399"/>
                </a:solidFill>
                <a:effectLst/>
                <a:uLnTx/>
                <a:uFillTx/>
                <a:latin typeface="Tahoma" pitchFamily="34" charset="0"/>
                <a:ea typeface="宋体" pitchFamily="2" charset="-122"/>
                <a:cs typeface="+mn-cs"/>
              </a:rPr>
              <a:t>60s</a:t>
            </a:r>
          </a:p>
        </p:txBody>
      </p:sp>
      <p:sp>
        <p:nvSpPr>
          <p:cNvPr id="7178" name="Text Box 39"/>
          <p:cNvSpPr txBox="1">
            <a:spLocks noChangeArrowheads="1"/>
          </p:cNvSpPr>
          <p:nvPr/>
        </p:nvSpPr>
        <p:spPr bwMode="auto">
          <a:xfrm>
            <a:off x="2965450" y="6034088"/>
            <a:ext cx="5365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333399"/>
                </a:solidFill>
                <a:effectLst/>
                <a:uLnTx/>
                <a:uFillTx/>
                <a:latin typeface="Tahoma" pitchFamily="34" charset="0"/>
                <a:ea typeface="宋体" pitchFamily="2" charset="-122"/>
                <a:cs typeface="+mn-cs"/>
              </a:rPr>
              <a:t>70s</a:t>
            </a:r>
          </a:p>
        </p:txBody>
      </p:sp>
      <p:sp>
        <p:nvSpPr>
          <p:cNvPr id="7179" name="Text Box 40"/>
          <p:cNvSpPr txBox="1">
            <a:spLocks noChangeArrowheads="1"/>
          </p:cNvSpPr>
          <p:nvPr/>
        </p:nvSpPr>
        <p:spPr bwMode="auto">
          <a:xfrm>
            <a:off x="4105275" y="6034088"/>
            <a:ext cx="5365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333399"/>
                </a:solidFill>
                <a:effectLst/>
                <a:uLnTx/>
                <a:uFillTx/>
                <a:latin typeface="Tahoma" pitchFamily="34" charset="0"/>
                <a:ea typeface="宋体" pitchFamily="2" charset="-122"/>
                <a:cs typeface="+mn-cs"/>
              </a:rPr>
              <a:t>80s</a:t>
            </a:r>
          </a:p>
        </p:txBody>
      </p:sp>
      <p:sp>
        <p:nvSpPr>
          <p:cNvPr id="7180" name="Text Box 41"/>
          <p:cNvSpPr txBox="1">
            <a:spLocks noChangeArrowheads="1"/>
          </p:cNvSpPr>
          <p:nvPr/>
        </p:nvSpPr>
        <p:spPr bwMode="auto">
          <a:xfrm>
            <a:off x="5245100" y="6034088"/>
            <a:ext cx="5365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333399"/>
                </a:solidFill>
                <a:effectLst/>
                <a:uLnTx/>
                <a:uFillTx/>
                <a:latin typeface="Tahoma" pitchFamily="34" charset="0"/>
                <a:ea typeface="宋体" pitchFamily="2" charset="-122"/>
                <a:cs typeface="+mn-cs"/>
              </a:rPr>
              <a:t>90s</a:t>
            </a:r>
          </a:p>
        </p:txBody>
      </p:sp>
      <p:sp>
        <p:nvSpPr>
          <p:cNvPr id="7181" name="Text Box 42"/>
          <p:cNvSpPr txBox="1">
            <a:spLocks noChangeArrowheads="1"/>
          </p:cNvSpPr>
          <p:nvPr/>
        </p:nvSpPr>
        <p:spPr bwMode="auto">
          <a:xfrm>
            <a:off x="6384925" y="6034088"/>
            <a:ext cx="5365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333399"/>
                </a:solidFill>
                <a:effectLst/>
                <a:uLnTx/>
                <a:uFillTx/>
                <a:latin typeface="Tahoma" pitchFamily="34" charset="0"/>
                <a:ea typeface="宋体" pitchFamily="2" charset="-122"/>
                <a:cs typeface="+mn-cs"/>
              </a:rPr>
              <a:t>00s</a:t>
            </a:r>
          </a:p>
        </p:txBody>
      </p:sp>
      <p:sp>
        <p:nvSpPr>
          <p:cNvPr id="7182" name="Text Box 43"/>
          <p:cNvSpPr txBox="1">
            <a:spLocks noChangeArrowheads="1"/>
          </p:cNvSpPr>
          <p:nvPr/>
        </p:nvSpPr>
        <p:spPr bwMode="auto">
          <a:xfrm>
            <a:off x="7524750" y="6034088"/>
            <a:ext cx="5365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333399"/>
                </a:solidFill>
                <a:effectLst/>
                <a:uLnTx/>
                <a:uFillTx/>
                <a:latin typeface="Tahoma" pitchFamily="34" charset="0"/>
                <a:ea typeface="宋体" pitchFamily="2" charset="-122"/>
                <a:cs typeface="+mn-cs"/>
              </a:rPr>
              <a:t>10s</a:t>
            </a:r>
          </a:p>
        </p:txBody>
      </p:sp>
      <p:sp>
        <p:nvSpPr>
          <p:cNvPr id="7183" name="Oval 44"/>
          <p:cNvSpPr>
            <a:spLocks noChangeArrowheads="1"/>
          </p:cNvSpPr>
          <p:nvPr/>
        </p:nvSpPr>
        <p:spPr bwMode="auto">
          <a:xfrm>
            <a:off x="838200" y="4648200"/>
            <a:ext cx="1905000" cy="1219200"/>
          </a:xfrm>
          <a:prstGeom prst="ellipse">
            <a:avLst/>
          </a:prstGeom>
          <a:solidFill>
            <a:srgbClr val="99CCFF"/>
          </a:solidFill>
          <a:ln w="9525">
            <a:solidFill>
              <a:schemeClr val="tx1"/>
            </a:solidFill>
            <a:round/>
            <a:headEnd/>
            <a:tailE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ahoma" pitchFamily="34" charset="0"/>
                <a:ea typeface="宋体" pitchFamily="2" charset="-122"/>
                <a:cs typeface="+mn-cs"/>
              </a:rPr>
              <a:t>Imperative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ahoma" pitchFamily="34" charset="0"/>
                <a:ea typeface="宋体" pitchFamily="2" charset="-122"/>
                <a:cs typeface="+mn-cs"/>
              </a:rPr>
              <a:t>Programming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ahoma" pitchFamily="34" charset="0"/>
                <a:ea typeface="宋体" pitchFamily="2" charset="-122"/>
                <a:cs typeface="+mn-cs"/>
              </a:rPr>
              <a:t>e.g. Fortran</a:t>
            </a:r>
            <a:endParaRPr kumimoji="0" lang="en-US" altLang="zh-CN" sz="1800" b="0" i="1" u="none" strike="noStrike" kern="1200" cap="none" spc="0" normalizeH="0" baseline="0" noProof="0" dirty="0">
              <a:ln>
                <a:noFill/>
              </a:ln>
              <a:solidFill>
                <a:srgbClr val="000000"/>
              </a:solidFill>
              <a:effectLst/>
              <a:uLnTx/>
              <a:uFillTx/>
              <a:latin typeface="Tahoma" pitchFamily="34" charset="0"/>
              <a:ea typeface="宋体" pitchFamily="2" charset="-122"/>
              <a:cs typeface="+mn-cs"/>
            </a:endParaRPr>
          </a:p>
        </p:txBody>
      </p:sp>
      <p:sp>
        <p:nvSpPr>
          <p:cNvPr id="258093" name="Oval 45"/>
          <p:cNvSpPr>
            <a:spLocks noChangeArrowheads="1"/>
          </p:cNvSpPr>
          <p:nvPr/>
        </p:nvSpPr>
        <p:spPr bwMode="auto">
          <a:xfrm>
            <a:off x="2590800" y="4419600"/>
            <a:ext cx="1905000" cy="1219200"/>
          </a:xfrm>
          <a:prstGeom prst="ellipse">
            <a:avLst/>
          </a:prstGeom>
          <a:solidFill>
            <a:srgbClr val="99CCFF"/>
          </a:solidFill>
          <a:ln w="9525">
            <a:solidFill>
              <a:schemeClr val="tx1"/>
            </a:solidFill>
            <a:round/>
            <a:headEnd/>
            <a:tailE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Procedural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Programming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e.g. C, Pascal</a:t>
            </a:r>
          </a:p>
        </p:txBody>
      </p:sp>
      <p:sp>
        <p:nvSpPr>
          <p:cNvPr id="258094" name="Oval 46"/>
          <p:cNvSpPr>
            <a:spLocks noChangeArrowheads="1"/>
          </p:cNvSpPr>
          <p:nvPr/>
        </p:nvSpPr>
        <p:spPr bwMode="auto">
          <a:xfrm>
            <a:off x="1295400" y="3657600"/>
            <a:ext cx="1905000" cy="1219200"/>
          </a:xfrm>
          <a:prstGeom prst="ellipse">
            <a:avLst/>
          </a:prstGeom>
          <a:solidFill>
            <a:srgbClr val="99CCFF"/>
          </a:solidFill>
          <a:ln w="9525">
            <a:solidFill>
              <a:schemeClr val="tx1"/>
            </a:solidFill>
            <a:round/>
            <a:headEnd/>
            <a:tailE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Functional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Programming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e.g. LISP</a:t>
            </a:r>
            <a:endParaRPr kumimoji="0" lang="en-US" altLang="zh-CN" sz="1800" b="0" i="1" u="none" strike="noStrike" kern="1200" cap="none" spc="0" normalizeH="0" baseline="0" noProof="0">
              <a:ln>
                <a:noFill/>
              </a:ln>
              <a:solidFill>
                <a:srgbClr val="000000"/>
              </a:solidFill>
              <a:effectLst/>
              <a:uLnTx/>
              <a:uFillTx/>
              <a:latin typeface="Tahoma" pitchFamily="34" charset="0"/>
              <a:ea typeface="宋体" pitchFamily="2" charset="-122"/>
              <a:cs typeface="+mn-cs"/>
            </a:endParaRPr>
          </a:p>
        </p:txBody>
      </p:sp>
      <p:sp>
        <p:nvSpPr>
          <p:cNvPr id="258095" name="Oval 47"/>
          <p:cNvSpPr>
            <a:spLocks noChangeArrowheads="1"/>
          </p:cNvSpPr>
          <p:nvPr/>
        </p:nvSpPr>
        <p:spPr bwMode="auto">
          <a:xfrm>
            <a:off x="2819400" y="2986088"/>
            <a:ext cx="1905000" cy="1219200"/>
          </a:xfrm>
          <a:prstGeom prst="ellipse">
            <a:avLst/>
          </a:prstGeom>
          <a:solidFill>
            <a:srgbClr val="99CCFF"/>
          </a:solidFill>
          <a:ln w="9525">
            <a:solidFill>
              <a:schemeClr val="tx1"/>
            </a:solidFill>
            <a:round/>
            <a:headEnd/>
            <a:tailE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Logic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Programming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e.g.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Prolog</a:t>
            </a:r>
            <a:endParaRPr kumimoji="0" lang="en-US" altLang="zh-CN" sz="1800" b="0" i="1" u="none" strike="noStrike" kern="1200" cap="none" spc="0" normalizeH="0" baseline="0" noProof="0">
              <a:ln>
                <a:noFill/>
              </a:ln>
              <a:solidFill>
                <a:srgbClr val="000000"/>
              </a:solidFill>
              <a:effectLst/>
              <a:uLnTx/>
              <a:uFillTx/>
              <a:latin typeface="Tahoma" pitchFamily="34" charset="0"/>
              <a:ea typeface="宋体" pitchFamily="2" charset="-122"/>
              <a:cs typeface="+mn-cs"/>
            </a:endParaRPr>
          </a:p>
        </p:txBody>
      </p:sp>
      <p:sp>
        <p:nvSpPr>
          <p:cNvPr id="258096" name="Oval 48"/>
          <p:cNvSpPr>
            <a:spLocks noChangeArrowheads="1"/>
          </p:cNvSpPr>
          <p:nvPr/>
        </p:nvSpPr>
        <p:spPr bwMode="auto">
          <a:xfrm>
            <a:off x="4076700" y="3518872"/>
            <a:ext cx="1981200" cy="1490663"/>
          </a:xfrm>
          <a:prstGeom prst="ellipse">
            <a:avLst/>
          </a:prstGeom>
          <a:solidFill>
            <a:srgbClr val="99CCFF"/>
          </a:solidFill>
          <a:ln w="9525">
            <a:solidFill>
              <a:schemeClr val="tx1"/>
            </a:solidFill>
            <a:round/>
            <a:headEnd/>
            <a:tailE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br>
              <a:rPr kumimoji="0" lang="en-US" altLang="zh-CN" sz="1800" b="0" i="0" u="none" strike="noStrike" kern="1200" cap="none" spc="0" normalizeH="0" baseline="0" noProof="0" dirty="0">
                <a:ln>
                  <a:noFill/>
                </a:ln>
                <a:solidFill>
                  <a:srgbClr val="000000"/>
                </a:solidFill>
                <a:effectLst/>
                <a:uLnTx/>
                <a:uFillTx/>
                <a:latin typeface="Tahoma" pitchFamily="34" charset="0"/>
                <a:ea typeface="宋体" pitchFamily="2" charset="-122"/>
                <a:cs typeface="+mn-cs"/>
              </a:rPr>
            </a:br>
            <a:r>
              <a:rPr kumimoji="0" lang="en-US" altLang="zh-CN" sz="1800" b="0" i="0" u="none" strike="noStrike" kern="1200" cap="none" spc="0" normalizeH="0" baseline="0" noProof="0" dirty="0">
                <a:ln>
                  <a:noFill/>
                </a:ln>
                <a:solidFill>
                  <a:srgbClr val="000000"/>
                </a:solidFill>
                <a:effectLst/>
                <a:uLnTx/>
                <a:uFillTx/>
                <a:latin typeface="Tahoma" pitchFamily="34" charset="0"/>
                <a:ea typeface="宋体" pitchFamily="2" charset="-122"/>
                <a:cs typeface="+mn-cs"/>
              </a:rPr>
              <a:t>Object-Oriented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ahoma" pitchFamily="34" charset="0"/>
                <a:ea typeface="宋体" pitchFamily="2" charset="-122"/>
                <a:cs typeface="+mn-cs"/>
              </a:rPr>
              <a:t>Programming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ahoma" pitchFamily="34" charset="0"/>
                <a:ea typeface="宋体" pitchFamily="2" charset="-122"/>
                <a:cs typeface="+mn-cs"/>
              </a:rPr>
              <a:t>e.g. C++, Java,</a:t>
            </a:r>
            <a:br>
              <a:rPr kumimoji="0" lang="en-US" altLang="zh-CN" sz="1800" b="0" i="0" u="none" strike="noStrike" kern="1200" cap="none" spc="0" normalizeH="0" baseline="0" noProof="0" dirty="0">
                <a:ln>
                  <a:noFill/>
                </a:ln>
                <a:solidFill>
                  <a:srgbClr val="000000"/>
                </a:solidFill>
                <a:effectLst/>
                <a:uLnTx/>
                <a:uFillTx/>
                <a:latin typeface="Tahoma" pitchFamily="34" charset="0"/>
                <a:ea typeface="宋体" pitchFamily="2" charset="-122"/>
                <a:cs typeface="+mn-cs"/>
              </a:rPr>
            </a:br>
            <a:r>
              <a:rPr kumimoji="0" lang="en-US" altLang="zh-CN" sz="1800" b="0" i="0" u="none" strike="noStrike" kern="1200" cap="none" spc="0" normalizeH="0" baseline="0" noProof="0" dirty="0">
                <a:ln>
                  <a:noFill/>
                </a:ln>
                <a:solidFill>
                  <a:srgbClr val="000000"/>
                </a:solidFill>
                <a:effectLst/>
                <a:uLnTx/>
                <a:uFillTx/>
                <a:latin typeface="Tahoma" pitchFamily="34" charset="0"/>
                <a:ea typeface="宋体" pitchFamily="2" charset="-122"/>
                <a:cs typeface="+mn-cs"/>
              </a:rPr>
              <a:t>C#, Python</a:t>
            </a:r>
            <a:endParaRPr kumimoji="0" lang="en-US" altLang="zh-CN" sz="1800" b="0" i="1" u="none" strike="noStrike" kern="1200" cap="none" spc="0" normalizeH="0" baseline="0" noProof="0" dirty="0">
              <a:ln>
                <a:noFill/>
              </a:ln>
              <a:solidFill>
                <a:srgbClr val="000000"/>
              </a:solidFill>
              <a:effectLst/>
              <a:uLnTx/>
              <a:uFillTx/>
              <a:latin typeface="Tahoma" pitchFamily="34" charset="0"/>
              <a:ea typeface="宋体" pitchFamily="2" charset="-122"/>
              <a:cs typeface="+mn-cs"/>
            </a:endParaRPr>
          </a:p>
        </p:txBody>
      </p:sp>
      <p:grpSp>
        <p:nvGrpSpPr>
          <p:cNvPr id="2" name="Group 70"/>
          <p:cNvGrpSpPr>
            <a:grpSpLocks/>
          </p:cNvGrpSpPr>
          <p:nvPr/>
        </p:nvGrpSpPr>
        <p:grpSpPr bwMode="auto">
          <a:xfrm>
            <a:off x="838200" y="1524000"/>
            <a:ext cx="4876800" cy="685800"/>
            <a:chOff x="528" y="960"/>
            <a:chExt cx="3072" cy="432"/>
          </a:xfrm>
        </p:grpSpPr>
        <p:sp>
          <p:nvSpPr>
            <p:cNvPr id="7203" name="Text Box 56"/>
            <p:cNvSpPr txBox="1">
              <a:spLocks noChangeArrowheads="1"/>
            </p:cNvSpPr>
            <p:nvPr/>
          </p:nvSpPr>
          <p:spPr bwMode="auto">
            <a:xfrm>
              <a:off x="1248" y="960"/>
              <a:ext cx="1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33399"/>
                  </a:solidFill>
                  <a:effectLst/>
                  <a:uLnTx/>
                  <a:uFillTx/>
                  <a:latin typeface="Times New Roman" pitchFamily="18" charset="0"/>
                  <a:ea typeface="+mn-ea"/>
                  <a:cs typeface="+mn-cs"/>
                </a:rPr>
                <a:t>Centralized Development</a:t>
              </a:r>
            </a:p>
          </p:txBody>
        </p:sp>
        <p:grpSp>
          <p:nvGrpSpPr>
            <p:cNvPr id="7204" name="Group 57"/>
            <p:cNvGrpSpPr>
              <a:grpSpLocks/>
            </p:cNvGrpSpPr>
            <p:nvPr/>
          </p:nvGrpSpPr>
          <p:grpSpPr bwMode="auto">
            <a:xfrm>
              <a:off x="528" y="1200"/>
              <a:ext cx="3072" cy="192"/>
              <a:chOff x="1632" y="1248"/>
              <a:chExt cx="2976" cy="192"/>
            </a:xfrm>
          </p:grpSpPr>
          <p:sp>
            <p:nvSpPr>
              <p:cNvPr id="7205" name="Freeform 58"/>
              <p:cNvSpPr>
                <a:spLocks/>
              </p:cNvSpPr>
              <p:nvPr/>
            </p:nvSpPr>
            <p:spPr bwMode="auto">
              <a:xfrm>
                <a:off x="1632" y="1248"/>
                <a:ext cx="1488" cy="192"/>
              </a:xfrm>
              <a:custGeom>
                <a:avLst/>
                <a:gdLst>
                  <a:gd name="T0" fmla="*/ 0 w 1488"/>
                  <a:gd name="T1" fmla="*/ 192 h 192"/>
                  <a:gd name="T2" fmla="*/ 96 w 1488"/>
                  <a:gd name="T3" fmla="*/ 96 h 192"/>
                  <a:gd name="T4" fmla="*/ 1344 w 1488"/>
                  <a:gd name="T5" fmla="*/ 96 h 192"/>
                  <a:gd name="T6" fmla="*/ 1488 w 1488"/>
                  <a:gd name="T7" fmla="*/ 0 h 192"/>
                  <a:gd name="T8" fmla="*/ 0 60000 65536"/>
                  <a:gd name="T9" fmla="*/ 0 60000 65536"/>
                  <a:gd name="T10" fmla="*/ 0 60000 65536"/>
                  <a:gd name="T11" fmla="*/ 0 60000 65536"/>
                  <a:gd name="T12" fmla="*/ 0 w 1488"/>
                  <a:gd name="T13" fmla="*/ 0 h 192"/>
                  <a:gd name="T14" fmla="*/ 1488 w 1488"/>
                  <a:gd name="T15" fmla="*/ 192 h 192"/>
                </a:gdLst>
                <a:ahLst/>
                <a:cxnLst>
                  <a:cxn ang="T8">
                    <a:pos x="T0" y="T1"/>
                  </a:cxn>
                  <a:cxn ang="T9">
                    <a:pos x="T2" y="T3"/>
                  </a:cxn>
                  <a:cxn ang="T10">
                    <a:pos x="T4" y="T5"/>
                  </a:cxn>
                  <a:cxn ang="T11">
                    <a:pos x="T6" y="T7"/>
                  </a:cxn>
                </a:cxnLst>
                <a:rect l="T12" t="T13" r="T14" b="T15"/>
                <a:pathLst>
                  <a:path w="1488" h="192">
                    <a:moveTo>
                      <a:pt x="0" y="192"/>
                    </a:moveTo>
                    <a:lnTo>
                      <a:pt x="96" y="96"/>
                    </a:lnTo>
                    <a:lnTo>
                      <a:pt x="1344" y="96"/>
                    </a:lnTo>
                    <a:lnTo>
                      <a:pt x="148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206" name="Freeform 59"/>
              <p:cNvSpPr>
                <a:spLocks/>
              </p:cNvSpPr>
              <p:nvPr/>
            </p:nvSpPr>
            <p:spPr bwMode="auto">
              <a:xfrm flipH="1">
                <a:off x="3120" y="1248"/>
                <a:ext cx="1488" cy="192"/>
              </a:xfrm>
              <a:custGeom>
                <a:avLst/>
                <a:gdLst>
                  <a:gd name="T0" fmla="*/ 0 w 1488"/>
                  <a:gd name="T1" fmla="*/ 192 h 192"/>
                  <a:gd name="T2" fmla="*/ 96 w 1488"/>
                  <a:gd name="T3" fmla="*/ 96 h 192"/>
                  <a:gd name="T4" fmla="*/ 1344 w 1488"/>
                  <a:gd name="T5" fmla="*/ 96 h 192"/>
                  <a:gd name="T6" fmla="*/ 1488 w 1488"/>
                  <a:gd name="T7" fmla="*/ 0 h 192"/>
                  <a:gd name="T8" fmla="*/ 0 60000 65536"/>
                  <a:gd name="T9" fmla="*/ 0 60000 65536"/>
                  <a:gd name="T10" fmla="*/ 0 60000 65536"/>
                  <a:gd name="T11" fmla="*/ 0 60000 65536"/>
                  <a:gd name="T12" fmla="*/ 0 w 1488"/>
                  <a:gd name="T13" fmla="*/ 0 h 192"/>
                  <a:gd name="T14" fmla="*/ 1488 w 1488"/>
                  <a:gd name="T15" fmla="*/ 192 h 192"/>
                </a:gdLst>
                <a:ahLst/>
                <a:cxnLst>
                  <a:cxn ang="T8">
                    <a:pos x="T0" y="T1"/>
                  </a:cxn>
                  <a:cxn ang="T9">
                    <a:pos x="T2" y="T3"/>
                  </a:cxn>
                  <a:cxn ang="T10">
                    <a:pos x="T4" y="T5"/>
                  </a:cxn>
                  <a:cxn ang="T11">
                    <a:pos x="T6" y="T7"/>
                  </a:cxn>
                </a:cxnLst>
                <a:rect l="T12" t="T13" r="T14" b="T15"/>
                <a:pathLst>
                  <a:path w="1488" h="192">
                    <a:moveTo>
                      <a:pt x="0" y="192"/>
                    </a:moveTo>
                    <a:lnTo>
                      <a:pt x="96" y="96"/>
                    </a:lnTo>
                    <a:lnTo>
                      <a:pt x="1344" y="96"/>
                    </a:lnTo>
                    <a:lnTo>
                      <a:pt x="148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grpSp>
      <p:sp>
        <p:nvSpPr>
          <p:cNvPr id="258108" name="Text Box 60"/>
          <p:cNvSpPr txBox="1">
            <a:spLocks noChangeArrowheads="1"/>
          </p:cNvSpPr>
          <p:nvPr/>
        </p:nvSpPr>
        <p:spPr bwMode="auto">
          <a:xfrm>
            <a:off x="5969000" y="1143000"/>
            <a:ext cx="264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333399"/>
                </a:solidFill>
                <a:effectLst/>
                <a:highlight>
                  <a:srgbClr val="FFFF00"/>
                </a:highlight>
                <a:uLnTx/>
                <a:uFillTx/>
                <a:latin typeface="Times New Roman" pitchFamily="18" charset="0"/>
                <a:ea typeface="+mn-ea"/>
                <a:cs typeface="+mn-cs"/>
              </a:rPr>
              <a:t>Distributed Development</a:t>
            </a:r>
          </a:p>
        </p:txBody>
      </p:sp>
      <p:grpSp>
        <p:nvGrpSpPr>
          <p:cNvPr id="4" name="Group 69"/>
          <p:cNvGrpSpPr>
            <a:grpSpLocks/>
          </p:cNvGrpSpPr>
          <p:nvPr/>
        </p:nvGrpSpPr>
        <p:grpSpPr bwMode="auto">
          <a:xfrm>
            <a:off x="838200" y="2362200"/>
            <a:ext cx="4038600" cy="533400"/>
            <a:chOff x="528" y="1488"/>
            <a:chExt cx="2448" cy="336"/>
          </a:xfrm>
        </p:grpSpPr>
        <p:grpSp>
          <p:nvGrpSpPr>
            <p:cNvPr id="7199" name="Group 62"/>
            <p:cNvGrpSpPr>
              <a:grpSpLocks/>
            </p:cNvGrpSpPr>
            <p:nvPr/>
          </p:nvGrpSpPr>
          <p:grpSpPr bwMode="auto">
            <a:xfrm>
              <a:off x="528" y="1680"/>
              <a:ext cx="2448" cy="144"/>
              <a:chOff x="1632" y="1248"/>
              <a:chExt cx="2976" cy="192"/>
            </a:xfrm>
          </p:grpSpPr>
          <p:sp>
            <p:nvSpPr>
              <p:cNvPr id="7201" name="Freeform 63"/>
              <p:cNvSpPr>
                <a:spLocks/>
              </p:cNvSpPr>
              <p:nvPr/>
            </p:nvSpPr>
            <p:spPr bwMode="auto">
              <a:xfrm>
                <a:off x="1632" y="1248"/>
                <a:ext cx="1488" cy="192"/>
              </a:xfrm>
              <a:custGeom>
                <a:avLst/>
                <a:gdLst>
                  <a:gd name="T0" fmla="*/ 0 w 1488"/>
                  <a:gd name="T1" fmla="*/ 192 h 192"/>
                  <a:gd name="T2" fmla="*/ 96 w 1488"/>
                  <a:gd name="T3" fmla="*/ 96 h 192"/>
                  <a:gd name="T4" fmla="*/ 1344 w 1488"/>
                  <a:gd name="T5" fmla="*/ 96 h 192"/>
                  <a:gd name="T6" fmla="*/ 1488 w 1488"/>
                  <a:gd name="T7" fmla="*/ 0 h 192"/>
                  <a:gd name="T8" fmla="*/ 0 60000 65536"/>
                  <a:gd name="T9" fmla="*/ 0 60000 65536"/>
                  <a:gd name="T10" fmla="*/ 0 60000 65536"/>
                  <a:gd name="T11" fmla="*/ 0 60000 65536"/>
                  <a:gd name="T12" fmla="*/ 0 w 1488"/>
                  <a:gd name="T13" fmla="*/ 0 h 192"/>
                  <a:gd name="T14" fmla="*/ 1488 w 1488"/>
                  <a:gd name="T15" fmla="*/ 192 h 192"/>
                </a:gdLst>
                <a:ahLst/>
                <a:cxnLst>
                  <a:cxn ang="T8">
                    <a:pos x="T0" y="T1"/>
                  </a:cxn>
                  <a:cxn ang="T9">
                    <a:pos x="T2" y="T3"/>
                  </a:cxn>
                  <a:cxn ang="T10">
                    <a:pos x="T4" y="T5"/>
                  </a:cxn>
                  <a:cxn ang="T11">
                    <a:pos x="T6" y="T7"/>
                  </a:cxn>
                </a:cxnLst>
                <a:rect l="T12" t="T13" r="T14" b="T15"/>
                <a:pathLst>
                  <a:path w="1488" h="192">
                    <a:moveTo>
                      <a:pt x="0" y="192"/>
                    </a:moveTo>
                    <a:lnTo>
                      <a:pt x="96" y="96"/>
                    </a:lnTo>
                    <a:lnTo>
                      <a:pt x="1344" y="96"/>
                    </a:lnTo>
                    <a:lnTo>
                      <a:pt x="148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202" name="Freeform 64"/>
              <p:cNvSpPr>
                <a:spLocks/>
              </p:cNvSpPr>
              <p:nvPr/>
            </p:nvSpPr>
            <p:spPr bwMode="auto">
              <a:xfrm flipH="1">
                <a:off x="3120" y="1248"/>
                <a:ext cx="1488" cy="192"/>
              </a:xfrm>
              <a:custGeom>
                <a:avLst/>
                <a:gdLst>
                  <a:gd name="T0" fmla="*/ 0 w 1488"/>
                  <a:gd name="T1" fmla="*/ 192 h 192"/>
                  <a:gd name="T2" fmla="*/ 96 w 1488"/>
                  <a:gd name="T3" fmla="*/ 96 h 192"/>
                  <a:gd name="T4" fmla="*/ 1344 w 1488"/>
                  <a:gd name="T5" fmla="*/ 96 h 192"/>
                  <a:gd name="T6" fmla="*/ 1488 w 1488"/>
                  <a:gd name="T7" fmla="*/ 0 h 192"/>
                  <a:gd name="T8" fmla="*/ 0 60000 65536"/>
                  <a:gd name="T9" fmla="*/ 0 60000 65536"/>
                  <a:gd name="T10" fmla="*/ 0 60000 65536"/>
                  <a:gd name="T11" fmla="*/ 0 60000 65536"/>
                  <a:gd name="T12" fmla="*/ 0 w 1488"/>
                  <a:gd name="T13" fmla="*/ 0 h 192"/>
                  <a:gd name="T14" fmla="*/ 1488 w 1488"/>
                  <a:gd name="T15" fmla="*/ 192 h 192"/>
                </a:gdLst>
                <a:ahLst/>
                <a:cxnLst>
                  <a:cxn ang="T8">
                    <a:pos x="T0" y="T1"/>
                  </a:cxn>
                  <a:cxn ang="T9">
                    <a:pos x="T2" y="T3"/>
                  </a:cxn>
                  <a:cxn ang="T10">
                    <a:pos x="T4" y="T5"/>
                  </a:cxn>
                  <a:cxn ang="T11">
                    <a:pos x="T6" y="T7"/>
                  </a:cxn>
                </a:cxnLst>
                <a:rect l="T12" t="T13" r="T14" b="T15"/>
                <a:pathLst>
                  <a:path w="1488" h="192">
                    <a:moveTo>
                      <a:pt x="0" y="192"/>
                    </a:moveTo>
                    <a:lnTo>
                      <a:pt x="96" y="96"/>
                    </a:lnTo>
                    <a:lnTo>
                      <a:pt x="1344" y="96"/>
                    </a:lnTo>
                    <a:lnTo>
                      <a:pt x="148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sp>
          <p:nvSpPr>
            <p:cNvPr id="7200" name="Text Box 65"/>
            <p:cNvSpPr txBox="1">
              <a:spLocks noChangeArrowheads="1"/>
            </p:cNvSpPr>
            <p:nvPr/>
          </p:nvSpPr>
          <p:spPr bwMode="auto">
            <a:xfrm>
              <a:off x="1008" y="1488"/>
              <a:ext cx="152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33399"/>
                  </a:solidFill>
                  <a:effectLst/>
                  <a:uLnTx/>
                  <a:uFillTx/>
                  <a:latin typeface="Times New Roman" pitchFamily="18" charset="0"/>
                  <a:ea typeface="+mn-ea"/>
                  <a:cs typeface="+mn-cs"/>
                </a:rPr>
                <a:t>Centralized Processing</a:t>
              </a:r>
            </a:p>
          </p:txBody>
        </p:sp>
      </p:grpSp>
      <p:grpSp>
        <p:nvGrpSpPr>
          <p:cNvPr id="6" name="Group 71"/>
          <p:cNvGrpSpPr>
            <a:grpSpLocks/>
          </p:cNvGrpSpPr>
          <p:nvPr/>
        </p:nvGrpSpPr>
        <p:grpSpPr bwMode="auto">
          <a:xfrm>
            <a:off x="6019800" y="3276600"/>
            <a:ext cx="2489201" cy="1081090"/>
            <a:chOff x="3668" y="2026"/>
            <a:chExt cx="1568" cy="682"/>
          </a:xfrm>
        </p:grpSpPr>
        <p:sp>
          <p:nvSpPr>
            <p:cNvPr id="7195" name="Text Box 61"/>
            <p:cNvSpPr txBox="1">
              <a:spLocks noChangeArrowheads="1"/>
            </p:cNvSpPr>
            <p:nvPr/>
          </p:nvSpPr>
          <p:spPr bwMode="auto">
            <a:xfrm>
              <a:off x="4416" y="2304"/>
              <a:ext cx="820"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33399"/>
                  </a:solidFill>
                  <a:effectLst/>
                  <a:uLnTx/>
                  <a:uFillTx/>
                  <a:latin typeface="Times New Roman" pitchFamily="18" charset="0"/>
                  <a:ea typeface="+mn-ea"/>
                  <a:cs typeface="+mn-cs"/>
                </a:rPr>
                <a:t>Distributed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333399"/>
                  </a:solidFill>
                  <a:effectLst/>
                  <a:uLnTx/>
                  <a:uFillTx/>
                  <a:latin typeface="Times New Roman" pitchFamily="18" charset="0"/>
                  <a:ea typeface="+mn-ea"/>
                  <a:cs typeface="+mn-cs"/>
                </a:rPr>
                <a:t>Processing</a:t>
              </a:r>
            </a:p>
          </p:txBody>
        </p:sp>
        <p:grpSp>
          <p:nvGrpSpPr>
            <p:cNvPr id="7196" name="Group 66"/>
            <p:cNvGrpSpPr>
              <a:grpSpLocks/>
            </p:cNvGrpSpPr>
            <p:nvPr/>
          </p:nvGrpSpPr>
          <p:grpSpPr bwMode="auto">
            <a:xfrm rot="19382228" flipV="1">
              <a:off x="3668" y="2026"/>
              <a:ext cx="1536" cy="241"/>
              <a:chOff x="1632" y="1247"/>
              <a:chExt cx="2976" cy="193"/>
            </a:xfrm>
          </p:grpSpPr>
          <p:sp>
            <p:nvSpPr>
              <p:cNvPr id="7197" name="Freeform 67"/>
              <p:cNvSpPr>
                <a:spLocks/>
              </p:cNvSpPr>
              <p:nvPr/>
            </p:nvSpPr>
            <p:spPr bwMode="auto">
              <a:xfrm>
                <a:off x="1632" y="1248"/>
                <a:ext cx="1488" cy="192"/>
              </a:xfrm>
              <a:custGeom>
                <a:avLst/>
                <a:gdLst>
                  <a:gd name="T0" fmla="*/ 0 w 1488"/>
                  <a:gd name="T1" fmla="*/ 192 h 192"/>
                  <a:gd name="T2" fmla="*/ 96 w 1488"/>
                  <a:gd name="T3" fmla="*/ 96 h 192"/>
                  <a:gd name="T4" fmla="*/ 1344 w 1488"/>
                  <a:gd name="T5" fmla="*/ 96 h 192"/>
                  <a:gd name="T6" fmla="*/ 1488 w 1488"/>
                  <a:gd name="T7" fmla="*/ 0 h 192"/>
                  <a:gd name="T8" fmla="*/ 0 60000 65536"/>
                  <a:gd name="T9" fmla="*/ 0 60000 65536"/>
                  <a:gd name="T10" fmla="*/ 0 60000 65536"/>
                  <a:gd name="T11" fmla="*/ 0 60000 65536"/>
                  <a:gd name="T12" fmla="*/ 0 w 1488"/>
                  <a:gd name="T13" fmla="*/ 0 h 192"/>
                  <a:gd name="T14" fmla="*/ 1488 w 1488"/>
                  <a:gd name="T15" fmla="*/ 192 h 192"/>
                </a:gdLst>
                <a:ahLst/>
                <a:cxnLst>
                  <a:cxn ang="T8">
                    <a:pos x="T0" y="T1"/>
                  </a:cxn>
                  <a:cxn ang="T9">
                    <a:pos x="T2" y="T3"/>
                  </a:cxn>
                  <a:cxn ang="T10">
                    <a:pos x="T4" y="T5"/>
                  </a:cxn>
                  <a:cxn ang="T11">
                    <a:pos x="T6" y="T7"/>
                  </a:cxn>
                </a:cxnLst>
                <a:rect l="T12" t="T13" r="T14" b="T15"/>
                <a:pathLst>
                  <a:path w="1488" h="192">
                    <a:moveTo>
                      <a:pt x="0" y="192"/>
                    </a:moveTo>
                    <a:lnTo>
                      <a:pt x="96" y="96"/>
                    </a:lnTo>
                    <a:lnTo>
                      <a:pt x="1344" y="96"/>
                    </a:lnTo>
                    <a:lnTo>
                      <a:pt x="148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198" name="Freeform 68"/>
              <p:cNvSpPr>
                <a:spLocks/>
              </p:cNvSpPr>
              <p:nvPr/>
            </p:nvSpPr>
            <p:spPr bwMode="auto">
              <a:xfrm flipH="1">
                <a:off x="3120" y="1247"/>
                <a:ext cx="1488" cy="192"/>
              </a:xfrm>
              <a:custGeom>
                <a:avLst/>
                <a:gdLst>
                  <a:gd name="T0" fmla="*/ 0 w 1488"/>
                  <a:gd name="T1" fmla="*/ 192 h 192"/>
                  <a:gd name="T2" fmla="*/ 96 w 1488"/>
                  <a:gd name="T3" fmla="*/ 96 h 192"/>
                  <a:gd name="T4" fmla="*/ 1344 w 1488"/>
                  <a:gd name="T5" fmla="*/ 96 h 192"/>
                  <a:gd name="T6" fmla="*/ 1488 w 1488"/>
                  <a:gd name="T7" fmla="*/ 0 h 192"/>
                  <a:gd name="T8" fmla="*/ 0 60000 65536"/>
                  <a:gd name="T9" fmla="*/ 0 60000 65536"/>
                  <a:gd name="T10" fmla="*/ 0 60000 65536"/>
                  <a:gd name="T11" fmla="*/ 0 60000 65536"/>
                  <a:gd name="T12" fmla="*/ 0 w 1488"/>
                  <a:gd name="T13" fmla="*/ 0 h 192"/>
                  <a:gd name="T14" fmla="*/ 1488 w 1488"/>
                  <a:gd name="T15" fmla="*/ 192 h 192"/>
                </a:gdLst>
                <a:ahLst/>
                <a:cxnLst>
                  <a:cxn ang="T8">
                    <a:pos x="T0" y="T1"/>
                  </a:cxn>
                  <a:cxn ang="T9">
                    <a:pos x="T2" y="T3"/>
                  </a:cxn>
                  <a:cxn ang="T10">
                    <a:pos x="T4" y="T5"/>
                  </a:cxn>
                  <a:cxn ang="T11">
                    <a:pos x="T6" y="T7"/>
                  </a:cxn>
                </a:cxnLst>
                <a:rect l="T12" t="T13" r="T14" b="T15"/>
                <a:pathLst>
                  <a:path w="1488" h="192">
                    <a:moveTo>
                      <a:pt x="0" y="192"/>
                    </a:moveTo>
                    <a:lnTo>
                      <a:pt x="96" y="96"/>
                    </a:lnTo>
                    <a:lnTo>
                      <a:pt x="1344" y="96"/>
                    </a:lnTo>
                    <a:lnTo>
                      <a:pt x="148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grpSp>
      <p:sp>
        <p:nvSpPr>
          <p:cNvPr id="258103" name="Oval 55"/>
          <p:cNvSpPr>
            <a:spLocks noChangeArrowheads="1"/>
          </p:cNvSpPr>
          <p:nvPr/>
        </p:nvSpPr>
        <p:spPr bwMode="auto">
          <a:xfrm>
            <a:off x="4419600" y="2590800"/>
            <a:ext cx="1905000" cy="1295400"/>
          </a:xfrm>
          <a:prstGeom prst="ellipse">
            <a:avLst/>
          </a:prstGeom>
          <a:solidFill>
            <a:schemeClr val="accent1"/>
          </a:solidFill>
          <a:ln w="9525">
            <a:solidFill>
              <a:schemeClr val="tx1"/>
            </a:solidFill>
            <a:round/>
            <a:headEnd/>
            <a:tailE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Multi-thread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Programming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e.g., Java, C#</a:t>
            </a:r>
            <a:endParaRPr kumimoji="0" lang="en-US" altLang="zh-CN" sz="1800" b="0" i="1" u="none" strike="noStrike" kern="1200" cap="none" spc="0" normalizeH="0" baseline="0" noProof="0">
              <a:ln>
                <a:noFill/>
              </a:ln>
              <a:solidFill>
                <a:srgbClr val="000000"/>
              </a:solidFill>
              <a:effectLst/>
              <a:uLnTx/>
              <a:uFillTx/>
              <a:latin typeface="Tahoma" pitchFamily="34" charset="0"/>
              <a:ea typeface="宋体" pitchFamily="2" charset="-122"/>
              <a:cs typeface="+mn-cs"/>
            </a:endParaRPr>
          </a:p>
        </p:txBody>
      </p:sp>
      <p:sp>
        <p:nvSpPr>
          <p:cNvPr id="38" name="Oval 55"/>
          <p:cNvSpPr>
            <a:spLocks noChangeArrowheads="1"/>
          </p:cNvSpPr>
          <p:nvPr/>
        </p:nvSpPr>
        <p:spPr bwMode="auto">
          <a:xfrm>
            <a:off x="5638800" y="2133600"/>
            <a:ext cx="1676400" cy="1295400"/>
          </a:xfrm>
          <a:prstGeom prst="ellipse">
            <a:avLst/>
          </a:prstGeom>
          <a:solidFill>
            <a:schemeClr val="accent1">
              <a:lumMod val="20000"/>
              <a:lumOff val="80000"/>
            </a:schemeClr>
          </a:solidFill>
          <a:ln w="9525">
            <a:solidFill>
              <a:schemeClr val="tx1"/>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Distributed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Object</a:t>
            </a:r>
          </a:p>
        </p:txBody>
      </p:sp>
      <p:sp>
        <p:nvSpPr>
          <p:cNvPr id="258097" name="Oval 49"/>
          <p:cNvSpPr>
            <a:spLocks noChangeArrowheads="1"/>
          </p:cNvSpPr>
          <p:nvPr/>
        </p:nvSpPr>
        <p:spPr bwMode="auto">
          <a:xfrm>
            <a:off x="6172200" y="1600200"/>
            <a:ext cx="1905000" cy="1295400"/>
          </a:xfrm>
          <a:prstGeom prst="ellipse">
            <a:avLst/>
          </a:prstGeom>
          <a:solidFill>
            <a:schemeClr val="accent1"/>
          </a:solidFill>
          <a:ln w="9525">
            <a:solidFill>
              <a:schemeClr val="tx1"/>
            </a:solidFill>
            <a:round/>
            <a:headEnd/>
            <a:tailE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00"/>
                </a:highlight>
                <a:uLnTx/>
                <a:uFillTx/>
                <a:latin typeface="Tahoma" pitchFamily="34" charset="0"/>
                <a:ea typeface="宋体" pitchFamily="2" charset="-122"/>
                <a:cs typeface="+mn-cs"/>
              </a:rPr>
              <a:t>Service-Oriented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00"/>
                </a:highlight>
                <a:uLnTx/>
                <a:uFillTx/>
                <a:latin typeface="Tahoma" pitchFamily="34" charset="0"/>
                <a:ea typeface="宋体" pitchFamily="2" charset="-122"/>
                <a:cs typeface="+mn-cs"/>
              </a:rPr>
              <a:t>Computing</a:t>
            </a:r>
            <a:endParaRPr kumimoji="0" lang="en-US" altLang="zh-CN" sz="1800" b="0" i="1" u="none" strike="noStrike" kern="1200" cap="none" spc="0" normalizeH="0" baseline="0" noProof="0" dirty="0">
              <a:ln>
                <a:noFill/>
              </a:ln>
              <a:solidFill>
                <a:srgbClr val="000000"/>
              </a:solidFill>
              <a:effectLst/>
              <a:highlight>
                <a:srgbClr val="FFFF00"/>
              </a:highlight>
              <a:uLnTx/>
              <a:uFillTx/>
              <a:latin typeface="Tahoma" pitchFamily="34" charset="0"/>
              <a:ea typeface="宋体"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58094"/>
                                        </p:tgtEl>
                                        <p:attrNameLst>
                                          <p:attrName>style.visibility</p:attrName>
                                        </p:attrNameLst>
                                      </p:cBhvr>
                                      <p:to>
                                        <p:strVal val="visible"/>
                                      </p:to>
                                    </p:set>
                                    <p:animEffect transition="in" filter="blinds(horizontal)">
                                      <p:cBhvr>
                                        <p:cTn id="7" dur="500"/>
                                        <p:tgtEl>
                                          <p:spTgt spid="258094"/>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258093"/>
                                        </p:tgtEl>
                                        <p:attrNameLst>
                                          <p:attrName>style.visibility</p:attrName>
                                        </p:attrNameLst>
                                      </p:cBhvr>
                                      <p:to>
                                        <p:strVal val="visible"/>
                                      </p:to>
                                    </p:set>
                                    <p:animEffect transition="in" filter="box(in)">
                                      <p:cBhvr>
                                        <p:cTn id="11" dur="500"/>
                                        <p:tgtEl>
                                          <p:spTgt spid="258093"/>
                                        </p:tgtEl>
                                      </p:cBhvr>
                                    </p:animEffect>
                                  </p:childTnLst>
                                </p:cTn>
                              </p:par>
                            </p:childTnLst>
                          </p:cTn>
                        </p:par>
                        <p:par>
                          <p:cTn id="12" fill="hold" nodeType="afterGroup">
                            <p:stCondLst>
                              <p:cond delay="1000"/>
                            </p:stCondLst>
                            <p:childTnLst>
                              <p:par>
                                <p:cTn id="13" presetID="8" presetClass="entr" presetSubtype="16" fill="hold" grpId="0" nodeType="afterEffect">
                                  <p:stCondLst>
                                    <p:cond delay="0"/>
                                  </p:stCondLst>
                                  <p:childTnLst>
                                    <p:set>
                                      <p:cBhvr>
                                        <p:cTn id="14" dur="1" fill="hold">
                                          <p:stCondLst>
                                            <p:cond delay="0"/>
                                          </p:stCondLst>
                                        </p:cTn>
                                        <p:tgtEl>
                                          <p:spTgt spid="258095"/>
                                        </p:tgtEl>
                                        <p:attrNameLst>
                                          <p:attrName>style.visibility</p:attrName>
                                        </p:attrNameLst>
                                      </p:cBhvr>
                                      <p:to>
                                        <p:strVal val="visible"/>
                                      </p:to>
                                    </p:set>
                                    <p:animEffect transition="in" filter="diamond(in)">
                                      <p:cBhvr>
                                        <p:cTn id="15" dur="2000"/>
                                        <p:tgtEl>
                                          <p:spTgt spid="258095"/>
                                        </p:tgtEl>
                                      </p:cBhvr>
                                    </p:animEffect>
                                  </p:childTnLst>
                                </p:cTn>
                              </p:par>
                            </p:childTnLst>
                          </p:cTn>
                        </p:par>
                        <p:par>
                          <p:cTn id="16" fill="hold" nodeType="afterGroup">
                            <p:stCondLst>
                              <p:cond delay="3000"/>
                            </p:stCondLst>
                            <p:childTnLst>
                              <p:par>
                                <p:cTn id="17" presetID="20" presetClass="entr" presetSubtype="0" fill="hold" grpId="0" nodeType="afterEffect">
                                  <p:stCondLst>
                                    <p:cond delay="0"/>
                                  </p:stCondLst>
                                  <p:childTnLst>
                                    <p:set>
                                      <p:cBhvr>
                                        <p:cTn id="18" dur="1" fill="hold">
                                          <p:stCondLst>
                                            <p:cond delay="0"/>
                                          </p:stCondLst>
                                        </p:cTn>
                                        <p:tgtEl>
                                          <p:spTgt spid="258096"/>
                                        </p:tgtEl>
                                        <p:attrNameLst>
                                          <p:attrName>style.visibility</p:attrName>
                                        </p:attrNameLst>
                                      </p:cBhvr>
                                      <p:to>
                                        <p:strVal val="visible"/>
                                      </p:to>
                                    </p:set>
                                    <p:animEffect transition="in" filter="wedge">
                                      <p:cBhvr>
                                        <p:cTn id="19" dur="2000"/>
                                        <p:tgtEl>
                                          <p:spTgt spid="258096"/>
                                        </p:tgtEl>
                                      </p:cBhvr>
                                    </p:animEffect>
                                  </p:childTnLst>
                                </p:cTn>
                              </p:par>
                            </p:childTnLst>
                          </p:cTn>
                        </p:par>
                        <p:par>
                          <p:cTn id="20" fill="hold" nodeType="afterGroup">
                            <p:stCondLst>
                              <p:cond delay="5000"/>
                            </p:stCondLst>
                            <p:childTnLst>
                              <p:par>
                                <p:cTn id="21" presetID="2" presetClass="entr" presetSubtype="4"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258103"/>
                                        </p:tgtEl>
                                        <p:attrNameLst>
                                          <p:attrName>style.visibility</p:attrName>
                                        </p:attrNameLst>
                                      </p:cBhvr>
                                      <p:to>
                                        <p:strVal val="visible"/>
                                      </p:to>
                                    </p:set>
                                    <p:anim calcmode="lin" valueType="num">
                                      <p:cBhvr additive="base">
                                        <p:cTn id="29" dur="500" fill="hold"/>
                                        <p:tgtEl>
                                          <p:spTgt spid="258103"/>
                                        </p:tgtEl>
                                        <p:attrNameLst>
                                          <p:attrName>ppt_x</p:attrName>
                                        </p:attrNameLst>
                                      </p:cBhvr>
                                      <p:tavLst>
                                        <p:tav tm="0">
                                          <p:val>
                                            <p:strVal val="0-#ppt_w/2"/>
                                          </p:val>
                                        </p:tav>
                                        <p:tav tm="100000">
                                          <p:val>
                                            <p:strVal val="#ppt_x"/>
                                          </p:val>
                                        </p:tav>
                                      </p:tavLst>
                                    </p:anim>
                                    <p:anim calcmode="lin" valueType="num">
                                      <p:cBhvr additive="base">
                                        <p:cTn id="30" dur="500" fill="hold"/>
                                        <p:tgtEl>
                                          <p:spTgt spid="258103"/>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500"/>
                            </p:stCondLst>
                            <p:childTnLst>
                              <p:par>
                                <p:cTn id="32" presetID="2" presetClass="entr" presetSubtype="4"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500" fill="hold"/>
                                        <p:tgtEl>
                                          <p:spTgt spid="38"/>
                                        </p:tgtEl>
                                        <p:attrNameLst>
                                          <p:attrName>ppt_x</p:attrName>
                                        </p:attrNameLst>
                                      </p:cBhvr>
                                      <p:tavLst>
                                        <p:tav tm="0">
                                          <p:val>
                                            <p:strVal val="0-#ppt_w/2"/>
                                          </p:val>
                                        </p:tav>
                                        <p:tav tm="100000">
                                          <p:val>
                                            <p:strVal val="#ppt_x"/>
                                          </p:val>
                                        </p:tav>
                                      </p:tavLst>
                                    </p:anim>
                                    <p:anim calcmode="lin" valueType="num">
                                      <p:cBhvr additive="base">
                                        <p:cTn id="4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49" presetClass="entr" presetSubtype="0" decel="100000" fill="hold" grpId="0" nodeType="clickEffect">
                                  <p:stCondLst>
                                    <p:cond delay="0"/>
                                  </p:stCondLst>
                                  <p:childTnLst>
                                    <p:set>
                                      <p:cBhvr>
                                        <p:cTn id="45" dur="1" fill="hold">
                                          <p:stCondLst>
                                            <p:cond delay="0"/>
                                          </p:stCondLst>
                                        </p:cTn>
                                        <p:tgtEl>
                                          <p:spTgt spid="258097"/>
                                        </p:tgtEl>
                                        <p:attrNameLst>
                                          <p:attrName>style.visibility</p:attrName>
                                        </p:attrNameLst>
                                      </p:cBhvr>
                                      <p:to>
                                        <p:strVal val="visible"/>
                                      </p:to>
                                    </p:set>
                                    <p:anim calcmode="lin" valueType="num">
                                      <p:cBhvr>
                                        <p:cTn id="46" dur="500" fill="hold"/>
                                        <p:tgtEl>
                                          <p:spTgt spid="258097"/>
                                        </p:tgtEl>
                                        <p:attrNameLst>
                                          <p:attrName>ppt_w</p:attrName>
                                        </p:attrNameLst>
                                      </p:cBhvr>
                                      <p:tavLst>
                                        <p:tav tm="0">
                                          <p:val>
                                            <p:fltVal val="0"/>
                                          </p:val>
                                        </p:tav>
                                        <p:tav tm="100000">
                                          <p:val>
                                            <p:strVal val="#ppt_w"/>
                                          </p:val>
                                        </p:tav>
                                      </p:tavLst>
                                    </p:anim>
                                    <p:anim calcmode="lin" valueType="num">
                                      <p:cBhvr>
                                        <p:cTn id="47" dur="500" fill="hold"/>
                                        <p:tgtEl>
                                          <p:spTgt spid="258097"/>
                                        </p:tgtEl>
                                        <p:attrNameLst>
                                          <p:attrName>ppt_h</p:attrName>
                                        </p:attrNameLst>
                                      </p:cBhvr>
                                      <p:tavLst>
                                        <p:tav tm="0">
                                          <p:val>
                                            <p:fltVal val="0"/>
                                          </p:val>
                                        </p:tav>
                                        <p:tav tm="100000">
                                          <p:val>
                                            <p:strVal val="#ppt_h"/>
                                          </p:val>
                                        </p:tav>
                                      </p:tavLst>
                                    </p:anim>
                                    <p:anim calcmode="lin" valueType="num">
                                      <p:cBhvr>
                                        <p:cTn id="48" dur="500" fill="hold"/>
                                        <p:tgtEl>
                                          <p:spTgt spid="258097"/>
                                        </p:tgtEl>
                                        <p:attrNameLst>
                                          <p:attrName>style.rotation</p:attrName>
                                        </p:attrNameLst>
                                      </p:cBhvr>
                                      <p:tavLst>
                                        <p:tav tm="0">
                                          <p:val>
                                            <p:fltVal val="360"/>
                                          </p:val>
                                        </p:tav>
                                        <p:tav tm="100000">
                                          <p:val>
                                            <p:fltVal val="0"/>
                                          </p:val>
                                        </p:tav>
                                      </p:tavLst>
                                    </p:anim>
                                    <p:animEffect transition="in" filter="fade">
                                      <p:cBhvr>
                                        <p:cTn id="49" dur="500"/>
                                        <p:tgtEl>
                                          <p:spTgt spid="25809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 presetClass="entr" presetSubtype="4" fill="hold" nodeType="clickEffect">
                                  <p:stCondLst>
                                    <p:cond delay="0"/>
                                  </p:stCondLst>
                                  <p:childTnLst>
                                    <p:set>
                                      <p:cBhvr>
                                        <p:cTn id="53" dur="1" fill="hold">
                                          <p:stCondLst>
                                            <p:cond delay="0"/>
                                          </p:stCondLst>
                                        </p:cTn>
                                        <p:tgtEl>
                                          <p:spTgt spid="6"/>
                                        </p:tgtEl>
                                        <p:attrNameLst>
                                          <p:attrName>style.visibility</p:attrName>
                                        </p:attrNameLst>
                                      </p:cBhvr>
                                      <p:to>
                                        <p:strVal val="visible"/>
                                      </p:to>
                                    </p:set>
                                    <p:anim calcmode="lin" valueType="num">
                                      <p:cBhvr additive="base">
                                        <p:cTn id="54" dur="500" fill="hold"/>
                                        <p:tgtEl>
                                          <p:spTgt spid="6"/>
                                        </p:tgtEl>
                                        <p:attrNameLst>
                                          <p:attrName>ppt_x</p:attrName>
                                        </p:attrNameLst>
                                      </p:cBhvr>
                                      <p:tavLst>
                                        <p:tav tm="0">
                                          <p:val>
                                            <p:strVal val="#ppt_x"/>
                                          </p:val>
                                        </p:tav>
                                        <p:tav tm="100000">
                                          <p:val>
                                            <p:strVal val="#ppt_x"/>
                                          </p:val>
                                        </p:tav>
                                      </p:tavLst>
                                    </p:anim>
                                    <p:anim calcmode="lin" valueType="num">
                                      <p:cBhvr additive="base">
                                        <p:cTn id="5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58108"/>
                                        </p:tgtEl>
                                        <p:attrNameLst>
                                          <p:attrName>style.visibility</p:attrName>
                                        </p:attrNameLst>
                                      </p:cBhvr>
                                      <p:to>
                                        <p:strVal val="visible"/>
                                      </p:to>
                                    </p:set>
                                    <p:anim calcmode="lin" valueType="num">
                                      <p:cBhvr additive="base">
                                        <p:cTn id="60" dur="500" fill="hold"/>
                                        <p:tgtEl>
                                          <p:spTgt spid="258108"/>
                                        </p:tgtEl>
                                        <p:attrNameLst>
                                          <p:attrName>ppt_x</p:attrName>
                                        </p:attrNameLst>
                                      </p:cBhvr>
                                      <p:tavLst>
                                        <p:tav tm="0">
                                          <p:val>
                                            <p:strVal val="#ppt_x"/>
                                          </p:val>
                                        </p:tav>
                                        <p:tav tm="100000">
                                          <p:val>
                                            <p:strVal val="#ppt_x"/>
                                          </p:val>
                                        </p:tav>
                                      </p:tavLst>
                                    </p:anim>
                                    <p:anim calcmode="lin" valueType="num">
                                      <p:cBhvr additive="base">
                                        <p:cTn id="61" dur="500" fill="hold"/>
                                        <p:tgtEl>
                                          <p:spTgt spid="2581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93" grpId="0" animBg="1"/>
      <p:bldP spid="258094" grpId="0" animBg="1"/>
      <p:bldP spid="258095" grpId="0" animBg="1"/>
      <p:bldP spid="258096" grpId="0" animBg="1"/>
      <p:bldP spid="258108" grpId="0"/>
      <p:bldP spid="258103" grpId="0" animBg="1"/>
      <p:bldP spid="38" grpId="0" animBg="1"/>
      <p:bldP spid="25809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p:txBody>
          <a:bodyPr/>
          <a:lstStyle/>
          <a:p>
            <a:pPr>
              <a:defRPr/>
            </a:pPr>
            <a:fld id="{DFD38B0C-DD09-44CE-BFB0-CC94FA38010A}" type="slidenum">
              <a:rPr lang="en-US" smtClean="0"/>
              <a:pPr>
                <a:defRPr/>
              </a:pPr>
              <a:t>60</a:t>
            </a:fld>
            <a:endParaRPr lang="en-US"/>
          </a:p>
        </p:txBody>
      </p:sp>
      <p:sp>
        <p:nvSpPr>
          <p:cNvPr id="26627" name="Rectangle 2"/>
          <p:cNvSpPr>
            <a:spLocks noGrp="1" noChangeArrowheads="1"/>
          </p:cNvSpPr>
          <p:nvPr>
            <p:ph type="title"/>
          </p:nvPr>
        </p:nvSpPr>
        <p:spPr>
          <a:xfrm>
            <a:off x="2274888" y="152400"/>
            <a:ext cx="6792912" cy="623888"/>
          </a:xfrm>
        </p:spPr>
        <p:txBody>
          <a:bodyPr/>
          <a:lstStyle/>
          <a:p>
            <a:pPr eaLnBrk="1" hangingPunct="1"/>
            <a:r>
              <a:rPr lang="en-US"/>
              <a:t>XML</a:t>
            </a:r>
          </a:p>
        </p:txBody>
      </p:sp>
      <p:sp>
        <p:nvSpPr>
          <p:cNvPr id="26628" name="Rectangle 3"/>
          <p:cNvSpPr>
            <a:spLocks noGrp="1" noChangeArrowheads="1"/>
          </p:cNvSpPr>
          <p:nvPr>
            <p:ph type="body" idx="1"/>
          </p:nvPr>
        </p:nvSpPr>
        <p:spPr>
          <a:xfrm>
            <a:off x="685800" y="1295400"/>
            <a:ext cx="8269288" cy="5029200"/>
          </a:xfrm>
        </p:spPr>
        <p:txBody>
          <a:bodyPr/>
          <a:lstStyle/>
          <a:p>
            <a:pPr eaLnBrk="1" hangingPunct="1">
              <a:lnSpc>
                <a:spcPct val="90000"/>
              </a:lnSpc>
              <a:buFont typeface="Wingdings" pitchFamily="2" charset="2"/>
              <a:buNone/>
            </a:pPr>
            <a:r>
              <a:rPr lang="en-US" altLang="zh-CN" sz="2400" dirty="0">
                <a:ea typeface="宋体" pitchFamily="2" charset="-122"/>
              </a:rPr>
              <a:t>XML (Extensible Markup Language) is a Meta language :</a:t>
            </a:r>
          </a:p>
          <a:p>
            <a:pPr eaLnBrk="1" hangingPunct="1">
              <a:lnSpc>
                <a:spcPct val="90000"/>
              </a:lnSpc>
            </a:pPr>
            <a:r>
              <a:rPr lang="en-US" altLang="zh-CN" sz="2400" dirty="0">
                <a:ea typeface="宋体" pitchFamily="2" charset="-122"/>
              </a:rPr>
              <a:t>Used for defining other languages. Most languages and protocols in SOC paradigm are based on XML</a:t>
            </a:r>
          </a:p>
          <a:p>
            <a:pPr lvl="1" eaLnBrk="1" hangingPunct="1">
              <a:lnSpc>
                <a:spcPct val="90000"/>
              </a:lnSpc>
            </a:pPr>
            <a:r>
              <a:rPr lang="en-US" altLang="zh-CN" sz="2400" dirty="0">
                <a:ea typeface="宋体" pitchFamily="2" charset="-122"/>
              </a:rPr>
              <a:t>BPEL (Business Process Execution Language)</a:t>
            </a:r>
          </a:p>
          <a:p>
            <a:pPr lvl="1" eaLnBrk="1" hangingPunct="1">
              <a:lnSpc>
                <a:spcPct val="90000"/>
              </a:lnSpc>
            </a:pPr>
            <a:r>
              <a:rPr lang="en-US" altLang="zh-CN" sz="2400" dirty="0">
                <a:ea typeface="宋体" pitchFamily="2" charset="-122"/>
              </a:rPr>
              <a:t>RDF, RDF Schema, and OWL</a:t>
            </a:r>
          </a:p>
          <a:p>
            <a:pPr lvl="1" eaLnBrk="1" hangingPunct="1">
              <a:lnSpc>
                <a:spcPct val="90000"/>
              </a:lnSpc>
            </a:pPr>
            <a:r>
              <a:rPr lang="en-US" altLang="zh-CN" sz="2400" dirty="0">
                <a:highlight>
                  <a:srgbClr val="FFFF00"/>
                </a:highlight>
                <a:ea typeface="宋体" pitchFamily="2" charset="-122"/>
              </a:rPr>
              <a:t>SOAP</a:t>
            </a:r>
          </a:p>
          <a:p>
            <a:pPr lvl="1" eaLnBrk="1" hangingPunct="1">
              <a:lnSpc>
                <a:spcPct val="90000"/>
              </a:lnSpc>
            </a:pPr>
            <a:r>
              <a:rPr lang="en-US" altLang="zh-CN" sz="2400" dirty="0">
                <a:highlight>
                  <a:srgbClr val="FFFF00"/>
                </a:highlight>
                <a:ea typeface="宋体" pitchFamily="2" charset="-122"/>
              </a:rPr>
              <a:t>WSDL</a:t>
            </a:r>
          </a:p>
          <a:p>
            <a:pPr lvl="1" eaLnBrk="1" hangingPunct="1">
              <a:lnSpc>
                <a:spcPct val="90000"/>
              </a:lnSpc>
            </a:pPr>
            <a:r>
              <a:rPr lang="en-US" altLang="zh-CN" sz="2400" dirty="0">
                <a:highlight>
                  <a:srgbClr val="FFFF00"/>
                </a:highlight>
                <a:ea typeface="宋体" pitchFamily="2" charset="-122"/>
              </a:rPr>
              <a:t>UDDI</a:t>
            </a:r>
          </a:p>
          <a:p>
            <a:pPr eaLnBrk="1" hangingPunct="1">
              <a:lnSpc>
                <a:spcPct val="90000"/>
              </a:lnSpc>
            </a:pPr>
            <a:r>
              <a:rPr lang="en-US" altLang="zh-CN" sz="2400" dirty="0">
                <a:ea typeface="宋体" pitchFamily="2" charset="-122"/>
              </a:rPr>
              <a:t>Similar to html to some extent, but you can define your own tags to quote data </a:t>
            </a:r>
          </a:p>
          <a:p>
            <a:pPr eaLnBrk="1" hangingPunct="1">
              <a:lnSpc>
                <a:spcPct val="90000"/>
              </a:lnSpc>
            </a:pPr>
            <a:r>
              <a:rPr lang="en-US" altLang="zh-CN" sz="2400" dirty="0">
                <a:ea typeface="宋体" pitchFamily="2" charset="-122"/>
              </a:rPr>
              <a:t>You can define attributes to each data item for semantic meanings. Data transferred between Web services are often encoded in XML</a:t>
            </a:r>
            <a:endParaRPr lang="en-US" sz="2400" dirty="0">
              <a:ea typeface="宋体" pitchFamily="2" charset="-122"/>
            </a:endParaRPr>
          </a:p>
        </p:txBody>
      </p:sp>
    </p:spTree>
    <p:extLst>
      <p:ext uri="{BB962C8B-B14F-4D97-AF65-F5344CB8AC3E}">
        <p14:creationId xmlns:p14="http://schemas.microsoft.com/office/powerpoint/2010/main" val="1461026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p:txBody>
          <a:bodyPr/>
          <a:lstStyle/>
          <a:p>
            <a:pPr>
              <a:defRPr/>
            </a:pPr>
            <a:fld id="{39EC32EB-9E10-4C88-80D6-F30D4BE99628}" type="slidenum">
              <a:rPr lang="en-US" smtClean="0"/>
              <a:pPr>
                <a:defRPr/>
              </a:pPr>
              <a:t>61</a:t>
            </a:fld>
            <a:endParaRPr lang="en-US"/>
          </a:p>
        </p:txBody>
      </p:sp>
      <p:sp>
        <p:nvSpPr>
          <p:cNvPr id="27651" name="Rectangle 2"/>
          <p:cNvSpPr>
            <a:spLocks noGrp="1" noChangeArrowheads="1"/>
          </p:cNvSpPr>
          <p:nvPr>
            <p:ph type="title"/>
          </p:nvPr>
        </p:nvSpPr>
        <p:spPr/>
        <p:txBody>
          <a:bodyPr/>
          <a:lstStyle/>
          <a:p>
            <a:pPr eaLnBrk="1" hangingPunct="1"/>
            <a:r>
              <a:rPr lang="en-US"/>
              <a:t>HTML versus XML</a:t>
            </a:r>
          </a:p>
        </p:txBody>
      </p:sp>
      <p:sp>
        <p:nvSpPr>
          <p:cNvPr id="27652" name="Text Box 3"/>
          <p:cNvSpPr txBox="1">
            <a:spLocks noChangeArrowheads="1"/>
          </p:cNvSpPr>
          <p:nvPr/>
        </p:nvSpPr>
        <p:spPr bwMode="auto">
          <a:xfrm>
            <a:off x="304800" y="1250950"/>
            <a:ext cx="8534400" cy="2062103"/>
          </a:xfrm>
          <a:prstGeom prst="rect">
            <a:avLst/>
          </a:prstGeom>
          <a:solidFill>
            <a:srgbClr val="FFFFCC"/>
          </a:solidFill>
          <a:ln w="9525">
            <a:solidFill>
              <a:schemeClr val="folHlink"/>
            </a:solidFill>
            <a:miter lim="800000"/>
            <a:headEnd/>
            <a:tailEnd/>
          </a:ln>
        </p:spPr>
        <p:txBody>
          <a:bodyPr>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sz="1600" b="0" dirty="0">
                <a:latin typeface="Tahoma" pitchFamily="34" charset="0"/>
              </a:rPr>
              <a:t>&lt;html&gt;</a:t>
            </a:r>
          </a:p>
          <a:p>
            <a:r>
              <a:rPr lang="en-US" sz="1600" b="0" dirty="0">
                <a:latin typeface="Tahoma" pitchFamily="34" charset="0"/>
              </a:rPr>
              <a:t>&lt;h1&gt;International Conference on Software Engineering and applications, November 14-16, 2005, Phoenix, AZ, USA&lt;/h1&gt;</a:t>
            </a:r>
          </a:p>
          <a:p>
            <a:r>
              <a:rPr lang="en-US" sz="1600" b="0" dirty="0">
                <a:latin typeface="Tahoma" pitchFamily="34" charset="0"/>
              </a:rPr>
              <a:t>&lt;li&gt;Software design and development</a:t>
            </a:r>
            <a:r>
              <a:rPr lang="en-US" sz="1600" b="0" dirty="0">
                <a:solidFill>
                  <a:srgbClr val="C00000"/>
                </a:solidFill>
                <a:latin typeface="Tahoma" pitchFamily="34" charset="0"/>
              </a:rPr>
              <a:t>&lt;/li&gt;</a:t>
            </a:r>
          </a:p>
          <a:p>
            <a:r>
              <a:rPr lang="en-US" sz="1600" b="0" dirty="0">
                <a:latin typeface="Tahoma" pitchFamily="34" charset="0"/>
              </a:rPr>
              <a:t>&lt;li&gt;Software engineering applications</a:t>
            </a:r>
            <a:r>
              <a:rPr lang="en-US" sz="1600" b="0" dirty="0">
                <a:solidFill>
                  <a:srgbClr val="C00000"/>
                </a:solidFill>
                <a:latin typeface="Tahoma" pitchFamily="34" charset="0"/>
              </a:rPr>
              <a:t>&lt;/li&gt;</a:t>
            </a:r>
          </a:p>
          <a:p>
            <a:r>
              <a:rPr lang="en-US" sz="1600" b="0" dirty="0">
                <a:latin typeface="Tahoma" pitchFamily="34" charset="0"/>
              </a:rPr>
              <a:t>&lt;li&gt;Software security</a:t>
            </a:r>
            <a:r>
              <a:rPr lang="en-US" sz="1600" b="0" dirty="0">
                <a:solidFill>
                  <a:srgbClr val="C00000"/>
                </a:solidFill>
                <a:latin typeface="Tahoma" pitchFamily="34" charset="0"/>
              </a:rPr>
              <a:t>&lt;/li&gt;</a:t>
            </a:r>
          </a:p>
          <a:p>
            <a:r>
              <a:rPr lang="en-US" sz="1600" b="0" dirty="0">
                <a:solidFill>
                  <a:srgbClr val="C00000"/>
                </a:solidFill>
                <a:latin typeface="Tahoma" pitchFamily="34" charset="0"/>
              </a:rPr>
              <a:t>&lt;/ </a:t>
            </a:r>
            <a:r>
              <a:rPr lang="en-US" sz="1600" b="0" dirty="0" err="1">
                <a:solidFill>
                  <a:srgbClr val="C00000"/>
                </a:solidFill>
                <a:latin typeface="Tahoma" pitchFamily="34" charset="0"/>
              </a:rPr>
              <a:t>br</a:t>
            </a:r>
            <a:r>
              <a:rPr lang="en-US" sz="1600" b="0" dirty="0">
                <a:solidFill>
                  <a:srgbClr val="C00000"/>
                </a:solidFill>
                <a:latin typeface="Tahoma" pitchFamily="34" charset="0"/>
              </a:rPr>
              <a:t>&gt;</a:t>
            </a:r>
          </a:p>
          <a:p>
            <a:r>
              <a:rPr lang="en-US" sz="1600" b="0" dirty="0">
                <a:latin typeface="Tahoma" pitchFamily="34" charset="0"/>
              </a:rPr>
              <a:t>&lt;/html&gt;</a:t>
            </a:r>
          </a:p>
        </p:txBody>
      </p:sp>
      <p:sp>
        <p:nvSpPr>
          <p:cNvPr id="437252" name="Text Box 4"/>
          <p:cNvSpPr txBox="1">
            <a:spLocks noChangeArrowheads="1"/>
          </p:cNvSpPr>
          <p:nvPr/>
        </p:nvSpPr>
        <p:spPr bwMode="auto">
          <a:xfrm>
            <a:off x="304800" y="3635375"/>
            <a:ext cx="8686800" cy="2308225"/>
          </a:xfrm>
          <a:prstGeom prst="rect">
            <a:avLst/>
          </a:prstGeom>
          <a:solidFill>
            <a:srgbClr val="CCECFF"/>
          </a:solidFill>
          <a:ln w="9525">
            <a:solidFill>
              <a:schemeClr val="folHlink"/>
            </a:solidFill>
            <a:miter lim="800000"/>
            <a:headEnd/>
            <a:tailEnd/>
          </a:ln>
        </p:spPr>
        <p:txBody>
          <a:bodyPr>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sz="1600" b="0">
                <a:latin typeface="Tahoma" pitchFamily="34" charset="0"/>
              </a:rPr>
              <a:t>&lt;?xml version="1.0"&gt;</a:t>
            </a:r>
          </a:p>
          <a:p>
            <a:r>
              <a:rPr lang="en-US" sz="1600" b="0">
                <a:latin typeface="Tahoma" pitchFamily="34" charset="0"/>
              </a:rPr>
              <a:t>&lt;conference&gt;</a:t>
            </a:r>
          </a:p>
          <a:p>
            <a:r>
              <a:rPr lang="en-US" sz="1600" b="0">
                <a:latin typeface="Tahoma" pitchFamily="34" charset="0"/>
              </a:rPr>
              <a:t>	&lt;title&gt;International Conference on Software Engineering and applications&lt;/title&gt;</a:t>
            </a:r>
          </a:p>
          <a:p>
            <a:r>
              <a:rPr lang="en-US" sz="1600" b="0">
                <a:latin typeface="Tahoma" pitchFamily="34" charset="0"/>
              </a:rPr>
              <a:t>	&lt;date&gt;November 14-16, 2005&lt;/date&gt;</a:t>
            </a:r>
          </a:p>
          <a:p>
            <a:r>
              <a:rPr lang="en-US" sz="1600" b="0">
                <a:latin typeface="Tahoma" pitchFamily="34" charset="0"/>
              </a:rPr>
              <a:t>	&lt;location&gt;Phoenix , AZ, USA &lt;/location&gt;</a:t>
            </a:r>
          </a:p>
          <a:p>
            <a:r>
              <a:rPr lang="en-US" sz="1600" b="0">
                <a:latin typeface="Tahoma" pitchFamily="34" charset="0"/>
              </a:rPr>
              <a:t>	&lt;keyword&gt;Software design and development&lt;/keyword&gt;</a:t>
            </a:r>
          </a:p>
          <a:p>
            <a:r>
              <a:rPr lang="en-US" sz="1600" b="0">
                <a:latin typeface="Tahoma" pitchFamily="34" charset="0"/>
              </a:rPr>
              <a:t>	&lt;keyword&gt;Software engineering applications&lt;/keyword&gt;</a:t>
            </a:r>
          </a:p>
          <a:p>
            <a:r>
              <a:rPr lang="en-US" sz="1600" b="0">
                <a:latin typeface="Tahoma" pitchFamily="34" charset="0"/>
              </a:rPr>
              <a:t>	&lt;keyword&gt;Software security&lt;/keyword&gt;</a:t>
            </a:r>
          </a:p>
          <a:p>
            <a:r>
              <a:rPr lang="en-US" sz="1600" b="0">
                <a:latin typeface="Tahoma" pitchFamily="34" charset="0"/>
              </a:rPr>
              <a:t>&lt;/conference&gt;</a:t>
            </a:r>
          </a:p>
        </p:txBody>
      </p:sp>
    </p:spTree>
    <p:extLst>
      <p:ext uri="{BB962C8B-B14F-4D97-AF65-F5344CB8AC3E}">
        <p14:creationId xmlns:p14="http://schemas.microsoft.com/office/powerpoint/2010/main" val="2241806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437252"/>
                                        </p:tgtEl>
                                        <p:attrNameLst>
                                          <p:attrName>style.visibility</p:attrName>
                                        </p:attrNameLst>
                                      </p:cBhvr>
                                      <p:to>
                                        <p:strVal val="visible"/>
                                      </p:to>
                                    </p:set>
                                    <p:animEffect transition="in" filter="wedge">
                                      <p:cBhvr>
                                        <p:cTn id="7" dur="2000"/>
                                        <p:tgtEl>
                                          <p:spTgt spid="437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p:txBody>
          <a:bodyPr/>
          <a:lstStyle/>
          <a:p>
            <a:pPr>
              <a:defRPr/>
            </a:pPr>
            <a:fld id="{B77FEFB6-7A61-4223-81B6-4488D139FA90}" type="slidenum">
              <a:rPr lang="en-US" smtClean="0"/>
              <a:pPr>
                <a:defRPr/>
              </a:pPr>
              <a:t>62</a:t>
            </a:fld>
            <a:endParaRPr lang="en-US"/>
          </a:p>
        </p:txBody>
      </p:sp>
      <p:sp>
        <p:nvSpPr>
          <p:cNvPr id="28675" name="Rectangle 2"/>
          <p:cNvSpPr>
            <a:spLocks noGrp="1" noChangeArrowheads="1"/>
          </p:cNvSpPr>
          <p:nvPr>
            <p:ph type="title"/>
          </p:nvPr>
        </p:nvSpPr>
        <p:spPr/>
        <p:txBody>
          <a:bodyPr/>
          <a:lstStyle/>
          <a:p>
            <a:pPr eaLnBrk="1" hangingPunct="1"/>
            <a:r>
              <a:rPr lang="en-US" altLang="zh-CN" sz="2800">
                <a:ea typeface="宋体" pitchFamily="2" charset="-122"/>
              </a:rPr>
              <a:t>Differences between HTML and XML languages </a:t>
            </a:r>
            <a:endParaRPr lang="en-US" sz="2800"/>
          </a:p>
        </p:txBody>
      </p:sp>
      <p:graphicFrame>
        <p:nvGraphicFramePr>
          <p:cNvPr id="438275" name="Group 3"/>
          <p:cNvGraphicFramePr>
            <a:graphicFrameLocks noGrp="1"/>
          </p:cNvGraphicFramePr>
          <p:nvPr>
            <p:ph idx="1"/>
          </p:nvPr>
        </p:nvGraphicFramePr>
        <p:xfrm>
          <a:off x="228600" y="1447800"/>
          <a:ext cx="8686799" cy="4886019"/>
        </p:xfrm>
        <a:graphic>
          <a:graphicData uri="http://schemas.openxmlformats.org/drawingml/2006/table">
            <a:tbl>
              <a:tblPr/>
              <a:tblGrid>
                <a:gridCol w="1600946">
                  <a:extLst>
                    <a:ext uri="{9D8B030D-6E8A-4147-A177-3AD203B41FA5}">
                      <a16:colId xmlns:a16="http://schemas.microsoft.com/office/drawing/2014/main" val="20000"/>
                    </a:ext>
                  </a:extLst>
                </a:gridCol>
                <a:gridCol w="2666254">
                  <a:extLst>
                    <a:ext uri="{9D8B030D-6E8A-4147-A177-3AD203B41FA5}">
                      <a16:colId xmlns:a16="http://schemas.microsoft.com/office/drawing/2014/main" val="20001"/>
                    </a:ext>
                  </a:extLst>
                </a:gridCol>
                <a:gridCol w="4419599">
                  <a:extLst>
                    <a:ext uri="{9D8B030D-6E8A-4147-A177-3AD203B41FA5}">
                      <a16:colId xmlns:a16="http://schemas.microsoft.com/office/drawing/2014/main" val="20002"/>
                    </a:ext>
                  </a:extLst>
                </a:gridCol>
              </a:tblGrid>
              <a:tr h="457200">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a:ln>
                          <a:noFill/>
                        </a:ln>
                        <a:solidFill>
                          <a:schemeClr val="tx1"/>
                        </a:solidFill>
                        <a:effectLst/>
                        <a:latin typeface="Times New Roman" pitchFamily="18" charset="0"/>
                        <a:cs typeface="Arial" pitchFamily="34"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HTML</a:t>
                      </a:r>
                      <a:endParaRPr kumimoji="0" lang="en-US" sz="2800" b="0" i="0" u="none" strike="noStrike" cap="none" normalizeH="0" baseline="0" dirty="0">
                        <a:ln>
                          <a:noFill/>
                        </a:ln>
                        <a:solidFill>
                          <a:schemeClr val="tx1"/>
                        </a:solidFill>
                        <a:effectLst/>
                        <a:latin typeface="Arial" pitchFamily="34" charset="0"/>
                        <a:ea typeface="宋体" pitchFamily="2" charset="-122"/>
                        <a:cs typeface="Times New Roman" pitchFamily="18"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XML</a:t>
                      </a:r>
                      <a:endParaRPr kumimoji="0" lang="en-US" sz="2800" b="0" i="0" u="none" strike="noStrike" cap="none" normalizeH="0" baseline="0" dirty="0">
                        <a:ln>
                          <a:noFill/>
                        </a:ln>
                        <a:solidFill>
                          <a:schemeClr val="tx1"/>
                        </a:solidFill>
                        <a:effectLst/>
                        <a:latin typeface="Arial" pitchFamily="34" charset="0"/>
                        <a:ea typeface="宋体" pitchFamily="2" charset="-122"/>
                        <a:cs typeface="Times New Roman" pitchFamily="18"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572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Purpose of tags</a:t>
                      </a:r>
                      <a:endParaRPr kumimoji="0" lang="en-US" sz="2800" b="0"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Formatting data for display.</a:t>
                      </a:r>
                      <a:endParaRPr kumimoji="0" lang="en-US" sz="2800" b="0"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Define tags and attributes on data that can be interpreted by human and machine.</a:t>
                      </a:r>
                      <a:endParaRPr kumimoji="0" lang="en-US" sz="2800" b="0" i="0" u="none" strike="noStrike" cap="none" normalizeH="0" baseline="0" dirty="0">
                        <a:ln>
                          <a:noFill/>
                        </a:ln>
                        <a:solidFill>
                          <a:schemeClr val="tx1"/>
                        </a:solidFill>
                        <a:effectLst/>
                        <a:latin typeface="Arial" pitchFamily="34" charset="0"/>
                        <a:ea typeface="宋体" pitchFamily="2" charset="-122"/>
                        <a:cs typeface="Times New Roman" pitchFamily="18"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588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Syntax of tags</a:t>
                      </a:r>
                      <a:endParaRPr kumimoji="0" lang="en-US" sz="2800" b="0"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pitchFamily="18" charset="0"/>
                          <a:ea typeface="宋体" pitchFamily="2" charset="-122"/>
                          <a:cs typeface="Times New Roman" pitchFamily="18" charset="0"/>
                        </a:rPr>
                        <a:t>Tags may be left open, e.g., &lt;li&gt;, &lt;br&gt;. </a:t>
                      </a:r>
                      <a:endParaRPr kumimoji="0" lang="en-US" sz="2800" b="0" i="0" u="none" strike="noStrike" cap="none" normalizeH="0" baseline="0">
                        <a:ln>
                          <a:noFill/>
                        </a:ln>
                        <a:solidFill>
                          <a:schemeClr val="tx1"/>
                        </a:solidFill>
                        <a:effectLst/>
                        <a:latin typeface="Arial" pitchFamily="34" charset="0"/>
                        <a:ea typeface="宋体" pitchFamily="2" charset="-122"/>
                        <a:cs typeface="Times New Roman" pitchFamily="18"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All tags must be in pair, e.g., </a:t>
                      </a:r>
                      <a:br>
                        <a:rPr kumimoji="0" lang="en-US"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br>
                      <a:r>
                        <a:rPr kumimoji="0" lang="en-US"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&lt;li&gt; &lt;/li&gt;, &lt;</a:t>
                      </a:r>
                      <a:r>
                        <a:rPr kumimoji="0" lang="en-US" sz="18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br</a:t>
                      </a:r>
                      <a:r>
                        <a:rPr kumimoji="0" lang="en-US"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&gt; &lt;/</a:t>
                      </a:r>
                      <a:r>
                        <a:rPr kumimoji="0" lang="en-US" sz="18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br</a:t>
                      </a:r>
                      <a:r>
                        <a:rPr kumimoji="0" lang="en-US"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&gt;</a:t>
                      </a:r>
                      <a:endParaRPr kumimoji="0" lang="en-US" sz="2800" b="0" i="0" u="none" strike="noStrike" cap="none" normalizeH="0" baseline="0" dirty="0">
                        <a:ln>
                          <a:noFill/>
                        </a:ln>
                        <a:solidFill>
                          <a:schemeClr val="tx1"/>
                        </a:solidFill>
                        <a:effectLst/>
                        <a:latin typeface="Arial" pitchFamily="34" charset="0"/>
                        <a:ea typeface="宋体" pitchFamily="2" charset="-122"/>
                        <a:cs typeface="Times New Roman" pitchFamily="18"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274762">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Semantics of tags	</a:t>
                      </a:r>
                      <a:endParaRPr kumimoji="0" lang="en-US" sz="2800" b="0" i="0" u="none" strike="noStrike" cap="none" normalizeH="0" baseline="0" dirty="0">
                        <a:ln>
                          <a:noFill/>
                        </a:ln>
                        <a:solidFill>
                          <a:schemeClr val="tx1"/>
                        </a:solidFill>
                        <a:effectLst/>
                        <a:latin typeface="Arial" pitchFamily="34" charset="0"/>
                        <a:ea typeface="宋体" pitchFamily="2" charset="-122"/>
                        <a:cs typeface="Times New Roman" pitchFamily="18"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Tags are predefined with given format meaning. Tags are limited.</a:t>
                      </a:r>
                      <a:endParaRPr kumimoji="0" lang="en-US" sz="2800" b="0" i="0" u="none" strike="noStrike" cap="none" normalizeH="0" baseline="0" dirty="0">
                        <a:ln>
                          <a:noFill/>
                        </a:ln>
                        <a:solidFill>
                          <a:schemeClr val="tx1"/>
                        </a:solidFill>
                        <a:effectLst/>
                        <a:latin typeface="Arial" pitchFamily="34" charset="0"/>
                        <a:ea typeface="宋体" pitchFamily="2" charset="-122"/>
                        <a:cs typeface="Times New Roman" pitchFamily="18"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The user can choose any tags and the meanings can be defined separately. Assigning meanings to a set of tags defines a vocabulary and thus a new markup language.</a:t>
                      </a:r>
                      <a:endParaRPr kumimoji="0" lang="en-US" sz="2800" b="0" i="0" u="none" strike="noStrike" cap="none" normalizeH="0" baseline="0" dirty="0">
                        <a:ln>
                          <a:noFill/>
                        </a:ln>
                        <a:solidFill>
                          <a:schemeClr val="tx1"/>
                        </a:solidFill>
                        <a:effectLst/>
                        <a:latin typeface="Arial" pitchFamily="34" charset="0"/>
                        <a:ea typeface="宋体" pitchFamily="2" charset="-122"/>
                        <a:cs typeface="Times New Roman" pitchFamily="18"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928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kern="1200" cap="none" normalizeH="0" baseline="0" dirty="0">
                          <a:ln>
                            <a:noFill/>
                          </a:ln>
                          <a:solidFill>
                            <a:schemeClr val="tx1"/>
                          </a:solidFill>
                          <a:effectLst/>
                          <a:latin typeface="Times New Roman" pitchFamily="18" charset="0"/>
                          <a:ea typeface="宋体" pitchFamily="2" charset="-122"/>
                          <a:cs typeface="Times New Roman" pitchFamily="18" charset="0"/>
                        </a:rPr>
                        <a:t>Schema</a:t>
                      </a: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kern="1200" cap="none" normalizeH="0" baseline="0" dirty="0">
                          <a:ln>
                            <a:noFill/>
                          </a:ln>
                          <a:solidFill>
                            <a:schemeClr val="tx1"/>
                          </a:solidFill>
                          <a:effectLst/>
                          <a:latin typeface="Times New Roman" pitchFamily="18" charset="0"/>
                          <a:ea typeface="宋体" pitchFamily="2" charset="-122"/>
                          <a:cs typeface="Times New Roman" pitchFamily="18" charset="0"/>
                        </a:rPr>
                        <a:t>The schema is fix and implied</a:t>
                      </a: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kern="1200" cap="none" normalizeH="0" baseline="0" dirty="0">
                          <a:ln>
                            <a:noFill/>
                          </a:ln>
                          <a:solidFill>
                            <a:schemeClr val="tx1"/>
                          </a:solidFill>
                          <a:effectLst/>
                          <a:latin typeface="Times New Roman" pitchFamily="18" charset="0"/>
                          <a:ea typeface="宋体" pitchFamily="2" charset="-122"/>
                          <a:cs typeface="Times New Roman" pitchFamily="18" charset="0"/>
                        </a:rPr>
                        <a:t>Need a schema file to define the tags and the structure</a:t>
                      </a: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1858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Semantics of data</a:t>
                      </a:r>
                      <a:endParaRPr kumimoji="0" lang="en-US" sz="2800" b="0" i="0" u="none" strike="noStrike" cap="none" normalizeH="0" baseline="0" dirty="0">
                        <a:ln>
                          <a:noFill/>
                        </a:ln>
                        <a:solidFill>
                          <a:schemeClr val="tx1"/>
                        </a:solidFill>
                        <a:effectLst/>
                        <a:latin typeface="Arial" pitchFamily="34" charset="0"/>
                        <a:ea typeface="宋体" pitchFamily="2" charset="-122"/>
                        <a:cs typeface="Times New Roman" pitchFamily="18"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It is difficult for machine to understand. For example, is “Phoenix” a part of the title?</a:t>
                      </a:r>
                      <a:endParaRPr kumimoji="0" lang="en-US" sz="2800" b="0" i="0" u="none" strike="noStrike" cap="none" normalizeH="0" baseline="0" dirty="0">
                        <a:ln>
                          <a:noFill/>
                        </a:ln>
                        <a:solidFill>
                          <a:schemeClr val="tx1"/>
                        </a:solidFill>
                        <a:effectLst/>
                        <a:latin typeface="Arial" pitchFamily="34" charset="0"/>
                        <a:ea typeface="宋体" pitchFamily="2" charset="-122"/>
                        <a:cs typeface="Times New Roman" pitchFamily="18"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Once the tags are defined, it is easy for the machine to understand. “Phoenix” is a location, not a part of the title.</a:t>
                      </a:r>
                      <a:endParaRPr kumimoji="0" lang="en-US" sz="2800" b="0" i="0" u="none" strike="noStrike" cap="none" normalizeH="0" baseline="0" dirty="0">
                        <a:ln>
                          <a:noFill/>
                        </a:ln>
                        <a:solidFill>
                          <a:schemeClr val="tx1"/>
                        </a:solidFill>
                        <a:effectLst/>
                        <a:latin typeface="Arial" pitchFamily="34" charset="0"/>
                        <a:ea typeface="宋体" pitchFamily="2" charset="-122"/>
                        <a:cs typeface="Times New Roman" pitchFamily="18"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214604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p:txBody>
          <a:bodyPr/>
          <a:lstStyle/>
          <a:p>
            <a:pPr>
              <a:defRPr/>
            </a:pPr>
            <a:fld id="{D4659C7A-551C-4DFF-A912-DA28DD0E2AAF}" type="slidenum">
              <a:rPr lang="en-US" smtClean="0"/>
              <a:pPr>
                <a:defRPr/>
              </a:pPr>
              <a:t>63</a:t>
            </a:fld>
            <a:endParaRPr lang="en-US"/>
          </a:p>
        </p:txBody>
      </p:sp>
      <p:sp>
        <p:nvSpPr>
          <p:cNvPr id="29699" name="Rectangle 2"/>
          <p:cNvSpPr>
            <a:spLocks noGrp="1" noChangeArrowheads="1"/>
          </p:cNvSpPr>
          <p:nvPr>
            <p:ph type="title"/>
          </p:nvPr>
        </p:nvSpPr>
        <p:spPr/>
        <p:txBody>
          <a:bodyPr/>
          <a:lstStyle/>
          <a:p>
            <a:pPr eaLnBrk="1" hangingPunct="1"/>
            <a:r>
              <a:rPr lang="en-US"/>
              <a:t>SOAP: </a:t>
            </a:r>
            <a:r>
              <a:rPr lang="en-US" altLang="zh-CN">
                <a:ea typeface="宋体" pitchFamily="2" charset="-122"/>
              </a:rPr>
              <a:t>Simple Object Access Protocol </a:t>
            </a:r>
            <a:endParaRPr lang="en-US"/>
          </a:p>
        </p:txBody>
      </p:sp>
      <p:sp>
        <p:nvSpPr>
          <p:cNvPr id="29700" name="Text Box 25"/>
          <p:cNvSpPr txBox="1">
            <a:spLocks noChangeArrowheads="1"/>
          </p:cNvSpPr>
          <p:nvPr/>
        </p:nvSpPr>
        <p:spPr bwMode="auto">
          <a:xfrm>
            <a:off x="228600" y="1447800"/>
            <a:ext cx="8610600" cy="347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marL="342900" indent="-342900"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eaLnBrk="1" hangingPunct="1">
              <a:lnSpc>
                <a:spcPct val="90000"/>
              </a:lnSpc>
              <a:spcBef>
                <a:spcPct val="20000"/>
              </a:spcBef>
              <a:buClr>
                <a:schemeClr val="folHlink"/>
              </a:buClr>
              <a:buSzPct val="60000"/>
              <a:buFont typeface="Wingdings" pitchFamily="2" charset="2"/>
              <a:buChar char="n"/>
            </a:pPr>
            <a:r>
              <a:rPr lang="en-US" altLang="zh-CN" sz="2400" b="0" dirty="0">
                <a:ea typeface="宋体" pitchFamily="2" charset="-122"/>
              </a:rPr>
              <a:t>SOAP is used for transporting messages between </a:t>
            </a:r>
            <a:br>
              <a:rPr lang="en-US" altLang="zh-CN" sz="2400" b="0" dirty="0">
                <a:ea typeface="宋体" pitchFamily="2" charset="-122"/>
              </a:rPr>
            </a:br>
            <a:r>
              <a:rPr lang="en-US" altLang="zh-CN" sz="2400" b="0" dirty="0">
                <a:ea typeface="宋体" pitchFamily="2" charset="-122"/>
              </a:rPr>
              <a:t>Web services and applications</a:t>
            </a:r>
          </a:p>
          <a:p>
            <a:pPr eaLnBrk="1" hangingPunct="1">
              <a:lnSpc>
                <a:spcPct val="90000"/>
              </a:lnSpc>
              <a:spcBef>
                <a:spcPct val="20000"/>
              </a:spcBef>
              <a:buClr>
                <a:schemeClr val="folHlink"/>
              </a:buClr>
              <a:buSzPct val="60000"/>
              <a:buFont typeface="Wingdings" pitchFamily="2" charset="2"/>
              <a:buChar char="n"/>
            </a:pPr>
            <a:r>
              <a:rPr lang="en-US" altLang="zh-CN" sz="2400" b="0" dirty="0">
                <a:ea typeface="宋体" pitchFamily="2" charset="-122"/>
              </a:rPr>
              <a:t>A SOAP message is an XML document </a:t>
            </a:r>
          </a:p>
          <a:p>
            <a:pPr eaLnBrk="1" hangingPunct="1">
              <a:lnSpc>
                <a:spcPct val="90000"/>
              </a:lnSpc>
              <a:spcBef>
                <a:spcPct val="20000"/>
              </a:spcBef>
              <a:buClr>
                <a:schemeClr val="folHlink"/>
              </a:buClr>
              <a:buSzPct val="60000"/>
              <a:buFont typeface="Wingdings" pitchFamily="2" charset="2"/>
              <a:buChar char="n"/>
            </a:pPr>
            <a:r>
              <a:rPr lang="en-GB" altLang="zh-CN" sz="2400" b="0" dirty="0">
                <a:ea typeface="宋体" pitchFamily="2" charset="-122"/>
              </a:rPr>
              <a:t>Like any communication protocol, a SOAP message consists of wrapper information and payload</a:t>
            </a:r>
            <a:r>
              <a:rPr lang="en-US" altLang="zh-CN" sz="2400" b="0" dirty="0">
                <a:ea typeface="宋体" pitchFamily="2" charset="-122"/>
              </a:rPr>
              <a:t>;</a:t>
            </a:r>
          </a:p>
          <a:p>
            <a:pPr eaLnBrk="1" hangingPunct="1">
              <a:lnSpc>
                <a:spcPct val="90000"/>
              </a:lnSpc>
              <a:spcBef>
                <a:spcPct val="20000"/>
              </a:spcBef>
              <a:buClr>
                <a:schemeClr val="folHlink"/>
              </a:buClr>
              <a:buSzPct val="60000"/>
              <a:buFont typeface="Wingdings" pitchFamily="2" charset="2"/>
              <a:buChar char="n"/>
            </a:pPr>
            <a:r>
              <a:rPr lang="en-US" altLang="zh-CN" sz="2400" b="0" dirty="0">
                <a:ea typeface="宋体" pitchFamily="2" charset="-122"/>
              </a:rPr>
              <a:t>The format of SOAP message is as follows:</a:t>
            </a:r>
          </a:p>
          <a:p>
            <a:pPr eaLnBrk="1" hangingPunct="1">
              <a:lnSpc>
                <a:spcPct val="90000"/>
              </a:lnSpc>
              <a:spcBef>
                <a:spcPct val="20000"/>
              </a:spcBef>
              <a:buClr>
                <a:schemeClr val="folHlink"/>
              </a:buClr>
              <a:buSzPct val="60000"/>
              <a:buFont typeface="Wingdings" pitchFamily="2" charset="2"/>
              <a:buChar char="n"/>
            </a:pPr>
            <a:endParaRPr lang="en-US" sz="2400" b="0" dirty="0">
              <a:ea typeface="宋体" pitchFamily="2" charset="-122"/>
            </a:endParaRPr>
          </a:p>
          <a:p>
            <a:pPr eaLnBrk="1" hangingPunct="1">
              <a:lnSpc>
                <a:spcPct val="90000"/>
              </a:lnSpc>
              <a:spcBef>
                <a:spcPct val="20000"/>
              </a:spcBef>
              <a:buClr>
                <a:schemeClr val="folHlink"/>
              </a:buClr>
              <a:buSzPct val="60000"/>
              <a:buFont typeface="Wingdings" pitchFamily="2" charset="2"/>
              <a:buChar char="n"/>
            </a:pPr>
            <a:endParaRPr lang="en-US" sz="2400" b="0" dirty="0">
              <a:ea typeface="宋体" pitchFamily="2" charset="-122"/>
            </a:endParaRPr>
          </a:p>
          <a:p>
            <a:pPr eaLnBrk="1" hangingPunct="1">
              <a:lnSpc>
                <a:spcPct val="90000"/>
              </a:lnSpc>
              <a:spcBef>
                <a:spcPct val="20000"/>
              </a:spcBef>
              <a:buClr>
                <a:schemeClr val="folHlink"/>
              </a:buClr>
              <a:buSzPct val="60000"/>
              <a:buFont typeface="Wingdings" pitchFamily="2" charset="2"/>
              <a:buChar char="n"/>
            </a:pPr>
            <a:r>
              <a:rPr lang="en-US" altLang="zh-CN" sz="2400" b="0" dirty="0">
                <a:ea typeface="宋体" pitchFamily="2" charset="-122"/>
              </a:rPr>
              <a:t>A SOAP message is often wrapped in an HTTP (Hypertext Transfer Protocol ) message and sent as an HTTP packet over the internet:</a:t>
            </a:r>
          </a:p>
          <a:p>
            <a:pPr eaLnBrk="1" hangingPunct="1">
              <a:lnSpc>
                <a:spcPct val="90000"/>
              </a:lnSpc>
              <a:spcBef>
                <a:spcPct val="20000"/>
              </a:spcBef>
              <a:buClr>
                <a:schemeClr val="folHlink"/>
              </a:buClr>
              <a:buSzPct val="60000"/>
              <a:buFont typeface="Wingdings" pitchFamily="2" charset="2"/>
              <a:buChar char="n"/>
            </a:pPr>
            <a:endParaRPr lang="en-US" sz="2400" b="0" dirty="0"/>
          </a:p>
        </p:txBody>
      </p:sp>
      <p:sp>
        <p:nvSpPr>
          <p:cNvPr id="29701" name="Rectangle 4"/>
          <p:cNvSpPr>
            <a:spLocks noChangeArrowheads="1"/>
          </p:cNvSpPr>
          <p:nvPr/>
        </p:nvSpPr>
        <p:spPr bwMode="auto">
          <a:xfrm>
            <a:off x="228600" y="3886200"/>
            <a:ext cx="8736013" cy="571500"/>
          </a:xfrm>
          <a:prstGeom prst="rect">
            <a:avLst/>
          </a:prstGeom>
          <a:solidFill>
            <a:srgbClr val="EAEAEA"/>
          </a:solidFill>
          <a:ln w="9525">
            <a:solidFill>
              <a:schemeClr val="tx1"/>
            </a:solidFill>
            <a:miter lim="800000"/>
            <a:headEnd/>
            <a:tailEnd/>
          </a:ln>
        </p:spPr>
        <p:txBody>
          <a:bodyPr wrap="none" anchor="ctr"/>
          <a:lstStyle/>
          <a:p>
            <a:pPr eaLnBrk="0" hangingPunct="0"/>
            <a:endParaRPr lang="en-US" sz="1600" b="0"/>
          </a:p>
        </p:txBody>
      </p:sp>
      <p:sp>
        <p:nvSpPr>
          <p:cNvPr id="29702" name="Text Box 5"/>
          <p:cNvSpPr txBox="1">
            <a:spLocks noChangeArrowheads="1"/>
          </p:cNvSpPr>
          <p:nvPr/>
        </p:nvSpPr>
        <p:spPr bwMode="auto">
          <a:xfrm>
            <a:off x="231775" y="4038600"/>
            <a:ext cx="1444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sz="1400" b="0"/>
              <a:t>&lt;soap:Envelope&gt;</a:t>
            </a:r>
          </a:p>
        </p:txBody>
      </p:sp>
      <p:sp>
        <p:nvSpPr>
          <p:cNvPr id="29703" name="Rectangle 6"/>
          <p:cNvSpPr>
            <a:spLocks noChangeArrowheads="1"/>
          </p:cNvSpPr>
          <p:nvPr/>
        </p:nvSpPr>
        <p:spPr bwMode="auto">
          <a:xfrm>
            <a:off x="1676400" y="4000500"/>
            <a:ext cx="2725738" cy="346075"/>
          </a:xfrm>
          <a:prstGeom prst="rect">
            <a:avLst/>
          </a:prstGeom>
          <a:solidFill>
            <a:schemeClr val="bg1"/>
          </a:solidFill>
          <a:ln w="9525">
            <a:solidFill>
              <a:schemeClr val="tx1"/>
            </a:solidFill>
            <a:miter lim="800000"/>
            <a:headEnd/>
            <a:tailEnd/>
          </a:ln>
        </p:spPr>
        <p:txBody>
          <a:bodyPr wrap="none" anchor="ctr"/>
          <a:lstStyle/>
          <a:p>
            <a:pPr algn="ctr" eaLnBrk="0" hangingPunct="0"/>
            <a:r>
              <a:rPr lang="en-US" sz="1400" b="0"/>
              <a:t>&lt;soap:header&gt;  . . . &lt;/soap:header&gt;</a:t>
            </a:r>
          </a:p>
        </p:txBody>
      </p:sp>
      <p:sp>
        <p:nvSpPr>
          <p:cNvPr id="29704" name="Rectangle 7"/>
          <p:cNvSpPr>
            <a:spLocks noChangeArrowheads="1"/>
          </p:cNvSpPr>
          <p:nvPr/>
        </p:nvSpPr>
        <p:spPr bwMode="auto">
          <a:xfrm>
            <a:off x="4500563" y="4000500"/>
            <a:ext cx="3008312" cy="346075"/>
          </a:xfrm>
          <a:prstGeom prst="rect">
            <a:avLst/>
          </a:prstGeom>
          <a:solidFill>
            <a:srgbClr val="FFFFCC"/>
          </a:solidFill>
          <a:ln w="9525">
            <a:solidFill>
              <a:schemeClr val="tx1"/>
            </a:solidFill>
            <a:miter lim="800000"/>
            <a:headEnd/>
            <a:tailEnd/>
          </a:ln>
        </p:spPr>
        <p:txBody>
          <a:bodyPr wrap="none" anchor="ctr"/>
          <a:lstStyle/>
          <a:p>
            <a:pPr algn="ctr" eaLnBrk="0" hangingPunct="0"/>
            <a:r>
              <a:rPr lang="en-US" sz="1400" b="0"/>
              <a:t>&lt;soap:body&gt;     .   .   .    &lt;/soap:body&gt;</a:t>
            </a:r>
          </a:p>
        </p:txBody>
      </p:sp>
      <p:sp>
        <p:nvSpPr>
          <p:cNvPr id="29705" name="Text Box 8"/>
          <p:cNvSpPr txBox="1">
            <a:spLocks noChangeArrowheads="1"/>
          </p:cNvSpPr>
          <p:nvPr/>
        </p:nvSpPr>
        <p:spPr bwMode="auto">
          <a:xfrm>
            <a:off x="7467600" y="4029075"/>
            <a:ext cx="152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pPr algn="r"/>
            <a:r>
              <a:rPr lang="en-US" sz="1400" b="0"/>
              <a:t>&lt;/soap:Envelope&gt;</a:t>
            </a:r>
          </a:p>
        </p:txBody>
      </p:sp>
      <p:sp>
        <p:nvSpPr>
          <p:cNvPr id="10" name="Rectangle 4"/>
          <p:cNvSpPr>
            <a:spLocks noChangeArrowheads="1"/>
          </p:cNvSpPr>
          <p:nvPr/>
        </p:nvSpPr>
        <p:spPr bwMode="auto">
          <a:xfrm>
            <a:off x="228600" y="5676900"/>
            <a:ext cx="8736013" cy="571500"/>
          </a:xfrm>
          <a:prstGeom prst="rect">
            <a:avLst/>
          </a:prstGeom>
          <a:solidFill>
            <a:schemeClr val="accent1"/>
          </a:solidFill>
          <a:ln w="9525">
            <a:solidFill>
              <a:schemeClr val="tx1"/>
            </a:solidFill>
            <a:miter lim="800000"/>
            <a:headEnd/>
            <a:tailEnd/>
          </a:ln>
        </p:spPr>
        <p:txBody>
          <a:bodyPr wrap="none" anchor="ctr"/>
          <a:lstStyle/>
          <a:p>
            <a:pPr eaLnBrk="0" hangingPunct="0"/>
            <a:r>
              <a:rPr lang="en-US" sz="1600" b="0" dirty="0"/>
              <a:t>HTTP Package</a:t>
            </a:r>
          </a:p>
        </p:txBody>
      </p:sp>
      <p:sp>
        <p:nvSpPr>
          <p:cNvPr id="11" name="Rectangle 4"/>
          <p:cNvSpPr>
            <a:spLocks noChangeArrowheads="1"/>
          </p:cNvSpPr>
          <p:nvPr/>
        </p:nvSpPr>
        <p:spPr bwMode="auto">
          <a:xfrm>
            <a:off x="1779587" y="5779168"/>
            <a:ext cx="5992813" cy="381000"/>
          </a:xfrm>
          <a:prstGeom prst="rect">
            <a:avLst/>
          </a:prstGeom>
          <a:solidFill>
            <a:srgbClr val="EAEAEA"/>
          </a:solidFill>
          <a:ln w="9525">
            <a:solidFill>
              <a:schemeClr val="tx1"/>
            </a:solidFill>
            <a:miter lim="800000"/>
            <a:headEnd/>
            <a:tailEnd/>
          </a:ln>
        </p:spPr>
        <p:txBody>
          <a:bodyPr wrap="none" anchor="ctr"/>
          <a:lstStyle/>
          <a:p>
            <a:pPr algn="ctr" eaLnBrk="0" hangingPunct="0"/>
            <a:r>
              <a:rPr lang="en-US" sz="1600" b="0" dirty="0"/>
              <a:t>SOAP Package</a:t>
            </a:r>
          </a:p>
        </p:txBody>
      </p:sp>
    </p:spTree>
    <p:extLst>
      <p:ext uri="{BB962C8B-B14F-4D97-AF65-F5344CB8AC3E}">
        <p14:creationId xmlns:p14="http://schemas.microsoft.com/office/powerpoint/2010/main" val="54950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700">
                                            <p:txEl>
                                              <p:pRg st="6" end="6"/>
                                            </p:txEl>
                                          </p:spTgt>
                                        </p:tgtEl>
                                        <p:attrNameLst>
                                          <p:attrName>style.visibility</p:attrName>
                                        </p:attrNameLst>
                                      </p:cBhvr>
                                      <p:to>
                                        <p:strVal val="visible"/>
                                      </p:to>
                                    </p:set>
                                    <p:animEffect transition="in" filter="fade">
                                      <p:cBhvr>
                                        <p:cTn id="7" dur="1000"/>
                                        <p:tgtEl>
                                          <p:spTgt spid="29700">
                                            <p:txEl>
                                              <p:pRg st="6" end="6"/>
                                            </p:txEl>
                                          </p:spTgt>
                                        </p:tgtEl>
                                      </p:cBhvr>
                                    </p:animEffect>
                                    <p:anim calcmode="lin" valueType="num">
                                      <p:cBhvr>
                                        <p:cTn id="8" dur="1000" fill="hold"/>
                                        <p:tgtEl>
                                          <p:spTgt spid="29700">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29700">
                                            <p:txEl>
                                              <p:pRg st="6" end="6"/>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a:t>ebXML</a:t>
            </a:r>
            <a:r>
              <a:rPr lang="en-US" dirty="0"/>
              <a:t> Message Structure</a:t>
            </a:r>
            <a:br>
              <a:rPr lang="en-US" dirty="0"/>
            </a:br>
            <a:r>
              <a:rPr lang="en-US" sz="1600" b="0" dirty="0"/>
              <a:t>https://www.oasis-open.org/committees/ebxml-msg/documents/ebMS_v2_0.pdf</a:t>
            </a:r>
            <a:endParaRPr lang="en-US" sz="1600" dirty="0"/>
          </a:p>
        </p:txBody>
      </p:sp>
      <p:sp>
        <p:nvSpPr>
          <p:cNvPr id="4" name="Slide Number Placeholder 3"/>
          <p:cNvSpPr>
            <a:spLocks noGrp="1"/>
          </p:cNvSpPr>
          <p:nvPr>
            <p:ph type="sldNum" sz="quarter" idx="12"/>
          </p:nvPr>
        </p:nvSpPr>
        <p:spPr/>
        <p:txBody>
          <a:bodyPr/>
          <a:lstStyle/>
          <a:p>
            <a:pPr>
              <a:defRPr/>
            </a:pPr>
            <a:fld id="{CC02F590-2C4A-4D75-B0C0-D884DA69B994}" type="slidenum">
              <a:rPr lang="en-US" smtClean="0"/>
              <a:pPr>
                <a:defRPr/>
              </a:pPr>
              <a:t>64</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811192"/>
            <a:ext cx="5486400" cy="5893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715000" y="1724085"/>
            <a:ext cx="3346048" cy="4524315"/>
          </a:xfrm>
          <a:prstGeom prst="rect">
            <a:avLst/>
          </a:prstGeom>
          <a:noFill/>
        </p:spPr>
        <p:txBody>
          <a:bodyPr wrap="square" rtlCol="0">
            <a:spAutoFit/>
          </a:bodyPr>
          <a:lstStyle/>
          <a:p>
            <a:r>
              <a:rPr lang="en-US" sz="2400" b="0" dirty="0"/>
              <a:t>MIME (Multipurpose Internet Mail Extensions) is a standard that extends the format of email to support:</a:t>
            </a:r>
          </a:p>
          <a:p>
            <a:pPr marL="285750" indent="-285750">
              <a:buFont typeface="Arial" panose="020B0604020202020204" pitchFamily="34" charset="0"/>
              <a:buChar char="•"/>
            </a:pPr>
            <a:r>
              <a:rPr lang="en-US" sz="2400" b="0" dirty="0"/>
              <a:t>Text</a:t>
            </a:r>
          </a:p>
          <a:p>
            <a:pPr marL="285750" indent="-285750">
              <a:buFont typeface="Arial" panose="020B0604020202020204" pitchFamily="34" charset="0"/>
              <a:buChar char="•"/>
            </a:pPr>
            <a:r>
              <a:rPr lang="en-US" sz="2400" b="0" dirty="0"/>
              <a:t>Non-text attachments</a:t>
            </a:r>
          </a:p>
          <a:p>
            <a:pPr marL="285750" indent="-285750">
              <a:buFont typeface="Arial" panose="020B0604020202020204" pitchFamily="34" charset="0"/>
              <a:buChar char="•"/>
            </a:pPr>
            <a:r>
              <a:rPr lang="en-US" sz="2400" b="0" dirty="0"/>
              <a:t>Message bodies with multiple parts</a:t>
            </a:r>
          </a:p>
          <a:p>
            <a:pPr marL="285750" indent="-285750">
              <a:buFont typeface="Arial" panose="020B0604020202020204" pitchFamily="34" charset="0"/>
              <a:buChar char="•"/>
            </a:pPr>
            <a:r>
              <a:rPr lang="en-US" sz="2400" b="0" dirty="0"/>
              <a:t>Header information in non-ASCII character sets</a:t>
            </a:r>
          </a:p>
        </p:txBody>
      </p:sp>
    </p:spTree>
    <p:extLst>
      <p:ext uri="{BB962C8B-B14F-4D97-AF65-F5344CB8AC3E}">
        <p14:creationId xmlns:p14="http://schemas.microsoft.com/office/powerpoint/2010/main" val="26711385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p:txBody>
          <a:bodyPr/>
          <a:lstStyle/>
          <a:p>
            <a:pPr>
              <a:defRPr/>
            </a:pPr>
            <a:fld id="{9B7F632C-BE38-46B0-A1E5-6AA1815CA6C4}" type="slidenum">
              <a:rPr lang="en-US" smtClean="0"/>
              <a:pPr>
                <a:defRPr/>
              </a:pPr>
              <a:t>65</a:t>
            </a:fld>
            <a:endParaRPr lang="en-US"/>
          </a:p>
        </p:txBody>
      </p:sp>
      <p:sp>
        <p:nvSpPr>
          <p:cNvPr id="30723" name="Rectangle 2"/>
          <p:cNvSpPr>
            <a:spLocks noGrp="1" noChangeArrowheads="1"/>
          </p:cNvSpPr>
          <p:nvPr>
            <p:ph type="title"/>
          </p:nvPr>
        </p:nvSpPr>
        <p:spPr/>
        <p:txBody>
          <a:bodyPr/>
          <a:lstStyle/>
          <a:p>
            <a:pPr eaLnBrk="1" hangingPunct="1"/>
            <a:r>
              <a:rPr lang="en-US" sz="2800"/>
              <a:t>WSDL: </a:t>
            </a:r>
            <a:r>
              <a:rPr lang="en-US" altLang="zh-CN" sz="2800">
                <a:ea typeface="宋体" pitchFamily="2" charset="-122"/>
              </a:rPr>
              <a:t>Web Service Description Language</a:t>
            </a:r>
            <a:endParaRPr lang="en-US" sz="2800"/>
          </a:p>
        </p:txBody>
      </p:sp>
      <p:sp>
        <p:nvSpPr>
          <p:cNvPr id="30724" name="Rectangle 3"/>
          <p:cNvSpPr>
            <a:spLocks noGrp="1" noChangeArrowheads="1"/>
          </p:cNvSpPr>
          <p:nvPr>
            <p:ph type="body" idx="1"/>
          </p:nvPr>
        </p:nvSpPr>
        <p:spPr>
          <a:xfrm>
            <a:off x="341312" y="1371600"/>
            <a:ext cx="8726488" cy="5257800"/>
          </a:xfrm>
        </p:spPr>
        <p:txBody>
          <a:bodyPr/>
          <a:lstStyle/>
          <a:p>
            <a:pPr eaLnBrk="1" hangingPunct="1">
              <a:lnSpc>
                <a:spcPct val="90000"/>
              </a:lnSpc>
            </a:pPr>
            <a:r>
              <a:rPr lang="en-US" sz="2400" dirty="0"/>
              <a:t>WSDL is used for describing Web services (interfaces), including </a:t>
            </a:r>
            <a:r>
              <a:rPr lang="en-US" sz="2400" dirty="0">
                <a:solidFill>
                  <a:srgbClr val="0033CC"/>
                </a:solidFill>
              </a:rPr>
              <a:t>four</a:t>
            </a:r>
            <a:r>
              <a:rPr lang="en-US" sz="2400" dirty="0"/>
              <a:t> critical aspects of Web services:</a:t>
            </a:r>
            <a:endParaRPr lang="en-GB" sz="2400" dirty="0"/>
          </a:p>
          <a:p>
            <a:pPr lvl="1" eaLnBrk="1" hangingPunct="1">
              <a:lnSpc>
                <a:spcPct val="90000"/>
              </a:lnSpc>
            </a:pPr>
            <a:r>
              <a:rPr lang="en-GB" sz="2400" dirty="0"/>
              <a:t>Functionality of the services described in standard taxonomy;</a:t>
            </a:r>
          </a:p>
          <a:p>
            <a:pPr lvl="1" eaLnBrk="1" hangingPunct="1">
              <a:lnSpc>
                <a:spcPct val="90000"/>
              </a:lnSpc>
            </a:pPr>
            <a:r>
              <a:rPr lang="en-GB" sz="2400" dirty="0"/>
              <a:t>Data type of each parameter and the return type of the function (service) call;</a:t>
            </a:r>
          </a:p>
          <a:p>
            <a:pPr lvl="1" eaLnBrk="1" hangingPunct="1">
              <a:lnSpc>
                <a:spcPct val="90000"/>
              </a:lnSpc>
            </a:pPr>
            <a:r>
              <a:rPr lang="en-GB" sz="2400" dirty="0"/>
              <a:t>Binding information about the transport protocol to be used, usually, SOAP;</a:t>
            </a:r>
          </a:p>
          <a:p>
            <a:pPr lvl="1" eaLnBrk="1" hangingPunct="1">
              <a:lnSpc>
                <a:spcPct val="90000"/>
              </a:lnSpc>
            </a:pPr>
            <a:r>
              <a:rPr lang="en-GB" sz="2400" dirty="0"/>
              <a:t>Address (URL) for locating the specified service.</a:t>
            </a:r>
          </a:p>
          <a:p>
            <a:pPr eaLnBrk="1" hangingPunct="1">
              <a:lnSpc>
                <a:spcPct val="90000"/>
              </a:lnSpc>
            </a:pPr>
            <a:r>
              <a:rPr lang="en-US" sz="2400" dirty="0"/>
              <a:t>The last </a:t>
            </a:r>
            <a:r>
              <a:rPr lang="en-US" sz="2400" dirty="0">
                <a:solidFill>
                  <a:srgbClr val="0033CC"/>
                </a:solidFill>
              </a:rPr>
              <a:t>three</a:t>
            </a:r>
            <a:r>
              <a:rPr lang="en-US" sz="2400" dirty="0"/>
              <a:t> aspects can be automatically generated.</a:t>
            </a:r>
          </a:p>
          <a:p>
            <a:pPr eaLnBrk="1" hangingPunct="1">
              <a:lnSpc>
                <a:spcPct val="90000"/>
              </a:lnSpc>
            </a:pPr>
            <a:r>
              <a:rPr lang="en-US" sz="2400" dirty="0"/>
              <a:t>Web services described in WSDL can be searched, matched, and discovered based on the requirements.</a:t>
            </a:r>
          </a:p>
          <a:p>
            <a:pPr eaLnBrk="1" hangingPunct="1">
              <a:lnSpc>
                <a:spcPct val="90000"/>
              </a:lnSpc>
            </a:pPr>
            <a:r>
              <a:rPr lang="en-US" sz="2400" dirty="0"/>
              <a:t>Web services described in WSDL provides discovery and remote call details.</a:t>
            </a:r>
          </a:p>
        </p:txBody>
      </p:sp>
    </p:spTree>
    <p:extLst>
      <p:ext uri="{BB962C8B-B14F-4D97-AF65-F5344CB8AC3E}">
        <p14:creationId xmlns:p14="http://schemas.microsoft.com/office/powerpoint/2010/main" val="25508925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p:txBody>
          <a:bodyPr/>
          <a:lstStyle/>
          <a:p>
            <a:pPr>
              <a:defRPr/>
            </a:pPr>
            <a:fld id="{FE7DADD9-ECCB-417C-99BE-A8E1CB9165C9}" type="slidenum">
              <a:rPr lang="en-US" smtClean="0"/>
              <a:pPr>
                <a:defRPr/>
              </a:pPr>
              <a:t>66</a:t>
            </a:fld>
            <a:endParaRPr lang="en-US"/>
          </a:p>
        </p:txBody>
      </p:sp>
      <p:sp>
        <p:nvSpPr>
          <p:cNvPr id="31747" name="Rectangle 2"/>
          <p:cNvSpPr>
            <a:spLocks noGrp="1" noChangeArrowheads="1"/>
          </p:cNvSpPr>
          <p:nvPr>
            <p:ph type="title"/>
          </p:nvPr>
        </p:nvSpPr>
        <p:spPr/>
        <p:txBody>
          <a:bodyPr/>
          <a:lstStyle/>
          <a:p>
            <a:pPr eaLnBrk="1" hangingPunct="1"/>
            <a:r>
              <a:rPr lang="en-US"/>
              <a:t>XML-Based WSDL Document’s Elements</a:t>
            </a:r>
          </a:p>
        </p:txBody>
      </p:sp>
      <p:grpSp>
        <p:nvGrpSpPr>
          <p:cNvPr id="31748" name="Group 34"/>
          <p:cNvGrpSpPr>
            <a:grpSpLocks/>
          </p:cNvGrpSpPr>
          <p:nvPr/>
        </p:nvGrpSpPr>
        <p:grpSpPr bwMode="auto">
          <a:xfrm>
            <a:off x="1371600" y="1143000"/>
            <a:ext cx="6705600" cy="5410200"/>
            <a:chOff x="1392" y="720"/>
            <a:chExt cx="3408" cy="3408"/>
          </a:xfrm>
        </p:grpSpPr>
        <p:sp>
          <p:nvSpPr>
            <p:cNvPr id="31749" name="Rectangle 3"/>
            <p:cNvSpPr>
              <a:spLocks noChangeArrowheads="1"/>
            </p:cNvSpPr>
            <p:nvPr/>
          </p:nvSpPr>
          <p:spPr bwMode="auto">
            <a:xfrm>
              <a:off x="1392" y="1008"/>
              <a:ext cx="2479" cy="288"/>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solidFill>
                    <a:schemeClr val="folHlink"/>
                  </a:solidFill>
                </a:rPr>
                <a:t>&lt;Service&gt;</a:t>
              </a:r>
            </a:p>
          </p:txBody>
        </p:sp>
        <p:sp>
          <p:nvSpPr>
            <p:cNvPr id="31750" name="Rectangle 4"/>
            <p:cNvSpPr>
              <a:spLocks noChangeArrowheads="1"/>
            </p:cNvSpPr>
            <p:nvPr/>
          </p:nvSpPr>
          <p:spPr bwMode="auto">
            <a:xfrm>
              <a:off x="1392" y="1488"/>
              <a:ext cx="864" cy="384"/>
            </a:xfrm>
            <a:prstGeom prst="rect">
              <a:avLst/>
            </a:prstGeom>
            <a:solidFill>
              <a:schemeClr val="bg1"/>
            </a:solidFill>
            <a:ln w="9525">
              <a:solidFill>
                <a:schemeClr val="tx1"/>
              </a:solidFill>
              <a:miter lim="800000"/>
              <a:headEnd/>
              <a:tailEnd/>
            </a:ln>
          </p:spPr>
          <p:txBody>
            <a:bodyPr wrap="none" anchor="ctr"/>
            <a:lstStyle/>
            <a:p>
              <a:pPr algn="ctr" eaLnBrk="0" hangingPunct="0">
                <a:lnSpc>
                  <a:spcPct val="90000"/>
                </a:lnSpc>
              </a:pPr>
              <a:r>
                <a:rPr lang="en-US">
                  <a:solidFill>
                    <a:schemeClr val="folHlink"/>
                  </a:solidFill>
                </a:rPr>
                <a:t>&lt;port&gt;</a:t>
              </a:r>
            </a:p>
            <a:p>
              <a:pPr algn="ctr" eaLnBrk="0" hangingPunct="0">
                <a:lnSpc>
                  <a:spcPct val="90000"/>
                </a:lnSpc>
              </a:pPr>
              <a:r>
                <a:rPr lang="en-US" b="0"/>
                <a:t>(URL)</a:t>
              </a:r>
            </a:p>
          </p:txBody>
        </p:sp>
        <p:sp>
          <p:nvSpPr>
            <p:cNvPr id="31751" name="Text Box 5"/>
            <p:cNvSpPr txBox="1">
              <a:spLocks noChangeArrowheads="1"/>
            </p:cNvSpPr>
            <p:nvPr/>
          </p:nvSpPr>
          <p:spPr bwMode="auto">
            <a:xfrm>
              <a:off x="2584" y="1689"/>
              <a:ext cx="23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dirty="0"/>
                <a:t>. . .</a:t>
              </a:r>
            </a:p>
          </p:txBody>
        </p:sp>
        <p:sp>
          <p:nvSpPr>
            <p:cNvPr id="31752" name="Rectangle 6"/>
            <p:cNvSpPr>
              <a:spLocks noChangeArrowheads="1"/>
            </p:cNvSpPr>
            <p:nvPr/>
          </p:nvSpPr>
          <p:spPr bwMode="auto">
            <a:xfrm>
              <a:off x="1392" y="1872"/>
              <a:ext cx="864" cy="336"/>
            </a:xfrm>
            <a:prstGeom prst="rect">
              <a:avLst/>
            </a:prstGeom>
            <a:solidFill>
              <a:schemeClr val="bg1"/>
            </a:solidFill>
            <a:ln w="9525">
              <a:solidFill>
                <a:schemeClr val="tx1"/>
              </a:solidFill>
              <a:miter lim="800000"/>
              <a:headEnd/>
              <a:tailEnd/>
            </a:ln>
          </p:spPr>
          <p:txBody>
            <a:bodyPr wrap="none" anchor="ctr"/>
            <a:lstStyle/>
            <a:p>
              <a:pPr algn="ctr" eaLnBrk="0" hangingPunct="0">
                <a:lnSpc>
                  <a:spcPct val="90000"/>
                </a:lnSpc>
              </a:pPr>
              <a:r>
                <a:rPr lang="en-US">
                  <a:solidFill>
                    <a:schemeClr val="folHlink"/>
                  </a:solidFill>
                </a:rPr>
                <a:t>&lt;binding&gt;</a:t>
              </a:r>
            </a:p>
            <a:p>
              <a:pPr algn="ctr" eaLnBrk="0" hangingPunct="0">
                <a:lnSpc>
                  <a:spcPct val="90000"/>
                </a:lnSpc>
              </a:pPr>
              <a:r>
                <a:rPr lang="en-US" b="0"/>
                <a:t>(soap)</a:t>
              </a:r>
            </a:p>
          </p:txBody>
        </p:sp>
        <p:sp>
          <p:nvSpPr>
            <p:cNvPr id="31753" name="Rectangle 7"/>
            <p:cNvSpPr>
              <a:spLocks noChangeArrowheads="1"/>
            </p:cNvSpPr>
            <p:nvPr/>
          </p:nvSpPr>
          <p:spPr bwMode="auto">
            <a:xfrm>
              <a:off x="1392" y="2352"/>
              <a:ext cx="864" cy="240"/>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solidFill>
                    <a:schemeClr val="folHlink"/>
                  </a:solidFill>
                </a:rPr>
                <a:t>&lt;portType&gt;</a:t>
              </a:r>
            </a:p>
          </p:txBody>
        </p:sp>
        <p:sp>
          <p:nvSpPr>
            <p:cNvPr id="31754" name="Rectangle 8"/>
            <p:cNvSpPr>
              <a:spLocks noChangeArrowheads="1"/>
            </p:cNvSpPr>
            <p:nvPr/>
          </p:nvSpPr>
          <p:spPr bwMode="auto">
            <a:xfrm>
              <a:off x="1392" y="2736"/>
              <a:ext cx="864" cy="240"/>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solidFill>
                    <a:schemeClr val="folHlink"/>
                  </a:solidFill>
                </a:rPr>
                <a:t>&lt;operation&gt;</a:t>
              </a:r>
            </a:p>
          </p:txBody>
        </p:sp>
        <p:sp>
          <p:nvSpPr>
            <p:cNvPr id="31755" name="Rectangle 9"/>
            <p:cNvSpPr>
              <a:spLocks noChangeArrowheads="1"/>
            </p:cNvSpPr>
            <p:nvPr/>
          </p:nvSpPr>
          <p:spPr bwMode="auto">
            <a:xfrm>
              <a:off x="2064" y="3312"/>
              <a:ext cx="864" cy="240"/>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solidFill>
                    <a:schemeClr val="folHlink"/>
                  </a:solidFill>
                </a:rPr>
                <a:t>&lt;message&gt;</a:t>
              </a:r>
              <a:r>
                <a:rPr lang="en-US" b="0"/>
                <a:t>, in</a:t>
              </a:r>
            </a:p>
          </p:txBody>
        </p:sp>
        <p:sp>
          <p:nvSpPr>
            <p:cNvPr id="31756" name="Rectangle 10"/>
            <p:cNvSpPr>
              <a:spLocks noChangeArrowheads="1"/>
            </p:cNvSpPr>
            <p:nvPr/>
          </p:nvSpPr>
          <p:spPr bwMode="auto">
            <a:xfrm>
              <a:off x="2064" y="3648"/>
              <a:ext cx="864" cy="240"/>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solidFill>
                    <a:schemeClr val="folHlink"/>
                  </a:solidFill>
                </a:rPr>
                <a:t>&lt;types&gt;</a:t>
              </a:r>
            </a:p>
          </p:txBody>
        </p:sp>
        <p:cxnSp>
          <p:nvCxnSpPr>
            <p:cNvPr id="31757" name="AutoShape 11"/>
            <p:cNvCxnSpPr>
              <a:cxnSpLocks noChangeShapeType="1"/>
              <a:stCxn id="31752" idx="2"/>
              <a:endCxn id="31753" idx="0"/>
            </p:cNvCxnSpPr>
            <p:nvPr/>
          </p:nvCxnSpPr>
          <p:spPr bwMode="auto">
            <a:xfrm>
              <a:off x="1824" y="2208"/>
              <a:ext cx="0" cy="14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1758" name="AutoShape 12"/>
            <p:cNvCxnSpPr>
              <a:cxnSpLocks noChangeShapeType="1"/>
              <a:stCxn id="31754" idx="2"/>
              <a:endCxn id="31761" idx="1"/>
            </p:cNvCxnSpPr>
            <p:nvPr/>
          </p:nvCxnSpPr>
          <p:spPr bwMode="auto">
            <a:xfrm rot="16200000" flipH="1">
              <a:off x="1428" y="3372"/>
              <a:ext cx="1032" cy="24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1759" name="AutoShape 13"/>
            <p:cNvCxnSpPr>
              <a:cxnSpLocks noChangeShapeType="1"/>
              <a:stCxn id="31754" idx="2"/>
              <a:endCxn id="31755" idx="1"/>
            </p:cNvCxnSpPr>
            <p:nvPr/>
          </p:nvCxnSpPr>
          <p:spPr bwMode="auto">
            <a:xfrm rot="16200000" flipH="1">
              <a:off x="1716" y="3084"/>
              <a:ext cx="456" cy="24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1760" name="Rectangle 14"/>
            <p:cNvSpPr>
              <a:spLocks noChangeArrowheads="1"/>
            </p:cNvSpPr>
            <p:nvPr/>
          </p:nvSpPr>
          <p:spPr bwMode="auto">
            <a:xfrm>
              <a:off x="2064" y="3072"/>
              <a:ext cx="864" cy="240"/>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solidFill>
                    <a:schemeClr val="folHlink"/>
                  </a:solidFill>
                </a:rPr>
                <a:t>&lt;types&gt;</a:t>
              </a:r>
            </a:p>
          </p:txBody>
        </p:sp>
        <p:sp>
          <p:nvSpPr>
            <p:cNvPr id="31761" name="Rectangle 15"/>
            <p:cNvSpPr>
              <a:spLocks noChangeArrowheads="1"/>
            </p:cNvSpPr>
            <p:nvPr/>
          </p:nvSpPr>
          <p:spPr bwMode="auto">
            <a:xfrm>
              <a:off x="2064" y="3888"/>
              <a:ext cx="864" cy="240"/>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solidFill>
                    <a:schemeClr val="folHlink"/>
                  </a:solidFill>
                </a:rPr>
                <a:t>&lt;message&gt;</a:t>
              </a:r>
              <a:r>
                <a:rPr lang="en-US" b="0"/>
                <a:t>, out</a:t>
              </a:r>
            </a:p>
          </p:txBody>
        </p:sp>
        <p:sp>
          <p:nvSpPr>
            <p:cNvPr id="31762" name="Line 16"/>
            <p:cNvSpPr>
              <a:spLocks noChangeShapeType="1"/>
            </p:cNvSpPr>
            <p:nvPr/>
          </p:nvSpPr>
          <p:spPr bwMode="auto">
            <a:xfrm>
              <a:off x="1824" y="1296"/>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63" name="Rectangle 18"/>
            <p:cNvSpPr>
              <a:spLocks noChangeArrowheads="1"/>
            </p:cNvSpPr>
            <p:nvPr/>
          </p:nvSpPr>
          <p:spPr bwMode="auto">
            <a:xfrm>
              <a:off x="3264" y="1488"/>
              <a:ext cx="864" cy="384"/>
            </a:xfrm>
            <a:prstGeom prst="rect">
              <a:avLst/>
            </a:prstGeom>
            <a:solidFill>
              <a:schemeClr val="bg1"/>
            </a:solidFill>
            <a:ln w="9525">
              <a:solidFill>
                <a:schemeClr val="tx1"/>
              </a:solidFill>
              <a:miter lim="800000"/>
              <a:headEnd/>
              <a:tailEnd/>
            </a:ln>
          </p:spPr>
          <p:txBody>
            <a:bodyPr wrap="none" anchor="ctr"/>
            <a:lstStyle/>
            <a:p>
              <a:pPr algn="ctr" eaLnBrk="0" hangingPunct="0">
                <a:lnSpc>
                  <a:spcPct val="90000"/>
                </a:lnSpc>
              </a:pPr>
              <a:r>
                <a:rPr lang="en-US">
                  <a:solidFill>
                    <a:schemeClr val="folHlink"/>
                  </a:solidFill>
                </a:rPr>
                <a:t>&lt;port&gt;</a:t>
              </a:r>
            </a:p>
            <a:p>
              <a:pPr algn="ctr" eaLnBrk="0" hangingPunct="0">
                <a:lnSpc>
                  <a:spcPct val="90000"/>
                </a:lnSpc>
              </a:pPr>
              <a:r>
                <a:rPr lang="en-US" b="0"/>
                <a:t>(URL)</a:t>
              </a:r>
            </a:p>
          </p:txBody>
        </p:sp>
        <p:sp>
          <p:nvSpPr>
            <p:cNvPr id="31764" name="Rectangle 19"/>
            <p:cNvSpPr>
              <a:spLocks noChangeArrowheads="1"/>
            </p:cNvSpPr>
            <p:nvPr/>
          </p:nvSpPr>
          <p:spPr bwMode="auto">
            <a:xfrm>
              <a:off x="3264" y="1872"/>
              <a:ext cx="864" cy="336"/>
            </a:xfrm>
            <a:prstGeom prst="rect">
              <a:avLst/>
            </a:prstGeom>
            <a:solidFill>
              <a:schemeClr val="bg1"/>
            </a:solidFill>
            <a:ln w="9525">
              <a:solidFill>
                <a:schemeClr val="tx1"/>
              </a:solidFill>
              <a:miter lim="800000"/>
              <a:headEnd/>
              <a:tailEnd/>
            </a:ln>
          </p:spPr>
          <p:txBody>
            <a:bodyPr wrap="none" anchor="ctr"/>
            <a:lstStyle/>
            <a:p>
              <a:pPr algn="ctr" eaLnBrk="0" hangingPunct="0">
                <a:lnSpc>
                  <a:spcPct val="90000"/>
                </a:lnSpc>
              </a:pPr>
              <a:r>
                <a:rPr lang="en-US">
                  <a:solidFill>
                    <a:schemeClr val="folHlink"/>
                  </a:solidFill>
                </a:rPr>
                <a:t>&lt;binding&gt;</a:t>
              </a:r>
            </a:p>
            <a:p>
              <a:pPr algn="ctr" eaLnBrk="0" hangingPunct="0">
                <a:lnSpc>
                  <a:spcPct val="90000"/>
                </a:lnSpc>
              </a:pPr>
              <a:r>
                <a:rPr lang="en-US" b="0"/>
                <a:t>(soap)</a:t>
              </a:r>
            </a:p>
          </p:txBody>
        </p:sp>
        <p:cxnSp>
          <p:nvCxnSpPr>
            <p:cNvPr id="31765" name="AutoShape 20"/>
            <p:cNvCxnSpPr>
              <a:cxnSpLocks noChangeShapeType="1"/>
              <a:stCxn id="31764" idx="2"/>
              <a:endCxn id="31770" idx="0"/>
            </p:cNvCxnSpPr>
            <p:nvPr/>
          </p:nvCxnSpPr>
          <p:spPr bwMode="auto">
            <a:xfrm>
              <a:off x="3696" y="2208"/>
              <a:ext cx="0" cy="14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1766" name="Line 21"/>
            <p:cNvSpPr>
              <a:spLocks noChangeShapeType="1"/>
            </p:cNvSpPr>
            <p:nvPr/>
          </p:nvSpPr>
          <p:spPr bwMode="auto">
            <a:xfrm>
              <a:off x="3696" y="1296"/>
              <a:ext cx="0" cy="1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767" name="Text Box 22"/>
            <p:cNvSpPr txBox="1">
              <a:spLocks noChangeArrowheads="1"/>
            </p:cNvSpPr>
            <p:nvPr/>
          </p:nvSpPr>
          <p:spPr bwMode="auto">
            <a:xfrm>
              <a:off x="3116" y="3312"/>
              <a:ext cx="23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Times New Roman" pitchFamily="18" charset="0"/>
                  <a:cs typeface="Arial" pitchFamily="34" charset="0"/>
                </a:defRPr>
              </a:lvl1pPr>
              <a:lvl2pPr marL="742950" indent="-285750" eaLnBrk="0" hangingPunct="0">
                <a:defRPr b="1">
                  <a:solidFill>
                    <a:schemeClr val="tx1"/>
                  </a:solidFill>
                  <a:latin typeface="Times New Roman" pitchFamily="18" charset="0"/>
                  <a:cs typeface="Arial" pitchFamily="34" charset="0"/>
                </a:defRPr>
              </a:lvl2pPr>
              <a:lvl3pPr marL="1143000" indent="-228600" eaLnBrk="0" hangingPunct="0">
                <a:defRPr b="1">
                  <a:solidFill>
                    <a:schemeClr val="tx1"/>
                  </a:solidFill>
                  <a:latin typeface="Times New Roman" pitchFamily="18" charset="0"/>
                  <a:cs typeface="Arial" pitchFamily="34" charset="0"/>
                </a:defRPr>
              </a:lvl3pPr>
              <a:lvl4pPr marL="1600200" indent="-228600" eaLnBrk="0" hangingPunct="0">
                <a:defRPr b="1">
                  <a:solidFill>
                    <a:schemeClr val="tx1"/>
                  </a:solidFill>
                  <a:latin typeface="Times New Roman" pitchFamily="18" charset="0"/>
                  <a:cs typeface="Arial" pitchFamily="34" charset="0"/>
                </a:defRPr>
              </a:lvl4pPr>
              <a:lvl5pPr marL="2057400" indent="-228600" eaLnBrk="0" hangingPunct="0">
                <a:defRPr b="1">
                  <a:solidFill>
                    <a:schemeClr val="tx1"/>
                  </a:solidFill>
                  <a:latin typeface="Times New Roman" pitchFamily="18" charset="0"/>
                  <a:cs typeface="Arial" pitchFamily="34" charset="0"/>
                </a:defRPr>
              </a:lvl5pPr>
              <a:lvl6pPr marL="2514600" indent="-228600" eaLnBrk="0" fontAlgn="base" hangingPunct="0">
                <a:spcBef>
                  <a:spcPct val="0"/>
                </a:spcBef>
                <a:spcAft>
                  <a:spcPct val="0"/>
                </a:spcAft>
                <a:defRPr b="1">
                  <a:solidFill>
                    <a:schemeClr val="tx1"/>
                  </a:solidFill>
                  <a:latin typeface="Times New Roman" pitchFamily="18" charset="0"/>
                  <a:cs typeface="Arial" pitchFamily="34" charset="0"/>
                </a:defRPr>
              </a:lvl6pPr>
              <a:lvl7pPr marL="2971800" indent="-228600" eaLnBrk="0" fontAlgn="base" hangingPunct="0">
                <a:spcBef>
                  <a:spcPct val="0"/>
                </a:spcBef>
                <a:spcAft>
                  <a:spcPct val="0"/>
                </a:spcAft>
                <a:defRPr b="1">
                  <a:solidFill>
                    <a:schemeClr val="tx1"/>
                  </a:solidFill>
                  <a:latin typeface="Times New Roman" pitchFamily="18" charset="0"/>
                  <a:cs typeface="Arial" pitchFamily="34" charset="0"/>
                </a:defRPr>
              </a:lvl7pPr>
              <a:lvl8pPr marL="3429000" indent="-228600" eaLnBrk="0" fontAlgn="base" hangingPunct="0">
                <a:spcBef>
                  <a:spcPct val="0"/>
                </a:spcBef>
                <a:spcAft>
                  <a:spcPct val="0"/>
                </a:spcAft>
                <a:defRPr b="1">
                  <a:solidFill>
                    <a:schemeClr val="tx1"/>
                  </a:solidFill>
                  <a:latin typeface="Times New Roman" pitchFamily="18" charset="0"/>
                  <a:cs typeface="Arial" pitchFamily="34" charset="0"/>
                </a:defRPr>
              </a:lvl8pPr>
              <a:lvl9pPr marL="3886200" indent="-228600" eaLnBrk="0" fontAlgn="base" hangingPunct="0">
                <a:spcBef>
                  <a:spcPct val="0"/>
                </a:spcBef>
                <a:spcAft>
                  <a:spcPct val="0"/>
                </a:spcAft>
                <a:defRPr b="1">
                  <a:solidFill>
                    <a:schemeClr val="tx1"/>
                  </a:solidFill>
                  <a:latin typeface="Times New Roman" pitchFamily="18" charset="0"/>
                  <a:cs typeface="Arial" pitchFamily="34" charset="0"/>
                </a:defRPr>
              </a:lvl9pPr>
            </a:lstStyle>
            <a:p>
              <a:r>
                <a:rPr lang="en-US" b="0"/>
                <a:t>. . .</a:t>
              </a:r>
            </a:p>
          </p:txBody>
        </p:sp>
        <p:sp>
          <p:nvSpPr>
            <p:cNvPr id="31768" name="Rectangle 23"/>
            <p:cNvSpPr>
              <a:spLocks noChangeArrowheads="1"/>
            </p:cNvSpPr>
            <p:nvPr/>
          </p:nvSpPr>
          <p:spPr bwMode="auto">
            <a:xfrm>
              <a:off x="1392" y="720"/>
              <a:ext cx="3408" cy="288"/>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solidFill>
                    <a:schemeClr val="folHlink"/>
                  </a:solidFill>
                </a:rPr>
                <a:t>&lt;definitions&gt;</a:t>
              </a:r>
              <a:r>
                <a:rPr lang="en-US" b="0"/>
                <a:t>, service name, namespaces</a:t>
              </a:r>
              <a:r>
                <a:rPr lang="en-US">
                  <a:solidFill>
                    <a:schemeClr val="folHlink"/>
                  </a:solidFill>
                </a:rPr>
                <a:t> </a:t>
              </a:r>
            </a:p>
          </p:txBody>
        </p:sp>
        <p:cxnSp>
          <p:nvCxnSpPr>
            <p:cNvPr id="31769" name="AutoShape 24"/>
            <p:cNvCxnSpPr>
              <a:cxnSpLocks noChangeShapeType="1"/>
              <a:stCxn id="31753" idx="2"/>
              <a:endCxn id="31754" idx="0"/>
            </p:cNvCxnSpPr>
            <p:nvPr/>
          </p:nvCxnSpPr>
          <p:spPr bwMode="auto">
            <a:xfrm>
              <a:off x="1824" y="2592"/>
              <a:ext cx="0" cy="14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1770" name="Rectangle 25"/>
            <p:cNvSpPr>
              <a:spLocks noChangeArrowheads="1"/>
            </p:cNvSpPr>
            <p:nvPr/>
          </p:nvSpPr>
          <p:spPr bwMode="auto">
            <a:xfrm>
              <a:off x="3264" y="2352"/>
              <a:ext cx="864" cy="240"/>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solidFill>
                    <a:schemeClr val="folHlink"/>
                  </a:solidFill>
                </a:rPr>
                <a:t>&lt;portType&gt;</a:t>
              </a:r>
            </a:p>
          </p:txBody>
        </p:sp>
        <p:sp>
          <p:nvSpPr>
            <p:cNvPr id="31771" name="Rectangle 26"/>
            <p:cNvSpPr>
              <a:spLocks noChangeArrowheads="1"/>
            </p:cNvSpPr>
            <p:nvPr/>
          </p:nvSpPr>
          <p:spPr bwMode="auto">
            <a:xfrm>
              <a:off x="3264" y="2736"/>
              <a:ext cx="864" cy="240"/>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solidFill>
                    <a:schemeClr val="folHlink"/>
                  </a:solidFill>
                </a:rPr>
                <a:t>&lt;operation&gt;</a:t>
              </a:r>
            </a:p>
          </p:txBody>
        </p:sp>
        <p:sp>
          <p:nvSpPr>
            <p:cNvPr id="31772" name="Rectangle 27"/>
            <p:cNvSpPr>
              <a:spLocks noChangeArrowheads="1"/>
            </p:cNvSpPr>
            <p:nvPr/>
          </p:nvSpPr>
          <p:spPr bwMode="auto">
            <a:xfrm>
              <a:off x="3936" y="3312"/>
              <a:ext cx="864" cy="240"/>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solidFill>
                    <a:schemeClr val="folHlink"/>
                  </a:solidFill>
                </a:rPr>
                <a:t>&lt;message&gt;</a:t>
              </a:r>
              <a:r>
                <a:rPr lang="en-US" b="0"/>
                <a:t>, in</a:t>
              </a:r>
            </a:p>
          </p:txBody>
        </p:sp>
        <p:sp>
          <p:nvSpPr>
            <p:cNvPr id="31773" name="Rectangle 28"/>
            <p:cNvSpPr>
              <a:spLocks noChangeArrowheads="1"/>
            </p:cNvSpPr>
            <p:nvPr/>
          </p:nvSpPr>
          <p:spPr bwMode="auto">
            <a:xfrm>
              <a:off x="3936" y="3648"/>
              <a:ext cx="864" cy="240"/>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solidFill>
                    <a:schemeClr val="folHlink"/>
                  </a:solidFill>
                </a:rPr>
                <a:t>&lt;types&gt;</a:t>
              </a:r>
            </a:p>
          </p:txBody>
        </p:sp>
        <p:cxnSp>
          <p:nvCxnSpPr>
            <p:cNvPr id="31774" name="AutoShape 29"/>
            <p:cNvCxnSpPr>
              <a:cxnSpLocks noChangeShapeType="1"/>
              <a:stCxn id="31771" idx="2"/>
              <a:endCxn id="31777" idx="1"/>
            </p:cNvCxnSpPr>
            <p:nvPr/>
          </p:nvCxnSpPr>
          <p:spPr bwMode="auto">
            <a:xfrm rot="16200000" flipH="1">
              <a:off x="3300" y="3372"/>
              <a:ext cx="1032" cy="24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31775" name="AutoShape 30"/>
            <p:cNvCxnSpPr>
              <a:cxnSpLocks noChangeShapeType="1"/>
              <a:stCxn id="31771" idx="2"/>
              <a:endCxn id="31772" idx="1"/>
            </p:cNvCxnSpPr>
            <p:nvPr/>
          </p:nvCxnSpPr>
          <p:spPr bwMode="auto">
            <a:xfrm rot="16200000" flipH="1">
              <a:off x="3588" y="3084"/>
              <a:ext cx="456" cy="24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1776" name="Rectangle 31"/>
            <p:cNvSpPr>
              <a:spLocks noChangeArrowheads="1"/>
            </p:cNvSpPr>
            <p:nvPr/>
          </p:nvSpPr>
          <p:spPr bwMode="auto">
            <a:xfrm>
              <a:off x="3936" y="3072"/>
              <a:ext cx="864" cy="240"/>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solidFill>
                    <a:schemeClr val="folHlink"/>
                  </a:solidFill>
                </a:rPr>
                <a:t>&lt;types&gt;</a:t>
              </a:r>
            </a:p>
          </p:txBody>
        </p:sp>
        <p:sp>
          <p:nvSpPr>
            <p:cNvPr id="31777" name="Rectangle 32"/>
            <p:cNvSpPr>
              <a:spLocks noChangeArrowheads="1"/>
            </p:cNvSpPr>
            <p:nvPr/>
          </p:nvSpPr>
          <p:spPr bwMode="auto">
            <a:xfrm>
              <a:off x="3936" y="3888"/>
              <a:ext cx="864" cy="240"/>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solidFill>
                    <a:schemeClr val="folHlink"/>
                  </a:solidFill>
                </a:rPr>
                <a:t>&lt;message&gt;</a:t>
              </a:r>
              <a:r>
                <a:rPr lang="en-US" b="0"/>
                <a:t>, out</a:t>
              </a:r>
            </a:p>
          </p:txBody>
        </p:sp>
        <p:cxnSp>
          <p:nvCxnSpPr>
            <p:cNvPr id="31778" name="AutoShape 33"/>
            <p:cNvCxnSpPr>
              <a:cxnSpLocks noChangeShapeType="1"/>
              <a:stCxn id="31770" idx="2"/>
              <a:endCxn id="31771" idx="0"/>
            </p:cNvCxnSpPr>
            <p:nvPr/>
          </p:nvCxnSpPr>
          <p:spPr bwMode="auto">
            <a:xfrm>
              <a:off x="3696" y="2592"/>
              <a:ext cx="0" cy="14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5" name="Rectangle 3"/>
            <p:cNvSpPr>
              <a:spLocks noChangeArrowheads="1"/>
            </p:cNvSpPr>
            <p:nvPr/>
          </p:nvSpPr>
          <p:spPr bwMode="auto">
            <a:xfrm>
              <a:off x="4199" y="1008"/>
              <a:ext cx="601" cy="288"/>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solidFill>
                    <a:schemeClr val="folHlink"/>
                  </a:solidFill>
                </a:rPr>
                <a:t>&lt;Service&gt;</a:t>
              </a:r>
            </a:p>
          </p:txBody>
        </p:sp>
        <p:sp>
          <p:nvSpPr>
            <p:cNvPr id="36" name="Rectangle 3"/>
            <p:cNvSpPr>
              <a:spLocks noChangeArrowheads="1"/>
            </p:cNvSpPr>
            <p:nvPr/>
          </p:nvSpPr>
          <p:spPr bwMode="auto">
            <a:xfrm>
              <a:off x="3871" y="1008"/>
              <a:ext cx="328" cy="288"/>
            </a:xfrm>
            <a:prstGeom prst="rect">
              <a:avLst/>
            </a:prstGeom>
            <a:solidFill>
              <a:schemeClr val="bg1"/>
            </a:solidFill>
            <a:ln w="9525">
              <a:solidFill>
                <a:schemeClr val="tx1"/>
              </a:solidFill>
              <a:miter lim="800000"/>
              <a:headEnd/>
              <a:tailEnd/>
            </a:ln>
          </p:spPr>
          <p:txBody>
            <a:bodyPr wrap="none" anchor="ctr"/>
            <a:lstStyle/>
            <a:p>
              <a:pPr algn="ctr" eaLnBrk="0" hangingPunct="0"/>
              <a:r>
                <a:rPr lang="en-US" b="0" dirty="0">
                  <a:solidFill>
                    <a:schemeClr val="folHlink"/>
                  </a:solidFill>
                </a:rPr>
                <a:t>. . .</a:t>
              </a:r>
            </a:p>
          </p:txBody>
        </p:sp>
      </p:grpSp>
      <p:sp>
        <p:nvSpPr>
          <p:cNvPr id="2" name="TextBox 1"/>
          <p:cNvSpPr txBox="1"/>
          <p:nvPr/>
        </p:nvSpPr>
        <p:spPr>
          <a:xfrm>
            <a:off x="187569" y="1175211"/>
            <a:ext cx="556563" cy="369332"/>
          </a:xfrm>
          <a:prstGeom prst="rect">
            <a:avLst/>
          </a:prstGeom>
          <a:noFill/>
        </p:spPr>
        <p:txBody>
          <a:bodyPr wrap="none" rtlCol="0">
            <a:spAutoFit/>
          </a:bodyPr>
          <a:lstStyle/>
          <a:p>
            <a:r>
              <a:rPr lang="en-US" b="0" dirty="0"/>
              <a:t>root</a:t>
            </a:r>
          </a:p>
        </p:txBody>
      </p:sp>
      <p:cxnSp>
        <p:nvCxnSpPr>
          <p:cNvPr id="4" name="Straight Arrow Connector 3"/>
          <p:cNvCxnSpPr>
            <a:stCxn id="2" idx="3"/>
          </p:cNvCxnSpPr>
          <p:nvPr/>
        </p:nvCxnSpPr>
        <p:spPr bwMode="auto">
          <a:xfrm>
            <a:off x="744132" y="1359877"/>
            <a:ext cx="932268" cy="117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2522905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ighlight>
                  <a:srgbClr val="FFFF00"/>
                </a:highlight>
              </a:rPr>
              <a:t>SOC Services      vs.      OOC Classes</a:t>
            </a:r>
          </a:p>
        </p:txBody>
      </p:sp>
      <p:sp>
        <p:nvSpPr>
          <p:cNvPr id="3" name="Content Placeholder 2"/>
          <p:cNvSpPr>
            <a:spLocks noGrp="1"/>
          </p:cNvSpPr>
          <p:nvPr>
            <p:ph idx="1"/>
          </p:nvPr>
        </p:nvSpPr>
        <p:spPr>
          <a:xfrm>
            <a:off x="838200" y="914400"/>
            <a:ext cx="8153400" cy="5486400"/>
          </a:xfrm>
        </p:spPr>
        <p:txBody>
          <a:bodyPr/>
          <a:lstStyle/>
          <a:p>
            <a:pPr marL="0" indent="0" defTabSz="966788">
              <a:buNone/>
              <a:tabLst>
                <a:tab pos="4119563" algn="l"/>
              </a:tabLst>
            </a:pPr>
            <a:r>
              <a:rPr lang="en-US" b="1" dirty="0">
                <a:solidFill>
                  <a:srgbClr val="0033CC"/>
                </a:solidFill>
              </a:rPr>
              <a:t>SOAP/WSDL Services</a:t>
            </a:r>
          </a:p>
          <a:p>
            <a:pPr defTabSz="966788">
              <a:tabLst>
                <a:tab pos="4119563" algn="l"/>
              </a:tabLst>
            </a:pPr>
            <a:r>
              <a:rPr lang="en-US" dirty="0"/>
              <a:t>WSDL interface	</a:t>
            </a:r>
            <a:r>
              <a:rPr lang="en-US" dirty="0">
                <a:sym typeface="Wingdings" pitchFamily="2" charset="2"/>
              </a:rPr>
              <a:t>  Language interface</a:t>
            </a:r>
          </a:p>
          <a:p>
            <a:pPr defTabSz="966788">
              <a:tabLst>
                <a:tab pos="4119563" algn="l"/>
              </a:tabLst>
            </a:pPr>
            <a:r>
              <a:rPr lang="en-US" dirty="0"/>
              <a:t>Namespace of services 	</a:t>
            </a:r>
            <a:r>
              <a:rPr lang="en-US" dirty="0">
                <a:sym typeface="Wingdings" pitchFamily="2" charset="2"/>
              </a:rPr>
              <a:t>  N</a:t>
            </a:r>
            <a:r>
              <a:rPr lang="en-US" dirty="0"/>
              <a:t>amespace of classes</a:t>
            </a:r>
          </a:p>
          <a:p>
            <a:pPr defTabSz="966788">
              <a:tabLst>
                <a:tab pos="4119563" algn="l"/>
              </a:tabLst>
            </a:pPr>
            <a:r>
              <a:rPr lang="en-US" dirty="0"/>
              <a:t>Service 	</a:t>
            </a:r>
            <a:r>
              <a:rPr lang="en-US" dirty="0">
                <a:sym typeface="Wingdings" pitchFamily="2" charset="2"/>
              </a:rPr>
              <a:t>  Class/Object</a:t>
            </a:r>
          </a:p>
          <a:p>
            <a:pPr defTabSz="966788">
              <a:tabLst>
                <a:tab pos="4119563" algn="l"/>
              </a:tabLst>
            </a:pPr>
            <a:r>
              <a:rPr lang="en-US" dirty="0">
                <a:sym typeface="Wingdings" pitchFamily="2" charset="2"/>
              </a:rPr>
              <a:t>Operation	  Method</a:t>
            </a:r>
          </a:p>
          <a:p>
            <a:pPr defTabSz="966788">
              <a:tabLst>
                <a:tab pos="4119563" algn="l"/>
              </a:tabLst>
            </a:pPr>
            <a:r>
              <a:rPr lang="en-US" dirty="0"/>
              <a:t>Operation type in	</a:t>
            </a:r>
            <a:r>
              <a:rPr lang="en-US" dirty="0">
                <a:sym typeface="Wingdings" pitchFamily="2" charset="2"/>
              </a:rPr>
              <a:t>  Method parameter</a:t>
            </a:r>
          </a:p>
          <a:p>
            <a:pPr defTabSz="966788">
              <a:tabLst>
                <a:tab pos="4119563" algn="l"/>
              </a:tabLst>
            </a:pPr>
            <a:r>
              <a:rPr lang="en-US" dirty="0">
                <a:sym typeface="Wingdings" pitchFamily="2" charset="2"/>
              </a:rPr>
              <a:t>Operation type out	  Method return value</a:t>
            </a:r>
          </a:p>
          <a:p>
            <a:pPr defTabSz="966788">
              <a:tabLst>
                <a:tab pos="4119563" algn="l"/>
              </a:tabLst>
            </a:pPr>
            <a:r>
              <a:rPr lang="en-US" dirty="0">
                <a:solidFill>
                  <a:srgbClr val="990000"/>
                </a:solidFill>
                <a:sym typeface="Wingdings" pitchFamily="2" charset="2"/>
              </a:rPr>
              <a:t>Binding protocol (SOAP)	</a:t>
            </a:r>
          </a:p>
          <a:p>
            <a:pPr defTabSz="966788">
              <a:tabLst>
                <a:tab pos="4119563" algn="l"/>
              </a:tabLst>
            </a:pPr>
            <a:r>
              <a:rPr lang="en-US" dirty="0">
                <a:solidFill>
                  <a:srgbClr val="990000"/>
                </a:solidFill>
                <a:sym typeface="Wingdings" pitchFamily="2" charset="2"/>
              </a:rPr>
              <a:t>Service address (URL)	</a:t>
            </a:r>
          </a:p>
          <a:p>
            <a:pPr marL="0" indent="0" defTabSz="966788">
              <a:buNone/>
              <a:tabLst>
                <a:tab pos="4119563" algn="l"/>
              </a:tabLst>
            </a:pPr>
            <a:r>
              <a:rPr lang="en-US" b="1" dirty="0">
                <a:solidFill>
                  <a:srgbClr val="0033CC"/>
                </a:solidFill>
                <a:sym typeface="Wingdings" pitchFamily="2" charset="2"/>
              </a:rPr>
              <a:t>RESTful Services</a:t>
            </a:r>
            <a:r>
              <a:rPr lang="en-US" dirty="0">
                <a:solidFill>
                  <a:srgbClr val="0033CC"/>
                </a:solidFill>
                <a:sym typeface="Wingdings" pitchFamily="2" charset="2"/>
              </a:rPr>
              <a:t>	 Resource  Method</a:t>
            </a:r>
          </a:p>
          <a:p>
            <a:pPr defTabSz="966788">
              <a:tabLst>
                <a:tab pos="4119563" algn="l"/>
              </a:tabLst>
            </a:pPr>
            <a:r>
              <a:rPr lang="en-US" dirty="0">
                <a:solidFill>
                  <a:srgbClr val="00B050"/>
                </a:solidFill>
                <a:sym typeface="Wingdings" pitchFamily="2" charset="2"/>
              </a:rPr>
              <a:t>Service	 Resource  Method</a:t>
            </a:r>
          </a:p>
          <a:p>
            <a:pPr defTabSz="966788">
              <a:tabLst>
                <a:tab pos="4119563" algn="l"/>
              </a:tabLst>
            </a:pPr>
            <a:endParaRPr lang="en-US" dirty="0">
              <a:solidFill>
                <a:srgbClr val="990000"/>
              </a:solidFill>
              <a:sym typeface="Wingdings" pitchFamily="2" charset="2"/>
            </a:endParaRPr>
          </a:p>
        </p:txBody>
      </p:sp>
      <p:sp>
        <p:nvSpPr>
          <p:cNvPr id="4" name="Slide Number Placeholder 3"/>
          <p:cNvSpPr>
            <a:spLocks noGrp="1"/>
          </p:cNvSpPr>
          <p:nvPr>
            <p:ph type="sldNum" sz="quarter" idx="12"/>
          </p:nvPr>
        </p:nvSpPr>
        <p:spPr/>
        <p:txBody>
          <a:bodyPr/>
          <a:lstStyle/>
          <a:p>
            <a:pPr>
              <a:defRPr/>
            </a:pPr>
            <a:fld id="{9D06AF8A-C0DE-4564-ABF0-417C18319150}" type="slidenum">
              <a:rPr lang="en-US" smtClean="0"/>
              <a:pPr>
                <a:defRPr/>
              </a:pPr>
              <a:t>67</a:t>
            </a:fld>
            <a:endParaRPr lang="en-US"/>
          </a:p>
        </p:txBody>
      </p:sp>
    </p:spTree>
    <p:extLst>
      <p:ext uri="{BB962C8B-B14F-4D97-AF65-F5344CB8AC3E}">
        <p14:creationId xmlns:p14="http://schemas.microsoft.com/office/powerpoint/2010/main" val="11068265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8001000" cy="623888"/>
          </a:xfrm>
        </p:spPr>
        <p:txBody>
          <a:bodyPr/>
          <a:lstStyle/>
          <a:p>
            <a:pPr algn="ctr"/>
            <a:r>
              <a:rPr lang="en-US" dirty="0"/>
              <a:t>Summery: Key SOA, SOC &amp; SOD Concepts</a:t>
            </a:r>
          </a:p>
        </p:txBody>
      </p:sp>
      <p:sp>
        <p:nvSpPr>
          <p:cNvPr id="4" name="Slide Number Placeholder 3"/>
          <p:cNvSpPr>
            <a:spLocks noGrp="1"/>
          </p:cNvSpPr>
          <p:nvPr>
            <p:ph type="sldNum" sz="quarter" idx="12"/>
          </p:nvPr>
        </p:nvSpPr>
        <p:spPr/>
        <p:txBody>
          <a:bodyPr/>
          <a:lstStyle/>
          <a:p>
            <a:pPr>
              <a:defRPr/>
            </a:pPr>
            <a:fld id="{9D06AF8A-C0DE-4564-ABF0-417C18319150}" type="slidenum">
              <a:rPr lang="en-US" smtClean="0"/>
              <a:pPr>
                <a:defRPr/>
              </a:pPr>
              <a:t>68</a:t>
            </a:fld>
            <a:endParaRPr lang="en-US"/>
          </a:p>
        </p:txBody>
      </p:sp>
      <p:sp>
        <p:nvSpPr>
          <p:cNvPr id="6" name="Text Box 33"/>
          <p:cNvSpPr txBox="1">
            <a:spLocks noGrp="1" noChangeArrowheads="1"/>
          </p:cNvSpPr>
          <p:nvPr>
            <p:ph idx="1"/>
          </p:nvPr>
        </p:nvSpPr>
        <p:spPr bwMode="auto">
          <a:xfrm>
            <a:off x="533400" y="1219200"/>
            <a:ext cx="8458200" cy="5336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altLang="zh-CN" sz="2400" b="0" dirty="0">
                <a:ea typeface="宋体" pitchFamily="2" charset="-122"/>
                <a:cs typeface="Times New Roman" pitchFamily="18" charset="0"/>
              </a:rPr>
              <a:t>Component-based composition with open standards and protocols </a:t>
            </a:r>
          </a:p>
          <a:p>
            <a:r>
              <a:rPr lang="en-US" altLang="zh-CN" sz="2400" b="0" dirty="0">
                <a:ea typeface="宋体" pitchFamily="2" charset="-122"/>
                <a:cs typeface="Times New Roman" pitchFamily="18" charset="0"/>
              </a:rPr>
              <a:t>Remote objects, binding, and remote invocation</a:t>
            </a:r>
          </a:p>
          <a:p>
            <a:r>
              <a:rPr lang="en-US" altLang="zh-CN" sz="2400" b="0" dirty="0">
                <a:ea typeface="宋体" pitchFamily="2" charset="-122"/>
                <a:cs typeface="Times New Roman" pitchFamily="18" charset="0"/>
              </a:rPr>
              <a:t>Autonomous services with platform-independency: Using proxy, instead of code integration</a:t>
            </a:r>
          </a:p>
          <a:p>
            <a:r>
              <a:rPr lang="en-US" altLang="zh-CN" sz="2400" b="0" dirty="0">
                <a:ea typeface="宋体" pitchFamily="2" charset="-122"/>
                <a:cs typeface="Times New Roman" pitchFamily="18" charset="0"/>
              </a:rPr>
              <a:t>Loosely coupling using message-based communication and asynchronous communication is supported</a:t>
            </a:r>
          </a:p>
          <a:p>
            <a:r>
              <a:rPr lang="en-US" altLang="zh-CN" sz="2400" b="0" dirty="0">
                <a:ea typeface="宋体" pitchFamily="2" charset="-122"/>
                <a:cs typeface="Times New Roman" pitchFamily="18" charset="0"/>
              </a:rPr>
              <a:t>Web-based repository of internet-searchable and reusable services</a:t>
            </a:r>
          </a:p>
          <a:p>
            <a:r>
              <a:rPr lang="en-US" altLang="zh-CN" sz="2400" b="0" dirty="0">
                <a:ea typeface="宋体" pitchFamily="2" charset="-122"/>
                <a:cs typeface="Times New Roman" pitchFamily="18" charset="0"/>
              </a:rPr>
              <a:t>Automatic discovering and binding, based on collaboration negotiation, dynamic re-composition, and ontology-based reasoning.</a:t>
            </a:r>
          </a:p>
          <a:p>
            <a:r>
              <a:rPr lang="en-US" altLang="zh-CN" sz="2400" b="0" dirty="0">
                <a:ea typeface="宋体" pitchFamily="2" charset="-122"/>
                <a:cs typeface="Times New Roman" pitchFamily="18" charset="0"/>
              </a:rPr>
              <a:t>Separation of development: service provider, broker, client</a:t>
            </a:r>
          </a:p>
        </p:txBody>
      </p:sp>
    </p:spTree>
    <p:extLst>
      <p:ext uri="{BB962C8B-B14F-4D97-AF65-F5344CB8AC3E}">
        <p14:creationId xmlns:p14="http://schemas.microsoft.com/office/powerpoint/2010/main" val="8378498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D0465C68-E25C-4318-9D1A-DBC478523210}" type="slidenum">
              <a:rPr lang="en-US" b="0" smtClean="0">
                <a:solidFill>
                  <a:schemeClr val="tx2"/>
                </a:solidFill>
              </a:rPr>
              <a:pPr/>
              <a:t>69</a:t>
            </a:fld>
            <a:endParaRPr lang="en-US" b="0">
              <a:solidFill>
                <a:schemeClr val="tx2"/>
              </a:solidFill>
            </a:endParaRPr>
          </a:p>
        </p:txBody>
      </p:sp>
      <p:sp>
        <p:nvSpPr>
          <p:cNvPr id="3075" name="Rectangle 2"/>
          <p:cNvSpPr>
            <a:spLocks noGrp="1" noChangeArrowheads="1"/>
          </p:cNvSpPr>
          <p:nvPr>
            <p:ph type="title"/>
          </p:nvPr>
        </p:nvSpPr>
        <p:spPr>
          <a:xfrm>
            <a:off x="836612" y="152400"/>
            <a:ext cx="7926388" cy="1143000"/>
          </a:xfrm>
        </p:spPr>
        <p:txBody>
          <a:bodyPr/>
          <a:lstStyle/>
          <a:p>
            <a:pPr algn="ctr" eaLnBrk="1" hangingPunct="1"/>
            <a:r>
              <a:rPr lang="en-US" dirty="0"/>
              <a:t>Overview and Roadmap to </a:t>
            </a:r>
            <a:br>
              <a:rPr lang="en-US" dirty="0"/>
            </a:br>
            <a:r>
              <a:rPr lang="en-US" dirty="0"/>
              <a:t>Service-Oriented Software Development</a:t>
            </a:r>
          </a:p>
        </p:txBody>
      </p:sp>
      <p:sp>
        <p:nvSpPr>
          <p:cNvPr id="3076" name="Rectangle 3"/>
          <p:cNvSpPr>
            <a:spLocks noGrp="1" noChangeArrowheads="1"/>
          </p:cNvSpPr>
          <p:nvPr>
            <p:ph type="body" idx="1"/>
          </p:nvPr>
        </p:nvSpPr>
        <p:spPr>
          <a:xfrm>
            <a:off x="1752600" y="1600200"/>
            <a:ext cx="7010400" cy="4572000"/>
          </a:xfrm>
        </p:spPr>
        <p:txBody>
          <a:bodyPr/>
          <a:lstStyle/>
          <a:p>
            <a:pPr eaLnBrk="1" hangingPunct="1"/>
            <a:r>
              <a:rPr lang="en-US" dirty="0"/>
              <a:t>Basic Concepts</a:t>
            </a:r>
          </a:p>
          <a:p>
            <a:pPr eaLnBrk="1" hangingPunct="1"/>
            <a:r>
              <a:rPr lang="en-US" dirty="0"/>
              <a:t>XML, SOAP, WSDL</a:t>
            </a:r>
          </a:p>
          <a:p>
            <a:pPr eaLnBrk="1" hangingPunct="1">
              <a:lnSpc>
                <a:spcPct val="120000"/>
              </a:lnSpc>
            </a:pPr>
            <a:r>
              <a:rPr lang="en-US" dirty="0"/>
              <a:t>Services and Service Development</a:t>
            </a:r>
          </a:p>
          <a:p>
            <a:pPr eaLnBrk="1" hangingPunct="1">
              <a:lnSpc>
                <a:spcPct val="120000"/>
              </a:lnSpc>
            </a:pPr>
            <a:r>
              <a:rPr lang="en-US" dirty="0"/>
              <a:t>Service Registry and Repository</a:t>
            </a:r>
          </a:p>
          <a:p>
            <a:pPr eaLnBrk="1" hangingPunct="1">
              <a:lnSpc>
                <a:spcPct val="120000"/>
              </a:lnSpc>
            </a:pPr>
            <a:r>
              <a:rPr lang="en-US" dirty="0"/>
              <a:t>Service Requests and Application Building</a:t>
            </a:r>
          </a:p>
          <a:p>
            <a:pPr eaLnBrk="1" hangingPunct="1">
              <a:lnSpc>
                <a:spcPct val="120000"/>
              </a:lnSpc>
            </a:pPr>
            <a:r>
              <a:rPr lang="en-US" dirty="0"/>
              <a:t>SOA Impact</a:t>
            </a:r>
          </a:p>
          <a:p>
            <a:pPr eaLnBrk="1" hangingPunct="1">
              <a:lnSpc>
                <a:spcPct val="120000"/>
              </a:lnSpc>
            </a:pPr>
            <a:r>
              <a:rPr lang="en-US" dirty="0"/>
              <a:t>Myths and Facts</a:t>
            </a:r>
          </a:p>
        </p:txBody>
      </p:sp>
      <p:sp>
        <p:nvSpPr>
          <p:cNvPr id="3077" name="Rectangle 13"/>
          <p:cNvSpPr>
            <a:spLocks noChangeArrowheads="1"/>
          </p:cNvSpPr>
          <p:nvPr/>
        </p:nvSpPr>
        <p:spPr bwMode="auto">
          <a:xfrm>
            <a:off x="533400" y="3810000"/>
            <a:ext cx="5715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40000"/>
              </a:lnSpc>
              <a:spcBef>
                <a:spcPct val="20000"/>
              </a:spcBef>
              <a:buClr>
                <a:schemeClr val="folHlink"/>
              </a:buClr>
              <a:buSzPct val="60000"/>
              <a:buFont typeface="Wingdings" pitchFamily="2" charset="2"/>
              <a:buChar char="n"/>
            </a:pPr>
            <a:endParaRPr lang="en-US" sz="2800" b="0"/>
          </a:p>
        </p:txBody>
      </p:sp>
      <p:sp>
        <p:nvSpPr>
          <p:cNvPr id="3078" name="Left Brace 5"/>
          <p:cNvSpPr>
            <a:spLocks/>
          </p:cNvSpPr>
          <p:nvPr/>
        </p:nvSpPr>
        <p:spPr bwMode="auto">
          <a:xfrm>
            <a:off x="1447800" y="2895600"/>
            <a:ext cx="304800" cy="2514600"/>
          </a:xfrm>
          <a:prstGeom prst="leftBrace">
            <a:avLst>
              <a:gd name="adj1" fmla="val 8351"/>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9" name="TextBox 6"/>
          <p:cNvSpPr txBox="1">
            <a:spLocks noChangeArrowheads="1"/>
          </p:cNvSpPr>
          <p:nvPr/>
        </p:nvSpPr>
        <p:spPr bwMode="auto">
          <a:xfrm>
            <a:off x="304800" y="3975100"/>
            <a:ext cx="1063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b="0" dirty="0"/>
              <a:t>Lecture 4</a:t>
            </a:r>
          </a:p>
        </p:txBody>
      </p:sp>
    </p:spTree>
    <p:extLst>
      <p:ext uri="{BB962C8B-B14F-4D97-AF65-F5344CB8AC3E}">
        <p14:creationId xmlns:p14="http://schemas.microsoft.com/office/powerpoint/2010/main" val="2926603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val 55"/>
          <p:cNvSpPr>
            <a:spLocks noChangeArrowheads="1"/>
          </p:cNvSpPr>
          <p:nvPr/>
        </p:nvSpPr>
        <p:spPr bwMode="auto">
          <a:xfrm>
            <a:off x="2895600" y="1066800"/>
            <a:ext cx="1676400" cy="838200"/>
          </a:xfrm>
          <a:prstGeom prst="ellipse">
            <a:avLst/>
          </a:prstGeom>
          <a:solidFill>
            <a:schemeClr val="accent1">
              <a:lumMod val="20000"/>
              <a:lumOff val="80000"/>
            </a:schemeClr>
          </a:solidFill>
          <a:ln w="9525">
            <a:solidFill>
              <a:schemeClr val="tx1"/>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ahoma" pitchFamily="34" charset="0"/>
                <a:ea typeface="SimSun" pitchFamily="2" charset="-122"/>
                <a:cs typeface="+mn-cs"/>
              </a:rPr>
              <a:t>Distributed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ahoma" pitchFamily="34" charset="0"/>
                <a:ea typeface="SimSun" pitchFamily="2" charset="-122"/>
                <a:cs typeface="+mn-cs"/>
              </a:rPr>
              <a:t>Object</a:t>
            </a:r>
          </a:p>
        </p:txBody>
      </p:sp>
      <p:sp>
        <p:nvSpPr>
          <p:cNvPr id="819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0482FDF1-3B6F-4A00-B5A8-AB83BF83E6D1}" type="slidenum">
              <a:rPr kumimoji="0" lang="en-US" sz="1800" b="0" i="0" u="none" strike="noStrike" kern="1200" cap="none" spc="0" normalizeH="0" baseline="0" noProof="0" smtClean="0">
                <a:ln>
                  <a:noFill/>
                </a:ln>
                <a:solidFill>
                  <a:srgbClr val="333399"/>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7</a:t>
            </a:fld>
            <a:endParaRPr kumimoji="0" lang="en-US" sz="1800" b="0" i="0" u="none" strike="noStrike" kern="1200" cap="none" spc="0" normalizeH="0" baseline="0" noProof="0">
              <a:ln>
                <a:noFill/>
              </a:ln>
              <a:solidFill>
                <a:srgbClr val="333399"/>
              </a:solidFill>
              <a:effectLst/>
              <a:uLnTx/>
              <a:uFillTx/>
              <a:latin typeface="Times New Roman" pitchFamily="18" charset="0"/>
              <a:ea typeface="+mn-ea"/>
              <a:cs typeface="+mn-cs"/>
            </a:endParaRPr>
          </a:p>
        </p:txBody>
      </p:sp>
      <p:sp>
        <p:nvSpPr>
          <p:cNvPr id="8196" name="Rectangle 2"/>
          <p:cNvSpPr>
            <a:spLocks noGrp="1" noChangeArrowheads="1"/>
          </p:cNvSpPr>
          <p:nvPr>
            <p:ph type="title"/>
          </p:nvPr>
        </p:nvSpPr>
        <p:spPr>
          <a:xfrm>
            <a:off x="1371600" y="76200"/>
            <a:ext cx="7620000" cy="609600"/>
          </a:xfrm>
        </p:spPr>
        <p:txBody>
          <a:bodyPr/>
          <a:lstStyle/>
          <a:p>
            <a:pPr eaLnBrk="1" hangingPunct="1">
              <a:lnSpc>
                <a:spcPct val="110000"/>
              </a:lnSpc>
            </a:pPr>
            <a:r>
              <a:rPr lang="en-US" sz="2800" dirty="0"/>
              <a:t>Features of the Computing Paradigms </a:t>
            </a:r>
            <a:endParaRPr lang="en-US" sz="2800" dirty="0">
              <a:solidFill>
                <a:srgbClr val="990000"/>
              </a:solidFill>
            </a:endParaRPr>
          </a:p>
        </p:txBody>
      </p:sp>
      <p:grpSp>
        <p:nvGrpSpPr>
          <p:cNvPr id="2" name="Group 60"/>
          <p:cNvGrpSpPr>
            <a:grpSpLocks/>
          </p:cNvGrpSpPr>
          <p:nvPr/>
        </p:nvGrpSpPr>
        <p:grpSpPr bwMode="auto">
          <a:xfrm>
            <a:off x="2514600" y="838200"/>
            <a:ext cx="6629400" cy="5895975"/>
            <a:chOff x="1584" y="528"/>
            <a:chExt cx="4176" cy="3714"/>
          </a:xfrm>
        </p:grpSpPr>
        <p:sp>
          <p:nvSpPr>
            <p:cNvPr id="8221" name="Oval 32"/>
            <p:cNvSpPr>
              <a:spLocks noChangeArrowheads="1"/>
            </p:cNvSpPr>
            <p:nvPr/>
          </p:nvSpPr>
          <p:spPr bwMode="auto">
            <a:xfrm>
              <a:off x="2784" y="528"/>
              <a:ext cx="1488" cy="624"/>
            </a:xfrm>
            <a:prstGeom prst="ellipse">
              <a:avLst/>
            </a:prstGeom>
            <a:solidFill>
              <a:schemeClr val="accent1"/>
            </a:solidFill>
            <a:ln w="9525">
              <a:solidFill>
                <a:schemeClr val="tx1"/>
              </a:solidFill>
              <a:round/>
              <a:headEnd/>
              <a:tailE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C00000"/>
                  </a:solidFill>
                  <a:effectLst/>
                  <a:uLnTx/>
                  <a:uFillTx/>
                  <a:latin typeface="Tahoma" pitchFamily="34" charset="0"/>
                  <a:ea typeface="宋体" pitchFamily="2" charset="-122"/>
                  <a:cs typeface="+mn-cs"/>
                </a:rPr>
                <a:t>Service-Oriented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C00000"/>
                  </a:solidFill>
                  <a:effectLst/>
                  <a:uLnTx/>
                  <a:uFillTx/>
                  <a:latin typeface="Tahoma" pitchFamily="34" charset="0"/>
                  <a:ea typeface="宋体" pitchFamily="2" charset="-122"/>
                  <a:cs typeface="+mn-cs"/>
                </a:rPr>
                <a:t>Computing</a:t>
              </a:r>
              <a:endParaRPr kumimoji="0" lang="en-US" altLang="zh-CN" sz="1800" b="0" i="1" u="none" strike="noStrike" kern="1200" cap="none" spc="0" normalizeH="0" baseline="0" noProof="0">
                <a:ln>
                  <a:noFill/>
                </a:ln>
                <a:solidFill>
                  <a:srgbClr val="C00000"/>
                </a:solidFill>
                <a:effectLst/>
                <a:uLnTx/>
                <a:uFillTx/>
                <a:latin typeface="Tahoma" pitchFamily="34" charset="0"/>
                <a:ea typeface="宋体" pitchFamily="2" charset="-122"/>
                <a:cs typeface="+mn-cs"/>
              </a:endParaRPr>
            </a:p>
          </p:txBody>
        </p:sp>
        <p:sp>
          <p:nvSpPr>
            <p:cNvPr id="8222" name="Text Box 33"/>
            <p:cNvSpPr txBox="1">
              <a:spLocks noChangeArrowheads="1"/>
            </p:cNvSpPr>
            <p:nvPr/>
          </p:nvSpPr>
          <p:spPr bwMode="auto">
            <a:xfrm>
              <a:off x="3264" y="1392"/>
              <a:ext cx="2496" cy="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ahoma" pitchFamily="34" charset="0"/>
                  <a:ea typeface="宋体" pitchFamily="2" charset="-122"/>
                  <a:cs typeface="+mn-cs"/>
                </a:rPr>
                <a:t>Autonomous services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highlight>
                    <a:srgbClr val="FFFF00"/>
                  </a:highlight>
                  <a:uLnTx/>
                  <a:uFillTx/>
                  <a:latin typeface="Tahoma" pitchFamily="34" charset="0"/>
                  <a:ea typeface="宋体" pitchFamily="2" charset="-122"/>
                  <a:cs typeface="+mn-cs"/>
                </a:rPr>
                <a:t>Loosely coupling</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ahoma" pitchFamily="34" charset="0"/>
                  <a:ea typeface="宋体" pitchFamily="2" charset="-122"/>
                  <a:cs typeface="+mn-cs"/>
                </a:rPr>
                <a:t>Remote objects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ahoma" pitchFamily="34" charset="0"/>
                  <a:ea typeface="宋体" pitchFamily="2" charset="-122"/>
                  <a:cs typeface="+mn-cs"/>
                </a:rPr>
                <a:t>Component-based composition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ahoma" pitchFamily="34" charset="0"/>
                  <a:ea typeface="宋体" pitchFamily="2" charset="-122"/>
                  <a:cs typeface="+mn-cs"/>
                </a:rPr>
                <a:t>Remote invocation and binding</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800" b="0" i="0" u="none" strike="noStrike" kern="1200" cap="none" spc="0" normalizeH="0" baseline="0" noProof="0" dirty="0">
                <a:ln>
                  <a:noFill/>
                </a:ln>
                <a:solidFill>
                  <a:srgbClr val="000000"/>
                </a:solidFill>
                <a:effectLst/>
                <a:uLnTx/>
                <a:uFillTx/>
                <a:latin typeface="Tahoma" pitchFamily="34" charset="0"/>
                <a:ea typeface="宋体"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990000"/>
                  </a:solidFill>
                  <a:effectLst/>
                  <a:uLnTx/>
                  <a:uFillTx/>
                  <a:latin typeface="Tahoma" pitchFamily="34" charset="0"/>
                  <a:ea typeface="宋体" pitchFamily="2" charset="-122"/>
                  <a:cs typeface="+mn-cs"/>
                </a:rPr>
                <a:t>Separation of development (Distributed development)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990000"/>
                  </a:solidFill>
                  <a:effectLst/>
                  <a:uLnTx/>
                  <a:uFillTx/>
                  <a:latin typeface="Tahoma" pitchFamily="34" charset="0"/>
                  <a:ea typeface="宋体" pitchFamily="2" charset="-122"/>
                  <a:cs typeface="+mn-cs"/>
                </a:rPr>
                <a:t>Open standards and protocols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990000"/>
                  </a:solidFill>
                  <a:effectLst/>
                  <a:uLnTx/>
                  <a:uFillTx/>
                  <a:latin typeface="Tahoma" pitchFamily="34" charset="0"/>
                  <a:ea typeface="宋体" pitchFamily="2" charset="-122"/>
                  <a:cs typeface="+mn-cs"/>
                </a:rPr>
                <a:t>Platform-independent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990000"/>
                  </a:solidFill>
                  <a:effectLst/>
                  <a:uLnTx/>
                  <a:uFillTx/>
                  <a:latin typeface="Tahoma" pitchFamily="34" charset="0"/>
                  <a:ea typeface="宋体" pitchFamily="2" charset="-122"/>
                  <a:cs typeface="+mn-cs"/>
                </a:rPr>
                <a:t>Repository of reusable services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990000"/>
                  </a:solidFill>
                  <a:effectLst/>
                  <a:uLnTx/>
                  <a:uFillTx/>
                  <a:latin typeface="Tahoma" pitchFamily="34" charset="0"/>
                  <a:ea typeface="宋体" pitchFamily="2" charset="-122"/>
                  <a:cs typeface="+mn-cs"/>
                </a:rPr>
                <a:t>Internet-searchable services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990000"/>
                  </a:solidFill>
                  <a:effectLst/>
                  <a:uLnTx/>
                  <a:uFillTx/>
                  <a:latin typeface="Tahoma" pitchFamily="34" charset="0"/>
                  <a:ea typeface="宋体" pitchFamily="2" charset="-122"/>
                  <a:cs typeface="+mn-cs"/>
                </a:rPr>
                <a:t>Automatic discovering and binding</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990000"/>
                  </a:solidFill>
                  <a:effectLst/>
                  <a:uLnTx/>
                  <a:uFillTx/>
                  <a:latin typeface="Tahoma" pitchFamily="34" charset="0"/>
                  <a:ea typeface="宋体" pitchFamily="2" charset="-122"/>
                  <a:cs typeface="+mn-cs"/>
                </a:rPr>
                <a:t>Collaboration negotiation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990000"/>
                  </a:solidFill>
                  <a:effectLst/>
                  <a:uLnTx/>
                  <a:uFillTx/>
                  <a:latin typeface="Tahoma" pitchFamily="34" charset="0"/>
                  <a:ea typeface="宋体" pitchFamily="2" charset="-122"/>
                  <a:cs typeface="+mn-cs"/>
                </a:rPr>
                <a:t>Dynamic re-composition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990000"/>
                  </a:solidFill>
                  <a:effectLst/>
                  <a:uLnTx/>
                  <a:uFillTx/>
                  <a:latin typeface="Tahoma" pitchFamily="34" charset="0"/>
                  <a:ea typeface="宋体" pitchFamily="2" charset="-122"/>
                  <a:cs typeface="+mn-cs"/>
                </a:rPr>
                <a:t>AI and Ontology-based reasoning</a:t>
              </a:r>
            </a:p>
          </p:txBody>
        </p:sp>
        <p:grpSp>
          <p:nvGrpSpPr>
            <p:cNvPr id="8223" name="Group 34"/>
            <p:cNvGrpSpPr>
              <a:grpSpLocks/>
            </p:cNvGrpSpPr>
            <p:nvPr/>
          </p:nvGrpSpPr>
          <p:grpSpPr bwMode="auto">
            <a:xfrm>
              <a:off x="1584" y="1200"/>
              <a:ext cx="3696" cy="192"/>
              <a:chOff x="1632" y="1248"/>
              <a:chExt cx="2976" cy="192"/>
            </a:xfrm>
          </p:grpSpPr>
          <p:sp>
            <p:nvSpPr>
              <p:cNvPr id="8224" name="Freeform 35"/>
              <p:cNvSpPr>
                <a:spLocks/>
              </p:cNvSpPr>
              <p:nvPr/>
            </p:nvSpPr>
            <p:spPr bwMode="auto">
              <a:xfrm>
                <a:off x="1632" y="1248"/>
                <a:ext cx="1488" cy="192"/>
              </a:xfrm>
              <a:custGeom>
                <a:avLst/>
                <a:gdLst>
                  <a:gd name="T0" fmla="*/ 0 w 1488"/>
                  <a:gd name="T1" fmla="*/ 192 h 192"/>
                  <a:gd name="T2" fmla="*/ 96 w 1488"/>
                  <a:gd name="T3" fmla="*/ 96 h 192"/>
                  <a:gd name="T4" fmla="*/ 1344 w 1488"/>
                  <a:gd name="T5" fmla="*/ 96 h 192"/>
                  <a:gd name="T6" fmla="*/ 1488 w 1488"/>
                  <a:gd name="T7" fmla="*/ 0 h 192"/>
                  <a:gd name="T8" fmla="*/ 0 60000 65536"/>
                  <a:gd name="T9" fmla="*/ 0 60000 65536"/>
                  <a:gd name="T10" fmla="*/ 0 60000 65536"/>
                  <a:gd name="T11" fmla="*/ 0 60000 65536"/>
                  <a:gd name="T12" fmla="*/ 0 w 1488"/>
                  <a:gd name="T13" fmla="*/ 0 h 192"/>
                  <a:gd name="T14" fmla="*/ 1488 w 1488"/>
                  <a:gd name="T15" fmla="*/ 192 h 192"/>
                </a:gdLst>
                <a:ahLst/>
                <a:cxnLst>
                  <a:cxn ang="T8">
                    <a:pos x="T0" y="T1"/>
                  </a:cxn>
                  <a:cxn ang="T9">
                    <a:pos x="T2" y="T3"/>
                  </a:cxn>
                  <a:cxn ang="T10">
                    <a:pos x="T4" y="T5"/>
                  </a:cxn>
                  <a:cxn ang="T11">
                    <a:pos x="T6" y="T7"/>
                  </a:cxn>
                </a:cxnLst>
                <a:rect l="T12" t="T13" r="T14" b="T15"/>
                <a:pathLst>
                  <a:path w="1488" h="192">
                    <a:moveTo>
                      <a:pt x="0" y="192"/>
                    </a:moveTo>
                    <a:lnTo>
                      <a:pt x="96" y="96"/>
                    </a:lnTo>
                    <a:lnTo>
                      <a:pt x="1344" y="96"/>
                    </a:lnTo>
                    <a:lnTo>
                      <a:pt x="148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8225" name="Freeform 36"/>
              <p:cNvSpPr>
                <a:spLocks/>
              </p:cNvSpPr>
              <p:nvPr/>
            </p:nvSpPr>
            <p:spPr bwMode="auto">
              <a:xfrm flipH="1">
                <a:off x="3120" y="1248"/>
                <a:ext cx="1488" cy="192"/>
              </a:xfrm>
              <a:custGeom>
                <a:avLst/>
                <a:gdLst>
                  <a:gd name="T0" fmla="*/ 0 w 1488"/>
                  <a:gd name="T1" fmla="*/ 192 h 192"/>
                  <a:gd name="T2" fmla="*/ 96 w 1488"/>
                  <a:gd name="T3" fmla="*/ 96 h 192"/>
                  <a:gd name="T4" fmla="*/ 1344 w 1488"/>
                  <a:gd name="T5" fmla="*/ 96 h 192"/>
                  <a:gd name="T6" fmla="*/ 1488 w 1488"/>
                  <a:gd name="T7" fmla="*/ 0 h 192"/>
                  <a:gd name="T8" fmla="*/ 0 60000 65536"/>
                  <a:gd name="T9" fmla="*/ 0 60000 65536"/>
                  <a:gd name="T10" fmla="*/ 0 60000 65536"/>
                  <a:gd name="T11" fmla="*/ 0 60000 65536"/>
                  <a:gd name="T12" fmla="*/ 0 w 1488"/>
                  <a:gd name="T13" fmla="*/ 0 h 192"/>
                  <a:gd name="T14" fmla="*/ 1488 w 1488"/>
                  <a:gd name="T15" fmla="*/ 192 h 192"/>
                </a:gdLst>
                <a:ahLst/>
                <a:cxnLst>
                  <a:cxn ang="T8">
                    <a:pos x="T0" y="T1"/>
                  </a:cxn>
                  <a:cxn ang="T9">
                    <a:pos x="T2" y="T3"/>
                  </a:cxn>
                  <a:cxn ang="T10">
                    <a:pos x="T4" y="T5"/>
                  </a:cxn>
                  <a:cxn ang="T11">
                    <a:pos x="T6" y="T7"/>
                  </a:cxn>
                </a:cxnLst>
                <a:rect l="T12" t="T13" r="T14" b="T15"/>
                <a:pathLst>
                  <a:path w="1488" h="192">
                    <a:moveTo>
                      <a:pt x="0" y="192"/>
                    </a:moveTo>
                    <a:lnTo>
                      <a:pt x="96" y="96"/>
                    </a:lnTo>
                    <a:lnTo>
                      <a:pt x="1344" y="96"/>
                    </a:lnTo>
                    <a:lnTo>
                      <a:pt x="148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grpSp>
      <p:grpSp>
        <p:nvGrpSpPr>
          <p:cNvPr id="4" name="Group 62"/>
          <p:cNvGrpSpPr>
            <a:grpSpLocks/>
          </p:cNvGrpSpPr>
          <p:nvPr/>
        </p:nvGrpSpPr>
        <p:grpSpPr bwMode="auto">
          <a:xfrm>
            <a:off x="152400" y="3228975"/>
            <a:ext cx="4724400" cy="1200150"/>
            <a:chOff x="96" y="2034"/>
            <a:chExt cx="2976" cy="756"/>
          </a:xfrm>
        </p:grpSpPr>
        <p:sp>
          <p:nvSpPr>
            <p:cNvPr id="8216" name="Oval 38"/>
            <p:cNvSpPr>
              <a:spLocks noChangeArrowheads="1"/>
            </p:cNvSpPr>
            <p:nvPr/>
          </p:nvSpPr>
          <p:spPr bwMode="auto">
            <a:xfrm>
              <a:off x="96" y="2064"/>
              <a:ext cx="1200" cy="672"/>
            </a:xfrm>
            <a:prstGeom prst="ellipse">
              <a:avLst/>
            </a:prstGeom>
            <a:solidFill>
              <a:srgbClr val="99CCFF"/>
            </a:solidFill>
            <a:ln w="9525">
              <a:solidFill>
                <a:schemeClr val="tx1"/>
              </a:solidFill>
              <a:round/>
              <a:headEnd/>
              <a:tailE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Object-Oriented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Programming</a:t>
              </a:r>
              <a:endParaRPr kumimoji="0" lang="en-US" altLang="zh-CN" sz="1800" b="0" i="1" u="none" strike="noStrike" kern="1200" cap="none" spc="0" normalizeH="0" baseline="0" noProof="0">
                <a:ln>
                  <a:noFill/>
                </a:ln>
                <a:solidFill>
                  <a:srgbClr val="000000"/>
                </a:solidFill>
                <a:effectLst/>
                <a:uLnTx/>
                <a:uFillTx/>
                <a:latin typeface="Tahoma" pitchFamily="34" charset="0"/>
                <a:ea typeface="宋体" pitchFamily="2" charset="-122"/>
                <a:cs typeface="+mn-cs"/>
              </a:endParaRPr>
            </a:p>
          </p:txBody>
        </p:sp>
        <p:sp>
          <p:nvSpPr>
            <p:cNvPr id="8217" name="Text Box 39"/>
            <p:cNvSpPr txBox="1">
              <a:spLocks noChangeArrowheads="1"/>
            </p:cNvSpPr>
            <p:nvPr/>
          </p:nvSpPr>
          <p:spPr bwMode="auto">
            <a:xfrm>
              <a:off x="1536" y="2034"/>
              <a:ext cx="1536"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ahoma" pitchFamily="34" charset="0"/>
                  <a:ea typeface="宋体" pitchFamily="2" charset="-122"/>
                  <a:cs typeface="+mn-cs"/>
                </a:rPr>
                <a:t>Abstract data types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ahoma" pitchFamily="34" charset="0"/>
                  <a:ea typeface="宋体" pitchFamily="2" charset="-122"/>
                  <a:cs typeface="+mn-cs"/>
                </a:rPr>
                <a:t>Encapsulation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ahoma" pitchFamily="34" charset="0"/>
                  <a:ea typeface="宋体" pitchFamily="2" charset="-122"/>
                  <a:cs typeface="+mn-cs"/>
                </a:rPr>
                <a:t>Inheritance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Tahoma" pitchFamily="34" charset="0"/>
                  <a:ea typeface="宋体" pitchFamily="2" charset="-122"/>
                  <a:cs typeface="+mn-cs"/>
                </a:rPr>
                <a:t>Dynamic/Lazy binding</a:t>
              </a:r>
            </a:p>
          </p:txBody>
        </p:sp>
        <p:grpSp>
          <p:nvGrpSpPr>
            <p:cNvPr id="8218" name="Group 40"/>
            <p:cNvGrpSpPr>
              <a:grpSpLocks/>
            </p:cNvGrpSpPr>
            <p:nvPr/>
          </p:nvGrpSpPr>
          <p:grpSpPr bwMode="auto">
            <a:xfrm rot="-5400000">
              <a:off x="1128" y="2394"/>
              <a:ext cx="624" cy="96"/>
              <a:chOff x="1632" y="1248"/>
              <a:chExt cx="2976" cy="192"/>
            </a:xfrm>
          </p:grpSpPr>
          <p:sp>
            <p:nvSpPr>
              <p:cNvPr id="8219" name="Freeform 41"/>
              <p:cNvSpPr>
                <a:spLocks/>
              </p:cNvSpPr>
              <p:nvPr/>
            </p:nvSpPr>
            <p:spPr bwMode="auto">
              <a:xfrm>
                <a:off x="1632" y="1248"/>
                <a:ext cx="1488" cy="192"/>
              </a:xfrm>
              <a:custGeom>
                <a:avLst/>
                <a:gdLst>
                  <a:gd name="T0" fmla="*/ 0 w 1488"/>
                  <a:gd name="T1" fmla="*/ 192 h 192"/>
                  <a:gd name="T2" fmla="*/ 96 w 1488"/>
                  <a:gd name="T3" fmla="*/ 96 h 192"/>
                  <a:gd name="T4" fmla="*/ 1344 w 1488"/>
                  <a:gd name="T5" fmla="*/ 96 h 192"/>
                  <a:gd name="T6" fmla="*/ 1488 w 1488"/>
                  <a:gd name="T7" fmla="*/ 0 h 192"/>
                  <a:gd name="T8" fmla="*/ 0 60000 65536"/>
                  <a:gd name="T9" fmla="*/ 0 60000 65536"/>
                  <a:gd name="T10" fmla="*/ 0 60000 65536"/>
                  <a:gd name="T11" fmla="*/ 0 60000 65536"/>
                  <a:gd name="T12" fmla="*/ 0 w 1488"/>
                  <a:gd name="T13" fmla="*/ 0 h 192"/>
                  <a:gd name="T14" fmla="*/ 1488 w 1488"/>
                  <a:gd name="T15" fmla="*/ 192 h 192"/>
                </a:gdLst>
                <a:ahLst/>
                <a:cxnLst>
                  <a:cxn ang="T8">
                    <a:pos x="T0" y="T1"/>
                  </a:cxn>
                  <a:cxn ang="T9">
                    <a:pos x="T2" y="T3"/>
                  </a:cxn>
                  <a:cxn ang="T10">
                    <a:pos x="T4" y="T5"/>
                  </a:cxn>
                  <a:cxn ang="T11">
                    <a:pos x="T6" y="T7"/>
                  </a:cxn>
                </a:cxnLst>
                <a:rect l="T12" t="T13" r="T14" b="T15"/>
                <a:pathLst>
                  <a:path w="1488" h="192">
                    <a:moveTo>
                      <a:pt x="0" y="192"/>
                    </a:moveTo>
                    <a:lnTo>
                      <a:pt x="96" y="96"/>
                    </a:lnTo>
                    <a:lnTo>
                      <a:pt x="1344" y="96"/>
                    </a:lnTo>
                    <a:lnTo>
                      <a:pt x="148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8220" name="Freeform 42"/>
              <p:cNvSpPr>
                <a:spLocks/>
              </p:cNvSpPr>
              <p:nvPr/>
            </p:nvSpPr>
            <p:spPr bwMode="auto">
              <a:xfrm flipH="1">
                <a:off x="3120" y="1248"/>
                <a:ext cx="1488" cy="192"/>
              </a:xfrm>
              <a:custGeom>
                <a:avLst/>
                <a:gdLst>
                  <a:gd name="T0" fmla="*/ 0 w 1488"/>
                  <a:gd name="T1" fmla="*/ 192 h 192"/>
                  <a:gd name="T2" fmla="*/ 96 w 1488"/>
                  <a:gd name="T3" fmla="*/ 96 h 192"/>
                  <a:gd name="T4" fmla="*/ 1344 w 1488"/>
                  <a:gd name="T5" fmla="*/ 96 h 192"/>
                  <a:gd name="T6" fmla="*/ 1488 w 1488"/>
                  <a:gd name="T7" fmla="*/ 0 h 192"/>
                  <a:gd name="T8" fmla="*/ 0 60000 65536"/>
                  <a:gd name="T9" fmla="*/ 0 60000 65536"/>
                  <a:gd name="T10" fmla="*/ 0 60000 65536"/>
                  <a:gd name="T11" fmla="*/ 0 60000 65536"/>
                  <a:gd name="T12" fmla="*/ 0 w 1488"/>
                  <a:gd name="T13" fmla="*/ 0 h 192"/>
                  <a:gd name="T14" fmla="*/ 1488 w 1488"/>
                  <a:gd name="T15" fmla="*/ 192 h 192"/>
                </a:gdLst>
                <a:ahLst/>
                <a:cxnLst>
                  <a:cxn ang="T8">
                    <a:pos x="T0" y="T1"/>
                  </a:cxn>
                  <a:cxn ang="T9">
                    <a:pos x="T2" y="T3"/>
                  </a:cxn>
                  <a:cxn ang="T10">
                    <a:pos x="T4" y="T5"/>
                  </a:cxn>
                  <a:cxn ang="T11">
                    <a:pos x="T6" y="T7"/>
                  </a:cxn>
                </a:cxnLst>
                <a:rect l="T12" t="T13" r="T14" b="T15"/>
                <a:pathLst>
                  <a:path w="1488" h="192">
                    <a:moveTo>
                      <a:pt x="0" y="192"/>
                    </a:moveTo>
                    <a:lnTo>
                      <a:pt x="96" y="96"/>
                    </a:lnTo>
                    <a:lnTo>
                      <a:pt x="1344" y="96"/>
                    </a:lnTo>
                    <a:lnTo>
                      <a:pt x="148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grpSp>
      <p:grpSp>
        <p:nvGrpSpPr>
          <p:cNvPr id="6" name="Group 61"/>
          <p:cNvGrpSpPr>
            <a:grpSpLocks/>
          </p:cNvGrpSpPr>
          <p:nvPr/>
        </p:nvGrpSpPr>
        <p:grpSpPr bwMode="auto">
          <a:xfrm>
            <a:off x="152400" y="4495800"/>
            <a:ext cx="5029200" cy="1066800"/>
            <a:chOff x="96" y="2832"/>
            <a:chExt cx="3168" cy="672"/>
          </a:xfrm>
        </p:grpSpPr>
        <p:sp>
          <p:nvSpPr>
            <p:cNvPr id="8211" name="Oval 44"/>
            <p:cNvSpPr>
              <a:spLocks noChangeArrowheads="1"/>
            </p:cNvSpPr>
            <p:nvPr/>
          </p:nvSpPr>
          <p:spPr bwMode="auto">
            <a:xfrm>
              <a:off x="96" y="2832"/>
              <a:ext cx="1200" cy="672"/>
            </a:xfrm>
            <a:prstGeom prst="ellipse">
              <a:avLst/>
            </a:prstGeom>
            <a:solidFill>
              <a:srgbClr val="99CCFF"/>
            </a:solidFill>
            <a:ln w="9525">
              <a:solidFill>
                <a:schemeClr val="tx1"/>
              </a:solidFill>
              <a:round/>
              <a:headEnd/>
              <a:tailE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Functional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Programming</a:t>
              </a:r>
              <a:endParaRPr kumimoji="0" lang="en-US" altLang="zh-CN" sz="1800" b="0" i="1" u="none" strike="noStrike" kern="1200" cap="none" spc="0" normalizeH="0" baseline="0" noProof="0">
                <a:ln>
                  <a:noFill/>
                </a:ln>
                <a:solidFill>
                  <a:srgbClr val="000000"/>
                </a:solidFill>
                <a:effectLst/>
                <a:uLnTx/>
                <a:uFillTx/>
                <a:latin typeface="Tahoma" pitchFamily="34" charset="0"/>
                <a:ea typeface="宋体" pitchFamily="2" charset="-122"/>
                <a:cs typeface="+mn-cs"/>
              </a:endParaRPr>
            </a:p>
          </p:txBody>
        </p:sp>
        <p:sp>
          <p:nvSpPr>
            <p:cNvPr id="8212" name="Text Box 45"/>
            <p:cNvSpPr txBox="1">
              <a:spLocks noChangeArrowheads="1"/>
            </p:cNvSpPr>
            <p:nvPr/>
          </p:nvSpPr>
          <p:spPr bwMode="auto">
            <a:xfrm>
              <a:off x="1536" y="2874"/>
              <a:ext cx="172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Stateless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Side-effect free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Enforced modular design</a:t>
              </a:r>
            </a:p>
          </p:txBody>
        </p:sp>
        <p:grpSp>
          <p:nvGrpSpPr>
            <p:cNvPr id="8213" name="Group 46"/>
            <p:cNvGrpSpPr>
              <a:grpSpLocks/>
            </p:cNvGrpSpPr>
            <p:nvPr/>
          </p:nvGrpSpPr>
          <p:grpSpPr bwMode="auto">
            <a:xfrm rot="-5400000">
              <a:off x="1128" y="3144"/>
              <a:ext cx="624" cy="96"/>
              <a:chOff x="1632" y="1248"/>
              <a:chExt cx="2976" cy="192"/>
            </a:xfrm>
          </p:grpSpPr>
          <p:sp>
            <p:nvSpPr>
              <p:cNvPr id="8214" name="Freeform 47"/>
              <p:cNvSpPr>
                <a:spLocks/>
              </p:cNvSpPr>
              <p:nvPr/>
            </p:nvSpPr>
            <p:spPr bwMode="auto">
              <a:xfrm>
                <a:off x="1632" y="1248"/>
                <a:ext cx="1488" cy="192"/>
              </a:xfrm>
              <a:custGeom>
                <a:avLst/>
                <a:gdLst>
                  <a:gd name="T0" fmla="*/ 0 w 1488"/>
                  <a:gd name="T1" fmla="*/ 192 h 192"/>
                  <a:gd name="T2" fmla="*/ 96 w 1488"/>
                  <a:gd name="T3" fmla="*/ 96 h 192"/>
                  <a:gd name="T4" fmla="*/ 1344 w 1488"/>
                  <a:gd name="T5" fmla="*/ 96 h 192"/>
                  <a:gd name="T6" fmla="*/ 1488 w 1488"/>
                  <a:gd name="T7" fmla="*/ 0 h 192"/>
                  <a:gd name="T8" fmla="*/ 0 60000 65536"/>
                  <a:gd name="T9" fmla="*/ 0 60000 65536"/>
                  <a:gd name="T10" fmla="*/ 0 60000 65536"/>
                  <a:gd name="T11" fmla="*/ 0 60000 65536"/>
                  <a:gd name="T12" fmla="*/ 0 w 1488"/>
                  <a:gd name="T13" fmla="*/ 0 h 192"/>
                  <a:gd name="T14" fmla="*/ 1488 w 1488"/>
                  <a:gd name="T15" fmla="*/ 192 h 192"/>
                </a:gdLst>
                <a:ahLst/>
                <a:cxnLst>
                  <a:cxn ang="T8">
                    <a:pos x="T0" y="T1"/>
                  </a:cxn>
                  <a:cxn ang="T9">
                    <a:pos x="T2" y="T3"/>
                  </a:cxn>
                  <a:cxn ang="T10">
                    <a:pos x="T4" y="T5"/>
                  </a:cxn>
                  <a:cxn ang="T11">
                    <a:pos x="T6" y="T7"/>
                  </a:cxn>
                </a:cxnLst>
                <a:rect l="T12" t="T13" r="T14" b="T15"/>
                <a:pathLst>
                  <a:path w="1488" h="192">
                    <a:moveTo>
                      <a:pt x="0" y="192"/>
                    </a:moveTo>
                    <a:lnTo>
                      <a:pt x="96" y="96"/>
                    </a:lnTo>
                    <a:lnTo>
                      <a:pt x="1344" y="96"/>
                    </a:lnTo>
                    <a:lnTo>
                      <a:pt x="148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8215" name="Freeform 48"/>
              <p:cNvSpPr>
                <a:spLocks/>
              </p:cNvSpPr>
              <p:nvPr/>
            </p:nvSpPr>
            <p:spPr bwMode="auto">
              <a:xfrm flipH="1">
                <a:off x="3120" y="1248"/>
                <a:ext cx="1488" cy="192"/>
              </a:xfrm>
              <a:custGeom>
                <a:avLst/>
                <a:gdLst>
                  <a:gd name="T0" fmla="*/ 0 w 1488"/>
                  <a:gd name="T1" fmla="*/ 192 h 192"/>
                  <a:gd name="T2" fmla="*/ 96 w 1488"/>
                  <a:gd name="T3" fmla="*/ 96 h 192"/>
                  <a:gd name="T4" fmla="*/ 1344 w 1488"/>
                  <a:gd name="T5" fmla="*/ 96 h 192"/>
                  <a:gd name="T6" fmla="*/ 1488 w 1488"/>
                  <a:gd name="T7" fmla="*/ 0 h 192"/>
                  <a:gd name="T8" fmla="*/ 0 60000 65536"/>
                  <a:gd name="T9" fmla="*/ 0 60000 65536"/>
                  <a:gd name="T10" fmla="*/ 0 60000 65536"/>
                  <a:gd name="T11" fmla="*/ 0 60000 65536"/>
                  <a:gd name="T12" fmla="*/ 0 w 1488"/>
                  <a:gd name="T13" fmla="*/ 0 h 192"/>
                  <a:gd name="T14" fmla="*/ 1488 w 1488"/>
                  <a:gd name="T15" fmla="*/ 192 h 192"/>
                </a:gdLst>
                <a:ahLst/>
                <a:cxnLst>
                  <a:cxn ang="T8">
                    <a:pos x="T0" y="T1"/>
                  </a:cxn>
                  <a:cxn ang="T9">
                    <a:pos x="T2" y="T3"/>
                  </a:cxn>
                  <a:cxn ang="T10">
                    <a:pos x="T4" y="T5"/>
                  </a:cxn>
                  <a:cxn ang="T11">
                    <a:pos x="T6" y="T7"/>
                  </a:cxn>
                </a:cxnLst>
                <a:rect l="T12" t="T13" r="T14" b="T15"/>
                <a:pathLst>
                  <a:path w="1488" h="192">
                    <a:moveTo>
                      <a:pt x="0" y="192"/>
                    </a:moveTo>
                    <a:lnTo>
                      <a:pt x="96" y="96"/>
                    </a:lnTo>
                    <a:lnTo>
                      <a:pt x="1344" y="96"/>
                    </a:lnTo>
                    <a:lnTo>
                      <a:pt x="148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grpSp>
      <p:sp>
        <p:nvSpPr>
          <p:cNvPr id="8200" name="Oval 50"/>
          <p:cNvSpPr>
            <a:spLocks noChangeArrowheads="1"/>
          </p:cNvSpPr>
          <p:nvPr/>
        </p:nvSpPr>
        <p:spPr bwMode="auto">
          <a:xfrm>
            <a:off x="152400" y="5715000"/>
            <a:ext cx="1905000" cy="1066800"/>
          </a:xfrm>
          <a:prstGeom prst="ellipse">
            <a:avLst/>
          </a:prstGeom>
          <a:solidFill>
            <a:srgbClr val="99CCFF"/>
          </a:solidFill>
          <a:ln w="9525">
            <a:solidFill>
              <a:schemeClr val="tx1"/>
            </a:solidFill>
            <a:round/>
            <a:headEnd/>
            <a:tailE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Logic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Programming</a:t>
            </a:r>
            <a:endParaRPr kumimoji="0" lang="en-US" altLang="zh-CN" sz="1800" b="0" i="1" u="none" strike="noStrike" kern="1200" cap="none" spc="0" normalizeH="0" baseline="0" noProof="0">
              <a:ln>
                <a:noFill/>
              </a:ln>
              <a:solidFill>
                <a:srgbClr val="000000"/>
              </a:solidFill>
              <a:effectLst/>
              <a:uLnTx/>
              <a:uFillTx/>
              <a:latin typeface="Tahoma" pitchFamily="34" charset="0"/>
              <a:ea typeface="宋体" pitchFamily="2" charset="-122"/>
              <a:cs typeface="+mn-cs"/>
            </a:endParaRPr>
          </a:p>
        </p:txBody>
      </p:sp>
      <p:sp>
        <p:nvSpPr>
          <p:cNvPr id="8201" name="Text Box 51"/>
          <p:cNvSpPr txBox="1">
            <a:spLocks noChangeArrowheads="1"/>
          </p:cNvSpPr>
          <p:nvPr/>
        </p:nvSpPr>
        <p:spPr bwMode="auto">
          <a:xfrm>
            <a:off x="2438400" y="5591175"/>
            <a:ext cx="2362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Database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Relations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Query and matching</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Reasoning</a:t>
            </a:r>
          </a:p>
        </p:txBody>
      </p:sp>
      <p:grpSp>
        <p:nvGrpSpPr>
          <p:cNvPr id="8202" name="Group 52"/>
          <p:cNvGrpSpPr>
            <a:grpSpLocks/>
          </p:cNvGrpSpPr>
          <p:nvPr/>
        </p:nvGrpSpPr>
        <p:grpSpPr bwMode="auto">
          <a:xfrm rot="-5400000">
            <a:off x="1790700" y="6134100"/>
            <a:ext cx="990600" cy="152400"/>
            <a:chOff x="1632" y="1248"/>
            <a:chExt cx="2976" cy="192"/>
          </a:xfrm>
        </p:grpSpPr>
        <p:sp>
          <p:nvSpPr>
            <p:cNvPr id="8209" name="Freeform 53"/>
            <p:cNvSpPr>
              <a:spLocks/>
            </p:cNvSpPr>
            <p:nvPr/>
          </p:nvSpPr>
          <p:spPr bwMode="auto">
            <a:xfrm>
              <a:off x="1632" y="1248"/>
              <a:ext cx="1488" cy="192"/>
            </a:xfrm>
            <a:custGeom>
              <a:avLst/>
              <a:gdLst>
                <a:gd name="T0" fmla="*/ 0 w 1488"/>
                <a:gd name="T1" fmla="*/ 192 h 192"/>
                <a:gd name="T2" fmla="*/ 96 w 1488"/>
                <a:gd name="T3" fmla="*/ 96 h 192"/>
                <a:gd name="T4" fmla="*/ 1344 w 1488"/>
                <a:gd name="T5" fmla="*/ 96 h 192"/>
                <a:gd name="T6" fmla="*/ 1488 w 1488"/>
                <a:gd name="T7" fmla="*/ 0 h 192"/>
                <a:gd name="T8" fmla="*/ 0 60000 65536"/>
                <a:gd name="T9" fmla="*/ 0 60000 65536"/>
                <a:gd name="T10" fmla="*/ 0 60000 65536"/>
                <a:gd name="T11" fmla="*/ 0 60000 65536"/>
                <a:gd name="T12" fmla="*/ 0 w 1488"/>
                <a:gd name="T13" fmla="*/ 0 h 192"/>
                <a:gd name="T14" fmla="*/ 1488 w 1488"/>
                <a:gd name="T15" fmla="*/ 192 h 192"/>
              </a:gdLst>
              <a:ahLst/>
              <a:cxnLst>
                <a:cxn ang="T8">
                  <a:pos x="T0" y="T1"/>
                </a:cxn>
                <a:cxn ang="T9">
                  <a:pos x="T2" y="T3"/>
                </a:cxn>
                <a:cxn ang="T10">
                  <a:pos x="T4" y="T5"/>
                </a:cxn>
                <a:cxn ang="T11">
                  <a:pos x="T6" y="T7"/>
                </a:cxn>
              </a:cxnLst>
              <a:rect l="T12" t="T13" r="T14" b="T15"/>
              <a:pathLst>
                <a:path w="1488" h="192">
                  <a:moveTo>
                    <a:pt x="0" y="192"/>
                  </a:moveTo>
                  <a:lnTo>
                    <a:pt x="96" y="96"/>
                  </a:lnTo>
                  <a:lnTo>
                    <a:pt x="1344" y="96"/>
                  </a:lnTo>
                  <a:lnTo>
                    <a:pt x="148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8210" name="Freeform 54"/>
            <p:cNvSpPr>
              <a:spLocks/>
            </p:cNvSpPr>
            <p:nvPr/>
          </p:nvSpPr>
          <p:spPr bwMode="auto">
            <a:xfrm flipH="1">
              <a:off x="3120" y="1248"/>
              <a:ext cx="1488" cy="192"/>
            </a:xfrm>
            <a:custGeom>
              <a:avLst/>
              <a:gdLst>
                <a:gd name="T0" fmla="*/ 0 w 1488"/>
                <a:gd name="T1" fmla="*/ 192 h 192"/>
                <a:gd name="T2" fmla="*/ 96 w 1488"/>
                <a:gd name="T3" fmla="*/ 96 h 192"/>
                <a:gd name="T4" fmla="*/ 1344 w 1488"/>
                <a:gd name="T5" fmla="*/ 96 h 192"/>
                <a:gd name="T6" fmla="*/ 1488 w 1488"/>
                <a:gd name="T7" fmla="*/ 0 h 192"/>
                <a:gd name="T8" fmla="*/ 0 60000 65536"/>
                <a:gd name="T9" fmla="*/ 0 60000 65536"/>
                <a:gd name="T10" fmla="*/ 0 60000 65536"/>
                <a:gd name="T11" fmla="*/ 0 60000 65536"/>
                <a:gd name="T12" fmla="*/ 0 w 1488"/>
                <a:gd name="T13" fmla="*/ 0 h 192"/>
                <a:gd name="T14" fmla="*/ 1488 w 1488"/>
                <a:gd name="T15" fmla="*/ 192 h 192"/>
              </a:gdLst>
              <a:ahLst/>
              <a:cxnLst>
                <a:cxn ang="T8">
                  <a:pos x="T0" y="T1"/>
                </a:cxn>
                <a:cxn ang="T9">
                  <a:pos x="T2" y="T3"/>
                </a:cxn>
                <a:cxn ang="T10">
                  <a:pos x="T4" y="T5"/>
                </a:cxn>
                <a:cxn ang="T11">
                  <a:pos x="T6" y="T7"/>
                </a:cxn>
              </a:cxnLst>
              <a:rect l="T12" t="T13" r="T14" b="T15"/>
              <a:pathLst>
                <a:path w="1488" h="192">
                  <a:moveTo>
                    <a:pt x="0" y="192"/>
                  </a:moveTo>
                  <a:lnTo>
                    <a:pt x="96" y="96"/>
                  </a:lnTo>
                  <a:lnTo>
                    <a:pt x="1344" y="96"/>
                  </a:lnTo>
                  <a:lnTo>
                    <a:pt x="148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grpSp>
        <p:nvGrpSpPr>
          <p:cNvPr id="9" name="Group 63"/>
          <p:cNvGrpSpPr>
            <a:grpSpLocks/>
          </p:cNvGrpSpPr>
          <p:nvPr/>
        </p:nvGrpSpPr>
        <p:grpSpPr bwMode="auto">
          <a:xfrm>
            <a:off x="152400" y="2133600"/>
            <a:ext cx="4495800" cy="1066800"/>
            <a:chOff x="96" y="1344"/>
            <a:chExt cx="2832" cy="672"/>
          </a:xfrm>
        </p:grpSpPr>
        <p:sp>
          <p:nvSpPr>
            <p:cNvPr id="8204" name="Oval 55"/>
            <p:cNvSpPr>
              <a:spLocks noChangeArrowheads="1"/>
            </p:cNvSpPr>
            <p:nvPr/>
          </p:nvSpPr>
          <p:spPr bwMode="auto">
            <a:xfrm>
              <a:off x="96" y="1344"/>
              <a:ext cx="1200" cy="672"/>
            </a:xfrm>
            <a:prstGeom prst="ellipse">
              <a:avLst/>
            </a:prstGeom>
            <a:solidFill>
              <a:schemeClr val="accent1"/>
            </a:solidFill>
            <a:ln w="9525">
              <a:solidFill>
                <a:schemeClr val="tx1"/>
              </a:solidFill>
              <a:round/>
              <a:headEnd/>
              <a:tailEnd/>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Multi-threading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Programming</a:t>
              </a:r>
              <a:endParaRPr kumimoji="0" lang="en-US" altLang="zh-CN" sz="1800" b="0" i="1" u="none" strike="noStrike" kern="1200" cap="none" spc="0" normalizeH="0" baseline="0" noProof="0">
                <a:ln>
                  <a:noFill/>
                </a:ln>
                <a:solidFill>
                  <a:srgbClr val="000000"/>
                </a:solidFill>
                <a:effectLst/>
                <a:uLnTx/>
                <a:uFillTx/>
                <a:latin typeface="Tahoma" pitchFamily="34" charset="0"/>
                <a:ea typeface="宋体" pitchFamily="2" charset="-122"/>
                <a:cs typeface="+mn-cs"/>
              </a:endParaRPr>
            </a:p>
          </p:txBody>
        </p:sp>
        <p:sp>
          <p:nvSpPr>
            <p:cNvPr id="8205" name="Text Box 56"/>
            <p:cNvSpPr txBox="1">
              <a:spLocks noChangeArrowheads="1"/>
            </p:cNvSpPr>
            <p:nvPr/>
          </p:nvSpPr>
          <p:spPr bwMode="auto">
            <a:xfrm>
              <a:off x="1536" y="1392"/>
              <a:ext cx="1392"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Parallel processing</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Synchronization</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ahoma" pitchFamily="34" charset="0"/>
                  <a:ea typeface="宋体" pitchFamily="2" charset="-122"/>
                  <a:cs typeface="+mn-cs"/>
                </a:rPr>
                <a:t>Resource sharing</a:t>
              </a:r>
            </a:p>
          </p:txBody>
        </p:sp>
        <p:grpSp>
          <p:nvGrpSpPr>
            <p:cNvPr id="8206" name="Group 57"/>
            <p:cNvGrpSpPr>
              <a:grpSpLocks/>
            </p:cNvGrpSpPr>
            <p:nvPr/>
          </p:nvGrpSpPr>
          <p:grpSpPr bwMode="auto">
            <a:xfrm rot="-5400000">
              <a:off x="1176" y="1656"/>
              <a:ext cx="528" cy="96"/>
              <a:chOff x="1632" y="1248"/>
              <a:chExt cx="2976" cy="192"/>
            </a:xfrm>
          </p:grpSpPr>
          <p:sp>
            <p:nvSpPr>
              <p:cNvPr id="8207" name="Freeform 58"/>
              <p:cNvSpPr>
                <a:spLocks/>
              </p:cNvSpPr>
              <p:nvPr/>
            </p:nvSpPr>
            <p:spPr bwMode="auto">
              <a:xfrm>
                <a:off x="1632" y="1248"/>
                <a:ext cx="1488" cy="192"/>
              </a:xfrm>
              <a:custGeom>
                <a:avLst/>
                <a:gdLst>
                  <a:gd name="T0" fmla="*/ 0 w 1488"/>
                  <a:gd name="T1" fmla="*/ 192 h 192"/>
                  <a:gd name="T2" fmla="*/ 96 w 1488"/>
                  <a:gd name="T3" fmla="*/ 96 h 192"/>
                  <a:gd name="T4" fmla="*/ 1344 w 1488"/>
                  <a:gd name="T5" fmla="*/ 96 h 192"/>
                  <a:gd name="T6" fmla="*/ 1488 w 1488"/>
                  <a:gd name="T7" fmla="*/ 0 h 192"/>
                  <a:gd name="T8" fmla="*/ 0 60000 65536"/>
                  <a:gd name="T9" fmla="*/ 0 60000 65536"/>
                  <a:gd name="T10" fmla="*/ 0 60000 65536"/>
                  <a:gd name="T11" fmla="*/ 0 60000 65536"/>
                  <a:gd name="T12" fmla="*/ 0 w 1488"/>
                  <a:gd name="T13" fmla="*/ 0 h 192"/>
                  <a:gd name="T14" fmla="*/ 1488 w 1488"/>
                  <a:gd name="T15" fmla="*/ 192 h 192"/>
                </a:gdLst>
                <a:ahLst/>
                <a:cxnLst>
                  <a:cxn ang="T8">
                    <a:pos x="T0" y="T1"/>
                  </a:cxn>
                  <a:cxn ang="T9">
                    <a:pos x="T2" y="T3"/>
                  </a:cxn>
                  <a:cxn ang="T10">
                    <a:pos x="T4" y="T5"/>
                  </a:cxn>
                  <a:cxn ang="T11">
                    <a:pos x="T6" y="T7"/>
                  </a:cxn>
                </a:cxnLst>
                <a:rect l="T12" t="T13" r="T14" b="T15"/>
                <a:pathLst>
                  <a:path w="1488" h="192">
                    <a:moveTo>
                      <a:pt x="0" y="192"/>
                    </a:moveTo>
                    <a:lnTo>
                      <a:pt x="96" y="96"/>
                    </a:lnTo>
                    <a:lnTo>
                      <a:pt x="1344" y="96"/>
                    </a:lnTo>
                    <a:lnTo>
                      <a:pt x="148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8208" name="Freeform 59"/>
              <p:cNvSpPr>
                <a:spLocks/>
              </p:cNvSpPr>
              <p:nvPr/>
            </p:nvSpPr>
            <p:spPr bwMode="auto">
              <a:xfrm flipH="1">
                <a:off x="3120" y="1248"/>
                <a:ext cx="1488" cy="192"/>
              </a:xfrm>
              <a:custGeom>
                <a:avLst/>
                <a:gdLst>
                  <a:gd name="T0" fmla="*/ 0 w 1488"/>
                  <a:gd name="T1" fmla="*/ 192 h 192"/>
                  <a:gd name="T2" fmla="*/ 96 w 1488"/>
                  <a:gd name="T3" fmla="*/ 96 h 192"/>
                  <a:gd name="T4" fmla="*/ 1344 w 1488"/>
                  <a:gd name="T5" fmla="*/ 96 h 192"/>
                  <a:gd name="T6" fmla="*/ 1488 w 1488"/>
                  <a:gd name="T7" fmla="*/ 0 h 192"/>
                  <a:gd name="T8" fmla="*/ 0 60000 65536"/>
                  <a:gd name="T9" fmla="*/ 0 60000 65536"/>
                  <a:gd name="T10" fmla="*/ 0 60000 65536"/>
                  <a:gd name="T11" fmla="*/ 0 60000 65536"/>
                  <a:gd name="T12" fmla="*/ 0 w 1488"/>
                  <a:gd name="T13" fmla="*/ 0 h 192"/>
                  <a:gd name="T14" fmla="*/ 1488 w 1488"/>
                  <a:gd name="T15" fmla="*/ 192 h 192"/>
                </a:gdLst>
                <a:ahLst/>
                <a:cxnLst>
                  <a:cxn ang="T8">
                    <a:pos x="T0" y="T1"/>
                  </a:cxn>
                  <a:cxn ang="T9">
                    <a:pos x="T2" y="T3"/>
                  </a:cxn>
                  <a:cxn ang="T10">
                    <a:pos x="T4" y="T5"/>
                  </a:cxn>
                  <a:cxn ang="T11">
                    <a:pos x="T6" y="T7"/>
                  </a:cxn>
                </a:cxnLst>
                <a:rect l="T12" t="T13" r="T14" b="T15"/>
                <a:pathLst>
                  <a:path w="1488" h="192">
                    <a:moveTo>
                      <a:pt x="0" y="192"/>
                    </a:moveTo>
                    <a:lnTo>
                      <a:pt x="96" y="96"/>
                    </a:lnTo>
                    <a:lnTo>
                      <a:pt x="1344" y="96"/>
                    </a:lnTo>
                    <a:lnTo>
                      <a:pt x="148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0-#ppt_w/2"/>
                                          </p:val>
                                        </p:tav>
                                        <p:tav tm="100000">
                                          <p:val>
                                            <p:strVal val="#ppt_x"/>
                                          </p:val>
                                        </p:tav>
                                      </p:tavLst>
                                    </p:anim>
                                    <p:anim calcmode="lin" valueType="num">
                                      <p:cBhvr additive="base">
                                        <p:cTn id="23"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
          <p:cNvSpPr>
            <a:spLocks noChangeArrowheads="1"/>
          </p:cNvSpPr>
          <p:nvPr/>
        </p:nvSpPr>
        <p:spPr bwMode="auto">
          <a:xfrm>
            <a:off x="533400" y="2971800"/>
            <a:ext cx="79248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736" tIns="48368" rIns="96736" bIns="48368"/>
          <a:lstStyle/>
          <a:p>
            <a:pPr marL="363538" indent="-363538" algn="ctr" defTabSz="966788">
              <a:lnSpc>
                <a:spcPct val="125000"/>
              </a:lnSpc>
              <a:spcBef>
                <a:spcPct val="20000"/>
              </a:spcBef>
              <a:buClr>
                <a:srgbClr val="000000"/>
              </a:buClr>
              <a:buSzPct val="75000"/>
              <a:buFont typeface="Wingdings" pitchFamily="2" charset="2"/>
              <a:buNone/>
            </a:pPr>
            <a:r>
              <a:rPr lang="en-US" sz="2800" b="0" dirty="0">
                <a:solidFill>
                  <a:srgbClr val="0033CC"/>
                </a:solidFill>
              </a:rPr>
              <a:t>Chapter 1</a:t>
            </a:r>
          </a:p>
          <a:p>
            <a:pPr marL="363538" indent="-363538" algn="ctr" defTabSz="966788">
              <a:lnSpc>
                <a:spcPct val="125000"/>
              </a:lnSpc>
              <a:spcBef>
                <a:spcPct val="20000"/>
              </a:spcBef>
              <a:buClr>
                <a:srgbClr val="000000"/>
              </a:buClr>
              <a:buSzPct val="75000"/>
              <a:buFont typeface="Wingdings" pitchFamily="2" charset="2"/>
              <a:buNone/>
            </a:pPr>
            <a:r>
              <a:rPr lang="en-US" sz="2800" b="0" dirty="0">
                <a:solidFill>
                  <a:srgbClr val="0033CC"/>
                </a:solidFill>
              </a:rPr>
              <a:t>Introduction to Distributed Software Development</a:t>
            </a:r>
          </a:p>
          <a:p>
            <a:pPr marL="363538" indent="-363538" algn="ctr" defTabSz="966788">
              <a:lnSpc>
                <a:spcPct val="125000"/>
              </a:lnSpc>
              <a:spcBef>
                <a:spcPct val="20000"/>
              </a:spcBef>
              <a:buClr>
                <a:srgbClr val="000000"/>
              </a:buClr>
              <a:buSzPct val="75000"/>
              <a:buFont typeface="Wingdings" pitchFamily="2" charset="2"/>
              <a:buNone/>
            </a:pPr>
            <a:r>
              <a:rPr lang="en-US" sz="2800" dirty="0">
                <a:solidFill>
                  <a:schemeClr val="folHlink"/>
                </a:solidFill>
              </a:rPr>
              <a:t>Lecture 04</a:t>
            </a:r>
          </a:p>
          <a:p>
            <a:pPr marL="363538" indent="-363538" algn="ctr" defTabSz="966788">
              <a:lnSpc>
                <a:spcPct val="125000"/>
              </a:lnSpc>
              <a:spcBef>
                <a:spcPct val="20000"/>
              </a:spcBef>
              <a:buClr>
                <a:srgbClr val="000000"/>
              </a:buClr>
              <a:buSzPct val="75000"/>
              <a:buFont typeface="Wingdings" pitchFamily="2" charset="2"/>
              <a:buNone/>
            </a:pPr>
            <a:r>
              <a:rPr lang="en-US" sz="2800" dirty="0">
                <a:solidFill>
                  <a:schemeClr val="folHlink"/>
                </a:solidFill>
              </a:rPr>
              <a:t>Service-Oriented Software Development</a:t>
            </a:r>
          </a:p>
        </p:txBody>
      </p:sp>
      <p:sp>
        <p:nvSpPr>
          <p:cNvPr id="3075" name="Rectangle 11"/>
          <p:cNvSpPr>
            <a:spLocks noChangeArrowheads="1"/>
          </p:cNvSpPr>
          <p:nvPr/>
        </p:nvSpPr>
        <p:spPr bwMode="auto">
          <a:xfrm>
            <a:off x="3067050" y="5791200"/>
            <a:ext cx="3867150"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736" tIns="48368" rIns="96736" bIns="48368">
            <a:spAutoFit/>
          </a:bodyPr>
          <a:lstStyle/>
          <a:p>
            <a:pPr algn="ctr" defTabSz="966788"/>
            <a:r>
              <a:rPr lang="en-US" sz="2500" b="0"/>
              <a:t>Dr. Y. Chen</a:t>
            </a:r>
          </a:p>
          <a:p>
            <a:pPr algn="ctr" defTabSz="966788" eaLnBrk="1" hangingPunct="1"/>
            <a:r>
              <a:rPr lang="en-US" sz="2400" b="0"/>
              <a:t>https://myasucourses.asu.edu/</a:t>
            </a:r>
          </a:p>
        </p:txBody>
      </p:sp>
      <p:sp>
        <p:nvSpPr>
          <p:cNvPr id="3076" name="Rectangle 12"/>
          <p:cNvSpPr>
            <a:spLocks noChangeArrowheads="1"/>
          </p:cNvSpPr>
          <p:nvPr/>
        </p:nvSpPr>
        <p:spPr bwMode="auto">
          <a:xfrm>
            <a:off x="685800" y="1524000"/>
            <a:ext cx="7821613" cy="114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736" tIns="48368" rIns="96736" bIns="48368" anchor="ctr"/>
          <a:lstStyle/>
          <a:p>
            <a:pPr marL="363538" indent="-363538" algn="ctr" defTabSz="966788">
              <a:lnSpc>
                <a:spcPct val="115000"/>
              </a:lnSpc>
              <a:spcBef>
                <a:spcPct val="20000"/>
              </a:spcBef>
            </a:pPr>
            <a:r>
              <a:rPr lang="en-GB" altLang="en-US" sz="2100" i="1" dirty="0">
                <a:solidFill>
                  <a:srgbClr val="280099"/>
                </a:solidFill>
              </a:rPr>
              <a:t>CSE 445/598</a:t>
            </a:r>
          </a:p>
          <a:p>
            <a:pPr marL="363538" indent="-363538" algn="ctr" defTabSz="966788">
              <a:lnSpc>
                <a:spcPct val="85000"/>
              </a:lnSpc>
              <a:spcBef>
                <a:spcPct val="20000"/>
              </a:spcBef>
            </a:pPr>
            <a:r>
              <a:rPr lang="en-GB" altLang="en-US" sz="3000" i="1" dirty="0">
                <a:solidFill>
                  <a:srgbClr val="280099"/>
                </a:solidFill>
              </a:rPr>
              <a:t>Distributed Software Development</a:t>
            </a:r>
            <a:endParaRPr lang="en-US" altLang="en-US" sz="3000" i="1" dirty="0">
              <a:solidFill>
                <a:srgbClr val="280099"/>
              </a:solidFill>
            </a:endParaRPr>
          </a:p>
        </p:txBody>
      </p:sp>
      <p:grpSp>
        <p:nvGrpSpPr>
          <p:cNvPr id="7" name="Group 6">
            <a:extLst>
              <a:ext uri="{FF2B5EF4-FFF2-40B4-BE49-F238E27FC236}">
                <a16:creationId xmlns:a16="http://schemas.microsoft.com/office/drawing/2014/main" id="{9F226AEE-D29B-4256-9323-F4546C63036D}"/>
              </a:ext>
            </a:extLst>
          </p:cNvPr>
          <p:cNvGrpSpPr/>
          <p:nvPr/>
        </p:nvGrpSpPr>
        <p:grpSpPr>
          <a:xfrm>
            <a:off x="771525" y="327583"/>
            <a:ext cx="4562475" cy="596882"/>
            <a:chOff x="203520" y="327583"/>
            <a:chExt cx="4562475" cy="596882"/>
          </a:xfrm>
        </p:grpSpPr>
        <p:pic>
          <p:nvPicPr>
            <p:cNvPr id="8" name="Picture 7">
              <a:extLst>
                <a:ext uri="{FF2B5EF4-FFF2-40B4-BE49-F238E27FC236}">
                  <a16:creationId xmlns:a16="http://schemas.microsoft.com/office/drawing/2014/main" id="{C78A1EAB-5671-4E43-8A00-233F38AFC933}"/>
                </a:ext>
              </a:extLst>
            </p:cNvPr>
            <p:cNvPicPr>
              <a:picLocks noChangeAspect="1"/>
            </p:cNvPicPr>
            <p:nvPr/>
          </p:nvPicPr>
          <p:blipFill>
            <a:blip r:embed="rId3"/>
            <a:stretch>
              <a:fillRect/>
            </a:stretch>
          </p:blipFill>
          <p:spPr>
            <a:xfrm>
              <a:off x="203520" y="327583"/>
              <a:ext cx="4562475" cy="257175"/>
            </a:xfrm>
            <a:prstGeom prst="rect">
              <a:avLst/>
            </a:prstGeom>
          </p:spPr>
        </p:pic>
        <p:pic>
          <p:nvPicPr>
            <p:cNvPr id="9" name="Picture 8" descr="Arizona State University - Ira A. Fulton Schools of Engineering">
              <a:extLst>
                <a:ext uri="{FF2B5EF4-FFF2-40B4-BE49-F238E27FC236}">
                  <a16:creationId xmlns:a16="http://schemas.microsoft.com/office/drawing/2014/main" id="{987C76D9-805F-4C5F-A3B9-6BED9FAAA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520" y="581564"/>
              <a:ext cx="2143125" cy="3429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540991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D0465C68-E25C-4318-9D1A-DBC478523210}" type="slidenum">
              <a:rPr lang="en-US" b="0" smtClean="0">
                <a:solidFill>
                  <a:schemeClr val="tx2"/>
                </a:solidFill>
              </a:rPr>
              <a:pPr/>
              <a:t>71</a:t>
            </a:fld>
            <a:endParaRPr lang="en-US" b="0">
              <a:solidFill>
                <a:schemeClr val="tx2"/>
              </a:solidFill>
            </a:endParaRPr>
          </a:p>
        </p:txBody>
      </p:sp>
      <p:sp>
        <p:nvSpPr>
          <p:cNvPr id="3075" name="Rectangle 2"/>
          <p:cNvSpPr>
            <a:spLocks noGrp="1" noChangeArrowheads="1"/>
          </p:cNvSpPr>
          <p:nvPr>
            <p:ph type="title"/>
          </p:nvPr>
        </p:nvSpPr>
        <p:spPr>
          <a:xfrm>
            <a:off x="836612" y="152400"/>
            <a:ext cx="7926388" cy="1143000"/>
          </a:xfrm>
        </p:spPr>
        <p:txBody>
          <a:bodyPr/>
          <a:lstStyle/>
          <a:p>
            <a:pPr algn="ctr" eaLnBrk="1" hangingPunct="1"/>
            <a:r>
              <a:rPr lang="en-US" dirty="0"/>
              <a:t>Overview and Roadmap to </a:t>
            </a:r>
            <a:br>
              <a:rPr lang="en-US" dirty="0"/>
            </a:br>
            <a:r>
              <a:rPr lang="en-US" dirty="0"/>
              <a:t>Service-Oriented Software Development</a:t>
            </a:r>
          </a:p>
        </p:txBody>
      </p:sp>
      <p:sp>
        <p:nvSpPr>
          <p:cNvPr id="3076" name="Rectangle 3"/>
          <p:cNvSpPr>
            <a:spLocks noGrp="1" noChangeArrowheads="1"/>
          </p:cNvSpPr>
          <p:nvPr>
            <p:ph type="body" idx="1"/>
          </p:nvPr>
        </p:nvSpPr>
        <p:spPr>
          <a:xfrm>
            <a:off x="1524000" y="1600200"/>
            <a:ext cx="6248400" cy="4572000"/>
          </a:xfrm>
        </p:spPr>
        <p:txBody>
          <a:bodyPr/>
          <a:lstStyle/>
          <a:p>
            <a:pPr eaLnBrk="1" hangingPunct="1"/>
            <a:r>
              <a:rPr lang="en-US" dirty="0"/>
              <a:t>Basic Concepts</a:t>
            </a:r>
          </a:p>
          <a:p>
            <a:pPr eaLnBrk="1" hangingPunct="1"/>
            <a:r>
              <a:rPr lang="en-US" dirty="0"/>
              <a:t>XML, SOAP, WSDL</a:t>
            </a:r>
          </a:p>
          <a:p>
            <a:pPr eaLnBrk="1" hangingPunct="1">
              <a:lnSpc>
                <a:spcPct val="120000"/>
              </a:lnSpc>
            </a:pPr>
            <a:r>
              <a:rPr lang="en-US" dirty="0">
                <a:solidFill>
                  <a:srgbClr val="0033CC"/>
                </a:solidFill>
              </a:rPr>
              <a:t>Services and Service Development</a:t>
            </a:r>
          </a:p>
          <a:p>
            <a:pPr eaLnBrk="1" hangingPunct="1">
              <a:lnSpc>
                <a:spcPct val="120000"/>
              </a:lnSpc>
            </a:pPr>
            <a:r>
              <a:rPr lang="en-US" dirty="0">
                <a:solidFill>
                  <a:srgbClr val="0033CC"/>
                </a:solidFill>
              </a:rPr>
              <a:t>Service Registry and Repository</a:t>
            </a:r>
          </a:p>
          <a:p>
            <a:pPr eaLnBrk="1" hangingPunct="1">
              <a:lnSpc>
                <a:spcPct val="120000"/>
              </a:lnSpc>
            </a:pPr>
            <a:r>
              <a:rPr lang="en-US" dirty="0">
                <a:solidFill>
                  <a:srgbClr val="0033CC"/>
                </a:solidFill>
              </a:rPr>
              <a:t>Application Building</a:t>
            </a:r>
          </a:p>
          <a:p>
            <a:pPr eaLnBrk="1" hangingPunct="1">
              <a:lnSpc>
                <a:spcPct val="120000"/>
              </a:lnSpc>
            </a:pPr>
            <a:r>
              <a:rPr lang="en-US" dirty="0">
                <a:solidFill>
                  <a:srgbClr val="0033CC"/>
                </a:solidFill>
              </a:rPr>
              <a:t>SOA Impact</a:t>
            </a:r>
          </a:p>
          <a:p>
            <a:pPr eaLnBrk="1" hangingPunct="1">
              <a:lnSpc>
                <a:spcPct val="120000"/>
              </a:lnSpc>
            </a:pPr>
            <a:r>
              <a:rPr lang="en-US" dirty="0">
                <a:solidFill>
                  <a:srgbClr val="0033CC"/>
                </a:solidFill>
              </a:rPr>
              <a:t>Myths and Facts</a:t>
            </a:r>
          </a:p>
        </p:txBody>
      </p:sp>
      <p:sp>
        <p:nvSpPr>
          <p:cNvPr id="3077" name="Rectangle 13"/>
          <p:cNvSpPr>
            <a:spLocks noChangeArrowheads="1"/>
          </p:cNvSpPr>
          <p:nvPr/>
        </p:nvSpPr>
        <p:spPr bwMode="auto">
          <a:xfrm>
            <a:off x="304800" y="3810000"/>
            <a:ext cx="5715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140000"/>
              </a:lnSpc>
              <a:spcBef>
                <a:spcPct val="20000"/>
              </a:spcBef>
              <a:buClr>
                <a:schemeClr val="folHlink"/>
              </a:buClr>
              <a:buSzPct val="60000"/>
              <a:buFont typeface="Wingdings" pitchFamily="2" charset="2"/>
              <a:buChar char="n"/>
            </a:pPr>
            <a:endParaRPr lang="en-US" sz="2800" b="0"/>
          </a:p>
        </p:txBody>
      </p:sp>
      <p:sp>
        <p:nvSpPr>
          <p:cNvPr id="3078" name="Left Brace 5"/>
          <p:cNvSpPr>
            <a:spLocks/>
          </p:cNvSpPr>
          <p:nvPr/>
        </p:nvSpPr>
        <p:spPr bwMode="auto">
          <a:xfrm>
            <a:off x="1216025" y="2895600"/>
            <a:ext cx="307975" cy="2514600"/>
          </a:xfrm>
          <a:prstGeom prst="leftBrace">
            <a:avLst>
              <a:gd name="adj1" fmla="val 8351"/>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79" name="TextBox 6"/>
          <p:cNvSpPr txBox="1">
            <a:spLocks noChangeArrowheads="1"/>
          </p:cNvSpPr>
          <p:nvPr/>
        </p:nvSpPr>
        <p:spPr bwMode="auto">
          <a:xfrm>
            <a:off x="76200" y="3975100"/>
            <a:ext cx="1063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b="0" dirty="0"/>
              <a:t>Lecture 4</a:t>
            </a:r>
          </a:p>
        </p:txBody>
      </p:sp>
      <p:sp>
        <p:nvSpPr>
          <p:cNvPr id="8" name="Right Brace 7"/>
          <p:cNvSpPr/>
          <p:nvPr/>
        </p:nvSpPr>
        <p:spPr bwMode="auto">
          <a:xfrm>
            <a:off x="7082225" y="2812435"/>
            <a:ext cx="313550" cy="1524000"/>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Times New Roman" pitchFamily="18" charset="0"/>
            </a:endParaRPr>
          </a:p>
        </p:txBody>
      </p:sp>
      <p:sp>
        <p:nvSpPr>
          <p:cNvPr id="9" name="TextBox 8"/>
          <p:cNvSpPr txBox="1"/>
          <p:nvPr/>
        </p:nvSpPr>
        <p:spPr>
          <a:xfrm>
            <a:off x="7405582" y="3267214"/>
            <a:ext cx="1393330" cy="707886"/>
          </a:xfrm>
          <a:prstGeom prst="rect">
            <a:avLst/>
          </a:prstGeom>
          <a:noFill/>
        </p:spPr>
        <p:txBody>
          <a:bodyPr wrap="none" rtlCol="0">
            <a:spAutoFit/>
          </a:bodyPr>
          <a:lstStyle/>
          <a:p>
            <a:r>
              <a:rPr lang="en-US" sz="2000" b="0" dirty="0"/>
              <a:t>Three-party</a:t>
            </a:r>
          </a:p>
          <a:p>
            <a:r>
              <a:rPr lang="en-US" sz="2000" b="0" dirty="0"/>
              <a:t>model</a:t>
            </a:r>
          </a:p>
        </p:txBody>
      </p:sp>
    </p:spTree>
    <p:extLst>
      <p:ext uri="{BB962C8B-B14F-4D97-AF65-F5344CB8AC3E}">
        <p14:creationId xmlns:p14="http://schemas.microsoft.com/office/powerpoint/2010/main" val="270931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0-#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54A52957-FDC4-4C63-B7FF-7B06EEC2D567}" type="slidenum">
              <a:rPr lang="en-US" b="0" smtClean="0">
                <a:solidFill>
                  <a:schemeClr val="tx2"/>
                </a:solidFill>
              </a:rPr>
              <a:pPr/>
              <a:t>72</a:t>
            </a:fld>
            <a:endParaRPr lang="en-US" b="0">
              <a:solidFill>
                <a:schemeClr val="tx2"/>
              </a:solidFill>
            </a:endParaRPr>
          </a:p>
        </p:txBody>
      </p:sp>
      <p:sp>
        <p:nvSpPr>
          <p:cNvPr id="4099" name="Rectangle 4"/>
          <p:cNvSpPr>
            <a:spLocks noGrp="1" noChangeArrowheads="1"/>
          </p:cNvSpPr>
          <p:nvPr>
            <p:ph type="title"/>
          </p:nvPr>
        </p:nvSpPr>
        <p:spPr>
          <a:noFill/>
        </p:spPr>
        <p:txBody>
          <a:bodyPr/>
          <a:lstStyle/>
          <a:p>
            <a:pPr eaLnBrk="1" hangingPunct="1"/>
            <a:r>
              <a:rPr lang="en-US" dirty="0"/>
              <a:t>Web Services</a:t>
            </a:r>
          </a:p>
        </p:txBody>
      </p:sp>
      <p:sp>
        <p:nvSpPr>
          <p:cNvPr id="4100" name="Rectangle 5"/>
          <p:cNvSpPr>
            <a:spLocks noGrp="1" noChangeArrowheads="1"/>
          </p:cNvSpPr>
          <p:nvPr>
            <p:ph type="body" idx="1"/>
          </p:nvPr>
        </p:nvSpPr>
        <p:spPr>
          <a:xfrm>
            <a:off x="381000" y="1295400"/>
            <a:ext cx="8269288" cy="4608513"/>
          </a:xfrm>
          <a:noFill/>
        </p:spPr>
        <p:txBody>
          <a:bodyPr/>
          <a:lstStyle/>
          <a:p>
            <a:pPr eaLnBrk="1" hangingPunct="1"/>
            <a:r>
              <a:rPr lang="en-US" dirty="0">
                <a:solidFill>
                  <a:srgbClr val="808080"/>
                </a:solidFill>
              </a:rPr>
              <a:t>Basic Concepts</a:t>
            </a:r>
          </a:p>
          <a:p>
            <a:pPr eaLnBrk="1" hangingPunct="1"/>
            <a:r>
              <a:rPr lang="en-US" dirty="0">
                <a:solidFill>
                  <a:srgbClr val="808080"/>
                </a:solidFill>
              </a:rPr>
              <a:t>XML, SOAP, WSDL</a:t>
            </a:r>
          </a:p>
          <a:p>
            <a:pPr eaLnBrk="1" hangingPunct="1"/>
            <a:r>
              <a:rPr lang="en-US" sz="3200" b="1" dirty="0">
                <a:solidFill>
                  <a:srgbClr val="990000"/>
                </a:solidFill>
              </a:rPr>
              <a:t>Services</a:t>
            </a:r>
          </a:p>
          <a:p>
            <a:pPr eaLnBrk="1" hangingPunct="1"/>
            <a:r>
              <a:rPr lang="en-US" dirty="0"/>
              <a:t>Service Broker</a:t>
            </a:r>
          </a:p>
          <a:p>
            <a:pPr eaLnBrk="1" hangingPunct="1"/>
            <a:r>
              <a:rPr lang="en-US" dirty="0"/>
              <a:t>Application Building</a:t>
            </a:r>
          </a:p>
          <a:p>
            <a:pPr eaLnBrk="1" hangingPunct="1">
              <a:lnSpc>
                <a:spcPct val="120000"/>
              </a:lnSpc>
            </a:pPr>
            <a:r>
              <a:rPr lang="en-US" sz="3200" dirty="0">
                <a:ea typeface="宋体" pitchFamily="2" charset="-122"/>
              </a:rPr>
              <a:t>SOA Impact </a:t>
            </a:r>
          </a:p>
          <a:p>
            <a:pPr eaLnBrk="1" hangingPunct="1">
              <a:lnSpc>
                <a:spcPct val="120000"/>
              </a:lnSpc>
            </a:pPr>
            <a:r>
              <a:rPr lang="en-US" altLang="zh-CN" sz="3200" dirty="0">
                <a:ea typeface="宋体" pitchFamily="2" charset="-122"/>
              </a:rPr>
              <a:t>Web 2.0 and </a:t>
            </a:r>
            <a:br>
              <a:rPr lang="en-US" altLang="zh-CN" sz="3200" dirty="0">
                <a:ea typeface="宋体" pitchFamily="2" charset="-122"/>
              </a:rPr>
            </a:br>
            <a:r>
              <a:rPr lang="en-US" altLang="zh-CN" sz="3200" dirty="0">
                <a:ea typeface="宋体" pitchFamily="2" charset="-122"/>
              </a:rPr>
              <a:t>Semantic Web</a:t>
            </a:r>
            <a:endParaRPr lang="en-US" sz="3200" dirty="0"/>
          </a:p>
        </p:txBody>
      </p:sp>
      <p:sp>
        <p:nvSpPr>
          <p:cNvPr id="4101" name="Line 6"/>
          <p:cNvSpPr>
            <a:spLocks noChangeShapeType="1"/>
          </p:cNvSpPr>
          <p:nvPr/>
        </p:nvSpPr>
        <p:spPr bwMode="auto">
          <a:xfrm flipH="1">
            <a:off x="3952875" y="3233738"/>
            <a:ext cx="1319213" cy="99853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02" name="Freeform 7"/>
          <p:cNvSpPr>
            <a:spLocks/>
          </p:cNvSpPr>
          <p:nvPr/>
        </p:nvSpPr>
        <p:spPr bwMode="auto">
          <a:xfrm>
            <a:off x="5149850" y="2873375"/>
            <a:ext cx="1858963" cy="663575"/>
          </a:xfrm>
          <a:custGeom>
            <a:avLst/>
            <a:gdLst>
              <a:gd name="T0" fmla="*/ 2147483647 w 8400"/>
              <a:gd name="T1" fmla="*/ 0 h 3200"/>
              <a:gd name="T2" fmla="*/ 0 w 8400"/>
              <a:gd name="T3" fmla="*/ 2147483647 h 3200"/>
              <a:gd name="T4" fmla="*/ 0 w 8400"/>
              <a:gd name="T5" fmla="*/ 2147483647 h 3200"/>
              <a:gd name="T6" fmla="*/ 2147483647 w 8400"/>
              <a:gd name="T7" fmla="*/ 2147483647 h 3200"/>
              <a:gd name="T8" fmla="*/ 2147483647 w 8400"/>
              <a:gd name="T9" fmla="*/ 2147483647 h 3200"/>
              <a:gd name="T10" fmla="*/ 2147483647 w 8400"/>
              <a:gd name="T11" fmla="*/ 2147483647 h 3200"/>
              <a:gd name="T12" fmla="*/ 2147483647 w 8400"/>
              <a:gd name="T13" fmla="*/ 2147483647 h 3200"/>
              <a:gd name="T14" fmla="*/ 2147483647 w 8400"/>
              <a:gd name="T15" fmla="*/ 0 h 3200"/>
              <a:gd name="T16" fmla="*/ 2147483647 w 8400"/>
              <a:gd name="T17" fmla="*/ 0 h 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00"/>
              <a:gd name="T28" fmla="*/ 0 h 3200"/>
              <a:gd name="T29" fmla="*/ 8400 w 8400"/>
              <a:gd name="T30" fmla="*/ 3200 h 32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00" h="3200">
                <a:moveTo>
                  <a:pt x="400" y="0"/>
                </a:moveTo>
                <a:cubicBezTo>
                  <a:pt x="180" y="0"/>
                  <a:pt x="0" y="180"/>
                  <a:pt x="0" y="400"/>
                </a:cubicBezTo>
                <a:lnTo>
                  <a:pt x="0" y="2800"/>
                </a:lnTo>
                <a:cubicBezTo>
                  <a:pt x="0" y="3021"/>
                  <a:pt x="180" y="3200"/>
                  <a:pt x="400" y="3200"/>
                </a:cubicBezTo>
                <a:lnTo>
                  <a:pt x="8000" y="3200"/>
                </a:lnTo>
                <a:cubicBezTo>
                  <a:pt x="8221" y="3200"/>
                  <a:pt x="8400" y="3021"/>
                  <a:pt x="8400" y="2800"/>
                </a:cubicBezTo>
                <a:lnTo>
                  <a:pt x="8400" y="400"/>
                </a:lnTo>
                <a:cubicBezTo>
                  <a:pt x="8400" y="180"/>
                  <a:pt x="8221" y="0"/>
                  <a:pt x="8000" y="0"/>
                </a:cubicBezTo>
                <a:lnTo>
                  <a:pt x="400" y="0"/>
                </a:lnTo>
                <a:close/>
              </a:path>
            </a:pathLst>
          </a:custGeom>
          <a:solidFill>
            <a:srgbClr val="C0C0C0"/>
          </a:solidFill>
          <a:ln w="0">
            <a:solidFill>
              <a:srgbClr val="000000"/>
            </a:solidFill>
            <a:round/>
            <a:headEnd/>
            <a:tailEnd/>
          </a:ln>
        </p:spPr>
        <p:txBody>
          <a:bodyPr/>
          <a:lstStyle/>
          <a:p>
            <a:endParaRPr lang="en-US"/>
          </a:p>
        </p:txBody>
      </p:sp>
      <p:sp>
        <p:nvSpPr>
          <p:cNvPr id="4103" name="Freeform 8"/>
          <p:cNvSpPr>
            <a:spLocks/>
          </p:cNvSpPr>
          <p:nvPr/>
        </p:nvSpPr>
        <p:spPr bwMode="auto">
          <a:xfrm>
            <a:off x="5149850" y="2873375"/>
            <a:ext cx="1858963" cy="663575"/>
          </a:xfrm>
          <a:custGeom>
            <a:avLst/>
            <a:gdLst>
              <a:gd name="T0" fmla="*/ 2147483647 w 8400"/>
              <a:gd name="T1" fmla="*/ 0 h 3200"/>
              <a:gd name="T2" fmla="*/ 0 w 8400"/>
              <a:gd name="T3" fmla="*/ 2147483647 h 3200"/>
              <a:gd name="T4" fmla="*/ 0 w 8400"/>
              <a:gd name="T5" fmla="*/ 2147483647 h 3200"/>
              <a:gd name="T6" fmla="*/ 2147483647 w 8400"/>
              <a:gd name="T7" fmla="*/ 2147483647 h 3200"/>
              <a:gd name="T8" fmla="*/ 2147483647 w 8400"/>
              <a:gd name="T9" fmla="*/ 2147483647 h 3200"/>
              <a:gd name="T10" fmla="*/ 2147483647 w 8400"/>
              <a:gd name="T11" fmla="*/ 2147483647 h 3200"/>
              <a:gd name="T12" fmla="*/ 2147483647 w 8400"/>
              <a:gd name="T13" fmla="*/ 2147483647 h 3200"/>
              <a:gd name="T14" fmla="*/ 2147483647 w 8400"/>
              <a:gd name="T15" fmla="*/ 0 h 3200"/>
              <a:gd name="T16" fmla="*/ 2147483647 w 8400"/>
              <a:gd name="T17" fmla="*/ 0 h 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00"/>
              <a:gd name="T28" fmla="*/ 0 h 3200"/>
              <a:gd name="T29" fmla="*/ 8400 w 8400"/>
              <a:gd name="T30" fmla="*/ 3200 h 32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00" h="3200">
                <a:moveTo>
                  <a:pt x="400" y="0"/>
                </a:moveTo>
                <a:cubicBezTo>
                  <a:pt x="180" y="0"/>
                  <a:pt x="0" y="180"/>
                  <a:pt x="0" y="400"/>
                </a:cubicBezTo>
                <a:lnTo>
                  <a:pt x="0" y="2800"/>
                </a:lnTo>
                <a:cubicBezTo>
                  <a:pt x="0" y="3021"/>
                  <a:pt x="180" y="3200"/>
                  <a:pt x="400" y="3200"/>
                </a:cubicBezTo>
                <a:lnTo>
                  <a:pt x="8000" y="3200"/>
                </a:lnTo>
                <a:cubicBezTo>
                  <a:pt x="8221" y="3200"/>
                  <a:pt x="8400" y="3021"/>
                  <a:pt x="8400" y="2800"/>
                </a:cubicBezTo>
                <a:lnTo>
                  <a:pt x="8400" y="400"/>
                </a:lnTo>
                <a:cubicBezTo>
                  <a:pt x="8400" y="180"/>
                  <a:pt x="8221" y="0"/>
                  <a:pt x="8000" y="0"/>
                </a:cubicBezTo>
                <a:lnTo>
                  <a:pt x="400" y="0"/>
                </a:ln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4" name="Freeform 9"/>
          <p:cNvSpPr>
            <a:spLocks/>
          </p:cNvSpPr>
          <p:nvPr/>
        </p:nvSpPr>
        <p:spPr bwMode="auto">
          <a:xfrm>
            <a:off x="5562600" y="3124200"/>
            <a:ext cx="974725" cy="330200"/>
          </a:xfrm>
          <a:custGeom>
            <a:avLst/>
            <a:gdLst>
              <a:gd name="T0" fmla="*/ 2147483647 w 4400"/>
              <a:gd name="T1" fmla="*/ 0 h 1600"/>
              <a:gd name="T2" fmla="*/ 0 w 4400"/>
              <a:gd name="T3" fmla="*/ 2147483647 h 1600"/>
              <a:gd name="T4" fmla="*/ 0 w 4400"/>
              <a:gd name="T5" fmla="*/ 2147483647 h 1600"/>
              <a:gd name="T6" fmla="*/ 2147483647 w 4400"/>
              <a:gd name="T7" fmla="*/ 2147483647 h 1600"/>
              <a:gd name="T8" fmla="*/ 2147483647 w 4400"/>
              <a:gd name="T9" fmla="*/ 2147483647 h 1600"/>
              <a:gd name="T10" fmla="*/ 2147483647 w 4400"/>
              <a:gd name="T11" fmla="*/ 2147483647 h 1600"/>
              <a:gd name="T12" fmla="*/ 2147483647 w 4400"/>
              <a:gd name="T13" fmla="*/ 0 h 1600"/>
              <a:gd name="T14" fmla="*/ 0 60000 65536"/>
              <a:gd name="T15" fmla="*/ 0 60000 65536"/>
              <a:gd name="T16" fmla="*/ 0 60000 65536"/>
              <a:gd name="T17" fmla="*/ 0 60000 65536"/>
              <a:gd name="T18" fmla="*/ 0 60000 65536"/>
              <a:gd name="T19" fmla="*/ 0 60000 65536"/>
              <a:gd name="T20" fmla="*/ 0 60000 65536"/>
              <a:gd name="T21" fmla="*/ 0 w 4400"/>
              <a:gd name="T22" fmla="*/ 0 h 1600"/>
              <a:gd name="T23" fmla="*/ 4400 w 4400"/>
              <a:gd name="T24" fmla="*/ 1600 h 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00" h="1600">
                <a:moveTo>
                  <a:pt x="2200" y="0"/>
                </a:moveTo>
                <a:cubicBezTo>
                  <a:pt x="985" y="0"/>
                  <a:pt x="0" y="113"/>
                  <a:pt x="0" y="252"/>
                </a:cubicBezTo>
                <a:lnTo>
                  <a:pt x="0" y="1349"/>
                </a:lnTo>
                <a:cubicBezTo>
                  <a:pt x="0" y="1488"/>
                  <a:pt x="985" y="1600"/>
                  <a:pt x="2200" y="1600"/>
                </a:cubicBezTo>
                <a:cubicBezTo>
                  <a:pt x="3416" y="1600"/>
                  <a:pt x="4400" y="1488"/>
                  <a:pt x="4400" y="1349"/>
                </a:cubicBezTo>
                <a:lnTo>
                  <a:pt x="4400" y="252"/>
                </a:lnTo>
                <a:cubicBezTo>
                  <a:pt x="4400" y="113"/>
                  <a:pt x="3416" y="0"/>
                  <a:pt x="2200" y="0"/>
                </a:cubicBezTo>
                <a:close/>
              </a:path>
            </a:pathLst>
          </a:custGeom>
          <a:solidFill>
            <a:srgbClr val="FFFFFF"/>
          </a:solidFill>
          <a:ln w="0">
            <a:solidFill>
              <a:srgbClr val="000000"/>
            </a:solidFill>
            <a:round/>
            <a:headEnd/>
            <a:tailEnd/>
          </a:ln>
        </p:spPr>
        <p:txBody>
          <a:bodyPr/>
          <a:lstStyle/>
          <a:p>
            <a:endParaRPr lang="en-US"/>
          </a:p>
        </p:txBody>
      </p:sp>
      <p:sp>
        <p:nvSpPr>
          <p:cNvPr id="4105" name="Freeform 10"/>
          <p:cNvSpPr>
            <a:spLocks/>
          </p:cNvSpPr>
          <p:nvPr/>
        </p:nvSpPr>
        <p:spPr bwMode="auto">
          <a:xfrm>
            <a:off x="5562600" y="3124200"/>
            <a:ext cx="974725" cy="330200"/>
          </a:xfrm>
          <a:custGeom>
            <a:avLst/>
            <a:gdLst>
              <a:gd name="T0" fmla="*/ 2147483647 w 4400"/>
              <a:gd name="T1" fmla="*/ 0 h 1600"/>
              <a:gd name="T2" fmla="*/ 0 w 4400"/>
              <a:gd name="T3" fmla="*/ 2147483647 h 1600"/>
              <a:gd name="T4" fmla="*/ 0 w 4400"/>
              <a:gd name="T5" fmla="*/ 2147483647 h 1600"/>
              <a:gd name="T6" fmla="*/ 2147483647 w 4400"/>
              <a:gd name="T7" fmla="*/ 2147483647 h 1600"/>
              <a:gd name="T8" fmla="*/ 2147483647 w 4400"/>
              <a:gd name="T9" fmla="*/ 2147483647 h 1600"/>
              <a:gd name="T10" fmla="*/ 2147483647 w 4400"/>
              <a:gd name="T11" fmla="*/ 2147483647 h 1600"/>
              <a:gd name="T12" fmla="*/ 2147483647 w 4400"/>
              <a:gd name="T13" fmla="*/ 0 h 1600"/>
              <a:gd name="T14" fmla="*/ 0 60000 65536"/>
              <a:gd name="T15" fmla="*/ 0 60000 65536"/>
              <a:gd name="T16" fmla="*/ 0 60000 65536"/>
              <a:gd name="T17" fmla="*/ 0 60000 65536"/>
              <a:gd name="T18" fmla="*/ 0 60000 65536"/>
              <a:gd name="T19" fmla="*/ 0 60000 65536"/>
              <a:gd name="T20" fmla="*/ 0 60000 65536"/>
              <a:gd name="T21" fmla="*/ 0 w 4400"/>
              <a:gd name="T22" fmla="*/ 0 h 1600"/>
              <a:gd name="T23" fmla="*/ 4400 w 4400"/>
              <a:gd name="T24" fmla="*/ 1600 h 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00" h="1600">
                <a:moveTo>
                  <a:pt x="2200" y="0"/>
                </a:moveTo>
                <a:cubicBezTo>
                  <a:pt x="985" y="0"/>
                  <a:pt x="0" y="113"/>
                  <a:pt x="0" y="252"/>
                </a:cubicBezTo>
                <a:lnTo>
                  <a:pt x="0" y="1349"/>
                </a:lnTo>
                <a:cubicBezTo>
                  <a:pt x="0" y="1488"/>
                  <a:pt x="985" y="1600"/>
                  <a:pt x="2200" y="1600"/>
                </a:cubicBezTo>
                <a:cubicBezTo>
                  <a:pt x="3416" y="1600"/>
                  <a:pt x="4400" y="1488"/>
                  <a:pt x="4400" y="1349"/>
                </a:cubicBezTo>
                <a:lnTo>
                  <a:pt x="4400" y="252"/>
                </a:lnTo>
                <a:cubicBezTo>
                  <a:pt x="4400" y="113"/>
                  <a:pt x="3416" y="0"/>
                  <a:pt x="2200" y="0"/>
                </a:cubicBez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6" name="Freeform 11"/>
          <p:cNvSpPr>
            <a:spLocks/>
          </p:cNvSpPr>
          <p:nvPr/>
        </p:nvSpPr>
        <p:spPr bwMode="auto">
          <a:xfrm>
            <a:off x="5562600" y="3175000"/>
            <a:ext cx="974725" cy="52388"/>
          </a:xfrm>
          <a:custGeom>
            <a:avLst/>
            <a:gdLst>
              <a:gd name="T0" fmla="*/ 0 w 482"/>
              <a:gd name="T1" fmla="*/ 0 h 28"/>
              <a:gd name="T2" fmla="*/ 2147483647 w 482"/>
              <a:gd name="T3" fmla="*/ 2147483647 h 28"/>
              <a:gd name="T4" fmla="*/ 2147483647 w 482"/>
              <a:gd name="T5" fmla="*/ 0 h 28"/>
              <a:gd name="T6" fmla="*/ 0 60000 65536"/>
              <a:gd name="T7" fmla="*/ 0 60000 65536"/>
              <a:gd name="T8" fmla="*/ 0 60000 65536"/>
              <a:gd name="T9" fmla="*/ 0 w 482"/>
              <a:gd name="T10" fmla="*/ 0 h 28"/>
              <a:gd name="T11" fmla="*/ 482 w 482"/>
              <a:gd name="T12" fmla="*/ 28 h 28"/>
            </a:gdLst>
            <a:ahLst/>
            <a:cxnLst>
              <a:cxn ang="T6">
                <a:pos x="T0" y="T1"/>
              </a:cxn>
              <a:cxn ang="T7">
                <a:pos x="T2" y="T3"/>
              </a:cxn>
              <a:cxn ang="T8">
                <a:pos x="T4" y="T5"/>
              </a:cxn>
            </a:cxnLst>
            <a:rect l="T9" t="T10" r="T11" b="T12"/>
            <a:pathLst>
              <a:path w="482" h="28">
                <a:moveTo>
                  <a:pt x="0" y="0"/>
                </a:moveTo>
                <a:cubicBezTo>
                  <a:pt x="0" y="15"/>
                  <a:pt x="108" y="28"/>
                  <a:pt x="241" y="28"/>
                </a:cubicBezTo>
                <a:cubicBezTo>
                  <a:pt x="374" y="28"/>
                  <a:pt x="482" y="15"/>
                  <a:pt x="482" y="0"/>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07" name="Rectangle 12"/>
          <p:cNvSpPr>
            <a:spLocks noChangeArrowheads="1"/>
          </p:cNvSpPr>
          <p:nvPr/>
        </p:nvSpPr>
        <p:spPr bwMode="auto">
          <a:xfrm>
            <a:off x="5778500" y="3217863"/>
            <a:ext cx="6032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400" b="0">
                <a:solidFill>
                  <a:srgbClr val="000000"/>
                </a:solidFill>
              </a:rPr>
              <a:t>Registry</a:t>
            </a:r>
            <a:endParaRPr lang="en-US" sz="1400" b="0"/>
          </a:p>
        </p:txBody>
      </p:sp>
      <p:sp>
        <p:nvSpPr>
          <p:cNvPr id="4108" name="Rectangle 13"/>
          <p:cNvSpPr>
            <a:spLocks noChangeArrowheads="1"/>
          </p:cNvSpPr>
          <p:nvPr/>
        </p:nvSpPr>
        <p:spPr bwMode="auto">
          <a:xfrm>
            <a:off x="5562600" y="2870200"/>
            <a:ext cx="11112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400" b="0">
                <a:solidFill>
                  <a:srgbClr val="000000"/>
                </a:solidFill>
              </a:rPr>
              <a:t>Service brokers</a:t>
            </a:r>
            <a:endParaRPr lang="en-US" sz="1400" b="0"/>
          </a:p>
        </p:txBody>
      </p:sp>
      <p:sp>
        <p:nvSpPr>
          <p:cNvPr id="4109" name="Rectangle 14"/>
          <p:cNvSpPr>
            <a:spLocks noChangeArrowheads="1"/>
          </p:cNvSpPr>
          <p:nvPr/>
        </p:nvSpPr>
        <p:spPr bwMode="auto">
          <a:xfrm>
            <a:off x="5778500" y="3217863"/>
            <a:ext cx="6175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hangingPunct="1"/>
            <a:r>
              <a:rPr lang="en-US" sz="1400" b="0">
                <a:solidFill>
                  <a:srgbClr val="000000"/>
                </a:solidFill>
              </a:rPr>
              <a:t>Registry</a:t>
            </a:r>
            <a:endParaRPr lang="en-US" sz="1400" b="0"/>
          </a:p>
        </p:txBody>
      </p:sp>
      <p:sp>
        <p:nvSpPr>
          <p:cNvPr id="4110" name="Line 15"/>
          <p:cNvSpPr>
            <a:spLocks noChangeShapeType="1"/>
          </p:cNvSpPr>
          <p:nvPr/>
        </p:nvSpPr>
        <p:spPr bwMode="auto">
          <a:xfrm flipV="1">
            <a:off x="4133850" y="3324225"/>
            <a:ext cx="1428750" cy="108902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11" name="Line 16"/>
          <p:cNvSpPr>
            <a:spLocks noChangeShapeType="1"/>
          </p:cNvSpPr>
          <p:nvPr/>
        </p:nvSpPr>
        <p:spPr bwMode="auto">
          <a:xfrm flipH="1" flipV="1">
            <a:off x="6586538" y="3324225"/>
            <a:ext cx="1636712" cy="9080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2" name="Group 35"/>
          <p:cNvGrpSpPr>
            <a:grpSpLocks/>
          </p:cNvGrpSpPr>
          <p:nvPr/>
        </p:nvGrpSpPr>
        <p:grpSpPr bwMode="auto">
          <a:xfrm>
            <a:off x="7242175" y="4202113"/>
            <a:ext cx="1506538" cy="827087"/>
            <a:chOff x="4562" y="3383"/>
            <a:chExt cx="949" cy="521"/>
          </a:xfrm>
        </p:grpSpPr>
        <p:sp>
          <p:nvSpPr>
            <p:cNvPr id="4123" name="Freeform 18"/>
            <p:cNvSpPr>
              <a:spLocks/>
            </p:cNvSpPr>
            <p:nvPr/>
          </p:nvSpPr>
          <p:spPr bwMode="auto">
            <a:xfrm>
              <a:off x="4562" y="3383"/>
              <a:ext cx="949" cy="521"/>
            </a:xfrm>
            <a:custGeom>
              <a:avLst/>
              <a:gdLst>
                <a:gd name="T0" fmla="*/ 0 w 6800"/>
                <a:gd name="T1" fmla="*/ 0 h 4000"/>
                <a:gd name="T2" fmla="*/ 0 w 6800"/>
                <a:gd name="T3" fmla="*/ 0 h 4000"/>
                <a:gd name="T4" fmla="*/ 0 w 6800"/>
                <a:gd name="T5" fmla="*/ 0 h 4000"/>
                <a:gd name="T6" fmla="*/ 0 w 6800"/>
                <a:gd name="T7" fmla="*/ 0 h 4000"/>
                <a:gd name="T8" fmla="*/ 0 w 6800"/>
                <a:gd name="T9" fmla="*/ 0 h 4000"/>
                <a:gd name="T10" fmla="*/ 0 w 6800"/>
                <a:gd name="T11" fmla="*/ 0 h 4000"/>
                <a:gd name="T12" fmla="*/ 0 w 6800"/>
                <a:gd name="T13" fmla="*/ 0 h 4000"/>
                <a:gd name="T14" fmla="*/ 0 w 6800"/>
                <a:gd name="T15" fmla="*/ 0 h 4000"/>
                <a:gd name="T16" fmla="*/ 0 w 6800"/>
                <a:gd name="T17" fmla="*/ 0 h 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00"/>
                <a:gd name="T28" fmla="*/ 0 h 4000"/>
                <a:gd name="T29" fmla="*/ 6800 w 6800"/>
                <a:gd name="T30" fmla="*/ 4000 h 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00" h="4000">
                  <a:moveTo>
                    <a:pt x="500" y="0"/>
                  </a:moveTo>
                  <a:cubicBezTo>
                    <a:pt x="224" y="0"/>
                    <a:pt x="0" y="224"/>
                    <a:pt x="0" y="500"/>
                  </a:cubicBezTo>
                  <a:lnTo>
                    <a:pt x="0" y="3500"/>
                  </a:lnTo>
                  <a:cubicBezTo>
                    <a:pt x="0" y="3777"/>
                    <a:pt x="224" y="4000"/>
                    <a:pt x="500" y="4000"/>
                  </a:cubicBezTo>
                  <a:lnTo>
                    <a:pt x="6300" y="4000"/>
                  </a:lnTo>
                  <a:cubicBezTo>
                    <a:pt x="6577" y="4000"/>
                    <a:pt x="6800" y="3777"/>
                    <a:pt x="6800" y="3500"/>
                  </a:cubicBezTo>
                  <a:lnTo>
                    <a:pt x="6800" y="500"/>
                  </a:lnTo>
                  <a:cubicBezTo>
                    <a:pt x="6800" y="224"/>
                    <a:pt x="6577" y="0"/>
                    <a:pt x="6300" y="0"/>
                  </a:cubicBezTo>
                  <a:lnTo>
                    <a:pt x="500" y="0"/>
                  </a:lnTo>
                  <a:close/>
                </a:path>
              </a:pathLst>
            </a:custGeom>
            <a:solidFill>
              <a:srgbClr val="B2B2B2"/>
            </a:solidFill>
            <a:ln w="0">
              <a:solidFill>
                <a:srgbClr val="000000"/>
              </a:solidFill>
              <a:round/>
              <a:headEnd/>
              <a:tailEnd/>
            </a:ln>
          </p:spPr>
          <p:txBody>
            <a:bodyPr/>
            <a:lstStyle/>
            <a:p>
              <a:endParaRPr lang="en-US"/>
            </a:p>
          </p:txBody>
        </p:sp>
        <p:sp>
          <p:nvSpPr>
            <p:cNvPr id="4124" name="Freeform 19"/>
            <p:cNvSpPr>
              <a:spLocks/>
            </p:cNvSpPr>
            <p:nvPr/>
          </p:nvSpPr>
          <p:spPr bwMode="auto">
            <a:xfrm>
              <a:off x="4562" y="3383"/>
              <a:ext cx="949" cy="521"/>
            </a:xfrm>
            <a:custGeom>
              <a:avLst/>
              <a:gdLst>
                <a:gd name="T0" fmla="*/ 0 w 6800"/>
                <a:gd name="T1" fmla="*/ 0 h 4000"/>
                <a:gd name="T2" fmla="*/ 0 w 6800"/>
                <a:gd name="T3" fmla="*/ 0 h 4000"/>
                <a:gd name="T4" fmla="*/ 0 w 6800"/>
                <a:gd name="T5" fmla="*/ 0 h 4000"/>
                <a:gd name="T6" fmla="*/ 0 w 6800"/>
                <a:gd name="T7" fmla="*/ 0 h 4000"/>
                <a:gd name="T8" fmla="*/ 0 w 6800"/>
                <a:gd name="T9" fmla="*/ 0 h 4000"/>
                <a:gd name="T10" fmla="*/ 0 w 6800"/>
                <a:gd name="T11" fmla="*/ 0 h 4000"/>
                <a:gd name="T12" fmla="*/ 0 w 6800"/>
                <a:gd name="T13" fmla="*/ 0 h 4000"/>
                <a:gd name="T14" fmla="*/ 0 w 6800"/>
                <a:gd name="T15" fmla="*/ 0 h 4000"/>
                <a:gd name="T16" fmla="*/ 0 w 6800"/>
                <a:gd name="T17" fmla="*/ 0 h 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00"/>
                <a:gd name="T28" fmla="*/ 0 h 4000"/>
                <a:gd name="T29" fmla="*/ 6800 w 6800"/>
                <a:gd name="T30" fmla="*/ 4000 h 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00" h="4000">
                  <a:moveTo>
                    <a:pt x="500" y="0"/>
                  </a:moveTo>
                  <a:cubicBezTo>
                    <a:pt x="224" y="0"/>
                    <a:pt x="0" y="224"/>
                    <a:pt x="0" y="500"/>
                  </a:cubicBezTo>
                  <a:lnTo>
                    <a:pt x="0" y="3500"/>
                  </a:lnTo>
                  <a:cubicBezTo>
                    <a:pt x="0" y="3777"/>
                    <a:pt x="224" y="4000"/>
                    <a:pt x="500" y="4000"/>
                  </a:cubicBezTo>
                  <a:lnTo>
                    <a:pt x="6300" y="4000"/>
                  </a:lnTo>
                  <a:cubicBezTo>
                    <a:pt x="6577" y="4000"/>
                    <a:pt x="6800" y="3777"/>
                    <a:pt x="6800" y="3500"/>
                  </a:cubicBezTo>
                  <a:lnTo>
                    <a:pt x="6800" y="500"/>
                  </a:lnTo>
                  <a:cubicBezTo>
                    <a:pt x="6800" y="224"/>
                    <a:pt x="6577" y="0"/>
                    <a:pt x="6300" y="0"/>
                  </a:cubicBezTo>
                  <a:lnTo>
                    <a:pt x="500" y="0"/>
                  </a:lnTo>
                  <a:close/>
                </a:path>
              </a:pathLst>
            </a:custGeom>
            <a:solidFill>
              <a:srgbClr val="B2B2B2"/>
            </a:solidFill>
            <a:ln w="9525" cap="rnd">
              <a:solidFill>
                <a:srgbClr val="000000"/>
              </a:solidFill>
              <a:round/>
              <a:headEnd/>
              <a:tailEnd/>
            </a:ln>
          </p:spPr>
          <p:txBody>
            <a:bodyPr/>
            <a:lstStyle/>
            <a:p>
              <a:endParaRPr lang="en-US"/>
            </a:p>
          </p:txBody>
        </p:sp>
        <p:sp>
          <p:nvSpPr>
            <p:cNvPr id="4125" name="Rectangle 20"/>
            <p:cNvSpPr>
              <a:spLocks noChangeArrowheads="1"/>
            </p:cNvSpPr>
            <p:nvPr/>
          </p:nvSpPr>
          <p:spPr bwMode="auto">
            <a:xfrm>
              <a:off x="4644" y="3399"/>
              <a:ext cx="787" cy="13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400" b="0" dirty="0"/>
                <a:t>Service providers</a:t>
              </a:r>
            </a:p>
          </p:txBody>
        </p:sp>
        <p:sp>
          <p:nvSpPr>
            <p:cNvPr id="4126" name="Freeform 21"/>
            <p:cNvSpPr>
              <a:spLocks/>
            </p:cNvSpPr>
            <p:nvPr/>
          </p:nvSpPr>
          <p:spPr bwMode="auto">
            <a:xfrm>
              <a:off x="4729" y="3591"/>
              <a:ext cx="726" cy="261"/>
            </a:xfrm>
            <a:custGeom>
              <a:avLst/>
              <a:gdLst>
                <a:gd name="T0" fmla="*/ 0 w 5200"/>
                <a:gd name="T1" fmla="*/ 0 h 2000"/>
                <a:gd name="T2" fmla="*/ 0 w 5200"/>
                <a:gd name="T3" fmla="*/ 0 h 2000"/>
                <a:gd name="T4" fmla="*/ 0 w 5200"/>
                <a:gd name="T5" fmla="*/ 0 h 2000"/>
                <a:gd name="T6" fmla="*/ 0 w 5200"/>
                <a:gd name="T7" fmla="*/ 0 h 2000"/>
                <a:gd name="T8" fmla="*/ 0 w 5200"/>
                <a:gd name="T9" fmla="*/ 0 h 2000"/>
                <a:gd name="T10" fmla="*/ 0 w 5200"/>
                <a:gd name="T11" fmla="*/ 0 h 2000"/>
                <a:gd name="T12" fmla="*/ 0 w 5200"/>
                <a:gd name="T13" fmla="*/ 0 h 2000"/>
                <a:gd name="T14" fmla="*/ 0 60000 65536"/>
                <a:gd name="T15" fmla="*/ 0 60000 65536"/>
                <a:gd name="T16" fmla="*/ 0 60000 65536"/>
                <a:gd name="T17" fmla="*/ 0 60000 65536"/>
                <a:gd name="T18" fmla="*/ 0 60000 65536"/>
                <a:gd name="T19" fmla="*/ 0 60000 65536"/>
                <a:gd name="T20" fmla="*/ 0 60000 65536"/>
                <a:gd name="T21" fmla="*/ 0 w 5200"/>
                <a:gd name="T22" fmla="*/ 0 h 2000"/>
                <a:gd name="T23" fmla="*/ 5200 w 5200"/>
                <a:gd name="T24" fmla="*/ 2000 h 2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00" h="2000">
                  <a:moveTo>
                    <a:pt x="2600" y="0"/>
                  </a:moveTo>
                  <a:cubicBezTo>
                    <a:pt x="1164" y="0"/>
                    <a:pt x="0" y="141"/>
                    <a:pt x="0" y="314"/>
                  </a:cubicBezTo>
                  <a:lnTo>
                    <a:pt x="0" y="1686"/>
                  </a:lnTo>
                  <a:cubicBezTo>
                    <a:pt x="0" y="1860"/>
                    <a:pt x="1164" y="2000"/>
                    <a:pt x="2600" y="2000"/>
                  </a:cubicBezTo>
                  <a:cubicBezTo>
                    <a:pt x="4036" y="2000"/>
                    <a:pt x="5200" y="1860"/>
                    <a:pt x="5200" y="1686"/>
                  </a:cubicBezTo>
                  <a:lnTo>
                    <a:pt x="5200" y="314"/>
                  </a:lnTo>
                  <a:cubicBezTo>
                    <a:pt x="5200" y="141"/>
                    <a:pt x="4036" y="0"/>
                    <a:pt x="2600" y="0"/>
                  </a:cubicBezTo>
                  <a:close/>
                </a:path>
              </a:pathLst>
            </a:custGeom>
            <a:solidFill>
              <a:srgbClr val="B2B2B2"/>
            </a:solidFill>
            <a:ln w="0">
              <a:solidFill>
                <a:srgbClr val="000000"/>
              </a:solidFill>
              <a:round/>
              <a:headEnd/>
              <a:tailEnd/>
            </a:ln>
          </p:spPr>
          <p:txBody>
            <a:bodyPr/>
            <a:lstStyle/>
            <a:p>
              <a:endParaRPr lang="en-US"/>
            </a:p>
          </p:txBody>
        </p:sp>
        <p:sp>
          <p:nvSpPr>
            <p:cNvPr id="4127" name="Freeform 22"/>
            <p:cNvSpPr>
              <a:spLocks/>
            </p:cNvSpPr>
            <p:nvPr/>
          </p:nvSpPr>
          <p:spPr bwMode="auto">
            <a:xfrm>
              <a:off x="4729" y="3591"/>
              <a:ext cx="726" cy="261"/>
            </a:xfrm>
            <a:custGeom>
              <a:avLst/>
              <a:gdLst>
                <a:gd name="T0" fmla="*/ 0 w 5200"/>
                <a:gd name="T1" fmla="*/ 0 h 2000"/>
                <a:gd name="T2" fmla="*/ 0 w 5200"/>
                <a:gd name="T3" fmla="*/ 0 h 2000"/>
                <a:gd name="T4" fmla="*/ 0 w 5200"/>
                <a:gd name="T5" fmla="*/ 0 h 2000"/>
                <a:gd name="T6" fmla="*/ 0 w 5200"/>
                <a:gd name="T7" fmla="*/ 0 h 2000"/>
                <a:gd name="T8" fmla="*/ 0 w 5200"/>
                <a:gd name="T9" fmla="*/ 0 h 2000"/>
                <a:gd name="T10" fmla="*/ 0 w 5200"/>
                <a:gd name="T11" fmla="*/ 0 h 2000"/>
                <a:gd name="T12" fmla="*/ 0 w 5200"/>
                <a:gd name="T13" fmla="*/ 0 h 2000"/>
                <a:gd name="T14" fmla="*/ 0 60000 65536"/>
                <a:gd name="T15" fmla="*/ 0 60000 65536"/>
                <a:gd name="T16" fmla="*/ 0 60000 65536"/>
                <a:gd name="T17" fmla="*/ 0 60000 65536"/>
                <a:gd name="T18" fmla="*/ 0 60000 65536"/>
                <a:gd name="T19" fmla="*/ 0 60000 65536"/>
                <a:gd name="T20" fmla="*/ 0 60000 65536"/>
                <a:gd name="T21" fmla="*/ 0 w 5200"/>
                <a:gd name="T22" fmla="*/ 0 h 2000"/>
                <a:gd name="T23" fmla="*/ 5200 w 5200"/>
                <a:gd name="T24" fmla="*/ 2000 h 2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00" h="2000">
                  <a:moveTo>
                    <a:pt x="2600" y="0"/>
                  </a:moveTo>
                  <a:cubicBezTo>
                    <a:pt x="1164" y="0"/>
                    <a:pt x="0" y="141"/>
                    <a:pt x="0" y="314"/>
                  </a:cubicBezTo>
                  <a:lnTo>
                    <a:pt x="0" y="1686"/>
                  </a:lnTo>
                  <a:cubicBezTo>
                    <a:pt x="0" y="1860"/>
                    <a:pt x="1164" y="2000"/>
                    <a:pt x="2600" y="2000"/>
                  </a:cubicBezTo>
                  <a:cubicBezTo>
                    <a:pt x="4036" y="2000"/>
                    <a:pt x="5200" y="1860"/>
                    <a:pt x="5200" y="1686"/>
                  </a:cubicBezTo>
                  <a:lnTo>
                    <a:pt x="5200" y="314"/>
                  </a:lnTo>
                  <a:cubicBezTo>
                    <a:pt x="5200" y="141"/>
                    <a:pt x="4036" y="0"/>
                    <a:pt x="2600" y="0"/>
                  </a:cubicBezTo>
                  <a:close/>
                </a:path>
              </a:pathLst>
            </a:custGeom>
            <a:solidFill>
              <a:srgbClr val="990000"/>
            </a:solidFill>
            <a:ln w="9525" cap="rnd">
              <a:solidFill>
                <a:srgbClr val="000000"/>
              </a:solidFill>
              <a:round/>
              <a:headEnd/>
              <a:tailEnd/>
            </a:ln>
          </p:spPr>
          <p:txBody>
            <a:bodyPr/>
            <a:lstStyle/>
            <a:p>
              <a:endParaRPr lang="en-US"/>
            </a:p>
          </p:txBody>
        </p:sp>
        <p:sp>
          <p:nvSpPr>
            <p:cNvPr id="4128" name="Freeform 23"/>
            <p:cNvSpPr>
              <a:spLocks/>
            </p:cNvSpPr>
            <p:nvPr/>
          </p:nvSpPr>
          <p:spPr bwMode="auto">
            <a:xfrm>
              <a:off x="4729" y="3632"/>
              <a:ext cx="726" cy="41"/>
            </a:xfrm>
            <a:custGeom>
              <a:avLst/>
              <a:gdLst>
                <a:gd name="T0" fmla="*/ 0 w 570"/>
                <a:gd name="T1" fmla="*/ 0 h 35"/>
                <a:gd name="T2" fmla="*/ 64946093 w 570"/>
                <a:gd name="T3" fmla="*/ 111283 h 35"/>
                <a:gd name="T4" fmla="*/ 130031506 w 570"/>
                <a:gd name="T5" fmla="*/ 0 h 35"/>
                <a:gd name="T6" fmla="*/ 0 60000 65536"/>
                <a:gd name="T7" fmla="*/ 0 60000 65536"/>
                <a:gd name="T8" fmla="*/ 0 60000 65536"/>
                <a:gd name="T9" fmla="*/ 0 w 570"/>
                <a:gd name="T10" fmla="*/ 0 h 35"/>
                <a:gd name="T11" fmla="*/ 570 w 570"/>
                <a:gd name="T12" fmla="*/ 35 h 35"/>
              </a:gdLst>
              <a:ahLst/>
              <a:cxnLst>
                <a:cxn ang="T6">
                  <a:pos x="T0" y="T1"/>
                </a:cxn>
                <a:cxn ang="T7">
                  <a:pos x="T2" y="T3"/>
                </a:cxn>
                <a:cxn ang="T8">
                  <a:pos x="T4" y="T5"/>
                </a:cxn>
              </a:cxnLst>
              <a:rect l="T9" t="T10" r="T11" b="T12"/>
              <a:pathLst>
                <a:path w="570" h="35">
                  <a:moveTo>
                    <a:pt x="0" y="0"/>
                  </a:moveTo>
                  <a:cubicBezTo>
                    <a:pt x="0" y="19"/>
                    <a:pt x="128" y="35"/>
                    <a:pt x="285" y="35"/>
                  </a:cubicBezTo>
                  <a:cubicBezTo>
                    <a:pt x="442" y="35"/>
                    <a:pt x="570" y="19"/>
                    <a:pt x="570" y="0"/>
                  </a:cubicBezTo>
                </a:path>
              </a:pathLst>
            </a:custGeom>
            <a:solidFill>
              <a:srgbClr val="990000"/>
            </a:solidFill>
            <a:ln w="9525" cap="rnd">
              <a:solidFill>
                <a:srgbClr val="000000"/>
              </a:solidFill>
              <a:round/>
              <a:headEnd/>
              <a:tailEnd/>
            </a:ln>
          </p:spPr>
          <p:txBody>
            <a:bodyPr/>
            <a:lstStyle/>
            <a:p>
              <a:endParaRPr lang="en-US"/>
            </a:p>
          </p:txBody>
        </p:sp>
        <p:sp>
          <p:nvSpPr>
            <p:cNvPr id="4129" name="Rectangle 24"/>
            <p:cNvSpPr>
              <a:spLocks noChangeArrowheads="1"/>
            </p:cNvSpPr>
            <p:nvPr/>
          </p:nvSpPr>
          <p:spPr bwMode="auto">
            <a:xfrm>
              <a:off x="4767" y="3682"/>
              <a:ext cx="620" cy="134"/>
            </a:xfrm>
            <a:prstGeom prst="rect">
              <a:avLst/>
            </a:prstGeom>
            <a:solidFill>
              <a:srgbClr val="99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400" b="0">
                  <a:solidFill>
                    <a:schemeClr val="bg1"/>
                  </a:solidFill>
                </a:rPr>
                <a:t>Web Services</a:t>
              </a:r>
            </a:p>
          </p:txBody>
        </p:sp>
      </p:grpSp>
      <p:grpSp>
        <p:nvGrpSpPr>
          <p:cNvPr id="4113" name="Group 25"/>
          <p:cNvGrpSpPr>
            <a:grpSpLocks/>
          </p:cNvGrpSpPr>
          <p:nvPr/>
        </p:nvGrpSpPr>
        <p:grpSpPr bwMode="auto">
          <a:xfrm>
            <a:off x="3276600" y="4254500"/>
            <a:ext cx="1593850" cy="774700"/>
            <a:chOff x="860" y="2214"/>
            <a:chExt cx="1004" cy="488"/>
          </a:xfrm>
        </p:grpSpPr>
        <p:sp>
          <p:nvSpPr>
            <p:cNvPr id="4116" name="Freeform 26"/>
            <p:cNvSpPr>
              <a:spLocks/>
            </p:cNvSpPr>
            <p:nvPr/>
          </p:nvSpPr>
          <p:spPr bwMode="auto">
            <a:xfrm>
              <a:off x="860" y="2214"/>
              <a:ext cx="1004" cy="488"/>
            </a:xfrm>
            <a:custGeom>
              <a:avLst/>
              <a:gdLst>
                <a:gd name="T0" fmla="*/ 0 w 7200"/>
                <a:gd name="T1" fmla="*/ 0 h 3741"/>
                <a:gd name="T2" fmla="*/ 0 w 7200"/>
                <a:gd name="T3" fmla="*/ 0 h 3741"/>
                <a:gd name="T4" fmla="*/ 0 w 7200"/>
                <a:gd name="T5" fmla="*/ 0 h 3741"/>
                <a:gd name="T6" fmla="*/ 0 w 7200"/>
                <a:gd name="T7" fmla="*/ 0 h 3741"/>
                <a:gd name="T8" fmla="*/ 0 w 7200"/>
                <a:gd name="T9" fmla="*/ 0 h 3741"/>
                <a:gd name="T10" fmla="*/ 0 w 7200"/>
                <a:gd name="T11" fmla="*/ 0 h 3741"/>
                <a:gd name="T12" fmla="*/ 0 w 7200"/>
                <a:gd name="T13" fmla="*/ 0 h 3741"/>
                <a:gd name="T14" fmla="*/ 0 w 7200"/>
                <a:gd name="T15" fmla="*/ 0 h 3741"/>
                <a:gd name="T16" fmla="*/ 0 w 7200"/>
                <a:gd name="T17" fmla="*/ 0 h 37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00"/>
                <a:gd name="T28" fmla="*/ 0 h 3741"/>
                <a:gd name="T29" fmla="*/ 7200 w 7200"/>
                <a:gd name="T30" fmla="*/ 3741 h 37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00" h="3741">
                  <a:moveTo>
                    <a:pt x="468" y="0"/>
                  </a:moveTo>
                  <a:cubicBezTo>
                    <a:pt x="210" y="0"/>
                    <a:pt x="0" y="209"/>
                    <a:pt x="0" y="468"/>
                  </a:cubicBezTo>
                  <a:lnTo>
                    <a:pt x="0" y="3274"/>
                  </a:lnTo>
                  <a:cubicBezTo>
                    <a:pt x="0" y="3532"/>
                    <a:pt x="210" y="3741"/>
                    <a:pt x="468" y="3741"/>
                  </a:cubicBezTo>
                  <a:lnTo>
                    <a:pt x="6733" y="3741"/>
                  </a:lnTo>
                  <a:cubicBezTo>
                    <a:pt x="6991" y="3741"/>
                    <a:pt x="7200" y="3532"/>
                    <a:pt x="7200" y="3274"/>
                  </a:cubicBezTo>
                  <a:lnTo>
                    <a:pt x="7200" y="468"/>
                  </a:lnTo>
                  <a:cubicBezTo>
                    <a:pt x="7200" y="209"/>
                    <a:pt x="6991" y="0"/>
                    <a:pt x="6733" y="0"/>
                  </a:cubicBezTo>
                  <a:lnTo>
                    <a:pt x="468" y="0"/>
                  </a:lnTo>
                  <a:close/>
                </a:path>
              </a:pathLst>
            </a:custGeom>
            <a:solidFill>
              <a:srgbClr val="C0C0C0"/>
            </a:solidFill>
            <a:ln w="0">
              <a:solidFill>
                <a:srgbClr val="000000"/>
              </a:solidFill>
              <a:round/>
              <a:headEnd/>
              <a:tailEnd/>
            </a:ln>
          </p:spPr>
          <p:txBody>
            <a:bodyPr/>
            <a:lstStyle/>
            <a:p>
              <a:endParaRPr lang="en-US"/>
            </a:p>
          </p:txBody>
        </p:sp>
        <p:sp>
          <p:nvSpPr>
            <p:cNvPr id="4117" name="Freeform 27"/>
            <p:cNvSpPr>
              <a:spLocks/>
            </p:cNvSpPr>
            <p:nvPr/>
          </p:nvSpPr>
          <p:spPr bwMode="auto">
            <a:xfrm>
              <a:off x="860" y="2214"/>
              <a:ext cx="1004" cy="488"/>
            </a:xfrm>
            <a:custGeom>
              <a:avLst/>
              <a:gdLst>
                <a:gd name="T0" fmla="*/ 0 w 7200"/>
                <a:gd name="T1" fmla="*/ 0 h 3741"/>
                <a:gd name="T2" fmla="*/ 0 w 7200"/>
                <a:gd name="T3" fmla="*/ 0 h 3741"/>
                <a:gd name="T4" fmla="*/ 0 w 7200"/>
                <a:gd name="T5" fmla="*/ 0 h 3741"/>
                <a:gd name="T6" fmla="*/ 0 w 7200"/>
                <a:gd name="T7" fmla="*/ 0 h 3741"/>
                <a:gd name="T8" fmla="*/ 0 w 7200"/>
                <a:gd name="T9" fmla="*/ 0 h 3741"/>
                <a:gd name="T10" fmla="*/ 0 w 7200"/>
                <a:gd name="T11" fmla="*/ 0 h 3741"/>
                <a:gd name="T12" fmla="*/ 0 w 7200"/>
                <a:gd name="T13" fmla="*/ 0 h 3741"/>
                <a:gd name="T14" fmla="*/ 0 w 7200"/>
                <a:gd name="T15" fmla="*/ 0 h 3741"/>
                <a:gd name="T16" fmla="*/ 0 w 7200"/>
                <a:gd name="T17" fmla="*/ 0 h 37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00"/>
                <a:gd name="T28" fmla="*/ 0 h 3741"/>
                <a:gd name="T29" fmla="*/ 7200 w 7200"/>
                <a:gd name="T30" fmla="*/ 3741 h 37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00" h="3741">
                  <a:moveTo>
                    <a:pt x="468" y="0"/>
                  </a:moveTo>
                  <a:cubicBezTo>
                    <a:pt x="210" y="0"/>
                    <a:pt x="0" y="209"/>
                    <a:pt x="0" y="468"/>
                  </a:cubicBezTo>
                  <a:lnTo>
                    <a:pt x="0" y="3274"/>
                  </a:lnTo>
                  <a:cubicBezTo>
                    <a:pt x="0" y="3532"/>
                    <a:pt x="210" y="3741"/>
                    <a:pt x="468" y="3741"/>
                  </a:cubicBezTo>
                  <a:lnTo>
                    <a:pt x="6733" y="3741"/>
                  </a:lnTo>
                  <a:cubicBezTo>
                    <a:pt x="6991" y="3741"/>
                    <a:pt x="7200" y="3532"/>
                    <a:pt x="7200" y="3274"/>
                  </a:cubicBezTo>
                  <a:lnTo>
                    <a:pt x="7200" y="468"/>
                  </a:lnTo>
                  <a:cubicBezTo>
                    <a:pt x="7200" y="209"/>
                    <a:pt x="6991" y="0"/>
                    <a:pt x="6733" y="0"/>
                  </a:cubicBezTo>
                  <a:lnTo>
                    <a:pt x="468" y="0"/>
                  </a:ln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18" name="Rectangle 28"/>
            <p:cNvSpPr>
              <a:spLocks noChangeArrowheads="1"/>
            </p:cNvSpPr>
            <p:nvPr/>
          </p:nvSpPr>
          <p:spPr bwMode="auto">
            <a:xfrm>
              <a:off x="926" y="2215"/>
              <a:ext cx="87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400" b="0" dirty="0">
                  <a:solidFill>
                    <a:srgbClr val="000000"/>
                  </a:solidFill>
                </a:rPr>
                <a:t>Application builder</a:t>
              </a:r>
              <a:endParaRPr lang="en-US" sz="1400" b="0" dirty="0"/>
            </a:p>
          </p:txBody>
        </p:sp>
        <p:sp>
          <p:nvSpPr>
            <p:cNvPr id="4119" name="Freeform 29"/>
            <p:cNvSpPr>
              <a:spLocks/>
            </p:cNvSpPr>
            <p:nvPr/>
          </p:nvSpPr>
          <p:spPr bwMode="auto">
            <a:xfrm>
              <a:off x="916" y="2389"/>
              <a:ext cx="892" cy="261"/>
            </a:xfrm>
            <a:custGeom>
              <a:avLst/>
              <a:gdLst>
                <a:gd name="T0" fmla="*/ 0 w 6400"/>
                <a:gd name="T1" fmla="*/ 0 h 2000"/>
                <a:gd name="T2" fmla="*/ 0 w 6400"/>
                <a:gd name="T3" fmla="*/ 0 h 2000"/>
                <a:gd name="T4" fmla="*/ 0 w 6400"/>
                <a:gd name="T5" fmla="*/ 0 h 2000"/>
                <a:gd name="T6" fmla="*/ 0 w 6400"/>
                <a:gd name="T7" fmla="*/ 0 h 2000"/>
                <a:gd name="T8" fmla="*/ 0 w 6400"/>
                <a:gd name="T9" fmla="*/ 0 h 2000"/>
                <a:gd name="T10" fmla="*/ 0 w 6400"/>
                <a:gd name="T11" fmla="*/ 0 h 2000"/>
                <a:gd name="T12" fmla="*/ 0 w 6400"/>
                <a:gd name="T13" fmla="*/ 0 h 2000"/>
                <a:gd name="T14" fmla="*/ 0 60000 65536"/>
                <a:gd name="T15" fmla="*/ 0 60000 65536"/>
                <a:gd name="T16" fmla="*/ 0 60000 65536"/>
                <a:gd name="T17" fmla="*/ 0 60000 65536"/>
                <a:gd name="T18" fmla="*/ 0 60000 65536"/>
                <a:gd name="T19" fmla="*/ 0 60000 65536"/>
                <a:gd name="T20" fmla="*/ 0 60000 65536"/>
                <a:gd name="T21" fmla="*/ 0 w 6400"/>
                <a:gd name="T22" fmla="*/ 0 h 2000"/>
                <a:gd name="T23" fmla="*/ 6400 w 6400"/>
                <a:gd name="T24" fmla="*/ 2000 h 2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00" h="2000">
                  <a:moveTo>
                    <a:pt x="6400" y="1000"/>
                  </a:moveTo>
                  <a:cubicBezTo>
                    <a:pt x="6400" y="1553"/>
                    <a:pt x="5926" y="2000"/>
                    <a:pt x="5339" y="2000"/>
                  </a:cubicBezTo>
                  <a:lnTo>
                    <a:pt x="1062" y="2000"/>
                  </a:lnTo>
                  <a:cubicBezTo>
                    <a:pt x="475" y="2000"/>
                    <a:pt x="0" y="1553"/>
                    <a:pt x="0" y="1000"/>
                  </a:cubicBezTo>
                  <a:cubicBezTo>
                    <a:pt x="0" y="448"/>
                    <a:pt x="475" y="0"/>
                    <a:pt x="1062" y="0"/>
                  </a:cubicBezTo>
                  <a:lnTo>
                    <a:pt x="5339" y="0"/>
                  </a:lnTo>
                  <a:cubicBezTo>
                    <a:pt x="5926" y="0"/>
                    <a:pt x="6400" y="448"/>
                    <a:pt x="6400" y="1000"/>
                  </a:cubicBezTo>
                  <a:close/>
                </a:path>
              </a:pathLst>
            </a:custGeom>
            <a:solidFill>
              <a:srgbClr val="FFFFFF"/>
            </a:solidFill>
            <a:ln w="0">
              <a:solidFill>
                <a:srgbClr val="000000"/>
              </a:solidFill>
              <a:round/>
              <a:headEnd/>
              <a:tailEnd/>
            </a:ln>
          </p:spPr>
          <p:txBody>
            <a:bodyPr/>
            <a:lstStyle/>
            <a:p>
              <a:endParaRPr lang="en-US"/>
            </a:p>
          </p:txBody>
        </p:sp>
        <p:sp>
          <p:nvSpPr>
            <p:cNvPr id="4120" name="Freeform 30"/>
            <p:cNvSpPr>
              <a:spLocks/>
            </p:cNvSpPr>
            <p:nvPr/>
          </p:nvSpPr>
          <p:spPr bwMode="auto">
            <a:xfrm>
              <a:off x="916" y="2389"/>
              <a:ext cx="892" cy="261"/>
            </a:xfrm>
            <a:custGeom>
              <a:avLst/>
              <a:gdLst>
                <a:gd name="T0" fmla="*/ 0 w 6400"/>
                <a:gd name="T1" fmla="*/ 0 h 2000"/>
                <a:gd name="T2" fmla="*/ 0 w 6400"/>
                <a:gd name="T3" fmla="*/ 0 h 2000"/>
                <a:gd name="T4" fmla="*/ 0 w 6400"/>
                <a:gd name="T5" fmla="*/ 0 h 2000"/>
                <a:gd name="T6" fmla="*/ 0 w 6400"/>
                <a:gd name="T7" fmla="*/ 0 h 2000"/>
                <a:gd name="T8" fmla="*/ 0 w 6400"/>
                <a:gd name="T9" fmla="*/ 0 h 2000"/>
                <a:gd name="T10" fmla="*/ 0 w 6400"/>
                <a:gd name="T11" fmla="*/ 0 h 2000"/>
                <a:gd name="T12" fmla="*/ 0 w 6400"/>
                <a:gd name="T13" fmla="*/ 0 h 2000"/>
                <a:gd name="T14" fmla="*/ 0 60000 65536"/>
                <a:gd name="T15" fmla="*/ 0 60000 65536"/>
                <a:gd name="T16" fmla="*/ 0 60000 65536"/>
                <a:gd name="T17" fmla="*/ 0 60000 65536"/>
                <a:gd name="T18" fmla="*/ 0 60000 65536"/>
                <a:gd name="T19" fmla="*/ 0 60000 65536"/>
                <a:gd name="T20" fmla="*/ 0 60000 65536"/>
                <a:gd name="T21" fmla="*/ 0 w 6400"/>
                <a:gd name="T22" fmla="*/ 0 h 2000"/>
                <a:gd name="T23" fmla="*/ 6400 w 6400"/>
                <a:gd name="T24" fmla="*/ 2000 h 2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00" h="2000">
                  <a:moveTo>
                    <a:pt x="6400" y="1000"/>
                  </a:moveTo>
                  <a:cubicBezTo>
                    <a:pt x="6400" y="1553"/>
                    <a:pt x="5926" y="2000"/>
                    <a:pt x="5339" y="2000"/>
                  </a:cubicBezTo>
                  <a:lnTo>
                    <a:pt x="1062" y="2000"/>
                  </a:lnTo>
                  <a:cubicBezTo>
                    <a:pt x="475" y="2000"/>
                    <a:pt x="0" y="1553"/>
                    <a:pt x="0" y="1000"/>
                  </a:cubicBezTo>
                  <a:cubicBezTo>
                    <a:pt x="0" y="448"/>
                    <a:pt x="475" y="0"/>
                    <a:pt x="1062" y="0"/>
                  </a:cubicBezTo>
                  <a:lnTo>
                    <a:pt x="5339" y="0"/>
                  </a:lnTo>
                  <a:cubicBezTo>
                    <a:pt x="5926" y="0"/>
                    <a:pt x="6400" y="448"/>
                    <a:pt x="6400" y="1000"/>
                  </a:cubicBez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21" name="Freeform 31"/>
            <p:cNvSpPr>
              <a:spLocks/>
            </p:cNvSpPr>
            <p:nvPr/>
          </p:nvSpPr>
          <p:spPr bwMode="auto">
            <a:xfrm>
              <a:off x="1513" y="2389"/>
              <a:ext cx="147" cy="261"/>
            </a:xfrm>
            <a:custGeom>
              <a:avLst/>
              <a:gdLst>
                <a:gd name="T0" fmla="*/ 20410387 w 116"/>
                <a:gd name="T1" fmla="*/ 1684911 h 219"/>
                <a:gd name="T2" fmla="*/ 0 w 116"/>
                <a:gd name="T3" fmla="*/ 849082 h 219"/>
                <a:gd name="T4" fmla="*/ 20410387 w 116"/>
                <a:gd name="T5" fmla="*/ 0 h 219"/>
                <a:gd name="T6" fmla="*/ 0 60000 65536"/>
                <a:gd name="T7" fmla="*/ 0 60000 65536"/>
                <a:gd name="T8" fmla="*/ 0 60000 65536"/>
                <a:gd name="T9" fmla="*/ 0 w 116"/>
                <a:gd name="T10" fmla="*/ 0 h 219"/>
                <a:gd name="T11" fmla="*/ 116 w 116"/>
                <a:gd name="T12" fmla="*/ 219 h 219"/>
              </a:gdLst>
              <a:ahLst/>
              <a:cxnLst>
                <a:cxn ang="T6">
                  <a:pos x="T0" y="T1"/>
                </a:cxn>
                <a:cxn ang="T7">
                  <a:pos x="T2" y="T3"/>
                </a:cxn>
                <a:cxn ang="T8">
                  <a:pos x="T4" y="T5"/>
                </a:cxn>
              </a:cxnLst>
              <a:rect l="T9" t="T10" r="T11" b="T12"/>
              <a:pathLst>
                <a:path w="116" h="219">
                  <a:moveTo>
                    <a:pt x="116" y="219"/>
                  </a:moveTo>
                  <a:cubicBezTo>
                    <a:pt x="52" y="219"/>
                    <a:pt x="0" y="170"/>
                    <a:pt x="0" y="110"/>
                  </a:cubicBezTo>
                  <a:cubicBezTo>
                    <a:pt x="0" y="49"/>
                    <a:pt x="52" y="0"/>
                    <a:pt x="116" y="0"/>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22" name="Rectangle 32"/>
            <p:cNvSpPr>
              <a:spLocks noChangeArrowheads="1"/>
            </p:cNvSpPr>
            <p:nvPr/>
          </p:nvSpPr>
          <p:spPr bwMode="auto">
            <a:xfrm>
              <a:off x="961" y="2463"/>
              <a:ext cx="57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400" b="0">
                  <a:solidFill>
                    <a:srgbClr val="000000"/>
                  </a:solidFill>
                </a:rPr>
                <a:t>Applications</a:t>
              </a:r>
              <a:endParaRPr lang="en-US" sz="1400" b="0"/>
            </a:p>
          </p:txBody>
        </p:sp>
      </p:grpSp>
      <p:sp>
        <p:nvSpPr>
          <p:cNvPr id="4114" name="Line 33"/>
          <p:cNvSpPr>
            <a:spLocks noChangeShapeType="1"/>
          </p:cNvSpPr>
          <p:nvPr/>
        </p:nvSpPr>
        <p:spPr bwMode="auto">
          <a:xfrm flipV="1">
            <a:off x="4883150" y="4648200"/>
            <a:ext cx="2362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15" name="Line 34"/>
          <p:cNvSpPr>
            <a:spLocks noChangeShapeType="1"/>
          </p:cNvSpPr>
          <p:nvPr/>
        </p:nvSpPr>
        <p:spPr bwMode="auto">
          <a:xfrm flipH="1">
            <a:off x="4883150" y="4800600"/>
            <a:ext cx="2362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7361407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mph" presetSubtype="0" fill="hold" nodeType="withEffect">
                                  <p:stCondLst>
                                    <p:cond delay="0"/>
                                  </p:stCondLst>
                                  <p:childTnLst>
                                    <p:animScale>
                                      <p:cBhvr>
                                        <p:cTn id="6"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86916B7E-6950-4F4F-B439-EF135B102750}" type="slidenum">
              <a:rPr lang="en-US" b="0" smtClean="0">
                <a:solidFill>
                  <a:schemeClr val="tx2"/>
                </a:solidFill>
              </a:rPr>
              <a:pPr/>
              <a:t>73</a:t>
            </a:fld>
            <a:endParaRPr lang="en-US" b="0">
              <a:solidFill>
                <a:schemeClr val="tx2"/>
              </a:solidFill>
            </a:endParaRPr>
          </a:p>
        </p:txBody>
      </p:sp>
      <p:sp>
        <p:nvSpPr>
          <p:cNvPr id="5123" name="Rectangle 2"/>
          <p:cNvSpPr>
            <a:spLocks noGrp="1" noChangeArrowheads="1"/>
          </p:cNvSpPr>
          <p:nvPr>
            <p:ph type="title"/>
          </p:nvPr>
        </p:nvSpPr>
        <p:spPr/>
        <p:txBody>
          <a:bodyPr/>
          <a:lstStyle/>
          <a:p>
            <a:pPr eaLnBrk="1" hangingPunct="1"/>
            <a:r>
              <a:rPr lang="en-US" dirty="0"/>
              <a:t>Web Service (WS)</a:t>
            </a:r>
          </a:p>
        </p:txBody>
      </p:sp>
      <p:sp>
        <p:nvSpPr>
          <p:cNvPr id="5124" name="Rectangle 3"/>
          <p:cNvSpPr>
            <a:spLocks noGrp="1" noChangeArrowheads="1"/>
          </p:cNvSpPr>
          <p:nvPr>
            <p:ph type="body" idx="1"/>
          </p:nvPr>
        </p:nvSpPr>
        <p:spPr>
          <a:xfrm>
            <a:off x="381000" y="1143000"/>
            <a:ext cx="8574088" cy="5257800"/>
          </a:xfrm>
        </p:spPr>
        <p:txBody>
          <a:bodyPr/>
          <a:lstStyle/>
          <a:p>
            <a:pPr eaLnBrk="1" hangingPunct="1">
              <a:lnSpc>
                <a:spcPct val="90000"/>
              </a:lnSpc>
            </a:pPr>
            <a:r>
              <a:rPr lang="en-US" sz="2400" dirty="0"/>
              <a:t>Web Services are building blocks of SOC software</a:t>
            </a:r>
          </a:p>
          <a:p>
            <a:pPr lvl="1" eaLnBrk="1" hangingPunct="1">
              <a:lnSpc>
                <a:spcPct val="90000"/>
              </a:lnSpc>
            </a:pPr>
            <a:r>
              <a:rPr lang="en-US" sz="2400" dirty="0"/>
              <a:t>SOAP/WSDL services have an standard interface in </a:t>
            </a:r>
            <a:r>
              <a:rPr lang="en-US" sz="2400" dirty="0">
                <a:solidFill>
                  <a:srgbClr val="0000FF"/>
                </a:solidFill>
              </a:rPr>
              <a:t>WSDL</a:t>
            </a:r>
          </a:p>
          <a:p>
            <a:pPr lvl="1" eaLnBrk="1" hangingPunct="1">
              <a:lnSpc>
                <a:spcPct val="90000"/>
              </a:lnSpc>
            </a:pPr>
            <a:r>
              <a:rPr lang="en-US" sz="2400" dirty="0"/>
              <a:t>RESTful services use </a:t>
            </a:r>
            <a:r>
              <a:rPr lang="en-US" sz="2400" dirty="0">
                <a:solidFill>
                  <a:srgbClr val="0000FF"/>
                </a:solidFill>
                <a:ea typeface="+mn-ea"/>
                <a:cs typeface="+mn-cs"/>
              </a:rPr>
              <a:t>HTTP</a:t>
            </a:r>
            <a:r>
              <a:rPr lang="en-US" sz="2400" dirty="0"/>
              <a:t> without using SOAP/WSDL</a:t>
            </a:r>
          </a:p>
          <a:p>
            <a:pPr eaLnBrk="1" hangingPunct="1">
              <a:lnSpc>
                <a:spcPct val="90000"/>
              </a:lnSpc>
            </a:pPr>
            <a:r>
              <a:rPr lang="en-US" sz="2400" dirty="0"/>
              <a:t>WS can be remotely invoked via a message in a standard protocol, e.g., </a:t>
            </a:r>
            <a:r>
              <a:rPr lang="en-US" sz="2400" dirty="0">
                <a:solidFill>
                  <a:srgbClr val="0000FF"/>
                </a:solidFill>
              </a:rPr>
              <a:t>SOAP, HTTP</a:t>
            </a:r>
            <a:r>
              <a:rPr lang="en-US" sz="2400" dirty="0"/>
              <a:t> – It is NOT a remote procedure call</a:t>
            </a:r>
          </a:p>
          <a:p>
            <a:pPr lvl="1" eaLnBrk="1" hangingPunct="1">
              <a:lnSpc>
                <a:spcPct val="90000"/>
              </a:lnSpc>
            </a:pPr>
            <a:r>
              <a:rPr lang="en-US" sz="2400" dirty="0"/>
              <a:t>Loosely coupled vs. tightly coupled</a:t>
            </a:r>
          </a:p>
          <a:p>
            <a:pPr lvl="1" eaLnBrk="1" hangingPunct="1">
              <a:lnSpc>
                <a:spcPct val="90000"/>
              </a:lnSpc>
            </a:pPr>
            <a:r>
              <a:rPr lang="en-US" sz="2400" dirty="0"/>
              <a:t>Data flow vs. control flow</a:t>
            </a:r>
          </a:p>
          <a:p>
            <a:pPr eaLnBrk="1" hangingPunct="1">
              <a:lnSpc>
                <a:spcPct val="90000"/>
              </a:lnSpc>
            </a:pPr>
            <a:r>
              <a:rPr lang="en-US" sz="2400" dirty="0">
                <a:highlight>
                  <a:srgbClr val="FFFF00"/>
                </a:highlight>
              </a:rPr>
              <a:t>Web Services are platform-independent</a:t>
            </a:r>
            <a:r>
              <a:rPr lang="en-US" sz="2400" dirty="0"/>
              <a:t>, it can be written in any languages: Java, C#, C++, Python, etc.</a:t>
            </a:r>
          </a:p>
          <a:p>
            <a:pPr eaLnBrk="1" hangingPunct="1">
              <a:lnSpc>
                <a:spcPct val="90000"/>
              </a:lnSpc>
            </a:pPr>
            <a:r>
              <a:rPr lang="en-US" sz="2400" dirty="0"/>
              <a:t>Every piece of program can be wrapped into a WS</a:t>
            </a:r>
          </a:p>
          <a:p>
            <a:pPr eaLnBrk="1" hangingPunct="1">
              <a:lnSpc>
                <a:spcPct val="90000"/>
              </a:lnSpc>
            </a:pPr>
            <a:r>
              <a:rPr lang="en-US" sz="2400" dirty="0"/>
              <a:t>Every WS can be placed in an internet-searchable repository</a:t>
            </a:r>
          </a:p>
          <a:p>
            <a:pPr eaLnBrk="1" hangingPunct="1">
              <a:lnSpc>
                <a:spcPct val="90000"/>
              </a:lnSpc>
            </a:pPr>
            <a:r>
              <a:rPr lang="en-US" sz="2400" dirty="0"/>
              <a:t>In the near future, most services required will be available (</a:t>
            </a:r>
            <a:r>
              <a:rPr lang="en-US" sz="2400" dirty="0">
                <a:solidFill>
                  <a:srgbClr val="0033CC"/>
                </a:solidFill>
              </a:rPr>
              <a:t>not necessarily free</a:t>
            </a:r>
            <a:r>
              <a:rPr lang="en-US" sz="2400" dirty="0"/>
              <a:t>). There is less need of writing new services. However, there is always a need of writing better services.</a:t>
            </a:r>
          </a:p>
        </p:txBody>
      </p:sp>
    </p:spTree>
    <p:extLst>
      <p:ext uri="{BB962C8B-B14F-4D97-AF65-F5344CB8AC3E}">
        <p14:creationId xmlns:p14="http://schemas.microsoft.com/office/powerpoint/2010/main" val="65861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124">
                                            <p:txEl>
                                              <p:pRg st="3" end="3"/>
                                            </p:txEl>
                                          </p:spTgt>
                                        </p:tgtEl>
                                        <p:attrNameLst>
                                          <p:attrName>style.visibility</p:attrName>
                                        </p:attrNameLst>
                                      </p:cBhvr>
                                      <p:to>
                                        <p:strVal val="visible"/>
                                      </p:to>
                                    </p:set>
                                    <p:animEffect transition="in" filter="wipe(up)">
                                      <p:cBhvr>
                                        <p:cTn id="7" dur="500"/>
                                        <p:tgtEl>
                                          <p:spTgt spid="5124">
                                            <p:txEl>
                                              <p:pRg st="3" end="3"/>
                                            </p:txEl>
                                          </p:spTgt>
                                        </p:tgtEl>
                                      </p:cBhvr>
                                    </p:animEffect>
                                  </p:childTnLst>
                                </p:cTn>
                              </p:par>
                            </p:childTnLst>
                          </p:cTn>
                        </p:par>
                        <p:par>
                          <p:cTn id="8" fill="hold">
                            <p:stCondLst>
                              <p:cond delay="500"/>
                            </p:stCondLst>
                            <p:childTnLst>
                              <p:par>
                                <p:cTn id="9" presetID="22" presetClass="entr" presetSubtype="1" fill="hold" nodeType="afterEffect">
                                  <p:stCondLst>
                                    <p:cond delay="250"/>
                                  </p:stCondLst>
                                  <p:childTnLst>
                                    <p:set>
                                      <p:cBhvr>
                                        <p:cTn id="10" dur="1" fill="hold">
                                          <p:stCondLst>
                                            <p:cond delay="0"/>
                                          </p:stCondLst>
                                        </p:cTn>
                                        <p:tgtEl>
                                          <p:spTgt spid="5124">
                                            <p:txEl>
                                              <p:pRg st="4" end="4"/>
                                            </p:txEl>
                                          </p:spTgt>
                                        </p:tgtEl>
                                        <p:attrNameLst>
                                          <p:attrName>style.visibility</p:attrName>
                                        </p:attrNameLst>
                                      </p:cBhvr>
                                      <p:to>
                                        <p:strVal val="visible"/>
                                      </p:to>
                                    </p:set>
                                    <p:animEffect transition="in" filter="wipe(up)">
                                      <p:cBhvr>
                                        <p:cTn id="11" dur="750"/>
                                        <p:tgtEl>
                                          <p:spTgt spid="5124">
                                            <p:txEl>
                                              <p:pRg st="4" end="4"/>
                                            </p:txEl>
                                          </p:spTgt>
                                        </p:tgtEl>
                                      </p:cBhvr>
                                    </p:animEffect>
                                  </p:childTnLst>
                                </p:cTn>
                              </p:par>
                            </p:childTnLst>
                          </p:cTn>
                        </p:par>
                        <p:par>
                          <p:cTn id="12" fill="hold">
                            <p:stCondLst>
                              <p:cond delay="1500"/>
                            </p:stCondLst>
                            <p:childTnLst>
                              <p:par>
                                <p:cTn id="13" presetID="22" presetClass="entr" presetSubtype="1" fill="hold" nodeType="afterEffect">
                                  <p:stCondLst>
                                    <p:cond delay="250"/>
                                  </p:stCondLst>
                                  <p:childTnLst>
                                    <p:set>
                                      <p:cBhvr>
                                        <p:cTn id="14" dur="1" fill="hold">
                                          <p:stCondLst>
                                            <p:cond delay="0"/>
                                          </p:stCondLst>
                                        </p:cTn>
                                        <p:tgtEl>
                                          <p:spTgt spid="5124">
                                            <p:txEl>
                                              <p:pRg st="5" end="5"/>
                                            </p:txEl>
                                          </p:spTgt>
                                        </p:tgtEl>
                                        <p:attrNameLst>
                                          <p:attrName>style.visibility</p:attrName>
                                        </p:attrNameLst>
                                      </p:cBhvr>
                                      <p:to>
                                        <p:strVal val="visible"/>
                                      </p:to>
                                    </p:set>
                                    <p:animEffect transition="in" filter="wipe(up)">
                                      <p:cBhvr>
                                        <p:cTn id="15" dur="750"/>
                                        <p:tgtEl>
                                          <p:spTgt spid="5124">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124">
                                            <p:txEl>
                                              <p:pRg st="6" end="6"/>
                                            </p:txEl>
                                          </p:spTgt>
                                        </p:tgtEl>
                                        <p:attrNameLst>
                                          <p:attrName>style.visibility</p:attrName>
                                        </p:attrNameLst>
                                      </p:cBhvr>
                                      <p:to>
                                        <p:strVal val="visible"/>
                                      </p:to>
                                    </p:set>
                                    <p:animEffect transition="in" filter="wipe(up)">
                                      <p:cBhvr>
                                        <p:cTn id="20" dur="500"/>
                                        <p:tgtEl>
                                          <p:spTgt spid="5124">
                                            <p:txEl>
                                              <p:pRg st="6" end="6"/>
                                            </p:txEl>
                                          </p:spTgt>
                                        </p:tgtEl>
                                      </p:cBhvr>
                                    </p:animEffect>
                                  </p:childTnLst>
                                </p:cTn>
                              </p:par>
                            </p:childTnLst>
                          </p:cTn>
                        </p:par>
                        <p:par>
                          <p:cTn id="21" fill="hold">
                            <p:stCondLst>
                              <p:cond delay="500"/>
                            </p:stCondLst>
                            <p:childTnLst>
                              <p:par>
                                <p:cTn id="22" presetID="22" presetClass="entr" presetSubtype="1" fill="hold" nodeType="afterEffect">
                                  <p:stCondLst>
                                    <p:cond delay="250"/>
                                  </p:stCondLst>
                                  <p:childTnLst>
                                    <p:set>
                                      <p:cBhvr>
                                        <p:cTn id="23" dur="1" fill="hold">
                                          <p:stCondLst>
                                            <p:cond delay="0"/>
                                          </p:stCondLst>
                                        </p:cTn>
                                        <p:tgtEl>
                                          <p:spTgt spid="5124">
                                            <p:txEl>
                                              <p:pRg st="7" end="7"/>
                                            </p:txEl>
                                          </p:spTgt>
                                        </p:tgtEl>
                                        <p:attrNameLst>
                                          <p:attrName>style.visibility</p:attrName>
                                        </p:attrNameLst>
                                      </p:cBhvr>
                                      <p:to>
                                        <p:strVal val="visible"/>
                                      </p:to>
                                    </p:set>
                                    <p:animEffect transition="in" filter="wipe(up)">
                                      <p:cBhvr>
                                        <p:cTn id="24" dur="750"/>
                                        <p:tgtEl>
                                          <p:spTgt spid="5124">
                                            <p:txEl>
                                              <p:pRg st="7" end="7"/>
                                            </p:txEl>
                                          </p:spTgt>
                                        </p:tgtEl>
                                      </p:cBhvr>
                                    </p:animEffect>
                                  </p:childTnLst>
                                </p:cTn>
                              </p:par>
                            </p:childTnLst>
                          </p:cTn>
                        </p:par>
                        <p:par>
                          <p:cTn id="25" fill="hold">
                            <p:stCondLst>
                              <p:cond delay="1500"/>
                            </p:stCondLst>
                            <p:childTnLst>
                              <p:par>
                                <p:cTn id="26" presetID="22" presetClass="entr" presetSubtype="1" fill="hold" nodeType="afterEffect">
                                  <p:stCondLst>
                                    <p:cond delay="250"/>
                                  </p:stCondLst>
                                  <p:childTnLst>
                                    <p:set>
                                      <p:cBhvr>
                                        <p:cTn id="27" dur="1" fill="hold">
                                          <p:stCondLst>
                                            <p:cond delay="0"/>
                                          </p:stCondLst>
                                        </p:cTn>
                                        <p:tgtEl>
                                          <p:spTgt spid="5124">
                                            <p:txEl>
                                              <p:pRg st="8" end="8"/>
                                            </p:txEl>
                                          </p:spTgt>
                                        </p:tgtEl>
                                        <p:attrNameLst>
                                          <p:attrName>style.visibility</p:attrName>
                                        </p:attrNameLst>
                                      </p:cBhvr>
                                      <p:to>
                                        <p:strVal val="visible"/>
                                      </p:to>
                                    </p:set>
                                    <p:animEffect transition="in" filter="wipe(up)">
                                      <p:cBhvr>
                                        <p:cTn id="28" dur="750"/>
                                        <p:tgtEl>
                                          <p:spTgt spid="5124">
                                            <p:txEl>
                                              <p:pRg st="8" end="8"/>
                                            </p:txEl>
                                          </p:spTgt>
                                        </p:tgtEl>
                                      </p:cBhvr>
                                    </p:animEffect>
                                  </p:childTnLst>
                                </p:cTn>
                              </p:par>
                            </p:childTnLst>
                          </p:cTn>
                        </p:par>
                        <p:par>
                          <p:cTn id="29" fill="hold">
                            <p:stCondLst>
                              <p:cond delay="2500"/>
                            </p:stCondLst>
                            <p:childTnLst>
                              <p:par>
                                <p:cTn id="30" presetID="22" presetClass="entr" presetSubtype="1" fill="hold" nodeType="afterEffect">
                                  <p:stCondLst>
                                    <p:cond delay="250"/>
                                  </p:stCondLst>
                                  <p:childTnLst>
                                    <p:set>
                                      <p:cBhvr>
                                        <p:cTn id="31" dur="1" fill="hold">
                                          <p:stCondLst>
                                            <p:cond delay="0"/>
                                          </p:stCondLst>
                                        </p:cTn>
                                        <p:tgtEl>
                                          <p:spTgt spid="5124">
                                            <p:txEl>
                                              <p:pRg st="9" end="9"/>
                                            </p:txEl>
                                          </p:spTgt>
                                        </p:tgtEl>
                                        <p:attrNameLst>
                                          <p:attrName>style.visibility</p:attrName>
                                        </p:attrNameLst>
                                      </p:cBhvr>
                                      <p:to>
                                        <p:strVal val="visible"/>
                                      </p:to>
                                    </p:set>
                                    <p:animEffect transition="in" filter="wipe(up)">
                                      <p:cBhvr>
                                        <p:cTn id="32" dur="750"/>
                                        <p:tgtEl>
                                          <p:spTgt spid="512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7D005E17-E2E2-419B-A2C0-B87B7223445D}" type="slidenum">
              <a:rPr lang="en-US" b="0" smtClean="0">
                <a:solidFill>
                  <a:schemeClr val="tx2"/>
                </a:solidFill>
              </a:rPr>
              <a:pPr/>
              <a:t>74</a:t>
            </a:fld>
            <a:endParaRPr lang="en-US" b="0">
              <a:solidFill>
                <a:schemeClr val="tx2"/>
              </a:solidFill>
            </a:endParaRPr>
          </a:p>
        </p:txBody>
      </p:sp>
      <p:sp>
        <p:nvSpPr>
          <p:cNvPr id="6147" name="Rectangle 2"/>
          <p:cNvSpPr>
            <a:spLocks noGrp="1" noChangeArrowheads="1"/>
          </p:cNvSpPr>
          <p:nvPr>
            <p:ph type="title"/>
          </p:nvPr>
        </p:nvSpPr>
        <p:spPr/>
        <p:txBody>
          <a:bodyPr/>
          <a:lstStyle/>
          <a:p>
            <a:pPr eaLnBrk="1" hangingPunct="1"/>
            <a:r>
              <a:rPr lang="en-US"/>
              <a:t>Main Web Service Authoring </a:t>
            </a:r>
            <a:r>
              <a:rPr lang="en-US" i="1"/>
              <a:t>Tools</a:t>
            </a:r>
            <a:r>
              <a:rPr lang="en-US"/>
              <a:t> (1)</a:t>
            </a:r>
          </a:p>
        </p:txBody>
      </p:sp>
      <p:sp>
        <p:nvSpPr>
          <p:cNvPr id="6148" name="Rectangle 3"/>
          <p:cNvSpPr>
            <a:spLocks noGrp="1" noChangeArrowheads="1"/>
          </p:cNvSpPr>
          <p:nvPr>
            <p:ph type="body" idx="1"/>
          </p:nvPr>
        </p:nvSpPr>
        <p:spPr>
          <a:xfrm>
            <a:off x="457200" y="1600200"/>
            <a:ext cx="8497888" cy="4837113"/>
          </a:xfrm>
        </p:spPr>
        <p:txBody>
          <a:bodyPr/>
          <a:lstStyle/>
          <a:p>
            <a:pPr eaLnBrk="1" hangingPunct="1"/>
            <a:r>
              <a:rPr lang="en-US" dirty="0"/>
              <a:t>Choose a Web Service templates, WCF, WF, etc.</a:t>
            </a:r>
          </a:p>
          <a:p>
            <a:pPr eaLnBrk="1" hangingPunct="1"/>
            <a:r>
              <a:rPr lang="en-US" dirty="0"/>
              <a:t>Define an ordinary class with </a:t>
            </a:r>
            <a:r>
              <a:rPr lang="en-US" dirty="0">
                <a:solidFill>
                  <a:schemeClr val="bg1">
                    <a:lumMod val="50000"/>
                  </a:schemeClr>
                </a:solidFill>
              </a:rPr>
              <a:t>data members </a:t>
            </a:r>
            <a:r>
              <a:rPr lang="en-US" dirty="0"/>
              <a:t>and mainly </a:t>
            </a:r>
            <a:r>
              <a:rPr lang="en-US" dirty="0">
                <a:solidFill>
                  <a:srgbClr val="0033CC"/>
                </a:solidFill>
              </a:rPr>
              <a:t>methods</a:t>
            </a:r>
            <a:r>
              <a:rPr lang="en-US" dirty="0"/>
              <a:t> </a:t>
            </a:r>
            <a:r>
              <a:rPr lang="en-US" dirty="0">
                <a:solidFill>
                  <a:srgbClr val="990000"/>
                </a:solidFill>
              </a:rPr>
              <a:t>in C#;</a:t>
            </a:r>
          </a:p>
          <a:p>
            <a:pPr eaLnBrk="1" hangingPunct="1"/>
            <a:r>
              <a:rPr lang="en-US" dirty="0"/>
              <a:t>Choose methods to be </a:t>
            </a:r>
            <a:r>
              <a:rPr lang="en-US" dirty="0" err="1"/>
              <a:t>remotable</a:t>
            </a:r>
            <a:r>
              <a:rPr lang="en-US" dirty="0"/>
              <a:t> by adding </a:t>
            </a:r>
            <a:br>
              <a:rPr lang="en-US" dirty="0"/>
            </a:br>
            <a:r>
              <a:rPr lang="en-US" dirty="0">
                <a:solidFill>
                  <a:srgbClr val="0033CC"/>
                </a:solidFill>
              </a:rPr>
              <a:t>[operation contract]</a:t>
            </a:r>
          </a:p>
          <a:p>
            <a:pPr eaLnBrk="1" hangingPunct="1"/>
            <a:r>
              <a:rPr lang="en-US" dirty="0"/>
              <a:t>Compile and run the class: </a:t>
            </a:r>
          </a:p>
          <a:p>
            <a:pPr lvl="1" eaLnBrk="1" hangingPunct="1"/>
            <a:r>
              <a:rPr lang="en-US" sz="2400" dirty="0"/>
              <a:t>service will be generated;</a:t>
            </a:r>
          </a:p>
          <a:p>
            <a:pPr lvl="1" eaLnBrk="1" hangingPunct="1"/>
            <a:r>
              <a:rPr lang="en-US" sz="2400" dirty="0"/>
              <a:t>WSDL file and/or URL of the Web service will be generated;</a:t>
            </a:r>
          </a:p>
          <a:p>
            <a:pPr lvl="1" eaLnBrk="1" hangingPunct="1"/>
            <a:r>
              <a:rPr lang="en-US" sz="2400" dirty="0"/>
              <a:t>SOAP/HTTP call interface will be generated;</a:t>
            </a:r>
          </a:p>
          <a:p>
            <a:pPr eaLnBrk="1" hangingPunct="1"/>
            <a:r>
              <a:rPr lang="en-US" b="1" dirty="0">
                <a:solidFill>
                  <a:srgbClr val="990000"/>
                </a:solidFill>
              </a:rPr>
              <a:t>There is little difference with writing a C# class</a:t>
            </a:r>
          </a:p>
        </p:txBody>
      </p:sp>
      <p:sp>
        <p:nvSpPr>
          <p:cNvPr id="6149" name="Rectangle 4"/>
          <p:cNvSpPr>
            <a:spLocks noChangeArrowheads="1"/>
          </p:cNvSpPr>
          <p:nvPr/>
        </p:nvSpPr>
        <p:spPr bwMode="auto">
          <a:xfrm>
            <a:off x="1785938" y="990600"/>
            <a:ext cx="59741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dirty="0">
                <a:solidFill>
                  <a:srgbClr val="990000"/>
                </a:solidFill>
                <a:highlight>
                  <a:srgbClr val="FFFF00"/>
                </a:highlight>
              </a:rPr>
              <a:t>C#</a:t>
            </a:r>
            <a:r>
              <a:rPr lang="en-US" sz="2800" dirty="0">
                <a:solidFill>
                  <a:schemeClr val="folHlink"/>
                </a:solidFill>
                <a:highlight>
                  <a:srgbClr val="FFFF00"/>
                </a:highlight>
              </a:rPr>
              <a:t> Web Services on </a:t>
            </a:r>
            <a:r>
              <a:rPr lang="en-US" sz="2800" i="1" dirty="0">
                <a:solidFill>
                  <a:schemeClr val="tx2"/>
                </a:solidFill>
                <a:highlight>
                  <a:srgbClr val="FFFF00"/>
                </a:highlight>
              </a:rPr>
              <a:t>Visual Studio</a:t>
            </a:r>
          </a:p>
        </p:txBody>
      </p:sp>
      <p:sp>
        <p:nvSpPr>
          <p:cNvPr id="2" name="Speech Bubble: Rectangle with Corners Rounded 1">
            <a:extLst>
              <a:ext uri="{FF2B5EF4-FFF2-40B4-BE49-F238E27FC236}">
                <a16:creationId xmlns:a16="http://schemas.microsoft.com/office/drawing/2014/main" id="{ECB0E86B-CE7E-4526-B7D1-E62B0E4EF2F8}"/>
              </a:ext>
            </a:extLst>
          </p:cNvPr>
          <p:cNvSpPr/>
          <p:nvPr/>
        </p:nvSpPr>
        <p:spPr bwMode="auto">
          <a:xfrm>
            <a:off x="6934200" y="2667000"/>
            <a:ext cx="1752600" cy="457200"/>
          </a:xfrm>
          <a:prstGeom prst="wedgeRoundRectCallout">
            <a:avLst>
              <a:gd name="adj1" fmla="val -93560"/>
              <a:gd name="adj2" fmla="val -78409"/>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Not very useful</a:t>
            </a:r>
          </a:p>
        </p:txBody>
      </p:sp>
    </p:spTree>
    <p:extLst>
      <p:ext uri="{BB962C8B-B14F-4D97-AF65-F5344CB8AC3E}">
        <p14:creationId xmlns:p14="http://schemas.microsoft.com/office/powerpoint/2010/main" val="31442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53971618-D216-4AF7-9814-491A978EF6EE}" type="slidenum">
              <a:rPr lang="en-US" b="0" smtClean="0">
                <a:solidFill>
                  <a:schemeClr val="tx2"/>
                </a:solidFill>
              </a:rPr>
              <a:pPr/>
              <a:t>75</a:t>
            </a:fld>
            <a:endParaRPr lang="en-US" b="0">
              <a:solidFill>
                <a:schemeClr val="tx2"/>
              </a:solidFill>
            </a:endParaRPr>
          </a:p>
        </p:txBody>
      </p:sp>
      <p:sp>
        <p:nvSpPr>
          <p:cNvPr id="7171" name="Rectangle 3"/>
          <p:cNvSpPr>
            <a:spLocks noGrp="1" noChangeArrowheads="1"/>
          </p:cNvSpPr>
          <p:nvPr>
            <p:ph type="body" idx="1"/>
          </p:nvPr>
        </p:nvSpPr>
        <p:spPr>
          <a:xfrm>
            <a:off x="533400" y="1447800"/>
            <a:ext cx="8534400" cy="5257800"/>
          </a:xfrm>
        </p:spPr>
        <p:txBody>
          <a:bodyPr/>
          <a:lstStyle/>
          <a:p>
            <a:pPr eaLnBrk="1" hangingPunct="1"/>
            <a:r>
              <a:rPr lang="en-US" sz="2400" dirty="0"/>
              <a:t>Define an ordinary class with </a:t>
            </a:r>
            <a:r>
              <a:rPr lang="en-US" sz="2400" dirty="0">
                <a:solidFill>
                  <a:schemeClr val="bg1">
                    <a:lumMod val="50000"/>
                  </a:schemeClr>
                </a:solidFill>
              </a:rPr>
              <a:t>data members </a:t>
            </a:r>
            <a:r>
              <a:rPr lang="en-US" sz="2400" dirty="0"/>
              <a:t>and </a:t>
            </a:r>
            <a:r>
              <a:rPr lang="en-US" sz="2400" dirty="0">
                <a:solidFill>
                  <a:srgbClr val="0033CC"/>
                </a:solidFill>
              </a:rPr>
              <a:t>methods</a:t>
            </a:r>
            <a:r>
              <a:rPr lang="en-US" sz="2400" dirty="0"/>
              <a:t> </a:t>
            </a:r>
            <a:r>
              <a:rPr lang="en-US" sz="2400" dirty="0">
                <a:solidFill>
                  <a:srgbClr val="990000"/>
                </a:solidFill>
              </a:rPr>
              <a:t>in Java</a:t>
            </a:r>
            <a:r>
              <a:rPr lang="en-US" sz="2400" dirty="0"/>
              <a:t>;</a:t>
            </a:r>
          </a:p>
          <a:p>
            <a:pPr eaLnBrk="1" hangingPunct="1"/>
            <a:r>
              <a:rPr lang="en-US" sz="2400" dirty="0"/>
              <a:t>There are </a:t>
            </a:r>
            <a:r>
              <a:rPr lang="en-US" sz="2400" dirty="0">
                <a:highlight>
                  <a:srgbClr val="FFFF00"/>
                </a:highlight>
              </a:rPr>
              <a:t>different ways to wrap a Java class into a Web service (generate WSDL and SOAP files)</a:t>
            </a:r>
          </a:p>
          <a:p>
            <a:pPr lvl="1" eaLnBrk="1" hangingPunct="1"/>
            <a:r>
              <a:rPr lang="en-US" sz="2400" kern="1200" dirty="0">
                <a:latin typeface="Times New Roman" pitchFamily="18" charset="0"/>
                <a:ea typeface="SimSun" pitchFamily="2" charset="-122"/>
                <a:cs typeface="Times New Roman" pitchFamily="18" charset="0"/>
              </a:rPr>
              <a:t>NetBeans, </a:t>
            </a:r>
            <a:r>
              <a:rPr lang="en-US" sz="2400" dirty="0"/>
              <a:t>Download: </a:t>
            </a:r>
            <a:r>
              <a:rPr lang="en-US" sz="2400" dirty="0">
                <a:hlinkClick r:id="rId3"/>
              </a:rPr>
              <a:t>https://netbeans.org/</a:t>
            </a:r>
            <a:r>
              <a:rPr lang="en-US" sz="2400" dirty="0"/>
              <a:t> </a:t>
            </a:r>
            <a:endParaRPr lang="en-US" sz="2400" kern="1200" dirty="0">
              <a:latin typeface="Times New Roman" pitchFamily="18" charset="0"/>
              <a:ea typeface="SimSun" pitchFamily="2" charset="-122"/>
              <a:cs typeface="Times New Roman" pitchFamily="18" charset="0"/>
            </a:endParaRPr>
          </a:p>
          <a:p>
            <a:pPr lvl="1" eaLnBrk="1" hangingPunct="1"/>
            <a:r>
              <a:rPr lang="en-US" sz="2400" dirty="0"/>
              <a:t>Eclipse with WS extension,</a:t>
            </a:r>
          </a:p>
          <a:p>
            <a:pPr lvl="1" eaLnBrk="1" hangingPunct="1"/>
            <a:r>
              <a:rPr lang="en-US" sz="2400" dirty="0"/>
              <a:t>Java EE,</a:t>
            </a:r>
          </a:p>
          <a:p>
            <a:pPr lvl="1" eaLnBrk="1" hangingPunct="1"/>
            <a:r>
              <a:rPr lang="en-US" sz="2400" dirty="0"/>
              <a:t>Community projects and third parties, e.g., </a:t>
            </a:r>
            <a:br>
              <a:rPr lang="en-US" sz="2400" dirty="0"/>
            </a:br>
            <a:r>
              <a:rPr lang="en-US" sz="2400" dirty="0"/>
              <a:t>Apache Tomcat tool,</a:t>
            </a:r>
          </a:p>
          <a:p>
            <a:pPr lvl="1" eaLnBrk="1" hangingPunct="1"/>
            <a:r>
              <a:rPr lang="en-US" sz="2400" dirty="0"/>
              <a:t>IBM tools such </a:t>
            </a:r>
            <a:r>
              <a:rPr lang="en-US" sz="2400" dirty="0" err="1"/>
              <a:t>WebSphere</a:t>
            </a:r>
            <a:r>
              <a:rPr lang="en-US" sz="2400" dirty="0"/>
              <a:t>,</a:t>
            </a:r>
            <a:br>
              <a:rPr lang="en-US" sz="2400" dirty="0"/>
            </a:br>
            <a:r>
              <a:rPr lang="en-US" sz="1400" dirty="0"/>
              <a:t>http://www.eclipse.org/webtools/initial-contribution/IBM/evalGuides/WebServicesToolsEval.html</a:t>
            </a:r>
            <a:endParaRPr lang="en-US" sz="1200" dirty="0"/>
          </a:p>
          <a:p>
            <a:pPr lvl="1" eaLnBrk="1" hangingPunct="1"/>
            <a:r>
              <a:rPr lang="en-US" sz="2400" dirty="0" err="1"/>
              <a:t>JDeveloper</a:t>
            </a:r>
            <a:r>
              <a:rPr lang="en-US" sz="2400" dirty="0"/>
              <a:t> / Oracle SOA Suite</a:t>
            </a:r>
          </a:p>
          <a:p>
            <a:pPr lvl="1" eaLnBrk="1" hangingPunct="1"/>
            <a:r>
              <a:rPr lang="en-US" sz="2400" dirty="0">
                <a:solidFill>
                  <a:schemeClr val="bg1">
                    <a:lumMod val="50000"/>
                  </a:schemeClr>
                </a:solidFill>
              </a:rPr>
              <a:t>Manually write host and extract the required information and wrap them into WSDL and SOAP syntax</a:t>
            </a:r>
          </a:p>
        </p:txBody>
      </p:sp>
      <p:sp>
        <p:nvSpPr>
          <p:cNvPr id="7172" name="Rectangle 4"/>
          <p:cNvSpPr>
            <a:spLocks noGrp="1" noChangeArrowheads="1"/>
          </p:cNvSpPr>
          <p:nvPr>
            <p:ph type="title"/>
          </p:nvPr>
        </p:nvSpPr>
        <p:spPr>
          <a:noFill/>
        </p:spPr>
        <p:txBody>
          <a:bodyPr/>
          <a:lstStyle/>
          <a:p>
            <a:pPr eaLnBrk="1" hangingPunct="1"/>
            <a:r>
              <a:rPr lang="en-US"/>
              <a:t>Main Web Service Authoring </a:t>
            </a:r>
            <a:r>
              <a:rPr lang="en-US" i="1"/>
              <a:t>Tools</a:t>
            </a:r>
            <a:r>
              <a:rPr lang="en-US"/>
              <a:t> (2)</a:t>
            </a:r>
          </a:p>
        </p:txBody>
      </p:sp>
      <p:sp>
        <p:nvSpPr>
          <p:cNvPr id="7173" name="Rectangle 5"/>
          <p:cNvSpPr>
            <a:spLocks noChangeArrowheads="1"/>
          </p:cNvSpPr>
          <p:nvPr/>
        </p:nvSpPr>
        <p:spPr bwMode="auto">
          <a:xfrm>
            <a:off x="3048000" y="838200"/>
            <a:ext cx="3025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a:solidFill>
                  <a:srgbClr val="990000"/>
                </a:solidFill>
              </a:rPr>
              <a:t>Java </a:t>
            </a:r>
            <a:r>
              <a:rPr lang="en-US" sz="2800">
                <a:solidFill>
                  <a:schemeClr val="folHlink"/>
                </a:solidFill>
              </a:rPr>
              <a:t>Web Services</a:t>
            </a:r>
            <a:endParaRPr lang="en-US" sz="2800" i="1">
              <a:solidFill>
                <a:schemeClr val="tx2"/>
              </a:solidFill>
            </a:endParaRPr>
          </a:p>
        </p:txBody>
      </p:sp>
    </p:spTree>
    <p:extLst>
      <p:ext uri="{BB962C8B-B14F-4D97-AF65-F5344CB8AC3E}">
        <p14:creationId xmlns:p14="http://schemas.microsoft.com/office/powerpoint/2010/main" val="19058424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53971618-D216-4AF7-9814-491A978EF6EE}" type="slidenum">
              <a:rPr lang="en-US" b="0" smtClean="0">
                <a:solidFill>
                  <a:schemeClr val="tx2"/>
                </a:solidFill>
              </a:rPr>
              <a:pPr/>
              <a:t>76</a:t>
            </a:fld>
            <a:endParaRPr lang="en-US" b="0">
              <a:solidFill>
                <a:schemeClr val="tx2"/>
              </a:solidFill>
            </a:endParaRPr>
          </a:p>
        </p:txBody>
      </p:sp>
      <p:sp>
        <p:nvSpPr>
          <p:cNvPr id="7171" name="Rectangle 3"/>
          <p:cNvSpPr>
            <a:spLocks noGrp="1" noChangeArrowheads="1"/>
          </p:cNvSpPr>
          <p:nvPr>
            <p:ph type="body" idx="1"/>
          </p:nvPr>
        </p:nvSpPr>
        <p:spPr>
          <a:xfrm>
            <a:off x="228600" y="1692436"/>
            <a:ext cx="8534400" cy="5257800"/>
          </a:xfrm>
        </p:spPr>
        <p:txBody>
          <a:bodyPr/>
          <a:lstStyle/>
          <a:p>
            <a:pPr eaLnBrk="1" hangingPunct="1"/>
            <a:r>
              <a:rPr lang="en-US" sz="2400" dirty="0"/>
              <a:t>There are different environments for defining Python </a:t>
            </a:r>
            <a:br>
              <a:rPr lang="en-US" sz="2400" dirty="0"/>
            </a:br>
            <a:r>
              <a:rPr lang="en-US" sz="2400" dirty="0"/>
              <a:t>Web RESTful services</a:t>
            </a:r>
          </a:p>
          <a:p>
            <a:pPr lvl="1" eaLnBrk="1" hangingPunct="1"/>
            <a:r>
              <a:rPr lang="en-US" sz="2400" kern="1200" dirty="0">
                <a:highlight>
                  <a:srgbClr val="FFFF00"/>
                </a:highlight>
                <a:latin typeface="Times New Roman" pitchFamily="18" charset="0"/>
                <a:ea typeface="SimSun" pitchFamily="2" charset="-122"/>
                <a:cs typeface="Times New Roman" pitchFamily="18" charset="0"/>
              </a:rPr>
              <a:t>Flask </a:t>
            </a:r>
          </a:p>
          <a:p>
            <a:pPr lvl="1" eaLnBrk="1" hangingPunct="1"/>
            <a:r>
              <a:rPr lang="en-US" sz="2400" kern="1200" dirty="0">
                <a:highlight>
                  <a:srgbClr val="FFFF00"/>
                </a:highlight>
                <a:latin typeface="Times New Roman" pitchFamily="18" charset="0"/>
                <a:ea typeface="SimSun" pitchFamily="2" charset="-122"/>
                <a:cs typeface="Times New Roman" pitchFamily="18" charset="0"/>
              </a:rPr>
              <a:t>Django</a:t>
            </a:r>
          </a:p>
          <a:p>
            <a:pPr lvl="1" eaLnBrk="1" hangingPunct="1"/>
            <a:r>
              <a:rPr lang="en-US" sz="2400" kern="1200" dirty="0" err="1">
                <a:latin typeface="Times New Roman" pitchFamily="18" charset="0"/>
                <a:ea typeface="SimSun" pitchFamily="2" charset="-122"/>
                <a:cs typeface="Times New Roman" pitchFamily="18" charset="0"/>
              </a:rPr>
              <a:t>FasrAPI</a:t>
            </a:r>
            <a:endParaRPr lang="en-US" sz="2400" kern="1200" dirty="0">
              <a:latin typeface="Times New Roman" pitchFamily="18" charset="0"/>
              <a:ea typeface="SimSun" pitchFamily="2" charset="-122"/>
              <a:cs typeface="Times New Roman" pitchFamily="18" charset="0"/>
            </a:endParaRPr>
          </a:p>
          <a:p>
            <a:pPr lvl="1" eaLnBrk="1" hangingPunct="1"/>
            <a:r>
              <a:rPr lang="en-US" sz="2400" kern="1200" dirty="0" err="1">
                <a:latin typeface="Times New Roman" pitchFamily="18" charset="0"/>
                <a:ea typeface="SimSun" pitchFamily="2" charset="-122"/>
                <a:cs typeface="Times New Roman" pitchFamily="18" charset="0"/>
              </a:rPr>
              <a:t>CherryPy</a:t>
            </a:r>
            <a:endParaRPr lang="en-US" sz="2400" kern="1200" dirty="0">
              <a:latin typeface="Times New Roman" pitchFamily="18" charset="0"/>
              <a:ea typeface="SimSun" pitchFamily="2" charset="-122"/>
              <a:cs typeface="Times New Roman" pitchFamily="18" charset="0"/>
            </a:endParaRPr>
          </a:p>
          <a:p>
            <a:pPr lvl="1" eaLnBrk="1" hangingPunct="1"/>
            <a:r>
              <a:rPr lang="en-US" sz="2400" kern="1200" dirty="0">
                <a:latin typeface="Times New Roman" pitchFamily="18" charset="0"/>
                <a:ea typeface="SimSun" pitchFamily="2" charset="-122"/>
                <a:cs typeface="Times New Roman" pitchFamily="18" charset="0"/>
              </a:rPr>
              <a:t>Pyramid</a:t>
            </a:r>
          </a:p>
          <a:p>
            <a:pPr lvl="1" eaLnBrk="1" hangingPunct="1"/>
            <a:r>
              <a:rPr lang="en-US" sz="2400" kern="1200" dirty="0">
                <a:latin typeface="Times New Roman" pitchFamily="18" charset="0"/>
                <a:ea typeface="SimSun" pitchFamily="2" charset="-122"/>
                <a:cs typeface="Times New Roman" pitchFamily="18" charset="0"/>
              </a:rPr>
              <a:t>Visual Studio  + Flask: </a:t>
            </a:r>
            <a:br>
              <a:rPr lang="en-US" sz="2400" kern="1200" dirty="0">
                <a:latin typeface="Times New Roman" pitchFamily="18" charset="0"/>
                <a:ea typeface="SimSun" pitchFamily="2" charset="-122"/>
                <a:cs typeface="Times New Roman" pitchFamily="18" charset="0"/>
              </a:rPr>
            </a:br>
            <a:r>
              <a:rPr lang="en-US" sz="1800" dirty="0">
                <a:hlinkClick r:id="rId3">
                  <a:extLst>
                    <a:ext uri="{A12FA001-AC4F-418D-AE19-62706E023703}">
                      <ahyp:hlinkClr xmlns:ahyp="http://schemas.microsoft.com/office/drawing/2018/hyperlinkcolor" val="tx"/>
                    </a:ext>
                  </a:extLst>
                </a:hlinkClick>
              </a:rPr>
              <a:t>https://docs.microsoft.com/en-us/visualstudio/ide/quickstart-python?view=vs-2022</a:t>
            </a:r>
            <a:endParaRPr lang="en-US" sz="2400" kern="1200" dirty="0">
              <a:latin typeface="Times New Roman" pitchFamily="18" charset="0"/>
              <a:ea typeface="SimSun" pitchFamily="2" charset="-122"/>
              <a:cs typeface="Times New Roman" pitchFamily="18" charset="0"/>
            </a:endParaRPr>
          </a:p>
          <a:p>
            <a:pPr lvl="1" eaLnBrk="1" hangingPunct="1"/>
            <a:r>
              <a:rPr lang="en-US" sz="2400" kern="1200" dirty="0">
                <a:latin typeface="Times New Roman" pitchFamily="18" charset="0"/>
                <a:ea typeface="SimSun" pitchFamily="2" charset="-122"/>
                <a:cs typeface="Times New Roman" pitchFamily="18" charset="0"/>
              </a:rPr>
              <a:t>Visual Studio  + Django</a:t>
            </a:r>
            <a:br>
              <a:rPr lang="en-US" sz="2400" kern="1200" dirty="0">
                <a:latin typeface="Times New Roman" pitchFamily="18" charset="0"/>
                <a:ea typeface="SimSun" pitchFamily="2" charset="-122"/>
                <a:cs typeface="Times New Roman" pitchFamily="18" charset="0"/>
              </a:rPr>
            </a:br>
            <a:r>
              <a:rPr lang="en-US" sz="1800" dirty="0"/>
              <a:t>https://docs.microsoft.com/en-us/visualstudio/python/learn-django-in-visual-studio-step-01-project-and-solution?view=vs-2022</a:t>
            </a:r>
            <a:endParaRPr lang="en-US" sz="1800" kern="1200" dirty="0">
              <a:latin typeface="Times New Roman" pitchFamily="18" charset="0"/>
              <a:ea typeface="SimSun" pitchFamily="2" charset="-122"/>
              <a:cs typeface="Times New Roman" pitchFamily="18" charset="0"/>
            </a:endParaRPr>
          </a:p>
          <a:p>
            <a:pPr lvl="1" eaLnBrk="1" hangingPunct="1"/>
            <a:endParaRPr lang="en-US" sz="2400" kern="1200" dirty="0">
              <a:latin typeface="Times New Roman" pitchFamily="18" charset="0"/>
              <a:ea typeface="SimSun" pitchFamily="2" charset="-122"/>
              <a:cs typeface="Times New Roman" pitchFamily="18" charset="0"/>
            </a:endParaRPr>
          </a:p>
        </p:txBody>
      </p:sp>
      <p:sp>
        <p:nvSpPr>
          <p:cNvPr id="7172" name="Rectangle 4"/>
          <p:cNvSpPr>
            <a:spLocks noGrp="1" noChangeArrowheads="1"/>
          </p:cNvSpPr>
          <p:nvPr>
            <p:ph type="title"/>
          </p:nvPr>
        </p:nvSpPr>
        <p:spPr>
          <a:noFill/>
        </p:spPr>
        <p:txBody>
          <a:bodyPr/>
          <a:lstStyle/>
          <a:p>
            <a:pPr eaLnBrk="1" hangingPunct="1"/>
            <a:r>
              <a:rPr lang="en-US" dirty="0"/>
              <a:t>Main Web Service Authoring </a:t>
            </a:r>
            <a:r>
              <a:rPr lang="en-US" i="1" dirty="0"/>
              <a:t>Tools</a:t>
            </a:r>
            <a:r>
              <a:rPr lang="en-US" dirty="0"/>
              <a:t> (3)</a:t>
            </a:r>
          </a:p>
        </p:txBody>
      </p:sp>
      <p:sp>
        <p:nvSpPr>
          <p:cNvPr id="7173" name="Rectangle 5"/>
          <p:cNvSpPr>
            <a:spLocks noChangeArrowheads="1"/>
          </p:cNvSpPr>
          <p:nvPr/>
        </p:nvSpPr>
        <p:spPr bwMode="auto">
          <a:xfrm>
            <a:off x="3048000" y="838200"/>
            <a:ext cx="34092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dirty="0">
                <a:solidFill>
                  <a:srgbClr val="990000"/>
                </a:solidFill>
              </a:rPr>
              <a:t>Python </a:t>
            </a:r>
            <a:r>
              <a:rPr lang="en-US" sz="2800" dirty="0">
                <a:solidFill>
                  <a:schemeClr val="folHlink"/>
                </a:solidFill>
              </a:rPr>
              <a:t>Web Services</a:t>
            </a:r>
            <a:endParaRPr lang="en-US" sz="2800" i="1" dirty="0">
              <a:solidFill>
                <a:schemeClr val="tx2"/>
              </a:solidFill>
            </a:endParaRPr>
          </a:p>
        </p:txBody>
      </p:sp>
      <p:sp>
        <p:nvSpPr>
          <p:cNvPr id="2" name="Rectangle 3">
            <a:extLst>
              <a:ext uri="{FF2B5EF4-FFF2-40B4-BE49-F238E27FC236}">
                <a16:creationId xmlns:a16="http://schemas.microsoft.com/office/drawing/2014/main" id="{F8568823-3369-6824-DFFD-E46012746307}"/>
              </a:ext>
            </a:extLst>
          </p:cNvPr>
          <p:cNvSpPr txBox="1">
            <a:spLocks noChangeArrowheads="1"/>
          </p:cNvSpPr>
          <p:nvPr/>
        </p:nvSpPr>
        <p:spPr bwMode="auto">
          <a:xfrm>
            <a:off x="4267200" y="2437198"/>
            <a:ext cx="3962400" cy="198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8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8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8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9pPr>
          </a:lstStyle>
          <a:p>
            <a:pPr lvl="1" eaLnBrk="1" hangingPunct="1"/>
            <a:r>
              <a:rPr lang="en-US" sz="2400" b="0" kern="1200" dirty="0">
                <a:latin typeface="Times New Roman" pitchFamily="18" charset="0"/>
                <a:ea typeface="SimSun" pitchFamily="2" charset="-122"/>
                <a:cs typeface="Times New Roman" pitchFamily="18" charset="0"/>
              </a:rPr>
              <a:t>Grok</a:t>
            </a:r>
          </a:p>
          <a:p>
            <a:pPr lvl="1" eaLnBrk="1" hangingPunct="1"/>
            <a:r>
              <a:rPr lang="en-US" sz="2400" b="0" kern="1200" dirty="0" err="1">
                <a:latin typeface="Times New Roman" pitchFamily="18" charset="0"/>
                <a:ea typeface="SimSun" pitchFamily="2" charset="-122"/>
                <a:cs typeface="Times New Roman" pitchFamily="18" charset="0"/>
              </a:rPr>
              <a:t>TurboGears</a:t>
            </a:r>
            <a:endParaRPr lang="en-US" sz="2400" b="0" kern="1200" dirty="0">
              <a:latin typeface="Times New Roman" pitchFamily="18" charset="0"/>
              <a:ea typeface="SimSun" pitchFamily="2" charset="-122"/>
              <a:cs typeface="Times New Roman" pitchFamily="18" charset="0"/>
            </a:endParaRPr>
          </a:p>
          <a:p>
            <a:pPr lvl="1" eaLnBrk="1" hangingPunct="1"/>
            <a:r>
              <a:rPr lang="en-US" sz="2400" b="0" kern="1200" dirty="0">
                <a:latin typeface="Times New Roman" pitchFamily="18" charset="0"/>
                <a:ea typeface="SimSun" pitchFamily="2" charset="-122"/>
                <a:cs typeface="Times New Roman" pitchFamily="18" charset="0"/>
              </a:rPr>
              <a:t>Web2Py</a:t>
            </a:r>
          </a:p>
          <a:p>
            <a:pPr lvl="1" eaLnBrk="1" hangingPunct="1"/>
            <a:r>
              <a:rPr lang="en-US" sz="2400" b="0" kern="1200" dirty="0">
                <a:latin typeface="Times New Roman" pitchFamily="18" charset="0"/>
                <a:ea typeface="SimSun" pitchFamily="2" charset="-122"/>
                <a:cs typeface="Times New Roman" pitchFamily="18" charset="0"/>
              </a:rPr>
              <a:t>Bottle</a:t>
            </a:r>
          </a:p>
          <a:p>
            <a:pPr lvl="1" eaLnBrk="1" hangingPunct="1"/>
            <a:endParaRPr lang="en-US" sz="2400" b="0" kern="1200" dirty="0">
              <a:latin typeface="Times New Roman" pitchFamily="18" charset="0"/>
              <a:ea typeface="SimSun" pitchFamily="2" charset="-122"/>
              <a:cs typeface="Times New Roman" pitchFamily="18" charset="0"/>
            </a:endParaRPr>
          </a:p>
        </p:txBody>
      </p:sp>
    </p:spTree>
    <p:extLst>
      <p:ext uri="{BB962C8B-B14F-4D97-AF65-F5344CB8AC3E}">
        <p14:creationId xmlns:p14="http://schemas.microsoft.com/office/powerpoint/2010/main" val="389772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71">
                                            <p:txEl>
                                              <p:pRg st="6" end="6"/>
                                            </p:txEl>
                                          </p:spTgt>
                                        </p:tgtEl>
                                        <p:attrNameLst>
                                          <p:attrName>style.visibility</p:attrName>
                                        </p:attrNameLst>
                                      </p:cBhvr>
                                      <p:to>
                                        <p:strVal val="visible"/>
                                      </p:to>
                                    </p:set>
                                    <p:animEffect transition="in" filter="wipe(left)">
                                      <p:cBhvr>
                                        <p:cTn id="7" dur="500"/>
                                        <p:tgtEl>
                                          <p:spTgt spid="7171">
                                            <p:txEl>
                                              <p:pRg st="6" end="6"/>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171">
                                            <p:txEl>
                                              <p:pRg st="7" end="7"/>
                                            </p:txEl>
                                          </p:spTgt>
                                        </p:tgtEl>
                                        <p:attrNameLst>
                                          <p:attrName>style.visibility</p:attrName>
                                        </p:attrNameLst>
                                      </p:cBhvr>
                                      <p:to>
                                        <p:strVal val="visible"/>
                                      </p:to>
                                    </p:set>
                                    <p:animEffect transition="in" filter="wipe(left)">
                                      <p:cBhvr>
                                        <p:cTn id="11" dur="500"/>
                                        <p:tgtEl>
                                          <p:spTgt spid="717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94" name="Straight Arrow Connector 31"/>
          <p:cNvCxnSpPr>
            <a:cxnSpLocks noChangeShapeType="1"/>
          </p:cNvCxnSpPr>
          <p:nvPr/>
        </p:nvCxnSpPr>
        <p:spPr bwMode="auto">
          <a:xfrm rot="5400000">
            <a:off x="2896394" y="3885406"/>
            <a:ext cx="457200" cy="1588"/>
          </a:xfrm>
          <a:prstGeom prst="straightConnector1">
            <a:avLst/>
          </a:prstGeom>
          <a:noFill/>
          <a:ln w="9525" algn="ctr">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819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F803072B-1EF6-4E1F-9C98-91CBD63E0F63}" type="slidenum">
              <a:rPr lang="en-US" b="0" smtClean="0">
                <a:solidFill>
                  <a:schemeClr val="tx2"/>
                </a:solidFill>
              </a:rPr>
              <a:pPr/>
              <a:t>77</a:t>
            </a:fld>
            <a:endParaRPr lang="en-US" b="0">
              <a:solidFill>
                <a:schemeClr val="tx2"/>
              </a:solidFill>
            </a:endParaRPr>
          </a:p>
        </p:txBody>
      </p:sp>
      <p:sp>
        <p:nvSpPr>
          <p:cNvPr id="8196" name="Rectangle 2"/>
          <p:cNvSpPr>
            <a:spLocks noGrp="1" noChangeArrowheads="1"/>
          </p:cNvSpPr>
          <p:nvPr>
            <p:ph type="title"/>
          </p:nvPr>
        </p:nvSpPr>
        <p:spPr>
          <a:xfrm>
            <a:off x="1219200" y="152400"/>
            <a:ext cx="7848600" cy="623888"/>
          </a:xfrm>
        </p:spPr>
        <p:txBody>
          <a:bodyPr/>
          <a:lstStyle/>
          <a:p>
            <a:pPr eaLnBrk="1" hangingPunct="1"/>
            <a:r>
              <a:rPr lang="en-US"/>
              <a:t>Web Services are Wrapped Classes/Objects</a:t>
            </a:r>
          </a:p>
        </p:txBody>
      </p:sp>
      <p:sp>
        <p:nvSpPr>
          <p:cNvPr id="8197" name="Rectangle 6"/>
          <p:cNvSpPr>
            <a:spLocks noChangeArrowheads="1"/>
          </p:cNvSpPr>
          <p:nvPr/>
        </p:nvSpPr>
        <p:spPr bwMode="auto">
          <a:xfrm>
            <a:off x="1771650" y="5260975"/>
            <a:ext cx="4557713" cy="368300"/>
          </a:xfrm>
          <a:prstGeom prst="rect">
            <a:avLst/>
          </a:prstGeom>
          <a:solidFill>
            <a:srgbClr val="EAEAEA"/>
          </a:solidFill>
          <a:ln w="9525">
            <a:solidFill>
              <a:schemeClr val="tx1"/>
            </a:solidFill>
            <a:miter lim="800000"/>
            <a:headEnd/>
            <a:tailEnd/>
          </a:ln>
        </p:spPr>
        <p:txBody>
          <a:bodyPr wrap="none" anchor="ctr"/>
          <a:lstStyle/>
          <a:p>
            <a:pPr algn="ctr" eaLnBrk="1" hangingPunct="1"/>
            <a:r>
              <a:rPr lang="en-US" b="0" dirty="0"/>
              <a:t>Functions/Methods written in C# / Java / Python</a:t>
            </a:r>
          </a:p>
        </p:txBody>
      </p:sp>
      <p:sp>
        <p:nvSpPr>
          <p:cNvPr id="8198" name="Freeform 7"/>
          <p:cNvSpPr>
            <a:spLocks/>
          </p:cNvSpPr>
          <p:nvPr/>
        </p:nvSpPr>
        <p:spPr bwMode="auto">
          <a:xfrm>
            <a:off x="1033463" y="2971800"/>
            <a:ext cx="2092325" cy="419100"/>
          </a:xfrm>
          <a:custGeom>
            <a:avLst/>
            <a:gdLst>
              <a:gd name="T0" fmla="*/ 0 w 768"/>
              <a:gd name="T1" fmla="*/ 0 h 96"/>
              <a:gd name="T2" fmla="*/ 2147483647 w 768"/>
              <a:gd name="T3" fmla="*/ 0 h 96"/>
              <a:gd name="T4" fmla="*/ 2147483647 w 768"/>
              <a:gd name="T5" fmla="*/ 2147483647 h 96"/>
              <a:gd name="T6" fmla="*/ 0 60000 65536"/>
              <a:gd name="T7" fmla="*/ 0 60000 65536"/>
              <a:gd name="T8" fmla="*/ 0 60000 65536"/>
              <a:gd name="T9" fmla="*/ 0 w 768"/>
              <a:gd name="T10" fmla="*/ 0 h 96"/>
              <a:gd name="T11" fmla="*/ 768 w 768"/>
              <a:gd name="T12" fmla="*/ 96 h 96"/>
            </a:gdLst>
            <a:ahLst/>
            <a:cxnLst>
              <a:cxn ang="T6">
                <a:pos x="T0" y="T1"/>
              </a:cxn>
              <a:cxn ang="T7">
                <a:pos x="T2" y="T3"/>
              </a:cxn>
              <a:cxn ang="T8">
                <a:pos x="T4" y="T5"/>
              </a:cxn>
            </a:cxnLst>
            <a:rect l="T9" t="T10" r="T11" b="T12"/>
            <a:pathLst>
              <a:path w="768" h="96">
                <a:moveTo>
                  <a:pt x="0" y="0"/>
                </a:moveTo>
                <a:lnTo>
                  <a:pt x="768" y="0"/>
                </a:lnTo>
                <a:lnTo>
                  <a:pt x="768" y="96"/>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199" name="Line 8"/>
          <p:cNvSpPr>
            <a:spLocks noChangeShapeType="1"/>
          </p:cNvSpPr>
          <p:nvPr/>
        </p:nvSpPr>
        <p:spPr bwMode="auto">
          <a:xfrm>
            <a:off x="3125788" y="4522788"/>
            <a:ext cx="0" cy="7381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00" name="Text Box 9"/>
          <p:cNvSpPr txBox="1">
            <a:spLocks noChangeArrowheads="1"/>
          </p:cNvSpPr>
          <p:nvPr/>
        </p:nvSpPr>
        <p:spPr bwMode="auto">
          <a:xfrm>
            <a:off x="996950" y="2286000"/>
            <a:ext cx="243046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eaLnBrk="1" hangingPunct="1"/>
            <a:r>
              <a:rPr lang="en-US" sz="2000" b="0"/>
              <a:t>Remote invocation in </a:t>
            </a:r>
          </a:p>
          <a:p>
            <a:pPr eaLnBrk="1" hangingPunct="1"/>
            <a:r>
              <a:rPr lang="en-US" sz="2000" b="0"/>
              <a:t>XML/SOAP/HTTP</a:t>
            </a:r>
          </a:p>
        </p:txBody>
      </p:sp>
      <p:sp>
        <p:nvSpPr>
          <p:cNvPr id="8201" name="Text Box 10"/>
          <p:cNvSpPr txBox="1">
            <a:spLocks noChangeArrowheads="1"/>
          </p:cNvSpPr>
          <p:nvPr/>
        </p:nvSpPr>
        <p:spPr bwMode="auto">
          <a:xfrm>
            <a:off x="1309688" y="4725987"/>
            <a:ext cx="230505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r" eaLnBrk="1" hangingPunct="1"/>
            <a:r>
              <a:rPr lang="en-US" sz="2000" b="0" dirty="0"/>
              <a:t>Function call </a:t>
            </a:r>
          </a:p>
        </p:txBody>
      </p:sp>
      <p:sp>
        <p:nvSpPr>
          <p:cNvPr id="8202" name="Line 11"/>
          <p:cNvSpPr>
            <a:spLocks noChangeShapeType="1"/>
          </p:cNvSpPr>
          <p:nvPr/>
        </p:nvSpPr>
        <p:spPr bwMode="auto">
          <a:xfrm flipV="1">
            <a:off x="5095875" y="4522788"/>
            <a:ext cx="0" cy="7381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03" name="Text Box 12"/>
          <p:cNvSpPr txBox="1">
            <a:spLocks noChangeArrowheads="1"/>
          </p:cNvSpPr>
          <p:nvPr/>
        </p:nvSpPr>
        <p:spPr bwMode="auto">
          <a:xfrm>
            <a:off x="4262440" y="4596167"/>
            <a:ext cx="1604962"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eaLnBrk="1" hangingPunct="1"/>
            <a:r>
              <a:rPr lang="en-US" sz="2000" b="0" dirty="0"/>
              <a:t>Return value</a:t>
            </a:r>
          </a:p>
        </p:txBody>
      </p:sp>
      <p:sp>
        <p:nvSpPr>
          <p:cNvPr id="8204" name="Freeform 13"/>
          <p:cNvSpPr>
            <a:spLocks/>
          </p:cNvSpPr>
          <p:nvPr/>
        </p:nvSpPr>
        <p:spPr bwMode="auto">
          <a:xfrm>
            <a:off x="1033463" y="1676400"/>
            <a:ext cx="4062412" cy="2514600"/>
          </a:xfrm>
          <a:custGeom>
            <a:avLst/>
            <a:gdLst>
              <a:gd name="T0" fmla="*/ 2147483647 w 2064"/>
              <a:gd name="T1" fmla="*/ 2147483647 h 288"/>
              <a:gd name="T2" fmla="*/ 2147483647 w 2064"/>
              <a:gd name="T3" fmla="*/ 0 h 288"/>
              <a:gd name="T4" fmla="*/ 0 w 2064"/>
              <a:gd name="T5" fmla="*/ 0 h 288"/>
              <a:gd name="T6" fmla="*/ 0 60000 65536"/>
              <a:gd name="T7" fmla="*/ 0 60000 65536"/>
              <a:gd name="T8" fmla="*/ 0 60000 65536"/>
              <a:gd name="T9" fmla="*/ 0 w 2064"/>
              <a:gd name="T10" fmla="*/ 0 h 288"/>
              <a:gd name="T11" fmla="*/ 2064 w 2064"/>
              <a:gd name="T12" fmla="*/ 288 h 288"/>
            </a:gdLst>
            <a:ahLst/>
            <a:cxnLst>
              <a:cxn ang="T6">
                <a:pos x="T0" y="T1"/>
              </a:cxn>
              <a:cxn ang="T7">
                <a:pos x="T2" y="T3"/>
              </a:cxn>
              <a:cxn ang="T8">
                <a:pos x="T4" y="T5"/>
              </a:cxn>
            </a:cxnLst>
            <a:rect l="T9" t="T10" r="T11" b="T12"/>
            <a:pathLst>
              <a:path w="2064" h="288">
                <a:moveTo>
                  <a:pt x="2064" y="288"/>
                </a:moveTo>
                <a:lnTo>
                  <a:pt x="2064" y="0"/>
                </a:lnTo>
                <a:lnTo>
                  <a:pt x="0" y="0"/>
                </a:lnTo>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05" name="Text Box 14"/>
          <p:cNvSpPr txBox="1">
            <a:spLocks noChangeArrowheads="1"/>
          </p:cNvSpPr>
          <p:nvPr/>
        </p:nvSpPr>
        <p:spPr bwMode="auto">
          <a:xfrm>
            <a:off x="985838" y="1295400"/>
            <a:ext cx="38401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eaLnBrk="1" hangingPunct="1"/>
            <a:r>
              <a:rPr lang="en-US" sz="2000" b="0"/>
              <a:t>Return value in XML/SOAP/HTTP</a:t>
            </a:r>
          </a:p>
        </p:txBody>
      </p:sp>
      <p:sp>
        <p:nvSpPr>
          <p:cNvPr id="8206" name="Text Box 15"/>
          <p:cNvSpPr txBox="1">
            <a:spLocks noChangeArrowheads="1"/>
          </p:cNvSpPr>
          <p:nvPr/>
        </p:nvSpPr>
        <p:spPr bwMode="auto">
          <a:xfrm>
            <a:off x="171450" y="5240338"/>
            <a:ext cx="1557338"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eaLnBrk="1" hangingPunct="1"/>
            <a:r>
              <a:rPr lang="en-US" sz="2000" b="0" dirty="0"/>
              <a:t>Service agent</a:t>
            </a:r>
          </a:p>
        </p:txBody>
      </p:sp>
      <p:sp>
        <p:nvSpPr>
          <p:cNvPr id="8207" name="Text Box 16"/>
          <p:cNvSpPr txBox="1">
            <a:spLocks noChangeArrowheads="1"/>
          </p:cNvSpPr>
          <p:nvPr/>
        </p:nvSpPr>
        <p:spPr bwMode="auto">
          <a:xfrm>
            <a:off x="457200" y="5921375"/>
            <a:ext cx="7315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eaLnBrk="1" hangingPunct="1"/>
            <a:r>
              <a:rPr lang="en-US" sz="2000" b="0"/>
              <a:t>Manually write the functions/methods in the classes in C# or in Java, </a:t>
            </a:r>
          </a:p>
          <a:p>
            <a:pPr algn="ctr" eaLnBrk="1" hangingPunct="1"/>
            <a:r>
              <a:rPr lang="en-US" sz="2000" b="0"/>
              <a:t>each function corresponds to a service </a:t>
            </a:r>
          </a:p>
        </p:txBody>
      </p:sp>
      <p:sp>
        <p:nvSpPr>
          <p:cNvPr id="8208" name="Text Box 17"/>
          <p:cNvSpPr txBox="1">
            <a:spLocks noChangeArrowheads="1"/>
          </p:cNvSpPr>
          <p:nvPr/>
        </p:nvSpPr>
        <p:spPr bwMode="auto">
          <a:xfrm>
            <a:off x="6700837" y="4449762"/>
            <a:ext cx="20104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eaLnBrk="1" hangingPunct="1"/>
            <a:r>
              <a:rPr lang="en-US" sz="2000" b="0" dirty="0"/>
              <a:t>Automatically </a:t>
            </a:r>
          </a:p>
          <a:p>
            <a:pPr eaLnBrk="1" hangingPunct="1"/>
            <a:r>
              <a:rPr lang="en-US" sz="2000" b="0" dirty="0"/>
              <a:t>generate the </a:t>
            </a:r>
          </a:p>
          <a:p>
            <a:pPr eaLnBrk="1" hangingPunct="1"/>
            <a:r>
              <a:rPr lang="en-US" sz="2000" b="0" dirty="0"/>
              <a:t>Service interfaces</a:t>
            </a:r>
          </a:p>
        </p:txBody>
      </p:sp>
      <p:sp>
        <p:nvSpPr>
          <p:cNvPr id="8209" name="Line 18"/>
          <p:cNvSpPr>
            <a:spLocks noChangeShapeType="1"/>
          </p:cNvSpPr>
          <p:nvPr/>
        </p:nvSpPr>
        <p:spPr bwMode="auto">
          <a:xfrm flipH="1" flipV="1">
            <a:off x="4111625" y="5629275"/>
            <a:ext cx="0" cy="2460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10" name="Rectangle 19"/>
          <p:cNvSpPr>
            <a:spLocks noChangeArrowheads="1"/>
          </p:cNvSpPr>
          <p:nvPr/>
        </p:nvSpPr>
        <p:spPr bwMode="auto">
          <a:xfrm>
            <a:off x="6575425" y="2274888"/>
            <a:ext cx="2339975" cy="614362"/>
          </a:xfrm>
          <a:prstGeom prst="rect">
            <a:avLst/>
          </a:prstGeom>
          <a:solidFill>
            <a:srgbClr val="EAEAEA"/>
          </a:solidFill>
          <a:ln w="9525">
            <a:solidFill>
              <a:schemeClr val="tx1"/>
            </a:solidFill>
            <a:miter lim="800000"/>
            <a:headEnd/>
            <a:tailEnd/>
          </a:ln>
        </p:spPr>
        <p:txBody>
          <a:bodyPr wrap="none" anchor="ctr"/>
          <a:lstStyle/>
          <a:p>
            <a:pPr algn="ctr" eaLnBrk="1" hangingPunct="1"/>
            <a:r>
              <a:rPr lang="en-US" sz="2000" b="0"/>
              <a:t>WSDL Description </a:t>
            </a:r>
            <a:br>
              <a:rPr lang="en-US" sz="2000" b="0"/>
            </a:br>
            <a:r>
              <a:rPr lang="en-US" sz="2000" b="0"/>
              <a:t>for UDDI publication</a:t>
            </a:r>
          </a:p>
        </p:txBody>
      </p:sp>
      <p:cxnSp>
        <p:nvCxnSpPr>
          <p:cNvPr id="8211" name="AutoShape 20"/>
          <p:cNvCxnSpPr>
            <a:cxnSpLocks noChangeShapeType="1"/>
            <a:stCxn id="8216" idx="3"/>
            <a:endCxn id="8210" idx="2"/>
          </p:cNvCxnSpPr>
          <p:nvPr/>
        </p:nvCxnSpPr>
        <p:spPr bwMode="auto">
          <a:xfrm flipV="1">
            <a:off x="6329363" y="2889250"/>
            <a:ext cx="1416050" cy="1449388"/>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8212" name="Line 21"/>
          <p:cNvSpPr>
            <a:spLocks noChangeShapeType="1"/>
          </p:cNvSpPr>
          <p:nvPr/>
        </p:nvSpPr>
        <p:spPr bwMode="auto">
          <a:xfrm flipV="1">
            <a:off x="7681913" y="1905000"/>
            <a:ext cx="0" cy="3698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13" name="Text Box 22"/>
          <p:cNvSpPr txBox="1">
            <a:spLocks noChangeArrowheads="1"/>
          </p:cNvSpPr>
          <p:nvPr/>
        </p:nvSpPr>
        <p:spPr bwMode="auto">
          <a:xfrm>
            <a:off x="6756400" y="1355725"/>
            <a:ext cx="1849438"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eaLnBrk="1" hangingPunct="1"/>
            <a:r>
              <a:rPr lang="en-US" sz="2000" b="0" dirty="0"/>
              <a:t>To UDDI server</a:t>
            </a:r>
          </a:p>
        </p:txBody>
      </p:sp>
      <p:sp>
        <p:nvSpPr>
          <p:cNvPr id="8214" name="Text Box 23"/>
          <p:cNvSpPr txBox="1">
            <a:spLocks noChangeArrowheads="1"/>
          </p:cNvSpPr>
          <p:nvPr/>
        </p:nvSpPr>
        <p:spPr bwMode="auto">
          <a:xfrm rot="-5400000">
            <a:off x="-69056" y="1881981"/>
            <a:ext cx="11128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eaLnBrk="1" hangingPunct="1"/>
            <a:r>
              <a:rPr lang="en-US" sz="2000" b="0"/>
              <a:t>Service</a:t>
            </a:r>
          </a:p>
          <a:p>
            <a:pPr algn="ctr" eaLnBrk="1" hangingPunct="1"/>
            <a:r>
              <a:rPr lang="en-US" sz="2000" b="0"/>
              <a:t>requester</a:t>
            </a:r>
          </a:p>
        </p:txBody>
      </p:sp>
      <p:cxnSp>
        <p:nvCxnSpPr>
          <p:cNvPr id="8215" name="Curved Connector 24"/>
          <p:cNvCxnSpPr>
            <a:cxnSpLocks noChangeShapeType="1"/>
            <a:stCxn id="8197" idx="3"/>
            <a:endCxn id="8216" idx="3"/>
          </p:cNvCxnSpPr>
          <p:nvPr/>
        </p:nvCxnSpPr>
        <p:spPr bwMode="auto">
          <a:xfrm flipV="1">
            <a:off x="6329363" y="4338638"/>
            <a:ext cx="1587" cy="1106487"/>
          </a:xfrm>
          <a:prstGeom prst="curvedConnector3">
            <a:avLst>
              <a:gd name="adj1" fmla="val 14395468"/>
            </a:avLst>
          </a:prstGeom>
          <a:noFill/>
          <a:ln w="9525" algn="ctr">
            <a:solidFill>
              <a:schemeClr val="tx1"/>
            </a:solidFill>
            <a:prstDash val="dash"/>
            <a:round/>
            <a:headEnd/>
            <a:tailEnd type="arrow" w="med" len="med"/>
          </a:ln>
          <a:extLst>
            <a:ext uri="{909E8E84-426E-40DD-AFC4-6F175D3DCCD1}">
              <a14:hiddenFill xmlns:a14="http://schemas.microsoft.com/office/drawing/2010/main">
                <a:noFill/>
              </a14:hiddenFill>
            </a:ext>
          </a:extLst>
        </p:spPr>
      </p:cxnSp>
      <p:sp>
        <p:nvSpPr>
          <p:cNvPr id="8216" name="Rectangle 5"/>
          <p:cNvSpPr>
            <a:spLocks noChangeArrowheads="1"/>
          </p:cNvSpPr>
          <p:nvPr/>
        </p:nvSpPr>
        <p:spPr bwMode="auto">
          <a:xfrm>
            <a:off x="1771650" y="4152900"/>
            <a:ext cx="4557713" cy="369888"/>
          </a:xfrm>
          <a:prstGeom prst="rect">
            <a:avLst/>
          </a:prstGeom>
          <a:solidFill>
            <a:srgbClr val="EAEAEA"/>
          </a:solidFill>
          <a:ln w="9525">
            <a:solidFill>
              <a:schemeClr val="tx1"/>
            </a:solidFill>
            <a:miter lim="800000"/>
            <a:headEnd/>
            <a:tailEnd/>
          </a:ln>
        </p:spPr>
        <p:txBody>
          <a:bodyPr wrap="none" anchor="ctr"/>
          <a:lstStyle/>
          <a:p>
            <a:pPr algn="ctr" eaLnBrk="1" hangingPunct="1"/>
            <a:r>
              <a:rPr lang="en-US" sz="2000" b="0" dirty="0"/>
              <a:t>Web service interfaces in WSDL</a:t>
            </a:r>
          </a:p>
        </p:txBody>
      </p:sp>
      <p:sp>
        <p:nvSpPr>
          <p:cNvPr id="26" name="Rounded Rectangle 25"/>
          <p:cNvSpPr/>
          <p:nvPr/>
        </p:nvSpPr>
        <p:spPr bwMode="auto">
          <a:xfrm>
            <a:off x="2438400" y="3429000"/>
            <a:ext cx="1295400" cy="381000"/>
          </a:xfrm>
          <a:prstGeom prst="round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lstStyle/>
          <a:p>
            <a:pPr algn="ctr">
              <a:defRPr/>
            </a:pPr>
            <a:r>
              <a:rPr lang="en-US" b="0" dirty="0"/>
              <a:t>Reactor</a:t>
            </a:r>
          </a:p>
        </p:txBody>
      </p:sp>
      <p:sp>
        <p:nvSpPr>
          <p:cNvPr id="27" name="Isosceles Triangle 26"/>
          <p:cNvSpPr>
            <a:spLocks noChangeArrowheads="1"/>
          </p:cNvSpPr>
          <p:nvPr/>
        </p:nvSpPr>
        <p:spPr bwMode="auto">
          <a:xfrm>
            <a:off x="457200" y="2743200"/>
            <a:ext cx="381000" cy="328613"/>
          </a:xfrm>
          <a:prstGeom prst="triangle">
            <a:avLst>
              <a:gd name="adj" fmla="val 50000"/>
            </a:avLst>
          </a:prstGeom>
          <a:solidFill>
            <a:schemeClr val="accent1"/>
          </a:solidFill>
          <a:ln w="9525" algn="ctr">
            <a:solidFill>
              <a:schemeClr val="tx1"/>
            </a:solidFill>
            <a:round/>
            <a:headEnd/>
            <a:tailEnd/>
          </a:ln>
        </p:spPr>
        <p:txBody>
          <a:bodyPr/>
          <a:lstStyle/>
          <a:p>
            <a:endParaRPr lang="en-US"/>
          </a:p>
        </p:txBody>
      </p:sp>
      <p:sp>
        <p:nvSpPr>
          <p:cNvPr id="28" name="Oval 27"/>
          <p:cNvSpPr>
            <a:spLocks noChangeArrowheads="1"/>
          </p:cNvSpPr>
          <p:nvPr/>
        </p:nvSpPr>
        <p:spPr bwMode="auto">
          <a:xfrm>
            <a:off x="2971800" y="4495800"/>
            <a:ext cx="304800" cy="304800"/>
          </a:xfrm>
          <a:prstGeom prst="ellipse">
            <a:avLst/>
          </a:prstGeom>
          <a:solidFill>
            <a:schemeClr val="accent1"/>
          </a:solidFill>
          <a:ln w="9525" algn="ctr">
            <a:solidFill>
              <a:schemeClr val="tx1"/>
            </a:solidFill>
            <a:prstDash val="lgDash"/>
            <a:round/>
            <a:headEnd/>
            <a:tailEnd/>
          </a:ln>
        </p:spPr>
        <p:txBody>
          <a:bodyPr/>
          <a:lstStyle/>
          <a:p>
            <a:endParaRPr lang="en-US"/>
          </a:p>
        </p:txBody>
      </p:sp>
      <p:sp>
        <p:nvSpPr>
          <p:cNvPr id="29" name="Oval 28"/>
          <p:cNvSpPr>
            <a:spLocks noChangeArrowheads="1"/>
          </p:cNvSpPr>
          <p:nvPr/>
        </p:nvSpPr>
        <p:spPr bwMode="auto">
          <a:xfrm>
            <a:off x="4953000" y="5029200"/>
            <a:ext cx="304800" cy="304800"/>
          </a:xfrm>
          <a:prstGeom prst="ellipse">
            <a:avLst/>
          </a:prstGeom>
          <a:solidFill>
            <a:srgbClr val="FFFF00"/>
          </a:solidFill>
          <a:ln w="9525" algn="ctr">
            <a:solidFill>
              <a:schemeClr val="tx1"/>
            </a:solidFill>
            <a:prstDash val="lgDash"/>
            <a:round/>
            <a:headEnd/>
            <a:tailEnd/>
          </a:ln>
        </p:spPr>
        <p:txBody>
          <a:bodyPr/>
          <a:lstStyle/>
          <a:p>
            <a:endParaRPr lang="en-US"/>
          </a:p>
        </p:txBody>
      </p:sp>
      <p:sp>
        <p:nvSpPr>
          <p:cNvPr id="30" name="Isosceles Triangle 29"/>
          <p:cNvSpPr>
            <a:spLocks noChangeArrowheads="1"/>
          </p:cNvSpPr>
          <p:nvPr/>
        </p:nvSpPr>
        <p:spPr bwMode="auto">
          <a:xfrm>
            <a:off x="4876800" y="3810000"/>
            <a:ext cx="381000" cy="328613"/>
          </a:xfrm>
          <a:prstGeom prst="triangle">
            <a:avLst>
              <a:gd name="adj" fmla="val 50000"/>
            </a:avLst>
          </a:prstGeom>
          <a:solidFill>
            <a:srgbClr val="FFFF00"/>
          </a:solidFill>
          <a:ln w="9525" algn="ctr">
            <a:solidFill>
              <a:schemeClr val="tx1"/>
            </a:solidFill>
            <a:round/>
            <a:headEnd/>
            <a:tailEnd/>
          </a:ln>
        </p:spPr>
        <p:txBody>
          <a:bodyPr/>
          <a:lstStyle/>
          <a:p>
            <a:endParaRPr lang="en-US"/>
          </a:p>
        </p:txBody>
      </p:sp>
      <p:cxnSp>
        <p:nvCxnSpPr>
          <p:cNvPr id="2" name="Curved Connector 24">
            <a:extLst>
              <a:ext uri="{FF2B5EF4-FFF2-40B4-BE49-F238E27FC236}">
                <a16:creationId xmlns:a16="http://schemas.microsoft.com/office/drawing/2014/main" id="{AD44E2B0-8CCB-E98F-1AFD-41C7480C2B82}"/>
              </a:ext>
            </a:extLst>
          </p:cNvPr>
          <p:cNvCxnSpPr>
            <a:cxnSpLocks noChangeShapeType="1"/>
            <a:stCxn id="8197" idx="3"/>
          </p:cNvCxnSpPr>
          <p:nvPr/>
        </p:nvCxnSpPr>
        <p:spPr bwMode="auto">
          <a:xfrm flipH="1" flipV="1">
            <a:off x="5095875" y="2286000"/>
            <a:ext cx="1233488" cy="3159125"/>
          </a:xfrm>
          <a:prstGeom prst="curvedConnector4">
            <a:avLst>
              <a:gd name="adj1" fmla="val -30636"/>
              <a:gd name="adj2" fmla="val 56164"/>
            </a:avLst>
          </a:prstGeom>
          <a:noFill/>
          <a:ln w="9525" algn="ctr">
            <a:solidFill>
              <a:schemeClr val="tx1"/>
            </a:solidFill>
            <a:prstDash val="dash"/>
            <a:round/>
            <a:headEnd/>
            <a:tailEnd type="arrow" w="med" len="med"/>
          </a:ln>
          <a:extLst>
            <a:ext uri="{909E8E84-426E-40DD-AFC4-6F175D3DCCD1}">
              <a14:hiddenFill xmlns:a14="http://schemas.microsoft.com/office/drawing/2010/main">
                <a:noFill/>
              </a14:hiddenFill>
            </a:ext>
          </a:extLst>
        </p:spPr>
      </p:cxnSp>
      <p:sp>
        <p:nvSpPr>
          <p:cNvPr id="12" name="Text Box 22">
            <a:extLst>
              <a:ext uri="{FF2B5EF4-FFF2-40B4-BE49-F238E27FC236}">
                <a16:creationId xmlns:a16="http://schemas.microsoft.com/office/drawing/2014/main" id="{68636B37-C7AB-307C-270A-53823FA87EA9}"/>
              </a:ext>
            </a:extLst>
          </p:cNvPr>
          <p:cNvSpPr txBox="1">
            <a:spLocks noChangeArrowheads="1"/>
          </p:cNvSpPr>
          <p:nvPr/>
        </p:nvSpPr>
        <p:spPr bwMode="auto">
          <a:xfrm>
            <a:off x="5619050" y="3228945"/>
            <a:ext cx="10967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eaLnBrk="1" hangingPunct="1"/>
            <a:r>
              <a:rPr lang="en-US" sz="2000" b="0" dirty="0"/>
              <a:t>RESTful</a:t>
            </a:r>
          </a:p>
        </p:txBody>
      </p:sp>
    </p:spTree>
    <p:extLst>
      <p:ext uri="{BB962C8B-B14F-4D97-AF65-F5344CB8AC3E}">
        <p14:creationId xmlns:p14="http://schemas.microsoft.com/office/powerpoint/2010/main" val="40764305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0" presetClass="path" presetSubtype="0" accel="50000" decel="50000" fill="hold" grpId="1" nodeType="afterEffect">
                                  <p:stCondLst>
                                    <p:cond delay="0"/>
                                  </p:stCondLst>
                                  <p:childTnLst>
                                    <p:animMotion origin="layout" path="M 0 0 L 0.27049 -0.00162 L 0.2717 0.19404 " pathEditMode="relative" ptsTypes="AAA">
                                      <p:cBhvr>
                                        <p:cTn id="11" dur="2000" fill="hold"/>
                                        <p:tgtEl>
                                          <p:spTgt spid="27"/>
                                        </p:tgtEl>
                                        <p:attrNameLst>
                                          <p:attrName>ppt_x</p:attrName>
                                          <p:attrName>ppt_y</p:attrName>
                                        </p:attrNameLst>
                                      </p:cBhvr>
                                    </p:animMotion>
                                  </p:childTnLst>
                                </p:cTn>
                              </p:par>
                            </p:childTnLst>
                          </p:cTn>
                        </p:par>
                        <p:par>
                          <p:cTn id="12" fill="hold" nodeType="afterGroup">
                            <p:stCondLst>
                              <p:cond delay="2500"/>
                            </p:stCondLst>
                            <p:childTnLst>
                              <p:par>
                                <p:cTn id="13" presetID="8" presetClass="emph" presetSubtype="0" fill="hold" grpId="2" nodeType="afterEffect">
                                  <p:stCondLst>
                                    <p:cond delay="0"/>
                                  </p:stCondLst>
                                  <p:childTnLst>
                                    <p:animRot by="21600000">
                                      <p:cBhvr>
                                        <p:cTn id="14" dur="2000" fill="hold"/>
                                        <p:tgtEl>
                                          <p:spTgt spid="27"/>
                                        </p:tgtEl>
                                        <p:attrNameLst>
                                          <p:attrName>r</p:attrName>
                                        </p:attrNameLst>
                                      </p:cBhvr>
                                    </p:animRot>
                                  </p:childTnLst>
                                </p:cTn>
                              </p:par>
                            </p:childTnLst>
                          </p:cTn>
                        </p:par>
                        <p:par>
                          <p:cTn id="15" fill="hold" nodeType="afterGroup">
                            <p:stCondLst>
                              <p:cond delay="4500"/>
                            </p:stCondLst>
                            <p:childTnLst>
                              <p:par>
                                <p:cTn id="16" presetID="10" presetClass="exit" presetSubtype="0" fill="hold" grpId="3" nodeType="afterEffect">
                                  <p:stCondLst>
                                    <p:cond delay="0"/>
                                  </p:stCondLst>
                                  <p:childTnLst>
                                    <p:animEffect transition="out" filter="fade">
                                      <p:cBhvr>
                                        <p:cTn id="17" dur="2000"/>
                                        <p:tgtEl>
                                          <p:spTgt spid="27"/>
                                        </p:tgtEl>
                                      </p:cBhvr>
                                    </p:animEffect>
                                    <p:set>
                                      <p:cBhvr>
                                        <p:cTn id="18" dur="1" fill="hold">
                                          <p:stCondLst>
                                            <p:cond delay="1999"/>
                                          </p:stCondLst>
                                        </p:cTn>
                                        <p:tgtEl>
                                          <p:spTgt spid="27"/>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000"/>
                                        <p:tgtEl>
                                          <p:spTgt spid="28"/>
                                        </p:tgtEl>
                                      </p:cBhvr>
                                    </p:animEffect>
                                  </p:childTnLst>
                                </p:cTn>
                              </p:par>
                            </p:childTnLst>
                          </p:cTn>
                        </p:par>
                        <p:par>
                          <p:cTn id="22" fill="hold" nodeType="afterGroup">
                            <p:stCondLst>
                              <p:cond delay="6500"/>
                            </p:stCondLst>
                            <p:childTnLst>
                              <p:par>
                                <p:cTn id="23" presetID="42" presetClass="path" presetSubtype="0" accel="50000" decel="50000" fill="hold" grpId="1" nodeType="afterEffect">
                                  <p:stCondLst>
                                    <p:cond delay="0"/>
                                  </p:stCondLst>
                                  <p:childTnLst>
                                    <p:animMotion origin="layout" path="M 3.33333E-6 -7.86309E-7 L 3.33333E-6 0.11101 " pathEditMode="relative" rAng="0" ptsTypes="AA">
                                      <p:cBhvr>
                                        <p:cTn id="24" dur="2000" fill="hold"/>
                                        <p:tgtEl>
                                          <p:spTgt spid="28"/>
                                        </p:tgtEl>
                                        <p:attrNameLst>
                                          <p:attrName>ppt_x</p:attrName>
                                          <p:attrName>ppt_y</p:attrName>
                                        </p:attrNameLst>
                                      </p:cBhvr>
                                      <p:rCtr x="0" y="5550"/>
                                    </p:animMotion>
                                  </p:childTnLst>
                                </p:cTn>
                              </p:par>
                            </p:childTnLst>
                          </p:cTn>
                        </p:par>
                        <p:par>
                          <p:cTn id="25" fill="hold" nodeType="afterGroup">
                            <p:stCondLst>
                              <p:cond delay="8500"/>
                            </p:stCondLst>
                            <p:childTnLst>
                              <p:par>
                                <p:cTn id="26" presetID="8" presetClass="emph" presetSubtype="0" fill="hold" grpId="2" nodeType="afterEffect">
                                  <p:stCondLst>
                                    <p:cond delay="0"/>
                                  </p:stCondLst>
                                  <p:childTnLst>
                                    <p:animRot by="21600000">
                                      <p:cBhvr>
                                        <p:cTn id="27" dur="2000" fill="hold"/>
                                        <p:tgtEl>
                                          <p:spTgt spid="28"/>
                                        </p:tgtEl>
                                        <p:attrNameLst>
                                          <p:attrName>r</p:attrName>
                                        </p:attrNameLst>
                                      </p:cBhvr>
                                    </p:animRot>
                                  </p:childTnLst>
                                </p:cTn>
                              </p:par>
                            </p:childTnLst>
                          </p:cTn>
                        </p:par>
                        <p:par>
                          <p:cTn id="28" fill="hold" nodeType="afterGroup">
                            <p:stCondLst>
                              <p:cond delay="10500"/>
                            </p:stCondLst>
                            <p:childTnLst>
                              <p:par>
                                <p:cTn id="29" presetID="10" presetClass="exit" presetSubtype="0" fill="hold" grpId="3" nodeType="afterEffect">
                                  <p:stCondLst>
                                    <p:cond delay="0"/>
                                  </p:stCondLst>
                                  <p:childTnLst>
                                    <p:animEffect transition="out" filter="fade">
                                      <p:cBhvr>
                                        <p:cTn id="30" dur="2000"/>
                                        <p:tgtEl>
                                          <p:spTgt spid="28"/>
                                        </p:tgtEl>
                                      </p:cBhvr>
                                    </p:animEffect>
                                    <p:set>
                                      <p:cBhvr>
                                        <p:cTn id="31" dur="1" fill="hold">
                                          <p:stCondLst>
                                            <p:cond delay="1999"/>
                                          </p:stCondLst>
                                        </p:cTn>
                                        <p:tgtEl>
                                          <p:spTgt spid="28"/>
                                        </p:tgtEl>
                                        <p:attrNameLst>
                                          <p:attrName>style.visibility</p:attrName>
                                        </p:attrNameLst>
                                      </p:cBhvr>
                                      <p:to>
                                        <p:strVal val="hidden"/>
                                      </p:to>
                                    </p:set>
                                  </p:childTnLst>
                                </p:cTn>
                              </p:par>
                            </p:childTnLst>
                          </p:cTn>
                        </p:par>
                        <p:par>
                          <p:cTn id="32" fill="hold" nodeType="afterGroup">
                            <p:stCondLst>
                              <p:cond delay="12500"/>
                            </p:stCondLst>
                            <p:childTnLst>
                              <p:par>
                                <p:cTn id="33" presetID="23" presetClass="entr" presetSubtype="16"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childTnLst>
                                </p:cTn>
                              </p:par>
                            </p:childTnLst>
                          </p:cTn>
                        </p:par>
                        <p:par>
                          <p:cTn id="37" fill="hold" nodeType="afterGroup">
                            <p:stCondLst>
                              <p:cond delay="13000"/>
                            </p:stCondLst>
                            <p:childTnLst>
                              <p:par>
                                <p:cTn id="38" presetID="64" presetClass="path" presetSubtype="0" accel="50000" decel="50000" fill="hold" grpId="2" nodeType="afterEffect">
                                  <p:stCondLst>
                                    <p:cond delay="0"/>
                                  </p:stCondLst>
                                  <p:childTnLst>
                                    <p:animMotion origin="layout" path="M -3.33333E-6 3.38575E-6 L -3.33333E-6 -0.13321 " pathEditMode="relative" rAng="0" ptsTypes="AA">
                                      <p:cBhvr>
                                        <p:cTn id="39" dur="2000" fill="hold"/>
                                        <p:tgtEl>
                                          <p:spTgt spid="29"/>
                                        </p:tgtEl>
                                        <p:attrNameLst>
                                          <p:attrName>ppt_x</p:attrName>
                                          <p:attrName>ppt_y</p:attrName>
                                        </p:attrNameLst>
                                      </p:cBhvr>
                                      <p:rCtr x="0" y="-6660"/>
                                    </p:animMotion>
                                  </p:childTnLst>
                                </p:cTn>
                              </p:par>
                            </p:childTnLst>
                          </p:cTn>
                        </p:par>
                        <p:par>
                          <p:cTn id="40" fill="hold" nodeType="afterGroup">
                            <p:stCondLst>
                              <p:cond delay="15000"/>
                            </p:stCondLst>
                            <p:childTnLst>
                              <p:par>
                                <p:cTn id="41" presetID="10" presetClass="exit" presetSubtype="0" fill="hold" grpId="1" nodeType="afterEffect">
                                  <p:stCondLst>
                                    <p:cond delay="0"/>
                                  </p:stCondLst>
                                  <p:childTnLst>
                                    <p:animEffect transition="out" filter="fade">
                                      <p:cBhvr>
                                        <p:cTn id="42" dur="2000"/>
                                        <p:tgtEl>
                                          <p:spTgt spid="29"/>
                                        </p:tgtEl>
                                      </p:cBhvr>
                                    </p:animEffect>
                                    <p:set>
                                      <p:cBhvr>
                                        <p:cTn id="43" dur="1" fill="hold">
                                          <p:stCondLst>
                                            <p:cond delay="1999"/>
                                          </p:stCondLst>
                                        </p:cTn>
                                        <p:tgtEl>
                                          <p:spTgt spid="29"/>
                                        </p:tgtEl>
                                        <p:attrNameLst>
                                          <p:attrName>style.visibility</p:attrName>
                                        </p:attrNameLst>
                                      </p:cBhvr>
                                      <p:to>
                                        <p:strVal val="hidden"/>
                                      </p:to>
                                    </p:set>
                                  </p:childTnLst>
                                </p:cTn>
                              </p:par>
                            </p:childTnLst>
                          </p:cTn>
                        </p:par>
                        <p:par>
                          <p:cTn id="44" fill="hold" nodeType="afterGroup">
                            <p:stCondLst>
                              <p:cond delay="17000"/>
                            </p:stCondLst>
                            <p:childTnLst>
                              <p:par>
                                <p:cTn id="45" presetID="23" presetClass="entr" presetSubtype="16"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p:cTn id="47" dur="500" fill="hold"/>
                                        <p:tgtEl>
                                          <p:spTgt spid="30"/>
                                        </p:tgtEl>
                                        <p:attrNameLst>
                                          <p:attrName>ppt_w</p:attrName>
                                        </p:attrNameLst>
                                      </p:cBhvr>
                                      <p:tavLst>
                                        <p:tav tm="0">
                                          <p:val>
                                            <p:fltVal val="0"/>
                                          </p:val>
                                        </p:tav>
                                        <p:tav tm="100000">
                                          <p:val>
                                            <p:strVal val="#ppt_w"/>
                                          </p:val>
                                        </p:tav>
                                      </p:tavLst>
                                    </p:anim>
                                    <p:anim calcmode="lin" valueType="num">
                                      <p:cBhvr>
                                        <p:cTn id="48" dur="500" fill="hold"/>
                                        <p:tgtEl>
                                          <p:spTgt spid="30"/>
                                        </p:tgtEl>
                                        <p:attrNameLst>
                                          <p:attrName>ppt_h</p:attrName>
                                        </p:attrNameLst>
                                      </p:cBhvr>
                                      <p:tavLst>
                                        <p:tav tm="0">
                                          <p:val>
                                            <p:fltVal val="0"/>
                                          </p:val>
                                        </p:tav>
                                        <p:tav tm="100000">
                                          <p:val>
                                            <p:strVal val="#ppt_h"/>
                                          </p:val>
                                        </p:tav>
                                      </p:tavLst>
                                    </p:anim>
                                  </p:childTnLst>
                                </p:cTn>
                              </p:par>
                            </p:childTnLst>
                          </p:cTn>
                        </p:par>
                        <p:par>
                          <p:cTn id="49" fill="hold" nodeType="afterGroup">
                            <p:stCondLst>
                              <p:cond delay="17500"/>
                            </p:stCondLst>
                            <p:childTnLst>
                              <p:par>
                                <p:cTn id="50" presetID="0" presetClass="path" presetSubtype="0" accel="50000" decel="50000" fill="hold" grpId="1" nodeType="afterEffect">
                                  <p:stCondLst>
                                    <p:cond delay="0"/>
                                  </p:stCondLst>
                                  <p:childTnLst>
                                    <p:animMotion origin="layout" path="M 0 0 L 0 -0.34205 L -0.49254 -0.34205 " pathEditMode="relative" ptsTypes="AAA">
                                      <p:cBhvr>
                                        <p:cTn id="51" dur="2000" fill="hold"/>
                                        <p:tgtEl>
                                          <p:spTgt spid="3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7" grpId="2" animBg="1"/>
      <p:bldP spid="27" grpId="3" animBg="1"/>
      <p:bldP spid="28" grpId="0" animBg="1"/>
      <p:bldP spid="28" grpId="1" animBg="1"/>
      <p:bldP spid="28" grpId="2" animBg="1"/>
      <p:bldP spid="28" grpId="3" animBg="1"/>
      <p:bldP spid="29" grpId="0" animBg="1"/>
      <p:bldP spid="29" grpId="1" animBg="1"/>
      <p:bldP spid="29" grpId="2" animBg="1"/>
      <p:bldP spid="30" grpId="0" animBg="1"/>
      <p:bldP spid="30" grpId="1" animBg="1"/>
    </p:bldLst>
  </p:timing>
  <p:extLst>
    <p:ext uri="{6950BFC3-D8DA-4A85-94F7-54DA5524770B}">
      <p188:commentRel xmlns:p188="http://schemas.microsoft.com/office/powerpoint/2018/8/main" r:id="rId3"/>
    </p:ext>
  </p:extLs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E3F18837-6C9B-4D55-B2D0-F737DFCCB26F}" type="slidenum">
              <a:rPr lang="en-US" b="0" smtClean="0">
                <a:solidFill>
                  <a:schemeClr val="tx2"/>
                </a:solidFill>
              </a:rPr>
              <a:pPr/>
              <a:t>78</a:t>
            </a:fld>
            <a:endParaRPr lang="en-US" b="0">
              <a:solidFill>
                <a:schemeClr val="tx2"/>
              </a:solidFill>
            </a:endParaRPr>
          </a:p>
        </p:txBody>
      </p:sp>
      <p:sp>
        <p:nvSpPr>
          <p:cNvPr id="9219" name="Rectangle 2"/>
          <p:cNvSpPr>
            <a:spLocks noGrp="1" noChangeArrowheads="1"/>
          </p:cNvSpPr>
          <p:nvPr>
            <p:ph type="title"/>
          </p:nvPr>
        </p:nvSpPr>
        <p:spPr>
          <a:noFill/>
        </p:spPr>
        <p:txBody>
          <a:bodyPr/>
          <a:lstStyle/>
          <a:p>
            <a:pPr eaLnBrk="1" hangingPunct="1"/>
            <a:r>
              <a:rPr lang="en-US"/>
              <a:t>Roadmap</a:t>
            </a:r>
          </a:p>
        </p:txBody>
      </p:sp>
      <p:sp>
        <p:nvSpPr>
          <p:cNvPr id="9220" name="Rectangle 3"/>
          <p:cNvSpPr>
            <a:spLocks noGrp="1" noChangeArrowheads="1"/>
          </p:cNvSpPr>
          <p:nvPr>
            <p:ph type="body" idx="1"/>
          </p:nvPr>
        </p:nvSpPr>
        <p:spPr>
          <a:xfrm>
            <a:off x="381000" y="1219200"/>
            <a:ext cx="8269288" cy="4608513"/>
          </a:xfrm>
          <a:noFill/>
        </p:spPr>
        <p:txBody>
          <a:bodyPr/>
          <a:lstStyle/>
          <a:p>
            <a:pPr eaLnBrk="1" hangingPunct="1"/>
            <a:r>
              <a:rPr lang="en-US" dirty="0">
                <a:solidFill>
                  <a:srgbClr val="808080"/>
                </a:solidFill>
              </a:rPr>
              <a:t>Basic Concepts</a:t>
            </a:r>
          </a:p>
          <a:p>
            <a:pPr eaLnBrk="1" hangingPunct="1"/>
            <a:r>
              <a:rPr lang="en-US" dirty="0">
                <a:solidFill>
                  <a:srgbClr val="808080"/>
                </a:solidFill>
              </a:rPr>
              <a:t>XML, SOAP, WSDL</a:t>
            </a:r>
          </a:p>
          <a:p>
            <a:pPr eaLnBrk="1" hangingPunct="1"/>
            <a:r>
              <a:rPr lang="en-US" dirty="0">
                <a:solidFill>
                  <a:srgbClr val="808080"/>
                </a:solidFill>
              </a:rPr>
              <a:t>Web Services</a:t>
            </a:r>
          </a:p>
          <a:p>
            <a:pPr eaLnBrk="1" hangingPunct="1"/>
            <a:r>
              <a:rPr lang="en-US" sz="3200" b="1" dirty="0">
                <a:solidFill>
                  <a:srgbClr val="990000"/>
                </a:solidFill>
              </a:rPr>
              <a:t>Service Broker: Registry and Repository</a:t>
            </a:r>
          </a:p>
          <a:p>
            <a:pPr eaLnBrk="1" hangingPunct="1"/>
            <a:r>
              <a:rPr lang="en-US" dirty="0"/>
              <a:t>Application Building</a:t>
            </a:r>
          </a:p>
          <a:p>
            <a:pPr eaLnBrk="1" hangingPunct="1">
              <a:lnSpc>
                <a:spcPct val="120000"/>
              </a:lnSpc>
            </a:pPr>
            <a:r>
              <a:rPr lang="en-US" sz="3200" dirty="0"/>
              <a:t>SOA Impact</a:t>
            </a:r>
          </a:p>
          <a:p>
            <a:pPr eaLnBrk="1" hangingPunct="1">
              <a:lnSpc>
                <a:spcPct val="120000"/>
              </a:lnSpc>
            </a:pPr>
            <a:r>
              <a:rPr lang="en-US" sz="3200" dirty="0"/>
              <a:t>Myths and Facts</a:t>
            </a:r>
          </a:p>
        </p:txBody>
      </p:sp>
      <p:sp>
        <p:nvSpPr>
          <p:cNvPr id="9221" name="Rectangle 33"/>
          <p:cNvSpPr>
            <a:spLocks noChangeArrowheads="1"/>
          </p:cNvSpPr>
          <p:nvPr/>
        </p:nvSpPr>
        <p:spPr bwMode="auto">
          <a:xfrm>
            <a:off x="7956550" y="4854575"/>
            <a:ext cx="7604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400" b="0">
                <a:solidFill>
                  <a:srgbClr val="000000"/>
                </a:solidFill>
              </a:rPr>
              <a:t>Publishing</a:t>
            </a:r>
            <a:endParaRPr lang="en-US" sz="1400" b="0"/>
          </a:p>
        </p:txBody>
      </p:sp>
      <p:sp>
        <p:nvSpPr>
          <p:cNvPr id="9222" name="Rectangle 34"/>
          <p:cNvSpPr>
            <a:spLocks noChangeArrowheads="1"/>
          </p:cNvSpPr>
          <p:nvPr/>
        </p:nvSpPr>
        <p:spPr bwMode="auto">
          <a:xfrm>
            <a:off x="5140325" y="5178425"/>
            <a:ext cx="325438" cy="212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400" b="0">
                <a:solidFill>
                  <a:srgbClr val="000000"/>
                </a:solidFill>
              </a:rPr>
              <a:t>Find</a:t>
            </a:r>
            <a:endParaRPr lang="en-US" sz="1400" b="0"/>
          </a:p>
        </p:txBody>
      </p:sp>
      <p:sp>
        <p:nvSpPr>
          <p:cNvPr id="9223" name="Rectangle 35"/>
          <p:cNvSpPr>
            <a:spLocks noChangeArrowheads="1"/>
          </p:cNvSpPr>
          <p:nvPr/>
        </p:nvSpPr>
        <p:spPr bwMode="auto">
          <a:xfrm>
            <a:off x="4178300" y="4884738"/>
            <a:ext cx="4540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400" b="0">
                <a:solidFill>
                  <a:srgbClr val="000000"/>
                </a:solidFill>
              </a:rPr>
              <a:t>Found</a:t>
            </a:r>
            <a:endParaRPr lang="en-US" sz="1400" b="0"/>
          </a:p>
        </p:txBody>
      </p:sp>
      <p:sp>
        <p:nvSpPr>
          <p:cNvPr id="9224" name="Line 36"/>
          <p:cNvSpPr>
            <a:spLocks noChangeShapeType="1"/>
          </p:cNvSpPr>
          <p:nvPr/>
        </p:nvSpPr>
        <p:spPr bwMode="auto">
          <a:xfrm flipH="1">
            <a:off x="4195763" y="4452938"/>
            <a:ext cx="1319212" cy="99853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25" name="Rectangle 47"/>
          <p:cNvSpPr>
            <a:spLocks noChangeArrowheads="1"/>
          </p:cNvSpPr>
          <p:nvPr/>
        </p:nvSpPr>
        <p:spPr bwMode="auto">
          <a:xfrm>
            <a:off x="5967413" y="5681663"/>
            <a:ext cx="7556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400" b="0">
                <a:solidFill>
                  <a:srgbClr val="000000"/>
                </a:solidFill>
              </a:rPr>
              <a:t>SOAP call</a:t>
            </a:r>
            <a:endParaRPr lang="en-US" sz="1400" b="0"/>
          </a:p>
        </p:txBody>
      </p:sp>
      <p:sp>
        <p:nvSpPr>
          <p:cNvPr id="9226" name="Rectangle 48"/>
          <p:cNvSpPr>
            <a:spLocks noChangeArrowheads="1"/>
          </p:cNvSpPr>
          <p:nvPr/>
        </p:nvSpPr>
        <p:spPr bwMode="auto">
          <a:xfrm>
            <a:off x="6011863" y="6010275"/>
            <a:ext cx="5254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400" b="0">
                <a:solidFill>
                  <a:srgbClr val="000000"/>
                </a:solidFill>
              </a:rPr>
              <a:t>Results</a:t>
            </a:r>
            <a:endParaRPr lang="en-US" sz="1400" b="0"/>
          </a:p>
        </p:txBody>
      </p:sp>
      <p:grpSp>
        <p:nvGrpSpPr>
          <p:cNvPr id="9227" name="Group 49"/>
          <p:cNvGrpSpPr>
            <a:grpSpLocks/>
          </p:cNvGrpSpPr>
          <p:nvPr/>
        </p:nvGrpSpPr>
        <p:grpSpPr bwMode="auto">
          <a:xfrm>
            <a:off x="7485063" y="5421313"/>
            <a:ext cx="1506537" cy="827087"/>
            <a:chOff x="3358" y="2181"/>
            <a:chExt cx="949" cy="521"/>
          </a:xfrm>
        </p:grpSpPr>
        <p:sp>
          <p:nvSpPr>
            <p:cNvPr id="9253" name="Freeform 50"/>
            <p:cNvSpPr>
              <a:spLocks/>
            </p:cNvSpPr>
            <p:nvPr/>
          </p:nvSpPr>
          <p:spPr bwMode="auto">
            <a:xfrm>
              <a:off x="3358" y="2181"/>
              <a:ext cx="949" cy="521"/>
            </a:xfrm>
            <a:custGeom>
              <a:avLst/>
              <a:gdLst>
                <a:gd name="T0" fmla="*/ 0 w 6800"/>
                <a:gd name="T1" fmla="*/ 0 h 4000"/>
                <a:gd name="T2" fmla="*/ 0 w 6800"/>
                <a:gd name="T3" fmla="*/ 0 h 4000"/>
                <a:gd name="T4" fmla="*/ 0 w 6800"/>
                <a:gd name="T5" fmla="*/ 0 h 4000"/>
                <a:gd name="T6" fmla="*/ 0 w 6800"/>
                <a:gd name="T7" fmla="*/ 0 h 4000"/>
                <a:gd name="T8" fmla="*/ 0 w 6800"/>
                <a:gd name="T9" fmla="*/ 0 h 4000"/>
                <a:gd name="T10" fmla="*/ 0 w 6800"/>
                <a:gd name="T11" fmla="*/ 0 h 4000"/>
                <a:gd name="T12" fmla="*/ 0 w 6800"/>
                <a:gd name="T13" fmla="*/ 0 h 4000"/>
                <a:gd name="T14" fmla="*/ 0 w 6800"/>
                <a:gd name="T15" fmla="*/ 0 h 4000"/>
                <a:gd name="T16" fmla="*/ 0 w 6800"/>
                <a:gd name="T17" fmla="*/ 0 h 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00"/>
                <a:gd name="T28" fmla="*/ 0 h 4000"/>
                <a:gd name="T29" fmla="*/ 6800 w 6800"/>
                <a:gd name="T30" fmla="*/ 4000 h 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00" h="4000">
                  <a:moveTo>
                    <a:pt x="500" y="0"/>
                  </a:moveTo>
                  <a:cubicBezTo>
                    <a:pt x="224" y="0"/>
                    <a:pt x="0" y="224"/>
                    <a:pt x="0" y="500"/>
                  </a:cubicBezTo>
                  <a:lnTo>
                    <a:pt x="0" y="3500"/>
                  </a:lnTo>
                  <a:cubicBezTo>
                    <a:pt x="0" y="3777"/>
                    <a:pt x="224" y="4000"/>
                    <a:pt x="500" y="4000"/>
                  </a:cubicBezTo>
                  <a:lnTo>
                    <a:pt x="6300" y="4000"/>
                  </a:lnTo>
                  <a:cubicBezTo>
                    <a:pt x="6577" y="4000"/>
                    <a:pt x="6800" y="3777"/>
                    <a:pt x="6800" y="3500"/>
                  </a:cubicBezTo>
                  <a:lnTo>
                    <a:pt x="6800" y="500"/>
                  </a:lnTo>
                  <a:cubicBezTo>
                    <a:pt x="6800" y="224"/>
                    <a:pt x="6577" y="0"/>
                    <a:pt x="6300" y="0"/>
                  </a:cubicBezTo>
                  <a:lnTo>
                    <a:pt x="500" y="0"/>
                  </a:lnTo>
                  <a:close/>
                </a:path>
              </a:pathLst>
            </a:custGeom>
            <a:solidFill>
              <a:srgbClr val="C0C0C0"/>
            </a:solidFill>
            <a:ln w="0">
              <a:solidFill>
                <a:srgbClr val="000000"/>
              </a:solidFill>
              <a:round/>
              <a:headEnd/>
              <a:tailEnd/>
            </a:ln>
          </p:spPr>
          <p:txBody>
            <a:bodyPr/>
            <a:lstStyle/>
            <a:p>
              <a:endParaRPr lang="en-US"/>
            </a:p>
          </p:txBody>
        </p:sp>
        <p:sp>
          <p:nvSpPr>
            <p:cNvPr id="9254" name="Freeform 51"/>
            <p:cNvSpPr>
              <a:spLocks/>
            </p:cNvSpPr>
            <p:nvPr/>
          </p:nvSpPr>
          <p:spPr bwMode="auto">
            <a:xfrm>
              <a:off x="3358" y="2181"/>
              <a:ext cx="949" cy="521"/>
            </a:xfrm>
            <a:custGeom>
              <a:avLst/>
              <a:gdLst>
                <a:gd name="T0" fmla="*/ 0 w 6800"/>
                <a:gd name="T1" fmla="*/ 0 h 4000"/>
                <a:gd name="T2" fmla="*/ 0 w 6800"/>
                <a:gd name="T3" fmla="*/ 0 h 4000"/>
                <a:gd name="T4" fmla="*/ 0 w 6800"/>
                <a:gd name="T5" fmla="*/ 0 h 4000"/>
                <a:gd name="T6" fmla="*/ 0 w 6800"/>
                <a:gd name="T7" fmla="*/ 0 h 4000"/>
                <a:gd name="T8" fmla="*/ 0 w 6800"/>
                <a:gd name="T9" fmla="*/ 0 h 4000"/>
                <a:gd name="T10" fmla="*/ 0 w 6800"/>
                <a:gd name="T11" fmla="*/ 0 h 4000"/>
                <a:gd name="T12" fmla="*/ 0 w 6800"/>
                <a:gd name="T13" fmla="*/ 0 h 4000"/>
                <a:gd name="T14" fmla="*/ 0 w 6800"/>
                <a:gd name="T15" fmla="*/ 0 h 4000"/>
                <a:gd name="T16" fmla="*/ 0 w 6800"/>
                <a:gd name="T17" fmla="*/ 0 h 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00"/>
                <a:gd name="T28" fmla="*/ 0 h 4000"/>
                <a:gd name="T29" fmla="*/ 6800 w 6800"/>
                <a:gd name="T30" fmla="*/ 4000 h 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00" h="4000">
                  <a:moveTo>
                    <a:pt x="500" y="0"/>
                  </a:moveTo>
                  <a:cubicBezTo>
                    <a:pt x="224" y="0"/>
                    <a:pt x="0" y="224"/>
                    <a:pt x="0" y="500"/>
                  </a:cubicBezTo>
                  <a:lnTo>
                    <a:pt x="0" y="3500"/>
                  </a:lnTo>
                  <a:cubicBezTo>
                    <a:pt x="0" y="3777"/>
                    <a:pt x="224" y="4000"/>
                    <a:pt x="500" y="4000"/>
                  </a:cubicBezTo>
                  <a:lnTo>
                    <a:pt x="6300" y="4000"/>
                  </a:lnTo>
                  <a:cubicBezTo>
                    <a:pt x="6577" y="4000"/>
                    <a:pt x="6800" y="3777"/>
                    <a:pt x="6800" y="3500"/>
                  </a:cubicBezTo>
                  <a:lnTo>
                    <a:pt x="6800" y="500"/>
                  </a:lnTo>
                  <a:cubicBezTo>
                    <a:pt x="6800" y="224"/>
                    <a:pt x="6577" y="0"/>
                    <a:pt x="6300" y="0"/>
                  </a:cubicBezTo>
                  <a:lnTo>
                    <a:pt x="500" y="0"/>
                  </a:ln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55" name="Rectangle 52"/>
            <p:cNvSpPr>
              <a:spLocks noChangeArrowheads="1"/>
            </p:cNvSpPr>
            <p:nvPr/>
          </p:nvSpPr>
          <p:spPr bwMode="auto">
            <a:xfrm>
              <a:off x="3440" y="2197"/>
              <a:ext cx="7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400" b="0" dirty="0">
                  <a:solidFill>
                    <a:srgbClr val="000000"/>
                  </a:solidFill>
                </a:rPr>
                <a:t>Service providers</a:t>
              </a:r>
              <a:endParaRPr lang="en-US" sz="1400" b="0" dirty="0"/>
            </a:p>
          </p:txBody>
        </p:sp>
        <p:sp>
          <p:nvSpPr>
            <p:cNvPr id="9256" name="Freeform 53"/>
            <p:cNvSpPr>
              <a:spLocks/>
            </p:cNvSpPr>
            <p:nvPr/>
          </p:nvSpPr>
          <p:spPr bwMode="auto">
            <a:xfrm>
              <a:off x="3525" y="2389"/>
              <a:ext cx="726" cy="261"/>
            </a:xfrm>
            <a:custGeom>
              <a:avLst/>
              <a:gdLst>
                <a:gd name="T0" fmla="*/ 0 w 5200"/>
                <a:gd name="T1" fmla="*/ 0 h 2000"/>
                <a:gd name="T2" fmla="*/ 0 w 5200"/>
                <a:gd name="T3" fmla="*/ 0 h 2000"/>
                <a:gd name="T4" fmla="*/ 0 w 5200"/>
                <a:gd name="T5" fmla="*/ 0 h 2000"/>
                <a:gd name="T6" fmla="*/ 0 w 5200"/>
                <a:gd name="T7" fmla="*/ 0 h 2000"/>
                <a:gd name="T8" fmla="*/ 0 w 5200"/>
                <a:gd name="T9" fmla="*/ 0 h 2000"/>
                <a:gd name="T10" fmla="*/ 0 w 5200"/>
                <a:gd name="T11" fmla="*/ 0 h 2000"/>
                <a:gd name="T12" fmla="*/ 0 w 5200"/>
                <a:gd name="T13" fmla="*/ 0 h 2000"/>
                <a:gd name="T14" fmla="*/ 0 60000 65536"/>
                <a:gd name="T15" fmla="*/ 0 60000 65536"/>
                <a:gd name="T16" fmla="*/ 0 60000 65536"/>
                <a:gd name="T17" fmla="*/ 0 60000 65536"/>
                <a:gd name="T18" fmla="*/ 0 60000 65536"/>
                <a:gd name="T19" fmla="*/ 0 60000 65536"/>
                <a:gd name="T20" fmla="*/ 0 60000 65536"/>
                <a:gd name="T21" fmla="*/ 0 w 5200"/>
                <a:gd name="T22" fmla="*/ 0 h 2000"/>
                <a:gd name="T23" fmla="*/ 5200 w 5200"/>
                <a:gd name="T24" fmla="*/ 2000 h 2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00" h="2000">
                  <a:moveTo>
                    <a:pt x="2600" y="0"/>
                  </a:moveTo>
                  <a:cubicBezTo>
                    <a:pt x="1164" y="0"/>
                    <a:pt x="0" y="141"/>
                    <a:pt x="0" y="314"/>
                  </a:cubicBezTo>
                  <a:lnTo>
                    <a:pt x="0" y="1686"/>
                  </a:lnTo>
                  <a:cubicBezTo>
                    <a:pt x="0" y="1860"/>
                    <a:pt x="1164" y="2000"/>
                    <a:pt x="2600" y="2000"/>
                  </a:cubicBezTo>
                  <a:cubicBezTo>
                    <a:pt x="4036" y="2000"/>
                    <a:pt x="5200" y="1860"/>
                    <a:pt x="5200" y="1686"/>
                  </a:cubicBezTo>
                  <a:lnTo>
                    <a:pt x="5200" y="314"/>
                  </a:lnTo>
                  <a:cubicBezTo>
                    <a:pt x="5200" y="141"/>
                    <a:pt x="4036" y="0"/>
                    <a:pt x="2600" y="0"/>
                  </a:cubicBezTo>
                  <a:close/>
                </a:path>
              </a:pathLst>
            </a:custGeom>
            <a:solidFill>
              <a:srgbClr val="FFFFFF"/>
            </a:solidFill>
            <a:ln w="0">
              <a:solidFill>
                <a:srgbClr val="000000"/>
              </a:solidFill>
              <a:round/>
              <a:headEnd/>
              <a:tailEnd/>
            </a:ln>
          </p:spPr>
          <p:txBody>
            <a:bodyPr/>
            <a:lstStyle/>
            <a:p>
              <a:endParaRPr lang="en-US"/>
            </a:p>
          </p:txBody>
        </p:sp>
        <p:sp>
          <p:nvSpPr>
            <p:cNvPr id="9257" name="Freeform 54"/>
            <p:cNvSpPr>
              <a:spLocks/>
            </p:cNvSpPr>
            <p:nvPr/>
          </p:nvSpPr>
          <p:spPr bwMode="auto">
            <a:xfrm>
              <a:off x="3525" y="2389"/>
              <a:ext cx="726" cy="261"/>
            </a:xfrm>
            <a:custGeom>
              <a:avLst/>
              <a:gdLst>
                <a:gd name="T0" fmla="*/ 0 w 5200"/>
                <a:gd name="T1" fmla="*/ 0 h 2000"/>
                <a:gd name="T2" fmla="*/ 0 w 5200"/>
                <a:gd name="T3" fmla="*/ 0 h 2000"/>
                <a:gd name="T4" fmla="*/ 0 w 5200"/>
                <a:gd name="T5" fmla="*/ 0 h 2000"/>
                <a:gd name="T6" fmla="*/ 0 w 5200"/>
                <a:gd name="T7" fmla="*/ 0 h 2000"/>
                <a:gd name="T8" fmla="*/ 0 w 5200"/>
                <a:gd name="T9" fmla="*/ 0 h 2000"/>
                <a:gd name="T10" fmla="*/ 0 w 5200"/>
                <a:gd name="T11" fmla="*/ 0 h 2000"/>
                <a:gd name="T12" fmla="*/ 0 w 5200"/>
                <a:gd name="T13" fmla="*/ 0 h 2000"/>
                <a:gd name="T14" fmla="*/ 0 60000 65536"/>
                <a:gd name="T15" fmla="*/ 0 60000 65536"/>
                <a:gd name="T16" fmla="*/ 0 60000 65536"/>
                <a:gd name="T17" fmla="*/ 0 60000 65536"/>
                <a:gd name="T18" fmla="*/ 0 60000 65536"/>
                <a:gd name="T19" fmla="*/ 0 60000 65536"/>
                <a:gd name="T20" fmla="*/ 0 60000 65536"/>
                <a:gd name="T21" fmla="*/ 0 w 5200"/>
                <a:gd name="T22" fmla="*/ 0 h 2000"/>
                <a:gd name="T23" fmla="*/ 5200 w 5200"/>
                <a:gd name="T24" fmla="*/ 2000 h 2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00" h="2000">
                  <a:moveTo>
                    <a:pt x="2600" y="0"/>
                  </a:moveTo>
                  <a:cubicBezTo>
                    <a:pt x="1164" y="0"/>
                    <a:pt x="0" y="141"/>
                    <a:pt x="0" y="314"/>
                  </a:cubicBezTo>
                  <a:lnTo>
                    <a:pt x="0" y="1686"/>
                  </a:lnTo>
                  <a:cubicBezTo>
                    <a:pt x="0" y="1860"/>
                    <a:pt x="1164" y="2000"/>
                    <a:pt x="2600" y="2000"/>
                  </a:cubicBezTo>
                  <a:cubicBezTo>
                    <a:pt x="4036" y="2000"/>
                    <a:pt x="5200" y="1860"/>
                    <a:pt x="5200" y="1686"/>
                  </a:cubicBezTo>
                  <a:lnTo>
                    <a:pt x="5200" y="314"/>
                  </a:lnTo>
                  <a:cubicBezTo>
                    <a:pt x="5200" y="141"/>
                    <a:pt x="4036" y="0"/>
                    <a:pt x="2600" y="0"/>
                  </a:cubicBez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58" name="Freeform 55"/>
            <p:cNvSpPr>
              <a:spLocks/>
            </p:cNvSpPr>
            <p:nvPr/>
          </p:nvSpPr>
          <p:spPr bwMode="auto">
            <a:xfrm>
              <a:off x="3525" y="2430"/>
              <a:ext cx="726" cy="41"/>
            </a:xfrm>
            <a:custGeom>
              <a:avLst/>
              <a:gdLst>
                <a:gd name="T0" fmla="*/ 0 w 570"/>
                <a:gd name="T1" fmla="*/ 0 h 35"/>
                <a:gd name="T2" fmla="*/ 40034085 w 570"/>
                <a:gd name="T3" fmla="*/ 81096 h 35"/>
                <a:gd name="T4" fmla="*/ 80154062 w 570"/>
                <a:gd name="T5" fmla="*/ 0 h 35"/>
                <a:gd name="T6" fmla="*/ 0 60000 65536"/>
                <a:gd name="T7" fmla="*/ 0 60000 65536"/>
                <a:gd name="T8" fmla="*/ 0 60000 65536"/>
                <a:gd name="T9" fmla="*/ 0 w 570"/>
                <a:gd name="T10" fmla="*/ 0 h 35"/>
                <a:gd name="T11" fmla="*/ 570 w 570"/>
                <a:gd name="T12" fmla="*/ 35 h 35"/>
              </a:gdLst>
              <a:ahLst/>
              <a:cxnLst>
                <a:cxn ang="T6">
                  <a:pos x="T0" y="T1"/>
                </a:cxn>
                <a:cxn ang="T7">
                  <a:pos x="T2" y="T3"/>
                </a:cxn>
                <a:cxn ang="T8">
                  <a:pos x="T4" y="T5"/>
                </a:cxn>
              </a:cxnLst>
              <a:rect l="T9" t="T10" r="T11" b="T12"/>
              <a:pathLst>
                <a:path w="570" h="35">
                  <a:moveTo>
                    <a:pt x="0" y="0"/>
                  </a:moveTo>
                  <a:cubicBezTo>
                    <a:pt x="0" y="19"/>
                    <a:pt x="128" y="35"/>
                    <a:pt x="285" y="35"/>
                  </a:cubicBezTo>
                  <a:cubicBezTo>
                    <a:pt x="442" y="35"/>
                    <a:pt x="570" y="19"/>
                    <a:pt x="570" y="0"/>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59" name="Rectangle 56"/>
            <p:cNvSpPr>
              <a:spLocks noChangeArrowheads="1"/>
            </p:cNvSpPr>
            <p:nvPr/>
          </p:nvSpPr>
          <p:spPr bwMode="auto">
            <a:xfrm>
              <a:off x="3590" y="2480"/>
              <a:ext cx="61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400" b="0">
                  <a:solidFill>
                    <a:srgbClr val="000000"/>
                  </a:solidFill>
                </a:rPr>
                <a:t>Web Services</a:t>
              </a:r>
              <a:endParaRPr lang="en-US" sz="1400" b="0"/>
            </a:p>
          </p:txBody>
        </p:sp>
      </p:grpSp>
      <p:grpSp>
        <p:nvGrpSpPr>
          <p:cNvPr id="9228" name="Group 57"/>
          <p:cNvGrpSpPr>
            <a:grpSpLocks/>
          </p:cNvGrpSpPr>
          <p:nvPr/>
        </p:nvGrpSpPr>
        <p:grpSpPr bwMode="auto">
          <a:xfrm>
            <a:off x="3519488" y="5473700"/>
            <a:ext cx="1593850" cy="774700"/>
            <a:chOff x="860" y="2214"/>
            <a:chExt cx="1004" cy="488"/>
          </a:xfrm>
        </p:grpSpPr>
        <p:sp>
          <p:nvSpPr>
            <p:cNvPr id="9246" name="Freeform 58"/>
            <p:cNvSpPr>
              <a:spLocks/>
            </p:cNvSpPr>
            <p:nvPr/>
          </p:nvSpPr>
          <p:spPr bwMode="auto">
            <a:xfrm>
              <a:off x="860" y="2214"/>
              <a:ext cx="1004" cy="488"/>
            </a:xfrm>
            <a:custGeom>
              <a:avLst/>
              <a:gdLst>
                <a:gd name="T0" fmla="*/ 0 w 7200"/>
                <a:gd name="T1" fmla="*/ 0 h 3741"/>
                <a:gd name="T2" fmla="*/ 0 w 7200"/>
                <a:gd name="T3" fmla="*/ 0 h 3741"/>
                <a:gd name="T4" fmla="*/ 0 w 7200"/>
                <a:gd name="T5" fmla="*/ 0 h 3741"/>
                <a:gd name="T6" fmla="*/ 0 w 7200"/>
                <a:gd name="T7" fmla="*/ 0 h 3741"/>
                <a:gd name="T8" fmla="*/ 0 w 7200"/>
                <a:gd name="T9" fmla="*/ 0 h 3741"/>
                <a:gd name="T10" fmla="*/ 0 w 7200"/>
                <a:gd name="T11" fmla="*/ 0 h 3741"/>
                <a:gd name="T12" fmla="*/ 0 w 7200"/>
                <a:gd name="T13" fmla="*/ 0 h 3741"/>
                <a:gd name="T14" fmla="*/ 0 w 7200"/>
                <a:gd name="T15" fmla="*/ 0 h 3741"/>
                <a:gd name="T16" fmla="*/ 0 w 7200"/>
                <a:gd name="T17" fmla="*/ 0 h 37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00"/>
                <a:gd name="T28" fmla="*/ 0 h 3741"/>
                <a:gd name="T29" fmla="*/ 7200 w 7200"/>
                <a:gd name="T30" fmla="*/ 3741 h 37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00" h="3741">
                  <a:moveTo>
                    <a:pt x="468" y="0"/>
                  </a:moveTo>
                  <a:cubicBezTo>
                    <a:pt x="210" y="0"/>
                    <a:pt x="0" y="209"/>
                    <a:pt x="0" y="468"/>
                  </a:cubicBezTo>
                  <a:lnTo>
                    <a:pt x="0" y="3274"/>
                  </a:lnTo>
                  <a:cubicBezTo>
                    <a:pt x="0" y="3532"/>
                    <a:pt x="210" y="3741"/>
                    <a:pt x="468" y="3741"/>
                  </a:cubicBezTo>
                  <a:lnTo>
                    <a:pt x="6733" y="3741"/>
                  </a:lnTo>
                  <a:cubicBezTo>
                    <a:pt x="6991" y="3741"/>
                    <a:pt x="7200" y="3532"/>
                    <a:pt x="7200" y="3274"/>
                  </a:cubicBezTo>
                  <a:lnTo>
                    <a:pt x="7200" y="468"/>
                  </a:lnTo>
                  <a:cubicBezTo>
                    <a:pt x="7200" y="209"/>
                    <a:pt x="6991" y="0"/>
                    <a:pt x="6733" y="0"/>
                  </a:cubicBezTo>
                  <a:lnTo>
                    <a:pt x="468" y="0"/>
                  </a:lnTo>
                  <a:close/>
                </a:path>
              </a:pathLst>
            </a:custGeom>
            <a:solidFill>
              <a:srgbClr val="C0C0C0"/>
            </a:solidFill>
            <a:ln w="0">
              <a:solidFill>
                <a:srgbClr val="000000"/>
              </a:solidFill>
              <a:round/>
              <a:headEnd/>
              <a:tailEnd/>
            </a:ln>
          </p:spPr>
          <p:txBody>
            <a:bodyPr/>
            <a:lstStyle/>
            <a:p>
              <a:endParaRPr lang="en-US"/>
            </a:p>
          </p:txBody>
        </p:sp>
        <p:sp>
          <p:nvSpPr>
            <p:cNvPr id="9247" name="Freeform 59"/>
            <p:cNvSpPr>
              <a:spLocks/>
            </p:cNvSpPr>
            <p:nvPr/>
          </p:nvSpPr>
          <p:spPr bwMode="auto">
            <a:xfrm>
              <a:off x="860" y="2214"/>
              <a:ext cx="1004" cy="488"/>
            </a:xfrm>
            <a:custGeom>
              <a:avLst/>
              <a:gdLst>
                <a:gd name="T0" fmla="*/ 0 w 7200"/>
                <a:gd name="T1" fmla="*/ 0 h 3741"/>
                <a:gd name="T2" fmla="*/ 0 w 7200"/>
                <a:gd name="T3" fmla="*/ 0 h 3741"/>
                <a:gd name="T4" fmla="*/ 0 w 7200"/>
                <a:gd name="T5" fmla="*/ 0 h 3741"/>
                <a:gd name="T6" fmla="*/ 0 w 7200"/>
                <a:gd name="T7" fmla="*/ 0 h 3741"/>
                <a:gd name="T8" fmla="*/ 0 w 7200"/>
                <a:gd name="T9" fmla="*/ 0 h 3741"/>
                <a:gd name="T10" fmla="*/ 0 w 7200"/>
                <a:gd name="T11" fmla="*/ 0 h 3741"/>
                <a:gd name="T12" fmla="*/ 0 w 7200"/>
                <a:gd name="T13" fmla="*/ 0 h 3741"/>
                <a:gd name="T14" fmla="*/ 0 w 7200"/>
                <a:gd name="T15" fmla="*/ 0 h 3741"/>
                <a:gd name="T16" fmla="*/ 0 w 7200"/>
                <a:gd name="T17" fmla="*/ 0 h 37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00"/>
                <a:gd name="T28" fmla="*/ 0 h 3741"/>
                <a:gd name="T29" fmla="*/ 7200 w 7200"/>
                <a:gd name="T30" fmla="*/ 3741 h 37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00" h="3741">
                  <a:moveTo>
                    <a:pt x="468" y="0"/>
                  </a:moveTo>
                  <a:cubicBezTo>
                    <a:pt x="210" y="0"/>
                    <a:pt x="0" y="209"/>
                    <a:pt x="0" y="468"/>
                  </a:cubicBezTo>
                  <a:lnTo>
                    <a:pt x="0" y="3274"/>
                  </a:lnTo>
                  <a:cubicBezTo>
                    <a:pt x="0" y="3532"/>
                    <a:pt x="210" y="3741"/>
                    <a:pt x="468" y="3741"/>
                  </a:cubicBezTo>
                  <a:lnTo>
                    <a:pt x="6733" y="3741"/>
                  </a:lnTo>
                  <a:cubicBezTo>
                    <a:pt x="6991" y="3741"/>
                    <a:pt x="7200" y="3532"/>
                    <a:pt x="7200" y="3274"/>
                  </a:cubicBezTo>
                  <a:lnTo>
                    <a:pt x="7200" y="468"/>
                  </a:lnTo>
                  <a:cubicBezTo>
                    <a:pt x="7200" y="209"/>
                    <a:pt x="6991" y="0"/>
                    <a:pt x="6733" y="0"/>
                  </a:cubicBezTo>
                  <a:lnTo>
                    <a:pt x="468" y="0"/>
                  </a:ln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48" name="Rectangle 60"/>
            <p:cNvSpPr>
              <a:spLocks noChangeArrowheads="1"/>
            </p:cNvSpPr>
            <p:nvPr/>
          </p:nvSpPr>
          <p:spPr bwMode="auto">
            <a:xfrm>
              <a:off x="926" y="2215"/>
              <a:ext cx="87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400" b="0" dirty="0">
                  <a:solidFill>
                    <a:srgbClr val="000000"/>
                  </a:solidFill>
                </a:rPr>
                <a:t>Application builder</a:t>
              </a:r>
              <a:endParaRPr lang="en-US" sz="1400" b="0" dirty="0"/>
            </a:p>
          </p:txBody>
        </p:sp>
        <p:sp>
          <p:nvSpPr>
            <p:cNvPr id="9249" name="Freeform 61"/>
            <p:cNvSpPr>
              <a:spLocks/>
            </p:cNvSpPr>
            <p:nvPr/>
          </p:nvSpPr>
          <p:spPr bwMode="auto">
            <a:xfrm>
              <a:off x="916" y="2389"/>
              <a:ext cx="892" cy="261"/>
            </a:xfrm>
            <a:custGeom>
              <a:avLst/>
              <a:gdLst>
                <a:gd name="T0" fmla="*/ 0 w 6400"/>
                <a:gd name="T1" fmla="*/ 0 h 2000"/>
                <a:gd name="T2" fmla="*/ 0 w 6400"/>
                <a:gd name="T3" fmla="*/ 0 h 2000"/>
                <a:gd name="T4" fmla="*/ 0 w 6400"/>
                <a:gd name="T5" fmla="*/ 0 h 2000"/>
                <a:gd name="T6" fmla="*/ 0 w 6400"/>
                <a:gd name="T7" fmla="*/ 0 h 2000"/>
                <a:gd name="T8" fmla="*/ 0 w 6400"/>
                <a:gd name="T9" fmla="*/ 0 h 2000"/>
                <a:gd name="T10" fmla="*/ 0 w 6400"/>
                <a:gd name="T11" fmla="*/ 0 h 2000"/>
                <a:gd name="T12" fmla="*/ 0 w 6400"/>
                <a:gd name="T13" fmla="*/ 0 h 2000"/>
                <a:gd name="T14" fmla="*/ 0 60000 65536"/>
                <a:gd name="T15" fmla="*/ 0 60000 65536"/>
                <a:gd name="T16" fmla="*/ 0 60000 65536"/>
                <a:gd name="T17" fmla="*/ 0 60000 65536"/>
                <a:gd name="T18" fmla="*/ 0 60000 65536"/>
                <a:gd name="T19" fmla="*/ 0 60000 65536"/>
                <a:gd name="T20" fmla="*/ 0 60000 65536"/>
                <a:gd name="T21" fmla="*/ 0 w 6400"/>
                <a:gd name="T22" fmla="*/ 0 h 2000"/>
                <a:gd name="T23" fmla="*/ 6400 w 6400"/>
                <a:gd name="T24" fmla="*/ 2000 h 2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00" h="2000">
                  <a:moveTo>
                    <a:pt x="6400" y="1000"/>
                  </a:moveTo>
                  <a:cubicBezTo>
                    <a:pt x="6400" y="1553"/>
                    <a:pt x="5926" y="2000"/>
                    <a:pt x="5339" y="2000"/>
                  </a:cubicBezTo>
                  <a:lnTo>
                    <a:pt x="1062" y="2000"/>
                  </a:lnTo>
                  <a:cubicBezTo>
                    <a:pt x="475" y="2000"/>
                    <a:pt x="0" y="1553"/>
                    <a:pt x="0" y="1000"/>
                  </a:cubicBezTo>
                  <a:cubicBezTo>
                    <a:pt x="0" y="448"/>
                    <a:pt x="475" y="0"/>
                    <a:pt x="1062" y="0"/>
                  </a:cubicBezTo>
                  <a:lnTo>
                    <a:pt x="5339" y="0"/>
                  </a:lnTo>
                  <a:cubicBezTo>
                    <a:pt x="5926" y="0"/>
                    <a:pt x="6400" y="448"/>
                    <a:pt x="6400" y="1000"/>
                  </a:cubicBezTo>
                  <a:close/>
                </a:path>
              </a:pathLst>
            </a:custGeom>
            <a:solidFill>
              <a:srgbClr val="FFFFFF"/>
            </a:solidFill>
            <a:ln w="0">
              <a:solidFill>
                <a:srgbClr val="000000"/>
              </a:solidFill>
              <a:round/>
              <a:headEnd/>
              <a:tailEnd/>
            </a:ln>
          </p:spPr>
          <p:txBody>
            <a:bodyPr/>
            <a:lstStyle/>
            <a:p>
              <a:endParaRPr lang="en-US"/>
            </a:p>
          </p:txBody>
        </p:sp>
        <p:sp>
          <p:nvSpPr>
            <p:cNvPr id="9250" name="Freeform 62"/>
            <p:cNvSpPr>
              <a:spLocks/>
            </p:cNvSpPr>
            <p:nvPr/>
          </p:nvSpPr>
          <p:spPr bwMode="auto">
            <a:xfrm>
              <a:off x="916" y="2389"/>
              <a:ext cx="892" cy="261"/>
            </a:xfrm>
            <a:custGeom>
              <a:avLst/>
              <a:gdLst>
                <a:gd name="T0" fmla="*/ 0 w 6400"/>
                <a:gd name="T1" fmla="*/ 0 h 2000"/>
                <a:gd name="T2" fmla="*/ 0 w 6400"/>
                <a:gd name="T3" fmla="*/ 0 h 2000"/>
                <a:gd name="T4" fmla="*/ 0 w 6400"/>
                <a:gd name="T5" fmla="*/ 0 h 2000"/>
                <a:gd name="T6" fmla="*/ 0 w 6400"/>
                <a:gd name="T7" fmla="*/ 0 h 2000"/>
                <a:gd name="T8" fmla="*/ 0 w 6400"/>
                <a:gd name="T9" fmla="*/ 0 h 2000"/>
                <a:gd name="T10" fmla="*/ 0 w 6400"/>
                <a:gd name="T11" fmla="*/ 0 h 2000"/>
                <a:gd name="T12" fmla="*/ 0 w 6400"/>
                <a:gd name="T13" fmla="*/ 0 h 2000"/>
                <a:gd name="T14" fmla="*/ 0 60000 65536"/>
                <a:gd name="T15" fmla="*/ 0 60000 65536"/>
                <a:gd name="T16" fmla="*/ 0 60000 65536"/>
                <a:gd name="T17" fmla="*/ 0 60000 65536"/>
                <a:gd name="T18" fmla="*/ 0 60000 65536"/>
                <a:gd name="T19" fmla="*/ 0 60000 65536"/>
                <a:gd name="T20" fmla="*/ 0 60000 65536"/>
                <a:gd name="T21" fmla="*/ 0 w 6400"/>
                <a:gd name="T22" fmla="*/ 0 h 2000"/>
                <a:gd name="T23" fmla="*/ 6400 w 6400"/>
                <a:gd name="T24" fmla="*/ 2000 h 2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00" h="2000">
                  <a:moveTo>
                    <a:pt x="6400" y="1000"/>
                  </a:moveTo>
                  <a:cubicBezTo>
                    <a:pt x="6400" y="1553"/>
                    <a:pt x="5926" y="2000"/>
                    <a:pt x="5339" y="2000"/>
                  </a:cubicBezTo>
                  <a:lnTo>
                    <a:pt x="1062" y="2000"/>
                  </a:lnTo>
                  <a:cubicBezTo>
                    <a:pt x="475" y="2000"/>
                    <a:pt x="0" y="1553"/>
                    <a:pt x="0" y="1000"/>
                  </a:cubicBezTo>
                  <a:cubicBezTo>
                    <a:pt x="0" y="448"/>
                    <a:pt x="475" y="0"/>
                    <a:pt x="1062" y="0"/>
                  </a:cubicBezTo>
                  <a:lnTo>
                    <a:pt x="5339" y="0"/>
                  </a:lnTo>
                  <a:cubicBezTo>
                    <a:pt x="5926" y="0"/>
                    <a:pt x="6400" y="448"/>
                    <a:pt x="6400" y="1000"/>
                  </a:cubicBez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51" name="Freeform 63"/>
            <p:cNvSpPr>
              <a:spLocks/>
            </p:cNvSpPr>
            <p:nvPr/>
          </p:nvSpPr>
          <p:spPr bwMode="auto">
            <a:xfrm>
              <a:off x="1513" y="2389"/>
              <a:ext cx="147" cy="261"/>
            </a:xfrm>
            <a:custGeom>
              <a:avLst/>
              <a:gdLst>
                <a:gd name="T0" fmla="*/ 12709620 w 116"/>
                <a:gd name="T1" fmla="*/ 1186272 h 219"/>
                <a:gd name="T2" fmla="*/ 0 w 116"/>
                <a:gd name="T3" fmla="*/ 597801 h 219"/>
                <a:gd name="T4" fmla="*/ 12709620 w 116"/>
                <a:gd name="T5" fmla="*/ 0 h 219"/>
                <a:gd name="T6" fmla="*/ 0 60000 65536"/>
                <a:gd name="T7" fmla="*/ 0 60000 65536"/>
                <a:gd name="T8" fmla="*/ 0 60000 65536"/>
                <a:gd name="T9" fmla="*/ 0 w 116"/>
                <a:gd name="T10" fmla="*/ 0 h 219"/>
                <a:gd name="T11" fmla="*/ 116 w 116"/>
                <a:gd name="T12" fmla="*/ 219 h 219"/>
              </a:gdLst>
              <a:ahLst/>
              <a:cxnLst>
                <a:cxn ang="T6">
                  <a:pos x="T0" y="T1"/>
                </a:cxn>
                <a:cxn ang="T7">
                  <a:pos x="T2" y="T3"/>
                </a:cxn>
                <a:cxn ang="T8">
                  <a:pos x="T4" y="T5"/>
                </a:cxn>
              </a:cxnLst>
              <a:rect l="T9" t="T10" r="T11" b="T12"/>
              <a:pathLst>
                <a:path w="116" h="219">
                  <a:moveTo>
                    <a:pt x="116" y="219"/>
                  </a:moveTo>
                  <a:cubicBezTo>
                    <a:pt x="52" y="219"/>
                    <a:pt x="0" y="170"/>
                    <a:pt x="0" y="110"/>
                  </a:cubicBezTo>
                  <a:cubicBezTo>
                    <a:pt x="0" y="49"/>
                    <a:pt x="52" y="0"/>
                    <a:pt x="116" y="0"/>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52" name="Rectangle 64"/>
            <p:cNvSpPr>
              <a:spLocks noChangeArrowheads="1"/>
            </p:cNvSpPr>
            <p:nvPr/>
          </p:nvSpPr>
          <p:spPr bwMode="auto">
            <a:xfrm>
              <a:off x="961" y="2463"/>
              <a:ext cx="57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400" b="0">
                  <a:solidFill>
                    <a:srgbClr val="000000"/>
                  </a:solidFill>
                </a:rPr>
                <a:t>Applications</a:t>
              </a:r>
              <a:endParaRPr lang="en-US" sz="1400" b="0"/>
            </a:p>
          </p:txBody>
        </p:sp>
      </p:grpSp>
      <p:sp>
        <p:nvSpPr>
          <p:cNvPr id="9229" name="Line 65"/>
          <p:cNvSpPr>
            <a:spLocks noChangeShapeType="1"/>
          </p:cNvSpPr>
          <p:nvPr/>
        </p:nvSpPr>
        <p:spPr bwMode="auto">
          <a:xfrm>
            <a:off x="5103813" y="5905500"/>
            <a:ext cx="2362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30" name="Line 66"/>
          <p:cNvSpPr>
            <a:spLocks noChangeShapeType="1"/>
          </p:cNvSpPr>
          <p:nvPr/>
        </p:nvSpPr>
        <p:spPr bwMode="auto">
          <a:xfrm flipH="1">
            <a:off x="5194300" y="5995988"/>
            <a:ext cx="2271713"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31" name="AutoShape 67"/>
          <p:cNvSpPr>
            <a:spLocks noChangeArrowheads="1"/>
          </p:cNvSpPr>
          <p:nvPr/>
        </p:nvSpPr>
        <p:spPr bwMode="auto">
          <a:xfrm>
            <a:off x="5710238" y="4814888"/>
            <a:ext cx="1355725" cy="530225"/>
          </a:xfrm>
          <a:prstGeom prst="irregularSeal1">
            <a:avLst/>
          </a:prstGeom>
          <a:solidFill>
            <a:srgbClr val="EAEAEA"/>
          </a:solidFill>
          <a:ln w="9525">
            <a:solidFill>
              <a:schemeClr val="tx1"/>
            </a:solidFill>
            <a:miter lim="800000"/>
            <a:headEnd/>
            <a:tailEnd/>
          </a:ln>
        </p:spPr>
        <p:txBody>
          <a:bodyPr wrap="none" anchor="ctr"/>
          <a:lstStyle/>
          <a:p>
            <a:pPr algn="ctr" eaLnBrk="1" hangingPunct="1"/>
            <a:r>
              <a:rPr lang="en-US" sz="1400" b="0"/>
              <a:t>Internet</a:t>
            </a:r>
          </a:p>
        </p:txBody>
      </p:sp>
      <p:grpSp>
        <p:nvGrpSpPr>
          <p:cNvPr id="9232" name="Group 42"/>
          <p:cNvGrpSpPr>
            <a:grpSpLocks/>
          </p:cNvGrpSpPr>
          <p:nvPr/>
        </p:nvGrpSpPr>
        <p:grpSpPr bwMode="auto">
          <a:xfrm>
            <a:off x="7670800" y="3406775"/>
            <a:ext cx="1244600" cy="1179513"/>
            <a:chOff x="7670800" y="2743200"/>
            <a:chExt cx="1163638" cy="1179513"/>
          </a:xfrm>
        </p:grpSpPr>
        <p:sp>
          <p:nvSpPr>
            <p:cNvPr id="9242" name="Rectangle 68"/>
            <p:cNvSpPr>
              <a:spLocks noChangeArrowheads="1"/>
            </p:cNvSpPr>
            <p:nvPr/>
          </p:nvSpPr>
          <p:spPr bwMode="auto">
            <a:xfrm>
              <a:off x="7670800" y="2743200"/>
              <a:ext cx="1163638" cy="1179513"/>
            </a:xfrm>
            <a:prstGeom prst="rect">
              <a:avLst/>
            </a:prstGeom>
            <a:solidFill>
              <a:srgbClr val="B2B2B2"/>
            </a:solidFill>
            <a:ln w="9525">
              <a:solidFill>
                <a:schemeClr val="tx1"/>
              </a:solidFill>
              <a:miter lim="800000"/>
              <a:headEnd/>
              <a:tailEnd/>
            </a:ln>
          </p:spPr>
          <p:txBody>
            <a:bodyPr wrap="none" anchor="ctr"/>
            <a:lstStyle/>
            <a:p>
              <a:endParaRPr lang="en-US"/>
            </a:p>
          </p:txBody>
        </p:sp>
        <p:sp>
          <p:nvSpPr>
            <p:cNvPr id="9243" name="Rectangle 69"/>
            <p:cNvSpPr>
              <a:spLocks noChangeArrowheads="1"/>
            </p:cNvSpPr>
            <p:nvPr/>
          </p:nvSpPr>
          <p:spPr bwMode="auto">
            <a:xfrm>
              <a:off x="7769225" y="2833688"/>
              <a:ext cx="968375" cy="273050"/>
            </a:xfrm>
            <a:prstGeom prst="rect">
              <a:avLst/>
            </a:prstGeom>
            <a:solidFill>
              <a:schemeClr val="bg1"/>
            </a:solidFill>
            <a:ln w="9525">
              <a:solidFill>
                <a:schemeClr val="tx1"/>
              </a:solidFill>
              <a:miter lim="800000"/>
              <a:headEnd/>
              <a:tailEnd/>
            </a:ln>
          </p:spPr>
          <p:txBody>
            <a:bodyPr wrap="none" anchor="ctr"/>
            <a:lstStyle/>
            <a:p>
              <a:pPr algn="ctr" eaLnBrk="1" hangingPunct="1"/>
              <a:r>
                <a:rPr lang="en-US" sz="1400" b="0"/>
                <a:t>White pages</a:t>
              </a:r>
            </a:p>
          </p:txBody>
        </p:sp>
        <p:sp>
          <p:nvSpPr>
            <p:cNvPr id="9244" name="Rectangle 70"/>
            <p:cNvSpPr>
              <a:spLocks noChangeArrowheads="1"/>
            </p:cNvSpPr>
            <p:nvPr/>
          </p:nvSpPr>
          <p:spPr bwMode="auto">
            <a:xfrm>
              <a:off x="7769225" y="3197225"/>
              <a:ext cx="968375" cy="271463"/>
            </a:xfrm>
            <a:prstGeom prst="rect">
              <a:avLst/>
            </a:prstGeom>
            <a:solidFill>
              <a:srgbClr val="FFFF00"/>
            </a:solidFill>
            <a:ln w="9525">
              <a:solidFill>
                <a:schemeClr val="tx1"/>
              </a:solidFill>
              <a:miter lim="800000"/>
              <a:headEnd/>
              <a:tailEnd/>
            </a:ln>
          </p:spPr>
          <p:txBody>
            <a:bodyPr wrap="none" anchor="ctr"/>
            <a:lstStyle/>
            <a:p>
              <a:pPr algn="ctr" eaLnBrk="1" hangingPunct="1"/>
              <a:r>
                <a:rPr lang="en-US" sz="1400" b="0"/>
                <a:t>Yellow pages</a:t>
              </a:r>
            </a:p>
          </p:txBody>
        </p:sp>
        <p:sp>
          <p:nvSpPr>
            <p:cNvPr id="9245" name="Rectangle 71"/>
            <p:cNvSpPr>
              <a:spLocks noChangeArrowheads="1"/>
            </p:cNvSpPr>
            <p:nvPr/>
          </p:nvSpPr>
          <p:spPr bwMode="auto">
            <a:xfrm>
              <a:off x="7769225" y="3560763"/>
              <a:ext cx="968375" cy="271462"/>
            </a:xfrm>
            <a:prstGeom prst="rect">
              <a:avLst/>
            </a:prstGeom>
            <a:solidFill>
              <a:schemeClr val="accent1"/>
            </a:solidFill>
            <a:ln w="9525">
              <a:solidFill>
                <a:schemeClr val="tx1"/>
              </a:solidFill>
              <a:miter lim="800000"/>
              <a:headEnd/>
              <a:tailEnd/>
            </a:ln>
          </p:spPr>
          <p:txBody>
            <a:bodyPr wrap="none" anchor="ctr"/>
            <a:lstStyle/>
            <a:p>
              <a:pPr algn="ctr" eaLnBrk="1" hangingPunct="1"/>
              <a:r>
                <a:rPr lang="en-US" sz="1400" b="0"/>
                <a:t>Green pages</a:t>
              </a:r>
            </a:p>
          </p:txBody>
        </p:sp>
      </p:grpSp>
      <p:sp>
        <p:nvSpPr>
          <p:cNvPr id="9233" name="Line 72"/>
          <p:cNvSpPr>
            <a:spLocks noChangeShapeType="1"/>
          </p:cNvSpPr>
          <p:nvPr/>
        </p:nvSpPr>
        <p:spPr bwMode="auto">
          <a:xfrm flipV="1">
            <a:off x="7285038" y="4549775"/>
            <a:ext cx="365125" cy="8413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9234" name="Line 73"/>
          <p:cNvSpPr>
            <a:spLocks noChangeShapeType="1"/>
          </p:cNvSpPr>
          <p:nvPr/>
        </p:nvSpPr>
        <p:spPr bwMode="auto">
          <a:xfrm flipV="1">
            <a:off x="7285038" y="3482975"/>
            <a:ext cx="365125" cy="60642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nvGrpSpPr>
          <p:cNvPr id="5" name="Group 75"/>
          <p:cNvGrpSpPr>
            <a:grpSpLocks/>
          </p:cNvGrpSpPr>
          <p:nvPr/>
        </p:nvGrpSpPr>
        <p:grpSpPr bwMode="auto">
          <a:xfrm>
            <a:off x="5392738" y="4089400"/>
            <a:ext cx="1858962" cy="666750"/>
            <a:chOff x="3186" y="2446"/>
            <a:chExt cx="1171" cy="420"/>
          </a:xfrm>
        </p:grpSpPr>
        <p:sp>
          <p:nvSpPr>
            <p:cNvPr id="9238" name="Freeform 37"/>
            <p:cNvSpPr>
              <a:spLocks/>
            </p:cNvSpPr>
            <p:nvPr/>
          </p:nvSpPr>
          <p:spPr bwMode="auto">
            <a:xfrm>
              <a:off x="3186" y="2448"/>
              <a:ext cx="1171" cy="418"/>
            </a:xfrm>
            <a:custGeom>
              <a:avLst/>
              <a:gdLst>
                <a:gd name="T0" fmla="*/ 0 w 8400"/>
                <a:gd name="T1" fmla="*/ 0 h 3200"/>
                <a:gd name="T2" fmla="*/ 0 w 8400"/>
                <a:gd name="T3" fmla="*/ 0 h 3200"/>
                <a:gd name="T4" fmla="*/ 0 w 8400"/>
                <a:gd name="T5" fmla="*/ 0 h 3200"/>
                <a:gd name="T6" fmla="*/ 0 w 8400"/>
                <a:gd name="T7" fmla="*/ 0 h 3200"/>
                <a:gd name="T8" fmla="*/ 0 w 8400"/>
                <a:gd name="T9" fmla="*/ 0 h 3200"/>
                <a:gd name="T10" fmla="*/ 0 w 8400"/>
                <a:gd name="T11" fmla="*/ 0 h 3200"/>
                <a:gd name="T12" fmla="*/ 0 w 8400"/>
                <a:gd name="T13" fmla="*/ 0 h 3200"/>
                <a:gd name="T14" fmla="*/ 0 w 8400"/>
                <a:gd name="T15" fmla="*/ 0 h 3200"/>
                <a:gd name="T16" fmla="*/ 0 w 8400"/>
                <a:gd name="T17" fmla="*/ 0 h 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00"/>
                <a:gd name="T28" fmla="*/ 0 h 3200"/>
                <a:gd name="T29" fmla="*/ 8400 w 8400"/>
                <a:gd name="T30" fmla="*/ 3200 h 32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00" h="3200">
                  <a:moveTo>
                    <a:pt x="400" y="0"/>
                  </a:moveTo>
                  <a:cubicBezTo>
                    <a:pt x="180" y="0"/>
                    <a:pt x="0" y="180"/>
                    <a:pt x="0" y="400"/>
                  </a:cubicBezTo>
                  <a:lnTo>
                    <a:pt x="0" y="2800"/>
                  </a:lnTo>
                  <a:cubicBezTo>
                    <a:pt x="0" y="3021"/>
                    <a:pt x="180" y="3200"/>
                    <a:pt x="400" y="3200"/>
                  </a:cubicBezTo>
                  <a:lnTo>
                    <a:pt x="8000" y="3200"/>
                  </a:lnTo>
                  <a:cubicBezTo>
                    <a:pt x="8221" y="3200"/>
                    <a:pt x="8400" y="3021"/>
                    <a:pt x="8400" y="2800"/>
                  </a:cubicBezTo>
                  <a:lnTo>
                    <a:pt x="8400" y="400"/>
                  </a:lnTo>
                  <a:cubicBezTo>
                    <a:pt x="8400" y="180"/>
                    <a:pt x="8221" y="0"/>
                    <a:pt x="8000" y="0"/>
                  </a:cubicBezTo>
                  <a:lnTo>
                    <a:pt x="400" y="0"/>
                  </a:lnTo>
                  <a:close/>
                </a:path>
              </a:pathLst>
            </a:custGeom>
            <a:solidFill>
              <a:srgbClr val="C0C0C0"/>
            </a:solidFill>
            <a:ln w="0">
              <a:solidFill>
                <a:srgbClr val="000000"/>
              </a:solidFill>
              <a:round/>
              <a:headEnd/>
              <a:tailEnd/>
            </a:ln>
          </p:spPr>
          <p:txBody>
            <a:bodyPr/>
            <a:lstStyle/>
            <a:p>
              <a:endParaRPr lang="en-US"/>
            </a:p>
          </p:txBody>
        </p:sp>
        <p:sp>
          <p:nvSpPr>
            <p:cNvPr id="9239" name="Freeform 38"/>
            <p:cNvSpPr>
              <a:spLocks/>
            </p:cNvSpPr>
            <p:nvPr/>
          </p:nvSpPr>
          <p:spPr bwMode="auto">
            <a:xfrm>
              <a:off x="3186" y="2448"/>
              <a:ext cx="1171" cy="418"/>
            </a:xfrm>
            <a:custGeom>
              <a:avLst/>
              <a:gdLst>
                <a:gd name="T0" fmla="*/ 0 w 8400"/>
                <a:gd name="T1" fmla="*/ 0 h 3200"/>
                <a:gd name="T2" fmla="*/ 0 w 8400"/>
                <a:gd name="T3" fmla="*/ 0 h 3200"/>
                <a:gd name="T4" fmla="*/ 0 w 8400"/>
                <a:gd name="T5" fmla="*/ 0 h 3200"/>
                <a:gd name="T6" fmla="*/ 0 w 8400"/>
                <a:gd name="T7" fmla="*/ 0 h 3200"/>
                <a:gd name="T8" fmla="*/ 0 w 8400"/>
                <a:gd name="T9" fmla="*/ 0 h 3200"/>
                <a:gd name="T10" fmla="*/ 0 w 8400"/>
                <a:gd name="T11" fmla="*/ 0 h 3200"/>
                <a:gd name="T12" fmla="*/ 0 w 8400"/>
                <a:gd name="T13" fmla="*/ 0 h 3200"/>
                <a:gd name="T14" fmla="*/ 0 w 8400"/>
                <a:gd name="T15" fmla="*/ 0 h 3200"/>
                <a:gd name="T16" fmla="*/ 0 w 8400"/>
                <a:gd name="T17" fmla="*/ 0 h 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00"/>
                <a:gd name="T28" fmla="*/ 0 h 3200"/>
                <a:gd name="T29" fmla="*/ 8400 w 8400"/>
                <a:gd name="T30" fmla="*/ 3200 h 32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00" h="3200">
                  <a:moveTo>
                    <a:pt x="400" y="0"/>
                  </a:moveTo>
                  <a:cubicBezTo>
                    <a:pt x="180" y="0"/>
                    <a:pt x="0" y="180"/>
                    <a:pt x="0" y="400"/>
                  </a:cubicBezTo>
                  <a:lnTo>
                    <a:pt x="0" y="2800"/>
                  </a:lnTo>
                  <a:cubicBezTo>
                    <a:pt x="0" y="3021"/>
                    <a:pt x="180" y="3200"/>
                    <a:pt x="400" y="3200"/>
                  </a:cubicBezTo>
                  <a:lnTo>
                    <a:pt x="8000" y="3200"/>
                  </a:lnTo>
                  <a:cubicBezTo>
                    <a:pt x="8221" y="3200"/>
                    <a:pt x="8400" y="3021"/>
                    <a:pt x="8400" y="2800"/>
                  </a:cubicBezTo>
                  <a:lnTo>
                    <a:pt x="8400" y="400"/>
                  </a:lnTo>
                  <a:cubicBezTo>
                    <a:pt x="8400" y="180"/>
                    <a:pt x="8221" y="0"/>
                    <a:pt x="8000" y="0"/>
                  </a:cubicBezTo>
                  <a:lnTo>
                    <a:pt x="400" y="0"/>
                  </a:ln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40" name="Rectangle 43"/>
            <p:cNvSpPr>
              <a:spLocks noChangeArrowheads="1"/>
            </p:cNvSpPr>
            <p:nvPr/>
          </p:nvSpPr>
          <p:spPr bwMode="auto">
            <a:xfrm>
              <a:off x="3446" y="2446"/>
              <a:ext cx="70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400" b="0">
                  <a:solidFill>
                    <a:srgbClr val="000000"/>
                  </a:solidFill>
                </a:rPr>
                <a:t>Service brokers</a:t>
              </a:r>
              <a:endParaRPr lang="en-US" sz="1400" b="0"/>
            </a:p>
          </p:txBody>
        </p:sp>
        <p:sp>
          <p:nvSpPr>
            <p:cNvPr id="9241" name="AutoShape 74"/>
            <p:cNvSpPr>
              <a:spLocks noChangeArrowheads="1"/>
            </p:cNvSpPr>
            <p:nvPr/>
          </p:nvSpPr>
          <p:spPr bwMode="auto">
            <a:xfrm>
              <a:off x="3456" y="2592"/>
              <a:ext cx="624" cy="192"/>
            </a:xfrm>
            <a:prstGeom prst="flowChartMagneticDisk">
              <a:avLst/>
            </a:prstGeom>
            <a:solidFill>
              <a:srgbClr val="990000"/>
            </a:solidFill>
            <a:ln w="9525">
              <a:solidFill>
                <a:schemeClr val="tx1"/>
              </a:solidFill>
              <a:round/>
              <a:headEnd/>
              <a:tailEnd/>
            </a:ln>
          </p:spPr>
          <p:txBody>
            <a:bodyPr wrap="none" anchor="ctr"/>
            <a:lstStyle/>
            <a:p>
              <a:pPr algn="ctr"/>
              <a:r>
                <a:rPr lang="en-US" b="0">
                  <a:solidFill>
                    <a:schemeClr val="bg1"/>
                  </a:solidFill>
                </a:rPr>
                <a:t>Registry</a:t>
              </a:r>
            </a:p>
          </p:txBody>
        </p:sp>
      </p:grpSp>
      <p:sp>
        <p:nvSpPr>
          <p:cNvPr id="9236" name="Line 45"/>
          <p:cNvSpPr>
            <a:spLocks noChangeShapeType="1"/>
          </p:cNvSpPr>
          <p:nvPr/>
        </p:nvSpPr>
        <p:spPr bwMode="auto">
          <a:xfrm flipV="1">
            <a:off x="4376738" y="4543425"/>
            <a:ext cx="1428750" cy="108902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237" name="Line 46"/>
          <p:cNvSpPr>
            <a:spLocks noChangeShapeType="1"/>
          </p:cNvSpPr>
          <p:nvPr/>
        </p:nvSpPr>
        <p:spPr bwMode="auto">
          <a:xfrm flipH="1" flipV="1">
            <a:off x="6829425" y="4543425"/>
            <a:ext cx="1636713" cy="9080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471572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mph" presetSubtype="0" fill="hold" nodeType="afterEffect">
                                  <p:stCondLst>
                                    <p:cond delay="0"/>
                                  </p:stCondLst>
                                  <p:childTnLst>
                                    <p:animScale>
                                      <p:cBhvr>
                                        <p:cTn id="6"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5C860C8F-E30C-47FE-875E-16AB20D7443B}" type="slidenum">
              <a:rPr lang="en-US" b="0" smtClean="0">
                <a:solidFill>
                  <a:schemeClr val="tx2"/>
                </a:solidFill>
              </a:rPr>
              <a:pPr/>
              <a:t>79</a:t>
            </a:fld>
            <a:endParaRPr lang="en-US" b="0">
              <a:solidFill>
                <a:schemeClr val="tx2"/>
              </a:solidFill>
            </a:endParaRPr>
          </a:p>
        </p:txBody>
      </p:sp>
      <p:sp>
        <p:nvSpPr>
          <p:cNvPr id="10243" name="Rectangle 4"/>
          <p:cNvSpPr>
            <a:spLocks noGrp="1" noChangeArrowheads="1"/>
          </p:cNvSpPr>
          <p:nvPr>
            <p:ph type="title"/>
          </p:nvPr>
        </p:nvSpPr>
        <p:spPr>
          <a:xfrm>
            <a:off x="1450975" y="198438"/>
            <a:ext cx="7691438" cy="487362"/>
          </a:xfrm>
        </p:spPr>
        <p:txBody>
          <a:bodyPr lIns="0" tIns="0" rIns="0" bIns="0" anchor="ctr">
            <a:spAutoFit/>
          </a:bodyPr>
          <a:lstStyle/>
          <a:p>
            <a:pPr defTabSz="457200" eaLnBrk="1" hangingPunct="1">
              <a:buClr>
                <a:srgbClr val="333399"/>
              </a:buClr>
              <a:buFont typeface="Arial Black"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t>SOA Three Party Model with More Detail </a:t>
            </a:r>
          </a:p>
        </p:txBody>
      </p:sp>
      <p:pic>
        <p:nvPicPr>
          <p:cNvPr id="1024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38" y="1114425"/>
            <a:ext cx="8337550" cy="568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0245" name="AutoShape 6"/>
          <p:cNvSpPr>
            <a:spLocks noChangeArrowheads="1"/>
          </p:cNvSpPr>
          <p:nvPr/>
        </p:nvSpPr>
        <p:spPr bwMode="auto">
          <a:xfrm>
            <a:off x="1557338" y="5359400"/>
            <a:ext cx="1187450" cy="276225"/>
          </a:xfrm>
          <a:prstGeom prst="roundRect">
            <a:avLst>
              <a:gd name="adj" fmla="val 574"/>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6" name="Text Box 7"/>
          <p:cNvSpPr txBox="1">
            <a:spLocks noChangeArrowheads="1"/>
          </p:cNvSpPr>
          <p:nvPr/>
        </p:nvSpPr>
        <p:spPr bwMode="auto">
          <a:xfrm>
            <a:off x="3132138" y="5715000"/>
            <a:ext cx="189388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lvl1pPr defTabSz="457200">
              <a:tabLst>
                <a:tab pos="723900" algn="l"/>
                <a:tab pos="1447800" algn="l"/>
              </a:tabLst>
              <a:defRPr b="1">
                <a:solidFill>
                  <a:schemeClr val="tx1"/>
                </a:solidFill>
                <a:latin typeface="Times New Roman" pitchFamily="18" charset="0"/>
              </a:defRPr>
            </a:lvl1pPr>
            <a:lvl2pPr marL="742950" indent="-285750" defTabSz="457200">
              <a:tabLst>
                <a:tab pos="723900" algn="l"/>
                <a:tab pos="1447800" algn="l"/>
              </a:tabLst>
              <a:defRPr b="1">
                <a:solidFill>
                  <a:schemeClr val="tx1"/>
                </a:solidFill>
                <a:latin typeface="Times New Roman" pitchFamily="18" charset="0"/>
              </a:defRPr>
            </a:lvl2pPr>
            <a:lvl3pPr marL="1143000" indent="-228600" defTabSz="457200">
              <a:tabLst>
                <a:tab pos="723900" algn="l"/>
                <a:tab pos="1447800" algn="l"/>
              </a:tabLst>
              <a:defRPr b="1">
                <a:solidFill>
                  <a:schemeClr val="tx1"/>
                </a:solidFill>
                <a:latin typeface="Times New Roman" pitchFamily="18" charset="0"/>
              </a:defRPr>
            </a:lvl3pPr>
            <a:lvl4pPr marL="1600200" indent="-228600" defTabSz="457200">
              <a:tabLst>
                <a:tab pos="723900" algn="l"/>
                <a:tab pos="1447800" algn="l"/>
              </a:tabLst>
              <a:defRPr b="1">
                <a:solidFill>
                  <a:schemeClr val="tx1"/>
                </a:solidFill>
                <a:latin typeface="Times New Roman" pitchFamily="18" charset="0"/>
              </a:defRPr>
            </a:lvl4pPr>
            <a:lvl5pPr marL="2057400" indent="-228600" defTabSz="457200">
              <a:tabLst>
                <a:tab pos="723900" algn="l"/>
                <a:tab pos="1447800" algn="l"/>
              </a:tabLst>
              <a:defRPr b="1">
                <a:solidFill>
                  <a:schemeClr val="tx1"/>
                </a:solidFill>
                <a:latin typeface="Times New Roman" pitchFamily="18" charset="0"/>
              </a:defRPr>
            </a:lvl5pPr>
            <a:lvl6pPr marL="25146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6pPr>
            <a:lvl7pPr marL="29718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7pPr>
            <a:lvl8pPr marL="34290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8pPr>
            <a:lvl9pPr marL="38862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9pPr>
          </a:lstStyle>
          <a:p>
            <a:pPr algn="ctr" eaLnBrk="1">
              <a:lnSpc>
                <a:spcPct val="127000"/>
              </a:lnSpc>
              <a:buClr>
                <a:srgbClr val="000000"/>
              </a:buClr>
              <a:buSzPct val="45000"/>
              <a:buFont typeface="StarSymbol" charset="0"/>
              <a:buNone/>
            </a:pPr>
            <a:r>
              <a:rPr lang="en-GB" sz="1500" dirty="0">
                <a:solidFill>
                  <a:srgbClr val="000000"/>
                </a:solidFill>
                <a:latin typeface="Helvetica" charset="0"/>
              </a:rPr>
              <a:t>Service Consumer</a:t>
            </a:r>
          </a:p>
          <a:p>
            <a:pPr algn="ctr" eaLnBrk="1">
              <a:lnSpc>
                <a:spcPct val="127000"/>
              </a:lnSpc>
              <a:buClr>
                <a:srgbClr val="000000"/>
              </a:buClr>
              <a:buSzPct val="45000"/>
              <a:buFont typeface="StarSymbol" charset="0"/>
              <a:buNone/>
            </a:pPr>
            <a:r>
              <a:rPr lang="en-GB" sz="1500" dirty="0">
                <a:solidFill>
                  <a:srgbClr val="000000"/>
                </a:solidFill>
                <a:latin typeface="Helvetica" charset="0"/>
              </a:rPr>
              <a:t>Application Builder</a:t>
            </a:r>
          </a:p>
        </p:txBody>
      </p:sp>
      <p:sp>
        <p:nvSpPr>
          <p:cNvPr id="10247" name="AutoShape 8"/>
          <p:cNvSpPr>
            <a:spLocks noChangeArrowheads="1"/>
          </p:cNvSpPr>
          <p:nvPr/>
        </p:nvSpPr>
        <p:spPr bwMode="auto">
          <a:xfrm>
            <a:off x="4459288" y="3617913"/>
            <a:ext cx="1804987" cy="1433512"/>
          </a:xfrm>
          <a:prstGeom prst="roundRect">
            <a:avLst>
              <a:gd name="adj" fmla="val 10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8" name="AutoShape 9"/>
          <p:cNvSpPr>
            <a:spLocks noChangeArrowheads="1"/>
          </p:cNvSpPr>
          <p:nvPr/>
        </p:nvSpPr>
        <p:spPr bwMode="auto">
          <a:xfrm>
            <a:off x="4459288" y="3762375"/>
            <a:ext cx="1804987" cy="1246188"/>
          </a:xfrm>
          <a:prstGeom prst="roundRect">
            <a:avLst>
              <a:gd name="adj" fmla="val 125"/>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49" name="AutoShape 10"/>
          <p:cNvSpPr>
            <a:spLocks noChangeArrowheads="1"/>
          </p:cNvSpPr>
          <p:nvPr/>
        </p:nvSpPr>
        <p:spPr bwMode="auto">
          <a:xfrm>
            <a:off x="5430838" y="3371850"/>
            <a:ext cx="1804987" cy="1246188"/>
          </a:xfrm>
          <a:prstGeom prst="roundRect">
            <a:avLst>
              <a:gd name="adj" fmla="val 125"/>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250" name="Text Box 11"/>
          <p:cNvSpPr txBox="1">
            <a:spLocks noChangeArrowheads="1"/>
          </p:cNvSpPr>
          <p:nvPr/>
        </p:nvSpPr>
        <p:spPr bwMode="auto">
          <a:xfrm>
            <a:off x="2327275" y="3559175"/>
            <a:ext cx="139700" cy="200025"/>
          </a:xfrm>
          <a:prstGeom prst="rect">
            <a:avLst/>
          </a:prstGeom>
          <a:solidFill>
            <a:srgbClr val="0066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eaLnBrk="1">
              <a:lnSpc>
                <a:spcPct val="93000"/>
              </a:lnSpc>
              <a:buClr>
                <a:srgbClr val="000000"/>
              </a:buClr>
              <a:buSzPct val="45000"/>
              <a:buFont typeface="StarSymbol" charset="0"/>
              <a:buNone/>
            </a:pPr>
            <a:r>
              <a:rPr lang="en-GB" sz="1400" b="0">
                <a:solidFill>
                  <a:srgbClr val="FFFFFF"/>
                </a:solidFill>
                <a:latin typeface="SunSans-Demi" pitchFamily="16" charset="0"/>
              </a:rPr>
              <a:t>5</a:t>
            </a:r>
          </a:p>
        </p:txBody>
      </p:sp>
      <p:pic>
        <p:nvPicPr>
          <p:cNvPr id="10251"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1475" y="3402013"/>
            <a:ext cx="10064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10252" name="Line 13"/>
          <p:cNvSpPr>
            <a:spLocks noChangeShapeType="1"/>
          </p:cNvSpPr>
          <p:nvPr/>
        </p:nvSpPr>
        <p:spPr bwMode="auto">
          <a:xfrm flipH="1" flipV="1">
            <a:off x="2071688" y="3043238"/>
            <a:ext cx="955675" cy="554037"/>
          </a:xfrm>
          <a:prstGeom prst="line">
            <a:avLst/>
          </a:prstGeom>
          <a:noFill/>
          <a:ln w="54720">
            <a:solidFill>
              <a:srgbClr val="666699"/>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0253" name="Picture 14"/>
          <p:cNvPicPr>
            <a:picLocks noChangeAspect="1" noChangeArrowheads="1"/>
          </p:cNvPicPr>
          <p:nvPr/>
        </p:nvPicPr>
        <p:blipFill>
          <a:blip r:embed="rId5">
            <a:lum bright="40000"/>
            <a:extLst>
              <a:ext uri="{28A0092B-C50C-407E-A947-70E740481C1C}">
                <a14:useLocalDpi xmlns:a14="http://schemas.microsoft.com/office/drawing/2010/main" val="0"/>
              </a:ext>
            </a:extLst>
          </a:blip>
          <a:srcRect/>
          <a:stretch>
            <a:fillRect/>
          </a:stretch>
        </p:blipFill>
        <p:spPr bwMode="auto">
          <a:xfrm>
            <a:off x="2930525" y="3460750"/>
            <a:ext cx="2524125"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nvGrpSpPr>
          <p:cNvPr id="10254" name="Group 15"/>
          <p:cNvGrpSpPr>
            <a:grpSpLocks/>
          </p:cNvGrpSpPr>
          <p:nvPr/>
        </p:nvGrpSpPr>
        <p:grpSpPr bwMode="auto">
          <a:xfrm>
            <a:off x="5029200" y="3392488"/>
            <a:ext cx="357188" cy="339725"/>
            <a:chOff x="3168" y="2137"/>
            <a:chExt cx="225" cy="214"/>
          </a:xfrm>
        </p:grpSpPr>
        <p:sp>
          <p:nvSpPr>
            <p:cNvPr id="450576" name="Oval 16"/>
            <p:cNvSpPr>
              <a:spLocks noChangeArrowheads="1"/>
            </p:cNvSpPr>
            <p:nvPr/>
          </p:nvSpPr>
          <p:spPr bwMode="auto">
            <a:xfrm>
              <a:off x="3168" y="2137"/>
              <a:ext cx="226" cy="215"/>
            </a:xfrm>
            <a:prstGeom prst="ellipse">
              <a:avLst/>
            </a:prstGeom>
            <a:solidFill>
              <a:srgbClr val="006600"/>
            </a:solidFill>
            <a:ln w="9525">
              <a:noFill/>
              <a:round/>
              <a:headEnd/>
              <a:tailEnd/>
            </a:ln>
            <a:effectLst/>
          </p:spPr>
          <p:txBody>
            <a:bodyPr wrap="none" anchor="ctr"/>
            <a:lstStyle/>
            <a:p>
              <a:pPr algn="ctr" eaLnBrk="1">
                <a:lnSpc>
                  <a:spcPct val="93000"/>
                </a:lnSpc>
                <a:buClr>
                  <a:srgbClr val="000000"/>
                </a:buClr>
                <a:buSzPct val="45000"/>
                <a:buFont typeface="StarSymbol" charset="0"/>
                <a:buNone/>
                <a:defRPr/>
              </a:pPr>
              <a:endParaRPr lang="en-US" sz="2400" b="0">
                <a:solidFill>
                  <a:schemeClr val="bg1"/>
                </a:solidFill>
                <a:effectLst>
                  <a:outerShdw blurRad="38100" dist="38100" dir="2700000" algn="tl">
                    <a:srgbClr val="000000"/>
                  </a:outerShdw>
                </a:effectLst>
                <a:latin typeface="SunSans-Demi" pitchFamily="16" charset="0"/>
              </a:endParaRPr>
            </a:p>
          </p:txBody>
        </p:sp>
        <p:sp>
          <p:nvSpPr>
            <p:cNvPr id="10263" name="Text Box 17"/>
            <p:cNvSpPr txBox="1">
              <a:spLocks noChangeArrowheads="1"/>
            </p:cNvSpPr>
            <p:nvPr/>
          </p:nvSpPr>
          <p:spPr bwMode="auto">
            <a:xfrm>
              <a:off x="3260" y="2187"/>
              <a:ext cx="93" cy="126"/>
            </a:xfrm>
            <a:prstGeom prst="rect">
              <a:avLst/>
            </a:prstGeom>
            <a:solidFill>
              <a:srgbClr val="006600"/>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eaLnBrk="1">
                <a:lnSpc>
                  <a:spcPct val="93000"/>
                </a:lnSpc>
                <a:buClr>
                  <a:srgbClr val="000000"/>
                </a:buClr>
                <a:buSzPct val="45000"/>
                <a:buFont typeface="StarSymbol" charset="0"/>
                <a:buNone/>
              </a:pPr>
              <a:r>
                <a:rPr lang="en-GB" sz="1400" b="0">
                  <a:solidFill>
                    <a:srgbClr val="FFFFFF"/>
                  </a:solidFill>
                  <a:latin typeface="SunSans-Demi" pitchFamily="16" charset="0"/>
                </a:rPr>
                <a:t>4</a:t>
              </a:r>
            </a:p>
          </p:txBody>
        </p:sp>
      </p:grpSp>
      <p:sp>
        <p:nvSpPr>
          <p:cNvPr id="10255" name="Text Box 18"/>
          <p:cNvSpPr txBox="1">
            <a:spLocks noChangeArrowheads="1"/>
          </p:cNvSpPr>
          <p:nvPr/>
        </p:nvSpPr>
        <p:spPr bwMode="auto">
          <a:xfrm>
            <a:off x="3190875" y="3613150"/>
            <a:ext cx="1733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defTabSz="457200">
              <a:tabLst>
                <a:tab pos="723900" algn="l"/>
                <a:tab pos="1447800" algn="l"/>
              </a:tabLst>
              <a:defRPr b="1">
                <a:solidFill>
                  <a:schemeClr val="tx1"/>
                </a:solidFill>
                <a:latin typeface="Times New Roman" pitchFamily="18" charset="0"/>
              </a:defRPr>
            </a:lvl1pPr>
            <a:lvl2pPr marL="742950" indent="-285750" defTabSz="457200">
              <a:tabLst>
                <a:tab pos="723900" algn="l"/>
                <a:tab pos="1447800" algn="l"/>
              </a:tabLst>
              <a:defRPr b="1">
                <a:solidFill>
                  <a:schemeClr val="tx1"/>
                </a:solidFill>
                <a:latin typeface="Times New Roman" pitchFamily="18" charset="0"/>
              </a:defRPr>
            </a:lvl2pPr>
            <a:lvl3pPr marL="1143000" indent="-228600" defTabSz="457200">
              <a:tabLst>
                <a:tab pos="723900" algn="l"/>
                <a:tab pos="1447800" algn="l"/>
              </a:tabLst>
              <a:defRPr b="1">
                <a:solidFill>
                  <a:schemeClr val="tx1"/>
                </a:solidFill>
                <a:latin typeface="Times New Roman" pitchFamily="18" charset="0"/>
              </a:defRPr>
            </a:lvl3pPr>
            <a:lvl4pPr marL="1600200" indent="-228600" defTabSz="457200">
              <a:tabLst>
                <a:tab pos="723900" algn="l"/>
                <a:tab pos="1447800" algn="l"/>
              </a:tabLst>
              <a:defRPr b="1">
                <a:solidFill>
                  <a:schemeClr val="tx1"/>
                </a:solidFill>
                <a:latin typeface="Times New Roman" pitchFamily="18" charset="0"/>
              </a:defRPr>
            </a:lvl4pPr>
            <a:lvl5pPr marL="2057400" indent="-228600" defTabSz="457200">
              <a:tabLst>
                <a:tab pos="723900" algn="l"/>
                <a:tab pos="1447800" algn="l"/>
              </a:tabLst>
              <a:defRPr b="1">
                <a:solidFill>
                  <a:schemeClr val="tx1"/>
                </a:solidFill>
                <a:latin typeface="Times New Roman" pitchFamily="18" charset="0"/>
              </a:defRPr>
            </a:lvl5pPr>
            <a:lvl6pPr marL="25146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6pPr>
            <a:lvl7pPr marL="29718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7pPr>
            <a:lvl8pPr marL="34290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8pPr>
            <a:lvl9pPr marL="38862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9pPr>
          </a:lstStyle>
          <a:p>
            <a:pPr eaLnBrk="1">
              <a:buClr>
                <a:srgbClr val="000000"/>
              </a:buClr>
              <a:buSzPct val="45000"/>
              <a:buFont typeface="StarSymbol" charset="0"/>
              <a:buNone/>
            </a:pPr>
            <a:r>
              <a:rPr lang="en-GB" sz="1100">
                <a:solidFill>
                  <a:srgbClr val="000000"/>
                </a:solidFill>
                <a:latin typeface="Arial" pitchFamily="34" charset="0"/>
              </a:rPr>
              <a:t>Define policies: visibility, </a:t>
            </a:r>
            <a:br>
              <a:rPr lang="en-GB" sz="1100">
                <a:solidFill>
                  <a:srgbClr val="000000"/>
                </a:solidFill>
                <a:latin typeface="Arial" pitchFamily="34" charset="0"/>
              </a:rPr>
            </a:br>
            <a:r>
              <a:rPr lang="en-GB" sz="1100">
                <a:solidFill>
                  <a:srgbClr val="000000"/>
                </a:solidFill>
                <a:latin typeface="Arial" pitchFamily="34" charset="0"/>
              </a:rPr>
              <a:t>access, lifecyle stage, etc</a:t>
            </a:r>
            <a:r>
              <a:rPr lang="en-GB" sz="1100">
                <a:solidFill>
                  <a:srgbClr val="000000"/>
                </a:solidFill>
                <a:latin typeface="Helvetica" charset="0"/>
              </a:rPr>
              <a:t>.</a:t>
            </a:r>
          </a:p>
        </p:txBody>
      </p:sp>
      <p:sp>
        <p:nvSpPr>
          <p:cNvPr id="10256" name="Text Box 19"/>
          <p:cNvSpPr txBox="1">
            <a:spLocks noChangeArrowheads="1"/>
          </p:cNvSpPr>
          <p:nvPr/>
        </p:nvSpPr>
        <p:spPr bwMode="auto">
          <a:xfrm>
            <a:off x="5086350" y="4406900"/>
            <a:ext cx="2027238"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lvl1pPr defTabSz="457200">
              <a:tabLst>
                <a:tab pos="723900" algn="l"/>
                <a:tab pos="1447800" algn="l"/>
              </a:tabLst>
              <a:defRPr b="1">
                <a:solidFill>
                  <a:schemeClr val="tx1"/>
                </a:solidFill>
                <a:latin typeface="Times New Roman" pitchFamily="18" charset="0"/>
              </a:defRPr>
            </a:lvl1pPr>
            <a:lvl2pPr marL="742950" indent="-285750" defTabSz="457200">
              <a:tabLst>
                <a:tab pos="723900" algn="l"/>
                <a:tab pos="1447800" algn="l"/>
              </a:tabLst>
              <a:defRPr b="1">
                <a:solidFill>
                  <a:schemeClr val="tx1"/>
                </a:solidFill>
                <a:latin typeface="Times New Roman" pitchFamily="18" charset="0"/>
              </a:defRPr>
            </a:lvl2pPr>
            <a:lvl3pPr marL="1143000" indent="-228600" defTabSz="457200">
              <a:tabLst>
                <a:tab pos="723900" algn="l"/>
                <a:tab pos="1447800" algn="l"/>
              </a:tabLst>
              <a:defRPr b="1">
                <a:solidFill>
                  <a:schemeClr val="tx1"/>
                </a:solidFill>
                <a:latin typeface="Times New Roman" pitchFamily="18" charset="0"/>
              </a:defRPr>
            </a:lvl3pPr>
            <a:lvl4pPr marL="1600200" indent="-228600" defTabSz="457200">
              <a:tabLst>
                <a:tab pos="723900" algn="l"/>
                <a:tab pos="1447800" algn="l"/>
              </a:tabLst>
              <a:defRPr b="1">
                <a:solidFill>
                  <a:schemeClr val="tx1"/>
                </a:solidFill>
                <a:latin typeface="Times New Roman" pitchFamily="18" charset="0"/>
              </a:defRPr>
            </a:lvl4pPr>
            <a:lvl5pPr marL="2057400" indent="-228600" defTabSz="457200">
              <a:tabLst>
                <a:tab pos="723900" algn="l"/>
                <a:tab pos="1447800" algn="l"/>
              </a:tabLst>
              <a:defRPr b="1">
                <a:solidFill>
                  <a:schemeClr val="tx1"/>
                </a:solidFill>
                <a:latin typeface="Times New Roman" pitchFamily="18" charset="0"/>
              </a:defRPr>
            </a:lvl5pPr>
            <a:lvl6pPr marL="25146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6pPr>
            <a:lvl7pPr marL="29718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7pPr>
            <a:lvl8pPr marL="34290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8pPr>
            <a:lvl9pPr marL="38862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9pPr>
          </a:lstStyle>
          <a:p>
            <a:pPr eaLnBrk="1">
              <a:lnSpc>
                <a:spcPct val="127000"/>
              </a:lnSpc>
              <a:buClr>
                <a:srgbClr val="000000"/>
              </a:buClr>
              <a:buSzPct val="45000"/>
              <a:buFont typeface="StarSymbol" charset="0"/>
              <a:buNone/>
            </a:pPr>
            <a:r>
              <a:rPr lang="en-GB" sz="1500">
                <a:solidFill>
                  <a:srgbClr val="000000"/>
                </a:solidFill>
                <a:latin typeface="Helvetica" charset="0"/>
              </a:rPr>
              <a:t>Service Administrator</a:t>
            </a:r>
          </a:p>
        </p:txBody>
      </p:sp>
      <p:sp>
        <p:nvSpPr>
          <p:cNvPr id="10257" name="Text Box 20"/>
          <p:cNvSpPr txBox="1">
            <a:spLocks noChangeArrowheads="1"/>
          </p:cNvSpPr>
          <p:nvPr/>
        </p:nvSpPr>
        <p:spPr bwMode="auto">
          <a:xfrm>
            <a:off x="152400" y="2590800"/>
            <a:ext cx="8382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lvl1pPr defTabSz="457200">
              <a:tabLst>
                <a:tab pos="723900" algn="l"/>
                <a:tab pos="1447800" algn="l"/>
              </a:tabLst>
              <a:defRPr b="1">
                <a:solidFill>
                  <a:schemeClr val="tx1"/>
                </a:solidFill>
                <a:latin typeface="Times New Roman" pitchFamily="18" charset="0"/>
              </a:defRPr>
            </a:lvl1pPr>
            <a:lvl2pPr marL="742950" indent="-285750" defTabSz="457200">
              <a:tabLst>
                <a:tab pos="723900" algn="l"/>
                <a:tab pos="1447800" algn="l"/>
              </a:tabLst>
              <a:defRPr b="1">
                <a:solidFill>
                  <a:schemeClr val="tx1"/>
                </a:solidFill>
                <a:latin typeface="Times New Roman" pitchFamily="18" charset="0"/>
              </a:defRPr>
            </a:lvl2pPr>
            <a:lvl3pPr marL="1143000" indent="-228600" defTabSz="457200">
              <a:tabLst>
                <a:tab pos="723900" algn="l"/>
                <a:tab pos="1447800" algn="l"/>
              </a:tabLst>
              <a:defRPr b="1">
                <a:solidFill>
                  <a:schemeClr val="tx1"/>
                </a:solidFill>
                <a:latin typeface="Times New Roman" pitchFamily="18" charset="0"/>
              </a:defRPr>
            </a:lvl3pPr>
            <a:lvl4pPr marL="1600200" indent="-228600" defTabSz="457200">
              <a:tabLst>
                <a:tab pos="723900" algn="l"/>
                <a:tab pos="1447800" algn="l"/>
              </a:tabLst>
              <a:defRPr b="1">
                <a:solidFill>
                  <a:schemeClr val="tx1"/>
                </a:solidFill>
                <a:latin typeface="Times New Roman" pitchFamily="18" charset="0"/>
              </a:defRPr>
            </a:lvl4pPr>
            <a:lvl5pPr marL="2057400" indent="-228600" defTabSz="457200">
              <a:tabLst>
                <a:tab pos="723900" algn="l"/>
                <a:tab pos="1447800" algn="l"/>
              </a:tabLst>
              <a:defRPr b="1">
                <a:solidFill>
                  <a:schemeClr val="tx1"/>
                </a:solidFill>
                <a:latin typeface="Times New Roman" pitchFamily="18" charset="0"/>
              </a:defRPr>
            </a:lvl5pPr>
            <a:lvl6pPr marL="25146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6pPr>
            <a:lvl7pPr marL="29718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7pPr>
            <a:lvl8pPr marL="34290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8pPr>
            <a:lvl9pPr marL="38862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9pPr>
          </a:lstStyle>
          <a:p>
            <a:pPr eaLnBrk="1">
              <a:lnSpc>
                <a:spcPct val="127000"/>
              </a:lnSpc>
              <a:buClr>
                <a:srgbClr val="000000"/>
              </a:buClr>
              <a:buSzPct val="45000"/>
              <a:buFont typeface="StarSymbol" charset="0"/>
              <a:buNone/>
            </a:pPr>
            <a:r>
              <a:rPr lang="en-GB" sz="1500">
                <a:solidFill>
                  <a:srgbClr val="990000"/>
                </a:solidFill>
                <a:latin typeface="Helvetica" charset="0"/>
              </a:rPr>
              <a:t>Service Broker</a:t>
            </a:r>
          </a:p>
        </p:txBody>
      </p:sp>
      <p:pic>
        <p:nvPicPr>
          <p:cNvPr id="10258" name="Picture 49" descr="C:\Program Files\Microsoft Office\MEDIA\CAGCAT10\j0292020.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400" y="5221288"/>
            <a:ext cx="1163638" cy="110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9" name="TextBox 20"/>
          <p:cNvSpPr txBox="1">
            <a:spLocks noChangeArrowheads="1"/>
          </p:cNvSpPr>
          <p:nvPr/>
        </p:nvSpPr>
        <p:spPr bwMode="auto">
          <a:xfrm>
            <a:off x="592138" y="6243246"/>
            <a:ext cx="998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b="0" dirty="0"/>
              <a:t>End user</a:t>
            </a:r>
          </a:p>
        </p:txBody>
      </p:sp>
      <p:cxnSp>
        <p:nvCxnSpPr>
          <p:cNvPr id="10260" name="Straight Connector 21"/>
          <p:cNvCxnSpPr>
            <a:cxnSpLocks noChangeShapeType="1"/>
          </p:cNvCxnSpPr>
          <p:nvPr/>
        </p:nvCxnSpPr>
        <p:spPr bwMode="auto">
          <a:xfrm flipV="1">
            <a:off x="1697038" y="5486400"/>
            <a:ext cx="1655762" cy="285750"/>
          </a:xfrm>
          <a:prstGeom prst="line">
            <a:avLst/>
          </a:prstGeom>
          <a:noFill/>
          <a:ln w="9525"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10261" name="TextBox 23"/>
          <p:cNvSpPr txBox="1">
            <a:spLocks noChangeArrowheads="1"/>
          </p:cNvSpPr>
          <p:nvPr/>
        </p:nvSpPr>
        <p:spPr bwMode="auto">
          <a:xfrm>
            <a:off x="3581400" y="4078288"/>
            <a:ext cx="12747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r>
              <a:rPr lang="en-US" b="0"/>
              <a:t>Application</a:t>
            </a:r>
          </a:p>
          <a:p>
            <a:r>
              <a:rPr lang="en-US" b="0"/>
              <a:t>builder</a:t>
            </a:r>
          </a:p>
        </p:txBody>
      </p:sp>
      <p:sp>
        <p:nvSpPr>
          <p:cNvPr id="2" name="Down Arrow 1"/>
          <p:cNvSpPr/>
          <p:nvPr/>
        </p:nvSpPr>
        <p:spPr bwMode="auto">
          <a:xfrm>
            <a:off x="3190875" y="990600"/>
            <a:ext cx="542925" cy="3810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Times New Roman" pitchFamily="18" charset="0"/>
            </a:endParaRPr>
          </a:p>
        </p:txBody>
      </p:sp>
      <p:sp>
        <p:nvSpPr>
          <p:cNvPr id="25" name="Down Arrow 24"/>
          <p:cNvSpPr/>
          <p:nvPr/>
        </p:nvSpPr>
        <p:spPr bwMode="auto">
          <a:xfrm>
            <a:off x="7228131" y="2019300"/>
            <a:ext cx="542925" cy="1905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Times New Roman" pitchFamily="18" charset="0"/>
            </a:endParaRPr>
          </a:p>
        </p:txBody>
      </p:sp>
      <p:sp>
        <p:nvSpPr>
          <p:cNvPr id="26" name="Down Arrow 25"/>
          <p:cNvSpPr/>
          <p:nvPr/>
        </p:nvSpPr>
        <p:spPr bwMode="auto">
          <a:xfrm>
            <a:off x="2919412" y="2343150"/>
            <a:ext cx="542925" cy="1905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Times New Roman" pitchFamily="18" charset="0"/>
            </a:endParaRPr>
          </a:p>
        </p:txBody>
      </p:sp>
      <p:sp>
        <p:nvSpPr>
          <p:cNvPr id="28" name="Down Arrow 27"/>
          <p:cNvSpPr/>
          <p:nvPr/>
        </p:nvSpPr>
        <p:spPr bwMode="auto">
          <a:xfrm>
            <a:off x="4937125" y="3165199"/>
            <a:ext cx="542925" cy="1905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Times New Roman" pitchFamily="18" charset="0"/>
            </a:endParaRPr>
          </a:p>
        </p:txBody>
      </p:sp>
      <p:sp>
        <p:nvSpPr>
          <p:cNvPr id="29" name="Down Arrow 28"/>
          <p:cNvSpPr/>
          <p:nvPr/>
        </p:nvSpPr>
        <p:spPr bwMode="auto">
          <a:xfrm>
            <a:off x="2125662" y="3201988"/>
            <a:ext cx="542925" cy="190500"/>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Times New Roman" pitchFamily="18" charset="0"/>
            </a:endParaRPr>
          </a:p>
        </p:txBody>
      </p:sp>
      <p:sp>
        <p:nvSpPr>
          <p:cNvPr id="30" name="Down Arrow 29"/>
          <p:cNvSpPr/>
          <p:nvPr/>
        </p:nvSpPr>
        <p:spPr bwMode="auto">
          <a:xfrm rot="5400000">
            <a:off x="7854708" y="4092697"/>
            <a:ext cx="542925" cy="434731"/>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87386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par>
                                <p:cTn id="14" presetID="2" presetClass="entr" presetSubtype="1"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ppt_x"/>
                                          </p:val>
                                        </p:tav>
                                        <p:tav tm="100000">
                                          <p:val>
                                            <p:strVal val="#ppt_x"/>
                                          </p:val>
                                        </p:tav>
                                      </p:tavLst>
                                    </p:anim>
                                    <p:anim calcmode="lin" valueType="num">
                                      <p:cBhvr additive="base">
                                        <p:cTn id="17"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par>
                                <p:cTn id="23" presetID="2" presetClass="entr" presetSubtype="1"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6"/>
                                        </p:tgtEl>
                                      </p:cBhvr>
                                    </p:animEffect>
                                    <p:set>
                                      <p:cBhvr>
                                        <p:cTn id="31" dur="1" fill="hold">
                                          <p:stCondLst>
                                            <p:cond delay="499"/>
                                          </p:stCondLst>
                                        </p:cTn>
                                        <p:tgtEl>
                                          <p:spTgt spid="26"/>
                                        </p:tgtEl>
                                        <p:attrNameLst>
                                          <p:attrName>style.visibility</p:attrName>
                                        </p:attrNameLst>
                                      </p:cBhvr>
                                      <p:to>
                                        <p:strVal val="hidden"/>
                                      </p:to>
                                    </p:set>
                                  </p:childTnLst>
                                </p:cTn>
                              </p:par>
                              <p:par>
                                <p:cTn id="32" presetID="2" presetClass="entr" presetSubtype="1"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500" fill="hold"/>
                                        <p:tgtEl>
                                          <p:spTgt spid="28"/>
                                        </p:tgtEl>
                                        <p:attrNameLst>
                                          <p:attrName>ppt_x</p:attrName>
                                        </p:attrNameLst>
                                      </p:cBhvr>
                                      <p:tavLst>
                                        <p:tav tm="0">
                                          <p:val>
                                            <p:strVal val="#ppt_x"/>
                                          </p:val>
                                        </p:tav>
                                        <p:tav tm="100000">
                                          <p:val>
                                            <p:strVal val="#ppt_x"/>
                                          </p:val>
                                        </p:tav>
                                      </p:tavLst>
                                    </p:anim>
                                    <p:anim calcmode="lin" valueType="num">
                                      <p:cBhvr additive="base">
                                        <p:cTn id="35"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8"/>
                                        </p:tgtEl>
                                      </p:cBhvr>
                                    </p:animEffect>
                                    <p:set>
                                      <p:cBhvr>
                                        <p:cTn id="40" dur="1" fill="hold">
                                          <p:stCondLst>
                                            <p:cond delay="499"/>
                                          </p:stCondLst>
                                        </p:cTn>
                                        <p:tgtEl>
                                          <p:spTgt spid="28"/>
                                        </p:tgtEl>
                                        <p:attrNameLst>
                                          <p:attrName>style.visibility</p:attrName>
                                        </p:attrNameLst>
                                      </p:cBhvr>
                                      <p:to>
                                        <p:strVal val="hidden"/>
                                      </p:to>
                                    </p:set>
                                  </p:childTnLst>
                                </p:cTn>
                              </p:par>
                              <p:par>
                                <p:cTn id="41" presetID="2" presetClass="entr" presetSubtype="1"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fill="hold"/>
                                        <p:tgtEl>
                                          <p:spTgt spid="29"/>
                                        </p:tgtEl>
                                        <p:attrNameLst>
                                          <p:attrName>ppt_x</p:attrName>
                                        </p:attrNameLst>
                                      </p:cBhvr>
                                      <p:tavLst>
                                        <p:tav tm="0">
                                          <p:val>
                                            <p:strVal val="#ppt_x"/>
                                          </p:val>
                                        </p:tav>
                                        <p:tav tm="100000">
                                          <p:val>
                                            <p:strVal val="#ppt_x"/>
                                          </p:val>
                                        </p:tav>
                                      </p:tavLst>
                                    </p:anim>
                                    <p:anim calcmode="lin" valueType="num">
                                      <p:cBhvr additive="base">
                                        <p:cTn id="44"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29"/>
                                        </p:tgtEl>
                                      </p:cBhvr>
                                    </p:animEffect>
                                    <p:set>
                                      <p:cBhvr>
                                        <p:cTn id="49" dur="1" fill="hold">
                                          <p:stCondLst>
                                            <p:cond delay="499"/>
                                          </p:stCondLst>
                                        </p:cTn>
                                        <p:tgtEl>
                                          <p:spTgt spid="29"/>
                                        </p:tgtEl>
                                        <p:attrNameLst>
                                          <p:attrName>style.visibility</p:attrName>
                                        </p:attrNameLst>
                                      </p:cBhvr>
                                      <p:to>
                                        <p:strVal val="hidden"/>
                                      </p:to>
                                    </p:set>
                                  </p:childTnLst>
                                </p:cTn>
                              </p:par>
                              <p:par>
                                <p:cTn id="50" presetID="2" presetClass="entr" presetSubtype="1"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additive="base">
                                        <p:cTn id="52" dur="500" fill="hold"/>
                                        <p:tgtEl>
                                          <p:spTgt spid="30"/>
                                        </p:tgtEl>
                                        <p:attrNameLst>
                                          <p:attrName>ppt_x</p:attrName>
                                        </p:attrNameLst>
                                      </p:cBhvr>
                                      <p:tavLst>
                                        <p:tav tm="0">
                                          <p:val>
                                            <p:strVal val="#ppt_x"/>
                                          </p:val>
                                        </p:tav>
                                        <p:tav tm="100000">
                                          <p:val>
                                            <p:strVal val="#ppt_x"/>
                                          </p:val>
                                        </p:tav>
                                      </p:tavLst>
                                    </p:anim>
                                    <p:anim calcmode="lin" valueType="num">
                                      <p:cBhvr additive="base">
                                        <p:cTn id="53"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5" grpId="0" animBg="1"/>
      <p:bldP spid="25" grpId="1" animBg="1"/>
      <p:bldP spid="26" grpId="0" animBg="1"/>
      <p:bldP spid="26" grpId="1" animBg="1"/>
      <p:bldP spid="28" grpId="0" animBg="1"/>
      <p:bldP spid="28" grpId="1" animBg="1"/>
      <p:bldP spid="29" grpId="0" animBg="1"/>
      <p:bldP spid="29" grpId="1"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t>Software Architectures</a:t>
            </a:r>
          </a:p>
        </p:txBody>
      </p:sp>
      <p:sp>
        <p:nvSpPr>
          <p:cNvPr id="9219" name="Content Placeholder 2"/>
          <p:cNvSpPr>
            <a:spLocks noGrp="1"/>
          </p:cNvSpPr>
          <p:nvPr>
            <p:ph idx="1"/>
          </p:nvPr>
        </p:nvSpPr>
        <p:spPr>
          <a:xfrm>
            <a:off x="685800" y="1295400"/>
            <a:ext cx="8269288" cy="2057400"/>
          </a:xfrm>
        </p:spPr>
        <p:txBody>
          <a:bodyPr/>
          <a:lstStyle/>
          <a:p>
            <a:r>
              <a:rPr lang="en-US" dirty="0"/>
              <a:t>Pipeline Architecture (Pipe-and-Filter) Architecture:</a:t>
            </a:r>
          </a:p>
          <a:p>
            <a:pPr>
              <a:buFont typeface="Wingdings" pitchFamily="2" charset="2"/>
              <a:buNone/>
            </a:pPr>
            <a:r>
              <a:rPr lang="en-US" dirty="0"/>
              <a:t>	Messages are sent to its neighbor components, processed (filtered), and the result sent to the next component.</a:t>
            </a:r>
          </a:p>
        </p:txBody>
      </p:sp>
      <p:sp>
        <p:nvSpPr>
          <p:cNvPr id="9220" name="Slide Number Placeholder 3"/>
          <p:cNvSpPr>
            <a:spLocks noGrp="1"/>
          </p:cNvSpPr>
          <p:nvPr>
            <p:ph type="sldNum" sz="quarter" idx="12"/>
          </p:nvPr>
        </p:nvSpPr>
        <p:spPr>
          <a:xfrm>
            <a:off x="76200" y="304800"/>
            <a:ext cx="762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587335F9-B388-4A24-A731-3CABEEC58519}" type="slidenum">
              <a:rPr kumimoji="0" lang="en-US" sz="1800" b="0" i="0" u="none" strike="noStrike" kern="1200" cap="none" spc="0" normalizeH="0" baseline="0" noProof="0" smtClean="0">
                <a:ln>
                  <a:noFill/>
                </a:ln>
                <a:solidFill>
                  <a:srgbClr val="333399"/>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8</a:t>
            </a:fld>
            <a:endParaRPr kumimoji="0" lang="en-US" sz="1800" b="0" i="0" u="none" strike="noStrike" kern="1200" cap="none" spc="0" normalizeH="0" baseline="0" noProof="0">
              <a:ln>
                <a:noFill/>
              </a:ln>
              <a:solidFill>
                <a:srgbClr val="333399"/>
              </a:solidFill>
              <a:effectLst/>
              <a:uLnTx/>
              <a:uFillTx/>
              <a:latin typeface="Times New Roman" pitchFamily="18" charset="0"/>
              <a:ea typeface="+mn-ea"/>
              <a:cs typeface="+mn-cs"/>
            </a:endParaRPr>
          </a:p>
        </p:txBody>
      </p:sp>
      <p:sp>
        <p:nvSpPr>
          <p:cNvPr id="9221" name="Rectangle 4"/>
          <p:cNvSpPr>
            <a:spLocks noChangeArrowheads="1"/>
          </p:cNvSpPr>
          <p:nvPr/>
        </p:nvSpPr>
        <p:spPr bwMode="auto">
          <a:xfrm>
            <a:off x="1143000" y="3657600"/>
            <a:ext cx="1143000" cy="685800"/>
          </a:xfrm>
          <a:prstGeom prst="rect">
            <a:avLst/>
          </a:prstGeom>
          <a:solidFill>
            <a:schemeClr val="accent1"/>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6" name="Rectangle 5"/>
          <p:cNvSpPr/>
          <p:nvPr/>
        </p:nvSpPr>
        <p:spPr bwMode="auto">
          <a:xfrm>
            <a:off x="3048000" y="3657600"/>
            <a:ext cx="1143000" cy="685800"/>
          </a:xfrm>
          <a:prstGeom prst="rect">
            <a:avLst/>
          </a:prstGeom>
          <a:solidFill>
            <a:schemeClr val="bg2">
              <a:lumMod val="10000"/>
              <a:lumOff val="90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 name="Rectangle 6"/>
          <p:cNvSpPr/>
          <p:nvPr/>
        </p:nvSpPr>
        <p:spPr bwMode="auto">
          <a:xfrm>
            <a:off x="4953000" y="3657600"/>
            <a:ext cx="1143000" cy="685800"/>
          </a:xfrm>
          <a:prstGeom prst="rect">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8" name="Rectangle 7"/>
          <p:cNvSpPr/>
          <p:nvPr/>
        </p:nvSpPr>
        <p:spPr bwMode="auto">
          <a:xfrm>
            <a:off x="6858000" y="3657600"/>
            <a:ext cx="1143000" cy="685800"/>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cxnSp>
        <p:nvCxnSpPr>
          <p:cNvPr id="9225" name="Straight Arrow Connector 9"/>
          <p:cNvCxnSpPr>
            <a:cxnSpLocks noChangeShapeType="1"/>
            <a:stCxn id="9221" idx="3"/>
            <a:endCxn id="6" idx="1"/>
          </p:cNvCxnSpPr>
          <p:nvPr/>
        </p:nvCxnSpPr>
        <p:spPr bwMode="auto">
          <a:xfrm>
            <a:off x="2286000" y="4000500"/>
            <a:ext cx="7620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226" name="Straight Arrow Connector 10"/>
          <p:cNvCxnSpPr>
            <a:cxnSpLocks noChangeShapeType="1"/>
            <a:stCxn id="6" idx="3"/>
            <a:endCxn id="7" idx="1"/>
          </p:cNvCxnSpPr>
          <p:nvPr/>
        </p:nvCxnSpPr>
        <p:spPr bwMode="auto">
          <a:xfrm>
            <a:off x="4191000" y="4000500"/>
            <a:ext cx="7620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227" name="Straight Arrow Connector 11"/>
          <p:cNvCxnSpPr>
            <a:cxnSpLocks noChangeShapeType="1"/>
            <a:stCxn id="7" idx="3"/>
            <a:endCxn id="8" idx="1"/>
          </p:cNvCxnSpPr>
          <p:nvPr/>
        </p:nvCxnSpPr>
        <p:spPr bwMode="auto">
          <a:xfrm>
            <a:off x="6096000" y="4000500"/>
            <a:ext cx="7620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228" name="Straight Arrow Connector 16"/>
          <p:cNvCxnSpPr>
            <a:cxnSpLocks noChangeShapeType="1"/>
          </p:cNvCxnSpPr>
          <p:nvPr/>
        </p:nvCxnSpPr>
        <p:spPr bwMode="auto">
          <a:xfrm>
            <a:off x="685800" y="4038600"/>
            <a:ext cx="4572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9229" name="Straight Arrow Connector 18"/>
          <p:cNvCxnSpPr>
            <a:cxnSpLocks noChangeShapeType="1"/>
          </p:cNvCxnSpPr>
          <p:nvPr/>
        </p:nvCxnSpPr>
        <p:spPr bwMode="auto">
          <a:xfrm>
            <a:off x="8001000" y="3962400"/>
            <a:ext cx="4572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0" name="Rounded Rectangle 19"/>
          <p:cNvSpPr>
            <a:spLocks noChangeArrowheads="1"/>
          </p:cNvSpPr>
          <p:nvPr/>
        </p:nvSpPr>
        <p:spPr bwMode="auto">
          <a:xfrm>
            <a:off x="228600" y="3962400"/>
            <a:ext cx="304800" cy="228600"/>
          </a:xfrm>
          <a:prstGeom prst="roundRect">
            <a:avLst>
              <a:gd name="adj" fmla="val 16667"/>
            </a:avLst>
          </a:prstGeom>
          <a:solidFill>
            <a:schemeClr val="accent2"/>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22" name="Oval 21"/>
          <p:cNvSpPr>
            <a:spLocks noChangeArrowheads="1"/>
          </p:cNvSpPr>
          <p:nvPr/>
        </p:nvSpPr>
        <p:spPr bwMode="auto">
          <a:xfrm>
            <a:off x="228600" y="3886200"/>
            <a:ext cx="304800" cy="304800"/>
          </a:xfrm>
          <a:prstGeom prst="ellipse">
            <a:avLst/>
          </a:prstGeom>
          <a:solidFill>
            <a:srgbClr val="CCECFF"/>
          </a:solidFill>
          <a:ln w="9525" algn="ctr">
            <a:solidFill>
              <a:schemeClr val="tx1"/>
            </a:solidFill>
            <a:prstDash val="dash"/>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23" name="Isosceles Triangle 22"/>
          <p:cNvSpPr>
            <a:spLocks noChangeArrowheads="1"/>
          </p:cNvSpPr>
          <p:nvPr/>
        </p:nvSpPr>
        <p:spPr bwMode="auto">
          <a:xfrm>
            <a:off x="228600" y="3886200"/>
            <a:ext cx="381000" cy="304800"/>
          </a:xfrm>
          <a:prstGeom prst="triangle">
            <a:avLst>
              <a:gd name="adj" fmla="val 50000"/>
            </a:avLst>
          </a:prstGeom>
          <a:solidFill>
            <a:srgbClr val="FFFF00"/>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grpSp>
        <p:nvGrpSpPr>
          <p:cNvPr id="2" name="Group 27"/>
          <p:cNvGrpSpPr>
            <a:grpSpLocks/>
          </p:cNvGrpSpPr>
          <p:nvPr/>
        </p:nvGrpSpPr>
        <p:grpSpPr bwMode="auto">
          <a:xfrm>
            <a:off x="3505200" y="5334000"/>
            <a:ext cx="1524000" cy="762000"/>
            <a:chOff x="3505200" y="5334000"/>
            <a:chExt cx="1524000" cy="762000"/>
          </a:xfrm>
        </p:grpSpPr>
        <p:sp>
          <p:nvSpPr>
            <p:cNvPr id="9234" name="Rounded Rectangular Callout 25"/>
            <p:cNvSpPr>
              <a:spLocks noChangeArrowheads="1"/>
            </p:cNvSpPr>
            <p:nvPr/>
          </p:nvSpPr>
          <p:spPr bwMode="auto">
            <a:xfrm>
              <a:off x="3505200" y="5334000"/>
              <a:ext cx="1524000" cy="762000"/>
            </a:xfrm>
            <a:prstGeom prst="wedgeRoundRectCallout">
              <a:avLst>
                <a:gd name="adj1" fmla="val -170046"/>
                <a:gd name="adj2" fmla="val -123815"/>
                <a:gd name="adj3" fmla="val 16667"/>
              </a:avLst>
            </a:prstGeom>
            <a:solidFill>
              <a:srgbClr val="FFFFCC"/>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itchFamily="18" charset="0"/>
                  <a:ea typeface="+mn-ea"/>
                  <a:cs typeface="+mn-cs"/>
                </a:rPr>
                <a:t>Components (Filters)</a:t>
              </a:r>
            </a:p>
          </p:txBody>
        </p:sp>
        <p:sp>
          <p:nvSpPr>
            <p:cNvPr id="9235" name="Rounded Rectangular Callout 26"/>
            <p:cNvSpPr>
              <a:spLocks noChangeArrowheads="1"/>
            </p:cNvSpPr>
            <p:nvPr/>
          </p:nvSpPr>
          <p:spPr bwMode="auto">
            <a:xfrm>
              <a:off x="3505200" y="5334000"/>
              <a:ext cx="1524000" cy="762000"/>
            </a:xfrm>
            <a:prstGeom prst="wedgeRoundRectCallout">
              <a:avLst>
                <a:gd name="adj1" fmla="val 190745"/>
                <a:gd name="adj2" fmla="val -128551"/>
                <a:gd name="adj3" fmla="val 16667"/>
              </a:avLst>
            </a:prstGeom>
            <a:solidFill>
              <a:srgbClr val="FFFFCC"/>
            </a:solidFill>
            <a:ln w="9525" algn="ctr">
              <a:solidFill>
                <a:schemeClr val="tx1"/>
              </a:solidFill>
              <a:round/>
              <a:headEnd/>
              <a:tailEnd/>
            </a:ln>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rPr>
                <a:t>Components (</a:t>
              </a:r>
              <a:r>
                <a:rPr kumimoji="0" lang="en-US" sz="1800" b="0" i="0" u="none" strike="noStrike" kern="1200" cap="none" spc="0" normalizeH="0" baseline="0" noProof="0" dirty="0">
                  <a:ln>
                    <a:noFill/>
                  </a:ln>
                  <a:solidFill>
                    <a:srgbClr val="000000"/>
                  </a:solidFill>
                  <a:effectLst/>
                  <a:highlight>
                    <a:srgbClr val="FFFF00"/>
                  </a:highlight>
                  <a:uLnTx/>
                  <a:uFillTx/>
                  <a:latin typeface="Times New Roman" pitchFamily="18" charset="0"/>
                  <a:ea typeface="+mn-ea"/>
                  <a:cs typeface="+mn-cs"/>
                </a:rPr>
                <a:t>Filters</a:t>
              </a:r>
              <a:r>
                <a:rPr kumimoji="0" lang="en-US" sz="1800" b="0" i="0" u="none" strike="noStrike" kern="1200" cap="none" spc="0" normalizeH="0" baseline="0" noProof="0" dirty="0">
                  <a:ln>
                    <a:noFill/>
                  </a:ln>
                  <a:solidFill>
                    <a:srgbClr val="000000"/>
                  </a:solidFill>
                  <a:effectLst/>
                  <a:uLnTx/>
                  <a:uFillTx/>
                  <a:latin typeface="Times New Roman" pitchFamily="18" charset="0"/>
                  <a:ea typeface="+mn-ea"/>
                  <a:cs typeface="+mn-cs"/>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nodeType="afterGroup">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2000"/>
                                        <p:tgtEl>
                                          <p:spTgt spid="20"/>
                                        </p:tgtEl>
                                      </p:cBhvr>
                                    </p:animEffect>
                                  </p:childTnLst>
                                </p:cTn>
                              </p:par>
                            </p:childTnLst>
                          </p:cTn>
                        </p:par>
                        <p:par>
                          <p:cTn id="12" fill="hold" nodeType="afterGroup">
                            <p:stCondLst>
                              <p:cond delay="2500"/>
                            </p:stCondLst>
                            <p:childTnLst>
                              <p:par>
                                <p:cTn id="13" presetID="63" presetClass="path" presetSubtype="0" accel="50000" decel="50000" fill="hold" grpId="1" nodeType="afterEffect">
                                  <p:stCondLst>
                                    <p:cond delay="0"/>
                                  </p:stCondLst>
                                  <p:childTnLst>
                                    <p:animMotion origin="layout" path="M 3.33333E-6 -3.33333E-6 L 0.15 -0.00555 " pathEditMode="relative" rAng="0" ptsTypes="AA">
                                      <p:cBhvr>
                                        <p:cTn id="14" dur="2000" fill="hold"/>
                                        <p:tgtEl>
                                          <p:spTgt spid="20"/>
                                        </p:tgtEl>
                                        <p:attrNameLst>
                                          <p:attrName>ppt_x</p:attrName>
                                          <p:attrName>ppt_y</p:attrName>
                                        </p:attrNameLst>
                                      </p:cBhvr>
                                      <p:rCtr x="7500" y="-278"/>
                                    </p:animMotion>
                                  </p:childTnLst>
                                </p:cTn>
                              </p:par>
                              <p:par>
                                <p:cTn id="15" presetID="10"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2000"/>
                                        <p:tgtEl>
                                          <p:spTgt spid="22"/>
                                        </p:tgtEl>
                                      </p:cBhvr>
                                    </p:animEffect>
                                  </p:childTnLst>
                                </p:cTn>
                              </p:par>
                            </p:childTnLst>
                          </p:cTn>
                        </p:par>
                        <p:par>
                          <p:cTn id="18" fill="hold" nodeType="afterGroup">
                            <p:stCondLst>
                              <p:cond delay="4500"/>
                            </p:stCondLst>
                            <p:childTnLst>
                              <p:par>
                                <p:cTn id="19" presetID="63" presetClass="path" presetSubtype="0" accel="50000" decel="50000" fill="hold" grpId="2" nodeType="afterEffect">
                                  <p:stCondLst>
                                    <p:cond delay="0"/>
                                  </p:stCondLst>
                                  <p:childTnLst>
                                    <p:animMotion origin="layout" path="M 0.15 -0.00555 L 0.36667 -0.00555 " pathEditMode="relative" rAng="0" ptsTypes="AA">
                                      <p:cBhvr>
                                        <p:cTn id="20" dur="2000" fill="hold"/>
                                        <p:tgtEl>
                                          <p:spTgt spid="20"/>
                                        </p:tgtEl>
                                        <p:attrNameLst>
                                          <p:attrName>ppt_x</p:attrName>
                                          <p:attrName>ppt_y</p:attrName>
                                        </p:attrNameLst>
                                      </p:cBhvr>
                                      <p:rCtr x="10833" y="0"/>
                                    </p:animMotion>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2000"/>
                                        <p:tgtEl>
                                          <p:spTgt spid="23"/>
                                        </p:tgtEl>
                                      </p:cBhvr>
                                    </p:animEffect>
                                  </p:childTnLst>
                                </p:cTn>
                              </p:par>
                              <p:par>
                                <p:cTn id="24" presetID="63" presetClass="path" presetSubtype="0" accel="50000" decel="50000" fill="hold" grpId="1" nodeType="withEffect">
                                  <p:stCondLst>
                                    <p:cond delay="0"/>
                                  </p:stCondLst>
                                  <p:childTnLst>
                                    <p:animMotion origin="layout" path="M 0.00833 -2.22222E-6 L 0.15 -2.22222E-6 " pathEditMode="relative" rAng="0" ptsTypes="AA">
                                      <p:cBhvr>
                                        <p:cTn id="25" dur="2000" fill="hold"/>
                                        <p:tgtEl>
                                          <p:spTgt spid="22"/>
                                        </p:tgtEl>
                                        <p:attrNameLst>
                                          <p:attrName>ppt_x</p:attrName>
                                          <p:attrName>ppt_y</p:attrName>
                                        </p:attrNameLst>
                                      </p:cBhvr>
                                      <p:rCtr x="7083" y="0"/>
                                    </p:animMotion>
                                  </p:childTnLst>
                                </p:cTn>
                              </p:par>
                            </p:childTnLst>
                          </p:cTn>
                        </p:par>
                        <p:par>
                          <p:cTn id="26" fill="hold" nodeType="afterGroup">
                            <p:stCondLst>
                              <p:cond delay="6500"/>
                            </p:stCondLst>
                            <p:childTnLst>
                              <p:par>
                                <p:cTn id="27" presetID="8" presetClass="emph" presetSubtype="0" fill="hold" grpId="6" nodeType="afterEffect">
                                  <p:stCondLst>
                                    <p:cond delay="0"/>
                                  </p:stCondLst>
                                  <p:childTnLst>
                                    <p:animRot by="21600000">
                                      <p:cBhvr>
                                        <p:cTn id="28" dur="2000" fill="hold"/>
                                        <p:tgtEl>
                                          <p:spTgt spid="22"/>
                                        </p:tgtEl>
                                        <p:attrNameLst>
                                          <p:attrName>r</p:attrName>
                                        </p:attrNameLst>
                                      </p:cBhvr>
                                    </p:animRot>
                                  </p:childTnLst>
                                </p:cTn>
                              </p:par>
                            </p:childTnLst>
                          </p:cTn>
                        </p:par>
                        <p:par>
                          <p:cTn id="29" fill="hold" nodeType="afterGroup">
                            <p:stCondLst>
                              <p:cond delay="8500"/>
                            </p:stCondLst>
                            <p:childTnLst>
                              <p:par>
                                <p:cTn id="30" presetID="63" presetClass="path" presetSubtype="0" accel="50000" decel="50000" fill="hold" grpId="3" nodeType="afterEffect">
                                  <p:stCondLst>
                                    <p:cond delay="0"/>
                                  </p:stCondLst>
                                  <p:childTnLst>
                                    <p:animMotion origin="layout" path="M 0.36666 -0.00555 L 0.56666 -0.00555 " pathEditMode="relative" rAng="0" ptsTypes="AA">
                                      <p:cBhvr>
                                        <p:cTn id="31" dur="2000" fill="hold"/>
                                        <p:tgtEl>
                                          <p:spTgt spid="20"/>
                                        </p:tgtEl>
                                        <p:attrNameLst>
                                          <p:attrName>ppt_x</p:attrName>
                                          <p:attrName>ppt_y</p:attrName>
                                        </p:attrNameLst>
                                      </p:cBhvr>
                                      <p:rCtr x="10000" y="0"/>
                                    </p:animMotion>
                                  </p:childTnLst>
                                </p:cTn>
                              </p:par>
                              <p:par>
                                <p:cTn id="32" presetID="63" presetClass="path" presetSubtype="0" accel="50000" decel="50000" fill="hold" grpId="1" nodeType="withEffect">
                                  <p:stCondLst>
                                    <p:cond delay="0"/>
                                  </p:stCondLst>
                                  <p:childTnLst>
                                    <p:animMotion origin="layout" path="M 0.00417 -4.44444E-6 L 0.14167 -4.44444E-6 " pathEditMode="relative" rAng="0" ptsTypes="AA">
                                      <p:cBhvr>
                                        <p:cTn id="33" dur="2000" fill="hold"/>
                                        <p:tgtEl>
                                          <p:spTgt spid="23"/>
                                        </p:tgtEl>
                                        <p:attrNameLst>
                                          <p:attrName>ppt_x</p:attrName>
                                          <p:attrName>ppt_y</p:attrName>
                                        </p:attrNameLst>
                                      </p:cBhvr>
                                      <p:rCtr x="6875" y="0"/>
                                    </p:animMotion>
                                  </p:childTnLst>
                                </p:cTn>
                              </p:par>
                              <p:par>
                                <p:cTn id="34" presetID="63" presetClass="path" presetSubtype="0" accel="50000" decel="50000" fill="hold" grpId="2" nodeType="withEffect">
                                  <p:stCondLst>
                                    <p:cond delay="0"/>
                                  </p:stCondLst>
                                  <p:childTnLst>
                                    <p:animMotion origin="layout" path="M 0.15 -2.22222E-6 L 0.35833 -2.22222E-6 " pathEditMode="relative" rAng="0" ptsTypes="AA">
                                      <p:cBhvr>
                                        <p:cTn id="35" dur="2000" fill="hold"/>
                                        <p:tgtEl>
                                          <p:spTgt spid="22"/>
                                        </p:tgtEl>
                                        <p:attrNameLst>
                                          <p:attrName>ppt_x</p:attrName>
                                          <p:attrName>ppt_y</p:attrName>
                                        </p:attrNameLst>
                                      </p:cBhvr>
                                      <p:rCtr x="10417" y="0"/>
                                    </p:animMotion>
                                  </p:childTnLst>
                                </p:cTn>
                              </p:par>
                            </p:childTnLst>
                          </p:cTn>
                        </p:par>
                        <p:par>
                          <p:cTn id="36" fill="hold" nodeType="afterGroup">
                            <p:stCondLst>
                              <p:cond delay="10500"/>
                            </p:stCondLst>
                            <p:childTnLst>
                              <p:par>
                                <p:cTn id="37" presetID="8" presetClass="emph" presetSubtype="0" fill="hold" grpId="7" nodeType="afterEffect">
                                  <p:stCondLst>
                                    <p:cond delay="0"/>
                                  </p:stCondLst>
                                  <p:childTnLst>
                                    <p:animRot by="21600000">
                                      <p:cBhvr>
                                        <p:cTn id="38" dur="2000" fill="hold"/>
                                        <p:tgtEl>
                                          <p:spTgt spid="22"/>
                                        </p:tgtEl>
                                        <p:attrNameLst>
                                          <p:attrName>r</p:attrName>
                                        </p:attrNameLst>
                                      </p:cBhvr>
                                    </p:animRot>
                                  </p:childTnLst>
                                </p:cTn>
                              </p:par>
                            </p:childTnLst>
                          </p:cTn>
                        </p:par>
                        <p:par>
                          <p:cTn id="39" fill="hold" nodeType="afterGroup">
                            <p:stCondLst>
                              <p:cond delay="12500"/>
                            </p:stCondLst>
                            <p:childTnLst>
                              <p:par>
                                <p:cTn id="40" presetID="63" presetClass="path" presetSubtype="0" accel="50000" decel="50000" fill="hold" grpId="4" nodeType="afterEffect">
                                  <p:stCondLst>
                                    <p:cond delay="0"/>
                                  </p:stCondLst>
                                  <p:childTnLst>
                                    <p:animMotion origin="layout" path="M 0.56666 -0.00555 L 0.775 -0.00555 " pathEditMode="relative" rAng="0" ptsTypes="AA">
                                      <p:cBhvr>
                                        <p:cTn id="41" dur="2000" fill="hold"/>
                                        <p:tgtEl>
                                          <p:spTgt spid="20"/>
                                        </p:tgtEl>
                                        <p:attrNameLst>
                                          <p:attrName>ppt_x</p:attrName>
                                          <p:attrName>ppt_y</p:attrName>
                                        </p:attrNameLst>
                                      </p:cBhvr>
                                      <p:rCtr x="10417" y="0"/>
                                    </p:animMotion>
                                  </p:childTnLst>
                                </p:cTn>
                              </p:par>
                              <p:par>
                                <p:cTn id="42" presetID="63" presetClass="path" presetSubtype="0" accel="50000" decel="50000" fill="hold" grpId="2" nodeType="withEffect">
                                  <p:stCondLst>
                                    <p:cond delay="0"/>
                                  </p:stCondLst>
                                  <p:childTnLst>
                                    <p:animMotion origin="layout" path="M 0.1375 -4.44444E-6 L 0.3375 -4.44444E-6 " pathEditMode="relative" rAng="0" ptsTypes="AA">
                                      <p:cBhvr>
                                        <p:cTn id="43" dur="2000" fill="hold"/>
                                        <p:tgtEl>
                                          <p:spTgt spid="23"/>
                                        </p:tgtEl>
                                        <p:attrNameLst>
                                          <p:attrName>ppt_x</p:attrName>
                                          <p:attrName>ppt_y</p:attrName>
                                        </p:attrNameLst>
                                      </p:cBhvr>
                                      <p:rCtr x="10000" y="0"/>
                                    </p:animMotion>
                                  </p:childTnLst>
                                </p:cTn>
                              </p:par>
                              <p:par>
                                <p:cTn id="44" presetID="63" presetClass="path" presetSubtype="0" accel="50000" decel="50000" fill="hold" grpId="3" nodeType="withEffect">
                                  <p:stCondLst>
                                    <p:cond delay="0"/>
                                  </p:stCondLst>
                                  <p:childTnLst>
                                    <p:animMotion origin="layout" path="M 0.35833 -2.22222E-6 L 0.55833 -2.22222E-6 " pathEditMode="relative" rAng="0" ptsTypes="AA">
                                      <p:cBhvr>
                                        <p:cTn id="45" dur="2000" fill="hold"/>
                                        <p:tgtEl>
                                          <p:spTgt spid="22"/>
                                        </p:tgtEl>
                                        <p:attrNameLst>
                                          <p:attrName>ppt_x</p:attrName>
                                          <p:attrName>ppt_y</p:attrName>
                                        </p:attrNameLst>
                                      </p:cBhvr>
                                      <p:rCtr x="10000" y="0"/>
                                    </p:animMotion>
                                  </p:childTnLst>
                                </p:cTn>
                              </p:par>
                            </p:childTnLst>
                          </p:cTn>
                        </p:par>
                        <p:par>
                          <p:cTn id="46" fill="hold" nodeType="afterGroup">
                            <p:stCondLst>
                              <p:cond delay="14500"/>
                            </p:stCondLst>
                            <p:childTnLst>
                              <p:par>
                                <p:cTn id="47" presetID="8" presetClass="emph" presetSubtype="0" fill="hold" grpId="8" nodeType="afterEffect">
                                  <p:stCondLst>
                                    <p:cond delay="0"/>
                                  </p:stCondLst>
                                  <p:childTnLst>
                                    <p:animRot by="21600000">
                                      <p:cBhvr>
                                        <p:cTn id="48" dur="2000" fill="hold"/>
                                        <p:tgtEl>
                                          <p:spTgt spid="22"/>
                                        </p:tgtEl>
                                        <p:attrNameLst>
                                          <p:attrName>r</p:attrName>
                                        </p:attrNameLst>
                                      </p:cBhvr>
                                    </p:animRot>
                                  </p:childTnLst>
                                </p:cTn>
                              </p:par>
                            </p:childTnLst>
                          </p:cTn>
                        </p:par>
                        <p:par>
                          <p:cTn id="49" fill="hold" nodeType="afterGroup">
                            <p:stCondLst>
                              <p:cond delay="16500"/>
                            </p:stCondLst>
                            <p:childTnLst>
                              <p:par>
                                <p:cTn id="50" presetID="63" presetClass="path" presetSubtype="0" accel="50000" decel="50000" fill="hold" grpId="5" nodeType="afterEffect">
                                  <p:stCondLst>
                                    <p:cond delay="0"/>
                                  </p:stCondLst>
                                  <p:childTnLst>
                                    <p:animMotion origin="layout" path="M 0.775 -0.00555 L 0.89167 -0.00555 " pathEditMode="relative" rAng="0" ptsTypes="AA">
                                      <p:cBhvr>
                                        <p:cTn id="51" dur="2000" fill="hold"/>
                                        <p:tgtEl>
                                          <p:spTgt spid="20"/>
                                        </p:tgtEl>
                                        <p:attrNameLst>
                                          <p:attrName>ppt_x</p:attrName>
                                          <p:attrName>ppt_y</p:attrName>
                                        </p:attrNameLst>
                                      </p:cBhvr>
                                      <p:rCtr x="5833" y="0"/>
                                    </p:animMotion>
                                  </p:childTnLst>
                                </p:cTn>
                              </p:par>
                              <p:par>
                                <p:cTn id="52" presetID="63" presetClass="path" presetSubtype="0" accel="50000" decel="50000" fill="hold" grpId="3" nodeType="withEffect">
                                  <p:stCondLst>
                                    <p:cond delay="0"/>
                                  </p:stCondLst>
                                  <p:childTnLst>
                                    <p:animMotion origin="layout" path="M 0.3375 -4.44444E-6 L 0.54584 -4.44444E-6 " pathEditMode="relative" rAng="0" ptsTypes="AA">
                                      <p:cBhvr>
                                        <p:cTn id="53" dur="2000" fill="hold"/>
                                        <p:tgtEl>
                                          <p:spTgt spid="23"/>
                                        </p:tgtEl>
                                        <p:attrNameLst>
                                          <p:attrName>ppt_x</p:attrName>
                                          <p:attrName>ppt_y</p:attrName>
                                        </p:attrNameLst>
                                      </p:cBhvr>
                                      <p:rCtr x="10417" y="0"/>
                                    </p:animMotion>
                                  </p:childTnLst>
                                </p:cTn>
                              </p:par>
                              <p:par>
                                <p:cTn id="54" presetID="63" presetClass="path" presetSubtype="0" accel="50000" decel="50000" fill="hold" grpId="4" nodeType="withEffect">
                                  <p:stCondLst>
                                    <p:cond delay="0"/>
                                  </p:stCondLst>
                                  <p:childTnLst>
                                    <p:animMotion origin="layout" path="M 0.55833 -2.22222E-6 L 0.75833 -2.22222E-6 " pathEditMode="relative" rAng="0" ptsTypes="AA">
                                      <p:cBhvr>
                                        <p:cTn id="55" dur="2000" fill="hold"/>
                                        <p:tgtEl>
                                          <p:spTgt spid="22"/>
                                        </p:tgtEl>
                                        <p:attrNameLst>
                                          <p:attrName>ppt_x</p:attrName>
                                          <p:attrName>ppt_y</p:attrName>
                                        </p:attrNameLst>
                                      </p:cBhvr>
                                      <p:rCtr x="10000" y="0"/>
                                    </p:animMotion>
                                  </p:childTnLst>
                                </p:cTn>
                              </p:par>
                            </p:childTnLst>
                          </p:cTn>
                        </p:par>
                        <p:par>
                          <p:cTn id="56" fill="hold" nodeType="afterGroup">
                            <p:stCondLst>
                              <p:cond delay="18500"/>
                            </p:stCondLst>
                            <p:childTnLst>
                              <p:par>
                                <p:cTn id="57" presetID="8" presetClass="emph" presetSubtype="0" fill="hold" grpId="9" nodeType="afterEffect">
                                  <p:stCondLst>
                                    <p:cond delay="0"/>
                                  </p:stCondLst>
                                  <p:childTnLst>
                                    <p:animRot by="21600000">
                                      <p:cBhvr>
                                        <p:cTn id="58" dur="2000" fill="hold"/>
                                        <p:tgtEl>
                                          <p:spTgt spid="22"/>
                                        </p:tgtEl>
                                        <p:attrNameLst>
                                          <p:attrName>r</p:attrName>
                                        </p:attrNameLst>
                                      </p:cBhvr>
                                    </p:animRot>
                                  </p:childTnLst>
                                </p:cTn>
                              </p:par>
                            </p:childTnLst>
                          </p:cTn>
                        </p:par>
                        <p:par>
                          <p:cTn id="59" fill="hold" nodeType="afterGroup">
                            <p:stCondLst>
                              <p:cond delay="20500"/>
                            </p:stCondLst>
                            <p:childTnLst>
                              <p:par>
                                <p:cTn id="60" presetID="2" presetClass="exit" presetSubtype="2" fill="hold" grpId="6" nodeType="afterEffect">
                                  <p:stCondLst>
                                    <p:cond delay="0"/>
                                  </p:stCondLst>
                                  <p:childTnLst>
                                    <p:anim calcmode="lin" valueType="num">
                                      <p:cBhvr additive="base">
                                        <p:cTn id="61" dur="500"/>
                                        <p:tgtEl>
                                          <p:spTgt spid="20"/>
                                        </p:tgtEl>
                                        <p:attrNameLst>
                                          <p:attrName>ppt_x</p:attrName>
                                        </p:attrNameLst>
                                      </p:cBhvr>
                                      <p:tavLst>
                                        <p:tav tm="0">
                                          <p:val>
                                            <p:strVal val="ppt_x"/>
                                          </p:val>
                                        </p:tav>
                                        <p:tav tm="100000">
                                          <p:val>
                                            <p:strVal val="1+ppt_w/2"/>
                                          </p:val>
                                        </p:tav>
                                      </p:tavLst>
                                    </p:anim>
                                    <p:anim calcmode="lin" valueType="num">
                                      <p:cBhvr additive="base">
                                        <p:cTn id="62" dur="500"/>
                                        <p:tgtEl>
                                          <p:spTgt spid="20"/>
                                        </p:tgtEl>
                                        <p:attrNameLst>
                                          <p:attrName>ppt_y</p:attrName>
                                        </p:attrNameLst>
                                      </p:cBhvr>
                                      <p:tavLst>
                                        <p:tav tm="0">
                                          <p:val>
                                            <p:strVal val="ppt_y"/>
                                          </p:val>
                                        </p:tav>
                                        <p:tav tm="100000">
                                          <p:val>
                                            <p:strVal val="ppt_y"/>
                                          </p:val>
                                        </p:tav>
                                      </p:tavLst>
                                    </p:anim>
                                    <p:set>
                                      <p:cBhvr>
                                        <p:cTn id="63" dur="1" fill="hold">
                                          <p:stCondLst>
                                            <p:cond delay="499"/>
                                          </p:stCondLst>
                                        </p:cTn>
                                        <p:tgtEl>
                                          <p:spTgt spid="20"/>
                                        </p:tgtEl>
                                        <p:attrNameLst>
                                          <p:attrName>style.visibility</p:attrName>
                                        </p:attrNameLst>
                                      </p:cBhvr>
                                      <p:to>
                                        <p:strVal val="hidden"/>
                                      </p:to>
                                    </p:set>
                                  </p:childTnLst>
                                </p:cTn>
                              </p:par>
                              <p:par>
                                <p:cTn id="64" presetID="2" presetClass="exit" presetSubtype="2" fill="hold" grpId="5" nodeType="withEffect">
                                  <p:stCondLst>
                                    <p:cond delay="0"/>
                                  </p:stCondLst>
                                  <p:childTnLst>
                                    <p:anim calcmode="lin" valueType="num">
                                      <p:cBhvr additive="base">
                                        <p:cTn id="65" dur="3000"/>
                                        <p:tgtEl>
                                          <p:spTgt spid="22"/>
                                        </p:tgtEl>
                                        <p:attrNameLst>
                                          <p:attrName>ppt_x</p:attrName>
                                        </p:attrNameLst>
                                      </p:cBhvr>
                                      <p:tavLst>
                                        <p:tav tm="0">
                                          <p:val>
                                            <p:strVal val="ppt_x"/>
                                          </p:val>
                                        </p:tav>
                                        <p:tav tm="100000">
                                          <p:val>
                                            <p:strVal val="1+ppt_w/2"/>
                                          </p:val>
                                        </p:tav>
                                      </p:tavLst>
                                    </p:anim>
                                    <p:anim calcmode="lin" valueType="num">
                                      <p:cBhvr additive="base">
                                        <p:cTn id="66" dur="3000"/>
                                        <p:tgtEl>
                                          <p:spTgt spid="22"/>
                                        </p:tgtEl>
                                        <p:attrNameLst>
                                          <p:attrName>ppt_y</p:attrName>
                                        </p:attrNameLst>
                                      </p:cBhvr>
                                      <p:tavLst>
                                        <p:tav tm="0">
                                          <p:val>
                                            <p:strVal val="ppt_y"/>
                                          </p:val>
                                        </p:tav>
                                        <p:tav tm="100000">
                                          <p:val>
                                            <p:strVal val="ppt_y"/>
                                          </p:val>
                                        </p:tav>
                                      </p:tavLst>
                                    </p:anim>
                                    <p:set>
                                      <p:cBhvr>
                                        <p:cTn id="67" dur="1" fill="hold">
                                          <p:stCondLst>
                                            <p:cond delay="2999"/>
                                          </p:stCondLst>
                                        </p:cTn>
                                        <p:tgtEl>
                                          <p:spTgt spid="22"/>
                                        </p:tgtEl>
                                        <p:attrNameLst>
                                          <p:attrName>style.visibility</p:attrName>
                                        </p:attrNameLst>
                                      </p:cBhvr>
                                      <p:to>
                                        <p:strVal val="hidden"/>
                                      </p:to>
                                    </p:set>
                                  </p:childTnLst>
                                </p:cTn>
                              </p:par>
                              <p:par>
                                <p:cTn id="68" presetID="63" presetClass="path" presetSubtype="0" accel="50000" decel="50000" fill="hold" grpId="4" nodeType="withEffect">
                                  <p:stCondLst>
                                    <p:cond delay="0"/>
                                  </p:stCondLst>
                                  <p:childTnLst>
                                    <p:animMotion origin="layout" path="M 0.54584 -4.44444E-6 L 0.75417 -4.44444E-6 " pathEditMode="relative" rAng="0" ptsTypes="AA">
                                      <p:cBhvr>
                                        <p:cTn id="69" dur="2000" fill="hold"/>
                                        <p:tgtEl>
                                          <p:spTgt spid="23"/>
                                        </p:tgtEl>
                                        <p:attrNameLst>
                                          <p:attrName>ppt_x</p:attrName>
                                          <p:attrName>ppt_y</p:attrName>
                                        </p:attrNameLst>
                                      </p:cBhvr>
                                      <p:rCtr x="10417" y="0"/>
                                    </p:animMotion>
                                  </p:childTnLst>
                                </p:cTn>
                              </p:par>
                              <p:par>
                                <p:cTn id="70" presetID="63" presetClass="path" presetSubtype="0" accel="50000" decel="50000" fill="hold" grpId="5" nodeType="withEffect">
                                  <p:stCondLst>
                                    <p:cond delay="0"/>
                                  </p:stCondLst>
                                  <p:childTnLst>
                                    <p:animMotion origin="layout" path="M 0.75417 -4.44444E-6 L 0.87917 -4.44444E-6 " pathEditMode="relative" rAng="0" ptsTypes="AA">
                                      <p:cBhvr>
                                        <p:cTn id="71" dur="2000" fill="hold"/>
                                        <p:tgtEl>
                                          <p:spTgt spid="23"/>
                                        </p:tgtEl>
                                        <p:attrNameLst>
                                          <p:attrName>ppt_x</p:attrName>
                                          <p:attrName>ppt_y</p:attrName>
                                        </p:attrNameLst>
                                      </p:cBhvr>
                                      <p:rCtr x="6250" y="0"/>
                                    </p:animMotion>
                                  </p:childTnLst>
                                </p:cTn>
                              </p:par>
                              <p:par>
                                <p:cTn id="72" presetID="2" presetClass="exit" presetSubtype="2" fill="hold" grpId="6" nodeType="withEffect">
                                  <p:stCondLst>
                                    <p:cond delay="0"/>
                                  </p:stCondLst>
                                  <p:childTnLst>
                                    <p:anim calcmode="lin" valueType="num">
                                      <p:cBhvr additive="base">
                                        <p:cTn id="73" dur="3000"/>
                                        <p:tgtEl>
                                          <p:spTgt spid="23"/>
                                        </p:tgtEl>
                                        <p:attrNameLst>
                                          <p:attrName>ppt_x</p:attrName>
                                        </p:attrNameLst>
                                      </p:cBhvr>
                                      <p:tavLst>
                                        <p:tav tm="0">
                                          <p:val>
                                            <p:strVal val="ppt_x"/>
                                          </p:val>
                                        </p:tav>
                                        <p:tav tm="100000">
                                          <p:val>
                                            <p:strVal val="1+ppt_w/2"/>
                                          </p:val>
                                        </p:tav>
                                      </p:tavLst>
                                    </p:anim>
                                    <p:anim calcmode="lin" valueType="num">
                                      <p:cBhvr additive="base">
                                        <p:cTn id="74" dur="3000"/>
                                        <p:tgtEl>
                                          <p:spTgt spid="23"/>
                                        </p:tgtEl>
                                        <p:attrNameLst>
                                          <p:attrName>ppt_y</p:attrName>
                                        </p:attrNameLst>
                                      </p:cBhvr>
                                      <p:tavLst>
                                        <p:tav tm="0">
                                          <p:val>
                                            <p:strVal val="ppt_y"/>
                                          </p:val>
                                        </p:tav>
                                        <p:tav tm="100000">
                                          <p:val>
                                            <p:strVal val="ppt_y"/>
                                          </p:val>
                                        </p:tav>
                                      </p:tavLst>
                                    </p:anim>
                                    <p:set>
                                      <p:cBhvr>
                                        <p:cTn id="75" dur="1" fill="hold">
                                          <p:stCondLst>
                                            <p:cond delay="29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20" grpId="3" animBg="1"/>
      <p:bldP spid="20" grpId="4" animBg="1"/>
      <p:bldP spid="20" grpId="5" animBg="1"/>
      <p:bldP spid="20" grpId="6" animBg="1"/>
      <p:bldP spid="22" grpId="0" animBg="1"/>
      <p:bldP spid="22" grpId="1" animBg="1"/>
      <p:bldP spid="22" grpId="2" animBg="1"/>
      <p:bldP spid="22" grpId="3" animBg="1"/>
      <p:bldP spid="22" grpId="4" animBg="1"/>
      <p:bldP spid="22" grpId="5" animBg="1"/>
      <p:bldP spid="22" grpId="6" animBg="1"/>
      <p:bldP spid="22" grpId="7" animBg="1"/>
      <p:bldP spid="22" grpId="8" animBg="1"/>
      <p:bldP spid="22" grpId="9" animBg="1"/>
      <p:bldP spid="23" grpId="0" animBg="1"/>
      <p:bldP spid="23" grpId="1" animBg="1"/>
      <p:bldP spid="23" grpId="2" animBg="1"/>
      <p:bldP spid="23" grpId="3" animBg="1"/>
      <p:bldP spid="23" grpId="4" animBg="1"/>
      <p:bldP spid="23" grpId="5" animBg="1"/>
      <p:bldP spid="23" grpId="6"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C5A59B6D-E8B0-48BE-A485-981BB311B628}" type="slidenum">
              <a:rPr lang="en-US" b="0" smtClean="0">
                <a:solidFill>
                  <a:schemeClr val="tx2"/>
                </a:solidFill>
              </a:rPr>
              <a:pPr/>
              <a:t>80</a:t>
            </a:fld>
            <a:endParaRPr lang="en-US" b="0">
              <a:solidFill>
                <a:schemeClr val="tx2"/>
              </a:solidFill>
            </a:endParaRPr>
          </a:p>
        </p:txBody>
      </p:sp>
      <p:sp>
        <p:nvSpPr>
          <p:cNvPr id="11267" name="Rectangle 2"/>
          <p:cNvSpPr>
            <a:spLocks noGrp="1" noChangeArrowheads="1"/>
          </p:cNvSpPr>
          <p:nvPr>
            <p:ph type="title"/>
          </p:nvPr>
        </p:nvSpPr>
        <p:spPr/>
        <p:txBody>
          <a:bodyPr/>
          <a:lstStyle/>
          <a:p>
            <a:pPr eaLnBrk="1" hangingPunct="1"/>
            <a:r>
              <a:rPr lang="en-US"/>
              <a:t>Different Kinds of Service Brokers</a:t>
            </a:r>
          </a:p>
        </p:txBody>
      </p:sp>
      <p:sp>
        <p:nvSpPr>
          <p:cNvPr id="11268" name="Oval 4"/>
          <p:cNvSpPr>
            <a:spLocks noChangeArrowheads="1"/>
          </p:cNvSpPr>
          <p:nvPr/>
        </p:nvSpPr>
        <p:spPr bwMode="auto">
          <a:xfrm>
            <a:off x="3886200" y="1143000"/>
            <a:ext cx="1447800" cy="914400"/>
          </a:xfrm>
          <a:prstGeom prst="ellipse">
            <a:avLst/>
          </a:prstGeom>
          <a:solidFill>
            <a:schemeClr val="accent1"/>
          </a:solidFill>
          <a:ln w="9525">
            <a:solidFill>
              <a:schemeClr val="tx1"/>
            </a:solidFill>
            <a:round/>
            <a:headEnd/>
            <a:tailEnd/>
          </a:ln>
        </p:spPr>
        <p:txBody>
          <a:bodyPr wrap="none" anchor="ctr"/>
          <a:lstStyle/>
          <a:p>
            <a:pPr algn="ctr"/>
            <a:r>
              <a:rPr lang="en-US" b="0"/>
              <a:t>Service</a:t>
            </a:r>
          </a:p>
          <a:p>
            <a:pPr algn="ctr"/>
            <a:r>
              <a:rPr lang="en-US" b="0"/>
              <a:t>Brokers</a:t>
            </a:r>
          </a:p>
        </p:txBody>
      </p:sp>
      <p:sp>
        <p:nvSpPr>
          <p:cNvPr id="451589" name="Oval 5"/>
          <p:cNvSpPr>
            <a:spLocks noChangeArrowheads="1"/>
          </p:cNvSpPr>
          <p:nvPr/>
        </p:nvSpPr>
        <p:spPr bwMode="auto">
          <a:xfrm>
            <a:off x="3352800" y="2514600"/>
            <a:ext cx="2514600" cy="1752600"/>
          </a:xfrm>
          <a:prstGeom prst="ellipse">
            <a:avLst/>
          </a:prstGeom>
          <a:solidFill>
            <a:srgbClr val="FFFFCC"/>
          </a:solidFill>
          <a:ln w="9525">
            <a:solidFill>
              <a:schemeClr val="tx1"/>
            </a:solidFill>
            <a:round/>
            <a:headEnd/>
            <a:tailEnd/>
          </a:ln>
        </p:spPr>
        <p:txBody>
          <a:bodyPr wrap="none" anchor="ctr"/>
          <a:lstStyle/>
          <a:p>
            <a:pPr algn="ctr"/>
            <a:r>
              <a:rPr lang="en-US" b="0" dirty="0"/>
              <a:t>OASIS Standard</a:t>
            </a:r>
          </a:p>
          <a:p>
            <a:pPr algn="ctr"/>
            <a:r>
              <a:rPr lang="en-US" b="0" dirty="0" err="1">
                <a:solidFill>
                  <a:srgbClr val="990000"/>
                </a:solidFill>
              </a:rPr>
              <a:t>ebXML</a:t>
            </a:r>
            <a:r>
              <a:rPr lang="en-US" b="0" dirty="0">
                <a:solidFill>
                  <a:srgbClr val="990000"/>
                </a:solidFill>
              </a:rPr>
              <a:t> </a:t>
            </a:r>
            <a:r>
              <a:rPr lang="en-US" b="0" dirty="0">
                <a:solidFill>
                  <a:srgbClr val="990000"/>
                </a:solidFill>
                <a:highlight>
                  <a:srgbClr val="FFFF00"/>
                </a:highlight>
              </a:rPr>
              <a:t>Integrated</a:t>
            </a:r>
            <a:br>
              <a:rPr lang="en-US" b="0" dirty="0">
                <a:solidFill>
                  <a:srgbClr val="990000"/>
                </a:solidFill>
                <a:highlight>
                  <a:srgbClr val="FFFF00"/>
                </a:highlight>
              </a:rPr>
            </a:br>
            <a:r>
              <a:rPr lang="en-US" b="0" dirty="0">
                <a:solidFill>
                  <a:srgbClr val="990000"/>
                </a:solidFill>
                <a:highlight>
                  <a:srgbClr val="FFFF00"/>
                </a:highlight>
              </a:rPr>
              <a:t>Registry/Repository</a:t>
            </a:r>
          </a:p>
          <a:p>
            <a:pPr algn="ctr"/>
            <a:r>
              <a:rPr lang="en-US" b="0" dirty="0"/>
              <a:t>Extensive </a:t>
            </a:r>
          </a:p>
          <a:p>
            <a:pPr algn="ctr"/>
            <a:r>
              <a:rPr lang="en-US" b="0" dirty="0"/>
              <a:t>automation</a:t>
            </a:r>
          </a:p>
        </p:txBody>
      </p:sp>
      <p:sp>
        <p:nvSpPr>
          <p:cNvPr id="451590" name="Oval 6"/>
          <p:cNvSpPr>
            <a:spLocks noChangeArrowheads="1"/>
          </p:cNvSpPr>
          <p:nvPr/>
        </p:nvSpPr>
        <p:spPr bwMode="auto">
          <a:xfrm>
            <a:off x="838200" y="2514600"/>
            <a:ext cx="2057400" cy="1752600"/>
          </a:xfrm>
          <a:prstGeom prst="ellipse">
            <a:avLst/>
          </a:prstGeom>
          <a:solidFill>
            <a:srgbClr val="FFFFCC"/>
          </a:solidFill>
          <a:ln w="9525">
            <a:solidFill>
              <a:schemeClr val="tx1"/>
            </a:solidFill>
            <a:round/>
            <a:headEnd/>
            <a:tailEnd/>
          </a:ln>
        </p:spPr>
        <p:txBody>
          <a:bodyPr wrap="none" anchor="ctr"/>
          <a:lstStyle/>
          <a:p>
            <a:pPr algn="ctr"/>
            <a:r>
              <a:rPr lang="en-US" b="0" dirty="0"/>
              <a:t>OASIS Standard</a:t>
            </a:r>
          </a:p>
          <a:p>
            <a:pPr algn="ctr"/>
            <a:r>
              <a:rPr lang="en-US" b="0" dirty="0">
                <a:solidFill>
                  <a:srgbClr val="990000"/>
                </a:solidFill>
              </a:rPr>
              <a:t>UDDI Registry</a:t>
            </a:r>
            <a:r>
              <a:rPr lang="en-US" b="0" dirty="0"/>
              <a:t> </a:t>
            </a:r>
          </a:p>
          <a:p>
            <a:pPr algn="ctr"/>
            <a:r>
              <a:rPr lang="en-US" b="0" dirty="0"/>
              <a:t>Limited </a:t>
            </a:r>
          </a:p>
          <a:p>
            <a:pPr algn="ctr"/>
            <a:r>
              <a:rPr lang="en-US" b="0" dirty="0"/>
              <a:t>automation</a:t>
            </a:r>
          </a:p>
        </p:txBody>
      </p:sp>
      <p:cxnSp>
        <p:nvCxnSpPr>
          <p:cNvPr id="451592" name="AutoShape 8"/>
          <p:cNvCxnSpPr>
            <a:cxnSpLocks noChangeShapeType="1"/>
            <a:stCxn id="11268" idx="4"/>
            <a:endCxn id="451589" idx="0"/>
          </p:cNvCxnSpPr>
          <p:nvPr/>
        </p:nvCxnSpPr>
        <p:spPr bwMode="auto">
          <a:xfrm>
            <a:off x="4610100" y="2057400"/>
            <a:ext cx="0" cy="457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1593" name="AutoShape 9"/>
          <p:cNvCxnSpPr>
            <a:cxnSpLocks noChangeShapeType="1"/>
            <a:stCxn id="11268" idx="2"/>
            <a:endCxn id="451590" idx="0"/>
          </p:cNvCxnSpPr>
          <p:nvPr/>
        </p:nvCxnSpPr>
        <p:spPr bwMode="auto">
          <a:xfrm flipH="1">
            <a:off x="1866900" y="1600200"/>
            <a:ext cx="2019300" cy="9144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51595" name="Rectangle 11"/>
          <p:cNvSpPr>
            <a:spLocks noChangeArrowheads="1"/>
          </p:cNvSpPr>
          <p:nvPr/>
        </p:nvSpPr>
        <p:spPr bwMode="auto">
          <a:xfrm>
            <a:off x="3505200" y="4876800"/>
            <a:ext cx="2209800" cy="1066800"/>
          </a:xfrm>
          <a:prstGeom prst="rect">
            <a:avLst/>
          </a:prstGeom>
          <a:solidFill>
            <a:schemeClr val="bg1"/>
          </a:solidFill>
          <a:ln w="9525">
            <a:solidFill>
              <a:schemeClr val="tx1"/>
            </a:solidFill>
            <a:miter lim="800000"/>
            <a:headEnd/>
            <a:tailEnd/>
          </a:ln>
        </p:spPr>
        <p:txBody>
          <a:bodyPr wrap="none" anchor="ctr"/>
          <a:lstStyle/>
          <a:p>
            <a:pPr algn="ctr"/>
            <a:r>
              <a:rPr lang="en-US" b="0" dirty="0"/>
              <a:t>Small / Medium IT </a:t>
            </a:r>
          </a:p>
          <a:p>
            <a:pPr algn="ctr"/>
            <a:r>
              <a:rPr lang="en-US" b="0" dirty="0"/>
              <a:t>Non IT (Boeing)</a:t>
            </a:r>
          </a:p>
          <a:p>
            <a:pPr algn="ctr"/>
            <a:r>
              <a:rPr lang="en-US" b="0" dirty="0"/>
              <a:t>Government. Also, </a:t>
            </a:r>
            <a:br>
              <a:rPr lang="en-US" b="0" dirty="0"/>
            </a:br>
            <a:r>
              <a:rPr lang="en-US" b="0" dirty="0"/>
              <a:t>Medical domain</a:t>
            </a:r>
          </a:p>
        </p:txBody>
      </p:sp>
      <p:sp>
        <p:nvSpPr>
          <p:cNvPr id="451596" name="Rectangle 12"/>
          <p:cNvSpPr>
            <a:spLocks noChangeArrowheads="1"/>
          </p:cNvSpPr>
          <p:nvPr/>
        </p:nvSpPr>
        <p:spPr bwMode="auto">
          <a:xfrm>
            <a:off x="685800" y="4876800"/>
            <a:ext cx="2362200" cy="1066800"/>
          </a:xfrm>
          <a:prstGeom prst="rect">
            <a:avLst/>
          </a:prstGeom>
          <a:solidFill>
            <a:schemeClr val="bg1"/>
          </a:solidFill>
          <a:ln w="9525">
            <a:solidFill>
              <a:schemeClr val="tx1"/>
            </a:solidFill>
            <a:miter lim="800000"/>
            <a:headEnd/>
            <a:tailEnd/>
          </a:ln>
        </p:spPr>
        <p:txBody>
          <a:bodyPr wrap="none" anchor="ctr"/>
          <a:lstStyle/>
          <a:p>
            <a:pPr algn="ctr"/>
            <a:r>
              <a:rPr lang="en-US" b="0"/>
              <a:t>Large IT companies</a:t>
            </a:r>
          </a:p>
          <a:p>
            <a:pPr algn="ctr"/>
            <a:r>
              <a:rPr lang="en-US" b="0"/>
              <a:t>MS, IBM, SAP, HP</a:t>
            </a:r>
          </a:p>
        </p:txBody>
      </p:sp>
      <p:cxnSp>
        <p:nvCxnSpPr>
          <p:cNvPr id="451598" name="AutoShape 14"/>
          <p:cNvCxnSpPr>
            <a:cxnSpLocks noChangeShapeType="1"/>
            <a:stCxn id="451589" idx="4"/>
            <a:endCxn id="451595" idx="0"/>
          </p:cNvCxnSpPr>
          <p:nvPr/>
        </p:nvCxnSpPr>
        <p:spPr bwMode="auto">
          <a:xfrm>
            <a:off x="4610100" y="4267200"/>
            <a:ext cx="0" cy="6096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1599" name="AutoShape 15"/>
          <p:cNvCxnSpPr>
            <a:cxnSpLocks noChangeShapeType="1"/>
            <a:stCxn id="451590" idx="4"/>
            <a:endCxn id="451596" idx="0"/>
          </p:cNvCxnSpPr>
          <p:nvPr/>
        </p:nvCxnSpPr>
        <p:spPr bwMode="auto">
          <a:xfrm>
            <a:off x="1866900" y="4267200"/>
            <a:ext cx="0" cy="6096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 name="Group 17"/>
          <p:cNvGrpSpPr>
            <a:grpSpLocks/>
          </p:cNvGrpSpPr>
          <p:nvPr/>
        </p:nvGrpSpPr>
        <p:grpSpPr bwMode="auto">
          <a:xfrm>
            <a:off x="5334000" y="1600200"/>
            <a:ext cx="2971800" cy="4724400"/>
            <a:chOff x="3360" y="1008"/>
            <a:chExt cx="1872" cy="2976"/>
          </a:xfrm>
        </p:grpSpPr>
        <p:sp>
          <p:nvSpPr>
            <p:cNvPr id="11278" name="Oval 7"/>
            <p:cNvSpPr>
              <a:spLocks noChangeArrowheads="1"/>
            </p:cNvSpPr>
            <p:nvPr/>
          </p:nvSpPr>
          <p:spPr bwMode="auto">
            <a:xfrm>
              <a:off x="3984" y="1584"/>
              <a:ext cx="1104" cy="1104"/>
            </a:xfrm>
            <a:prstGeom prst="ellipse">
              <a:avLst/>
            </a:prstGeom>
            <a:solidFill>
              <a:srgbClr val="FFFFCC"/>
            </a:solidFill>
            <a:ln w="9525">
              <a:solidFill>
                <a:schemeClr val="tx1"/>
              </a:solidFill>
              <a:round/>
              <a:headEnd/>
              <a:tailEnd/>
            </a:ln>
          </p:spPr>
          <p:txBody>
            <a:bodyPr wrap="none" anchor="ctr"/>
            <a:lstStyle/>
            <a:p>
              <a:pPr algn="ctr"/>
              <a:r>
                <a:rPr lang="en-US" b="0" dirty="0"/>
                <a:t>Ad Hoc </a:t>
              </a:r>
            </a:p>
            <a:p>
              <a:pPr algn="ctr"/>
              <a:r>
                <a:rPr lang="en-US" b="0" dirty="0">
                  <a:solidFill>
                    <a:srgbClr val="990000"/>
                  </a:solidFill>
                </a:rPr>
                <a:t>Registry / List</a:t>
              </a:r>
              <a:r>
                <a:rPr lang="en-US" b="0" dirty="0"/>
                <a:t> </a:t>
              </a:r>
            </a:p>
            <a:p>
              <a:pPr algn="ctr"/>
              <a:r>
                <a:rPr lang="en-US" b="0" dirty="0"/>
                <a:t>Quick start</a:t>
              </a:r>
            </a:p>
            <a:p>
              <a:pPr algn="ctr"/>
              <a:r>
                <a:rPr lang="en-US" b="0" dirty="0"/>
                <a:t>Manual </a:t>
              </a:r>
            </a:p>
            <a:p>
              <a:pPr algn="ctr"/>
              <a:r>
                <a:rPr lang="en-US" b="0" dirty="0"/>
                <a:t>search</a:t>
              </a:r>
            </a:p>
          </p:txBody>
        </p:sp>
        <p:cxnSp>
          <p:nvCxnSpPr>
            <p:cNvPr id="11279" name="AutoShape 10"/>
            <p:cNvCxnSpPr>
              <a:cxnSpLocks noChangeShapeType="1"/>
              <a:stCxn id="11268" idx="6"/>
              <a:endCxn id="11278" idx="0"/>
            </p:cNvCxnSpPr>
            <p:nvPr/>
          </p:nvCxnSpPr>
          <p:spPr bwMode="auto">
            <a:xfrm>
              <a:off x="3360" y="1008"/>
              <a:ext cx="1176" cy="576"/>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280" name="Rectangle 13"/>
            <p:cNvSpPr>
              <a:spLocks noChangeArrowheads="1"/>
            </p:cNvSpPr>
            <p:nvPr/>
          </p:nvSpPr>
          <p:spPr bwMode="auto">
            <a:xfrm>
              <a:off x="3840" y="3072"/>
              <a:ext cx="1392" cy="912"/>
            </a:xfrm>
            <a:prstGeom prst="rect">
              <a:avLst/>
            </a:prstGeom>
            <a:solidFill>
              <a:schemeClr val="bg1"/>
            </a:solidFill>
            <a:ln w="9525">
              <a:solidFill>
                <a:schemeClr val="tx1"/>
              </a:solidFill>
              <a:miter lim="800000"/>
              <a:headEnd/>
              <a:tailEnd/>
            </a:ln>
          </p:spPr>
          <p:txBody>
            <a:bodyPr wrap="none" anchor="ctr"/>
            <a:lstStyle/>
            <a:p>
              <a:pPr algn="ctr"/>
              <a:r>
                <a:rPr lang="en-US" b="0" dirty="0"/>
                <a:t>Small companies</a:t>
              </a:r>
            </a:p>
            <a:p>
              <a:pPr algn="ctr"/>
              <a:r>
                <a:rPr lang="en-US" sz="1400" b="0" dirty="0"/>
                <a:t>www.programmableweb.com/ </a:t>
              </a:r>
            </a:p>
            <a:p>
              <a:pPr algn="ctr"/>
              <a:r>
                <a:rPr lang="en-US" b="0" dirty="0">
                  <a:solidFill>
                    <a:srgbClr val="008000"/>
                  </a:solidFill>
                </a:rPr>
                <a:t>ASU Repository</a:t>
              </a:r>
            </a:p>
            <a:p>
              <a:pPr algn="ctr"/>
              <a:r>
                <a:rPr lang="en-US" b="0" dirty="0">
                  <a:solidFill>
                    <a:srgbClr val="008000"/>
                  </a:solidFill>
                </a:rPr>
                <a:t>Your Project 3</a:t>
              </a:r>
            </a:p>
          </p:txBody>
        </p:sp>
        <p:cxnSp>
          <p:nvCxnSpPr>
            <p:cNvPr id="11281" name="AutoShape 16"/>
            <p:cNvCxnSpPr>
              <a:cxnSpLocks noChangeShapeType="1"/>
              <a:stCxn id="11278" idx="4"/>
              <a:endCxn id="11280" idx="0"/>
            </p:cNvCxnSpPr>
            <p:nvPr/>
          </p:nvCxnSpPr>
          <p:spPr bwMode="auto">
            <a:xfrm>
              <a:off x="4536" y="2688"/>
              <a:ext cx="0" cy="384"/>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461022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451593"/>
                                        </p:tgtEl>
                                        <p:attrNameLst>
                                          <p:attrName>style.visibility</p:attrName>
                                        </p:attrNameLst>
                                      </p:cBhvr>
                                      <p:to>
                                        <p:strVal val="visible"/>
                                      </p:to>
                                    </p:set>
                                    <p:animEffect transition="in" filter="wipe(up)">
                                      <p:cBhvr>
                                        <p:cTn id="7" dur="500"/>
                                        <p:tgtEl>
                                          <p:spTgt spid="451593"/>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51590"/>
                                        </p:tgtEl>
                                        <p:attrNameLst>
                                          <p:attrName>style.visibility</p:attrName>
                                        </p:attrNameLst>
                                      </p:cBhvr>
                                      <p:to>
                                        <p:strVal val="visible"/>
                                      </p:to>
                                    </p:set>
                                    <p:animEffect transition="in" filter="wipe(up)">
                                      <p:cBhvr>
                                        <p:cTn id="11" dur="500"/>
                                        <p:tgtEl>
                                          <p:spTgt spid="45159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451599"/>
                                        </p:tgtEl>
                                        <p:attrNameLst>
                                          <p:attrName>style.visibility</p:attrName>
                                        </p:attrNameLst>
                                      </p:cBhvr>
                                      <p:to>
                                        <p:strVal val="visible"/>
                                      </p:to>
                                    </p:set>
                                    <p:animEffect transition="in" filter="wipe(up)">
                                      <p:cBhvr>
                                        <p:cTn id="16" dur="500"/>
                                        <p:tgtEl>
                                          <p:spTgt spid="451599"/>
                                        </p:tgtEl>
                                      </p:cBhvr>
                                    </p:animEffect>
                                  </p:childTnLst>
                                </p:cTn>
                              </p:par>
                            </p:childTnLst>
                          </p:cTn>
                        </p:par>
                        <p:par>
                          <p:cTn id="17" fill="hold" nodeType="afterGroup">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451596"/>
                                        </p:tgtEl>
                                        <p:attrNameLst>
                                          <p:attrName>style.visibility</p:attrName>
                                        </p:attrNameLst>
                                      </p:cBhvr>
                                      <p:to>
                                        <p:strVal val="visible"/>
                                      </p:to>
                                    </p:set>
                                    <p:animEffect transition="in" filter="wipe(up)">
                                      <p:cBhvr>
                                        <p:cTn id="20" dur="500"/>
                                        <p:tgtEl>
                                          <p:spTgt spid="45159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451592"/>
                                        </p:tgtEl>
                                        <p:attrNameLst>
                                          <p:attrName>style.visibility</p:attrName>
                                        </p:attrNameLst>
                                      </p:cBhvr>
                                      <p:to>
                                        <p:strVal val="visible"/>
                                      </p:to>
                                    </p:set>
                                    <p:animEffect transition="in" filter="wipe(up)">
                                      <p:cBhvr>
                                        <p:cTn id="25" dur="500"/>
                                        <p:tgtEl>
                                          <p:spTgt spid="451592"/>
                                        </p:tgtEl>
                                      </p:cBhvr>
                                    </p:animEffect>
                                  </p:childTnLst>
                                </p:cTn>
                              </p:par>
                            </p:childTnLst>
                          </p:cTn>
                        </p:par>
                        <p:par>
                          <p:cTn id="26" fill="hold" nodeType="afterGroup">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451589"/>
                                        </p:tgtEl>
                                        <p:attrNameLst>
                                          <p:attrName>style.visibility</p:attrName>
                                        </p:attrNameLst>
                                      </p:cBhvr>
                                      <p:to>
                                        <p:strVal val="visible"/>
                                      </p:to>
                                    </p:set>
                                    <p:animEffect transition="in" filter="wipe(up)">
                                      <p:cBhvr>
                                        <p:cTn id="29" dur="500"/>
                                        <p:tgtEl>
                                          <p:spTgt spid="45158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451598"/>
                                        </p:tgtEl>
                                        <p:attrNameLst>
                                          <p:attrName>style.visibility</p:attrName>
                                        </p:attrNameLst>
                                      </p:cBhvr>
                                      <p:to>
                                        <p:strVal val="visible"/>
                                      </p:to>
                                    </p:set>
                                    <p:animEffect transition="in" filter="wipe(up)">
                                      <p:cBhvr>
                                        <p:cTn id="34" dur="500"/>
                                        <p:tgtEl>
                                          <p:spTgt spid="451598"/>
                                        </p:tgtEl>
                                      </p:cBhvr>
                                    </p:animEffect>
                                  </p:childTnLst>
                                </p:cTn>
                              </p:par>
                            </p:childTnLst>
                          </p:cTn>
                        </p:par>
                        <p:par>
                          <p:cTn id="35" fill="hold" nodeType="afterGroup">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451595"/>
                                        </p:tgtEl>
                                        <p:attrNameLst>
                                          <p:attrName>style.visibility</p:attrName>
                                        </p:attrNameLst>
                                      </p:cBhvr>
                                      <p:to>
                                        <p:strVal val="visible"/>
                                      </p:to>
                                    </p:set>
                                    <p:animEffect transition="in" filter="wipe(up)">
                                      <p:cBhvr>
                                        <p:cTn id="38" dur="500"/>
                                        <p:tgtEl>
                                          <p:spTgt spid="45159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up)">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89" grpId="0" animBg="1"/>
      <p:bldP spid="451590" grpId="0" animBg="1"/>
      <p:bldP spid="451595" grpId="0" animBg="1"/>
      <p:bldP spid="45159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C11CCB2D-A0D8-4F70-846F-0084ABF86AEE}" type="slidenum">
              <a:rPr lang="en-US" b="0" smtClean="0">
                <a:solidFill>
                  <a:schemeClr val="tx2"/>
                </a:solidFill>
              </a:rPr>
              <a:pPr/>
              <a:t>81</a:t>
            </a:fld>
            <a:endParaRPr lang="en-US" b="0">
              <a:solidFill>
                <a:schemeClr val="tx2"/>
              </a:solidFill>
            </a:endParaRPr>
          </a:p>
        </p:txBody>
      </p:sp>
      <p:sp>
        <p:nvSpPr>
          <p:cNvPr id="12291" name="Rectangle 4"/>
          <p:cNvSpPr>
            <a:spLocks noChangeArrowheads="1"/>
          </p:cNvSpPr>
          <p:nvPr/>
        </p:nvSpPr>
        <p:spPr bwMode="auto">
          <a:xfrm>
            <a:off x="304800" y="990600"/>
            <a:ext cx="8615363"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92100" indent="-292100" eaLnBrk="1" hangingPunct="1">
              <a:lnSpc>
                <a:spcPct val="120000"/>
              </a:lnSpc>
              <a:spcBef>
                <a:spcPct val="20000"/>
              </a:spcBef>
              <a:buClr>
                <a:srgbClr val="FFCC00"/>
              </a:buClr>
              <a:buSzPct val="60000"/>
              <a:buFont typeface="Wingdings" pitchFamily="2" charset="2"/>
              <a:buChar char="n"/>
            </a:pPr>
            <a:r>
              <a:rPr lang="en-US" sz="2800" b="0" dirty="0"/>
              <a:t>OASIS is a member-led, international non-profit standards consortium; </a:t>
            </a:r>
          </a:p>
          <a:p>
            <a:pPr marL="292100" indent="-292100" eaLnBrk="1" hangingPunct="1">
              <a:lnSpc>
                <a:spcPct val="120000"/>
              </a:lnSpc>
              <a:spcBef>
                <a:spcPct val="20000"/>
              </a:spcBef>
              <a:buClr>
                <a:srgbClr val="FFCC00"/>
              </a:buClr>
              <a:buSzPct val="60000"/>
              <a:buFont typeface="Wingdings" pitchFamily="2" charset="2"/>
              <a:buChar char="n"/>
            </a:pPr>
            <a:r>
              <a:rPr lang="en-US" sz="2800" b="0" dirty="0"/>
              <a:t>Founded under the name "SGML Open" in 1993.</a:t>
            </a:r>
          </a:p>
          <a:p>
            <a:pPr marL="292100" indent="-292100" eaLnBrk="1" hangingPunct="1">
              <a:lnSpc>
                <a:spcPct val="120000"/>
              </a:lnSpc>
              <a:spcBef>
                <a:spcPct val="20000"/>
              </a:spcBef>
              <a:buClr>
                <a:srgbClr val="FFCC00"/>
              </a:buClr>
              <a:buSzPct val="60000"/>
              <a:buFont typeface="Wingdings" pitchFamily="2" charset="2"/>
              <a:buChar char="n"/>
            </a:pPr>
            <a:r>
              <a:rPr lang="en-US" sz="2800" b="0" dirty="0"/>
              <a:t>Thousands of individual and organizational members in 100 countries;</a:t>
            </a:r>
          </a:p>
          <a:p>
            <a:pPr marL="292100" indent="-292100" eaLnBrk="1" hangingPunct="1">
              <a:lnSpc>
                <a:spcPct val="120000"/>
              </a:lnSpc>
              <a:spcBef>
                <a:spcPct val="20000"/>
              </a:spcBef>
              <a:buClr>
                <a:srgbClr val="FFCC00"/>
              </a:buClr>
              <a:buSzPct val="60000"/>
              <a:buFont typeface="Wingdings" pitchFamily="2" charset="2"/>
              <a:buChar char="n"/>
            </a:pPr>
            <a:r>
              <a:rPr lang="en-US" sz="2800" b="0" dirty="0"/>
              <a:t>The largest standards group for SOA and Web services. Most SOA standards are from OASIS</a:t>
            </a:r>
          </a:p>
          <a:p>
            <a:pPr marL="292100" indent="-292100">
              <a:lnSpc>
                <a:spcPct val="120000"/>
              </a:lnSpc>
              <a:spcBef>
                <a:spcPct val="20000"/>
              </a:spcBef>
              <a:buClr>
                <a:srgbClr val="FFCC00"/>
              </a:buClr>
              <a:buSzPct val="60000"/>
              <a:buFont typeface="Wingdings" pitchFamily="2" charset="2"/>
              <a:buChar char="n"/>
            </a:pPr>
            <a:r>
              <a:rPr lang="en-US" sz="2800" b="0" dirty="0"/>
              <a:t>Supports over 60 technical committees producing royalty-free and RAND (Reasonable and non-discriminatory) licensing in an open process.</a:t>
            </a:r>
          </a:p>
        </p:txBody>
      </p:sp>
      <p:sp>
        <p:nvSpPr>
          <p:cNvPr id="12292" name="Rectangle 5"/>
          <p:cNvSpPr>
            <a:spLocks noGrp="1" noChangeArrowheads="1"/>
          </p:cNvSpPr>
          <p:nvPr>
            <p:ph type="title"/>
          </p:nvPr>
        </p:nvSpPr>
        <p:spPr>
          <a:xfrm>
            <a:off x="381000" y="228600"/>
            <a:ext cx="8401050" cy="508000"/>
          </a:xfrm>
          <a:noFill/>
        </p:spPr>
        <p:txBody>
          <a:bodyPr/>
          <a:lstStyle/>
          <a:p>
            <a:pPr algn="ctr" eaLnBrk="1" hangingPunct="1"/>
            <a:r>
              <a:rPr lang="en-US" dirty="0"/>
              <a:t>Who is OASIS?</a:t>
            </a:r>
          </a:p>
        </p:txBody>
      </p:sp>
    </p:spTree>
    <p:extLst>
      <p:ext uri="{BB962C8B-B14F-4D97-AF65-F5344CB8AC3E}">
        <p14:creationId xmlns:p14="http://schemas.microsoft.com/office/powerpoint/2010/main" val="20931247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8A6C833E-DB7F-4FAA-9344-D9193526A220}" type="slidenum">
              <a:rPr lang="en-US" b="0" smtClean="0">
                <a:solidFill>
                  <a:schemeClr val="tx2"/>
                </a:solidFill>
              </a:rPr>
              <a:pPr/>
              <a:t>82</a:t>
            </a:fld>
            <a:endParaRPr lang="en-US" b="0">
              <a:solidFill>
                <a:schemeClr val="tx2"/>
              </a:solidFill>
            </a:endParaRPr>
          </a:p>
        </p:txBody>
      </p:sp>
      <p:sp>
        <p:nvSpPr>
          <p:cNvPr id="13315" name="Rectangle 2"/>
          <p:cNvSpPr>
            <a:spLocks noGrp="1" noChangeArrowheads="1"/>
          </p:cNvSpPr>
          <p:nvPr>
            <p:ph type="title"/>
          </p:nvPr>
        </p:nvSpPr>
        <p:spPr>
          <a:xfrm>
            <a:off x="1447800" y="152400"/>
            <a:ext cx="7620000" cy="1219200"/>
          </a:xfrm>
        </p:spPr>
        <p:txBody>
          <a:bodyPr/>
          <a:lstStyle/>
          <a:p>
            <a:pPr eaLnBrk="1" hangingPunct="1">
              <a:lnSpc>
                <a:spcPct val="140000"/>
              </a:lnSpc>
            </a:pPr>
            <a:r>
              <a:rPr lang="en-US" sz="2800" dirty="0"/>
              <a:t>UDDI Service Registry</a:t>
            </a:r>
            <a:br>
              <a:rPr lang="en-US" sz="2800" dirty="0"/>
            </a:br>
            <a:r>
              <a:rPr lang="en-US" altLang="zh-CN" sz="2400" dirty="0">
                <a:highlight>
                  <a:srgbClr val="FFFF00"/>
                </a:highlight>
                <a:ea typeface="宋体" pitchFamily="2" charset="-122"/>
              </a:rPr>
              <a:t>Universal Description, Discovery, and Integration</a:t>
            </a:r>
            <a:r>
              <a:rPr lang="en-US" altLang="zh-CN" sz="2800" dirty="0">
                <a:highlight>
                  <a:srgbClr val="FFFF00"/>
                </a:highlight>
                <a:ea typeface="宋体" pitchFamily="2" charset="-122"/>
              </a:rPr>
              <a:t> </a:t>
            </a:r>
            <a:endParaRPr lang="en-US" sz="2800" dirty="0">
              <a:highlight>
                <a:srgbClr val="FFFF00"/>
              </a:highlight>
            </a:endParaRPr>
          </a:p>
        </p:txBody>
      </p:sp>
      <p:sp>
        <p:nvSpPr>
          <p:cNvPr id="13316" name="Rectangle 3"/>
          <p:cNvSpPr>
            <a:spLocks noGrp="1" noChangeArrowheads="1"/>
          </p:cNvSpPr>
          <p:nvPr>
            <p:ph type="body" idx="1"/>
          </p:nvPr>
        </p:nvSpPr>
        <p:spPr>
          <a:xfrm>
            <a:off x="685800" y="1828800"/>
            <a:ext cx="8269288" cy="4303713"/>
          </a:xfrm>
        </p:spPr>
        <p:txBody>
          <a:bodyPr/>
          <a:lstStyle/>
          <a:p>
            <a:pPr eaLnBrk="1" hangingPunct="1">
              <a:lnSpc>
                <a:spcPct val="90000"/>
              </a:lnSpc>
              <a:buFont typeface="Wingdings" pitchFamily="2" charset="2"/>
              <a:buNone/>
            </a:pPr>
            <a:r>
              <a:rPr lang="en-US" altLang="zh-CN" dirty="0">
                <a:highlight>
                  <a:srgbClr val="FFFF00"/>
                </a:highlight>
                <a:ea typeface="宋体" pitchFamily="2" charset="-122"/>
              </a:rPr>
              <a:t>UDDI</a:t>
            </a:r>
            <a:r>
              <a:rPr lang="en-US" altLang="zh-CN" dirty="0">
                <a:ea typeface="宋体" pitchFamily="2" charset="-122"/>
              </a:rPr>
              <a:t> registry information is organized in three groups: </a:t>
            </a:r>
          </a:p>
          <a:p>
            <a:pPr eaLnBrk="1" hangingPunct="1">
              <a:lnSpc>
                <a:spcPct val="90000"/>
              </a:lnSpc>
            </a:pPr>
            <a:r>
              <a:rPr lang="en-US" altLang="zh-CN" b="1" dirty="0">
                <a:solidFill>
                  <a:schemeClr val="tx2"/>
                </a:solidFill>
                <a:ea typeface="宋体" pitchFamily="2" charset="-122"/>
              </a:rPr>
              <a:t>White pages</a:t>
            </a:r>
            <a:r>
              <a:rPr lang="en-US" altLang="zh-CN" dirty="0">
                <a:ea typeface="宋体" pitchFamily="2" charset="-122"/>
              </a:rPr>
              <a:t> include service provider's name, identify, e.g., the DUNS number, contact information. </a:t>
            </a:r>
          </a:p>
          <a:p>
            <a:pPr eaLnBrk="1" hangingPunct="1">
              <a:lnSpc>
                <a:spcPct val="90000"/>
              </a:lnSpc>
            </a:pPr>
            <a:r>
              <a:rPr lang="en-US" altLang="zh-CN" b="1" dirty="0">
                <a:solidFill>
                  <a:schemeClr val="tx2"/>
                </a:solidFill>
                <a:ea typeface="宋体" pitchFamily="2" charset="-122"/>
              </a:rPr>
              <a:t>Yellow pages</a:t>
            </a:r>
            <a:r>
              <a:rPr lang="en-US" altLang="zh-CN" dirty="0">
                <a:ea typeface="宋体" pitchFamily="2" charset="-122"/>
              </a:rPr>
              <a:t> include industry type, product and service type, and geographical location. </a:t>
            </a:r>
          </a:p>
          <a:p>
            <a:pPr eaLnBrk="1" hangingPunct="1">
              <a:lnSpc>
                <a:spcPct val="90000"/>
              </a:lnSpc>
            </a:pPr>
            <a:r>
              <a:rPr lang="en-US" altLang="zh-CN" b="1" dirty="0">
                <a:solidFill>
                  <a:schemeClr val="tx2"/>
                </a:solidFill>
                <a:ea typeface="宋体" pitchFamily="2" charset="-122"/>
              </a:rPr>
              <a:t>Green pages</a:t>
            </a:r>
            <a:r>
              <a:rPr lang="en-US" altLang="zh-CN" dirty="0">
                <a:ea typeface="宋体" pitchFamily="2" charset="-122"/>
              </a:rPr>
              <a:t> include five data structures and </a:t>
            </a:r>
            <a:r>
              <a:rPr lang="en-US" altLang="zh-CN" dirty="0">
                <a:highlight>
                  <a:srgbClr val="FFFF00"/>
                </a:highlight>
                <a:ea typeface="宋体" pitchFamily="2" charset="-122"/>
              </a:rPr>
              <a:t>APIs for allowing computer programs to read and write (register) UDDI registry</a:t>
            </a:r>
            <a:r>
              <a:rPr lang="en-US" altLang="zh-CN" dirty="0">
                <a:solidFill>
                  <a:schemeClr val="tx2"/>
                </a:solidFill>
                <a:highlight>
                  <a:srgbClr val="FFFF00"/>
                </a:highlight>
                <a:ea typeface="宋体" pitchFamily="2" charset="-122"/>
              </a:rPr>
              <a:t>.</a:t>
            </a:r>
          </a:p>
          <a:p>
            <a:pPr eaLnBrk="1" hangingPunct="1">
              <a:lnSpc>
                <a:spcPct val="90000"/>
              </a:lnSpc>
            </a:pPr>
            <a:r>
              <a:rPr lang="en-US" dirty="0">
                <a:ea typeface="宋体" pitchFamily="2" charset="-122"/>
              </a:rPr>
              <a:t>We will discuss the full details of UDDI in Chapter 3</a:t>
            </a:r>
            <a:endParaRPr lang="en-US" dirty="0"/>
          </a:p>
        </p:txBody>
      </p:sp>
    </p:spTree>
    <p:extLst>
      <p:ext uri="{BB962C8B-B14F-4D97-AF65-F5344CB8AC3E}">
        <p14:creationId xmlns:p14="http://schemas.microsoft.com/office/powerpoint/2010/main" val="34150161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31E38B63-5EDE-4F8A-94E2-A8DF3EC2A07A}" type="slidenum">
              <a:rPr lang="en-US" b="0" smtClean="0">
                <a:solidFill>
                  <a:schemeClr val="tx2"/>
                </a:solidFill>
              </a:rPr>
              <a:pPr/>
              <a:t>83</a:t>
            </a:fld>
            <a:endParaRPr lang="en-US" b="0">
              <a:solidFill>
                <a:schemeClr val="tx2"/>
              </a:solidFill>
            </a:endParaRPr>
          </a:p>
        </p:txBody>
      </p:sp>
      <p:sp>
        <p:nvSpPr>
          <p:cNvPr id="14339" name="Rectangle 4"/>
          <p:cNvSpPr>
            <a:spLocks noGrp="1" noChangeArrowheads="1"/>
          </p:cNvSpPr>
          <p:nvPr>
            <p:ph type="title"/>
          </p:nvPr>
        </p:nvSpPr>
        <p:spPr>
          <a:xfrm>
            <a:off x="1371600" y="228600"/>
            <a:ext cx="7010400" cy="609600"/>
          </a:xfrm>
          <a:noFill/>
        </p:spPr>
        <p:txBody>
          <a:bodyPr/>
          <a:lstStyle/>
          <a:p>
            <a:pPr eaLnBrk="1" hangingPunct="1"/>
            <a:r>
              <a:rPr lang="en-US" dirty="0"/>
              <a:t>ebXML Consists of Five Modules</a:t>
            </a:r>
          </a:p>
        </p:txBody>
      </p:sp>
      <p:sp>
        <p:nvSpPr>
          <p:cNvPr id="14340" name="Rectangle 5"/>
          <p:cNvSpPr>
            <a:spLocks noChangeArrowheads="1"/>
          </p:cNvSpPr>
          <p:nvPr/>
        </p:nvSpPr>
        <p:spPr bwMode="auto">
          <a:xfrm>
            <a:off x="476250" y="1573213"/>
            <a:ext cx="70421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90000"/>
              </a:lnSpc>
              <a:buFontTx/>
              <a:buChar char="•"/>
            </a:pPr>
            <a:endParaRPr lang="en-US" sz="2800" b="0">
              <a:latin typeface="Arial" pitchFamily="34" charset="0"/>
            </a:endParaRPr>
          </a:p>
        </p:txBody>
      </p:sp>
      <p:sp>
        <p:nvSpPr>
          <p:cNvPr id="14341" name="Rectangle 6"/>
          <p:cNvSpPr>
            <a:spLocks noChangeArrowheads="1"/>
          </p:cNvSpPr>
          <p:nvPr/>
        </p:nvSpPr>
        <p:spPr bwMode="auto">
          <a:xfrm>
            <a:off x="228600" y="1371600"/>
            <a:ext cx="8001000" cy="476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lnSpc>
                <a:spcPct val="85000"/>
              </a:lnSpc>
              <a:spcBef>
                <a:spcPct val="40000"/>
              </a:spcBef>
              <a:buClr>
                <a:srgbClr val="CC9900"/>
              </a:buClr>
              <a:buSzPct val="60000"/>
              <a:buFont typeface="Wingdings" pitchFamily="2" charset="2"/>
              <a:buChar char="n"/>
            </a:pPr>
            <a:r>
              <a:rPr lang="en-US" sz="2800" b="0" dirty="0"/>
              <a:t>Business Process Specification Schema </a:t>
            </a:r>
          </a:p>
          <a:p>
            <a:pPr marL="342900" indent="-342900" eaLnBrk="1" hangingPunct="1">
              <a:lnSpc>
                <a:spcPct val="85000"/>
              </a:lnSpc>
              <a:spcBef>
                <a:spcPct val="40000"/>
              </a:spcBef>
              <a:buClr>
                <a:srgbClr val="CC9900"/>
              </a:buClr>
              <a:buSzPct val="60000"/>
              <a:buFont typeface="Wingdings" pitchFamily="2" charset="2"/>
              <a:buChar char="n"/>
            </a:pPr>
            <a:r>
              <a:rPr lang="en-US" sz="2800" b="0" dirty="0"/>
              <a:t>Core Components</a:t>
            </a:r>
          </a:p>
          <a:p>
            <a:pPr marL="342900" indent="-342900" eaLnBrk="1" hangingPunct="1">
              <a:lnSpc>
                <a:spcPct val="85000"/>
              </a:lnSpc>
              <a:spcBef>
                <a:spcPct val="40000"/>
              </a:spcBef>
              <a:buClr>
                <a:srgbClr val="CC9900"/>
              </a:buClr>
              <a:buSzPct val="60000"/>
              <a:buFont typeface="Wingdings" pitchFamily="2" charset="2"/>
              <a:buChar char="n"/>
            </a:pPr>
            <a:r>
              <a:rPr lang="en-US" sz="2800" b="0" dirty="0"/>
              <a:t>Collaboration Protocol Profiles and Agreements (CPPA)</a:t>
            </a:r>
          </a:p>
          <a:p>
            <a:pPr marL="342900" indent="-342900" eaLnBrk="1" hangingPunct="1">
              <a:lnSpc>
                <a:spcPct val="85000"/>
              </a:lnSpc>
              <a:spcBef>
                <a:spcPct val="40000"/>
              </a:spcBef>
              <a:buClr>
                <a:srgbClr val="CC9900"/>
              </a:buClr>
              <a:buSzPct val="60000"/>
              <a:buFont typeface="Wingdings" pitchFamily="2" charset="2"/>
              <a:buChar char="n"/>
            </a:pPr>
            <a:r>
              <a:rPr lang="en-US" sz="2800" b="0" dirty="0"/>
              <a:t>Message Service </a:t>
            </a:r>
            <a:br>
              <a:rPr lang="en-US" sz="2800" b="0" dirty="0"/>
            </a:br>
            <a:r>
              <a:rPr lang="en-US" sz="1100" b="0" dirty="0"/>
              <a:t>https://www.oasis-open.org/committees/ebxml-msg/documents/ebMS_v2_0.pdf</a:t>
            </a:r>
            <a:endParaRPr lang="en-US" sz="2800" b="0" dirty="0"/>
          </a:p>
          <a:p>
            <a:pPr marL="342900" indent="-342900" eaLnBrk="1" hangingPunct="1">
              <a:lnSpc>
                <a:spcPct val="85000"/>
              </a:lnSpc>
              <a:spcBef>
                <a:spcPct val="40000"/>
              </a:spcBef>
              <a:buClr>
                <a:srgbClr val="CC9900"/>
              </a:buClr>
              <a:buSzPct val="60000"/>
              <a:buFont typeface="Wingdings" pitchFamily="2" charset="2"/>
              <a:buChar char="n"/>
            </a:pPr>
            <a:r>
              <a:rPr lang="en-US" sz="2800" dirty="0">
                <a:solidFill>
                  <a:srgbClr val="990000"/>
                </a:solidFill>
              </a:rPr>
              <a:t>Registry &amp; Repository</a:t>
            </a:r>
            <a:endParaRPr lang="en-US" sz="2000" dirty="0">
              <a:solidFill>
                <a:srgbClr val="990000"/>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1052" y="2882348"/>
            <a:ext cx="3688541"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278473" y="5683442"/>
            <a:ext cx="992579" cy="923330"/>
          </a:xfrm>
          <a:prstGeom prst="rect">
            <a:avLst/>
          </a:prstGeom>
        </p:spPr>
        <p:txBody>
          <a:bodyPr wrap="square">
            <a:spAutoFit/>
          </a:bodyPr>
          <a:lstStyle/>
          <a:p>
            <a:pPr algn="r"/>
            <a:r>
              <a:rPr lang="en-US" b="0" dirty="0"/>
              <a:t>ebXML Message</a:t>
            </a:r>
          </a:p>
          <a:p>
            <a:pPr algn="r"/>
            <a:r>
              <a:rPr lang="en-US" b="0" dirty="0"/>
              <a:t>Format</a:t>
            </a:r>
            <a:endParaRPr lang="en-US" dirty="0"/>
          </a:p>
        </p:txBody>
      </p:sp>
      <p:sp>
        <p:nvSpPr>
          <p:cNvPr id="9" name="TextBox 8">
            <a:extLst>
              <a:ext uri="{FF2B5EF4-FFF2-40B4-BE49-F238E27FC236}">
                <a16:creationId xmlns:a16="http://schemas.microsoft.com/office/drawing/2014/main" id="{E261F5CB-4FA4-4B66-944C-E1F2506EEB14}"/>
              </a:ext>
            </a:extLst>
          </p:cNvPr>
          <p:cNvSpPr txBox="1"/>
          <p:nvPr/>
        </p:nvSpPr>
        <p:spPr>
          <a:xfrm>
            <a:off x="2743200" y="779909"/>
            <a:ext cx="4572000" cy="461665"/>
          </a:xfrm>
          <a:prstGeom prst="rect">
            <a:avLst/>
          </a:prstGeom>
          <a:noFill/>
        </p:spPr>
        <p:txBody>
          <a:bodyPr wrap="square">
            <a:spAutoFit/>
          </a:bodyPr>
          <a:lstStyle/>
          <a:p>
            <a:r>
              <a:rPr lang="en-US" sz="2400" b="0" dirty="0">
                <a:hlinkClick r:id="rId4"/>
              </a:rPr>
              <a:t>http://www.ebxml.org/</a:t>
            </a:r>
            <a:endParaRPr lang="en-US" sz="2400" b="0" dirty="0"/>
          </a:p>
        </p:txBody>
      </p:sp>
      <p:sp>
        <p:nvSpPr>
          <p:cNvPr id="3" name="Speech Bubble: Rectangle with Corners Rounded 2">
            <a:extLst>
              <a:ext uri="{FF2B5EF4-FFF2-40B4-BE49-F238E27FC236}">
                <a16:creationId xmlns:a16="http://schemas.microsoft.com/office/drawing/2014/main" id="{83FB8A9C-FEB8-CF07-7062-FD93E4E94BF3}"/>
              </a:ext>
            </a:extLst>
          </p:cNvPr>
          <p:cNvSpPr/>
          <p:nvPr/>
        </p:nvSpPr>
        <p:spPr bwMode="auto">
          <a:xfrm>
            <a:off x="7086599" y="990600"/>
            <a:ext cx="1872993" cy="1083859"/>
          </a:xfrm>
          <a:prstGeom prst="wedgeRoundRectCallout">
            <a:avLst>
              <a:gd name="adj1" fmla="val -83602"/>
              <a:gd name="adj2" fmla="val 6543"/>
              <a:gd name="adj3" fmla="val 16667"/>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Similar to BPEL and Workflow Foundation</a:t>
            </a:r>
          </a:p>
        </p:txBody>
      </p:sp>
    </p:spTree>
    <p:extLst>
      <p:ext uri="{BB962C8B-B14F-4D97-AF65-F5344CB8AC3E}">
        <p14:creationId xmlns:p14="http://schemas.microsoft.com/office/powerpoint/2010/main" val="85294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3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40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E92C1EC2-3E47-485B-8114-C329C02FE41D}" type="slidenum">
              <a:rPr lang="en-US" b="0" smtClean="0">
                <a:solidFill>
                  <a:schemeClr val="tx2"/>
                </a:solidFill>
              </a:rPr>
              <a:pPr/>
              <a:t>84</a:t>
            </a:fld>
            <a:endParaRPr lang="en-US" b="0">
              <a:solidFill>
                <a:schemeClr val="tx2"/>
              </a:solidFill>
            </a:endParaRPr>
          </a:p>
        </p:txBody>
      </p:sp>
      <p:sp>
        <p:nvSpPr>
          <p:cNvPr id="15363" name="Rectangle 4"/>
          <p:cNvSpPr>
            <a:spLocks noGrp="1" noChangeArrowheads="1"/>
          </p:cNvSpPr>
          <p:nvPr>
            <p:ph type="title"/>
          </p:nvPr>
        </p:nvSpPr>
        <p:spPr>
          <a:xfrm>
            <a:off x="1295400" y="152400"/>
            <a:ext cx="7010400" cy="533400"/>
          </a:xfrm>
          <a:noFill/>
        </p:spPr>
        <p:txBody>
          <a:bodyPr/>
          <a:lstStyle/>
          <a:p>
            <a:pPr eaLnBrk="1" hangingPunct="1"/>
            <a:r>
              <a:rPr lang="en-US"/>
              <a:t>ebXML Vendor Products</a:t>
            </a:r>
          </a:p>
        </p:txBody>
      </p:sp>
      <p:sp>
        <p:nvSpPr>
          <p:cNvPr id="15364" name="Rectangle 5"/>
          <p:cNvSpPr>
            <a:spLocks noGrp="1" noChangeArrowheads="1"/>
          </p:cNvSpPr>
          <p:nvPr>
            <p:ph type="body" idx="1"/>
          </p:nvPr>
        </p:nvSpPr>
        <p:spPr>
          <a:xfrm>
            <a:off x="685800" y="1371600"/>
            <a:ext cx="7162800" cy="5010150"/>
          </a:xfrm>
          <a:noFill/>
        </p:spPr>
        <p:txBody>
          <a:bodyPr/>
          <a:lstStyle/>
          <a:p>
            <a:pPr eaLnBrk="1" hangingPunct="1"/>
            <a:r>
              <a:rPr lang="en-US"/>
              <a:t>Sun Microsystems Inc.</a:t>
            </a:r>
          </a:p>
          <a:p>
            <a:pPr eaLnBrk="1" hangingPunct="1"/>
            <a:r>
              <a:rPr lang="en-US"/>
              <a:t>ebXMLsoft Inc.</a:t>
            </a:r>
          </a:p>
          <a:p>
            <a:pPr eaLnBrk="1" hangingPunct="1"/>
            <a:r>
              <a:rPr lang="en-US"/>
              <a:t>CHECKMi </a:t>
            </a:r>
          </a:p>
          <a:p>
            <a:pPr eaLnBrk="1" hangingPunct="1"/>
            <a:r>
              <a:rPr lang="en-US"/>
              <a:t>Digital Artefacts Inc.</a:t>
            </a:r>
          </a:p>
          <a:p>
            <a:pPr eaLnBrk="1" hangingPunct="1"/>
            <a:r>
              <a:rPr lang="en-US"/>
              <a:t>Adobe Systems Inc.</a:t>
            </a:r>
          </a:p>
          <a:p>
            <a:pPr eaLnBrk="1" hangingPunct="1"/>
            <a:r>
              <a:rPr lang="en-US"/>
              <a:t>freebXML Registry (open source)</a:t>
            </a:r>
          </a:p>
          <a:p>
            <a:pPr eaLnBrk="1" hangingPunct="1"/>
            <a:r>
              <a:rPr lang="en-US"/>
              <a:t>Infravio - X-registry</a:t>
            </a:r>
          </a:p>
          <a:p>
            <a:pPr eaLnBrk="1" hangingPunct="1"/>
            <a:r>
              <a:rPr lang="en-US"/>
              <a:t>Xenos Group Inc. – GoXML Registry</a:t>
            </a:r>
          </a:p>
        </p:txBody>
      </p:sp>
      <p:sp>
        <p:nvSpPr>
          <p:cNvPr id="2" name="Rectangle 1">
            <a:extLst>
              <a:ext uri="{FF2B5EF4-FFF2-40B4-BE49-F238E27FC236}">
                <a16:creationId xmlns:a16="http://schemas.microsoft.com/office/drawing/2014/main" id="{233114D3-A348-4107-84B9-D5AD1A4FCFFF}"/>
              </a:ext>
            </a:extLst>
          </p:cNvPr>
          <p:cNvSpPr/>
          <p:nvPr/>
        </p:nvSpPr>
        <p:spPr bwMode="auto">
          <a:xfrm>
            <a:off x="5715000" y="1772816"/>
            <a:ext cx="2590800" cy="1600200"/>
          </a:xfrm>
          <a:prstGeom prst="rect">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Widely used in healthcare systems and government systems</a:t>
            </a:r>
          </a:p>
        </p:txBody>
      </p:sp>
    </p:spTree>
    <p:extLst>
      <p:ext uri="{BB962C8B-B14F-4D97-AF65-F5344CB8AC3E}">
        <p14:creationId xmlns:p14="http://schemas.microsoft.com/office/powerpoint/2010/main" val="221262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7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250"/>
                                        <p:tgtEl>
                                          <p:spTgt spid="2"/>
                                        </p:tgtEl>
                                      </p:cBhvr>
                                    </p:animEffect>
                                    <p:anim calcmode="lin" valueType="num">
                                      <p:cBhvr>
                                        <p:cTn id="8" dur="2250" fill="hold"/>
                                        <p:tgtEl>
                                          <p:spTgt spid="2"/>
                                        </p:tgtEl>
                                        <p:attrNameLst>
                                          <p:attrName>ppt_x</p:attrName>
                                        </p:attrNameLst>
                                      </p:cBhvr>
                                      <p:tavLst>
                                        <p:tav tm="0">
                                          <p:val>
                                            <p:strVal val="#ppt_x"/>
                                          </p:val>
                                        </p:tav>
                                        <p:tav tm="100000">
                                          <p:val>
                                            <p:strVal val="#ppt_x"/>
                                          </p:val>
                                        </p:tav>
                                      </p:tavLst>
                                    </p:anim>
                                    <p:anim calcmode="lin" valueType="num">
                                      <p:cBhvr>
                                        <p:cTn id="9" dur="2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2726CE41-4812-4247-B221-0D0017597973}" type="slidenum">
              <a:rPr lang="en-US" b="0" smtClean="0">
                <a:solidFill>
                  <a:schemeClr val="tx2"/>
                </a:solidFill>
              </a:rPr>
              <a:pPr/>
              <a:t>85</a:t>
            </a:fld>
            <a:endParaRPr lang="en-US" b="0">
              <a:solidFill>
                <a:schemeClr val="tx2"/>
              </a:solidFill>
            </a:endParaRPr>
          </a:p>
        </p:txBody>
      </p:sp>
      <p:sp>
        <p:nvSpPr>
          <p:cNvPr id="16387" name="Rectangle 4"/>
          <p:cNvSpPr>
            <a:spLocks noChangeArrowheads="1"/>
          </p:cNvSpPr>
          <p:nvPr/>
        </p:nvSpPr>
        <p:spPr bwMode="auto">
          <a:xfrm>
            <a:off x="1752600" y="202248"/>
            <a:ext cx="738981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nchor="ctr">
            <a:spAutoFit/>
          </a:bodyPr>
          <a:lstStyle/>
          <a:p>
            <a:pPr defTabSz="457200" eaLnBrk="1" hangingPunct="1">
              <a:buClr>
                <a:srgbClr val="333399"/>
              </a:buClr>
              <a:buFont typeface="Arial Black"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200" dirty="0">
                <a:solidFill>
                  <a:schemeClr val="tx2"/>
                </a:solidFill>
              </a:rPr>
              <a:t>What is ebXML?</a:t>
            </a:r>
          </a:p>
        </p:txBody>
      </p:sp>
      <p:sp>
        <p:nvSpPr>
          <p:cNvPr id="16388" name="Rectangle 5"/>
          <p:cNvSpPr>
            <a:spLocks noChangeArrowheads="1"/>
          </p:cNvSpPr>
          <p:nvPr/>
        </p:nvSpPr>
        <p:spPr bwMode="auto">
          <a:xfrm>
            <a:off x="152400" y="1219200"/>
            <a:ext cx="8990013" cy="5475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p>
            <a:pPr marL="431800" indent="-323850" defTabSz="457200" eaLnBrk="1" hangingPunct="1">
              <a:lnSpc>
                <a:spcPct val="103000"/>
              </a:lnSpc>
              <a:spcBef>
                <a:spcPts val="800"/>
              </a:spcBef>
              <a:buClr>
                <a:srgbClr val="FFCC00"/>
              </a:buClr>
              <a:buSzPct val="60000"/>
              <a:buFont typeface="Monotype Sorts" charset="2"/>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b="0" dirty="0"/>
              <a:t>An SOA </a:t>
            </a:r>
            <a:r>
              <a:rPr lang="en-GB" sz="2400" dirty="0"/>
              <a:t>registry</a:t>
            </a:r>
            <a:r>
              <a:rPr lang="en-GB" sz="2400" b="0" dirty="0"/>
              <a:t> as well as a </a:t>
            </a:r>
            <a:r>
              <a:rPr lang="en-GB" sz="2400" dirty="0"/>
              <a:t>repository</a:t>
            </a:r>
          </a:p>
          <a:p>
            <a:pPr marL="863600" lvl="1" indent="-287338" defTabSz="457200" eaLnBrk="1" hangingPunct="1">
              <a:lnSpc>
                <a:spcPct val="103000"/>
              </a:lnSpc>
              <a:spcBef>
                <a:spcPts val="700"/>
              </a:spcBef>
              <a:buClr>
                <a:schemeClr val="hlink"/>
              </a:buClr>
              <a:buSzPct val="75000"/>
              <a:buFont typeface="Wingdings" pitchFamily="2" charset="2"/>
              <a:buChar char="n"/>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b="0" dirty="0"/>
              <a:t>Classification of any type of information</a:t>
            </a:r>
          </a:p>
          <a:p>
            <a:pPr marL="863600" lvl="1" indent="-287338" defTabSz="457200" eaLnBrk="1" hangingPunct="1">
              <a:lnSpc>
                <a:spcPct val="103000"/>
              </a:lnSpc>
              <a:spcBef>
                <a:spcPts val="700"/>
              </a:spcBef>
              <a:buClr>
                <a:schemeClr val="hlink"/>
              </a:buClr>
              <a:buSzPct val="75000"/>
              <a:buFont typeface="Wingdings" pitchFamily="2" charset="2"/>
              <a:buChar char="n"/>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b="0" dirty="0"/>
              <a:t>Managing relationships between information</a:t>
            </a:r>
          </a:p>
          <a:p>
            <a:pPr marL="863600" lvl="1" indent="-287338" defTabSz="457200" eaLnBrk="1" hangingPunct="1">
              <a:lnSpc>
                <a:spcPct val="103000"/>
              </a:lnSpc>
              <a:spcBef>
                <a:spcPts val="700"/>
              </a:spcBef>
              <a:buClr>
                <a:schemeClr val="hlink"/>
              </a:buClr>
              <a:buSzPct val="75000"/>
              <a:buFont typeface="Wingdings" pitchFamily="2" charset="2"/>
              <a:buChar char="n"/>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b="0" dirty="0"/>
              <a:t>Taxonomy hosting, browsing and validation</a:t>
            </a:r>
          </a:p>
          <a:p>
            <a:pPr marL="863600" lvl="1" indent="-287338" defTabSz="457200" eaLnBrk="1" hangingPunct="1">
              <a:lnSpc>
                <a:spcPct val="103000"/>
              </a:lnSpc>
              <a:spcBef>
                <a:spcPts val="700"/>
              </a:spcBef>
              <a:buClr>
                <a:schemeClr val="hlink"/>
              </a:buClr>
              <a:buSzPct val="75000"/>
              <a:buFont typeface="Wingdings" pitchFamily="2" charset="2"/>
              <a:buChar char="n"/>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b="0" dirty="0"/>
              <a:t>File/folder organization of information</a:t>
            </a:r>
          </a:p>
          <a:p>
            <a:pPr marL="431800" indent="-323850" defTabSz="457200" eaLnBrk="1" hangingPunct="1">
              <a:lnSpc>
                <a:spcPct val="103000"/>
              </a:lnSpc>
              <a:spcBef>
                <a:spcPts val="800"/>
              </a:spcBef>
              <a:buClr>
                <a:srgbClr val="FFCC00"/>
              </a:buClr>
              <a:buSzPct val="60000"/>
              <a:buFont typeface="Monotype Sorts" charset="2"/>
              <a:buBlip>
                <a:blip r:embed="rId3"/>
              </a:buBlip>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b="0" dirty="0"/>
              <a:t>A content management system for secure &amp; federated information </a:t>
            </a:r>
          </a:p>
          <a:p>
            <a:pPr marL="863600" lvl="1" indent="-287338" defTabSz="457200" eaLnBrk="1" hangingPunct="1">
              <a:lnSpc>
                <a:spcPct val="103000"/>
              </a:lnSpc>
              <a:spcBef>
                <a:spcPts val="700"/>
              </a:spcBef>
              <a:buClr>
                <a:schemeClr val="hlink"/>
              </a:buClr>
              <a:buSzPct val="75000"/>
              <a:buFont typeface="Wingdings" pitchFamily="2" charset="2"/>
              <a:buChar char="n"/>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b="0" dirty="0"/>
              <a:t>Provides services for sharing content and metadata between entities in a federated environment </a:t>
            </a:r>
          </a:p>
          <a:p>
            <a:pPr marL="863600" lvl="1" indent="-287338" defTabSz="457200" eaLnBrk="1" hangingPunct="1">
              <a:lnSpc>
                <a:spcPct val="103000"/>
              </a:lnSpc>
              <a:spcBef>
                <a:spcPts val="700"/>
              </a:spcBef>
              <a:buClr>
                <a:schemeClr val="hlink"/>
              </a:buClr>
              <a:buSzPct val="75000"/>
              <a:buFont typeface="Wingdings" pitchFamily="2" charset="2"/>
              <a:buChar char="n"/>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b="0" dirty="0"/>
              <a:t>Lifecycle Management (LCM) actions logged in an audit trail</a:t>
            </a:r>
          </a:p>
          <a:p>
            <a:pPr marL="863600" lvl="1" indent="-287338" defTabSz="457200" eaLnBrk="1" hangingPunct="1">
              <a:lnSpc>
                <a:spcPct val="103000"/>
              </a:lnSpc>
              <a:spcBef>
                <a:spcPts val="700"/>
              </a:spcBef>
              <a:buClr>
                <a:schemeClr val="hlink"/>
              </a:buClr>
              <a:buSzPct val="75000"/>
              <a:buFont typeface="Wingdings" pitchFamily="2" charset="2"/>
              <a:buChar char="n"/>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400" b="0" dirty="0">
                <a:highlight>
                  <a:srgbClr val="FFFF00"/>
                </a:highlight>
              </a:rPr>
              <a:t>Supports automatic versioning of objects</a:t>
            </a:r>
          </a:p>
          <a:p>
            <a:pPr marL="863600" lvl="1" indent="-287338" defTabSz="457200" eaLnBrk="1" hangingPunct="1">
              <a:lnSpc>
                <a:spcPct val="103000"/>
              </a:lnSpc>
              <a:spcBef>
                <a:spcPts val="700"/>
              </a:spcBef>
              <a:buClr>
                <a:schemeClr val="hlink"/>
              </a:buClr>
              <a:buSzPct val="75000"/>
              <a:buFont typeface="Wingdings" pitchFamily="2" charset="2"/>
              <a:buChar char="n"/>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400" b="0" dirty="0"/>
          </a:p>
          <a:p>
            <a:pPr marL="863600" lvl="1" indent="-287338" defTabSz="457200" eaLnBrk="1" hangingPunct="1">
              <a:lnSpc>
                <a:spcPct val="103000"/>
              </a:lnSpc>
              <a:spcBef>
                <a:spcPts val="700"/>
              </a:spcBef>
              <a:buClr>
                <a:schemeClr val="hlink"/>
              </a:buClr>
              <a:buSzPct val="75000"/>
              <a:buFont typeface="Wingdings" pitchFamily="2" charset="2"/>
              <a:buChar char="n"/>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400" b="0" dirty="0"/>
          </a:p>
        </p:txBody>
      </p:sp>
    </p:spTree>
    <p:extLst>
      <p:ext uri="{BB962C8B-B14F-4D97-AF65-F5344CB8AC3E}">
        <p14:creationId xmlns:p14="http://schemas.microsoft.com/office/powerpoint/2010/main" val="2574826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D1D885E2-E7FC-47B0-9795-9677B1C6D09B}" type="slidenum">
              <a:rPr lang="en-US" b="0" smtClean="0">
                <a:solidFill>
                  <a:schemeClr val="tx2"/>
                </a:solidFill>
              </a:rPr>
              <a:pPr/>
              <a:t>86</a:t>
            </a:fld>
            <a:endParaRPr lang="en-US" b="0">
              <a:solidFill>
                <a:schemeClr val="tx2"/>
              </a:solidFill>
            </a:endParaRPr>
          </a:p>
        </p:txBody>
      </p:sp>
      <p:sp>
        <p:nvSpPr>
          <p:cNvPr id="17411" name="Text Box 2"/>
          <p:cNvSpPr txBox="1">
            <a:spLocks noChangeArrowheads="1"/>
          </p:cNvSpPr>
          <p:nvPr/>
        </p:nvSpPr>
        <p:spPr bwMode="auto">
          <a:xfrm>
            <a:off x="9142413" y="4822825"/>
            <a:ext cx="1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endParaRPr lang="en-US" b="0"/>
          </a:p>
        </p:txBody>
      </p:sp>
      <p:sp>
        <p:nvSpPr>
          <p:cNvPr id="4" name="Rectangle 3"/>
          <p:cNvSpPr>
            <a:spLocks noChangeArrowheads="1"/>
          </p:cNvSpPr>
          <p:nvPr/>
        </p:nvSpPr>
        <p:spPr bwMode="auto">
          <a:xfrm>
            <a:off x="1600200" y="1114425"/>
            <a:ext cx="5622925" cy="5591175"/>
          </a:xfrm>
          <a:prstGeom prst="rect">
            <a:avLst/>
          </a:prstGeom>
          <a:blipFill dpi="0" rotWithShape="0">
            <a:blip r:embed="rId3" cstate="print"/>
            <a:srcRect/>
            <a:stretch>
              <a:fillRect/>
            </a:stretch>
          </a:blipFill>
          <a:ln w="9525">
            <a:noFill/>
            <a:round/>
            <a:headEnd/>
            <a:tailEnd/>
          </a:ln>
          <a:effectLst/>
        </p:spPr>
        <p:txBody>
          <a:bodyPr lIns="90000" tIns="45000" rIns="90000" bIns="45000" anchor="ctr" anchorCtr="1"/>
          <a:lstStyle/>
          <a:p>
            <a:pPr algn="ctr" defTabSz="457200">
              <a:lnSpc>
                <a:spcPct val="93000"/>
              </a:lnSpc>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2600" b="0" dirty="0">
                <a:solidFill>
                  <a:srgbClr val="000000"/>
                </a:solidFill>
                <a:latin typeface="+mj-lt"/>
              </a:rPr>
              <a:t>ebXML</a:t>
            </a:r>
            <a:br>
              <a:rPr lang="en-GB" sz="2600" b="0" dirty="0">
                <a:solidFill>
                  <a:srgbClr val="000000"/>
                </a:solidFill>
                <a:latin typeface="+mj-lt"/>
              </a:rPr>
            </a:br>
            <a:r>
              <a:rPr lang="en-GB" sz="2600" b="0" dirty="0">
                <a:solidFill>
                  <a:srgbClr val="000000"/>
                </a:solidFill>
                <a:latin typeface="+mj-lt"/>
              </a:rPr>
              <a:t>Registry</a:t>
            </a:r>
          </a:p>
        </p:txBody>
      </p:sp>
      <p:sp>
        <p:nvSpPr>
          <p:cNvPr id="17413" name="Text Box 4"/>
          <p:cNvSpPr txBox="1">
            <a:spLocks noChangeArrowheads="1"/>
          </p:cNvSpPr>
          <p:nvPr/>
        </p:nvSpPr>
        <p:spPr bwMode="auto">
          <a:xfrm>
            <a:off x="9142413" y="4965700"/>
            <a:ext cx="1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endParaRPr lang="en-US" b="0"/>
          </a:p>
        </p:txBody>
      </p:sp>
      <p:sp>
        <p:nvSpPr>
          <p:cNvPr id="6" name="Text Box 5"/>
          <p:cNvSpPr txBox="1">
            <a:spLocks noChangeArrowheads="1"/>
          </p:cNvSpPr>
          <p:nvPr/>
        </p:nvSpPr>
        <p:spPr bwMode="auto">
          <a:xfrm rot="3660000">
            <a:off x="4975225" y="2693988"/>
            <a:ext cx="1743075" cy="609600"/>
          </a:xfrm>
          <a:prstGeom prst="rect">
            <a:avLst/>
          </a:prstGeom>
          <a:noFill/>
          <a:ln w="9525">
            <a:noFill/>
            <a:round/>
            <a:headEnd/>
            <a:tailEnd/>
          </a:ln>
          <a:effectLst/>
        </p:spPr>
        <p:txBody>
          <a:bodyPr lIns="0" tIns="0" rIns="0" bIns="0">
            <a:spAutoFit/>
          </a:bodyPr>
          <a:lstStyle/>
          <a:p>
            <a:pPr algn="ctr" defTabSz="457200">
              <a:spcAft>
                <a:spcPts val="700"/>
              </a:spcAft>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2000" b="0">
                <a:solidFill>
                  <a:srgbClr val="000000"/>
                </a:solidFill>
                <a:latin typeface="+mj-lt"/>
              </a:rPr>
              <a:t>Standard Metadata</a:t>
            </a:r>
          </a:p>
        </p:txBody>
      </p:sp>
      <p:sp>
        <p:nvSpPr>
          <p:cNvPr id="7" name="Text Box 6"/>
          <p:cNvSpPr txBox="1">
            <a:spLocks noChangeArrowheads="1"/>
          </p:cNvSpPr>
          <p:nvPr/>
        </p:nvSpPr>
        <p:spPr bwMode="auto">
          <a:xfrm rot="18060227">
            <a:off x="2259013" y="2692400"/>
            <a:ext cx="1646237" cy="1046163"/>
          </a:xfrm>
          <a:prstGeom prst="rect">
            <a:avLst/>
          </a:prstGeom>
          <a:noFill/>
          <a:ln w="9525">
            <a:noFill/>
            <a:round/>
            <a:headEnd/>
            <a:tailEnd/>
          </a:ln>
          <a:effectLst/>
        </p:spPr>
        <p:txBody>
          <a:bodyPr lIns="0" tIns="0" rIns="0" bIns="0">
            <a:spAutoFit/>
          </a:bodyPr>
          <a:lstStyle/>
          <a:p>
            <a:pPr algn="ctr" defTabSz="457200">
              <a:lnSpc>
                <a:spcPct val="85000"/>
              </a:lnSpc>
              <a:spcAft>
                <a:spcPts val="700"/>
              </a:spcAft>
              <a:buClr>
                <a:srgbClr val="000000"/>
              </a:buClr>
              <a:buSzPct val="100000"/>
              <a:buFont typeface="Times New Roman" pitchFamily="18" charset="0"/>
              <a:buNone/>
              <a:tabLst>
                <a:tab pos="723900" algn="l"/>
              </a:tabLst>
              <a:defRPr/>
            </a:pPr>
            <a:r>
              <a:rPr lang="en-GB" sz="2000" b="0" dirty="0">
                <a:solidFill>
                  <a:srgbClr val="000000"/>
                </a:solidFill>
                <a:latin typeface="+mj-lt"/>
              </a:rPr>
              <a:t>Federated Information Manage-</a:t>
            </a:r>
            <a:br>
              <a:rPr lang="en-GB" sz="2000" b="0" dirty="0">
                <a:solidFill>
                  <a:srgbClr val="000000"/>
                </a:solidFill>
                <a:latin typeface="+mj-lt"/>
              </a:rPr>
            </a:br>
            <a:r>
              <a:rPr lang="en-GB" sz="2000" b="0" dirty="0" err="1">
                <a:solidFill>
                  <a:srgbClr val="000000"/>
                </a:solidFill>
                <a:latin typeface="+mj-lt"/>
              </a:rPr>
              <a:t>ment</a:t>
            </a:r>
            <a:endParaRPr lang="en-GB" sz="2000" b="0" dirty="0">
              <a:solidFill>
                <a:srgbClr val="000000"/>
              </a:solidFill>
              <a:latin typeface="+mj-lt"/>
            </a:endParaRPr>
          </a:p>
        </p:txBody>
      </p:sp>
      <p:sp>
        <p:nvSpPr>
          <p:cNvPr id="8" name="Text Box 7"/>
          <p:cNvSpPr txBox="1">
            <a:spLocks noChangeArrowheads="1"/>
          </p:cNvSpPr>
          <p:nvPr/>
        </p:nvSpPr>
        <p:spPr bwMode="auto">
          <a:xfrm rot="18000000">
            <a:off x="4991100" y="4381500"/>
            <a:ext cx="1600200" cy="609600"/>
          </a:xfrm>
          <a:prstGeom prst="rect">
            <a:avLst/>
          </a:prstGeom>
          <a:noFill/>
          <a:ln w="9525">
            <a:noFill/>
            <a:round/>
            <a:headEnd/>
            <a:tailEnd/>
          </a:ln>
          <a:effectLst/>
        </p:spPr>
        <p:txBody>
          <a:bodyPr lIns="0" tIns="0" rIns="0" bIns="0">
            <a:spAutoFit/>
          </a:bodyPr>
          <a:lstStyle/>
          <a:p>
            <a:pPr algn="ctr" defTabSz="457200">
              <a:spcAft>
                <a:spcPts val="700"/>
              </a:spcAft>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2000" b="0">
                <a:solidFill>
                  <a:srgbClr val="000000"/>
                </a:solidFill>
                <a:latin typeface="+mj-lt"/>
              </a:rPr>
              <a:t>Content management</a:t>
            </a:r>
          </a:p>
        </p:txBody>
      </p:sp>
      <p:sp>
        <p:nvSpPr>
          <p:cNvPr id="9" name="Text Box 8"/>
          <p:cNvSpPr txBox="1">
            <a:spLocks noChangeArrowheads="1"/>
          </p:cNvSpPr>
          <p:nvPr/>
        </p:nvSpPr>
        <p:spPr bwMode="auto">
          <a:xfrm>
            <a:off x="3810000" y="5257800"/>
            <a:ext cx="1125538" cy="342900"/>
          </a:xfrm>
          <a:prstGeom prst="rect">
            <a:avLst/>
          </a:prstGeom>
          <a:noFill/>
          <a:ln w="9525">
            <a:noFill/>
            <a:round/>
            <a:headEnd/>
            <a:tailEnd/>
          </a:ln>
          <a:effectLst/>
        </p:spPr>
        <p:txBody>
          <a:bodyPr lIns="0" tIns="0" rIns="0" bIns="0">
            <a:spAutoFit/>
          </a:bodyPr>
          <a:lstStyle/>
          <a:p>
            <a:pPr defTabSz="457200">
              <a:lnSpc>
                <a:spcPct val="93000"/>
              </a:lnSpc>
              <a:spcAft>
                <a:spcPts val="713"/>
              </a:spcAft>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2400" b="0">
                <a:solidFill>
                  <a:srgbClr val="000000"/>
                </a:solidFill>
                <a:latin typeface="+mj-lt"/>
              </a:rPr>
              <a:t>   </a:t>
            </a:r>
            <a:r>
              <a:rPr lang="en-GB" sz="2000" b="0">
                <a:solidFill>
                  <a:srgbClr val="000000"/>
                </a:solidFill>
                <a:latin typeface="+mj-lt"/>
              </a:rPr>
              <a:t>Events</a:t>
            </a:r>
          </a:p>
        </p:txBody>
      </p:sp>
      <p:sp>
        <p:nvSpPr>
          <p:cNvPr id="10" name="Text Box 9"/>
          <p:cNvSpPr txBox="1">
            <a:spLocks noChangeArrowheads="1"/>
          </p:cNvSpPr>
          <p:nvPr/>
        </p:nvSpPr>
        <p:spPr bwMode="auto">
          <a:xfrm rot="3720000">
            <a:off x="2185987" y="4443413"/>
            <a:ext cx="1724025" cy="609600"/>
          </a:xfrm>
          <a:prstGeom prst="rect">
            <a:avLst/>
          </a:prstGeom>
          <a:noFill/>
          <a:ln w="9525">
            <a:noFill/>
            <a:round/>
            <a:headEnd/>
            <a:tailEnd/>
          </a:ln>
          <a:effectLst/>
        </p:spPr>
        <p:txBody>
          <a:bodyPr lIns="0" tIns="0" rIns="0" bIns="0">
            <a:spAutoFit/>
          </a:bodyPr>
          <a:lstStyle/>
          <a:p>
            <a:pPr algn="ctr" defTabSz="457200">
              <a:spcAft>
                <a:spcPts val="700"/>
              </a:spcAft>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2000" b="0" dirty="0">
                <a:solidFill>
                  <a:srgbClr val="000000"/>
                </a:solidFill>
                <a:latin typeface="+mj-lt"/>
              </a:rPr>
              <a:t>Secure Architecture</a:t>
            </a:r>
          </a:p>
        </p:txBody>
      </p:sp>
      <p:sp>
        <p:nvSpPr>
          <p:cNvPr id="11" name="Text Box 10"/>
          <p:cNvSpPr txBox="1">
            <a:spLocks noChangeArrowheads="1"/>
          </p:cNvSpPr>
          <p:nvPr/>
        </p:nvSpPr>
        <p:spPr bwMode="auto">
          <a:xfrm>
            <a:off x="6553200" y="4495800"/>
            <a:ext cx="2438400" cy="1704975"/>
          </a:xfrm>
          <a:prstGeom prst="rect">
            <a:avLst/>
          </a:prstGeom>
          <a:noFill/>
          <a:ln w="9525">
            <a:noFill/>
            <a:round/>
            <a:headEnd/>
            <a:tailEnd/>
          </a:ln>
          <a:effectLst/>
        </p:spPr>
        <p:txBody>
          <a:bodyPr lIns="0" tIns="0" rIns="0" bIns="0">
            <a:spAutoFit/>
          </a:bodyPr>
          <a:lstStyle/>
          <a:p>
            <a:pPr defTabSz="457200">
              <a:lnSpc>
                <a:spcPct val="93000"/>
              </a:lnSpc>
              <a:spcAft>
                <a:spcPts val="713"/>
              </a:spcAft>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2000" b="0">
                <a:solidFill>
                  <a:srgbClr val="000000"/>
                </a:solidFill>
                <a:latin typeface="+mj-lt"/>
              </a:rPr>
              <a:t>Cataloging,</a:t>
            </a:r>
            <a:br>
              <a:rPr lang="en-GB" sz="2000" b="0">
                <a:solidFill>
                  <a:srgbClr val="000000"/>
                </a:solidFill>
                <a:latin typeface="+mj-lt"/>
              </a:rPr>
            </a:br>
            <a:r>
              <a:rPr lang="en-GB" sz="2000" b="0">
                <a:solidFill>
                  <a:srgbClr val="000000"/>
                </a:solidFill>
                <a:latin typeface="+mj-lt"/>
              </a:rPr>
              <a:t>Content Validation,</a:t>
            </a:r>
            <a:br>
              <a:rPr lang="en-GB" sz="2000" b="0">
                <a:solidFill>
                  <a:srgbClr val="000000"/>
                </a:solidFill>
                <a:latin typeface="+mj-lt"/>
              </a:rPr>
            </a:br>
            <a:r>
              <a:rPr lang="en-GB" sz="2000" b="0">
                <a:solidFill>
                  <a:srgbClr val="000000"/>
                </a:solidFill>
                <a:latin typeface="+mj-lt"/>
              </a:rPr>
              <a:t>Version Control,</a:t>
            </a:r>
            <a:br>
              <a:rPr lang="en-GB" sz="2000" b="0">
                <a:solidFill>
                  <a:srgbClr val="000000"/>
                </a:solidFill>
                <a:latin typeface="+mj-lt"/>
              </a:rPr>
            </a:br>
            <a:r>
              <a:rPr lang="en-GB" sz="2000" b="0">
                <a:solidFill>
                  <a:srgbClr val="000000"/>
                </a:solidFill>
                <a:latin typeface="+mj-lt"/>
              </a:rPr>
              <a:t>Lifecycle Support,</a:t>
            </a:r>
            <a:br>
              <a:rPr lang="en-GB" sz="2000" b="0">
                <a:solidFill>
                  <a:srgbClr val="000000"/>
                </a:solidFill>
                <a:latin typeface="+mj-lt"/>
              </a:rPr>
            </a:br>
            <a:r>
              <a:rPr lang="en-GB" sz="2000" b="0">
                <a:solidFill>
                  <a:srgbClr val="000000"/>
                </a:solidFill>
                <a:latin typeface="+mj-lt"/>
              </a:rPr>
              <a:t>Extensible </a:t>
            </a:r>
            <a:br>
              <a:rPr lang="en-GB" sz="2000" b="0">
                <a:solidFill>
                  <a:srgbClr val="000000"/>
                </a:solidFill>
                <a:latin typeface="+mj-lt"/>
              </a:rPr>
            </a:br>
            <a:r>
              <a:rPr lang="en-GB" sz="2000" b="0">
                <a:solidFill>
                  <a:srgbClr val="000000"/>
                </a:solidFill>
                <a:latin typeface="+mj-lt"/>
              </a:rPr>
              <a:t>Information Model</a:t>
            </a:r>
          </a:p>
        </p:txBody>
      </p:sp>
      <p:sp>
        <p:nvSpPr>
          <p:cNvPr id="12" name="Text Box 11"/>
          <p:cNvSpPr txBox="1">
            <a:spLocks noChangeArrowheads="1"/>
          </p:cNvSpPr>
          <p:nvPr/>
        </p:nvSpPr>
        <p:spPr bwMode="auto">
          <a:xfrm>
            <a:off x="6400800" y="2057400"/>
            <a:ext cx="2511425" cy="944563"/>
          </a:xfrm>
          <a:prstGeom prst="rect">
            <a:avLst/>
          </a:prstGeom>
          <a:noFill/>
          <a:ln w="9525">
            <a:noFill/>
            <a:round/>
            <a:headEnd/>
            <a:tailEnd/>
          </a:ln>
          <a:effectLst/>
        </p:spPr>
        <p:txBody>
          <a:bodyPr lIns="0" tIns="0" rIns="0" bIns="0">
            <a:spAutoFit/>
          </a:bodyPr>
          <a:lstStyle/>
          <a:p>
            <a:pPr defTabSz="457200">
              <a:lnSpc>
                <a:spcPct val="93000"/>
              </a:lnSpc>
              <a:spcAft>
                <a:spcPts val="713"/>
              </a:spcAft>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2200" b="0">
                <a:solidFill>
                  <a:srgbClr val="000000"/>
                </a:solidFill>
                <a:latin typeface="+mj-lt"/>
              </a:rPr>
              <a:t>Taxonomies, Classifications, Associations</a:t>
            </a:r>
          </a:p>
        </p:txBody>
      </p:sp>
      <p:sp>
        <p:nvSpPr>
          <p:cNvPr id="17421" name="Text Box 12"/>
          <p:cNvSpPr txBox="1">
            <a:spLocks noChangeArrowheads="1"/>
          </p:cNvSpPr>
          <p:nvPr/>
        </p:nvSpPr>
        <p:spPr bwMode="auto">
          <a:xfrm>
            <a:off x="228600" y="1981200"/>
            <a:ext cx="2667000"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lvl1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Times New Roman" pitchFamily="18" charset="0"/>
              </a:defRPr>
            </a:lvl1pPr>
            <a:lvl2pPr marL="742950" indent="-28575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Times New Roman" pitchFamily="18" charset="0"/>
              </a:defRPr>
            </a:lvl2pPr>
            <a:lvl3pPr marL="11430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Times New Roman" pitchFamily="18" charset="0"/>
              </a:defRPr>
            </a:lvl3pPr>
            <a:lvl4pPr marL="16002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Times New Roman" pitchFamily="18" charset="0"/>
              </a:defRPr>
            </a:lvl4pPr>
            <a:lvl5pPr marL="2057400" indent="-228600"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Times New Roman" pitchFamily="18"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Times New Roman" pitchFamily="18"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Times New Roman" pitchFamily="18"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Times New Roman" pitchFamily="18"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chemeClr val="tx1"/>
                </a:solidFill>
                <a:latin typeface="Times New Roman" pitchFamily="18" charset="0"/>
              </a:defRPr>
            </a:lvl9pPr>
          </a:lstStyle>
          <a:p>
            <a:pPr>
              <a:lnSpc>
                <a:spcPct val="93000"/>
              </a:lnSpc>
              <a:spcAft>
                <a:spcPts val="713"/>
              </a:spcAft>
              <a:buClr>
                <a:srgbClr val="000000"/>
              </a:buClr>
              <a:buSzPct val="100000"/>
              <a:buFont typeface="Times New Roman" pitchFamily="18" charset="0"/>
              <a:buNone/>
            </a:pPr>
            <a:r>
              <a:rPr lang="en-GB" sz="2200" b="0">
                <a:solidFill>
                  <a:srgbClr val="000000"/>
                </a:solidFill>
              </a:rPr>
              <a:t>Federated Queries, </a:t>
            </a:r>
            <a:br>
              <a:rPr lang="en-GB" sz="2200" b="0">
                <a:solidFill>
                  <a:srgbClr val="000000"/>
                </a:solidFill>
              </a:rPr>
            </a:br>
            <a:r>
              <a:rPr lang="en-GB" sz="2200" b="0">
                <a:solidFill>
                  <a:srgbClr val="000000"/>
                </a:solidFill>
              </a:rPr>
              <a:t>Inter-registry links</a:t>
            </a:r>
            <a:br>
              <a:rPr lang="en-GB" sz="2200" b="0">
                <a:solidFill>
                  <a:srgbClr val="000000"/>
                </a:solidFill>
              </a:rPr>
            </a:br>
            <a:endParaRPr lang="en-GB" sz="2200" b="0">
              <a:solidFill>
                <a:srgbClr val="000000"/>
              </a:solidFill>
            </a:endParaRPr>
          </a:p>
        </p:txBody>
      </p:sp>
      <p:sp>
        <p:nvSpPr>
          <p:cNvPr id="14" name="Text Box 13"/>
          <p:cNvSpPr txBox="1">
            <a:spLocks noChangeArrowheads="1"/>
          </p:cNvSpPr>
          <p:nvPr/>
        </p:nvSpPr>
        <p:spPr bwMode="auto">
          <a:xfrm>
            <a:off x="152400" y="4572000"/>
            <a:ext cx="2733675" cy="1258888"/>
          </a:xfrm>
          <a:prstGeom prst="rect">
            <a:avLst/>
          </a:prstGeom>
          <a:noFill/>
          <a:ln w="9525">
            <a:noFill/>
            <a:round/>
            <a:headEnd/>
            <a:tailEnd/>
          </a:ln>
          <a:effectLst/>
        </p:spPr>
        <p:txBody>
          <a:bodyPr lIns="0" tIns="0" rIns="0" bIns="0">
            <a:spAutoFit/>
          </a:bodyPr>
          <a:lstStyle/>
          <a:p>
            <a:pPr defTabSz="457200">
              <a:lnSpc>
                <a:spcPct val="93000"/>
              </a:lnSpc>
              <a:spcAft>
                <a:spcPts val="713"/>
              </a:spcAft>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2200" b="0" dirty="0">
                <a:solidFill>
                  <a:srgbClr val="000000"/>
                </a:solidFill>
                <a:latin typeface="+mj-lt"/>
              </a:rPr>
              <a:t>Digital Signatures,</a:t>
            </a:r>
            <a:br>
              <a:rPr lang="en-GB" sz="2200" b="0" dirty="0">
                <a:solidFill>
                  <a:srgbClr val="000000"/>
                </a:solidFill>
                <a:latin typeface="+mj-lt"/>
              </a:rPr>
            </a:br>
            <a:r>
              <a:rPr lang="en-GB" sz="2200" b="0" dirty="0">
                <a:solidFill>
                  <a:srgbClr val="000000"/>
                </a:solidFill>
                <a:latin typeface="+mj-lt"/>
              </a:rPr>
              <a:t>Audit Trail,</a:t>
            </a:r>
            <a:br>
              <a:rPr lang="en-GB" sz="2200" b="0" dirty="0">
                <a:solidFill>
                  <a:srgbClr val="000000"/>
                </a:solidFill>
                <a:latin typeface="+mj-lt"/>
              </a:rPr>
            </a:br>
            <a:r>
              <a:rPr lang="en-GB" sz="2200" b="0" dirty="0">
                <a:solidFill>
                  <a:srgbClr val="000000"/>
                </a:solidFill>
                <a:latin typeface="+mj-lt"/>
              </a:rPr>
              <a:t>Access Control,</a:t>
            </a:r>
            <a:br>
              <a:rPr lang="en-GB" sz="2200" b="0" dirty="0">
                <a:solidFill>
                  <a:srgbClr val="000000"/>
                </a:solidFill>
                <a:latin typeface="+mj-lt"/>
              </a:rPr>
            </a:br>
            <a:r>
              <a:rPr lang="en-GB" sz="2200" b="0" dirty="0">
                <a:solidFill>
                  <a:srgbClr val="000000"/>
                </a:solidFill>
                <a:latin typeface="+mj-lt"/>
              </a:rPr>
              <a:t>SAML Single Sign-On</a:t>
            </a:r>
          </a:p>
        </p:txBody>
      </p:sp>
      <p:sp>
        <p:nvSpPr>
          <p:cNvPr id="15" name="Text Box 14"/>
          <p:cNvSpPr txBox="1">
            <a:spLocks noChangeArrowheads="1"/>
          </p:cNvSpPr>
          <p:nvPr/>
        </p:nvSpPr>
        <p:spPr bwMode="auto">
          <a:xfrm>
            <a:off x="3355975" y="2057400"/>
            <a:ext cx="2206625" cy="609600"/>
          </a:xfrm>
          <a:prstGeom prst="rect">
            <a:avLst/>
          </a:prstGeom>
          <a:noFill/>
          <a:ln w="9525">
            <a:noFill/>
            <a:round/>
            <a:headEnd/>
            <a:tailEnd/>
          </a:ln>
          <a:effectLst/>
        </p:spPr>
        <p:txBody>
          <a:bodyPr lIns="0" tIns="0" rIns="0" bIns="0">
            <a:spAutoFit/>
          </a:bodyPr>
          <a:lstStyle/>
          <a:p>
            <a:pPr algn="ctr" defTabSz="457200">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2000" b="0" dirty="0">
                <a:solidFill>
                  <a:srgbClr val="000000"/>
                </a:solidFill>
                <a:latin typeface="+mj-lt"/>
              </a:rPr>
              <a:t>Registry</a:t>
            </a:r>
          </a:p>
          <a:p>
            <a:pPr algn="ctr" defTabSz="457200">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2000" b="0" dirty="0">
                <a:solidFill>
                  <a:srgbClr val="000000"/>
                </a:solidFill>
                <a:latin typeface="+mj-lt"/>
              </a:rPr>
              <a:t>Repository</a:t>
            </a:r>
          </a:p>
        </p:txBody>
      </p:sp>
      <p:sp>
        <p:nvSpPr>
          <p:cNvPr id="16" name="Text Box 15"/>
          <p:cNvSpPr txBox="1">
            <a:spLocks noChangeArrowheads="1"/>
          </p:cNvSpPr>
          <p:nvPr/>
        </p:nvSpPr>
        <p:spPr bwMode="auto">
          <a:xfrm>
            <a:off x="2819400" y="1066800"/>
            <a:ext cx="3446463" cy="630238"/>
          </a:xfrm>
          <a:prstGeom prst="rect">
            <a:avLst/>
          </a:prstGeom>
          <a:noFill/>
          <a:ln w="9525">
            <a:noFill/>
            <a:round/>
            <a:headEnd/>
            <a:tailEnd/>
          </a:ln>
          <a:effectLst/>
        </p:spPr>
        <p:txBody>
          <a:bodyPr lIns="0" tIns="0" rIns="0" bIns="0">
            <a:spAutoFit/>
          </a:bodyPr>
          <a:lstStyle/>
          <a:p>
            <a:pPr algn="ctr" defTabSz="457200">
              <a:lnSpc>
                <a:spcPct val="93000"/>
              </a:lnSpc>
              <a:buClr>
                <a:srgbClr val="000000"/>
              </a:buClr>
              <a:buSzPct val="100000"/>
              <a:buFont typeface="Times New Roman" pitchFamily="18" charset="0"/>
              <a:buNone/>
              <a:tabLst>
                <a:tab pos="723900" algn="l"/>
                <a:tab pos="1447800" algn="l"/>
                <a:tab pos="2171700" algn="l"/>
                <a:tab pos="2895600" algn="l"/>
              </a:tabLst>
              <a:defRPr/>
            </a:pPr>
            <a:r>
              <a:rPr lang="en-GB" sz="2200" b="0">
                <a:solidFill>
                  <a:srgbClr val="000000"/>
                </a:solidFill>
                <a:latin typeface="+mj-lt"/>
              </a:rPr>
              <a:t>Registration, </a:t>
            </a:r>
            <a:br>
              <a:rPr lang="en-GB" sz="2200" b="0">
                <a:solidFill>
                  <a:srgbClr val="000000"/>
                </a:solidFill>
                <a:latin typeface="+mj-lt"/>
              </a:rPr>
            </a:br>
            <a:r>
              <a:rPr lang="en-GB" sz="2200" b="0">
                <a:solidFill>
                  <a:srgbClr val="000000"/>
                </a:solidFill>
                <a:latin typeface="+mj-lt"/>
              </a:rPr>
              <a:t>Discovery, Queries</a:t>
            </a:r>
          </a:p>
        </p:txBody>
      </p:sp>
      <p:sp>
        <p:nvSpPr>
          <p:cNvPr id="17" name="Text Box 16"/>
          <p:cNvSpPr txBox="1">
            <a:spLocks noChangeArrowheads="1"/>
          </p:cNvSpPr>
          <p:nvPr/>
        </p:nvSpPr>
        <p:spPr bwMode="auto">
          <a:xfrm>
            <a:off x="2438400" y="5999163"/>
            <a:ext cx="3970338" cy="630237"/>
          </a:xfrm>
          <a:prstGeom prst="rect">
            <a:avLst/>
          </a:prstGeom>
          <a:noFill/>
          <a:ln w="9525">
            <a:noFill/>
            <a:round/>
            <a:headEnd/>
            <a:tailEnd/>
          </a:ln>
          <a:effectLst/>
        </p:spPr>
        <p:txBody>
          <a:bodyPr lIns="0" tIns="0" rIns="0" bIns="0">
            <a:spAutoFit/>
          </a:bodyPr>
          <a:lstStyle/>
          <a:p>
            <a:pPr algn="ctr" defTabSz="457200">
              <a:lnSpc>
                <a:spcPct val="93000"/>
              </a:lnSpc>
              <a:spcAft>
                <a:spcPts val="713"/>
              </a:spcAft>
              <a:buClr>
                <a:srgbClr val="000000"/>
              </a:buClr>
              <a:buSzPct val="100000"/>
              <a:buFont typeface="Times New Roman"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2200" b="0" dirty="0">
                <a:solidFill>
                  <a:srgbClr val="000000"/>
                </a:solidFill>
                <a:latin typeface="+mj-lt"/>
              </a:rPr>
              <a:t>Content-Based </a:t>
            </a:r>
            <a:br>
              <a:rPr lang="en-GB" sz="2200" b="0" dirty="0">
                <a:solidFill>
                  <a:srgbClr val="000000"/>
                </a:solidFill>
                <a:latin typeface="+mj-lt"/>
              </a:rPr>
            </a:br>
            <a:r>
              <a:rPr lang="en-GB" sz="2200" b="0" dirty="0">
                <a:solidFill>
                  <a:srgbClr val="000000"/>
                </a:solidFill>
                <a:latin typeface="+mj-lt"/>
              </a:rPr>
              <a:t>Event Notification </a:t>
            </a:r>
          </a:p>
        </p:txBody>
      </p:sp>
      <p:sp>
        <p:nvSpPr>
          <p:cNvPr id="18" name="Rectangle 17"/>
          <p:cNvSpPr txBox="1">
            <a:spLocks noChangeArrowheads="1"/>
          </p:cNvSpPr>
          <p:nvPr/>
        </p:nvSpPr>
        <p:spPr>
          <a:xfrm>
            <a:off x="1371600" y="152400"/>
            <a:ext cx="7696200" cy="492125"/>
          </a:xfrm>
          <a:prstGeom prst="rect">
            <a:avLst/>
          </a:prstGeom>
          <a:ln/>
        </p:spPr>
        <p:txBody>
          <a:bodyPr lIns="0" tIns="0" rIns="0" bIns="0" anchor="ctr">
            <a:spAutoFit/>
          </a:bodyPr>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GB" sz="3200" kern="0" dirty="0">
                <a:solidFill>
                  <a:schemeClr val="tx2"/>
                </a:solidFill>
                <a:latin typeface="+mj-lt"/>
                <a:ea typeface="+mj-ea"/>
                <a:cs typeface="+mj-cs"/>
              </a:rPr>
              <a:t>ebXML Registry Key Features</a:t>
            </a:r>
          </a:p>
        </p:txBody>
      </p:sp>
    </p:spTree>
    <p:extLst>
      <p:ext uri="{BB962C8B-B14F-4D97-AF65-F5344CB8AC3E}">
        <p14:creationId xmlns:p14="http://schemas.microsoft.com/office/powerpoint/2010/main" val="40598687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2EB93D7E-3DA9-499B-9C32-8D4A43DF9CD3}" type="slidenum">
              <a:rPr lang="en-US" b="0" smtClean="0">
                <a:solidFill>
                  <a:schemeClr val="tx2"/>
                </a:solidFill>
              </a:rPr>
              <a:pPr/>
              <a:t>87</a:t>
            </a:fld>
            <a:endParaRPr lang="en-US" b="0">
              <a:solidFill>
                <a:schemeClr val="tx2"/>
              </a:solidFill>
            </a:endParaRPr>
          </a:p>
        </p:txBody>
      </p:sp>
      <p:sp>
        <p:nvSpPr>
          <p:cNvPr id="18435" name="Rectangle 4"/>
          <p:cNvSpPr>
            <a:spLocks noGrp="1" noChangeArrowheads="1"/>
          </p:cNvSpPr>
          <p:nvPr>
            <p:ph type="title"/>
          </p:nvPr>
        </p:nvSpPr>
        <p:spPr>
          <a:xfrm>
            <a:off x="1524000" y="152400"/>
            <a:ext cx="7010400" cy="1143000"/>
          </a:xfrm>
          <a:noFill/>
        </p:spPr>
        <p:txBody>
          <a:bodyPr/>
          <a:lstStyle/>
          <a:p>
            <a:pPr eaLnBrk="1" hangingPunct="1"/>
            <a:r>
              <a:rPr lang="en-US"/>
              <a:t>Need for an Integrated SOA Registry/Repository</a:t>
            </a:r>
          </a:p>
        </p:txBody>
      </p:sp>
      <p:sp>
        <p:nvSpPr>
          <p:cNvPr id="18436" name="Rectangle 5"/>
          <p:cNvSpPr>
            <a:spLocks noGrp="1" noChangeArrowheads="1"/>
          </p:cNvSpPr>
          <p:nvPr>
            <p:ph type="body" idx="1"/>
          </p:nvPr>
        </p:nvSpPr>
        <p:spPr>
          <a:xfrm>
            <a:off x="685800" y="1371600"/>
            <a:ext cx="8153400" cy="4876800"/>
          </a:xfrm>
          <a:noFill/>
        </p:spPr>
        <p:txBody>
          <a:bodyPr/>
          <a:lstStyle/>
          <a:p>
            <a:pPr eaLnBrk="1" hangingPunct="1"/>
            <a:r>
              <a:rPr lang="en-US" dirty="0"/>
              <a:t>Governance enforced where SOA artifacts are stored</a:t>
            </a:r>
          </a:p>
          <a:p>
            <a:pPr eaLnBrk="1" hangingPunct="1"/>
            <a:r>
              <a:rPr lang="en-US" dirty="0"/>
              <a:t>Registry is not enough – need repository</a:t>
            </a:r>
          </a:p>
          <a:p>
            <a:pPr lvl="1" eaLnBrk="1" hangingPunct="1"/>
            <a:r>
              <a:rPr lang="en-US" dirty="0"/>
              <a:t>Repository stores the actual artifacts</a:t>
            </a:r>
          </a:p>
          <a:p>
            <a:pPr lvl="1" eaLnBrk="1" hangingPunct="1"/>
            <a:r>
              <a:rPr lang="en-US" dirty="0"/>
              <a:t>Registry stores metadata about the artifacts</a:t>
            </a:r>
          </a:p>
          <a:p>
            <a:pPr eaLnBrk="1" hangingPunct="1"/>
            <a:r>
              <a:rPr lang="en-US" dirty="0"/>
              <a:t>An integrated registry/repository ensures consistent storage, management, and reuse of artifacts according to organizational policies</a:t>
            </a:r>
          </a:p>
          <a:p>
            <a:pPr eaLnBrk="1" hangingPunct="1"/>
            <a:r>
              <a:rPr lang="en-US" dirty="0" err="1">
                <a:highlight>
                  <a:srgbClr val="FFFF00"/>
                </a:highlight>
              </a:rPr>
              <a:t>ebXML</a:t>
            </a:r>
            <a:r>
              <a:rPr lang="en-US" dirty="0">
                <a:highlight>
                  <a:srgbClr val="FFFF00"/>
                </a:highlight>
              </a:rPr>
              <a:t> registry provides an integrated registry/repository</a:t>
            </a:r>
          </a:p>
          <a:p>
            <a:pPr eaLnBrk="1" hangingPunct="1"/>
            <a:r>
              <a:rPr lang="en-US" dirty="0"/>
              <a:t>Empower service providers without their own servers</a:t>
            </a:r>
            <a:endParaRPr lang="en-US" sz="2400" dirty="0"/>
          </a:p>
        </p:txBody>
      </p:sp>
    </p:spTree>
    <p:extLst>
      <p:ext uri="{BB962C8B-B14F-4D97-AF65-F5344CB8AC3E}">
        <p14:creationId xmlns:p14="http://schemas.microsoft.com/office/powerpoint/2010/main" val="12165543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6502949D-44CF-4FFA-AD1B-9E4D4770E04E}" type="slidenum">
              <a:rPr lang="en-US" b="0" smtClean="0">
                <a:solidFill>
                  <a:schemeClr val="tx2"/>
                </a:solidFill>
              </a:rPr>
              <a:pPr/>
              <a:t>88</a:t>
            </a:fld>
            <a:endParaRPr lang="en-US" b="0">
              <a:solidFill>
                <a:schemeClr val="tx2"/>
              </a:solidFill>
            </a:endParaRPr>
          </a:p>
        </p:txBody>
      </p:sp>
      <p:sp>
        <p:nvSpPr>
          <p:cNvPr id="19459" name="Rectangle 4"/>
          <p:cNvSpPr>
            <a:spLocks noChangeArrowheads="1"/>
          </p:cNvSpPr>
          <p:nvPr/>
        </p:nvSpPr>
        <p:spPr bwMode="auto">
          <a:xfrm>
            <a:off x="1371600" y="228600"/>
            <a:ext cx="7010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p>
            <a:pPr eaLnBrk="1" hangingPunct="1"/>
            <a:r>
              <a:rPr lang="en-US" sz="2800" dirty="0">
                <a:solidFill>
                  <a:schemeClr val="tx2"/>
                </a:solidFill>
              </a:rPr>
              <a:t>Federated Information Management</a:t>
            </a:r>
          </a:p>
        </p:txBody>
      </p:sp>
      <p:sp>
        <p:nvSpPr>
          <p:cNvPr id="19460" name="Rectangle 5"/>
          <p:cNvSpPr>
            <a:spLocks noChangeArrowheads="1"/>
          </p:cNvSpPr>
          <p:nvPr/>
        </p:nvSpPr>
        <p:spPr bwMode="auto">
          <a:xfrm>
            <a:off x="914400" y="1447800"/>
            <a:ext cx="7848600" cy="455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lnSpc>
                <a:spcPct val="110000"/>
              </a:lnSpc>
              <a:spcBef>
                <a:spcPct val="20000"/>
              </a:spcBef>
              <a:buClr>
                <a:schemeClr val="folHlink"/>
              </a:buClr>
              <a:buSzPct val="60000"/>
              <a:buFont typeface="Wingdings" pitchFamily="2" charset="2"/>
              <a:buChar char="n"/>
            </a:pPr>
            <a:r>
              <a:rPr lang="en-US" sz="2800" b="0" dirty="0"/>
              <a:t>Multiple ebXML registries may be federated together to </a:t>
            </a:r>
          </a:p>
          <a:p>
            <a:pPr marL="742950" lvl="1" indent="-285750" eaLnBrk="1" hangingPunct="1">
              <a:lnSpc>
                <a:spcPct val="110000"/>
              </a:lnSpc>
              <a:spcBef>
                <a:spcPct val="20000"/>
              </a:spcBef>
              <a:buClr>
                <a:schemeClr val="hlink"/>
              </a:buClr>
              <a:buSzPct val="55000"/>
              <a:buFont typeface="Wingdings" pitchFamily="2" charset="2"/>
              <a:buChar char="n"/>
            </a:pPr>
            <a:r>
              <a:rPr lang="en-US" sz="2800" b="0" dirty="0"/>
              <a:t>appear as a single virtual registry/repository</a:t>
            </a:r>
          </a:p>
          <a:p>
            <a:pPr marL="742950" lvl="1" indent="-285750" eaLnBrk="1" hangingPunct="1">
              <a:lnSpc>
                <a:spcPct val="110000"/>
              </a:lnSpc>
              <a:spcBef>
                <a:spcPct val="20000"/>
              </a:spcBef>
              <a:buClr>
                <a:schemeClr val="hlink"/>
              </a:buClr>
              <a:buSzPct val="55000"/>
              <a:buFont typeface="Wingdings" pitchFamily="2" charset="2"/>
              <a:buChar char="n"/>
            </a:pPr>
            <a:r>
              <a:rPr lang="en-US" sz="2800" b="0" dirty="0"/>
              <a:t>support seamless information integration and sharing</a:t>
            </a:r>
          </a:p>
          <a:p>
            <a:pPr marL="742950" lvl="1" indent="-285750" eaLnBrk="1" hangingPunct="1">
              <a:lnSpc>
                <a:spcPct val="110000"/>
              </a:lnSpc>
              <a:spcBef>
                <a:spcPct val="20000"/>
              </a:spcBef>
              <a:buClr>
                <a:schemeClr val="hlink"/>
              </a:buClr>
              <a:buSzPct val="55000"/>
              <a:buFont typeface="Wingdings" pitchFamily="2" charset="2"/>
              <a:buChar char="n"/>
            </a:pPr>
            <a:r>
              <a:rPr lang="en-US" sz="2800" b="0" dirty="0"/>
              <a:t>allow local autonomy over data</a:t>
            </a:r>
          </a:p>
          <a:p>
            <a:pPr marL="342900" indent="-342900" eaLnBrk="1" hangingPunct="1">
              <a:lnSpc>
                <a:spcPct val="110000"/>
              </a:lnSpc>
              <a:spcBef>
                <a:spcPct val="20000"/>
              </a:spcBef>
              <a:buClr>
                <a:schemeClr val="folHlink"/>
              </a:buClr>
              <a:buSzPct val="60000"/>
              <a:buFont typeface="Wingdings" pitchFamily="2" charset="2"/>
              <a:buChar char="n"/>
            </a:pPr>
            <a:r>
              <a:rPr lang="en-US" sz="2800" b="0" dirty="0"/>
              <a:t>ebXML federated registry relies on SAML (Security Assertion Markup Language) – the federated identity management standard</a:t>
            </a:r>
          </a:p>
        </p:txBody>
      </p:sp>
    </p:spTree>
    <p:extLst>
      <p:ext uri="{BB962C8B-B14F-4D97-AF65-F5344CB8AC3E}">
        <p14:creationId xmlns:p14="http://schemas.microsoft.com/office/powerpoint/2010/main" val="5827775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DBE6E274-6A6E-4AE3-9FBC-F07FDF373534}" type="slidenum">
              <a:rPr lang="en-US" b="0" smtClean="0">
                <a:solidFill>
                  <a:schemeClr val="tx2"/>
                </a:solidFill>
              </a:rPr>
              <a:pPr/>
              <a:t>89</a:t>
            </a:fld>
            <a:endParaRPr lang="en-US" b="0">
              <a:solidFill>
                <a:schemeClr val="tx2"/>
              </a:solidFill>
            </a:endParaRPr>
          </a:p>
        </p:txBody>
      </p:sp>
      <p:sp>
        <p:nvSpPr>
          <p:cNvPr id="20483" name="Rectangle 2"/>
          <p:cNvSpPr>
            <a:spLocks noGrp="1" noChangeArrowheads="1"/>
          </p:cNvSpPr>
          <p:nvPr>
            <p:ph type="title"/>
          </p:nvPr>
        </p:nvSpPr>
        <p:spPr>
          <a:xfrm>
            <a:off x="1295400" y="152400"/>
            <a:ext cx="7772400" cy="1143000"/>
          </a:xfrm>
        </p:spPr>
        <p:txBody>
          <a:bodyPr/>
          <a:lstStyle/>
          <a:p>
            <a:pPr eaLnBrk="1" hangingPunct="1"/>
            <a:r>
              <a:rPr lang="en-US"/>
              <a:t>Case Study: </a:t>
            </a:r>
            <a:br>
              <a:rPr lang="en-US"/>
            </a:br>
            <a:r>
              <a:rPr lang="en-US"/>
              <a:t>Government of Canada/Ontario</a:t>
            </a:r>
          </a:p>
        </p:txBody>
      </p:sp>
      <p:sp>
        <p:nvSpPr>
          <p:cNvPr id="20484" name="Rectangle 3"/>
          <p:cNvSpPr>
            <a:spLocks noGrp="1" noChangeArrowheads="1"/>
          </p:cNvSpPr>
          <p:nvPr>
            <p:ph type="body" idx="1"/>
          </p:nvPr>
        </p:nvSpPr>
        <p:spPr>
          <a:xfrm>
            <a:off x="685800" y="1676400"/>
            <a:ext cx="7315200" cy="4724400"/>
          </a:xfrm>
        </p:spPr>
        <p:txBody>
          <a:bodyPr/>
          <a:lstStyle/>
          <a:p>
            <a:pPr eaLnBrk="1" hangingPunct="1"/>
            <a:r>
              <a:rPr lang="en-US" dirty="0"/>
              <a:t>Vision: Improve service quality to Canadian people and businesses through cost-effective </a:t>
            </a:r>
            <a:r>
              <a:rPr lang="en-US" dirty="0" err="1"/>
              <a:t>eServices</a:t>
            </a:r>
            <a:r>
              <a:rPr lang="en-US" dirty="0"/>
              <a:t> at all levels of government</a:t>
            </a:r>
          </a:p>
          <a:p>
            <a:pPr eaLnBrk="1" hangingPunct="1"/>
            <a:r>
              <a:rPr lang="en-US" dirty="0"/>
              <a:t>Target: Leverage the power of XML to deliver those services via collaboration across jurisdictions</a:t>
            </a:r>
          </a:p>
          <a:p>
            <a:pPr eaLnBrk="1" hangingPunct="1"/>
            <a:r>
              <a:rPr lang="en-US" dirty="0"/>
              <a:t>Strategy: Enable service delivery infrastructure by utilizing a federated registry and repository</a:t>
            </a:r>
          </a:p>
        </p:txBody>
      </p:sp>
    </p:spTree>
    <p:extLst>
      <p:ext uri="{BB962C8B-B14F-4D97-AF65-F5344CB8AC3E}">
        <p14:creationId xmlns:p14="http://schemas.microsoft.com/office/powerpoint/2010/main" val="225929751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t>Software Architectures</a:t>
            </a:r>
          </a:p>
        </p:txBody>
      </p:sp>
      <p:sp>
        <p:nvSpPr>
          <p:cNvPr id="10243" name="Content Placeholder 2"/>
          <p:cNvSpPr>
            <a:spLocks noGrp="1"/>
          </p:cNvSpPr>
          <p:nvPr>
            <p:ph idx="1"/>
          </p:nvPr>
        </p:nvSpPr>
        <p:spPr>
          <a:xfrm>
            <a:off x="609600" y="1524000"/>
            <a:ext cx="8269288" cy="1524000"/>
          </a:xfrm>
        </p:spPr>
        <p:txBody>
          <a:bodyPr/>
          <a:lstStyle/>
          <a:p>
            <a:r>
              <a:rPr lang="en-US" dirty="0"/>
              <a:t>Blackboard Architecture: A component is assigned to be the center for communication. All components communicate through the central component. </a:t>
            </a:r>
          </a:p>
        </p:txBody>
      </p:sp>
      <p:sp>
        <p:nvSpPr>
          <p:cNvPr id="1024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fld id="{6A805DE5-17B1-4B0E-8A0B-AF2EBDE45440}" type="slidenum">
              <a:rPr kumimoji="0" lang="en-US" sz="1800" b="0" i="0" u="none" strike="noStrike" kern="1200" cap="none" spc="0" normalizeH="0" baseline="0" noProof="0" smtClean="0">
                <a:ln>
                  <a:noFill/>
                </a:ln>
                <a:solidFill>
                  <a:srgbClr val="333399"/>
                </a:solidFill>
                <a:effectLst/>
                <a:uLnTx/>
                <a:uFillTx/>
                <a:latin typeface="Times New Roman" pitchFamily="18" charset="0"/>
                <a:ea typeface="+mn-ea"/>
                <a:cs typeface="+mn-cs"/>
              </a:rPr>
              <a:pPr marL="0" marR="0" lvl="0" indent="0" algn="l" defTabSz="914400" rtl="0" eaLnBrk="1" fontAlgn="base" latinLnBrk="0" hangingPunct="1">
                <a:lnSpc>
                  <a:spcPct val="100000"/>
                </a:lnSpc>
                <a:spcBef>
                  <a:spcPct val="0"/>
                </a:spcBef>
                <a:spcAft>
                  <a:spcPct val="0"/>
                </a:spcAft>
                <a:buClrTx/>
                <a:buSzTx/>
                <a:buFontTx/>
                <a:buNone/>
                <a:tabLst/>
                <a:defRPr/>
              </a:pPr>
              <a:t>9</a:t>
            </a:fld>
            <a:endParaRPr kumimoji="0" lang="en-US" sz="1800" b="0" i="0" u="none" strike="noStrike" kern="1200" cap="none" spc="0" normalizeH="0" baseline="0" noProof="0">
              <a:ln>
                <a:noFill/>
              </a:ln>
              <a:solidFill>
                <a:srgbClr val="333399"/>
              </a:solidFill>
              <a:effectLst/>
              <a:uLnTx/>
              <a:uFillTx/>
              <a:latin typeface="Times New Roman" pitchFamily="18" charset="0"/>
              <a:ea typeface="+mn-ea"/>
              <a:cs typeface="+mn-cs"/>
            </a:endParaRPr>
          </a:p>
        </p:txBody>
      </p:sp>
      <p:sp>
        <p:nvSpPr>
          <p:cNvPr id="10245" name="Rectangle 4"/>
          <p:cNvSpPr>
            <a:spLocks noChangeArrowheads="1"/>
          </p:cNvSpPr>
          <p:nvPr/>
        </p:nvSpPr>
        <p:spPr bwMode="auto">
          <a:xfrm>
            <a:off x="3810000" y="3352800"/>
            <a:ext cx="1143000" cy="685800"/>
          </a:xfrm>
          <a:prstGeom prst="rect">
            <a:avLst/>
          </a:prstGeom>
          <a:solidFill>
            <a:schemeClr val="accent2"/>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6" name="Rectangle 5"/>
          <p:cNvSpPr/>
          <p:nvPr/>
        </p:nvSpPr>
        <p:spPr bwMode="auto">
          <a:xfrm>
            <a:off x="1752600" y="5257800"/>
            <a:ext cx="1143000" cy="685800"/>
          </a:xfrm>
          <a:prstGeom prst="rect">
            <a:avLst/>
          </a:prstGeom>
          <a:solidFill>
            <a:schemeClr val="bg2">
              <a:lumMod val="10000"/>
              <a:lumOff val="90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7" name="Rectangle 6"/>
          <p:cNvSpPr/>
          <p:nvPr/>
        </p:nvSpPr>
        <p:spPr bwMode="auto">
          <a:xfrm>
            <a:off x="3810000" y="5257800"/>
            <a:ext cx="1143000" cy="685800"/>
          </a:xfrm>
          <a:prstGeom prst="rect">
            <a:avLst/>
          </a:prstGeom>
          <a:solidFill>
            <a:schemeClr val="accent5">
              <a:lumMod val="90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0248" name="Rectangle 7"/>
          <p:cNvSpPr>
            <a:spLocks noChangeArrowheads="1"/>
          </p:cNvSpPr>
          <p:nvPr/>
        </p:nvSpPr>
        <p:spPr bwMode="auto">
          <a:xfrm>
            <a:off x="5562600" y="5257800"/>
            <a:ext cx="1143000" cy="685800"/>
          </a:xfrm>
          <a:prstGeom prst="rect">
            <a:avLst/>
          </a:prstGeom>
          <a:solidFill>
            <a:srgbClr val="CCECFF"/>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cxnSp>
        <p:nvCxnSpPr>
          <p:cNvPr id="10249" name="Straight Arrow Connector 8"/>
          <p:cNvCxnSpPr>
            <a:cxnSpLocks noChangeShapeType="1"/>
            <a:stCxn id="10245" idx="2"/>
            <a:endCxn id="6" idx="0"/>
          </p:cNvCxnSpPr>
          <p:nvPr/>
        </p:nvCxnSpPr>
        <p:spPr bwMode="auto">
          <a:xfrm rot="5400000">
            <a:off x="2743200" y="3619500"/>
            <a:ext cx="1219200" cy="2057400"/>
          </a:xfrm>
          <a:prstGeom prst="straightConnector1">
            <a:avLst/>
          </a:prstGeom>
          <a:noFill/>
          <a:ln w="9525"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10250" name="Straight Arrow Connector 9"/>
          <p:cNvCxnSpPr>
            <a:cxnSpLocks noChangeShapeType="1"/>
            <a:stCxn id="10245" idx="2"/>
            <a:endCxn id="7" idx="0"/>
          </p:cNvCxnSpPr>
          <p:nvPr/>
        </p:nvCxnSpPr>
        <p:spPr bwMode="auto">
          <a:xfrm rot="5400000">
            <a:off x="3771901" y="4648200"/>
            <a:ext cx="1219200" cy="3175"/>
          </a:xfrm>
          <a:prstGeom prst="straightConnector1">
            <a:avLst/>
          </a:prstGeom>
          <a:noFill/>
          <a:ln w="9525"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cxnSp>
        <p:nvCxnSpPr>
          <p:cNvPr id="10251" name="Straight Arrow Connector 10"/>
          <p:cNvCxnSpPr>
            <a:cxnSpLocks noChangeShapeType="1"/>
            <a:stCxn id="10245" idx="2"/>
            <a:endCxn id="10248" idx="0"/>
          </p:cNvCxnSpPr>
          <p:nvPr/>
        </p:nvCxnSpPr>
        <p:spPr bwMode="auto">
          <a:xfrm rot="16200000" flipH="1">
            <a:off x="4648200" y="3771900"/>
            <a:ext cx="1219200" cy="1752600"/>
          </a:xfrm>
          <a:prstGeom prst="straightConnector1">
            <a:avLst/>
          </a:prstGeom>
          <a:noFill/>
          <a:ln w="9525" algn="ctr">
            <a:solidFill>
              <a:schemeClr val="tx1"/>
            </a:solidFill>
            <a:round/>
            <a:headEnd type="arrow" w="med" len="med"/>
            <a:tailEnd type="arrow" w="med" len="med"/>
          </a:ln>
          <a:extLst>
            <a:ext uri="{909E8E84-426E-40DD-AFC4-6F175D3DCCD1}">
              <a14:hiddenFill xmlns:a14="http://schemas.microsoft.com/office/drawing/2010/main">
                <a:noFill/>
              </a14:hiddenFill>
            </a:ext>
          </a:extLst>
        </p:spPr>
      </p:cxnSp>
      <p:sp>
        <p:nvSpPr>
          <p:cNvPr id="15" name="Oval 14"/>
          <p:cNvSpPr>
            <a:spLocks noChangeArrowheads="1"/>
          </p:cNvSpPr>
          <p:nvPr/>
        </p:nvSpPr>
        <p:spPr bwMode="auto">
          <a:xfrm>
            <a:off x="4267200" y="5410200"/>
            <a:ext cx="304800" cy="304800"/>
          </a:xfrm>
          <a:prstGeom prst="ellipse">
            <a:avLst/>
          </a:prstGeom>
          <a:solidFill>
            <a:srgbClr val="CCECFF"/>
          </a:solidFill>
          <a:ln w="9525" algn="ctr">
            <a:solidFill>
              <a:schemeClr val="tx1"/>
            </a:solidFill>
            <a:prstDash val="dash"/>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16" name="Isosceles Triangle 15"/>
          <p:cNvSpPr>
            <a:spLocks noChangeArrowheads="1"/>
          </p:cNvSpPr>
          <p:nvPr/>
        </p:nvSpPr>
        <p:spPr bwMode="auto">
          <a:xfrm>
            <a:off x="2133600" y="5486400"/>
            <a:ext cx="381000" cy="304800"/>
          </a:xfrm>
          <a:prstGeom prst="triangle">
            <a:avLst>
              <a:gd name="adj" fmla="val 50000"/>
            </a:avLst>
          </a:prstGeom>
          <a:solidFill>
            <a:srgbClr val="FFFF00"/>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
        <p:nvSpPr>
          <p:cNvPr id="34" name="Isosceles Triangle 33"/>
          <p:cNvSpPr>
            <a:spLocks noChangeArrowheads="1"/>
          </p:cNvSpPr>
          <p:nvPr/>
        </p:nvSpPr>
        <p:spPr bwMode="auto">
          <a:xfrm>
            <a:off x="4191000" y="3505200"/>
            <a:ext cx="381000" cy="304800"/>
          </a:xfrm>
          <a:prstGeom prst="triangle">
            <a:avLst>
              <a:gd name="adj" fmla="val 50000"/>
            </a:avLst>
          </a:prstGeom>
          <a:solidFill>
            <a:srgbClr val="FFFF00"/>
          </a:solidFill>
          <a:ln w="9525" algn="ctr">
            <a:solidFill>
              <a:schemeClr val="tx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000"/>
                                        <p:tgtEl>
                                          <p:spTgt spid="16"/>
                                        </p:tgtEl>
                                      </p:cBhvr>
                                    </p:animEffect>
                                  </p:childTnLst>
                                </p:cTn>
                              </p:par>
                            </p:childTnLst>
                          </p:cTn>
                        </p:par>
                        <p:par>
                          <p:cTn id="8" fill="hold" nodeType="afterGroup">
                            <p:stCondLst>
                              <p:cond delay="2000"/>
                            </p:stCondLst>
                            <p:childTnLst>
                              <p:par>
                                <p:cTn id="9" presetID="56" presetClass="path" presetSubtype="0" accel="50000" decel="50000" fill="hold" grpId="1" nodeType="afterEffect">
                                  <p:stCondLst>
                                    <p:cond delay="0"/>
                                  </p:stCondLst>
                                  <p:childTnLst>
                                    <p:animMotion origin="layout" path="M -3.33333E-6 -4.44444E-6 L 0.22917 -0.28888 " pathEditMode="relative" rAng="0" ptsTypes="AA">
                                      <p:cBhvr>
                                        <p:cTn id="10" dur="2000" fill="hold"/>
                                        <p:tgtEl>
                                          <p:spTgt spid="16"/>
                                        </p:tgtEl>
                                        <p:attrNameLst>
                                          <p:attrName>ppt_x</p:attrName>
                                          <p:attrName>ppt_y</p:attrName>
                                        </p:attrNameLst>
                                      </p:cBhvr>
                                      <p:rCtr x="11458" y="-14444"/>
                                    </p:animMotion>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000"/>
                                        <p:tgtEl>
                                          <p:spTgt spid="15"/>
                                        </p:tgtEl>
                                      </p:cBhvr>
                                    </p:animEffect>
                                  </p:childTnLst>
                                </p:cTn>
                              </p:par>
                            </p:childTnLst>
                          </p:cTn>
                        </p:par>
                        <p:par>
                          <p:cTn id="14" fill="hold" nodeType="afterGroup">
                            <p:stCondLst>
                              <p:cond delay="4000"/>
                            </p:stCondLst>
                            <p:childTnLst>
                              <p:par>
                                <p:cTn id="15" presetID="8" presetClass="emph" presetSubtype="0" fill="hold" grpId="2" nodeType="afterEffect">
                                  <p:stCondLst>
                                    <p:cond delay="0"/>
                                  </p:stCondLst>
                                  <p:childTnLst>
                                    <p:animRot by="21600000">
                                      <p:cBhvr>
                                        <p:cTn id="16" dur="2000" fill="hold"/>
                                        <p:tgtEl>
                                          <p:spTgt spid="16"/>
                                        </p:tgtEl>
                                        <p:attrNameLst>
                                          <p:attrName>r</p:attrName>
                                        </p:attrNameLst>
                                      </p:cBhvr>
                                    </p:animRot>
                                  </p:childTnLst>
                                </p:cTn>
                              </p:par>
                            </p:childTnLst>
                          </p:cTn>
                        </p:par>
                        <p:par>
                          <p:cTn id="17" fill="hold" nodeType="afterGroup">
                            <p:stCondLst>
                              <p:cond delay="6000"/>
                            </p:stCondLst>
                            <p:childTnLst>
                              <p:par>
                                <p:cTn id="18" presetID="10"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2000"/>
                                        <p:tgtEl>
                                          <p:spTgt spid="34"/>
                                        </p:tgtEl>
                                      </p:cBhvr>
                                    </p:animEffect>
                                  </p:childTnLst>
                                </p:cTn>
                              </p:par>
                            </p:childTnLst>
                          </p:cTn>
                        </p:par>
                        <p:par>
                          <p:cTn id="21" fill="hold" nodeType="afterGroup">
                            <p:stCondLst>
                              <p:cond delay="8000"/>
                            </p:stCondLst>
                            <p:childTnLst>
                              <p:par>
                                <p:cTn id="22" presetID="63" presetClass="path" presetSubtype="0" accel="50000" decel="50000" fill="hold" grpId="3" nodeType="afterEffect">
                                  <p:stCondLst>
                                    <p:cond delay="0"/>
                                  </p:stCondLst>
                                  <p:childTnLst>
                                    <p:animMotion origin="layout" path="M 0.22916 -0.28888 L 0.22916 -4.44444E-6 " pathEditMode="relative" rAng="0" ptsTypes="AA">
                                      <p:cBhvr>
                                        <p:cTn id="23" dur="2000" fill="hold"/>
                                        <p:tgtEl>
                                          <p:spTgt spid="16"/>
                                        </p:tgtEl>
                                        <p:attrNameLst>
                                          <p:attrName>ppt_x</p:attrName>
                                          <p:attrName>ppt_y</p:attrName>
                                        </p:attrNameLst>
                                      </p:cBhvr>
                                      <p:rCtr x="0" y="14444"/>
                                    </p:animMotion>
                                  </p:childTnLst>
                                </p:cTn>
                              </p:par>
                              <p:par>
                                <p:cTn id="24" presetID="42" presetClass="path" presetSubtype="0" accel="50000" decel="50000" fill="hold" grpId="1" nodeType="withEffect">
                                  <p:stCondLst>
                                    <p:cond delay="0"/>
                                  </p:stCondLst>
                                  <p:childTnLst>
                                    <p:animMotion origin="layout" path="M 0.00417 4.44444E-6 L 0.2 0.28888 " pathEditMode="relative" rAng="0" ptsTypes="AA">
                                      <p:cBhvr>
                                        <p:cTn id="25" dur="2000" fill="hold"/>
                                        <p:tgtEl>
                                          <p:spTgt spid="34"/>
                                        </p:tgtEl>
                                        <p:attrNameLst>
                                          <p:attrName>ppt_x</p:attrName>
                                          <p:attrName>ppt_y</p:attrName>
                                        </p:attrNameLst>
                                      </p:cBhvr>
                                      <p:rCtr x="9792" y="14444"/>
                                    </p:animMotion>
                                  </p:childTnLst>
                                </p:cTn>
                              </p:par>
                              <p:par>
                                <p:cTn id="26" presetID="64" presetClass="path" presetSubtype="0" accel="50000" decel="50000" fill="hold" grpId="1" nodeType="withEffect">
                                  <p:stCondLst>
                                    <p:cond delay="0"/>
                                  </p:stCondLst>
                                  <p:childTnLst>
                                    <p:animMotion origin="layout" path="M -3.33333E-6 -4.44444E-6 L -3.33333E-6 -0.27777 " pathEditMode="relative" rAng="0" ptsTypes="AA">
                                      <p:cBhvr>
                                        <p:cTn id="27" dur="2000" fill="hold"/>
                                        <p:tgtEl>
                                          <p:spTgt spid="15"/>
                                        </p:tgtEl>
                                        <p:attrNameLst>
                                          <p:attrName>ppt_x</p:attrName>
                                          <p:attrName>ppt_y</p:attrName>
                                        </p:attrNameLst>
                                      </p:cBhvr>
                                      <p:rCtr x="0" y="-13889"/>
                                    </p:animMotion>
                                  </p:childTnLst>
                                </p:cTn>
                              </p:par>
                            </p:childTnLst>
                          </p:cTn>
                        </p:par>
                        <p:par>
                          <p:cTn id="28" fill="hold" nodeType="afterGroup">
                            <p:stCondLst>
                              <p:cond delay="10000"/>
                            </p:stCondLst>
                            <p:childTnLst>
                              <p:par>
                                <p:cTn id="29" presetID="8" presetClass="emph" presetSubtype="0" fill="hold" grpId="2" nodeType="afterEffect">
                                  <p:stCondLst>
                                    <p:cond delay="0"/>
                                  </p:stCondLst>
                                  <p:childTnLst>
                                    <p:animRot by="21600000">
                                      <p:cBhvr>
                                        <p:cTn id="30" dur="2000" fill="hold"/>
                                        <p:tgtEl>
                                          <p:spTgt spid="15"/>
                                        </p:tgtEl>
                                        <p:attrNameLst>
                                          <p:attrName>r</p:attrName>
                                        </p:attrNameLst>
                                      </p:cBhvr>
                                    </p:animRot>
                                  </p:childTnLst>
                                </p:cTn>
                              </p:par>
                              <p:par>
                                <p:cTn id="31" presetID="42" presetClass="path" presetSubtype="0" accel="50000" decel="50000" fill="hold" grpId="3" nodeType="withEffect">
                                  <p:stCondLst>
                                    <p:cond delay="0"/>
                                  </p:stCondLst>
                                  <p:childTnLst>
                                    <p:animMotion origin="layout" path="M -3.33333E-6 -0.27777 L -0.23333 0.02223 " pathEditMode="relative" rAng="0" ptsTypes="AA">
                                      <p:cBhvr>
                                        <p:cTn id="32" dur="2000" fill="hold"/>
                                        <p:tgtEl>
                                          <p:spTgt spid="15"/>
                                        </p:tgtEl>
                                        <p:attrNameLst>
                                          <p:attrName>ppt_x</p:attrName>
                                          <p:attrName>ppt_y</p:attrName>
                                        </p:attrNameLst>
                                      </p:cBhvr>
                                      <p:rCtr x="-11667" y="150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15" grpId="3" animBg="1"/>
      <p:bldP spid="16" grpId="0" animBg="1"/>
      <p:bldP spid="16" grpId="1" animBg="1"/>
      <p:bldP spid="16" grpId="2" animBg="1"/>
      <p:bldP spid="16" grpId="3" animBg="1"/>
      <p:bldP spid="34" grpId="0" animBg="1"/>
      <p:bldP spid="34" grpId="1"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298575" y="100013"/>
            <a:ext cx="7769225" cy="738187"/>
          </a:xfrm>
        </p:spPr>
        <p:txBody>
          <a:bodyPr lIns="0" tIns="0" rIns="0" bIns="0" anchor="ctr">
            <a:spAutoFit/>
          </a:bodyPr>
          <a:lstStyle/>
          <a:p>
            <a:pPr defTabSz="457200" eaLnBrk="1" hangingPunct="1">
              <a:buClr>
                <a:srgbClr val="333399"/>
              </a:buClr>
              <a:buFont typeface="Arial Black" pitchFamily="34"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2400" dirty="0"/>
              <a:t>Government of Canada’s Registry/Repository </a:t>
            </a:r>
            <a:br>
              <a:rPr lang="en-GB" sz="2400" dirty="0"/>
            </a:br>
            <a:r>
              <a:rPr lang="en-GB" sz="2400" dirty="0"/>
              <a:t>enables Four-Tier e-Government Architecture </a:t>
            </a:r>
          </a:p>
        </p:txBody>
      </p:sp>
      <p:grpSp>
        <p:nvGrpSpPr>
          <p:cNvPr id="21507" name="Group 3"/>
          <p:cNvGrpSpPr>
            <a:grpSpLocks/>
          </p:cNvGrpSpPr>
          <p:nvPr/>
        </p:nvGrpSpPr>
        <p:grpSpPr bwMode="auto">
          <a:xfrm>
            <a:off x="219075" y="1709738"/>
            <a:ext cx="8685213" cy="3438525"/>
            <a:chOff x="138" y="1415"/>
            <a:chExt cx="5471" cy="2166"/>
          </a:xfrm>
        </p:grpSpPr>
        <p:sp>
          <p:nvSpPr>
            <p:cNvPr id="21635" name="AutoShape 4"/>
            <p:cNvSpPr>
              <a:spLocks noChangeArrowheads="1"/>
            </p:cNvSpPr>
            <p:nvPr/>
          </p:nvSpPr>
          <p:spPr bwMode="auto">
            <a:xfrm>
              <a:off x="138" y="1415"/>
              <a:ext cx="5472" cy="2167"/>
            </a:xfrm>
            <a:prstGeom prst="roundRect">
              <a:avLst>
                <a:gd name="adj" fmla="val 42"/>
              </a:avLst>
            </a:prstGeom>
            <a:gradFill rotWithShape="0">
              <a:gsLst>
                <a:gs pos="0">
                  <a:srgbClr val="C5C5C5"/>
                </a:gs>
                <a:gs pos="100000">
                  <a:srgbClr val="EAEAEA"/>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pic>
          <p:nvPicPr>
            <p:cNvPr id="2163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 y="1415"/>
              <a:ext cx="5472" cy="2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grpSp>
      <p:grpSp>
        <p:nvGrpSpPr>
          <p:cNvPr id="21508" name="Group 6"/>
          <p:cNvGrpSpPr>
            <a:grpSpLocks/>
          </p:cNvGrpSpPr>
          <p:nvPr/>
        </p:nvGrpSpPr>
        <p:grpSpPr bwMode="auto">
          <a:xfrm>
            <a:off x="1752600" y="1685925"/>
            <a:ext cx="303213" cy="214313"/>
            <a:chOff x="1104" y="1400"/>
            <a:chExt cx="191" cy="135"/>
          </a:xfrm>
        </p:grpSpPr>
        <p:sp>
          <p:nvSpPr>
            <p:cNvPr id="21629" name="Freeform 7"/>
            <p:cNvSpPr>
              <a:spLocks noChangeArrowheads="1"/>
            </p:cNvSpPr>
            <p:nvPr/>
          </p:nvSpPr>
          <p:spPr bwMode="auto">
            <a:xfrm>
              <a:off x="1104" y="1400"/>
              <a:ext cx="192" cy="136"/>
            </a:xfrm>
            <a:custGeom>
              <a:avLst/>
              <a:gdLst>
                <a:gd name="T0" fmla="*/ 0 w 848"/>
                <a:gd name="T1" fmla="*/ 0 h 600"/>
                <a:gd name="T2" fmla="*/ 0 w 848"/>
                <a:gd name="T3" fmla="*/ 0 h 600"/>
                <a:gd name="T4" fmla="*/ 0 w 848"/>
                <a:gd name="T5" fmla="*/ 0 h 600"/>
                <a:gd name="T6" fmla="*/ 0 w 848"/>
                <a:gd name="T7" fmla="*/ 0 h 600"/>
                <a:gd name="T8" fmla="*/ 0 w 848"/>
                <a:gd name="T9" fmla="*/ 0 h 600"/>
                <a:gd name="T10" fmla="*/ 0 60000 65536"/>
                <a:gd name="T11" fmla="*/ 0 60000 65536"/>
                <a:gd name="T12" fmla="*/ 0 60000 65536"/>
                <a:gd name="T13" fmla="*/ 0 60000 65536"/>
                <a:gd name="T14" fmla="*/ 0 60000 65536"/>
                <a:gd name="T15" fmla="*/ 0 w 848"/>
                <a:gd name="T16" fmla="*/ 0 h 600"/>
                <a:gd name="T17" fmla="*/ 848 w 848"/>
                <a:gd name="T18" fmla="*/ 600 h 600"/>
              </a:gdLst>
              <a:ahLst/>
              <a:cxnLst>
                <a:cxn ang="T10">
                  <a:pos x="T0" y="T1"/>
                </a:cxn>
                <a:cxn ang="T11">
                  <a:pos x="T2" y="T3"/>
                </a:cxn>
                <a:cxn ang="T12">
                  <a:pos x="T4" y="T5"/>
                </a:cxn>
                <a:cxn ang="T13">
                  <a:pos x="T6" y="T7"/>
                </a:cxn>
                <a:cxn ang="T14">
                  <a:pos x="T8" y="T9"/>
                </a:cxn>
              </a:cxnLst>
              <a:rect l="T15" t="T16" r="T17" b="T18"/>
              <a:pathLst>
                <a:path w="848" h="600">
                  <a:moveTo>
                    <a:pt x="847" y="0"/>
                  </a:moveTo>
                  <a:lnTo>
                    <a:pt x="0" y="0"/>
                  </a:lnTo>
                  <a:lnTo>
                    <a:pt x="0" y="599"/>
                  </a:lnTo>
                  <a:lnTo>
                    <a:pt x="847" y="599"/>
                  </a:lnTo>
                  <a:lnTo>
                    <a:pt x="847" y="0"/>
                  </a:lnTo>
                </a:path>
              </a:pathLst>
            </a:custGeom>
            <a:solidFill>
              <a:srgbClr val="6565DF"/>
            </a:solidFill>
            <a:ln w="9360">
              <a:solidFill>
                <a:srgbClr val="003366"/>
              </a:solidFill>
              <a:round/>
              <a:headEnd/>
              <a:tailEnd/>
            </a:ln>
          </p:spPr>
          <p:txBody>
            <a:bodyPr wrap="none" anchor="ctr"/>
            <a:lstStyle/>
            <a:p>
              <a:endParaRPr lang="en-US"/>
            </a:p>
          </p:txBody>
        </p:sp>
        <p:sp>
          <p:nvSpPr>
            <p:cNvPr id="21630" name="Freeform 8"/>
            <p:cNvSpPr>
              <a:spLocks noChangeArrowheads="1"/>
            </p:cNvSpPr>
            <p:nvPr/>
          </p:nvSpPr>
          <p:spPr bwMode="auto">
            <a:xfrm>
              <a:off x="1104" y="1400"/>
              <a:ext cx="192" cy="34"/>
            </a:xfrm>
            <a:custGeom>
              <a:avLst/>
              <a:gdLst>
                <a:gd name="T0" fmla="*/ 0 w 848"/>
                <a:gd name="T1" fmla="*/ 0 h 149"/>
                <a:gd name="T2" fmla="*/ 0 w 848"/>
                <a:gd name="T3" fmla="*/ 0 h 149"/>
                <a:gd name="T4" fmla="*/ 0 w 848"/>
                <a:gd name="T5" fmla="*/ 0 h 149"/>
                <a:gd name="T6" fmla="*/ 0 w 848"/>
                <a:gd name="T7" fmla="*/ 0 h 149"/>
                <a:gd name="T8" fmla="*/ 0 w 848"/>
                <a:gd name="T9" fmla="*/ 0 h 149"/>
                <a:gd name="T10" fmla="*/ 0 60000 65536"/>
                <a:gd name="T11" fmla="*/ 0 60000 65536"/>
                <a:gd name="T12" fmla="*/ 0 60000 65536"/>
                <a:gd name="T13" fmla="*/ 0 60000 65536"/>
                <a:gd name="T14" fmla="*/ 0 60000 65536"/>
                <a:gd name="T15" fmla="*/ 0 w 848"/>
                <a:gd name="T16" fmla="*/ 0 h 149"/>
                <a:gd name="T17" fmla="*/ 848 w 848"/>
                <a:gd name="T18" fmla="*/ 149 h 149"/>
              </a:gdLst>
              <a:ahLst/>
              <a:cxnLst>
                <a:cxn ang="T10">
                  <a:pos x="T0" y="T1"/>
                </a:cxn>
                <a:cxn ang="T11">
                  <a:pos x="T2" y="T3"/>
                </a:cxn>
                <a:cxn ang="T12">
                  <a:pos x="T4" y="T5"/>
                </a:cxn>
                <a:cxn ang="T13">
                  <a:pos x="T6" y="T7"/>
                </a:cxn>
                <a:cxn ang="T14">
                  <a:pos x="T8" y="T9"/>
                </a:cxn>
              </a:cxnLst>
              <a:rect l="T15" t="T16" r="T17" b="T18"/>
              <a:pathLst>
                <a:path w="848" h="149">
                  <a:moveTo>
                    <a:pt x="847" y="0"/>
                  </a:moveTo>
                  <a:lnTo>
                    <a:pt x="0" y="0"/>
                  </a:lnTo>
                  <a:lnTo>
                    <a:pt x="176" y="148"/>
                  </a:lnTo>
                  <a:lnTo>
                    <a:pt x="673" y="148"/>
                  </a:lnTo>
                  <a:lnTo>
                    <a:pt x="847" y="0"/>
                  </a:lnTo>
                </a:path>
              </a:pathLst>
            </a:custGeom>
            <a:solidFill>
              <a:srgbClr val="6E6EF3"/>
            </a:solidFill>
            <a:ln w="9360">
              <a:solidFill>
                <a:srgbClr val="003366"/>
              </a:solidFill>
              <a:round/>
              <a:headEnd/>
              <a:tailEnd/>
            </a:ln>
          </p:spPr>
          <p:txBody>
            <a:bodyPr wrap="none" anchor="ctr"/>
            <a:lstStyle/>
            <a:p>
              <a:endParaRPr lang="en-US"/>
            </a:p>
          </p:txBody>
        </p:sp>
        <p:sp>
          <p:nvSpPr>
            <p:cNvPr id="21631" name="Freeform 9"/>
            <p:cNvSpPr>
              <a:spLocks noChangeArrowheads="1"/>
            </p:cNvSpPr>
            <p:nvPr/>
          </p:nvSpPr>
          <p:spPr bwMode="auto">
            <a:xfrm>
              <a:off x="1104" y="1400"/>
              <a:ext cx="40" cy="136"/>
            </a:xfrm>
            <a:custGeom>
              <a:avLst/>
              <a:gdLst>
                <a:gd name="T0" fmla="*/ 0 w 177"/>
                <a:gd name="T1" fmla="*/ 0 h 600"/>
                <a:gd name="T2" fmla="*/ 0 w 177"/>
                <a:gd name="T3" fmla="*/ 0 h 600"/>
                <a:gd name="T4" fmla="*/ 0 w 177"/>
                <a:gd name="T5" fmla="*/ 0 h 600"/>
                <a:gd name="T6" fmla="*/ 0 w 177"/>
                <a:gd name="T7" fmla="*/ 0 h 600"/>
                <a:gd name="T8" fmla="*/ 0 w 177"/>
                <a:gd name="T9" fmla="*/ 0 h 600"/>
                <a:gd name="T10" fmla="*/ 0 60000 65536"/>
                <a:gd name="T11" fmla="*/ 0 60000 65536"/>
                <a:gd name="T12" fmla="*/ 0 60000 65536"/>
                <a:gd name="T13" fmla="*/ 0 60000 65536"/>
                <a:gd name="T14" fmla="*/ 0 60000 65536"/>
                <a:gd name="T15" fmla="*/ 0 w 177"/>
                <a:gd name="T16" fmla="*/ 0 h 600"/>
                <a:gd name="T17" fmla="*/ 177 w 177"/>
                <a:gd name="T18" fmla="*/ 600 h 600"/>
              </a:gdLst>
              <a:ahLst/>
              <a:cxnLst>
                <a:cxn ang="T10">
                  <a:pos x="T0" y="T1"/>
                </a:cxn>
                <a:cxn ang="T11">
                  <a:pos x="T2" y="T3"/>
                </a:cxn>
                <a:cxn ang="T12">
                  <a:pos x="T4" y="T5"/>
                </a:cxn>
                <a:cxn ang="T13">
                  <a:pos x="T6" y="T7"/>
                </a:cxn>
                <a:cxn ang="T14">
                  <a:pos x="T8" y="T9"/>
                </a:cxn>
              </a:cxnLst>
              <a:rect l="T15" t="T16" r="T17" b="T18"/>
              <a:pathLst>
                <a:path w="177" h="600">
                  <a:moveTo>
                    <a:pt x="0" y="0"/>
                  </a:moveTo>
                  <a:lnTo>
                    <a:pt x="0" y="599"/>
                  </a:lnTo>
                  <a:lnTo>
                    <a:pt x="176" y="449"/>
                  </a:lnTo>
                  <a:lnTo>
                    <a:pt x="176" y="148"/>
                  </a:lnTo>
                  <a:lnTo>
                    <a:pt x="0" y="0"/>
                  </a:lnTo>
                </a:path>
              </a:pathLst>
            </a:custGeom>
            <a:solidFill>
              <a:srgbClr val="4848A0"/>
            </a:solidFill>
            <a:ln w="9360">
              <a:solidFill>
                <a:srgbClr val="003366"/>
              </a:solidFill>
              <a:round/>
              <a:headEnd/>
              <a:tailEnd/>
            </a:ln>
          </p:spPr>
          <p:txBody>
            <a:bodyPr wrap="none" anchor="ctr"/>
            <a:lstStyle/>
            <a:p>
              <a:endParaRPr lang="en-US"/>
            </a:p>
          </p:txBody>
        </p:sp>
        <p:sp>
          <p:nvSpPr>
            <p:cNvPr id="21632" name="Freeform 10"/>
            <p:cNvSpPr>
              <a:spLocks noChangeArrowheads="1"/>
            </p:cNvSpPr>
            <p:nvPr/>
          </p:nvSpPr>
          <p:spPr bwMode="auto">
            <a:xfrm>
              <a:off x="1104" y="1502"/>
              <a:ext cx="192" cy="34"/>
            </a:xfrm>
            <a:custGeom>
              <a:avLst/>
              <a:gdLst>
                <a:gd name="T0" fmla="*/ 0 w 848"/>
                <a:gd name="T1" fmla="*/ 0 h 151"/>
                <a:gd name="T2" fmla="*/ 0 w 848"/>
                <a:gd name="T3" fmla="*/ 0 h 151"/>
                <a:gd name="T4" fmla="*/ 0 w 848"/>
                <a:gd name="T5" fmla="*/ 0 h 151"/>
                <a:gd name="T6" fmla="*/ 0 w 848"/>
                <a:gd name="T7" fmla="*/ 0 h 151"/>
                <a:gd name="T8" fmla="*/ 0 w 848"/>
                <a:gd name="T9" fmla="*/ 0 h 151"/>
                <a:gd name="T10" fmla="*/ 0 60000 65536"/>
                <a:gd name="T11" fmla="*/ 0 60000 65536"/>
                <a:gd name="T12" fmla="*/ 0 60000 65536"/>
                <a:gd name="T13" fmla="*/ 0 60000 65536"/>
                <a:gd name="T14" fmla="*/ 0 60000 65536"/>
                <a:gd name="T15" fmla="*/ 0 w 848"/>
                <a:gd name="T16" fmla="*/ 0 h 151"/>
                <a:gd name="T17" fmla="*/ 848 w 848"/>
                <a:gd name="T18" fmla="*/ 151 h 151"/>
              </a:gdLst>
              <a:ahLst/>
              <a:cxnLst>
                <a:cxn ang="T10">
                  <a:pos x="T0" y="T1"/>
                </a:cxn>
                <a:cxn ang="T11">
                  <a:pos x="T2" y="T3"/>
                </a:cxn>
                <a:cxn ang="T12">
                  <a:pos x="T4" y="T5"/>
                </a:cxn>
                <a:cxn ang="T13">
                  <a:pos x="T6" y="T7"/>
                </a:cxn>
                <a:cxn ang="T14">
                  <a:pos x="T8" y="T9"/>
                </a:cxn>
              </a:cxnLst>
              <a:rect l="T15" t="T16" r="T17" b="T18"/>
              <a:pathLst>
                <a:path w="848" h="151">
                  <a:moveTo>
                    <a:pt x="0" y="150"/>
                  </a:moveTo>
                  <a:lnTo>
                    <a:pt x="847" y="150"/>
                  </a:lnTo>
                  <a:lnTo>
                    <a:pt x="673" y="0"/>
                  </a:lnTo>
                  <a:lnTo>
                    <a:pt x="176" y="0"/>
                  </a:lnTo>
                  <a:lnTo>
                    <a:pt x="0" y="150"/>
                  </a:lnTo>
                </a:path>
              </a:pathLst>
            </a:custGeom>
            <a:solidFill>
              <a:srgbClr val="5656BF"/>
            </a:solidFill>
            <a:ln w="9360">
              <a:solidFill>
                <a:srgbClr val="003366"/>
              </a:solidFill>
              <a:round/>
              <a:headEnd/>
              <a:tailEnd/>
            </a:ln>
          </p:spPr>
          <p:txBody>
            <a:bodyPr wrap="none" anchor="ctr"/>
            <a:lstStyle/>
            <a:p>
              <a:endParaRPr lang="en-US"/>
            </a:p>
          </p:txBody>
        </p:sp>
        <p:sp>
          <p:nvSpPr>
            <p:cNvPr id="21633" name="Freeform 11"/>
            <p:cNvSpPr>
              <a:spLocks noChangeArrowheads="1"/>
            </p:cNvSpPr>
            <p:nvPr/>
          </p:nvSpPr>
          <p:spPr bwMode="auto">
            <a:xfrm>
              <a:off x="1257" y="1400"/>
              <a:ext cx="40" cy="136"/>
            </a:xfrm>
            <a:custGeom>
              <a:avLst/>
              <a:gdLst>
                <a:gd name="T0" fmla="*/ 0 w 175"/>
                <a:gd name="T1" fmla="*/ 0 h 600"/>
                <a:gd name="T2" fmla="*/ 0 w 175"/>
                <a:gd name="T3" fmla="*/ 0 h 600"/>
                <a:gd name="T4" fmla="*/ 0 w 175"/>
                <a:gd name="T5" fmla="*/ 0 h 600"/>
                <a:gd name="T6" fmla="*/ 0 w 175"/>
                <a:gd name="T7" fmla="*/ 0 h 600"/>
                <a:gd name="T8" fmla="*/ 0 w 175"/>
                <a:gd name="T9" fmla="*/ 0 h 600"/>
                <a:gd name="T10" fmla="*/ 0 60000 65536"/>
                <a:gd name="T11" fmla="*/ 0 60000 65536"/>
                <a:gd name="T12" fmla="*/ 0 60000 65536"/>
                <a:gd name="T13" fmla="*/ 0 60000 65536"/>
                <a:gd name="T14" fmla="*/ 0 60000 65536"/>
                <a:gd name="T15" fmla="*/ 0 w 175"/>
                <a:gd name="T16" fmla="*/ 0 h 600"/>
                <a:gd name="T17" fmla="*/ 175 w 175"/>
                <a:gd name="T18" fmla="*/ 600 h 600"/>
              </a:gdLst>
              <a:ahLst/>
              <a:cxnLst>
                <a:cxn ang="T10">
                  <a:pos x="T0" y="T1"/>
                </a:cxn>
                <a:cxn ang="T11">
                  <a:pos x="T2" y="T3"/>
                </a:cxn>
                <a:cxn ang="T12">
                  <a:pos x="T4" y="T5"/>
                </a:cxn>
                <a:cxn ang="T13">
                  <a:pos x="T6" y="T7"/>
                </a:cxn>
                <a:cxn ang="T14">
                  <a:pos x="T8" y="T9"/>
                </a:cxn>
              </a:cxnLst>
              <a:rect l="T15" t="T16" r="T17" b="T18"/>
              <a:pathLst>
                <a:path w="175" h="600">
                  <a:moveTo>
                    <a:pt x="174" y="599"/>
                  </a:moveTo>
                  <a:lnTo>
                    <a:pt x="174" y="0"/>
                  </a:lnTo>
                  <a:lnTo>
                    <a:pt x="0" y="148"/>
                  </a:lnTo>
                  <a:lnTo>
                    <a:pt x="0" y="449"/>
                  </a:lnTo>
                  <a:lnTo>
                    <a:pt x="174" y="599"/>
                  </a:lnTo>
                </a:path>
              </a:pathLst>
            </a:custGeom>
            <a:solidFill>
              <a:srgbClr val="7777FF"/>
            </a:solidFill>
            <a:ln w="9360">
              <a:solidFill>
                <a:srgbClr val="003366"/>
              </a:solidFill>
              <a:round/>
              <a:headEnd/>
              <a:tailEnd/>
            </a:ln>
          </p:spPr>
          <p:txBody>
            <a:bodyPr wrap="none" anchor="ctr"/>
            <a:lstStyle/>
            <a:p>
              <a:endParaRPr lang="en-US"/>
            </a:p>
          </p:txBody>
        </p:sp>
        <p:sp>
          <p:nvSpPr>
            <p:cNvPr id="21634" name="Freeform 12"/>
            <p:cNvSpPr>
              <a:spLocks noChangeArrowheads="1"/>
            </p:cNvSpPr>
            <p:nvPr/>
          </p:nvSpPr>
          <p:spPr bwMode="auto">
            <a:xfrm>
              <a:off x="1171" y="1443"/>
              <a:ext cx="59" cy="51"/>
            </a:xfrm>
            <a:custGeom>
              <a:avLst/>
              <a:gdLst>
                <a:gd name="T0" fmla="*/ 0 w 261"/>
                <a:gd name="T1" fmla="*/ 0 h 225"/>
                <a:gd name="T2" fmla="*/ 0 w 261"/>
                <a:gd name="T3" fmla="*/ 0 h 225"/>
                <a:gd name="T4" fmla="*/ 0 w 261"/>
                <a:gd name="T5" fmla="*/ 0 h 225"/>
                <a:gd name="T6" fmla="*/ 0 w 261"/>
                <a:gd name="T7" fmla="*/ 0 h 225"/>
                <a:gd name="T8" fmla="*/ 0 60000 65536"/>
                <a:gd name="T9" fmla="*/ 0 60000 65536"/>
                <a:gd name="T10" fmla="*/ 0 60000 65536"/>
                <a:gd name="T11" fmla="*/ 0 60000 65536"/>
                <a:gd name="T12" fmla="*/ 0 w 261"/>
                <a:gd name="T13" fmla="*/ 0 h 225"/>
                <a:gd name="T14" fmla="*/ 261 w 261"/>
                <a:gd name="T15" fmla="*/ 225 h 225"/>
              </a:gdLst>
              <a:ahLst/>
              <a:cxnLst>
                <a:cxn ang="T8">
                  <a:pos x="T0" y="T1"/>
                </a:cxn>
                <a:cxn ang="T9">
                  <a:pos x="T2" y="T3"/>
                </a:cxn>
                <a:cxn ang="T10">
                  <a:pos x="T4" y="T5"/>
                </a:cxn>
                <a:cxn ang="T11">
                  <a:pos x="T6" y="T7"/>
                </a:cxn>
              </a:cxnLst>
              <a:rect l="T12" t="T13" r="T14" b="T15"/>
              <a:pathLst>
                <a:path w="261" h="225">
                  <a:moveTo>
                    <a:pt x="260" y="112"/>
                  </a:moveTo>
                  <a:lnTo>
                    <a:pt x="0" y="0"/>
                  </a:lnTo>
                  <a:lnTo>
                    <a:pt x="0" y="224"/>
                  </a:lnTo>
                  <a:lnTo>
                    <a:pt x="260" y="112"/>
                  </a:lnTo>
                </a:path>
              </a:pathLst>
            </a:custGeom>
            <a:solidFill>
              <a:srgbClr val="4848A0"/>
            </a:solidFill>
            <a:ln w="9360">
              <a:solidFill>
                <a:srgbClr val="003366"/>
              </a:solidFill>
              <a:round/>
              <a:headEnd/>
              <a:tailEnd/>
            </a:ln>
          </p:spPr>
          <p:txBody>
            <a:bodyPr wrap="none" anchor="ctr"/>
            <a:lstStyle/>
            <a:p>
              <a:endParaRPr lang="en-US"/>
            </a:p>
          </p:txBody>
        </p:sp>
      </p:grpSp>
      <p:sp>
        <p:nvSpPr>
          <p:cNvPr id="21509" name="AutoShape 13"/>
          <p:cNvSpPr>
            <a:spLocks noChangeArrowheads="1"/>
          </p:cNvSpPr>
          <p:nvPr/>
        </p:nvSpPr>
        <p:spPr bwMode="auto">
          <a:xfrm>
            <a:off x="1295400" y="1677988"/>
            <a:ext cx="1079500" cy="3441700"/>
          </a:xfrm>
          <a:prstGeom prst="roundRect">
            <a:avLst>
              <a:gd name="adj" fmla="val 144"/>
            </a:avLst>
          </a:pr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510" name="AutoShape 14"/>
          <p:cNvSpPr>
            <a:spLocks noChangeArrowheads="1"/>
          </p:cNvSpPr>
          <p:nvPr/>
        </p:nvSpPr>
        <p:spPr bwMode="auto">
          <a:xfrm>
            <a:off x="1817688" y="1968500"/>
            <a:ext cx="87312" cy="2824163"/>
          </a:xfrm>
          <a:prstGeom prst="roundRect">
            <a:avLst>
              <a:gd name="adj" fmla="val 1852"/>
            </a:avLst>
          </a:prstGeom>
          <a:solidFill>
            <a:srgbClr val="FF996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21511" name="Group 15"/>
          <p:cNvGrpSpPr>
            <a:grpSpLocks/>
          </p:cNvGrpSpPr>
          <p:nvPr/>
        </p:nvGrpSpPr>
        <p:grpSpPr bwMode="auto">
          <a:xfrm>
            <a:off x="1435100" y="2652713"/>
            <a:ext cx="900113" cy="141287"/>
            <a:chOff x="904" y="2009"/>
            <a:chExt cx="567" cy="89"/>
          </a:xfrm>
        </p:grpSpPr>
        <p:sp>
          <p:nvSpPr>
            <p:cNvPr id="21627" name="AutoShape 16"/>
            <p:cNvSpPr>
              <a:spLocks noChangeArrowheads="1"/>
            </p:cNvSpPr>
            <p:nvPr/>
          </p:nvSpPr>
          <p:spPr bwMode="auto">
            <a:xfrm>
              <a:off x="904" y="2009"/>
              <a:ext cx="567" cy="68"/>
            </a:xfrm>
            <a:prstGeom prst="roundRect">
              <a:avLst>
                <a:gd name="adj" fmla="val 1468"/>
              </a:avLst>
            </a:prstGeom>
            <a:solidFill>
              <a:srgbClr val="F8F8F8">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628" name="Text Box 17"/>
            <p:cNvSpPr txBox="1">
              <a:spLocks noChangeArrowheads="1"/>
            </p:cNvSpPr>
            <p:nvPr/>
          </p:nvSpPr>
          <p:spPr bwMode="auto">
            <a:xfrm>
              <a:off x="904" y="2009"/>
              <a:ext cx="567" cy="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lvl1pPr defTabSz="457200">
                <a:tabLst>
                  <a:tab pos="723900" algn="l"/>
                </a:tabLst>
                <a:defRPr b="1">
                  <a:solidFill>
                    <a:schemeClr val="tx1"/>
                  </a:solidFill>
                  <a:latin typeface="Times New Roman" pitchFamily="18" charset="0"/>
                </a:defRPr>
              </a:lvl1pPr>
              <a:lvl2pPr marL="742950" indent="-285750" defTabSz="457200">
                <a:tabLst>
                  <a:tab pos="723900" algn="l"/>
                </a:tabLst>
                <a:defRPr b="1">
                  <a:solidFill>
                    <a:schemeClr val="tx1"/>
                  </a:solidFill>
                  <a:latin typeface="Times New Roman" pitchFamily="18" charset="0"/>
                </a:defRPr>
              </a:lvl2pPr>
              <a:lvl3pPr marL="1143000" indent="-228600" defTabSz="457200">
                <a:tabLst>
                  <a:tab pos="723900" algn="l"/>
                </a:tabLst>
                <a:defRPr b="1">
                  <a:solidFill>
                    <a:schemeClr val="tx1"/>
                  </a:solidFill>
                  <a:latin typeface="Times New Roman" pitchFamily="18" charset="0"/>
                </a:defRPr>
              </a:lvl3pPr>
              <a:lvl4pPr marL="1600200" indent="-228600" defTabSz="457200">
                <a:tabLst>
                  <a:tab pos="723900" algn="l"/>
                </a:tabLst>
                <a:defRPr b="1">
                  <a:solidFill>
                    <a:schemeClr val="tx1"/>
                  </a:solidFill>
                  <a:latin typeface="Times New Roman" pitchFamily="18" charset="0"/>
                </a:defRPr>
              </a:lvl4pPr>
              <a:lvl5pPr marL="2057400" indent="-228600" defTabSz="457200">
                <a:tabLst>
                  <a:tab pos="723900" algn="l"/>
                </a:tabLst>
                <a:defRPr b="1">
                  <a:solidFill>
                    <a:schemeClr val="tx1"/>
                  </a:solidFill>
                  <a:latin typeface="Times New Roman" pitchFamily="18" charset="0"/>
                </a:defRPr>
              </a:lvl5pPr>
              <a:lvl6pPr marL="2514600" indent="-228600" defTabSz="457200" eaLnBrk="0" fontAlgn="base" hangingPunct="0">
                <a:spcBef>
                  <a:spcPct val="0"/>
                </a:spcBef>
                <a:spcAft>
                  <a:spcPct val="0"/>
                </a:spcAft>
                <a:tabLst>
                  <a:tab pos="723900" algn="l"/>
                </a:tabLst>
                <a:defRPr b="1">
                  <a:solidFill>
                    <a:schemeClr val="tx1"/>
                  </a:solidFill>
                  <a:latin typeface="Times New Roman" pitchFamily="18" charset="0"/>
                </a:defRPr>
              </a:lvl6pPr>
              <a:lvl7pPr marL="2971800" indent="-228600" defTabSz="457200" eaLnBrk="0" fontAlgn="base" hangingPunct="0">
                <a:spcBef>
                  <a:spcPct val="0"/>
                </a:spcBef>
                <a:spcAft>
                  <a:spcPct val="0"/>
                </a:spcAft>
                <a:tabLst>
                  <a:tab pos="723900" algn="l"/>
                </a:tabLst>
                <a:defRPr b="1">
                  <a:solidFill>
                    <a:schemeClr val="tx1"/>
                  </a:solidFill>
                  <a:latin typeface="Times New Roman" pitchFamily="18" charset="0"/>
                </a:defRPr>
              </a:lvl7pPr>
              <a:lvl8pPr marL="3429000" indent="-228600" defTabSz="457200" eaLnBrk="0" fontAlgn="base" hangingPunct="0">
                <a:spcBef>
                  <a:spcPct val="0"/>
                </a:spcBef>
                <a:spcAft>
                  <a:spcPct val="0"/>
                </a:spcAft>
                <a:tabLst>
                  <a:tab pos="723900" algn="l"/>
                </a:tabLst>
                <a:defRPr b="1">
                  <a:solidFill>
                    <a:schemeClr val="tx1"/>
                  </a:solidFill>
                  <a:latin typeface="Times New Roman" pitchFamily="18" charset="0"/>
                </a:defRPr>
              </a:lvl8pPr>
              <a:lvl9pPr marL="3886200" indent="-228600" defTabSz="457200" eaLnBrk="0" fontAlgn="base" hangingPunct="0">
                <a:spcBef>
                  <a:spcPct val="0"/>
                </a:spcBef>
                <a:spcAft>
                  <a:spcPct val="0"/>
                </a:spcAft>
                <a:tabLst>
                  <a:tab pos="723900" algn="l"/>
                </a:tabLst>
                <a:defRPr b="1">
                  <a:solidFill>
                    <a:schemeClr val="tx1"/>
                  </a:solidFill>
                  <a:latin typeface="Times New Roman" pitchFamily="18" charset="0"/>
                </a:defRPr>
              </a:lvl9pPr>
            </a:lstStyle>
            <a:p>
              <a:pPr algn="ctr" eaLnBrk="1">
                <a:lnSpc>
                  <a:spcPct val="93000"/>
                </a:lnSpc>
                <a:spcBef>
                  <a:spcPts val="500"/>
                </a:spcBef>
                <a:buClr>
                  <a:srgbClr val="000000"/>
                </a:buClr>
                <a:buSzPct val="45000"/>
                <a:buFont typeface="StarSymbol" charset="0"/>
                <a:buNone/>
              </a:pPr>
              <a:r>
                <a:rPr lang="en-GB" sz="1000">
                  <a:solidFill>
                    <a:srgbClr val="777777"/>
                  </a:solidFill>
                  <a:latin typeface="Arial" pitchFamily="34" charset="0"/>
                </a:rPr>
                <a:t>CALL CENTRE</a:t>
              </a:r>
            </a:p>
          </p:txBody>
        </p:sp>
      </p:grpSp>
      <p:sp>
        <p:nvSpPr>
          <p:cNvPr id="21512" name="AutoShape 18"/>
          <p:cNvSpPr>
            <a:spLocks noChangeArrowheads="1"/>
          </p:cNvSpPr>
          <p:nvPr/>
        </p:nvSpPr>
        <p:spPr bwMode="auto">
          <a:xfrm>
            <a:off x="1666875" y="3140075"/>
            <a:ext cx="512763" cy="109538"/>
          </a:xfrm>
          <a:prstGeom prst="roundRect">
            <a:avLst>
              <a:gd name="adj" fmla="val 1468"/>
            </a:avLst>
          </a:prstGeom>
          <a:solidFill>
            <a:srgbClr val="F8F8F8">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513" name="AutoShape 19"/>
          <p:cNvSpPr>
            <a:spLocks noChangeArrowheads="1"/>
          </p:cNvSpPr>
          <p:nvPr/>
        </p:nvSpPr>
        <p:spPr bwMode="auto">
          <a:xfrm>
            <a:off x="1524000" y="3121025"/>
            <a:ext cx="655638" cy="128588"/>
          </a:xfrm>
          <a:prstGeom prst="roundRect">
            <a:avLst>
              <a:gd name="adj" fmla="val 1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pPr algn="ctr" eaLnBrk="1">
              <a:lnSpc>
                <a:spcPct val="93000"/>
              </a:lnSpc>
              <a:spcBef>
                <a:spcPts val="500"/>
              </a:spcBef>
              <a:buClr>
                <a:srgbClr val="000000"/>
              </a:buClr>
              <a:buSzPct val="45000"/>
              <a:buFont typeface="StarSymbol" charset="0"/>
              <a:buNone/>
            </a:pPr>
            <a:r>
              <a:rPr lang="en-GB" sz="1000">
                <a:solidFill>
                  <a:srgbClr val="777777"/>
                </a:solidFill>
                <a:latin typeface="Arial" pitchFamily="34" charset="0"/>
              </a:rPr>
              <a:t>PORTAL</a:t>
            </a:r>
          </a:p>
        </p:txBody>
      </p:sp>
      <p:grpSp>
        <p:nvGrpSpPr>
          <p:cNvPr id="21514" name="Group 20"/>
          <p:cNvGrpSpPr>
            <a:grpSpLocks/>
          </p:cNvGrpSpPr>
          <p:nvPr/>
        </p:nvGrpSpPr>
        <p:grpSpPr bwMode="auto">
          <a:xfrm>
            <a:off x="1397000" y="3509963"/>
            <a:ext cx="1001713" cy="282575"/>
            <a:chOff x="880" y="2549"/>
            <a:chExt cx="631" cy="178"/>
          </a:xfrm>
        </p:grpSpPr>
        <p:sp>
          <p:nvSpPr>
            <p:cNvPr id="21625" name="AutoShape 21"/>
            <p:cNvSpPr>
              <a:spLocks noChangeArrowheads="1"/>
            </p:cNvSpPr>
            <p:nvPr/>
          </p:nvSpPr>
          <p:spPr bwMode="auto">
            <a:xfrm>
              <a:off x="880" y="2549"/>
              <a:ext cx="631" cy="137"/>
            </a:xfrm>
            <a:prstGeom prst="roundRect">
              <a:avLst>
                <a:gd name="adj" fmla="val 731"/>
              </a:avLst>
            </a:prstGeom>
            <a:solidFill>
              <a:srgbClr val="F8F8F8">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626" name="Text Box 22"/>
            <p:cNvSpPr txBox="1">
              <a:spLocks noChangeArrowheads="1"/>
            </p:cNvSpPr>
            <p:nvPr/>
          </p:nvSpPr>
          <p:spPr bwMode="auto">
            <a:xfrm>
              <a:off x="880" y="2549"/>
              <a:ext cx="631"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lvl1pPr defTabSz="457200">
                <a:tabLst>
                  <a:tab pos="723900" algn="l"/>
                </a:tabLst>
                <a:defRPr b="1">
                  <a:solidFill>
                    <a:schemeClr val="tx1"/>
                  </a:solidFill>
                  <a:latin typeface="Times New Roman" pitchFamily="18" charset="0"/>
                </a:defRPr>
              </a:lvl1pPr>
              <a:lvl2pPr marL="742950" indent="-285750" defTabSz="457200">
                <a:tabLst>
                  <a:tab pos="723900" algn="l"/>
                </a:tabLst>
                <a:defRPr b="1">
                  <a:solidFill>
                    <a:schemeClr val="tx1"/>
                  </a:solidFill>
                  <a:latin typeface="Times New Roman" pitchFamily="18" charset="0"/>
                </a:defRPr>
              </a:lvl2pPr>
              <a:lvl3pPr marL="1143000" indent="-228600" defTabSz="457200">
                <a:tabLst>
                  <a:tab pos="723900" algn="l"/>
                </a:tabLst>
                <a:defRPr b="1">
                  <a:solidFill>
                    <a:schemeClr val="tx1"/>
                  </a:solidFill>
                  <a:latin typeface="Times New Roman" pitchFamily="18" charset="0"/>
                </a:defRPr>
              </a:lvl3pPr>
              <a:lvl4pPr marL="1600200" indent="-228600" defTabSz="457200">
                <a:tabLst>
                  <a:tab pos="723900" algn="l"/>
                </a:tabLst>
                <a:defRPr b="1">
                  <a:solidFill>
                    <a:schemeClr val="tx1"/>
                  </a:solidFill>
                  <a:latin typeface="Times New Roman" pitchFamily="18" charset="0"/>
                </a:defRPr>
              </a:lvl4pPr>
              <a:lvl5pPr marL="2057400" indent="-228600" defTabSz="457200">
                <a:tabLst>
                  <a:tab pos="723900" algn="l"/>
                </a:tabLst>
                <a:defRPr b="1">
                  <a:solidFill>
                    <a:schemeClr val="tx1"/>
                  </a:solidFill>
                  <a:latin typeface="Times New Roman" pitchFamily="18" charset="0"/>
                </a:defRPr>
              </a:lvl5pPr>
              <a:lvl6pPr marL="2514600" indent="-228600" defTabSz="457200" eaLnBrk="0" fontAlgn="base" hangingPunct="0">
                <a:spcBef>
                  <a:spcPct val="0"/>
                </a:spcBef>
                <a:spcAft>
                  <a:spcPct val="0"/>
                </a:spcAft>
                <a:tabLst>
                  <a:tab pos="723900" algn="l"/>
                </a:tabLst>
                <a:defRPr b="1">
                  <a:solidFill>
                    <a:schemeClr val="tx1"/>
                  </a:solidFill>
                  <a:latin typeface="Times New Roman" pitchFamily="18" charset="0"/>
                </a:defRPr>
              </a:lvl6pPr>
              <a:lvl7pPr marL="2971800" indent="-228600" defTabSz="457200" eaLnBrk="0" fontAlgn="base" hangingPunct="0">
                <a:spcBef>
                  <a:spcPct val="0"/>
                </a:spcBef>
                <a:spcAft>
                  <a:spcPct val="0"/>
                </a:spcAft>
                <a:tabLst>
                  <a:tab pos="723900" algn="l"/>
                </a:tabLst>
                <a:defRPr b="1">
                  <a:solidFill>
                    <a:schemeClr val="tx1"/>
                  </a:solidFill>
                  <a:latin typeface="Times New Roman" pitchFamily="18" charset="0"/>
                </a:defRPr>
              </a:lvl7pPr>
              <a:lvl8pPr marL="3429000" indent="-228600" defTabSz="457200" eaLnBrk="0" fontAlgn="base" hangingPunct="0">
                <a:spcBef>
                  <a:spcPct val="0"/>
                </a:spcBef>
                <a:spcAft>
                  <a:spcPct val="0"/>
                </a:spcAft>
                <a:tabLst>
                  <a:tab pos="723900" algn="l"/>
                </a:tabLst>
                <a:defRPr b="1">
                  <a:solidFill>
                    <a:schemeClr val="tx1"/>
                  </a:solidFill>
                  <a:latin typeface="Times New Roman" pitchFamily="18" charset="0"/>
                </a:defRPr>
              </a:lvl8pPr>
              <a:lvl9pPr marL="3886200" indent="-228600" defTabSz="457200" eaLnBrk="0" fontAlgn="base" hangingPunct="0">
                <a:spcBef>
                  <a:spcPct val="0"/>
                </a:spcBef>
                <a:spcAft>
                  <a:spcPct val="0"/>
                </a:spcAft>
                <a:tabLst>
                  <a:tab pos="723900" algn="l"/>
                </a:tabLst>
                <a:defRPr b="1">
                  <a:solidFill>
                    <a:schemeClr val="tx1"/>
                  </a:solidFill>
                  <a:latin typeface="Times New Roman" pitchFamily="18" charset="0"/>
                </a:defRPr>
              </a:lvl9pPr>
            </a:lstStyle>
            <a:p>
              <a:pPr algn="ctr" eaLnBrk="1">
                <a:lnSpc>
                  <a:spcPct val="93000"/>
                </a:lnSpc>
                <a:buClr>
                  <a:srgbClr val="000000"/>
                </a:buClr>
                <a:buSzPct val="45000"/>
                <a:buFont typeface="StarSymbol" charset="0"/>
                <a:buNone/>
              </a:pPr>
              <a:r>
                <a:rPr lang="en-GB" sz="1000">
                  <a:solidFill>
                    <a:srgbClr val="777777"/>
                  </a:solidFill>
                  <a:latin typeface="Arial" pitchFamily="34" charset="0"/>
                </a:rPr>
                <a:t>COUNTER</a:t>
              </a:r>
              <a:br>
                <a:rPr lang="en-GB" sz="1000">
                  <a:solidFill>
                    <a:srgbClr val="777777"/>
                  </a:solidFill>
                  <a:latin typeface="Arial" pitchFamily="34" charset="0"/>
                </a:rPr>
              </a:br>
              <a:r>
                <a:rPr lang="en-GB" sz="1000">
                  <a:solidFill>
                    <a:srgbClr val="777777"/>
                  </a:solidFill>
                  <a:latin typeface="Arial" pitchFamily="34" charset="0"/>
                </a:rPr>
                <a:t>ENVIRONMENT</a:t>
              </a:r>
            </a:p>
          </p:txBody>
        </p:sp>
      </p:grpSp>
      <p:grpSp>
        <p:nvGrpSpPr>
          <p:cNvPr id="21515" name="Group 23"/>
          <p:cNvGrpSpPr>
            <a:grpSpLocks/>
          </p:cNvGrpSpPr>
          <p:nvPr/>
        </p:nvGrpSpPr>
        <p:grpSpPr bwMode="auto">
          <a:xfrm>
            <a:off x="1535113" y="4064000"/>
            <a:ext cx="673100" cy="431800"/>
            <a:chOff x="967" y="2898"/>
            <a:chExt cx="424" cy="272"/>
          </a:xfrm>
        </p:grpSpPr>
        <p:sp>
          <p:nvSpPr>
            <p:cNvPr id="21623" name="AutoShape 24"/>
            <p:cNvSpPr>
              <a:spLocks noChangeArrowheads="1"/>
            </p:cNvSpPr>
            <p:nvPr/>
          </p:nvSpPr>
          <p:spPr bwMode="auto">
            <a:xfrm>
              <a:off x="967" y="2898"/>
              <a:ext cx="425" cy="273"/>
            </a:xfrm>
            <a:prstGeom prst="roundRect">
              <a:avLst>
                <a:gd name="adj" fmla="val 366"/>
              </a:avLst>
            </a:prstGeom>
            <a:solidFill>
              <a:srgbClr val="F8F8F8">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624" name="AutoShape 25"/>
            <p:cNvSpPr>
              <a:spLocks noChangeArrowheads="1"/>
            </p:cNvSpPr>
            <p:nvPr/>
          </p:nvSpPr>
          <p:spPr bwMode="auto">
            <a:xfrm>
              <a:off x="967" y="2898"/>
              <a:ext cx="425" cy="273"/>
            </a:xfrm>
            <a:prstGeom prst="roundRect">
              <a:avLst>
                <a:gd name="adj" fmla="val 36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pPr algn="ctr" eaLnBrk="1">
                <a:lnSpc>
                  <a:spcPct val="93000"/>
                </a:lnSpc>
                <a:buClr>
                  <a:srgbClr val="000000"/>
                </a:buClr>
                <a:buSzPct val="45000"/>
                <a:buFont typeface="StarSymbol" charset="0"/>
                <a:buNone/>
              </a:pPr>
              <a:r>
                <a:rPr lang="en-GB" sz="1000">
                  <a:solidFill>
                    <a:srgbClr val="777777"/>
                  </a:solidFill>
                  <a:latin typeface="Arial" pitchFamily="34" charset="0"/>
                </a:rPr>
                <a:t>FUTURE</a:t>
              </a:r>
              <a:br>
                <a:rPr lang="en-GB" sz="1000">
                  <a:solidFill>
                    <a:srgbClr val="777777"/>
                  </a:solidFill>
                  <a:latin typeface="Arial" pitchFamily="34" charset="0"/>
                </a:rPr>
              </a:br>
              <a:r>
                <a:rPr lang="en-GB" sz="1000">
                  <a:solidFill>
                    <a:srgbClr val="777777"/>
                  </a:solidFill>
                  <a:latin typeface="Arial" pitchFamily="34" charset="0"/>
                </a:rPr>
                <a:t>SERVICES</a:t>
              </a:r>
            </a:p>
            <a:p>
              <a:pPr algn="ctr" eaLnBrk="1">
                <a:lnSpc>
                  <a:spcPct val="93000"/>
                </a:lnSpc>
                <a:buClr>
                  <a:srgbClr val="000000"/>
                </a:buClr>
                <a:buSzPct val="45000"/>
                <a:buFont typeface="StarSymbol" charset="0"/>
                <a:buNone/>
              </a:pPr>
              <a:r>
                <a:rPr lang="en-GB" sz="1000">
                  <a:solidFill>
                    <a:srgbClr val="777777"/>
                  </a:solidFill>
                  <a:latin typeface="Arial" pitchFamily="34" charset="0"/>
                </a:rPr>
                <a:t>- </a:t>
              </a:r>
              <a:r>
                <a:rPr lang="en-GB" sz="900">
                  <a:solidFill>
                    <a:srgbClr val="777777"/>
                  </a:solidFill>
                  <a:latin typeface="Arial" pitchFamily="34" charset="0"/>
                </a:rPr>
                <a:t>DELIVERY</a:t>
              </a:r>
              <a:br>
                <a:rPr lang="en-GB" sz="900">
                  <a:solidFill>
                    <a:srgbClr val="777777"/>
                  </a:solidFill>
                  <a:latin typeface="Arial" pitchFamily="34" charset="0"/>
                </a:rPr>
              </a:br>
              <a:r>
                <a:rPr lang="en-GB" sz="900">
                  <a:solidFill>
                    <a:srgbClr val="777777"/>
                  </a:solidFill>
                  <a:latin typeface="Arial" pitchFamily="34" charset="0"/>
                </a:rPr>
                <a:t>SERVICES</a:t>
              </a:r>
              <a:r>
                <a:rPr lang="en-GB" sz="1000">
                  <a:solidFill>
                    <a:srgbClr val="777777"/>
                  </a:solidFill>
                  <a:latin typeface="Arial" pitchFamily="34" charset="0"/>
                </a:rPr>
                <a:t> -</a:t>
              </a:r>
            </a:p>
          </p:txBody>
        </p:sp>
      </p:grpSp>
      <p:sp>
        <p:nvSpPr>
          <p:cNvPr id="21516" name="AutoShape 26"/>
          <p:cNvSpPr>
            <a:spLocks noChangeArrowheads="1"/>
          </p:cNvSpPr>
          <p:nvPr/>
        </p:nvSpPr>
        <p:spPr bwMode="auto">
          <a:xfrm>
            <a:off x="5334000" y="4978400"/>
            <a:ext cx="1647825" cy="203200"/>
          </a:xfrm>
          <a:prstGeom prst="roundRect">
            <a:avLst>
              <a:gd name="adj" fmla="val 778"/>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grpSp>
        <p:nvGrpSpPr>
          <p:cNvPr id="21517" name="Group 27"/>
          <p:cNvGrpSpPr>
            <a:grpSpLocks/>
          </p:cNvGrpSpPr>
          <p:nvPr/>
        </p:nvGrpSpPr>
        <p:grpSpPr bwMode="auto">
          <a:xfrm>
            <a:off x="6696075" y="2827338"/>
            <a:ext cx="227013" cy="193675"/>
            <a:chOff x="4246" y="2077"/>
            <a:chExt cx="143" cy="122"/>
          </a:xfrm>
        </p:grpSpPr>
        <p:sp>
          <p:nvSpPr>
            <p:cNvPr id="21617" name="Freeform 28"/>
            <p:cNvSpPr>
              <a:spLocks noChangeArrowheads="1"/>
            </p:cNvSpPr>
            <p:nvPr/>
          </p:nvSpPr>
          <p:spPr bwMode="auto">
            <a:xfrm>
              <a:off x="4246" y="2077"/>
              <a:ext cx="144" cy="123"/>
            </a:xfrm>
            <a:custGeom>
              <a:avLst/>
              <a:gdLst>
                <a:gd name="T0" fmla="*/ 0 w 636"/>
                <a:gd name="T1" fmla="*/ 0 h 544"/>
                <a:gd name="T2" fmla="*/ 0 w 636"/>
                <a:gd name="T3" fmla="*/ 0 h 544"/>
                <a:gd name="T4" fmla="*/ 0 w 636"/>
                <a:gd name="T5" fmla="*/ 0 h 544"/>
                <a:gd name="T6" fmla="*/ 0 w 636"/>
                <a:gd name="T7" fmla="*/ 0 h 544"/>
                <a:gd name="T8" fmla="*/ 0 w 636"/>
                <a:gd name="T9" fmla="*/ 0 h 544"/>
                <a:gd name="T10" fmla="*/ 0 60000 65536"/>
                <a:gd name="T11" fmla="*/ 0 60000 65536"/>
                <a:gd name="T12" fmla="*/ 0 60000 65536"/>
                <a:gd name="T13" fmla="*/ 0 60000 65536"/>
                <a:gd name="T14" fmla="*/ 0 60000 65536"/>
                <a:gd name="T15" fmla="*/ 0 w 636"/>
                <a:gd name="T16" fmla="*/ 0 h 544"/>
                <a:gd name="T17" fmla="*/ 636 w 636"/>
                <a:gd name="T18" fmla="*/ 544 h 544"/>
              </a:gdLst>
              <a:ahLst/>
              <a:cxnLst>
                <a:cxn ang="T10">
                  <a:pos x="T0" y="T1"/>
                </a:cxn>
                <a:cxn ang="T11">
                  <a:pos x="T2" y="T3"/>
                </a:cxn>
                <a:cxn ang="T12">
                  <a:pos x="T4" y="T5"/>
                </a:cxn>
                <a:cxn ang="T13">
                  <a:pos x="T6" y="T7"/>
                </a:cxn>
                <a:cxn ang="T14">
                  <a:pos x="T8" y="T9"/>
                </a:cxn>
              </a:cxnLst>
              <a:rect l="T15" t="T16" r="T17" b="T18"/>
              <a:pathLst>
                <a:path w="636" h="544">
                  <a:moveTo>
                    <a:pt x="0" y="0"/>
                  </a:moveTo>
                  <a:lnTo>
                    <a:pt x="635" y="0"/>
                  </a:lnTo>
                  <a:lnTo>
                    <a:pt x="635" y="543"/>
                  </a:lnTo>
                  <a:lnTo>
                    <a:pt x="0" y="543"/>
                  </a:lnTo>
                  <a:lnTo>
                    <a:pt x="0" y="0"/>
                  </a:lnTo>
                </a:path>
              </a:pathLst>
            </a:custGeom>
            <a:solidFill>
              <a:srgbClr val="6565DF"/>
            </a:solidFill>
            <a:ln w="9360">
              <a:solidFill>
                <a:srgbClr val="003366"/>
              </a:solidFill>
              <a:round/>
              <a:headEnd/>
              <a:tailEnd/>
            </a:ln>
          </p:spPr>
          <p:txBody>
            <a:bodyPr wrap="none" anchor="ctr"/>
            <a:lstStyle/>
            <a:p>
              <a:endParaRPr lang="en-US"/>
            </a:p>
          </p:txBody>
        </p:sp>
        <p:sp>
          <p:nvSpPr>
            <p:cNvPr id="21618" name="Freeform 29"/>
            <p:cNvSpPr>
              <a:spLocks noChangeArrowheads="1"/>
            </p:cNvSpPr>
            <p:nvPr/>
          </p:nvSpPr>
          <p:spPr bwMode="auto">
            <a:xfrm>
              <a:off x="4246" y="2077"/>
              <a:ext cx="144" cy="31"/>
            </a:xfrm>
            <a:custGeom>
              <a:avLst/>
              <a:gdLst>
                <a:gd name="T0" fmla="*/ 0 w 636"/>
                <a:gd name="T1" fmla="*/ 0 h 137"/>
                <a:gd name="T2" fmla="*/ 0 w 636"/>
                <a:gd name="T3" fmla="*/ 0 h 137"/>
                <a:gd name="T4" fmla="*/ 0 w 636"/>
                <a:gd name="T5" fmla="*/ 0 h 137"/>
                <a:gd name="T6" fmla="*/ 0 w 636"/>
                <a:gd name="T7" fmla="*/ 0 h 137"/>
                <a:gd name="T8" fmla="*/ 0 w 636"/>
                <a:gd name="T9" fmla="*/ 0 h 137"/>
                <a:gd name="T10" fmla="*/ 0 60000 65536"/>
                <a:gd name="T11" fmla="*/ 0 60000 65536"/>
                <a:gd name="T12" fmla="*/ 0 60000 65536"/>
                <a:gd name="T13" fmla="*/ 0 60000 65536"/>
                <a:gd name="T14" fmla="*/ 0 60000 65536"/>
                <a:gd name="T15" fmla="*/ 0 w 636"/>
                <a:gd name="T16" fmla="*/ 0 h 137"/>
                <a:gd name="T17" fmla="*/ 636 w 636"/>
                <a:gd name="T18" fmla="*/ 137 h 137"/>
              </a:gdLst>
              <a:ahLst/>
              <a:cxnLst>
                <a:cxn ang="T10">
                  <a:pos x="T0" y="T1"/>
                </a:cxn>
                <a:cxn ang="T11">
                  <a:pos x="T2" y="T3"/>
                </a:cxn>
                <a:cxn ang="T12">
                  <a:pos x="T4" y="T5"/>
                </a:cxn>
                <a:cxn ang="T13">
                  <a:pos x="T6" y="T7"/>
                </a:cxn>
                <a:cxn ang="T14">
                  <a:pos x="T8" y="T9"/>
                </a:cxn>
              </a:cxnLst>
              <a:rect l="T15" t="T16" r="T17" b="T18"/>
              <a:pathLst>
                <a:path w="636" h="137">
                  <a:moveTo>
                    <a:pt x="0" y="0"/>
                  </a:moveTo>
                  <a:lnTo>
                    <a:pt x="635" y="0"/>
                  </a:lnTo>
                  <a:lnTo>
                    <a:pt x="476" y="136"/>
                  </a:lnTo>
                  <a:lnTo>
                    <a:pt x="158" y="136"/>
                  </a:lnTo>
                  <a:lnTo>
                    <a:pt x="0" y="0"/>
                  </a:lnTo>
                </a:path>
              </a:pathLst>
            </a:custGeom>
            <a:solidFill>
              <a:srgbClr val="6E6EF3"/>
            </a:solidFill>
            <a:ln w="9360">
              <a:solidFill>
                <a:srgbClr val="003366"/>
              </a:solidFill>
              <a:round/>
              <a:headEnd/>
              <a:tailEnd/>
            </a:ln>
          </p:spPr>
          <p:txBody>
            <a:bodyPr wrap="none" anchor="ctr"/>
            <a:lstStyle/>
            <a:p>
              <a:endParaRPr lang="en-US"/>
            </a:p>
          </p:txBody>
        </p:sp>
        <p:sp>
          <p:nvSpPr>
            <p:cNvPr id="21619" name="Freeform 30"/>
            <p:cNvSpPr>
              <a:spLocks noChangeArrowheads="1"/>
            </p:cNvSpPr>
            <p:nvPr/>
          </p:nvSpPr>
          <p:spPr bwMode="auto">
            <a:xfrm>
              <a:off x="4354" y="2077"/>
              <a:ext cx="36" cy="123"/>
            </a:xfrm>
            <a:custGeom>
              <a:avLst/>
              <a:gdLst>
                <a:gd name="T0" fmla="*/ 0 w 160"/>
                <a:gd name="T1" fmla="*/ 0 h 544"/>
                <a:gd name="T2" fmla="*/ 0 w 160"/>
                <a:gd name="T3" fmla="*/ 0 h 544"/>
                <a:gd name="T4" fmla="*/ 0 w 160"/>
                <a:gd name="T5" fmla="*/ 0 h 544"/>
                <a:gd name="T6" fmla="*/ 0 w 160"/>
                <a:gd name="T7" fmla="*/ 0 h 544"/>
                <a:gd name="T8" fmla="*/ 0 w 160"/>
                <a:gd name="T9" fmla="*/ 0 h 544"/>
                <a:gd name="T10" fmla="*/ 0 60000 65536"/>
                <a:gd name="T11" fmla="*/ 0 60000 65536"/>
                <a:gd name="T12" fmla="*/ 0 60000 65536"/>
                <a:gd name="T13" fmla="*/ 0 60000 65536"/>
                <a:gd name="T14" fmla="*/ 0 60000 65536"/>
                <a:gd name="T15" fmla="*/ 0 w 160"/>
                <a:gd name="T16" fmla="*/ 0 h 544"/>
                <a:gd name="T17" fmla="*/ 160 w 160"/>
                <a:gd name="T18" fmla="*/ 544 h 544"/>
              </a:gdLst>
              <a:ahLst/>
              <a:cxnLst>
                <a:cxn ang="T10">
                  <a:pos x="T0" y="T1"/>
                </a:cxn>
                <a:cxn ang="T11">
                  <a:pos x="T2" y="T3"/>
                </a:cxn>
                <a:cxn ang="T12">
                  <a:pos x="T4" y="T5"/>
                </a:cxn>
                <a:cxn ang="T13">
                  <a:pos x="T6" y="T7"/>
                </a:cxn>
                <a:cxn ang="T14">
                  <a:pos x="T8" y="T9"/>
                </a:cxn>
              </a:cxnLst>
              <a:rect l="T15" t="T16" r="T17" b="T18"/>
              <a:pathLst>
                <a:path w="160" h="544">
                  <a:moveTo>
                    <a:pt x="159" y="0"/>
                  </a:moveTo>
                  <a:lnTo>
                    <a:pt x="159" y="543"/>
                  </a:lnTo>
                  <a:lnTo>
                    <a:pt x="0" y="407"/>
                  </a:lnTo>
                  <a:lnTo>
                    <a:pt x="0" y="136"/>
                  </a:lnTo>
                  <a:lnTo>
                    <a:pt x="159" y="0"/>
                  </a:lnTo>
                </a:path>
              </a:pathLst>
            </a:custGeom>
            <a:solidFill>
              <a:srgbClr val="4848A0"/>
            </a:solidFill>
            <a:ln w="9360">
              <a:solidFill>
                <a:srgbClr val="003366"/>
              </a:solidFill>
              <a:round/>
              <a:headEnd/>
              <a:tailEnd/>
            </a:ln>
          </p:spPr>
          <p:txBody>
            <a:bodyPr wrap="none" anchor="ctr"/>
            <a:lstStyle/>
            <a:p>
              <a:endParaRPr lang="en-US"/>
            </a:p>
          </p:txBody>
        </p:sp>
        <p:sp>
          <p:nvSpPr>
            <p:cNvPr id="21620" name="Freeform 31"/>
            <p:cNvSpPr>
              <a:spLocks noChangeArrowheads="1"/>
            </p:cNvSpPr>
            <p:nvPr/>
          </p:nvSpPr>
          <p:spPr bwMode="auto">
            <a:xfrm>
              <a:off x="4246" y="2170"/>
              <a:ext cx="144" cy="31"/>
            </a:xfrm>
            <a:custGeom>
              <a:avLst/>
              <a:gdLst>
                <a:gd name="T0" fmla="*/ 0 w 636"/>
                <a:gd name="T1" fmla="*/ 0 h 137"/>
                <a:gd name="T2" fmla="*/ 0 w 636"/>
                <a:gd name="T3" fmla="*/ 0 h 137"/>
                <a:gd name="T4" fmla="*/ 0 w 636"/>
                <a:gd name="T5" fmla="*/ 0 h 137"/>
                <a:gd name="T6" fmla="*/ 0 w 636"/>
                <a:gd name="T7" fmla="*/ 0 h 137"/>
                <a:gd name="T8" fmla="*/ 0 w 636"/>
                <a:gd name="T9" fmla="*/ 0 h 137"/>
                <a:gd name="T10" fmla="*/ 0 60000 65536"/>
                <a:gd name="T11" fmla="*/ 0 60000 65536"/>
                <a:gd name="T12" fmla="*/ 0 60000 65536"/>
                <a:gd name="T13" fmla="*/ 0 60000 65536"/>
                <a:gd name="T14" fmla="*/ 0 60000 65536"/>
                <a:gd name="T15" fmla="*/ 0 w 636"/>
                <a:gd name="T16" fmla="*/ 0 h 137"/>
                <a:gd name="T17" fmla="*/ 636 w 636"/>
                <a:gd name="T18" fmla="*/ 137 h 137"/>
              </a:gdLst>
              <a:ahLst/>
              <a:cxnLst>
                <a:cxn ang="T10">
                  <a:pos x="T0" y="T1"/>
                </a:cxn>
                <a:cxn ang="T11">
                  <a:pos x="T2" y="T3"/>
                </a:cxn>
                <a:cxn ang="T12">
                  <a:pos x="T4" y="T5"/>
                </a:cxn>
                <a:cxn ang="T13">
                  <a:pos x="T6" y="T7"/>
                </a:cxn>
                <a:cxn ang="T14">
                  <a:pos x="T8" y="T9"/>
                </a:cxn>
              </a:cxnLst>
              <a:rect l="T15" t="T16" r="T17" b="T18"/>
              <a:pathLst>
                <a:path w="636" h="137">
                  <a:moveTo>
                    <a:pt x="635" y="136"/>
                  </a:moveTo>
                  <a:lnTo>
                    <a:pt x="0" y="136"/>
                  </a:lnTo>
                  <a:lnTo>
                    <a:pt x="158" y="0"/>
                  </a:lnTo>
                  <a:lnTo>
                    <a:pt x="476" y="0"/>
                  </a:lnTo>
                  <a:lnTo>
                    <a:pt x="635" y="136"/>
                  </a:lnTo>
                </a:path>
              </a:pathLst>
            </a:custGeom>
            <a:solidFill>
              <a:srgbClr val="5656BF"/>
            </a:solidFill>
            <a:ln w="9360">
              <a:solidFill>
                <a:srgbClr val="003366"/>
              </a:solidFill>
              <a:round/>
              <a:headEnd/>
              <a:tailEnd/>
            </a:ln>
          </p:spPr>
          <p:txBody>
            <a:bodyPr wrap="none" anchor="ctr"/>
            <a:lstStyle/>
            <a:p>
              <a:endParaRPr lang="en-US"/>
            </a:p>
          </p:txBody>
        </p:sp>
        <p:sp>
          <p:nvSpPr>
            <p:cNvPr id="21621" name="Freeform 32"/>
            <p:cNvSpPr>
              <a:spLocks noChangeArrowheads="1"/>
            </p:cNvSpPr>
            <p:nvPr/>
          </p:nvSpPr>
          <p:spPr bwMode="auto">
            <a:xfrm>
              <a:off x="4246" y="2077"/>
              <a:ext cx="36" cy="123"/>
            </a:xfrm>
            <a:custGeom>
              <a:avLst/>
              <a:gdLst>
                <a:gd name="T0" fmla="*/ 0 w 159"/>
                <a:gd name="T1" fmla="*/ 0 h 544"/>
                <a:gd name="T2" fmla="*/ 0 w 159"/>
                <a:gd name="T3" fmla="*/ 0 h 544"/>
                <a:gd name="T4" fmla="*/ 0 w 159"/>
                <a:gd name="T5" fmla="*/ 0 h 544"/>
                <a:gd name="T6" fmla="*/ 0 w 159"/>
                <a:gd name="T7" fmla="*/ 0 h 544"/>
                <a:gd name="T8" fmla="*/ 0 w 159"/>
                <a:gd name="T9" fmla="*/ 0 h 544"/>
                <a:gd name="T10" fmla="*/ 0 60000 65536"/>
                <a:gd name="T11" fmla="*/ 0 60000 65536"/>
                <a:gd name="T12" fmla="*/ 0 60000 65536"/>
                <a:gd name="T13" fmla="*/ 0 60000 65536"/>
                <a:gd name="T14" fmla="*/ 0 60000 65536"/>
                <a:gd name="T15" fmla="*/ 0 w 159"/>
                <a:gd name="T16" fmla="*/ 0 h 544"/>
                <a:gd name="T17" fmla="*/ 159 w 159"/>
                <a:gd name="T18" fmla="*/ 544 h 544"/>
              </a:gdLst>
              <a:ahLst/>
              <a:cxnLst>
                <a:cxn ang="T10">
                  <a:pos x="T0" y="T1"/>
                </a:cxn>
                <a:cxn ang="T11">
                  <a:pos x="T2" y="T3"/>
                </a:cxn>
                <a:cxn ang="T12">
                  <a:pos x="T4" y="T5"/>
                </a:cxn>
                <a:cxn ang="T13">
                  <a:pos x="T6" y="T7"/>
                </a:cxn>
                <a:cxn ang="T14">
                  <a:pos x="T8" y="T9"/>
                </a:cxn>
              </a:cxnLst>
              <a:rect l="T15" t="T16" r="T17" b="T18"/>
              <a:pathLst>
                <a:path w="159" h="544">
                  <a:moveTo>
                    <a:pt x="0" y="543"/>
                  </a:moveTo>
                  <a:lnTo>
                    <a:pt x="0" y="0"/>
                  </a:lnTo>
                  <a:lnTo>
                    <a:pt x="158" y="136"/>
                  </a:lnTo>
                  <a:lnTo>
                    <a:pt x="158" y="407"/>
                  </a:lnTo>
                  <a:lnTo>
                    <a:pt x="0" y="543"/>
                  </a:lnTo>
                </a:path>
              </a:pathLst>
            </a:custGeom>
            <a:solidFill>
              <a:srgbClr val="7777FF"/>
            </a:solidFill>
            <a:ln w="9360">
              <a:solidFill>
                <a:srgbClr val="003366"/>
              </a:solidFill>
              <a:round/>
              <a:headEnd/>
              <a:tailEnd/>
            </a:ln>
          </p:spPr>
          <p:txBody>
            <a:bodyPr wrap="none" anchor="ctr"/>
            <a:lstStyle/>
            <a:p>
              <a:endParaRPr lang="en-US"/>
            </a:p>
          </p:txBody>
        </p:sp>
        <p:sp>
          <p:nvSpPr>
            <p:cNvPr id="21622" name="Freeform 33"/>
            <p:cNvSpPr>
              <a:spLocks noChangeArrowheads="1"/>
            </p:cNvSpPr>
            <p:nvPr/>
          </p:nvSpPr>
          <p:spPr bwMode="auto">
            <a:xfrm>
              <a:off x="4291" y="2116"/>
              <a:ext cx="54" cy="46"/>
            </a:xfrm>
            <a:custGeom>
              <a:avLst/>
              <a:gdLst>
                <a:gd name="T0" fmla="*/ 0 w 238"/>
                <a:gd name="T1" fmla="*/ 0 h 203"/>
                <a:gd name="T2" fmla="*/ 0 w 238"/>
                <a:gd name="T3" fmla="*/ 0 h 203"/>
                <a:gd name="T4" fmla="*/ 0 w 238"/>
                <a:gd name="T5" fmla="*/ 0 h 203"/>
                <a:gd name="T6" fmla="*/ 0 w 238"/>
                <a:gd name="T7" fmla="*/ 0 h 203"/>
                <a:gd name="T8" fmla="*/ 0 60000 65536"/>
                <a:gd name="T9" fmla="*/ 0 60000 65536"/>
                <a:gd name="T10" fmla="*/ 0 60000 65536"/>
                <a:gd name="T11" fmla="*/ 0 60000 65536"/>
                <a:gd name="T12" fmla="*/ 0 w 238"/>
                <a:gd name="T13" fmla="*/ 0 h 203"/>
                <a:gd name="T14" fmla="*/ 238 w 238"/>
                <a:gd name="T15" fmla="*/ 203 h 203"/>
              </a:gdLst>
              <a:ahLst/>
              <a:cxnLst>
                <a:cxn ang="T8">
                  <a:pos x="T0" y="T1"/>
                </a:cxn>
                <a:cxn ang="T9">
                  <a:pos x="T2" y="T3"/>
                </a:cxn>
                <a:cxn ang="T10">
                  <a:pos x="T4" y="T5"/>
                </a:cxn>
                <a:cxn ang="T11">
                  <a:pos x="T6" y="T7"/>
                </a:cxn>
              </a:cxnLst>
              <a:rect l="T12" t="T13" r="T14" b="T15"/>
              <a:pathLst>
                <a:path w="238" h="203">
                  <a:moveTo>
                    <a:pt x="0" y="102"/>
                  </a:moveTo>
                  <a:lnTo>
                    <a:pt x="237" y="0"/>
                  </a:lnTo>
                  <a:lnTo>
                    <a:pt x="237" y="202"/>
                  </a:lnTo>
                  <a:lnTo>
                    <a:pt x="0" y="102"/>
                  </a:lnTo>
                </a:path>
              </a:pathLst>
            </a:custGeom>
            <a:solidFill>
              <a:srgbClr val="4848A0"/>
            </a:solidFill>
            <a:ln w="9360">
              <a:solidFill>
                <a:srgbClr val="003366"/>
              </a:solidFill>
              <a:round/>
              <a:headEnd/>
              <a:tailEnd/>
            </a:ln>
          </p:spPr>
          <p:txBody>
            <a:bodyPr wrap="none" anchor="ctr"/>
            <a:lstStyle/>
            <a:p>
              <a:endParaRPr lang="en-US"/>
            </a:p>
          </p:txBody>
        </p:sp>
      </p:grpSp>
      <p:grpSp>
        <p:nvGrpSpPr>
          <p:cNvPr id="21518" name="Group 34"/>
          <p:cNvGrpSpPr>
            <a:grpSpLocks/>
          </p:cNvGrpSpPr>
          <p:nvPr/>
        </p:nvGrpSpPr>
        <p:grpSpPr bwMode="auto">
          <a:xfrm>
            <a:off x="6696075" y="2306638"/>
            <a:ext cx="227013" cy="193675"/>
            <a:chOff x="4246" y="1749"/>
            <a:chExt cx="143" cy="122"/>
          </a:xfrm>
        </p:grpSpPr>
        <p:sp>
          <p:nvSpPr>
            <p:cNvPr id="21611" name="Freeform 35"/>
            <p:cNvSpPr>
              <a:spLocks noChangeArrowheads="1"/>
            </p:cNvSpPr>
            <p:nvPr/>
          </p:nvSpPr>
          <p:spPr bwMode="auto">
            <a:xfrm>
              <a:off x="4246" y="1749"/>
              <a:ext cx="144" cy="123"/>
            </a:xfrm>
            <a:custGeom>
              <a:avLst/>
              <a:gdLst>
                <a:gd name="T0" fmla="*/ 0 w 636"/>
                <a:gd name="T1" fmla="*/ 0 h 544"/>
                <a:gd name="T2" fmla="*/ 0 w 636"/>
                <a:gd name="T3" fmla="*/ 0 h 544"/>
                <a:gd name="T4" fmla="*/ 0 w 636"/>
                <a:gd name="T5" fmla="*/ 0 h 544"/>
                <a:gd name="T6" fmla="*/ 0 w 636"/>
                <a:gd name="T7" fmla="*/ 0 h 544"/>
                <a:gd name="T8" fmla="*/ 0 w 636"/>
                <a:gd name="T9" fmla="*/ 0 h 544"/>
                <a:gd name="T10" fmla="*/ 0 60000 65536"/>
                <a:gd name="T11" fmla="*/ 0 60000 65536"/>
                <a:gd name="T12" fmla="*/ 0 60000 65536"/>
                <a:gd name="T13" fmla="*/ 0 60000 65536"/>
                <a:gd name="T14" fmla="*/ 0 60000 65536"/>
                <a:gd name="T15" fmla="*/ 0 w 636"/>
                <a:gd name="T16" fmla="*/ 0 h 544"/>
                <a:gd name="T17" fmla="*/ 636 w 636"/>
                <a:gd name="T18" fmla="*/ 544 h 544"/>
              </a:gdLst>
              <a:ahLst/>
              <a:cxnLst>
                <a:cxn ang="T10">
                  <a:pos x="T0" y="T1"/>
                </a:cxn>
                <a:cxn ang="T11">
                  <a:pos x="T2" y="T3"/>
                </a:cxn>
                <a:cxn ang="T12">
                  <a:pos x="T4" y="T5"/>
                </a:cxn>
                <a:cxn ang="T13">
                  <a:pos x="T6" y="T7"/>
                </a:cxn>
                <a:cxn ang="T14">
                  <a:pos x="T8" y="T9"/>
                </a:cxn>
              </a:cxnLst>
              <a:rect l="T15" t="T16" r="T17" b="T18"/>
              <a:pathLst>
                <a:path w="636" h="544">
                  <a:moveTo>
                    <a:pt x="0" y="0"/>
                  </a:moveTo>
                  <a:lnTo>
                    <a:pt x="635" y="0"/>
                  </a:lnTo>
                  <a:lnTo>
                    <a:pt x="635" y="543"/>
                  </a:lnTo>
                  <a:lnTo>
                    <a:pt x="0" y="543"/>
                  </a:lnTo>
                  <a:lnTo>
                    <a:pt x="0" y="0"/>
                  </a:lnTo>
                </a:path>
              </a:pathLst>
            </a:custGeom>
            <a:solidFill>
              <a:srgbClr val="6565DF"/>
            </a:solidFill>
            <a:ln w="9360">
              <a:solidFill>
                <a:srgbClr val="003366"/>
              </a:solidFill>
              <a:round/>
              <a:headEnd/>
              <a:tailEnd/>
            </a:ln>
          </p:spPr>
          <p:txBody>
            <a:bodyPr wrap="none" anchor="ctr"/>
            <a:lstStyle/>
            <a:p>
              <a:endParaRPr lang="en-US"/>
            </a:p>
          </p:txBody>
        </p:sp>
        <p:sp>
          <p:nvSpPr>
            <p:cNvPr id="21612" name="Freeform 36"/>
            <p:cNvSpPr>
              <a:spLocks noChangeArrowheads="1"/>
            </p:cNvSpPr>
            <p:nvPr/>
          </p:nvSpPr>
          <p:spPr bwMode="auto">
            <a:xfrm>
              <a:off x="4246" y="1749"/>
              <a:ext cx="144" cy="31"/>
            </a:xfrm>
            <a:custGeom>
              <a:avLst/>
              <a:gdLst>
                <a:gd name="T0" fmla="*/ 0 w 636"/>
                <a:gd name="T1" fmla="*/ 0 h 137"/>
                <a:gd name="T2" fmla="*/ 0 w 636"/>
                <a:gd name="T3" fmla="*/ 0 h 137"/>
                <a:gd name="T4" fmla="*/ 0 w 636"/>
                <a:gd name="T5" fmla="*/ 0 h 137"/>
                <a:gd name="T6" fmla="*/ 0 w 636"/>
                <a:gd name="T7" fmla="*/ 0 h 137"/>
                <a:gd name="T8" fmla="*/ 0 w 636"/>
                <a:gd name="T9" fmla="*/ 0 h 137"/>
                <a:gd name="T10" fmla="*/ 0 60000 65536"/>
                <a:gd name="T11" fmla="*/ 0 60000 65536"/>
                <a:gd name="T12" fmla="*/ 0 60000 65536"/>
                <a:gd name="T13" fmla="*/ 0 60000 65536"/>
                <a:gd name="T14" fmla="*/ 0 60000 65536"/>
                <a:gd name="T15" fmla="*/ 0 w 636"/>
                <a:gd name="T16" fmla="*/ 0 h 137"/>
                <a:gd name="T17" fmla="*/ 636 w 636"/>
                <a:gd name="T18" fmla="*/ 137 h 137"/>
              </a:gdLst>
              <a:ahLst/>
              <a:cxnLst>
                <a:cxn ang="T10">
                  <a:pos x="T0" y="T1"/>
                </a:cxn>
                <a:cxn ang="T11">
                  <a:pos x="T2" y="T3"/>
                </a:cxn>
                <a:cxn ang="T12">
                  <a:pos x="T4" y="T5"/>
                </a:cxn>
                <a:cxn ang="T13">
                  <a:pos x="T6" y="T7"/>
                </a:cxn>
                <a:cxn ang="T14">
                  <a:pos x="T8" y="T9"/>
                </a:cxn>
              </a:cxnLst>
              <a:rect l="T15" t="T16" r="T17" b="T18"/>
              <a:pathLst>
                <a:path w="636" h="137">
                  <a:moveTo>
                    <a:pt x="0" y="0"/>
                  </a:moveTo>
                  <a:lnTo>
                    <a:pt x="635" y="0"/>
                  </a:lnTo>
                  <a:lnTo>
                    <a:pt x="476" y="136"/>
                  </a:lnTo>
                  <a:lnTo>
                    <a:pt x="158" y="136"/>
                  </a:lnTo>
                  <a:lnTo>
                    <a:pt x="0" y="0"/>
                  </a:lnTo>
                </a:path>
              </a:pathLst>
            </a:custGeom>
            <a:solidFill>
              <a:srgbClr val="6E6EF3"/>
            </a:solidFill>
            <a:ln w="9360">
              <a:solidFill>
                <a:srgbClr val="003366"/>
              </a:solidFill>
              <a:round/>
              <a:headEnd/>
              <a:tailEnd/>
            </a:ln>
          </p:spPr>
          <p:txBody>
            <a:bodyPr wrap="none" anchor="ctr"/>
            <a:lstStyle/>
            <a:p>
              <a:endParaRPr lang="en-US"/>
            </a:p>
          </p:txBody>
        </p:sp>
        <p:sp>
          <p:nvSpPr>
            <p:cNvPr id="21613" name="Freeform 37"/>
            <p:cNvSpPr>
              <a:spLocks noChangeArrowheads="1"/>
            </p:cNvSpPr>
            <p:nvPr/>
          </p:nvSpPr>
          <p:spPr bwMode="auto">
            <a:xfrm>
              <a:off x="4354" y="1749"/>
              <a:ext cx="36" cy="123"/>
            </a:xfrm>
            <a:custGeom>
              <a:avLst/>
              <a:gdLst>
                <a:gd name="T0" fmla="*/ 0 w 160"/>
                <a:gd name="T1" fmla="*/ 0 h 544"/>
                <a:gd name="T2" fmla="*/ 0 w 160"/>
                <a:gd name="T3" fmla="*/ 0 h 544"/>
                <a:gd name="T4" fmla="*/ 0 w 160"/>
                <a:gd name="T5" fmla="*/ 0 h 544"/>
                <a:gd name="T6" fmla="*/ 0 w 160"/>
                <a:gd name="T7" fmla="*/ 0 h 544"/>
                <a:gd name="T8" fmla="*/ 0 w 160"/>
                <a:gd name="T9" fmla="*/ 0 h 544"/>
                <a:gd name="T10" fmla="*/ 0 60000 65536"/>
                <a:gd name="T11" fmla="*/ 0 60000 65536"/>
                <a:gd name="T12" fmla="*/ 0 60000 65536"/>
                <a:gd name="T13" fmla="*/ 0 60000 65536"/>
                <a:gd name="T14" fmla="*/ 0 60000 65536"/>
                <a:gd name="T15" fmla="*/ 0 w 160"/>
                <a:gd name="T16" fmla="*/ 0 h 544"/>
                <a:gd name="T17" fmla="*/ 160 w 160"/>
                <a:gd name="T18" fmla="*/ 544 h 544"/>
              </a:gdLst>
              <a:ahLst/>
              <a:cxnLst>
                <a:cxn ang="T10">
                  <a:pos x="T0" y="T1"/>
                </a:cxn>
                <a:cxn ang="T11">
                  <a:pos x="T2" y="T3"/>
                </a:cxn>
                <a:cxn ang="T12">
                  <a:pos x="T4" y="T5"/>
                </a:cxn>
                <a:cxn ang="T13">
                  <a:pos x="T6" y="T7"/>
                </a:cxn>
                <a:cxn ang="T14">
                  <a:pos x="T8" y="T9"/>
                </a:cxn>
              </a:cxnLst>
              <a:rect l="T15" t="T16" r="T17" b="T18"/>
              <a:pathLst>
                <a:path w="160" h="544">
                  <a:moveTo>
                    <a:pt x="159" y="0"/>
                  </a:moveTo>
                  <a:lnTo>
                    <a:pt x="159" y="543"/>
                  </a:lnTo>
                  <a:lnTo>
                    <a:pt x="0" y="406"/>
                  </a:lnTo>
                  <a:lnTo>
                    <a:pt x="0" y="136"/>
                  </a:lnTo>
                  <a:lnTo>
                    <a:pt x="159" y="0"/>
                  </a:lnTo>
                </a:path>
              </a:pathLst>
            </a:custGeom>
            <a:solidFill>
              <a:srgbClr val="4848A0"/>
            </a:solidFill>
            <a:ln w="9360">
              <a:solidFill>
                <a:srgbClr val="003366"/>
              </a:solidFill>
              <a:round/>
              <a:headEnd/>
              <a:tailEnd/>
            </a:ln>
          </p:spPr>
          <p:txBody>
            <a:bodyPr wrap="none" anchor="ctr"/>
            <a:lstStyle/>
            <a:p>
              <a:endParaRPr lang="en-US"/>
            </a:p>
          </p:txBody>
        </p:sp>
        <p:sp>
          <p:nvSpPr>
            <p:cNvPr id="21614" name="Freeform 38"/>
            <p:cNvSpPr>
              <a:spLocks noChangeArrowheads="1"/>
            </p:cNvSpPr>
            <p:nvPr/>
          </p:nvSpPr>
          <p:spPr bwMode="auto">
            <a:xfrm>
              <a:off x="4246" y="1841"/>
              <a:ext cx="144" cy="31"/>
            </a:xfrm>
            <a:custGeom>
              <a:avLst/>
              <a:gdLst>
                <a:gd name="T0" fmla="*/ 0 w 636"/>
                <a:gd name="T1" fmla="*/ 0 h 138"/>
                <a:gd name="T2" fmla="*/ 0 w 636"/>
                <a:gd name="T3" fmla="*/ 0 h 138"/>
                <a:gd name="T4" fmla="*/ 0 w 636"/>
                <a:gd name="T5" fmla="*/ 0 h 138"/>
                <a:gd name="T6" fmla="*/ 0 w 636"/>
                <a:gd name="T7" fmla="*/ 0 h 138"/>
                <a:gd name="T8" fmla="*/ 0 w 636"/>
                <a:gd name="T9" fmla="*/ 0 h 138"/>
                <a:gd name="T10" fmla="*/ 0 60000 65536"/>
                <a:gd name="T11" fmla="*/ 0 60000 65536"/>
                <a:gd name="T12" fmla="*/ 0 60000 65536"/>
                <a:gd name="T13" fmla="*/ 0 60000 65536"/>
                <a:gd name="T14" fmla="*/ 0 60000 65536"/>
                <a:gd name="T15" fmla="*/ 0 w 636"/>
                <a:gd name="T16" fmla="*/ 0 h 138"/>
                <a:gd name="T17" fmla="*/ 636 w 636"/>
                <a:gd name="T18" fmla="*/ 138 h 138"/>
              </a:gdLst>
              <a:ahLst/>
              <a:cxnLst>
                <a:cxn ang="T10">
                  <a:pos x="T0" y="T1"/>
                </a:cxn>
                <a:cxn ang="T11">
                  <a:pos x="T2" y="T3"/>
                </a:cxn>
                <a:cxn ang="T12">
                  <a:pos x="T4" y="T5"/>
                </a:cxn>
                <a:cxn ang="T13">
                  <a:pos x="T6" y="T7"/>
                </a:cxn>
                <a:cxn ang="T14">
                  <a:pos x="T8" y="T9"/>
                </a:cxn>
              </a:cxnLst>
              <a:rect l="T15" t="T16" r="T17" b="T18"/>
              <a:pathLst>
                <a:path w="636" h="138">
                  <a:moveTo>
                    <a:pt x="635" y="137"/>
                  </a:moveTo>
                  <a:lnTo>
                    <a:pt x="0" y="137"/>
                  </a:lnTo>
                  <a:lnTo>
                    <a:pt x="158" y="0"/>
                  </a:lnTo>
                  <a:lnTo>
                    <a:pt x="476" y="0"/>
                  </a:lnTo>
                  <a:lnTo>
                    <a:pt x="635" y="137"/>
                  </a:lnTo>
                </a:path>
              </a:pathLst>
            </a:custGeom>
            <a:solidFill>
              <a:srgbClr val="5656BF"/>
            </a:solidFill>
            <a:ln w="9360">
              <a:solidFill>
                <a:srgbClr val="003366"/>
              </a:solidFill>
              <a:round/>
              <a:headEnd/>
              <a:tailEnd/>
            </a:ln>
          </p:spPr>
          <p:txBody>
            <a:bodyPr wrap="none" anchor="ctr"/>
            <a:lstStyle/>
            <a:p>
              <a:endParaRPr lang="en-US"/>
            </a:p>
          </p:txBody>
        </p:sp>
        <p:sp>
          <p:nvSpPr>
            <p:cNvPr id="21615" name="Freeform 39"/>
            <p:cNvSpPr>
              <a:spLocks noChangeArrowheads="1"/>
            </p:cNvSpPr>
            <p:nvPr/>
          </p:nvSpPr>
          <p:spPr bwMode="auto">
            <a:xfrm>
              <a:off x="4246" y="1749"/>
              <a:ext cx="36" cy="123"/>
            </a:xfrm>
            <a:custGeom>
              <a:avLst/>
              <a:gdLst>
                <a:gd name="T0" fmla="*/ 0 w 159"/>
                <a:gd name="T1" fmla="*/ 0 h 544"/>
                <a:gd name="T2" fmla="*/ 0 w 159"/>
                <a:gd name="T3" fmla="*/ 0 h 544"/>
                <a:gd name="T4" fmla="*/ 0 w 159"/>
                <a:gd name="T5" fmla="*/ 0 h 544"/>
                <a:gd name="T6" fmla="*/ 0 w 159"/>
                <a:gd name="T7" fmla="*/ 0 h 544"/>
                <a:gd name="T8" fmla="*/ 0 w 159"/>
                <a:gd name="T9" fmla="*/ 0 h 544"/>
                <a:gd name="T10" fmla="*/ 0 60000 65536"/>
                <a:gd name="T11" fmla="*/ 0 60000 65536"/>
                <a:gd name="T12" fmla="*/ 0 60000 65536"/>
                <a:gd name="T13" fmla="*/ 0 60000 65536"/>
                <a:gd name="T14" fmla="*/ 0 60000 65536"/>
                <a:gd name="T15" fmla="*/ 0 w 159"/>
                <a:gd name="T16" fmla="*/ 0 h 544"/>
                <a:gd name="T17" fmla="*/ 159 w 159"/>
                <a:gd name="T18" fmla="*/ 544 h 544"/>
              </a:gdLst>
              <a:ahLst/>
              <a:cxnLst>
                <a:cxn ang="T10">
                  <a:pos x="T0" y="T1"/>
                </a:cxn>
                <a:cxn ang="T11">
                  <a:pos x="T2" y="T3"/>
                </a:cxn>
                <a:cxn ang="T12">
                  <a:pos x="T4" y="T5"/>
                </a:cxn>
                <a:cxn ang="T13">
                  <a:pos x="T6" y="T7"/>
                </a:cxn>
                <a:cxn ang="T14">
                  <a:pos x="T8" y="T9"/>
                </a:cxn>
              </a:cxnLst>
              <a:rect l="T15" t="T16" r="T17" b="T18"/>
              <a:pathLst>
                <a:path w="159" h="544">
                  <a:moveTo>
                    <a:pt x="0" y="543"/>
                  </a:moveTo>
                  <a:lnTo>
                    <a:pt x="0" y="0"/>
                  </a:lnTo>
                  <a:lnTo>
                    <a:pt x="158" y="136"/>
                  </a:lnTo>
                  <a:lnTo>
                    <a:pt x="158" y="406"/>
                  </a:lnTo>
                  <a:lnTo>
                    <a:pt x="0" y="543"/>
                  </a:lnTo>
                </a:path>
              </a:pathLst>
            </a:custGeom>
            <a:solidFill>
              <a:srgbClr val="7777FF"/>
            </a:solidFill>
            <a:ln w="9360">
              <a:solidFill>
                <a:srgbClr val="003366"/>
              </a:solidFill>
              <a:round/>
              <a:headEnd/>
              <a:tailEnd/>
            </a:ln>
          </p:spPr>
          <p:txBody>
            <a:bodyPr wrap="none" anchor="ctr"/>
            <a:lstStyle/>
            <a:p>
              <a:endParaRPr lang="en-US"/>
            </a:p>
          </p:txBody>
        </p:sp>
        <p:sp>
          <p:nvSpPr>
            <p:cNvPr id="21616" name="Freeform 40"/>
            <p:cNvSpPr>
              <a:spLocks noChangeArrowheads="1"/>
            </p:cNvSpPr>
            <p:nvPr/>
          </p:nvSpPr>
          <p:spPr bwMode="auto">
            <a:xfrm>
              <a:off x="4291" y="1787"/>
              <a:ext cx="54" cy="46"/>
            </a:xfrm>
            <a:custGeom>
              <a:avLst/>
              <a:gdLst>
                <a:gd name="T0" fmla="*/ 0 w 238"/>
                <a:gd name="T1" fmla="*/ 0 h 204"/>
                <a:gd name="T2" fmla="*/ 0 w 238"/>
                <a:gd name="T3" fmla="*/ 0 h 204"/>
                <a:gd name="T4" fmla="*/ 0 w 238"/>
                <a:gd name="T5" fmla="*/ 0 h 204"/>
                <a:gd name="T6" fmla="*/ 0 w 238"/>
                <a:gd name="T7" fmla="*/ 0 h 204"/>
                <a:gd name="T8" fmla="*/ 0 60000 65536"/>
                <a:gd name="T9" fmla="*/ 0 60000 65536"/>
                <a:gd name="T10" fmla="*/ 0 60000 65536"/>
                <a:gd name="T11" fmla="*/ 0 60000 65536"/>
                <a:gd name="T12" fmla="*/ 0 w 238"/>
                <a:gd name="T13" fmla="*/ 0 h 204"/>
                <a:gd name="T14" fmla="*/ 238 w 238"/>
                <a:gd name="T15" fmla="*/ 204 h 204"/>
              </a:gdLst>
              <a:ahLst/>
              <a:cxnLst>
                <a:cxn ang="T8">
                  <a:pos x="T0" y="T1"/>
                </a:cxn>
                <a:cxn ang="T9">
                  <a:pos x="T2" y="T3"/>
                </a:cxn>
                <a:cxn ang="T10">
                  <a:pos x="T4" y="T5"/>
                </a:cxn>
                <a:cxn ang="T11">
                  <a:pos x="T6" y="T7"/>
                </a:cxn>
              </a:cxnLst>
              <a:rect l="T12" t="T13" r="T14" b="T15"/>
              <a:pathLst>
                <a:path w="238" h="204">
                  <a:moveTo>
                    <a:pt x="0" y="101"/>
                  </a:moveTo>
                  <a:lnTo>
                    <a:pt x="237" y="0"/>
                  </a:lnTo>
                  <a:lnTo>
                    <a:pt x="237" y="203"/>
                  </a:lnTo>
                  <a:lnTo>
                    <a:pt x="0" y="101"/>
                  </a:lnTo>
                </a:path>
              </a:pathLst>
            </a:custGeom>
            <a:solidFill>
              <a:srgbClr val="4848A0"/>
            </a:solidFill>
            <a:ln w="9360">
              <a:solidFill>
                <a:srgbClr val="003366"/>
              </a:solidFill>
              <a:round/>
              <a:headEnd/>
              <a:tailEnd/>
            </a:ln>
          </p:spPr>
          <p:txBody>
            <a:bodyPr wrap="none" anchor="ctr"/>
            <a:lstStyle/>
            <a:p>
              <a:endParaRPr lang="en-US"/>
            </a:p>
          </p:txBody>
        </p:sp>
      </p:grpSp>
      <p:grpSp>
        <p:nvGrpSpPr>
          <p:cNvPr id="21519" name="Group 41"/>
          <p:cNvGrpSpPr>
            <a:grpSpLocks/>
          </p:cNvGrpSpPr>
          <p:nvPr/>
        </p:nvGrpSpPr>
        <p:grpSpPr bwMode="auto">
          <a:xfrm>
            <a:off x="6696075" y="3219450"/>
            <a:ext cx="227013" cy="193675"/>
            <a:chOff x="4246" y="2324"/>
            <a:chExt cx="143" cy="122"/>
          </a:xfrm>
        </p:grpSpPr>
        <p:sp>
          <p:nvSpPr>
            <p:cNvPr id="21605" name="Freeform 42"/>
            <p:cNvSpPr>
              <a:spLocks noChangeArrowheads="1"/>
            </p:cNvSpPr>
            <p:nvPr/>
          </p:nvSpPr>
          <p:spPr bwMode="auto">
            <a:xfrm>
              <a:off x="4246" y="2324"/>
              <a:ext cx="144" cy="123"/>
            </a:xfrm>
            <a:custGeom>
              <a:avLst/>
              <a:gdLst>
                <a:gd name="T0" fmla="*/ 0 w 636"/>
                <a:gd name="T1" fmla="*/ 0 h 544"/>
                <a:gd name="T2" fmla="*/ 0 w 636"/>
                <a:gd name="T3" fmla="*/ 0 h 544"/>
                <a:gd name="T4" fmla="*/ 0 w 636"/>
                <a:gd name="T5" fmla="*/ 0 h 544"/>
                <a:gd name="T6" fmla="*/ 0 w 636"/>
                <a:gd name="T7" fmla="*/ 0 h 544"/>
                <a:gd name="T8" fmla="*/ 0 w 636"/>
                <a:gd name="T9" fmla="*/ 0 h 544"/>
                <a:gd name="T10" fmla="*/ 0 60000 65536"/>
                <a:gd name="T11" fmla="*/ 0 60000 65536"/>
                <a:gd name="T12" fmla="*/ 0 60000 65536"/>
                <a:gd name="T13" fmla="*/ 0 60000 65536"/>
                <a:gd name="T14" fmla="*/ 0 60000 65536"/>
                <a:gd name="T15" fmla="*/ 0 w 636"/>
                <a:gd name="T16" fmla="*/ 0 h 544"/>
                <a:gd name="T17" fmla="*/ 636 w 636"/>
                <a:gd name="T18" fmla="*/ 544 h 544"/>
              </a:gdLst>
              <a:ahLst/>
              <a:cxnLst>
                <a:cxn ang="T10">
                  <a:pos x="T0" y="T1"/>
                </a:cxn>
                <a:cxn ang="T11">
                  <a:pos x="T2" y="T3"/>
                </a:cxn>
                <a:cxn ang="T12">
                  <a:pos x="T4" y="T5"/>
                </a:cxn>
                <a:cxn ang="T13">
                  <a:pos x="T6" y="T7"/>
                </a:cxn>
                <a:cxn ang="T14">
                  <a:pos x="T8" y="T9"/>
                </a:cxn>
              </a:cxnLst>
              <a:rect l="T15" t="T16" r="T17" b="T18"/>
              <a:pathLst>
                <a:path w="636" h="544">
                  <a:moveTo>
                    <a:pt x="0" y="0"/>
                  </a:moveTo>
                  <a:lnTo>
                    <a:pt x="635" y="0"/>
                  </a:lnTo>
                  <a:lnTo>
                    <a:pt x="635" y="543"/>
                  </a:lnTo>
                  <a:lnTo>
                    <a:pt x="0" y="543"/>
                  </a:lnTo>
                  <a:lnTo>
                    <a:pt x="0" y="0"/>
                  </a:lnTo>
                </a:path>
              </a:pathLst>
            </a:custGeom>
            <a:solidFill>
              <a:srgbClr val="6565DF"/>
            </a:solidFill>
            <a:ln w="9360">
              <a:solidFill>
                <a:srgbClr val="003366"/>
              </a:solidFill>
              <a:round/>
              <a:headEnd/>
              <a:tailEnd/>
            </a:ln>
          </p:spPr>
          <p:txBody>
            <a:bodyPr wrap="none" anchor="ctr"/>
            <a:lstStyle/>
            <a:p>
              <a:endParaRPr lang="en-US"/>
            </a:p>
          </p:txBody>
        </p:sp>
        <p:sp>
          <p:nvSpPr>
            <p:cNvPr id="21606" name="Freeform 43"/>
            <p:cNvSpPr>
              <a:spLocks noChangeArrowheads="1"/>
            </p:cNvSpPr>
            <p:nvPr/>
          </p:nvSpPr>
          <p:spPr bwMode="auto">
            <a:xfrm>
              <a:off x="4246" y="2324"/>
              <a:ext cx="144" cy="31"/>
            </a:xfrm>
            <a:custGeom>
              <a:avLst/>
              <a:gdLst>
                <a:gd name="T0" fmla="*/ 0 w 636"/>
                <a:gd name="T1" fmla="*/ 0 h 137"/>
                <a:gd name="T2" fmla="*/ 0 w 636"/>
                <a:gd name="T3" fmla="*/ 0 h 137"/>
                <a:gd name="T4" fmla="*/ 0 w 636"/>
                <a:gd name="T5" fmla="*/ 0 h 137"/>
                <a:gd name="T6" fmla="*/ 0 w 636"/>
                <a:gd name="T7" fmla="*/ 0 h 137"/>
                <a:gd name="T8" fmla="*/ 0 w 636"/>
                <a:gd name="T9" fmla="*/ 0 h 137"/>
                <a:gd name="T10" fmla="*/ 0 60000 65536"/>
                <a:gd name="T11" fmla="*/ 0 60000 65536"/>
                <a:gd name="T12" fmla="*/ 0 60000 65536"/>
                <a:gd name="T13" fmla="*/ 0 60000 65536"/>
                <a:gd name="T14" fmla="*/ 0 60000 65536"/>
                <a:gd name="T15" fmla="*/ 0 w 636"/>
                <a:gd name="T16" fmla="*/ 0 h 137"/>
                <a:gd name="T17" fmla="*/ 636 w 636"/>
                <a:gd name="T18" fmla="*/ 137 h 137"/>
              </a:gdLst>
              <a:ahLst/>
              <a:cxnLst>
                <a:cxn ang="T10">
                  <a:pos x="T0" y="T1"/>
                </a:cxn>
                <a:cxn ang="T11">
                  <a:pos x="T2" y="T3"/>
                </a:cxn>
                <a:cxn ang="T12">
                  <a:pos x="T4" y="T5"/>
                </a:cxn>
                <a:cxn ang="T13">
                  <a:pos x="T6" y="T7"/>
                </a:cxn>
                <a:cxn ang="T14">
                  <a:pos x="T8" y="T9"/>
                </a:cxn>
              </a:cxnLst>
              <a:rect l="T15" t="T16" r="T17" b="T18"/>
              <a:pathLst>
                <a:path w="636" h="137">
                  <a:moveTo>
                    <a:pt x="0" y="0"/>
                  </a:moveTo>
                  <a:lnTo>
                    <a:pt x="635" y="0"/>
                  </a:lnTo>
                  <a:lnTo>
                    <a:pt x="476" y="136"/>
                  </a:lnTo>
                  <a:lnTo>
                    <a:pt x="158" y="136"/>
                  </a:lnTo>
                  <a:lnTo>
                    <a:pt x="0" y="0"/>
                  </a:lnTo>
                </a:path>
              </a:pathLst>
            </a:custGeom>
            <a:solidFill>
              <a:srgbClr val="6E6EF3"/>
            </a:solidFill>
            <a:ln w="9360">
              <a:solidFill>
                <a:srgbClr val="003366"/>
              </a:solidFill>
              <a:round/>
              <a:headEnd/>
              <a:tailEnd/>
            </a:ln>
          </p:spPr>
          <p:txBody>
            <a:bodyPr wrap="none" anchor="ctr"/>
            <a:lstStyle/>
            <a:p>
              <a:endParaRPr lang="en-US"/>
            </a:p>
          </p:txBody>
        </p:sp>
        <p:sp>
          <p:nvSpPr>
            <p:cNvPr id="21607" name="Freeform 44"/>
            <p:cNvSpPr>
              <a:spLocks noChangeArrowheads="1"/>
            </p:cNvSpPr>
            <p:nvPr/>
          </p:nvSpPr>
          <p:spPr bwMode="auto">
            <a:xfrm>
              <a:off x="4354" y="2324"/>
              <a:ext cx="36" cy="123"/>
            </a:xfrm>
            <a:custGeom>
              <a:avLst/>
              <a:gdLst>
                <a:gd name="T0" fmla="*/ 0 w 160"/>
                <a:gd name="T1" fmla="*/ 0 h 544"/>
                <a:gd name="T2" fmla="*/ 0 w 160"/>
                <a:gd name="T3" fmla="*/ 0 h 544"/>
                <a:gd name="T4" fmla="*/ 0 w 160"/>
                <a:gd name="T5" fmla="*/ 0 h 544"/>
                <a:gd name="T6" fmla="*/ 0 w 160"/>
                <a:gd name="T7" fmla="*/ 0 h 544"/>
                <a:gd name="T8" fmla="*/ 0 w 160"/>
                <a:gd name="T9" fmla="*/ 0 h 544"/>
                <a:gd name="T10" fmla="*/ 0 60000 65536"/>
                <a:gd name="T11" fmla="*/ 0 60000 65536"/>
                <a:gd name="T12" fmla="*/ 0 60000 65536"/>
                <a:gd name="T13" fmla="*/ 0 60000 65536"/>
                <a:gd name="T14" fmla="*/ 0 60000 65536"/>
                <a:gd name="T15" fmla="*/ 0 w 160"/>
                <a:gd name="T16" fmla="*/ 0 h 544"/>
                <a:gd name="T17" fmla="*/ 160 w 160"/>
                <a:gd name="T18" fmla="*/ 544 h 544"/>
              </a:gdLst>
              <a:ahLst/>
              <a:cxnLst>
                <a:cxn ang="T10">
                  <a:pos x="T0" y="T1"/>
                </a:cxn>
                <a:cxn ang="T11">
                  <a:pos x="T2" y="T3"/>
                </a:cxn>
                <a:cxn ang="T12">
                  <a:pos x="T4" y="T5"/>
                </a:cxn>
                <a:cxn ang="T13">
                  <a:pos x="T6" y="T7"/>
                </a:cxn>
                <a:cxn ang="T14">
                  <a:pos x="T8" y="T9"/>
                </a:cxn>
              </a:cxnLst>
              <a:rect l="T15" t="T16" r="T17" b="T18"/>
              <a:pathLst>
                <a:path w="160" h="544">
                  <a:moveTo>
                    <a:pt x="159" y="0"/>
                  </a:moveTo>
                  <a:lnTo>
                    <a:pt x="159" y="543"/>
                  </a:lnTo>
                  <a:lnTo>
                    <a:pt x="0" y="407"/>
                  </a:lnTo>
                  <a:lnTo>
                    <a:pt x="0" y="136"/>
                  </a:lnTo>
                  <a:lnTo>
                    <a:pt x="159" y="0"/>
                  </a:lnTo>
                </a:path>
              </a:pathLst>
            </a:custGeom>
            <a:solidFill>
              <a:srgbClr val="4848A0"/>
            </a:solidFill>
            <a:ln w="9360">
              <a:solidFill>
                <a:srgbClr val="003366"/>
              </a:solidFill>
              <a:round/>
              <a:headEnd/>
              <a:tailEnd/>
            </a:ln>
          </p:spPr>
          <p:txBody>
            <a:bodyPr wrap="none" anchor="ctr"/>
            <a:lstStyle/>
            <a:p>
              <a:endParaRPr lang="en-US"/>
            </a:p>
          </p:txBody>
        </p:sp>
        <p:sp>
          <p:nvSpPr>
            <p:cNvPr id="21608" name="Freeform 45"/>
            <p:cNvSpPr>
              <a:spLocks noChangeArrowheads="1"/>
            </p:cNvSpPr>
            <p:nvPr/>
          </p:nvSpPr>
          <p:spPr bwMode="auto">
            <a:xfrm>
              <a:off x="4246" y="2416"/>
              <a:ext cx="144" cy="31"/>
            </a:xfrm>
            <a:custGeom>
              <a:avLst/>
              <a:gdLst>
                <a:gd name="T0" fmla="*/ 0 w 636"/>
                <a:gd name="T1" fmla="*/ 0 h 137"/>
                <a:gd name="T2" fmla="*/ 0 w 636"/>
                <a:gd name="T3" fmla="*/ 0 h 137"/>
                <a:gd name="T4" fmla="*/ 0 w 636"/>
                <a:gd name="T5" fmla="*/ 0 h 137"/>
                <a:gd name="T6" fmla="*/ 0 w 636"/>
                <a:gd name="T7" fmla="*/ 0 h 137"/>
                <a:gd name="T8" fmla="*/ 0 w 636"/>
                <a:gd name="T9" fmla="*/ 0 h 137"/>
                <a:gd name="T10" fmla="*/ 0 60000 65536"/>
                <a:gd name="T11" fmla="*/ 0 60000 65536"/>
                <a:gd name="T12" fmla="*/ 0 60000 65536"/>
                <a:gd name="T13" fmla="*/ 0 60000 65536"/>
                <a:gd name="T14" fmla="*/ 0 60000 65536"/>
                <a:gd name="T15" fmla="*/ 0 w 636"/>
                <a:gd name="T16" fmla="*/ 0 h 137"/>
                <a:gd name="T17" fmla="*/ 636 w 636"/>
                <a:gd name="T18" fmla="*/ 137 h 137"/>
              </a:gdLst>
              <a:ahLst/>
              <a:cxnLst>
                <a:cxn ang="T10">
                  <a:pos x="T0" y="T1"/>
                </a:cxn>
                <a:cxn ang="T11">
                  <a:pos x="T2" y="T3"/>
                </a:cxn>
                <a:cxn ang="T12">
                  <a:pos x="T4" y="T5"/>
                </a:cxn>
                <a:cxn ang="T13">
                  <a:pos x="T6" y="T7"/>
                </a:cxn>
                <a:cxn ang="T14">
                  <a:pos x="T8" y="T9"/>
                </a:cxn>
              </a:cxnLst>
              <a:rect l="T15" t="T16" r="T17" b="T18"/>
              <a:pathLst>
                <a:path w="636" h="137">
                  <a:moveTo>
                    <a:pt x="635" y="136"/>
                  </a:moveTo>
                  <a:lnTo>
                    <a:pt x="0" y="136"/>
                  </a:lnTo>
                  <a:lnTo>
                    <a:pt x="158" y="0"/>
                  </a:lnTo>
                  <a:lnTo>
                    <a:pt x="476" y="0"/>
                  </a:lnTo>
                  <a:lnTo>
                    <a:pt x="635" y="136"/>
                  </a:lnTo>
                </a:path>
              </a:pathLst>
            </a:custGeom>
            <a:solidFill>
              <a:srgbClr val="5656BF"/>
            </a:solidFill>
            <a:ln w="9360">
              <a:solidFill>
                <a:srgbClr val="003366"/>
              </a:solidFill>
              <a:round/>
              <a:headEnd/>
              <a:tailEnd/>
            </a:ln>
          </p:spPr>
          <p:txBody>
            <a:bodyPr wrap="none" anchor="ctr"/>
            <a:lstStyle/>
            <a:p>
              <a:endParaRPr lang="en-US"/>
            </a:p>
          </p:txBody>
        </p:sp>
        <p:sp>
          <p:nvSpPr>
            <p:cNvPr id="21609" name="Freeform 46"/>
            <p:cNvSpPr>
              <a:spLocks noChangeArrowheads="1"/>
            </p:cNvSpPr>
            <p:nvPr/>
          </p:nvSpPr>
          <p:spPr bwMode="auto">
            <a:xfrm>
              <a:off x="4246" y="2324"/>
              <a:ext cx="36" cy="123"/>
            </a:xfrm>
            <a:custGeom>
              <a:avLst/>
              <a:gdLst>
                <a:gd name="T0" fmla="*/ 0 w 159"/>
                <a:gd name="T1" fmla="*/ 0 h 544"/>
                <a:gd name="T2" fmla="*/ 0 w 159"/>
                <a:gd name="T3" fmla="*/ 0 h 544"/>
                <a:gd name="T4" fmla="*/ 0 w 159"/>
                <a:gd name="T5" fmla="*/ 0 h 544"/>
                <a:gd name="T6" fmla="*/ 0 w 159"/>
                <a:gd name="T7" fmla="*/ 0 h 544"/>
                <a:gd name="T8" fmla="*/ 0 w 159"/>
                <a:gd name="T9" fmla="*/ 0 h 544"/>
                <a:gd name="T10" fmla="*/ 0 60000 65536"/>
                <a:gd name="T11" fmla="*/ 0 60000 65536"/>
                <a:gd name="T12" fmla="*/ 0 60000 65536"/>
                <a:gd name="T13" fmla="*/ 0 60000 65536"/>
                <a:gd name="T14" fmla="*/ 0 60000 65536"/>
                <a:gd name="T15" fmla="*/ 0 w 159"/>
                <a:gd name="T16" fmla="*/ 0 h 544"/>
                <a:gd name="T17" fmla="*/ 159 w 159"/>
                <a:gd name="T18" fmla="*/ 544 h 544"/>
              </a:gdLst>
              <a:ahLst/>
              <a:cxnLst>
                <a:cxn ang="T10">
                  <a:pos x="T0" y="T1"/>
                </a:cxn>
                <a:cxn ang="T11">
                  <a:pos x="T2" y="T3"/>
                </a:cxn>
                <a:cxn ang="T12">
                  <a:pos x="T4" y="T5"/>
                </a:cxn>
                <a:cxn ang="T13">
                  <a:pos x="T6" y="T7"/>
                </a:cxn>
                <a:cxn ang="T14">
                  <a:pos x="T8" y="T9"/>
                </a:cxn>
              </a:cxnLst>
              <a:rect l="T15" t="T16" r="T17" b="T18"/>
              <a:pathLst>
                <a:path w="159" h="544">
                  <a:moveTo>
                    <a:pt x="0" y="543"/>
                  </a:moveTo>
                  <a:lnTo>
                    <a:pt x="0" y="0"/>
                  </a:lnTo>
                  <a:lnTo>
                    <a:pt x="158" y="136"/>
                  </a:lnTo>
                  <a:lnTo>
                    <a:pt x="158" y="407"/>
                  </a:lnTo>
                  <a:lnTo>
                    <a:pt x="0" y="543"/>
                  </a:lnTo>
                </a:path>
              </a:pathLst>
            </a:custGeom>
            <a:solidFill>
              <a:srgbClr val="7777FF"/>
            </a:solidFill>
            <a:ln w="9360">
              <a:solidFill>
                <a:srgbClr val="003366"/>
              </a:solidFill>
              <a:round/>
              <a:headEnd/>
              <a:tailEnd/>
            </a:ln>
          </p:spPr>
          <p:txBody>
            <a:bodyPr wrap="none" anchor="ctr"/>
            <a:lstStyle/>
            <a:p>
              <a:endParaRPr lang="en-US"/>
            </a:p>
          </p:txBody>
        </p:sp>
        <p:sp>
          <p:nvSpPr>
            <p:cNvPr id="21610" name="Freeform 47"/>
            <p:cNvSpPr>
              <a:spLocks noChangeArrowheads="1"/>
            </p:cNvSpPr>
            <p:nvPr/>
          </p:nvSpPr>
          <p:spPr bwMode="auto">
            <a:xfrm>
              <a:off x="4291" y="2362"/>
              <a:ext cx="54" cy="46"/>
            </a:xfrm>
            <a:custGeom>
              <a:avLst/>
              <a:gdLst>
                <a:gd name="T0" fmla="*/ 0 w 238"/>
                <a:gd name="T1" fmla="*/ 0 h 204"/>
                <a:gd name="T2" fmla="*/ 0 w 238"/>
                <a:gd name="T3" fmla="*/ 0 h 204"/>
                <a:gd name="T4" fmla="*/ 0 w 238"/>
                <a:gd name="T5" fmla="*/ 0 h 204"/>
                <a:gd name="T6" fmla="*/ 0 w 238"/>
                <a:gd name="T7" fmla="*/ 0 h 204"/>
                <a:gd name="T8" fmla="*/ 0 60000 65536"/>
                <a:gd name="T9" fmla="*/ 0 60000 65536"/>
                <a:gd name="T10" fmla="*/ 0 60000 65536"/>
                <a:gd name="T11" fmla="*/ 0 60000 65536"/>
                <a:gd name="T12" fmla="*/ 0 w 238"/>
                <a:gd name="T13" fmla="*/ 0 h 204"/>
                <a:gd name="T14" fmla="*/ 238 w 238"/>
                <a:gd name="T15" fmla="*/ 204 h 204"/>
              </a:gdLst>
              <a:ahLst/>
              <a:cxnLst>
                <a:cxn ang="T8">
                  <a:pos x="T0" y="T1"/>
                </a:cxn>
                <a:cxn ang="T9">
                  <a:pos x="T2" y="T3"/>
                </a:cxn>
                <a:cxn ang="T10">
                  <a:pos x="T4" y="T5"/>
                </a:cxn>
                <a:cxn ang="T11">
                  <a:pos x="T6" y="T7"/>
                </a:cxn>
              </a:cxnLst>
              <a:rect l="T12" t="T13" r="T14" b="T15"/>
              <a:pathLst>
                <a:path w="238" h="204">
                  <a:moveTo>
                    <a:pt x="0" y="103"/>
                  </a:moveTo>
                  <a:lnTo>
                    <a:pt x="237" y="0"/>
                  </a:lnTo>
                  <a:lnTo>
                    <a:pt x="237" y="203"/>
                  </a:lnTo>
                  <a:lnTo>
                    <a:pt x="0" y="103"/>
                  </a:lnTo>
                </a:path>
              </a:pathLst>
            </a:custGeom>
            <a:solidFill>
              <a:srgbClr val="4848A0"/>
            </a:solidFill>
            <a:ln w="9360">
              <a:solidFill>
                <a:srgbClr val="003366"/>
              </a:solidFill>
              <a:round/>
              <a:headEnd/>
              <a:tailEnd/>
            </a:ln>
          </p:spPr>
          <p:txBody>
            <a:bodyPr wrap="none" anchor="ctr"/>
            <a:lstStyle/>
            <a:p>
              <a:endParaRPr lang="en-US"/>
            </a:p>
          </p:txBody>
        </p:sp>
      </p:grpSp>
      <p:grpSp>
        <p:nvGrpSpPr>
          <p:cNvPr id="21520" name="Group 48"/>
          <p:cNvGrpSpPr>
            <a:grpSpLocks/>
          </p:cNvGrpSpPr>
          <p:nvPr/>
        </p:nvGrpSpPr>
        <p:grpSpPr bwMode="auto">
          <a:xfrm>
            <a:off x="6696075" y="3544888"/>
            <a:ext cx="227013" cy="193675"/>
            <a:chOff x="4246" y="2529"/>
            <a:chExt cx="143" cy="122"/>
          </a:xfrm>
        </p:grpSpPr>
        <p:sp>
          <p:nvSpPr>
            <p:cNvPr id="21599" name="Freeform 49"/>
            <p:cNvSpPr>
              <a:spLocks noChangeArrowheads="1"/>
            </p:cNvSpPr>
            <p:nvPr/>
          </p:nvSpPr>
          <p:spPr bwMode="auto">
            <a:xfrm>
              <a:off x="4246" y="2529"/>
              <a:ext cx="144" cy="123"/>
            </a:xfrm>
            <a:custGeom>
              <a:avLst/>
              <a:gdLst>
                <a:gd name="T0" fmla="*/ 0 w 636"/>
                <a:gd name="T1" fmla="*/ 0 h 544"/>
                <a:gd name="T2" fmla="*/ 0 w 636"/>
                <a:gd name="T3" fmla="*/ 0 h 544"/>
                <a:gd name="T4" fmla="*/ 0 w 636"/>
                <a:gd name="T5" fmla="*/ 0 h 544"/>
                <a:gd name="T6" fmla="*/ 0 w 636"/>
                <a:gd name="T7" fmla="*/ 0 h 544"/>
                <a:gd name="T8" fmla="*/ 0 w 636"/>
                <a:gd name="T9" fmla="*/ 0 h 544"/>
                <a:gd name="T10" fmla="*/ 0 60000 65536"/>
                <a:gd name="T11" fmla="*/ 0 60000 65536"/>
                <a:gd name="T12" fmla="*/ 0 60000 65536"/>
                <a:gd name="T13" fmla="*/ 0 60000 65536"/>
                <a:gd name="T14" fmla="*/ 0 60000 65536"/>
                <a:gd name="T15" fmla="*/ 0 w 636"/>
                <a:gd name="T16" fmla="*/ 0 h 544"/>
                <a:gd name="T17" fmla="*/ 636 w 636"/>
                <a:gd name="T18" fmla="*/ 544 h 544"/>
              </a:gdLst>
              <a:ahLst/>
              <a:cxnLst>
                <a:cxn ang="T10">
                  <a:pos x="T0" y="T1"/>
                </a:cxn>
                <a:cxn ang="T11">
                  <a:pos x="T2" y="T3"/>
                </a:cxn>
                <a:cxn ang="T12">
                  <a:pos x="T4" y="T5"/>
                </a:cxn>
                <a:cxn ang="T13">
                  <a:pos x="T6" y="T7"/>
                </a:cxn>
                <a:cxn ang="T14">
                  <a:pos x="T8" y="T9"/>
                </a:cxn>
              </a:cxnLst>
              <a:rect l="T15" t="T16" r="T17" b="T18"/>
              <a:pathLst>
                <a:path w="636" h="544">
                  <a:moveTo>
                    <a:pt x="0" y="0"/>
                  </a:moveTo>
                  <a:lnTo>
                    <a:pt x="635" y="0"/>
                  </a:lnTo>
                  <a:lnTo>
                    <a:pt x="635" y="543"/>
                  </a:lnTo>
                  <a:lnTo>
                    <a:pt x="0" y="543"/>
                  </a:lnTo>
                  <a:lnTo>
                    <a:pt x="0" y="0"/>
                  </a:lnTo>
                </a:path>
              </a:pathLst>
            </a:custGeom>
            <a:solidFill>
              <a:srgbClr val="6565DF"/>
            </a:solidFill>
            <a:ln w="9360">
              <a:solidFill>
                <a:srgbClr val="003366"/>
              </a:solidFill>
              <a:round/>
              <a:headEnd/>
              <a:tailEnd/>
            </a:ln>
          </p:spPr>
          <p:txBody>
            <a:bodyPr wrap="none" anchor="ctr"/>
            <a:lstStyle/>
            <a:p>
              <a:endParaRPr lang="en-US"/>
            </a:p>
          </p:txBody>
        </p:sp>
        <p:sp>
          <p:nvSpPr>
            <p:cNvPr id="21600" name="Freeform 50"/>
            <p:cNvSpPr>
              <a:spLocks noChangeArrowheads="1"/>
            </p:cNvSpPr>
            <p:nvPr/>
          </p:nvSpPr>
          <p:spPr bwMode="auto">
            <a:xfrm>
              <a:off x="4246" y="2529"/>
              <a:ext cx="144" cy="31"/>
            </a:xfrm>
            <a:custGeom>
              <a:avLst/>
              <a:gdLst>
                <a:gd name="T0" fmla="*/ 0 w 636"/>
                <a:gd name="T1" fmla="*/ 0 h 138"/>
                <a:gd name="T2" fmla="*/ 0 w 636"/>
                <a:gd name="T3" fmla="*/ 0 h 138"/>
                <a:gd name="T4" fmla="*/ 0 w 636"/>
                <a:gd name="T5" fmla="*/ 0 h 138"/>
                <a:gd name="T6" fmla="*/ 0 w 636"/>
                <a:gd name="T7" fmla="*/ 0 h 138"/>
                <a:gd name="T8" fmla="*/ 0 w 636"/>
                <a:gd name="T9" fmla="*/ 0 h 138"/>
                <a:gd name="T10" fmla="*/ 0 60000 65536"/>
                <a:gd name="T11" fmla="*/ 0 60000 65536"/>
                <a:gd name="T12" fmla="*/ 0 60000 65536"/>
                <a:gd name="T13" fmla="*/ 0 60000 65536"/>
                <a:gd name="T14" fmla="*/ 0 60000 65536"/>
                <a:gd name="T15" fmla="*/ 0 w 636"/>
                <a:gd name="T16" fmla="*/ 0 h 138"/>
                <a:gd name="T17" fmla="*/ 636 w 636"/>
                <a:gd name="T18" fmla="*/ 138 h 138"/>
              </a:gdLst>
              <a:ahLst/>
              <a:cxnLst>
                <a:cxn ang="T10">
                  <a:pos x="T0" y="T1"/>
                </a:cxn>
                <a:cxn ang="T11">
                  <a:pos x="T2" y="T3"/>
                </a:cxn>
                <a:cxn ang="T12">
                  <a:pos x="T4" y="T5"/>
                </a:cxn>
                <a:cxn ang="T13">
                  <a:pos x="T6" y="T7"/>
                </a:cxn>
                <a:cxn ang="T14">
                  <a:pos x="T8" y="T9"/>
                </a:cxn>
              </a:cxnLst>
              <a:rect l="T15" t="T16" r="T17" b="T18"/>
              <a:pathLst>
                <a:path w="636" h="138">
                  <a:moveTo>
                    <a:pt x="0" y="0"/>
                  </a:moveTo>
                  <a:lnTo>
                    <a:pt x="635" y="0"/>
                  </a:lnTo>
                  <a:lnTo>
                    <a:pt x="476" y="137"/>
                  </a:lnTo>
                  <a:lnTo>
                    <a:pt x="158" y="137"/>
                  </a:lnTo>
                  <a:lnTo>
                    <a:pt x="0" y="0"/>
                  </a:lnTo>
                </a:path>
              </a:pathLst>
            </a:custGeom>
            <a:solidFill>
              <a:srgbClr val="6E6EF3"/>
            </a:solidFill>
            <a:ln w="9360">
              <a:solidFill>
                <a:srgbClr val="003366"/>
              </a:solidFill>
              <a:round/>
              <a:headEnd/>
              <a:tailEnd/>
            </a:ln>
          </p:spPr>
          <p:txBody>
            <a:bodyPr wrap="none" anchor="ctr"/>
            <a:lstStyle/>
            <a:p>
              <a:endParaRPr lang="en-US"/>
            </a:p>
          </p:txBody>
        </p:sp>
        <p:sp>
          <p:nvSpPr>
            <p:cNvPr id="21601" name="Freeform 51"/>
            <p:cNvSpPr>
              <a:spLocks noChangeArrowheads="1"/>
            </p:cNvSpPr>
            <p:nvPr/>
          </p:nvSpPr>
          <p:spPr bwMode="auto">
            <a:xfrm>
              <a:off x="4354" y="2529"/>
              <a:ext cx="36" cy="123"/>
            </a:xfrm>
            <a:custGeom>
              <a:avLst/>
              <a:gdLst>
                <a:gd name="T0" fmla="*/ 0 w 160"/>
                <a:gd name="T1" fmla="*/ 0 h 544"/>
                <a:gd name="T2" fmla="*/ 0 w 160"/>
                <a:gd name="T3" fmla="*/ 0 h 544"/>
                <a:gd name="T4" fmla="*/ 0 w 160"/>
                <a:gd name="T5" fmla="*/ 0 h 544"/>
                <a:gd name="T6" fmla="*/ 0 w 160"/>
                <a:gd name="T7" fmla="*/ 0 h 544"/>
                <a:gd name="T8" fmla="*/ 0 w 160"/>
                <a:gd name="T9" fmla="*/ 0 h 544"/>
                <a:gd name="T10" fmla="*/ 0 60000 65536"/>
                <a:gd name="T11" fmla="*/ 0 60000 65536"/>
                <a:gd name="T12" fmla="*/ 0 60000 65536"/>
                <a:gd name="T13" fmla="*/ 0 60000 65536"/>
                <a:gd name="T14" fmla="*/ 0 60000 65536"/>
                <a:gd name="T15" fmla="*/ 0 w 160"/>
                <a:gd name="T16" fmla="*/ 0 h 544"/>
                <a:gd name="T17" fmla="*/ 160 w 160"/>
                <a:gd name="T18" fmla="*/ 544 h 544"/>
              </a:gdLst>
              <a:ahLst/>
              <a:cxnLst>
                <a:cxn ang="T10">
                  <a:pos x="T0" y="T1"/>
                </a:cxn>
                <a:cxn ang="T11">
                  <a:pos x="T2" y="T3"/>
                </a:cxn>
                <a:cxn ang="T12">
                  <a:pos x="T4" y="T5"/>
                </a:cxn>
                <a:cxn ang="T13">
                  <a:pos x="T6" y="T7"/>
                </a:cxn>
                <a:cxn ang="T14">
                  <a:pos x="T8" y="T9"/>
                </a:cxn>
              </a:cxnLst>
              <a:rect l="T15" t="T16" r="T17" b="T18"/>
              <a:pathLst>
                <a:path w="160" h="544">
                  <a:moveTo>
                    <a:pt x="159" y="0"/>
                  </a:moveTo>
                  <a:lnTo>
                    <a:pt x="159" y="543"/>
                  </a:lnTo>
                  <a:lnTo>
                    <a:pt x="0" y="407"/>
                  </a:lnTo>
                  <a:lnTo>
                    <a:pt x="0" y="137"/>
                  </a:lnTo>
                  <a:lnTo>
                    <a:pt x="159" y="0"/>
                  </a:lnTo>
                </a:path>
              </a:pathLst>
            </a:custGeom>
            <a:solidFill>
              <a:srgbClr val="4848A0"/>
            </a:solidFill>
            <a:ln w="9360">
              <a:solidFill>
                <a:srgbClr val="003366"/>
              </a:solidFill>
              <a:round/>
              <a:headEnd/>
              <a:tailEnd/>
            </a:ln>
          </p:spPr>
          <p:txBody>
            <a:bodyPr wrap="none" anchor="ctr"/>
            <a:lstStyle/>
            <a:p>
              <a:endParaRPr lang="en-US"/>
            </a:p>
          </p:txBody>
        </p:sp>
        <p:sp>
          <p:nvSpPr>
            <p:cNvPr id="21602" name="Freeform 52"/>
            <p:cNvSpPr>
              <a:spLocks noChangeArrowheads="1"/>
            </p:cNvSpPr>
            <p:nvPr/>
          </p:nvSpPr>
          <p:spPr bwMode="auto">
            <a:xfrm>
              <a:off x="4246" y="2621"/>
              <a:ext cx="144" cy="31"/>
            </a:xfrm>
            <a:custGeom>
              <a:avLst/>
              <a:gdLst>
                <a:gd name="T0" fmla="*/ 0 w 636"/>
                <a:gd name="T1" fmla="*/ 0 h 137"/>
                <a:gd name="T2" fmla="*/ 0 w 636"/>
                <a:gd name="T3" fmla="*/ 0 h 137"/>
                <a:gd name="T4" fmla="*/ 0 w 636"/>
                <a:gd name="T5" fmla="*/ 0 h 137"/>
                <a:gd name="T6" fmla="*/ 0 w 636"/>
                <a:gd name="T7" fmla="*/ 0 h 137"/>
                <a:gd name="T8" fmla="*/ 0 w 636"/>
                <a:gd name="T9" fmla="*/ 0 h 137"/>
                <a:gd name="T10" fmla="*/ 0 60000 65536"/>
                <a:gd name="T11" fmla="*/ 0 60000 65536"/>
                <a:gd name="T12" fmla="*/ 0 60000 65536"/>
                <a:gd name="T13" fmla="*/ 0 60000 65536"/>
                <a:gd name="T14" fmla="*/ 0 60000 65536"/>
                <a:gd name="T15" fmla="*/ 0 w 636"/>
                <a:gd name="T16" fmla="*/ 0 h 137"/>
                <a:gd name="T17" fmla="*/ 636 w 636"/>
                <a:gd name="T18" fmla="*/ 137 h 137"/>
              </a:gdLst>
              <a:ahLst/>
              <a:cxnLst>
                <a:cxn ang="T10">
                  <a:pos x="T0" y="T1"/>
                </a:cxn>
                <a:cxn ang="T11">
                  <a:pos x="T2" y="T3"/>
                </a:cxn>
                <a:cxn ang="T12">
                  <a:pos x="T4" y="T5"/>
                </a:cxn>
                <a:cxn ang="T13">
                  <a:pos x="T6" y="T7"/>
                </a:cxn>
                <a:cxn ang="T14">
                  <a:pos x="T8" y="T9"/>
                </a:cxn>
              </a:cxnLst>
              <a:rect l="T15" t="T16" r="T17" b="T18"/>
              <a:pathLst>
                <a:path w="636" h="137">
                  <a:moveTo>
                    <a:pt x="635" y="136"/>
                  </a:moveTo>
                  <a:lnTo>
                    <a:pt x="0" y="136"/>
                  </a:lnTo>
                  <a:lnTo>
                    <a:pt x="158" y="0"/>
                  </a:lnTo>
                  <a:lnTo>
                    <a:pt x="476" y="0"/>
                  </a:lnTo>
                  <a:lnTo>
                    <a:pt x="635" y="136"/>
                  </a:lnTo>
                </a:path>
              </a:pathLst>
            </a:custGeom>
            <a:solidFill>
              <a:srgbClr val="5656BF"/>
            </a:solidFill>
            <a:ln w="9360">
              <a:solidFill>
                <a:srgbClr val="003366"/>
              </a:solidFill>
              <a:round/>
              <a:headEnd/>
              <a:tailEnd/>
            </a:ln>
          </p:spPr>
          <p:txBody>
            <a:bodyPr wrap="none" anchor="ctr"/>
            <a:lstStyle/>
            <a:p>
              <a:endParaRPr lang="en-US"/>
            </a:p>
          </p:txBody>
        </p:sp>
        <p:sp>
          <p:nvSpPr>
            <p:cNvPr id="21603" name="Freeform 53"/>
            <p:cNvSpPr>
              <a:spLocks noChangeArrowheads="1"/>
            </p:cNvSpPr>
            <p:nvPr/>
          </p:nvSpPr>
          <p:spPr bwMode="auto">
            <a:xfrm>
              <a:off x="4246" y="2529"/>
              <a:ext cx="36" cy="123"/>
            </a:xfrm>
            <a:custGeom>
              <a:avLst/>
              <a:gdLst>
                <a:gd name="T0" fmla="*/ 0 w 159"/>
                <a:gd name="T1" fmla="*/ 0 h 544"/>
                <a:gd name="T2" fmla="*/ 0 w 159"/>
                <a:gd name="T3" fmla="*/ 0 h 544"/>
                <a:gd name="T4" fmla="*/ 0 w 159"/>
                <a:gd name="T5" fmla="*/ 0 h 544"/>
                <a:gd name="T6" fmla="*/ 0 w 159"/>
                <a:gd name="T7" fmla="*/ 0 h 544"/>
                <a:gd name="T8" fmla="*/ 0 w 159"/>
                <a:gd name="T9" fmla="*/ 0 h 544"/>
                <a:gd name="T10" fmla="*/ 0 60000 65536"/>
                <a:gd name="T11" fmla="*/ 0 60000 65536"/>
                <a:gd name="T12" fmla="*/ 0 60000 65536"/>
                <a:gd name="T13" fmla="*/ 0 60000 65536"/>
                <a:gd name="T14" fmla="*/ 0 60000 65536"/>
                <a:gd name="T15" fmla="*/ 0 w 159"/>
                <a:gd name="T16" fmla="*/ 0 h 544"/>
                <a:gd name="T17" fmla="*/ 159 w 159"/>
                <a:gd name="T18" fmla="*/ 544 h 544"/>
              </a:gdLst>
              <a:ahLst/>
              <a:cxnLst>
                <a:cxn ang="T10">
                  <a:pos x="T0" y="T1"/>
                </a:cxn>
                <a:cxn ang="T11">
                  <a:pos x="T2" y="T3"/>
                </a:cxn>
                <a:cxn ang="T12">
                  <a:pos x="T4" y="T5"/>
                </a:cxn>
                <a:cxn ang="T13">
                  <a:pos x="T6" y="T7"/>
                </a:cxn>
                <a:cxn ang="T14">
                  <a:pos x="T8" y="T9"/>
                </a:cxn>
              </a:cxnLst>
              <a:rect l="T15" t="T16" r="T17" b="T18"/>
              <a:pathLst>
                <a:path w="159" h="544">
                  <a:moveTo>
                    <a:pt x="0" y="543"/>
                  </a:moveTo>
                  <a:lnTo>
                    <a:pt x="0" y="0"/>
                  </a:lnTo>
                  <a:lnTo>
                    <a:pt x="158" y="137"/>
                  </a:lnTo>
                  <a:lnTo>
                    <a:pt x="158" y="407"/>
                  </a:lnTo>
                  <a:lnTo>
                    <a:pt x="0" y="543"/>
                  </a:lnTo>
                </a:path>
              </a:pathLst>
            </a:custGeom>
            <a:solidFill>
              <a:srgbClr val="7777FF"/>
            </a:solidFill>
            <a:ln w="9360">
              <a:solidFill>
                <a:srgbClr val="003366"/>
              </a:solidFill>
              <a:round/>
              <a:headEnd/>
              <a:tailEnd/>
            </a:ln>
          </p:spPr>
          <p:txBody>
            <a:bodyPr wrap="none" anchor="ctr"/>
            <a:lstStyle/>
            <a:p>
              <a:endParaRPr lang="en-US"/>
            </a:p>
          </p:txBody>
        </p:sp>
        <p:sp>
          <p:nvSpPr>
            <p:cNvPr id="21604" name="Freeform 54"/>
            <p:cNvSpPr>
              <a:spLocks noChangeArrowheads="1"/>
            </p:cNvSpPr>
            <p:nvPr/>
          </p:nvSpPr>
          <p:spPr bwMode="auto">
            <a:xfrm>
              <a:off x="4291" y="2567"/>
              <a:ext cx="54" cy="46"/>
            </a:xfrm>
            <a:custGeom>
              <a:avLst/>
              <a:gdLst>
                <a:gd name="T0" fmla="*/ 0 w 238"/>
                <a:gd name="T1" fmla="*/ 0 h 204"/>
                <a:gd name="T2" fmla="*/ 0 w 238"/>
                <a:gd name="T3" fmla="*/ 0 h 204"/>
                <a:gd name="T4" fmla="*/ 0 w 238"/>
                <a:gd name="T5" fmla="*/ 0 h 204"/>
                <a:gd name="T6" fmla="*/ 0 w 238"/>
                <a:gd name="T7" fmla="*/ 0 h 204"/>
                <a:gd name="T8" fmla="*/ 0 60000 65536"/>
                <a:gd name="T9" fmla="*/ 0 60000 65536"/>
                <a:gd name="T10" fmla="*/ 0 60000 65536"/>
                <a:gd name="T11" fmla="*/ 0 60000 65536"/>
                <a:gd name="T12" fmla="*/ 0 w 238"/>
                <a:gd name="T13" fmla="*/ 0 h 204"/>
                <a:gd name="T14" fmla="*/ 238 w 238"/>
                <a:gd name="T15" fmla="*/ 204 h 204"/>
              </a:gdLst>
              <a:ahLst/>
              <a:cxnLst>
                <a:cxn ang="T8">
                  <a:pos x="T0" y="T1"/>
                </a:cxn>
                <a:cxn ang="T9">
                  <a:pos x="T2" y="T3"/>
                </a:cxn>
                <a:cxn ang="T10">
                  <a:pos x="T4" y="T5"/>
                </a:cxn>
                <a:cxn ang="T11">
                  <a:pos x="T6" y="T7"/>
                </a:cxn>
              </a:cxnLst>
              <a:rect l="T12" t="T13" r="T14" b="T15"/>
              <a:pathLst>
                <a:path w="238" h="204">
                  <a:moveTo>
                    <a:pt x="0" y="103"/>
                  </a:moveTo>
                  <a:lnTo>
                    <a:pt x="237" y="0"/>
                  </a:lnTo>
                  <a:lnTo>
                    <a:pt x="237" y="203"/>
                  </a:lnTo>
                  <a:lnTo>
                    <a:pt x="0" y="103"/>
                  </a:lnTo>
                </a:path>
              </a:pathLst>
            </a:custGeom>
            <a:solidFill>
              <a:srgbClr val="4848A0"/>
            </a:solidFill>
            <a:ln w="9360">
              <a:solidFill>
                <a:srgbClr val="003366"/>
              </a:solidFill>
              <a:round/>
              <a:headEnd/>
              <a:tailEnd/>
            </a:ln>
          </p:spPr>
          <p:txBody>
            <a:bodyPr wrap="none" anchor="ctr"/>
            <a:lstStyle/>
            <a:p>
              <a:endParaRPr lang="en-US"/>
            </a:p>
          </p:txBody>
        </p:sp>
      </p:grpSp>
      <p:grpSp>
        <p:nvGrpSpPr>
          <p:cNvPr id="21521" name="Group 55"/>
          <p:cNvGrpSpPr>
            <a:grpSpLocks/>
          </p:cNvGrpSpPr>
          <p:nvPr/>
        </p:nvGrpSpPr>
        <p:grpSpPr bwMode="auto">
          <a:xfrm>
            <a:off x="6696075" y="4391025"/>
            <a:ext cx="227013" cy="193675"/>
            <a:chOff x="4246" y="3062"/>
            <a:chExt cx="143" cy="122"/>
          </a:xfrm>
        </p:grpSpPr>
        <p:sp>
          <p:nvSpPr>
            <p:cNvPr id="21593" name="Freeform 56"/>
            <p:cNvSpPr>
              <a:spLocks noChangeArrowheads="1"/>
            </p:cNvSpPr>
            <p:nvPr/>
          </p:nvSpPr>
          <p:spPr bwMode="auto">
            <a:xfrm>
              <a:off x="4246" y="3062"/>
              <a:ext cx="144" cy="123"/>
            </a:xfrm>
            <a:custGeom>
              <a:avLst/>
              <a:gdLst>
                <a:gd name="T0" fmla="*/ 0 w 636"/>
                <a:gd name="T1" fmla="*/ 0 h 544"/>
                <a:gd name="T2" fmla="*/ 0 w 636"/>
                <a:gd name="T3" fmla="*/ 0 h 544"/>
                <a:gd name="T4" fmla="*/ 0 w 636"/>
                <a:gd name="T5" fmla="*/ 0 h 544"/>
                <a:gd name="T6" fmla="*/ 0 w 636"/>
                <a:gd name="T7" fmla="*/ 0 h 544"/>
                <a:gd name="T8" fmla="*/ 0 w 636"/>
                <a:gd name="T9" fmla="*/ 0 h 544"/>
                <a:gd name="T10" fmla="*/ 0 60000 65536"/>
                <a:gd name="T11" fmla="*/ 0 60000 65536"/>
                <a:gd name="T12" fmla="*/ 0 60000 65536"/>
                <a:gd name="T13" fmla="*/ 0 60000 65536"/>
                <a:gd name="T14" fmla="*/ 0 60000 65536"/>
                <a:gd name="T15" fmla="*/ 0 w 636"/>
                <a:gd name="T16" fmla="*/ 0 h 544"/>
                <a:gd name="T17" fmla="*/ 636 w 636"/>
                <a:gd name="T18" fmla="*/ 544 h 544"/>
              </a:gdLst>
              <a:ahLst/>
              <a:cxnLst>
                <a:cxn ang="T10">
                  <a:pos x="T0" y="T1"/>
                </a:cxn>
                <a:cxn ang="T11">
                  <a:pos x="T2" y="T3"/>
                </a:cxn>
                <a:cxn ang="T12">
                  <a:pos x="T4" y="T5"/>
                </a:cxn>
                <a:cxn ang="T13">
                  <a:pos x="T6" y="T7"/>
                </a:cxn>
                <a:cxn ang="T14">
                  <a:pos x="T8" y="T9"/>
                </a:cxn>
              </a:cxnLst>
              <a:rect l="T15" t="T16" r="T17" b="T18"/>
              <a:pathLst>
                <a:path w="636" h="544">
                  <a:moveTo>
                    <a:pt x="0" y="0"/>
                  </a:moveTo>
                  <a:lnTo>
                    <a:pt x="635" y="0"/>
                  </a:lnTo>
                  <a:lnTo>
                    <a:pt x="635" y="543"/>
                  </a:lnTo>
                  <a:lnTo>
                    <a:pt x="0" y="543"/>
                  </a:lnTo>
                  <a:lnTo>
                    <a:pt x="0" y="0"/>
                  </a:lnTo>
                </a:path>
              </a:pathLst>
            </a:custGeom>
            <a:solidFill>
              <a:srgbClr val="6565DF"/>
            </a:solidFill>
            <a:ln w="9360">
              <a:solidFill>
                <a:srgbClr val="003366"/>
              </a:solidFill>
              <a:round/>
              <a:headEnd/>
              <a:tailEnd/>
            </a:ln>
          </p:spPr>
          <p:txBody>
            <a:bodyPr wrap="none" anchor="ctr"/>
            <a:lstStyle/>
            <a:p>
              <a:endParaRPr lang="en-US"/>
            </a:p>
          </p:txBody>
        </p:sp>
        <p:sp>
          <p:nvSpPr>
            <p:cNvPr id="21594" name="Freeform 57"/>
            <p:cNvSpPr>
              <a:spLocks noChangeArrowheads="1"/>
            </p:cNvSpPr>
            <p:nvPr/>
          </p:nvSpPr>
          <p:spPr bwMode="auto">
            <a:xfrm>
              <a:off x="4246" y="3062"/>
              <a:ext cx="144" cy="31"/>
            </a:xfrm>
            <a:custGeom>
              <a:avLst/>
              <a:gdLst>
                <a:gd name="T0" fmla="*/ 0 w 636"/>
                <a:gd name="T1" fmla="*/ 0 h 138"/>
                <a:gd name="T2" fmla="*/ 0 w 636"/>
                <a:gd name="T3" fmla="*/ 0 h 138"/>
                <a:gd name="T4" fmla="*/ 0 w 636"/>
                <a:gd name="T5" fmla="*/ 0 h 138"/>
                <a:gd name="T6" fmla="*/ 0 w 636"/>
                <a:gd name="T7" fmla="*/ 0 h 138"/>
                <a:gd name="T8" fmla="*/ 0 w 636"/>
                <a:gd name="T9" fmla="*/ 0 h 138"/>
                <a:gd name="T10" fmla="*/ 0 60000 65536"/>
                <a:gd name="T11" fmla="*/ 0 60000 65536"/>
                <a:gd name="T12" fmla="*/ 0 60000 65536"/>
                <a:gd name="T13" fmla="*/ 0 60000 65536"/>
                <a:gd name="T14" fmla="*/ 0 60000 65536"/>
                <a:gd name="T15" fmla="*/ 0 w 636"/>
                <a:gd name="T16" fmla="*/ 0 h 138"/>
                <a:gd name="T17" fmla="*/ 636 w 636"/>
                <a:gd name="T18" fmla="*/ 138 h 138"/>
              </a:gdLst>
              <a:ahLst/>
              <a:cxnLst>
                <a:cxn ang="T10">
                  <a:pos x="T0" y="T1"/>
                </a:cxn>
                <a:cxn ang="T11">
                  <a:pos x="T2" y="T3"/>
                </a:cxn>
                <a:cxn ang="T12">
                  <a:pos x="T4" y="T5"/>
                </a:cxn>
                <a:cxn ang="T13">
                  <a:pos x="T6" y="T7"/>
                </a:cxn>
                <a:cxn ang="T14">
                  <a:pos x="T8" y="T9"/>
                </a:cxn>
              </a:cxnLst>
              <a:rect l="T15" t="T16" r="T17" b="T18"/>
              <a:pathLst>
                <a:path w="636" h="138">
                  <a:moveTo>
                    <a:pt x="0" y="0"/>
                  </a:moveTo>
                  <a:lnTo>
                    <a:pt x="635" y="0"/>
                  </a:lnTo>
                  <a:lnTo>
                    <a:pt x="476" y="137"/>
                  </a:lnTo>
                  <a:lnTo>
                    <a:pt x="158" y="137"/>
                  </a:lnTo>
                  <a:lnTo>
                    <a:pt x="0" y="0"/>
                  </a:lnTo>
                </a:path>
              </a:pathLst>
            </a:custGeom>
            <a:solidFill>
              <a:srgbClr val="6E6EF3"/>
            </a:solidFill>
            <a:ln w="9360">
              <a:solidFill>
                <a:srgbClr val="003366"/>
              </a:solidFill>
              <a:round/>
              <a:headEnd/>
              <a:tailEnd/>
            </a:ln>
          </p:spPr>
          <p:txBody>
            <a:bodyPr wrap="none" anchor="ctr"/>
            <a:lstStyle/>
            <a:p>
              <a:endParaRPr lang="en-US"/>
            </a:p>
          </p:txBody>
        </p:sp>
        <p:sp>
          <p:nvSpPr>
            <p:cNvPr id="21595" name="Freeform 58"/>
            <p:cNvSpPr>
              <a:spLocks noChangeArrowheads="1"/>
            </p:cNvSpPr>
            <p:nvPr/>
          </p:nvSpPr>
          <p:spPr bwMode="auto">
            <a:xfrm>
              <a:off x="4354" y="3062"/>
              <a:ext cx="36" cy="123"/>
            </a:xfrm>
            <a:custGeom>
              <a:avLst/>
              <a:gdLst>
                <a:gd name="T0" fmla="*/ 0 w 160"/>
                <a:gd name="T1" fmla="*/ 0 h 544"/>
                <a:gd name="T2" fmla="*/ 0 w 160"/>
                <a:gd name="T3" fmla="*/ 0 h 544"/>
                <a:gd name="T4" fmla="*/ 0 w 160"/>
                <a:gd name="T5" fmla="*/ 0 h 544"/>
                <a:gd name="T6" fmla="*/ 0 w 160"/>
                <a:gd name="T7" fmla="*/ 0 h 544"/>
                <a:gd name="T8" fmla="*/ 0 w 160"/>
                <a:gd name="T9" fmla="*/ 0 h 544"/>
                <a:gd name="T10" fmla="*/ 0 60000 65536"/>
                <a:gd name="T11" fmla="*/ 0 60000 65536"/>
                <a:gd name="T12" fmla="*/ 0 60000 65536"/>
                <a:gd name="T13" fmla="*/ 0 60000 65536"/>
                <a:gd name="T14" fmla="*/ 0 60000 65536"/>
                <a:gd name="T15" fmla="*/ 0 w 160"/>
                <a:gd name="T16" fmla="*/ 0 h 544"/>
                <a:gd name="T17" fmla="*/ 160 w 160"/>
                <a:gd name="T18" fmla="*/ 544 h 544"/>
              </a:gdLst>
              <a:ahLst/>
              <a:cxnLst>
                <a:cxn ang="T10">
                  <a:pos x="T0" y="T1"/>
                </a:cxn>
                <a:cxn ang="T11">
                  <a:pos x="T2" y="T3"/>
                </a:cxn>
                <a:cxn ang="T12">
                  <a:pos x="T4" y="T5"/>
                </a:cxn>
                <a:cxn ang="T13">
                  <a:pos x="T6" y="T7"/>
                </a:cxn>
                <a:cxn ang="T14">
                  <a:pos x="T8" y="T9"/>
                </a:cxn>
              </a:cxnLst>
              <a:rect l="T15" t="T16" r="T17" b="T18"/>
              <a:pathLst>
                <a:path w="160" h="544">
                  <a:moveTo>
                    <a:pt x="159" y="0"/>
                  </a:moveTo>
                  <a:lnTo>
                    <a:pt x="159" y="543"/>
                  </a:lnTo>
                  <a:lnTo>
                    <a:pt x="0" y="407"/>
                  </a:lnTo>
                  <a:lnTo>
                    <a:pt x="0" y="137"/>
                  </a:lnTo>
                  <a:lnTo>
                    <a:pt x="159" y="0"/>
                  </a:lnTo>
                </a:path>
              </a:pathLst>
            </a:custGeom>
            <a:solidFill>
              <a:srgbClr val="4848A0"/>
            </a:solidFill>
            <a:ln w="9360">
              <a:solidFill>
                <a:srgbClr val="003366"/>
              </a:solidFill>
              <a:round/>
              <a:headEnd/>
              <a:tailEnd/>
            </a:ln>
          </p:spPr>
          <p:txBody>
            <a:bodyPr wrap="none" anchor="ctr"/>
            <a:lstStyle/>
            <a:p>
              <a:endParaRPr lang="en-US"/>
            </a:p>
          </p:txBody>
        </p:sp>
        <p:sp>
          <p:nvSpPr>
            <p:cNvPr id="21596" name="Freeform 59"/>
            <p:cNvSpPr>
              <a:spLocks noChangeArrowheads="1"/>
            </p:cNvSpPr>
            <p:nvPr/>
          </p:nvSpPr>
          <p:spPr bwMode="auto">
            <a:xfrm>
              <a:off x="4246" y="3155"/>
              <a:ext cx="144" cy="31"/>
            </a:xfrm>
            <a:custGeom>
              <a:avLst/>
              <a:gdLst>
                <a:gd name="T0" fmla="*/ 0 w 636"/>
                <a:gd name="T1" fmla="*/ 0 h 137"/>
                <a:gd name="T2" fmla="*/ 0 w 636"/>
                <a:gd name="T3" fmla="*/ 0 h 137"/>
                <a:gd name="T4" fmla="*/ 0 w 636"/>
                <a:gd name="T5" fmla="*/ 0 h 137"/>
                <a:gd name="T6" fmla="*/ 0 w 636"/>
                <a:gd name="T7" fmla="*/ 0 h 137"/>
                <a:gd name="T8" fmla="*/ 0 w 636"/>
                <a:gd name="T9" fmla="*/ 0 h 137"/>
                <a:gd name="T10" fmla="*/ 0 60000 65536"/>
                <a:gd name="T11" fmla="*/ 0 60000 65536"/>
                <a:gd name="T12" fmla="*/ 0 60000 65536"/>
                <a:gd name="T13" fmla="*/ 0 60000 65536"/>
                <a:gd name="T14" fmla="*/ 0 60000 65536"/>
                <a:gd name="T15" fmla="*/ 0 w 636"/>
                <a:gd name="T16" fmla="*/ 0 h 137"/>
                <a:gd name="T17" fmla="*/ 636 w 636"/>
                <a:gd name="T18" fmla="*/ 137 h 137"/>
              </a:gdLst>
              <a:ahLst/>
              <a:cxnLst>
                <a:cxn ang="T10">
                  <a:pos x="T0" y="T1"/>
                </a:cxn>
                <a:cxn ang="T11">
                  <a:pos x="T2" y="T3"/>
                </a:cxn>
                <a:cxn ang="T12">
                  <a:pos x="T4" y="T5"/>
                </a:cxn>
                <a:cxn ang="T13">
                  <a:pos x="T6" y="T7"/>
                </a:cxn>
                <a:cxn ang="T14">
                  <a:pos x="T8" y="T9"/>
                </a:cxn>
              </a:cxnLst>
              <a:rect l="T15" t="T16" r="T17" b="T18"/>
              <a:pathLst>
                <a:path w="636" h="137">
                  <a:moveTo>
                    <a:pt x="635" y="136"/>
                  </a:moveTo>
                  <a:lnTo>
                    <a:pt x="0" y="136"/>
                  </a:lnTo>
                  <a:lnTo>
                    <a:pt x="158" y="0"/>
                  </a:lnTo>
                  <a:lnTo>
                    <a:pt x="476" y="0"/>
                  </a:lnTo>
                  <a:lnTo>
                    <a:pt x="635" y="136"/>
                  </a:lnTo>
                </a:path>
              </a:pathLst>
            </a:custGeom>
            <a:solidFill>
              <a:srgbClr val="5656BF"/>
            </a:solidFill>
            <a:ln w="9360">
              <a:solidFill>
                <a:srgbClr val="003366"/>
              </a:solidFill>
              <a:round/>
              <a:headEnd/>
              <a:tailEnd/>
            </a:ln>
          </p:spPr>
          <p:txBody>
            <a:bodyPr wrap="none" anchor="ctr"/>
            <a:lstStyle/>
            <a:p>
              <a:endParaRPr lang="en-US"/>
            </a:p>
          </p:txBody>
        </p:sp>
        <p:sp>
          <p:nvSpPr>
            <p:cNvPr id="21597" name="Freeform 60"/>
            <p:cNvSpPr>
              <a:spLocks noChangeArrowheads="1"/>
            </p:cNvSpPr>
            <p:nvPr/>
          </p:nvSpPr>
          <p:spPr bwMode="auto">
            <a:xfrm>
              <a:off x="4246" y="3062"/>
              <a:ext cx="36" cy="123"/>
            </a:xfrm>
            <a:custGeom>
              <a:avLst/>
              <a:gdLst>
                <a:gd name="T0" fmla="*/ 0 w 159"/>
                <a:gd name="T1" fmla="*/ 0 h 544"/>
                <a:gd name="T2" fmla="*/ 0 w 159"/>
                <a:gd name="T3" fmla="*/ 0 h 544"/>
                <a:gd name="T4" fmla="*/ 0 w 159"/>
                <a:gd name="T5" fmla="*/ 0 h 544"/>
                <a:gd name="T6" fmla="*/ 0 w 159"/>
                <a:gd name="T7" fmla="*/ 0 h 544"/>
                <a:gd name="T8" fmla="*/ 0 w 159"/>
                <a:gd name="T9" fmla="*/ 0 h 544"/>
                <a:gd name="T10" fmla="*/ 0 60000 65536"/>
                <a:gd name="T11" fmla="*/ 0 60000 65536"/>
                <a:gd name="T12" fmla="*/ 0 60000 65536"/>
                <a:gd name="T13" fmla="*/ 0 60000 65536"/>
                <a:gd name="T14" fmla="*/ 0 60000 65536"/>
                <a:gd name="T15" fmla="*/ 0 w 159"/>
                <a:gd name="T16" fmla="*/ 0 h 544"/>
                <a:gd name="T17" fmla="*/ 159 w 159"/>
                <a:gd name="T18" fmla="*/ 544 h 544"/>
              </a:gdLst>
              <a:ahLst/>
              <a:cxnLst>
                <a:cxn ang="T10">
                  <a:pos x="T0" y="T1"/>
                </a:cxn>
                <a:cxn ang="T11">
                  <a:pos x="T2" y="T3"/>
                </a:cxn>
                <a:cxn ang="T12">
                  <a:pos x="T4" y="T5"/>
                </a:cxn>
                <a:cxn ang="T13">
                  <a:pos x="T6" y="T7"/>
                </a:cxn>
                <a:cxn ang="T14">
                  <a:pos x="T8" y="T9"/>
                </a:cxn>
              </a:cxnLst>
              <a:rect l="T15" t="T16" r="T17" b="T18"/>
              <a:pathLst>
                <a:path w="159" h="544">
                  <a:moveTo>
                    <a:pt x="0" y="543"/>
                  </a:moveTo>
                  <a:lnTo>
                    <a:pt x="0" y="0"/>
                  </a:lnTo>
                  <a:lnTo>
                    <a:pt x="158" y="137"/>
                  </a:lnTo>
                  <a:lnTo>
                    <a:pt x="158" y="407"/>
                  </a:lnTo>
                  <a:lnTo>
                    <a:pt x="0" y="543"/>
                  </a:lnTo>
                </a:path>
              </a:pathLst>
            </a:custGeom>
            <a:solidFill>
              <a:srgbClr val="7777FF"/>
            </a:solidFill>
            <a:ln w="9360">
              <a:solidFill>
                <a:srgbClr val="003366"/>
              </a:solidFill>
              <a:round/>
              <a:headEnd/>
              <a:tailEnd/>
            </a:ln>
          </p:spPr>
          <p:txBody>
            <a:bodyPr wrap="none" anchor="ctr"/>
            <a:lstStyle/>
            <a:p>
              <a:endParaRPr lang="en-US"/>
            </a:p>
          </p:txBody>
        </p:sp>
        <p:sp>
          <p:nvSpPr>
            <p:cNvPr id="21598" name="Freeform 61"/>
            <p:cNvSpPr>
              <a:spLocks noChangeArrowheads="1"/>
            </p:cNvSpPr>
            <p:nvPr/>
          </p:nvSpPr>
          <p:spPr bwMode="auto">
            <a:xfrm>
              <a:off x="4291" y="3101"/>
              <a:ext cx="54" cy="46"/>
            </a:xfrm>
            <a:custGeom>
              <a:avLst/>
              <a:gdLst>
                <a:gd name="T0" fmla="*/ 0 w 238"/>
                <a:gd name="T1" fmla="*/ 0 h 203"/>
                <a:gd name="T2" fmla="*/ 0 w 238"/>
                <a:gd name="T3" fmla="*/ 0 h 203"/>
                <a:gd name="T4" fmla="*/ 0 w 238"/>
                <a:gd name="T5" fmla="*/ 0 h 203"/>
                <a:gd name="T6" fmla="*/ 0 w 238"/>
                <a:gd name="T7" fmla="*/ 0 h 203"/>
                <a:gd name="T8" fmla="*/ 0 60000 65536"/>
                <a:gd name="T9" fmla="*/ 0 60000 65536"/>
                <a:gd name="T10" fmla="*/ 0 60000 65536"/>
                <a:gd name="T11" fmla="*/ 0 60000 65536"/>
                <a:gd name="T12" fmla="*/ 0 w 238"/>
                <a:gd name="T13" fmla="*/ 0 h 203"/>
                <a:gd name="T14" fmla="*/ 238 w 238"/>
                <a:gd name="T15" fmla="*/ 203 h 203"/>
              </a:gdLst>
              <a:ahLst/>
              <a:cxnLst>
                <a:cxn ang="T8">
                  <a:pos x="T0" y="T1"/>
                </a:cxn>
                <a:cxn ang="T9">
                  <a:pos x="T2" y="T3"/>
                </a:cxn>
                <a:cxn ang="T10">
                  <a:pos x="T4" y="T5"/>
                </a:cxn>
                <a:cxn ang="T11">
                  <a:pos x="T6" y="T7"/>
                </a:cxn>
              </a:cxnLst>
              <a:rect l="T12" t="T13" r="T14" b="T15"/>
              <a:pathLst>
                <a:path w="238" h="203">
                  <a:moveTo>
                    <a:pt x="0" y="103"/>
                  </a:moveTo>
                  <a:lnTo>
                    <a:pt x="237" y="0"/>
                  </a:lnTo>
                  <a:lnTo>
                    <a:pt x="237" y="202"/>
                  </a:lnTo>
                  <a:lnTo>
                    <a:pt x="0" y="103"/>
                  </a:lnTo>
                </a:path>
              </a:pathLst>
            </a:custGeom>
            <a:solidFill>
              <a:srgbClr val="4848A0"/>
            </a:solidFill>
            <a:ln w="9360">
              <a:solidFill>
                <a:srgbClr val="003366"/>
              </a:solidFill>
              <a:round/>
              <a:headEnd/>
              <a:tailEnd/>
            </a:ln>
          </p:spPr>
          <p:txBody>
            <a:bodyPr wrap="none" anchor="ctr"/>
            <a:lstStyle/>
            <a:p>
              <a:endParaRPr lang="en-US"/>
            </a:p>
          </p:txBody>
        </p:sp>
      </p:grpSp>
      <p:grpSp>
        <p:nvGrpSpPr>
          <p:cNvPr id="21522" name="Group 62"/>
          <p:cNvGrpSpPr>
            <a:grpSpLocks/>
          </p:cNvGrpSpPr>
          <p:nvPr/>
        </p:nvGrpSpPr>
        <p:grpSpPr bwMode="auto">
          <a:xfrm>
            <a:off x="5353050" y="4508500"/>
            <a:ext cx="1570038" cy="614363"/>
            <a:chOff x="3400" y="3136"/>
            <a:chExt cx="989" cy="387"/>
          </a:xfrm>
        </p:grpSpPr>
        <p:grpSp>
          <p:nvGrpSpPr>
            <p:cNvPr id="21589" name="Group 63"/>
            <p:cNvGrpSpPr>
              <a:grpSpLocks/>
            </p:cNvGrpSpPr>
            <p:nvPr/>
          </p:nvGrpSpPr>
          <p:grpSpPr bwMode="auto">
            <a:xfrm>
              <a:off x="3400" y="3139"/>
              <a:ext cx="989" cy="384"/>
              <a:chOff x="3400" y="3139"/>
              <a:chExt cx="989" cy="384"/>
            </a:xfrm>
          </p:grpSpPr>
          <p:sp>
            <p:nvSpPr>
              <p:cNvPr id="21591" name="Freeform 64"/>
              <p:cNvSpPr>
                <a:spLocks noChangeArrowheads="1"/>
              </p:cNvSpPr>
              <p:nvPr/>
            </p:nvSpPr>
            <p:spPr bwMode="auto">
              <a:xfrm>
                <a:off x="3400" y="3139"/>
                <a:ext cx="990" cy="385"/>
              </a:xfrm>
              <a:custGeom>
                <a:avLst/>
                <a:gdLst>
                  <a:gd name="T0" fmla="*/ 0 w 4364"/>
                  <a:gd name="T1" fmla="*/ 0 h 1697"/>
                  <a:gd name="T2" fmla="*/ 0 w 4364"/>
                  <a:gd name="T3" fmla="*/ 0 h 1697"/>
                  <a:gd name="T4" fmla="*/ 0 w 4364"/>
                  <a:gd name="T5" fmla="*/ 0 h 1697"/>
                  <a:gd name="T6" fmla="*/ 0 w 4364"/>
                  <a:gd name="T7" fmla="*/ 0 h 1697"/>
                  <a:gd name="T8" fmla="*/ 0 w 4364"/>
                  <a:gd name="T9" fmla="*/ 0 h 1697"/>
                  <a:gd name="T10" fmla="*/ 0 w 4364"/>
                  <a:gd name="T11" fmla="*/ 0 h 1697"/>
                  <a:gd name="T12" fmla="*/ 0 w 4364"/>
                  <a:gd name="T13" fmla="*/ 0 h 1697"/>
                  <a:gd name="T14" fmla="*/ 0 60000 65536"/>
                  <a:gd name="T15" fmla="*/ 0 60000 65536"/>
                  <a:gd name="T16" fmla="*/ 0 60000 65536"/>
                  <a:gd name="T17" fmla="*/ 0 60000 65536"/>
                  <a:gd name="T18" fmla="*/ 0 60000 65536"/>
                  <a:gd name="T19" fmla="*/ 0 60000 65536"/>
                  <a:gd name="T20" fmla="*/ 0 60000 65536"/>
                  <a:gd name="T21" fmla="*/ 0 w 4364"/>
                  <a:gd name="T22" fmla="*/ 0 h 1697"/>
                  <a:gd name="T23" fmla="*/ 4364 w 4364"/>
                  <a:gd name="T24" fmla="*/ 1697 h 16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64" h="1697">
                    <a:moveTo>
                      <a:pt x="2181" y="0"/>
                    </a:moveTo>
                    <a:cubicBezTo>
                      <a:pt x="991" y="0"/>
                      <a:pt x="0" y="136"/>
                      <a:pt x="0" y="299"/>
                    </a:cubicBezTo>
                    <a:lnTo>
                      <a:pt x="0" y="1397"/>
                    </a:lnTo>
                    <a:cubicBezTo>
                      <a:pt x="0" y="1560"/>
                      <a:pt x="991" y="1696"/>
                      <a:pt x="2181" y="1696"/>
                    </a:cubicBezTo>
                    <a:cubicBezTo>
                      <a:pt x="3371" y="1696"/>
                      <a:pt x="4363" y="1560"/>
                      <a:pt x="4363" y="1397"/>
                    </a:cubicBezTo>
                    <a:lnTo>
                      <a:pt x="4363" y="299"/>
                    </a:lnTo>
                    <a:cubicBezTo>
                      <a:pt x="4363" y="136"/>
                      <a:pt x="3371" y="0"/>
                      <a:pt x="2181" y="0"/>
                    </a:cubicBezTo>
                  </a:path>
                </a:pathLst>
              </a:custGeom>
              <a:gradFill rotWithShape="0">
                <a:gsLst>
                  <a:gs pos="0">
                    <a:srgbClr val="4EC8B1"/>
                  </a:gs>
                  <a:gs pos="50000">
                    <a:srgbClr val="FFFFFF"/>
                  </a:gs>
                  <a:gs pos="100000">
                    <a:srgbClr val="4EC8B1"/>
                  </a:gs>
                </a:gsLst>
                <a:lin ang="10800000" scaled="1"/>
              </a:gradFill>
              <a:ln w="9360">
                <a:solidFill>
                  <a:srgbClr val="006666"/>
                </a:solidFill>
                <a:round/>
                <a:headEnd/>
                <a:tailEnd/>
              </a:ln>
            </p:spPr>
            <p:txBody>
              <a:bodyPr wrap="none" anchor="ctr"/>
              <a:lstStyle/>
              <a:p>
                <a:endParaRPr lang="en-US"/>
              </a:p>
            </p:txBody>
          </p:sp>
          <p:sp>
            <p:nvSpPr>
              <p:cNvPr id="21592" name="Freeform 65"/>
              <p:cNvSpPr>
                <a:spLocks noChangeArrowheads="1"/>
              </p:cNvSpPr>
              <p:nvPr/>
            </p:nvSpPr>
            <p:spPr bwMode="auto">
              <a:xfrm>
                <a:off x="3400" y="3139"/>
                <a:ext cx="990" cy="136"/>
              </a:xfrm>
              <a:custGeom>
                <a:avLst/>
                <a:gdLst>
                  <a:gd name="T0" fmla="*/ 0 w 4364"/>
                  <a:gd name="T1" fmla="*/ 0 h 599"/>
                  <a:gd name="T2" fmla="*/ 0 w 4364"/>
                  <a:gd name="T3" fmla="*/ 0 h 599"/>
                  <a:gd name="T4" fmla="*/ 0 w 4364"/>
                  <a:gd name="T5" fmla="*/ 0 h 599"/>
                  <a:gd name="T6" fmla="*/ 0 w 4364"/>
                  <a:gd name="T7" fmla="*/ 0 h 599"/>
                  <a:gd name="T8" fmla="*/ 0 w 4364"/>
                  <a:gd name="T9" fmla="*/ 0 h 599"/>
                  <a:gd name="T10" fmla="*/ 0 60000 65536"/>
                  <a:gd name="T11" fmla="*/ 0 60000 65536"/>
                  <a:gd name="T12" fmla="*/ 0 60000 65536"/>
                  <a:gd name="T13" fmla="*/ 0 60000 65536"/>
                  <a:gd name="T14" fmla="*/ 0 60000 65536"/>
                  <a:gd name="T15" fmla="*/ 0 w 4364"/>
                  <a:gd name="T16" fmla="*/ 0 h 599"/>
                  <a:gd name="T17" fmla="*/ 4364 w 4364"/>
                  <a:gd name="T18" fmla="*/ 599 h 599"/>
                </a:gdLst>
                <a:ahLst/>
                <a:cxnLst>
                  <a:cxn ang="T10">
                    <a:pos x="T0" y="T1"/>
                  </a:cxn>
                  <a:cxn ang="T11">
                    <a:pos x="T2" y="T3"/>
                  </a:cxn>
                  <a:cxn ang="T12">
                    <a:pos x="T4" y="T5"/>
                  </a:cxn>
                  <a:cxn ang="T13">
                    <a:pos x="T6" y="T7"/>
                  </a:cxn>
                  <a:cxn ang="T14">
                    <a:pos x="T8" y="T9"/>
                  </a:cxn>
                </a:cxnLst>
                <a:rect l="T15" t="T16" r="T17" b="T18"/>
                <a:pathLst>
                  <a:path w="4364" h="599">
                    <a:moveTo>
                      <a:pt x="2181" y="0"/>
                    </a:moveTo>
                    <a:cubicBezTo>
                      <a:pt x="991" y="0"/>
                      <a:pt x="0" y="136"/>
                      <a:pt x="0" y="299"/>
                    </a:cubicBezTo>
                    <a:cubicBezTo>
                      <a:pt x="0" y="462"/>
                      <a:pt x="991" y="598"/>
                      <a:pt x="2181" y="598"/>
                    </a:cubicBezTo>
                    <a:cubicBezTo>
                      <a:pt x="3371" y="598"/>
                      <a:pt x="4363" y="462"/>
                      <a:pt x="4363" y="299"/>
                    </a:cubicBezTo>
                    <a:cubicBezTo>
                      <a:pt x="4363" y="136"/>
                      <a:pt x="3371" y="0"/>
                      <a:pt x="2181" y="0"/>
                    </a:cubicBezTo>
                  </a:path>
                </a:pathLst>
              </a:custGeom>
              <a:gradFill rotWithShape="0">
                <a:gsLst>
                  <a:gs pos="0">
                    <a:srgbClr val="4EC8B1"/>
                  </a:gs>
                  <a:gs pos="50000">
                    <a:srgbClr val="FFFFFF"/>
                  </a:gs>
                  <a:gs pos="100000">
                    <a:srgbClr val="4EC8B1"/>
                  </a:gs>
                </a:gsLst>
                <a:lin ang="10800000" scaled="1"/>
              </a:gradFill>
              <a:ln w="9360">
                <a:solidFill>
                  <a:srgbClr val="006666"/>
                </a:solidFill>
                <a:round/>
                <a:headEnd/>
                <a:tailEnd/>
              </a:ln>
            </p:spPr>
            <p:txBody>
              <a:bodyPr wrap="none" anchor="ctr"/>
              <a:lstStyle/>
              <a:p>
                <a:endParaRPr lang="en-US"/>
              </a:p>
            </p:txBody>
          </p:sp>
        </p:grpSp>
        <p:sp>
          <p:nvSpPr>
            <p:cNvPr id="21590" name="Oval 66"/>
            <p:cNvSpPr>
              <a:spLocks noChangeArrowheads="1"/>
            </p:cNvSpPr>
            <p:nvPr/>
          </p:nvSpPr>
          <p:spPr bwMode="auto">
            <a:xfrm>
              <a:off x="3400" y="3136"/>
              <a:ext cx="989" cy="142"/>
            </a:xfrm>
            <a:prstGeom prst="ellipse">
              <a:avLst/>
            </a:prstGeom>
            <a:gradFill rotWithShape="0">
              <a:gsLst>
                <a:gs pos="0">
                  <a:srgbClr val="4EC8B1"/>
                </a:gs>
                <a:gs pos="50000">
                  <a:srgbClr val="FFFFFF"/>
                </a:gs>
                <a:gs pos="100000">
                  <a:srgbClr val="4EC8B1"/>
                </a:gs>
              </a:gsLst>
              <a:lin ang="10800000" scaled="1"/>
            </a:gradFill>
            <a:ln w="9360">
              <a:solidFill>
                <a:srgbClr val="33CCCC"/>
              </a:solidFill>
              <a:round/>
              <a:headEnd/>
              <a:tailEnd/>
            </a:ln>
          </p:spPr>
          <p:txBody>
            <a:bodyPr wrap="none" anchor="ctr"/>
            <a:lstStyle/>
            <a:p>
              <a:endParaRPr lang="en-US"/>
            </a:p>
          </p:txBody>
        </p:sp>
      </p:grpSp>
      <p:grpSp>
        <p:nvGrpSpPr>
          <p:cNvPr id="21523" name="Group 67"/>
          <p:cNvGrpSpPr>
            <a:grpSpLocks/>
          </p:cNvGrpSpPr>
          <p:nvPr/>
        </p:nvGrpSpPr>
        <p:grpSpPr bwMode="auto">
          <a:xfrm>
            <a:off x="5353050" y="4108450"/>
            <a:ext cx="1570038" cy="615950"/>
            <a:chOff x="3400" y="2884"/>
            <a:chExt cx="989" cy="388"/>
          </a:xfrm>
        </p:grpSpPr>
        <p:grpSp>
          <p:nvGrpSpPr>
            <p:cNvPr id="21585" name="Group 68"/>
            <p:cNvGrpSpPr>
              <a:grpSpLocks/>
            </p:cNvGrpSpPr>
            <p:nvPr/>
          </p:nvGrpSpPr>
          <p:grpSpPr bwMode="auto">
            <a:xfrm>
              <a:off x="3400" y="2888"/>
              <a:ext cx="989" cy="384"/>
              <a:chOff x="3400" y="2888"/>
              <a:chExt cx="989" cy="384"/>
            </a:xfrm>
          </p:grpSpPr>
          <p:sp>
            <p:nvSpPr>
              <p:cNvPr id="21587" name="Freeform 69"/>
              <p:cNvSpPr>
                <a:spLocks noChangeArrowheads="1"/>
              </p:cNvSpPr>
              <p:nvPr/>
            </p:nvSpPr>
            <p:spPr bwMode="auto">
              <a:xfrm>
                <a:off x="3400" y="2888"/>
                <a:ext cx="990" cy="385"/>
              </a:xfrm>
              <a:custGeom>
                <a:avLst/>
                <a:gdLst>
                  <a:gd name="T0" fmla="*/ 0 w 4364"/>
                  <a:gd name="T1" fmla="*/ 0 h 1697"/>
                  <a:gd name="T2" fmla="*/ 0 w 4364"/>
                  <a:gd name="T3" fmla="*/ 0 h 1697"/>
                  <a:gd name="T4" fmla="*/ 0 w 4364"/>
                  <a:gd name="T5" fmla="*/ 0 h 1697"/>
                  <a:gd name="T6" fmla="*/ 0 w 4364"/>
                  <a:gd name="T7" fmla="*/ 0 h 1697"/>
                  <a:gd name="T8" fmla="*/ 0 w 4364"/>
                  <a:gd name="T9" fmla="*/ 0 h 1697"/>
                  <a:gd name="T10" fmla="*/ 0 w 4364"/>
                  <a:gd name="T11" fmla="*/ 0 h 1697"/>
                  <a:gd name="T12" fmla="*/ 0 w 4364"/>
                  <a:gd name="T13" fmla="*/ 0 h 1697"/>
                  <a:gd name="T14" fmla="*/ 0 60000 65536"/>
                  <a:gd name="T15" fmla="*/ 0 60000 65536"/>
                  <a:gd name="T16" fmla="*/ 0 60000 65536"/>
                  <a:gd name="T17" fmla="*/ 0 60000 65536"/>
                  <a:gd name="T18" fmla="*/ 0 60000 65536"/>
                  <a:gd name="T19" fmla="*/ 0 60000 65536"/>
                  <a:gd name="T20" fmla="*/ 0 60000 65536"/>
                  <a:gd name="T21" fmla="*/ 0 w 4364"/>
                  <a:gd name="T22" fmla="*/ 0 h 1697"/>
                  <a:gd name="T23" fmla="*/ 4364 w 4364"/>
                  <a:gd name="T24" fmla="*/ 1697 h 16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64" h="1697">
                    <a:moveTo>
                      <a:pt x="2181" y="0"/>
                    </a:moveTo>
                    <a:cubicBezTo>
                      <a:pt x="991" y="0"/>
                      <a:pt x="0" y="136"/>
                      <a:pt x="0" y="298"/>
                    </a:cubicBezTo>
                    <a:lnTo>
                      <a:pt x="0" y="1397"/>
                    </a:lnTo>
                    <a:cubicBezTo>
                      <a:pt x="0" y="1559"/>
                      <a:pt x="991" y="1696"/>
                      <a:pt x="2181" y="1696"/>
                    </a:cubicBezTo>
                    <a:cubicBezTo>
                      <a:pt x="3371" y="1696"/>
                      <a:pt x="4363" y="1559"/>
                      <a:pt x="4363" y="1397"/>
                    </a:cubicBezTo>
                    <a:lnTo>
                      <a:pt x="4363" y="298"/>
                    </a:lnTo>
                    <a:cubicBezTo>
                      <a:pt x="4363" y="136"/>
                      <a:pt x="3371" y="0"/>
                      <a:pt x="2181" y="0"/>
                    </a:cubicBezTo>
                  </a:path>
                </a:pathLst>
              </a:custGeom>
              <a:gradFill rotWithShape="0">
                <a:gsLst>
                  <a:gs pos="0">
                    <a:srgbClr val="4EC8B1"/>
                  </a:gs>
                  <a:gs pos="50000">
                    <a:srgbClr val="FFFFFF"/>
                  </a:gs>
                  <a:gs pos="100000">
                    <a:srgbClr val="4EC8B1"/>
                  </a:gs>
                </a:gsLst>
                <a:lin ang="10800000" scaled="1"/>
              </a:gradFill>
              <a:ln w="9360">
                <a:solidFill>
                  <a:srgbClr val="006666"/>
                </a:solidFill>
                <a:round/>
                <a:headEnd/>
                <a:tailEnd/>
              </a:ln>
            </p:spPr>
            <p:txBody>
              <a:bodyPr wrap="none" anchor="ctr"/>
              <a:lstStyle/>
              <a:p>
                <a:endParaRPr lang="en-US"/>
              </a:p>
            </p:txBody>
          </p:sp>
          <p:sp>
            <p:nvSpPr>
              <p:cNvPr id="21588" name="Freeform 70"/>
              <p:cNvSpPr>
                <a:spLocks noChangeArrowheads="1"/>
              </p:cNvSpPr>
              <p:nvPr/>
            </p:nvSpPr>
            <p:spPr bwMode="auto">
              <a:xfrm>
                <a:off x="3400" y="2888"/>
                <a:ext cx="990" cy="136"/>
              </a:xfrm>
              <a:custGeom>
                <a:avLst/>
                <a:gdLst>
                  <a:gd name="T0" fmla="*/ 0 w 4364"/>
                  <a:gd name="T1" fmla="*/ 0 h 599"/>
                  <a:gd name="T2" fmla="*/ 0 w 4364"/>
                  <a:gd name="T3" fmla="*/ 0 h 599"/>
                  <a:gd name="T4" fmla="*/ 0 w 4364"/>
                  <a:gd name="T5" fmla="*/ 0 h 599"/>
                  <a:gd name="T6" fmla="*/ 0 w 4364"/>
                  <a:gd name="T7" fmla="*/ 0 h 599"/>
                  <a:gd name="T8" fmla="*/ 0 w 4364"/>
                  <a:gd name="T9" fmla="*/ 0 h 599"/>
                  <a:gd name="T10" fmla="*/ 0 60000 65536"/>
                  <a:gd name="T11" fmla="*/ 0 60000 65536"/>
                  <a:gd name="T12" fmla="*/ 0 60000 65536"/>
                  <a:gd name="T13" fmla="*/ 0 60000 65536"/>
                  <a:gd name="T14" fmla="*/ 0 60000 65536"/>
                  <a:gd name="T15" fmla="*/ 0 w 4364"/>
                  <a:gd name="T16" fmla="*/ 0 h 599"/>
                  <a:gd name="T17" fmla="*/ 4364 w 4364"/>
                  <a:gd name="T18" fmla="*/ 599 h 599"/>
                </a:gdLst>
                <a:ahLst/>
                <a:cxnLst>
                  <a:cxn ang="T10">
                    <a:pos x="T0" y="T1"/>
                  </a:cxn>
                  <a:cxn ang="T11">
                    <a:pos x="T2" y="T3"/>
                  </a:cxn>
                  <a:cxn ang="T12">
                    <a:pos x="T4" y="T5"/>
                  </a:cxn>
                  <a:cxn ang="T13">
                    <a:pos x="T6" y="T7"/>
                  </a:cxn>
                  <a:cxn ang="T14">
                    <a:pos x="T8" y="T9"/>
                  </a:cxn>
                </a:cxnLst>
                <a:rect l="T15" t="T16" r="T17" b="T18"/>
                <a:pathLst>
                  <a:path w="4364" h="599">
                    <a:moveTo>
                      <a:pt x="2181" y="0"/>
                    </a:moveTo>
                    <a:cubicBezTo>
                      <a:pt x="991" y="0"/>
                      <a:pt x="0" y="136"/>
                      <a:pt x="0" y="298"/>
                    </a:cubicBezTo>
                    <a:cubicBezTo>
                      <a:pt x="0" y="460"/>
                      <a:pt x="991" y="598"/>
                      <a:pt x="2181" y="598"/>
                    </a:cubicBezTo>
                    <a:cubicBezTo>
                      <a:pt x="3371" y="598"/>
                      <a:pt x="4363" y="462"/>
                      <a:pt x="4363" y="298"/>
                    </a:cubicBezTo>
                    <a:cubicBezTo>
                      <a:pt x="4363" y="134"/>
                      <a:pt x="3371" y="0"/>
                      <a:pt x="2181" y="0"/>
                    </a:cubicBezTo>
                  </a:path>
                </a:pathLst>
              </a:custGeom>
              <a:gradFill rotWithShape="0">
                <a:gsLst>
                  <a:gs pos="0">
                    <a:srgbClr val="4EC8B1"/>
                  </a:gs>
                  <a:gs pos="50000">
                    <a:srgbClr val="FFFFFF"/>
                  </a:gs>
                  <a:gs pos="100000">
                    <a:srgbClr val="4EC8B1"/>
                  </a:gs>
                </a:gsLst>
                <a:lin ang="10800000" scaled="1"/>
              </a:gradFill>
              <a:ln w="9360">
                <a:solidFill>
                  <a:srgbClr val="006666"/>
                </a:solidFill>
                <a:round/>
                <a:headEnd/>
                <a:tailEnd/>
              </a:ln>
            </p:spPr>
            <p:txBody>
              <a:bodyPr wrap="none" anchor="ctr"/>
              <a:lstStyle/>
              <a:p>
                <a:endParaRPr lang="en-US"/>
              </a:p>
            </p:txBody>
          </p:sp>
        </p:grpSp>
        <p:sp>
          <p:nvSpPr>
            <p:cNvPr id="21586" name="Oval 71"/>
            <p:cNvSpPr>
              <a:spLocks noChangeArrowheads="1"/>
            </p:cNvSpPr>
            <p:nvPr/>
          </p:nvSpPr>
          <p:spPr bwMode="auto">
            <a:xfrm>
              <a:off x="3400" y="2884"/>
              <a:ext cx="989" cy="142"/>
            </a:xfrm>
            <a:prstGeom prst="ellipse">
              <a:avLst/>
            </a:prstGeom>
            <a:gradFill rotWithShape="0">
              <a:gsLst>
                <a:gs pos="0">
                  <a:srgbClr val="4EC8B1"/>
                </a:gs>
                <a:gs pos="50000">
                  <a:srgbClr val="FFFFFF"/>
                </a:gs>
                <a:gs pos="100000">
                  <a:srgbClr val="4EC8B1"/>
                </a:gs>
              </a:gsLst>
              <a:lin ang="10800000" scaled="1"/>
            </a:gradFill>
            <a:ln w="9360">
              <a:solidFill>
                <a:srgbClr val="33CCCC"/>
              </a:solidFill>
              <a:round/>
              <a:headEnd/>
              <a:tailEnd/>
            </a:ln>
          </p:spPr>
          <p:txBody>
            <a:bodyPr wrap="none" anchor="ctr"/>
            <a:lstStyle/>
            <a:p>
              <a:endParaRPr lang="en-US"/>
            </a:p>
          </p:txBody>
        </p:sp>
      </p:grpSp>
      <p:grpSp>
        <p:nvGrpSpPr>
          <p:cNvPr id="21524" name="Group 72"/>
          <p:cNvGrpSpPr>
            <a:grpSpLocks/>
          </p:cNvGrpSpPr>
          <p:nvPr/>
        </p:nvGrpSpPr>
        <p:grpSpPr bwMode="auto">
          <a:xfrm>
            <a:off x="5353050" y="3709988"/>
            <a:ext cx="1570038" cy="615950"/>
            <a:chOff x="3400" y="2633"/>
            <a:chExt cx="989" cy="388"/>
          </a:xfrm>
        </p:grpSpPr>
        <p:grpSp>
          <p:nvGrpSpPr>
            <p:cNvPr id="21581" name="Group 73"/>
            <p:cNvGrpSpPr>
              <a:grpSpLocks/>
            </p:cNvGrpSpPr>
            <p:nvPr/>
          </p:nvGrpSpPr>
          <p:grpSpPr bwMode="auto">
            <a:xfrm>
              <a:off x="3400" y="2636"/>
              <a:ext cx="989" cy="384"/>
              <a:chOff x="3400" y="2636"/>
              <a:chExt cx="989" cy="384"/>
            </a:xfrm>
          </p:grpSpPr>
          <p:sp>
            <p:nvSpPr>
              <p:cNvPr id="21583" name="Freeform 74"/>
              <p:cNvSpPr>
                <a:spLocks noChangeArrowheads="1"/>
              </p:cNvSpPr>
              <p:nvPr/>
            </p:nvSpPr>
            <p:spPr bwMode="auto">
              <a:xfrm>
                <a:off x="3400" y="2636"/>
                <a:ext cx="990" cy="385"/>
              </a:xfrm>
              <a:custGeom>
                <a:avLst/>
                <a:gdLst>
                  <a:gd name="T0" fmla="*/ 0 w 4364"/>
                  <a:gd name="T1" fmla="*/ 0 h 1697"/>
                  <a:gd name="T2" fmla="*/ 0 w 4364"/>
                  <a:gd name="T3" fmla="*/ 0 h 1697"/>
                  <a:gd name="T4" fmla="*/ 0 w 4364"/>
                  <a:gd name="T5" fmla="*/ 0 h 1697"/>
                  <a:gd name="T6" fmla="*/ 0 w 4364"/>
                  <a:gd name="T7" fmla="*/ 0 h 1697"/>
                  <a:gd name="T8" fmla="*/ 0 w 4364"/>
                  <a:gd name="T9" fmla="*/ 0 h 1697"/>
                  <a:gd name="T10" fmla="*/ 0 w 4364"/>
                  <a:gd name="T11" fmla="*/ 0 h 1697"/>
                  <a:gd name="T12" fmla="*/ 0 w 4364"/>
                  <a:gd name="T13" fmla="*/ 0 h 1697"/>
                  <a:gd name="T14" fmla="*/ 0 60000 65536"/>
                  <a:gd name="T15" fmla="*/ 0 60000 65536"/>
                  <a:gd name="T16" fmla="*/ 0 60000 65536"/>
                  <a:gd name="T17" fmla="*/ 0 60000 65536"/>
                  <a:gd name="T18" fmla="*/ 0 60000 65536"/>
                  <a:gd name="T19" fmla="*/ 0 60000 65536"/>
                  <a:gd name="T20" fmla="*/ 0 60000 65536"/>
                  <a:gd name="T21" fmla="*/ 0 w 4364"/>
                  <a:gd name="T22" fmla="*/ 0 h 1697"/>
                  <a:gd name="T23" fmla="*/ 4364 w 4364"/>
                  <a:gd name="T24" fmla="*/ 1697 h 16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64" h="1697">
                    <a:moveTo>
                      <a:pt x="2181" y="0"/>
                    </a:moveTo>
                    <a:cubicBezTo>
                      <a:pt x="991" y="0"/>
                      <a:pt x="0" y="136"/>
                      <a:pt x="0" y="298"/>
                    </a:cubicBezTo>
                    <a:lnTo>
                      <a:pt x="0" y="1397"/>
                    </a:lnTo>
                    <a:cubicBezTo>
                      <a:pt x="0" y="1559"/>
                      <a:pt x="991" y="1696"/>
                      <a:pt x="2181" y="1696"/>
                    </a:cubicBezTo>
                    <a:cubicBezTo>
                      <a:pt x="3371" y="1696"/>
                      <a:pt x="4363" y="1559"/>
                      <a:pt x="4363" y="1397"/>
                    </a:cubicBezTo>
                    <a:lnTo>
                      <a:pt x="4363" y="298"/>
                    </a:lnTo>
                    <a:cubicBezTo>
                      <a:pt x="4363" y="136"/>
                      <a:pt x="3371" y="0"/>
                      <a:pt x="2181" y="0"/>
                    </a:cubicBezTo>
                  </a:path>
                </a:pathLst>
              </a:custGeom>
              <a:gradFill rotWithShape="0">
                <a:gsLst>
                  <a:gs pos="0">
                    <a:srgbClr val="4EC8B1"/>
                  </a:gs>
                  <a:gs pos="50000">
                    <a:srgbClr val="FFFFFF"/>
                  </a:gs>
                  <a:gs pos="100000">
                    <a:srgbClr val="4EC8B1"/>
                  </a:gs>
                </a:gsLst>
                <a:lin ang="10800000" scaled="1"/>
              </a:gradFill>
              <a:ln w="9360">
                <a:solidFill>
                  <a:srgbClr val="006666"/>
                </a:solidFill>
                <a:round/>
                <a:headEnd/>
                <a:tailEnd/>
              </a:ln>
            </p:spPr>
            <p:txBody>
              <a:bodyPr wrap="none" anchor="ctr"/>
              <a:lstStyle/>
              <a:p>
                <a:endParaRPr lang="en-US"/>
              </a:p>
            </p:txBody>
          </p:sp>
          <p:sp>
            <p:nvSpPr>
              <p:cNvPr id="21584" name="Freeform 75"/>
              <p:cNvSpPr>
                <a:spLocks noChangeArrowheads="1"/>
              </p:cNvSpPr>
              <p:nvPr/>
            </p:nvSpPr>
            <p:spPr bwMode="auto">
              <a:xfrm>
                <a:off x="3400" y="2636"/>
                <a:ext cx="990" cy="136"/>
              </a:xfrm>
              <a:custGeom>
                <a:avLst/>
                <a:gdLst>
                  <a:gd name="T0" fmla="*/ 0 w 4364"/>
                  <a:gd name="T1" fmla="*/ 0 h 599"/>
                  <a:gd name="T2" fmla="*/ 0 w 4364"/>
                  <a:gd name="T3" fmla="*/ 0 h 599"/>
                  <a:gd name="T4" fmla="*/ 0 w 4364"/>
                  <a:gd name="T5" fmla="*/ 0 h 599"/>
                  <a:gd name="T6" fmla="*/ 0 w 4364"/>
                  <a:gd name="T7" fmla="*/ 0 h 599"/>
                  <a:gd name="T8" fmla="*/ 0 w 4364"/>
                  <a:gd name="T9" fmla="*/ 0 h 599"/>
                  <a:gd name="T10" fmla="*/ 0 60000 65536"/>
                  <a:gd name="T11" fmla="*/ 0 60000 65536"/>
                  <a:gd name="T12" fmla="*/ 0 60000 65536"/>
                  <a:gd name="T13" fmla="*/ 0 60000 65536"/>
                  <a:gd name="T14" fmla="*/ 0 60000 65536"/>
                  <a:gd name="T15" fmla="*/ 0 w 4364"/>
                  <a:gd name="T16" fmla="*/ 0 h 599"/>
                  <a:gd name="T17" fmla="*/ 4364 w 4364"/>
                  <a:gd name="T18" fmla="*/ 599 h 599"/>
                </a:gdLst>
                <a:ahLst/>
                <a:cxnLst>
                  <a:cxn ang="T10">
                    <a:pos x="T0" y="T1"/>
                  </a:cxn>
                  <a:cxn ang="T11">
                    <a:pos x="T2" y="T3"/>
                  </a:cxn>
                  <a:cxn ang="T12">
                    <a:pos x="T4" y="T5"/>
                  </a:cxn>
                  <a:cxn ang="T13">
                    <a:pos x="T6" y="T7"/>
                  </a:cxn>
                  <a:cxn ang="T14">
                    <a:pos x="T8" y="T9"/>
                  </a:cxn>
                </a:cxnLst>
                <a:rect l="T15" t="T16" r="T17" b="T18"/>
                <a:pathLst>
                  <a:path w="4364" h="599">
                    <a:moveTo>
                      <a:pt x="2181" y="0"/>
                    </a:moveTo>
                    <a:cubicBezTo>
                      <a:pt x="991" y="0"/>
                      <a:pt x="0" y="136"/>
                      <a:pt x="0" y="298"/>
                    </a:cubicBezTo>
                    <a:cubicBezTo>
                      <a:pt x="0" y="460"/>
                      <a:pt x="991" y="598"/>
                      <a:pt x="2181" y="598"/>
                    </a:cubicBezTo>
                    <a:cubicBezTo>
                      <a:pt x="3371" y="598"/>
                      <a:pt x="4363" y="462"/>
                      <a:pt x="4363" y="298"/>
                    </a:cubicBezTo>
                    <a:cubicBezTo>
                      <a:pt x="4363" y="134"/>
                      <a:pt x="3371" y="0"/>
                      <a:pt x="2181" y="0"/>
                    </a:cubicBezTo>
                  </a:path>
                </a:pathLst>
              </a:custGeom>
              <a:gradFill rotWithShape="0">
                <a:gsLst>
                  <a:gs pos="0">
                    <a:srgbClr val="4EC8B1"/>
                  </a:gs>
                  <a:gs pos="50000">
                    <a:srgbClr val="FFFFFF"/>
                  </a:gs>
                  <a:gs pos="100000">
                    <a:srgbClr val="4EC8B1"/>
                  </a:gs>
                </a:gsLst>
                <a:lin ang="10800000" scaled="1"/>
              </a:gradFill>
              <a:ln w="9360">
                <a:solidFill>
                  <a:srgbClr val="006666"/>
                </a:solidFill>
                <a:round/>
                <a:headEnd/>
                <a:tailEnd/>
              </a:ln>
            </p:spPr>
            <p:txBody>
              <a:bodyPr wrap="none" anchor="ctr"/>
              <a:lstStyle/>
              <a:p>
                <a:endParaRPr lang="en-US"/>
              </a:p>
            </p:txBody>
          </p:sp>
        </p:grpSp>
        <p:sp>
          <p:nvSpPr>
            <p:cNvPr id="21582" name="Oval 76"/>
            <p:cNvSpPr>
              <a:spLocks noChangeArrowheads="1"/>
            </p:cNvSpPr>
            <p:nvPr/>
          </p:nvSpPr>
          <p:spPr bwMode="auto">
            <a:xfrm>
              <a:off x="3400" y="2633"/>
              <a:ext cx="989" cy="142"/>
            </a:xfrm>
            <a:prstGeom prst="ellipse">
              <a:avLst/>
            </a:prstGeom>
            <a:gradFill rotWithShape="0">
              <a:gsLst>
                <a:gs pos="0">
                  <a:srgbClr val="4EC8B1"/>
                </a:gs>
                <a:gs pos="50000">
                  <a:srgbClr val="FFFFFF"/>
                </a:gs>
                <a:gs pos="100000">
                  <a:srgbClr val="4EC8B1"/>
                </a:gs>
              </a:gsLst>
              <a:lin ang="10800000" scaled="1"/>
            </a:gradFill>
            <a:ln w="9360">
              <a:solidFill>
                <a:srgbClr val="33CCCC"/>
              </a:solidFill>
              <a:round/>
              <a:headEnd/>
              <a:tailEnd/>
            </a:ln>
          </p:spPr>
          <p:txBody>
            <a:bodyPr wrap="none" anchor="ctr"/>
            <a:lstStyle/>
            <a:p>
              <a:endParaRPr lang="en-US"/>
            </a:p>
          </p:txBody>
        </p:sp>
      </p:grpSp>
      <p:grpSp>
        <p:nvGrpSpPr>
          <p:cNvPr id="21525" name="Group 77"/>
          <p:cNvGrpSpPr>
            <a:grpSpLocks/>
          </p:cNvGrpSpPr>
          <p:nvPr/>
        </p:nvGrpSpPr>
        <p:grpSpPr bwMode="auto">
          <a:xfrm>
            <a:off x="5353050" y="3309938"/>
            <a:ext cx="1570038" cy="615950"/>
            <a:chOff x="3400" y="2381"/>
            <a:chExt cx="989" cy="388"/>
          </a:xfrm>
        </p:grpSpPr>
        <p:grpSp>
          <p:nvGrpSpPr>
            <p:cNvPr id="21577" name="Group 78"/>
            <p:cNvGrpSpPr>
              <a:grpSpLocks/>
            </p:cNvGrpSpPr>
            <p:nvPr/>
          </p:nvGrpSpPr>
          <p:grpSpPr bwMode="auto">
            <a:xfrm>
              <a:off x="3400" y="2385"/>
              <a:ext cx="989" cy="384"/>
              <a:chOff x="3400" y="2385"/>
              <a:chExt cx="989" cy="384"/>
            </a:xfrm>
          </p:grpSpPr>
          <p:sp>
            <p:nvSpPr>
              <p:cNvPr id="21579" name="Freeform 79"/>
              <p:cNvSpPr>
                <a:spLocks noChangeArrowheads="1"/>
              </p:cNvSpPr>
              <p:nvPr/>
            </p:nvSpPr>
            <p:spPr bwMode="auto">
              <a:xfrm>
                <a:off x="3400" y="2385"/>
                <a:ext cx="990" cy="385"/>
              </a:xfrm>
              <a:custGeom>
                <a:avLst/>
                <a:gdLst>
                  <a:gd name="T0" fmla="*/ 0 w 4364"/>
                  <a:gd name="T1" fmla="*/ 0 h 1698"/>
                  <a:gd name="T2" fmla="*/ 0 w 4364"/>
                  <a:gd name="T3" fmla="*/ 0 h 1698"/>
                  <a:gd name="T4" fmla="*/ 0 w 4364"/>
                  <a:gd name="T5" fmla="*/ 0 h 1698"/>
                  <a:gd name="T6" fmla="*/ 0 w 4364"/>
                  <a:gd name="T7" fmla="*/ 0 h 1698"/>
                  <a:gd name="T8" fmla="*/ 0 w 4364"/>
                  <a:gd name="T9" fmla="*/ 0 h 1698"/>
                  <a:gd name="T10" fmla="*/ 0 w 4364"/>
                  <a:gd name="T11" fmla="*/ 0 h 1698"/>
                  <a:gd name="T12" fmla="*/ 0 w 4364"/>
                  <a:gd name="T13" fmla="*/ 0 h 1698"/>
                  <a:gd name="T14" fmla="*/ 0 60000 65536"/>
                  <a:gd name="T15" fmla="*/ 0 60000 65536"/>
                  <a:gd name="T16" fmla="*/ 0 60000 65536"/>
                  <a:gd name="T17" fmla="*/ 0 60000 65536"/>
                  <a:gd name="T18" fmla="*/ 0 60000 65536"/>
                  <a:gd name="T19" fmla="*/ 0 60000 65536"/>
                  <a:gd name="T20" fmla="*/ 0 60000 65536"/>
                  <a:gd name="T21" fmla="*/ 0 w 4364"/>
                  <a:gd name="T22" fmla="*/ 0 h 1698"/>
                  <a:gd name="T23" fmla="*/ 4364 w 4364"/>
                  <a:gd name="T24" fmla="*/ 1698 h 16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64" h="1698">
                    <a:moveTo>
                      <a:pt x="2181" y="0"/>
                    </a:moveTo>
                    <a:cubicBezTo>
                      <a:pt x="991" y="0"/>
                      <a:pt x="0" y="136"/>
                      <a:pt x="0" y="298"/>
                    </a:cubicBezTo>
                    <a:lnTo>
                      <a:pt x="0" y="1398"/>
                    </a:lnTo>
                    <a:cubicBezTo>
                      <a:pt x="0" y="1559"/>
                      <a:pt x="991" y="1697"/>
                      <a:pt x="2181" y="1697"/>
                    </a:cubicBezTo>
                    <a:cubicBezTo>
                      <a:pt x="3371" y="1697"/>
                      <a:pt x="4363" y="1559"/>
                      <a:pt x="4363" y="1398"/>
                    </a:cubicBezTo>
                    <a:lnTo>
                      <a:pt x="4363" y="298"/>
                    </a:lnTo>
                    <a:cubicBezTo>
                      <a:pt x="4363" y="136"/>
                      <a:pt x="3371" y="0"/>
                      <a:pt x="2181" y="0"/>
                    </a:cubicBezTo>
                  </a:path>
                </a:pathLst>
              </a:custGeom>
              <a:gradFill rotWithShape="0">
                <a:gsLst>
                  <a:gs pos="0">
                    <a:srgbClr val="4EC8B1"/>
                  </a:gs>
                  <a:gs pos="50000">
                    <a:srgbClr val="FFFFFF"/>
                  </a:gs>
                  <a:gs pos="100000">
                    <a:srgbClr val="4EC8B1"/>
                  </a:gs>
                </a:gsLst>
                <a:lin ang="10800000" scaled="1"/>
              </a:gradFill>
              <a:ln w="9360">
                <a:solidFill>
                  <a:srgbClr val="006666"/>
                </a:solidFill>
                <a:round/>
                <a:headEnd/>
                <a:tailEnd/>
              </a:ln>
            </p:spPr>
            <p:txBody>
              <a:bodyPr wrap="none" anchor="ctr"/>
              <a:lstStyle/>
              <a:p>
                <a:endParaRPr lang="en-US"/>
              </a:p>
            </p:txBody>
          </p:sp>
          <p:sp>
            <p:nvSpPr>
              <p:cNvPr id="21580" name="Freeform 80"/>
              <p:cNvSpPr>
                <a:spLocks noChangeArrowheads="1"/>
              </p:cNvSpPr>
              <p:nvPr/>
            </p:nvSpPr>
            <p:spPr bwMode="auto">
              <a:xfrm>
                <a:off x="3400" y="2385"/>
                <a:ext cx="990" cy="136"/>
              </a:xfrm>
              <a:custGeom>
                <a:avLst/>
                <a:gdLst>
                  <a:gd name="T0" fmla="*/ 0 w 4364"/>
                  <a:gd name="T1" fmla="*/ 0 h 598"/>
                  <a:gd name="T2" fmla="*/ 0 w 4364"/>
                  <a:gd name="T3" fmla="*/ 0 h 598"/>
                  <a:gd name="T4" fmla="*/ 0 w 4364"/>
                  <a:gd name="T5" fmla="*/ 0 h 598"/>
                  <a:gd name="T6" fmla="*/ 0 w 4364"/>
                  <a:gd name="T7" fmla="*/ 0 h 598"/>
                  <a:gd name="T8" fmla="*/ 0 w 4364"/>
                  <a:gd name="T9" fmla="*/ 0 h 598"/>
                  <a:gd name="T10" fmla="*/ 0 60000 65536"/>
                  <a:gd name="T11" fmla="*/ 0 60000 65536"/>
                  <a:gd name="T12" fmla="*/ 0 60000 65536"/>
                  <a:gd name="T13" fmla="*/ 0 60000 65536"/>
                  <a:gd name="T14" fmla="*/ 0 60000 65536"/>
                  <a:gd name="T15" fmla="*/ 0 w 4364"/>
                  <a:gd name="T16" fmla="*/ 0 h 598"/>
                  <a:gd name="T17" fmla="*/ 4364 w 4364"/>
                  <a:gd name="T18" fmla="*/ 598 h 598"/>
                </a:gdLst>
                <a:ahLst/>
                <a:cxnLst>
                  <a:cxn ang="T10">
                    <a:pos x="T0" y="T1"/>
                  </a:cxn>
                  <a:cxn ang="T11">
                    <a:pos x="T2" y="T3"/>
                  </a:cxn>
                  <a:cxn ang="T12">
                    <a:pos x="T4" y="T5"/>
                  </a:cxn>
                  <a:cxn ang="T13">
                    <a:pos x="T6" y="T7"/>
                  </a:cxn>
                  <a:cxn ang="T14">
                    <a:pos x="T8" y="T9"/>
                  </a:cxn>
                </a:cxnLst>
                <a:rect l="T15" t="T16" r="T17" b="T18"/>
                <a:pathLst>
                  <a:path w="4364" h="598">
                    <a:moveTo>
                      <a:pt x="2181" y="0"/>
                    </a:moveTo>
                    <a:cubicBezTo>
                      <a:pt x="991" y="0"/>
                      <a:pt x="0" y="136"/>
                      <a:pt x="0" y="298"/>
                    </a:cubicBezTo>
                    <a:cubicBezTo>
                      <a:pt x="0" y="460"/>
                      <a:pt x="991" y="597"/>
                      <a:pt x="2181" y="597"/>
                    </a:cubicBezTo>
                    <a:cubicBezTo>
                      <a:pt x="3371" y="597"/>
                      <a:pt x="4363" y="462"/>
                      <a:pt x="4363" y="298"/>
                    </a:cubicBezTo>
                    <a:cubicBezTo>
                      <a:pt x="4363" y="134"/>
                      <a:pt x="3371" y="0"/>
                      <a:pt x="2181" y="0"/>
                    </a:cubicBezTo>
                  </a:path>
                </a:pathLst>
              </a:custGeom>
              <a:gradFill rotWithShape="0">
                <a:gsLst>
                  <a:gs pos="0">
                    <a:srgbClr val="4EC8B1"/>
                  </a:gs>
                  <a:gs pos="50000">
                    <a:srgbClr val="FFFFFF"/>
                  </a:gs>
                  <a:gs pos="100000">
                    <a:srgbClr val="4EC8B1"/>
                  </a:gs>
                </a:gsLst>
                <a:lin ang="10800000" scaled="1"/>
              </a:gradFill>
              <a:ln w="9360">
                <a:solidFill>
                  <a:srgbClr val="006666"/>
                </a:solidFill>
                <a:round/>
                <a:headEnd/>
                <a:tailEnd/>
              </a:ln>
            </p:spPr>
            <p:txBody>
              <a:bodyPr wrap="none" anchor="ctr"/>
              <a:lstStyle/>
              <a:p>
                <a:endParaRPr lang="en-US"/>
              </a:p>
            </p:txBody>
          </p:sp>
        </p:grpSp>
        <p:sp>
          <p:nvSpPr>
            <p:cNvPr id="21578" name="Oval 81"/>
            <p:cNvSpPr>
              <a:spLocks noChangeArrowheads="1"/>
            </p:cNvSpPr>
            <p:nvPr/>
          </p:nvSpPr>
          <p:spPr bwMode="auto">
            <a:xfrm>
              <a:off x="3400" y="2382"/>
              <a:ext cx="989" cy="142"/>
            </a:xfrm>
            <a:prstGeom prst="ellipse">
              <a:avLst/>
            </a:prstGeom>
            <a:gradFill rotWithShape="0">
              <a:gsLst>
                <a:gs pos="0">
                  <a:srgbClr val="4EC8B1"/>
                </a:gs>
                <a:gs pos="50000">
                  <a:srgbClr val="FFFFFF"/>
                </a:gs>
                <a:gs pos="100000">
                  <a:srgbClr val="4EC8B1"/>
                </a:gs>
              </a:gsLst>
              <a:lin ang="10800000" scaled="1"/>
            </a:gradFill>
            <a:ln w="9360">
              <a:solidFill>
                <a:srgbClr val="33CCCC"/>
              </a:solidFill>
              <a:round/>
              <a:headEnd/>
              <a:tailEnd/>
            </a:ln>
          </p:spPr>
          <p:txBody>
            <a:bodyPr wrap="none" anchor="ctr"/>
            <a:lstStyle/>
            <a:p>
              <a:endParaRPr lang="en-US"/>
            </a:p>
          </p:txBody>
        </p:sp>
      </p:grpSp>
      <p:grpSp>
        <p:nvGrpSpPr>
          <p:cNvPr id="21526" name="Group 82"/>
          <p:cNvGrpSpPr>
            <a:grpSpLocks/>
          </p:cNvGrpSpPr>
          <p:nvPr/>
        </p:nvGrpSpPr>
        <p:grpSpPr bwMode="auto">
          <a:xfrm>
            <a:off x="5353050" y="2911475"/>
            <a:ext cx="1570038" cy="615950"/>
            <a:chOff x="3400" y="2130"/>
            <a:chExt cx="989" cy="388"/>
          </a:xfrm>
        </p:grpSpPr>
        <p:grpSp>
          <p:nvGrpSpPr>
            <p:cNvPr id="21573" name="Group 83"/>
            <p:cNvGrpSpPr>
              <a:grpSpLocks/>
            </p:cNvGrpSpPr>
            <p:nvPr/>
          </p:nvGrpSpPr>
          <p:grpSpPr bwMode="auto">
            <a:xfrm>
              <a:off x="3400" y="2134"/>
              <a:ext cx="989" cy="384"/>
              <a:chOff x="3400" y="2134"/>
              <a:chExt cx="989" cy="384"/>
            </a:xfrm>
          </p:grpSpPr>
          <p:sp>
            <p:nvSpPr>
              <p:cNvPr id="21575" name="Freeform 84"/>
              <p:cNvSpPr>
                <a:spLocks noChangeArrowheads="1"/>
              </p:cNvSpPr>
              <p:nvPr/>
            </p:nvSpPr>
            <p:spPr bwMode="auto">
              <a:xfrm>
                <a:off x="3400" y="2134"/>
                <a:ext cx="990" cy="385"/>
              </a:xfrm>
              <a:custGeom>
                <a:avLst/>
                <a:gdLst>
                  <a:gd name="T0" fmla="*/ 0 w 4364"/>
                  <a:gd name="T1" fmla="*/ 0 h 1698"/>
                  <a:gd name="T2" fmla="*/ 0 w 4364"/>
                  <a:gd name="T3" fmla="*/ 0 h 1698"/>
                  <a:gd name="T4" fmla="*/ 0 w 4364"/>
                  <a:gd name="T5" fmla="*/ 0 h 1698"/>
                  <a:gd name="T6" fmla="*/ 0 w 4364"/>
                  <a:gd name="T7" fmla="*/ 0 h 1698"/>
                  <a:gd name="T8" fmla="*/ 0 w 4364"/>
                  <a:gd name="T9" fmla="*/ 0 h 1698"/>
                  <a:gd name="T10" fmla="*/ 0 w 4364"/>
                  <a:gd name="T11" fmla="*/ 0 h 1698"/>
                  <a:gd name="T12" fmla="*/ 0 w 4364"/>
                  <a:gd name="T13" fmla="*/ 0 h 1698"/>
                  <a:gd name="T14" fmla="*/ 0 60000 65536"/>
                  <a:gd name="T15" fmla="*/ 0 60000 65536"/>
                  <a:gd name="T16" fmla="*/ 0 60000 65536"/>
                  <a:gd name="T17" fmla="*/ 0 60000 65536"/>
                  <a:gd name="T18" fmla="*/ 0 60000 65536"/>
                  <a:gd name="T19" fmla="*/ 0 60000 65536"/>
                  <a:gd name="T20" fmla="*/ 0 60000 65536"/>
                  <a:gd name="T21" fmla="*/ 0 w 4364"/>
                  <a:gd name="T22" fmla="*/ 0 h 1698"/>
                  <a:gd name="T23" fmla="*/ 4364 w 4364"/>
                  <a:gd name="T24" fmla="*/ 1698 h 16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64" h="1698">
                    <a:moveTo>
                      <a:pt x="2181" y="0"/>
                    </a:moveTo>
                    <a:cubicBezTo>
                      <a:pt x="991" y="0"/>
                      <a:pt x="0" y="136"/>
                      <a:pt x="0" y="298"/>
                    </a:cubicBezTo>
                    <a:lnTo>
                      <a:pt x="0" y="1398"/>
                    </a:lnTo>
                    <a:cubicBezTo>
                      <a:pt x="0" y="1559"/>
                      <a:pt x="991" y="1697"/>
                      <a:pt x="2181" y="1697"/>
                    </a:cubicBezTo>
                    <a:cubicBezTo>
                      <a:pt x="3371" y="1697"/>
                      <a:pt x="4363" y="1559"/>
                      <a:pt x="4363" y="1398"/>
                    </a:cubicBezTo>
                    <a:lnTo>
                      <a:pt x="4363" y="298"/>
                    </a:lnTo>
                    <a:cubicBezTo>
                      <a:pt x="4363" y="136"/>
                      <a:pt x="3371" y="0"/>
                      <a:pt x="2181" y="0"/>
                    </a:cubicBezTo>
                  </a:path>
                </a:pathLst>
              </a:custGeom>
              <a:gradFill rotWithShape="0">
                <a:gsLst>
                  <a:gs pos="0">
                    <a:srgbClr val="4EC8B1"/>
                  </a:gs>
                  <a:gs pos="50000">
                    <a:srgbClr val="FFFFFF"/>
                  </a:gs>
                  <a:gs pos="100000">
                    <a:srgbClr val="4EC8B1"/>
                  </a:gs>
                </a:gsLst>
                <a:lin ang="10800000" scaled="1"/>
              </a:gradFill>
              <a:ln w="9360">
                <a:solidFill>
                  <a:srgbClr val="006666"/>
                </a:solidFill>
                <a:round/>
                <a:headEnd/>
                <a:tailEnd/>
              </a:ln>
            </p:spPr>
            <p:txBody>
              <a:bodyPr wrap="none" anchor="ctr"/>
              <a:lstStyle/>
              <a:p>
                <a:endParaRPr lang="en-US"/>
              </a:p>
            </p:txBody>
          </p:sp>
          <p:sp>
            <p:nvSpPr>
              <p:cNvPr id="21576" name="Freeform 85"/>
              <p:cNvSpPr>
                <a:spLocks noChangeArrowheads="1"/>
              </p:cNvSpPr>
              <p:nvPr/>
            </p:nvSpPr>
            <p:spPr bwMode="auto">
              <a:xfrm>
                <a:off x="3400" y="2134"/>
                <a:ext cx="990" cy="136"/>
              </a:xfrm>
              <a:custGeom>
                <a:avLst/>
                <a:gdLst>
                  <a:gd name="T0" fmla="*/ 0 w 4364"/>
                  <a:gd name="T1" fmla="*/ 0 h 598"/>
                  <a:gd name="T2" fmla="*/ 0 w 4364"/>
                  <a:gd name="T3" fmla="*/ 0 h 598"/>
                  <a:gd name="T4" fmla="*/ 0 w 4364"/>
                  <a:gd name="T5" fmla="*/ 0 h 598"/>
                  <a:gd name="T6" fmla="*/ 0 w 4364"/>
                  <a:gd name="T7" fmla="*/ 0 h 598"/>
                  <a:gd name="T8" fmla="*/ 0 w 4364"/>
                  <a:gd name="T9" fmla="*/ 0 h 598"/>
                  <a:gd name="T10" fmla="*/ 0 60000 65536"/>
                  <a:gd name="T11" fmla="*/ 0 60000 65536"/>
                  <a:gd name="T12" fmla="*/ 0 60000 65536"/>
                  <a:gd name="T13" fmla="*/ 0 60000 65536"/>
                  <a:gd name="T14" fmla="*/ 0 60000 65536"/>
                  <a:gd name="T15" fmla="*/ 0 w 4364"/>
                  <a:gd name="T16" fmla="*/ 0 h 598"/>
                  <a:gd name="T17" fmla="*/ 4364 w 4364"/>
                  <a:gd name="T18" fmla="*/ 598 h 598"/>
                </a:gdLst>
                <a:ahLst/>
                <a:cxnLst>
                  <a:cxn ang="T10">
                    <a:pos x="T0" y="T1"/>
                  </a:cxn>
                  <a:cxn ang="T11">
                    <a:pos x="T2" y="T3"/>
                  </a:cxn>
                  <a:cxn ang="T12">
                    <a:pos x="T4" y="T5"/>
                  </a:cxn>
                  <a:cxn ang="T13">
                    <a:pos x="T6" y="T7"/>
                  </a:cxn>
                  <a:cxn ang="T14">
                    <a:pos x="T8" y="T9"/>
                  </a:cxn>
                </a:cxnLst>
                <a:rect l="T15" t="T16" r="T17" b="T18"/>
                <a:pathLst>
                  <a:path w="4364" h="598">
                    <a:moveTo>
                      <a:pt x="2181" y="0"/>
                    </a:moveTo>
                    <a:cubicBezTo>
                      <a:pt x="991" y="0"/>
                      <a:pt x="0" y="136"/>
                      <a:pt x="0" y="298"/>
                    </a:cubicBezTo>
                    <a:cubicBezTo>
                      <a:pt x="0" y="460"/>
                      <a:pt x="991" y="597"/>
                      <a:pt x="2181" y="597"/>
                    </a:cubicBezTo>
                    <a:cubicBezTo>
                      <a:pt x="3371" y="597"/>
                      <a:pt x="4363" y="462"/>
                      <a:pt x="4363" y="298"/>
                    </a:cubicBezTo>
                    <a:cubicBezTo>
                      <a:pt x="4363" y="134"/>
                      <a:pt x="3371" y="0"/>
                      <a:pt x="2181" y="0"/>
                    </a:cubicBezTo>
                  </a:path>
                </a:pathLst>
              </a:custGeom>
              <a:gradFill rotWithShape="0">
                <a:gsLst>
                  <a:gs pos="0">
                    <a:srgbClr val="4EC8B1"/>
                  </a:gs>
                  <a:gs pos="50000">
                    <a:srgbClr val="FFFFFF"/>
                  </a:gs>
                  <a:gs pos="100000">
                    <a:srgbClr val="4EC8B1"/>
                  </a:gs>
                </a:gsLst>
                <a:lin ang="10800000" scaled="1"/>
              </a:gradFill>
              <a:ln w="9360">
                <a:solidFill>
                  <a:srgbClr val="006666"/>
                </a:solidFill>
                <a:round/>
                <a:headEnd/>
                <a:tailEnd/>
              </a:ln>
            </p:spPr>
            <p:txBody>
              <a:bodyPr wrap="none" anchor="ctr"/>
              <a:lstStyle/>
              <a:p>
                <a:endParaRPr lang="en-US"/>
              </a:p>
            </p:txBody>
          </p:sp>
        </p:grpSp>
        <p:sp>
          <p:nvSpPr>
            <p:cNvPr id="21574" name="Oval 86"/>
            <p:cNvSpPr>
              <a:spLocks noChangeArrowheads="1"/>
            </p:cNvSpPr>
            <p:nvPr/>
          </p:nvSpPr>
          <p:spPr bwMode="auto">
            <a:xfrm>
              <a:off x="3400" y="2130"/>
              <a:ext cx="989" cy="142"/>
            </a:xfrm>
            <a:prstGeom prst="ellipse">
              <a:avLst/>
            </a:prstGeom>
            <a:gradFill rotWithShape="0">
              <a:gsLst>
                <a:gs pos="0">
                  <a:srgbClr val="4EC8B1"/>
                </a:gs>
                <a:gs pos="50000">
                  <a:srgbClr val="FFFFFF"/>
                </a:gs>
                <a:gs pos="100000">
                  <a:srgbClr val="4EC8B1"/>
                </a:gs>
              </a:gsLst>
              <a:lin ang="10800000" scaled="1"/>
            </a:gradFill>
            <a:ln w="9360">
              <a:solidFill>
                <a:srgbClr val="33CCCC"/>
              </a:solidFill>
              <a:round/>
              <a:headEnd/>
              <a:tailEnd/>
            </a:ln>
          </p:spPr>
          <p:txBody>
            <a:bodyPr wrap="none" anchor="ctr"/>
            <a:lstStyle/>
            <a:p>
              <a:endParaRPr lang="en-US"/>
            </a:p>
          </p:txBody>
        </p:sp>
      </p:grpSp>
      <p:grpSp>
        <p:nvGrpSpPr>
          <p:cNvPr id="21527" name="Group 87"/>
          <p:cNvGrpSpPr>
            <a:grpSpLocks/>
          </p:cNvGrpSpPr>
          <p:nvPr/>
        </p:nvGrpSpPr>
        <p:grpSpPr bwMode="auto">
          <a:xfrm>
            <a:off x="5353050" y="2513013"/>
            <a:ext cx="1570038" cy="615950"/>
            <a:chOff x="3400" y="1879"/>
            <a:chExt cx="989" cy="388"/>
          </a:xfrm>
        </p:grpSpPr>
        <p:grpSp>
          <p:nvGrpSpPr>
            <p:cNvPr id="21569" name="Group 88"/>
            <p:cNvGrpSpPr>
              <a:grpSpLocks/>
            </p:cNvGrpSpPr>
            <p:nvPr/>
          </p:nvGrpSpPr>
          <p:grpSpPr bwMode="auto">
            <a:xfrm>
              <a:off x="3400" y="1882"/>
              <a:ext cx="989" cy="384"/>
              <a:chOff x="3400" y="1882"/>
              <a:chExt cx="989" cy="384"/>
            </a:xfrm>
          </p:grpSpPr>
          <p:sp>
            <p:nvSpPr>
              <p:cNvPr id="21571" name="Freeform 89"/>
              <p:cNvSpPr>
                <a:spLocks noChangeArrowheads="1"/>
              </p:cNvSpPr>
              <p:nvPr/>
            </p:nvSpPr>
            <p:spPr bwMode="auto">
              <a:xfrm>
                <a:off x="3400" y="1882"/>
                <a:ext cx="990" cy="385"/>
              </a:xfrm>
              <a:custGeom>
                <a:avLst/>
                <a:gdLst>
                  <a:gd name="T0" fmla="*/ 0 w 4364"/>
                  <a:gd name="T1" fmla="*/ 0 h 1698"/>
                  <a:gd name="T2" fmla="*/ 0 w 4364"/>
                  <a:gd name="T3" fmla="*/ 0 h 1698"/>
                  <a:gd name="T4" fmla="*/ 0 w 4364"/>
                  <a:gd name="T5" fmla="*/ 0 h 1698"/>
                  <a:gd name="T6" fmla="*/ 0 w 4364"/>
                  <a:gd name="T7" fmla="*/ 0 h 1698"/>
                  <a:gd name="T8" fmla="*/ 0 w 4364"/>
                  <a:gd name="T9" fmla="*/ 0 h 1698"/>
                  <a:gd name="T10" fmla="*/ 0 w 4364"/>
                  <a:gd name="T11" fmla="*/ 0 h 1698"/>
                  <a:gd name="T12" fmla="*/ 0 w 4364"/>
                  <a:gd name="T13" fmla="*/ 0 h 1698"/>
                  <a:gd name="T14" fmla="*/ 0 60000 65536"/>
                  <a:gd name="T15" fmla="*/ 0 60000 65536"/>
                  <a:gd name="T16" fmla="*/ 0 60000 65536"/>
                  <a:gd name="T17" fmla="*/ 0 60000 65536"/>
                  <a:gd name="T18" fmla="*/ 0 60000 65536"/>
                  <a:gd name="T19" fmla="*/ 0 60000 65536"/>
                  <a:gd name="T20" fmla="*/ 0 60000 65536"/>
                  <a:gd name="T21" fmla="*/ 0 w 4364"/>
                  <a:gd name="T22" fmla="*/ 0 h 1698"/>
                  <a:gd name="T23" fmla="*/ 4364 w 4364"/>
                  <a:gd name="T24" fmla="*/ 1698 h 16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64" h="1698">
                    <a:moveTo>
                      <a:pt x="2181" y="0"/>
                    </a:moveTo>
                    <a:cubicBezTo>
                      <a:pt x="991" y="0"/>
                      <a:pt x="0" y="136"/>
                      <a:pt x="0" y="298"/>
                    </a:cubicBezTo>
                    <a:lnTo>
                      <a:pt x="0" y="1397"/>
                    </a:lnTo>
                    <a:cubicBezTo>
                      <a:pt x="0" y="1559"/>
                      <a:pt x="991" y="1697"/>
                      <a:pt x="2181" y="1697"/>
                    </a:cubicBezTo>
                    <a:cubicBezTo>
                      <a:pt x="3371" y="1697"/>
                      <a:pt x="4363" y="1559"/>
                      <a:pt x="4363" y="1397"/>
                    </a:cubicBezTo>
                    <a:lnTo>
                      <a:pt x="4363" y="298"/>
                    </a:lnTo>
                    <a:cubicBezTo>
                      <a:pt x="4363" y="136"/>
                      <a:pt x="3371" y="0"/>
                      <a:pt x="2181" y="0"/>
                    </a:cubicBezTo>
                  </a:path>
                </a:pathLst>
              </a:custGeom>
              <a:gradFill rotWithShape="0">
                <a:gsLst>
                  <a:gs pos="0">
                    <a:srgbClr val="4EC8B1"/>
                  </a:gs>
                  <a:gs pos="50000">
                    <a:srgbClr val="FFFFFF"/>
                  </a:gs>
                  <a:gs pos="100000">
                    <a:srgbClr val="4EC8B1"/>
                  </a:gs>
                </a:gsLst>
                <a:lin ang="10800000" scaled="1"/>
              </a:gradFill>
              <a:ln w="9360">
                <a:solidFill>
                  <a:srgbClr val="006666"/>
                </a:solidFill>
                <a:round/>
                <a:headEnd/>
                <a:tailEnd/>
              </a:ln>
            </p:spPr>
            <p:txBody>
              <a:bodyPr wrap="none" anchor="ctr"/>
              <a:lstStyle/>
              <a:p>
                <a:endParaRPr lang="en-US"/>
              </a:p>
            </p:txBody>
          </p:sp>
          <p:sp>
            <p:nvSpPr>
              <p:cNvPr id="21572" name="Freeform 90"/>
              <p:cNvSpPr>
                <a:spLocks noChangeArrowheads="1"/>
              </p:cNvSpPr>
              <p:nvPr/>
            </p:nvSpPr>
            <p:spPr bwMode="auto">
              <a:xfrm>
                <a:off x="3400" y="1882"/>
                <a:ext cx="990" cy="136"/>
              </a:xfrm>
              <a:custGeom>
                <a:avLst/>
                <a:gdLst>
                  <a:gd name="T0" fmla="*/ 0 w 4364"/>
                  <a:gd name="T1" fmla="*/ 0 h 598"/>
                  <a:gd name="T2" fmla="*/ 0 w 4364"/>
                  <a:gd name="T3" fmla="*/ 0 h 598"/>
                  <a:gd name="T4" fmla="*/ 0 w 4364"/>
                  <a:gd name="T5" fmla="*/ 0 h 598"/>
                  <a:gd name="T6" fmla="*/ 0 w 4364"/>
                  <a:gd name="T7" fmla="*/ 0 h 598"/>
                  <a:gd name="T8" fmla="*/ 0 w 4364"/>
                  <a:gd name="T9" fmla="*/ 0 h 598"/>
                  <a:gd name="T10" fmla="*/ 0 60000 65536"/>
                  <a:gd name="T11" fmla="*/ 0 60000 65536"/>
                  <a:gd name="T12" fmla="*/ 0 60000 65536"/>
                  <a:gd name="T13" fmla="*/ 0 60000 65536"/>
                  <a:gd name="T14" fmla="*/ 0 60000 65536"/>
                  <a:gd name="T15" fmla="*/ 0 w 4364"/>
                  <a:gd name="T16" fmla="*/ 0 h 598"/>
                  <a:gd name="T17" fmla="*/ 4364 w 4364"/>
                  <a:gd name="T18" fmla="*/ 598 h 598"/>
                </a:gdLst>
                <a:ahLst/>
                <a:cxnLst>
                  <a:cxn ang="T10">
                    <a:pos x="T0" y="T1"/>
                  </a:cxn>
                  <a:cxn ang="T11">
                    <a:pos x="T2" y="T3"/>
                  </a:cxn>
                  <a:cxn ang="T12">
                    <a:pos x="T4" y="T5"/>
                  </a:cxn>
                  <a:cxn ang="T13">
                    <a:pos x="T6" y="T7"/>
                  </a:cxn>
                  <a:cxn ang="T14">
                    <a:pos x="T8" y="T9"/>
                  </a:cxn>
                </a:cxnLst>
                <a:rect l="T15" t="T16" r="T17" b="T18"/>
                <a:pathLst>
                  <a:path w="4364" h="598">
                    <a:moveTo>
                      <a:pt x="2181" y="0"/>
                    </a:moveTo>
                    <a:cubicBezTo>
                      <a:pt x="991" y="0"/>
                      <a:pt x="0" y="136"/>
                      <a:pt x="0" y="298"/>
                    </a:cubicBezTo>
                    <a:cubicBezTo>
                      <a:pt x="0" y="460"/>
                      <a:pt x="991" y="597"/>
                      <a:pt x="2181" y="597"/>
                    </a:cubicBezTo>
                    <a:cubicBezTo>
                      <a:pt x="3371" y="597"/>
                      <a:pt x="4363" y="461"/>
                      <a:pt x="4363" y="298"/>
                    </a:cubicBezTo>
                    <a:cubicBezTo>
                      <a:pt x="4363" y="135"/>
                      <a:pt x="3371" y="0"/>
                      <a:pt x="2181" y="0"/>
                    </a:cubicBezTo>
                  </a:path>
                </a:pathLst>
              </a:custGeom>
              <a:gradFill rotWithShape="0">
                <a:gsLst>
                  <a:gs pos="0">
                    <a:srgbClr val="4EC8B1"/>
                  </a:gs>
                  <a:gs pos="50000">
                    <a:srgbClr val="FFFFFF"/>
                  </a:gs>
                  <a:gs pos="100000">
                    <a:srgbClr val="4EC8B1"/>
                  </a:gs>
                </a:gsLst>
                <a:lin ang="10800000" scaled="1"/>
              </a:gradFill>
              <a:ln w="9360">
                <a:solidFill>
                  <a:srgbClr val="006666"/>
                </a:solidFill>
                <a:round/>
                <a:headEnd/>
                <a:tailEnd/>
              </a:ln>
            </p:spPr>
            <p:txBody>
              <a:bodyPr wrap="none" anchor="ctr"/>
              <a:lstStyle/>
              <a:p>
                <a:endParaRPr lang="en-US"/>
              </a:p>
            </p:txBody>
          </p:sp>
        </p:grpSp>
        <p:sp>
          <p:nvSpPr>
            <p:cNvPr id="21570" name="Oval 91"/>
            <p:cNvSpPr>
              <a:spLocks noChangeArrowheads="1"/>
            </p:cNvSpPr>
            <p:nvPr/>
          </p:nvSpPr>
          <p:spPr bwMode="auto">
            <a:xfrm>
              <a:off x="3400" y="1879"/>
              <a:ext cx="989" cy="142"/>
            </a:xfrm>
            <a:prstGeom prst="ellipse">
              <a:avLst/>
            </a:prstGeom>
            <a:gradFill rotWithShape="0">
              <a:gsLst>
                <a:gs pos="0">
                  <a:srgbClr val="4EC8B1"/>
                </a:gs>
                <a:gs pos="50000">
                  <a:srgbClr val="FFFFFF"/>
                </a:gs>
                <a:gs pos="100000">
                  <a:srgbClr val="4EC8B1"/>
                </a:gs>
              </a:gsLst>
              <a:lin ang="10800000" scaled="1"/>
            </a:gradFill>
            <a:ln w="9360">
              <a:solidFill>
                <a:srgbClr val="33CCCC"/>
              </a:solidFill>
              <a:round/>
              <a:headEnd/>
              <a:tailEnd/>
            </a:ln>
          </p:spPr>
          <p:txBody>
            <a:bodyPr wrap="none" anchor="ctr"/>
            <a:lstStyle/>
            <a:p>
              <a:endParaRPr lang="en-US"/>
            </a:p>
          </p:txBody>
        </p:sp>
      </p:grpSp>
      <p:grpSp>
        <p:nvGrpSpPr>
          <p:cNvPr id="21528" name="Group 92"/>
          <p:cNvGrpSpPr>
            <a:grpSpLocks/>
          </p:cNvGrpSpPr>
          <p:nvPr/>
        </p:nvGrpSpPr>
        <p:grpSpPr bwMode="auto">
          <a:xfrm>
            <a:off x="5353050" y="2112963"/>
            <a:ext cx="1570038" cy="615950"/>
            <a:chOff x="3400" y="1627"/>
            <a:chExt cx="989" cy="388"/>
          </a:xfrm>
        </p:grpSpPr>
        <p:grpSp>
          <p:nvGrpSpPr>
            <p:cNvPr id="21565" name="Group 93"/>
            <p:cNvGrpSpPr>
              <a:grpSpLocks/>
            </p:cNvGrpSpPr>
            <p:nvPr/>
          </p:nvGrpSpPr>
          <p:grpSpPr bwMode="auto">
            <a:xfrm>
              <a:off x="3400" y="1631"/>
              <a:ext cx="989" cy="384"/>
              <a:chOff x="3400" y="1631"/>
              <a:chExt cx="989" cy="384"/>
            </a:xfrm>
          </p:grpSpPr>
          <p:sp>
            <p:nvSpPr>
              <p:cNvPr id="21567" name="Freeform 94"/>
              <p:cNvSpPr>
                <a:spLocks noChangeArrowheads="1"/>
              </p:cNvSpPr>
              <p:nvPr/>
            </p:nvSpPr>
            <p:spPr bwMode="auto">
              <a:xfrm>
                <a:off x="3400" y="1631"/>
                <a:ext cx="990" cy="385"/>
              </a:xfrm>
              <a:custGeom>
                <a:avLst/>
                <a:gdLst>
                  <a:gd name="T0" fmla="*/ 0 w 4364"/>
                  <a:gd name="T1" fmla="*/ 0 h 1698"/>
                  <a:gd name="T2" fmla="*/ 0 w 4364"/>
                  <a:gd name="T3" fmla="*/ 0 h 1698"/>
                  <a:gd name="T4" fmla="*/ 0 w 4364"/>
                  <a:gd name="T5" fmla="*/ 0 h 1698"/>
                  <a:gd name="T6" fmla="*/ 0 w 4364"/>
                  <a:gd name="T7" fmla="*/ 0 h 1698"/>
                  <a:gd name="T8" fmla="*/ 0 w 4364"/>
                  <a:gd name="T9" fmla="*/ 0 h 1698"/>
                  <a:gd name="T10" fmla="*/ 0 w 4364"/>
                  <a:gd name="T11" fmla="*/ 0 h 1698"/>
                  <a:gd name="T12" fmla="*/ 0 w 4364"/>
                  <a:gd name="T13" fmla="*/ 0 h 1698"/>
                  <a:gd name="T14" fmla="*/ 0 60000 65536"/>
                  <a:gd name="T15" fmla="*/ 0 60000 65536"/>
                  <a:gd name="T16" fmla="*/ 0 60000 65536"/>
                  <a:gd name="T17" fmla="*/ 0 60000 65536"/>
                  <a:gd name="T18" fmla="*/ 0 60000 65536"/>
                  <a:gd name="T19" fmla="*/ 0 60000 65536"/>
                  <a:gd name="T20" fmla="*/ 0 60000 65536"/>
                  <a:gd name="T21" fmla="*/ 0 w 4364"/>
                  <a:gd name="T22" fmla="*/ 0 h 1698"/>
                  <a:gd name="T23" fmla="*/ 4364 w 4364"/>
                  <a:gd name="T24" fmla="*/ 1698 h 16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64" h="1698">
                    <a:moveTo>
                      <a:pt x="2181" y="0"/>
                    </a:moveTo>
                    <a:cubicBezTo>
                      <a:pt x="991" y="0"/>
                      <a:pt x="0" y="136"/>
                      <a:pt x="0" y="298"/>
                    </a:cubicBezTo>
                    <a:lnTo>
                      <a:pt x="0" y="1397"/>
                    </a:lnTo>
                    <a:cubicBezTo>
                      <a:pt x="0" y="1560"/>
                      <a:pt x="991" y="1697"/>
                      <a:pt x="2181" y="1697"/>
                    </a:cubicBezTo>
                    <a:cubicBezTo>
                      <a:pt x="3371" y="1697"/>
                      <a:pt x="4363" y="1560"/>
                      <a:pt x="4363" y="1397"/>
                    </a:cubicBezTo>
                    <a:lnTo>
                      <a:pt x="4363" y="298"/>
                    </a:lnTo>
                    <a:cubicBezTo>
                      <a:pt x="4363" y="136"/>
                      <a:pt x="3371" y="0"/>
                      <a:pt x="2181" y="0"/>
                    </a:cubicBezTo>
                  </a:path>
                </a:pathLst>
              </a:custGeom>
              <a:gradFill rotWithShape="0">
                <a:gsLst>
                  <a:gs pos="0">
                    <a:srgbClr val="4EC8B1"/>
                  </a:gs>
                  <a:gs pos="50000">
                    <a:srgbClr val="FFFFFF"/>
                  </a:gs>
                  <a:gs pos="100000">
                    <a:srgbClr val="4EC8B1"/>
                  </a:gs>
                </a:gsLst>
                <a:lin ang="10800000" scaled="1"/>
              </a:gradFill>
              <a:ln w="9360">
                <a:solidFill>
                  <a:srgbClr val="006666"/>
                </a:solidFill>
                <a:round/>
                <a:headEnd/>
                <a:tailEnd/>
              </a:ln>
            </p:spPr>
            <p:txBody>
              <a:bodyPr wrap="none" anchor="ctr"/>
              <a:lstStyle/>
              <a:p>
                <a:endParaRPr lang="en-US"/>
              </a:p>
            </p:txBody>
          </p:sp>
          <p:sp>
            <p:nvSpPr>
              <p:cNvPr id="21568" name="Freeform 95"/>
              <p:cNvSpPr>
                <a:spLocks noChangeArrowheads="1"/>
              </p:cNvSpPr>
              <p:nvPr/>
            </p:nvSpPr>
            <p:spPr bwMode="auto">
              <a:xfrm>
                <a:off x="3400" y="1631"/>
                <a:ext cx="990" cy="136"/>
              </a:xfrm>
              <a:custGeom>
                <a:avLst/>
                <a:gdLst>
                  <a:gd name="T0" fmla="*/ 0 w 4364"/>
                  <a:gd name="T1" fmla="*/ 0 h 598"/>
                  <a:gd name="T2" fmla="*/ 0 w 4364"/>
                  <a:gd name="T3" fmla="*/ 0 h 598"/>
                  <a:gd name="T4" fmla="*/ 0 w 4364"/>
                  <a:gd name="T5" fmla="*/ 0 h 598"/>
                  <a:gd name="T6" fmla="*/ 0 w 4364"/>
                  <a:gd name="T7" fmla="*/ 0 h 598"/>
                  <a:gd name="T8" fmla="*/ 0 w 4364"/>
                  <a:gd name="T9" fmla="*/ 0 h 598"/>
                  <a:gd name="T10" fmla="*/ 0 60000 65536"/>
                  <a:gd name="T11" fmla="*/ 0 60000 65536"/>
                  <a:gd name="T12" fmla="*/ 0 60000 65536"/>
                  <a:gd name="T13" fmla="*/ 0 60000 65536"/>
                  <a:gd name="T14" fmla="*/ 0 60000 65536"/>
                  <a:gd name="T15" fmla="*/ 0 w 4364"/>
                  <a:gd name="T16" fmla="*/ 0 h 598"/>
                  <a:gd name="T17" fmla="*/ 4364 w 4364"/>
                  <a:gd name="T18" fmla="*/ 598 h 598"/>
                </a:gdLst>
                <a:ahLst/>
                <a:cxnLst>
                  <a:cxn ang="T10">
                    <a:pos x="T0" y="T1"/>
                  </a:cxn>
                  <a:cxn ang="T11">
                    <a:pos x="T2" y="T3"/>
                  </a:cxn>
                  <a:cxn ang="T12">
                    <a:pos x="T4" y="T5"/>
                  </a:cxn>
                  <a:cxn ang="T13">
                    <a:pos x="T6" y="T7"/>
                  </a:cxn>
                  <a:cxn ang="T14">
                    <a:pos x="T8" y="T9"/>
                  </a:cxn>
                </a:cxnLst>
                <a:rect l="T15" t="T16" r="T17" b="T18"/>
                <a:pathLst>
                  <a:path w="4364" h="598">
                    <a:moveTo>
                      <a:pt x="2181" y="0"/>
                    </a:moveTo>
                    <a:cubicBezTo>
                      <a:pt x="991" y="0"/>
                      <a:pt x="0" y="136"/>
                      <a:pt x="0" y="298"/>
                    </a:cubicBezTo>
                    <a:cubicBezTo>
                      <a:pt x="0" y="460"/>
                      <a:pt x="991" y="597"/>
                      <a:pt x="2181" y="597"/>
                    </a:cubicBezTo>
                    <a:cubicBezTo>
                      <a:pt x="3371" y="597"/>
                      <a:pt x="4363" y="461"/>
                      <a:pt x="4363" y="298"/>
                    </a:cubicBezTo>
                    <a:cubicBezTo>
                      <a:pt x="4363" y="135"/>
                      <a:pt x="3371" y="0"/>
                      <a:pt x="2181" y="0"/>
                    </a:cubicBezTo>
                  </a:path>
                </a:pathLst>
              </a:custGeom>
              <a:gradFill rotWithShape="0">
                <a:gsLst>
                  <a:gs pos="0">
                    <a:srgbClr val="4EC8B1"/>
                  </a:gs>
                  <a:gs pos="50000">
                    <a:srgbClr val="FFFFFF"/>
                  </a:gs>
                  <a:gs pos="100000">
                    <a:srgbClr val="4EC8B1"/>
                  </a:gs>
                </a:gsLst>
                <a:lin ang="10800000" scaled="1"/>
              </a:gradFill>
              <a:ln w="9360">
                <a:solidFill>
                  <a:srgbClr val="006666"/>
                </a:solidFill>
                <a:round/>
                <a:headEnd/>
                <a:tailEnd/>
              </a:ln>
            </p:spPr>
            <p:txBody>
              <a:bodyPr wrap="none" anchor="ctr"/>
              <a:lstStyle/>
              <a:p>
                <a:endParaRPr lang="en-US"/>
              </a:p>
            </p:txBody>
          </p:sp>
        </p:grpSp>
        <p:sp>
          <p:nvSpPr>
            <p:cNvPr id="21566" name="Oval 96"/>
            <p:cNvSpPr>
              <a:spLocks noChangeArrowheads="1"/>
            </p:cNvSpPr>
            <p:nvPr/>
          </p:nvSpPr>
          <p:spPr bwMode="auto">
            <a:xfrm>
              <a:off x="3400" y="1627"/>
              <a:ext cx="989" cy="142"/>
            </a:xfrm>
            <a:prstGeom prst="ellipse">
              <a:avLst/>
            </a:prstGeom>
            <a:gradFill rotWithShape="0">
              <a:gsLst>
                <a:gs pos="0">
                  <a:srgbClr val="4EC8B1"/>
                </a:gs>
                <a:gs pos="50000">
                  <a:srgbClr val="FFFFFF"/>
                </a:gs>
                <a:gs pos="100000">
                  <a:srgbClr val="4EC8B1"/>
                </a:gs>
              </a:gsLst>
              <a:lin ang="10800000" scaled="1"/>
            </a:gradFill>
            <a:ln w="9360">
              <a:solidFill>
                <a:srgbClr val="33CCCC"/>
              </a:solidFill>
              <a:round/>
              <a:headEnd/>
              <a:tailEnd/>
            </a:ln>
          </p:spPr>
          <p:txBody>
            <a:bodyPr wrap="none" anchor="ctr"/>
            <a:lstStyle/>
            <a:p>
              <a:endParaRPr lang="en-US"/>
            </a:p>
          </p:txBody>
        </p:sp>
      </p:grpSp>
      <p:grpSp>
        <p:nvGrpSpPr>
          <p:cNvPr id="21529" name="Group 97"/>
          <p:cNvGrpSpPr>
            <a:grpSpLocks/>
          </p:cNvGrpSpPr>
          <p:nvPr/>
        </p:nvGrpSpPr>
        <p:grpSpPr bwMode="auto">
          <a:xfrm>
            <a:off x="5353050" y="1714500"/>
            <a:ext cx="1570038" cy="614363"/>
            <a:chOff x="3400" y="1376"/>
            <a:chExt cx="989" cy="387"/>
          </a:xfrm>
        </p:grpSpPr>
        <p:grpSp>
          <p:nvGrpSpPr>
            <p:cNvPr id="21561" name="Group 98"/>
            <p:cNvGrpSpPr>
              <a:grpSpLocks/>
            </p:cNvGrpSpPr>
            <p:nvPr/>
          </p:nvGrpSpPr>
          <p:grpSpPr bwMode="auto">
            <a:xfrm>
              <a:off x="3400" y="1380"/>
              <a:ext cx="989" cy="384"/>
              <a:chOff x="3400" y="1380"/>
              <a:chExt cx="989" cy="384"/>
            </a:xfrm>
          </p:grpSpPr>
          <p:sp>
            <p:nvSpPr>
              <p:cNvPr id="21563" name="Freeform 99"/>
              <p:cNvSpPr>
                <a:spLocks noChangeArrowheads="1"/>
              </p:cNvSpPr>
              <p:nvPr/>
            </p:nvSpPr>
            <p:spPr bwMode="auto">
              <a:xfrm>
                <a:off x="3400" y="1380"/>
                <a:ext cx="990" cy="385"/>
              </a:xfrm>
              <a:custGeom>
                <a:avLst/>
                <a:gdLst>
                  <a:gd name="T0" fmla="*/ 0 w 4364"/>
                  <a:gd name="T1" fmla="*/ 0 h 1697"/>
                  <a:gd name="T2" fmla="*/ 0 w 4364"/>
                  <a:gd name="T3" fmla="*/ 0 h 1697"/>
                  <a:gd name="T4" fmla="*/ 0 w 4364"/>
                  <a:gd name="T5" fmla="*/ 0 h 1697"/>
                  <a:gd name="T6" fmla="*/ 0 w 4364"/>
                  <a:gd name="T7" fmla="*/ 0 h 1697"/>
                  <a:gd name="T8" fmla="*/ 0 w 4364"/>
                  <a:gd name="T9" fmla="*/ 0 h 1697"/>
                  <a:gd name="T10" fmla="*/ 0 w 4364"/>
                  <a:gd name="T11" fmla="*/ 0 h 1697"/>
                  <a:gd name="T12" fmla="*/ 0 w 4364"/>
                  <a:gd name="T13" fmla="*/ 0 h 1697"/>
                  <a:gd name="T14" fmla="*/ 0 60000 65536"/>
                  <a:gd name="T15" fmla="*/ 0 60000 65536"/>
                  <a:gd name="T16" fmla="*/ 0 60000 65536"/>
                  <a:gd name="T17" fmla="*/ 0 60000 65536"/>
                  <a:gd name="T18" fmla="*/ 0 60000 65536"/>
                  <a:gd name="T19" fmla="*/ 0 60000 65536"/>
                  <a:gd name="T20" fmla="*/ 0 60000 65536"/>
                  <a:gd name="T21" fmla="*/ 0 w 4364"/>
                  <a:gd name="T22" fmla="*/ 0 h 1697"/>
                  <a:gd name="T23" fmla="*/ 4364 w 4364"/>
                  <a:gd name="T24" fmla="*/ 1697 h 169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64" h="1697">
                    <a:moveTo>
                      <a:pt x="2181" y="0"/>
                    </a:moveTo>
                    <a:cubicBezTo>
                      <a:pt x="991" y="0"/>
                      <a:pt x="0" y="136"/>
                      <a:pt x="0" y="299"/>
                    </a:cubicBezTo>
                    <a:lnTo>
                      <a:pt x="0" y="1397"/>
                    </a:lnTo>
                    <a:cubicBezTo>
                      <a:pt x="0" y="1561"/>
                      <a:pt x="991" y="1696"/>
                      <a:pt x="2181" y="1696"/>
                    </a:cubicBezTo>
                    <a:cubicBezTo>
                      <a:pt x="3371" y="1696"/>
                      <a:pt x="4363" y="1561"/>
                      <a:pt x="4363" y="1397"/>
                    </a:cubicBezTo>
                    <a:lnTo>
                      <a:pt x="4363" y="299"/>
                    </a:lnTo>
                    <a:cubicBezTo>
                      <a:pt x="4363" y="136"/>
                      <a:pt x="3371" y="0"/>
                      <a:pt x="2181" y="0"/>
                    </a:cubicBezTo>
                  </a:path>
                </a:pathLst>
              </a:custGeom>
              <a:gradFill rotWithShape="0">
                <a:gsLst>
                  <a:gs pos="0">
                    <a:srgbClr val="4EC8B1"/>
                  </a:gs>
                  <a:gs pos="50000">
                    <a:srgbClr val="FFFFFF"/>
                  </a:gs>
                  <a:gs pos="100000">
                    <a:srgbClr val="4EC8B1"/>
                  </a:gs>
                </a:gsLst>
                <a:lin ang="10800000" scaled="1"/>
              </a:gradFill>
              <a:ln w="9360">
                <a:solidFill>
                  <a:srgbClr val="006666"/>
                </a:solidFill>
                <a:round/>
                <a:headEnd/>
                <a:tailEnd/>
              </a:ln>
            </p:spPr>
            <p:txBody>
              <a:bodyPr wrap="none" anchor="ctr"/>
              <a:lstStyle/>
              <a:p>
                <a:endParaRPr lang="en-US"/>
              </a:p>
            </p:txBody>
          </p:sp>
          <p:sp>
            <p:nvSpPr>
              <p:cNvPr id="21564" name="Freeform 100"/>
              <p:cNvSpPr>
                <a:spLocks noChangeArrowheads="1"/>
              </p:cNvSpPr>
              <p:nvPr/>
            </p:nvSpPr>
            <p:spPr bwMode="auto">
              <a:xfrm>
                <a:off x="3400" y="1380"/>
                <a:ext cx="990" cy="136"/>
              </a:xfrm>
              <a:custGeom>
                <a:avLst/>
                <a:gdLst>
                  <a:gd name="T0" fmla="*/ 0 w 4364"/>
                  <a:gd name="T1" fmla="*/ 0 h 599"/>
                  <a:gd name="T2" fmla="*/ 0 w 4364"/>
                  <a:gd name="T3" fmla="*/ 0 h 599"/>
                  <a:gd name="T4" fmla="*/ 0 w 4364"/>
                  <a:gd name="T5" fmla="*/ 0 h 599"/>
                  <a:gd name="T6" fmla="*/ 0 w 4364"/>
                  <a:gd name="T7" fmla="*/ 0 h 599"/>
                  <a:gd name="T8" fmla="*/ 0 w 4364"/>
                  <a:gd name="T9" fmla="*/ 0 h 599"/>
                  <a:gd name="T10" fmla="*/ 0 60000 65536"/>
                  <a:gd name="T11" fmla="*/ 0 60000 65536"/>
                  <a:gd name="T12" fmla="*/ 0 60000 65536"/>
                  <a:gd name="T13" fmla="*/ 0 60000 65536"/>
                  <a:gd name="T14" fmla="*/ 0 60000 65536"/>
                  <a:gd name="T15" fmla="*/ 0 w 4364"/>
                  <a:gd name="T16" fmla="*/ 0 h 599"/>
                  <a:gd name="T17" fmla="*/ 4364 w 4364"/>
                  <a:gd name="T18" fmla="*/ 599 h 599"/>
                </a:gdLst>
                <a:ahLst/>
                <a:cxnLst>
                  <a:cxn ang="T10">
                    <a:pos x="T0" y="T1"/>
                  </a:cxn>
                  <a:cxn ang="T11">
                    <a:pos x="T2" y="T3"/>
                  </a:cxn>
                  <a:cxn ang="T12">
                    <a:pos x="T4" y="T5"/>
                  </a:cxn>
                  <a:cxn ang="T13">
                    <a:pos x="T6" y="T7"/>
                  </a:cxn>
                  <a:cxn ang="T14">
                    <a:pos x="T8" y="T9"/>
                  </a:cxn>
                </a:cxnLst>
                <a:rect l="T15" t="T16" r="T17" b="T18"/>
                <a:pathLst>
                  <a:path w="4364" h="599">
                    <a:moveTo>
                      <a:pt x="2181" y="0"/>
                    </a:moveTo>
                    <a:cubicBezTo>
                      <a:pt x="991" y="0"/>
                      <a:pt x="0" y="136"/>
                      <a:pt x="0" y="299"/>
                    </a:cubicBezTo>
                    <a:cubicBezTo>
                      <a:pt x="0" y="462"/>
                      <a:pt x="991" y="598"/>
                      <a:pt x="2181" y="598"/>
                    </a:cubicBezTo>
                    <a:cubicBezTo>
                      <a:pt x="3371" y="598"/>
                      <a:pt x="4363" y="461"/>
                      <a:pt x="4363" y="299"/>
                    </a:cubicBezTo>
                    <a:cubicBezTo>
                      <a:pt x="4363" y="137"/>
                      <a:pt x="3371" y="0"/>
                      <a:pt x="2181" y="0"/>
                    </a:cubicBezTo>
                  </a:path>
                </a:pathLst>
              </a:custGeom>
              <a:gradFill rotWithShape="0">
                <a:gsLst>
                  <a:gs pos="0">
                    <a:srgbClr val="4EC8B1"/>
                  </a:gs>
                  <a:gs pos="50000">
                    <a:srgbClr val="FFFFFF"/>
                  </a:gs>
                  <a:gs pos="100000">
                    <a:srgbClr val="4EC8B1"/>
                  </a:gs>
                </a:gsLst>
                <a:lin ang="10800000" scaled="1"/>
              </a:gradFill>
              <a:ln w="9360">
                <a:solidFill>
                  <a:srgbClr val="006666"/>
                </a:solidFill>
                <a:round/>
                <a:headEnd/>
                <a:tailEnd/>
              </a:ln>
            </p:spPr>
            <p:txBody>
              <a:bodyPr wrap="none" anchor="ctr"/>
              <a:lstStyle/>
              <a:p>
                <a:endParaRPr lang="en-US"/>
              </a:p>
            </p:txBody>
          </p:sp>
        </p:grpSp>
        <p:sp>
          <p:nvSpPr>
            <p:cNvPr id="21562" name="Oval 101"/>
            <p:cNvSpPr>
              <a:spLocks noChangeArrowheads="1"/>
            </p:cNvSpPr>
            <p:nvPr/>
          </p:nvSpPr>
          <p:spPr bwMode="auto">
            <a:xfrm>
              <a:off x="3400" y="1376"/>
              <a:ext cx="989" cy="141"/>
            </a:xfrm>
            <a:prstGeom prst="ellipse">
              <a:avLst/>
            </a:prstGeom>
            <a:gradFill rotWithShape="0">
              <a:gsLst>
                <a:gs pos="0">
                  <a:srgbClr val="4EC8B1"/>
                </a:gs>
                <a:gs pos="50000">
                  <a:srgbClr val="FFFFFF"/>
                </a:gs>
                <a:gs pos="100000">
                  <a:srgbClr val="4EC8B1"/>
                </a:gs>
              </a:gsLst>
              <a:lin ang="10800000" scaled="1"/>
            </a:gradFill>
            <a:ln w="9360">
              <a:solidFill>
                <a:srgbClr val="33CCCC"/>
              </a:solidFill>
              <a:round/>
              <a:headEnd/>
              <a:tailEnd/>
            </a:ln>
          </p:spPr>
          <p:txBody>
            <a:bodyPr wrap="none" anchor="ctr"/>
            <a:lstStyle/>
            <a:p>
              <a:endParaRPr lang="en-US"/>
            </a:p>
          </p:txBody>
        </p:sp>
      </p:grpSp>
      <p:sp>
        <p:nvSpPr>
          <p:cNvPr id="21530" name="AutoShape 102"/>
          <p:cNvSpPr>
            <a:spLocks noChangeArrowheads="1"/>
          </p:cNvSpPr>
          <p:nvPr/>
        </p:nvSpPr>
        <p:spPr bwMode="auto">
          <a:xfrm>
            <a:off x="5845175" y="2076450"/>
            <a:ext cx="627063" cy="109538"/>
          </a:xfrm>
          <a:prstGeom prst="roundRect">
            <a:avLst>
              <a:gd name="adj" fmla="val 1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pPr algn="ctr" eaLnBrk="1">
              <a:lnSpc>
                <a:spcPct val="93000"/>
              </a:lnSpc>
              <a:buClr>
                <a:srgbClr val="000000"/>
              </a:buClr>
              <a:buSzPct val="45000"/>
              <a:buFont typeface="StarSymbol" charset="0"/>
              <a:buNone/>
            </a:pPr>
            <a:r>
              <a:rPr lang="en-GB" sz="1200">
                <a:solidFill>
                  <a:srgbClr val="777777"/>
                </a:solidFill>
                <a:latin typeface="Arial" pitchFamily="34" charset="0"/>
              </a:rPr>
              <a:t>CSDML</a:t>
            </a:r>
          </a:p>
        </p:txBody>
      </p:sp>
      <p:sp>
        <p:nvSpPr>
          <p:cNvPr id="21531" name="AutoShape 103"/>
          <p:cNvSpPr>
            <a:spLocks noChangeArrowheads="1"/>
          </p:cNvSpPr>
          <p:nvPr/>
        </p:nvSpPr>
        <p:spPr bwMode="auto">
          <a:xfrm>
            <a:off x="5518150" y="2447925"/>
            <a:ext cx="1219200" cy="130175"/>
          </a:xfrm>
          <a:prstGeom prst="roundRect">
            <a:avLst>
              <a:gd name="adj" fmla="val 1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pPr algn="ctr" eaLnBrk="1">
              <a:lnSpc>
                <a:spcPct val="93000"/>
              </a:lnSpc>
              <a:buClr>
                <a:srgbClr val="000000"/>
              </a:buClr>
              <a:buSzPct val="45000"/>
              <a:buFont typeface="StarSymbol" charset="0"/>
              <a:buNone/>
            </a:pPr>
            <a:r>
              <a:rPr lang="en-GB" sz="1200">
                <a:solidFill>
                  <a:srgbClr val="777777"/>
                </a:solidFill>
                <a:latin typeface="Arial" pitchFamily="34" charset="0"/>
              </a:rPr>
              <a:t>META DATA</a:t>
            </a:r>
          </a:p>
        </p:txBody>
      </p:sp>
      <p:sp>
        <p:nvSpPr>
          <p:cNvPr id="21532" name="AutoShape 104"/>
          <p:cNvSpPr>
            <a:spLocks noChangeArrowheads="1"/>
          </p:cNvSpPr>
          <p:nvPr/>
        </p:nvSpPr>
        <p:spPr bwMode="auto">
          <a:xfrm>
            <a:off x="5441950" y="2759075"/>
            <a:ext cx="1371600" cy="217488"/>
          </a:xfrm>
          <a:prstGeom prst="roundRect">
            <a:avLst>
              <a:gd name="adj" fmla="val 7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pPr algn="ctr" eaLnBrk="1">
              <a:lnSpc>
                <a:spcPct val="93000"/>
              </a:lnSpc>
              <a:buClr>
                <a:srgbClr val="000000"/>
              </a:buClr>
              <a:buSzPct val="45000"/>
              <a:buFont typeface="StarSymbol" charset="0"/>
              <a:buNone/>
            </a:pPr>
            <a:r>
              <a:rPr lang="en-GB" sz="1200">
                <a:solidFill>
                  <a:srgbClr val="777777"/>
                </a:solidFill>
                <a:latin typeface="Arial" pitchFamily="34" charset="0"/>
              </a:rPr>
              <a:t>CLUSTER</a:t>
            </a:r>
            <a:br>
              <a:rPr lang="en-GB" sz="1200">
                <a:solidFill>
                  <a:srgbClr val="777777"/>
                </a:solidFill>
                <a:latin typeface="Arial" pitchFamily="34" charset="0"/>
              </a:rPr>
            </a:br>
            <a:r>
              <a:rPr lang="en-GB" sz="1200">
                <a:solidFill>
                  <a:srgbClr val="777777"/>
                </a:solidFill>
                <a:latin typeface="Arial" pitchFamily="34" charset="0"/>
              </a:rPr>
              <a:t>SCHEMAS</a:t>
            </a:r>
          </a:p>
        </p:txBody>
      </p:sp>
      <p:sp>
        <p:nvSpPr>
          <p:cNvPr id="21533" name="AutoShape 105"/>
          <p:cNvSpPr>
            <a:spLocks noChangeArrowheads="1"/>
          </p:cNvSpPr>
          <p:nvPr/>
        </p:nvSpPr>
        <p:spPr bwMode="auto">
          <a:xfrm>
            <a:off x="5441950" y="3187700"/>
            <a:ext cx="1447800" cy="217488"/>
          </a:xfrm>
          <a:prstGeom prst="roundRect">
            <a:avLst>
              <a:gd name="adj" fmla="val 7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pPr algn="ctr" defTabSz="457200" eaLnBrk="1">
              <a:lnSpc>
                <a:spcPct val="93000"/>
              </a:lnSpc>
              <a:buClr>
                <a:srgbClr val="000000"/>
              </a:buClr>
              <a:buSzPct val="45000"/>
              <a:buFont typeface="StarSymbol" charset="0"/>
              <a:buNone/>
              <a:tabLst>
                <a:tab pos="723900" algn="l"/>
              </a:tabLst>
            </a:pPr>
            <a:r>
              <a:rPr lang="en-GB" sz="1200">
                <a:solidFill>
                  <a:srgbClr val="777777"/>
                </a:solidFill>
                <a:latin typeface="Arial" pitchFamily="34" charset="0"/>
              </a:rPr>
              <a:t>TRANSACTION</a:t>
            </a:r>
            <a:br>
              <a:rPr lang="en-GB" sz="1200">
                <a:solidFill>
                  <a:srgbClr val="777777"/>
                </a:solidFill>
                <a:latin typeface="Arial" pitchFamily="34" charset="0"/>
              </a:rPr>
            </a:br>
            <a:r>
              <a:rPr lang="en-GB" sz="1200">
                <a:solidFill>
                  <a:srgbClr val="777777"/>
                </a:solidFill>
                <a:latin typeface="Arial" pitchFamily="34" charset="0"/>
              </a:rPr>
              <a:t>SCHEMAS</a:t>
            </a:r>
          </a:p>
        </p:txBody>
      </p:sp>
      <p:sp>
        <p:nvSpPr>
          <p:cNvPr id="21534" name="AutoShape 106"/>
          <p:cNvSpPr>
            <a:spLocks noChangeArrowheads="1"/>
          </p:cNvSpPr>
          <p:nvPr/>
        </p:nvSpPr>
        <p:spPr bwMode="auto">
          <a:xfrm>
            <a:off x="5594350" y="3662363"/>
            <a:ext cx="963613" cy="134937"/>
          </a:xfrm>
          <a:prstGeom prst="roundRect">
            <a:avLst>
              <a:gd name="adj" fmla="val 1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pPr algn="ctr" eaLnBrk="1">
              <a:lnSpc>
                <a:spcPct val="93000"/>
              </a:lnSpc>
              <a:buClr>
                <a:srgbClr val="000000"/>
              </a:buClr>
              <a:buSzPct val="45000"/>
              <a:buFont typeface="StarSymbol" charset="0"/>
              <a:buNone/>
            </a:pPr>
            <a:r>
              <a:rPr lang="en-GB" sz="1200">
                <a:solidFill>
                  <a:srgbClr val="777777"/>
                </a:solidFill>
                <a:latin typeface="Arial" pitchFamily="34" charset="0"/>
              </a:rPr>
              <a:t>SECURITY</a:t>
            </a:r>
          </a:p>
        </p:txBody>
      </p:sp>
      <p:sp>
        <p:nvSpPr>
          <p:cNvPr id="21535" name="AutoShape 107"/>
          <p:cNvSpPr>
            <a:spLocks noChangeArrowheads="1"/>
          </p:cNvSpPr>
          <p:nvPr/>
        </p:nvSpPr>
        <p:spPr bwMode="auto">
          <a:xfrm>
            <a:off x="5594350" y="4049713"/>
            <a:ext cx="1133475" cy="128587"/>
          </a:xfrm>
          <a:prstGeom prst="roundRect">
            <a:avLst>
              <a:gd name="adj" fmla="val 1468"/>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pPr algn="ctr" defTabSz="457200" eaLnBrk="1">
              <a:lnSpc>
                <a:spcPct val="93000"/>
              </a:lnSpc>
              <a:buClr>
                <a:srgbClr val="000000"/>
              </a:buClr>
              <a:buSzPct val="45000"/>
              <a:buFont typeface="StarSymbol" charset="0"/>
              <a:buNone/>
              <a:tabLst>
                <a:tab pos="723900" algn="l"/>
              </a:tabLst>
            </a:pPr>
            <a:r>
              <a:rPr lang="en-GB" sz="1200">
                <a:solidFill>
                  <a:srgbClr val="777777"/>
                </a:solidFill>
                <a:latin typeface="Arial" pitchFamily="34" charset="0"/>
              </a:rPr>
              <a:t>GSRM Models </a:t>
            </a:r>
          </a:p>
        </p:txBody>
      </p:sp>
      <p:sp>
        <p:nvSpPr>
          <p:cNvPr id="21536" name="AutoShape 108"/>
          <p:cNvSpPr>
            <a:spLocks noChangeArrowheads="1"/>
          </p:cNvSpPr>
          <p:nvPr/>
        </p:nvSpPr>
        <p:spPr bwMode="auto">
          <a:xfrm>
            <a:off x="5518150" y="4362450"/>
            <a:ext cx="1295400" cy="217488"/>
          </a:xfrm>
          <a:prstGeom prst="roundRect">
            <a:avLst>
              <a:gd name="adj" fmla="val 73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pPr algn="ctr" defTabSz="457200" eaLnBrk="1">
              <a:lnSpc>
                <a:spcPct val="93000"/>
              </a:lnSpc>
              <a:buClr>
                <a:srgbClr val="000000"/>
              </a:buClr>
              <a:buSzPct val="45000"/>
              <a:buFont typeface="StarSymbol" charset="0"/>
              <a:buNone/>
              <a:tabLst>
                <a:tab pos="723900" algn="l"/>
              </a:tabLst>
            </a:pPr>
            <a:r>
              <a:rPr lang="en-GB" sz="1200">
                <a:solidFill>
                  <a:srgbClr val="777777"/>
                </a:solidFill>
                <a:latin typeface="Arial" pitchFamily="34" charset="0"/>
              </a:rPr>
              <a:t>COMMON</a:t>
            </a:r>
            <a:br>
              <a:rPr lang="en-GB" sz="1200">
                <a:solidFill>
                  <a:srgbClr val="777777"/>
                </a:solidFill>
                <a:latin typeface="Arial" pitchFamily="34" charset="0"/>
              </a:rPr>
            </a:br>
            <a:r>
              <a:rPr lang="en-GB" sz="1200">
                <a:solidFill>
                  <a:srgbClr val="777777"/>
                </a:solidFill>
                <a:latin typeface="Arial" pitchFamily="34" charset="0"/>
              </a:rPr>
              <a:t>COMPONENTS</a:t>
            </a:r>
          </a:p>
        </p:txBody>
      </p:sp>
      <p:sp>
        <p:nvSpPr>
          <p:cNvPr id="21537" name="AutoShape 109"/>
          <p:cNvSpPr>
            <a:spLocks noChangeArrowheads="1"/>
          </p:cNvSpPr>
          <p:nvPr/>
        </p:nvSpPr>
        <p:spPr bwMode="auto">
          <a:xfrm>
            <a:off x="5441950" y="4787900"/>
            <a:ext cx="1447800" cy="325438"/>
          </a:xfrm>
          <a:prstGeom prst="roundRect">
            <a:avLst>
              <a:gd name="adj" fmla="val 486"/>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p>
            <a:pPr algn="ctr" defTabSz="457200" eaLnBrk="1">
              <a:lnSpc>
                <a:spcPct val="93000"/>
              </a:lnSpc>
              <a:buClr>
                <a:srgbClr val="000000"/>
              </a:buClr>
              <a:buSzPct val="45000"/>
              <a:buFont typeface="StarSymbol" charset="0"/>
              <a:buNone/>
              <a:tabLst>
                <a:tab pos="723900" algn="l"/>
              </a:tabLst>
            </a:pPr>
            <a:r>
              <a:rPr lang="en-GB" sz="1000">
                <a:solidFill>
                  <a:srgbClr val="777777"/>
                </a:solidFill>
                <a:latin typeface="Arial" pitchFamily="34" charset="0"/>
              </a:rPr>
              <a:t>TRANSFORMATIONS</a:t>
            </a:r>
            <a:br>
              <a:rPr lang="en-GB" sz="1000">
                <a:solidFill>
                  <a:srgbClr val="777777"/>
                </a:solidFill>
                <a:latin typeface="Arial" pitchFamily="34" charset="0"/>
              </a:rPr>
            </a:br>
            <a:r>
              <a:rPr lang="en-GB" sz="1000">
                <a:solidFill>
                  <a:srgbClr val="777777"/>
                </a:solidFill>
                <a:latin typeface="Arial" pitchFamily="34" charset="0"/>
              </a:rPr>
              <a:t>FOR PS PROGRAMS</a:t>
            </a:r>
          </a:p>
        </p:txBody>
      </p:sp>
      <p:sp>
        <p:nvSpPr>
          <p:cNvPr id="21538" name="Oval 110"/>
          <p:cNvSpPr>
            <a:spLocks noChangeArrowheads="1"/>
          </p:cNvSpPr>
          <p:nvPr/>
        </p:nvSpPr>
        <p:spPr bwMode="auto">
          <a:xfrm>
            <a:off x="5362575" y="1711325"/>
            <a:ext cx="1562100" cy="228600"/>
          </a:xfrm>
          <a:prstGeom prst="ellipse">
            <a:avLst/>
          </a:prstGeom>
          <a:solidFill>
            <a:srgbClr val="CC99FF"/>
          </a:solidFill>
          <a:ln w="9360">
            <a:solidFill>
              <a:srgbClr val="006666"/>
            </a:solidFill>
            <a:round/>
            <a:headEnd/>
            <a:tailEnd/>
          </a:ln>
        </p:spPr>
        <p:txBody>
          <a:bodyPr wrap="none" anchor="ctr"/>
          <a:lstStyle/>
          <a:p>
            <a:endParaRPr lang="en-US"/>
          </a:p>
        </p:txBody>
      </p:sp>
      <p:sp>
        <p:nvSpPr>
          <p:cNvPr id="21539" name="Text Box 111"/>
          <p:cNvSpPr txBox="1">
            <a:spLocks noChangeArrowheads="1"/>
          </p:cNvSpPr>
          <p:nvPr/>
        </p:nvSpPr>
        <p:spPr bwMode="auto">
          <a:xfrm>
            <a:off x="4953000" y="1209675"/>
            <a:ext cx="24828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57200">
              <a:tabLst>
                <a:tab pos="723900" algn="l"/>
                <a:tab pos="1447800" algn="l"/>
                <a:tab pos="2171700" algn="l"/>
              </a:tabLst>
              <a:defRPr b="1">
                <a:solidFill>
                  <a:schemeClr val="tx1"/>
                </a:solidFill>
                <a:latin typeface="Times New Roman" pitchFamily="18" charset="0"/>
              </a:defRPr>
            </a:lvl1pPr>
            <a:lvl2pPr marL="742950" indent="-285750" defTabSz="457200">
              <a:tabLst>
                <a:tab pos="723900" algn="l"/>
                <a:tab pos="1447800" algn="l"/>
                <a:tab pos="2171700" algn="l"/>
              </a:tabLst>
              <a:defRPr b="1">
                <a:solidFill>
                  <a:schemeClr val="tx1"/>
                </a:solidFill>
                <a:latin typeface="Times New Roman" pitchFamily="18" charset="0"/>
              </a:defRPr>
            </a:lvl2pPr>
            <a:lvl3pPr marL="1143000" indent="-228600" defTabSz="457200">
              <a:tabLst>
                <a:tab pos="723900" algn="l"/>
                <a:tab pos="1447800" algn="l"/>
                <a:tab pos="2171700" algn="l"/>
              </a:tabLst>
              <a:defRPr b="1">
                <a:solidFill>
                  <a:schemeClr val="tx1"/>
                </a:solidFill>
                <a:latin typeface="Times New Roman" pitchFamily="18" charset="0"/>
              </a:defRPr>
            </a:lvl3pPr>
            <a:lvl4pPr marL="1600200" indent="-228600" defTabSz="457200">
              <a:tabLst>
                <a:tab pos="723900" algn="l"/>
                <a:tab pos="1447800" algn="l"/>
                <a:tab pos="2171700" algn="l"/>
              </a:tabLst>
              <a:defRPr b="1">
                <a:solidFill>
                  <a:schemeClr val="tx1"/>
                </a:solidFill>
                <a:latin typeface="Times New Roman" pitchFamily="18" charset="0"/>
              </a:defRPr>
            </a:lvl4pPr>
            <a:lvl5pPr marL="2057400" indent="-228600" defTabSz="457200">
              <a:tabLst>
                <a:tab pos="723900" algn="l"/>
                <a:tab pos="1447800" algn="l"/>
                <a:tab pos="2171700" algn="l"/>
              </a:tabLst>
              <a:defRPr b="1">
                <a:solidFill>
                  <a:schemeClr val="tx1"/>
                </a:solidFill>
                <a:latin typeface="Times New Roman" pitchFamily="18" charset="0"/>
              </a:defRPr>
            </a:lvl5pPr>
            <a:lvl6pPr marL="2514600" indent="-228600" defTabSz="457200" eaLnBrk="0" fontAlgn="base" hangingPunct="0">
              <a:spcBef>
                <a:spcPct val="0"/>
              </a:spcBef>
              <a:spcAft>
                <a:spcPct val="0"/>
              </a:spcAft>
              <a:tabLst>
                <a:tab pos="723900" algn="l"/>
                <a:tab pos="1447800" algn="l"/>
                <a:tab pos="2171700" algn="l"/>
              </a:tabLst>
              <a:defRPr b="1">
                <a:solidFill>
                  <a:schemeClr val="tx1"/>
                </a:solidFill>
                <a:latin typeface="Times New Roman" pitchFamily="18" charset="0"/>
              </a:defRPr>
            </a:lvl6pPr>
            <a:lvl7pPr marL="2971800" indent="-228600" defTabSz="457200" eaLnBrk="0" fontAlgn="base" hangingPunct="0">
              <a:spcBef>
                <a:spcPct val="0"/>
              </a:spcBef>
              <a:spcAft>
                <a:spcPct val="0"/>
              </a:spcAft>
              <a:tabLst>
                <a:tab pos="723900" algn="l"/>
                <a:tab pos="1447800" algn="l"/>
                <a:tab pos="2171700" algn="l"/>
              </a:tabLst>
              <a:defRPr b="1">
                <a:solidFill>
                  <a:schemeClr val="tx1"/>
                </a:solidFill>
                <a:latin typeface="Times New Roman" pitchFamily="18" charset="0"/>
              </a:defRPr>
            </a:lvl7pPr>
            <a:lvl8pPr marL="3429000" indent="-228600" defTabSz="457200" eaLnBrk="0" fontAlgn="base" hangingPunct="0">
              <a:spcBef>
                <a:spcPct val="0"/>
              </a:spcBef>
              <a:spcAft>
                <a:spcPct val="0"/>
              </a:spcAft>
              <a:tabLst>
                <a:tab pos="723900" algn="l"/>
                <a:tab pos="1447800" algn="l"/>
                <a:tab pos="2171700" algn="l"/>
              </a:tabLst>
              <a:defRPr b="1">
                <a:solidFill>
                  <a:schemeClr val="tx1"/>
                </a:solidFill>
                <a:latin typeface="Times New Roman" pitchFamily="18" charset="0"/>
              </a:defRPr>
            </a:lvl8pPr>
            <a:lvl9pPr marL="3886200" indent="-228600" defTabSz="457200" eaLnBrk="0" fontAlgn="base" hangingPunct="0">
              <a:spcBef>
                <a:spcPct val="0"/>
              </a:spcBef>
              <a:spcAft>
                <a:spcPct val="0"/>
              </a:spcAft>
              <a:tabLst>
                <a:tab pos="723900" algn="l"/>
                <a:tab pos="1447800" algn="l"/>
                <a:tab pos="2171700" algn="l"/>
              </a:tabLst>
              <a:defRPr b="1">
                <a:solidFill>
                  <a:schemeClr val="tx1"/>
                </a:solidFill>
                <a:latin typeface="Times New Roman" pitchFamily="18" charset="0"/>
              </a:defRPr>
            </a:lvl9pPr>
          </a:lstStyle>
          <a:p>
            <a:pPr algn="ctr" eaLnBrk="1">
              <a:lnSpc>
                <a:spcPct val="93000"/>
              </a:lnSpc>
              <a:spcBef>
                <a:spcPts val="1000"/>
              </a:spcBef>
              <a:buClr>
                <a:srgbClr val="000000"/>
              </a:buClr>
              <a:buSzPct val="45000"/>
              <a:buFont typeface="StarSymbol" charset="0"/>
              <a:buNone/>
            </a:pPr>
            <a:r>
              <a:rPr lang="en-GB" sz="1600">
                <a:solidFill>
                  <a:srgbClr val="777777"/>
                </a:solidFill>
                <a:latin typeface="Arial" pitchFamily="34" charset="0"/>
              </a:rPr>
              <a:t>ebXML Registry/</a:t>
            </a:r>
            <a:br>
              <a:rPr lang="en-GB" sz="1600">
                <a:solidFill>
                  <a:srgbClr val="777777"/>
                </a:solidFill>
                <a:latin typeface="Arial" pitchFamily="34" charset="0"/>
              </a:rPr>
            </a:br>
            <a:r>
              <a:rPr lang="en-GB" sz="1600">
                <a:solidFill>
                  <a:srgbClr val="777777"/>
                </a:solidFill>
                <a:latin typeface="Arial" pitchFamily="34" charset="0"/>
              </a:rPr>
              <a:t>Repository</a:t>
            </a:r>
          </a:p>
        </p:txBody>
      </p:sp>
      <p:grpSp>
        <p:nvGrpSpPr>
          <p:cNvPr id="21540" name="Group 112"/>
          <p:cNvGrpSpPr>
            <a:grpSpLocks/>
          </p:cNvGrpSpPr>
          <p:nvPr/>
        </p:nvGrpSpPr>
        <p:grpSpPr bwMode="auto">
          <a:xfrm>
            <a:off x="2438400" y="4268788"/>
            <a:ext cx="1296988" cy="684212"/>
            <a:chOff x="1549" y="3047"/>
            <a:chExt cx="731" cy="431"/>
          </a:xfrm>
        </p:grpSpPr>
        <p:pic>
          <p:nvPicPr>
            <p:cNvPr id="21559" name="Picture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 y="3047"/>
              <a:ext cx="709" cy="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60" name="AutoShape 114"/>
            <p:cNvSpPr>
              <a:spLocks noChangeArrowheads="1"/>
            </p:cNvSpPr>
            <p:nvPr/>
          </p:nvSpPr>
          <p:spPr bwMode="auto">
            <a:xfrm>
              <a:off x="1549" y="3134"/>
              <a:ext cx="607" cy="344"/>
            </a:xfrm>
            <a:prstGeom prst="roundRect">
              <a:avLst>
                <a:gd name="adj" fmla="val 28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p>
              <a:pPr algn="ctr" defTabSz="457200" eaLnBrk="1">
                <a:lnSpc>
                  <a:spcPct val="93000"/>
                </a:lnSpc>
                <a:buClr>
                  <a:srgbClr val="000000"/>
                </a:buClr>
                <a:buSzPct val="45000"/>
                <a:buFont typeface="StarSymbol" charset="0"/>
                <a:buNone/>
                <a:tabLst>
                  <a:tab pos="723900" algn="l"/>
                </a:tabLst>
              </a:pPr>
              <a:r>
                <a:rPr lang="en-GB" sz="1600" b="0">
                  <a:solidFill>
                    <a:srgbClr val="FFFFFF"/>
                  </a:solidFill>
                  <a:latin typeface="SunSans-Demi" pitchFamily="16" charset="0"/>
                </a:rPr>
                <a:t>BizPal</a:t>
              </a:r>
            </a:p>
          </p:txBody>
        </p:sp>
      </p:grpSp>
      <p:sp>
        <p:nvSpPr>
          <p:cNvPr id="21541" name="Text Box 115"/>
          <p:cNvSpPr txBox="1">
            <a:spLocks noChangeArrowheads="1"/>
          </p:cNvSpPr>
          <p:nvPr/>
        </p:nvSpPr>
        <p:spPr bwMode="auto">
          <a:xfrm>
            <a:off x="4105275" y="5276850"/>
            <a:ext cx="25908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57200">
              <a:tabLst>
                <a:tab pos="723900" algn="l"/>
                <a:tab pos="1447800" algn="l"/>
                <a:tab pos="2171700" algn="l"/>
              </a:tabLst>
              <a:defRPr b="1">
                <a:solidFill>
                  <a:schemeClr val="tx1"/>
                </a:solidFill>
                <a:latin typeface="Times New Roman" pitchFamily="18" charset="0"/>
              </a:defRPr>
            </a:lvl1pPr>
            <a:lvl2pPr marL="742950" indent="-285750" defTabSz="457200">
              <a:tabLst>
                <a:tab pos="723900" algn="l"/>
                <a:tab pos="1447800" algn="l"/>
                <a:tab pos="2171700" algn="l"/>
              </a:tabLst>
              <a:defRPr b="1">
                <a:solidFill>
                  <a:schemeClr val="tx1"/>
                </a:solidFill>
                <a:latin typeface="Times New Roman" pitchFamily="18" charset="0"/>
              </a:defRPr>
            </a:lvl2pPr>
            <a:lvl3pPr marL="1143000" indent="-228600" defTabSz="457200">
              <a:tabLst>
                <a:tab pos="723900" algn="l"/>
                <a:tab pos="1447800" algn="l"/>
                <a:tab pos="2171700" algn="l"/>
              </a:tabLst>
              <a:defRPr b="1">
                <a:solidFill>
                  <a:schemeClr val="tx1"/>
                </a:solidFill>
                <a:latin typeface="Times New Roman" pitchFamily="18" charset="0"/>
              </a:defRPr>
            </a:lvl3pPr>
            <a:lvl4pPr marL="1600200" indent="-228600" defTabSz="457200">
              <a:tabLst>
                <a:tab pos="723900" algn="l"/>
                <a:tab pos="1447800" algn="l"/>
                <a:tab pos="2171700" algn="l"/>
              </a:tabLst>
              <a:defRPr b="1">
                <a:solidFill>
                  <a:schemeClr val="tx1"/>
                </a:solidFill>
                <a:latin typeface="Times New Roman" pitchFamily="18" charset="0"/>
              </a:defRPr>
            </a:lvl4pPr>
            <a:lvl5pPr marL="2057400" indent="-228600" defTabSz="457200">
              <a:tabLst>
                <a:tab pos="723900" algn="l"/>
                <a:tab pos="1447800" algn="l"/>
                <a:tab pos="2171700" algn="l"/>
              </a:tabLst>
              <a:defRPr b="1">
                <a:solidFill>
                  <a:schemeClr val="tx1"/>
                </a:solidFill>
                <a:latin typeface="Times New Roman" pitchFamily="18" charset="0"/>
              </a:defRPr>
            </a:lvl5pPr>
            <a:lvl6pPr marL="2514600" indent="-228600" defTabSz="457200" eaLnBrk="0" fontAlgn="base" hangingPunct="0">
              <a:spcBef>
                <a:spcPct val="0"/>
              </a:spcBef>
              <a:spcAft>
                <a:spcPct val="0"/>
              </a:spcAft>
              <a:tabLst>
                <a:tab pos="723900" algn="l"/>
                <a:tab pos="1447800" algn="l"/>
                <a:tab pos="2171700" algn="l"/>
              </a:tabLst>
              <a:defRPr b="1">
                <a:solidFill>
                  <a:schemeClr val="tx1"/>
                </a:solidFill>
                <a:latin typeface="Times New Roman" pitchFamily="18" charset="0"/>
              </a:defRPr>
            </a:lvl6pPr>
            <a:lvl7pPr marL="2971800" indent="-228600" defTabSz="457200" eaLnBrk="0" fontAlgn="base" hangingPunct="0">
              <a:spcBef>
                <a:spcPct val="0"/>
              </a:spcBef>
              <a:spcAft>
                <a:spcPct val="0"/>
              </a:spcAft>
              <a:tabLst>
                <a:tab pos="723900" algn="l"/>
                <a:tab pos="1447800" algn="l"/>
                <a:tab pos="2171700" algn="l"/>
              </a:tabLst>
              <a:defRPr b="1">
                <a:solidFill>
                  <a:schemeClr val="tx1"/>
                </a:solidFill>
                <a:latin typeface="Times New Roman" pitchFamily="18" charset="0"/>
              </a:defRPr>
            </a:lvl7pPr>
            <a:lvl8pPr marL="3429000" indent="-228600" defTabSz="457200" eaLnBrk="0" fontAlgn="base" hangingPunct="0">
              <a:spcBef>
                <a:spcPct val="0"/>
              </a:spcBef>
              <a:spcAft>
                <a:spcPct val="0"/>
              </a:spcAft>
              <a:tabLst>
                <a:tab pos="723900" algn="l"/>
                <a:tab pos="1447800" algn="l"/>
                <a:tab pos="2171700" algn="l"/>
              </a:tabLst>
              <a:defRPr b="1">
                <a:solidFill>
                  <a:schemeClr val="tx1"/>
                </a:solidFill>
                <a:latin typeface="Times New Roman" pitchFamily="18" charset="0"/>
              </a:defRPr>
            </a:lvl8pPr>
            <a:lvl9pPr marL="3886200" indent="-228600" defTabSz="457200" eaLnBrk="0" fontAlgn="base" hangingPunct="0">
              <a:spcBef>
                <a:spcPct val="0"/>
              </a:spcBef>
              <a:spcAft>
                <a:spcPct val="0"/>
              </a:spcAft>
              <a:tabLst>
                <a:tab pos="723900" algn="l"/>
                <a:tab pos="1447800" algn="l"/>
                <a:tab pos="2171700" algn="l"/>
              </a:tabLst>
              <a:defRPr b="1">
                <a:solidFill>
                  <a:schemeClr val="tx1"/>
                </a:solidFill>
                <a:latin typeface="Times New Roman" pitchFamily="18" charset="0"/>
              </a:defRPr>
            </a:lvl9pPr>
          </a:lstStyle>
          <a:p>
            <a:pPr algn="ctr" eaLnBrk="1">
              <a:lnSpc>
                <a:spcPct val="93000"/>
              </a:lnSpc>
              <a:spcBef>
                <a:spcPts val="450"/>
              </a:spcBef>
              <a:buClr>
                <a:srgbClr val="000000"/>
              </a:buClr>
              <a:buSzPct val="45000"/>
              <a:buFont typeface="StarSymbol" charset="0"/>
              <a:buNone/>
            </a:pPr>
            <a:r>
              <a:rPr lang="en-GB">
                <a:solidFill>
                  <a:srgbClr val="000000"/>
                </a:solidFill>
                <a:latin typeface="Arial" pitchFamily="34" charset="0"/>
              </a:rPr>
              <a:t>XML Integration</a:t>
            </a:r>
            <a:br>
              <a:rPr lang="en-GB">
                <a:solidFill>
                  <a:srgbClr val="000000"/>
                </a:solidFill>
                <a:latin typeface="Arial" pitchFamily="34" charset="0"/>
              </a:rPr>
            </a:br>
            <a:r>
              <a:rPr lang="en-GB">
                <a:solidFill>
                  <a:srgbClr val="000000"/>
                </a:solidFill>
                <a:latin typeface="Arial" pitchFamily="34" charset="0"/>
              </a:rPr>
              <a:t>Layer</a:t>
            </a:r>
          </a:p>
        </p:txBody>
      </p:sp>
      <p:sp>
        <p:nvSpPr>
          <p:cNvPr id="21542" name="Text Box 116"/>
          <p:cNvSpPr txBox="1">
            <a:spLocks noChangeArrowheads="1"/>
          </p:cNvSpPr>
          <p:nvPr/>
        </p:nvSpPr>
        <p:spPr bwMode="auto">
          <a:xfrm>
            <a:off x="2428875" y="5276850"/>
            <a:ext cx="15367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57200">
              <a:tabLst>
                <a:tab pos="723900" algn="l"/>
                <a:tab pos="1447800" algn="l"/>
              </a:tabLst>
              <a:defRPr b="1">
                <a:solidFill>
                  <a:schemeClr val="tx1"/>
                </a:solidFill>
                <a:latin typeface="Times New Roman" pitchFamily="18" charset="0"/>
              </a:defRPr>
            </a:lvl1pPr>
            <a:lvl2pPr marL="742950" indent="-285750" defTabSz="457200">
              <a:tabLst>
                <a:tab pos="723900" algn="l"/>
                <a:tab pos="1447800" algn="l"/>
              </a:tabLst>
              <a:defRPr b="1">
                <a:solidFill>
                  <a:schemeClr val="tx1"/>
                </a:solidFill>
                <a:latin typeface="Times New Roman" pitchFamily="18" charset="0"/>
              </a:defRPr>
            </a:lvl2pPr>
            <a:lvl3pPr marL="1143000" indent="-228600" defTabSz="457200">
              <a:tabLst>
                <a:tab pos="723900" algn="l"/>
                <a:tab pos="1447800" algn="l"/>
              </a:tabLst>
              <a:defRPr b="1">
                <a:solidFill>
                  <a:schemeClr val="tx1"/>
                </a:solidFill>
                <a:latin typeface="Times New Roman" pitchFamily="18" charset="0"/>
              </a:defRPr>
            </a:lvl3pPr>
            <a:lvl4pPr marL="1600200" indent="-228600" defTabSz="457200">
              <a:tabLst>
                <a:tab pos="723900" algn="l"/>
                <a:tab pos="1447800" algn="l"/>
              </a:tabLst>
              <a:defRPr b="1">
                <a:solidFill>
                  <a:schemeClr val="tx1"/>
                </a:solidFill>
                <a:latin typeface="Times New Roman" pitchFamily="18" charset="0"/>
              </a:defRPr>
            </a:lvl4pPr>
            <a:lvl5pPr marL="2057400" indent="-228600" defTabSz="457200">
              <a:tabLst>
                <a:tab pos="723900" algn="l"/>
                <a:tab pos="1447800" algn="l"/>
              </a:tabLst>
              <a:defRPr b="1">
                <a:solidFill>
                  <a:schemeClr val="tx1"/>
                </a:solidFill>
                <a:latin typeface="Times New Roman" pitchFamily="18" charset="0"/>
              </a:defRPr>
            </a:lvl5pPr>
            <a:lvl6pPr marL="25146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6pPr>
            <a:lvl7pPr marL="29718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7pPr>
            <a:lvl8pPr marL="34290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8pPr>
            <a:lvl9pPr marL="38862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9pPr>
          </a:lstStyle>
          <a:p>
            <a:pPr algn="ctr" eaLnBrk="1">
              <a:lnSpc>
                <a:spcPct val="93000"/>
              </a:lnSpc>
              <a:spcBef>
                <a:spcPts val="450"/>
              </a:spcBef>
              <a:buClr>
                <a:srgbClr val="000000"/>
              </a:buClr>
              <a:buSzPct val="45000"/>
              <a:buFont typeface="StarSymbol" charset="0"/>
              <a:buNone/>
            </a:pPr>
            <a:r>
              <a:rPr lang="en-GB">
                <a:solidFill>
                  <a:srgbClr val="000000"/>
                </a:solidFill>
                <a:latin typeface="Arial" pitchFamily="34" charset="0"/>
              </a:rPr>
              <a:t>ApplicationLayer</a:t>
            </a:r>
          </a:p>
        </p:txBody>
      </p:sp>
      <p:sp>
        <p:nvSpPr>
          <p:cNvPr id="21543" name="AutoShape 117"/>
          <p:cNvSpPr>
            <a:spLocks noChangeArrowheads="1"/>
          </p:cNvSpPr>
          <p:nvPr/>
        </p:nvSpPr>
        <p:spPr bwMode="auto">
          <a:xfrm>
            <a:off x="873125" y="5276850"/>
            <a:ext cx="1641475" cy="595313"/>
          </a:xfrm>
          <a:prstGeom prst="roundRect">
            <a:avLst>
              <a:gd name="adj" fmla="val 264"/>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algn="ctr" defTabSz="457200" eaLnBrk="1">
              <a:lnSpc>
                <a:spcPct val="93000"/>
              </a:lnSpc>
              <a:spcBef>
                <a:spcPts val="450"/>
              </a:spcBef>
              <a:buClr>
                <a:srgbClr val="000000"/>
              </a:buClr>
              <a:buSzPct val="45000"/>
              <a:buFont typeface="StarSymbol" charset="0"/>
              <a:buNone/>
              <a:tabLst>
                <a:tab pos="723900" algn="l"/>
                <a:tab pos="1447800" algn="l"/>
              </a:tabLst>
            </a:pPr>
            <a:r>
              <a:rPr lang="en-GB">
                <a:solidFill>
                  <a:srgbClr val="000000"/>
                </a:solidFill>
                <a:latin typeface="Arial" pitchFamily="34" charset="0"/>
              </a:rPr>
              <a:t>Presentation </a:t>
            </a:r>
            <a:br>
              <a:rPr lang="en-GB">
                <a:solidFill>
                  <a:srgbClr val="000000"/>
                </a:solidFill>
                <a:latin typeface="Arial" pitchFamily="34" charset="0"/>
              </a:rPr>
            </a:br>
            <a:r>
              <a:rPr lang="en-GB">
                <a:solidFill>
                  <a:srgbClr val="000000"/>
                </a:solidFill>
                <a:latin typeface="Arial" pitchFamily="34" charset="0"/>
              </a:rPr>
              <a:t>Layer</a:t>
            </a:r>
          </a:p>
        </p:txBody>
      </p:sp>
      <p:sp>
        <p:nvSpPr>
          <p:cNvPr id="21544" name="Text Box 118"/>
          <p:cNvSpPr txBox="1">
            <a:spLocks noChangeArrowheads="1"/>
          </p:cNvSpPr>
          <p:nvPr/>
        </p:nvSpPr>
        <p:spPr bwMode="auto">
          <a:xfrm>
            <a:off x="6553200" y="5276850"/>
            <a:ext cx="25908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defTabSz="457200">
              <a:tabLst>
                <a:tab pos="723900" algn="l"/>
                <a:tab pos="1447800" algn="l"/>
                <a:tab pos="2171700" algn="l"/>
              </a:tabLst>
              <a:defRPr b="1">
                <a:solidFill>
                  <a:schemeClr val="tx1"/>
                </a:solidFill>
                <a:latin typeface="Times New Roman" pitchFamily="18" charset="0"/>
              </a:defRPr>
            </a:lvl1pPr>
            <a:lvl2pPr marL="742950" indent="-285750" defTabSz="457200">
              <a:tabLst>
                <a:tab pos="723900" algn="l"/>
                <a:tab pos="1447800" algn="l"/>
                <a:tab pos="2171700" algn="l"/>
              </a:tabLst>
              <a:defRPr b="1">
                <a:solidFill>
                  <a:schemeClr val="tx1"/>
                </a:solidFill>
                <a:latin typeface="Times New Roman" pitchFamily="18" charset="0"/>
              </a:defRPr>
            </a:lvl2pPr>
            <a:lvl3pPr marL="1143000" indent="-228600" defTabSz="457200">
              <a:tabLst>
                <a:tab pos="723900" algn="l"/>
                <a:tab pos="1447800" algn="l"/>
                <a:tab pos="2171700" algn="l"/>
              </a:tabLst>
              <a:defRPr b="1">
                <a:solidFill>
                  <a:schemeClr val="tx1"/>
                </a:solidFill>
                <a:latin typeface="Times New Roman" pitchFamily="18" charset="0"/>
              </a:defRPr>
            </a:lvl3pPr>
            <a:lvl4pPr marL="1600200" indent="-228600" defTabSz="457200">
              <a:tabLst>
                <a:tab pos="723900" algn="l"/>
                <a:tab pos="1447800" algn="l"/>
                <a:tab pos="2171700" algn="l"/>
              </a:tabLst>
              <a:defRPr b="1">
                <a:solidFill>
                  <a:schemeClr val="tx1"/>
                </a:solidFill>
                <a:latin typeface="Times New Roman" pitchFamily="18" charset="0"/>
              </a:defRPr>
            </a:lvl4pPr>
            <a:lvl5pPr marL="2057400" indent="-228600" defTabSz="457200">
              <a:tabLst>
                <a:tab pos="723900" algn="l"/>
                <a:tab pos="1447800" algn="l"/>
                <a:tab pos="2171700" algn="l"/>
              </a:tabLst>
              <a:defRPr b="1">
                <a:solidFill>
                  <a:schemeClr val="tx1"/>
                </a:solidFill>
                <a:latin typeface="Times New Roman" pitchFamily="18" charset="0"/>
              </a:defRPr>
            </a:lvl5pPr>
            <a:lvl6pPr marL="2514600" indent="-228600" defTabSz="457200" eaLnBrk="0" fontAlgn="base" hangingPunct="0">
              <a:spcBef>
                <a:spcPct val="0"/>
              </a:spcBef>
              <a:spcAft>
                <a:spcPct val="0"/>
              </a:spcAft>
              <a:tabLst>
                <a:tab pos="723900" algn="l"/>
                <a:tab pos="1447800" algn="l"/>
                <a:tab pos="2171700" algn="l"/>
              </a:tabLst>
              <a:defRPr b="1">
                <a:solidFill>
                  <a:schemeClr val="tx1"/>
                </a:solidFill>
                <a:latin typeface="Times New Roman" pitchFamily="18" charset="0"/>
              </a:defRPr>
            </a:lvl6pPr>
            <a:lvl7pPr marL="2971800" indent="-228600" defTabSz="457200" eaLnBrk="0" fontAlgn="base" hangingPunct="0">
              <a:spcBef>
                <a:spcPct val="0"/>
              </a:spcBef>
              <a:spcAft>
                <a:spcPct val="0"/>
              </a:spcAft>
              <a:tabLst>
                <a:tab pos="723900" algn="l"/>
                <a:tab pos="1447800" algn="l"/>
                <a:tab pos="2171700" algn="l"/>
              </a:tabLst>
              <a:defRPr b="1">
                <a:solidFill>
                  <a:schemeClr val="tx1"/>
                </a:solidFill>
                <a:latin typeface="Times New Roman" pitchFamily="18" charset="0"/>
              </a:defRPr>
            </a:lvl7pPr>
            <a:lvl8pPr marL="3429000" indent="-228600" defTabSz="457200" eaLnBrk="0" fontAlgn="base" hangingPunct="0">
              <a:spcBef>
                <a:spcPct val="0"/>
              </a:spcBef>
              <a:spcAft>
                <a:spcPct val="0"/>
              </a:spcAft>
              <a:tabLst>
                <a:tab pos="723900" algn="l"/>
                <a:tab pos="1447800" algn="l"/>
                <a:tab pos="2171700" algn="l"/>
              </a:tabLst>
              <a:defRPr b="1">
                <a:solidFill>
                  <a:schemeClr val="tx1"/>
                </a:solidFill>
                <a:latin typeface="Times New Roman" pitchFamily="18" charset="0"/>
              </a:defRPr>
            </a:lvl8pPr>
            <a:lvl9pPr marL="3886200" indent="-228600" defTabSz="457200" eaLnBrk="0" fontAlgn="base" hangingPunct="0">
              <a:spcBef>
                <a:spcPct val="0"/>
              </a:spcBef>
              <a:spcAft>
                <a:spcPct val="0"/>
              </a:spcAft>
              <a:tabLst>
                <a:tab pos="723900" algn="l"/>
                <a:tab pos="1447800" algn="l"/>
                <a:tab pos="2171700" algn="l"/>
              </a:tabLst>
              <a:defRPr b="1">
                <a:solidFill>
                  <a:schemeClr val="tx1"/>
                </a:solidFill>
                <a:latin typeface="Times New Roman" pitchFamily="18" charset="0"/>
              </a:defRPr>
            </a:lvl9pPr>
          </a:lstStyle>
          <a:p>
            <a:pPr algn="ctr" eaLnBrk="1">
              <a:lnSpc>
                <a:spcPct val="93000"/>
              </a:lnSpc>
              <a:spcBef>
                <a:spcPts val="450"/>
              </a:spcBef>
              <a:buClr>
                <a:srgbClr val="000000"/>
              </a:buClr>
              <a:buSzPct val="45000"/>
              <a:buFont typeface="StarSymbol" charset="0"/>
              <a:buNone/>
            </a:pPr>
            <a:r>
              <a:rPr lang="en-GB">
                <a:solidFill>
                  <a:srgbClr val="000000"/>
                </a:solidFill>
                <a:latin typeface="Arial" pitchFamily="34" charset="0"/>
              </a:rPr>
              <a:t>Back-End</a:t>
            </a:r>
            <a:br>
              <a:rPr lang="en-GB">
                <a:solidFill>
                  <a:srgbClr val="000000"/>
                </a:solidFill>
                <a:latin typeface="Arial" pitchFamily="34" charset="0"/>
              </a:rPr>
            </a:br>
            <a:r>
              <a:rPr lang="en-GB">
                <a:solidFill>
                  <a:srgbClr val="000000"/>
                </a:solidFill>
                <a:latin typeface="Arial" pitchFamily="34" charset="0"/>
              </a:rPr>
              <a:t>Layer</a:t>
            </a:r>
          </a:p>
        </p:txBody>
      </p:sp>
      <p:grpSp>
        <p:nvGrpSpPr>
          <p:cNvPr id="21545" name="Group 119"/>
          <p:cNvGrpSpPr>
            <a:grpSpLocks/>
          </p:cNvGrpSpPr>
          <p:nvPr/>
        </p:nvGrpSpPr>
        <p:grpSpPr bwMode="auto">
          <a:xfrm>
            <a:off x="2286000" y="3649663"/>
            <a:ext cx="1447800" cy="706437"/>
            <a:chOff x="1470" y="2657"/>
            <a:chExt cx="752" cy="445"/>
          </a:xfrm>
        </p:grpSpPr>
        <p:pic>
          <p:nvPicPr>
            <p:cNvPr id="21557" name="Picture 1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7" y="2657"/>
              <a:ext cx="655"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58" name="AutoShape 121"/>
            <p:cNvSpPr>
              <a:spLocks noChangeArrowheads="1"/>
            </p:cNvSpPr>
            <p:nvPr/>
          </p:nvSpPr>
          <p:spPr bwMode="auto">
            <a:xfrm>
              <a:off x="1470" y="2758"/>
              <a:ext cx="651" cy="344"/>
            </a:xfrm>
            <a:prstGeom prst="roundRect">
              <a:avLst>
                <a:gd name="adj" fmla="val 28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p>
              <a:pPr algn="ctr" defTabSz="457200" eaLnBrk="1">
                <a:lnSpc>
                  <a:spcPct val="93000"/>
                </a:lnSpc>
                <a:buClr>
                  <a:srgbClr val="000000"/>
                </a:buClr>
                <a:buSzPct val="45000"/>
                <a:buFont typeface="StarSymbol" charset="0"/>
                <a:buNone/>
                <a:tabLst>
                  <a:tab pos="723900" algn="l"/>
                </a:tabLst>
              </a:pPr>
              <a:endParaRPr lang="en-GB" sz="1600" b="0">
                <a:solidFill>
                  <a:srgbClr val="000000"/>
                </a:solidFill>
                <a:latin typeface="SunSans-Demi" pitchFamily="16" charset="0"/>
              </a:endParaRPr>
            </a:p>
            <a:p>
              <a:pPr algn="ctr" defTabSz="457200" eaLnBrk="1">
                <a:lnSpc>
                  <a:spcPct val="93000"/>
                </a:lnSpc>
                <a:buClr>
                  <a:srgbClr val="000000"/>
                </a:buClr>
                <a:buSzPct val="45000"/>
                <a:buFont typeface="StarSymbol" charset="0"/>
                <a:buNone/>
                <a:tabLst>
                  <a:tab pos="723900" algn="l"/>
                </a:tabLst>
              </a:pPr>
              <a:r>
                <a:rPr lang="en-GB" sz="1600" b="0">
                  <a:solidFill>
                    <a:srgbClr val="FFFFFF"/>
                  </a:solidFill>
                  <a:latin typeface="SunSans-Demi" pitchFamily="16" charset="0"/>
                </a:rPr>
                <a:t>CPSIN</a:t>
              </a:r>
            </a:p>
            <a:p>
              <a:pPr algn="ctr" defTabSz="457200" eaLnBrk="1">
                <a:lnSpc>
                  <a:spcPct val="93000"/>
                </a:lnSpc>
                <a:buClr>
                  <a:srgbClr val="000000"/>
                </a:buClr>
                <a:buSzPct val="45000"/>
                <a:buFont typeface="StarSymbol" charset="0"/>
                <a:buNone/>
                <a:tabLst>
                  <a:tab pos="723900" algn="l"/>
                </a:tabLst>
              </a:pPr>
              <a:endParaRPr lang="en-GB" sz="1600" b="0">
                <a:solidFill>
                  <a:srgbClr val="000000"/>
                </a:solidFill>
                <a:latin typeface="SunSans-Demi" pitchFamily="16" charset="0"/>
              </a:endParaRPr>
            </a:p>
          </p:txBody>
        </p:sp>
      </p:grpSp>
      <p:grpSp>
        <p:nvGrpSpPr>
          <p:cNvPr id="21546" name="Group 122"/>
          <p:cNvGrpSpPr>
            <a:grpSpLocks/>
          </p:cNvGrpSpPr>
          <p:nvPr/>
        </p:nvGrpSpPr>
        <p:grpSpPr bwMode="auto">
          <a:xfrm>
            <a:off x="2362200" y="3046413"/>
            <a:ext cx="1371600" cy="692150"/>
            <a:chOff x="1505" y="2277"/>
            <a:chExt cx="751" cy="436"/>
          </a:xfrm>
        </p:grpSpPr>
        <p:pic>
          <p:nvPicPr>
            <p:cNvPr id="21555" name="Picture 1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4" y="2277"/>
              <a:ext cx="702"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56" name="AutoShape 124"/>
            <p:cNvSpPr>
              <a:spLocks noChangeArrowheads="1"/>
            </p:cNvSpPr>
            <p:nvPr/>
          </p:nvSpPr>
          <p:spPr bwMode="auto">
            <a:xfrm>
              <a:off x="1505" y="2374"/>
              <a:ext cx="664" cy="339"/>
            </a:xfrm>
            <a:prstGeom prst="roundRect">
              <a:avLst>
                <a:gd name="adj" fmla="val 29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p>
              <a:pPr algn="ctr" defTabSz="457200" eaLnBrk="1">
                <a:lnSpc>
                  <a:spcPct val="93000"/>
                </a:lnSpc>
                <a:buClr>
                  <a:srgbClr val="000000"/>
                </a:buClr>
                <a:buSzPct val="45000"/>
                <a:buFont typeface="StarSymbol" charset="0"/>
                <a:buNone/>
                <a:tabLst>
                  <a:tab pos="723900" algn="l"/>
                </a:tabLst>
              </a:pPr>
              <a:r>
                <a:rPr lang="en-GB" sz="1600" b="0">
                  <a:solidFill>
                    <a:srgbClr val="FFFFFF"/>
                  </a:solidFill>
                  <a:latin typeface="SunSans-Demi" pitchFamily="16" charset="0"/>
                </a:rPr>
                <a:t>CSPN</a:t>
              </a:r>
            </a:p>
          </p:txBody>
        </p:sp>
      </p:grpSp>
      <p:grpSp>
        <p:nvGrpSpPr>
          <p:cNvPr id="21547" name="Group 125"/>
          <p:cNvGrpSpPr>
            <a:grpSpLocks/>
          </p:cNvGrpSpPr>
          <p:nvPr/>
        </p:nvGrpSpPr>
        <p:grpSpPr bwMode="auto">
          <a:xfrm>
            <a:off x="2362200" y="2379663"/>
            <a:ext cx="1371600" cy="717550"/>
            <a:chOff x="1505" y="1857"/>
            <a:chExt cx="751" cy="452"/>
          </a:xfrm>
        </p:grpSpPr>
        <p:pic>
          <p:nvPicPr>
            <p:cNvPr id="21553" name="Picture 1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4" y="1857"/>
              <a:ext cx="702" cy="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54" name="AutoShape 127"/>
            <p:cNvSpPr>
              <a:spLocks noChangeArrowheads="1"/>
            </p:cNvSpPr>
            <p:nvPr/>
          </p:nvSpPr>
          <p:spPr bwMode="auto">
            <a:xfrm>
              <a:off x="1505" y="1944"/>
              <a:ext cx="616" cy="365"/>
            </a:xfrm>
            <a:prstGeom prst="roundRect">
              <a:avLst>
                <a:gd name="adj" fmla="val 27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p>
              <a:pPr algn="ctr" defTabSz="457200" eaLnBrk="1">
                <a:lnSpc>
                  <a:spcPct val="93000"/>
                </a:lnSpc>
                <a:buClr>
                  <a:srgbClr val="000000"/>
                </a:buClr>
                <a:buSzPct val="45000"/>
                <a:buFont typeface="StarSymbol" charset="0"/>
                <a:buNone/>
                <a:tabLst>
                  <a:tab pos="723900" algn="l"/>
                </a:tabLst>
              </a:pPr>
              <a:r>
                <a:rPr lang="en-GB" sz="1600" b="0">
                  <a:solidFill>
                    <a:srgbClr val="FFFFFF"/>
                  </a:solidFill>
                  <a:latin typeface="SunSans-Demi" pitchFamily="16" charset="0"/>
                </a:rPr>
                <a:t>CBSC</a:t>
              </a:r>
            </a:p>
          </p:txBody>
        </p:sp>
      </p:grpSp>
      <p:grpSp>
        <p:nvGrpSpPr>
          <p:cNvPr id="21548" name="Group 128"/>
          <p:cNvGrpSpPr>
            <a:grpSpLocks/>
          </p:cNvGrpSpPr>
          <p:nvPr/>
        </p:nvGrpSpPr>
        <p:grpSpPr bwMode="auto">
          <a:xfrm>
            <a:off x="2501347" y="1687511"/>
            <a:ext cx="1227807" cy="679451"/>
            <a:chOff x="1546" y="1462"/>
            <a:chExt cx="720" cy="425"/>
          </a:xfrm>
        </p:grpSpPr>
        <p:pic>
          <p:nvPicPr>
            <p:cNvPr id="21551" name="Picture 1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6" y="1462"/>
              <a:ext cx="721" cy="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52" name="AutoShape 130"/>
            <p:cNvSpPr>
              <a:spLocks noChangeArrowheads="1"/>
            </p:cNvSpPr>
            <p:nvPr/>
          </p:nvSpPr>
          <p:spPr bwMode="auto">
            <a:xfrm>
              <a:off x="1546" y="1549"/>
              <a:ext cx="619" cy="339"/>
            </a:xfrm>
            <a:prstGeom prst="roundRect">
              <a:avLst>
                <a:gd name="adj" fmla="val 292"/>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nchorCtr="1"/>
            <a:lstStyle/>
            <a:p>
              <a:pPr algn="ctr" defTabSz="457200" eaLnBrk="1">
                <a:lnSpc>
                  <a:spcPct val="93000"/>
                </a:lnSpc>
                <a:buClr>
                  <a:srgbClr val="000000"/>
                </a:buClr>
                <a:buSzPct val="45000"/>
                <a:buFont typeface="StarSymbol" charset="0"/>
                <a:buNone/>
                <a:tabLst>
                  <a:tab pos="723900" algn="l"/>
                </a:tabLst>
              </a:pPr>
              <a:r>
                <a:rPr lang="en-GB" sz="1400" b="0">
                  <a:solidFill>
                    <a:srgbClr val="FFFFFF"/>
                  </a:solidFill>
                  <a:latin typeface="SunSans-Demi" pitchFamily="16" charset="0"/>
                </a:rPr>
                <a:t>eContact</a:t>
              </a:r>
            </a:p>
          </p:txBody>
        </p:sp>
      </p:grpSp>
      <p:sp>
        <p:nvSpPr>
          <p:cNvPr id="21549" name="Text Box 131"/>
          <p:cNvSpPr txBox="1">
            <a:spLocks noChangeArrowheads="1"/>
          </p:cNvSpPr>
          <p:nvPr/>
        </p:nvSpPr>
        <p:spPr bwMode="auto">
          <a:xfrm>
            <a:off x="3352800" y="6381750"/>
            <a:ext cx="27432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spAutoFit/>
          </a:bodyPr>
          <a:lstStyle>
            <a:lvl1pPr defTabSz="457200">
              <a:tabLst>
                <a:tab pos="723900" algn="l"/>
                <a:tab pos="1447800" algn="l"/>
              </a:tabLst>
              <a:defRPr b="1">
                <a:solidFill>
                  <a:schemeClr val="tx1"/>
                </a:solidFill>
                <a:latin typeface="Times New Roman" pitchFamily="18" charset="0"/>
              </a:defRPr>
            </a:lvl1pPr>
            <a:lvl2pPr marL="742950" indent="-285750" defTabSz="457200">
              <a:tabLst>
                <a:tab pos="723900" algn="l"/>
                <a:tab pos="1447800" algn="l"/>
              </a:tabLst>
              <a:defRPr b="1">
                <a:solidFill>
                  <a:schemeClr val="tx1"/>
                </a:solidFill>
                <a:latin typeface="Times New Roman" pitchFamily="18" charset="0"/>
              </a:defRPr>
            </a:lvl2pPr>
            <a:lvl3pPr marL="1143000" indent="-228600" defTabSz="457200">
              <a:tabLst>
                <a:tab pos="723900" algn="l"/>
                <a:tab pos="1447800" algn="l"/>
              </a:tabLst>
              <a:defRPr b="1">
                <a:solidFill>
                  <a:schemeClr val="tx1"/>
                </a:solidFill>
                <a:latin typeface="Times New Roman" pitchFamily="18" charset="0"/>
              </a:defRPr>
            </a:lvl3pPr>
            <a:lvl4pPr marL="1600200" indent="-228600" defTabSz="457200">
              <a:tabLst>
                <a:tab pos="723900" algn="l"/>
                <a:tab pos="1447800" algn="l"/>
              </a:tabLst>
              <a:defRPr b="1">
                <a:solidFill>
                  <a:schemeClr val="tx1"/>
                </a:solidFill>
                <a:latin typeface="Times New Roman" pitchFamily="18" charset="0"/>
              </a:defRPr>
            </a:lvl4pPr>
            <a:lvl5pPr marL="2057400" indent="-228600" defTabSz="457200">
              <a:tabLst>
                <a:tab pos="723900" algn="l"/>
                <a:tab pos="1447800" algn="l"/>
              </a:tabLst>
              <a:defRPr b="1">
                <a:solidFill>
                  <a:schemeClr val="tx1"/>
                </a:solidFill>
                <a:latin typeface="Times New Roman" pitchFamily="18" charset="0"/>
              </a:defRPr>
            </a:lvl5pPr>
            <a:lvl6pPr marL="25146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6pPr>
            <a:lvl7pPr marL="29718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7pPr>
            <a:lvl8pPr marL="34290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8pPr>
            <a:lvl9pPr marL="3886200" indent="-228600" defTabSz="457200" eaLnBrk="0" fontAlgn="base" hangingPunct="0">
              <a:spcBef>
                <a:spcPct val="0"/>
              </a:spcBef>
              <a:spcAft>
                <a:spcPct val="0"/>
              </a:spcAft>
              <a:tabLst>
                <a:tab pos="723900" algn="l"/>
                <a:tab pos="1447800" algn="l"/>
              </a:tabLst>
              <a:defRPr b="1">
                <a:solidFill>
                  <a:schemeClr val="tx1"/>
                </a:solidFill>
                <a:latin typeface="Times New Roman" pitchFamily="18" charset="0"/>
              </a:defRPr>
            </a:lvl9pPr>
          </a:lstStyle>
          <a:p>
            <a:pPr eaLnBrk="1">
              <a:lnSpc>
                <a:spcPct val="93000"/>
              </a:lnSpc>
              <a:buClr>
                <a:srgbClr val="000000"/>
              </a:buClr>
              <a:buSzPct val="45000"/>
              <a:buFont typeface="StarSymbol" charset="0"/>
              <a:buNone/>
            </a:pPr>
            <a:r>
              <a:rPr lang="en-GB" sz="1200" b="0">
                <a:solidFill>
                  <a:srgbClr val="000000"/>
                </a:solidFill>
                <a:latin typeface="SunSans-Demi" pitchFamily="16" charset="0"/>
              </a:rPr>
              <a:t>Source: Government of Canada</a:t>
            </a:r>
          </a:p>
        </p:txBody>
      </p:sp>
      <p:sp>
        <p:nvSpPr>
          <p:cNvPr id="21550" name="TextBox 1"/>
          <p:cNvSpPr txBox="1">
            <a:spLocks noChangeArrowheads="1"/>
          </p:cNvSpPr>
          <p:nvPr/>
        </p:nvSpPr>
        <p:spPr bwMode="auto">
          <a:xfrm>
            <a:off x="355600" y="1482725"/>
            <a:ext cx="939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pPr algn="ctr"/>
            <a:r>
              <a:rPr lang="en-US" sz="1400">
                <a:solidFill>
                  <a:srgbClr val="000000"/>
                </a:solidFill>
                <a:latin typeface="Arial" pitchFamily="34" charset="0"/>
              </a:rPr>
              <a:t>End Users</a:t>
            </a:r>
          </a:p>
        </p:txBody>
      </p:sp>
    </p:spTree>
    <p:extLst>
      <p:ext uri="{BB962C8B-B14F-4D97-AF65-F5344CB8AC3E}">
        <p14:creationId xmlns:p14="http://schemas.microsoft.com/office/powerpoint/2010/main" val="19199584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1447800" y="76200"/>
            <a:ext cx="7620000" cy="457200"/>
          </a:xfrm>
        </p:spPr>
        <p:txBody>
          <a:bodyPr/>
          <a:lstStyle/>
          <a:p>
            <a:r>
              <a:rPr lang="en-US" sz="2400"/>
              <a:t>ASU Repository of Web Services and Web Applications</a:t>
            </a:r>
          </a:p>
        </p:txBody>
      </p:sp>
      <p:sp>
        <p:nvSpPr>
          <p:cNvPr id="4" name="Slide Number Placeholder 3"/>
          <p:cNvSpPr>
            <a:spLocks noGrp="1"/>
          </p:cNvSpPr>
          <p:nvPr>
            <p:ph type="sldNum" sz="quarter" idx="12"/>
          </p:nvPr>
        </p:nvSpPr>
        <p:spPr/>
        <p:txBody>
          <a:bodyPr/>
          <a:lstStyle/>
          <a:p>
            <a:pPr>
              <a:defRPr/>
            </a:pPr>
            <a:fld id="{DC06BC1A-6B08-45B0-89FB-AA0B1A6000C8}" type="slidenum">
              <a:rPr lang="en-US" smtClean="0"/>
              <a:pPr>
                <a:defRPr/>
              </a:pPr>
              <a:t>91</a:t>
            </a:fld>
            <a:endParaRPr lang="en-US" sz="3200" b="1" dirty="0">
              <a:latin typeface="+mj-lt"/>
              <a:ea typeface="+mj-ea"/>
              <a:cs typeface="+mj-cs"/>
            </a:endParaRPr>
          </a:p>
        </p:txBody>
      </p:sp>
      <p:sp>
        <p:nvSpPr>
          <p:cNvPr id="14340" name="Rectangle 4"/>
          <p:cNvSpPr>
            <a:spLocks noChangeArrowheads="1"/>
          </p:cNvSpPr>
          <p:nvPr/>
        </p:nvSpPr>
        <p:spPr bwMode="auto">
          <a:xfrm>
            <a:off x="2209800" y="457200"/>
            <a:ext cx="647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b="0" dirty="0">
                <a:hlinkClick r:id="rId2"/>
              </a:rPr>
              <a:t>http://venus.sod.asu.edu/WSRepository/repository.html</a:t>
            </a:r>
            <a:r>
              <a:rPr lang="en-US" b="0" dirty="0"/>
              <a:t> </a:t>
            </a:r>
          </a:p>
        </p:txBody>
      </p:sp>
      <p:pic>
        <p:nvPicPr>
          <p:cNvPr id="5" name="Picture 4">
            <a:extLst>
              <a:ext uri="{FF2B5EF4-FFF2-40B4-BE49-F238E27FC236}">
                <a16:creationId xmlns:a16="http://schemas.microsoft.com/office/drawing/2014/main" id="{D08092A8-DB40-49E0-BEDC-9BD6758A241E}"/>
              </a:ext>
            </a:extLst>
          </p:cNvPr>
          <p:cNvPicPr>
            <a:picLocks noChangeAspect="1"/>
          </p:cNvPicPr>
          <p:nvPr/>
        </p:nvPicPr>
        <p:blipFill>
          <a:blip r:embed="rId3"/>
          <a:stretch>
            <a:fillRect/>
          </a:stretch>
        </p:blipFill>
        <p:spPr>
          <a:xfrm>
            <a:off x="1151965" y="914400"/>
            <a:ext cx="7225553" cy="5943600"/>
          </a:xfrm>
          <a:prstGeom prst="rect">
            <a:avLst/>
          </a:prstGeom>
        </p:spPr>
      </p:pic>
    </p:spTree>
    <p:extLst>
      <p:ext uri="{BB962C8B-B14F-4D97-AF65-F5344CB8AC3E}">
        <p14:creationId xmlns:p14="http://schemas.microsoft.com/office/powerpoint/2010/main" val="25949978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25623-AE7C-0855-52C8-8CBE77FA6F5A}"/>
              </a:ext>
            </a:extLst>
          </p:cNvPr>
          <p:cNvSpPr>
            <a:spLocks noGrp="1"/>
          </p:cNvSpPr>
          <p:nvPr>
            <p:ph type="title"/>
          </p:nvPr>
        </p:nvSpPr>
        <p:spPr/>
        <p:txBody>
          <a:bodyPr/>
          <a:lstStyle/>
          <a:p>
            <a:r>
              <a:rPr lang="en-US" dirty="0">
                <a:highlight>
                  <a:srgbClr val="FFFF00"/>
                </a:highlight>
              </a:rPr>
              <a:t>HTTPS Access to ASU Repository</a:t>
            </a:r>
          </a:p>
        </p:txBody>
      </p:sp>
      <p:sp>
        <p:nvSpPr>
          <p:cNvPr id="3" name="Content Placeholder 2">
            <a:extLst>
              <a:ext uri="{FF2B5EF4-FFF2-40B4-BE49-F238E27FC236}">
                <a16:creationId xmlns:a16="http://schemas.microsoft.com/office/drawing/2014/main" id="{B58B1BCE-1AB7-B8C6-D3A4-CB90EED8CA81}"/>
              </a:ext>
            </a:extLst>
          </p:cNvPr>
          <p:cNvSpPr>
            <a:spLocks noGrp="1"/>
          </p:cNvSpPr>
          <p:nvPr>
            <p:ph idx="1"/>
          </p:nvPr>
        </p:nvSpPr>
        <p:spPr>
          <a:xfrm>
            <a:off x="609600" y="950459"/>
            <a:ext cx="8269288" cy="4608513"/>
          </a:xfrm>
        </p:spPr>
        <p:txBody>
          <a:bodyPr/>
          <a:lstStyle/>
          <a:p>
            <a:r>
              <a:rPr lang="en-US" dirty="0">
                <a:solidFill>
                  <a:srgbClr val="2D3B45"/>
                </a:solidFill>
                <a:latin typeface="+mj-lt"/>
              </a:rPr>
              <a:t>HTTPS: HTTP with SSL (Secure Sockets Layer)</a:t>
            </a:r>
            <a:endParaRPr lang="en-US" b="0" i="0" dirty="0">
              <a:solidFill>
                <a:srgbClr val="2D3B45"/>
              </a:solidFill>
              <a:effectLst/>
              <a:latin typeface="+mj-lt"/>
            </a:endParaRPr>
          </a:p>
          <a:p>
            <a:r>
              <a:rPr lang="en-US" b="0" i="0" dirty="0">
                <a:solidFill>
                  <a:srgbClr val="2D3B45"/>
                </a:solidFill>
                <a:effectLst/>
                <a:latin typeface="+mj-lt"/>
              </a:rPr>
              <a:t>Starting from 2022, ASU requires all accesses to ASU servers to use HTTPS, instead of HTTP. </a:t>
            </a:r>
          </a:p>
          <a:p>
            <a:r>
              <a:rPr lang="en-US" dirty="0">
                <a:solidFill>
                  <a:srgbClr val="2D3B45"/>
                </a:solidFill>
                <a:latin typeface="+mj-lt"/>
              </a:rPr>
              <a:t>When you develop a Web application to invoke WSDL web services in ASU </a:t>
            </a:r>
            <a:r>
              <a:rPr lang="en-US" dirty="0">
                <a:latin typeface="+mj-lt"/>
              </a:rPr>
              <a:t>Repository, you must use https.</a:t>
            </a:r>
            <a:endParaRPr lang="en-US" dirty="0">
              <a:solidFill>
                <a:srgbClr val="2D3B45"/>
              </a:solidFill>
              <a:latin typeface="+mj-lt"/>
            </a:endParaRPr>
          </a:p>
          <a:p>
            <a:r>
              <a:rPr lang="en-US" b="0" i="0" dirty="0">
                <a:solidFill>
                  <a:srgbClr val="2D3B45"/>
                </a:solidFill>
                <a:effectLst/>
                <a:highlight>
                  <a:srgbClr val="FFFF00"/>
                </a:highlight>
                <a:latin typeface="+mj-lt"/>
              </a:rPr>
              <a:t>You can open the </a:t>
            </a:r>
            <a:r>
              <a:rPr lang="en-US" b="0" i="0" dirty="0" err="1">
                <a:solidFill>
                  <a:srgbClr val="0033CC"/>
                </a:solidFill>
                <a:effectLst/>
                <a:highlight>
                  <a:srgbClr val="FFFF00"/>
                </a:highlight>
                <a:latin typeface="+mj-lt"/>
              </a:rPr>
              <a:t>Web.config</a:t>
            </a:r>
            <a:r>
              <a:rPr lang="en-US" b="0" i="0" dirty="0">
                <a:solidFill>
                  <a:srgbClr val="0033CC"/>
                </a:solidFill>
                <a:effectLst/>
                <a:highlight>
                  <a:srgbClr val="FFFF00"/>
                </a:highlight>
                <a:latin typeface="+mj-lt"/>
              </a:rPr>
              <a:t> </a:t>
            </a:r>
            <a:r>
              <a:rPr lang="en-US" b="0" i="0" dirty="0">
                <a:solidFill>
                  <a:srgbClr val="2D3B45"/>
                </a:solidFill>
                <a:effectLst/>
                <a:highlight>
                  <a:srgbClr val="FFFF00"/>
                </a:highlight>
                <a:latin typeface="+mj-lt"/>
              </a:rPr>
              <a:t>file of your </a:t>
            </a:r>
            <a:r>
              <a:rPr lang="en-US" b="0" i="0" dirty="0">
                <a:solidFill>
                  <a:srgbClr val="0033CC"/>
                </a:solidFill>
                <a:effectLst/>
                <a:highlight>
                  <a:srgbClr val="FFFF00"/>
                </a:highlight>
                <a:latin typeface="+mj-lt"/>
              </a:rPr>
              <a:t>Web application</a:t>
            </a:r>
            <a:r>
              <a:rPr lang="en-US" b="0" i="0" dirty="0">
                <a:solidFill>
                  <a:srgbClr val="2D3B45"/>
                </a:solidFill>
                <a:effectLst/>
                <a:highlight>
                  <a:srgbClr val="FFFF00"/>
                </a:highlight>
                <a:latin typeface="+mj-lt"/>
              </a:rPr>
              <a:t> and change all http to https and http bindings to https bindings</a:t>
            </a:r>
            <a:endParaRPr lang="en-US" dirty="0">
              <a:highlight>
                <a:srgbClr val="FFFF00"/>
              </a:highlight>
              <a:latin typeface="+mj-lt"/>
            </a:endParaRPr>
          </a:p>
        </p:txBody>
      </p:sp>
      <p:sp>
        <p:nvSpPr>
          <p:cNvPr id="4" name="Slide Number Placeholder 3">
            <a:extLst>
              <a:ext uri="{FF2B5EF4-FFF2-40B4-BE49-F238E27FC236}">
                <a16:creationId xmlns:a16="http://schemas.microsoft.com/office/drawing/2014/main" id="{5A0AC5C8-8068-4DCB-53E0-2ED6CF71DBFE}"/>
              </a:ext>
            </a:extLst>
          </p:cNvPr>
          <p:cNvSpPr>
            <a:spLocks noGrp="1"/>
          </p:cNvSpPr>
          <p:nvPr>
            <p:ph type="sldNum" sz="quarter" idx="12"/>
          </p:nvPr>
        </p:nvSpPr>
        <p:spPr/>
        <p:txBody>
          <a:bodyPr/>
          <a:lstStyle/>
          <a:p>
            <a:pPr>
              <a:defRPr/>
            </a:pPr>
            <a:fld id="{9D06AF8A-C0DE-4564-ABF0-417C18319150}" type="slidenum">
              <a:rPr lang="en-US" smtClean="0"/>
              <a:pPr>
                <a:defRPr/>
              </a:pPr>
              <a:t>92</a:t>
            </a:fld>
            <a:endParaRPr lang="en-US"/>
          </a:p>
        </p:txBody>
      </p:sp>
    </p:spTree>
    <p:extLst>
      <p:ext uri="{BB962C8B-B14F-4D97-AF65-F5344CB8AC3E}">
        <p14:creationId xmlns:p14="http://schemas.microsoft.com/office/powerpoint/2010/main" val="35047025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A8BE7-6644-F60A-8F38-DCFE0D98C7AB}"/>
              </a:ext>
            </a:extLst>
          </p:cNvPr>
          <p:cNvSpPr>
            <a:spLocks noGrp="1"/>
          </p:cNvSpPr>
          <p:nvPr>
            <p:ph type="title"/>
          </p:nvPr>
        </p:nvSpPr>
        <p:spPr/>
        <p:txBody>
          <a:bodyPr/>
          <a:lstStyle/>
          <a:p>
            <a:r>
              <a:rPr lang="en-US" dirty="0"/>
              <a:t>Example</a:t>
            </a:r>
          </a:p>
        </p:txBody>
      </p:sp>
      <p:sp>
        <p:nvSpPr>
          <p:cNvPr id="4" name="Slide Number Placeholder 3">
            <a:extLst>
              <a:ext uri="{FF2B5EF4-FFF2-40B4-BE49-F238E27FC236}">
                <a16:creationId xmlns:a16="http://schemas.microsoft.com/office/drawing/2014/main" id="{3BA976E4-42EF-43A5-4DC1-40FD5780F5E8}"/>
              </a:ext>
            </a:extLst>
          </p:cNvPr>
          <p:cNvSpPr>
            <a:spLocks noGrp="1"/>
          </p:cNvSpPr>
          <p:nvPr>
            <p:ph type="sldNum" sz="quarter" idx="12"/>
          </p:nvPr>
        </p:nvSpPr>
        <p:spPr/>
        <p:txBody>
          <a:bodyPr/>
          <a:lstStyle/>
          <a:p>
            <a:pPr>
              <a:defRPr/>
            </a:pPr>
            <a:fld id="{9D06AF8A-C0DE-4564-ABF0-417C18319150}" type="slidenum">
              <a:rPr lang="en-US" smtClean="0"/>
              <a:pPr>
                <a:defRPr/>
              </a:pPr>
              <a:t>93</a:t>
            </a:fld>
            <a:endParaRPr lang="en-US"/>
          </a:p>
        </p:txBody>
      </p:sp>
      <p:pic>
        <p:nvPicPr>
          <p:cNvPr id="8" name="Picture 7">
            <a:extLst>
              <a:ext uri="{FF2B5EF4-FFF2-40B4-BE49-F238E27FC236}">
                <a16:creationId xmlns:a16="http://schemas.microsoft.com/office/drawing/2014/main" id="{A935206A-BD81-FA1F-85A1-33C28BA0D981}"/>
              </a:ext>
            </a:extLst>
          </p:cNvPr>
          <p:cNvPicPr>
            <a:picLocks noChangeAspect="1"/>
          </p:cNvPicPr>
          <p:nvPr/>
        </p:nvPicPr>
        <p:blipFill>
          <a:blip r:embed="rId2"/>
          <a:stretch>
            <a:fillRect/>
          </a:stretch>
        </p:blipFill>
        <p:spPr>
          <a:xfrm>
            <a:off x="0" y="1380744"/>
            <a:ext cx="9144000" cy="4096512"/>
          </a:xfrm>
          <a:prstGeom prst="rect">
            <a:avLst/>
          </a:prstGeom>
        </p:spPr>
      </p:pic>
      <p:pic>
        <p:nvPicPr>
          <p:cNvPr id="5" name="Picture 4">
            <a:extLst>
              <a:ext uri="{FF2B5EF4-FFF2-40B4-BE49-F238E27FC236}">
                <a16:creationId xmlns:a16="http://schemas.microsoft.com/office/drawing/2014/main" id="{D99DA51D-7E49-62F3-5ACD-78A7A51FB270}"/>
              </a:ext>
            </a:extLst>
          </p:cNvPr>
          <p:cNvPicPr>
            <a:picLocks noChangeAspect="1"/>
          </p:cNvPicPr>
          <p:nvPr/>
        </p:nvPicPr>
        <p:blipFill>
          <a:blip r:embed="rId3"/>
          <a:stretch>
            <a:fillRect/>
          </a:stretch>
        </p:blipFill>
        <p:spPr>
          <a:xfrm>
            <a:off x="2743200" y="5029199"/>
            <a:ext cx="4800600" cy="1585315"/>
          </a:xfrm>
          <a:prstGeom prst="rect">
            <a:avLst/>
          </a:prstGeom>
        </p:spPr>
      </p:pic>
    </p:spTree>
    <p:extLst>
      <p:ext uri="{BB962C8B-B14F-4D97-AF65-F5344CB8AC3E}">
        <p14:creationId xmlns:p14="http://schemas.microsoft.com/office/powerpoint/2010/main" val="16472062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3FA64541-C0FB-4719-AE97-3561F6D4E736}" type="slidenum">
              <a:rPr lang="en-US" b="0" smtClean="0">
                <a:solidFill>
                  <a:schemeClr val="tx2"/>
                </a:solidFill>
              </a:rPr>
              <a:pPr/>
              <a:t>94</a:t>
            </a:fld>
            <a:endParaRPr lang="en-US" b="0">
              <a:solidFill>
                <a:schemeClr val="tx2"/>
              </a:solidFill>
            </a:endParaRPr>
          </a:p>
        </p:txBody>
      </p:sp>
      <p:sp>
        <p:nvSpPr>
          <p:cNvPr id="22531" name="Rectangle 2"/>
          <p:cNvSpPr>
            <a:spLocks noGrp="1" noChangeArrowheads="1"/>
          </p:cNvSpPr>
          <p:nvPr>
            <p:ph type="title"/>
          </p:nvPr>
        </p:nvSpPr>
        <p:spPr>
          <a:noFill/>
        </p:spPr>
        <p:txBody>
          <a:bodyPr/>
          <a:lstStyle/>
          <a:p>
            <a:pPr eaLnBrk="1" hangingPunct="1"/>
            <a:r>
              <a:rPr lang="en-US"/>
              <a:t>Roadmap</a:t>
            </a:r>
          </a:p>
        </p:txBody>
      </p:sp>
      <p:sp>
        <p:nvSpPr>
          <p:cNvPr id="22532" name="Rectangle 3"/>
          <p:cNvSpPr>
            <a:spLocks noGrp="1" noChangeArrowheads="1"/>
          </p:cNvSpPr>
          <p:nvPr>
            <p:ph type="body" idx="1"/>
          </p:nvPr>
        </p:nvSpPr>
        <p:spPr>
          <a:xfrm>
            <a:off x="457200" y="1371600"/>
            <a:ext cx="8269288" cy="4608513"/>
          </a:xfrm>
          <a:noFill/>
        </p:spPr>
        <p:txBody>
          <a:bodyPr/>
          <a:lstStyle/>
          <a:p>
            <a:pPr eaLnBrk="1" hangingPunct="1"/>
            <a:r>
              <a:rPr lang="en-US" dirty="0">
                <a:solidFill>
                  <a:srgbClr val="808080"/>
                </a:solidFill>
              </a:rPr>
              <a:t>Basic Concepts</a:t>
            </a:r>
          </a:p>
          <a:p>
            <a:pPr eaLnBrk="1" hangingPunct="1"/>
            <a:r>
              <a:rPr lang="en-US" dirty="0">
                <a:solidFill>
                  <a:srgbClr val="808080"/>
                </a:solidFill>
              </a:rPr>
              <a:t>XML, SOAP, WSDL </a:t>
            </a:r>
          </a:p>
          <a:p>
            <a:pPr eaLnBrk="1" hangingPunct="1"/>
            <a:r>
              <a:rPr lang="en-US" dirty="0">
                <a:solidFill>
                  <a:srgbClr val="808080"/>
                </a:solidFill>
              </a:rPr>
              <a:t>Web Services</a:t>
            </a:r>
          </a:p>
          <a:p>
            <a:pPr eaLnBrk="1" hangingPunct="1"/>
            <a:r>
              <a:rPr lang="en-US" dirty="0">
                <a:solidFill>
                  <a:srgbClr val="808080"/>
                </a:solidFill>
              </a:rPr>
              <a:t>Service Registry and Repository</a:t>
            </a:r>
          </a:p>
          <a:p>
            <a:pPr eaLnBrk="1" hangingPunct="1"/>
            <a:r>
              <a:rPr lang="en-US" sz="3200" b="1" dirty="0">
                <a:solidFill>
                  <a:srgbClr val="990000"/>
                </a:solidFill>
              </a:rPr>
              <a:t>Application Building</a:t>
            </a:r>
          </a:p>
          <a:p>
            <a:pPr eaLnBrk="1" hangingPunct="1">
              <a:lnSpc>
                <a:spcPct val="120000"/>
              </a:lnSpc>
            </a:pPr>
            <a:r>
              <a:rPr lang="en-US" sz="3200" dirty="0"/>
              <a:t>SOA Impact</a:t>
            </a:r>
          </a:p>
          <a:p>
            <a:pPr eaLnBrk="1" hangingPunct="1">
              <a:lnSpc>
                <a:spcPct val="120000"/>
              </a:lnSpc>
            </a:pPr>
            <a:r>
              <a:rPr lang="en-US" sz="3200" dirty="0"/>
              <a:t>Myths and </a:t>
            </a:r>
            <a:br>
              <a:rPr lang="en-US" sz="3200" dirty="0"/>
            </a:br>
            <a:r>
              <a:rPr lang="en-US" sz="3200" dirty="0"/>
              <a:t>Facts</a:t>
            </a:r>
          </a:p>
        </p:txBody>
      </p:sp>
      <p:sp>
        <p:nvSpPr>
          <p:cNvPr id="22533" name="Line 4"/>
          <p:cNvSpPr>
            <a:spLocks noChangeShapeType="1"/>
          </p:cNvSpPr>
          <p:nvPr/>
        </p:nvSpPr>
        <p:spPr bwMode="auto">
          <a:xfrm flipH="1">
            <a:off x="4137025" y="3919538"/>
            <a:ext cx="1319213" cy="99853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34" name="Freeform 5"/>
          <p:cNvSpPr>
            <a:spLocks/>
          </p:cNvSpPr>
          <p:nvPr/>
        </p:nvSpPr>
        <p:spPr bwMode="auto">
          <a:xfrm>
            <a:off x="5334000" y="3559175"/>
            <a:ext cx="1858963" cy="663575"/>
          </a:xfrm>
          <a:custGeom>
            <a:avLst/>
            <a:gdLst>
              <a:gd name="T0" fmla="*/ 2147483647 w 8400"/>
              <a:gd name="T1" fmla="*/ 0 h 3200"/>
              <a:gd name="T2" fmla="*/ 0 w 8400"/>
              <a:gd name="T3" fmla="*/ 2147483647 h 3200"/>
              <a:gd name="T4" fmla="*/ 0 w 8400"/>
              <a:gd name="T5" fmla="*/ 2147483647 h 3200"/>
              <a:gd name="T6" fmla="*/ 2147483647 w 8400"/>
              <a:gd name="T7" fmla="*/ 2147483647 h 3200"/>
              <a:gd name="T8" fmla="*/ 2147483647 w 8400"/>
              <a:gd name="T9" fmla="*/ 2147483647 h 3200"/>
              <a:gd name="T10" fmla="*/ 2147483647 w 8400"/>
              <a:gd name="T11" fmla="*/ 2147483647 h 3200"/>
              <a:gd name="T12" fmla="*/ 2147483647 w 8400"/>
              <a:gd name="T13" fmla="*/ 2147483647 h 3200"/>
              <a:gd name="T14" fmla="*/ 2147483647 w 8400"/>
              <a:gd name="T15" fmla="*/ 0 h 3200"/>
              <a:gd name="T16" fmla="*/ 2147483647 w 8400"/>
              <a:gd name="T17" fmla="*/ 0 h 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00"/>
              <a:gd name="T28" fmla="*/ 0 h 3200"/>
              <a:gd name="T29" fmla="*/ 8400 w 8400"/>
              <a:gd name="T30" fmla="*/ 3200 h 32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00" h="3200">
                <a:moveTo>
                  <a:pt x="400" y="0"/>
                </a:moveTo>
                <a:cubicBezTo>
                  <a:pt x="180" y="0"/>
                  <a:pt x="0" y="180"/>
                  <a:pt x="0" y="400"/>
                </a:cubicBezTo>
                <a:lnTo>
                  <a:pt x="0" y="2800"/>
                </a:lnTo>
                <a:cubicBezTo>
                  <a:pt x="0" y="3021"/>
                  <a:pt x="180" y="3200"/>
                  <a:pt x="400" y="3200"/>
                </a:cubicBezTo>
                <a:lnTo>
                  <a:pt x="8000" y="3200"/>
                </a:lnTo>
                <a:cubicBezTo>
                  <a:pt x="8221" y="3200"/>
                  <a:pt x="8400" y="3021"/>
                  <a:pt x="8400" y="2800"/>
                </a:cubicBezTo>
                <a:lnTo>
                  <a:pt x="8400" y="400"/>
                </a:lnTo>
                <a:cubicBezTo>
                  <a:pt x="8400" y="180"/>
                  <a:pt x="8221" y="0"/>
                  <a:pt x="8000" y="0"/>
                </a:cubicBezTo>
                <a:lnTo>
                  <a:pt x="400" y="0"/>
                </a:lnTo>
                <a:close/>
              </a:path>
            </a:pathLst>
          </a:custGeom>
          <a:solidFill>
            <a:srgbClr val="C0C0C0"/>
          </a:solidFill>
          <a:ln w="0">
            <a:solidFill>
              <a:srgbClr val="000000"/>
            </a:solidFill>
            <a:round/>
            <a:headEnd/>
            <a:tailEnd/>
          </a:ln>
        </p:spPr>
        <p:txBody>
          <a:bodyPr/>
          <a:lstStyle/>
          <a:p>
            <a:endParaRPr lang="en-US"/>
          </a:p>
        </p:txBody>
      </p:sp>
      <p:sp>
        <p:nvSpPr>
          <p:cNvPr id="22535" name="Freeform 6"/>
          <p:cNvSpPr>
            <a:spLocks/>
          </p:cNvSpPr>
          <p:nvPr/>
        </p:nvSpPr>
        <p:spPr bwMode="auto">
          <a:xfrm>
            <a:off x="5334000" y="3559175"/>
            <a:ext cx="1858963" cy="663575"/>
          </a:xfrm>
          <a:custGeom>
            <a:avLst/>
            <a:gdLst>
              <a:gd name="T0" fmla="*/ 2147483647 w 8400"/>
              <a:gd name="T1" fmla="*/ 0 h 3200"/>
              <a:gd name="T2" fmla="*/ 0 w 8400"/>
              <a:gd name="T3" fmla="*/ 2147483647 h 3200"/>
              <a:gd name="T4" fmla="*/ 0 w 8400"/>
              <a:gd name="T5" fmla="*/ 2147483647 h 3200"/>
              <a:gd name="T6" fmla="*/ 2147483647 w 8400"/>
              <a:gd name="T7" fmla="*/ 2147483647 h 3200"/>
              <a:gd name="T8" fmla="*/ 2147483647 w 8400"/>
              <a:gd name="T9" fmla="*/ 2147483647 h 3200"/>
              <a:gd name="T10" fmla="*/ 2147483647 w 8400"/>
              <a:gd name="T11" fmla="*/ 2147483647 h 3200"/>
              <a:gd name="T12" fmla="*/ 2147483647 w 8400"/>
              <a:gd name="T13" fmla="*/ 2147483647 h 3200"/>
              <a:gd name="T14" fmla="*/ 2147483647 w 8400"/>
              <a:gd name="T15" fmla="*/ 0 h 3200"/>
              <a:gd name="T16" fmla="*/ 2147483647 w 8400"/>
              <a:gd name="T17" fmla="*/ 0 h 32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00"/>
              <a:gd name="T28" fmla="*/ 0 h 3200"/>
              <a:gd name="T29" fmla="*/ 8400 w 8400"/>
              <a:gd name="T30" fmla="*/ 3200 h 32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00" h="3200">
                <a:moveTo>
                  <a:pt x="400" y="0"/>
                </a:moveTo>
                <a:cubicBezTo>
                  <a:pt x="180" y="0"/>
                  <a:pt x="0" y="180"/>
                  <a:pt x="0" y="400"/>
                </a:cubicBezTo>
                <a:lnTo>
                  <a:pt x="0" y="2800"/>
                </a:lnTo>
                <a:cubicBezTo>
                  <a:pt x="0" y="3021"/>
                  <a:pt x="180" y="3200"/>
                  <a:pt x="400" y="3200"/>
                </a:cubicBezTo>
                <a:lnTo>
                  <a:pt x="8000" y="3200"/>
                </a:lnTo>
                <a:cubicBezTo>
                  <a:pt x="8221" y="3200"/>
                  <a:pt x="8400" y="3021"/>
                  <a:pt x="8400" y="2800"/>
                </a:cubicBezTo>
                <a:lnTo>
                  <a:pt x="8400" y="400"/>
                </a:lnTo>
                <a:cubicBezTo>
                  <a:pt x="8400" y="180"/>
                  <a:pt x="8221" y="0"/>
                  <a:pt x="8000" y="0"/>
                </a:cubicBezTo>
                <a:lnTo>
                  <a:pt x="400" y="0"/>
                </a:ln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36" name="Freeform 7"/>
          <p:cNvSpPr>
            <a:spLocks/>
          </p:cNvSpPr>
          <p:nvPr/>
        </p:nvSpPr>
        <p:spPr bwMode="auto">
          <a:xfrm>
            <a:off x="5746750" y="3810000"/>
            <a:ext cx="974725" cy="330200"/>
          </a:xfrm>
          <a:custGeom>
            <a:avLst/>
            <a:gdLst>
              <a:gd name="T0" fmla="*/ 2147483647 w 4400"/>
              <a:gd name="T1" fmla="*/ 0 h 1600"/>
              <a:gd name="T2" fmla="*/ 0 w 4400"/>
              <a:gd name="T3" fmla="*/ 2147483647 h 1600"/>
              <a:gd name="T4" fmla="*/ 0 w 4400"/>
              <a:gd name="T5" fmla="*/ 2147483647 h 1600"/>
              <a:gd name="T6" fmla="*/ 2147483647 w 4400"/>
              <a:gd name="T7" fmla="*/ 2147483647 h 1600"/>
              <a:gd name="T8" fmla="*/ 2147483647 w 4400"/>
              <a:gd name="T9" fmla="*/ 2147483647 h 1600"/>
              <a:gd name="T10" fmla="*/ 2147483647 w 4400"/>
              <a:gd name="T11" fmla="*/ 2147483647 h 1600"/>
              <a:gd name="T12" fmla="*/ 2147483647 w 4400"/>
              <a:gd name="T13" fmla="*/ 0 h 1600"/>
              <a:gd name="T14" fmla="*/ 0 60000 65536"/>
              <a:gd name="T15" fmla="*/ 0 60000 65536"/>
              <a:gd name="T16" fmla="*/ 0 60000 65536"/>
              <a:gd name="T17" fmla="*/ 0 60000 65536"/>
              <a:gd name="T18" fmla="*/ 0 60000 65536"/>
              <a:gd name="T19" fmla="*/ 0 60000 65536"/>
              <a:gd name="T20" fmla="*/ 0 60000 65536"/>
              <a:gd name="T21" fmla="*/ 0 w 4400"/>
              <a:gd name="T22" fmla="*/ 0 h 1600"/>
              <a:gd name="T23" fmla="*/ 4400 w 4400"/>
              <a:gd name="T24" fmla="*/ 1600 h 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00" h="1600">
                <a:moveTo>
                  <a:pt x="2200" y="0"/>
                </a:moveTo>
                <a:cubicBezTo>
                  <a:pt x="985" y="0"/>
                  <a:pt x="0" y="113"/>
                  <a:pt x="0" y="252"/>
                </a:cubicBezTo>
                <a:lnTo>
                  <a:pt x="0" y="1349"/>
                </a:lnTo>
                <a:cubicBezTo>
                  <a:pt x="0" y="1488"/>
                  <a:pt x="985" y="1600"/>
                  <a:pt x="2200" y="1600"/>
                </a:cubicBezTo>
                <a:cubicBezTo>
                  <a:pt x="3416" y="1600"/>
                  <a:pt x="4400" y="1488"/>
                  <a:pt x="4400" y="1349"/>
                </a:cubicBezTo>
                <a:lnTo>
                  <a:pt x="4400" y="252"/>
                </a:lnTo>
                <a:cubicBezTo>
                  <a:pt x="4400" y="113"/>
                  <a:pt x="3416" y="0"/>
                  <a:pt x="2200" y="0"/>
                </a:cubicBezTo>
                <a:close/>
              </a:path>
            </a:pathLst>
          </a:custGeom>
          <a:solidFill>
            <a:srgbClr val="FFFFFF"/>
          </a:solidFill>
          <a:ln w="0">
            <a:solidFill>
              <a:srgbClr val="000000"/>
            </a:solidFill>
            <a:round/>
            <a:headEnd/>
            <a:tailEnd/>
          </a:ln>
        </p:spPr>
        <p:txBody>
          <a:bodyPr/>
          <a:lstStyle/>
          <a:p>
            <a:endParaRPr lang="en-US"/>
          </a:p>
        </p:txBody>
      </p:sp>
      <p:sp>
        <p:nvSpPr>
          <p:cNvPr id="22537" name="Freeform 8"/>
          <p:cNvSpPr>
            <a:spLocks/>
          </p:cNvSpPr>
          <p:nvPr/>
        </p:nvSpPr>
        <p:spPr bwMode="auto">
          <a:xfrm>
            <a:off x="5746750" y="3810000"/>
            <a:ext cx="974725" cy="330200"/>
          </a:xfrm>
          <a:custGeom>
            <a:avLst/>
            <a:gdLst>
              <a:gd name="T0" fmla="*/ 2147483647 w 4400"/>
              <a:gd name="T1" fmla="*/ 0 h 1600"/>
              <a:gd name="T2" fmla="*/ 0 w 4400"/>
              <a:gd name="T3" fmla="*/ 2147483647 h 1600"/>
              <a:gd name="T4" fmla="*/ 0 w 4400"/>
              <a:gd name="T5" fmla="*/ 2147483647 h 1600"/>
              <a:gd name="T6" fmla="*/ 2147483647 w 4400"/>
              <a:gd name="T7" fmla="*/ 2147483647 h 1600"/>
              <a:gd name="T8" fmla="*/ 2147483647 w 4400"/>
              <a:gd name="T9" fmla="*/ 2147483647 h 1600"/>
              <a:gd name="T10" fmla="*/ 2147483647 w 4400"/>
              <a:gd name="T11" fmla="*/ 2147483647 h 1600"/>
              <a:gd name="T12" fmla="*/ 2147483647 w 4400"/>
              <a:gd name="T13" fmla="*/ 0 h 1600"/>
              <a:gd name="T14" fmla="*/ 0 60000 65536"/>
              <a:gd name="T15" fmla="*/ 0 60000 65536"/>
              <a:gd name="T16" fmla="*/ 0 60000 65536"/>
              <a:gd name="T17" fmla="*/ 0 60000 65536"/>
              <a:gd name="T18" fmla="*/ 0 60000 65536"/>
              <a:gd name="T19" fmla="*/ 0 60000 65536"/>
              <a:gd name="T20" fmla="*/ 0 60000 65536"/>
              <a:gd name="T21" fmla="*/ 0 w 4400"/>
              <a:gd name="T22" fmla="*/ 0 h 1600"/>
              <a:gd name="T23" fmla="*/ 4400 w 4400"/>
              <a:gd name="T24" fmla="*/ 1600 h 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00" h="1600">
                <a:moveTo>
                  <a:pt x="2200" y="0"/>
                </a:moveTo>
                <a:cubicBezTo>
                  <a:pt x="985" y="0"/>
                  <a:pt x="0" y="113"/>
                  <a:pt x="0" y="252"/>
                </a:cubicBezTo>
                <a:lnTo>
                  <a:pt x="0" y="1349"/>
                </a:lnTo>
                <a:cubicBezTo>
                  <a:pt x="0" y="1488"/>
                  <a:pt x="985" y="1600"/>
                  <a:pt x="2200" y="1600"/>
                </a:cubicBezTo>
                <a:cubicBezTo>
                  <a:pt x="3416" y="1600"/>
                  <a:pt x="4400" y="1488"/>
                  <a:pt x="4400" y="1349"/>
                </a:cubicBezTo>
                <a:lnTo>
                  <a:pt x="4400" y="252"/>
                </a:lnTo>
                <a:cubicBezTo>
                  <a:pt x="4400" y="113"/>
                  <a:pt x="3416" y="0"/>
                  <a:pt x="2200" y="0"/>
                </a:cubicBez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38" name="Freeform 9"/>
          <p:cNvSpPr>
            <a:spLocks/>
          </p:cNvSpPr>
          <p:nvPr/>
        </p:nvSpPr>
        <p:spPr bwMode="auto">
          <a:xfrm>
            <a:off x="5746750" y="3860800"/>
            <a:ext cx="974725" cy="52388"/>
          </a:xfrm>
          <a:custGeom>
            <a:avLst/>
            <a:gdLst>
              <a:gd name="T0" fmla="*/ 0 w 482"/>
              <a:gd name="T1" fmla="*/ 0 h 28"/>
              <a:gd name="T2" fmla="*/ 2147483647 w 482"/>
              <a:gd name="T3" fmla="*/ 2147483647 h 28"/>
              <a:gd name="T4" fmla="*/ 2147483647 w 482"/>
              <a:gd name="T5" fmla="*/ 0 h 28"/>
              <a:gd name="T6" fmla="*/ 0 60000 65536"/>
              <a:gd name="T7" fmla="*/ 0 60000 65536"/>
              <a:gd name="T8" fmla="*/ 0 60000 65536"/>
              <a:gd name="T9" fmla="*/ 0 w 482"/>
              <a:gd name="T10" fmla="*/ 0 h 28"/>
              <a:gd name="T11" fmla="*/ 482 w 482"/>
              <a:gd name="T12" fmla="*/ 28 h 28"/>
            </a:gdLst>
            <a:ahLst/>
            <a:cxnLst>
              <a:cxn ang="T6">
                <a:pos x="T0" y="T1"/>
              </a:cxn>
              <a:cxn ang="T7">
                <a:pos x="T2" y="T3"/>
              </a:cxn>
              <a:cxn ang="T8">
                <a:pos x="T4" y="T5"/>
              </a:cxn>
            </a:cxnLst>
            <a:rect l="T9" t="T10" r="T11" b="T12"/>
            <a:pathLst>
              <a:path w="482" h="28">
                <a:moveTo>
                  <a:pt x="0" y="0"/>
                </a:moveTo>
                <a:cubicBezTo>
                  <a:pt x="0" y="15"/>
                  <a:pt x="108" y="28"/>
                  <a:pt x="241" y="28"/>
                </a:cubicBezTo>
                <a:cubicBezTo>
                  <a:pt x="374" y="28"/>
                  <a:pt x="482" y="15"/>
                  <a:pt x="482" y="0"/>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39" name="Rectangle 10"/>
          <p:cNvSpPr>
            <a:spLocks noChangeArrowheads="1"/>
          </p:cNvSpPr>
          <p:nvPr/>
        </p:nvSpPr>
        <p:spPr bwMode="auto">
          <a:xfrm>
            <a:off x="5962650" y="3903663"/>
            <a:ext cx="6032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400" b="0">
                <a:solidFill>
                  <a:srgbClr val="000000"/>
                </a:solidFill>
              </a:rPr>
              <a:t>Registry</a:t>
            </a:r>
            <a:endParaRPr lang="en-US" sz="1400" b="0"/>
          </a:p>
        </p:txBody>
      </p:sp>
      <p:sp>
        <p:nvSpPr>
          <p:cNvPr id="22540" name="Rectangle 11"/>
          <p:cNvSpPr>
            <a:spLocks noChangeArrowheads="1"/>
          </p:cNvSpPr>
          <p:nvPr/>
        </p:nvSpPr>
        <p:spPr bwMode="auto">
          <a:xfrm>
            <a:off x="5746750" y="3556000"/>
            <a:ext cx="11112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400" b="0">
                <a:solidFill>
                  <a:srgbClr val="000000"/>
                </a:solidFill>
              </a:rPr>
              <a:t>Service brokers</a:t>
            </a:r>
            <a:endParaRPr lang="en-US" sz="1400" b="0"/>
          </a:p>
        </p:txBody>
      </p:sp>
      <p:sp>
        <p:nvSpPr>
          <p:cNvPr id="22541" name="Rectangle 12"/>
          <p:cNvSpPr>
            <a:spLocks noChangeArrowheads="1"/>
          </p:cNvSpPr>
          <p:nvPr/>
        </p:nvSpPr>
        <p:spPr bwMode="auto">
          <a:xfrm>
            <a:off x="5962650" y="3903663"/>
            <a:ext cx="6175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1" hangingPunct="1"/>
            <a:r>
              <a:rPr lang="en-US" sz="1400" b="0">
                <a:solidFill>
                  <a:srgbClr val="000000"/>
                </a:solidFill>
              </a:rPr>
              <a:t>Registry</a:t>
            </a:r>
            <a:endParaRPr lang="en-US" sz="1400" b="0"/>
          </a:p>
        </p:txBody>
      </p:sp>
      <p:sp>
        <p:nvSpPr>
          <p:cNvPr id="22542" name="Line 13"/>
          <p:cNvSpPr>
            <a:spLocks noChangeShapeType="1"/>
          </p:cNvSpPr>
          <p:nvPr/>
        </p:nvSpPr>
        <p:spPr bwMode="auto">
          <a:xfrm flipV="1">
            <a:off x="4318000" y="4010025"/>
            <a:ext cx="1428750" cy="108902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43" name="Line 14"/>
          <p:cNvSpPr>
            <a:spLocks noChangeShapeType="1"/>
          </p:cNvSpPr>
          <p:nvPr/>
        </p:nvSpPr>
        <p:spPr bwMode="auto">
          <a:xfrm flipH="1" flipV="1">
            <a:off x="6770688" y="4010025"/>
            <a:ext cx="1636712" cy="9080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44" name="Freeform 15"/>
          <p:cNvSpPr>
            <a:spLocks/>
          </p:cNvSpPr>
          <p:nvPr/>
        </p:nvSpPr>
        <p:spPr bwMode="auto">
          <a:xfrm>
            <a:off x="7426325" y="4887913"/>
            <a:ext cx="1506538" cy="827087"/>
          </a:xfrm>
          <a:custGeom>
            <a:avLst/>
            <a:gdLst>
              <a:gd name="T0" fmla="*/ 2147483647 w 6800"/>
              <a:gd name="T1" fmla="*/ 0 h 4000"/>
              <a:gd name="T2" fmla="*/ 0 w 6800"/>
              <a:gd name="T3" fmla="*/ 2147483647 h 4000"/>
              <a:gd name="T4" fmla="*/ 0 w 6800"/>
              <a:gd name="T5" fmla="*/ 2147483647 h 4000"/>
              <a:gd name="T6" fmla="*/ 2147483647 w 6800"/>
              <a:gd name="T7" fmla="*/ 2147483647 h 4000"/>
              <a:gd name="T8" fmla="*/ 2147483647 w 6800"/>
              <a:gd name="T9" fmla="*/ 2147483647 h 4000"/>
              <a:gd name="T10" fmla="*/ 2147483647 w 6800"/>
              <a:gd name="T11" fmla="*/ 2147483647 h 4000"/>
              <a:gd name="T12" fmla="*/ 2147483647 w 6800"/>
              <a:gd name="T13" fmla="*/ 2147483647 h 4000"/>
              <a:gd name="T14" fmla="*/ 2147483647 w 6800"/>
              <a:gd name="T15" fmla="*/ 0 h 4000"/>
              <a:gd name="T16" fmla="*/ 2147483647 w 6800"/>
              <a:gd name="T17" fmla="*/ 0 h 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00"/>
              <a:gd name="T28" fmla="*/ 0 h 4000"/>
              <a:gd name="T29" fmla="*/ 6800 w 6800"/>
              <a:gd name="T30" fmla="*/ 4000 h 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00" h="4000">
                <a:moveTo>
                  <a:pt x="500" y="0"/>
                </a:moveTo>
                <a:cubicBezTo>
                  <a:pt x="224" y="0"/>
                  <a:pt x="0" y="224"/>
                  <a:pt x="0" y="500"/>
                </a:cubicBezTo>
                <a:lnTo>
                  <a:pt x="0" y="3500"/>
                </a:lnTo>
                <a:cubicBezTo>
                  <a:pt x="0" y="3777"/>
                  <a:pt x="224" y="4000"/>
                  <a:pt x="500" y="4000"/>
                </a:cubicBezTo>
                <a:lnTo>
                  <a:pt x="6300" y="4000"/>
                </a:lnTo>
                <a:cubicBezTo>
                  <a:pt x="6577" y="4000"/>
                  <a:pt x="6800" y="3777"/>
                  <a:pt x="6800" y="3500"/>
                </a:cubicBezTo>
                <a:lnTo>
                  <a:pt x="6800" y="500"/>
                </a:lnTo>
                <a:cubicBezTo>
                  <a:pt x="6800" y="224"/>
                  <a:pt x="6577" y="0"/>
                  <a:pt x="6300" y="0"/>
                </a:cubicBezTo>
                <a:lnTo>
                  <a:pt x="500" y="0"/>
                </a:lnTo>
                <a:close/>
              </a:path>
            </a:pathLst>
          </a:custGeom>
          <a:solidFill>
            <a:srgbClr val="B2B2B2"/>
          </a:solidFill>
          <a:ln w="0">
            <a:solidFill>
              <a:srgbClr val="000000"/>
            </a:solidFill>
            <a:round/>
            <a:headEnd/>
            <a:tailEnd/>
          </a:ln>
        </p:spPr>
        <p:txBody>
          <a:bodyPr/>
          <a:lstStyle/>
          <a:p>
            <a:endParaRPr lang="en-US"/>
          </a:p>
        </p:txBody>
      </p:sp>
      <p:sp>
        <p:nvSpPr>
          <p:cNvPr id="22545" name="Freeform 16"/>
          <p:cNvSpPr>
            <a:spLocks/>
          </p:cNvSpPr>
          <p:nvPr/>
        </p:nvSpPr>
        <p:spPr bwMode="auto">
          <a:xfrm>
            <a:off x="7426325" y="4887913"/>
            <a:ext cx="1506538" cy="827087"/>
          </a:xfrm>
          <a:custGeom>
            <a:avLst/>
            <a:gdLst>
              <a:gd name="T0" fmla="*/ 2147483647 w 6800"/>
              <a:gd name="T1" fmla="*/ 0 h 4000"/>
              <a:gd name="T2" fmla="*/ 0 w 6800"/>
              <a:gd name="T3" fmla="*/ 2147483647 h 4000"/>
              <a:gd name="T4" fmla="*/ 0 w 6800"/>
              <a:gd name="T5" fmla="*/ 2147483647 h 4000"/>
              <a:gd name="T6" fmla="*/ 2147483647 w 6800"/>
              <a:gd name="T7" fmla="*/ 2147483647 h 4000"/>
              <a:gd name="T8" fmla="*/ 2147483647 w 6800"/>
              <a:gd name="T9" fmla="*/ 2147483647 h 4000"/>
              <a:gd name="T10" fmla="*/ 2147483647 w 6800"/>
              <a:gd name="T11" fmla="*/ 2147483647 h 4000"/>
              <a:gd name="T12" fmla="*/ 2147483647 w 6800"/>
              <a:gd name="T13" fmla="*/ 2147483647 h 4000"/>
              <a:gd name="T14" fmla="*/ 2147483647 w 6800"/>
              <a:gd name="T15" fmla="*/ 0 h 4000"/>
              <a:gd name="T16" fmla="*/ 2147483647 w 6800"/>
              <a:gd name="T17" fmla="*/ 0 h 40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800"/>
              <a:gd name="T28" fmla="*/ 0 h 4000"/>
              <a:gd name="T29" fmla="*/ 6800 w 6800"/>
              <a:gd name="T30" fmla="*/ 4000 h 400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800" h="4000">
                <a:moveTo>
                  <a:pt x="500" y="0"/>
                </a:moveTo>
                <a:cubicBezTo>
                  <a:pt x="224" y="0"/>
                  <a:pt x="0" y="224"/>
                  <a:pt x="0" y="500"/>
                </a:cubicBezTo>
                <a:lnTo>
                  <a:pt x="0" y="3500"/>
                </a:lnTo>
                <a:cubicBezTo>
                  <a:pt x="0" y="3777"/>
                  <a:pt x="224" y="4000"/>
                  <a:pt x="500" y="4000"/>
                </a:cubicBezTo>
                <a:lnTo>
                  <a:pt x="6300" y="4000"/>
                </a:lnTo>
                <a:cubicBezTo>
                  <a:pt x="6577" y="4000"/>
                  <a:pt x="6800" y="3777"/>
                  <a:pt x="6800" y="3500"/>
                </a:cubicBezTo>
                <a:lnTo>
                  <a:pt x="6800" y="500"/>
                </a:lnTo>
                <a:cubicBezTo>
                  <a:pt x="6800" y="224"/>
                  <a:pt x="6577" y="0"/>
                  <a:pt x="6300" y="0"/>
                </a:cubicBezTo>
                <a:lnTo>
                  <a:pt x="500" y="0"/>
                </a:lnTo>
                <a:close/>
              </a:path>
            </a:pathLst>
          </a:custGeom>
          <a:solidFill>
            <a:srgbClr val="B2B2B2"/>
          </a:solidFill>
          <a:ln w="9525" cap="rnd">
            <a:solidFill>
              <a:srgbClr val="000000"/>
            </a:solidFill>
            <a:round/>
            <a:headEnd/>
            <a:tailEnd/>
          </a:ln>
        </p:spPr>
        <p:txBody>
          <a:bodyPr/>
          <a:lstStyle/>
          <a:p>
            <a:endParaRPr lang="en-US"/>
          </a:p>
        </p:txBody>
      </p:sp>
      <p:sp>
        <p:nvSpPr>
          <p:cNvPr id="22546" name="Rectangle 17"/>
          <p:cNvSpPr>
            <a:spLocks noChangeArrowheads="1"/>
          </p:cNvSpPr>
          <p:nvPr/>
        </p:nvSpPr>
        <p:spPr bwMode="auto">
          <a:xfrm>
            <a:off x="7556500" y="4913313"/>
            <a:ext cx="1249363" cy="21272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400" b="0" dirty="0"/>
              <a:t>Service providers</a:t>
            </a:r>
          </a:p>
        </p:txBody>
      </p:sp>
      <p:sp>
        <p:nvSpPr>
          <p:cNvPr id="22547" name="Freeform 18"/>
          <p:cNvSpPr>
            <a:spLocks/>
          </p:cNvSpPr>
          <p:nvPr/>
        </p:nvSpPr>
        <p:spPr bwMode="auto">
          <a:xfrm>
            <a:off x="7691438" y="5218113"/>
            <a:ext cx="1152525" cy="414337"/>
          </a:xfrm>
          <a:custGeom>
            <a:avLst/>
            <a:gdLst>
              <a:gd name="T0" fmla="*/ 2147483647 w 5200"/>
              <a:gd name="T1" fmla="*/ 0 h 2000"/>
              <a:gd name="T2" fmla="*/ 0 w 5200"/>
              <a:gd name="T3" fmla="*/ 2147483647 h 2000"/>
              <a:gd name="T4" fmla="*/ 0 w 5200"/>
              <a:gd name="T5" fmla="*/ 2147483647 h 2000"/>
              <a:gd name="T6" fmla="*/ 2147483647 w 5200"/>
              <a:gd name="T7" fmla="*/ 2147483647 h 2000"/>
              <a:gd name="T8" fmla="*/ 2147483647 w 5200"/>
              <a:gd name="T9" fmla="*/ 2147483647 h 2000"/>
              <a:gd name="T10" fmla="*/ 2147483647 w 5200"/>
              <a:gd name="T11" fmla="*/ 2147483647 h 2000"/>
              <a:gd name="T12" fmla="*/ 2147483647 w 5200"/>
              <a:gd name="T13" fmla="*/ 0 h 2000"/>
              <a:gd name="T14" fmla="*/ 0 60000 65536"/>
              <a:gd name="T15" fmla="*/ 0 60000 65536"/>
              <a:gd name="T16" fmla="*/ 0 60000 65536"/>
              <a:gd name="T17" fmla="*/ 0 60000 65536"/>
              <a:gd name="T18" fmla="*/ 0 60000 65536"/>
              <a:gd name="T19" fmla="*/ 0 60000 65536"/>
              <a:gd name="T20" fmla="*/ 0 60000 65536"/>
              <a:gd name="T21" fmla="*/ 0 w 5200"/>
              <a:gd name="T22" fmla="*/ 0 h 2000"/>
              <a:gd name="T23" fmla="*/ 5200 w 5200"/>
              <a:gd name="T24" fmla="*/ 2000 h 2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00" h="2000">
                <a:moveTo>
                  <a:pt x="2600" y="0"/>
                </a:moveTo>
                <a:cubicBezTo>
                  <a:pt x="1164" y="0"/>
                  <a:pt x="0" y="141"/>
                  <a:pt x="0" y="314"/>
                </a:cubicBezTo>
                <a:lnTo>
                  <a:pt x="0" y="1686"/>
                </a:lnTo>
                <a:cubicBezTo>
                  <a:pt x="0" y="1860"/>
                  <a:pt x="1164" y="2000"/>
                  <a:pt x="2600" y="2000"/>
                </a:cubicBezTo>
                <a:cubicBezTo>
                  <a:pt x="4036" y="2000"/>
                  <a:pt x="5200" y="1860"/>
                  <a:pt x="5200" y="1686"/>
                </a:cubicBezTo>
                <a:lnTo>
                  <a:pt x="5200" y="314"/>
                </a:lnTo>
                <a:cubicBezTo>
                  <a:pt x="5200" y="141"/>
                  <a:pt x="4036" y="0"/>
                  <a:pt x="2600" y="0"/>
                </a:cubicBezTo>
                <a:close/>
              </a:path>
            </a:pathLst>
          </a:custGeom>
          <a:solidFill>
            <a:srgbClr val="B2B2B2"/>
          </a:solidFill>
          <a:ln w="0">
            <a:solidFill>
              <a:srgbClr val="000000"/>
            </a:solidFill>
            <a:round/>
            <a:headEnd/>
            <a:tailEnd/>
          </a:ln>
        </p:spPr>
        <p:txBody>
          <a:bodyPr/>
          <a:lstStyle/>
          <a:p>
            <a:endParaRPr lang="en-US"/>
          </a:p>
        </p:txBody>
      </p:sp>
      <p:sp>
        <p:nvSpPr>
          <p:cNvPr id="22548" name="Freeform 19"/>
          <p:cNvSpPr>
            <a:spLocks/>
          </p:cNvSpPr>
          <p:nvPr/>
        </p:nvSpPr>
        <p:spPr bwMode="auto">
          <a:xfrm>
            <a:off x="7691438" y="5218113"/>
            <a:ext cx="1152525" cy="414337"/>
          </a:xfrm>
          <a:custGeom>
            <a:avLst/>
            <a:gdLst>
              <a:gd name="T0" fmla="*/ 2147483647 w 5200"/>
              <a:gd name="T1" fmla="*/ 0 h 2000"/>
              <a:gd name="T2" fmla="*/ 0 w 5200"/>
              <a:gd name="T3" fmla="*/ 2147483647 h 2000"/>
              <a:gd name="T4" fmla="*/ 0 w 5200"/>
              <a:gd name="T5" fmla="*/ 2147483647 h 2000"/>
              <a:gd name="T6" fmla="*/ 2147483647 w 5200"/>
              <a:gd name="T7" fmla="*/ 2147483647 h 2000"/>
              <a:gd name="T8" fmla="*/ 2147483647 w 5200"/>
              <a:gd name="T9" fmla="*/ 2147483647 h 2000"/>
              <a:gd name="T10" fmla="*/ 2147483647 w 5200"/>
              <a:gd name="T11" fmla="*/ 2147483647 h 2000"/>
              <a:gd name="T12" fmla="*/ 2147483647 w 5200"/>
              <a:gd name="T13" fmla="*/ 0 h 2000"/>
              <a:gd name="T14" fmla="*/ 0 60000 65536"/>
              <a:gd name="T15" fmla="*/ 0 60000 65536"/>
              <a:gd name="T16" fmla="*/ 0 60000 65536"/>
              <a:gd name="T17" fmla="*/ 0 60000 65536"/>
              <a:gd name="T18" fmla="*/ 0 60000 65536"/>
              <a:gd name="T19" fmla="*/ 0 60000 65536"/>
              <a:gd name="T20" fmla="*/ 0 60000 65536"/>
              <a:gd name="T21" fmla="*/ 0 w 5200"/>
              <a:gd name="T22" fmla="*/ 0 h 2000"/>
              <a:gd name="T23" fmla="*/ 5200 w 5200"/>
              <a:gd name="T24" fmla="*/ 2000 h 2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00" h="2000">
                <a:moveTo>
                  <a:pt x="2600" y="0"/>
                </a:moveTo>
                <a:cubicBezTo>
                  <a:pt x="1164" y="0"/>
                  <a:pt x="0" y="141"/>
                  <a:pt x="0" y="314"/>
                </a:cubicBezTo>
                <a:lnTo>
                  <a:pt x="0" y="1686"/>
                </a:lnTo>
                <a:cubicBezTo>
                  <a:pt x="0" y="1860"/>
                  <a:pt x="1164" y="2000"/>
                  <a:pt x="2600" y="2000"/>
                </a:cubicBezTo>
                <a:cubicBezTo>
                  <a:pt x="4036" y="2000"/>
                  <a:pt x="5200" y="1860"/>
                  <a:pt x="5200" y="1686"/>
                </a:cubicBezTo>
                <a:lnTo>
                  <a:pt x="5200" y="314"/>
                </a:lnTo>
                <a:cubicBezTo>
                  <a:pt x="5200" y="141"/>
                  <a:pt x="4036" y="0"/>
                  <a:pt x="2600" y="0"/>
                </a:cubicBezTo>
                <a:close/>
              </a:path>
            </a:pathLst>
          </a:custGeom>
          <a:solidFill>
            <a:schemeClr val="bg1"/>
          </a:solidFill>
          <a:ln w="9525" cap="rnd">
            <a:solidFill>
              <a:srgbClr val="000000"/>
            </a:solidFill>
            <a:round/>
            <a:headEnd/>
            <a:tailEnd/>
          </a:ln>
        </p:spPr>
        <p:txBody>
          <a:bodyPr/>
          <a:lstStyle/>
          <a:p>
            <a:endParaRPr lang="en-US"/>
          </a:p>
        </p:txBody>
      </p:sp>
      <p:sp>
        <p:nvSpPr>
          <p:cNvPr id="22549" name="Freeform 20"/>
          <p:cNvSpPr>
            <a:spLocks/>
          </p:cNvSpPr>
          <p:nvPr/>
        </p:nvSpPr>
        <p:spPr bwMode="auto">
          <a:xfrm>
            <a:off x="7691438" y="5283200"/>
            <a:ext cx="1152525" cy="65088"/>
          </a:xfrm>
          <a:custGeom>
            <a:avLst/>
            <a:gdLst>
              <a:gd name="T0" fmla="*/ 0 w 570"/>
              <a:gd name="T1" fmla="*/ 0 h 35"/>
              <a:gd name="T2" fmla="*/ 2147483647 w 570"/>
              <a:gd name="T3" fmla="*/ 2147483647 h 35"/>
              <a:gd name="T4" fmla="*/ 2147483647 w 570"/>
              <a:gd name="T5" fmla="*/ 0 h 35"/>
              <a:gd name="T6" fmla="*/ 0 60000 65536"/>
              <a:gd name="T7" fmla="*/ 0 60000 65536"/>
              <a:gd name="T8" fmla="*/ 0 60000 65536"/>
              <a:gd name="T9" fmla="*/ 0 w 570"/>
              <a:gd name="T10" fmla="*/ 0 h 35"/>
              <a:gd name="T11" fmla="*/ 570 w 570"/>
              <a:gd name="T12" fmla="*/ 35 h 35"/>
            </a:gdLst>
            <a:ahLst/>
            <a:cxnLst>
              <a:cxn ang="T6">
                <a:pos x="T0" y="T1"/>
              </a:cxn>
              <a:cxn ang="T7">
                <a:pos x="T2" y="T3"/>
              </a:cxn>
              <a:cxn ang="T8">
                <a:pos x="T4" y="T5"/>
              </a:cxn>
            </a:cxnLst>
            <a:rect l="T9" t="T10" r="T11" b="T12"/>
            <a:pathLst>
              <a:path w="570" h="35">
                <a:moveTo>
                  <a:pt x="0" y="0"/>
                </a:moveTo>
                <a:cubicBezTo>
                  <a:pt x="0" y="19"/>
                  <a:pt x="128" y="35"/>
                  <a:pt x="285" y="35"/>
                </a:cubicBezTo>
                <a:cubicBezTo>
                  <a:pt x="442" y="35"/>
                  <a:pt x="570" y="19"/>
                  <a:pt x="570" y="0"/>
                </a:cubicBezTo>
              </a:path>
            </a:pathLst>
          </a:custGeom>
          <a:solidFill>
            <a:schemeClr val="bg1"/>
          </a:solidFill>
          <a:ln w="9525" cap="rnd">
            <a:solidFill>
              <a:srgbClr val="000000"/>
            </a:solidFill>
            <a:round/>
            <a:headEnd/>
            <a:tailEnd/>
          </a:ln>
        </p:spPr>
        <p:txBody>
          <a:bodyPr/>
          <a:lstStyle/>
          <a:p>
            <a:endParaRPr lang="en-US"/>
          </a:p>
        </p:txBody>
      </p:sp>
      <p:sp>
        <p:nvSpPr>
          <p:cNvPr id="22550" name="Rectangle 21"/>
          <p:cNvSpPr>
            <a:spLocks noChangeArrowheads="1"/>
          </p:cNvSpPr>
          <p:nvPr/>
        </p:nvSpPr>
        <p:spPr bwMode="auto">
          <a:xfrm>
            <a:off x="7751763" y="5362575"/>
            <a:ext cx="984250" cy="2127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400" b="0"/>
              <a:t>Web</a:t>
            </a:r>
            <a:r>
              <a:rPr lang="en-US" sz="1400" b="0">
                <a:solidFill>
                  <a:schemeClr val="bg1"/>
                </a:solidFill>
              </a:rPr>
              <a:t> </a:t>
            </a:r>
            <a:r>
              <a:rPr lang="en-US" sz="1400" b="0"/>
              <a:t>Services</a:t>
            </a:r>
          </a:p>
        </p:txBody>
      </p:sp>
      <p:grpSp>
        <p:nvGrpSpPr>
          <p:cNvPr id="2" name="Group 32"/>
          <p:cNvGrpSpPr>
            <a:grpSpLocks/>
          </p:cNvGrpSpPr>
          <p:nvPr/>
        </p:nvGrpSpPr>
        <p:grpSpPr bwMode="auto">
          <a:xfrm>
            <a:off x="3460750" y="4940300"/>
            <a:ext cx="1593850" cy="774700"/>
            <a:chOff x="2064" y="3416"/>
            <a:chExt cx="1004" cy="488"/>
          </a:xfrm>
        </p:grpSpPr>
        <p:sp>
          <p:nvSpPr>
            <p:cNvPr id="22554" name="Freeform 23"/>
            <p:cNvSpPr>
              <a:spLocks/>
            </p:cNvSpPr>
            <p:nvPr/>
          </p:nvSpPr>
          <p:spPr bwMode="auto">
            <a:xfrm>
              <a:off x="2064" y="3416"/>
              <a:ext cx="1004" cy="488"/>
            </a:xfrm>
            <a:custGeom>
              <a:avLst/>
              <a:gdLst>
                <a:gd name="T0" fmla="*/ 0 w 7200"/>
                <a:gd name="T1" fmla="*/ 0 h 3741"/>
                <a:gd name="T2" fmla="*/ 0 w 7200"/>
                <a:gd name="T3" fmla="*/ 0 h 3741"/>
                <a:gd name="T4" fmla="*/ 0 w 7200"/>
                <a:gd name="T5" fmla="*/ 0 h 3741"/>
                <a:gd name="T6" fmla="*/ 0 w 7200"/>
                <a:gd name="T7" fmla="*/ 0 h 3741"/>
                <a:gd name="T8" fmla="*/ 0 w 7200"/>
                <a:gd name="T9" fmla="*/ 0 h 3741"/>
                <a:gd name="T10" fmla="*/ 0 w 7200"/>
                <a:gd name="T11" fmla="*/ 0 h 3741"/>
                <a:gd name="T12" fmla="*/ 0 w 7200"/>
                <a:gd name="T13" fmla="*/ 0 h 3741"/>
                <a:gd name="T14" fmla="*/ 0 w 7200"/>
                <a:gd name="T15" fmla="*/ 0 h 3741"/>
                <a:gd name="T16" fmla="*/ 0 w 7200"/>
                <a:gd name="T17" fmla="*/ 0 h 37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00"/>
                <a:gd name="T28" fmla="*/ 0 h 3741"/>
                <a:gd name="T29" fmla="*/ 7200 w 7200"/>
                <a:gd name="T30" fmla="*/ 3741 h 37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00" h="3741">
                  <a:moveTo>
                    <a:pt x="468" y="0"/>
                  </a:moveTo>
                  <a:cubicBezTo>
                    <a:pt x="210" y="0"/>
                    <a:pt x="0" y="209"/>
                    <a:pt x="0" y="468"/>
                  </a:cubicBezTo>
                  <a:lnTo>
                    <a:pt x="0" y="3274"/>
                  </a:lnTo>
                  <a:cubicBezTo>
                    <a:pt x="0" y="3532"/>
                    <a:pt x="210" y="3741"/>
                    <a:pt x="468" y="3741"/>
                  </a:cubicBezTo>
                  <a:lnTo>
                    <a:pt x="6733" y="3741"/>
                  </a:lnTo>
                  <a:cubicBezTo>
                    <a:pt x="6991" y="3741"/>
                    <a:pt x="7200" y="3532"/>
                    <a:pt x="7200" y="3274"/>
                  </a:cubicBezTo>
                  <a:lnTo>
                    <a:pt x="7200" y="468"/>
                  </a:lnTo>
                  <a:cubicBezTo>
                    <a:pt x="7200" y="209"/>
                    <a:pt x="6991" y="0"/>
                    <a:pt x="6733" y="0"/>
                  </a:cubicBezTo>
                  <a:lnTo>
                    <a:pt x="468" y="0"/>
                  </a:lnTo>
                  <a:close/>
                </a:path>
              </a:pathLst>
            </a:custGeom>
            <a:solidFill>
              <a:srgbClr val="C0C0C0"/>
            </a:solidFill>
            <a:ln w="0">
              <a:solidFill>
                <a:srgbClr val="000000"/>
              </a:solidFill>
              <a:round/>
              <a:headEnd/>
              <a:tailEnd/>
            </a:ln>
          </p:spPr>
          <p:txBody>
            <a:bodyPr/>
            <a:lstStyle/>
            <a:p>
              <a:endParaRPr lang="en-US"/>
            </a:p>
          </p:txBody>
        </p:sp>
        <p:sp>
          <p:nvSpPr>
            <p:cNvPr id="22555" name="Freeform 24"/>
            <p:cNvSpPr>
              <a:spLocks/>
            </p:cNvSpPr>
            <p:nvPr/>
          </p:nvSpPr>
          <p:spPr bwMode="auto">
            <a:xfrm>
              <a:off x="2064" y="3416"/>
              <a:ext cx="1004" cy="488"/>
            </a:xfrm>
            <a:custGeom>
              <a:avLst/>
              <a:gdLst>
                <a:gd name="T0" fmla="*/ 0 w 7200"/>
                <a:gd name="T1" fmla="*/ 0 h 3741"/>
                <a:gd name="T2" fmla="*/ 0 w 7200"/>
                <a:gd name="T3" fmla="*/ 0 h 3741"/>
                <a:gd name="T4" fmla="*/ 0 w 7200"/>
                <a:gd name="T5" fmla="*/ 0 h 3741"/>
                <a:gd name="T6" fmla="*/ 0 w 7200"/>
                <a:gd name="T7" fmla="*/ 0 h 3741"/>
                <a:gd name="T8" fmla="*/ 0 w 7200"/>
                <a:gd name="T9" fmla="*/ 0 h 3741"/>
                <a:gd name="T10" fmla="*/ 0 w 7200"/>
                <a:gd name="T11" fmla="*/ 0 h 3741"/>
                <a:gd name="T12" fmla="*/ 0 w 7200"/>
                <a:gd name="T13" fmla="*/ 0 h 3741"/>
                <a:gd name="T14" fmla="*/ 0 w 7200"/>
                <a:gd name="T15" fmla="*/ 0 h 3741"/>
                <a:gd name="T16" fmla="*/ 0 w 7200"/>
                <a:gd name="T17" fmla="*/ 0 h 37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00"/>
                <a:gd name="T28" fmla="*/ 0 h 3741"/>
                <a:gd name="T29" fmla="*/ 7200 w 7200"/>
                <a:gd name="T30" fmla="*/ 3741 h 37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00" h="3741">
                  <a:moveTo>
                    <a:pt x="468" y="0"/>
                  </a:moveTo>
                  <a:cubicBezTo>
                    <a:pt x="210" y="0"/>
                    <a:pt x="0" y="209"/>
                    <a:pt x="0" y="468"/>
                  </a:cubicBezTo>
                  <a:lnTo>
                    <a:pt x="0" y="3274"/>
                  </a:lnTo>
                  <a:cubicBezTo>
                    <a:pt x="0" y="3532"/>
                    <a:pt x="210" y="3741"/>
                    <a:pt x="468" y="3741"/>
                  </a:cubicBezTo>
                  <a:lnTo>
                    <a:pt x="6733" y="3741"/>
                  </a:lnTo>
                  <a:cubicBezTo>
                    <a:pt x="6991" y="3741"/>
                    <a:pt x="7200" y="3532"/>
                    <a:pt x="7200" y="3274"/>
                  </a:cubicBezTo>
                  <a:lnTo>
                    <a:pt x="7200" y="468"/>
                  </a:lnTo>
                  <a:cubicBezTo>
                    <a:pt x="7200" y="209"/>
                    <a:pt x="6991" y="0"/>
                    <a:pt x="6733" y="0"/>
                  </a:cubicBezTo>
                  <a:lnTo>
                    <a:pt x="468" y="0"/>
                  </a:ln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56" name="Rectangle 25"/>
            <p:cNvSpPr>
              <a:spLocks noChangeArrowheads="1"/>
            </p:cNvSpPr>
            <p:nvPr/>
          </p:nvSpPr>
          <p:spPr bwMode="auto">
            <a:xfrm>
              <a:off x="2130" y="3417"/>
              <a:ext cx="87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400" b="0" dirty="0">
                  <a:solidFill>
                    <a:srgbClr val="000000"/>
                  </a:solidFill>
                </a:rPr>
                <a:t>Application builder</a:t>
              </a:r>
              <a:endParaRPr lang="en-US" sz="1400" b="0" dirty="0"/>
            </a:p>
          </p:txBody>
        </p:sp>
        <p:sp>
          <p:nvSpPr>
            <p:cNvPr id="22557" name="Freeform 26"/>
            <p:cNvSpPr>
              <a:spLocks/>
            </p:cNvSpPr>
            <p:nvPr/>
          </p:nvSpPr>
          <p:spPr bwMode="auto">
            <a:xfrm>
              <a:off x="2120" y="3591"/>
              <a:ext cx="892" cy="261"/>
            </a:xfrm>
            <a:custGeom>
              <a:avLst/>
              <a:gdLst>
                <a:gd name="T0" fmla="*/ 0 w 6400"/>
                <a:gd name="T1" fmla="*/ 0 h 2000"/>
                <a:gd name="T2" fmla="*/ 0 w 6400"/>
                <a:gd name="T3" fmla="*/ 0 h 2000"/>
                <a:gd name="T4" fmla="*/ 0 w 6400"/>
                <a:gd name="T5" fmla="*/ 0 h 2000"/>
                <a:gd name="T6" fmla="*/ 0 w 6400"/>
                <a:gd name="T7" fmla="*/ 0 h 2000"/>
                <a:gd name="T8" fmla="*/ 0 w 6400"/>
                <a:gd name="T9" fmla="*/ 0 h 2000"/>
                <a:gd name="T10" fmla="*/ 0 w 6400"/>
                <a:gd name="T11" fmla="*/ 0 h 2000"/>
                <a:gd name="T12" fmla="*/ 0 w 6400"/>
                <a:gd name="T13" fmla="*/ 0 h 2000"/>
                <a:gd name="T14" fmla="*/ 0 60000 65536"/>
                <a:gd name="T15" fmla="*/ 0 60000 65536"/>
                <a:gd name="T16" fmla="*/ 0 60000 65536"/>
                <a:gd name="T17" fmla="*/ 0 60000 65536"/>
                <a:gd name="T18" fmla="*/ 0 60000 65536"/>
                <a:gd name="T19" fmla="*/ 0 60000 65536"/>
                <a:gd name="T20" fmla="*/ 0 60000 65536"/>
                <a:gd name="T21" fmla="*/ 0 w 6400"/>
                <a:gd name="T22" fmla="*/ 0 h 2000"/>
                <a:gd name="T23" fmla="*/ 6400 w 6400"/>
                <a:gd name="T24" fmla="*/ 2000 h 2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00" h="2000">
                  <a:moveTo>
                    <a:pt x="6400" y="1000"/>
                  </a:moveTo>
                  <a:cubicBezTo>
                    <a:pt x="6400" y="1553"/>
                    <a:pt x="5926" y="2000"/>
                    <a:pt x="5339" y="2000"/>
                  </a:cubicBezTo>
                  <a:lnTo>
                    <a:pt x="1062" y="2000"/>
                  </a:lnTo>
                  <a:cubicBezTo>
                    <a:pt x="475" y="2000"/>
                    <a:pt x="0" y="1553"/>
                    <a:pt x="0" y="1000"/>
                  </a:cubicBezTo>
                  <a:cubicBezTo>
                    <a:pt x="0" y="448"/>
                    <a:pt x="475" y="0"/>
                    <a:pt x="1062" y="0"/>
                  </a:cubicBezTo>
                  <a:lnTo>
                    <a:pt x="5339" y="0"/>
                  </a:lnTo>
                  <a:cubicBezTo>
                    <a:pt x="5926" y="0"/>
                    <a:pt x="6400" y="448"/>
                    <a:pt x="6400" y="1000"/>
                  </a:cubicBezTo>
                  <a:close/>
                </a:path>
              </a:pathLst>
            </a:custGeom>
            <a:solidFill>
              <a:srgbClr val="990000"/>
            </a:solidFill>
            <a:ln w="0">
              <a:solidFill>
                <a:srgbClr val="000000"/>
              </a:solidFill>
              <a:round/>
              <a:headEnd/>
              <a:tailEnd/>
            </a:ln>
          </p:spPr>
          <p:txBody>
            <a:bodyPr/>
            <a:lstStyle/>
            <a:p>
              <a:endParaRPr lang="en-US"/>
            </a:p>
          </p:txBody>
        </p:sp>
        <p:sp>
          <p:nvSpPr>
            <p:cNvPr id="22558" name="Freeform 27"/>
            <p:cNvSpPr>
              <a:spLocks/>
            </p:cNvSpPr>
            <p:nvPr/>
          </p:nvSpPr>
          <p:spPr bwMode="auto">
            <a:xfrm>
              <a:off x="2120" y="3591"/>
              <a:ext cx="892" cy="261"/>
            </a:xfrm>
            <a:custGeom>
              <a:avLst/>
              <a:gdLst>
                <a:gd name="T0" fmla="*/ 0 w 6400"/>
                <a:gd name="T1" fmla="*/ 0 h 2000"/>
                <a:gd name="T2" fmla="*/ 0 w 6400"/>
                <a:gd name="T3" fmla="*/ 0 h 2000"/>
                <a:gd name="T4" fmla="*/ 0 w 6400"/>
                <a:gd name="T5" fmla="*/ 0 h 2000"/>
                <a:gd name="T6" fmla="*/ 0 w 6400"/>
                <a:gd name="T7" fmla="*/ 0 h 2000"/>
                <a:gd name="T8" fmla="*/ 0 w 6400"/>
                <a:gd name="T9" fmla="*/ 0 h 2000"/>
                <a:gd name="T10" fmla="*/ 0 w 6400"/>
                <a:gd name="T11" fmla="*/ 0 h 2000"/>
                <a:gd name="T12" fmla="*/ 0 w 6400"/>
                <a:gd name="T13" fmla="*/ 0 h 2000"/>
                <a:gd name="T14" fmla="*/ 0 60000 65536"/>
                <a:gd name="T15" fmla="*/ 0 60000 65536"/>
                <a:gd name="T16" fmla="*/ 0 60000 65536"/>
                <a:gd name="T17" fmla="*/ 0 60000 65536"/>
                <a:gd name="T18" fmla="*/ 0 60000 65536"/>
                <a:gd name="T19" fmla="*/ 0 60000 65536"/>
                <a:gd name="T20" fmla="*/ 0 60000 65536"/>
                <a:gd name="T21" fmla="*/ 0 w 6400"/>
                <a:gd name="T22" fmla="*/ 0 h 2000"/>
                <a:gd name="T23" fmla="*/ 6400 w 6400"/>
                <a:gd name="T24" fmla="*/ 2000 h 20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00" h="2000">
                  <a:moveTo>
                    <a:pt x="6400" y="1000"/>
                  </a:moveTo>
                  <a:cubicBezTo>
                    <a:pt x="6400" y="1553"/>
                    <a:pt x="5926" y="2000"/>
                    <a:pt x="5339" y="2000"/>
                  </a:cubicBezTo>
                  <a:lnTo>
                    <a:pt x="1062" y="2000"/>
                  </a:lnTo>
                  <a:cubicBezTo>
                    <a:pt x="475" y="2000"/>
                    <a:pt x="0" y="1553"/>
                    <a:pt x="0" y="1000"/>
                  </a:cubicBezTo>
                  <a:cubicBezTo>
                    <a:pt x="0" y="448"/>
                    <a:pt x="475" y="0"/>
                    <a:pt x="1062" y="0"/>
                  </a:cubicBezTo>
                  <a:lnTo>
                    <a:pt x="5339" y="0"/>
                  </a:lnTo>
                  <a:cubicBezTo>
                    <a:pt x="5926" y="0"/>
                    <a:pt x="6400" y="448"/>
                    <a:pt x="6400" y="1000"/>
                  </a:cubicBezTo>
                  <a:close/>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59" name="Freeform 28"/>
            <p:cNvSpPr>
              <a:spLocks/>
            </p:cNvSpPr>
            <p:nvPr/>
          </p:nvSpPr>
          <p:spPr bwMode="auto">
            <a:xfrm>
              <a:off x="2717" y="3591"/>
              <a:ext cx="147" cy="261"/>
            </a:xfrm>
            <a:custGeom>
              <a:avLst/>
              <a:gdLst>
                <a:gd name="T0" fmla="*/ 12709620 w 116"/>
                <a:gd name="T1" fmla="*/ 1186272 h 219"/>
                <a:gd name="T2" fmla="*/ 0 w 116"/>
                <a:gd name="T3" fmla="*/ 597801 h 219"/>
                <a:gd name="T4" fmla="*/ 12709620 w 116"/>
                <a:gd name="T5" fmla="*/ 0 h 219"/>
                <a:gd name="T6" fmla="*/ 0 60000 65536"/>
                <a:gd name="T7" fmla="*/ 0 60000 65536"/>
                <a:gd name="T8" fmla="*/ 0 60000 65536"/>
                <a:gd name="T9" fmla="*/ 0 w 116"/>
                <a:gd name="T10" fmla="*/ 0 h 219"/>
                <a:gd name="T11" fmla="*/ 116 w 116"/>
                <a:gd name="T12" fmla="*/ 219 h 219"/>
              </a:gdLst>
              <a:ahLst/>
              <a:cxnLst>
                <a:cxn ang="T6">
                  <a:pos x="T0" y="T1"/>
                </a:cxn>
                <a:cxn ang="T7">
                  <a:pos x="T2" y="T3"/>
                </a:cxn>
                <a:cxn ang="T8">
                  <a:pos x="T4" y="T5"/>
                </a:cxn>
              </a:cxnLst>
              <a:rect l="T9" t="T10" r="T11" b="T12"/>
              <a:pathLst>
                <a:path w="116" h="219">
                  <a:moveTo>
                    <a:pt x="116" y="219"/>
                  </a:moveTo>
                  <a:cubicBezTo>
                    <a:pt x="52" y="219"/>
                    <a:pt x="0" y="170"/>
                    <a:pt x="0" y="110"/>
                  </a:cubicBezTo>
                  <a:cubicBezTo>
                    <a:pt x="0" y="49"/>
                    <a:pt x="52" y="0"/>
                    <a:pt x="116" y="0"/>
                  </a:cubicBezTo>
                </a:path>
              </a:pathLst>
            </a:custGeom>
            <a:noFill/>
            <a:ln w="9525"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60" name="Rectangle 29"/>
            <p:cNvSpPr>
              <a:spLocks noChangeArrowheads="1"/>
            </p:cNvSpPr>
            <p:nvPr/>
          </p:nvSpPr>
          <p:spPr bwMode="auto">
            <a:xfrm>
              <a:off x="2304" y="3648"/>
              <a:ext cx="57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hangingPunct="1"/>
              <a:r>
                <a:rPr lang="en-US" sz="1400" b="0">
                  <a:solidFill>
                    <a:schemeClr val="bg1"/>
                  </a:solidFill>
                </a:rPr>
                <a:t>Applications</a:t>
              </a:r>
            </a:p>
          </p:txBody>
        </p:sp>
      </p:grpSp>
      <p:sp>
        <p:nvSpPr>
          <p:cNvPr id="22552" name="Line 30"/>
          <p:cNvSpPr>
            <a:spLocks noChangeShapeType="1"/>
          </p:cNvSpPr>
          <p:nvPr/>
        </p:nvSpPr>
        <p:spPr bwMode="auto">
          <a:xfrm flipV="1">
            <a:off x="5067300" y="5334000"/>
            <a:ext cx="2362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2553" name="Line 31"/>
          <p:cNvSpPr>
            <a:spLocks noChangeShapeType="1"/>
          </p:cNvSpPr>
          <p:nvPr/>
        </p:nvSpPr>
        <p:spPr bwMode="auto">
          <a:xfrm flipH="1">
            <a:off x="5067300" y="5486400"/>
            <a:ext cx="2362200"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3796945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6" presetClass="emph" presetSubtype="0" fill="hold" nodeType="afterEffect">
                                  <p:stCondLst>
                                    <p:cond delay="0"/>
                                  </p:stCondLst>
                                  <p:childTnLst>
                                    <p:animScale>
                                      <p:cBhvr>
                                        <p:cTn id="6"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4DF42F5B-28F1-4A7C-93F9-5347F923664C}" type="slidenum">
              <a:rPr lang="en-US" b="0" smtClean="0">
                <a:solidFill>
                  <a:schemeClr val="tx2"/>
                </a:solidFill>
              </a:rPr>
              <a:pPr/>
              <a:t>95</a:t>
            </a:fld>
            <a:endParaRPr lang="en-US" b="0">
              <a:solidFill>
                <a:schemeClr val="tx2"/>
              </a:solidFill>
            </a:endParaRPr>
          </a:p>
        </p:txBody>
      </p:sp>
      <p:sp>
        <p:nvSpPr>
          <p:cNvPr id="23555" name="Rectangle 2"/>
          <p:cNvSpPr>
            <a:spLocks noGrp="1" noChangeArrowheads="1"/>
          </p:cNvSpPr>
          <p:nvPr>
            <p:ph type="title"/>
          </p:nvPr>
        </p:nvSpPr>
        <p:spPr>
          <a:xfrm>
            <a:off x="685800" y="0"/>
            <a:ext cx="7620000" cy="914400"/>
          </a:xfrm>
        </p:spPr>
        <p:txBody>
          <a:bodyPr/>
          <a:lstStyle/>
          <a:p>
            <a:pPr eaLnBrk="1" hangingPunct="1"/>
            <a:r>
              <a:rPr lang="en-US" altLang="zh-CN" sz="2800" dirty="0">
                <a:ea typeface="宋体" pitchFamily="2" charset="-122"/>
              </a:rPr>
              <a:t>Process of Application Building in SOA Style</a:t>
            </a:r>
            <a:br>
              <a:rPr lang="en-US" altLang="zh-CN" sz="2800" dirty="0">
                <a:ea typeface="宋体" pitchFamily="2" charset="-122"/>
              </a:rPr>
            </a:br>
            <a:r>
              <a:rPr lang="en-US" altLang="zh-CN" sz="2800" dirty="0">
                <a:ea typeface="宋体" pitchFamily="2" charset="-122"/>
              </a:rPr>
              <a:t>     </a:t>
            </a:r>
            <a:r>
              <a:rPr lang="en-US" altLang="zh-CN" sz="2800" b="0" dirty="0">
                <a:ea typeface="宋体" pitchFamily="2" charset="-122"/>
              </a:rPr>
              <a:t>Architecture-Drive Approach</a:t>
            </a:r>
          </a:p>
        </p:txBody>
      </p:sp>
      <p:sp>
        <p:nvSpPr>
          <p:cNvPr id="23556" name="Rectangle 3"/>
          <p:cNvSpPr>
            <a:spLocks noChangeArrowheads="1"/>
          </p:cNvSpPr>
          <p:nvPr/>
        </p:nvSpPr>
        <p:spPr bwMode="auto">
          <a:xfrm>
            <a:off x="762000" y="1371600"/>
            <a:ext cx="4648200" cy="838200"/>
          </a:xfrm>
          <a:prstGeom prst="rect">
            <a:avLst/>
          </a:prstGeom>
          <a:solidFill>
            <a:schemeClr val="accent1"/>
          </a:solidFill>
          <a:ln w="9525">
            <a:solidFill>
              <a:schemeClr val="tx1"/>
            </a:solidFill>
            <a:miter lim="800000"/>
            <a:headEnd/>
            <a:tailEnd/>
          </a:ln>
        </p:spPr>
        <p:txBody>
          <a:bodyPr wrap="none" anchor="ctr"/>
          <a:lstStyle/>
          <a:p>
            <a:pPr algn="ctr"/>
            <a:r>
              <a:rPr lang="en-US" altLang="zh-CN" sz="2400" b="0" dirty="0">
                <a:ea typeface="宋体" pitchFamily="2" charset="-122"/>
              </a:rPr>
              <a:t>Architecture / Component Interface</a:t>
            </a:r>
          </a:p>
          <a:p>
            <a:pPr algn="ctr"/>
            <a:r>
              <a:rPr lang="en-US" altLang="zh-CN" sz="2400" b="0" dirty="0">
                <a:ea typeface="宋体" pitchFamily="2" charset="-122"/>
              </a:rPr>
              <a:t>Level Specification</a:t>
            </a:r>
          </a:p>
        </p:txBody>
      </p:sp>
      <p:sp>
        <p:nvSpPr>
          <p:cNvPr id="393220" name="Rectangle 4"/>
          <p:cNvSpPr>
            <a:spLocks noChangeArrowheads="1"/>
          </p:cNvSpPr>
          <p:nvPr/>
        </p:nvSpPr>
        <p:spPr bwMode="auto">
          <a:xfrm>
            <a:off x="762000" y="2667000"/>
            <a:ext cx="4648200" cy="685800"/>
          </a:xfrm>
          <a:prstGeom prst="rect">
            <a:avLst/>
          </a:prstGeom>
          <a:solidFill>
            <a:schemeClr val="accent1"/>
          </a:solidFill>
          <a:ln w="9525">
            <a:solidFill>
              <a:schemeClr val="tx1"/>
            </a:solidFill>
            <a:miter lim="800000"/>
            <a:headEnd/>
            <a:tailEnd/>
          </a:ln>
        </p:spPr>
        <p:txBody>
          <a:bodyPr wrap="none" anchor="ctr"/>
          <a:lstStyle/>
          <a:p>
            <a:pPr algn="ctr"/>
            <a:r>
              <a:rPr lang="en-US" altLang="zh-CN" sz="2400" b="0">
                <a:ea typeface="宋体" pitchFamily="2" charset="-122"/>
              </a:rPr>
              <a:t>Process / Workflow </a:t>
            </a:r>
            <a:br>
              <a:rPr lang="en-US" altLang="zh-CN" sz="2400" b="0">
                <a:ea typeface="宋体" pitchFamily="2" charset="-122"/>
              </a:rPr>
            </a:br>
            <a:r>
              <a:rPr lang="en-US" altLang="zh-CN" sz="2400" b="0">
                <a:ea typeface="宋体" pitchFamily="2" charset="-122"/>
              </a:rPr>
              <a:t>Level Specification</a:t>
            </a:r>
          </a:p>
        </p:txBody>
      </p:sp>
      <p:cxnSp>
        <p:nvCxnSpPr>
          <p:cNvPr id="393221" name="AutoShape 5"/>
          <p:cNvCxnSpPr>
            <a:cxnSpLocks noChangeShapeType="1"/>
            <a:stCxn id="23556" idx="2"/>
            <a:endCxn id="393220" idx="0"/>
          </p:cNvCxnSpPr>
          <p:nvPr/>
        </p:nvCxnSpPr>
        <p:spPr bwMode="auto">
          <a:xfrm>
            <a:off x="3086100" y="2209800"/>
            <a:ext cx="0" cy="457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93222" name="Rectangle 6"/>
          <p:cNvSpPr>
            <a:spLocks noChangeArrowheads="1"/>
          </p:cNvSpPr>
          <p:nvPr/>
        </p:nvSpPr>
        <p:spPr bwMode="auto">
          <a:xfrm>
            <a:off x="762000" y="3810000"/>
            <a:ext cx="4648200" cy="685800"/>
          </a:xfrm>
          <a:prstGeom prst="rect">
            <a:avLst/>
          </a:prstGeom>
          <a:solidFill>
            <a:schemeClr val="accent1"/>
          </a:solidFill>
          <a:ln w="9525">
            <a:solidFill>
              <a:schemeClr val="tx1"/>
            </a:solidFill>
            <a:miter lim="800000"/>
            <a:headEnd/>
            <a:tailEnd/>
          </a:ln>
        </p:spPr>
        <p:txBody>
          <a:bodyPr wrap="none" anchor="ctr"/>
          <a:lstStyle/>
          <a:p>
            <a:pPr algn="ctr"/>
            <a:r>
              <a:rPr lang="en-US" altLang="zh-CN" sz="2000" b="0" dirty="0">
                <a:ea typeface="宋体" pitchFamily="2" charset="-122"/>
              </a:rPr>
              <a:t>Code-Level (C#, Java, Python) </a:t>
            </a:r>
            <a:br>
              <a:rPr lang="en-US" altLang="zh-CN" sz="2000" b="0" dirty="0">
                <a:ea typeface="宋体" pitchFamily="2" charset="-122"/>
              </a:rPr>
            </a:br>
            <a:r>
              <a:rPr lang="en-US" altLang="zh-CN" sz="2000" b="0" dirty="0">
                <a:ea typeface="宋体" pitchFamily="2" charset="-122"/>
              </a:rPr>
              <a:t>Assembling and Binding of Components</a:t>
            </a:r>
          </a:p>
        </p:txBody>
      </p:sp>
      <p:cxnSp>
        <p:nvCxnSpPr>
          <p:cNvPr id="393223" name="AutoShape 7"/>
          <p:cNvCxnSpPr>
            <a:cxnSpLocks noChangeShapeType="1"/>
            <a:stCxn id="393220" idx="2"/>
            <a:endCxn id="393222" idx="0"/>
          </p:cNvCxnSpPr>
          <p:nvPr/>
        </p:nvCxnSpPr>
        <p:spPr bwMode="auto">
          <a:xfrm>
            <a:off x="3086100" y="3352800"/>
            <a:ext cx="0" cy="457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93224" name="Rectangle 8"/>
          <p:cNvSpPr>
            <a:spLocks noChangeArrowheads="1"/>
          </p:cNvSpPr>
          <p:nvPr/>
        </p:nvSpPr>
        <p:spPr bwMode="auto">
          <a:xfrm>
            <a:off x="762000" y="4953000"/>
            <a:ext cx="4648200" cy="685800"/>
          </a:xfrm>
          <a:prstGeom prst="rect">
            <a:avLst/>
          </a:prstGeom>
          <a:solidFill>
            <a:schemeClr val="accent1"/>
          </a:solidFill>
          <a:ln w="9525">
            <a:solidFill>
              <a:schemeClr val="tx1"/>
            </a:solidFill>
            <a:miter lim="800000"/>
            <a:headEnd/>
            <a:tailEnd/>
          </a:ln>
        </p:spPr>
        <p:txBody>
          <a:bodyPr wrap="none" anchor="ctr"/>
          <a:lstStyle/>
          <a:p>
            <a:pPr algn="ctr"/>
            <a:r>
              <a:rPr lang="en-US" altLang="zh-CN" sz="2800" b="0">
                <a:ea typeface="宋体" pitchFamily="2" charset="-122"/>
              </a:rPr>
              <a:t>Deployment</a:t>
            </a:r>
          </a:p>
        </p:txBody>
      </p:sp>
      <p:cxnSp>
        <p:nvCxnSpPr>
          <p:cNvPr id="393225" name="AutoShape 9"/>
          <p:cNvCxnSpPr>
            <a:cxnSpLocks noChangeShapeType="1"/>
            <a:stCxn id="393222" idx="2"/>
            <a:endCxn id="393224" idx="0"/>
          </p:cNvCxnSpPr>
          <p:nvPr/>
        </p:nvCxnSpPr>
        <p:spPr bwMode="auto">
          <a:xfrm>
            <a:off x="3086100" y="4495800"/>
            <a:ext cx="0" cy="457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93226" name="Rectangle 10"/>
          <p:cNvSpPr>
            <a:spLocks noChangeArrowheads="1"/>
          </p:cNvSpPr>
          <p:nvPr/>
        </p:nvSpPr>
        <p:spPr bwMode="auto">
          <a:xfrm>
            <a:off x="5943600" y="990600"/>
            <a:ext cx="2895600" cy="381000"/>
          </a:xfrm>
          <a:prstGeom prst="rect">
            <a:avLst/>
          </a:prstGeom>
          <a:solidFill>
            <a:srgbClr val="CCECFF"/>
          </a:solidFill>
          <a:ln w="9525">
            <a:solidFill>
              <a:schemeClr val="tx1"/>
            </a:solidFill>
            <a:miter lim="800000"/>
            <a:headEnd/>
            <a:tailEnd/>
          </a:ln>
        </p:spPr>
        <p:txBody>
          <a:bodyPr wrap="none" anchor="ctr"/>
          <a:lstStyle/>
          <a:p>
            <a:pPr algn="ctr"/>
            <a:r>
              <a:rPr lang="en-US" altLang="zh-CN" b="0" dirty="0">
                <a:ea typeface="宋体" pitchFamily="2" charset="-122"/>
              </a:rPr>
              <a:t>Visual Studio WF</a:t>
            </a:r>
          </a:p>
        </p:txBody>
      </p:sp>
      <p:sp>
        <p:nvSpPr>
          <p:cNvPr id="393227" name="Rectangle 11"/>
          <p:cNvSpPr>
            <a:spLocks noChangeArrowheads="1"/>
          </p:cNvSpPr>
          <p:nvPr/>
        </p:nvSpPr>
        <p:spPr bwMode="auto">
          <a:xfrm>
            <a:off x="5943600" y="1447800"/>
            <a:ext cx="2895600" cy="381000"/>
          </a:xfrm>
          <a:prstGeom prst="rect">
            <a:avLst/>
          </a:prstGeom>
          <a:solidFill>
            <a:srgbClr val="CCECFF"/>
          </a:solidFill>
          <a:ln w="9525">
            <a:solidFill>
              <a:schemeClr val="tx1"/>
            </a:solidFill>
            <a:miter lim="800000"/>
            <a:headEnd/>
            <a:tailEnd/>
          </a:ln>
        </p:spPr>
        <p:txBody>
          <a:bodyPr wrap="none" anchor="ctr"/>
          <a:lstStyle/>
          <a:p>
            <a:pPr algn="ctr"/>
            <a:r>
              <a:rPr lang="en-US" altLang="zh-CN" b="0" dirty="0">
                <a:ea typeface="宋体" pitchFamily="2" charset="-122"/>
              </a:rPr>
              <a:t>IBM </a:t>
            </a:r>
            <a:r>
              <a:rPr lang="en-US" altLang="zh-CN" b="0" dirty="0" err="1">
                <a:ea typeface="宋体" pitchFamily="2" charset="-122"/>
              </a:rPr>
              <a:t>WebSphere</a:t>
            </a:r>
            <a:r>
              <a:rPr lang="en-US" altLang="zh-CN" b="0" dirty="0">
                <a:ea typeface="宋体" pitchFamily="2" charset="-122"/>
              </a:rPr>
              <a:t> SCA / SDO</a:t>
            </a:r>
          </a:p>
        </p:txBody>
      </p:sp>
      <p:sp>
        <p:nvSpPr>
          <p:cNvPr id="393228" name="Rectangle 12"/>
          <p:cNvSpPr>
            <a:spLocks noChangeArrowheads="1"/>
          </p:cNvSpPr>
          <p:nvPr/>
        </p:nvSpPr>
        <p:spPr bwMode="auto">
          <a:xfrm>
            <a:off x="5943600" y="2743200"/>
            <a:ext cx="2895600" cy="304800"/>
          </a:xfrm>
          <a:prstGeom prst="rect">
            <a:avLst/>
          </a:prstGeom>
          <a:solidFill>
            <a:srgbClr val="CCECFF"/>
          </a:solidFill>
          <a:ln w="9525">
            <a:solidFill>
              <a:schemeClr val="tx1"/>
            </a:solidFill>
            <a:miter lim="800000"/>
            <a:headEnd/>
            <a:tailEnd/>
          </a:ln>
        </p:spPr>
        <p:txBody>
          <a:bodyPr wrap="none" anchor="ctr"/>
          <a:lstStyle/>
          <a:p>
            <a:pPr algn="ctr"/>
            <a:r>
              <a:rPr lang="en-US" altLang="zh-CN" b="0" dirty="0">
                <a:ea typeface="宋体" pitchFamily="2" charset="-122"/>
              </a:rPr>
              <a:t>Microsoft XLANG</a:t>
            </a:r>
          </a:p>
        </p:txBody>
      </p:sp>
      <p:sp>
        <p:nvSpPr>
          <p:cNvPr id="393229" name="Rectangle 13"/>
          <p:cNvSpPr>
            <a:spLocks noChangeArrowheads="1"/>
          </p:cNvSpPr>
          <p:nvPr/>
        </p:nvSpPr>
        <p:spPr bwMode="auto">
          <a:xfrm>
            <a:off x="5943600" y="2362200"/>
            <a:ext cx="2895600" cy="304800"/>
          </a:xfrm>
          <a:prstGeom prst="rect">
            <a:avLst/>
          </a:prstGeom>
          <a:solidFill>
            <a:srgbClr val="CCECFF"/>
          </a:solidFill>
          <a:ln w="9525">
            <a:solidFill>
              <a:schemeClr val="tx1"/>
            </a:solidFill>
            <a:miter lim="800000"/>
            <a:headEnd/>
            <a:tailEnd/>
          </a:ln>
        </p:spPr>
        <p:txBody>
          <a:bodyPr wrap="none" anchor="ctr"/>
          <a:lstStyle/>
          <a:p>
            <a:pPr algn="ctr"/>
            <a:r>
              <a:rPr lang="en-US" altLang="zh-CN" b="0" dirty="0">
                <a:ea typeface="宋体" pitchFamily="2" charset="-122"/>
              </a:rPr>
              <a:t>IBM WSFL’s Flow Model</a:t>
            </a:r>
          </a:p>
        </p:txBody>
      </p:sp>
      <p:sp>
        <p:nvSpPr>
          <p:cNvPr id="393230" name="Rectangle 14"/>
          <p:cNvSpPr>
            <a:spLocks noChangeArrowheads="1"/>
          </p:cNvSpPr>
          <p:nvPr/>
        </p:nvSpPr>
        <p:spPr bwMode="auto">
          <a:xfrm>
            <a:off x="5943600" y="3505200"/>
            <a:ext cx="2895600" cy="304800"/>
          </a:xfrm>
          <a:prstGeom prst="rect">
            <a:avLst/>
          </a:prstGeom>
          <a:solidFill>
            <a:srgbClr val="CCECFF"/>
          </a:solidFill>
          <a:ln w="9525">
            <a:solidFill>
              <a:schemeClr val="tx1"/>
            </a:solidFill>
            <a:miter lim="800000"/>
            <a:headEnd/>
            <a:tailEnd/>
          </a:ln>
        </p:spPr>
        <p:txBody>
          <a:bodyPr wrap="none" anchor="ctr"/>
          <a:lstStyle/>
          <a:p>
            <a:pPr algn="ctr"/>
            <a:r>
              <a:rPr lang="en-US" altLang="zh-CN" b="0" dirty="0">
                <a:ea typeface="宋体" pitchFamily="2" charset="-122"/>
              </a:rPr>
              <a:t>OWL-S</a:t>
            </a:r>
          </a:p>
        </p:txBody>
      </p:sp>
      <p:sp>
        <p:nvSpPr>
          <p:cNvPr id="393231" name="Rectangle 15"/>
          <p:cNvSpPr>
            <a:spLocks noChangeArrowheads="1"/>
          </p:cNvSpPr>
          <p:nvPr/>
        </p:nvSpPr>
        <p:spPr bwMode="auto">
          <a:xfrm>
            <a:off x="5943600" y="4038600"/>
            <a:ext cx="2895600" cy="304800"/>
          </a:xfrm>
          <a:prstGeom prst="rect">
            <a:avLst/>
          </a:prstGeom>
          <a:solidFill>
            <a:srgbClr val="CCECFF"/>
          </a:solidFill>
          <a:ln w="9525">
            <a:solidFill>
              <a:schemeClr val="tx1"/>
            </a:solidFill>
            <a:miter lim="800000"/>
            <a:headEnd/>
            <a:tailEnd/>
          </a:ln>
        </p:spPr>
        <p:txBody>
          <a:bodyPr wrap="none" anchor="ctr"/>
          <a:lstStyle/>
          <a:p>
            <a:pPr algn="ctr"/>
            <a:r>
              <a:rPr lang="en-US" altLang="zh-CN" b="0">
                <a:ea typeface="宋体" pitchFamily="2" charset="-122"/>
              </a:rPr>
              <a:t>WSDL</a:t>
            </a:r>
          </a:p>
        </p:txBody>
      </p:sp>
      <p:sp>
        <p:nvSpPr>
          <p:cNvPr id="393232" name="Rectangle 16"/>
          <p:cNvSpPr>
            <a:spLocks noChangeArrowheads="1"/>
          </p:cNvSpPr>
          <p:nvPr/>
        </p:nvSpPr>
        <p:spPr bwMode="auto">
          <a:xfrm>
            <a:off x="5943600" y="4419600"/>
            <a:ext cx="2895600" cy="304800"/>
          </a:xfrm>
          <a:prstGeom prst="rect">
            <a:avLst/>
          </a:prstGeom>
          <a:solidFill>
            <a:srgbClr val="CCECFF"/>
          </a:solidFill>
          <a:ln w="9525">
            <a:solidFill>
              <a:schemeClr val="tx1"/>
            </a:solidFill>
            <a:miter lim="800000"/>
            <a:headEnd/>
            <a:tailEnd/>
          </a:ln>
        </p:spPr>
        <p:txBody>
          <a:bodyPr wrap="none" anchor="ctr"/>
          <a:lstStyle/>
          <a:p>
            <a:pPr algn="ctr"/>
            <a:r>
              <a:rPr lang="en-US" altLang="zh-CN" b="0">
                <a:ea typeface="宋体" pitchFamily="2" charset="-122"/>
              </a:rPr>
              <a:t>SOAP</a:t>
            </a:r>
          </a:p>
        </p:txBody>
      </p:sp>
      <p:sp>
        <p:nvSpPr>
          <p:cNvPr id="393233" name="Rectangle 17"/>
          <p:cNvSpPr>
            <a:spLocks noChangeArrowheads="1"/>
          </p:cNvSpPr>
          <p:nvPr/>
        </p:nvSpPr>
        <p:spPr bwMode="auto">
          <a:xfrm>
            <a:off x="5943600" y="4800600"/>
            <a:ext cx="2895600" cy="304800"/>
          </a:xfrm>
          <a:prstGeom prst="rect">
            <a:avLst/>
          </a:prstGeom>
          <a:solidFill>
            <a:srgbClr val="CCECFF"/>
          </a:solidFill>
          <a:ln w="9525">
            <a:solidFill>
              <a:schemeClr val="tx1"/>
            </a:solidFill>
            <a:miter lim="800000"/>
            <a:headEnd/>
            <a:tailEnd/>
          </a:ln>
        </p:spPr>
        <p:txBody>
          <a:bodyPr wrap="none" anchor="ctr"/>
          <a:lstStyle/>
          <a:p>
            <a:pPr algn="ctr"/>
            <a:r>
              <a:rPr lang="en-US" altLang="zh-CN" b="0" dirty="0">
                <a:ea typeface="宋体" pitchFamily="2" charset="-122"/>
              </a:rPr>
              <a:t>HTTP / RESTful</a:t>
            </a:r>
          </a:p>
        </p:txBody>
      </p:sp>
      <p:cxnSp>
        <p:nvCxnSpPr>
          <p:cNvPr id="393234" name="AutoShape 18"/>
          <p:cNvCxnSpPr>
            <a:cxnSpLocks noChangeShapeType="1"/>
            <a:stCxn id="23556" idx="3"/>
            <a:endCxn id="393226" idx="1"/>
          </p:cNvCxnSpPr>
          <p:nvPr/>
        </p:nvCxnSpPr>
        <p:spPr bwMode="auto">
          <a:xfrm flipV="1">
            <a:off x="5410200" y="1181100"/>
            <a:ext cx="533400" cy="609600"/>
          </a:xfrm>
          <a:prstGeom prst="straightConnector1">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93235" name="AutoShape 19"/>
          <p:cNvCxnSpPr>
            <a:cxnSpLocks noChangeShapeType="1"/>
            <a:stCxn id="23556" idx="3"/>
            <a:endCxn id="393227" idx="1"/>
          </p:cNvCxnSpPr>
          <p:nvPr/>
        </p:nvCxnSpPr>
        <p:spPr bwMode="auto">
          <a:xfrm flipV="1">
            <a:off x="5410200" y="1638300"/>
            <a:ext cx="533400" cy="152400"/>
          </a:xfrm>
          <a:prstGeom prst="straightConnector1">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93236" name="AutoShape 20"/>
          <p:cNvCxnSpPr>
            <a:cxnSpLocks noChangeShapeType="1"/>
            <a:stCxn id="393220" idx="3"/>
            <a:endCxn id="393228" idx="1"/>
          </p:cNvCxnSpPr>
          <p:nvPr/>
        </p:nvCxnSpPr>
        <p:spPr bwMode="auto">
          <a:xfrm flipV="1">
            <a:off x="5410200" y="2895600"/>
            <a:ext cx="533400" cy="114300"/>
          </a:xfrm>
          <a:prstGeom prst="straightConnector1">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93237" name="AutoShape 21"/>
          <p:cNvCxnSpPr>
            <a:cxnSpLocks noChangeShapeType="1"/>
            <a:stCxn id="393220" idx="3"/>
            <a:endCxn id="393229" idx="1"/>
          </p:cNvCxnSpPr>
          <p:nvPr/>
        </p:nvCxnSpPr>
        <p:spPr bwMode="auto">
          <a:xfrm flipV="1">
            <a:off x="5410200" y="2514600"/>
            <a:ext cx="533400" cy="495300"/>
          </a:xfrm>
          <a:prstGeom prst="straightConnector1">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93238" name="AutoShape 22"/>
          <p:cNvCxnSpPr>
            <a:cxnSpLocks noChangeShapeType="1"/>
            <a:stCxn id="393220" idx="3"/>
            <a:endCxn id="393230" idx="1"/>
          </p:cNvCxnSpPr>
          <p:nvPr/>
        </p:nvCxnSpPr>
        <p:spPr bwMode="auto">
          <a:xfrm>
            <a:off x="5410200" y="3009900"/>
            <a:ext cx="533400" cy="647700"/>
          </a:xfrm>
          <a:prstGeom prst="straightConnector1">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93239" name="AutoShape 23"/>
          <p:cNvCxnSpPr>
            <a:cxnSpLocks noChangeShapeType="1"/>
            <a:stCxn id="393222" idx="3"/>
            <a:endCxn id="393231" idx="1"/>
          </p:cNvCxnSpPr>
          <p:nvPr/>
        </p:nvCxnSpPr>
        <p:spPr bwMode="auto">
          <a:xfrm>
            <a:off x="5410200" y="4152900"/>
            <a:ext cx="533400" cy="38100"/>
          </a:xfrm>
          <a:prstGeom prst="straightConnector1">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93240" name="AutoShape 24"/>
          <p:cNvCxnSpPr>
            <a:cxnSpLocks noChangeShapeType="1"/>
            <a:stCxn id="393222" idx="3"/>
            <a:endCxn id="393232" idx="1"/>
          </p:cNvCxnSpPr>
          <p:nvPr/>
        </p:nvCxnSpPr>
        <p:spPr bwMode="auto">
          <a:xfrm>
            <a:off x="5410200" y="4152900"/>
            <a:ext cx="533400" cy="419100"/>
          </a:xfrm>
          <a:prstGeom prst="straightConnector1">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93241" name="AutoShape 25"/>
          <p:cNvCxnSpPr>
            <a:cxnSpLocks noChangeShapeType="1"/>
            <a:stCxn id="393222" idx="3"/>
            <a:endCxn id="393233" idx="1"/>
          </p:cNvCxnSpPr>
          <p:nvPr/>
        </p:nvCxnSpPr>
        <p:spPr bwMode="auto">
          <a:xfrm>
            <a:off x="5410200" y="4152900"/>
            <a:ext cx="533400" cy="800100"/>
          </a:xfrm>
          <a:prstGeom prst="straightConnector1">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sp>
        <p:nvSpPr>
          <p:cNvPr id="393242" name="Rectangle 26"/>
          <p:cNvSpPr>
            <a:spLocks noChangeArrowheads="1"/>
          </p:cNvSpPr>
          <p:nvPr/>
        </p:nvSpPr>
        <p:spPr bwMode="auto">
          <a:xfrm>
            <a:off x="5943600" y="3124200"/>
            <a:ext cx="2895600" cy="304800"/>
          </a:xfrm>
          <a:prstGeom prst="rect">
            <a:avLst/>
          </a:prstGeom>
          <a:solidFill>
            <a:srgbClr val="CCECFF"/>
          </a:solidFill>
          <a:ln w="9525">
            <a:solidFill>
              <a:schemeClr val="tx1"/>
            </a:solidFill>
            <a:miter lim="800000"/>
            <a:headEnd/>
            <a:tailEnd/>
          </a:ln>
        </p:spPr>
        <p:txBody>
          <a:bodyPr wrap="none" anchor="ctr"/>
          <a:lstStyle/>
          <a:p>
            <a:pPr algn="ctr"/>
            <a:r>
              <a:rPr lang="en-US" altLang="zh-CN" b="0">
                <a:ea typeface="宋体" pitchFamily="2" charset="-122"/>
              </a:rPr>
              <a:t>BPEL</a:t>
            </a:r>
          </a:p>
        </p:txBody>
      </p:sp>
      <p:cxnSp>
        <p:nvCxnSpPr>
          <p:cNvPr id="393243" name="AutoShape 27"/>
          <p:cNvCxnSpPr>
            <a:cxnSpLocks noChangeShapeType="1"/>
            <a:stCxn id="393220" idx="3"/>
            <a:endCxn id="393242" idx="1"/>
          </p:cNvCxnSpPr>
          <p:nvPr/>
        </p:nvCxnSpPr>
        <p:spPr bwMode="auto">
          <a:xfrm>
            <a:off x="5410200" y="3009900"/>
            <a:ext cx="533400" cy="266700"/>
          </a:xfrm>
          <a:prstGeom prst="straightConnector1">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sp>
        <p:nvSpPr>
          <p:cNvPr id="393244" name="Rectangle 28"/>
          <p:cNvSpPr>
            <a:spLocks noChangeArrowheads="1"/>
          </p:cNvSpPr>
          <p:nvPr/>
        </p:nvSpPr>
        <p:spPr bwMode="auto">
          <a:xfrm>
            <a:off x="762000" y="6096000"/>
            <a:ext cx="4648200" cy="685800"/>
          </a:xfrm>
          <a:prstGeom prst="rect">
            <a:avLst/>
          </a:prstGeom>
          <a:solidFill>
            <a:schemeClr val="accent1"/>
          </a:solidFill>
          <a:ln w="9525">
            <a:solidFill>
              <a:schemeClr val="tx1"/>
            </a:solidFill>
            <a:miter lim="800000"/>
            <a:headEnd/>
            <a:tailEnd/>
          </a:ln>
        </p:spPr>
        <p:txBody>
          <a:bodyPr wrap="none" anchor="ctr"/>
          <a:lstStyle/>
          <a:p>
            <a:pPr algn="ctr"/>
            <a:r>
              <a:rPr lang="en-US" altLang="zh-CN" sz="2800" b="0">
                <a:ea typeface="宋体" pitchFamily="2" charset="-122"/>
              </a:rPr>
              <a:t>Management</a:t>
            </a:r>
          </a:p>
        </p:txBody>
      </p:sp>
      <p:cxnSp>
        <p:nvCxnSpPr>
          <p:cNvPr id="393245" name="AutoShape 29"/>
          <p:cNvCxnSpPr>
            <a:cxnSpLocks noChangeShapeType="1"/>
            <a:endCxn id="393244" idx="0"/>
          </p:cNvCxnSpPr>
          <p:nvPr/>
        </p:nvCxnSpPr>
        <p:spPr bwMode="auto">
          <a:xfrm>
            <a:off x="3086100" y="5638800"/>
            <a:ext cx="0" cy="4572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1" name="Rectangle 13"/>
          <p:cNvSpPr>
            <a:spLocks noChangeArrowheads="1"/>
          </p:cNvSpPr>
          <p:nvPr/>
        </p:nvSpPr>
        <p:spPr bwMode="auto">
          <a:xfrm>
            <a:off x="5943600" y="1905000"/>
            <a:ext cx="2895600" cy="304800"/>
          </a:xfrm>
          <a:prstGeom prst="rect">
            <a:avLst/>
          </a:prstGeom>
          <a:solidFill>
            <a:srgbClr val="CCECFF"/>
          </a:solidFill>
          <a:ln w="9525">
            <a:solidFill>
              <a:schemeClr val="tx1"/>
            </a:solidFill>
            <a:miter lim="800000"/>
            <a:headEnd/>
            <a:tailEnd/>
          </a:ln>
        </p:spPr>
        <p:txBody>
          <a:bodyPr wrap="none" anchor="ctr"/>
          <a:lstStyle/>
          <a:p>
            <a:pPr algn="ctr"/>
            <a:r>
              <a:rPr lang="en-US" sz="1600" b="0" dirty="0"/>
              <a:t>Amazon Simple Workflow SWF</a:t>
            </a:r>
            <a:endParaRPr lang="en-US" altLang="zh-CN" sz="1600" b="0" dirty="0">
              <a:ea typeface="宋体" pitchFamily="2" charset="-122"/>
            </a:endParaRPr>
          </a:p>
        </p:txBody>
      </p:sp>
      <p:cxnSp>
        <p:nvCxnSpPr>
          <p:cNvPr id="32" name="AutoShape 19"/>
          <p:cNvCxnSpPr>
            <a:cxnSpLocks noChangeShapeType="1"/>
            <a:stCxn id="23556" idx="3"/>
            <a:endCxn id="31" idx="1"/>
          </p:cNvCxnSpPr>
          <p:nvPr/>
        </p:nvCxnSpPr>
        <p:spPr bwMode="auto">
          <a:xfrm>
            <a:off x="5410200" y="1790700"/>
            <a:ext cx="533400" cy="266700"/>
          </a:xfrm>
          <a:prstGeom prst="straightConnector1">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sp>
        <p:nvSpPr>
          <p:cNvPr id="33" name="Rectangle 15"/>
          <p:cNvSpPr>
            <a:spLocks noChangeArrowheads="1"/>
          </p:cNvSpPr>
          <p:nvPr/>
        </p:nvSpPr>
        <p:spPr bwMode="auto">
          <a:xfrm>
            <a:off x="5943600" y="5257800"/>
            <a:ext cx="2895600" cy="304800"/>
          </a:xfrm>
          <a:prstGeom prst="rect">
            <a:avLst/>
          </a:prstGeom>
          <a:solidFill>
            <a:srgbClr val="CCECFF"/>
          </a:solidFill>
          <a:ln w="9525">
            <a:solidFill>
              <a:schemeClr val="tx1"/>
            </a:solidFill>
            <a:miter lim="800000"/>
            <a:headEnd/>
            <a:tailEnd/>
          </a:ln>
        </p:spPr>
        <p:txBody>
          <a:bodyPr wrap="none" anchor="ctr"/>
          <a:lstStyle/>
          <a:p>
            <a:pPr algn="ctr"/>
            <a:r>
              <a:rPr lang="en-US" altLang="zh-CN" b="0">
                <a:ea typeface="宋体" pitchFamily="2" charset="-122"/>
              </a:rPr>
              <a:t>Remote Desktop</a:t>
            </a:r>
          </a:p>
        </p:txBody>
      </p:sp>
      <p:sp>
        <p:nvSpPr>
          <p:cNvPr id="34" name="Rectangle 16"/>
          <p:cNvSpPr>
            <a:spLocks noChangeArrowheads="1"/>
          </p:cNvSpPr>
          <p:nvPr/>
        </p:nvSpPr>
        <p:spPr bwMode="auto">
          <a:xfrm>
            <a:off x="5943600" y="5638800"/>
            <a:ext cx="2895600" cy="304800"/>
          </a:xfrm>
          <a:prstGeom prst="rect">
            <a:avLst/>
          </a:prstGeom>
          <a:solidFill>
            <a:srgbClr val="CCECFF"/>
          </a:solidFill>
          <a:ln w="9525">
            <a:solidFill>
              <a:schemeClr val="tx1"/>
            </a:solidFill>
            <a:miter lim="800000"/>
            <a:headEnd/>
            <a:tailEnd/>
          </a:ln>
        </p:spPr>
        <p:txBody>
          <a:bodyPr wrap="none" anchor="ctr"/>
          <a:lstStyle/>
          <a:p>
            <a:pPr algn="ctr"/>
            <a:r>
              <a:rPr lang="en-US" altLang="zh-CN" b="0" dirty="0">
                <a:highlight>
                  <a:srgbClr val="FFFF00"/>
                </a:highlight>
                <a:ea typeface="宋体" pitchFamily="2" charset="-122"/>
              </a:rPr>
              <a:t>FTP / </a:t>
            </a:r>
            <a:r>
              <a:rPr lang="en-US" altLang="zh-CN" b="0" dirty="0" err="1">
                <a:highlight>
                  <a:srgbClr val="FFFF00"/>
                </a:highlight>
                <a:ea typeface="宋体" pitchFamily="2" charset="-122"/>
              </a:rPr>
              <a:t>WebDev</a:t>
            </a:r>
            <a:endParaRPr lang="en-US" altLang="zh-CN" b="0" dirty="0">
              <a:highlight>
                <a:srgbClr val="FFFF00"/>
              </a:highlight>
              <a:ea typeface="宋体" pitchFamily="2" charset="-122"/>
            </a:endParaRPr>
          </a:p>
        </p:txBody>
      </p:sp>
      <p:sp>
        <p:nvSpPr>
          <p:cNvPr id="35" name="Rectangle 17"/>
          <p:cNvSpPr>
            <a:spLocks noChangeArrowheads="1"/>
          </p:cNvSpPr>
          <p:nvPr/>
        </p:nvSpPr>
        <p:spPr bwMode="auto">
          <a:xfrm>
            <a:off x="5943600" y="6019800"/>
            <a:ext cx="2895600" cy="304800"/>
          </a:xfrm>
          <a:prstGeom prst="rect">
            <a:avLst/>
          </a:prstGeom>
          <a:solidFill>
            <a:srgbClr val="CCECFF"/>
          </a:solidFill>
          <a:ln w="9525">
            <a:solidFill>
              <a:schemeClr val="tx1"/>
            </a:solidFill>
            <a:miter lim="800000"/>
            <a:headEnd/>
            <a:tailEnd/>
          </a:ln>
        </p:spPr>
        <p:txBody>
          <a:bodyPr wrap="none" anchor="ctr"/>
          <a:lstStyle/>
          <a:p>
            <a:pPr algn="ctr"/>
            <a:r>
              <a:rPr lang="en-US" altLang="zh-CN" b="0" dirty="0">
                <a:ea typeface="宋体" pitchFamily="2" charset="-122"/>
              </a:rPr>
              <a:t>IDE (e.g., ebXML, VS)</a:t>
            </a:r>
          </a:p>
        </p:txBody>
      </p:sp>
      <p:cxnSp>
        <p:nvCxnSpPr>
          <p:cNvPr id="36" name="AutoShape 23"/>
          <p:cNvCxnSpPr>
            <a:cxnSpLocks noChangeShapeType="1"/>
            <a:stCxn id="393224" idx="3"/>
            <a:endCxn id="33" idx="1"/>
          </p:cNvCxnSpPr>
          <p:nvPr/>
        </p:nvCxnSpPr>
        <p:spPr bwMode="auto">
          <a:xfrm>
            <a:off x="5410200" y="5295900"/>
            <a:ext cx="533400" cy="114300"/>
          </a:xfrm>
          <a:prstGeom prst="straightConnector1">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7" name="AutoShape 24"/>
          <p:cNvCxnSpPr>
            <a:cxnSpLocks noChangeShapeType="1"/>
            <a:stCxn id="393224" idx="3"/>
            <a:endCxn id="34" idx="1"/>
          </p:cNvCxnSpPr>
          <p:nvPr/>
        </p:nvCxnSpPr>
        <p:spPr bwMode="auto">
          <a:xfrm>
            <a:off x="5410200" y="5295900"/>
            <a:ext cx="533400" cy="495300"/>
          </a:xfrm>
          <a:prstGeom prst="straightConnector1">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38" name="AutoShape 25"/>
          <p:cNvCxnSpPr>
            <a:cxnSpLocks noChangeShapeType="1"/>
            <a:stCxn id="393224" idx="3"/>
            <a:endCxn id="35" idx="1"/>
          </p:cNvCxnSpPr>
          <p:nvPr/>
        </p:nvCxnSpPr>
        <p:spPr bwMode="auto">
          <a:xfrm>
            <a:off x="5410200" y="5295900"/>
            <a:ext cx="533400" cy="876300"/>
          </a:xfrm>
          <a:prstGeom prst="straightConnector1">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sp>
        <p:nvSpPr>
          <p:cNvPr id="39" name="Rectangle 17"/>
          <p:cNvSpPr>
            <a:spLocks noChangeArrowheads="1"/>
          </p:cNvSpPr>
          <p:nvPr/>
        </p:nvSpPr>
        <p:spPr bwMode="auto">
          <a:xfrm>
            <a:off x="5943600" y="6477000"/>
            <a:ext cx="2895600" cy="304800"/>
          </a:xfrm>
          <a:prstGeom prst="rect">
            <a:avLst/>
          </a:prstGeom>
          <a:solidFill>
            <a:srgbClr val="CCECFF"/>
          </a:solidFill>
          <a:ln w="9525">
            <a:solidFill>
              <a:schemeClr val="tx1"/>
            </a:solidFill>
            <a:miter lim="800000"/>
            <a:headEnd/>
            <a:tailEnd/>
          </a:ln>
        </p:spPr>
        <p:txBody>
          <a:bodyPr wrap="none" anchor="ctr"/>
          <a:lstStyle/>
          <a:p>
            <a:pPr algn="ctr"/>
            <a:r>
              <a:rPr lang="en-US" altLang="zh-CN" b="0" dirty="0">
                <a:ea typeface="宋体" pitchFamily="2" charset="-122"/>
              </a:rPr>
              <a:t>IDE (e.g., ebXML, VS)</a:t>
            </a:r>
          </a:p>
        </p:txBody>
      </p:sp>
      <p:cxnSp>
        <p:nvCxnSpPr>
          <p:cNvPr id="40" name="AutoShape 25"/>
          <p:cNvCxnSpPr>
            <a:cxnSpLocks noChangeShapeType="1"/>
            <a:stCxn id="393244" idx="3"/>
            <a:endCxn id="39" idx="1"/>
          </p:cNvCxnSpPr>
          <p:nvPr/>
        </p:nvCxnSpPr>
        <p:spPr bwMode="auto">
          <a:xfrm>
            <a:off x="5410200" y="6438900"/>
            <a:ext cx="533400" cy="190500"/>
          </a:xfrm>
          <a:prstGeom prst="straightConnector1">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sp>
        <p:nvSpPr>
          <p:cNvPr id="41" name="Rectangle 10"/>
          <p:cNvSpPr>
            <a:spLocks noChangeArrowheads="1"/>
          </p:cNvSpPr>
          <p:nvPr/>
        </p:nvSpPr>
        <p:spPr bwMode="auto">
          <a:xfrm>
            <a:off x="5943600" y="533400"/>
            <a:ext cx="2895600" cy="381000"/>
          </a:xfrm>
          <a:prstGeom prst="rect">
            <a:avLst/>
          </a:prstGeom>
          <a:solidFill>
            <a:srgbClr val="CCECFF"/>
          </a:solidFill>
          <a:ln w="9525">
            <a:solidFill>
              <a:schemeClr val="tx1"/>
            </a:solidFill>
            <a:miter lim="800000"/>
            <a:headEnd/>
            <a:tailEnd/>
          </a:ln>
        </p:spPr>
        <p:txBody>
          <a:bodyPr wrap="none" anchor="ctr"/>
          <a:lstStyle/>
          <a:p>
            <a:pPr algn="ctr"/>
            <a:r>
              <a:rPr lang="en-US" altLang="zh-CN" b="0">
                <a:ea typeface="宋体" pitchFamily="2" charset="-122"/>
              </a:rPr>
              <a:t>Oracle SOA Suite</a:t>
            </a:r>
          </a:p>
        </p:txBody>
      </p:sp>
      <p:cxnSp>
        <p:nvCxnSpPr>
          <p:cNvPr id="42" name="AutoShape 18"/>
          <p:cNvCxnSpPr>
            <a:cxnSpLocks noChangeShapeType="1"/>
            <a:stCxn id="23556" idx="3"/>
            <a:endCxn id="41" idx="1"/>
          </p:cNvCxnSpPr>
          <p:nvPr/>
        </p:nvCxnSpPr>
        <p:spPr bwMode="auto">
          <a:xfrm flipV="1">
            <a:off x="5410200" y="723900"/>
            <a:ext cx="533400" cy="1066800"/>
          </a:xfrm>
          <a:prstGeom prst="straightConnector1">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cxnSp>
      <p:sp>
        <p:nvSpPr>
          <p:cNvPr id="2" name="TextBox 1"/>
          <p:cNvSpPr txBox="1"/>
          <p:nvPr/>
        </p:nvSpPr>
        <p:spPr>
          <a:xfrm rot="16200000">
            <a:off x="-816454" y="2111855"/>
            <a:ext cx="2307042" cy="369332"/>
          </a:xfrm>
          <a:prstGeom prst="rect">
            <a:avLst/>
          </a:prstGeom>
          <a:noFill/>
        </p:spPr>
        <p:txBody>
          <a:bodyPr wrap="none" rtlCol="0">
            <a:spAutoFit/>
          </a:bodyPr>
          <a:lstStyle/>
          <a:p>
            <a:r>
              <a:rPr lang="en-US" dirty="0">
                <a:solidFill>
                  <a:srgbClr val="990000"/>
                </a:solidFill>
              </a:rPr>
              <a:t>CSE446 (Integration)</a:t>
            </a:r>
          </a:p>
        </p:txBody>
      </p:sp>
      <p:sp>
        <p:nvSpPr>
          <p:cNvPr id="44" name="TextBox 43"/>
          <p:cNvSpPr txBox="1"/>
          <p:nvPr/>
        </p:nvSpPr>
        <p:spPr>
          <a:xfrm rot="16200000">
            <a:off x="-906221" y="4744245"/>
            <a:ext cx="2486578" cy="369332"/>
          </a:xfrm>
          <a:prstGeom prst="rect">
            <a:avLst/>
          </a:prstGeom>
          <a:noFill/>
        </p:spPr>
        <p:txBody>
          <a:bodyPr wrap="none" rtlCol="0">
            <a:spAutoFit/>
          </a:bodyPr>
          <a:lstStyle/>
          <a:p>
            <a:r>
              <a:rPr lang="en-US" dirty="0">
                <a:solidFill>
                  <a:srgbClr val="0000FF"/>
                </a:solidFill>
              </a:rPr>
              <a:t>CSE445 (Development)</a:t>
            </a:r>
          </a:p>
        </p:txBody>
      </p:sp>
    </p:spTree>
    <p:extLst>
      <p:ext uri="{BB962C8B-B14F-4D97-AF65-F5344CB8AC3E}">
        <p14:creationId xmlns:p14="http://schemas.microsoft.com/office/powerpoint/2010/main" val="262380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grpId="0" nodeType="withEffect">
                                  <p:stCondLst>
                                    <p:cond delay="0"/>
                                  </p:stCondLst>
                                  <p:iterate type="lt">
                                    <p:tmPct val="5000"/>
                                  </p:iterate>
                                  <p:childTnLst>
                                    <p:set>
                                      <p:cBhvr>
                                        <p:cTn id="6" dur="1" fill="hold">
                                          <p:stCondLst>
                                            <p:cond delay="0"/>
                                          </p:stCondLst>
                                        </p:cTn>
                                        <p:tgtEl>
                                          <p:spTgt spid="41"/>
                                        </p:tgtEl>
                                        <p:attrNameLst>
                                          <p:attrName>style.visibility</p:attrName>
                                        </p:attrNameLst>
                                      </p:cBhvr>
                                      <p:to>
                                        <p:strVal val="visible"/>
                                      </p:to>
                                    </p:set>
                                    <p:anim calcmode="lin" valueType="num">
                                      <p:cBhvr>
                                        <p:cTn id="7" dur="1000" fill="hold"/>
                                        <p:tgtEl>
                                          <p:spTgt spid="41"/>
                                        </p:tgtEl>
                                        <p:attrNameLst>
                                          <p:attrName>ppt_w</p:attrName>
                                        </p:attrNameLst>
                                      </p:cBhvr>
                                      <p:tavLst>
                                        <p:tav tm="0">
                                          <p:val>
                                            <p:fltVal val="0"/>
                                          </p:val>
                                        </p:tav>
                                        <p:tav tm="100000">
                                          <p:val>
                                            <p:strVal val="#ppt_w"/>
                                          </p:val>
                                        </p:tav>
                                      </p:tavLst>
                                    </p:anim>
                                    <p:anim calcmode="lin" valueType="num">
                                      <p:cBhvr>
                                        <p:cTn id="8" dur="1000" fill="hold"/>
                                        <p:tgtEl>
                                          <p:spTgt spid="41"/>
                                        </p:tgtEl>
                                        <p:attrNameLst>
                                          <p:attrName>ppt_h</p:attrName>
                                        </p:attrNameLst>
                                      </p:cBhvr>
                                      <p:tavLst>
                                        <p:tav tm="0">
                                          <p:val>
                                            <p:fltVal val="0"/>
                                          </p:val>
                                        </p:tav>
                                        <p:tav tm="100000">
                                          <p:val>
                                            <p:strVal val="#ppt_h"/>
                                          </p:val>
                                        </p:tav>
                                      </p:tavLst>
                                    </p:anim>
                                    <p:anim calcmode="lin" valueType="num">
                                      <p:cBhvr>
                                        <p:cTn id="9" dur="1000" fill="hold"/>
                                        <p:tgtEl>
                                          <p:spTgt spid="41"/>
                                        </p:tgtEl>
                                        <p:attrNameLst>
                                          <p:attrName>style.rotation</p:attrName>
                                        </p:attrNameLst>
                                      </p:cBhvr>
                                      <p:tavLst>
                                        <p:tav tm="0">
                                          <p:val>
                                            <p:fltVal val="90"/>
                                          </p:val>
                                        </p:tav>
                                        <p:tav tm="100000">
                                          <p:val>
                                            <p:fltVal val="0"/>
                                          </p:val>
                                        </p:tav>
                                      </p:tavLst>
                                    </p:anim>
                                    <p:animEffect transition="in" filter="fade">
                                      <p:cBhvr>
                                        <p:cTn id="10" dur="1000"/>
                                        <p:tgtEl>
                                          <p:spTgt spid="41"/>
                                        </p:tgtEl>
                                      </p:cBhvr>
                                    </p:animEffect>
                                  </p:childTnLst>
                                </p:cTn>
                              </p:par>
                              <p:par>
                                <p:cTn id="11" presetID="31" presetClass="entr" presetSubtype="0" fill="hold" grpId="0" nodeType="withEffect">
                                  <p:stCondLst>
                                    <p:cond delay="0"/>
                                  </p:stCondLst>
                                  <p:iterate type="lt">
                                    <p:tmPct val="5000"/>
                                  </p:iterate>
                                  <p:childTnLst>
                                    <p:set>
                                      <p:cBhvr>
                                        <p:cTn id="12" dur="1" fill="hold">
                                          <p:stCondLst>
                                            <p:cond delay="0"/>
                                          </p:stCondLst>
                                        </p:cTn>
                                        <p:tgtEl>
                                          <p:spTgt spid="393226"/>
                                        </p:tgtEl>
                                        <p:attrNameLst>
                                          <p:attrName>style.visibility</p:attrName>
                                        </p:attrNameLst>
                                      </p:cBhvr>
                                      <p:to>
                                        <p:strVal val="visible"/>
                                      </p:to>
                                    </p:set>
                                    <p:anim calcmode="lin" valueType="num">
                                      <p:cBhvr>
                                        <p:cTn id="13" dur="1000" fill="hold"/>
                                        <p:tgtEl>
                                          <p:spTgt spid="393226"/>
                                        </p:tgtEl>
                                        <p:attrNameLst>
                                          <p:attrName>ppt_w</p:attrName>
                                        </p:attrNameLst>
                                      </p:cBhvr>
                                      <p:tavLst>
                                        <p:tav tm="0">
                                          <p:val>
                                            <p:fltVal val="0"/>
                                          </p:val>
                                        </p:tav>
                                        <p:tav tm="100000">
                                          <p:val>
                                            <p:strVal val="#ppt_w"/>
                                          </p:val>
                                        </p:tav>
                                      </p:tavLst>
                                    </p:anim>
                                    <p:anim calcmode="lin" valueType="num">
                                      <p:cBhvr>
                                        <p:cTn id="14" dur="1000" fill="hold"/>
                                        <p:tgtEl>
                                          <p:spTgt spid="393226"/>
                                        </p:tgtEl>
                                        <p:attrNameLst>
                                          <p:attrName>ppt_h</p:attrName>
                                        </p:attrNameLst>
                                      </p:cBhvr>
                                      <p:tavLst>
                                        <p:tav tm="0">
                                          <p:val>
                                            <p:fltVal val="0"/>
                                          </p:val>
                                        </p:tav>
                                        <p:tav tm="100000">
                                          <p:val>
                                            <p:strVal val="#ppt_h"/>
                                          </p:val>
                                        </p:tav>
                                      </p:tavLst>
                                    </p:anim>
                                    <p:anim calcmode="lin" valueType="num">
                                      <p:cBhvr>
                                        <p:cTn id="15" dur="1000" fill="hold"/>
                                        <p:tgtEl>
                                          <p:spTgt spid="393226"/>
                                        </p:tgtEl>
                                        <p:attrNameLst>
                                          <p:attrName>style.rotation</p:attrName>
                                        </p:attrNameLst>
                                      </p:cBhvr>
                                      <p:tavLst>
                                        <p:tav tm="0">
                                          <p:val>
                                            <p:fltVal val="90"/>
                                          </p:val>
                                        </p:tav>
                                        <p:tav tm="100000">
                                          <p:val>
                                            <p:fltVal val="0"/>
                                          </p:val>
                                        </p:tav>
                                      </p:tavLst>
                                    </p:anim>
                                    <p:animEffect transition="in" filter="fade">
                                      <p:cBhvr>
                                        <p:cTn id="16" dur="1000"/>
                                        <p:tgtEl>
                                          <p:spTgt spid="393226"/>
                                        </p:tgtEl>
                                      </p:cBhvr>
                                    </p:animEffect>
                                  </p:childTnLst>
                                </p:cTn>
                              </p:par>
                              <p:par>
                                <p:cTn id="17" presetID="31" presetClass="entr" presetSubtype="0" fill="hold" grpId="0" nodeType="withEffect">
                                  <p:stCondLst>
                                    <p:cond delay="0"/>
                                  </p:stCondLst>
                                  <p:iterate type="lt">
                                    <p:tmPct val="5000"/>
                                  </p:iterate>
                                  <p:childTnLst>
                                    <p:set>
                                      <p:cBhvr>
                                        <p:cTn id="18" dur="1" fill="hold">
                                          <p:stCondLst>
                                            <p:cond delay="0"/>
                                          </p:stCondLst>
                                        </p:cTn>
                                        <p:tgtEl>
                                          <p:spTgt spid="393227"/>
                                        </p:tgtEl>
                                        <p:attrNameLst>
                                          <p:attrName>style.visibility</p:attrName>
                                        </p:attrNameLst>
                                      </p:cBhvr>
                                      <p:to>
                                        <p:strVal val="visible"/>
                                      </p:to>
                                    </p:set>
                                    <p:anim calcmode="lin" valueType="num">
                                      <p:cBhvr>
                                        <p:cTn id="19" dur="1000" fill="hold"/>
                                        <p:tgtEl>
                                          <p:spTgt spid="393227"/>
                                        </p:tgtEl>
                                        <p:attrNameLst>
                                          <p:attrName>ppt_w</p:attrName>
                                        </p:attrNameLst>
                                      </p:cBhvr>
                                      <p:tavLst>
                                        <p:tav tm="0">
                                          <p:val>
                                            <p:fltVal val="0"/>
                                          </p:val>
                                        </p:tav>
                                        <p:tav tm="100000">
                                          <p:val>
                                            <p:strVal val="#ppt_w"/>
                                          </p:val>
                                        </p:tav>
                                      </p:tavLst>
                                    </p:anim>
                                    <p:anim calcmode="lin" valueType="num">
                                      <p:cBhvr>
                                        <p:cTn id="20" dur="1000" fill="hold"/>
                                        <p:tgtEl>
                                          <p:spTgt spid="393227"/>
                                        </p:tgtEl>
                                        <p:attrNameLst>
                                          <p:attrName>ppt_h</p:attrName>
                                        </p:attrNameLst>
                                      </p:cBhvr>
                                      <p:tavLst>
                                        <p:tav tm="0">
                                          <p:val>
                                            <p:fltVal val="0"/>
                                          </p:val>
                                        </p:tav>
                                        <p:tav tm="100000">
                                          <p:val>
                                            <p:strVal val="#ppt_h"/>
                                          </p:val>
                                        </p:tav>
                                      </p:tavLst>
                                    </p:anim>
                                    <p:anim calcmode="lin" valueType="num">
                                      <p:cBhvr>
                                        <p:cTn id="21" dur="1000" fill="hold"/>
                                        <p:tgtEl>
                                          <p:spTgt spid="393227"/>
                                        </p:tgtEl>
                                        <p:attrNameLst>
                                          <p:attrName>style.rotation</p:attrName>
                                        </p:attrNameLst>
                                      </p:cBhvr>
                                      <p:tavLst>
                                        <p:tav tm="0">
                                          <p:val>
                                            <p:fltVal val="90"/>
                                          </p:val>
                                        </p:tav>
                                        <p:tav tm="100000">
                                          <p:val>
                                            <p:fltVal val="0"/>
                                          </p:val>
                                        </p:tav>
                                      </p:tavLst>
                                    </p:anim>
                                    <p:animEffect transition="in" filter="fade">
                                      <p:cBhvr>
                                        <p:cTn id="22" dur="1000"/>
                                        <p:tgtEl>
                                          <p:spTgt spid="393227"/>
                                        </p:tgtEl>
                                      </p:cBhvr>
                                    </p:animEffect>
                                  </p:childTnLst>
                                </p:cTn>
                              </p:par>
                              <p:par>
                                <p:cTn id="23" presetID="31" presetClass="entr" presetSubtype="0" fill="hold" grpId="0" nodeType="withEffect">
                                  <p:stCondLst>
                                    <p:cond delay="0"/>
                                  </p:stCondLst>
                                  <p:iterate type="lt">
                                    <p:tmPct val="5000"/>
                                  </p:iterate>
                                  <p:childTnLst>
                                    <p:set>
                                      <p:cBhvr>
                                        <p:cTn id="24" dur="1" fill="hold">
                                          <p:stCondLst>
                                            <p:cond delay="0"/>
                                          </p:stCondLst>
                                        </p:cTn>
                                        <p:tgtEl>
                                          <p:spTgt spid="31"/>
                                        </p:tgtEl>
                                        <p:attrNameLst>
                                          <p:attrName>style.visibility</p:attrName>
                                        </p:attrNameLst>
                                      </p:cBhvr>
                                      <p:to>
                                        <p:strVal val="visible"/>
                                      </p:to>
                                    </p:set>
                                    <p:anim calcmode="lin" valueType="num">
                                      <p:cBhvr>
                                        <p:cTn id="25" dur="1000" fill="hold"/>
                                        <p:tgtEl>
                                          <p:spTgt spid="31"/>
                                        </p:tgtEl>
                                        <p:attrNameLst>
                                          <p:attrName>ppt_w</p:attrName>
                                        </p:attrNameLst>
                                      </p:cBhvr>
                                      <p:tavLst>
                                        <p:tav tm="0">
                                          <p:val>
                                            <p:fltVal val="0"/>
                                          </p:val>
                                        </p:tav>
                                        <p:tav tm="100000">
                                          <p:val>
                                            <p:strVal val="#ppt_w"/>
                                          </p:val>
                                        </p:tav>
                                      </p:tavLst>
                                    </p:anim>
                                    <p:anim calcmode="lin" valueType="num">
                                      <p:cBhvr>
                                        <p:cTn id="26" dur="1000" fill="hold"/>
                                        <p:tgtEl>
                                          <p:spTgt spid="31"/>
                                        </p:tgtEl>
                                        <p:attrNameLst>
                                          <p:attrName>ppt_h</p:attrName>
                                        </p:attrNameLst>
                                      </p:cBhvr>
                                      <p:tavLst>
                                        <p:tav tm="0">
                                          <p:val>
                                            <p:fltVal val="0"/>
                                          </p:val>
                                        </p:tav>
                                        <p:tav tm="100000">
                                          <p:val>
                                            <p:strVal val="#ppt_h"/>
                                          </p:val>
                                        </p:tav>
                                      </p:tavLst>
                                    </p:anim>
                                    <p:anim calcmode="lin" valueType="num">
                                      <p:cBhvr>
                                        <p:cTn id="27" dur="1000" fill="hold"/>
                                        <p:tgtEl>
                                          <p:spTgt spid="31"/>
                                        </p:tgtEl>
                                        <p:attrNameLst>
                                          <p:attrName>style.rotation</p:attrName>
                                        </p:attrNameLst>
                                      </p:cBhvr>
                                      <p:tavLst>
                                        <p:tav tm="0">
                                          <p:val>
                                            <p:fltVal val="90"/>
                                          </p:val>
                                        </p:tav>
                                        <p:tav tm="100000">
                                          <p:val>
                                            <p:fltVal val="0"/>
                                          </p:val>
                                        </p:tav>
                                      </p:tavLst>
                                    </p:anim>
                                    <p:animEffect transition="in" filter="fade">
                                      <p:cBhvr>
                                        <p:cTn id="28" dur="1000"/>
                                        <p:tgtEl>
                                          <p:spTgt spid="31"/>
                                        </p:tgtEl>
                                      </p:cBhvr>
                                    </p:animEffect>
                                  </p:childTnLst>
                                </p:cTn>
                              </p:par>
                              <p:par>
                                <p:cTn id="29" presetID="31" presetClass="entr" presetSubtype="0" fill="hold" nodeType="withEffect">
                                  <p:stCondLst>
                                    <p:cond delay="0"/>
                                  </p:stCondLst>
                                  <p:iterate type="lt">
                                    <p:tmPct val="5000"/>
                                  </p:iterate>
                                  <p:childTnLst>
                                    <p:set>
                                      <p:cBhvr>
                                        <p:cTn id="30" dur="1" fill="hold">
                                          <p:stCondLst>
                                            <p:cond delay="0"/>
                                          </p:stCondLst>
                                        </p:cTn>
                                        <p:tgtEl>
                                          <p:spTgt spid="42"/>
                                        </p:tgtEl>
                                        <p:attrNameLst>
                                          <p:attrName>style.visibility</p:attrName>
                                        </p:attrNameLst>
                                      </p:cBhvr>
                                      <p:to>
                                        <p:strVal val="visible"/>
                                      </p:to>
                                    </p:set>
                                    <p:anim calcmode="lin" valueType="num">
                                      <p:cBhvr>
                                        <p:cTn id="31" dur="1000" fill="hold"/>
                                        <p:tgtEl>
                                          <p:spTgt spid="42"/>
                                        </p:tgtEl>
                                        <p:attrNameLst>
                                          <p:attrName>ppt_w</p:attrName>
                                        </p:attrNameLst>
                                      </p:cBhvr>
                                      <p:tavLst>
                                        <p:tav tm="0">
                                          <p:val>
                                            <p:fltVal val="0"/>
                                          </p:val>
                                        </p:tav>
                                        <p:tav tm="100000">
                                          <p:val>
                                            <p:strVal val="#ppt_w"/>
                                          </p:val>
                                        </p:tav>
                                      </p:tavLst>
                                    </p:anim>
                                    <p:anim calcmode="lin" valueType="num">
                                      <p:cBhvr>
                                        <p:cTn id="32" dur="1000" fill="hold"/>
                                        <p:tgtEl>
                                          <p:spTgt spid="42"/>
                                        </p:tgtEl>
                                        <p:attrNameLst>
                                          <p:attrName>ppt_h</p:attrName>
                                        </p:attrNameLst>
                                      </p:cBhvr>
                                      <p:tavLst>
                                        <p:tav tm="0">
                                          <p:val>
                                            <p:fltVal val="0"/>
                                          </p:val>
                                        </p:tav>
                                        <p:tav tm="100000">
                                          <p:val>
                                            <p:strVal val="#ppt_h"/>
                                          </p:val>
                                        </p:tav>
                                      </p:tavLst>
                                    </p:anim>
                                    <p:anim calcmode="lin" valueType="num">
                                      <p:cBhvr>
                                        <p:cTn id="33" dur="1000" fill="hold"/>
                                        <p:tgtEl>
                                          <p:spTgt spid="42"/>
                                        </p:tgtEl>
                                        <p:attrNameLst>
                                          <p:attrName>style.rotation</p:attrName>
                                        </p:attrNameLst>
                                      </p:cBhvr>
                                      <p:tavLst>
                                        <p:tav tm="0">
                                          <p:val>
                                            <p:fltVal val="90"/>
                                          </p:val>
                                        </p:tav>
                                        <p:tav tm="100000">
                                          <p:val>
                                            <p:fltVal val="0"/>
                                          </p:val>
                                        </p:tav>
                                      </p:tavLst>
                                    </p:anim>
                                    <p:animEffect transition="in" filter="fade">
                                      <p:cBhvr>
                                        <p:cTn id="34" dur="1000"/>
                                        <p:tgtEl>
                                          <p:spTgt spid="42"/>
                                        </p:tgtEl>
                                      </p:cBhvr>
                                    </p:animEffect>
                                  </p:childTnLst>
                                </p:cTn>
                              </p:par>
                              <p:par>
                                <p:cTn id="35" presetID="31" presetClass="entr" presetSubtype="0" fill="hold" nodeType="withEffect">
                                  <p:stCondLst>
                                    <p:cond delay="0"/>
                                  </p:stCondLst>
                                  <p:iterate type="lt">
                                    <p:tmPct val="5000"/>
                                  </p:iterate>
                                  <p:childTnLst>
                                    <p:set>
                                      <p:cBhvr>
                                        <p:cTn id="36" dur="1" fill="hold">
                                          <p:stCondLst>
                                            <p:cond delay="0"/>
                                          </p:stCondLst>
                                        </p:cTn>
                                        <p:tgtEl>
                                          <p:spTgt spid="393234"/>
                                        </p:tgtEl>
                                        <p:attrNameLst>
                                          <p:attrName>style.visibility</p:attrName>
                                        </p:attrNameLst>
                                      </p:cBhvr>
                                      <p:to>
                                        <p:strVal val="visible"/>
                                      </p:to>
                                    </p:set>
                                    <p:anim calcmode="lin" valueType="num">
                                      <p:cBhvr>
                                        <p:cTn id="37" dur="1000" fill="hold"/>
                                        <p:tgtEl>
                                          <p:spTgt spid="393234"/>
                                        </p:tgtEl>
                                        <p:attrNameLst>
                                          <p:attrName>ppt_w</p:attrName>
                                        </p:attrNameLst>
                                      </p:cBhvr>
                                      <p:tavLst>
                                        <p:tav tm="0">
                                          <p:val>
                                            <p:fltVal val="0"/>
                                          </p:val>
                                        </p:tav>
                                        <p:tav tm="100000">
                                          <p:val>
                                            <p:strVal val="#ppt_w"/>
                                          </p:val>
                                        </p:tav>
                                      </p:tavLst>
                                    </p:anim>
                                    <p:anim calcmode="lin" valueType="num">
                                      <p:cBhvr>
                                        <p:cTn id="38" dur="1000" fill="hold"/>
                                        <p:tgtEl>
                                          <p:spTgt spid="393234"/>
                                        </p:tgtEl>
                                        <p:attrNameLst>
                                          <p:attrName>ppt_h</p:attrName>
                                        </p:attrNameLst>
                                      </p:cBhvr>
                                      <p:tavLst>
                                        <p:tav tm="0">
                                          <p:val>
                                            <p:fltVal val="0"/>
                                          </p:val>
                                        </p:tav>
                                        <p:tav tm="100000">
                                          <p:val>
                                            <p:strVal val="#ppt_h"/>
                                          </p:val>
                                        </p:tav>
                                      </p:tavLst>
                                    </p:anim>
                                    <p:anim calcmode="lin" valueType="num">
                                      <p:cBhvr>
                                        <p:cTn id="39" dur="1000" fill="hold"/>
                                        <p:tgtEl>
                                          <p:spTgt spid="393234"/>
                                        </p:tgtEl>
                                        <p:attrNameLst>
                                          <p:attrName>style.rotation</p:attrName>
                                        </p:attrNameLst>
                                      </p:cBhvr>
                                      <p:tavLst>
                                        <p:tav tm="0">
                                          <p:val>
                                            <p:fltVal val="90"/>
                                          </p:val>
                                        </p:tav>
                                        <p:tav tm="100000">
                                          <p:val>
                                            <p:fltVal val="0"/>
                                          </p:val>
                                        </p:tav>
                                      </p:tavLst>
                                    </p:anim>
                                    <p:animEffect transition="in" filter="fade">
                                      <p:cBhvr>
                                        <p:cTn id="40" dur="1000"/>
                                        <p:tgtEl>
                                          <p:spTgt spid="393234"/>
                                        </p:tgtEl>
                                      </p:cBhvr>
                                    </p:animEffect>
                                  </p:childTnLst>
                                </p:cTn>
                              </p:par>
                              <p:par>
                                <p:cTn id="41" presetID="31" presetClass="entr" presetSubtype="0" fill="hold" nodeType="withEffect">
                                  <p:stCondLst>
                                    <p:cond delay="0"/>
                                  </p:stCondLst>
                                  <p:iterate type="lt">
                                    <p:tmPct val="5000"/>
                                  </p:iterate>
                                  <p:childTnLst>
                                    <p:set>
                                      <p:cBhvr>
                                        <p:cTn id="42" dur="1" fill="hold">
                                          <p:stCondLst>
                                            <p:cond delay="0"/>
                                          </p:stCondLst>
                                        </p:cTn>
                                        <p:tgtEl>
                                          <p:spTgt spid="393235"/>
                                        </p:tgtEl>
                                        <p:attrNameLst>
                                          <p:attrName>style.visibility</p:attrName>
                                        </p:attrNameLst>
                                      </p:cBhvr>
                                      <p:to>
                                        <p:strVal val="visible"/>
                                      </p:to>
                                    </p:set>
                                    <p:anim calcmode="lin" valueType="num">
                                      <p:cBhvr>
                                        <p:cTn id="43" dur="1000" fill="hold"/>
                                        <p:tgtEl>
                                          <p:spTgt spid="393235"/>
                                        </p:tgtEl>
                                        <p:attrNameLst>
                                          <p:attrName>ppt_w</p:attrName>
                                        </p:attrNameLst>
                                      </p:cBhvr>
                                      <p:tavLst>
                                        <p:tav tm="0">
                                          <p:val>
                                            <p:fltVal val="0"/>
                                          </p:val>
                                        </p:tav>
                                        <p:tav tm="100000">
                                          <p:val>
                                            <p:strVal val="#ppt_w"/>
                                          </p:val>
                                        </p:tav>
                                      </p:tavLst>
                                    </p:anim>
                                    <p:anim calcmode="lin" valueType="num">
                                      <p:cBhvr>
                                        <p:cTn id="44" dur="1000" fill="hold"/>
                                        <p:tgtEl>
                                          <p:spTgt spid="393235"/>
                                        </p:tgtEl>
                                        <p:attrNameLst>
                                          <p:attrName>ppt_h</p:attrName>
                                        </p:attrNameLst>
                                      </p:cBhvr>
                                      <p:tavLst>
                                        <p:tav tm="0">
                                          <p:val>
                                            <p:fltVal val="0"/>
                                          </p:val>
                                        </p:tav>
                                        <p:tav tm="100000">
                                          <p:val>
                                            <p:strVal val="#ppt_h"/>
                                          </p:val>
                                        </p:tav>
                                      </p:tavLst>
                                    </p:anim>
                                    <p:anim calcmode="lin" valueType="num">
                                      <p:cBhvr>
                                        <p:cTn id="45" dur="1000" fill="hold"/>
                                        <p:tgtEl>
                                          <p:spTgt spid="393235"/>
                                        </p:tgtEl>
                                        <p:attrNameLst>
                                          <p:attrName>style.rotation</p:attrName>
                                        </p:attrNameLst>
                                      </p:cBhvr>
                                      <p:tavLst>
                                        <p:tav tm="0">
                                          <p:val>
                                            <p:fltVal val="90"/>
                                          </p:val>
                                        </p:tav>
                                        <p:tav tm="100000">
                                          <p:val>
                                            <p:fltVal val="0"/>
                                          </p:val>
                                        </p:tav>
                                      </p:tavLst>
                                    </p:anim>
                                    <p:animEffect transition="in" filter="fade">
                                      <p:cBhvr>
                                        <p:cTn id="46" dur="1000"/>
                                        <p:tgtEl>
                                          <p:spTgt spid="393235"/>
                                        </p:tgtEl>
                                      </p:cBhvr>
                                    </p:animEffect>
                                  </p:childTnLst>
                                </p:cTn>
                              </p:par>
                              <p:par>
                                <p:cTn id="47" presetID="31" presetClass="entr" presetSubtype="0" fill="hold" nodeType="withEffect">
                                  <p:stCondLst>
                                    <p:cond delay="0"/>
                                  </p:stCondLst>
                                  <p:iterate type="lt">
                                    <p:tmPct val="5000"/>
                                  </p:iterate>
                                  <p:childTnLst>
                                    <p:set>
                                      <p:cBhvr>
                                        <p:cTn id="48" dur="1" fill="hold">
                                          <p:stCondLst>
                                            <p:cond delay="0"/>
                                          </p:stCondLst>
                                        </p:cTn>
                                        <p:tgtEl>
                                          <p:spTgt spid="32"/>
                                        </p:tgtEl>
                                        <p:attrNameLst>
                                          <p:attrName>style.visibility</p:attrName>
                                        </p:attrNameLst>
                                      </p:cBhvr>
                                      <p:to>
                                        <p:strVal val="visible"/>
                                      </p:to>
                                    </p:set>
                                    <p:anim calcmode="lin" valueType="num">
                                      <p:cBhvr>
                                        <p:cTn id="49" dur="1000" fill="hold"/>
                                        <p:tgtEl>
                                          <p:spTgt spid="32"/>
                                        </p:tgtEl>
                                        <p:attrNameLst>
                                          <p:attrName>ppt_w</p:attrName>
                                        </p:attrNameLst>
                                      </p:cBhvr>
                                      <p:tavLst>
                                        <p:tav tm="0">
                                          <p:val>
                                            <p:fltVal val="0"/>
                                          </p:val>
                                        </p:tav>
                                        <p:tav tm="100000">
                                          <p:val>
                                            <p:strVal val="#ppt_w"/>
                                          </p:val>
                                        </p:tav>
                                      </p:tavLst>
                                    </p:anim>
                                    <p:anim calcmode="lin" valueType="num">
                                      <p:cBhvr>
                                        <p:cTn id="50" dur="1000" fill="hold"/>
                                        <p:tgtEl>
                                          <p:spTgt spid="32"/>
                                        </p:tgtEl>
                                        <p:attrNameLst>
                                          <p:attrName>ppt_h</p:attrName>
                                        </p:attrNameLst>
                                      </p:cBhvr>
                                      <p:tavLst>
                                        <p:tav tm="0">
                                          <p:val>
                                            <p:fltVal val="0"/>
                                          </p:val>
                                        </p:tav>
                                        <p:tav tm="100000">
                                          <p:val>
                                            <p:strVal val="#ppt_h"/>
                                          </p:val>
                                        </p:tav>
                                      </p:tavLst>
                                    </p:anim>
                                    <p:anim calcmode="lin" valueType="num">
                                      <p:cBhvr>
                                        <p:cTn id="51" dur="1000" fill="hold"/>
                                        <p:tgtEl>
                                          <p:spTgt spid="32"/>
                                        </p:tgtEl>
                                        <p:attrNameLst>
                                          <p:attrName>style.rotation</p:attrName>
                                        </p:attrNameLst>
                                      </p:cBhvr>
                                      <p:tavLst>
                                        <p:tav tm="0">
                                          <p:val>
                                            <p:fltVal val="90"/>
                                          </p:val>
                                        </p:tav>
                                        <p:tav tm="100000">
                                          <p:val>
                                            <p:fltVal val="0"/>
                                          </p:val>
                                        </p:tav>
                                      </p:tavLst>
                                    </p:anim>
                                    <p:animEffect transition="in" filter="fade">
                                      <p:cBhvr>
                                        <p:cTn id="52" dur="1000"/>
                                        <p:tgtEl>
                                          <p:spTgt spid="3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393221"/>
                                        </p:tgtEl>
                                        <p:attrNameLst>
                                          <p:attrName>style.visibility</p:attrName>
                                        </p:attrNameLst>
                                      </p:cBhvr>
                                      <p:to>
                                        <p:strVal val="visible"/>
                                      </p:to>
                                    </p:set>
                                    <p:animEffect transition="in" filter="blinds(horizontal)">
                                      <p:cBhvr>
                                        <p:cTn id="57" dur="500"/>
                                        <p:tgtEl>
                                          <p:spTgt spid="393221"/>
                                        </p:tgtEl>
                                      </p:cBhvr>
                                    </p:animEffect>
                                  </p:childTnLst>
                                </p:cTn>
                              </p:par>
                            </p:childTnLst>
                          </p:cTn>
                        </p:par>
                        <p:par>
                          <p:cTn id="58" fill="hold" nodeType="afterGroup">
                            <p:stCondLst>
                              <p:cond delay="500"/>
                            </p:stCondLst>
                            <p:childTnLst>
                              <p:par>
                                <p:cTn id="59" presetID="3" presetClass="entr" presetSubtype="10" fill="hold" grpId="0" nodeType="afterEffect">
                                  <p:stCondLst>
                                    <p:cond delay="0"/>
                                  </p:stCondLst>
                                  <p:childTnLst>
                                    <p:set>
                                      <p:cBhvr>
                                        <p:cTn id="60" dur="1" fill="hold">
                                          <p:stCondLst>
                                            <p:cond delay="0"/>
                                          </p:stCondLst>
                                        </p:cTn>
                                        <p:tgtEl>
                                          <p:spTgt spid="393220"/>
                                        </p:tgtEl>
                                        <p:attrNameLst>
                                          <p:attrName>style.visibility</p:attrName>
                                        </p:attrNameLst>
                                      </p:cBhvr>
                                      <p:to>
                                        <p:strVal val="visible"/>
                                      </p:to>
                                    </p:set>
                                    <p:animEffect transition="in" filter="blinds(horizontal)">
                                      <p:cBhvr>
                                        <p:cTn id="61" dur="500"/>
                                        <p:tgtEl>
                                          <p:spTgt spid="393220"/>
                                        </p:tgtEl>
                                      </p:cBhvr>
                                    </p:animEffect>
                                  </p:childTnLst>
                                </p:cTn>
                              </p:par>
                            </p:childTnLst>
                          </p:cTn>
                        </p:par>
                        <p:par>
                          <p:cTn id="62" fill="hold" nodeType="afterGroup">
                            <p:stCondLst>
                              <p:cond delay="1000"/>
                            </p:stCondLst>
                            <p:childTnLst>
                              <p:par>
                                <p:cTn id="63" presetID="31" presetClass="entr" presetSubtype="0" fill="hold" grpId="0" nodeType="afterEffect">
                                  <p:stCondLst>
                                    <p:cond delay="0"/>
                                  </p:stCondLst>
                                  <p:iterate type="lt">
                                    <p:tmPct val="5000"/>
                                  </p:iterate>
                                  <p:childTnLst>
                                    <p:set>
                                      <p:cBhvr>
                                        <p:cTn id="64" dur="1" fill="hold">
                                          <p:stCondLst>
                                            <p:cond delay="0"/>
                                          </p:stCondLst>
                                        </p:cTn>
                                        <p:tgtEl>
                                          <p:spTgt spid="393229"/>
                                        </p:tgtEl>
                                        <p:attrNameLst>
                                          <p:attrName>style.visibility</p:attrName>
                                        </p:attrNameLst>
                                      </p:cBhvr>
                                      <p:to>
                                        <p:strVal val="visible"/>
                                      </p:to>
                                    </p:set>
                                    <p:anim calcmode="lin" valueType="num">
                                      <p:cBhvr>
                                        <p:cTn id="65" dur="1000" fill="hold"/>
                                        <p:tgtEl>
                                          <p:spTgt spid="393229"/>
                                        </p:tgtEl>
                                        <p:attrNameLst>
                                          <p:attrName>ppt_w</p:attrName>
                                        </p:attrNameLst>
                                      </p:cBhvr>
                                      <p:tavLst>
                                        <p:tav tm="0">
                                          <p:val>
                                            <p:fltVal val="0"/>
                                          </p:val>
                                        </p:tav>
                                        <p:tav tm="100000">
                                          <p:val>
                                            <p:strVal val="#ppt_w"/>
                                          </p:val>
                                        </p:tav>
                                      </p:tavLst>
                                    </p:anim>
                                    <p:anim calcmode="lin" valueType="num">
                                      <p:cBhvr>
                                        <p:cTn id="66" dur="1000" fill="hold"/>
                                        <p:tgtEl>
                                          <p:spTgt spid="393229"/>
                                        </p:tgtEl>
                                        <p:attrNameLst>
                                          <p:attrName>ppt_h</p:attrName>
                                        </p:attrNameLst>
                                      </p:cBhvr>
                                      <p:tavLst>
                                        <p:tav tm="0">
                                          <p:val>
                                            <p:fltVal val="0"/>
                                          </p:val>
                                        </p:tav>
                                        <p:tav tm="100000">
                                          <p:val>
                                            <p:strVal val="#ppt_h"/>
                                          </p:val>
                                        </p:tav>
                                      </p:tavLst>
                                    </p:anim>
                                    <p:anim calcmode="lin" valueType="num">
                                      <p:cBhvr>
                                        <p:cTn id="67" dur="1000" fill="hold"/>
                                        <p:tgtEl>
                                          <p:spTgt spid="393229"/>
                                        </p:tgtEl>
                                        <p:attrNameLst>
                                          <p:attrName>style.rotation</p:attrName>
                                        </p:attrNameLst>
                                      </p:cBhvr>
                                      <p:tavLst>
                                        <p:tav tm="0">
                                          <p:val>
                                            <p:fltVal val="90"/>
                                          </p:val>
                                        </p:tav>
                                        <p:tav tm="100000">
                                          <p:val>
                                            <p:fltVal val="0"/>
                                          </p:val>
                                        </p:tav>
                                      </p:tavLst>
                                    </p:anim>
                                    <p:animEffect transition="in" filter="fade">
                                      <p:cBhvr>
                                        <p:cTn id="68" dur="1000"/>
                                        <p:tgtEl>
                                          <p:spTgt spid="393229"/>
                                        </p:tgtEl>
                                      </p:cBhvr>
                                    </p:animEffect>
                                  </p:childTnLst>
                                </p:cTn>
                              </p:par>
                            </p:childTnLst>
                          </p:cTn>
                        </p:par>
                        <p:par>
                          <p:cTn id="69" fill="hold" nodeType="afterGroup">
                            <p:stCondLst>
                              <p:cond delay="2850"/>
                            </p:stCondLst>
                            <p:childTnLst>
                              <p:par>
                                <p:cTn id="70" presetID="31" presetClass="entr" presetSubtype="0" fill="hold" grpId="0" nodeType="afterEffect">
                                  <p:stCondLst>
                                    <p:cond delay="0"/>
                                  </p:stCondLst>
                                  <p:iterate type="lt">
                                    <p:tmPct val="5000"/>
                                  </p:iterate>
                                  <p:childTnLst>
                                    <p:set>
                                      <p:cBhvr>
                                        <p:cTn id="71" dur="1" fill="hold">
                                          <p:stCondLst>
                                            <p:cond delay="0"/>
                                          </p:stCondLst>
                                        </p:cTn>
                                        <p:tgtEl>
                                          <p:spTgt spid="393228"/>
                                        </p:tgtEl>
                                        <p:attrNameLst>
                                          <p:attrName>style.visibility</p:attrName>
                                        </p:attrNameLst>
                                      </p:cBhvr>
                                      <p:to>
                                        <p:strVal val="visible"/>
                                      </p:to>
                                    </p:set>
                                    <p:anim calcmode="lin" valueType="num">
                                      <p:cBhvr>
                                        <p:cTn id="72" dur="1000" fill="hold"/>
                                        <p:tgtEl>
                                          <p:spTgt spid="393228"/>
                                        </p:tgtEl>
                                        <p:attrNameLst>
                                          <p:attrName>ppt_w</p:attrName>
                                        </p:attrNameLst>
                                      </p:cBhvr>
                                      <p:tavLst>
                                        <p:tav tm="0">
                                          <p:val>
                                            <p:fltVal val="0"/>
                                          </p:val>
                                        </p:tav>
                                        <p:tav tm="100000">
                                          <p:val>
                                            <p:strVal val="#ppt_w"/>
                                          </p:val>
                                        </p:tav>
                                      </p:tavLst>
                                    </p:anim>
                                    <p:anim calcmode="lin" valueType="num">
                                      <p:cBhvr>
                                        <p:cTn id="73" dur="1000" fill="hold"/>
                                        <p:tgtEl>
                                          <p:spTgt spid="393228"/>
                                        </p:tgtEl>
                                        <p:attrNameLst>
                                          <p:attrName>ppt_h</p:attrName>
                                        </p:attrNameLst>
                                      </p:cBhvr>
                                      <p:tavLst>
                                        <p:tav tm="0">
                                          <p:val>
                                            <p:fltVal val="0"/>
                                          </p:val>
                                        </p:tav>
                                        <p:tav tm="100000">
                                          <p:val>
                                            <p:strVal val="#ppt_h"/>
                                          </p:val>
                                        </p:tav>
                                      </p:tavLst>
                                    </p:anim>
                                    <p:anim calcmode="lin" valueType="num">
                                      <p:cBhvr>
                                        <p:cTn id="74" dur="1000" fill="hold"/>
                                        <p:tgtEl>
                                          <p:spTgt spid="393228"/>
                                        </p:tgtEl>
                                        <p:attrNameLst>
                                          <p:attrName>style.rotation</p:attrName>
                                        </p:attrNameLst>
                                      </p:cBhvr>
                                      <p:tavLst>
                                        <p:tav tm="0">
                                          <p:val>
                                            <p:fltVal val="90"/>
                                          </p:val>
                                        </p:tav>
                                        <p:tav tm="100000">
                                          <p:val>
                                            <p:fltVal val="0"/>
                                          </p:val>
                                        </p:tav>
                                      </p:tavLst>
                                    </p:anim>
                                    <p:animEffect transition="in" filter="fade">
                                      <p:cBhvr>
                                        <p:cTn id="75" dur="1000"/>
                                        <p:tgtEl>
                                          <p:spTgt spid="393228"/>
                                        </p:tgtEl>
                                      </p:cBhvr>
                                    </p:animEffect>
                                  </p:childTnLst>
                                </p:cTn>
                              </p:par>
                            </p:childTnLst>
                          </p:cTn>
                        </p:par>
                        <p:par>
                          <p:cTn id="76" fill="hold" nodeType="afterGroup">
                            <p:stCondLst>
                              <p:cond delay="4500"/>
                            </p:stCondLst>
                            <p:childTnLst>
                              <p:par>
                                <p:cTn id="77" presetID="31" presetClass="entr" presetSubtype="0" fill="hold" grpId="0" nodeType="afterEffect">
                                  <p:stCondLst>
                                    <p:cond delay="0"/>
                                  </p:stCondLst>
                                  <p:iterate type="lt">
                                    <p:tmPct val="5000"/>
                                  </p:iterate>
                                  <p:childTnLst>
                                    <p:set>
                                      <p:cBhvr>
                                        <p:cTn id="78" dur="1" fill="hold">
                                          <p:stCondLst>
                                            <p:cond delay="0"/>
                                          </p:stCondLst>
                                        </p:cTn>
                                        <p:tgtEl>
                                          <p:spTgt spid="393242"/>
                                        </p:tgtEl>
                                        <p:attrNameLst>
                                          <p:attrName>style.visibility</p:attrName>
                                        </p:attrNameLst>
                                      </p:cBhvr>
                                      <p:to>
                                        <p:strVal val="visible"/>
                                      </p:to>
                                    </p:set>
                                    <p:anim calcmode="lin" valueType="num">
                                      <p:cBhvr>
                                        <p:cTn id="79" dur="1000" fill="hold"/>
                                        <p:tgtEl>
                                          <p:spTgt spid="393242"/>
                                        </p:tgtEl>
                                        <p:attrNameLst>
                                          <p:attrName>ppt_w</p:attrName>
                                        </p:attrNameLst>
                                      </p:cBhvr>
                                      <p:tavLst>
                                        <p:tav tm="0">
                                          <p:val>
                                            <p:fltVal val="0"/>
                                          </p:val>
                                        </p:tav>
                                        <p:tav tm="100000">
                                          <p:val>
                                            <p:strVal val="#ppt_w"/>
                                          </p:val>
                                        </p:tav>
                                      </p:tavLst>
                                    </p:anim>
                                    <p:anim calcmode="lin" valueType="num">
                                      <p:cBhvr>
                                        <p:cTn id="80" dur="1000" fill="hold"/>
                                        <p:tgtEl>
                                          <p:spTgt spid="393242"/>
                                        </p:tgtEl>
                                        <p:attrNameLst>
                                          <p:attrName>ppt_h</p:attrName>
                                        </p:attrNameLst>
                                      </p:cBhvr>
                                      <p:tavLst>
                                        <p:tav tm="0">
                                          <p:val>
                                            <p:fltVal val="0"/>
                                          </p:val>
                                        </p:tav>
                                        <p:tav tm="100000">
                                          <p:val>
                                            <p:strVal val="#ppt_h"/>
                                          </p:val>
                                        </p:tav>
                                      </p:tavLst>
                                    </p:anim>
                                    <p:anim calcmode="lin" valueType="num">
                                      <p:cBhvr>
                                        <p:cTn id="81" dur="1000" fill="hold"/>
                                        <p:tgtEl>
                                          <p:spTgt spid="393242"/>
                                        </p:tgtEl>
                                        <p:attrNameLst>
                                          <p:attrName>style.rotation</p:attrName>
                                        </p:attrNameLst>
                                      </p:cBhvr>
                                      <p:tavLst>
                                        <p:tav tm="0">
                                          <p:val>
                                            <p:fltVal val="90"/>
                                          </p:val>
                                        </p:tav>
                                        <p:tav tm="100000">
                                          <p:val>
                                            <p:fltVal val="0"/>
                                          </p:val>
                                        </p:tav>
                                      </p:tavLst>
                                    </p:anim>
                                    <p:animEffect transition="in" filter="fade">
                                      <p:cBhvr>
                                        <p:cTn id="82" dur="1000"/>
                                        <p:tgtEl>
                                          <p:spTgt spid="393242"/>
                                        </p:tgtEl>
                                      </p:cBhvr>
                                    </p:animEffect>
                                  </p:childTnLst>
                                </p:cTn>
                              </p:par>
                            </p:childTnLst>
                          </p:cTn>
                        </p:par>
                        <p:par>
                          <p:cTn id="83" fill="hold" nodeType="afterGroup">
                            <p:stCondLst>
                              <p:cond delay="5650"/>
                            </p:stCondLst>
                            <p:childTnLst>
                              <p:par>
                                <p:cTn id="84" presetID="31" presetClass="entr" presetSubtype="0" fill="hold" grpId="0" nodeType="afterEffect">
                                  <p:stCondLst>
                                    <p:cond delay="0"/>
                                  </p:stCondLst>
                                  <p:iterate type="lt">
                                    <p:tmPct val="5000"/>
                                  </p:iterate>
                                  <p:childTnLst>
                                    <p:set>
                                      <p:cBhvr>
                                        <p:cTn id="85" dur="1" fill="hold">
                                          <p:stCondLst>
                                            <p:cond delay="0"/>
                                          </p:stCondLst>
                                        </p:cTn>
                                        <p:tgtEl>
                                          <p:spTgt spid="393230"/>
                                        </p:tgtEl>
                                        <p:attrNameLst>
                                          <p:attrName>style.visibility</p:attrName>
                                        </p:attrNameLst>
                                      </p:cBhvr>
                                      <p:to>
                                        <p:strVal val="visible"/>
                                      </p:to>
                                    </p:set>
                                    <p:anim calcmode="lin" valueType="num">
                                      <p:cBhvr>
                                        <p:cTn id="86" dur="1000" fill="hold"/>
                                        <p:tgtEl>
                                          <p:spTgt spid="393230"/>
                                        </p:tgtEl>
                                        <p:attrNameLst>
                                          <p:attrName>ppt_w</p:attrName>
                                        </p:attrNameLst>
                                      </p:cBhvr>
                                      <p:tavLst>
                                        <p:tav tm="0">
                                          <p:val>
                                            <p:fltVal val="0"/>
                                          </p:val>
                                        </p:tav>
                                        <p:tav tm="100000">
                                          <p:val>
                                            <p:strVal val="#ppt_w"/>
                                          </p:val>
                                        </p:tav>
                                      </p:tavLst>
                                    </p:anim>
                                    <p:anim calcmode="lin" valueType="num">
                                      <p:cBhvr>
                                        <p:cTn id="87" dur="1000" fill="hold"/>
                                        <p:tgtEl>
                                          <p:spTgt spid="393230"/>
                                        </p:tgtEl>
                                        <p:attrNameLst>
                                          <p:attrName>ppt_h</p:attrName>
                                        </p:attrNameLst>
                                      </p:cBhvr>
                                      <p:tavLst>
                                        <p:tav tm="0">
                                          <p:val>
                                            <p:fltVal val="0"/>
                                          </p:val>
                                        </p:tav>
                                        <p:tav tm="100000">
                                          <p:val>
                                            <p:strVal val="#ppt_h"/>
                                          </p:val>
                                        </p:tav>
                                      </p:tavLst>
                                    </p:anim>
                                    <p:anim calcmode="lin" valueType="num">
                                      <p:cBhvr>
                                        <p:cTn id="88" dur="1000" fill="hold"/>
                                        <p:tgtEl>
                                          <p:spTgt spid="393230"/>
                                        </p:tgtEl>
                                        <p:attrNameLst>
                                          <p:attrName>style.rotation</p:attrName>
                                        </p:attrNameLst>
                                      </p:cBhvr>
                                      <p:tavLst>
                                        <p:tav tm="0">
                                          <p:val>
                                            <p:fltVal val="90"/>
                                          </p:val>
                                        </p:tav>
                                        <p:tav tm="100000">
                                          <p:val>
                                            <p:fltVal val="0"/>
                                          </p:val>
                                        </p:tav>
                                      </p:tavLst>
                                    </p:anim>
                                    <p:animEffect transition="in" filter="fade">
                                      <p:cBhvr>
                                        <p:cTn id="89" dur="1000"/>
                                        <p:tgtEl>
                                          <p:spTgt spid="393230"/>
                                        </p:tgtEl>
                                      </p:cBhvr>
                                    </p:animEffect>
                                  </p:childTnLst>
                                </p:cTn>
                              </p:par>
                            </p:childTnLst>
                          </p:cTn>
                        </p:par>
                        <p:par>
                          <p:cTn id="90" fill="hold" nodeType="afterGroup">
                            <p:stCondLst>
                              <p:cond delay="6850"/>
                            </p:stCondLst>
                            <p:childTnLst>
                              <p:par>
                                <p:cTn id="91" presetID="31" presetClass="entr" presetSubtype="0" fill="hold" nodeType="afterEffect">
                                  <p:stCondLst>
                                    <p:cond delay="0"/>
                                  </p:stCondLst>
                                  <p:iterate type="lt">
                                    <p:tmPct val="5000"/>
                                  </p:iterate>
                                  <p:childTnLst>
                                    <p:set>
                                      <p:cBhvr>
                                        <p:cTn id="92" dur="1" fill="hold">
                                          <p:stCondLst>
                                            <p:cond delay="0"/>
                                          </p:stCondLst>
                                        </p:cTn>
                                        <p:tgtEl>
                                          <p:spTgt spid="393237"/>
                                        </p:tgtEl>
                                        <p:attrNameLst>
                                          <p:attrName>style.visibility</p:attrName>
                                        </p:attrNameLst>
                                      </p:cBhvr>
                                      <p:to>
                                        <p:strVal val="visible"/>
                                      </p:to>
                                    </p:set>
                                    <p:anim calcmode="lin" valueType="num">
                                      <p:cBhvr>
                                        <p:cTn id="93" dur="1000" fill="hold"/>
                                        <p:tgtEl>
                                          <p:spTgt spid="393237"/>
                                        </p:tgtEl>
                                        <p:attrNameLst>
                                          <p:attrName>ppt_w</p:attrName>
                                        </p:attrNameLst>
                                      </p:cBhvr>
                                      <p:tavLst>
                                        <p:tav tm="0">
                                          <p:val>
                                            <p:fltVal val="0"/>
                                          </p:val>
                                        </p:tav>
                                        <p:tav tm="100000">
                                          <p:val>
                                            <p:strVal val="#ppt_w"/>
                                          </p:val>
                                        </p:tav>
                                      </p:tavLst>
                                    </p:anim>
                                    <p:anim calcmode="lin" valueType="num">
                                      <p:cBhvr>
                                        <p:cTn id="94" dur="1000" fill="hold"/>
                                        <p:tgtEl>
                                          <p:spTgt spid="393237"/>
                                        </p:tgtEl>
                                        <p:attrNameLst>
                                          <p:attrName>ppt_h</p:attrName>
                                        </p:attrNameLst>
                                      </p:cBhvr>
                                      <p:tavLst>
                                        <p:tav tm="0">
                                          <p:val>
                                            <p:fltVal val="0"/>
                                          </p:val>
                                        </p:tav>
                                        <p:tav tm="100000">
                                          <p:val>
                                            <p:strVal val="#ppt_h"/>
                                          </p:val>
                                        </p:tav>
                                      </p:tavLst>
                                    </p:anim>
                                    <p:anim calcmode="lin" valueType="num">
                                      <p:cBhvr>
                                        <p:cTn id="95" dur="1000" fill="hold"/>
                                        <p:tgtEl>
                                          <p:spTgt spid="393237"/>
                                        </p:tgtEl>
                                        <p:attrNameLst>
                                          <p:attrName>style.rotation</p:attrName>
                                        </p:attrNameLst>
                                      </p:cBhvr>
                                      <p:tavLst>
                                        <p:tav tm="0">
                                          <p:val>
                                            <p:fltVal val="90"/>
                                          </p:val>
                                        </p:tav>
                                        <p:tav tm="100000">
                                          <p:val>
                                            <p:fltVal val="0"/>
                                          </p:val>
                                        </p:tav>
                                      </p:tavLst>
                                    </p:anim>
                                    <p:animEffect transition="in" filter="fade">
                                      <p:cBhvr>
                                        <p:cTn id="96" dur="1000"/>
                                        <p:tgtEl>
                                          <p:spTgt spid="393237"/>
                                        </p:tgtEl>
                                      </p:cBhvr>
                                    </p:animEffect>
                                  </p:childTnLst>
                                </p:cTn>
                              </p:par>
                            </p:childTnLst>
                          </p:cTn>
                        </p:par>
                        <p:par>
                          <p:cTn id="97" fill="hold" nodeType="afterGroup">
                            <p:stCondLst>
                              <p:cond delay="7850"/>
                            </p:stCondLst>
                            <p:childTnLst>
                              <p:par>
                                <p:cTn id="98" presetID="31" presetClass="entr" presetSubtype="0" fill="hold" nodeType="afterEffect">
                                  <p:stCondLst>
                                    <p:cond delay="0"/>
                                  </p:stCondLst>
                                  <p:iterate type="lt">
                                    <p:tmPct val="5000"/>
                                  </p:iterate>
                                  <p:childTnLst>
                                    <p:set>
                                      <p:cBhvr>
                                        <p:cTn id="99" dur="1" fill="hold">
                                          <p:stCondLst>
                                            <p:cond delay="0"/>
                                          </p:stCondLst>
                                        </p:cTn>
                                        <p:tgtEl>
                                          <p:spTgt spid="393236"/>
                                        </p:tgtEl>
                                        <p:attrNameLst>
                                          <p:attrName>style.visibility</p:attrName>
                                        </p:attrNameLst>
                                      </p:cBhvr>
                                      <p:to>
                                        <p:strVal val="visible"/>
                                      </p:to>
                                    </p:set>
                                    <p:anim calcmode="lin" valueType="num">
                                      <p:cBhvr>
                                        <p:cTn id="100" dur="1000" fill="hold"/>
                                        <p:tgtEl>
                                          <p:spTgt spid="393236"/>
                                        </p:tgtEl>
                                        <p:attrNameLst>
                                          <p:attrName>ppt_w</p:attrName>
                                        </p:attrNameLst>
                                      </p:cBhvr>
                                      <p:tavLst>
                                        <p:tav tm="0">
                                          <p:val>
                                            <p:fltVal val="0"/>
                                          </p:val>
                                        </p:tav>
                                        <p:tav tm="100000">
                                          <p:val>
                                            <p:strVal val="#ppt_w"/>
                                          </p:val>
                                        </p:tav>
                                      </p:tavLst>
                                    </p:anim>
                                    <p:anim calcmode="lin" valueType="num">
                                      <p:cBhvr>
                                        <p:cTn id="101" dur="1000" fill="hold"/>
                                        <p:tgtEl>
                                          <p:spTgt spid="393236"/>
                                        </p:tgtEl>
                                        <p:attrNameLst>
                                          <p:attrName>ppt_h</p:attrName>
                                        </p:attrNameLst>
                                      </p:cBhvr>
                                      <p:tavLst>
                                        <p:tav tm="0">
                                          <p:val>
                                            <p:fltVal val="0"/>
                                          </p:val>
                                        </p:tav>
                                        <p:tav tm="100000">
                                          <p:val>
                                            <p:strVal val="#ppt_h"/>
                                          </p:val>
                                        </p:tav>
                                      </p:tavLst>
                                    </p:anim>
                                    <p:anim calcmode="lin" valueType="num">
                                      <p:cBhvr>
                                        <p:cTn id="102" dur="1000" fill="hold"/>
                                        <p:tgtEl>
                                          <p:spTgt spid="393236"/>
                                        </p:tgtEl>
                                        <p:attrNameLst>
                                          <p:attrName>style.rotation</p:attrName>
                                        </p:attrNameLst>
                                      </p:cBhvr>
                                      <p:tavLst>
                                        <p:tav tm="0">
                                          <p:val>
                                            <p:fltVal val="90"/>
                                          </p:val>
                                        </p:tav>
                                        <p:tav tm="100000">
                                          <p:val>
                                            <p:fltVal val="0"/>
                                          </p:val>
                                        </p:tav>
                                      </p:tavLst>
                                    </p:anim>
                                    <p:animEffect transition="in" filter="fade">
                                      <p:cBhvr>
                                        <p:cTn id="103" dur="1000"/>
                                        <p:tgtEl>
                                          <p:spTgt spid="393236"/>
                                        </p:tgtEl>
                                      </p:cBhvr>
                                    </p:animEffect>
                                  </p:childTnLst>
                                </p:cTn>
                              </p:par>
                            </p:childTnLst>
                          </p:cTn>
                        </p:par>
                        <p:par>
                          <p:cTn id="104" fill="hold" nodeType="afterGroup">
                            <p:stCondLst>
                              <p:cond delay="8850"/>
                            </p:stCondLst>
                            <p:childTnLst>
                              <p:par>
                                <p:cTn id="105" presetID="31" presetClass="entr" presetSubtype="0" fill="hold" nodeType="afterEffect">
                                  <p:stCondLst>
                                    <p:cond delay="0"/>
                                  </p:stCondLst>
                                  <p:iterate type="lt">
                                    <p:tmPct val="5000"/>
                                  </p:iterate>
                                  <p:childTnLst>
                                    <p:set>
                                      <p:cBhvr>
                                        <p:cTn id="106" dur="1" fill="hold">
                                          <p:stCondLst>
                                            <p:cond delay="0"/>
                                          </p:stCondLst>
                                        </p:cTn>
                                        <p:tgtEl>
                                          <p:spTgt spid="393243"/>
                                        </p:tgtEl>
                                        <p:attrNameLst>
                                          <p:attrName>style.visibility</p:attrName>
                                        </p:attrNameLst>
                                      </p:cBhvr>
                                      <p:to>
                                        <p:strVal val="visible"/>
                                      </p:to>
                                    </p:set>
                                    <p:anim calcmode="lin" valueType="num">
                                      <p:cBhvr>
                                        <p:cTn id="107" dur="1000" fill="hold"/>
                                        <p:tgtEl>
                                          <p:spTgt spid="393243"/>
                                        </p:tgtEl>
                                        <p:attrNameLst>
                                          <p:attrName>ppt_w</p:attrName>
                                        </p:attrNameLst>
                                      </p:cBhvr>
                                      <p:tavLst>
                                        <p:tav tm="0">
                                          <p:val>
                                            <p:fltVal val="0"/>
                                          </p:val>
                                        </p:tav>
                                        <p:tav tm="100000">
                                          <p:val>
                                            <p:strVal val="#ppt_w"/>
                                          </p:val>
                                        </p:tav>
                                      </p:tavLst>
                                    </p:anim>
                                    <p:anim calcmode="lin" valueType="num">
                                      <p:cBhvr>
                                        <p:cTn id="108" dur="1000" fill="hold"/>
                                        <p:tgtEl>
                                          <p:spTgt spid="393243"/>
                                        </p:tgtEl>
                                        <p:attrNameLst>
                                          <p:attrName>ppt_h</p:attrName>
                                        </p:attrNameLst>
                                      </p:cBhvr>
                                      <p:tavLst>
                                        <p:tav tm="0">
                                          <p:val>
                                            <p:fltVal val="0"/>
                                          </p:val>
                                        </p:tav>
                                        <p:tav tm="100000">
                                          <p:val>
                                            <p:strVal val="#ppt_h"/>
                                          </p:val>
                                        </p:tav>
                                      </p:tavLst>
                                    </p:anim>
                                    <p:anim calcmode="lin" valueType="num">
                                      <p:cBhvr>
                                        <p:cTn id="109" dur="1000" fill="hold"/>
                                        <p:tgtEl>
                                          <p:spTgt spid="393243"/>
                                        </p:tgtEl>
                                        <p:attrNameLst>
                                          <p:attrName>style.rotation</p:attrName>
                                        </p:attrNameLst>
                                      </p:cBhvr>
                                      <p:tavLst>
                                        <p:tav tm="0">
                                          <p:val>
                                            <p:fltVal val="90"/>
                                          </p:val>
                                        </p:tav>
                                        <p:tav tm="100000">
                                          <p:val>
                                            <p:fltVal val="0"/>
                                          </p:val>
                                        </p:tav>
                                      </p:tavLst>
                                    </p:anim>
                                    <p:animEffect transition="in" filter="fade">
                                      <p:cBhvr>
                                        <p:cTn id="110" dur="1000"/>
                                        <p:tgtEl>
                                          <p:spTgt spid="393243"/>
                                        </p:tgtEl>
                                      </p:cBhvr>
                                    </p:animEffect>
                                  </p:childTnLst>
                                </p:cTn>
                              </p:par>
                            </p:childTnLst>
                          </p:cTn>
                        </p:par>
                        <p:par>
                          <p:cTn id="111" fill="hold" nodeType="afterGroup">
                            <p:stCondLst>
                              <p:cond delay="9850"/>
                            </p:stCondLst>
                            <p:childTnLst>
                              <p:par>
                                <p:cTn id="112" presetID="31" presetClass="entr" presetSubtype="0" fill="hold" nodeType="afterEffect">
                                  <p:stCondLst>
                                    <p:cond delay="0"/>
                                  </p:stCondLst>
                                  <p:iterate type="lt">
                                    <p:tmPct val="5000"/>
                                  </p:iterate>
                                  <p:childTnLst>
                                    <p:set>
                                      <p:cBhvr>
                                        <p:cTn id="113" dur="1" fill="hold">
                                          <p:stCondLst>
                                            <p:cond delay="0"/>
                                          </p:stCondLst>
                                        </p:cTn>
                                        <p:tgtEl>
                                          <p:spTgt spid="393238"/>
                                        </p:tgtEl>
                                        <p:attrNameLst>
                                          <p:attrName>style.visibility</p:attrName>
                                        </p:attrNameLst>
                                      </p:cBhvr>
                                      <p:to>
                                        <p:strVal val="visible"/>
                                      </p:to>
                                    </p:set>
                                    <p:anim calcmode="lin" valueType="num">
                                      <p:cBhvr>
                                        <p:cTn id="114" dur="1000" fill="hold"/>
                                        <p:tgtEl>
                                          <p:spTgt spid="393238"/>
                                        </p:tgtEl>
                                        <p:attrNameLst>
                                          <p:attrName>ppt_w</p:attrName>
                                        </p:attrNameLst>
                                      </p:cBhvr>
                                      <p:tavLst>
                                        <p:tav tm="0">
                                          <p:val>
                                            <p:fltVal val="0"/>
                                          </p:val>
                                        </p:tav>
                                        <p:tav tm="100000">
                                          <p:val>
                                            <p:strVal val="#ppt_w"/>
                                          </p:val>
                                        </p:tav>
                                      </p:tavLst>
                                    </p:anim>
                                    <p:anim calcmode="lin" valueType="num">
                                      <p:cBhvr>
                                        <p:cTn id="115" dur="1000" fill="hold"/>
                                        <p:tgtEl>
                                          <p:spTgt spid="393238"/>
                                        </p:tgtEl>
                                        <p:attrNameLst>
                                          <p:attrName>ppt_h</p:attrName>
                                        </p:attrNameLst>
                                      </p:cBhvr>
                                      <p:tavLst>
                                        <p:tav tm="0">
                                          <p:val>
                                            <p:fltVal val="0"/>
                                          </p:val>
                                        </p:tav>
                                        <p:tav tm="100000">
                                          <p:val>
                                            <p:strVal val="#ppt_h"/>
                                          </p:val>
                                        </p:tav>
                                      </p:tavLst>
                                    </p:anim>
                                    <p:anim calcmode="lin" valueType="num">
                                      <p:cBhvr>
                                        <p:cTn id="116" dur="1000" fill="hold"/>
                                        <p:tgtEl>
                                          <p:spTgt spid="393238"/>
                                        </p:tgtEl>
                                        <p:attrNameLst>
                                          <p:attrName>style.rotation</p:attrName>
                                        </p:attrNameLst>
                                      </p:cBhvr>
                                      <p:tavLst>
                                        <p:tav tm="0">
                                          <p:val>
                                            <p:fltVal val="90"/>
                                          </p:val>
                                        </p:tav>
                                        <p:tav tm="100000">
                                          <p:val>
                                            <p:fltVal val="0"/>
                                          </p:val>
                                        </p:tav>
                                      </p:tavLst>
                                    </p:anim>
                                    <p:animEffect transition="in" filter="fade">
                                      <p:cBhvr>
                                        <p:cTn id="117" dur="1000"/>
                                        <p:tgtEl>
                                          <p:spTgt spid="393238"/>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393222"/>
                                        </p:tgtEl>
                                        <p:attrNameLst>
                                          <p:attrName>style.visibility</p:attrName>
                                        </p:attrNameLst>
                                      </p:cBhvr>
                                      <p:to>
                                        <p:strVal val="visible"/>
                                      </p:to>
                                    </p:set>
                                    <p:animEffect transition="in" filter="blinds(horizontal)">
                                      <p:cBhvr>
                                        <p:cTn id="122" dur="500"/>
                                        <p:tgtEl>
                                          <p:spTgt spid="393222"/>
                                        </p:tgtEl>
                                      </p:cBhvr>
                                    </p:animEffect>
                                  </p:childTnLst>
                                </p:cTn>
                              </p:par>
                              <p:par>
                                <p:cTn id="123" presetID="3" presetClass="entr" presetSubtype="10" fill="hold" nodeType="withEffect">
                                  <p:stCondLst>
                                    <p:cond delay="0"/>
                                  </p:stCondLst>
                                  <p:childTnLst>
                                    <p:set>
                                      <p:cBhvr>
                                        <p:cTn id="124" dur="1" fill="hold">
                                          <p:stCondLst>
                                            <p:cond delay="0"/>
                                          </p:stCondLst>
                                        </p:cTn>
                                        <p:tgtEl>
                                          <p:spTgt spid="393223"/>
                                        </p:tgtEl>
                                        <p:attrNameLst>
                                          <p:attrName>style.visibility</p:attrName>
                                        </p:attrNameLst>
                                      </p:cBhvr>
                                      <p:to>
                                        <p:strVal val="visible"/>
                                      </p:to>
                                    </p:set>
                                    <p:animEffect transition="in" filter="blinds(horizontal)">
                                      <p:cBhvr>
                                        <p:cTn id="125" dur="500"/>
                                        <p:tgtEl>
                                          <p:spTgt spid="393223"/>
                                        </p:tgtEl>
                                      </p:cBhvr>
                                    </p:animEffect>
                                  </p:childTnLst>
                                </p:cTn>
                              </p:par>
                            </p:childTnLst>
                          </p:cTn>
                        </p:par>
                        <p:par>
                          <p:cTn id="126" fill="hold" nodeType="afterGroup">
                            <p:stCondLst>
                              <p:cond delay="500"/>
                            </p:stCondLst>
                            <p:childTnLst>
                              <p:par>
                                <p:cTn id="127" presetID="31" presetClass="entr" presetSubtype="0" fill="hold" nodeType="afterEffect">
                                  <p:stCondLst>
                                    <p:cond delay="0"/>
                                  </p:stCondLst>
                                  <p:iterate type="lt">
                                    <p:tmPct val="5000"/>
                                  </p:iterate>
                                  <p:childTnLst>
                                    <p:set>
                                      <p:cBhvr>
                                        <p:cTn id="128" dur="1" fill="hold">
                                          <p:stCondLst>
                                            <p:cond delay="0"/>
                                          </p:stCondLst>
                                        </p:cTn>
                                        <p:tgtEl>
                                          <p:spTgt spid="393239"/>
                                        </p:tgtEl>
                                        <p:attrNameLst>
                                          <p:attrName>style.visibility</p:attrName>
                                        </p:attrNameLst>
                                      </p:cBhvr>
                                      <p:to>
                                        <p:strVal val="visible"/>
                                      </p:to>
                                    </p:set>
                                    <p:anim calcmode="lin" valueType="num">
                                      <p:cBhvr>
                                        <p:cTn id="129" dur="1000" fill="hold"/>
                                        <p:tgtEl>
                                          <p:spTgt spid="393239"/>
                                        </p:tgtEl>
                                        <p:attrNameLst>
                                          <p:attrName>ppt_w</p:attrName>
                                        </p:attrNameLst>
                                      </p:cBhvr>
                                      <p:tavLst>
                                        <p:tav tm="0">
                                          <p:val>
                                            <p:fltVal val="0"/>
                                          </p:val>
                                        </p:tav>
                                        <p:tav tm="100000">
                                          <p:val>
                                            <p:strVal val="#ppt_w"/>
                                          </p:val>
                                        </p:tav>
                                      </p:tavLst>
                                    </p:anim>
                                    <p:anim calcmode="lin" valueType="num">
                                      <p:cBhvr>
                                        <p:cTn id="130" dur="1000" fill="hold"/>
                                        <p:tgtEl>
                                          <p:spTgt spid="393239"/>
                                        </p:tgtEl>
                                        <p:attrNameLst>
                                          <p:attrName>ppt_h</p:attrName>
                                        </p:attrNameLst>
                                      </p:cBhvr>
                                      <p:tavLst>
                                        <p:tav tm="0">
                                          <p:val>
                                            <p:fltVal val="0"/>
                                          </p:val>
                                        </p:tav>
                                        <p:tav tm="100000">
                                          <p:val>
                                            <p:strVal val="#ppt_h"/>
                                          </p:val>
                                        </p:tav>
                                      </p:tavLst>
                                    </p:anim>
                                    <p:anim calcmode="lin" valueType="num">
                                      <p:cBhvr>
                                        <p:cTn id="131" dur="1000" fill="hold"/>
                                        <p:tgtEl>
                                          <p:spTgt spid="393239"/>
                                        </p:tgtEl>
                                        <p:attrNameLst>
                                          <p:attrName>style.rotation</p:attrName>
                                        </p:attrNameLst>
                                      </p:cBhvr>
                                      <p:tavLst>
                                        <p:tav tm="0">
                                          <p:val>
                                            <p:fltVal val="90"/>
                                          </p:val>
                                        </p:tav>
                                        <p:tav tm="100000">
                                          <p:val>
                                            <p:fltVal val="0"/>
                                          </p:val>
                                        </p:tav>
                                      </p:tavLst>
                                    </p:anim>
                                    <p:animEffect transition="in" filter="fade">
                                      <p:cBhvr>
                                        <p:cTn id="132" dur="1000"/>
                                        <p:tgtEl>
                                          <p:spTgt spid="393239"/>
                                        </p:tgtEl>
                                      </p:cBhvr>
                                    </p:animEffect>
                                  </p:childTnLst>
                                </p:cTn>
                              </p:par>
                            </p:childTnLst>
                          </p:cTn>
                        </p:par>
                        <p:par>
                          <p:cTn id="133" fill="hold" nodeType="afterGroup">
                            <p:stCondLst>
                              <p:cond delay="1500"/>
                            </p:stCondLst>
                            <p:childTnLst>
                              <p:par>
                                <p:cTn id="134" presetID="31" presetClass="entr" presetSubtype="0" fill="hold" grpId="0" nodeType="afterEffect">
                                  <p:stCondLst>
                                    <p:cond delay="0"/>
                                  </p:stCondLst>
                                  <p:iterate type="lt">
                                    <p:tmPct val="5000"/>
                                  </p:iterate>
                                  <p:childTnLst>
                                    <p:set>
                                      <p:cBhvr>
                                        <p:cTn id="135" dur="1" fill="hold">
                                          <p:stCondLst>
                                            <p:cond delay="0"/>
                                          </p:stCondLst>
                                        </p:cTn>
                                        <p:tgtEl>
                                          <p:spTgt spid="393231"/>
                                        </p:tgtEl>
                                        <p:attrNameLst>
                                          <p:attrName>style.visibility</p:attrName>
                                        </p:attrNameLst>
                                      </p:cBhvr>
                                      <p:to>
                                        <p:strVal val="visible"/>
                                      </p:to>
                                    </p:set>
                                    <p:anim calcmode="lin" valueType="num">
                                      <p:cBhvr>
                                        <p:cTn id="136" dur="1000" fill="hold"/>
                                        <p:tgtEl>
                                          <p:spTgt spid="393231"/>
                                        </p:tgtEl>
                                        <p:attrNameLst>
                                          <p:attrName>ppt_w</p:attrName>
                                        </p:attrNameLst>
                                      </p:cBhvr>
                                      <p:tavLst>
                                        <p:tav tm="0">
                                          <p:val>
                                            <p:fltVal val="0"/>
                                          </p:val>
                                        </p:tav>
                                        <p:tav tm="100000">
                                          <p:val>
                                            <p:strVal val="#ppt_w"/>
                                          </p:val>
                                        </p:tav>
                                      </p:tavLst>
                                    </p:anim>
                                    <p:anim calcmode="lin" valueType="num">
                                      <p:cBhvr>
                                        <p:cTn id="137" dur="1000" fill="hold"/>
                                        <p:tgtEl>
                                          <p:spTgt spid="393231"/>
                                        </p:tgtEl>
                                        <p:attrNameLst>
                                          <p:attrName>ppt_h</p:attrName>
                                        </p:attrNameLst>
                                      </p:cBhvr>
                                      <p:tavLst>
                                        <p:tav tm="0">
                                          <p:val>
                                            <p:fltVal val="0"/>
                                          </p:val>
                                        </p:tav>
                                        <p:tav tm="100000">
                                          <p:val>
                                            <p:strVal val="#ppt_h"/>
                                          </p:val>
                                        </p:tav>
                                      </p:tavLst>
                                    </p:anim>
                                    <p:anim calcmode="lin" valueType="num">
                                      <p:cBhvr>
                                        <p:cTn id="138" dur="1000" fill="hold"/>
                                        <p:tgtEl>
                                          <p:spTgt spid="393231"/>
                                        </p:tgtEl>
                                        <p:attrNameLst>
                                          <p:attrName>style.rotation</p:attrName>
                                        </p:attrNameLst>
                                      </p:cBhvr>
                                      <p:tavLst>
                                        <p:tav tm="0">
                                          <p:val>
                                            <p:fltVal val="90"/>
                                          </p:val>
                                        </p:tav>
                                        <p:tav tm="100000">
                                          <p:val>
                                            <p:fltVal val="0"/>
                                          </p:val>
                                        </p:tav>
                                      </p:tavLst>
                                    </p:anim>
                                    <p:animEffect transition="in" filter="fade">
                                      <p:cBhvr>
                                        <p:cTn id="139" dur="1000"/>
                                        <p:tgtEl>
                                          <p:spTgt spid="393231"/>
                                        </p:tgtEl>
                                      </p:cBhvr>
                                    </p:animEffect>
                                  </p:childTnLst>
                                </p:cTn>
                              </p:par>
                            </p:childTnLst>
                          </p:cTn>
                        </p:par>
                        <p:par>
                          <p:cTn id="140" fill="hold" nodeType="afterGroup">
                            <p:stCondLst>
                              <p:cond delay="2650"/>
                            </p:stCondLst>
                            <p:childTnLst>
                              <p:par>
                                <p:cTn id="141" presetID="31" presetClass="entr" presetSubtype="0" fill="hold" nodeType="afterEffect">
                                  <p:stCondLst>
                                    <p:cond delay="0"/>
                                  </p:stCondLst>
                                  <p:iterate type="lt">
                                    <p:tmPct val="5000"/>
                                  </p:iterate>
                                  <p:childTnLst>
                                    <p:set>
                                      <p:cBhvr>
                                        <p:cTn id="142" dur="1" fill="hold">
                                          <p:stCondLst>
                                            <p:cond delay="0"/>
                                          </p:stCondLst>
                                        </p:cTn>
                                        <p:tgtEl>
                                          <p:spTgt spid="393240"/>
                                        </p:tgtEl>
                                        <p:attrNameLst>
                                          <p:attrName>style.visibility</p:attrName>
                                        </p:attrNameLst>
                                      </p:cBhvr>
                                      <p:to>
                                        <p:strVal val="visible"/>
                                      </p:to>
                                    </p:set>
                                    <p:anim calcmode="lin" valueType="num">
                                      <p:cBhvr>
                                        <p:cTn id="143" dur="1000" fill="hold"/>
                                        <p:tgtEl>
                                          <p:spTgt spid="393240"/>
                                        </p:tgtEl>
                                        <p:attrNameLst>
                                          <p:attrName>ppt_w</p:attrName>
                                        </p:attrNameLst>
                                      </p:cBhvr>
                                      <p:tavLst>
                                        <p:tav tm="0">
                                          <p:val>
                                            <p:fltVal val="0"/>
                                          </p:val>
                                        </p:tav>
                                        <p:tav tm="100000">
                                          <p:val>
                                            <p:strVal val="#ppt_w"/>
                                          </p:val>
                                        </p:tav>
                                      </p:tavLst>
                                    </p:anim>
                                    <p:anim calcmode="lin" valueType="num">
                                      <p:cBhvr>
                                        <p:cTn id="144" dur="1000" fill="hold"/>
                                        <p:tgtEl>
                                          <p:spTgt spid="393240"/>
                                        </p:tgtEl>
                                        <p:attrNameLst>
                                          <p:attrName>ppt_h</p:attrName>
                                        </p:attrNameLst>
                                      </p:cBhvr>
                                      <p:tavLst>
                                        <p:tav tm="0">
                                          <p:val>
                                            <p:fltVal val="0"/>
                                          </p:val>
                                        </p:tav>
                                        <p:tav tm="100000">
                                          <p:val>
                                            <p:strVal val="#ppt_h"/>
                                          </p:val>
                                        </p:tav>
                                      </p:tavLst>
                                    </p:anim>
                                    <p:anim calcmode="lin" valueType="num">
                                      <p:cBhvr>
                                        <p:cTn id="145" dur="1000" fill="hold"/>
                                        <p:tgtEl>
                                          <p:spTgt spid="393240"/>
                                        </p:tgtEl>
                                        <p:attrNameLst>
                                          <p:attrName>style.rotation</p:attrName>
                                        </p:attrNameLst>
                                      </p:cBhvr>
                                      <p:tavLst>
                                        <p:tav tm="0">
                                          <p:val>
                                            <p:fltVal val="90"/>
                                          </p:val>
                                        </p:tav>
                                        <p:tav tm="100000">
                                          <p:val>
                                            <p:fltVal val="0"/>
                                          </p:val>
                                        </p:tav>
                                      </p:tavLst>
                                    </p:anim>
                                    <p:animEffect transition="in" filter="fade">
                                      <p:cBhvr>
                                        <p:cTn id="146" dur="1000"/>
                                        <p:tgtEl>
                                          <p:spTgt spid="393240"/>
                                        </p:tgtEl>
                                      </p:cBhvr>
                                    </p:animEffect>
                                  </p:childTnLst>
                                </p:cTn>
                              </p:par>
                            </p:childTnLst>
                          </p:cTn>
                        </p:par>
                        <p:par>
                          <p:cTn id="147" fill="hold" nodeType="afterGroup">
                            <p:stCondLst>
                              <p:cond delay="3650"/>
                            </p:stCondLst>
                            <p:childTnLst>
                              <p:par>
                                <p:cTn id="148" presetID="31" presetClass="entr" presetSubtype="0" fill="hold" grpId="0" nodeType="afterEffect">
                                  <p:stCondLst>
                                    <p:cond delay="0"/>
                                  </p:stCondLst>
                                  <p:iterate type="lt">
                                    <p:tmPct val="5000"/>
                                  </p:iterate>
                                  <p:childTnLst>
                                    <p:set>
                                      <p:cBhvr>
                                        <p:cTn id="149" dur="1" fill="hold">
                                          <p:stCondLst>
                                            <p:cond delay="0"/>
                                          </p:stCondLst>
                                        </p:cTn>
                                        <p:tgtEl>
                                          <p:spTgt spid="393232"/>
                                        </p:tgtEl>
                                        <p:attrNameLst>
                                          <p:attrName>style.visibility</p:attrName>
                                        </p:attrNameLst>
                                      </p:cBhvr>
                                      <p:to>
                                        <p:strVal val="visible"/>
                                      </p:to>
                                    </p:set>
                                    <p:anim calcmode="lin" valueType="num">
                                      <p:cBhvr>
                                        <p:cTn id="150" dur="1000" fill="hold"/>
                                        <p:tgtEl>
                                          <p:spTgt spid="393232"/>
                                        </p:tgtEl>
                                        <p:attrNameLst>
                                          <p:attrName>ppt_w</p:attrName>
                                        </p:attrNameLst>
                                      </p:cBhvr>
                                      <p:tavLst>
                                        <p:tav tm="0">
                                          <p:val>
                                            <p:fltVal val="0"/>
                                          </p:val>
                                        </p:tav>
                                        <p:tav tm="100000">
                                          <p:val>
                                            <p:strVal val="#ppt_w"/>
                                          </p:val>
                                        </p:tav>
                                      </p:tavLst>
                                    </p:anim>
                                    <p:anim calcmode="lin" valueType="num">
                                      <p:cBhvr>
                                        <p:cTn id="151" dur="1000" fill="hold"/>
                                        <p:tgtEl>
                                          <p:spTgt spid="393232"/>
                                        </p:tgtEl>
                                        <p:attrNameLst>
                                          <p:attrName>ppt_h</p:attrName>
                                        </p:attrNameLst>
                                      </p:cBhvr>
                                      <p:tavLst>
                                        <p:tav tm="0">
                                          <p:val>
                                            <p:fltVal val="0"/>
                                          </p:val>
                                        </p:tav>
                                        <p:tav tm="100000">
                                          <p:val>
                                            <p:strVal val="#ppt_h"/>
                                          </p:val>
                                        </p:tav>
                                      </p:tavLst>
                                    </p:anim>
                                    <p:anim calcmode="lin" valueType="num">
                                      <p:cBhvr>
                                        <p:cTn id="152" dur="1000" fill="hold"/>
                                        <p:tgtEl>
                                          <p:spTgt spid="393232"/>
                                        </p:tgtEl>
                                        <p:attrNameLst>
                                          <p:attrName>style.rotation</p:attrName>
                                        </p:attrNameLst>
                                      </p:cBhvr>
                                      <p:tavLst>
                                        <p:tav tm="0">
                                          <p:val>
                                            <p:fltVal val="90"/>
                                          </p:val>
                                        </p:tav>
                                        <p:tav tm="100000">
                                          <p:val>
                                            <p:fltVal val="0"/>
                                          </p:val>
                                        </p:tav>
                                      </p:tavLst>
                                    </p:anim>
                                    <p:animEffect transition="in" filter="fade">
                                      <p:cBhvr>
                                        <p:cTn id="153" dur="1000"/>
                                        <p:tgtEl>
                                          <p:spTgt spid="393232"/>
                                        </p:tgtEl>
                                      </p:cBhvr>
                                    </p:animEffect>
                                  </p:childTnLst>
                                </p:cTn>
                              </p:par>
                            </p:childTnLst>
                          </p:cTn>
                        </p:par>
                        <p:par>
                          <p:cTn id="154" fill="hold" nodeType="afterGroup">
                            <p:stCondLst>
                              <p:cond delay="4800"/>
                            </p:stCondLst>
                            <p:childTnLst>
                              <p:par>
                                <p:cTn id="155" presetID="31" presetClass="entr" presetSubtype="0" fill="hold" nodeType="afterEffect">
                                  <p:stCondLst>
                                    <p:cond delay="0"/>
                                  </p:stCondLst>
                                  <p:iterate type="lt">
                                    <p:tmPct val="5000"/>
                                  </p:iterate>
                                  <p:childTnLst>
                                    <p:set>
                                      <p:cBhvr>
                                        <p:cTn id="156" dur="1" fill="hold">
                                          <p:stCondLst>
                                            <p:cond delay="0"/>
                                          </p:stCondLst>
                                        </p:cTn>
                                        <p:tgtEl>
                                          <p:spTgt spid="393241"/>
                                        </p:tgtEl>
                                        <p:attrNameLst>
                                          <p:attrName>style.visibility</p:attrName>
                                        </p:attrNameLst>
                                      </p:cBhvr>
                                      <p:to>
                                        <p:strVal val="visible"/>
                                      </p:to>
                                    </p:set>
                                    <p:anim calcmode="lin" valueType="num">
                                      <p:cBhvr>
                                        <p:cTn id="157" dur="1000" fill="hold"/>
                                        <p:tgtEl>
                                          <p:spTgt spid="393241"/>
                                        </p:tgtEl>
                                        <p:attrNameLst>
                                          <p:attrName>ppt_w</p:attrName>
                                        </p:attrNameLst>
                                      </p:cBhvr>
                                      <p:tavLst>
                                        <p:tav tm="0">
                                          <p:val>
                                            <p:fltVal val="0"/>
                                          </p:val>
                                        </p:tav>
                                        <p:tav tm="100000">
                                          <p:val>
                                            <p:strVal val="#ppt_w"/>
                                          </p:val>
                                        </p:tav>
                                      </p:tavLst>
                                    </p:anim>
                                    <p:anim calcmode="lin" valueType="num">
                                      <p:cBhvr>
                                        <p:cTn id="158" dur="1000" fill="hold"/>
                                        <p:tgtEl>
                                          <p:spTgt spid="393241"/>
                                        </p:tgtEl>
                                        <p:attrNameLst>
                                          <p:attrName>ppt_h</p:attrName>
                                        </p:attrNameLst>
                                      </p:cBhvr>
                                      <p:tavLst>
                                        <p:tav tm="0">
                                          <p:val>
                                            <p:fltVal val="0"/>
                                          </p:val>
                                        </p:tav>
                                        <p:tav tm="100000">
                                          <p:val>
                                            <p:strVal val="#ppt_h"/>
                                          </p:val>
                                        </p:tav>
                                      </p:tavLst>
                                    </p:anim>
                                    <p:anim calcmode="lin" valueType="num">
                                      <p:cBhvr>
                                        <p:cTn id="159" dur="1000" fill="hold"/>
                                        <p:tgtEl>
                                          <p:spTgt spid="393241"/>
                                        </p:tgtEl>
                                        <p:attrNameLst>
                                          <p:attrName>style.rotation</p:attrName>
                                        </p:attrNameLst>
                                      </p:cBhvr>
                                      <p:tavLst>
                                        <p:tav tm="0">
                                          <p:val>
                                            <p:fltVal val="90"/>
                                          </p:val>
                                        </p:tav>
                                        <p:tav tm="100000">
                                          <p:val>
                                            <p:fltVal val="0"/>
                                          </p:val>
                                        </p:tav>
                                      </p:tavLst>
                                    </p:anim>
                                    <p:animEffect transition="in" filter="fade">
                                      <p:cBhvr>
                                        <p:cTn id="160" dur="1000"/>
                                        <p:tgtEl>
                                          <p:spTgt spid="393241"/>
                                        </p:tgtEl>
                                      </p:cBhvr>
                                    </p:animEffect>
                                  </p:childTnLst>
                                </p:cTn>
                              </p:par>
                            </p:childTnLst>
                          </p:cTn>
                        </p:par>
                        <p:par>
                          <p:cTn id="161" fill="hold" nodeType="afterGroup">
                            <p:stCondLst>
                              <p:cond delay="5800"/>
                            </p:stCondLst>
                            <p:childTnLst>
                              <p:par>
                                <p:cTn id="162" presetID="31" presetClass="entr" presetSubtype="0" fill="hold" grpId="0" nodeType="afterEffect">
                                  <p:stCondLst>
                                    <p:cond delay="0"/>
                                  </p:stCondLst>
                                  <p:iterate type="lt">
                                    <p:tmPct val="5000"/>
                                  </p:iterate>
                                  <p:childTnLst>
                                    <p:set>
                                      <p:cBhvr>
                                        <p:cTn id="163" dur="1" fill="hold">
                                          <p:stCondLst>
                                            <p:cond delay="0"/>
                                          </p:stCondLst>
                                        </p:cTn>
                                        <p:tgtEl>
                                          <p:spTgt spid="393233"/>
                                        </p:tgtEl>
                                        <p:attrNameLst>
                                          <p:attrName>style.visibility</p:attrName>
                                        </p:attrNameLst>
                                      </p:cBhvr>
                                      <p:to>
                                        <p:strVal val="visible"/>
                                      </p:to>
                                    </p:set>
                                    <p:anim calcmode="lin" valueType="num">
                                      <p:cBhvr>
                                        <p:cTn id="164" dur="1000" fill="hold"/>
                                        <p:tgtEl>
                                          <p:spTgt spid="393233"/>
                                        </p:tgtEl>
                                        <p:attrNameLst>
                                          <p:attrName>ppt_w</p:attrName>
                                        </p:attrNameLst>
                                      </p:cBhvr>
                                      <p:tavLst>
                                        <p:tav tm="0">
                                          <p:val>
                                            <p:fltVal val="0"/>
                                          </p:val>
                                        </p:tav>
                                        <p:tav tm="100000">
                                          <p:val>
                                            <p:strVal val="#ppt_w"/>
                                          </p:val>
                                        </p:tav>
                                      </p:tavLst>
                                    </p:anim>
                                    <p:anim calcmode="lin" valueType="num">
                                      <p:cBhvr>
                                        <p:cTn id="165" dur="1000" fill="hold"/>
                                        <p:tgtEl>
                                          <p:spTgt spid="393233"/>
                                        </p:tgtEl>
                                        <p:attrNameLst>
                                          <p:attrName>ppt_h</p:attrName>
                                        </p:attrNameLst>
                                      </p:cBhvr>
                                      <p:tavLst>
                                        <p:tav tm="0">
                                          <p:val>
                                            <p:fltVal val="0"/>
                                          </p:val>
                                        </p:tav>
                                        <p:tav tm="100000">
                                          <p:val>
                                            <p:strVal val="#ppt_h"/>
                                          </p:val>
                                        </p:tav>
                                      </p:tavLst>
                                    </p:anim>
                                    <p:anim calcmode="lin" valueType="num">
                                      <p:cBhvr>
                                        <p:cTn id="166" dur="1000" fill="hold"/>
                                        <p:tgtEl>
                                          <p:spTgt spid="393233"/>
                                        </p:tgtEl>
                                        <p:attrNameLst>
                                          <p:attrName>style.rotation</p:attrName>
                                        </p:attrNameLst>
                                      </p:cBhvr>
                                      <p:tavLst>
                                        <p:tav tm="0">
                                          <p:val>
                                            <p:fltVal val="90"/>
                                          </p:val>
                                        </p:tav>
                                        <p:tav tm="100000">
                                          <p:val>
                                            <p:fltVal val="0"/>
                                          </p:val>
                                        </p:tav>
                                      </p:tavLst>
                                    </p:anim>
                                    <p:animEffect transition="in" filter="fade">
                                      <p:cBhvr>
                                        <p:cTn id="167" dur="1000"/>
                                        <p:tgtEl>
                                          <p:spTgt spid="393233"/>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3" presetClass="entr" presetSubtype="10" fill="hold" nodeType="clickEffect">
                                  <p:stCondLst>
                                    <p:cond delay="0"/>
                                  </p:stCondLst>
                                  <p:childTnLst>
                                    <p:set>
                                      <p:cBhvr>
                                        <p:cTn id="171" dur="1" fill="hold">
                                          <p:stCondLst>
                                            <p:cond delay="0"/>
                                          </p:stCondLst>
                                        </p:cTn>
                                        <p:tgtEl>
                                          <p:spTgt spid="393225"/>
                                        </p:tgtEl>
                                        <p:attrNameLst>
                                          <p:attrName>style.visibility</p:attrName>
                                        </p:attrNameLst>
                                      </p:cBhvr>
                                      <p:to>
                                        <p:strVal val="visible"/>
                                      </p:to>
                                    </p:set>
                                    <p:animEffect transition="in" filter="blinds(horizontal)">
                                      <p:cBhvr>
                                        <p:cTn id="172" dur="500"/>
                                        <p:tgtEl>
                                          <p:spTgt spid="393225"/>
                                        </p:tgtEl>
                                      </p:cBhvr>
                                    </p:animEffect>
                                  </p:childTnLst>
                                </p:cTn>
                              </p:par>
                            </p:childTnLst>
                          </p:cTn>
                        </p:par>
                        <p:par>
                          <p:cTn id="173" fill="hold" nodeType="afterGroup">
                            <p:stCondLst>
                              <p:cond delay="500"/>
                            </p:stCondLst>
                            <p:childTnLst>
                              <p:par>
                                <p:cTn id="174" presetID="3" presetClass="entr" presetSubtype="10" fill="hold" grpId="0" nodeType="afterEffect">
                                  <p:stCondLst>
                                    <p:cond delay="0"/>
                                  </p:stCondLst>
                                  <p:childTnLst>
                                    <p:set>
                                      <p:cBhvr>
                                        <p:cTn id="175" dur="1" fill="hold">
                                          <p:stCondLst>
                                            <p:cond delay="0"/>
                                          </p:stCondLst>
                                        </p:cTn>
                                        <p:tgtEl>
                                          <p:spTgt spid="393224"/>
                                        </p:tgtEl>
                                        <p:attrNameLst>
                                          <p:attrName>style.visibility</p:attrName>
                                        </p:attrNameLst>
                                      </p:cBhvr>
                                      <p:to>
                                        <p:strVal val="visible"/>
                                      </p:to>
                                    </p:set>
                                    <p:animEffect transition="in" filter="blinds(horizontal)">
                                      <p:cBhvr>
                                        <p:cTn id="176" dur="500"/>
                                        <p:tgtEl>
                                          <p:spTgt spid="393224"/>
                                        </p:tgtEl>
                                      </p:cBhvr>
                                    </p:animEffect>
                                  </p:childTnLst>
                                </p:cTn>
                              </p:par>
                            </p:childTnLst>
                          </p:cTn>
                        </p:par>
                        <p:par>
                          <p:cTn id="177" fill="hold" nodeType="afterGroup">
                            <p:stCondLst>
                              <p:cond delay="1000"/>
                            </p:stCondLst>
                            <p:childTnLst>
                              <p:par>
                                <p:cTn id="178" presetID="31" presetClass="entr" presetSubtype="0" fill="hold" nodeType="afterEffect">
                                  <p:stCondLst>
                                    <p:cond delay="0"/>
                                  </p:stCondLst>
                                  <p:iterate type="lt">
                                    <p:tmPct val="5000"/>
                                  </p:iterate>
                                  <p:childTnLst>
                                    <p:set>
                                      <p:cBhvr>
                                        <p:cTn id="179" dur="1" fill="hold">
                                          <p:stCondLst>
                                            <p:cond delay="0"/>
                                          </p:stCondLst>
                                        </p:cTn>
                                        <p:tgtEl>
                                          <p:spTgt spid="36"/>
                                        </p:tgtEl>
                                        <p:attrNameLst>
                                          <p:attrName>style.visibility</p:attrName>
                                        </p:attrNameLst>
                                      </p:cBhvr>
                                      <p:to>
                                        <p:strVal val="visible"/>
                                      </p:to>
                                    </p:set>
                                    <p:anim calcmode="lin" valueType="num">
                                      <p:cBhvr>
                                        <p:cTn id="180" dur="1000" fill="hold"/>
                                        <p:tgtEl>
                                          <p:spTgt spid="36"/>
                                        </p:tgtEl>
                                        <p:attrNameLst>
                                          <p:attrName>ppt_w</p:attrName>
                                        </p:attrNameLst>
                                      </p:cBhvr>
                                      <p:tavLst>
                                        <p:tav tm="0">
                                          <p:val>
                                            <p:fltVal val="0"/>
                                          </p:val>
                                        </p:tav>
                                        <p:tav tm="100000">
                                          <p:val>
                                            <p:strVal val="#ppt_w"/>
                                          </p:val>
                                        </p:tav>
                                      </p:tavLst>
                                    </p:anim>
                                    <p:anim calcmode="lin" valueType="num">
                                      <p:cBhvr>
                                        <p:cTn id="181" dur="1000" fill="hold"/>
                                        <p:tgtEl>
                                          <p:spTgt spid="36"/>
                                        </p:tgtEl>
                                        <p:attrNameLst>
                                          <p:attrName>ppt_h</p:attrName>
                                        </p:attrNameLst>
                                      </p:cBhvr>
                                      <p:tavLst>
                                        <p:tav tm="0">
                                          <p:val>
                                            <p:fltVal val="0"/>
                                          </p:val>
                                        </p:tav>
                                        <p:tav tm="100000">
                                          <p:val>
                                            <p:strVal val="#ppt_h"/>
                                          </p:val>
                                        </p:tav>
                                      </p:tavLst>
                                    </p:anim>
                                    <p:anim calcmode="lin" valueType="num">
                                      <p:cBhvr>
                                        <p:cTn id="182" dur="1000" fill="hold"/>
                                        <p:tgtEl>
                                          <p:spTgt spid="36"/>
                                        </p:tgtEl>
                                        <p:attrNameLst>
                                          <p:attrName>style.rotation</p:attrName>
                                        </p:attrNameLst>
                                      </p:cBhvr>
                                      <p:tavLst>
                                        <p:tav tm="0">
                                          <p:val>
                                            <p:fltVal val="90"/>
                                          </p:val>
                                        </p:tav>
                                        <p:tav tm="100000">
                                          <p:val>
                                            <p:fltVal val="0"/>
                                          </p:val>
                                        </p:tav>
                                      </p:tavLst>
                                    </p:anim>
                                    <p:animEffect transition="in" filter="fade">
                                      <p:cBhvr>
                                        <p:cTn id="183" dur="1000"/>
                                        <p:tgtEl>
                                          <p:spTgt spid="36"/>
                                        </p:tgtEl>
                                      </p:cBhvr>
                                    </p:animEffect>
                                  </p:childTnLst>
                                </p:cTn>
                              </p:par>
                            </p:childTnLst>
                          </p:cTn>
                        </p:par>
                        <p:par>
                          <p:cTn id="184" fill="hold" nodeType="afterGroup">
                            <p:stCondLst>
                              <p:cond delay="2000"/>
                            </p:stCondLst>
                            <p:childTnLst>
                              <p:par>
                                <p:cTn id="185" presetID="31" presetClass="entr" presetSubtype="0" fill="hold" grpId="0" nodeType="afterEffect">
                                  <p:stCondLst>
                                    <p:cond delay="0"/>
                                  </p:stCondLst>
                                  <p:iterate type="lt">
                                    <p:tmPct val="5000"/>
                                  </p:iterate>
                                  <p:childTnLst>
                                    <p:set>
                                      <p:cBhvr>
                                        <p:cTn id="186" dur="1" fill="hold">
                                          <p:stCondLst>
                                            <p:cond delay="0"/>
                                          </p:stCondLst>
                                        </p:cTn>
                                        <p:tgtEl>
                                          <p:spTgt spid="33"/>
                                        </p:tgtEl>
                                        <p:attrNameLst>
                                          <p:attrName>style.visibility</p:attrName>
                                        </p:attrNameLst>
                                      </p:cBhvr>
                                      <p:to>
                                        <p:strVal val="visible"/>
                                      </p:to>
                                    </p:set>
                                    <p:anim calcmode="lin" valueType="num">
                                      <p:cBhvr>
                                        <p:cTn id="187" dur="1000" fill="hold"/>
                                        <p:tgtEl>
                                          <p:spTgt spid="33"/>
                                        </p:tgtEl>
                                        <p:attrNameLst>
                                          <p:attrName>ppt_w</p:attrName>
                                        </p:attrNameLst>
                                      </p:cBhvr>
                                      <p:tavLst>
                                        <p:tav tm="0">
                                          <p:val>
                                            <p:fltVal val="0"/>
                                          </p:val>
                                        </p:tav>
                                        <p:tav tm="100000">
                                          <p:val>
                                            <p:strVal val="#ppt_w"/>
                                          </p:val>
                                        </p:tav>
                                      </p:tavLst>
                                    </p:anim>
                                    <p:anim calcmode="lin" valueType="num">
                                      <p:cBhvr>
                                        <p:cTn id="188" dur="1000" fill="hold"/>
                                        <p:tgtEl>
                                          <p:spTgt spid="33"/>
                                        </p:tgtEl>
                                        <p:attrNameLst>
                                          <p:attrName>ppt_h</p:attrName>
                                        </p:attrNameLst>
                                      </p:cBhvr>
                                      <p:tavLst>
                                        <p:tav tm="0">
                                          <p:val>
                                            <p:fltVal val="0"/>
                                          </p:val>
                                        </p:tav>
                                        <p:tav tm="100000">
                                          <p:val>
                                            <p:strVal val="#ppt_h"/>
                                          </p:val>
                                        </p:tav>
                                      </p:tavLst>
                                    </p:anim>
                                    <p:anim calcmode="lin" valueType="num">
                                      <p:cBhvr>
                                        <p:cTn id="189" dur="1000" fill="hold"/>
                                        <p:tgtEl>
                                          <p:spTgt spid="33"/>
                                        </p:tgtEl>
                                        <p:attrNameLst>
                                          <p:attrName>style.rotation</p:attrName>
                                        </p:attrNameLst>
                                      </p:cBhvr>
                                      <p:tavLst>
                                        <p:tav tm="0">
                                          <p:val>
                                            <p:fltVal val="90"/>
                                          </p:val>
                                        </p:tav>
                                        <p:tav tm="100000">
                                          <p:val>
                                            <p:fltVal val="0"/>
                                          </p:val>
                                        </p:tav>
                                      </p:tavLst>
                                    </p:anim>
                                    <p:animEffect transition="in" filter="fade">
                                      <p:cBhvr>
                                        <p:cTn id="190" dur="1000"/>
                                        <p:tgtEl>
                                          <p:spTgt spid="33"/>
                                        </p:tgtEl>
                                      </p:cBhvr>
                                    </p:animEffect>
                                  </p:childTnLst>
                                </p:cTn>
                              </p:par>
                            </p:childTnLst>
                          </p:cTn>
                        </p:par>
                        <p:par>
                          <p:cTn id="191" fill="hold" nodeType="afterGroup">
                            <p:stCondLst>
                              <p:cond delay="3600"/>
                            </p:stCondLst>
                            <p:childTnLst>
                              <p:par>
                                <p:cTn id="192" presetID="31" presetClass="entr" presetSubtype="0" fill="hold" nodeType="afterEffect">
                                  <p:stCondLst>
                                    <p:cond delay="0"/>
                                  </p:stCondLst>
                                  <p:iterate type="lt">
                                    <p:tmPct val="5000"/>
                                  </p:iterate>
                                  <p:childTnLst>
                                    <p:set>
                                      <p:cBhvr>
                                        <p:cTn id="193" dur="1" fill="hold">
                                          <p:stCondLst>
                                            <p:cond delay="0"/>
                                          </p:stCondLst>
                                        </p:cTn>
                                        <p:tgtEl>
                                          <p:spTgt spid="37"/>
                                        </p:tgtEl>
                                        <p:attrNameLst>
                                          <p:attrName>style.visibility</p:attrName>
                                        </p:attrNameLst>
                                      </p:cBhvr>
                                      <p:to>
                                        <p:strVal val="visible"/>
                                      </p:to>
                                    </p:set>
                                    <p:anim calcmode="lin" valueType="num">
                                      <p:cBhvr>
                                        <p:cTn id="194" dur="1000" fill="hold"/>
                                        <p:tgtEl>
                                          <p:spTgt spid="37"/>
                                        </p:tgtEl>
                                        <p:attrNameLst>
                                          <p:attrName>ppt_w</p:attrName>
                                        </p:attrNameLst>
                                      </p:cBhvr>
                                      <p:tavLst>
                                        <p:tav tm="0">
                                          <p:val>
                                            <p:fltVal val="0"/>
                                          </p:val>
                                        </p:tav>
                                        <p:tav tm="100000">
                                          <p:val>
                                            <p:strVal val="#ppt_w"/>
                                          </p:val>
                                        </p:tav>
                                      </p:tavLst>
                                    </p:anim>
                                    <p:anim calcmode="lin" valueType="num">
                                      <p:cBhvr>
                                        <p:cTn id="195" dur="1000" fill="hold"/>
                                        <p:tgtEl>
                                          <p:spTgt spid="37"/>
                                        </p:tgtEl>
                                        <p:attrNameLst>
                                          <p:attrName>ppt_h</p:attrName>
                                        </p:attrNameLst>
                                      </p:cBhvr>
                                      <p:tavLst>
                                        <p:tav tm="0">
                                          <p:val>
                                            <p:fltVal val="0"/>
                                          </p:val>
                                        </p:tav>
                                        <p:tav tm="100000">
                                          <p:val>
                                            <p:strVal val="#ppt_h"/>
                                          </p:val>
                                        </p:tav>
                                      </p:tavLst>
                                    </p:anim>
                                    <p:anim calcmode="lin" valueType="num">
                                      <p:cBhvr>
                                        <p:cTn id="196" dur="1000" fill="hold"/>
                                        <p:tgtEl>
                                          <p:spTgt spid="37"/>
                                        </p:tgtEl>
                                        <p:attrNameLst>
                                          <p:attrName>style.rotation</p:attrName>
                                        </p:attrNameLst>
                                      </p:cBhvr>
                                      <p:tavLst>
                                        <p:tav tm="0">
                                          <p:val>
                                            <p:fltVal val="90"/>
                                          </p:val>
                                        </p:tav>
                                        <p:tav tm="100000">
                                          <p:val>
                                            <p:fltVal val="0"/>
                                          </p:val>
                                        </p:tav>
                                      </p:tavLst>
                                    </p:anim>
                                    <p:animEffect transition="in" filter="fade">
                                      <p:cBhvr>
                                        <p:cTn id="197" dur="1000"/>
                                        <p:tgtEl>
                                          <p:spTgt spid="37"/>
                                        </p:tgtEl>
                                      </p:cBhvr>
                                    </p:animEffect>
                                  </p:childTnLst>
                                </p:cTn>
                              </p:par>
                            </p:childTnLst>
                          </p:cTn>
                        </p:par>
                        <p:par>
                          <p:cTn id="198" fill="hold" nodeType="afterGroup">
                            <p:stCondLst>
                              <p:cond delay="4600"/>
                            </p:stCondLst>
                            <p:childTnLst>
                              <p:par>
                                <p:cTn id="199" presetID="31" presetClass="entr" presetSubtype="0" fill="hold" grpId="0" nodeType="afterEffect">
                                  <p:stCondLst>
                                    <p:cond delay="0"/>
                                  </p:stCondLst>
                                  <p:iterate type="lt">
                                    <p:tmPct val="5000"/>
                                  </p:iterate>
                                  <p:childTnLst>
                                    <p:set>
                                      <p:cBhvr>
                                        <p:cTn id="200" dur="1" fill="hold">
                                          <p:stCondLst>
                                            <p:cond delay="0"/>
                                          </p:stCondLst>
                                        </p:cTn>
                                        <p:tgtEl>
                                          <p:spTgt spid="34"/>
                                        </p:tgtEl>
                                        <p:attrNameLst>
                                          <p:attrName>style.visibility</p:attrName>
                                        </p:attrNameLst>
                                      </p:cBhvr>
                                      <p:to>
                                        <p:strVal val="visible"/>
                                      </p:to>
                                    </p:set>
                                    <p:anim calcmode="lin" valueType="num">
                                      <p:cBhvr>
                                        <p:cTn id="201" dur="1000" fill="hold"/>
                                        <p:tgtEl>
                                          <p:spTgt spid="34"/>
                                        </p:tgtEl>
                                        <p:attrNameLst>
                                          <p:attrName>ppt_w</p:attrName>
                                        </p:attrNameLst>
                                      </p:cBhvr>
                                      <p:tavLst>
                                        <p:tav tm="0">
                                          <p:val>
                                            <p:fltVal val="0"/>
                                          </p:val>
                                        </p:tav>
                                        <p:tav tm="100000">
                                          <p:val>
                                            <p:strVal val="#ppt_w"/>
                                          </p:val>
                                        </p:tav>
                                      </p:tavLst>
                                    </p:anim>
                                    <p:anim calcmode="lin" valueType="num">
                                      <p:cBhvr>
                                        <p:cTn id="202" dur="1000" fill="hold"/>
                                        <p:tgtEl>
                                          <p:spTgt spid="34"/>
                                        </p:tgtEl>
                                        <p:attrNameLst>
                                          <p:attrName>ppt_h</p:attrName>
                                        </p:attrNameLst>
                                      </p:cBhvr>
                                      <p:tavLst>
                                        <p:tav tm="0">
                                          <p:val>
                                            <p:fltVal val="0"/>
                                          </p:val>
                                        </p:tav>
                                        <p:tav tm="100000">
                                          <p:val>
                                            <p:strVal val="#ppt_h"/>
                                          </p:val>
                                        </p:tav>
                                      </p:tavLst>
                                    </p:anim>
                                    <p:anim calcmode="lin" valueType="num">
                                      <p:cBhvr>
                                        <p:cTn id="203" dur="1000" fill="hold"/>
                                        <p:tgtEl>
                                          <p:spTgt spid="34"/>
                                        </p:tgtEl>
                                        <p:attrNameLst>
                                          <p:attrName>style.rotation</p:attrName>
                                        </p:attrNameLst>
                                      </p:cBhvr>
                                      <p:tavLst>
                                        <p:tav tm="0">
                                          <p:val>
                                            <p:fltVal val="90"/>
                                          </p:val>
                                        </p:tav>
                                        <p:tav tm="100000">
                                          <p:val>
                                            <p:fltVal val="0"/>
                                          </p:val>
                                        </p:tav>
                                      </p:tavLst>
                                    </p:anim>
                                    <p:animEffect transition="in" filter="fade">
                                      <p:cBhvr>
                                        <p:cTn id="204" dur="1000"/>
                                        <p:tgtEl>
                                          <p:spTgt spid="34"/>
                                        </p:tgtEl>
                                      </p:cBhvr>
                                    </p:animEffect>
                                  </p:childTnLst>
                                </p:cTn>
                              </p:par>
                            </p:childTnLst>
                          </p:cTn>
                        </p:par>
                        <p:par>
                          <p:cTn id="205" fill="hold" nodeType="afterGroup">
                            <p:stCondLst>
                              <p:cond delay="6050"/>
                            </p:stCondLst>
                            <p:childTnLst>
                              <p:par>
                                <p:cTn id="206" presetID="31" presetClass="entr" presetSubtype="0" fill="hold" nodeType="afterEffect">
                                  <p:stCondLst>
                                    <p:cond delay="0"/>
                                  </p:stCondLst>
                                  <p:iterate type="lt">
                                    <p:tmPct val="5000"/>
                                  </p:iterate>
                                  <p:childTnLst>
                                    <p:set>
                                      <p:cBhvr>
                                        <p:cTn id="207" dur="1" fill="hold">
                                          <p:stCondLst>
                                            <p:cond delay="0"/>
                                          </p:stCondLst>
                                        </p:cTn>
                                        <p:tgtEl>
                                          <p:spTgt spid="38"/>
                                        </p:tgtEl>
                                        <p:attrNameLst>
                                          <p:attrName>style.visibility</p:attrName>
                                        </p:attrNameLst>
                                      </p:cBhvr>
                                      <p:to>
                                        <p:strVal val="visible"/>
                                      </p:to>
                                    </p:set>
                                    <p:anim calcmode="lin" valueType="num">
                                      <p:cBhvr>
                                        <p:cTn id="208" dur="1000" fill="hold"/>
                                        <p:tgtEl>
                                          <p:spTgt spid="38"/>
                                        </p:tgtEl>
                                        <p:attrNameLst>
                                          <p:attrName>ppt_w</p:attrName>
                                        </p:attrNameLst>
                                      </p:cBhvr>
                                      <p:tavLst>
                                        <p:tav tm="0">
                                          <p:val>
                                            <p:fltVal val="0"/>
                                          </p:val>
                                        </p:tav>
                                        <p:tav tm="100000">
                                          <p:val>
                                            <p:strVal val="#ppt_w"/>
                                          </p:val>
                                        </p:tav>
                                      </p:tavLst>
                                    </p:anim>
                                    <p:anim calcmode="lin" valueType="num">
                                      <p:cBhvr>
                                        <p:cTn id="209" dur="1000" fill="hold"/>
                                        <p:tgtEl>
                                          <p:spTgt spid="38"/>
                                        </p:tgtEl>
                                        <p:attrNameLst>
                                          <p:attrName>ppt_h</p:attrName>
                                        </p:attrNameLst>
                                      </p:cBhvr>
                                      <p:tavLst>
                                        <p:tav tm="0">
                                          <p:val>
                                            <p:fltVal val="0"/>
                                          </p:val>
                                        </p:tav>
                                        <p:tav tm="100000">
                                          <p:val>
                                            <p:strVal val="#ppt_h"/>
                                          </p:val>
                                        </p:tav>
                                      </p:tavLst>
                                    </p:anim>
                                    <p:anim calcmode="lin" valueType="num">
                                      <p:cBhvr>
                                        <p:cTn id="210" dur="1000" fill="hold"/>
                                        <p:tgtEl>
                                          <p:spTgt spid="38"/>
                                        </p:tgtEl>
                                        <p:attrNameLst>
                                          <p:attrName>style.rotation</p:attrName>
                                        </p:attrNameLst>
                                      </p:cBhvr>
                                      <p:tavLst>
                                        <p:tav tm="0">
                                          <p:val>
                                            <p:fltVal val="90"/>
                                          </p:val>
                                        </p:tav>
                                        <p:tav tm="100000">
                                          <p:val>
                                            <p:fltVal val="0"/>
                                          </p:val>
                                        </p:tav>
                                      </p:tavLst>
                                    </p:anim>
                                    <p:animEffect transition="in" filter="fade">
                                      <p:cBhvr>
                                        <p:cTn id="211" dur="1000"/>
                                        <p:tgtEl>
                                          <p:spTgt spid="38"/>
                                        </p:tgtEl>
                                      </p:cBhvr>
                                    </p:animEffect>
                                  </p:childTnLst>
                                </p:cTn>
                              </p:par>
                            </p:childTnLst>
                          </p:cTn>
                        </p:par>
                        <p:par>
                          <p:cTn id="212" fill="hold" nodeType="afterGroup">
                            <p:stCondLst>
                              <p:cond delay="7050"/>
                            </p:stCondLst>
                            <p:childTnLst>
                              <p:par>
                                <p:cTn id="213" presetID="31" presetClass="entr" presetSubtype="0" fill="hold" grpId="0" nodeType="afterEffect">
                                  <p:stCondLst>
                                    <p:cond delay="0"/>
                                  </p:stCondLst>
                                  <p:iterate type="lt">
                                    <p:tmPct val="5000"/>
                                  </p:iterate>
                                  <p:childTnLst>
                                    <p:set>
                                      <p:cBhvr>
                                        <p:cTn id="214" dur="1" fill="hold">
                                          <p:stCondLst>
                                            <p:cond delay="0"/>
                                          </p:stCondLst>
                                        </p:cTn>
                                        <p:tgtEl>
                                          <p:spTgt spid="35"/>
                                        </p:tgtEl>
                                        <p:attrNameLst>
                                          <p:attrName>style.visibility</p:attrName>
                                        </p:attrNameLst>
                                      </p:cBhvr>
                                      <p:to>
                                        <p:strVal val="visible"/>
                                      </p:to>
                                    </p:set>
                                    <p:anim calcmode="lin" valueType="num">
                                      <p:cBhvr>
                                        <p:cTn id="215" dur="1000" fill="hold"/>
                                        <p:tgtEl>
                                          <p:spTgt spid="35"/>
                                        </p:tgtEl>
                                        <p:attrNameLst>
                                          <p:attrName>ppt_w</p:attrName>
                                        </p:attrNameLst>
                                      </p:cBhvr>
                                      <p:tavLst>
                                        <p:tav tm="0">
                                          <p:val>
                                            <p:fltVal val="0"/>
                                          </p:val>
                                        </p:tav>
                                        <p:tav tm="100000">
                                          <p:val>
                                            <p:strVal val="#ppt_w"/>
                                          </p:val>
                                        </p:tav>
                                      </p:tavLst>
                                    </p:anim>
                                    <p:anim calcmode="lin" valueType="num">
                                      <p:cBhvr>
                                        <p:cTn id="216" dur="1000" fill="hold"/>
                                        <p:tgtEl>
                                          <p:spTgt spid="35"/>
                                        </p:tgtEl>
                                        <p:attrNameLst>
                                          <p:attrName>ppt_h</p:attrName>
                                        </p:attrNameLst>
                                      </p:cBhvr>
                                      <p:tavLst>
                                        <p:tav tm="0">
                                          <p:val>
                                            <p:fltVal val="0"/>
                                          </p:val>
                                        </p:tav>
                                        <p:tav tm="100000">
                                          <p:val>
                                            <p:strVal val="#ppt_h"/>
                                          </p:val>
                                        </p:tav>
                                      </p:tavLst>
                                    </p:anim>
                                    <p:anim calcmode="lin" valueType="num">
                                      <p:cBhvr>
                                        <p:cTn id="217" dur="1000" fill="hold"/>
                                        <p:tgtEl>
                                          <p:spTgt spid="35"/>
                                        </p:tgtEl>
                                        <p:attrNameLst>
                                          <p:attrName>style.rotation</p:attrName>
                                        </p:attrNameLst>
                                      </p:cBhvr>
                                      <p:tavLst>
                                        <p:tav tm="0">
                                          <p:val>
                                            <p:fltVal val="90"/>
                                          </p:val>
                                        </p:tav>
                                        <p:tav tm="100000">
                                          <p:val>
                                            <p:fltVal val="0"/>
                                          </p:val>
                                        </p:tav>
                                      </p:tavLst>
                                    </p:anim>
                                    <p:animEffect transition="in" filter="fade">
                                      <p:cBhvr>
                                        <p:cTn id="218" dur="1000"/>
                                        <p:tgtEl>
                                          <p:spTgt spid="35"/>
                                        </p:tgtEl>
                                      </p:cBhvr>
                                    </p:animEffect>
                                  </p:childTnLst>
                                </p:cTn>
                              </p:par>
                            </p:childTnLst>
                          </p:cTn>
                        </p:par>
                        <p:par>
                          <p:cTn id="219" fill="hold" nodeType="afterGroup">
                            <p:stCondLst>
                              <p:cond delay="8900"/>
                            </p:stCondLst>
                            <p:childTnLst>
                              <p:par>
                                <p:cTn id="220" presetID="3" presetClass="entr" presetSubtype="10" fill="hold" nodeType="afterEffect">
                                  <p:stCondLst>
                                    <p:cond delay="0"/>
                                  </p:stCondLst>
                                  <p:childTnLst>
                                    <p:set>
                                      <p:cBhvr>
                                        <p:cTn id="221" dur="1" fill="hold">
                                          <p:stCondLst>
                                            <p:cond delay="0"/>
                                          </p:stCondLst>
                                        </p:cTn>
                                        <p:tgtEl>
                                          <p:spTgt spid="393245"/>
                                        </p:tgtEl>
                                        <p:attrNameLst>
                                          <p:attrName>style.visibility</p:attrName>
                                        </p:attrNameLst>
                                      </p:cBhvr>
                                      <p:to>
                                        <p:strVal val="visible"/>
                                      </p:to>
                                    </p:set>
                                    <p:animEffect transition="in" filter="blinds(horizontal)">
                                      <p:cBhvr>
                                        <p:cTn id="222" dur="500"/>
                                        <p:tgtEl>
                                          <p:spTgt spid="393245"/>
                                        </p:tgtEl>
                                      </p:cBhvr>
                                    </p:animEffect>
                                  </p:childTnLst>
                                </p:cTn>
                              </p:par>
                            </p:childTnLst>
                          </p:cTn>
                        </p:par>
                        <p:par>
                          <p:cTn id="223" fill="hold" nodeType="afterGroup">
                            <p:stCondLst>
                              <p:cond delay="9400"/>
                            </p:stCondLst>
                            <p:childTnLst>
                              <p:par>
                                <p:cTn id="224" presetID="3" presetClass="entr" presetSubtype="10" fill="hold" grpId="0" nodeType="afterEffect">
                                  <p:stCondLst>
                                    <p:cond delay="0"/>
                                  </p:stCondLst>
                                  <p:childTnLst>
                                    <p:set>
                                      <p:cBhvr>
                                        <p:cTn id="225" dur="1" fill="hold">
                                          <p:stCondLst>
                                            <p:cond delay="0"/>
                                          </p:stCondLst>
                                        </p:cTn>
                                        <p:tgtEl>
                                          <p:spTgt spid="393244"/>
                                        </p:tgtEl>
                                        <p:attrNameLst>
                                          <p:attrName>style.visibility</p:attrName>
                                        </p:attrNameLst>
                                      </p:cBhvr>
                                      <p:to>
                                        <p:strVal val="visible"/>
                                      </p:to>
                                    </p:set>
                                    <p:animEffect transition="in" filter="blinds(horizontal)">
                                      <p:cBhvr>
                                        <p:cTn id="226" dur="500"/>
                                        <p:tgtEl>
                                          <p:spTgt spid="393244"/>
                                        </p:tgtEl>
                                      </p:cBhvr>
                                    </p:animEffect>
                                  </p:childTnLst>
                                </p:cTn>
                              </p:par>
                            </p:childTnLst>
                          </p:cTn>
                        </p:par>
                        <p:par>
                          <p:cTn id="227" fill="hold" nodeType="afterGroup">
                            <p:stCondLst>
                              <p:cond delay="9900"/>
                            </p:stCondLst>
                            <p:childTnLst>
                              <p:par>
                                <p:cTn id="228" presetID="31" presetClass="entr" presetSubtype="0" fill="hold" nodeType="afterEffect">
                                  <p:stCondLst>
                                    <p:cond delay="0"/>
                                  </p:stCondLst>
                                  <p:iterate type="lt">
                                    <p:tmPct val="5000"/>
                                  </p:iterate>
                                  <p:childTnLst>
                                    <p:set>
                                      <p:cBhvr>
                                        <p:cTn id="229" dur="1" fill="hold">
                                          <p:stCondLst>
                                            <p:cond delay="0"/>
                                          </p:stCondLst>
                                        </p:cTn>
                                        <p:tgtEl>
                                          <p:spTgt spid="40"/>
                                        </p:tgtEl>
                                        <p:attrNameLst>
                                          <p:attrName>style.visibility</p:attrName>
                                        </p:attrNameLst>
                                      </p:cBhvr>
                                      <p:to>
                                        <p:strVal val="visible"/>
                                      </p:to>
                                    </p:set>
                                    <p:anim calcmode="lin" valueType="num">
                                      <p:cBhvr>
                                        <p:cTn id="230" dur="1000" fill="hold"/>
                                        <p:tgtEl>
                                          <p:spTgt spid="40"/>
                                        </p:tgtEl>
                                        <p:attrNameLst>
                                          <p:attrName>ppt_w</p:attrName>
                                        </p:attrNameLst>
                                      </p:cBhvr>
                                      <p:tavLst>
                                        <p:tav tm="0">
                                          <p:val>
                                            <p:fltVal val="0"/>
                                          </p:val>
                                        </p:tav>
                                        <p:tav tm="100000">
                                          <p:val>
                                            <p:strVal val="#ppt_w"/>
                                          </p:val>
                                        </p:tav>
                                      </p:tavLst>
                                    </p:anim>
                                    <p:anim calcmode="lin" valueType="num">
                                      <p:cBhvr>
                                        <p:cTn id="231" dur="1000" fill="hold"/>
                                        <p:tgtEl>
                                          <p:spTgt spid="40"/>
                                        </p:tgtEl>
                                        <p:attrNameLst>
                                          <p:attrName>ppt_h</p:attrName>
                                        </p:attrNameLst>
                                      </p:cBhvr>
                                      <p:tavLst>
                                        <p:tav tm="0">
                                          <p:val>
                                            <p:fltVal val="0"/>
                                          </p:val>
                                        </p:tav>
                                        <p:tav tm="100000">
                                          <p:val>
                                            <p:strVal val="#ppt_h"/>
                                          </p:val>
                                        </p:tav>
                                      </p:tavLst>
                                    </p:anim>
                                    <p:anim calcmode="lin" valueType="num">
                                      <p:cBhvr>
                                        <p:cTn id="232" dur="1000" fill="hold"/>
                                        <p:tgtEl>
                                          <p:spTgt spid="40"/>
                                        </p:tgtEl>
                                        <p:attrNameLst>
                                          <p:attrName>style.rotation</p:attrName>
                                        </p:attrNameLst>
                                      </p:cBhvr>
                                      <p:tavLst>
                                        <p:tav tm="0">
                                          <p:val>
                                            <p:fltVal val="90"/>
                                          </p:val>
                                        </p:tav>
                                        <p:tav tm="100000">
                                          <p:val>
                                            <p:fltVal val="0"/>
                                          </p:val>
                                        </p:tav>
                                      </p:tavLst>
                                    </p:anim>
                                    <p:animEffect transition="in" filter="fade">
                                      <p:cBhvr>
                                        <p:cTn id="233" dur="1000"/>
                                        <p:tgtEl>
                                          <p:spTgt spid="40"/>
                                        </p:tgtEl>
                                      </p:cBhvr>
                                    </p:animEffect>
                                  </p:childTnLst>
                                </p:cTn>
                              </p:par>
                            </p:childTnLst>
                          </p:cTn>
                        </p:par>
                        <p:par>
                          <p:cTn id="234" fill="hold" nodeType="afterGroup">
                            <p:stCondLst>
                              <p:cond delay="10900"/>
                            </p:stCondLst>
                            <p:childTnLst>
                              <p:par>
                                <p:cTn id="235" presetID="31" presetClass="entr" presetSubtype="0" fill="hold" grpId="0" nodeType="afterEffect">
                                  <p:stCondLst>
                                    <p:cond delay="0"/>
                                  </p:stCondLst>
                                  <p:iterate type="lt">
                                    <p:tmPct val="5000"/>
                                  </p:iterate>
                                  <p:childTnLst>
                                    <p:set>
                                      <p:cBhvr>
                                        <p:cTn id="236" dur="1" fill="hold">
                                          <p:stCondLst>
                                            <p:cond delay="0"/>
                                          </p:stCondLst>
                                        </p:cTn>
                                        <p:tgtEl>
                                          <p:spTgt spid="39"/>
                                        </p:tgtEl>
                                        <p:attrNameLst>
                                          <p:attrName>style.visibility</p:attrName>
                                        </p:attrNameLst>
                                      </p:cBhvr>
                                      <p:to>
                                        <p:strVal val="visible"/>
                                      </p:to>
                                    </p:set>
                                    <p:anim calcmode="lin" valueType="num">
                                      <p:cBhvr>
                                        <p:cTn id="237" dur="1000" fill="hold"/>
                                        <p:tgtEl>
                                          <p:spTgt spid="39"/>
                                        </p:tgtEl>
                                        <p:attrNameLst>
                                          <p:attrName>ppt_w</p:attrName>
                                        </p:attrNameLst>
                                      </p:cBhvr>
                                      <p:tavLst>
                                        <p:tav tm="0">
                                          <p:val>
                                            <p:fltVal val="0"/>
                                          </p:val>
                                        </p:tav>
                                        <p:tav tm="100000">
                                          <p:val>
                                            <p:strVal val="#ppt_w"/>
                                          </p:val>
                                        </p:tav>
                                      </p:tavLst>
                                    </p:anim>
                                    <p:anim calcmode="lin" valueType="num">
                                      <p:cBhvr>
                                        <p:cTn id="238" dur="1000" fill="hold"/>
                                        <p:tgtEl>
                                          <p:spTgt spid="39"/>
                                        </p:tgtEl>
                                        <p:attrNameLst>
                                          <p:attrName>ppt_h</p:attrName>
                                        </p:attrNameLst>
                                      </p:cBhvr>
                                      <p:tavLst>
                                        <p:tav tm="0">
                                          <p:val>
                                            <p:fltVal val="0"/>
                                          </p:val>
                                        </p:tav>
                                        <p:tav tm="100000">
                                          <p:val>
                                            <p:strVal val="#ppt_h"/>
                                          </p:val>
                                        </p:tav>
                                      </p:tavLst>
                                    </p:anim>
                                    <p:anim calcmode="lin" valueType="num">
                                      <p:cBhvr>
                                        <p:cTn id="239" dur="1000" fill="hold"/>
                                        <p:tgtEl>
                                          <p:spTgt spid="39"/>
                                        </p:tgtEl>
                                        <p:attrNameLst>
                                          <p:attrName>style.rotation</p:attrName>
                                        </p:attrNameLst>
                                      </p:cBhvr>
                                      <p:tavLst>
                                        <p:tav tm="0">
                                          <p:val>
                                            <p:fltVal val="90"/>
                                          </p:val>
                                        </p:tav>
                                        <p:tav tm="100000">
                                          <p:val>
                                            <p:fltVal val="0"/>
                                          </p:val>
                                        </p:tav>
                                      </p:tavLst>
                                    </p:anim>
                                    <p:animEffect transition="in" filter="fade">
                                      <p:cBhvr>
                                        <p:cTn id="240" dur="1000"/>
                                        <p:tgtEl>
                                          <p:spTgt spid="39"/>
                                        </p:tgtEl>
                                      </p:cBhvr>
                                    </p:animEffect>
                                  </p:childTnLst>
                                </p:cTn>
                              </p:par>
                            </p:childTnLst>
                          </p:cTn>
                        </p:par>
                        <p:par>
                          <p:cTn id="241" fill="hold">
                            <p:stCondLst>
                              <p:cond delay="12750"/>
                            </p:stCondLst>
                            <p:childTnLst>
                              <p:par>
                                <p:cTn id="242" presetID="22" presetClass="entr" presetSubtype="1" fill="hold" grpId="0" nodeType="afterEffect">
                                  <p:stCondLst>
                                    <p:cond delay="0"/>
                                  </p:stCondLst>
                                  <p:childTnLst>
                                    <p:set>
                                      <p:cBhvr>
                                        <p:cTn id="243" dur="1" fill="hold">
                                          <p:stCondLst>
                                            <p:cond delay="0"/>
                                          </p:stCondLst>
                                        </p:cTn>
                                        <p:tgtEl>
                                          <p:spTgt spid="2"/>
                                        </p:tgtEl>
                                        <p:attrNameLst>
                                          <p:attrName>style.visibility</p:attrName>
                                        </p:attrNameLst>
                                      </p:cBhvr>
                                      <p:to>
                                        <p:strVal val="visible"/>
                                      </p:to>
                                    </p:set>
                                    <p:animEffect transition="in" filter="wipe(up)">
                                      <p:cBhvr>
                                        <p:cTn id="244" dur="500"/>
                                        <p:tgtEl>
                                          <p:spTgt spid="2"/>
                                        </p:tgtEl>
                                      </p:cBhvr>
                                    </p:animEffect>
                                  </p:childTnLst>
                                </p:cTn>
                              </p:par>
                            </p:childTnLst>
                          </p:cTn>
                        </p:par>
                        <p:par>
                          <p:cTn id="245" fill="hold">
                            <p:stCondLst>
                              <p:cond delay="13250"/>
                            </p:stCondLst>
                            <p:childTnLst>
                              <p:par>
                                <p:cTn id="246" presetID="22" presetClass="entr" presetSubtype="1" fill="hold" grpId="0" nodeType="afterEffect">
                                  <p:stCondLst>
                                    <p:cond delay="0"/>
                                  </p:stCondLst>
                                  <p:childTnLst>
                                    <p:set>
                                      <p:cBhvr>
                                        <p:cTn id="247" dur="1" fill="hold">
                                          <p:stCondLst>
                                            <p:cond delay="0"/>
                                          </p:stCondLst>
                                        </p:cTn>
                                        <p:tgtEl>
                                          <p:spTgt spid="44"/>
                                        </p:tgtEl>
                                        <p:attrNameLst>
                                          <p:attrName>style.visibility</p:attrName>
                                        </p:attrNameLst>
                                      </p:cBhvr>
                                      <p:to>
                                        <p:strVal val="visible"/>
                                      </p:to>
                                    </p:set>
                                    <p:animEffect transition="in" filter="wipe(up)">
                                      <p:cBhvr>
                                        <p:cTn id="24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20" grpId="0" animBg="1"/>
      <p:bldP spid="393222" grpId="0" animBg="1"/>
      <p:bldP spid="393224" grpId="0" animBg="1"/>
      <p:bldP spid="393226" grpId="0" animBg="1"/>
      <p:bldP spid="393227" grpId="0" animBg="1"/>
      <p:bldP spid="393228" grpId="0" animBg="1"/>
      <p:bldP spid="393229" grpId="0" animBg="1"/>
      <p:bldP spid="393230" grpId="0" animBg="1"/>
      <p:bldP spid="393231" grpId="0" animBg="1"/>
      <p:bldP spid="393232" grpId="0" animBg="1"/>
      <p:bldP spid="393233" grpId="0" animBg="1"/>
      <p:bldP spid="393242" grpId="0" animBg="1"/>
      <p:bldP spid="393244" grpId="0" animBg="1"/>
      <p:bldP spid="31" grpId="0" animBg="1"/>
      <p:bldP spid="33" grpId="0" animBg="1"/>
      <p:bldP spid="34" grpId="0" animBg="1"/>
      <p:bldP spid="35" grpId="0" animBg="1"/>
      <p:bldP spid="39" grpId="0" animBg="1"/>
      <p:bldP spid="41" grpId="0" animBg="1"/>
      <p:bldP spid="2" grpId="0"/>
      <p:bldP spid="4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B717D58B-6EFE-40C0-86C1-D5E13CEF28A2}" type="slidenum">
              <a:rPr lang="en-US" b="0" smtClean="0">
                <a:solidFill>
                  <a:schemeClr val="tx2"/>
                </a:solidFill>
              </a:rPr>
              <a:pPr/>
              <a:t>96</a:t>
            </a:fld>
            <a:endParaRPr lang="en-US" b="0">
              <a:solidFill>
                <a:schemeClr val="tx2"/>
              </a:solidFill>
            </a:endParaRPr>
          </a:p>
        </p:txBody>
      </p:sp>
      <p:sp>
        <p:nvSpPr>
          <p:cNvPr id="24579" name="Rectangle 2"/>
          <p:cNvSpPr>
            <a:spLocks noGrp="1" noChangeArrowheads="1"/>
          </p:cNvSpPr>
          <p:nvPr>
            <p:ph type="title"/>
          </p:nvPr>
        </p:nvSpPr>
        <p:spPr>
          <a:xfrm>
            <a:off x="1066800" y="76200"/>
            <a:ext cx="7620000" cy="623888"/>
          </a:xfrm>
        </p:spPr>
        <p:txBody>
          <a:bodyPr/>
          <a:lstStyle/>
          <a:p>
            <a:pPr eaLnBrk="1" hangingPunct="1"/>
            <a:r>
              <a:rPr lang="en-US"/>
              <a:t>Oracle SOA Suite: StockQuoteService</a:t>
            </a:r>
          </a:p>
        </p:txBody>
      </p:sp>
      <p:pic>
        <p:nvPicPr>
          <p:cNvPr id="245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685800"/>
            <a:ext cx="775335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7" name="AutoShape 5"/>
          <p:cNvSpPr>
            <a:spLocks noChangeArrowheads="1"/>
          </p:cNvSpPr>
          <p:nvPr/>
        </p:nvSpPr>
        <p:spPr bwMode="auto">
          <a:xfrm>
            <a:off x="2209800" y="3352800"/>
            <a:ext cx="342900" cy="381000"/>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pic>
        <p:nvPicPr>
          <p:cNvPr id="5918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514600"/>
            <a:ext cx="270510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1879" name="AutoShape 7"/>
          <p:cNvSpPr>
            <a:spLocks noChangeArrowheads="1"/>
          </p:cNvSpPr>
          <p:nvPr/>
        </p:nvSpPr>
        <p:spPr bwMode="auto">
          <a:xfrm flipH="1">
            <a:off x="4533900" y="3810000"/>
            <a:ext cx="342900" cy="381000"/>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24584" name="Rounded Rectangular Callout 1"/>
          <p:cNvSpPr>
            <a:spLocks noChangeArrowheads="1"/>
          </p:cNvSpPr>
          <p:nvPr/>
        </p:nvSpPr>
        <p:spPr bwMode="auto">
          <a:xfrm>
            <a:off x="7794172" y="685800"/>
            <a:ext cx="1333500" cy="1219200"/>
          </a:xfrm>
          <a:prstGeom prst="wedgeRoundRectCallout">
            <a:avLst>
              <a:gd name="adj1" fmla="val -51417"/>
              <a:gd name="adj2" fmla="val 75287"/>
              <a:gd name="adj3" fmla="val 16667"/>
            </a:avLst>
          </a:prstGeom>
          <a:solidFill>
            <a:schemeClr val="accent1"/>
          </a:solidFill>
          <a:ln w="9525" algn="ctr">
            <a:solidFill>
              <a:schemeClr val="tx1"/>
            </a:solidFill>
            <a:round/>
            <a:headEnd/>
            <a:tailEnd/>
          </a:ln>
        </p:spPr>
        <p:txBody>
          <a:bodyPr/>
          <a:lstStyle/>
          <a:p>
            <a:r>
              <a:rPr lang="en-US" sz="1600" b="0" dirty="0"/>
              <a:t>BPEL composition with WSDL interface</a:t>
            </a:r>
          </a:p>
        </p:txBody>
      </p:sp>
    </p:spTree>
    <p:extLst>
      <p:ext uri="{BB962C8B-B14F-4D97-AF65-F5344CB8AC3E}">
        <p14:creationId xmlns:p14="http://schemas.microsoft.com/office/powerpoint/2010/main" val="12518838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grpId="0" nodeType="afterEffect">
                                  <p:stCondLst>
                                    <p:cond delay="0"/>
                                  </p:stCondLst>
                                  <p:childTnLst>
                                    <p:animRot by="21600000">
                                      <p:cBhvr>
                                        <p:cTn id="6" dur="2000" fill="hold"/>
                                        <p:tgtEl>
                                          <p:spTgt spid="591877"/>
                                        </p:tgtEl>
                                        <p:attrNameLst>
                                          <p:attrName>r</p:attrName>
                                        </p:attrNameLst>
                                      </p:cBhvr>
                                    </p:animRo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91879"/>
                                        </p:tgtEl>
                                        <p:attrNameLst>
                                          <p:attrName>style.visibility</p:attrName>
                                        </p:attrNameLst>
                                      </p:cBhvr>
                                      <p:to>
                                        <p:strVal val="visible"/>
                                      </p:to>
                                    </p:set>
                                    <p:animEffect transition="in" filter="fade">
                                      <p:cBhvr>
                                        <p:cTn id="11" dur="2000"/>
                                        <p:tgtEl>
                                          <p:spTgt spid="591879"/>
                                        </p:tgtEl>
                                      </p:cBhvr>
                                    </p:animEffect>
                                  </p:childTnLst>
                                </p:cTn>
                              </p:par>
                            </p:childTnLst>
                          </p:cTn>
                        </p:par>
                        <p:par>
                          <p:cTn id="12" fill="hold" nodeType="afterGroup">
                            <p:stCondLst>
                              <p:cond delay="2000"/>
                            </p:stCondLst>
                            <p:childTnLst>
                              <p:par>
                                <p:cTn id="13" presetID="8" presetClass="emph" presetSubtype="0" fill="hold" grpId="1" nodeType="afterEffect">
                                  <p:stCondLst>
                                    <p:cond delay="0"/>
                                  </p:stCondLst>
                                  <p:childTnLst>
                                    <p:animRot by="21600000">
                                      <p:cBhvr>
                                        <p:cTn id="14" dur="2000" fill="hold"/>
                                        <p:tgtEl>
                                          <p:spTgt spid="591879"/>
                                        </p:tgtEl>
                                        <p:attrNameLst>
                                          <p:attrName>r</p:attrName>
                                        </p:attrNameLst>
                                      </p:cBhvr>
                                    </p:animRot>
                                  </p:childTnLst>
                                </p:cTn>
                              </p:par>
                            </p:childTnLst>
                          </p:cTn>
                        </p:par>
                        <p:par>
                          <p:cTn id="15" fill="hold" nodeType="afterGroup">
                            <p:stCondLst>
                              <p:cond delay="4000"/>
                            </p:stCondLst>
                            <p:childTnLst>
                              <p:par>
                                <p:cTn id="16" presetID="22" presetClass="entr" presetSubtype="8" fill="hold" nodeType="afterEffect">
                                  <p:stCondLst>
                                    <p:cond delay="0"/>
                                  </p:stCondLst>
                                  <p:childTnLst>
                                    <p:set>
                                      <p:cBhvr>
                                        <p:cTn id="17" dur="1" fill="hold">
                                          <p:stCondLst>
                                            <p:cond delay="0"/>
                                          </p:stCondLst>
                                        </p:cTn>
                                        <p:tgtEl>
                                          <p:spTgt spid="591878"/>
                                        </p:tgtEl>
                                        <p:attrNameLst>
                                          <p:attrName>style.visibility</p:attrName>
                                        </p:attrNameLst>
                                      </p:cBhvr>
                                      <p:to>
                                        <p:strVal val="visible"/>
                                      </p:to>
                                    </p:set>
                                    <p:animEffect transition="in" filter="wipe(left)">
                                      <p:cBhvr>
                                        <p:cTn id="18" dur="500"/>
                                        <p:tgtEl>
                                          <p:spTgt spid="591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1877" grpId="0" animBg="1"/>
      <p:bldP spid="591879" grpId="0" animBg="1"/>
      <p:bldP spid="591879"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C2B0AB86-5042-4000-9E7B-D2103338103D}" type="slidenum">
              <a:rPr lang="en-US" b="0" smtClean="0">
                <a:solidFill>
                  <a:schemeClr val="tx2"/>
                </a:solidFill>
              </a:rPr>
              <a:pPr/>
              <a:t>97</a:t>
            </a:fld>
            <a:endParaRPr lang="en-US" b="0">
              <a:solidFill>
                <a:schemeClr val="tx2"/>
              </a:solidFill>
            </a:endParaRPr>
          </a:p>
        </p:txBody>
      </p:sp>
      <p:pic>
        <p:nvPicPr>
          <p:cNvPr id="5" name="Picture 3"/>
          <p:cNvPicPr>
            <a:picLocks noChangeAspect="1" noChangeArrowheads="1"/>
          </p:cNvPicPr>
          <p:nvPr/>
        </p:nvPicPr>
        <p:blipFill>
          <a:blip r:embed="rId3" cstate="print"/>
          <a:srcRect/>
          <a:stretch>
            <a:fillRect/>
          </a:stretch>
        </p:blipFill>
        <p:spPr bwMode="auto">
          <a:xfrm>
            <a:off x="2484512" y="0"/>
            <a:ext cx="6583288" cy="6858000"/>
          </a:xfrm>
          <a:prstGeom prst="rect">
            <a:avLst/>
          </a:prstGeom>
          <a:noFill/>
          <a:ln w="9525">
            <a:noFill/>
            <a:miter lim="800000"/>
            <a:headEnd/>
            <a:tailEnd/>
          </a:ln>
        </p:spPr>
      </p:pic>
      <p:grpSp>
        <p:nvGrpSpPr>
          <p:cNvPr id="6" name="Group 5"/>
          <p:cNvGrpSpPr/>
          <p:nvPr/>
        </p:nvGrpSpPr>
        <p:grpSpPr>
          <a:xfrm>
            <a:off x="152400" y="2895600"/>
            <a:ext cx="3296502" cy="3065878"/>
            <a:chOff x="278864" y="3243498"/>
            <a:chExt cx="3296502" cy="3065878"/>
          </a:xfrm>
        </p:grpSpPr>
        <p:sp>
          <p:nvSpPr>
            <p:cNvPr id="7" name="Rounded Rectangle 6"/>
            <p:cNvSpPr/>
            <p:nvPr/>
          </p:nvSpPr>
          <p:spPr bwMode="auto">
            <a:xfrm>
              <a:off x="1020607" y="3243498"/>
              <a:ext cx="1038442" cy="346147"/>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400" b="0" dirty="0"/>
                <a:t>Submitted</a:t>
              </a:r>
              <a:endParaRPr kumimoji="0" lang="en-US" sz="1400" b="0" i="0" u="none" strike="noStrike" cap="none" normalizeH="0" baseline="0" dirty="0">
                <a:ln>
                  <a:noFill/>
                </a:ln>
                <a:solidFill>
                  <a:schemeClr val="tx1"/>
                </a:solidFill>
                <a:effectLst/>
              </a:endParaRPr>
            </a:p>
          </p:txBody>
        </p:sp>
        <p:sp>
          <p:nvSpPr>
            <p:cNvPr id="8" name="Rounded Rectangle 7"/>
            <p:cNvSpPr/>
            <p:nvPr/>
          </p:nvSpPr>
          <p:spPr bwMode="auto">
            <a:xfrm>
              <a:off x="1020608" y="3836895"/>
              <a:ext cx="1038442" cy="346147"/>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400" b="0" dirty="0"/>
                <a:t>Assigned</a:t>
              </a:r>
              <a:endParaRPr kumimoji="0" lang="en-US" sz="1400" b="0" i="0" u="none" strike="noStrike" cap="none" normalizeH="0" baseline="0" dirty="0">
                <a:ln>
                  <a:noFill/>
                </a:ln>
                <a:solidFill>
                  <a:schemeClr val="tx1"/>
                </a:solidFill>
                <a:effectLst/>
              </a:endParaRPr>
            </a:p>
          </p:txBody>
        </p:sp>
        <p:cxnSp>
          <p:nvCxnSpPr>
            <p:cNvPr id="9" name="Straight Arrow Connector 8"/>
            <p:cNvCxnSpPr>
              <a:stCxn id="7" idx="2"/>
              <a:endCxn id="8" idx="0"/>
            </p:cNvCxnSpPr>
            <p:nvPr/>
          </p:nvCxnSpPr>
          <p:spPr bwMode="auto">
            <a:xfrm rot="16200000" flipH="1">
              <a:off x="1416204" y="3713269"/>
              <a:ext cx="247249" cy="1"/>
            </a:xfrm>
            <a:prstGeom prst="straightConnector1">
              <a:avLst/>
            </a:prstGeom>
            <a:solidFill>
              <a:schemeClr val="bg1"/>
            </a:solidFill>
            <a:ln w="9525" cap="flat" cmpd="sng" algn="ctr">
              <a:solidFill>
                <a:schemeClr val="tx1"/>
              </a:solidFill>
              <a:prstDash val="solid"/>
              <a:round/>
              <a:headEnd type="none" w="med" len="med"/>
              <a:tailEnd type="arrow"/>
            </a:ln>
            <a:effectLst/>
          </p:spPr>
        </p:cxnSp>
        <p:sp>
          <p:nvSpPr>
            <p:cNvPr id="10" name="Rounded Rectangle 9"/>
            <p:cNvSpPr/>
            <p:nvPr/>
          </p:nvSpPr>
          <p:spPr bwMode="auto">
            <a:xfrm>
              <a:off x="278864" y="4578639"/>
              <a:ext cx="1038442" cy="346147"/>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400" b="0" dirty="0"/>
                <a:t>Approved</a:t>
              </a:r>
              <a:endParaRPr kumimoji="0" lang="en-US" sz="1400" b="0" i="0" u="none" strike="noStrike" cap="none" normalizeH="0" baseline="0" dirty="0">
                <a:ln>
                  <a:noFill/>
                </a:ln>
                <a:solidFill>
                  <a:schemeClr val="tx1"/>
                </a:solidFill>
                <a:effectLst/>
              </a:endParaRPr>
            </a:p>
          </p:txBody>
        </p:sp>
        <p:sp>
          <p:nvSpPr>
            <p:cNvPr id="11" name="Rounded Rectangle 10"/>
            <p:cNvSpPr/>
            <p:nvPr/>
          </p:nvSpPr>
          <p:spPr bwMode="auto">
            <a:xfrm>
              <a:off x="1811802" y="4578639"/>
              <a:ext cx="1038442" cy="346147"/>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400" b="0" dirty="0"/>
                <a:t>Rejected</a:t>
              </a:r>
              <a:endParaRPr kumimoji="0" lang="en-US" sz="1400" b="0" i="0" u="none" strike="noStrike" cap="none" normalizeH="0" baseline="0" dirty="0">
                <a:ln>
                  <a:noFill/>
                </a:ln>
                <a:solidFill>
                  <a:schemeClr val="tx1"/>
                </a:solidFill>
                <a:effectLst/>
              </a:endParaRPr>
            </a:p>
          </p:txBody>
        </p:sp>
        <p:sp>
          <p:nvSpPr>
            <p:cNvPr id="12" name="Rounded Rectangle 11"/>
            <p:cNvSpPr/>
            <p:nvPr/>
          </p:nvSpPr>
          <p:spPr bwMode="auto">
            <a:xfrm>
              <a:off x="971159" y="5320384"/>
              <a:ext cx="1038442" cy="346147"/>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400" b="0" dirty="0"/>
                <a:t>Ordered</a:t>
              </a:r>
              <a:endParaRPr kumimoji="0" lang="en-US" sz="1400" b="0" i="0" u="none" strike="noStrike" cap="none" normalizeH="0" baseline="0" dirty="0">
                <a:ln>
                  <a:noFill/>
                </a:ln>
                <a:solidFill>
                  <a:schemeClr val="tx1"/>
                </a:solidFill>
                <a:effectLst/>
              </a:endParaRPr>
            </a:p>
          </p:txBody>
        </p:sp>
        <p:sp>
          <p:nvSpPr>
            <p:cNvPr id="13" name="Rounded Rectangle 12"/>
            <p:cNvSpPr/>
            <p:nvPr/>
          </p:nvSpPr>
          <p:spPr bwMode="auto">
            <a:xfrm>
              <a:off x="971159" y="5963229"/>
              <a:ext cx="1038442" cy="346147"/>
            </a:xfrm>
            <a:prstGeom prst="round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sz="1400" b="0" dirty="0"/>
                <a:t>Completed</a:t>
              </a:r>
              <a:endParaRPr kumimoji="0" lang="en-US" sz="1400" b="0" i="0" u="none" strike="noStrike" cap="none" normalizeH="0" baseline="0" dirty="0">
                <a:ln>
                  <a:noFill/>
                </a:ln>
                <a:solidFill>
                  <a:schemeClr val="tx1"/>
                </a:solidFill>
                <a:effectLst/>
              </a:endParaRPr>
            </a:p>
          </p:txBody>
        </p:sp>
        <p:cxnSp>
          <p:nvCxnSpPr>
            <p:cNvPr id="14" name="Elbow Connector 13"/>
            <p:cNvCxnSpPr>
              <a:stCxn id="8" idx="2"/>
              <a:endCxn id="10" idx="0"/>
            </p:cNvCxnSpPr>
            <p:nvPr/>
          </p:nvCxnSpPr>
          <p:spPr bwMode="auto">
            <a:xfrm rot="5400000">
              <a:off x="971160" y="4009969"/>
              <a:ext cx="395597" cy="741744"/>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p:spPr>
        </p:cxnSp>
        <p:cxnSp>
          <p:nvCxnSpPr>
            <p:cNvPr id="15" name="Elbow Connector 14"/>
            <p:cNvCxnSpPr>
              <a:stCxn id="8" idx="2"/>
              <a:endCxn id="11" idx="0"/>
            </p:cNvCxnSpPr>
            <p:nvPr/>
          </p:nvCxnSpPr>
          <p:spPr bwMode="auto">
            <a:xfrm rot="16200000" flipH="1">
              <a:off x="1737628" y="3985244"/>
              <a:ext cx="395597" cy="791194"/>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p:spPr>
        </p:cxnSp>
        <p:cxnSp>
          <p:nvCxnSpPr>
            <p:cNvPr id="16" name="Elbow Connector 15"/>
            <p:cNvCxnSpPr>
              <a:stCxn id="11" idx="3"/>
              <a:endCxn id="8" idx="3"/>
            </p:cNvCxnSpPr>
            <p:nvPr/>
          </p:nvCxnSpPr>
          <p:spPr bwMode="auto">
            <a:xfrm flipH="1" flipV="1">
              <a:off x="2059050" y="4009969"/>
              <a:ext cx="791194" cy="741744"/>
            </a:xfrm>
            <a:prstGeom prst="bentConnector3">
              <a:avLst>
                <a:gd name="adj1" fmla="val -37202"/>
              </a:avLst>
            </a:prstGeom>
            <a:solidFill>
              <a:schemeClr val="bg1"/>
            </a:solidFill>
            <a:ln w="9525" cap="flat" cmpd="sng" algn="ctr">
              <a:solidFill>
                <a:schemeClr val="tx1"/>
              </a:solidFill>
              <a:prstDash val="solid"/>
              <a:round/>
              <a:headEnd type="none" w="med" len="med"/>
              <a:tailEnd type="arrow"/>
            </a:ln>
            <a:effectLst/>
          </p:spPr>
        </p:cxnSp>
        <p:cxnSp>
          <p:nvCxnSpPr>
            <p:cNvPr id="17" name="Elbow Connector 16"/>
            <p:cNvCxnSpPr>
              <a:stCxn id="11" idx="2"/>
              <a:endCxn id="13" idx="3"/>
            </p:cNvCxnSpPr>
            <p:nvPr/>
          </p:nvCxnSpPr>
          <p:spPr bwMode="auto">
            <a:xfrm rot="5400000">
              <a:off x="1564555" y="5369833"/>
              <a:ext cx="1211516" cy="321423"/>
            </a:xfrm>
            <a:prstGeom prst="bentConnector2">
              <a:avLst/>
            </a:prstGeom>
            <a:solidFill>
              <a:schemeClr val="bg1"/>
            </a:solidFill>
            <a:ln w="9525" cap="flat" cmpd="sng" algn="ctr">
              <a:solidFill>
                <a:schemeClr val="tx1"/>
              </a:solidFill>
              <a:prstDash val="solid"/>
              <a:round/>
              <a:headEnd type="none" w="med" len="med"/>
              <a:tailEnd type="arrow"/>
            </a:ln>
            <a:effectLst/>
          </p:spPr>
        </p:cxnSp>
        <p:cxnSp>
          <p:nvCxnSpPr>
            <p:cNvPr id="18" name="Elbow Connector 17"/>
            <p:cNvCxnSpPr>
              <a:stCxn id="10" idx="2"/>
              <a:endCxn id="12" idx="0"/>
            </p:cNvCxnSpPr>
            <p:nvPr/>
          </p:nvCxnSpPr>
          <p:spPr bwMode="auto">
            <a:xfrm rot="16200000" flipH="1">
              <a:off x="946435" y="4776438"/>
              <a:ext cx="395597" cy="692295"/>
            </a:xfrm>
            <a:prstGeom prst="bentConnector3">
              <a:avLst>
                <a:gd name="adj1" fmla="val 50000"/>
              </a:avLst>
            </a:prstGeom>
            <a:solidFill>
              <a:schemeClr val="bg1"/>
            </a:solidFill>
            <a:ln w="9525" cap="flat" cmpd="sng" algn="ctr">
              <a:solidFill>
                <a:schemeClr val="tx1"/>
              </a:solidFill>
              <a:prstDash val="solid"/>
              <a:round/>
              <a:headEnd type="none" w="med" len="med"/>
              <a:tailEnd type="arrow"/>
            </a:ln>
            <a:effectLst/>
          </p:spPr>
        </p:cxnSp>
        <p:cxnSp>
          <p:nvCxnSpPr>
            <p:cNvPr id="19" name="Straight Arrow Connector 18"/>
            <p:cNvCxnSpPr>
              <a:stCxn id="12" idx="2"/>
              <a:endCxn id="13" idx="0"/>
            </p:cNvCxnSpPr>
            <p:nvPr/>
          </p:nvCxnSpPr>
          <p:spPr bwMode="auto">
            <a:xfrm rot="5400000">
              <a:off x="1342032" y="5814880"/>
              <a:ext cx="296698" cy="2045"/>
            </a:xfrm>
            <a:prstGeom prst="straightConnector1">
              <a:avLst/>
            </a:prstGeom>
            <a:solidFill>
              <a:schemeClr val="bg1"/>
            </a:solidFill>
            <a:ln w="9525" cap="flat" cmpd="sng" algn="ctr">
              <a:solidFill>
                <a:schemeClr val="tx1"/>
              </a:solidFill>
              <a:prstDash val="solid"/>
              <a:round/>
              <a:headEnd type="none" w="med" len="med"/>
              <a:tailEnd type="arrow"/>
            </a:ln>
            <a:effectLst/>
          </p:spPr>
        </p:cxnSp>
        <p:sp>
          <p:nvSpPr>
            <p:cNvPr id="20" name="TextBox 19"/>
            <p:cNvSpPr txBox="1"/>
            <p:nvPr/>
          </p:nvSpPr>
          <p:spPr>
            <a:xfrm>
              <a:off x="328314" y="4133591"/>
              <a:ext cx="763351" cy="307777"/>
            </a:xfrm>
            <a:prstGeom prst="rect">
              <a:avLst/>
            </a:prstGeom>
            <a:noFill/>
          </p:spPr>
          <p:txBody>
            <a:bodyPr wrap="none" rtlCol="0">
              <a:spAutoFit/>
            </a:bodyPr>
            <a:lstStyle/>
            <a:p>
              <a:r>
                <a:rPr lang="en-US" sz="1400" b="0" dirty="0"/>
                <a:t>approve</a:t>
              </a:r>
            </a:p>
          </p:txBody>
        </p:sp>
        <p:sp>
          <p:nvSpPr>
            <p:cNvPr id="21" name="TextBox 20"/>
            <p:cNvSpPr txBox="1"/>
            <p:nvPr/>
          </p:nvSpPr>
          <p:spPr>
            <a:xfrm>
              <a:off x="2306299" y="5023684"/>
              <a:ext cx="644728" cy="307777"/>
            </a:xfrm>
            <a:prstGeom prst="rect">
              <a:avLst/>
            </a:prstGeom>
            <a:noFill/>
          </p:spPr>
          <p:txBody>
            <a:bodyPr wrap="none" rtlCol="0">
              <a:spAutoFit/>
            </a:bodyPr>
            <a:lstStyle/>
            <a:p>
              <a:r>
                <a:rPr lang="en-US" sz="1400" b="0" dirty="0"/>
                <a:t>cancel</a:t>
              </a:r>
            </a:p>
          </p:txBody>
        </p:sp>
        <p:sp>
          <p:nvSpPr>
            <p:cNvPr id="22" name="TextBox 21"/>
            <p:cNvSpPr txBox="1"/>
            <p:nvPr/>
          </p:nvSpPr>
          <p:spPr>
            <a:xfrm>
              <a:off x="2800795" y="4677537"/>
              <a:ext cx="774571" cy="307777"/>
            </a:xfrm>
            <a:prstGeom prst="rect">
              <a:avLst/>
            </a:prstGeom>
            <a:noFill/>
          </p:spPr>
          <p:txBody>
            <a:bodyPr wrap="none" rtlCol="0">
              <a:spAutoFit/>
            </a:bodyPr>
            <a:lstStyle/>
            <a:p>
              <a:r>
                <a:rPr lang="en-US" sz="1400" b="0" dirty="0"/>
                <a:t>reassign</a:t>
              </a:r>
            </a:p>
          </p:txBody>
        </p:sp>
      </p:grpSp>
      <p:sp>
        <p:nvSpPr>
          <p:cNvPr id="25603" name="Rectangle 2"/>
          <p:cNvSpPr>
            <a:spLocks noGrp="1" noChangeArrowheads="1"/>
          </p:cNvSpPr>
          <p:nvPr>
            <p:ph type="title"/>
          </p:nvPr>
        </p:nvSpPr>
        <p:spPr>
          <a:xfrm>
            <a:off x="278770" y="1143000"/>
            <a:ext cx="1931030" cy="1066800"/>
          </a:xfrm>
        </p:spPr>
        <p:txBody>
          <a:bodyPr/>
          <a:lstStyle/>
          <a:p>
            <a:pPr eaLnBrk="1" hangingPunct="1"/>
            <a:r>
              <a:rPr lang="en-US" altLang="zh-CN" sz="2400" dirty="0">
                <a:ea typeface="宋体" pitchFamily="2" charset="-122"/>
              </a:rPr>
              <a:t>Microsoft </a:t>
            </a:r>
            <a:br>
              <a:rPr lang="en-US" altLang="zh-CN" sz="2400" dirty="0">
                <a:ea typeface="宋体" pitchFamily="2" charset="-122"/>
              </a:rPr>
            </a:br>
            <a:r>
              <a:rPr lang="en-US" altLang="zh-CN" sz="2400" dirty="0">
                <a:ea typeface="宋体" pitchFamily="2" charset="-122"/>
              </a:rPr>
              <a:t>Workflow </a:t>
            </a:r>
            <a:br>
              <a:rPr lang="en-US" altLang="zh-CN" sz="2400" dirty="0">
                <a:ea typeface="宋体" pitchFamily="2" charset="-122"/>
              </a:rPr>
            </a:br>
            <a:r>
              <a:rPr lang="en-US" altLang="zh-CN" sz="2400" dirty="0">
                <a:ea typeface="宋体" pitchFamily="2" charset="-122"/>
              </a:rPr>
              <a:t>Foundation</a:t>
            </a:r>
          </a:p>
        </p:txBody>
      </p:sp>
    </p:spTree>
    <p:extLst>
      <p:ext uri="{BB962C8B-B14F-4D97-AF65-F5344CB8AC3E}">
        <p14:creationId xmlns:p14="http://schemas.microsoft.com/office/powerpoint/2010/main" val="165969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490950ED-EB6F-44C8-BDB5-BDC4B79CE27A}" type="slidenum">
              <a:rPr lang="en-US" b="0" smtClean="0">
                <a:solidFill>
                  <a:schemeClr val="tx2"/>
                </a:solidFill>
              </a:rPr>
              <a:pPr/>
              <a:t>98</a:t>
            </a:fld>
            <a:endParaRPr lang="en-US" b="0">
              <a:solidFill>
                <a:schemeClr val="tx2"/>
              </a:solidFill>
            </a:endParaRPr>
          </a:p>
        </p:txBody>
      </p:sp>
      <p:sp>
        <p:nvSpPr>
          <p:cNvPr id="27651" name="Rectangle 2"/>
          <p:cNvSpPr>
            <a:spLocks noGrp="1" noChangeArrowheads="1"/>
          </p:cNvSpPr>
          <p:nvPr>
            <p:ph type="title"/>
          </p:nvPr>
        </p:nvSpPr>
        <p:spPr>
          <a:xfrm>
            <a:off x="1447800" y="-76200"/>
            <a:ext cx="7620000" cy="1371600"/>
          </a:xfrm>
        </p:spPr>
        <p:txBody>
          <a:bodyPr/>
          <a:lstStyle/>
          <a:p>
            <a:pPr eaLnBrk="1" hangingPunct="1"/>
            <a:r>
              <a:rPr lang="en-US" altLang="zh-CN" dirty="0">
                <a:ea typeface="宋体" pitchFamily="2" charset="-122"/>
              </a:rPr>
              <a:t>Service Component Architecture (SCA)</a:t>
            </a:r>
            <a:br>
              <a:rPr lang="en-US" altLang="zh-CN" dirty="0">
                <a:ea typeface="宋体" pitchFamily="2" charset="-122"/>
              </a:rPr>
            </a:br>
            <a:r>
              <a:rPr lang="en-US" altLang="zh-CN" dirty="0">
                <a:solidFill>
                  <a:srgbClr val="B2B2B2"/>
                </a:solidFill>
                <a:ea typeface="宋体" pitchFamily="2" charset="-122"/>
              </a:rPr>
              <a:t>Service Data Object (SDO)</a:t>
            </a:r>
          </a:p>
        </p:txBody>
      </p:sp>
      <p:pic>
        <p:nvPicPr>
          <p:cNvPr id="27652" name="Picture 3" descr="Figure 7. Imports and exports with other technolog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865313"/>
            <a:ext cx="6905625" cy="491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Rectangle 4"/>
          <p:cNvSpPr>
            <a:spLocks noChangeArrowheads="1"/>
          </p:cNvSpPr>
          <p:nvPr/>
        </p:nvSpPr>
        <p:spPr bwMode="auto">
          <a:xfrm>
            <a:off x="304800" y="1225550"/>
            <a:ext cx="8686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1400" b="0" dirty="0">
                <a:latin typeface="Tahoma" pitchFamily="34" charset="0"/>
                <a:ea typeface="宋体" pitchFamily="2" charset="-122"/>
              </a:rPr>
              <a:t>https://www.ibm.com/support/knowledgecenter/en/SSMKHH_10.0.0/com.ibm.etools.mft.doc/ac68550_.htm</a:t>
            </a:r>
            <a:endParaRPr lang="zh-CN" altLang="en-US" sz="1400" b="0" dirty="0">
              <a:latin typeface="Tahoma" pitchFamily="34" charset="0"/>
              <a:ea typeface="宋体" pitchFamily="2" charset="-122"/>
            </a:endParaRPr>
          </a:p>
        </p:txBody>
      </p:sp>
    </p:spTree>
    <p:extLst>
      <p:ext uri="{BB962C8B-B14F-4D97-AF65-F5344CB8AC3E}">
        <p14:creationId xmlns:p14="http://schemas.microsoft.com/office/powerpoint/2010/main" val="132365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Times New Roman" pitchFamily="18" charset="0"/>
              </a:defRPr>
            </a:lvl1pPr>
            <a:lvl2pPr marL="742950" indent="-285750">
              <a:defRPr b="1">
                <a:solidFill>
                  <a:schemeClr val="tx1"/>
                </a:solidFill>
                <a:latin typeface="Times New Roman" pitchFamily="18" charset="0"/>
              </a:defRPr>
            </a:lvl2pPr>
            <a:lvl3pPr marL="1143000" indent="-228600">
              <a:defRPr b="1">
                <a:solidFill>
                  <a:schemeClr val="tx1"/>
                </a:solidFill>
                <a:latin typeface="Times New Roman" pitchFamily="18" charset="0"/>
              </a:defRPr>
            </a:lvl3pPr>
            <a:lvl4pPr marL="1600200" indent="-228600">
              <a:defRPr b="1">
                <a:solidFill>
                  <a:schemeClr val="tx1"/>
                </a:solidFill>
                <a:latin typeface="Times New Roman" pitchFamily="18" charset="0"/>
              </a:defRPr>
            </a:lvl4pPr>
            <a:lvl5pPr marL="2057400" indent="-228600">
              <a:defRPr b="1">
                <a:solidFill>
                  <a:schemeClr val="tx1"/>
                </a:solidFill>
                <a:latin typeface="Times New Roman" pitchFamily="18" charset="0"/>
              </a:defRPr>
            </a:lvl5pPr>
            <a:lvl6pPr marL="2514600" indent="-228600" eaLnBrk="0" fontAlgn="base" hangingPunct="0">
              <a:spcBef>
                <a:spcPct val="0"/>
              </a:spcBef>
              <a:spcAft>
                <a:spcPct val="0"/>
              </a:spcAft>
              <a:defRPr b="1">
                <a:solidFill>
                  <a:schemeClr val="tx1"/>
                </a:solidFill>
                <a:latin typeface="Times New Roman" pitchFamily="18" charset="0"/>
              </a:defRPr>
            </a:lvl6pPr>
            <a:lvl7pPr marL="2971800" indent="-228600" eaLnBrk="0" fontAlgn="base" hangingPunct="0">
              <a:spcBef>
                <a:spcPct val="0"/>
              </a:spcBef>
              <a:spcAft>
                <a:spcPct val="0"/>
              </a:spcAft>
              <a:defRPr b="1">
                <a:solidFill>
                  <a:schemeClr val="tx1"/>
                </a:solidFill>
                <a:latin typeface="Times New Roman" pitchFamily="18" charset="0"/>
              </a:defRPr>
            </a:lvl7pPr>
            <a:lvl8pPr marL="3429000" indent="-228600" eaLnBrk="0" fontAlgn="base" hangingPunct="0">
              <a:spcBef>
                <a:spcPct val="0"/>
              </a:spcBef>
              <a:spcAft>
                <a:spcPct val="0"/>
              </a:spcAft>
              <a:defRPr b="1">
                <a:solidFill>
                  <a:schemeClr val="tx1"/>
                </a:solidFill>
                <a:latin typeface="Times New Roman" pitchFamily="18" charset="0"/>
              </a:defRPr>
            </a:lvl8pPr>
            <a:lvl9pPr marL="3886200" indent="-228600" eaLnBrk="0" fontAlgn="base" hangingPunct="0">
              <a:spcBef>
                <a:spcPct val="0"/>
              </a:spcBef>
              <a:spcAft>
                <a:spcPct val="0"/>
              </a:spcAft>
              <a:defRPr b="1">
                <a:solidFill>
                  <a:schemeClr val="tx1"/>
                </a:solidFill>
                <a:latin typeface="Times New Roman" pitchFamily="18" charset="0"/>
              </a:defRPr>
            </a:lvl9pPr>
          </a:lstStyle>
          <a:p>
            <a:fld id="{4D73342F-2CB1-46EB-99BB-2CAB704C2D10}" type="slidenum">
              <a:rPr lang="en-US" b="0" smtClean="0">
                <a:solidFill>
                  <a:schemeClr val="tx2"/>
                </a:solidFill>
              </a:rPr>
              <a:pPr/>
              <a:t>99</a:t>
            </a:fld>
            <a:endParaRPr lang="en-US" b="0">
              <a:solidFill>
                <a:schemeClr val="tx2"/>
              </a:solidFill>
            </a:endParaRPr>
          </a:p>
        </p:txBody>
      </p:sp>
      <p:sp>
        <p:nvSpPr>
          <p:cNvPr id="28675" name="Rectangle 2"/>
          <p:cNvSpPr>
            <a:spLocks noGrp="1" noChangeArrowheads="1"/>
          </p:cNvSpPr>
          <p:nvPr>
            <p:ph type="title"/>
          </p:nvPr>
        </p:nvSpPr>
        <p:spPr>
          <a:xfrm>
            <a:off x="1447800" y="-76200"/>
            <a:ext cx="7620000" cy="1371600"/>
          </a:xfrm>
          <a:noFill/>
        </p:spPr>
        <p:txBody>
          <a:bodyPr/>
          <a:lstStyle/>
          <a:p>
            <a:pPr eaLnBrk="1" hangingPunct="1"/>
            <a:r>
              <a:rPr lang="en-US" altLang="zh-CN" dirty="0">
                <a:solidFill>
                  <a:srgbClr val="B2B2B2"/>
                </a:solidFill>
                <a:ea typeface="宋体" pitchFamily="2" charset="-122"/>
              </a:rPr>
              <a:t>Service Component Architecture (SCA)</a:t>
            </a:r>
            <a:br>
              <a:rPr lang="en-US" altLang="zh-CN" dirty="0">
                <a:ea typeface="宋体" pitchFamily="2" charset="-122"/>
              </a:rPr>
            </a:br>
            <a:r>
              <a:rPr lang="en-US" altLang="zh-CN" dirty="0">
                <a:ea typeface="宋体" pitchFamily="2" charset="-122"/>
              </a:rPr>
              <a:t>Service Data Object (SDO)</a:t>
            </a:r>
          </a:p>
        </p:txBody>
      </p:sp>
      <p:pic>
        <p:nvPicPr>
          <p:cNvPr id="28676" name="Picture 3" descr="Figure 8. WebSphere Process Server business obje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47800"/>
            <a:ext cx="8315325"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8564570"/>
      </p:ext>
    </p:extLst>
  </p:cSld>
  <p:clrMapOvr>
    <a:masterClrMapping/>
  </p:clrMapOvr>
</p:sld>
</file>

<file path=ppt/theme/theme1.xml><?xml version="1.0" encoding="utf-8"?>
<a:theme xmlns:a="http://schemas.openxmlformats.org/drawingml/2006/main" name="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8034</TotalTime>
  <Words>33107</Words>
  <Application>Microsoft Office PowerPoint</Application>
  <PresentationFormat>On-screen Show (4:3)</PresentationFormat>
  <Paragraphs>5899</Paragraphs>
  <Slides>325</Slides>
  <Notes>277</Notes>
  <HiddenSlides>0</HiddenSlides>
  <MMClips>0</MMClips>
  <ScaleCrop>false</ScaleCrop>
  <HeadingPairs>
    <vt:vector size="6" baseType="variant">
      <vt:variant>
        <vt:lpstr>Fonts Used</vt:lpstr>
      </vt:variant>
      <vt:variant>
        <vt:i4>25</vt:i4>
      </vt:variant>
      <vt:variant>
        <vt:lpstr>Theme</vt:lpstr>
      </vt:variant>
      <vt:variant>
        <vt:i4>9</vt:i4>
      </vt:variant>
      <vt:variant>
        <vt:lpstr>Slide Titles</vt:lpstr>
      </vt:variant>
      <vt:variant>
        <vt:i4>325</vt:i4>
      </vt:variant>
    </vt:vector>
  </HeadingPairs>
  <TitlesOfParts>
    <vt:vector size="359" baseType="lpstr">
      <vt:lpstr>PMingLiU</vt:lpstr>
      <vt:lpstr>宋体</vt:lpstr>
      <vt:lpstr>宋体</vt:lpstr>
      <vt:lpstr>Arial</vt:lpstr>
      <vt:lpstr>Arial Black</vt:lpstr>
      <vt:lpstr>Arial Unicode MS</vt:lpstr>
      <vt:lpstr>Calibri</vt:lpstr>
      <vt:lpstr>Cascadia Mono</vt:lpstr>
      <vt:lpstr>Comic Sans MS</vt:lpstr>
      <vt:lpstr>Courier New</vt:lpstr>
      <vt:lpstr>Google Sans</vt:lpstr>
      <vt:lpstr>Helvetica</vt:lpstr>
      <vt:lpstr>Monotype Sorts</vt:lpstr>
      <vt:lpstr>Montserrat</vt:lpstr>
      <vt:lpstr>open sans</vt:lpstr>
      <vt:lpstr>Segoe UI</vt:lpstr>
      <vt:lpstr>Söhne Mono</vt:lpstr>
      <vt:lpstr>StarSymbol</vt:lpstr>
      <vt:lpstr>SunSans-Demi</vt:lpstr>
      <vt:lpstr>Symbol</vt:lpstr>
      <vt:lpstr>Tahoma</vt:lpstr>
      <vt:lpstr>Times New Roman</vt:lpstr>
      <vt:lpstr>Times New Roman;Times</vt:lpstr>
      <vt:lpstr>Wingdings</vt:lpstr>
      <vt:lpstr>Wingdings 2</vt:lpstr>
      <vt:lpstr>Capsules</vt:lpstr>
      <vt:lpstr>Blends</vt:lpstr>
      <vt:lpstr>Blends</vt:lpstr>
      <vt:lpstr>Blends</vt:lpstr>
      <vt:lpstr>Blends</vt:lpstr>
      <vt:lpstr>Blends</vt:lpstr>
      <vt:lpstr>Blends</vt:lpstr>
      <vt:lpstr>Blends</vt:lpstr>
      <vt:lpstr>Blends</vt:lpstr>
      <vt:lpstr>CSE 445/598 Distributed Software Development</vt:lpstr>
      <vt:lpstr>PowerPoint Presentation</vt:lpstr>
      <vt:lpstr>Roadmap of Chapter 1</vt:lpstr>
      <vt:lpstr>Computer Architecture</vt:lpstr>
      <vt:lpstr>Topics in Distributed Systems (MIMD)</vt:lpstr>
      <vt:lpstr>Review: Paradigms of Computing</vt:lpstr>
      <vt:lpstr>Features of the Computing Paradigms </vt:lpstr>
      <vt:lpstr>Software Architectures</vt:lpstr>
      <vt:lpstr>Software Architectures</vt:lpstr>
      <vt:lpstr>Software Architectures</vt:lpstr>
      <vt:lpstr>Distributed Software Architectures</vt:lpstr>
      <vt:lpstr>Characteristics of Distributed Systems</vt:lpstr>
      <vt:lpstr>Issues to be Addressed in Distributed Systems</vt:lpstr>
      <vt:lpstr>Eight Fallacies of Distributed Computing</vt:lpstr>
      <vt:lpstr>How Fast is Today’s High-Speed Internet?</vt:lpstr>
      <vt:lpstr>PowerPoint Presentation</vt:lpstr>
      <vt:lpstr>Roadmap of Chapter 1</vt:lpstr>
      <vt:lpstr>Distributed Software Architectures</vt:lpstr>
      <vt:lpstr>Client-Server (Two-Tier) Architectures</vt:lpstr>
      <vt:lpstr>Client-Server Systems and their Federation</vt:lpstr>
      <vt:lpstr>PowerPoint Presentation</vt:lpstr>
      <vt:lpstr>Thin-Client and Fat-Client Architectures</vt:lpstr>
      <vt:lpstr>Traditional Three-Tier Architecture</vt:lpstr>
      <vt:lpstr>Example: A 3-Tier Internet Banking System</vt:lpstr>
      <vt:lpstr>Four-Tier Architecture with a Service Layer</vt:lpstr>
      <vt:lpstr>Four-Tier Architecture: Java EE Application  Source: Java Enterprise Edition</vt:lpstr>
      <vt:lpstr>Java EE Application (not strictly tiered)</vt:lpstr>
      <vt:lpstr>Distributed Object Architecture</vt:lpstr>
      <vt:lpstr>Distributed Object Architecture Example</vt:lpstr>
      <vt:lpstr>Advantages of Distributed Object Architecture</vt:lpstr>
      <vt:lpstr>Uses of Distributed Object Architecture</vt:lpstr>
      <vt:lpstr>CORBA: Common Object Request Broker Architecture</vt:lpstr>
      <vt:lpstr>CORBA</vt:lpstr>
      <vt:lpstr>Object Request Broker (ORB)</vt:lpstr>
      <vt:lpstr>ORB-based Object Communication</vt:lpstr>
      <vt:lpstr>MS DCOM: Distributed Component Object Model </vt:lpstr>
      <vt:lpstr>Enterprise Service Bus (ESB)</vt:lpstr>
      <vt:lpstr>Modeling Business in SOA</vt:lpstr>
      <vt:lpstr>The ESB shrinks those interfaces further</vt:lpstr>
      <vt:lpstr>Software Engineering Review: Design Patterns</vt:lpstr>
      <vt:lpstr>Review: Classification of Design Patterns</vt:lpstr>
      <vt:lpstr>Review: Creational Patterns</vt:lpstr>
      <vt:lpstr>Review: Structural Patterns</vt:lpstr>
      <vt:lpstr>Review: Behavioral Patterns</vt:lpstr>
      <vt:lpstr>Review: Concurrency Patterns</vt:lpstr>
      <vt:lpstr>Applications of These Design Patterns</vt:lpstr>
      <vt:lpstr>PowerPoint Presentation</vt:lpstr>
      <vt:lpstr>Overview and Roadmap to  Service-Oriented Software Development</vt:lpstr>
      <vt:lpstr>PowerPoint Presentation</vt:lpstr>
      <vt:lpstr>PowerPoint Presentation</vt:lpstr>
      <vt:lpstr>Web Services in Web Applications</vt:lpstr>
      <vt:lpstr>Definitions and Terminologies</vt:lpstr>
      <vt:lpstr>Definitions and Terminologies (contd.)</vt:lpstr>
      <vt:lpstr>Definitions and Terminologies (contd.)</vt:lpstr>
      <vt:lpstr>OO Development versus SO Development </vt:lpstr>
      <vt:lpstr>Component-Based Development</vt:lpstr>
      <vt:lpstr>Component-Based Software Development</vt:lpstr>
      <vt:lpstr>Service-Oriented Software Development</vt:lpstr>
      <vt:lpstr>Roadmap</vt:lpstr>
      <vt:lpstr>XML</vt:lpstr>
      <vt:lpstr>HTML versus XML</vt:lpstr>
      <vt:lpstr>Differences between HTML and XML languages </vt:lpstr>
      <vt:lpstr>SOAP: Simple Object Access Protocol </vt:lpstr>
      <vt:lpstr>Example: ebXML Message Structure https://www.oasis-open.org/committees/ebxml-msg/documents/ebMS_v2_0.pdf</vt:lpstr>
      <vt:lpstr>WSDL: Web Service Description Language</vt:lpstr>
      <vt:lpstr>XML-Based WSDL Document’s Elements</vt:lpstr>
      <vt:lpstr>SOC Services      vs.      OOC Classes</vt:lpstr>
      <vt:lpstr>Summery: Key SOA, SOC &amp; SOD Concepts</vt:lpstr>
      <vt:lpstr>Overview and Roadmap to  Service-Oriented Software Development</vt:lpstr>
      <vt:lpstr>PowerPoint Presentation</vt:lpstr>
      <vt:lpstr>Overview and Roadmap to  Service-Oriented Software Development</vt:lpstr>
      <vt:lpstr>Web Services</vt:lpstr>
      <vt:lpstr>Web Service (WS)</vt:lpstr>
      <vt:lpstr>Main Web Service Authoring Tools (1)</vt:lpstr>
      <vt:lpstr>Main Web Service Authoring Tools (2)</vt:lpstr>
      <vt:lpstr>Main Web Service Authoring Tools (3)</vt:lpstr>
      <vt:lpstr>Web Services are Wrapped Classes/Objects</vt:lpstr>
      <vt:lpstr>Roadmap</vt:lpstr>
      <vt:lpstr>SOA Three Party Model with More Detail </vt:lpstr>
      <vt:lpstr>Different Kinds of Service Brokers</vt:lpstr>
      <vt:lpstr>Who is OASIS?</vt:lpstr>
      <vt:lpstr>UDDI Service Registry Universal Description, Discovery, and Integration </vt:lpstr>
      <vt:lpstr>ebXML Consists of Five Modules</vt:lpstr>
      <vt:lpstr>ebXML Vendor Products</vt:lpstr>
      <vt:lpstr>PowerPoint Presentation</vt:lpstr>
      <vt:lpstr>PowerPoint Presentation</vt:lpstr>
      <vt:lpstr>Need for an Integrated SOA Registry/Repository</vt:lpstr>
      <vt:lpstr>PowerPoint Presentation</vt:lpstr>
      <vt:lpstr>Case Study:  Government of Canada/Ontario</vt:lpstr>
      <vt:lpstr>Government of Canada’s Registry/Repository  enables Four-Tier e-Government Architecture </vt:lpstr>
      <vt:lpstr>ASU Repository of Web Services and Web Applications</vt:lpstr>
      <vt:lpstr>HTTPS Access to ASU Repository</vt:lpstr>
      <vt:lpstr>Example</vt:lpstr>
      <vt:lpstr>Roadmap</vt:lpstr>
      <vt:lpstr>Process of Application Building in SOA Style      Architecture-Drive Approach</vt:lpstr>
      <vt:lpstr>Oracle SOA Suite: StockQuoteService</vt:lpstr>
      <vt:lpstr>Microsoft  Workflow  Foundation</vt:lpstr>
      <vt:lpstr>Service Component Architecture (SCA) Service Data Object (SDO)</vt:lpstr>
      <vt:lpstr>Service Component Architecture (SCA) Service Data Object (SDO)</vt:lpstr>
      <vt:lpstr>BPEL</vt:lpstr>
      <vt:lpstr>Impact of SOA/SOC Paradigm</vt:lpstr>
      <vt:lpstr>Engineers (U.S. DoL OCO Handbook 2010-2011) http://www.bls.gov/ooh/</vt:lpstr>
      <vt:lpstr>Software Engineers and CS Occupations (There are many more) in U.S. DoL Occupational Outlook Handbook 2010-2011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Seven Fallacies of SOA</vt:lpstr>
      <vt:lpstr>How Does SOA Address the DC Fallacies ?</vt:lpstr>
      <vt:lpstr>SUMMARY of CHAPTER 1</vt:lpstr>
      <vt:lpstr>PowerPoint Presentation</vt:lpstr>
      <vt:lpstr>Chapter 2 Outline</vt:lpstr>
      <vt:lpstr>How is this Chapter Related to SOC?</vt:lpstr>
      <vt:lpstr>Managing Execution of Services  (Text Chapter 7, Section 7.2)</vt:lpstr>
      <vt:lpstr>C# Basics: Comparing with C++ and Java Reading: Text Chapter 2, Section 2.1</vt:lpstr>
      <vt:lpstr>C# Basics: Comparing C++ and C#</vt:lpstr>
      <vt:lpstr>PowerPoint Presentation</vt:lpstr>
      <vt:lpstr>PowerPoint Presentation</vt:lpstr>
      <vt:lpstr>Distributed Computing / Multithreading</vt:lpstr>
      <vt:lpstr>Process/Thread vs. Program/Method</vt:lpstr>
      <vt:lpstr>Distributed Computing Environment</vt:lpstr>
      <vt:lpstr>Distributed Computing &amp; Threading</vt:lpstr>
      <vt:lpstr>Critical Operations on Shared Resources</vt:lpstr>
      <vt:lpstr>Automatic Teller Machine (ATM) Example</vt:lpstr>
      <vt:lpstr>A "Perfect" Synchronization?</vt:lpstr>
      <vt:lpstr>A Simple Solution: Synchronized Access</vt:lpstr>
      <vt:lpstr>Critical Operations on Shared Memory</vt:lpstr>
      <vt:lpstr>A Potential Problem in Applying Locks: Deadlock</vt:lpstr>
      <vt:lpstr>Traffic Deadlock (multi-party deadlock)</vt:lpstr>
      <vt:lpstr>Resolving Deadlock (1)</vt:lpstr>
      <vt:lpstr>Resolving Deadlock (2)</vt:lpstr>
      <vt:lpstr>Resolving Deadlock (3)</vt:lpstr>
      <vt:lpstr>Deadlock Example: Dining Philosophers Problem</vt:lpstr>
      <vt:lpstr>Parallel Implementation Using Intel®  Threading Building Blocks (Intel® TBB)</vt:lpstr>
      <vt:lpstr>Livelock</vt:lpstr>
      <vt:lpstr>Livelock Avoidance in Ethernet</vt:lpstr>
      <vt:lpstr>Starvation and Avoidance </vt:lpstr>
      <vt:lpstr>Unix Support to Distributed Computing</vt:lpstr>
      <vt:lpstr>Unix Support to Distributed Computing</vt:lpstr>
      <vt:lpstr>How is a New Process Created in Unix?</vt:lpstr>
      <vt:lpstr>Case Study: Writing a UNIX Shell: SimShell</vt:lpstr>
      <vt:lpstr>Example: Creating a Child Process in Unix</vt:lpstr>
      <vt:lpstr>Next</vt:lpstr>
      <vt:lpstr>PowerPoint Presentation</vt:lpstr>
      <vt:lpstr>Lecture Outline</vt:lpstr>
      <vt:lpstr>Thread Class in Java</vt:lpstr>
      <vt:lpstr>Thread Class in Java (Contd.)</vt:lpstr>
      <vt:lpstr>Multithreading in Java: Thread life cycle</vt:lpstr>
      <vt:lpstr>Creating and Starting Threads in Java</vt:lpstr>
      <vt:lpstr>Extending Thread Class: Method A</vt:lpstr>
      <vt:lpstr>Method B: Implementing Runnable Interface</vt:lpstr>
      <vt:lpstr>Example using both Methods A and B</vt:lpstr>
      <vt:lpstr>Example implementing Runnable: thread2</vt:lpstr>
      <vt:lpstr>Creating and starting threads</vt:lpstr>
      <vt:lpstr>Example: Producer and Consumer</vt:lpstr>
      <vt:lpstr>Class that holds a shared variable</vt:lpstr>
      <vt:lpstr>Producer Class</vt:lpstr>
      <vt:lpstr>Consumer Class</vt:lpstr>
      <vt:lpstr>Main Program</vt:lpstr>
      <vt:lpstr>What is wrong with the program?</vt:lpstr>
      <vt:lpstr>Synchronized Method and Statement</vt:lpstr>
      <vt:lpstr>Example: Producer and Consumer</vt:lpstr>
      <vt:lpstr>Buffer Class with Synchronized Methods</vt:lpstr>
      <vt:lpstr>Class with Synchronized Methods (contd.)</vt:lpstr>
      <vt:lpstr>Synchronized Results</vt:lpstr>
      <vt:lpstr>Synchronized methods can be interrupted</vt:lpstr>
      <vt:lpstr>Waiting for Child Threads to complete</vt:lpstr>
      <vt:lpstr>Thread Synchronization in Java</vt:lpstr>
      <vt:lpstr>How is an Intrinsic Lock implemented?</vt:lpstr>
      <vt:lpstr>Issues need to be aware of</vt:lpstr>
      <vt:lpstr>Deadlock Scenario</vt:lpstr>
      <vt:lpstr>Synchronized Statements: Fine-Grained Synchronization</vt:lpstr>
      <vt:lpstr>Synchronized Statements:</vt:lpstr>
      <vt:lpstr>Refined Synchronized Statements</vt:lpstr>
      <vt:lpstr>Multithreading in Python: A Simple Example</vt:lpstr>
      <vt:lpstr>Multithreading in Python: Producer</vt:lpstr>
      <vt:lpstr>Multithreading in Python: Consumer</vt:lpstr>
      <vt:lpstr>Multithreading in Python: Main</vt:lpstr>
      <vt:lpstr>Output</vt:lpstr>
      <vt:lpstr>PowerPoint Presentation</vt:lpstr>
      <vt:lpstr>Chapter 2 Roadmap</vt:lpstr>
      <vt:lpstr>Threading Classes in  .Net Framework Class Library (FCL)</vt:lpstr>
      <vt:lpstr>The Properties in Thread Class</vt:lpstr>
      <vt:lpstr>A Simple Example to Show the Syntax</vt:lpstr>
      <vt:lpstr>C# Threading Example 1: Main()</vt:lpstr>
      <vt:lpstr>C# Threading Example: Producer</vt:lpstr>
      <vt:lpstr>C# Threading Example: Consumer</vt:lpstr>
      <vt:lpstr>Items are Not Synchronized At All</vt:lpstr>
      <vt:lpstr>Example 2: Adding up 100 numbers</vt:lpstr>
      <vt:lpstr>Structure of the Program: All in One Class</vt:lpstr>
      <vt:lpstr>Example: Application Summation</vt:lpstr>
      <vt:lpstr>Example: Reader Function: Add and Checksum</vt:lpstr>
      <vt:lpstr>Example: Writer Function</vt:lpstr>
      <vt:lpstr>Two Problems</vt:lpstr>
      <vt:lpstr>Solving the Problems Using Monitor</vt:lpstr>
      <vt:lpstr>Solving the Problems Using Monitor</vt:lpstr>
      <vt:lpstr>Monitor Adds and Removes a Lock</vt:lpstr>
      <vt:lpstr>C# lock</vt:lpstr>
      <vt:lpstr>Conditionally Acquiring a Lock</vt:lpstr>
      <vt:lpstr>Conditionally Acquiring a Lock: More Options</vt:lpstr>
      <vt:lpstr>Wait( ) and Pulse( ) methods in Monitor</vt:lpstr>
      <vt:lpstr>Wait( ) and Pulse( ) methods in Monitor</vt:lpstr>
      <vt:lpstr>Reader/Writer Locks</vt:lpstr>
      <vt:lpstr>Example Using ReaderWriter Locks: Main</vt:lpstr>
      <vt:lpstr>Example Using ReaderWriter Locks: Reader</vt:lpstr>
      <vt:lpstr>Example Using ReaderWriter Locks: Writer</vt:lpstr>
      <vt:lpstr>Monitor class vs. ReaderWriterLock class</vt:lpstr>
      <vt:lpstr>Monitor vs. ReaderWriterLock (contd.)</vt:lpstr>
      <vt:lpstr>How is Monitor implemented?</vt:lpstr>
      <vt:lpstr>PowerPoint Presentation</vt:lpstr>
      <vt:lpstr>C# Boxing and Unboxing of Value Type Var</vt:lpstr>
      <vt:lpstr>Can Monitor.Method(p) Take Value Type?</vt:lpstr>
      <vt:lpstr>Can Monitor.Method(p) Take Value Type?</vt:lpstr>
      <vt:lpstr>Can Monitor.Method(p) Take Value Type?</vt:lpstr>
      <vt:lpstr>Mutex: Mutually Exclusive</vt:lpstr>
      <vt:lpstr>Why Another Mechanism?</vt:lpstr>
      <vt:lpstr>Reaching Cross-Application Synchronization</vt:lpstr>
      <vt:lpstr>PowerPoint Presentation</vt:lpstr>
      <vt:lpstr>Chapter 2 Roadmap</vt:lpstr>
      <vt:lpstr>Implementation Issue:  How Do We Turn On the Lock?</vt:lpstr>
      <vt:lpstr>Object Lock vs. Indivisible Operations</vt:lpstr>
      <vt:lpstr>Bit Test and Set Instructions in MC68000</vt:lpstr>
      <vt:lpstr>MIPS Solution of Atomic Operations</vt:lpstr>
      <vt:lpstr>Semaphore: Managing Multiple Identical Resources</vt:lpstr>
      <vt:lpstr>C# Semaphore </vt:lpstr>
      <vt:lpstr>Example: A semaphore that simulates a resource pool</vt:lpstr>
      <vt:lpstr>The Worker Method Started as Threads</vt:lpstr>
      <vt:lpstr>Output</vt:lpstr>
      <vt:lpstr>Semaphore and Monitor/Lock</vt:lpstr>
      <vt:lpstr>Semaphore &amp; Lock: Two Independent Mechanisms But Work Together To Make it More Efficient</vt:lpstr>
      <vt:lpstr>Named Semaphores in Windows OS</vt:lpstr>
      <vt:lpstr>Example: Let’s Play Ping Pong</vt:lpstr>
      <vt:lpstr>Coordination Events</vt:lpstr>
      <vt:lpstr>Mechanisms Supporting Events</vt:lpstr>
      <vt:lpstr>Threads Printing Odd / Even Numbers</vt:lpstr>
      <vt:lpstr>Creating Event Objects</vt:lpstr>
      <vt:lpstr>Use Events to Define the Order of Printing </vt:lpstr>
      <vt:lpstr>AutoResetEvent  vs. ManualResetEvent</vt:lpstr>
      <vt:lpstr>Event-Driven Programming Paradigm</vt:lpstr>
      <vt:lpstr>General Event-Driven Programming</vt:lpstr>
      <vt:lpstr>Control Flow-Based Programming (Polling)</vt:lpstr>
      <vt:lpstr>Event-Drive Programming</vt:lpstr>
      <vt:lpstr>Event-Driven Programming is a Necessity</vt:lpstr>
      <vt:lpstr>Events and Event Handling Design</vt:lpstr>
      <vt:lpstr>911 Call Center</vt:lpstr>
      <vt:lpstr>Events and Event Handling Design (contd.)</vt:lpstr>
      <vt:lpstr>C# Delegate for Events and Event Handling</vt:lpstr>
      <vt:lpstr>PowerPoint Presentation</vt:lpstr>
      <vt:lpstr>Defining Event Using Delegate</vt:lpstr>
      <vt:lpstr>Declaring Event Using Delegate (code)</vt:lpstr>
      <vt:lpstr>Delegate in Event-Driven Programming</vt:lpstr>
      <vt:lpstr>Event-Driven e-Commerce Case Study</vt:lpstr>
      <vt:lpstr>Event-Driven e-Commerce Example (Text 2.6.3)</vt:lpstr>
      <vt:lpstr>Event-Driven e-Commerce (1)</vt:lpstr>
      <vt:lpstr>Event-Driven e-Commerce (2)</vt:lpstr>
      <vt:lpstr>Event-Driven e-Commerce (3)</vt:lpstr>
      <vt:lpstr>Event-Driven e-Commerce (4): Main</vt:lpstr>
      <vt:lpstr>Event-Driven e-Commerce (Output)</vt:lpstr>
      <vt:lpstr>PowerPoint Presentation</vt:lpstr>
      <vt:lpstr>Lecture Outline</vt:lpstr>
      <vt:lpstr>Multithreading and Multi-Core Architecture</vt:lpstr>
      <vt:lpstr>Single Core and HyperThreading Processor </vt:lpstr>
      <vt:lpstr>Multi-Core and HyperThreading Processor </vt:lpstr>
      <vt:lpstr>Intel’s Software Support to Multi-Core</vt:lpstr>
      <vt:lpstr>Key Ideas of Intel® TBB</vt:lpstr>
      <vt:lpstr>Synchronous Calls of a Large Thread</vt:lpstr>
      <vt:lpstr>TBB Asynchronous Call on Smaller Thread</vt:lpstr>
      <vt:lpstr>Creating a Root for Async Calls</vt:lpstr>
      <vt:lpstr>Promise Supporting Sync Calls</vt:lpstr>
      <vt:lpstr>JavaScript Examples Using 1) Event and 2) Promise, Respectively</vt:lpstr>
      <vt:lpstr>Other Solutions of Improving Performance</vt:lpstr>
      <vt:lpstr>Asynchronous Communication Schemas</vt:lpstr>
      <vt:lpstr>Synchronous Solution</vt:lpstr>
      <vt:lpstr>Synchronous Solution: (1) Define Classes</vt:lpstr>
      <vt:lpstr>Synchronous Solution: (2) Main Function</vt:lpstr>
      <vt:lpstr>(3) Permission and Hotel Functions</vt:lpstr>
      <vt:lpstr>(4) Flight and Car Functions</vt:lpstr>
      <vt:lpstr>Synchronous Solution Outputs</vt:lpstr>
      <vt:lpstr>Asynchronous Solution</vt:lpstr>
      <vt:lpstr>Asynchronous Version Define Classes</vt:lpstr>
      <vt:lpstr>Asynchronous Version Main Function</vt:lpstr>
      <vt:lpstr>Asynchronous Version Functions</vt:lpstr>
      <vt:lpstr>Asynchronous Version Function Flight</vt:lpstr>
      <vt:lpstr>Asynchronous Version Function Car</vt:lpstr>
      <vt:lpstr>Asynchronous and Asynchronous Results</vt:lpstr>
      <vt:lpstr>Performance Metrics of Multithreading</vt:lpstr>
      <vt:lpstr>Amdahl’s Law (Review)</vt:lpstr>
      <vt:lpstr>Example: Scalability of N-Core</vt:lpstr>
      <vt:lpstr>Gustafson's Law, with a Different Assumption</vt:lpstr>
      <vt:lpstr>Efficiency of Multi-Core Processors</vt:lpstr>
      <vt:lpstr>Performance Measurements  Using Many (32) Core Processor</vt:lpstr>
      <vt:lpstr>Problem Selection: Validating Famous Conjectures</vt:lpstr>
      <vt:lpstr>Verifying Program Correctness </vt:lpstr>
      <vt:lpstr>Collatz Conjecture (Half Or Triple Plus One)</vt:lpstr>
      <vt:lpstr>Case Study: Efficiency Issues in Multithreading</vt:lpstr>
      <vt:lpstr>The method to be started as a thread</vt:lpstr>
      <vt:lpstr>Experiment Design for a Core 2 Qua Computer</vt:lpstr>
      <vt:lpstr>Output (Part)</vt:lpstr>
      <vt:lpstr>Speedup and Efficiency on 4-Core Processor</vt:lpstr>
      <vt:lpstr>Speedup and Efficiency Observation on 4 Cores</vt:lpstr>
      <vt:lpstr>Further Experiment on Intel 32-Core MTL</vt:lpstr>
      <vt:lpstr>Experiment Design for a 32-Core Computer Attempt 1</vt:lpstr>
      <vt:lpstr>Experiment Data From Attempt 1</vt:lpstr>
      <vt:lpstr>Analysis: 32-Core Attempt 1</vt:lpstr>
      <vt:lpstr>Problem of Attempt 1</vt:lpstr>
      <vt:lpstr>Using Modulo Operation for Input Partition Attempt 2 </vt:lpstr>
      <vt:lpstr>Experiment Data From Attempt 2</vt:lpstr>
      <vt:lpstr>Analysis: 32-Core Attempt 2</vt:lpstr>
      <vt:lpstr>Performance: of the 32-Core Attempt 3  The Final Version</vt:lpstr>
      <vt:lpstr>Performance: of the 32-Core Attempt 3  The Final Version</vt:lpstr>
      <vt:lpstr>Experiment Results on Intel 32-Core MTL</vt:lpstr>
      <vt:lpstr>Analysis of the Experiment Results</vt:lpstr>
      <vt:lpstr>Appendix: Complete Code</vt:lpstr>
      <vt:lpstr>The Complete Program (Attempt 3)</vt:lpstr>
      <vt:lpstr>The Program (Console Application)</vt:lpstr>
      <vt:lpstr>Partition Inputs into a List of Array</vt:lpstr>
      <vt:lpstr>Create and Start Threads</vt:lpstr>
      <vt:lpstr>Calculate the Time Used</vt:lpstr>
      <vt:lpstr>Output (Part)</vt:lpstr>
      <vt:lpstr>Multithreading Performance with Communication and Synchronization</vt:lpstr>
      <vt:lpstr>Performance with Thread Communication </vt:lpstr>
      <vt:lpstr>Chapter 2 Summary</vt:lpstr>
    </vt:vector>
  </TitlesOfParts>
  <Company>ASU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Lecture</dc:title>
  <dc:creator>Dr. Yinong Chen</dc:creator>
  <cp:lastModifiedBy>Prashanth Mangena (Student)</cp:lastModifiedBy>
  <cp:revision>399</cp:revision>
  <dcterms:created xsi:type="dcterms:W3CDTF">2004-06-16T04:44:32Z</dcterms:created>
  <dcterms:modified xsi:type="dcterms:W3CDTF">2024-02-12T07:41:49Z</dcterms:modified>
</cp:coreProperties>
</file>